
<file path=[Content_Types].xml><?xml version="1.0" encoding="utf-8"?>
<Types xmlns="http://schemas.openxmlformats.org/package/2006/content-types">
  <Default Extension="xml" ContentType="application/xml"/>
  <Default Extension="jpeg" ContentType="image/jpeg"/>
  <Default Extension="jpg" ContentType="image/jp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7.jpg" ContentType="image/jpeg"/>
  <Override PartName="/ppt/media/image8.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6.jpg" ContentType="image/jpeg"/>
  <Override PartName="/ppt/media/image17.jpg" ContentType="image/jpeg"/>
  <Override PartName="/ppt/media/image18.jpg" ContentType="image/jpeg"/>
  <Override PartName="/ppt/notesSlides/notesSlide8.xml" ContentType="application/vnd.openxmlformats-officedocument.presentationml.notesSlide+xml"/>
  <Override PartName="/ppt/media/image20.jpg" ContentType="image/jpeg"/>
  <Override PartName="/ppt/media/image21.jpg" ContentType="image/jpeg"/>
  <Override PartName="/ppt/media/image22.jpg" ContentType="image/jpeg"/>
  <Override PartName="/ppt/notesSlides/notesSlide9.xml" ContentType="application/vnd.openxmlformats-officedocument.presentationml.notesSlide+xml"/>
  <Override PartName="/ppt/media/image25.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48.jpg" ContentType="image/jpeg"/>
  <Override PartName="/ppt/media/image49.jpg" ContentType="image/jpeg"/>
  <Override PartName="/ppt/notesSlides/notesSlide19.xml" ContentType="application/vnd.openxmlformats-officedocument.presentationml.notesSlide+xml"/>
  <Override PartName="/ppt/media/image51.JP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59.jpg" ContentType="image/jpeg"/>
  <Override PartName="/ppt/notesSlides/notesSlide24.xml" ContentType="application/vnd.openxmlformats-officedocument.presentationml.notesSlide+xml"/>
  <Override PartName="/ppt/media/image63.jp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0058400" cy="7772400"/>
  <p:notesSz cx="10058400" cy="7772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224" y="-1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0" y="0"/>
            <a:ext cx="8458200" cy="914400"/>
          </a:xfrm>
          <a:prstGeom prst="rect">
            <a:avLst/>
          </a:prstGeom>
        </p:spPr>
        <p:txBody>
          <a:bodyPr vert="horz" lIns="91440" tIns="45720" rIns="91440" bIns="45720" rtlCol="0" anchor="ctr"/>
          <a:lstStyle>
            <a:lvl1pPr algn="l">
              <a:defRPr sz="1200"/>
            </a:lvl1pPr>
          </a:lstStyle>
          <a:p>
            <a:pPr algn="ctr"/>
            <a:r>
              <a:rPr lang="en-US" sz="2000" dirty="0" smtClean="0"/>
              <a:t>What’s New in Young Adult Literature 2014</a:t>
            </a:r>
            <a:endParaRPr lang="en-US" sz="2000" dirty="0"/>
          </a:p>
        </p:txBody>
      </p:sp>
      <p:sp>
        <p:nvSpPr>
          <p:cNvPr id="3" name="Date Placeholder 2"/>
          <p:cNvSpPr>
            <a:spLocks noGrp="1"/>
          </p:cNvSpPr>
          <p:nvPr>
            <p:ph type="dt" sz="quarter" idx="1"/>
          </p:nvPr>
        </p:nvSpPr>
        <p:spPr>
          <a:xfrm>
            <a:off x="9220200" y="0"/>
            <a:ext cx="836613" cy="388938"/>
          </a:xfrm>
          <a:prstGeom prst="rect">
            <a:avLst/>
          </a:prstGeom>
        </p:spPr>
        <p:txBody>
          <a:bodyPr vert="horz" lIns="91440" tIns="45720" rIns="91440" bIns="45720" rtlCol="0"/>
          <a:lstStyle>
            <a:lvl1pPr algn="r">
              <a:defRPr sz="1200"/>
            </a:lvl1pPr>
          </a:lstStyle>
          <a:p>
            <a:r>
              <a:rPr lang="en-US" dirty="0" smtClean="0"/>
              <a:t>6/11/2014</a:t>
            </a:r>
            <a:endParaRPr lang="en-US" dirty="0"/>
          </a:p>
        </p:txBody>
      </p:sp>
      <p:sp>
        <p:nvSpPr>
          <p:cNvPr id="4" name="Footer Placeholder 3"/>
          <p:cNvSpPr>
            <a:spLocks noGrp="1"/>
          </p:cNvSpPr>
          <p:nvPr>
            <p:ph type="ftr" sz="quarter" idx="2"/>
          </p:nvPr>
        </p:nvSpPr>
        <p:spPr>
          <a:xfrm>
            <a:off x="762000" y="6858000"/>
            <a:ext cx="8458200" cy="912813"/>
          </a:xfrm>
          <a:prstGeom prst="rect">
            <a:avLst/>
          </a:prstGeom>
        </p:spPr>
        <p:txBody>
          <a:bodyPr vert="horz" lIns="91440" tIns="45720" rIns="91440" bIns="45720" rtlCol="0" anchor="ctr"/>
          <a:lstStyle>
            <a:lvl1pPr algn="l">
              <a:defRPr sz="1200"/>
            </a:lvl1pPr>
          </a:lstStyle>
          <a:p>
            <a:pPr algn="just"/>
            <a:r>
              <a:rPr lang="en-US" sz="900" dirty="0"/>
              <a:t>This material has been created for the </a:t>
            </a:r>
            <a:r>
              <a:rPr lang="en-US" sz="900" dirty="0" err="1"/>
              <a:t>Infopeople</a:t>
            </a:r>
            <a:r>
              <a:rPr lang="en-US" sz="900" dirty="0"/>
              <a:t> Project [</a:t>
            </a:r>
            <a:r>
              <a:rPr lang="en-US" sz="900" dirty="0" err="1"/>
              <a:t>infopeople.org</a:t>
            </a:r>
            <a:r>
              <a:rPr lang="en-US" sz="900"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endParaRPr lang="en-US" dirty="0"/>
          </a:p>
        </p:txBody>
      </p:sp>
      <p:sp>
        <p:nvSpPr>
          <p:cNvPr id="5" name="Slide Number Placeholder 4"/>
          <p:cNvSpPr>
            <a:spLocks noGrp="1"/>
          </p:cNvSpPr>
          <p:nvPr>
            <p:ph type="sldNum" sz="quarter" idx="3"/>
          </p:nvPr>
        </p:nvSpPr>
        <p:spPr>
          <a:xfrm>
            <a:off x="9220200" y="7381875"/>
            <a:ext cx="836613" cy="388938"/>
          </a:xfrm>
          <a:prstGeom prst="rect">
            <a:avLst/>
          </a:prstGeom>
        </p:spPr>
        <p:txBody>
          <a:bodyPr vert="horz" lIns="91440" tIns="45720" rIns="91440" bIns="45720" rtlCol="0" anchor="b"/>
          <a:lstStyle>
            <a:lvl1pPr algn="r">
              <a:defRPr sz="1200"/>
            </a:lvl1pPr>
          </a:lstStyle>
          <a:p>
            <a:fld id="{B8808DEE-BA14-1441-B348-F11D018C9685}" type="slidenum">
              <a:rPr lang="en-US" smtClean="0"/>
              <a:t>‹#›</a:t>
            </a:fld>
            <a:endParaRPr lang="en-US" dirty="0"/>
          </a:p>
        </p:txBody>
      </p:sp>
    </p:spTree>
    <p:extLst>
      <p:ext uri="{BB962C8B-B14F-4D97-AF65-F5344CB8AC3E}">
        <p14:creationId xmlns:p14="http://schemas.microsoft.com/office/powerpoint/2010/main" val="261004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5CD55692-B5D7-4545-A299-C53819CFF24D}" type="datetimeFigureOut">
              <a:rPr lang="en-US" smtClean="0"/>
              <a:t>5/29/14</a:t>
            </a:fld>
            <a:endParaRPr lang="en-US"/>
          </a:p>
        </p:txBody>
      </p:sp>
      <p:sp>
        <p:nvSpPr>
          <p:cNvPr id="4" name="Slide Image Placeholder 3"/>
          <p:cNvSpPr>
            <a:spLocks noGrp="1" noRot="1" noChangeAspect="1"/>
          </p:cNvSpPr>
          <p:nvPr>
            <p:ph type="sldImg" idx="2"/>
          </p:nvPr>
        </p:nvSpPr>
        <p:spPr>
          <a:xfrm>
            <a:off x="3143250" y="582613"/>
            <a:ext cx="3771900" cy="2914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692525"/>
            <a:ext cx="8045450" cy="34972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381875"/>
            <a:ext cx="4359275" cy="3889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1875"/>
            <a:ext cx="4359275" cy="388938"/>
          </a:xfrm>
          <a:prstGeom prst="rect">
            <a:avLst/>
          </a:prstGeom>
        </p:spPr>
        <p:txBody>
          <a:bodyPr vert="horz" lIns="91440" tIns="45720" rIns="91440" bIns="45720" rtlCol="0" anchor="b"/>
          <a:lstStyle>
            <a:lvl1pPr algn="r">
              <a:defRPr sz="1200"/>
            </a:lvl1pPr>
          </a:lstStyle>
          <a:p>
            <a:fld id="{94FE4250-C449-4541-95B1-46E8AAAC4DA3}" type="slidenum">
              <a:rPr lang="en-US" smtClean="0"/>
              <a:t>‹#›</a:t>
            </a:fld>
            <a:endParaRPr lang="en-US"/>
          </a:p>
        </p:txBody>
      </p:sp>
    </p:spTree>
    <p:extLst>
      <p:ext uri="{BB962C8B-B14F-4D97-AF65-F5344CB8AC3E}">
        <p14:creationId xmlns:p14="http://schemas.microsoft.com/office/powerpoint/2010/main" val="32633545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009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0" i="0">
                <a:solidFill>
                  <a:srgbClr val="00009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5/29/14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0090"/>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5/29/14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00009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5/29/14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5/29/14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67710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2920" y="1813560"/>
            <a:ext cx="4442460" cy="19697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19697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xfrm>
            <a:off x="502920" y="7228332"/>
            <a:ext cx="2313432" cy="276999"/>
          </a:xfrm>
          <a:ln/>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419856" y="7228332"/>
            <a:ext cx="3218688" cy="276999"/>
          </a:xfrm>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242048" y="7228332"/>
            <a:ext cx="2313432" cy="276999"/>
          </a:xfrm>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64718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57200" y="457201"/>
            <a:ext cx="285749" cy="533400"/>
          </a:xfrm>
          <a:prstGeom prst="rect">
            <a:avLst/>
          </a:prstGeom>
          <a:blipFill>
            <a:blip r:embed="rId8" cstate="print"/>
            <a:stretch>
              <a:fillRect/>
            </a:stretch>
          </a:blipFill>
        </p:spPr>
        <p:txBody>
          <a:bodyPr wrap="square" lIns="0" tIns="0" rIns="0" bIns="0" rtlCol="0"/>
          <a:lstStyle/>
          <a:p>
            <a:endParaRPr/>
          </a:p>
        </p:txBody>
      </p:sp>
      <p:sp>
        <p:nvSpPr>
          <p:cNvPr id="17" name="bk object 17"/>
          <p:cNvSpPr/>
          <p:nvPr/>
        </p:nvSpPr>
        <p:spPr>
          <a:xfrm>
            <a:off x="869949" y="592138"/>
            <a:ext cx="8731248" cy="274638"/>
          </a:xfrm>
          <a:prstGeom prst="rect">
            <a:avLst/>
          </a:prstGeom>
          <a:blipFill>
            <a:blip r:embed="rId9" cstate="print"/>
            <a:stretch>
              <a:fillRect/>
            </a:stretch>
          </a:blipFill>
        </p:spPr>
        <p:txBody>
          <a:bodyPr wrap="square" lIns="0" tIns="0" rIns="0" bIns="0" rtlCol="0"/>
          <a:lstStyle/>
          <a:p>
            <a:endParaRPr/>
          </a:p>
        </p:txBody>
      </p:sp>
      <p:sp>
        <p:nvSpPr>
          <p:cNvPr id="18" name="bk object 18"/>
          <p:cNvSpPr/>
          <p:nvPr/>
        </p:nvSpPr>
        <p:spPr>
          <a:xfrm>
            <a:off x="866774" y="592138"/>
            <a:ext cx="138430" cy="141605"/>
          </a:xfrm>
          <a:custGeom>
            <a:avLst/>
            <a:gdLst/>
            <a:ahLst/>
            <a:cxnLst/>
            <a:rect l="l" t="t" r="r" b="b"/>
            <a:pathLst>
              <a:path w="138430" h="141604">
                <a:moveTo>
                  <a:pt x="0" y="0"/>
                </a:moveTo>
                <a:lnTo>
                  <a:pt x="138113" y="0"/>
                </a:lnTo>
                <a:lnTo>
                  <a:pt x="138113" y="141288"/>
                </a:lnTo>
                <a:lnTo>
                  <a:pt x="0" y="141288"/>
                </a:lnTo>
                <a:lnTo>
                  <a:pt x="0" y="0"/>
                </a:lnTo>
                <a:close/>
              </a:path>
            </a:pathLst>
          </a:custGeom>
          <a:solidFill>
            <a:srgbClr val="D6D6EB"/>
          </a:solidFill>
        </p:spPr>
        <p:txBody>
          <a:bodyPr wrap="square" lIns="0" tIns="0" rIns="0" bIns="0" rtlCol="0"/>
          <a:lstStyle/>
          <a:p>
            <a:endParaRPr/>
          </a:p>
        </p:txBody>
      </p:sp>
      <p:sp>
        <p:nvSpPr>
          <p:cNvPr id="19" name="bk object 19"/>
          <p:cNvSpPr/>
          <p:nvPr/>
        </p:nvSpPr>
        <p:spPr>
          <a:xfrm>
            <a:off x="1004887" y="457201"/>
            <a:ext cx="139700" cy="138430"/>
          </a:xfrm>
          <a:custGeom>
            <a:avLst/>
            <a:gdLst/>
            <a:ahLst/>
            <a:cxnLst/>
            <a:rect l="l" t="t" r="r" b="b"/>
            <a:pathLst>
              <a:path w="139700" h="138429">
                <a:moveTo>
                  <a:pt x="0" y="0"/>
                </a:moveTo>
                <a:lnTo>
                  <a:pt x="139700" y="0"/>
                </a:lnTo>
                <a:lnTo>
                  <a:pt x="139700" y="138112"/>
                </a:lnTo>
                <a:lnTo>
                  <a:pt x="0" y="138112"/>
                </a:lnTo>
                <a:lnTo>
                  <a:pt x="0" y="0"/>
                </a:lnTo>
                <a:close/>
              </a:path>
            </a:pathLst>
          </a:custGeom>
          <a:solidFill>
            <a:srgbClr val="D6D6EB"/>
          </a:solidFill>
        </p:spPr>
        <p:txBody>
          <a:bodyPr wrap="square" lIns="0" tIns="0" rIns="0" bIns="0" rtlCol="0"/>
          <a:lstStyle/>
          <a:p>
            <a:endParaRPr/>
          </a:p>
        </p:txBody>
      </p:sp>
      <p:sp>
        <p:nvSpPr>
          <p:cNvPr id="20" name="bk object 20"/>
          <p:cNvSpPr/>
          <p:nvPr/>
        </p:nvSpPr>
        <p:spPr>
          <a:xfrm>
            <a:off x="1004887" y="592138"/>
            <a:ext cx="139700" cy="141605"/>
          </a:xfrm>
          <a:custGeom>
            <a:avLst/>
            <a:gdLst/>
            <a:ahLst/>
            <a:cxnLst/>
            <a:rect l="l" t="t" r="r" b="b"/>
            <a:pathLst>
              <a:path w="139700" h="141604">
                <a:moveTo>
                  <a:pt x="0" y="0"/>
                </a:moveTo>
                <a:lnTo>
                  <a:pt x="139700" y="0"/>
                </a:lnTo>
                <a:lnTo>
                  <a:pt x="139700" y="141288"/>
                </a:lnTo>
                <a:lnTo>
                  <a:pt x="0" y="141288"/>
                </a:lnTo>
                <a:lnTo>
                  <a:pt x="0" y="0"/>
                </a:lnTo>
                <a:close/>
              </a:path>
            </a:pathLst>
          </a:custGeom>
          <a:solidFill>
            <a:srgbClr val="A9ABD6"/>
          </a:solidFill>
        </p:spPr>
        <p:txBody>
          <a:bodyPr wrap="square" lIns="0" tIns="0" rIns="0" bIns="0" rtlCol="0"/>
          <a:lstStyle/>
          <a:p>
            <a:endParaRPr/>
          </a:p>
        </p:txBody>
      </p:sp>
      <p:sp>
        <p:nvSpPr>
          <p:cNvPr id="21" name="bk object 21"/>
          <p:cNvSpPr/>
          <p:nvPr/>
        </p:nvSpPr>
        <p:spPr>
          <a:xfrm>
            <a:off x="731837" y="731838"/>
            <a:ext cx="136525" cy="138430"/>
          </a:xfrm>
          <a:custGeom>
            <a:avLst/>
            <a:gdLst/>
            <a:ahLst/>
            <a:cxnLst/>
            <a:rect l="l" t="t" r="r" b="b"/>
            <a:pathLst>
              <a:path w="136525" h="138430">
                <a:moveTo>
                  <a:pt x="0" y="0"/>
                </a:moveTo>
                <a:lnTo>
                  <a:pt x="136524" y="0"/>
                </a:lnTo>
                <a:lnTo>
                  <a:pt x="136524" y="138113"/>
                </a:lnTo>
                <a:lnTo>
                  <a:pt x="0" y="138113"/>
                </a:lnTo>
                <a:lnTo>
                  <a:pt x="0" y="0"/>
                </a:lnTo>
                <a:close/>
              </a:path>
            </a:pathLst>
          </a:custGeom>
          <a:solidFill>
            <a:srgbClr val="D6D6EB"/>
          </a:solidFill>
        </p:spPr>
        <p:txBody>
          <a:bodyPr wrap="square" lIns="0" tIns="0" rIns="0" bIns="0" rtlCol="0"/>
          <a:lstStyle/>
          <a:p>
            <a:endParaRPr/>
          </a:p>
        </p:txBody>
      </p:sp>
      <p:sp>
        <p:nvSpPr>
          <p:cNvPr id="22" name="bk object 22"/>
          <p:cNvSpPr/>
          <p:nvPr/>
        </p:nvSpPr>
        <p:spPr>
          <a:xfrm>
            <a:off x="588962" y="593726"/>
            <a:ext cx="141605" cy="138430"/>
          </a:xfrm>
          <a:custGeom>
            <a:avLst/>
            <a:gdLst/>
            <a:ahLst/>
            <a:cxnLst/>
            <a:rect l="l" t="t" r="r" b="b"/>
            <a:pathLst>
              <a:path w="141604" h="138429">
                <a:moveTo>
                  <a:pt x="0" y="0"/>
                </a:moveTo>
                <a:lnTo>
                  <a:pt x="141288" y="0"/>
                </a:lnTo>
                <a:lnTo>
                  <a:pt x="141288" y="138112"/>
                </a:lnTo>
                <a:lnTo>
                  <a:pt x="0" y="138112"/>
                </a:lnTo>
                <a:lnTo>
                  <a:pt x="0" y="0"/>
                </a:lnTo>
                <a:close/>
              </a:path>
            </a:pathLst>
          </a:custGeom>
          <a:solidFill>
            <a:srgbClr val="011890"/>
          </a:solidFill>
        </p:spPr>
        <p:txBody>
          <a:bodyPr wrap="square" lIns="0" tIns="0" rIns="0" bIns="0" rtlCol="0"/>
          <a:lstStyle/>
          <a:p>
            <a:endParaRPr/>
          </a:p>
        </p:txBody>
      </p:sp>
      <p:sp>
        <p:nvSpPr>
          <p:cNvPr id="23" name="bk object 23"/>
          <p:cNvSpPr/>
          <p:nvPr/>
        </p:nvSpPr>
        <p:spPr>
          <a:xfrm>
            <a:off x="866774" y="728663"/>
            <a:ext cx="138430" cy="138430"/>
          </a:xfrm>
          <a:custGeom>
            <a:avLst/>
            <a:gdLst/>
            <a:ahLst/>
            <a:cxnLst/>
            <a:rect l="l" t="t" r="r" b="b"/>
            <a:pathLst>
              <a:path w="138430" h="138430">
                <a:moveTo>
                  <a:pt x="0" y="0"/>
                </a:moveTo>
                <a:lnTo>
                  <a:pt x="138113" y="0"/>
                </a:lnTo>
                <a:lnTo>
                  <a:pt x="138113" y="138113"/>
                </a:lnTo>
                <a:lnTo>
                  <a:pt x="0" y="138113"/>
                </a:lnTo>
                <a:lnTo>
                  <a:pt x="0" y="0"/>
                </a:lnTo>
                <a:close/>
              </a:path>
            </a:pathLst>
          </a:custGeom>
          <a:solidFill>
            <a:srgbClr val="A9ABD6"/>
          </a:solidFill>
        </p:spPr>
        <p:txBody>
          <a:bodyPr wrap="square" lIns="0" tIns="0" rIns="0" bIns="0" rtlCol="0"/>
          <a:lstStyle/>
          <a:p>
            <a:endParaRPr/>
          </a:p>
        </p:txBody>
      </p:sp>
      <p:sp>
        <p:nvSpPr>
          <p:cNvPr id="24" name="bk object 24"/>
          <p:cNvSpPr/>
          <p:nvPr/>
        </p:nvSpPr>
        <p:spPr>
          <a:xfrm>
            <a:off x="731837" y="866776"/>
            <a:ext cx="136525" cy="136525"/>
          </a:xfrm>
          <a:custGeom>
            <a:avLst/>
            <a:gdLst/>
            <a:ahLst/>
            <a:cxnLst/>
            <a:rect l="l" t="t" r="r" b="b"/>
            <a:pathLst>
              <a:path w="136525" h="136525">
                <a:moveTo>
                  <a:pt x="0" y="0"/>
                </a:moveTo>
                <a:lnTo>
                  <a:pt x="136524" y="0"/>
                </a:lnTo>
                <a:lnTo>
                  <a:pt x="136524" y="136525"/>
                </a:lnTo>
                <a:lnTo>
                  <a:pt x="0" y="136525"/>
                </a:lnTo>
                <a:lnTo>
                  <a:pt x="0" y="0"/>
                </a:lnTo>
                <a:close/>
              </a:path>
            </a:pathLst>
          </a:custGeom>
          <a:solidFill>
            <a:srgbClr val="A9ABD6"/>
          </a:solidFill>
        </p:spPr>
        <p:txBody>
          <a:bodyPr wrap="square" lIns="0" tIns="0" rIns="0" bIns="0" rtlCol="0"/>
          <a:lstStyle/>
          <a:p>
            <a:endParaRPr/>
          </a:p>
        </p:txBody>
      </p:sp>
      <p:sp>
        <p:nvSpPr>
          <p:cNvPr id="2" name="Holder 2"/>
          <p:cNvSpPr>
            <a:spLocks noGrp="1"/>
          </p:cNvSpPr>
          <p:nvPr>
            <p:ph type="title"/>
          </p:nvPr>
        </p:nvSpPr>
        <p:spPr>
          <a:xfrm>
            <a:off x="1203012" y="2958416"/>
            <a:ext cx="7652375" cy="584200"/>
          </a:xfrm>
          <a:prstGeom prst="rect">
            <a:avLst/>
          </a:prstGeom>
        </p:spPr>
        <p:txBody>
          <a:bodyPr wrap="square" lIns="0" tIns="0" rIns="0" bIns="0">
            <a:spAutoFit/>
          </a:bodyPr>
          <a:lstStyle>
            <a:lvl1pPr>
              <a:defRPr sz="4400" b="0" i="0">
                <a:solidFill>
                  <a:srgbClr val="000090"/>
                </a:solidFill>
                <a:latin typeface="Arial"/>
                <a:cs typeface="Arial"/>
              </a:defRPr>
            </a:lvl1pPr>
          </a:lstStyle>
          <a:p>
            <a:endParaRPr/>
          </a:p>
        </p:txBody>
      </p:sp>
      <p:sp>
        <p:nvSpPr>
          <p:cNvPr id="3" name="Holder 3"/>
          <p:cNvSpPr>
            <a:spLocks noGrp="1"/>
          </p:cNvSpPr>
          <p:nvPr>
            <p:ph type="body" idx="1"/>
          </p:nvPr>
        </p:nvSpPr>
        <p:spPr>
          <a:xfrm>
            <a:off x="2493262" y="2507376"/>
            <a:ext cx="5071874" cy="3937000"/>
          </a:xfrm>
          <a:prstGeom prst="rect">
            <a:avLst/>
          </a:prstGeom>
        </p:spPr>
        <p:txBody>
          <a:bodyPr wrap="square" lIns="0" tIns="0" rIns="0" bIns="0">
            <a:spAutoFit/>
          </a:bodyPr>
          <a:lstStyle>
            <a:lvl1pPr>
              <a:defRPr sz="2800" b="0" i="0">
                <a:solidFill>
                  <a:srgbClr val="000090"/>
                </a:solidFill>
                <a:latin typeface="Arial"/>
                <a:cs typeface="Aria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5/29/14</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jp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2.jp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38.jpg"/><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jpg"/><Relationship Id="rId5" Type="http://schemas.openxmlformats.org/officeDocument/2006/relationships/image" Target="../media/image41.jpeg"/><Relationship Id="rId6" Type="http://schemas.openxmlformats.org/officeDocument/2006/relationships/image" Target="../media/image42.jpe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44.jpg"/><Relationship Id="rId5" Type="http://schemas.openxmlformats.org/officeDocument/2006/relationships/image" Target="../media/image45.jpg"/><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jpg"/><Relationship Id="rId5" Type="http://schemas.openxmlformats.org/officeDocument/2006/relationships/image" Target="../media/image48.jpg"/><Relationship Id="rId6" Type="http://schemas.openxmlformats.org/officeDocument/2006/relationships/image" Target="../media/image49.jpg"/><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50.jpg"/><Relationship Id="rId5" Type="http://schemas.openxmlformats.org/officeDocument/2006/relationships/image" Target="../media/image51.JPG"/><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g"/><Relationship Id="rId4" Type="http://schemas.openxmlformats.org/officeDocument/2006/relationships/image" Target="../media/image53.jpg"/><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54.jpg"/><Relationship Id="rId5" Type="http://schemas.openxmlformats.org/officeDocument/2006/relationships/image" Target="../media/image55.jpg"/><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57.jpg"/><Relationship Id="rId5" Type="http://schemas.openxmlformats.org/officeDocument/2006/relationships/image" Target="../media/image58.jpg"/><Relationship Id="rId6" Type="http://schemas.openxmlformats.org/officeDocument/2006/relationships/image" Target="../media/image59.jpg"/><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jpg"/><Relationship Id="rId5" Type="http://schemas.openxmlformats.org/officeDocument/2006/relationships/image" Target="../media/image62.jpg"/><Relationship Id="rId6" Type="http://schemas.openxmlformats.org/officeDocument/2006/relationships/image" Target="../media/image63.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66.jpg"/><Relationship Id="rId5" Type="http://schemas.openxmlformats.org/officeDocument/2006/relationships/image" Target="../media/image67.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www.infoblog.infopeople.org/tag/podcast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jp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200" y="457201"/>
            <a:ext cx="3505198" cy="6857998"/>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2173287" y="2147888"/>
            <a:ext cx="7428230" cy="2533650"/>
          </a:xfrm>
          <a:custGeom>
            <a:avLst/>
            <a:gdLst/>
            <a:ahLst/>
            <a:cxnLst/>
            <a:rect l="l" t="t" r="r" b="b"/>
            <a:pathLst>
              <a:path w="7428230" h="2533650">
                <a:moveTo>
                  <a:pt x="0" y="0"/>
                </a:moveTo>
                <a:lnTo>
                  <a:pt x="7427911" y="0"/>
                </a:lnTo>
                <a:lnTo>
                  <a:pt x="7427911" y="2533650"/>
                </a:lnTo>
                <a:lnTo>
                  <a:pt x="0" y="2533650"/>
                </a:lnTo>
                <a:lnTo>
                  <a:pt x="0" y="0"/>
                </a:lnTo>
                <a:close/>
              </a:path>
            </a:pathLst>
          </a:custGeom>
          <a:solidFill>
            <a:srgbClr val="011890"/>
          </a:solidFill>
        </p:spPr>
        <p:txBody>
          <a:bodyPr wrap="square" lIns="0" tIns="0" rIns="0" bIns="0" rtlCol="0"/>
          <a:lstStyle/>
          <a:p>
            <a:endParaRPr/>
          </a:p>
        </p:txBody>
      </p:sp>
      <p:sp>
        <p:nvSpPr>
          <p:cNvPr id="4" name="object 4"/>
          <p:cNvSpPr/>
          <p:nvPr/>
        </p:nvSpPr>
        <p:spPr>
          <a:xfrm>
            <a:off x="1030287" y="4040188"/>
            <a:ext cx="576580" cy="641350"/>
          </a:xfrm>
          <a:custGeom>
            <a:avLst/>
            <a:gdLst/>
            <a:ahLst/>
            <a:cxnLst/>
            <a:rect l="l" t="t" r="r" b="b"/>
            <a:pathLst>
              <a:path w="576580" h="641350">
                <a:moveTo>
                  <a:pt x="0" y="0"/>
                </a:moveTo>
                <a:lnTo>
                  <a:pt x="576263" y="0"/>
                </a:lnTo>
                <a:lnTo>
                  <a:pt x="576263" y="641348"/>
                </a:lnTo>
                <a:lnTo>
                  <a:pt x="0" y="641348"/>
                </a:lnTo>
                <a:lnTo>
                  <a:pt x="0" y="0"/>
                </a:lnTo>
                <a:close/>
              </a:path>
            </a:pathLst>
          </a:custGeom>
          <a:solidFill>
            <a:srgbClr val="A9ABD6"/>
          </a:solidFill>
        </p:spPr>
        <p:txBody>
          <a:bodyPr wrap="square" lIns="0" tIns="0" rIns="0" bIns="0" rtlCol="0"/>
          <a:lstStyle/>
          <a:p>
            <a:endParaRPr/>
          </a:p>
        </p:txBody>
      </p:sp>
      <p:sp>
        <p:nvSpPr>
          <p:cNvPr id="5" name="object 5"/>
          <p:cNvSpPr/>
          <p:nvPr/>
        </p:nvSpPr>
        <p:spPr>
          <a:xfrm>
            <a:off x="2173287" y="2147888"/>
            <a:ext cx="574675" cy="643255"/>
          </a:xfrm>
          <a:custGeom>
            <a:avLst/>
            <a:gdLst/>
            <a:ahLst/>
            <a:cxnLst/>
            <a:rect l="l" t="t" r="r" b="b"/>
            <a:pathLst>
              <a:path w="574675" h="643255">
                <a:moveTo>
                  <a:pt x="0" y="0"/>
                </a:moveTo>
                <a:lnTo>
                  <a:pt x="574675" y="0"/>
                </a:lnTo>
                <a:lnTo>
                  <a:pt x="574675" y="642937"/>
                </a:lnTo>
                <a:lnTo>
                  <a:pt x="0" y="642937"/>
                </a:lnTo>
                <a:lnTo>
                  <a:pt x="0" y="0"/>
                </a:lnTo>
                <a:close/>
              </a:path>
            </a:pathLst>
          </a:custGeom>
          <a:solidFill>
            <a:srgbClr val="D6D6EB"/>
          </a:solidFill>
        </p:spPr>
        <p:txBody>
          <a:bodyPr wrap="square" lIns="0" tIns="0" rIns="0" bIns="0" rtlCol="0"/>
          <a:lstStyle/>
          <a:p>
            <a:endParaRPr/>
          </a:p>
        </p:txBody>
      </p:sp>
      <p:sp>
        <p:nvSpPr>
          <p:cNvPr id="6" name="object 6"/>
          <p:cNvSpPr/>
          <p:nvPr/>
        </p:nvSpPr>
        <p:spPr>
          <a:xfrm>
            <a:off x="2738437" y="1524001"/>
            <a:ext cx="586105" cy="635000"/>
          </a:xfrm>
          <a:custGeom>
            <a:avLst/>
            <a:gdLst/>
            <a:ahLst/>
            <a:cxnLst/>
            <a:rect l="l" t="t" r="r" b="b"/>
            <a:pathLst>
              <a:path w="586104" h="635000">
                <a:moveTo>
                  <a:pt x="0" y="0"/>
                </a:moveTo>
                <a:lnTo>
                  <a:pt x="585788" y="0"/>
                </a:lnTo>
                <a:lnTo>
                  <a:pt x="585788" y="635000"/>
                </a:lnTo>
                <a:lnTo>
                  <a:pt x="0" y="635000"/>
                </a:lnTo>
                <a:lnTo>
                  <a:pt x="0" y="0"/>
                </a:lnTo>
                <a:close/>
              </a:path>
            </a:pathLst>
          </a:custGeom>
          <a:solidFill>
            <a:srgbClr val="D6D6EB"/>
          </a:solidFill>
        </p:spPr>
        <p:txBody>
          <a:bodyPr wrap="square" lIns="0" tIns="0" rIns="0" bIns="0" rtlCol="0"/>
          <a:lstStyle/>
          <a:p>
            <a:endParaRPr/>
          </a:p>
        </p:txBody>
      </p:sp>
      <p:sp>
        <p:nvSpPr>
          <p:cNvPr id="7" name="object 7"/>
          <p:cNvSpPr/>
          <p:nvPr/>
        </p:nvSpPr>
        <p:spPr>
          <a:xfrm>
            <a:off x="1598612" y="4040188"/>
            <a:ext cx="584200" cy="641350"/>
          </a:xfrm>
          <a:custGeom>
            <a:avLst/>
            <a:gdLst/>
            <a:ahLst/>
            <a:cxnLst/>
            <a:rect l="l" t="t" r="r" b="b"/>
            <a:pathLst>
              <a:path w="584200" h="641350">
                <a:moveTo>
                  <a:pt x="0" y="0"/>
                </a:moveTo>
                <a:lnTo>
                  <a:pt x="584200" y="0"/>
                </a:lnTo>
                <a:lnTo>
                  <a:pt x="584200" y="641348"/>
                </a:lnTo>
                <a:lnTo>
                  <a:pt x="0" y="641348"/>
                </a:lnTo>
                <a:lnTo>
                  <a:pt x="0" y="0"/>
                </a:lnTo>
                <a:close/>
              </a:path>
            </a:pathLst>
          </a:custGeom>
          <a:solidFill>
            <a:srgbClr val="011890"/>
          </a:solidFill>
        </p:spPr>
        <p:txBody>
          <a:bodyPr wrap="square" lIns="0" tIns="0" rIns="0" bIns="0" rtlCol="0"/>
          <a:lstStyle/>
          <a:p>
            <a:endParaRPr/>
          </a:p>
        </p:txBody>
      </p:sp>
      <p:sp>
        <p:nvSpPr>
          <p:cNvPr id="8" name="object 8"/>
          <p:cNvSpPr/>
          <p:nvPr/>
        </p:nvSpPr>
        <p:spPr>
          <a:xfrm>
            <a:off x="2738437" y="2147888"/>
            <a:ext cx="586105" cy="643255"/>
          </a:xfrm>
          <a:custGeom>
            <a:avLst/>
            <a:gdLst/>
            <a:ahLst/>
            <a:cxnLst/>
            <a:rect l="l" t="t" r="r" b="b"/>
            <a:pathLst>
              <a:path w="586104" h="643255">
                <a:moveTo>
                  <a:pt x="0" y="0"/>
                </a:moveTo>
                <a:lnTo>
                  <a:pt x="585788" y="0"/>
                </a:lnTo>
                <a:lnTo>
                  <a:pt x="585788" y="642937"/>
                </a:lnTo>
                <a:lnTo>
                  <a:pt x="0" y="642937"/>
                </a:lnTo>
                <a:lnTo>
                  <a:pt x="0" y="0"/>
                </a:lnTo>
                <a:close/>
              </a:path>
            </a:pathLst>
          </a:custGeom>
          <a:solidFill>
            <a:srgbClr val="A9ABD6"/>
          </a:solidFill>
        </p:spPr>
        <p:txBody>
          <a:bodyPr wrap="square" lIns="0" tIns="0" rIns="0" bIns="0" rtlCol="0"/>
          <a:lstStyle/>
          <a:p>
            <a:endParaRPr/>
          </a:p>
        </p:txBody>
      </p:sp>
      <p:sp>
        <p:nvSpPr>
          <p:cNvPr id="9" name="object 9"/>
          <p:cNvSpPr/>
          <p:nvPr/>
        </p:nvSpPr>
        <p:spPr>
          <a:xfrm>
            <a:off x="1598612" y="2781300"/>
            <a:ext cx="584200" cy="633730"/>
          </a:xfrm>
          <a:custGeom>
            <a:avLst/>
            <a:gdLst/>
            <a:ahLst/>
            <a:cxnLst/>
            <a:rect l="l" t="t" r="r" b="b"/>
            <a:pathLst>
              <a:path w="584200" h="633729">
                <a:moveTo>
                  <a:pt x="0" y="0"/>
                </a:moveTo>
                <a:lnTo>
                  <a:pt x="584200" y="0"/>
                </a:lnTo>
                <a:lnTo>
                  <a:pt x="584200" y="633413"/>
                </a:lnTo>
                <a:lnTo>
                  <a:pt x="0" y="633413"/>
                </a:lnTo>
                <a:lnTo>
                  <a:pt x="0" y="0"/>
                </a:lnTo>
                <a:close/>
              </a:path>
            </a:pathLst>
          </a:custGeom>
          <a:solidFill>
            <a:srgbClr val="D6D6EB"/>
          </a:solidFill>
        </p:spPr>
        <p:txBody>
          <a:bodyPr wrap="square" lIns="0" tIns="0" rIns="0" bIns="0" rtlCol="0"/>
          <a:lstStyle/>
          <a:p>
            <a:endParaRPr/>
          </a:p>
        </p:txBody>
      </p:sp>
      <p:sp>
        <p:nvSpPr>
          <p:cNvPr id="10" name="object 10"/>
          <p:cNvSpPr/>
          <p:nvPr/>
        </p:nvSpPr>
        <p:spPr>
          <a:xfrm>
            <a:off x="457200" y="2781300"/>
            <a:ext cx="582930" cy="633730"/>
          </a:xfrm>
          <a:custGeom>
            <a:avLst/>
            <a:gdLst/>
            <a:ahLst/>
            <a:cxnLst/>
            <a:rect l="l" t="t" r="r" b="b"/>
            <a:pathLst>
              <a:path w="582930" h="633729">
                <a:moveTo>
                  <a:pt x="0" y="0"/>
                </a:moveTo>
                <a:lnTo>
                  <a:pt x="582612" y="0"/>
                </a:lnTo>
                <a:lnTo>
                  <a:pt x="582612" y="633413"/>
                </a:lnTo>
                <a:lnTo>
                  <a:pt x="0" y="633413"/>
                </a:lnTo>
                <a:lnTo>
                  <a:pt x="0" y="0"/>
                </a:lnTo>
                <a:close/>
              </a:path>
            </a:pathLst>
          </a:custGeom>
          <a:solidFill>
            <a:srgbClr val="011890"/>
          </a:solidFill>
        </p:spPr>
        <p:txBody>
          <a:bodyPr wrap="square" lIns="0" tIns="0" rIns="0" bIns="0" rtlCol="0"/>
          <a:lstStyle/>
          <a:p>
            <a:endParaRPr/>
          </a:p>
        </p:txBody>
      </p:sp>
      <p:sp>
        <p:nvSpPr>
          <p:cNvPr id="11" name="object 11"/>
          <p:cNvSpPr/>
          <p:nvPr/>
        </p:nvSpPr>
        <p:spPr>
          <a:xfrm>
            <a:off x="2173287" y="2781300"/>
            <a:ext cx="574675" cy="633730"/>
          </a:xfrm>
          <a:custGeom>
            <a:avLst/>
            <a:gdLst/>
            <a:ahLst/>
            <a:cxnLst/>
            <a:rect l="l" t="t" r="r" b="b"/>
            <a:pathLst>
              <a:path w="574675" h="633729">
                <a:moveTo>
                  <a:pt x="0" y="0"/>
                </a:moveTo>
                <a:lnTo>
                  <a:pt x="574675" y="0"/>
                </a:lnTo>
                <a:lnTo>
                  <a:pt x="574675" y="633413"/>
                </a:lnTo>
                <a:lnTo>
                  <a:pt x="0" y="633413"/>
                </a:lnTo>
                <a:lnTo>
                  <a:pt x="0" y="0"/>
                </a:lnTo>
                <a:close/>
              </a:path>
            </a:pathLst>
          </a:custGeom>
          <a:solidFill>
            <a:srgbClr val="A9ABD6"/>
          </a:solidFill>
        </p:spPr>
        <p:txBody>
          <a:bodyPr wrap="square" lIns="0" tIns="0" rIns="0" bIns="0" rtlCol="0"/>
          <a:lstStyle/>
          <a:p>
            <a:endParaRPr/>
          </a:p>
        </p:txBody>
      </p:sp>
      <p:sp>
        <p:nvSpPr>
          <p:cNvPr id="12" name="object 12"/>
          <p:cNvSpPr/>
          <p:nvPr/>
        </p:nvSpPr>
        <p:spPr>
          <a:xfrm>
            <a:off x="1030287" y="3405188"/>
            <a:ext cx="576580" cy="644525"/>
          </a:xfrm>
          <a:custGeom>
            <a:avLst/>
            <a:gdLst/>
            <a:ahLst/>
            <a:cxnLst/>
            <a:rect l="l" t="t" r="r" b="b"/>
            <a:pathLst>
              <a:path w="576580" h="644525">
                <a:moveTo>
                  <a:pt x="0" y="0"/>
                </a:moveTo>
                <a:lnTo>
                  <a:pt x="576263" y="0"/>
                </a:lnTo>
                <a:lnTo>
                  <a:pt x="576263" y="644525"/>
                </a:lnTo>
                <a:lnTo>
                  <a:pt x="0" y="644525"/>
                </a:lnTo>
                <a:lnTo>
                  <a:pt x="0" y="0"/>
                </a:lnTo>
                <a:close/>
              </a:path>
            </a:pathLst>
          </a:custGeom>
          <a:solidFill>
            <a:srgbClr val="D6D6EB"/>
          </a:solidFill>
        </p:spPr>
        <p:txBody>
          <a:bodyPr wrap="square" lIns="0" tIns="0" rIns="0" bIns="0" rtlCol="0"/>
          <a:lstStyle/>
          <a:p>
            <a:endParaRPr/>
          </a:p>
        </p:txBody>
      </p:sp>
      <p:sp>
        <p:nvSpPr>
          <p:cNvPr id="13" name="object 13"/>
          <p:cNvSpPr/>
          <p:nvPr/>
        </p:nvSpPr>
        <p:spPr>
          <a:xfrm>
            <a:off x="1598612" y="3405188"/>
            <a:ext cx="584200" cy="644525"/>
          </a:xfrm>
          <a:custGeom>
            <a:avLst/>
            <a:gdLst/>
            <a:ahLst/>
            <a:cxnLst/>
            <a:rect l="l" t="t" r="r" b="b"/>
            <a:pathLst>
              <a:path w="584200" h="644525">
                <a:moveTo>
                  <a:pt x="0" y="0"/>
                </a:moveTo>
                <a:lnTo>
                  <a:pt x="584200" y="0"/>
                </a:lnTo>
                <a:lnTo>
                  <a:pt x="584200" y="644525"/>
                </a:lnTo>
                <a:lnTo>
                  <a:pt x="0" y="644525"/>
                </a:lnTo>
                <a:lnTo>
                  <a:pt x="0" y="0"/>
                </a:lnTo>
                <a:close/>
              </a:path>
            </a:pathLst>
          </a:custGeom>
          <a:solidFill>
            <a:srgbClr val="A9ABD6"/>
          </a:solidFill>
        </p:spPr>
        <p:txBody>
          <a:bodyPr wrap="square" lIns="0" tIns="0" rIns="0" bIns="0" rtlCol="0"/>
          <a:lstStyle/>
          <a:p>
            <a:endParaRPr/>
          </a:p>
        </p:txBody>
      </p:sp>
      <p:sp>
        <p:nvSpPr>
          <p:cNvPr id="15" name="object 15"/>
          <p:cNvSpPr txBox="1"/>
          <p:nvPr/>
        </p:nvSpPr>
        <p:spPr>
          <a:xfrm>
            <a:off x="3810000" y="3548744"/>
            <a:ext cx="3661025" cy="553998"/>
          </a:xfrm>
          <a:prstGeom prst="rect">
            <a:avLst/>
          </a:prstGeom>
        </p:spPr>
        <p:txBody>
          <a:bodyPr vert="horz" wrap="square" lIns="0" tIns="0" rIns="0" bIns="0" rtlCol="0">
            <a:spAutoFit/>
          </a:bodyPr>
          <a:lstStyle/>
          <a:p>
            <a:pPr marL="12700" algn="ctr">
              <a:lnSpc>
                <a:spcPct val="100000"/>
              </a:lnSpc>
            </a:pPr>
            <a:r>
              <a:rPr sz="3600" dirty="0">
                <a:solidFill>
                  <a:srgbClr val="FFFFFF"/>
                </a:solidFill>
                <a:latin typeface="Arial"/>
                <a:cs typeface="Arial"/>
              </a:rPr>
              <a:t>Michael</a:t>
            </a:r>
            <a:r>
              <a:rPr sz="3600" spc="-5" dirty="0">
                <a:solidFill>
                  <a:srgbClr val="FFFFFF"/>
                </a:solidFill>
                <a:latin typeface="Arial"/>
                <a:cs typeface="Arial"/>
              </a:rPr>
              <a:t> </a:t>
            </a:r>
            <a:r>
              <a:rPr sz="3600" dirty="0">
                <a:solidFill>
                  <a:srgbClr val="FFFFFF"/>
                </a:solidFill>
                <a:latin typeface="Arial"/>
                <a:cs typeface="Arial"/>
              </a:rPr>
              <a:t>Ca</a:t>
            </a:r>
            <a:r>
              <a:rPr sz="3600" spc="-15" dirty="0">
                <a:solidFill>
                  <a:srgbClr val="FFFFFF"/>
                </a:solidFill>
                <a:latin typeface="Arial"/>
                <a:cs typeface="Arial"/>
              </a:rPr>
              <a:t>rt</a:t>
            </a:r>
            <a:endParaRPr sz="3600" dirty="0">
              <a:latin typeface="Arial"/>
              <a:cs typeface="Arial"/>
            </a:endParaRPr>
          </a:p>
        </p:txBody>
      </p:sp>
      <p:sp>
        <p:nvSpPr>
          <p:cNvPr id="16" name="object 16"/>
          <p:cNvSpPr txBox="1"/>
          <p:nvPr/>
        </p:nvSpPr>
        <p:spPr>
          <a:xfrm>
            <a:off x="2362200" y="5170835"/>
            <a:ext cx="5798601" cy="369332"/>
          </a:xfrm>
          <a:prstGeom prst="rect">
            <a:avLst/>
          </a:prstGeom>
        </p:spPr>
        <p:txBody>
          <a:bodyPr vert="horz" wrap="square" lIns="0" tIns="0" rIns="0" bIns="0" rtlCol="0">
            <a:spAutoFit/>
          </a:bodyPr>
          <a:lstStyle/>
          <a:p>
            <a:pPr marL="12700" algn="ctr">
              <a:lnSpc>
                <a:spcPct val="100000"/>
              </a:lnSpc>
            </a:pPr>
            <a:r>
              <a:rPr lang="en-US" sz="2400" dirty="0" smtClean="0">
                <a:solidFill>
                  <a:srgbClr val="6565FF"/>
                </a:solidFill>
                <a:latin typeface="Arial"/>
                <a:cs typeface="Arial"/>
              </a:rPr>
              <a:t>Wednesday, June 11, 2014</a:t>
            </a:r>
            <a:endParaRPr sz="2400" dirty="0">
              <a:latin typeface="Arial"/>
              <a:cs typeface="Arial"/>
            </a:endParaRPr>
          </a:p>
        </p:txBody>
      </p:sp>
      <p:pic>
        <p:nvPicPr>
          <p:cNvPr id="17" name="Picture 16" descr="IFP logo 2012_outlines.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6172200"/>
            <a:ext cx="8102538" cy="988355"/>
          </a:xfrm>
          <a:prstGeom prst="rect">
            <a:avLst/>
          </a:prstGeom>
        </p:spPr>
      </p:pic>
      <p:sp>
        <p:nvSpPr>
          <p:cNvPr id="18" name="TextBox 17"/>
          <p:cNvSpPr txBox="1"/>
          <p:nvPr/>
        </p:nvSpPr>
        <p:spPr>
          <a:xfrm>
            <a:off x="1524000" y="2819400"/>
            <a:ext cx="8153400" cy="523220"/>
          </a:xfrm>
          <a:prstGeom prst="rect">
            <a:avLst/>
          </a:prstGeom>
          <a:noFill/>
        </p:spPr>
        <p:txBody>
          <a:bodyPr wrap="square" rtlCol="0">
            <a:spAutoFit/>
          </a:bodyPr>
          <a:lstStyle/>
          <a:p>
            <a:pPr marL="12700" algn="ctr">
              <a:lnSpc>
                <a:spcPct val="100000"/>
              </a:lnSpc>
            </a:pPr>
            <a:r>
              <a:rPr lang="en-US" sz="2800" dirty="0" smtClean="0">
                <a:solidFill>
                  <a:srgbClr val="FFFFFF"/>
                </a:solidFill>
                <a:latin typeface="Arial"/>
                <a:cs typeface="Arial"/>
              </a:rPr>
              <a:t>What’s New in Young Adult Literature 2014</a:t>
            </a:r>
            <a:endParaRPr lang="en-US" sz="28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0" y="1905001"/>
            <a:ext cx="2322574" cy="352467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181600" y="1905001"/>
            <a:ext cx="2322574" cy="351344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57800" y="1981200"/>
            <a:ext cx="2340862" cy="3496572"/>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362200" y="1981200"/>
            <a:ext cx="2322574" cy="352467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187575">
              <a:lnSpc>
                <a:spcPct val="100000"/>
              </a:lnSpc>
            </a:pPr>
            <a:r>
              <a:rPr spc="-40" dirty="0"/>
              <a:t>G</a:t>
            </a:r>
            <a:r>
              <a:rPr dirty="0"/>
              <a:t>enre</a:t>
            </a:r>
            <a:r>
              <a:rPr spc="-5" dirty="0"/>
              <a:t> </a:t>
            </a:r>
            <a:r>
              <a:rPr spc="-35" dirty="0"/>
              <a:t>F</a:t>
            </a:r>
            <a:r>
              <a:rPr dirty="0"/>
              <a:t>i</a:t>
            </a:r>
            <a:r>
              <a:rPr spc="-25" dirty="0"/>
              <a:t>c</a:t>
            </a:r>
            <a:r>
              <a:rPr spc="-20" dirty="0"/>
              <a:t>t</a:t>
            </a:r>
            <a:r>
              <a:rPr dirty="0"/>
              <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5400" y="1600201"/>
            <a:ext cx="2322576" cy="351344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886200" y="2667000"/>
            <a:ext cx="2322574" cy="351345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6477000" y="1600201"/>
            <a:ext cx="2322574" cy="3237528"/>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2999" y="2514600"/>
            <a:ext cx="2322576" cy="339622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810000" y="1600201"/>
            <a:ext cx="2322574" cy="364100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6477000" y="2514600"/>
            <a:ext cx="2322574" cy="3513451"/>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199" y="1981200"/>
            <a:ext cx="2322574" cy="338161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886200" y="2667000"/>
            <a:ext cx="2322574" cy="3513451"/>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6553198" y="1981200"/>
            <a:ext cx="2322576" cy="3570302"/>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0571" y="435428"/>
            <a:ext cx="7634514" cy="58057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190171" y="2467428"/>
            <a:ext cx="2380343" cy="316411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71714" y="457200"/>
            <a:ext cx="0" cy="537210"/>
          </a:xfrm>
          <a:custGeom>
            <a:avLst/>
            <a:gdLst/>
            <a:ahLst/>
            <a:cxnLst/>
            <a:rect l="l" t="t" r="r" b="b"/>
            <a:pathLst>
              <a:path h="537210">
                <a:moveTo>
                  <a:pt x="0" y="537028"/>
                </a:moveTo>
                <a:lnTo>
                  <a:pt x="0" y="0"/>
                </a:lnTo>
              </a:path>
            </a:pathLst>
          </a:custGeom>
          <a:ln w="29028">
            <a:solidFill>
              <a:srgbClr val="D4D8E8"/>
            </a:solidFill>
          </a:ln>
        </p:spPr>
        <p:txBody>
          <a:bodyPr wrap="square" lIns="0" tIns="0" rIns="0" bIns="0" rtlCol="0"/>
          <a:lstStyle/>
          <a:p>
            <a:endParaRPr/>
          </a:p>
        </p:txBody>
      </p:sp>
      <p:pic>
        <p:nvPicPr>
          <p:cNvPr id="15" name="Picture 14" descr="Klise_ArtofSecrets_jkt_website_HRsmok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400" y="1905000"/>
            <a:ext cx="2336800" cy="3505200"/>
          </a:xfrm>
          <a:prstGeom prst="rect">
            <a:avLst/>
          </a:prstGeom>
        </p:spPr>
      </p:pic>
      <p:pic>
        <p:nvPicPr>
          <p:cNvPr id="17" name="Picture 16" descr="image.axd.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801" y="2362200"/>
            <a:ext cx="2401824" cy="3657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2999" y="1981200"/>
            <a:ext cx="2322576" cy="328004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810000" y="2971800"/>
            <a:ext cx="2322574" cy="340352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6477000" y="1981200"/>
            <a:ext cx="2322574" cy="3534354"/>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5216" y="438912"/>
            <a:ext cx="7622438" cy="570585"/>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452006" y="2794406"/>
            <a:ext cx="2355494" cy="355518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64515" y="453329"/>
            <a:ext cx="0" cy="541655"/>
          </a:xfrm>
          <a:custGeom>
            <a:avLst/>
            <a:gdLst/>
            <a:ahLst/>
            <a:cxnLst/>
            <a:rect l="l" t="t" r="r" b="b"/>
            <a:pathLst>
              <a:path h="541655">
                <a:moveTo>
                  <a:pt x="0" y="541070"/>
                </a:moveTo>
                <a:lnTo>
                  <a:pt x="0" y="0"/>
                </a:lnTo>
              </a:path>
            </a:pathLst>
          </a:custGeom>
          <a:ln w="21945">
            <a:solidFill>
              <a:srgbClr val="D4D4E8"/>
            </a:solidFill>
          </a:ln>
        </p:spPr>
        <p:txBody>
          <a:bodyPr wrap="square" lIns="0" tIns="0" rIns="0" bIns="0" rtlCol="0"/>
          <a:lstStyle/>
          <a:p>
            <a:endParaRPr/>
          </a:p>
        </p:txBody>
      </p:sp>
      <p:pic>
        <p:nvPicPr>
          <p:cNvPr id="18" name="Picture 17" descr="grasshopper-jungle_612x91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2057400"/>
            <a:ext cx="2457136" cy="3657600"/>
          </a:xfrm>
          <a:prstGeom prst="rect">
            <a:avLst/>
          </a:prstGeom>
        </p:spPr>
      </p:pic>
      <p:pic>
        <p:nvPicPr>
          <p:cNvPr id="19" name="Picture 18" descr="sekret.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1752600"/>
            <a:ext cx="2423159" cy="3429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5187" y="442451"/>
            <a:ext cx="7595419" cy="57518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257800" y="2057400"/>
            <a:ext cx="2521975" cy="366743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68261" y="449825"/>
            <a:ext cx="0" cy="546100"/>
          </a:xfrm>
          <a:custGeom>
            <a:avLst/>
            <a:gdLst/>
            <a:ahLst/>
            <a:cxnLst/>
            <a:rect l="l" t="t" r="r" b="b"/>
            <a:pathLst>
              <a:path h="546100">
                <a:moveTo>
                  <a:pt x="0" y="545690"/>
                </a:moveTo>
                <a:lnTo>
                  <a:pt x="0" y="0"/>
                </a:lnTo>
              </a:path>
            </a:pathLst>
          </a:custGeom>
          <a:ln w="22122">
            <a:solidFill>
              <a:srgbClr val="D4D8E8"/>
            </a:solidFill>
          </a:ln>
        </p:spPr>
        <p:txBody>
          <a:bodyPr wrap="square" lIns="0" tIns="0" rIns="0" bIns="0" rtlCol="0"/>
          <a:lstStyle/>
          <a:p>
            <a:endParaRPr/>
          </a:p>
        </p:txBody>
      </p:sp>
      <p:pic>
        <p:nvPicPr>
          <p:cNvPr id="19" name="Picture 18" descr="9780804167550_p0_v4_s260x42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2057400"/>
            <a:ext cx="2743200" cy="36611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6800" y="1447800"/>
            <a:ext cx="7924800" cy="672299"/>
          </a:xfrm>
          <a:prstGeom prst="rect">
            <a:avLst/>
          </a:prstGeom>
        </p:spPr>
        <p:txBody>
          <a:bodyPr vert="horz" wrap="square" lIns="0" tIns="0" rIns="0" bIns="0" rtlCol="0">
            <a:spAutoFit/>
          </a:bodyPr>
          <a:lstStyle/>
          <a:p>
            <a:pPr marL="12700" algn="ctr">
              <a:lnSpc>
                <a:spcPts val="5235"/>
              </a:lnSpc>
            </a:pPr>
            <a:r>
              <a:rPr sz="4400" dirty="0">
                <a:solidFill>
                  <a:srgbClr val="000090"/>
                </a:solidFill>
                <a:latin typeface="Arial"/>
                <a:cs typeface="Arial"/>
              </a:rPr>
              <a:t>Curren</a:t>
            </a:r>
            <a:r>
              <a:rPr sz="4400" spc="-15" dirty="0">
                <a:solidFill>
                  <a:srgbClr val="000090"/>
                </a:solidFill>
                <a:latin typeface="Arial"/>
                <a:cs typeface="Arial"/>
              </a:rPr>
              <a:t>t</a:t>
            </a:r>
            <a:r>
              <a:rPr sz="4400" spc="-5" dirty="0">
                <a:solidFill>
                  <a:srgbClr val="000090"/>
                </a:solidFill>
                <a:latin typeface="Arial"/>
                <a:cs typeface="Arial"/>
              </a:rPr>
              <a:t> </a:t>
            </a:r>
            <a:r>
              <a:rPr sz="4400" spc="-35" dirty="0">
                <a:solidFill>
                  <a:srgbClr val="000090"/>
                </a:solidFill>
                <a:latin typeface="Arial"/>
                <a:cs typeface="Arial"/>
              </a:rPr>
              <a:t>T</a:t>
            </a:r>
            <a:r>
              <a:rPr sz="4400" dirty="0">
                <a:solidFill>
                  <a:srgbClr val="000090"/>
                </a:solidFill>
                <a:latin typeface="Arial"/>
                <a:cs typeface="Arial"/>
              </a:rPr>
              <a:t>rends</a:t>
            </a:r>
            <a:endParaRPr sz="4400" dirty="0">
              <a:latin typeface="Arial"/>
              <a:cs typeface="Arial"/>
            </a:endParaRPr>
          </a:p>
        </p:txBody>
      </p:sp>
      <p:sp>
        <p:nvSpPr>
          <p:cNvPr id="3" name="object 3"/>
          <p:cNvSpPr txBox="1">
            <a:spLocks noGrp="1"/>
          </p:cNvSpPr>
          <p:nvPr>
            <p:ph type="body" idx="1"/>
          </p:nvPr>
        </p:nvSpPr>
        <p:spPr>
          <a:xfrm>
            <a:off x="1600200" y="2514600"/>
            <a:ext cx="6934200" cy="4130167"/>
          </a:xfrm>
          <a:prstGeom prst="rect">
            <a:avLst/>
          </a:prstGeom>
        </p:spPr>
        <p:txBody>
          <a:bodyPr vert="horz" wrap="square" lIns="0" tIns="0" rIns="0" bIns="0" rtlCol="0">
            <a:spAutoFit/>
          </a:bodyPr>
          <a:lstStyle/>
          <a:p>
            <a:pPr marL="12065" marR="5080" indent="-635" algn="ctr">
              <a:lnSpc>
                <a:spcPct val="120200"/>
              </a:lnSpc>
            </a:pPr>
            <a:r>
              <a:rPr dirty="0"/>
              <a:t>Pro</a:t>
            </a:r>
            <a:r>
              <a:rPr spc="-10" dirty="0"/>
              <a:t>fusion</a:t>
            </a:r>
            <a:r>
              <a:rPr spc="-5" dirty="0"/>
              <a:t> </a:t>
            </a:r>
            <a:r>
              <a:rPr dirty="0"/>
              <a:t>o</a:t>
            </a:r>
            <a:r>
              <a:rPr spc="-10" dirty="0"/>
              <a:t>f</a:t>
            </a:r>
            <a:r>
              <a:rPr spc="-5" dirty="0"/>
              <a:t> </a:t>
            </a:r>
            <a:r>
              <a:rPr spc="-25" dirty="0"/>
              <a:t>F</a:t>
            </a:r>
            <a:r>
              <a:rPr dirty="0"/>
              <a:t>i</a:t>
            </a:r>
            <a:r>
              <a:rPr spc="-15" dirty="0"/>
              <a:t>rst</a:t>
            </a:r>
            <a:r>
              <a:rPr spc="-5" dirty="0"/>
              <a:t> </a:t>
            </a:r>
            <a:r>
              <a:rPr dirty="0"/>
              <a:t>Novels </a:t>
            </a:r>
            <a:endParaRPr lang="en-US" dirty="0" smtClean="0"/>
          </a:p>
          <a:p>
            <a:pPr marL="12065" marR="5080" indent="-635" algn="ctr">
              <a:lnSpc>
                <a:spcPct val="120200"/>
              </a:lnSpc>
            </a:pPr>
            <a:r>
              <a:rPr spc="-35" dirty="0" smtClean="0"/>
              <a:t>W</a:t>
            </a:r>
            <a:r>
              <a:rPr dirty="0" smtClean="0"/>
              <a:t>illiam</a:t>
            </a:r>
            <a:r>
              <a:rPr spc="-5" dirty="0" smtClean="0"/>
              <a:t> </a:t>
            </a:r>
            <a:r>
              <a:rPr dirty="0"/>
              <a:t>C</a:t>
            </a:r>
            <a:r>
              <a:rPr spc="-10" dirty="0"/>
              <a:t>.</a:t>
            </a:r>
            <a:r>
              <a:rPr spc="-5" dirty="0"/>
              <a:t> </a:t>
            </a:r>
            <a:r>
              <a:rPr dirty="0"/>
              <a:t>Morris</a:t>
            </a:r>
            <a:r>
              <a:rPr spc="-5" dirty="0"/>
              <a:t> </a:t>
            </a:r>
            <a:r>
              <a:rPr dirty="0"/>
              <a:t>Award </a:t>
            </a:r>
            <a:endParaRPr lang="en-US" dirty="0" smtClean="0"/>
          </a:p>
          <a:p>
            <a:pPr marL="12065" marR="5080" indent="-635" algn="ctr">
              <a:lnSpc>
                <a:spcPct val="120200"/>
              </a:lnSpc>
            </a:pPr>
            <a:r>
              <a:rPr dirty="0" smtClean="0"/>
              <a:t>Renaissance</a:t>
            </a:r>
            <a:r>
              <a:rPr spc="-5" dirty="0" smtClean="0"/>
              <a:t> </a:t>
            </a:r>
            <a:r>
              <a:rPr dirty="0"/>
              <a:t>o</a:t>
            </a:r>
            <a:r>
              <a:rPr spc="-10" dirty="0"/>
              <a:t>f</a:t>
            </a:r>
            <a:r>
              <a:rPr spc="-5" dirty="0"/>
              <a:t> </a:t>
            </a:r>
            <a:r>
              <a:rPr dirty="0"/>
              <a:t>Reali</a:t>
            </a:r>
            <a:r>
              <a:rPr spc="-15" dirty="0"/>
              <a:t>st</a:t>
            </a:r>
            <a:r>
              <a:rPr dirty="0"/>
              <a:t>ic</a:t>
            </a:r>
            <a:r>
              <a:rPr spc="-5" dirty="0"/>
              <a:t> </a:t>
            </a:r>
            <a:r>
              <a:rPr spc="-25" dirty="0"/>
              <a:t>F</a:t>
            </a:r>
            <a:r>
              <a:rPr dirty="0"/>
              <a:t>i</a:t>
            </a:r>
            <a:r>
              <a:rPr spc="-15" dirty="0"/>
              <a:t>ct</a:t>
            </a:r>
            <a:r>
              <a:rPr dirty="0"/>
              <a:t>ion </a:t>
            </a:r>
            <a:endParaRPr lang="en-US" dirty="0" smtClean="0"/>
          </a:p>
          <a:p>
            <a:pPr marL="12065" marR="5080" indent="-635" algn="ctr">
              <a:lnSpc>
                <a:spcPct val="120200"/>
              </a:lnSpc>
            </a:pPr>
            <a:r>
              <a:rPr dirty="0" smtClean="0"/>
              <a:t>Decline</a:t>
            </a:r>
            <a:r>
              <a:rPr spc="-5" dirty="0" smtClean="0"/>
              <a:t> </a:t>
            </a:r>
            <a:r>
              <a:rPr dirty="0"/>
              <a:t>in</a:t>
            </a:r>
            <a:r>
              <a:rPr spc="-5" dirty="0"/>
              <a:t> </a:t>
            </a:r>
            <a:r>
              <a:rPr dirty="0"/>
              <a:t>Paranormal</a:t>
            </a:r>
            <a:r>
              <a:rPr spc="-5" dirty="0"/>
              <a:t> </a:t>
            </a:r>
            <a:r>
              <a:rPr spc="-25" dirty="0"/>
              <a:t>F</a:t>
            </a:r>
            <a:r>
              <a:rPr dirty="0"/>
              <a:t>i</a:t>
            </a:r>
            <a:r>
              <a:rPr spc="-15" dirty="0"/>
              <a:t>ct</a:t>
            </a:r>
            <a:r>
              <a:rPr dirty="0"/>
              <a:t>ion </a:t>
            </a:r>
            <a:endParaRPr lang="en-US" dirty="0" smtClean="0"/>
          </a:p>
          <a:p>
            <a:pPr marL="12065" marR="5080" indent="-635" algn="ctr">
              <a:lnSpc>
                <a:spcPct val="120200"/>
              </a:lnSpc>
            </a:pPr>
            <a:r>
              <a:rPr dirty="0" smtClean="0"/>
              <a:t>Decline</a:t>
            </a:r>
            <a:r>
              <a:rPr spc="-5" dirty="0" smtClean="0"/>
              <a:t> </a:t>
            </a:r>
            <a:r>
              <a:rPr dirty="0"/>
              <a:t>in</a:t>
            </a:r>
            <a:r>
              <a:rPr spc="-5" dirty="0"/>
              <a:t> </a:t>
            </a:r>
            <a:r>
              <a:rPr dirty="0"/>
              <a:t>D</a:t>
            </a:r>
            <a:r>
              <a:rPr spc="-15" dirty="0"/>
              <a:t>yst</a:t>
            </a:r>
            <a:r>
              <a:rPr dirty="0"/>
              <a:t>opian</a:t>
            </a:r>
            <a:r>
              <a:rPr spc="-5" dirty="0"/>
              <a:t> </a:t>
            </a:r>
            <a:r>
              <a:rPr spc="-25" dirty="0"/>
              <a:t>F</a:t>
            </a:r>
            <a:r>
              <a:rPr dirty="0"/>
              <a:t>i</a:t>
            </a:r>
            <a:r>
              <a:rPr spc="-15" dirty="0"/>
              <a:t>ct</a:t>
            </a:r>
            <a:r>
              <a:rPr dirty="0"/>
              <a:t>ion </a:t>
            </a:r>
            <a:endParaRPr lang="en-US" dirty="0" smtClean="0"/>
          </a:p>
          <a:p>
            <a:pPr marL="12065" marR="5080" indent="-635" algn="ctr">
              <a:lnSpc>
                <a:spcPct val="120200"/>
              </a:lnSpc>
            </a:pPr>
            <a:r>
              <a:rPr spc="-25" dirty="0" smtClean="0"/>
              <a:t>G</a:t>
            </a:r>
            <a:r>
              <a:rPr dirty="0" smtClean="0"/>
              <a:t>enre</a:t>
            </a:r>
            <a:r>
              <a:rPr spc="-5" dirty="0" smtClean="0"/>
              <a:t> </a:t>
            </a:r>
            <a:r>
              <a:rPr dirty="0"/>
              <a:t>Bending</a:t>
            </a:r>
          </a:p>
          <a:p>
            <a:pPr algn="ctr">
              <a:lnSpc>
                <a:spcPct val="100000"/>
              </a:lnSpc>
              <a:spcBef>
                <a:spcPts val="640"/>
              </a:spcBef>
            </a:pPr>
            <a:r>
              <a:rPr spc="-25" dirty="0"/>
              <a:t>T</a:t>
            </a:r>
            <a:r>
              <a:rPr dirty="0"/>
              <a:t>he</a:t>
            </a:r>
            <a:r>
              <a:rPr spc="-5" dirty="0"/>
              <a:t> </a:t>
            </a:r>
            <a:r>
              <a:rPr dirty="0"/>
              <a:t>New</a:t>
            </a:r>
            <a:r>
              <a:rPr spc="-5" dirty="0"/>
              <a:t> </a:t>
            </a:r>
            <a:r>
              <a:rPr dirty="0"/>
              <a:t>Adul</a:t>
            </a:r>
            <a:r>
              <a:rPr spc="-10" dirty="0"/>
              <a:t>t</a:t>
            </a:r>
          </a:p>
          <a:p>
            <a:pPr algn="ctr">
              <a:lnSpc>
                <a:spcPts val="3329"/>
              </a:lnSpc>
              <a:spcBef>
                <a:spcPts val="640"/>
              </a:spcBef>
            </a:pPr>
            <a:r>
              <a:rPr dirty="0"/>
              <a:t>Lack</a:t>
            </a:r>
            <a:r>
              <a:rPr spc="-5" dirty="0"/>
              <a:t> </a:t>
            </a:r>
            <a:r>
              <a:rPr dirty="0"/>
              <a:t>o</a:t>
            </a:r>
            <a:r>
              <a:rPr spc="-10" dirty="0"/>
              <a:t>f</a:t>
            </a:r>
            <a:r>
              <a:rPr spc="-5" dirty="0"/>
              <a:t> </a:t>
            </a:r>
            <a:r>
              <a:rPr dirty="0"/>
              <a:t>Mul</a:t>
            </a:r>
            <a:r>
              <a:rPr spc="-10" dirty="0"/>
              <a:t>t</a:t>
            </a:r>
            <a:r>
              <a:rPr dirty="0"/>
              <a:t>icul</a:t>
            </a:r>
            <a:r>
              <a:rPr spc="-10" dirty="0"/>
              <a:t>t</a:t>
            </a:r>
            <a:r>
              <a:rPr dirty="0"/>
              <a:t>ural</a:t>
            </a:r>
            <a:r>
              <a:rPr spc="-5" dirty="0"/>
              <a:t> </a:t>
            </a:r>
            <a:r>
              <a:rPr spc="-25" dirty="0"/>
              <a:t>T</a:t>
            </a:r>
            <a:r>
              <a:rPr dirty="0"/>
              <a:t>i</a:t>
            </a:r>
            <a:r>
              <a:rPr spc="-10" dirty="0"/>
              <a:t>t</a:t>
            </a:r>
            <a:r>
              <a:rPr dirty="0"/>
              <a:t>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57800" y="2209800"/>
            <a:ext cx="2322574" cy="355878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286000" y="2209800"/>
            <a:ext cx="2322574" cy="351345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958416"/>
            <a:ext cx="9067800" cy="677108"/>
          </a:xfrm>
          <a:prstGeom prst="rect">
            <a:avLst/>
          </a:prstGeom>
        </p:spPr>
        <p:txBody>
          <a:bodyPr vert="horz" wrap="square" lIns="0" tIns="0" rIns="0" bIns="0" rtlCol="0">
            <a:spAutoFit/>
          </a:bodyPr>
          <a:lstStyle/>
          <a:p>
            <a:pPr marL="91440" algn="ctr">
              <a:lnSpc>
                <a:spcPct val="100000"/>
              </a:lnSpc>
            </a:pPr>
            <a:r>
              <a:rPr dirty="0"/>
              <a:t>Non</a:t>
            </a:r>
            <a:r>
              <a:rPr spc="-20" dirty="0"/>
              <a:t>f</a:t>
            </a:r>
            <a:r>
              <a:rPr dirty="0"/>
              <a:t>i</a:t>
            </a:r>
            <a:r>
              <a:rPr spc="-25" dirty="0"/>
              <a:t>c</a:t>
            </a:r>
            <a:r>
              <a:rPr spc="-20" dirty="0"/>
              <a:t>t</a:t>
            </a:r>
            <a:r>
              <a:rPr dirty="0"/>
              <a:t>ion</a:t>
            </a:r>
            <a:r>
              <a:rPr spc="-5" dirty="0"/>
              <a:t> </a:t>
            </a:r>
            <a:r>
              <a:rPr dirty="0"/>
              <a:t>and</a:t>
            </a:r>
            <a:r>
              <a:rPr spc="-5" dirty="0"/>
              <a:t> </a:t>
            </a:r>
            <a:r>
              <a:rPr spc="-40" dirty="0"/>
              <a:t>G</a:t>
            </a:r>
            <a:r>
              <a:rPr dirty="0"/>
              <a:t>raphic</a:t>
            </a:r>
            <a:r>
              <a:rPr spc="-5" dirty="0"/>
              <a:t> </a:t>
            </a:r>
            <a:r>
              <a:rPr dirty="0"/>
              <a:t>Novels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5216" y="438912"/>
            <a:ext cx="7622438" cy="57058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862425" y="3262579"/>
            <a:ext cx="2179929" cy="317479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378854" y="1726387"/>
            <a:ext cx="2370124" cy="2838297"/>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64515" y="453329"/>
            <a:ext cx="0" cy="541655"/>
          </a:xfrm>
          <a:custGeom>
            <a:avLst/>
            <a:gdLst/>
            <a:ahLst/>
            <a:cxnLst/>
            <a:rect l="l" t="t" r="r" b="b"/>
            <a:pathLst>
              <a:path h="541655">
                <a:moveTo>
                  <a:pt x="0" y="541070"/>
                </a:moveTo>
                <a:lnTo>
                  <a:pt x="0" y="0"/>
                </a:lnTo>
              </a:path>
            </a:pathLst>
          </a:custGeom>
          <a:ln w="21945">
            <a:solidFill>
              <a:srgbClr val="D4D4E8"/>
            </a:solidFill>
          </a:ln>
        </p:spPr>
        <p:txBody>
          <a:bodyPr wrap="square" lIns="0" tIns="0" rIns="0" bIns="0" rtlCol="0"/>
          <a:lstStyle/>
          <a:p>
            <a:endParaRPr/>
          </a:p>
        </p:txBody>
      </p:sp>
      <p:sp>
        <p:nvSpPr>
          <p:cNvPr id="10" name="object 10"/>
          <p:cNvSpPr/>
          <p:nvPr/>
        </p:nvSpPr>
        <p:spPr>
          <a:xfrm>
            <a:off x="7841894" y="1765790"/>
            <a:ext cx="885190" cy="0"/>
          </a:xfrm>
          <a:custGeom>
            <a:avLst/>
            <a:gdLst/>
            <a:ahLst/>
            <a:cxnLst/>
            <a:rect l="l" t="t" r="r" b="b"/>
            <a:pathLst>
              <a:path w="885190">
                <a:moveTo>
                  <a:pt x="0" y="0"/>
                </a:moveTo>
                <a:lnTo>
                  <a:pt x="885139" y="0"/>
                </a:lnTo>
              </a:path>
            </a:pathLst>
          </a:custGeom>
          <a:ln w="21945">
            <a:solidFill>
              <a:srgbClr val="D4D4D4"/>
            </a:solidFill>
          </a:ln>
        </p:spPr>
        <p:txBody>
          <a:bodyPr wrap="square" lIns="0" tIns="0" rIns="0" bIns="0" rtlCol="0"/>
          <a:lstStyle/>
          <a:p>
            <a:endParaRPr/>
          </a:p>
        </p:txBody>
      </p:sp>
      <p:sp>
        <p:nvSpPr>
          <p:cNvPr id="11" name="object 11"/>
          <p:cNvSpPr/>
          <p:nvPr/>
        </p:nvSpPr>
        <p:spPr>
          <a:xfrm>
            <a:off x="8708745" y="1754822"/>
            <a:ext cx="0" cy="789940"/>
          </a:xfrm>
          <a:custGeom>
            <a:avLst/>
            <a:gdLst/>
            <a:ahLst/>
            <a:cxnLst/>
            <a:rect l="l" t="t" r="r" b="b"/>
            <a:pathLst>
              <a:path h="789939">
                <a:moveTo>
                  <a:pt x="0" y="789669"/>
                </a:moveTo>
                <a:lnTo>
                  <a:pt x="0" y="0"/>
                </a:lnTo>
              </a:path>
            </a:pathLst>
          </a:custGeom>
          <a:ln w="36576">
            <a:solidFill>
              <a:srgbClr val="C8C8C8"/>
            </a:solidFill>
          </a:ln>
        </p:spPr>
        <p:txBody>
          <a:bodyPr wrap="square" lIns="0" tIns="0" rIns="0" bIns="0" rtlCol="0"/>
          <a:lstStyle/>
          <a:p>
            <a:endParaRPr/>
          </a:p>
        </p:txBody>
      </p:sp>
      <p:sp>
        <p:nvSpPr>
          <p:cNvPr id="95" name="object 95"/>
          <p:cNvSpPr txBox="1"/>
          <p:nvPr/>
        </p:nvSpPr>
        <p:spPr>
          <a:xfrm>
            <a:off x="-3510416" y="4277131"/>
            <a:ext cx="4997450" cy="238527"/>
          </a:xfrm>
          <a:prstGeom prst="rect">
            <a:avLst/>
          </a:prstGeom>
        </p:spPr>
        <p:txBody>
          <a:bodyPr vert="horz" wrap="square" lIns="0" tIns="0" rIns="0" bIns="0" rtlCol="0">
            <a:spAutoFit/>
          </a:bodyPr>
          <a:lstStyle/>
          <a:p>
            <a:pPr marL="12700">
              <a:lnSpc>
                <a:spcPct val="100000"/>
              </a:lnSpc>
              <a:tabLst>
                <a:tab pos="4984115" algn="l"/>
              </a:tabLst>
            </a:pPr>
            <a:r>
              <a:rPr sz="1950" spc="-59250" baseline="17094" dirty="0">
                <a:solidFill>
                  <a:srgbClr val="99A8AA"/>
                </a:solidFill>
                <a:latin typeface="Arial"/>
                <a:cs typeface="Arial"/>
              </a:rPr>
              <a:t>I</a:t>
            </a:r>
            <a:r>
              <a:rPr sz="1550" spc="-215" dirty="0">
                <a:solidFill>
                  <a:srgbClr val="99A8AA"/>
                </a:solidFill>
                <a:latin typeface="Arial"/>
                <a:cs typeface="Arial"/>
              </a:rPr>
              <a:t>.,</a:t>
            </a:r>
            <a:r>
              <a:rPr sz="1550" u="sng" spc="-5" dirty="0">
                <a:solidFill>
                  <a:srgbClr val="99A8AA"/>
                </a:solidFill>
                <a:latin typeface="Arial"/>
                <a:cs typeface="Arial"/>
              </a:rPr>
              <a:t> </a:t>
            </a:r>
            <a:endParaRPr sz="1550" dirty="0">
              <a:latin typeface="Arial"/>
              <a:cs typeface="Arial"/>
            </a:endParaRPr>
          </a:p>
        </p:txBody>
      </p:sp>
      <p:sp>
        <p:nvSpPr>
          <p:cNvPr id="97" name="object 97"/>
          <p:cNvSpPr txBox="1"/>
          <p:nvPr/>
        </p:nvSpPr>
        <p:spPr>
          <a:xfrm>
            <a:off x="7877816" y="1947472"/>
            <a:ext cx="440690" cy="348615"/>
          </a:xfrm>
          <a:prstGeom prst="rect">
            <a:avLst/>
          </a:prstGeom>
        </p:spPr>
        <p:txBody>
          <a:bodyPr vert="horz" wrap="square" lIns="0" tIns="0" rIns="0" bIns="0" rtlCol="0">
            <a:spAutoFit/>
          </a:bodyPr>
          <a:lstStyle/>
          <a:p>
            <a:pPr marL="146685">
              <a:lnSpc>
                <a:spcPct val="100000"/>
              </a:lnSpc>
            </a:pPr>
            <a:r>
              <a:rPr sz="1800" spc="-210" dirty="0">
                <a:solidFill>
                  <a:srgbClr val="B5ACA1"/>
                </a:solidFill>
                <a:latin typeface="Times New Roman"/>
                <a:cs typeface="Times New Roman"/>
              </a:rPr>
              <a:t>....</a:t>
            </a:r>
            <a:r>
              <a:rPr sz="1800" spc="15" dirty="0">
                <a:solidFill>
                  <a:srgbClr val="B5ACA1"/>
                </a:solidFill>
                <a:latin typeface="Times New Roman"/>
                <a:cs typeface="Times New Roman"/>
              </a:rPr>
              <a:t> </a:t>
            </a:r>
            <a:r>
              <a:rPr sz="2050" spc="-170" dirty="0">
                <a:solidFill>
                  <a:srgbClr val="B5ACA1"/>
                </a:solidFill>
                <a:latin typeface="Times New Roman"/>
                <a:cs typeface="Times New Roman"/>
              </a:rPr>
              <a:t>.</a:t>
            </a:r>
            <a:r>
              <a:rPr sz="2050" spc="10" dirty="0">
                <a:solidFill>
                  <a:srgbClr val="B5ACA1"/>
                </a:solidFill>
                <a:latin typeface="Times New Roman"/>
                <a:cs typeface="Times New Roman"/>
              </a:rPr>
              <a:t>.</a:t>
            </a:r>
            <a:endParaRPr sz="2050">
              <a:latin typeface="Times New Roman"/>
              <a:cs typeface="Times New Roman"/>
            </a:endParaRPr>
          </a:p>
        </p:txBody>
      </p:sp>
      <p:sp>
        <p:nvSpPr>
          <p:cNvPr id="98" name="object 98"/>
          <p:cNvSpPr txBox="1"/>
          <p:nvPr/>
        </p:nvSpPr>
        <p:spPr>
          <a:xfrm>
            <a:off x="8141817" y="1894838"/>
            <a:ext cx="159385" cy="342265"/>
          </a:xfrm>
          <a:prstGeom prst="rect">
            <a:avLst/>
          </a:prstGeom>
        </p:spPr>
        <p:txBody>
          <a:bodyPr vert="horz" wrap="square" lIns="0" tIns="0" rIns="0" bIns="0" rtlCol="0">
            <a:spAutoFit/>
          </a:bodyPr>
          <a:lstStyle/>
          <a:p>
            <a:pPr>
              <a:lnSpc>
                <a:spcPct val="100000"/>
              </a:lnSpc>
            </a:pPr>
            <a:r>
              <a:rPr sz="1050" spc="300" dirty="0">
                <a:solidFill>
                  <a:srgbClr val="B5ACA1"/>
                </a:solidFill>
                <a:latin typeface="Arial"/>
                <a:cs typeface="Arial"/>
              </a:rPr>
              <a:t>,</a:t>
            </a:r>
            <a:endParaRPr sz="1050">
              <a:latin typeface="Arial"/>
              <a:cs typeface="Arial"/>
            </a:endParaRPr>
          </a:p>
        </p:txBody>
      </p:sp>
      <p:sp>
        <p:nvSpPr>
          <p:cNvPr id="99" name="object 99"/>
          <p:cNvSpPr/>
          <p:nvPr/>
        </p:nvSpPr>
        <p:spPr>
          <a:xfrm>
            <a:off x="8339213" y="2064019"/>
            <a:ext cx="69850" cy="219710"/>
          </a:xfrm>
          <a:custGeom>
            <a:avLst/>
            <a:gdLst/>
            <a:ahLst/>
            <a:cxnLst/>
            <a:rect l="l" t="t" r="r" b="b"/>
            <a:pathLst>
              <a:path w="69850" h="219710">
                <a:moveTo>
                  <a:pt x="0" y="0"/>
                </a:moveTo>
                <a:lnTo>
                  <a:pt x="69639" y="0"/>
                </a:lnTo>
                <a:lnTo>
                  <a:pt x="69639" y="219676"/>
                </a:lnTo>
                <a:lnTo>
                  <a:pt x="0" y="219676"/>
                </a:lnTo>
                <a:lnTo>
                  <a:pt x="0" y="0"/>
                </a:lnTo>
                <a:close/>
              </a:path>
            </a:pathLst>
          </a:custGeom>
          <a:solidFill>
            <a:srgbClr val="D6CFC3"/>
          </a:solidFill>
        </p:spPr>
        <p:txBody>
          <a:bodyPr wrap="square" lIns="0" tIns="0" rIns="0" bIns="0" rtlCol="0"/>
          <a:lstStyle/>
          <a:p>
            <a:endParaRPr/>
          </a:p>
        </p:txBody>
      </p:sp>
      <p:sp>
        <p:nvSpPr>
          <p:cNvPr id="101" name="object 101"/>
          <p:cNvSpPr txBox="1"/>
          <p:nvPr/>
        </p:nvSpPr>
        <p:spPr>
          <a:xfrm>
            <a:off x="8253476" y="2052731"/>
            <a:ext cx="175260" cy="228600"/>
          </a:xfrm>
          <a:prstGeom prst="rect">
            <a:avLst/>
          </a:prstGeom>
        </p:spPr>
        <p:txBody>
          <a:bodyPr vert="horz" wrap="square" lIns="0" tIns="0" rIns="0" bIns="0" rtlCol="0">
            <a:spAutoFit/>
          </a:bodyPr>
          <a:lstStyle/>
          <a:p>
            <a:pPr marL="12700">
              <a:lnSpc>
                <a:spcPct val="100000"/>
              </a:lnSpc>
            </a:pPr>
            <a:r>
              <a:rPr sz="1600" spc="180" dirty="0">
                <a:solidFill>
                  <a:srgbClr val="99A8AA"/>
                </a:solidFill>
                <a:latin typeface="Arial"/>
                <a:cs typeface="Arial"/>
              </a:rPr>
              <a:t>.</a:t>
            </a:r>
            <a:r>
              <a:rPr sz="1300" spc="290" dirty="0">
                <a:solidFill>
                  <a:srgbClr val="B5ACA1"/>
                </a:solidFill>
                <a:latin typeface="Arial"/>
                <a:cs typeface="Arial"/>
              </a:rPr>
              <a:t>'</a:t>
            </a:r>
            <a:endParaRPr sz="1300">
              <a:latin typeface="Arial"/>
              <a:cs typeface="Arial"/>
            </a:endParaRPr>
          </a:p>
        </p:txBody>
      </p:sp>
      <p:sp>
        <p:nvSpPr>
          <p:cNvPr id="102" name="object 102"/>
          <p:cNvSpPr txBox="1"/>
          <p:nvPr/>
        </p:nvSpPr>
        <p:spPr>
          <a:xfrm>
            <a:off x="7851140" y="2261342"/>
            <a:ext cx="248920" cy="88900"/>
          </a:xfrm>
          <a:prstGeom prst="rect">
            <a:avLst/>
          </a:prstGeom>
        </p:spPr>
        <p:txBody>
          <a:bodyPr vert="horz" wrap="square" lIns="0" tIns="0" rIns="0" bIns="0" rtlCol="0">
            <a:spAutoFit/>
          </a:bodyPr>
          <a:lstStyle/>
          <a:p>
            <a:pPr marL="12700">
              <a:lnSpc>
                <a:spcPct val="100000"/>
              </a:lnSpc>
            </a:pPr>
            <a:r>
              <a:rPr sz="500" spc="20" dirty="0">
                <a:solidFill>
                  <a:srgbClr val="B5ACA1"/>
                </a:solidFill>
                <a:latin typeface="Times New Roman"/>
                <a:cs typeface="Times New Roman"/>
              </a:rPr>
              <a:t>S.U </a:t>
            </a:r>
            <a:r>
              <a:rPr sz="500" spc="70" dirty="0">
                <a:solidFill>
                  <a:srgbClr val="B5ACA1"/>
                </a:solidFill>
                <a:latin typeface="Times New Roman"/>
                <a:cs typeface="Times New Roman"/>
              </a:rPr>
              <a:t>SA</a:t>
            </a:r>
            <a:endParaRPr sz="500">
              <a:latin typeface="Times New Roman"/>
              <a:cs typeface="Times New Roman"/>
            </a:endParaRPr>
          </a:p>
        </p:txBody>
      </p:sp>
      <p:sp>
        <p:nvSpPr>
          <p:cNvPr id="103" name="object 103"/>
          <p:cNvSpPr txBox="1"/>
          <p:nvPr/>
        </p:nvSpPr>
        <p:spPr>
          <a:xfrm>
            <a:off x="8465616" y="2261342"/>
            <a:ext cx="76200" cy="88900"/>
          </a:xfrm>
          <a:prstGeom prst="rect">
            <a:avLst/>
          </a:prstGeom>
        </p:spPr>
        <p:txBody>
          <a:bodyPr vert="horz" wrap="square" lIns="0" tIns="0" rIns="0" bIns="0" rtlCol="0">
            <a:spAutoFit/>
          </a:bodyPr>
          <a:lstStyle/>
          <a:p>
            <a:pPr marL="12700">
              <a:lnSpc>
                <a:spcPct val="100000"/>
              </a:lnSpc>
            </a:pPr>
            <a:r>
              <a:rPr sz="500" spc="35" dirty="0">
                <a:solidFill>
                  <a:srgbClr val="99A8AA"/>
                </a:solidFill>
                <a:latin typeface="Times New Roman"/>
                <a:cs typeface="Times New Roman"/>
              </a:rPr>
              <a:t>N</a:t>
            </a:r>
            <a:endParaRPr sz="500">
              <a:latin typeface="Times New Roman"/>
              <a:cs typeface="Times New Roman"/>
            </a:endParaRPr>
          </a:p>
        </p:txBody>
      </p:sp>
      <p:graphicFrame>
        <p:nvGraphicFramePr>
          <p:cNvPr id="100" name="object 100"/>
          <p:cNvGraphicFramePr>
            <a:graphicFrameLocks noGrp="1"/>
          </p:cNvGraphicFramePr>
          <p:nvPr/>
        </p:nvGraphicFramePr>
        <p:xfrm>
          <a:off x="7877816" y="1926805"/>
          <a:ext cx="419453" cy="614966"/>
        </p:xfrm>
        <a:graphic>
          <a:graphicData uri="http://schemas.openxmlformats.org/drawingml/2006/table">
            <a:tbl>
              <a:tblPr firstRow="1" bandRow="1">
                <a:tableStyleId>{2D5ABB26-0587-4C30-8999-92F81FD0307C}</a:tableStyleId>
              </a:tblPr>
              <a:tblGrid>
                <a:gridCol w="130727"/>
                <a:gridCol w="180625"/>
                <a:gridCol w="108101"/>
              </a:tblGrid>
              <a:tr h="98889">
                <a:tc>
                  <a:txBody>
                    <a:bodyPr/>
                    <a:lstStyle/>
                    <a:p>
                      <a:endParaRPr sz="1050">
                        <a:latin typeface="Arial"/>
                        <a:cs typeface="Arial"/>
                      </a:endParaRPr>
                    </a:p>
                  </a:txBody>
                  <a:tcPr marL="0" marR="0" marT="0" marB="0"/>
                </a:tc>
                <a:tc>
                  <a:txBody>
                    <a:bodyPr/>
                    <a:lstStyle/>
                    <a:p>
                      <a:endParaRPr sz="1050">
                        <a:latin typeface="Arial"/>
                        <a:cs typeface="Arial"/>
                      </a:endParaRPr>
                    </a:p>
                  </a:txBody>
                  <a:tcPr marL="0" marR="0" marT="0" marB="0">
                    <a:solidFill>
                      <a:srgbClr val="D6CFC3"/>
                    </a:solidFill>
                  </a:tcPr>
                </a:tc>
                <a:tc>
                  <a:txBody>
                    <a:bodyPr/>
                    <a:lstStyle/>
                    <a:p>
                      <a:endParaRPr sz="1050">
                        <a:latin typeface="Arial"/>
                        <a:cs typeface="Arial"/>
                      </a:endParaRPr>
                    </a:p>
                  </a:txBody>
                  <a:tcPr marL="0" marR="0" marT="0" marB="0">
                    <a:solidFill>
                      <a:srgbClr val="D6CFC3"/>
                    </a:solidFill>
                  </a:tcPr>
                </a:tc>
              </a:tr>
              <a:tr h="211106">
                <a:tc rowSpan="2" gridSpan="2">
                  <a:txBody>
                    <a:bodyPr/>
                    <a:lstStyle/>
                    <a:p>
                      <a:pPr marL="15240">
                        <a:lnSpc>
                          <a:spcPct val="100000"/>
                        </a:lnSpc>
                      </a:pPr>
                      <a:r>
                        <a:rPr sz="1450" spc="-400" dirty="0">
                          <a:solidFill>
                            <a:srgbClr val="B5ACA1"/>
                          </a:solidFill>
                          <a:latin typeface="Arial"/>
                          <a:cs typeface="Arial"/>
                        </a:rPr>
                        <a:t>,</a:t>
                      </a:r>
                      <a:r>
                        <a:rPr sz="1450" spc="-100" dirty="0">
                          <a:solidFill>
                            <a:srgbClr val="B5ACA1"/>
                          </a:solidFill>
                          <a:latin typeface="Arial"/>
                          <a:cs typeface="Arial"/>
                        </a:rPr>
                        <a:t>.</a:t>
                      </a:r>
                      <a:r>
                        <a:rPr sz="1600" dirty="0">
                          <a:solidFill>
                            <a:srgbClr val="B5ACA1"/>
                          </a:solidFill>
                          <a:latin typeface="Arial"/>
                          <a:cs typeface="Arial"/>
                        </a:rPr>
                        <a:t>,</a:t>
                      </a:r>
                      <a:r>
                        <a:rPr sz="1600" spc="-155" dirty="0">
                          <a:solidFill>
                            <a:srgbClr val="B5ACA1"/>
                          </a:solidFill>
                          <a:latin typeface="Arial"/>
                          <a:cs typeface="Arial"/>
                        </a:rPr>
                        <a:t>.</a:t>
                      </a:r>
                      <a:r>
                        <a:rPr sz="1600" spc="-400" dirty="0">
                          <a:solidFill>
                            <a:srgbClr val="B5ACA1"/>
                          </a:solidFill>
                          <a:latin typeface="Arial"/>
                          <a:cs typeface="Arial"/>
                        </a:rPr>
                        <a:t>,</a:t>
                      </a:r>
                      <a:r>
                        <a:rPr sz="1600" spc="-365" dirty="0">
                          <a:solidFill>
                            <a:srgbClr val="B5ACA1"/>
                          </a:solidFill>
                          <a:latin typeface="Arial"/>
                          <a:cs typeface="Arial"/>
                        </a:rPr>
                        <a:t>,</a:t>
                      </a:r>
                      <a:r>
                        <a:rPr sz="1600" spc="-790" dirty="0">
                          <a:solidFill>
                            <a:srgbClr val="B5ACA1"/>
                          </a:solidFill>
                          <a:latin typeface="Arial"/>
                          <a:cs typeface="Arial"/>
                        </a:rPr>
                        <a:t>.</a:t>
                      </a:r>
                      <a:endParaRPr sz="1600">
                        <a:latin typeface="Arial"/>
                        <a:cs typeface="Arial"/>
                      </a:endParaRPr>
                    </a:p>
                  </a:txBody>
                  <a:tcPr marL="0" marR="0" marT="0" marB="0">
                    <a:solidFill>
                      <a:srgbClr val="D6CFC3"/>
                    </a:solidFill>
                  </a:tcPr>
                </a:tc>
                <a:tc rowSpan="2" hMerge="1">
                  <a:txBody>
                    <a:bodyPr/>
                    <a:lstStyle/>
                    <a:p>
                      <a:endParaRPr/>
                    </a:p>
                  </a:txBody>
                  <a:tcPr marL="0" marR="0" marT="0" marB="0"/>
                </a:tc>
                <a:tc>
                  <a:txBody>
                    <a:bodyPr/>
                    <a:lstStyle/>
                    <a:p>
                      <a:pPr marL="25400">
                        <a:lnSpc>
                          <a:spcPts val="1655"/>
                        </a:lnSpc>
                      </a:pPr>
                      <a:r>
                        <a:rPr sz="1600" spc="-575" dirty="0">
                          <a:solidFill>
                            <a:srgbClr val="B5ACA1"/>
                          </a:solidFill>
                          <a:latin typeface="Arial"/>
                          <a:cs typeface="Arial"/>
                        </a:rPr>
                        <a:t>,</a:t>
                      </a:r>
                      <a:endParaRPr sz="1600">
                        <a:latin typeface="Arial"/>
                        <a:cs typeface="Arial"/>
                      </a:endParaRPr>
                    </a:p>
                  </a:txBody>
                  <a:tcPr marL="0" marR="0" marT="0" marB="0">
                    <a:solidFill>
                      <a:srgbClr val="D6CFC3"/>
                    </a:solidFill>
                  </a:tcPr>
                </a:tc>
              </a:tr>
              <a:tr h="59264">
                <a:tc gridSpan="2" vMerge="1">
                  <a:txBody>
                    <a:bodyPr/>
                    <a:lstStyle/>
                    <a:p>
                      <a:endParaRPr/>
                    </a:p>
                  </a:txBody>
                  <a:tcPr marL="0" marR="0" marT="0" marB="0">
                    <a:solidFill>
                      <a:srgbClr val="D6CFC3"/>
                    </a:solidFill>
                  </a:tcPr>
                </a:tc>
                <a:tc hMerge="1" vMerge="1">
                  <a:txBody>
                    <a:bodyPr/>
                    <a:lstStyle/>
                    <a:p>
                      <a:endParaRPr/>
                    </a:p>
                  </a:txBody>
                  <a:tcPr marL="0" marR="0" marT="0" marB="0"/>
                </a:tc>
                <a:tc>
                  <a:txBody>
                    <a:bodyPr/>
                    <a:lstStyle/>
                    <a:p>
                      <a:endParaRPr sz="1600">
                        <a:latin typeface="Arial"/>
                        <a:cs typeface="Arial"/>
                      </a:endParaRPr>
                    </a:p>
                  </a:txBody>
                  <a:tcPr marL="0" marR="0" marT="0" marB="0">
                    <a:solidFill>
                      <a:srgbClr val="D6CFC3"/>
                    </a:solidFill>
                  </a:tcPr>
                </a:tc>
              </a:tr>
            </a:tbl>
          </a:graphicData>
        </a:graphic>
      </p:graphicFrame>
      <p:pic>
        <p:nvPicPr>
          <p:cNvPr id="104" name="Picture 103" descr="Screen Shot 2014-05-27 at 8.28.2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1981200"/>
            <a:ext cx="2759004" cy="3581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5216" y="438912"/>
            <a:ext cx="7622438" cy="57058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980236" y="2662732"/>
            <a:ext cx="2340864" cy="280903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612940" y="2574950"/>
            <a:ext cx="2399385" cy="3364991"/>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64515" y="453329"/>
            <a:ext cx="0" cy="541655"/>
          </a:xfrm>
          <a:custGeom>
            <a:avLst/>
            <a:gdLst/>
            <a:ahLst/>
            <a:cxnLst/>
            <a:rect l="l" t="t" r="r" b="b"/>
            <a:pathLst>
              <a:path h="541655">
                <a:moveTo>
                  <a:pt x="0" y="541070"/>
                </a:moveTo>
                <a:lnTo>
                  <a:pt x="0" y="0"/>
                </a:lnTo>
              </a:path>
            </a:pathLst>
          </a:custGeom>
          <a:ln w="21945">
            <a:solidFill>
              <a:srgbClr val="D4D4E8"/>
            </a:solidFill>
          </a:ln>
        </p:spPr>
        <p:txBody>
          <a:bodyPr wrap="square" lIns="0" tIns="0" rIns="0" bIns="0" rtlCol="0"/>
          <a:lstStyle/>
          <a:p>
            <a:endParaRPr/>
          </a:p>
        </p:txBody>
      </p:sp>
      <p:pic>
        <p:nvPicPr>
          <p:cNvPr id="11" name="Picture 10" descr="9780803733046_custom-e5e93af423a46495e59266c8e128e01d08418662-s6-c3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1905000"/>
            <a:ext cx="2438400" cy="368332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3528" y="440871"/>
            <a:ext cx="7739743" cy="5715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061357" y="1779814"/>
            <a:ext cx="2302328" cy="3592285"/>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810000" y="3048000"/>
            <a:ext cx="2383971" cy="300445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69446" y="449035"/>
            <a:ext cx="0" cy="547370"/>
          </a:xfrm>
          <a:custGeom>
            <a:avLst/>
            <a:gdLst/>
            <a:ahLst/>
            <a:cxnLst/>
            <a:rect l="l" t="t" r="r" b="b"/>
            <a:pathLst>
              <a:path h="547369">
                <a:moveTo>
                  <a:pt x="0" y="547007"/>
                </a:moveTo>
                <a:lnTo>
                  <a:pt x="0" y="0"/>
                </a:lnTo>
              </a:path>
            </a:pathLst>
          </a:custGeom>
          <a:ln w="24492">
            <a:solidFill>
              <a:srgbClr val="D4D8E8"/>
            </a:solidFill>
          </a:ln>
        </p:spPr>
        <p:txBody>
          <a:bodyPr wrap="square" lIns="0" tIns="0" rIns="0" bIns="0" rtlCol="0"/>
          <a:lstStyle/>
          <a:p>
            <a:endParaRPr/>
          </a:p>
        </p:txBody>
      </p:sp>
      <p:pic>
        <p:nvPicPr>
          <p:cNvPr id="17" name="Picture 16" descr="Bet2_cv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1600200"/>
            <a:ext cx="2631846" cy="413650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327275">
              <a:lnSpc>
                <a:spcPct val="100000"/>
              </a:lnSpc>
            </a:pPr>
            <a:r>
              <a:rPr dirty="0"/>
              <a:t>Adul</a:t>
            </a:r>
            <a:r>
              <a:rPr spc="-15" dirty="0"/>
              <a:t>t</a:t>
            </a:r>
            <a:r>
              <a:rPr spc="-5" dirty="0"/>
              <a:t> </a:t>
            </a:r>
            <a:r>
              <a:rPr spc="-35" dirty="0"/>
              <a:t>F</a:t>
            </a:r>
            <a:r>
              <a:rPr dirty="0"/>
              <a:t>i</a:t>
            </a:r>
            <a:r>
              <a:rPr spc="-25" dirty="0"/>
              <a:t>c</a:t>
            </a:r>
            <a:r>
              <a:rPr spc="-20" dirty="0"/>
              <a:t>t</a:t>
            </a:r>
            <a:r>
              <a:rPr dirty="0"/>
              <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85216" y="468172"/>
            <a:ext cx="7593177" cy="57058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3840" y="473926"/>
            <a:ext cx="0" cy="539750"/>
          </a:xfrm>
          <a:custGeom>
            <a:avLst/>
            <a:gdLst/>
            <a:ahLst/>
            <a:cxnLst/>
            <a:rect l="l" t="t" r="r" b="b"/>
            <a:pathLst>
              <a:path h="539750">
                <a:moveTo>
                  <a:pt x="0" y="539547"/>
                </a:moveTo>
                <a:lnTo>
                  <a:pt x="0" y="0"/>
                </a:lnTo>
              </a:path>
            </a:pathLst>
          </a:custGeom>
          <a:ln w="21913">
            <a:solidFill>
              <a:srgbClr val="D8D8E8"/>
            </a:solidFill>
          </a:ln>
        </p:spPr>
        <p:txBody>
          <a:bodyPr wrap="square" lIns="0" tIns="0" rIns="0" bIns="0" rtlCol="0"/>
          <a:lstStyle/>
          <a:p>
            <a:endParaRPr/>
          </a:p>
        </p:txBody>
      </p:sp>
      <p:sp>
        <p:nvSpPr>
          <p:cNvPr id="11" name="object 11"/>
          <p:cNvSpPr/>
          <p:nvPr/>
        </p:nvSpPr>
        <p:spPr>
          <a:xfrm>
            <a:off x="0" y="0"/>
            <a:ext cx="0" cy="0"/>
          </a:xfrm>
          <a:custGeom>
            <a:avLst/>
            <a:gdLst/>
            <a:ahLst/>
            <a:cxnLst/>
            <a:rect l="l" t="t" r="r" b="b"/>
            <a:pathLst>
              <a:path>
                <a:moveTo>
                  <a:pt x="0" y="0"/>
                </a:moveTo>
                <a:lnTo>
                  <a:pt x="0" y="0"/>
                </a:lnTo>
              </a:path>
            </a:pathLst>
          </a:custGeom>
          <a:ln w="3175">
            <a:solidFill>
              <a:srgbClr val="000000"/>
            </a:solidFill>
          </a:ln>
        </p:spPr>
        <p:txBody>
          <a:bodyPr wrap="square" lIns="0" tIns="0" rIns="0" bIns="0" rtlCol="0"/>
          <a:lstStyle/>
          <a:p>
            <a:endParaRPr/>
          </a:p>
        </p:txBody>
      </p:sp>
      <p:pic>
        <p:nvPicPr>
          <p:cNvPr id="52" name="Picture 51" descr="Screen Shot 2014-05-27 at 8.32.2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600200"/>
            <a:ext cx="8783516" cy="5638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0585" y="438912"/>
            <a:ext cx="7637068" cy="57058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164531" y="2121407"/>
            <a:ext cx="2355494" cy="339425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64515" y="453329"/>
            <a:ext cx="0" cy="541655"/>
          </a:xfrm>
          <a:custGeom>
            <a:avLst/>
            <a:gdLst/>
            <a:ahLst/>
            <a:cxnLst/>
            <a:rect l="l" t="t" r="r" b="b"/>
            <a:pathLst>
              <a:path h="541655">
                <a:moveTo>
                  <a:pt x="0" y="541070"/>
                </a:moveTo>
                <a:lnTo>
                  <a:pt x="0" y="0"/>
                </a:lnTo>
              </a:path>
            </a:pathLst>
          </a:custGeom>
          <a:ln w="21945">
            <a:solidFill>
              <a:srgbClr val="D4D4E8"/>
            </a:solidFill>
          </a:ln>
        </p:spPr>
        <p:txBody>
          <a:bodyPr wrap="square" lIns="0" tIns="0" rIns="0" bIns="0" rtlCol="0"/>
          <a:lstStyle/>
          <a:p>
            <a:endParaRPr/>
          </a:p>
        </p:txBody>
      </p:sp>
      <p:pic>
        <p:nvPicPr>
          <p:cNvPr id="17" name="Picture 16" descr="Screen Shot 2014-05-27 at 8.34.43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2599" y="1981200"/>
            <a:ext cx="2527069" cy="3657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2667000"/>
            <a:ext cx="8763000" cy="2398195"/>
          </a:xfrm>
          <a:prstGeom prst="rect">
            <a:avLst/>
          </a:prstGeom>
        </p:spPr>
        <p:txBody>
          <a:bodyPr vert="horz" wrap="square" lIns="0" tIns="0" rIns="0" bIns="0" rtlCol="0">
            <a:spAutoFit/>
          </a:bodyPr>
          <a:lstStyle/>
          <a:p>
            <a:pPr algn="ctr">
              <a:lnSpc>
                <a:spcPct val="100000"/>
              </a:lnSpc>
            </a:pPr>
            <a:r>
              <a:rPr sz="3000" spc="-35" dirty="0">
                <a:solidFill>
                  <a:srgbClr val="000090"/>
                </a:solidFill>
                <a:latin typeface="Arial"/>
                <a:cs typeface="Arial"/>
              </a:rPr>
              <a:t>W</a:t>
            </a:r>
            <a:r>
              <a:rPr sz="3000" dirty="0">
                <a:solidFill>
                  <a:srgbClr val="000090"/>
                </a:solidFill>
                <a:latin typeface="Arial"/>
                <a:cs typeface="Arial"/>
              </a:rPr>
              <a:t>an</a:t>
            </a:r>
            <a:r>
              <a:rPr sz="3000" spc="-10" dirty="0">
                <a:solidFill>
                  <a:srgbClr val="000090"/>
                </a:solidFill>
                <a:latin typeface="Arial"/>
                <a:cs typeface="Arial"/>
              </a:rPr>
              <a:t>t</a:t>
            </a:r>
            <a:r>
              <a:rPr sz="3000" spc="-5" dirty="0">
                <a:solidFill>
                  <a:srgbClr val="000090"/>
                </a:solidFill>
                <a:latin typeface="Arial"/>
                <a:cs typeface="Arial"/>
              </a:rPr>
              <a:t> </a:t>
            </a:r>
            <a:r>
              <a:rPr sz="3000" dirty="0">
                <a:solidFill>
                  <a:srgbClr val="000090"/>
                </a:solidFill>
                <a:latin typeface="Arial"/>
                <a:cs typeface="Arial"/>
              </a:rPr>
              <a:t>more</a:t>
            </a:r>
            <a:r>
              <a:rPr sz="3000" spc="-5" dirty="0">
                <a:solidFill>
                  <a:srgbClr val="000090"/>
                </a:solidFill>
                <a:latin typeface="Arial"/>
                <a:cs typeface="Arial"/>
              </a:rPr>
              <a:t> </a:t>
            </a:r>
            <a:r>
              <a:rPr sz="3000" spc="-10" dirty="0">
                <a:solidFill>
                  <a:srgbClr val="000090"/>
                </a:solidFill>
                <a:latin typeface="Arial"/>
                <a:cs typeface="Arial"/>
              </a:rPr>
              <a:t>f</a:t>
            </a:r>
            <a:r>
              <a:rPr sz="3000" dirty="0">
                <a:solidFill>
                  <a:srgbClr val="000090"/>
                </a:solidFill>
                <a:latin typeface="Arial"/>
                <a:cs typeface="Arial"/>
              </a:rPr>
              <a:t>rom</a:t>
            </a:r>
            <a:r>
              <a:rPr sz="3000" spc="-5" dirty="0">
                <a:solidFill>
                  <a:srgbClr val="000090"/>
                </a:solidFill>
                <a:latin typeface="Arial"/>
                <a:cs typeface="Arial"/>
              </a:rPr>
              <a:t> </a:t>
            </a:r>
            <a:r>
              <a:rPr sz="3000" dirty="0">
                <a:solidFill>
                  <a:srgbClr val="000090"/>
                </a:solidFill>
                <a:latin typeface="Arial"/>
                <a:cs typeface="Arial"/>
              </a:rPr>
              <a:t>Michael?</a:t>
            </a:r>
            <a:endParaRPr sz="3000" dirty="0">
              <a:latin typeface="Arial"/>
              <a:cs typeface="Arial"/>
            </a:endParaRPr>
          </a:p>
          <a:p>
            <a:pPr marL="405130" marR="397510" algn="ctr">
              <a:lnSpc>
                <a:spcPct val="138900"/>
              </a:lnSpc>
            </a:pPr>
            <a:r>
              <a:rPr sz="3000" dirty="0">
                <a:solidFill>
                  <a:srgbClr val="000090"/>
                </a:solidFill>
                <a:latin typeface="Arial"/>
                <a:cs typeface="Arial"/>
              </a:rPr>
              <a:t>Check</a:t>
            </a:r>
            <a:r>
              <a:rPr sz="3000" spc="-5" dirty="0">
                <a:solidFill>
                  <a:srgbClr val="000090"/>
                </a:solidFill>
                <a:latin typeface="Arial"/>
                <a:cs typeface="Arial"/>
              </a:rPr>
              <a:t> </a:t>
            </a:r>
            <a:r>
              <a:rPr sz="3000" dirty="0">
                <a:solidFill>
                  <a:srgbClr val="000090"/>
                </a:solidFill>
                <a:latin typeface="Arial"/>
                <a:cs typeface="Arial"/>
              </a:rPr>
              <a:t>ou</a:t>
            </a:r>
            <a:r>
              <a:rPr sz="3000" spc="-10" dirty="0">
                <a:solidFill>
                  <a:srgbClr val="000090"/>
                </a:solidFill>
                <a:latin typeface="Arial"/>
                <a:cs typeface="Arial"/>
              </a:rPr>
              <a:t>t</a:t>
            </a:r>
            <a:r>
              <a:rPr sz="3000" spc="-5" dirty="0">
                <a:solidFill>
                  <a:srgbClr val="000090"/>
                </a:solidFill>
                <a:latin typeface="Arial"/>
                <a:cs typeface="Arial"/>
              </a:rPr>
              <a:t> </a:t>
            </a:r>
            <a:r>
              <a:rPr sz="3000" dirty="0">
                <a:solidFill>
                  <a:srgbClr val="000090"/>
                </a:solidFill>
                <a:latin typeface="Arial"/>
                <a:cs typeface="Arial"/>
              </a:rPr>
              <a:t>his</a:t>
            </a:r>
            <a:r>
              <a:rPr sz="3000" spc="-5" dirty="0">
                <a:solidFill>
                  <a:srgbClr val="000090"/>
                </a:solidFill>
                <a:latin typeface="Arial"/>
                <a:cs typeface="Arial"/>
              </a:rPr>
              <a:t> </a:t>
            </a:r>
            <a:r>
              <a:rPr sz="3000" spc="-10" dirty="0">
                <a:solidFill>
                  <a:srgbClr val="000090"/>
                </a:solidFill>
                <a:latin typeface="Arial"/>
                <a:cs typeface="Arial"/>
              </a:rPr>
              <a:t>t</a:t>
            </a:r>
            <a:r>
              <a:rPr sz="3000" dirty="0">
                <a:solidFill>
                  <a:srgbClr val="000090"/>
                </a:solidFill>
                <a:latin typeface="Arial"/>
                <a:cs typeface="Arial"/>
              </a:rPr>
              <a:t>wice-mon</a:t>
            </a:r>
            <a:r>
              <a:rPr sz="3000" spc="-10" dirty="0">
                <a:solidFill>
                  <a:srgbClr val="000090"/>
                </a:solidFill>
                <a:latin typeface="Arial"/>
                <a:cs typeface="Arial"/>
              </a:rPr>
              <a:t>t</a:t>
            </a:r>
            <a:r>
              <a:rPr sz="3000" dirty="0">
                <a:solidFill>
                  <a:srgbClr val="000090"/>
                </a:solidFill>
                <a:latin typeface="Arial"/>
                <a:cs typeface="Arial"/>
              </a:rPr>
              <a:t>hly</a:t>
            </a:r>
            <a:r>
              <a:rPr sz="3000" spc="-5" dirty="0">
                <a:solidFill>
                  <a:srgbClr val="000090"/>
                </a:solidFill>
                <a:latin typeface="Arial"/>
                <a:cs typeface="Arial"/>
              </a:rPr>
              <a:t> </a:t>
            </a:r>
            <a:r>
              <a:rPr sz="3000" dirty="0">
                <a:solidFill>
                  <a:srgbClr val="000090"/>
                </a:solidFill>
                <a:latin typeface="Arial"/>
                <a:cs typeface="Arial"/>
              </a:rPr>
              <a:t>podca</a:t>
            </a:r>
            <a:r>
              <a:rPr sz="3000" spc="-15" dirty="0">
                <a:solidFill>
                  <a:srgbClr val="000090"/>
                </a:solidFill>
                <a:latin typeface="Arial"/>
                <a:cs typeface="Arial"/>
              </a:rPr>
              <a:t>st</a:t>
            </a:r>
            <a:r>
              <a:rPr sz="3000" dirty="0">
                <a:solidFill>
                  <a:srgbClr val="000090"/>
                </a:solidFill>
                <a:latin typeface="Arial"/>
                <a:cs typeface="Arial"/>
              </a:rPr>
              <a:t>s </a:t>
            </a:r>
            <a:endParaRPr lang="en-US" sz="3000" dirty="0" smtClean="0">
              <a:solidFill>
                <a:srgbClr val="000090"/>
              </a:solidFill>
              <a:latin typeface="Arial"/>
              <a:cs typeface="Arial"/>
            </a:endParaRPr>
          </a:p>
          <a:p>
            <a:pPr marL="405130" marR="397510" algn="ctr">
              <a:lnSpc>
                <a:spcPct val="138900"/>
              </a:lnSpc>
            </a:pPr>
            <a:r>
              <a:rPr sz="3000" spc="-10" dirty="0" smtClean="0">
                <a:solidFill>
                  <a:srgbClr val="000090"/>
                </a:solidFill>
                <a:latin typeface="Arial"/>
                <a:cs typeface="Arial"/>
              </a:rPr>
              <a:t>f</a:t>
            </a:r>
            <a:r>
              <a:rPr sz="3000" dirty="0" smtClean="0">
                <a:solidFill>
                  <a:srgbClr val="000090"/>
                </a:solidFill>
                <a:latin typeface="Arial"/>
                <a:cs typeface="Arial"/>
              </a:rPr>
              <a:t>or</a:t>
            </a:r>
            <a:r>
              <a:rPr sz="3000" spc="-5" dirty="0" smtClean="0">
                <a:solidFill>
                  <a:srgbClr val="000090"/>
                </a:solidFill>
                <a:latin typeface="Arial"/>
                <a:cs typeface="Arial"/>
              </a:rPr>
              <a:t> </a:t>
            </a:r>
            <a:r>
              <a:rPr lang="en-US" sz="3000" dirty="0" smtClean="0">
                <a:solidFill>
                  <a:srgbClr val="000090"/>
                </a:solidFill>
                <a:latin typeface="Arial"/>
                <a:cs typeface="Arial"/>
              </a:rPr>
              <a:t>Infopeople</a:t>
            </a:r>
            <a:r>
              <a:rPr sz="3000" spc="-15" dirty="0" smtClean="0">
                <a:solidFill>
                  <a:srgbClr val="000090"/>
                </a:solidFill>
                <a:latin typeface="Arial"/>
                <a:cs typeface="Arial"/>
              </a:rPr>
              <a:t>:</a:t>
            </a:r>
            <a:endParaRPr sz="3000" dirty="0">
              <a:latin typeface="Arial"/>
              <a:cs typeface="Arial"/>
            </a:endParaRPr>
          </a:p>
          <a:p>
            <a:pPr algn="ctr">
              <a:lnSpc>
                <a:spcPct val="100000"/>
              </a:lnSpc>
              <a:spcBef>
                <a:spcPts val="1500"/>
              </a:spcBef>
            </a:pPr>
            <a:r>
              <a:rPr sz="3000" dirty="0">
                <a:solidFill>
                  <a:srgbClr val="0000FF"/>
                </a:solidFill>
                <a:latin typeface="Arial"/>
                <a:cs typeface="Arial"/>
                <a:hlinkClick r:id="rId3"/>
              </a:rPr>
              <a:t>www</a:t>
            </a:r>
            <a:r>
              <a:rPr sz="3000" spc="-10" dirty="0">
                <a:solidFill>
                  <a:srgbClr val="0000FF"/>
                </a:solidFill>
                <a:latin typeface="Arial"/>
                <a:cs typeface="Arial"/>
                <a:hlinkClick r:id="rId3"/>
              </a:rPr>
              <a:t>.infoblog.infopeople.org/tag/podca</a:t>
            </a:r>
            <a:r>
              <a:rPr sz="3000" spc="-15" dirty="0">
                <a:solidFill>
                  <a:srgbClr val="0000FF"/>
                </a:solidFill>
                <a:latin typeface="Arial"/>
                <a:cs typeface="Arial"/>
                <a:hlinkClick r:id="rId3"/>
              </a:rPr>
              <a:t>sts/</a:t>
            </a:r>
            <a:endParaRPr sz="3000"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3597528"/>
            <a:ext cx="7772399" cy="492443"/>
          </a:xfrm>
          <a:prstGeom prst="rect">
            <a:avLst/>
          </a:prstGeom>
        </p:spPr>
        <p:txBody>
          <a:bodyPr vert="horz" wrap="square" lIns="0" tIns="0" rIns="0" bIns="0" rtlCol="0">
            <a:spAutoFit/>
          </a:bodyPr>
          <a:lstStyle/>
          <a:p>
            <a:pPr marL="12700" algn="ctr">
              <a:lnSpc>
                <a:spcPct val="100000"/>
              </a:lnSpc>
            </a:pPr>
            <a:r>
              <a:rPr sz="3200" spc="-30" dirty="0">
                <a:solidFill>
                  <a:srgbClr val="000090"/>
                </a:solidFill>
                <a:latin typeface="Arial"/>
                <a:cs typeface="Arial"/>
              </a:rPr>
              <a:t>Q</a:t>
            </a:r>
            <a:r>
              <a:rPr sz="3200" dirty="0">
                <a:solidFill>
                  <a:srgbClr val="000090"/>
                </a:solidFill>
                <a:latin typeface="Arial"/>
                <a:cs typeface="Arial"/>
              </a:rPr>
              <a:t>ue</a:t>
            </a:r>
            <a:r>
              <a:rPr sz="3200" spc="-20" dirty="0">
                <a:solidFill>
                  <a:srgbClr val="000090"/>
                </a:solidFill>
                <a:latin typeface="Arial"/>
                <a:cs typeface="Arial"/>
              </a:rPr>
              <a:t>s</a:t>
            </a:r>
            <a:r>
              <a:rPr sz="3200" spc="-15" dirty="0">
                <a:solidFill>
                  <a:srgbClr val="000090"/>
                </a:solidFill>
                <a:latin typeface="Arial"/>
                <a:cs typeface="Arial"/>
              </a:rPr>
              <a:t>t</a:t>
            </a:r>
            <a:r>
              <a:rPr sz="3200" dirty="0">
                <a:solidFill>
                  <a:srgbClr val="000090"/>
                </a:solidFill>
                <a:latin typeface="Arial"/>
                <a:cs typeface="Arial"/>
              </a:rPr>
              <a:t>ions</a:t>
            </a:r>
            <a:r>
              <a:rPr sz="3200" spc="-5" dirty="0">
                <a:solidFill>
                  <a:srgbClr val="000090"/>
                </a:solidFill>
                <a:latin typeface="Arial"/>
                <a:cs typeface="Arial"/>
              </a:rPr>
              <a:t> </a:t>
            </a:r>
            <a:r>
              <a:rPr sz="3200" spc="-25" dirty="0">
                <a:solidFill>
                  <a:srgbClr val="000090"/>
                </a:solidFill>
                <a:latin typeface="Arial"/>
                <a:cs typeface="Arial"/>
              </a:rPr>
              <a:t>&amp;</a:t>
            </a:r>
            <a:r>
              <a:rPr sz="3200" spc="-5" dirty="0">
                <a:solidFill>
                  <a:srgbClr val="000090"/>
                </a:solidFill>
                <a:latin typeface="Arial"/>
                <a:cs typeface="Arial"/>
              </a:rPr>
              <a:t> </a:t>
            </a:r>
            <a:r>
              <a:rPr sz="3200" dirty="0">
                <a:solidFill>
                  <a:srgbClr val="000090"/>
                </a:solidFill>
                <a:latin typeface="Arial"/>
                <a:cs typeface="Arial"/>
              </a:rPr>
              <a:t>Answers</a:t>
            </a:r>
            <a:endParaRPr sz="32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0" y="3415616"/>
            <a:ext cx="6858000" cy="677108"/>
          </a:xfrm>
          <a:prstGeom prst="rect">
            <a:avLst/>
          </a:prstGeom>
        </p:spPr>
        <p:txBody>
          <a:bodyPr vert="horz" wrap="square" lIns="0" tIns="0" rIns="0" bIns="0" rtlCol="0">
            <a:spAutoFit/>
          </a:bodyPr>
          <a:lstStyle/>
          <a:p>
            <a:pPr marL="12700" algn="ctr">
              <a:lnSpc>
                <a:spcPct val="100000"/>
              </a:lnSpc>
            </a:pPr>
            <a:r>
              <a:rPr sz="4400" dirty="0">
                <a:solidFill>
                  <a:srgbClr val="000090"/>
                </a:solidFill>
                <a:latin typeface="Arial"/>
                <a:cs typeface="Arial"/>
              </a:rPr>
              <a:t>Reali</a:t>
            </a:r>
            <a:r>
              <a:rPr sz="4400" spc="-25" dirty="0">
                <a:solidFill>
                  <a:srgbClr val="000090"/>
                </a:solidFill>
                <a:latin typeface="Arial"/>
                <a:cs typeface="Arial"/>
              </a:rPr>
              <a:t>s</a:t>
            </a:r>
            <a:r>
              <a:rPr sz="4400" spc="-20" dirty="0">
                <a:solidFill>
                  <a:srgbClr val="000090"/>
                </a:solidFill>
                <a:latin typeface="Arial"/>
                <a:cs typeface="Arial"/>
              </a:rPr>
              <a:t>t</a:t>
            </a:r>
            <a:r>
              <a:rPr sz="4400" dirty="0">
                <a:solidFill>
                  <a:srgbClr val="000090"/>
                </a:solidFill>
                <a:latin typeface="Arial"/>
                <a:cs typeface="Arial"/>
              </a:rPr>
              <a:t>ic</a:t>
            </a:r>
            <a:r>
              <a:rPr sz="4400" spc="-5" dirty="0">
                <a:solidFill>
                  <a:srgbClr val="000090"/>
                </a:solidFill>
                <a:latin typeface="Arial"/>
                <a:cs typeface="Arial"/>
              </a:rPr>
              <a:t> </a:t>
            </a:r>
            <a:r>
              <a:rPr sz="4400" spc="-35" dirty="0">
                <a:solidFill>
                  <a:srgbClr val="000090"/>
                </a:solidFill>
                <a:latin typeface="Arial"/>
                <a:cs typeface="Arial"/>
              </a:rPr>
              <a:t>F</a:t>
            </a:r>
            <a:r>
              <a:rPr sz="4400" dirty="0">
                <a:solidFill>
                  <a:srgbClr val="000090"/>
                </a:solidFill>
                <a:latin typeface="Arial"/>
                <a:cs typeface="Arial"/>
              </a:rPr>
              <a:t>i</a:t>
            </a:r>
            <a:r>
              <a:rPr sz="4400" spc="-25" dirty="0">
                <a:solidFill>
                  <a:srgbClr val="000090"/>
                </a:solidFill>
                <a:latin typeface="Arial"/>
                <a:cs typeface="Arial"/>
              </a:rPr>
              <a:t>c</a:t>
            </a:r>
            <a:r>
              <a:rPr sz="4400" spc="-20" dirty="0">
                <a:solidFill>
                  <a:srgbClr val="000090"/>
                </a:solidFill>
                <a:latin typeface="Arial"/>
                <a:cs typeface="Arial"/>
              </a:rPr>
              <a:t>t</a:t>
            </a:r>
            <a:r>
              <a:rPr sz="4400" dirty="0">
                <a:solidFill>
                  <a:srgbClr val="000090"/>
                </a:solidFill>
                <a:latin typeface="Arial"/>
                <a:cs typeface="Arial"/>
              </a:rPr>
              <a:t>ion</a:t>
            </a:r>
            <a:endParaRPr sz="44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1200" y="3516248"/>
            <a:ext cx="6096000" cy="492443"/>
          </a:xfrm>
          <a:prstGeom prst="rect">
            <a:avLst/>
          </a:prstGeom>
        </p:spPr>
        <p:txBody>
          <a:bodyPr vert="horz" wrap="square" lIns="0" tIns="0" rIns="0" bIns="0" rtlCol="0">
            <a:spAutoFit/>
          </a:bodyPr>
          <a:lstStyle/>
          <a:p>
            <a:pPr marL="12700" algn="ctr">
              <a:lnSpc>
                <a:spcPct val="100000"/>
              </a:lnSpc>
            </a:pPr>
            <a:r>
              <a:rPr sz="3200" spc="-25" dirty="0">
                <a:solidFill>
                  <a:srgbClr val="000090"/>
                </a:solidFill>
                <a:latin typeface="Arial"/>
                <a:cs typeface="Arial"/>
              </a:rPr>
              <a:t>T</a:t>
            </a:r>
            <a:r>
              <a:rPr sz="3200" dirty="0">
                <a:solidFill>
                  <a:srgbClr val="000090"/>
                </a:solidFill>
                <a:latin typeface="Arial"/>
                <a:cs typeface="Arial"/>
              </a:rPr>
              <a:t>HAN</a:t>
            </a:r>
            <a:r>
              <a:rPr sz="3200" spc="-25" dirty="0">
                <a:solidFill>
                  <a:srgbClr val="000090"/>
                </a:solidFill>
                <a:latin typeface="Arial"/>
                <a:cs typeface="Arial"/>
              </a:rPr>
              <a:t>K</a:t>
            </a:r>
            <a:r>
              <a:rPr sz="3200" spc="-5" dirty="0">
                <a:solidFill>
                  <a:srgbClr val="000090"/>
                </a:solidFill>
                <a:latin typeface="Arial"/>
                <a:cs typeface="Arial"/>
              </a:rPr>
              <a:t> </a:t>
            </a:r>
            <a:r>
              <a:rPr sz="3200" spc="-25" dirty="0">
                <a:solidFill>
                  <a:srgbClr val="000090"/>
                </a:solidFill>
                <a:latin typeface="Arial"/>
                <a:cs typeface="Arial"/>
              </a:rPr>
              <a:t>Y</a:t>
            </a:r>
            <a:r>
              <a:rPr sz="3200" spc="-30" dirty="0">
                <a:solidFill>
                  <a:srgbClr val="000090"/>
                </a:solidFill>
                <a:latin typeface="Arial"/>
                <a:cs typeface="Arial"/>
              </a:rPr>
              <a:t>O</a:t>
            </a:r>
            <a:r>
              <a:rPr sz="3200" dirty="0">
                <a:solidFill>
                  <a:srgbClr val="000090"/>
                </a:solidFill>
                <a:latin typeface="Arial"/>
                <a:cs typeface="Arial"/>
              </a:rPr>
              <a:t>U</a:t>
            </a:r>
            <a:endParaRPr sz="32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592580" y="5008880"/>
            <a:ext cx="6957060" cy="1477328"/>
          </a:xfrm>
        </p:spPr>
        <p:txBody>
          <a:bodyPr/>
          <a:lstStyle/>
          <a:p>
            <a:pPr algn="ctr"/>
            <a:r>
              <a:rPr lang="en-US" sz="1600" dirty="0">
                <a:latin typeface="Arial" charset="0"/>
              </a:rPr>
              <a:t>Infopeople webinars are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algn="ctr"/>
            <a:endParaRPr lang="en-US" sz="1600" dirty="0">
              <a:latin typeface="Arial" charset="0"/>
            </a:endParaRPr>
          </a:p>
        </p:txBody>
      </p:sp>
      <p:pic>
        <p:nvPicPr>
          <p:cNvPr id="2" name="Picture 1" descr="IFP logo 2012_outline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854" y="2442057"/>
            <a:ext cx="8102538" cy="988355"/>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5187" y="442451"/>
            <a:ext cx="7595419" cy="57518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878825" y="2639960"/>
            <a:ext cx="2344994" cy="355436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68261" y="449825"/>
            <a:ext cx="0" cy="546100"/>
          </a:xfrm>
          <a:custGeom>
            <a:avLst/>
            <a:gdLst/>
            <a:ahLst/>
            <a:cxnLst/>
            <a:rect l="l" t="t" r="r" b="b"/>
            <a:pathLst>
              <a:path h="546100">
                <a:moveTo>
                  <a:pt x="0" y="545690"/>
                </a:moveTo>
                <a:lnTo>
                  <a:pt x="0" y="0"/>
                </a:lnTo>
              </a:path>
            </a:pathLst>
          </a:custGeom>
          <a:ln w="22122">
            <a:solidFill>
              <a:srgbClr val="D4D8E8"/>
            </a:solidFill>
          </a:ln>
        </p:spPr>
        <p:txBody>
          <a:bodyPr wrap="square" lIns="0" tIns="0" rIns="0" bIns="0" rtlCol="0"/>
          <a:lstStyle/>
          <a:p>
            <a:endParaRPr/>
          </a:p>
        </p:txBody>
      </p:sp>
      <p:pic>
        <p:nvPicPr>
          <p:cNvPr id="19" name="Picture 18" descr="9780670012091_custom-0c32ff17be9d0697c110f2dc1b73bfca4f1ab1af-s6-c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905000"/>
            <a:ext cx="2666151" cy="4038600"/>
          </a:xfrm>
          <a:prstGeom prst="rect">
            <a:avLst/>
          </a:prstGeom>
        </p:spPr>
      </p:pic>
      <p:pic>
        <p:nvPicPr>
          <p:cNvPr id="20" name="Picture 19" descr="Torn-Away-Jennifer-Brow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1905000"/>
            <a:ext cx="2677847" cy="4038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799" y="1447801"/>
            <a:ext cx="2322576" cy="351344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810000" y="2514600"/>
            <a:ext cx="2322574" cy="3492595"/>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6629398" y="1447801"/>
            <a:ext cx="2322576" cy="345364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66799" y="2590800"/>
            <a:ext cx="2322576" cy="351345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886200" y="1828801"/>
            <a:ext cx="2322574" cy="3535972"/>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6705600" y="2590800"/>
            <a:ext cx="2322574" cy="3502296"/>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1948" y="442451"/>
            <a:ext cx="7698657" cy="575187"/>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68261" y="449825"/>
            <a:ext cx="0" cy="546100"/>
          </a:xfrm>
          <a:custGeom>
            <a:avLst/>
            <a:gdLst/>
            <a:ahLst/>
            <a:cxnLst/>
            <a:rect l="l" t="t" r="r" b="b"/>
            <a:pathLst>
              <a:path h="546100">
                <a:moveTo>
                  <a:pt x="0" y="545690"/>
                </a:moveTo>
                <a:lnTo>
                  <a:pt x="0" y="0"/>
                </a:lnTo>
              </a:path>
            </a:pathLst>
          </a:custGeom>
          <a:ln w="22122">
            <a:solidFill>
              <a:srgbClr val="D4D8E8"/>
            </a:solidFill>
          </a:ln>
        </p:spPr>
        <p:txBody>
          <a:bodyPr wrap="square" lIns="0" tIns="0" rIns="0" bIns="0" rtlCol="0"/>
          <a:lstStyle/>
          <a:p>
            <a:endParaRPr/>
          </a:p>
        </p:txBody>
      </p:sp>
      <p:pic>
        <p:nvPicPr>
          <p:cNvPr id="22" name="Picture 21" descr="the-vigilante-poets-of-selwyn-academy-kate-hattem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752600"/>
            <a:ext cx="2971800" cy="4457700"/>
          </a:xfrm>
          <a:prstGeom prst="rect">
            <a:avLst/>
          </a:prstGeom>
        </p:spPr>
      </p:pic>
      <p:pic>
        <p:nvPicPr>
          <p:cNvPr id="23" name="Picture 22" descr="And We Stay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1752600"/>
            <a:ext cx="2694732" cy="4070983"/>
          </a:xfrm>
          <a:prstGeom prst="rect">
            <a:avLst/>
          </a:prstGeom>
        </p:spPr>
      </p:pic>
      <p:pic>
        <p:nvPicPr>
          <p:cNvPr id="24" name="Picture 23" descr="1805304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800" y="1752600"/>
            <a:ext cx="2908514" cy="4371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0585" y="438912"/>
            <a:ext cx="7637068" cy="57058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64515" y="453329"/>
            <a:ext cx="0" cy="541655"/>
          </a:xfrm>
          <a:custGeom>
            <a:avLst/>
            <a:gdLst/>
            <a:ahLst/>
            <a:cxnLst/>
            <a:rect l="l" t="t" r="r" b="b"/>
            <a:pathLst>
              <a:path h="541655">
                <a:moveTo>
                  <a:pt x="0" y="541070"/>
                </a:moveTo>
                <a:lnTo>
                  <a:pt x="0" y="0"/>
                </a:lnTo>
              </a:path>
            </a:pathLst>
          </a:custGeom>
          <a:ln w="21945">
            <a:solidFill>
              <a:srgbClr val="D4D4E8"/>
            </a:solidFill>
          </a:ln>
        </p:spPr>
        <p:txBody>
          <a:bodyPr wrap="square" lIns="0" tIns="0" rIns="0" bIns="0" rtlCol="0"/>
          <a:lstStyle/>
          <a:p>
            <a:endParaRPr/>
          </a:p>
        </p:txBody>
      </p:sp>
      <p:pic>
        <p:nvPicPr>
          <p:cNvPr id="25" name="Picture 24" descr="the-other-way-around-sashi-kaufm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981200"/>
            <a:ext cx="2854197" cy="4114800"/>
          </a:xfrm>
          <a:prstGeom prst="rect">
            <a:avLst/>
          </a:prstGeom>
        </p:spPr>
      </p:pic>
      <p:pic>
        <p:nvPicPr>
          <p:cNvPr id="27" name="Picture 26" descr="71WGdCXl1v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1981200"/>
            <a:ext cx="2624106" cy="3962400"/>
          </a:xfrm>
          <a:prstGeom prst="rect">
            <a:avLst/>
          </a:prstGeom>
        </p:spPr>
      </p:pic>
      <p:pic>
        <p:nvPicPr>
          <p:cNvPr id="28" name="Picture 27" descr="complicit_cov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0" y="1981200"/>
            <a:ext cx="2630043" cy="3962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5187" y="442451"/>
            <a:ext cx="7595419" cy="57518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864077" y="2875935"/>
            <a:ext cx="2359742" cy="355436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695768" y="1592825"/>
            <a:ext cx="2330245" cy="351011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68261" y="449825"/>
            <a:ext cx="0" cy="546100"/>
          </a:xfrm>
          <a:custGeom>
            <a:avLst/>
            <a:gdLst/>
            <a:ahLst/>
            <a:cxnLst/>
            <a:rect l="l" t="t" r="r" b="b"/>
            <a:pathLst>
              <a:path h="546100">
                <a:moveTo>
                  <a:pt x="0" y="545690"/>
                </a:moveTo>
                <a:lnTo>
                  <a:pt x="0" y="0"/>
                </a:lnTo>
              </a:path>
            </a:pathLst>
          </a:custGeom>
          <a:ln w="22122">
            <a:solidFill>
              <a:srgbClr val="D4D8E8"/>
            </a:solidFill>
          </a:ln>
        </p:spPr>
        <p:txBody>
          <a:bodyPr wrap="square" lIns="0" tIns="0" rIns="0" bIns="0" rtlCol="0"/>
          <a:lstStyle/>
          <a:p>
            <a:endParaRPr/>
          </a:p>
        </p:txBody>
      </p:sp>
      <p:pic>
        <p:nvPicPr>
          <p:cNvPr id="12" name="Picture 11" descr="We-Were-Liars-E-Lockhart-Book-Cove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0" y="1524000"/>
            <a:ext cx="2652470" cy="4038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TotalTime>
  <Words>169</Words>
  <Application>Microsoft Macintosh PowerPoint</Application>
  <PresentationFormat>Custom</PresentationFormat>
  <Paragraphs>31</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Genre Fiction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Nonfiction and Graphic Novels</vt:lpstr>
      <vt:lpstr>PowerPoint Presentation</vt:lpstr>
      <vt:lpstr>PowerPoint Presentation</vt:lpstr>
      <vt:lpstr>PowerPoint Presentation</vt:lpstr>
      <vt:lpstr>Adult Fiction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 Literature Update 2014</dc:title>
  <cp:lastModifiedBy>Jennifer Jacobs</cp:lastModifiedBy>
  <cp:revision>21</cp:revision>
  <cp:lastPrinted>2014-05-29T19:55:59Z</cp:lastPrinted>
  <dcterms:created xsi:type="dcterms:W3CDTF">2014-05-27T07:41:10Z</dcterms:created>
  <dcterms:modified xsi:type="dcterms:W3CDTF">2014-05-29T20:18:15Z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2014-05-27T00:00:00Z</vt:filetime>
  </property>
</Properties>
</file>