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8" r:id="rId2"/>
    <p:sldId id="259" r:id="rId3"/>
    <p:sldId id="260" r:id="rId4"/>
    <p:sldId id="261" r:id="rId5"/>
    <p:sldId id="302" r:id="rId6"/>
    <p:sldId id="262" r:id="rId7"/>
    <p:sldId id="263" r:id="rId8"/>
    <p:sldId id="264" r:id="rId9"/>
    <p:sldId id="268" r:id="rId10"/>
    <p:sldId id="266" r:id="rId11"/>
    <p:sldId id="303" r:id="rId12"/>
    <p:sldId id="267" r:id="rId13"/>
    <p:sldId id="269" r:id="rId14"/>
    <p:sldId id="270" r:id="rId15"/>
    <p:sldId id="271" r:id="rId16"/>
    <p:sldId id="272" r:id="rId17"/>
    <p:sldId id="273" r:id="rId18"/>
    <p:sldId id="274" r:id="rId19"/>
    <p:sldId id="276" r:id="rId20"/>
    <p:sldId id="277" r:id="rId21"/>
    <p:sldId id="278" r:id="rId22"/>
    <p:sldId id="279" r:id="rId23"/>
    <p:sldId id="306" r:id="rId24"/>
    <p:sldId id="280" r:id="rId25"/>
    <p:sldId id="281" r:id="rId26"/>
    <p:sldId id="282" r:id="rId27"/>
    <p:sldId id="283" r:id="rId28"/>
    <p:sldId id="284" r:id="rId29"/>
    <p:sldId id="285" r:id="rId30"/>
    <p:sldId id="286" r:id="rId31"/>
    <p:sldId id="307" r:id="rId32"/>
    <p:sldId id="308"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9" r:id="rId46"/>
    <p:sldId id="300" r:id="rId47"/>
    <p:sldId id="310" r:id="rId48"/>
    <p:sldId id="311" r:id="rId49"/>
    <p:sldId id="301" r:id="rId50"/>
    <p:sldId id="312"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568">
          <p15:clr>
            <a:srgbClr val="A4A3A4"/>
          </p15:clr>
        </p15:guide>
        <p15:guide id="2" pos="28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300"/>
    <a:srgbClr val="90E3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628" autoAdjust="0"/>
  </p:normalViewPr>
  <p:slideViewPr>
    <p:cSldViewPr snapToGrid="0" snapToObjects="1" showGuides="1">
      <p:cViewPr varScale="1">
        <p:scale>
          <a:sx n="125" d="100"/>
          <a:sy n="125" d="100"/>
        </p:scale>
        <p:origin x="-112" y="-376"/>
      </p:cViewPr>
      <p:guideLst>
        <p:guide orient="horz" pos="2157"/>
        <p:guide pos="2871"/>
      </p:guideLst>
    </p:cSldViewPr>
  </p:slideViewPr>
  <p:outlineViewPr>
    <p:cViewPr>
      <p:scale>
        <a:sx n="33" d="100"/>
        <a:sy n="33" d="100"/>
      </p:scale>
      <p:origin x="0" y="316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BEA40-70F2-D14E-88D1-95F0152913D4}" type="datetimeFigureOut">
              <a:rPr lang="en-US" smtClean="0"/>
              <a:t>8/31/15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F4015A-62A6-9249-827A-66D2DD95ECFB}" type="slidenum">
              <a:rPr lang="en-US" smtClean="0"/>
              <a:t>‹#›</a:t>
            </a:fld>
            <a:endParaRPr lang="en-US"/>
          </a:p>
        </p:txBody>
      </p:sp>
    </p:spTree>
    <p:extLst>
      <p:ext uri="{BB962C8B-B14F-4D97-AF65-F5344CB8AC3E}">
        <p14:creationId xmlns:p14="http://schemas.microsoft.com/office/powerpoint/2010/main" val="10784645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11</a:t>
            </a:fld>
            <a:endParaRPr lang="en-US" dirty="0"/>
          </a:p>
        </p:txBody>
      </p:sp>
    </p:spTree>
    <p:extLst>
      <p:ext uri="{BB962C8B-B14F-4D97-AF65-F5344CB8AC3E}">
        <p14:creationId xmlns:p14="http://schemas.microsoft.com/office/powerpoint/2010/main" val="1012964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12</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13</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14</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15</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16</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17</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18</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19</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20</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21</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22</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23</a:t>
            </a:fld>
            <a:endParaRPr lang="en-US" dirty="0"/>
          </a:p>
        </p:txBody>
      </p:sp>
    </p:spTree>
    <p:extLst>
      <p:ext uri="{BB962C8B-B14F-4D97-AF65-F5344CB8AC3E}">
        <p14:creationId xmlns:p14="http://schemas.microsoft.com/office/powerpoint/2010/main" val="1271200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24</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25</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26</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27</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28</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29</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30</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31</a:t>
            </a:fld>
            <a:endParaRPr lang="en-US" dirty="0"/>
          </a:p>
        </p:txBody>
      </p:sp>
    </p:spTree>
    <p:extLst>
      <p:ext uri="{BB962C8B-B14F-4D97-AF65-F5344CB8AC3E}">
        <p14:creationId xmlns:p14="http://schemas.microsoft.com/office/powerpoint/2010/main" val="3762699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32</a:t>
            </a:fld>
            <a:endParaRPr lang="en-US" dirty="0"/>
          </a:p>
        </p:txBody>
      </p:sp>
    </p:spTree>
    <p:extLst>
      <p:ext uri="{BB962C8B-B14F-4D97-AF65-F5344CB8AC3E}">
        <p14:creationId xmlns:p14="http://schemas.microsoft.com/office/powerpoint/2010/main" val="3317363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33</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34</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35</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36</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37</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38</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39</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40</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41</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42</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43</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44</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45</a:t>
            </a:fld>
            <a:endParaRPr lang="en-US" dirty="0"/>
          </a:p>
        </p:txBody>
      </p:sp>
    </p:spTree>
    <p:extLst>
      <p:ext uri="{BB962C8B-B14F-4D97-AF65-F5344CB8AC3E}">
        <p14:creationId xmlns:p14="http://schemas.microsoft.com/office/powerpoint/2010/main" val="3738667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46</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47</a:t>
            </a:fld>
            <a:endParaRPr lang="en-US" dirty="0"/>
          </a:p>
        </p:txBody>
      </p:sp>
    </p:spTree>
    <p:extLst>
      <p:ext uri="{BB962C8B-B14F-4D97-AF65-F5344CB8AC3E}">
        <p14:creationId xmlns:p14="http://schemas.microsoft.com/office/powerpoint/2010/main" val="3237143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48</a:t>
            </a:fld>
            <a:endParaRPr lang="en-US" dirty="0"/>
          </a:p>
        </p:txBody>
      </p:sp>
    </p:spTree>
    <p:extLst>
      <p:ext uri="{BB962C8B-B14F-4D97-AF65-F5344CB8AC3E}">
        <p14:creationId xmlns:p14="http://schemas.microsoft.com/office/powerpoint/2010/main" val="3583664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49</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5</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6</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7</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8C1A6-34E0-114E-8CDC-57C56239710E}" type="slidenum">
              <a:rPr lang="en-US" smtClean="0"/>
              <a:pPr/>
              <a:t>9</a:t>
            </a:fld>
            <a:endParaRPr lang="en-US" dirty="0"/>
          </a:p>
        </p:txBody>
      </p:sp>
    </p:spTree>
    <p:extLst>
      <p:ext uri="{BB962C8B-B14F-4D97-AF65-F5344CB8AC3E}">
        <p14:creationId xmlns:p14="http://schemas.microsoft.com/office/powerpoint/2010/main" val="1605539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0E8C1A6-34E0-114E-8CDC-57C56239710E}" type="slidenum">
              <a:rPr lang="en-US" smtClean="0"/>
              <a:pPr/>
              <a:t>10</a:t>
            </a:fld>
            <a:endParaRPr lang="en-US" dirty="0"/>
          </a:p>
        </p:txBody>
      </p:sp>
    </p:spTree>
    <p:extLst>
      <p:ext uri="{BB962C8B-B14F-4D97-AF65-F5344CB8AC3E}">
        <p14:creationId xmlns:p14="http://schemas.microsoft.com/office/powerpoint/2010/main" val="3580713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A8EF08-8517-DB4F-AB10-1C7B2589977A}"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658807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A8EF08-8517-DB4F-AB10-1C7B2589977A}"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327031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A8EF08-8517-DB4F-AB10-1C7B2589977A}"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4123666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CCC_Identity_web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621" y="6356350"/>
            <a:ext cx="920196" cy="537366"/>
          </a:xfrm>
          <a:prstGeom prst="rect">
            <a:avLst/>
          </a:prstGeom>
        </p:spPr>
      </p:pic>
      <p:sp>
        <p:nvSpPr>
          <p:cNvPr id="8" name="TextBox 7"/>
          <p:cNvSpPr txBox="1"/>
          <p:nvPr userDrawn="1"/>
        </p:nvSpPr>
        <p:spPr>
          <a:xfrm>
            <a:off x="836557" y="6550509"/>
            <a:ext cx="7470887" cy="492443"/>
          </a:xfrm>
          <a:prstGeom prst="rect">
            <a:avLst/>
          </a:prstGeom>
          <a:noFill/>
        </p:spPr>
        <p:txBody>
          <a:bodyPr wrap="square" rtlCol="0">
            <a:spAutoFit/>
          </a:bodyPr>
          <a:lstStyle/>
          <a:p>
            <a:pPr algn="ctr"/>
            <a:r>
              <a:rPr lang="en-US" sz="1200" baseline="30000" dirty="0">
                <a:solidFill>
                  <a:prstClr val="white">
                    <a:lumMod val="65000"/>
                  </a:prstClr>
                </a:solidFill>
                <a:latin typeface="Museo Sans 500"/>
              </a:rPr>
              <a:t>© </a:t>
            </a:r>
            <a:r>
              <a:rPr lang="en-US" sz="1200" baseline="30000" dirty="0" smtClean="0">
                <a:solidFill>
                  <a:prstClr val="white">
                    <a:lumMod val="65000"/>
                  </a:prstClr>
                </a:solidFill>
                <a:latin typeface="Museo Sans 500"/>
              </a:rPr>
              <a:t>2014 </a:t>
            </a:r>
            <a:r>
              <a:rPr lang="en-US" sz="1200" baseline="30000" dirty="0">
                <a:solidFill>
                  <a:prstClr val="white">
                    <a:lumMod val="65000"/>
                  </a:prstClr>
                </a:solidFill>
                <a:latin typeface="Museo Sans 500"/>
              </a:rPr>
              <a:t>Center for Childhood Creativity. The Center for Childhood Creativity is a trademark of the Bay Area Discovery Museum. All rights reserved.</a:t>
            </a:r>
          </a:p>
          <a:p>
            <a:endParaRPr lang="en-US" dirty="0">
              <a:solidFill>
                <a:prstClr val="black"/>
              </a:solidFill>
              <a:latin typeface="Museo Sans 500"/>
            </a:endParaRPr>
          </a:p>
        </p:txBody>
      </p:sp>
      <p:sp>
        <p:nvSpPr>
          <p:cNvPr id="9" name="Slide Number Placeholder 5"/>
          <p:cNvSpPr>
            <a:spLocks noGrp="1"/>
          </p:cNvSpPr>
          <p:nvPr>
            <p:ph type="sldNum" sz="quarter" idx="12"/>
          </p:nvPr>
        </p:nvSpPr>
        <p:spPr>
          <a:xfrm>
            <a:off x="6819900" y="6425623"/>
            <a:ext cx="2133600" cy="365125"/>
          </a:xfrm>
        </p:spPr>
        <p:txBody>
          <a:bodyPr/>
          <a:lstStyle>
            <a:lvl1pPr>
              <a:defRPr sz="900" b="0" i="0">
                <a:solidFill>
                  <a:schemeClr val="bg1">
                    <a:lumMod val="65000"/>
                  </a:schemeClr>
                </a:solidFill>
                <a:latin typeface="Museo Sans 300"/>
                <a:cs typeface="Museo Sans 300"/>
              </a:defRPr>
            </a:lvl1pPr>
          </a:lstStyle>
          <a:p>
            <a:fld id="{1B608775-2520-1143-BF64-B26D4E9901AA}"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397034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descr="CCC_Identity_web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621" y="6356350"/>
            <a:ext cx="920196" cy="537366"/>
          </a:xfrm>
          <a:prstGeom prst="rect">
            <a:avLst/>
          </a:prstGeom>
        </p:spPr>
      </p:pic>
      <p:sp>
        <p:nvSpPr>
          <p:cNvPr id="8" name="TextBox 7"/>
          <p:cNvSpPr txBox="1"/>
          <p:nvPr userDrawn="1"/>
        </p:nvSpPr>
        <p:spPr>
          <a:xfrm>
            <a:off x="836557" y="6550509"/>
            <a:ext cx="7470887" cy="492443"/>
          </a:xfrm>
          <a:prstGeom prst="rect">
            <a:avLst/>
          </a:prstGeom>
          <a:noFill/>
        </p:spPr>
        <p:txBody>
          <a:bodyPr wrap="square" rtlCol="0">
            <a:spAutoFit/>
          </a:bodyPr>
          <a:lstStyle/>
          <a:p>
            <a:pPr algn="ctr"/>
            <a:r>
              <a:rPr lang="en-US" sz="1200" baseline="30000" dirty="0">
                <a:solidFill>
                  <a:prstClr val="white">
                    <a:lumMod val="65000"/>
                  </a:prstClr>
                </a:solidFill>
                <a:latin typeface="Museo Sans 500"/>
              </a:rPr>
              <a:t>© </a:t>
            </a:r>
            <a:r>
              <a:rPr lang="en-US" sz="1200" baseline="30000" dirty="0" smtClean="0">
                <a:solidFill>
                  <a:prstClr val="white">
                    <a:lumMod val="65000"/>
                  </a:prstClr>
                </a:solidFill>
                <a:latin typeface="Museo Sans 500"/>
              </a:rPr>
              <a:t>2014 </a:t>
            </a:r>
            <a:r>
              <a:rPr lang="en-US" sz="1200" baseline="30000" dirty="0">
                <a:solidFill>
                  <a:prstClr val="white">
                    <a:lumMod val="65000"/>
                  </a:prstClr>
                </a:solidFill>
                <a:latin typeface="Museo Sans 500"/>
              </a:rPr>
              <a:t>Center for Childhood Creativity. The Center for Childhood Creativity is a trademark of the Bay Area Discovery Museum. All rights reserved.</a:t>
            </a:r>
          </a:p>
          <a:p>
            <a:endParaRPr lang="en-US" dirty="0">
              <a:solidFill>
                <a:prstClr val="black"/>
              </a:solidFill>
              <a:latin typeface="Museo Sans 500"/>
            </a:endParaRPr>
          </a:p>
        </p:txBody>
      </p:sp>
      <p:sp>
        <p:nvSpPr>
          <p:cNvPr id="9" name="Slide Number Placeholder 5"/>
          <p:cNvSpPr>
            <a:spLocks noGrp="1"/>
          </p:cNvSpPr>
          <p:nvPr>
            <p:ph type="sldNum" sz="quarter" idx="12"/>
          </p:nvPr>
        </p:nvSpPr>
        <p:spPr>
          <a:xfrm>
            <a:off x="6819900" y="6425623"/>
            <a:ext cx="2133600" cy="365125"/>
          </a:xfrm>
        </p:spPr>
        <p:txBody>
          <a:bodyPr/>
          <a:lstStyle>
            <a:lvl1pPr>
              <a:defRPr sz="900" b="0" i="0">
                <a:solidFill>
                  <a:schemeClr val="bg1">
                    <a:lumMod val="65000"/>
                  </a:schemeClr>
                </a:solidFill>
                <a:latin typeface="Museo Sans 300"/>
                <a:cs typeface="Museo Sans 300"/>
              </a:defRPr>
            </a:lvl1pPr>
          </a:lstStyle>
          <a:p>
            <a:fld id="{1B608775-2520-1143-BF64-B26D4E9901AA}"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508340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Picture 6" descr="CCC_Identity_web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621" y="6356350"/>
            <a:ext cx="920196" cy="537366"/>
          </a:xfrm>
          <a:prstGeom prst="rect">
            <a:avLst/>
          </a:prstGeom>
        </p:spPr>
      </p:pic>
      <p:sp>
        <p:nvSpPr>
          <p:cNvPr id="8" name="TextBox 7"/>
          <p:cNvSpPr txBox="1"/>
          <p:nvPr userDrawn="1"/>
        </p:nvSpPr>
        <p:spPr>
          <a:xfrm>
            <a:off x="836557" y="6550509"/>
            <a:ext cx="7470887" cy="492443"/>
          </a:xfrm>
          <a:prstGeom prst="rect">
            <a:avLst/>
          </a:prstGeom>
          <a:noFill/>
        </p:spPr>
        <p:txBody>
          <a:bodyPr wrap="square" rtlCol="0">
            <a:spAutoFit/>
          </a:bodyPr>
          <a:lstStyle/>
          <a:p>
            <a:pPr algn="ctr"/>
            <a:r>
              <a:rPr lang="en-US" sz="1200" baseline="30000" dirty="0">
                <a:solidFill>
                  <a:schemeClr val="bg1">
                    <a:lumMod val="65000"/>
                  </a:schemeClr>
                </a:solidFill>
                <a:latin typeface="Museo Sans 500"/>
              </a:rPr>
              <a:t>© </a:t>
            </a:r>
            <a:r>
              <a:rPr lang="en-US" sz="1200" baseline="30000" dirty="0" smtClean="0">
                <a:solidFill>
                  <a:schemeClr val="bg1">
                    <a:lumMod val="65000"/>
                  </a:schemeClr>
                </a:solidFill>
                <a:latin typeface="Museo Sans 500"/>
              </a:rPr>
              <a:t>2014 </a:t>
            </a:r>
            <a:r>
              <a:rPr lang="en-US" sz="1200" baseline="30000" dirty="0">
                <a:solidFill>
                  <a:schemeClr val="bg1">
                    <a:lumMod val="65000"/>
                  </a:schemeClr>
                </a:solidFill>
                <a:latin typeface="Museo Sans 500"/>
              </a:rPr>
              <a:t>Center for Childhood Creativity. The Center for Childhood Creativity is a trademark of the Bay Area Discovery Museum. All rights reserved.</a:t>
            </a:r>
          </a:p>
          <a:p>
            <a:endParaRPr lang="en-US" dirty="0">
              <a:latin typeface="Museo Sans 500"/>
            </a:endParaRPr>
          </a:p>
        </p:txBody>
      </p:sp>
      <p:sp>
        <p:nvSpPr>
          <p:cNvPr id="9" name="Slide Number Placeholder 5"/>
          <p:cNvSpPr>
            <a:spLocks noGrp="1"/>
          </p:cNvSpPr>
          <p:nvPr>
            <p:ph type="sldNum" sz="quarter" idx="12"/>
          </p:nvPr>
        </p:nvSpPr>
        <p:spPr>
          <a:xfrm>
            <a:off x="6819900" y="6425623"/>
            <a:ext cx="2133600" cy="365125"/>
          </a:xfrm>
        </p:spPr>
        <p:txBody>
          <a:bodyPr/>
          <a:lstStyle>
            <a:lvl1pPr>
              <a:defRPr sz="900" b="0" i="0">
                <a:solidFill>
                  <a:schemeClr val="bg1">
                    <a:lumMod val="65000"/>
                  </a:schemeClr>
                </a:solidFill>
                <a:latin typeface="Museo Sans 300"/>
                <a:cs typeface="Museo Sans 300"/>
              </a:defRPr>
            </a:lvl1pPr>
          </a:lstStyle>
          <a:p>
            <a:fld id="{1B608775-2520-1143-BF64-B26D4E9901AA}" type="slidenum">
              <a:rPr lang="en-US" smtClean="0"/>
              <a:pPr/>
              <a:t>‹#›</a:t>
            </a:fld>
            <a:endParaRPr lang="en-US" dirty="0"/>
          </a:p>
        </p:txBody>
      </p:sp>
    </p:spTree>
    <p:extLst>
      <p:ext uri="{BB962C8B-B14F-4D97-AF65-F5344CB8AC3E}">
        <p14:creationId xmlns:p14="http://schemas.microsoft.com/office/powerpoint/2010/main" val="622342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7" name="Picture 6" descr="CCC_Identity_web_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2621" y="6356350"/>
            <a:ext cx="920196" cy="537366"/>
          </a:xfrm>
          <a:prstGeom prst="rect">
            <a:avLst/>
          </a:prstGeom>
        </p:spPr>
      </p:pic>
      <p:sp>
        <p:nvSpPr>
          <p:cNvPr id="8" name="TextBox 7"/>
          <p:cNvSpPr txBox="1"/>
          <p:nvPr userDrawn="1"/>
        </p:nvSpPr>
        <p:spPr>
          <a:xfrm>
            <a:off x="836557" y="6550509"/>
            <a:ext cx="7470887" cy="492443"/>
          </a:xfrm>
          <a:prstGeom prst="rect">
            <a:avLst/>
          </a:prstGeom>
          <a:noFill/>
        </p:spPr>
        <p:txBody>
          <a:bodyPr wrap="square" rtlCol="0">
            <a:spAutoFit/>
          </a:bodyPr>
          <a:lstStyle/>
          <a:p>
            <a:pPr algn="ctr"/>
            <a:r>
              <a:rPr lang="en-US" sz="1200" baseline="30000" dirty="0">
                <a:solidFill>
                  <a:schemeClr val="bg1">
                    <a:lumMod val="65000"/>
                  </a:schemeClr>
                </a:solidFill>
                <a:latin typeface="Museo Sans 500"/>
              </a:rPr>
              <a:t>© </a:t>
            </a:r>
            <a:r>
              <a:rPr lang="en-US" sz="1200" baseline="30000" dirty="0" smtClean="0">
                <a:solidFill>
                  <a:schemeClr val="bg1">
                    <a:lumMod val="65000"/>
                  </a:schemeClr>
                </a:solidFill>
                <a:latin typeface="Museo Sans 500"/>
              </a:rPr>
              <a:t>2015 </a:t>
            </a:r>
            <a:r>
              <a:rPr lang="en-US" sz="1200" baseline="30000" dirty="0">
                <a:solidFill>
                  <a:schemeClr val="bg1">
                    <a:lumMod val="65000"/>
                  </a:schemeClr>
                </a:solidFill>
                <a:latin typeface="Museo Sans 500"/>
              </a:rPr>
              <a:t>Center for Childhood Creativity. The Center for Childhood Creativity is a trademark of the Bay Area Discovery Museum. All rights reserved.</a:t>
            </a:r>
          </a:p>
          <a:p>
            <a:endParaRPr lang="en-US" dirty="0">
              <a:latin typeface="Museo Sans 500"/>
            </a:endParaRPr>
          </a:p>
        </p:txBody>
      </p:sp>
      <p:sp>
        <p:nvSpPr>
          <p:cNvPr id="9" name="Slide Number Placeholder 5"/>
          <p:cNvSpPr>
            <a:spLocks noGrp="1"/>
          </p:cNvSpPr>
          <p:nvPr>
            <p:ph type="sldNum" sz="quarter" idx="12"/>
          </p:nvPr>
        </p:nvSpPr>
        <p:spPr>
          <a:xfrm>
            <a:off x="6819900" y="6425623"/>
            <a:ext cx="2133600" cy="365125"/>
          </a:xfrm>
        </p:spPr>
        <p:txBody>
          <a:bodyPr/>
          <a:lstStyle>
            <a:lvl1pPr>
              <a:defRPr sz="900" b="0" i="0">
                <a:solidFill>
                  <a:schemeClr val="bg1">
                    <a:lumMod val="65000"/>
                  </a:schemeClr>
                </a:solidFill>
                <a:latin typeface="Museo Sans 300"/>
                <a:cs typeface="Museo Sans 300"/>
              </a:defRPr>
            </a:lvl1pPr>
          </a:lstStyle>
          <a:p>
            <a:fld id="{1B608775-2520-1143-BF64-B26D4E9901AA}" type="slidenum">
              <a:rPr lang="en-US" smtClean="0"/>
              <a:pPr/>
              <a:t>‹#›</a:t>
            </a:fld>
            <a:endParaRPr lang="en-US" dirty="0"/>
          </a:p>
        </p:txBody>
      </p:sp>
    </p:spTree>
    <p:extLst>
      <p:ext uri="{BB962C8B-B14F-4D97-AF65-F5344CB8AC3E}">
        <p14:creationId xmlns:p14="http://schemas.microsoft.com/office/powerpoint/2010/main" val="1320903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7" name="Picture 6" descr="CCC_Identity_web_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2621" y="6356350"/>
            <a:ext cx="920196" cy="537366"/>
          </a:xfrm>
          <a:prstGeom prst="rect">
            <a:avLst/>
          </a:prstGeom>
        </p:spPr>
      </p:pic>
      <p:sp>
        <p:nvSpPr>
          <p:cNvPr id="8" name="TextBox 7"/>
          <p:cNvSpPr txBox="1"/>
          <p:nvPr userDrawn="1"/>
        </p:nvSpPr>
        <p:spPr>
          <a:xfrm>
            <a:off x="836557" y="6550509"/>
            <a:ext cx="7470887" cy="492443"/>
          </a:xfrm>
          <a:prstGeom prst="rect">
            <a:avLst/>
          </a:prstGeom>
          <a:noFill/>
        </p:spPr>
        <p:txBody>
          <a:bodyPr wrap="square" rtlCol="0">
            <a:spAutoFit/>
          </a:bodyPr>
          <a:lstStyle/>
          <a:p>
            <a:pPr algn="ctr"/>
            <a:r>
              <a:rPr lang="en-US" sz="1200" baseline="30000" dirty="0">
                <a:solidFill>
                  <a:schemeClr val="bg1">
                    <a:lumMod val="65000"/>
                  </a:schemeClr>
                </a:solidFill>
                <a:latin typeface="Museo Sans 500"/>
              </a:rPr>
              <a:t>© </a:t>
            </a:r>
            <a:r>
              <a:rPr lang="en-US" sz="1200" baseline="30000" dirty="0" smtClean="0">
                <a:solidFill>
                  <a:schemeClr val="bg1">
                    <a:lumMod val="65000"/>
                  </a:schemeClr>
                </a:solidFill>
                <a:latin typeface="Museo Sans 500"/>
              </a:rPr>
              <a:t>2015 </a:t>
            </a:r>
            <a:r>
              <a:rPr lang="en-US" sz="1200" baseline="30000" dirty="0">
                <a:solidFill>
                  <a:schemeClr val="bg1">
                    <a:lumMod val="65000"/>
                  </a:schemeClr>
                </a:solidFill>
                <a:latin typeface="Museo Sans 500"/>
              </a:rPr>
              <a:t>Center for Childhood Creativity. The Center for Childhood Creativity is a trademark of the Bay Area Discovery Museum. All rights reserved.</a:t>
            </a:r>
          </a:p>
          <a:p>
            <a:endParaRPr lang="en-US" dirty="0">
              <a:latin typeface="Museo Sans 500"/>
            </a:endParaRPr>
          </a:p>
        </p:txBody>
      </p:sp>
      <p:sp>
        <p:nvSpPr>
          <p:cNvPr id="9" name="Slide Number Placeholder 5"/>
          <p:cNvSpPr>
            <a:spLocks noGrp="1"/>
          </p:cNvSpPr>
          <p:nvPr>
            <p:ph type="sldNum" sz="quarter" idx="12"/>
          </p:nvPr>
        </p:nvSpPr>
        <p:spPr>
          <a:xfrm>
            <a:off x="6819900" y="6425623"/>
            <a:ext cx="2133600" cy="365125"/>
          </a:xfrm>
        </p:spPr>
        <p:txBody>
          <a:bodyPr/>
          <a:lstStyle>
            <a:lvl1pPr>
              <a:defRPr sz="900" b="0" i="0">
                <a:solidFill>
                  <a:schemeClr val="bg1">
                    <a:lumMod val="65000"/>
                  </a:schemeClr>
                </a:solidFill>
                <a:latin typeface="Museo Sans 300"/>
                <a:cs typeface="Museo Sans 300"/>
              </a:defRPr>
            </a:lvl1pPr>
          </a:lstStyle>
          <a:p>
            <a:fld id="{1B608775-2520-1143-BF64-B26D4E9901AA}" type="slidenum">
              <a:rPr lang="en-US" smtClean="0"/>
              <a:pPr/>
              <a:t>‹#›</a:t>
            </a:fld>
            <a:endParaRPr lang="en-US" dirty="0"/>
          </a:p>
        </p:txBody>
      </p:sp>
    </p:spTree>
    <p:extLst>
      <p:ext uri="{BB962C8B-B14F-4D97-AF65-F5344CB8AC3E}">
        <p14:creationId xmlns:p14="http://schemas.microsoft.com/office/powerpoint/2010/main" val="198475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descr="CCC_Identity_web_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2621" y="6356350"/>
            <a:ext cx="920196" cy="537366"/>
          </a:xfrm>
          <a:prstGeom prst="rect">
            <a:avLst/>
          </a:prstGeom>
        </p:spPr>
      </p:pic>
      <p:sp>
        <p:nvSpPr>
          <p:cNvPr id="8" name="Rounded Rectangle 7"/>
          <p:cNvSpPr/>
          <p:nvPr userDrawn="1"/>
        </p:nvSpPr>
        <p:spPr>
          <a:xfrm>
            <a:off x="177800" y="179103"/>
            <a:ext cx="8775700" cy="6223000"/>
          </a:xfrm>
          <a:prstGeom prst="roundRect">
            <a:avLst>
              <a:gd name="adj" fmla="val 2382"/>
            </a:avLst>
          </a:prstGeom>
          <a:solidFill>
            <a:srgbClr val="14AA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sp>
        <p:nvSpPr>
          <p:cNvPr id="9" name="TextBox 8"/>
          <p:cNvSpPr txBox="1"/>
          <p:nvPr userDrawn="1"/>
        </p:nvSpPr>
        <p:spPr>
          <a:xfrm>
            <a:off x="836557" y="6550509"/>
            <a:ext cx="7470887" cy="492443"/>
          </a:xfrm>
          <a:prstGeom prst="rect">
            <a:avLst/>
          </a:prstGeom>
          <a:noFill/>
        </p:spPr>
        <p:txBody>
          <a:bodyPr wrap="square" rtlCol="0">
            <a:spAutoFit/>
          </a:bodyPr>
          <a:lstStyle/>
          <a:p>
            <a:pPr algn="ctr"/>
            <a:r>
              <a:rPr lang="en-US" sz="1200" baseline="30000" dirty="0">
                <a:solidFill>
                  <a:schemeClr val="bg1">
                    <a:lumMod val="65000"/>
                  </a:schemeClr>
                </a:solidFill>
                <a:latin typeface="Museo Sans 500"/>
              </a:rPr>
              <a:t>© </a:t>
            </a:r>
            <a:r>
              <a:rPr lang="en-US" sz="1200" baseline="30000" dirty="0" smtClean="0">
                <a:solidFill>
                  <a:schemeClr val="bg1">
                    <a:lumMod val="65000"/>
                  </a:schemeClr>
                </a:solidFill>
                <a:latin typeface="Museo Sans 500"/>
              </a:rPr>
              <a:t>2015 </a:t>
            </a:r>
            <a:r>
              <a:rPr lang="en-US" sz="1200" baseline="30000" dirty="0">
                <a:solidFill>
                  <a:schemeClr val="bg1">
                    <a:lumMod val="65000"/>
                  </a:schemeClr>
                </a:solidFill>
                <a:latin typeface="Museo Sans 500"/>
              </a:rPr>
              <a:t>Center for Childhood Creativity. The Center for Childhood Creativity is a trademark of the Bay Area Discovery Museum. All rights reserved.</a:t>
            </a:r>
          </a:p>
          <a:p>
            <a:endParaRPr lang="en-US" dirty="0">
              <a:latin typeface="Museo Sans 500"/>
            </a:endParaRPr>
          </a:p>
        </p:txBody>
      </p:sp>
      <p:sp>
        <p:nvSpPr>
          <p:cNvPr id="10" name="Slide Number Placeholder 5"/>
          <p:cNvSpPr>
            <a:spLocks noGrp="1"/>
          </p:cNvSpPr>
          <p:nvPr>
            <p:ph type="sldNum" sz="quarter" idx="12"/>
          </p:nvPr>
        </p:nvSpPr>
        <p:spPr>
          <a:xfrm>
            <a:off x="6819900" y="6425623"/>
            <a:ext cx="2133600" cy="365125"/>
          </a:xfrm>
          <a:prstGeom prst="rect">
            <a:avLst/>
          </a:prstGeom>
        </p:spPr>
        <p:txBody>
          <a:bodyPr/>
          <a:lstStyle>
            <a:lvl1pPr>
              <a:defRPr sz="900" b="0" i="0">
                <a:solidFill>
                  <a:schemeClr val="bg1">
                    <a:lumMod val="65000"/>
                  </a:schemeClr>
                </a:solidFill>
                <a:latin typeface="Museo Sans 300"/>
                <a:cs typeface="Museo Sans 300"/>
              </a:defRPr>
            </a:lvl1pPr>
          </a:lstStyle>
          <a:p>
            <a:fld id="{1B608775-2520-1143-BF64-B26D4E9901AA}" type="slidenum">
              <a:rPr lang="en-US" smtClean="0"/>
              <a:pPr/>
              <a:t>‹#›</a:t>
            </a:fld>
            <a:endParaRPr lang="en-US" dirty="0"/>
          </a:p>
        </p:txBody>
      </p:sp>
      <p:sp>
        <p:nvSpPr>
          <p:cNvPr id="11" name="Content Placeholder 2"/>
          <p:cNvSpPr txBox="1">
            <a:spLocks/>
          </p:cNvSpPr>
          <p:nvPr userDrawn="1"/>
        </p:nvSpPr>
        <p:spPr>
          <a:xfrm>
            <a:off x="797519" y="1972958"/>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buNone/>
            </a:pPr>
            <a:endParaRPr lang="en-US" sz="2000" dirty="0">
              <a:solidFill>
                <a:srgbClr val="AFD622"/>
              </a:solidFill>
              <a:latin typeface="Museo Sans 500"/>
              <a:cs typeface="Museo Sans 500"/>
            </a:endParaRPr>
          </a:p>
        </p:txBody>
      </p:sp>
    </p:spTree>
    <p:extLst>
      <p:ext uri="{BB962C8B-B14F-4D97-AF65-F5344CB8AC3E}">
        <p14:creationId xmlns:p14="http://schemas.microsoft.com/office/powerpoint/2010/main" val="229650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A8EF08-8517-DB4F-AB10-1C7B2589977A}"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235611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A8EF08-8517-DB4F-AB10-1C7B2589977A}"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365831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A8EF08-8517-DB4F-AB10-1C7B2589977A}" type="datetimeFigureOut">
              <a:rPr lang="en-US" smtClean="0"/>
              <a:t>8/31/15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97773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A8EF08-8517-DB4F-AB10-1C7B2589977A}" type="datetimeFigureOut">
              <a:rPr lang="en-US" smtClean="0"/>
              <a:t>8/31/15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181474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A8EF08-8517-DB4F-AB10-1C7B2589977A}" type="datetimeFigureOut">
              <a:rPr lang="en-US" smtClean="0"/>
              <a:t>8/31/15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359507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8EF08-8517-DB4F-AB10-1C7B2589977A}" type="datetimeFigureOut">
              <a:rPr lang="en-US" smtClean="0"/>
              <a:t>8/31/15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3588889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A8EF08-8517-DB4F-AB10-1C7B2589977A}" type="datetimeFigureOut">
              <a:rPr lang="en-US" smtClean="0"/>
              <a:t>8/31/15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314508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A8EF08-8517-DB4F-AB10-1C7B2589977A}" type="datetimeFigureOut">
              <a:rPr lang="en-US" smtClean="0"/>
              <a:t>8/31/15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1FB8D-9696-224D-A04C-008E3EF55D1D}" type="slidenum">
              <a:rPr lang="en-US" smtClean="0"/>
              <a:t>‹#›</a:t>
            </a:fld>
            <a:endParaRPr lang="en-US"/>
          </a:p>
        </p:txBody>
      </p:sp>
    </p:spTree>
    <p:extLst>
      <p:ext uri="{BB962C8B-B14F-4D97-AF65-F5344CB8AC3E}">
        <p14:creationId xmlns:p14="http://schemas.microsoft.com/office/powerpoint/2010/main" val="11375203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8EF08-8517-DB4F-AB10-1C7B2589977A}" type="datetimeFigureOut">
              <a:rPr lang="en-US" smtClean="0"/>
              <a:t>8/31/15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1FB8D-9696-224D-A04C-008E3EF55D1D}" type="slidenum">
              <a:rPr lang="en-US" smtClean="0"/>
              <a:t>‹#›</a:t>
            </a:fld>
            <a:endParaRPr lang="en-US"/>
          </a:p>
        </p:txBody>
      </p:sp>
    </p:spTree>
    <p:extLst>
      <p:ext uri="{BB962C8B-B14F-4D97-AF65-F5344CB8AC3E}">
        <p14:creationId xmlns:p14="http://schemas.microsoft.com/office/powerpoint/2010/main" val="2145577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image" Target="../media/image31.emf"/><Relationship Id="rId8" Type="http://schemas.openxmlformats.org/officeDocument/2006/relationships/image" Target="../media/image32.emf"/><Relationship Id="rId9" Type="http://schemas.openxmlformats.org/officeDocument/2006/relationships/image" Target="../media/image33.emf"/><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43.emf"/><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54.emf"/><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g"/><Relationship Id="rId5" Type="http://schemas.openxmlformats.org/officeDocument/2006/relationships/image" Target="../media/image66.jp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6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9.emf"/></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7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7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5.gif"/><Relationship Id="rId4" Type="http://schemas.openxmlformats.org/officeDocument/2006/relationships/image" Target="../media/image76.png"/><Relationship Id="rId1" Type="http://schemas.openxmlformats.org/officeDocument/2006/relationships/slideLayout" Target="../slideLayouts/slideLayout15.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hyperlink" Target="http://www.centerforchildhoodcreativity.org/fileadmin/badm/CCC/C3REATE_Parents_Draft4_V2.pdf" TargetMode="External"/><Relationship Id="rId5" Type="http://schemas.openxmlformats.org/officeDocument/2006/relationships/image" Target="../media/image78.PNG"/><Relationship Id="rId6" Type="http://schemas.openxmlformats.org/officeDocument/2006/relationships/hyperlink" Target="https://www.dropbox.com/s/inz7zb40ij95hbi/CCC%20Components%20White%20Paper%2036%20x1a.pdf?dl=0" TargetMode="External"/><Relationship Id="rId7" Type="http://schemas.openxmlformats.org/officeDocument/2006/relationships/image" Target="../media/image79.PNG"/><Relationship Id="rId8" Type="http://schemas.openxmlformats.org/officeDocument/2006/relationships/image" Target="../media/image75.gif"/><Relationship Id="rId9" Type="http://schemas.openxmlformats.org/officeDocument/2006/relationships/image" Target="../media/image76.png"/><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75.gif"/><Relationship Id="rId4" Type="http://schemas.openxmlformats.org/officeDocument/2006/relationships/image" Target="../media/image76.png"/><Relationship Id="rId5"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5.gif"/><Relationship Id="rId6" Type="http://schemas.openxmlformats.org/officeDocument/2006/relationships/image" Target="../media/image76.png"/><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jpe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77800" y="167628"/>
            <a:ext cx="8775700" cy="6223000"/>
          </a:xfrm>
          <a:prstGeom prst="rect">
            <a:avLst/>
          </a:prstGeom>
        </p:spPr>
      </p:pic>
      <p:sp>
        <p:nvSpPr>
          <p:cNvPr id="14" name="Rounded Rectangle 13"/>
          <p:cNvSpPr/>
          <p:nvPr/>
        </p:nvSpPr>
        <p:spPr>
          <a:xfrm>
            <a:off x="177800" y="163327"/>
            <a:ext cx="8775700" cy="6223000"/>
          </a:xfrm>
          <a:prstGeom prst="roundRect">
            <a:avLst>
              <a:gd name="adj" fmla="val 2382"/>
            </a:avLst>
          </a:prstGeom>
          <a:solidFill>
            <a:schemeClr val="tx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sp>
        <p:nvSpPr>
          <p:cNvPr id="15" name="Title 1"/>
          <p:cNvSpPr txBox="1">
            <a:spLocks/>
          </p:cNvSpPr>
          <p:nvPr/>
        </p:nvSpPr>
        <p:spPr>
          <a:xfrm>
            <a:off x="701427" y="2669171"/>
            <a:ext cx="7741146" cy="1890846"/>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5900" dirty="0" smtClean="0">
                <a:solidFill>
                  <a:schemeClr val="bg1"/>
                </a:solidFill>
                <a:latin typeface="Museo Slab 500"/>
                <a:cs typeface="Museo Slab 500"/>
              </a:rPr>
              <a:t>Promoting Creativity </a:t>
            </a:r>
            <a:br>
              <a:rPr lang="en-US" sz="5900" dirty="0" smtClean="0">
                <a:solidFill>
                  <a:schemeClr val="bg1"/>
                </a:solidFill>
                <a:latin typeface="Museo Slab 500"/>
                <a:cs typeface="Museo Slab 500"/>
              </a:rPr>
            </a:br>
            <a:r>
              <a:rPr lang="en-US" sz="5900" dirty="0" smtClean="0">
                <a:solidFill>
                  <a:schemeClr val="bg1"/>
                </a:solidFill>
                <a:latin typeface="Museo Slab 500"/>
                <a:cs typeface="Museo Slab 500"/>
              </a:rPr>
              <a:t>in Childhood:</a:t>
            </a:r>
            <a:br>
              <a:rPr lang="en-US" sz="5900" dirty="0" smtClean="0">
                <a:solidFill>
                  <a:schemeClr val="bg1"/>
                </a:solidFill>
                <a:latin typeface="Museo Slab 500"/>
                <a:cs typeface="Museo Slab 500"/>
              </a:rPr>
            </a:br>
            <a:r>
              <a:rPr lang="en-US" sz="1200" dirty="0" smtClean="0">
                <a:solidFill>
                  <a:schemeClr val="bg1"/>
                </a:solidFill>
                <a:latin typeface="Museo Slab 500"/>
                <a:cs typeface="Museo Slab 500"/>
              </a:rPr>
              <a:t/>
            </a:r>
            <a:br>
              <a:rPr lang="en-US" sz="1200" dirty="0" smtClean="0">
                <a:solidFill>
                  <a:schemeClr val="bg1"/>
                </a:solidFill>
                <a:latin typeface="Museo Slab 500"/>
                <a:cs typeface="Museo Slab 500"/>
              </a:rPr>
            </a:br>
            <a:r>
              <a:rPr lang="en-US" sz="2800" dirty="0" smtClean="0">
                <a:solidFill>
                  <a:schemeClr val="bg1"/>
                </a:solidFill>
                <a:latin typeface="Museo Slab 500"/>
                <a:cs typeface="Museo Slab 500"/>
              </a:rPr>
              <a:t>Moving from </a:t>
            </a:r>
            <a:r>
              <a:rPr lang="en-US" sz="2800" i="1" dirty="0" smtClean="0">
                <a:solidFill>
                  <a:schemeClr val="bg1"/>
                </a:solidFill>
                <a:latin typeface="Museo Slab 500"/>
                <a:cs typeface="Museo Slab 500"/>
              </a:rPr>
              <a:t>why?</a:t>
            </a:r>
            <a:r>
              <a:rPr lang="en-US" sz="2800" dirty="0" smtClean="0">
                <a:solidFill>
                  <a:schemeClr val="bg1"/>
                </a:solidFill>
                <a:latin typeface="Museo Slab 500"/>
                <a:cs typeface="Museo Slab 500"/>
              </a:rPr>
              <a:t> to </a:t>
            </a:r>
            <a:r>
              <a:rPr lang="en-US" sz="2800" i="1" dirty="0" smtClean="0">
                <a:solidFill>
                  <a:schemeClr val="bg1"/>
                </a:solidFill>
                <a:latin typeface="Museo Slab 500"/>
                <a:cs typeface="Museo Slab 500"/>
              </a:rPr>
              <a:t>how?</a:t>
            </a:r>
            <a:r>
              <a:rPr lang="en-US" sz="2800" dirty="0" smtClean="0">
                <a:solidFill>
                  <a:schemeClr val="bg1"/>
                </a:solidFill>
                <a:latin typeface="Museo Slab 500"/>
                <a:cs typeface="Museo Slab 500"/>
              </a:rPr>
              <a:t> through library programs</a:t>
            </a:r>
            <a:endParaRPr lang="en-US" sz="2800" dirty="0">
              <a:solidFill>
                <a:schemeClr val="bg1"/>
              </a:solidFill>
            </a:endParaRPr>
          </a:p>
        </p:txBody>
      </p:sp>
      <p:sp>
        <p:nvSpPr>
          <p:cNvPr id="16" name="Subtitle 2"/>
          <p:cNvSpPr txBox="1">
            <a:spLocks/>
          </p:cNvSpPr>
          <p:nvPr/>
        </p:nvSpPr>
        <p:spPr>
          <a:xfrm>
            <a:off x="1371600" y="5046484"/>
            <a:ext cx="6400800" cy="9374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smtClean="0">
                <a:solidFill>
                  <a:srgbClr val="FFFFFF"/>
                </a:solidFill>
                <a:cs typeface="Museo Sans 500"/>
              </a:rPr>
              <a:t>Erica Fortescue</a:t>
            </a:r>
            <a:br>
              <a:rPr lang="en-US" sz="2400" smtClean="0">
                <a:solidFill>
                  <a:srgbClr val="FFFFFF"/>
                </a:solidFill>
                <a:cs typeface="Museo Sans 500"/>
              </a:rPr>
            </a:br>
            <a:r>
              <a:rPr lang="en-US" sz="1800" smtClean="0">
                <a:solidFill>
                  <a:srgbClr val="FFFFFF"/>
                </a:solidFill>
                <a:latin typeface="Museo Sans 300"/>
                <a:cs typeface="Museo Sans 500"/>
              </a:rPr>
              <a:t>Associate D</a:t>
            </a:r>
            <a:r>
              <a:rPr lang="en-US" sz="1800" smtClean="0">
                <a:solidFill>
                  <a:srgbClr val="FFFFFF"/>
                </a:solidFill>
                <a:latin typeface="Museo Sans 300"/>
                <a:cs typeface="Museo Sans 300"/>
              </a:rPr>
              <a:t>irector, Innovative Learning</a:t>
            </a:r>
            <a:br>
              <a:rPr lang="en-US" sz="1800" smtClean="0">
                <a:solidFill>
                  <a:srgbClr val="FFFFFF"/>
                </a:solidFill>
                <a:latin typeface="Museo Sans 300"/>
                <a:cs typeface="Museo Sans 300"/>
              </a:rPr>
            </a:br>
            <a:r>
              <a:rPr lang="en-US" sz="1800" smtClean="0">
                <a:solidFill>
                  <a:srgbClr val="FFFFFF"/>
                </a:solidFill>
                <a:latin typeface="Museo Sans 300"/>
                <a:cs typeface="Museo Sans 300"/>
              </a:rPr>
              <a:t>Center for Childhood Creativity</a:t>
            </a:r>
            <a:endParaRPr lang="en-US" sz="1800" dirty="0">
              <a:solidFill>
                <a:srgbClr val="FFFFFF"/>
              </a:solidFill>
              <a:latin typeface="Museo Sans 300"/>
              <a:cs typeface="Museo Sans 300"/>
            </a:endParaRPr>
          </a:p>
        </p:txBody>
      </p:sp>
      <p:cxnSp>
        <p:nvCxnSpPr>
          <p:cNvPr id="17" name="Straight Connector 16"/>
          <p:cNvCxnSpPr/>
          <p:nvPr/>
        </p:nvCxnSpPr>
        <p:spPr>
          <a:xfrm>
            <a:off x="1229914" y="2106913"/>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8" name="Picture 17" descr="C3-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302" y="593144"/>
            <a:ext cx="4719396" cy="1333229"/>
          </a:xfrm>
          <a:prstGeom prst="rect">
            <a:avLst/>
          </a:prstGeom>
        </p:spPr>
      </p:pic>
    </p:spTree>
    <p:extLst>
      <p:ext uri="{BB962C8B-B14F-4D97-AF65-F5344CB8AC3E}">
        <p14:creationId xmlns:p14="http://schemas.microsoft.com/office/powerpoint/2010/main" val="17872535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p:cNvGrpSpPr/>
          <p:nvPr/>
        </p:nvGrpSpPr>
        <p:grpSpPr>
          <a:xfrm>
            <a:off x="453924" y="1028635"/>
            <a:ext cx="8232876" cy="2209222"/>
            <a:chOff x="453924" y="1028635"/>
            <a:chExt cx="8232876" cy="2209222"/>
          </a:xfrm>
        </p:grpSpPr>
        <p:sp>
          <p:nvSpPr>
            <p:cNvPr id="109" name="Rounded Rectangle 108"/>
            <p:cNvSpPr/>
            <p:nvPr/>
          </p:nvSpPr>
          <p:spPr>
            <a:xfrm>
              <a:off x="453924" y="1028635"/>
              <a:ext cx="8232876" cy="2209222"/>
            </a:xfrm>
            <a:prstGeom prst="roundRect">
              <a:avLst>
                <a:gd name="adj" fmla="val 6965"/>
              </a:avLst>
            </a:prstGeom>
            <a:solidFill>
              <a:schemeClr val="bg1">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0F4"/>
                </a:solidFill>
                <a:latin typeface="Museo Sans 500"/>
              </a:endParaRPr>
            </a:p>
          </p:txBody>
        </p:sp>
        <p:sp>
          <p:nvSpPr>
            <p:cNvPr id="106" name="Title 1"/>
            <p:cNvSpPr txBox="1">
              <a:spLocks/>
            </p:cNvSpPr>
            <p:nvPr/>
          </p:nvSpPr>
          <p:spPr>
            <a:xfrm>
              <a:off x="6497612" y="1800631"/>
              <a:ext cx="2189188" cy="51047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r>
                <a:rPr lang="en-US" sz="2000" dirty="0" smtClean="0">
                  <a:solidFill>
                    <a:srgbClr val="FFFFFF"/>
                  </a:solidFill>
                  <a:latin typeface="Museo Slab 500"/>
                  <a:cs typeface="Museo Slab 500"/>
                </a:rPr>
                <a:t>cognitive</a:t>
              </a:r>
              <a:endParaRPr lang="en-US" sz="2000" dirty="0">
                <a:solidFill>
                  <a:srgbClr val="FFFFFF"/>
                </a:solidFill>
                <a:latin typeface="Museo Slab 500"/>
                <a:cs typeface="Museo Slab 500"/>
              </a:endParaRPr>
            </a:p>
          </p:txBody>
        </p:sp>
      </p:grpSp>
      <p:grpSp>
        <p:nvGrpSpPr>
          <p:cNvPr id="113" name="Group 112"/>
          <p:cNvGrpSpPr/>
          <p:nvPr/>
        </p:nvGrpSpPr>
        <p:grpSpPr>
          <a:xfrm>
            <a:off x="453924" y="3271159"/>
            <a:ext cx="8232876" cy="2195341"/>
            <a:chOff x="453924" y="3271159"/>
            <a:chExt cx="8232876" cy="2195341"/>
          </a:xfrm>
        </p:grpSpPr>
        <p:sp>
          <p:nvSpPr>
            <p:cNvPr id="110" name="Rounded Rectangle 109"/>
            <p:cNvSpPr/>
            <p:nvPr/>
          </p:nvSpPr>
          <p:spPr>
            <a:xfrm>
              <a:off x="453924" y="3271159"/>
              <a:ext cx="8232876" cy="2195341"/>
            </a:xfrm>
            <a:prstGeom prst="roundRect">
              <a:avLst>
                <a:gd name="adj" fmla="val 6965"/>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0F4"/>
                </a:solidFill>
                <a:latin typeface="Museo Sans 500"/>
              </a:endParaRPr>
            </a:p>
          </p:txBody>
        </p:sp>
        <p:sp>
          <p:nvSpPr>
            <p:cNvPr id="107" name="Title 1"/>
            <p:cNvSpPr txBox="1">
              <a:spLocks/>
            </p:cNvSpPr>
            <p:nvPr/>
          </p:nvSpPr>
          <p:spPr>
            <a:xfrm>
              <a:off x="6497612" y="4071738"/>
              <a:ext cx="2189188" cy="51047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r>
                <a:rPr lang="en-US" sz="2000" dirty="0" smtClean="0">
                  <a:solidFill>
                    <a:srgbClr val="FFFFFF"/>
                  </a:solidFill>
                  <a:latin typeface="Museo Slab 500"/>
                  <a:cs typeface="Museo Slab 500"/>
                </a:rPr>
                <a:t>social &amp; emotional</a:t>
              </a:r>
              <a:endParaRPr lang="en-US" sz="2000" dirty="0">
                <a:solidFill>
                  <a:srgbClr val="FFFFFF"/>
                </a:solidFill>
                <a:latin typeface="Museo Slab 500"/>
                <a:cs typeface="Museo Slab 500"/>
              </a:endParaRPr>
            </a:p>
          </p:txBody>
        </p:sp>
      </p:grpSp>
      <p:grpSp>
        <p:nvGrpSpPr>
          <p:cNvPr id="114" name="Group 113"/>
          <p:cNvGrpSpPr/>
          <p:nvPr/>
        </p:nvGrpSpPr>
        <p:grpSpPr>
          <a:xfrm>
            <a:off x="453924" y="5493714"/>
            <a:ext cx="8232876" cy="737521"/>
            <a:chOff x="453924" y="5493714"/>
            <a:chExt cx="8232876" cy="737521"/>
          </a:xfrm>
        </p:grpSpPr>
        <p:sp>
          <p:nvSpPr>
            <p:cNvPr id="111" name="Rounded Rectangle 110"/>
            <p:cNvSpPr/>
            <p:nvPr/>
          </p:nvSpPr>
          <p:spPr>
            <a:xfrm>
              <a:off x="453924" y="5493714"/>
              <a:ext cx="8232876" cy="737521"/>
            </a:xfrm>
            <a:prstGeom prst="roundRect">
              <a:avLst>
                <a:gd name="adj" fmla="val 6965"/>
              </a:avLst>
            </a:prstGeom>
            <a:solidFill>
              <a:schemeClr val="bg1">
                <a:alpha val="1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0F4"/>
                </a:solidFill>
                <a:latin typeface="Museo Sans 500"/>
              </a:endParaRPr>
            </a:p>
          </p:txBody>
        </p:sp>
        <p:sp>
          <p:nvSpPr>
            <p:cNvPr id="108" name="Title 1"/>
            <p:cNvSpPr txBox="1">
              <a:spLocks/>
            </p:cNvSpPr>
            <p:nvPr/>
          </p:nvSpPr>
          <p:spPr>
            <a:xfrm>
              <a:off x="6497612" y="5602999"/>
              <a:ext cx="2189188" cy="51047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r>
                <a:rPr lang="en-US" sz="2000" dirty="0" smtClean="0">
                  <a:solidFill>
                    <a:srgbClr val="FFFFFF"/>
                  </a:solidFill>
                  <a:latin typeface="Museo Slab 500"/>
                  <a:cs typeface="Museo Slab 500"/>
                </a:rPr>
                <a:t>physical</a:t>
              </a:r>
              <a:endParaRPr lang="en-US" sz="2000" dirty="0">
                <a:solidFill>
                  <a:srgbClr val="FFFFFF"/>
                </a:solidFill>
                <a:latin typeface="Museo Slab 500"/>
                <a:cs typeface="Museo Slab 500"/>
              </a:endParaRPr>
            </a:p>
          </p:txBody>
        </p:sp>
      </p:grpSp>
      <p:sp>
        <p:nvSpPr>
          <p:cNvPr id="15" name="Rounded Rectangle 14"/>
          <p:cNvSpPr/>
          <p:nvPr/>
        </p:nvSpPr>
        <p:spPr>
          <a:xfrm>
            <a:off x="457201" y="1015934"/>
            <a:ext cx="6040411" cy="5195653"/>
          </a:xfrm>
          <a:prstGeom prst="roundRect">
            <a:avLst>
              <a:gd name="adj" fmla="val 317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sp>
        <p:nvSpPr>
          <p:cNvPr id="2" name="Title 1"/>
          <p:cNvSpPr>
            <a:spLocks noGrp="1"/>
          </p:cNvSpPr>
          <p:nvPr>
            <p:ph type="title" idx="4294967295"/>
          </p:nvPr>
        </p:nvSpPr>
        <p:spPr>
          <a:xfrm>
            <a:off x="178043" y="54222"/>
            <a:ext cx="8771593" cy="1143000"/>
          </a:xfrm>
        </p:spPr>
        <p:txBody>
          <a:bodyPr>
            <a:noAutofit/>
          </a:bodyPr>
          <a:lstStyle/>
          <a:p>
            <a:r>
              <a:rPr lang="en-US" sz="2800" dirty="0" smtClean="0">
                <a:solidFill>
                  <a:srgbClr val="FFFFFF"/>
                </a:solidFill>
                <a:latin typeface="Museo Slab 500"/>
                <a:cs typeface="Museo Slab 500"/>
              </a:rPr>
              <a:t>SKILLS: 7 Critical Components of Creativity</a:t>
            </a:r>
            <a:endParaRPr lang="en-US" sz="2800" dirty="0">
              <a:solidFill>
                <a:srgbClr val="FFFFFF"/>
              </a:solidFill>
              <a:latin typeface="Museo Slab 500"/>
              <a:cs typeface="Museo Slab 500"/>
            </a:endParaRPr>
          </a:p>
        </p:txBody>
      </p:sp>
      <p:pic>
        <p:nvPicPr>
          <p:cNvPr id="7" name="Picture 6"/>
          <p:cNvPicPr>
            <a:picLocks noChangeAspect="1"/>
          </p:cNvPicPr>
          <p:nvPr/>
        </p:nvPicPr>
        <p:blipFill>
          <a:blip r:embed="rId3"/>
          <a:stretch>
            <a:fillRect/>
          </a:stretch>
        </p:blipFill>
        <p:spPr>
          <a:xfrm>
            <a:off x="464940" y="1004526"/>
            <a:ext cx="900545" cy="877455"/>
          </a:xfrm>
          <a:prstGeom prst="rect">
            <a:avLst/>
          </a:prstGeom>
        </p:spPr>
      </p:pic>
      <p:pic>
        <p:nvPicPr>
          <p:cNvPr id="8" name="Picture 7"/>
          <p:cNvPicPr>
            <a:picLocks noChangeAspect="1"/>
          </p:cNvPicPr>
          <p:nvPr/>
        </p:nvPicPr>
        <p:blipFill>
          <a:blip r:embed="rId4"/>
          <a:stretch>
            <a:fillRect/>
          </a:stretch>
        </p:blipFill>
        <p:spPr>
          <a:xfrm>
            <a:off x="495904" y="1800162"/>
            <a:ext cx="796637" cy="704273"/>
          </a:xfrm>
          <a:prstGeom prst="rect">
            <a:avLst/>
          </a:prstGeom>
        </p:spPr>
      </p:pic>
      <p:pic>
        <p:nvPicPr>
          <p:cNvPr id="9" name="Picture 8"/>
          <p:cNvPicPr>
            <a:picLocks noChangeAspect="1"/>
          </p:cNvPicPr>
          <p:nvPr/>
        </p:nvPicPr>
        <p:blipFill>
          <a:blip r:embed="rId5"/>
          <a:stretch>
            <a:fillRect/>
          </a:stretch>
        </p:blipFill>
        <p:spPr>
          <a:xfrm>
            <a:off x="531061" y="2514508"/>
            <a:ext cx="831273" cy="819727"/>
          </a:xfrm>
          <a:prstGeom prst="rect">
            <a:avLst/>
          </a:prstGeom>
        </p:spPr>
      </p:pic>
      <p:pic>
        <p:nvPicPr>
          <p:cNvPr id="10" name="Picture 9"/>
          <p:cNvPicPr>
            <a:picLocks noChangeAspect="1"/>
          </p:cNvPicPr>
          <p:nvPr/>
        </p:nvPicPr>
        <p:blipFill>
          <a:blip r:embed="rId6"/>
          <a:stretch>
            <a:fillRect/>
          </a:stretch>
        </p:blipFill>
        <p:spPr>
          <a:xfrm>
            <a:off x="453924" y="3230983"/>
            <a:ext cx="796637" cy="773545"/>
          </a:xfrm>
          <a:prstGeom prst="rect">
            <a:avLst/>
          </a:prstGeom>
        </p:spPr>
      </p:pic>
      <p:pic>
        <p:nvPicPr>
          <p:cNvPr id="11" name="Picture 10"/>
          <p:cNvPicPr>
            <a:picLocks noChangeAspect="1"/>
          </p:cNvPicPr>
          <p:nvPr/>
        </p:nvPicPr>
        <p:blipFill>
          <a:blip r:embed="rId7"/>
          <a:stretch>
            <a:fillRect/>
          </a:stretch>
        </p:blipFill>
        <p:spPr>
          <a:xfrm>
            <a:off x="474914" y="4739814"/>
            <a:ext cx="796637" cy="773545"/>
          </a:xfrm>
          <a:prstGeom prst="rect">
            <a:avLst/>
          </a:prstGeom>
        </p:spPr>
      </p:pic>
      <p:cxnSp>
        <p:nvCxnSpPr>
          <p:cNvPr id="17" name="Straight Connector 16"/>
          <p:cNvCxnSpPr/>
          <p:nvPr/>
        </p:nvCxnSpPr>
        <p:spPr>
          <a:xfrm>
            <a:off x="457200" y="1770870"/>
            <a:ext cx="6040412" cy="0"/>
          </a:xfrm>
          <a:prstGeom prst="line">
            <a:avLst/>
          </a:prstGeom>
          <a:ln>
            <a:solidFill>
              <a:srgbClr val="00B5E5"/>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57200" y="2513106"/>
            <a:ext cx="6040412" cy="0"/>
          </a:xfrm>
          <a:prstGeom prst="line">
            <a:avLst/>
          </a:prstGeom>
          <a:ln>
            <a:solidFill>
              <a:srgbClr val="00B5E5"/>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57200" y="3255342"/>
            <a:ext cx="6040412" cy="0"/>
          </a:xfrm>
          <a:prstGeom prst="line">
            <a:avLst/>
          </a:prstGeom>
          <a:ln>
            <a:solidFill>
              <a:srgbClr val="00B5E5"/>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7200" y="3997578"/>
            <a:ext cx="6040412" cy="0"/>
          </a:xfrm>
          <a:prstGeom prst="line">
            <a:avLst/>
          </a:prstGeom>
          <a:ln>
            <a:solidFill>
              <a:srgbClr val="00B5E5"/>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57200" y="4739814"/>
            <a:ext cx="6040412" cy="0"/>
          </a:xfrm>
          <a:prstGeom prst="line">
            <a:avLst/>
          </a:prstGeom>
          <a:ln>
            <a:solidFill>
              <a:srgbClr val="00B5E5"/>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57200" y="5482050"/>
            <a:ext cx="6040412" cy="0"/>
          </a:xfrm>
          <a:prstGeom prst="line">
            <a:avLst/>
          </a:prstGeom>
          <a:ln>
            <a:solidFill>
              <a:srgbClr val="00B5E5"/>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280707" y="923958"/>
            <a:ext cx="2864887" cy="658941"/>
          </a:xfrm>
          <a:prstGeom prst="rect">
            <a:avLst/>
          </a:prstGeom>
        </p:spPr>
        <p:txBody>
          <a:bodyPr wrap="none">
            <a:spAutoFit/>
          </a:bodyPr>
          <a:lstStyle/>
          <a:p>
            <a:pPr>
              <a:lnSpc>
                <a:spcPts val="4870"/>
              </a:lnSpc>
              <a:spcBef>
                <a:spcPts val="900"/>
              </a:spcBef>
            </a:pPr>
            <a:r>
              <a:rPr lang="en-US" dirty="0" smtClean="0">
                <a:solidFill>
                  <a:srgbClr val="00B5E5"/>
                </a:solidFill>
                <a:latin typeface="Museo Sans 300"/>
                <a:cs typeface="Museo Sans 300"/>
              </a:rPr>
              <a:t>Imagination &amp; Originality</a:t>
            </a:r>
            <a:endParaRPr lang="en-US" dirty="0">
              <a:solidFill>
                <a:srgbClr val="00B5E5"/>
              </a:solidFill>
              <a:latin typeface="Museo Sans 300"/>
              <a:cs typeface="Museo Sans 300"/>
            </a:endParaRPr>
          </a:p>
        </p:txBody>
      </p:sp>
      <p:sp>
        <p:nvSpPr>
          <p:cNvPr id="27" name="Rectangle 26"/>
          <p:cNvSpPr/>
          <p:nvPr/>
        </p:nvSpPr>
        <p:spPr>
          <a:xfrm>
            <a:off x="1293407" y="1691594"/>
            <a:ext cx="1197764" cy="658941"/>
          </a:xfrm>
          <a:prstGeom prst="rect">
            <a:avLst/>
          </a:prstGeom>
        </p:spPr>
        <p:txBody>
          <a:bodyPr wrap="none">
            <a:spAutoFit/>
          </a:bodyPr>
          <a:lstStyle/>
          <a:p>
            <a:pPr>
              <a:lnSpc>
                <a:spcPts val="4870"/>
              </a:lnSpc>
              <a:spcBef>
                <a:spcPts val="900"/>
              </a:spcBef>
            </a:pPr>
            <a:r>
              <a:rPr lang="en-US" dirty="0" smtClean="0">
                <a:solidFill>
                  <a:srgbClr val="00B5E5"/>
                </a:solidFill>
                <a:latin typeface="Museo Sans 300"/>
                <a:cs typeface="Museo Sans 300"/>
              </a:rPr>
              <a:t>Flexibility</a:t>
            </a:r>
            <a:endParaRPr lang="en-US" dirty="0">
              <a:solidFill>
                <a:srgbClr val="00B5E5"/>
              </a:solidFill>
              <a:latin typeface="Museo Sans 300"/>
              <a:cs typeface="Museo Sans 300"/>
            </a:endParaRPr>
          </a:p>
        </p:txBody>
      </p:sp>
      <p:sp>
        <p:nvSpPr>
          <p:cNvPr id="28" name="Rectangle 27"/>
          <p:cNvSpPr/>
          <p:nvPr/>
        </p:nvSpPr>
        <p:spPr>
          <a:xfrm>
            <a:off x="1293407" y="3155672"/>
            <a:ext cx="3852337" cy="658941"/>
          </a:xfrm>
          <a:prstGeom prst="rect">
            <a:avLst/>
          </a:prstGeom>
        </p:spPr>
        <p:txBody>
          <a:bodyPr wrap="none" anchor="ctr">
            <a:spAutoFit/>
          </a:bodyPr>
          <a:lstStyle/>
          <a:p>
            <a:pPr>
              <a:lnSpc>
                <a:spcPts val="4870"/>
              </a:lnSpc>
              <a:spcBef>
                <a:spcPts val="900"/>
              </a:spcBef>
            </a:pPr>
            <a:r>
              <a:rPr lang="en-US" dirty="0" smtClean="0">
                <a:solidFill>
                  <a:srgbClr val="00B5E5"/>
                </a:solidFill>
                <a:latin typeface="Museo Sans 300"/>
                <a:cs typeface="Museo Sans 300"/>
              </a:rPr>
              <a:t>Communication &amp; Self-Expression</a:t>
            </a:r>
            <a:endParaRPr lang="en-US" dirty="0">
              <a:solidFill>
                <a:srgbClr val="00B5E5"/>
              </a:solidFill>
              <a:latin typeface="Museo Sans 300"/>
              <a:cs typeface="Museo Sans 300"/>
            </a:endParaRPr>
          </a:p>
        </p:txBody>
      </p:sp>
      <p:sp>
        <p:nvSpPr>
          <p:cNvPr id="29" name="Rectangle 28"/>
          <p:cNvSpPr/>
          <p:nvPr/>
        </p:nvSpPr>
        <p:spPr>
          <a:xfrm>
            <a:off x="1293407" y="2413964"/>
            <a:ext cx="1971626" cy="658941"/>
          </a:xfrm>
          <a:prstGeom prst="rect">
            <a:avLst/>
          </a:prstGeom>
        </p:spPr>
        <p:txBody>
          <a:bodyPr wrap="none">
            <a:spAutoFit/>
          </a:bodyPr>
          <a:lstStyle/>
          <a:p>
            <a:pPr>
              <a:lnSpc>
                <a:spcPts val="4870"/>
              </a:lnSpc>
              <a:spcBef>
                <a:spcPts val="900"/>
              </a:spcBef>
            </a:pPr>
            <a:r>
              <a:rPr lang="en-US" dirty="0" smtClean="0">
                <a:solidFill>
                  <a:srgbClr val="00B5E5"/>
                </a:solidFill>
                <a:latin typeface="Museo Sans 300"/>
                <a:cs typeface="Museo Sans 300"/>
              </a:rPr>
              <a:t>Decision Making</a:t>
            </a:r>
            <a:endParaRPr lang="en-US" dirty="0">
              <a:solidFill>
                <a:srgbClr val="00B5E5"/>
              </a:solidFill>
              <a:latin typeface="Museo Sans 300"/>
              <a:cs typeface="Museo Sans 300"/>
            </a:endParaRPr>
          </a:p>
        </p:txBody>
      </p:sp>
      <p:sp>
        <p:nvSpPr>
          <p:cNvPr id="30" name="Rectangle 29"/>
          <p:cNvSpPr/>
          <p:nvPr/>
        </p:nvSpPr>
        <p:spPr>
          <a:xfrm>
            <a:off x="1293407" y="3906042"/>
            <a:ext cx="1349348" cy="658941"/>
          </a:xfrm>
          <a:prstGeom prst="rect">
            <a:avLst/>
          </a:prstGeom>
        </p:spPr>
        <p:txBody>
          <a:bodyPr wrap="none">
            <a:spAutoFit/>
          </a:bodyPr>
          <a:lstStyle/>
          <a:p>
            <a:pPr>
              <a:lnSpc>
                <a:spcPts val="4870"/>
              </a:lnSpc>
              <a:spcBef>
                <a:spcPts val="900"/>
              </a:spcBef>
            </a:pPr>
            <a:r>
              <a:rPr lang="en-US" dirty="0" smtClean="0">
                <a:solidFill>
                  <a:srgbClr val="00B5E5"/>
                </a:solidFill>
                <a:latin typeface="Museo Sans 300"/>
                <a:cs typeface="Museo Sans 300"/>
              </a:rPr>
              <a:t>Motivation</a:t>
            </a:r>
            <a:endParaRPr lang="en-US" dirty="0">
              <a:solidFill>
                <a:srgbClr val="00B5E5"/>
              </a:solidFill>
              <a:latin typeface="Museo Sans 300"/>
              <a:cs typeface="Museo Sans 300"/>
            </a:endParaRPr>
          </a:p>
        </p:txBody>
      </p:sp>
      <p:sp>
        <p:nvSpPr>
          <p:cNvPr id="33" name="Rectangle 32"/>
          <p:cNvSpPr/>
          <p:nvPr/>
        </p:nvSpPr>
        <p:spPr>
          <a:xfrm>
            <a:off x="1293407" y="5390300"/>
            <a:ext cx="2313454" cy="658941"/>
          </a:xfrm>
          <a:prstGeom prst="rect">
            <a:avLst/>
          </a:prstGeom>
        </p:spPr>
        <p:txBody>
          <a:bodyPr wrap="none">
            <a:spAutoFit/>
          </a:bodyPr>
          <a:lstStyle/>
          <a:p>
            <a:pPr>
              <a:lnSpc>
                <a:spcPts val="4870"/>
              </a:lnSpc>
              <a:spcBef>
                <a:spcPts val="900"/>
              </a:spcBef>
            </a:pPr>
            <a:r>
              <a:rPr lang="en-US" dirty="0" smtClean="0">
                <a:solidFill>
                  <a:srgbClr val="00B5E5"/>
                </a:solidFill>
                <a:latin typeface="Museo Sans 300"/>
                <a:cs typeface="Museo Sans 300"/>
              </a:rPr>
              <a:t>Action &amp; Movement</a:t>
            </a:r>
            <a:endParaRPr lang="en-US" dirty="0">
              <a:solidFill>
                <a:srgbClr val="00B5E5"/>
              </a:solidFill>
              <a:latin typeface="Museo Sans 300"/>
              <a:cs typeface="Museo Sans 300"/>
            </a:endParaRPr>
          </a:p>
        </p:txBody>
      </p:sp>
      <p:pic>
        <p:nvPicPr>
          <p:cNvPr id="35" name="Picture 34"/>
          <p:cNvPicPr>
            <a:picLocks noChangeAspect="1"/>
          </p:cNvPicPr>
          <p:nvPr/>
        </p:nvPicPr>
        <p:blipFill>
          <a:blip r:embed="rId8"/>
          <a:stretch>
            <a:fillRect/>
          </a:stretch>
        </p:blipFill>
        <p:spPr>
          <a:xfrm>
            <a:off x="516894" y="3982242"/>
            <a:ext cx="796637" cy="773545"/>
          </a:xfrm>
          <a:prstGeom prst="rect">
            <a:avLst/>
          </a:prstGeom>
        </p:spPr>
      </p:pic>
      <p:sp>
        <p:nvSpPr>
          <p:cNvPr id="36" name="Rectangle 35"/>
          <p:cNvSpPr/>
          <p:nvPr/>
        </p:nvSpPr>
        <p:spPr>
          <a:xfrm>
            <a:off x="1293407" y="4621107"/>
            <a:ext cx="1676210" cy="658941"/>
          </a:xfrm>
          <a:prstGeom prst="rect">
            <a:avLst/>
          </a:prstGeom>
        </p:spPr>
        <p:txBody>
          <a:bodyPr wrap="none">
            <a:spAutoFit/>
          </a:bodyPr>
          <a:lstStyle/>
          <a:p>
            <a:pPr>
              <a:lnSpc>
                <a:spcPts val="4870"/>
              </a:lnSpc>
              <a:spcBef>
                <a:spcPts val="900"/>
              </a:spcBef>
            </a:pPr>
            <a:r>
              <a:rPr lang="en-US" dirty="0" smtClean="0">
                <a:solidFill>
                  <a:srgbClr val="00B5E5"/>
                </a:solidFill>
                <a:latin typeface="Museo Sans 300"/>
                <a:cs typeface="Museo Sans 300"/>
              </a:rPr>
              <a:t>Collaboration</a:t>
            </a:r>
            <a:endParaRPr lang="en-US" dirty="0">
              <a:solidFill>
                <a:srgbClr val="00B5E5"/>
              </a:solidFill>
              <a:latin typeface="Museo Sans 300"/>
              <a:cs typeface="Museo Sans 300"/>
            </a:endParaRPr>
          </a:p>
        </p:txBody>
      </p:sp>
      <p:pic>
        <p:nvPicPr>
          <p:cNvPr id="37" name="Picture 36"/>
          <p:cNvPicPr>
            <a:picLocks noChangeAspect="1"/>
          </p:cNvPicPr>
          <p:nvPr/>
        </p:nvPicPr>
        <p:blipFill>
          <a:blip r:embed="rId9"/>
          <a:stretch>
            <a:fillRect/>
          </a:stretch>
        </p:blipFill>
        <p:spPr>
          <a:xfrm>
            <a:off x="495904" y="5491708"/>
            <a:ext cx="730515" cy="730515"/>
          </a:xfrm>
          <a:prstGeom prst="rect">
            <a:avLst/>
          </a:prstGeom>
        </p:spPr>
      </p:pic>
    </p:spTree>
    <p:extLst>
      <p:ext uri="{BB962C8B-B14F-4D97-AF65-F5344CB8AC3E}">
        <p14:creationId xmlns:p14="http://schemas.microsoft.com/office/powerpoint/2010/main" val="32942641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xmlns:p14="http://schemas.microsoft.com/office/powerpoint/2010/mai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100"/>
                                        <p:tgtEl>
                                          <p:spTgt spid="1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1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
                                        <p:tgtEl>
                                          <p:spTgt spid="1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14"/>
                                        </p:tgtEl>
                                        <p:attrNameLst>
                                          <p:attrName>style.visibility</p:attrName>
                                        </p:attrNameLst>
                                      </p:cBhvr>
                                      <p:to>
                                        <p:strVal val="visible"/>
                                      </p:to>
                                    </p:set>
                                    <p:animEffect transition="in" filter="fade">
                                      <p:cBhvr>
                                        <p:cTn id="70" dur="100"/>
                                        <p:tgtEl>
                                          <p:spTgt spid="11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
                                        <p:tgtEl>
                                          <p:spTgt spid="3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1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P spid="27" grpId="0"/>
      <p:bldP spid="28" grpId="0"/>
      <p:bldP spid="29" grpId="0"/>
      <p:bldP spid="30" grpId="0"/>
      <p:bldP spid="33"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2524"/>
          <a:stretch/>
        </p:blipFill>
        <p:spPr>
          <a:xfrm>
            <a:off x="154013" y="574262"/>
            <a:ext cx="4363954" cy="558272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625" y="574262"/>
            <a:ext cx="4236467" cy="5632174"/>
          </a:xfrm>
          <a:prstGeom prst="rect">
            <a:avLst/>
          </a:prstGeom>
        </p:spPr>
      </p:pic>
      <p:sp>
        <p:nvSpPr>
          <p:cNvPr id="2" name="Rounded Rectangle 1"/>
          <p:cNvSpPr/>
          <p:nvPr/>
        </p:nvSpPr>
        <p:spPr>
          <a:xfrm>
            <a:off x="4622245" y="519042"/>
            <a:ext cx="4402192" cy="5731566"/>
          </a:xfrm>
          <a:prstGeom prst="roundRect">
            <a:avLst>
              <a:gd name="adj" fmla="val 4415"/>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7276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77800" y="167628"/>
            <a:ext cx="8775700" cy="6223000"/>
          </a:xfrm>
          <a:prstGeom prst="rect">
            <a:avLst/>
          </a:prstGeom>
        </p:spPr>
      </p:pic>
      <p:sp>
        <p:nvSpPr>
          <p:cNvPr id="14" name="Rounded Rectangle 13"/>
          <p:cNvSpPr/>
          <p:nvPr/>
        </p:nvSpPr>
        <p:spPr>
          <a:xfrm>
            <a:off x="171038" y="163327"/>
            <a:ext cx="8775700" cy="6223000"/>
          </a:xfrm>
          <a:prstGeom prst="roundRect">
            <a:avLst>
              <a:gd name="adj" fmla="val 2382"/>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bg1"/>
              </a:solidFill>
            </a:endParaRPr>
          </a:p>
        </p:txBody>
      </p:sp>
      <p:cxnSp>
        <p:nvCxnSpPr>
          <p:cNvPr id="17" name="Straight Connector 16"/>
          <p:cNvCxnSpPr/>
          <p:nvPr/>
        </p:nvCxnSpPr>
        <p:spPr>
          <a:xfrm>
            <a:off x="1229914" y="3205812"/>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8" name="Picture 17" descr="C3-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6857" y="391354"/>
            <a:ext cx="6090823" cy="1720657"/>
          </a:xfrm>
          <a:prstGeom prst="rect">
            <a:avLst/>
          </a:prstGeom>
        </p:spPr>
      </p:pic>
      <p:sp>
        <p:nvSpPr>
          <p:cNvPr id="8" name="Title 1"/>
          <p:cNvSpPr txBox="1">
            <a:spLocks/>
          </p:cNvSpPr>
          <p:nvPr/>
        </p:nvSpPr>
        <p:spPr>
          <a:xfrm>
            <a:off x="444088" y="3371992"/>
            <a:ext cx="8229600" cy="61486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nSpc>
                <a:spcPct val="120000"/>
              </a:lnSpc>
            </a:pPr>
            <a:r>
              <a:rPr lang="en-US" sz="2400" dirty="0" smtClean="0">
                <a:solidFill>
                  <a:srgbClr val="EE700A"/>
                </a:solidFill>
                <a:latin typeface="Museo Slab 500"/>
                <a:cs typeface="Museo Slab 500"/>
              </a:rPr>
              <a:t>Child-Directed</a:t>
            </a:r>
            <a:r>
              <a:rPr lang="en-US" sz="2400" dirty="0">
                <a:solidFill>
                  <a:srgbClr val="EE700A"/>
                </a:solidFill>
                <a:latin typeface="Museo Slab 500"/>
                <a:cs typeface="Museo Slab 500"/>
              </a:rPr>
              <a:t/>
            </a:r>
            <a:br>
              <a:rPr lang="en-US" sz="2400" dirty="0">
                <a:solidFill>
                  <a:srgbClr val="EE700A"/>
                </a:solidFill>
                <a:latin typeface="Museo Slab 500"/>
                <a:cs typeface="Museo Slab 500"/>
              </a:rPr>
            </a:br>
            <a:endParaRPr lang="en-US" sz="2400" dirty="0">
              <a:solidFill>
                <a:srgbClr val="1B71BA"/>
              </a:solidFill>
              <a:latin typeface="Museo Slab 500"/>
              <a:cs typeface="Museo Slab 500"/>
            </a:endParaRPr>
          </a:p>
        </p:txBody>
      </p:sp>
      <p:sp>
        <p:nvSpPr>
          <p:cNvPr id="9" name="Title 1"/>
          <p:cNvSpPr txBox="1">
            <a:spLocks/>
          </p:cNvSpPr>
          <p:nvPr/>
        </p:nvSpPr>
        <p:spPr>
          <a:xfrm>
            <a:off x="450748" y="3884464"/>
            <a:ext cx="8229600" cy="5734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nSpc>
                <a:spcPct val="120000"/>
              </a:lnSpc>
            </a:pPr>
            <a:r>
              <a:rPr lang="en-US" sz="2400" dirty="0" smtClean="0">
                <a:solidFill>
                  <a:srgbClr val="FBB624"/>
                </a:solidFill>
                <a:latin typeface="Museo Slab 500"/>
                <a:cs typeface="Museo Slab 500"/>
              </a:rPr>
              <a:t>Risk Friendly</a:t>
            </a:r>
            <a:endParaRPr lang="en-US" sz="2400" dirty="0">
              <a:solidFill>
                <a:srgbClr val="1B71BA"/>
              </a:solidFill>
              <a:latin typeface="Museo Slab 500"/>
              <a:cs typeface="Museo Slab 500"/>
            </a:endParaRPr>
          </a:p>
        </p:txBody>
      </p:sp>
      <p:sp>
        <p:nvSpPr>
          <p:cNvPr id="10" name="Title 1"/>
          <p:cNvSpPr txBox="1">
            <a:spLocks/>
          </p:cNvSpPr>
          <p:nvPr/>
        </p:nvSpPr>
        <p:spPr>
          <a:xfrm>
            <a:off x="450748" y="4365637"/>
            <a:ext cx="8229600" cy="5734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nSpc>
                <a:spcPct val="120000"/>
              </a:lnSpc>
            </a:pPr>
            <a:r>
              <a:rPr lang="en-US" sz="2400" dirty="0">
                <a:solidFill>
                  <a:srgbClr val="A4CD47"/>
                </a:solidFill>
                <a:latin typeface="Museo Slab 500"/>
                <a:cs typeface="Museo Slab 500"/>
              </a:rPr>
              <a:t>Emotionally Attuned</a:t>
            </a:r>
            <a:r>
              <a:rPr lang="en-US" sz="2400" dirty="0">
                <a:solidFill>
                  <a:srgbClr val="EE700A"/>
                </a:solidFill>
                <a:latin typeface="Museo Slab 500"/>
                <a:cs typeface="Museo Slab 500"/>
              </a:rPr>
              <a:t/>
            </a:r>
            <a:br>
              <a:rPr lang="en-US" sz="2400" dirty="0">
                <a:solidFill>
                  <a:srgbClr val="EE700A"/>
                </a:solidFill>
                <a:latin typeface="Museo Slab 500"/>
                <a:cs typeface="Museo Slab 500"/>
              </a:rPr>
            </a:br>
            <a:endParaRPr lang="en-US" sz="2400" dirty="0">
              <a:solidFill>
                <a:srgbClr val="1B71BA"/>
              </a:solidFill>
              <a:latin typeface="Museo Slab 500"/>
              <a:cs typeface="Museo Slab 500"/>
            </a:endParaRPr>
          </a:p>
        </p:txBody>
      </p:sp>
      <p:sp>
        <p:nvSpPr>
          <p:cNvPr id="11" name="Title 1"/>
          <p:cNvSpPr txBox="1">
            <a:spLocks/>
          </p:cNvSpPr>
          <p:nvPr/>
        </p:nvSpPr>
        <p:spPr>
          <a:xfrm>
            <a:off x="450748" y="4811200"/>
            <a:ext cx="8229600" cy="5734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nSpc>
                <a:spcPct val="120000"/>
              </a:lnSpc>
            </a:pPr>
            <a:r>
              <a:rPr lang="en-US" sz="2400" dirty="0">
                <a:solidFill>
                  <a:srgbClr val="26A84D"/>
                </a:solidFill>
                <a:latin typeface="Museo Slab 500"/>
                <a:cs typeface="Museo Slab 500"/>
              </a:rPr>
              <a:t>Active</a:t>
            </a:r>
            <a:br>
              <a:rPr lang="en-US" sz="2400" dirty="0">
                <a:solidFill>
                  <a:srgbClr val="26A84D"/>
                </a:solidFill>
                <a:latin typeface="Museo Slab 500"/>
                <a:cs typeface="Museo Slab 500"/>
              </a:rPr>
            </a:br>
            <a:endParaRPr lang="en-US" sz="2400" dirty="0">
              <a:solidFill>
                <a:srgbClr val="1B71BA"/>
              </a:solidFill>
              <a:latin typeface="Museo Slab 500"/>
              <a:cs typeface="Museo Slab 500"/>
            </a:endParaRPr>
          </a:p>
        </p:txBody>
      </p:sp>
      <p:sp>
        <p:nvSpPr>
          <p:cNvPr id="12" name="Title 1"/>
          <p:cNvSpPr txBox="1">
            <a:spLocks/>
          </p:cNvSpPr>
          <p:nvPr/>
        </p:nvSpPr>
        <p:spPr>
          <a:xfrm>
            <a:off x="450748" y="5244893"/>
            <a:ext cx="8229600" cy="5734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nSpc>
                <a:spcPct val="120000"/>
              </a:lnSpc>
            </a:pPr>
            <a:r>
              <a:rPr lang="en-US" sz="2400" dirty="0">
                <a:solidFill>
                  <a:srgbClr val="00B5E5"/>
                </a:solidFill>
                <a:latin typeface="Museo Slab 500"/>
                <a:cs typeface="Museo Slab 500"/>
              </a:rPr>
              <a:t>Time Flexible</a:t>
            </a:r>
            <a:r>
              <a:rPr lang="en-US" sz="2400" dirty="0">
                <a:solidFill>
                  <a:srgbClr val="EE700A"/>
                </a:solidFill>
                <a:latin typeface="Museo Slab 500"/>
                <a:cs typeface="Museo Slab 500"/>
              </a:rPr>
              <a:t/>
            </a:r>
            <a:br>
              <a:rPr lang="en-US" sz="2400" dirty="0">
                <a:solidFill>
                  <a:srgbClr val="EE700A"/>
                </a:solidFill>
                <a:latin typeface="Museo Slab 500"/>
                <a:cs typeface="Museo Slab 500"/>
              </a:rPr>
            </a:br>
            <a:r>
              <a:rPr lang="en-US" sz="2400" dirty="0">
                <a:solidFill>
                  <a:srgbClr val="26A84D"/>
                </a:solidFill>
                <a:latin typeface="Museo Slab 500"/>
                <a:cs typeface="Museo Slab 500"/>
              </a:rPr>
              <a:t/>
            </a:r>
            <a:br>
              <a:rPr lang="en-US" sz="2400" dirty="0">
                <a:solidFill>
                  <a:srgbClr val="26A84D"/>
                </a:solidFill>
                <a:latin typeface="Museo Slab 500"/>
                <a:cs typeface="Museo Slab 500"/>
              </a:rPr>
            </a:br>
            <a:endParaRPr lang="en-US" sz="2400" dirty="0">
              <a:solidFill>
                <a:srgbClr val="1B71BA"/>
              </a:solidFill>
              <a:latin typeface="Museo Slab 500"/>
              <a:cs typeface="Museo Slab 500"/>
            </a:endParaRPr>
          </a:p>
        </p:txBody>
      </p:sp>
      <p:sp>
        <p:nvSpPr>
          <p:cNvPr id="13" name="Title 1"/>
          <p:cNvSpPr txBox="1">
            <a:spLocks/>
          </p:cNvSpPr>
          <p:nvPr/>
        </p:nvSpPr>
        <p:spPr>
          <a:xfrm>
            <a:off x="450748" y="5678587"/>
            <a:ext cx="8229600" cy="5734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nSpc>
                <a:spcPct val="120000"/>
              </a:lnSpc>
            </a:pPr>
            <a:r>
              <a:rPr lang="en-US" sz="2400" dirty="0">
                <a:solidFill>
                  <a:srgbClr val="1B71BA"/>
                </a:solidFill>
                <a:latin typeface="Museo Slab 500"/>
                <a:cs typeface="Museo Slab 500"/>
              </a:rPr>
              <a:t>Exploratory</a:t>
            </a:r>
          </a:p>
        </p:txBody>
      </p:sp>
      <p:sp>
        <p:nvSpPr>
          <p:cNvPr id="2" name="TextBox 1"/>
          <p:cNvSpPr txBox="1"/>
          <p:nvPr/>
        </p:nvSpPr>
        <p:spPr>
          <a:xfrm>
            <a:off x="450748" y="1903117"/>
            <a:ext cx="8063665" cy="1115690"/>
          </a:xfrm>
          <a:prstGeom prst="rect">
            <a:avLst/>
          </a:prstGeom>
          <a:noFill/>
        </p:spPr>
        <p:txBody>
          <a:bodyPr wrap="square" rtlCol="0">
            <a:spAutoFit/>
          </a:bodyPr>
          <a:lstStyle/>
          <a:p>
            <a:pPr algn="ctr"/>
            <a:r>
              <a:rPr lang="en-US" sz="2000" dirty="0">
                <a:solidFill>
                  <a:schemeClr val="bg1"/>
                </a:solidFill>
                <a:latin typeface="Museo Slab 500"/>
                <a:cs typeface="Museo Slab 500"/>
              </a:rPr>
              <a:t>A Framework for Designing Learning </a:t>
            </a:r>
            <a:r>
              <a:rPr lang="en-US" sz="2000" dirty="0" smtClean="0">
                <a:solidFill>
                  <a:schemeClr val="bg1"/>
                </a:solidFill>
                <a:latin typeface="Museo Slab 500"/>
                <a:cs typeface="Museo Slab 500"/>
              </a:rPr>
              <a:t/>
            </a:r>
            <a:br>
              <a:rPr lang="en-US" sz="2000" dirty="0" smtClean="0">
                <a:solidFill>
                  <a:schemeClr val="bg1"/>
                </a:solidFill>
                <a:latin typeface="Museo Slab 500"/>
                <a:cs typeface="Museo Slab 500"/>
              </a:rPr>
            </a:br>
            <a:r>
              <a:rPr lang="en-US" sz="2000" dirty="0" smtClean="0">
                <a:solidFill>
                  <a:schemeClr val="bg1"/>
                </a:solidFill>
                <a:latin typeface="Museo Slab 500"/>
                <a:cs typeface="Museo Slab 500"/>
              </a:rPr>
              <a:t>Environments </a:t>
            </a:r>
            <a:r>
              <a:rPr lang="en-US" sz="2000" dirty="0">
                <a:solidFill>
                  <a:schemeClr val="bg1"/>
                </a:solidFill>
                <a:latin typeface="Museo Slab 500"/>
                <a:cs typeface="Museo Slab 500"/>
              </a:rPr>
              <a:t>to Promote </a:t>
            </a:r>
            <a:r>
              <a:rPr lang="en-US" sz="2000" dirty="0" smtClean="0">
                <a:solidFill>
                  <a:schemeClr val="bg1"/>
                </a:solidFill>
                <a:latin typeface="Museo Slab 500"/>
                <a:cs typeface="Museo Slab 500"/>
              </a:rPr>
              <a:t>Creativity</a:t>
            </a:r>
          </a:p>
          <a:p>
            <a:pPr algn="ctr"/>
            <a:endParaRPr lang="en-US" sz="1050" dirty="0">
              <a:solidFill>
                <a:schemeClr val="bg1"/>
              </a:solidFill>
              <a:latin typeface="Museo Slab 500"/>
              <a:cs typeface="Museo Slab 500"/>
            </a:endParaRPr>
          </a:p>
          <a:p>
            <a:pPr algn="ctr"/>
            <a:r>
              <a:rPr lang="en-US" sz="1600" dirty="0">
                <a:solidFill>
                  <a:schemeClr val="bg1"/>
                </a:solidFill>
                <a:latin typeface="Museo Sans 300"/>
                <a:cs typeface="Museo Sans 300"/>
              </a:rPr>
              <a:t>Developed by </a:t>
            </a:r>
            <a:r>
              <a:rPr lang="en-US" sz="1600" dirty="0" smtClean="0">
                <a:solidFill>
                  <a:schemeClr val="bg1"/>
                </a:solidFill>
                <a:latin typeface="Museo Sans 300"/>
                <a:cs typeface="Museo Sans 300"/>
              </a:rPr>
              <a:t>the </a:t>
            </a:r>
            <a:r>
              <a:rPr lang="en-US" sz="1600" dirty="0">
                <a:solidFill>
                  <a:schemeClr val="bg1"/>
                </a:solidFill>
                <a:latin typeface="Museo Sans 300"/>
                <a:cs typeface="Museo Sans 300"/>
              </a:rPr>
              <a:t>Center for Childhood Creativity</a:t>
            </a:r>
            <a:r>
              <a:rPr lang="en-US" sz="1600" dirty="0">
                <a:solidFill>
                  <a:schemeClr val="bg1"/>
                </a:solidFill>
                <a:latin typeface="Museo Slab 500"/>
                <a:cs typeface="Museo Slab 500"/>
              </a:rPr>
              <a:t>  </a:t>
            </a:r>
            <a:endParaRPr lang="en-US" sz="1600" dirty="0">
              <a:solidFill>
                <a:schemeClr val="bg1"/>
              </a:solidFill>
            </a:endParaRPr>
          </a:p>
        </p:txBody>
      </p:sp>
    </p:spTree>
    <p:extLst>
      <p:ext uri="{BB962C8B-B14F-4D97-AF65-F5344CB8AC3E}">
        <p14:creationId xmlns:p14="http://schemas.microsoft.com/office/powerpoint/2010/main" val="659627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6050" y="171215"/>
            <a:ext cx="8775700" cy="6223000"/>
          </a:xfrm>
          <a:prstGeom prst="rect">
            <a:avLst/>
          </a:prstGeom>
        </p:spPr>
      </p:pic>
      <p:sp>
        <p:nvSpPr>
          <p:cNvPr id="5" name="Rounded Rectangle 4"/>
          <p:cNvSpPr/>
          <p:nvPr/>
        </p:nvSpPr>
        <p:spPr>
          <a:xfrm>
            <a:off x="146050" y="163327"/>
            <a:ext cx="8775700" cy="6223000"/>
          </a:xfrm>
          <a:prstGeom prst="roundRect">
            <a:avLst>
              <a:gd name="adj" fmla="val 2382"/>
            </a:avLst>
          </a:prstGeom>
          <a:solidFill>
            <a:schemeClr val="tx1">
              <a:alpha val="5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Museo Sans 500"/>
            </a:endParaRPr>
          </a:p>
        </p:txBody>
      </p:sp>
      <p:sp>
        <p:nvSpPr>
          <p:cNvPr id="6" name="Title 1"/>
          <p:cNvSpPr txBox="1">
            <a:spLocks/>
          </p:cNvSpPr>
          <p:nvPr/>
        </p:nvSpPr>
        <p:spPr>
          <a:xfrm>
            <a:off x="3370569" y="2058177"/>
            <a:ext cx="3822405" cy="21397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err="1" smtClean="0">
                <a:solidFill>
                  <a:schemeClr val="bg1"/>
                </a:solidFill>
                <a:latin typeface="Museo Slab 500"/>
                <a:cs typeface="Museo Slab 500"/>
              </a:rPr>
              <a:t>hild</a:t>
            </a:r>
            <a:r>
              <a:rPr lang="en-US" dirty="0" smtClean="0">
                <a:solidFill>
                  <a:schemeClr val="bg1"/>
                </a:solidFill>
                <a:latin typeface="Museo Slab 500"/>
                <a:cs typeface="Museo Slab 500"/>
              </a:rPr>
              <a:t>-directed</a:t>
            </a:r>
            <a:endParaRPr lang="en-US" dirty="0">
              <a:solidFill>
                <a:schemeClr val="bg1"/>
              </a:solidFill>
              <a:latin typeface="Museo Slab 500"/>
              <a:cs typeface="Museo Slab 500"/>
            </a:endParaRPr>
          </a:p>
        </p:txBody>
      </p:sp>
      <p:pic>
        <p:nvPicPr>
          <p:cNvPr id="7" name="Picture 6" descr="C3-only.png"/>
          <p:cNvPicPr>
            <a:picLocks noChangeAspect="1"/>
          </p:cNvPicPr>
          <p:nvPr/>
        </p:nvPicPr>
        <p:blipFill rotWithShape="1">
          <a:blip r:embed="rId4">
            <a:extLst>
              <a:ext uri="{28A0092B-C50C-407E-A947-70E740481C1C}">
                <a14:useLocalDpi xmlns:a14="http://schemas.microsoft.com/office/drawing/2010/main" val="0"/>
              </a:ext>
            </a:extLst>
          </a:blip>
          <a:srcRect l="-2043" t="26590" r="29435"/>
          <a:stretch/>
        </p:blipFill>
        <p:spPr>
          <a:xfrm>
            <a:off x="1951524" y="1848273"/>
            <a:ext cx="1317255" cy="2077631"/>
          </a:xfrm>
          <a:prstGeom prst="rect">
            <a:avLst/>
          </a:prstGeom>
        </p:spPr>
      </p:pic>
      <p:cxnSp>
        <p:nvCxnSpPr>
          <p:cNvPr id="8" name="Straight Connector 7"/>
          <p:cNvCxnSpPr/>
          <p:nvPr/>
        </p:nvCxnSpPr>
        <p:spPr>
          <a:xfrm flipV="1">
            <a:off x="1839779" y="3782496"/>
            <a:ext cx="5448121" cy="1"/>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7764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925824" y="1350954"/>
            <a:ext cx="7287900"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507409"/>
            <a:ext cx="8638444" cy="584776"/>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Features of Child-Directed Learning</a:t>
            </a:r>
            <a:endParaRPr lang="en-US" sz="3200" dirty="0">
              <a:solidFill>
                <a:schemeClr val="bg1"/>
              </a:solidFill>
              <a:latin typeface="Museo Slab 500"/>
              <a:cs typeface="Museo Slab 500"/>
            </a:endParaRPr>
          </a:p>
        </p:txBody>
      </p:sp>
      <p:sp>
        <p:nvSpPr>
          <p:cNvPr id="8" name="TextBox 7"/>
          <p:cNvSpPr txBox="1"/>
          <p:nvPr/>
        </p:nvSpPr>
        <p:spPr>
          <a:xfrm>
            <a:off x="5635324" y="2497032"/>
            <a:ext cx="2234201" cy="1887696"/>
          </a:xfrm>
          <a:prstGeom prst="rect">
            <a:avLst/>
          </a:prstGeom>
          <a:noFill/>
        </p:spPr>
        <p:txBody>
          <a:bodyPr wrap="square" rtlCol="0">
            <a:spAutoFit/>
          </a:bodyPr>
          <a:lstStyle/>
          <a:p>
            <a:pPr marL="285750" indent="-285750">
              <a:lnSpc>
                <a:spcPct val="200000"/>
              </a:lnSpc>
              <a:buFont typeface="Arial"/>
              <a:buChar char="•"/>
            </a:pPr>
            <a:r>
              <a:rPr lang="en-US" sz="2000" dirty="0" smtClean="0">
                <a:solidFill>
                  <a:srgbClr val="FFFFFF"/>
                </a:solidFill>
                <a:latin typeface="Museo Sans 300"/>
                <a:cs typeface="Museo Sans 300"/>
              </a:rPr>
              <a:t>Choice</a:t>
            </a:r>
          </a:p>
          <a:p>
            <a:pPr marL="285750" indent="-285750">
              <a:lnSpc>
                <a:spcPct val="200000"/>
              </a:lnSpc>
              <a:buFont typeface="Arial"/>
              <a:buChar char="•"/>
            </a:pPr>
            <a:r>
              <a:rPr lang="en-US" sz="2000" dirty="0" smtClean="0">
                <a:solidFill>
                  <a:srgbClr val="FFFFFF"/>
                </a:solidFill>
                <a:latin typeface="Museo Sans 300"/>
                <a:cs typeface="Museo Sans 300"/>
              </a:rPr>
              <a:t>Curiosity </a:t>
            </a:r>
          </a:p>
          <a:p>
            <a:pPr marL="285750" indent="-285750">
              <a:lnSpc>
                <a:spcPct val="200000"/>
              </a:lnSpc>
              <a:buFont typeface="Arial"/>
              <a:buChar char="•"/>
            </a:pPr>
            <a:r>
              <a:rPr lang="en-US" sz="2000" dirty="0" smtClean="0">
                <a:solidFill>
                  <a:srgbClr val="FFFFFF"/>
                </a:solidFill>
                <a:latin typeface="Museo Sans 300"/>
                <a:cs typeface="Museo Sans 300"/>
              </a:rPr>
              <a:t>Connection</a:t>
            </a:r>
            <a:endParaRPr lang="en-US" sz="2000" dirty="0">
              <a:solidFill>
                <a:srgbClr val="FFFFFF"/>
              </a:solidFill>
              <a:latin typeface="Museo Sans 500"/>
              <a:cs typeface="Museo Sans 50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36" y="1746606"/>
            <a:ext cx="4052031" cy="4052031"/>
          </a:xfrm>
          <a:prstGeom prst="roundRect">
            <a:avLst>
              <a:gd name="adj" fmla="val 4449"/>
            </a:avLst>
          </a:prstGeom>
        </p:spPr>
      </p:pic>
    </p:spTree>
    <p:extLst>
      <p:ext uri="{BB962C8B-B14F-4D97-AF65-F5344CB8AC3E}">
        <p14:creationId xmlns:p14="http://schemas.microsoft.com/office/powerpoint/2010/main" val="44197633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350954"/>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507409"/>
            <a:ext cx="8638444" cy="584776"/>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Child-Directed</a:t>
            </a:r>
            <a:endParaRPr lang="en-US" sz="3200" dirty="0">
              <a:solidFill>
                <a:schemeClr val="bg1"/>
              </a:solidFill>
              <a:latin typeface="Museo Slab 500"/>
              <a:cs typeface="Museo Slab 500"/>
            </a:endParaRPr>
          </a:p>
        </p:txBody>
      </p:sp>
      <p:sp>
        <p:nvSpPr>
          <p:cNvPr id="8" name="TextBox 7"/>
          <p:cNvSpPr txBox="1"/>
          <p:nvPr/>
        </p:nvSpPr>
        <p:spPr>
          <a:xfrm>
            <a:off x="936328" y="1555344"/>
            <a:ext cx="7286142" cy="1200329"/>
          </a:xfrm>
          <a:prstGeom prst="rect">
            <a:avLst/>
          </a:prstGeom>
          <a:noFill/>
        </p:spPr>
        <p:txBody>
          <a:bodyPr wrap="square" rtlCol="0">
            <a:spAutoFit/>
          </a:bodyPr>
          <a:lstStyle/>
          <a:p>
            <a:pPr algn="ctr"/>
            <a:r>
              <a:rPr lang="en-US" dirty="0" smtClean="0">
                <a:solidFill>
                  <a:srgbClr val="FFFFFF"/>
                </a:solidFill>
                <a:latin typeface="Museo Sans 700"/>
                <a:cs typeface="Museo Sans 700"/>
              </a:rPr>
              <a:t>Not new ideas:</a:t>
            </a:r>
            <a:r>
              <a:rPr lang="en-US" dirty="0" smtClean="0">
                <a:solidFill>
                  <a:srgbClr val="FFFFFF"/>
                </a:solidFill>
                <a:latin typeface="Museo Sans 300"/>
                <a:cs typeface="Museo Sans 300"/>
              </a:rPr>
              <a:t>  </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Dewey, Piaget, </a:t>
            </a:r>
            <a:r>
              <a:rPr lang="en-US" dirty="0" err="1" smtClean="0">
                <a:solidFill>
                  <a:srgbClr val="FFFFFF"/>
                </a:solidFill>
                <a:latin typeface="Museo Sans 300"/>
                <a:cs typeface="Museo Sans 300"/>
              </a:rPr>
              <a:t>Vygotsky</a:t>
            </a:r>
            <a:r>
              <a:rPr lang="en-US" dirty="0" smtClean="0">
                <a:solidFill>
                  <a:srgbClr val="FFFFFF"/>
                </a:solidFill>
                <a:latin typeface="Museo Sans 300"/>
                <a:cs typeface="Museo Sans 300"/>
              </a:rPr>
              <a:t>, Bruner, Montessori</a:t>
            </a:r>
          </a:p>
          <a:p>
            <a:pPr algn="ctr"/>
            <a:endParaRPr lang="en-US" dirty="0" smtClean="0">
              <a:solidFill>
                <a:srgbClr val="FFFFFF"/>
              </a:solidFill>
              <a:latin typeface="Museo Sans 300"/>
              <a:cs typeface="Museo Sans 300"/>
            </a:endParaRPr>
          </a:p>
          <a:p>
            <a:pPr algn="ctr"/>
            <a:r>
              <a:rPr lang="en-US" dirty="0" smtClean="0">
                <a:solidFill>
                  <a:srgbClr val="FFFFFF"/>
                </a:solidFill>
                <a:latin typeface="Museo Sans 700"/>
                <a:cs typeface="Museo Sans 700"/>
              </a:rPr>
              <a:t>What is new is the neurological evidence showing why?</a:t>
            </a:r>
            <a:endParaRPr lang="en-US" dirty="0">
              <a:solidFill>
                <a:srgbClr val="FFFFFF"/>
              </a:solidFill>
              <a:latin typeface="Museo Sans 700"/>
              <a:cs typeface="Museo Sans 70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72" r="6928"/>
          <a:stretch/>
        </p:blipFill>
        <p:spPr>
          <a:xfrm>
            <a:off x="2223680" y="2981672"/>
            <a:ext cx="4620440" cy="2905069"/>
          </a:xfrm>
          <a:prstGeom prst="roundRect">
            <a:avLst>
              <a:gd name="adj" fmla="val 4812"/>
            </a:avLst>
          </a:prstGeom>
        </p:spPr>
      </p:pic>
    </p:spTree>
    <p:extLst>
      <p:ext uri="{BB962C8B-B14F-4D97-AF65-F5344CB8AC3E}">
        <p14:creationId xmlns:p14="http://schemas.microsoft.com/office/powerpoint/2010/main" val="235812195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350954"/>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507409"/>
            <a:ext cx="8638444" cy="584776"/>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Child-Directed</a:t>
            </a:r>
            <a:endParaRPr lang="en-US" sz="3200" dirty="0">
              <a:solidFill>
                <a:schemeClr val="bg1"/>
              </a:solidFill>
              <a:latin typeface="Museo Slab 500"/>
              <a:cs typeface="Museo Slab 500"/>
            </a:endParaRPr>
          </a:p>
        </p:txBody>
      </p:sp>
      <p:sp>
        <p:nvSpPr>
          <p:cNvPr id="8" name="TextBox 7"/>
          <p:cNvSpPr txBox="1"/>
          <p:nvPr/>
        </p:nvSpPr>
        <p:spPr>
          <a:xfrm>
            <a:off x="4533901" y="3298806"/>
            <a:ext cx="3710094" cy="923330"/>
          </a:xfrm>
          <a:prstGeom prst="rect">
            <a:avLst/>
          </a:prstGeom>
          <a:noFill/>
        </p:spPr>
        <p:txBody>
          <a:bodyPr wrap="square" rtlCol="0">
            <a:spAutoFit/>
          </a:bodyPr>
          <a:lstStyle/>
          <a:p>
            <a:pPr algn="ctr"/>
            <a:r>
              <a:rPr lang="en-US" dirty="0" smtClean="0">
                <a:solidFill>
                  <a:srgbClr val="FFFFFF"/>
                </a:solidFill>
                <a:latin typeface="Museo Sans 300"/>
                <a:cs typeface="Museo Sans 300"/>
              </a:rPr>
              <a:t>Choice signals storage </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from working memory to </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long term memory</a:t>
            </a:r>
          </a:p>
        </p:txBody>
      </p:sp>
      <p:pic>
        <p:nvPicPr>
          <p:cNvPr id="10" name="Picture 9"/>
          <p:cNvPicPr>
            <a:picLocks noChangeAspect="1"/>
          </p:cNvPicPr>
          <p:nvPr/>
        </p:nvPicPr>
        <p:blipFill>
          <a:blip r:embed="rId3"/>
          <a:stretch>
            <a:fillRect/>
          </a:stretch>
        </p:blipFill>
        <p:spPr>
          <a:xfrm>
            <a:off x="1142109" y="2282946"/>
            <a:ext cx="2995447" cy="2955683"/>
          </a:xfrm>
          <a:prstGeom prst="roundRect">
            <a:avLst>
              <a:gd name="adj" fmla="val 4651"/>
            </a:avLst>
          </a:prstGeom>
        </p:spPr>
      </p:pic>
    </p:spTree>
    <p:extLst>
      <p:ext uri="{BB962C8B-B14F-4D97-AF65-F5344CB8AC3E}">
        <p14:creationId xmlns:p14="http://schemas.microsoft.com/office/powerpoint/2010/main" val="27241379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899816"/>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48016" y="538524"/>
            <a:ext cx="8638444" cy="1077218"/>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Wired for Curiosity: </a:t>
            </a:r>
            <a:br>
              <a:rPr lang="en-US" sz="3200" dirty="0" smtClean="0">
                <a:solidFill>
                  <a:schemeClr val="bg1"/>
                </a:solidFill>
                <a:latin typeface="Museo Slab 500"/>
                <a:cs typeface="Museo Slab 500"/>
              </a:rPr>
            </a:br>
            <a:r>
              <a:rPr lang="en-US" sz="3200" dirty="0" smtClean="0">
                <a:solidFill>
                  <a:schemeClr val="bg1"/>
                </a:solidFill>
                <a:latin typeface="Museo Slab 500"/>
                <a:cs typeface="Museo Slab 500"/>
              </a:rPr>
              <a:t>Why learning feels so good</a:t>
            </a:r>
            <a:endParaRPr lang="en-US" sz="3200" dirty="0">
              <a:solidFill>
                <a:schemeClr val="bg1"/>
              </a:solidFill>
              <a:latin typeface="Museo Slab 500"/>
              <a:cs typeface="Museo Slab 500"/>
            </a:endParaRPr>
          </a:p>
        </p:txBody>
      </p:sp>
      <p:sp>
        <p:nvSpPr>
          <p:cNvPr id="8" name="TextBox 7"/>
          <p:cNvSpPr txBox="1"/>
          <p:nvPr/>
        </p:nvSpPr>
        <p:spPr>
          <a:xfrm>
            <a:off x="4533901" y="3298806"/>
            <a:ext cx="3710094" cy="923330"/>
          </a:xfrm>
          <a:prstGeom prst="rect">
            <a:avLst/>
          </a:prstGeom>
          <a:noFill/>
        </p:spPr>
        <p:txBody>
          <a:bodyPr wrap="square" rtlCol="0">
            <a:spAutoFit/>
          </a:bodyPr>
          <a:lstStyle/>
          <a:p>
            <a:pPr algn="ctr"/>
            <a:r>
              <a:rPr lang="en-US" dirty="0" smtClean="0">
                <a:solidFill>
                  <a:srgbClr val="FFFFFF"/>
                </a:solidFill>
                <a:latin typeface="Museo Sans 300"/>
                <a:cs typeface="Museo Sans 300"/>
              </a:rPr>
              <a:t>Choice signals storage </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from working memory to </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long term memory</a:t>
            </a:r>
          </a:p>
        </p:txBody>
      </p:sp>
      <p:pic>
        <p:nvPicPr>
          <p:cNvPr id="3" name="Picture 2"/>
          <p:cNvPicPr>
            <a:picLocks noChangeAspect="1"/>
          </p:cNvPicPr>
          <p:nvPr/>
        </p:nvPicPr>
        <p:blipFill>
          <a:blip r:embed="rId3"/>
          <a:stretch>
            <a:fillRect/>
          </a:stretch>
        </p:blipFill>
        <p:spPr>
          <a:xfrm>
            <a:off x="1197628" y="2378371"/>
            <a:ext cx="6684172" cy="3442057"/>
          </a:xfrm>
          <a:prstGeom prst="rect">
            <a:avLst/>
          </a:prstGeom>
        </p:spPr>
      </p:pic>
      <p:pic>
        <p:nvPicPr>
          <p:cNvPr id="16" name="Picture 15"/>
          <p:cNvPicPr>
            <a:picLocks noChangeAspect="1"/>
          </p:cNvPicPr>
          <p:nvPr/>
        </p:nvPicPr>
        <p:blipFill>
          <a:blip r:embed="rId4"/>
          <a:stretch>
            <a:fillRect/>
          </a:stretch>
        </p:blipFill>
        <p:spPr>
          <a:xfrm rot="16200000">
            <a:off x="4392403" y="2257860"/>
            <a:ext cx="45719" cy="3748958"/>
          </a:xfrm>
          <a:prstGeom prst="rect">
            <a:avLst/>
          </a:prstGeom>
        </p:spPr>
      </p:pic>
      <p:pic>
        <p:nvPicPr>
          <p:cNvPr id="9" name="Picture 8"/>
          <p:cNvPicPr>
            <a:picLocks noChangeAspect="1"/>
          </p:cNvPicPr>
          <p:nvPr/>
        </p:nvPicPr>
        <p:blipFill>
          <a:blip r:embed="rId5"/>
          <a:stretch>
            <a:fillRect/>
          </a:stretch>
        </p:blipFill>
        <p:spPr>
          <a:xfrm>
            <a:off x="1493710" y="2975170"/>
            <a:ext cx="1573138" cy="2011227"/>
          </a:xfrm>
          <a:prstGeom prst="rect">
            <a:avLst/>
          </a:prstGeom>
        </p:spPr>
      </p:pic>
      <p:pic>
        <p:nvPicPr>
          <p:cNvPr id="11" name="Picture 10"/>
          <p:cNvPicPr>
            <a:picLocks noChangeAspect="1"/>
          </p:cNvPicPr>
          <p:nvPr/>
        </p:nvPicPr>
        <p:blipFill>
          <a:blip r:embed="rId6"/>
          <a:stretch>
            <a:fillRect/>
          </a:stretch>
        </p:blipFill>
        <p:spPr>
          <a:xfrm>
            <a:off x="3738425" y="2975170"/>
            <a:ext cx="1573138" cy="2011227"/>
          </a:xfrm>
          <a:prstGeom prst="rect">
            <a:avLst/>
          </a:prstGeom>
        </p:spPr>
      </p:pic>
      <p:pic>
        <p:nvPicPr>
          <p:cNvPr id="15" name="Picture 14"/>
          <p:cNvPicPr>
            <a:picLocks noChangeAspect="1"/>
          </p:cNvPicPr>
          <p:nvPr/>
        </p:nvPicPr>
        <p:blipFill>
          <a:blip r:embed="rId7"/>
          <a:stretch>
            <a:fillRect/>
          </a:stretch>
        </p:blipFill>
        <p:spPr>
          <a:xfrm>
            <a:off x="5706290" y="2975170"/>
            <a:ext cx="1868570" cy="1671879"/>
          </a:xfrm>
          <a:prstGeom prst="rect">
            <a:avLst/>
          </a:prstGeom>
        </p:spPr>
      </p:pic>
    </p:spTree>
    <p:extLst>
      <p:ext uri="{BB962C8B-B14F-4D97-AF65-F5344CB8AC3E}">
        <p14:creationId xmlns:p14="http://schemas.microsoft.com/office/powerpoint/2010/main" val="26315080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286382"/>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442837"/>
            <a:ext cx="8638444" cy="584776"/>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Child-Directed</a:t>
            </a:r>
            <a:endParaRPr lang="en-US" sz="3200" dirty="0">
              <a:solidFill>
                <a:schemeClr val="bg1"/>
              </a:solidFill>
              <a:latin typeface="Museo Slab 500"/>
              <a:cs typeface="Museo Slab 500"/>
            </a:endParaRPr>
          </a:p>
        </p:txBody>
      </p:sp>
      <p:sp>
        <p:nvSpPr>
          <p:cNvPr id="8" name="TextBox 7"/>
          <p:cNvSpPr txBox="1"/>
          <p:nvPr/>
        </p:nvSpPr>
        <p:spPr>
          <a:xfrm>
            <a:off x="1216123" y="1447764"/>
            <a:ext cx="7027871" cy="646331"/>
          </a:xfrm>
          <a:prstGeom prst="rect">
            <a:avLst/>
          </a:prstGeom>
          <a:noFill/>
        </p:spPr>
        <p:txBody>
          <a:bodyPr wrap="square" rtlCol="0">
            <a:spAutoFit/>
          </a:bodyPr>
          <a:lstStyle/>
          <a:p>
            <a:pPr algn="ctr"/>
            <a:r>
              <a:rPr lang="en-US" dirty="0" smtClean="0">
                <a:solidFill>
                  <a:srgbClr val="FFFFFF"/>
                </a:solidFill>
                <a:latin typeface="Museo Sans 300"/>
              </a:rPr>
              <a:t>New learning that </a:t>
            </a:r>
            <a:r>
              <a:rPr lang="en-US" b="1" dirty="0" smtClean="0">
                <a:solidFill>
                  <a:srgbClr val="FFFFFF"/>
                </a:solidFill>
                <a:latin typeface="Museo Sans 300"/>
              </a:rPr>
              <a:t>CONNECTS </a:t>
            </a:r>
            <a:r>
              <a:rPr lang="en-US" dirty="0" smtClean="0">
                <a:solidFill>
                  <a:srgbClr val="FFFFFF"/>
                </a:solidFill>
                <a:latin typeface="Museo Sans 300"/>
              </a:rPr>
              <a:t>to prior experience </a:t>
            </a:r>
            <a:br>
              <a:rPr lang="en-US" dirty="0" smtClean="0">
                <a:solidFill>
                  <a:srgbClr val="FFFFFF"/>
                </a:solidFill>
                <a:latin typeface="Museo Sans 300"/>
              </a:rPr>
            </a:br>
            <a:r>
              <a:rPr lang="en-US" dirty="0" smtClean="0">
                <a:solidFill>
                  <a:srgbClr val="FFFFFF"/>
                </a:solidFill>
                <a:latin typeface="Museo Sans 300"/>
              </a:rPr>
              <a:t>facilitates neural pathway growth</a:t>
            </a:r>
            <a:endParaRPr lang="en-US" dirty="0" smtClean="0">
              <a:solidFill>
                <a:srgbClr val="FFFFFF"/>
              </a:solidFill>
              <a:latin typeface="Museo Sans 300"/>
              <a:cs typeface="Museo Sans 300"/>
            </a:endParaRPr>
          </a:p>
        </p:txBody>
      </p:sp>
      <p:pic>
        <p:nvPicPr>
          <p:cNvPr id="9" name="Picture 2" descr="http://www.frontiersin.org/files/Articles/25631/fnint-06-00036-HTML/image_m/fnint-06-00036-g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914" y="2255748"/>
            <a:ext cx="6731231" cy="3682274"/>
          </a:xfrm>
          <a:prstGeom prst="roundRect">
            <a:avLst>
              <a:gd name="adj" fmla="val 474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4196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96105" y="161252"/>
            <a:ext cx="8775700" cy="6223000"/>
          </a:xfrm>
          <a:prstGeom prst="rect">
            <a:avLst/>
          </a:prstGeom>
        </p:spPr>
      </p:pic>
      <p:sp>
        <p:nvSpPr>
          <p:cNvPr id="5" name="Rounded Rectangle 4"/>
          <p:cNvSpPr/>
          <p:nvPr/>
        </p:nvSpPr>
        <p:spPr>
          <a:xfrm>
            <a:off x="179388" y="161252"/>
            <a:ext cx="8775700" cy="6223000"/>
          </a:xfrm>
          <a:prstGeom prst="roundRect">
            <a:avLst>
              <a:gd name="adj" fmla="val 2382"/>
            </a:avLst>
          </a:prstGeom>
          <a:solidFill>
            <a:schemeClr val="tx1">
              <a:alpha val="5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Museo Sans 500"/>
            </a:endParaRPr>
          </a:p>
        </p:txBody>
      </p:sp>
      <p:cxnSp>
        <p:nvCxnSpPr>
          <p:cNvPr id="8" name="Straight Connector 7"/>
          <p:cNvCxnSpPr/>
          <p:nvPr/>
        </p:nvCxnSpPr>
        <p:spPr>
          <a:xfrm>
            <a:off x="1816040" y="3821311"/>
            <a:ext cx="5483730"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2206676" y="1707714"/>
            <a:ext cx="4701426" cy="2536604"/>
            <a:chOff x="1494476" y="1707714"/>
            <a:chExt cx="4701426" cy="2536604"/>
          </a:xfrm>
        </p:grpSpPr>
        <p:sp>
          <p:nvSpPr>
            <p:cNvPr id="6" name="Title 1"/>
            <p:cNvSpPr txBox="1">
              <a:spLocks/>
            </p:cNvSpPr>
            <p:nvPr/>
          </p:nvSpPr>
          <p:spPr>
            <a:xfrm>
              <a:off x="2814895" y="2104549"/>
              <a:ext cx="3381007" cy="21397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err="1">
                  <a:solidFill>
                    <a:schemeClr val="bg1"/>
                  </a:solidFill>
                  <a:latin typeface="Museo Slab 500"/>
                  <a:cs typeface="Museo Slab 500"/>
                </a:rPr>
                <a:t>i</a:t>
              </a:r>
              <a:r>
                <a:rPr lang="en-US" dirty="0" err="1" smtClean="0">
                  <a:solidFill>
                    <a:schemeClr val="bg1"/>
                  </a:solidFill>
                  <a:latin typeface="Museo Slab 500"/>
                  <a:cs typeface="Museo Slab 500"/>
                </a:rPr>
                <a:t>sk</a:t>
              </a:r>
              <a:r>
                <a:rPr lang="en-US" dirty="0" smtClean="0">
                  <a:solidFill>
                    <a:schemeClr val="bg1"/>
                  </a:solidFill>
                  <a:latin typeface="Museo Slab 500"/>
                  <a:cs typeface="Museo Slab 500"/>
                </a:rPr>
                <a:t> friendly</a:t>
              </a:r>
              <a:endParaRPr lang="en-US" dirty="0">
                <a:solidFill>
                  <a:schemeClr val="bg1"/>
                </a:solidFill>
                <a:latin typeface="Museo Slab 500"/>
                <a:cs typeface="Museo Slab 500"/>
              </a:endParaRPr>
            </a:p>
          </p:txBody>
        </p:sp>
        <p:pic>
          <p:nvPicPr>
            <p:cNvPr id="10" name="Picture 9" descr="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476" y="1707714"/>
              <a:ext cx="1240153" cy="1934639"/>
            </a:xfrm>
            <a:prstGeom prst="rect">
              <a:avLst/>
            </a:prstGeom>
          </p:spPr>
        </p:pic>
      </p:grpSp>
    </p:spTree>
    <p:extLst>
      <p:ext uri="{BB962C8B-B14F-4D97-AF65-F5344CB8AC3E}">
        <p14:creationId xmlns:p14="http://schemas.microsoft.com/office/powerpoint/2010/main" val="21331409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350954"/>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470162" y="507409"/>
            <a:ext cx="4203676" cy="584776"/>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Webinar Agenda</a:t>
            </a:r>
            <a:endParaRPr lang="en-US" sz="3200" dirty="0">
              <a:solidFill>
                <a:schemeClr val="bg1"/>
              </a:solidFill>
              <a:latin typeface="Museo Slab 500"/>
              <a:cs typeface="Museo Slab 500"/>
            </a:endParaRPr>
          </a:p>
        </p:txBody>
      </p:sp>
      <p:sp>
        <p:nvSpPr>
          <p:cNvPr id="8" name="TextBox 7"/>
          <p:cNvSpPr txBox="1"/>
          <p:nvPr/>
        </p:nvSpPr>
        <p:spPr>
          <a:xfrm>
            <a:off x="4571441" y="1767760"/>
            <a:ext cx="3591915" cy="2246769"/>
          </a:xfrm>
          <a:prstGeom prst="rect">
            <a:avLst/>
          </a:prstGeom>
          <a:noFill/>
        </p:spPr>
        <p:txBody>
          <a:bodyPr wrap="square" rtlCol="0">
            <a:spAutoFit/>
          </a:bodyPr>
          <a:lstStyle/>
          <a:p>
            <a:pPr marL="285750" indent="-285750">
              <a:lnSpc>
                <a:spcPct val="200000"/>
              </a:lnSpc>
              <a:buFont typeface="Arial"/>
              <a:buChar char="•"/>
            </a:pPr>
            <a:r>
              <a:rPr lang="en-US" sz="2400" dirty="0" smtClean="0">
                <a:solidFill>
                  <a:srgbClr val="FFFFFF"/>
                </a:solidFill>
                <a:latin typeface="Museo Sans 300"/>
                <a:cs typeface="Museo Sans 300"/>
              </a:rPr>
              <a:t>Introductions</a:t>
            </a:r>
          </a:p>
          <a:p>
            <a:pPr marL="285750" indent="-285750">
              <a:lnSpc>
                <a:spcPct val="200000"/>
              </a:lnSpc>
              <a:buFont typeface="Arial"/>
              <a:buChar char="•"/>
            </a:pPr>
            <a:r>
              <a:rPr lang="en-US" sz="2400" dirty="0" smtClean="0">
                <a:solidFill>
                  <a:srgbClr val="FFFFFF"/>
                </a:solidFill>
                <a:latin typeface="Museo Sans 300"/>
                <a:cs typeface="Museo Sans 300"/>
              </a:rPr>
              <a:t>Research </a:t>
            </a:r>
          </a:p>
          <a:p>
            <a:pPr marL="285750" indent="-285750">
              <a:lnSpc>
                <a:spcPct val="200000"/>
              </a:lnSpc>
              <a:buFont typeface="Arial"/>
              <a:buChar char="•"/>
            </a:pPr>
            <a:r>
              <a:rPr lang="en-US" sz="2400" dirty="0" smtClean="0">
                <a:solidFill>
                  <a:srgbClr val="FFFFFF"/>
                </a:solidFill>
                <a:latin typeface="Museo Sans 300"/>
                <a:cs typeface="Museo Sans 300"/>
              </a:rPr>
              <a:t>Activities</a:t>
            </a:r>
            <a:endParaRPr lang="en-US" sz="2400" dirty="0">
              <a:solidFill>
                <a:srgbClr val="FFFFFF"/>
              </a:solidFill>
              <a:latin typeface="Museo Sans 500"/>
              <a:cs typeface="Museo Sans 500"/>
            </a:endParaRPr>
          </a:p>
        </p:txBody>
      </p:sp>
      <p:pic>
        <p:nvPicPr>
          <p:cNvPr id="10" name="Picture 9" descr="FosterCityLibrary_MakerLab edi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135" y="1736508"/>
            <a:ext cx="2928340" cy="3904454"/>
          </a:xfrm>
          <a:prstGeom prst="roundRect">
            <a:avLst>
              <a:gd name="adj" fmla="val 4563"/>
            </a:avLst>
          </a:prstGeom>
        </p:spPr>
      </p:pic>
    </p:spTree>
    <p:extLst>
      <p:ext uri="{BB962C8B-B14F-4D97-AF65-F5344CB8AC3E}">
        <p14:creationId xmlns:p14="http://schemas.microsoft.com/office/powerpoint/2010/main" val="313009109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486651" y="1350954"/>
            <a:ext cx="8201855"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507409"/>
            <a:ext cx="8638444" cy="584776"/>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Features of Risk-Friendly Environments</a:t>
            </a:r>
            <a:endParaRPr lang="en-US" sz="3200" dirty="0">
              <a:solidFill>
                <a:schemeClr val="bg1"/>
              </a:solidFill>
              <a:latin typeface="Museo Slab 500"/>
              <a:cs typeface="Museo Slab 500"/>
            </a:endParaRPr>
          </a:p>
        </p:txBody>
      </p:sp>
      <p:sp>
        <p:nvSpPr>
          <p:cNvPr id="8" name="TextBox 7"/>
          <p:cNvSpPr txBox="1"/>
          <p:nvPr/>
        </p:nvSpPr>
        <p:spPr>
          <a:xfrm>
            <a:off x="4876234" y="2706376"/>
            <a:ext cx="3710094" cy="1938992"/>
          </a:xfrm>
          <a:prstGeom prst="rect">
            <a:avLst/>
          </a:prstGeom>
          <a:noFill/>
        </p:spPr>
        <p:txBody>
          <a:bodyPr wrap="square" rtlCol="0">
            <a:spAutoFit/>
          </a:bodyPr>
          <a:lstStyle/>
          <a:p>
            <a:pPr marL="285750" indent="-285750">
              <a:buFont typeface="Arial"/>
              <a:buChar char="•"/>
            </a:pPr>
            <a:r>
              <a:rPr lang="en-US" sz="2000" dirty="0" smtClean="0">
                <a:solidFill>
                  <a:srgbClr val="FFFFFF"/>
                </a:solidFill>
                <a:latin typeface="Museo Sans 300"/>
                <a:cs typeface="Museo Sans 300"/>
              </a:rPr>
              <a:t>Trying new things</a:t>
            </a:r>
            <a:br>
              <a:rPr lang="en-US" sz="2000" dirty="0" smtClean="0">
                <a:solidFill>
                  <a:srgbClr val="FFFFFF"/>
                </a:solidFill>
                <a:latin typeface="Museo Sans 300"/>
                <a:cs typeface="Museo Sans 300"/>
              </a:rPr>
            </a:br>
            <a:endParaRPr lang="en-US" sz="2000" dirty="0" smtClean="0">
              <a:solidFill>
                <a:srgbClr val="FFFFFF"/>
              </a:solidFill>
              <a:latin typeface="Museo Sans 300"/>
              <a:cs typeface="Museo Sans 300"/>
            </a:endParaRPr>
          </a:p>
          <a:p>
            <a:pPr marL="285750" indent="-285750">
              <a:buFont typeface="Arial"/>
              <a:buChar char="•"/>
            </a:pPr>
            <a:r>
              <a:rPr lang="en-US" sz="2000" dirty="0" smtClean="0">
                <a:solidFill>
                  <a:srgbClr val="FFFFFF"/>
                </a:solidFill>
                <a:latin typeface="Museo Sans 300"/>
                <a:cs typeface="Museo Sans 300"/>
              </a:rPr>
              <a:t>Challenge is encouraged</a:t>
            </a:r>
            <a:br>
              <a:rPr lang="en-US" sz="2000" dirty="0" smtClean="0">
                <a:solidFill>
                  <a:srgbClr val="FFFFFF"/>
                </a:solidFill>
                <a:latin typeface="Museo Sans 300"/>
                <a:cs typeface="Museo Sans 300"/>
              </a:rPr>
            </a:br>
            <a:endParaRPr lang="en-US" sz="2000" dirty="0" smtClean="0">
              <a:solidFill>
                <a:srgbClr val="FFFFFF"/>
              </a:solidFill>
              <a:latin typeface="Museo Sans 300"/>
              <a:cs typeface="Museo Sans 300"/>
            </a:endParaRPr>
          </a:p>
          <a:p>
            <a:pPr marL="285750" indent="-285750">
              <a:buFont typeface="Arial"/>
              <a:buChar char="•"/>
            </a:pPr>
            <a:r>
              <a:rPr lang="en-US" sz="2000" dirty="0" smtClean="0">
                <a:solidFill>
                  <a:srgbClr val="FFFFFF"/>
                </a:solidFill>
                <a:latin typeface="Museo Sans 300"/>
                <a:cs typeface="Museo Sans 300"/>
              </a:rPr>
              <a:t>Build resilience and persistence</a:t>
            </a:r>
          </a:p>
        </p:txBody>
      </p:sp>
      <p:pic>
        <p:nvPicPr>
          <p:cNvPr id="9" name="Picture 8" descr="Parent-child footpaint-3.jpeg"/>
          <p:cNvPicPr>
            <a:picLocks noChangeAspect="1"/>
          </p:cNvPicPr>
          <p:nvPr/>
        </p:nvPicPr>
        <p:blipFill rotWithShape="1">
          <a:blip r:embed="rId3" cstate="print">
            <a:extLst>
              <a:ext uri="{28A0092B-C50C-407E-A947-70E740481C1C}">
                <a14:useLocalDpi xmlns:a14="http://schemas.microsoft.com/office/drawing/2010/main" val="0"/>
              </a:ext>
            </a:extLst>
          </a:blip>
          <a:srcRect l="15594" r="9881"/>
          <a:stretch/>
        </p:blipFill>
        <p:spPr>
          <a:xfrm rot="16200000">
            <a:off x="668077" y="2025095"/>
            <a:ext cx="3959409" cy="3541882"/>
          </a:xfrm>
          <a:prstGeom prst="roundRect">
            <a:avLst>
              <a:gd name="adj" fmla="val 6959"/>
            </a:avLst>
          </a:prstGeom>
          <a:solidFill>
            <a:srgbClr val="FFFFFF">
              <a:shade val="85000"/>
            </a:srgbClr>
          </a:solidFill>
          <a:ln>
            <a:noFill/>
          </a:ln>
          <a:effectLst/>
        </p:spPr>
      </p:pic>
    </p:spTree>
    <p:extLst>
      <p:ext uri="{BB962C8B-B14F-4D97-AF65-F5344CB8AC3E}">
        <p14:creationId xmlns:p14="http://schemas.microsoft.com/office/powerpoint/2010/main" val="382398846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350954"/>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507409"/>
            <a:ext cx="8638444" cy="584776"/>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Success</a:t>
            </a:r>
            <a:endParaRPr lang="en-US" sz="3200" dirty="0">
              <a:solidFill>
                <a:schemeClr val="bg1"/>
              </a:solidFill>
              <a:latin typeface="Museo Slab 500"/>
              <a:cs typeface="Museo Slab 500"/>
            </a:endParaRPr>
          </a:p>
        </p:txBody>
      </p:sp>
      <p:sp>
        <p:nvSpPr>
          <p:cNvPr id="8" name="TextBox 7"/>
          <p:cNvSpPr txBox="1"/>
          <p:nvPr/>
        </p:nvSpPr>
        <p:spPr>
          <a:xfrm>
            <a:off x="678900" y="5281317"/>
            <a:ext cx="3710094" cy="369332"/>
          </a:xfrm>
          <a:prstGeom prst="rect">
            <a:avLst/>
          </a:prstGeom>
          <a:noFill/>
        </p:spPr>
        <p:txBody>
          <a:bodyPr wrap="square" rtlCol="0">
            <a:spAutoFit/>
          </a:bodyPr>
          <a:lstStyle/>
          <a:p>
            <a:pPr algn="ctr"/>
            <a:r>
              <a:rPr lang="en-US" dirty="0" smtClean="0">
                <a:solidFill>
                  <a:srgbClr val="FFFFFF"/>
                </a:solidFill>
                <a:latin typeface="Museo Sans 300"/>
                <a:cs typeface="Museo Sans 300"/>
              </a:rPr>
              <a:t>Fictional path to success</a:t>
            </a:r>
          </a:p>
        </p:txBody>
      </p:sp>
      <p:sp>
        <p:nvSpPr>
          <p:cNvPr id="11" name="TextBox 10"/>
          <p:cNvSpPr txBox="1"/>
          <p:nvPr/>
        </p:nvSpPr>
        <p:spPr>
          <a:xfrm>
            <a:off x="4772468" y="5282694"/>
            <a:ext cx="3710094" cy="369332"/>
          </a:xfrm>
          <a:prstGeom prst="rect">
            <a:avLst/>
          </a:prstGeom>
          <a:noFill/>
        </p:spPr>
        <p:txBody>
          <a:bodyPr wrap="square" rtlCol="0">
            <a:spAutoFit/>
          </a:bodyPr>
          <a:lstStyle/>
          <a:p>
            <a:pPr algn="ctr"/>
            <a:r>
              <a:rPr lang="en-US" dirty="0" smtClean="0">
                <a:solidFill>
                  <a:srgbClr val="FFFFFF"/>
                </a:solidFill>
                <a:latin typeface="Museo Sans 300"/>
                <a:cs typeface="Museo Sans 300"/>
              </a:rPr>
              <a:t>Actual path to success</a:t>
            </a:r>
          </a:p>
        </p:txBody>
      </p:sp>
      <p:pic>
        <p:nvPicPr>
          <p:cNvPr id="12" name="Picture 11"/>
          <p:cNvPicPr>
            <a:picLocks noChangeAspect="1"/>
          </p:cNvPicPr>
          <p:nvPr/>
        </p:nvPicPr>
        <p:blipFill>
          <a:blip r:embed="rId3"/>
          <a:stretch>
            <a:fillRect/>
          </a:stretch>
        </p:blipFill>
        <p:spPr>
          <a:xfrm>
            <a:off x="788657" y="1689612"/>
            <a:ext cx="3600337" cy="3442057"/>
          </a:xfrm>
          <a:prstGeom prst="rect">
            <a:avLst/>
          </a:prstGeom>
        </p:spPr>
      </p:pic>
      <p:pic>
        <p:nvPicPr>
          <p:cNvPr id="13" name="Picture 12"/>
          <p:cNvPicPr>
            <a:picLocks noChangeAspect="1"/>
          </p:cNvPicPr>
          <p:nvPr/>
        </p:nvPicPr>
        <p:blipFill>
          <a:blip r:embed="rId3"/>
          <a:stretch>
            <a:fillRect/>
          </a:stretch>
        </p:blipFill>
        <p:spPr>
          <a:xfrm>
            <a:off x="4772468" y="1689611"/>
            <a:ext cx="3600337" cy="3442057"/>
          </a:xfrm>
          <a:prstGeom prst="rect">
            <a:avLst/>
          </a:prstGeom>
        </p:spPr>
      </p:pic>
      <p:cxnSp>
        <p:nvCxnSpPr>
          <p:cNvPr id="4" name="Straight Arrow Connector 3"/>
          <p:cNvCxnSpPr/>
          <p:nvPr/>
        </p:nvCxnSpPr>
        <p:spPr>
          <a:xfrm flipV="1">
            <a:off x="1139476" y="2210690"/>
            <a:ext cx="2599430" cy="2620476"/>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6" idx="13"/>
          </p:cNvCxnSpPr>
          <p:nvPr/>
        </p:nvCxnSpPr>
        <p:spPr>
          <a:xfrm flipV="1">
            <a:off x="7525291" y="1864544"/>
            <a:ext cx="620459" cy="595420"/>
          </a:xfrm>
          <a:prstGeom prst="straightConnector1">
            <a:avLst/>
          </a:prstGeom>
          <a:ln w="762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5056426" y="2044507"/>
            <a:ext cx="3089324" cy="2816084"/>
          </a:xfrm>
          <a:custGeom>
            <a:avLst/>
            <a:gdLst>
              <a:gd name="connsiteX0" fmla="*/ 0 w 3089324"/>
              <a:gd name="connsiteY0" fmla="*/ 2801364 h 2816084"/>
              <a:gd name="connsiteX1" fmla="*/ 700303 w 3089324"/>
              <a:gd name="connsiteY1" fmla="*/ 2255336 h 2816084"/>
              <a:gd name="connsiteX2" fmla="*/ 332347 w 3089324"/>
              <a:gd name="connsiteY2" fmla="*/ 1495644 h 2816084"/>
              <a:gd name="connsiteX3" fmla="*/ 1685475 w 3089324"/>
              <a:gd name="connsiteY3" fmla="*/ 1175149 h 2816084"/>
              <a:gd name="connsiteX4" fmla="*/ 2528213 w 3089324"/>
              <a:gd name="connsiteY4" fmla="*/ 2362167 h 2816084"/>
              <a:gd name="connsiteX5" fmla="*/ 1400606 w 3089324"/>
              <a:gd name="connsiteY5" fmla="*/ 2765754 h 2816084"/>
              <a:gd name="connsiteX6" fmla="*/ 997041 w 3089324"/>
              <a:gd name="connsiteY6" fmla="*/ 1317591 h 2816084"/>
              <a:gd name="connsiteX7" fmla="*/ 1566780 w 3089324"/>
              <a:gd name="connsiteY7" fmla="*/ 498548 h 2816084"/>
              <a:gd name="connsiteX8" fmla="*/ 3050473 w 3089324"/>
              <a:gd name="connsiteY8" fmla="*/ 1305721 h 2816084"/>
              <a:gd name="connsiteX9" fmla="*/ 2563821 w 3089324"/>
              <a:gd name="connsiteY9" fmla="*/ 2112893 h 2816084"/>
              <a:gd name="connsiteX10" fmla="*/ 1566780 w 3089324"/>
              <a:gd name="connsiteY10" fmla="*/ 1946711 h 2816084"/>
              <a:gd name="connsiteX11" fmla="*/ 415434 w 3089324"/>
              <a:gd name="connsiteY11" fmla="*/ 759692 h 2816084"/>
              <a:gd name="connsiteX12" fmla="*/ 724042 w 3089324"/>
              <a:gd name="connsiteY12" fmla="*/ 225534 h 2816084"/>
              <a:gd name="connsiteX13" fmla="*/ 2468865 w 3089324"/>
              <a:gd name="connsiteY13" fmla="*/ 415457 h 2816084"/>
              <a:gd name="connsiteX14" fmla="*/ 2136518 w 3089324"/>
              <a:gd name="connsiteY14" fmla="*/ 2457129 h 2816084"/>
              <a:gd name="connsiteX15" fmla="*/ 1068259 w 3089324"/>
              <a:gd name="connsiteY15" fmla="*/ 2397778 h 2816084"/>
              <a:gd name="connsiteX16" fmla="*/ 2124648 w 3089324"/>
              <a:gd name="connsiteY16" fmla="*/ 866524 h 2816084"/>
              <a:gd name="connsiteX17" fmla="*/ 2884299 w 3089324"/>
              <a:gd name="connsiteY17" fmla="*/ 0 h 2816084"/>
              <a:gd name="connsiteX18" fmla="*/ 2884299 w 3089324"/>
              <a:gd name="connsiteY18" fmla="*/ 0 h 281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324" h="2816084">
                <a:moveTo>
                  <a:pt x="0" y="2801364"/>
                </a:moveTo>
                <a:cubicBezTo>
                  <a:pt x="322456" y="2637160"/>
                  <a:pt x="644912" y="2472956"/>
                  <a:pt x="700303" y="2255336"/>
                </a:cubicBezTo>
                <a:cubicBezTo>
                  <a:pt x="755694" y="2037716"/>
                  <a:pt x="168152" y="1675675"/>
                  <a:pt x="332347" y="1495644"/>
                </a:cubicBezTo>
                <a:cubicBezTo>
                  <a:pt x="496542" y="1315613"/>
                  <a:pt x="1319497" y="1030729"/>
                  <a:pt x="1685475" y="1175149"/>
                </a:cubicBezTo>
                <a:cubicBezTo>
                  <a:pt x="2051453" y="1319569"/>
                  <a:pt x="2575691" y="2097066"/>
                  <a:pt x="2528213" y="2362167"/>
                </a:cubicBezTo>
                <a:cubicBezTo>
                  <a:pt x="2480735" y="2627268"/>
                  <a:pt x="1655801" y="2939850"/>
                  <a:pt x="1400606" y="2765754"/>
                </a:cubicBezTo>
                <a:cubicBezTo>
                  <a:pt x="1145411" y="2591658"/>
                  <a:pt x="969345" y="1695459"/>
                  <a:pt x="997041" y="1317591"/>
                </a:cubicBezTo>
                <a:cubicBezTo>
                  <a:pt x="1024737" y="939723"/>
                  <a:pt x="1224541" y="500526"/>
                  <a:pt x="1566780" y="498548"/>
                </a:cubicBezTo>
                <a:cubicBezTo>
                  <a:pt x="1909019" y="496570"/>
                  <a:pt x="2884300" y="1036664"/>
                  <a:pt x="3050473" y="1305721"/>
                </a:cubicBezTo>
                <a:cubicBezTo>
                  <a:pt x="3216646" y="1574778"/>
                  <a:pt x="2811103" y="2006061"/>
                  <a:pt x="2563821" y="2112893"/>
                </a:cubicBezTo>
                <a:cubicBezTo>
                  <a:pt x="2316539" y="2219725"/>
                  <a:pt x="1924844" y="2172244"/>
                  <a:pt x="1566780" y="1946711"/>
                </a:cubicBezTo>
                <a:cubicBezTo>
                  <a:pt x="1208716" y="1721178"/>
                  <a:pt x="555890" y="1046555"/>
                  <a:pt x="415434" y="759692"/>
                </a:cubicBezTo>
                <a:cubicBezTo>
                  <a:pt x="274978" y="472829"/>
                  <a:pt x="381804" y="282906"/>
                  <a:pt x="724042" y="225534"/>
                </a:cubicBezTo>
                <a:cubicBezTo>
                  <a:pt x="1066281" y="168161"/>
                  <a:pt x="2233452" y="43525"/>
                  <a:pt x="2468865" y="415457"/>
                </a:cubicBezTo>
                <a:cubicBezTo>
                  <a:pt x="2704278" y="787389"/>
                  <a:pt x="2369952" y="2126742"/>
                  <a:pt x="2136518" y="2457129"/>
                </a:cubicBezTo>
                <a:cubicBezTo>
                  <a:pt x="1903084" y="2787516"/>
                  <a:pt x="1070237" y="2662879"/>
                  <a:pt x="1068259" y="2397778"/>
                </a:cubicBezTo>
                <a:cubicBezTo>
                  <a:pt x="1066281" y="2132677"/>
                  <a:pt x="1821975" y="1266154"/>
                  <a:pt x="2124648" y="866524"/>
                </a:cubicBezTo>
                <a:cubicBezTo>
                  <a:pt x="2427321" y="466894"/>
                  <a:pt x="2884299" y="0"/>
                  <a:pt x="2884299" y="0"/>
                </a:cubicBezTo>
                <a:lnTo>
                  <a:pt x="2884299" y="0"/>
                </a:lnTo>
              </a:path>
            </a:pathLst>
          </a:custGeom>
          <a:ln w="762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25273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818976"/>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52778" y="565240"/>
            <a:ext cx="8638444" cy="1077218"/>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Risk Friendly Key Concept: </a:t>
            </a:r>
            <a:br>
              <a:rPr lang="en-US" sz="3200" dirty="0" smtClean="0">
                <a:solidFill>
                  <a:schemeClr val="bg1"/>
                </a:solidFill>
                <a:latin typeface="Museo Slab 500"/>
                <a:cs typeface="Museo Slab 500"/>
              </a:rPr>
            </a:br>
            <a:r>
              <a:rPr lang="en-US" sz="3200" dirty="0" smtClean="0">
                <a:solidFill>
                  <a:schemeClr val="bg1"/>
                </a:solidFill>
                <a:latin typeface="Museo Slab 500"/>
                <a:cs typeface="Museo Slab 500"/>
              </a:rPr>
              <a:t>Design Thinking  </a:t>
            </a:r>
            <a:endParaRPr lang="en-US" sz="3200" dirty="0">
              <a:solidFill>
                <a:schemeClr val="bg1"/>
              </a:solidFill>
              <a:latin typeface="Museo Slab 500"/>
              <a:cs typeface="Museo Slab 500"/>
            </a:endParaRPr>
          </a:p>
        </p:txBody>
      </p:sp>
      <p:pic>
        <p:nvPicPr>
          <p:cNvPr id="10" name="Picture 4" descr="https://dschool.stanford.edu/groups/k12/wiki/6c04c/images/123fb.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3366" y="2090455"/>
            <a:ext cx="7944787" cy="3705896"/>
          </a:xfrm>
          <a:prstGeom prst="roundRect">
            <a:avLst>
              <a:gd name="adj" fmla="val 385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19257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795236"/>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52778" y="565240"/>
            <a:ext cx="8638444" cy="1077218"/>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Risk Friendly Key Concept: </a:t>
            </a:r>
            <a:br>
              <a:rPr lang="en-US" sz="3200" dirty="0" smtClean="0">
                <a:solidFill>
                  <a:schemeClr val="bg1"/>
                </a:solidFill>
                <a:latin typeface="Museo Slab 500"/>
                <a:cs typeface="Museo Slab 500"/>
              </a:rPr>
            </a:br>
            <a:r>
              <a:rPr lang="en-US" sz="3200" dirty="0" smtClean="0">
                <a:solidFill>
                  <a:schemeClr val="bg1"/>
                </a:solidFill>
                <a:latin typeface="Museo Slab 500"/>
                <a:cs typeface="Museo Slab 500"/>
              </a:rPr>
              <a:t>Growth Mindset</a:t>
            </a:r>
            <a:endParaRPr lang="en-US" sz="3200" dirty="0">
              <a:solidFill>
                <a:schemeClr val="bg1"/>
              </a:solidFill>
              <a:latin typeface="Museo Slab 500"/>
              <a:cs typeface="Museo Slab 500"/>
            </a:endParaRPr>
          </a:p>
        </p:txBody>
      </p:sp>
      <p:pic>
        <p:nvPicPr>
          <p:cNvPr id="8" name="Picture 7" descr="Mindset.jpg"/>
          <p:cNvPicPr>
            <a:picLocks noChangeAspect="1"/>
          </p:cNvPicPr>
          <p:nvPr/>
        </p:nvPicPr>
        <p:blipFill rotWithShape="1">
          <a:blip r:embed="rId3">
            <a:extLst>
              <a:ext uri="{28A0092B-C50C-407E-A947-70E740481C1C}">
                <a14:useLocalDpi xmlns:a14="http://schemas.microsoft.com/office/drawing/2010/main" val="0"/>
              </a:ext>
            </a:extLst>
          </a:blip>
          <a:srcRect l="4244" r="4141"/>
          <a:stretch/>
        </p:blipFill>
        <p:spPr>
          <a:xfrm>
            <a:off x="1755138" y="2209155"/>
            <a:ext cx="2346361" cy="3576948"/>
          </a:xfrm>
          <a:prstGeom prst="roundRect">
            <a:avLst>
              <a:gd name="adj" fmla="val 6044"/>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0700"/>
          <a:stretch/>
        </p:blipFill>
        <p:spPr>
          <a:xfrm>
            <a:off x="4952150" y="2210961"/>
            <a:ext cx="2666266" cy="3571484"/>
          </a:xfrm>
          <a:prstGeom prst="roundRect">
            <a:avLst>
              <a:gd name="adj" fmla="val 5092"/>
            </a:avLst>
          </a:prstGeom>
        </p:spPr>
      </p:pic>
    </p:spTree>
    <p:extLst>
      <p:ext uri="{BB962C8B-B14F-4D97-AF65-F5344CB8AC3E}">
        <p14:creationId xmlns:p14="http://schemas.microsoft.com/office/powerpoint/2010/main" val="1087468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22436" y="163327"/>
            <a:ext cx="8775700" cy="6223000"/>
          </a:xfrm>
          <a:prstGeom prst="rect">
            <a:avLst/>
          </a:prstGeom>
        </p:spPr>
      </p:pic>
      <p:sp>
        <p:nvSpPr>
          <p:cNvPr id="10" name="Rounded Rectangle 9"/>
          <p:cNvSpPr/>
          <p:nvPr/>
        </p:nvSpPr>
        <p:spPr>
          <a:xfrm>
            <a:off x="222436" y="163327"/>
            <a:ext cx="8775700" cy="6223000"/>
          </a:xfrm>
          <a:prstGeom prst="roundRect">
            <a:avLst>
              <a:gd name="adj" fmla="val 2382"/>
            </a:avLst>
          </a:prstGeom>
          <a:solidFill>
            <a:schemeClr val="tx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Museo Sans 500"/>
            </a:endParaRPr>
          </a:p>
        </p:txBody>
      </p:sp>
      <p:cxnSp>
        <p:nvCxnSpPr>
          <p:cNvPr id="12" name="Straight Connector 11"/>
          <p:cNvCxnSpPr/>
          <p:nvPr/>
        </p:nvCxnSpPr>
        <p:spPr>
          <a:xfrm>
            <a:off x="902085" y="3846403"/>
            <a:ext cx="7335379"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168780" y="1676160"/>
            <a:ext cx="6795676" cy="2120972"/>
            <a:chOff x="1370570" y="1676160"/>
            <a:chExt cx="6795676" cy="2120972"/>
          </a:xfrm>
        </p:grpSpPr>
        <p:sp>
          <p:nvSpPr>
            <p:cNvPr id="11" name="Title 1"/>
            <p:cNvSpPr txBox="1">
              <a:spLocks/>
            </p:cNvSpPr>
            <p:nvPr/>
          </p:nvSpPr>
          <p:spPr>
            <a:xfrm>
              <a:off x="2612339" y="2490570"/>
              <a:ext cx="5553907" cy="13065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err="1" smtClean="0">
                  <a:solidFill>
                    <a:schemeClr val="bg1"/>
                  </a:solidFill>
                  <a:latin typeface="Museo Slab 500"/>
                  <a:cs typeface="Museo Slab 500"/>
                </a:rPr>
                <a:t>motionally</a:t>
              </a:r>
              <a:r>
                <a:rPr lang="en-US" dirty="0" smtClean="0">
                  <a:solidFill>
                    <a:schemeClr val="bg1"/>
                  </a:solidFill>
                  <a:latin typeface="Museo Slab 500"/>
                  <a:cs typeface="Museo Slab 500"/>
                </a:rPr>
                <a:t> attuned</a:t>
              </a:r>
              <a:endParaRPr lang="en-US" dirty="0">
                <a:solidFill>
                  <a:schemeClr val="bg1"/>
                </a:solidFill>
                <a:latin typeface="Museo Slab 500"/>
                <a:cs typeface="Museo Slab 500"/>
              </a:endParaRPr>
            </a:p>
          </p:txBody>
        </p:sp>
        <p:pic>
          <p:nvPicPr>
            <p:cNvPr id="13" name="Picture 12" descr="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570" y="1676160"/>
              <a:ext cx="1166435" cy="1819639"/>
            </a:xfrm>
            <a:prstGeom prst="rect">
              <a:avLst/>
            </a:prstGeom>
          </p:spPr>
        </p:pic>
      </p:grpSp>
    </p:spTree>
    <p:extLst>
      <p:ext uri="{BB962C8B-B14F-4D97-AF65-F5344CB8AC3E}">
        <p14:creationId xmlns:p14="http://schemas.microsoft.com/office/powerpoint/2010/main" val="85293025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949564" y="1350954"/>
            <a:ext cx="7198637"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507409"/>
            <a:ext cx="8638444" cy="523220"/>
          </a:xfrm>
          <a:prstGeom prst="rect">
            <a:avLst/>
          </a:prstGeom>
          <a:noFill/>
        </p:spPr>
        <p:txBody>
          <a:bodyPr wrap="square" rtlCol="0">
            <a:spAutoFit/>
          </a:bodyPr>
          <a:lstStyle/>
          <a:p>
            <a:pPr algn="ctr"/>
            <a:r>
              <a:rPr lang="en-US" sz="2800" dirty="0" smtClean="0">
                <a:solidFill>
                  <a:schemeClr val="bg1"/>
                </a:solidFill>
                <a:latin typeface="Museo Slab 500"/>
                <a:cs typeface="Museo Slab 500"/>
              </a:rPr>
              <a:t>Features of Emotionally Attuned Learning</a:t>
            </a:r>
            <a:endParaRPr lang="en-US" sz="2800" dirty="0">
              <a:solidFill>
                <a:schemeClr val="bg1"/>
              </a:solidFill>
              <a:latin typeface="Museo Slab 500"/>
              <a:cs typeface="Museo Slab 500"/>
            </a:endParaRPr>
          </a:p>
        </p:txBody>
      </p:sp>
      <p:sp>
        <p:nvSpPr>
          <p:cNvPr id="8" name="TextBox 7"/>
          <p:cNvSpPr txBox="1"/>
          <p:nvPr/>
        </p:nvSpPr>
        <p:spPr>
          <a:xfrm>
            <a:off x="4271927" y="2239569"/>
            <a:ext cx="3710094" cy="1015663"/>
          </a:xfrm>
          <a:prstGeom prst="rect">
            <a:avLst/>
          </a:prstGeom>
          <a:noFill/>
        </p:spPr>
        <p:txBody>
          <a:bodyPr wrap="square" rtlCol="0">
            <a:spAutoFit/>
          </a:bodyPr>
          <a:lstStyle/>
          <a:p>
            <a:r>
              <a:rPr lang="en-US" sz="2000" dirty="0" smtClean="0">
                <a:solidFill>
                  <a:srgbClr val="FFFFFF"/>
                </a:solidFill>
                <a:latin typeface="Museo Sans 500"/>
                <a:cs typeface="Museo Sans 500"/>
                <a:sym typeface="Wingdings" panose="05000000000000000000" pitchFamily="2" charset="2"/>
              </a:rPr>
              <a:t>Research shows:</a:t>
            </a:r>
          </a:p>
          <a:p>
            <a:pPr marL="285750" indent="-285750">
              <a:buFont typeface="Arial" panose="020B0604020202020204" pitchFamily="34" charset="0"/>
              <a:buChar char="•"/>
            </a:pPr>
            <a:r>
              <a:rPr lang="en-US" sz="2000" dirty="0" smtClean="0">
                <a:solidFill>
                  <a:srgbClr val="FFFFFF"/>
                </a:solidFill>
                <a:latin typeface="Museo Sans 300"/>
                <a:cs typeface="Museo Sans 300"/>
                <a:sym typeface="Wingdings" panose="05000000000000000000" pitchFamily="2" charset="2"/>
              </a:rPr>
              <a:t>Positive emotions increase creativity and learning </a:t>
            </a:r>
          </a:p>
        </p:txBody>
      </p:sp>
      <p:pic>
        <p:nvPicPr>
          <p:cNvPr id="10" name="Picture 9" descr="Camp_FortBuilding_summer13_02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95781" y="2412120"/>
            <a:ext cx="4079145" cy="2719429"/>
          </a:xfrm>
          <a:prstGeom prst="roundRect">
            <a:avLst>
              <a:gd name="adj" fmla="val 10790"/>
            </a:avLst>
          </a:prstGeom>
          <a:solidFill>
            <a:srgbClr val="FFFFFF">
              <a:shade val="85000"/>
            </a:srgbClr>
          </a:solidFill>
          <a:ln>
            <a:noFill/>
          </a:ln>
          <a:effectLst/>
        </p:spPr>
      </p:pic>
      <p:sp>
        <p:nvSpPr>
          <p:cNvPr id="9" name="TextBox 8"/>
          <p:cNvSpPr txBox="1"/>
          <p:nvPr/>
        </p:nvSpPr>
        <p:spPr>
          <a:xfrm>
            <a:off x="4271926" y="3589848"/>
            <a:ext cx="4250399" cy="707886"/>
          </a:xfrm>
          <a:prstGeom prst="rect">
            <a:avLst/>
          </a:prstGeom>
          <a:noFill/>
        </p:spPr>
        <p:txBody>
          <a:bodyPr wrap="square" rtlCol="0">
            <a:spAutoFit/>
          </a:bodyPr>
          <a:lstStyle/>
          <a:p>
            <a:r>
              <a:rPr lang="en-US" sz="2000" dirty="0" smtClean="0">
                <a:solidFill>
                  <a:srgbClr val="FFFFFF"/>
                </a:solidFill>
                <a:latin typeface="Museo Sans 500"/>
                <a:cs typeface="Museo Sans 500"/>
                <a:sym typeface="Wingdings" panose="05000000000000000000" pitchFamily="2" charset="2"/>
              </a:rPr>
              <a:t>How to apply it:</a:t>
            </a:r>
          </a:p>
          <a:p>
            <a:pPr marL="285750" indent="-285750" algn="ctr">
              <a:buFont typeface="Arial" panose="020B0604020202020204" pitchFamily="34" charset="0"/>
              <a:buChar char="•"/>
            </a:pPr>
            <a:r>
              <a:rPr lang="en-US" sz="2000" dirty="0">
                <a:solidFill>
                  <a:srgbClr val="FFFFFF"/>
                </a:solidFill>
                <a:latin typeface="Museo Sans 300"/>
                <a:cs typeface="Museo Sans 300"/>
              </a:rPr>
              <a:t>Mind feelings to build the mind</a:t>
            </a:r>
            <a:endParaRPr lang="en-US" sz="2000" dirty="0">
              <a:latin typeface="Museo Sans 500"/>
            </a:endParaRPr>
          </a:p>
        </p:txBody>
      </p:sp>
    </p:spTree>
    <p:extLst>
      <p:ext uri="{BB962C8B-B14F-4D97-AF65-F5344CB8AC3E}">
        <p14:creationId xmlns:p14="http://schemas.microsoft.com/office/powerpoint/2010/main" val="2655226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505264"/>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0970" y="792133"/>
            <a:ext cx="8638444" cy="523220"/>
          </a:xfrm>
          <a:prstGeom prst="rect">
            <a:avLst/>
          </a:prstGeom>
          <a:noFill/>
        </p:spPr>
        <p:txBody>
          <a:bodyPr wrap="square" rtlCol="0">
            <a:spAutoFit/>
          </a:bodyPr>
          <a:lstStyle/>
          <a:p>
            <a:pPr algn="ctr"/>
            <a:r>
              <a:rPr lang="en-US" sz="2800" dirty="0" smtClean="0">
                <a:solidFill>
                  <a:schemeClr val="bg1"/>
                </a:solidFill>
                <a:latin typeface="Museo Slab 500"/>
                <a:cs typeface="Museo Slab 500"/>
              </a:rPr>
              <a:t>The Amygdala as a Gateway to Learning</a:t>
            </a:r>
            <a:endParaRPr lang="en-US" sz="2800" dirty="0">
              <a:solidFill>
                <a:schemeClr val="bg1"/>
              </a:solidFill>
              <a:latin typeface="Museo Slab 500"/>
              <a:cs typeface="Museo Slab 500"/>
            </a:endParaRPr>
          </a:p>
        </p:txBody>
      </p:sp>
      <p:pic>
        <p:nvPicPr>
          <p:cNvPr id="9" name="Picture 8"/>
          <p:cNvPicPr>
            <a:picLocks noChangeAspect="1"/>
          </p:cNvPicPr>
          <p:nvPr/>
        </p:nvPicPr>
        <p:blipFill>
          <a:blip r:embed="rId3"/>
          <a:stretch>
            <a:fillRect/>
          </a:stretch>
        </p:blipFill>
        <p:spPr>
          <a:xfrm>
            <a:off x="1229914" y="1777711"/>
            <a:ext cx="6684172" cy="4112674"/>
          </a:xfrm>
          <a:prstGeom prst="rect">
            <a:avLst/>
          </a:prstGeom>
        </p:spPr>
      </p:pic>
      <p:pic>
        <p:nvPicPr>
          <p:cNvPr id="2" name="Picture 1"/>
          <p:cNvPicPr>
            <a:picLocks noChangeAspect="1"/>
          </p:cNvPicPr>
          <p:nvPr/>
        </p:nvPicPr>
        <p:blipFill>
          <a:blip r:embed="rId4"/>
          <a:stretch>
            <a:fillRect/>
          </a:stretch>
        </p:blipFill>
        <p:spPr>
          <a:xfrm>
            <a:off x="2585209" y="2888129"/>
            <a:ext cx="3922404" cy="2962666"/>
          </a:xfrm>
          <a:prstGeom prst="rect">
            <a:avLst/>
          </a:prstGeom>
        </p:spPr>
      </p:pic>
      <p:sp>
        <p:nvSpPr>
          <p:cNvPr id="3" name="Down Arrow 2"/>
          <p:cNvSpPr/>
          <p:nvPr/>
        </p:nvSpPr>
        <p:spPr>
          <a:xfrm>
            <a:off x="4288115" y="2361852"/>
            <a:ext cx="558245" cy="841150"/>
          </a:xfrm>
          <a:prstGeom prst="downArrow">
            <a:avLst/>
          </a:prstGeom>
          <a:solidFill>
            <a:srgbClr val="90E326"/>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TextBox 10"/>
          <p:cNvSpPr txBox="1"/>
          <p:nvPr/>
        </p:nvSpPr>
        <p:spPr>
          <a:xfrm>
            <a:off x="212021" y="1909071"/>
            <a:ext cx="8638444" cy="400110"/>
          </a:xfrm>
          <a:prstGeom prst="rect">
            <a:avLst/>
          </a:prstGeom>
          <a:noFill/>
        </p:spPr>
        <p:txBody>
          <a:bodyPr wrap="square" rtlCol="0">
            <a:spAutoFit/>
          </a:bodyPr>
          <a:lstStyle/>
          <a:p>
            <a:pPr algn="ctr"/>
            <a:r>
              <a:rPr lang="en-US" sz="2000" dirty="0" smtClean="0">
                <a:solidFill>
                  <a:schemeClr val="bg1"/>
                </a:solidFill>
                <a:latin typeface="Museo Sans 300"/>
                <a:cs typeface="Museo Sans 300"/>
              </a:rPr>
              <a:t>Sensory intakes</a:t>
            </a:r>
            <a:endParaRPr lang="en-US" sz="2000" dirty="0">
              <a:solidFill>
                <a:schemeClr val="bg1"/>
              </a:solidFill>
              <a:latin typeface="Museo Sans 300"/>
              <a:cs typeface="Museo Sans 300"/>
            </a:endParaRPr>
          </a:p>
        </p:txBody>
      </p:sp>
      <p:sp>
        <p:nvSpPr>
          <p:cNvPr id="4" name="Oval 3"/>
          <p:cNvSpPr/>
          <p:nvPr/>
        </p:nvSpPr>
        <p:spPr>
          <a:xfrm>
            <a:off x="4088825" y="3483212"/>
            <a:ext cx="807044" cy="807044"/>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rot="18527151">
            <a:off x="4921711" y="4144987"/>
            <a:ext cx="926673" cy="1396288"/>
          </a:xfrm>
          <a:prstGeom prst="downArrow">
            <a:avLst/>
          </a:prstGeom>
          <a:solidFill>
            <a:srgbClr val="90E326"/>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3" name="TextBox 12"/>
          <p:cNvSpPr txBox="1"/>
          <p:nvPr/>
        </p:nvSpPr>
        <p:spPr>
          <a:xfrm>
            <a:off x="4940786" y="5175424"/>
            <a:ext cx="3877988" cy="646331"/>
          </a:xfrm>
          <a:prstGeom prst="rect">
            <a:avLst/>
          </a:prstGeom>
          <a:noFill/>
        </p:spPr>
        <p:txBody>
          <a:bodyPr wrap="square" rtlCol="0">
            <a:spAutoFit/>
          </a:bodyPr>
          <a:lstStyle/>
          <a:p>
            <a:pPr algn="ctr"/>
            <a:r>
              <a:rPr lang="en-US" sz="2000" dirty="0" smtClean="0">
                <a:solidFill>
                  <a:schemeClr val="bg1"/>
                </a:solidFill>
                <a:latin typeface="Museo Sans 300"/>
                <a:cs typeface="Museo Sans 300"/>
              </a:rPr>
              <a:t>Reactive Brain</a:t>
            </a:r>
          </a:p>
          <a:p>
            <a:pPr algn="ctr"/>
            <a:r>
              <a:rPr lang="en-US" sz="1600" dirty="0" smtClean="0">
                <a:solidFill>
                  <a:schemeClr val="bg1"/>
                </a:solidFill>
                <a:latin typeface="Museo Sans 300"/>
                <a:cs typeface="Museo Sans 300"/>
              </a:rPr>
              <a:t>Fight, flight, freeze</a:t>
            </a:r>
            <a:endParaRPr lang="en-US" sz="1600" dirty="0">
              <a:solidFill>
                <a:schemeClr val="bg1"/>
              </a:solidFill>
              <a:latin typeface="Museo Sans 300"/>
              <a:cs typeface="Museo Sans 300"/>
            </a:endParaRPr>
          </a:p>
        </p:txBody>
      </p:sp>
      <p:sp>
        <p:nvSpPr>
          <p:cNvPr id="14" name="TextBox 13"/>
          <p:cNvSpPr txBox="1"/>
          <p:nvPr/>
        </p:nvSpPr>
        <p:spPr>
          <a:xfrm>
            <a:off x="159001" y="3720159"/>
            <a:ext cx="8638444" cy="276999"/>
          </a:xfrm>
          <a:prstGeom prst="rect">
            <a:avLst/>
          </a:prstGeom>
          <a:noFill/>
        </p:spPr>
        <p:txBody>
          <a:bodyPr wrap="square" rtlCol="0">
            <a:spAutoFit/>
          </a:bodyPr>
          <a:lstStyle/>
          <a:p>
            <a:pPr algn="ctr"/>
            <a:r>
              <a:rPr lang="en-US" sz="1200" dirty="0" smtClean="0">
                <a:solidFill>
                  <a:schemeClr val="bg1"/>
                </a:solidFill>
                <a:latin typeface="Museo Sans 300"/>
                <a:cs typeface="Museo Sans 300"/>
              </a:rPr>
              <a:t>Amygdala</a:t>
            </a:r>
            <a:endParaRPr lang="en-US" sz="1200" dirty="0">
              <a:solidFill>
                <a:schemeClr val="bg1"/>
              </a:solidFill>
              <a:latin typeface="Museo Sans 300"/>
              <a:cs typeface="Museo Sans 300"/>
            </a:endParaRPr>
          </a:p>
        </p:txBody>
      </p:sp>
      <p:sp>
        <p:nvSpPr>
          <p:cNvPr id="15" name="Down Arrow 14"/>
          <p:cNvSpPr/>
          <p:nvPr/>
        </p:nvSpPr>
        <p:spPr>
          <a:xfrm rot="3780000">
            <a:off x="2893128" y="3680944"/>
            <a:ext cx="871784" cy="1313583"/>
          </a:xfrm>
          <a:prstGeom prst="downArrow">
            <a:avLst/>
          </a:prstGeom>
          <a:solidFill>
            <a:srgbClr val="90E326"/>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 name="TextBox 15"/>
          <p:cNvSpPr txBox="1"/>
          <p:nvPr/>
        </p:nvSpPr>
        <p:spPr>
          <a:xfrm rot="2462731">
            <a:off x="4016575" y="4557386"/>
            <a:ext cx="2607560" cy="400110"/>
          </a:xfrm>
          <a:prstGeom prst="rect">
            <a:avLst/>
          </a:prstGeom>
          <a:noFill/>
        </p:spPr>
        <p:txBody>
          <a:bodyPr wrap="square" rtlCol="0">
            <a:spAutoFit/>
          </a:bodyPr>
          <a:lstStyle/>
          <a:p>
            <a:pPr algn="ctr"/>
            <a:r>
              <a:rPr lang="en-US" sz="2000" dirty="0" smtClean="0">
                <a:solidFill>
                  <a:schemeClr val="bg1"/>
                </a:solidFill>
                <a:latin typeface="Museo Sans 700"/>
                <a:cs typeface="Museo Sans 700"/>
              </a:rPr>
              <a:t>STRESS</a:t>
            </a:r>
            <a:endParaRPr lang="en-US" dirty="0">
              <a:solidFill>
                <a:schemeClr val="bg1"/>
              </a:solidFill>
              <a:latin typeface="Museo Sans 700"/>
              <a:cs typeface="Museo Sans 700"/>
            </a:endParaRPr>
          </a:p>
        </p:txBody>
      </p:sp>
      <p:sp>
        <p:nvSpPr>
          <p:cNvPr id="19" name="TextBox 18"/>
          <p:cNvSpPr txBox="1"/>
          <p:nvPr/>
        </p:nvSpPr>
        <p:spPr>
          <a:xfrm rot="19920682">
            <a:off x="2078956" y="4148942"/>
            <a:ext cx="2607560" cy="338554"/>
          </a:xfrm>
          <a:prstGeom prst="rect">
            <a:avLst/>
          </a:prstGeom>
          <a:noFill/>
        </p:spPr>
        <p:txBody>
          <a:bodyPr wrap="square" rtlCol="0">
            <a:spAutoFit/>
          </a:bodyPr>
          <a:lstStyle/>
          <a:p>
            <a:pPr algn="ctr"/>
            <a:r>
              <a:rPr lang="en-US" sz="1600" dirty="0" smtClean="0">
                <a:solidFill>
                  <a:schemeClr val="bg1"/>
                </a:solidFill>
                <a:latin typeface="Museo Sans 700"/>
                <a:cs typeface="Museo Sans 700"/>
              </a:rPr>
              <a:t>NO STRESS</a:t>
            </a:r>
            <a:endParaRPr lang="en-US" sz="1600" dirty="0">
              <a:solidFill>
                <a:schemeClr val="bg1"/>
              </a:solidFill>
              <a:latin typeface="Museo Sans 700"/>
              <a:cs typeface="Museo Sans 700"/>
            </a:endParaRPr>
          </a:p>
        </p:txBody>
      </p:sp>
      <p:sp>
        <p:nvSpPr>
          <p:cNvPr id="20" name="TextBox 19"/>
          <p:cNvSpPr txBox="1"/>
          <p:nvPr/>
        </p:nvSpPr>
        <p:spPr>
          <a:xfrm>
            <a:off x="754712" y="5102762"/>
            <a:ext cx="3227283" cy="707886"/>
          </a:xfrm>
          <a:prstGeom prst="rect">
            <a:avLst/>
          </a:prstGeom>
          <a:noFill/>
        </p:spPr>
        <p:txBody>
          <a:bodyPr wrap="square" rtlCol="0">
            <a:spAutoFit/>
          </a:bodyPr>
          <a:lstStyle/>
          <a:p>
            <a:pPr algn="ctr"/>
            <a:r>
              <a:rPr lang="en-US" sz="2000" dirty="0" smtClean="0">
                <a:solidFill>
                  <a:schemeClr val="bg1"/>
                </a:solidFill>
                <a:latin typeface="Museo Sans 300"/>
                <a:cs typeface="Museo Sans 300"/>
              </a:rPr>
              <a:t>Thinking, </a:t>
            </a:r>
            <a:br>
              <a:rPr lang="en-US" sz="2000" dirty="0" smtClean="0">
                <a:solidFill>
                  <a:schemeClr val="bg1"/>
                </a:solidFill>
                <a:latin typeface="Museo Sans 300"/>
                <a:cs typeface="Museo Sans 300"/>
              </a:rPr>
            </a:br>
            <a:r>
              <a:rPr lang="en-US" sz="2000" dirty="0" smtClean="0">
                <a:solidFill>
                  <a:schemeClr val="bg1"/>
                </a:solidFill>
                <a:latin typeface="Museo Sans 300"/>
                <a:cs typeface="Museo Sans 300"/>
              </a:rPr>
              <a:t>Reflective Brain</a:t>
            </a:r>
          </a:p>
        </p:txBody>
      </p:sp>
      <p:sp>
        <p:nvSpPr>
          <p:cNvPr id="17" name="TextBox 16"/>
          <p:cNvSpPr txBox="1"/>
          <p:nvPr/>
        </p:nvSpPr>
        <p:spPr>
          <a:xfrm>
            <a:off x="336635" y="403887"/>
            <a:ext cx="8638444" cy="523220"/>
          </a:xfrm>
          <a:prstGeom prst="rect">
            <a:avLst/>
          </a:prstGeom>
          <a:noFill/>
        </p:spPr>
        <p:txBody>
          <a:bodyPr wrap="square" rtlCol="0">
            <a:spAutoFit/>
          </a:bodyPr>
          <a:lstStyle/>
          <a:p>
            <a:pPr algn="ctr"/>
            <a:r>
              <a:rPr lang="en-US" sz="2800" dirty="0" smtClean="0">
                <a:solidFill>
                  <a:schemeClr val="bg1"/>
                </a:solidFill>
                <a:latin typeface="Museo Slab 500"/>
                <a:cs typeface="Museo Slab 500"/>
              </a:rPr>
              <a:t>Emotionally Attuned:</a:t>
            </a:r>
            <a:endParaRPr lang="en-US" sz="2800" dirty="0">
              <a:solidFill>
                <a:schemeClr val="bg1"/>
              </a:solidFill>
              <a:latin typeface="Museo Slab 500"/>
              <a:cs typeface="Museo Slab 500"/>
            </a:endParaRPr>
          </a:p>
        </p:txBody>
      </p:sp>
    </p:spTree>
    <p:extLst>
      <p:ext uri="{BB962C8B-B14F-4D97-AF65-F5344CB8AC3E}">
        <p14:creationId xmlns:p14="http://schemas.microsoft.com/office/powerpoint/2010/main" val="37415576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201474" y="150202"/>
            <a:ext cx="8775700" cy="6223000"/>
          </a:xfrm>
          <a:prstGeom prst="rect">
            <a:avLst/>
          </a:prstGeom>
        </p:spPr>
      </p:pic>
      <p:sp>
        <p:nvSpPr>
          <p:cNvPr id="17" name="Rounded Rectangle 16"/>
          <p:cNvSpPr/>
          <p:nvPr/>
        </p:nvSpPr>
        <p:spPr>
          <a:xfrm>
            <a:off x="201474" y="152284"/>
            <a:ext cx="8775700" cy="6223000"/>
          </a:xfrm>
          <a:prstGeom prst="roundRect">
            <a:avLst>
              <a:gd name="adj" fmla="val 2382"/>
            </a:avLst>
          </a:prstGeom>
          <a:solidFill>
            <a:schemeClr val="tx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Museo Sans 500"/>
            </a:endParaRPr>
          </a:p>
        </p:txBody>
      </p:sp>
      <p:cxnSp>
        <p:nvCxnSpPr>
          <p:cNvPr id="21" name="Straight Connector 20"/>
          <p:cNvCxnSpPr/>
          <p:nvPr/>
        </p:nvCxnSpPr>
        <p:spPr>
          <a:xfrm>
            <a:off x="2765604" y="3823172"/>
            <a:ext cx="35964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020517" y="1441317"/>
            <a:ext cx="3092313" cy="2314949"/>
            <a:chOff x="2652547" y="1441317"/>
            <a:chExt cx="3092313" cy="2314949"/>
          </a:xfrm>
        </p:grpSpPr>
        <p:sp>
          <p:nvSpPr>
            <p:cNvPr id="18" name="Title 1"/>
            <p:cNvSpPr txBox="1">
              <a:spLocks/>
            </p:cNvSpPr>
            <p:nvPr/>
          </p:nvSpPr>
          <p:spPr>
            <a:xfrm>
              <a:off x="4226464" y="2669774"/>
              <a:ext cx="1518396" cy="10111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err="1" smtClean="0">
                  <a:solidFill>
                    <a:schemeClr val="bg1"/>
                  </a:solidFill>
                  <a:latin typeface="Museo Slab 500"/>
                  <a:cs typeface="Museo Slab 500"/>
                </a:rPr>
                <a:t>ctive</a:t>
              </a:r>
              <a:endParaRPr lang="en-US" dirty="0">
                <a:solidFill>
                  <a:schemeClr val="bg1"/>
                </a:solidFill>
                <a:latin typeface="Museo Slab 500"/>
                <a:cs typeface="Museo Slab 500"/>
              </a:endParaRPr>
            </a:p>
          </p:txBody>
        </p:sp>
        <p:pic>
          <p:nvPicPr>
            <p:cNvPr id="22" name="Picture 21" desc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2547" y="1441317"/>
              <a:ext cx="1483943" cy="2314949"/>
            </a:xfrm>
            <a:prstGeom prst="rect">
              <a:avLst/>
            </a:prstGeom>
          </p:spPr>
        </p:pic>
      </p:grpSp>
    </p:spTree>
    <p:extLst>
      <p:ext uri="{BB962C8B-B14F-4D97-AF65-F5344CB8AC3E}">
        <p14:creationId xmlns:p14="http://schemas.microsoft.com/office/powerpoint/2010/main" val="37409855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350954"/>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507409"/>
            <a:ext cx="8638444" cy="523220"/>
          </a:xfrm>
          <a:prstGeom prst="rect">
            <a:avLst/>
          </a:prstGeom>
          <a:noFill/>
        </p:spPr>
        <p:txBody>
          <a:bodyPr wrap="square" rtlCol="0">
            <a:spAutoFit/>
          </a:bodyPr>
          <a:lstStyle/>
          <a:p>
            <a:pPr algn="ctr"/>
            <a:r>
              <a:rPr lang="en-US" sz="2800" dirty="0" smtClean="0">
                <a:solidFill>
                  <a:schemeClr val="bg1"/>
                </a:solidFill>
                <a:latin typeface="Museo Slab 500"/>
                <a:cs typeface="Museo Slab 500"/>
              </a:rPr>
              <a:t>Features of Active Learning</a:t>
            </a:r>
            <a:endParaRPr lang="en-US" sz="2800" dirty="0">
              <a:solidFill>
                <a:schemeClr val="bg1"/>
              </a:solidFill>
              <a:latin typeface="Museo Slab 500"/>
              <a:cs typeface="Museo Slab 500"/>
            </a:endParaRPr>
          </a:p>
        </p:txBody>
      </p:sp>
      <p:sp>
        <p:nvSpPr>
          <p:cNvPr id="8" name="TextBox 7"/>
          <p:cNvSpPr txBox="1"/>
          <p:nvPr/>
        </p:nvSpPr>
        <p:spPr>
          <a:xfrm>
            <a:off x="4890889" y="3019890"/>
            <a:ext cx="3710094" cy="1631216"/>
          </a:xfrm>
          <a:prstGeom prst="rect">
            <a:avLst/>
          </a:prstGeom>
          <a:noFill/>
        </p:spPr>
        <p:txBody>
          <a:bodyPr wrap="square" rtlCol="0">
            <a:spAutoFit/>
          </a:bodyPr>
          <a:lstStyle/>
          <a:p>
            <a:pPr marL="571500" indent="-571500">
              <a:buFont typeface="Arial" panose="020B0604020202020204" pitchFamily="34" charset="0"/>
              <a:buChar char="•"/>
            </a:pPr>
            <a:r>
              <a:rPr lang="en-US" sz="2000" dirty="0" smtClean="0">
                <a:solidFill>
                  <a:srgbClr val="FFFFFF"/>
                </a:solidFill>
                <a:latin typeface="Museo Sans 300"/>
                <a:cs typeface="Museo Sans 300"/>
                <a:sym typeface="Wingdings" panose="05000000000000000000" pitchFamily="2" charset="2"/>
              </a:rPr>
              <a:t>Physical</a:t>
            </a:r>
            <a:br>
              <a:rPr lang="en-US" sz="2000" dirty="0" smtClean="0">
                <a:solidFill>
                  <a:srgbClr val="FFFFFF"/>
                </a:solidFill>
                <a:latin typeface="Museo Sans 300"/>
                <a:cs typeface="Museo Sans 300"/>
                <a:sym typeface="Wingdings" panose="05000000000000000000" pitchFamily="2" charset="2"/>
              </a:rPr>
            </a:br>
            <a:endParaRPr lang="en-US" sz="2000" dirty="0" smtClean="0">
              <a:solidFill>
                <a:srgbClr val="FFFFFF"/>
              </a:solidFill>
              <a:latin typeface="Museo Sans 300"/>
              <a:cs typeface="Museo Sans 300"/>
              <a:sym typeface="Wingdings" panose="05000000000000000000" pitchFamily="2" charset="2"/>
            </a:endParaRPr>
          </a:p>
          <a:p>
            <a:pPr marL="571500" indent="-571500">
              <a:buFont typeface="Arial" panose="020B0604020202020204" pitchFamily="34" charset="0"/>
              <a:buChar char="•"/>
            </a:pPr>
            <a:r>
              <a:rPr lang="en-US" sz="2000" dirty="0" smtClean="0">
                <a:solidFill>
                  <a:srgbClr val="FFFFFF"/>
                </a:solidFill>
                <a:latin typeface="Museo Sans 300"/>
                <a:cs typeface="Museo Sans 300"/>
                <a:sym typeface="Wingdings" panose="05000000000000000000" pitchFamily="2" charset="2"/>
              </a:rPr>
              <a:t>Participatory</a:t>
            </a:r>
            <a:br>
              <a:rPr lang="en-US" sz="2000" dirty="0" smtClean="0">
                <a:solidFill>
                  <a:srgbClr val="FFFFFF"/>
                </a:solidFill>
                <a:latin typeface="Museo Sans 300"/>
                <a:cs typeface="Museo Sans 300"/>
                <a:sym typeface="Wingdings" panose="05000000000000000000" pitchFamily="2" charset="2"/>
              </a:rPr>
            </a:br>
            <a:endParaRPr lang="en-US" sz="2000" dirty="0" smtClean="0">
              <a:solidFill>
                <a:srgbClr val="FFFFFF"/>
              </a:solidFill>
              <a:latin typeface="Museo Sans 300"/>
              <a:cs typeface="Museo Sans 300"/>
              <a:sym typeface="Wingdings" panose="05000000000000000000" pitchFamily="2" charset="2"/>
            </a:endParaRPr>
          </a:p>
          <a:p>
            <a:pPr marL="571500" indent="-571500">
              <a:buFont typeface="Arial" panose="020B0604020202020204" pitchFamily="34" charset="0"/>
              <a:buChar char="•"/>
            </a:pPr>
            <a:r>
              <a:rPr lang="en-US" sz="2000" dirty="0" smtClean="0">
                <a:solidFill>
                  <a:srgbClr val="FFFFFF"/>
                </a:solidFill>
                <a:latin typeface="Museo Sans 300"/>
                <a:cs typeface="Museo Sans 300"/>
                <a:sym typeface="Wingdings" panose="05000000000000000000" pitchFamily="2" charset="2"/>
              </a:rPr>
              <a:t>Playful</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027" y="1670605"/>
            <a:ext cx="3475211" cy="4207066"/>
          </a:xfrm>
          <a:prstGeom prst="roundRect">
            <a:avLst>
              <a:gd name="adj" fmla="val 4274"/>
            </a:avLst>
          </a:prstGeom>
        </p:spPr>
      </p:pic>
    </p:spTree>
    <p:extLst>
      <p:ext uri="{BB962C8B-B14F-4D97-AF65-F5344CB8AC3E}">
        <p14:creationId xmlns:p14="http://schemas.microsoft.com/office/powerpoint/2010/main" val="41508516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207395"/>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507409"/>
            <a:ext cx="8638444" cy="523220"/>
          </a:xfrm>
          <a:prstGeom prst="rect">
            <a:avLst/>
          </a:prstGeom>
          <a:noFill/>
        </p:spPr>
        <p:txBody>
          <a:bodyPr wrap="square" rtlCol="0">
            <a:spAutoFit/>
          </a:bodyPr>
          <a:lstStyle/>
          <a:p>
            <a:pPr algn="ctr"/>
            <a:r>
              <a:rPr lang="en-US" sz="2800" dirty="0" smtClean="0">
                <a:solidFill>
                  <a:schemeClr val="bg1"/>
                </a:solidFill>
                <a:latin typeface="Museo Slab 500"/>
                <a:cs typeface="Museo Slab 500"/>
              </a:rPr>
              <a:t>How to Apply it: Brain Breaks</a:t>
            </a:r>
            <a:endParaRPr lang="en-US" sz="2800" dirty="0">
              <a:solidFill>
                <a:schemeClr val="bg1"/>
              </a:solidFill>
              <a:latin typeface="Museo Slab 500"/>
              <a:cs typeface="Museo Slab 500"/>
            </a:endParaRPr>
          </a:p>
        </p:txBody>
      </p:sp>
      <p:sp>
        <p:nvSpPr>
          <p:cNvPr id="8" name="TextBox 7"/>
          <p:cNvSpPr txBox="1"/>
          <p:nvPr/>
        </p:nvSpPr>
        <p:spPr>
          <a:xfrm>
            <a:off x="1103493" y="1319205"/>
            <a:ext cx="6947205" cy="747897"/>
          </a:xfrm>
          <a:prstGeom prst="rect">
            <a:avLst/>
          </a:prstGeom>
          <a:noFill/>
        </p:spPr>
        <p:txBody>
          <a:bodyPr wrap="square" rtlCol="0">
            <a:spAutoFit/>
          </a:bodyPr>
          <a:lstStyle/>
          <a:p>
            <a:pPr algn="ctr">
              <a:lnSpc>
                <a:spcPct val="120000"/>
              </a:lnSpc>
            </a:pPr>
            <a:r>
              <a:rPr lang="en-US" dirty="0" smtClean="0">
                <a:solidFill>
                  <a:srgbClr val="FFFFFF"/>
                </a:solidFill>
                <a:latin typeface="Museo Sans 300"/>
                <a:cs typeface="Museo Sans 300"/>
              </a:rPr>
              <a:t>Short physically active breaks help to enhance </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children’s concentration and perseverance </a:t>
            </a:r>
            <a:endParaRPr lang="en-US" dirty="0">
              <a:solidFill>
                <a:srgbClr val="FFFFFF"/>
              </a:solidFill>
              <a:latin typeface="Museo Sans 300"/>
              <a:cs typeface="Museo Sans 300"/>
            </a:endParaRPr>
          </a:p>
        </p:txBody>
      </p:sp>
      <p:pic>
        <p:nvPicPr>
          <p:cNvPr id="10" name="Picture 2"/>
          <p:cNvPicPr>
            <a:picLocks noChangeAspect="1"/>
          </p:cNvPicPr>
          <p:nvPr/>
        </p:nvPicPr>
        <p:blipFill>
          <a:blip r:embed="rId3" cstate="print">
            <a:extLst>
              <a:ext uri="{28A0092B-C50C-407E-A947-70E740481C1C}">
                <a14:useLocalDpi xmlns:a14="http://schemas.microsoft.com/office/drawing/2010/main" val="0"/>
              </a:ext>
            </a:extLst>
          </a:blip>
          <a:srcRect t="19069" r="10385"/>
          <a:stretch>
            <a:fillRect/>
          </a:stretch>
        </p:blipFill>
        <p:spPr bwMode="auto">
          <a:xfrm>
            <a:off x="1614038" y="2274760"/>
            <a:ext cx="5906400" cy="3556197"/>
          </a:xfrm>
          <a:prstGeom prst="roundRect">
            <a:avLst>
              <a:gd name="adj" fmla="val 512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40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350954"/>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470162" y="507409"/>
            <a:ext cx="4203676" cy="584776"/>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About the Presenter</a:t>
            </a:r>
            <a:endParaRPr lang="en-US" sz="3200" dirty="0">
              <a:solidFill>
                <a:schemeClr val="bg1"/>
              </a:solidFill>
              <a:latin typeface="Museo Slab 500"/>
              <a:cs typeface="Museo Slab 500"/>
            </a:endParaRPr>
          </a:p>
        </p:txBody>
      </p:sp>
      <p:sp>
        <p:nvSpPr>
          <p:cNvPr id="8" name="TextBox 7"/>
          <p:cNvSpPr txBox="1"/>
          <p:nvPr/>
        </p:nvSpPr>
        <p:spPr>
          <a:xfrm>
            <a:off x="4375895" y="3054848"/>
            <a:ext cx="4314720" cy="1015663"/>
          </a:xfrm>
          <a:prstGeom prst="rect">
            <a:avLst/>
          </a:prstGeom>
          <a:noFill/>
        </p:spPr>
        <p:txBody>
          <a:bodyPr wrap="square" rtlCol="0">
            <a:spAutoFit/>
          </a:bodyPr>
          <a:lstStyle/>
          <a:p>
            <a:pPr algn="ctr"/>
            <a:r>
              <a:rPr lang="en-US" sz="2400" dirty="0" smtClean="0">
                <a:solidFill>
                  <a:srgbClr val="FFFFFF"/>
                </a:solidFill>
                <a:latin typeface="Museo Sans 500"/>
                <a:cs typeface="Museo Sans 500"/>
              </a:rPr>
              <a:t>Erica </a:t>
            </a:r>
            <a:r>
              <a:rPr lang="en-US" sz="2400" dirty="0" err="1" smtClean="0">
                <a:solidFill>
                  <a:srgbClr val="FFFFFF"/>
                </a:solidFill>
                <a:latin typeface="Museo Sans 500"/>
                <a:cs typeface="Museo Sans 500"/>
              </a:rPr>
              <a:t>Fortescue</a:t>
            </a:r>
            <a:r>
              <a:rPr lang="en-US" sz="2400" dirty="0" smtClean="0">
                <a:solidFill>
                  <a:srgbClr val="FFFFFF"/>
                </a:solidFill>
                <a:cs typeface="Museo Sans 500"/>
              </a:rPr>
              <a:t/>
            </a:r>
            <a:br>
              <a:rPr lang="en-US" sz="2400" dirty="0" smtClean="0">
                <a:solidFill>
                  <a:srgbClr val="FFFFFF"/>
                </a:solidFill>
                <a:cs typeface="Museo Sans 500"/>
              </a:rPr>
            </a:br>
            <a:r>
              <a:rPr lang="en-US" dirty="0" smtClean="0">
                <a:solidFill>
                  <a:srgbClr val="FFFFFF"/>
                </a:solidFill>
                <a:latin typeface="Museo Sans 300"/>
                <a:cs typeface="Museo Sans 500"/>
              </a:rPr>
              <a:t>Associate D</a:t>
            </a:r>
            <a:r>
              <a:rPr lang="en-US" dirty="0" smtClean="0">
                <a:solidFill>
                  <a:srgbClr val="FFFFFF"/>
                </a:solidFill>
                <a:latin typeface="Museo Sans 300"/>
                <a:cs typeface="Museo Sans 300"/>
              </a:rPr>
              <a:t>irector, Innovative Learning</a:t>
            </a:r>
          </a:p>
          <a:p>
            <a:pPr algn="ctr"/>
            <a:r>
              <a:rPr lang="en-US" dirty="0" smtClean="0">
                <a:solidFill>
                  <a:srgbClr val="FFFFFF"/>
                </a:solidFill>
                <a:latin typeface="Museo Sans 300"/>
                <a:cs typeface="Museo Sans 300"/>
              </a:rPr>
              <a:t> Center for Childhood Creativity</a:t>
            </a:r>
            <a:endParaRPr lang="en-US" dirty="0">
              <a:solidFill>
                <a:srgbClr val="FFFFFF"/>
              </a:solidFill>
              <a:latin typeface="Museo Sans 300"/>
              <a:cs typeface="Museo Sans 30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717" r="20041" b="715"/>
          <a:stretch/>
        </p:blipFill>
        <p:spPr>
          <a:xfrm>
            <a:off x="664797" y="1793524"/>
            <a:ext cx="3574336" cy="3820985"/>
          </a:xfrm>
          <a:prstGeom prst="roundRect">
            <a:avLst>
              <a:gd name="adj" fmla="val 4199"/>
            </a:avLst>
          </a:prstGeom>
        </p:spPr>
      </p:pic>
    </p:spTree>
    <p:extLst>
      <p:ext uri="{BB962C8B-B14F-4D97-AF65-F5344CB8AC3E}">
        <p14:creationId xmlns:p14="http://schemas.microsoft.com/office/powerpoint/2010/main" val="8882169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79388" y="161245"/>
            <a:ext cx="8775700" cy="6223000"/>
          </a:xfrm>
          <a:prstGeom prst="rect">
            <a:avLst/>
          </a:prstGeom>
        </p:spPr>
      </p:pic>
      <p:sp>
        <p:nvSpPr>
          <p:cNvPr id="9" name="Rounded Rectangle 8"/>
          <p:cNvSpPr/>
          <p:nvPr/>
        </p:nvSpPr>
        <p:spPr>
          <a:xfrm>
            <a:off x="179388" y="163327"/>
            <a:ext cx="8775700" cy="6223000"/>
          </a:xfrm>
          <a:prstGeom prst="roundRect">
            <a:avLst>
              <a:gd name="adj" fmla="val 2382"/>
            </a:avLst>
          </a:prstGeom>
          <a:solidFill>
            <a:schemeClr val="tx1">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Museo Sans 500"/>
            </a:endParaRPr>
          </a:p>
        </p:txBody>
      </p:sp>
      <p:cxnSp>
        <p:nvCxnSpPr>
          <p:cNvPr id="12" name="Straight Connector 11"/>
          <p:cNvCxnSpPr/>
          <p:nvPr/>
        </p:nvCxnSpPr>
        <p:spPr>
          <a:xfrm>
            <a:off x="2305575" y="3857955"/>
            <a:ext cx="4618686"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2366675" y="1531330"/>
            <a:ext cx="4387102" cy="2171991"/>
            <a:chOff x="2188625" y="1531330"/>
            <a:chExt cx="4387102" cy="2171991"/>
          </a:xfrm>
        </p:grpSpPr>
        <p:sp>
          <p:nvSpPr>
            <p:cNvPr id="11" name="Title 1"/>
            <p:cNvSpPr txBox="1">
              <a:spLocks/>
            </p:cNvSpPr>
            <p:nvPr/>
          </p:nvSpPr>
          <p:spPr>
            <a:xfrm>
              <a:off x="3169268" y="2603514"/>
              <a:ext cx="3406459" cy="109980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err="1" smtClean="0">
                  <a:solidFill>
                    <a:schemeClr val="bg1"/>
                  </a:solidFill>
                  <a:latin typeface="Museo Slab 500"/>
                  <a:cs typeface="Museo Slab 500"/>
                </a:rPr>
                <a:t>ime</a:t>
              </a:r>
              <a:r>
                <a:rPr lang="en-US" dirty="0" smtClean="0">
                  <a:solidFill>
                    <a:schemeClr val="bg1"/>
                  </a:solidFill>
                  <a:latin typeface="Museo Slab 500"/>
                  <a:cs typeface="Museo Slab 500"/>
                </a:rPr>
                <a:t> flexible</a:t>
              </a:r>
              <a:endParaRPr lang="en-US" dirty="0">
                <a:solidFill>
                  <a:schemeClr val="bg1"/>
                </a:solidFill>
                <a:latin typeface="Museo Slab 500"/>
                <a:cs typeface="Museo Slab 500"/>
              </a:endParaRPr>
            </a:p>
          </p:txBody>
        </p:sp>
        <p:pic>
          <p:nvPicPr>
            <p:cNvPr id="13" name="Picture 12" desc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625" y="1531330"/>
              <a:ext cx="1305535" cy="2036635"/>
            </a:xfrm>
            <a:prstGeom prst="rect">
              <a:avLst/>
            </a:prstGeom>
          </p:spPr>
        </p:pic>
      </p:grpSp>
    </p:spTree>
    <p:extLst>
      <p:ext uri="{BB962C8B-B14F-4D97-AF65-F5344CB8AC3E}">
        <p14:creationId xmlns:p14="http://schemas.microsoft.com/office/powerpoint/2010/main" val="20038420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902085" y="1959389"/>
            <a:ext cx="7335379"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649629"/>
            <a:ext cx="8615554" cy="1077218"/>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Features of Time Flexible Learning:</a:t>
            </a:r>
          </a:p>
          <a:p>
            <a:pPr algn="ctr"/>
            <a:r>
              <a:rPr lang="en-US" sz="3200" dirty="0">
                <a:solidFill>
                  <a:schemeClr val="bg1"/>
                </a:solidFill>
                <a:latin typeface="Museo Slab 500"/>
                <a:cs typeface="Museo Slab 500"/>
              </a:rPr>
              <a:t>FLOW and Deep </a:t>
            </a:r>
            <a:r>
              <a:rPr lang="en-US" sz="3200" dirty="0" smtClean="0">
                <a:solidFill>
                  <a:schemeClr val="bg1"/>
                </a:solidFill>
                <a:latin typeface="Museo Slab 500"/>
                <a:cs typeface="Museo Slab 500"/>
              </a:rPr>
              <a:t>Learning</a:t>
            </a:r>
            <a:endParaRPr lang="en-US" sz="2800" dirty="0">
              <a:solidFill>
                <a:schemeClr val="bg1"/>
              </a:solidFill>
              <a:latin typeface="Museo Slab 500"/>
              <a:cs typeface="Museo Slab 500"/>
            </a:endParaRPr>
          </a:p>
        </p:txBody>
      </p:sp>
      <p:pic>
        <p:nvPicPr>
          <p:cNvPr id="11" name="Picture 2" descr="https://encrypted-tbn3.gstatic.com/images?q=tbn:ANd9GcTPrg3SfYO5Di-wD-DJS53i4JOLsVUSxF1pVqJ8jGf-kQxEMX96UA"/>
          <p:cNvPicPr>
            <a:picLocks noChangeAspect="1" noChangeArrowheads="1"/>
          </p:cNvPicPr>
          <p:nvPr/>
        </p:nvPicPr>
        <p:blipFill rotWithShape="1">
          <a:blip r:embed="rId3">
            <a:extLst>
              <a:ext uri="{28A0092B-C50C-407E-A947-70E740481C1C}">
                <a14:useLocalDpi xmlns:a14="http://schemas.microsoft.com/office/drawing/2010/main" val="0"/>
              </a:ext>
            </a:extLst>
          </a:blip>
          <a:srcRect l="17804" r="18372"/>
          <a:stretch/>
        </p:blipFill>
        <p:spPr bwMode="auto">
          <a:xfrm>
            <a:off x="783788" y="2816026"/>
            <a:ext cx="1469036" cy="2491947"/>
          </a:xfrm>
          <a:prstGeom prst="roundRect">
            <a:avLst>
              <a:gd name="adj" fmla="val 6163"/>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 name="Picture 6" descr="http://d.gr-assets.com/books/1363583375l/172966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550" y="2825020"/>
            <a:ext cx="1657146" cy="2491948"/>
          </a:xfrm>
          <a:prstGeom prst="roundRect">
            <a:avLst>
              <a:gd name="adj" fmla="val 5923"/>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2573" y="2672871"/>
            <a:ext cx="3810000" cy="2762250"/>
          </a:xfrm>
          <a:prstGeom prst="roundRect">
            <a:avLst>
              <a:gd name="adj" fmla="val 5924"/>
            </a:avLst>
          </a:prstGeom>
        </p:spPr>
      </p:pic>
    </p:spTree>
    <p:extLst>
      <p:ext uri="{BB962C8B-B14F-4D97-AF65-F5344CB8AC3E}">
        <p14:creationId xmlns:p14="http://schemas.microsoft.com/office/powerpoint/2010/main" val="254655538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2941" y="257919"/>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638899"/>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572000" y="4410612"/>
            <a:ext cx="3867246" cy="1477328"/>
          </a:xfrm>
          <a:prstGeom prst="rect">
            <a:avLst/>
          </a:prstGeom>
        </p:spPr>
        <p:txBody>
          <a:bodyPr wrap="square">
            <a:spAutoFit/>
          </a:bodyPr>
          <a:lstStyle/>
          <a:p>
            <a:pPr lvl="0" algn="ctr" defTabSz="914400" eaLnBrk="0" fontAlgn="base" hangingPunct="0">
              <a:spcBef>
                <a:spcPct val="0"/>
              </a:spcBef>
              <a:spcAft>
                <a:spcPct val="0"/>
              </a:spcAft>
            </a:pPr>
            <a:r>
              <a:rPr lang="en-US" altLang="en-US" dirty="0" smtClean="0">
                <a:solidFill>
                  <a:srgbClr val="FFFFFF"/>
                </a:solidFill>
                <a:latin typeface="Museo Sans 300"/>
                <a:cs typeface="Museo Sans 300"/>
              </a:rPr>
              <a:t>“You </a:t>
            </a:r>
            <a:r>
              <a:rPr lang="en-US" altLang="en-US" dirty="0">
                <a:solidFill>
                  <a:srgbClr val="FFFFFF"/>
                </a:solidFill>
                <a:latin typeface="Museo Sans 300"/>
                <a:cs typeface="Museo Sans 300"/>
              </a:rPr>
              <a:t>know that what you need to do is possible to do, even though difficult, and sense of time disappears. You forget yourself. You feel part of something larger.”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836" y="1875067"/>
            <a:ext cx="2798808" cy="1904641"/>
          </a:xfrm>
          <a:prstGeom prst="roundRect">
            <a:avLst>
              <a:gd name="adj" fmla="val 9189"/>
            </a:avLst>
          </a:prstGeom>
          <a:ln>
            <a:noFill/>
          </a:ln>
          <a:effectLst/>
          <a:scene3d>
            <a:camera prst="orthographicFront"/>
            <a:lightRig rig="contrasting" dir="t">
              <a:rot lat="0" lon="0" rev="4200000"/>
            </a:lightRig>
          </a:scene3d>
          <a:sp3d prstMaterial="plastic">
            <a:contourClr>
              <a:srgbClr val="969696"/>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795" y="1875067"/>
            <a:ext cx="2185596" cy="2156584"/>
          </a:xfrm>
          <a:prstGeom prst="roundRect">
            <a:avLst>
              <a:gd name="adj" fmla="val 6210"/>
            </a:avLst>
          </a:prstGeom>
          <a:ln>
            <a:noFill/>
          </a:ln>
          <a:effectLst/>
          <a:scene3d>
            <a:camera prst="orthographicFront"/>
            <a:lightRig rig="contrasting" dir="t">
              <a:rot lat="0" lon="0" rev="4200000"/>
            </a:lightRig>
          </a:scene3d>
          <a:sp3d prstMaterial="plastic">
            <a:contourClr>
              <a:srgbClr val="969696"/>
            </a:contourClr>
          </a:sp3d>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284" r="3892"/>
          <a:stretch/>
        </p:blipFill>
        <p:spPr>
          <a:xfrm>
            <a:off x="1175706" y="3952872"/>
            <a:ext cx="2798808" cy="2028825"/>
          </a:xfrm>
          <a:prstGeom prst="roundRect">
            <a:avLst>
              <a:gd name="adj" fmla="val 7306"/>
            </a:avLst>
          </a:prstGeom>
          <a:ln>
            <a:noFill/>
          </a:ln>
          <a:effectLst/>
          <a:scene3d>
            <a:camera prst="orthographicFront"/>
            <a:lightRig rig="contrasting" dir="t">
              <a:rot lat="0" lon="0" rev="4200000"/>
            </a:lightRig>
          </a:scene3d>
          <a:sp3d prstMaterial="plastic">
            <a:contourClr>
              <a:srgbClr val="969696"/>
            </a:contourClr>
          </a:sp3d>
        </p:spPr>
      </p:pic>
      <p:sp>
        <p:nvSpPr>
          <p:cNvPr id="11" name="TextBox 10"/>
          <p:cNvSpPr txBox="1"/>
          <p:nvPr/>
        </p:nvSpPr>
        <p:spPr>
          <a:xfrm>
            <a:off x="242941" y="439751"/>
            <a:ext cx="8638444" cy="1077218"/>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Features of Time Flexible Learning:</a:t>
            </a:r>
          </a:p>
          <a:p>
            <a:pPr algn="ctr"/>
            <a:r>
              <a:rPr lang="en-US" sz="3200" dirty="0">
                <a:solidFill>
                  <a:schemeClr val="bg1"/>
                </a:solidFill>
                <a:latin typeface="Museo Slab 500"/>
                <a:cs typeface="Museo Slab 500"/>
              </a:rPr>
              <a:t>FLOW and Deep </a:t>
            </a:r>
            <a:r>
              <a:rPr lang="en-US" sz="3200" dirty="0" smtClean="0">
                <a:solidFill>
                  <a:schemeClr val="bg1"/>
                </a:solidFill>
                <a:latin typeface="Museo Slab 500"/>
                <a:cs typeface="Museo Slab 500"/>
              </a:rPr>
              <a:t>Learning</a:t>
            </a:r>
            <a:endParaRPr lang="en-US" sz="2800" dirty="0">
              <a:solidFill>
                <a:schemeClr val="bg1"/>
              </a:solidFill>
              <a:latin typeface="Museo Slab 500"/>
              <a:cs typeface="Museo Slab 500"/>
            </a:endParaRPr>
          </a:p>
        </p:txBody>
      </p:sp>
    </p:spTree>
    <p:extLst>
      <p:ext uri="{BB962C8B-B14F-4D97-AF65-F5344CB8AC3E}">
        <p14:creationId xmlns:p14="http://schemas.microsoft.com/office/powerpoint/2010/main" val="261356520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79388" y="167628"/>
            <a:ext cx="8775700" cy="6223000"/>
          </a:xfrm>
          <a:prstGeom prst="rect">
            <a:avLst/>
          </a:prstGeom>
        </p:spPr>
      </p:pic>
      <p:sp>
        <p:nvSpPr>
          <p:cNvPr id="9" name="Rounded Rectangle 8"/>
          <p:cNvSpPr/>
          <p:nvPr/>
        </p:nvSpPr>
        <p:spPr>
          <a:xfrm>
            <a:off x="179388" y="163327"/>
            <a:ext cx="8775700" cy="6223000"/>
          </a:xfrm>
          <a:prstGeom prst="roundRect">
            <a:avLst>
              <a:gd name="adj" fmla="val 2382"/>
            </a:avLst>
          </a:prstGeom>
          <a:solidFill>
            <a:schemeClr val="tx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Museo Sans 500"/>
            </a:endParaRPr>
          </a:p>
        </p:txBody>
      </p:sp>
      <p:cxnSp>
        <p:nvCxnSpPr>
          <p:cNvPr id="12" name="Straight Connector 11"/>
          <p:cNvCxnSpPr/>
          <p:nvPr/>
        </p:nvCxnSpPr>
        <p:spPr>
          <a:xfrm>
            <a:off x="1846706" y="3893565"/>
            <a:ext cx="5476803"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2319193" y="1538997"/>
            <a:ext cx="4505801" cy="2149488"/>
            <a:chOff x="2188623" y="1538997"/>
            <a:chExt cx="4505801" cy="2149488"/>
          </a:xfrm>
        </p:grpSpPr>
        <p:sp>
          <p:nvSpPr>
            <p:cNvPr id="11" name="Title 1"/>
            <p:cNvSpPr txBox="1">
              <a:spLocks/>
            </p:cNvSpPr>
            <p:nvPr/>
          </p:nvSpPr>
          <p:spPr>
            <a:xfrm>
              <a:off x="3567474" y="2625599"/>
              <a:ext cx="3126950" cy="106288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err="1" smtClean="0">
                  <a:solidFill>
                    <a:schemeClr val="bg1"/>
                  </a:solidFill>
                  <a:latin typeface="Museo Slab 500"/>
                  <a:cs typeface="Museo Slab 500"/>
                </a:rPr>
                <a:t>xploratory</a:t>
              </a:r>
              <a:endParaRPr lang="en-US" dirty="0">
                <a:solidFill>
                  <a:schemeClr val="bg1"/>
                </a:solidFill>
                <a:latin typeface="Museo Slab 500"/>
                <a:cs typeface="Museo Slab 500"/>
              </a:endParaRPr>
            </a:p>
          </p:txBody>
        </p:sp>
        <p:pic>
          <p:nvPicPr>
            <p:cNvPr id="13" name="Picture 12" descr="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623" y="1538997"/>
              <a:ext cx="1261232" cy="1967522"/>
            </a:xfrm>
            <a:prstGeom prst="rect">
              <a:avLst/>
            </a:prstGeom>
          </p:spPr>
        </p:pic>
      </p:grpSp>
    </p:spTree>
    <p:extLst>
      <p:ext uri="{BB962C8B-B14F-4D97-AF65-F5344CB8AC3E}">
        <p14:creationId xmlns:p14="http://schemas.microsoft.com/office/powerpoint/2010/main" val="13017326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627029"/>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783484"/>
            <a:ext cx="8638444" cy="523220"/>
          </a:xfrm>
          <a:prstGeom prst="rect">
            <a:avLst/>
          </a:prstGeom>
          <a:noFill/>
        </p:spPr>
        <p:txBody>
          <a:bodyPr wrap="square" rtlCol="0">
            <a:spAutoFit/>
          </a:bodyPr>
          <a:lstStyle/>
          <a:p>
            <a:pPr algn="ctr"/>
            <a:r>
              <a:rPr lang="en-US" sz="2800" dirty="0" smtClean="0">
                <a:solidFill>
                  <a:schemeClr val="bg1"/>
                </a:solidFill>
                <a:latin typeface="Museo Slab 500"/>
                <a:cs typeface="Museo Slab 500"/>
              </a:rPr>
              <a:t>Features of Exploratory Learning</a:t>
            </a:r>
            <a:endParaRPr lang="en-US" sz="2800" dirty="0">
              <a:solidFill>
                <a:schemeClr val="bg1"/>
              </a:solidFill>
              <a:latin typeface="Museo Slab 500"/>
              <a:cs typeface="Museo Slab 500"/>
            </a:endParaRPr>
          </a:p>
        </p:txBody>
      </p:sp>
      <p:sp>
        <p:nvSpPr>
          <p:cNvPr id="8" name="TextBox 7"/>
          <p:cNvSpPr txBox="1"/>
          <p:nvPr/>
        </p:nvSpPr>
        <p:spPr>
          <a:xfrm>
            <a:off x="4890889" y="3019890"/>
            <a:ext cx="3710094" cy="1477328"/>
          </a:xfrm>
          <a:prstGeom prst="rect">
            <a:avLst/>
          </a:prstGeom>
          <a:noFill/>
        </p:spPr>
        <p:txBody>
          <a:bodyPr wrap="square" rtlCol="0">
            <a:spAutoFit/>
          </a:bodyPr>
          <a:lstStyle/>
          <a:p>
            <a:pPr marL="571500" indent="-571500">
              <a:buFont typeface="Arial" panose="020B0604020202020204" pitchFamily="34" charset="0"/>
              <a:buChar char="•"/>
            </a:pPr>
            <a:r>
              <a:rPr lang="en-US" dirty="0" smtClean="0">
                <a:solidFill>
                  <a:srgbClr val="FFFFFF"/>
                </a:solidFill>
                <a:latin typeface="Museo Sans 300"/>
                <a:cs typeface="Museo Sans 300"/>
                <a:sym typeface="Wingdings" panose="05000000000000000000" pitchFamily="2" charset="2"/>
              </a:rPr>
              <a:t>Open-ended</a:t>
            </a:r>
            <a:br>
              <a:rPr lang="en-US" dirty="0" smtClean="0">
                <a:solidFill>
                  <a:srgbClr val="FFFFFF"/>
                </a:solidFill>
                <a:latin typeface="Museo Sans 300"/>
                <a:cs typeface="Museo Sans 300"/>
                <a:sym typeface="Wingdings" panose="05000000000000000000" pitchFamily="2" charset="2"/>
              </a:rPr>
            </a:br>
            <a:endParaRPr lang="en-US" dirty="0" smtClean="0">
              <a:solidFill>
                <a:srgbClr val="FFFFFF"/>
              </a:solidFill>
              <a:latin typeface="Museo Sans 300"/>
              <a:cs typeface="Museo Sans 300"/>
              <a:sym typeface="Wingdings" panose="05000000000000000000" pitchFamily="2" charset="2"/>
            </a:endParaRPr>
          </a:p>
          <a:p>
            <a:pPr marL="571500" indent="-571500">
              <a:buFont typeface="Arial" panose="020B0604020202020204" pitchFamily="34" charset="0"/>
              <a:buChar char="•"/>
            </a:pPr>
            <a:r>
              <a:rPr lang="en-US" dirty="0" smtClean="0">
                <a:solidFill>
                  <a:srgbClr val="FFFFFF"/>
                </a:solidFill>
                <a:latin typeface="Museo Sans 300"/>
                <a:cs typeface="Museo Sans 300"/>
                <a:sym typeface="Wingdings" panose="05000000000000000000" pitchFamily="2" charset="2"/>
              </a:rPr>
              <a:t>Divergent Thinking</a:t>
            </a:r>
            <a:br>
              <a:rPr lang="en-US" dirty="0" smtClean="0">
                <a:solidFill>
                  <a:srgbClr val="FFFFFF"/>
                </a:solidFill>
                <a:latin typeface="Museo Sans 300"/>
                <a:cs typeface="Museo Sans 300"/>
                <a:sym typeface="Wingdings" panose="05000000000000000000" pitchFamily="2" charset="2"/>
              </a:rPr>
            </a:br>
            <a:endParaRPr lang="en-US" dirty="0" smtClean="0">
              <a:solidFill>
                <a:srgbClr val="FFFFFF"/>
              </a:solidFill>
              <a:latin typeface="Museo Sans 300"/>
              <a:cs typeface="Museo Sans 300"/>
              <a:sym typeface="Wingdings" panose="05000000000000000000" pitchFamily="2" charset="2"/>
            </a:endParaRPr>
          </a:p>
          <a:p>
            <a:pPr marL="571500" indent="-571500">
              <a:buFont typeface="Arial" panose="020B0604020202020204" pitchFamily="34" charset="0"/>
              <a:buChar char="•"/>
            </a:pPr>
            <a:r>
              <a:rPr lang="en-US" dirty="0" smtClean="0">
                <a:solidFill>
                  <a:srgbClr val="FFFFFF"/>
                </a:solidFill>
                <a:latin typeface="Museo Sans 300"/>
                <a:cs typeface="Museo Sans 300"/>
                <a:sym typeface="Wingdings" panose="05000000000000000000" pitchFamily="2" charset="2"/>
              </a:rPr>
              <a:t>Metacognition</a:t>
            </a:r>
          </a:p>
        </p:txBody>
      </p:sp>
      <p:pic>
        <p:nvPicPr>
          <p:cNvPr id="9" name="Picture 8"/>
          <p:cNvPicPr>
            <a:picLocks noChangeAspect="1"/>
          </p:cNvPicPr>
          <p:nvPr/>
        </p:nvPicPr>
        <p:blipFill>
          <a:blip r:embed="rId3"/>
          <a:stretch>
            <a:fillRect/>
          </a:stretch>
        </p:blipFill>
        <p:spPr>
          <a:xfrm>
            <a:off x="1229914" y="1946004"/>
            <a:ext cx="3018833" cy="3931192"/>
          </a:xfrm>
          <a:prstGeom prst="roundRect">
            <a:avLst>
              <a:gd name="adj" fmla="val 4926"/>
            </a:avLst>
          </a:prstGeom>
        </p:spPr>
      </p:pic>
    </p:spTree>
    <p:extLst>
      <p:ext uri="{BB962C8B-B14F-4D97-AF65-F5344CB8AC3E}">
        <p14:creationId xmlns:p14="http://schemas.microsoft.com/office/powerpoint/2010/main" val="184304272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700303" y="1484589"/>
            <a:ext cx="776268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783484"/>
            <a:ext cx="8638444" cy="523220"/>
          </a:xfrm>
          <a:prstGeom prst="rect">
            <a:avLst/>
          </a:prstGeom>
          <a:noFill/>
        </p:spPr>
        <p:txBody>
          <a:bodyPr wrap="square" rtlCol="0">
            <a:spAutoFit/>
          </a:bodyPr>
          <a:lstStyle/>
          <a:p>
            <a:pPr algn="ctr"/>
            <a:r>
              <a:rPr lang="en-US" sz="2800" dirty="0" smtClean="0">
                <a:solidFill>
                  <a:schemeClr val="bg1"/>
                </a:solidFill>
                <a:latin typeface="Museo Slab 500"/>
                <a:cs typeface="Museo Slab 500"/>
              </a:rPr>
              <a:t>Closed-Ended and Open-Ended Questions</a:t>
            </a:r>
            <a:endParaRPr lang="en-US" sz="2800" dirty="0">
              <a:solidFill>
                <a:schemeClr val="bg1"/>
              </a:solidFill>
              <a:latin typeface="Museo Slab 500"/>
              <a:cs typeface="Museo Slab 500"/>
            </a:endParaRPr>
          </a:p>
        </p:txBody>
      </p:sp>
      <p:pic>
        <p:nvPicPr>
          <p:cNvPr id="11" name="Picture 10"/>
          <p:cNvPicPr>
            <a:picLocks noChangeAspect="1"/>
          </p:cNvPicPr>
          <p:nvPr/>
        </p:nvPicPr>
        <p:blipFill>
          <a:blip r:embed="rId3"/>
          <a:stretch>
            <a:fillRect/>
          </a:stretch>
        </p:blipFill>
        <p:spPr>
          <a:xfrm>
            <a:off x="4861005" y="1855263"/>
            <a:ext cx="3337324" cy="4112674"/>
          </a:xfrm>
          <a:prstGeom prst="rect">
            <a:avLst/>
          </a:prstGeom>
        </p:spPr>
      </p:pic>
      <p:pic>
        <p:nvPicPr>
          <p:cNvPr id="10" name="Picture 9"/>
          <p:cNvPicPr>
            <a:picLocks noChangeAspect="1"/>
          </p:cNvPicPr>
          <p:nvPr/>
        </p:nvPicPr>
        <p:blipFill>
          <a:blip r:embed="rId3"/>
          <a:stretch>
            <a:fillRect/>
          </a:stretch>
        </p:blipFill>
        <p:spPr>
          <a:xfrm>
            <a:off x="986958" y="1855263"/>
            <a:ext cx="3337324" cy="4112674"/>
          </a:xfrm>
          <a:prstGeom prst="rect">
            <a:avLst/>
          </a:prstGeom>
        </p:spPr>
      </p:pic>
      <p:sp>
        <p:nvSpPr>
          <p:cNvPr id="8" name="TextBox 7"/>
          <p:cNvSpPr txBox="1"/>
          <p:nvPr/>
        </p:nvSpPr>
        <p:spPr>
          <a:xfrm>
            <a:off x="986958" y="5429296"/>
            <a:ext cx="3337324" cy="369332"/>
          </a:xfrm>
          <a:prstGeom prst="rect">
            <a:avLst/>
          </a:prstGeom>
          <a:noFill/>
        </p:spPr>
        <p:txBody>
          <a:bodyPr wrap="square" rtlCol="0">
            <a:spAutoFit/>
          </a:bodyPr>
          <a:lstStyle/>
          <a:p>
            <a:pPr algn="ctr"/>
            <a:r>
              <a:rPr lang="en-US" dirty="0" smtClean="0">
                <a:solidFill>
                  <a:srgbClr val="FFFFFF"/>
                </a:solidFill>
                <a:latin typeface="Museo Sans 300"/>
                <a:cs typeface="Museo Sans 300"/>
                <a:sym typeface="Wingdings" panose="05000000000000000000" pitchFamily="2" charset="2"/>
              </a:rPr>
              <a:t>Convergent Thinking</a:t>
            </a:r>
          </a:p>
        </p:txBody>
      </p:sp>
      <p:sp>
        <p:nvSpPr>
          <p:cNvPr id="12" name="TextBox 11"/>
          <p:cNvSpPr txBox="1"/>
          <p:nvPr/>
        </p:nvSpPr>
        <p:spPr>
          <a:xfrm>
            <a:off x="4861005" y="5429296"/>
            <a:ext cx="3337324" cy="369332"/>
          </a:xfrm>
          <a:prstGeom prst="rect">
            <a:avLst/>
          </a:prstGeom>
          <a:noFill/>
        </p:spPr>
        <p:txBody>
          <a:bodyPr wrap="square" rtlCol="0">
            <a:spAutoFit/>
          </a:bodyPr>
          <a:lstStyle/>
          <a:p>
            <a:pPr algn="ctr"/>
            <a:r>
              <a:rPr lang="en-US" dirty="0" smtClean="0">
                <a:solidFill>
                  <a:srgbClr val="FFFFFF"/>
                </a:solidFill>
                <a:latin typeface="Museo Sans 300"/>
                <a:cs typeface="Museo Sans 300"/>
                <a:sym typeface="Wingdings" panose="05000000000000000000" pitchFamily="2" charset="2"/>
              </a:rPr>
              <a:t>Divergent Thinking</a:t>
            </a:r>
          </a:p>
        </p:txBody>
      </p:sp>
      <p:sp>
        <p:nvSpPr>
          <p:cNvPr id="2" name="Rectangle 1"/>
          <p:cNvSpPr/>
          <p:nvPr/>
        </p:nvSpPr>
        <p:spPr>
          <a:xfrm>
            <a:off x="1229914" y="3321638"/>
            <a:ext cx="2956549" cy="707886"/>
          </a:xfrm>
          <a:prstGeom prst="rect">
            <a:avLst/>
          </a:prstGeom>
        </p:spPr>
        <p:txBody>
          <a:bodyPr wrap="square">
            <a:spAutoFit/>
          </a:bodyPr>
          <a:lstStyle/>
          <a:p>
            <a:pPr algn="ctr"/>
            <a:r>
              <a:rPr lang="en-US" sz="4000" dirty="0" smtClean="0">
                <a:solidFill>
                  <a:srgbClr val="FFFFFF"/>
                </a:solidFill>
                <a:latin typeface="Museo Sans 900"/>
                <a:cs typeface="Museo Sans 900"/>
              </a:rPr>
              <a:t>5 </a:t>
            </a:r>
            <a:r>
              <a:rPr lang="en-US" sz="4000" dirty="0" smtClean="0">
                <a:solidFill>
                  <a:srgbClr val="3366FF"/>
                </a:solidFill>
                <a:latin typeface="Museo Sans 900"/>
                <a:cs typeface="Museo Sans 900"/>
              </a:rPr>
              <a:t>+</a:t>
            </a:r>
            <a:r>
              <a:rPr lang="en-US" sz="4000" dirty="0" smtClean="0">
                <a:solidFill>
                  <a:srgbClr val="FFFFFF"/>
                </a:solidFill>
                <a:latin typeface="Museo Sans 900"/>
                <a:cs typeface="Museo Sans 900"/>
              </a:rPr>
              <a:t> 5 </a:t>
            </a:r>
            <a:r>
              <a:rPr lang="en-US" sz="4000" dirty="0" smtClean="0">
                <a:solidFill>
                  <a:srgbClr val="3366FF"/>
                </a:solidFill>
                <a:latin typeface="Museo Sans 900"/>
                <a:cs typeface="Museo Sans 900"/>
              </a:rPr>
              <a:t>=</a:t>
            </a:r>
            <a:r>
              <a:rPr lang="en-US" sz="4000" dirty="0" smtClean="0">
                <a:solidFill>
                  <a:srgbClr val="FFFFFF"/>
                </a:solidFill>
                <a:latin typeface="Museo Sans 900"/>
                <a:cs typeface="Museo Sans 900"/>
              </a:rPr>
              <a:t> ?</a:t>
            </a:r>
            <a:endParaRPr lang="en-US" sz="4000" dirty="0">
              <a:solidFill>
                <a:srgbClr val="FFFFFF"/>
              </a:solidFill>
              <a:latin typeface="Museo Sans 900"/>
              <a:cs typeface="Museo Sans 900"/>
            </a:endParaRPr>
          </a:p>
        </p:txBody>
      </p:sp>
      <p:sp>
        <p:nvSpPr>
          <p:cNvPr id="13" name="Rectangle 12"/>
          <p:cNvSpPr/>
          <p:nvPr/>
        </p:nvSpPr>
        <p:spPr>
          <a:xfrm>
            <a:off x="5048749" y="2104659"/>
            <a:ext cx="2956549" cy="3170099"/>
          </a:xfrm>
          <a:prstGeom prst="rect">
            <a:avLst/>
          </a:prstGeom>
        </p:spPr>
        <p:txBody>
          <a:bodyPr wrap="square">
            <a:spAutoFit/>
          </a:bodyPr>
          <a:lstStyle/>
          <a:p>
            <a:pPr algn="ctr"/>
            <a:r>
              <a:rPr lang="en-US" sz="4000" dirty="0" smtClean="0">
                <a:solidFill>
                  <a:srgbClr val="FFFFFF"/>
                </a:solidFill>
                <a:latin typeface="Museo Sans 900"/>
                <a:cs typeface="Museo Sans 900"/>
              </a:rPr>
              <a:t>What two </a:t>
            </a:r>
          </a:p>
          <a:p>
            <a:pPr algn="ctr"/>
            <a:r>
              <a:rPr lang="en-US" sz="4000" dirty="0" smtClean="0">
                <a:solidFill>
                  <a:srgbClr val="FFFFFF"/>
                </a:solidFill>
                <a:latin typeface="Museo Sans 900"/>
                <a:cs typeface="Museo Sans 900"/>
              </a:rPr>
              <a:t>numbers combine to make ten</a:t>
            </a:r>
            <a:r>
              <a:rPr lang="en-US" sz="4000" dirty="0" smtClean="0">
                <a:solidFill>
                  <a:srgbClr val="3366FF"/>
                </a:solidFill>
                <a:latin typeface="Museo Sans 900"/>
                <a:cs typeface="Museo Sans 900"/>
              </a:rPr>
              <a:t>?</a:t>
            </a:r>
            <a:endParaRPr lang="en-US" sz="4000" dirty="0">
              <a:solidFill>
                <a:srgbClr val="3366FF"/>
              </a:solidFill>
              <a:latin typeface="Museo Sans 900"/>
              <a:cs typeface="Museo Sans 900"/>
            </a:endParaRPr>
          </a:p>
        </p:txBody>
      </p:sp>
    </p:spTree>
    <p:extLst>
      <p:ext uri="{BB962C8B-B14F-4D97-AF65-F5344CB8AC3E}">
        <p14:creationId xmlns:p14="http://schemas.microsoft.com/office/powerpoint/2010/main" val="3710085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538685"/>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783484"/>
            <a:ext cx="8638444" cy="523220"/>
          </a:xfrm>
          <a:prstGeom prst="rect">
            <a:avLst/>
          </a:prstGeom>
          <a:noFill/>
        </p:spPr>
        <p:txBody>
          <a:bodyPr wrap="square" rtlCol="0">
            <a:spAutoFit/>
          </a:bodyPr>
          <a:lstStyle/>
          <a:p>
            <a:pPr algn="ctr"/>
            <a:r>
              <a:rPr lang="en-US" sz="2800" dirty="0" smtClean="0">
                <a:solidFill>
                  <a:schemeClr val="bg1"/>
                </a:solidFill>
                <a:latin typeface="Museo Slab 500"/>
                <a:cs typeface="Museo Slab 500"/>
              </a:rPr>
              <a:t>Powerful Phrases</a:t>
            </a:r>
            <a:endParaRPr lang="en-US" sz="2800" dirty="0">
              <a:solidFill>
                <a:schemeClr val="bg1"/>
              </a:solidFill>
              <a:latin typeface="Museo Slab 500"/>
              <a:cs typeface="Museo Slab 500"/>
            </a:endParaRPr>
          </a:p>
        </p:txBody>
      </p:sp>
      <p:pic>
        <p:nvPicPr>
          <p:cNvPr id="10" name="Picture 9"/>
          <p:cNvPicPr>
            <a:picLocks noChangeAspect="1"/>
          </p:cNvPicPr>
          <p:nvPr/>
        </p:nvPicPr>
        <p:blipFill>
          <a:blip r:embed="rId3"/>
          <a:stretch>
            <a:fillRect/>
          </a:stretch>
        </p:blipFill>
        <p:spPr>
          <a:xfrm>
            <a:off x="986958" y="1855263"/>
            <a:ext cx="7107912" cy="4112674"/>
          </a:xfrm>
          <a:prstGeom prst="rect">
            <a:avLst/>
          </a:prstGeom>
        </p:spPr>
      </p:pic>
      <p:sp>
        <p:nvSpPr>
          <p:cNvPr id="14" name="Oval Callout 13"/>
          <p:cNvSpPr/>
          <p:nvPr/>
        </p:nvSpPr>
        <p:spPr>
          <a:xfrm flipH="1">
            <a:off x="4567238" y="2429352"/>
            <a:ext cx="3135584" cy="1916190"/>
          </a:xfrm>
          <a:prstGeom prst="wedgeEllipseCallout">
            <a:avLst/>
          </a:prstGeom>
          <a:solidFill>
            <a:srgbClr val="AFD62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Callout 14"/>
          <p:cNvSpPr/>
          <p:nvPr/>
        </p:nvSpPr>
        <p:spPr>
          <a:xfrm>
            <a:off x="1532023" y="2210877"/>
            <a:ext cx="2322655" cy="1508212"/>
          </a:xfrm>
          <a:prstGeom prst="wedgeEllipseCallout">
            <a:avLst/>
          </a:prstGeom>
          <a:solidFill>
            <a:srgbClr val="FF63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375904" y="2554136"/>
            <a:ext cx="2543755" cy="646331"/>
          </a:xfrm>
          <a:prstGeom prst="rect">
            <a:avLst/>
          </a:prstGeom>
          <a:noFill/>
        </p:spPr>
        <p:txBody>
          <a:bodyPr wrap="square" rtlCol="0">
            <a:spAutoFit/>
          </a:bodyPr>
          <a:lstStyle/>
          <a:p>
            <a:pPr algn="ctr"/>
            <a:r>
              <a:rPr lang="en-US" sz="3600" dirty="0" smtClean="0">
                <a:latin typeface="Museo Sans 500"/>
                <a:cs typeface="Arial"/>
              </a:rPr>
              <a:t> </a:t>
            </a:r>
            <a:r>
              <a:rPr lang="en-US" sz="2000" dirty="0" smtClean="0">
                <a:solidFill>
                  <a:schemeClr val="bg1"/>
                </a:solidFill>
                <a:latin typeface="Museo Sans 500"/>
                <a:cs typeface="Museo Sans 500"/>
              </a:rPr>
              <a:t>I </a:t>
            </a:r>
            <a:r>
              <a:rPr lang="en-US" sz="2000" dirty="0" smtClean="0">
                <a:solidFill>
                  <a:schemeClr val="bg1"/>
                </a:solidFill>
                <a:latin typeface="Museo Sans 500"/>
                <a:ea typeface="+mj-ea"/>
                <a:cs typeface="Museo Sans 500"/>
              </a:rPr>
              <a:t>wonder ...</a:t>
            </a:r>
            <a:endParaRPr lang="en-US" sz="2000" dirty="0">
              <a:solidFill>
                <a:schemeClr val="bg1"/>
              </a:solidFill>
              <a:latin typeface="Museo Sans 500"/>
              <a:cs typeface="Museo Sans 500"/>
            </a:endParaRPr>
          </a:p>
        </p:txBody>
      </p:sp>
      <p:sp>
        <p:nvSpPr>
          <p:cNvPr id="17" name="TextBox 16"/>
          <p:cNvSpPr txBox="1"/>
          <p:nvPr/>
        </p:nvSpPr>
        <p:spPr>
          <a:xfrm flipH="1">
            <a:off x="4878282" y="3200467"/>
            <a:ext cx="2496854" cy="400110"/>
          </a:xfrm>
          <a:prstGeom prst="rect">
            <a:avLst/>
          </a:prstGeom>
          <a:noFill/>
        </p:spPr>
        <p:txBody>
          <a:bodyPr wrap="square" rtlCol="0">
            <a:spAutoFit/>
          </a:bodyPr>
          <a:lstStyle/>
          <a:p>
            <a:pPr algn="ctr"/>
            <a:r>
              <a:rPr lang="en-US" sz="2000" dirty="0" smtClean="0">
                <a:solidFill>
                  <a:srgbClr val="FFFFFF"/>
                </a:solidFill>
                <a:latin typeface="Museo Sans 500"/>
                <a:cs typeface="Museo Sans 500"/>
              </a:rPr>
              <a:t>I notice …</a:t>
            </a:r>
            <a:endParaRPr lang="en-US" sz="2000" dirty="0">
              <a:solidFill>
                <a:srgbClr val="FFFFFF"/>
              </a:solidFill>
              <a:latin typeface="Museo Sans 500"/>
              <a:cs typeface="Museo Sans 500"/>
            </a:endParaRPr>
          </a:p>
        </p:txBody>
      </p:sp>
      <p:sp>
        <p:nvSpPr>
          <p:cNvPr id="18" name="Oval Callout 17"/>
          <p:cNvSpPr/>
          <p:nvPr/>
        </p:nvSpPr>
        <p:spPr>
          <a:xfrm rot="189445">
            <a:off x="3155116" y="4417108"/>
            <a:ext cx="2636961" cy="1390959"/>
          </a:xfrm>
          <a:prstGeom prst="wedgeEllipseCallout">
            <a:avLst>
              <a:gd name="adj1" fmla="val -43864"/>
              <a:gd name="adj2" fmla="val -66327"/>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flipH="1">
            <a:off x="3230467" y="4962743"/>
            <a:ext cx="2496854" cy="400110"/>
          </a:xfrm>
          <a:prstGeom prst="rect">
            <a:avLst/>
          </a:prstGeom>
          <a:noFill/>
        </p:spPr>
        <p:txBody>
          <a:bodyPr wrap="square" rtlCol="0">
            <a:spAutoFit/>
          </a:bodyPr>
          <a:lstStyle/>
          <a:p>
            <a:pPr algn="ctr"/>
            <a:r>
              <a:rPr lang="en-US" sz="2000" dirty="0" smtClean="0">
                <a:solidFill>
                  <a:srgbClr val="FFFFFF"/>
                </a:solidFill>
                <a:latin typeface="Museo Sans 500"/>
                <a:cs typeface="Museo Sans 500"/>
              </a:rPr>
              <a:t>Tell me more…</a:t>
            </a:r>
            <a:endParaRPr lang="en-US" sz="2000" dirty="0">
              <a:solidFill>
                <a:srgbClr val="FFFFFF"/>
              </a:solidFill>
              <a:latin typeface="Museo Sans 500"/>
              <a:cs typeface="Museo Sans 500"/>
            </a:endParaRPr>
          </a:p>
        </p:txBody>
      </p:sp>
    </p:spTree>
    <p:extLst>
      <p:ext uri="{BB962C8B-B14F-4D97-AF65-F5344CB8AC3E}">
        <p14:creationId xmlns:p14="http://schemas.microsoft.com/office/powerpoint/2010/main" val="20986500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P spid="18"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77800" y="167628"/>
            <a:ext cx="8775700" cy="6223000"/>
          </a:xfrm>
          <a:prstGeom prst="rect">
            <a:avLst/>
          </a:prstGeom>
        </p:spPr>
      </p:pic>
      <p:sp>
        <p:nvSpPr>
          <p:cNvPr id="14" name="Rounded Rectangle 13"/>
          <p:cNvSpPr/>
          <p:nvPr/>
        </p:nvSpPr>
        <p:spPr>
          <a:xfrm>
            <a:off x="177800" y="163327"/>
            <a:ext cx="8775700" cy="6223000"/>
          </a:xfrm>
          <a:prstGeom prst="roundRect">
            <a:avLst>
              <a:gd name="adj" fmla="val 2382"/>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17" name="Straight Connector 16"/>
          <p:cNvCxnSpPr/>
          <p:nvPr/>
        </p:nvCxnSpPr>
        <p:spPr>
          <a:xfrm>
            <a:off x="1229914" y="2451297"/>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8" name="Picture 17" descr="C3-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247" y="593144"/>
            <a:ext cx="6090823" cy="1720657"/>
          </a:xfrm>
          <a:prstGeom prst="rect">
            <a:avLst/>
          </a:prstGeom>
        </p:spPr>
      </p:pic>
      <p:sp>
        <p:nvSpPr>
          <p:cNvPr id="15" name="Title 1"/>
          <p:cNvSpPr txBox="1">
            <a:spLocks/>
          </p:cNvSpPr>
          <p:nvPr/>
        </p:nvSpPr>
        <p:spPr>
          <a:xfrm>
            <a:off x="450524" y="2825570"/>
            <a:ext cx="8502976" cy="49721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gn="l">
              <a:lnSpc>
                <a:spcPct val="120000"/>
              </a:lnSpc>
            </a:pPr>
            <a:r>
              <a:rPr lang="en-US" sz="2400" dirty="0" smtClean="0">
                <a:solidFill>
                  <a:srgbClr val="EE700A"/>
                </a:solidFill>
                <a:latin typeface="Museo Slab 500"/>
                <a:cs typeface="Museo Slab 500"/>
              </a:rPr>
              <a:t>Child-Directed</a:t>
            </a:r>
            <a:r>
              <a:rPr lang="en-US" sz="2400" dirty="0">
                <a:solidFill>
                  <a:srgbClr val="EE700A"/>
                </a:solidFill>
                <a:latin typeface="Museo Slab 500"/>
                <a:cs typeface="Museo Slab 500"/>
              </a:rPr>
              <a:t>:  </a:t>
            </a:r>
            <a:r>
              <a:rPr lang="en-US" sz="2400" dirty="0">
                <a:solidFill>
                  <a:srgbClr val="FFFFFF"/>
                </a:solidFill>
                <a:latin typeface="Museo Sans 300"/>
                <a:cs typeface="Museo Sans 300"/>
              </a:rPr>
              <a:t>Give choice and follow </a:t>
            </a:r>
            <a:r>
              <a:rPr lang="en-US" sz="2400" dirty="0" smtClean="0">
                <a:solidFill>
                  <a:srgbClr val="FFFFFF"/>
                </a:solidFill>
                <a:latin typeface="Museo Sans 300"/>
                <a:cs typeface="Museo Sans 300"/>
              </a:rPr>
              <a:t>curiosity.</a:t>
            </a:r>
            <a:r>
              <a:rPr lang="en-US" sz="2400" b="1" dirty="0">
                <a:solidFill>
                  <a:srgbClr val="FFFFFF"/>
                </a:solidFill>
                <a:latin typeface="Museo Sans 300"/>
                <a:cs typeface="Museo Sans 300"/>
              </a:rPr>
              <a:t/>
            </a:r>
            <a:br>
              <a:rPr lang="en-US" sz="2400" b="1" dirty="0">
                <a:solidFill>
                  <a:srgbClr val="FFFFFF"/>
                </a:solidFill>
                <a:latin typeface="Museo Sans 300"/>
                <a:cs typeface="Museo Sans 300"/>
              </a:rPr>
            </a:br>
            <a:endParaRPr lang="en-US" sz="2400" b="1" dirty="0">
              <a:solidFill>
                <a:srgbClr val="FFFFFF"/>
              </a:solidFill>
              <a:latin typeface="Museo Sans 300"/>
              <a:cs typeface="Museo Sans 300"/>
            </a:endParaRPr>
          </a:p>
        </p:txBody>
      </p:sp>
      <p:sp>
        <p:nvSpPr>
          <p:cNvPr id="16" name="Title 1"/>
          <p:cNvSpPr txBox="1">
            <a:spLocks/>
          </p:cNvSpPr>
          <p:nvPr/>
        </p:nvSpPr>
        <p:spPr>
          <a:xfrm>
            <a:off x="450525" y="3394727"/>
            <a:ext cx="7590059" cy="46159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gn="l"/>
            <a:r>
              <a:rPr lang="en-US" sz="2400" dirty="0">
                <a:solidFill>
                  <a:srgbClr val="FBB624"/>
                </a:solidFill>
                <a:latin typeface="Museo Slab 500"/>
                <a:cs typeface="Museo Slab 500"/>
              </a:rPr>
              <a:t>Risk Friendly:  </a:t>
            </a:r>
            <a:r>
              <a:rPr lang="en-US" sz="2400" dirty="0">
                <a:solidFill>
                  <a:srgbClr val="FFFFFF"/>
                </a:solidFill>
                <a:latin typeface="Museo Sans 300"/>
                <a:cs typeface="Museo Sans 300"/>
              </a:rPr>
              <a:t>Celebrate effort, </a:t>
            </a:r>
            <a:r>
              <a:rPr lang="en-US" sz="2400" dirty="0" smtClean="0">
                <a:solidFill>
                  <a:srgbClr val="FFFFFF"/>
                </a:solidFill>
                <a:latin typeface="Museo Sans 300"/>
                <a:cs typeface="Museo Sans 300"/>
              </a:rPr>
              <a:t>process </a:t>
            </a:r>
            <a:r>
              <a:rPr lang="en-US" sz="2400" dirty="0">
                <a:solidFill>
                  <a:srgbClr val="FFFFFF"/>
                </a:solidFill>
                <a:latin typeface="Museo Sans 300"/>
                <a:cs typeface="Museo Sans 300"/>
              </a:rPr>
              <a:t>and </a:t>
            </a:r>
            <a:r>
              <a:rPr lang="en-US" sz="2400" dirty="0" smtClean="0">
                <a:solidFill>
                  <a:srgbClr val="FFFFFF"/>
                </a:solidFill>
                <a:latin typeface="Museo Sans 300"/>
                <a:cs typeface="Museo Sans 300"/>
              </a:rPr>
              <a:t>failure.  </a:t>
            </a:r>
            <a:endParaRPr lang="en-US" sz="2400" dirty="0">
              <a:solidFill>
                <a:srgbClr val="FFFFFF"/>
              </a:solidFill>
              <a:latin typeface="Museo Sans 300"/>
              <a:cs typeface="Museo Sans 300"/>
            </a:endParaRPr>
          </a:p>
          <a:p>
            <a:pPr algn="l">
              <a:lnSpc>
                <a:spcPct val="120000"/>
              </a:lnSpc>
            </a:pPr>
            <a:endParaRPr lang="en-US" sz="2400" dirty="0">
              <a:solidFill>
                <a:srgbClr val="1B71BA"/>
              </a:solidFill>
              <a:latin typeface="Museo Slab 500"/>
              <a:cs typeface="Museo Slab 500"/>
            </a:endParaRPr>
          </a:p>
        </p:txBody>
      </p:sp>
      <p:sp>
        <p:nvSpPr>
          <p:cNvPr id="20" name="Title 1"/>
          <p:cNvSpPr txBox="1">
            <a:spLocks/>
          </p:cNvSpPr>
          <p:nvPr/>
        </p:nvSpPr>
        <p:spPr>
          <a:xfrm>
            <a:off x="463860" y="3867353"/>
            <a:ext cx="8229600" cy="5049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gn="l">
              <a:lnSpc>
                <a:spcPct val="120000"/>
              </a:lnSpc>
            </a:pPr>
            <a:r>
              <a:rPr lang="en-US" sz="2400" dirty="0">
                <a:solidFill>
                  <a:srgbClr val="A4CD47"/>
                </a:solidFill>
                <a:latin typeface="Museo Slab 500"/>
                <a:cs typeface="Museo Slab 500"/>
              </a:rPr>
              <a:t>Emotionally Attuned: </a:t>
            </a:r>
            <a:r>
              <a:rPr lang="en-US" sz="2400" dirty="0">
                <a:solidFill>
                  <a:srgbClr val="FFFFFF"/>
                </a:solidFill>
                <a:latin typeface="Museo Sans 300"/>
                <a:cs typeface="Museo Sans 300"/>
              </a:rPr>
              <a:t>Mind feelings to build the </a:t>
            </a:r>
            <a:r>
              <a:rPr lang="en-US" sz="2400" dirty="0" smtClean="0">
                <a:solidFill>
                  <a:srgbClr val="FFFFFF"/>
                </a:solidFill>
                <a:latin typeface="Museo Sans 300"/>
                <a:cs typeface="Museo Sans 300"/>
              </a:rPr>
              <a:t>mind.</a:t>
            </a:r>
            <a:r>
              <a:rPr lang="en-US" sz="2400" b="1" dirty="0" smtClean="0">
                <a:solidFill>
                  <a:srgbClr val="FFFFFF"/>
                </a:solidFill>
                <a:latin typeface="Museo Sans 300"/>
                <a:cs typeface="Museo Sans 300"/>
              </a:rPr>
              <a:t> </a:t>
            </a:r>
            <a:endParaRPr lang="en-US" sz="2400" b="1" dirty="0">
              <a:solidFill>
                <a:srgbClr val="FFFFFF"/>
              </a:solidFill>
              <a:latin typeface="Museo Sans 300"/>
              <a:cs typeface="Museo Sans 300"/>
            </a:endParaRPr>
          </a:p>
          <a:p>
            <a:pPr algn="l">
              <a:lnSpc>
                <a:spcPct val="120000"/>
              </a:lnSpc>
            </a:pPr>
            <a:r>
              <a:rPr lang="en-US" sz="2400" dirty="0">
                <a:solidFill>
                  <a:srgbClr val="EE700A"/>
                </a:solidFill>
                <a:latin typeface="Museo Slab 500"/>
                <a:cs typeface="Museo Slab 500"/>
              </a:rPr>
              <a:t/>
            </a:r>
            <a:br>
              <a:rPr lang="en-US" sz="2400" dirty="0">
                <a:solidFill>
                  <a:srgbClr val="EE700A"/>
                </a:solidFill>
                <a:latin typeface="Museo Slab 500"/>
                <a:cs typeface="Museo Slab 500"/>
              </a:rPr>
            </a:br>
            <a:endParaRPr lang="en-US" sz="2400" dirty="0">
              <a:solidFill>
                <a:srgbClr val="1B71BA"/>
              </a:solidFill>
              <a:latin typeface="Museo Slab 500"/>
              <a:cs typeface="Museo Slab 500"/>
            </a:endParaRPr>
          </a:p>
        </p:txBody>
      </p:sp>
      <p:sp>
        <p:nvSpPr>
          <p:cNvPr id="21" name="Title 1"/>
          <p:cNvSpPr txBox="1">
            <a:spLocks/>
          </p:cNvSpPr>
          <p:nvPr/>
        </p:nvSpPr>
        <p:spPr>
          <a:xfrm>
            <a:off x="463860" y="4404550"/>
            <a:ext cx="8229600" cy="5734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gn="l">
              <a:lnSpc>
                <a:spcPct val="120000"/>
              </a:lnSpc>
            </a:pPr>
            <a:r>
              <a:rPr lang="en-US" sz="2400" dirty="0">
                <a:solidFill>
                  <a:srgbClr val="26A84D"/>
                </a:solidFill>
                <a:latin typeface="Museo Slab 500"/>
                <a:cs typeface="Museo Slab 500"/>
              </a:rPr>
              <a:t>Active: </a:t>
            </a:r>
            <a:r>
              <a:rPr lang="en-US" sz="2400" dirty="0">
                <a:solidFill>
                  <a:srgbClr val="FFFFFF"/>
                </a:solidFill>
                <a:latin typeface="Museo Sans 300"/>
                <a:cs typeface="Museo Sans 300"/>
              </a:rPr>
              <a:t>Play! Move! Engage all the senses.</a:t>
            </a:r>
            <a:r>
              <a:rPr lang="en-US" sz="2400" b="1" dirty="0">
                <a:solidFill>
                  <a:srgbClr val="FFFFFF"/>
                </a:solidFill>
                <a:latin typeface="Museo Sans 300"/>
                <a:cs typeface="Museo Sans 300"/>
              </a:rPr>
              <a:t> </a:t>
            </a:r>
            <a:br>
              <a:rPr lang="en-US" sz="2400" b="1" dirty="0">
                <a:solidFill>
                  <a:srgbClr val="FFFFFF"/>
                </a:solidFill>
                <a:latin typeface="Museo Sans 300"/>
                <a:cs typeface="Museo Sans 300"/>
              </a:rPr>
            </a:br>
            <a:endParaRPr lang="en-US" sz="2400" b="1" dirty="0">
              <a:solidFill>
                <a:srgbClr val="FFFFFF"/>
              </a:solidFill>
              <a:latin typeface="Museo Sans 300"/>
              <a:cs typeface="Museo Sans 300"/>
            </a:endParaRPr>
          </a:p>
        </p:txBody>
      </p:sp>
      <p:sp>
        <p:nvSpPr>
          <p:cNvPr id="22" name="Title 1"/>
          <p:cNvSpPr txBox="1">
            <a:spLocks/>
          </p:cNvSpPr>
          <p:nvPr/>
        </p:nvSpPr>
        <p:spPr>
          <a:xfrm>
            <a:off x="463860" y="4909463"/>
            <a:ext cx="8489640" cy="5734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gn="l">
              <a:lnSpc>
                <a:spcPct val="120000"/>
              </a:lnSpc>
            </a:pPr>
            <a:r>
              <a:rPr lang="en-US" sz="2400" dirty="0">
                <a:solidFill>
                  <a:srgbClr val="00B5E5"/>
                </a:solidFill>
                <a:latin typeface="Museo Slab 500"/>
                <a:cs typeface="Museo Slab 500"/>
              </a:rPr>
              <a:t>Time Flexible: </a:t>
            </a:r>
            <a:r>
              <a:rPr lang="en-US" sz="2400" dirty="0">
                <a:solidFill>
                  <a:srgbClr val="FFFFFF"/>
                </a:solidFill>
                <a:latin typeface="Museo Sans 300"/>
                <a:cs typeface="Museo Sans 300"/>
              </a:rPr>
              <a:t>Help children learn to </a:t>
            </a:r>
            <a:r>
              <a:rPr lang="en-US" sz="2400" dirty="0" smtClean="0">
                <a:solidFill>
                  <a:srgbClr val="FFFFFF"/>
                </a:solidFill>
                <a:latin typeface="Museo Sans 300"/>
                <a:cs typeface="Museo Sans 300"/>
              </a:rPr>
              <a:t>flow.</a:t>
            </a:r>
            <a:endParaRPr lang="en-US" sz="2400" dirty="0">
              <a:solidFill>
                <a:srgbClr val="FFFFFF"/>
              </a:solidFill>
              <a:latin typeface="Museo Sans 300"/>
              <a:cs typeface="Museo Sans 300"/>
            </a:endParaRPr>
          </a:p>
        </p:txBody>
      </p:sp>
      <p:sp>
        <p:nvSpPr>
          <p:cNvPr id="23" name="Title 1"/>
          <p:cNvSpPr txBox="1">
            <a:spLocks/>
          </p:cNvSpPr>
          <p:nvPr/>
        </p:nvSpPr>
        <p:spPr>
          <a:xfrm>
            <a:off x="463860" y="5414377"/>
            <a:ext cx="8229600" cy="5734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algn="l">
              <a:lnSpc>
                <a:spcPct val="120000"/>
              </a:lnSpc>
            </a:pPr>
            <a:r>
              <a:rPr lang="en-US" sz="2400" dirty="0">
                <a:solidFill>
                  <a:srgbClr val="1B71BA"/>
                </a:solidFill>
                <a:latin typeface="Museo Slab 500"/>
                <a:cs typeface="Museo Slab 500"/>
              </a:rPr>
              <a:t>Exploratory: </a:t>
            </a:r>
            <a:r>
              <a:rPr lang="en-US" sz="2400" dirty="0">
                <a:solidFill>
                  <a:srgbClr val="FFFFFF"/>
                </a:solidFill>
                <a:latin typeface="Museo Sans 300"/>
                <a:cs typeface="Museo Sans 300"/>
              </a:rPr>
              <a:t>Ask and encourage open-ended </a:t>
            </a:r>
            <a:r>
              <a:rPr lang="en-US" sz="2400" dirty="0" smtClean="0">
                <a:solidFill>
                  <a:srgbClr val="FFFFFF"/>
                </a:solidFill>
                <a:latin typeface="Museo Sans 300"/>
                <a:cs typeface="Museo Sans 300"/>
              </a:rPr>
              <a:t>questions.</a:t>
            </a:r>
            <a:r>
              <a:rPr lang="en-US" sz="2400" dirty="0" smtClean="0"/>
              <a:t> </a:t>
            </a:r>
            <a:endParaRPr lang="en-US" sz="2400" dirty="0"/>
          </a:p>
          <a:p>
            <a:pPr algn="l">
              <a:lnSpc>
                <a:spcPct val="120000"/>
              </a:lnSpc>
            </a:pPr>
            <a:endParaRPr lang="en-US" sz="2400" dirty="0">
              <a:solidFill>
                <a:srgbClr val="1B71BA"/>
              </a:solidFill>
              <a:latin typeface="Museo Slab 500"/>
              <a:cs typeface="Museo Slab 500"/>
            </a:endParaRPr>
          </a:p>
        </p:txBody>
      </p:sp>
    </p:spTree>
    <p:extLst>
      <p:ext uri="{BB962C8B-B14F-4D97-AF65-F5344CB8AC3E}">
        <p14:creationId xmlns:p14="http://schemas.microsoft.com/office/powerpoint/2010/main" val="23021394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12099" y="3561917"/>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48016" y="2806716"/>
            <a:ext cx="8638444" cy="523220"/>
          </a:xfrm>
          <a:prstGeom prst="rect">
            <a:avLst/>
          </a:prstGeom>
          <a:noFill/>
        </p:spPr>
        <p:txBody>
          <a:bodyPr wrap="square" rtlCol="0">
            <a:spAutoFit/>
          </a:bodyPr>
          <a:lstStyle/>
          <a:p>
            <a:pPr algn="ctr"/>
            <a:r>
              <a:rPr lang="en-US" sz="2800" dirty="0" smtClean="0">
                <a:solidFill>
                  <a:schemeClr val="bg1"/>
                </a:solidFill>
                <a:latin typeface="Museo Slab 500"/>
                <a:cs typeface="Museo Slab 500"/>
              </a:rPr>
              <a:t>Questions?</a:t>
            </a:r>
            <a:endParaRPr lang="en-US" sz="2800" dirty="0">
              <a:solidFill>
                <a:schemeClr val="bg1"/>
              </a:solidFill>
              <a:latin typeface="Museo Slab 500"/>
              <a:cs typeface="Museo Slab 500"/>
            </a:endParaRPr>
          </a:p>
        </p:txBody>
      </p:sp>
    </p:spTree>
    <p:extLst>
      <p:ext uri="{BB962C8B-B14F-4D97-AF65-F5344CB8AC3E}">
        <p14:creationId xmlns:p14="http://schemas.microsoft.com/office/powerpoint/2010/main" val="57635118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711699"/>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469960"/>
            <a:ext cx="8638444" cy="1077218"/>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Considerations for </a:t>
            </a:r>
            <a:br>
              <a:rPr lang="en-US" sz="3200" dirty="0" smtClean="0">
                <a:solidFill>
                  <a:schemeClr val="bg1"/>
                </a:solidFill>
                <a:latin typeface="Museo Slab 500"/>
                <a:cs typeface="Museo Slab 500"/>
              </a:rPr>
            </a:br>
            <a:r>
              <a:rPr lang="en-US" sz="3200" dirty="0" smtClean="0">
                <a:solidFill>
                  <a:schemeClr val="bg1"/>
                </a:solidFill>
                <a:latin typeface="Museo Slab 500"/>
                <a:cs typeface="Museo Slab 500"/>
              </a:rPr>
              <a:t>Programming in Libraries</a:t>
            </a:r>
            <a:endParaRPr lang="en-US" sz="3200" dirty="0">
              <a:solidFill>
                <a:schemeClr val="bg1"/>
              </a:solidFill>
              <a:latin typeface="Museo Slab 500"/>
              <a:cs typeface="Museo Slab 500"/>
            </a:endParaRPr>
          </a:p>
        </p:txBody>
      </p:sp>
      <p:sp>
        <p:nvSpPr>
          <p:cNvPr id="8" name="TextBox 7"/>
          <p:cNvSpPr txBox="1"/>
          <p:nvPr/>
        </p:nvSpPr>
        <p:spPr>
          <a:xfrm>
            <a:off x="4240695" y="1995722"/>
            <a:ext cx="4583043" cy="4040593"/>
          </a:xfrm>
          <a:prstGeom prst="rect">
            <a:avLst/>
          </a:prstGeom>
          <a:noFill/>
        </p:spPr>
        <p:txBody>
          <a:bodyPr wrap="square" rtlCol="0">
            <a:spAutoFit/>
          </a:bodyPr>
          <a:lstStyle/>
          <a:p>
            <a:pPr marL="342900" marR="0" lvl="0" indent="-342900">
              <a:lnSpc>
                <a:spcPct val="107000"/>
              </a:lnSpc>
              <a:spcBef>
                <a:spcPts val="0"/>
              </a:spcBef>
              <a:spcAft>
                <a:spcPts val="0"/>
              </a:spcAft>
              <a:buFont typeface="Arial" panose="020B0604020202020204" pitchFamily="34" charset="0"/>
              <a:buChar char="•"/>
            </a:pPr>
            <a:r>
              <a:rPr lang="en-US" sz="2000" dirty="0" smtClean="0">
                <a:solidFill>
                  <a:srgbClr val="FFFFFF"/>
                </a:solidFill>
                <a:latin typeface="Museo Sans 300"/>
                <a:ea typeface="Calibri" panose="020F0502020204030204" pitchFamily="34" charset="0"/>
                <a:cs typeface="Museo Sans 300"/>
              </a:rPr>
              <a:t>S</a:t>
            </a:r>
            <a:r>
              <a:rPr lang="en-US" sz="2000" dirty="0" smtClean="0">
                <a:solidFill>
                  <a:srgbClr val="FFFFFF"/>
                </a:solidFill>
                <a:effectLst/>
                <a:latin typeface="Museo Sans 300"/>
                <a:ea typeface="Calibri" panose="020F0502020204030204" pitchFamily="34" charset="0"/>
                <a:cs typeface="Museo Sans 300"/>
              </a:rPr>
              <a:t>pace and </a:t>
            </a:r>
            <a:r>
              <a:rPr lang="en-US" sz="2000" dirty="0" smtClean="0">
                <a:solidFill>
                  <a:srgbClr val="FFFFFF"/>
                </a:solidFill>
                <a:latin typeface="Museo Sans 300"/>
                <a:ea typeface="Calibri" panose="020F0502020204030204" pitchFamily="34" charset="0"/>
                <a:cs typeface="Museo Sans 300"/>
              </a:rPr>
              <a:t>volume </a:t>
            </a:r>
            <a:r>
              <a:rPr lang="en-US" sz="2000" dirty="0" smtClean="0">
                <a:solidFill>
                  <a:srgbClr val="FFFFFF"/>
                </a:solidFill>
                <a:effectLst/>
                <a:latin typeface="Museo Sans 300"/>
                <a:ea typeface="Calibri" panose="020F0502020204030204" pitchFamily="34" charset="0"/>
                <a:cs typeface="Museo Sans 300"/>
              </a:rPr>
              <a:t>constraints</a:t>
            </a:r>
            <a:br>
              <a:rPr lang="en-US" sz="2000" dirty="0" smtClean="0">
                <a:solidFill>
                  <a:srgbClr val="FFFFFF"/>
                </a:solidFill>
                <a:effectLst/>
                <a:latin typeface="Museo Sans 300"/>
                <a:ea typeface="Calibri" panose="020F0502020204030204" pitchFamily="34" charset="0"/>
                <a:cs typeface="Museo Sans 300"/>
              </a:rPr>
            </a:br>
            <a:endParaRPr lang="en-US" sz="2000" dirty="0" smtClean="0">
              <a:solidFill>
                <a:srgbClr val="FFFFFF"/>
              </a:solidFill>
              <a:effectLst/>
              <a:latin typeface="Museo Sans 300"/>
              <a:ea typeface="Calibri" panose="020F0502020204030204" pitchFamily="34" charset="0"/>
              <a:cs typeface="Museo Sans 300"/>
            </a:endParaRPr>
          </a:p>
          <a:p>
            <a:pPr marL="342900" marR="0" lvl="0" indent="-342900">
              <a:lnSpc>
                <a:spcPct val="107000"/>
              </a:lnSpc>
              <a:spcBef>
                <a:spcPts val="0"/>
              </a:spcBef>
              <a:spcAft>
                <a:spcPts val="0"/>
              </a:spcAft>
              <a:buFont typeface="Arial" panose="020B0604020202020204" pitchFamily="34" charset="0"/>
              <a:buChar char="•"/>
            </a:pPr>
            <a:r>
              <a:rPr lang="en-US" sz="2000" dirty="0" smtClean="0">
                <a:solidFill>
                  <a:srgbClr val="FFFFFF"/>
                </a:solidFill>
                <a:latin typeface="Museo Sans 300"/>
                <a:ea typeface="Calibri" panose="020F0502020204030204" pitchFamily="34" charset="0"/>
                <a:cs typeface="Museo Sans 300"/>
              </a:rPr>
              <a:t>S</a:t>
            </a:r>
            <a:r>
              <a:rPr lang="en-US" sz="2000" dirty="0" smtClean="0">
                <a:solidFill>
                  <a:srgbClr val="FFFFFF"/>
                </a:solidFill>
                <a:effectLst/>
                <a:latin typeface="Museo Sans 300"/>
                <a:ea typeface="Calibri" panose="020F0502020204030204" pitchFamily="34" charset="0"/>
                <a:cs typeface="Museo Sans 300"/>
              </a:rPr>
              <a:t>taffing constraints</a:t>
            </a:r>
            <a:br>
              <a:rPr lang="en-US" sz="2000" dirty="0" smtClean="0">
                <a:solidFill>
                  <a:srgbClr val="FFFFFF"/>
                </a:solidFill>
                <a:effectLst/>
                <a:latin typeface="Museo Sans 300"/>
                <a:ea typeface="Calibri" panose="020F0502020204030204" pitchFamily="34" charset="0"/>
                <a:cs typeface="Museo Sans 300"/>
              </a:rPr>
            </a:br>
            <a:endParaRPr lang="en-US" sz="2000" dirty="0" smtClean="0">
              <a:solidFill>
                <a:srgbClr val="FFFFFF"/>
              </a:solidFill>
              <a:effectLst/>
              <a:latin typeface="Museo Sans 300"/>
              <a:ea typeface="Calibri" panose="020F0502020204030204" pitchFamily="34" charset="0"/>
              <a:cs typeface="Museo Sans 300"/>
            </a:endParaRPr>
          </a:p>
          <a:p>
            <a:pPr marL="342900" marR="0" lvl="0" indent="-342900">
              <a:lnSpc>
                <a:spcPct val="107000"/>
              </a:lnSpc>
              <a:spcBef>
                <a:spcPts val="0"/>
              </a:spcBef>
              <a:spcAft>
                <a:spcPts val="0"/>
              </a:spcAft>
              <a:buFont typeface="Arial" panose="020B0604020202020204" pitchFamily="34" charset="0"/>
              <a:buChar char="•"/>
            </a:pPr>
            <a:r>
              <a:rPr lang="en-US" sz="2000" dirty="0" smtClean="0">
                <a:solidFill>
                  <a:srgbClr val="FFFFFF"/>
                </a:solidFill>
                <a:latin typeface="Museo Sans 300"/>
                <a:ea typeface="Calibri" panose="020F0502020204030204" pitchFamily="34" charset="0"/>
                <a:cs typeface="Museo Sans 300"/>
              </a:rPr>
              <a:t>B</a:t>
            </a:r>
            <a:r>
              <a:rPr lang="en-US" sz="2000" dirty="0" smtClean="0">
                <a:solidFill>
                  <a:srgbClr val="FFFFFF"/>
                </a:solidFill>
                <a:effectLst/>
                <a:latin typeface="Museo Sans 300"/>
                <a:ea typeface="Calibri" panose="020F0502020204030204" pitchFamily="34" charset="0"/>
                <a:cs typeface="Museo Sans 300"/>
              </a:rPr>
              <a:t>udgetary constraints</a:t>
            </a:r>
            <a:br>
              <a:rPr lang="en-US" sz="2000" dirty="0" smtClean="0">
                <a:solidFill>
                  <a:srgbClr val="FFFFFF"/>
                </a:solidFill>
                <a:effectLst/>
                <a:latin typeface="Museo Sans 300"/>
                <a:ea typeface="Calibri" panose="020F0502020204030204" pitchFamily="34" charset="0"/>
                <a:cs typeface="Museo Sans 300"/>
              </a:rPr>
            </a:br>
            <a:endParaRPr lang="en-US" sz="2000" dirty="0" smtClean="0">
              <a:solidFill>
                <a:srgbClr val="FFFFFF"/>
              </a:solidFill>
              <a:effectLst/>
              <a:latin typeface="Museo Sans 300"/>
              <a:ea typeface="Calibri" panose="020F0502020204030204" pitchFamily="34" charset="0"/>
              <a:cs typeface="Museo Sans 300"/>
            </a:endParaRPr>
          </a:p>
          <a:p>
            <a:pPr marL="342900" marR="0" lvl="0" indent="-342900">
              <a:lnSpc>
                <a:spcPct val="107000"/>
              </a:lnSpc>
              <a:spcBef>
                <a:spcPts val="0"/>
              </a:spcBef>
              <a:spcAft>
                <a:spcPts val="0"/>
              </a:spcAft>
              <a:buFont typeface="Arial" panose="020B0604020202020204" pitchFamily="34" charset="0"/>
              <a:buChar char="•"/>
            </a:pPr>
            <a:r>
              <a:rPr lang="en-US" sz="2000" dirty="0" smtClean="0">
                <a:solidFill>
                  <a:srgbClr val="FFFFFF"/>
                </a:solidFill>
                <a:latin typeface="Museo Sans 300"/>
                <a:ea typeface="Calibri" panose="020F0502020204030204" pitchFamily="34" charset="0"/>
                <a:cs typeface="Museo Sans 300"/>
              </a:rPr>
              <a:t>A</a:t>
            </a:r>
            <a:r>
              <a:rPr lang="en-US" sz="2000" dirty="0" smtClean="0">
                <a:solidFill>
                  <a:srgbClr val="FFFFFF"/>
                </a:solidFill>
                <a:effectLst/>
                <a:latin typeface="Museo Sans 300"/>
                <a:ea typeface="Calibri" panose="020F0502020204030204" pitchFamily="34" charset="0"/>
                <a:cs typeface="Museo Sans 300"/>
              </a:rPr>
              <a:t>ttendance at drop-in programs can be unpredictable, timing is inexact and ages vary</a:t>
            </a:r>
            <a:br>
              <a:rPr lang="en-US" sz="2000" dirty="0" smtClean="0">
                <a:solidFill>
                  <a:srgbClr val="FFFFFF"/>
                </a:solidFill>
                <a:effectLst/>
                <a:latin typeface="Museo Sans 300"/>
                <a:ea typeface="Calibri" panose="020F0502020204030204" pitchFamily="34" charset="0"/>
                <a:cs typeface="Museo Sans 300"/>
              </a:rPr>
            </a:br>
            <a:endParaRPr lang="en-US" sz="2000" dirty="0">
              <a:solidFill>
                <a:srgbClr val="FFFFFF"/>
              </a:solidFill>
              <a:latin typeface="Museo Sans 300"/>
              <a:ea typeface="Calibri" panose="020F0502020204030204" pitchFamily="34" charset="0"/>
              <a:cs typeface="Museo Sans 300"/>
            </a:endParaRPr>
          </a:p>
          <a:p>
            <a:pPr marL="342900" indent="-342900">
              <a:lnSpc>
                <a:spcPct val="107000"/>
              </a:lnSpc>
              <a:buFont typeface="Arial" panose="020B0604020202020204" pitchFamily="34" charset="0"/>
              <a:buChar char="•"/>
            </a:pPr>
            <a:r>
              <a:rPr lang="en-US" sz="2000" dirty="0" smtClean="0">
                <a:solidFill>
                  <a:srgbClr val="FFFFFF"/>
                </a:solidFill>
                <a:effectLst/>
                <a:latin typeface="Museo Sans 300"/>
                <a:ea typeface="Calibri" panose="020F0502020204030204" pitchFamily="34" charset="0"/>
                <a:cs typeface="Museo Sans 300"/>
              </a:rPr>
              <a:t>Activities should not feel like school </a:t>
            </a: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731" b="2549"/>
          <a:stretch/>
        </p:blipFill>
        <p:spPr>
          <a:xfrm>
            <a:off x="959370" y="2077055"/>
            <a:ext cx="3082645" cy="3789118"/>
          </a:xfrm>
          <a:prstGeom prst="roundRect">
            <a:avLst>
              <a:gd name="adj" fmla="val 5229"/>
            </a:avLst>
          </a:prstGeom>
        </p:spPr>
      </p:pic>
    </p:spTree>
    <p:extLst>
      <p:ext uri="{BB962C8B-B14F-4D97-AF65-F5344CB8AC3E}">
        <p14:creationId xmlns:p14="http://schemas.microsoft.com/office/powerpoint/2010/main" val="69203430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olden Gate Bridge Marin.jpg"/>
          <p:cNvPicPr>
            <a:picLocks noChangeAspect="1"/>
          </p:cNvPicPr>
          <p:nvPr/>
        </p:nvPicPr>
        <p:blipFill rotWithShape="1">
          <a:blip r:embed="rId3">
            <a:extLst>
              <a:ext uri="{28A0092B-C50C-407E-A947-70E740481C1C}">
                <a14:useLocalDpi xmlns:a14="http://schemas.microsoft.com/office/drawing/2010/main" val="0"/>
              </a:ext>
            </a:extLst>
          </a:blip>
          <a:srcRect l="55100" t="6695"/>
          <a:stretch/>
        </p:blipFill>
        <p:spPr>
          <a:xfrm>
            <a:off x="227562" y="190852"/>
            <a:ext cx="8714361" cy="6064735"/>
          </a:xfrm>
          <a:prstGeom prst="roundRect">
            <a:avLst>
              <a:gd name="adj" fmla="val 2505"/>
            </a:avLst>
          </a:prstGeom>
        </p:spPr>
      </p:pic>
      <p:sp>
        <p:nvSpPr>
          <p:cNvPr id="11" name="TextBox 10"/>
          <p:cNvSpPr txBox="1"/>
          <p:nvPr/>
        </p:nvSpPr>
        <p:spPr>
          <a:xfrm>
            <a:off x="322521" y="542312"/>
            <a:ext cx="8492029" cy="1569660"/>
          </a:xfrm>
          <a:prstGeom prst="rect">
            <a:avLst/>
          </a:prstGeom>
          <a:noFill/>
        </p:spPr>
        <p:txBody>
          <a:bodyPr wrap="square" rtlCol="0">
            <a:spAutoFit/>
          </a:bodyPr>
          <a:lstStyle/>
          <a:p>
            <a:pPr algn="ctr"/>
            <a:r>
              <a:rPr lang="en-US" sz="3200" dirty="0">
                <a:solidFill>
                  <a:schemeClr val="bg1"/>
                </a:solidFill>
                <a:latin typeface="Museo Slab 500"/>
                <a:cs typeface="Museo Slab 500"/>
              </a:rPr>
              <a:t>Our </a:t>
            </a:r>
            <a:r>
              <a:rPr lang="en-US" sz="3200" dirty="0" smtClean="0">
                <a:solidFill>
                  <a:schemeClr val="bg1"/>
                </a:solidFill>
                <a:latin typeface="Museo Slab 500"/>
                <a:cs typeface="Museo Slab 500"/>
              </a:rPr>
              <a:t>Mission</a:t>
            </a:r>
            <a:r>
              <a:rPr lang="en-US" sz="3200" dirty="0">
                <a:solidFill>
                  <a:schemeClr val="bg1"/>
                </a:solidFill>
                <a:latin typeface="Museo Slab 500"/>
                <a:cs typeface="Museo Slab 500"/>
              </a:rPr>
              <a:t>:</a:t>
            </a:r>
          </a:p>
          <a:p>
            <a:pPr algn="ctr"/>
            <a:r>
              <a:rPr lang="en-US" sz="3200" dirty="0" smtClean="0">
                <a:solidFill>
                  <a:schemeClr val="bg1"/>
                </a:solidFill>
                <a:latin typeface="Museo Slab 500"/>
                <a:cs typeface="Museo Slab 500"/>
              </a:rPr>
              <a:t>To </a:t>
            </a:r>
            <a:r>
              <a:rPr lang="en-US" sz="3200" dirty="0">
                <a:solidFill>
                  <a:schemeClr val="bg1"/>
                </a:solidFill>
                <a:latin typeface="Museo Slab 500"/>
                <a:cs typeface="Museo Slab 500"/>
              </a:rPr>
              <a:t>ignite and advance </a:t>
            </a:r>
            <a:r>
              <a:rPr lang="en-US" sz="3200" dirty="0" smtClean="0">
                <a:solidFill>
                  <a:schemeClr val="bg1"/>
                </a:solidFill>
                <a:latin typeface="Museo Slab 500"/>
                <a:cs typeface="Museo Slab 500"/>
              </a:rPr>
              <a:t/>
            </a:r>
            <a:br>
              <a:rPr lang="en-US" sz="3200" dirty="0" smtClean="0">
                <a:solidFill>
                  <a:schemeClr val="bg1"/>
                </a:solidFill>
                <a:latin typeface="Museo Slab 500"/>
                <a:cs typeface="Museo Slab 500"/>
              </a:rPr>
            </a:br>
            <a:r>
              <a:rPr lang="en-US" sz="3200" dirty="0" smtClean="0">
                <a:solidFill>
                  <a:schemeClr val="bg1"/>
                </a:solidFill>
                <a:latin typeface="Museo Slab 500"/>
                <a:cs typeface="Museo Slab 500"/>
              </a:rPr>
              <a:t>creative </a:t>
            </a:r>
            <a:r>
              <a:rPr lang="en-US" sz="3200" dirty="0">
                <a:solidFill>
                  <a:schemeClr val="bg1"/>
                </a:solidFill>
                <a:latin typeface="Museo Slab 500"/>
                <a:cs typeface="Museo Slab 500"/>
              </a:rPr>
              <a:t>thinking for all children</a:t>
            </a:r>
          </a:p>
        </p:txBody>
      </p:sp>
      <p:sp>
        <p:nvSpPr>
          <p:cNvPr id="15" name="Oval 14"/>
          <p:cNvSpPr/>
          <p:nvPr/>
        </p:nvSpPr>
        <p:spPr>
          <a:xfrm>
            <a:off x="6563857" y="3655504"/>
            <a:ext cx="2441881" cy="2441881"/>
          </a:xfrm>
          <a:prstGeom prst="ellipse">
            <a:avLst/>
          </a:prstGeom>
          <a:noFill/>
          <a:ln w="190500" cmpd="sng">
            <a:solidFill>
              <a:srgbClr val="EE700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spTree>
    <p:extLst>
      <p:ext uri="{BB962C8B-B14F-4D97-AF65-F5344CB8AC3E}">
        <p14:creationId xmlns:p14="http://schemas.microsoft.com/office/powerpoint/2010/main" val="3990114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842269"/>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600530"/>
            <a:ext cx="8638444" cy="1077218"/>
          </a:xfrm>
          <a:prstGeom prst="rect">
            <a:avLst/>
          </a:prstGeom>
          <a:noFill/>
        </p:spPr>
        <p:txBody>
          <a:bodyPr wrap="square" rtlCol="0">
            <a:spAutoFit/>
          </a:bodyPr>
          <a:lstStyle/>
          <a:p>
            <a:pPr algn="ctr"/>
            <a:r>
              <a:rPr lang="en-US" sz="3200" dirty="0" smtClean="0">
                <a:solidFill>
                  <a:srgbClr val="FFFFFF"/>
                </a:solidFill>
                <a:latin typeface="Museo Slab 500"/>
                <a:cs typeface="Museo Slab 500"/>
              </a:rPr>
              <a:t>How Can We Incorporate These </a:t>
            </a:r>
            <a:br>
              <a:rPr lang="en-US" sz="3200" dirty="0" smtClean="0">
                <a:solidFill>
                  <a:srgbClr val="FFFFFF"/>
                </a:solidFill>
                <a:latin typeface="Museo Slab 500"/>
                <a:cs typeface="Museo Slab 500"/>
              </a:rPr>
            </a:br>
            <a:r>
              <a:rPr lang="en-US" sz="3200" dirty="0" smtClean="0">
                <a:solidFill>
                  <a:srgbClr val="FFFFFF"/>
                </a:solidFill>
                <a:latin typeface="Museo Slab 500"/>
                <a:cs typeface="Museo Slab 500"/>
              </a:rPr>
              <a:t>Lessons into Library Programs?</a:t>
            </a:r>
            <a:endParaRPr lang="en-US" sz="3200" dirty="0">
              <a:solidFill>
                <a:srgbClr val="FFFFFF"/>
              </a:solidFill>
              <a:latin typeface="Museo Slab 500"/>
              <a:cs typeface="Museo Slab 500"/>
            </a:endParaRPr>
          </a:p>
        </p:txBody>
      </p:sp>
      <p:sp>
        <p:nvSpPr>
          <p:cNvPr id="8" name="TextBox 7"/>
          <p:cNvSpPr txBox="1"/>
          <p:nvPr/>
        </p:nvSpPr>
        <p:spPr>
          <a:xfrm>
            <a:off x="4557712" y="2355120"/>
            <a:ext cx="4030679" cy="3416320"/>
          </a:xfrm>
          <a:prstGeom prst="rect">
            <a:avLst/>
          </a:prstGeom>
          <a:noFill/>
        </p:spPr>
        <p:txBody>
          <a:bodyPr wrap="square" rtlCol="0">
            <a:spAutoFit/>
          </a:bodyPr>
          <a:lstStyle/>
          <a:p>
            <a:pPr marL="457200" indent="-457200">
              <a:buFont typeface="Arial" panose="020B0604020202020204" pitchFamily="34" charset="0"/>
              <a:buChar char="•"/>
            </a:pPr>
            <a:r>
              <a:rPr lang="en-US" dirty="0" smtClean="0">
                <a:solidFill>
                  <a:srgbClr val="FFFFFF"/>
                </a:solidFill>
                <a:latin typeface="Museo Sans 500" panose="02000000000000000000" pitchFamily="50" charset="0"/>
              </a:rPr>
              <a:t>Emphasize the learning process over the end product</a:t>
            </a:r>
            <a:br>
              <a:rPr lang="en-US" dirty="0" smtClean="0">
                <a:solidFill>
                  <a:srgbClr val="FFFFFF"/>
                </a:solidFill>
                <a:latin typeface="Museo Sans 500" panose="02000000000000000000" pitchFamily="50" charset="0"/>
              </a:rPr>
            </a:br>
            <a:endParaRPr lang="en-US" dirty="0" smtClean="0">
              <a:solidFill>
                <a:srgbClr val="FFFFFF"/>
              </a:solidFill>
              <a:latin typeface="Museo Sans 500" panose="02000000000000000000" pitchFamily="50" charset="0"/>
            </a:endParaRPr>
          </a:p>
          <a:p>
            <a:pPr marL="457200" lvl="0" indent="-457200">
              <a:buFont typeface="Arial" panose="020B0604020202020204" pitchFamily="34" charset="0"/>
              <a:buChar char="•"/>
            </a:pPr>
            <a:r>
              <a:rPr lang="en-US" dirty="0" smtClean="0">
                <a:solidFill>
                  <a:srgbClr val="FFFFFF"/>
                </a:solidFill>
                <a:latin typeface="Museo Sans 500" panose="02000000000000000000" pitchFamily="50" charset="0"/>
                <a:ea typeface="Calibri" panose="020F0502020204030204" pitchFamily="34" charset="0"/>
                <a:cs typeface="Times New Roman" panose="02020603050405020304" pitchFamily="18" charset="0"/>
              </a:rPr>
              <a:t>Shift language to open-ended prompts </a:t>
            </a:r>
          </a:p>
          <a:p>
            <a:pPr marL="457200" lvl="0" indent="-457200">
              <a:buFont typeface="Arial" panose="020B0604020202020204" pitchFamily="34" charset="0"/>
              <a:buChar char="•"/>
            </a:pPr>
            <a:endParaRPr lang="en-US" dirty="0">
              <a:solidFill>
                <a:srgbClr val="FFFFFF"/>
              </a:solidFill>
              <a:latin typeface="Museo Sans 500" panose="02000000000000000000" pitchFamily="50" charset="0"/>
              <a:ea typeface="Calibri" panose="020F0502020204030204" pitchFamily="34" charset="0"/>
              <a:cs typeface="Times New Roman" panose="02020603050405020304" pitchFamily="18" charset="0"/>
            </a:endParaRPr>
          </a:p>
          <a:p>
            <a:pPr marL="457200" lvl="0" indent="-457200">
              <a:buFont typeface="Arial" panose="020B0604020202020204" pitchFamily="34" charset="0"/>
              <a:buChar char="•"/>
            </a:pPr>
            <a:r>
              <a:rPr lang="en-US" dirty="0" smtClean="0">
                <a:solidFill>
                  <a:srgbClr val="FFFFFF"/>
                </a:solidFill>
                <a:effectLst/>
                <a:latin typeface="Museo Sans 500" panose="02000000000000000000" pitchFamily="50" charset="0"/>
                <a:ea typeface="Calibri" panose="020F0502020204030204" pitchFamily="34" charset="0"/>
                <a:cs typeface="Times New Roman" panose="02020603050405020304" pitchFamily="18" charset="0"/>
              </a:rPr>
              <a:t>Choose activities for playfulness and </a:t>
            </a:r>
            <a:r>
              <a:rPr lang="en-US" dirty="0" err="1" smtClean="0">
                <a:solidFill>
                  <a:srgbClr val="FFFFFF"/>
                </a:solidFill>
                <a:effectLst/>
                <a:latin typeface="Museo Sans 500" panose="02000000000000000000" pitchFamily="50" charset="0"/>
                <a:ea typeface="Calibri" panose="020F0502020204030204" pitchFamily="34" charset="0"/>
                <a:cs typeface="Times New Roman" panose="02020603050405020304" pitchFamily="18" charset="0"/>
              </a:rPr>
              <a:t>tinkerability</a:t>
            </a:r>
            <a:r>
              <a:rPr lang="en-US" dirty="0" smtClean="0">
                <a:solidFill>
                  <a:srgbClr val="FFFFFF"/>
                </a:solidFill>
                <a:effectLst/>
                <a:latin typeface="Museo Sans 500" panose="02000000000000000000" pitchFamily="50" charset="0"/>
                <a:ea typeface="Calibri" panose="020F0502020204030204" pitchFamily="34" charset="0"/>
                <a:cs typeface="Times New Roman" panose="02020603050405020304" pitchFamily="18" charset="0"/>
              </a:rPr>
              <a:t>. Ask yourself if the activities you offer allow children to choose, be curious and lead. </a:t>
            </a:r>
          </a:p>
          <a:p>
            <a:endParaRPr lang="en-US" dirty="0" smtClean="0">
              <a:latin typeface="Museo Sans 500" panose="02000000000000000000" pitchFamily="50" charset="0"/>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2983" t="28359" r="20091" b="32320"/>
          <a:stretch/>
        </p:blipFill>
        <p:spPr>
          <a:xfrm>
            <a:off x="536297" y="2433258"/>
            <a:ext cx="3704399" cy="3139321"/>
          </a:xfrm>
          <a:prstGeom prst="roundRect">
            <a:avLst>
              <a:gd name="adj" fmla="val 5229"/>
            </a:avLst>
          </a:prstGeom>
        </p:spPr>
      </p:pic>
    </p:spTree>
    <p:extLst>
      <p:ext uri="{BB962C8B-B14F-4D97-AF65-F5344CB8AC3E}">
        <p14:creationId xmlns:p14="http://schemas.microsoft.com/office/powerpoint/2010/main" val="402149425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433313"/>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600530"/>
            <a:ext cx="8638444" cy="584776"/>
          </a:xfrm>
          <a:prstGeom prst="rect">
            <a:avLst/>
          </a:prstGeom>
          <a:noFill/>
        </p:spPr>
        <p:txBody>
          <a:bodyPr wrap="square" rtlCol="0">
            <a:spAutoFit/>
          </a:bodyPr>
          <a:lstStyle/>
          <a:p>
            <a:pPr algn="ctr"/>
            <a:r>
              <a:rPr lang="en-US" sz="3200" dirty="0" smtClean="0">
                <a:solidFill>
                  <a:srgbClr val="FFFFFF"/>
                </a:solidFill>
                <a:latin typeface="Museo Slab 500"/>
                <a:cs typeface="Museo Slab 500"/>
              </a:rPr>
              <a:t>Activity: Animal Remix</a:t>
            </a:r>
            <a:endParaRPr lang="en-US" sz="3200" dirty="0">
              <a:solidFill>
                <a:srgbClr val="FFFFFF"/>
              </a:solidFill>
              <a:latin typeface="Museo Slab 500"/>
              <a:cs typeface="Museo Slab 50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2752828" y="1856286"/>
            <a:ext cx="3607762" cy="3941253"/>
          </a:xfrm>
          <a:prstGeom prst="roundRect">
            <a:avLst>
              <a:gd name="adj" fmla="val 6216"/>
            </a:avLst>
          </a:prstGeom>
          <a:solidFill>
            <a:srgbClr val="FFFFFF">
              <a:shade val="85000"/>
            </a:srgbClr>
          </a:solidFill>
          <a:ln>
            <a:noFill/>
          </a:ln>
          <a:effectLst/>
        </p:spPr>
      </p:pic>
    </p:spTree>
    <p:extLst>
      <p:ext uri="{BB962C8B-B14F-4D97-AF65-F5344CB8AC3E}">
        <p14:creationId xmlns:p14="http://schemas.microsoft.com/office/powerpoint/2010/main" val="134692117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433313"/>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600530"/>
            <a:ext cx="8638444" cy="584776"/>
          </a:xfrm>
          <a:prstGeom prst="rect">
            <a:avLst/>
          </a:prstGeom>
          <a:noFill/>
        </p:spPr>
        <p:txBody>
          <a:bodyPr wrap="square" rtlCol="0">
            <a:spAutoFit/>
          </a:bodyPr>
          <a:lstStyle/>
          <a:p>
            <a:pPr algn="ctr"/>
            <a:r>
              <a:rPr lang="en-US" sz="3200" dirty="0">
                <a:solidFill>
                  <a:srgbClr val="FFFFFF"/>
                </a:solidFill>
                <a:latin typeface="Museo Slab 500"/>
                <a:cs typeface="Museo Slab 500"/>
              </a:rPr>
              <a:t>Activity: Finish </a:t>
            </a:r>
            <a:r>
              <a:rPr lang="en-US" sz="3200" dirty="0" smtClean="0">
                <a:solidFill>
                  <a:srgbClr val="FFFFFF"/>
                </a:solidFill>
                <a:latin typeface="Museo Slab 500"/>
                <a:cs typeface="Museo Slab 500"/>
              </a:rPr>
              <a:t>the Drawing</a:t>
            </a:r>
            <a:endParaRPr lang="en-US" sz="3200" dirty="0">
              <a:solidFill>
                <a:srgbClr val="FFFFFF"/>
              </a:solidFill>
              <a:latin typeface="Museo Slab 500"/>
              <a:cs typeface="Museo Slab 500"/>
            </a:endParaRPr>
          </a:p>
        </p:txBody>
      </p:sp>
      <p:pic>
        <p:nvPicPr>
          <p:cNvPr id="8" name="Picture 7"/>
          <p:cNvPicPr>
            <a:picLocks noChangeAspect="1"/>
          </p:cNvPicPr>
          <p:nvPr/>
        </p:nvPicPr>
        <p:blipFill>
          <a:blip r:embed="rId3"/>
          <a:stretch>
            <a:fillRect/>
          </a:stretch>
        </p:blipFill>
        <p:spPr>
          <a:xfrm>
            <a:off x="673425" y="1854210"/>
            <a:ext cx="7768576" cy="3911600"/>
          </a:xfrm>
          <a:prstGeom prst="roundRect">
            <a:avLst>
              <a:gd name="adj" fmla="val 4286"/>
            </a:avLst>
          </a:prstGeom>
        </p:spPr>
      </p:pic>
    </p:spTree>
    <p:extLst>
      <p:ext uri="{BB962C8B-B14F-4D97-AF65-F5344CB8AC3E}">
        <p14:creationId xmlns:p14="http://schemas.microsoft.com/office/powerpoint/2010/main" val="112812387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433313"/>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600530"/>
            <a:ext cx="8638444" cy="584776"/>
          </a:xfrm>
          <a:prstGeom prst="rect">
            <a:avLst/>
          </a:prstGeom>
          <a:noFill/>
        </p:spPr>
        <p:txBody>
          <a:bodyPr wrap="square" rtlCol="0">
            <a:spAutoFit/>
          </a:bodyPr>
          <a:lstStyle/>
          <a:p>
            <a:pPr algn="ctr"/>
            <a:r>
              <a:rPr lang="en-US" sz="3200" dirty="0">
                <a:solidFill>
                  <a:srgbClr val="FFFFFF"/>
                </a:solidFill>
                <a:latin typeface="Museo Slab 500"/>
                <a:cs typeface="Museo Slab 500"/>
              </a:rPr>
              <a:t>Activity: A-Maze-</a:t>
            </a:r>
            <a:r>
              <a:rPr lang="en-US" sz="3200" dirty="0" err="1">
                <a:solidFill>
                  <a:srgbClr val="FFFFFF"/>
                </a:solidFill>
                <a:latin typeface="Museo Slab 500"/>
                <a:cs typeface="Museo Slab 500"/>
              </a:rPr>
              <a:t>ing</a:t>
            </a:r>
            <a:r>
              <a:rPr lang="en-US" sz="3200" dirty="0">
                <a:solidFill>
                  <a:srgbClr val="FFFFFF"/>
                </a:solidFill>
                <a:latin typeface="Museo Slab 500"/>
                <a:cs typeface="Museo Slab 500"/>
              </a:rPr>
              <a:t> </a:t>
            </a:r>
            <a:r>
              <a:rPr lang="en-US" sz="3200" dirty="0" smtClean="0">
                <a:solidFill>
                  <a:srgbClr val="FFFFFF"/>
                </a:solidFill>
                <a:latin typeface="Museo Slab 500"/>
                <a:cs typeface="Museo Slab 500"/>
              </a:rPr>
              <a:t>Design</a:t>
            </a:r>
            <a:endParaRPr lang="en-US" sz="3200" dirty="0">
              <a:solidFill>
                <a:srgbClr val="FFFFFF"/>
              </a:solidFill>
              <a:latin typeface="Museo Slab 500"/>
              <a:cs typeface="Museo Slab 50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655" y="1760650"/>
            <a:ext cx="6332116" cy="4018973"/>
          </a:xfrm>
          <a:prstGeom prst="roundRect">
            <a:avLst>
              <a:gd name="adj" fmla="val 4349"/>
            </a:avLst>
          </a:prstGeom>
        </p:spPr>
      </p:pic>
    </p:spTree>
    <p:extLst>
      <p:ext uri="{BB962C8B-B14F-4D97-AF65-F5344CB8AC3E}">
        <p14:creationId xmlns:p14="http://schemas.microsoft.com/office/powerpoint/2010/main" val="24930795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6" name="Straight Connector 5"/>
          <p:cNvCxnSpPr/>
          <p:nvPr/>
        </p:nvCxnSpPr>
        <p:spPr>
          <a:xfrm>
            <a:off x="1229914" y="1368741"/>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831" y="600530"/>
            <a:ext cx="8638444" cy="584776"/>
          </a:xfrm>
          <a:prstGeom prst="rect">
            <a:avLst/>
          </a:prstGeom>
          <a:noFill/>
        </p:spPr>
        <p:txBody>
          <a:bodyPr wrap="square" rtlCol="0">
            <a:spAutoFit/>
          </a:bodyPr>
          <a:lstStyle/>
          <a:p>
            <a:pPr algn="ctr"/>
            <a:r>
              <a:rPr lang="en-US" sz="3200" dirty="0">
                <a:solidFill>
                  <a:srgbClr val="FFFFFF"/>
                </a:solidFill>
                <a:latin typeface="Museo Slab 500"/>
                <a:cs typeface="Museo Slab 500"/>
              </a:rPr>
              <a:t>Activity: Ice </a:t>
            </a:r>
            <a:r>
              <a:rPr lang="en-US" sz="3200" dirty="0" smtClean="0">
                <a:solidFill>
                  <a:srgbClr val="FFFFFF"/>
                </a:solidFill>
                <a:latin typeface="Museo Slab 500"/>
                <a:cs typeface="Museo Slab 500"/>
              </a:rPr>
              <a:t>Exploration</a:t>
            </a:r>
            <a:endParaRPr lang="en-US" sz="3200" dirty="0">
              <a:solidFill>
                <a:srgbClr val="FFFFFF"/>
              </a:solidFill>
              <a:latin typeface="Museo Slab 500"/>
              <a:cs typeface="Museo Slab 50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219" y="1648048"/>
            <a:ext cx="5708988" cy="4281741"/>
          </a:xfrm>
          <a:prstGeom prst="roundRect">
            <a:avLst>
              <a:gd name="adj" fmla="val 3094"/>
            </a:avLst>
          </a:prstGeom>
        </p:spPr>
      </p:pic>
    </p:spTree>
    <p:extLst>
      <p:ext uri="{BB962C8B-B14F-4D97-AF65-F5344CB8AC3E}">
        <p14:creationId xmlns:p14="http://schemas.microsoft.com/office/powerpoint/2010/main" val="318604697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20" name="Straight Connector 19"/>
          <p:cNvCxnSpPr/>
          <p:nvPr/>
        </p:nvCxnSpPr>
        <p:spPr>
          <a:xfrm>
            <a:off x="638285" y="1161131"/>
            <a:ext cx="7895917"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65831" y="436637"/>
            <a:ext cx="8638444" cy="584775"/>
          </a:xfrm>
          <a:prstGeom prst="rect">
            <a:avLst/>
          </a:prstGeom>
          <a:noFill/>
        </p:spPr>
        <p:txBody>
          <a:bodyPr wrap="square" rtlCol="0">
            <a:spAutoFit/>
          </a:bodyPr>
          <a:lstStyle/>
          <a:p>
            <a:pPr algn="ctr"/>
            <a:r>
              <a:rPr lang="en-US" sz="3200" dirty="0" smtClean="0">
                <a:solidFill>
                  <a:srgbClr val="FFFFFF"/>
                </a:solidFill>
                <a:latin typeface="Museo Slab 500"/>
                <a:cs typeface="Arial"/>
              </a:rPr>
              <a:t>Resources: Register Now for Training </a:t>
            </a:r>
            <a:endParaRPr lang="en-US" sz="3200" dirty="0">
              <a:solidFill>
                <a:srgbClr val="FFFFFF"/>
              </a:solidFill>
              <a:latin typeface="Museo Slab 500"/>
              <a:cs typeface="Arial"/>
            </a:endParaRPr>
          </a:p>
        </p:txBody>
      </p:sp>
      <p:sp>
        <p:nvSpPr>
          <p:cNvPr id="15" name="Rounded Rectangle 14"/>
          <p:cNvSpPr/>
          <p:nvPr/>
        </p:nvSpPr>
        <p:spPr>
          <a:xfrm>
            <a:off x="483975" y="1393490"/>
            <a:ext cx="8159002" cy="4436812"/>
          </a:xfrm>
          <a:prstGeom prst="roundRect">
            <a:avLst>
              <a:gd name="adj" fmla="val 3643"/>
            </a:avLst>
          </a:prstGeom>
          <a:solidFill>
            <a:srgbClr val="75C5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lumMod val="65000"/>
                  <a:lumOff val="35000"/>
                </a:schemeClr>
              </a:solidFill>
              <a:latin typeface="Museo Sans 500"/>
            </a:endParaRPr>
          </a:p>
        </p:txBody>
      </p:sp>
      <p:pic>
        <p:nvPicPr>
          <p:cNvPr id="2" name="Picture 1" descr="facebook_logo_detai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25" y="5167482"/>
            <a:ext cx="510458" cy="546030"/>
          </a:xfrm>
          <a:prstGeom prst="rect">
            <a:avLst/>
          </a:prstGeom>
        </p:spPr>
      </p:pic>
      <p:sp>
        <p:nvSpPr>
          <p:cNvPr id="3" name="Rectangle 2"/>
          <p:cNvSpPr/>
          <p:nvPr/>
        </p:nvSpPr>
        <p:spPr>
          <a:xfrm>
            <a:off x="1324874" y="5362661"/>
            <a:ext cx="4480714" cy="338554"/>
          </a:xfrm>
          <a:prstGeom prst="rect">
            <a:avLst/>
          </a:prstGeom>
        </p:spPr>
        <p:txBody>
          <a:bodyPr wrap="none">
            <a:spAutoFit/>
          </a:bodyPr>
          <a:lstStyle/>
          <a:p>
            <a:r>
              <a:rPr lang="en-US" sz="1600" dirty="0" err="1">
                <a:solidFill>
                  <a:schemeClr val="bg1"/>
                </a:solidFill>
                <a:latin typeface="Museo Sans 500"/>
                <a:cs typeface="Museo Sans 500"/>
              </a:rPr>
              <a:t>facebook.com</a:t>
            </a:r>
            <a:r>
              <a:rPr lang="en-US" sz="1600" dirty="0">
                <a:solidFill>
                  <a:schemeClr val="bg1"/>
                </a:solidFill>
                <a:latin typeface="Museo Sans 500"/>
                <a:cs typeface="Museo Sans 500"/>
              </a:rPr>
              <a:t>/</a:t>
            </a:r>
            <a:r>
              <a:rPr lang="en-US" sz="1600" dirty="0" err="1">
                <a:solidFill>
                  <a:schemeClr val="bg1"/>
                </a:solidFill>
                <a:latin typeface="Museo Sans 500"/>
                <a:cs typeface="Museo Sans 500"/>
              </a:rPr>
              <a:t>CenterforChildhoodCreativity</a:t>
            </a:r>
            <a:endParaRPr lang="en-US" sz="1600" dirty="0">
              <a:solidFill>
                <a:schemeClr val="bg1"/>
              </a:solidFill>
              <a:latin typeface="Museo Sans 500"/>
              <a:cs typeface="Museo Sans 500"/>
            </a:endParaRPr>
          </a:p>
        </p:txBody>
      </p:sp>
      <p:pic>
        <p:nvPicPr>
          <p:cNvPr id="6" name="Picture 5" descr="TwitterLogo_#55ace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364" y="5047789"/>
            <a:ext cx="853733" cy="853733"/>
          </a:xfrm>
          <a:prstGeom prst="rect">
            <a:avLst/>
          </a:prstGeom>
        </p:spPr>
      </p:pic>
      <p:sp>
        <p:nvSpPr>
          <p:cNvPr id="14" name="Rectangle 13"/>
          <p:cNvSpPr/>
          <p:nvPr/>
        </p:nvSpPr>
        <p:spPr>
          <a:xfrm>
            <a:off x="6712229" y="5334960"/>
            <a:ext cx="1544012" cy="338554"/>
          </a:xfrm>
          <a:prstGeom prst="rect">
            <a:avLst/>
          </a:prstGeom>
        </p:spPr>
        <p:txBody>
          <a:bodyPr wrap="none">
            <a:spAutoFit/>
          </a:bodyPr>
          <a:lstStyle/>
          <a:p>
            <a:r>
              <a:rPr lang="en-US" sz="1600" dirty="0" smtClean="0">
                <a:solidFill>
                  <a:schemeClr val="bg1"/>
                </a:solidFill>
                <a:latin typeface="Museo Sans 500"/>
                <a:cs typeface="Museo Sans 500"/>
              </a:rPr>
              <a:t>@C4Creativity</a:t>
            </a:r>
            <a:endParaRPr lang="en-US" sz="1600" dirty="0">
              <a:solidFill>
                <a:schemeClr val="bg1"/>
              </a:solidFill>
              <a:latin typeface="Museo Sans 500"/>
              <a:cs typeface="Museo Sans 500"/>
            </a:endParaRPr>
          </a:p>
        </p:txBody>
      </p:sp>
      <p:sp>
        <p:nvSpPr>
          <p:cNvPr id="4" name="TextBox 3"/>
          <p:cNvSpPr txBox="1"/>
          <p:nvPr/>
        </p:nvSpPr>
        <p:spPr>
          <a:xfrm>
            <a:off x="765969" y="4358761"/>
            <a:ext cx="7583487" cy="461665"/>
          </a:xfrm>
          <a:prstGeom prst="rect">
            <a:avLst/>
          </a:prstGeom>
          <a:noFill/>
        </p:spPr>
        <p:txBody>
          <a:bodyPr wrap="square" rtlCol="0">
            <a:spAutoFit/>
          </a:bodyPr>
          <a:lstStyle/>
          <a:p>
            <a:pPr algn="ctr"/>
            <a:r>
              <a:rPr lang="en-US" sz="2400" dirty="0" err="1" smtClean="0">
                <a:solidFill>
                  <a:schemeClr val="bg1"/>
                </a:solidFill>
                <a:latin typeface="Museo Sans 500"/>
                <a:cs typeface="Museo Sans 500"/>
              </a:rPr>
              <a:t>CenterforChildhoodCreativity.org</a:t>
            </a:r>
            <a:r>
              <a:rPr lang="en-US" sz="2400" dirty="0" smtClean="0">
                <a:solidFill>
                  <a:schemeClr val="bg1"/>
                </a:solidFill>
                <a:latin typeface="Museo Sans 500"/>
                <a:cs typeface="Museo Sans 500"/>
              </a:rPr>
              <a:t>/PD</a:t>
            </a:r>
            <a:endParaRPr lang="en-US" sz="2400" dirty="0">
              <a:solidFill>
                <a:schemeClr val="bg1"/>
              </a:solidFill>
              <a:latin typeface="Museo Sans 500"/>
              <a:cs typeface="Museo Sans 500"/>
            </a:endParaRPr>
          </a:p>
        </p:txBody>
      </p:sp>
      <p:sp>
        <p:nvSpPr>
          <p:cNvPr id="22" name="TextBox 21"/>
          <p:cNvSpPr txBox="1"/>
          <p:nvPr/>
        </p:nvSpPr>
        <p:spPr>
          <a:xfrm>
            <a:off x="765969" y="1749144"/>
            <a:ext cx="7583487" cy="2400657"/>
          </a:xfrm>
          <a:prstGeom prst="rect">
            <a:avLst/>
          </a:prstGeom>
          <a:noFill/>
        </p:spPr>
        <p:txBody>
          <a:bodyPr wrap="square" rtlCol="0">
            <a:spAutoFit/>
          </a:bodyPr>
          <a:lstStyle/>
          <a:p>
            <a:pPr algn="ctr"/>
            <a:r>
              <a:rPr lang="en-US" sz="2400" dirty="0">
                <a:solidFill>
                  <a:schemeClr val="bg1"/>
                </a:solidFill>
                <a:latin typeface="Museo Sans 500"/>
                <a:cs typeface="Museo Sans 500"/>
              </a:rPr>
              <a:t>Building Blocks of Creative Thinking</a:t>
            </a:r>
          </a:p>
          <a:p>
            <a:pPr algn="ctr"/>
            <a:r>
              <a:rPr lang="en-US" dirty="0" smtClean="0">
                <a:solidFill>
                  <a:schemeClr val="bg1"/>
                </a:solidFill>
                <a:latin typeface="Museo Sans 500"/>
                <a:cs typeface="Museo Sans 500"/>
              </a:rPr>
              <a:t>2-Day Training Immersion</a:t>
            </a:r>
          </a:p>
          <a:p>
            <a:pPr algn="ctr"/>
            <a:r>
              <a:rPr lang="en-US" dirty="0" smtClean="0">
                <a:solidFill>
                  <a:schemeClr val="bg1"/>
                </a:solidFill>
                <a:latin typeface="Museo Sans 500"/>
                <a:cs typeface="Museo Sans 500"/>
              </a:rPr>
              <a:t>September 24 &amp; 25, 2015</a:t>
            </a:r>
          </a:p>
          <a:p>
            <a:pPr algn="ctr"/>
            <a:r>
              <a:rPr lang="en-US" dirty="0" smtClean="0">
                <a:solidFill>
                  <a:schemeClr val="bg1"/>
                </a:solidFill>
                <a:latin typeface="Museo Sans 500"/>
                <a:cs typeface="Museo Sans 500"/>
              </a:rPr>
              <a:t>Sausalito, CA  </a:t>
            </a:r>
          </a:p>
          <a:p>
            <a:pPr algn="ctr"/>
            <a:r>
              <a:rPr lang="en-US" dirty="0" smtClean="0">
                <a:solidFill>
                  <a:schemeClr val="bg1"/>
                </a:solidFill>
                <a:latin typeface="Museo Sans 500"/>
                <a:cs typeface="Museo Sans 500"/>
              </a:rPr>
              <a:t> </a:t>
            </a:r>
            <a:r>
              <a:rPr lang="en-US" dirty="0" smtClean="0">
                <a:solidFill>
                  <a:srgbClr val="FFFF00"/>
                </a:solidFill>
                <a:latin typeface="Museo Sans 500"/>
                <a:cs typeface="Museo Sans 500"/>
              </a:rPr>
              <a:t>Discounted Library Educator Rate: $115</a:t>
            </a:r>
          </a:p>
          <a:p>
            <a:endParaRPr lang="en-US" dirty="0" smtClean="0">
              <a:latin typeface="Museo Sans 500"/>
              <a:cs typeface="Museo Sans 500"/>
            </a:endParaRPr>
          </a:p>
          <a:p>
            <a:pPr algn="ctr"/>
            <a:r>
              <a:rPr lang="en-US" dirty="0" smtClean="0">
                <a:solidFill>
                  <a:srgbClr val="FFFFFF"/>
                </a:solidFill>
                <a:latin typeface="Museo Sans 500"/>
                <a:cs typeface="Museo Sans 500"/>
              </a:rPr>
              <a:t>Space is limited!</a:t>
            </a:r>
            <a:br>
              <a:rPr lang="en-US" dirty="0" smtClean="0">
                <a:solidFill>
                  <a:srgbClr val="FFFFFF"/>
                </a:solidFill>
                <a:latin typeface="Museo Sans 500"/>
                <a:cs typeface="Museo Sans 500"/>
              </a:rPr>
            </a:br>
            <a:r>
              <a:rPr lang="en-US" dirty="0" err="1" smtClean="0">
                <a:solidFill>
                  <a:srgbClr val="FFFFFF"/>
                </a:solidFill>
                <a:latin typeface="Museo Sans 500"/>
                <a:cs typeface="Museo Sans 500"/>
              </a:rPr>
              <a:t>Cami</a:t>
            </a:r>
            <a:r>
              <a:rPr lang="en-US" dirty="0" smtClean="0">
                <a:solidFill>
                  <a:srgbClr val="FFFFFF"/>
                </a:solidFill>
                <a:latin typeface="Museo Sans 500"/>
                <a:cs typeface="Museo Sans 500"/>
              </a:rPr>
              <a:t> Gordon: (</a:t>
            </a:r>
            <a:r>
              <a:rPr lang="en-US" dirty="0">
                <a:solidFill>
                  <a:srgbClr val="FFFFFF"/>
                </a:solidFill>
                <a:latin typeface="Museo Sans 500"/>
                <a:cs typeface="Museo Sans 500"/>
              </a:rPr>
              <a:t>415) 339-</a:t>
            </a:r>
            <a:r>
              <a:rPr lang="en-US" dirty="0" smtClean="0">
                <a:solidFill>
                  <a:srgbClr val="FFFFFF"/>
                </a:solidFill>
                <a:latin typeface="Museo Sans 500"/>
                <a:cs typeface="Museo Sans 500"/>
              </a:rPr>
              <a:t>3963 or </a:t>
            </a:r>
            <a:r>
              <a:rPr lang="en-US" dirty="0" err="1" smtClean="0">
                <a:solidFill>
                  <a:srgbClr val="FFFFFF"/>
                </a:solidFill>
                <a:latin typeface="Museo Sans 500"/>
                <a:cs typeface="Museo Sans 500"/>
              </a:rPr>
              <a:t>cgordon@badm.org</a:t>
            </a:r>
            <a:endParaRPr lang="en-US" dirty="0">
              <a:solidFill>
                <a:srgbClr val="FFFFFF"/>
              </a:solidFill>
              <a:latin typeface="Museo Sans 500"/>
              <a:cs typeface="Museo Sans 500"/>
            </a:endParaRPr>
          </a:p>
        </p:txBody>
      </p:sp>
    </p:spTree>
    <p:extLst>
      <p:ext uri="{BB962C8B-B14F-4D97-AF65-F5344CB8AC3E}">
        <p14:creationId xmlns:p14="http://schemas.microsoft.com/office/powerpoint/2010/main" val="799995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20" name="Straight Connector 19"/>
          <p:cNvCxnSpPr/>
          <p:nvPr/>
        </p:nvCxnSpPr>
        <p:spPr>
          <a:xfrm>
            <a:off x="856505" y="1244221"/>
            <a:ext cx="7401539"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65831" y="483304"/>
            <a:ext cx="8638444" cy="584775"/>
          </a:xfrm>
          <a:prstGeom prst="rect">
            <a:avLst/>
          </a:prstGeom>
          <a:noFill/>
        </p:spPr>
        <p:txBody>
          <a:bodyPr wrap="square" rtlCol="0">
            <a:spAutoFit/>
          </a:bodyPr>
          <a:lstStyle/>
          <a:p>
            <a:pPr algn="ctr"/>
            <a:r>
              <a:rPr lang="en-US" sz="3200" dirty="0" smtClean="0">
                <a:solidFill>
                  <a:srgbClr val="FFFFFF"/>
                </a:solidFill>
                <a:latin typeface="Museo Slab 500"/>
                <a:cs typeface="Arial"/>
              </a:rPr>
              <a:t>Resources: Research Available Now</a:t>
            </a:r>
            <a:endParaRPr lang="en-US" sz="3200" dirty="0">
              <a:solidFill>
                <a:srgbClr val="FFFFFF"/>
              </a:solidFill>
              <a:latin typeface="Museo Slab 500"/>
              <a:cs typeface="Arial"/>
            </a:endParaRPr>
          </a:p>
        </p:txBody>
      </p:sp>
      <p:sp>
        <p:nvSpPr>
          <p:cNvPr id="15" name="Rounded Rectangle 14"/>
          <p:cNvSpPr/>
          <p:nvPr/>
        </p:nvSpPr>
        <p:spPr>
          <a:xfrm>
            <a:off x="509938" y="1529880"/>
            <a:ext cx="8159002" cy="4436812"/>
          </a:xfrm>
          <a:prstGeom prst="roundRect">
            <a:avLst>
              <a:gd name="adj" fmla="val 3643"/>
            </a:avLst>
          </a:prstGeom>
          <a:solidFill>
            <a:srgbClr val="75C5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lumMod val="65000"/>
                  <a:lumOff val="35000"/>
                </a:schemeClr>
              </a:solidFill>
              <a:latin typeface="Museo Sans 50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05" y="1925612"/>
            <a:ext cx="2219901" cy="2909238"/>
          </a:xfrm>
          <a:prstGeom prst="roundRect">
            <a:avLst>
              <a:gd name="adj" fmla="val 5328"/>
            </a:avLst>
          </a:prstGeom>
        </p:spPr>
      </p:pic>
      <p:pic>
        <p:nvPicPr>
          <p:cNvPr id="17" name="Picture 16">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t="1172"/>
          <a:stretch/>
        </p:blipFill>
        <p:spPr>
          <a:xfrm>
            <a:off x="3428362" y="1925612"/>
            <a:ext cx="2277777" cy="2918884"/>
          </a:xfrm>
          <a:prstGeom prst="roundRect">
            <a:avLst>
              <a:gd name="adj" fmla="val 5192"/>
            </a:avLst>
          </a:prstGeom>
        </p:spPr>
      </p:pic>
      <p:pic>
        <p:nvPicPr>
          <p:cNvPr id="18" name="Picture 17">
            <a:hlinkClick r:id="rId6"/>
          </p:cNvPr>
          <p:cNvPicPr>
            <a:picLocks noChangeAspect="1"/>
          </p:cNvPicPr>
          <p:nvPr/>
        </p:nvPicPr>
        <p:blipFill rotWithShape="1">
          <a:blip r:embed="rId7">
            <a:extLst>
              <a:ext uri="{28A0092B-C50C-407E-A947-70E740481C1C}">
                <a14:useLocalDpi xmlns:a14="http://schemas.microsoft.com/office/drawing/2010/main" val="0"/>
              </a:ext>
            </a:extLst>
          </a:blip>
          <a:srcRect l="4247" t="3969" r="3916" b="4290"/>
          <a:stretch/>
        </p:blipFill>
        <p:spPr>
          <a:xfrm>
            <a:off x="6039303" y="1950795"/>
            <a:ext cx="2239356" cy="2896231"/>
          </a:xfrm>
          <a:prstGeom prst="roundRect">
            <a:avLst>
              <a:gd name="adj" fmla="val 6464"/>
            </a:avLst>
          </a:prstGeom>
        </p:spPr>
      </p:pic>
      <p:pic>
        <p:nvPicPr>
          <p:cNvPr id="2" name="Picture 1" descr="facebook_logo_detail.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904" y="5175401"/>
            <a:ext cx="510458" cy="546030"/>
          </a:xfrm>
          <a:prstGeom prst="rect">
            <a:avLst/>
          </a:prstGeom>
        </p:spPr>
      </p:pic>
      <p:sp>
        <p:nvSpPr>
          <p:cNvPr id="3" name="Rectangle 2"/>
          <p:cNvSpPr/>
          <p:nvPr/>
        </p:nvSpPr>
        <p:spPr>
          <a:xfrm>
            <a:off x="1491059" y="5352099"/>
            <a:ext cx="4480714" cy="338554"/>
          </a:xfrm>
          <a:prstGeom prst="rect">
            <a:avLst/>
          </a:prstGeom>
        </p:spPr>
        <p:txBody>
          <a:bodyPr wrap="none">
            <a:spAutoFit/>
          </a:bodyPr>
          <a:lstStyle/>
          <a:p>
            <a:r>
              <a:rPr lang="en-US" sz="1600" dirty="0" err="1">
                <a:solidFill>
                  <a:schemeClr val="bg1"/>
                </a:solidFill>
                <a:latin typeface="Museo Sans 500"/>
                <a:cs typeface="Museo Sans 500"/>
              </a:rPr>
              <a:t>facebook.com</a:t>
            </a:r>
            <a:r>
              <a:rPr lang="en-US" sz="1600" dirty="0">
                <a:solidFill>
                  <a:schemeClr val="bg1"/>
                </a:solidFill>
                <a:latin typeface="Museo Sans 500"/>
                <a:cs typeface="Museo Sans 500"/>
              </a:rPr>
              <a:t>/</a:t>
            </a:r>
            <a:r>
              <a:rPr lang="en-US" sz="1600" dirty="0" err="1">
                <a:solidFill>
                  <a:schemeClr val="bg1"/>
                </a:solidFill>
                <a:latin typeface="Museo Sans 500"/>
                <a:cs typeface="Museo Sans 500"/>
              </a:rPr>
              <a:t>CenterforChildhoodCreativity</a:t>
            </a:r>
            <a:endParaRPr lang="en-US" sz="1600" dirty="0">
              <a:solidFill>
                <a:schemeClr val="bg1"/>
              </a:solidFill>
              <a:latin typeface="Museo Sans 500"/>
              <a:cs typeface="Museo Sans 500"/>
            </a:endParaRPr>
          </a:p>
        </p:txBody>
      </p:sp>
      <p:pic>
        <p:nvPicPr>
          <p:cNvPr id="6" name="Picture 5" descr="TwitterLogo_#55ace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9303" y="5067920"/>
            <a:ext cx="853733" cy="853733"/>
          </a:xfrm>
          <a:prstGeom prst="rect">
            <a:avLst/>
          </a:prstGeom>
        </p:spPr>
      </p:pic>
      <p:sp>
        <p:nvSpPr>
          <p:cNvPr id="14" name="Rectangle 13"/>
          <p:cNvSpPr/>
          <p:nvPr/>
        </p:nvSpPr>
        <p:spPr>
          <a:xfrm>
            <a:off x="6726856" y="5319833"/>
            <a:ext cx="1544012" cy="338554"/>
          </a:xfrm>
          <a:prstGeom prst="rect">
            <a:avLst/>
          </a:prstGeom>
        </p:spPr>
        <p:txBody>
          <a:bodyPr wrap="none">
            <a:spAutoFit/>
          </a:bodyPr>
          <a:lstStyle/>
          <a:p>
            <a:r>
              <a:rPr lang="en-US" sz="1600" dirty="0" smtClean="0">
                <a:solidFill>
                  <a:schemeClr val="bg1"/>
                </a:solidFill>
                <a:latin typeface="Museo Sans 500"/>
                <a:cs typeface="Museo Sans 500"/>
              </a:rPr>
              <a:t>@C4Creativity</a:t>
            </a:r>
            <a:endParaRPr lang="en-US" sz="1600" dirty="0">
              <a:solidFill>
                <a:schemeClr val="bg1"/>
              </a:solidFill>
              <a:latin typeface="Museo Sans 500"/>
              <a:cs typeface="Museo Sans 500"/>
            </a:endParaRPr>
          </a:p>
        </p:txBody>
      </p:sp>
    </p:spTree>
    <p:extLst>
      <p:ext uri="{BB962C8B-B14F-4D97-AF65-F5344CB8AC3E}">
        <p14:creationId xmlns:p14="http://schemas.microsoft.com/office/powerpoint/2010/main" val="88187901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20" name="Straight Connector 19"/>
          <p:cNvCxnSpPr/>
          <p:nvPr/>
        </p:nvCxnSpPr>
        <p:spPr>
          <a:xfrm>
            <a:off x="950145" y="1244221"/>
            <a:ext cx="726953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65831" y="436637"/>
            <a:ext cx="8638444" cy="584776"/>
          </a:xfrm>
          <a:prstGeom prst="rect">
            <a:avLst/>
          </a:prstGeom>
          <a:noFill/>
        </p:spPr>
        <p:txBody>
          <a:bodyPr wrap="square" rtlCol="0">
            <a:spAutoFit/>
          </a:bodyPr>
          <a:lstStyle/>
          <a:p>
            <a:pPr algn="ctr"/>
            <a:r>
              <a:rPr lang="en-US" sz="3200" dirty="0" smtClean="0">
                <a:solidFill>
                  <a:srgbClr val="FFFFFF"/>
                </a:solidFill>
                <a:latin typeface="Museo Slab 500"/>
                <a:cs typeface="Arial"/>
              </a:rPr>
              <a:t>Resources</a:t>
            </a:r>
            <a:r>
              <a:rPr lang="en-US" sz="3200" dirty="0">
                <a:solidFill>
                  <a:srgbClr val="FFFFFF"/>
                </a:solidFill>
                <a:latin typeface="Museo Slab 500"/>
                <a:cs typeface="Arial"/>
              </a:rPr>
              <a:t>: Research </a:t>
            </a:r>
            <a:r>
              <a:rPr lang="en-US" sz="3200" dirty="0" smtClean="0">
                <a:solidFill>
                  <a:srgbClr val="FFFFFF"/>
                </a:solidFill>
                <a:latin typeface="Museo Slab 500"/>
                <a:cs typeface="Arial"/>
              </a:rPr>
              <a:t>Coming Soon</a:t>
            </a:r>
            <a:endParaRPr lang="en-US" sz="3200" dirty="0">
              <a:solidFill>
                <a:srgbClr val="FFFFFF"/>
              </a:solidFill>
              <a:latin typeface="Museo Slab 500"/>
              <a:cs typeface="Arial"/>
            </a:endParaRPr>
          </a:p>
        </p:txBody>
      </p:sp>
      <p:sp>
        <p:nvSpPr>
          <p:cNvPr id="15" name="Rounded Rectangle 14"/>
          <p:cNvSpPr/>
          <p:nvPr/>
        </p:nvSpPr>
        <p:spPr>
          <a:xfrm>
            <a:off x="509938" y="1529880"/>
            <a:ext cx="8159002" cy="4436812"/>
          </a:xfrm>
          <a:prstGeom prst="roundRect">
            <a:avLst>
              <a:gd name="adj" fmla="val 3643"/>
            </a:avLst>
          </a:prstGeom>
          <a:solidFill>
            <a:srgbClr val="75C5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lumMod val="65000"/>
                  <a:lumOff val="35000"/>
                </a:schemeClr>
              </a:solidFill>
              <a:latin typeface="Museo Sans 500"/>
            </a:endParaRPr>
          </a:p>
        </p:txBody>
      </p:sp>
      <p:pic>
        <p:nvPicPr>
          <p:cNvPr id="2" name="Picture 1" descr="facebook_logo_detai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15" y="5167482"/>
            <a:ext cx="510458" cy="546030"/>
          </a:xfrm>
          <a:prstGeom prst="rect">
            <a:avLst/>
          </a:prstGeom>
        </p:spPr>
      </p:pic>
      <p:sp>
        <p:nvSpPr>
          <p:cNvPr id="3" name="Rectangle 2"/>
          <p:cNvSpPr/>
          <p:nvPr/>
        </p:nvSpPr>
        <p:spPr>
          <a:xfrm>
            <a:off x="1431704" y="5362661"/>
            <a:ext cx="4480714" cy="338554"/>
          </a:xfrm>
          <a:prstGeom prst="rect">
            <a:avLst/>
          </a:prstGeom>
        </p:spPr>
        <p:txBody>
          <a:bodyPr wrap="none">
            <a:spAutoFit/>
          </a:bodyPr>
          <a:lstStyle/>
          <a:p>
            <a:r>
              <a:rPr lang="en-US" sz="1600" dirty="0" err="1">
                <a:solidFill>
                  <a:schemeClr val="bg1"/>
                </a:solidFill>
                <a:latin typeface="Museo Sans 500"/>
                <a:cs typeface="Museo Sans 500"/>
              </a:rPr>
              <a:t>facebook.com</a:t>
            </a:r>
            <a:r>
              <a:rPr lang="en-US" sz="1600" dirty="0">
                <a:solidFill>
                  <a:schemeClr val="bg1"/>
                </a:solidFill>
                <a:latin typeface="Museo Sans 500"/>
                <a:cs typeface="Museo Sans 500"/>
              </a:rPr>
              <a:t>/</a:t>
            </a:r>
            <a:r>
              <a:rPr lang="en-US" sz="1600" dirty="0" err="1">
                <a:solidFill>
                  <a:schemeClr val="bg1"/>
                </a:solidFill>
                <a:latin typeface="Museo Sans 500"/>
                <a:cs typeface="Museo Sans 500"/>
              </a:rPr>
              <a:t>CenterforChildhoodCreativity</a:t>
            </a:r>
            <a:endParaRPr lang="en-US" sz="1600" dirty="0">
              <a:solidFill>
                <a:schemeClr val="bg1"/>
              </a:solidFill>
              <a:latin typeface="Museo Sans 500"/>
              <a:cs typeface="Museo Sans 500"/>
            </a:endParaRPr>
          </a:p>
        </p:txBody>
      </p:sp>
      <p:pic>
        <p:nvPicPr>
          <p:cNvPr id="6" name="Picture 5" descr="TwitterLogo_#55ace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584" y="5012179"/>
            <a:ext cx="853733" cy="853733"/>
          </a:xfrm>
          <a:prstGeom prst="rect">
            <a:avLst/>
          </a:prstGeom>
        </p:spPr>
      </p:pic>
      <p:sp>
        <p:nvSpPr>
          <p:cNvPr id="14" name="Rectangle 13"/>
          <p:cNvSpPr/>
          <p:nvPr/>
        </p:nvSpPr>
        <p:spPr>
          <a:xfrm>
            <a:off x="6783449" y="5370570"/>
            <a:ext cx="1544012" cy="338554"/>
          </a:xfrm>
          <a:prstGeom prst="rect">
            <a:avLst/>
          </a:prstGeom>
        </p:spPr>
        <p:txBody>
          <a:bodyPr wrap="none">
            <a:spAutoFit/>
          </a:bodyPr>
          <a:lstStyle/>
          <a:p>
            <a:r>
              <a:rPr lang="en-US" sz="1600" dirty="0" smtClean="0">
                <a:solidFill>
                  <a:schemeClr val="bg1"/>
                </a:solidFill>
                <a:latin typeface="Museo Sans 500"/>
                <a:cs typeface="Museo Sans 500"/>
              </a:rPr>
              <a:t>@C4Creativity</a:t>
            </a:r>
            <a:endParaRPr lang="en-US" sz="1600" dirty="0">
              <a:solidFill>
                <a:schemeClr val="bg1"/>
              </a:solidFill>
              <a:latin typeface="Museo Sans 500"/>
              <a:cs typeface="Museo Sans 500"/>
            </a:endParaRPr>
          </a:p>
        </p:txBody>
      </p:sp>
      <p:sp>
        <p:nvSpPr>
          <p:cNvPr id="4" name="TextBox 3"/>
          <p:cNvSpPr txBox="1"/>
          <p:nvPr/>
        </p:nvSpPr>
        <p:spPr>
          <a:xfrm>
            <a:off x="760225" y="1877891"/>
            <a:ext cx="7583487" cy="461665"/>
          </a:xfrm>
          <a:prstGeom prst="rect">
            <a:avLst/>
          </a:prstGeom>
          <a:noFill/>
        </p:spPr>
        <p:txBody>
          <a:bodyPr wrap="square" rtlCol="0">
            <a:spAutoFit/>
          </a:bodyPr>
          <a:lstStyle/>
          <a:p>
            <a:pPr algn="ctr"/>
            <a:r>
              <a:rPr lang="en-US" sz="2400" dirty="0" err="1" smtClean="0">
                <a:solidFill>
                  <a:schemeClr val="bg1"/>
                </a:solidFill>
                <a:latin typeface="Museo Sans 500"/>
                <a:cs typeface="Museo Sans 500"/>
              </a:rPr>
              <a:t>CenterforChildhoodCreativity.org</a:t>
            </a:r>
            <a:endParaRPr lang="en-US" sz="2400" dirty="0">
              <a:solidFill>
                <a:schemeClr val="bg1"/>
              </a:solidFill>
              <a:latin typeface="Museo Sans 500"/>
              <a:cs typeface="Museo Sans 500"/>
            </a:endParaRPr>
          </a:p>
        </p:txBody>
      </p:sp>
      <p:pic>
        <p:nvPicPr>
          <p:cNvPr id="12" name="Picture 11"/>
          <p:cNvPicPr>
            <a:picLocks noChangeAspect="1"/>
          </p:cNvPicPr>
          <p:nvPr/>
        </p:nvPicPr>
        <p:blipFill>
          <a:blip r:embed="rId5"/>
          <a:stretch>
            <a:fillRect/>
          </a:stretch>
        </p:blipFill>
        <p:spPr>
          <a:xfrm>
            <a:off x="1236865" y="2666390"/>
            <a:ext cx="1374636" cy="1782423"/>
          </a:xfrm>
          <a:prstGeom prst="rect">
            <a:avLst/>
          </a:prstGeom>
          <a:ln>
            <a:solidFill>
              <a:schemeClr val="bg1">
                <a:lumMod val="75000"/>
              </a:schemeClr>
            </a:solidFill>
          </a:ln>
        </p:spPr>
      </p:pic>
      <p:sp>
        <p:nvSpPr>
          <p:cNvPr id="5" name="TextBox 4"/>
          <p:cNvSpPr txBox="1"/>
          <p:nvPr/>
        </p:nvSpPr>
        <p:spPr>
          <a:xfrm>
            <a:off x="2983106" y="3019554"/>
            <a:ext cx="5046651"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latin typeface="Museo Sans 500"/>
                <a:cs typeface="Museo Sans 500"/>
              </a:rPr>
              <a:t>Library Educator Resource Kit </a:t>
            </a:r>
          </a:p>
          <a:p>
            <a:endParaRPr lang="en-US" sz="2000" dirty="0" smtClean="0">
              <a:solidFill>
                <a:schemeClr val="bg1"/>
              </a:solidFill>
              <a:latin typeface="Museo Sans 500"/>
              <a:cs typeface="Museo Sans 500"/>
            </a:endParaRPr>
          </a:p>
          <a:p>
            <a:pPr marL="285750" indent="-285750">
              <a:buFont typeface="Arial" panose="020B0604020202020204" pitchFamily="34" charset="0"/>
              <a:buChar char="•"/>
            </a:pPr>
            <a:r>
              <a:rPr lang="en-US" sz="2000" dirty="0" smtClean="0">
                <a:solidFill>
                  <a:schemeClr val="bg1"/>
                </a:solidFill>
                <a:latin typeface="Museo Sans 500"/>
                <a:cs typeface="Museo Sans 500"/>
              </a:rPr>
              <a:t>School Readiness Research Paper </a:t>
            </a:r>
            <a:endParaRPr lang="en-US" sz="2000" dirty="0">
              <a:solidFill>
                <a:schemeClr val="bg1"/>
              </a:solidFill>
              <a:latin typeface="Museo Sans 500"/>
              <a:cs typeface="Museo Sans 500"/>
            </a:endParaRPr>
          </a:p>
        </p:txBody>
      </p:sp>
    </p:spTree>
    <p:extLst>
      <p:ext uri="{BB962C8B-B14F-4D97-AF65-F5344CB8AC3E}">
        <p14:creationId xmlns:p14="http://schemas.microsoft.com/office/powerpoint/2010/main" val="95524642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20" name="Straight Connector 19"/>
          <p:cNvCxnSpPr/>
          <p:nvPr/>
        </p:nvCxnSpPr>
        <p:spPr>
          <a:xfrm>
            <a:off x="2326431" y="1149261"/>
            <a:ext cx="4522296"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723535" y="436637"/>
            <a:ext cx="5679259" cy="584775"/>
          </a:xfrm>
          <a:prstGeom prst="rect">
            <a:avLst/>
          </a:prstGeom>
          <a:noFill/>
        </p:spPr>
        <p:txBody>
          <a:bodyPr wrap="square" rtlCol="0">
            <a:spAutoFit/>
          </a:bodyPr>
          <a:lstStyle/>
          <a:p>
            <a:pPr algn="ctr"/>
            <a:r>
              <a:rPr lang="en-US" sz="3200" dirty="0" smtClean="0">
                <a:solidFill>
                  <a:srgbClr val="FFFFFF"/>
                </a:solidFill>
                <a:latin typeface="Museo Slab 500"/>
                <a:cs typeface="Arial"/>
              </a:rPr>
              <a:t>Resources: Grants</a:t>
            </a:r>
            <a:endParaRPr lang="en-US" sz="3200" dirty="0">
              <a:solidFill>
                <a:srgbClr val="FFFFFF"/>
              </a:solidFill>
              <a:latin typeface="Museo Slab 500"/>
              <a:cs typeface="Arial"/>
            </a:endParaRPr>
          </a:p>
        </p:txBody>
      </p:sp>
      <p:sp>
        <p:nvSpPr>
          <p:cNvPr id="15" name="Rounded Rectangle 14"/>
          <p:cNvSpPr/>
          <p:nvPr/>
        </p:nvSpPr>
        <p:spPr>
          <a:xfrm>
            <a:off x="443164" y="1419867"/>
            <a:ext cx="8276987" cy="4587211"/>
          </a:xfrm>
          <a:prstGeom prst="roundRect">
            <a:avLst>
              <a:gd name="adj" fmla="val 3643"/>
            </a:avLst>
          </a:prstGeom>
          <a:solidFill>
            <a:srgbClr val="75C5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lumMod val="65000"/>
                  <a:lumOff val="35000"/>
                </a:schemeClr>
              </a:solidFill>
              <a:latin typeface="Museo Sans 500"/>
            </a:endParaRPr>
          </a:p>
        </p:txBody>
      </p:sp>
      <p:sp>
        <p:nvSpPr>
          <p:cNvPr id="4" name="TextBox 3"/>
          <p:cNvSpPr txBox="1"/>
          <p:nvPr/>
        </p:nvSpPr>
        <p:spPr>
          <a:xfrm>
            <a:off x="765969" y="5478993"/>
            <a:ext cx="7583487" cy="400110"/>
          </a:xfrm>
          <a:prstGeom prst="rect">
            <a:avLst/>
          </a:prstGeom>
          <a:noFill/>
        </p:spPr>
        <p:txBody>
          <a:bodyPr wrap="square" rtlCol="0">
            <a:spAutoFit/>
          </a:bodyPr>
          <a:lstStyle/>
          <a:p>
            <a:pPr algn="ctr"/>
            <a:r>
              <a:rPr lang="en-US" sz="2000" dirty="0" err="1" smtClean="0">
                <a:solidFill>
                  <a:schemeClr val="bg1"/>
                </a:solidFill>
                <a:latin typeface="Museo Sans 500"/>
                <a:cs typeface="Museo Sans 500"/>
              </a:rPr>
              <a:t>Ala.org</a:t>
            </a:r>
            <a:r>
              <a:rPr lang="en-US" sz="2000" dirty="0">
                <a:solidFill>
                  <a:schemeClr val="bg1"/>
                </a:solidFill>
                <a:latin typeface="Museo Sans 500"/>
                <a:cs typeface="Museo Sans 500"/>
              </a:rPr>
              <a:t>/alsc/curiositycreates</a:t>
            </a:r>
          </a:p>
        </p:txBody>
      </p:sp>
      <p:sp>
        <p:nvSpPr>
          <p:cNvPr id="5" name="TextBox 4"/>
          <p:cNvSpPr txBox="1"/>
          <p:nvPr/>
        </p:nvSpPr>
        <p:spPr>
          <a:xfrm>
            <a:off x="383816" y="3495038"/>
            <a:ext cx="8159001" cy="1938992"/>
          </a:xfrm>
          <a:prstGeom prst="rect">
            <a:avLst/>
          </a:prstGeom>
          <a:noFill/>
        </p:spPr>
        <p:txBody>
          <a:bodyPr wrap="square" rtlCol="0">
            <a:spAutoFit/>
          </a:bodyPr>
          <a:lstStyle/>
          <a:p>
            <a:pPr algn="ctr"/>
            <a:r>
              <a:rPr lang="en-US" sz="2000" dirty="0" smtClean="0">
                <a:solidFill>
                  <a:schemeClr val="bg1"/>
                </a:solidFill>
                <a:latin typeface="Museo Sans 500"/>
                <a:cs typeface="Museo Sans 500"/>
              </a:rPr>
              <a:t>ALSC grants fund </a:t>
            </a:r>
            <a:r>
              <a:rPr lang="en-US" sz="2000" dirty="0">
                <a:solidFill>
                  <a:schemeClr val="bg1"/>
                </a:solidFill>
                <a:latin typeface="Museo Sans 500"/>
                <a:cs typeface="Museo Sans 500"/>
              </a:rPr>
              <a:t>creativity programming in public libraries. </a:t>
            </a:r>
            <a:r>
              <a:rPr lang="en-US" sz="2000" dirty="0" smtClean="0">
                <a:solidFill>
                  <a:schemeClr val="bg1"/>
                </a:solidFill>
                <a:latin typeface="Museo Sans 500"/>
                <a:cs typeface="Museo Sans 500"/>
              </a:rPr>
              <a:t/>
            </a:r>
            <a:br>
              <a:rPr lang="en-US" sz="2000" dirty="0" smtClean="0">
                <a:solidFill>
                  <a:schemeClr val="bg1"/>
                </a:solidFill>
                <a:latin typeface="Museo Sans 500"/>
                <a:cs typeface="Museo Sans 500"/>
              </a:rPr>
            </a:br>
            <a:r>
              <a:rPr lang="en-US" sz="2000" dirty="0" smtClean="0">
                <a:solidFill>
                  <a:schemeClr val="bg1"/>
                </a:solidFill>
                <a:latin typeface="Museo Sans 500"/>
                <a:cs typeface="Museo Sans 500"/>
              </a:rPr>
              <a:t>Your </a:t>
            </a:r>
            <a:r>
              <a:rPr lang="en-US" sz="2000" dirty="0">
                <a:solidFill>
                  <a:schemeClr val="bg1"/>
                </a:solidFill>
                <a:latin typeface="Museo Sans 500"/>
                <a:cs typeface="Museo Sans 500"/>
              </a:rPr>
              <a:t>library could be one of 77 lucky recipients of a $7,500 </a:t>
            </a:r>
            <a:r>
              <a:rPr lang="en-US" sz="2000" dirty="0" smtClean="0">
                <a:solidFill>
                  <a:schemeClr val="bg1"/>
                </a:solidFill>
                <a:latin typeface="Museo Sans 500"/>
                <a:cs typeface="Museo Sans 500"/>
              </a:rPr>
              <a:t/>
            </a:r>
            <a:br>
              <a:rPr lang="en-US" sz="2000" dirty="0" smtClean="0">
                <a:solidFill>
                  <a:schemeClr val="bg1"/>
                </a:solidFill>
                <a:latin typeface="Museo Sans 500"/>
                <a:cs typeface="Museo Sans 500"/>
              </a:rPr>
            </a:br>
            <a:r>
              <a:rPr lang="en-US" sz="2000" dirty="0" smtClean="0">
                <a:solidFill>
                  <a:schemeClr val="bg1"/>
                </a:solidFill>
                <a:latin typeface="Museo Sans 500"/>
                <a:cs typeface="Museo Sans 500"/>
              </a:rPr>
              <a:t>grant </a:t>
            </a:r>
            <a:r>
              <a:rPr lang="en-US" sz="2000" dirty="0">
                <a:solidFill>
                  <a:schemeClr val="bg1"/>
                </a:solidFill>
                <a:latin typeface="Museo Sans 500"/>
                <a:cs typeface="Museo Sans 500"/>
              </a:rPr>
              <a:t>to encourage creativity for children ages 6-14</a:t>
            </a:r>
            <a:r>
              <a:rPr lang="en-US" sz="2000" dirty="0" smtClean="0">
                <a:solidFill>
                  <a:schemeClr val="bg1"/>
                </a:solidFill>
                <a:latin typeface="Museo Sans 500"/>
                <a:cs typeface="Museo Sans 500"/>
              </a:rPr>
              <a:t>.</a:t>
            </a:r>
          </a:p>
          <a:p>
            <a:pPr algn="ctr"/>
            <a:endParaRPr lang="en-US" dirty="0">
              <a:solidFill>
                <a:schemeClr val="bg1"/>
              </a:solidFill>
            </a:endParaRPr>
          </a:p>
          <a:p>
            <a:pPr algn="ctr"/>
            <a:r>
              <a:rPr lang="en-US" sz="2400" dirty="0" smtClean="0">
                <a:solidFill>
                  <a:schemeClr val="bg1"/>
                </a:solidFill>
                <a:latin typeface="Museo Sans 700"/>
                <a:cs typeface="Museo Sans 700"/>
              </a:rPr>
              <a:t>Application Deadline: Friday</a:t>
            </a:r>
            <a:r>
              <a:rPr lang="en-US" sz="2400" dirty="0">
                <a:solidFill>
                  <a:schemeClr val="bg1"/>
                </a:solidFill>
                <a:latin typeface="Museo Sans 700"/>
                <a:cs typeface="Museo Sans 700"/>
              </a:rPr>
              <a:t>, September 25, </a:t>
            </a:r>
            <a:r>
              <a:rPr lang="en-US" sz="2400" dirty="0" smtClean="0">
                <a:solidFill>
                  <a:schemeClr val="bg1"/>
                </a:solidFill>
                <a:latin typeface="Museo Sans 700"/>
                <a:cs typeface="Museo Sans 700"/>
              </a:rPr>
              <a:t>2015</a:t>
            </a:r>
          </a:p>
          <a:p>
            <a:pPr algn="ctr"/>
            <a:r>
              <a:rPr lang="en-US" dirty="0" smtClean="0">
                <a:solidFill>
                  <a:schemeClr val="bg1"/>
                </a:solidFill>
                <a:latin typeface="Museo Sans 500"/>
                <a:cs typeface="Museo Sans 500"/>
              </a:rPr>
              <a:t>Questions?  Contact ALSC</a:t>
            </a:r>
            <a:r>
              <a:rPr lang="en-US" dirty="0" smtClean="0">
                <a:latin typeface="Museo Sans 500"/>
                <a:cs typeface="Museo Sans 500"/>
              </a:rPr>
              <a:t> </a:t>
            </a:r>
            <a:endParaRPr lang="en-US" dirty="0">
              <a:latin typeface="Museo Sans 500"/>
              <a:cs typeface="Museo Sans 500"/>
            </a:endParaRPr>
          </a:p>
        </p:txBody>
      </p:sp>
      <p:pic>
        <p:nvPicPr>
          <p:cNvPr id="1026" name="Picture 2" descr="Curiosity Create Grant Apply 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228" y="1640706"/>
            <a:ext cx="4448175" cy="1657351"/>
          </a:xfrm>
          <a:prstGeom prst="roundRect">
            <a:avLst>
              <a:gd name="adj" fmla="val 664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50623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77800" y="167628"/>
            <a:ext cx="8775700" cy="6223000"/>
          </a:xfrm>
          <a:prstGeom prst="rect">
            <a:avLst/>
          </a:prstGeom>
        </p:spPr>
      </p:pic>
      <p:sp>
        <p:nvSpPr>
          <p:cNvPr id="14" name="Rounded Rectangle 13"/>
          <p:cNvSpPr/>
          <p:nvPr/>
        </p:nvSpPr>
        <p:spPr>
          <a:xfrm>
            <a:off x="177800" y="163327"/>
            <a:ext cx="8775700" cy="6223000"/>
          </a:xfrm>
          <a:prstGeom prst="roundRect">
            <a:avLst>
              <a:gd name="adj" fmla="val 2382"/>
            </a:avLst>
          </a:prstGeom>
          <a:solidFill>
            <a:schemeClr val="tx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sp>
        <p:nvSpPr>
          <p:cNvPr id="15" name="Title 1"/>
          <p:cNvSpPr txBox="1">
            <a:spLocks/>
          </p:cNvSpPr>
          <p:nvPr/>
        </p:nvSpPr>
        <p:spPr>
          <a:xfrm>
            <a:off x="701427" y="3078127"/>
            <a:ext cx="7741146" cy="189084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Museo Slab 500"/>
                <a:cs typeface="Museo Slab 500"/>
              </a:rPr>
              <a:t>Thank you!</a:t>
            </a:r>
            <a:r>
              <a:rPr lang="en-US" sz="4800" dirty="0" smtClean="0">
                <a:solidFill>
                  <a:schemeClr val="bg1"/>
                </a:solidFill>
                <a:latin typeface="Museo Slab 500"/>
                <a:cs typeface="Museo Slab 500"/>
              </a:rPr>
              <a:t/>
            </a:r>
            <a:br>
              <a:rPr lang="en-US" sz="4800" dirty="0" smtClean="0">
                <a:solidFill>
                  <a:schemeClr val="bg1"/>
                </a:solidFill>
                <a:latin typeface="Museo Slab 500"/>
                <a:cs typeface="Museo Slab 500"/>
              </a:rPr>
            </a:br>
            <a:r>
              <a:rPr lang="en-US" sz="1200" dirty="0" smtClean="0">
                <a:solidFill>
                  <a:schemeClr val="bg1"/>
                </a:solidFill>
                <a:latin typeface="Museo Slab 500"/>
                <a:cs typeface="Museo Slab 500"/>
              </a:rPr>
              <a:t/>
            </a:r>
            <a:br>
              <a:rPr lang="en-US" sz="1200" dirty="0" smtClean="0">
                <a:solidFill>
                  <a:schemeClr val="bg1"/>
                </a:solidFill>
                <a:latin typeface="Museo Slab 500"/>
                <a:cs typeface="Museo Slab 500"/>
              </a:rPr>
            </a:br>
            <a:endParaRPr lang="en-US" sz="1200" dirty="0" smtClean="0">
              <a:solidFill>
                <a:schemeClr val="bg1"/>
              </a:solidFill>
              <a:latin typeface="Museo Slab 500"/>
              <a:cs typeface="Museo Slab 500"/>
            </a:endParaRPr>
          </a:p>
          <a:p>
            <a:endParaRPr lang="en-US" sz="1200" dirty="0">
              <a:solidFill>
                <a:schemeClr val="bg1"/>
              </a:solidFill>
              <a:latin typeface="Museo Slab 500"/>
              <a:cs typeface="Museo Slab 500"/>
            </a:endParaRPr>
          </a:p>
          <a:p>
            <a:r>
              <a:rPr lang="en-US" sz="2800" dirty="0" smtClean="0">
                <a:solidFill>
                  <a:schemeClr val="bg1"/>
                </a:solidFill>
                <a:latin typeface="Museo Slab 500"/>
                <a:cs typeface="Museo Slab 500"/>
              </a:rPr>
              <a:t>Questions?</a:t>
            </a:r>
            <a:endParaRPr lang="en-US" sz="2800" dirty="0">
              <a:solidFill>
                <a:schemeClr val="bg1"/>
              </a:solidFill>
            </a:endParaRPr>
          </a:p>
        </p:txBody>
      </p:sp>
      <p:cxnSp>
        <p:nvCxnSpPr>
          <p:cNvPr id="17" name="Straight Connector 16"/>
          <p:cNvCxnSpPr/>
          <p:nvPr/>
        </p:nvCxnSpPr>
        <p:spPr>
          <a:xfrm>
            <a:off x="1229914" y="2515869"/>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18" name="Picture 17" descr="C3-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302" y="1002100"/>
            <a:ext cx="4719396" cy="1333229"/>
          </a:xfrm>
          <a:prstGeom prst="rect">
            <a:avLst/>
          </a:prstGeom>
        </p:spPr>
      </p:pic>
      <p:pic>
        <p:nvPicPr>
          <p:cNvPr id="7" name="Picture 6" descr="facebook_logo_detail.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37" y="5405979"/>
            <a:ext cx="510458" cy="546030"/>
          </a:xfrm>
          <a:prstGeom prst="rect">
            <a:avLst/>
          </a:prstGeom>
        </p:spPr>
      </p:pic>
      <p:sp>
        <p:nvSpPr>
          <p:cNvPr id="8" name="Rectangle 7"/>
          <p:cNvSpPr/>
          <p:nvPr/>
        </p:nvSpPr>
        <p:spPr>
          <a:xfrm>
            <a:off x="1099392" y="5582677"/>
            <a:ext cx="5019323" cy="369332"/>
          </a:xfrm>
          <a:prstGeom prst="rect">
            <a:avLst/>
          </a:prstGeom>
        </p:spPr>
        <p:txBody>
          <a:bodyPr wrap="none">
            <a:spAutoFit/>
          </a:bodyPr>
          <a:lstStyle/>
          <a:p>
            <a:r>
              <a:rPr lang="en-US" dirty="0" err="1">
                <a:solidFill>
                  <a:schemeClr val="bg1"/>
                </a:solidFill>
                <a:latin typeface="Museo Sans 500"/>
                <a:cs typeface="Museo Sans 500"/>
              </a:rPr>
              <a:t>facebook.com</a:t>
            </a:r>
            <a:r>
              <a:rPr lang="en-US" dirty="0">
                <a:solidFill>
                  <a:schemeClr val="bg1"/>
                </a:solidFill>
                <a:latin typeface="Museo Sans 500"/>
                <a:cs typeface="Museo Sans 500"/>
              </a:rPr>
              <a:t>/</a:t>
            </a:r>
            <a:r>
              <a:rPr lang="en-US" dirty="0" err="1">
                <a:solidFill>
                  <a:schemeClr val="bg1"/>
                </a:solidFill>
                <a:latin typeface="Museo Sans 500"/>
                <a:cs typeface="Museo Sans 500"/>
              </a:rPr>
              <a:t>CenterforChildhoodCreativity</a:t>
            </a:r>
            <a:endParaRPr lang="en-US" dirty="0">
              <a:solidFill>
                <a:schemeClr val="bg1"/>
              </a:solidFill>
              <a:latin typeface="Museo Sans 500"/>
              <a:cs typeface="Museo Sans 500"/>
            </a:endParaRPr>
          </a:p>
        </p:txBody>
      </p:sp>
      <p:pic>
        <p:nvPicPr>
          <p:cNvPr id="9" name="Picture 8" descr="TwitterLogo_#55ace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8616" y="5298498"/>
            <a:ext cx="853733" cy="853733"/>
          </a:xfrm>
          <a:prstGeom prst="rect">
            <a:avLst/>
          </a:prstGeom>
        </p:spPr>
      </p:pic>
      <p:sp>
        <p:nvSpPr>
          <p:cNvPr id="10" name="Rectangle 9"/>
          <p:cNvSpPr/>
          <p:nvPr/>
        </p:nvSpPr>
        <p:spPr>
          <a:xfrm>
            <a:off x="6976169" y="5597891"/>
            <a:ext cx="1544012" cy="338554"/>
          </a:xfrm>
          <a:prstGeom prst="rect">
            <a:avLst/>
          </a:prstGeom>
        </p:spPr>
        <p:txBody>
          <a:bodyPr wrap="none">
            <a:spAutoFit/>
          </a:bodyPr>
          <a:lstStyle/>
          <a:p>
            <a:r>
              <a:rPr lang="en-US" sz="1600" dirty="0" smtClean="0">
                <a:solidFill>
                  <a:schemeClr val="bg1"/>
                </a:solidFill>
                <a:latin typeface="Museo Sans 500"/>
                <a:cs typeface="Museo Sans 500"/>
              </a:rPr>
              <a:t>@C4Creativity</a:t>
            </a:r>
            <a:endParaRPr lang="en-US" sz="1600" dirty="0">
              <a:solidFill>
                <a:schemeClr val="bg1"/>
              </a:solidFill>
              <a:latin typeface="Museo Sans 500"/>
              <a:cs typeface="Museo Sans 500"/>
            </a:endParaRPr>
          </a:p>
        </p:txBody>
      </p:sp>
    </p:spTree>
    <p:extLst>
      <p:ext uri="{BB962C8B-B14F-4D97-AF65-F5344CB8AC3E}">
        <p14:creationId xmlns:p14="http://schemas.microsoft.com/office/powerpoint/2010/main" val="2367448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4141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pic>
        <p:nvPicPr>
          <p:cNvPr id="3" name="Picture 2" descr="Farmers.jpg"/>
          <p:cNvPicPr>
            <a:picLocks noChangeAspect="1"/>
          </p:cNvPicPr>
          <p:nvPr/>
        </p:nvPicPr>
        <p:blipFill rotWithShape="1">
          <a:blip r:embed="rId3">
            <a:extLst>
              <a:ext uri="{28A0092B-C50C-407E-A947-70E740481C1C}">
                <a14:useLocalDpi xmlns:a14="http://schemas.microsoft.com/office/drawing/2010/main" val="0"/>
              </a:ext>
            </a:extLst>
          </a:blip>
          <a:srcRect l="65121" t="23788" r="2808" b="1067"/>
          <a:stretch/>
        </p:blipFill>
        <p:spPr>
          <a:xfrm>
            <a:off x="510026" y="3335508"/>
            <a:ext cx="1843065" cy="2699791"/>
          </a:xfrm>
          <a:prstGeom prst="roundRect">
            <a:avLst>
              <a:gd name="adj" fmla="val 7844"/>
            </a:avLst>
          </a:prstGeom>
        </p:spPr>
      </p:pic>
      <p:pic>
        <p:nvPicPr>
          <p:cNvPr id="4" name="Picture 3" descr="Blacksmith.jpg"/>
          <p:cNvPicPr>
            <a:picLocks noChangeAspect="1"/>
          </p:cNvPicPr>
          <p:nvPr/>
        </p:nvPicPr>
        <p:blipFill rotWithShape="1">
          <a:blip r:embed="rId4">
            <a:extLst>
              <a:ext uri="{28A0092B-C50C-407E-A947-70E740481C1C}">
                <a14:useLocalDpi xmlns:a14="http://schemas.microsoft.com/office/drawing/2010/main" val="0"/>
              </a:ext>
            </a:extLst>
          </a:blip>
          <a:srcRect l="39002" t="26433" r="6124" b="10750"/>
          <a:stretch/>
        </p:blipFill>
        <p:spPr>
          <a:xfrm>
            <a:off x="2625560" y="2967537"/>
            <a:ext cx="1843065" cy="3067762"/>
          </a:xfrm>
          <a:prstGeom prst="roundRect">
            <a:avLst>
              <a:gd name="adj" fmla="val 6854"/>
            </a:avLst>
          </a:prstGeom>
        </p:spPr>
      </p:pic>
      <p:pic>
        <p:nvPicPr>
          <p:cNvPr id="6" name="Picture 5" descr="Woman giving presentation.jpg"/>
          <p:cNvPicPr>
            <a:picLocks noChangeAspect="1"/>
          </p:cNvPicPr>
          <p:nvPr/>
        </p:nvPicPr>
        <p:blipFill rotWithShape="1">
          <a:blip r:embed="rId5">
            <a:extLst>
              <a:ext uri="{28A0092B-C50C-407E-A947-70E740481C1C}">
                <a14:useLocalDpi xmlns:a14="http://schemas.microsoft.com/office/drawing/2010/main" val="0"/>
              </a:ext>
            </a:extLst>
          </a:blip>
          <a:srcRect l="28467" r="37344" b="4702"/>
          <a:stretch/>
        </p:blipFill>
        <p:spPr>
          <a:xfrm>
            <a:off x="4714594" y="2611436"/>
            <a:ext cx="1843065" cy="3423863"/>
          </a:xfrm>
          <a:prstGeom prst="roundRect">
            <a:avLst>
              <a:gd name="adj" fmla="val 5699"/>
            </a:avLst>
          </a:prstGeom>
        </p:spPr>
      </p:pic>
      <p:pic>
        <p:nvPicPr>
          <p:cNvPr id="7" name="Picture 6" descr="Young people working.jpg"/>
          <p:cNvPicPr>
            <a:picLocks noChangeAspect="1"/>
          </p:cNvPicPr>
          <p:nvPr/>
        </p:nvPicPr>
        <p:blipFill rotWithShape="1">
          <a:blip r:embed="rId6">
            <a:extLst>
              <a:ext uri="{28A0092B-C50C-407E-A947-70E740481C1C}">
                <a14:useLocalDpi xmlns:a14="http://schemas.microsoft.com/office/drawing/2010/main" val="0"/>
              </a:ext>
            </a:extLst>
          </a:blip>
          <a:srcRect l="36490" r="29340"/>
          <a:stretch/>
        </p:blipFill>
        <p:spPr>
          <a:xfrm>
            <a:off x="6802928" y="2442533"/>
            <a:ext cx="1843065" cy="3592766"/>
          </a:xfrm>
          <a:prstGeom prst="roundRect">
            <a:avLst>
              <a:gd name="adj" fmla="val 6854"/>
            </a:avLst>
          </a:prstGeom>
        </p:spPr>
      </p:pic>
      <p:sp>
        <p:nvSpPr>
          <p:cNvPr id="12" name="TextBox 11"/>
          <p:cNvSpPr txBox="1"/>
          <p:nvPr/>
        </p:nvSpPr>
        <p:spPr>
          <a:xfrm>
            <a:off x="510026" y="2220613"/>
            <a:ext cx="1843065" cy="954107"/>
          </a:xfrm>
          <a:prstGeom prst="rect">
            <a:avLst/>
          </a:prstGeom>
          <a:noFill/>
        </p:spPr>
        <p:txBody>
          <a:bodyPr wrap="square" rtlCol="0">
            <a:spAutoFit/>
          </a:bodyPr>
          <a:lstStyle/>
          <a:p>
            <a:pPr algn="ctr"/>
            <a:r>
              <a:rPr lang="en-US" sz="2000" dirty="0" smtClean="0">
                <a:solidFill>
                  <a:srgbClr val="FFFFFF"/>
                </a:solidFill>
                <a:latin typeface="Museo Sans 500"/>
                <a:cs typeface="Museo Sans 500"/>
              </a:rPr>
              <a:t>18</a:t>
            </a:r>
            <a:r>
              <a:rPr lang="en-US" sz="2000" baseline="30000" dirty="0" smtClean="0">
                <a:solidFill>
                  <a:srgbClr val="FFFFFF"/>
                </a:solidFill>
                <a:latin typeface="Museo Sans 500"/>
                <a:cs typeface="Museo Sans 500"/>
              </a:rPr>
              <a:t>th</a:t>
            </a:r>
            <a:r>
              <a:rPr lang="en-US" sz="2000" dirty="0" smtClean="0">
                <a:solidFill>
                  <a:srgbClr val="FFFFFF"/>
                </a:solidFill>
                <a:latin typeface="Museo Sans 500"/>
                <a:cs typeface="Museo Sans 500"/>
              </a:rPr>
              <a:t> Century</a:t>
            </a:r>
          </a:p>
          <a:p>
            <a:pPr algn="ctr"/>
            <a:r>
              <a:rPr lang="en-US" dirty="0" smtClean="0">
                <a:solidFill>
                  <a:srgbClr val="FFFFFF"/>
                </a:solidFill>
                <a:latin typeface="Museo Sans 300"/>
                <a:cs typeface="Museo Sans 300"/>
              </a:rPr>
              <a:t>Agricultural </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Age</a:t>
            </a:r>
            <a:endParaRPr lang="en-US" dirty="0">
              <a:solidFill>
                <a:srgbClr val="FFFFFF"/>
              </a:solidFill>
              <a:latin typeface="Museo Sans 300"/>
              <a:cs typeface="Museo Sans 300"/>
            </a:endParaRPr>
          </a:p>
        </p:txBody>
      </p:sp>
      <p:sp>
        <p:nvSpPr>
          <p:cNvPr id="13" name="TextBox 12"/>
          <p:cNvSpPr txBox="1"/>
          <p:nvPr/>
        </p:nvSpPr>
        <p:spPr>
          <a:xfrm>
            <a:off x="2625560" y="1850727"/>
            <a:ext cx="1843065" cy="954107"/>
          </a:xfrm>
          <a:prstGeom prst="rect">
            <a:avLst/>
          </a:prstGeom>
          <a:noFill/>
        </p:spPr>
        <p:txBody>
          <a:bodyPr wrap="square" rtlCol="0">
            <a:spAutoFit/>
          </a:bodyPr>
          <a:lstStyle/>
          <a:p>
            <a:pPr algn="ctr"/>
            <a:r>
              <a:rPr lang="en-US" sz="2000" dirty="0" smtClean="0">
                <a:solidFill>
                  <a:srgbClr val="FFFFFF"/>
                </a:solidFill>
                <a:latin typeface="Museo Sans 500"/>
                <a:cs typeface="Museo Sans 500"/>
              </a:rPr>
              <a:t>19</a:t>
            </a:r>
            <a:r>
              <a:rPr lang="en-US" sz="2000" baseline="30000" dirty="0" smtClean="0">
                <a:solidFill>
                  <a:srgbClr val="FFFFFF"/>
                </a:solidFill>
                <a:latin typeface="Museo Sans 500"/>
                <a:cs typeface="Museo Sans 500"/>
              </a:rPr>
              <a:t>th</a:t>
            </a:r>
            <a:r>
              <a:rPr lang="en-US" sz="2000" dirty="0" smtClean="0">
                <a:solidFill>
                  <a:srgbClr val="FFFFFF"/>
                </a:solidFill>
                <a:latin typeface="Museo Sans 500"/>
                <a:cs typeface="Museo Sans 500"/>
              </a:rPr>
              <a:t> Century</a:t>
            </a:r>
          </a:p>
          <a:p>
            <a:pPr algn="ctr"/>
            <a:r>
              <a:rPr lang="en-US" dirty="0" smtClean="0">
                <a:solidFill>
                  <a:srgbClr val="FFFFFF"/>
                </a:solidFill>
                <a:latin typeface="Museo Sans 300"/>
                <a:cs typeface="Museo Sans 300"/>
              </a:rPr>
              <a:t>Industrial </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Age</a:t>
            </a:r>
            <a:endParaRPr lang="en-US" dirty="0">
              <a:solidFill>
                <a:srgbClr val="FFFFFF"/>
              </a:solidFill>
              <a:latin typeface="Museo Sans 300"/>
              <a:cs typeface="Museo Sans 300"/>
            </a:endParaRPr>
          </a:p>
        </p:txBody>
      </p:sp>
      <p:sp>
        <p:nvSpPr>
          <p:cNvPr id="14" name="TextBox 13"/>
          <p:cNvSpPr txBox="1"/>
          <p:nvPr/>
        </p:nvSpPr>
        <p:spPr>
          <a:xfrm>
            <a:off x="4714594" y="1488426"/>
            <a:ext cx="1843065" cy="954107"/>
          </a:xfrm>
          <a:prstGeom prst="rect">
            <a:avLst/>
          </a:prstGeom>
          <a:noFill/>
        </p:spPr>
        <p:txBody>
          <a:bodyPr wrap="square" rtlCol="0">
            <a:spAutoFit/>
          </a:bodyPr>
          <a:lstStyle/>
          <a:p>
            <a:pPr algn="ctr"/>
            <a:r>
              <a:rPr lang="en-US" sz="2000" dirty="0" smtClean="0">
                <a:solidFill>
                  <a:srgbClr val="FFFFFF"/>
                </a:solidFill>
                <a:latin typeface="Museo Sans 500"/>
                <a:cs typeface="Museo Sans 500"/>
              </a:rPr>
              <a:t>20</a:t>
            </a:r>
            <a:r>
              <a:rPr lang="en-US" sz="2000" baseline="30000" dirty="0" smtClean="0">
                <a:solidFill>
                  <a:srgbClr val="FFFFFF"/>
                </a:solidFill>
                <a:latin typeface="Museo Sans 500"/>
                <a:cs typeface="Museo Sans 500"/>
              </a:rPr>
              <a:t>th</a:t>
            </a:r>
            <a:r>
              <a:rPr lang="en-US" sz="2000" dirty="0" smtClean="0">
                <a:solidFill>
                  <a:srgbClr val="FFFFFF"/>
                </a:solidFill>
                <a:latin typeface="Museo Sans 500"/>
                <a:cs typeface="Museo Sans 500"/>
              </a:rPr>
              <a:t> Century</a:t>
            </a:r>
          </a:p>
          <a:p>
            <a:pPr algn="ctr"/>
            <a:r>
              <a:rPr lang="en-US" dirty="0" smtClean="0">
                <a:solidFill>
                  <a:srgbClr val="FFFFFF"/>
                </a:solidFill>
                <a:latin typeface="Museo Sans 300"/>
                <a:cs typeface="Museo Sans 300"/>
              </a:rPr>
              <a:t>Information</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Age</a:t>
            </a:r>
            <a:endParaRPr lang="en-US" dirty="0">
              <a:solidFill>
                <a:srgbClr val="FFFFFF"/>
              </a:solidFill>
              <a:latin typeface="Museo Sans 300"/>
              <a:cs typeface="Museo Sans 300"/>
            </a:endParaRPr>
          </a:p>
        </p:txBody>
      </p:sp>
      <p:sp>
        <p:nvSpPr>
          <p:cNvPr id="16" name="TextBox 15"/>
          <p:cNvSpPr txBox="1"/>
          <p:nvPr/>
        </p:nvSpPr>
        <p:spPr>
          <a:xfrm>
            <a:off x="6802928" y="1350265"/>
            <a:ext cx="1843065" cy="954107"/>
          </a:xfrm>
          <a:prstGeom prst="rect">
            <a:avLst/>
          </a:prstGeom>
          <a:noFill/>
        </p:spPr>
        <p:txBody>
          <a:bodyPr wrap="square" rtlCol="0">
            <a:spAutoFit/>
          </a:bodyPr>
          <a:lstStyle/>
          <a:p>
            <a:pPr algn="ctr"/>
            <a:r>
              <a:rPr lang="en-US" sz="2000" dirty="0" smtClean="0">
                <a:solidFill>
                  <a:srgbClr val="FFFFFF"/>
                </a:solidFill>
                <a:latin typeface="Museo Sans 500"/>
                <a:cs typeface="Museo Sans 500"/>
              </a:rPr>
              <a:t>21</a:t>
            </a:r>
            <a:r>
              <a:rPr lang="en-US" sz="2000" baseline="30000" dirty="0" smtClean="0">
                <a:solidFill>
                  <a:srgbClr val="FFFFFF"/>
                </a:solidFill>
                <a:latin typeface="Museo Sans 500"/>
                <a:cs typeface="Museo Sans 500"/>
              </a:rPr>
              <a:t>st</a:t>
            </a:r>
            <a:r>
              <a:rPr lang="en-US" sz="2000" dirty="0" smtClean="0">
                <a:solidFill>
                  <a:srgbClr val="FFFFFF"/>
                </a:solidFill>
                <a:latin typeface="Museo Sans 500"/>
                <a:cs typeface="Museo Sans 500"/>
              </a:rPr>
              <a:t> Century</a:t>
            </a:r>
          </a:p>
          <a:p>
            <a:pPr algn="ctr"/>
            <a:r>
              <a:rPr lang="en-US" dirty="0" smtClean="0">
                <a:solidFill>
                  <a:srgbClr val="FFFFFF"/>
                </a:solidFill>
                <a:latin typeface="Museo Sans 300"/>
                <a:cs typeface="Museo Sans 300"/>
              </a:rPr>
              <a:t>Conceptual </a:t>
            </a:r>
            <a:br>
              <a:rPr lang="en-US" dirty="0" smtClean="0">
                <a:solidFill>
                  <a:srgbClr val="FFFFFF"/>
                </a:solidFill>
                <a:latin typeface="Museo Sans 300"/>
                <a:cs typeface="Museo Sans 300"/>
              </a:rPr>
            </a:br>
            <a:r>
              <a:rPr lang="en-US" dirty="0" smtClean="0">
                <a:solidFill>
                  <a:srgbClr val="FFFFFF"/>
                </a:solidFill>
                <a:latin typeface="Museo Sans 300"/>
                <a:cs typeface="Museo Sans 300"/>
              </a:rPr>
              <a:t>Age</a:t>
            </a:r>
            <a:endParaRPr lang="en-US" dirty="0">
              <a:solidFill>
                <a:srgbClr val="FFFFFF"/>
              </a:solidFill>
              <a:latin typeface="Museo Sans 300"/>
              <a:cs typeface="Museo Sans 300"/>
            </a:endParaRPr>
          </a:p>
        </p:txBody>
      </p:sp>
      <p:sp>
        <p:nvSpPr>
          <p:cNvPr id="11" name="TextBox 10"/>
          <p:cNvSpPr txBox="1"/>
          <p:nvPr/>
        </p:nvSpPr>
        <p:spPr>
          <a:xfrm>
            <a:off x="674557" y="448059"/>
            <a:ext cx="7629993" cy="584775"/>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Creativity = Workforce Readiness</a:t>
            </a:r>
            <a:endParaRPr lang="en-US" sz="3200" dirty="0">
              <a:solidFill>
                <a:schemeClr val="bg1"/>
              </a:solidFill>
              <a:latin typeface="Museo Slab 500"/>
              <a:cs typeface="Museo Slab 500"/>
            </a:endParaRPr>
          </a:p>
        </p:txBody>
      </p:sp>
      <p:cxnSp>
        <p:nvCxnSpPr>
          <p:cNvPr id="15" name="Straight Connector 14"/>
          <p:cNvCxnSpPr/>
          <p:nvPr/>
        </p:nvCxnSpPr>
        <p:spPr>
          <a:xfrm>
            <a:off x="913955" y="1232254"/>
            <a:ext cx="7390595"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58704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4"/>
          <p:cNvSpPr txBox="1">
            <a:spLocks noChangeArrowheads="1"/>
          </p:cNvSpPr>
          <p:nvPr/>
        </p:nvSpPr>
        <p:spPr bwMode="auto">
          <a:xfrm>
            <a:off x="1138238" y="5187950"/>
            <a:ext cx="6873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1200">
                <a:ea typeface="ＭＳ Ｐゴシック" charset="0"/>
                <a:cs typeface="ＭＳ Ｐゴシック" charset="0"/>
              </a:rPr>
              <a:t>The Early Learning with Families (ELF) 2.0 (http://elf2.library.ca.gov) is supported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algn="ctr"/>
            <a:r>
              <a:rPr lang="en-US" sz="1200" b="1">
                <a:latin typeface="Comic Sans MS" charset="0"/>
                <a:ea typeface="ＭＳ Ｐゴシック" charset="0"/>
                <a:cs typeface="ＭＳ Ｐゴシック" charset="0"/>
              </a:rPr>
              <a:t> </a:t>
            </a:r>
          </a:p>
          <a:p>
            <a:pPr algn="ctr"/>
            <a:endParaRPr lang="en-US" sz="1200" b="1">
              <a:solidFill>
                <a:srgbClr val="00009E"/>
              </a:solidFill>
              <a:latin typeface="Comic Sans MS" charset="0"/>
              <a:ea typeface="ＭＳ Ｐゴシック" charset="0"/>
              <a:cs typeface="ＭＳ Ｐゴシック" charset="0"/>
            </a:endParaRPr>
          </a:p>
          <a:p>
            <a:endParaRPr lang="en-US" sz="1200" b="1">
              <a:solidFill>
                <a:srgbClr val="00009E"/>
              </a:solidFill>
              <a:latin typeface="Comic Sans MS" charset="0"/>
              <a:ea typeface="ＭＳ Ｐゴシック" charset="0"/>
              <a:cs typeface="ＭＳ Ｐゴシック" charset="0"/>
            </a:endParaRPr>
          </a:p>
        </p:txBody>
      </p:sp>
      <p:pic>
        <p:nvPicPr>
          <p:cNvPr id="64514" name="Picture 5" descr="CSL_logo_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3338" y="2109788"/>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7281863" y="152400"/>
            <a:ext cx="1760537" cy="458788"/>
          </a:xfrm>
          <a:prstGeom prst="rect">
            <a:avLst/>
          </a:prstGeom>
          <a:solidFill>
            <a:schemeClr val="bg1"/>
          </a:solidFill>
          <a:ln w="12700" cap="flat" cmpd="sng" algn="ctr">
            <a:noFill/>
            <a:prstDash val="solid"/>
            <a:round/>
            <a:headEnd type="none" w="med" len="med"/>
            <a:tailEnd type="none" w="med" len="med"/>
          </a:ln>
          <a:effectLst/>
        </p:spPr>
        <p:txBody>
          <a:bodyPr lIns="90488" tIns="44450" rIns="90488" bIns="44450">
            <a:spAutoFit/>
          </a:bodyPr>
          <a:lstStyle/>
          <a:p>
            <a:pPr>
              <a:defRPr/>
            </a:pPr>
            <a:endParaRPr lang="en-US">
              <a:effectLst>
                <a:outerShdw blurRad="38100" dist="38100" dir="2700000" algn="tl">
                  <a:srgbClr val="000000">
                    <a:alpha val="43137"/>
                  </a:srgbClr>
                </a:outerShdw>
              </a:effectLst>
              <a:latin typeface="Albertus Extra Bold" pitchFamily="34" charset="0"/>
            </a:endParaRPr>
          </a:p>
        </p:txBody>
      </p:sp>
    </p:spTree>
    <p:extLst>
      <p:ext uri="{BB962C8B-B14F-4D97-AF65-F5344CB8AC3E}">
        <p14:creationId xmlns:p14="http://schemas.microsoft.com/office/powerpoint/2010/main" val="3920528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pic>
        <p:nvPicPr>
          <p:cNvPr id="7" name="Picture 6"/>
          <p:cNvPicPr>
            <a:picLocks noChangeAspect="1"/>
          </p:cNvPicPr>
          <p:nvPr/>
        </p:nvPicPr>
        <p:blipFill rotWithShape="1">
          <a:blip r:embed="rId3"/>
          <a:srcRect b="47881"/>
          <a:stretch/>
        </p:blipFill>
        <p:spPr>
          <a:xfrm>
            <a:off x="1219200" y="1398600"/>
            <a:ext cx="6692900" cy="1118623"/>
          </a:xfrm>
          <a:prstGeom prst="rect">
            <a:avLst/>
          </a:prstGeom>
        </p:spPr>
      </p:pic>
      <p:sp>
        <p:nvSpPr>
          <p:cNvPr id="15" name="Rounded Rectangle 14"/>
          <p:cNvSpPr/>
          <p:nvPr/>
        </p:nvSpPr>
        <p:spPr>
          <a:xfrm>
            <a:off x="459512" y="4621786"/>
            <a:ext cx="8254268" cy="1358848"/>
          </a:xfrm>
          <a:prstGeom prst="roundRect">
            <a:avLst>
              <a:gd name="adj" fmla="val 3643"/>
            </a:avLst>
          </a:prstGeom>
          <a:solidFill>
            <a:srgbClr val="75C5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lumMod val="65000"/>
                  <a:lumOff val="35000"/>
                </a:schemeClr>
              </a:solidFill>
              <a:latin typeface="Museo Sans 500"/>
            </a:endParaRPr>
          </a:p>
        </p:txBody>
      </p:sp>
      <p:sp>
        <p:nvSpPr>
          <p:cNvPr id="8" name="TextBox 7"/>
          <p:cNvSpPr txBox="1"/>
          <p:nvPr/>
        </p:nvSpPr>
        <p:spPr>
          <a:xfrm>
            <a:off x="1946950" y="3856538"/>
            <a:ext cx="5250101" cy="584776"/>
          </a:xfrm>
          <a:prstGeom prst="rect">
            <a:avLst/>
          </a:prstGeom>
          <a:noFill/>
        </p:spPr>
        <p:txBody>
          <a:bodyPr wrap="square" rtlCol="0">
            <a:spAutoFit/>
          </a:bodyPr>
          <a:lstStyle/>
          <a:p>
            <a:pPr algn="ctr"/>
            <a:r>
              <a:rPr lang="en-US" sz="3200" dirty="0" smtClean="0">
                <a:solidFill>
                  <a:srgbClr val="FFFFFF"/>
                </a:solidFill>
                <a:latin typeface="Museo Slab 500"/>
                <a:cs typeface="Museo Slab 500"/>
              </a:rPr>
              <a:t>Partnering Institutions</a:t>
            </a:r>
            <a:endParaRPr lang="en-US" sz="3200" dirty="0">
              <a:solidFill>
                <a:srgbClr val="FFFFFF"/>
              </a:solidFill>
              <a:latin typeface="Museo Sans 300"/>
              <a:cs typeface="Museo Sans 300"/>
            </a:endParaRPr>
          </a:p>
        </p:txBody>
      </p:sp>
      <p:pic>
        <p:nvPicPr>
          <p:cNvPr id="10" name="Picture 9" descr="UCSF.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7081" y="4913552"/>
            <a:ext cx="1320765" cy="709957"/>
          </a:xfrm>
          <a:prstGeom prst="rect">
            <a:avLst/>
          </a:prstGeom>
        </p:spPr>
      </p:pic>
      <p:pic>
        <p:nvPicPr>
          <p:cNvPr id="12" name="Picture 11" descr="Berkeley.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40838" y="5032601"/>
            <a:ext cx="1670539" cy="514119"/>
          </a:xfrm>
          <a:prstGeom prst="rect">
            <a:avLst/>
          </a:prstGeom>
        </p:spPr>
      </p:pic>
      <p:pic>
        <p:nvPicPr>
          <p:cNvPr id="13" name="Picture 12" descr="ILB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45000" y="4805092"/>
            <a:ext cx="1076397" cy="1033341"/>
          </a:xfrm>
          <a:prstGeom prst="rect">
            <a:avLst/>
          </a:prstGeom>
        </p:spPr>
      </p:pic>
      <p:pic>
        <p:nvPicPr>
          <p:cNvPr id="14" name="Picture 13" descr="Mills.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23723" y="5052140"/>
            <a:ext cx="1123462" cy="476348"/>
          </a:xfrm>
          <a:prstGeom prst="rect">
            <a:avLst/>
          </a:prstGeom>
        </p:spPr>
      </p:pic>
      <p:pic>
        <p:nvPicPr>
          <p:cNvPr id="16" name="Picture 15" descr="Stanford.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46785" y="4616204"/>
            <a:ext cx="1254553" cy="1414224"/>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31353" t="3328" r="26339" b="55558"/>
          <a:stretch/>
        </p:blipFill>
        <p:spPr>
          <a:xfrm>
            <a:off x="6900025" y="2520671"/>
            <a:ext cx="1004241" cy="1024229"/>
          </a:xfrm>
          <a:prstGeom prst="roundRect">
            <a:avLst>
              <a:gd name="adj" fmla="val 7109"/>
            </a:avLst>
          </a:prstGeom>
        </p:spPr>
      </p:pic>
      <p:pic>
        <p:nvPicPr>
          <p:cNvPr id="18" name="Picture 17"/>
          <p:cNvPicPr>
            <a:picLocks noChangeAspect="1"/>
          </p:cNvPicPr>
          <p:nvPr/>
        </p:nvPicPr>
        <p:blipFill rotWithShape="1">
          <a:blip r:embed="rId3"/>
          <a:srcRect t="51644"/>
          <a:stretch/>
        </p:blipFill>
        <p:spPr>
          <a:xfrm>
            <a:off x="649859" y="2520671"/>
            <a:ext cx="6692900" cy="1037866"/>
          </a:xfrm>
          <a:prstGeom prst="rect">
            <a:avLst/>
          </a:prstGeom>
        </p:spPr>
      </p:pic>
      <p:sp>
        <p:nvSpPr>
          <p:cNvPr id="19" name="TextBox 18"/>
          <p:cNvSpPr txBox="1"/>
          <p:nvPr/>
        </p:nvSpPr>
        <p:spPr>
          <a:xfrm>
            <a:off x="0" y="522065"/>
            <a:ext cx="9144000" cy="584776"/>
          </a:xfrm>
          <a:prstGeom prst="rect">
            <a:avLst/>
          </a:prstGeom>
          <a:noFill/>
        </p:spPr>
        <p:txBody>
          <a:bodyPr wrap="square" rtlCol="0">
            <a:spAutoFit/>
          </a:bodyPr>
          <a:lstStyle/>
          <a:p>
            <a:pPr algn="ctr"/>
            <a:r>
              <a:rPr lang="en-US" sz="3200" dirty="0" smtClean="0">
                <a:solidFill>
                  <a:schemeClr val="bg1"/>
                </a:solidFill>
                <a:latin typeface="Museo Slab 500"/>
                <a:cs typeface="Museo Slab 500"/>
              </a:rPr>
              <a:t>Advisory Board Members</a:t>
            </a:r>
            <a:endParaRPr lang="en-US" sz="3200" dirty="0">
              <a:solidFill>
                <a:schemeClr val="bg1"/>
              </a:solidFill>
              <a:latin typeface="Museo Sans 300"/>
              <a:cs typeface="Museo Sans 300"/>
            </a:endParaRPr>
          </a:p>
        </p:txBody>
      </p:sp>
    </p:spTree>
    <p:extLst>
      <p:ext uri="{BB962C8B-B14F-4D97-AF65-F5344CB8AC3E}">
        <p14:creationId xmlns:p14="http://schemas.microsoft.com/office/powerpoint/2010/main" val="180718282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cxnSp>
        <p:nvCxnSpPr>
          <p:cNvPr id="20" name="Straight Connector 19"/>
          <p:cNvCxnSpPr/>
          <p:nvPr/>
        </p:nvCxnSpPr>
        <p:spPr>
          <a:xfrm>
            <a:off x="1229914" y="1244221"/>
            <a:ext cx="6684172" cy="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470162" y="497564"/>
            <a:ext cx="4203676" cy="584776"/>
          </a:xfrm>
          <a:prstGeom prst="rect">
            <a:avLst/>
          </a:prstGeom>
          <a:noFill/>
        </p:spPr>
        <p:txBody>
          <a:bodyPr wrap="square" rtlCol="0">
            <a:spAutoFit/>
          </a:bodyPr>
          <a:lstStyle/>
          <a:p>
            <a:pPr algn="ctr"/>
            <a:r>
              <a:rPr lang="en-US" sz="3200" dirty="0" smtClean="0">
                <a:solidFill>
                  <a:srgbClr val="FFFFFF"/>
                </a:solidFill>
                <a:latin typeface="Museo Slab 500"/>
                <a:cs typeface="Arial"/>
              </a:rPr>
              <a:t>Research </a:t>
            </a:r>
            <a:endParaRPr lang="en-US" sz="3200" dirty="0">
              <a:solidFill>
                <a:srgbClr val="FFFFFF"/>
              </a:solidFill>
              <a:latin typeface="Museo Slab 500"/>
              <a:cs typeface="Arial"/>
            </a:endParaRPr>
          </a:p>
        </p:txBody>
      </p:sp>
      <p:sp>
        <p:nvSpPr>
          <p:cNvPr id="15" name="Rounded Rectangle 14"/>
          <p:cNvSpPr/>
          <p:nvPr/>
        </p:nvSpPr>
        <p:spPr>
          <a:xfrm>
            <a:off x="509938" y="1529880"/>
            <a:ext cx="8159002" cy="4436812"/>
          </a:xfrm>
          <a:prstGeom prst="roundRect">
            <a:avLst>
              <a:gd name="adj" fmla="val 3643"/>
            </a:avLst>
          </a:prstGeom>
          <a:solidFill>
            <a:srgbClr val="75C5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lumMod val="65000"/>
                  <a:lumOff val="35000"/>
                </a:schemeClr>
              </a:solidFill>
              <a:latin typeface="Museo Sans 500"/>
            </a:endParaRPr>
          </a:p>
        </p:txBody>
      </p:sp>
      <p:pic>
        <p:nvPicPr>
          <p:cNvPr id="22" name="Picture 21" descr="Shared Discovery Cov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093" y="1781229"/>
            <a:ext cx="974574" cy="1261213"/>
          </a:xfrm>
          <a:prstGeom prst="rect">
            <a:avLst/>
          </a:prstGeom>
          <a:ln>
            <a:solidFill>
              <a:schemeClr val="bg1">
                <a:lumMod val="75000"/>
              </a:schemeClr>
            </a:solidFill>
          </a:ln>
        </p:spPr>
      </p:pic>
      <p:pic>
        <p:nvPicPr>
          <p:cNvPr id="23" name="Picture 22" descr="Pages from CCC Framework and Summary 0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701" y="3773493"/>
            <a:ext cx="974574" cy="1261213"/>
          </a:xfrm>
          <a:prstGeom prst="rect">
            <a:avLst/>
          </a:prstGeom>
          <a:ln>
            <a:solidFill>
              <a:schemeClr val="bg1">
                <a:lumMod val="75000"/>
              </a:schemeClr>
            </a:solidFill>
          </a:ln>
        </p:spPr>
      </p:pic>
      <p:sp>
        <p:nvSpPr>
          <p:cNvPr id="24" name="TextBox 23"/>
          <p:cNvSpPr txBox="1"/>
          <p:nvPr/>
        </p:nvSpPr>
        <p:spPr>
          <a:xfrm>
            <a:off x="6130063" y="2837488"/>
            <a:ext cx="1488673" cy="600164"/>
          </a:xfrm>
          <a:prstGeom prst="rect">
            <a:avLst/>
          </a:prstGeom>
          <a:noFill/>
        </p:spPr>
        <p:txBody>
          <a:bodyPr wrap="square" rtlCol="0">
            <a:spAutoFit/>
          </a:bodyPr>
          <a:lstStyle/>
          <a:p>
            <a:pPr algn="ctr">
              <a:lnSpc>
                <a:spcPct val="200000"/>
              </a:lnSpc>
            </a:pPr>
            <a:r>
              <a:rPr lang="en-US" dirty="0" smtClean="0">
                <a:solidFill>
                  <a:srgbClr val="FFFFFF"/>
                </a:solidFill>
                <a:latin typeface="Museo Sans 300"/>
                <a:cs typeface="Museo Sans 300"/>
              </a:rPr>
              <a:t>C</a:t>
            </a:r>
            <a:r>
              <a:rPr lang="en-US" baseline="30000" dirty="0" smtClean="0">
                <a:solidFill>
                  <a:srgbClr val="FFFFFF"/>
                </a:solidFill>
                <a:latin typeface="Museo Sans 300"/>
                <a:cs typeface="Museo Sans 300"/>
              </a:rPr>
              <a:t>3</a:t>
            </a:r>
            <a:r>
              <a:rPr lang="en-US" dirty="0" smtClean="0">
                <a:solidFill>
                  <a:srgbClr val="FFFFFF"/>
                </a:solidFill>
                <a:latin typeface="Museo Sans 300"/>
                <a:cs typeface="Museo Sans 300"/>
              </a:rPr>
              <a:t>REATE</a:t>
            </a:r>
            <a:endParaRPr lang="en-US" dirty="0">
              <a:solidFill>
                <a:srgbClr val="FFFFFF"/>
              </a:solidFill>
              <a:latin typeface="Museo Sans 300"/>
              <a:cs typeface="Museo Sans 300"/>
            </a:endParaRPr>
          </a:p>
        </p:txBody>
      </p:sp>
      <p:pic>
        <p:nvPicPr>
          <p:cNvPr id="25" name="Picture 24"/>
          <p:cNvPicPr>
            <a:picLocks noChangeAspect="1"/>
          </p:cNvPicPr>
          <p:nvPr/>
        </p:nvPicPr>
        <p:blipFill>
          <a:blip r:embed="rId5"/>
          <a:stretch>
            <a:fillRect/>
          </a:stretch>
        </p:blipFill>
        <p:spPr>
          <a:xfrm>
            <a:off x="6153645" y="2010048"/>
            <a:ext cx="1406202" cy="790012"/>
          </a:xfrm>
          <a:prstGeom prst="rect">
            <a:avLst/>
          </a:prstGeom>
        </p:spPr>
      </p:pic>
      <p:pic>
        <p:nvPicPr>
          <p:cNvPr id="26" name="Picture 25"/>
          <p:cNvPicPr>
            <a:picLocks noChangeAspect="1"/>
          </p:cNvPicPr>
          <p:nvPr/>
        </p:nvPicPr>
        <p:blipFill>
          <a:blip r:embed="rId6"/>
          <a:stretch>
            <a:fillRect/>
          </a:stretch>
        </p:blipFill>
        <p:spPr>
          <a:xfrm>
            <a:off x="3876722" y="2010048"/>
            <a:ext cx="1406431" cy="790012"/>
          </a:xfrm>
          <a:prstGeom prst="rect">
            <a:avLst/>
          </a:prstGeom>
        </p:spPr>
      </p:pic>
      <p:sp>
        <p:nvSpPr>
          <p:cNvPr id="27" name="Content Placeholder 1"/>
          <p:cNvSpPr txBox="1">
            <a:spLocks/>
          </p:cNvSpPr>
          <p:nvPr/>
        </p:nvSpPr>
        <p:spPr>
          <a:xfrm>
            <a:off x="842801" y="3061003"/>
            <a:ext cx="2876401" cy="4317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useo Sans 5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Sans 5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Sans 5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Sans 5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Sans 5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smtClean="0">
                <a:solidFill>
                  <a:srgbClr val="FFFFFF"/>
                </a:solidFill>
                <a:latin typeface="Museo Sans 300"/>
                <a:cs typeface="Museo Sans 300"/>
              </a:rPr>
              <a:t>Shared Discoveries </a:t>
            </a:r>
            <a:endParaRPr lang="en-US" sz="1800" dirty="0">
              <a:solidFill>
                <a:srgbClr val="FFFFFF"/>
              </a:solidFill>
              <a:latin typeface="Museo Sans 300"/>
              <a:cs typeface="Museo Sans 300"/>
            </a:endParaRPr>
          </a:p>
        </p:txBody>
      </p:sp>
      <p:sp>
        <p:nvSpPr>
          <p:cNvPr id="28" name="Content Placeholder 1"/>
          <p:cNvSpPr txBox="1">
            <a:spLocks/>
          </p:cNvSpPr>
          <p:nvPr/>
        </p:nvSpPr>
        <p:spPr>
          <a:xfrm>
            <a:off x="2116098" y="5197802"/>
            <a:ext cx="2156843" cy="8234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useo Sans 5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Sans 5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Sans 5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Sans 5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Sans 5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smtClean="0">
                <a:solidFill>
                  <a:srgbClr val="FFFFFF"/>
                </a:solidFill>
                <a:latin typeface="Museo Sans 300"/>
                <a:cs typeface="Museo Sans 300"/>
              </a:rPr>
              <a:t>7 Components </a:t>
            </a:r>
            <a:br>
              <a:rPr lang="en-US" sz="1800" dirty="0" smtClean="0">
                <a:solidFill>
                  <a:srgbClr val="FFFFFF"/>
                </a:solidFill>
                <a:latin typeface="Museo Sans 300"/>
                <a:cs typeface="Museo Sans 300"/>
              </a:rPr>
            </a:br>
            <a:r>
              <a:rPr lang="en-US" sz="1800" dirty="0" smtClean="0">
                <a:solidFill>
                  <a:srgbClr val="FFFFFF"/>
                </a:solidFill>
                <a:latin typeface="Museo Sans 300"/>
                <a:cs typeface="Museo Sans 300"/>
              </a:rPr>
              <a:t>of Creativity</a:t>
            </a:r>
            <a:endParaRPr lang="en-US" sz="1800" dirty="0">
              <a:solidFill>
                <a:srgbClr val="FFFFFF"/>
              </a:solidFill>
              <a:latin typeface="Museo Sans 300"/>
              <a:cs typeface="Museo Sans 300"/>
            </a:endParaRPr>
          </a:p>
        </p:txBody>
      </p:sp>
      <p:sp>
        <p:nvSpPr>
          <p:cNvPr id="29" name="Content Placeholder 1"/>
          <p:cNvSpPr txBox="1">
            <a:spLocks/>
          </p:cNvSpPr>
          <p:nvPr/>
        </p:nvSpPr>
        <p:spPr>
          <a:xfrm>
            <a:off x="3636948" y="2947285"/>
            <a:ext cx="1886377" cy="8825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useo Sans 5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Sans 5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Sans 5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Sans 5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Sans 5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smtClean="0">
                <a:solidFill>
                  <a:srgbClr val="FFFFFF"/>
                </a:solidFill>
                <a:latin typeface="Museo Sans 300"/>
                <a:cs typeface="Museo Sans 300"/>
              </a:rPr>
              <a:t>Creativity and </a:t>
            </a:r>
            <a:br>
              <a:rPr lang="en-US" sz="1800" dirty="0" smtClean="0">
                <a:solidFill>
                  <a:srgbClr val="FFFFFF"/>
                </a:solidFill>
                <a:latin typeface="Museo Sans 300"/>
                <a:cs typeface="Museo Sans 300"/>
              </a:rPr>
            </a:br>
            <a:r>
              <a:rPr lang="en-US" sz="1800" dirty="0" smtClean="0">
                <a:solidFill>
                  <a:srgbClr val="FFFFFF"/>
                </a:solidFill>
                <a:latin typeface="Museo Sans 300"/>
                <a:cs typeface="Museo Sans 300"/>
              </a:rPr>
              <a:t>the Brain</a:t>
            </a:r>
            <a:endParaRPr lang="en-US" sz="1800" dirty="0">
              <a:solidFill>
                <a:srgbClr val="FFFFFF"/>
              </a:solidFill>
              <a:latin typeface="Museo Sans 300"/>
              <a:cs typeface="Museo Sans 300"/>
            </a:endParaRPr>
          </a:p>
        </p:txBody>
      </p:sp>
      <p:sp>
        <p:nvSpPr>
          <p:cNvPr id="30" name="Content Placeholder 1"/>
          <p:cNvSpPr txBox="1">
            <a:spLocks/>
          </p:cNvSpPr>
          <p:nvPr/>
        </p:nvSpPr>
        <p:spPr>
          <a:xfrm>
            <a:off x="4722949" y="5214137"/>
            <a:ext cx="2518953" cy="7332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useo Sans 5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Sans 5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Sans 5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Sans 5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Sans 5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dirty="0" smtClean="0">
                <a:solidFill>
                  <a:srgbClr val="FFFFFF"/>
                </a:solidFill>
                <a:latin typeface="Museo Sans 300"/>
                <a:cs typeface="Museo Sans 300"/>
              </a:rPr>
              <a:t>School Readiness</a:t>
            </a:r>
            <a:br>
              <a:rPr lang="en-US" sz="1800" dirty="0" smtClean="0">
                <a:solidFill>
                  <a:srgbClr val="FFFFFF"/>
                </a:solidFill>
                <a:latin typeface="Museo Sans 300"/>
                <a:cs typeface="Museo Sans 300"/>
              </a:rPr>
            </a:br>
            <a:r>
              <a:rPr lang="en-US" sz="1200" dirty="0" smtClean="0">
                <a:solidFill>
                  <a:srgbClr val="FFFFFF"/>
                </a:solidFill>
                <a:latin typeface="Museo Sans 300"/>
                <a:cs typeface="Museo Sans 300"/>
              </a:rPr>
              <a:t>(in progress)</a:t>
            </a:r>
            <a:endParaRPr lang="en-US" sz="1200" dirty="0">
              <a:solidFill>
                <a:srgbClr val="FFFFFF"/>
              </a:solidFill>
              <a:latin typeface="Museo Sans 300"/>
              <a:cs typeface="Museo Sans 300"/>
            </a:endParaRPr>
          </a:p>
        </p:txBody>
      </p:sp>
      <p:pic>
        <p:nvPicPr>
          <p:cNvPr id="31" name="Picture 30"/>
          <p:cNvPicPr>
            <a:picLocks noChangeAspect="1"/>
          </p:cNvPicPr>
          <p:nvPr/>
        </p:nvPicPr>
        <p:blipFill>
          <a:blip r:embed="rId7"/>
          <a:stretch>
            <a:fillRect/>
          </a:stretch>
        </p:blipFill>
        <p:spPr>
          <a:xfrm>
            <a:off x="5490859" y="3762229"/>
            <a:ext cx="983058" cy="1274683"/>
          </a:xfrm>
          <a:prstGeom prst="rect">
            <a:avLst/>
          </a:prstGeom>
          <a:ln>
            <a:solidFill>
              <a:schemeClr val="bg1">
                <a:lumMod val="75000"/>
              </a:schemeClr>
            </a:solidFill>
          </a:ln>
        </p:spPr>
      </p:pic>
    </p:spTree>
    <p:extLst>
      <p:ext uri="{BB962C8B-B14F-4D97-AF65-F5344CB8AC3E}">
        <p14:creationId xmlns:p14="http://schemas.microsoft.com/office/powerpoint/2010/main" val="31503424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5831" y="226426"/>
            <a:ext cx="8638444" cy="5937167"/>
          </a:xfrm>
          <a:prstGeom prst="roundRect">
            <a:avLst>
              <a:gd name="adj" fmla="val 2517"/>
            </a:avLst>
          </a:prstGeom>
          <a:solidFill>
            <a:srgbClr val="00A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useo Sans 500"/>
            </a:endParaRPr>
          </a:p>
        </p:txBody>
      </p:sp>
      <p:sp>
        <p:nvSpPr>
          <p:cNvPr id="5" name="TextBox 4"/>
          <p:cNvSpPr txBox="1"/>
          <p:nvPr/>
        </p:nvSpPr>
        <p:spPr>
          <a:xfrm>
            <a:off x="265831" y="464757"/>
            <a:ext cx="8638444" cy="584776"/>
          </a:xfrm>
          <a:prstGeom prst="rect">
            <a:avLst/>
          </a:prstGeom>
          <a:noFill/>
        </p:spPr>
        <p:txBody>
          <a:bodyPr wrap="square" rtlCol="0">
            <a:spAutoFit/>
          </a:bodyPr>
          <a:lstStyle/>
          <a:p>
            <a:pPr algn="ctr"/>
            <a:r>
              <a:rPr lang="en-US" sz="3200" dirty="0" smtClean="0">
                <a:solidFill>
                  <a:srgbClr val="FFFFFF"/>
                </a:solidFill>
                <a:latin typeface="Museo Slab 500"/>
                <a:cs typeface="Museo Slab 500"/>
              </a:rPr>
              <a:t>Key Research Questions</a:t>
            </a:r>
            <a:endParaRPr lang="en-US" sz="3200" dirty="0">
              <a:solidFill>
                <a:srgbClr val="FFFFFF"/>
              </a:solidFill>
              <a:latin typeface="Museo Slab 500"/>
              <a:cs typeface="Museo Slab 500"/>
            </a:endParaRPr>
          </a:p>
        </p:txBody>
      </p:sp>
      <p:cxnSp>
        <p:nvCxnSpPr>
          <p:cNvPr id="6" name="Straight Connector 5"/>
          <p:cNvCxnSpPr/>
          <p:nvPr/>
        </p:nvCxnSpPr>
        <p:spPr>
          <a:xfrm>
            <a:off x="842801" y="1224257"/>
            <a:ext cx="7397875" cy="0"/>
          </a:xfrm>
          <a:prstGeom prst="line">
            <a:avLst/>
          </a:prstGeom>
          <a:ln>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5103891" y="1723211"/>
            <a:ext cx="3693553" cy="429497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useo Sans 500"/>
                <a:ea typeface="+mj-ea"/>
                <a:cs typeface="+mj-cs"/>
              </a:defRPr>
            </a:lvl1pPr>
          </a:lstStyle>
          <a:p>
            <a:pPr marL="457200" indent="-457200" algn="l">
              <a:buFont typeface="+mj-lt"/>
              <a:buAutoNum type="arabicPeriod"/>
            </a:pPr>
            <a:r>
              <a:rPr lang="en-US" sz="2000" dirty="0" smtClean="0">
                <a:solidFill>
                  <a:srgbClr val="FFFFFF"/>
                </a:solidFill>
              </a:rPr>
              <a:t>What SKILLS contribute to children’s creativity?</a:t>
            </a:r>
            <a:br>
              <a:rPr lang="en-US" sz="2000" dirty="0" smtClean="0">
                <a:solidFill>
                  <a:srgbClr val="FFFFFF"/>
                </a:solidFill>
              </a:rPr>
            </a:br>
            <a:endParaRPr lang="en-US" sz="2000" dirty="0">
              <a:solidFill>
                <a:srgbClr val="FFFFFF"/>
              </a:solidFill>
            </a:endParaRPr>
          </a:p>
          <a:p>
            <a:pPr marL="457200" indent="-457200" algn="l">
              <a:buFont typeface="+mj-lt"/>
              <a:buAutoNum type="arabicPeriod"/>
            </a:pPr>
            <a:r>
              <a:rPr lang="en-US" sz="2000" dirty="0">
                <a:solidFill>
                  <a:srgbClr val="FFFFFF"/>
                </a:solidFill>
              </a:rPr>
              <a:t>What </a:t>
            </a:r>
            <a:r>
              <a:rPr lang="en-US" sz="2000" dirty="0" smtClean="0">
                <a:solidFill>
                  <a:srgbClr val="FFFFFF"/>
                </a:solidFill>
              </a:rPr>
              <a:t>types </a:t>
            </a:r>
            <a:r>
              <a:rPr lang="en-US" sz="2000" dirty="0">
                <a:solidFill>
                  <a:srgbClr val="FFFFFF"/>
                </a:solidFill>
              </a:rPr>
              <a:t>of learning </a:t>
            </a:r>
            <a:r>
              <a:rPr lang="en-US" sz="2000" dirty="0" smtClean="0">
                <a:solidFill>
                  <a:srgbClr val="FFFFFF"/>
                </a:solidFill>
              </a:rPr>
              <a:t>ENVIRONMENTS foster creativity in </a:t>
            </a:r>
            <a:r>
              <a:rPr lang="en-US" sz="2000" dirty="0">
                <a:solidFill>
                  <a:srgbClr val="FFFFFF"/>
                </a:solidFill>
              </a:rPr>
              <a:t>children?</a:t>
            </a:r>
          </a:p>
          <a:p>
            <a:pPr algn="l"/>
            <a:endParaRPr lang="en-US" sz="2000" dirty="0">
              <a:solidFill>
                <a:srgbClr val="FFFFFF"/>
              </a:solidFill>
            </a:endParaRPr>
          </a:p>
        </p:txBody>
      </p:sp>
      <p:pic>
        <p:nvPicPr>
          <p:cNvPr id="12" name="Picture 4" descr="http://www.gannett-cdn.com/-mm-/148d81f892245f14e918ab82aaa7b42ef2bb32c1/c=581-0-5177-3456&amp;r=x404&amp;c=534x401/local/-/media/2015/01/20/USATODAY/USATODAY/635573605192418770-AP-Braille-Print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5971" y="2177811"/>
            <a:ext cx="4147416" cy="2950108"/>
          </a:xfrm>
          <a:prstGeom prst="roundRect">
            <a:avLst>
              <a:gd name="adj" fmla="val 4971"/>
            </a:avLst>
          </a:prstGeom>
          <a:solidFill>
            <a:srgbClr val="FFFFFF">
              <a:shade val="85000"/>
            </a:srgbClr>
          </a:solidFill>
          <a:ln>
            <a:noFill/>
          </a:ln>
          <a:effectLst/>
          <a:extLst/>
        </p:spPr>
      </p:pic>
    </p:spTree>
    <p:extLst>
      <p:ext uri="{BB962C8B-B14F-4D97-AF65-F5344CB8AC3E}">
        <p14:creationId xmlns:p14="http://schemas.microsoft.com/office/powerpoint/2010/main" val="42411892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2524"/>
          <a:stretch/>
        </p:blipFill>
        <p:spPr>
          <a:xfrm>
            <a:off x="154013" y="574262"/>
            <a:ext cx="4363954" cy="558272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625" y="574262"/>
            <a:ext cx="4236467" cy="5632174"/>
          </a:xfrm>
          <a:prstGeom prst="rect">
            <a:avLst/>
          </a:prstGeom>
        </p:spPr>
      </p:pic>
    </p:spTree>
    <p:extLst>
      <p:ext uri="{BB962C8B-B14F-4D97-AF65-F5344CB8AC3E}">
        <p14:creationId xmlns:p14="http://schemas.microsoft.com/office/powerpoint/2010/main" val="250232641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352</TotalTime>
  <Words>682</Words>
  <Application>Microsoft Macintosh PowerPoint</Application>
  <PresentationFormat>On-screen Show (4:3)</PresentationFormat>
  <Paragraphs>224</Paragraphs>
  <Slides>50</Slides>
  <Notes>48</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SKILLS: 7 Critical Components of Creativity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Bay Area Discovery Museum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Helfrich</dc:creator>
  <cp:lastModifiedBy>Stanley Strauss</cp:lastModifiedBy>
  <cp:revision>85</cp:revision>
  <dcterms:created xsi:type="dcterms:W3CDTF">2015-08-28T23:09:39Z</dcterms:created>
  <dcterms:modified xsi:type="dcterms:W3CDTF">2015-08-31T20:45:26Z</dcterms:modified>
</cp:coreProperties>
</file>