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59" r:id="rId4"/>
    <p:sldId id="316" r:id="rId5"/>
    <p:sldId id="261" r:id="rId6"/>
    <p:sldId id="262" r:id="rId7"/>
    <p:sldId id="263" r:id="rId8"/>
    <p:sldId id="264" r:id="rId9"/>
    <p:sldId id="266" r:id="rId10"/>
    <p:sldId id="267" r:id="rId11"/>
    <p:sldId id="269" r:id="rId12"/>
    <p:sldId id="270" r:id="rId13"/>
    <p:sldId id="271" r:id="rId14"/>
    <p:sldId id="272" r:id="rId15"/>
    <p:sldId id="273" r:id="rId16"/>
    <p:sldId id="274" r:id="rId17"/>
    <p:sldId id="275" r:id="rId18"/>
    <p:sldId id="276" r:id="rId19"/>
    <p:sldId id="277" r:id="rId20"/>
    <p:sldId id="318" r:id="rId21"/>
    <p:sldId id="319" r:id="rId22"/>
    <p:sldId id="279" r:id="rId23"/>
    <p:sldId id="280" r:id="rId24"/>
    <p:sldId id="317" r:id="rId25"/>
    <p:sldId id="278"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12" r:id="rId51"/>
    <p:sldId id="308" r:id="rId52"/>
    <p:sldId id="309" r:id="rId53"/>
    <p:sldId id="310" r:id="rId54"/>
    <p:sldId id="314"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CCFF"/>
    <a:srgbClr val="66FFFF"/>
    <a:srgbClr val="B3D69C"/>
    <a:srgbClr val="A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37" autoAdjust="0"/>
  </p:normalViewPr>
  <p:slideViewPr>
    <p:cSldViewPr>
      <p:cViewPr varScale="1">
        <p:scale>
          <a:sx n="93" d="100"/>
          <a:sy n="93" d="100"/>
        </p:scale>
        <p:origin x="-18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0" y="0"/>
            <a:ext cx="5029200" cy="762000"/>
          </a:xfrm>
          <a:prstGeom prst="rect">
            <a:avLst/>
          </a:prstGeom>
        </p:spPr>
        <p:txBody>
          <a:bodyPr vert="horz" lIns="91440" tIns="45720" rIns="91440" bIns="45720" rtlCol="0" anchor="ctr"/>
          <a:lstStyle>
            <a:lvl1pPr algn="l">
              <a:defRPr sz="1200"/>
            </a:lvl1pPr>
          </a:lstStyle>
          <a:p>
            <a:pPr algn="ctr"/>
            <a:r>
              <a:rPr lang="en-US" sz="1800" dirty="0" smtClean="0"/>
              <a:t>Conflict </a:t>
            </a:r>
            <a:r>
              <a:rPr lang="en-US" sz="1800" dirty="0"/>
              <a:t>Resolution Techniques</a:t>
            </a:r>
            <a:endParaRPr lang="en-US" sz="1800" dirty="0"/>
          </a:p>
        </p:txBody>
      </p:sp>
      <p:sp>
        <p:nvSpPr>
          <p:cNvPr id="4" name="Footer Placeholder 3"/>
          <p:cNvSpPr>
            <a:spLocks noGrp="1"/>
          </p:cNvSpPr>
          <p:nvPr>
            <p:ph type="ftr" sz="quarter" idx="2"/>
          </p:nvPr>
        </p:nvSpPr>
        <p:spPr>
          <a:xfrm>
            <a:off x="0" y="8458201"/>
            <a:ext cx="6858000" cy="684212"/>
          </a:xfrm>
          <a:prstGeom prst="rect">
            <a:avLst/>
          </a:prstGeom>
        </p:spPr>
        <p:txBody>
          <a:bodyPr vert="horz" lIns="91440" tIns="45720" rIns="91440" bIns="45720" rtlCol="0" anchor="b"/>
          <a:lstStyle>
            <a:lvl1pPr algn="l">
              <a:defRPr sz="1200"/>
            </a:lvl1pPr>
          </a:lstStyle>
          <a:p>
            <a:pPr>
              <a:tabLst>
                <a:tab pos="2743200" algn="ctr"/>
                <a:tab pos="5486400" algn="r"/>
              </a:tabLst>
            </a:pPr>
            <a:r>
              <a:rPr lang="en-US" sz="800" dirty="0">
                <a:ea typeface="Times New Roman"/>
              </a:rPr>
              <a:t>This material has been created by Joan Frye Williams and George Needham for the Infopeople Project [infopeople.org], supported by the U.S. Institute of Museum and Library Services under the provisions of the Library Services and Technology Act, administered in California by the State Librarian.  Any use of this material should credit the authors and funding source.</a:t>
            </a:r>
          </a:p>
          <a:p>
            <a:endParaRPr lang="en-US" dirty="0"/>
          </a:p>
        </p:txBody>
      </p:sp>
      <p:sp>
        <p:nvSpPr>
          <p:cNvPr id="5" name="Slide Number Placeholder 4"/>
          <p:cNvSpPr>
            <a:spLocks noGrp="1"/>
          </p:cNvSpPr>
          <p:nvPr>
            <p:ph type="sldNum" sz="quarter" idx="3"/>
          </p:nvPr>
        </p:nvSpPr>
        <p:spPr>
          <a:xfrm>
            <a:off x="5943600" y="0"/>
            <a:ext cx="914400" cy="457200"/>
          </a:xfrm>
          <a:prstGeom prst="rect">
            <a:avLst/>
          </a:prstGeom>
        </p:spPr>
        <p:txBody>
          <a:bodyPr vert="horz" lIns="91440" tIns="45720" rIns="91440" bIns="45720" rtlCol="0" anchor="b"/>
          <a:lstStyle>
            <a:lvl1pPr algn="r">
              <a:defRPr sz="1200"/>
            </a:lvl1pPr>
          </a:lstStyle>
          <a:p>
            <a:r>
              <a:rPr lang="en-US" dirty="0" smtClean="0"/>
              <a:t>3/8/2011</a:t>
            </a:r>
            <a:endParaRPr lang="en-US" dirty="0"/>
          </a:p>
        </p:txBody>
      </p:sp>
    </p:spTree>
    <p:extLst>
      <p:ext uri="{BB962C8B-B14F-4D97-AF65-F5344CB8AC3E}">
        <p14:creationId xmlns:p14="http://schemas.microsoft.com/office/powerpoint/2010/main" val="5868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6000" y="685800"/>
            <a:ext cx="2336800" cy="1752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667000"/>
            <a:ext cx="5486400" cy="5791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06143-CE96-4572-9FCA-B572C1C142FD}" type="slidenum">
              <a:rPr lang="en-US" smtClean="0"/>
              <a:pPr/>
              <a:t>‹#›</a:t>
            </a:fld>
            <a:endParaRPr lang="en-US"/>
          </a:p>
        </p:txBody>
      </p:sp>
    </p:spTree>
    <p:extLst>
      <p:ext uri="{BB962C8B-B14F-4D97-AF65-F5344CB8AC3E}">
        <p14:creationId xmlns:p14="http://schemas.microsoft.com/office/powerpoint/2010/main" val="96280380"/>
      </p:ext>
    </p:extLst>
  </p:cSld>
  <p:clrMap bg1="lt1" tx1="dk1" bg2="lt2" tx2="dk2" accent1="accent1" accent2="accent2" accent3="accent3" accent4="accent4" accent5="accent5" accent6="accent6" hlink="hlink" folHlink="folHlink"/>
  <p:notesStyle>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b="1" kern="1200">
        <a:solidFill>
          <a:schemeClr val="tx1"/>
        </a:solidFill>
        <a:latin typeface="+mn-lt"/>
        <a:ea typeface="+mn-ea"/>
        <a:cs typeface="+mn-cs"/>
      </a:defRPr>
    </a:lvl2pPr>
    <a:lvl3pPr marL="914400" algn="l" defTabSz="914400" rtl="0" eaLnBrk="1" latinLnBrk="0" hangingPunct="1">
      <a:defRPr sz="1800" b="1" kern="1200">
        <a:solidFill>
          <a:schemeClr val="tx1"/>
        </a:solidFill>
        <a:latin typeface="+mn-lt"/>
        <a:ea typeface="+mn-ea"/>
        <a:cs typeface="+mn-cs"/>
      </a:defRPr>
    </a:lvl3pPr>
    <a:lvl4pPr marL="1371600" algn="l" defTabSz="914400" rtl="0" eaLnBrk="1" latinLnBrk="0" hangingPunct="1">
      <a:defRPr sz="1800" b="1" kern="1200">
        <a:solidFill>
          <a:schemeClr val="tx1"/>
        </a:solidFill>
        <a:latin typeface="+mn-lt"/>
        <a:ea typeface="+mn-ea"/>
        <a:cs typeface="+mn-cs"/>
      </a:defRPr>
    </a:lvl4pPr>
    <a:lvl5pPr marL="1828800" algn="l" defTabSz="914400" rtl="0" eaLnBrk="1" latinLnBrk="0" hangingPunct="1">
      <a:defRPr sz="18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3A73B44-8EFD-4310-8C7C-66C43A87164F}" type="slidenum">
              <a:rPr lang="en-US" smtClean="0">
                <a:solidFill>
                  <a:prstClr val="black"/>
                </a:solidFill>
              </a:rPr>
              <a:pPr/>
              <a:t>20</a:t>
            </a:fld>
            <a:endParaRPr lang="en-US" dirty="0" smtClean="0">
              <a:solidFill>
                <a:prstClr val="black"/>
              </a:solidFill>
            </a:endParaRPr>
          </a:p>
        </p:txBody>
      </p:sp>
      <p:sp>
        <p:nvSpPr>
          <p:cNvPr id="70659" name="Rectangle 2"/>
          <p:cNvSpPr txBox="1">
            <a:spLocks noGrp="1" noChangeArrowheads="1"/>
          </p:cNvSpPr>
          <p:nvPr/>
        </p:nvSpPr>
        <p:spPr bwMode="auto">
          <a:xfrm>
            <a:off x="0" y="0"/>
            <a:ext cx="2971490" cy="457045"/>
          </a:xfrm>
          <a:prstGeom prst="rect">
            <a:avLst/>
          </a:prstGeom>
          <a:noFill/>
          <a:ln w="12700">
            <a:noFill/>
            <a:miter lim="800000"/>
            <a:headEnd type="none" w="sm" len="sm"/>
            <a:tailEnd type="none" w="sm" len="sm"/>
          </a:ln>
        </p:spPr>
        <p:txBody>
          <a:bodyPr lIns="91583" tIns="45791" rIns="91583" bIns="45791"/>
          <a:lstStyle/>
          <a:p>
            <a:pPr defTabSz="916431" eaLnBrk="0" hangingPunct="0"/>
            <a:r>
              <a:rPr lang="en-US" sz="1200" dirty="0">
                <a:solidFill>
                  <a:prstClr val="black"/>
                </a:solidFill>
                <a:latin typeface="Times New Roman" pitchFamily="18" charset="0"/>
              </a:rPr>
              <a:t>joan@jfwilliams.com</a:t>
            </a:r>
          </a:p>
        </p:txBody>
      </p:sp>
      <p:sp>
        <p:nvSpPr>
          <p:cNvPr id="70660" name="Rectangle 7"/>
          <p:cNvSpPr txBox="1">
            <a:spLocks noGrp="1" noChangeArrowheads="1"/>
          </p:cNvSpPr>
          <p:nvPr/>
        </p:nvSpPr>
        <p:spPr bwMode="auto">
          <a:xfrm>
            <a:off x="3886510" y="8686957"/>
            <a:ext cx="2971490" cy="457044"/>
          </a:xfrm>
          <a:prstGeom prst="rect">
            <a:avLst/>
          </a:prstGeom>
          <a:noFill/>
          <a:ln w="12700">
            <a:noFill/>
            <a:miter lim="800000"/>
            <a:headEnd type="none" w="sm" len="sm"/>
            <a:tailEnd type="none" w="sm" len="sm"/>
          </a:ln>
        </p:spPr>
        <p:txBody>
          <a:bodyPr lIns="91583" tIns="45791" rIns="91583" bIns="45791" anchor="b"/>
          <a:lstStyle/>
          <a:p>
            <a:pPr algn="r" defTabSz="916431" eaLnBrk="0" hangingPunct="0"/>
            <a:fld id="{FD16ABA7-46F4-4983-8C94-3238DD597D7F}" type="slidenum">
              <a:rPr lang="en-US" sz="1200">
                <a:solidFill>
                  <a:prstClr val="black"/>
                </a:solidFill>
                <a:latin typeface="Times New Roman" pitchFamily="18" charset="0"/>
              </a:rPr>
              <a:pPr algn="r" defTabSz="916431" eaLnBrk="0" hangingPunct="0"/>
              <a:t>20</a:t>
            </a:fld>
            <a:endParaRPr lang="en-US" sz="1200" dirty="0">
              <a:solidFill>
                <a:prstClr val="black"/>
              </a:solidFill>
              <a:latin typeface="Times New Roman" pitchFamily="18" charset="0"/>
            </a:endParaRPr>
          </a:p>
        </p:txBody>
      </p:sp>
      <p:sp>
        <p:nvSpPr>
          <p:cNvPr id="70661" name="Rectangle 2"/>
          <p:cNvSpPr>
            <a:spLocks noGrp="1" noRot="1" noChangeAspect="1" noChangeArrowheads="1" noTextEdit="1"/>
          </p:cNvSpPr>
          <p:nvPr>
            <p:ph type="sldImg"/>
          </p:nvPr>
        </p:nvSpPr>
        <p:spPr>
          <a:xfrm>
            <a:off x="1144588" y="685800"/>
            <a:ext cx="4570412" cy="3429000"/>
          </a:xfrm>
          <a:ln/>
        </p:spPr>
      </p:sp>
      <p:sp>
        <p:nvSpPr>
          <p:cNvPr id="70662" name="Rectangle 3"/>
          <p:cNvSpPr>
            <a:spLocks noGrp="1" noChangeArrowheads="1"/>
          </p:cNvSpPr>
          <p:nvPr>
            <p:ph type="body" idx="1"/>
          </p:nvPr>
        </p:nvSpPr>
        <p:spPr>
          <a:xfrm>
            <a:off x="915021" y="4344259"/>
            <a:ext cx="5027959" cy="4113396"/>
          </a:xfrm>
          <a:noFill/>
          <a:ln/>
        </p:spPr>
        <p:txBody>
          <a:bodyPr lIns="91583" tIns="45791" rIns="91583" bIns="45791"/>
          <a:lstStyle/>
          <a:p>
            <a:pPr eaLnBrk="1" hangingPunct="1"/>
            <a:endParaRPr lang="en-US" sz="1600" b="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B75ADEF5-F1F0-457C-9845-7DD1DBBCCB1C}"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9AFAA02-2F80-41BE-BFFB-442A9147E935}" type="slidenum">
              <a:rPr lang="en-US" smtClean="0">
                <a:solidFill>
                  <a:prstClr val="black"/>
                </a:solidFill>
              </a:rPr>
              <a:pPr/>
              <a:t>24</a:t>
            </a:fld>
            <a:endParaRPr lang="en-US" dirty="0" smtClean="0">
              <a:solidFill>
                <a:prstClr val="black"/>
              </a:solidFill>
            </a:endParaRPr>
          </a:p>
        </p:txBody>
      </p:sp>
      <p:sp>
        <p:nvSpPr>
          <p:cNvPr id="73731" name="Rectangle 2"/>
          <p:cNvSpPr txBox="1">
            <a:spLocks noGrp="1" noChangeArrowheads="1"/>
          </p:cNvSpPr>
          <p:nvPr/>
        </p:nvSpPr>
        <p:spPr bwMode="auto">
          <a:xfrm>
            <a:off x="0" y="0"/>
            <a:ext cx="2971490" cy="457045"/>
          </a:xfrm>
          <a:prstGeom prst="rect">
            <a:avLst/>
          </a:prstGeom>
          <a:noFill/>
          <a:ln w="12700">
            <a:noFill/>
            <a:miter lim="800000"/>
            <a:headEnd type="none" w="sm" len="sm"/>
            <a:tailEnd type="none" w="sm" len="sm"/>
          </a:ln>
        </p:spPr>
        <p:txBody>
          <a:bodyPr lIns="91583" tIns="45791" rIns="91583" bIns="45791"/>
          <a:lstStyle/>
          <a:p>
            <a:pPr defTabSz="916431" eaLnBrk="0" hangingPunct="0"/>
            <a:r>
              <a:rPr lang="en-US" sz="1200" dirty="0">
                <a:solidFill>
                  <a:prstClr val="black"/>
                </a:solidFill>
                <a:latin typeface="Times New Roman" pitchFamily="18" charset="0"/>
              </a:rPr>
              <a:t>joan@jfwilliams.com</a:t>
            </a:r>
          </a:p>
        </p:txBody>
      </p:sp>
      <p:sp>
        <p:nvSpPr>
          <p:cNvPr id="73732" name="Rectangle 7"/>
          <p:cNvSpPr txBox="1">
            <a:spLocks noGrp="1" noChangeArrowheads="1"/>
          </p:cNvSpPr>
          <p:nvPr/>
        </p:nvSpPr>
        <p:spPr bwMode="auto">
          <a:xfrm>
            <a:off x="3886510" y="8686957"/>
            <a:ext cx="2971490" cy="457044"/>
          </a:xfrm>
          <a:prstGeom prst="rect">
            <a:avLst/>
          </a:prstGeom>
          <a:noFill/>
          <a:ln w="12700">
            <a:noFill/>
            <a:miter lim="800000"/>
            <a:headEnd type="none" w="sm" len="sm"/>
            <a:tailEnd type="none" w="sm" len="sm"/>
          </a:ln>
        </p:spPr>
        <p:txBody>
          <a:bodyPr lIns="91583" tIns="45791" rIns="91583" bIns="45791" anchor="b"/>
          <a:lstStyle/>
          <a:p>
            <a:pPr algn="r" defTabSz="916431" eaLnBrk="0" hangingPunct="0"/>
            <a:fld id="{E4152095-E999-45AE-B71A-9A8F5FEE7E00}" type="slidenum">
              <a:rPr lang="en-US" sz="1200">
                <a:solidFill>
                  <a:prstClr val="black"/>
                </a:solidFill>
                <a:latin typeface="Times New Roman" pitchFamily="18" charset="0"/>
              </a:rPr>
              <a:pPr algn="r" defTabSz="916431" eaLnBrk="0" hangingPunct="0"/>
              <a:t>24</a:t>
            </a:fld>
            <a:endParaRPr lang="en-US" sz="1200" dirty="0">
              <a:solidFill>
                <a:prstClr val="black"/>
              </a:solidFill>
              <a:latin typeface="Times New Roman" pitchFamily="18" charset="0"/>
            </a:endParaRPr>
          </a:p>
        </p:txBody>
      </p:sp>
      <p:sp>
        <p:nvSpPr>
          <p:cNvPr id="73733" name="Rectangle 2"/>
          <p:cNvSpPr>
            <a:spLocks noGrp="1" noRot="1" noChangeAspect="1" noChangeArrowheads="1" noTextEdit="1"/>
          </p:cNvSpPr>
          <p:nvPr>
            <p:ph type="sldImg"/>
          </p:nvPr>
        </p:nvSpPr>
        <p:spPr>
          <a:xfrm>
            <a:off x="1144588" y="685800"/>
            <a:ext cx="4570412" cy="3429000"/>
          </a:xfrm>
          <a:ln/>
        </p:spPr>
      </p:sp>
      <p:sp>
        <p:nvSpPr>
          <p:cNvPr id="73734" name="Rectangle 3"/>
          <p:cNvSpPr>
            <a:spLocks noGrp="1" noChangeArrowheads="1"/>
          </p:cNvSpPr>
          <p:nvPr>
            <p:ph type="body" idx="1"/>
          </p:nvPr>
        </p:nvSpPr>
        <p:spPr>
          <a:xfrm>
            <a:off x="915021" y="4344259"/>
            <a:ext cx="5027959" cy="4113396"/>
          </a:xfrm>
          <a:noFill/>
          <a:ln/>
        </p:spPr>
        <p:txBody>
          <a:bodyPr lIns="91583" tIns="45791" rIns="91583" bIns="45791"/>
          <a:lstStyle/>
          <a:p>
            <a:pPr eaLnBrk="1" hangingPunct="1"/>
            <a:endParaRPr lang="en-US" sz="16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4B06143-CE96-4572-9FCA-B572C1C142FD}"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41</a:t>
            </a:fld>
            <a:endParaRPr lang="en-US"/>
          </a:p>
        </p:txBody>
      </p:sp>
    </p:spTree>
    <p:extLst>
      <p:ext uri="{BB962C8B-B14F-4D97-AF65-F5344CB8AC3E}">
        <p14:creationId xmlns:p14="http://schemas.microsoft.com/office/powerpoint/2010/main" val="1972308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B06143-CE96-4572-9FCA-B572C1C142FD}"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52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53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54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B06143-CE96-4572-9FCA-B572C1C142FD}"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6143-CE96-4572-9FCA-B572C1C142FD}" type="slidenum">
              <a:rPr lang="en-US" smtClean="0"/>
              <a:pPr/>
              <a:t>9</a:t>
            </a:fld>
            <a:endParaRPr lang="en-US"/>
          </a:p>
        </p:txBody>
      </p:sp>
    </p:spTree>
    <p:extLst>
      <p:ext uri="{BB962C8B-B14F-4D97-AF65-F5344CB8AC3E}">
        <p14:creationId xmlns:p14="http://schemas.microsoft.com/office/powerpoint/2010/main" val="219272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04FA8-F923-4D5B-8759-798BFB5C4668}"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04FA8-F923-4D5B-8759-798BFB5C4668}"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04FA8-F923-4D5B-8759-798BFB5C4668}"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04FA8-F923-4D5B-8759-798BFB5C4668}"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04FA8-F923-4D5B-8759-798BFB5C4668}"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04FA8-F923-4D5B-8759-798BFB5C4668}"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04FA8-F923-4D5B-8759-798BFB5C4668}" type="datetimeFigureOut">
              <a:rPr lang="en-US" smtClean="0"/>
              <a:pPr/>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04FA8-F923-4D5B-8759-798BFB5C4668}" type="datetimeFigureOut">
              <a:rPr lang="en-US" smtClean="0"/>
              <a:pPr/>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04FA8-F923-4D5B-8759-798BFB5C4668}" type="datetimeFigureOut">
              <a:rPr lang="en-US" smtClean="0"/>
              <a:pPr/>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04FA8-F923-4D5B-8759-798BFB5C4668}"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04FA8-F923-4D5B-8759-798BFB5C4668}"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92E7-9217-490E-8A09-80C0294830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04FA8-F923-4D5B-8759-798BFB5C4668}" type="datetimeFigureOut">
              <a:rPr lang="en-US" smtClean="0"/>
              <a:pPr/>
              <a:t>5/7/14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92E7-9217-490E-8A09-80C0294830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fc03.deviantart.net/fs51/i/2009/275/e/e/Popeye_and_Bluto_by_invademyprivacy.jpg"/>
          <p:cNvPicPr>
            <a:picLocks noChangeAspect="1" noChangeArrowheads="1"/>
          </p:cNvPicPr>
          <p:nvPr/>
        </p:nvPicPr>
        <p:blipFill>
          <a:blip r:embed="rId3" cstate="print">
            <a:lum bright="25000" contrast="-77000"/>
          </a:blip>
          <a:srcRect l="10000" t="12987" r="10000" b="10823"/>
          <a:stretch>
            <a:fillRect/>
          </a:stretch>
        </p:blipFill>
        <p:spPr bwMode="auto">
          <a:xfrm>
            <a:off x="605" y="0"/>
            <a:ext cx="9143395" cy="6858000"/>
          </a:xfrm>
          <a:prstGeom prst="rect">
            <a:avLst/>
          </a:prstGeom>
          <a:noFill/>
        </p:spPr>
      </p:pic>
      <p:sp>
        <p:nvSpPr>
          <p:cNvPr id="2" name="Title 1"/>
          <p:cNvSpPr>
            <a:spLocks noGrp="1"/>
          </p:cNvSpPr>
          <p:nvPr>
            <p:ph type="ctrTitle"/>
          </p:nvPr>
        </p:nvSpPr>
        <p:spPr>
          <a:xfrm>
            <a:off x="685800" y="1524000"/>
            <a:ext cx="7772400" cy="2762250"/>
          </a:xfrm>
        </p:spPr>
        <p:txBody>
          <a:bodyPr anchor="b">
            <a:noAutofit/>
          </a:bodyPr>
          <a:lstStyle/>
          <a:p>
            <a:r>
              <a:rPr lang="en-US" sz="6000" b="1" dirty="0" smtClean="0"/>
              <a:t>Conflict Resolution Techniques</a:t>
            </a:r>
            <a:endParaRPr lang="en-US" sz="6000" b="1" dirty="0"/>
          </a:p>
        </p:txBody>
      </p:sp>
      <p:sp>
        <p:nvSpPr>
          <p:cNvPr id="3" name="Subtitle 2"/>
          <p:cNvSpPr>
            <a:spLocks noGrp="1"/>
          </p:cNvSpPr>
          <p:nvPr>
            <p:ph type="subTitle" idx="1"/>
          </p:nvPr>
        </p:nvSpPr>
        <p:spPr>
          <a:xfrm>
            <a:off x="381000" y="4572000"/>
            <a:ext cx="8458200" cy="1752600"/>
          </a:xfrm>
        </p:spPr>
        <p:txBody>
          <a:bodyPr anchor="b">
            <a:normAutofit/>
          </a:bodyPr>
          <a:lstStyle/>
          <a:p>
            <a:r>
              <a:rPr lang="en-US" b="1" dirty="0" smtClean="0">
                <a:solidFill>
                  <a:schemeClr val="tx1"/>
                </a:solidFill>
              </a:rPr>
              <a:t>An Infopeople Webinar with </a:t>
            </a:r>
            <a:br>
              <a:rPr lang="en-US" b="1" dirty="0" smtClean="0">
                <a:solidFill>
                  <a:schemeClr val="tx1"/>
                </a:solidFill>
              </a:rPr>
            </a:br>
            <a:r>
              <a:rPr lang="en-US" b="1" dirty="0" smtClean="0">
                <a:solidFill>
                  <a:schemeClr val="tx1"/>
                </a:solidFill>
              </a:rPr>
              <a:t>Joan Frye Williams and George Needham</a:t>
            </a:r>
            <a:br>
              <a:rPr lang="en-US" b="1" dirty="0" smtClean="0">
                <a:solidFill>
                  <a:schemeClr val="tx1"/>
                </a:solidFill>
              </a:rPr>
            </a:br>
            <a:r>
              <a:rPr lang="en-US" b="1" dirty="0" smtClean="0">
                <a:solidFill>
                  <a:schemeClr val="tx1"/>
                </a:solidFill>
              </a:rPr>
              <a:t>March 8, 2011 </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lvis.am/photos/mm/redwes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943600"/>
            <a:ext cx="9157855" cy="955964"/>
          </a:xfrm>
        </p:spPr>
        <p:txBody>
          <a:bodyPr anchor="t">
            <a:normAutofit/>
          </a:bodyPr>
          <a:lstStyle/>
          <a:p>
            <a:r>
              <a:rPr lang="en-US" dirty="0" smtClean="0"/>
              <a:t>Absence of conflict isn’t always positive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jeremytakody.com/wp-content/uploads/2010/08/Ying-Yang.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Benefits of successful resolution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45"/>
            <a:ext cx="8229600" cy="1143000"/>
          </a:xfrm>
        </p:spPr>
        <p:txBody>
          <a:bodyPr/>
          <a:lstStyle/>
          <a:p>
            <a:r>
              <a:rPr lang="en-US" dirty="0" smtClean="0"/>
              <a:t>Your response to conflict: TKI</a:t>
            </a:r>
            <a:endParaRPr lang="en-US" dirty="0"/>
          </a:p>
        </p:txBody>
      </p:sp>
      <p:pic>
        <p:nvPicPr>
          <p:cNvPr id="72706" name="Picture 2" descr="http://www.healthcare-conflict-management.com/images/ConflictStylesTiny.jpg"/>
          <p:cNvPicPr>
            <a:picLocks noChangeAspect="1" noChangeArrowheads="1"/>
          </p:cNvPicPr>
          <p:nvPr/>
        </p:nvPicPr>
        <p:blipFill>
          <a:blip r:embed="rId3" cstate="print"/>
          <a:srcRect/>
          <a:stretch>
            <a:fillRect/>
          </a:stretch>
        </p:blipFill>
        <p:spPr bwMode="auto">
          <a:xfrm>
            <a:off x="1981200" y="1219200"/>
            <a:ext cx="5181600" cy="5147056"/>
          </a:xfrm>
          <a:prstGeom prst="rect">
            <a:avLst/>
          </a:prstGeom>
          <a:noFill/>
        </p:spPr>
      </p:pic>
      <p:sp>
        <p:nvSpPr>
          <p:cNvPr id="4" name="TextBox 3"/>
          <p:cNvSpPr txBox="1"/>
          <p:nvPr/>
        </p:nvSpPr>
        <p:spPr>
          <a:xfrm>
            <a:off x="0" y="6400800"/>
            <a:ext cx="9144000" cy="369332"/>
          </a:xfrm>
          <a:prstGeom prst="rect">
            <a:avLst/>
          </a:prstGeom>
          <a:noFill/>
        </p:spPr>
        <p:txBody>
          <a:bodyPr wrap="square" rtlCol="0">
            <a:spAutoFit/>
          </a:bodyPr>
          <a:lstStyle/>
          <a:p>
            <a:pPr algn="ctr"/>
            <a:r>
              <a:rPr lang="en-US" b="1" dirty="0" smtClean="0"/>
              <a:t>http://tinyurl.com/ThomasKilmann </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hinadaily.com.cn/english/doc/2005-07/08/xin_10070206075904228588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257800"/>
            <a:ext cx="4038600" cy="1143000"/>
          </a:xfrm>
        </p:spPr>
        <p:txBody>
          <a:bodyPr/>
          <a:lstStyle/>
          <a:p>
            <a:r>
              <a:rPr lang="en-US" dirty="0" smtClean="0">
                <a:solidFill>
                  <a:schemeClr val="bg1"/>
                </a:solidFill>
              </a:rPr>
              <a:t>Competing</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800600" cy="1143000"/>
          </a:xfrm>
        </p:spPr>
        <p:txBody>
          <a:bodyPr/>
          <a:lstStyle/>
          <a:p>
            <a:r>
              <a:rPr lang="en-US" dirty="0" smtClean="0"/>
              <a:t>Accommodating</a:t>
            </a:r>
            <a:endParaRPr lang="en-US" dirty="0"/>
          </a:p>
        </p:txBody>
      </p:sp>
      <p:pic>
        <p:nvPicPr>
          <p:cNvPr id="63491" name="Picture 3" descr="C:\Documents and Settings\needhamg\Local Settings\Temporary Internet Files\Content.IE5\Y5ZRPSF3\MC900056716[1].wmf"/>
          <p:cNvPicPr>
            <a:picLocks noChangeAspect="1" noChangeArrowheads="1"/>
          </p:cNvPicPr>
          <p:nvPr/>
        </p:nvPicPr>
        <p:blipFill>
          <a:blip r:embed="rId3" cstate="print"/>
          <a:srcRect/>
          <a:stretch>
            <a:fillRect/>
          </a:stretch>
        </p:blipFill>
        <p:spPr bwMode="auto">
          <a:xfrm>
            <a:off x="4192205" y="990600"/>
            <a:ext cx="4723195" cy="586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C:\Documents and Settings\needhamg\Local Settings\Temporary Internet Files\Content.IE5\Y5ZRPSF3\MC900078809[1].wmf"/>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2743200" y="274638"/>
            <a:ext cx="5943600" cy="1143000"/>
          </a:xfrm>
        </p:spPr>
        <p:txBody>
          <a:bodyPr/>
          <a:lstStyle/>
          <a:p>
            <a:r>
              <a:rPr lang="en-US" dirty="0" smtClean="0"/>
              <a:t>Compromising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a:t>
            </a:r>
            <a:endParaRPr lang="en-US" dirty="0"/>
          </a:p>
        </p:txBody>
      </p:sp>
      <p:pic>
        <p:nvPicPr>
          <p:cNvPr id="64514" name="Picture 2" descr="http://www.khanya.co.za/blogs/images/head_in_sand_2.gif"/>
          <p:cNvPicPr>
            <a:picLocks noChangeAspect="1" noChangeArrowheads="1"/>
          </p:cNvPicPr>
          <p:nvPr/>
        </p:nvPicPr>
        <p:blipFill>
          <a:blip r:embed="rId3" cstate="print"/>
          <a:srcRect/>
          <a:stretch>
            <a:fillRect/>
          </a:stretch>
        </p:blipFill>
        <p:spPr bwMode="auto">
          <a:xfrm>
            <a:off x="1828800" y="1035951"/>
            <a:ext cx="5410200" cy="58220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3" name="Picture 9" descr="https://wiki.aalto.fi/download/attachments/25297140/GearHeadsCollaborating.jpg"/>
          <p:cNvPicPr>
            <a:picLocks noChangeAspect="1" noChangeArrowheads="1"/>
          </p:cNvPicPr>
          <p:nvPr/>
        </p:nvPicPr>
        <p:blipFill>
          <a:blip r:embed="rId3" cstate="print"/>
          <a:srcRect/>
          <a:stretch>
            <a:fillRect/>
          </a:stretch>
        </p:blipFill>
        <p:spPr bwMode="auto">
          <a:xfrm>
            <a:off x="0" y="-13259"/>
            <a:ext cx="9144000" cy="6871259"/>
          </a:xfrm>
          <a:prstGeom prst="rect">
            <a:avLst/>
          </a:prstGeom>
          <a:noFill/>
        </p:spPr>
      </p:pic>
      <p:sp>
        <p:nvSpPr>
          <p:cNvPr id="2" name="Title 1"/>
          <p:cNvSpPr>
            <a:spLocks noGrp="1"/>
          </p:cNvSpPr>
          <p:nvPr>
            <p:ph type="title"/>
          </p:nvPr>
        </p:nvSpPr>
        <p:spPr>
          <a:xfrm>
            <a:off x="0" y="5715000"/>
            <a:ext cx="9144000" cy="1143000"/>
          </a:xfrm>
        </p:spPr>
        <p:txBody>
          <a:bodyPr/>
          <a:lstStyle/>
          <a:p>
            <a:r>
              <a:rPr lang="en-US" dirty="0" smtClean="0">
                <a:solidFill>
                  <a:schemeClr val="bg1"/>
                </a:solidFill>
              </a:rPr>
              <a:t>Collaborating</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FF">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4267200" cy="6202362"/>
          </a:xfrm>
        </p:spPr>
        <p:txBody>
          <a:bodyPr>
            <a:normAutofit/>
          </a:bodyPr>
          <a:lstStyle/>
          <a:p>
            <a:r>
              <a:rPr lang="en-US" dirty="0" smtClean="0"/>
              <a:t>Conflict responses </a:t>
            </a:r>
            <a:br>
              <a:rPr lang="en-US" dirty="0" smtClean="0"/>
            </a:br>
            <a:r>
              <a:rPr lang="en-US" dirty="0" smtClean="0"/>
              <a:t>that never work</a:t>
            </a:r>
            <a:endParaRPr lang="en-US" dirty="0"/>
          </a:p>
        </p:txBody>
      </p:sp>
      <p:pic>
        <p:nvPicPr>
          <p:cNvPr id="60417" name="Picture 1" descr="C:\Documents and Settings\needhamg\Local Settings\Temporary Internet Files\Content.IE5\H9D568RV\MP900425511[1].jpg"/>
          <p:cNvPicPr>
            <a:picLocks noChangeAspect="1" noChangeArrowheads="1"/>
          </p:cNvPicPr>
          <p:nvPr/>
        </p:nvPicPr>
        <p:blipFill>
          <a:blip r:embed="rId2" cstate="print"/>
          <a:srcRect/>
          <a:stretch>
            <a:fillRect/>
          </a:stretch>
        </p:blipFill>
        <p:spPr bwMode="auto">
          <a:xfrm>
            <a:off x="0" y="0"/>
            <a:ext cx="4560838"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dummidumbwit.files.wordpress.com/2010/05/wildlife-monkeys-hear-no-evil-see-no-evil-speak-no-evil.jpg"/>
          <p:cNvPicPr>
            <a:picLocks noChangeAspect="1" noChangeArrowheads="1"/>
          </p:cNvPicPr>
          <p:nvPr/>
        </p:nvPicPr>
        <p:blipFill>
          <a:blip r:embed="rId3" cstate="print"/>
          <a:srcRect/>
          <a:stretch>
            <a:fillRect/>
          </a:stretch>
        </p:blipFill>
        <p:spPr bwMode="auto">
          <a:xfrm>
            <a:off x="0" y="-2927"/>
            <a:ext cx="9144000" cy="6860927"/>
          </a:xfrm>
          <a:prstGeom prst="rect">
            <a:avLst/>
          </a:prstGeom>
          <a:noFill/>
        </p:spPr>
      </p:pic>
      <p:sp>
        <p:nvSpPr>
          <p:cNvPr id="2" name="Title 1"/>
          <p:cNvSpPr>
            <a:spLocks noGrp="1"/>
          </p:cNvSpPr>
          <p:nvPr>
            <p:ph type="title"/>
          </p:nvPr>
        </p:nvSpPr>
        <p:spPr>
          <a:xfrm>
            <a:off x="685800" y="0"/>
            <a:ext cx="8077200" cy="1066800"/>
          </a:xfrm>
        </p:spPr>
        <p:txBody>
          <a:bodyPr anchor="t"/>
          <a:lstStyle/>
          <a:p>
            <a:r>
              <a:rPr lang="en-US" dirty="0" smtClean="0"/>
              <a:t>  Ignore the situation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Documents and Settings\needhamg\Local Settings\Temporary Internet Files\Content.IE5\Y5ZRPSF3\MP900174966[1].jpg"/>
          <p:cNvPicPr>
            <a:picLocks noChangeAspect="1" noChangeArrowheads="1"/>
          </p:cNvPicPr>
          <p:nvPr/>
        </p:nvPicPr>
        <p:blipFill>
          <a:blip r:embed="rId3" cstate="print">
            <a:lum bright="21000" contrast="-34000"/>
          </a:blip>
          <a:srcRect/>
          <a:stretch>
            <a:fillRect/>
          </a:stretch>
        </p:blipFill>
        <p:spPr bwMode="auto">
          <a:xfrm>
            <a:off x="0" y="0"/>
            <a:ext cx="9144000" cy="6858000"/>
          </a:xfrm>
          <a:prstGeom prst="rect">
            <a:avLst/>
          </a:prstGeom>
          <a:noFill/>
        </p:spPr>
      </p:pic>
      <p:sp>
        <p:nvSpPr>
          <p:cNvPr id="3" name="Title 2"/>
          <p:cNvSpPr>
            <a:spLocks noGrp="1"/>
          </p:cNvSpPr>
          <p:nvPr>
            <p:ph type="title"/>
          </p:nvPr>
        </p:nvSpPr>
        <p:spPr/>
        <p:txBody>
          <a:bodyPr/>
          <a:lstStyle/>
          <a:p>
            <a:r>
              <a:rPr lang="en-US" dirty="0" smtClean="0"/>
              <a:t>Beware of assumptions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theage.com.au/ffximage/2005/12/06/blame_toon_wideweb__470x422,0.jpg"/>
          <p:cNvPicPr>
            <a:picLocks noChangeAspect="1" noChangeArrowheads="1"/>
          </p:cNvPicPr>
          <p:nvPr/>
        </p:nvPicPr>
        <p:blipFill>
          <a:blip r:embed="rId3" cstate="print"/>
          <a:srcRect l="3064" r="1532" b="1905"/>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Blame others</a:t>
            </a:r>
            <a:endParaRPr lang="en-US" dirty="0"/>
          </a:p>
        </p:txBody>
      </p:sp>
    </p:spTree>
    <p:extLst>
      <p:ext uri="{BB962C8B-B14F-4D97-AF65-F5344CB8AC3E}">
        <p14:creationId xmlns:p14="http://schemas.microsoft.com/office/powerpoint/2010/main" val="25002361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457200" y="5257800"/>
            <a:ext cx="8229600" cy="1143000"/>
          </a:xfrm>
        </p:spPr>
        <p:txBody>
          <a:bodyPr/>
          <a:lstStyle/>
          <a:p>
            <a:r>
              <a:rPr lang="en-US" dirty="0" smtClean="0">
                <a:solidFill>
                  <a:schemeClr val="bg1"/>
                </a:solidFill>
              </a:rPr>
              <a:t>Throw a tantrum</a:t>
            </a:r>
            <a:endParaRPr lang="en-US" dirty="0">
              <a:solidFill>
                <a:schemeClr val="bg1"/>
              </a:solidFill>
            </a:endParaRPr>
          </a:p>
        </p:txBody>
      </p:sp>
    </p:spTree>
    <p:extLst>
      <p:ext uri="{BB962C8B-B14F-4D97-AF65-F5344CB8AC3E}">
        <p14:creationId xmlns:p14="http://schemas.microsoft.com/office/powerpoint/2010/main" val="24509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english.islammessage.com/Files/image/629_2gossip.jpg"/>
          <p:cNvPicPr>
            <a:picLocks noChangeAspect="1" noChangeArrowheads="1"/>
          </p:cNvPicPr>
          <p:nvPr/>
        </p:nvPicPr>
        <p:blipFill>
          <a:blip r:embed="rId2" cstate="print"/>
          <a:srcRect r="19197"/>
          <a:stretch>
            <a:fillRect/>
          </a:stretch>
        </p:blipFill>
        <p:spPr bwMode="auto">
          <a:xfrm>
            <a:off x="-11" y="0"/>
            <a:ext cx="9201562" cy="6858000"/>
          </a:xfrm>
          <a:prstGeom prst="rect">
            <a:avLst/>
          </a:prstGeom>
          <a:noFill/>
        </p:spPr>
      </p:pic>
      <p:sp>
        <p:nvSpPr>
          <p:cNvPr id="2" name="Title 1"/>
          <p:cNvSpPr>
            <a:spLocks noGrp="1"/>
          </p:cNvSpPr>
          <p:nvPr>
            <p:ph type="title"/>
          </p:nvPr>
        </p:nvSpPr>
        <p:spPr>
          <a:xfrm>
            <a:off x="0" y="228600"/>
            <a:ext cx="3276600" cy="1676400"/>
          </a:xfrm>
        </p:spPr>
        <p:txBody>
          <a:bodyPr anchor="t">
            <a:normAutofit/>
          </a:bodyPr>
          <a:lstStyle/>
          <a:p>
            <a:r>
              <a:rPr lang="en-US" dirty="0" smtClean="0"/>
              <a:t>Engage in backbiting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lifesong.squarespace.com/storage/pouting_baby.jpg?__SQUARESPACE_CACHEVERSION=1296053775392"/>
          <p:cNvPicPr>
            <a:picLocks noChangeAspect="1" noChangeArrowheads="1"/>
          </p:cNvPicPr>
          <p:nvPr/>
        </p:nvPicPr>
        <p:blipFill>
          <a:blip r:embed="rId2" cstate="print"/>
          <a:srcRect/>
          <a:stretch>
            <a:fillRect/>
          </a:stretch>
        </p:blipFill>
        <p:spPr bwMode="auto">
          <a:xfrm>
            <a:off x="0" y="0"/>
            <a:ext cx="5334000" cy="6858000"/>
          </a:xfrm>
          <a:prstGeom prst="rect">
            <a:avLst/>
          </a:prstGeom>
          <a:noFill/>
        </p:spPr>
      </p:pic>
      <p:sp>
        <p:nvSpPr>
          <p:cNvPr id="2" name="Title 1"/>
          <p:cNvSpPr>
            <a:spLocks noGrp="1"/>
          </p:cNvSpPr>
          <p:nvPr>
            <p:ph type="title"/>
          </p:nvPr>
        </p:nvSpPr>
        <p:spPr>
          <a:xfrm>
            <a:off x="5715000" y="274638"/>
            <a:ext cx="2971800" cy="6202362"/>
          </a:xfrm>
        </p:spPr>
        <p:txBody>
          <a:bodyPr/>
          <a:lstStyle/>
          <a:p>
            <a:r>
              <a:rPr lang="en-US" dirty="0" smtClean="0"/>
              <a:t>Pout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3" descr="http://www.eatingdisorderhope.com/img/overeating-01.jpg"/>
          <p:cNvPicPr>
            <a:picLocks noChangeArrowheads="1"/>
          </p:cNvPicPr>
          <p:nvPr/>
        </p:nvPicPr>
        <p:blipFill>
          <a:blip r:embed="rId3" cstate="print"/>
          <a:srcRect/>
          <a:stretch>
            <a:fillRect/>
          </a:stretch>
        </p:blipFill>
        <p:spPr bwMode="auto">
          <a:xfrm>
            <a:off x="4495800" y="1371600"/>
            <a:ext cx="4648200" cy="5486400"/>
          </a:xfrm>
          <a:prstGeom prst="rect">
            <a:avLst/>
          </a:prstGeom>
          <a:noFill/>
          <a:ln w="9525">
            <a:noFill/>
            <a:miter lim="800000"/>
            <a:headEnd/>
            <a:tailEnd/>
          </a:ln>
        </p:spPr>
      </p:pic>
      <p:pic>
        <p:nvPicPr>
          <p:cNvPr id="22531" name="Picture 5" descr="http://www.after5catalog.com/cocktailblog/wp-content/uploads/2007/11/whiskey-pouring.jpg"/>
          <p:cNvPicPr>
            <a:picLocks noChangeArrowheads="1"/>
          </p:cNvPicPr>
          <p:nvPr/>
        </p:nvPicPr>
        <p:blipFill>
          <a:blip r:embed="rId4" cstate="print"/>
          <a:srcRect/>
          <a:stretch>
            <a:fillRect/>
          </a:stretch>
        </p:blipFill>
        <p:spPr bwMode="auto">
          <a:xfrm>
            <a:off x="0" y="1371600"/>
            <a:ext cx="4648200" cy="5486400"/>
          </a:xfrm>
          <a:prstGeom prst="rect">
            <a:avLst/>
          </a:prstGeom>
          <a:noFill/>
          <a:ln w="9525">
            <a:noFill/>
            <a:miter lim="800000"/>
            <a:headEnd/>
            <a:tailEnd/>
          </a:ln>
        </p:spPr>
      </p:pic>
      <p:sp>
        <p:nvSpPr>
          <p:cNvPr id="2" name="Title 1"/>
          <p:cNvSpPr>
            <a:spLocks noGrp="1"/>
          </p:cNvSpPr>
          <p:nvPr>
            <p:ph type="title"/>
          </p:nvPr>
        </p:nvSpPr>
        <p:spPr>
          <a:xfrm>
            <a:off x="381000" y="152400"/>
            <a:ext cx="8229600" cy="1143000"/>
          </a:xfrm>
        </p:spPr>
        <p:txBody>
          <a:bodyPr/>
          <a:lstStyle/>
          <a:p>
            <a:r>
              <a:rPr lang="en-US" dirty="0" smtClean="0"/>
              <a:t>Overindulge</a:t>
            </a:r>
            <a:endParaRPr lang="en-US" dirty="0"/>
          </a:p>
        </p:txBody>
      </p:sp>
    </p:spTree>
    <p:extLst>
      <p:ext uri="{BB962C8B-B14F-4D97-AF65-F5344CB8AC3E}">
        <p14:creationId xmlns:p14="http://schemas.microsoft.com/office/powerpoint/2010/main" val="1526949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66800"/>
          </a:xfrm>
        </p:spPr>
        <p:txBody>
          <a:bodyPr>
            <a:normAutofit/>
          </a:bodyPr>
          <a:lstStyle/>
          <a:p>
            <a:r>
              <a:rPr lang="en-US" dirty="0" smtClean="0"/>
              <a:t>Bear a grudge</a:t>
            </a:r>
            <a:endParaRPr lang="en-US" dirty="0"/>
          </a:p>
        </p:txBody>
      </p:sp>
      <p:pic>
        <p:nvPicPr>
          <p:cNvPr id="54276" name="Picture 4" descr="http://1.bp.blogspot.com/_KWFyRvOIPrg/SYAk3oigYJI/AAAAAAAAAVc/SmAjccItbak/s400/grudge.jpg"/>
          <p:cNvPicPr>
            <a:picLocks noChangeAspect="1" noChangeArrowheads="1"/>
          </p:cNvPicPr>
          <p:nvPr/>
        </p:nvPicPr>
        <p:blipFill>
          <a:blip r:embed="rId3" cstate="print"/>
          <a:srcRect/>
          <a:stretch>
            <a:fillRect/>
          </a:stretch>
        </p:blipFill>
        <p:spPr bwMode="auto">
          <a:xfrm>
            <a:off x="609600" y="1350264"/>
            <a:ext cx="7924800" cy="550773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49" name="Picture 1" descr="C:\Documents and Settings\needhamg\Local Settings\Temporary Internet Files\Content.IE5\K2RBDT7B\MC900441241[1].jpg"/>
          <p:cNvPicPr>
            <a:picLocks noChangeAspect="1" noChangeArrowheads="1"/>
          </p:cNvPicPr>
          <p:nvPr/>
        </p:nvPicPr>
        <p:blipFill>
          <a:blip r:embed="rId2" cstate="print"/>
          <a:srcRect/>
          <a:stretch>
            <a:fillRect/>
          </a:stretch>
        </p:blipFill>
        <p:spPr bwMode="auto">
          <a:xfrm>
            <a:off x="1921835" y="0"/>
            <a:ext cx="5300330" cy="6858000"/>
          </a:xfrm>
          <a:prstGeom prst="rect">
            <a:avLst/>
          </a:prstGeom>
          <a:noFill/>
        </p:spPr>
      </p:pic>
      <p:sp>
        <p:nvSpPr>
          <p:cNvPr id="2" name="Title 1"/>
          <p:cNvSpPr>
            <a:spLocks noGrp="1"/>
          </p:cNvSpPr>
          <p:nvPr>
            <p:ph type="title"/>
          </p:nvPr>
        </p:nvSpPr>
        <p:spPr>
          <a:xfrm>
            <a:off x="457200" y="152400"/>
            <a:ext cx="8229600" cy="1143000"/>
          </a:xfrm>
        </p:spPr>
        <p:txBody>
          <a:bodyPr anchor="t"/>
          <a:lstStyle/>
          <a:p>
            <a:r>
              <a:rPr lang="en-US" dirty="0" smtClean="0"/>
              <a:t>Seek revenge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topnews.in/uploads/George-Clooney6.jpg"/>
          <p:cNvPicPr>
            <a:picLocks noChangeAspect="1" noChangeArrowheads="1"/>
          </p:cNvPicPr>
          <p:nvPr/>
        </p:nvPicPr>
        <p:blipFill>
          <a:blip r:embed="rId3" cstate="print"/>
          <a:srcRect b="19048"/>
          <a:stretch>
            <a:fillRect/>
          </a:stretch>
        </p:blipFill>
        <p:spPr bwMode="auto">
          <a:xfrm>
            <a:off x="0" y="17790"/>
            <a:ext cx="9144000" cy="6840210"/>
          </a:xfrm>
          <a:prstGeom prst="rect">
            <a:avLst/>
          </a:prstGeom>
          <a:noFill/>
        </p:spPr>
      </p:pic>
      <p:sp>
        <p:nvSpPr>
          <p:cNvPr id="2" name="Title 1"/>
          <p:cNvSpPr>
            <a:spLocks noGrp="1"/>
          </p:cNvSpPr>
          <p:nvPr>
            <p:ph type="title"/>
          </p:nvPr>
        </p:nvSpPr>
        <p:spPr>
          <a:xfrm>
            <a:off x="0" y="5715000"/>
            <a:ext cx="9144000" cy="1143000"/>
          </a:xfrm>
        </p:spPr>
        <p:txBody>
          <a:bodyPr/>
          <a:lstStyle/>
          <a:p>
            <a:r>
              <a:rPr lang="en-US" dirty="0" smtClean="0"/>
              <a:t>Instead, be a mensch!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actively</a:t>
            </a:r>
            <a:endParaRPr lang="en-US" dirty="0"/>
          </a:p>
        </p:txBody>
      </p:sp>
      <p:pic>
        <p:nvPicPr>
          <p:cNvPr id="51202" name="Picture 2" descr="C:\Documents and Settings\needhamg\Local Settings\Temporary Internet Files\Content.IE5\H9D568RV\MC900355407[1].wmf"/>
          <p:cNvPicPr>
            <a:picLocks noChangeAspect="1" noChangeArrowheads="1"/>
          </p:cNvPicPr>
          <p:nvPr/>
        </p:nvPicPr>
        <p:blipFill>
          <a:blip r:embed="rId2" cstate="print"/>
          <a:srcRect/>
          <a:stretch>
            <a:fillRect/>
          </a:stretch>
        </p:blipFill>
        <p:spPr bwMode="auto">
          <a:xfrm>
            <a:off x="1828800" y="1447800"/>
            <a:ext cx="5562600" cy="50772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frets.com/FRETSpages/Luthier/Tools/TravelToolKit/1Tools/qtips.jpg"/>
          <p:cNvPicPr>
            <a:picLocks noChangeAspect="1" noChangeArrowheads="1"/>
          </p:cNvPicPr>
          <p:nvPr/>
        </p:nvPicPr>
        <p:blipFill>
          <a:blip r:embed="rId3" cstate="print"/>
          <a:srcRect/>
          <a:stretch>
            <a:fillRect/>
          </a:stretch>
        </p:blipFill>
        <p:spPr bwMode="auto">
          <a:xfrm>
            <a:off x="0" y="-8021"/>
            <a:ext cx="9144000" cy="6866021"/>
          </a:xfrm>
          <a:prstGeom prst="rect">
            <a:avLst/>
          </a:prstGeom>
          <a:noFill/>
        </p:spPr>
      </p:pic>
      <p:sp>
        <p:nvSpPr>
          <p:cNvPr id="2" name="Title 1"/>
          <p:cNvSpPr>
            <a:spLocks noGrp="1"/>
          </p:cNvSpPr>
          <p:nvPr>
            <p:ph type="title"/>
          </p:nvPr>
        </p:nvSpPr>
        <p:spPr>
          <a:xfrm>
            <a:off x="6096000" y="1295400"/>
            <a:ext cx="3048000" cy="4876800"/>
          </a:xfrm>
        </p:spPr>
        <p:txBody>
          <a:bodyPr/>
          <a:lstStyle/>
          <a:p>
            <a:r>
              <a:rPr lang="en-US" dirty="0" smtClean="0">
                <a:solidFill>
                  <a:schemeClr val="bg1"/>
                </a:solidFill>
              </a:rPr>
              <a:t>        Neutralize emotions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04800"/>
            <a:ext cx="4114800" cy="6278562"/>
          </a:xfrm>
        </p:spPr>
        <p:txBody>
          <a:bodyPr/>
          <a:lstStyle/>
          <a:p>
            <a:r>
              <a:rPr lang="en-US" dirty="0" smtClean="0"/>
              <a:t>The many flavors of conflict</a:t>
            </a:r>
            <a:endParaRPr lang="en-US" dirty="0"/>
          </a:p>
        </p:txBody>
      </p:sp>
      <p:pic>
        <p:nvPicPr>
          <p:cNvPr id="3075" name="Picture 3" descr="C:\Documents and Settings\needhamg\Local Settings\Temporary Internet Files\Content.IE5\516OYHWU\MC900232898[1].wmf"/>
          <p:cNvPicPr>
            <a:picLocks noChangeAspect="1" noChangeArrowheads="1"/>
          </p:cNvPicPr>
          <p:nvPr/>
        </p:nvPicPr>
        <p:blipFill>
          <a:blip r:embed="rId3" cstate="print"/>
          <a:srcRect/>
          <a:stretch>
            <a:fillRect/>
          </a:stretch>
        </p:blipFill>
        <p:spPr bwMode="auto">
          <a:xfrm>
            <a:off x="457200" y="0"/>
            <a:ext cx="3276600" cy="67198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visitingdc.com/images/george-washington-picture.jpg"/>
          <p:cNvPicPr>
            <a:picLocks noChangeAspect="1" noChangeArrowheads="1"/>
          </p:cNvPicPr>
          <p:nvPr/>
        </p:nvPicPr>
        <p:blipFill>
          <a:blip r:embed="rId2" cstate="print"/>
          <a:srcRect b="9600"/>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304800"/>
            <a:ext cx="3276600" cy="1143000"/>
          </a:xfrm>
        </p:spPr>
        <p:txBody>
          <a:bodyPr/>
          <a:lstStyle/>
          <a:p>
            <a:r>
              <a:rPr lang="en-US" dirty="0" smtClean="0">
                <a:solidFill>
                  <a:schemeClr val="bg1"/>
                </a:solidFill>
              </a:rPr>
              <a:t>Be honest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the other person to speak</a:t>
            </a:r>
            <a:endParaRPr lang="en-US" dirty="0"/>
          </a:p>
        </p:txBody>
      </p:sp>
      <p:pic>
        <p:nvPicPr>
          <p:cNvPr id="48129" name="Picture 1" descr="C:\Documents and Settings\needhamg\Local Settings\Temporary Internet Files\Content.IE5\H9D568RV\MM900234764[1].gif"/>
          <p:cNvPicPr>
            <a:picLocks noChangeAspect="1" noChangeArrowheads="1" noCrop="1"/>
          </p:cNvPicPr>
          <p:nvPr/>
        </p:nvPicPr>
        <p:blipFill>
          <a:blip r:embed="rId2" cstate="print"/>
          <a:srcRect/>
          <a:stretch>
            <a:fillRect/>
          </a:stretch>
        </p:blipFill>
        <p:spPr bwMode="auto">
          <a:xfrm>
            <a:off x="914400" y="1600200"/>
            <a:ext cx="7463926" cy="47837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3D6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Paraphrase</a:t>
            </a:r>
            <a:endParaRPr lang="en-US" dirty="0"/>
          </a:p>
        </p:txBody>
      </p:sp>
      <p:pic>
        <p:nvPicPr>
          <p:cNvPr id="47106" name="Picture 2" descr="C:\Documents and Settings\needhamg\Local Settings\Temporary Internet Files\Content.IE5\H9D568RV\MC900304331[1].wmf"/>
          <p:cNvPicPr>
            <a:picLocks noChangeAspect="1" noChangeArrowheads="1"/>
          </p:cNvPicPr>
          <p:nvPr/>
        </p:nvPicPr>
        <p:blipFill>
          <a:blip r:embed="rId3" cstate="print"/>
          <a:srcRect/>
          <a:stretch>
            <a:fillRect/>
          </a:stretch>
        </p:blipFill>
        <p:spPr bwMode="auto">
          <a:xfrm>
            <a:off x="1295400" y="1371600"/>
            <a:ext cx="6705600" cy="4966736"/>
          </a:xfrm>
          <a:prstGeom prst="rect">
            <a:avLst/>
          </a:prstGeom>
          <a:noFill/>
        </p:spPr>
      </p:pic>
      <p:sp>
        <p:nvSpPr>
          <p:cNvPr id="6" name="Isosceles Triangle 5"/>
          <p:cNvSpPr/>
          <p:nvPr/>
        </p:nvSpPr>
        <p:spPr>
          <a:xfrm rot="8582091">
            <a:off x="6113058" y="2561846"/>
            <a:ext cx="664098" cy="4908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6"/>
            <a:ext cx="8229600" cy="1143000"/>
          </a:xfrm>
        </p:spPr>
        <p:txBody>
          <a:bodyPr>
            <a:normAutofit/>
          </a:bodyPr>
          <a:lstStyle/>
          <a:p>
            <a:r>
              <a:rPr lang="en-US" dirty="0" smtClean="0">
                <a:solidFill>
                  <a:schemeClr val="bg1"/>
                </a:solidFill>
              </a:rPr>
              <a:t>Avoid ad hominem attacks</a:t>
            </a:r>
            <a:endParaRPr lang="en-US" dirty="0">
              <a:solidFill>
                <a:schemeClr val="bg1"/>
              </a:solidFill>
            </a:endParaRPr>
          </a:p>
        </p:txBody>
      </p:sp>
      <p:pic>
        <p:nvPicPr>
          <p:cNvPr id="45057" name="Picture 1"/>
          <p:cNvPicPr>
            <a:picLocks noChangeAspect="1" noChangeArrowheads="1"/>
          </p:cNvPicPr>
          <p:nvPr/>
        </p:nvPicPr>
        <p:blipFill>
          <a:blip r:embed="rId3" cstate="print"/>
          <a:srcRect/>
          <a:stretch>
            <a:fillRect/>
          </a:stretch>
        </p:blipFill>
        <p:spPr bwMode="auto">
          <a:xfrm>
            <a:off x="1371600" y="1323976"/>
            <a:ext cx="6400800" cy="525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resolution step-by-step</a:t>
            </a:r>
            <a:endParaRPr lang="en-US" dirty="0"/>
          </a:p>
        </p:txBody>
      </p:sp>
      <p:pic>
        <p:nvPicPr>
          <p:cNvPr id="43009" name="Picture 1" descr="C:\Documents and Settings\needhamg\Local Settings\Temporary Internet Files\Content.IE5\516OYHWU\MC900391042[1].wmf"/>
          <p:cNvPicPr>
            <a:picLocks noChangeAspect="1" noChangeArrowheads="1"/>
          </p:cNvPicPr>
          <p:nvPr/>
        </p:nvPicPr>
        <p:blipFill>
          <a:blip r:embed="rId3" cstate="print"/>
          <a:srcRect/>
          <a:stretch>
            <a:fillRect/>
          </a:stretch>
        </p:blipFill>
        <p:spPr bwMode="auto">
          <a:xfrm>
            <a:off x="1371600" y="1752600"/>
            <a:ext cx="6096000" cy="47196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3352800" cy="6049962"/>
          </a:xfrm>
        </p:spPr>
        <p:txBody>
          <a:bodyPr/>
          <a:lstStyle/>
          <a:p>
            <a:r>
              <a:rPr lang="en-US" dirty="0" smtClean="0"/>
              <a:t>Acknowledge  differences</a:t>
            </a:r>
            <a:endParaRPr lang="en-US" dirty="0"/>
          </a:p>
        </p:txBody>
      </p:sp>
      <p:pic>
        <p:nvPicPr>
          <p:cNvPr id="3" name="Picture 2" descr="http://3.bp.blogspot.com/_BMoXxC2XKIA/RaFBTdUCrzI/AAAAAAAAANA/qnoAMhpa0wQ/s320/miscommunication.jpg"/>
          <p:cNvPicPr>
            <a:picLocks noChangeAspect="1" noChangeArrowheads="1"/>
          </p:cNvPicPr>
          <p:nvPr/>
        </p:nvPicPr>
        <p:blipFill>
          <a:blip r:embed="rId3" cstate="print"/>
          <a:srcRect/>
          <a:stretch>
            <a:fillRect/>
          </a:stretch>
        </p:blipFill>
        <p:spPr bwMode="auto">
          <a:xfrm>
            <a:off x="0" y="0"/>
            <a:ext cx="56388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mystuffspace.com/graphic/poker-chip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715000"/>
            <a:ext cx="6781800" cy="1143000"/>
          </a:xfrm>
        </p:spPr>
        <p:txBody>
          <a:bodyPr/>
          <a:lstStyle/>
          <a:p>
            <a:r>
              <a:rPr lang="en-US" dirty="0" smtClean="0"/>
              <a:t>Assess the stakes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content.artofmanliness.com/uploads/2010/06/dragnet.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152400"/>
            <a:ext cx="8229600" cy="1143000"/>
          </a:xfrm>
        </p:spPr>
        <p:txBody>
          <a:bodyPr anchor="t"/>
          <a:lstStyle/>
          <a:p>
            <a:r>
              <a:rPr lang="en-US" dirty="0" smtClean="0"/>
              <a:t>Lay out the facts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Identify your preferred end state</a:t>
            </a:r>
            <a:endParaRPr lang="en-US" dirty="0"/>
          </a:p>
        </p:txBody>
      </p:sp>
      <p:pic>
        <p:nvPicPr>
          <p:cNvPr id="34818" name="Picture 2" descr="C:\Documents and Settings\needhamg\Local Settings\Temporary Internet Files\Content.IE5\K2RBDT7B\MC900197727[1].wmf"/>
          <p:cNvPicPr>
            <a:picLocks noChangeAspect="1" noChangeArrowheads="1"/>
          </p:cNvPicPr>
          <p:nvPr/>
        </p:nvPicPr>
        <p:blipFill>
          <a:blip r:embed="rId3" cstate="print"/>
          <a:srcRect/>
          <a:stretch>
            <a:fillRect/>
          </a:stretch>
        </p:blipFill>
        <p:spPr bwMode="auto">
          <a:xfrm>
            <a:off x="914400" y="1025652"/>
            <a:ext cx="7315200" cy="58323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russiablog.org/common-ground.jpg"/>
          <p:cNvPicPr>
            <a:picLocks noChangeAspect="1" noChangeArrowheads="1"/>
          </p:cNvPicPr>
          <p:nvPr/>
        </p:nvPicPr>
        <p:blipFill>
          <a:blip r:embed="rId2" cstate="print"/>
          <a:srcRect/>
          <a:stretch>
            <a:fillRect/>
          </a:stretch>
        </p:blipFill>
        <p:spPr bwMode="auto">
          <a:xfrm flipH="1">
            <a:off x="0" y="589"/>
            <a:ext cx="9144000" cy="6857411"/>
          </a:xfrm>
          <a:prstGeom prst="rect">
            <a:avLst/>
          </a:prstGeom>
          <a:noFill/>
        </p:spPr>
      </p:pic>
      <p:sp>
        <p:nvSpPr>
          <p:cNvPr id="2" name="Title 1"/>
          <p:cNvSpPr>
            <a:spLocks noGrp="1"/>
          </p:cNvSpPr>
          <p:nvPr>
            <p:ph type="title"/>
          </p:nvPr>
        </p:nvSpPr>
        <p:spPr>
          <a:xfrm>
            <a:off x="4495800" y="274638"/>
            <a:ext cx="4191000" cy="1782762"/>
          </a:xfrm>
        </p:spPr>
        <p:txBody>
          <a:bodyPr>
            <a:normAutofit/>
          </a:bodyPr>
          <a:lstStyle/>
          <a:p>
            <a:r>
              <a:rPr lang="en-US" dirty="0" smtClean="0"/>
              <a:t>Agree on common ground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2" descr="http://www.lovehkfilm.com/blog/roninonempty/wp-content/uploads/2010/07/siskel-and-ebert.jpg"/>
          <p:cNvPicPr>
            <a:picLocks noChangeAspect="1" noChangeArrowheads="1"/>
          </p:cNvPicPr>
          <p:nvPr/>
        </p:nvPicPr>
        <p:blipFill rotWithShape="1">
          <a:blip r:embed="rId3" cstate="print"/>
          <a:srcRect r="1717"/>
          <a:stretch/>
        </p:blipFill>
        <p:spPr bwMode="auto">
          <a:xfrm>
            <a:off x="0" y="1"/>
            <a:ext cx="5943600" cy="6875318"/>
          </a:xfrm>
          <a:prstGeom prst="rect">
            <a:avLst/>
          </a:prstGeom>
          <a:noFill/>
        </p:spPr>
      </p:pic>
      <p:sp>
        <p:nvSpPr>
          <p:cNvPr id="2" name="Title 1"/>
          <p:cNvSpPr>
            <a:spLocks noGrp="1"/>
          </p:cNvSpPr>
          <p:nvPr>
            <p:ph type="title"/>
          </p:nvPr>
        </p:nvSpPr>
        <p:spPr>
          <a:xfrm>
            <a:off x="5943600" y="76200"/>
            <a:ext cx="3124200" cy="4648200"/>
          </a:xfrm>
        </p:spPr>
        <p:txBody>
          <a:bodyPr/>
          <a:lstStyle/>
          <a:p>
            <a:r>
              <a:rPr lang="en-US" dirty="0" smtClean="0"/>
              <a:t>Differences</a:t>
            </a:r>
            <a:br>
              <a:rPr lang="en-US" dirty="0" smtClean="0"/>
            </a:br>
            <a:r>
              <a:rPr lang="en-US" dirty="0" smtClean="0"/>
              <a:t> of opinion</a:t>
            </a:r>
            <a:endParaRPr lang="en-US" dirty="0"/>
          </a:p>
        </p:txBody>
      </p:sp>
    </p:spTree>
    <p:extLst>
      <p:ext uri="{BB962C8B-B14F-4D97-AF65-F5344CB8AC3E}">
        <p14:creationId xmlns:p14="http://schemas.microsoft.com/office/powerpoint/2010/main" val="31450833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http://static.thepioneerwoman.com/homeschooling/files/2010/11/the-power-of-the-list-630x420.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
        <p:nvSpPr>
          <p:cNvPr id="2" name="Title 1"/>
          <p:cNvSpPr>
            <a:spLocks noGrp="1"/>
          </p:cNvSpPr>
          <p:nvPr>
            <p:ph type="title"/>
          </p:nvPr>
        </p:nvSpPr>
        <p:spPr/>
        <p:txBody>
          <a:bodyPr/>
          <a:lstStyle/>
          <a:p>
            <a:r>
              <a:rPr lang="en-US" dirty="0" smtClean="0"/>
              <a:t>Specify points of disagreement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masternewmedia.org/images/brainstorming-fire_id527648_size48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9699" name="Picture 3"/>
          <p:cNvPicPr>
            <a:picLocks noChangeAspect="1" noChangeArrowheads="1"/>
          </p:cNvPicPr>
          <p:nvPr/>
        </p:nvPicPr>
        <p:blipFill>
          <a:blip r:embed="rId4" cstate="print"/>
          <a:srcRect/>
          <a:stretch>
            <a:fillRect/>
          </a:stretch>
        </p:blipFill>
        <p:spPr bwMode="auto">
          <a:xfrm>
            <a:off x="4724400" y="228600"/>
            <a:ext cx="4191000" cy="1468380"/>
          </a:xfrm>
          <a:prstGeom prst="rect">
            <a:avLst/>
          </a:prstGeom>
          <a:noFill/>
          <a:ln w="9525">
            <a:noFill/>
            <a:miter lim="800000"/>
            <a:headEnd/>
            <a:tailEnd/>
          </a:ln>
        </p:spPr>
      </p:pic>
      <p:sp>
        <p:nvSpPr>
          <p:cNvPr id="2" name="Title 1"/>
          <p:cNvSpPr>
            <a:spLocks noGrp="1"/>
          </p:cNvSpPr>
          <p:nvPr>
            <p:ph type="title"/>
          </p:nvPr>
        </p:nvSpPr>
        <p:spPr>
          <a:xfrm>
            <a:off x="4572000" y="274638"/>
            <a:ext cx="4114800" cy="1554162"/>
          </a:xfrm>
        </p:spPr>
        <p:txBody>
          <a:bodyPr>
            <a:normAutofit/>
          </a:bodyPr>
          <a:lstStyle/>
          <a:p>
            <a:r>
              <a:rPr lang="en-US" dirty="0" smtClean="0">
                <a:solidFill>
                  <a:schemeClr val="bg1"/>
                </a:solidFill>
              </a:rPr>
              <a:t>Brainstorm</a:t>
            </a:r>
            <a:br>
              <a:rPr lang="en-US" dirty="0" smtClean="0">
                <a:solidFill>
                  <a:schemeClr val="bg1"/>
                </a:solidFill>
              </a:rPr>
            </a:br>
            <a:r>
              <a:rPr lang="en-US" dirty="0" smtClean="0">
                <a:solidFill>
                  <a:schemeClr val="bg1"/>
                </a:solidFill>
              </a:rPr>
              <a:t>solutions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Negotiate</a:t>
            </a:r>
            <a:endParaRPr lang="en-US" dirty="0"/>
          </a:p>
        </p:txBody>
      </p:sp>
      <p:pic>
        <p:nvPicPr>
          <p:cNvPr id="28674" name="Picture 2" descr="http://www.psychologytoday.com/files/u107/negotiation.gif"/>
          <p:cNvPicPr>
            <a:picLocks noChangeAspect="1" noChangeArrowheads="1"/>
          </p:cNvPicPr>
          <p:nvPr/>
        </p:nvPicPr>
        <p:blipFill>
          <a:blip r:embed="rId3" cstate="print"/>
          <a:srcRect b="24000"/>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http://www.thewallpapers.org/photo/21305/2-Country-Road-Sunset.jpg"/>
          <p:cNvPicPr>
            <a:picLocks noChangeAspect="1" noChangeArrowheads="1"/>
          </p:cNvPicPr>
          <p:nvPr/>
        </p:nvPicPr>
        <p:blipFill>
          <a:blip r:embed="rId2" cstate="print"/>
          <a:srcRect/>
          <a:stretch>
            <a:fillRect/>
          </a:stretch>
        </p:blipFill>
        <p:spPr bwMode="auto">
          <a:xfrm>
            <a:off x="0" y="-2927"/>
            <a:ext cx="9144000" cy="6860927"/>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Take action, then move on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cotduke.com/wp-content/uploads/2010/11/PullBandaid.jpg"/>
          <p:cNvPicPr>
            <a:picLocks noChangeAspect="1" noChangeArrowheads="1"/>
          </p:cNvPicPr>
          <p:nvPr/>
        </p:nvPicPr>
        <p:blipFill>
          <a:blip r:embed="rId2" cstate="print"/>
          <a:srcRect r="12800"/>
          <a:stretch>
            <a:fillRect/>
          </a:stretch>
        </p:blipFill>
        <p:spPr bwMode="auto">
          <a:xfrm>
            <a:off x="-1" y="0"/>
            <a:ext cx="9144001" cy="6858001"/>
          </a:xfrm>
          <a:prstGeom prst="rect">
            <a:avLst/>
          </a:prstGeom>
          <a:noFill/>
        </p:spPr>
      </p:pic>
      <p:sp>
        <p:nvSpPr>
          <p:cNvPr id="2" name="Title 1"/>
          <p:cNvSpPr>
            <a:spLocks noGrp="1"/>
          </p:cNvSpPr>
          <p:nvPr>
            <p:ph type="title"/>
          </p:nvPr>
        </p:nvSpPr>
        <p:spPr>
          <a:xfrm>
            <a:off x="5105400" y="274638"/>
            <a:ext cx="3581400" cy="4830762"/>
          </a:xfrm>
        </p:spPr>
        <p:txBody>
          <a:bodyPr>
            <a:normAutofit/>
          </a:bodyPr>
          <a:lstStyle/>
          <a:p>
            <a:r>
              <a:rPr lang="en-US" dirty="0" smtClean="0"/>
              <a:t>Is it ever OK </a:t>
            </a:r>
            <a:br>
              <a:rPr lang="en-US" dirty="0" smtClean="0"/>
            </a:br>
            <a:r>
              <a:rPr lang="en-US" dirty="0" smtClean="0"/>
              <a:t>to re-open </a:t>
            </a:r>
            <a:br>
              <a:rPr lang="en-US" dirty="0" smtClean="0"/>
            </a:br>
            <a:r>
              <a:rPr lang="en-US" dirty="0" smtClean="0"/>
              <a:t>a conflict?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consumerism.com/wp-content/uploads/2011/02/Hosni-Mubarak-wealth.jpg"/>
          <p:cNvPicPr>
            <a:picLocks noChangeAspect="1" noChangeArrowheads="1"/>
          </p:cNvPicPr>
          <p:nvPr/>
        </p:nvPicPr>
        <p:blipFill>
          <a:blip r:embed="rId2" cstate="print"/>
          <a:srcRect l="7701" r="5134"/>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248400" y="274638"/>
            <a:ext cx="2667000" cy="3230562"/>
          </a:xfrm>
        </p:spPr>
        <p:txBody>
          <a:bodyPr>
            <a:normAutofit/>
          </a:bodyPr>
          <a:lstStyle/>
          <a:p>
            <a:r>
              <a:rPr lang="en-US" dirty="0" smtClean="0">
                <a:solidFill>
                  <a:schemeClr val="bg1"/>
                </a:solidFill>
              </a:rPr>
              <a:t>Yes…when the situation changes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alpha val="92000"/>
          </a:schemeClr>
        </a:solidFill>
        <a:effectLst/>
      </p:bgPr>
    </p:bg>
    <p:spTree>
      <p:nvGrpSpPr>
        <p:cNvPr id="1" name=""/>
        <p:cNvGrpSpPr/>
        <p:nvPr/>
      </p:nvGrpSpPr>
      <p:grpSpPr>
        <a:xfrm>
          <a:off x="0" y="0"/>
          <a:ext cx="0" cy="0"/>
          <a:chOff x="0" y="0"/>
          <a:chExt cx="0" cy="0"/>
        </a:xfrm>
      </p:grpSpPr>
      <p:pic>
        <p:nvPicPr>
          <p:cNvPr id="23554" name="Picture 2" descr="http://www.myptsmail.com/hotdog256/blog/wp-content/uploads/2009/11/E868A_dewey_defeats_truman.jpg"/>
          <p:cNvPicPr>
            <a:picLocks noChangeAspect="1" noChangeArrowheads="1"/>
          </p:cNvPicPr>
          <p:nvPr/>
        </p:nvPicPr>
        <p:blipFill>
          <a:blip r:embed="rId2" cstate="print"/>
          <a:srcRect b="9600"/>
          <a:stretch>
            <a:fillRect/>
          </a:stretch>
        </p:blipFill>
        <p:spPr bwMode="auto">
          <a:xfrm>
            <a:off x="0" y="658368"/>
            <a:ext cx="9144000" cy="6199632"/>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Yes…when new information arises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http://smallbiztrends.com/wp-content/uploads/2009/08/istock_000009012363xsmall.jpg"/>
          <p:cNvPicPr>
            <a:picLocks noChangeAspect="1" noChangeArrowheads="1"/>
          </p:cNvPicPr>
          <p:nvPr/>
        </p:nvPicPr>
        <p:blipFill>
          <a:blip r:embed="rId2" cstate="print"/>
          <a:srcRect/>
          <a:stretch>
            <a:fillRect/>
          </a:stretch>
        </p:blipFill>
        <p:spPr bwMode="auto">
          <a:xfrm>
            <a:off x="1981200" y="1586860"/>
            <a:ext cx="5286375" cy="5271140"/>
          </a:xfrm>
          <a:prstGeom prst="rect">
            <a:avLst/>
          </a:prstGeom>
          <a:noFill/>
        </p:spPr>
      </p:pic>
      <p:sp>
        <p:nvSpPr>
          <p:cNvPr id="2" name="Title 1"/>
          <p:cNvSpPr>
            <a:spLocks noGrp="1"/>
          </p:cNvSpPr>
          <p:nvPr>
            <p:ph type="title"/>
          </p:nvPr>
        </p:nvSpPr>
        <p:spPr>
          <a:xfrm>
            <a:off x="457200" y="274638"/>
            <a:ext cx="8229600" cy="1782762"/>
          </a:xfrm>
        </p:spPr>
        <p:txBody>
          <a:bodyPr>
            <a:normAutofit/>
          </a:bodyPr>
          <a:lstStyle/>
          <a:p>
            <a:r>
              <a:rPr lang="en-US" dirty="0" smtClean="0"/>
              <a:t>Yes…when the results don’t match what you expected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 name="Title 1"/>
          <p:cNvSpPr>
            <a:spLocks noGrp="1"/>
          </p:cNvSpPr>
          <p:nvPr>
            <p:ph type="title"/>
          </p:nvPr>
        </p:nvSpPr>
        <p:spPr/>
        <p:txBody>
          <a:bodyPr anchor="t"/>
          <a:lstStyle/>
          <a:p>
            <a:r>
              <a:rPr lang="en-US" dirty="0" smtClean="0">
                <a:solidFill>
                  <a:schemeClr val="bg1"/>
                </a:solidFill>
              </a:rPr>
              <a:t>No…when people are just unhappy</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t">
            <a:normAutofit/>
          </a:bodyPr>
          <a:lstStyle/>
          <a:p>
            <a:r>
              <a:rPr lang="en-US" dirty="0" smtClean="0"/>
              <a:t>No…when people are avoiding responsibility or blocking progress </a:t>
            </a:r>
            <a:endParaRPr lang="en-US" dirty="0"/>
          </a:p>
        </p:txBody>
      </p:sp>
      <p:pic>
        <p:nvPicPr>
          <p:cNvPr id="14338" name="Picture 2" descr="http://www.ssqq.com/travel/images/new%20england%20catfight.jpg"/>
          <p:cNvPicPr>
            <a:picLocks noChangeAspect="1" noChangeArrowheads="1"/>
          </p:cNvPicPr>
          <p:nvPr/>
        </p:nvPicPr>
        <p:blipFill>
          <a:blip r:embed="rId3" cstate="print"/>
          <a:srcRect/>
          <a:stretch>
            <a:fillRect/>
          </a:stretch>
        </p:blipFill>
        <p:spPr bwMode="auto">
          <a:xfrm>
            <a:off x="914400" y="1828800"/>
            <a:ext cx="7315200" cy="502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17"/>
            <a:ext cx="8229600" cy="1143000"/>
          </a:xfrm>
        </p:spPr>
        <p:txBody>
          <a:bodyPr/>
          <a:lstStyle/>
          <a:p>
            <a:r>
              <a:rPr lang="en-US" dirty="0" smtClean="0"/>
              <a:t>Different value systems</a:t>
            </a:r>
            <a:endParaRPr lang="en-US" dirty="0"/>
          </a:p>
        </p:txBody>
      </p:sp>
      <p:pic>
        <p:nvPicPr>
          <p:cNvPr id="86020" name="Picture 4" descr="http://albanylawtech.files.wordpress.com/2008/03/imapc__imamac.jpg"/>
          <p:cNvPicPr>
            <a:picLocks noChangeAspect="1" noChangeArrowheads="1"/>
          </p:cNvPicPr>
          <p:nvPr/>
        </p:nvPicPr>
        <p:blipFill>
          <a:blip r:embed="rId3" cstate="print"/>
          <a:srcRect b="5086"/>
          <a:stretch>
            <a:fillRect/>
          </a:stretch>
        </p:blipFill>
        <p:spPr bwMode="auto">
          <a:xfrm>
            <a:off x="1371600" y="1295399"/>
            <a:ext cx="6400800" cy="531587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74638"/>
            <a:ext cx="3429000" cy="6126162"/>
          </a:xfrm>
        </p:spPr>
        <p:txBody>
          <a:bodyPr anchor="ctr">
            <a:normAutofit/>
          </a:bodyPr>
          <a:lstStyle/>
          <a:p>
            <a:r>
              <a:rPr lang="en-US" dirty="0" smtClean="0"/>
              <a:t>When </a:t>
            </a:r>
            <a:br>
              <a:rPr lang="en-US" dirty="0" smtClean="0"/>
            </a:br>
            <a:r>
              <a:rPr lang="en-US" dirty="0" smtClean="0"/>
              <a:t>to let go</a:t>
            </a:r>
            <a:endParaRPr lang="en-US" dirty="0"/>
          </a:p>
        </p:txBody>
      </p:sp>
      <p:pic>
        <p:nvPicPr>
          <p:cNvPr id="7170" name="Picture 2" descr="http://inspireyourspirit.com/wp-content/uploads/2010/01/reluctant-skydiver.jpg"/>
          <p:cNvPicPr>
            <a:picLocks noChangeAspect="1" noChangeArrowheads="1"/>
          </p:cNvPicPr>
          <p:nvPr/>
        </p:nvPicPr>
        <p:blipFill>
          <a:blip r:embed="rId2" cstate="print"/>
          <a:srcRect/>
          <a:stretch>
            <a:fillRect/>
          </a:stretch>
        </p:blipFill>
        <p:spPr bwMode="auto">
          <a:xfrm>
            <a:off x="0" y="0"/>
            <a:ext cx="4843462"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responsibility: as a supervisor</a:t>
            </a:r>
            <a:endParaRPr lang="en-US" dirty="0"/>
          </a:p>
        </p:txBody>
      </p:sp>
      <p:pic>
        <p:nvPicPr>
          <p:cNvPr id="18434" name="Picture 2" descr="http://negeap.com/people/supervisor.jpg"/>
          <p:cNvPicPr>
            <a:picLocks noChangeAspect="1" noChangeArrowheads="1"/>
          </p:cNvPicPr>
          <p:nvPr/>
        </p:nvPicPr>
        <p:blipFill>
          <a:blip r:embed="rId3" cstate="print"/>
          <a:srcRect/>
          <a:stretch>
            <a:fillRect/>
          </a:stretch>
        </p:blipFill>
        <p:spPr bwMode="auto">
          <a:xfrm>
            <a:off x="1704574" y="1371600"/>
            <a:ext cx="5763025" cy="548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smtClean="0"/>
              <a:t>Your responsibility: </a:t>
            </a:r>
            <a:br>
              <a:rPr lang="en-US" dirty="0" smtClean="0"/>
            </a:br>
            <a:r>
              <a:rPr lang="en-US" dirty="0" smtClean="0"/>
              <a:t>as a team member or colleague</a:t>
            </a:r>
            <a:endParaRPr lang="en-US" dirty="0"/>
          </a:p>
        </p:txBody>
      </p:sp>
      <p:pic>
        <p:nvPicPr>
          <p:cNvPr id="16388" name="Picture 4" descr="C:\Documents and Settings\needhamg\Local Settings\Temporary Internet Files\Content.IE5\Y5ZRPSF3\MC900295860[1].wmf"/>
          <p:cNvPicPr>
            <a:picLocks noChangeAspect="1" noChangeArrowheads="1"/>
          </p:cNvPicPr>
          <p:nvPr/>
        </p:nvPicPr>
        <p:blipFill>
          <a:blip r:embed="rId3" cstate="print"/>
          <a:srcRect/>
          <a:stretch>
            <a:fillRect/>
          </a:stretch>
        </p:blipFill>
        <p:spPr bwMode="auto">
          <a:xfrm>
            <a:off x="2743200" y="2057400"/>
            <a:ext cx="3480564" cy="4800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C:\Documents and Settings\needhamg\Local Settings\Temporary Internet Files\Content.IE5\K2RBDT7B\MP910221008[1].jpg"/>
          <p:cNvPicPr>
            <a:picLocks noChangeAspect="1" noChangeArrowheads="1"/>
          </p:cNvPicPr>
          <p:nvPr/>
        </p:nvPicPr>
        <p:blipFill>
          <a:blip r:embed="rId3" cstate="print"/>
          <a:srcRect/>
          <a:stretch>
            <a:fillRect/>
          </a:stretch>
        </p:blipFill>
        <p:spPr bwMode="auto">
          <a:xfrm>
            <a:off x="0" y="767385"/>
            <a:ext cx="9144000" cy="6090615"/>
          </a:xfrm>
          <a:prstGeom prst="rect">
            <a:avLst/>
          </a:prstGeom>
          <a:noFill/>
        </p:spPr>
      </p:pic>
      <p:sp>
        <p:nvSpPr>
          <p:cNvPr id="2" name="Title 1"/>
          <p:cNvSpPr>
            <a:spLocks noGrp="1"/>
          </p:cNvSpPr>
          <p:nvPr>
            <p:ph type="title"/>
          </p:nvPr>
        </p:nvSpPr>
        <p:spPr/>
        <p:txBody>
          <a:bodyPr/>
          <a:lstStyle/>
          <a:p>
            <a:r>
              <a:rPr lang="en-US" dirty="0" smtClean="0"/>
              <a:t>Your responsibility: as an individual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r="2394"/>
          <a:stretch>
            <a:fillRect/>
          </a:stretch>
        </p:blipFill>
        <p:spPr bwMode="auto">
          <a:xfrm>
            <a:off x="0" y="0"/>
            <a:ext cx="9192523"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rPr>
              <a:t>Don’t lose sight of the big picture</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eka finale, 2010.jpg"/>
          <p:cNvPicPr>
            <a:picLocks noChangeAspect="1"/>
          </p:cNvPicPr>
          <p:nvPr/>
        </p:nvPicPr>
        <p:blipFill>
          <a:blip r:embed="rId3" cstate="print"/>
          <a:srcRect r="6755"/>
          <a:stretch>
            <a:fillRect/>
          </a:stretch>
        </p:blipFill>
        <p:spPr>
          <a:xfrm>
            <a:off x="-1" y="0"/>
            <a:ext cx="9162162" cy="6858000"/>
          </a:xfrm>
          <a:prstGeom prst="rect">
            <a:avLst/>
          </a:prstGeom>
        </p:spPr>
      </p:pic>
      <p:sp>
        <p:nvSpPr>
          <p:cNvPr id="2" name="Title 1"/>
          <p:cNvSpPr>
            <a:spLocks noGrp="1"/>
          </p:cNvSpPr>
          <p:nvPr>
            <p:ph type="title"/>
          </p:nvPr>
        </p:nvSpPr>
        <p:spPr>
          <a:xfrm>
            <a:off x="457200" y="228600"/>
            <a:ext cx="8229600" cy="1752600"/>
          </a:xfrm>
        </p:spPr>
        <p:txBody>
          <a:bodyPr anchor="t"/>
          <a:lstStyle/>
          <a:p>
            <a:r>
              <a:rPr lang="en-US" dirty="0" smtClean="0">
                <a:solidFill>
                  <a:schemeClr val="bg1"/>
                </a:solidFill>
              </a:rPr>
              <a:t>Thanks for participating!</a:t>
            </a:r>
            <a:br>
              <a:rPr lang="en-US" dirty="0" smtClean="0">
                <a:solidFill>
                  <a:schemeClr val="bg1"/>
                </a:solidFill>
              </a:rPr>
            </a:br>
            <a:r>
              <a:rPr lang="en-US" dirty="0" smtClean="0">
                <a:solidFill>
                  <a:schemeClr val="bg1"/>
                </a:solidFill>
              </a:rPr>
              <a:t>http://georgeandjoan.com</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lehigh.edu/~mat3/lightning.jpg"/>
          <p:cNvPicPr>
            <a:picLocks noChangeAspect="1" noChangeArrowheads="1"/>
          </p:cNvPicPr>
          <p:nvPr/>
        </p:nvPicPr>
        <p:blipFill>
          <a:blip r:embed="rId3" cstate="print"/>
          <a:srcRect b="2813"/>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3352800" cy="1858962"/>
          </a:xfrm>
        </p:spPr>
        <p:txBody>
          <a:bodyPr/>
          <a:lstStyle/>
          <a:p>
            <a:r>
              <a:rPr lang="en-US" dirty="0" smtClean="0">
                <a:solidFill>
                  <a:schemeClr val="bg1"/>
                </a:solidFill>
              </a:rPr>
              <a:t>Sudden change</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42"/>
            <a:ext cx="8229600" cy="1143000"/>
          </a:xfrm>
        </p:spPr>
        <p:txBody>
          <a:bodyPr/>
          <a:lstStyle/>
          <a:p>
            <a:r>
              <a:rPr lang="en-US" dirty="0" smtClean="0"/>
              <a:t>Hidden agendas</a:t>
            </a:r>
            <a:endParaRPr lang="en-US" dirty="0"/>
          </a:p>
        </p:txBody>
      </p:sp>
      <p:pic>
        <p:nvPicPr>
          <p:cNvPr id="81927" name="Picture 7" descr="C:\Documents and Settings\needhamg\Local Settings\Temporary Internet Files\Content.IE5\516OYHWU\MC900334302[1].wmf"/>
          <p:cNvPicPr>
            <a:picLocks noChangeAspect="1" noChangeArrowheads="1"/>
          </p:cNvPicPr>
          <p:nvPr/>
        </p:nvPicPr>
        <p:blipFill>
          <a:blip r:embed="rId3" cstate="print"/>
          <a:srcRect/>
          <a:stretch>
            <a:fillRect/>
          </a:stretch>
        </p:blipFill>
        <p:spPr bwMode="auto">
          <a:xfrm>
            <a:off x="2895600" y="1247442"/>
            <a:ext cx="3505200" cy="54089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bigjournalism.com/files/2010/09/pelosi-boehn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chor="t"/>
          <a:lstStyle/>
          <a:p>
            <a:r>
              <a:rPr lang="en-US" dirty="0" smtClean="0">
                <a:solidFill>
                  <a:schemeClr val="bg1"/>
                </a:solidFill>
              </a:rPr>
              <a:t>Personalities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descr="http://cdn.picapp.com/ftp/Images/6/8/f/3/Obama_Biden_talk_4d19.JPG?adImageId=2049088&amp;imageId=5674239"/>
          <p:cNvPicPr>
            <a:picLocks noChangeAspect="1" noChangeArrowheads="1"/>
          </p:cNvPicPr>
          <p:nvPr/>
        </p:nvPicPr>
        <p:blipFill>
          <a:blip r:embed="rId3" cstate="print"/>
          <a:srcRect r="5760"/>
          <a:stretch>
            <a:fillRect/>
          </a:stretch>
        </p:blipFill>
        <p:spPr bwMode="auto">
          <a:xfrm>
            <a:off x="0" y="0"/>
            <a:ext cx="9172106" cy="6858000"/>
          </a:xfrm>
          <a:prstGeom prst="rect">
            <a:avLst/>
          </a:prstGeom>
          <a:noFill/>
        </p:spPr>
      </p:pic>
      <p:sp>
        <p:nvSpPr>
          <p:cNvPr id="2" name="Title 1"/>
          <p:cNvSpPr>
            <a:spLocks noGrp="1"/>
          </p:cNvSpPr>
          <p:nvPr>
            <p:ph type="title"/>
          </p:nvPr>
        </p:nvSpPr>
        <p:spPr>
          <a:xfrm>
            <a:off x="28106" y="152400"/>
            <a:ext cx="9144000" cy="1371600"/>
          </a:xfrm>
        </p:spPr>
        <p:txBody>
          <a:bodyPr anchor="t">
            <a:normAutofit/>
          </a:bodyPr>
          <a:lstStyle/>
          <a:p>
            <a:r>
              <a:rPr lang="en-US" dirty="0" smtClean="0">
                <a:solidFill>
                  <a:schemeClr val="bg1"/>
                </a:solidFill>
              </a:rPr>
              <a:t>Conflict isn’t always negative</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254</Words>
  <Application>Microsoft Macintosh PowerPoint</Application>
  <PresentationFormat>On-screen Show (4:3)</PresentationFormat>
  <Paragraphs>99</Paragraphs>
  <Slides>55</Slides>
  <Notes>38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Conflict Resolution Techniques</vt:lpstr>
      <vt:lpstr>Beware of assumptions</vt:lpstr>
      <vt:lpstr>The many flavors of conflict</vt:lpstr>
      <vt:lpstr>Differences  of opinion</vt:lpstr>
      <vt:lpstr>Different value systems</vt:lpstr>
      <vt:lpstr>Sudden change</vt:lpstr>
      <vt:lpstr>Hidden agendas</vt:lpstr>
      <vt:lpstr>Personalities</vt:lpstr>
      <vt:lpstr>Conflict isn’t always negative</vt:lpstr>
      <vt:lpstr>Absence of conflict isn’t always positive </vt:lpstr>
      <vt:lpstr>Benefits of successful resolution</vt:lpstr>
      <vt:lpstr>Your response to conflict: TKI</vt:lpstr>
      <vt:lpstr>Competing</vt:lpstr>
      <vt:lpstr>Accommodating</vt:lpstr>
      <vt:lpstr>Compromising</vt:lpstr>
      <vt:lpstr>Avoiding</vt:lpstr>
      <vt:lpstr>Collaborating</vt:lpstr>
      <vt:lpstr>Conflict responses  that never work</vt:lpstr>
      <vt:lpstr>  Ignore the situation</vt:lpstr>
      <vt:lpstr>Blame others</vt:lpstr>
      <vt:lpstr>Throw a tantrum</vt:lpstr>
      <vt:lpstr>Engage in backbiting</vt:lpstr>
      <vt:lpstr>Pout</vt:lpstr>
      <vt:lpstr>Overindulge</vt:lpstr>
      <vt:lpstr>Bear a grudge</vt:lpstr>
      <vt:lpstr>Seek revenge</vt:lpstr>
      <vt:lpstr>Instead, be a mensch!</vt:lpstr>
      <vt:lpstr>Listen actively</vt:lpstr>
      <vt:lpstr>        Neutralize emotions</vt:lpstr>
      <vt:lpstr>Be honest</vt:lpstr>
      <vt:lpstr>Allow the other person to speak</vt:lpstr>
      <vt:lpstr>Paraphrase</vt:lpstr>
      <vt:lpstr>Avoid ad hominem attacks</vt:lpstr>
      <vt:lpstr>Conflict resolution step-by-step</vt:lpstr>
      <vt:lpstr>Acknowledge  differences</vt:lpstr>
      <vt:lpstr>Assess the stakes</vt:lpstr>
      <vt:lpstr>Lay out the facts</vt:lpstr>
      <vt:lpstr>Identify your preferred end state</vt:lpstr>
      <vt:lpstr>Agree on common ground</vt:lpstr>
      <vt:lpstr>Specify points of disagreement</vt:lpstr>
      <vt:lpstr>Brainstorm solutions</vt:lpstr>
      <vt:lpstr>Negotiate</vt:lpstr>
      <vt:lpstr>Take action, then move on</vt:lpstr>
      <vt:lpstr>Is it ever OK  to re-open  a conflict?</vt:lpstr>
      <vt:lpstr>Yes…when the situation changes</vt:lpstr>
      <vt:lpstr>Yes…when new information arises</vt:lpstr>
      <vt:lpstr>Yes…when the results don’t match what you expected</vt:lpstr>
      <vt:lpstr>No…when people are just unhappy</vt:lpstr>
      <vt:lpstr>No…when people are avoiding responsibility or blocking progress </vt:lpstr>
      <vt:lpstr>When  to let go</vt:lpstr>
      <vt:lpstr>Your responsibility: as a supervisor</vt:lpstr>
      <vt:lpstr>Your responsibility:  as a team member or colleague</vt:lpstr>
      <vt:lpstr>Your responsibility: as an individual</vt:lpstr>
      <vt:lpstr>Don’t lose sight of the big picture</vt:lpstr>
      <vt:lpstr>Thanks for participating! http://georgeandjoan.com</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Resolution Techniques</dc:title>
  <dc:creator>George Needham;Joan Frye Williams</dc:creator>
  <cp:lastModifiedBy>Chuck O'Shea</cp:lastModifiedBy>
  <cp:revision>69</cp:revision>
  <dcterms:created xsi:type="dcterms:W3CDTF">2011-02-23T20:13:40Z</dcterms:created>
  <dcterms:modified xsi:type="dcterms:W3CDTF">2014-05-07T16:53:41Z</dcterms:modified>
</cp:coreProperties>
</file>