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Override PartName="/ppt/notesSlides/notesSlide16.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handoutMasters/handoutMaster1.xml" ContentType="application/vnd.openxmlformats-officedocument.presentationml.handoutMaster+xml"/>
  <Override PartName="/ppt/slideLayouts/slideLayout5.xml" ContentType="application/vnd.openxmlformats-officedocument.presentationml.slideLayout+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notesSlides/notesSlide17.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notesSlides/notesSlide18.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notesSlides/notesSlide19.xml" ContentType="application/vnd.openxmlformats-officedocument.presentationml.notes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818" r:id="rId1"/>
  </p:sldMasterIdLst>
  <p:notesMasterIdLst>
    <p:notesMasterId r:id="rId26"/>
  </p:notesMasterIdLst>
  <p:handoutMasterIdLst>
    <p:handoutMasterId r:id="rId27"/>
  </p:handoutMasterIdLst>
  <p:sldIdLst>
    <p:sldId id="261" r:id="rId2"/>
    <p:sldId id="699" r:id="rId3"/>
    <p:sldId id="713" r:id="rId4"/>
    <p:sldId id="722" r:id="rId5"/>
    <p:sldId id="723" r:id="rId6"/>
    <p:sldId id="724" r:id="rId7"/>
    <p:sldId id="725" r:id="rId8"/>
    <p:sldId id="726" r:id="rId9"/>
    <p:sldId id="729" r:id="rId10"/>
    <p:sldId id="739" r:id="rId11"/>
    <p:sldId id="727" r:id="rId12"/>
    <p:sldId id="728" r:id="rId13"/>
    <p:sldId id="730" r:id="rId14"/>
    <p:sldId id="731" r:id="rId15"/>
    <p:sldId id="732" r:id="rId16"/>
    <p:sldId id="733" r:id="rId17"/>
    <p:sldId id="738" r:id="rId18"/>
    <p:sldId id="734" r:id="rId19"/>
    <p:sldId id="736" r:id="rId20"/>
    <p:sldId id="740" r:id="rId21"/>
    <p:sldId id="735" r:id="rId22"/>
    <p:sldId id="714" r:id="rId23"/>
    <p:sldId id="737" r:id="rId24"/>
    <p:sldId id="721" r:id="rId25"/>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3" frameSlides="1"/>
  <p:showPr showNarration="1" useTimings="0">
    <p:present/>
    <p:sldAll/>
    <p:penClr>
      <a:schemeClr val="accent1"/>
    </p:penClr>
    <p:extLst>
      <p:ext uri="{EC167BDD-8182-4AB7-AECC-EB403E3ABB37}">
        <p14:laserClr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a:srgbClr val="FF0000"/>
        </p14:laserClr>
      </p:ext>
      <p:ext uri="{2FDB2607-1784-4EEB-B798-7EB5836EED8A}">
        <p14:showMediaCtrls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
      </p:ext>
    </p:extLst>
  </p:showPr>
  <p:clrMru>
    <a:srgbClr val="333399"/>
    <a:srgbClr val="602276"/>
    <a:srgbClr val="FFFF66"/>
    <a:srgbClr val="FFCC00"/>
    <a:srgbClr val="00CCFF"/>
  </p:clrMru>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50" d="100"/>
          <a:sy n="150" d="100"/>
        </p:scale>
        <p:origin x="-11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636" y="-72"/>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239713"/>
            <a:ext cx="7315200" cy="481012"/>
          </a:xfrm>
          <a:prstGeom prst="rect">
            <a:avLst/>
          </a:prstGeom>
          <a:noFill/>
          <a:ln w="12700">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algn="ctr" defTabSz="966788">
              <a:defRPr sz="1700" b="1">
                <a:latin typeface="Times New Roman" charset="0"/>
              </a:defRPr>
            </a:lvl1pPr>
          </a:lstStyle>
          <a:p>
            <a:r>
              <a:rPr lang="en-US" dirty="0" smtClean="0"/>
              <a:t>Cross-Training for a Flexible Staff</a:t>
            </a:r>
            <a:endParaRPr lang="en-US" dirty="0"/>
          </a:p>
        </p:txBody>
      </p:sp>
      <p:sp>
        <p:nvSpPr>
          <p:cNvPr id="15364" name="Rectangle 4"/>
          <p:cNvSpPr>
            <a:spLocks noGrp="1" noChangeArrowheads="1"/>
          </p:cNvSpPr>
          <p:nvPr>
            <p:ph type="ftr" sz="quarter" idx="2"/>
          </p:nvPr>
        </p:nvSpPr>
        <p:spPr bwMode="auto">
          <a:xfrm>
            <a:off x="325438" y="8801100"/>
            <a:ext cx="6502400" cy="639763"/>
          </a:xfrm>
          <a:prstGeom prst="rect">
            <a:avLst/>
          </a:prstGeom>
          <a:noFill/>
          <a:ln w="12700">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defTabSz="966788">
              <a:defRPr kumimoji="1" sz="900">
                <a:latin typeface="Times New Roman" charset="0"/>
              </a:defRPr>
            </a:lvl1pPr>
          </a:lstStyle>
          <a:p>
            <a:pPr algn="just"/>
            <a:r>
              <a:rPr lang="en-US"/>
              <a:t>This material has been created for the Infopeople Project [infopeople.org], supported by the U.S. Institute of Museum and Library Services under the provisions of the Library Services and Technology Act, administered in California by the State Librarian. This material is licensed under a Creative Commons 3.0 Share &amp; Share-Alike license.  Use of this material should credit the author and funding source. </a:t>
            </a:r>
          </a:p>
        </p:txBody>
      </p:sp>
      <p:sp>
        <p:nvSpPr>
          <p:cNvPr id="15365" name="Rectangle 5"/>
          <p:cNvSpPr>
            <a:spLocks noGrp="1" noChangeArrowheads="1"/>
          </p:cNvSpPr>
          <p:nvPr>
            <p:ph type="sldNum" sz="quarter" idx="3"/>
          </p:nvPr>
        </p:nvSpPr>
        <p:spPr bwMode="auto">
          <a:xfrm>
            <a:off x="6664325" y="8880475"/>
            <a:ext cx="488950" cy="481013"/>
          </a:xfrm>
          <a:prstGeom prst="rect">
            <a:avLst/>
          </a:prstGeom>
          <a:noFill/>
          <a:ln w="12700">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r" defTabSz="966788">
              <a:defRPr sz="1100">
                <a:latin typeface="Times New Roman" charset="0"/>
              </a:defRPr>
            </a:lvl1pPr>
          </a:lstStyle>
          <a:p>
            <a:fld id="{BDB83DD9-46CD-0B49-A46F-152BBB20FCDD}"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15681669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170238" cy="479425"/>
          </a:xfrm>
          <a:prstGeom prst="rect">
            <a:avLst/>
          </a:prstGeom>
          <a:noFill/>
          <a:ln w="12700">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defTabSz="966788">
              <a:defRPr sz="1300">
                <a:latin typeface="Times New Roman" charset="0"/>
              </a:defRPr>
            </a:lvl1pPr>
          </a:lstStyle>
          <a:p>
            <a:endParaRPr lang="en-US"/>
          </a:p>
        </p:txBody>
      </p:sp>
      <p:sp>
        <p:nvSpPr>
          <p:cNvPr id="17411" name="Rectangle 3"/>
          <p:cNvSpPr>
            <a:spLocks noGrp="1" noChangeArrowheads="1"/>
          </p:cNvSpPr>
          <p:nvPr>
            <p:ph type="dt" idx="1"/>
          </p:nvPr>
        </p:nvSpPr>
        <p:spPr bwMode="auto">
          <a:xfrm>
            <a:off x="4144963" y="0"/>
            <a:ext cx="3170237" cy="479425"/>
          </a:xfrm>
          <a:prstGeom prst="rect">
            <a:avLst/>
          </a:prstGeom>
          <a:noFill/>
          <a:ln w="12700">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lvl1pPr algn="r" defTabSz="966788">
              <a:defRPr sz="1300">
                <a:latin typeface="Times New Roman" charset="0"/>
              </a:defRPr>
            </a:lvl1pPr>
          </a:lstStyle>
          <a:p>
            <a:r>
              <a:rPr lang="en-US"/>
              <a:t>July , 2000</a:t>
            </a:r>
          </a:p>
        </p:txBody>
      </p:sp>
      <p:sp>
        <p:nvSpPr>
          <p:cNvPr id="1536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974725" y="4560888"/>
            <a:ext cx="5365750" cy="4319587"/>
          </a:xfrm>
          <a:prstGeom prst="rect">
            <a:avLst/>
          </a:prstGeom>
          <a:noFill/>
          <a:ln w="12700">
            <a:noFill/>
            <a:miter lim="800000"/>
            <a:headEnd type="none" w="sm" len="sm"/>
            <a:tailEnd type="none" w="sm" len="sm"/>
          </a:ln>
          <a:effectLst/>
        </p:spPr>
        <p:txBody>
          <a:bodyPr vert="horz" wrap="square" lIns="96661" tIns="48331" rIns="96661" bIns="48331"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4" name="Rectangle 6"/>
          <p:cNvSpPr>
            <a:spLocks noGrp="1" noChangeArrowheads="1"/>
          </p:cNvSpPr>
          <p:nvPr>
            <p:ph type="ftr" sz="quarter" idx="4"/>
          </p:nvPr>
        </p:nvSpPr>
        <p:spPr bwMode="auto">
          <a:xfrm>
            <a:off x="0" y="9121775"/>
            <a:ext cx="3170238" cy="479425"/>
          </a:xfrm>
          <a:prstGeom prst="rect">
            <a:avLst/>
          </a:prstGeom>
          <a:noFill/>
          <a:ln w="12700">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defTabSz="966788">
              <a:defRPr sz="1300">
                <a:latin typeface="Times New Roman" charset="0"/>
              </a:defRPr>
            </a:lvl1pPr>
          </a:lstStyle>
          <a:p>
            <a:endParaRPr lang="en-US"/>
          </a:p>
        </p:txBody>
      </p:sp>
      <p:sp>
        <p:nvSpPr>
          <p:cNvPr id="17415" name="Rectangle 7"/>
          <p:cNvSpPr>
            <a:spLocks noGrp="1" noChangeArrowheads="1"/>
          </p:cNvSpPr>
          <p:nvPr>
            <p:ph type="sldNum" sz="quarter" idx="5"/>
          </p:nvPr>
        </p:nvSpPr>
        <p:spPr bwMode="auto">
          <a:xfrm>
            <a:off x="4144963" y="9121775"/>
            <a:ext cx="3170237" cy="479425"/>
          </a:xfrm>
          <a:prstGeom prst="rect">
            <a:avLst/>
          </a:prstGeom>
          <a:noFill/>
          <a:ln w="12700">
            <a:noFill/>
            <a:miter lim="800000"/>
            <a:headEnd type="none" w="sm" len="sm"/>
            <a:tailEnd type="none" w="sm" len="sm"/>
          </a:ln>
          <a:effectLst/>
        </p:spPr>
        <p:txBody>
          <a:bodyPr vert="horz" wrap="square" lIns="96661" tIns="48331" rIns="96661" bIns="48331" numCol="1" anchor="b" anchorCtr="0" compatLnSpc="1">
            <a:prstTxWarp prst="textNoShape">
              <a:avLst/>
            </a:prstTxWarp>
          </a:bodyPr>
          <a:lstStyle>
            <a:lvl1pPr algn="r" defTabSz="966788">
              <a:defRPr sz="1300">
                <a:latin typeface="Times New Roman" charset="0"/>
              </a:defRPr>
            </a:lvl1pPr>
          </a:lstStyle>
          <a:p>
            <a:fld id="{C121E332-C3A8-D74C-8C2A-F12E7B74D739}" type="slidenum">
              <a:rPr lang="en-US"/>
              <a:pPr/>
              <a:t>‹#›</a:t>
            </a:fld>
            <a:endParaRPr lang="en-US"/>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39716365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32CA5A40-7E2F-6B4C-817F-ED43FB9BADA0}" type="slidenum">
              <a:rPr lang="en-US"/>
              <a:pPr/>
              <a:t>1</a:t>
            </a:fld>
            <a:endParaRPr 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w="9525"/>
        </p:spPr>
        <p:txBody>
          <a:bodyPr/>
          <a:lstStyle/>
          <a:p>
            <a:endParaRPr lang="en-US" i="1"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EB9CBC53-D0CF-F747-8320-7AD2BFCE406B}" type="slidenum">
              <a:rPr lang="en-US"/>
              <a:pPr/>
              <a:t>22</a:t>
            </a:fld>
            <a:endParaRPr 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w="9525"/>
        </p:spPr>
        <p:txBody>
          <a:bodyPr/>
          <a:lstStyle/>
          <a:p>
            <a:r>
              <a:rPr lang="en-US" i="1"/>
              <a:t>While you fill out the evaluation on your screen, I’ll begin answering any questions you’ve submitted via chat.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74919E10-AB7F-474B-BC63-A941BBBBD220}" type="slidenum">
              <a:rPr lang="en-US"/>
              <a:pPr/>
              <a:t>2</a:t>
            </a:fld>
            <a:endParaRPr lang="en-US"/>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w="9525"/>
        </p:spPr>
        <p:txBody>
          <a:bodyPr/>
          <a:lstStyle/>
          <a:p>
            <a:endParaRPr lang="en-US" i="1"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51CE4560-B98D-DD40-8002-81EAF14672D7}" type="slidenum">
              <a:rPr lang="en-US"/>
              <a:pPr/>
              <a:t>3</a:t>
            </a:fld>
            <a:endParaRPr 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w="9525"/>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121E332-C3A8-D74C-8C2A-F12E7B74D739}"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F651C0B-752E-124E-8A2D-A1002AC02AB9}" type="datetime1">
              <a:rPr lang="en-US" smtClean="0"/>
              <a:pPr/>
              <a:t>5/17/11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965361-3EEC-E54C-9F77-54EE450330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BF927D-12DE-3A4C-AFC1-2DDB942FC87D}" type="datetime1">
              <a:rPr lang="en-US" smtClean="0"/>
              <a:pPr/>
              <a:t>5/17/11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3E0B79-B7FB-CE4C-8EE4-659DC71EE4D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3DD774-7D59-724B-BD4E-48FB443FEF19}" type="datetime1">
              <a:rPr lang="en-US" smtClean="0"/>
              <a:pPr/>
              <a:t>5/17/11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4100F4-D279-5B47-A67C-1914D9015E3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97D584-DEF9-7749-BCB7-5E7EA632025A}" type="datetime1">
              <a:rPr lang="en-US" smtClean="0"/>
              <a:pPr/>
              <a:t>5/17/11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C615D-7E06-B242-A9AC-2CD8413B000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15B44C-B751-9B43-B5EC-7EF4FFACF291}" type="datetime1">
              <a:rPr lang="en-US" smtClean="0"/>
              <a:pPr/>
              <a:t>5/17/11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C77A6-09FA-7647-84CD-0DCF85C78E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FE8E0E9-4287-C543-89F6-22423AA158FD}" type="datetime1">
              <a:rPr lang="en-US" smtClean="0"/>
              <a:pPr/>
              <a:t>5/17/11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1640E6-7A23-7D46-97A4-8775F9E49F3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1DBDE3-1F55-184A-B710-63FD89FCDF33}" type="datetime1">
              <a:rPr lang="en-US" smtClean="0"/>
              <a:pPr/>
              <a:t>5/17/11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F37E93-BEF0-3745-B260-2DD91E47E8A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982AC6-7FF2-A445-9F60-E4C8F18F7F64}" type="datetime1">
              <a:rPr lang="en-US" smtClean="0"/>
              <a:pPr/>
              <a:t>5/17/11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39D11A-FED3-A246-9DFB-EA674631C8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20655E-1182-C946-910B-B237648FC447}" type="datetime1">
              <a:rPr lang="en-US" smtClean="0"/>
              <a:pPr/>
              <a:t>5/17/11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19A586-EF96-014E-807C-4E5A649C6FA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305330-413E-6142-BEB8-C88F51454F0B}" type="datetime1">
              <a:rPr lang="en-US" smtClean="0"/>
              <a:pPr/>
              <a:t>5/17/11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513DF8-FFA5-1043-BAB2-8BD2B5BDCD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99CDB9-F9B1-3E4D-810E-7EE889660044}" type="datetime1">
              <a:rPr lang="en-US" smtClean="0"/>
              <a:pPr/>
              <a:t>5/17/11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89CC86-9768-B645-AC52-9ABA894A820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shadeToTitle="1">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B873FC-B4E3-6B48-A2F2-42057DDF3080}" type="datetime1">
              <a:rPr lang="en-US" smtClean="0"/>
              <a:pPr/>
              <a:t>5/17/11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8C157C-135E-0A4D-A01B-6E1D30BF09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19" r:id="rId1"/>
    <p:sldLayoutId id="2147483820" r:id="rId2"/>
    <p:sldLayoutId id="2147483821" r:id="rId3"/>
    <p:sldLayoutId id="2147483822" r:id="rId4"/>
    <p:sldLayoutId id="2147483823" r:id="rId5"/>
    <p:sldLayoutId id="2147483824" r:id="rId6"/>
    <p:sldLayoutId id="2147483825" r:id="rId7"/>
    <p:sldLayoutId id="2147483826" r:id="rId8"/>
    <p:sldLayoutId id="2147483827" r:id="rId9"/>
    <p:sldLayoutId id="2147483828" r:id="rId10"/>
    <p:sldLayoutId id="214748382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 Id="rId3"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library.yale.edu/training/stod/xtrain/crosstraining.html" TargetMode="External"/><Relationship Id="rId3" Type="http://schemas.openxmlformats.org/officeDocument/2006/relationships/hyperlink" Target="http://www.dartmouth.edu/~library/home/committees/.../crosstraining%20final.doc"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mailto:gail-griffith@comcast.net" TargetMode="External"/><Relationship Id="rId4"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hyperlink" Target="mailto:pmsinger@singergrp.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3.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4"/>
          <p:cNvSpPr>
            <a:spLocks noGrp="1" noChangeArrowheads="1"/>
          </p:cNvSpPr>
          <p:nvPr>
            <p:ph type="ctrTitle"/>
          </p:nvPr>
        </p:nvSpPr>
        <p:spPr>
          <a:xfrm>
            <a:off x="304800" y="152400"/>
            <a:ext cx="8382000" cy="1828800"/>
          </a:xfrm>
        </p:spPr>
        <p:txBody>
          <a:bodyPr>
            <a:normAutofit/>
          </a:bodyPr>
          <a:lstStyle/>
          <a:p>
            <a:pPr algn="l" eaLnBrk="1" hangingPunct="1">
              <a:lnSpc>
                <a:spcPct val="90000"/>
              </a:lnSpc>
              <a:spcAft>
                <a:spcPts val="1200"/>
              </a:spcAft>
            </a:pPr>
            <a:r>
              <a:rPr lang="en-US" sz="4800" dirty="0" smtClean="0">
                <a:solidFill>
                  <a:schemeClr val="tx1"/>
                </a:solidFill>
              </a:rPr>
              <a:t>Cross-Training for a Flexible Staff</a:t>
            </a:r>
            <a:br>
              <a:rPr lang="en-US" sz="4800" dirty="0" smtClean="0">
                <a:solidFill>
                  <a:schemeClr val="tx1"/>
                </a:solidFill>
              </a:rPr>
            </a:br>
            <a:r>
              <a:rPr lang="en-US" sz="3200" dirty="0" smtClean="0">
                <a:solidFill>
                  <a:schemeClr val="tx1"/>
                </a:solidFill>
              </a:rPr>
              <a:t>An                      Webinar</a:t>
            </a:r>
            <a:endParaRPr lang="en-US" sz="3200" dirty="0">
              <a:solidFill>
                <a:schemeClr val="tx1"/>
              </a:solidFill>
            </a:endParaRPr>
          </a:p>
        </p:txBody>
      </p:sp>
      <p:sp>
        <p:nvSpPr>
          <p:cNvPr id="16387" name="Rectangle 5"/>
          <p:cNvSpPr>
            <a:spLocks noGrp="1" noChangeArrowheads="1"/>
          </p:cNvSpPr>
          <p:nvPr>
            <p:ph type="subTitle" idx="1"/>
          </p:nvPr>
        </p:nvSpPr>
        <p:spPr>
          <a:xfrm>
            <a:off x="3733800" y="2209800"/>
            <a:ext cx="4800600" cy="1676400"/>
          </a:xfrm>
        </p:spPr>
        <p:txBody>
          <a:bodyPr>
            <a:normAutofit/>
          </a:bodyPr>
          <a:lstStyle/>
          <a:p>
            <a:pPr algn="r" eaLnBrk="1" hangingPunct="1"/>
            <a:r>
              <a:rPr lang="en-US" sz="2600" dirty="0" smtClean="0"/>
              <a:t> </a:t>
            </a:r>
            <a:r>
              <a:rPr lang="en-US" dirty="0" smtClean="0">
                <a:solidFill>
                  <a:schemeClr val="tx1"/>
                </a:solidFill>
              </a:rPr>
              <a:t>Presenters:  Gail Griffith</a:t>
            </a:r>
          </a:p>
          <a:p>
            <a:pPr algn="r" eaLnBrk="1" hangingPunct="1"/>
            <a:r>
              <a:rPr lang="en-US" dirty="0" smtClean="0">
                <a:solidFill>
                  <a:schemeClr val="tx1"/>
                </a:solidFill>
              </a:rPr>
              <a:t>Paula M. Singer, Ph.D.  </a:t>
            </a:r>
          </a:p>
        </p:txBody>
      </p:sp>
      <p:sp>
        <p:nvSpPr>
          <p:cNvPr id="16388" name="Rectangle 10"/>
          <p:cNvSpPr>
            <a:spLocks noChangeArrowheads="1"/>
          </p:cNvSpPr>
          <p:nvPr/>
        </p:nvSpPr>
        <p:spPr bwMode="auto">
          <a:xfrm>
            <a:off x="533401" y="4191000"/>
            <a:ext cx="4419599" cy="1384995"/>
          </a:xfrm>
          <a:prstGeom prst="rect">
            <a:avLst/>
          </a:prstGeom>
          <a:noFill/>
          <a:ln w="9525">
            <a:noFill/>
            <a:miter lim="800000"/>
            <a:headEnd/>
            <a:tailEnd/>
          </a:ln>
        </p:spPr>
        <p:txBody>
          <a:bodyPr wrap="square">
            <a:prstTxWarp prst="textNoShape">
              <a:avLst/>
            </a:prstTxWarp>
            <a:spAutoFit/>
          </a:bodyPr>
          <a:lstStyle/>
          <a:p>
            <a:pPr eaLnBrk="1" hangingPunct="1"/>
            <a:r>
              <a:rPr lang="en-US" sz="2800" dirty="0" smtClean="0">
                <a:solidFill>
                  <a:schemeClr val="tx2"/>
                </a:solidFill>
                <a:ea typeface="Times New Roman" charset="0"/>
                <a:cs typeface="Times New Roman" charset="0"/>
              </a:rPr>
              <a:t>Tuesday, May 17, 2011</a:t>
            </a:r>
          </a:p>
          <a:p>
            <a:pPr eaLnBrk="1" hangingPunct="1"/>
            <a:r>
              <a:rPr lang="en-US" sz="2800" dirty="0" smtClean="0">
                <a:solidFill>
                  <a:srgbClr val="1F497D"/>
                </a:solidFill>
                <a:ea typeface="Times New Roman" charset="0"/>
                <a:cs typeface="Times New Roman" charset="0"/>
              </a:rPr>
              <a:t>12</a:t>
            </a:r>
            <a:r>
              <a:rPr lang="en-US" sz="2800" dirty="0">
                <a:solidFill>
                  <a:srgbClr val="1F497D"/>
                </a:solidFill>
                <a:ea typeface="Times New Roman" charset="0"/>
                <a:cs typeface="Times New Roman" charset="0"/>
              </a:rPr>
              <a:t>:00 noon to 1:00 p.m.</a:t>
            </a:r>
            <a:r>
              <a:rPr lang="en-US" sz="1400" dirty="0">
                <a:solidFill>
                  <a:schemeClr val="bg1"/>
                </a:solidFill>
                <a:latin typeface="Verdana" charset="0"/>
              </a:rPr>
              <a:t/>
            </a:r>
            <a:br>
              <a:rPr lang="en-US" sz="1400" dirty="0">
                <a:solidFill>
                  <a:schemeClr val="bg1"/>
                </a:solidFill>
                <a:latin typeface="Verdana" charset="0"/>
              </a:rPr>
            </a:br>
            <a:endParaRPr lang="en-US" sz="1400" dirty="0">
              <a:solidFill>
                <a:schemeClr val="bg1"/>
              </a:solidFill>
              <a:latin typeface="Verdana" charset="0"/>
            </a:endParaRPr>
          </a:p>
          <a:p>
            <a:pPr eaLnBrk="1" hangingPunct="1"/>
            <a:endParaRPr lang="en-US" sz="1400" dirty="0">
              <a:solidFill>
                <a:schemeClr val="bg1"/>
              </a:solidFill>
              <a:latin typeface="Verdana" charset="0"/>
            </a:endParaRPr>
          </a:p>
        </p:txBody>
      </p:sp>
      <p:pic>
        <p:nvPicPr>
          <p:cNvPr id="16389" name="Picture 14" descr="ifp_logo_2-c-arrow"/>
          <p:cNvPicPr>
            <a:picLocks noChangeAspect="1" noChangeArrowheads="1"/>
          </p:cNvPicPr>
          <p:nvPr/>
        </p:nvPicPr>
        <p:blipFill>
          <a:blip r:embed="rId3"/>
          <a:srcRect/>
          <a:stretch>
            <a:fillRect/>
          </a:stretch>
        </p:blipFill>
        <p:spPr bwMode="auto">
          <a:xfrm>
            <a:off x="1066800" y="1295400"/>
            <a:ext cx="1676400" cy="533400"/>
          </a:xfrm>
          <a:prstGeom prst="rect">
            <a:avLst/>
          </a:prstGeom>
          <a:noFill/>
          <a:ln w="9525">
            <a:noFill/>
            <a:miter lim="800000"/>
            <a:headEnd/>
            <a:tailEnd/>
          </a:ln>
        </p:spPr>
      </p:pic>
      <p:sp>
        <p:nvSpPr>
          <p:cNvPr id="16390" name="Text Box 16"/>
          <p:cNvSpPr txBox="1">
            <a:spLocks noChangeArrowheads="1"/>
          </p:cNvSpPr>
          <p:nvPr/>
        </p:nvSpPr>
        <p:spPr bwMode="auto">
          <a:xfrm>
            <a:off x="533400" y="5638800"/>
            <a:ext cx="8305800" cy="931863"/>
          </a:xfrm>
          <a:prstGeom prst="rect">
            <a:avLst/>
          </a:prstGeom>
          <a:noFill/>
          <a:ln w="15875">
            <a:solidFill>
              <a:srgbClr val="808080"/>
            </a:solidFill>
            <a:miter lim="800000"/>
            <a:headEnd/>
            <a:tailEnd/>
          </a:ln>
        </p:spPr>
        <p:txBody>
          <a:bodyPr>
            <a:prstTxWarp prst="textNoShape">
              <a:avLst/>
            </a:prstTxWarp>
            <a:spAutoFit/>
          </a:bodyPr>
          <a:lstStyle/>
          <a:p>
            <a:r>
              <a:rPr lang="en-US"/>
              <a:t>Infopeople webinars are supported by the U.S. Institute of Museum and Library Services under the provisions of the Library Services and Technology Act, administered in California by the State Librarian.</a:t>
            </a:r>
          </a:p>
        </p:txBody>
      </p:sp>
      <p:pic>
        <p:nvPicPr>
          <p:cNvPr id="7" name="Picture 6" descr="iStock_000012148264XSmall.jpg"/>
          <p:cNvPicPr>
            <a:picLocks noChangeAspect="1"/>
          </p:cNvPicPr>
          <p:nvPr/>
        </p:nvPicPr>
        <p:blipFill>
          <a:blip r:embed="rId4"/>
          <a:stretch>
            <a:fillRect/>
          </a:stretch>
        </p:blipFill>
        <p:spPr>
          <a:xfrm>
            <a:off x="1143000" y="2438400"/>
            <a:ext cx="1600200" cy="1595588"/>
          </a:xfrm>
          <a:prstGeom prst="rect">
            <a:avLst/>
          </a:prstGeom>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Now Let’s Switch</a:t>
            </a:r>
            <a:endParaRPr lang="en-US" dirty="0"/>
          </a:p>
        </p:txBody>
      </p:sp>
      <p:sp>
        <p:nvSpPr>
          <p:cNvPr id="3" name="Text Placeholder 2"/>
          <p:cNvSpPr>
            <a:spLocks noGrp="1"/>
          </p:cNvSpPr>
          <p:nvPr>
            <p:ph type="body" idx="1"/>
          </p:nvPr>
        </p:nvSpPr>
        <p:spPr>
          <a:xfrm>
            <a:off x="304800" y="1371600"/>
            <a:ext cx="4267200" cy="914400"/>
          </a:xfrm>
        </p:spPr>
        <p:txBody>
          <a:bodyPr>
            <a:normAutofit fontScale="25000" lnSpcReduction="20000"/>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lgn="dist"/>
            <a:r>
              <a:rPr lang="en-US" sz="9600" dirty="0" smtClean="0"/>
              <a:t>Your last name begins with M-Z</a:t>
            </a:r>
          </a:p>
          <a:p>
            <a:endParaRPr lang="en-US" dirty="0"/>
          </a:p>
        </p:txBody>
      </p:sp>
      <p:sp>
        <p:nvSpPr>
          <p:cNvPr id="4" name="Content Placeholder 3"/>
          <p:cNvSpPr>
            <a:spLocks noGrp="1"/>
          </p:cNvSpPr>
          <p:nvPr>
            <p:ph sz="half" idx="2"/>
          </p:nvPr>
        </p:nvSpPr>
        <p:spPr/>
        <p:txBody>
          <a:bodyPr/>
          <a:lstStyle/>
          <a:p>
            <a:r>
              <a:rPr lang="en-US" dirty="0" smtClean="0"/>
              <a:t>Use the chat window to brainstorm the benefits of using selected </a:t>
            </a:r>
            <a:r>
              <a:rPr lang="en-US" b="1" dirty="0" smtClean="0"/>
              <a:t>JOBS</a:t>
            </a:r>
            <a:r>
              <a:rPr lang="en-US" dirty="0" smtClean="0"/>
              <a:t> to begin your cross-training effort</a:t>
            </a:r>
          </a:p>
          <a:p>
            <a:endParaRPr lang="en-US" dirty="0"/>
          </a:p>
        </p:txBody>
      </p:sp>
      <p:sp>
        <p:nvSpPr>
          <p:cNvPr id="5" name="Text Placeholder 4"/>
          <p:cNvSpPr>
            <a:spLocks noGrp="1"/>
          </p:cNvSpPr>
          <p:nvPr>
            <p:ph type="body" sz="quarter" idx="3"/>
          </p:nvPr>
        </p:nvSpPr>
        <p:spPr>
          <a:xfrm>
            <a:off x="4645025" y="1447801"/>
            <a:ext cx="4346575" cy="762000"/>
          </a:xfrm>
        </p:spPr>
        <p:txBody>
          <a:bodyPr>
            <a:normAutofit fontScale="92500"/>
          </a:bodyPr>
          <a:lstStyle/>
          <a:p>
            <a:r>
              <a:rPr lang="en-US" dirty="0" smtClean="0"/>
              <a:t> </a:t>
            </a:r>
            <a:r>
              <a:rPr lang="en-US" sz="2595" dirty="0" smtClean="0"/>
              <a:t>Your last name begins with A-L</a:t>
            </a:r>
            <a:endParaRPr lang="en-US" sz="2595" dirty="0"/>
          </a:p>
        </p:txBody>
      </p:sp>
      <p:sp>
        <p:nvSpPr>
          <p:cNvPr id="6" name="Content Placeholder 5"/>
          <p:cNvSpPr>
            <a:spLocks noGrp="1"/>
          </p:cNvSpPr>
          <p:nvPr>
            <p:ph sz="quarter" idx="4"/>
          </p:nvPr>
        </p:nvSpPr>
        <p:spPr/>
        <p:txBody>
          <a:bodyPr/>
          <a:lstStyle/>
          <a:p>
            <a:r>
              <a:rPr lang="en-US" b="1" dirty="0" smtClean="0"/>
              <a:t>Watch</a:t>
            </a:r>
            <a:r>
              <a:rPr lang="en-US" dirty="0" smtClean="0"/>
              <a:t> them brainstorm and think about their reasons.  </a:t>
            </a:r>
            <a:endParaRPr lang="en-US" dirty="0"/>
          </a:p>
        </p:txBody>
      </p:sp>
      <p:sp>
        <p:nvSpPr>
          <p:cNvPr id="7" name="Slide Number Placeholder 6"/>
          <p:cNvSpPr>
            <a:spLocks noGrp="1"/>
          </p:cNvSpPr>
          <p:nvPr>
            <p:ph type="sldNum" sz="quarter" idx="12"/>
          </p:nvPr>
        </p:nvSpPr>
        <p:spPr/>
        <p:txBody>
          <a:bodyPr/>
          <a:lstStyle/>
          <a:p>
            <a:fld id="{B1F37E93-BEF0-3745-B260-2DD91E47E8A1}"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Selecting Employees for Cross-Training</a:t>
            </a:r>
            <a:endParaRPr lang="en-US" dirty="0"/>
          </a:p>
        </p:txBody>
      </p:sp>
      <p:sp>
        <p:nvSpPr>
          <p:cNvPr id="3" name="Content Placeholder 2"/>
          <p:cNvSpPr>
            <a:spLocks noGrp="1"/>
          </p:cNvSpPr>
          <p:nvPr>
            <p:ph idx="1"/>
          </p:nvPr>
        </p:nvSpPr>
        <p:spPr/>
        <p:txBody>
          <a:bodyPr/>
          <a:lstStyle/>
          <a:p>
            <a:pPr>
              <a:spcAft>
                <a:spcPts val="1200"/>
              </a:spcAft>
            </a:pPr>
            <a:r>
              <a:rPr lang="en-US" dirty="0" smtClean="0"/>
              <a:t>Where will cross-training get the job done more effectively or efficiently?</a:t>
            </a:r>
          </a:p>
          <a:p>
            <a:pPr>
              <a:spcAft>
                <a:spcPts val="1200"/>
              </a:spcAft>
            </a:pPr>
            <a:r>
              <a:rPr lang="en-US" dirty="0" smtClean="0"/>
              <a:t>Who is likely to be successful?</a:t>
            </a:r>
          </a:p>
          <a:p>
            <a:pPr lvl="2">
              <a:spcAft>
                <a:spcPts val="1200"/>
              </a:spcAft>
            </a:pPr>
            <a:r>
              <a:rPr lang="en-US" dirty="0" smtClean="0"/>
              <a:t>Same or similar job classification</a:t>
            </a:r>
          </a:p>
          <a:p>
            <a:pPr lvl="2">
              <a:spcAft>
                <a:spcPts val="1200"/>
              </a:spcAft>
            </a:pPr>
            <a:r>
              <a:rPr lang="en-US" dirty="0" smtClean="0"/>
              <a:t>Pilot with champions</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fontScale="92500"/>
          </a:bodyPr>
          <a:lstStyle/>
          <a:p>
            <a:r>
              <a:rPr lang="en-US" dirty="0" smtClean="0"/>
              <a:t>Children’s and Adult Services librarians</a:t>
            </a:r>
          </a:p>
          <a:p>
            <a:pPr lvl="1"/>
            <a:r>
              <a:rPr lang="en-US" dirty="0" smtClean="0"/>
              <a:t>Goal vs. mandate (Carroll County, MD)</a:t>
            </a:r>
          </a:p>
          <a:p>
            <a:r>
              <a:rPr lang="en-US" dirty="0" smtClean="0"/>
              <a:t>Structured and scheduled job enrichment opportunities</a:t>
            </a:r>
          </a:p>
          <a:p>
            <a:pPr lvl="1"/>
            <a:r>
              <a:rPr lang="en-US" dirty="0" smtClean="0"/>
              <a:t>Voluntary, open to all levels (Yale University Library)</a:t>
            </a:r>
          </a:p>
          <a:p>
            <a:r>
              <a:rPr lang="en-US" dirty="0" smtClean="0"/>
              <a:t>Core and Elective Continuing Education (Tulsa, OK)</a:t>
            </a:r>
          </a:p>
          <a:p>
            <a:pPr lvl="1"/>
            <a:r>
              <a:rPr lang="en-US" i="1" dirty="0" smtClean="0"/>
              <a:t>Handout #1:  Cross Training as Continuing Education</a:t>
            </a:r>
          </a:p>
        </p:txBody>
      </p:sp>
      <p:sp>
        <p:nvSpPr>
          <p:cNvPr id="4" name="Slide Number Placeholder 3"/>
          <p:cNvSpPr>
            <a:spLocks noGrp="1"/>
          </p:cNvSpPr>
          <p:nvPr>
            <p:ph type="sldNum" sz="quarter" idx="12"/>
          </p:nvPr>
        </p:nvSpPr>
        <p:spPr/>
        <p:txBody>
          <a:bodyPr/>
          <a:lstStyle/>
          <a:p>
            <a:fld id="{D21C615D-7E06-B242-A9AC-2CD8413B0003}"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US" dirty="0" smtClean="0"/>
              <a:t>Poll:  Which Job Pair?</a:t>
            </a:r>
            <a:endParaRPr lang="en-US" dirty="0"/>
          </a:p>
        </p:txBody>
      </p:sp>
      <p:sp>
        <p:nvSpPr>
          <p:cNvPr id="8" name="Content Placeholder 7"/>
          <p:cNvSpPr>
            <a:spLocks noGrp="1"/>
          </p:cNvSpPr>
          <p:nvPr>
            <p:ph idx="1"/>
          </p:nvPr>
        </p:nvSpPr>
        <p:spPr/>
        <p:txBody>
          <a:bodyPr>
            <a:normAutofit/>
          </a:bodyPr>
          <a:lstStyle/>
          <a:p>
            <a:pPr marL="0" lvl="0" indent="0">
              <a:spcAft>
                <a:spcPts val="1200"/>
              </a:spcAft>
              <a:buNone/>
            </a:pPr>
            <a:r>
              <a:rPr lang="en-US" dirty="0" smtClean="0">
                <a:solidFill>
                  <a:srgbClr val="000000"/>
                </a:solidFill>
              </a:rPr>
              <a:t>Choose a job pair you’re familiar with.  We’ll use it in some examples.</a:t>
            </a:r>
          </a:p>
          <a:p>
            <a:pPr marL="514350" lvl="0" indent="-514350">
              <a:spcAft>
                <a:spcPts val="1800"/>
              </a:spcAft>
              <a:buFont typeface="+mj-lt"/>
              <a:buAutoNum type="arabicPeriod"/>
            </a:pPr>
            <a:r>
              <a:rPr lang="en-US" dirty="0" smtClean="0">
                <a:solidFill>
                  <a:srgbClr val="000000"/>
                </a:solidFill>
              </a:rPr>
              <a:t>Adult and Children’s Services librarians</a:t>
            </a:r>
          </a:p>
          <a:p>
            <a:pPr marL="514350" lvl="0" indent="-514350">
              <a:spcAft>
                <a:spcPts val="1800"/>
              </a:spcAft>
              <a:buFont typeface="+mj-lt"/>
              <a:buAutoNum type="arabicPeriod"/>
            </a:pPr>
            <a:r>
              <a:rPr lang="en-US" dirty="0" smtClean="0">
                <a:solidFill>
                  <a:srgbClr val="000000"/>
                </a:solidFill>
              </a:rPr>
              <a:t>Circulation and Technical Services clericals</a:t>
            </a:r>
          </a:p>
          <a:p>
            <a:pPr marL="514350" lvl="0" indent="-514350">
              <a:spcAft>
                <a:spcPts val="1800"/>
              </a:spcAft>
              <a:buFont typeface="+mj-lt"/>
              <a:buAutoNum type="arabicPeriod"/>
            </a:pPr>
            <a:r>
              <a:rPr lang="en-US" dirty="0" smtClean="0">
                <a:solidFill>
                  <a:srgbClr val="000000"/>
                </a:solidFill>
              </a:rPr>
              <a:t>ILL and Digitization paraprofessionals</a:t>
            </a:r>
          </a:p>
          <a:p>
            <a:pPr marL="514350" lvl="0" indent="-514350">
              <a:buNone/>
            </a:pPr>
            <a:endParaRPr lang="en-US" dirty="0" smtClean="0">
              <a:solidFill>
                <a:srgbClr val="000000"/>
              </a:solidFill>
            </a:endParaRPr>
          </a:p>
          <a:p>
            <a:pPr marL="514350" lvl="0" indent="-514350">
              <a:buNone/>
            </a:pPr>
            <a:endParaRPr lang="en-US" dirty="0" smtClean="0">
              <a:solidFill>
                <a:srgbClr val="000000"/>
              </a:solidFill>
            </a:endParaRPr>
          </a:p>
          <a:p>
            <a:pPr>
              <a:buNone/>
            </a:pPr>
            <a:endParaRPr lang="en-US" b="1" i="1" dirty="0" smtClean="0"/>
          </a:p>
        </p:txBody>
      </p:sp>
      <p:sp>
        <p:nvSpPr>
          <p:cNvPr id="4" name="Slide Number Placeholder 3"/>
          <p:cNvSpPr>
            <a:spLocks noGrp="1"/>
          </p:cNvSpPr>
          <p:nvPr>
            <p:ph type="sldNum" sz="quarter" idx="12"/>
          </p:nvPr>
        </p:nvSpPr>
        <p:spPr/>
        <p:txBody>
          <a:bodyPr/>
          <a:lstStyle/>
          <a:p>
            <a:fld id="{D21C615D-7E06-B242-A9AC-2CD8413B0003}"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Considerations</a:t>
            </a:r>
            <a:endParaRPr lang="en-US" dirty="0"/>
          </a:p>
        </p:txBody>
      </p:sp>
      <p:sp>
        <p:nvSpPr>
          <p:cNvPr id="3" name="Content Placeholder 2"/>
          <p:cNvSpPr>
            <a:spLocks noGrp="1"/>
          </p:cNvSpPr>
          <p:nvPr>
            <p:ph idx="1"/>
          </p:nvPr>
        </p:nvSpPr>
        <p:spPr/>
        <p:txBody>
          <a:bodyPr/>
          <a:lstStyle/>
          <a:p>
            <a:pPr>
              <a:spcAft>
                <a:spcPts val="600"/>
              </a:spcAft>
            </a:pPr>
            <a:r>
              <a:rPr lang="en-US" i="1" dirty="0" smtClean="0"/>
              <a:t>Handout #2:  Notes for Developing a Cross-Training Plan </a:t>
            </a:r>
          </a:p>
          <a:p>
            <a:pPr>
              <a:spcAft>
                <a:spcPts val="600"/>
              </a:spcAft>
            </a:pPr>
            <a:r>
              <a:rPr lang="en-US" dirty="0" smtClean="0"/>
              <a:t>Be clear about why</a:t>
            </a:r>
          </a:p>
          <a:p>
            <a:pPr lvl="1">
              <a:spcAft>
                <a:spcPts val="600"/>
              </a:spcAft>
            </a:pPr>
            <a:r>
              <a:rPr lang="en-US" dirty="0" smtClean="0"/>
              <a:t>Promoting understanding, or making lasting changes?  </a:t>
            </a:r>
          </a:p>
          <a:p>
            <a:pPr>
              <a:spcAft>
                <a:spcPts val="600"/>
              </a:spcAft>
            </a:pPr>
            <a:r>
              <a:rPr lang="en-US" dirty="0" smtClean="0"/>
              <a:t>Tell staff what to expect:  who, why, how, and when!</a:t>
            </a:r>
          </a:p>
        </p:txBody>
      </p:sp>
      <p:sp>
        <p:nvSpPr>
          <p:cNvPr id="4" name="Slide Number Placeholder 3"/>
          <p:cNvSpPr>
            <a:spLocks noGrp="1"/>
          </p:cNvSpPr>
          <p:nvPr>
            <p:ph type="sldNum" sz="quarter" idx="12"/>
          </p:nvPr>
        </p:nvSpPr>
        <p:spPr/>
        <p:txBody>
          <a:bodyPr/>
          <a:lstStyle/>
          <a:p>
            <a:fld id="{D21C615D-7E06-B242-A9AC-2CD8413B0003}"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Will Staff Learn?</a:t>
            </a:r>
            <a:endParaRPr lang="en-US" dirty="0"/>
          </a:p>
        </p:txBody>
      </p:sp>
      <p:sp>
        <p:nvSpPr>
          <p:cNvPr id="3" name="Content Placeholder 2"/>
          <p:cNvSpPr>
            <a:spLocks noGrp="1"/>
          </p:cNvSpPr>
          <p:nvPr>
            <p:ph idx="1"/>
          </p:nvPr>
        </p:nvSpPr>
        <p:spPr/>
        <p:txBody>
          <a:bodyPr/>
          <a:lstStyle/>
          <a:p>
            <a:pPr>
              <a:spcAft>
                <a:spcPts val="1200"/>
              </a:spcAft>
            </a:pPr>
            <a:r>
              <a:rPr lang="en-US" dirty="0" smtClean="0"/>
              <a:t>Determine core functions of the jobs in which staff will be cross-trained</a:t>
            </a:r>
          </a:p>
          <a:p>
            <a:pPr>
              <a:spcAft>
                <a:spcPts val="1200"/>
              </a:spcAft>
            </a:pPr>
            <a:r>
              <a:rPr lang="en-US" dirty="0" smtClean="0"/>
              <a:t>What is the depth of training needed?</a:t>
            </a:r>
          </a:p>
          <a:p>
            <a:pPr>
              <a:spcAft>
                <a:spcPts val="1200"/>
              </a:spcAft>
            </a:pPr>
            <a:r>
              <a:rPr lang="en-US" dirty="0" smtClean="0"/>
              <a:t>What will success look like?  </a:t>
            </a:r>
          </a:p>
          <a:p>
            <a:pPr>
              <a:spcAft>
                <a:spcPts val="1200"/>
              </a:spcAft>
            </a:pPr>
            <a:r>
              <a:rPr lang="en-US" dirty="0" smtClean="0"/>
              <a:t>Staff involvement is key to getting it right</a:t>
            </a:r>
          </a:p>
          <a:p>
            <a:pPr lvl="1"/>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Needs to Happen?</a:t>
            </a:r>
            <a:endParaRPr lang="en-US" dirty="0"/>
          </a:p>
        </p:txBody>
      </p:sp>
      <p:sp>
        <p:nvSpPr>
          <p:cNvPr id="3" name="Content Placeholder 2"/>
          <p:cNvSpPr>
            <a:spLocks noGrp="1"/>
          </p:cNvSpPr>
          <p:nvPr>
            <p:ph idx="1"/>
          </p:nvPr>
        </p:nvSpPr>
        <p:spPr/>
        <p:txBody>
          <a:bodyPr>
            <a:normAutofit lnSpcReduction="10000"/>
          </a:bodyPr>
          <a:lstStyle/>
          <a:p>
            <a:r>
              <a:rPr lang="en-US" dirty="0" smtClean="0"/>
              <a:t>Determine what training resources already exist </a:t>
            </a:r>
          </a:p>
          <a:p>
            <a:pPr lvl="1"/>
            <a:r>
              <a:rPr lang="en-US" i="1" dirty="0" smtClean="0"/>
              <a:t>Handout #3 is an example of a checklist to help Adult librarians being cross trained in Children’s</a:t>
            </a:r>
          </a:p>
          <a:p>
            <a:r>
              <a:rPr lang="en-US" dirty="0" smtClean="0"/>
              <a:t>Decide who is responsible and accountable for training</a:t>
            </a:r>
          </a:p>
          <a:p>
            <a:r>
              <a:rPr lang="en-US" dirty="0" smtClean="0"/>
              <a:t>Provide opportunities to practice new skills</a:t>
            </a:r>
          </a:p>
          <a:p>
            <a:r>
              <a:rPr lang="en-US" dirty="0" smtClean="0"/>
              <a:t>Update job descriptions and performance management tools</a:t>
            </a:r>
          </a:p>
          <a:p>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Opportunities for Staff</a:t>
            </a:r>
            <a:endParaRPr lang="en-US" dirty="0"/>
          </a:p>
        </p:txBody>
      </p:sp>
      <p:sp>
        <p:nvSpPr>
          <p:cNvPr id="3" name="Content Placeholder 2"/>
          <p:cNvSpPr>
            <a:spLocks noGrp="1"/>
          </p:cNvSpPr>
          <p:nvPr>
            <p:ph idx="1"/>
          </p:nvPr>
        </p:nvSpPr>
        <p:spPr/>
        <p:txBody>
          <a:bodyPr/>
          <a:lstStyle/>
          <a:p>
            <a:pPr>
              <a:spcAft>
                <a:spcPts val="3000"/>
              </a:spcAft>
            </a:pPr>
            <a:r>
              <a:rPr lang="en-US" dirty="0" smtClean="0"/>
              <a:t>If you want to provide career development opportunities for staff, what else might be important?</a:t>
            </a:r>
          </a:p>
          <a:p>
            <a:pPr>
              <a:spcAft>
                <a:spcPts val="3000"/>
              </a:spcAft>
            </a:pPr>
            <a:r>
              <a:rPr lang="en-US" dirty="0" smtClean="0"/>
              <a:t>Use chat to tell us what you think</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Cross-Training for Job Enrichment and Career Advancement</a:t>
            </a:r>
            <a:endParaRPr lang="en-US" dirty="0"/>
          </a:p>
        </p:txBody>
      </p:sp>
      <p:sp>
        <p:nvSpPr>
          <p:cNvPr id="3" name="Content Placeholder 2"/>
          <p:cNvSpPr>
            <a:spLocks noGrp="1"/>
          </p:cNvSpPr>
          <p:nvPr>
            <p:ph idx="1"/>
          </p:nvPr>
        </p:nvSpPr>
        <p:spPr/>
        <p:txBody>
          <a:bodyPr/>
          <a:lstStyle/>
          <a:p>
            <a:pPr>
              <a:spcAft>
                <a:spcPts val="1800"/>
              </a:spcAft>
            </a:pPr>
            <a:r>
              <a:rPr lang="en-US" dirty="0" smtClean="0"/>
              <a:t>What might be important?</a:t>
            </a:r>
          </a:p>
          <a:p>
            <a:pPr lvl="1">
              <a:spcAft>
                <a:spcPts val="1800"/>
              </a:spcAft>
            </a:pPr>
            <a:r>
              <a:rPr lang="en-US" dirty="0" smtClean="0"/>
              <a:t>Develop a structure so it actually happens</a:t>
            </a:r>
          </a:p>
          <a:p>
            <a:pPr lvl="1">
              <a:spcAft>
                <a:spcPts val="1800"/>
              </a:spcAft>
            </a:pPr>
            <a:r>
              <a:rPr lang="en-US" dirty="0" smtClean="0"/>
              <a:t>Can promise the opportunity to learn, have their work seen by others, and become a strong competitor for promotion (vs. promising a promotion)</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Barriers to Cross-Training</a:t>
            </a:r>
            <a:endParaRPr lang="en-US" dirty="0"/>
          </a:p>
        </p:txBody>
      </p:sp>
      <p:sp>
        <p:nvSpPr>
          <p:cNvPr id="4" name="Text Placeholder 3"/>
          <p:cNvSpPr>
            <a:spLocks noGrp="1"/>
          </p:cNvSpPr>
          <p:nvPr>
            <p:ph type="body" idx="1"/>
          </p:nvPr>
        </p:nvSpPr>
        <p:spPr/>
        <p:txBody>
          <a:bodyPr/>
          <a:lstStyle/>
          <a:p>
            <a:r>
              <a:rPr lang="en-US" dirty="0" smtClean="0"/>
              <a:t>Last name begins with M-Z	</a:t>
            </a:r>
            <a:endParaRPr lang="en-US" dirty="0"/>
          </a:p>
        </p:txBody>
      </p:sp>
      <p:sp>
        <p:nvSpPr>
          <p:cNvPr id="5" name="Content Placeholder 4"/>
          <p:cNvSpPr>
            <a:spLocks noGrp="1"/>
          </p:cNvSpPr>
          <p:nvPr>
            <p:ph sz="half" idx="2"/>
          </p:nvPr>
        </p:nvSpPr>
        <p:spPr/>
        <p:txBody>
          <a:bodyPr/>
          <a:lstStyle/>
          <a:p>
            <a:r>
              <a:rPr lang="en-US" dirty="0" smtClean="0"/>
              <a:t>Use the chat window to brainstorm as many barriers to cross-training as you can think of</a:t>
            </a:r>
          </a:p>
          <a:p>
            <a:pPr>
              <a:buNone/>
            </a:pPr>
            <a:endParaRPr lang="en-US" dirty="0"/>
          </a:p>
        </p:txBody>
      </p:sp>
      <p:sp>
        <p:nvSpPr>
          <p:cNvPr id="6" name="Text Placeholder 5"/>
          <p:cNvSpPr>
            <a:spLocks noGrp="1"/>
          </p:cNvSpPr>
          <p:nvPr>
            <p:ph type="body" sz="quarter" idx="3"/>
          </p:nvPr>
        </p:nvSpPr>
        <p:spPr/>
        <p:txBody>
          <a:bodyPr/>
          <a:lstStyle/>
          <a:p>
            <a:r>
              <a:rPr lang="en-US" dirty="0" smtClean="0"/>
              <a:t>Last name begins with A-L</a:t>
            </a:r>
            <a:endParaRPr lang="en-US" dirty="0"/>
          </a:p>
        </p:txBody>
      </p:sp>
      <p:sp>
        <p:nvSpPr>
          <p:cNvPr id="7" name="Content Placeholder 6"/>
          <p:cNvSpPr>
            <a:spLocks noGrp="1"/>
          </p:cNvSpPr>
          <p:nvPr>
            <p:ph sz="quarter" idx="4"/>
          </p:nvPr>
        </p:nvSpPr>
        <p:spPr/>
        <p:txBody>
          <a:bodyPr/>
          <a:lstStyle/>
          <a:p>
            <a:r>
              <a:rPr lang="en-US" dirty="0" smtClean="0"/>
              <a:t>Think about those barriers, because you’ll have a chance to respond in a minute.</a:t>
            </a:r>
            <a:endParaRPr lang="en-US" dirty="0"/>
          </a:p>
        </p:txBody>
      </p:sp>
      <p:pic>
        <p:nvPicPr>
          <p:cNvPr id="8" name="Picture 7" descr="How-to-Build-a-Brick-Wall1.jpg"/>
          <p:cNvPicPr>
            <a:picLocks noChangeAspect="1"/>
          </p:cNvPicPr>
          <p:nvPr/>
        </p:nvPicPr>
        <p:blipFill>
          <a:blip r:embed="rId3"/>
          <a:stretch>
            <a:fillRect/>
          </a:stretch>
        </p:blipFill>
        <p:spPr>
          <a:xfrm>
            <a:off x="2971800" y="4114800"/>
            <a:ext cx="2209800" cy="2209800"/>
          </a:xfrm>
          <a:prstGeom prst="rect">
            <a:avLst/>
          </a:prstGeom>
        </p:spPr>
      </p:pic>
      <p:sp>
        <p:nvSpPr>
          <p:cNvPr id="10" name="Slide Number Placeholder 9"/>
          <p:cNvSpPr>
            <a:spLocks noGrp="1"/>
          </p:cNvSpPr>
          <p:nvPr>
            <p:ph type="sldNum" sz="quarter" idx="12"/>
          </p:nvPr>
        </p:nvSpPr>
        <p:spPr/>
        <p:txBody>
          <a:bodyPr/>
          <a:lstStyle/>
          <a:p>
            <a:fld id="{B1F37E93-BEF0-3745-B260-2DD91E47E8A1}"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838200" y="609600"/>
            <a:ext cx="7772400" cy="1143000"/>
          </a:xfrm>
        </p:spPr>
        <p:txBody>
          <a:bodyPr/>
          <a:lstStyle/>
          <a:p>
            <a:pPr eaLnBrk="1" hangingPunct="1"/>
            <a:r>
              <a:rPr lang="en-US" sz="4000"/>
              <a:t>Agenda</a:t>
            </a:r>
          </a:p>
        </p:txBody>
      </p:sp>
      <p:sp>
        <p:nvSpPr>
          <p:cNvPr id="18435" name="Rectangle 3"/>
          <p:cNvSpPr>
            <a:spLocks noGrp="1" noChangeArrowheads="1"/>
          </p:cNvSpPr>
          <p:nvPr>
            <p:ph idx="1"/>
          </p:nvPr>
        </p:nvSpPr>
        <p:spPr>
          <a:xfrm>
            <a:off x="838200" y="1981200"/>
            <a:ext cx="8077200" cy="4191000"/>
          </a:xfrm>
        </p:spPr>
        <p:txBody>
          <a:bodyPr/>
          <a:lstStyle/>
          <a:p>
            <a:pPr eaLnBrk="1" hangingPunct="1">
              <a:spcBef>
                <a:spcPct val="40000"/>
              </a:spcBef>
            </a:pPr>
            <a:r>
              <a:rPr lang="en-US" dirty="0" smtClean="0"/>
              <a:t>Why cross-train your staff?</a:t>
            </a:r>
          </a:p>
          <a:p>
            <a:pPr eaLnBrk="1" hangingPunct="1">
              <a:spcBef>
                <a:spcPct val="40000"/>
              </a:spcBef>
            </a:pPr>
            <a:r>
              <a:rPr lang="en-US" dirty="0" smtClean="0"/>
              <a:t>Selecting employees for cross-training</a:t>
            </a:r>
          </a:p>
          <a:p>
            <a:pPr eaLnBrk="1" hangingPunct="1">
              <a:spcBef>
                <a:spcPct val="40000"/>
              </a:spcBef>
            </a:pPr>
            <a:r>
              <a:rPr lang="en-US" dirty="0" smtClean="0"/>
              <a:t>Practical considerations</a:t>
            </a:r>
          </a:p>
          <a:p>
            <a:pPr eaLnBrk="1" hangingPunct="1">
              <a:spcBef>
                <a:spcPct val="40000"/>
              </a:spcBef>
            </a:pPr>
            <a:r>
              <a:rPr lang="en-US" dirty="0" smtClean="0"/>
              <a:t>Cross-training for job enrichment and career advancement</a:t>
            </a:r>
          </a:p>
          <a:p>
            <a:pPr eaLnBrk="1" hangingPunct="1">
              <a:spcBef>
                <a:spcPct val="40000"/>
              </a:spcBef>
            </a:pPr>
            <a:r>
              <a:rPr lang="en-US" dirty="0" smtClean="0"/>
              <a:t>Cross-training caveats</a:t>
            </a:r>
          </a:p>
          <a:p>
            <a:pPr eaLnBrk="1" hangingPunct="1">
              <a:lnSpc>
                <a:spcPct val="40000"/>
              </a:lnSpc>
              <a:buFont typeface="Wingdings" charset="2"/>
              <a:buNone/>
            </a:pP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Remove Those Barriers!</a:t>
            </a:r>
            <a:endParaRPr lang="en-US" dirty="0"/>
          </a:p>
        </p:txBody>
      </p:sp>
      <p:sp>
        <p:nvSpPr>
          <p:cNvPr id="3" name="Text Placeholder 2"/>
          <p:cNvSpPr>
            <a:spLocks noGrp="1"/>
          </p:cNvSpPr>
          <p:nvPr>
            <p:ph type="body" idx="1"/>
          </p:nvPr>
        </p:nvSpPr>
        <p:spPr/>
        <p:txBody>
          <a:bodyPr>
            <a:normAutofit fontScale="25000" lnSpcReduction="20000"/>
          </a:bodyPr>
          <a:lstStyle/>
          <a:p>
            <a:endParaRPr lang="en-US" dirty="0" smtClean="0"/>
          </a:p>
          <a:p>
            <a:endParaRPr lang="en-US" dirty="0" smtClean="0"/>
          </a:p>
          <a:p>
            <a:endParaRPr lang="en-US" dirty="0" smtClean="0"/>
          </a:p>
          <a:p>
            <a:r>
              <a:rPr lang="en-US" sz="9600" dirty="0" smtClean="0"/>
              <a:t>Last name begins with A-L</a:t>
            </a:r>
          </a:p>
          <a:p>
            <a:endParaRPr lang="en-US" dirty="0"/>
          </a:p>
        </p:txBody>
      </p:sp>
      <p:sp>
        <p:nvSpPr>
          <p:cNvPr id="5" name="Text Placeholder 4"/>
          <p:cNvSpPr>
            <a:spLocks noGrp="1"/>
          </p:cNvSpPr>
          <p:nvPr>
            <p:ph type="body" sz="quarter" idx="3"/>
          </p:nvPr>
        </p:nvSpPr>
        <p:spPr/>
        <p:txBody>
          <a:bodyPr>
            <a:normAutofit fontScale="25000" lnSpcReduction="20000"/>
          </a:bodyPr>
          <a:lstStyle/>
          <a:p>
            <a:endParaRPr lang="en-US" sz="2800" dirty="0" smtClean="0"/>
          </a:p>
          <a:p>
            <a:endParaRPr lang="en-US" sz="2800" dirty="0" smtClean="0"/>
          </a:p>
          <a:p>
            <a:endParaRPr lang="en-US" sz="2800" dirty="0" smtClean="0"/>
          </a:p>
          <a:p>
            <a:endParaRPr lang="en-US" sz="2800" dirty="0" smtClean="0"/>
          </a:p>
          <a:p>
            <a:r>
              <a:rPr lang="en-US" sz="9600" dirty="0" smtClean="0"/>
              <a:t>Last name begins with M-Z</a:t>
            </a:r>
          </a:p>
          <a:p>
            <a:endParaRPr lang="en-US" sz="2800" dirty="0"/>
          </a:p>
        </p:txBody>
      </p:sp>
      <p:sp>
        <p:nvSpPr>
          <p:cNvPr id="15" name="Content Placeholder 14"/>
          <p:cNvSpPr>
            <a:spLocks noGrp="1"/>
          </p:cNvSpPr>
          <p:nvPr>
            <p:ph sz="quarter" idx="4"/>
          </p:nvPr>
        </p:nvSpPr>
        <p:spPr/>
        <p:txBody>
          <a:bodyPr/>
          <a:lstStyle/>
          <a:p>
            <a:r>
              <a:rPr lang="en-US" dirty="0" smtClean="0"/>
              <a:t>Watch to </a:t>
            </a:r>
            <a:r>
              <a:rPr lang="en-US" smtClean="0"/>
              <a:t>see</a:t>
            </a:r>
            <a:r>
              <a:rPr lang="en-US" smtClean="0"/>
              <a:t> how many </a:t>
            </a:r>
            <a:r>
              <a:rPr lang="en-US" dirty="0" smtClean="0"/>
              <a:t>of the barrier-busting strategies you agree with!</a:t>
            </a:r>
            <a:endParaRPr lang="en-US" dirty="0"/>
          </a:p>
        </p:txBody>
      </p:sp>
      <p:sp>
        <p:nvSpPr>
          <p:cNvPr id="7" name="Slide Number Placeholder 6"/>
          <p:cNvSpPr>
            <a:spLocks noGrp="1"/>
          </p:cNvSpPr>
          <p:nvPr>
            <p:ph type="sldNum" sz="quarter" idx="12"/>
          </p:nvPr>
        </p:nvSpPr>
        <p:spPr/>
        <p:txBody>
          <a:bodyPr/>
          <a:lstStyle/>
          <a:p>
            <a:fld id="{B1F37E93-BEF0-3745-B260-2DD91E47E8A1}" type="slidenum">
              <a:rPr lang="en-US" smtClean="0"/>
              <a:pPr/>
              <a:t>20</a:t>
            </a:fld>
            <a:endParaRPr lang="en-US"/>
          </a:p>
        </p:txBody>
      </p:sp>
      <p:sp>
        <p:nvSpPr>
          <p:cNvPr id="16" name="Content Placeholder 15"/>
          <p:cNvSpPr>
            <a:spLocks noGrp="1"/>
          </p:cNvSpPr>
          <p:nvPr>
            <p:ph sz="half" idx="2"/>
          </p:nvPr>
        </p:nvSpPr>
        <p:spPr/>
        <p:txBody>
          <a:bodyPr/>
          <a:lstStyle/>
          <a:p>
            <a:r>
              <a:rPr lang="en-US" dirty="0" smtClean="0"/>
              <a:t>Use the chat window to brainstorm as many ways around those barriers as you can.</a:t>
            </a:r>
          </a:p>
          <a:p>
            <a:endParaRPr lang="en-US" dirty="0" smtClean="0"/>
          </a:p>
          <a:p>
            <a:pPr>
              <a:buNone/>
            </a:pPr>
            <a:endParaRPr lang="en-US" dirty="0"/>
          </a:p>
        </p:txBody>
      </p:sp>
      <p:pic>
        <p:nvPicPr>
          <p:cNvPr id="17" name="Picture 16" descr="remove barriers arrows.png"/>
          <p:cNvPicPr>
            <a:picLocks noChangeAspect="1"/>
          </p:cNvPicPr>
          <p:nvPr/>
        </p:nvPicPr>
        <p:blipFill>
          <a:blip r:embed="rId2"/>
          <a:stretch>
            <a:fillRect/>
          </a:stretch>
        </p:blipFill>
        <p:spPr>
          <a:xfrm>
            <a:off x="3048000" y="4114800"/>
            <a:ext cx="2743200" cy="2057400"/>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Cross-Training Caveats</a:t>
            </a:r>
            <a:endParaRPr lang="en-US" dirty="0"/>
          </a:p>
        </p:txBody>
      </p:sp>
      <p:sp>
        <p:nvSpPr>
          <p:cNvPr id="3" name="Content Placeholder 2"/>
          <p:cNvSpPr>
            <a:spLocks noGrp="1"/>
          </p:cNvSpPr>
          <p:nvPr>
            <p:ph idx="1"/>
          </p:nvPr>
        </p:nvSpPr>
        <p:spPr/>
        <p:txBody>
          <a:bodyPr>
            <a:normAutofit/>
          </a:bodyPr>
          <a:lstStyle/>
          <a:p>
            <a:pPr>
              <a:spcAft>
                <a:spcPts val="1200"/>
              </a:spcAft>
            </a:pPr>
            <a:r>
              <a:rPr lang="en-US" dirty="0" smtClean="0"/>
              <a:t>Stay within the jobs’ scope and level of responsibility</a:t>
            </a:r>
          </a:p>
          <a:p>
            <a:pPr>
              <a:spcAft>
                <a:spcPts val="1200"/>
              </a:spcAft>
            </a:pPr>
            <a:r>
              <a:rPr lang="en-US" dirty="0" smtClean="0"/>
              <a:t>Work within union agreements</a:t>
            </a:r>
          </a:p>
          <a:p>
            <a:pPr>
              <a:spcAft>
                <a:spcPts val="1200"/>
              </a:spcAft>
            </a:pPr>
            <a:r>
              <a:rPr lang="en-US" dirty="0" smtClean="0"/>
              <a:t>Avoid the appearance of favoritism</a:t>
            </a:r>
          </a:p>
          <a:p>
            <a:pPr>
              <a:spcAft>
                <a:spcPts val="1200"/>
              </a:spcAft>
            </a:pPr>
            <a:r>
              <a:rPr lang="en-US" dirty="0" smtClean="0"/>
              <a:t>Keep communicating and listening</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p:txBody>
          <a:bodyPr/>
          <a:lstStyle/>
          <a:p>
            <a:pPr eaLnBrk="1" hangingPunct="1"/>
            <a:r>
              <a:rPr lang="en-US"/>
              <a:t>Q&amp;A</a:t>
            </a:r>
          </a:p>
        </p:txBody>
      </p:sp>
      <p:sp>
        <p:nvSpPr>
          <p:cNvPr id="22531" name="Rectangle 5"/>
          <p:cNvSpPr>
            <a:spLocks noGrp="1" noChangeArrowheads="1"/>
          </p:cNvSpPr>
          <p:nvPr>
            <p:ph idx="1"/>
          </p:nvPr>
        </p:nvSpPr>
        <p:spPr/>
        <p:txBody>
          <a:bodyPr/>
          <a:lstStyle/>
          <a:p>
            <a:pPr eaLnBrk="1" hangingPunct="1">
              <a:buNone/>
            </a:pPr>
            <a:endParaRPr lang="en-US" sz="3400"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Links</a:t>
            </a:r>
            <a:endParaRPr lang="en-US" dirty="0"/>
          </a:p>
        </p:txBody>
      </p:sp>
      <p:sp>
        <p:nvSpPr>
          <p:cNvPr id="3" name="Content Placeholder 2"/>
          <p:cNvSpPr>
            <a:spLocks noGrp="1"/>
          </p:cNvSpPr>
          <p:nvPr>
            <p:ph idx="1"/>
          </p:nvPr>
        </p:nvSpPr>
        <p:spPr/>
        <p:txBody>
          <a:bodyPr>
            <a:normAutofit/>
          </a:bodyPr>
          <a:lstStyle/>
          <a:p>
            <a:r>
              <a:rPr lang="en-US" dirty="0" smtClean="0"/>
              <a:t>Two examples of academic library programs</a:t>
            </a:r>
          </a:p>
          <a:p>
            <a:pPr lvl="1"/>
            <a:r>
              <a:rPr lang="en-US" dirty="0" smtClean="0"/>
              <a:t>Yale University Library Cross Training Initiative for Library Staff:  </a:t>
            </a:r>
            <a:r>
              <a:rPr lang="en-US" dirty="0" smtClean="0">
                <a:hlinkClick r:id="rId2"/>
              </a:rPr>
              <a:t>www.library.yale.edu/training/stod/xtrain/crosstraining.html</a:t>
            </a:r>
            <a:r>
              <a:rPr lang="en-US" dirty="0" smtClean="0"/>
              <a:t> </a:t>
            </a:r>
          </a:p>
          <a:p>
            <a:pPr lvl="1"/>
            <a:r>
              <a:rPr lang="en-US" dirty="0" smtClean="0"/>
              <a:t>Cross Training for Professional Development—Dartmouth College:  </a:t>
            </a:r>
            <a:r>
              <a:rPr lang="en-US" i="1" dirty="0" smtClean="0">
                <a:hlinkClick r:id="rId3"/>
              </a:rPr>
              <a:t>www.</a:t>
            </a:r>
            <a:r>
              <a:rPr lang="en-US" b="1" i="1" dirty="0" smtClean="0">
                <a:hlinkClick r:id="rId3"/>
              </a:rPr>
              <a:t>dartmouth</a:t>
            </a:r>
            <a:r>
              <a:rPr lang="en-US" i="1" dirty="0" smtClean="0">
                <a:hlinkClick r:id="rId3"/>
              </a:rPr>
              <a:t>.edu/~</a:t>
            </a:r>
            <a:r>
              <a:rPr lang="en-US" b="1" i="1" dirty="0" smtClean="0">
                <a:hlinkClick r:id="rId3"/>
              </a:rPr>
              <a:t>library</a:t>
            </a:r>
            <a:r>
              <a:rPr lang="en-US" i="1" dirty="0" smtClean="0">
                <a:hlinkClick r:id="rId3"/>
              </a:rPr>
              <a:t>/home/committees/.../</a:t>
            </a:r>
            <a:r>
              <a:rPr lang="en-US" b="1" i="1" dirty="0" smtClean="0">
                <a:hlinkClick r:id="rId3"/>
              </a:rPr>
              <a:t>crosstraining</a:t>
            </a:r>
            <a:r>
              <a:rPr lang="en-US" i="1" dirty="0" smtClean="0">
                <a:hlinkClick r:id="rId3"/>
              </a:rPr>
              <a:t>%20final.doc</a:t>
            </a:r>
            <a:r>
              <a:rPr lang="en-US" i="1" dirty="0" smtClean="0"/>
              <a:t> </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a:t>Thank You!</a:t>
            </a:r>
            <a:br>
              <a:rPr lang="en-US" dirty="0"/>
            </a:br>
            <a:endParaRPr lang="en-US" dirty="0"/>
          </a:p>
        </p:txBody>
      </p:sp>
      <p:sp>
        <p:nvSpPr>
          <p:cNvPr id="38914" name="Content Placeholder 2"/>
          <p:cNvSpPr>
            <a:spLocks noGrp="1"/>
          </p:cNvSpPr>
          <p:nvPr>
            <p:ph type="subTitle" idx="1"/>
          </p:nvPr>
        </p:nvSpPr>
        <p:spPr>
          <a:xfrm>
            <a:off x="609600" y="3886200"/>
            <a:ext cx="8153400" cy="1752600"/>
          </a:xfrm>
        </p:spPr>
        <p:txBody>
          <a:bodyPr numCol="2"/>
          <a:lstStyle/>
          <a:p>
            <a:pPr algn="l"/>
            <a:r>
              <a:rPr lang="en-US" sz="2800" dirty="0" smtClean="0"/>
              <a:t>Paula M. Singer, Ph.D.</a:t>
            </a:r>
          </a:p>
          <a:p>
            <a:pPr algn="l"/>
            <a:r>
              <a:rPr lang="en-US" sz="2800" dirty="0" smtClean="0"/>
              <a:t>The Singer Group, Inc.</a:t>
            </a:r>
          </a:p>
          <a:p>
            <a:pPr algn="l"/>
            <a:r>
              <a:rPr lang="en-US" sz="2800" dirty="0" smtClean="0">
                <a:hlinkClick r:id="rId2"/>
              </a:rPr>
              <a:t>pmsinger@singergrp.com</a:t>
            </a:r>
            <a:r>
              <a:rPr lang="en-US" sz="2800" dirty="0" smtClean="0"/>
              <a:t> </a:t>
            </a:r>
          </a:p>
          <a:p>
            <a:pPr algn="l">
              <a:buFont typeface="Wingdings" charset="2"/>
              <a:buNone/>
            </a:pPr>
            <a:r>
              <a:rPr lang="en-US" sz="2800" dirty="0" smtClean="0"/>
              <a:t>Gail Griffith</a:t>
            </a:r>
          </a:p>
          <a:p>
            <a:pPr algn="l">
              <a:buFont typeface="Wingdings" charset="2"/>
              <a:buNone/>
            </a:pPr>
            <a:r>
              <a:rPr lang="en-US" sz="2800" dirty="0" smtClean="0">
                <a:hlinkClick r:id="rId3"/>
              </a:rPr>
              <a:t>gail-griffith@comcast.net</a:t>
            </a:r>
            <a:endParaRPr lang="en-US" sz="2800" dirty="0" smtClean="0"/>
          </a:p>
          <a:p>
            <a:pPr algn="l">
              <a:buFont typeface="Wingdings" charset="2"/>
              <a:buNone/>
            </a:pPr>
            <a:endParaRPr lang="en-US" sz="2800" dirty="0" smtClean="0"/>
          </a:p>
        </p:txBody>
      </p:sp>
      <p:pic>
        <p:nvPicPr>
          <p:cNvPr id="4" name="Picture 3" descr="iStock_000012148264XSmall.jpg"/>
          <p:cNvPicPr>
            <a:picLocks noChangeAspect="1"/>
          </p:cNvPicPr>
          <p:nvPr/>
        </p:nvPicPr>
        <p:blipFill>
          <a:blip r:embed="rId4"/>
          <a:stretch>
            <a:fillRect/>
          </a:stretch>
        </p:blipFill>
        <p:spPr>
          <a:xfrm>
            <a:off x="3657600" y="152400"/>
            <a:ext cx="1981200" cy="197549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p:txBody>
          <a:bodyPr/>
          <a:lstStyle/>
          <a:p>
            <a:pPr eaLnBrk="1" hangingPunct="1"/>
            <a:r>
              <a:rPr lang="en-US" dirty="0" smtClean="0"/>
              <a:t>POLL:  Are you…</a:t>
            </a:r>
            <a:endParaRPr lang="en-US" dirty="0"/>
          </a:p>
        </p:txBody>
      </p:sp>
      <p:sp>
        <p:nvSpPr>
          <p:cNvPr id="3" name="Content Placeholder 2"/>
          <p:cNvSpPr>
            <a:spLocks noGrp="1"/>
          </p:cNvSpPr>
          <p:nvPr>
            <p:ph idx="1"/>
          </p:nvPr>
        </p:nvSpPr>
        <p:spPr/>
        <p:txBody>
          <a:bodyPr/>
          <a:lstStyle/>
          <a:p>
            <a:r>
              <a:rPr lang="en-US" dirty="0" smtClean="0"/>
              <a:t>Library Director</a:t>
            </a:r>
          </a:p>
          <a:p>
            <a:r>
              <a:rPr lang="en-US" dirty="0" smtClean="0"/>
              <a:t>Other manager or supervisor</a:t>
            </a:r>
          </a:p>
          <a:p>
            <a:r>
              <a:rPr lang="en-US" dirty="0" smtClean="0"/>
              <a:t>Front-line staff</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t>
            </a:r>
            <a:r>
              <a:rPr lang="en-US" dirty="0"/>
              <a:t>i</a:t>
            </a:r>
            <a:r>
              <a:rPr lang="en-US" dirty="0" smtClean="0"/>
              <a:t>n it for the Library?</a:t>
            </a:r>
            <a:endParaRPr lang="en-US" dirty="0"/>
          </a:p>
        </p:txBody>
      </p:sp>
      <p:sp>
        <p:nvSpPr>
          <p:cNvPr id="3" name="Content Placeholder 2"/>
          <p:cNvSpPr>
            <a:spLocks noGrp="1"/>
          </p:cNvSpPr>
          <p:nvPr>
            <p:ph idx="1"/>
          </p:nvPr>
        </p:nvSpPr>
        <p:spPr/>
        <p:txBody>
          <a:bodyPr/>
          <a:lstStyle/>
          <a:p>
            <a:r>
              <a:rPr lang="en-US" dirty="0" smtClean="0"/>
              <a:t>Use the chat to brainstorm ideas from a manager’s point of view</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for the Library </a:t>
            </a:r>
            <a:endParaRPr lang="en-US" dirty="0"/>
          </a:p>
        </p:txBody>
      </p:sp>
      <p:sp>
        <p:nvSpPr>
          <p:cNvPr id="3" name="Content Placeholder 2"/>
          <p:cNvSpPr>
            <a:spLocks noGrp="1"/>
          </p:cNvSpPr>
          <p:nvPr>
            <p:ph idx="1"/>
          </p:nvPr>
        </p:nvSpPr>
        <p:spPr/>
        <p:txBody>
          <a:bodyPr/>
          <a:lstStyle/>
          <a:p>
            <a:r>
              <a:rPr lang="en-US" dirty="0" smtClean="0"/>
              <a:t>Knowledge management</a:t>
            </a:r>
          </a:p>
          <a:p>
            <a:r>
              <a:rPr lang="en-US" dirty="0" smtClean="0"/>
              <a:t>Succession planning</a:t>
            </a:r>
          </a:p>
          <a:p>
            <a:pPr lvl="1"/>
            <a:r>
              <a:rPr lang="en-US" dirty="0" smtClean="0"/>
              <a:t>Plan for retirements</a:t>
            </a:r>
          </a:p>
          <a:p>
            <a:pPr lvl="1"/>
            <a:r>
              <a:rPr lang="en-US" dirty="0" smtClean="0"/>
              <a:t>Respond to younger workers’ desire to build résumés and prepare to move up</a:t>
            </a:r>
          </a:p>
          <a:p>
            <a:r>
              <a:rPr lang="en-US" dirty="0" smtClean="0"/>
              <a:t>Meet customer needs</a:t>
            </a:r>
          </a:p>
          <a:p>
            <a:pPr lvl="1"/>
            <a:r>
              <a:rPr lang="en-US" dirty="0" smtClean="0"/>
              <a:t>Manage family and medical leaves of staff</a:t>
            </a:r>
          </a:p>
          <a:p>
            <a:pPr lvl="1"/>
            <a:r>
              <a:rPr lang="en-US" dirty="0" smtClean="0"/>
              <a:t>Manage tight staffing/hiring freezes</a:t>
            </a:r>
          </a:p>
        </p:txBody>
      </p:sp>
      <p:sp>
        <p:nvSpPr>
          <p:cNvPr id="4" name="Slide Number Placeholder 3"/>
          <p:cNvSpPr>
            <a:spLocks noGrp="1"/>
          </p:cNvSpPr>
          <p:nvPr>
            <p:ph type="sldNum" sz="quarter" idx="12"/>
          </p:nvPr>
        </p:nvSpPr>
        <p:spPr/>
        <p:txBody>
          <a:bodyPr/>
          <a:lstStyle/>
          <a:p>
            <a:fld id="{D21C615D-7E06-B242-A9AC-2CD8413B0003}"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in it for Staff?</a:t>
            </a:r>
            <a:endParaRPr lang="en-US" dirty="0"/>
          </a:p>
        </p:txBody>
      </p:sp>
      <p:sp>
        <p:nvSpPr>
          <p:cNvPr id="3" name="Content Placeholder 2"/>
          <p:cNvSpPr>
            <a:spLocks noGrp="1"/>
          </p:cNvSpPr>
          <p:nvPr>
            <p:ph idx="1"/>
          </p:nvPr>
        </p:nvSpPr>
        <p:spPr/>
        <p:txBody>
          <a:bodyPr/>
          <a:lstStyle/>
          <a:p>
            <a:r>
              <a:rPr lang="en-US" dirty="0" smtClean="0"/>
              <a:t>Use the chat to brainstorm ideas from the point of view of staff</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for Staff</a:t>
            </a:r>
            <a:endParaRPr lang="en-US" dirty="0"/>
          </a:p>
        </p:txBody>
      </p:sp>
      <p:sp>
        <p:nvSpPr>
          <p:cNvPr id="3" name="Content Placeholder 2"/>
          <p:cNvSpPr>
            <a:spLocks noGrp="1"/>
          </p:cNvSpPr>
          <p:nvPr>
            <p:ph idx="1"/>
          </p:nvPr>
        </p:nvSpPr>
        <p:spPr/>
        <p:txBody>
          <a:bodyPr/>
          <a:lstStyle/>
          <a:p>
            <a:r>
              <a:rPr lang="en-US" dirty="0" smtClean="0"/>
              <a:t>Challenge</a:t>
            </a:r>
          </a:p>
          <a:p>
            <a:r>
              <a:rPr lang="en-US" dirty="0" smtClean="0"/>
              <a:t>Learning</a:t>
            </a:r>
          </a:p>
          <a:p>
            <a:r>
              <a:rPr lang="en-US" dirty="0" smtClean="0"/>
              <a:t>Résumé builder for internal and external jobs</a:t>
            </a:r>
          </a:p>
          <a:p>
            <a:r>
              <a:rPr lang="en-US" dirty="0" smtClean="0"/>
              <a:t>Improved teamwork</a:t>
            </a:r>
            <a:endParaRPr lang="en-US" dirty="0"/>
          </a:p>
        </p:txBody>
      </p:sp>
      <p:sp>
        <p:nvSpPr>
          <p:cNvPr id="4" name="Slide Number Placeholder 3"/>
          <p:cNvSpPr>
            <a:spLocks noGrp="1"/>
          </p:cNvSpPr>
          <p:nvPr>
            <p:ph type="sldNum" sz="quarter" idx="12"/>
          </p:nvPr>
        </p:nvSpPr>
        <p:spPr/>
        <p:txBody>
          <a:bodyPr/>
          <a:lstStyle/>
          <a:p>
            <a:fld id="{D21C615D-7E06-B242-A9AC-2CD8413B0003}"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Start?</a:t>
            </a:r>
            <a:endParaRPr lang="en-US" dirty="0"/>
          </a:p>
        </p:txBody>
      </p:sp>
      <p:sp>
        <p:nvSpPr>
          <p:cNvPr id="3" name="Content Placeholder 2"/>
          <p:cNvSpPr>
            <a:spLocks noGrp="1"/>
          </p:cNvSpPr>
          <p:nvPr>
            <p:ph idx="1"/>
          </p:nvPr>
        </p:nvSpPr>
        <p:spPr/>
        <p:txBody>
          <a:bodyPr/>
          <a:lstStyle/>
          <a:p>
            <a:r>
              <a:rPr lang="en-US" dirty="0" smtClean="0"/>
              <a:t>Current or upcoming job vacancy</a:t>
            </a:r>
          </a:p>
          <a:p>
            <a:r>
              <a:rPr lang="en-US" dirty="0" smtClean="0"/>
              <a:t>Need to correct errors or be more efficient</a:t>
            </a:r>
          </a:p>
          <a:p>
            <a:pPr lvl="1"/>
            <a:r>
              <a:rPr lang="en-US" dirty="0" smtClean="0"/>
              <a:t>Staff need or want to know more about how other departments work</a:t>
            </a:r>
          </a:p>
          <a:p>
            <a:pPr lvl="1"/>
            <a:r>
              <a:rPr lang="en-US" dirty="0" smtClean="0"/>
              <a:t>Staff want others to know what they do</a:t>
            </a:r>
          </a:p>
          <a:p>
            <a:r>
              <a:rPr lang="en-US" dirty="0" smtClean="0"/>
              <a:t>Staff unable to pitch in and serve customers from other departments</a:t>
            </a:r>
            <a:endParaRPr lang="en-US" dirty="0"/>
          </a:p>
        </p:txBody>
      </p:sp>
      <p:pic>
        <p:nvPicPr>
          <p:cNvPr id="4" name="Picture 3" descr="cyclone_silo_1.jpg"/>
          <p:cNvPicPr>
            <a:picLocks noChangeAspect="1"/>
          </p:cNvPicPr>
          <p:nvPr/>
        </p:nvPicPr>
        <p:blipFill>
          <a:blip r:embed="rId3"/>
          <a:stretch>
            <a:fillRect/>
          </a:stretch>
        </p:blipFill>
        <p:spPr>
          <a:xfrm>
            <a:off x="7010400" y="5257800"/>
            <a:ext cx="2133600" cy="1600200"/>
          </a:xfrm>
          <a:prstGeom prst="rect">
            <a:avLst/>
          </a:prstGeom>
        </p:spPr>
      </p:pic>
      <p:sp>
        <p:nvSpPr>
          <p:cNvPr id="5" name="Slide Number Placeholder 4"/>
          <p:cNvSpPr>
            <a:spLocks noGrp="1"/>
          </p:cNvSpPr>
          <p:nvPr>
            <p:ph type="sldNum" sz="quarter" idx="12"/>
          </p:nvPr>
        </p:nvSpPr>
        <p:spPr/>
        <p:txBody>
          <a:bodyPr/>
          <a:lstStyle/>
          <a:p>
            <a:fld id="{D21C615D-7E06-B242-A9AC-2CD8413B000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People First, or Jobs First?</a:t>
            </a:r>
            <a:endParaRPr lang="en-US" dirty="0"/>
          </a:p>
        </p:txBody>
      </p:sp>
      <p:sp>
        <p:nvSpPr>
          <p:cNvPr id="4" name="Text Placeholder 3"/>
          <p:cNvSpPr>
            <a:spLocks noGrp="1"/>
          </p:cNvSpPr>
          <p:nvPr>
            <p:ph type="body" idx="1"/>
          </p:nvPr>
        </p:nvSpPr>
        <p:spPr/>
        <p:txBody>
          <a:bodyPr>
            <a:normAutofit fontScale="92500"/>
          </a:bodyPr>
          <a:lstStyle/>
          <a:p>
            <a:r>
              <a:rPr lang="en-US" dirty="0" smtClean="0"/>
              <a:t>Your last name begins with A-L	</a:t>
            </a:r>
            <a:endParaRPr lang="en-US" dirty="0"/>
          </a:p>
        </p:txBody>
      </p:sp>
      <p:sp>
        <p:nvSpPr>
          <p:cNvPr id="5" name="Content Placeholder 4"/>
          <p:cNvSpPr>
            <a:spLocks noGrp="1"/>
          </p:cNvSpPr>
          <p:nvPr>
            <p:ph sz="half" idx="2"/>
          </p:nvPr>
        </p:nvSpPr>
        <p:spPr/>
        <p:txBody>
          <a:bodyPr/>
          <a:lstStyle/>
          <a:p>
            <a:pPr>
              <a:spcAft>
                <a:spcPts val="1200"/>
              </a:spcAft>
            </a:pPr>
            <a:r>
              <a:rPr lang="en-US" dirty="0" smtClean="0"/>
              <a:t>Use the chat window to brainstorm the benefits of using selected </a:t>
            </a:r>
            <a:r>
              <a:rPr lang="en-US" b="1" dirty="0" smtClean="0"/>
              <a:t>PEOPLE</a:t>
            </a:r>
            <a:r>
              <a:rPr lang="en-US" dirty="0" smtClean="0"/>
              <a:t> to begin your cross-training effort </a:t>
            </a:r>
            <a:endParaRPr lang="en-US" dirty="0"/>
          </a:p>
        </p:txBody>
      </p:sp>
      <p:sp>
        <p:nvSpPr>
          <p:cNvPr id="6" name="Text Placeholder 5"/>
          <p:cNvSpPr>
            <a:spLocks noGrp="1"/>
          </p:cNvSpPr>
          <p:nvPr>
            <p:ph type="body" sz="quarter" idx="3"/>
          </p:nvPr>
        </p:nvSpPr>
        <p:spPr/>
        <p:txBody>
          <a:bodyPr>
            <a:normAutofit fontScale="92500"/>
          </a:bodyPr>
          <a:lstStyle/>
          <a:p>
            <a:r>
              <a:rPr lang="en-US" dirty="0" smtClean="0"/>
              <a:t>Your last name begins with M-Z</a:t>
            </a:r>
            <a:endParaRPr lang="en-US" dirty="0"/>
          </a:p>
        </p:txBody>
      </p:sp>
      <p:sp>
        <p:nvSpPr>
          <p:cNvPr id="7" name="Content Placeholder 6"/>
          <p:cNvSpPr>
            <a:spLocks noGrp="1"/>
          </p:cNvSpPr>
          <p:nvPr>
            <p:ph sz="quarter" idx="4"/>
          </p:nvPr>
        </p:nvSpPr>
        <p:spPr/>
        <p:txBody>
          <a:bodyPr/>
          <a:lstStyle/>
          <a:p>
            <a:r>
              <a:rPr lang="en-US" b="1" dirty="0" smtClean="0"/>
              <a:t>Watch</a:t>
            </a:r>
            <a:r>
              <a:rPr lang="en-US" dirty="0" smtClean="0"/>
              <a:t> the brainstorm and think about their reasons.  </a:t>
            </a:r>
          </a:p>
          <a:p>
            <a:pPr>
              <a:buNone/>
            </a:pPr>
            <a:r>
              <a:rPr lang="en-US" dirty="0" smtClean="0"/>
              <a:t>	You’ll have an opportunity to respond in a minute.</a:t>
            </a:r>
            <a:endParaRPr lang="en-US" dirty="0"/>
          </a:p>
        </p:txBody>
      </p:sp>
      <p:sp>
        <p:nvSpPr>
          <p:cNvPr id="8" name="Slide Number Placeholder 7"/>
          <p:cNvSpPr>
            <a:spLocks noGrp="1"/>
          </p:cNvSpPr>
          <p:nvPr>
            <p:ph type="sldNum" sz="quarter" idx="12"/>
          </p:nvPr>
        </p:nvSpPr>
        <p:spPr/>
        <p:txBody>
          <a:bodyPr/>
          <a:lstStyle/>
          <a:p>
            <a:fld id="{B1F37E93-BEF0-3745-B260-2DD91E47E8A1}"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7"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1128</TotalTime>
  <Words>972</Words>
  <Application>Microsoft Macintosh PowerPoint</Application>
  <PresentationFormat>On-screen Show (4:3)</PresentationFormat>
  <Paragraphs>173</Paragraphs>
  <Slides>24</Slides>
  <Notes>19</Notes>
  <HiddenSlides>0</HiddenSlides>
  <MMClips>0</MMClips>
  <ScaleCrop>false</ScaleCrop>
  <HeadingPairs>
    <vt:vector size="4" baseType="variant">
      <vt:variant>
        <vt:lpstr>Design Template</vt:lpstr>
      </vt:variant>
      <vt:variant>
        <vt:i4>1</vt:i4>
      </vt:variant>
      <vt:variant>
        <vt:lpstr>Slide Titles</vt:lpstr>
      </vt:variant>
      <vt:variant>
        <vt:i4>24</vt:i4>
      </vt:variant>
    </vt:vector>
  </HeadingPairs>
  <TitlesOfParts>
    <vt:vector size="25" baseType="lpstr">
      <vt:lpstr>Office Theme</vt:lpstr>
      <vt:lpstr>Cross-Training for a Flexible Staff An                      Webinar</vt:lpstr>
      <vt:lpstr>Agenda</vt:lpstr>
      <vt:lpstr>POLL:  Are you…</vt:lpstr>
      <vt:lpstr>What’s in it for the Library?</vt:lpstr>
      <vt:lpstr>Benefits for the Library </vt:lpstr>
      <vt:lpstr>What’s in it for Staff?</vt:lpstr>
      <vt:lpstr>Benefits for Staff</vt:lpstr>
      <vt:lpstr>Where to Start?</vt:lpstr>
      <vt:lpstr>People First, or Jobs First?</vt:lpstr>
      <vt:lpstr>Now Let’s Switch</vt:lpstr>
      <vt:lpstr>Selecting Employees for Cross-Training</vt:lpstr>
      <vt:lpstr>Examples</vt:lpstr>
      <vt:lpstr>Poll:  Which Job Pair?</vt:lpstr>
      <vt:lpstr>Practical Considerations</vt:lpstr>
      <vt:lpstr>What Will Staff Learn?</vt:lpstr>
      <vt:lpstr>What Needs to Happen?</vt:lpstr>
      <vt:lpstr>Opportunities for Staff</vt:lpstr>
      <vt:lpstr>Cross-Training for Job Enrichment and Career Advancement</vt:lpstr>
      <vt:lpstr>Barriers to Cross-Training</vt:lpstr>
      <vt:lpstr>Remove Those Barriers!</vt:lpstr>
      <vt:lpstr>Cross-Training Caveats</vt:lpstr>
      <vt:lpstr>Q&amp;A</vt:lpstr>
      <vt:lpstr>Web Links</vt:lpstr>
      <vt:lpstr>Thank You! </vt:lpstr>
    </vt:vector>
  </TitlesOfParts>
  <Company>CEO Consuliting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Before you begin with your content, the DEMOGRAPHICS SURVEY will be displayed on this slide. It looks like this:</dc:title>
  <cp:lastModifiedBy>Charles OShea</cp:lastModifiedBy>
  <cp:revision>31</cp:revision>
  <cp:lastPrinted>2011-05-13T00:24:37Z</cp:lastPrinted>
  <dcterms:created xsi:type="dcterms:W3CDTF">2011-05-17T18:38:00Z</dcterms:created>
  <dcterms:modified xsi:type="dcterms:W3CDTF">2011-05-17T18:38:16Z</dcterms:modified>
</cp:coreProperties>
</file>