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jpeg" ContentType="image/jpeg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0" r:id="rId2"/>
  </p:sldMasterIdLst>
  <p:notesMasterIdLst>
    <p:notesMasterId r:id="rId33"/>
  </p:notesMasterIdLst>
  <p:handoutMasterIdLst>
    <p:handoutMasterId r:id="rId34"/>
  </p:handoutMasterIdLst>
  <p:sldIdLst>
    <p:sldId id="258" r:id="rId3"/>
    <p:sldId id="266" r:id="rId4"/>
    <p:sldId id="261" r:id="rId5"/>
    <p:sldId id="310" r:id="rId6"/>
    <p:sldId id="279" r:id="rId7"/>
    <p:sldId id="308" r:id="rId8"/>
    <p:sldId id="302" r:id="rId9"/>
    <p:sldId id="280" r:id="rId10"/>
    <p:sldId id="313" r:id="rId11"/>
    <p:sldId id="292" r:id="rId12"/>
    <p:sldId id="307" r:id="rId13"/>
    <p:sldId id="303" r:id="rId14"/>
    <p:sldId id="281" r:id="rId15"/>
    <p:sldId id="314" r:id="rId16"/>
    <p:sldId id="287" r:id="rId17"/>
    <p:sldId id="288" r:id="rId18"/>
    <p:sldId id="289" r:id="rId19"/>
    <p:sldId id="290" r:id="rId20"/>
    <p:sldId id="299" r:id="rId21"/>
    <p:sldId id="295" r:id="rId22"/>
    <p:sldId id="294" r:id="rId23"/>
    <p:sldId id="298" r:id="rId24"/>
    <p:sldId id="304" r:id="rId25"/>
    <p:sldId id="306" r:id="rId26"/>
    <p:sldId id="315" r:id="rId27"/>
    <p:sldId id="296" r:id="rId28"/>
    <p:sldId id="318" r:id="rId29"/>
    <p:sldId id="309" r:id="rId30"/>
    <p:sldId id="316" r:id="rId31"/>
    <p:sldId id="317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4398" autoAdjust="0"/>
    <p:restoredTop sz="91121" autoAdjust="0"/>
  </p:normalViewPr>
  <p:slideViewPr>
    <p:cSldViewPr snapToGrid="0" snapToObjects="1">
      <p:cViewPr>
        <p:scale>
          <a:sx n="75" d="100"/>
          <a:sy n="75" d="100"/>
        </p:scale>
        <p:origin x="-1360" y="-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58800" y="0"/>
            <a:ext cx="57404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 algn="ctr"/>
            <a:r>
              <a:rPr lang="en-US" sz="1600" b="1" u="sng" dirty="0" smtClean="0"/>
              <a:t>Library Foundations: How to Start One for Your Library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58799" y="8449733"/>
            <a:ext cx="5740399" cy="69268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/>
            </a:lvl1pPr>
          </a:lstStyle>
          <a:p>
            <a:pPr algn="just"/>
            <a:r>
              <a:rPr lang="en-US" sz="900" dirty="0" smtClean="0"/>
              <a:t>This material has been created for the </a:t>
            </a:r>
            <a:r>
              <a:rPr lang="en-US" sz="900" dirty="0" err="1" smtClean="0"/>
              <a:t>Infopeople</a:t>
            </a:r>
            <a:r>
              <a:rPr lang="en-US" sz="900" dirty="0" smtClean="0"/>
              <a:t> Project [</a:t>
            </a:r>
            <a:r>
              <a:rPr lang="en-US" sz="900" dirty="0" err="1" smtClean="0"/>
              <a:t>infopeople.org</a:t>
            </a:r>
            <a:r>
              <a:rPr lang="en-US" sz="900" dirty="0" smtClean="0"/>
              <a:t>], and has been supported </a:t>
            </a:r>
            <a:r>
              <a:rPr lang="en-US" sz="900" i="1" dirty="0" smtClean="0"/>
              <a:t>in part </a:t>
            </a:r>
            <a:r>
              <a:rPr lang="en-US" sz="900" dirty="0" smtClean="0"/>
              <a:t>by the U.S. Institute of Museum and Library Services under the provisions of the Library Services and Technology Act, administered in California by the State Librarian. This material is licensed under a Creative Commons 3.0 Share &amp; Share-Alike license. Use of this material should credit the author and funding source.</a:t>
            </a:r>
          </a:p>
          <a:p>
            <a:pPr algn="just"/>
            <a:endParaRPr lang="en-US" sz="9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299199" y="8449733"/>
            <a:ext cx="557213" cy="692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B9533-BDBB-CD42-98C4-3DF9F272742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4DF37-E5D0-224C-8267-859CB47AF8D0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31590-A79B-8C4A-AFEF-4BA048F97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49019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1DDA16-5C9B-D143-9786-448AD2B95B09}" type="slidenum">
              <a:rPr lang="en-US"/>
              <a:pPr/>
              <a:t>1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31590-A79B-8C4A-AFEF-4BA048F976A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31590-A79B-8C4A-AFEF-4BA048F976A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31590-A79B-8C4A-AFEF-4BA048F976A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3D9A83-0E8C-B845-A4CC-A9B4E1664314}" type="slidenum">
              <a:rPr lang="en-US"/>
              <a:pPr/>
              <a:t>27</a:t>
            </a:fld>
            <a:endParaRPr lang="en-US"/>
          </a:p>
        </p:txBody>
      </p:sp>
      <p:sp>
        <p:nvSpPr>
          <p:cNvPr id="84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sz="8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31590-A79B-8C4A-AFEF-4BA048F976A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31590-A79B-8C4A-AFEF-4BA048F976A2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31590-A79B-8C4A-AFEF-4BA048F976A2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60E9C1-176D-224C-AFCB-34EA1CC0B589}" type="slidenum">
              <a:rPr lang="en-US"/>
              <a:pPr/>
              <a:t>2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31590-A79B-8C4A-AFEF-4BA048F976A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31590-A79B-8C4A-AFEF-4BA048F976A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31590-A79B-8C4A-AFEF-4BA048F976A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31590-A79B-8C4A-AFEF-4BA048F976A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31590-A79B-8C4A-AFEF-4BA048F976A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31590-A79B-8C4A-AFEF-4BA048F976A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31590-A79B-8C4A-AFEF-4BA048F976A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B8109-D14C-7544-A6CA-E6061CC5650D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20B9-B746-0640-B758-0EF8F1793A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B8109-D14C-7544-A6CA-E6061CC5650D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20B9-B746-0640-B758-0EF8F1793A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B8109-D14C-7544-A6CA-E6061CC5650D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20B9-B746-0640-B758-0EF8F1793A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B8109-D14C-7544-A6CA-E6061CC5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20B9-B746-0640-B758-0EF8F1793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B8109-D14C-7544-A6CA-E6061CC5650D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20B9-B746-0640-B758-0EF8F1793A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B8109-D14C-7544-A6CA-E6061CC5650D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20B9-B746-0640-B758-0EF8F1793A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B8109-D14C-7544-A6CA-E6061CC5650D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20B9-B746-0640-B758-0EF8F1793A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B8109-D14C-7544-A6CA-E6061CC5650D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20B9-B746-0640-B758-0EF8F1793A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B8109-D14C-7544-A6CA-E6061CC5650D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20B9-B746-0640-B758-0EF8F1793A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B8109-D14C-7544-A6CA-E6061CC5650D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20B9-B746-0640-B758-0EF8F1793A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B8109-D14C-7544-A6CA-E6061CC5650D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20B9-B746-0640-B758-0EF8F1793A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B8109-D14C-7544-A6CA-E6061CC5650D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20B9-B746-0640-B758-0EF8F1793A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B8109-D14C-7544-A6CA-E6061CC5650D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620B9-B746-0640-B758-0EF8F1793A1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B8109-D14C-7544-A6CA-E6061CC56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620B9-B746-0640-B758-0EF8F1793A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533400" y="3733800"/>
            <a:ext cx="7924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 sz="4400" b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436" y="309563"/>
            <a:ext cx="5825143" cy="6104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513" y="0"/>
            <a:ext cx="5500688" cy="63507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89999" y="6488668"/>
            <a:ext cx="3984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ag.ca.gov/charities/resources.php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>
            <a:noAutofit/>
          </a:bodyPr>
          <a:lstStyle/>
          <a:p>
            <a:r>
              <a:rPr lang="en-US" sz="4000" dirty="0" smtClean="0"/>
              <a:t>Attorney General</a:t>
            </a:r>
            <a:endParaRPr lang="en-US" sz="40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Referrals to 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 legal services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nonprofit assns</a:t>
            </a:r>
            <a:endParaRPr lang="en-US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9" y="624771"/>
            <a:ext cx="8204501" cy="55701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1905" y="6396335"/>
            <a:ext cx="8660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http://www.ftb.ca.gov/businesses/bus_structures/Filing_Requirements_Form_199N.shtml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Other States 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67" y="1129091"/>
            <a:ext cx="7108068" cy="53905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16666" y="6488668"/>
            <a:ext cx="6570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http://www.irs.gov/charities/article/0,,id=167760,00.html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339"/>
            <a:ext cx="8229600" cy="1143000"/>
          </a:xfrm>
        </p:spPr>
        <p:txBody>
          <a:bodyPr/>
          <a:lstStyle/>
          <a:p>
            <a:r>
              <a:rPr lang="en-US" b="1" dirty="0" smtClean="0"/>
              <a:t>3. Federal Tax Exempt Status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1028625"/>
            <a:ext cx="4038600" cy="54365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95800" y="6465202"/>
            <a:ext cx="4057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http://www.irs.gov/pub/irs-pdf/p557.pdf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28" y="459613"/>
            <a:ext cx="3378350" cy="60290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13370" y="6488668"/>
            <a:ext cx="4232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http://www.irs.gov/pub/irs-pdf/f1023.pdf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503944" y="1151467"/>
            <a:ext cx="4041775" cy="3951288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Get Employer Identification Number (EIN) even if no employees (800) 829-4933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Then Form 1023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Application for Recognition of Exemption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680320"/>
            <a:ext cx="6400800" cy="9178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http://</a:t>
            </a:r>
            <a:r>
              <a:rPr lang="en-US" sz="2400" dirty="0" err="1" smtClean="0"/>
              <a:t>www.stayexempt.irs.gov</a:t>
            </a:r>
            <a:r>
              <a:rPr lang="en-US" sz="2400" dirty="0" smtClean="0"/>
              <a:t>/</a:t>
            </a:r>
            <a:endParaRPr lang="en-US" sz="2400" dirty="0"/>
          </a:p>
        </p:txBody>
      </p:sp>
      <p:pic>
        <p:nvPicPr>
          <p:cNvPr id="4" name="Picture 3" descr="2011-05-09_IRSstayexmp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7317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560192"/>
            <a:ext cx="6400800" cy="95490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http://</a:t>
            </a:r>
            <a:r>
              <a:rPr lang="en-US" sz="2000" dirty="0" err="1" smtClean="0"/>
              <a:t>www.stayexempt.irs.gov/VirtualWorkshop.aspx</a:t>
            </a:r>
            <a:endParaRPr lang="en-US" sz="2000" dirty="0"/>
          </a:p>
        </p:txBody>
      </p:sp>
      <p:pic>
        <p:nvPicPr>
          <p:cNvPr id="4" name="Picture 3" descr="2011-05-09_IRSwrkshp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http://</a:t>
            </a:r>
            <a:r>
              <a:rPr lang="en-US" sz="2000" dirty="0" err="1" smtClean="0"/>
              <a:t>www.stayexempt.irs.gov/ResourceLibrary.aspx</a:t>
            </a:r>
            <a:endParaRPr lang="en-US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248400" y="2174875"/>
            <a:ext cx="2895599" cy="3951288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Mini-presentations </a:t>
            </a:r>
            <a:r>
              <a:rPr lang="en-US" dirty="0" err="1" smtClean="0"/>
              <a:t>avg</a:t>
            </a:r>
            <a:r>
              <a:rPr lang="en-US" dirty="0" smtClean="0"/>
              <a:t> 15 min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Understandable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Podcast, pdf, </a:t>
            </a:r>
            <a:r>
              <a:rPr lang="en-US" dirty="0" err="1" smtClean="0"/>
              <a:t>ppt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332"/>
            <a:ext cx="6248400" cy="552483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6329616"/>
            <a:ext cx="6400800" cy="95537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http://www.irs.gov/charities/charitable/article/0,,id=122670,00.html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2961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recordkeeping</a:t>
            </a:r>
          </a:p>
          <a:p>
            <a:r>
              <a:rPr lang="en-US" dirty="0" smtClean="0"/>
              <a:t>reporting</a:t>
            </a:r>
          </a:p>
          <a:p>
            <a:r>
              <a:rPr lang="en-US" dirty="0" smtClean="0"/>
              <a:t>disclosure</a:t>
            </a:r>
          </a:p>
          <a:p>
            <a:r>
              <a:rPr lang="en-US" dirty="0" smtClean="0"/>
              <a:t>activities that could jeopardize status:</a:t>
            </a:r>
          </a:p>
          <a:p>
            <a:pPr lvl="1"/>
            <a:r>
              <a:rPr lang="en-US" dirty="0" smtClean="0"/>
              <a:t>private benefit</a:t>
            </a:r>
          </a:p>
          <a:p>
            <a:pPr lvl="1"/>
            <a:r>
              <a:rPr lang="en-US" i="1" dirty="0" smtClean="0"/>
              <a:t>political candidates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444" y="1235756"/>
            <a:ext cx="2643666" cy="489040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142432" y="6488668"/>
            <a:ext cx="4390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http://www.irs.gov/pub/irs-pdf/p4221pc.pdf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096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4. Ongoing Requirements and Liabilities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1143000" y="533400"/>
            <a:ext cx="7543800" cy="5334000"/>
          </a:xfrm>
          <a:prstGeom prst="verticalScroll">
            <a:avLst>
              <a:gd name="adj" fmla="val 12500"/>
            </a:avLst>
          </a:prstGeom>
          <a:solidFill>
            <a:srgbClr val="00FFFF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0"/>
            <a:ext cx="7772400" cy="1143000"/>
          </a:xfrm>
        </p:spPr>
        <p:txBody>
          <a:bodyPr/>
          <a:lstStyle/>
          <a:p>
            <a:r>
              <a:rPr lang="en-US" b="1"/>
              <a:t>Legal Disclaimer</a:t>
            </a: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362200" y="2362200"/>
            <a:ext cx="7772400" cy="4114800"/>
          </a:xfrm>
        </p:spPr>
        <p:txBody>
          <a:bodyPr/>
          <a:lstStyle/>
          <a:p>
            <a:endParaRPr lang="en-US"/>
          </a:p>
          <a:p>
            <a:r>
              <a:rPr lang="en-US"/>
              <a:t>Legal information</a:t>
            </a:r>
          </a:p>
          <a:p>
            <a:endParaRPr lang="en-US"/>
          </a:p>
          <a:p>
            <a:r>
              <a:rPr lang="en-US" sz="3600" b="1"/>
              <a:t>Not</a:t>
            </a:r>
            <a:r>
              <a:rPr lang="en-US"/>
              <a:t> legal advice!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Annual Filing 990, 990-EZ or 990-N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743200" y="6210300"/>
            <a:ext cx="6400800" cy="6477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/>
              <a:t>	http://www.irs.gov/charities/article/0,,id=169250,00.html</a:t>
            </a:r>
            <a:endParaRPr lang="en-US" sz="1800" dirty="0"/>
          </a:p>
        </p:txBody>
      </p:sp>
      <p:pic>
        <p:nvPicPr>
          <p:cNvPr id="4" name="Picture 3" descr="2011-05-09_IRSexmptReqm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3423"/>
            <a:ext cx="9144000" cy="512687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6112" y="5367279"/>
            <a:ext cx="8564722" cy="120955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http://www.irs.gov/charities/article/0,,id=214269,00.html</a:t>
            </a:r>
            <a:endParaRPr lang="en-US" sz="2400" dirty="0"/>
          </a:p>
        </p:txBody>
      </p:sp>
      <p:pic>
        <p:nvPicPr>
          <p:cNvPr id="4" name="Picture 3" descr="2011-05-09_IRSexmptOrg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587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Campaign and Lobbying Activities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Absolute prohibition campaigning for political candidates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but leeway with lobbying to influence federal, state, local legislation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7638"/>
            <a:ext cx="4235412" cy="43160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79786" y="6488668"/>
            <a:ext cx="418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http://www.irs.gov/pub/irs-pdf/f990sc.pdf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Substantial Part Test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Based on variety of factors – time devoted (by both compensated and volunteer workers) and expenditures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Penalty: lose tax exempt status for taxable year plus excise tax of 5 percent of lobbying expenditures may be imposed against officers or directors who authorized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Expenditure Test (much better!)</a:t>
            </a:r>
            <a:endParaRPr lang="en-US" b="1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Form 990 Schedule C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Form 5768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37" y="2830286"/>
            <a:ext cx="4541563" cy="29131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53728" y="1230868"/>
            <a:ext cx="2990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Also known as 501(h) election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522" y="2515810"/>
            <a:ext cx="4797478" cy="265157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580299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http://www.irs.gov/pub/irs-access/f990sc_accessible.pdf</a:t>
            </a: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>
            <a:off x="5448263" y="5435647"/>
            <a:ext cx="32385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http://www.irs.gov/pub/irs-pdf/f5768.pdf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2720321" y="6211669"/>
            <a:ext cx="64236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Penalty: 25% excise tax on </a:t>
            </a:r>
            <a:r>
              <a:rPr lang="en-US" dirty="0" err="1" smtClean="0"/>
              <a:t>obbying</a:t>
            </a:r>
            <a:r>
              <a:rPr lang="en-US" dirty="0" smtClean="0"/>
              <a:t> expenditures that exceed limits</a:t>
            </a:r>
          </a:p>
          <a:p>
            <a:r>
              <a:rPr lang="en-US" dirty="0" smtClean="0"/>
              <a:t>May lose tax exemption for four years if 150% of the limit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Direct and Grass Roots Lobbying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i="1" dirty="0" smtClean="0"/>
              <a:t>Direct</a:t>
            </a:r>
            <a:r>
              <a:rPr lang="en-US" dirty="0" smtClean="0"/>
              <a:t> lobbying </a:t>
            </a:r>
          </a:p>
          <a:p>
            <a:pPr>
              <a:buNone/>
            </a:pPr>
            <a:r>
              <a:rPr lang="en-US" dirty="0" smtClean="0"/>
              <a:t>	 - attempts to influence a legislator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i="1" dirty="0" smtClean="0"/>
              <a:t>	Grass roots</a:t>
            </a:r>
            <a:r>
              <a:rPr lang="en-US" dirty="0" smtClean="0"/>
              <a:t> lobbying  	  - encourage the public to take action with respect to legislation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3958167"/>
            <a:ext cx="6866466" cy="289983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113867" y="541867"/>
            <a:ext cx="3817099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3613" b="1" dirty="0" smtClean="0"/>
              <a:t>Lobbying v Advocacy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Conversation with legislator could be either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Advocacy </a:t>
            </a:r>
            <a:r>
              <a:rPr lang="en-US" sz="2595" dirty="0" smtClean="0"/>
              <a:t>(UNRESTRICTED $) </a:t>
            </a:r>
            <a:r>
              <a:rPr lang="en-US" dirty="0" smtClean="0"/>
              <a:t>includes educating policymakers and public about broad issues and candidate positions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5113867" cy="55861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09428" y="6211669"/>
            <a:ext cx="68215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http://apps.americanbar.org/buslaw/blt/2009-03-04/mehta.shtml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FF99"/>
          </a:solidFill>
        </p:spPr>
        <p:txBody>
          <a:bodyPr/>
          <a:lstStyle/>
          <a:p>
            <a:r>
              <a:rPr lang="en-US" b="1"/>
              <a:t>“EXPRESSLY ADVOCATES”</a:t>
            </a:r>
          </a:p>
        </p:txBody>
      </p:sp>
      <p:sp>
        <p:nvSpPr>
          <p:cNvPr id="8448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>
                <a:latin typeface="Verdana" charset="0"/>
              </a:rPr>
              <a:t>Words such as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>
                <a:latin typeface="Verdana" charset="0"/>
              </a:rPr>
              <a:t>  'vote for‘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>
                <a:latin typeface="Verdana" charset="0"/>
              </a:rPr>
              <a:t>   'elect‘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>
                <a:latin typeface="Verdana" charset="0"/>
              </a:rPr>
              <a:t>   'support'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>
                <a:latin typeface="Verdana" charset="0"/>
              </a:rPr>
              <a:t>   'cast your ballot'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>
                <a:latin typeface="Verdana" charset="0"/>
              </a:rPr>
              <a:t>   'vote against'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>
                <a:latin typeface="Verdana" charset="0"/>
              </a:rPr>
              <a:t>   'defeat'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>
                <a:latin typeface="Verdana" charset="0"/>
              </a:rPr>
              <a:t>   'reject'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>
                <a:latin typeface="Verdana" charset="0"/>
              </a:rPr>
              <a:t>   'sign petitions for' </a:t>
            </a:r>
          </a:p>
        </p:txBody>
      </p:sp>
      <p:sp>
        <p:nvSpPr>
          <p:cNvPr id="84480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/>
              <a:t>or otherwise refers to  clearly identified candidate or measure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en-US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/>
              <a:t> … communication, taken as a whole </a:t>
            </a:r>
            <a:r>
              <a:rPr lang="en-US" i="1"/>
              <a:t>unambiguously urges  particular result in election </a:t>
            </a:r>
          </a:p>
        </p:txBody>
      </p:sp>
      <p:sp>
        <p:nvSpPr>
          <p:cNvPr id="844805" name="Text Box 5"/>
          <p:cNvSpPr txBox="1">
            <a:spLocks noChangeArrowheads="1"/>
          </p:cNvSpPr>
          <p:nvPr/>
        </p:nvSpPr>
        <p:spPr bwMode="auto">
          <a:xfrm>
            <a:off x="0" y="6096000"/>
            <a:ext cx="9144000" cy="64135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/>
              <a:t>Cal. Code of </a:t>
            </a:r>
            <a:r>
              <a:rPr lang="en-US" dirty="0" err="1"/>
              <a:t>Regs</a:t>
            </a:r>
            <a:r>
              <a:rPr lang="en-US" dirty="0"/>
              <a:t>., tit. 2, § 18225(b);</a:t>
            </a:r>
          </a:p>
          <a:p>
            <a:pPr algn="r"/>
            <a:r>
              <a:rPr lang="en-US" i="1" dirty="0"/>
              <a:t>Vargas v. City of Salinas, </a:t>
            </a:r>
            <a:r>
              <a:rPr lang="en-US" dirty="0"/>
              <a:t>135 Cal. App. 4th 361 (2005); </a:t>
            </a:r>
            <a:r>
              <a:rPr lang="en-US" dirty="0" err="1"/>
              <a:t>reh</a:t>
            </a:r>
            <a:r>
              <a:rPr lang="en-US" dirty="0"/>
              <a:t>. den. Jan. 26,  2006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Directors and Officers Liability Insurance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No personal liability for volunteer directors due to negligence if:</a:t>
            </a:r>
          </a:p>
          <a:p>
            <a:pPr>
              <a:buNone/>
            </a:pPr>
            <a:r>
              <a:rPr lang="en-US" dirty="0" smtClean="0"/>
              <a:t>	1) within scope of duties</a:t>
            </a:r>
          </a:p>
          <a:p>
            <a:pPr>
              <a:buNone/>
            </a:pPr>
            <a:r>
              <a:rPr lang="en-US" dirty="0" smtClean="0"/>
              <a:t>	2) good faith</a:t>
            </a:r>
          </a:p>
          <a:p>
            <a:pPr>
              <a:buNone/>
            </a:pPr>
            <a:r>
              <a:rPr lang="en-US" dirty="0" smtClean="0"/>
              <a:t>	3) not reckless, intentional, grossly negligent</a:t>
            </a:r>
          </a:p>
          <a:p>
            <a:pPr>
              <a:buNone/>
            </a:pPr>
            <a:r>
              <a:rPr lang="en-US" dirty="0" smtClean="0"/>
              <a:t>	4) liability insurance </a:t>
            </a:r>
            <a:r>
              <a:rPr lang="en-US" sz="2353" dirty="0" smtClean="0"/>
              <a:t>(general liability, director’s and officer’s liability policy or personal insurance)</a:t>
            </a:r>
            <a:r>
              <a:rPr lang="en-US" sz="4235" dirty="0" smtClean="0"/>
              <a:t> </a:t>
            </a:r>
            <a:r>
              <a:rPr lang="en-US" dirty="0" smtClean="0"/>
              <a:t>OR</a:t>
            </a:r>
          </a:p>
          <a:p>
            <a:pPr>
              <a:buNone/>
            </a:pPr>
            <a:r>
              <a:rPr lang="en-US" dirty="0" smtClean="0"/>
              <a:t>	made all reasonable efforts in good faith to obtain*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1882" dirty="0" smtClean="0"/>
              <a:t>*if less than $25K annual budget and tax-exempt, satisfied by making one inquiry/year for less than 5% of annual budget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81652" y="6488668"/>
            <a:ext cx="3905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California Corporations Code Sect. 5239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5. Friends and Others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400" dirty="0" smtClean="0"/>
              <a:t>Relationship with </a:t>
            </a:r>
          </a:p>
          <a:p>
            <a:pPr>
              <a:buNone/>
            </a:pPr>
            <a:r>
              <a:rPr lang="en-US" sz="2400" dirty="0" smtClean="0"/>
              <a:t>Friends</a:t>
            </a:r>
          </a:p>
          <a:p>
            <a:pPr>
              <a:buNone/>
            </a:pPr>
            <a:r>
              <a:rPr lang="en-US" sz="2400" dirty="0" smtClean="0"/>
              <a:t>Library Commissioners or Trustees</a:t>
            </a:r>
          </a:p>
          <a:p>
            <a:pPr>
              <a:buNone/>
            </a:pPr>
            <a:r>
              <a:rPr lang="en-US" sz="2400" dirty="0" smtClean="0"/>
              <a:t>Library Administration</a:t>
            </a:r>
          </a:p>
          <a:p>
            <a:pPr>
              <a:buNone/>
            </a:pPr>
            <a:r>
              <a:rPr lang="en-US" sz="2400" dirty="0" smtClean="0"/>
              <a:t>City, County or other Officials</a:t>
            </a:r>
          </a:p>
          <a:p>
            <a:pPr>
              <a:buNone/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912" y="3657600"/>
            <a:ext cx="4147887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Agenda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382000" cy="41148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dirty="0" smtClean="0"/>
              <a:t>Starting a Library Foundation</a:t>
            </a:r>
          </a:p>
          <a:p>
            <a:pPr marL="514350" indent="-514350">
              <a:buFontTx/>
              <a:buAutoNum type="arabicPeriod"/>
            </a:pPr>
            <a:r>
              <a:rPr lang="en-US" dirty="0" smtClean="0"/>
              <a:t>State Requirements</a:t>
            </a:r>
          </a:p>
          <a:p>
            <a:pPr marL="514350" indent="-514350">
              <a:buFontTx/>
              <a:buAutoNum type="arabicPeriod"/>
            </a:pPr>
            <a:r>
              <a:rPr lang="en-US" dirty="0" smtClean="0"/>
              <a:t>Federal Tax Exempt Status</a:t>
            </a:r>
          </a:p>
          <a:p>
            <a:pPr marL="514350" indent="-514350">
              <a:buFontTx/>
              <a:buAutoNum type="arabicPeriod"/>
            </a:pPr>
            <a:r>
              <a:rPr lang="en-US" dirty="0" smtClean="0"/>
              <a:t>Ongoing Legal Requirements and Liabilities</a:t>
            </a:r>
          </a:p>
          <a:p>
            <a:pPr marL="514350" indent="-514350">
              <a:buFontTx/>
              <a:buAutoNum type="arabicPeriod"/>
            </a:pPr>
            <a:r>
              <a:rPr lang="en-US" dirty="0" smtClean="0"/>
              <a:t>Friends and Others</a:t>
            </a:r>
          </a:p>
          <a:p>
            <a:pPr marL="514350" indent="-514350">
              <a:buFontTx/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Questions?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Thanks for making it to the end!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700" y="2832100"/>
            <a:ext cx="4813300" cy="40259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1. Start a Library Foundation?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Goals and objectives</a:t>
            </a:r>
          </a:p>
          <a:p>
            <a:endParaRPr lang="en-US" dirty="0" smtClean="0"/>
          </a:p>
          <a:p>
            <a:r>
              <a:rPr lang="en-US" dirty="0" smtClean="0"/>
              <a:t>Community support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10" y="2057508"/>
            <a:ext cx="2977361" cy="295751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Legal Structure – know your type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en-US" sz="1514" dirty="0" smtClean="0"/>
          </a:p>
          <a:p>
            <a:pPr lvl="0"/>
            <a:r>
              <a:rPr lang="en-US" sz="1800" dirty="0" smtClean="0"/>
              <a:t>Public charities (best tax treatment) and private foundations </a:t>
            </a:r>
          </a:p>
          <a:p>
            <a:pPr lvl="1"/>
            <a:r>
              <a:rPr lang="en-US" sz="1600" dirty="0" smtClean="0"/>
              <a:t>Most library foundations are public charities. Must have broad public support. </a:t>
            </a:r>
          </a:p>
          <a:p>
            <a:pPr lvl="1"/>
            <a:r>
              <a:rPr lang="en-US" sz="1600" dirty="0" smtClean="0"/>
              <a:t>(Roughly one-third of dollars must come from general public or govt.)</a:t>
            </a:r>
          </a:p>
          <a:p>
            <a:pPr lvl="1"/>
            <a:r>
              <a:rPr lang="en-US" sz="1600" dirty="0" smtClean="0"/>
              <a:t>See IRS Publication 557 (Nov. 2010) p. 29 http://www.irs.gov/pub/irs-pdf/p557.pdf </a:t>
            </a:r>
          </a:p>
          <a:p>
            <a:pPr lvl="1"/>
            <a:r>
              <a:rPr lang="en-US" sz="1600" dirty="0" smtClean="0"/>
              <a:t>Since 2008, easier to establish public charity status. IRS Form 1023 Part X; 990 Sch. A</a:t>
            </a:r>
          </a:p>
          <a:p>
            <a:pPr lvl="1"/>
            <a:endParaRPr lang="en-US" sz="1600" dirty="0" smtClean="0"/>
          </a:p>
          <a:p>
            <a:pPr lvl="0"/>
            <a:r>
              <a:rPr lang="en-US" sz="1800" dirty="0" smtClean="0"/>
              <a:t>Trust or incorporation</a:t>
            </a:r>
          </a:p>
          <a:p>
            <a:pPr lvl="1"/>
            <a:r>
              <a:rPr lang="en-US" sz="1400" dirty="0" smtClean="0"/>
              <a:t>Trust:  fewer requirements (meetings, filings) but not as adaptable as circumstances change</a:t>
            </a:r>
          </a:p>
          <a:p>
            <a:pPr lvl="1"/>
            <a:r>
              <a:rPr lang="en-US" sz="1400" dirty="0" smtClean="0"/>
              <a:t>Articles of incorporation, bylaws, meetings, greater protection from personal liability, greater adaptability  (amend bylaws)</a:t>
            </a:r>
          </a:p>
          <a:p>
            <a:pPr lvl="1">
              <a:buNone/>
            </a:pPr>
            <a:endParaRPr lang="en-US" sz="1400" dirty="0" smtClean="0"/>
          </a:p>
          <a:p>
            <a:pPr lvl="0"/>
            <a:r>
              <a:rPr lang="en-US" sz="1800" dirty="0" smtClean="0"/>
              <a:t>Community Foundation </a:t>
            </a:r>
          </a:p>
          <a:p>
            <a:pPr lvl="1"/>
            <a:r>
              <a:rPr lang="en-US" sz="1400" dirty="0" smtClean="0"/>
              <a:t>less work, less control</a:t>
            </a:r>
          </a:p>
          <a:p>
            <a:pPr lvl="0">
              <a:buNone/>
            </a:pPr>
            <a:endParaRPr lang="en-US" sz="1800" dirty="0" smtClean="0"/>
          </a:p>
          <a:p>
            <a:pPr lvl="0">
              <a:buNone/>
            </a:pPr>
            <a:r>
              <a:rPr lang="en-US" sz="1800" dirty="0" smtClean="0"/>
              <a:t> … don’t forget contributions directly to library are tax-deductible I.R.C. Sect. 170</a:t>
            </a:r>
          </a:p>
          <a:p>
            <a:pPr lvl="0">
              <a:buNone/>
            </a:pPr>
            <a:endParaRPr lang="en-US" sz="18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74460" y="6267561"/>
            <a:ext cx="5480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http://tfcny.fdncenter.org/990s/990search/esearch.php/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653828" y="2394857"/>
            <a:ext cx="237182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Search 990s</a:t>
            </a:r>
          </a:p>
          <a:p>
            <a:endParaRPr lang="en-US" dirty="0" smtClean="0"/>
          </a:p>
          <a:p>
            <a:r>
              <a:rPr lang="en-US" dirty="0" smtClean="0"/>
              <a:t>“library foundation” CA</a:t>
            </a:r>
          </a:p>
          <a:p>
            <a:r>
              <a:rPr lang="en-US" dirty="0" smtClean="0"/>
              <a:t>Fewer than 5% were </a:t>
            </a:r>
          </a:p>
          <a:p>
            <a:r>
              <a:rPr lang="en-US" dirty="0" smtClean="0"/>
              <a:t>private foundations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Foundation: Find Library Foundations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34" y="1666347"/>
            <a:ext cx="5383828" cy="36819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74638"/>
            <a:ext cx="8610600" cy="1143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IRS Suggested Language for Trusts, Corporations</a:t>
            </a:r>
            <a:endParaRPr lang="en-US" sz="32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4476750" cy="36004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" y="643394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http://www.irs.gov/charities/article/0,,id=96110,00.html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393371"/>
            <a:ext cx="4054408" cy="36247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76750" y="636555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http://www.irs.gov/charities/article/0,,id=96117,00.html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2. California State Requirements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199" y="1417638"/>
            <a:ext cx="5639216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Name </a:t>
            </a:r>
            <a:r>
              <a:rPr lang="en-US" sz="1400" dirty="0" err="1" smtClean="0"/>
              <a:t>http://www.sos.ca.gov/business/be/name-availability.htm</a:t>
            </a:r>
            <a:endParaRPr lang="en-US" sz="1400" dirty="0" smtClean="0"/>
          </a:p>
          <a:p>
            <a:pPr>
              <a:buNone/>
            </a:pPr>
            <a:r>
              <a:rPr lang="en-US" dirty="0" smtClean="0"/>
              <a:t>Articles of Incorporation</a:t>
            </a:r>
          </a:p>
          <a:p>
            <a:pPr>
              <a:buNone/>
            </a:pPr>
            <a:r>
              <a:rPr lang="en-US" dirty="0" smtClean="0"/>
              <a:t>Bylaws – officers</a:t>
            </a:r>
          </a:p>
          <a:p>
            <a:pPr>
              <a:buNone/>
            </a:pPr>
            <a:r>
              <a:rPr lang="en-US" sz="2000" dirty="0" smtClean="0"/>
              <a:t>	membership v non-membership</a:t>
            </a:r>
            <a:endParaRPr lang="en-US" sz="1400" dirty="0" smtClean="0"/>
          </a:p>
          <a:p>
            <a:pPr>
              <a:buNone/>
            </a:pPr>
            <a:r>
              <a:rPr lang="en-US" dirty="0" smtClean="0"/>
              <a:t>State tax exemption</a:t>
            </a:r>
          </a:p>
          <a:p>
            <a:pPr>
              <a:buNone/>
            </a:pPr>
            <a:r>
              <a:rPr lang="en-US" dirty="0" smtClean="0"/>
              <a:t>Insurance</a:t>
            </a:r>
          </a:p>
          <a:p>
            <a:pPr>
              <a:buNone/>
            </a:pPr>
            <a:r>
              <a:rPr lang="en-US" dirty="0" smtClean="0"/>
              <a:t>Forms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137" y="5232400"/>
            <a:ext cx="2540000" cy="162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415" y="1987966"/>
            <a:ext cx="2730500" cy="3530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96415" y="5756831"/>
            <a:ext cx="2362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May 2011, 14th Edition 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19332" y="2202399"/>
            <a:ext cx="2167467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Thorough California  checklist with links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84" y="239706"/>
            <a:ext cx="5746749" cy="62489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http://www.citmedialaw.org/legal-guide/california/forming-nonprofit-corporation-california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2157</TotalTime>
  <Words>1067</Words>
  <Application>Microsoft Macintosh PowerPoint</Application>
  <PresentationFormat>On-screen Show (4:3)</PresentationFormat>
  <Paragraphs>172</Paragraphs>
  <Slides>30</Slides>
  <Notes>16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1_Office Theme</vt:lpstr>
      <vt:lpstr>Slide 1</vt:lpstr>
      <vt:lpstr>Legal Disclaimer</vt:lpstr>
      <vt:lpstr>Agenda</vt:lpstr>
      <vt:lpstr>1. Start a Library Foundation?</vt:lpstr>
      <vt:lpstr>Legal Structure – know your type</vt:lpstr>
      <vt:lpstr>Foundation: Find Library Foundations</vt:lpstr>
      <vt:lpstr>IRS Suggested Language for Trusts, Corporations</vt:lpstr>
      <vt:lpstr>2. California State Requirements</vt:lpstr>
      <vt:lpstr>Thorough California  checklist with links</vt:lpstr>
      <vt:lpstr>Attorney General</vt:lpstr>
      <vt:lpstr>Slide 11</vt:lpstr>
      <vt:lpstr>Other States </vt:lpstr>
      <vt:lpstr>3. Federal Tax Exempt Status</vt:lpstr>
      <vt:lpstr>Slide 14</vt:lpstr>
      <vt:lpstr>Slide 15</vt:lpstr>
      <vt:lpstr>Slide 16</vt:lpstr>
      <vt:lpstr>Slide 17</vt:lpstr>
      <vt:lpstr>Slide 18</vt:lpstr>
      <vt:lpstr>Slide 19</vt:lpstr>
      <vt:lpstr>Annual Filing 990, 990-EZ or 990-N</vt:lpstr>
      <vt:lpstr>Slide 21</vt:lpstr>
      <vt:lpstr>Campaign and Lobbying Activities</vt:lpstr>
      <vt:lpstr>Substantial Part Test</vt:lpstr>
      <vt:lpstr>Expenditure Test (much better!)</vt:lpstr>
      <vt:lpstr>Direct and Grass Roots Lobbying</vt:lpstr>
      <vt:lpstr>Slide 26</vt:lpstr>
      <vt:lpstr>“EXPRESSLY ADVOCATES”</vt:lpstr>
      <vt:lpstr>Directors and Officers Liability Insurance</vt:lpstr>
      <vt:lpstr>5. Friends and Others</vt:lpstr>
      <vt:lpstr>Questions?</vt:lpstr>
    </vt:vector>
  </TitlesOfParts>
  <Manager/>
  <Company>LibraryLaw.com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Foundations</dc:title>
  <dc:subject/>
  <dc:creator>admin admin</dc:creator>
  <cp:keywords/>
  <dc:description/>
  <cp:lastModifiedBy>Chuck O'Shea</cp:lastModifiedBy>
  <cp:revision>71</cp:revision>
  <dcterms:created xsi:type="dcterms:W3CDTF">2011-05-24T21:13:10Z</dcterms:created>
  <dcterms:modified xsi:type="dcterms:W3CDTF">2011-05-24T21:40:51Z</dcterms:modified>
  <cp:category/>
</cp:coreProperties>
</file>