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vml" ContentType="application/vnd.openxmlformats-officedocument.vmlDrawi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embeddings/oleObject1.bin" ContentType="application/vnd.openxmlformats-officedocument.oleObject"/>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3"/>
  </p:notesMasterIdLst>
  <p:sldIdLst>
    <p:sldId id="403" r:id="rId2"/>
    <p:sldId id="404" r:id="rId3"/>
    <p:sldId id="294" r:id="rId4"/>
    <p:sldId id="406" r:id="rId5"/>
    <p:sldId id="438" r:id="rId6"/>
    <p:sldId id="446" r:id="rId7"/>
    <p:sldId id="284" r:id="rId8"/>
    <p:sldId id="285" r:id="rId9"/>
    <p:sldId id="359" r:id="rId10"/>
    <p:sldId id="413" r:id="rId11"/>
    <p:sldId id="439" r:id="rId12"/>
    <p:sldId id="440" r:id="rId13"/>
    <p:sldId id="442" r:id="rId14"/>
    <p:sldId id="441" r:id="rId15"/>
    <p:sldId id="450" r:id="rId16"/>
    <p:sldId id="460" r:id="rId17"/>
    <p:sldId id="436" r:id="rId18"/>
    <p:sldId id="416" r:id="rId19"/>
    <p:sldId id="417" r:id="rId20"/>
    <p:sldId id="434" r:id="rId21"/>
    <p:sldId id="435" r:id="rId22"/>
    <p:sldId id="396" r:id="rId23"/>
    <p:sldId id="455" r:id="rId24"/>
    <p:sldId id="454" r:id="rId25"/>
    <p:sldId id="410" r:id="rId26"/>
    <p:sldId id="456" r:id="rId27"/>
    <p:sldId id="334" r:id="rId28"/>
    <p:sldId id="453" r:id="rId29"/>
    <p:sldId id="457" r:id="rId30"/>
    <p:sldId id="459" r:id="rId31"/>
    <p:sldId id="458" r:id="rId32"/>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mm" initials="m"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FF295A"/>
    <a:srgbClr val="85E7FF"/>
    <a:srgbClr val="F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47" autoAdjust="0"/>
    <p:restoredTop sz="77367" autoAdjust="0"/>
  </p:normalViewPr>
  <p:slideViewPr>
    <p:cSldViewPr snapToGrid="0" snapToObjects="1">
      <p:cViewPr>
        <p:scale>
          <a:sx n="75" d="100"/>
          <a:sy n="75" d="100"/>
        </p:scale>
        <p:origin x="-3328" y="-92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notesMaster" Target="notesMasters/notesMaster1.xml"/><Relationship Id="rId34" Type="http://schemas.openxmlformats.org/officeDocument/2006/relationships/printerSettings" Target="printerSettings/printerSettings1.bin"/><Relationship Id="rId35" Type="http://schemas.openxmlformats.org/officeDocument/2006/relationships/commentAuthors" Target="commentAuthors.xml"/><Relationship Id="rId36" Type="http://schemas.openxmlformats.org/officeDocument/2006/relationships/presProps" Target="pres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viewProps" Target="viewProps.xml"/><Relationship Id="rId38" Type="http://schemas.openxmlformats.org/officeDocument/2006/relationships/theme" Target="theme/theme1.xml"/><Relationship Id="rId3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C515223-8F05-8E42-9D8A-E10C1B137BBB}" type="datetimeFigureOut">
              <a:rPr lang="en-US" smtClean="0"/>
              <a:pPr/>
              <a:t>6/9/11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F5A1B3E-BFB3-174A-9C3A-DA8C5CD5AA47}" type="slidenum">
              <a:rPr lang="en-US" smtClean="0"/>
              <a:pPr/>
              <a:t>‹#›</a:t>
            </a:fld>
            <a:endParaRPr lang="en-US"/>
          </a:p>
        </p:txBody>
      </p:sp>
    </p:spTree>
    <p:extLst>
      <p:ext uri="{BB962C8B-B14F-4D97-AF65-F5344CB8AC3E}">
        <p14:creationId xmlns:p14="http://schemas.microsoft.com/office/powerpoint/2010/main" val="3690753944"/>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 Id="rId3" Type="http://schemas.openxmlformats.org/officeDocument/2006/relationships/hyperlink" Target="http://blog.openlibrary.org/2011/02/22/get-thee-to-a-library/" TargetMode="Externa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 Id="rId3" Type="http://schemas.openxmlformats.org/officeDocument/2006/relationships/hyperlink" Target="http://books.google.com/googlebooks/agreement/images.html%23img3" TargetMode="Externa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supremecourt.gov/opinions/10pdf/08-1423.pdf" TargetMode="External"/><Relationship Id="rId4" Type="http://schemas.openxmlformats.org/officeDocument/2006/relationships/hyperlink" Target="http://www.copyright.gov/title17/92chap6.html%23602" TargetMode="External"/><Relationship Id="rId5" Type="http://schemas.openxmlformats.org/officeDocument/2006/relationships/hyperlink" Target="http://www.arl.org/bm~doc/lcacostco013111.pdf" TargetMode="External"/><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p:spPr>
        <p:txBody>
          <a:bodyPr/>
          <a:lstStyle/>
          <a:p>
            <a:fld id="{5F80A964-1B86-904B-886C-20D67C5E050C}" type="slidenum">
              <a:rPr lang="en-US"/>
              <a:pPr/>
              <a:t>2</a:t>
            </a:fld>
            <a:endParaRPr lang="en-US" dirty="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nvPr>
        </p:nvSpPr>
        <p:spPr>
          <a:noFill/>
          <a:ln/>
        </p:spPr>
        <p:txBody>
          <a:bodyPr/>
          <a:lstStyle/>
          <a:p>
            <a:r>
              <a:rPr lang="en-US" dirty="0"/>
              <a:t>http://microgravity.grc.nasa.gov/6712/webpics/handshake.GIF</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Launched</a:t>
            </a:r>
            <a:r>
              <a:rPr lang="en-US" baseline="0" dirty="0" smtClean="0"/>
              <a:t> February 22, 2011</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u="sng" dirty="0" smtClean="0">
                <a:solidFill>
                  <a:srgbClr val="2B9EDD"/>
                </a:solidFill>
                <a:latin typeface="Helvetica" charset="0"/>
                <a:ea typeface="Helvetica" charset="0"/>
                <a:cs typeface="Helvetica" charset="0"/>
                <a:sym typeface="Helvetica" charset="0"/>
                <a:hlinkClick r:id="rId3"/>
              </a:rPr>
              <a:t>http://blog.openlibrary.org/2011/02/22/get-thee-to-a-library/</a:t>
            </a:r>
            <a:endParaRPr lang="en-US" sz="1200" u="sng" dirty="0" smtClean="0">
              <a:solidFill>
                <a:srgbClr val="2B9EDD"/>
              </a:solidFill>
              <a:latin typeface="Helvetica" charset="0"/>
              <a:ea typeface="Helvetica" charset="0"/>
              <a:cs typeface="Helvetica" charset="0"/>
              <a:sym typeface="Helvetica" charset="0"/>
            </a:endParaRPr>
          </a:p>
          <a:p>
            <a:endParaRPr lang="en-US" dirty="0" smtClean="0"/>
          </a:p>
          <a:p>
            <a:r>
              <a:rPr lang="en-US" dirty="0" smtClean="0"/>
              <a:t>100,000 modern ebooks  (plus 2 million public domain)</a:t>
            </a:r>
          </a:p>
          <a:p>
            <a:endParaRPr lang="en-US" dirty="0"/>
          </a:p>
        </p:txBody>
      </p:sp>
      <p:sp>
        <p:nvSpPr>
          <p:cNvPr id="4" name="Slide Number Placeholder 3"/>
          <p:cNvSpPr>
            <a:spLocks noGrp="1"/>
          </p:cNvSpPr>
          <p:nvPr>
            <p:ph type="sldNum" sz="quarter" idx="10"/>
          </p:nvPr>
        </p:nvSpPr>
        <p:spPr/>
        <p:txBody>
          <a:bodyPr/>
          <a:lstStyle/>
          <a:p>
            <a:fld id="{AF5A1B3E-BFB3-174A-9C3A-DA8C5CD5AA47}" type="slidenum">
              <a:rPr lang="en-US" smtClean="0"/>
              <a:pPr/>
              <a:t>14</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http://www.fdic.gov/consumers/consumer/news/cnfall08/ money image</a:t>
            </a:r>
          </a:p>
          <a:p>
            <a:r>
              <a:rPr lang="en-US" dirty="0" smtClean="0"/>
              <a:t>Mention author cases</a:t>
            </a:r>
            <a:endParaRPr lang="en-US" dirty="0"/>
          </a:p>
        </p:txBody>
      </p:sp>
      <p:sp>
        <p:nvSpPr>
          <p:cNvPr id="4" name="Slide Number Placeholder 3"/>
          <p:cNvSpPr>
            <a:spLocks noGrp="1"/>
          </p:cNvSpPr>
          <p:nvPr>
            <p:ph type="sldNum" sz="quarter" idx="10"/>
          </p:nvPr>
        </p:nvSpPr>
        <p:spPr/>
        <p:txBody>
          <a:bodyPr/>
          <a:lstStyle/>
          <a:p>
            <a:fld id="{518E4471-03F5-744A-BC31-1587FF696BD7}" type="slidenum">
              <a:rPr lang="en-US" smtClean="0"/>
              <a:pPr/>
              <a:t>16</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E7ADC7-01FB-1348-9C49-F32C13D18282}" type="slidenum">
              <a:rPr lang="en-US"/>
              <a:pPr/>
              <a:t>17</a:t>
            </a:fld>
            <a:endParaRPr lang="en-US" dirty="0"/>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xfrm>
            <a:off x="915988" y="4343400"/>
            <a:ext cx="5026025" cy="4114800"/>
          </a:xfrm>
        </p:spPr>
        <p:txBody>
          <a:bodyPr/>
          <a:lstStyle/>
          <a:p>
            <a:r>
              <a:rPr lang="en-US" sz="1000" dirty="0"/>
              <a:t>On December 29, well-known Chinese fiction writer Mian Mian launched the country's first civil lawsuit against Google, seeking 61,000 yuan (8,900 dollars) in damages for scanning one of her novels.</a:t>
            </a:r>
          </a:p>
          <a:p>
            <a:r>
              <a:rPr lang="en-US" sz="1000" dirty="0"/>
              <a:t>Hartmann's statement promised Google would scan no more books without authorisation from Chinese writers but made no new offers, while expressing a desire to resolve the dispute by March.</a:t>
            </a:r>
          </a:p>
          <a:p>
            <a:endParaRPr lang="en-US" sz="1000" dirty="0"/>
          </a:p>
          <a:p>
            <a:r>
              <a:rPr lang="en-US" sz="1000" dirty="0"/>
              <a:t>"Fred von Lohmann entered the store at 19:42:08 and spent 2.2 minutes on page 28 of 0-486-66980-7, 3.1 minutes on page 29, and 2.8 minutes on page 30. </a:t>
            </a:r>
          </a:p>
          <a:p>
            <a:r>
              <a:rPr lang="en-US" sz="1000" dirty="0"/>
              <a:t>http://www.usoge.gov/training/module_files/oge450_wbt_06/examine.jpg</a:t>
            </a:r>
            <a:endParaRPr lang="en-US" sz="1000" dirty="0" smtClean="0"/>
          </a:p>
          <a:p>
            <a:r>
              <a:rPr lang="en-US" sz="1000" dirty="0" smtClean="0"/>
              <a:t>million</a:t>
            </a:r>
          </a:p>
          <a:p>
            <a:r>
              <a:rPr lang="en-US" sz="1000" dirty="0"/>
              <a:t>Now, works are only included in the Amended Settlement if they were published by January 5, 2009 and either were registered with the U.S. Copyright Office by that date or their place of publication was in the United Kingdom (“UK”), Canada or Australia. A work will be considered to have a place of publication in the UK, Canada or Australia if its printed copy contains information indicating that the place of publication was in one of those two countries. Such information may include, for example, a statement that the book was “Published in [Australia] or [the UK] or [Canada],” or the location or address of the publisher in one of those three countries.</a:t>
            </a:r>
          </a:p>
          <a:p>
            <a:r>
              <a:rPr lang="en-US" sz="1000" dirty="0"/>
              <a:t>If your work meets the criteria above, then you are a member of the Amended Settlement Class regardless of where you reside and regardless of whether your work may have been published outside the UK, Canada or Australia. However, if your works were not either (a) registered with the United States Copyright Office by January 5, 2009 or (b) published in Canada, Australia or the UK by that date, you are not a member of the Amended Settlement Class, even if you were a member of the original Settlement Class.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45D063F-F31D-3E4C-8677-702663C0B0DE}" type="slidenum">
              <a:rPr lang="en-US"/>
              <a:pPr/>
              <a:t>18</a:t>
            </a:fld>
            <a:endParaRPr lang="en-US" dirty="0"/>
          </a:p>
        </p:txBody>
      </p:sp>
      <p:sp>
        <p:nvSpPr>
          <p:cNvPr id="174082" name="Rectangle 2"/>
          <p:cNvSpPr>
            <a:spLocks noGrp="1" noRot="1" noChangeAspect="1" noChangeArrowheads="1" noTextEdit="1"/>
          </p:cNvSpPr>
          <p:nvPr>
            <p:ph type="sldImg"/>
          </p:nvPr>
        </p:nvSpPr>
        <p:spPr>
          <a:ln/>
        </p:spPr>
      </p:sp>
      <p:sp>
        <p:nvSpPr>
          <p:cNvPr id="174083" name="Rectangle 3"/>
          <p:cNvSpPr>
            <a:spLocks noGrp="1" noChangeArrowheads="1"/>
          </p:cNvSpPr>
          <p:nvPr>
            <p:ph type="body" idx="1"/>
          </p:nvPr>
        </p:nvSpPr>
        <p:spPr/>
        <p:txBody>
          <a:bodyPr/>
          <a:lstStyle/>
          <a:p>
            <a:pPr>
              <a:lnSpc>
                <a:spcPct val="80000"/>
              </a:lnSpc>
            </a:pPr>
            <a:r>
              <a:rPr lang="en-US" sz="1000" dirty="0"/>
              <a:t>So let’s look at Google Book Search. To make sure we’re on the same page, a quick overview. </a:t>
            </a:r>
          </a:p>
          <a:p>
            <a:pPr>
              <a:lnSpc>
                <a:spcPct val="80000"/>
              </a:lnSpc>
            </a:pPr>
            <a:r>
              <a:rPr lang="en-US" sz="1000" dirty="0"/>
              <a:t>When you do a</a:t>
            </a:r>
            <a:r>
              <a:rPr lang="en-US" sz="1000" dirty="0" smtClean="0"/>
              <a:t> Google </a:t>
            </a:r>
            <a:r>
              <a:rPr lang="en-US" sz="1000" dirty="0"/>
              <a:t>search today, you’re also searching</a:t>
            </a:r>
            <a:r>
              <a:rPr lang="en-US" sz="1000" dirty="0" smtClean="0"/>
              <a:t> Google </a:t>
            </a:r>
            <a:r>
              <a:rPr lang="en-US" sz="1000" dirty="0"/>
              <a:t>books… so if you’re searching on TEA, you may get a THE LIFE OF A TEA BUSH… </a:t>
            </a:r>
          </a:p>
          <a:p>
            <a:pPr>
              <a:lnSpc>
                <a:spcPct val="80000"/>
              </a:lnSpc>
            </a:pPr>
            <a:endParaRPr lang="en-US" sz="1000" dirty="0"/>
          </a:p>
          <a:p>
            <a:pPr>
              <a:lnSpc>
                <a:spcPct val="80000"/>
              </a:lnSpc>
            </a:pPr>
            <a:r>
              <a:rPr lang="en-US" sz="1000" dirty="0"/>
              <a:t>If the book is in the PUBLIC DOMAIN, you can download the whole book.</a:t>
            </a:r>
          </a:p>
          <a:p>
            <a:pPr>
              <a:lnSpc>
                <a:spcPct val="80000"/>
              </a:lnSpc>
            </a:pPr>
            <a:endParaRPr lang="en-US" sz="1000" dirty="0"/>
          </a:p>
          <a:p>
            <a:pPr>
              <a:lnSpc>
                <a:spcPct val="80000"/>
              </a:lnSpc>
            </a:pPr>
            <a:r>
              <a:rPr lang="en-US" sz="1000" dirty="0"/>
              <a:t>If the book is from Google’s PUBLISHER PARTNER program, you can see as much as the publisher has agreed to share.</a:t>
            </a:r>
          </a:p>
          <a:p>
            <a:pPr>
              <a:lnSpc>
                <a:spcPct val="80000"/>
              </a:lnSpc>
            </a:pPr>
            <a:endParaRPr lang="en-US" sz="1000" dirty="0"/>
          </a:p>
          <a:p>
            <a:pPr>
              <a:lnSpc>
                <a:spcPct val="80000"/>
              </a:lnSpc>
            </a:pPr>
            <a:r>
              <a:rPr lang="en-US" sz="1000" dirty="0"/>
              <a:t>If the book is OUT OF PRINT but STILL IN COPRIGHT  it is from the the LIBRARY PROJECT… those are the books that Google scans in bulk from participating libraries like Stanford and the Univ of Calif.</a:t>
            </a:r>
          </a:p>
          <a:p>
            <a:pPr>
              <a:lnSpc>
                <a:spcPct val="80000"/>
              </a:lnSpc>
            </a:pPr>
            <a:endParaRPr lang="en-US" sz="1000" dirty="0"/>
          </a:p>
          <a:p>
            <a:pPr>
              <a:lnSpc>
                <a:spcPct val="80000"/>
              </a:lnSpc>
            </a:pPr>
            <a:r>
              <a:rPr lang="en-US" sz="1000" dirty="0"/>
              <a:t>You get basic</a:t>
            </a:r>
            <a:r>
              <a:rPr lang="en-US" sz="1000" dirty="0" smtClean="0"/>
              <a:t> bibliographic </a:t>
            </a:r>
            <a:r>
              <a:rPr lang="en-US" sz="1000" dirty="0"/>
              <a:t>info, plus a few snippets of text showing your search term in context.   Google has made an INDEX to ALL OF THOSE BOOKS by scanning in the FULL TEXT.</a:t>
            </a:r>
          </a:p>
          <a:p>
            <a:pPr>
              <a:lnSpc>
                <a:spcPct val="80000"/>
              </a:lnSpc>
            </a:pPr>
            <a:endParaRPr lang="en-US" sz="1000" dirty="0"/>
          </a:p>
          <a:p>
            <a:pPr>
              <a:lnSpc>
                <a:spcPct val="80000"/>
              </a:lnSpc>
            </a:pPr>
            <a:r>
              <a:rPr lang="en-US" sz="1000" dirty="0"/>
              <a:t>Is that good for libraries? Unreservedly yes. Good for authors and publishers? Not necessarily. The Authors Guild and the</a:t>
            </a:r>
            <a:r>
              <a:rPr lang="en-US" sz="1000" dirty="0" smtClean="0"/>
              <a:t> Association </a:t>
            </a:r>
            <a:r>
              <a:rPr lang="en-US" sz="1000" dirty="0"/>
              <a:t>of American Publishers filed lawsuit, saying that original scan, even if not made available, infringes on their copyright.   [year ]</a:t>
            </a:r>
          </a:p>
          <a:p>
            <a:pPr>
              <a:lnSpc>
                <a:spcPct val="80000"/>
              </a:lnSpc>
            </a:pPr>
            <a:endParaRPr lang="en-US" sz="1000" dirty="0"/>
          </a:p>
          <a:p>
            <a:pPr>
              <a:lnSpc>
                <a:spcPct val="80000"/>
              </a:lnSpc>
            </a:pPr>
            <a:r>
              <a:rPr lang="en-US" sz="1000" dirty="0"/>
              <a:t>Lot of closed door negotiations and then  [date      ] came up with a proposed settlement that garnered a lot of objections including from the DOJ … recently revised and in February was the subject of a fairness hearing in S.D. NY  heard by Judge Denny Chin.</a:t>
            </a:r>
          </a:p>
          <a:p>
            <a:pPr>
              <a:lnSpc>
                <a:spcPct val="80000"/>
              </a:lnSpc>
            </a:pPr>
            <a:endParaRPr lang="en-US" sz="1000" dirty="0"/>
          </a:p>
          <a:p>
            <a:pPr>
              <a:lnSpc>
                <a:spcPct val="80000"/>
              </a:lnSpc>
            </a:pPr>
            <a:r>
              <a:rPr lang="en-US" sz="1000" dirty="0">
                <a:hlinkClick r:id="rId3"/>
              </a:rPr>
              <a:t> </a:t>
            </a:r>
            <a:endParaRPr lang="en-US" sz="1000" dirty="0" smtClean="0"/>
          </a:p>
          <a:p>
            <a:pPr>
              <a:lnSpc>
                <a:spcPct val="80000"/>
              </a:lnSpc>
            </a:pPr>
            <a:r>
              <a:rPr lang="en-US" sz="1200" kern="1200" dirty="0" smtClean="0">
                <a:solidFill>
                  <a:schemeClr val="tx1"/>
                </a:solidFill>
                <a:latin typeface="+mn-lt"/>
                <a:ea typeface="+mn-ea"/>
                <a:cs typeface="+mn-cs"/>
              </a:rPr>
              <a:t>In the end, I conclude that the ASA is not fair, adequate, and reasonable.</a:t>
            </a:r>
            <a:endParaRPr lang="en-US" sz="10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BBE0C23-B599-8B42-88E5-8002EE92E5E3}" type="slidenum">
              <a:rPr lang="en-US"/>
              <a:pPr/>
              <a:t>19</a:t>
            </a:fld>
            <a:endParaRPr lang="en-US" dirty="0"/>
          </a:p>
        </p:txBody>
      </p:sp>
      <p:sp>
        <p:nvSpPr>
          <p:cNvPr id="177154" name="Rectangle 2"/>
          <p:cNvSpPr>
            <a:spLocks noGrp="1" noRot="1" noChangeAspect="1" noChangeArrowheads="1" noTextEdit="1"/>
          </p:cNvSpPr>
          <p:nvPr>
            <p:ph type="sldImg"/>
          </p:nvPr>
        </p:nvSpPr>
        <p:spPr>
          <a:ln/>
        </p:spPr>
      </p:sp>
      <p:sp>
        <p:nvSpPr>
          <p:cNvPr id="177155" name="Rectangle 3"/>
          <p:cNvSpPr>
            <a:spLocks noGrp="1" noChangeArrowheads="1"/>
          </p:cNvSpPr>
          <p:nvPr>
            <p:ph type="body" idx="1"/>
          </p:nvPr>
        </p:nvSpPr>
        <p:spPr/>
        <p:txBody>
          <a:bodyPr/>
          <a:lstStyle/>
          <a:p>
            <a:r>
              <a:rPr lang="en-US" dirty="0"/>
              <a:t>Giant shift  … may have happened if you weren’t looking</a:t>
            </a:r>
          </a:p>
          <a:p>
            <a:endParaRPr lang="en-US" dirty="0"/>
          </a:p>
          <a:p>
            <a:r>
              <a:rPr lang="en-US" dirty="0"/>
              <a:t>o.p. books (still in copyright) – overlaps with but much broader category than orphan works</a:t>
            </a:r>
          </a:p>
          <a:p>
            <a:endParaRPr lang="en-US" dirty="0"/>
          </a:p>
          <a:p>
            <a:r>
              <a:rPr lang="en-US" dirty="0"/>
              <a:t>Would be available to library users and consumers … full text … for a price</a:t>
            </a:r>
          </a:p>
          <a:p>
            <a:endParaRPr lang="en-US" dirty="0"/>
          </a:p>
          <a:p>
            <a:r>
              <a:rPr lang="en-US" dirty="0"/>
              <a:t>TURN ONLINE LIBRARY TO ONLINE BOOKSTORE.</a:t>
            </a:r>
          </a:p>
          <a:p>
            <a:endParaRPr lang="en-US" dirty="0"/>
          </a:p>
          <a:p>
            <a:r>
              <a:rPr lang="en-US" dirty="0"/>
              <a:t>20% , not snippets would be displayed…  a books rights registry would be set up to deliver manage the 37 /63 split</a:t>
            </a:r>
          </a:p>
          <a:p>
            <a:r>
              <a:rPr lang="en-US" dirty="0"/>
              <a:t>And libraries could purchase institutional subscriptions for authenticated users.</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Pamela Samuelson, Legislative Alternatives to the Google Book Settlement</a:t>
            </a:r>
            <a:r>
              <a:rPr lang="en-US" sz="1200" kern="1200" baseline="0" dirty="0" smtClean="0">
                <a:solidFill>
                  <a:schemeClr val="tx1"/>
                </a:solidFill>
                <a:latin typeface="+mn-lt"/>
                <a:ea typeface="+mn-ea"/>
                <a:cs typeface="+mn-cs"/>
              </a:rPr>
              <a:t> </a:t>
            </a:r>
            <a:r>
              <a:rPr lang="en-US" dirty="0" smtClean="0"/>
              <a:t>http://people.ischool.berkeley.edu/%7Epam/LegislativeAlternativesToGBSS.pdf</a:t>
            </a:r>
          </a:p>
          <a:p>
            <a:endParaRPr lang="en-US" dirty="0" smtClean="0"/>
          </a:p>
          <a:p>
            <a:r>
              <a:rPr lang="en-US" dirty="0" smtClean="0"/>
              <a:t>http://www.hoover.archives.gov/LIW/countingbook/images/books.jpg</a:t>
            </a:r>
            <a:endParaRPr lang="en-US" dirty="0"/>
          </a:p>
        </p:txBody>
      </p:sp>
      <p:sp>
        <p:nvSpPr>
          <p:cNvPr id="4" name="Slide Number Placeholder 3"/>
          <p:cNvSpPr>
            <a:spLocks noGrp="1"/>
          </p:cNvSpPr>
          <p:nvPr>
            <p:ph type="sldNum" sz="quarter" idx="10"/>
          </p:nvPr>
        </p:nvSpPr>
        <p:spPr/>
        <p:txBody>
          <a:bodyPr/>
          <a:lstStyle/>
          <a:p>
            <a:fld id="{AF5A1B3E-BFB3-174A-9C3A-DA8C5CD5AA47}" type="slidenum">
              <a:rPr lang="en-US" smtClean="0"/>
              <a:pPr/>
              <a:t>21</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http://www.wired.com/threatlevel/2010/10/dmca-righthaven-loophole/</a:t>
            </a:r>
            <a:endParaRPr lang="en-US" dirty="0"/>
          </a:p>
        </p:txBody>
      </p:sp>
      <p:sp>
        <p:nvSpPr>
          <p:cNvPr id="4" name="Slide Number Placeholder 3"/>
          <p:cNvSpPr>
            <a:spLocks noGrp="1"/>
          </p:cNvSpPr>
          <p:nvPr>
            <p:ph type="sldNum" sz="quarter" idx="10"/>
          </p:nvPr>
        </p:nvSpPr>
        <p:spPr/>
        <p:txBody>
          <a:bodyPr/>
          <a:lstStyle/>
          <a:p>
            <a:fld id="{AF5A1B3E-BFB3-174A-9C3A-DA8C5CD5AA47}" type="slidenum">
              <a:rPr lang="en-US" smtClean="0"/>
              <a:pPr/>
              <a:t>22</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23E8DC3-5E60-654B-9051-EA0482D57378}" type="slidenum">
              <a:rPr lang="en-US"/>
              <a:pPr/>
              <a:t>24</a:t>
            </a:fld>
            <a:endParaRPr lang="en-US" dirty="0"/>
          </a:p>
        </p:txBody>
      </p:sp>
      <p:sp>
        <p:nvSpPr>
          <p:cNvPr id="3137538" name="Rectangle 2"/>
          <p:cNvSpPr>
            <a:spLocks noGrp="1" noRot="1" noChangeAspect="1" noChangeArrowheads="1" noTextEdit="1"/>
          </p:cNvSpPr>
          <p:nvPr>
            <p:ph type="sldImg"/>
          </p:nvPr>
        </p:nvSpPr>
        <p:spPr>
          <a:ln/>
        </p:spPr>
      </p:sp>
      <p:sp>
        <p:nvSpPr>
          <p:cNvPr id="3137539" name="Rectangle 3"/>
          <p:cNvSpPr>
            <a:spLocks noGrp="1" noChangeArrowheads="1"/>
          </p:cNvSpPr>
          <p:nvPr>
            <p:ph type="body" idx="1"/>
          </p:nvPr>
        </p:nvSpPr>
        <p:spPr/>
        <p:txBody>
          <a:bodyPr/>
          <a:lstStyle/>
          <a:p>
            <a:r>
              <a:rPr lang="en-US" dirty="0"/>
              <a:t>http://www.sprixi.com/i/2915423471?link=direct&amp;size=5</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r>
              <a:rPr lang="en-US" sz="1200" kern="1200" dirty="0" smtClean="0">
                <a:solidFill>
                  <a:schemeClr val="tx1"/>
                </a:solidFill>
                <a:latin typeface="+mn-lt"/>
                <a:ea typeface="+mn-ea"/>
                <a:cs typeface="+mn-cs"/>
              </a:rPr>
              <a:t>April 13, 2011</a:t>
            </a:r>
            <a:r>
              <a:rPr lang="en-US" sz="1200" b="1" kern="1200" dirty="0" smtClean="0">
                <a:solidFill>
                  <a:schemeClr val="tx1"/>
                </a:solidFill>
                <a:latin typeface="+mn-lt"/>
                <a:ea typeface="+mn-ea"/>
                <a:cs typeface="+mn-cs"/>
              </a:rPr>
              <a:t>BEFORE THE COPYRIGHT OFFICE LIBRARY OF CONGRESSRE: FEDERAL COPYRIGHT PROTECTION OF SOUND RECORDINGS FIXED BEFORE FEBRUARY 15, 1972DOCKET NO. 2010 – 4REPLY COMMENTS OF THE ASSOCIATION OF RESEARCH LIBRARIES AND THE AMERICAN LIBRARY ASSOCIATIONThe Association of Research Libraries1 and the American Library Association2 appreciate this opportunity to provide reply comments on the important question of the desirability of bringing under federal protection sound recordings fixed before February 15, 1972 (“federalization”). We appreciate the concerns raised by comments in favor of federalization; the seeming variety of state laws and uncertainty in the library community about the availability and scope of exceptions under state law are clearly deterring important preservation and access activities at libraries around the country. While federalization is one response to these concerns, we believe such a change would create significant additional challenges for libraries, which we discuss below. We also believe that the Copyright Office could do significant good for the library community by simply confirming the availability of a flexible fair use doctrine under state law in all 50 states.Federal Copyright Protection Creates Significant Challenges for Research and Preservation ActivitiesMany of the comments in this proceeding support federalization, but even these comments note the many ways that federal law fails to accommodate established library practice. The comments filed in this proceeding are consistent with what independent studies, including ARL’s own recent report “Fair Use Challenges in Academic and Research Libraries,” have argued: concerns about strictures in federal law too often operate as a hindrance to legitimate (and important) library activities.3 At the same time, any effort to change federal copyright law to the                                                                                                                1 The Association of Research Libraries (ARL) is a nonprofit organization of 126 research libraries in North America. Its mission is to influence the changing environment of scholarly communication and the public policies that affect research libraries and the diverse communities they serve.2 The American Library Association (ALA) is a nonprofit organization with more than 63,000 members at all types of libraries including public, academic, and K-12 school libraries. 3 </a:t>
            </a:r>
            <a:r>
              <a:rPr lang="en-US" sz="1200" b="1" i="1" kern="1200" dirty="0" smtClean="0">
                <a:solidFill>
                  <a:schemeClr val="tx1"/>
                </a:solidFill>
                <a:latin typeface="+mn-lt"/>
                <a:ea typeface="+mn-ea"/>
                <a:cs typeface="+mn-cs"/>
              </a:rPr>
              <a:t>See Association of Research Libraries et al., Fair Use Challenges in Academic and Research Libraries (Dec. 2010). Based on extensive interviews with working librarians, the authors conclude that uncertainty about federal copyright provisions has led to “downsizing, postponing, and shelving courses, research projects, digitization initiatives, and exhibits....” Id. at 1. Other reports that reach this conclusion include: National Recording Preservation Board, The State of Recorded Sound Preservation in the United States: A National Legacy At Risk in the Digital Age 120 (Aug. 2010) (concluding Section 108 is inconsistent with best practices in preservation, and that uncertaintyComments of ARL and ALAsignificant degree necessary to make it more accommodating is likely to be quite complicated, and could risk making the situation worse, rather than better, for libraries.4Federalization would create two specific challenges for libraries: extraordinarily high statutory damages, and cramped specific exceptions for library activities.Excessive Statutory Damages and Other Federal RemediesStatutory damages are by far the most chilling aspect of federal copyright protection. The Copyright Act provides for statutory damages of $750 to $30,000 per work infringed for registered works, and the penalty can be increased to $150,000 per work for “willful” infringement.5 Small-scale file-sharers have faced multi-million dollar penalties under this regime.6 Multiplied across a typical library mass digitization project, even per-work penalties on the lower end of the statutory spectrum could easily add up to devastating penalties. As the Electronic Frontier Foundation notes in its comments, “The potential for excessive damages can stifle creativity and innovation for fear of liability even where copyright infringement is deemed to be only a small risk.”7 Indeed, ARL found in its interviews with academic and research librarians that many librarians were especially chary of digital preservation and access activities involving music due to the multi-million dollar verdicts involved in high-profile file-sharing lawsuits brought by record company plaintiffs.8 This was true                                                                                                                about fair use limits its usefulness for generally risk-averse institutions); J. Besek, Copyright Issues Relevant to Digital Preservation and Dissemination of pre-1972 Commercial Sound Recordings by Libraries and Archives 45 (Dec. 2005) (concluding libraries would benefit from more flexible standards for digital copying in federal law).4 See, e.g., Comments of Kenneth Crews at 2 (“[T]he decision to bring works lacking full protection under the federal system not only has implications for creators’ rights, but also for the structure and reach of statutory exceptions.”) Crews suggests a comprehensive review of these implications prior to federalization, but worries that even if such a review were to be undertaken, Congress may not pay heed, referring to the “unevenness of congressional attention” to such niceties in the past. It is also noteworthy that the Recording Industry Association of America, an influential player in copyright policymaking, believes federalization would be “prejudicial to rightsholders.” Comments of the RIAA and A2IM at 2 (“[P]rivate agreements...are much more efficient and effective means for improving preservation and access than any legislative change.”). A legislative process will necessarily involve rightsholder stakeholders, such as the RIAA, who could demand narrower rather than broader library exceptions in exchange for acquiescence to federalization. 5 17 U.S.C. § 504(c). The Copyright Act also provides for reduced damages in some cases for “innocent infringers” and employees of non-profit educational institutions who have a good faith belief that their activities constitute fair use. This reduces, but does not eliminate, the risk that a library will face high statutory damages awards. 6 For example, a graduate student convicted of sharing 30 songs on a peer-to-peer network was initially ordered to pay $675,000, which the judge reduced to $67,500. Ashby Jones, “What’s the Appropriate Punishment for Illegal Downloading?” WALL STREET JOURNAL LAW BLOG, http://blogs.wsj.com/law/2011/04/05/whats-the-appropriate-punishment-for-illegal- downloading/, April 5, 2011. 7 Comments of the Electronic Frontier Foundation at 15. 8 The Association of Research Libraries et al., supra n.3, at 3.   2    Comments of ARL and ALAdespite the fact that none of these high-profile lawsuits involved a nonprofit, educational use.9In addition to statutory damages, the Copyright Act provides for several other remedies not necessarily available at common law. Rightsholders can recover any profits of the infringer that are attributable to the infringement,10 in addition to actual damages incurred by the copyright owner. The Act also creates presumptions in favor of rightsholders demanding profits from alleged infringers: A plaintiff rightsholder need only establish gross profits of an accused infringer, then the burden shifts to the accused infringer to show deductible expenses and portions of profit not attributable to the alleged infringement. Federal law also authorizes impounding and destruction of infringing articles and any “other articles by means of which such copies or phonorecords may be produced.”11 Finally, federal law overrides the default rule that each party bears its own litigation costs, allowing rightsholders to demand that alleged infringers pay their costs and attorneys’ fees, which can be very significant.12Remedies under state common law are mild by comparison. For a tort such as copyright infringement, unfair competition, or misappropriation, the remedy will be based on the general principle that the plaintiff should be restored to the position she would have been in absent the tort. Remedies for common law infringement will thus consist primarily of awarding to the rightsholder provable lost profits attributable to the infringement. As such losses will be highly speculative or non-existent for library uses (especially preservation), it is highly unlikely libraries would face the threat of high-stakes litigation at common law that is available to rightsholders under federal law.13 Also, while it is possible that a common law court could award a plaintiff the alleged infringer’s profits from infringing, the common law does not feature a burden-shifting doctrine like the federal provision discussed above; rightsholders, not libraries, will bear the burden of showing which profits must be surrendered, if any.State civil and criminal anti-piracy statutes sometimes provide for more draconian remedies, but these typically apply to commercial behavior, using language such as “intent to sell” or “for commercial profit” to define the                                                                                                                9 Indeed, the RIAA and A2IM argue in their Comments that because none of their members have brought lawsuits against libraries for preservation activities, the specter of liability “is largely not a factor or hindrance, by itself, to preservation activity.” Comments of RIAA and A2IM at 19. Perhaps the absence of legal action should signal to librarians and archivists that they can go forward with important work despite the possibility that it may be a “’technical’” violation of the law, but our research suggests that this has not been the effect of the rightsholders’ forbearance. See ARL et al., supra n. 3, at 3.10 17 U.S.C. § 504(b). 11 17 U.S.C. § 503. 12 17 U.S.C. § 505. 13 As Timothy Brooks argues in his comments, most of the sound recordings that libraries would preserve and make accessible have long ago exhausted their commercial potential. Comments of Tim Brooks, Association for Recorded Sound Collections at 3. While the common law can take into consideration the negligible harm to rightsholders in these cases, statutory damages sever the connection between damages and harm.   3    Comments of ARL and ALAoffense.14 Non-profit libraries and archives are unlikely to fall on the wrong side of these laws.15Cramped Limitations for LibrariesMany of the comments in this proceeding highlight the inadequacy of the library and archives exceptions in the Copyright Act, which are found primarily in Section 108. As commenters observe, these exceptions simply do not reflect the realities of modern digital scholarship and the best practices at modern academic and research institutions. The limitations they impose are outdated and can cause real harm to libraries, archives and the public they serve. Patrick Loughney of the Library of Congress takes a representatively dim view, saying of Sections 108(b) and (c), for example, that they “are of little real benefit to libraries, archives and other institutions that preserve and provide public access to sound recordings.”16 Indeed, Section 108 suffers from several deficiencies.First, Section 108 places strict limits on when and to what extent a library or archives can make copies for preservation or access. As Loughney points out, the allowance of only three copies for preservation is inconsistent with current best practices for digitization of audio materials, which include making a variety of digital copies in a variety of formats, stored in a variety of locations. Equally frustrating is the statutory assumption that some items should not be preserved until they are already damaged, deteriorating, or otherwise endangered. Indeed, Loughney suggests that to obey the letter of the law on this point “could constitute malfeasance on the part of a professional librarian or archivist.”17 It risks the loss of important cultural artifacts, and raises the costs of preservation considerably and unnecessarily.The utility of these provisions is also significantly impaired by the requirement that digital copies be accessible only on the premises of the library or archives (if at all).18 As Eric Harbeson of the Music Library Association notes, institutions that fund preservation and digitization projects expect the resulting digital files                                                                                                                14 See, e.g., Jaszi, P., Protection for Pre-1972 Sound Recordings under State Law and Its Impact on Use by Nonprofit Institutions: A 10-State Analysis 9 (September 2009) (“[T]he statutes in all 10 states contain explicit language stating that the unauthorized use must be made with ‘intent to sell,’ for ‘commercial profit,’ or some other language indicating a commercial nature to the unlawful activity .”).15 See J. Besek, supra n. 3, at 22 (“On the basis of our review of statutes in states other than California, there does not appear to be a significant risk of criminal liability for nonprofit archiving and preservation activity.”) Califoria’s criminal statute has an exception for non-profit archiving and preservation, but requires institutions to make certain efforts to obtain permission before acting. See also Comments of Randy Silverman and Alison Mower at 2 (citing Utah’s Unauthorized Recording Practices Act, which includes an exception for “any person transferring any such sounds without any compensation being derived by this person or any other person from the transfer,” as more accommodating for preservation than federal law).16 Comments of Patrick Loughney at 5. See also, National Recording Preservation Board, The State of Recorded Sound Preservation in the United States: A National Legacy At Risk in the Digital Age at 120-21 (“Section 108...has failed to keep pace with best practices currently followed by the audio engineering and the federally and privately funded restoration communities.”).17 Loughney, supra n. 14, at 5. 18 See 17 U.S.C. 108(c)(2).   4    Comments of ARL and ALAto be widely accessible; limits on access discourage funding for digitization projects, including digital preservation projects.19 It also frustrates the expectations of contemporary scholars that a library’s digital resources will be easily and instantly accessible from any Internet connection. Many of the comments argue that libraries need a legal framework that will “provide certainty” for conservative funders and administrators who worry digitization activities with an access component are clouded by copyright liability.20 The limited access allowed under Section 108 falls short of that need.21Section 108(h) allows for more liberal scholarly and preservation use by libraries and archives of works during the last 20 years of their copyright term. This exemption is subject to a few conditions, however: the work must be published, and it must not be “subject to normal commercial exploitation” or obtainable (new or used) at a reasonable price, and the exception does not apply to any downstream uses by a library or archives’ patrons. The Society of American Archivists writes in its comments, “Archivists have not used 108(h) extensively as of yet,” citing the narrow scope of the provision, the ambiguity of key terms, and the administrative difficulty of tracking which works satisfy the exception.22These and other shortcomings of Section 108 prompted the Library of Congress and the Copyright Office to convene the Section 108 Study Group several years ago to consider updates to the statute. The Group produced a substantial report but was unable to achieve consensus around workable solutions, which illustrates the difficulty of framing balanced statutory exemptions in what has become a highly contentious policymaking environment. Consensus solutions to the “orphan works” problem have been equally elusive, despite considerable effort at the Copyright Office and elsewhere. These efforts suggest that while current law has clear flaws, ‘opening up’ the law is far from certain to yield improvement.In sum, federalization would raise the specter of statutory damages for libraries and archives considering digitization and other preservation and access                                                                                                                19 Comments of Eric Harbeson at 3. See also Comments of the Society of American Archivists at 3 (“Furthermore, the funding and scope of preservation programs are closely related to the extent to which the preserved items can be made readily available for research use.”). 20 See Comments of the Society of American Archivists at 3 (“Our worry is that as institutional lawyers and preservation funders become more aware of the uncertain legality of providing access to pre-1972 sound recordings, they will remove their support for archival access programs and everyone will suffer.”); Comments of K. Matthew Dames at 6 (“Unfortunately, the lingering legal uncertainty over the ability of scholarly institutions to make their holdings available to the communities they serve dampens ambitions and hampers initiatives.”); Comments of Tim Brooks at 3 (“The rules by which such [academic] use can be made need to be clear, uniform and rational.”); Comments of Patrick Loughney, Ph.D., at 3 (“the uncertain legal treatment even for preservation copying, much less the ability to ultimately make these materials available, makes archive and education officials reluctant to fundraise for, or allocate resources for the acquisition and preservation of the culturally valuable material.”)21 Indeed, Randy Silverman and Alison Mower of the University of Utah claim that federalization would discourage preservation activities in Utah, which has a much broader exemption for non- profit copying of sound recordings. Comments of Randy Silverman and Alison Mower at 2. Notably, Utah’s exception for non-profit uses is likely typical of state law. See J. Besek, supra n.3. 22 Comments of the Society of American Archivists at 10.   5    Comments of ARL and ALAinitiatives for pre-1972 sound recordings, while federal exceptions specifically for research and preservation are in tension with best practices currently in place at these institutions. The Copyright Office should weigh these risks as it considers whether to federalize protection for pre-1972 sound recordings.State Law Could Be Hospitable to Research and Preservation NeedsThe majority of the comments in this proceeding cite the lack of clarity and the perceived lack of exceptions in state law as the principle reasons to support federalization.23 Clarity is certainly needed, but these comments likely overestimate the importance of specific exceptions, and, in some cases, are mistaken about the lack of exceptions in state law. Specific exceptions are helpful (if hard to come by) in the federal context because federal copyright law covers a host of library activities, and the consequences for violating federal copyright can be quite dire. In the state context, however, access to a flexible fair use defense may well be all that is needed to empower libraries and archives to go forward with important preservation and access initiatives.For many aspects of state civil and criminal law, exceptions appear to be simply unnecessary. State anti-piracy statutes are typically much narrower than federal law: they bar unauthorized commercial reproduction, but do not apply to non- profit uses.24 This seems to be true of other common law tort claims that could be substitutes for copyright protection, such as unfair competition or misappropriation.25 By tailoring protection to cover only the behaviors that pose a real economic threat to rightsholders, these state regimes sidestep the thorny question of how to craft useful exceptions for non-profit activities. Only state common law copyright raises the question of whether exceptions are available to encourage preservation, research, and other important functions of libraries and archives.                                                                                                                23 See, e.g., Comments of the Society of American Archivists at 3 (“The explicit and broad preservation exception...in 108(b) would be a definite improvement over the current confused state of the law”); Comments of Tim Brooks, ARSC, at 2 (“The law desperately needs clarity, ‘bright lines’ that holders of these recordings (both public and private) can understand.”); Comments of the Electronic Frontier Foundation at 4 (“Federal jurisdiction, on the other hand, would offer a legal protection scheme for pre-1972 sound recordings in which clear checks on copyright exclusivities allow creative expression and add-on innovation to flourish.”); Comments of Eric Harbeson, MLA, at 4 (“Most importantly, libraries would have access to fair use defenses and exemptions provided under §108.”); Comments of K. Matthew Dames at 5 (“[T]he lack of certainty [surrounding works protected by state law] introduces a level of legal risk that should not exist given that there are clear and current Federal limitations that allow such activities.”). 24 See, e.g., J. Besek, supra n. 3, at 39 (“Our review suggests that digital preservation and streaming of pre-1972 sound recordings by nonprofit libraries is unlikely to violate state criminal laws.”). 25 Id. at 40 (“[I]t seems unlikely that activities within the bounds of what is permitted under § 107 or § 108...would be actionable under state law.... Indeed, it is unlikely that such activities would even elicit a claim.”); Jaszi, P., Protection for Pre-1972 Sound Recordings under State Law and Its Impact on Use by Nonprofit Institutions: A 10-State Analysis 18 (September 2009) (“[N]onprofit institutions that use pre-1972 sound recordings would most likely not be found to engage in unfair competition.”). To the extent that these conclusions are tentative or incomplete, the Copyright Office should consider making a stronger statement based on a more comprehensive review of the law. This could be part of the same review and declaration on the issue of fair use.   6    Comments of ARL and ALAIn this context, there would be great value if the copyright office were to affirm that the fair use doctrine is available under state common law. Fair use is a flexible doctrine that allows users to engage in an open-ended variety of activities that implicate copyright but are, because of the purpose and nature of their use, deemed to be “fair.” The Supreme Court has said fair use is one of the necessary balancing features that prevent copyright from running afoul of the First Amendment;26 without protection for criticism, commentary, and a host of educational and research uses, the copyright monopoly would be an unconstitutional burden on free expression. Since the First Amendment also applies to the states, there could be serious constitutional implications for a state copyright regime that did not recognize fair use. The limited case law that currently exists already suggests that state common law courts will recognize fair use when confronted with the issue.27 Indeed, case law suggests state courts have more freedom to reach fair and equitable results under common law than would exist under the exceptions in federal law.28Copyright scholars have conducted several partial surveys of state law protection of pre-1972 sound recordings. These surveys typically take a tentative tone, but their conclusions about the availability of fair use are consistently positive. June Besek’s conclusion is typical: “[I]t is reasonable to assume that a common law copyright court would recognize a fair use–type exception to accommodate First Amendment interests.”29 The comments in this proceeding are evidence that these partial and tentative examinations have not reassured members of the library community. The Office should take this continuing uncertainty as evidence for the utility of a clearer, perhaps more comprehensive statement about the availability of fair use under state law.                                                                                                                26 See, e.g., Eldred v. Ashcroft, 537 U.S. 186 (2003); Harper &amp; Row, Publishers, Inc. v. Nation Enterprises, 471 U.S. 439, 460 (1985). 27 See, e.g., EMI Records Ltd. v. Premise Media Corp., Index No. 601209/08, Sup. Ct. N.Y. (Aug. 13, 2008), available at http://cyberlaw.stanford.edu/system/files/EMI+v.+Premise+PI+Order.pdf (“New York cases acknowledge that fair use exists at common law.”). 28 Capitol Records, Inc. v. Naxos, 4 N.Y.3d 540, 555 (N.Y. 2005) (“[T]he common law has allowed the courts to keep pace with constantly changing technological and economic aspects so as to reach just and realistic results.”). 29 J. Besek, Copyright and Related Issues Relevant to Digital Preservation and Dissemination of Unpublished pre-1972 Commercial Sound Recordings by Libraries and Archives 60 (Mar. 2009).   7    </a:t>
            </a:r>
            <a:endParaRPr lang="en-US" dirty="0"/>
          </a:p>
        </p:txBody>
      </p:sp>
      <p:sp>
        <p:nvSpPr>
          <p:cNvPr id="4" name="Slide Number Placeholder 3"/>
          <p:cNvSpPr>
            <a:spLocks noGrp="1"/>
          </p:cNvSpPr>
          <p:nvPr>
            <p:ph type="sldNum" sz="quarter" idx="10"/>
          </p:nvPr>
        </p:nvSpPr>
        <p:spPr/>
        <p:txBody>
          <a:bodyPr/>
          <a:lstStyle/>
          <a:p>
            <a:fld id="{AF5A1B3E-BFB3-174A-9C3A-DA8C5CD5AA47}" type="slidenum">
              <a:rPr lang="en-US" smtClean="0"/>
              <a:pPr/>
              <a:t>27</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http://guayaquil.usconsulate.gov/uploads/sk/Qc/skQcH6jHI_3UM98n1YnsJQ/4thofjulyconcertosgderusha320x250.jpg</a:t>
            </a:r>
            <a:endParaRPr lang="en-US" dirty="0"/>
          </a:p>
        </p:txBody>
      </p:sp>
      <p:sp>
        <p:nvSpPr>
          <p:cNvPr id="4" name="Slide Number Placeholder 3"/>
          <p:cNvSpPr>
            <a:spLocks noGrp="1"/>
          </p:cNvSpPr>
          <p:nvPr>
            <p:ph type="sldNum" sz="quarter" idx="10"/>
          </p:nvPr>
        </p:nvSpPr>
        <p:spPr/>
        <p:txBody>
          <a:bodyPr/>
          <a:lstStyle/>
          <a:p>
            <a:fld id="{AF5A1B3E-BFB3-174A-9C3A-DA8C5CD5AA47}" type="slidenum">
              <a:rPr lang="en-US" smtClean="0"/>
              <a:pPr/>
              <a:t>28</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Copyright Analysis</a:t>
            </a:r>
            <a:endParaRPr lang="en-US" dirty="0"/>
          </a:p>
        </p:txBody>
      </p:sp>
      <p:sp>
        <p:nvSpPr>
          <p:cNvPr id="4" name="Slide Number Placeholder 3"/>
          <p:cNvSpPr>
            <a:spLocks noGrp="1"/>
          </p:cNvSpPr>
          <p:nvPr>
            <p:ph type="sldNum" sz="quarter" idx="10"/>
          </p:nvPr>
        </p:nvSpPr>
        <p:spPr/>
        <p:txBody>
          <a:bodyPr/>
          <a:lstStyle/>
          <a:p>
            <a:fld id="{AF5A1B3E-BFB3-174A-9C3A-DA8C5CD5AA47}" type="slidenum">
              <a:rPr lang="en-US" smtClean="0"/>
              <a:pPr/>
              <a:t>3</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a:t>
            </a:r>
            <a:r>
              <a:rPr lang="en-US" dirty="0" err="1" smtClean="0"/>
              <a:t>diversity.ncifcrf.gov</a:t>
            </a:r>
            <a:r>
              <a:rPr lang="en-US" dirty="0" smtClean="0"/>
              <a:t>/travel/</a:t>
            </a:r>
            <a:endParaRPr lang="en-US" dirty="0"/>
          </a:p>
        </p:txBody>
      </p:sp>
      <p:sp>
        <p:nvSpPr>
          <p:cNvPr id="4" name="Slide Number Placeholder 3"/>
          <p:cNvSpPr>
            <a:spLocks noGrp="1"/>
          </p:cNvSpPr>
          <p:nvPr>
            <p:ph type="sldNum" sz="quarter" idx="10"/>
          </p:nvPr>
        </p:nvSpPr>
        <p:spPr/>
        <p:txBody>
          <a:bodyPr/>
          <a:lstStyle/>
          <a:p>
            <a:fld id="{AF5A1B3E-BFB3-174A-9C3A-DA8C5CD5AA47}" type="slidenum">
              <a:rPr lang="en-US" smtClean="0"/>
              <a:pPr/>
              <a:t>29</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mtClean="0"/>
              <a:t>http://www.ifla.org/en/publications/draft-treaty-on-copyright-exceptions-and-limitations-for-libraries-and-archives</a:t>
            </a:r>
            <a:endParaRPr lang="en-US" dirty="0"/>
          </a:p>
        </p:txBody>
      </p:sp>
      <p:sp>
        <p:nvSpPr>
          <p:cNvPr id="4" name="Slide Number Placeholder 3"/>
          <p:cNvSpPr>
            <a:spLocks noGrp="1"/>
          </p:cNvSpPr>
          <p:nvPr>
            <p:ph type="sldNum" sz="quarter" idx="10"/>
          </p:nvPr>
        </p:nvSpPr>
        <p:spPr/>
        <p:txBody>
          <a:bodyPr/>
          <a:lstStyle/>
          <a:p>
            <a:fld id="{AF5A1B3E-BFB3-174A-9C3A-DA8C5CD5AA47}" type="slidenum">
              <a:rPr lang="en-US" smtClean="0"/>
              <a:pPr/>
              <a:t>30</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http://computing.fnal.gov/cdtracks/2011/april/images/hands_raised.jpg</a:t>
            </a:r>
            <a:endParaRPr lang="en-US" dirty="0"/>
          </a:p>
        </p:txBody>
      </p:sp>
      <p:sp>
        <p:nvSpPr>
          <p:cNvPr id="4" name="Slide Number Placeholder 3"/>
          <p:cNvSpPr>
            <a:spLocks noGrp="1"/>
          </p:cNvSpPr>
          <p:nvPr>
            <p:ph type="sldNum" sz="quarter" idx="10"/>
          </p:nvPr>
        </p:nvSpPr>
        <p:spPr/>
        <p:txBody>
          <a:bodyPr/>
          <a:lstStyle/>
          <a:p>
            <a:fld id="{AF5A1B3E-BFB3-174A-9C3A-DA8C5CD5AA47}" type="slidenum">
              <a:rPr lang="en-US" smtClean="0"/>
              <a:pPr/>
              <a:t>31</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C34B7678-13C8-2746-887F-DF8F2020AB8C}" type="slidenum">
              <a:rPr lang="en-US"/>
              <a:pPr/>
              <a:t>4</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r>
              <a:rPr lang="en-US" dirty="0"/>
              <a:t>http://www.cdc.gov/ncidod/diseases/hanta/images/</a:t>
            </a:r>
            <a:r>
              <a:rPr lang="en-US" dirty="0" smtClean="0"/>
              <a:t>hv119m.jpg</a:t>
            </a:r>
          </a:p>
          <a:p>
            <a:endParaRPr lang="en-US" dirty="0" smtClean="0"/>
          </a:p>
          <a:p>
            <a:endParaRPr lang="en-US" dirty="0" smtClean="0"/>
          </a:p>
          <a:p>
            <a:r>
              <a:rPr lang="en-US" dirty="0" smtClean="0"/>
              <a:t>Can override copyright</a:t>
            </a:r>
          </a:p>
          <a:p>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Go to </a:t>
            </a:r>
            <a:r>
              <a:rPr lang="en-US" dirty="0" err="1" smtClean="0"/>
              <a:t>google</a:t>
            </a:r>
            <a:r>
              <a:rPr lang="en-US" dirty="0" smtClean="0"/>
              <a:t>,</a:t>
            </a:r>
            <a:r>
              <a:rPr lang="en-US" baseline="0" dirty="0" smtClean="0"/>
              <a:t> click on books </a:t>
            </a:r>
          </a:p>
          <a:p>
            <a:endParaRPr lang="en-US" baseline="0" dirty="0" smtClean="0"/>
          </a:p>
          <a:p>
            <a:r>
              <a:rPr lang="en-US" baseline="0" dirty="0" smtClean="0"/>
              <a:t>TO DOWNLOAD  .. </a:t>
            </a:r>
            <a:r>
              <a:rPr lang="en-US" baseline="0" dirty="0" err="1" smtClean="0"/>
              <a:t>Pdf</a:t>
            </a:r>
            <a:r>
              <a:rPr lang="en-US" baseline="0" dirty="0" smtClean="0"/>
              <a:t> </a:t>
            </a:r>
            <a:r>
              <a:rPr lang="en-US" baseline="0" dirty="0" err="1" smtClean="0"/>
              <a:t>epub</a:t>
            </a:r>
            <a:r>
              <a:rPr lang="en-US" baseline="0" dirty="0" smtClean="0"/>
              <a:t> sometimes other formats</a:t>
            </a:r>
          </a:p>
          <a:p>
            <a:endParaRPr lang="en-US" baseline="0" dirty="0" smtClean="0"/>
          </a:p>
          <a:p>
            <a:r>
              <a:rPr lang="en-US" sz="1200" kern="1200" dirty="0" smtClean="0">
                <a:solidFill>
                  <a:schemeClr val="tx1"/>
                </a:solidFill>
                <a:latin typeface="+mn-lt"/>
                <a:ea typeface="+mn-ea"/>
                <a:cs typeface="+mn-cs"/>
              </a:rPr>
              <a:t>Here's the answer, which has worked for me at this moment in twelve successive instances.  Starting with a free </a:t>
            </a:r>
            <a:r>
              <a:rPr lang="en-US" sz="1200" kern="1200" dirty="0" err="1" smtClean="0">
                <a:solidFill>
                  <a:schemeClr val="tx1"/>
                </a:solidFill>
                <a:latin typeface="+mn-lt"/>
                <a:ea typeface="+mn-ea"/>
                <a:cs typeface="+mn-cs"/>
              </a:rPr>
              <a:t>ebook</a:t>
            </a:r>
            <a:r>
              <a:rPr lang="en-US" sz="1200" kern="1200" dirty="0" smtClean="0">
                <a:solidFill>
                  <a:schemeClr val="tx1"/>
                </a:solidFill>
                <a:latin typeface="+mn-lt"/>
                <a:ea typeface="+mn-ea"/>
                <a:cs typeface="+mn-cs"/>
              </a:rPr>
              <a:t> title in any of your categories (To Buy, My Google Ebooks, Purchased, Reviewed, etc.) click on the title and then click on the "Read now" button.  Then click on the "</a:t>
            </a:r>
            <a:r>
              <a:rPr lang="en-US" sz="1200" kern="1200" dirty="0" err="1" smtClean="0">
                <a:solidFill>
                  <a:schemeClr val="tx1"/>
                </a:solidFill>
                <a:latin typeface="+mn-lt"/>
                <a:ea typeface="+mn-ea"/>
                <a:cs typeface="+mn-cs"/>
              </a:rPr>
              <a:t>i</a:t>
            </a:r>
            <a:r>
              <a:rPr lang="en-US" sz="1200" kern="1200" dirty="0" smtClean="0">
                <a:solidFill>
                  <a:schemeClr val="tx1"/>
                </a:solidFill>
                <a:latin typeface="+mn-lt"/>
                <a:ea typeface="+mn-ea"/>
                <a:cs typeface="+mn-cs"/>
              </a:rPr>
              <a:t>" (About this book) icon in the upper right hand corner.  In the "About this book" pop-up screen, click on the word "change" that follows to the right of the words "In my library."  You will be faced with a list of options.  Choose "To read" and click on that button.   Then go back (hitting your browser's "back" button several times) until you get to your "My Library" page, the one with your avatar on the upper left.  Go down to the "My Library" listing of subgroups on the left side and click on "To read."  When the "To read" contents page comes up, click on the title of the book you've just shifted into the "To read" category.  To the immediate right of the book illustration or cover on the </a:t>
            </a:r>
            <a:r>
              <a:rPr lang="en-US" sz="1200" kern="1200" dirty="0" err="1" smtClean="0">
                <a:solidFill>
                  <a:schemeClr val="tx1"/>
                </a:solidFill>
                <a:latin typeface="+mn-lt"/>
                <a:ea typeface="+mn-ea"/>
                <a:cs typeface="+mn-cs"/>
              </a:rPr>
              <a:t>lefthand</a:t>
            </a:r>
            <a:r>
              <a:rPr lang="en-US" sz="1200" kern="1200" dirty="0" smtClean="0">
                <a:solidFill>
                  <a:schemeClr val="tx1"/>
                </a:solidFill>
                <a:latin typeface="+mn-lt"/>
                <a:ea typeface="+mn-ea"/>
                <a:cs typeface="+mn-cs"/>
              </a:rPr>
              <a:t> side should be the words:  "Preview this book."  Click on it.  And then, on the </a:t>
            </a:r>
            <a:r>
              <a:rPr lang="en-US" sz="1200" kern="1200" dirty="0" err="1" smtClean="0">
                <a:solidFill>
                  <a:schemeClr val="tx1"/>
                </a:solidFill>
                <a:latin typeface="+mn-lt"/>
                <a:ea typeface="+mn-ea"/>
                <a:cs typeface="+mn-cs"/>
              </a:rPr>
              <a:t>righthand</a:t>
            </a:r>
            <a:r>
              <a:rPr lang="en-US" sz="1200" kern="1200" dirty="0" smtClean="0">
                <a:solidFill>
                  <a:schemeClr val="tx1"/>
                </a:solidFill>
                <a:latin typeface="+mn-lt"/>
                <a:ea typeface="+mn-ea"/>
                <a:cs typeface="+mn-cs"/>
              </a:rPr>
              <a:t> side at approximately the middle of the page, you'll see the word "Download."  Click on it.  You may or may not get a choice of formats, but at the least there should be a PDF download available.  Click on the "PDF" button and then do as you normally do with a download on your particular browser. By the way, one reader seemed to say that the "preview" feature does not work if you're running IE9 on W7.  That's not true.  I'm running IE9 on W7 and, as stated, have been able to download twelve successive free ebooks from Google Books using the above steps. </a:t>
            </a:r>
            <a:endParaRPr lang="en-US" dirty="0"/>
          </a:p>
        </p:txBody>
      </p:sp>
      <p:sp>
        <p:nvSpPr>
          <p:cNvPr id="4" name="Slide Number Placeholder 3"/>
          <p:cNvSpPr>
            <a:spLocks noGrp="1"/>
          </p:cNvSpPr>
          <p:nvPr>
            <p:ph type="sldNum" sz="quarter" idx="10"/>
          </p:nvPr>
        </p:nvSpPr>
        <p:spPr/>
        <p:txBody>
          <a:bodyPr/>
          <a:lstStyle/>
          <a:p>
            <a:fld id="{AF5A1B3E-BFB3-174A-9C3A-DA8C5CD5AA47}" type="slidenum">
              <a:rPr lang="en-US" smtClean="0"/>
              <a:pPr/>
              <a:t>6</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7332A5-708C-6345-B7F9-DC87332E51AB}" type="slidenum">
              <a:rPr lang="en-US"/>
              <a:pPr/>
              <a:t>7</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en-US" dirty="0"/>
              <a:t>http://</a:t>
            </a:r>
            <a:r>
              <a:rPr lang="en-US" dirty="0" err="1"/>
              <a:t>www.nlm.nih.gov/share/image/</a:t>
            </a:r>
            <a:r>
              <a:rPr lang="en-US" dirty="0" err="1" smtClean="0"/>
              <a:t>circ_desk.jpg</a:t>
            </a:r>
            <a:endParaRPr lang="en-US" dirty="0" smtClean="0"/>
          </a:p>
          <a:p>
            <a:endParaRPr lang="en-US" dirty="0" smtClean="0"/>
          </a:p>
          <a:p>
            <a:r>
              <a:rPr lang="en-US" dirty="0" smtClean="0"/>
              <a:t>17 U.S.C. Sect. 109</a:t>
            </a:r>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two main methods of ◊calculation are as follows: (a) payment on the basis of how often an author’s works are lent out; and (b) payment per copy of an author’s work held in libraries</a:t>
            </a:r>
            <a:endParaRPr lang="en-US" dirty="0"/>
          </a:p>
        </p:txBody>
      </p:sp>
      <p:sp>
        <p:nvSpPr>
          <p:cNvPr id="4" name="Slide Number Placeholder 3"/>
          <p:cNvSpPr>
            <a:spLocks noGrp="1"/>
          </p:cNvSpPr>
          <p:nvPr>
            <p:ph type="sldNum" sz="quarter" idx="10"/>
          </p:nvPr>
        </p:nvSpPr>
        <p:spPr/>
        <p:txBody>
          <a:bodyPr/>
          <a:lstStyle/>
          <a:p>
            <a:fld id="{518E4471-03F5-744A-BC31-1587FF696BD7}" type="slidenum">
              <a:rPr lang="en-US" smtClean="0"/>
              <a:pPr/>
              <a:t>8</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i="1" dirty="0" smtClean="0"/>
              <a:t>http://www.epa.gov/dfe/images/flex-case1-image/endofpress.gif</a:t>
            </a:r>
          </a:p>
          <a:p>
            <a:endParaRPr lang="en-US" i="1" dirty="0" smtClean="0"/>
          </a:p>
          <a:p>
            <a:r>
              <a:rPr lang="en-US" dirty="0" smtClean="0"/>
              <a:t>“lawfully made under this title”</a:t>
            </a:r>
          </a:p>
          <a:p>
            <a:endParaRPr lang="en-US" dirty="0" smtClean="0"/>
          </a:p>
          <a:p>
            <a:r>
              <a:rPr lang="en-US" dirty="0" smtClean="0"/>
              <a:t>First sale doctrine critical to operation of libraries</a:t>
            </a:r>
          </a:p>
          <a:p>
            <a:r>
              <a:rPr lang="en-US" dirty="0" smtClean="0"/>
              <a:t>Costco – discount retailer, sold </a:t>
            </a:r>
            <a:r>
              <a:rPr lang="en-US" dirty="0" err="1" smtClean="0"/>
              <a:t>swiss</a:t>
            </a:r>
            <a:r>
              <a:rPr lang="en-US" dirty="0" smtClean="0"/>
              <a:t> made omega watches without permission of omega or us distributor</a:t>
            </a:r>
          </a:p>
          <a:p>
            <a:r>
              <a:rPr lang="en-US" dirty="0" smtClean="0"/>
              <a:t>Costco purchased in </a:t>
            </a:r>
            <a:r>
              <a:rPr lang="en-US" dirty="0" err="1" smtClean="0"/>
              <a:t>europe</a:t>
            </a:r>
            <a:r>
              <a:rPr lang="en-US" dirty="0" smtClean="0"/>
              <a:t> and imported</a:t>
            </a:r>
          </a:p>
          <a:p>
            <a:r>
              <a:rPr lang="en-US" dirty="0" smtClean="0"/>
              <a:t>Omega then engraved design of a globe on back of watch and registered design</a:t>
            </a:r>
          </a:p>
          <a:p>
            <a:r>
              <a:rPr lang="en-US" dirty="0" smtClean="0"/>
              <a:t>Omega sued </a:t>
            </a:r>
            <a:r>
              <a:rPr lang="en-US" dirty="0" err="1" smtClean="0"/>
              <a:t>costco</a:t>
            </a:r>
            <a:r>
              <a:rPr lang="en-US" dirty="0" smtClean="0"/>
              <a:t> for infringing its importation and distribution rights</a:t>
            </a:r>
          </a:p>
          <a:p>
            <a:endParaRPr lang="en-US" dirty="0" smtClean="0"/>
          </a:p>
          <a:p>
            <a:r>
              <a:rPr lang="en-US" dirty="0" smtClean="0"/>
              <a:t>Costco – defense – first sale</a:t>
            </a:r>
          </a:p>
          <a:p>
            <a:r>
              <a:rPr lang="en-US" dirty="0" smtClean="0"/>
              <a:t>Omega – said didn’t apply to copies manufactured abroad</a:t>
            </a:r>
          </a:p>
          <a:p>
            <a:endParaRPr lang="en-US" dirty="0" smtClean="0"/>
          </a:p>
          <a:p>
            <a:r>
              <a:rPr lang="en-US" dirty="0" smtClean="0"/>
              <a:t>Ninth Circuit agreed! Ruled first sale doesn’t apply to the designs engraved in </a:t>
            </a:r>
            <a:r>
              <a:rPr lang="en-US" dirty="0" err="1" smtClean="0"/>
              <a:t>switzerland</a:t>
            </a:r>
            <a:endParaRPr lang="en-US" dirty="0" smtClean="0"/>
          </a:p>
          <a:p>
            <a:r>
              <a:rPr lang="en-US" dirty="0" smtClean="0"/>
              <a:t>Library Copyright Alliance, ALA, ARL&lt; SCRL – filed amicus support of Costco, arguing threatened ability of libraries to lend materials</a:t>
            </a:r>
          </a:p>
          <a:p>
            <a:r>
              <a:rPr lang="en-US" dirty="0" smtClean="0"/>
              <a:t>US publishers now print an increasing number of books in China and other countries to lower labor costs</a:t>
            </a:r>
          </a:p>
          <a:p>
            <a:r>
              <a:rPr lang="en-US" dirty="0" smtClean="0"/>
              <a:t>Copyright law treats importation as a form of distribution, so this could limit libraries ability to import materials manufactured outside US</a:t>
            </a:r>
          </a:p>
          <a:p>
            <a:endParaRPr lang="en-US" dirty="0" smtClean="0"/>
          </a:p>
          <a:p>
            <a:r>
              <a:rPr lang="en-US" sz="1200" b="0" u="none" kern="1200" dirty="0" err="1" smtClean="0">
                <a:solidFill>
                  <a:schemeClr val="tx1"/>
                </a:solidFill>
                <a:latin typeface="+mn-lt"/>
                <a:ea typeface="+mn-ea"/>
                <a:cs typeface="+mn-cs"/>
              </a:rPr>
              <a:t>http://harare.usembassy.gov/uploads/TR/XM/TRXMlfBHjectuVuMbrkLDw/Library_Usersdesk.jpg</a:t>
            </a:r>
            <a:endParaRPr lang="en-US" sz="1200" b="0" u="none" kern="1200" dirty="0" smtClean="0">
              <a:solidFill>
                <a:schemeClr val="tx1"/>
              </a:solidFill>
              <a:latin typeface="+mn-lt"/>
              <a:ea typeface="+mn-ea"/>
              <a:cs typeface="+mn-cs"/>
            </a:endParaRPr>
          </a:p>
          <a:p>
            <a:endParaRPr lang="en-US" sz="1200" b="0" u="none" kern="1200" dirty="0" smtClean="0">
              <a:solidFill>
                <a:schemeClr val="tx1"/>
              </a:solidFill>
              <a:latin typeface="+mn-lt"/>
              <a:ea typeface="+mn-ea"/>
              <a:cs typeface="+mn-cs"/>
            </a:endParaRPr>
          </a:p>
          <a:p>
            <a:r>
              <a:rPr lang="en-US" sz="1200" dirty="0" smtClean="0"/>
              <a:t>http://www.arl.org/news/pr/costcoupdate31jan11.shtml</a:t>
            </a:r>
            <a:endParaRPr lang="en-US" sz="1200" b="0" u="none" kern="1200" dirty="0" smtClean="0">
              <a:solidFill>
                <a:schemeClr val="tx1"/>
              </a:solidFill>
              <a:latin typeface="+mn-lt"/>
              <a:ea typeface="+mn-ea"/>
              <a:cs typeface="+mn-cs"/>
            </a:endParaRPr>
          </a:p>
          <a:p>
            <a:endParaRPr lang="en-US" sz="1200" b="0" u="none" kern="1200" dirty="0" smtClean="0">
              <a:solidFill>
                <a:schemeClr val="tx1"/>
              </a:solidFill>
              <a:latin typeface="+mn-lt"/>
              <a:ea typeface="+mn-ea"/>
              <a:cs typeface="+mn-cs"/>
            </a:endParaRPr>
          </a:p>
          <a:p>
            <a:r>
              <a:rPr lang="en-US" sz="1200" b="0" u="none" kern="1200" dirty="0" smtClean="0">
                <a:solidFill>
                  <a:schemeClr val="tx1"/>
                </a:solidFill>
                <a:latin typeface="+mn-lt"/>
                <a:ea typeface="+mn-ea"/>
                <a:cs typeface="+mn-cs"/>
              </a:rPr>
              <a:t>Library Copyright Alliance Releases Paper on Impact of Costco v. </a:t>
            </a:r>
            <a:r>
              <a:rPr lang="en-US" sz="1200" b="0" u="none" kern="1200" dirty="0" err="1" smtClean="0">
                <a:solidFill>
                  <a:schemeClr val="tx1"/>
                </a:solidFill>
                <a:latin typeface="+mn-lt"/>
                <a:ea typeface="+mn-ea"/>
                <a:cs typeface="+mn-cs"/>
              </a:rPr>
              <a:t>OmegaWashington</a:t>
            </a:r>
            <a:r>
              <a:rPr lang="en-US" sz="1200" b="0" u="none" kern="1200" dirty="0" smtClean="0">
                <a:solidFill>
                  <a:schemeClr val="tx1"/>
                </a:solidFill>
                <a:latin typeface="+mn-lt"/>
                <a:ea typeface="+mn-ea"/>
                <a:cs typeface="+mn-cs"/>
              </a:rPr>
              <a:t> DC—The Library</a:t>
            </a:r>
          </a:p>
          <a:p>
            <a:endParaRPr lang="en-US" sz="1200" b="0" u="none" kern="1200" dirty="0" smtClean="0">
              <a:solidFill>
                <a:schemeClr val="tx1"/>
              </a:solidFill>
              <a:latin typeface="+mn-lt"/>
              <a:ea typeface="+mn-ea"/>
              <a:cs typeface="+mn-cs"/>
            </a:endParaRPr>
          </a:p>
          <a:p>
            <a:endParaRPr lang="en-US" sz="1200" b="0" u="none" kern="1200" dirty="0" smtClean="0">
              <a:solidFill>
                <a:schemeClr val="tx1"/>
              </a:solidFill>
              <a:latin typeface="+mn-lt"/>
              <a:ea typeface="+mn-ea"/>
              <a:cs typeface="+mn-cs"/>
            </a:endParaRPr>
          </a:p>
          <a:p>
            <a:r>
              <a:rPr lang="en-US" sz="1200" b="0" u="none" kern="1200" dirty="0" smtClean="0">
                <a:solidFill>
                  <a:schemeClr val="tx1"/>
                </a:solidFill>
                <a:latin typeface="+mn-lt"/>
                <a:ea typeface="+mn-ea"/>
                <a:cs typeface="+mn-cs"/>
              </a:rPr>
              <a:t> Copyright Alliance today released “The Impact of the Supreme Court’s Decision in Costco v. Omega on Libraries.” Prepared by Jonathan Band, the concise, informative paper examines the much-discussed </a:t>
            </a:r>
            <a:r>
              <a:rPr lang="en-US" sz="1200" b="0" u="none" kern="1200" dirty="0" smtClean="0">
                <a:solidFill>
                  <a:schemeClr val="tx1"/>
                </a:solidFill>
                <a:latin typeface="+mn-lt"/>
                <a:ea typeface="+mn-ea"/>
                <a:cs typeface="+mn-cs"/>
                <a:hlinkClick r:id="rId3"/>
              </a:rPr>
              <a:t>Costco v. Omega non-decision, which left in place a controversial 9th Circuit ruling that could have significant consequences for library lending practices.The first sale doctrine lets purchasers of lawful copies of copyrighted works re-sell, donate, lend, or otherwise dispose of their copy. If not for first sale, or some other balancing exception, copyright holders could ban purchasers from all of these practices, essentially controlling how individuals or institutions such as libraries use cultural products that they own.In his analysis, Band explains that libraries are still on sound footing in lending foreign-made copies in their collections. He gives a range of alternative justifications for lending that should cover the vast majority of situations that institutions face on a regular basis:For libraries in the 9th Circuit, first sale still applies if a foreign-made copy was sold domestically by an authorized party. Libraries in other circuits can also rely on the Ninth Circuit's Drugstore Emporium exception. The </a:t>
            </a:r>
            <a:r>
              <a:rPr lang="en-US" sz="1200" b="0" u="none" kern="1200" dirty="0" smtClean="0">
                <a:solidFill>
                  <a:schemeClr val="tx1"/>
                </a:solidFill>
                <a:latin typeface="+mn-lt"/>
                <a:ea typeface="+mn-ea"/>
                <a:cs typeface="+mn-cs"/>
                <a:hlinkClick r:id="rId4"/>
              </a:rPr>
              <a:t>§602(a)(3)(C) provision for importation by scholarly, educational, and religious organizations should make it possible to lend materials lawfully imported for the purpose of lending.Implied license and fair use are powerful and flexible doctrines that should capture many library uses.To download a copy of the paper, please visit </a:t>
            </a:r>
            <a:r>
              <a:rPr lang="en-US" sz="1200" b="0" u="none" kern="1200" dirty="0" smtClean="0">
                <a:solidFill>
                  <a:schemeClr val="tx1"/>
                </a:solidFill>
                <a:latin typeface="+mn-lt"/>
                <a:ea typeface="+mn-ea"/>
                <a:cs typeface="+mn-cs"/>
                <a:hlinkClick r:id="rId5"/>
              </a:rPr>
              <a:t>http://www.arl.org/bm~doc/lcacostco013111.pdf.</a:t>
            </a:r>
            <a:endParaRPr lang="en-US" sz="1200" b="0" u="none" kern="1200" dirty="0" smtClean="0">
              <a:solidFill>
                <a:schemeClr val="tx1"/>
              </a:solidFill>
              <a:latin typeface="+mn-lt"/>
              <a:ea typeface="+mn-ea"/>
              <a:cs typeface="+mn-cs"/>
            </a:endParaRPr>
          </a:p>
          <a:p>
            <a:endParaRPr lang="en-US" sz="1200" b="0" u="none" kern="1200" dirty="0" smtClean="0">
              <a:solidFill>
                <a:schemeClr val="tx1"/>
              </a:solidFill>
              <a:latin typeface="+mn-lt"/>
              <a:ea typeface="+mn-ea"/>
              <a:cs typeface="+mn-cs"/>
            </a:endParaRPr>
          </a:p>
          <a:p>
            <a:endParaRPr lang="en-US" sz="1200" b="0" u="none" kern="1200" dirty="0" smtClean="0">
              <a:solidFill>
                <a:schemeClr val="tx1"/>
              </a:solidFill>
              <a:latin typeface="+mn-lt"/>
              <a:ea typeface="+mn-ea"/>
              <a:cs typeface="+mn-cs"/>
            </a:endParaRPr>
          </a:p>
          <a:p>
            <a:r>
              <a:rPr lang="en-US" dirty="0" smtClean="0"/>
              <a:t>Drug Emporium exception – (cite in memo)(9</a:t>
            </a:r>
            <a:r>
              <a:rPr lang="en-US" baseline="30000" dirty="0" smtClean="0"/>
              <a:t>th</a:t>
            </a:r>
            <a:r>
              <a:rPr lang="en-US" dirty="0" smtClean="0"/>
              <a:t> cir 1991)</a:t>
            </a:r>
          </a:p>
          <a:p>
            <a:pPr lvl="1"/>
            <a:r>
              <a:rPr lang="en-US" dirty="0" smtClean="0"/>
              <a:t>Lets parties raise First Sale defense in cases with foreign manufactured copies so long as an authorized domestic sale occurs – i.e. if publisher authorizes import and sale, library purchase have first sale rights</a:t>
            </a:r>
          </a:p>
          <a:p>
            <a:pPr lvl="1"/>
            <a:r>
              <a:rPr lang="en-US" dirty="0" smtClean="0"/>
              <a:t>But limits – applies only to copies purchased IN the US. Libraries or agent </a:t>
            </a:r>
            <a:r>
              <a:rPr lang="en-US" dirty="0" err="1" smtClean="0"/>
              <a:t>spurchase</a:t>
            </a:r>
            <a:r>
              <a:rPr lang="en-US" dirty="0" smtClean="0"/>
              <a:t> books </a:t>
            </a:r>
            <a:r>
              <a:rPr lang="en-US" dirty="0" err="1" smtClean="0"/>
              <a:t>directlly</a:t>
            </a:r>
            <a:r>
              <a:rPr lang="en-US" dirty="0" smtClean="0"/>
              <a:t> from foreign publishers/distributors</a:t>
            </a:r>
          </a:p>
          <a:p>
            <a:pPr lvl="1"/>
            <a:r>
              <a:rPr lang="en-US" dirty="0" smtClean="0"/>
              <a:t>Library would need to maintain records that it purchased in US</a:t>
            </a:r>
          </a:p>
          <a:p>
            <a:pPr lvl="1"/>
            <a:r>
              <a:rPr lang="en-US" dirty="0" smtClean="0"/>
              <a:t>Also, case lacks clear statutory basis… in fact a district court in NY has questioned its validity (cite in memo)</a:t>
            </a:r>
          </a:p>
          <a:p>
            <a:pPr lvl="1"/>
            <a:endParaRPr lang="en-US" dirty="0" smtClean="0"/>
          </a:p>
          <a:p>
            <a:r>
              <a:rPr lang="en-US" sz="1600" dirty="0" smtClean="0"/>
              <a:t>Taken together, Drug Emporium and 602(a)(3)(C) cover vast majority of copies in us libraries… but gap </a:t>
            </a:r>
            <a:r>
              <a:rPr lang="en-US" sz="1600" dirty="0" err="1" smtClean="0"/>
              <a:t>wrt</a:t>
            </a:r>
            <a:r>
              <a:rPr lang="en-US" sz="1600" dirty="0" smtClean="0"/>
              <a:t> lending two categories of foreign manufactured copies without an authorized </a:t>
            </a:r>
            <a:r>
              <a:rPr lang="en-US" sz="1600" dirty="0" err="1" smtClean="0"/>
              <a:t>comestic</a:t>
            </a:r>
            <a:r>
              <a:rPr lang="en-US" sz="1600" dirty="0" smtClean="0"/>
              <a:t> sale: copies of audiovisual works</a:t>
            </a:r>
          </a:p>
          <a:p>
            <a:r>
              <a:rPr lang="en-US" sz="1600" dirty="0" smtClean="0"/>
              <a:t>Copies of other kinds in excess of five copies</a:t>
            </a:r>
          </a:p>
          <a:p>
            <a:endParaRPr lang="en-US" sz="2400" dirty="0" smtClean="0"/>
          </a:p>
          <a:p>
            <a:r>
              <a:rPr lang="en-US" sz="2400" dirty="0" smtClean="0"/>
              <a:t>FILL GAP </a:t>
            </a:r>
          </a:p>
          <a:p>
            <a:pPr lvl="1"/>
            <a:r>
              <a:rPr lang="en-US" sz="1800" dirty="0" smtClean="0"/>
              <a:t>IMPLIED LICENSE – say library purchases direct from publisher or exclusive distributor that knows purchaser is library – argue that knew library intended to lend… without explicit prohibition, consent (assuming retailer had legal authority to grant license to lend)</a:t>
            </a:r>
          </a:p>
          <a:p>
            <a:pPr lvl="1"/>
            <a:endParaRPr lang="en-US" sz="1800" dirty="0" smtClean="0"/>
          </a:p>
          <a:p>
            <a:pPr lvl="1"/>
            <a:r>
              <a:rPr lang="en-US" sz="1800" dirty="0" smtClean="0"/>
              <a:t>FAIR USE – library lending identified purposes criticism comment news reporting teaching </a:t>
            </a:r>
            <a:r>
              <a:rPr lang="en-US" sz="1800" dirty="0" err="1" smtClean="0"/>
              <a:t>scholarshpu</a:t>
            </a:r>
            <a:r>
              <a:rPr lang="en-US" sz="1800" dirty="0" smtClean="0"/>
              <a:t> or </a:t>
            </a:r>
            <a:r>
              <a:rPr lang="en-US" sz="1800" dirty="0" err="1" smtClean="0"/>
              <a:t>rsearch</a:t>
            </a:r>
            <a:endParaRPr lang="en-US" sz="1800" dirty="0" smtClean="0"/>
          </a:p>
          <a:p>
            <a:pPr lvl="1"/>
            <a:r>
              <a:rPr lang="en-US" sz="1800" dirty="0" smtClean="0"/>
              <a:t>Library </a:t>
            </a:r>
            <a:r>
              <a:rPr lang="en-US" sz="1800" dirty="0" err="1" smtClean="0"/>
              <a:t>lencing</a:t>
            </a:r>
            <a:r>
              <a:rPr lang="en-US" sz="1800" dirty="0" smtClean="0"/>
              <a:t> also purpose character in first factor -  nonprofit educational purposes.   ABSENCE in US of LENDING LICENSES indicates lending </a:t>
            </a:r>
            <a:r>
              <a:rPr lang="en-US" sz="1800" dirty="0" err="1" smtClean="0"/>
              <a:t>liesne</a:t>
            </a:r>
            <a:r>
              <a:rPr lang="en-US" sz="1800" dirty="0" smtClean="0"/>
              <a:t> does not constitute a traditional market for purposes of fourth factor – </a:t>
            </a:r>
          </a:p>
          <a:p>
            <a:pPr lvl="1"/>
            <a:r>
              <a:rPr lang="en-US" sz="1800" dirty="0" smtClean="0"/>
              <a:t>Additionally, library lending </a:t>
            </a:r>
            <a:r>
              <a:rPr lang="en-US" sz="1800" dirty="0" err="1" smtClean="0"/>
              <a:t>facilitiates</a:t>
            </a:r>
            <a:r>
              <a:rPr lang="en-US" sz="1800" dirty="0" smtClean="0"/>
              <a:t> users exercise of their First Amendment right to receive information (me – weak!)</a:t>
            </a:r>
          </a:p>
          <a:p>
            <a:pPr lvl="1"/>
            <a:r>
              <a:rPr lang="en-US" sz="1800" dirty="0" smtClean="0"/>
              <a:t>400 year tradition of libraries lending books and materials and privileged status congress has accorded </a:t>
            </a:r>
            <a:r>
              <a:rPr lang="en-US" sz="1800" dirty="0" err="1" smtClean="0"/>
              <a:t>ibraries</a:t>
            </a:r>
            <a:r>
              <a:rPr lang="en-US" sz="1800" dirty="0" smtClean="0"/>
              <a:t> in title 17, buttress argument that it’s a fair use</a:t>
            </a:r>
          </a:p>
          <a:p>
            <a:pPr lvl="1"/>
            <a:r>
              <a:rPr lang="en-US" sz="1800" dirty="0" smtClean="0"/>
              <a:t>Apply even more when </a:t>
            </a:r>
            <a:r>
              <a:rPr lang="en-US" sz="1800" dirty="0" err="1" smtClean="0"/>
              <a:t>rightsholder</a:t>
            </a:r>
            <a:r>
              <a:rPr lang="en-US" sz="1800" dirty="0" smtClean="0"/>
              <a:t> doesn’t distribute work in US</a:t>
            </a:r>
          </a:p>
          <a:p>
            <a:pPr lvl="1"/>
            <a:endParaRPr lang="en-US" dirty="0" smtClean="0"/>
          </a:p>
          <a:p>
            <a:endParaRPr lang="en-US" sz="1200" b="0" u="none" kern="1200" dirty="0" smtClean="0">
              <a:solidFill>
                <a:schemeClr val="tx1"/>
              </a:solidFill>
              <a:latin typeface="+mn-lt"/>
              <a:ea typeface="+mn-ea"/>
              <a:cs typeface="+mn-cs"/>
            </a:endParaRPr>
          </a:p>
          <a:p>
            <a:endParaRPr lang="en-US" b="0" u="none" dirty="0" smtClean="0"/>
          </a:p>
          <a:p>
            <a:endParaRPr lang="en-US" dirty="0" smtClean="0"/>
          </a:p>
          <a:p>
            <a:endParaRPr lang="en-US" dirty="0" smtClean="0"/>
          </a:p>
          <a:p>
            <a:endParaRPr lang="en-US" i="1" dirty="0"/>
          </a:p>
        </p:txBody>
      </p:sp>
      <p:sp>
        <p:nvSpPr>
          <p:cNvPr id="4" name="Slide Number Placeholder 3"/>
          <p:cNvSpPr>
            <a:spLocks noGrp="1"/>
          </p:cNvSpPr>
          <p:nvPr>
            <p:ph type="sldNum" sz="quarter" idx="10"/>
          </p:nvPr>
        </p:nvSpPr>
        <p:spPr/>
        <p:txBody>
          <a:bodyPr/>
          <a:lstStyle/>
          <a:p>
            <a:fld id="{AF5A1B3E-BFB3-174A-9C3A-DA8C5CD5AA47}" type="slidenum">
              <a:rPr lang="en-US" smtClean="0"/>
              <a:pPr/>
              <a:t>9</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See</a:t>
            </a:r>
            <a:r>
              <a:rPr lang="en-US" baseline="0" dirty="0" smtClean="0"/>
              <a:t> also http://blog.ericgoldman.org/archives/2010/09/vernor_v_autode.htm</a:t>
            </a:r>
            <a:endParaRPr lang="en-US" dirty="0"/>
          </a:p>
        </p:txBody>
      </p:sp>
      <p:sp>
        <p:nvSpPr>
          <p:cNvPr id="4" name="Slide Number Placeholder 3"/>
          <p:cNvSpPr>
            <a:spLocks noGrp="1"/>
          </p:cNvSpPr>
          <p:nvPr>
            <p:ph type="sldNum" sz="quarter" idx="10"/>
          </p:nvPr>
        </p:nvSpPr>
        <p:spPr/>
        <p:txBody>
          <a:bodyPr/>
          <a:lstStyle/>
          <a:p>
            <a:fld id="{518E4471-03F5-744A-BC31-1587FF696BD7}" type="slidenum">
              <a:rPr lang="en-US" smtClean="0"/>
              <a:pPr/>
              <a:t>10</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7332A5-708C-6345-B7F9-DC87332E51AB}" type="slidenum">
              <a:rPr lang="en-US"/>
              <a:pPr/>
              <a:t>11</a:t>
            </a:fld>
            <a:endParaRPr lang="en-US"/>
          </a:p>
        </p:txBody>
      </p:sp>
      <p:sp>
        <p:nvSpPr>
          <p:cNvPr id="340994" name="Rectangle 2"/>
          <p:cNvSpPr>
            <a:spLocks noGrp="1" noRot="1" noChangeAspect="1" noChangeArrowheads="1" noTextEdit="1"/>
          </p:cNvSpPr>
          <p:nvPr>
            <p:ph type="sldImg"/>
          </p:nvPr>
        </p:nvSpPr>
        <p:spPr>
          <a:ln/>
        </p:spPr>
      </p:sp>
      <p:sp>
        <p:nvSpPr>
          <p:cNvPr id="340995" name="Rectangle 3"/>
          <p:cNvSpPr>
            <a:spLocks noGrp="1" noChangeArrowheads="1"/>
          </p:cNvSpPr>
          <p:nvPr>
            <p:ph type="body" idx="1"/>
          </p:nvPr>
        </p:nvSpPr>
        <p:spPr/>
        <p:txBody>
          <a:bodyPr/>
          <a:lstStyle/>
          <a:p>
            <a:r>
              <a:rPr lang="en-US" dirty="0" smtClean="0"/>
              <a:t>http://www.loc.gov/nls/newsletters/news/2010/images/bob_roberts.jpg</a:t>
            </a:r>
          </a:p>
          <a:p>
            <a:endParaRPr lang="en-US" dirty="0" smtClean="0"/>
          </a:p>
          <a:p>
            <a:r>
              <a:rPr lang="en-US" sz="1200" kern="1200" dirty="0" smtClean="0">
                <a:solidFill>
                  <a:schemeClr val="tx1"/>
                </a:solidFill>
                <a:latin typeface="+mn-lt"/>
                <a:ea typeface="+mn-ea"/>
                <a:cs typeface="+mn-cs"/>
              </a:rPr>
              <a:t>SEC.121. Limitations on exclusive rights: reproduction for blind or other people with </a:t>
            </a:r>
            <a:r>
              <a:rPr lang="en-US" sz="1200" kern="1200" dirty="0" err="1" smtClean="0">
                <a:solidFill>
                  <a:schemeClr val="tx1"/>
                </a:solidFill>
                <a:latin typeface="+mn-lt"/>
                <a:ea typeface="+mn-ea"/>
                <a:cs typeface="+mn-cs"/>
              </a:rPr>
              <a:t>disabilities"(a</a:t>
            </a:r>
            <a:r>
              <a:rPr lang="en-US" sz="1200" kern="1200" dirty="0" smtClean="0">
                <a:solidFill>
                  <a:schemeClr val="tx1"/>
                </a:solidFill>
                <a:latin typeface="+mn-lt"/>
                <a:ea typeface="+mn-ea"/>
                <a:cs typeface="+mn-cs"/>
              </a:rPr>
              <a:t>) Notwithstanding the provisions of sections 106 and 710, it is not an infringement of copyright for an authorized entity to reproduce or to distribute copies or </a:t>
            </a:r>
            <a:r>
              <a:rPr lang="en-US" sz="1200" kern="1200" dirty="0" err="1" smtClean="0">
                <a:solidFill>
                  <a:schemeClr val="tx1"/>
                </a:solidFill>
                <a:latin typeface="+mn-lt"/>
                <a:ea typeface="+mn-ea"/>
                <a:cs typeface="+mn-cs"/>
              </a:rPr>
              <a:t>phonorecords</a:t>
            </a:r>
            <a:r>
              <a:rPr lang="en-US" sz="1200" kern="1200" dirty="0" smtClean="0">
                <a:solidFill>
                  <a:schemeClr val="tx1"/>
                </a:solidFill>
                <a:latin typeface="+mn-lt"/>
                <a:ea typeface="+mn-ea"/>
                <a:cs typeface="+mn-cs"/>
              </a:rPr>
              <a:t> of a previously published, </a:t>
            </a:r>
            <a:r>
              <a:rPr lang="en-US" sz="1200" kern="1200" dirty="0" err="1" smtClean="0">
                <a:solidFill>
                  <a:schemeClr val="tx1"/>
                </a:solidFill>
                <a:latin typeface="+mn-lt"/>
                <a:ea typeface="+mn-ea"/>
                <a:cs typeface="+mn-cs"/>
              </a:rPr>
              <a:t>nondramatic</a:t>
            </a:r>
            <a:r>
              <a:rPr lang="en-US" sz="1200" kern="1200" dirty="0" smtClean="0">
                <a:solidFill>
                  <a:schemeClr val="tx1"/>
                </a:solidFill>
                <a:latin typeface="+mn-lt"/>
                <a:ea typeface="+mn-ea"/>
                <a:cs typeface="+mn-cs"/>
              </a:rPr>
              <a:t> literary work if such copies or </a:t>
            </a:r>
            <a:r>
              <a:rPr lang="en-US" sz="1200" kern="1200" dirty="0" err="1" smtClean="0">
                <a:solidFill>
                  <a:schemeClr val="tx1"/>
                </a:solidFill>
                <a:latin typeface="+mn-lt"/>
                <a:ea typeface="+mn-ea"/>
                <a:cs typeface="+mn-cs"/>
              </a:rPr>
              <a:t>phonorecords</a:t>
            </a:r>
            <a:r>
              <a:rPr lang="en-US" sz="1200" kern="1200" dirty="0" smtClean="0">
                <a:solidFill>
                  <a:schemeClr val="tx1"/>
                </a:solidFill>
                <a:latin typeface="+mn-lt"/>
                <a:ea typeface="+mn-ea"/>
                <a:cs typeface="+mn-cs"/>
              </a:rPr>
              <a:t> are reproduced or distributed in specialized formats exclusively for use by blind or other persons with disabilities."(b)(1) Copies or </a:t>
            </a:r>
            <a:r>
              <a:rPr lang="en-US" sz="1200" kern="1200" dirty="0" err="1" smtClean="0">
                <a:solidFill>
                  <a:schemeClr val="tx1"/>
                </a:solidFill>
                <a:latin typeface="+mn-lt"/>
                <a:ea typeface="+mn-ea"/>
                <a:cs typeface="+mn-cs"/>
              </a:rPr>
              <a:t>phonorecords</a:t>
            </a:r>
            <a:r>
              <a:rPr lang="en-US" sz="1200" kern="1200" dirty="0" smtClean="0">
                <a:solidFill>
                  <a:schemeClr val="tx1"/>
                </a:solidFill>
                <a:latin typeface="+mn-lt"/>
                <a:ea typeface="+mn-ea"/>
                <a:cs typeface="+mn-cs"/>
              </a:rPr>
              <a:t> to which this section applies shall--"(A) not be reproduced or distributed in a format other than a specialized format exclusively for use by blind or other persons with </a:t>
            </a:r>
            <a:r>
              <a:rPr lang="en-US" sz="1200" kern="1200" dirty="0" err="1" smtClean="0">
                <a:solidFill>
                  <a:schemeClr val="tx1"/>
                </a:solidFill>
                <a:latin typeface="+mn-lt"/>
                <a:ea typeface="+mn-ea"/>
                <a:cs typeface="+mn-cs"/>
              </a:rPr>
              <a:t>disabilities;"(B</a:t>
            </a:r>
            <a:r>
              <a:rPr lang="en-US" sz="1200" kern="1200" dirty="0" smtClean="0">
                <a:solidFill>
                  <a:schemeClr val="tx1"/>
                </a:solidFill>
                <a:latin typeface="+mn-lt"/>
                <a:ea typeface="+mn-ea"/>
                <a:cs typeface="+mn-cs"/>
              </a:rPr>
              <a:t>) bear a notice that any further reproduction or distribution in a format other than a specialized format is an infringement; </a:t>
            </a:r>
            <a:r>
              <a:rPr lang="en-US" sz="1200" kern="1200" dirty="0" err="1" smtClean="0">
                <a:solidFill>
                  <a:schemeClr val="tx1"/>
                </a:solidFill>
                <a:latin typeface="+mn-lt"/>
                <a:ea typeface="+mn-ea"/>
                <a:cs typeface="+mn-cs"/>
              </a:rPr>
              <a:t>and"(C</a:t>
            </a:r>
            <a:r>
              <a:rPr lang="en-US" sz="1200" kern="1200" dirty="0" smtClean="0">
                <a:solidFill>
                  <a:schemeClr val="tx1"/>
                </a:solidFill>
                <a:latin typeface="+mn-lt"/>
                <a:ea typeface="+mn-ea"/>
                <a:cs typeface="+mn-cs"/>
              </a:rPr>
              <a:t>) include a copyright notice identifying the copyright owner and the date of the original publication."(2) The provisions of this subsection shall not apply to standardized, secure, or norm-referenced tests and related testing material, or to computer programs, except the portions thereof that are in conventional human language (including descriptions of pictorial works) and displayed to users in the ordinary course of using the computer programs." (</a:t>
            </a:r>
            <a:r>
              <a:rPr lang="en-US" sz="1200" kern="1200" dirty="0" err="1" smtClean="0">
                <a:solidFill>
                  <a:schemeClr val="tx1"/>
                </a:solidFill>
                <a:latin typeface="+mn-lt"/>
                <a:ea typeface="+mn-ea"/>
                <a:cs typeface="+mn-cs"/>
              </a:rPr>
              <a:t>c</a:t>
            </a:r>
            <a:r>
              <a:rPr lang="en-US" sz="1200" kern="1200" dirty="0" smtClean="0">
                <a:solidFill>
                  <a:schemeClr val="tx1"/>
                </a:solidFill>
                <a:latin typeface="+mn-lt"/>
                <a:ea typeface="+mn-ea"/>
                <a:cs typeface="+mn-cs"/>
              </a:rPr>
              <a:t>) For purposes of this section, the term--"(1) 'authorized entity' means a nonprofit organization or a governmental agency that has a primary mission to provide specialized services relating to training, education, or adaptive reading or information access needs of blind or other persons with disabilities;"(2) 'blind or other persons with disabilities' means individuals who are eligible or who may qualify in accordance with the Act entitled 'An Act to provide books for the adult blind', approved March 3, 1931 (2 U.S.C. 35a; 46 Stat. 1487) to receive books and other publications produced in specialized formats; and"(3) 'specialized formats' means </a:t>
            </a:r>
            <a:r>
              <a:rPr lang="en-US" sz="1200" kern="1200" dirty="0" err="1" smtClean="0">
                <a:solidFill>
                  <a:schemeClr val="tx1"/>
                </a:solidFill>
                <a:latin typeface="+mn-lt"/>
                <a:ea typeface="+mn-ea"/>
                <a:cs typeface="+mn-cs"/>
              </a:rPr>
              <a:t>braille</a:t>
            </a:r>
            <a:r>
              <a:rPr lang="en-US" sz="1200" kern="1200" dirty="0" smtClean="0">
                <a:solidFill>
                  <a:schemeClr val="tx1"/>
                </a:solidFill>
                <a:latin typeface="+mn-lt"/>
                <a:ea typeface="+mn-ea"/>
                <a:cs typeface="+mn-cs"/>
              </a:rPr>
              <a:t>, audio, or digital text which is exclusively for use by blind or other persons with disabilities.”.</a:t>
            </a:r>
          </a:p>
          <a:p>
            <a:endParaRPr lang="en-US" sz="1200" kern="1200" dirty="0" smtClean="0">
              <a:solidFill>
                <a:schemeClr val="tx1"/>
              </a:solidFill>
              <a:latin typeface="+mn-lt"/>
              <a:ea typeface="+mn-ea"/>
              <a:cs typeface="+mn-cs"/>
            </a:endParaRPr>
          </a:p>
          <a:p>
            <a:r>
              <a:rPr lang="en-US" sz="1200" b="1" kern="1200" dirty="0" smtClean="0">
                <a:solidFill>
                  <a:schemeClr val="tx1"/>
                </a:solidFill>
                <a:latin typeface="+mn-lt"/>
                <a:ea typeface="+mn-ea"/>
                <a:cs typeface="+mn-cs"/>
              </a:rPr>
              <a:t>303 Definition: </a:t>
            </a:r>
            <a:r>
              <a:rPr lang="en-US" sz="1200" b="1" kern="1200" dirty="0" err="1" smtClean="0">
                <a:solidFill>
                  <a:schemeClr val="tx1"/>
                </a:solidFill>
                <a:latin typeface="+mn-lt"/>
                <a:ea typeface="+mn-ea"/>
                <a:cs typeface="+mn-cs"/>
              </a:rPr>
              <a:t>nondramatic</a:t>
            </a:r>
            <a:r>
              <a:rPr lang="en-US" sz="1200" b="1" kern="1200" dirty="0" smtClean="0">
                <a:solidFill>
                  <a:schemeClr val="tx1"/>
                </a:solidFill>
                <a:latin typeface="+mn-lt"/>
                <a:ea typeface="+mn-ea"/>
                <a:cs typeface="+mn-cs"/>
              </a:rPr>
              <a:t> literary </a:t>
            </a:r>
            <a:r>
              <a:rPr lang="en-US" sz="1200" b="1" kern="1200" dirty="0" err="1" smtClean="0">
                <a:solidFill>
                  <a:schemeClr val="tx1"/>
                </a:solidFill>
                <a:latin typeface="+mn-lt"/>
                <a:ea typeface="+mn-ea"/>
                <a:cs typeface="+mn-cs"/>
              </a:rPr>
              <a:t>works.A</a:t>
            </a:r>
            <a:r>
              <a:rPr lang="en-US" sz="1200" b="1" kern="1200" dirty="0" smtClean="0">
                <a:solidFill>
                  <a:schemeClr val="tx1"/>
                </a:solidFill>
                <a:latin typeface="+mn-lt"/>
                <a:ea typeface="+mn-ea"/>
                <a:cs typeface="+mn-cs"/>
              </a:rPr>
              <a:t> </a:t>
            </a:r>
            <a:r>
              <a:rPr lang="en-US" sz="1200" b="1" kern="1200" dirty="0" err="1" smtClean="0">
                <a:solidFill>
                  <a:schemeClr val="tx1"/>
                </a:solidFill>
                <a:latin typeface="+mn-lt"/>
                <a:ea typeface="+mn-ea"/>
                <a:cs typeface="+mn-cs"/>
              </a:rPr>
              <a:t>nondramatic</a:t>
            </a:r>
            <a:r>
              <a:rPr lang="en-US" sz="1200" b="1" kern="1200" dirty="0" smtClean="0">
                <a:solidFill>
                  <a:schemeClr val="tx1"/>
                </a:solidFill>
                <a:latin typeface="+mn-lt"/>
                <a:ea typeface="+mn-ea"/>
                <a:cs typeface="+mn-cs"/>
              </a:rPr>
              <a:t> literary work is one that explains, describes, or narrates a particular idea, theme, or subject: it does not usually employ dialog or action to represent or give directions for representing all or a substantial portion of a story as actually occurring.</a:t>
            </a:r>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FA99ADF-05E7-9743-9B44-EF51CBAC7C9C}" type="datetimeFigureOut">
              <a:rPr lang="en-US" smtClean="0"/>
              <a:pPr/>
              <a:t>6/9/11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39B92-F600-EA43-AF25-AD2FBD4F9699}"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A99ADF-05E7-9743-9B44-EF51CBAC7C9C}" type="datetimeFigureOut">
              <a:rPr lang="en-US" smtClean="0"/>
              <a:pPr/>
              <a:t>6/9/11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39B92-F600-EA43-AF25-AD2FBD4F9699}"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A99ADF-05E7-9743-9B44-EF51CBAC7C9C}" type="datetimeFigureOut">
              <a:rPr lang="en-US" smtClean="0"/>
              <a:pPr/>
              <a:t>6/9/11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39B92-F600-EA43-AF25-AD2FBD4F969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FA99ADF-05E7-9743-9B44-EF51CBAC7C9C}" type="datetimeFigureOut">
              <a:rPr lang="en-US" smtClean="0"/>
              <a:pPr/>
              <a:t>6/9/11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39B92-F600-EA43-AF25-AD2FBD4F969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FA99ADF-05E7-9743-9B44-EF51CBAC7C9C}" type="datetimeFigureOut">
              <a:rPr lang="en-US" smtClean="0"/>
              <a:pPr/>
              <a:t>6/9/11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7239B92-F600-EA43-AF25-AD2FBD4F9699}"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FA99ADF-05E7-9743-9B44-EF51CBAC7C9C}" type="datetimeFigureOut">
              <a:rPr lang="en-US" smtClean="0"/>
              <a:pPr/>
              <a:t>6/9/11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39B92-F600-EA43-AF25-AD2FBD4F9699}"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FA99ADF-05E7-9743-9B44-EF51CBAC7C9C}" type="datetimeFigureOut">
              <a:rPr lang="en-US" smtClean="0"/>
              <a:pPr/>
              <a:t>6/9/11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7239B92-F600-EA43-AF25-AD2FBD4F9699}"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FA99ADF-05E7-9743-9B44-EF51CBAC7C9C}" type="datetimeFigureOut">
              <a:rPr lang="en-US" smtClean="0"/>
              <a:pPr/>
              <a:t>6/9/11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7239B92-F600-EA43-AF25-AD2FBD4F9699}"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FA99ADF-05E7-9743-9B44-EF51CBAC7C9C}" type="datetimeFigureOut">
              <a:rPr lang="en-US" smtClean="0"/>
              <a:pPr/>
              <a:t>6/9/11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7239B92-F600-EA43-AF25-AD2FBD4F9699}"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A99ADF-05E7-9743-9B44-EF51CBAC7C9C}" type="datetimeFigureOut">
              <a:rPr lang="en-US" smtClean="0"/>
              <a:pPr/>
              <a:t>6/9/11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39B92-F600-EA43-AF25-AD2FBD4F9699}"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FA99ADF-05E7-9743-9B44-EF51CBAC7C9C}" type="datetimeFigureOut">
              <a:rPr lang="en-US" smtClean="0"/>
              <a:pPr/>
              <a:t>6/9/11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7239B92-F600-EA43-AF25-AD2FBD4F969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FA99ADF-05E7-9743-9B44-EF51CBAC7C9C}" type="datetimeFigureOut">
              <a:rPr lang="en-US" smtClean="0"/>
              <a:pPr/>
              <a:t>6/9/11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7239B92-F600-EA43-AF25-AD2FBD4F969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4" Type="http://schemas.openxmlformats.org/officeDocument/2006/relationships/image" Target="../media/image7.png"/><Relationship Id="rId5" Type="http://schemas.openxmlformats.org/officeDocument/2006/relationships/image" Target="../media/image19.png"/><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11.xml.rels><?xml version="1.0" encoding="UTF-8" standalone="yes"?>
<Relationships xmlns="http://schemas.openxmlformats.org/package/2006/relationships"><Relationship Id="rId3" Type="http://schemas.openxmlformats.org/officeDocument/2006/relationships/hyperlink" Target="http://www.loc.gov/nls/reference/factsheets/copyright.html" TargetMode="External"/><Relationship Id="rId4" Type="http://schemas.openxmlformats.org/officeDocument/2006/relationships/image" Target="../media/image3.png"/><Relationship Id="rId5"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2.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hyperlink" Target="http://blog.openlibrary.org/2011/02/22/get-thee-to-a-library/" TargetMode="External"/><Relationship Id="rId5" Type="http://schemas.openxmlformats.org/officeDocument/2006/relationships/image" Target="../media/image24.png"/><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9.png"/><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hyperlink" Target="http://en.wikipedia.org/wiki/Case_citation%23United_States" TargetMode="External"/><Relationship Id="rId6" Type="http://schemas.openxmlformats.org/officeDocument/2006/relationships/hyperlink" Target="http://en.wikipedia.org/wiki/2001" TargetMode="External"/><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27.png"/></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4" Type="http://schemas.openxmlformats.org/officeDocument/2006/relationships/image" Target="../media/image27.png"/><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4.xml"/><Relationship Id="rId3" Type="http://schemas.openxmlformats.org/officeDocument/2006/relationships/image" Target="../media/image2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5.xml"/><Relationship Id="rId3" Type="http://schemas.openxmlformats.org/officeDocument/2006/relationships/image" Target="../media/image31.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32.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3.png"/><Relationship Id="rId3" Type="http://schemas.openxmlformats.org/officeDocument/2006/relationships/image" Target="../media/image34.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 Id="rId3" Type="http://schemas.openxmlformats.org/officeDocument/2006/relationships/hyperlink" Target="http://www.noaaworld.noaa.gov/postcards/postcard3_w200th.jpg"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image" Target="../media/image37.png"/><Relationship Id="rId3" Type="http://schemas.openxmlformats.org/officeDocument/2006/relationships/image" Target="../media/image38.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image" Target="../media/image39.png"/></Relationships>
</file>

<file path=ppt/slides/_rels/slide28.xml.rels><?xml version="1.0" encoding="UTF-8" standalone="yes"?>
<Relationships xmlns="http://schemas.openxmlformats.org/package/2006/relationships"><Relationship Id="rId3" Type="http://schemas.openxmlformats.org/officeDocument/2006/relationships/hyperlink" Target="http://cyberlaw.stanford.edu/node/6543" TargetMode="External"/><Relationship Id="rId4" Type="http://schemas.openxmlformats.org/officeDocument/2006/relationships/image" Target="../media/image40.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4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42.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43.png"/></Relationships>
</file>

<file path=ppt/slides/_rels/slide4.xml.rels><?xml version="1.0" encoding="UTF-8" standalone="yes"?>
<Relationships xmlns="http://schemas.openxmlformats.org/package/2006/relationships"><Relationship Id="rId11" Type="http://schemas.openxmlformats.org/officeDocument/2006/relationships/image" Target="../media/image10.png"/><Relationship Id="rId12" Type="http://schemas.openxmlformats.org/officeDocument/2006/relationships/image" Target="../media/image11.png"/><Relationship Id="rId13" Type="http://schemas.openxmlformats.org/officeDocument/2006/relationships/image" Target="../media/image3.png"/><Relationship Id="rId1" Type="http://schemas.openxmlformats.org/officeDocument/2006/relationships/vmlDrawing" Target="../drawings/vmlDrawing1.vml"/><Relationship Id="rId2" Type="http://schemas.openxmlformats.org/officeDocument/2006/relationships/slideLayout" Target="../slideLayouts/slideLayout6.xml"/><Relationship Id="rId3" Type="http://schemas.openxmlformats.org/officeDocument/2006/relationships/notesSlide" Target="../notesSlides/notesSlide3.xml"/><Relationship Id="rId4" Type="http://schemas.openxmlformats.org/officeDocument/2006/relationships/oleObject" Target="../embeddings/oleObject1.bin"/><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8.png"/><Relationship Id="rId10"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2.png"/><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hyperlink" Target="http://www.flickr.com/photos/redune/5073664/" TargetMode="External"/><Relationship Id="rId5"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stretch>
            <a:fillRect/>
          </a:stretch>
        </p:blipFill>
        <p:spPr>
          <a:xfrm>
            <a:off x="254000" y="274638"/>
            <a:ext cx="8703880" cy="6126163"/>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2095"/>
            <a:ext cx="6601068" cy="1143000"/>
          </a:xfrm>
        </p:spPr>
        <p:txBody>
          <a:bodyPr>
            <a:noAutofit/>
          </a:bodyPr>
          <a:lstStyle/>
          <a:p>
            <a:r>
              <a:rPr lang="en-US" sz="3600" b="1" dirty="0" smtClean="0"/>
              <a:t> License Trumps Copyright </a:t>
            </a:r>
            <a:endParaRPr lang="en-US" sz="3600" b="1" dirty="0"/>
          </a:p>
        </p:txBody>
      </p:sp>
      <p:sp>
        <p:nvSpPr>
          <p:cNvPr id="3" name="Content Placeholder 2"/>
          <p:cNvSpPr>
            <a:spLocks noGrp="1"/>
          </p:cNvSpPr>
          <p:nvPr>
            <p:ph sz="half" idx="1"/>
          </p:nvPr>
        </p:nvSpPr>
        <p:spPr>
          <a:xfrm>
            <a:off x="266700" y="1600200"/>
            <a:ext cx="4038600" cy="4525963"/>
          </a:xfrm>
        </p:spPr>
        <p:txBody>
          <a:bodyPr>
            <a:noAutofit/>
          </a:bodyPr>
          <a:lstStyle/>
          <a:p>
            <a:pPr>
              <a:buNone/>
            </a:pPr>
            <a:endParaRPr lang="en-US" sz="1100" dirty="0" smtClean="0"/>
          </a:p>
          <a:p>
            <a:pPr>
              <a:buNone/>
            </a:pPr>
            <a:endParaRPr lang="en-US" sz="2000" dirty="0" smtClean="0"/>
          </a:p>
          <a:p>
            <a:pPr>
              <a:buNone/>
            </a:pPr>
            <a:r>
              <a:rPr lang="en-US" sz="2000" dirty="0" smtClean="0"/>
              <a:t>Owning physical copy of software doesn’t mean you own the software. </a:t>
            </a:r>
            <a:r>
              <a:rPr lang="en-US" sz="2000" i="1" dirty="0" smtClean="0"/>
              <a:t>A </a:t>
            </a:r>
            <a:r>
              <a:rPr lang="en-US" sz="2000" b="1" i="1" dirty="0" smtClean="0"/>
              <a:t>license, not a sale</a:t>
            </a:r>
            <a:r>
              <a:rPr lang="en-US" sz="2000" i="1" dirty="0" smtClean="0"/>
              <a:t>.</a:t>
            </a:r>
            <a:endParaRPr lang="en-US" sz="2000" b="1" i="1" dirty="0" smtClean="0"/>
          </a:p>
          <a:p>
            <a:pPr>
              <a:buNone/>
            </a:pPr>
            <a:endParaRPr lang="en-US" sz="2000" dirty="0" smtClean="0"/>
          </a:p>
          <a:p>
            <a:pPr>
              <a:buNone/>
            </a:pPr>
            <a:r>
              <a:rPr lang="en-US" sz="1400" dirty="0" smtClean="0"/>
              <a:t>Man bought </a:t>
            </a:r>
            <a:r>
              <a:rPr lang="en-US" sz="1400" b="1" dirty="0" smtClean="0"/>
              <a:t>sealed </a:t>
            </a:r>
            <a:r>
              <a:rPr lang="en-US" sz="1400" dirty="0" smtClean="0"/>
              <a:t>software at garage sale and then sold it on eBay. Sued by licensor. Man lost.</a:t>
            </a:r>
          </a:p>
          <a:p>
            <a:pPr>
              <a:buNone/>
            </a:pPr>
            <a:endParaRPr lang="en-US" sz="2000" dirty="0" smtClean="0"/>
          </a:p>
          <a:p>
            <a:pPr>
              <a:buNone/>
            </a:pPr>
            <a:endParaRPr lang="en-US" sz="1050" dirty="0" smtClean="0"/>
          </a:p>
          <a:p>
            <a:pPr>
              <a:buNone/>
            </a:pPr>
            <a:r>
              <a:rPr lang="en-US" sz="2400" b="1" dirty="0" smtClean="0"/>
              <a:t>LIBRARIES?  </a:t>
            </a:r>
            <a:r>
              <a:rPr lang="en-US" sz="2400" dirty="0" smtClean="0"/>
              <a:t>Even if someone donates a “used” </a:t>
            </a:r>
            <a:r>
              <a:rPr lang="en-US" sz="2400" dirty="0" err="1" smtClean="0"/>
              <a:t>ebook</a:t>
            </a:r>
            <a:r>
              <a:rPr lang="en-US" sz="2400" dirty="0" smtClean="0"/>
              <a:t>, </a:t>
            </a:r>
            <a:r>
              <a:rPr lang="en-US" sz="2400" i="1" dirty="0" smtClean="0"/>
              <a:t>license likely to prevail</a:t>
            </a:r>
            <a:r>
              <a:rPr lang="en-US" sz="2400" dirty="0" smtClean="0"/>
              <a:t>. Limits uses. </a:t>
            </a:r>
          </a:p>
          <a:p>
            <a:pPr>
              <a:buNone/>
            </a:pPr>
            <a:endParaRPr lang="en-US" sz="1100" dirty="0" smtClean="0"/>
          </a:p>
          <a:p>
            <a:pPr>
              <a:buNone/>
            </a:pPr>
            <a:endParaRPr lang="en-US" sz="2000" dirty="0" smtClean="0"/>
          </a:p>
        </p:txBody>
      </p:sp>
      <p:sp>
        <p:nvSpPr>
          <p:cNvPr id="5" name="TextBox 4"/>
          <p:cNvSpPr txBox="1"/>
          <p:nvPr/>
        </p:nvSpPr>
        <p:spPr>
          <a:xfrm>
            <a:off x="3564468" y="6383867"/>
            <a:ext cx="5223932" cy="276999"/>
          </a:xfrm>
          <a:prstGeom prst="rect">
            <a:avLst/>
          </a:prstGeom>
          <a:noFill/>
        </p:spPr>
        <p:txBody>
          <a:bodyPr wrap="square" rtlCol="0">
            <a:spAutoFit/>
          </a:bodyPr>
          <a:lstStyle/>
          <a:p>
            <a:r>
              <a:rPr lang="en-US" sz="1200" i="1" dirty="0" err="1" smtClean="0"/>
              <a:t>Vernor</a:t>
            </a:r>
            <a:r>
              <a:rPr lang="en-US" sz="1200" i="1" dirty="0" smtClean="0"/>
              <a:t> v. Autodesk, </a:t>
            </a:r>
            <a:r>
              <a:rPr lang="en-US" sz="1200" dirty="0" smtClean="0"/>
              <a:t>2010 U.S. App. LEXIS 18957 (9th Cir. Wash. Sept. 10, 2010) </a:t>
            </a:r>
            <a:endParaRPr lang="en-US" sz="1200" i="1" dirty="0"/>
          </a:p>
        </p:txBody>
      </p:sp>
      <p:pic>
        <p:nvPicPr>
          <p:cNvPr id="6" name="Picture 5"/>
          <p:cNvPicPr>
            <a:picLocks noChangeAspect="1"/>
          </p:cNvPicPr>
          <p:nvPr/>
        </p:nvPicPr>
        <p:blipFill>
          <a:blip r:embed="rId3"/>
          <a:stretch>
            <a:fillRect/>
          </a:stretch>
        </p:blipFill>
        <p:spPr>
          <a:xfrm>
            <a:off x="4140201" y="1828800"/>
            <a:ext cx="5003800" cy="3822700"/>
          </a:xfrm>
          <a:prstGeom prst="rect">
            <a:avLst/>
          </a:prstGeom>
        </p:spPr>
      </p:pic>
      <p:pic>
        <p:nvPicPr>
          <p:cNvPr id="7" name="Picture 6"/>
          <p:cNvPicPr>
            <a:picLocks noChangeAspect="1"/>
          </p:cNvPicPr>
          <p:nvPr/>
        </p:nvPicPr>
        <p:blipFill>
          <a:blip r:embed="rId4"/>
          <a:stretch>
            <a:fillRect/>
          </a:stretch>
        </p:blipFill>
        <p:spPr>
          <a:xfrm>
            <a:off x="7058268" y="313045"/>
            <a:ext cx="2085732" cy="1104593"/>
          </a:xfrm>
          <a:prstGeom prst="rect">
            <a:avLst/>
          </a:prstGeom>
        </p:spPr>
      </p:pic>
      <p:sp>
        <p:nvSpPr>
          <p:cNvPr id="8" name="Rectangle 7"/>
          <p:cNvSpPr/>
          <p:nvPr/>
        </p:nvSpPr>
        <p:spPr>
          <a:xfrm>
            <a:off x="37065" y="1415534"/>
            <a:ext cx="3584998" cy="369332"/>
          </a:xfrm>
          <a:prstGeom prst="rect">
            <a:avLst/>
          </a:prstGeom>
        </p:spPr>
        <p:txBody>
          <a:bodyPr wrap="none">
            <a:spAutoFit/>
          </a:bodyPr>
          <a:lstStyle/>
          <a:p>
            <a:r>
              <a:rPr lang="en-US" i="1" dirty="0" smtClean="0"/>
              <a:t>2. </a:t>
            </a:r>
            <a:r>
              <a:rPr lang="en-US" i="1" dirty="0" err="1" smtClean="0"/>
              <a:t>Vernor</a:t>
            </a:r>
            <a:r>
              <a:rPr lang="en-US" i="1" dirty="0" smtClean="0"/>
              <a:t> v. Autodesk  </a:t>
            </a:r>
            <a:r>
              <a:rPr lang="en-US" dirty="0" smtClean="0"/>
              <a:t>(9</a:t>
            </a:r>
            <a:r>
              <a:rPr lang="en-US" baseline="30000" dirty="0" smtClean="0"/>
              <a:t>th</a:t>
            </a:r>
            <a:r>
              <a:rPr lang="en-US" dirty="0" smtClean="0"/>
              <a:t> Cir. 2010)</a:t>
            </a:r>
            <a:endParaRPr lang="en-US" dirty="0"/>
          </a:p>
        </p:txBody>
      </p:sp>
      <p:pic>
        <p:nvPicPr>
          <p:cNvPr id="9" name="Picture 8"/>
          <p:cNvPicPr>
            <a:picLocks noChangeAspect="1"/>
          </p:cNvPicPr>
          <p:nvPr/>
        </p:nvPicPr>
        <p:blipFill>
          <a:blip r:embed="rId5"/>
          <a:stretch>
            <a:fillRect/>
          </a:stretch>
        </p:blipFill>
        <p:spPr>
          <a:xfrm>
            <a:off x="7058268" y="3930952"/>
            <a:ext cx="2085732" cy="192072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0" y="0"/>
            <a:ext cx="9144000" cy="1143000"/>
          </a:xfrm>
          <a:solidFill>
            <a:srgbClr val="FFFF00"/>
          </a:solidFill>
        </p:spPr>
        <p:txBody>
          <a:bodyPr>
            <a:normAutofit fontScale="90000"/>
          </a:bodyPr>
          <a:lstStyle/>
          <a:p>
            <a:r>
              <a:rPr lang="en-US" sz="4444" b="1" dirty="0" smtClean="0"/>
              <a:t>Patrons with Print Disabilities</a:t>
            </a:r>
            <a:br>
              <a:rPr lang="en-US" sz="4444" b="1" dirty="0" smtClean="0"/>
            </a:br>
            <a:r>
              <a:rPr lang="en-US" sz="4444" b="1" dirty="0" smtClean="0"/>
              <a:t>Copyright specific exception</a:t>
            </a:r>
            <a:r>
              <a:rPr lang="en-US" sz="3600" b="1" dirty="0" smtClean="0"/>
              <a:t> (Section 121)</a:t>
            </a:r>
            <a:endParaRPr lang="en-US" sz="3600" b="1" dirty="0"/>
          </a:p>
        </p:txBody>
      </p:sp>
      <p:sp>
        <p:nvSpPr>
          <p:cNvPr id="339971" name="Rectangle 3"/>
          <p:cNvSpPr>
            <a:spLocks noGrp="1" noChangeArrowheads="1"/>
          </p:cNvSpPr>
          <p:nvPr>
            <p:ph type="body" idx="1"/>
          </p:nvPr>
        </p:nvSpPr>
        <p:spPr>
          <a:xfrm>
            <a:off x="4572000" y="1600200"/>
            <a:ext cx="3934476" cy="4525963"/>
          </a:xfrm>
        </p:spPr>
        <p:txBody>
          <a:bodyPr>
            <a:noAutofit/>
          </a:bodyPr>
          <a:lstStyle/>
          <a:p>
            <a:pPr>
              <a:buNone/>
            </a:pPr>
            <a:r>
              <a:rPr lang="en-US" sz="1800" dirty="0" smtClean="0">
                <a:latin typeface="Verdana"/>
                <a:cs typeface="Verdana"/>
              </a:rPr>
              <a:t> ”Chafee amendment”</a:t>
            </a:r>
          </a:p>
          <a:p>
            <a:pPr>
              <a:buNone/>
            </a:pPr>
            <a:endParaRPr lang="en-US" sz="1800" dirty="0" smtClean="0">
              <a:latin typeface="Verdana"/>
              <a:cs typeface="Verdana"/>
            </a:endParaRPr>
          </a:p>
          <a:p>
            <a:pPr>
              <a:buNone/>
            </a:pPr>
            <a:r>
              <a:rPr lang="en-US" sz="1800" dirty="0" smtClean="0">
                <a:latin typeface="Verdana"/>
                <a:cs typeface="Verdana"/>
              </a:rPr>
              <a:t>Authorized entity</a:t>
            </a:r>
          </a:p>
          <a:p>
            <a:pPr>
              <a:buNone/>
            </a:pPr>
            <a:r>
              <a:rPr lang="en-US" sz="1800" dirty="0" smtClean="0">
                <a:latin typeface="Verdana"/>
                <a:cs typeface="Verdana"/>
              </a:rPr>
              <a:t>may copy and distribute</a:t>
            </a:r>
          </a:p>
          <a:p>
            <a:pPr>
              <a:buNone/>
            </a:pPr>
            <a:r>
              <a:rPr lang="en-US" sz="1800" dirty="0" smtClean="0">
                <a:latin typeface="Verdana"/>
                <a:cs typeface="Verdana"/>
              </a:rPr>
              <a:t>    published works </a:t>
            </a:r>
          </a:p>
          <a:p>
            <a:pPr>
              <a:buNone/>
            </a:pPr>
            <a:r>
              <a:rPr lang="en-US" sz="1800" dirty="0" smtClean="0">
                <a:latin typeface="Verdana"/>
                <a:cs typeface="Verdana"/>
              </a:rPr>
              <a:t>	(except plays)</a:t>
            </a:r>
          </a:p>
          <a:p>
            <a:pPr>
              <a:buNone/>
            </a:pPr>
            <a:endParaRPr lang="en-US" sz="1600" dirty="0" smtClean="0">
              <a:latin typeface="Verdana"/>
              <a:cs typeface="Verdana"/>
            </a:endParaRPr>
          </a:p>
          <a:p>
            <a:pPr>
              <a:buNone/>
            </a:pPr>
            <a:r>
              <a:rPr lang="en-US" sz="1800" dirty="0" smtClean="0">
                <a:latin typeface="Verdana"/>
                <a:cs typeface="Verdana"/>
              </a:rPr>
              <a:t>	specialized format</a:t>
            </a:r>
          </a:p>
          <a:p>
            <a:pPr>
              <a:buNone/>
            </a:pPr>
            <a:r>
              <a:rPr lang="en-US" sz="1800" dirty="0" smtClean="0">
                <a:latin typeface="Verdana"/>
                <a:cs typeface="Verdana"/>
              </a:rPr>
              <a:t>	notice of no </a:t>
            </a:r>
          </a:p>
          <a:p>
            <a:pPr>
              <a:buNone/>
            </a:pPr>
            <a:r>
              <a:rPr lang="en-US" sz="1800" dirty="0" smtClean="0">
                <a:latin typeface="Verdana"/>
                <a:cs typeface="Verdana"/>
              </a:rPr>
              <a:t>	further distribution</a:t>
            </a:r>
          </a:p>
          <a:p>
            <a:pPr>
              <a:buNone/>
            </a:pPr>
            <a:endParaRPr lang="en-US" sz="1100" dirty="0" smtClean="0">
              <a:latin typeface="Verdana"/>
              <a:cs typeface="Verdana"/>
            </a:endParaRPr>
          </a:p>
          <a:p>
            <a:pPr>
              <a:buNone/>
            </a:pPr>
            <a:endParaRPr lang="en-US" sz="1800" dirty="0" smtClean="0">
              <a:latin typeface="Verdana"/>
              <a:cs typeface="Verdana"/>
            </a:endParaRPr>
          </a:p>
          <a:p>
            <a:pPr>
              <a:buNone/>
            </a:pPr>
            <a:r>
              <a:rPr lang="en-US" sz="1800" dirty="0" smtClean="0">
                <a:latin typeface="Verdana"/>
                <a:cs typeface="Verdana"/>
              </a:rPr>
              <a:t>    </a:t>
            </a:r>
            <a:endParaRPr lang="en-US" sz="1800" dirty="0">
              <a:latin typeface="Verdana"/>
              <a:cs typeface="Verdana"/>
            </a:endParaRPr>
          </a:p>
        </p:txBody>
      </p:sp>
      <p:sp>
        <p:nvSpPr>
          <p:cNvPr id="5" name="Rectangle 4"/>
          <p:cNvSpPr/>
          <p:nvPr/>
        </p:nvSpPr>
        <p:spPr>
          <a:xfrm>
            <a:off x="1324141" y="6427113"/>
            <a:ext cx="7515060" cy="430887"/>
          </a:xfrm>
          <a:prstGeom prst="rect">
            <a:avLst/>
          </a:prstGeom>
        </p:spPr>
        <p:txBody>
          <a:bodyPr wrap="square">
            <a:spAutoFit/>
          </a:bodyPr>
          <a:lstStyle/>
          <a:p>
            <a:endParaRPr lang="en-US" sz="1100" dirty="0" smtClean="0"/>
          </a:p>
          <a:p>
            <a:r>
              <a:rPr lang="en-US" sz="1100" dirty="0" smtClean="0"/>
              <a:t>Library of Congress Fact Sheet </a:t>
            </a:r>
            <a:r>
              <a:rPr lang="en-US" sz="1100" dirty="0" smtClean="0">
                <a:hlinkClick r:id="rId3"/>
              </a:rPr>
              <a:t>http://www.loc.gov/nls/reference/factsheets/copyright.html</a:t>
            </a:r>
            <a:r>
              <a:rPr lang="en-US" sz="1100" dirty="0" smtClean="0"/>
              <a:t>                    17 U.S.C. Sect. 121</a:t>
            </a:r>
            <a:endParaRPr lang="en-US" sz="1100" dirty="0"/>
          </a:p>
        </p:txBody>
      </p:sp>
      <p:pic>
        <p:nvPicPr>
          <p:cNvPr id="6" name="Picture 5"/>
          <p:cNvPicPr>
            <a:picLocks noChangeAspect="1"/>
          </p:cNvPicPr>
          <p:nvPr/>
        </p:nvPicPr>
        <p:blipFill>
          <a:blip r:embed="rId4"/>
          <a:stretch>
            <a:fillRect/>
          </a:stretch>
        </p:blipFill>
        <p:spPr>
          <a:xfrm>
            <a:off x="7931159" y="2670682"/>
            <a:ext cx="1212841" cy="1954022"/>
          </a:xfrm>
          <a:prstGeom prst="rect">
            <a:avLst/>
          </a:prstGeom>
        </p:spPr>
      </p:pic>
      <p:pic>
        <p:nvPicPr>
          <p:cNvPr id="7" name="Picture 6"/>
          <p:cNvPicPr>
            <a:picLocks noChangeAspect="1"/>
          </p:cNvPicPr>
          <p:nvPr/>
        </p:nvPicPr>
        <p:blipFill>
          <a:blip r:embed="rId5"/>
          <a:stretch>
            <a:fillRect/>
          </a:stretch>
        </p:blipFill>
        <p:spPr>
          <a:xfrm>
            <a:off x="0" y="2114550"/>
            <a:ext cx="4572000" cy="26289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F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739356" y="191749"/>
            <a:ext cx="6037971" cy="5687755"/>
          </a:xfrm>
          <a:prstGeom prst="rect">
            <a:avLst/>
          </a:prstGeom>
        </p:spPr>
      </p:pic>
      <p:sp>
        <p:nvSpPr>
          <p:cNvPr id="5" name="Rectangle 4"/>
          <p:cNvSpPr/>
          <p:nvPr/>
        </p:nvSpPr>
        <p:spPr>
          <a:xfrm>
            <a:off x="2286000" y="6211669"/>
            <a:ext cx="6687052" cy="369332"/>
          </a:xfrm>
          <a:prstGeom prst="rect">
            <a:avLst/>
          </a:prstGeom>
        </p:spPr>
        <p:txBody>
          <a:bodyPr wrap="square">
            <a:spAutoFit/>
          </a:bodyPr>
          <a:lstStyle/>
          <a:p>
            <a:r>
              <a:rPr lang="en-US" dirty="0" smtClean="0"/>
              <a:t>http://</a:t>
            </a:r>
            <a:r>
              <a:rPr lang="en-US" dirty="0" err="1" smtClean="0"/>
              <a:t>openlibrary.org/subjects/accessible_book</a:t>
            </a:r>
            <a:endParaRPr lang="en-US" dirty="0"/>
          </a:p>
        </p:txBody>
      </p:sp>
      <p:sp>
        <p:nvSpPr>
          <p:cNvPr id="6" name="TextBox 5"/>
          <p:cNvSpPr txBox="1"/>
          <p:nvPr/>
        </p:nvSpPr>
        <p:spPr>
          <a:xfrm>
            <a:off x="175651" y="1486097"/>
            <a:ext cx="2110349" cy="2215991"/>
          </a:xfrm>
          <a:prstGeom prst="rect">
            <a:avLst/>
          </a:prstGeom>
          <a:noFill/>
        </p:spPr>
        <p:txBody>
          <a:bodyPr wrap="square" rtlCol="0">
            <a:spAutoFit/>
          </a:bodyPr>
          <a:lstStyle/>
          <a:p>
            <a:r>
              <a:rPr lang="en-US" b="1" dirty="0" smtClean="0"/>
              <a:t>DAISY format</a:t>
            </a:r>
          </a:p>
          <a:p>
            <a:endParaRPr lang="en-US" dirty="0" smtClean="0"/>
          </a:p>
          <a:p>
            <a:endParaRPr lang="en-US" sz="1050" dirty="0" smtClean="0"/>
          </a:p>
          <a:p>
            <a:r>
              <a:rPr lang="en-US" dirty="0" smtClean="0"/>
              <a:t>National Library Service for the Blind and Physically Handicapped (NLS) </a:t>
            </a:r>
          </a:p>
          <a:p>
            <a:r>
              <a:rPr lang="en-US" dirty="0" smtClean="0"/>
              <a:t>users qualify.</a:t>
            </a:r>
            <a:endParaRPr lang="en-US" dirty="0"/>
          </a:p>
        </p:txBody>
      </p:sp>
      <p:sp>
        <p:nvSpPr>
          <p:cNvPr id="7" name="Explosion 1 6"/>
          <p:cNvSpPr/>
          <p:nvPr/>
        </p:nvSpPr>
        <p:spPr>
          <a:xfrm>
            <a:off x="0" y="4487333"/>
            <a:ext cx="2874822" cy="2397804"/>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2 million DAISY</a:t>
            </a:r>
          </a:p>
          <a:p>
            <a:pPr algn="ctr"/>
            <a:r>
              <a:rPr lang="en-US" dirty="0" smtClean="0"/>
              <a:t>150,000 </a:t>
            </a:r>
          </a:p>
          <a:p>
            <a:pPr algn="ctr"/>
            <a:r>
              <a:rPr lang="en-US" dirty="0" smtClean="0"/>
              <a:t>modern ebooks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67135" y="2590039"/>
            <a:ext cx="3008960" cy="1143000"/>
          </a:xfrm>
        </p:spPr>
        <p:txBody>
          <a:bodyPr>
            <a:normAutofit fontScale="90000"/>
          </a:bodyPr>
          <a:lstStyle/>
          <a:p>
            <a:r>
              <a:rPr lang="en-US" dirty="0" smtClean="0"/>
              <a:t>Douglas County Libraries (CO) buys ebooks</a:t>
            </a:r>
            <a:endParaRPr lang="en-US" dirty="0"/>
          </a:p>
        </p:txBody>
      </p:sp>
      <p:pic>
        <p:nvPicPr>
          <p:cNvPr id="5" name="Picture 4"/>
          <p:cNvPicPr>
            <a:picLocks noChangeAspect="1"/>
          </p:cNvPicPr>
          <p:nvPr/>
        </p:nvPicPr>
        <p:blipFill>
          <a:blip r:embed="rId2"/>
          <a:stretch>
            <a:fillRect/>
          </a:stretch>
        </p:blipFill>
        <p:spPr>
          <a:xfrm>
            <a:off x="457200" y="1137307"/>
            <a:ext cx="5609935" cy="5191464"/>
          </a:xfrm>
          <a:prstGeom prst="rect">
            <a:avLst/>
          </a:prstGeom>
        </p:spPr>
      </p:pic>
      <p:sp>
        <p:nvSpPr>
          <p:cNvPr id="4" name="Title 1"/>
          <p:cNvSpPr txBox="1">
            <a:spLocks/>
          </p:cNvSpPr>
          <p:nvPr/>
        </p:nvSpPr>
        <p:spPr>
          <a:xfrm>
            <a:off x="457200" y="0"/>
            <a:ext cx="8229600" cy="1143000"/>
          </a:xfrm>
          <a:prstGeom prst="rect">
            <a:avLst/>
          </a:prstGeom>
        </p:spPr>
        <p:txBody>
          <a:bodyPr vert="horz" lIns="91440" tIns="45720" rIns="91440" bIns="45720" rtlCol="0" anchor="ctr">
            <a:normAutofit fontScale="90000"/>
          </a:bodyPr>
          <a:lstStyle/>
          <a:p>
            <a:pPr marL="0" marR="0" lvl="0" indent="0" algn="ctr" defTabSz="4572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dirty="0" smtClean="0">
                <a:ln>
                  <a:noFill/>
                </a:ln>
                <a:solidFill>
                  <a:schemeClr val="tx1"/>
                </a:solidFill>
                <a:effectLst/>
                <a:uLnTx/>
                <a:uFillTx/>
                <a:latin typeface="+mj-lt"/>
                <a:ea typeface="+mj-ea"/>
                <a:cs typeface="+mj-cs"/>
              </a:rPr>
              <a:t>Initiative to OWN not License ebooks</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 Open Library (Internet Archive)</a:t>
            </a:r>
            <a:endParaRPr lang="en-US" b="1" dirty="0"/>
          </a:p>
        </p:txBody>
      </p:sp>
      <p:sp>
        <p:nvSpPr>
          <p:cNvPr id="3" name="Content Placeholder 2"/>
          <p:cNvSpPr>
            <a:spLocks noGrp="1"/>
          </p:cNvSpPr>
          <p:nvPr>
            <p:ph sz="half" idx="1"/>
          </p:nvPr>
        </p:nvSpPr>
        <p:spPr/>
        <p:txBody>
          <a:bodyPr/>
          <a:lstStyle/>
          <a:p>
            <a:endParaRPr lang="en-US"/>
          </a:p>
        </p:txBody>
      </p:sp>
      <p:sp>
        <p:nvSpPr>
          <p:cNvPr id="4" name="Content Placeholder 3"/>
          <p:cNvSpPr>
            <a:spLocks noGrp="1"/>
          </p:cNvSpPr>
          <p:nvPr>
            <p:ph sz="half" idx="2"/>
          </p:nvPr>
        </p:nvSpPr>
        <p:spPr/>
        <p:txBody>
          <a:bodyPr/>
          <a:lstStyle/>
          <a:p>
            <a:endParaRPr lang="en-US" dirty="0"/>
          </a:p>
        </p:txBody>
      </p:sp>
      <p:pic>
        <p:nvPicPr>
          <p:cNvPr id="5" name="Picture 4"/>
          <p:cNvPicPr>
            <a:picLocks noChangeAspect="1" noChangeArrowheads="1"/>
          </p:cNvPicPr>
          <p:nvPr/>
        </p:nvPicPr>
        <p:blipFill>
          <a:blip r:embed="rId3"/>
          <a:srcRect/>
          <a:stretch>
            <a:fillRect/>
          </a:stretch>
        </p:blipFill>
        <p:spPr bwMode="auto">
          <a:xfrm>
            <a:off x="0" y="1346148"/>
            <a:ext cx="4636511" cy="4319562"/>
          </a:xfrm>
          <a:prstGeom prst="rect">
            <a:avLst/>
          </a:prstGeom>
          <a:noFill/>
          <a:ln w="12700">
            <a:noFill/>
            <a:miter lim="800000"/>
            <a:headEnd/>
            <a:tailEnd/>
          </a:ln>
        </p:spPr>
      </p:pic>
      <p:sp>
        <p:nvSpPr>
          <p:cNvPr id="7" name="Rectangle 6"/>
          <p:cNvSpPr/>
          <p:nvPr/>
        </p:nvSpPr>
        <p:spPr>
          <a:xfrm>
            <a:off x="76200" y="5902301"/>
            <a:ext cx="4572000" cy="923330"/>
          </a:xfrm>
          <a:prstGeom prst="rect">
            <a:avLst/>
          </a:prstGeom>
        </p:spPr>
        <p:txBody>
          <a:bodyPr>
            <a:spAutoFit/>
          </a:bodyPr>
          <a:lstStyle/>
          <a:p>
            <a:r>
              <a:rPr lang="en-US" dirty="0" smtClean="0"/>
              <a:t>Launched February 22, 2011</a:t>
            </a:r>
          </a:p>
          <a:p>
            <a:pPr>
              <a:defRPr/>
            </a:pPr>
            <a:r>
              <a:rPr lang="en-US" u="sng" dirty="0" smtClean="0">
                <a:solidFill>
                  <a:srgbClr val="2B9EDD"/>
                </a:solidFill>
                <a:latin typeface="Helvetica" charset="0"/>
                <a:ea typeface="Helvetica" charset="0"/>
                <a:cs typeface="Helvetica" charset="0"/>
                <a:sym typeface="Helvetica" charset="0"/>
                <a:hlinkClick r:id="rId4"/>
              </a:rPr>
              <a:t>http://blog.openlibrary.org/2011/02/22/get-thee-to-a-library/</a:t>
            </a:r>
            <a:endParaRPr lang="en-US" u="sng" dirty="0" smtClean="0">
              <a:solidFill>
                <a:srgbClr val="2B9EDD"/>
              </a:solidFill>
              <a:latin typeface="Helvetica" charset="0"/>
              <a:ea typeface="Helvetica" charset="0"/>
              <a:cs typeface="Helvetica" charset="0"/>
              <a:sym typeface="Helvetica" charset="0"/>
            </a:endParaRPr>
          </a:p>
        </p:txBody>
      </p:sp>
      <p:pic>
        <p:nvPicPr>
          <p:cNvPr id="9" name="Picture 8"/>
          <p:cNvPicPr>
            <a:picLocks noChangeAspect="1"/>
          </p:cNvPicPr>
          <p:nvPr/>
        </p:nvPicPr>
        <p:blipFill>
          <a:blip r:embed="rId5"/>
          <a:stretch>
            <a:fillRect/>
          </a:stretch>
        </p:blipFill>
        <p:spPr>
          <a:xfrm>
            <a:off x="4648200" y="1582739"/>
            <a:ext cx="4380696" cy="4082971"/>
          </a:xfrm>
          <a:prstGeom prst="rect">
            <a:avLst/>
          </a:prstGeom>
        </p:spPr>
      </p:pic>
      <p:sp>
        <p:nvSpPr>
          <p:cNvPr id="10" name="Rectangle 9"/>
          <p:cNvSpPr/>
          <p:nvPr/>
        </p:nvSpPr>
        <p:spPr>
          <a:xfrm>
            <a:off x="4495800" y="5665710"/>
            <a:ext cx="4572000" cy="923330"/>
          </a:xfrm>
          <a:prstGeom prst="rect">
            <a:avLst/>
          </a:prstGeom>
        </p:spPr>
        <p:txBody>
          <a:bodyPr>
            <a:spAutoFit/>
          </a:bodyPr>
          <a:lstStyle/>
          <a:p>
            <a:r>
              <a:rPr lang="en-US" dirty="0" smtClean="0"/>
              <a:t>   100,000 modern ebooks</a:t>
            </a:r>
          </a:p>
          <a:p>
            <a:r>
              <a:rPr lang="en-US" dirty="0" smtClean="0"/>
              <a:t>   plus 2 million public domain</a:t>
            </a:r>
          </a:p>
          <a:p>
            <a:r>
              <a:rPr lang="en-US" b="1" dirty="0" smtClean="0">
                <a:solidFill>
                  <a:srgbClr val="A3B0B0"/>
                </a:solidFill>
                <a:latin typeface="Helvetica" charset="0"/>
                <a:ea typeface="Helvetica" charset="0"/>
                <a:cs typeface="Helvetica" charset="0"/>
                <a:sym typeface="Helvetica" charset="0"/>
              </a:rPr>
              <a:t>Contact: </a:t>
            </a:r>
            <a:r>
              <a:rPr lang="en-US" b="1" dirty="0" err="1" smtClean="0">
                <a:solidFill>
                  <a:srgbClr val="A3B0B0"/>
                </a:solidFill>
                <a:latin typeface="Helvetica" charset="0"/>
                <a:ea typeface="Helvetica" charset="0"/>
                <a:cs typeface="Helvetica" charset="0"/>
                <a:sym typeface="Helvetica" charset="0"/>
              </a:rPr>
              <a:t>robert@archive.org</a:t>
            </a:r>
            <a:endParaRPr lang="en-US" dirty="0" smtClean="0"/>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Lending ebooks</a:t>
            </a:r>
            <a:endParaRPr lang="en-US" b="1" dirty="0"/>
          </a:p>
        </p:txBody>
      </p:sp>
      <p:sp>
        <p:nvSpPr>
          <p:cNvPr id="4" name="Content Placeholder 3"/>
          <p:cNvSpPr>
            <a:spLocks noGrp="1"/>
          </p:cNvSpPr>
          <p:nvPr>
            <p:ph sz="half" idx="2"/>
          </p:nvPr>
        </p:nvSpPr>
        <p:spPr>
          <a:xfrm>
            <a:off x="3543904" y="1600200"/>
            <a:ext cx="5142896" cy="4525963"/>
          </a:xfrm>
        </p:spPr>
        <p:txBody>
          <a:bodyPr>
            <a:normAutofit fontScale="92500"/>
          </a:bodyPr>
          <a:lstStyle/>
          <a:p>
            <a:pPr>
              <a:buNone/>
            </a:pPr>
            <a:r>
              <a:rPr lang="en-US" dirty="0" smtClean="0"/>
              <a:t>Most prevalent is licensing</a:t>
            </a:r>
          </a:p>
          <a:p>
            <a:pPr>
              <a:buNone/>
            </a:pPr>
            <a:r>
              <a:rPr lang="en-US" dirty="0" smtClean="0"/>
              <a:t>Emerging is </a:t>
            </a:r>
            <a:r>
              <a:rPr lang="en-US" b="1" i="1" dirty="0" smtClean="0"/>
              <a:t>buying and/or scanning</a:t>
            </a:r>
          </a:p>
          <a:p>
            <a:pPr>
              <a:buNone/>
            </a:pPr>
            <a:r>
              <a:rPr lang="en-US" i="1" dirty="0" smtClean="0"/>
              <a:t>   still must comply with copyright</a:t>
            </a:r>
          </a:p>
          <a:p>
            <a:pPr>
              <a:buNone/>
            </a:pPr>
            <a:endParaRPr lang="en-US" i="1" dirty="0" smtClean="0"/>
          </a:p>
          <a:p>
            <a:pPr>
              <a:buNone/>
            </a:pPr>
            <a:r>
              <a:rPr lang="en-US" i="1" dirty="0" smtClean="0"/>
              <a:t>….but no additional restrictions</a:t>
            </a:r>
          </a:p>
          <a:p>
            <a:pPr>
              <a:buNone/>
            </a:pPr>
            <a:endParaRPr lang="en-US" i="1" dirty="0" smtClean="0"/>
          </a:p>
          <a:p>
            <a:pPr>
              <a:buNone/>
            </a:pPr>
            <a:r>
              <a:rPr lang="en-US" i="1" dirty="0" smtClean="0"/>
              <a:t>Scans of books</a:t>
            </a:r>
          </a:p>
          <a:p>
            <a:pPr>
              <a:buNone/>
            </a:pPr>
            <a:r>
              <a:rPr lang="en-US" i="1" dirty="0" smtClean="0"/>
              <a:t>loaned to one-person-at-a-time</a:t>
            </a:r>
          </a:p>
          <a:p>
            <a:pPr>
              <a:buNone/>
            </a:pPr>
            <a:r>
              <a:rPr lang="en-US" i="1" dirty="0" smtClean="0"/>
              <a:t>likely to be FAIR USE</a:t>
            </a:r>
          </a:p>
          <a:p>
            <a:pPr>
              <a:buNone/>
            </a:pPr>
            <a:endParaRPr lang="en-US" i="1" dirty="0" smtClean="0"/>
          </a:p>
          <a:p>
            <a:pPr>
              <a:buNone/>
            </a:pPr>
            <a:endParaRPr lang="en-US" i="1" dirty="0" smtClean="0"/>
          </a:p>
          <a:p>
            <a:pPr>
              <a:buNone/>
            </a:pPr>
            <a:endParaRPr lang="en-US" i="1" dirty="0" smtClean="0"/>
          </a:p>
          <a:p>
            <a:pPr>
              <a:buNone/>
            </a:pPr>
            <a:endParaRPr lang="en-US" dirty="0" smtClean="0"/>
          </a:p>
          <a:p>
            <a:pPr>
              <a:buNone/>
            </a:pPr>
            <a:endParaRPr lang="en-US" dirty="0"/>
          </a:p>
        </p:txBody>
      </p:sp>
      <p:pic>
        <p:nvPicPr>
          <p:cNvPr id="5" name="Picture 4"/>
          <p:cNvPicPr>
            <a:picLocks noChangeAspect="1"/>
          </p:cNvPicPr>
          <p:nvPr/>
        </p:nvPicPr>
        <p:blipFill>
          <a:blip r:embed="rId2"/>
          <a:stretch>
            <a:fillRect/>
          </a:stretch>
        </p:blipFill>
        <p:spPr>
          <a:xfrm>
            <a:off x="0" y="2019905"/>
            <a:ext cx="3382459" cy="3626152"/>
          </a:xfrm>
          <a:prstGeom prst="rect">
            <a:avLst/>
          </a:prstGeom>
        </p:spPr>
      </p:pic>
      <p:pic>
        <p:nvPicPr>
          <p:cNvPr id="6" name="Picture 5"/>
          <p:cNvPicPr>
            <a:picLocks noChangeAspect="1"/>
          </p:cNvPicPr>
          <p:nvPr/>
        </p:nvPicPr>
        <p:blipFill>
          <a:blip r:embed="rId3"/>
          <a:stretch>
            <a:fillRect/>
          </a:stretch>
        </p:blipFill>
        <p:spPr>
          <a:xfrm>
            <a:off x="7931159" y="3253619"/>
            <a:ext cx="1212841" cy="19540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alphaModFix amt="36000"/>
          </a:blip>
          <a:stretch>
            <a:fillRect/>
          </a:stretch>
        </p:blipFill>
        <p:spPr>
          <a:xfrm>
            <a:off x="0" y="164873"/>
            <a:ext cx="9144000" cy="6724468"/>
          </a:xfrm>
          <a:prstGeom prst="rect">
            <a:avLst/>
          </a:prstGeom>
        </p:spPr>
      </p:pic>
      <p:sp>
        <p:nvSpPr>
          <p:cNvPr id="2" name="Title 1"/>
          <p:cNvSpPr>
            <a:spLocks noGrp="1"/>
          </p:cNvSpPr>
          <p:nvPr>
            <p:ph type="title"/>
          </p:nvPr>
        </p:nvSpPr>
        <p:spPr/>
        <p:txBody>
          <a:bodyPr>
            <a:normAutofit fontScale="90000"/>
          </a:bodyPr>
          <a:lstStyle/>
          <a:p>
            <a:r>
              <a:rPr lang="en-US" b="1" dirty="0" smtClean="0"/>
              <a:t>Twist on older ebooks: authors may own copyright, not publishers</a:t>
            </a:r>
            <a:endParaRPr lang="en-US" b="1" dirty="0"/>
          </a:p>
        </p:txBody>
      </p:sp>
      <p:sp>
        <p:nvSpPr>
          <p:cNvPr id="3" name="Content Placeholder 2"/>
          <p:cNvSpPr>
            <a:spLocks noGrp="1"/>
          </p:cNvSpPr>
          <p:nvPr>
            <p:ph sz="half" idx="1"/>
          </p:nvPr>
        </p:nvSpPr>
        <p:spPr>
          <a:xfrm>
            <a:off x="457199" y="1600200"/>
            <a:ext cx="8469087" cy="4525963"/>
          </a:xfrm>
        </p:spPr>
        <p:txBody>
          <a:bodyPr>
            <a:normAutofit fontScale="92500"/>
          </a:bodyPr>
          <a:lstStyle/>
          <a:p>
            <a:endParaRPr lang="en-US" dirty="0" smtClean="0"/>
          </a:p>
          <a:p>
            <a:r>
              <a:rPr lang="en-US" dirty="0" smtClean="0"/>
              <a:t>Default: author owns copyright</a:t>
            </a:r>
          </a:p>
          <a:p>
            <a:pPr>
              <a:buNone/>
            </a:pPr>
            <a:endParaRPr lang="en-US" dirty="0" smtClean="0"/>
          </a:p>
          <a:p>
            <a:r>
              <a:rPr lang="en-US" dirty="0" smtClean="0"/>
              <a:t>Sells (in whole or in part) to publisher</a:t>
            </a:r>
          </a:p>
          <a:p>
            <a:pPr>
              <a:buNone/>
            </a:pPr>
            <a:endParaRPr lang="en-US" dirty="0" smtClean="0"/>
          </a:p>
          <a:p>
            <a:r>
              <a:rPr lang="en-US" dirty="0" smtClean="0"/>
              <a:t>If publisher contract silent, electronic rights generally remain with author</a:t>
            </a:r>
          </a:p>
          <a:p>
            <a:endParaRPr lang="en-US" dirty="0" smtClean="0"/>
          </a:p>
          <a:p>
            <a:r>
              <a:rPr lang="en-US" dirty="0" smtClean="0"/>
              <a:t>Implications for libraries negotiating directly with authors</a:t>
            </a:r>
          </a:p>
        </p:txBody>
      </p:sp>
      <p:pic>
        <p:nvPicPr>
          <p:cNvPr id="5" name="Picture 4"/>
          <p:cNvPicPr>
            <a:picLocks noChangeAspect="1"/>
          </p:cNvPicPr>
          <p:nvPr/>
        </p:nvPicPr>
        <p:blipFill>
          <a:blip r:embed="rId4"/>
          <a:stretch>
            <a:fillRect/>
          </a:stretch>
        </p:blipFill>
        <p:spPr>
          <a:xfrm>
            <a:off x="6925694" y="2104571"/>
            <a:ext cx="1274876" cy="1096394"/>
          </a:xfrm>
          <a:prstGeom prst="rect">
            <a:avLst/>
          </a:prstGeom>
        </p:spPr>
      </p:pic>
      <p:sp>
        <p:nvSpPr>
          <p:cNvPr id="6" name="TextBox 5"/>
          <p:cNvSpPr txBox="1"/>
          <p:nvPr/>
        </p:nvSpPr>
        <p:spPr>
          <a:xfrm>
            <a:off x="3868366" y="6126163"/>
            <a:ext cx="4818434" cy="369332"/>
          </a:xfrm>
          <a:prstGeom prst="rect">
            <a:avLst/>
          </a:prstGeom>
          <a:noFill/>
        </p:spPr>
        <p:txBody>
          <a:bodyPr wrap="none" rtlCol="0">
            <a:spAutoFit/>
          </a:bodyPr>
          <a:lstStyle/>
          <a:p>
            <a:r>
              <a:rPr lang="en-US" b="1" i="1" dirty="0" smtClean="0"/>
              <a:t>New York Times Co. v. Tasini</a:t>
            </a:r>
            <a:r>
              <a:rPr lang="en-US" dirty="0" smtClean="0"/>
              <a:t>, </a:t>
            </a:r>
            <a:r>
              <a:rPr lang="en-US" dirty="0" smtClean="0">
                <a:hlinkClick r:id="rId5" tooltip="Case citation"/>
              </a:rPr>
              <a:t>533 U.S. 483</a:t>
            </a:r>
            <a:r>
              <a:rPr lang="en-US" dirty="0" smtClean="0"/>
              <a:t> (</a:t>
            </a:r>
            <a:r>
              <a:rPr lang="en-US" dirty="0" smtClean="0">
                <a:hlinkClick r:id="rId6" tooltip="2001"/>
              </a:rPr>
              <a:t>2001</a:t>
            </a:r>
            <a:r>
              <a:rPr lang="en-US" dirty="0" smtClean="0"/>
              <a:t>)</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4"/>
          <p:cNvSpPr>
            <a:spLocks noGrp="1"/>
          </p:cNvSpPr>
          <p:nvPr>
            <p:ph type="dt" sz="half" idx="10"/>
          </p:nvPr>
        </p:nvSpPr>
        <p:spPr/>
        <p:txBody>
          <a:bodyPr/>
          <a:lstStyle/>
          <a:p>
            <a:endParaRPr lang="en-US" dirty="0"/>
          </a:p>
          <a:p>
            <a:endParaRPr lang="en-US" dirty="0"/>
          </a:p>
        </p:txBody>
      </p:sp>
      <p:sp>
        <p:nvSpPr>
          <p:cNvPr id="41986" name="Rectangle 2"/>
          <p:cNvSpPr>
            <a:spLocks noGrp="1" noChangeArrowheads="1"/>
          </p:cNvSpPr>
          <p:nvPr>
            <p:ph type="title"/>
          </p:nvPr>
        </p:nvSpPr>
        <p:spPr>
          <a:xfrm>
            <a:off x="0" y="0"/>
            <a:ext cx="9144000" cy="1143000"/>
          </a:xfrm>
        </p:spPr>
        <p:txBody>
          <a:bodyPr/>
          <a:lstStyle/>
          <a:p>
            <a:r>
              <a:rPr lang="en-US" sz="4000" b="1" dirty="0" smtClean="0"/>
              <a:t>Google Book Search and Orphan Works</a:t>
            </a:r>
            <a:endParaRPr lang="en-US" sz="4000" b="1" dirty="0"/>
          </a:p>
        </p:txBody>
      </p:sp>
      <p:pic>
        <p:nvPicPr>
          <p:cNvPr id="41987" name="Picture 3"/>
          <p:cNvPicPr>
            <a:picLocks noGrp="1" noChangeAspect="1" noChangeArrowheads="1"/>
          </p:cNvPicPr>
          <p:nvPr>
            <p:ph type="body" sz="half" idx="1"/>
          </p:nvPr>
        </p:nvPicPr>
        <p:blipFill>
          <a:blip r:embed="rId3"/>
          <a:srcRect r="12746" b="3529"/>
          <a:stretch>
            <a:fillRect/>
          </a:stretch>
        </p:blipFill>
        <p:spPr>
          <a:xfrm>
            <a:off x="1981200" y="1066800"/>
            <a:ext cx="7162800" cy="2781300"/>
          </a:xfrm>
          <a:noFill/>
          <a:ln/>
        </p:spPr>
      </p:pic>
      <p:sp>
        <p:nvSpPr>
          <p:cNvPr id="41988" name="Text Box 4"/>
          <p:cNvSpPr txBox="1">
            <a:spLocks noChangeArrowheads="1"/>
          </p:cNvSpPr>
          <p:nvPr/>
        </p:nvSpPr>
        <p:spPr bwMode="auto">
          <a:xfrm>
            <a:off x="2438400" y="3962400"/>
            <a:ext cx="5638800" cy="2108269"/>
          </a:xfrm>
          <a:prstGeom prst="rect">
            <a:avLst/>
          </a:prstGeom>
          <a:solidFill>
            <a:schemeClr val="hlink"/>
          </a:solidFill>
          <a:ln w="9525">
            <a:noFill/>
            <a:miter lim="800000"/>
            <a:headEnd/>
            <a:tailEnd/>
          </a:ln>
          <a:effectLst/>
        </p:spPr>
        <p:txBody>
          <a:bodyPr>
            <a:prstTxWarp prst="textNoShape">
              <a:avLst/>
            </a:prstTxWarp>
            <a:spAutoFit/>
          </a:bodyPr>
          <a:lstStyle/>
          <a:p>
            <a:pPr eaLnBrk="0" hangingPunct="0">
              <a:spcBef>
                <a:spcPct val="50000"/>
              </a:spcBef>
            </a:pPr>
            <a:r>
              <a:rPr lang="en-US" sz="2000" dirty="0">
                <a:solidFill>
                  <a:schemeClr val="bg1"/>
                </a:solidFill>
                <a:latin typeface="Verdana" charset="0"/>
              </a:rPr>
              <a:t>10 million books scanned</a:t>
            </a:r>
          </a:p>
          <a:p>
            <a:pPr eaLnBrk="0" hangingPunct="0">
              <a:spcBef>
                <a:spcPct val="50000"/>
              </a:spcBef>
            </a:pPr>
            <a:r>
              <a:rPr lang="en-US" sz="2000" dirty="0">
                <a:solidFill>
                  <a:schemeClr val="bg1"/>
                </a:solidFill>
                <a:latin typeface="Verdana" charset="0"/>
              </a:rPr>
              <a:t>  2 million public domain (full text)</a:t>
            </a:r>
          </a:p>
          <a:p>
            <a:pPr eaLnBrk="0" hangingPunct="0">
              <a:spcBef>
                <a:spcPct val="50000"/>
              </a:spcBef>
            </a:pPr>
            <a:r>
              <a:rPr lang="en-US" sz="2000" dirty="0">
                <a:solidFill>
                  <a:schemeClr val="bg1"/>
                </a:solidFill>
                <a:latin typeface="Verdana" charset="0"/>
              </a:rPr>
              <a:t>  2 million publisher consent (some text) </a:t>
            </a:r>
          </a:p>
          <a:p>
            <a:pPr eaLnBrk="0" hangingPunct="0">
              <a:spcBef>
                <a:spcPct val="50000"/>
              </a:spcBef>
            </a:pPr>
            <a:r>
              <a:rPr lang="en-US" sz="2000" dirty="0">
                <a:solidFill>
                  <a:schemeClr val="bg1"/>
                </a:solidFill>
                <a:latin typeface="Verdana" charset="0"/>
              </a:rPr>
              <a:t>  6 million in proposed settlement  </a:t>
            </a:r>
          </a:p>
          <a:p>
            <a:pPr eaLnBrk="0" hangingPunct="0">
              <a:spcBef>
                <a:spcPct val="50000"/>
              </a:spcBef>
            </a:pPr>
            <a:r>
              <a:rPr lang="en-US" sz="1400" dirty="0">
                <a:solidFill>
                  <a:schemeClr val="bg1"/>
                </a:solidFill>
                <a:latin typeface="Verdana" charset="0"/>
              </a:rPr>
              <a:t>             (snippets now / 20 % proposed)</a:t>
            </a:r>
            <a:endParaRPr lang="en-US" sz="900" dirty="0">
              <a:solidFill>
                <a:schemeClr val="bg1"/>
              </a:solidFill>
              <a:latin typeface="Verdana"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2036" name="Picture 4"/>
          <p:cNvPicPr>
            <a:picLocks noChangeAspect="1" noChangeArrowheads="1"/>
          </p:cNvPicPr>
          <p:nvPr/>
        </p:nvPicPr>
        <p:blipFill>
          <a:blip r:embed="rId3"/>
          <a:srcRect l="10345" t="1379" r="1724" b="7587"/>
          <a:stretch>
            <a:fillRect/>
          </a:stretch>
        </p:blipFill>
        <p:spPr bwMode="auto">
          <a:xfrm>
            <a:off x="0" y="-194821"/>
            <a:ext cx="9144000" cy="6400800"/>
          </a:xfrm>
          <a:prstGeom prst="rect">
            <a:avLst/>
          </a:prstGeom>
          <a:noFill/>
          <a:ln w="9525">
            <a:noFill/>
            <a:miter lim="800000"/>
            <a:headEnd/>
            <a:tailEnd/>
          </a:ln>
          <a:effectLst/>
        </p:spPr>
      </p:pic>
      <p:sp>
        <p:nvSpPr>
          <p:cNvPr id="172037" name="Text Box 5"/>
          <p:cNvSpPr txBox="1">
            <a:spLocks noChangeArrowheads="1"/>
          </p:cNvSpPr>
          <p:nvPr/>
        </p:nvSpPr>
        <p:spPr bwMode="auto">
          <a:xfrm>
            <a:off x="205619" y="6205979"/>
            <a:ext cx="8709781" cy="630942"/>
          </a:xfrm>
          <a:prstGeom prst="rect">
            <a:avLst/>
          </a:prstGeom>
          <a:noFill/>
          <a:ln w="9525">
            <a:noFill/>
            <a:miter lim="800000"/>
            <a:headEnd/>
            <a:tailEnd/>
          </a:ln>
          <a:effectLst/>
        </p:spPr>
        <p:txBody>
          <a:bodyPr wrap="square">
            <a:prstTxWarp prst="textNoShape">
              <a:avLst/>
            </a:prstTxWarp>
            <a:spAutoFit/>
          </a:bodyPr>
          <a:lstStyle/>
          <a:p>
            <a:pPr algn="r">
              <a:spcBef>
                <a:spcPct val="50000"/>
              </a:spcBef>
            </a:pPr>
            <a:r>
              <a:rPr lang="en-US" sz="1400" dirty="0" smtClean="0"/>
              <a:t>Authors Guild v. Google Inc., 05-CV-8136, U.S. District Court, Southern District of New York (March 22, 2011)</a:t>
            </a:r>
          </a:p>
          <a:p>
            <a:pPr algn="r">
              <a:spcBef>
                <a:spcPct val="50000"/>
              </a:spcBef>
            </a:pPr>
            <a:r>
              <a:rPr lang="en-US" sz="1400" dirty="0" smtClean="0"/>
              <a:t>books.google.com</a:t>
            </a:r>
            <a:r>
              <a:rPr lang="en-US" sz="1400" dirty="0"/>
              <a:t>/googlebooks/agreement/</a:t>
            </a:r>
          </a:p>
        </p:txBody>
      </p:sp>
      <p:pic>
        <p:nvPicPr>
          <p:cNvPr id="172039" name="Picture 7"/>
          <p:cNvPicPr>
            <a:picLocks noChangeAspect="1" noChangeArrowheads="1"/>
          </p:cNvPicPr>
          <p:nvPr/>
        </p:nvPicPr>
        <p:blipFill>
          <a:blip r:embed="rId4"/>
          <a:srcRect l="14246" t="18375" r="13635" b="3529"/>
          <a:stretch>
            <a:fillRect/>
          </a:stretch>
        </p:blipFill>
        <p:spPr bwMode="auto">
          <a:xfrm>
            <a:off x="6858000" y="2886075"/>
            <a:ext cx="2286000" cy="960438"/>
          </a:xfrm>
          <a:prstGeom prst="rect">
            <a:avLst/>
          </a:prstGeom>
          <a:noFill/>
          <a:ln w="9525">
            <a:noFill/>
            <a:miter lim="800000"/>
            <a:headEnd/>
            <a:tailEnd/>
          </a:ln>
          <a:effectLst/>
        </p:spPr>
      </p:pic>
      <p:sp>
        <p:nvSpPr>
          <p:cNvPr id="172040" name="Rectangle 8"/>
          <p:cNvSpPr>
            <a:spLocks noChangeArrowheads="1"/>
          </p:cNvSpPr>
          <p:nvPr/>
        </p:nvSpPr>
        <p:spPr bwMode="auto">
          <a:xfrm>
            <a:off x="3276600" y="0"/>
            <a:ext cx="5867400" cy="1261884"/>
          </a:xfrm>
          <a:prstGeom prst="rect">
            <a:avLst/>
          </a:prstGeom>
          <a:solidFill>
            <a:srgbClr val="DDDDDD"/>
          </a:solidFill>
          <a:ln w="9525">
            <a:noFill/>
            <a:miter lim="800000"/>
            <a:headEnd/>
            <a:tailEnd/>
          </a:ln>
          <a:effectLst/>
        </p:spPr>
        <p:txBody>
          <a:bodyPr>
            <a:prstTxWarp prst="textNoShape">
              <a:avLst/>
            </a:prstTxWarp>
            <a:spAutoFit/>
          </a:bodyPr>
          <a:lstStyle/>
          <a:p>
            <a:r>
              <a:rPr lang="en-US" sz="3600" i="1" dirty="0" smtClean="0"/>
              <a:t>originally</a:t>
            </a:r>
            <a:endParaRPr lang="en-US" sz="4000" dirty="0" smtClean="0"/>
          </a:p>
          <a:p>
            <a:r>
              <a:rPr lang="en-US" sz="4000" b="1" dirty="0" smtClean="0"/>
              <a:t>Scan and Snippets</a:t>
            </a:r>
            <a:endParaRPr lang="en-US" sz="4000" b="1" dirty="0"/>
          </a:p>
        </p:txBody>
      </p:sp>
      <p:sp>
        <p:nvSpPr>
          <p:cNvPr id="172041" name="Text Box 9"/>
          <p:cNvSpPr txBox="1">
            <a:spLocks noChangeArrowheads="1"/>
          </p:cNvSpPr>
          <p:nvPr/>
        </p:nvSpPr>
        <p:spPr bwMode="auto">
          <a:xfrm>
            <a:off x="457200" y="2057400"/>
            <a:ext cx="22098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a:t> </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3060" name="Picture 4"/>
          <p:cNvPicPr>
            <a:picLocks noChangeAspect="1" noChangeArrowheads="1"/>
          </p:cNvPicPr>
          <p:nvPr/>
        </p:nvPicPr>
        <p:blipFill>
          <a:blip r:embed="rId3"/>
          <a:srcRect l="9677" r="1076" b="8376"/>
          <a:stretch>
            <a:fillRect/>
          </a:stretch>
        </p:blipFill>
        <p:spPr bwMode="auto">
          <a:xfrm>
            <a:off x="0" y="0"/>
            <a:ext cx="9144000" cy="6858000"/>
          </a:xfrm>
          <a:prstGeom prst="rect">
            <a:avLst/>
          </a:prstGeom>
          <a:noFill/>
          <a:ln w="9525">
            <a:noFill/>
            <a:miter lim="800000"/>
            <a:headEnd/>
            <a:tailEnd/>
          </a:ln>
          <a:effectLst/>
        </p:spPr>
      </p:pic>
      <p:sp>
        <p:nvSpPr>
          <p:cNvPr id="173061" name="Text Box 5"/>
          <p:cNvSpPr txBox="1">
            <a:spLocks noChangeArrowheads="1"/>
          </p:cNvSpPr>
          <p:nvPr/>
        </p:nvSpPr>
        <p:spPr bwMode="auto">
          <a:xfrm>
            <a:off x="4953000" y="6583363"/>
            <a:ext cx="4191000" cy="274637"/>
          </a:xfrm>
          <a:prstGeom prst="rect">
            <a:avLst/>
          </a:prstGeom>
          <a:noFill/>
          <a:ln w="9525">
            <a:noFill/>
            <a:miter lim="800000"/>
            <a:headEnd/>
            <a:tailEnd/>
          </a:ln>
          <a:effectLst/>
        </p:spPr>
        <p:txBody>
          <a:bodyPr>
            <a:prstTxWarp prst="textNoShape">
              <a:avLst/>
            </a:prstTxWarp>
            <a:spAutoFit/>
          </a:bodyPr>
          <a:lstStyle/>
          <a:p>
            <a:pPr algn="r">
              <a:spcBef>
                <a:spcPct val="50000"/>
              </a:spcBef>
            </a:pPr>
            <a:r>
              <a:rPr lang="en-US" sz="1200" dirty="0"/>
              <a:t>books.google.com/googlebooks/agreement/</a:t>
            </a:r>
          </a:p>
        </p:txBody>
      </p:sp>
      <p:sp>
        <p:nvSpPr>
          <p:cNvPr id="173062" name="Oval 6"/>
          <p:cNvSpPr>
            <a:spLocks noChangeArrowheads="1"/>
          </p:cNvSpPr>
          <p:nvPr/>
        </p:nvSpPr>
        <p:spPr bwMode="auto">
          <a:xfrm>
            <a:off x="6324600" y="1143000"/>
            <a:ext cx="1981200" cy="533400"/>
          </a:xfrm>
          <a:prstGeom prst="ellipse">
            <a:avLst/>
          </a:prstGeom>
          <a:solidFill>
            <a:srgbClr val="FFFF00">
              <a:alpha val="17999"/>
            </a:srgbClr>
          </a:solidFill>
          <a:ln w="9525">
            <a:solidFill>
              <a:schemeClr val="tx1"/>
            </a:solidFill>
            <a:round/>
            <a:headEnd/>
            <a:tailEnd/>
          </a:ln>
          <a:effectLst/>
        </p:spPr>
        <p:txBody>
          <a:bodyPr wrap="none" anchor="ctr">
            <a:prstTxWarp prst="textNoShape">
              <a:avLst/>
            </a:prstTxWarp>
          </a:bodyPr>
          <a:lstStyle/>
          <a:p>
            <a:endParaRPr lang="en-US" dirty="0"/>
          </a:p>
        </p:txBody>
      </p:sp>
      <p:sp>
        <p:nvSpPr>
          <p:cNvPr id="173063" name="Rectangle 7"/>
          <p:cNvSpPr>
            <a:spLocks noChangeArrowheads="1"/>
          </p:cNvSpPr>
          <p:nvPr/>
        </p:nvSpPr>
        <p:spPr bwMode="auto">
          <a:xfrm>
            <a:off x="3276600" y="0"/>
            <a:ext cx="5867400" cy="1877437"/>
          </a:xfrm>
          <a:prstGeom prst="rect">
            <a:avLst/>
          </a:prstGeom>
          <a:solidFill>
            <a:srgbClr val="DDDDDD"/>
          </a:solidFill>
          <a:ln w="9525">
            <a:noFill/>
            <a:miter lim="800000"/>
            <a:headEnd/>
            <a:tailEnd/>
          </a:ln>
          <a:effectLst/>
        </p:spPr>
        <p:txBody>
          <a:bodyPr>
            <a:prstTxWarp prst="textNoShape">
              <a:avLst/>
            </a:prstTxWarp>
            <a:spAutoFit/>
          </a:bodyPr>
          <a:lstStyle/>
          <a:p>
            <a:r>
              <a:rPr lang="en-US" sz="3200" b="1" dirty="0" smtClean="0"/>
              <a:t>Settlement shifted </a:t>
            </a:r>
            <a:r>
              <a:rPr lang="en-US" sz="2800" b="1" dirty="0" smtClean="0"/>
              <a:t>to</a:t>
            </a:r>
          </a:p>
          <a:p>
            <a:pPr>
              <a:buFontTx/>
              <a:buChar char="•"/>
            </a:pPr>
            <a:r>
              <a:rPr lang="en-US" sz="2800" b="1" dirty="0" smtClean="0"/>
              <a:t>up to 20% display</a:t>
            </a:r>
          </a:p>
          <a:p>
            <a:pPr>
              <a:buFontTx/>
              <a:buChar char="•"/>
            </a:pPr>
            <a:r>
              <a:rPr lang="en-US" sz="2800" b="1" i="1" dirty="0" smtClean="0"/>
              <a:t>online bookstore (in cloud)</a:t>
            </a:r>
          </a:p>
          <a:p>
            <a:pPr>
              <a:buFontTx/>
              <a:buChar char="•"/>
            </a:pPr>
            <a:r>
              <a:rPr lang="en-US" sz="2800" b="1" i="1" dirty="0" smtClean="0"/>
              <a:t>library subscriptions to full text</a:t>
            </a:r>
            <a:endParaRPr lang="en-US" sz="3200" b="1" i="1" dirty="0"/>
          </a:p>
        </p:txBody>
      </p:sp>
      <p:sp>
        <p:nvSpPr>
          <p:cNvPr id="6" name="Rectangle 5"/>
          <p:cNvSpPr/>
          <p:nvPr/>
        </p:nvSpPr>
        <p:spPr>
          <a:xfrm>
            <a:off x="4067003" y="4076095"/>
            <a:ext cx="5076997" cy="2226251"/>
          </a:xfrm>
          <a:prstGeom prst="rect">
            <a:avLst/>
          </a:prstGeom>
          <a:solidFill>
            <a:schemeClr val="accent2">
              <a:lumMod val="20000"/>
              <a:lumOff val="80000"/>
            </a:schemeClr>
          </a:solidFill>
        </p:spPr>
        <p:txBody>
          <a:bodyPr wrap="square">
            <a:spAutoFit/>
          </a:bodyPr>
          <a:lstStyle/>
          <a:p>
            <a:pPr>
              <a:lnSpc>
                <a:spcPct val="80000"/>
              </a:lnSpc>
            </a:pPr>
            <a:endParaRPr lang="en-US" sz="1200" dirty="0" smtClean="0"/>
          </a:p>
          <a:p>
            <a:pPr>
              <a:lnSpc>
                <a:spcPct val="80000"/>
              </a:lnSpc>
            </a:pPr>
            <a:r>
              <a:rPr lang="en-US" sz="3200" dirty="0" smtClean="0"/>
              <a:t>In the end, I conclude that the amended settlement is not fair, adequate, and reasonable. </a:t>
            </a:r>
          </a:p>
          <a:p>
            <a:pPr>
              <a:lnSpc>
                <a:spcPct val="80000"/>
              </a:lnSpc>
            </a:pPr>
            <a:r>
              <a:rPr lang="en-US" sz="3200" dirty="0" smtClean="0"/>
              <a:t>– Judge Chin, </a:t>
            </a:r>
            <a:r>
              <a:rPr lang="en-US" sz="2400" dirty="0" smtClean="0"/>
              <a:t>March 23, 2011</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b="1" dirty="0"/>
              <a:t>Legal Disclaimer</a:t>
            </a:r>
            <a:endParaRPr lang="en-US" dirty="0"/>
          </a:p>
        </p:txBody>
      </p:sp>
      <p:sp>
        <p:nvSpPr>
          <p:cNvPr id="46083" name="Rectangle 3"/>
          <p:cNvSpPr>
            <a:spLocks noGrp="1" noChangeArrowheads="1"/>
          </p:cNvSpPr>
          <p:nvPr>
            <p:ph type="body" idx="1"/>
          </p:nvPr>
        </p:nvSpPr>
        <p:spPr/>
        <p:txBody>
          <a:bodyPr/>
          <a:lstStyle/>
          <a:p>
            <a:endParaRPr lang="en-US" dirty="0"/>
          </a:p>
          <a:p>
            <a:r>
              <a:rPr lang="en-US" dirty="0"/>
              <a:t>Legal information</a:t>
            </a:r>
          </a:p>
          <a:p>
            <a:endParaRPr lang="en-US" dirty="0"/>
          </a:p>
          <a:p>
            <a:r>
              <a:rPr lang="en-US" sz="3600" b="1" dirty="0"/>
              <a:t>Not</a:t>
            </a:r>
            <a:r>
              <a:rPr lang="en-US" dirty="0"/>
              <a:t> legal advice!</a:t>
            </a:r>
          </a:p>
          <a:p>
            <a:endParaRPr lang="en-US" dirty="0"/>
          </a:p>
          <a:p>
            <a:endParaRPr lang="en-US" dirty="0"/>
          </a:p>
        </p:txBody>
      </p:sp>
      <p:pic>
        <p:nvPicPr>
          <p:cNvPr id="46084" name="Picture 6" descr="handshake"/>
          <p:cNvPicPr>
            <a:picLocks noChangeAspect="1" noChangeArrowheads="1"/>
          </p:cNvPicPr>
          <p:nvPr/>
        </p:nvPicPr>
        <p:blipFill>
          <a:blip r:embed="rId3"/>
          <a:srcRect/>
          <a:stretch>
            <a:fillRect/>
          </a:stretch>
        </p:blipFill>
        <p:spPr bwMode="auto">
          <a:xfrm>
            <a:off x="5181600" y="3048000"/>
            <a:ext cx="3571875" cy="2384425"/>
          </a:xfrm>
          <a:prstGeom prst="rect">
            <a:avLst/>
          </a:prstGeom>
          <a:noFill/>
          <a:ln w="9525">
            <a:noFill/>
            <a:miter lim="800000"/>
            <a:headEnd/>
            <a:tailEnd/>
          </a:ln>
        </p:spPr>
      </p:pic>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72333" y="262965"/>
            <a:ext cx="5959953" cy="6255933"/>
          </a:xfrm>
          <a:prstGeom prst="rect">
            <a:avLst/>
          </a:prstGeom>
        </p:spPr>
      </p:pic>
      <p:sp>
        <p:nvSpPr>
          <p:cNvPr id="3" name="Rectangle 2"/>
          <p:cNvSpPr/>
          <p:nvPr/>
        </p:nvSpPr>
        <p:spPr>
          <a:xfrm>
            <a:off x="5526500" y="6149566"/>
            <a:ext cx="3121367" cy="646331"/>
          </a:xfrm>
          <a:prstGeom prst="rect">
            <a:avLst/>
          </a:prstGeom>
        </p:spPr>
        <p:txBody>
          <a:bodyPr wrap="none">
            <a:spAutoFit/>
          </a:bodyPr>
          <a:lstStyle/>
          <a:p>
            <a:r>
              <a:rPr lang="en-US" dirty="0" smtClean="0"/>
              <a:t>Comprehensive coverage at</a:t>
            </a:r>
          </a:p>
          <a:p>
            <a:r>
              <a:rPr lang="en-US" dirty="0" smtClean="0"/>
              <a:t>http://blog.thepublicindex.org/</a:t>
            </a:r>
            <a:endParaRPr lang="en-US" dirty="0"/>
          </a:p>
        </p:txBody>
      </p:sp>
      <p:sp>
        <p:nvSpPr>
          <p:cNvPr id="4" name="Rectangle 3"/>
          <p:cNvSpPr/>
          <p:nvPr/>
        </p:nvSpPr>
        <p:spPr>
          <a:xfrm rot="20778023">
            <a:off x="5019153" y="1257663"/>
            <a:ext cx="3955144" cy="1908215"/>
          </a:xfrm>
          <a:prstGeom prst="rect">
            <a:avLst/>
          </a:prstGeom>
          <a:solidFill>
            <a:schemeClr val="accent6">
              <a:lumMod val="60000"/>
              <a:lumOff val="40000"/>
            </a:schemeClr>
          </a:solidFill>
        </p:spPr>
        <p:txBody>
          <a:bodyPr wrap="square">
            <a:spAutoFit/>
          </a:bodyPr>
          <a:lstStyle/>
          <a:p>
            <a:r>
              <a:rPr lang="en-US" sz="2800" b="1" dirty="0" smtClean="0"/>
              <a:t>Parties re-negotiating</a:t>
            </a:r>
          </a:p>
          <a:p>
            <a:endParaRPr lang="en-US" dirty="0" smtClean="0"/>
          </a:p>
          <a:p>
            <a:r>
              <a:rPr lang="en-US" dirty="0" smtClean="0"/>
              <a:t>Next court date</a:t>
            </a:r>
          </a:p>
          <a:p>
            <a:endParaRPr lang="en-US" dirty="0" smtClean="0"/>
          </a:p>
          <a:p>
            <a:r>
              <a:rPr lang="en-US" dirty="0" smtClean="0"/>
              <a:t>July 19, 2011 </a:t>
            </a:r>
          </a:p>
          <a:p>
            <a:endParaRPr 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5584825" cy="1143000"/>
          </a:xfrm>
        </p:spPr>
        <p:txBody>
          <a:bodyPr>
            <a:normAutofit fontScale="90000"/>
          </a:bodyPr>
          <a:lstStyle/>
          <a:p>
            <a:r>
              <a:rPr lang="en-US" b="1" dirty="0" smtClean="0"/>
              <a:t>Orphan Books Legislation</a:t>
            </a:r>
            <a:endParaRPr lang="en-US" b="1" dirty="0"/>
          </a:p>
        </p:txBody>
      </p:sp>
      <p:sp>
        <p:nvSpPr>
          <p:cNvPr id="4" name="Content Placeholder 3"/>
          <p:cNvSpPr>
            <a:spLocks noGrp="1"/>
          </p:cNvSpPr>
          <p:nvPr>
            <p:ph sz="half" idx="2"/>
          </p:nvPr>
        </p:nvSpPr>
        <p:spPr>
          <a:xfrm>
            <a:off x="457200" y="2174875"/>
            <a:ext cx="4040188" cy="3951288"/>
          </a:xfrm>
        </p:spPr>
        <p:txBody>
          <a:bodyPr/>
          <a:lstStyle/>
          <a:p>
            <a:r>
              <a:rPr lang="en-US" dirty="0" smtClean="0"/>
              <a:t>110</a:t>
            </a:r>
            <a:r>
              <a:rPr lang="en-US" baseline="30000" dirty="0" smtClean="0"/>
              <a:t>th</a:t>
            </a:r>
            <a:r>
              <a:rPr lang="en-US" dirty="0" smtClean="0"/>
              <a:t> Congress bill not helpful to libraries</a:t>
            </a:r>
          </a:p>
          <a:p>
            <a:endParaRPr lang="en-US" dirty="0" smtClean="0"/>
          </a:p>
          <a:p>
            <a:r>
              <a:rPr lang="en-US" dirty="0" smtClean="0"/>
              <a:t>Library Copyright Alliance recommends clean slate</a:t>
            </a:r>
            <a:endParaRPr lang="en-US" dirty="0"/>
          </a:p>
        </p:txBody>
      </p:sp>
      <p:sp>
        <p:nvSpPr>
          <p:cNvPr id="6" name="Content Placeholder 5"/>
          <p:cNvSpPr>
            <a:spLocks noGrp="1"/>
          </p:cNvSpPr>
          <p:nvPr>
            <p:ph sz="quarter" idx="4"/>
          </p:nvPr>
        </p:nvSpPr>
        <p:spPr/>
        <p:txBody>
          <a:bodyPr>
            <a:normAutofit/>
          </a:bodyPr>
          <a:lstStyle/>
          <a:p>
            <a:pPr>
              <a:buNone/>
            </a:pPr>
            <a:endParaRPr lang="en-US" dirty="0" smtClean="0"/>
          </a:p>
          <a:p>
            <a:pPr>
              <a:buNone/>
            </a:pPr>
            <a:r>
              <a:rPr lang="en-US" dirty="0" smtClean="0"/>
              <a:t>Some options:</a:t>
            </a:r>
          </a:p>
          <a:p>
            <a:pPr>
              <a:buNone/>
            </a:pPr>
            <a:r>
              <a:rPr lang="en-US" dirty="0" smtClean="0"/>
              <a:t>	extended collective licensing (Nordic model)</a:t>
            </a:r>
          </a:p>
          <a:p>
            <a:pPr>
              <a:buNone/>
            </a:pPr>
            <a:endParaRPr lang="en-US" dirty="0" smtClean="0"/>
          </a:p>
          <a:p>
            <a:pPr>
              <a:buNone/>
            </a:pPr>
            <a:r>
              <a:rPr lang="en-US" dirty="0" smtClean="0"/>
              <a:t>	authorized preservation</a:t>
            </a:r>
          </a:p>
          <a:p>
            <a:pPr>
              <a:buNone/>
            </a:pPr>
            <a:endParaRPr lang="en-US" dirty="0" smtClean="0"/>
          </a:p>
          <a:p>
            <a:pPr>
              <a:buNone/>
            </a:pPr>
            <a:r>
              <a:rPr lang="en-US" dirty="0" smtClean="0"/>
              <a:t>	allow snippets</a:t>
            </a:r>
          </a:p>
          <a:p>
            <a:pPr>
              <a:buNone/>
            </a:pPr>
            <a:endParaRPr lang="en-US" dirty="0" smtClean="0"/>
          </a:p>
          <a:p>
            <a:pPr>
              <a:buNone/>
            </a:pPr>
            <a:endParaRPr lang="en-US" dirty="0" smtClean="0"/>
          </a:p>
          <a:p>
            <a:pPr>
              <a:buNone/>
            </a:pPr>
            <a:endParaRPr lang="en-US" dirty="0"/>
          </a:p>
        </p:txBody>
      </p:sp>
      <p:sp>
        <p:nvSpPr>
          <p:cNvPr id="7" name="Rectangle 6"/>
          <p:cNvSpPr/>
          <p:nvPr/>
        </p:nvSpPr>
        <p:spPr>
          <a:xfrm>
            <a:off x="72327" y="5888503"/>
            <a:ext cx="4183838" cy="646331"/>
          </a:xfrm>
          <a:prstGeom prst="rect">
            <a:avLst/>
          </a:prstGeom>
        </p:spPr>
        <p:txBody>
          <a:bodyPr wrap="square">
            <a:spAutoFit/>
          </a:bodyPr>
          <a:lstStyle/>
          <a:p>
            <a:r>
              <a:rPr lang="en-US" sz="1200" dirty="0" smtClean="0"/>
              <a:t>LIBRARY COPYRIGHT ALLIANCE STATEMENT ON COPYRIGHT REFORM (May 16, 2011) http://www.arl.org/bm~doc/lca_copyrightreformstatement_16may11.pdf</a:t>
            </a:r>
            <a:endParaRPr lang="en-US" sz="1200" dirty="0"/>
          </a:p>
        </p:txBody>
      </p:sp>
      <p:sp>
        <p:nvSpPr>
          <p:cNvPr id="8" name="Rectangle 7"/>
          <p:cNvSpPr/>
          <p:nvPr/>
        </p:nvSpPr>
        <p:spPr>
          <a:xfrm>
            <a:off x="4572000" y="5888503"/>
            <a:ext cx="4572000" cy="646331"/>
          </a:xfrm>
          <a:prstGeom prst="rect">
            <a:avLst/>
          </a:prstGeom>
        </p:spPr>
        <p:txBody>
          <a:bodyPr>
            <a:spAutoFit/>
          </a:bodyPr>
          <a:lstStyle/>
          <a:p>
            <a:r>
              <a:rPr lang="en-US" sz="1200" dirty="0" smtClean="0"/>
              <a:t>Pamela Samuelson, Legislative Alternatives to the Google Book Settlement http://people.ischool.berkeley.edu/%7Epam/LegislativeAlternativesToGBSS.pdf</a:t>
            </a:r>
            <a:endParaRPr lang="en-US" sz="1200" dirty="0"/>
          </a:p>
        </p:txBody>
      </p:sp>
      <p:pic>
        <p:nvPicPr>
          <p:cNvPr id="9" name="Picture 8"/>
          <p:cNvPicPr>
            <a:picLocks noChangeAspect="1"/>
          </p:cNvPicPr>
          <p:nvPr/>
        </p:nvPicPr>
        <p:blipFill>
          <a:blip r:embed="rId3"/>
          <a:stretch>
            <a:fillRect/>
          </a:stretch>
        </p:blipFill>
        <p:spPr>
          <a:xfrm>
            <a:off x="6042025" y="0"/>
            <a:ext cx="3101975" cy="2376113"/>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F295A"/>
        </a:solidFill>
        <a:effectLst/>
      </p:bgPr>
    </p:bg>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b="1" dirty="0" smtClean="0"/>
              <a:t>More Cases and Legislation</a:t>
            </a:r>
            <a:endParaRPr lang="en-US" b="1" dirty="0"/>
          </a:p>
        </p:txBody>
      </p:sp>
      <p:sp>
        <p:nvSpPr>
          <p:cNvPr id="4" name="Content Placeholder 3"/>
          <p:cNvSpPr>
            <a:spLocks noGrp="1"/>
          </p:cNvSpPr>
          <p:nvPr>
            <p:ph sz="half" idx="4294967295"/>
          </p:nvPr>
        </p:nvSpPr>
        <p:spPr>
          <a:xfrm>
            <a:off x="4256165" y="1600200"/>
            <a:ext cx="4887835" cy="4525963"/>
          </a:xfrm>
        </p:spPr>
        <p:txBody>
          <a:bodyPr>
            <a:normAutofit/>
          </a:bodyPr>
          <a:lstStyle/>
          <a:p>
            <a:pPr>
              <a:buNone/>
            </a:pPr>
            <a:r>
              <a:rPr lang="en-US" dirty="0" smtClean="0"/>
              <a:t>New wave of lawsuits based on </a:t>
            </a:r>
            <a:r>
              <a:rPr lang="en-US" b="1" i="1" dirty="0" smtClean="0"/>
              <a:t>users</a:t>
            </a:r>
            <a:r>
              <a:rPr lang="en-US" dirty="0" smtClean="0"/>
              <a:t> posting  newspaper articles</a:t>
            </a:r>
          </a:p>
          <a:p>
            <a:pPr>
              <a:buNone/>
            </a:pPr>
            <a:endParaRPr lang="en-US" dirty="0" smtClean="0"/>
          </a:p>
          <a:p>
            <a:pPr>
              <a:buNone/>
            </a:pPr>
            <a:r>
              <a:rPr lang="en-US" dirty="0" smtClean="0"/>
              <a:t>…easy to protect yourself by filing $105 form </a:t>
            </a:r>
            <a:endParaRPr lang="en-US" dirty="0"/>
          </a:p>
        </p:txBody>
      </p:sp>
      <p:pic>
        <p:nvPicPr>
          <p:cNvPr id="5" name="Picture 4"/>
          <p:cNvPicPr>
            <a:picLocks noChangeAspect="1"/>
          </p:cNvPicPr>
          <p:nvPr/>
        </p:nvPicPr>
        <p:blipFill>
          <a:blip r:embed="rId3"/>
          <a:stretch>
            <a:fillRect/>
          </a:stretch>
        </p:blipFill>
        <p:spPr>
          <a:xfrm>
            <a:off x="457200" y="1417638"/>
            <a:ext cx="3508878" cy="4744960"/>
          </a:xfrm>
          <a:prstGeom prst="rect">
            <a:avLst/>
          </a:prstGeom>
        </p:spPr>
      </p:pic>
      <p:sp>
        <p:nvSpPr>
          <p:cNvPr id="6" name="Rectangle 5"/>
          <p:cNvSpPr/>
          <p:nvPr/>
        </p:nvSpPr>
        <p:spPr>
          <a:xfrm>
            <a:off x="457200" y="6451600"/>
            <a:ext cx="8229600" cy="369332"/>
          </a:xfrm>
          <a:prstGeom prst="rect">
            <a:avLst/>
          </a:prstGeom>
        </p:spPr>
        <p:txBody>
          <a:bodyPr wrap="square">
            <a:spAutoFit/>
          </a:bodyPr>
          <a:lstStyle/>
          <a:p>
            <a:r>
              <a:rPr lang="en-US" dirty="0" smtClean="0"/>
              <a:t>http://www.wired.com/threatlevel/2010/10/dmca-righthaven-loophole/</a:t>
            </a: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52900" name="Picture 4"/>
          <p:cNvPicPr>
            <a:picLocks noChangeAspect="1" noChangeArrowheads="1"/>
          </p:cNvPicPr>
          <p:nvPr/>
        </p:nvPicPr>
        <p:blipFill>
          <a:blip r:embed="rId2"/>
          <a:srcRect l="32222" t="13333" r="32222" b="11111"/>
          <a:stretch>
            <a:fillRect/>
          </a:stretch>
        </p:blipFill>
        <p:spPr bwMode="auto">
          <a:xfrm>
            <a:off x="609600" y="381000"/>
            <a:ext cx="3959225" cy="5257800"/>
          </a:xfrm>
          <a:prstGeom prst="rect">
            <a:avLst/>
          </a:prstGeom>
          <a:noFill/>
          <a:ln w="9525">
            <a:noFill/>
            <a:miter lim="800000"/>
            <a:headEnd/>
            <a:tailEnd/>
          </a:ln>
          <a:effectLst/>
        </p:spPr>
      </p:pic>
      <p:sp>
        <p:nvSpPr>
          <p:cNvPr id="3152901" name="Text Box 5"/>
          <p:cNvSpPr txBox="1">
            <a:spLocks noChangeArrowheads="1"/>
          </p:cNvSpPr>
          <p:nvPr/>
        </p:nvSpPr>
        <p:spPr bwMode="auto">
          <a:xfrm>
            <a:off x="381000" y="6078538"/>
            <a:ext cx="7391400" cy="779462"/>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dirty="0"/>
              <a:t>Form - www.copyright.gov/onlinesp/agent.pdf</a:t>
            </a:r>
          </a:p>
          <a:p>
            <a:pPr>
              <a:spcBef>
                <a:spcPct val="50000"/>
              </a:spcBef>
            </a:pPr>
            <a:r>
              <a:rPr lang="en-US" sz="1800" dirty="0"/>
              <a:t>Info and directory of agents www.copyright.gov/onlinesp/</a:t>
            </a:r>
          </a:p>
        </p:txBody>
      </p:sp>
      <p:pic>
        <p:nvPicPr>
          <p:cNvPr id="3152906" name="Picture 10"/>
          <p:cNvPicPr>
            <a:picLocks noGrp="1" noChangeAspect="1" noChangeArrowheads="1"/>
          </p:cNvPicPr>
          <p:nvPr>
            <p:ph type="body" sz="half" idx="2"/>
          </p:nvPr>
        </p:nvPicPr>
        <p:blipFill>
          <a:blip r:embed="rId3"/>
          <a:srcRect l="20435" t="16888" r="28889" b="30685"/>
          <a:stretch>
            <a:fillRect/>
          </a:stretch>
        </p:blipFill>
        <p:spPr>
          <a:xfrm>
            <a:off x="4800600" y="1676400"/>
            <a:ext cx="3810000" cy="3505200"/>
          </a:xfrm>
          <a:noFill/>
          <a:ln/>
        </p:spPr>
      </p:pic>
      <p:sp>
        <p:nvSpPr>
          <p:cNvPr id="3152907" name="Text Box 11"/>
          <p:cNvSpPr txBox="1">
            <a:spLocks noChangeArrowheads="1"/>
          </p:cNvSpPr>
          <p:nvPr/>
        </p:nvSpPr>
        <p:spPr bwMode="auto">
          <a:xfrm>
            <a:off x="4953000" y="685800"/>
            <a:ext cx="3581400" cy="77946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sz="1800" b="1" dirty="0"/>
              <a:t>Sample website language: </a:t>
            </a:r>
          </a:p>
          <a:p>
            <a:pPr>
              <a:spcBef>
                <a:spcPct val="50000"/>
              </a:spcBef>
            </a:pPr>
            <a:r>
              <a:rPr lang="en-US" sz="1800" b="1" dirty="0"/>
              <a:t>Peninsula Library System</a:t>
            </a:r>
          </a:p>
        </p:txBody>
      </p:sp>
      <p:sp>
        <p:nvSpPr>
          <p:cNvPr id="3152908" name="Text Box 12"/>
          <p:cNvSpPr txBox="1">
            <a:spLocks noChangeArrowheads="1"/>
          </p:cNvSpPr>
          <p:nvPr/>
        </p:nvSpPr>
        <p:spPr bwMode="auto">
          <a:xfrm>
            <a:off x="6096000" y="4495800"/>
            <a:ext cx="2286000" cy="590550"/>
          </a:xfrm>
          <a:prstGeom prst="rect">
            <a:avLst/>
          </a:prstGeom>
          <a:noFill/>
          <a:ln w="9525">
            <a:solidFill>
              <a:srgbClr val="FF3300"/>
            </a:solidFill>
            <a:miter lim="800000"/>
            <a:headEnd/>
            <a:tailEnd/>
          </a:ln>
          <a:effectLst/>
        </p:spPr>
        <p:txBody>
          <a:bodyPr>
            <a:prstTxWarp prst="textNoShape">
              <a:avLst/>
            </a:prstTxWarp>
            <a:spAutoFit/>
          </a:bodyPr>
          <a:lstStyle/>
          <a:p>
            <a:pPr algn="r">
              <a:spcBef>
                <a:spcPct val="50000"/>
              </a:spcBef>
            </a:pPr>
            <a:r>
              <a:rPr lang="en-US" sz="1600" dirty="0"/>
              <a:t>www.plsinfo.org/features/copyright.htm</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9650" name="Rectangle 2"/>
          <p:cNvSpPr>
            <a:spLocks noGrp="1" noChangeArrowheads="1"/>
          </p:cNvSpPr>
          <p:nvPr>
            <p:ph type="title"/>
          </p:nvPr>
        </p:nvSpPr>
        <p:spPr>
          <a:xfrm>
            <a:off x="0" y="0"/>
            <a:ext cx="9144000" cy="1143000"/>
          </a:xfrm>
        </p:spPr>
        <p:txBody>
          <a:bodyPr/>
          <a:lstStyle/>
          <a:p>
            <a:r>
              <a:rPr lang="en-US" sz="4800" b="1" dirty="0"/>
              <a:t>Copyright Agent</a:t>
            </a:r>
          </a:p>
        </p:txBody>
      </p:sp>
      <p:sp>
        <p:nvSpPr>
          <p:cNvPr id="3099651" name="Rectangle 3"/>
          <p:cNvSpPr>
            <a:spLocks noGrp="1" noChangeArrowheads="1"/>
          </p:cNvSpPr>
          <p:nvPr>
            <p:ph type="body" idx="1"/>
          </p:nvPr>
        </p:nvSpPr>
        <p:spPr>
          <a:xfrm>
            <a:off x="3048000" y="1219200"/>
            <a:ext cx="5181600" cy="4114800"/>
          </a:xfrm>
        </p:spPr>
        <p:txBody>
          <a:bodyPr/>
          <a:lstStyle/>
          <a:p>
            <a:pPr>
              <a:buFontTx/>
              <a:buNone/>
            </a:pPr>
            <a:r>
              <a:rPr lang="en-US" sz="2000" dirty="0"/>
              <a:t>Designate agent to receive copyright complaints</a:t>
            </a:r>
          </a:p>
          <a:p>
            <a:pPr>
              <a:buFontTx/>
              <a:buNone/>
            </a:pPr>
            <a:endParaRPr lang="en-US" sz="2000" dirty="0"/>
          </a:p>
          <a:p>
            <a:pPr>
              <a:buFontTx/>
              <a:buNone/>
            </a:pPr>
            <a:r>
              <a:rPr lang="en-US" sz="2000" dirty="0"/>
              <a:t>File simple form with Copyright Office</a:t>
            </a:r>
          </a:p>
          <a:p>
            <a:pPr>
              <a:buFontTx/>
              <a:buNone/>
            </a:pPr>
            <a:endParaRPr lang="en-US" sz="2000" dirty="0"/>
          </a:p>
          <a:p>
            <a:pPr>
              <a:buFontTx/>
              <a:buNone/>
            </a:pPr>
            <a:r>
              <a:rPr lang="en-US" sz="2000" dirty="0"/>
              <a:t>Put agent contact info on your site</a:t>
            </a:r>
          </a:p>
          <a:p>
            <a:pPr>
              <a:buFontTx/>
              <a:buNone/>
            </a:pPr>
            <a:endParaRPr lang="en-US" sz="2000" dirty="0"/>
          </a:p>
          <a:p>
            <a:pPr>
              <a:buFontTx/>
              <a:buNone/>
            </a:pPr>
            <a:r>
              <a:rPr lang="en-US" sz="2000" dirty="0">
                <a:solidFill>
                  <a:srgbClr val="FF3300"/>
                </a:solidFill>
              </a:rPr>
              <a:t> … Limits your copyright liability for user content</a:t>
            </a:r>
          </a:p>
          <a:p>
            <a:pPr>
              <a:buFontTx/>
              <a:buNone/>
            </a:pPr>
            <a:endParaRPr lang="en-US" sz="2000" dirty="0">
              <a:solidFill>
                <a:srgbClr val="FF3300"/>
              </a:solidFill>
            </a:endParaRPr>
          </a:p>
          <a:p>
            <a:pPr>
              <a:buFontTx/>
              <a:buNone/>
            </a:pPr>
            <a:endParaRPr lang="en-US" sz="2000" dirty="0"/>
          </a:p>
          <a:p>
            <a:pPr>
              <a:buFontTx/>
              <a:buNone/>
            </a:pPr>
            <a:r>
              <a:rPr lang="en-US" sz="2000" dirty="0"/>
              <a:t>$105 one time fee</a:t>
            </a:r>
            <a:endParaRPr lang="en-US" sz="2000" b="1" dirty="0"/>
          </a:p>
        </p:txBody>
      </p:sp>
      <p:pic>
        <p:nvPicPr>
          <p:cNvPr id="3099655" name="Picture 7" descr="Chinese New Year 4704 (2007)"/>
          <p:cNvPicPr>
            <a:picLocks noChangeAspect="1" noChangeArrowheads="1"/>
          </p:cNvPicPr>
          <p:nvPr/>
        </p:nvPicPr>
        <p:blipFill>
          <a:blip r:embed="rId3"/>
          <a:srcRect t="20667" r="29016" b="3334"/>
          <a:stretch>
            <a:fillRect/>
          </a:stretch>
        </p:blipFill>
        <p:spPr bwMode="auto">
          <a:xfrm>
            <a:off x="609600" y="1295400"/>
            <a:ext cx="2062163" cy="4343400"/>
          </a:xfrm>
          <a:prstGeom prst="rect">
            <a:avLst/>
          </a:prstGeom>
          <a:noFill/>
        </p:spPr>
      </p:pic>
      <p:sp>
        <p:nvSpPr>
          <p:cNvPr id="3099656" name="Rectangle 8"/>
          <p:cNvSpPr>
            <a:spLocks noChangeArrowheads="1"/>
          </p:cNvSpPr>
          <p:nvPr/>
        </p:nvSpPr>
        <p:spPr bwMode="auto">
          <a:xfrm>
            <a:off x="0" y="5715000"/>
            <a:ext cx="2971800" cy="523220"/>
          </a:xfrm>
          <a:prstGeom prst="rect">
            <a:avLst/>
          </a:prstGeom>
          <a:noFill/>
          <a:ln w="9525">
            <a:noFill/>
            <a:miter lim="800000"/>
            <a:headEnd/>
            <a:tailEnd/>
          </a:ln>
          <a:effectLst/>
        </p:spPr>
        <p:txBody>
          <a:bodyPr>
            <a:prstTxWarp prst="textNoShape">
              <a:avLst/>
            </a:prstTxWarp>
            <a:spAutoFit/>
          </a:bodyPr>
          <a:lstStyle/>
          <a:p>
            <a:r>
              <a:rPr lang="en-US" sz="1400" dirty="0"/>
              <a:t>'Chinese New Year 4704 (2007)' by FaceMePLS (via Flickr). CC BY</a:t>
            </a:r>
            <a:r>
              <a:rPr lang="en-US" sz="1400" dirty="0" smtClean="0"/>
              <a:t> license.</a:t>
            </a:r>
            <a:endParaRPr lang="en-US" sz="1400"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274638"/>
            <a:ext cx="8229600" cy="1143000"/>
          </a:xfrm>
          <a:prstGeom prst="rect">
            <a:avLst/>
          </a:prstGeom>
        </p:spPr>
        <p:txBody>
          <a:bodyPr>
            <a:prstTxWarp prst="textNoShape">
              <a:avLst/>
            </a:prstTxWarp>
            <a:normAutofit/>
          </a:bodyPr>
          <a:lstStyle/>
          <a:p>
            <a:pPr>
              <a:lnSpc>
                <a:spcPct val="90000"/>
              </a:lnSpc>
              <a:defRPr/>
            </a:pPr>
            <a:r>
              <a:rPr lang="en-US" sz="3800" b="1" dirty="0" smtClean="0">
                <a:solidFill>
                  <a:schemeClr val="tx2"/>
                </a:solidFill>
                <a:effectLst>
                  <a:outerShdw blurRad="38100" dist="38100" dir="2700000" algn="tl">
                    <a:srgbClr val="DDDDDD"/>
                  </a:outerShdw>
                </a:effectLst>
                <a:latin typeface="Calibri" charset="0"/>
              </a:rPr>
              <a:t>Can Provide </a:t>
            </a:r>
            <a:r>
              <a:rPr lang="en-US" sz="3800" b="1" dirty="0">
                <a:solidFill>
                  <a:schemeClr val="tx2"/>
                </a:solidFill>
                <a:effectLst>
                  <a:outerShdw blurRad="38100" dist="38100" dir="2700000" algn="tl">
                    <a:srgbClr val="DDDDDD"/>
                  </a:outerShdw>
                </a:effectLst>
                <a:latin typeface="Calibri" charset="0"/>
              </a:rPr>
              <a:t>Safe Harbor</a:t>
            </a:r>
            <a:r>
              <a:rPr lang="en-US" sz="3800" b="1" dirty="0" smtClean="0">
                <a:solidFill>
                  <a:schemeClr val="tx2"/>
                </a:solidFill>
                <a:effectLst>
                  <a:outerShdw blurRad="38100" dist="38100" dir="2700000" algn="tl">
                    <a:srgbClr val="DDDDDD"/>
                  </a:outerShdw>
                </a:effectLst>
                <a:latin typeface="Calibri" charset="0"/>
              </a:rPr>
              <a:t> from </a:t>
            </a:r>
            <a:r>
              <a:rPr lang="en-US" sz="3800" b="1" dirty="0">
                <a:solidFill>
                  <a:schemeClr val="tx2"/>
                </a:solidFill>
                <a:effectLst>
                  <a:outerShdw blurRad="38100" dist="38100" dir="2700000" algn="tl">
                    <a:srgbClr val="DDDDDD"/>
                  </a:outerShdw>
                </a:effectLst>
                <a:latin typeface="Calibri" charset="0"/>
              </a:rPr>
              <a:t>Lawsuits </a:t>
            </a:r>
          </a:p>
        </p:txBody>
      </p:sp>
      <p:sp>
        <p:nvSpPr>
          <p:cNvPr id="45059" name="Content Placeholder 2"/>
          <p:cNvSpPr txBox="1">
            <a:spLocks/>
          </p:cNvSpPr>
          <p:nvPr/>
        </p:nvSpPr>
        <p:spPr bwMode="auto">
          <a:xfrm>
            <a:off x="384175" y="1143000"/>
            <a:ext cx="4187825" cy="3951288"/>
          </a:xfrm>
          <a:prstGeom prst="rect">
            <a:avLst/>
          </a:prstGeom>
          <a:noFill/>
          <a:ln w="9525">
            <a:noFill/>
            <a:miter lim="800000"/>
            <a:headEnd/>
            <a:tailEnd/>
          </a:ln>
        </p:spPr>
        <p:txBody>
          <a:bodyPr>
            <a:prstTxWarp prst="textNoShape">
              <a:avLst/>
            </a:prstTxWarp>
          </a:bodyPr>
          <a:lstStyle/>
          <a:p>
            <a:pPr marL="365125" indent="-255588">
              <a:spcBef>
                <a:spcPts val="400"/>
              </a:spcBef>
              <a:buClr>
                <a:schemeClr val="accent1"/>
              </a:buClr>
              <a:buSzPct val="68000"/>
              <a:buFont typeface="Wingdings 3" charset="2"/>
              <a:buNone/>
            </a:pPr>
            <a:r>
              <a:rPr lang="en-US" sz="2700" b="1" dirty="0">
                <a:latin typeface="Calibri" charset="0"/>
              </a:rPr>
              <a:t>Why register?         </a:t>
            </a:r>
          </a:p>
          <a:p>
            <a:pPr marL="365125" indent="-255588">
              <a:spcBef>
                <a:spcPts val="400"/>
              </a:spcBef>
              <a:buClr>
                <a:schemeClr val="accent1"/>
              </a:buClr>
              <a:buSzPct val="68000"/>
              <a:buFont typeface="Wingdings 3" charset="2"/>
              <a:buNone/>
            </a:pPr>
            <a:endParaRPr lang="en-US" sz="900" b="1" dirty="0">
              <a:latin typeface="Calibri" charset="0"/>
            </a:endParaRPr>
          </a:p>
          <a:p>
            <a:pPr marL="365125" indent="-255588">
              <a:spcBef>
                <a:spcPts val="400"/>
              </a:spcBef>
              <a:buClr>
                <a:schemeClr val="accent1"/>
              </a:buClr>
              <a:buSzPct val="68000"/>
              <a:buFont typeface="Wingdings 3" charset="2"/>
              <a:buNone/>
            </a:pPr>
            <a:r>
              <a:rPr lang="en-US" sz="2700" b="1" dirty="0">
                <a:latin typeface="Calibri" charset="0"/>
              </a:rPr>
              <a:t>	</a:t>
            </a:r>
            <a:r>
              <a:rPr lang="en-US" sz="2700" dirty="0">
                <a:latin typeface="Calibri" charset="0"/>
              </a:rPr>
              <a:t>User posts infringing content (say, from someone else’s article)</a:t>
            </a:r>
            <a:endParaRPr lang="en-US" sz="2700" b="1" dirty="0">
              <a:latin typeface="Calibri" charset="0"/>
            </a:endParaRPr>
          </a:p>
          <a:p>
            <a:pPr marL="365125" indent="-255588">
              <a:spcBef>
                <a:spcPts val="400"/>
              </a:spcBef>
              <a:buClr>
                <a:schemeClr val="accent1"/>
              </a:buClr>
              <a:buSzPct val="68000"/>
              <a:buFont typeface="Wingdings 3" charset="2"/>
              <a:buChar char=""/>
            </a:pPr>
            <a:endParaRPr lang="en-US" sz="2700" dirty="0">
              <a:latin typeface="Lucida Sans Unicode" charset="0"/>
            </a:endParaRPr>
          </a:p>
        </p:txBody>
      </p:sp>
      <p:sp>
        <p:nvSpPr>
          <p:cNvPr id="45060" name="Content Placeholder 5"/>
          <p:cNvSpPr txBox="1">
            <a:spLocks/>
          </p:cNvSpPr>
          <p:nvPr/>
        </p:nvSpPr>
        <p:spPr bwMode="auto">
          <a:xfrm>
            <a:off x="4495800" y="1763713"/>
            <a:ext cx="4648200" cy="3951287"/>
          </a:xfrm>
          <a:prstGeom prst="rect">
            <a:avLst/>
          </a:prstGeom>
          <a:noFill/>
          <a:ln w="9525">
            <a:noFill/>
            <a:miter lim="800000"/>
            <a:headEnd/>
            <a:tailEnd/>
          </a:ln>
        </p:spPr>
        <p:txBody>
          <a:bodyPr>
            <a:prstTxWarp prst="textNoShape">
              <a:avLst/>
            </a:prstTxWarp>
          </a:bodyPr>
          <a:lstStyle/>
          <a:p>
            <a:pPr marL="365125" indent="-255588">
              <a:lnSpc>
                <a:spcPct val="90000"/>
              </a:lnSpc>
              <a:spcBef>
                <a:spcPts val="400"/>
              </a:spcBef>
              <a:buClr>
                <a:schemeClr val="accent1"/>
              </a:buClr>
              <a:buSzPct val="68000"/>
            </a:pPr>
            <a:endParaRPr lang="en-US" sz="2700" dirty="0">
              <a:latin typeface="Lucida Sans Unicode" charset="0"/>
            </a:endParaRPr>
          </a:p>
          <a:p>
            <a:pPr marL="365125" indent="-255588">
              <a:lnSpc>
                <a:spcPct val="90000"/>
              </a:lnSpc>
              <a:spcBef>
                <a:spcPts val="400"/>
              </a:spcBef>
              <a:buClr>
                <a:schemeClr val="accent1"/>
              </a:buClr>
              <a:buSzPct val="68000"/>
            </a:pPr>
            <a:endParaRPr lang="en-US" sz="2700" dirty="0">
              <a:latin typeface="Lucida Sans Unicode" charset="0"/>
            </a:endParaRPr>
          </a:p>
          <a:p>
            <a:pPr marL="365125" indent="-255588">
              <a:lnSpc>
                <a:spcPct val="90000"/>
              </a:lnSpc>
              <a:spcBef>
                <a:spcPts val="400"/>
              </a:spcBef>
              <a:buClr>
                <a:schemeClr val="accent1"/>
              </a:buClr>
              <a:buSzPct val="68000"/>
              <a:buFont typeface="Wingdings 3" charset="2"/>
              <a:buChar char=""/>
            </a:pPr>
            <a:r>
              <a:rPr lang="en-US" sz="2700" dirty="0">
                <a:latin typeface="Calibri" charset="0"/>
              </a:rPr>
              <a:t>Must have no knowledge or direct financial benefit</a:t>
            </a:r>
          </a:p>
          <a:p>
            <a:pPr marL="365125" indent="-255588">
              <a:lnSpc>
                <a:spcPct val="90000"/>
              </a:lnSpc>
              <a:spcBef>
                <a:spcPts val="400"/>
              </a:spcBef>
              <a:buClr>
                <a:schemeClr val="accent1"/>
              </a:buClr>
              <a:buSzPct val="68000"/>
              <a:buFont typeface="Wingdings 3" charset="2"/>
              <a:buChar char=""/>
            </a:pPr>
            <a:r>
              <a:rPr lang="en-US" sz="2700" dirty="0">
                <a:latin typeface="Calibri" charset="0"/>
              </a:rPr>
              <a:t>Copyright policy </a:t>
            </a:r>
          </a:p>
          <a:p>
            <a:pPr marL="365125" indent="-255588">
              <a:lnSpc>
                <a:spcPct val="90000"/>
              </a:lnSpc>
              <a:spcBef>
                <a:spcPts val="400"/>
              </a:spcBef>
              <a:buClr>
                <a:schemeClr val="accent1"/>
              </a:buClr>
              <a:buSzPct val="68000"/>
              <a:buFont typeface="Wingdings 3" charset="2"/>
              <a:buChar char=""/>
            </a:pPr>
            <a:r>
              <a:rPr lang="en-US" sz="2700" dirty="0" smtClean="0">
                <a:latin typeface="Calibri" charset="0"/>
              </a:rPr>
              <a:t>Notify users of </a:t>
            </a:r>
            <a:r>
              <a:rPr lang="en-US" sz="2700" dirty="0">
                <a:latin typeface="Calibri" charset="0"/>
              </a:rPr>
              <a:t>policy</a:t>
            </a:r>
          </a:p>
          <a:p>
            <a:pPr marL="365125" indent="-255588">
              <a:lnSpc>
                <a:spcPct val="90000"/>
              </a:lnSpc>
              <a:spcBef>
                <a:spcPts val="400"/>
              </a:spcBef>
              <a:buClr>
                <a:schemeClr val="accent1"/>
              </a:buClr>
              <a:buSzPct val="68000"/>
              <a:buFont typeface="Wingdings 3" charset="2"/>
              <a:buChar char=""/>
            </a:pPr>
            <a:r>
              <a:rPr lang="en-US" sz="2700" dirty="0">
                <a:latin typeface="Calibri" charset="0"/>
              </a:rPr>
              <a:t>List agent for complaints</a:t>
            </a:r>
          </a:p>
          <a:p>
            <a:pPr marL="365125" indent="-255588">
              <a:lnSpc>
                <a:spcPct val="90000"/>
              </a:lnSpc>
              <a:spcBef>
                <a:spcPts val="400"/>
              </a:spcBef>
              <a:buClr>
                <a:schemeClr val="accent1"/>
              </a:buClr>
              <a:buSzPct val="68000"/>
              <a:buFont typeface="Wingdings 3" charset="2"/>
              <a:buChar char=""/>
            </a:pPr>
            <a:endParaRPr lang="en-US" sz="2700" dirty="0">
              <a:latin typeface="Lucida Sans Unicode" charset="0"/>
            </a:endParaRPr>
          </a:p>
          <a:p>
            <a:pPr marL="365125" indent="-255588">
              <a:lnSpc>
                <a:spcPct val="90000"/>
              </a:lnSpc>
              <a:spcBef>
                <a:spcPts val="400"/>
              </a:spcBef>
              <a:buClr>
                <a:schemeClr val="accent1"/>
              </a:buClr>
              <a:buSzPct val="68000"/>
              <a:buFont typeface="Wingdings 3" charset="2"/>
              <a:buNone/>
            </a:pPr>
            <a:endParaRPr lang="en-US" sz="2700" dirty="0">
              <a:latin typeface="Lucida Sans Unicode" charset="0"/>
            </a:endParaRPr>
          </a:p>
        </p:txBody>
      </p:sp>
      <p:sp>
        <p:nvSpPr>
          <p:cNvPr id="45061" name="Rectangle 4"/>
          <p:cNvSpPr>
            <a:spLocks noChangeArrowheads="1"/>
          </p:cNvSpPr>
          <p:nvPr/>
        </p:nvSpPr>
        <p:spPr bwMode="auto">
          <a:xfrm>
            <a:off x="6499225" y="5334000"/>
            <a:ext cx="1830388" cy="461963"/>
          </a:xfrm>
          <a:prstGeom prst="rect">
            <a:avLst/>
          </a:prstGeom>
          <a:noFill/>
          <a:ln w="9525">
            <a:noFill/>
            <a:miter lim="800000"/>
            <a:headEnd/>
            <a:tailEnd/>
          </a:ln>
        </p:spPr>
        <p:txBody>
          <a:bodyPr wrap="none">
            <a:prstTxWarp prst="textNoShape">
              <a:avLst/>
            </a:prstTxWarp>
            <a:spAutoFit/>
          </a:bodyPr>
          <a:lstStyle/>
          <a:p>
            <a:r>
              <a:rPr lang="en-US" sz="2400" dirty="0">
                <a:latin typeface="Calibri" charset="0"/>
              </a:rPr>
              <a:t>17 USC § 512</a:t>
            </a:r>
          </a:p>
        </p:txBody>
      </p:sp>
      <p:pic>
        <p:nvPicPr>
          <p:cNvPr id="45062" name="Picture 5"/>
          <p:cNvPicPr>
            <a:picLocks noChangeAspect="1"/>
          </p:cNvPicPr>
          <p:nvPr/>
        </p:nvPicPr>
        <p:blipFill>
          <a:blip r:embed="rId2"/>
          <a:srcRect/>
          <a:stretch>
            <a:fillRect/>
          </a:stretch>
        </p:blipFill>
        <p:spPr bwMode="auto">
          <a:xfrm>
            <a:off x="838200" y="3505200"/>
            <a:ext cx="3082925" cy="2254250"/>
          </a:xfrm>
          <a:prstGeom prst="rect">
            <a:avLst/>
          </a:prstGeom>
          <a:noFill/>
          <a:ln w="9525">
            <a:noFill/>
            <a:miter lim="800000"/>
            <a:headEnd/>
            <a:tailEnd/>
          </a:ln>
        </p:spPr>
      </p:pic>
      <p:sp>
        <p:nvSpPr>
          <p:cNvPr id="45063" name="Rectangle 6"/>
          <p:cNvSpPr>
            <a:spLocks noChangeArrowheads="1"/>
          </p:cNvSpPr>
          <p:nvPr/>
        </p:nvSpPr>
        <p:spPr bwMode="auto">
          <a:xfrm>
            <a:off x="228600" y="5715000"/>
            <a:ext cx="4572000" cy="276225"/>
          </a:xfrm>
          <a:prstGeom prst="rect">
            <a:avLst/>
          </a:prstGeom>
          <a:noFill/>
          <a:ln w="9525">
            <a:noFill/>
            <a:miter lim="800000"/>
            <a:headEnd/>
            <a:tailEnd/>
          </a:ln>
        </p:spPr>
        <p:txBody>
          <a:bodyPr>
            <a:prstTxWarp prst="textNoShape">
              <a:avLst/>
            </a:prstTxWarp>
            <a:spAutoFit/>
          </a:bodyPr>
          <a:lstStyle/>
          <a:p>
            <a:r>
              <a:rPr lang="en-US" sz="1200" dirty="0">
                <a:hlinkClick r:id="rId3"/>
              </a:rPr>
              <a:t>www.noaaworld.noaa.gov/postcards/postcard3_w200th.jpg</a:t>
            </a:r>
            <a:endParaRPr lang="en-US" sz="1200" dirty="0"/>
          </a:p>
        </p:txBody>
      </p:sp>
    </p:spTree>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dirty="0"/>
          </a:p>
        </p:txBody>
      </p:sp>
      <p:sp>
        <p:nvSpPr>
          <p:cNvPr id="9" name="Content Placeholder 8"/>
          <p:cNvSpPr>
            <a:spLocks noGrp="1"/>
          </p:cNvSpPr>
          <p:nvPr>
            <p:ph sz="half" idx="2"/>
          </p:nvPr>
        </p:nvSpPr>
        <p:spPr/>
        <p:txBody>
          <a:bodyPr/>
          <a:lstStyle/>
          <a:p>
            <a:endParaRPr lang="en-US" dirty="0"/>
          </a:p>
        </p:txBody>
      </p:sp>
      <p:sp>
        <p:nvSpPr>
          <p:cNvPr id="11" name="Content Placeholder 10"/>
          <p:cNvSpPr>
            <a:spLocks noGrp="1"/>
          </p:cNvSpPr>
          <p:nvPr>
            <p:ph sz="quarter" idx="4"/>
          </p:nvPr>
        </p:nvSpPr>
        <p:spPr>
          <a:xfrm>
            <a:off x="5794438" y="1100667"/>
            <a:ext cx="3014133" cy="3951288"/>
          </a:xfrm>
        </p:spPr>
        <p:txBody>
          <a:bodyPr>
            <a:normAutofit/>
          </a:bodyPr>
          <a:lstStyle/>
          <a:p>
            <a:pPr>
              <a:buNone/>
            </a:pPr>
            <a:r>
              <a:rPr lang="en-US" dirty="0" smtClean="0"/>
              <a:t>Closely watched trial in Atlanta</a:t>
            </a:r>
          </a:p>
          <a:p>
            <a:pPr>
              <a:buNone/>
            </a:pPr>
            <a:endParaRPr lang="en-US" dirty="0" smtClean="0"/>
          </a:p>
          <a:p>
            <a:pPr>
              <a:buNone/>
            </a:pPr>
            <a:r>
              <a:rPr lang="en-US" dirty="0" smtClean="0"/>
              <a:t>Publishers asking for injunction to stop  </a:t>
            </a:r>
            <a:r>
              <a:rPr lang="en-US" dirty="0" err="1" smtClean="0"/>
              <a:t>e</a:t>
            </a:r>
            <a:r>
              <a:rPr lang="en-US" dirty="0" smtClean="0"/>
              <a:t>-reserves without licensing fees</a:t>
            </a:r>
          </a:p>
          <a:p>
            <a:pPr>
              <a:buNone/>
            </a:pPr>
            <a:endParaRPr lang="en-US" dirty="0" smtClean="0"/>
          </a:p>
        </p:txBody>
      </p:sp>
      <p:sp>
        <p:nvSpPr>
          <p:cNvPr id="5" name="Date Placeholder 2"/>
          <p:cNvSpPr>
            <a:spLocks noGrp="1"/>
          </p:cNvSpPr>
          <p:nvPr>
            <p:ph type="dt" sz="half" idx="10"/>
          </p:nvPr>
        </p:nvSpPr>
        <p:spPr/>
        <p:txBody>
          <a:bodyPr/>
          <a:lstStyle/>
          <a:p>
            <a:endParaRPr lang="en-US" dirty="0"/>
          </a:p>
          <a:p>
            <a:fld id="{2AFFCE05-DD3E-1747-84B1-200E4383B850}" type="datetime12">
              <a:rPr lang="en-US"/>
              <a:pPr/>
              <a:t>10:26 AM</a:t>
            </a:fld>
            <a:endParaRPr lang="en-US" dirty="0"/>
          </a:p>
        </p:txBody>
      </p:sp>
      <p:pic>
        <p:nvPicPr>
          <p:cNvPr id="3513346" name="Picture 2"/>
          <p:cNvPicPr>
            <a:picLocks noChangeAspect="1" noChangeArrowheads="1"/>
          </p:cNvPicPr>
          <p:nvPr/>
        </p:nvPicPr>
        <p:blipFill>
          <a:blip r:embed="rId2"/>
          <a:srcRect r="3125" b="6001"/>
          <a:stretch>
            <a:fillRect/>
          </a:stretch>
        </p:blipFill>
        <p:spPr bwMode="auto">
          <a:xfrm>
            <a:off x="0" y="838201"/>
            <a:ext cx="5535301" cy="3147242"/>
          </a:xfrm>
          <a:prstGeom prst="rect">
            <a:avLst/>
          </a:prstGeom>
          <a:noFill/>
          <a:ln w="9525">
            <a:noFill/>
            <a:miter lim="800000"/>
            <a:headEnd/>
            <a:tailEnd/>
          </a:ln>
          <a:effectLst/>
        </p:spPr>
      </p:pic>
      <p:sp>
        <p:nvSpPr>
          <p:cNvPr id="3513347" name="Rectangle 3"/>
          <p:cNvSpPr>
            <a:spLocks noChangeArrowheads="1"/>
          </p:cNvSpPr>
          <p:nvPr/>
        </p:nvSpPr>
        <p:spPr bwMode="auto">
          <a:xfrm>
            <a:off x="0" y="0"/>
            <a:ext cx="9144000" cy="838200"/>
          </a:xfrm>
          <a:prstGeom prst="rect">
            <a:avLst/>
          </a:prstGeom>
          <a:noFill/>
          <a:ln w="9525">
            <a:noFill/>
            <a:miter lim="800000"/>
            <a:headEnd/>
            <a:tailEnd/>
          </a:ln>
          <a:effectLst/>
        </p:spPr>
        <p:txBody>
          <a:bodyPr anchor="ctr">
            <a:prstTxWarp prst="textNoShape">
              <a:avLst/>
            </a:prstTxWarp>
          </a:bodyPr>
          <a:lstStyle/>
          <a:p>
            <a:pPr algn="ctr"/>
            <a:r>
              <a:rPr lang="en-US" sz="3200" b="1" dirty="0"/>
              <a:t>Georgia State University</a:t>
            </a:r>
            <a:r>
              <a:rPr lang="en-US" sz="3200" b="1" dirty="0" smtClean="0"/>
              <a:t> E</a:t>
            </a:r>
            <a:r>
              <a:rPr lang="en-US" sz="3200" b="1" dirty="0"/>
              <a:t>-Reserves</a:t>
            </a:r>
          </a:p>
        </p:txBody>
      </p:sp>
      <p:sp>
        <p:nvSpPr>
          <p:cNvPr id="3513348" name="Text Box 4"/>
          <p:cNvSpPr txBox="1">
            <a:spLocks noChangeArrowheads="1"/>
          </p:cNvSpPr>
          <p:nvPr/>
        </p:nvSpPr>
        <p:spPr bwMode="auto">
          <a:xfrm>
            <a:off x="0" y="6324600"/>
            <a:ext cx="9144000" cy="366713"/>
          </a:xfrm>
          <a:prstGeom prst="rect">
            <a:avLst/>
          </a:prstGeom>
          <a:noFill/>
          <a:ln w="9525">
            <a:noFill/>
            <a:miter lim="800000"/>
            <a:headEnd/>
            <a:tailEnd/>
          </a:ln>
          <a:effectLst/>
        </p:spPr>
        <p:txBody>
          <a:bodyPr>
            <a:prstTxWarp prst="textNoShape">
              <a:avLst/>
            </a:prstTxWarp>
            <a:spAutoFit/>
          </a:bodyPr>
          <a:lstStyle/>
          <a:p>
            <a:pPr>
              <a:spcBef>
                <a:spcPct val="50000"/>
              </a:spcBef>
            </a:pPr>
            <a:r>
              <a:rPr lang="en-US" dirty="0" smtClean="0"/>
              <a:t>http://dockets.justia.com/docket/georgia/gandce/1:2008cv01425/150651/</a:t>
            </a:r>
            <a:endParaRPr lang="en-US" sz="1800" dirty="0"/>
          </a:p>
        </p:txBody>
      </p:sp>
      <p:pic>
        <p:nvPicPr>
          <p:cNvPr id="6" name="Picture 5"/>
          <p:cNvPicPr>
            <a:picLocks noChangeAspect="1"/>
          </p:cNvPicPr>
          <p:nvPr/>
        </p:nvPicPr>
        <p:blipFill>
          <a:blip r:embed="rId3"/>
          <a:stretch>
            <a:fillRect/>
          </a:stretch>
        </p:blipFill>
        <p:spPr>
          <a:xfrm rot="20866399">
            <a:off x="1073851" y="1239446"/>
            <a:ext cx="4282009" cy="4600449"/>
          </a:xfrm>
          <a:prstGeom prst="rect">
            <a:avLst/>
          </a:prstGeom>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Sound Recordings (Pre- 1972)</a:t>
            </a:r>
            <a:endParaRPr lang="en-US" b="1" dirty="0"/>
          </a:p>
        </p:txBody>
      </p:sp>
      <p:sp>
        <p:nvSpPr>
          <p:cNvPr id="3" name="Content Placeholder 2"/>
          <p:cNvSpPr>
            <a:spLocks noGrp="1"/>
          </p:cNvSpPr>
          <p:nvPr>
            <p:ph sz="half" idx="1"/>
          </p:nvPr>
        </p:nvSpPr>
        <p:spPr>
          <a:xfrm>
            <a:off x="457200" y="1417638"/>
            <a:ext cx="4038600" cy="4708525"/>
          </a:xfrm>
        </p:spPr>
        <p:txBody>
          <a:bodyPr>
            <a:normAutofit/>
          </a:bodyPr>
          <a:lstStyle/>
          <a:p>
            <a:pPr>
              <a:buNone/>
            </a:pPr>
            <a:r>
              <a:rPr lang="en-US" dirty="0" smtClean="0"/>
              <a:t>Copyright Office roundtable June 2, 2011</a:t>
            </a:r>
          </a:p>
          <a:p>
            <a:endParaRPr lang="en-US" dirty="0" smtClean="0"/>
          </a:p>
        </p:txBody>
      </p:sp>
      <p:sp>
        <p:nvSpPr>
          <p:cNvPr id="4" name="Content Placeholder 3"/>
          <p:cNvSpPr>
            <a:spLocks noGrp="1"/>
          </p:cNvSpPr>
          <p:nvPr>
            <p:ph sz="half" idx="2"/>
          </p:nvPr>
        </p:nvSpPr>
        <p:spPr/>
        <p:txBody>
          <a:bodyPr>
            <a:normAutofit/>
          </a:bodyPr>
          <a:lstStyle/>
          <a:p>
            <a:pPr>
              <a:buNone/>
            </a:pPr>
            <a:r>
              <a:rPr lang="en-US" dirty="0" smtClean="0"/>
              <a:t>Protected by state common law, not federal copyright law</a:t>
            </a:r>
          </a:p>
          <a:p>
            <a:pPr>
              <a:buNone/>
            </a:pPr>
            <a:endParaRPr lang="en-US" dirty="0" smtClean="0"/>
          </a:p>
          <a:p>
            <a:pPr>
              <a:buNone/>
            </a:pPr>
            <a:r>
              <a:rPr lang="en-US" dirty="0" smtClean="0"/>
              <a:t>Library impact</a:t>
            </a:r>
          </a:p>
          <a:p>
            <a:pPr lvl="1"/>
            <a:r>
              <a:rPr lang="en-US" dirty="0" smtClean="0"/>
              <a:t>Federal law could impose stiff penalties</a:t>
            </a:r>
          </a:p>
          <a:p>
            <a:pPr lvl="1"/>
            <a:r>
              <a:rPr lang="en-US" dirty="0" smtClean="0"/>
              <a:t>Stifle digitization projects</a:t>
            </a:r>
            <a:endParaRPr lang="en-US" dirty="0"/>
          </a:p>
        </p:txBody>
      </p:sp>
      <p:pic>
        <p:nvPicPr>
          <p:cNvPr id="7" name="Picture 6"/>
          <p:cNvPicPr>
            <a:picLocks noChangeAspect="1"/>
          </p:cNvPicPr>
          <p:nvPr/>
        </p:nvPicPr>
        <p:blipFill>
          <a:blip r:embed="rId3"/>
          <a:stretch>
            <a:fillRect/>
          </a:stretch>
        </p:blipFill>
        <p:spPr>
          <a:xfrm>
            <a:off x="0" y="2421996"/>
            <a:ext cx="3898900" cy="3263900"/>
          </a:xfrm>
          <a:prstGeom prst="rect">
            <a:avLst/>
          </a:prstGeom>
        </p:spPr>
      </p:pic>
      <p:sp>
        <p:nvSpPr>
          <p:cNvPr id="8" name="Rectangle 7"/>
          <p:cNvSpPr/>
          <p:nvPr/>
        </p:nvSpPr>
        <p:spPr>
          <a:xfrm>
            <a:off x="-76200" y="5685896"/>
            <a:ext cx="9144000" cy="1200329"/>
          </a:xfrm>
          <a:prstGeom prst="rect">
            <a:avLst/>
          </a:prstGeom>
        </p:spPr>
        <p:txBody>
          <a:bodyPr wrap="square">
            <a:spAutoFit/>
          </a:bodyPr>
          <a:lstStyle/>
          <a:p>
            <a:r>
              <a:rPr lang="en-US" b="1" dirty="0" smtClean="0"/>
              <a:t>REPLY COMMENTS OF THE ASSOCIATION OF RESEARCH LIBRARIES AND THE AMERICAN LIBRARY ASSOCIATION, before the Copyright Office, Docket No. 2010-4 (April 13, 2011)</a:t>
            </a:r>
          </a:p>
          <a:p>
            <a:r>
              <a:rPr lang="en-US" b="1" dirty="0" smtClean="0"/>
              <a:t>http://</a:t>
            </a:r>
            <a:r>
              <a:rPr lang="en-US" dirty="0" smtClean="0"/>
              <a:t>www.</a:t>
            </a:r>
            <a:r>
              <a:rPr lang="en-US" b="1" dirty="0" smtClean="0"/>
              <a:t>copyright.gov/.../sound/comments/reply/041211-arl-ala-reply- comments.pdf</a:t>
            </a:r>
          </a:p>
          <a:p>
            <a:endParaRPr lang="en-US"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b="1" dirty="0" smtClean="0"/>
              <a:t>Public Domain – Big Case</a:t>
            </a:r>
            <a:endParaRPr lang="en-US" b="1" dirty="0"/>
          </a:p>
        </p:txBody>
      </p:sp>
      <p:sp>
        <p:nvSpPr>
          <p:cNvPr id="3" name="Content Placeholder 2"/>
          <p:cNvSpPr>
            <a:spLocks noGrp="1"/>
          </p:cNvSpPr>
          <p:nvPr>
            <p:ph idx="1"/>
          </p:nvPr>
        </p:nvSpPr>
        <p:spPr>
          <a:xfrm>
            <a:off x="237067" y="2332037"/>
            <a:ext cx="4944533" cy="4525963"/>
          </a:xfrm>
        </p:spPr>
        <p:txBody>
          <a:bodyPr>
            <a:normAutofit fontScale="32500" lnSpcReduction="20000"/>
          </a:bodyPr>
          <a:lstStyle/>
          <a:p>
            <a:pPr>
              <a:buNone/>
            </a:pPr>
            <a:r>
              <a:rPr lang="en-US" sz="4800" dirty="0" smtClean="0"/>
              <a:t>2009 – District Court NO</a:t>
            </a:r>
          </a:p>
          <a:p>
            <a:pPr>
              <a:buNone/>
            </a:pPr>
            <a:r>
              <a:rPr lang="en-US" sz="4800" dirty="0" smtClean="0"/>
              <a:t>2010 – Appellate Court YES</a:t>
            </a:r>
          </a:p>
          <a:p>
            <a:pPr>
              <a:buNone/>
            </a:pPr>
            <a:endParaRPr lang="en-US" sz="4800" dirty="0" smtClean="0"/>
          </a:p>
          <a:p>
            <a:pPr>
              <a:buNone/>
            </a:pPr>
            <a:endParaRPr lang="en-US" sz="4800" dirty="0" smtClean="0"/>
          </a:p>
          <a:p>
            <a:pPr>
              <a:buNone/>
            </a:pPr>
            <a:r>
              <a:rPr lang="en-US" sz="4800" dirty="0" smtClean="0"/>
              <a:t>Significant impact on library digitization projects</a:t>
            </a:r>
          </a:p>
          <a:p>
            <a:pPr>
              <a:buNone/>
            </a:pPr>
            <a:endParaRPr lang="en-US" sz="4800" dirty="0" smtClean="0"/>
          </a:p>
          <a:p>
            <a:pPr>
              <a:buNone/>
            </a:pPr>
            <a:r>
              <a:rPr lang="en-US" sz="4800" dirty="0" smtClean="0"/>
              <a:t>Erodes certainty of public domain</a:t>
            </a:r>
          </a:p>
          <a:p>
            <a:pPr>
              <a:buNone/>
            </a:pPr>
            <a:endParaRPr lang="en-US" sz="4800" dirty="0" smtClean="0"/>
          </a:p>
          <a:p>
            <a:pPr>
              <a:buNone/>
            </a:pPr>
            <a:r>
              <a:rPr lang="en-US" sz="4800" dirty="0" smtClean="0"/>
              <a:t>Examples of copyright restoration: </a:t>
            </a:r>
          </a:p>
          <a:p>
            <a:pPr>
              <a:buNone/>
            </a:pPr>
            <a:r>
              <a:rPr lang="en-US" sz="4800" dirty="0" smtClean="0"/>
              <a:t> Gorky, Nabokov, Solzhenitsyn, Shostakovich </a:t>
            </a:r>
          </a:p>
          <a:p>
            <a:pPr>
              <a:buNone/>
            </a:pPr>
            <a:endParaRPr lang="en-US" sz="4800" dirty="0" smtClean="0"/>
          </a:p>
          <a:p>
            <a:pPr>
              <a:buNone/>
            </a:pPr>
            <a:r>
              <a:rPr lang="en-US" sz="4800" dirty="0" smtClean="0"/>
              <a:t>U.S. argument: comply with international treaty (URAA to Berne Convention) and ensure American authors reciprocal protections</a:t>
            </a:r>
          </a:p>
          <a:p>
            <a:pPr>
              <a:buNone/>
            </a:pPr>
            <a:endParaRPr lang="en-US" sz="4800" dirty="0" smtClean="0"/>
          </a:p>
          <a:p>
            <a:pPr lvl="1">
              <a:buNone/>
            </a:pPr>
            <a:endParaRPr lang="en-US" sz="4400" dirty="0" smtClean="0"/>
          </a:p>
          <a:p>
            <a:pPr lvl="1">
              <a:buNone/>
            </a:pPr>
            <a:r>
              <a:rPr lang="en-US" sz="4400" dirty="0" smtClean="0"/>
              <a:t>	</a:t>
            </a:r>
          </a:p>
          <a:p>
            <a:pPr lvl="1">
              <a:buNone/>
            </a:pPr>
            <a:r>
              <a:rPr lang="en-US" sz="4400" dirty="0" smtClean="0"/>
              <a:t>	</a:t>
            </a:r>
          </a:p>
        </p:txBody>
      </p:sp>
      <p:sp>
        <p:nvSpPr>
          <p:cNvPr id="4" name="Rectangle 3"/>
          <p:cNvSpPr/>
          <p:nvPr/>
        </p:nvSpPr>
        <p:spPr>
          <a:xfrm>
            <a:off x="4098883" y="6126163"/>
            <a:ext cx="4562705" cy="923330"/>
          </a:xfrm>
          <a:prstGeom prst="rect">
            <a:avLst/>
          </a:prstGeom>
        </p:spPr>
        <p:txBody>
          <a:bodyPr wrap="none">
            <a:spAutoFit/>
          </a:bodyPr>
          <a:lstStyle/>
          <a:p>
            <a:r>
              <a:rPr lang="en-US" dirty="0" smtClean="0">
                <a:hlinkClick r:id="rId3"/>
              </a:rPr>
              <a:t>http://cyberlaw.stanford.edu/node/6543</a:t>
            </a:r>
            <a:endParaRPr lang="en-US" dirty="0" smtClean="0"/>
          </a:p>
          <a:p>
            <a:r>
              <a:rPr lang="en-US" dirty="0" smtClean="0"/>
              <a:t>	see Internet Archive amicus for examples</a:t>
            </a:r>
          </a:p>
          <a:p>
            <a:endParaRPr lang="en-US" dirty="0"/>
          </a:p>
        </p:txBody>
      </p:sp>
      <p:pic>
        <p:nvPicPr>
          <p:cNvPr id="5" name="Picture 4"/>
          <p:cNvPicPr>
            <a:picLocks noChangeAspect="1"/>
          </p:cNvPicPr>
          <p:nvPr/>
        </p:nvPicPr>
        <p:blipFill>
          <a:blip r:embed="rId4"/>
          <a:stretch>
            <a:fillRect/>
          </a:stretch>
        </p:blipFill>
        <p:spPr>
          <a:xfrm>
            <a:off x="5600700" y="2470149"/>
            <a:ext cx="3543300" cy="3074933"/>
          </a:xfrm>
          <a:prstGeom prst="rect">
            <a:avLst/>
          </a:prstGeom>
        </p:spPr>
      </p:pic>
      <p:sp>
        <p:nvSpPr>
          <p:cNvPr id="6" name="Rectangle 5"/>
          <p:cNvSpPr/>
          <p:nvPr/>
        </p:nvSpPr>
        <p:spPr>
          <a:xfrm>
            <a:off x="-203200" y="1000035"/>
            <a:ext cx="9143999" cy="1354217"/>
          </a:xfrm>
          <a:prstGeom prst="rect">
            <a:avLst/>
          </a:prstGeom>
        </p:spPr>
        <p:txBody>
          <a:bodyPr wrap="square">
            <a:spAutoFit/>
          </a:bodyPr>
          <a:lstStyle/>
          <a:p>
            <a:pPr lvl="1">
              <a:buNone/>
            </a:pPr>
            <a:r>
              <a:rPr lang="en-US" sz="2400" i="1" dirty="0" smtClean="0"/>
              <a:t>Golan v. Holder</a:t>
            </a:r>
            <a:r>
              <a:rPr lang="en-US" sz="2400" dirty="0" smtClean="0"/>
              <a:t> </a:t>
            </a:r>
            <a:r>
              <a:rPr lang="en-US" sz="2400" i="1" dirty="0" smtClean="0"/>
              <a:t> </a:t>
            </a:r>
            <a:r>
              <a:rPr lang="en-US" sz="2400" dirty="0" smtClean="0"/>
              <a:t>(2011) Supreme Court will hear</a:t>
            </a:r>
          </a:p>
          <a:p>
            <a:pPr lvl="1">
              <a:buNone/>
            </a:pPr>
            <a:endParaRPr lang="en-US" sz="1000" i="1" dirty="0" smtClean="0"/>
          </a:p>
          <a:p>
            <a:pPr lvl="1">
              <a:buNone/>
            </a:pPr>
            <a:r>
              <a:rPr lang="en-US" sz="2400" b="1" i="1" dirty="0" smtClean="0"/>
              <a:t>Can Congress RESTORE copyright to public domain (foreign) works?</a:t>
            </a:r>
          </a:p>
          <a:p>
            <a:pPr lvl="1">
              <a:buNone/>
            </a:pPr>
            <a:r>
              <a:rPr lang="en-US" sz="2400" dirty="0" smtClean="0"/>
              <a:t> </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lvl="1" algn="ctr" defTabSz="457200" rtl="0">
              <a:spcBef>
                <a:spcPct val="0"/>
              </a:spcBef>
            </a:pPr>
            <a:r>
              <a:rPr lang="en-US" sz="4000" b="1" dirty="0" smtClean="0"/>
              <a:t/>
            </a:r>
            <a:br>
              <a:rPr lang="en-US" sz="4000" b="1" dirty="0" smtClean="0"/>
            </a:br>
            <a:r>
              <a:rPr lang="en-US" sz="6600" b="1" dirty="0" smtClean="0"/>
              <a:t>International</a:t>
            </a:r>
            <a:br>
              <a:rPr lang="en-US" sz="6600" b="1" dirty="0" smtClean="0"/>
            </a:br>
            <a:endParaRPr lang="en-US" sz="4000" dirty="0"/>
          </a:p>
        </p:txBody>
      </p:sp>
      <p:sp>
        <p:nvSpPr>
          <p:cNvPr id="3" name="Content Placeholder 2"/>
          <p:cNvSpPr>
            <a:spLocks noGrp="1"/>
          </p:cNvSpPr>
          <p:nvPr>
            <p:ph idx="1"/>
          </p:nvPr>
        </p:nvSpPr>
        <p:spPr/>
        <p:txBody>
          <a:bodyPr/>
          <a:lstStyle/>
          <a:p>
            <a:pPr lvl="1">
              <a:buNone/>
            </a:pPr>
            <a:r>
              <a:rPr lang="en-US" dirty="0" smtClean="0"/>
              <a:t>	Print disabled</a:t>
            </a:r>
          </a:p>
          <a:p>
            <a:pPr lvl="1">
              <a:buNone/>
            </a:pPr>
            <a:r>
              <a:rPr lang="en-US" dirty="0" smtClean="0"/>
              <a:t>	Traditional cultural expression </a:t>
            </a:r>
          </a:p>
          <a:p>
            <a:pPr lvl="1">
              <a:buNone/>
            </a:pPr>
            <a:r>
              <a:rPr lang="en-US" dirty="0" smtClean="0"/>
              <a:t>	Library</a:t>
            </a:r>
          </a:p>
          <a:p>
            <a:pPr lvl="1">
              <a:buNone/>
            </a:pPr>
            <a:r>
              <a:rPr lang="en-US" sz="1600" dirty="0" smtClean="0"/>
              <a:t>			Draft WIPO Treaty on Exceptions and Limitations for the Persons with 				Disabilities, Educational and Research Institutions, Libraries and Archives     </a:t>
            </a:r>
            <a:r>
              <a:rPr lang="en-US" sz="1600" b="1" dirty="0" smtClean="0"/>
              <a:t> 				NOVEMBER 2011</a:t>
            </a:r>
          </a:p>
          <a:p>
            <a:pPr lvl="1">
              <a:buNone/>
            </a:pPr>
            <a:endParaRPr lang="en-US" dirty="0"/>
          </a:p>
        </p:txBody>
      </p:sp>
      <p:pic>
        <p:nvPicPr>
          <p:cNvPr id="4" name="Picture 3"/>
          <p:cNvPicPr>
            <a:picLocks noChangeAspect="1"/>
          </p:cNvPicPr>
          <p:nvPr/>
        </p:nvPicPr>
        <p:blipFill>
          <a:blip r:embed="rId3"/>
          <a:stretch>
            <a:fillRect/>
          </a:stretch>
        </p:blipFill>
        <p:spPr>
          <a:xfrm>
            <a:off x="0" y="4089400"/>
            <a:ext cx="2463800" cy="27686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457200" y="1600200"/>
            <a:ext cx="5357023" cy="4525963"/>
          </a:xfrm>
        </p:spPr>
        <p:txBody>
          <a:bodyPr>
            <a:normAutofit fontScale="62500" lnSpcReduction="20000"/>
          </a:bodyPr>
          <a:lstStyle/>
          <a:p>
            <a:pPr lvl="1">
              <a:buNone/>
            </a:pPr>
            <a:r>
              <a:rPr lang="en-US" b="1" dirty="0" smtClean="0"/>
              <a:t>Ebooks</a:t>
            </a:r>
          </a:p>
          <a:p>
            <a:pPr lvl="1">
              <a:buNone/>
            </a:pPr>
            <a:r>
              <a:rPr lang="en-US" b="1" dirty="0" smtClean="0"/>
              <a:t>	</a:t>
            </a:r>
            <a:r>
              <a:rPr lang="en-US" dirty="0" smtClean="0"/>
              <a:t>Legal Framework</a:t>
            </a:r>
          </a:p>
          <a:p>
            <a:pPr lvl="1">
              <a:buNone/>
            </a:pPr>
            <a:r>
              <a:rPr lang="en-US" dirty="0" smtClean="0"/>
              <a:t>	Print disabled</a:t>
            </a:r>
          </a:p>
          <a:p>
            <a:pPr lvl="1">
              <a:buNone/>
            </a:pPr>
            <a:r>
              <a:rPr lang="en-US" dirty="0" smtClean="0"/>
              <a:t>	Lending</a:t>
            </a:r>
          </a:p>
          <a:p>
            <a:pPr lvl="1">
              <a:buNone/>
            </a:pPr>
            <a:r>
              <a:rPr lang="en-US" dirty="0" smtClean="0"/>
              <a:t>	Google Book search and orphan works</a:t>
            </a:r>
          </a:p>
          <a:p>
            <a:pPr lvl="1">
              <a:buNone/>
            </a:pPr>
            <a:endParaRPr lang="en-US" sz="1760" b="1" dirty="0" smtClean="0"/>
          </a:p>
          <a:p>
            <a:pPr lvl="1">
              <a:buNone/>
            </a:pPr>
            <a:r>
              <a:rPr lang="en-US" b="1" dirty="0" smtClean="0"/>
              <a:t>More Cases and legislation	</a:t>
            </a:r>
            <a:endParaRPr lang="en-US" dirty="0" smtClean="0"/>
          </a:p>
          <a:p>
            <a:pPr lvl="1">
              <a:buNone/>
            </a:pPr>
            <a:r>
              <a:rPr lang="en-US" dirty="0" smtClean="0"/>
              <a:t>	User generated content</a:t>
            </a:r>
          </a:p>
          <a:p>
            <a:pPr lvl="1">
              <a:buNone/>
            </a:pPr>
            <a:r>
              <a:rPr lang="en-US" sz="2880" dirty="0" smtClean="0"/>
              <a:t>	E-reserves (Georgia State)</a:t>
            </a:r>
          </a:p>
          <a:p>
            <a:pPr lvl="1">
              <a:buNone/>
            </a:pPr>
            <a:r>
              <a:rPr lang="en-US" sz="2400" dirty="0" smtClean="0"/>
              <a:t>	</a:t>
            </a:r>
            <a:r>
              <a:rPr lang="en-US" sz="2880" dirty="0" smtClean="0"/>
              <a:t>Sound recordings (pre 1972)</a:t>
            </a:r>
          </a:p>
          <a:p>
            <a:pPr lvl="1">
              <a:buNone/>
            </a:pPr>
            <a:r>
              <a:rPr lang="en-US" dirty="0" smtClean="0"/>
              <a:t>	Public domain (</a:t>
            </a:r>
            <a:r>
              <a:rPr lang="en-US" i="1" dirty="0" smtClean="0"/>
              <a:t>Golan v. Holder</a:t>
            </a:r>
            <a:r>
              <a:rPr lang="en-US" dirty="0" smtClean="0"/>
              <a:t>)</a:t>
            </a:r>
            <a:endParaRPr lang="en-US" b="1" dirty="0" smtClean="0"/>
          </a:p>
          <a:p>
            <a:pPr lvl="1">
              <a:buNone/>
            </a:pPr>
            <a:endParaRPr lang="en-US" sz="1760" b="1" dirty="0" smtClean="0"/>
          </a:p>
          <a:p>
            <a:pPr lvl="1">
              <a:buNone/>
            </a:pPr>
            <a:r>
              <a:rPr lang="en-US" b="1" dirty="0" smtClean="0"/>
              <a:t>International</a:t>
            </a:r>
          </a:p>
          <a:p>
            <a:pPr lvl="1">
              <a:buNone/>
            </a:pPr>
            <a:r>
              <a:rPr lang="en-US" dirty="0" smtClean="0"/>
              <a:t>	Print disabled</a:t>
            </a:r>
          </a:p>
          <a:p>
            <a:pPr lvl="1">
              <a:buNone/>
            </a:pPr>
            <a:r>
              <a:rPr lang="en-US" dirty="0" smtClean="0"/>
              <a:t>	Library</a:t>
            </a:r>
          </a:p>
          <a:p>
            <a:pPr lvl="1">
              <a:buNone/>
            </a:pPr>
            <a:r>
              <a:rPr lang="en-US" dirty="0" smtClean="0"/>
              <a:t>	Traditional cultural expression </a:t>
            </a:r>
          </a:p>
          <a:p>
            <a:endParaRPr lang="en-US" b="1" dirty="0" smtClean="0"/>
          </a:p>
        </p:txBody>
      </p:sp>
      <p:pic>
        <p:nvPicPr>
          <p:cNvPr id="5" name="Picture 4"/>
          <p:cNvPicPr>
            <a:picLocks noChangeAspect="1"/>
          </p:cNvPicPr>
          <p:nvPr/>
        </p:nvPicPr>
        <p:blipFill>
          <a:blip r:embed="rId3"/>
          <a:stretch>
            <a:fillRect/>
          </a:stretch>
        </p:blipFill>
        <p:spPr>
          <a:xfrm>
            <a:off x="6089900" y="1435909"/>
            <a:ext cx="2911192" cy="4690254"/>
          </a:xfrm>
          <a:prstGeom prst="rect">
            <a:avLst/>
          </a:prstGeom>
        </p:spPr>
      </p:pic>
      <p:sp>
        <p:nvSpPr>
          <p:cNvPr id="6" name="Rectangle 5"/>
          <p:cNvSpPr/>
          <p:nvPr/>
        </p:nvSpPr>
        <p:spPr>
          <a:xfrm>
            <a:off x="6424480" y="882376"/>
            <a:ext cx="1948144" cy="369332"/>
          </a:xfrm>
          <a:prstGeom prst="rect">
            <a:avLst/>
          </a:prstGeom>
        </p:spPr>
        <p:txBody>
          <a:bodyPr wrap="none">
            <a:spAutoFit/>
          </a:bodyPr>
          <a:lstStyle/>
          <a:p>
            <a:r>
              <a:rPr lang="en-US" b="1" dirty="0" smtClean="0"/>
              <a:t>Copyright Analysis</a:t>
            </a:r>
            <a:endParaRPr lang="en-US" b="1"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3"/>
          <a:stretch>
            <a:fillRect/>
          </a:stretch>
        </p:blipFill>
        <p:spPr>
          <a:xfrm>
            <a:off x="457200" y="0"/>
            <a:ext cx="8256366" cy="6208712"/>
          </a:xfrm>
          <a:prstGeom prst="rect">
            <a:avLst/>
          </a:prstGeom>
        </p:spPr>
      </p:pic>
      <p:sp>
        <p:nvSpPr>
          <p:cNvPr id="5" name="Rectangle 4"/>
          <p:cNvSpPr/>
          <p:nvPr/>
        </p:nvSpPr>
        <p:spPr>
          <a:xfrm>
            <a:off x="430434" y="6126163"/>
            <a:ext cx="8256366" cy="646331"/>
          </a:xfrm>
          <a:prstGeom prst="rect">
            <a:avLst/>
          </a:prstGeom>
        </p:spPr>
        <p:txBody>
          <a:bodyPr wrap="square">
            <a:spAutoFit/>
          </a:bodyPr>
          <a:lstStyle/>
          <a:p>
            <a:r>
              <a:rPr lang="en-US" dirty="0" err="1" smtClean="0"/>
              <a:t>http://www.ifla.org/en/publications/draft-treaty-on-copyright-exceptions-and-limitations-for-libraries-and-archives</a:t>
            </a:r>
            <a:endParaRPr lang="en-US"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Questions?</a:t>
            </a:r>
            <a:endParaRPr lang="en-US" b="1" dirty="0"/>
          </a:p>
        </p:txBody>
      </p:sp>
      <p:sp>
        <p:nvSpPr>
          <p:cNvPr id="3" name="Content Placeholder 2"/>
          <p:cNvSpPr>
            <a:spLocks noGrp="1"/>
          </p:cNvSpPr>
          <p:nvPr>
            <p:ph idx="1"/>
          </p:nvPr>
        </p:nvSpPr>
        <p:spPr>
          <a:xfrm>
            <a:off x="457200" y="1600200"/>
            <a:ext cx="4402667" cy="4525963"/>
          </a:xfrm>
        </p:spPr>
        <p:txBody>
          <a:bodyPr/>
          <a:lstStyle/>
          <a:p>
            <a:pPr>
              <a:buNone/>
            </a:pPr>
            <a:endParaRPr lang="en-US" dirty="0" smtClean="0"/>
          </a:p>
          <a:p>
            <a:pPr>
              <a:buNone/>
            </a:pPr>
            <a:endParaRPr lang="en-US" dirty="0" smtClean="0"/>
          </a:p>
          <a:p>
            <a:pPr>
              <a:buNone/>
            </a:pPr>
            <a:r>
              <a:rPr lang="en-US" dirty="0" smtClean="0"/>
              <a:t>Thanks for making</a:t>
            </a:r>
          </a:p>
          <a:p>
            <a:pPr>
              <a:buNone/>
            </a:pPr>
            <a:r>
              <a:rPr lang="en-US" dirty="0" smtClean="0"/>
              <a:t> it to the end!</a:t>
            </a:r>
            <a:endParaRPr lang="en-US" dirty="0"/>
          </a:p>
        </p:txBody>
      </p:sp>
      <p:pic>
        <p:nvPicPr>
          <p:cNvPr id="4" name="Picture 3"/>
          <p:cNvPicPr>
            <a:picLocks noChangeAspect="1"/>
          </p:cNvPicPr>
          <p:nvPr/>
        </p:nvPicPr>
        <p:blipFill>
          <a:blip r:embed="rId3"/>
          <a:stretch>
            <a:fillRect/>
          </a:stretch>
        </p:blipFill>
        <p:spPr>
          <a:xfrm>
            <a:off x="4470305" y="1600200"/>
            <a:ext cx="4216495" cy="4559300"/>
          </a:xfrm>
          <a:prstGeom prst="rect">
            <a:avLst/>
          </a:prstGeom>
        </p:spPr>
      </p:pic>
      <p:sp>
        <p:nvSpPr>
          <p:cNvPr id="5" name="TextBox 4"/>
          <p:cNvSpPr txBox="1"/>
          <p:nvPr/>
        </p:nvSpPr>
        <p:spPr>
          <a:xfrm>
            <a:off x="626533" y="8144933"/>
            <a:ext cx="184666" cy="369332"/>
          </a:xfrm>
          <a:prstGeom prst="rect">
            <a:avLst/>
          </a:prstGeom>
          <a:noFill/>
        </p:spPr>
        <p:txBody>
          <a:bodyPr wrap="none" rtlCol="0">
            <a:spAutoFit/>
          </a:bodyPr>
          <a:lstStyle/>
          <a:p>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804" name="Text Box 5"/>
          <p:cNvSpPr txBox="1">
            <a:spLocks noChangeArrowheads="1"/>
          </p:cNvSpPr>
          <p:nvPr/>
        </p:nvSpPr>
        <p:spPr bwMode="auto">
          <a:xfrm>
            <a:off x="2955925" y="1860550"/>
            <a:ext cx="184150" cy="641350"/>
          </a:xfrm>
          <a:prstGeom prst="rect">
            <a:avLst/>
          </a:prstGeom>
          <a:noFill/>
          <a:ln w="9525">
            <a:noFill/>
            <a:miter lim="800000"/>
            <a:headEnd/>
            <a:tailEnd/>
          </a:ln>
        </p:spPr>
        <p:txBody>
          <a:bodyPr wrap="none">
            <a:prstTxWarp prst="textNoShape">
              <a:avLst/>
            </a:prstTxWarp>
            <a:spAutoFit/>
          </a:bodyPr>
          <a:lstStyle/>
          <a:p>
            <a:endParaRPr lang="en-US" sz="3600" b="1">
              <a:solidFill>
                <a:schemeClr val="tx2"/>
              </a:solidFill>
            </a:endParaRPr>
          </a:p>
        </p:txBody>
      </p:sp>
      <p:sp>
        <p:nvSpPr>
          <p:cNvPr id="76807" name="Rectangle 10"/>
          <p:cNvSpPr>
            <a:spLocks noGrp="1" noChangeArrowheads="1"/>
          </p:cNvSpPr>
          <p:nvPr>
            <p:ph type="title"/>
          </p:nvPr>
        </p:nvSpPr>
        <p:spPr>
          <a:xfrm>
            <a:off x="0" y="0"/>
            <a:ext cx="9144000" cy="1143000"/>
          </a:xfrm>
          <a:solidFill>
            <a:srgbClr val="FF9933"/>
          </a:solidFill>
          <a:ln>
            <a:solidFill>
              <a:schemeClr val="tx2"/>
            </a:solidFill>
          </a:ln>
        </p:spPr>
        <p:txBody>
          <a:bodyPr>
            <a:normAutofit/>
          </a:bodyPr>
          <a:lstStyle/>
          <a:p>
            <a:r>
              <a:rPr lang="en-US" sz="3200" b="1" dirty="0" smtClean="0"/>
              <a:t>Ebooks Legal Framework</a:t>
            </a:r>
            <a:br>
              <a:rPr lang="en-US" sz="3200" b="1" dirty="0" smtClean="0"/>
            </a:br>
            <a:r>
              <a:rPr lang="en-US" sz="3200" b="1" dirty="0" smtClean="0"/>
              <a:t>Control Content – not just Copyright</a:t>
            </a:r>
            <a:endParaRPr lang="en-US" sz="3200" b="1" dirty="0"/>
          </a:p>
        </p:txBody>
      </p:sp>
      <p:graphicFrame>
        <p:nvGraphicFramePr>
          <p:cNvPr id="210946" name="Object 2"/>
          <p:cNvGraphicFramePr>
            <a:graphicFrameLocks noChangeAspect="1"/>
          </p:cNvGraphicFramePr>
          <p:nvPr/>
        </p:nvGraphicFramePr>
        <p:xfrm>
          <a:off x="145241" y="1143000"/>
          <a:ext cx="1924185" cy="1443139"/>
        </p:xfrm>
        <a:graphic>
          <a:graphicData uri="http://schemas.openxmlformats.org/presentationml/2006/ole">
            <mc:AlternateContent xmlns:mc="http://schemas.openxmlformats.org/markup-compatibility/2006">
              <mc:Choice xmlns:v="urn:schemas-microsoft-com:vml" Requires="v">
                <p:oleObj spid="_x0000_s210952" name="Bitmap Image" r:id="rId4" imgW="3809524" imgH="2857899" progId="">
                  <p:embed/>
                </p:oleObj>
              </mc:Choice>
              <mc:Fallback>
                <p:oleObj name="Bitmap Image" r:id="rId4" imgW="3809524" imgH="2857899" progId="">
                  <p:embed/>
                  <p:pic>
                    <p:nvPicPr>
                      <p:cNvPr id="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241" y="1143000"/>
                        <a:ext cx="1924185" cy="1443139"/>
                      </a:xfrm>
                      <a:prstGeom prst="rect">
                        <a:avLst/>
                      </a:prstGeom>
                      <a:noFill/>
                      <a:ln>
                        <a:noFill/>
                      </a:ln>
                      <a:effectLst/>
                      <a:extLst>
                        <a:ext uri="{909E8E84-426E-40dd-AFC4-6F175D3DCCD1}">
                          <a14:hiddenFill xmlns:a14="http://schemas.microsoft.com/office/drawing/2010/main">
                            <a:solidFill>
                              <a:srgbClr val="FF9933"/>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pic>
                </p:oleObj>
              </mc:Fallback>
            </mc:AlternateContent>
          </a:graphicData>
        </a:graphic>
      </p:graphicFrame>
      <p:sp>
        <p:nvSpPr>
          <p:cNvPr id="8" name="Rectangle 7"/>
          <p:cNvSpPr/>
          <p:nvPr/>
        </p:nvSpPr>
        <p:spPr>
          <a:xfrm>
            <a:off x="2326486" y="1645426"/>
            <a:ext cx="3908154" cy="830997"/>
          </a:xfrm>
          <a:prstGeom prst="rect">
            <a:avLst/>
          </a:prstGeom>
        </p:spPr>
        <p:txBody>
          <a:bodyPr wrap="none">
            <a:spAutoFit/>
          </a:bodyPr>
          <a:lstStyle/>
          <a:p>
            <a:r>
              <a:rPr lang="en-US" sz="4800" b="1" dirty="0" smtClean="0">
                <a:solidFill>
                  <a:srgbClr val="66FF33"/>
                </a:solidFill>
              </a:rPr>
              <a:t>P</a:t>
            </a:r>
            <a:r>
              <a:rPr lang="en-US" b="1" dirty="0" smtClean="0">
                <a:solidFill>
                  <a:srgbClr val="008000"/>
                </a:solidFill>
              </a:rPr>
              <a:t>hysical  (old days – physical books)</a:t>
            </a:r>
            <a:endParaRPr lang="en-US" b="1" dirty="0">
              <a:solidFill>
                <a:srgbClr val="008000"/>
              </a:solidFill>
            </a:endParaRPr>
          </a:p>
        </p:txBody>
      </p:sp>
      <p:pic>
        <p:nvPicPr>
          <p:cNvPr id="9" name="Picture 4"/>
          <p:cNvPicPr>
            <a:picLocks noChangeAspect="1" noChangeArrowheads="1"/>
          </p:cNvPicPr>
          <p:nvPr/>
        </p:nvPicPr>
        <p:blipFill>
          <a:blip r:embed="rId6"/>
          <a:srcRect/>
          <a:stretch>
            <a:fillRect/>
          </a:stretch>
        </p:blipFill>
        <p:spPr bwMode="auto">
          <a:xfrm>
            <a:off x="145241" y="2476423"/>
            <a:ext cx="1505384" cy="1528906"/>
          </a:xfrm>
          <a:prstGeom prst="rect">
            <a:avLst/>
          </a:prstGeom>
          <a:noFill/>
          <a:ln w="9525">
            <a:noFill/>
            <a:miter lim="800000"/>
            <a:headEnd/>
            <a:tailEnd/>
          </a:ln>
        </p:spPr>
      </p:pic>
      <p:sp>
        <p:nvSpPr>
          <p:cNvPr id="11" name="Text Box 2"/>
          <p:cNvSpPr txBox="1">
            <a:spLocks noChangeArrowheads="1"/>
          </p:cNvSpPr>
          <p:nvPr/>
        </p:nvSpPr>
        <p:spPr bwMode="auto">
          <a:xfrm>
            <a:off x="1827995" y="2686878"/>
            <a:ext cx="2624160" cy="1200329"/>
          </a:xfrm>
          <a:prstGeom prst="rect">
            <a:avLst/>
          </a:prstGeom>
          <a:solidFill>
            <a:schemeClr val="bg1">
              <a:alpha val="50195"/>
            </a:schemeClr>
          </a:solidFill>
          <a:ln w="9525">
            <a:noFill/>
            <a:miter lim="800000"/>
            <a:headEnd/>
            <a:tailEnd/>
          </a:ln>
        </p:spPr>
        <p:txBody>
          <a:bodyPr wrap="square">
            <a:prstTxWarp prst="textNoShape">
              <a:avLst/>
            </a:prstTxWarp>
            <a:spAutoFit/>
          </a:bodyPr>
          <a:lstStyle/>
          <a:p>
            <a:r>
              <a:rPr lang="en-US" sz="7200" b="1" dirty="0" smtClean="0">
                <a:solidFill>
                  <a:srgbClr val="FFFFFF"/>
                </a:solidFill>
              </a:rPr>
              <a:t>	</a:t>
            </a:r>
            <a:r>
              <a:rPr lang="en-US" sz="4400" b="1" dirty="0" smtClean="0">
                <a:solidFill>
                  <a:srgbClr val="66FF33"/>
                </a:solidFill>
              </a:rPr>
              <a:t>C</a:t>
            </a:r>
            <a:r>
              <a:rPr lang="en-US" sz="3200" b="1" dirty="0" smtClean="0">
                <a:solidFill>
                  <a:srgbClr val="008000"/>
                </a:solidFill>
              </a:rPr>
              <a:t>opyright</a:t>
            </a:r>
            <a:endParaRPr lang="en-US" sz="4000" b="1" dirty="0">
              <a:solidFill>
                <a:srgbClr val="008000"/>
              </a:solidFill>
            </a:endParaRPr>
          </a:p>
        </p:txBody>
      </p:sp>
      <p:pic>
        <p:nvPicPr>
          <p:cNvPr id="12" name="Picture 11"/>
          <p:cNvPicPr>
            <a:picLocks noChangeAspect="1"/>
          </p:cNvPicPr>
          <p:nvPr/>
        </p:nvPicPr>
        <p:blipFill>
          <a:blip r:embed="rId7"/>
          <a:stretch>
            <a:fillRect/>
          </a:stretch>
        </p:blipFill>
        <p:spPr>
          <a:xfrm>
            <a:off x="2365026" y="4419556"/>
            <a:ext cx="1558000" cy="751720"/>
          </a:xfrm>
          <a:prstGeom prst="rect">
            <a:avLst/>
          </a:prstGeom>
        </p:spPr>
      </p:pic>
      <p:pic>
        <p:nvPicPr>
          <p:cNvPr id="13" name="Picture 12"/>
          <p:cNvPicPr>
            <a:picLocks noChangeAspect="1"/>
          </p:cNvPicPr>
          <p:nvPr/>
        </p:nvPicPr>
        <p:blipFill>
          <a:blip r:embed="rId8"/>
          <a:stretch>
            <a:fillRect/>
          </a:stretch>
        </p:blipFill>
        <p:spPr>
          <a:xfrm>
            <a:off x="97495" y="4066683"/>
            <a:ext cx="2085732" cy="1104593"/>
          </a:xfrm>
          <a:prstGeom prst="rect">
            <a:avLst/>
          </a:prstGeom>
        </p:spPr>
      </p:pic>
      <p:pic>
        <p:nvPicPr>
          <p:cNvPr id="14" name="Picture 13"/>
          <p:cNvPicPr>
            <a:picLocks noChangeAspect="1"/>
          </p:cNvPicPr>
          <p:nvPr/>
        </p:nvPicPr>
        <p:blipFill>
          <a:blip r:embed="rId9"/>
          <a:stretch>
            <a:fillRect/>
          </a:stretch>
        </p:blipFill>
        <p:spPr>
          <a:xfrm>
            <a:off x="2447371" y="5315660"/>
            <a:ext cx="4031445" cy="693656"/>
          </a:xfrm>
          <a:prstGeom prst="rect">
            <a:avLst/>
          </a:prstGeom>
        </p:spPr>
      </p:pic>
      <p:pic>
        <p:nvPicPr>
          <p:cNvPr id="15" name="Picture 7"/>
          <p:cNvPicPr>
            <a:picLocks noChangeAspect="1" noChangeArrowheads="1"/>
          </p:cNvPicPr>
          <p:nvPr/>
        </p:nvPicPr>
        <p:blipFill>
          <a:blip r:embed="rId10"/>
          <a:srcRect/>
          <a:stretch>
            <a:fillRect/>
          </a:stretch>
        </p:blipFill>
        <p:spPr bwMode="auto">
          <a:xfrm>
            <a:off x="0" y="5171276"/>
            <a:ext cx="1186782" cy="1143839"/>
          </a:xfrm>
          <a:prstGeom prst="rect">
            <a:avLst/>
          </a:prstGeom>
          <a:noFill/>
          <a:ln w="9525">
            <a:noFill/>
            <a:miter lim="800000"/>
            <a:headEnd/>
            <a:tailEnd/>
          </a:ln>
        </p:spPr>
      </p:pic>
      <p:pic>
        <p:nvPicPr>
          <p:cNvPr id="16" name="Picture 15"/>
          <p:cNvPicPr>
            <a:picLocks noChangeAspect="1"/>
          </p:cNvPicPr>
          <p:nvPr/>
        </p:nvPicPr>
        <p:blipFill>
          <a:blip r:embed="rId11"/>
          <a:stretch>
            <a:fillRect/>
          </a:stretch>
        </p:blipFill>
        <p:spPr>
          <a:xfrm>
            <a:off x="2447371" y="6228845"/>
            <a:ext cx="1475655" cy="629155"/>
          </a:xfrm>
          <a:prstGeom prst="rect">
            <a:avLst/>
          </a:prstGeom>
        </p:spPr>
      </p:pic>
      <p:pic>
        <p:nvPicPr>
          <p:cNvPr id="17" name="Picture 6" descr="maninjail"/>
          <p:cNvPicPr>
            <a:picLocks noChangeAspect="1" noChangeArrowheads="1"/>
          </p:cNvPicPr>
          <p:nvPr/>
        </p:nvPicPr>
        <p:blipFill>
          <a:blip r:embed="rId12"/>
          <a:srcRect/>
          <a:stretch>
            <a:fillRect/>
          </a:stretch>
        </p:blipFill>
        <p:spPr bwMode="auto">
          <a:xfrm>
            <a:off x="1186782" y="5518902"/>
            <a:ext cx="1014417" cy="1257878"/>
          </a:xfrm>
          <a:prstGeom prst="rect">
            <a:avLst/>
          </a:prstGeom>
          <a:noFill/>
          <a:ln w="9525">
            <a:noFill/>
            <a:miter lim="800000"/>
            <a:headEnd/>
            <a:tailEnd/>
          </a:ln>
        </p:spPr>
      </p:pic>
      <p:sp>
        <p:nvSpPr>
          <p:cNvPr id="18" name="Rectangle 17"/>
          <p:cNvSpPr/>
          <p:nvPr/>
        </p:nvSpPr>
        <p:spPr>
          <a:xfrm>
            <a:off x="4112417" y="6315115"/>
            <a:ext cx="4801637" cy="461665"/>
          </a:xfrm>
          <a:prstGeom prst="rect">
            <a:avLst/>
          </a:prstGeom>
        </p:spPr>
        <p:txBody>
          <a:bodyPr wrap="square">
            <a:spAutoFit/>
          </a:bodyPr>
          <a:lstStyle/>
          <a:p>
            <a:r>
              <a:rPr lang="en-US" sz="1200" dirty="0" smtClean="0"/>
              <a:t>Programmer arrested at conference after speech on hacking ebooks DRM</a:t>
            </a:r>
          </a:p>
          <a:p>
            <a:r>
              <a:rPr lang="en-US" sz="1200" dirty="0" smtClean="0"/>
              <a:t>(2001) For violating Digital Millennium Copyright Act. Acquitted.</a:t>
            </a:r>
            <a:endParaRPr lang="en-US" sz="1200" dirty="0"/>
          </a:p>
        </p:txBody>
      </p:sp>
      <p:pic>
        <p:nvPicPr>
          <p:cNvPr id="19" name="Picture 18"/>
          <p:cNvPicPr>
            <a:picLocks noChangeAspect="1"/>
          </p:cNvPicPr>
          <p:nvPr/>
        </p:nvPicPr>
        <p:blipFill>
          <a:blip r:embed="rId13"/>
          <a:stretch>
            <a:fillRect/>
          </a:stretch>
        </p:blipFill>
        <p:spPr>
          <a:xfrm>
            <a:off x="5081249" y="2880177"/>
            <a:ext cx="736452" cy="1186506"/>
          </a:xfrm>
          <a:prstGeom prst="rect">
            <a:avLst/>
          </a:prstGeom>
        </p:spPr>
      </p:pic>
      <p:sp>
        <p:nvSpPr>
          <p:cNvPr id="21" name="Rectangle 20"/>
          <p:cNvSpPr/>
          <p:nvPr/>
        </p:nvSpPr>
        <p:spPr>
          <a:xfrm>
            <a:off x="4342054" y="4419556"/>
            <a:ext cx="4572000" cy="646331"/>
          </a:xfrm>
          <a:prstGeom prst="rect">
            <a:avLst/>
          </a:prstGeom>
        </p:spPr>
        <p:txBody>
          <a:bodyPr>
            <a:spAutoFit/>
          </a:bodyPr>
          <a:lstStyle/>
          <a:p>
            <a:endParaRPr lang="en-US" dirty="0" smtClean="0"/>
          </a:p>
          <a:p>
            <a:r>
              <a:rPr lang="en-US" dirty="0" smtClean="0"/>
              <a:t>can override copyright</a:t>
            </a:r>
          </a:p>
        </p:txBody>
      </p:sp>
      <p:sp>
        <p:nvSpPr>
          <p:cNvPr id="22" name="Rectangle 21"/>
          <p:cNvSpPr/>
          <p:nvPr/>
        </p:nvSpPr>
        <p:spPr>
          <a:xfrm>
            <a:off x="3902437" y="5315660"/>
            <a:ext cx="4572000" cy="369332"/>
          </a:xfrm>
          <a:prstGeom prst="rect">
            <a:avLst/>
          </a:prstGeom>
          <a:solidFill>
            <a:schemeClr val="bg1"/>
          </a:solidFill>
        </p:spPr>
        <p:txBody>
          <a:bodyPr wrap="square">
            <a:spAutoFit/>
          </a:bodyPr>
          <a:lstStyle/>
          <a:p>
            <a:endParaRPr lang="en-US" dirty="0" smtClean="0"/>
          </a:p>
        </p:txBody>
      </p:sp>
      <p:sp>
        <p:nvSpPr>
          <p:cNvPr id="23" name="TextBox 22"/>
          <p:cNvSpPr txBox="1"/>
          <p:nvPr/>
        </p:nvSpPr>
        <p:spPr>
          <a:xfrm>
            <a:off x="6652381" y="5315660"/>
            <a:ext cx="2261673" cy="646331"/>
          </a:xfrm>
          <a:prstGeom prst="rect">
            <a:avLst/>
          </a:prstGeom>
          <a:noFill/>
        </p:spPr>
        <p:txBody>
          <a:bodyPr wrap="square" rtlCol="0">
            <a:spAutoFit/>
          </a:bodyPr>
          <a:lstStyle/>
          <a:p>
            <a:r>
              <a:rPr lang="en-US" dirty="0" smtClean="0"/>
              <a:t>can be illegal to tamper with DRM</a:t>
            </a:r>
            <a:endParaRPr lang="en-US"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a:solidFill>
            <a:srgbClr val="85E7FF"/>
          </a:solidFill>
        </p:spPr>
        <p:txBody>
          <a:bodyPr/>
          <a:lstStyle/>
          <a:p>
            <a:r>
              <a:rPr lang="en-US" b="1" dirty="0" smtClean="0"/>
              <a:t>Copyright: Public Domain and ebooks</a:t>
            </a:r>
            <a:endParaRPr lang="en-US" b="1" dirty="0"/>
          </a:p>
        </p:txBody>
      </p:sp>
      <p:sp>
        <p:nvSpPr>
          <p:cNvPr id="3" name="Content Placeholder 2"/>
          <p:cNvSpPr>
            <a:spLocks noGrp="1"/>
          </p:cNvSpPr>
          <p:nvPr>
            <p:ph sz="half" idx="1"/>
          </p:nvPr>
        </p:nvSpPr>
        <p:spPr>
          <a:xfrm>
            <a:off x="103194" y="1600200"/>
            <a:ext cx="4038600" cy="4525963"/>
          </a:xfrm>
        </p:spPr>
        <p:txBody>
          <a:bodyPr/>
          <a:lstStyle/>
          <a:p>
            <a:pPr>
              <a:buNone/>
            </a:pPr>
            <a:r>
              <a:rPr lang="en-US" dirty="0" smtClean="0"/>
              <a:t>No restrictions</a:t>
            </a:r>
          </a:p>
        </p:txBody>
      </p:sp>
      <p:sp>
        <p:nvSpPr>
          <p:cNvPr id="4" name="Content Placeholder 3"/>
          <p:cNvSpPr>
            <a:spLocks noGrp="1"/>
          </p:cNvSpPr>
          <p:nvPr>
            <p:ph sz="half" idx="2"/>
          </p:nvPr>
        </p:nvSpPr>
        <p:spPr/>
        <p:txBody>
          <a:bodyPr/>
          <a:lstStyle/>
          <a:p>
            <a:endParaRPr lang="en-US"/>
          </a:p>
        </p:txBody>
      </p:sp>
      <p:pic>
        <p:nvPicPr>
          <p:cNvPr id="5" name="Picture 4"/>
          <p:cNvPicPr>
            <a:picLocks noChangeAspect="1"/>
          </p:cNvPicPr>
          <p:nvPr/>
        </p:nvPicPr>
        <p:blipFill>
          <a:blip r:embed="rId2"/>
          <a:stretch>
            <a:fillRect/>
          </a:stretch>
        </p:blipFill>
        <p:spPr>
          <a:xfrm>
            <a:off x="3449168" y="1143001"/>
            <a:ext cx="5006669" cy="5167828"/>
          </a:xfrm>
          <a:prstGeom prst="rect">
            <a:avLst/>
          </a:prstGeom>
        </p:spPr>
      </p:pic>
      <p:sp>
        <p:nvSpPr>
          <p:cNvPr id="6" name="Rectangle 5"/>
          <p:cNvSpPr/>
          <p:nvPr/>
        </p:nvSpPr>
        <p:spPr>
          <a:xfrm>
            <a:off x="103194" y="6310829"/>
            <a:ext cx="8785212" cy="369332"/>
          </a:xfrm>
          <a:prstGeom prst="rect">
            <a:avLst/>
          </a:prstGeom>
        </p:spPr>
        <p:txBody>
          <a:bodyPr wrap="square">
            <a:spAutoFit/>
          </a:bodyPr>
          <a:lstStyle/>
          <a:p>
            <a:r>
              <a:rPr lang="en-US" dirty="0" smtClean="0"/>
              <a:t>http://</a:t>
            </a:r>
            <a:r>
              <a:rPr lang="en-US" dirty="0" err="1" smtClean="0"/>
              <a:t>berkeleypubliclibrary.libguides.com/content.php?pid</a:t>
            </a:r>
            <a:r>
              <a:rPr lang="en-US" dirty="0" smtClean="0"/>
              <a:t>=175015&amp;sid=1473142</a:t>
            </a:r>
            <a:endParaRPr lang="en-US" dirty="0"/>
          </a:p>
        </p:txBody>
      </p:sp>
      <p:pic>
        <p:nvPicPr>
          <p:cNvPr id="7" name="Picture 6"/>
          <p:cNvPicPr>
            <a:picLocks noChangeAspect="1"/>
          </p:cNvPicPr>
          <p:nvPr/>
        </p:nvPicPr>
        <p:blipFill>
          <a:blip r:embed="rId3"/>
          <a:stretch>
            <a:fillRect/>
          </a:stretch>
        </p:blipFill>
        <p:spPr>
          <a:xfrm>
            <a:off x="642025" y="3647693"/>
            <a:ext cx="1212841" cy="1954022"/>
          </a:xfrm>
          <a:prstGeom prst="rect">
            <a:avLst/>
          </a:prstGeom>
        </p:spPr>
      </p:pic>
      <p:sp>
        <p:nvSpPr>
          <p:cNvPr id="8" name="Explosion 1 7"/>
          <p:cNvSpPr/>
          <p:nvPr/>
        </p:nvSpPr>
        <p:spPr>
          <a:xfrm>
            <a:off x="2553699" y="4593391"/>
            <a:ext cx="2378048" cy="1717437"/>
          </a:xfrm>
          <a:prstGeom prst="irregularSeal1">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smtClean="0"/>
          </a:p>
          <a:p>
            <a:pPr algn="ctr"/>
            <a:r>
              <a:rPr lang="en-US" dirty="0" smtClean="0"/>
              <a:t>2 million at </a:t>
            </a:r>
            <a:r>
              <a:rPr lang="en-US" sz="1600" dirty="0" err="1" smtClean="0"/>
              <a:t>OpenLibrary.org</a:t>
            </a:r>
            <a:endParaRPr lang="en-US" sz="16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85E7FF"/>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1026389" y="641658"/>
            <a:ext cx="6920181" cy="5104311"/>
          </a:xfrm>
          <a:prstGeom prst="rect">
            <a:avLst/>
          </a:prstGeom>
        </p:spPr>
      </p:pic>
      <p:sp>
        <p:nvSpPr>
          <p:cNvPr id="6" name="Rectangle 5"/>
          <p:cNvSpPr/>
          <p:nvPr/>
        </p:nvSpPr>
        <p:spPr>
          <a:xfrm>
            <a:off x="1895498" y="6304002"/>
            <a:ext cx="5793060" cy="369332"/>
          </a:xfrm>
          <a:prstGeom prst="rect">
            <a:avLst/>
          </a:prstGeom>
        </p:spPr>
        <p:txBody>
          <a:bodyPr wrap="none">
            <a:spAutoFit/>
          </a:bodyPr>
          <a:lstStyle/>
          <a:p>
            <a:r>
              <a:rPr lang="en-US" dirty="0" smtClean="0"/>
              <a:t>Go to Google, click on books to get to “Free Google eBooks”</a:t>
            </a:r>
            <a:endParaRPr lang="en-US" dirty="0"/>
          </a:p>
        </p:txBody>
      </p:sp>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ChangeArrowheads="1"/>
          </p:cNvSpPr>
          <p:nvPr>
            <p:ph type="title"/>
          </p:nvPr>
        </p:nvSpPr>
        <p:spPr>
          <a:xfrm>
            <a:off x="0" y="0"/>
            <a:ext cx="9144000" cy="1143000"/>
          </a:xfrm>
          <a:solidFill>
            <a:srgbClr val="FFFF00"/>
          </a:solidFill>
        </p:spPr>
        <p:txBody>
          <a:bodyPr>
            <a:normAutofit fontScale="90000"/>
          </a:bodyPr>
          <a:lstStyle/>
          <a:p>
            <a:r>
              <a:rPr lang="en-US" sz="4444" b="1" dirty="0" smtClean="0"/>
              <a:t>Copyright</a:t>
            </a:r>
            <a:r>
              <a:rPr lang="en-US" sz="3600" b="1" dirty="0" smtClean="0"/>
              <a:t> Law: Specific Provision (Section 109) allows Libraries &amp; Friends to:</a:t>
            </a:r>
            <a:endParaRPr lang="en-US" sz="3600" b="1" dirty="0"/>
          </a:p>
        </p:txBody>
      </p:sp>
      <p:sp>
        <p:nvSpPr>
          <p:cNvPr id="339971" name="Rectangle 3"/>
          <p:cNvSpPr>
            <a:spLocks noGrp="1" noChangeArrowheads="1"/>
          </p:cNvSpPr>
          <p:nvPr>
            <p:ph type="body" idx="1"/>
          </p:nvPr>
        </p:nvSpPr>
        <p:spPr>
          <a:xfrm>
            <a:off x="5257800" y="1600200"/>
            <a:ext cx="3581400" cy="4525963"/>
          </a:xfrm>
        </p:spPr>
        <p:txBody>
          <a:bodyPr>
            <a:noAutofit/>
          </a:bodyPr>
          <a:lstStyle/>
          <a:p>
            <a:pPr>
              <a:buNone/>
            </a:pPr>
            <a:r>
              <a:rPr lang="en-US" sz="1800" dirty="0" smtClean="0">
                <a:latin typeface="Verdana"/>
                <a:cs typeface="Verdana"/>
              </a:rPr>
              <a:t> </a:t>
            </a:r>
          </a:p>
          <a:p>
            <a:pPr>
              <a:buNone/>
            </a:pPr>
            <a:r>
              <a:rPr lang="en-US" sz="1800" b="1" dirty="0" smtClean="0">
                <a:latin typeface="Verdana"/>
                <a:cs typeface="Verdana"/>
              </a:rPr>
              <a:t>Loan books</a:t>
            </a:r>
          </a:p>
          <a:p>
            <a:pPr>
              <a:buNone/>
            </a:pPr>
            <a:endParaRPr lang="en-US" sz="1800" b="1" dirty="0" smtClean="0">
              <a:latin typeface="Verdana"/>
              <a:cs typeface="Verdana"/>
            </a:endParaRPr>
          </a:p>
          <a:p>
            <a:pPr>
              <a:buNone/>
            </a:pPr>
            <a:r>
              <a:rPr lang="en-US" sz="1800" b="1" dirty="0" smtClean="0">
                <a:latin typeface="Verdana"/>
                <a:cs typeface="Verdana"/>
              </a:rPr>
              <a:t>Sell used books</a:t>
            </a:r>
          </a:p>
          <a:p>
            <a:pPr>
              <a:buNone/>
            </a:pPr>
            <a:endParaRPr lang="en-US" sz="1100" dirty="0" smtClean="0">
              <a:latin typeface="Verdana"/>
              <a:cs typeface="Verdana"/>
            </a:endParaRPr>
          </a:p>
          <a:p>
            <a:pPr>
              <a:buNone/>
            </a:pPr>
            <a:endParaRPr lang="en-US" sz="1100" dirty="0" smtClean="0">
              <a:latin typeface="Verdana"/>
              <a:cs typeface="Verdana"/>
            </a:endParaRPr>
          </a:p>
          <a:p>
            <a:pPr>
              <a:buNone/>
            </a:pPr>
            <a:endParaRPr lang="en-US" sz="1100" dirty="0" smtClean="0">
              <a:latin typeface="Verdana"/>
              <a:cs typeface="Verdana"/>
            </a:endParaRPr>
          </a:p>
          <a:p>
            <a:pPr>
              <a:buNone/>
            </a:pPr>
            <a:endParaRPr lang="en-US" sz="1100" dirty="0" smtClean="0">
              <a:latin typeface="Verdana"/>
              <a:cs typeface="Verdana"/>
            </a:endParaRPr>
          </a:p>
          <a:p>
            <a:pPr>
              <a:buNone/>
            </a:pPr>
            <a:r>
              <a:rPr lang="en-US" sz="1600" dirty="0" smtClean="0">
                <a:latin typeface="Verdana"/>
                <a:cs typeface="Verdana"/>
              </a:rPr>
              <a:t>also known as </a:t>
            </a:r>
          </a:p>
          <a:p>
            <a:pPr>
              <a:buNone/>
            </a:pPr>
            <a:r>
              <a:rPr lang="en-US" sz="1600" dirty="0" smtClean="0">
                <a:latin typeface="Verdana"/>
                <a:cs typeface="Verdana"/>
              </a:rPr>
              <a:t>“First Sale” doctrine</a:t>
            </a:r>
          </a:p>
          <a:p>
            <a:pPr>
              <a:buNone/>
            </a:pPr>
            <a:endParaRPr lang="en-US" sz="1600" dirty="0" smtClean="0">
              <a:latin typeface="Verdana"/>
              <a:cs typeface="Verdana"/>
            </a:endParaRPr>
          </a:p>
          <a:p>
            <a:pPr>
              <a:buNone/>
            </a:pPr>
            <a:r>
              <a:rPr lang="en-US" sz="1600" dirty="0" smtClean="0">
                <a:latin typeface="Verdana"/>
                <a:cs typeface="Verdana"/>
              </a:rPr>
              <a:t>…the owner of an authorized copy may sell or otherwise dispose of…</a:t>
            </a:r>
          </a:p>
          <a:p>
            <a:pPr>
              <a:buNone/>
            </a:pPr>
            <a:endParaRPr lang="en-US" sz="1100" dirty="0" smtClean="0">
              <a:latin typeface="Verdana"/>
              <a:cs typeface="Verdana"/>
            </a:endParaRPr>
          </a:p>
          <a:p>
            <a:pPr>
              <a:buNone/>
            </a:pPr>
            <a:endParaRPr lang="en-US" sz="1800" dirty="0" smtClean="0">
              <a:latin typeface="Verdana"/>
              <a:cs typeface="Verdana"/>
            </a:endParaRPr>
          </a:p>
          <a:p>
            <a:pPr>
              <a:buNone/>
            </a:pPr>
            <a:r>
              <a:rPr lang="en-US" sz="1800" dirty="0" smtClean="0">
                <a:latin typeface="Verdana"/>
                <a:cs typeface="Verdana"/>
              </a:rPr>
              <a:t>    </a:t>
            </a:r>
            <a:endParaRPr lang="en-US" sz="1800" dirty="0">
              <a:latin typeface="Verdana"/>
              <a:cs typeface="Verdana"/>
            </a:endParaRPr>
          </a:p>
        </p:txBody>
      </p:sp>
      <p:pic>
        <p:nvPicPr>
          <p:cNvPr id="339973" name="Picture 5" descr="circ_desk"/>
          <p:cNvPicPr>
            <a:picLocks noChangeAspect="1" noChangeArrowheads="1"/>
          </p:cNvPicPr>
          <p:nvPr/>
        </p:nvPicPr>
        <p:blipFill>
          <a:blip r:embed="rId3"/>
          <a:srcRect l="6097" r="25610" b="11743"/>
          <a:stretch>
            <a:fillRect/>
          </a:stretch>
        </p:blipFill>
        <p:spPr bwMode="auto">
          <a:xfrm>
            <a:off x="0" y="1524000"/>
            <a:ext cx="4967288" cy="5334000"/>
          </a:xfrm>
          <a:prstGeom prst="rect">
            <a:avLst/>
          </a:prstGeom>
          <a:noFill/>
        </p:spPr>
      </p:pic>
      <p:sp>
        <p:nvSpPr>
          <p:cNvPr id="5" name="Rectangle 4"/>
          <p:cNvSpPr/>
          <p:nvPr/>
        </p:nvSpPr>
        <p:spPr>
          <a:xfrm>
            <a:off x="7512959" y="6427113"/>
            <a:ext cx="1326241" cy="430887"/>
          </a:xfrm>
          <a:prstGeom prst="rect">
            <a:avLst/>
          </a:prstGeom>
        </p:spPr>
        <p:txBody>
          <a:bodyPr wrap="square">
            <a:spAutoFit/>
          </a:bodyPr>
          <a:lstStyle/>
          <a:p>
            <a:endParaRPr lang="en-US" sz="1100" dirty="0" smtClean="0"/>
          </a:p>
          <a:p>
            <a:r>
              <a:rPr lang="en-US" sz="1100" dirty="0" smtClean="0"/>
              <a:t>17 U.S.C. Sect. 109</a:t>
            </a:r>
            <a:endParaRPr lang="en-US" sz="1100" dirty="0"/>
          </a:p>
        </p:txBody>
      </p:sp>
      <p:pic>
        <p:nvPicPr>
          <p:cNvPr id="6" name="Picture 5"/>
          <p:cNvPicPr>
            <a:picLocks noChangeAspect="1"/>
          </p:cNvPicPr>
          <p:nvPr/>
        </p:nvPicPr>
        <p:blipFill>
          <a:blip r:embed="rId4"/>
          <a:stretch>
            <a:fillRect/>
          </a:stretch>
        </p:blipFill>
        <p:spPr>
          <a:xfrm>
            <a:off x="7626359" y="1693671"/>
            <a:ext cx="1212841" cy="1954022"/>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143000"/>
          </a:xfrm>
        </p:spPr>
        <p:txBody>
          <a:bodyPr>
            <a:noAutofit/>
          </a:bodyPr>
          <a:lstStyle/>
          <a:p>
            <a:r>
              <a:rPr lang="en-US" sz="3600" dirty="0" smtClean="0"/>
              <a:t>Not everywhere.</a:t>
            </a:r>
            <a:endParaRPr lang="en-US" sz="3600" dirty="0"/>
          </a:p>
        </p:txBody>
      </p:sp>
      <p:sp>
        <p:nvSpPr>
          <p:cNvPr id="3" name="Content Placeholder 2"/>
          <p:cNvSpPr>
            <a:spLocks noGrp="1"/>
          </p:cNvSpPr>
          <p:nvPr>
            <p:ph idx="1"/>
          </p:nvPr>
        </p:nvSpPr>
        <p:spPr/>
        <p:txBody>
          <a:bodyPr/>
          <a:lstStyle/>
          <a:p>
            <a:pPr>
              <a:buNone/>
            </a:pPr>
            <a:r>
              <a:rPr lang="en-US" dirty="0" smtClean="0"/>
              <a:t>	Public Lending Right</a:t>
            </a:r>
            <a:endParaRPr lang="en-US" dirty="0"/>
          </a:p>
        </p:txBody>
      </p:sp>
      <p:pic>
        <p:nvPicPr>
          <p:cNvPr id="4" name="Picture 3"/>
          <p:cNvPicPr>
            <a:picLocks noChangeAspect="1"/>
          </p:cNvPicPr>
          <p:nvPr/>
        </p:nvPicPr>
        <p:blipFill>
          <a:blip r:embed="rId3"/>
          <a:stretch>
            <a:fillRect/>
          </a:stretch>
        </p:blipFill>
        <p:spPr>
          <a:xfrm>
            <a:off x="778933" y="2125134"/>
            <a:ext cx="3420534" cy="4471007"/>
          </a:xfrm>
          <a:prstGeom prst="rect">
            <a:avLst/>
          </a:prstGeom>
        </p:spPr>
      </p:pic>
      <p:sp>
        <p:nvSpPr>
          <p:cNvPr id="5" name="Rectangle 4"/>
          <p:cNvSpPr/>
          <p:nvPr/>
        </p:nvSpPr>
        <p:spPr>
          <a:xfrm>
            <a:off x="6288642" y="6331169"/>
            <a:ext cx="2398158" cy="461665"/>
          </a:xfrm>
          <a:prstGeom prst="rect">
            <a:avLst/>
          </a:prstGeom>
        </p:spPr>
        <p:txBody>
          <a:bodyPr wrap="square">
            <a:spAutoFit/>
          </a:bodyPr>
          <a:lstStyle/>
          <a:p>
            <a:r>
              <a:rPr lang="en-US" sz="800" dirty="0" smtClean="0"/>
              <a:t>Euros </a:t>
            </a:r>
            <a:r>
              <a:rPr lang="en-US" sz="800" u="sng" dirty="0" smtClean="0"/>
              <a:t>©</a:t>
            </a:r>
            <a:r>
              <a:rPr lang="en-US" sz="800" dirty="0" smtClean="0"/>
              <a:t> </a:t>
            </a:r>
            <a:r>
              <a:rPr lang="en-US" sz="800" i="1" dirty="0" smtClean="0">
                <a:hlinkClick r:id="rId4"/>
              </a:rPr>
              <a:t>Will </a:t>
            </a:r>
            <a:r>
              <a:rPr lang="en-US" sz="800" i="1" dirty="0" err="1" smtClean="0">
                <a:hlinkClick r:id="rId4"/>
              </a:rPr>
              <a:t>Spaetzel</a:t>
            </a:r>
            <a:r>
              <a:rPr lang="en-US" sz="800" dirty="0" smtClean="0"/>
              <a:t>  2004. Some Rights Reserved. Attribution-</a:t>
            </a:r>
            <a:r>
              <a:rPr lang="en-US" sz="800" dirty="0" err="1" smtClean="0"/>
              <a:t>NonCommercial-ShareAlike</a:t>
            </a:r>
            <a:r>
              <a:rPr lang="en-US" sz="800" dirty="0" smtClean="0"/>
              <a:t> 2.0 Generic www.flickr.com/photos/redune/5073664/</a:t>
            </a:r>
            <a:endParaRPr lang="en-US" sz="800" dirty="0"/>
          </a:p>
        </p:txBody>
      </p:sp>
      <p:pic>
        <p:nvPicPr>
          <p:cNvPr id="6" name="Picture 5"/>
          <p:cNvPicPr>
            <a:picLocks noChangeAspect="1"/>
          </p:cNvPicPr>
          <p:nvPr/>
        </p:nvPicPr>
        <p:blipFill>
          <a:blip r:embed="rId5"/>
          <a:stretch>
            <a:fillRect/>
          </a:stretch>
        </p:blipFill>
        <p:spPr>
          <a:xfrm>
            <a:off x="6083300" y="4027451"/>
            <a:ext cx="2603500" cy="1952625"/>
          </a:xfrm>
          <a:prstGeom prst="rect">
            <a:avLst/>
          </a:prstGeom>
        </p:spPr>
      </p:pic>
      <p:sp>
        <p:nvSpPr>
          <p:cNvPr id="7" name="TextBox 6"/>
          <p:cNvSpPr txBox="1"/>
          <p:nvPr/>
        </p:nvSpPr>
        <p:spPr>
          <a:xfrm>
            <a:off x="6288642" y="1962257"/>
            <a:ext cx="2398158" cy="1477328"/>
          </a:xfrm>
          <a:prstGeom prst="rect">
            <a:avLst/>
          </a:prstGeom>
          <a:noFill/>
        </p:spPr>
        <p:txBody>
          <a:bodyPr wrap="square" rtlCol="0">
            <a:spAutoFit/>
          </a:bodyPr>
          <a:lstStyle/>
          <a:p>
            <a:endParaRPr lang="en-US" dirty="0" smtClean="0"/>
          </a:p>
          <a:p>
            <a:r>
              <a:rPr lang="en-US" dirty="0" smtClean="0"/>
              <a:t>Public Lending Right = libraries pay authors when books are loaned</a:t>
            </a:r>
          </a:p>
          <a:p>
            <a:endParaRPr lang="en-US" dirty="0"/>
          </a:p>
        </p:txBody>
      </p:sp>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000" b="1" dirty="0" smtClean="0"/>
              <a:t>Recent Interpretations of First Sale (2010)</a:t>
            </a:r>
            <a:br>
              <a:rPr lang="en-US" sz="4000" b="1" dirty="0" smtClean="0"/>
            </a:br>
            <a:r>
              <a:rPr lang="en-US" sz="4000" b="1" dirty="0" smtClean="0"/>
              <a:t>favor rights holders</a:t>
            </a:r>
            <a:endParaRPr lang="en-US" b="1" dirty="0"/>
          </a:p>
        </p:txBody>
      </p:sp>
      <p:sp>
        <p:nvSpPr>
          <p:cNvPr id="3" name="Content Placeholder 2"/>
          <p:cNvSpPr>
            <a:spLocks noGrp="1"/>
          </p:cNvSpPr>
          <p:nvPr>
            <p:ph idx="1"/>
          </p:nvPr>
        </p:nvSpPr>
        <p:spPr>
          <a:xfrm>
            <a:off x="1" y="1600200"/>
            <a:ext cx="5615582" cy="4525963"/>
          </a:xfrm>
        </p:spPr>
        <p:txBody>
          <a:bodyPr>
            <a:normAutofit/>
          </a:bodyPr>
          <a:lstStyle/>
          <a:p>
            <a:endParaRPr lang="en-US" sz="2000" dirty="0" smtClean="0"/>
          </a:p>
          <a:p>
            <a:pPr>
              <a:buNone/>
            </a:pPr>
            <a:endParaRPr lang="en-US" sz="2000" dirty="0" smtClean="0"/>
          </a:p>
          <a:p>
            <a:r>
              <a:rPr lang="en-US" sz="2000" dirty="0" smtClean="0"/>
              <a:t>Does not apply to copies manufactured abroad</a:t>
            </a:r>
          </a:p>
          <a:p>
            <a:endParaRPr lang="en-US" sz="1000" dirty="0" smtClean="0"/>
          </a:p>
          <a:p>
            <a:r>
              <a:rPr lang="en-US" sz="2000" dirty="0" smtClean="0"/>
              <a:t>May libraries lend books manufactured abroad?</a:t>
            </a:r>
          </a:p>
          <a:p>
            <a:endParaRPr lang="en-US" sz="2000" dirty="0" smtClean="0"/>
          </a:p>
          <a:p>
            <a:r>
              <a:rPr lang="en-US" sz="2000" b="1" dirty="0" smtClean="0"/>
              <a:t>Library Content Alliance memo says likely YES </a:t>
            </a:r>
          </a:p>
          <a:p>
            <a:pPr lvl="1"/>
            <a:r>
              <a:rPr lang="en-US" sz="2000" dirty="0" smtClean="0"/>
              <a:t>Specific allowance of five copies for educational purposes</a:t>
            </a:r>
            <a:r>
              <a:rPr lang="en-US" sz="1412" dirty="0" smtClean="0"/>
              <a:t> 17 U.S.C. Sect. 602(a)(3)(C) </a:t>
            </a:r>
          </a:p>
          <a:p>
            <a:pPr lvl="1"/>
            <a:r>
              <a:rPr lang="en-US" sz="2000" dirty="0" smtClean="0"/>
              <a:t>Allowance for books bought in U.S</a:t>
            </a:r>
            <a:r>
              <a:rPr lang="en-US" sz="1800" dirty="0" smtClean="0"/>
              <a:t>. </a:t>
            </a:r>
          </a:p>
          <a:p>
            <a:pPr lvl="1">
              <a:buNone/>
            </a:pPr>
            <a:r>
              <a:rPr lang="en-US" sz="1800" dirty="0" smtClean="0"/>
              <a:t>		(</a:t>
            </a:r>
            <a:r>
              <a:rPr lang="en-US" sz="1800" i="1" dirty="0" smtClean="0"/>
              <a:t>Drug Emporium </a:t>
            </a:r>
            <a:r>
              <a:rPr lang="en-US" sz="1800" dirty="0" smtClean="0"/>
              <a:t>)</a:t>
            </a:r>
            <a:endParaRPr lang="en-US" sz="2000" dirty="0" smtClean="0"/>
          </a:p>
          <a:p>
            <a:pPr lvl="1"/>
            <a:r>
              <a:rPr lang="en-US" sz="2000" dirty="0" smtClean="0"/>
              <a:t> Implied license and fair use</a:t>
            </a:r>
          </a:p>
        </p:txBody>
      </p:sp>
      <p:sp>
        <p:nvSpPr>
          <p:cNvPr id="4" name="Rectangle 3"/>
          <p:cNvSpPr/>
          <p:nvPr/>
        </p:nvSpPr>
        <p:spPr>
          <a:xfrm>
            <a:off x="0" y="5996226"/>
            <a:ext cx="8917593" cy="861774"/>
          </a:xfrm>
          <a:prstGeom prst="rect">
            <a:avLst/>
          </a:prstGeom>
        </p:spPr>
        <p:txBody>
          <a:bodyPr wrap="square">
            <a:spAutoFit/>
          </a:bodyPr>
          <a:lstStyle/>
          <a:p>
            <a:r>
              <a:rPr lang="en-US" dirty="0" smtClean="0"/>
              <a:t>The Impact of the Supreme Court’s Decision in </a:t>
            </a:r>
            <a:r>
              <a:rPr lang="en-US" i="1" dirty="0" smtClean="0"/>
              <a:t>Costco v. Omega </a:t>
            </a:r>
            <a:r>
              <a:rPr lang="en-US" dirty="0" smtClean="0"/>
              <a:t>on Librarie</a:t>
            </a:r>
            <a:r>
              <a:rPr lang="en-US" i="1" dirty="0" smtClean="0"/>
              <a:t>s, </a:t>
            </a:r>
            <a:r>
              <a:rPr lang="en-US" dirty="0" smtClean="0"/>
              <a:t>Library Content Alliance memorandum</a:t>
            </a:r>
            <a:r>
              <a:rPr lang="en-US" i="1" dirty="0" smtClean="0"/>
              <a:t> by Jonathan Band </a:t>
            </a:r>
            <a:r>
              <a:rPr lang="en-US" dirty="0" smtClean="0"/>
              <a:t>(February 2011)</a:t>
            </a:r>
          </a:p>
          <a:p>
            <a:r>
              <a:rPr lang="en-US" sz="1400" dirty="0" smtClean="0"/>
              <a:t> http://www.arl.org/news/pr/costcoupdate31jan11.shtml</a:t>
            </a:r>
            <a:endParaRPr lang="en-US" dirty="0" smtClean="0"/>
          </a:p>
        </p:txBody>
      </p:sp>
      <p:pic>
        <p:nvPicPr>
          <p:cNvPr id="5" name="Picture 4"/>
          <p:cNvPicPr>
            <a:picLocks noChangeAspect="1"/>
          </p:cNvPicPr>
          <p:nvPr/>
        </p:nvPicPr>
        <p:blipFill>
          <a:blip r:embed="rId3"/>
          <a:stretch>
            <a:fillRect/>
          </a:stretch>
        </p:blipFill>
        <p:spPr>
          <a:xfrm>
            <a:off x="5804460" y="1600200"/>
            <a:ext cx="3113133" cy="2723991"/>
          </a:xfrm>
          <a:prstGeom prst="rect">
            <a:avLst/>
          </a:prstGeom>
        </p:spPr>
      </p:pic>
      <p:sp>
        <p:nvSpPr>
          <p:cNvPr id="7" name="Rectangle 6"/>
          <p:cNvSpPr/>
          <p:nvPr/>
        </p:nvSpPr>
        <p:spPr>
          <a:xfrm>
            <a:off x="1" y="1600200"/>
            <a:ext cx="4200351" cy="369332"/>
          </a:xfrm>
          <a:prstGeom prst="rect">
            <a:avLst/>
          </a:prstGeom>
        </p:spPr>
        <p:txBody>
          <a:bodyPr wrap="none">
            <a:spAutoFit/>
          </a:bodyPr>
          <a:lstStyle/>
          <a:p>
            <a:r>
              <a:rPr lang="en-US" i="1" dirty="0" smtClean="0"/>
              <a:t>1. Costco v. Omega</a:t>
            </a:r>
            <a:r>
              <a:rPr lang="en-US" dirty="0" smtClean="0"/>
              <a:t> (Supreme Court 2010)</a:t>
            </a:r>
            <a:r>
              <a:rPr lang="en-US" i="1" dirty="0" smtClean="0"/>
              <a:t> </a:t>
            </a:r>
            <a:endParaRPr lang="en-US"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2964</TotalTime>
  <Words>3908</Words>
  <Application>Microsoft Macintosh PowerPoint</Application>
  <PresentationFormat>On-screen Show (4:3)</PresentationFormat>
  <Paragraphs>409</Paragraphs>
  <Slides>31</Slides>
  <Notes>22</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31</vt:i4>
      </vt:variant>
    </vt:vector>
  </HeadingPairs>
  <TitlesOfParts>
    <vt:vector size="33" baseType="lpstr">
      <vt:lpstr>Office Theme</vt:lpstr>
      <vt:lpstr>Bitmap Image</vt:lpstr>
      <vt:lpstr>PowerPoint Presentation</vt:lpstr>
      <vt:lpstr>Legal Disclaimer</vt:lpstr>
      <vt:lpstr>Agenda</vt:lpstr>
      <vt:lpstr>Ebooks Legal Framework Control Content – not just Copyright</vt:lpstr>
      <vt:lpstr>Copyright: Public Domain and ebooks</vt:lpstr>
      <vt:lpstr>PowerPoint Presentation</vt:lpstr>
      <vt:lpstr>Copyright Law: Specific Provision (Section 109) allows Libraries &amp; Friends to:</vt:lpstr>
      <vt:lpstr>Not everywhere.</vt:lpstr>
      <vt:lpstr>Recent Interpretations of First Sale (2010) favor rights holders</vt:lpstr>
      <vt:lpstr> License Trumps Copyright </vt:lpstr>
      <vt:lpstr>Patrons with Print Disabilities Copyright specific exception (Section 121)</vt:lpstr>
      <vt:lpstr>PowerPoint Presentation</vt:lpstr>
      <vt:lpstr>Douglas County Libraries (CO) buys ebooks</vt:lpstr>
      <vt:lpstr> Open Library (Internet Archive)</vt:lpstr>
      <vt:lpstr>Lending ebooks</vt:lpstr>
      <vt:lpstr>Twist on older ebooks: authors may own copyright, not publishers</vt:lpstr>
      <vt:lpstr>Google Book Search and Orphan Works</vt:lpstr>
      <vt:lpstr>PowerPoint Presentation</vt:lpstr>
      <vt:lpstr>PowerPoint Presentation</vt:lpstr>
      <vt:lpstr>PowerPoint Presentation</vt:lpstr>
      <vt:lpstr>Orphan Books Legislation</vt:lpstr>
      <vt:lpstr>More Cases and Legislation</vt:lpstr>
      <vt:lpstr>PowerPoint Presentation</vt:lpstr>
      <vt:lpstr>Copyright Agent</vt:lpstr>
      <vt:lpstr>PowerPoint Presentation</vt:lpstr>
      <vt:lpstr>PowerPoint Presentation</vt:lpstr>
      <vt:lpstr>Sound Recordings (Pre- 1972)</vt:lpstr>
      <vt:lpstr>Public Domain – Big Case</vt:lpstr>
      <vt:lpstr> International </vt:lpstr>
      <vt:lpstr>PowerPoint Presentation</vt:lpstr>
      <vt:lpstr>Questions?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Mary Mi</dc:creator>
  <cp:lastModifiedBy>Eileen OShea</cp:lastModifiedBy>
  <cp:revision>164</cp:revision>
  <dcterms:created xsi:type="dcterms:W3CDTF">2011-06-09T15:10:18Z</dcterms:created>
  <dcterms:modified xsi:type="dcterms:W3CDTF">2011-06-09T17:27:18Z</dcterms:modified>
</cp:coreProperties>
</file>