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14"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99"/>
    <a:srgbClr val="66CCFF"/>
    <a:srgbClr val="969696"/>
    <a:srgbClr val="1C5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3E983-7E42-4B9D-90DF-1F94E24BE79C}" type="datetimeFigureOut">
              <a:rPr lang="en-US" smtClean="0"/>
              <a:pPr/>
              <a:t>6/7/2011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AB3B1-3CD8-4667-98EF-EA116D2745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12813"/>
            <a:fld id="{22AFA012-BD59-4E43-BF49-161F28AFFB8F}" type="slidenum">
              <a:rPr lang="en-US" smtClean="0"/>
              <a:pPr defTabSz="912813"/>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2813"/>
            <a:fld id="{9E39E375-E297-4971-B5E1-B37408F790EE}" type="slidenum">
              <a:rPr lang="en-US" smtClean="0"/>
              <a:pPr defTabSz="912813"/>
              <a:t>13</a:t>
            </a:fld>
            <a:endParaRPr lang="en-US" smtClean="0"/>
          </a:p>
        </p:txBody>
      </p:sp>
      <p:sp>
        <p:nvSpPr>
          <p:cNvPr id="45059"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FFA72BC8-5467-4E69-BD6A-3E95A5B7D946}" type="slidenum">
              <a:rPr lang="en-US" sz="1200">
                <a:solidFill>
                  <a:schemeClr val="tx2"/>
                </a:solidFill>
                <a:latin typeface="Arial" charset="0"/>
              </a:rPr>
              <a:pPr algn="r" defTabSz="912813"/>
              <a:t>13</a:t>
            </a:fld>
            <a:endParaRPr lang="en-US" sz="1200">
              <a:solidFill>
                <a:schemeClr val="tx2"/>
              </a:solidFill>
              <a:latin typeface="Arial" charset="0"/>
            </a:endParaRPr>
          </a:p>
        </p:txBody>
      </p:sp>
      <p:sp>
        <p:nvSpPr>
          <p:cNvPr id="45060" name="Rectangle 2"/>
          <p:cNvSpPr>
            <a:spLocks noGrp="1" noRot="1" noChangeAspect="1" noChangeArrowheads="1" noTextEdit="1"/>
          </p:cNvSpPr>
          <p:nvPr>
            <p:ph type="sldImg"/>
          </p:nvPr>
        </p:nvSpPr>
        <p:spPr>
          <a:xfrm>
            <a:off x="1146175" y="685800"/>
            <a:ext cx="4570413" cy="3429000"/>
          </a:xfrm>
          <a:ln/>
        </p:spPr>
      </p:sp>
      <p:sp>
        <p:nvSpPr>
          <p:cNvPr id="45061" name="Rectangle 3"/>
          <p:cNvSpPr>
            <a:spLocks noGrp="1" noChangeArrowheads="1"/>
          </p:cNvSpPr>
          <p:nvPr>
            <p:ph type="body" idx="1"/>
          </p:nvPr>
        </p:nvSpPr>
        <p:spPr>
          <a:xfrm>
            <a:off x="915806" y="4343137"/>
            <a:ext cx="5026389" cy="4115326"/>
          </a:xfrm>
          <a:noFill/>
          <a:ln/>
        </p:spPr>
        <p:txBody>
          <a:bodyPr/>
          <a:lstStyle/>
          <a:p>
            <a:r>
              <a:rPr lang="en-US" smtClean="0"/>
              <a:t>Using the options tab on the blue bar, one can display geographic components after selecting the initial geography.  </a:t>
            </a:r>
          </a:p>
          <a:p>
            <a:endParaRPr lang="en-US" smtClean="0"/>
          </a:p>
          <a:p>
            <a:r>
              <a:rPr lang="en-US" smtClean="0"/>
              <a:t>Here we see the state of CA, followed by CA urban and CA rural.</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2813"/>
            <a:fld id="{7612B381-8A7E-4F3D-A12A-843C0258DC9E}" type="slidenum">
              <a:rPr lang="en-US" smtClean="0"/>
              <a:pPr defTabSz="912813"/>
              <a:t>14</a:t>
            </a:fld>
            <a:endParaRPr lang="en-US" smtClean="0"/>
          </a:p>
        </p:txBody>
      </p:sp>
      <p:sp>
        <p:nvSpPr>
          <p:cNvPr id="46083"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A5C9EE08-C89D-4280-98C9-87042D782A68}" type="slidenum">
              <a:rPr lang="en-US" sz="1200">
                <a:solidFill>
                  <a:schemeClr val="tx2"/>
                </a:solidFill>
                <a:latin typeface="Arial" charset="0"/>
              </a:rPr>
              <a:pPr algn="r" defTabSz="912813"/>
              <a:t>14</a:t>
            </a:fld>
            <a:endParaRPr lang="en-US" sz="1200">
              <a:solidFill>
                <a:schemeClr val="tx2"/>
              </a:solidFill>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r>
              <a:rPr lang="en-US" smtClean="0"/>
              <a:t>Quality measures illustrate the steps the Census Bureau takes to ensure that ACS data are accurate and reliable.</a:t>
            </a:r>
          </a:p>
          <a:p>
            <a:endParaRPr lang="en-US" smtClean="0"/>
          </a:p>
          <a:p>
            <a:r>
              <a:rPr lang="en-US" smtClean="0"/>
              <a:t>There are 10 tables in the B98 series that describe sample sizes, coverage rates, and response rates.</a:t>
            </a:r>
          </a:p>
          <a:p>
            <a:endParaRPr lang="en-US" smtClean="0"/>
          </a:p>
          <a:p>
            <a:r>
              <a:rPr lang="en-US" smtClean="0"/>
              <a:t>This was begun with the 2007 ACS data.  </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2813"/>
            <a:fld id="{984722BB-55A2-4850-B07E-4DF75D6B5569}" type="slidenum">
              <a:rPr lang="en-US" smtClean="0"/>
              <a:pPr defTabSz="912813"/>
              <a:t>16</a:t>
            </a:fld>
            <a:endParaRPr lang="en-US" smtClean="0"/>
          </a:p>
        </p:txBody>
      </p:sp>
      <p:sp>
        <p:nvSpPr>
          <p:cNvPr id="47107"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FDD76D7B-A56F-40E0-B6EF-71F82F283827}" type="slidenum">
              <a:rPr lang="en-US" sz="1200">
                <a:solidFill>
                  <a:schemeClr val="tx2"/>
                </a:solidFill>
                <a:latin typeface="Arial" charset="0"/>
              </a:rPr>
              <a:pPr algn="r" defTabSz="912813"/>
              <a:t>16</a:t>
            </a:fld>
            <a:endParaRPr lang="en-US" sz="1200">
              <a:solidFill>
                <a:schemeClr val="tx2"/>
              </a:solidFill>
              <a:latin typeface="Arial" charset="0"/>
            </a:endParaRPr>
          </a:p>
        </p:txBody>
      </p:sp>
      <p:sp>
        <p:nvSpPr>
          <p:cNvPr id="47108"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FABC588E-752A-46F4-AF71-2A40F1B162C5}" type="slidenum">
              <a:rPr lang="en-US" sz="1100" b="1">
                <a:solidFill>
                  <a:schemeClr val="tx2"/>
                </a:solidFill>
                <a:latin typeface="Arial" charset="0"/>
              </a:rPr>
              <a:pPr algn="r" defTabSz="903288"/>
              <a:t>16</a:t>
            </a:fld>
            <a:endParaRPr lang="en-US" sz="1100" b="1">
              <a:solidFill>
                <a:schemeClr val="tx2"/>
              </a:solidFill>
              <a:latin typeface="Arial" charset="0"/>
            </a:endParaRPr>
          </a:p>
        </p:txBody>
      </p:sp>
      <p:sp>
        <p:nvSpPr>
          <p:cNvPr id="47109" name="Rectangle 2"/>
          <p:cNvSpPr>
            <a:spLocks noGrp="1" noRot="1" noChangeAspect="1" noChangeArrowheads="1" noTextEdit="1"/>
          </p:cNvSpPr>
          <p:nvPr>
            <p:ph type="sldImg"/>
          </p:nvPr>
        </p:nvSpPr>
        <p:spPr>
          <a:xfrm>
            <a:off x="1146175" y="685800"/>
            <a:ext cx="4570413" cy="3429000"/>
          </a:xfrm>
          <a:ln/>
        </p:spPr>
      </p:sp>
      <p:sp>
        <p:nvSpPr>
          <p:cNvPr id="47110" name="Rectangle 3"/>
          <p:cNvSpPr>
            <a:spLocks noGrp="1" noChangeArrowheads="1"/>
          </p:cNvSpPr>
          <p:nvPr>
            <p:ph type="body" idx="1"/>
          </p:nvPr>
        </p:nvSpPr>
        <p:spPr>
          <a:xfrm>
            <a:off x="915806" y="4343137"/>
            <a:ext cx="5026389" cy="4115326"/>
          </a:xfrm>
          <a:noFill/>
          <a:ln/>
        </p:spPr>
        <p:txBody>
          <a:bodyPr/>
          <a:lstStyle/>
          <a:p>
            <a:pPr eaLnBrk="1" hangingPunct="1"/>
            <a:r>
              <a:rPr lang="en-US" smtClean="0">
                <a:cs typeface="Times New Roman" pitchFamily="18" charset="0"/>
              </a:rPr>
              <a:t>For information about a particular topic, such as employment, education, and language, users should start with Subject Tables.</a:t>
            </a:r>
          </a:p>
          <a:p>
            <a:pPr eaLnBrk="1" hangingPunct="1"/>
            <a:endParaRPr lang="en-US" smtClean="0">
              <a:cs typeface="Times New Roman" pitchFamily="18" charset="0"/>
            </a:endParaRPr>
          </a:p>
          <a:p>
            <a:pPr eaLnBrk="1" hangingPunct="1"/>
            <a:r>
              <a:rPr lang="en-US" smtClean="0">
                <a:cs typeface="Times New Roman" pitchFamily="18" charset="0"/>
              </a:rPr>
              <a:t>They provide pre-tabulated numbers and percentages for a wide variety of topics.</a:t>
            </a:r>
          </a:p>
          <a:p>
            <a:pPr eaLnBrk="1" hangingPunct="1"/>
            <a:endParaRPr lang="en-US" smtClean="0">
              <a:cs typeface="Times New Roman" pitchFamily="18" charset="0"/>
            </a:endParaRPr>
          </a:p>
          <a:p>
            <a:pPr eaLnBrk="1" hangingPunct="1"/>
            <a:r>
              <a:rPr lang="en-US" smtClean="0">
                <a:cs typeface="Times New Roman" pitchFamily="18" charset="0"/>
              </a:rPr>
              <a:t>This slide shows a partial list of available subjects.</a:t>
            </a:r>
          </a:p>
          <a:p>
            <a:pPr eaLnBrk="1" hangingPunct="1"/>
            <a:endParaRPr lang="en-US" smtClean="0">
              <a:cs typeface="Times New Roman" pitchFamily="18" charset="0"/>
            </a:endParaRPr>
          </a:p>
          <a:p>
            <a:pPr eaLnBrk="1" hangingPunct="1"/>
            <a:r>
              <a:rPr lang="en-US" smtClean="0">
                <a:cs typeface="Times New Roman" pitchFamily="18" charset="0"/>
              </a:rPr>
              <a:t>The subject tables are largely derived from the detailed tables, and are similar to the Census 2000 Quick Tables.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2813"/>
            <a:fld id="{38A71CEA-9D52-4C5C-BE1C-344700EB9560}" type="slidenum">
              <a:rPr lang="en-US" smtClean="0"/>
              <a:pPr defTabSz="912813"/>
              <a:t>17</a:t>
            </a:fld>
            <a:endParaRPr lang="en-US" smtClean="0"/>
          </a:p>
        </p:txBody>
      </p:sp>
      <p:sp>
        <p:nvSpPr>
          <p:cNvPr id="48131"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FF636124-27D8-43FD-9ADA-72A8D9CBE591}" type="slidenum">
              <a:rPr lang="en-US" sz="1200">
                <a:solidFill>
                  <a:schemeClr val="tx2"/>
                </a:solidFill>
                <a:latin typeface="Arial" charset="0"/>
              </a:rPr>
              <a:pPr algn="r" defTabSz="912813"/>
              <a:t>17</a:t>
            </a:fld>
            <a:endParaRPr lang="en-US" sz="1200">
              <a:solidFill>
                <a:schemeClr val="tx2"/>
              </a:solidFill>
              <a:latin typeface="Arial" charset="0"/>
            </a:endParaRPr>
          </a:p>
        </p:txBody>
      </p:sp>
      <p:sp>
        <p:nvSpPr>
          <p:cNvPr id="48132"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3E75A254-51DA-4F80-A0AE-9E8B946DA037}" type="slidenum">
              <a:rPr lang="en-US" sz="1100" b="1">
                <a:solidFill>
                  <a:schemeClr val="tx2"/>
                </a:solidFill>
                <a:latin typeface="Arial" charset="0"/>
              </a:rPr>
              <a:pPr algn="r" defTabSz="903288"/>
              <a:t>17</a:t>
            </a:fld>
            <a:endParaRPr lang="en-US" sz="1100" b="1">
              <a:solidFill>
                <a:schemeClr val="tx2"/>
              </a:solidFill>
              <a:latin typeface="Arial"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p:spPr>
        <p:txBody>
          <a:bodyPr/>
          <a:lstStyle/>
          <a:p>
            <a:pPr eaLnBrk="1" hangingPunct="1"/>
            <a:r>
              <a:rPr lang="en-US" smtClean="0"/>
              <a:t>The subject tables have more detail than the 4 data profiles.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2813"/>
            <a:fld id="{E2006F9B-08F1-4004-A300-74327CD947EE}" type="slidenum">
              <a:rPr lang="en-US" smtClean="0"/>
              <a:pPr defTabSz="912813"/>
              <a:t>19</a:t>
            </a:fld>
            <a:endParaRPr lang="en-US" smtClean="0"/>
          </a:p>
        </p:txBody>
      </p:sp>
      <p:sp>
        <p:nvSpPr>
          <p:cNvPr id="49155"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A6CCE310-23F1-4E8C-B35E-7BE8EF71B7A2}" type="slidenum">
              <a:rPr lang="en-US" sz="1200">
                <a:solidFill>
                  <a:schemeClr val="tx2"/>
                </a:solidFill>
                <a:latin typeface="Arial" charset="0"/>
              </a:rPr>
              <a:pPr algn="r" defTabSz="912813"/>
              <a:t>19</a:t>
            </a:fld>
            <a:endParaRPr lang="en-US" sz="1200">
              <a:solidFill>
                <a:schemeClr val="tx2"/>
              </a:solidFill>
              <a:latin typeface="Arial" charset="0"/>
            </a:endParaRPr>
          </a:p>
        </p:txBody>
      </p:sp>
      <p:sp>
        <p:nvSpPr>
          <p:cNvPr id="49156"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725B85BF-C5A0-4C30-899C-12ADC1537222}" type="slidenum">
              <a:rPr lang="en-US" sz="1100" b="1">
                <a:solidFill>
                  <a:schemeClr val="tx2"/>
                </a:solidFill>
                <a:latin typeface="Arial" charset="0"/>
              </a:rPr>
              <a:pPr algn="r" defTabSz="903288"/>
              <a:t>19</a:t>
            </a:fld>
            <a:endParaRPr lang="en-US" sz="1100" b="1">
              <a:solidFill>
                <a:schemeClr val="tx2"/>
              </a:solidFill>
              <a:latin typeface="Arial" charset="0"/>
            </a:endParaRPr>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r>
              <a:rPr lang="en-US" smtClean="0">
                <a:cs typeface="Times New Roman" pitchFamily="18" charset="0"/>
              </a:rPr>
              <a:t>Ranking tables display state-level rankings of key single ACS variables.</a:t>
            </a:r>
          </a:p>
          <a:p>
            <a:pPr eaLnBrk="1" hangingPunct="1"/>
            <a:endParaRPr lang="en-US" smtClean="0">
              <a:cs typeface="Times New Roman" pitchFamily="18" charset="0"/>
            </a:endParaRPr>
          </a:p>
          <a:p>
            <a:pPr eaLnBrk="1" hangingPunct="1"/>
            <a:r>
              <a:rPr lang="en-US" smtClean="0">
                <a:cs typeface="Times New Roman" pitchFamily="18" charset="0"/>
              </a:rPr>
              <a:t>The table number is preceded by the letter “R.”</a:t>
            </a:r>
          </a:p>
          <a:p>
            <a:pPr eaLnBrk="1" hangingPunct="1"/>
            <a:endParaRPr lang="en-US" smtClean="0">
              <a:cs typeface="Times New Roman" pitchFamily="18" charset="0"/>
            </a:endParaRPr>
          </a:p>
          <a:p>
            <a:pPr eaLnBrk="1" hangingPunct="1"/>
            <a:r>
              <a:rPr lang="en-US" smtClean="0">
                <a:cs typeface="Times New Roman" pitchFamily="18" charset="0"/>
              </a:rPr>
              <a:t>The arrow shows a link to View this table “with statistical significance.”</a:t>
            </a:r>
          </a:p>
          <a:p>
            <a:pPr eaLnBrk="1" hangingPunct="1"/>
            <a:endParaRPr lang="en-US" smtClean="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12813"/>
            <a:fld id="{874AC482-5A5D-42E2-9076-8703FFBB5CC0}" type="slidenum">
              <a:rPr lang="en-US" smtClean="0"/>
              <a:pPr defTabSz="912813"/>
              <a:t>20</a:t>
            </a:fld>
            <a:endParaRPr lang="en-US" smtClean="0"/>
          </a:p>
        </p:txBody>
      </p:sp>
      <p:sp>
        <p:nvSpPr>
          <p:cNvPr id="50179"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53674EE0-B856-4A9E-B5FE-A61963A6D9CA}" type="slidenum">
              <a:rPr lang="en-US" sz="1200">
                <a:solidFill>
                  <a:schemeClr val="tx2"/>
                </a:solidFill>
                <a:latin typeface="Arial" charset="0"/>
              </a:rPr>
              <a:pPr algn="r" defTabSz="912813"/>
              <a:t>20</a:t>
            </a:fld>
            <a:endParaRPr lang="en-US" sz="1200">
              <a:solidFill>
                <a:schemeClr val="tx2"/>
              </a:solidFill>
              <a:latin typeface="Arial" charset="0"/>
            </a:endParaRPr>
          </a:p>
        </p:txBody>
      </p:sp>
      <p:sp>
        <p:nvSpPr>
          <p:cNvPr id="50180" name="Slide Image Placeholder 1"/>
          <p:cNvSpPr>
            <a:spLocks noGrp="1" noRot="1" noChangeAspect="1" noTextEdit="1"/>
          </p:cNvSpPr>
          <p:nvPr>
            <p:ph type="sldImg"/>
          </p:nvPr>
        </p:nvSpPr>
        <p:spPr>
          <a:ln/>
        </p:spPr>
      </p:sp>
      <p:sp>
        <p:nvSpPr>
          <p:cNvPr id="50181" name="Notes Placeholder 2"/>
          <p:cNvSpPr>
            <a:spLocks noGrp="1"/>
          </p:cNvSpPr>
          <p:nvPr>
            <p:ph type="body" idx="1"/>
          </p:nvPr>
        </p:nvSpPr>
        <p:spPr>
          <a:noFill/>
          <a:ln/>
        </p:spPr>
        <p:txBody>
          <a:bodyPr/>
          <a:lstStyle/>
          <a:p>
            <a:r>
              <a:rPr lang="en-US" smtClean="0"/>
              <a:t>When viewing a table with statistical significance, the user can select what state they are interested in, either by clicking directly on the state of interest or by using the drop down menu above the table.  </a:t>
            </a:r>
          </a:p>
          <a:p>
            <a:endParaRPr lang="en-US" smtClean="0"/>
          </a:p>
          <a:p>
            <a:r>
              <a:rPr lang="en-US" smtClean="0"/>
              <a:t>A thin column between the Rank column and the State column is where the statistical significance indicator is displayed.</a:t>
            </a:r>
          </a:p>
          <a:p>
            <a:endParaRPr lang="en-US" smtClean="0"/>
          </a:p>
          <a:p>
            <a:r>
              <a:rPr lang="en-US" smtClean="0"/>
              <a:t>In this slide, the user selected New Jersey, as evidenced by the two dots in the column to the right of the Rank column.</a:t>
            </a:r>
          </a:p>
          <a:p>
            <a:endParaRPr lang="en-US" smtClean="0"/>
          </a:p>
          <a:p>
            <a:r>
              <a:rPr lang="en-US" smtClean="0"/>
              <a:t>The presence of a single dot indicates states whose estimates are NOT statistically different from the estimate of the selected geography.  So for this example, it would be incorrect to draw conclusions based on a comparison of the estimates for NJ and Nevada.</a:t>
            </a:r>
          </a:p>
          <a:p>
            <a:endParaRPr lang="en-US" smtClean="0"/>
          </a:p>
        </p:txBody>
      </p:sp>
      <p:sp>
        <p:nvSpPr>
          <p:cNvPr id="50182" name="Slide Number Placeholder 3"/>
          <p:cNvSpPr txBox="1">
            <a:spLocks noGrp="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C491BBB5-3BF5-4A49-8671-996B8DD74431}" type="slidenum">
              <a:rPr lang="en-US" sz="1100" b="1">
                <a:solidFill>
                  <a:schemeClr val="tx2"/>
                </a:solidFill>
                <a:latin typeface="Arial" charset="0"/>
              </a:rPr>
              <a:pPr algn="r" defTabSz="903288"/>
              <a:t>20</a:t>
            </a:fld>
            <a:endParaRPr lang="en-US" sz="1100" b="1">
              <a:solidFill>
                <a:schemeClr val="tx2"/>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12813"/>
            <a:fld id="{D9CFA091-0B50-47B7-BBB4-5CBE46FA205B}" type="slidenum">
              <a:rPr lang="en-US" smtClean="0"/>
              <a:pPr defTabSz="912813"/>
              <a:t>22</a:t>
            </a:fld>
            <a:endParaRPr lang="en-US" smtClean="0"/>
          </a:p>
        </p:txBody>
      </p:sp>
      <p:sp>
        <p:nvSpPr>
          <p:cNvPr id="51203"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2B6FA8DF-F459-4FEC-A397-80B076628D26}" type="slidenum">
              <a:rPr lang="en-US" sz="1200">
                <a:solidFill>
                  <a:schemeClr val="tx2"/>
                </a:solidFill>
                <a:latin typeface="Arial" charset="0"/>
              </a:rPr>
              <a:pPr algn="r" defTabSz="912813"/>
              <a:t>22</a:t>
            </a:fld>
            <a:endParaRPr lang="en-US" sz="1200">
              <a:solidFill>
                <a:schemeClr val="tx2"/>
              </a:solidFill>
              <a:latin typeface="Arial" charset="0"/>
            </a:endParaRPr>
          </a:p>
        </p:txBody>
      </p:sp>
      <p:sp>
        <p:nvSpPr>
          <p:cNvPr id="51204"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2456E517-78F4-47A0-BEE8-25988869D5FF}" type="slidenum">
              <a:rPr lang="en-US" sz="1100" b="1">
                <a:solidFill>
                  <a:schemeClr val="tx2"/>
                </a:solidFill>
                <a:latin typeface="Arial" charset="0"/>
              </a:rPr>
              <a:pPr algn="r" defTabSz="903288"/>
              <a:t>22</a:t>
            </a:fld>
            <a:endParaRPr lang="en-US" sz="1100" b="1">
              <a:solidFill>
                <a:schemeClr val="tx2"/>
              </a:solidFill>
              <a:latin typeface="Arial" charset="0"/>
            </a:endParaRP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pPr eaLnBrk="1" hangingPunct="1"/>
            <a:r>
              <a:rPr lang="en-US" smtClean="0">
                <a:solidFill>
                  <a:srgbClr val="000000"/>
                </a:solidFill>
                <a:cs typeface="Times New Roman" pitchFamily="18" charset="0"/>
              </a:rPr>
              <a:t>Indicated by GCT in front of the table number.</a:t>
            </a:r>
          </a:p>
          <a:p>
            <a:pPr eaLnBrk="1" hangingPunct="1"/>
            <a:endParaRPr lang="en-US" smtClean="0">
              <a:solidFill>
                <a:srgbClr val="000000"/>
              </a:solidFill>
              <a:cs typeface="Times New Roman" pitchFamily="18" charset="0"/>
            </a:endParaRPr>
          </a:p>
          <a:p>
            <a:pPr eaLnBrk="1" hangingPunct="1"/>
            <a:r>
              <a:rPr lang="en-US" smtClean="0">
                <a:solidFill>
                  <a:srgbClr val="000000"/>
                </a:solidFill>
                <a:cs typeface="Times New Roman" pitchFamily="18" charset="0"/>
              </a:rPr>
              <a:t>Compares geographies other than states (which are available in the Ranking tables).</a:t>
            </a:r>
          </a:p>
          <a:p>
            <a:pPr eaLnBrk="1" hangingPunct="1"/>
            <a:endParaRPr lang="en-US" smtClean="0">
              <a:solidFill>
                <a:srgbClr val="000000"/>
              </a:solidFill>
              <a:cs typeface="Times New Roman" pitchFamily="18" charset="0"/>
            </a:endParaRPr>
          </a:p>
          <a:p>
            <a:pPr eaLnBrk="1" hangingPunct="1"/>
            <a:r>
              <a:rPr lang="en-US" smtClean="0">
                <a:solidFill>
                  <a:srgbClr val="000000"/>
                </a:solidFill>
                <a:cs typeface="Times New Roman" pitchFamily="18" charset="0"/>
              </a:rPr>
              <a:t>Remember the population thresholds for ACS.</a:t>
            </a:r>
          </a:p>
          <a:p>
            <a:pPr eaLnBrk="1" hangingPunct="1"/>
            <a:endParaRPr lang="en-US" smtClean="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2813"/>
            <a:fld id="{4C1BB310-0B09-406E-888B-FB8611FB4457}" type="slidenum">
              <a:rPr lang="en-US" smtClean="0"/>
              <a:pPr defTabSz="912813"/>
              <a:t>24</a:t>
            </a:fld>
            <a:endParaRPr lang="en-US" smtClean="0"/>
          </a:p>
        </p:txBody>
      </p:sp>
      <p:sp>
        <p:nvSpPr>
          <p:cNvPr id="52227"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BFE7FF71-F8F0-479E-A9D0-21761CD5BAD3}" type="slidenum">
              <a:rPr lang="en-US" sz="1200">
                <a:solidFill>
                  <a:schemeClr val="tx2"/>
                </a:solidFill>
                <a:latin typeface="Arial" charset="0"/>
              </a:rPr>
              <a:pPr algn="r" defTabSz="912813"/>
              <a:t>24</a:t>
            </a:fld>
            <a:endParaRPr lang="en-US" sz="1200">
              <a:solidFill>
                <a:schemeClr val="tx2"/>
              </a:solidFill>
              <a:latin typeface="Arial" charset="0"/>
            </a:endParaRPr>
          </a:p>
        </p:txBody>
      </p:sp>
      <p:sp>
        <p:nvSpPr>
          <p:cNvPr id="52228"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A2F68A87-2E3A-4846-BB92-472285C47924}" type="slidenum">
              <a:rPr lang="en-US" sz="1100" b="1">
                <a:solidFill>
                  <a:schemeClr val="tx2"/>
                </a:solidFill>
                <a:latin typeface="Arial" charset="0"/>
              </a:rPr>
              <a:pPr algn="r" defTabSz="903288"/>
              <a:t>24</a:t>
            </a:fld>
            <a:endParaRPr lang="en-US" sz="1100" b="1">
              <a:solidFill>
                <a:schemeClr val="tx2"/>
              </a:solidFill>
              <a:latin typeface="Arial" charset="0"/>
            </a:endParaRPr>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p:spPr>
        <p:txBody>
          <a:bodyPr/>
          <a:lstStyle/>
          <a:p>
            <a:pPr eaLnBrk="1" hangingPunct="1"/>
            <a:r>
              <a:rPr lang="en-US" smtClean="0">
                <a:cs typeface="Times New Roman" pitchFamily="18" charset="0"/>
              </a:rPr>
              <a:t>Thematic maps are graphic displays of data.</a:t>
            </a:r>
          </a:p>
          <a:p>
            <a:pPr eaLnBrk="1" hangingPunct="1"/>
            <a:endParaRPr lang="en-US" smtClean="0">
              <a:cs typeface="Times New Roman" pitchFamily="18" charset="0"/>
            </a:endParaRPr>
          </a:p>
          <a:p>
            <a:pPr eaLnBrk="1" hangingPunct="1"/>
            <a:r>
              <a:rPr lang="en-US" smtClean="0">
                <a:cs typeface="Times New Roman" pitchFamily="18" charset="0"/>
              </a:rPr>
              <a:t>Displays of variations are depicted by the shading of colors, with the lighter shades having lower values.</a:t>
            </a:r>
          </a:p>
          <a:p>
            <a:pPr eaLnBrk="1" hangingPunct="1"/>
            <a:endParaRPr lang="en-US" smtClean="0">
              <a:cs typeface="Times New Roman" pitchFamily="18" charset="0"/>
            </a:endParaRPr>
          </a:p>
          <a:p>
            <a:pPr eaLnBrk="1" hangingPunct="1"/>
            <a:r>
              <a:rPr lang="en-US" smtClean="0">
                <a:cs typeface="Times New Roman" pitchFamily="18" charset="0"/>
              </a:rPr>
              <a:t>In this example, the red pin is in the state of Maine, showing that Maine is the selected geography.  The states with the hash marks do NOT have significant statistical differences from the estimate for Maine.</a:t>
            </a:r>
          </a:p>
          <a:p>
            <a:pPr eaLnBrk="1" hangingPunct="1"/>
            <a:endParaRPr lang="en-US" smtClean="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2813"/>
            <a:fld id="{E6310CC8-390C-4F71-A1C9-57E7AA85BCC0}" type="slidenum">
              <a:rPr lang="en-US" smtClean="0"/>
              <a:pPr defTabSz="912813"/>
              <a:t>25</a:t>
            </a:fld>
            <a:endParaRPr lang="en-US" smtClean="0"/>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xfrm>
            <a:off x="686268" y="4343137"/>
            <a:ext cx="5486635" cy="4115326"/>
          </a:xfrm>
          <a:noFill/>
          <a:ln/>
        </p:spPr>
        <p:txBody>
          <a:bodyPr/>
          <a:lstStyle/>
          <a:p>
            <a:pPr>
              <a:lnSpc>
                <a:spcPct val="90000"/>
              </a:lnSpc>
            </a:pPr>
            <a:r>
              <a:rPr lang="en-US" smtClean="0"/>
              <a:t>This is a further explanation of PUMS.</a:t>
            </a:r>
          </a:p>
          <a:p>
            <a:pPr>
              <a:lnSpc>
                <a:spcPct val="90000"/>
              </a:lnSpc>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2813"/>
            <a:fld id="{7D5521B6-1131-4B88-8665-9A3DB1A40013}" type="slidenum">
              <a:rPr lang="en-US" smtClean="0"/>
              <a:pPr defTabSz="912813"/>
              <a:t>26</a:t>
            </a:fld>
            <a:endParaRPr lang="en-US" smtClean="0"/>
          </a:p>
        </p:txBody>
      </p:sp>
      <p:sp>
        <p:nvSpPr>
          <p:cNvPr id="54275"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358D4143-DAAA-4158-928F-7D78DE9BC9A5}" type="slidenum">
              <a:rPr lang="en-US" sz="1200">
                <a:solidFill>
                  <a:schemeClr val="tx2"/>
                </a:solidFill>
                <a:latin typeface="Arial" charset="0"/>
              </a:rPr>
              <a:pPr algn="r" defTabSz="912813"/>
              <a:t>26</a:t>
            </a:fld>
            <a:endParaRPr lang="en-US" sz="1200">
              <a:solidFill>
                <a:schemeClr val="tx2"/>
              </a:solidFill>
              <a:latin typeface="Arial"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428625" y="4347355"/>
            <a:ext cx="5929313" cy="4360010"/>
          </a:xfrm>
          <a:noFill/>
          <a:ln/>
        </p:spPr>
        <p:txBody>
          <a:bodyPr/>
          <a:lstStyle/>
          <a:p>
            <a:r>
              <a:rPr lang="en-US" sz="1100" smtClean="0">
                <a:cs typeface="Times New Roman" pitchFamily="18" charset="0"/>
              </a:rPr>
              <a:t>The idea behind PUMS is do-it-yourself tabulations.  </a:t>
            </a:r>
          </a:p>
          <a:p>
            <a:endParaRPr lang="en-US" sz="1100" smtClean="0">
              <a:cs typeface="Times New Roman" pitchFamily="18" charset="0"/>
            </a:endParaRPr>
          </a:p>
          <a:p>
            <a:r>
              <a:rPr lang="en-US" sz="1100" smtClean="0">
                <a:cs typeface="Times New Roman" pitchFamily="18" charset="0"/>
              </a:rPr>
              <a:t>The disadvantage is the PUMS data are only available for states and large geographies called PUMAs.</a:t>
            </a:r>
          </a:p>
          <a:p>
            <a:endParaRPr lang="en-US" sz="1100" smtClean="0">
              <a:cs typeface="Times New Roman" pitchFamily="18" charset="0"/>
            </a:endParaRPr>
          </a:p>
          <a:p>
            <a:r>
              <a:rPr lang="en-US" sz="1100" smtClean="0">
                <a:cs typeface="Times New Roman" pitchFamily="18" charset="0"/>
              </a:rPr>
              <a:t>The advantage is the data tabulations can be made only for the characteristics required by a researcher.</a:t>
            </a:r>
          </a:p>
          <a:p>
            <a:endParaRPr lang="en-US" sz="1100" smtClean="0">
              <a:cs typeface="Times New Roman" pitchFamily="18" charset="0"/>
            </a:endParaRPr>
          </a:p>
          <a:p>
            <a:r>
              <a:rPr lang="en-US" sz="1100" smtClean="0">
                <a:cs typeface="Times New Roman" pitchFamily="18" charset="0"/>
              </a:rPr>
              <a:t>In other words, geographic detail is sacrificed for subject detail.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12813"/>
            <a:fld id="{656945CD-651B-463F-B2F4-84758CCAB5AB}" type="slidenum">
              <a:rPr lang="en-US" smtClean="0"/>
              <a:pPr defTabSz="912813"/>
              <a:t>2</a:t>
            </a:fld>
            <a:endParaRPr lang="en-US" smtClean="0"/>
          </a:p>
        </p:txBody>
      </p:sp>
      <p:sp>
        <p:nvSpPr>
          <p:cNvPr id="36867"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A994A2D4-77B6-4E6F-875C-94F27D53AF43}" type="slidenum">
              <a:rPr lang="en-US" sz="1200">
                <a:solidFill>
                  <a:schemeClr val="tx2"/>
                </a:solidFill>
                <a:latin typeface="Arial" charset="0"/>
              </a:rPr>
              <a:pPr algn="r" defTabSz="912813"/>
              <a:t>2</a:t>
            </a:fld>
            <a:endParaRPr lang="en-US" sz="1200">
              <a:solidFill>
                <a:schemeClr val="tx2"/>
              </a:solidFill>
              <a:latin typeface="Arial" charset="0"/>
            </a:endParaRPr>
          </a:p>
        </p:txBody>
      </p:sp>
      <p:sp>
        <p:nvSpPr>
          <p:cNvPr id="36868" name="Rectangle 2"/>
          <p:cNvSpPr>
            <a:spLocks noGrp="1" noRot="1" noChangeAspect="1" noChangeArrowheads="1" noTextEdit="1"/>
          </p:cNvSpPr>
          <p:nvPr>
            <p:ph type="sldImg"/>
          </p:nvPr>
        </p:nvSpPr>
        <p:spPr>
          <a:xfrm>
            <a:off x="1146175" y="685800"/>
            <a:ext cx="4570413" cy="3429000"/>
          </a:xfrm>
          <a:ln/>
        </p:spPr>
      </p:sp>
      <p:sp>
        <p:nvSpPr>
          <p:cNvPr id="36869" name="Rectangle 3"/>
          <p:cNvSpPr>
            <a:spLocks noGrp="1" noChangeArrowheads="1"/>
          </p:cNvSpPr>
          <p:nvPr>
            <p:ph type="body" idx="1"/>
          </p:nvPr>
        </p:nvSpPr>
        <p:spPr>
          <a:xfrm>
            <a:off x="968506" y="4197592"/>
            <a:ext cx="4844867" cy="4646882"/>
          </a:xfrm>
          <a:noFill/>
          <a:ln/>
        </p:spPr>
        <p:txBody>
          <a:bodyPr/>
          <a:lstStyle/>
          <a:p>
            <a:pPr>
              <a:tabLst>
                <a:tab pos="225425" algn="l"/>
              </a:tabLst>
            </a:pPr>
            <a:r>
              <a:rPr lang="en-US" smtClean="0"/>
              <a:t>The following images are from 2007 data products, taken in September 2008.  (Always updating.)</a:t>
            </a:r>
          </a:p>
          <a:p>
            <a:pPr>
              <a:tabLst>
                <a:tab pos="225425" algn="l"/>
              </a:tabLst>
            </a:pPr>
            <a:endParaRPr lang="en-US" smtClean="0"/>
          </a:p>
          <a:p>
            <a:pPr>
              <a:tabLst>
                <a:tab pos="225425" algn="l"/>
              </a:tabLst>
            </a:pPr>
            <a:r>
              <a:rPr lang="en-US" smtClean="0"/>
              <a:t>Data profiles are excellent for novices -- 4 profiles with 450 characteristics</a:t>
            </a:r>
          </a:p>
          <a:p>
            <a:pPr>
              <a:tabLst>
                <a:tab pos="225425" algn="l"/>
              </a:tabLst>
            </a:pPr>
            <a:endParaRPr lang="en-US" smtClean="0"/>
          </a:p>
          <a:p>
            <a:pPr>
              <a:tabLst>
                <a:tab pos="225425" algn="l"/>
              </a:tabLst>
            </a:pPr>
            <a:r>
              <a:rPr lang="en-US" u="sng" smtClean="0"/>
              <a:t>Profiles are</a:t>
            </a:r>
            <a:r>
              <a:rPr lang="en-US" smtClean="0"/>
              <a:t>:</a:t>
            </a:r>
          </a:p>
          <a:p>
            <a:pPr>
              <a:tabLst>
                <a:tab pos="225425" algn="l"/>
              </a:tabLst>
            </a:pPr>
            <a:r>
              <a:rPr lang="en-US" smtClean="0"/>
              <a:t>Social (displayed)</a:t>
            </a:r>
          </a:p>
          <a:p>
            <a:pPr>
              <a:tabLst>
                <a:tab pos="225425" algn="l"/>
              </a:tabLst>
            </a:pPr>
            <a:r>
              <a:rPr lang="en-US" smtClean="0"/>
              <a:t>Economic</a:t>
            </a:r>
          </a:p>
          <a:p>
            <a:pPr>
              <a:tabLst>
                <a:tab pos="225425" algn="l"/>
              </a:tabLst>
            </a:pPr>
            <a:r>
              <a:rPr lang="en-US" smtClean="0"/>
              <a:t>Housing</a:t>
            </a:r>
          </a:p>
          <a:p>
            <a:pPr>
              <a:tabLst>
                <a:tab pos="225425" algn="l"/>
              </a:tabLst>
            </a:pPr>
            <a:r>
              <a:rPr lang="en-US" smtClean="0"/>
              <a:t>Demographic</a:t>
            </a:r>
          </a:p>
          <a:p>
            <a:pPr>
              <a:tabLst>
                <a:tab pos="225425" algn="l"/>
              </a:tabLst>
            </a:pPr>
            <a:endParaRPr lang="en-US" smtClean="0"/>
          </a:p>
          <a:p>
            <a:pPr>
              <a:tabLst>
                <a:tab pos="225425" algn="l"/>
              </a:tabLst>
            </a:pPr>
            <a:r>
              <a:rPr lang="en-US" smtClean="0"/>
              <a:t>There is also a Narrative profile (new)</a:t>
            </a:r>
          </a:p>
          <a:p>
            <a:pPr>
              <a:tabLst>
                <a:tab pos="225425" algn="l"/>
              </a:tabLst>
            </a:pPr>
            <a:endParaRPr lang="en-US" smtClean="0"/>
          </a:p>
          <a:p>
            <a:pPr>
              <a:tabLst>
                <a:tab pos="225425" algn="l"/>
              </a:tabLst>
            </a:pPr>
            <a:endParaRPr lang="en-US" smtClean="0"/>
          </a:p>
          <a:p>
            <a:pPr>
              <a:tabLst>
                <a:tab pos="225425" algn="l"/>
              </a:tabLst>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12813"/>
            <a:fld id="{D71021AE-F1B6-4B6C-9B75-4B8C4BE3C6CF}" type="slidenum">
              <a:rPr lang="en-US" smtClean="0"/>
              <a:pPr defTabSz="912813"/>
              <a:t>3</a:t>
            </a:fld>
            <a:endParaRPr lang="en-US" smtClean="0"/>
          </a:p>
        </p:txBody>
      </p:sp>
      <p:sp>
        <p:nvSpPr>
          <p:cNvPr id="37891"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5FD28E76-931F-406B-8DE8-79646DACB7A8}" type="slidenum">
              <a:rPr lang="en-US" sz="1200">
                <a:solidFill>
                  <a:schemeClr val="tx2"/>
                </a:solidFill>
                <a:latin typeface="Arial" charset="0"/>
              </a:rPr>
              <a:pPr algn="r" defTabSz="912813"/>
              <a:t>3</a:t>
            </a:fld>
            <a:endParaRPr lang="en-US" sz="1200">
              <a:solidFill>
                <a:schemeClr val="tx2"/>
              </a:solidFill>
              <a:latin typeface="Arial" charset="0"/>
            </a:endParaRPr>
          </a:p>
        </p:txBody>
      </p:sp>
      <p:sp>
        <p:nvSpPr>
          <p:cNvPr id="37892"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762A2AC3-D817-40B1-A307-D38A8DB6D5F7}" type="slidenum">
              <a:rPr lang="en-US" sz="1100" b="1">
                <a:solidFill>
                  <a:schemeClr val="tx2"/>
                </a:solidFill>
                <a:latin typeface="Arial" charset="0"/>
              </a:rPr>
              <a:pPr algn="r" defTabSz="903288"/>
              <a:t>3</a:t>
            </a:fld>
            <a:endParaRPr lang="en-US" sz="1100" b="1">
              <a:solidFill>
                <a:schemeClr val="tx2"/>
              </a:solidFill>
              <a:latin typeface="Arial" charset="0"/>
            </a:endParaRP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a:lstStyle/>
          <a:p>
            <a:pPr eaLnBrk="1" hangingPunct="1">
              <a:tabLst>
                <a:tab pos="225425" algn="l"/>
              </a:tabLst>
            </a:pPr>
            <a:r>
              <a:rPr lang="en-US" smtClean="0"/>
              <a:t>This is a typical narrative profile, with easy-to-read summaries and simple bar charts.</a:t>
            </a:r>
          </a:p>
          <a:p>
            <a:pPr eaLnBrk="1" hangingPunct="1">
              <a:tabLst>
                <a:tab pos="225425" algn="l"/>
              </a:tabLst>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12813"/>
            <a:fld id="{E36D5832-582F-4AC2-A80F-5BDA65F5D0D8}" type="slidenum">
              <a:rPr lang="en-US" smtClean="0"/>
              <a:pPr defTabSz="912813"/>
              <a:t>5</a:t>
            </a:fld>
            <a:endParaRPr lang="en-US" smtClean="0"/>
          </a:p>
        </p:txBody>
      </p:sp>
      <p:sp>
        <p:nvSpPr>
          <p:cNvPr id="38915"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F57C9C3C-9227-4309-8461-BC929C0BEBF7}" type="slidenum">
              <a:rPr lang="en-US" sz="1200">
                <a:solidFill>
                  <a:schemeClr val="tx2"/>
                </a:solidFill>
                <a:latin typeface="Arial" charset="0"/>
              </a:rPr>
              <a:pPr algn="r" defTabSz="912813"/>
              <a:t>5</a:t>
            </a:fld>
            <a:endParaRPr lang="en-US" sz="1200">
              <a:solidFill>
                <a:schemeClr val="tx2"/>
              </a:solidFill>
              <a:latin typeface="Arial" charset="0"/>
            </a:endParaRPr>
          </a:p>
        </p:txBody>
      </p:sp>
      <p:sp>
        <p:nvSpPr>
          <p:cNvPr id="38916" name="Slide Image Placeholder 1"/>
          <p:cNvSpPr>
            <a:spLocks noGrp="1" noRot="1" noChangeAspect="1" noTextEdit="1"/>
          </p:cNvSpPr>
          <p:nvPr>
            <p:ph type="sldImg"/>
          </p:nvPr>
        </p:nvSpPr>
        <p:spPr>
          <a:ln/>
        </p:spPr>
      </p:sp>
      <p:sp>
        <p:nvSpPr>
          <p:cNvPr id="38917" name="Notes Placeholder 2"/>
          <p:cNvSpPr>
            <a:spLocks noGrp="1"/>
          </p:cNvSpPr>
          <p:nvPr>
            <p:ph type="body" idx="1"/>
          </p:nvPr>
        </p:nvSpPr>
        <p:spPr>
          <a:xfrm>
            <a:off x="456732" y="4347356"/>
            <a:ext cx="5944537" cy="4347354"/>
          </a:xfrm>
          <a:noFill/>
          <a:ln/>
        </p:spPr>
        <p:txBody>
          <a:bodyPr/>
          <a:lstStyle/>
          <a:p>
            <a:r>
              <a:rPr lang="en-US" smtClean="0"/>
              <a:t>Comparison profiles example shows data from two single-year estimates, side by side.</a:t>
            </a:r>
          </a:p>
          <a:p>
            <a:r>
              <a:rPr lang="en-US" smtClean="0"/>
              <a:t>They are only available for single year estimates.</a:t>
            </a:r>
          </a:p>
          <a:p>
            <a:r>
              <a:rPr lang="en-US" smtClean="0"/>
              <a:t>An asterisk indicates where a statistically significant difference exists between the two estimates.</a:t>
            </a:r>
          </a:p>
          <a:p>
            <a:r>
              <a:rPr lang="en-US" smtClean="0"/>
              <a:t>A “C” (example on line:  Population in Households) indicates that both estimates are controlled, thus a test of statistical significance is not appropriate. </a:t>
            </a:r>
          </a:p>
        </p:txBody>
      </p:sp>
      <p:sp>
        <p:nvSpPr>
          <p:cNvPr id="38918" name="Slide Number Placeholder 3"/>
          <p:cNvSpPr txBox="1">
            <a:spLocks noGrp="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F4F8E55E-853C-4965-B966-709ABA37D51F}" type="slidenum">
              <a:rPr lang="en-US" sz="1100" b="1">
                <a:solidFill>
                  <a:schemeClr val="tx2"/>
                </a:solidFill>
                <a:latin typeface="Arial" charset="0"/>
              </a:rPr>
              <a:pPr algn="r" defTabSz="903288"/>
              <a:t>5</a:t>
            </a:fld>
            <a:endParaRPr lang="en-US" sz="1100" b="1">
              <a:solidFill>
                <a:schemeClr val="tx2"/>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12813"/>
            <a:fld id="{0F64AE74-3B6A-41C3-B04B-60E1C0CDE748}" type="slidenum">
              <a:rPr lang="en-US" smtClean="0"/>
              <a:pPr defTabSz="912813"/>
              <a:t>7</a:t>
            </a:fld>
            <a:endParaRPr lang="en-US" smtClean="0"/>
          </a:p>
        </p:txBody>
      </p:sp>
      <p:sp>
        <p:nvSpPr>
          <p:cNvPr id="39939"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97E1B488-1A45-4D18-8F9B-6818B3A790C0}" type="slidenum">
              <a:rPr lang="en-US" sz="1200">
                <a:solidFill>
                  <a:schemeClr val="tx2"/>
                </a:solidFill>
                <a:latin typeface="Arial" charset="0"/>
              </a:rPr>
              <a:pPr algn="r" defTabSz="912813"/>
              <a:t>7</a:t>
            </a:fld>
            <a:endParaRPr lang="en-US" sz="1200">
              <a:solidFill>
                <a:schemeClr val="tx2"/>
              </a:solidFill>
              <a:latin typeface="Arial" charset="0"/>
            </a:endParaRPr>
          </a:p>
        </p:txBody>
      </p:sp>
      <p:sp>
        <p:nvSpPr>
          <p:cNvPr id="39940" name="Slide Image Placeholder 1"/>
          <p:cNvSpPr>
            <a:spLocks noGrp="1" noRot="1" noChangeAspect="1" noTextEdit="1"/>
          </p:cNvSpPr>
          <p:nvPr>
            <p:ph type="sldImg"/>
          </p:nvPr>
        </p:nvSpPr>
        <p:spPr>
          <a:ln/>
        </p:spPr>
      </p:sp>
      <p:sp>
        <p:nvSpPr>
          <p:cNvPr id="112644" name="Notes Placeholder 2"/>
          <p:cNvSpPr>
            <a:spLocks noGrp="1"/>
          </p:cNvSpPr>
          <p:nvPr>
            <p:ph type="body" idx="1"/>
          </p:nvPr>
        </p:nvSpPr>
        <p:spPr>
          <a:xfrm>
            <a:off x="357188" y="4210248"/>
            <a:ext cx="6143625" cy="4360011"/>
          </a:xfrm>
          <a:ln/>
        </p:spPr>
        <p:txBody>
          <a:bodyPr/>
          <a:lstStyle/>
          <a:p>
            <a:pPr>
              <a:defRPr/>
            </a:pPr>
            <a:r>
              <a:rPr lang="en-US" dirty="0" smtClean="0"/>
              <a:t>The Selected Population Profiles have the most detailed race and ethnicity data.</a:t>
            </a:r>
          </a:p>
          <a:p>
            <a:pPr>
              <a:defRPr/>
            </a:pPr>
            <a:endParaRPr lang="en-US" dirty="0" smtClean="0"/>
          </a:p>
          <a:p>
            <a:pPr>
              <a:defRPr/>
            </a:pPr>
            <a:r>
              <a:rPr lang="en-US" dirty="0" smtClean="0"/>
              <a:t>The tabs represent choices to the data user:</a:t>
            </a:r>
          </a:p>
          <a:p>
            <a:pPr>
              <a:defRPr/>
            </a:pPr>
            <a:endParaRPr lang="en-US" dirty="0" smtClean="0"/>
          </a:p>
          <a:p>
            <a:pPr>
              <a:defRPr/>
            </a:pPr>
            <a:r>
              <a:rPr lang="en-US" dirty="0" smtClean="0"/>
              <a:t>Race or Ethnic Groups</a:t>
            </a:r>
          </a:p>
          <a:p>
            <a:pPr>
              <a:defRPr/>
            </a:pPr>
            <a:r>
              <a:rPr lang="en-US" dirty="0" smtClean="0"/>
              <a:t>Ancestry Groups</a:t>
            </a:r>
          </a:p>
          <a:p>
            <a:pPr>
              <a:defRPr/>
            </a:pPr>
            <a:r>
              <a:rPr lang="en-US" dirty="0" smtClean="0"/>
              <a:t>Country of Birth</a:t>
            </a:r>
          </a:p>
          <a:p>
            <a:pPr>
              <a:defRPr/>
            </a:pPr>
            <a:endParaRPr lang="en-US" dirty="0" smtClean="0"/>
          </a:p>
          <a:p>
            <a:pPr>
              <a:defRPr/>
            </a:pPr>
            <a:r>
              <a:rPr lang="en-US" dirty="0" smtClean="0"/>
              <a:t>Two population thresholds must be met:</a:t>
            </a:r>
          </a:p>
          <a:p>
            <a:pPr>
              <a:defRPr/>
            </a:pPr>
            <a:endParaRPr lang="en-US" dirty="0" smtClean="0"/>
          </a:p>
          <a:p>
            <a:pPr marL="228915" indent="-228915">
              <a:buFont typeface="+mj-lt"/>
              <a:buAutoNum type="arabicPeriod"/>
              <a:defRPr/>
            </a:pPr>
            <a:r>
              <a:rPr lang="en-US" dirty="0" smtClean="0"/>
              <a:t>Geographic area must have a population of at least 500,000 (all Congressional Districts are included) AND</a:t>
            </a:r>
          </a:p>
          <a:p>
            <a:pPr marL="228915" indent="-228915">
              <a:buFont typeface="+mj-lt"/>
              <a:buAutoNum type="arabicPeriod"/>
              <a:defRPr/>
            </a:pPr>
            <a:r>
              <a:rPr lang="en-US" dirty="0" smtClean="0"/>
              <a:t>The population group must have at least 65,000 population (for single-year estimate) or at least 20,000 population (for a 3-year estimate).</a:t>
            </a:r>
          </a:p>
          <a:p>
            <a:pPr marL="228915" indent="-228915">
              <a:buFont typeface="+mj-lt"/>
              <a:buAutoNum type="arabicPeriod"/>
              <a:defRPr/>
            </a:pPr>
            <a:endParaRPr lang="en-US" dirty="0" smtClean="0"/>
          </a:p>
          <a:p>
            <a:pPr marL="228915" indent="-228915">
              <a:defRPr/>
            </a:pPr>
            <a:r>
              <a:rPr lang="en-US" dirty="0" smtClean="0"/>
              <a:t>Resulting table after a choice is made is on the next slide . . . </a:t>
            </a:r>
          </a:p>
          <a:p>
            <a:pPr marL="228915" indent="-228915">
              <a:buFont typeface="+mj-lt"/>
              <a:buAutoNum type="arabicPeriod"/>
              <a:defRPr/>
            </a:pPr>
            <a:endParaRPr lang="en-US" dirty="0" smtClean="0"/>
          </a:p>
          <a:p>
            <a:pPr>
              <a:defRPr/>
            </a:pPr>
            <a:endParaRPr lang="en-US" dirty="0" smtClean="0">
              <a:latin typeface="Arial" pitchFamily="34" charset="0"/>
            </a:endParaRPr>
          </a:p>
        </p:txBody>
      </p:sp>
      <p:sp>
        <p:nvSpPr>
          <p:cNvPr id="39942" name="Slide Number Placeholder 3"/>
          <p:cNvSpPr txBox="1">
            <a:spLocks noGrp="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2004D786-14DE-4E5A-9D0A-1F51DDBC94E1}" type="slidenum">
              <a:rPr lang="en-US" sz="1100" b="1">
                <a:solidFill>
                  <a:schemeClr val="tx2"/>
                </a:solidFill>
                <a:latin typeface="Arial" charset="0"/>
              </a:rPr>
              <a:pPr algn="r" defTabSz="903288"/>
              <a:t>7</a:t>
            </a:fld>
            <a:endParaRPr lang="en-US" sz="1100" b="1">
              <a:solidFill>
                <a:schemeClr val="tx2"/>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12813"/>
            <a:fld id="{0737729D-92A2-4C75-AE37-170B8C0216E8}" type="slidenum">
              <a:rPr lang="en-US" smtClean="0"/>
              <a:pPr defTabSz="912813"/>
              <a:t>8</a:t>
            </a:fld>
            <a:endParaRPr lang="en-US" smtClean="0"/>
          </a:p>
        </p:txBody>
      </p:sp>
      <p:sp>
        <p:nvSpPr>
          <p:cNvPr id="40963"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D003D805-0517-4E3B-9455-D327B6609E05}" type="slidenum">
              <a:rPr lang="en-US" sz="1200">
                <a:solidFill>
                  <a:schemeClr val="tx2"/>
                </a:solidFill>
                <a:latin typeface="Arial" charset="0"/>
              </a:rPr>
              <a:pPr algn="r" defTabSz="912813"/>
              <a:t>8</a:t>
            </a:fld>
            <a:endParaRPr lang="en-US" sz="1200">
              <a:solidFill>
                <a:schemeClr val="tx2"/>
              </a:solidFill>
              <a:latin typeface="Arial" charset="0"/>
            </a:endParaRPr>
          </a:p>
        </p:txBody>
      </p:sp>
      <p:sp>
        <p:nvSpPr>
          <p:cNvPr id="40964"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D75CF528-616E-46FC-967C-4967C6A94546}" type="slidenum">
              <a:rPr lang="en-US" sz="1100" b="1">
                <a:solidFill>
                  <a:schemeClr val="tx2"/>
                </a:solidFill>
                <a:latin typeface="Arial" charset="0"/>
              </a:rPr>
              <a:pPr algn="r" defTabSz="903288"/>
              <a:t>8</a:t>
            </a:fld>
            <a:endParaRPr lang="en-US" sz="1100" b="1">
              <a:solidFill>
                <a:schemeClr val="tx2"/>
              </a:solidFill>
              <a:latin typeface="Arial" charset="0"/>
            </a:endParaRPr>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ln/>
        </p:spPr>
        <p:txBody>
          <a:bodyPr/>
          <a:lstStyle/>
          <a:p>
            <a:pPr eaLnBrk="1" hangingPunct="1"/>
            <a:r>
              <a:rPr lang="en-US" smtClean="0">
                <a:cs typeface="Times New Roman" pitchFamily="18" charset="0"/>
              </a:rPr>
              <a:t>Note the country of birth is Japan in the heading.</a:t>
            </a:r>
          </a:p>
          <a:p>
            <a:pPr eaLnBrk="1" hangingPunct="1"/>
            <a:endParaRPr lang="en-US" smtClean="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12813"/>
            <a:fld id="{13AF706F-57C9-4AA4-9C0E-EA5CB4846568}" type="slidenum">
              <a:rPr lang="en-US" smtClean="0"/>
              <a:pPr defTabSz="912813"/>
              <a:t>10</a:t>
            </a:fld>
            <a:endParaRPr lang="en-US" smtClean="0"/>
          </a:p>
        </p:txBody>
      </p:sp>
      <p:sp>
        <p:nvSpPr>
          <p:cNvPr id="41987"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1CAC136D-7070-4D33-9BD2-11391ACA1C82}" type="slidenum">
              <a:rPr lang="en-US" sz="1200">
                <a:solidFill>
                  <a:schemeClr val="tx2"/>
                </a:solidFill>
                <a:latin typeface="Arial" charset="0"/>
              </a:rPr>
              <a:pPr algn="r" defTabSz="912813"/>
              <a:t>10</a:t>
            </a:fld>
            <a:endParaRPr lang="en-US" sz="1200">
              <a:solidFill>
                <a:schemeClr val="tx2"/>
              </a:solidFill>
              <a:latin typeface="Arial" charset="0"/>
            </a:endParaRPr>
          </a:p>
        </p:txBody>
      </p:sp>
      <p:sp>
        <p:nvSpPr>
          <p:cNvPr id="41988"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60949AE4-D752-4F00-82E8-489F757009A1}" type="slidenum">
              <a:rPr lang="en-US" sz="1100" b="1">
                <a:solidFill>
                  <a:schemeClr val="tx2"/>
                </a:solidFill>
                <a:latin typeface="Arial" charset="0"/>
              </a:rPr>
              <a:pPr algn="r" defTabSz="903288"/>
              <a:t>10</a:t>
            </a:fld>
            <a:endParaRPr lang="en-US" sz="1100" b="1">
              <a:solidFill>
                <a:schemeClr val="tx2"/>
              </a:solidFill>
              <a:latin typeface="Arial"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r>
              <a:rPr lang="en-US" smtClean="0"/>
              <a:t>Detailed tables are the most versatile for data users.</a:t>
            </a:r>
          </a:p>
          <a:p>
            <a:pPr eaLnBrk="1" hangingPunct="1"/>
            <a:endParaRPr lang="en-US" smtClean="0"/>
          </a:p>
          <a:p>
            <a:pPr eaLnBrk="1" hangingPunct="1"/>
            <a:r>
              <a:rPr lang="en-US" smtClean="0"/>
              <a:t>There are more than 1,200 pre-formatted tables, many of which are repeated for race and Hispanic origin groups.</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12813"/>
            <a:fld id="{E127AA47-9B18-4581-A132-FB88C4ABEA7F}" type="slidenum">
              <a:rPr lang="en-US" smtClean="0"/>
              <a:pPr defTabSz="912813"/>
              <a:t>11</a:t>
            </a:fld>
            <a:endParaRPr lang="en-US" smtClean="0"/>
          </a:p>
        </p:txBody>
      </p:sp>
      <p:sp>
        <p:nvSpPr>
          <p:cNvPr id="43011"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2BD0C7AA-C9F1-4A78-8D55-D1C2CE556F97}" type="slidenum">
              <a:rPr lang="en-US" sz="1200">
                <a:solidFill>
                  <a:schemeClr val="tx2"/>
                </a:solidFill>
                <a:latin typeface="Arial" charset="0"/>
              </a:rPr>
              <a:pPr algn="r" defTabSz="912813"/>
              <a:t>11</a:t>
            </a:fld>
            <a:endParaRPr lang="en-US" sz="1200">
              <a:solidFill>
                <a:schemeClr val="tx2"/>
              </a:solidFill>
              <a:latin typeface="Arial" charset="0"/>
            </a:endParaRPr>
          </a:p>
        </p:txBody>
      </p:sp>
      <p:sp>
        <p:nvSpPr>
          <p:cNvPr id="43012"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7C518448-85E4-4E76-9B44-7986C22B31B7}" type="slidenum">
              <a:rPr lang="en-US" sz="1100" b="1">
                <a:solidFill>
                  <a:schemeClr val="tx2"/>
                </a:solidFill>
                <a:latin typeface="Arial" charset="0"/>
              </a:rPr>
              <a:pPr algn="r" defTabSz="903288"/>
              <a:t>11</a:t>
            </a:fld>
            <a:endParaRPr lang="en-US" sz="1100" b="1">
              <a:solidFill>
                <a:schemeClr val="tx2"/>
              </a:solidFill>
              <a:latin typeface="Arial" charset="0"/>
            </a:endParaRPr>
          </a:p>
        </p:txBody>
      </p:sp>
      <p:sp>
        <p:nvSpPr>
          <p:cNvPr id="43013" name="Rectangle 2"/>
          <p:cNvSpPr>
            <a:spLocks noGrp="1" noRot="1" noChangeAspect="1" noChangeArrowheads="1" noTextEdit="1"/>
          </p:cNvSpPr>
          <p:nvPr>
            <p:ph type="sldImg"/>
          </p:nvPr>
        </p:nvSpPr>
        <p:spPr>
          <a:xfrm>
            <a:off x="1147763" y="684213"/>
            <a:ext cx="4572000" cy="3429000"/>
          </a:xfrm>
          <a:ln/>
        </p:spPr>
      </p:sp>
      <p:sp>
        <p:nvSpPr>
          <p:cNvPr id="43014" name="Rectangle 3"/>
          <p:cNvSpPr>
            <a:spLocks noGrp="1" noChangeArrowheads="1"/>
          </p:cNvSpPr>
          <p:nvPr>
            <p:ph type="body" idx="1"/>
          </p:nvPr>
        </p:nvSpPr>
        <p:spPr>
          <a:xfrm>
            <a:off x="915806" y="4343137"/>
            <a:ext cx="5026389" cy="4117436"/>
          </a:xfrm>
          <a:noFill/>
          <a:ln/>
        </p:spPr>
        <p:txBody>
          <a:bodyPr/>
          <a:lstStyle/>
          <a:p>
            <a:pPr eaLnBrk="1" hangingPunct="1"/>
            <a:r>
              <a:rPr lang="en-US" smtClean="0">
                <a:cs typeface="Times New Roman" pitchFamily="18" charset="0"/>
              </a:rPr>
              <a:t>This is a base table, indicated by the letter “B” in front of the table number</a:t>
            </a:r>
          </a:p>
          <a:p>
            <a:pPr eaLnBrk="1" hangingPunct="1"/>
            <a:endParaRPr lang="en-US" smtClean="0">
              <a:cs typeface="Times New Roman" pitchFamily="18" charset="0"/>
            </a:endParaRPr>
          </a:p>
          <a:p>
            <a:pPr eaLnBrk="1" hangingPunct="1"/>
            <a:r>
              <a:rPr lang="en-US" smtClean="0">
                <a:cs typeface="Times New Roman" pitchFamily="18" charset="0"/>
              </a:rPr>
              <a:t>Note the callout box with a link to :  “Collapsed Version,” indicating the availability of a table with less detail, where some categories are summarized.</a:t>
            </a:r>
          </a:p>
          <a:p>
            <a:pPr eaLnBrk="1" hangingPunct="1"/>
            <a:endParaRPr lang="en-US" smtClean="0">
              <a:cs typeface="Times New Roman" pitchFamily="18" charset="0"/>
            </a:endParaRPr>
          </a:p>
          <a:p>
            <a:pPr eaLnBrk="1" hangingPunct="1"/>
            <a:r>
              <a:rPr lang="en-US" smtClean="0">
                <a:cs typeface="Times New Roman" pitchFamily="18" charset="0"/>
              </a:rPr>
              <a:t>Also note that the confidence bounds can be created by adding the margin of error to the estimate for the upper bound and subtracting the margin of error from the estimate for the lower bound.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2813"/>
            <a:fld id="{E2B6357F-0E3D-4EB5-A6E7-0D7DE416C1C6}" type="slidenum">
              <a:rPr lang="en-US" smtClean="0"/>
              <a:pPr defTabSz="912813"/>
              <a:t>12</a:t>
            </a:fld>
            <a:endParaRPr lang="en-US" smtClean="0"/>
          </a:p>
        </p:txBody>
      </p:sp>
      <p:sp>
        <p:nvSpPr>
          <p:cNvPr id="44035" name="Rectangle 7"/>
          <p:cNvSpPr txBox="1">
            <a:spLocks noGrp="1" noChangeArrowheads="1"/>
          </p:cNvSpPr>
          <p:nvPr/>
        </p:nvSpPr>
        <p:spPr bwMode="auto">
          <a:xfrm>
            <a:off x="3886903" y="8694709"/>
            <a:ext cx="2971097" cy="449291"/>
          </a:xfrm>
          <a:prstGeom prst="rect">
            <a:avLst/>
          </a:prstGeom>
          <a:noFill/>
          <a:ln w="9525">
            <a:noFill/>
            <a:miter lim="800000"/>
            <a:headEnd/>
            <a:tailEnd/>
          </a:ln>
        </p:spPr>
        <p:txBody>
          <a:bodyPr lIns="91541" tIns="45770" rIns="91541" bIns="45770" anchor="b"/>
          <a:lstStyle/>
          <a:p>
            <a:pPr algn="r" defTabSz="912813"/>
            <a:fld id="{0BC12541-2BBC-43AD-A893-793A6B5A9A1F}" type="slidenum">
              <a:rPr lang="en-US" sz="1200">
                <a:solidFill>
                  <a:schemeClr val="tx2"/>
                </a:solidFill>
                <a:latin typeface="Arial" charset="0"/>
              </a:rPr>
              <a:pPr algn="r" defTabSz="912813"/>
              <a:t>12</a:t>
            </a:fld>
            <a:endParaRPr lang="en-US" sz="1200">
              <a:solidFill>
                <a:schemeClr val="tx2"/>
              </a:solidFill>
              <a:latin typeface="Arial" charset="0"/>
            </a:endParaRPr>
          </a:p>
        </p:txBody>
      </p:sp>
      <p:sp>
        <p:nvSpPr>
          <p:cNvPr id="44036" name="Slide Image Placeholder 1"/>
          <p:cNvSpPr>
            <a:spLocks noGrp="1" noRot="1" noChangeAspect="1" noTextEdit="1"/>
          </p:cNvSpPr>
          <p:nvPr>
            <p:ph type="sldImg"/>
          </p:nvPr>
        </p:nvSpPr>
        <p:spPr>
          <a:ln/>
        </p:spPr>
      </p:sp>
      <p:sp>
        <p:nvSpPr>
          <p:cNvPr id="44037" name="Notes Placeholder 2"/>
          <p:cNvSpPr>
            <a:spLocks noGrp="1"/>
          </p:cNvSpPr>
          <p:nvPr>
            <p:ph type="body" idx="1"/>
          </p:nvPr>
        </p:nvSpPr>
        <p:spPr>
          <a:noFill/>
          <a:ln/>
        </p:spPr>
        <p:txBody>
          <a:bodyPr/>
          <a:lstStyle/>
          <a:p>
            <a:pPr>
              <a:lnSpc>
                <a:spcPct val="90000"/>
              </a:lnSpc>
            </a:pPr>
            <a:r>
              <a:rPr lang="en-US" smtClean="0"/>
              <a:t>Here is the collapsed version of the previous table, indicated by the same table number with a C preceding it.  </a:t>
            </a:r>
          </a:p>
          <a:p>
            <a:pPr>
              <a:lnSpc>
                <a:spcPct val="90000"/>
              </a:lnSpc>
            </a:pPr>
            <a:endParaRPr lang="en-US" smtClean="0"/>
          </a:p>
          <a:p>
            <a:pPr>
              <a:lnSpc>
                <a:spcPct val="90000"/>
              </a:lnSpc>
            </a:pPr>
            <a:r>
              <a:rPr lang="en-US" smtClean="0"/>
              <a:t>The box in red indicates the categories in the base table, just for the purpose of illustration.  The box won’t appear on a real collapsed table.</a:t>
            </a:r>
          </a:p>
          <a:p>
            <a:pPr>
              <a:lnSpc>
                <a:spcPct val="90000"/>
              </a:lnSpc>
            </a:pPr>
            <a:endParaRPr lang="en-US" smtClean="0"/>
          </a:p>
        </p:txBody>
      </p:sp>
      <p:sp>
        <p:nvSpPr>
          <p:cNvPr id="44038" name="Slide Number Placeholder 3"/>
          <p:cNvSpPr txBox="1">
            <a:spLocks noGrp="1"/>
          </p:cNvSpPr>
          <p:nvPr/>
        </p:nvSpPr>
        <p:spPr bwMode="auto">
          <a:xfrm>
            <a:off x="3886903" y="8694709"/>
            <a:ext cx="2971097" cy="449291"/>
          </a:xfrm>
          <a:prstGeom prst="rect">
            <a:avLst/>
          </a:prstGeom>
          <a:noFill/>
          <a:ln w="9525">
            <a:noFill/>
            <a:miter lim="800000"/>
            <a:headEnd/>
            <a:tailEnd/>
          </a:ln>
        </p:spPr>
        <p:txBody>
          <a:bodyPr lIns="90698" tIns="45349" rIns="90698" bIns="45349" anchor="b"/>
          <a:lstStyle/>
          <a:p>
            <a:pPr algn="r" defTabSz="903288"/>
            <a:fld id="{AF780180-9F0B-4506-B86B-137240531810}" type="slidenum">
              <a:rPr lang="en-US" sz="1100" b="1">
                <a:solidFill>
                  <a:schemeClr val="tx2"/>
                </a:solidFill>
                <a:latin typeface="Arial" charset="0"/>
              </a:rPr>
              <a:pPr algn="r" defTabSz="903288"/>
              <a:t>12</a:t>
            </a:fld>
            <a:endParaRPr lang="en-US" sz="1100" b="1">
              <a:solidFill>
                <a:schemeClr val="tx2"/>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FB71E-7951-4665-8AC5-5AAA012ABFF0}" type="datetime1">
              <a:rPr lang="en-US" smtClean="0"/>
              <a:pPr/>
              <a:t>6/7/2011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715EF-2C43-4F2A-938B-125091A1B38F}" type="datetime1">
              <a:rPr lang="en-US" smtClean="0"/>
              <a:pPr/>
              <a:t>6/7/2011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D01A4-BA63-4B66-B058-E15D5EE41937}" type="datetime1">
              <a:rPr lang="en-US" smtClean="0"/>
              <a:pPr/>
              <a:t>6/7/2011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6096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1D766137-26FD-4086-9372-A4272AD9430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DF8B-6521-447A-8E05-1DC11E2F0A31}" type="datetime1">
              <a:rPr lang="en-US" smtClean="0"/>
              <a:pPr/>
              <a:t>6/7/2011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648B3-86CD-432E-90FC-881A287347D9}" type="datetime1">
              <a:rPr lang="en-US" smtClean="0"/>
              <a:pPr/>
              <a:t>6/7/2011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4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 y="-1905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E1BD2E7-8054-4653-9D73-A04358F9E06D}" type="datetime1">
              <a:rPr lang="en-US" smtClean="0"/>
              <a:pPr/>
              <a:t>6/7/2011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6256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6256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CC8D3-9B0A-452A-8B94-B7F1C3750D8D}" type="datetime1">
              <a:rPr lang="en-US" smtClean="0"/>
              <a:pPr/>
              <a:t>6/7/2011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9754BB-C02F-46B1-81C2-54EEA56B067F}" type="datetime1">
              <a:rPr lang="en-US" smtClean="0"/>
              <a:pPr/>
              <a:t>6/7/2011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97C4F-03CA-4F7C-BB60-CE80A05B0814}" type="datetime1">
              <a:rPr lang="en-US" smtClean="0"/>
              <a:pPr/>
              <a:t>6/7/2011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91814-0090-419F-9AFC-A0FE8793629F}" type="datetime1">
              <a:rPr lang="en-US" smtClean="0"/>
              <a:pPr/>
              <a:t>6/7/2011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C29D4-3CD7-46A5-85A3-9976029CDDD1}" type="datetime1">
              <a:rPr lang="en-US" smtClean="0"/>
              <a:pPr/>
              <a:t>6/7/2011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252AB1A4-833C-4268-B475-8DEB29C921D0}" type="datetime1">
              <a:rPr lang="en-US" smtClean="0"/>
              <a:pPr/>
              <a:t>6/7/2011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pPr/>
              <a:t>‹#›</a:t>
            </a:fld>
            <a:endParaRPr lang="en-US" dirty="0"/>
          </a:p>
        </p:txBody>
      </p:sp>
      <p:pic>
        <p:nvPicPr>
          <p:cNvPr id="9" name="Picture 8" descr="PP_Band_blue.jpg"/>
          <p:cNvPicPr>
            <a:picLocks/>
          </p:cNvPicPr>
          <p:nvPr userDrawn="1"/>
        </p:nvPicPr>
        <p:blipFill>
          <a:blip r:embed="rId14"/>
          <a:stretch>
            <a:fillRect/>
          </a:stretch>
        </p:blipFill>
        <p:spPr>
          <a:xfrm>
            <a:off x="0" y="5406337"/>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rgbClr val="C00000"/>
          </a:solidFill>
          <a:effectLst/>
          <a:latin typeface="Arial"/>
          <a:ea typeface="+mj-ea"/>
          <a:cs typeface="+mj-cs"/>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linda.clark@census.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443345"/>
            <a:ext cx="9144000" cy="1723549"/>
          </a:xfrm>
          <a:prstGeom prst="rect">
            <a:avLst/>
          </a:prstGeom>
          <a:noFill/>
          <a:ln w="9525">
            <a:noFill/>
            <a:miter lim="800000"/>
            <a:headEnd/>
            <a:tailEnd/>
          </a:ln>
        </p:spPr>
        <p:txBody>
          <a:bodyPr>
            <a:spAutoFit/>
          </a:bodyPr>
          <a:lstStyle/>
          <a:p>
            <a:pPr algn="ctr">
              <a:spcBef>
                <a:spcPts val="600"/>
              </a:spcBef>
            </a:pPr>
            <a:r>
              <a:rPr lang="en-US" sz="3200" b="1" dirty="0">
                <a:solidFill>
                  <a:srgbClr val="C00000"/>
                </a:solidFill>
                <a:latin typeface="Arial" pitchFamily="34" charset="0"/>
                <a:cs typeface="Arial" pitchFamily="34" charset="0"/>
              </a:rPr>
              <a:t>American Community Survey (ACS) </a:t>
            </a:r>
          </a:p>
          <a:p>
            <a:pPr algn="ctr">
              <a:spcBef>
                <a:spcPts val="600"/>
              </a:spcBef>
            </a:pPr>
            <a:r>
              <a:rPr lang="en-US" sz="3200" b="1" dirty="0" smtClean="0">
                <a:solidFill>
                  <a:srgbClr val="C00000"/>
                </a:solidFill>
                <a:latin typeface="Arial" pitchFamily="34" charset="0"/>
                <a:cs typeface="Arial" pitchFamily="34" charset="0"/>
              </a:rPr>
              <a:t>Product Types:  Tables and Maps</a:t>
            </a:r>
          </a:p>
          <a:p>
            <a:pPr algn="ctr">
              <a:spcBef>
                <a:spcPts val="600"/>
              </a:spcBef>
            </a:pPr>
            <a:r>
              <a:rPr lang="en-US" sz="3200" b="1" i="1" dirty="0" smtClean="0">
                <a:solidFill>
                  <a:srgbClr val="C00000"/>
                </a:solidFill>
                <a:latin typeface="Arial" pitchFamily="34" charset="0"/>
                <a:cs typeface="Arial" pitchFamily="34" charset="0"/>
              </a:rPr>
              <a:t>Samples</a:t>
            </a:r>
            <a:endParaRPr lang="en-US" sz="3200" b="1" i="1" dirty="0">
              <a:solidFill>
                <a:srgbClr val="C00000"/>
              </a:solidFill>
              <a:latin typeface="Arial" pitchFamily="34" charset="0"/>
              <a:cs typeface="Arial" pitchFamily="34" charset="0"/>
            </a:endParaRPr>
          </a:p>
        </p:txBody>
      </p:sp>
      <p:pic>
        <p:nvPicPr>
          <p:cNvPr id="4100" name="Picture 10" descr="One girl walking beside another girl in a wheelchair"/>
          <p:cNvPicPr>
            <a:picLocks noChangeAspect="1" noChangeArrowheads="1"/>
          </p:cNvPicPr>
          <p:nvPr/>
        </p:nvPicPr>
        <p:blipFill>
          <a:blip r:embed="rId3"/>
          <a:srcRect b="1787"/>
          <a:stretch>
            <a:fillRect/>
          </a:stretch>
        </p:blipFill>
        <p:spPr bwMode="auto">
          <a:xfrm>
            <a:off x="533400" y="2714149"/>
            <a:ext cx="2051050" cy="3006725"/>
          </a:xfrm>
          <a:prstGeom prst="rect">
            <a:avLst/>
          </a:prstGeom>
          <a:noFill/>
          <a:ln w="9525">
            <a:solidFill>
              <a:schemeClr val="tx1"/>
            </a:solidFill>
            <a:miter lim="800000"/>
            <a:headEnd/>
            <a:tailEnd/>
          </a:ln>
        </p:spPr>
      </p:pic>
      <p:pic>
        <p:nvPicPr>
          <p:cNvPr id="4101" name="Picture 7" descr="City skyline"/>
          <p:cNvPicPr>
            <a:picLocks noChangeAspect="1" noChangeArrowheads="1"/>
          </p:cNvPicPr>
          <p:nvPr/>
        </p:nvPicPr>
        <p:blipFill>
          <a:blip r:embed="rId4"/>
          <a:srcRect/>
          <a:stretch>
            <a:fillRect/>
          </a:stretch>
        </p:blipFill>
        <p:spPr bwMode="auto">
          <a:xfrm>
            <a:off x="3733800" y="4574699"/>
            <a:ext cx="1617663" cy="1208088"/>
          </a:xfrm>
          <a:prstGeom prst="rect">
            <a:avLst/>
          </a:prstGeom>
          <a:noFill/>
          <a:ln w="9525">
            <a:solidFill>
              <a:schemeClr val="tx1"/>
            </a:solidFill>
            <a:miter lim="800000"/>
            <a:headEnd/>
            <a:tailEnd/>
          </a:ln>
        </p:spPr>
      </p:pic>
      <p:pic>
        <p:nvPicPr>
          <p:cNvPr id="4102" name="Picture 11" descr="C:\Documents and Settings\simon316\My Documents\My Pictures\00-65-hi.jpg"/>
          <p:cNvPicPr>
            <a:picLocks noChangeAspect="1" noChangeArrowheads="1"/>
          </p:cNvPicPr>
          <p:nvPr/>
        </p:nvPicPr>
        <p:blipFill>
          <a:blip r:embed="rId5"/>
          <a:srcRect b="2592"/>
          <a:stretch>
            <a:fillRect/>
          </a:stretch>
        </p:blipFill>
        <p:spPr bwMode="auto">
          <a:xfrm>
            <a:off x="6324600" y="2714149"/>
            <a:ext cx="1981200" cy="1292225"/>
          </a:xfrm>
          <a:prstGeom prst="rect">
            <a:avLst/>
          </a:prstGeom>
          <a:noFill/>
          <a:ln w="9525">
            <a:solidFill>
              <a:schemeClr val="tx1"/>
            </a:solidFill>
            <a:miter lim="800000"/>
            <a:headEnd/>
            <a:tailEnd/>
          </a:ln>
        </p:spPr>
      </p:pic>
      <p:pic>
        <p:nvPicPr>
          <p:cNvPr id="4103" name="Picture 12" descr="House"/>
          <p:cNvPicPr>
            <a:picLocks noChangeAspect="1" noChangeArrowheads="1"/>
          </p:cNvPicPr>
          <p:nvPr/>
        </p:nvPicPr>
        <p:blipFill>
          <a:blip r:embed="rId6"/>
          <a:srcRect b="2689"/>
          <a:stretch>
            <a:fillRect/>
          </a:stretch>
        </p:blipFill>
        <p:spPr bwMode="auto">
          <a:xfrm>
            <a:off x="6548437" y="4272072"/>
            <a:ext cx="1757363" cy="1146175"/>
          </a:xfrm>
          <a:prstGeom prst="rect">
            <a:avLst/>
          </a:prstGeom>
          <a:noFill/>
          <a:ln w="9525">
            <a:solidFill>
              <a:schemeClr val="tx1"/>
            </a:solidFill>
            <a:miter lim="800000"/>
            <a:headEnd/>
            <a:tailEnd/>
          </a:ln>
        </p:spPr>
      </p:pic>
      <p:pic>
        <p:nvPicPr>
          <p:cNvPr id="4104" name="Picture 14" descr="Three girls posing for photograph"/>
          <p:cNvPicPr>
            <a:picLocks noChangeAspect="1" noChangeArrowheads="1"/>
          </p:cNvPicPr>
          <p:nvPr/>
        </p:nvPicPr>
        <p:blipFill>
          <a:blip r:embed="rId7"/>
          <a:srcRect r="1596"/>
          <a:stretch>
            <a:fillRect/>
          </a:stretch>
        </p:blipFill>
        <p:spPr bwMode="auto">
          <a:xfrm>
            <a:off x="3200400" y="2544872"/>
            <a:ext cx="2598738" cy="1727200"/>
          </a:xfrm>
          <a:prstGeom prst="rect">
            <a:avLst/>
          </a:prstGeom>
          <a:noFill/>
          <a:ln w="9525">
            <a:solidFill>
              <a:schemeClr val="tx1"/>
            </a:solidFill>
            <a:miter lim="800000"/>
            <a:headEnd/>
            <a:tailEnd/>
          </a:ln>
        </p:spPr>
      </p:pic>
      <p:sp>
        <p:nvSpPr>
          <p:cNvPr id="10" name="TextBox 9"/>
          <p:cNvSpPr txBox="1"/>
          <p:nvPr/>
        </p:nvSpPr>
        <p:spPr>
          <a:xfrm>
            <a:off x="6548437" y="2206318"/>
            <a:ext cx="1752600" cy="338554"/>
          </a:xfrm>
          <a:prstGeom prst="rect">
            <a:avLst/>
          </a:prstGeom>
          <a:noFill/>
          <a:ln w="19050">
            <a:solidFill>
              <a:srgbClr val="006699"/>
            </a:solidFill>
          </a:ln>
        </p:spPr>
        <p:txBody>
          <a:bodyPr wrap="square">
            <a:spAutoFit/>
          </a:bodyPr>
          <a:lstStyle/>
          <a:p>
            <a:pPr>
              <a:defRPr/>
            </a:pPr>
            <a:r>
              <a:rPr lang="en-US" sz="1600" b="1" i="1" dirty="0">
                <a:solidFill>
                  <a:srgbClr val="C00000"/>
                </a:solidFill>
                <a:latin typeface="+mn-lt"/>
                <a:cs typeface="Times New Roman" pitchFamily="18" charset="0"/>
              </a:rPr>
              <a:t>Revised </a:t>
            </a:r>
            <a:r>
              <a:rPr lang="en-US" sz="1600" b="1" i="1" dirty="0" smtClean="0">
                <a:solidFill>
                  <a:srgbClr val="C00000"/>
                </a:solidFill>
                <a:latin typeface="+mn-lt"/>
                <a:cs typeface="Times New Roman" pitchFamily="18" charset="0"/>
              </a:rPr>
              <a:t>06-07-11</a:t>
            </a:r>
            <a:endParaRPr lang="en-US" sz="1600" b="1" i="1" dirty="0">
              <a:solidFill>
                <a:srgbClr val="C00000"/>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80109" y="0"/>
            <a:ext cx="8963891" cy="1143000"/>
          </a:xfrm>
        </p:spPr>
        <p:txBody>
          <a:bodyPr/>
          <a:lstStyle/>
          <a:p>
            <a:pPr eaLnBrk="1" hangingPunct="1"/>
            <a:r>
              <a:rPr lang="en-US" sz="4000" dirty="0" smtClean="0"/>
              <a:t>Detailed Tables:  Example of Topics</a:t>
            </a:r>
            <a:endParaRPr lang="en-US" sz="2800" dirty="0" smtClean="0"/>
          </a:p>
        </p:txBody>
      </p:sp>
      <p:sp>
        <p:nvSpPr>
          <p:cNvPr id="13317" name="Rectangle 3"/>
          <p:cNvSpPr>
            <a:spLocks noGrp="1" noChangeArrowheads="1"/>
          </p:cNvSpPr>
          <p:nvPr>
            <p:ph type="body" idx="1"/>
          </p:nvPr>
        </p:nvSpPr>
        <p:spPr>
          <a:xfrm>
            <a:off x="533400" y="1143000"/>
            <a:ext cx="7696200" cy="4876800"/>
          </a:xfrm>
        </p:spPr>
        <p:txBody>
          <a:bodyPr>
            <a:normAutofit fontScale="92500"/>
          </a:bodyPr>
          <a:lstStyle/>
          <a:p>
            <a:pPr marL="225425" indent="-225425" eaLnBrk="1" hangingPunct="1">
              <a:buFontTx/>
              <a:buChar char="•"/>
            </a:pPr>
            <a:r>
              <a:rPr lang="en-US" dirty="0" smtClean="0"/>
              <a:t>Sex by Age by Race and Hispanic Origin</a:t>
            </a:r>
          </a:p>
          <a:p>
            <a:pPr marL="225425" indent="-225425" eaLnBrk="1" hangingPunct="1">
              <a:buFontTx/>
              <a:buChar char="•"/>
            </a:pPr>
            <a:endParaRPr lang="en-US" sz="700" dirty="0" smtClean="0"/>
          </a:p>
          <a:p>
            <a:pPr marL="225425" indent="-225425" eaLnBrk="1" hangingPunct="1">
              <a:buFontTx/>
              <a:buChar char="•"/>
            </a:pPr>
            <a:r>
              <a:rPr lang="en-US" dirty="0" smtClean="0"/>
              <a:t>Means of Transportation to Work by Travel Time to Work</a:t>
            </a:r>
          </a:p>
          <a:p>
            <a:pPr marL="225425" indent="-225425" eaLnBrk="1" hangingPunct="1">
              <a:buFontTx/>
              <a:buChar char="•"/>
            </a:pPr>
            <a:endParaRPr lang="en-US" sz="700" dirty="0" smtClean="0"/>
          </a:p>
          <a:p>
            <a:pPr marL="225425" indent="-225425" eaLnBrk="1" hangingPunct="1">
              <a:buFontTx/>
              <a:buChar char="•"/>
            </a:pPr>
            <a:r>
              <a:rPr lang="en-US" dirty="0" smtClean="0"/>
              <a:t>Median Number of Rooms in Housing Units</a:t>
            </a:r>
          </a:p>
          <a:p>
            <a:pPr marL="225425" indent="-225425" eaLnBrk="1" hangingPunct="1">
              <a:buFontTx/>
              <a:buChar char="•"/>
            </a:pPr>
            <a:endParaRPr lang="en-US" sz="700" dirty="0" smtClean="0"/>
          </a:p>
          <a:p>
            <a:pPr marL="225425" indent="-225425" eaLnBrk="1" hangingPunct="1">
              <a:buFontTx/>
              <a:buChar char="•"/>
            </a:pPr>
            <a:r>
              <a:rPr lang="en-US" dirty="0" smtClean="0"/>
              <a:t>School Enrollment by Level of School</a:t>
            </a:r>
          </a:p>
          <a:p>
            <a:pPr marL="225425" indent="-225425" eaLnBrk="1" hangingPunct="1">
              <a:buFontTx/>
              <a:buChar char="•"/>
            </a:pPr>
            <a:endParaRPr lang="en-US" sz="700" dirty="0" smtClean="0"/>
          </a:p>
          <a:p>
            <a:pPr marL="225425" indent="-225425" eaLnBrk="1" hangingPunct="1">
              <a:buFontTx/>
              <a:buChar char="•"/>
            </a:pPr>
            <a:r>
              <a:rPr lang="en-US" dirty="0" smtClean="0"/>
              <a:t>Poverty Status in the past 12 Months by Sex and 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3" descr="Detailed table B16007 as displayed on American FactFinder. Can be found at http://factfinder.census.gov/servlet/DTTable?_bm=y&amp;-geo_id=01000US&amp;-ds_name=ACS_2007_1YR_G00_&amp;-_lang=en&amp;-mt_name=ACS_2007_1YR_G2000_B16007&amp;-format=&amp;-CONTEXT=dt"/>
          <p:cNvPicPr>
            <a:picLocks noGrp="1" noChangeAspect="1" noChangeArrowheads="1"/>
          </p:cNvPicPr>
          <p:nvPr>
            <p:ph idx="4294967295"/>
          </p:nvPr>
        </p:nvPicPr>
        <p:blipFill>
          <a:blip r:embed="rId3"/>
          <a:srcRect/>
          <a:stretch>
            <a:fillRect/>
          </a:stretch>
        </p:blipFill>
        <p:spPr>
          <a:xfrm>
            <a:off x="1219200" y="304800"/>
            <a:ext cx="7924800" cy="6553200"/>
          </a:xfrm>
          <a:solidFill>
            <a:schemeClr val="bg1"/>
          </a:solidFill>
        </p:spPr>
      </p:pic>
      <p:sp>
        <p:nvSpPr>
          <p:cNvPr id="10"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4D50BA1F-6F8C-4A83-B6DB-CB3991BF263D}" type="slidenum">
              <a:rPr lang="en-US" sz="1200" b="1">
                <a:solidFill>
                  <a:schemeClr val="bg1"/>
                </a:solidFill>
                <a:latin typeface="+mn-lt"/>
              </a:rPr>
              <a:pPr algn="r">
                <a:defRPr/>
              </a:pPr>
              <a:t>11</a:t>
            </a:fld>
            <a:endParaRPr lang="en-US" sz="1200" b="1" dirty="0">
              <a:solidFill>
                <a:schemeClr val="bg1"/>
              </a:solidFill>
              <a:latin typeface="+mn-lt"/>
            </a:endParaRPr>
          </a:p>
        </p:txBody>
      </p:sp>
      <p:sp>
        <p:nvSpPr>
          <p:cNvPr id="684049" name="Rectangle 17"/>
          <p:cNvSpPr>
            <a:spLocks noChangeArrowheads="1"/>
          </p:cNvSpPr>
          <p:nvPr/>
        </p:nvSpPr>
        <p:spPr bwMode="auto">
          <a:xfrm>
            <a:off x="1604963" y="1182688"/>
            <a:ext cx="9144000" cy="457200"/>
          </a:xfrm>
          <a:prstGeom prst="rect">
            <a:avLst/>
          </a:prstGeom>
          <a:noFill/>
          <a:ln w="9525">
            <a:noFill/>
            <a:miter lim="800000"/>
            <a:headEnd/>
            <a:tailEnd/>
          </a:ln>
          <a:effectLst>
            <a:outerShdw dist="99190" dir="3011666" algn="ctr" rotWithShape="0">
              <a:schemeClr val="bg2"/>
            </a:outerShdw>
          </a:effectLst>
        </p:spPr>
        <p:txBody>
          <a:bodyPr>
            <a:spAutoFit/>
          </a:bodyPr>
          <a:lstStyle/>
          <a:p>
            <a:pPr>
              <a:defRPr/>
            </a:pPr>
            <a:endParaRPr lang="en-US" b="1" dirty="0">
              <a:latin typeface="Times New Roman" pitchFamily="18" charset="0"/>
            </a:endParaRPr>
          </a:p>
        </p:txBody>
      </p:sp>
      <p:sp>
        <p:nvSpPr>
          <p:cNvPr id="14342" name="AutoShape 13"/>
          <p:cNvSpPr>
            <a:spLocks noChangeArrowheads="1"/>
          </p:cNvSpPr>
          <p:nvPr/>
        </p:nvSpPr>
        <p:spPr bwMode="auto">
          <a:xfrm>
            <a:off x="4267200" y="1295400"/>
            <a:ext cx="1752600" cy="184150"/>
          </a:xfrm>
          <a:prstGeom prst="leftArrowCallout">
            <a:avLst>
              <a:gd name="adj1" fmla="val 25000"/>
              <a:gd name="adj2" fmla="val 50000"/>
              <a:gd name="adj3" fmla="val 107598"/>
              <a:gd name="adj4" fmla="val 73731"/>
            </a:avLst>
          </a:prstGeom>
          <a:solidFill>
            <a:srgbClr val="FFFF99"/>
          </a:solidFill>
          <a:ln w="9525">
            <a:solidFill>
              <a:schemeClr val="tx1"/>
            </a:solidFill>
            <a:miter lim="800000"/>
            <a:headEnd/>
            <a:tailEnd/>
          </a:ln>
        </p:spPr>
        <p:txBody>
          <a:bodyPr wrap="none" anchor="ctr"/>
          <a:lstStyle/>
          <a:p>
            <a:pPr algn="ctr"/>
            <a:r>
              <a:rPr lang="en-US" sz="1200" b="1">
                <a:latin typeface="Arial" charset="0"/>
              </a:rPr>
              <a:t>  Data Source</a:t>
            </a:r>
          </a:p>
        </p:txBody>
      </p:sp>
      <p:sp>
        <p:nvSpPr>
          <p:cNvPr id="14343" name="AutoShape 14"/>
          <p:cNvSpPr>
            <a:spLocks noChangeArrowheads="1"/>
          </p:cNvSpPr>
          <p:nvPr/>
        </p:nvSpPr>
        <p:spPr bwMode="auto">
          <a:xfrm>
            <a:off x="5029200" y="762000"/>
            <a:ext cx="1724025" cy="182563"/>
          </a:xfrm>
          <a:prstGeom prst="leftArrowCallout">
            <a:avLst>
              <a:gd name="adj1" fmla="val 25000"/>
              <a:gd name="adj2" fmla="val 50000"/>
              <a:gd name="adj3" fmla="val 92205"/>
              <a:gd name="adj4" fmla="val 76560"/>
            </a:avLst>
          </a:prstGeom>
          <a:solidFill>
            <a:srgbClr val="FFFF99"/>
          </a:solidFill>
          <a:ln w="9525">
            <a:solidFill>
              <a:schemeClr val="tx1"/>
            </a:solidFill>
            <a:miter lim="800000"/>
            <a:headEnd/>
            <a:tailEnd/>
          </a:ln>
        </p:spPr>
        <p:txBody>
          <a:bodyPr wrap="none" anchor="ctr"/>
          <a:lstStyle/>
          <a:p>
            <a:pPr algn="ctr"/>
            <a:r>
              <a:rPr lang="en-US" sz="1200" b="1">
                <a:latin typeface="Arial" charset="0"/>
              </a:rPr>
              <a:t>  Universe</a:t>
            </a:r>
          </a:p>
        </p:txBody>
      </p:sp>
      <p:sp>
        <p:nvSpPr>
          <p:cNvPr id="14344" name="AutoShape 15"/>
          <p:cNvSpPr>
            <a:spLocks noChangeArrowheads="1"/>
          </p:cNvSpPr>
          <p:nvPr/>
        </p:nvSpPr>
        <p:spPr bwMode="auto">
          <a:xfrm>
            <a:off x="6324600" y="2286000"/>
            <a:ext cx="1752600" cy="228600"/>
          </a:xfrm>
          <a:prstGeom prst="leftArrowCallout">
            <a:avLst>
              <a:gd name="adj1" fmla="val 25000"/>
              <a:gd name="adj2" fmla="val 50000"/>
              <a:gd name="adj3" fmla="val 94627"/>
              <a:gd name="adj4" fmla="val 76176"/>
            </a:avLst>
          </a:prstGeom>
          <a:solidFill>
            <a:srgbClr val="FFFF99"/>
          </a:solidFill>
          <a:ln w="9525">
            <a:solidFill>
              <a:schemeClr val="tx1"/>
            </a:solidFill>
            <a:miter lim="800000"/>
            <a:headEnd/>
            <a:tailEnd/>
          </a:ln>
        </p:spPr>
        <p:txBody>
          <a:bodyPr wrap="none" anchor="ctr"/>
          <a:lstStyle/>
          <a:p>
            <a:pPr algn="ctr"/>
            <a:r>
              <a:rPr lang="en-US" sz="1200" b="1">
                <a:latin typeface="Arial" charset="0"/>
              </a:rPr>
              <a:t>Margin of Error</a:t>
            </a:r>
          </a:p>
        </p:txBody>
      </p:sp>
      <p:sp>
        <p:nvSpPr>
          <p:cNvPr id="14345" name="AutoShape 10"/>
          <p:cNvSpPr>
            <a:spLocks noChangeArrowheads="1"/>
          </p:cNvSpPr>
          <p:nvPr/>
        </p:nvSpPr>
        <p:spPr bwMode="auto">
          <a:xfrm>
            <a:off x="2590800" y="0"/>
            <a:ext cx="1143000" cy="457200"/>
          </a:xfrm>
          <a:prstGeom prst="downArrowCallout">
            <a:avLst>
              <a:gd name="adj1" fmla="val 29306"/>
              <a:gd name="adj2" fmla="val 29317"/>
              <a:gd name="adj3" fmla="val 28574"/>
              <a:gd name="adj4" fmla="val 57144"/>
            </a:avLst>
          </a:prstGeom>
          <a:solidFill>
            <a:srgbClr val="FFFF99"/>
          </a:solidFill>
          <a:ln w="9525">
            <a:solidFill>
              <a:schemeClr val="tx1"/>
            </a:solidFill>
            <a:miter lim="800000"/>
            <a:headEnd/>
            <a:tailEnd/>
          </a:ln>
        </p:spPr>
        <p:txBody>
          <a:bodyPr wrap="none" anchor="ctr"/>
          <a:lstStyle/>
          <a:p>
            <a:pPr algn="ctr"/>
            <a:r>
              <a:rPr lang="en-US" sz="1200" b="1">
                <a:latin typeface="Times New Roman" pitchFamily="18" charset="0"/>
              </a:rPr>
              <a:t> </a:t>
            </a:r>
            <a:r>
              <a:rPr lang="en-US" sz="1200" b="1">
                <a:latin typeface="Arial" charset="0"/>
              </a:rPr>
              <a:t>Table Name</a:t>
            </a:r>
            <a:endParaRPr lang="en-US" sz="2000" b="1">
              <a:latin typeface="Arial" charset="0"/>
            </a:endParaRPr>
          </a:p>
        </p:txBody>
      </p:sp>
      <p:sp>
        <p:nvSpPr>
          <p:cNvPr id="14" name="Right Arrow Callout 13"/>
          <p:cNvSpPr>
            <a:spLocks noChangeArrowheads="1"/>
          </p:cNvSpPr>
          <p:nvPr/>
        </p:nvSpPr>
        <p:spPr bwMode="auto">
          <a:xfrm>
            <a:off x="228600" y="381000"/>
            <a:ext cx="1066800" cy="381000"/>
          </a:xfrm>
          <a:prstGeom prst="rightArrowCallout">
            <a:avLst>
              <a:gd name="adj1" fmla="val 25000"/>
              <a:gd name="adj2" fmla="val 25000"/>
              <a:gd name="adj3" fmla="val 35000"/>
              <a:gd name="adj4" fmla="val 76435"/>
            </a:avLst>
          </a:prstGeom>
          <a:solidFill>
            <a:srgbClr val="FFFF99"/>
          </a:solidFill>
          <a:ln w="9525" algn="ctr">
            <a:solidFill>
              <a:schemeClr val="tx1"/>
            </a:solidFill>
            <a:round/>
            <a:headEnd/>
            <a:tailEnd/>
          </a:ln>
        </p:spPr>
        <p:txBody>
          <a:bodyPr anchor="ctr"/>
          <a:lstStyle/>
          <a:p>
            <a:pPr>
              <a:defRPr/>
            </a:pPr>
            <a:r>
              <a:rPr lang="en-US" sz="1200" b="1" dirty="0">
                <a:latin typeface="+mn-lt"/>
              </a:rPr>
              <a:t>Table Number</a:t>
            </a:r>
          </a:p>
        </p:txBody>
      </p:sp>
      <p:sp>
        <p:nvSpPr>
          <p:cNvPr id="16" name="Right Arrow Callout 15"/>
          <p:cNvSpPr>
            <a:spLocks noChangeArrowheads="1"/>
          </p:cNvSpPr>
          <p:nvPr/>
        </p:nvSpPr>
        <p:spPr bwMode="auto">
          <a:xfrm>
            <a:off x="0" y="1752600"/>
            <a:ext cx="1222375" cy="368300"/>
          </a:xfrm>
          <a:prstGeom prst="rightArrowCallout">
            <a:avLst>
              <a:gd name="adj1" fmla="val 18333"/>
              <a:gd name="adj2" fmla="val 25000"/>
              <a:gd name="adj3" fmla="val 31669"/>
              <a:gd name="adj4" fmla="val 81250"/>
            </a:avLst>
          </a:prstGeom>
          <a:solidFill>
            <a:srgbClr val="FFFF99"/>
          </a:solidFill>
          <a:ln w="9525" algn="ctr">
            <a:solidFill>
              <a:schemeClr val="tx1"/>
            </a:solidFill>
            <a:round/>
            <a:headEnd/>
            <a:tailEnd/>
          </a:ln>
        </p:spPr>
        <p:txBody>
          <a:bodyPr anchor="ctr"/>
          <a:lstStyle/>
          <a:p>
            <a:pPr>
              <a:defRPr/>
            </a:pPr>
            <a:r>
              <a:rPr lang="en-US" sz="1200" b="1" dirty="0">
                <a:latin typeface="+mn-lt"/>
              </a:rPr>
              <a:t>Collapsed Version</a:t>
            </a:r>
          </a:p>
        </p:txBody>
      </p:sp>
      <p:sp>
        <p:nvSpPr>
          <p:cNvPr id="14348" name="Rectangle 12"/>
          <p:cNvSpPr>
            <a:spLocks noChangeArrowheads="1"/>
          </p:cNvSpPr>
          <p:nvPr/>
        </p:nvSpPr>
        <p:spPr bwMode="auto">
          <a:xfrm>
            <a:off x="6553200" y="4191000"/>
            <a:ext cx="2362200" cy="369332"/>
          </a:xfrm>
          <a:prstGeom prst="rect">
            <a:avLst/>
          </a:prstGeom>
          <a:solidFill>
            <a:schemeClr val="bg1"/>
          </a:solidFill>
          <a:ln w="28575">
            <a:solidFill>
              <a:srgbClr val="FF0000"/>
            </a:solidFill>
            <a:miter lim="800000"/>
            <a:headEnd/>
            <a:tailEnd/>
          </a:ln>
        </p:spPr>
        <p:txBody>
          <a:bodyPr>
            <a:spAutoFit/>
          </a:bodyPr>
          <a:lstStyle/>
          <a:p>
            <a:pPr algn="ctr"/>
            <a:r>
              <a:rPr lang="en-US" b="1" dirty="0">
                <a:latin typeface="Arial" pitchFamily="34" charset="0"/>
                <a:cs typeface="Arial" pitchFamily="34" charset="0"/>
              </a:rPr>
              <a:t>Detailed Tables</a:t>
            </a:r>
          </a:p>
        </p:txBody>
      </p:sp>
      <p:sp>
        <p:nvSpPr>
          <p:cNvPr id="12" name="Rectangle 11"/>
          <p:cNvSpPr/>
          <p:nvPr/>
        </p:nvSpPr>
        <p:spPr>
          <a:xfrm>
            <a:off x="1" y="5943600"/>
            <a:ext cx="1295400" cy="914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sldNum" sz="quarter" idx="10"/>
          </p:nvPr>
        </p:nvSpPr>
        <p:spPr/>
        <p:txBody>
          <a:bodyPr/>
          <a:lstStyle/>
          <a:p>
            <a:pPr>
              <a:defRPr/>
            </a:pPr>
            <a:fld id="{2A1688E5-8701-425A-908F-182EFCA48F23}" type="slidenum">
              <a:rPr lang="en-US"/>
              <a:pPr>
                <a:defRPr/>
              </a:pPr>
              <a:t>12</a:t>
            </a:fld>
            <a:endParaRPr lang="en-US" dirty="0"/>
          </a:p>
        </p:txBody>
      </p:sp>
      <p:pic>
        <p:nvPicPr>
          <p:cNvPr id="15363" name="Picture 8" descr="Collapsed table C16007 as displayed on American FactFinder. Can be found at http://factfinder.census.gov/servlet/DTTable?_bm=y&amp;-ds_name=ACS_2007_1YR_G00_&amp;-_geoSkip=0&amp;-CONTEXT=dt&amp;-mt_name=ACS_2007_1YR_G2000_B16007&amp;-redoLog=false&amp;-_skip=0&amp;-geo_id=01000US&amp;-_showChild=Y&amp;-format=&amp;-_lang=en&amp;-_toggle=ACS_2007_1YR_G2000_B16007"/>
          <p:cNvPicPr>
            <a:picLocks noGrp="1" noChangeAspect="1" noChangeArrowheads="1"/>
          </p:cNvPicPr>
          <p:nvPr>
            <p:ph idx="4294967295"/>
          </p:nvPr>
        </p:nvPicPr>
        <p:blipFill>
          <a:blip r:embed="rId3"/>
          <a:srcRect/>
          <a:stretch>
            <a:fillRect/>
          </a:stretch>
        </p:blipFill>
        <p:spPr>
          <a:xfrm>
            <a:off x="-65088" y="0"/>
            <a:ext cx="9209088" cy="6858000"/>
          </a:xfrm>
        </p:spPr>
      </p:pic>
      <p:sp>
        <p:nvSpPr>
          <p:cNvPr id="15364" name="Title 1"/>
          <p:cNvSpPr>
            <a:spLocks noGrp="1"/>
          </p:cNvSpPr>
          <p:nvPr>
            <p:ph type="title"/>
          </p:nvPr>
        </p:nvSpPr>
        <p:spPr>
          <a:xfrm>
            <a:off x="3144982" y="1420088"/>
            <a:ext cx="4710545" cy="484911"/>
          </a:xfrm>
          <a:ln w="28575">
            <a:solidFill>
              <a:srgbClr val="FF0000"/>
            </a:solidFill>
          </a:ln>
        </p:spPr>
        <p:txBody>
          <a:bodyPr>
            <a:normAutofit/>
          </a:bodyPr>
          <a:lstStyle/>
          <a:p>
            <a:pPr algn="ctr"/>
            <a:r>
              <a:rPr lang="en-US" sz="1800" b="1" dirty="0" smtClean="0">
                <a:solidFill>
                  <a:schemeClr val="tx1"/>
                </a:solidFill>
                <a:latin typeface="Arial" pitchFamily="34" charset="0"/>
                <a:cs typeface="Arial" pitchFamily="34" charset="0"/>
              </a:rPr>
              <a:t>Detailed Tables – Collapsed (C) Version</a:t>
            </a:r>
          </a:p>
        </p:txBody>
      </p:sp>
      <p:sp>
        <p:nvSpPr>
          <p:cNvPr id="3"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F02AEF88-4D21-4397-9B96-53505B1C09C8}" type="slidenum">
              <a:rPr lang="en-US" sz="1200" b="1">
                <a:solidFill>
                  <a:schemeClr val="bg1"/>
                </a:solidFill>
                <a:latin typeface="+mn-lt"/>
              </a:rPr>
              <a:pPr algn="r">
                <a:defRPr/>
              </a:pPr>
              <a:t>12</a:t>
            </a:fld>
            <a:endParaRPr lang="en-US" sz="1200" b="1" dirty="0">
              <a:solidFill>
                <a:schemeClr val="bg1"/>
              </a:solidFill>
              <a:latin typeface="+mn-lt"/>
            </a:endParaRPr>
          </a:p>
        </p:txBody>
      </p:sp>
      <p:pic>
        <p:nvPicPr>
          <p:cNvPr id="15366" name="Picture 3"/>
          <p:cNvPicPr>
            <a:picLocks noChangeAspect="1" noChangeArrowheads="1"/>
          </p:cNvPicPr>
          <p:nvPr/>
        </p:nvPicPr>
        <p:blipFill>
          <a:blip r:embed="rId4"/>
          <a:srcRect l="1091" t="33163" r="63531" b="43726"/>
          <a:stretch>
            <a:fillRect/>
          </a:stretch>
        </p:blipFill>
        <p:spPr bwMode="auto">
          <a:xfrm>
            <a:off x="4876800" y="3581400"/>
            <a:ext cx="3467100" cy="1731963"/>
          </a:xfrm>
          <a:prstGeom prst="rect">
            <a:avLst/>
          </a:prstGeom>
          <a:solidFill>
            <a:srgbClr val="FF0000"/>
          </a:solidFill>
          <a:ln w="28575">
            <a:solidFill>
              <a:srgbClr val="FF0000"/>
            </a:solidFill>
            <a:miter lim="800000"/>
            <a:headEnd/>
            <a:tailEnd/>
          </a:ln>
        </p:spPr>
      </p:pic>
      <p:sp>
        <p:nvSpPr>
          <p:cNvPr id="15367" name="Curved Down Arrow 6"/>
          <p:cNvSpPr>
            <a:spLocks noChangeArrowheads="1"/>
          </p:cNvSpPr>
          <p:nvPr/>
        </p:nvSpPr>
        <p:spPr bwMode="auto">
          <a:xfrm>
            <a:off x="2081213" y="2720975"/>
            <a:ext cx="3763962" cy="827088"/>
          </a:xfrm>
          <a:prstGeom prst="curvedDownArrow">
            <a:avLst>
              <a:gd name="adj1" fmla="val 8364"/>
              <a:gd name="adj2" fmla="val 49996"/>
              <a:gd name="adj3" fmla="val 22894"/>
            </a:avLst>
          </a:prstGeom>
          <a:solidFill>
            <a:srgbClr val="FF0000"/>
          </a:solidFill>
          <a:ln w="9525" algn="ctr">
            <a:solidFill>
              <a:srgbClr val="FF0000"/>
            </a:solidFill>
            <a:round/>
            <a:headEnd/>
            <a:tailEnd/>
          </a:ln>
        </p:spPr>
        <p:txBody>
          <a:bodyPr anchor="ctr"/>
          <a:lstStyle/>
          <a:p>
            <a:endParaRPr lang="en-US" b="1">
              <a:latin typeface="Times New Roman" pitchFamily="18" charset="0"/>
            </a:endParaRPr>
          </a:p>
        </p:txBody>
      </p:sp>
      <p:sp>
        <p:nvSpPr>
          <p:cNvPr id="15368" name="TextBox 24"/>
          <p:cNvSpPr txBox="1">
            <a:spLocks noChangeArrowheads="1"/>
          </p:cNvSpPr>
          <p:nvPr/>
        </p:nvSpPr>
        <p:spPr bwMode="auto">
          <a:xfrm>
            <a:off x="6068291" y="3396734"/>
            <a:ext cx="2036618" cy="369332"/>
          </a:xfrm>
          <a:prstGeom prst="rect">
            <a:avLst/>
          </a:prstGeom>
          <a:solidFill>
            <a:schemeClr val="bg1"/>
          </a:solidFill>
          <a:ln w="28575">
            <a:solidFill>
              <a:srgbClr val="FF0000"/>
            </a:solidFill>
            <a:miter lim="800000"/>
            <a:headEnd/>
            <a:tailEnd/>
          </a:ln>
        </p:spPr>
        <p:txBody>
          <a:bodyPr wrap="square">
            <a:spAutoFit/>
          </a:bodyPr>
          <a:lstStyle/>
          <a:p>
            <a:pPr algn="ctr"/>
            <a:r>
              <a:rPr lang="en-US" b="1" dirty="0">
                <a:latin typeface="Arial" pitchFamily="34" charset="0"/>
                <a:cs typeface="Arial" pitchFamily="34" charset="0"/>
              </a:rPr>
              <a:t>Base (B) Table</a:t>
            </a:r>
          </a:p>
        </p:txBody>
      </p:sp>
      <p:sp>
        <p:nvSpPr>
          <p:cNvPr id="15369" name="Rectangle 27"/>
          <p:cNvSpPr>
            <a:spLocks noChangeArrowheads="1"/>
          </p:cNvSpPr>
          <p:nvPr/>
        </p:nvSpPr>
        <p:spPr bwMode="auto">
          <a:xfrm>
            <a:off x="0" y="228600"/>
            <a:ext cx="685800" cy="381000"/>
          </a:xfrm>
          <a:prstGeom prst="rect">
            <a:avLst/>
          </a:prstGeom>
          <a:noFill/>
          <a:ln w="28575" algn="ctr">
            <a:solidFill>
              <a:srgbClr val="FF0000"/>
            </a:solidFill>
            <a:round/>
            <a:headEnd/>
            <a:tailEnd/>
          </a:ln>
        </p:spPr>
        <p:txBody>
          <a:bodyPr anchor="ctr"/>
          <a:lstStyle/>
          <a:p>
            <a:endParaRPr lang="en-US" sz="240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p:txBody>
          <a:bodyPr/>
          <a:lstStyle/>
          <a:p>
            <a:pPr>
              <a:defRPr/>
            </a:pPr>
            <a:fld id="{0AF5C0AD-0D58-476A-AA24-7C4BFEA53AB1}" type="slidenum">
              <a:rPr lang="en-US"/>
              <a:pPr>
                <a:defRPr/>
              </a:pPr>
              <a:t>13</a:t>
            </a:fld>
            <a:endParaRPr lang="en-US" dirty="0"/>
          </a:p>
        </p:txBody>
      </p:sp>
      <p:grpSp>
        <p:nvGrpSpPr>
          <p:cNvPr id="2" name="Group 15" descr="Table B16007 as displayed in American FactFinder for California showing state total, urban, and rural components. Can be found at http://factfinder.census.gov/servlet/DTTable?_bm=y&amp;-context=dt&amp;-ds_name=ACS_2007_1YR_G00_&amp;-gc_url=040:00|01|43|&amp;-CONTEXT=dt&amp;-mt_name=ACS_2007_1YR_G2000_B16007&amp;-tree_id=307&amp;-redoLog=false&amp;-geo_id=04000US06&amp;-search_results=01000US&amp;-_showChild=Y&amp;-format=&amp;-_lang=en "/>
          <p:cNvGrpSpPr>
            <a:grpSpLocks/>
          </p:cNvGrpSpPr>
          <p:nvPr/>
        </p:nvGrpSpPr>
        <p:grpSpPr bwMode="auto">
          <a:xfrm>
            <a:off x="0" y="0"/>
            <a:ext cx="9144000" cy="6858000"/>
            <a:chOff x="384" y="480"/>
            <a:chExt cx="5121" cy="3317"/>
          </a:xfrm>
        </p:grpSpPr>
        <p:pic>
          <p:nvPicPr>
            <p:cNvPr id="16389" name="Picture 14"/>
            <p:cNvPicPr>
              <a:picLocks noChangeAspect="1" noChangeArrowheads="1"/>
            </p:cNvPicPr>
            <p:nvPr/>
          </p:nvPicPr>
          <p:blipFill>
            <a:blip r:embed="rId3"/>
            <a:srcRect/>
            <a:stretch>
              <a:fillRect/>
            </a:stretch>
          </p:blipFill>
          <p:spPr bwMode="auto">
            <a:xfrm>
              <a:off x="384" y="1179"/>
              <a:ext cx="4800" cy="2618"/>
            </a:xfrm>
            <a:prstGeom prst="rect">
              <a:avLst/>
            </a:prstGeom>
            <a:noFill/>
            <a:ln w="9525">
              <a:noFill/>
              <a:miter lim="800000"/>
              <a:headEnd/>
              <a:tailEnd/>
            </a:ln>
          </p:spPr>
        </p:pic>
        <p:pic>
          <p:nvPicPr>
            <p:cNvPr id="16390" name="Picture 1028" descr="H:\My Documents\ACS\Conferences &amp; Presentations\San Antonio\options.png"/>
            <p:cNvPicPr>
              <a:picLocks noChangeAspect="1" noChangeArrowheads="1"/>
            </p:cNvPicPr>
            <p:nvPr/>
          </p:nvPicPr>
          <p:blipFill>
            <a:blip r:embed="rId4"/>
            <a:srcRect b="79556"/>
            <a:stretch>
              <a:fillRect/>
            </a:stretch>
          </p:blipFill>
          <p:spPr bwMode="auto">
            <a:xfrm>
              <a:off x="384" y="480"/>
              <a:ext cx="4801" cy="672"/>
            </a:xfrm>
            <a:prstGeom prst="rect">
              <a:avLst/>
            </a:prstGeom>
            <a:noFill/>
            <a:ln w="9525">
              <a:solidFill>
                <a:schemeClr val="tx1"/>
              </a:solidFill>
              <a:miter lim="800000"/>
              <a:headEnd/>
              <a:tailEnd/>
            </a:ln>
          </p:spPr>
        </p:pic>
        <p:sp>
          <p:nvSpPr>
            <p:cNvPr id="16391" name="Oval 1029"/>
            <p:cNvSpPr>
              <a:spLocks noChangeAspect="1" noChangeArrowheads="1"/>
            </p:cNvSpPr>
            <p:nvPr/>
          </p:nvSpPr>
          <p:spPr bwMode="auto">
            <a:xfrm>
              <a:off x="2953" y="923"/>
              <a:ext cx="536" cy="203"/>
            </a:xfrm>
            <a:prstGeom prst="ellipse">
              <a:avLst/>
            </a:prstGeom>
            <a:noFill/>
            <a:ln w="28575">
              <a:solidFill>
                <a:srgbClr val="FF0000"/>
              </a:solidFill>
              <a:round/>
              <a:headEnd/>
              <a:tailEnd/>
            </a:ln>
          </p:spPr>
          <p:txBody>
            <a:bodyPr wrap="none" anchor="ctr"/>
            <a:lstStyle/>
            <a:p>
              <a:endParaRPr lang="en-US" b="1">
                <a:latin typeface="Times New Roman" pitchFamily="18" charset="0"/>
              </a:endParaRPr>
            </a:p>
          </p:txBody>
        </p:sp>
        <p:pic>
          <p:nvPicPr>
            <p:cNvPr id="16392" name="Picture 1031" descr="H:\My Documents\ACS\Conferences &amp; Presentations\San Antonio\geo components.png"/>
            <p:cNvPicPr>
              <a:picLocks noChangeAspect="1" noChangeArrowheads="1"/>
            </p:cNvPicPr>
            <p:nvPr/>
          </p:nvPicPr>
          <p:blipFill>
            <a:blip r:embed="rId5"/>
            <a:srcRect/>
            <a:stretch>
              <a:fillRect/>
            </a:stretch>
          </p:blipFill>
          <p:spPr bwMode="auto">
            <a:xfrm>
              <a:off x="3296" y="1811"/>
              <a:ext cx="2209" cy="1986"/>
            </a:xfrm>
            <a:prstGeom prst="rect">
              <a:avLst/>
            </a:prstGeom>
            <a:noFill/>
            <a:ln w="9525">
              <a:solidFill>
                <a:schemeClr val="tx1"/>
              </a:solidFill>
              <a:miter lim="800000"/>
              <a:headEnd/>
              <a:tailEnd/>
            </a:ln>
          </p:spPr>
        </p:pic>
        <p:pic>
          <p:nvPicPr>
            <p:cNvPr id="16393" name="Picture 103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83" y="738"/>
              <a:ext cx="640" cy="1548"/>
            </a:xfrm>
            <a:prstGeom prst="rect">
              <a:avLst/>
            </a:prstGeom>
            <a:noFill/>
            <a:ln w="9525">
              <a:noFill/>
              <a:miter lim="800000"/>
              <a:headEnd/>
              <a:tailEnd/>
            </a:ln>
          </p:spPr>
        </p:pic>
      </p:grpSp>
      <p:sp>
        <p:nvSpPr>
          <p:cNvPr id="16388" name="TextBox 10"/>
          <p:cNvSpPr txBox="1">
            <a:spLocks noChangeArrowheads="1"/>
          </p:cNvSpPr>
          <p:nvPr/>
        </p:nvSpPr>
        <p:spPr bwMode="auto">
          <a:xfrm>
            <a:off x="762000" y="228600"/>
            <a:ext cx="1732077" cy="369332"/>
          </a:xfrm>
          <a:prstGeom prst="rect">
            <a:avLst/>
          </a:prstGeom>
          <a:noFill/>
          <a:ln w="28575">
            <a:solidFill>
              <a:srgbClr val="FF0000"/>
            </a:solidFill>
            <a:miter lim="800000"/>
            <a:headEnd/>
            <a:tailEnd/>
          </a:ln>
        </p:spPr>
        <p:txBody>
          <a:bodyPr wrap="none">
            <a:spAutoFit/>
          </a:bodyPr>
          <a:lstStyle/>
          <a:p>
            <a:pPr algn="ctr"/>
            <a:r>
              <a:rPr lang="en-US" b="1" dirty="0">
                <a:latin typeface="Arial" pitchFamily="34" charset="0"/>
                <a:cs typeface="Arial" pitchFamily="34" charset="0"/>
              </a:rPr>
              <a:t>Detailed Table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p:txBody>
          <a:bodyPr/>
          <a:lstStyle/>
          <a:p>
            <a:pPr>
              <a:defRPr/>
            </a:pPr>
            <a:fld id="{704B44CD-730F-4A14-9C57-92BFE29B18BA}" type="slidenum">
              <a:rPr lang="en-US"/>
              <a:pPr>
                <a:defRPr/>
              </a:pPr>
              <a:t>14</a:t>
            </a:fld>
            <a:endParaRPr lang="en-US" dirty="0"/>
          </a:p>
        </p:txBody>
      </p:sp>
      <p:sp>
        <p:nvSpPr>
          <p:cNvPr id="17411" name="Rectangle 1026"/>
          <p:cNvSpPr>
            <a:spLocks noGrp="1" noChangeArrowheads="1"/>
          </p:cNvSpPr>
          <p:nvPr>
            <p:ph type="title"/>
          </p:nvPr>
        </p:nvSpPr>
        <p:spPr>
          <a:xfrm>
            <a:off x="533400" y="228600"/>
            <a:ext cx="7696200" cy="1143000"/>
          </a:xfrm>
        </p:spPr>
        <p:txBody>
          <a:bodyPr>
            <a:normAutofit fontScale="90000"/>
          </a:bodyPr>
          <a:lstStyle/>
          <a:p>
            <a:r>
              <a:rPr lang="en-US" smtClean="0"/>
              <a:t>Detailed Tables for Quality Measures</a:t>
            </a:r>
          </a:p>
        </p:txBody>
      </p:sp>
      <p:pic>
        <p:nvPicPr>
          <p:cNvPr id="17412" name="Picture 1037" descr="Image showing the B98* series of Detailed Tables, the Quality Measures series, as displayed in American FactFinder. Can be located at http://factfinder.census.gov/servlet/DTSubjectShowTablesServlet?_ts=243969400090"/>
          <p:cNvPicPr>
            <a:picLocks noGrp="1" noChangeAspect="1" noChangeArrowheads="1"/>
          </p:cNvPicPr>
          <p:nvPr>
            <p:ph idx="1"/>
          </p:nvPr>
        </p:nvPicPr>
        <p:blipFill>
          <a:blip r:embed="rId3"/>
          <a:srcRect/>
          <a:stretch>
            <a:fillRect/>
          </a:stretch>
        </p:blipFill>
        <p:spPr>
          <a:xfrm>
            <a:off x="0" y="0"/>
            <a:ext cx="9144000" cy="6858000"/>
          </a:xfrm>
        </p:spPr>
      </p:pic>
      <p:sp>
        <p:nvSpPr>
          <p:cNvPr id="17413" name="TextBox 4"/>
          <p:cNvSpPr txBox="1">
            <a:spLocks noChangeArrowheads="1"/>
          </p:cNvSpPr>
          <p:nvPr/>
        </p:nvSpPr>
        <p:spPr bwMode="auto">
          <a:xfrm>
            <a:off x="5680364" y="228600"/>
            <a:ext cx="2549236" cy="646331"/>
          </a:xfrm>
          <a:prstGeom prst="rect">
            <a:avLst/>
          </a:prstGeom>
          <a:solidFill>
            <a:schemeClr val="bg1"/>
          </a:solidFill>
          <a:ln w="28575">
            <a:solidFill>
              <a:srgbClr val="FF0000"/>
            </a:solidFill>
            <a:miter lim="800000"/>
            <a:headEnd/>
            <a:tailEnd/>
          </a:ln>
        </p:spPr>
        <p:txBody>
          <a:bodyPr wrap="square">
            <a:spAutoFit/>
          </a:bodyPr>
          <a:lstStyle/>
          <a:p>
            <a:pPr algn="ctr"/>
            <a:r>
              <a:rPr lang="en-US" b="1" dirty="0">
                <a:latin typeface="Arial" pitchFamily="34" charset="0"/>
                <a:cs typeface="Arial" pitchFamily="34" charset="0"/>
              </a:rPr>
              <a:t>Detailed Tables for Quality Measures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 y="0"/>
            <a:ext cx="9144000" cy="1143000"/>
          </a:xfrm>
        </p:spPr>
        <p:txBody>
          <a:bodyPr/>
          <a:lstStyle/>
          <a:p>
            <a:r>
              <a:rPr lang="en-US" sz="3600" dirty="0" smtClean="0"/>
              <a:t>Subject Tables</a:t>
            </a:r>
          </a:p>
        </p:txBody>
      </p:sp>
      <p:sp>
        <p:nvSpPr>
          <p:cNvPr id="18435" name="Content Placeholder 4"/>
          <p:cNvSpPr>
            <a:spLocks noGrp="1"/>
          </p:cNvSpPr>
          <p:nvPr>
            <p:ph idx="1"/>
          </p:nvPr>
        </p:nvSpPr>
        <p:spPr>
          <a:xfrm>
            <a:off x="457200" y="1066800"/>
            <a:ext cx="7772400" cy="5029200"/>
          </a:xfrm>
        </p:spPr>
        <p:txBody>
          <a:bodyPr>
            <a:normAutofit fontScale="85000" lnSpcReduction="10000"/>
          </a:bodyPr>
          <a:lstStyle/>
          <a:p>
            <a:pPr>
              <a:spcBef>
                <a:spcPts val="600"/>
              </a:spcBef>
              <a:spcAft>
                <a:spcPts val="600"/>
              </a:spcAft>
            </a:pPr>
            <a:r>
              <a:rPr lang="en-US" dirty="0" smtClean="0"/>
              <a:t>Cover particular topics such as employment, education, and origins and language</a:t>
            </a:r>
          </a:p>
          <a:p>
            <a:pPr lvl="1">
              <a:spcBef>
                <a:spcPts val="600"/>
              </a:spcBef>
              <a:spcAft>
                <a:spcPts val="600"/>
              </a:spcAft>
            </a:pPr>
            <a:r>
              <a:rPr lang="en-US" dirty="0" smtClean="0"/>
              <a:t>Provide pre-tabulated numbers and percentages</a:t>
            </a:r>
          </a:p>
          <a:p>
            <a:pPr lvl="1">
              <a:spcBef>
                <a:spcPts val="600"/>
              </a:spcBef>
              <a:spcAft>
                <a:spcPts val="600"/>
              </a:spcAft>
            </a:pPr>
            <a:r>
              <a:rPr lang="en-US" dirty="0" smtClean="0"/>
              <a:t>Often available separately by age, sex, race or ethnicity</a:t>
            </a:r>
          </a:p>
          <a:p>
            <a:pPr lvl="1">
              <a:spcBef>
                <a:spcPts val="600"/>
              </a:spcBef>
              <a:spcAft>
                <a:spcPts val="600"/>
              </a:spcAft>
            </a:pPr>
            <a:r>
              <a:rPr lang="en-US" dirty="0" smtClean="0"/>
              <a:t>Present distributions for a few key population groups with universes displayed as numeric estimates with their margins of error</a:t>
            </a:r>
          </a:p>
          <a:p>
            <a:pPr lvl="1">
              <a:spcBef>
                <a:spcPts val="600"/>
              </a:spcBef>
              <a:spcAft>
                <a:spcPts val="600"/>
              </a:spcAft>
            </a:pPr>
            <a:r>
              <a:rPr lang="en-US" dirty="0" smtClean="0"/>
              <a:t>Display measures such as medians and aggregates where appropriate and include tables of imputation rates for relevant measures</a:t>
            </a:r>
          </a:p>
          <a:p>
            <a:pPr>
              <a:spcBef>
                <a:spcPts val="600"/>
              </a:spcBef>
              <a:spcAft>
                <a:spcPts val="600"/>
              </a:spcAft>
            </a:pPr>
            <a:r>
              <a:rPr lang="en-US" dirty="0" smtClean="0"/>
              <a:t>Show more detail than the Data Profiles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p:txBody>
          <a:bodyPr/>
          <a:lstStyle/>
          <a:p>
            <a:pPr>
              <a:defRPr/>
            </a:pPr>
            <a:fld id="{78284DC2-1C5C-4392-8279-92C0FBC94A51}" type="slidenum">
              <a:rPr lang="en-US"/>
              <a:pPr>
                <a:defRPr/>
              </a:pPr>
              <a:t>16</a:t>
            </a:fld>
            <a:endParaRPr lang="en-US" dirty="0"/>
          </a:p>
        </p:txBody>
      </p:sp>
      <p:sp>
        <p:nvSpPr>
          <p:cNvPr id="4"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F30C3E70-BD4F-48C7-B66B-C57C64A04718}" type="slidenum">
              <a:rPr lang="en-US" sz="1200" b="1">
                <a:solidFill>
                  <a:schemeClr val="bg1"/>
                </a:solidFill>
                <a:latin typeface="+mn-lt"/>
              </a:rPr>
              <a:pPr algn="r">
                <a:defRPr/>
              </a:pPr>
              <a:t>16</a:t>
            </a:fld>
            <a:endParaRPr lang="en-US" sz="1200" b="1" dirty="0">
              <a:solidFill>
                <a:schemeClr val="bg1"/>
              </a:solidFill>
              <a:latin typeface="+mn-lt"/>
            </a:endParaRPr>
          </a:p>
        </p:txBody>
      </p:sp>
      <p:sp>
        <p:nvSpPr>
          <p:cNvPr id="19460" name="Rectangle 2"/>
          <p:cNvSpPr>
            <a:spLocks noGrp="1" noChangeArrowheads="1"/>
          </p:cNvSpPr>
          <p:nvPr>
            <p:ph type="title"/>
          </p:nvPr>
        </p:nvSpPr>
        <p:spPr>
          <a:xfrm>
            <a:off x="609600" y="228600"/>
            <a:ext cx="7696200" cy="1143000"/>
          </a:xfrm>
        </p:spPr>
        <p:txBody>
          <a:bodyPr/>
          <a:lstStyle/>
          <a:p>
            <a:pPr eaLnBrk="1" hangingPunct="1"/>
            <a:r>
              <a:rPr lang="en-US" smtClean="0">
                <a:latin typeface="Arial Rounded MT Bold" pitchFamily="34" charset="0"/>
              </a:rPr>
              <a:t>Subject Table List</a:t>
            </a:r>
          </a:p>
        </p:txBody>
      </p:sp>
      <p:pic>
        <p:nvPicPr>
          <p:cNvPr id="19461" name="Picture 6" descr="Partial list of available Subject Tables as displayed in American FactFinder. Can be found at http://factfinder.census.gov/servlet/STGeoSearchByListServlet?ds_name=ACS_2007_1YR_G00_&amp;_lang=en&amp;_ts=243959686093&#10;&#10;To access the subject table list shown on this slide, you must select a geography on the page opened by the hyperlink above."/>
          <p:cNvPicPr>
            <a:picLocks noGrp="1" noChangeAspect="1" noChangeArrowheads="1"/>
          </p:cNvPicPr>
          <p:nvPr>
            <p:ph idx="4294967295"/>
          </p:nvPr>
        </p:nvPicPr>
        <p:blipFill>
          <a:blip r:embed="rId3"/>
          <a:srcRect t="1503" b="1933"/>
          <a:stretch>
            <a:fillRect/>
          </a:stretch>
        </p:blipFill>
        <p:spPr>
          <a:xfrm>
            <a:off x="-34925" y="0"/>
            <a:ext cx="9178925" cy="6858000"/>
          </a:xfrm>
        </p:spPr>
      </p:pic>
      <p:sp>
        <p:nvSpPr>
          <p:cNvPr id="19462" name="TextBox 5"/>
          <p:cNvSpPr txBox="1">
            <a:spLocks noChangeArrowheads="1"/>
          </p:cNvSpPr>
          <p:nvPr/>
        </p:nvSpPr>
        <p:spPr bwMode="auto">
          <a:xfrm>
            <a:off x="5226843" y="1079500"/>
            <a:ext cx="2142446" cy="369332"/>
          </a:xfrm>
          <a:prstGeom prst="rect">
            <a:avLst/>
          </a:prstGeom>
          <a:solidFill>
            <a:schemeClr val="bg1"/>
          </a:solidFill>
          <a:ln w="28575">
            <a:solidFill>
              <a:srgbClr val="FF0000"/>
            </a:solidFill>
            <a:miter lim="800000"/>
            <a:headEnd/>
            <a:tailEnd/>
          </a:ln>
        </p:spPr>
        <p:txBody>
          <a:bodyPr wrap="none">
            <a:spAutoFit/>
          </a:bodyPr>
          <a:lstStyle/>
          <a:p>
            <a:pPr algn="ctr"/>
            <a:r>
              <a:rPr lang="en-US" b="1" dirty="0">
                <a:latin typeface="Arial" pitchFamily="34" charset="0"/>
                <a:cs typeface="Arial" pitchFamily="34" charset="0"/>
              </a:rPr>
              <a:t>Subject Table List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p:txBody>
          <a:bodyPr/>
          <a:lstStyle/>
          <a:p>
            <a:pPr>
              <a:defRPr/>
            </a:pPr>
            <a:fld id="{3929163C-ED6B-4C3F-A6A7-1D63F9741974}" type="slidenum">
              <a:rPr lang="en-US"/>
              <a:pPr>
                <a:defRPr/>
              </a:pPr>
              <a:t>17</a:t>
            </a:fld>
            <a:endParaRPr lang="en-US" dirty="0"/>
          </a:p>
        </p:txBody>
      </p:sp>
      <p:sp>
        <p:nvSpPr>
          <p:cNvPr id="4"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8409F989-8937-421D-9AD5-14E62E65FA7C}" type="slidenum">
              <a:rPr lang="en-US" sz="1200" b="1">
                <a:solidFill>
                  <a:schemeClr val="bg1"/>
                </a:solidFill>
                <a:latin typeface="+mn-lt"/>
              </a:rPr>
              <a:pPr algn="r">
                <a:defRPr/>
              </a:pPr>
              <a:t>17</a:t>
            </a:fld>
            <a:endParaRPr lang="en-US" sz="1200" b="1" dirty="0">
              <a:solidFill>
                <a:schemeClr val="bg1"/>
              </a:solidFill>
              <a:latin typeface="+mn-lt"/>
            </a:endParaRPr>
          </a:p>
        </p:txBody>
      </p:sp>
      <p:sp>
        <p:nvSpPr>
          <p:cNvPr id="20484" name="Rectangle 2"/>
          <p:cNvSpPr>
            <a:spLocks noGrp="1" noChangeArrowheads="1"/>
          </p:cNvSpPr>
          <p:nvPr>
            <p:ph type="title"/>
          </p:nvPr>
        </p:nvSpPr>
        <p:spPr>
          <a:xfrm>
            <a:off x="533400" y="228600"/>
            <a:ext cx="7696200" cy="1143000"/>
          </a:xfrm>
        </p:spPr>
        <p:txBody>
          <a:bodyPr/>
          <a:lstStyle/>
          <a:p>
            <a:pPr eaLnBrk="1" hangingPunct="1"/>
            <a:r>
              <a:rPr lang="en-US" smtClean="0">
                <a:latin typeface="Arial Rounded MT Bold" pitchFamily="34" charset="0"/>
              </a:rPr>
              <a:t>Subject Tables</a:t>
            </a:r>
          </a:p>
        </p:txBody>
      </p:sp>
      <p:pic>
        <p:nvPicPr>
          <p:cNvPr id="20485" name="Picture 5" descr="Subject table S1401 for California as dislayed in American FactFinder. Can be found at http://factfinder.census.gov/servlet/STTable?_bm=y&amp;-context=st&amp;-qr_name=ACS_2007_1YR_G00_S1401&amp;-ds_name=ACS_2007_1YR_G00_&amp;-CONTEXT=st&amp;-tree_id=307&amp;-redoLog=false&amp;-_caller=geoselect&amp;-geo_id=04000US06&amp;-format=&amp;-_lang=en"/>
          <p:cNvPicPr>
            <a:picLocks noGrp="1" noChangeAspect="1" noChangeArrowheads="1"/>
          </p:cNvPicPr>
          <p:nvPr>
            <p:ph idx="4294967295"/>
          </p:nvPr>
        </p:nvPicPr>
        <p:blipFill>
          <a:blip r:embed="rId3"/>
          <a:srcRect b="25348"/>
          <a:stretch>
            <a:fillRect/>
          </a:stretch>
        </p:blipFill>
        <p:spPr>
          <a:xfrm>
            <a:off x="12700" y="0"/>
            <a:ext cx="9131300" cy="6858000"/>
          </a:xfrm>
        </p:spPr>
      </p:pic>
      <p:sp>
        <p:nvSpPr>
          <p:cNvPr id="20486" name="TextBox 5"/>
          <p:cNvSpPr txBox="1">
            <a:spLocks noChangeArrowheads="1"/>
          </p:cNvSpPr>
          <p:nvPr/>
        </p:nvSpPr>
        <p:spPr bwMode="auto">
          <a:xfrm>
            <a:off x="5334000" y="304800"/>
            <a:ext cx="1667957" cy="369332"/>
          </a:xfrm>
          <a:prstGeom prst="rect">
            <a:avLst/>
          </a:prstGeom>
          <a:noFill/>
          <a:ln w="28575">
            <a:solidFill>
              <a:srgbClr val="FF0000"/>
            </a:solidFill>
            <a:miter lim="800000"/>
            <a:headEnd/>
            <a:tailEnd/>
          </a:ln>
        </p:spPr>
        <p:txBody>
          <a:bodyPr wrap="none">
            <a:spAutoFit/>
          </a:bodyPr>
          <a:lstStyle/>
          <a:p>
            <a:pPr algn="ctr"/>
            <a:r>
              <a:rPr lang="en-US" b="1" dirty="0">
                <a:latin typeface="Arial" pitchFamily="34" charset="0"/>
                <a:cs typeface="Arial" pitchFamily="34" charset="0"/>
              </a:rPr>
              <a:t>Subject Table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0" y="0"/>
            <a:ext cx="9144000" cy="886691"/>
          </a:xfrm>
        </p:spPr>
        <p:txBody>
          <a:bodyPr/>
          <a:lstStyle/>
          <a:p>
            <a:r>
              <a:rPr lang="en-US" sz="3600" dirty="0" smtClean="0"/>
              <a:t>Ranking Tables</a:t>
            </a:r>
          </a:p>
        </p:txBody>
      </p:sp>
      <p:sp>
        <p:nvSpPr>
          <p:cNvPr id="21507" name="Content Placeholder 3"/>
          <p:cNvSpPr>
            <a:spLocks noGrp="1"/>
          </p:cNvSpPr>
          <p:nvPr>
            <p:ph idx="1"/>
          </p:nvPr>
        </p:nvSpPr>
        <p:spPr>
          <a:xfrm>
            <a:off x="533399" y="886690"/>
            <a:ext cx="7931727" cy="5469659"/>
          </a:xfrm>
        </p:spPr>
        <p:txBody>
          <a:bodyPr/>
          <a:lstStyle/>
          <a:p>
            <a:r>
              <a:rPr lang="en-US" dirty="0" smtClean="0"/>
              <a:t>Provide state-level rankings of key ACS variables</a:t>
            </a:r>
          </a:p>
          <a:p>
            <a:pPr lvl="1"/>
            <a:r>
              <a:rPr lang="en-US" dirty="0" smtClean="0"/>
              <a:t>Each table displays a single characteristic </a:t>
            </a:r>
          </a:p>
          <a:p>
            <a:pPr lvl="1"/>
            <a:r>
              <a:rPr lang="en-US" dirty="0" smtClean="0"/>
              <a:t>States “ranked” from highest to lowest</a:t>
            </a:r>
          </a:p>
          <a:p>
            <a:pPr lvl="1"/>
            <a:r>
              <a:rPr lang="en-US" dirty="0" smtClean="0"/>
              <a:t>Enables users to compare different states while seeing which differences are statistically significant at a 90-percent confidence level</a:t>
            </a:r>
          </a:p>
          <a:p>
            <a:pPr lvl="2"/>
            <a:r>
              <a:rPr lang="en-US" dirty="0" smtClean="0"/>
              <a:t>Displayed by clicking on “with statistical significance” in menu on left side of screen</a:t>
            </a:r>
          </a:p>
          <a:p>
            <a:pPr lvl="1"/>
            <a:r>
              <a:rPr lang="en-US" dirty="0" smtClean="0"/>
              <a:t>Available for 1-year estimates only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sldNum" sz="quarter" idx="10"/>
          </p:nvPr>
        </p:nvSpPr>
        <p:spPr/>
        <p:txBody>
          <a:bodyPr/>
          <a:lstStyle/>
          <a:p>
            <a:pPr>
              <a:defRPr/>
            </a:pPr>
            <a:fld id="{04485530-C748-4455-B50B-353517294250}" type="slidenum">
              <a:rPr lang="en-US"/>
              <a:pPr>
                <a:defRPr/>
              </a:pPr>
              <a:t>19</a:t>
            </a:fld>
            <a:endParaRPr lang="en-US" dirty="0"/>
          </a:p>
        </p:txBody>
      </p:sp>
      <p:pic>
        <p:nvPicPr>
          <p:cNvPr id="22531" name="Picture 7" descr="Image showing ranking table R1601 for the United States as displayed in the American FactFinder. Can be found at http://factfinder.census.gov/servlet/GRTTable?_bm=y&amp;-_box_head_nbr=R1601&amp;-ds_name=ACS_2007_1YR_G00_&amp;-_lang=en&amp;-format=US-30&amp;-CONTEXT=grt"/>
          <p:cNvPicPr>
            <a:picLocks noGrp="1" noChangeAspect="1" noChangeArrowheads="1"/>
          </p:cNvPicPr>
          <p:nvPr>
            <p:ph idx="4294967295"/>
          </p:nvPr>
        </p:nvPicPr>
        <p:blipFill>
          <a:blip r:embed="rId3"/>
          <a:srcRect r="6706" b="26614"/>
          <a:stretch>
            <a:fillRect/>
          </a:stretch>
        </p:blipFill>
        <p:spPr>
          <a:xfrm>
            <a:off x="0" y="0"/>
            <a:ext cx="9144000" cy="6858000"/>
          </a:xfrm>
        </p:spPr>
      </p:pic>
      <p:sp>
        <p:nvSpPr>
          <p:cNvPr id="5" name="Slide Number Placeholder 1"/>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3454CA7E-85BF-4BAE-B302-DF67E743C864}" type="slidenum">
              <a:rPr lang="en-US" sz="1200" b="1">
                <a:solidFill>
                  <a:schemeClr val="bg1"/>
                </a:solidFill>
                <a:latin typeface="+mn-lt"/>
              </a:rPr>
              <a:pPr algn="r">
                <a:defRPr/>
              </a:pPr>
              <a:t>19</a:t>
            </a:fld>
            <a:endParaRPr lang="en-US" sz="1200" b="1" dirty="0">
              <a:solidFill>
                <a:schemeClr val="bg1"/>
              </a:solidFill>
              <a:latin typeface="+mn-lt"/>
            </a:endParaRPr>
          </a:p>
        </p:txBody>
      </p:sp>
      <p:sp>
        <p:nvSpPr>
          <p:cNvPr id="692226" name="Rectangle 1026"/>
          <p:cNvSpPr>
            <a:spLocks noChangeArrowheads="1"/>
          </p:cNvSpPr>
          <p:nvPr/>
        </p:nvSpPr>
        <p:spPr bwMode="auto">
          <a:xfrm>
            <a:off x="1828800" y="601663"/>
            <a:ext cx="9144000" cy="457200"/>
          </a:xfrm>
          <a:prstGeom prst="rect">
            <a:avLst/>
          </a:prstGeom>
          <a:noFill/>
          <a:ln w="9525">
            <a:noFill/>
            <a:miter lim="800000"/>
            <a:headEnd/>
            <a:tailEnd/>
          </a:ln>
          <a:effectLst>
            <a:outerShdw dist="99190" dir="3011666" algn="ctr" rotWithShape="0">
              <a:schemeClr val="bg1"/>
            </a:outerShdw>
          </a:effectLst>
        </p:spPr>
        <p:txBody>
          <a:bodyPr>
            <a:spAutoFit/>
          </a:bodyPr>
          <a:lstStyle/>
          <a:p>
            <a:pPr>
              <a:defRPr/>
            </a:pPr>
            <a:endParaRPr lang="en-US" b="1" dirty="0">
              <a:latin typeface="Times New Roman" pitchFamily="18" charset="0"/>
            </a:endParaRPr>
          </a:p>
        </p:txBody>
      </p:sp>
      <p:cxnSp>
        <p:nvCxnSpPr>
          <p:cNvPr id="22534" name="Straight Arrow Connector 6"/>
          <p:cNvCxnSpPr>
            <a:cxnSpLocks noChangeShapeType="1"/>
          </p:cNvCxnSpPr>
          <p:nvPr/>
        </p:nvCxnSpPr>
        <p:spPr bwMode="auto">
          <a:xfrm rot="10800000">
            <a:off x="1143000" y="2514600"/>
            <a:ext cx="609600" cy="1588"/>
          </a:xfrm>
          <a:prstGeom prst="straightConnector1">
            <a:avLst/>
          </a:prstGeom>
          <a:noFill/>
          <a:ln w="38100" algn="ctr">
            <a:solidFill>
              <a:srgbClr val="FF0000"/>
            </a:solidFill>
            <a:round/>
            <a:headEnd/>
            <a:tailEnd type="arrow" w="med" len="med"/>
          </a:ln>
        </p:spPr>
      </p:cxnSp>
      <p:sp>
        <p:nvSpPr>
          <p:cNvPr id="22535" name="TextBox 7"/>
          <p:cNvSpPr txBox="1">
            <a:spLocks noChangeArrowheads="1"/>
          </p:cNvSpPr>
          <p:nvPr/>
        </p:nvSpPr>
        <p:spPr bwMode="auto">
          <a:xfrm>
            <a:off x="7086600" y="1413164"/>
            <a:ext cx="1744901" cy="369332"/>
          </a:xfrm>
          <a:prstGeom prst="rect">
            <a:avLst/>
          </a:prstGeom>
          <a:solidFill>
            <a:schemeClr val="bg1"/>
          </a:solidFill>
          <a:ln w="28575">
            <a:solidFill>
              <a:srgbClr val="FF0000"/>
            </a:solidFill>
            <a:miter lim="800000"/>
            <a:headEnd/>
            <a:tailEnd/>
          </a:ln>
        </p:spPr>
        <p:txBody>
          <a:bodyPr wrap="none">
            <a:spAutoFit/>
          </a:bodyPr>
          <a:lstStyle/>
          <a:p>
            <a:pPr algn="ctr"/>
            <a:r>
              <a:rPr lang="en-US" b="1" dirty="0">
                <a:latin typeface="Arial" pitchFamily="34" charset="0"/>
                <a:cs typeface="Arial" pitchFamily="34" charset="0"/>
              </a:rPr>
              <a:t>Ranking Table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p:txBody>
          <a:bodyPr/>
          <a:lstStyle/>
          <a:p>
            <a:pPr>
              <a:defRPr/>
            </a:pPr>
            <a:fld id="{74FF40E0-2916-4871-8210-CB3A8BFAE2D4}" type="slidenum">
              <a:rPr lang="en-US"/>
              <a:pPr>
                <a:defRPr/>
              </a:pPr>
              <a:t>2</a:t>
            </a:fld>
            <a:endParaRPr lang="en-US" dirty="0"/>
          </a:p>
        </p:txBody>
      </p:sp>
      <p:sp>
        <p:nvSpPr>
          <p:cNvPr id="5123" name="Rectangle 2"/>
          <p:cNvSpPr>
            <a:spLocks noChangeArrowheads="1"/>
          </p:cNvSpPr>
          <p:nvPr/>
        </p:nvSpPr>
        <p:spPr bwMode="auto">
          <a:xfrm>
            <a:off x="533400" y="152400"/>
            <a:ext cx="7696200" cy="685800"/>
          </a:xfrm>
          <a:prstGeom prst="rect">
            <a:avLst/>
          </a:prstGeom>
          <a:noFill/>
          <a:ln w="9525">
            <a:noFill/>
            <a:miter lim="800000"/>
            <a:headEnd/>
            <a:tailEnd/>
          </a:ln>
        </p:spPr>
        <p:txBody>
          <a:bodyPr anchor="ctr"/>
          <a:lstStyle/>
          <a:p>
            <a:pPr eaLnBrk="0" hangingPunct="0"/>
            <a:endParaRPr lang="en-US" sz="3600" b="1">
              <a:solidFill>
                <a:srgbClr val="FFFF99"/>
              </a:solidFill>
              <a:latin typeface="Arial" charset="0"/>
            </a:endParaRPr>
          </a:p>
        </p:txBody>
      </p:sp>
      <p:sp>
        <p:nvSpPr>
          <p:cNvPr id="5124" name="Rectangle 6"/>
          <p:cNvSpPr>
            <a:spLocks noGrp="1" noChangeArrowheads="1"/>
          </p:cNvSpPr>
          <p:nvPr>
            <p:ph type="title" idx="4294967295"/>
          </p:nvPr>
        </p:nvSpPr>
        <p:spPr>
          <a:xfrm>
            <a:off x="533400" y="228600"/>
            <a:ext cx="7696200" cy="1143000"/>
          </a:xfrm>
        </p:spPr>
        <p:txBody>
          <a:bodyPr/>
          <a:lstStyle/>
          <a:p>
            <a:r>
              <a:rPr lang="en-US" smtClean="0">
                <a:latin typeface="Arial Rounded MT Bold" pitchFamily="34" charset="0"/>
              </a:rPr>
              <a:t>Data Profiles</a:t>
            </a:r>
          </a:p>
        </p:txBody>
      </p:sp>
      <p:pic>
        <p:nvPicPr>
          <p:cNvPr id="5125" name="Picture 5" descr="Image of a tabular data profile. Can be found at http://factfinder.census.gov/servlet/ADPTable?_bm=y&amp;-geo_id=01000US&amp;-qr_name=ACS_2007_1YR_G00_DP2&amp;-ds_name=ACS_2007_1YR_G00_&amp;-_lang=en&amp;-_caller=geoselect&amp;-redoLog=false&amp;-format=&#10;&#10;"/>
          <p:cNvPicPr>
            <a:picLocks noGrp="1" noChangeAspect="1" noChangeArrowheads="1"/>
          </p:cNvPicPr>
          <p:nvPr>
            <p:ph idx="4294967295"/>
          </p:nvPr>
        </p:nvPicPr>
        <p:blipFill>
          <a:blip r:embed="rId3"/>
          <a:srcRect b="6976"/>
          <a:stretch>
            <a:fillRect/>
          </a:stretch>
        </p:blipFill>
        <p:spPr>
          <a:xfrm>
            <a:off x="0" y="-87313"/>
            <a:ext cx="9144000" cy="6945313"/>
          </a:xfrm>
        </p:spPr>
      </p:pic>
      <p:sp>
        <p:nvSpPr>
          <p:cNvPr id="5126" name="TextBox 5"/>
          <p:cNvSpPr txBox="1">
            <a:spLocks noChangeArrowheads="1"/>
          </p:cNvSpPr>
          <p:nvPr/>
        </p:nvSpPr>
        <p:spPr bwMode="auto">
          <a:xfrm>
            <a:off x="6553200" y="304800"/>
            <a:ext cx="2362200" cy="1908215"/>
          </a:xfrm>
          <a:prstGeom prst="rect">
            <a:avLst/>
          </a:prstGeom>
          <a:noFill/>
          <a:ln w="28575">
            <a:solidFill>
              <a:srgbClr val="FF0000"/>
            </a:solidFill>
            <a:miter lim="800000"/>
            <a:headEnd/>
            <a:tailEnd/>
          </a:ln>
        </p:spPr>
        <p:txBody>
          <a:bodyPr>
            <a:spAutoFit/>
          </a:bodyPr>
          <a:lstStyle/>
          <a:p>
            <a:pPr algn="ctr">
              <a:defRPr/>
            </a:pPr>
            <a:r>
              <a:rPr lang="en-US" b="1" dirty="0" smtClean="0">
                <a:latin typeface="Arial" pitchFamily="34" charset="0"/>
                <a:cs typeface="Arial" pitchFamily="34" charset="0"/>
              </a:rPr>
              <a:t>Data Profiles </a:t>
            </a:r>
            <a:r>
              <a:rPr lang="en-US" b="1" dirty="0">
                <a:latin typeface="Arial" pitchFamily="34" charset="0"/>
                <a:cs typeface="Arial" pitchFamily="34" charset="0"/>
              </a:rPr>
              <a:t>(5)</a:t>
            </a:r>
          </a:p>
          <a:p>
            <a:pPr marL="341313" indent="-341313">
              <a:buFont typeface="Arial" pitchFamily="34" charset="0"/>
              <a:buChar char="•"/>
              <a:defRPr/>
            </a:pPr>
            <a:r>
              <a:rPr lang="en-US" sz="2000" b="1" dirty="0">
                <a:latin typeface="Arial" pitchFamily="34" charset="0"/>
                <a:cs typeface="Arial" pitchFamily="34" charset="0"/>
              </a:rPr>
              <a:t>Social</a:t>
            </a:r>
          </a:p>
          <a:p>
            <a:pPr marL="341313" indent="-341313">
              <a:buFont typeface="Arial" pitchFamily="34" charset="0"/>
              <a:buChar char="•"/>
              <a:defRPr/>
            </a:pPr>
            <a:r>
              <a:rPr lang="en-US" sz="2000" b="1" dirty="0">
                <a:latin typeface="Arial" pitchFamily="34" charset="0"/>
                <a:cs typeface="Arial" pitchFamily="34" charset="0"/>
              </a:rPr>
              <a:t>Economic</a:t>
            </a:r>
          </a:p>
          <a:p>
            <a:pPr marL="341313" indent="-341313">
              <a:buFont typeface="Arial" pitchFamily="34" charset="0"/>
              <a:buChar char="•"/>
              <a:defRPr/>
            </a:pPr>
            <a:r>
              <a:rPr lang="en-US" sz="2000" b="1" dirty="0">
                <a:latin typeface="Arial" pitchFamily="34" charset="0"/>
                <a:cs typeface="Arial" pitchFamily="34" charset="0"/>
              </a:rPr>
              <a:t>Housing</a:t>
            </a:r>
          </a:p>
          <a:p>
            <a:pPr marL="341313" indent="-341313">
              <a:buFont typeface="Arial" pitchFamily="34" charset="0"/>
              <a:buChar char="•"/>
              <a:defRPr/>
            </a:pPr>
            <a:r>
              <a:rPr lang="en-US" sz="2000" b="1" dirty="0">
                <a:latin typeface="Arial" pitchFamily="34" charset="0"/>
                <a:cs typeface="Arial" pitchFamily="34" charset="0"/>
              </a:rPr>
              <a:t>Demographic</a:t>
            </a:r>
          </a:p>
          <a:p>
            <a:pPr marL="341313" indent="-341313">
              <a:buFont typeface="Arial" pitchFamily="34" charset="0"/>
              <a:buChar char="•"/>
              <a:defRPr/>
            </a:pPr>
            <a:r>
              <a:rPr lang="en-US" sz="2000" b="1" dirty="0" smtClean="0">
                <a:latin typeface="Arial" pitchFamily="34" charset="0"/>
                <a:cs typeface="Arial" pitchFamily="34" charset="0"/>
              </a:rPr>
              <a:t>Narrative</a:t>
            </a:r>
            <a:endParaRPr lang="en-US" sz="1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p:txBody>
          <a:bodyPr/>
          <a:lstStyle/>
          <a:p>
            <a:pPr>
              <a:defRPr/>
            </a:pPr>
            <a:fld id="{B779A8FF-2C8A-4188-A7BE-6103F85D082E}" type="slidenum">
              <a:rPr lang="en-US"/>
              <a:pPr>
                <a:defRPr/>
              </a:pPr>
              <a:t>20</a:t>
            </a:fld>
            <a:endParaRPr lang="en-US" dirty="0"/>
          </a:p>
        </p:txBody>
      </p:sp>
      <p:pic>
        <p:nvPicPr>
          <p:cNvPr id="23555" name="Picture 5" descr="Image showing ranking table R1601 with statistical significance for the United States as displayed in American FactFinder. Can be found at http://factfinder.census.gov/servlet/GRTTableSS?_bm=y&amp;-ds_name=ACS_2007_1YR_G00_&amp;-_box_head_nbr=R1601&amp;-_req_type=G&amp;-_useSS=Y&amp;-CONTEXT=grt&amp;-mt_name=ACS_2007_1YR_G00_R1601_US30&amp;-redoLog=false&amp;-geo_id=01000US&amp;-format=US-30"/>
          <p:cNvPicPr>
            <a:picLocks noGrp="1" noChangeAspect="1" noChangeArrowheads="1"/>
          </p:cNvPicPr>
          <p:nvPr>
            <p:ph idx="4294967295"/>
          </p:nvPr>
        </p:nvPicPr>
        <p:blipFill>
          <a:blip r:embed="rId3"/>
          <a:srcRect t="9885"/>
          <a:stretch>
            <a:fillRect/>
          </a:stretch>
        </p:blipFill>
        <p:spPr>
          <a:xfrm>
            <a:off x="0" y="1588"/>
            <a:ext cx="9144000" cy="6856412"/>
          </a:xfrm>
        </p:spPr>
      </p:pic>
      <p:sp>
        <p:nvSpPr>
          <p:cNvPr id="2" name="Slide Number Placeholder 1"/>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B079F895-E1C5-4BBC-8997-4446CE830962}" type="slidenum">
              <a:rPr lang="en-US" sz="1200" b="1">
                <a:solidFill>
                  <a:schemeClr val="bg1"/>
                </a:solidFill>
                <a:latin typeface="+mn-lt"/>
              </a:rPr>
              <a:pPr algn="r">
                <a:defRPr/>
              </a:pPr>
              <a:t>20</a:t>
            </a:fld>
            <a:endParaRPr lang="en-US" sz="1200" b="1" dirty="0">
              <a:solidFill>
                <a:schemeClr val="bg1"/>
              </a:solidFill>
              <a:latin typeface="+mn-lt"/>
            </a:endParaRPr>
          </a:p>
        </p:txBody>
      </p:sp>
      <p:sp>
        <p:nvSpPr>
          <p:cNvPr id="23557" name="TextBox 5"/>
          <p:cNvSpPr txBox="1">
            <a:spLocks noChangeArrowheads="1"/>
          </p:cNvSpPr>
          <p:nvPr/>
        </p:nvSpPr>
        <p:spPr bwMode="auto">
          <a:xfrm>
            <a:off x="6781800" y="2819400"/>
            <a:ext cx="2133600" cy="369332"/>
          </a:xfrm>
          <a:prstGeom prst="rect">
            <a:avLst/>
          </a:prstGeom>
          <a:noFill/>
          <a:ln w="28575">
            <a:solidFill>
              <a:srgbClr val="FF0000"/>
            </a:solidFill>
            <a:miter lim="800000"/>
            <a:headEnd/>
            <a:tailEnd/>
          </a:ln>
        </p:spPr>
        <p:txBody>
          <a:bodyPr>
            <a:spAutoFit/>
          </a:bodyPr>
          <a:lstStyle/>
          <a:p>
            <a:pPr algn="ctr"/>
            <a:r>
              <a:rPr lang="en-US" b="1" dirty="0">
                <a:latin typeface="Arial" pitchFamily="34" charset="0"/>
                <a:cs typeface="Arial" pitchFamily="34" charset="0"/>
              </a:rPr>
              <a:t>Ranking Table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0" y="0"/>
            <a:ext cx="9144000" cy="1143000"/>
          </a:xfrm>
        </p:spPr>
        <p:txBody>
          <a:bodyPr/>
          <a:lstStyle/>
          <a:p>
            <a:r>
              <a:rPr lang="en-US" sz="3600" dirty="0" smtClean="0"/>
              <a:t>Geographic Comparison Tables</a:t>
            </a:r>
          </a:p>
        </p:txBody>
      </p:sp>
      <p:sp>
        <p:nvSpPr>
          <p:cNvPr id="24579" name="Content Placeholder 3"/>
          <p:cNvSpPr>
            <a:spLocks noGrp="1"/>
          </p:cNvSpPr>
          <p:nvPr>
            <p:ph idx="1"/>
          </p:nvPr>
        </p:nvSpPr>
        <p:spPr>
          <a:xfrm>
            <a:off x="533400" y="1219200"/>
            <a:ext cx="7696200" cy="4953000"/>
          </a:xfrm>
        </p:spPr>
        <p:txBody>
          <a:bodyPr>
            <a:normAutofit/>
          </a:bodyPr>
          <a:lstStyle/>
          <a:p>
            <a:r>
              <a:rPr lang="en-US" dirty="0" smtClean="0"/>
              <a:t>Contain a small number of population or housing characteristics for a group of related geographic areas - - examples:</a:t>
            </a:r>
          </a:p>
          <a:p>
            <a:pPr lvl="1"/>
            <a:r>
              <a:rPr lang="en-US" dirty="0" smtClean="0"/>
              <a:t>All counties in a state </a:t>
            </a:r>
          </a:p>
          <a:p>
            <a:pPr lvl="1"/>
            <a:r>
              <a:rPr lang="en-US" dirty="0" smtClean="0"/>
              <a:t>All census tracts in a county </a:t>
            </a:r>
          </a:p>
          <a:p>
            <a:pPr lvl="1"/>
            <a:r>
              <a:rPr lang="en-US" dirty="0" smtClean="0"/>
              <a:t>Across a variety of geographic types, such as metropolitan areas, cities and Congressional districts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p:txBody>
          <a:bodyPr/>
          <a:lstStyle/>
          <a:p>
            <a:pPr>
              <a:defRPr/>
            </a:pPr>
            <a:fld id="{B6167134-83F8-41A5-AD06-9FA9988A3579}" type="slidenum">
              <a:rPr lang="en-US"/>
              <a:pPr>
                <a:defRPr/>
              </a:pPr>
              <a:t>22</a:t>
            </a:fld>
            <a:endParaRPr lang="en-US" dirty="0"/>
          </a:p>
        </p:txBody>
      </p:sp>
      <p:sp>
        <p:nvSpPr>
          <p:cNvPr id="25603" name="Rectangle 2"/>
          <p:cNvSpPr>
            <a:spLocks noGrp="1" noChangeArrowheads="1"/>
          </p:cNvSpPr>
          <p:nvPr>
            <p:ph type="title" idx="4294967295"/>
          </p:nvPr>
        </p:nvSpPr>
        <p:spPr>
          <a:xfrm>
            <a:off x="0" y="228600"/>
            <a:ext cx="7696200" cy="1143000"/>
          </a:xfrm>
        </p:spPr>
        <p:txBody>
          <a:bodyPr>
            <a:normAutofit fontScale="90000"/>
          </a:bodyPr>
          <a:lstStyle/>
          <a:p>
            <a:pPr eaLnBrk="1" hangingPunct="1"/>
            <a:r>
              <a:rPr lang="en-US" smtClean="0">
                <a:latin typeface="Arial Rounded MT Bold" pitchFamily="34" charset="0"/>
              </a:rPr>
              <a:t>Geographic Comparison Table</a:t>
            </a:r>
          </a:p>
        </p:txBody>
      </p:sp>
      <p:pic>
        <p:nvPicPr>
          <p:cNvPr id="25604" name="Picture 6" descr="Image of geographic comparison table GCT1603 for the Urban/rural and Inside/outside metropolitan and micropolitan areas for California as displayed in American FactFinder. Can be found at http://factfinder.census.gov/servlet/GCTTable?_bm=y&amp;-context=gct&amp;-ds_name=ACS_2007_1YR_G00_&amp;-mt_name=ACS_2007_1YR_G00_GCT1603_ST12&amp;-CONTEXT=gct&amp;-tree_id=307&amp;-geo_id=04000US06&amp;-format=ST-12&amp;-_lang=en"/>
          <p:cNvPicPr>
            <a:picLocks noGrp="1" noChangeAspect="1" noChangeArrowheads="1"/>
          </p:cNvPicPr>
          <p:nvPr>
            <p:ph idx="4294967295"/>
          </p:nvPr>
        </p:nvPicPr>
        <p:blipFill>
          <a:blip r:embed="rId3"/>
          <a:srcRect/>
          <a:stretch>
            <a:fillRect/>
          </a:stretch>
        </p:blipFill>
        <p:spPr>
          <a:xfrm>
            <a:off x="0" y="0"/>
            <a:ext cx="9144000" cy="6858000"/>
          </a:xfrm>
        </p:spPr>
      </p:pic>
      <p:sp>
        <p:nvSpPr>
          <p:cNvPr id="5"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4280F91F-80FD-488A-9CE3-4765E2CC7668}" type="slidenum">
              <a:rPr lang="en-US" sz="1200" b="1">
                <a:solidFill>
                  <a:schemeClr val="bg1"/>
                </a:solidFill>
                <a:latin typeface="+mn-lt"/>
              </a:rPr>
              <a:pPr algn="r">
                <a:defRPr/>
              </a:pPr>
              <a:t>22</a:t>
            </a:fld>
            <a:endParaRPr lang="en-US" sz="1200" b="1" dirty="0">
              <a:solidFill>
                <a:schemeClr val="bg1"/>
              </a:solidFill>
              <a:latin typeface="+mn-lt"/>
            </a:endParaRPr>
          </a:p>
        </p:txBody>
      </p:sp>
      <p:sp>
        <p:nvSpPr>
          <p:cNvPr id="698374" name="Rectangle 6"/>
          <p:cNvSpPr>
            <a:spLocks noChangeArrowheads="1"/>
          </p:cNvSpPr>
          <p:nvPr/>
        </p:nvSpPr>
        <p:spPr bwMode="auto">
          <a:xfrm>
            <a:off x="1604963" y="1944688"/>
            <a:ext cx="9144000" cy="457200"/>
          </a:xfrm>
          <a:prstGeom prst="rect">
            <a:avLst/>
          </a:prstGeom>
          <a:noFill/>
          <a:ln w="9525">
            <a:noFill/>
            <a:miter lim="800000"/>
            <a:headEnd/>
            <a:tailEnd/>
          </a:ln>
          <a:effectLst>
            <a:outerShdw dist="99190" dir="3011666" algn="ctr" rotWithShape="0">
              <a:schemeClr val="bg2"/>
            </a:outerShdw>
          </a:effectLst>
        </p:spPr>
        <p:txBody>
          <a:bodyPr>
            <a:spAutoFit/>
          </a:bodyPr>
          <a:lstStyle/>
          <a:p>
            <a:pPr>
              <a:defRPr/>
            </a:pPr>
            <a:endParaRPr lang="en-US" b="1" dirty="0">
              <a:latin typeface="Times New Roman" pitchFamily="18" charset="0"/>
            </a:endParaRPr>
          </a:p>
        </p:txBody>
      </p:sp>
      <p:sp>
        <p:nvSpPr>
          <p:cNvPr id="7" name="TextBox 6"/>
          <p:cNvSpPr txBox="1"/>
          <p:nvPr/>
        </p:nvSpPr>
        <p:spPr>
          <a:xfrm>
            <a:off x="3200400" y="3080542"/>
            <a:ext cx="3200400" cy="646331"/>
          </a:xfrm>
          <a:prstGeom prst="rect">
            <a:avLst/>
          </a:prstGeom>
          <a:solidFill>
            <a:schemeClr val="bg1"/>
          </a:solidFill>
          <a:ln w="28575">
            <a:solidFill>
              <a:srgbClr val="FF0000"/>
            </a:solidFill>
          </a:ln>
        </p:spPr>
        <p:txBody>
          <a:bodyPr>
            <a:spAutoFit/>
          </a:bodyPr>
          <a:lstStyle/>
          <a:p>
            <a:pPr algn="ctr">
              <a:defRPr/>
            </a:pPr>
            <a:r>
              <a:rPr lang="en-US" b="1" dirty="0">
                <a:latin typeface="Arial" pitchFamily="34" charset="0"/>
                <a:cs typeface="Arial" pitchFamily="34" charset="0"/>
              </a:rPr>
              <a:t>Geographic Comparison Table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0" y="0"/>
            <a:ext cx="9144000" cy="1143000"/>
          </a:xfrm>
        </p:spPr>
        <p:txBody>
          <a:bodyPr/>
          <a:lstStyle/>
          <a:p>
            <a:r>
              <a:rPr lang="en-US" sz="3600" dirty="0" smtClean="0"/>
              <a:t>Thematic Maps</a:t>
            </a:r>
          </a:p>
        </p:txBody>
      </p:sp>
      <p:sp>
        <p:nvSpPr>
          <p:cNvPr id="26627" name="Content Placeholder 3"/>
          <p:cNvSpPr>
            <a:spLocks noGrp="1"/>
          </p:cNvSpPr>
          <p:nvPr>
            <p:ph idx="1"/>
          </p:nvPr>
        </p:nvSpPr>
        <p:spPr>
          <a:xfrm>
            <a:off x="533400" y="1143000"/>
            <a:ext cx="7696200" cy="4953000"/>
          </a:xfrm>
        </p:spPr>
        <p:txBody>
          <a:bodyPr>
            <a:normAutofit fontScale="92500" lnSpcReduction="10000"/>
          </a:bodyPr>
          <a:lstStyle/>
          <a:p>
            <a:r>
              <a:rPr lang="en-US" dirty="0" smtClean="0"/>
              <a:t>Graphic displays of data available through the Geographic Comparison Tables and the Ranking Tables</a:t>
            </a:r>
          </a:p>
          <a:p>
            <a:r>
              <a:rPr lang="en-US" dirty="0" smtClean="0"/>
              <a:t>Different shades of color used to display variations in the data</a:t>
            </a:r>
          </a:p>
          <a:p>
            <a:pPr lvl="1"/>
            <a:r>
              <a:rPr lang="en-US" dirty="0" smtClean="0"/>
              <a:t>Lighter shades indicate lower values and darker shades, higher values</a:t>
            </a:r>
          </a:p>
          <a:p>
            <a:r>
              <a:rPr lang="en-US" dirty="0" smtClean="0"/>
              <a:t>Users can highlight areas with statistically different values from a selected state, county, metropolitan area, or Congressional district of interest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p:txBody>
          <a:bodyPr/>
          <a:lstStyle/>
          <a:p>
            <a:pPr>
              <a:defRPr/>
            </a:pPr>
            <a:fld id="{59863B5B-905B-41F2-B7EC-6120569802D9}" type="slidenum">
              <a:rPr lang="en-US"/>
              <a:pPr>
                <a:defRPr/>
              </a:pPr>
              <a:t>24</a:t>
            </a:fld>
            <a:endParaRPr lang="en-US" dirty="0"/>
          </a:p>
        </p:txBody>
      </p:sp>
      <p:pic>
        <p:nvPicPr>
          <p:cNvPr id="27651" name="Picture 6" descr="Image showing thematic map M1303 with statistical significance for the United States as displayed in American FactFinder. Can be found at http://factfinder.census.gov/servlet/ThematicMapFramesetServlet?_bm=y&amp;-_MapEvent=&amp;-errMsg=&amp;-_useSS=Y&amp;-_dBy=040&amp;-redoLog=false&amp;-_zoomLevel=&amp;-tm_name=ACS_2007_1YR_G00_M00644&amp;-tm_config=|b=50|l=en|t=307|zf=0.0|ms=thm_def|dw=1.9557697048764706E7|dh=1.4455689123E7|dt=gov.census.aff.domain.map.LSRMapExtent|if=gif|cx=-1159354.4733499996|cy=7122022.5|zl=10|pz=10|bo=|bl=|ft=350:349:335:389:388:332:331|fl=403:381:204:380:369:379:368|g=01000US|ds=ACS_2007_1YR_G00_|sb=47|tud=false|db=040|mn=39|mx=79|cc=1|cm=1|cn=5|cb=|um=Women/1,000%20Women|pr=0|th=ACS_2007_1YR_G00_M00644|sf=Y|sg=04000US01&amp;-PANEL_ID=tm_result&amp;-_pageY=535&amp;-_lang=en&amp;-_pageX=685&amp;-geo_id=01000US&amp;-CONTEXT=tm&amp;-_mapY=162&amp;-_mapX=518&amp;-_latitude=&amp;-format=&amp;-_pan=&amp;-ds_name=ACS_2007_1YR_G00_&amp;-_longitude=&amp;-_changeMap=StatSig#?522,160"/>
          <p:cNvPicPr>
            <a:picLocks noGrp="1" noChangeAspect="1" noChangeArrowheads="1"/>
          </p:cNvPicPr>
          <p:nvPr>
            <p:ph idx="4294967295"/>
          </p:nvPr>
        </p:nvPicPr>
        <p:blipFill>
          <a:blip r:embed="rId3"/>
          <a:srcRect/>
          <a:stretch>
            <a:fillRect/>
          </a:stretch>
        </p:blipFill>
        <p:spPr>
          <a:xfrm>
            <a:off x="0" y="136525"/>
            <a:ext cx="7952509" cy="6721475"/>
          </a:xfrm>
        </p:spPr>
      </p:pic>
      <p:sp>
        <p:nvSpPr>
          <p:cNvPr id="5"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B62CB761-C2CC-4654-B563-0D2FB30064BA}" type="slidenum">
              <a:rPr lang="en-US" sz="1200" b="1">
                <a:solidFill>
                  <a:schemeClr val="bg1"/>
                </a:solidFill>
                <a:latin typeface="+mn-lt"/>
              </a:rPr>
              <a:pPr algn="r">
                <a:defRPr/>
              </a:pPr>
              <a:t>24</a:t>
            </a:fld>
            <a:endParaRPr lang="en-US" sz="1200" b="1" dirty="0">
              <a:solidFill>
                <a:schemeClr val="bg1"/>
              </a:solidFill>
              <a:latin typeface="+mn-lt"/>
            </a:endParaRPr>
          </a:p>
        </p:txBody>
      </p:sp>
      <p:sp>
        <p:nvSpPr>
          <p:cNvPr id="27653" name="TextBox 6"/>
          <p:cNvSpPr txBox="1">
            <a:spLocks noChangeArrowheads="1"/>
          </p:cNvSpPr>
          <p:nvPr/>
        </p:nvSpPr>
        <p:spPr bwMode="auto">
          <a:xfrm>
            <a:off x="4343400" y="2362200"/>
            <a:ext cx="1723550" cy="369332"/>
          </a:xfrm>
          <a:prstGeom prst="rect">
            <a:avLst/>
          </a:prstGeom>
          <a:solidFill>
            <a:schemeClr val="bg1"/>
          </a:solidFill>
          <a:ln w="28575">
            <a:solidFill>
              <a:srgbClr val="FF0000"/>
            </a:solidFill>
            <a:miter lim="800000"/>
            <a:headEnd/>
            <a:tailEnd/>
          </a:ln>
        </p:spPr>
        <p:txBody>
          <a:bodyPr wrap="none">
            <a:spAutoFit/>
          </a:bodyPr>
          <a:lstStyle/>
          <a:p>
            <a:pPr algn="ctr"/>
            <a:r>
              <a:rPr lang="en-US" b="1" dirty="0">
                <a:latin typeface="Arial" pitchFamily="34" charset="0"/>
                <a:cs typeface="Arial" pitchFamily="34" charset="0"/>
              </a:rPr>
              <a:t>Thematic Map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7696200" cy="1143000"/>
          </a:xfrm>
        </p:spPr>
        <p:txBody>
          <a:bodyPr/>
          <a:lstStyle/>
          <a:p>
            <a:pPr>
              <a:spcBef>
                <a:spcPct val="75000"/>
              </a:spcBef>
            </a:pPr>
            <a:r>
              <a:rPr lang="en-US" sz="3600" smtClean="0"/>
              <a:t>PUMS</a:t>
            </a:r>
          </a:p>
        </p:txBody>
      </p:sp>
      <p:sp>
        <p:nvSpPr>
          <p:cNvPr id="28675" name="Rectangle 3"/>
          <p:cNvSpPr>
            <a:spLocks noGrp="1" noChangeArrowheads="1"/>
          </p:cNvSpPr>
          <p:nvPr>
            <p:ph type="body" idx="1"/>
          </p:nvPr>
        </p:nvSpPr>
        <p:spPr>
          <a:xfrm>
            <a:off x="533400" y="1143000"/>
            <a:ext cx="7696200" cy="5181600"/>
          </a:xfrm>
        </p:spPr>
        <p:txBody>
          <a:bodyPr>
            <a:normAutofit fontScale="92500" lnSpcReduction="10000"/>
          </a:bodyPr>
          <a:lstStyle/>
          <a:p>
            <a:pPr marL="225425" indent="-225425">
              <a:spcBef>
                <a:spcPts val="600"/>
              </a:spcBef>
              <a:spcAft>
                <a:spcPts val="600"/>
              </a:spcAft>
              <a:buFontTx/>
              <a:buChar char="•"/>
            </a:pPr>
            <a:r>
              <a:rPr lang="en-US" dirty="0" smtClean="0"/>
              <a:t>PUMS = Public Use </a:t>
            </a:r>
            <a:r>
              <a:rPr lang="en-US" dirty="0" err="1" smtClean="0"/>
              <a:t>Microdata</a:t>
            </a:r>
            <a:r>
              <a:rPr lang="en-US" dirty="0" smtClean="0"/>
              <a:t> Sample</a:t>
            </a:r>
          </a:p>
          <a:p>
            <a:pPr marL="225425" indent="-225425">
              <a:spcBef>
                <a:spcPts val="600"/>
              </a:spcBef>
              <a:spcAft>
                <a:spcPts val="600"/>
              </a:spcAft>
              <a:buFontTx/>
              <a:buChar char="•"/>
            </a:pPr>
            <a:r>
              <a:rPr lang="en-US" dirty="0" smtClean="0"/>
              <a:t>Includes a sample of </a:t>
            </a:r>
            <a:r>
              <a:rPr lang="en-US" dirty="0" err="1" smtClean="0"/>
              <a:t>untabulated</a:t>
            </a:r>
            <a:r>
              <a:rPr lang="en-US" dirty="0" smtClean="0"/>
              <a:t> records for individuals and housing units</a:t>
            </a:r>
          </a:p>
          <a:p>
            <a:pPr marL="225425" indent="-225425">
              <a:spcBef>
                <a:spcPts val="600"/>
              </a:spcBef>
              <a:spcAft>
                <a:spcPts val="600"/>
              </a:spcAft>
              <a:buFontTx/>
              <a:buChar char="•"/>
            </a:pPr>
            <a:r>
              <a:rPr lang="en-US" dirty="0" smtClean="0"/>
              <a:t>Provides access to custom tables that are not available through pre-tabulated ACS products</a:t>
            </a:r>
          </a:p>
          <a:p>
            <a:pPr marL="225425" indent="-225425">
              <a:spcBef>
                <a:spcPts val="600"/>
              </a:spcBef>
              <a:spcAft>
                <a:spcPts val="600"/>
              </a:spcAft>
              <a:buFontTx/>
              <a:buChar char="•"/>
            </a:pPr>
            <a:r>
              <a:rPr lang="en-US" dirty="0" smtClean="0"/>
              <a:t>Requires users to download data and analyze with statistical software, or access through </a:t>
            </a:r>
            <a:r>
              <a:rPr lang="en-US" dirty="0" err="1" smtClean="0"/>
              <a:t>DataFerrett</a:t>
            </a:r>
            <a:r>
              <a:rPr lang="en-US" dirty="0" smtClean="0"/>
              <a:t> </a:t>
            </a:r>
          </a:p>
          <a:p>
            <a:pPr marL="225425" indent="-225425">
              <a:spcBef>
                <a:spcPts val="600"/>
              </a:spcBef>
              <a:spcAft>
                <a:spcPts val="600"/>
              </a:spcAft>
              <a:buFontTx/>
              <a:buChar char="•"/>
            </a:pPr>
            <a:r>
              <a:rPr lang="en-US" dirty="0" smtClean="0"/>
              <a:t>Data users must calculate standard errors</a:t>
            </a:r>
          </a:p>
          <a:p>
            <a:pPr marL="225425" indent="-225425">
              <a:spcBef>
                <a:spcPct val="75000"/>
              </a:spcBef>
              <a:spcAft>
                <a:spcPts val="1200"/>
              </a:spcAft>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p:txBody>
          <a:bodyPr/>
          <a:lstStyle/>
          <a:p>
            <a:pPr>
              <a:defRPr/>
            </a:pPr>
            <a:fld id="{D9DE5729-D46C-40F3-A80A-6692832D6797}" type="slidenum">
              <a:rPr lang="en-US"/>
              <a:pPr>
                <a:defRPr/>
              </a:pPr>
              <a:t>26</a:t>
            </a:fld>
            <a:endParaRPr lang="en-US" dirty="0"/>
          </a:p>
        </p:txBody>
      </p:sp>
      <p:pic>
        <p:nvPicPr>
          <p:cNvPr id="29699" name="Picture 3" descr="Image of the ACS Public Use Microdata Sample (PUMS) 2007 1-Year screen. Can be found at http://factfinder.census.gov/home/en/acs_pums_2007_1yr.html"/>
          <p:cNvPicPr>
            <a:picLocks noGrp="1" noChangeAspect="1" noChangeArrowheads="1"/>
          </p:cNvPicPr>
          <p:nvPr>
            <p:ph idx="4294967295"/>
          </p:nvPr>
        </p:nvPicPr>
        <p:blipFill>
          <a:blip r:embed="rId3"/>
          <a:srcRect t="3827" b="6165"/>
          <a:stretch>
            <a:fillRect/>
          </a:stretch>
        </p:blipFill>
        <p:spPr>
          <a:xfrm>
            <a:off x="0" y="33338"/>
            <a:ext cx="9144000" cy="6824662"/>
          </a:xfrm>
        </p:spPr>
      </p:pic>
      <p:sp>
        <p:nvSpPr>
          <p:cNvPr id="5" name="TextBox 4"/>
          <p:cNvSpPr txBox="1"/>
          <p:nvPr/>
        </p:nvSpPr>
        <p:spPr>
          <a:xfrm>
            <a:off x="152400" y="6096000"/>
            <a:ext cx="4288353" cy="369332"/>
          </a:xfrm>
          <a:prstGeom prst="rect">
            <a:avLst/>
          </a:prstGeom>
          <a:solidFill>
            <a:schemeClr val="bg1">
              <a:lumMod val="95000"/>
            </a:schemeClr>
          </a:solidFill>
          <a:ln w="28575">
            <a:solidFill>
              <a:srgbClr val="FF0000"/>
            </a:solidFill>
          </a:ln>
        </p:spPr>
        <p:txBody>
          <a:bodyPr wrap="none">
            <a:spAutoFit/>
          </a:bodyPr>
          <a:lstStyle/>
          <a:p>
            <a:pPr algn="ctr">
              <a:defRPr/>
            </a:pPr>
            <a:r>
              <a:rPr lang="en-US" b="1" dirty="0">
                <a:latin typeface="Arial" pitchFamily="34" charset="0"/>
                <a:cs typeface="Arial" pitchFamily="34" charset="0"/>
              </a:rPr>
              <a:t>Public Use Microdata Sample (PUMS)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5555672" y="2384286"/>
            <a:ext cx="2971800" cy="707886"/>
          </a:xfrm>
          <a:prstGeom prst="rect">
            <a:avLst/>
          </a:prstGeom>
          <a:noFill/>
          <a:ln w="9525">
            <a:noFill/>
            <a:miter lim="800000"/>
            <a:headEnd/>
            <a:tailEnd/>
          </a:ln>
        </p:spPr>
        <p:txBody>
          <a:bodyPr>
            <a:spAutoFit/>
          </a:bodyPr>
          <a:lstStyle/>
          <a:p>
            <a:pPr algn="ctr"/>
            <a:r>
              <a:rPr lang="en-US" sz="4000" dirty="0">
                <a:solidFill>
                  <a:srgbClr val="C00000"/>
                </a:solidFill>
                <a:latin typeface="Arial Rounded MT Bold" pitchFamily="34" charset="0"/>
              </a:rPr>
              <a:t>Thank you!</a:t>
            </a:r>
          </a:p>
        </p:txBody>
      </p:sp>
      <p:sp>
        <p:nvSpPr>
          <p:cNvPr id="33798" name="Text Box 6"/>
          <p:cNvSpPr txBox="1">
            <a:spLocks noChangeArrowheads="1"/>
          </p:cNvSpPr>
          <p:nvPr/>
        </p:nvSpPr>
        <p:spPr bwMode="auto">
          <a:xfrm>
            <a:off x="4921250" y="4114800"/>
            <a:ext cx="4024745" cy="1323975"/>
          </a:xfrm>
          <a:prstGeom prst="rect">
            <a:avLst/>
          </a:prstGeom>
          <a:noFill/>
          <a:ln w="9525">
            <a:noFill/>
            <a:miter lim="800000"/>
            <a:headEnd/>
            <a:tailEnd/>
          </a:ln>
        </p:spPr>
        <p:txBody>
          <a:bodyPr wrap="square">
            <a:spAutoFit/>
          </a:bodyPr>
          <a:lstStyle/>
          <a:p>
            <a:pPr algn="r"/>
            <a:r>
              <a:rPr lang="en-US" sz="2000" b="1" dirty="0">
                <a:solidFill>
                  <a:srgbClr val="006699"/>
                </a:solidFill>
                <a:latin typeface="Arial" charset="0"/>
              </a:rPr>
              <a:t>Seattle Regional Census Center</a:t>
            </a:r>
          </a:p>
          <a:p>
            <a:pPr algn="r"/>
            <a:r>
              <a:rPr lang="en-US" sz="2000" b="1" dirty="0">
                <a:solidFill>
                  <a:srgbClr val="006699"/>
                </a:solidFill>
                <a:latin typeface="Arial" charset="0"/>
              </a:rPr>
              <a:t>Partnership &amp; Data Services</a:t>
            </a:r>
          </a:p>
          <a:p>
            <a:pPr algn="r"/>
            <a:r>
              <a:rPr lang="en-US" sz="2000" b="1" dirty="0">
                <a:solidFill>
                  <a:srgbClr val="006699"/>
                </a:solidFill>
                <a:latin typeface="Arial" charset="0"/>
              </a:rPr>
              <a:t>19820 North Creek Parkway</a:t>
            </a:r>
          </a:p>
          <a:p>
            <a:pPr algn="r"/>
            <a:r>
              <a:rPr lang="en-US" sz="2000" b="1" dirty="0">
                <a:solidFill>
                  <a:srgbClr val="006699"/>
                </a:solidFill>
                <a:latin typeface="Arial" charset="0"/>
              </a:rPr>
              <a:t>Bothell, WA  98011</a:t>
            </a:r>
          </a:p>
        </p:txBody>
      </p:sp>
      <p:sp>
        <p:nvSpPr>
          <p:cNvPr id="33799" name="Text Box 5"/>
          <p:cNvSpPr txBox="1">
            <a:spLocks noChangeArrowheads="1"/>
          </p:cNvSpPr>
          <p:nvPr/>
        </p:nvSpPr>
        <p:spPr bwMode="auto">
          <a:xfrm>
            <a:off x="457200" y="4448175"/>
            <a:ext cx="4156364" cy="1323439"/>
          </a:xfrm>
          <a:prstGeom prst="rect">
            <a:avLst/>
          </a:prstGeom>
          <a:noFill/>
          <a:ln w="9525">
            <a:noFill/>
            <a:miter lim="800000"/>
            <a:headEnd/>
            <a:tailEnd/>
          </a:ln>
        </p:spPr>
        <p:txBody>
          <a:bodyPr wrap="square">
            <a:spAutoFit/>
          </a:bodyPr>
          <a:lstStyle/>
          <a:p>
            <a:pPr marL="457200" indent="-457200"/>
            <a:r>
              <a:rPr lang="en-US" sz="2000" b="1" dirty="0">
                <a:solidFill>
                  <a:srgbClr val="006699"/>
                </a:solidFill>
                <a:latin typeface="Arial" charset="0"/>
              </a:rPr>
              <a:t>Linda Clark</a:t>
            </a:r>
          </a:p>
          <a:p>
            <a:pPr marL="457200" indent="-457200"/>
            <a:r>
              <a:rPr lang="en-US" sz="2000" b="1" dirty="0">
                <a:solidFill>
                  <a:srgbClr val="006699"/>
                </a:solidFill>
                <a:latin typeface="Arial" charset="0"/>
              </a:rPr>
              <a:t>Information Services Specialist</a:t>
            </a:r>
          </a:p>
          <a:p>
            <a:pPr marL="457200" indent="-457200"/>
            <a:r>
              <a:rPr lang="en-US" sz="2000" b="1" dirty="0">
                <a:solidFill>
                  <a:srgbClr val="006699"/>
                </a:solidFill>
                <a:latin typeface="Arial" charset="0"/>
                <a:hlinkClick r:id="rId2"/>
              </a:rPr>
              <a:t>linda.clark@census.gov</a:t>
            </a:r>
            <a:endParaRPr lang="en-US" sz="2000" b="1" dirty="0">
              <a:solidFill>
                <a:srgbClr val="006699"/>
              </a:solidFill>
              <a:latin typeface="Arial" charset="0"/>
            </a:endParaRPr>
          </a:p>
          <a:p>
            <a:pPr marL="457200" indent="-457200"/>
            <a:r>
              <a:rPr lang="en-US" sz="2000" b="1" dirty="0">
                <a:solidFill>
                  <a:srgbClr val="006699"/>
                </a:solidFill>
                <a:latin typeface="Arial" charset="0"/>
              </a:rPr>
              <a:t>425-908-3060</a:t>
            </a:r>
          </a:p>
        </p:txBody>
      </p:sp>
      <p:sp>
        <p:nvSpPr>
          <p:cNvPr id="8" name="Rectangle 7"/>
          <p:cNvSpPr/>
          <p:nvPr/>
        </p:nvSpPr>
        <p:spPr>
          <a:xfrm>
            <a:off x="355600" y="4448175"/>
            <a:ext cx="4077854" cy="13239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3801" name="Picture 11" descr="081205_rainier_cloud_011.jpg"/>
          <p:cNvPicPr>
            <a:picLocks noChangeAspect="1"/>
          </p:cNvPicPr>
          <p:nvPr/>
        </p:nvPicPr>
        <p:blipFill>
          <a:blip r:embed="rId3"/>
          <a:srcRect/>
          <a:stretch>
            <a:fillRect/>
          </a:stretch>
        </p:blipFill>
        <p:spPr bwMode="auto">
          <a:xfrm>
            <a:off x="355600" y="685800"/>
            <a:ext cx="4565650" cy="3429000"/>
          </a:xfrm>
          <a:prstGeom prst="rect">
            <a:avLst/>
          </a:prstGeom>
          <a:noFill/>
          <a:ln w="28575">
            <a:solidFill>
              <a:schemeClr val="accent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p:txBody>
          <a:bodyPr/>
          <a:lstStyle/>
          <a:p>
            <a:pPr>
              <a:defRPr/>
            </a:pPr>
            <a:fld id="{6E15DE5A-F628-4CA7-A26D-E645AB232E9B}" type="slidenum">
              <a:rPr lang="en-US"/>
              <a:pPr>
                <a:defRPr/>
              </a:pPr>
              <a:t>3</a:t>
            </a:fld>
            <a:endParaRPr lang="en-US" dirty="0"/>
          </a:p>
        </p:txBody>
      </p:sp>
      <p:sp>
        <p:nvSpPr>
          <p:cNvPr id="4"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E22F0616-9CA5-4BE3-8295-31BDD1799904}" type="slidenum">
              <a:rPr lang="en-US" sz="1200" b="1">
                <a:solidFill>
                  <a:schemeClr val="bg1"/>
                </a:solidFill>
                <a:latin typeface="+mn-lt"/>
              </a:rPr>
              <a:pPr algn="r">
                <a:defRPr/>
              </a:pPr>
              <a:t>3</a:t>
            </a:fld>
            <a:endParaRPr lang="en-US" sz="1200" b="1" dirty="0">
              <a:solidFill>
                <a:schemeClr val="bg1"/>
              </a:solidFill>
              <a:latin typeface="+mn-lt"/>
            </a:endParaRPr>
          </a:p>
        </p:txBody>
      </p:sp>
      <p:sp>
        <p:nvSpPr>
          <p:cNvPr id="6148" name="Rectangle 2"/>
          <p:cNvSpPr>
            <a:spLocks noGrp="1" noChangeArrowheads="1"/>
          </p:cNvSpPr>
          <p:nvPr>
            <p:ph type="title"/>
          </p:nvPr>
        </p:nvSpPr>
        <p:spPr>
          <a:xfrm>
            <a:off x="533400" y="228600"/>
            <a:ext cx="7696200" cy="1143000"/>
          </a:xfrm>
        </p:spPr>
        <p:txBody>
          <a:bodyPr/>
          <a:lstStyle/>
          <a:p>
            <a:pPr eaLnBrk="1" hangingPunct="1"/>
            <a:r>
              <a:rPr lang="en-US" smtClean="0">
                <a:latin typeface="Arial Rounded MT Bold" pitchFamily="34" charset="0"/>
              </a:rPr>
              <a:t>Narrative Profiles</a:t>
            </a:r>
          </a:p>
        </p:txBody>
      </p:sp>
      <p:pic>
        <p:nvPicPr>
          <p:cNvPr id="6149" name="Picture 5" descr="Image of a typical narrative profile.Can be found at http://factfinder.census.gov/servlet/NPTable?_bm=y&amp;-geo_id=01000US&amp;-qr_name=ACS_2007_1YR_G00_NP01&amp;-gc_url=null&amp;-ds_name=&amp;-_lang=en&amp;-redoLog=false&#10;"/>
          <p:cNvPicPr>
            <a:picLocks noGrp="1" noChangeAspect="1" noChangeArrowheads="1"/>
          </p:cNvPicPr>
          <p:nvPr>
            <p:ph idx="4294967295"/>
          </p:nvPr>
        </p:nvPicPr>
        <p:blipFill>
          <a:blip r:embed="rId3"/>
          <a:srcRect/>
          <a:stretch>
            <a:fillRect/>
          </a:stretch>
        </p:blipFill>
        <p:spPr>
          <a:xfrm>
            <a:off x="0" y="0"/>
            <a:ext cx="9144000" cy="6858000"/>
          </a:xfrm>
        </p:spPr>
      </p:pic>
      <p:sp>
        <p:nvSpPr>
          <p:cNvPr id="6150" name="TextBox 5"/>
          <p:cNvSpPr txBox="1">
            <a:spLocks noChangeArrowheads="1"/>
          </p:cNvSpPr>
          <p:nvPr/>
        </p:nvSpPr>
        <p:spPr bwMode="auto">
          <a:xfrm>
            <a:off x="6580908" y="1953491"/>
            <a:ext cx="2202873" cy="369332"/>
          </a:xfrm>
          <a:prstGeom prst="rect">
            <a:avLst/>
          </a:prstGeom>
          <a:solidFill>
            <a:schemeClr val="bg1"/>
          </a:solidFill>
          <a:ln w="28575">
            <a:solidFill>
              <a:srgbClr val="FF0000"/>
            </a:solidFill>
            <a:miter lim="800000"/>
            <a:headEnd/>
            <a:tailEnd/>
          </a:ln>
        </p:spPr>
        <p:txBody>
          <a:bodyPr wrap="square">
            <a:spAutoFit/>
          </a:bodyPr>
          <a:lstStyle/>
          <a:p>
            <a:pPr algn="ctr"/>
            <a:r>
              <a:rPr lang="en-US" b="1" dirty="0" smtClean="0">
                <a:latin typeface="Arial" pitchFamily="34" charset="0"/>
                <a:cs typeface="Arial" pitchFamily="34" charset="0"/>
              </a:rPr>
              <a:t>Narrative Profile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533400" y="0"/>
            <a:ext cx="7696200" cy="1143000"/>
          </a:xfrm>
        </p:spPr>
        <p:txBody>
          <a:bodyPr/>
          <a:lstStyle/>
          <a:p>
            <a:r>
              <a:rPr lang="en-US" sz="3600" dirty="0" smtClean="0"/>
              <a:t>Comparison Profiles</a:t>
            </a:r>
          </a:p>
        </p:txBody>
      </p:sp>
      <p:sp>
        <p:nvSpPr>
          <p:cNvPr id="7171" name="Content Placeholder 4"/>
          <p:cNvSpPr>
            <a:spLocks noGrp="1"/>
          </p:cNvSpPr>
          <p:nvPr>
            <p:ph idx="1"/>
          </p:nvPr>
        </p:nvSpPr>
        <p:spPr>
          <a:xfrm>
            <a:off x="533400" y="1219200"/>
            <a:ext cx="7696200" cy="4953000"/>
          </a:xfrm>
        </p:spPr>
        <p:txBody>
          <a:bodyPr>
            <a:normAutofit fontScale="85000" lnSpcReduction="20000"/>
          </a:bodyPr>
          <a:lstStyle/>
          <a:p>
            <a:r>
              <a:rPr lang="en-US" dirty="0" smtClean="0"/>
              <a:t>Display data from two different one-year profiles side-by-side</a:t>
            </a:r>
          </a:p>
          <a:p>
            <a:r>
              <a:rPr lang="en-US" dirty="0" smtClean="0"/>
              <a:t>Include indication (asterisk “*”) of significant difference between two sets of estimates</a:t>
            </a:r>
          </a:p>
          <a:p>
            <a:r>
              <a:rPr lang="en-US" dirty="0" smtClean="0"/>
              <a:t>Available for 1-year estimates only</a:t>
            </a:r>
          </a:p>
          <a:p>
            <a:r>
              <a:rPr lang="en-US" dirty="0" smtClean="0"/>
              <a:t>Four types available – same characteristics as Data Profiles</a:t>
            </a:r>
          </a:p>
          <a:p>
            <a:pPr lvl="1"/>
            <a:r>
              <a:rPr lang="en-US" dirty="0" smtClean="0"/>
              <a:t>Social</a:t>
            </a:r>
          </a:p>
          <a:p>
            <a:pPr lvl="1"/>
            <a:r>
              <a:rPr lang="en-US" dirty="0" smtClean="0"/>
              <a:t>Economic </a:t>
            </a:r>
          </a:p>
          <a:p>
            <a:pPr lvl="1"/>
            <a:r>
              <a:rPr lang="en-US" dirty="0" smtClean="0"/>
              <a:t>Housing</a:t>
            </a:r>
          </a:p>
          <a:p>
            <a:pPr lvl="1"/>
            <a:r>
              <a:rPr lang="en-US" dirty="0" smtClean="0"/>
              <a:t>Demographic</a:t>
            </a:r>
          </a:p>
          <a:p>
            <a:pPr lvl="1"/>
            <a:endParaRPr lang="en-US" dirty="0" smtClean="0"/>
          </a:p>
          <a:p>
            <a:pPr>
              <a:buFont typeface="Arial" charset="0"/>
              <a:buNone/>
            </a:pPr>
            <a:r>
              <a:rPr lang="en-US" dirty="0" smtClean="0"/>
              <a:t> </a:t>
            </a:r>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p:txBody>
          <a:bodyPr/>
          <a:lstStyle/>
          <a:p>
            <a:pPr>
              <a:defRPr/>
            </a:pPr>
            <a:fld id="{EB08EEA6-7736-41E1-B3DF-3A622EEA91BA}" type="slidenum">
              <a:rPr lang="en-US"/>
              <a:pPr>
                <a:defRPr/>
              </a:pPr>
              <a:t>5</a:t>
            </a:fld>
            <a:endParaRPr lang="en-US" dirty="0"/>
          </a:p>
        </p:txBody>
      </p:sp>
      <p:sp>
        <p:nvSpPr>
          <p:cNvPr id="8195" name="Title 1"/>
          <p:cNvSpPr>
            <a:spLocks noGrp="1"/>
          </p:cNvSpPr>
          <p:nvPr>
            <p:ph type="title"/>
          </p:nvPr>
        </p:nvSpPr>
        <p:spPr>
          <a:xfrm>
            <a:off x="533400" y="228600"/>
            <a:ext cx="7696200" cy="1143000"/>
          </a:xfrm>
        </p:spPr>
        <p:txBody>
          <a:bodyPr/>
          <a:lstStyle/>
          <a:p>
            <a:r>
              <a:rPr lang="en-US" smtClean="0">
                <a:latin typeface="Arial Rounded MT Bold" pitchFamily="34" charset="0"/>
              </a:rPr>
              <a:t>Comparison Profiles</a:t>
            </a:r>
          </a:p>
        </p:txBody>
      </p:sp>
      <p:sp>
        <p:nvSpPr>
          <p:cNvPr id="3"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AEE91559-3D03-4924-AF23-5115231DCE4E}" type="slidenum">
              <a:rPr lang="en-US" sz="1200" b="1">
                <a:solidFill>
                  <a:schemeClr val="bg1"/>
                </a:solidFill>
                <a:latin typeface="+mn-lt"/>
              </a:rPr>
              <a:pPr algn="r">
                <a:defRPr/>
              </a:pPr>
              <a:t>5</a:t>
            </a:fld>
            <a:endParaRPr lang="en-US" sz="1200" b="1" dirty="0">
              <a:solidFill>
                <a:schemeClr val="bg1"/>
              </a:solidFill>
              <a:latin typeface="+mn-lt"/>
            </a:endParaRPr>
          </a:p>
        </p:txBody>
      </p:sp>
      <p:pic>
        <p:nvPicPr>
          <p:cNvPr id="8197" name="Picture 4" descr="The slide displays an image of a portion of the social comparison profile. Can be found at http://factfinder.census.gov/servlet/MYPTable?_bm=y&amp;-geo_id=01000US&amp;-qr_name=ACS_2007_1YR_G00_CP2_1&amp;-ds_name=ACS_2007_1YR_G00_&amp;-_lang=en&amp;-_caller=geoselect&amp;-redoLog=false&amp;-format=&#10;"/>
          <p:cNvPicPr>
            <a:picLocks noGrp="1" noChangeAspect="1" noChangeArrowheads="1"/>
          </p:cNvPicPr>
          <p:nvPr>
            <p:ph idx="4294967295"/>
          </p:nvPr>
        </p:nvPicPr>
        <p:blipFill>
          <a:blip r:embed="rId3"/>
          <a:srcRect l="16512" t="41238" b="931"/>
          <a:stretch>
            <a:fillRect/>
          </a:stretch>
        </p:blipFill>
        <p:spPr>
          <a:xfrm>
            <a:off x="0" y="0"/>
            <a:ext cx="9144000" cy="6858000"/>
          </a:xfrm>
        </p:spPr>
      </p:pic>
      <p:sp>
        <p:nvSpPr>
          <p:cNvPr id="8198" name="TextBox 5"/>
          <p:cNvSpPr txBox="1">
            <a:spLocks noChangeArrowheads="1"/>
          </p:cNvSpPr>
          <p:nvPr/>
        </p:nvSpPr>
        <p:spPr bwMode="auto">
          <a:xfrm>
            <a:off x="6165273" y="501134"/>
            <a:ext cx="2826327" cy="369332"/>
          </a:xfrm>
          <a:prstGeom prst="rect">
            <a:avLst/>
          </a:prstGeom>
          <a:solidFill>
            <a:schemeClr val="bg1"/>
          </a:solidFill>
          <a:ln w="28575">
            <a:solidFill>
              <a:srgbClr val="FF0000"/>
            </a:solidFill>
            <a:miter lim="800000"/>
            <a:headEnd/>
            <a:tailEnd/>
          </a:ln>
        </p:spPr>
        <p:txBody>
          <a:bodyPr wrap="square">
            <a:spAutoFit/>
          </a:bodyPr>
          <a:lstStyle/>
          <a:p>
            <a:pPr algn="ctr"/>
            <a:r>
              <a:rPr lang="en-US" b="1" dirty="0">
                <a:latin typeface="Arial" pitchFamily="34" charset="0"/>
                <a:cs typeface="Arial" pitchFamily="34" charset="0"/>
              </a:rPr>
              <a:t>Comparison Profile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533400" y="0"/>
            <a:ext cx="7696200" cy="1143000"/>
          </a:xfrm>
        </p:spPr>
        <p:txBody>
          <a:bodyPr/>
          <a:lstStyle/>
          <a:p>
            <a:r>
              <a:rPr lang="en-US" sz="3600" dirty="0" smtClean="0"/>
              <a:t>Selected Population Profiles</a:t>
            </a:r>
          </a:p>
        </p:txBody>
      </p:sp>
      <p:sp>
        <p:nvSpPr>
          <p:cNvPr id="9219" name="Content Placeholder 4"/>
          <p:cNvSpPr>
            <a:spLocks noGrp="1"/>
          </p:cNvSpPr>
          <p:nvPr>
            <p:ph idx="1"/>
          </p:nvPr>
        </p:nvSpPr>
        <p:spPr>
          <a:xfrm>
            <a:off x="228600" y="1066800"/>
            <a:ext cx="8382000" cy="5029200"/>
          </a:xfrm>
        </p:spPr>
        <p:txBody>
          <a:bodyPr>
            <a:normAutofit fontScale="92500" lnSpcReduction="20000"/>
          </a:bodyPr>
          <a:lstStyle/>
          <a:p>
            <a:r>
              <a:rPr lang="en-US" smtClean="0"/>
              <a:t>Most detailed race and ethnicity data</a:t>
            </a:r>
          </a:p>
          <a:p>
            <a:r>
              <a:rPr lang="en-US" smtClean="0"/>
              <a:t>Provide summary data for detailed groups</a:t>
            </a:r>
          </a:p>
          <a:p>
            <a:pPr lvl="1"/>
            <a:r>
              <a:rPr lang="en-US" smtClean="0"/>
              <a:t>Race / ethnicity / tribe </a:t>
            </a:r>
          </a:p>
          <a:p>
            <a:pPr lvl="1"/>
            <a:r>
              <a:rPr lang="en-US" smtClean="0"/>
              <a:t>Ancestry</a:t>
            </a:r>
          </a:p>
          <a:p>
            <a:pPr lvl="1"/>
            <a:r>
              <a:rPr lang="en-US" smtClean="0"/>
              <a:t>Country of birth</a:t>
            </a:r>
          </a:p>
          <a:p>
            <a:r>
              <a:rPr lang="en-US" smtClean="0"/>
              <a:t>Two thresholds must be met</a:t>
            </a:r>
          </a:p>
          <a:p>
            <a:pPr lvl="1"/>
            <a:r>
              <a:rPr lang="en-US" smtClean="0"/>
              <a:t>Total population size of area = 500,000 or more</a:t>
            </a:r>
          </a:p>
          <a:p>
            <a:pPr lvl="1"/>
            <a:r>
              <a:rPr lang="en-US" smtClean="0"/>
              <a:t>Size of group of interest </a:t>
            </a:r>
          </a:p>
          <a:p>
            <a:pPr lvl="2"/>
            <a:r>
              <a:rPr lang="en-US" smtClean="0"/>
              <a:t>One-year estimates = 65,000 or more</a:t>
            </a:r>
          </a:p>
          <a:p>
            <a:pPr lvl="2"/>
            <a:r>
              <a:rPr lang="en-US" smtClean="0"/>
              <a:t>Three-year estimates = 20,000 or more</a:t>
            </a:r>
          </a:p>
          <a:p>
            <a:r>
              <a:rPr lang="en-US" smtClean="0"/>
              <a:t>Column displays:  (1) area; (2) group of interest</a:t>
            </a:r>
          </a:p>
          <a:p>
            <a:pPr lvl="1"/>
            <a:endParaRPr lang="en-US" smtClean="0"/>
          </a:p>
        </p:txBody>
      </p:sp>
      <p:sp>
        <p:nvSpPr>
          <p:cNvPr id="5" name="TextBox 4"/>
          <p:cNvSpPr txBox="1"/>
          <p:nvPr/>
        </p:nvSpPr>
        <p:spPr>
          <a:xfrm>
            <a:off x="4613565" y="2230582"/>
            <a:ext cx="3997036" cy="369332"/>
          </a:xfrm>
          <a:prstGeom prst="rect">
            <a:avLst/>
          </a:prstGeom>
          <a:noFill/>
          <a:ln w="12700">
            <a:solidFill>
              <a:srgbClr val="C00000"/>
            </a:solidFill>
          </a:ln>
        </p:spPr>
        <p:txBody>
          <a:bodyPr wrap="square" rtlCol="0">
            <a:spAutoFit/>
          </a:bodyPr>
          <a:lstStyle/>
          <a:p>
            <a:pPr algn="ctr"/>
            <a:r>
              <a:rPr lang="en-US" b="1" dirty="0" smtClean="0">
                <a:latin typeface="Arial" pitchFamily="34" charset="0"/>
                <a:cs typeface="Arial" pitchFamily="34" charset="0"/>
              </a:rPr>
              <a:t>Not available for 5-year estimates</a:t>
            </a:r>
            <a:endParaRPr lang="en-US"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75F4EAE0-603C-4502-AD07-683B1459797D}" type="slidenum">
              <a:rPr lang="en-US" sz="1200" b="1">
                <a:solidFill>
                  <a:schemeClr val="bg1"/>
                </a:solidFill>
                <a:latin typeface="+mn-lt"/>
              </a:rPr>
              <a:pPr algn="r">
                <a:defRPr/>
              </a:pPr>
              <a:t>7</a:t>
            </a:fld>
            <a:endParaRPr lang="en-US" sz="1200" b="1" dirty="0">
              <a:solidFill>
                <a:schemeClr val="bg1"/>
              </a:solidFill>
              <a:latin typeface="+mn-lt"/>
            </a:endParaRPr>
          </a:p>
        </p:txBody>
      </p:sp>
      <p:grpSp>
        <p:nvGrpSpPr>
          <p:cNvPr id="2" name="Group 6" descr="Three images from the American FactFinder population group selection page. The three images correspond to the three selection tabs that are available: Race or Ethnic Groups, Ancestry Groups, and Country of Birth. The first ten options in each category are shown in the images. Can be found at http://factfinder.census.gov/servlet/IPGeoSearchByListServlet?ds_name=ACS_2007_1YR_G00_&amp;_lang=en&amp;_ts=243959423142&#10;&#10;To get to the screen referenced on the slide, you must select a geography at the page opened by the hyperlink above."/>
          <p:cNvGrpSpPr>
            <a:grpSpLocks/>
          </p:cNvGrpSpPr>
          <p:nvPr/>
        </p:nvGrpSpPr>
        <p:grpSpPr bwMode="auto">
          <a:xfrm>
            <a:off x="381000" y="228600"/>
            <a:ext cx="8763000" cy="6629400"/>
            <a:chOff x="685800" y="1219200"/>
            <a:chExt cx="7800975" cy="5076825"/>
          </a:xfrm>
        </p:grpSpPr>
        <p:pic>
          <p:nvPicPr>
            <p:cNvPr id="10250" name="Picture 5"/>
            <p:cNvPicPr>
              <a:picLocks noChangeAspect="1" noChangeArrowheads="1"/>
            </p:cNvPicPr>
            <p:nvPr/>
          </p:nvPicPr>
          <p:blipFill>
            <a:blip r:embed="rId3"/>
            <a:srcRect/>
            <a:stretch>
              <a:fillRect/>
            </a:stretch>
          </p:blipFill>
          <p:spPr bwMode="auto">
            <a:xfrm>
              <a:off x="685800" y="1219200"/>
              <a:ext cx="3638550" cy="1971675"/>
            </a:xfrm>
            <a:prstGeom prst="rect">
              <a:avLst/>
            </a:prstGeom>
            <a:noFill/>
            <a:ln w="9525">
              <a:noFill/>
              <a:miter lim="800000"/>
              <a:headEnd/>
              <a:tailEnd/>
            </a:ln>
          </p:spPr>
        </p:pic>
        <p:pic>
          <p:nvPicPr>
            <p:cNvPr id="10251" name="Picture 8"/>
            <p:cNvPicPr>
              <a:picLocks noChangeAspect="1" noChangeArrowheads="1"/>
            </p:cNvPicPr>
            <p:nvPr/>
          </p:nvPicPr>
          <p:blipFill>
            <a:blip r:embed="rId4"/>
            <a:srcRect/>
            <a:stretch>
              <a:fillRect/>
            </a:stretch>
          </p:blipFill>
          <p:spPr bwMode="auto">
            <a:xfrm>
              <a:off x="2667000" y="2895600"/>
              <a:ext cx="3314700" cy="1914525"/>
            </a:xfrm>
            <a:prstGeom prst="rect">
              <a:avLst/>
            </a:prstGeom>
            <a:noFill/>
            <a:ln w="9525">
              <a:noFill/>
              <a:miter lim="800000"/>
              <a:headEnd/>
              <a:tailEnd/>
            </a:ln>
          </p:spPr>
        </p:pic>
        <p:pic>
          <p:nvPicPr>
            <p:cNvPr id="10252" name="Picture 7"/>
            <p:cNvPicPr>
              <a:picLocks noChangeAspect="1" noChangeArrowheads="1"/>
            </p:cNvPicPr>
            <p:nvPr/>
          </p:nvPicPr>
          <p:blipFill>
            <a:blip r:embed="rId5"/>
            <a:srcRect/>
            <a:stretch>
              <a:fillRect/>
            </a:stretch>
          </p:blipFill>
          <p:spPr bwMode="auto">
            <a:xfrm>
              <a:off x="5181600" y="4419600"/>
              <a:ext cx="3305175" cy="1876425"/>
            </a:xfrm>
            <a:prstGeom prst="rect">
              <a:avLst/>
            </a:prstGeom>
            <a:noFill/>
            <a:ln w="9525">
              <a:noFill/>
              <a:miter lim="800000"/>
              <a:headEnd/>
              <a:tailEnd/>
            </a:ln>
          </p:spPr>
        </p:pic>
      </p:grpSp>
      <p:sp>
        <p:nvSpPr>
          <p:cNvPr id="10246" name="TextBox 8"/>
          <p:cNvSpPr txBox="1">
            <a:spLocks noChangeArrowheads="1"/>
          </p:cNvSpPr>
          <p:nvPr/>
        </p:nvSpPr>
        <p:spPr bwMode="auto">
          <a:xfrm>
            <a:off x="5009948" y="794266"/>
            <a:ext cx="3276600" cy="369332"/>
          </a:xfrm>
          <a:prstGeom prst="rect">
            <a:avLst/>
          </a:prstGeom>
          <a:solidFill>
            <a:schemeClr val="bg1"/>
          </a:solidFill>
          <a:ln w="28575">
            <a:solidFill>
              <a:srgbClr val="FF0000"/>
            </a:solidFill>
            <a:miter lim="800000"/>
            <a:headEnd/>
            <a:tailEnd/>
          </a:ln>
        </p:spPr>
        <p:txBody>
          <a:bodyPr wrap="square">
            <a:spAutoFit/>
          </a:bodyPr>
          <a:lstStyle/>
          <a:p>
            <a:pPr algn="ctr"/>
            <a:r>
              <a:rPr lang="en-US" b="1" dirty="0">
                <a:latin typeface="Arial" pitchFamily="34" charset="0"/>
                <a:cs typeface="Arial" pitchFamily="34" charset="0"/>
              </a:rPr>
              <a:t>Selected Population Profiles</a:t>
            </a:r>
          </a:p>
        </p:txBody>
      </p:sp>
      <p:cxnSp>
        <p:nvCxnSpPr>
          <p:cNvPr id="10247" name="Straight Arrow Connector 10"/>
          <p:cNvCxnSpPr>
            <a:cxnSpLocks noChangeShapeType="1"/>
          </p:cNvCxnSpPr>
          <p:nvPr/>
        </p:nvCxnSpPr>
        <p:spPr bwMode="auto">
          <a:xfrm rot="5400000" flipH="1" flipV="1">
            <a:off x="534987" y="989013"/>
            <a:ext cx="760413" cy="1588"/>
          </a:xfrm>
          <a:prstGeom prst="straightConnector1">
            <a:avLst/>
          </a:prstGeom>
          <a:noFill/>
          <a:ln w="38100" algn="ctr">
            <a:solidFill>
              <a:srgbClr val="FF0000"/>
            </a:solidFill>
            <a:round/>
            <a:headEnd/>
            <a:tailEnd type="arrow" w="med" len="med"/>
          </a:ln>
        </p:spPr>
      </p:cxnSp>
      <p:cxnSp>
        <p:nvCxnSpPr>
          <p:cNvPr id="10248" name="Straight Arrow Connector 17"/>
          <p:cNvCxnSpPr>
            <a:cxnSpLocks noChangeShapeType="1"/>
          </p:cNvCxnSpPr>
          <p:nvPr/>
        </p:nvCxnSpPr>
        <p:spPr bwMode="auto">
          <a:xfrm rot="5400000" flipH="1" flipV="1">
            <a:off x="4191001" y="3124200"/>
            <a:ext cx="762000" cy="3175"/>
          </a:xfrm>
          <a:prstGeom prst="straightConnector1">
            <a:avLst/>
          </a:prstGeom>
          <a:noFill/>
          <a:ln w="38100" algn="ctr">
            <a:solidFill>
              <a:srgbClr val="FF0000"/>
            </a:solidFill>
            <a:round/>
            <a:headEnd/>
            <a:tailEnd type="arrow" w="med" len="med"/>
          </a:ln>
        </p:spPr>
      </p:cxnSp>
      <p:cxnSp>
        <p:nvCxnSpPr>
          <p:cNvPr id="10249" name="Straight Arrow Connector 21"/>
          <p:cNvCxnSpPr>
            <a:cxnSpLocks noChangeShapeType="1"/>
          </p:cNvCxnSpPr>
          <p:nvPr/>
        </p:nvCxnSpPr>
        <p:spPr bwMode="auto">
          <a:xfrm rot="5400000" flipH="1" flipV="1">
            <a:off x="8078787" y="5103813"/>
            <a:ext cx="912813" cy="1588"/>
          </a:xfrm>
          <a:prstGeom prst="straightConnector1">
            <a:avLst/>
          </a:prstGeom>
          <a:noFill/>
          <a:ln w="38100" algn="ctr">
            <a:solidFill>
              <a:srgbClr val="FF0000"/>
            </a:solidFill>
            <a:round/>
            <a:headEnd/>
            <a:tailEnd type="arrow"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p:txBody>
          <a:bodyPr/>
          <a:lstStyle/>
          <a:p>
            <a:pPr>
              <a:defRPr/>
            </a:pPr>
            <a:fld id="{7BEB0385-BB1E-457C-BE9B-EFE587EEFCA0}" type="slidenum">
              <a:rPr lang="en-US"/>
              <a:pPr>
                <a:defRPr/>
              </a:pPr>
              <a:t>8</a:t>
            </a:fld>
            <a:endParaRPr lang="en-US" dirty="0"/>
          </a:p>
        </p:txBody>
      </p:sp>
      <p:sp>
        <p:nvSpPr>
          <p:cNvPr id="6" name="Slide Number Placeholder 2"/>
          <p:cNvSpPr txBox="1">
            <a:spLocks noGrp="1"/>
          </p:cNvSpPr>
          <p:nvPr/>
        </p:nvSpPr>
        <p:spPr bwMode="auto">
          <a:xfrm>
            <a:off x="7086600" y="6096000"/>
            <a:ext cx="1905000" cy="457200"/>
          </a:xfrm>
          <a:prstGeom prst="rect">
            <a:avLst/>
          </a:prstGeom>
          <a:noFill/>
          <a:ln>
            <a:miter lim="800000"/>
            <a:headEnd/>
            <a:tailEnd/>
          </a:ln>
        </p:spPr>
        <p:txBody>
          <a:bodyPr/>
          <a:lstStyle/>
          <a:p>
            <a:pPr algn="r">
              <a:defRPr/>
            </a:pPr>
            <a:fld id="{B2829091-FA8F-4E05-A9A0-B678ACE9794A}" type="slidenum">
              <a:rPr lang="en-US" sz="1200" b="1">
                <a:solidFill>
                  <a:schemeClr val="bg1"/>
                </a:solidFill>
                <a:latin typeface="+mn-lt"/>
              </a:rPr>
              <a:pPr algn="r">
                <a:defRPr/>
              </a:pPr>
              <a:t>8</a:t>
            </a:fld>
            <a:endParaRPr lang="en-US" sz="1200" b="1" dirty="0">
              <a:solidFill>
                <a:schemeClr val="bg1"/>
              </a:solidFill>
              <a:latin typeface="+mn-lt"/>
            </a:endParaRPr>
          </a:p>
        </p:txBody>
      </p:sp>
      <p:sp>
        <p:nvSpPr>
          <p:cNvPr id="11268" name="Rectangle 2"/>
          <p:cNvSpPr>
            <a:spLocks noGrp="1" noChangeArrowheads="1"/>
          </p:cNvSpPr>
          <p:nvPr>
            <p:ph type="title"/>
          </p:nvPr>
        </p:nvSpPr>
        <p:spPr>
          <a:xfrm>
            <a:off x="533400" y="228600"/>
            <a:ext cx="7696200" cy="1143000"/>
          </a:xfrm>
        </p:spPr>
        <p:txBody>
          <a:bodyPr>
            <a:normAutofit fontScale="90000"/>
          </a:bodyPr>
          <a:lstStyle/>
          <a:p>
            <a:pPr eaLnBrk="1" hangingPunct="1"/>
            <a:r>
              <a:rPr lang="en-US" smtClean="0">
                <a:latin typeface="Arial Rounded MT Bold" pitchFamily="34" charset="0"/>
              </a:rPr>
              <a:t>Selected Population Profiles</a:t>
            </a:r>
          </a:p>
        </p:txBody>
      </p:sp>
      <p:pic>
        <p:nvPicPr>
          <p:cNvPr id="11269" name="Picture 9" descr="This slide displays a portion of the selected population profile for all people in the United States who reported that they were born in Japan. Can be found at http://factfinder.census.gov/servlet/IPTable?_bm=y&amp;-TABLE_NAMEX=&amp;-qr_name=ACS_2007_1YR_G00_S0201&amp;-qr_name=ACS_2007_1YR_G00_S0201PR&amp;-qr_name=ACS_2007_1YR_G00_S0201T&amp;-qr_name=ACS_2007_1YR_G00_S0201TPR&amp;-geo_id=01000US&amp;-ci_type=B&amp;-ds_name=ACS_2007_1YR_G00_&amp;-reg=ACS_2007_1YR_G00_S0201:770;ACS_2007_1YR_G00_S0201PR:770;ACS_2007_1YR_G00_S0201T:770;ACS_2007_1YR_G00_S0201TPR:770&amp;-_lang=en&amp;-format=&#10;"/>
          <p:cNvPicPr>
            <a:picLocks noGrp="1" noChangeAspect="1" noChangeArrowheads="1"/>
          </p:cNvPicPr>
          <p:nvPr>
            <p:ph idx="4294967295"/>
          </p:nvPr>
        </p:nvPicPr>
        <p:blipFill>
          <a:blip r:embed="rId3"/>
          <a:srcRect/>
          <a:stretch>
            <a:fillRect/>
          </a:stretch>
        </p:blipFill>
        <p:spPr>
          <a:xfrm>
            <a:off x="-52388" y="0"/>
            <a:ext cx="9196388" cy="6858000"/>
          </a:xfrm>
        </p:spPr>
      </p:pic>
      <p:sp>
        <p:nvSpPr>
          <p:cNvPr id="11270" name="TextBox 6"/>
          <p:cNvSpPr txBox="1">
            <a:spLocks noChangeArrowheads="1"/>
          </p:cNvSpPr>
          <p:nvPr/>
        </p:nvSpPr>
        <p:spPr bwMode="auto">
          <a:xfrm>
            <a:off x="4959927" y="228600"/>
            <a:ext cx="3671456" cy="369332"/>
          </a:xfrm>
          <a:prstGeom prst="rect">
            <a:avLst/>
          </a:prstGeom>
          <a:solidFill>
            <a:schemeClr val="bg1"/>
          </a:solidFill>
          <a:ln w="28575">
            <a:solidFill>
              <a:srgbClr val="FF0000"/>
            </a:solidFill>
            <a:miter lim="800000"/>
            <a:headEnd/>
            <a:tailEnd/>
          </a:ln>
        </p:spPr>
        <p:txBody>
          <a:bodyPr wrap="square">
            <a:spAutoFit/>
          </a:bodyPr>
          <a:lstStyle/>
          <a:p>
            <a:pPr algn="ctr"/>
            <a:r>
              <a:rPr lang="en-US" b="1" dirty="0" smtClean="0">
                <a:latin typeface="Arial" pitchFamily="34" charset="0"/>
                <a:cs typeface="Arial" pitchFamily="34" charset="0"/>
              </a:rPr>
              <a:t>Selected Population </a:t>
            </a:r>
            <a:r>
              <a:rPr lang="en-US" b="1" dirty="0">
                <a:latin typeface="Arial" pitchFamily="34" charset="0"/>
                <a:cs typeface="Arial" pitchFamily="34" charset="0"/>
              </a:rPr>
              <a:t>Profiles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143000"/>
          </a:xfrm>
        </p:spPr>
        <p:txBody>
          <a:bodyPr>
            <a:normAutofit/>
          </a:bodyPr>
          <a:lstStyle/>
          <a:p>
            <a:r>
              <a:rPr lang="en-US" sz="4000" dirty="0" smtClean="0"/>
              <a:t>Detailed Tables</a:t>
            </a:r>
          </a:p>
        </p:txBody>
      </p:sp>
      <p:sp>
        <p:nvSpPr>
          <p:cNvPr id="12291" name="Content Placeholder 2"/>
          <p:cNvSpPr>
            <a:spLocks noGrp="1"/>
          </p:cNvSpPr>
          <p:nvPr>
            <p:ph idx="1"/>
          </p:nvPr>
        </p:nvSpPr>
        <p:spPr>
          <a:xfrm>
            <a:off x="533400" y="914400"/>
            <a:ext cx="8077200" cy="5410200"/>
          </a:xfrm>
        </p:spPr>
        <p:txBody>
          <a:bodyPr>
            <a:normAutofit fontScale="92500" lnSpcReduction="20000"/>
          </a:bodyPr>
          <a:lstStyle/>
          <a:p>
            <a:r>
              <a:rPr lang="en-US" dirty="0" smtClean="0"/>
              <a:t>Foundation upon which other data products are built</a:t>
            </a:r>
          </a:p>
          <a:p>
            <a:pPr lvl="1"/>
            <a:r>
              <a:rPr lang="en-US" dirty="0" smtClean="0"/>
              <a:t>Most detailed data on all topics and geographic areas</a:t>
            </a:r>
          </a:p>
          <a:p>
            <a:pPr lvl="1"/>
            <a:r>
              <a:rPr lang="en-US" dirty="0" smtClean="0"/>
              <a:t>Basic distributions of characteristics that show estimates and associated margins of error</a:t>
            </a:r>
          </a:p>
          <a:p>
            <a:r>
              <a:rPr lang="en-US" dirty="0" smtClean="0"/>
              <a:t>Over 1,200 Detailed Tables available, with distributions for . . . </a:t>
            </a:r>
          </a:p>
          <a:p>
            <a:pPr lvl="1">
              <a:lnSpc>
                <a:spcPct val="120000"/>
              </a:lnSpc>
            </a:pPr>
            <a:r>
              <a:rPr lang="en-US" dirty="0" smtClean="0"/>
              <a:t>More than 500 characteristics; more than 300 race and Hispanic origin iterations</a:t>
            </a:r>
          </a:p>
          <a:p>
            <a:pPr lvl="1"/>
            <a:r>
              <a:rPr lang="en-US" dirty="0" smtClean="0"/>
              <a:t>81 imputation tables</a:t>
            </a:r>
          </a:p>
          <a:p>
            <a:r>
              <a:rPr lang="en-US" dirty="0" smtClean="0"/>
              <a:t>Base (B) tables may have collapsed (C) versions</a:t>
            </a:r>
          </a:p>
          <a:p>
            <a:pPr lvl="1"/>
            <a:endParaRPr lang="en-US" dirty="0" smtClean="0"/>
          </a:p>
          <a:p>
            <a:pPr lvl="1"/>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1646</Words>
  <Application>Microsoft Office PowerPoint</Application>
  <PresentationFormat>On-screen Show (4:3)</PresentationFormat>
  <Paragraphs>285</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Data Profiles</vt:lpstr>
      <vt:lpstr>Narrative Profiles</vt:lpstr>
      <vt:lpstr>Comparison Profiles</vt:lpstr>
      <vt:lpstr>Comparison Profiles</vt:lpstr>
      <vt:lpstr>Selected Population Profiles</vt:lpstr>
      <vt:lpstr>Slide 7</vt:lpstr>
      <vt:lpstr>Selected Population Profiles</vt:lpstr>
      <vt:lpstr>Detailed Tables</vt:lpstr>
      <vt:lpstr>Detailed Tables:  Example of Topics</vt:lpstr>
      <vt:lpstr>Slide 11</vt:lpstr>
      <vt:lpstr>Detailed Tables – Collapsed (C) Version</vt:lpstr>
      <vt:lpstr>Slide 13</vt:lpstr>
      <vt:lpstr>Detailed Tables for Quality Measures</vt:lpstr>
      <vt:lpstr>Subject Tables</vt:lpstr>
      <vt:lpstr>Subject Table List</vt:lpstr>
      <vt:lpstr>Subject Tables</vt:lpstr>
      <vt:lpstr>Ranking Tables</vt:lpstr>
      <vt:lpstr>Slide 19</vt:lpstr>
      <vt:lpstr>Slide 20</vt:lpstr>
      <vt:lpstr>Geographic Comparison Tables</vt:lpstr>
      <vt:lpstr>Geographic Comparison Table</vt:lpstr>
      <vt:lpstr>Thematic Maps</vt:lpstr>
      <vt:lpstr>Slide 24</vt:lpstr>
      <vt:lpstr>PUMS</vt:lpstr>
      <vt:lpstr>Slide 26</vt:lpstr>
      <vt:lpstr>Slide 27</vt:lpstr>
    </vt:vector>
  </TitlesOfParts>
  <Company>DraftFCB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Hall</dc:creator>
  <cp:lastModifiedBy>Linda Clark</cp:lastModifiedBy>
  <cp:revision>55</cp:revision>
  <dcterms:created xsi:type="dcterms:W3CDTF">2011-03-08T18:45:57Z</dcterms:created>
  <dcterms:modified xsi:type="dcterms:W3CDTF">2011-06-08T04:03:14Z</dcterms:modified>
</cp:coreProperties>
</file>