
<file path=[Content_Types].xml><?xml version="1.0" encoding="utf-8"?>
<Types xmlns="http://schemas.openxmlformats.org/package/2006/content-types">
  <Override PartName="/ppt/diagrams/layout2.xml" ContentType="application/vnd.openxmlformats-officedocument.drawingml.diagramLayout+xml"/>
  <Override PartName="/ppt/slideLayouts/slideLayout10.xml" ContentType="application/vnd.openxmlformats-officedocument.presentationml.slideLayout+xml"/>
  <Override PartName="/ppt/slides/slide14.xml" ContentType="application/vnd.openxmlformats-officedocument.presentationml.slide+xml"/>
  <Default Extension="bin" ContentType="application/vnd.openxmlformats-officedocument.presentationml.printerSettings"/>
  <Override PartName="/ppt/notesSlides/notesSlide16.xml" ContentType="application/vnd.openxmlformats-officedocument.presentationml.notesSlide+xml"/>
  <Override PartName="/ppt/notesSlides/notesSlide24.xml" ContentType="application/vnd.openxmlformats-officedocument.presentationml.notesSlide+xml"/>
  <Default Extension="rels" ContentType="application/vnd.openxmlformats-package.relationships+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diagrams/data3.xml" ContentType="application/vnd.openxmlformats-officedocument.drawingml.diagramData+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diagrams/quickStyle3.xml" ContentType="application/vnd.openxmlformats-officedocument.drawingml.diagramStyle+xml"/>
  <Override PartName="/ppt/slides/slide26.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diagrams/quickStyle2.xml" ContentType="application/vnd.openxmlformats-officedocument.drawingml.diagramStyl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diagrams/drawing3.xml" ContentType="application/vnd.ms-office.drawingml.diagramDrawing+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diagrams/colors3.xml" ContentType="application/vnd.openxmlformats-officedocument.drawingml.diagramColors+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diagrams/drawing2.xml" ContentType="application/vnd.ms-office.drawingml.diagramDrawing+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diagrams/layout3.xml" ContentType="application/vnd.openxmlformats-officedocument.drawingml.diagram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diagrams/colors2.xml" ContentType="application/vnd.openxmlformats-officedocument.drawingml.diagramColors+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283" r:id="rId1"/>
  </p:sldMasterIdLst>
  <p:notesMasterIdLst>
    <p:notesMasterId r:id="rId34"/>
  </p:notesMasterIdLst>
  <p:handoutMasterIdLst>
    <p:handoutMasterId r:id="rId35"/>
  </p:handoutMasterIdLst>
  <p:sldIdLst>
    <p:sldId id="256" r:id="rId2"/>
    <p:sldId id="277" r:id="rId3"/>
    <p:sldId id="295" r:id="rId4"/>
    <p:sldId id="279" r:id="rId5"/>
    <p:sldId id="280" r:id="rId6"/>
    <p:sldId id="278" r:id="rId7"/>
    <p:sldId id="265" r:id="rId8"/>
    <p:sldId id="269" r:id="rId9"/>
    <p:sldId id="258" r:id="rId10"/>
    <p:sldId id="267" r:id="rId11"/>
    <p:sldId id="260" r:id="rId12"/>
    <p:sldId id="266" r:id="rId13"/>
    <p:sldId id="281" r:id="rId14"/>
    <p:sldId id="282" r:id="rId15"/>
    <p:sldId id="283" r:id="rId16"/>
    <p:sldId id="293" r:id="rId17"/>
    <p:sldId id="285" r:id="rId18"/>
    <p:sldId id="286" r:id="rId19"/>
    <p:sldId id="287" r:id="rId20"/>
    <p:sldId id="288" r:id="rId21"/>
    <p:sldId id="289" r:id="rId22"/>
    <p:sldId id="268" r:id="rId23"/>
    <p:sldId id="275" r:id="rId24"/>
    <p:sldId id="263" r:id="rId25"/>
    <p:sldId id="274" r:id="rId26"/>
    <p:sldId id="276" r:id="rId27"/>
    <p:sldId id="261" r:id="rId28"/>
    <p:sldId id="290" r:id="rId29"/>
    <p:sldId id="291" r:id="rId30"/>
    <p:sldId id="257" r:id="rId31"/>
    <p:sldId id="294" r:id="rId32"/>
    <p:sldId id="29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573" autoAdjust="0"/>
    <p:restoredTop sz="54271" autoAdjust="0"/>
  </p:normalViewPr>
  <p:slideViewPr>
    <p:cSldViewPr snapToGrid="0" snapToObjects="1">
      <p:cViewPr varScale="1">
        <p:scale>
          <a:sx n="88" d="100"/>
          <a:sy n="88" d="100"/>
        </p:scale>
        <p:origin x="-704" y="-12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408"/>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0FB857-71A0-E94C-83B0-AD65DAEF3294}" type="doc">
      <dgm:prSet loTypeId="urn:microsoft.com/office/officeart/2005/8/layout/lProcess3" loCatId="process" qsTypeId="urn:microsoft.com/office/officeart/2005/8/quickstyle/simple4" qsCatId="simple" csTypeId="urn:microsoft.com/office/officeart/2005/8/colors/colorful1" csCatId="colorful" phldr="1"/>
      <dgm:spPr/>
      <dgm:t>
        <a:bodyPr/>
        <a:lstStyle/>
        <a:p>
          <a:endParaRPr lang="en-US"/>
        </a:p>
      </dgm:t>
    </dgm:pt>
    <dgm:pt modelId="{EEFF792D-36CA-4342-8229-41464DE5FE70}">
      <dgm:prSet phldrT="[Text]" custT="1"/>
      <dgm:spPr/>
      <dgm:t>
        <a:bodyPr/>
        <a:lstStyle/>
        <a:p>
          <a:r>
            <a:rPr lang="en-US" sz="1800" dirty="0" smtClean="0"/>
            <a:t>Physical, Mental, and Emotional Exhaustion</a:t>
          </a:r>
          <a:endParaRPr lang="en-US" sz="1800" dirty="0"/>
        </a:p>
      </dgm:t>
    </dgm:pt>
    <dgm:pt modelId="{DB0BB782-64B4-6946-B040-50F50EF925FB}" type="parTrans" cxnId="{3F1F046C-B21B-1844-95B7-5DEC2AC555F3}">
      <dgm:prSet/>
      <dgm:spPr/>
      <dgm:t>
        <a:bodyPr/>
        <a:lstStyle/>
        <a:p>
          <a:endParaRPr lang="en-US"/>
        </a:p>
      </dgm:t>
    </dgm:pt>
    <dgm:pt modelId="{C276D31D-4AF4-134D-8D81-C70EABD53890}" type="sibTrans" cxnId="{3F1F046C-B21B-1844-95B7-5DEC2AC555F3}">
      <dgm:prSet/>
      <dgm:spPr/>
      <dgm:t>
        <a:bodyPr/>
        <a:lstStyle/>
        <a:p>
          <a:endParaRPr lang="en-US"/>
        </a:p>
      </dgm:t>
    </dgm:pt>
    <dgm:pt modelId="{E2C257D9-540C-954C-BE69-8CE0353E80B5}">
      <dgm:prSet phldrT="[Text]" custT="1"/>
      <dgm:spPr/>
      <dgm:t>
        <a:bodyPr/>
        <a:lstStyle/>
        <a:p>
          <a:r>
            <a:rPr lang="en-US" sz="1800" dirty="0" smtClean="0"/>
            <a:t>Driven by an ideal</a:t>
          </a:r>
        </a:p>
        <a:p>
          <a:r>
            <a:rPr lang="en-US" sz="1800" dirty="0" smtClean="0"/>
            <a:t>Working like a maniac</a:t>
          </a:r>
        </a:p>
        <a:p>
          <a:r>
            <a:rPr lang="en-US" sz="1800" dirty="0" smtClean="0"/>
            <a:t>Putting your own needs last</a:t>
          </a:r>
        </a:p>
      </dgm:t>
    </dgm:pt>
    <dgm:pt modelId="{F004082E-C4E0-584F-86BA-145A24BDEF9C}" type="parTrans" cxnId="{E9F74A51-B4F4-FC4D-9A96-7BCC86B9AC25}">
      <dgm:prSet/>
      <dgm:spPr/>
      <dgm:t>
        <a:bodyPr/>
        <a:lstStyle/>
        <a:p>
          <a:endParaRPr lang="en-US"/>
        </a:p>
      </dgm:t>
    </dgm:pt>
    <dgm:pt modelId="{FE3BAAA7-8E08-7A4A-AF6A-286D830FB43B}" type="sibTrans" cxnId="{E9F74A51-B4F4-FC4D-9A96-7BCC86B9AC25}">
      <dgm:prSet/>
      <dgm:spPr/>
      <dgm:t>
        <a:bodyPr/>
        <a:lstStyle/>
        <a:p>
          <a:endParaRPr lang="en-US"/>
        </a:p>
      </dgm:t>
    </dgm:pt>
    <dgm:pt modelId="{A8881078-547B-4443-8635-AA3F02024C45}">
      <dgm:prSet phldrT="[Text]"/>
      <dgm:spPr/>
      <dgm:t>
        <a:bodyPr/>
        <a:lstStyle/>
        <a:p>
          <a:r>
            <a:rPr lang="en-US" dirty="0" smtClean="0"/>
            <a:t>Shame and Doubt</a:t>
          </a:r>
          <a:endParaRPr lang="en-US" dirty="0"/>
        </a:p>
      </dgm:t>
    </dgm:pt>
    <dgm:pt modelId="{DE77DEEB-268D-0C4D-BCF3-E29C0931B65F}" type="parTrans" cxnId="{A938420B-C4BF-5546-B211-CB63F3091CEF}">
      <dgm:prSet/>
      <dgm:spPr/>
      <dgm:t>
        <a:bodyPr/>
        <a:lstStyle/>
        <a:p>
          <a:endParaRPr lang="en-US"/>
        </a:p>
      </dgm:t>
    </dgm:pt>
    <dgm:pt modelId="{34D9C27F-31B5-6143-888B-0C5446935904}" type="sibTrans" cxnId="{A938420B-C4BF-5546-B211-CB63F3091CEF}">
      <dgm:prSet/>
      <dgm:spPr/>
      <dgm:t>
        <a:bodyPr/>
        <a:lstStyle/>
        <a:p>
          <a:endParaRPr lang="en-US"/>
        </a:p>
      </dgm:t>
    </dgm:pt>
    <dgm:pt modelId="{36A4F323-865C-8743-AE0C-F107D979280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Miserable, and clueless as to why</a:t>
          </a:r>
        </a:p>
        <a:p>
          <a:pPr defTabSz="622300">
            <a:lnSpc>
              <a:spcPct val="90000"/>
            </a:lnSpc>
            <a:spcBef>
              <a:spcPct val="0"/>
            </a:spcBef>
            <a:spcAft>
              <a:spcPct val="35000"/>
            </a:spcAft>
          </a:pPr>
          <a:r>
            <a:rPr lang="en-US" sz="1800" dirty="0" smtClean="0"/>
            <a:t>The death of values</a:t>
          </a:r>
        </a:p>
      </dgm:t>
    </dgm:pt>
    <dgm:pt modelId="{C0360939-10A6-7F48-87D3-9CE0CC5D1433}" type="parTrans" cxnId="{00B90FBA-46E5-B94C-A5B7-8B78F5C62E10}">
      <dgm:prSet/>
      <dgm:spPr/>
      <dgm:t>
        <a:bodyPr/>
        <a:lstStyle/>
        <a:p>
          <a:endParaRPr lang="en-US"/>
        </a:p>
      </dgm:t>
    </dgm:pt>
    <dgm:pt modelId="{DA8E9DCE-8386-A044-95F7-7E55C4BD77EB}" type="sibTrans" cxnId="{00B90FBA-46E5-B94C-A5B7-8B78F5C62E10}">
      <dgm:prSet/>
      <dgm:spPr/>
      <dgm:t>
        <a:bodyPr/>
        <a:lstStyle/>
        <a:p>
          <a:endParaRPr lang="en-US"/>
        </a:p>
      </dgm:t>
    </dgm:pt>
    <dgm:pt modelId="{1165FFC4-3BAA-F14F-84F9-C92B1FE05057}">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Cynicism and Callousness</a:t>
          </a:r>
        </a:p>
      </dgm:t>
    </dgm:pt>
    <dgm:pt modelId="{B5BF28A5-8BFF-EB46-85A7-3F9355E1571F}" type="parTrans" cxnId="{E904A6C9-A252-8340-AD09-71E352BDA077}">
      <dgm:prSet/>
      <dgm:spPr/>
      <dgm:t>
        <a:bodyPr/>
        <a:lstStyle/>
        <a:p>
          <a:endParaRPr lang="en-US"/>
        </a:p>
      </dgm:t>
    </dgm:pt>
    <dgm:pt modelId="{262F2786-CDAD-A541-B642-F9C89FBC05FE}" type="sibTrans" cxnId="{E904A6C9-A252-8340-AD09-71E352BDA077}">
      <dgm:prSet/>
      <dgm:spPr/>
      <dgm:t>
        <a:bodyPr/>
        <a:lstStyle/>
        <a:p>
          <a:endParaRPr lang="en-US"/>
        </a:p>
      </dgm:t>
    </dgm:pt>
    <dgm:pt modelId="{C2370830-1C82-CD48-B4D3-3A26D7808B8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Frustrated, aggressive, and cynical</a:t>
          </a:r>
        </a:p>
        <a:p>
          <a:r>
            <a:rPr lang="en-US" sz="1600" dirty="0" smtClean="0"/>
            <a:t>Emotionally exhausted and disengaged</a:t>
          </a:r>
        </a:p>
        <a:p>
          <a:r>
            <a:rPr lang="en-US" sz="1600" dirty="0" smtClean="0"/>
            <a:t>I’ve morphed into what?</a:t>
          </a:r>
        </a:p>
        <a:p>
          <a:r>
            <a:rPr lang="en-US" sz="1600" dirty="0" smtClean="0"/>
            <a:t>Get away from me!</a:t>
          </a:r>
        </a:p>
      </dgm:t>
    </dgm:pt>
    <dgm:pt modelId="{78919881-7505-6844-B5B0-8DDC0517692A}" type="parTrans" cxnId="{E1CB3E93-5D60-BE4C-B17A-C4D3A3173DD9}">
      <dgm:prSet/>
      <dgm:spPr/>
      <dgm:t>
        <a:bodyPr/>
        <a:lstStyle/>
        <a:p>
          <a:endParaRPr lang="en-US"/>
        </a:p>
      </dgm:t>
    </dgm:pt>
    <dgm:pt modelId="{01DDEE0A-18AF-8347-8D9C-F599BC05C713}" type="sibTrans" cxnId="{E1CB3E93-5D60-BE4C-B17A-C4D3A3173DD9}">
      <dgm:prSet/>
      <dgm:spPr/>
      <dgm:t>
        <a:bodyPr/>
        <a:lstStyle/>
        <a:p>
          <a:endParaRPr lang="en-US"/>
        </a:p>
      </dgm:t>
    </dgm:pt>
    <dgm:pt modelId="{CFA104E0-8CBE-1A41-A38C-3D9FF1C353D3}">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Failure, Helplessness, and Crisis</a:t>
          </a:r>
        </a:p>
        <a:p>
          <a:endParaRPr lang="en-US" sz="1700" dirty="0"/>
        </a:p>
      </dgm:t>
    </dgm:pt>
    <dgm:pt modelId="{C7DD5C83-84F4-5947-9092-BCFF6438BE8F}" type="parTrans" cxnId="{7CE83328-1050-A942-86F3-4E42A5CF1B9F}">
      <dgm:prSet/>
      <dgm:spPr/>
      <dgm:t>
        <a:bodyPr/>
        <a:lstStyle/>
        <a:p>
          <a:endParaRPr lang="en-US"/>
        </a:p>
      </dgm:t>
    </dgm:pt>
    <dgm:pt modelId="{C5E781F4-B76A-CB4F-A2C2-308078283DC6}" type="sibTrans" cxnId="{7CE83328-1050-A942-86F3-4E42A5CF1B9F}">
      <dgm:prSet/>
      <dgm:spPr/>
      <dgm:t>
        <a:bodyPr/>
        <a:lstStyle/>
        <a:p>
          <a:endParaRPr lang="en-US"/>
        </a:p>
      </dgm:t>
    </dgm:pt>
    <dgm:pt modelId="{0671B5B2-A711-D242-AE5B-37EE42A934EB}">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Inner emptiness</a:t>
          </a:r>
        </a:p>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Who cares and why bother?</a:t>
          </a:r>
        </a:p>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Physical and mental collapse</a:t>
          </a:r>
        </a:p>
        <a:p>
          <a:pPr defTabSz="533400">
            <a:lnSpc>
              <a:spcPct val="90000"/>
            </a:lnSpc>
            <a:spcBef>
              <a:spcPct val="0"/>
            </a:spcBef>
            <a:spcAft>
              <a:spcPct val="35000"/>
            </a:spcAft>
          </a:pPr>
          <a:endParaRPr lang="en-US" sz="1400" dirty="0"/>
        </a:p>
      </dgm:t>
    </dgm:pt>
    <dgm:pt modelId="{9E7C9491-3381-704B-95C2-1C9682C2732B}" type="parTrans" cxnId="{E125DD15-4C7F-BB45-8286-AA7DD86BD083}">
      <dgm:prSet/>
      <dgm:spPr/>
      <dgm:t>
        <a:bodyPr/>
        <a:lstStyle/>
        <a:p>
          <a:endParaRPr lang="en-US"/>
        </a:p>
      </dgm:t>
    </dgm:pt>
    <dgm:pt modelId="{AF23D504-F692-1B4E-B8D8-02F666F7F0DB}" type="sibTrans" cxnId="{E125DD15-4C7F-BB45-8286-AA7DD86BD083}">
      <dgm:prSet/>
      <dgm:spPr/>
      <dgm:t>
        <a:bodyPr/>
        <a:lstStyle/>
        <a:p>
          <a:endParaRPr lang="en-US"/>
        </a:p>
      </dgm:t>
    </dgm:pt>
    <dgm:pt modelId="{111333D1-F298-8A4D-9B99-912202449DED}" type="pres">
      <dgm:prSet presAssocID="{100FB857-71A0-E94C-83B0-AD65DAEF3294}" presName="Name0" presStyleCnt="0">
        <dgm:presLayoutVars>
          <dgm:chPref val="3"/>
          <dgm:dir/>
          <dgm:animLvl val="lvl"/>
          <dgm:resizeHandles/>
        </dgm:presLayoutVars>
      </dgm:prSet>
      <dgm:spPr/>
      <dgm:t>
        <a:bodyPr/>
        <a:lstStyle/>
        <a:p>
          <a:endParaRPr lang="en-US"/>
        </a:p>
      </dgm:t>
    </dgm:pt>
    <dgm:pt modelId="{F59F2A5B-B090-1D42-B63B-CBDD5D814F04}" type="pres">
      <dgm:prSet presAssocID="{EEFF792D-36CA-4342-8229-41464DE5FE70}" presName="horFlow" presStyleCnt="0"/>
      <dgm:spPr/>
    </dgm:pt>
    <dgm:pt modelId="{2EBFE59D-2694-3149-96C9-26C6F57F8C82}" type="pres">
      <dgm:prSet presAssocID="{EEFF792D-36CA-4342-8229-41464DE5FE70}" presName="bigChev" presStyleLbl="node1" presStyleIdx="0" presStyleCnt="4"/>
      <dgm:spPr/>
      <dgm:t>
        <a:bodyPr/>
        <a:lstStyle/>
        <a:p>
          <a:endParaRPr lang="en-US"/>
        </a:p>
      </dgm:t>
    </dgm:pt>
    <dgm:pt modelId="{23511F07-50DB-AC42-A500-8821663EC9CA}" type="pres">
      <dgm:prSet presAssocID="{F004082E-C4E0-584F-86BA-145A24BDEF9C}" presName="parTrans" presStyleCnt="0"/>
      <dgm:spPr/>
    </dgm:pt>
    <dgm:pt modelId="{9870C289-5F97-A344-B906-1DD166AC0A04}" type="pres">
      <dgm:prSet presAssocID="{E2C257D9-540C-954C-BE69-8CE0353E80B5}" presName="node" presStyleLbl="alignAccFollowNode1" presStyleIdx="0" presStyleCnt="4" custScaleX="267396" custScaleY="130789">
        <dgm:presLayoutVars>
          <dgm:bulletEnabled val="1"/>
        </dgm:presLayoutVars>
      </dgm:prSet>
      <dgm:spPr/>
      <dgm:t>
        <a:bodyPr/>
        <a:lstStyle/>
        <a:p>
          <a:endParaRPr lang="en-US"/>
        </a:p>
      </dgm:t>
    </dgm:pt>
    <dgm:pt modelId="{68F916E9-CE2D-3145-8BA6-FDAC6ACB7D1C}" type="pres">
      <dgm:prSet presAssocID="{EEFF792D-36CA-4342-8229-41464DE5FE70}" presName="vSp" presStyleCnt="0"/>
      <dgm:spPr/>
    </dgm:pt>
    <dgm:pt modelId="{6B211241-CF55-B943-9A70-3F3FECB480B6}" type="pres">
      <dgm:prSet presAssocID="{A8881078-547B-4443-8635-AA3F02024C45}" presName="horFlow" presStyleCnt="0"/>
      <dgm:spPr/>
    </dgm:pt>
    <dgm:pt modelId="{A46E94EA-A7CE-8247-B822-43726C1542BA}" type="pres">
      <dgm:prSet presAssocID="{A8881078-547B-4443-8635-AA3F02024C45}" presName="bigChev" presStyleLbl="node1" presStyleIdx="1" presStyleCnt="4"/>
      <dgm:spPr/>
      <dgm:t>
        <a:bodyPr/>
        <a:lstStyle/>
        <a:p>
          <a:endParaRPr lang="en-US"/>
        </a:p>
      </dgm:t>
    </dgm:pt>
    <dgm:pt modelId="{7BE95F2E-4D78-B848-B787-BA2EFCA9603F}" type="pres">
      <dgm:prSet presAssocID="{C0360939-10A6-7F48-87D3-9CE0CC5D1433}" presName="parTrans" presStyleCnt="0"/>
      <dgm:spPr/>
    </dgm:pt>
    <dgm:pt modelId="{96390854-887B-C74F-9322-D3DBF75DE6AD}" type="pres">
      <dgm:prSet presAssocID="{36A4F323-865C-8743-AE0C-F107D9792800}" presName="node" presStyleLbl="alignAccFollowNode1" presStyleIdx="1" presStyleCnt="4" custScaleX="229311" custScaleY="111763" custLinFactNeighborX="86649" custLinFactNeighborY="7640">
        <dgm:presLayoutVars>
          <dgm:bulletEnabled val="1"/>
        </dgm:presLayoutVars>
      </dgm:prSet>
      <dgm:spPr/>
      <dgm:t>
        <a:bodyPr/>
        <a:lstStyle/>
        <a:p>
          <a:endParaRPr lang="en-US"/>
        </a:p>
      </dgm:t>
    </dgm:pt>
    <dgm:pt modelId="{EEF3CC1C-48E7-7E4C-B9F7-F2ADB4713496}" type="pres">
      <dgm:prSet presAssocID="{A8881078-547B-4443-8635-AA3F02024C45}" presName="vSp" presStyleCnt="0"/>
      <dgm:spPr/>
    </dgm:pt>
    <dgm:pt modelId="{75DBFFA5-A101-634F-B97B-BBE07F04F074}" type="pres">
      <dgm:prSet presAssocID="{1165FFC4-3BAA-F14F-84F9-C92B1FE05057}" presName="horFlow" presStyleCnt="0"/>
      <dgm:spPr/>
    </dgm:pt>
    <dgm:pt modelId="{D241C6D2-0F97-F844-A21E-00D8CB1CC410}" type="pres">
      <dgm:prSet presAssocID="{1165FFC4-3BAA-F14F-84F9-C92B1FE05057}" presName="bigChev" presStyleLbl="node1" presStyleIdx="2" presStyleCnt="4"/>
      <dgm:spPr/>
      <dgm:t>
        <a:bodyPr/>
        <a:lstStyle/>
        <a:p>
          <a:endParaRPr lang="en-US"/>
        </a:p>
      </dgm:t>
    </dgm:pt>
    <dgm:pt modelId="{B3C93B77-5720-9242-89DA-4F5B9E2EB1CC}" type="pres">
      <dgm:prSet presAssocID="{78919881-7505-6844-B5B0-8DDC0517692A}" presName="parTrans" presStyleCnt="0"/>
      <dgm:spPr/>
    </dgm:pt>
    <dgm:pt modelId="{994EB926-4657-EE40-B914-EFC3F42A9F90}" type="pres">
      <dgm:prSet presAssocID="{C2370830-1C82-CD48-B4D3-3A26D7808B82}" presName="node" presStyleLbl="alignAccFollowNode1" presStyleIdx="2" presStyleCnt="4" custScaleX="260242" custScaleY="152949" custLinFactNeighborX="59897" custLinFactNeighborY="1675">
        <dgm:presLayoutVars>
          <dgm:bulletEnabled val="1"/>
        </dgm:presLayoutVars>
      </dgm:prSet>
      <dgm:spPr/>
      <dgm:t>
        <a:bodyPr/>
        <a:lstStyle/>
        <a:p>
          <a:endParaRPr lang="en-US"/>
        </a:p>
      </dgm:t>
    </dgm:pt>
    <dgm:pt modelId="{906D1ED6-B83B-F244-8C78-28B07D07457C}" type="pres">
      <dgm:prSet presAssocID="{1165FFC4-3BAA-F14F-84F9-C92B1FE05057}" presName="vSp" presStyleCnt="0"/>
      <dgm:spPr/>
    </dgm:pt>
    <dgm:pt modelId="{DA74DE89-BFEF-2B47-AC7D-6F5D5DC3594A}" type="pres">
      <dgm:prSet presAssocID="{CFA104E0-8CBE-1A41-A38C-3D9FF1C353D3}" presName="horFlow" presStyleCnt="0"/>
      <dgm:spPr/>
    </dgm:pt>
    <dgm:pt modelId="{D741417A-2980-9C4F-A63B-F631A34261BF}" type="pres">
      <dgm:prSet presAssocID="{CFA104E0-8CBE-1A41-A38C-3D9FF1C353D3}" presName="bigChev" presStyleLbl="node1" presStyleIdx="3" presStyleCnt="4" custScaleX="109315" custScaleY="122184"/>
      <dgm:spPr/>
      <dgm:t>
        <a:bodyPr/>
        <a:lstStyle/>
        <a:p>
          <a:endParaRPr lang="en-US"/>
        </a:p>
      </dgm:t>
    </dgm:pt>
    <dgm:pt modelId="{ABB584E7-60BF-1F44-AFB2-80D92D5C94AF}" type="pres">
      <dgm:prSet presAssocID="{9E7C9491-3381-704B-95C2-1C9682C2732B}" presName="parTrans" presStyleCnt="0"/>
      <dgm:spPr/>
    </dgm:pt>
    <dgm:pt modelId="{CA2634E9-31FD-4C46-8276-3F140C9BD3CA}" type="pres">
      <dgm:prSet presAssocID="{0671B5B2-A711-D242-AE5B-37EE42A934EB}" presName="node" presStyleLbl="alignAccFollowNode1" presStyleIdx="3" presStyleCnt="4" custScaleX="247146" custScaleY="125895">
        <dgm:presLayoutVars>
          <dgm:bulletEnabled val="1"/>
        </dgm:presLayoutVars>
      </dgm:prSet>
      <dgm:spPr/>
      <dgm:t>
        <a:bodyPr/>
        <a:lstStyle/>
        <a:p>
          <a:endParaRPr lang="en-US"/>
        </a:p>
      </dgm:t>
    </dgm:pt>
  </dgm:ptLst>
  <dgm:cxnLst>
    <dgm:cxn modelId="{7047AE6E-896C-3748-ACD9-F4C1CAA11CFF}" type="presOf" srcId="{1165FFC4-3BAA-F14F-84F9-C92B1FE05057}" destId="{D241C6D2-0F97-F844-A21E-00D8CB1CC410}" srcOrd="0" destOrd="0" presId="urn:microsoft.com/office/officeart/2005/8/layout/lProcess3"/>
    <dgm:cxn modelId="{E904A6C9-A252-8340-AD09-71E352BDA077}" srcId="{100FB857-71A0-E94C-83B0-AD65DAEF3294}" destId="{1165FFC4-3BAA-F14F-84F9-C92B1FE05057}" srcOrd="2" destOrd="0" parTransId="{B5BF28A5-8BFF-EB46-85A7-3F9355E1571F}" sibTransId="{262F2786-CDAD-A541-B642-F9C89FBC05FE}"/>
    <dgm:cxn modelId="{2A79CC02-C6E5-234E-9257-4D4234495061}" type="presOf" srcId="{0671B5B2-A711-D242-AE5B-37EE42A934EB}" destId="{CA2634E9-31FD-4C46-8276-3F140C9BD3CA}" srcOrd="0" destOrd="0" presId="urn:microsoft.com/office/officeart/2005/8/layout/lProcess3"/>
    <dgm:cxn modelId="{E9F74A51-B4F4-FC4D-9A96-7BCC86B9AC25}" srcId="{EEFF792D-36CA-4342-8229-41464DE5FE70}" destId="{E2C257D9-540C-954C-BE69-8CE0353E80B5}" srcOrd="0" destOrd="0" parTransId="{F004082E-C4E0-584F-86BA-145A24BDEF9C}" sibTransId="{FE3BAAA7-8E08-7A4A-AF6A-286D830FB43B}"/>
    <dgm:cxn modelId="{00B90FBA-46E5-B94C-A5B7-8B78F5C62E10}" srcId="{A8881078-547B-4443-8635-AA3F02024C45}" destId="{36A4F323-865C-8743-AE0C-F107D9792800}" srcOrd="0" destOrd="0" parTransId="{C0360939-10A6-7F48-87D3-9CE0CC5D1433}" sibTransId="{DA8E9DCE-8386-A044-95F7-7E55C4BD77EB}"/>
    <dgm:cxn modelId="{E125DD15-4C7F-BB45-8286-AA7DD86BD083}" srcId="{CFA104E0-8CBE-1A41-A38C-3D9FF1C353D3}" destId="{0671B5B2-A711-D242-AE5B-37EE42A934EB}" srcOrd="0" destOrd="0" parTransId="{9E7C9491-3381-704B-95C2-1C9682C2732B}" sibTransId="{AF23D504-F692-1B4E-B8D8-02F666F7F0DB}"/>
    <dgm:cxn modelId="{770421B1-DB45-E74C-9519-31DEC2358212}" type="presOf" srcId="{C2370830-1C82-CD48-B4D3-3A26D7808B82}" destId="{994EB926-4657-EE40-B914-EFC3F42A9F90}" srcOrd="0" destOrd="0" presId="urn:microsoft.com/office/officeart/2005/8/layout/lProcess3"/>
    <dgm:cxn modelId="{046FEB7B-4EC3-8241-9CA5-E78A7E72B82D}" type="presOf" srcId="{EEFF792D-36CA-4342-8229-41464DE5FE70}" destId="{2EBFE59D-2694-3149-96C9-26C6F57F8C82}" srcOrd="0" destOrd="0" presId="urn:microsoft.com/office/officeart/2005/8/layout/lProcess3"/>
    <dgm:cxn modelId="{E1CB3E93-5D60-BE4C-B17A-C4D3A3173DD9}" srcId="{1165FFC4-3BAA-F14F-84F9-C92B1FE05057}" destId="{C2370830-1C82-CD48-B4D3-3A26D7808B82}" srcOrd="0" destOrd="0" parTransId="{78919881-7505-6844-B5B0-8DDC0517692A}" sibTransId="{01DDEE0A-18AF-8347-8D9C-F599BC05C713}"/>
    <dgm:cxn modelId="{7CE83328-1050-A942-86F3-4E42A5CF1B9F}" srcId="{100FB857-71A0-E94C-83B0-AD65DAEF3294}" destId="{CFA104E0-8CBE-1A41-A38C-3D9FF1C353D3}" srcOrd="3" destOrd="0" parTransId="{C7DD5C83-84F4-5947-9092-BCFF6438BE8F}" sibTransId="{C5E781F4-B76A-CB4F-A2C2-308078283DC6}"/>
    <dgm:cxn modelId="{7A4ED338-AF12-FA4C-9A2C-694D3952F168}" type="presOf" srcId="{36A4F323-865C-8743-AE0C-F107D9792800}" destId="{96390854-887B-C74F-9322-D3DBF75DE6AD}" srcOrd="0" destOrd="0" presId="urn:microsoft.com/office/officeart/2005/8/layout/lProcess3"/>
    <dgm:cxn modelId="{4EEE8A04-C46B-B74C-A302-DAF1AA2BD4DD}" type="presOf" srcId="{E2C257D9-540C-954C-BE69-8CE0353E80B5}" destId="{9870C289-5F97-A344-B906-1DD166AC0A04}" srcOrd="0" destOrd="0" presId="urn:microsoft.com/office/officeart/2005/8/layout/lProcess3"/>
    <dgm:cxn modelId="{6E02EAF0-C386-814D-AD85-B5DC07AFEFDA}" type="presOf" srcId="{100FB857-71A0-E94C-83B0-AD65DAEF3294}" destId="{111333D1-F298-8A4D-9B99-912202449DED}" srcOrd="0" destOrd="0" presId="urn:microsoft.com/office/officeart/2005/8/layout/lProcess3"/>
    <dgm:cxn modelId="{1411B841-190D-7141-9BBA-E2DB2FCCD344}" type="presOf" srcId="{CFA104E0-8CBE-1A41-A38C-3D9FF1C353D3}" destId="{D741417A-2980-9C4F-A63B-F631A34261BF}" srcOrd="0" destOrd="0" presId="urn:microsoft.com/office/officeart/2005/8/layout/lProcess3"/>
    <dgm:cxn modelId="{C1A70711-D8B6-1848-BA09-820217AA0FA7}" type="presOf" srcId="{A8881078-547B-4443-8635-AA3F02024C45}" destId="{A46E94EA-A7CE-8247-B822-43726C1542BA}" srcOrd="0" destOrd="0" presId="urn:microsoft.com/office/officeart/2005/8/layout/lProcess3"/>
    <dgm:cxn modelId="{3F1F046C-B21B-1844-95B7-5DEC2AC555F3}" srcId="{100FB857-71A0-E94C-83B0-AD65DAEF3294}" destId="{EEFF792D-36CA-4342-8229-41464DE5FE70}" srcOrd="0" destOrd="0" parTransId="{DB0BB782-64B4-6946-B040-50F50EF925FB}" sibTransId="{C276D31D-4AF4-134D-8D81-C70EABD53890}"/>
    <dgm:cxn modelId="{A938420B-C4BF-5546-B211-CB63F3091CEF}" srcId="{100FB857-71A0-E94C-83B0-AD65DAEF3294}" destId="{A8881078-547B-4443-8635-AA3F02024C45}" srcOrd="1" destOrd="0" parTransId="{DE77DEEB-268D-0C4D-BCF3-E29C0931B65F}" sibTransId="{34D9C27F-31B5-6143-888B-0C5446935904}"/>
    <dgm:cxn modelId="{A03692C5-0164-6947-8F7E-097AAAF2EDBF}" type="presParOf" srcId="{111333D1-F298-8A4D-9B99-912202449DED}" destId="{F59F2A5B-B090-1D42-B63B-CBDD5D814F04}" srcOrd="0" destOrd="0" presId="urn:microsoft.com/office/officeart/2005/8/layout/lProcess3"/>
    <dgm:cxn modelId="{9D22A005-9317-D140-82C0-155D441E1AC0}" type="presParOf" srcId="{F59F2A5B-B090-1D42-B63B-CBDD5D814F04}" destId="{2EBFE59D-2694-3149-96C9-26C6F57F8C82}" srcOrd="0" destOrd="0" presId="urn:microsoft.com/office/officeart/2005/8/layout/lProcess3"/>
    <dgm:cxn modelId="{A6C5FA5E-8174-3946-9A82-B9CAE6954C6E}" type="presParOf" srcId="{F59F2A5B-B090-1D42-B63B-CBDD5D814F04}" destId="{23511F07-50DB-AC42-A500-8821663EC9CA}" srcOrd="1" destOrd="0" presId="urn:microsoft.com/office/officeart/2005/8/layout/lProcess3"/>
    <dgm:cxn modelId="{990749D1-0130-F342-91BE-03BA36AC8141}" type="presParOf" srcId="{F59F2A5B-B090-1D42-B63B-CBDD5D814F04}" destId="{9870C289-5F97-A344-B906-1DD166AC0A04}" srcOrd="2" destOrd="0" presId="urn:microsoft.com/office/officeart/2005/8/layout/lProcess3"/>
    <dgm:cxn modelId="{3BC9C8BD-76EC-7946-ACC0-83B2516D3A48}" type="presParOf" srcId="{111333D1-F298-8A4D-9B99-912202449DED}" destId="{68F916E9-CE2D-3145-8BA6-FDAC6ACB7D1C}" srcOrd="1" destOrd="0" presId="urn:microsoft.com/office/officeart/2005/8/layout/lProcess3"/>
    <dgm:cxn modelId="{9667E636-0FA5-CD4F-B301-A55807D164A7}" type="presParOf" srcId="{111333D1-F298-8A4D-9B99-912202449DED}" destId="{6B211241-CF55-B943-9A70-3F3FECB480B6}" srcOrd="2" destOrd="0" presId="urn:microsoft.com/office/officeart/2005/8/layout/lProcess3"/>
    <dgm:cxn modelId="{0689B4AA-2FD0-C348-A465-E4BDA9394DDA}" type="presParOf" srcId="{6B211241-CF55-B943-9A70-3F3FECB480B6}" destId="{A46E94EA-A7CE-8247-B822-43726C1542BA}" srcOrd="0" destOrd="0" presId="urn:microsoft.com/office/officeart/2005/8/layout/lProcess3"/>
    <dgm:cxn modelId="{46FEC3A5-8985-EF4F-831C-AF0ABB754809}" type="presParOf" srcId="{6B211241-CF55-B943-9A70-3F3FECB480B6}" destId="{7BE95F2E-4D78-B848-B787-BA2EFCA9603F}" srcOrd="1" destOrd="0" presId="urn:microsoft.com/office/officeart/2005/8/layout/lProcess3"/>
    <dgm:cxn modelId="{BD01EAE8-F3A1-2A41-B088-F5082372A326}" type="presParOf" srcId="{6B211241-CF55-B943-9A70-3F3FECB480B6}" destId="{96390854-887B-C74F-9322-D3DBF75DE6AD}" srcOrd="2" destOrd="0" presId="urn:microsoft.com/office/officeart/2005/8/layout/lProcess3"/>
    <dgm:cxn modelId="{839C4139-6DCF-B141-9A87-C4E75AD4C251}" type="presParOf" srcId="{111333D1-F298-8A4D-9B99-912202449DED}" destId="{EEF3CC1C-48E7-7E4C-B9F7-F2ADB4713496}" srcOrd="3" destOrd="0" presId="urn:microsoft.com/office/officeart/2005/8/layout/lProcess3"/>
    <dgm:cxn modelId="{D64A50DD-6458-7747-BF91-5CFC7D57CABB}" type="presParOf" srcId="{111333D1-F298-8A4D-9B99-912202449DED}" destId="{75DBFFA5-A101-634F-B97B-BBE07F04F074}" srcOrd="4" destOrd="0" presId="urn:microsoft.com/office/officeart/2005/8/layout/lProcess3"/>
    <dgm:cxn modelId="{FF2F16C1-4FE7-484B-B0B9-7F40D99AF931}" type="presParOf" srcId="{75DBFFA5-A101-634F-B97B-BBE07F04F074}" destId="{D241C6D2-0F97-F844-A21E-00D8CB1CC410}" srcOrd="0" destOrd="0" presId="urn:microsoft.com/office/officeart/2005/8/layout/lProcess3"/>
    <dgm:cxn modelId="{FD5CB769-48A9-D440-98BB-4596DFFE4C12}" type="presParOf" srcId="{75DBFFA5-A101-634F-B97B-BBE07F04F074}" destId="{B3C93B77-5720-9242-89DA-4F5B9E2EB1CC}" srcOrd="1" destOrd="0" presId="urn:microsoft.com/office/officeart/2005/8/layout/lProcess3"/>
    <dgm:cxn modelId="{8369F698-239A-B84E-AEC7-E2E3B620732E}" type="presParOf" srcId="{75DBFFA5-A101-634F-B97B-BBE07F04F074}" destId="{994EB926-4657-EE40-B914-EFC3F42A9F90}" srcOrd="2" destOrd="0" presId="urn:microsoft.com/office/officeart/2005/8/layout/lProcess3"/>
    <dgm:cxn modelId="{C2C095C8-3C29-8440-906F-6686BF0B9F7C}" type="presParOf" srcId="{111333D1-F298-8A4D-9B99-912202449DED}" destId="{906D1ED6-B83B-F244-8C78-28B07D07457C}" srcOrd="5" destOrd="0" presId="urn:microsoft.com/office/officeart/2005/8/layout/lProcess3"/>
    <dgm:cxn modelId="{67D5C0FE-C003-8F4E-89B5-928781532585}" type="presParOf" srcId="{111333D1-F298-8A4D-9B99-912202449DED}" destId="{DA74DE89-BFEF-2B47-AC7D-6F5D5DC3594A}" srcOrd="6" destOrd="0" presId="urn:microsoft.com/office/officeart/2005/8/layout/lProcess3"/>
    <dgm:cxn modelId="{1B6E16E5-2015-D245-B6DC-1793C559922B}" type="presParOf" srcId="{DA74DE89-BFEF-2B47-AC7D-6F5D5DC3594A}" destId="{D741417A-2980-9C4F-A63B-F631A34261BF}" srcOrd="0" destOrd="0" presId="urn:microsoft.com/office/officeart/2005/8/layout/lProcess3"/>
    <dgm:cxn modelId="{42B750FC-B2B2-B849-959F-95FE69CC183F}" type="presParOf" srcId="{DA74DE89-BFEF-2B47-AC7D-6F5D5DC3594A}" destId="{ABB584E7-60BF-1F44-AFB2-80D92D5C94AF}" srcOrd="1" destOrd="0" presId="urn:microsoft.com/office/officeart/2005/8/layout/lProcess3"/>
    <dgm:cxn modelId="{53B1CE54-B529-F547-B7F5-C2ADB6188563}" type="presParOf" srcId="{DA74DE89-BFEF-2B47-AC7D-6F5D5DC3594A}" destId="{CA2634E9-31FD-4C46-8276-3F140C9BD3CA}"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E578D6-2CF5-B54B-A6FF-857CA13690A7}" type="doc">
      <dgm:prSet loTypeId="urn:microsoft.com/office/officeart/2005/8/layout/cycle7" loCatId="cycle" qsTypeId="urn:microsoft.com/office/officeart/2005/8/quickstyle/simple4" qsCatId="simple" csTypeId="urn:microsoft.com/office/officeart/2005/8/colors/accent2_2" csCatId="accent2" phldr="1"/>
      <dgm:spPr/>
      <dgm:t>
        <a:bodyPr/>
        <a:lstStyle/>
        <a:p>
          <a:endParaRPr lang="en-US"/>
        </a:p>
      </dgm:t>
    </dgm:pt>
    <dgm:pt modelId="{6A5BC747-33F6-AD44-B662-D855DFCA789C}">
      <dgm:prSet phldrT="[Text]"/>
      <dgm:spPr/>
      <dgm:t>
        <a:bodyPr/>
        <a:lstStyle/>
        <a:p>
          <a:r>
            <a:rPr lang="en-US" dirty="0" smtClean="0"/>
            <a:t>Work-related</a:t>
          </a:r>
          <a:endParaRPr lang="en-US" dirty="0"/>
        </a:p>
      </dgm:t>
    </dgm:pt>
    <dgm:pt modelId="{9A61B6EA-33AE-8E4A-92C0-5A2BED14C633}" type="parTrans" cxnId="{42846338-456D-A84B-B154-807CA3ECC8DC}">
      <dgm:prSet/>
      <dgm:spPr/>
      <dgm:t>
        <a:bodyPr/>
        <a:lstStyle/>
        <a:p>
          <a:endParaRPr lang="en-US"/>
        </a:p>
      </dgm:t>
    </dgm:pt>
    <dgm:pt modelId="{FF3DC6DF-9BB2-C142-82F2-D29D0907DA1D}" type="sibTrans" cxnId="{42846338-456D-A84B-B154-807CA3ECC8DC}">
      <dgm:prSet/>
      <dgm:spPr/>
      <dgm:t>
        <a:bodyPr/>
        <a:lstStyle/>
        <a:p>
          <a:endParaRPr lang="en-US"/>
        </a:p>
      </dgm:t>
    </dgm:pt>
    <dgm:pt modelId="{4FD0A13A-2DF9-8E49-90E8-E745C703D44F}">
      <dgm:prSet phldrT="[Text]"/>
      <dgm:spPr/>
      <dgm:t>
        <a:bodyPr/>
        <a:lstStyle/>
        <a:p>
          <a:r>
            <a:rPr lang="en-US" dirty="0" smtClean="0"/>
            <a:t>Personality Traits</a:t>
          </a:r>
          <a:endParaRPr lang="en-US" dirty="0"/>
        </a:p>
      </dgm:t>
    </dgm:pt>
    <dgm:pt modelId="{A35C7AB8-0684-9F42-BB0A-F76200747DE7}" type="parTrans" cxnId="{CAFD0BA3-8623-864A-8491-F5D2552FD200}">
      <dgm:prSet/>
      <dgm:spPr/>
      <dgm:t>
        <a:bodyPr/>
        <a:lstStyle/>
        <a:p>
          <a:endParaRPr lang="en-US"/>
        </a:p>
      </dgm:t>
    </dgm:pt>
    <dgm:pt modelId="{30146919-3A9E-534D-8568-3B948E9DE1E3}" type="sibTrans" cxnId="{CAFD0BA3-8623-864A-8491-F5D2552FD200}">
      <dgm:prSet/>
      <dgm:spPr/>
      <dgm:t>
        <a:bodyPr/>
        <a:lstStyle/>
        <a:p>
          <a:endParaRPr lang="en-US"/>
        </a:p>
      </dgm:t>
    </dgm:pt>
    <dgm:pt modelId="{04C4EA50-9A58-4A4B-A948-CDE93035B675}">
      <dgm:prSet phldrT="[Text]"/>
      <dgm:spPr/>
      <dgm:t>
        <a:bodyPr/>
        <a:lstStyle/>
        <a:p>
          <a:r>
            <a:rPr lang="en-US" dirty="0" smtClean="0"/>
            <a:t>Lifestyle</a:t>
          </a:r>
          <a:endParaRPr lang="en-US" dirty="0"/>
        </a:p>
      </dgm:t>
    </dgm:pt>
    <dgm:pt modelId="{2FC64BA5-36F3-E64B-AAA9-71311D78DB5E}" type="parTrans" cxnId="{6371C6AE-7E87-BC4E-A316-7089F61E0C11}">
      <dgm:prSet/>
      <dgm:spPr/>
      <dgm:t>
        <a:bodyPr/>
        <a:lstStyle/>
        <a:p>
          <a:endParaRPr lang="en-US"/>
        </a:p>
      </dgm:t>
    </dgm:pt>
    <dgm:pt modelId="{92A23508-D618-4147-8DE9-B05C1FD64A02}" type="sibTrans" cxnId="{6371C6AE-7E87-BC4E-A316-7089F61E0C11}">
      <dgm:prSet/>
      <dgm:spPr/>
      <dgm:t>
        <a:bodyPr/>
        <a:lstStyle/>
        <a:p>
          <a:endParaRPr lang="en-US"/>
        </a:p>
      </dgm:t>
    </dgm:pt>
    <dgm:pt modelId="{3FD4C097-8A69-0545-859D-045C9B4645BE}" type="pres">
      <dgm:prSet presAssocID="{6AE578D6-2CF5-B54B-A6FF-857CA13690A7}" presName="Name0" presStyleCnt="0">
        <dgm:presLayoutVars>
          <dgm:dir/>
          <dgm:resizeHandles val="exact"/>
        </dgm:presLayoutVars>
      </dgm:prSet>
      <dgm:spPr/>
      <dgm:t>
        <a:bodyPr/>
        <a:lstStyle/>
        <a:p>
          <a:endParaRPr lang="en-US"/>
        </a:p>
      </dgm:t>
    </dgm:pt>
    <dgm:pt modelId="{32977DC8-863D-8F48-BD16-E2BD6503A6C7}" type="pres">
      <dgm:prSet presAssocID="{6A5BC747-33F6-AD44-B662-D855DFCA789C}" presName="node" presStyleLbl="node1" presStyleIdx="0" presStyleCnt="3">
        <dgm:presLayoutVars>
          <dgm:bulletEnabled val="1"/>
        </dgm:presLayoutVars>
      </dgm:prSet>
      <dgm:spPr/>
      <dgm:t>
        <a:bodyPr/>
        <a:lstStyle/>
        <a:p>
          <a:endParaRPr lang="en-US"/>
        </a:p>
      </dgm:t>
    </dgm:pt>
    <dgm:pt modelId="{55DC47AF-F3EB-934C-AB6A-F343C87CE3D3}" type="pres">
      <dgm:prSet presAssocID="{FF3DC6DF-9BB2-C142-82F2-D29D0907DA1D}" presName="sibTrans" presStyleLbl="sibTrans2D1" presStyleIdx="0" presStyleCnt="3"/>
      <dgm:spPr/>
      <dgm:t>
        <a:bodyPr/>
        <a:lstStyle/>
        <a:p>
          <a:endParaRPr lang="en-US"/>
        </a:p>
      </dgm:t>
    </dgm:pt>
    <dgm:pt modelId="{A8817197-7E48-3E41-8D54-B905E3B0BF0B}" type="pres">
      <dgm:prSet presAssocID="{FF3DC6DF-9BB2-C142-82F2-D29D0907DA1D}" presName="connectorText" presStyleLbl="sibTrans2D1" presStyleIdx="0" presStyleCnt="3"/>
      <dgm:spPr/>
      <dgm:t>
        <a:bodyPr/>
        <a:lstStyle/>
        <a:p>
          <a:endParaRPr lang="en-US"/>
        </a:p>
      </dgm:t>
    </dgm:pt>
    <dgm:pt modelId="{F228B453-9C19-4040-9A2F-49628796060C}" type="pres">
      <dgm:prSet presAssocID="{4FD0A13A-2DF9-8E49-90E8-E745C703D44F}" presName="node" presStyleLbl="node1" presStyleIdx="1" presStyleCnt="3">
        <dgm:presLayoutVars>
          <dgm:bulletEnabled val="1"/>
        </dgm:presLayoutVars>
      </dgm:prSet>
      <dgm:spPr/>
      <dgm:t>
        <a:bodyPr/>
        <a:lstStyle/>
        <a:p>
          <a:endParaRPr lang="en-US"/>
        </a:p>
      </dgm:t>
    </dgm:pt>
    <dgm:pt modelId="{93298627-A576-D749-A6AE-8BCEA333C69D}" type="pres">
      <dgm:prSet presAssocID="{30146919-3A9E-534D-8568-3B948E9DE1E3}" presName="sibTrans" presStyleLbl="sibTrans2D1" presStyleIdx="1" presStyleCnt="3"/>
      <dgm:spPr/>
      <dgm:t>
        <a:bodyPr/>
        <a:lstStyle/>
        <a:p>
          <a:endParaRPr lang="en-US"/>
        </a:p>
      </dgm:t>
    </dgm:pt>
    <dgm:pt modelId="{5DBFAED1-388D-7645-9F26-0F2E242CD715}" type="pres">
      <dgm:prSet presAssocID="{30146919-3A9E-534D-8568-3B948E9DE1E3}" presName="connectorText" presStyleLbl="sibTrans2D1" presStyleIdx="1" presStyleCnt="3"/>
      <dgm:spPr/>
      <dgm:t>
        <a:bodyPr/>
        <a:lstStyle/>
        <a:p>
          <a:endParaRPr lang="en-US"/>
        </a:p>
      </dgm:t>
    </dgm:pt>
    <dgm:pt modelId="{13491CCC-7399-594A-95B9-3D9ACBC952CE}" type="pres">
      <dgm:prSet presAssocID="{04C4EA50-9A58-4A4B-A948-CDE93035B675}" presName="node" presStyleLbl="node1" presStyleIdx="2" presStyleCnt="3">
        <dgm:presLayoutVars>
          <dgm:bulletEnabled val="1"/>
        </dgm:presLayoutVars>
      </dgm:prSet>
      <dgm:spPr/>
      <dgm:t>
        <a:bodyPr/>
        <a:lstStyle/>
        <a:p>
          <a:endParaRPr lang="en-US"/>
        </a:p>
      </dgm:t>
    </dgm:pt>
    <dgm:pt modelId="{1736BBEE-66A7-7A4B-A375-541948BF2B9C}" type="pres">
      <dgm:prSet presAssocID="{92A23508-D618-4147-8DE9-B05C1FD64A02}" presName="sibTrans" presStyleLbl="sibTrans2D1" presStyleIdx="2" presStyleCnt="3"/>
      <dgm:spPr/>
      <dgm:t>
        <a:bodyPr/>
        <a:lstStyle/>
        <a:p>
          <a:endParaRPr lang="en-US"/>
        </a:p>
      </dgm:t>
    </dgm:pt>
    <dgm:pt modelId="{B5272D7A-5366-D940-92D3-3C408854AAE8}" type="pres">
      <dgm:prSet presAssocID="{92A23508-D618-4147-8DE9-B05C1FD64A02}" presName="connectorText" presStyleLbl="sibTrans2D1" presStyleIdx="2" presStyleCnt="3"/>
      <dgm:spPr/>
      <dgm:t>
        <a:bodyPr/>
        <a:lstStyle/>
        <a:p>
          <a:endParaRPr lang="en-US"/>
        </a:p>
      </dgm:t>
    </dgm:pt>
  </dgm:ptLst>
  <dgm:cxnLst>
    <dgm:cxn modelId="{A19AD923-E473-304B-9EB1-A73192D0B1D9}" type="presOf" srcId="{30146919-3A9E-534D-8568-3B948E9DE1E3}" destId="{93298627-A576-D749-A6AE-8BCEA333C69D}" srcOrd="0" destOrd="0" presId="urn:microsoft.com/office/officeart/2005/8/layout/cycle7"/>
    <dgm:cxn modelId="{90A6D0CF-7865-2D49-AFA8-EC1DF65B3691}" type="presOf" srcId="{92A23508-D618-4147-8DE9-B05C1FD64A02}" destId="{B5272D7A-5366-D940-92D3-3C408854AAE8}" srcOrd="1" destOrd="0" presId="urn:microsoft.com/office/officeart/2005/8/layout/cycle7"/>
    <dgm:cxn modelId="{95723093-D52F-EC46-A05E-471A350C9FCD}" type="presOf" srcId="{04C4EA50-9A58-4A4B-A948-CDE93035B675}" destId="{13491CCC-7399-594A-95B9-3D9ACBC952CE}" srcOrd="0" destOrd="0" presId="urn:microsoft.com/office/officeart/2005/8/layout/cycle7"/>
    <dgm:cxn modelId="{AE06B182-0D99-AA45-BC36-238E7B7B7D44}" type="presOf" srcId="{4FD0A13A-2DF9-8E49-90E8-E745C703D44F}" destId="{F228B453-9C19-4040-9A2F-49628796060C}" srcOrd="0" destOrd="0" presId="urn:microsoft.com/office/officeart/2005/8/layout/cycle7"/>
    <dgm:cxn modelId="{C2A1AF40-3376-004B-B2EF-A8115C5A868E}" type="presOf" srcId="{92A23508-D618-4147-8DE9-B05C1FD64A02}" destId="{1736BBEE-66A7-7A4B-A375-541948BF2B9C}" srcOrd="0" destOrd="0" presId="urn:microsoft.com/office/officeart/2005/8/layout/cycle7"/>
    <dgm:cxn modelId="{5FC51A4D-E647-9540-9054-4FB416DB0D3A}" type="presOf" srcId="{FF3DC6DF-9BB2-C142-82F2-D29D0907DA1D}" destId="{55DC47AF-F3EB-934C-AB6A-F343C87CE3D3}" srcOrd="0" destOrd="0" presId="urn:microsoft.com/office/officeart/2005/8/layout/cycle7"/>
    <dgm:cxn modelId="{4137A41A-0026-1444-AD79-585EE4F3848C}" type="presOf" srcId="{6AE578D6-2CF5-B54B-A6FF-857CA13690A7}" destId="{3FD4C097-8A69-0545-859D-045C9B4645BE}" srcOrd="0" destOrd="0" presId="urn:microsoft.com/office/officeart/2005/8/layout/cycle7"/>
    <dgm:cxn modelId="{7BAE76AD-D692-224E-BB60-A4D808E06A7B}" type="presOf" srcId="{30146919-3A9E-534D-8568-3B948E9DE1E3}" destId="{5DBFAED1-388D-7645-9F26-0F2E242CD715}" srcOrd="1" destOrd="0" presId="urn:microsoft.com/office/officeart/2005/8/layout/cycle7"/>
    <dgm:cxn modelId="{42846338-456D-A84B-B154-807CA3ECC8DC}" srcId="{6AE578D6-2CF5-B54B-A6FF-857CA13690A7}" destId="{6A5BC747-33F6-AD44-B662-D855DFCA789C}" srcOrd="0" destOrd="0" parTransId="{9A61B6EA-33AE-8E4A-92C0-5A2BED14C633}" sibTransId="{FF3DC6DF-9BB2-C142-82F2-D29D0907DA1D}"/>
    <dgm:cxn modelId="{8D3B9B9D-55D2-AE4A-AD5E-E8085D4BBAAB}" type="presOf" srcId="{6A5BC747-33F6-AD44-B662-D855DFCA789C}" destId="{32977DC8-863D-8F48-BD16-E2BD6503A6C7}" srcOrd="0" destOrd="0" presId="urn:microsoft.com/office/officeart/2005/8/layout/cycle7"/>
    <dgm:cxn modelId="{CAFD0BA3-8623-864A-8491-F5D2552FD200}" srcId="{6AE578D6-2CF5-B54B-A6FF-857CA13690A7}" destId="{4FD0A13A-2DF9-8E49-90E8-E745C703D44F}" srcOrd="1" destOrd="0" parTransId="{A35C7AB8-0684-9F42-BB0A-F76200747DE7}" sibTransId="{30146919-3A9E-534D-8568-3B948E9DE1E3}"/>
    <dgm:cxn modelId="{D55ECD4A-0579-1442-A68A-091D580C41D9}" type="presOf" srcId="{FF3DC6DF-9BB2-C142-82F2-D29D0907DA1D}" destId="{A8817197-7E48-3E41-8D54-B905E3B0BF0B}" srcOrd="1" destOrd="0" presId="urn:microsoft.com/office/officeart/2005/8/layout/cycle7"/>
    <dgm:cxn modelId="{6371C6AE-7E87-BC4E-A316-7089F61E0C11}" srcId="{6AE578D6-2CF5-B54B-A6FF-857CA13690A7}" destId="{04C4EA50-9A58-4A4B-A948-CDE93035B675}" srcOrd="2" destOrd="0" parTransId="{2FC64BA5-36F3-E64B-AAA9-71311D78DB5E}" sibTransId="{92A23508-D618-4147-8DE9-B05C1FD64A02}"/>
    <dgm:cxn modelId="{4864F0CD-50E0-854B-8358-3FE0FAF6FFD2}" type="presParOf" srcId="{3FD4C097-8A69-0545-859D-045C9B4645BE}" destId="{32977DC8-863D-8F48-BD16-E2BD6503A6C7}" srcOrd="0" destOrd="0" presId="urn:microsoft.com/office/officeart/2005/8/layout/cycle7"/>
    <dgm:cxn modelId="{C564952C-AC5A-3B4E-9337-7EE5B315973C}" type="presParOf" srcId="{3FD4C097-8A69-0545-859D-045C9B4645BE}" destId="{55DC47AF-F3EB-934C-AB6A-F343C87CE3D3}" srcOrd="1" destOrd="0" presId="urn:microsoft.com/office/officeart/2005/8/layout/cycle7"/>
    <dgm:cxn modelId="{E8F5D03F-77CD-4D4B-91F0-1C172B264652}" type="presParOf" srcId="{55DC47AF-F3EB-934C-AB6A-F343C87CE3D3}" destId="{A8817197-7E48-3E41-8D54-B905E3B0BF0B}" srcOrd="0" destOrd="0" presId="urn:microsoft.com/office/officeart/2005/8/layout/cycle7"/>
    <dgm:cxn modelId="{B392C0D8-3764-1E40-9259-FE5D31994FA0}" type="presParOf" srcId="{3FD4C097-8A69-0545-859D-045C9B4645BE}" destId="{F228B453-9C19-4040-9A2F-49628796060C}" srcOrd="2" destOrd="0" presId="urn:microsoft.com/office/officeart/2005/8/layout/cycle7"/>
    <dgm:cxn modelId="{B591733B-23FD-164F-BD31-4055B75FE5EC}" type="presParOf" srcId="{3FD4C097-8A69-0545-859D-045C9B4645BE}" destId="{93298627-A576-D749-A6AE-8BCEA333C69D}" srcOrd="3" destOrd="0" presId="urn:microsoft.com/office/officeart/2005/8/layout/cycle7"/>
    <dgm:cxn modelId="{90934022-EAAA-7746-81E9-3AE7AADDD923}" type="presParOf" srcId="{93298627-A576-D749-A6AE-8BCEA333C69D}" destId="{5DBFAED1-388D-7645-9F26-0F2E242CD715}" srcOrd="0" destOrd="0" presId="urn:microsoft.com/office/officeart/2005/8/layout/cycle7"/>
    <dgm:cxn modelId="{CDB787BE-B951-CF47-8889-783B0AA6D63B}" type="presParOf" srcId="{3FD4C097-8A69-0545-859D-045C9B4645BE}" destId="{13491CCC-7399-594A-95B9-3D9ACBC952CE}" srcOrd="4" destOrd="0" presId="urn:microsoft.com/office/officeart/2005/8/layout/cycle7"/>
    <dgm:cxn modelId="{ECAB0D93-BFC3-6142-9F93-7D451567F618}" type="presParOf" srcId="{3FD4C097-8A69-0545-859D-045C9B4645BE}" destId="{1736BBEE-66A7-7A4B-A375-541948BF2B9C}" srcOrd="5" destOrd="0" presId="urn:microsoft.com/office/officeart/2005/8/layout/cycle7"/>
    <dgm:cxn modelId="{6AD242E0-8A59-014B-809A-B6C40680EB62}" type="presParOf" srcId="{1736BBEE-66A7-7A4B-A375-541948BF2B9C}" destId="{B5272D7A-5366-D940-92D3-3C408854AAE8}"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0D7762-A61A-4342-8FF1-7DF3AD37DF6C}" type="doc">
      <dgm:prSet loTypeId="urn:microsoft.com/office/officeart/2005/8/layout/radial4" loCatId="relationship" qsTypeId="urn:microsoft.com/office/officeart/2005/8/quickstyle/simple4" qsCatId="simple" csTypeId="urn:microsoft.com/office/officeart/2005/8/colors/accent2_2" csCatId="accent2" phldr="1"/>
      <dgm:spPr/>
      <dgm:t>
        <a:bodyPr/>
        <a:lstStyle/>
        <a:p>
          <a:endParaRPr lang="en-US"/>
        </a:p>
      </dgm:t>
    </dgm:pt>
    <dgm:pt modelId="{33684485-0E17-E740-AE53-695C35CBAB49}">
      <dgm:prSet phldrT="[Text]"/>
      <dgm:spPr/>
      <dgm:t>
        <a:bodyPr/>
        <a:lstStyle/>
        <a:p>
          <a:r>
            <a:rPr lang="en-US" dirty="0" smtClean="0"/>
            <a:t>Actively address problems</a:t>
          </a:r>
          <a:endParaRPr lang="en-US" dirty="0"/>
        </a:p>
      </dgm:t>
    </dgm:pt>
    <dgm:pt modelId="{DBB981B0-D8E7-044A-B28E-0800A061D089}" type="parTrans" cxnId="{0F8D23D7-C6C1-EC40-94A8-44908D2693E0}">
      <dgm:prSet/>
      <dgm:spPr/>
      <dgm:t>
        <a:bodyPr/>
        <a:lstStyle/>
        <a:p>
          <a:endParaRPr lang="en-US"/>
        </a:p>
      </dgm:t>
    </dgm:pt>
    <dgm:pt modelId="{CDF9A912-2933-2143-A0D4-6DE52553B267}" type="sibTrans" cxnId="{0F8D23D7-C6C1-EC40-94A8-44908D2693E0}">
      <dgm:prSet/>
      <dgm:spPr/>
      <dgm:t>
        <a:bodyPr/>
        <a:lstStyle/>
        <a:p>
          <a:endParaRPr lang="en-US"/>
        </a:p>
      </dgm:t>
    </dgm:pt>
    <dgm:pt modelId="{3D8F5B4B-24A4-E54D-98DB-6CCF2EB128C3}">
      <dgm:prSet phldrT="[Text]"/>
      <dgm:spPr/>
      <dgm:t>
        <a:bodyPr/>
        <a:lstStyle/>
        <a:p>
          <a:r>
            <a:rPr lang="en-US" dirty="0" smtClean="0"/>
            <a:t>Clarify your job description</a:t>
          </a:r>
          <a:endParaRPr lang="en-US" dirty="0"/>
        </a:p>
      </dgm:t>
    </dgm:pt>
    <dgm:pt modelId="{5E777426-41E5-684F-BEC7-74344EC9ED37}" type="parTrans" cxnId="{17D8185E-86DA-1A45-8285-37BE939898D1}">
      <dgm:prSet/>
      <dgm:spPr/>
      <dgm:t>
        <a:bodyPr/>
        <a:lstStyle/>
        <a:p>
          <a:endParaRPr lang="en-US"/>
        </a:p>
      </dgm:t>
    </dgm:pt>
    <dgm:pt modelId="{9B127E11-B3A6-8D40-926A-524A1E1F55A7}" type="sibTrans" cxnId="{17D8185E-86DA-1A45-8285-37BE939898D1}">
      <dgm:prSet/>
      <dgm:spPr/>
      <dgm:t>
        <a:bodyPr/>
        <a:lstStyle/>
        <a:p>
          <a:endParaRPr lang="en-US"/>
        </a:p>
      </dgm:t>
    </dgm:pt>
    <dgm:pt modelId="{5548C385-8921-E340-BCA1-7983B81F5713}">
      <dgm:prSet phldrT="[Text]"/>
      <dgm:spPr/>
      <dgm:t>
        <a:bodyPr/>
        <a:lstStyle/>
        <a:p>
          <a:r>
            <a:rPr lang="en-US" dirty="0" smtClean="0"/>
            <a:t>Take time off</a:t>
          </a:r>
          <a:endParaRPr lang="en-US" dirty="0"/>
        </a:p>
      </dgm:t>
    </dgm:pt>
    <dgm:pt modelId="{35CA375F-58D1-1543-8E5C-313D4D0B022E}" type="parTrans" cxnId="{2F041F8A-F112-8F49-AB5E-C14F2D64D490}">
      <dgm:prSet/>
      <dgm:spPr/>
      <dgm:t>
        <a:bodyPr/>
        <a:lstStyle/>
        <a:p>
          <a:endParaRPr lang="en-US"/>
        </a:p>
      </dgm:t>
    </dgm:pt>
    <dgm:pt modelId="{05150EB5-ABA9-324D-A80E-E27504899AD2}" type="sibTrans" cxnId="{2F041F8A-F112-8F49-AB5E-C14F2D64D490}">
      <dgm:prSet/>
      <dgm:spPr/>
      <dgm:t>
        <a:bodyPr/>
        <a:lstStyle/>
        <a:p>
          <a:endParaRPr lang="en-US"/>
        </a:p>
      </dgm:t>
    </dgm:pt>
    <dgm:pt modelId="{100ED763-1836-2749-95A1-6812244855B0}">
      <dgm:prSet phldrT="[Text]"/>
      <dgm:spPr/>
      <dgm:t>
        <a:bodyPr/>
        <a:lstStyle/>
        <a:p>
          <a:r>
            <a:rPr lang="en-US" dirty="0" smtClean="0"/>
            <a:t>Ask for new duties</a:t>
          </a:r>
          <a:endParaRPr lang="en-US" dirty="0"/>
        </a:p>
      </dgm:t>
    </dgm:pt>
    <dgm:pt modelId="{5B6312AE-0995-294C-A1B0-0000BD7D6AF1}" type="parTrans" cxnId="{DE4B7F61-9B89-5C42-90E2-8D68D428314E}">
      <dgm:prSet/>
      <dgm:spPr/>
      <dgm:t>
        <a:bodyPr/>
        <a:lstStyle/>
        <a:p>
          <a:endParaRPr lang="en-US"/>
        </a:p>
      </dgm:t>
    </dgm:pt>
    <dgm:pt modelId="{D91467AC-64A7-D64F-98D6-221D4A01C752}" type="sibTrans" cxnId="{DE4B7F61-9B89-5C42-90E2-8D68D428314E}">
      <dgm:prSet/>
      <dgm:spPr/>
      <dgm:t>
        <a:bodyPr/>
        <a:lstStyle/>
        <a:p>
          <a:endParaRPr lang="en-US"/>
        </a:p>
      </dgm:t>
    </dgm:pt>
    <dgm:pt modelId="{717A1E49-7F4E-334C-ADAB-472DC502E23B}">
      <dgm:prSet phldrT="[Text]"/>
      <dgm:spPr/>
      <dgm:t>
        <a:bodyPr/>
        <a:lstStyle/>
        <a:p>
          <a:r>
            <a:rPr lang="en-US" dirty="0" smtClean="0"/>
            <a:t>Recognize that others may see your symptoms more clearly than you do!</a:t>
          </a:r>
          <a:endParaRPr lang="en-US" dirty="0"/>
        </a:p>
      </dgm:t>
    </dgm:pt>
    <dgm:pt modelId="{DFA34222-DD9F-0C4F-912A-C17A81E35C41}" type="parTrans" cxnId="{1F6DD5AB-7629-CC4A-8E5C-C5DE04820F50}">
      <dgm:prSet/>
      <dgm:spPr/>
      <dgm:t>
        <a:bodyPr/>
        <a:lstStyle/>
        <a:p>
          <a:endParaRPr lang="en-US"/>
        </a:p>
      </dgm:t>
    </dgm:pt>
    <dgm:pt modelId="{ABEF19E7-6993-F14D-9435-BD12CEF3D63A}" type="sibTrans" cxnId="{1F6DD5AB-7629-CC4A-8E5C-C5DE04820F50}">
      <dgm:prSet/>
      <dgm:spPr/>
      <dgm:t>
        <a:bodyPr/>
        <a:lstStyle/>
        <a:p>
          <a:endParaRPr lang="en-US"/>
        </a:p>
      </dgm:t>
    </dgm:pt>
    <dgm:pt modelId="{88AB68A5-7C09-6F4D-868B-BAE03AFB59DC}">
      <dgm:prSet phldrT="[Text]"/>
      <dgm:spPr/>
      <dgm:t>
        <a:bodyPr/>
        <a:lstStyle/>
        <a:p>
          <a:endParaRPr lang="en-US" dirty="0"/>
        </a:p>
      </dgm:t>
    </dgm:pt>
    <dgm:pt modelId="{11E2DA17-824F-834A-8B22-A59C8AB04F2A}" type="sibTrans" cxnId="{F8E3683D-2CE7-4041-9055-5E8B8AC3BE07}">
      <dgm:prSet/>
      <dgm:spPr/>
      <dgm:t>
        <a:bodyPr/>
        <a:lstStyle/>
        <a:p>
          <a:endParaRPr lang="en-US"/>
        </a:p>
      </dgm:t>
    </dgm:pt>
    <dgm:pt modelId="{DB884ACF-1E6F-8C47-AC17-8900CB6029C6}" type="parTrans" cxnId="{F8E3683D-2CE7-4041-9055-5E8B8AC3BE07}">
      <dgm:prSet/>
      <dgm:spPr/>
      <dgm:t>
        <a:bodyPr/>
        <a:lstStyle/>
        <a:p>
          <a:endParaRPr lang="en-US"/>
        </a:p>
      </dgm:t>
    </dgm:pt>
    <dgm:pt modelId="{7992EEB2-F685-154D-ADF3-09ECF3C3FD13}" type="pres">
      <dgm:prSet presAssocID="{C20D7762-A61A-4342-8FF1-7DF3AD37DF6C}" presName="cycle" presStyleCnt="0">
        <dgm:presLayoutVars>
          <dgm:chMax val="1"/>
          <dgm:dir/>
          <dgm:animLvl val="ctr"/>
          <dgm:resizeHandles val="exact"/>
        </dgm:presLayoutVars>
      </dgm:prSet>
      <dgm:spPr/>
      <dgm:t>
        <a:bodyPr/>
        <a:lstStyle/>
        <a:p>
          <a:endParaRPr lang="en-US"/>
        </a:p>
      </dgm:t>
    </dgm:pt>
    <dgm:pt modelId="{EB5BECAE-76C4-D64F-B253-1A8570365DFE}" type="pres">
      <dgm:prSet presAssocID="{88AB68A5-7C09-6F4D-868B-BAE03AFB59DC}" presName="centerShape" presStyleLbl="node0" presStyleIdx="0" presStyleCnt="1"/>
      <dgm:spPr/>
      <dgm:t>
        <a:bodyPr/>
        <a:lstStyle/>
        <a:p>
          <a:endParaRPr lang="en-US"/>
        </a:p>
      </dgm:t>
    </dgm:pt>
    <dgm:pt modelId="{4B957BAB-8547-834D-8778-3B6BA55CEE56}" type="pres">
      <dgm:prSet presAssocID="{DBB981B0-D8E7-044A-B28E-0800A061D089}" presName="parTrans" presStyleLbl="bgSibTrans2D1" presStyleIdx="0" presStyleCnt="5"/>
      <dgm:spPr/>
      <dgm:t>
        <a:bodyPr/>
        <a:lstStyle/>
        <a:p>
          <a:endParaRPr lang="en-US"/>
        </a:p>
      </dgm:t>
    </dgm:pt>
    <dgm:pt modelId="{9A56CC3E-E1CE-DB42-94C0-86A9B252C5B6}" type="pres">
      <dgm:prSet presAssocID="{33684485-0E17-E740-AE53-695C35CBAB49}" presName="node" presStyleLbl="node1" presStyleIdx="0" presStyleCnt="5">
        <dgm:presLayoutVars>
          <dgm:bulletEnabled val="1"/>
        </dgm:presLayoutVars>
      </dgm:prSet>
      <dgm:spPr/>
      <dgm:t>
        <a:bodyPr/>
        <a:lstStyle/>
        <a:p>
          <a:endParaRPr lang="en-US"/>
        </a:p>
      </dgm:t>
    </dgm:pt>
    <dgm:pt modelId="{0D0AA4C3-BB83-2D40-AA1C-3F9EEA558A1D}" type="pres">
      <dgm:prSet presAssocID="{5E777426-41E5-684F-BEC7-74344EC9ED37}" presName="parTrans" presStyleLbl="bgSibTrans2D1" presStyleIdx="1" presStyleCnt="5" custScaleX="123271"/>
      <dgm:spPr/>
      <dgm:t>
        <a:bodyPr/>
        <a:lstStyle/>
        <a:p>
          <a:endParaRPr lang="en-US"/>
        </a:p>
      </dgm:t>
    </dgm:pt>
    <dgm:pt modelId="{67617DED-7C14-4D4D-A266-1D8E12D88EA6}" type="pres">
      <dgm:prSet presAssocID="{3D8F5B4B-24A4-E54D-98DB-6CCF2EB128C3}" presName="node" presStyleLbl="node1" presStyleIdx="1" presStyleCnt="5">
        <dgm:presLayoutVars>
          <dgm:bulletEnabled val="1"/>
        </dgm:presLayoutVars>
      </dgm:prSet>
      <dgm:spPr/>
      <dgm:t>
        <a:bodyPr/>
        <a:lstStyle/>
        <a:p>
          <a:endParaRPr lang="en-US"/>
        </a:p>
      </dgm:t>
    </dgm:pt>
    <dgm:pt modelId="{2156C82E-5EE7-E241-B273-2DDE60074A2E}" type="pres">
      <dgm:prSet presAssocID="{5B6312AE-0995-294C-A1B0-0000BD7D6AF1}" presName="parTrans" presStyleLbl="bgSibTrans2D1" presStyleIdx="2" presStyleCnt="5" custLinFactY="18109" custLinFactNeighborY="100000"/>
      <dgm:spPr/>
      <dgm:t>
        <a:bodyPr/>
        <a:lstStyle/>
        <a:p>
          <a:endParaRPr lang="en-US"/>
        </a:p>
      </dgm:t>
    </dgm:pt>
    <dgm:pt modelId="{E4BC9654-95C7-014A-B7BD-B8ABBCA86591}" type="pres">
      <dgm:prSet presAssocID="{100ED763-1836-2749-95A1-6812244855B0}" presName="node" presStyleLbl="node1" presStyleIdx="2" presStyleCnt="5">
        <dgm:presLayoutVars>
          <dgm:bulletEnabled val="1"/>
        </dgm:presLayoutVars>
      </dgm:prSet>
      <dgm:spPr/>
      <dgm:t>
        <a:bodyPr/>
        <a:lstStyle/>
        <a:p>
          <a:endParaRPr lang="en-US"/>
        </a:p>
      </dgm:t>
    </dgm:pt>
    <dgm:pt modelId="{020EB183-178C-494B-B406-0A7C3172F308}" type="pres">
      <dgm:prSet presAssocID="{35CA375F-58D1-1543-8E5C-313D4D0B022E}" presName="parTrans" presStyleLbl="bgSibTrans2D1" presStyleIdx="3" presStyleCnt="5"/>
      <dgm:spPr/>
      <dgm:t>
        <a:bodyPr/>
        <a:lstStyle/>
        <a:p>
          <a:endParaRPr lang="en-US"/>
        </a:p>
      </dgm:t>
    </dgm:pt>
    <dgm:pt modelId="{CD78391D-BCAE-A442-8963-E9BEC90C596D}" type="pres">
      <dgm:prSet presAssocID="{5548C385-8921-E340-BCA1-7983B81F5713}" presName="node" presStyleLbl="node1" presStyleIdx="3" presStyleCnt="5">
        <dgm:presLayoutVars>
          <dgm:bulletEnabled val="1"/>
        </dgm:presLayoutVars>
      </dgm:prSet>
      <dgm:spPr/>
      <dgm:t>
        <a:bodyPr/>
        <a:lstStyle/>
        <a:p>
          <a:endParaRPr lang="en-US"/>
        </a:p>
      </dgm:t>
    </dgm:pt>
    <dgm:pt modelId="{C6769F51-3667-0B47-9525-86CFACA673E5}" type="pres">
      <dgm:prSet presAssocID="{DFA34222-DD9F-0C4F-912A-C17A81E35C41}" presName="parTrans" presStyleLbl="bgSibTrans2D1" presStyleIdx="4" presStyleCnt="5"/>
      <dgm:spPr/>
      <dgm:t>
        <a:bodyPr/>
        <a:lstStyle/>
        <a:p>
          <a:endParaRPr lang="en-US"/>
        </a:p>
      </dgm:t>
    </dgm:pt>
    <dgm:pt modelId="{E4AD03BE-BA8D-C24B-B09F-1A2BCCF90658}" type="pres">
      <dgm:prSet presAssocID="{717A1E49-7F4E-334C-ADAB-472DC502E23B}" presName="node" presStyleLbl="node1" presStyleIdx="4" presStyleCnt="5">
        <dgm:presLayoutVars>
          <dgm:bulletEnabled val="1"/>
        </dgm:presLayoutVars>
      </dgm:prSet>
      <dgm:spPr/>
      <dgm:t>
        <a:bodyPr/>
        <a:lstStyle/>
        <a:p>
          <a:endParaRPr lang="en-US"/>
        </a:p>
      </dgm:t>
    </dgm:pt>
  </dgm:ptLst>
  <dgm:cxnLst>
    <dgm:cxn modelId="{2F041F8A-F112-8F49-AB5E-C14F2D64D490}" srcId="{88AB68A5-7C09-6F4D-868B-BAE03AFB59DC}" destId="{5548C385-8921-E340-BCA1-7983B81F5713}" srcOrd="3" destOrd="0" parTransId="{35CA375F-58D1-1543-8E5C-313D4D0B022E}" sibTransId="{05150EB5-ABA9-324D-A80E-E27504899AD2}"/>
    <dgm:cxn modelId="{19F29B85-11BD-084D-84E8-97C4C9DEDF2B}" type="presOf" srcId="{DBB981B0-D8E7-044A-B28E-0800A061D089}" destId="{4B957BAB-8547-834D-8778-3B6BA55CEE56}" srcOrd="0" destOrd="0" presId="urn:microsoft.com/office/officeart/2005/8/layout/radial4"/>
    <dgm:cxn modelId="{1F6DD5AB-7629-CC4A-8E5C-C5DE04820F50}" srcId="{88AB68A5-7C09-6F4D-868B-BAE03AFB59DC}" destId="{717A1E49-7F4E-334C-ADAB-472DC502E23B}" srcOrd="4" destOrd="0" parTransId="{DFA34222-DD9F-0C4F-912A-C17A81E35C41}" sibTransId="{ABEF19E7-6993-F14D-9435-BD12CEF3D63A}"/>
    <dgm:cxn modelId="{A24B4EA0-0199-764A-A5FA-5FAF4A2C75F6}" type="presOf" srcId="{5B6312AE-0995-294C-A1B0-0000BD7D6AF1}" destId="{2156C82E-5EE7-E241-B273-2DDE60074A2E}" srcOrd="0" destOrd="0" presId="urn:microsoft.com/office/officeart/2005/8/layout/radial4"/>
    <dgm:cxn modelId="{7B53165F-3F4F-494F-B333-EE977491566C}" type="presOf" srcId="{5548C385-8921-E340-BCA1-7983B81F5713}" destId="{CD78391D-BCAE-A442-8963-E9BEC90C596D}" srcOrd="0" destOrd="0" presId="urn:microsoft.com/office/officeart/2005/8/layout/radial4"/>
    <dgm:cxn modelId="{F8E3683D-2CE7-4041-9055-5E8B8AC3BE07}" srcId="{C20D7762-A61A-4342-8FF1-7DF3AD37DF6C}" destId="{88AB68A5-7C09-6F4D-868B-BAE03AFB59DC}" srcOrd="0" destOrd="0" parTransId="{DB884ACF-1E6F-8C47-AC17-8900CB6029C6}" sibTransId="{11E2DA17-824F-834A-8B22-A59C8AB04F2A}"/>
    <dgm:cxn modelId="{3F5118B1-33CA-444C-A8BE-12AE0A3C2E21}" type="presOf" srcId="{3D8F5B4B-24A4-E54D-98DB-6CCF2EB128C3}" destId="{67617DED-7C14-4D4D-A266-1D8E12D88EA6}" srcOrd="0" destOrd="0" presId="urn:microsoft.com/office/officeart/2005/8/layout/radial4"/>
    <dgm:cxn modelId="{7592260C-1455-6E4F-8C2A-59346475C59B}" type="presOf" srcId="{33684485-0E17-E740-AE53-695C35CBAB49}" destId="{9A56CC3E-E1CE-DB42-94C0-86A9B252C5B6}" srcOrd="0" destOrd="0" presId="urn:microsoft.com/office/officeart/2005/8/layout/radial4"/>
    <dgm:cxn modelId="{3DDCAB60-D70E-8D42-8678-85436349DE4E}" type="presOf" srcId="{5E777426-41E5-684F-BEC7-74344EC9ED37}" destId="{0D0AA4C3-BB83-2D40-AA1C-3F9EEA558A1D}" srcOrd="0" destOrd="0" presId="urn:microsoft.com/office/officeart/2005/8/layout/radial4"/>
    <dgm:cxn modelId="{093EF38D-5BF9-7E4B-9DF5-9764DE1CBD59}" type="presOf" srcId="{717A1E49-7F4E-334C-ADAB-472DC502E23B}" destId="{E4AD03BE-BA8D-C24B-B09F-1A2BCCF90658}" srcOrd="0" destOrd="0" presId="urn:microsoft.com/office/officeart/2005/8/layout/radial4"/>
    <dgm:cxn modelId="{30F8E57A-F638-7C4C-94F1-0DEBE27972E9}" type="presOf" srcId="{35CA375F-58D1-1543-8E5C-313D4D0B022E}" destId="{020EB183-178C-494B-B406-0A7C3172F308}" srcOrd="0" destOrd="0" presId="urn:microsoft.com/office/officeart/2005/8/layout/radial4"/>
    <dgm:cxn modelId="{E83FB8DE-647D-C342-B88E-F8B5AF424D5E}" type="presOf" srcId="{100ED763-1836-2749-95A1-6812244855B0}" destId="{E4BC9654-95C7-014A-B7BD-B8ABBCA86591}" srcOrd="0" destOrd="0" presId="urn:microsoft.com/office/officeart/2005/8/layout/radial4"/>
    <dgm:cxn modelId="{2CC8E96F-B948-8140-88FC-89402AED3200}" type="presOf" srcId="{DFA34222-DD9F-0C4F-912A-C17A81E35C41}" destId="{C6769F51-3667-0B47-9525-86CFACA673E5}" srcOrd="0" destOrd="0" presId="urn:microsoft.com/office/officeart/2005/8/layout/radial4"/>
    <dgm:cxn modelId="{0F8D23D7-C6C1-EC40-94A8-44908D2693E0}" srcId="{88AB68A5-7C09-6F4D-868B-BAE03AFB59DC}" destId="{33684485-0E17-E740-AE53-695C35CBAB49}" srcOrd="0" destOrd="0" parTransId="{DBB981B0-D8E7-044A-B28E-0800A061D089}" sibTransId="{CDF9A912-2933-2143-A0D4-6DE52553B267}"/>
    <dgm:cxn modelId="{3598F260-F4CE-7841-901A-0609EA6D142F}" type="presOf" srcId="{C20D7762-A61A-4342-8FF1-7DF3AD37DF6C}" destId="{7992EEB2-F685-154D-ADF3-09ECF3C3FD13}" srcOrd="0" destOrd="0" presId="urn:microsoft.com/office/officeart/2005/8/layout/radial4"/>
    <dgm:cxn modelId="{423F39E1-DDC0-B24F-A26B-39C94D597D9E}" type="presOf" srcId="{88AB68A5-7C09-6F4D-868B-BAE03AFB59DC}" destId="{EB5BECAE-76C4-D64F-B253-1A8570365DFE}" srcOrd="0" destOrd="0" presId="urn:microsoft.com/office/officeart/2005/8/layout/radial4"/>
    <dgm:cxn modelId="{DE4B7F61-9B89-5C42-90E2-8D68D428314E}" srcId="{88AB68A5-7C09-6F4D-868B-BAE03AFB59DC}" destId="{100ED763-1836-2749-95A1-6812244855B0}" srcOrd="2" destOrd="0" parTransId="{5B6312AE-0995-294C-A1B0-0000BD7D6AF1}" sibTransId="{D91467AC-64A7-D64F-98D6-221D4A01C752}"/>
    <dgm:cxn modelId="{17D8185E-86DA-1A45-8285-37BE939898D1}" srcId="{88AB68A5-7C09-6F4D-868B-BAE03AFB59DC}" destId="{3D8F5B4B-24A4-E54D-98DB-6CCF2EB128C3}" srcOrd="1" destOrd="0" parTransId="{5E777426-41E5-684F-BEC7-74344EC9ED37}" sibTransId="{9B127E11-B3A6-8D40-926A-524A1E1F55A7}"/>
    <dgm:cxn modelId="{5CFEAA6B-221E-D747-9F77-8F73122E741B}" type="presParOf" srcId="{7992EEB2-F685-154D-ADF3-09ECF3C3FD13}" destId="{EB5BECAE-76C4-D64F-B253-1A8570365DFE}" srcOrd="0" destOrd="0" presId="urn:microsoft.com/office/officeart/2005/8/layout/radial4"/>
    <dgm:cxn modelId="{E2FD78DC-3BDC-464F-B05C-136B98A12781}" type="presParOf" srcId="{7992EEB2-F685-154D-ADF3-09ECF3C3FD13}" destId="{4B957BAB-8547-834D-8778-3B6BA55CEE56}" srcOrd="1" destOrd="0" presId="urn:microsoft.com/office/officeart/2005/8/layout/radial4"/>
    <dgm:cxn modelId="{680EF0D1-0EF9-6F41-8DD2-42A378863FA5}" type="presParOf" srcId="{7992EEB2-F685-154D-ADF3-09ECF3C3FD13}" destId="{9A56CC3E-E1CE-DB42-94C0-86A9B252C5B6}" srcOrd="2" destOrd="0" presId="urn:microsoft.com/office/officeart/2005/8/layout/radial4"/>
    <dgm:cxn modelId="{ACA093CB-53EE-4C40-AB72-DCAB62ACA02C}" type="presParOf" srcId="{7992EEB2-F685-154D-ADF3-09ECF3C3FD13}" destId="{0D0AA4C3-BB83-2D40-AA1C-3F9EEA558A1D}" srcOrd="3" destOrd="0" presId="urn:microsoft.com/office/officeart/2005/8/layout/radial4"/>
    <dgm:cxn modelId="{A37229EF-82FF-3C4A-8E8F-CC24CE3FD438}" type="presParOf" srcId="{7992EEB2-F685-154D-ADF3-09ECF3C3FD13}" destId="{67617DED-7C14-4D4D-A266-1D8E12D88EA6}" srcOrd="4" destOrd="0" presId="urn:microsoft.com/office/officeart/2005/8/layout/radial4"/>
    <dgm:cxn modelId="{443213BC-361E-BA4C-99B0-943CD431C9E7}" type="presParOf" srcId="{7992EEB2-F685-154D-ADF3-09ECF3C3FD13}" destId="{2156C82E-5EE7-E241-B273-2DDE60074A2E}" srcOrd="5" destOrd="0" presId="urn:microsoft.com/office/officeart/2005/8/layout/radial4"/>
    <dgm:cxn modelId="{95060F4E-22DB-D749-9FCD-D567F8D86F52}" type="presParOf" srcId="{7992EEB2-F685-154D-ADF3-09ECF3C3FD13}" destId="{E4BC9654-95C7-014A-B7BD-B8ABBCA86591}" srcOrd="6" destOrd="0" presId="urn:microsoft.com/office/officeart/2005/8/layout/radial4"/>
    <dgm:cxn modelId="{A49A2B9D-52C9-684F-A7E5-8AAE27A633F0}" type="presParOf" srcId="{7992EEB2-F685-154D-ADF3-09ECF3C3FD13}" destId="{020EB183-178C-494B-B406-0A7C3172F308}" srcOrd="7" destOrd="0" presId="urn:microsoft.com/office/officeart/2005/8/layout/radial4"/>
    <dgm:cxn modelId="{C199CF7B-7F16-6441-9685-8AA20A518715}" type="presParOf" srcId="{7992EEB2-F685-154D-ADF3-09ECF3C3FD13}" destId="{CD78391D-BCAE-A442-8963-E9BEC90C596D}" srcOrd="8" destOrd="0" presId="urn:microsoft.com/office/officeart/2005/8/layout/radial4"/>
    <dgm:cxn modelId="{E2872EE6-B016-F24A-826B-BA58093A5C0B}" type="presParOf" srcId="{7992EEB2-F685-154D-ADF3-09ECF3C3FD13}" destId="{C6769F51-3667-0B47-9525-86CFACA673E5}" srcOrd="9" destOrd="0" presId="urn:microsoft.com/office/officeart/2005/8/layout/radial4"/>
    <dgm:cxn modelId="{D066DF6E-91E0-B347-8FC0-34FF724CA182}" type="presParOf" srcId="{7992EEB2-F685-154D-ADF3-09ECF3C3FD13}" destId="{E4AD03BE-BA8D-C24B-B09F-1A2BCCF90658}" srcOrd="10"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BFE59D-2694-3149-96C9-26C6F57F8C82}">
      <dsp:nvSpPr>
        <dsp:cNvPr id="0" name=""/>
        <dsp:cNvSpPr/>
      </dsp:nvSpPr>
      <dsp:spPr>
        <a:xfrm>
          <a:off x="4994" y="124871"/>
          <a:ext cx="2339950" cy="935980"/>
        </a:xfrm>
        <a:prstGeom prst="chevron">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Physical, Mental, and Emotional Exhaustion</a:t>
          </a:r>
          <a:endParaRPr lang="en-US" sz="1800" kern="1200" dirty="0"/>
        </a:p>
      </dsp:txBody>
      <dsp:txXfrm>
        <a:off x="4994" y="124871"/>
        <a:ext cx="2339950" cy="935980"/>
      </dsp:txXfrm>
    </dsp:sp>
    <dsp:sp modelId="{9870C289-5F97-A344-B906-1DD166AC0A04}">
      <dsp:nvSpPr>
        <dsp:cNvPr id="0" name=""/>
        <dsp:cNvSpPr/>
      </dsp:nvSpPr>
      <dsp:spPr>
        <a:xfrm>
          <a:off x="2040751" y="84835"/>
          <a:ext cx="5193254" cy="1016051"/>
        </a:xfrm>
        <a:prstGeom prst="chevron">
          <a:avLst/>
        </a:prstGeom>
        <a:solidFill>
          <a:schemeClr val="accent2">
            <a:tint val="40000"/>
            <a:alpha val="90000"/>
            <a:hueOff val="0"/>
            <a:satOff val="0"/>
            <a:lumOff val="0"/>
            <a:alphaOff val="0"/>
          </a:schemeClr>
        </a:solidFill>
        <a:ln w="1143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Driven by an ideal</a:t>
          </a:r>
        </a:p>
        <a:p>
          <a:pPr lvl="0" algn="ctr" defTabSz="800100">
            <a:lnSpc>
              <a:spcPct val="90000"/>
            </a:lnSpc>
            <a:spcBef>
              <a:spcPct val="0"/>
            </a:spcBef>
            <a:spcAft>
              <a:spcPct val="35000"/>
            </a:spcAft>
          </a:pPr>
          <a:r>
            <a:rPr lang="en-US" sz="1800" kern="1200" dirty="0" smtClean="0"/>
            <a:t>Working like a maniac</a:t>
          </a:r>
        </a:p>
        <a:p>
          <a:pPr lvl="0" algn="ctr" defTabSz="800100">
            <a:lnSpc>
              <a:spcPct val="90000"/>
            </a:lnSpc>
            <a:spcBef>
              <a:spcPct val="0"/>
            </a:spcBef>
            <a:spcAft>
              <a:spcPct val="35000"/>
            </a:spcAft>
          </a:pPr>
          <a:r>
            <a:rPr lang="en-US" sz="1800" kern="1200" dirty="0" smtClean="0"/>
            <a:t>Putting your own needs last</a:t>
          </a:r>
        </a:p>
      </dsp:txBody>
      <dsp:txXfrm>
        <a:off x="2040751" y="84835"/>
        <a:ext cx="5193254" cy="1016051"/>
      </dsp:txXfrm>
    </dsp:sp>
    <dsp:sp modelId="{A46E94EA-A7CE-8247-B822-43726C1542BA}">
      <dsp:nvSpPr>
        <dsp:cNvPr id="0" name=""/>
        <dsp:cNvSpPr/>
      </dsp:nvSpPr>
      <dsp:spPr>
        <a:xfrm>
          <a:off x="4994" y="1231924"/>
          <a:ext cx="2339950" cy="935980"/>
        </a:xfrm>
        <a:prstGeom prst="chevron">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Shame and Doubt</a:t>
          </a:r>
          <a:endParaRPr lang="en-US" sz="1900" kern="1200" dirty="0"/>
        </a:p>
      </dsp:txBody>
      <dsp:txXfrm>
        <a:off x="4994" y="1231924"/>
        <a:ext cx="2339950" cy="935980"/>
      </dsp:txXfrm>
    </dsp:sp>
    <dsp:sp modelId="{96390854-887B-C74F-9322-D3DBF75DE6AD}">
      <dsp:nvSpPr>
        <dsp:cNvPr id="0" name=""/>
        <dsp:cNvSpPr/>
      </dsp:nvSpPr>
      <dsp:spPr>
        <a:xfrm>
          <a:off x="2304331" y="1325144"/>
          <a:ext cx="4453583" cy="868245"/>
        </a:xfrm>
        <a:prstGeom prst="chevron">
          <a:avLst/>
        </a:prstGeom>
        <a:solidFill>
          <a:schemeClr val="accent3">
            <a:tint val="40000"/>
            <a:alpha val="90000"/>
            <a:hueOff val="0"/>
            <a:satOff val="0"/>
            <a:lumOff val="0"/>
            <a:alphaOff val="0"/>
          </a:schemeClr>
        </a:solidFill>
        <a:ln w="1143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smtClean="0"/>
            <a:t>Miserable, and clueless as to why</a:t>
          </a:r>
        </a:p>
        <a:p>
          <a:pPr lvl="0" algn="ctr" defTabSz="622300">
            <a:lnSpc>
              <a:spcPct val="90000"/>
            </a:lnSpc>
            <a:spcBef>
              <a:spcPct val="0"/>
            </a:spcBef>
            <a:spcAft>
              <a:spcPct val="35000"/>
            </a:spcAft>
          </a:pPr>
          <a:r>
            <a:rPr lang="en-US" sz="1800" kern="1200" dirty="0" smtClean="0"/>
            <a:t>The death of values</a:t>
          </a:r>
        </a:p>
      </dsp:txBody>
      <dsp:txXfrm>
        <a:off x="2304331" y="1325144"/>
        <a:ext cx="4453583" cy="868245"/>
      </dsp:txXfrm>
    </dsp:sp>
    <dsp:sp modelId="{D241C6D2-0F97-F844-A21E-00D8CB1CC410}">
      <dsp:nvSpPr>
        <dsp:cNvPr id="0" name=""/>
        <dsp:cNvSpPr/>
      </dsp:nvSpPr>
      <dsp:spPr>
        <a:xfrm>
          <a:off x="4994" y="2425054"/>
          <a:ext cx="2339950" cy="935980"/>
        </a:xfrm>
        <a:prstGeom prst="chevron">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900" kern="1200" dirty="0" smtClean="0"/>
            <a:t>Cynicism and Callousness</a:t>
          </a:r>
        </a:p>
      </dsp:txBody>
      <dsp:txXfrm>
        <a:off x="4994" y="2425054"/>
        <a:ext cx="2339950" cy="935980"/>
      </dsp:txXfrm>
    </dsp:sp>
    <dsp:sp modelId="{994EB926-4657-EE40-B914-EFC3F42A9F90}">
      <dsp:nvSpPr>
        <dsp:cNvPr id="0" name=""/>
        <dsp:cNvSpPr/>
      </dsp:nvSpPr>
      <dsp:spPr>
        <a:xfrm>
          <a:off x="2184687" y="2311954"/>
          <a:ext cx="5054312" cy="1188204"/>
        </a:xfrm>
        <a:prstGeom prst="chevron">
          <a:avLst/>
        </a:prstGeom>
        <a:solidFill>
          <a:schemeClr val="accent4">
            <a:tint val="40000"/>
            <a:alpha val="90000"/>
            <a:hueOff val="0"/>
            <a:satOff val="0"/>
            <a:lumOff val="0"/>
            <a:alphaOff val="0"/>
          </a:schemeClr>
        </a:solidFill>
        <a:ln w="1143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t>Frustrated, aggressive, and cynical</a:t>
          </a:r>
        </a:p>
        <a:p>
          <a:pPr lvl="0" algn="ctr">
            <a:spcBef>
              <a:spcPct val="0"/>
            </a:spcBef>
          </a:pPr>
          <a:r>
            <a:rPr lang="en-US" sz="1600" kern="1200" dirty="0" smtClean="0"/>
            <a:t>Emotionally exhausted and disengaged</a:t>
          </a:r>
        </a:p>
        <a:p>
          <a:pPr lvl="0" algn="ctr">
            <a:spcBef>
              <a:spcPct val="0"/>
            </a:spcBef>
          </a:pPr>
          <a:r>
            <a:rPr lang="en-US" sz="1600" kern="1200" dirty="0" smtClean="0"/>
            <a:t>I’ve morphed into what?</a:t>
          </a:r>
        </a:p>
        <a:p>
          <a:pPr lvl="0" algn="ctr">
            <a:spcBef>
              <a:spcPct val="0"/>
            </a:spcBef>
          </a:pPr>
          <a:r>
            <a:rPr lang="en-US" sz="1600" kern="1200" dirty="0" smtClean="0"/>
            <a:t>Get away from me!</a:t>
          </a:r>
        </a:p>
      </dsp:txBody>
      <dsp:txXfrm>
        <a:off x="2184687" y="2311954"/>
        <a:ext cx="5054312" cy="1188204"/>
      </dsp:txXfrm>
    </dsp:sp>
    <dsp:sp modelId="{D741417A-2980-9C4F-A63B-F631A34261BF}">
      <dsp:nvSpPr>
        <dsp:cNvPr id="0" name=""/>
        <dsp:cNvSpPr/>
      </dsp:nvSpPr>
      <dsp:spPr>
        <a:xfrm>
          <a:off x="4994" y="3618184"/>
          <a:ext cx="2557916" cy="1143617"/>
        </a:xfrm>
        <a:prstGeom prst="chevron">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smtClean="0"/>
            <a:t>Failure, Helplessness, and Crisis</a:t>
          </a:r>
        </a:p>
        <a:p>
          <a:pPr lvl="0" algn="ctr">
            <a:spcBef>
              <a:spcPct val="0"/>
            </a:spcBef>
          </a:pPr>
          <a:endParaRPr lang="en-US" sz="1700" kern="1200" dirty="0"/>
        </a:p>
      </dsp:txBody>
      <dsp:txXfrm>
        <a:off x="4994" y="3618184"/>
        <a:ext cx="2557916" cy="1143617"/>
      </dsp:txXfrm>
    </dsp:sp>
    <dsp:sp modelId="{CA2634E9-31FD-4C46-8276-3F140C9BD3CA}">
      <dsp:nvSpPr>
        <dsp:cNvPr id="0" name=""/>
        <dsp:cNvSpPr/>
      </dsp:nvSpPr>
      <dsp:spPr>
        <a:xfrm>
          <a:off x="2258717" y="3700977"/>
          <a:ext cx="4799967" cy="978032"/>
        </a:xfrm>
        <a:prstGeom prst="chevron">
          <a:avLst/>
        </a:prstGeom>
        <a:solidFill>
          <a:schemeClr val="accent5">
            <a:tint val="40000"/>
            <a:alpha val="90000"/>
            <a:hueOff val="0"/>
            <a:satOff val="0"/>
            <a:lumOff val="0"/>
            <a:alphaOff val="0"/>
          </a:schemeClr>
        </a:solidFill>
        <a:ln w="1143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smtClean="0"/>
            <a:t>Inner emptiness</a:t>
          </a:r>
        </a:p>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smtClean="0"/>
            <a:t>Who cares and why bother?</a:t>
          </a:r>
        </a:p>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smtClean="0"/>
            <a:t>Physical and mental collapse</a:t>
          </a:r>
        </a:p>
        <a:p>
          <a:pPr lvl="0" algn="ctr" defTabSz="533400">
            <a:lnSpc>
              <a:spcPct val="90000"/>
            </a:lnSpc>
            <a:spcBef>
              <a:spcPct val="0"/>
            </a:spcBef>
            <a:spcAft>
              <a:spcPct val="35000"/>
            </a:spcAft>
          </a:pPr>
          <a:endParaRPr lang="en-US" sz="1400" kern="1200" dirty="0"/>
        </a:p>
      </dsp:txBody>
      <dsp:txXfrm>
        <a:off x="2258717" y="3700977"/>
        <a:ext cx="4799967" cy="97803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977DC8-863D-8F48-BD16-E2BD6503A6C7}">
      <dsp:nvSpPr>
        <dsp:cNvPr id="0" name=""/>
        <dsp:cNvSpPr/>
      </dsp:nvSpPr>
      <dsp:spPr>
        <a:xfrm>
          <a:off x="1903511" y="1597"/>
          <a:ext cx="2288976" cy="1144488"/>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Work-related</a:t>
          </a:r>
          <a:endParaRPr lang="en-US" sz="3000" kern="1200" dirty="0"/>
        </a:p>
      </dsp:txBody>
      <dsp:txXfrm>
        <a:off x="1903511" y="1597"/>
        <a:ext cx="2288976" cy="1144488"/>
      </dsp:txXfrm>
    </dsp:sp>
    <dsp:sp modelId="{55DC47AF-F3EB-934C-AB6A-F343C87CE3D3}">
      <dsp:nvSpPr>
        <dsp:cNvPr id="0" name=""/>
        <dsp:cNvSpPr/>
      </dsp:nvSpPr>
      <dsp:spPr>
        <a:xfrm rot="3600000">
          <a:off x="3396360" y="2011008"/>
          <a:ext cx="1194044" cy="400570"/>
        </a:xfrm>
        <a:prstGeom prst="leftRightArrow">
          <a:avLst>
            <a:gd name="adj1" fmla="val 60000"/>
            <a:gd name="adj2" fmla="val 50000"/>
          </a:avLst>
        </a:prstGeom>
        <a:gradFill rotWithShape="0">
          <a:gsLst>
            <a:gs pos="0">
              <a:schemeClr val="accent2">
                <a:tint val="60000"/>
                <a:hueOff val="0"/>
                <a:satOff val="0"/>
                <a:lumOff val="0"/>
                <a:alphaOff val="0"/>
                <a:tint val="74000"/>
              </a:schemeClr>
            </a:gs>
            <a:gs pos="49000">
              <a:schemeClr val="accent2">
                <a:tint val="60000"/>
                <a:hueOff val="0"/>
                <a:satOff val="0"/>
                <a:lumOff val="0"/>
                <a:alphaOff val="0"/>
                <a:tint val="96000"/>
                <a:shade val="84000"/>
                <a:satMod val="110000"/>
              </a:schemeClr>
            </a:gs>
            <a:gs pos="49100">
              <a:schemeClr val="accent2">
                <a:tint val="60000"/>
                <a:hueOff val="0"/>
                <a:satOff val="0"/>
                <a:lumOff val="0"/>
                <a:alphaOff val="0"/>
                <a:shade val="55000"/>
                <a:satMod val="150000"/>
              </a:schemeClr>
            </a:gs>
            <a:gs pos="92000">
              <a:schemeClr val="accent2">
                <a:tint val="60000"/>
                <a:hueOff val="0"/>
                <a:satOff val="0"/>
                <a:lumOff val="0"/>
                <a:alphaOff val="0"/>
                <a:tint val="98000"/>
                <a:shade val="90000"/>
                <a:satMod val="128000"/>
              </a:schemeClr>
            </a:gs>
            <a:gs pos="100000">
              <a:schemeClr val="accent2">
                <a:tint val="60000"/>
                <a:hueOff val="0"/>
                <a:satOff val="0"/>
                <a:lumOff val="0"/>
                <a:alphaOff val="0"/>
                <a:tint val="90000"/>
                <a:shade val="97000"/>
                <a:satMod val="128000"/>
              </a:schemeClr>
            </a:gs>
          </a:gsLst>
          <a:lin ang="5400000" scaled="1"/>
        </a:gradFill>
        <a:ln>
          <a:noFill/>
        </a:ln>
        <a:effectLst>
          <a:outerShdw blurRad="39000" dist="25400" dir="5400000" rotWithShape="0">
            <a:schemeClr val="accent2">
              <a:tint val="60000"/>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3600000">
        <a:off x="3396360" y="2011008"/>
        <a:ext cx="1194044" cy="400570"/>
      </dsp:txXfrm>
    </dsp:sp>
    <dsp:sp modelId="{F228B453-9C19-4040-9A2F-49628796060C}">
      <dsp:nvSpPr>
        <dsp:cNvPr id="0" name=""/>
        <dsp:cNvSpPr/>
      </dsp:nvSpPr>
      <dsp:spPr>
        <a:xfrm>
          <a:off x="3794278" y="3276501"/>
          <a:ext cx="2288976" cy="1144488"/>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Personality Traits</a:t>
          </a:r>
          <a:endParaRPr lang="en-US" sz="3000" kern="1200" dirty="0"/>
        </a:p>
      </dsp:txBody>
      <dsp:txXfrm>
        <a:off x="3794278" y="3276501"/>
        <a:ext cx="2288976" cy="1144488"/>
      </dsp:txXfrm>
    </dsp:sp>
    <dsp:sp modelId="{93298627-A576-D749-A6AE-8BCEA333C69D}">
      <dsp:nvSpPr>
        <dsp:cNvPr id="0" name=""/>
        <dsp:cNvSpPr/>
      </dsp:nvSpPr>
      <dsp:spPr>
        <a:xfrm rot="10800000">
          <a:off x="2450977" y="3648459"/>
          <a:ext cx="1194044" cy="400570"/>
        </a:xfrm>
        <a:prstGeom prst="leftRightArrow">
          <a:avLst>
            <a:gd name="adj1" fmla="val 60000"/>
            <a:gd name="adj2" fmla="val 50000"/>
          </a:avLst>
        </a:prstGeom>
        <a:gradFill rotWithShape="0">
          <a:gsLst>
            <a:gs pos="0">
              <a:schemeClr val="accent2">
                <a:tint val="60000"/>
                <a:hueOff val="0"/>
                <a:satOff val="0"/>
                <a:lumOff val="0"/>
                <a:alphaOff val="0"/>
                <a:tint val="74000"/>
              </a:schemeClr>
            </a:gs>
            <a:gs pos="49000">
              <a:schemeClr val="accent2">
                <a:tint val="60000"/>
                <a:hueOff val="0"/>
                <a:satOff val="0"/>
                <a:lumOff val="0"/>
                <a:alphaOff val="0"/>
                <a:tint val="96000"/>
                <a:shade val="84000"/>
                <a:satMod val="110000"/>
              </a:schemeClr>
            </a:gs>
            <a:gs pos="49100">
              <a:schemeClr val="accent2">
                <a:tint val="60000"/>
                <a:hueOff val="0"/>
                <a:satOff val="0"/>
                <a:lumOff val="0"/>
                <a:alphaOff val="0"/>
                <a:shade val="55000"/>
                <a:satMod val="150000"/>
              </a:schemeClr>
            </a:gs>
            <a:gs pos="92000">
              <a:schemeClr val="accent2">
                <a:tint val="60000"/>
                <a:hueOff val="0"/>
                <a:satOff val="0"/>
                <a:lumOff val="0"/>
                <a:alphaOff val="0"/>
                <a:tint val="98000"/>
                <a:shade val="90000"/>
                <a:satMod val="128000"/>
              </a:schemeClr>
            </a:gs>
            <a:gs pos="100000">
              <a:schemeClr val="accent2">
                <a:tint val="60000"/>
                <a:hueOff val="0"/>
                <a:satOff val="0"/>
                <a:lumOff val="0"/>
                <a:alphaOff val="0"/>
                <a:tint val="90000"/>
                <a:shade val="97000"/>
                <a:satMod val="128000"/>
              </a:schemeClr>
            </a:gs>
          </a:gsLst>
          <a:lin ang="5400000" scaled="1"/>
        </a:gradFill>
        <a:ln>
          <a:noFill/>
        </a:ln>
        <a:effectLst>
          <a:outerShdw blurRad="39000" dist="25400" dir="5400000" rotWithShape="0">
            <a:schemeClr val="accent2">
              <a:tint val="60000"/>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450977" y="3648459"/>
        <a:ext cx="1194044" cy="400570"/>
      </dsp:txXfrm>
    </dsp:sp>
    <dsp:sp modelId="{13491CCC-7399-594A-95B9-3D9ACBC952CE}">
      <dsp:nvSpPr>
        <dsp:cNvPr id="0" name=""/>
        <dsp:cNvSpPr/>
      </dsp:nvSpPr>
      <dsp:spPr>
        <a:xfrm>
          <a:off x="12745" y="3276501"/>
          <a:ext cx="2288976" cy="1144488"/>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Lifestyle</a:t>
          </a:r>
          <a:endParaRPr lang="en-US" sz="3000" kern="1200" dirty="0"/>
        </a:p>
      </dsp:txBody>
      <dsp:txXfrm>
        <a:off x="12745" y="3276501"/>
        <a:ext cx="2288976" cy="1144488"/>
      </dsp:txXfrm>
    </dsp:sp>
    <dsp:sp modelId="{1736BBEE-66A7-7A4B-A375-541948BF2B9C}">
      <dsp:nvSpPr>
        <dsp:cNvPr id="0" name=""/>
        <dsp:cNvSpPr/>
      </dsp:nvSpPr>
      <dsp:spPr>
        <a:xfrm rot="18000000">
          <a:off x="1505594" y="2011008"/>
          <a:ext cx="1194044" cy="400570"/>
        </a:xfrm>
        <a:prstGeom prst="leftRightArrow">
          <a:avLst>
            <a:gd name="adj1" fmla="val 60000"/>
            <a:gd name="adj2" fmla="val 50000"/>
          </a:avLst>
        </a:prstGeom>
        <a:gradFill rotWithShape="0">
          <a:gsLst>
            <a:gs pos="0">
              <a:schemeClr val="accent2">
                <a:tint val="60000"/>
                <a:hueOff val="0"/>
                <a:satOff val="0"/>
                <a:lumOff val="0"/>
                <a:alphaOff val="0"/>
                <a:tint val="74000"/>
              </a:schemeClr>
            </a:gs>
            <a:gs pos="49000">
              <a:schemeClr val="accent2">
                <a:tint val="60000"/>
                <a:hueOff val="0"/>
                <a:satOff val="0"/>
                <a:lumOff val="0"/>
                <a:alphaOff val="0"/>
                <a:tint val="96000"/>
                <a:shade val="84000"/>
                <a:satMod val="110000"/>
              </a:schemeClr>
            </a:gs>
            <a:gs pos="49100">
              <a:schemeClr val="accent2">
                <a:tint val="60000"/>
                <a:hueOff val="0"/>
                <a:satOff val="0"/>
                <a:lumOff val="0"/>
                <a:alphaOff val="0"/>
                <a:shade val="55000"/>
                <a:satMod val="150000"/>
              </a:schemeClr>
            </a:gs>
            <a:gs pos="92000">
              <a:schemeClr val="accent2">
                <a:tint val="60000"/>
                <a:hueOff val="0"/>
                <a:satOff val="0"/>
                <a:lumOff val="0"/>
                <a:alphaOff val="0"/>
                <a:tint val="98000"/>
                <a:shade val="90000"/>
                <a:satMod val="128000"/>
              </a:schemeClr>
            </a:gs>
            <a:gs pos="100000">
              <a:schemeClr val="accent2">
                <a:tint val="60000"/>
                <a:hueOff val="0"/>
                <a:satOff val="0"/>
                <a:lumOff val="0"/>
                <a:alphaOff val="0"/>
                <a:tint val="90000"/>
                <a:shade val="97000"/>
                <a:satMod val="128000"/>
              </a:schemeClr>
            </a:gs>
          </a:gsLst>
          <a:lin ang="5400000" scaled="1"/>
        </a:gradFill>
        <a:ln>
          <a:noFill/>
        </a:ln>
        <a:effectLst>
          <a:outerShdw blurRad="39000" dist="25400" dir="5400000" rotWithShape="0">
            <a:schemeClr val="accent2">
              <a:tint val="60000"/>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8000000">
        <a:off x="1505594" y="2011008"/>
        <a:ext cx="1194044" cy="40057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5BECAE-76C4-D64F-B253-1A8570365DFE}">
      <dsp:nvSpPr>
        <dsp:cNvPr id="0" name=""/>
        <dsp:cNvSpPr/>
      </dsp:nvSpPr>
      <dsp:spPr>
        <a:xfrm>
          <a:off x="2688044" y="2747120"/>
          <a:ext cx="1862911" cy="1862911"/>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a:off x="2688044" y="2747120"/>
        <a:ext cx="1862911" cy="1862911"/>
      </dsp:txXfrm>
    </dsp:sp>
    <dsp:sp modelId="{4B957BAB-8547-834D-8778-3B6BA55CEE56}">
      <dsp:nvSpPr>
        <dsp:cNvPr id="0" name=""/>
        <dsp:cNvSpPr/>
      </dsp:nvSpPr>
      <dsp:spPr>
        <a:xfrm rot="10800000">
          <a:off x="885437" y="3413110"/>
          <a:ext cx="1703463" cy="530929"/>
        </a:xfrm>
        <a:prstGeom prst="leftArrow">
          <a:avLst>
            <a:gd name="adj1" fmla="val 60000"/>
            <a:gd name="adj2" fmla="val 50000"/>
          </a:avLst>
        </a:prstGeom>
        <a:gradFill rotWithShape="0">
          <a:gsLst>
            <a:gs pos="0">
              <a:schemeClr val="accent2">
                <a:tint val="60000"/>
                <a:hueOff val="0"/>
                <a:satOff val="0"/>
                <a:lumOff val="0"/>
                <a:alphaOff val="0"/>
                <a:tint val="74000"/>
              </a:schemeClr>
            </a:gs>
            <a:gs pos="49000">
              <a:schemeClr val="accent2">
                <a:tint val="60000"/>
                <a:hueOff val="0"/>
                <a:satOff val="0"/>
                <a:lumOff val="0"/>
                <a:alphaOff val="0"/>
                <a:tint val="96000"/>
                <a:shade val="84000"/>
                <a:satMod val="110000"/>
              </a:schemeClr>
            </a:gs>
            <a:gs pos="49100">
              <a:schemeClr val="accent2">
                <a:tint val="60000"/>
                <a:hueOff val="0"/>
                <a:satOff val="0"/>
                <a:lumOff val="0"/>
                <a:alphaOff val="0"/>
                <a:shade val="55000"/>
                <a:satMod val="150000"/>
              </a:schemeClr>
            </a:gs>
            <a:gs pos="92000">
              <a:schemeClr val="accent2">
                <a:tint val="60000"/>
                <a:hueOff val="0"/>
                <a:satOff val="0"/>
                <a:lumOff val="0"/>
                <a:alphaOff val="0"/>
                <a:tint val="98000"/>
                <a:shade val="90000"/>
                <a:satMod val="128000"/>
              </a:schemeClr>
            </a:gs>
            <a:gs pos="100000">
              <a:schemeClr val="accent2">
                <a:tint val="60000"/>
                <a:hueOff val="0"/>
                <a:satOff val="0"/>
                <a:lumOff val="0"/>
                <a:alphaOff val="0"/>
                <a:tint val="90000"/>
                <a:shade val="97000"/>
                <a:satMod val="128000"/>
              </a:schemeClr>
            </a:gs>
          </a:gsLst>
          <a:lin ang="5400000" scaled="1"/>
        </a:gradFill>
        <a:ln>
          <a:noFill/>
        </a:ln>
        <a:effectLst>
          <a:outerShdw blurRad="39000" dist="25400" dir="5400000" rotWithShape="0">
            <a:schemeClr val="accent2">
              <a:tint val="60000"/>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sp>
    <dsp:sp modelId="{9A56CC3E-E1CE-DB42-94C0-86A9B252C5B6}">
      <dsp:nvSpPr>
        <dsp:cNvPr id="0" name=""/>
        <dsp:cNvSpPr/>
      </dsp:nvSpPr>
      <dsp:spPr>
        <a:xfrm>
          <a:off x="554" y="2970669"/>
          <a:ext cx="1769765" cy="1415812"/>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Actively address problems</a:t>
          </a:r>
          <a:endParaRPr lang="en-US" sz="1800" kern="1200" dirty="0"/>
        </a:p>
      </dsp:txBody>
      <dsp:txXfrm>
        <a:off x="554" y="2970669"/>
        <a:ext cx="1769765" cy="1415812"/>
      </dsp:txXfrm>
    </dsp:sp>
    <dsp:sp modelId="{0D0AA4C3-BB83-2D40-AA1C-3F9EEA558A1D}">
      <dsp:nvSpPr>
        <dsp:cNvPr id="0" name=""/>
        <dsp:cNvSpPr/>
      </dsp:nvSpPr>
      <dsp:spPr>
        <a:xfrm rot="13500000">
          <a:off x="1238552" y="2082101"/>
          <a:ext cx="2099876" cy="530929"/>
        </a:xfrm>
        <a:prstGeom prst="leftArrow">
          <a:avLst>
            <a:gd name="adj1" fmla="val 60000"/>
            <a:gd name="adj2" fmla="val 50000"/>
          </a:avLst>
        </a:prstGeom>
        <a:gradFill rotWithShape="0">
          <a:gsLst>
            <a:gs pos="0">
              <a:schemeClr val="accent2">
                <a:tint val="60000"/>
                <a:hueOff val="0"/>
                <a:satOff val="0"/>
                <a:lumOff val="0"/>
                <a:alphaOff val="0"/>
                <a:tint val="74000"/>
              </a:schemeClr>
            </a:gs>
            <a:gs pos="49000">
              <a:schemeClr val="accent2">
                <a:tint val="60000"/>
                <a:hueOff val="0"/>
                <a:satOff val="0"/>
                <a:lumOff val="0"/>
                <a:alphaOff val="0"/>
                <a:tint val="96000"/>
                <a:shade val="84000"/>
                <a:satMod val="110000"/>
              </a:schemeClr>
            </a:gs>
            <a:gs pos="49100">
              <a:schemeClr val="accent2">
                <a:tint val="60000"/>
                <a:hueOff val="0"/>
                <a:satOff val="0"/>
                <a:lumOff val="0"/>
                <a:alphaOff val="0"/>
                <a:shade val="55000"/>
                <a:satMod val="150000"/>
              </a:schemeClr>
            </a:gs>
            <a:gs pos="92000">
              <a:schemeClr val="accent2">
                <a:tint val="60000"/>
                <a:hueOff val="0"/>
                <a:satOff val="0"/>
                <a:lumOff val="0"/>
                <a:alphaOff val="0"/>
                <a:tint val="98000"/>
                <a:shade val="90000"/>
                <a:satMod val="128000"/>
              </a:schemeClr>
            </a:gs>
            <a:gs pos="100000">
              <a:schemeClr val="accent2">
                <a:tint val="60000"/>
                <a:hueOff val="0"/>
                <a:satOff val="0"/>
                <a:lumOff val="0"/>
                <a:alphaOff val="0"/>
                <a:tint val="90000"/>
                <a:shade val="97000"/>
                <a:satMod val="128000"/>
              </a:schemeClr>
            </a:gs>
          </a:gsLst>
          <a:lin ang="5400000" scaled="1"/>
        </a:gradFill>
        <a:ln>
          <a:noFill/>
        </a:ln>
        <a:effectLst>
          <a:outerShdw blurRad="39000" dist="25400" dir="5400000" rotWithShape="0">
            <a:schemeClr val="accent2">
              <a:tint val="60000"/>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sp>
    <dsp:sp modelId="{67617DED-7C14-4D4D-A266-1D8E12D88EA6}">
      <dsp:nvSpPr>
        <dsp:cNvPr id="0" name=""/>
        <dsp:cNvSpPr/>
      </dsp:nvSpPr>
      <dsp:spPr>
        <a:xfrm>
          <a:off x="801342" y="1037395"/>
          <a:ext cx="1769765" cy="1415812"/>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Clarify your job description</a:t>
          </a:r>
          <a:endParaRPr lang="en-US" sz="1800" kern="1200" dirty="0"/>
        </a:p>
      </dsp:txBody>
      <dsp:txXfrm>
        <a:off x="801342" y="1037395"/>
        <a:ext cx="1769765" cy="1415812"/>
      </dsp:txXfrm>
    </dsp:sp>
    <dsp:sp modelId="{2156C82E-5EE7-E241-B273-2DDE60074A2E}">
      <dsp:nvSpPr>
        <dsp:cNvPr id="0" name=""/>
        <dsp:cNvSpPr/>
      </dsp:nvSpPr>
      <dsp:spPr>
        <a:xfrm rot="16200000">
          <a:off x="2767768" y="2157855"/>
          <a:ext cx="1703463" cy="530929"/>
        </a:xfrm>
        <a:prstGeom prst="leftArrow">
          <a:avLst>
            <a:gd name="adj1" fmla="val 60000"/>
            <a:gd name="adj2" fmla="val 50000"/>
          </a:avLst>
        </a:prstGeom>
        <a:gradFill rotWithShape="0">
          <a:gsLst>
            <a:gs pos="0">
              <a:schemeClr val="accent2">
                <a:tint val="60000"/>
                <a:hueOff val="0"/>
                <a:satOff val="0"/>
                <a:lumOff val="0"/>
                <a:alphaOff val="0"/>
                <a:tint val="74000"/>
              </a:schemeClr>
            </a:gs>
            <a:gs pos="49000">
              <a:schemeClr val="accent2">
                <a:tint val="60000"/>
                <a:hueOff val="0"/>
                <a:satOff val="0"/>
                <a:lumOff val="0"/>
                <a:alphaOff val="0"/>
                <a:tint val="96000"/>
                <a:shade val="84000"/>
                <a:satMod val="110000"/>
              </a:schemeClr>
            </a:gs>
            <a:gs pos="49100">
              <a:schemeClr val="accent2">
                <a:tint val="60000"/>
                <a:hueOff val="0"/>
                <a:satOff val="0"/>
                <a:lumOff val="0"/>
                <a:alphaOff val="0"/>
                <a:shade val="55000"/>
                <a:satMod val="150000"/>
              </a:schemeClr>
            </a:gs>
            <a:gs pos="92000">
              <a:schemeClr val="accent2">
                <a:tint val="60000"/>
                <a:hueOff val="0"/>
                <a:satOff val="0"/>
                <a:lumOff val="0"/>
                <a:alphaOff val="0"/>
                <a:tint val="98000"/>
                <a:shade val="90000"/>
                <a:satMod val="128000"/>
              </a:schemeClr>
            </a:gs>
            <a:gs pos="100000">
              <a:schemeClr val="accent2">
                <a:tint val="60000"/>
                <a:hueOff val="0"/>
                <a:satOff val="0"/>
                <a:lumOff val="0"/>
                <a:alphaOff val="0"/>
                <a:tint val="90000"/>
                <a:shade val="97000"/>
                <a:satMod val="128000"/>
              </a:schemeClr>
            </a:gs>
          </a:gsLst>
          <a:lin ang="5400000" scaled="1"/>
        </a:gradFill>
        <a:ln>
          <a:noFill/>
        </a:ln>
        <a:effectLst>
          <a:outerShdw blurRad="39000" dist="25400" dir="5400000" rotWithShape="0">
            <a:schemeClr val="accent2">
              <a:tint val="60000"/>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sp>
    <dsp:sp modelId="{E4BC9654-95C7-014A-B7BD-B8ABBCA86591}">
      <dsp:nvSpPr>
        <dsp:cNvPr id="0" name=""/>
        <dsp:cNvSpPr/>
      </dsp:nvSpPr>
      <dsp:spPr>
        <a:xfrm>
          <a:off x="2734617" y="236606"/>
          <a:ext cx="1769765" cy="1415812"/>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Ask for new duties</a:t>
          </a:r>
          <a:endParaRPr lang="en-US" sz="1800" kern="1200" dirty="0"/>
        </a:p>
      </dsp:txBody>
      <dsp:txXfrm>
        <a:off x="2734617" y="236606"/>
        <a:ext cx="1769765" cy="1415812"/>
      </dsp:txXfrm>
    </dsp:sp>
    <dsp:sp modelId="{020EB183-178C-494B-B406-0A7C3172F308}">
      <dsp:nvSpPr>
        <dsp:cNvPr id="0" name=""/>
        <dsp:cNvSpPr/>
      </dsp:nvSpPr>
      <dsp:spPr>
        <a:xfrm rot="18900000">
          <a:off x="4098777" y="2082101"/>
          <a:ext cx="1703463" cy="530929"/>
        </a:xfrm>
        <a:prstGeom prst="leftArrow">
          <a:avLst>
            <a:gd name="adj1" fmla="val 60000"/>
            <a:gd name="adj2" fmla="val 50000"/>
          </a:avLst>
        </a:prstGeom>
        <a:gradFill rotWithShape="0">
          <a:gsLst>
            <a:gs pos="0">
              <a:schemeClr val="accent2">
                <a:tint val="60000"/>
                <a:hueOff val="0"/>
                <a:satOff val="0"/>
                <a:lumOff val="0"/>
                <a:alphaOff val="0"/>
                <a:tint val="74000"/>
              </a:schemeClr>
            </a:gs>
            <a:gs pos="49000">
              <a:schemeClr val="accent2">
                <a:tint val="60000"/>
                <a:hueOff val="0"/>
                <a:satOff val="0"/>
                <a:lumOff val="0"/>
                <a:alphaOff val="0"/>
                <a:tint val="96000"/>
                <a:shade val="84000"/>
                <a:satMod val="110000"/>
              </a:schemeClr>
            </a:gs>
            <a:gs pos="49100">
              <a:schemeClr val="accent2">
                <a:tint val="60000"/>
                <a:hueOff val="0"/>
                <a:satOff val="0"/>
                <a:lumOff val="0"/>
                <a:alphaOff val="0"/>
                <a:shade val="55000"/>
                <a:satMod val="150000"/>
              </a:schemeClr>
            </a:gs>
            <a:gs pos="92000">
              <a:schemeClr val="accent2">
                <a:tint val="60000"/>
                <a:hueOff val="0"/>
                <a:satOff val="0"/>
                <a:lumOff val="0"/>
                <a:alphaOff val="0"/>
                <a:tint val="98000"/>
                <a:shade val="90000"/>
                <a:satMod val="128000"/>
              </a:schemeClr>
            </a:gs>
            <a:gs pos="100000">
              <a:schemeClr val="accent2">
                <a:tint val="60000"/>
                <a:hueOff val="0"/>
                <a:satOff val="0"/>
                <a:lumOff val="0"/>
                <a:alphaOff val="0"/>
                <a:tint val="90000"/>
                <a:shade val="97000"/>
                <a:satMod val="128000"/>
              </a:schemeClr>
            </a:gs>
          </a:gsLst>
          <a:lin ang="5400000" scaled="1"/>
        </a:gradFill>
        <a:ln>
          <a:noFill/>
        </a:ln>
        <a:effectLst>
          <a:outerShdw blurRad="39000" dist="25400" dir="5400000" rotWithShape="0">
            <a:schemeClr val="accent2">
              <a:tint val="60000"/>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sp>
    <dsp:sp modelId="{CD78391D-BCAE-A442-8963-E9BEC90C596D}">
      <dsp:nvSpPr>
        <dsp:cNvPr id="0" name=""/>
        <dsp:cNvSpPr/>
      </dsp:nvSpPr>
      <dsp:spPr>
        <a:xfrm>
          <a:off x="4667891" y="1037395"/>
          <a:ext cx="1769765" cy="1415812"/>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Take time off</a:t>
          </a:r>
          <a:endParaRPr lang="en-US" sz="1800" kern="1200" dirty="0"/>
        </a:p>
      </dsp:txBody>
      <dsp:txXfrm>
        <a:off x="4667891" y="1037395"/>
        <a:ext cx="1769765" cy="1415812"/>
      </dsp:txXfrm>
    </dsp:sp>
    <dsp:sp modelId="{C6769F51-3667-0B47-9525-86CFACA673E5}">
      <dsp:nvSpPr>
        <dsp:cNvPr id="0" name=""/>
        <dsp:cNvSpPr/>
      </dsp:nvSpPr>
      <dsp:spPr>
        <a:xfrm>
          <a:off x="4650099" y="3413110"/>
          <a:ext cx="1703463" cy="530929"/>
        </a:xfrm>
        <a:prstGeom prst="leftArrow">
          <a:avLst>
            <a:gd name="adj1" fmla="val 60000"/>
            <a:gd name="adj2" fmla="val 50000"/>
          </a:avLst>
        </a:prstGeom>
        <a:gradFill rotWithShape="0">
          <a:gsLst>
            <a:gs pos="0">
              <a:schemeClr val="accent2">
                <a:tint val="60000"/>
                <a:hueOff val="0"/>
                <a:satOff val="0"/>
                <a:lumOff val="0"/>
                <a:alphaOff val="0"/>
                <a:tint val="74000"/>
              </a:schemeClr>
            </a:gs>
            <a:gs pos="49000">
              <a:schemeClr val="accent2">
                <a:tint val="60000"/>
                <a:hueOff val="0"/>
                <a:satOff val="0"/>
                <a:lumOff val="0"/>
                <a:alphaOff val="0"/>
                <a:tint val="96000"/>
                <a:shade val="84000"/>
                <a:satMod val="110000"/>
              </a:schemeClr>
            </a:gs>
            <a:gs pos="49100">
              <a:schemeClr val="accent2">
                <a:tint val="60000"/>
                <a:hueOff val="0"/>
                <a:satOff val="0"/>
                <a:lumOff val="0"/>
                <a:alphaOff val="0"/>
                <a:shade val="55000"/>
                <a:satMod val="150000"/>
              </a:schemeClr>
            </a:gs>
            <a:gs pos="92000">
              <a:schemeClr val="accent2">
                <a:tint val="60000"/>
                <a:hueOff val="0"/>
                <a:satOff val="0"/>
                <a:lumOff val="0"/>
                <a:alphaOff val="0"/>
                <a:tint val="98000"/>
                <a:shade val="90000"/>
                <a:satMod val="128000"/>
              </a:schemeClr>
            </a:gs>
            <a:gs pos="100000">
              <a:schemeClr val="accent2">
                <a:tint val="60000"/>
                <a:hueOff val="0"/>
                <a:satOff val="0"/>
                <a:lumOff val="0"/>
                <a:alphaOff val="0"/>
                <a:tint val="90000"/>
                <a:shade val="97000"/>
                <a:satMod val="128000"/>
              </a:schemeClr>
            </a:gs>
          </a:gsLst>
          <a:lin ang="5400000" scaled="1"/>
        </a:gradFill>
        <a:ln>
          <a:noFill/>
        </a:ln>
        <a:effectLst>
          <a:outerShdw blurRad="39000" dist="25400" dir="5400000" rotWithShape="0">
            <a:schemeClr val="accent2">
              <a:tint val="60000"/>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sp>
    <dsp:sp modelId="{E4AD03BE-BA8D-C24B-B09F-1A2BCCF90658}">
      <dsp:nvSpPr>
        <dsp:cNvPr id="0" name=""/>
        <dsp:cNvSpPr/>
      </dsp:nvSpPr>
      <dsp:spPr>
        <a:xfrm>
          <a:off x="5468679" y="2970669"/>
          <a:ext cx="1769765" cy="1415812"/>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Recognize that others may see your symptoms more clearly than you do!</a:t>
          </a:r>
          <a:endParaRPr lang="en-US" sz="1800" kern="1200" dirty="0"/>
        </a:p>
      </dsp:txBody>
      <dsp:txXfrm>
        <a:off x="5468679" y="2970669"/>
        <a:ext cx="1769765" cy="141581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1142" y="0"/>
            <a:ext cx="5729561" cy="457200"/>
          </a:xfrm>
          <a:prstGeom prst="rect">
            <a:avLst/>
          </a:prstGeom>
        </p:spPr>
        <p:txBody>
          <a:bodyPr vert="horz" lIns="91440" tIns="45720" rIns="91440" bIns="45720" rtlCol="0" anchor="ctr"/>
          <a:lstStyle>
            <a:lvl1pPr algn="l">
              <a:defRPr sz="1200"/>
            </a:lvl1pPr>
          </a:lstStyle>
          <a:p>
            <a:pPr algn="ctr"/>
            <a:r>
              <a:rPr lang="en-US" sz="1600" b="1" dirty="0" smtClean="0"/>
              <a:t>Preventing Staff Burnout</a:t>
            </a:r>
            <a:endParaRPr lang="en-US" sz="1600" b="1" dirty="0"/>
          </a:p>
        </p:txBody>
      </p:sp>
      <p:sp>
        <p:nvSpPr>
          <p:cNvPr id="4" name="Footer Placeholder 3"/>
          <p:cNvSpPr>
            <a:spLocks noGrp="1"/>
          </p:cNvSpPr>
          <p:nvPr>
            <p:ph type="ftr" sz="quarter" idx="2"/>
          </p:nvPr>
        </p:nvSpPr>
        <p:spPr>
          <a:xfrm>
            <a:off x="561141" y="8378513"/>
            <a:ext cx="5729561" cy="765487"/>
          </a:xfrm>
          <a:prstGeom prst="rect">
            <a:avLst/>
          </a:prstGeom>
        </p:spPr>
        <p:txBody>
          <a:bodyPr vert="horz" lIns="91440" tIns="45720" rIns="91440" bIns="45720" rtlCol="0" anchor="t"/>
          <a:lstStyle>
            <a:lvl1pPr algn="l">
              <a:defRPr sz="1200"/>
            </a:lvl1pPr>
          </a:lstStyle>
          <a:p>
            <a:pPr algn="just"/>
            <a:r>
              <a:rPr lang="en-US" sz="900" dirty="0" smtClean="0"/>
              <a:t>This material has been created for the Infopeople Project [</a:t>
            </a:r>
            <a:r>
              <a:rPr lang="en-US" sz="900" dirty="0" err="1" smtClean="0"/>
              <a:t>infopeople.org</a:t>
            </a:r>
            <a:r>
              <a:rPr lang="en-US" sz="900" dirty="0" smtClean="0"/>
              <a:t>], and has been supported </a:t>
            </a:r>
            <a:r>
              <a:rPr lang="en-US" sz="900" i="1" dirty="0" smtClean="0"/>
              <a:t>in part </a:t>
            </a:r>
            <a:r>
              <a:rPr lang="en-US" sz="900" dirty="0" smtClean="0"/>
              <a:t>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r>
              <a:rPr lang="en-US" sz="900" dirty="0" smtClean="0"/>
              <a:t>.</a:t>
            </a:r>
            <a:endParaRPr lang="en-US" sz="900" dirty="0" smtClean="0"/>
          </a:p>
        </p:txBody>
      </p:sp>
      <p:sp>
        <p:nvSpPr>
          <p:cNvPr id="5" name="Slide Number Placeholder 4"/>
          <p:cNvSpPr>
            <a:spLocks noGrp="1"/>
          </p:cNvSpPr>
          <p:nvPr>
            <p:ph type="sldNum" sz="quarter" idx="3"/>
          </p:nvPr>
        </p:nvSpPr>
        <p:spPr>
          <a:xfrm>
            <a:off x="6290703" y="8685213"/>
            <a:ext cx="565710" cy="457200"/>
          </a:xfrm>
          <a:prstGeom prst="rect">
            <a:avLst/>
          </a:prstGeom>
        </p:spPr>
        <p:txBody>
          <a:bodyPr vert="horz" lIns="91440" tIns="45720" rIns="91440" bIns="45720" rtlCol="0" anchor="b"/>
          <a:lstStyle>
            <a:lvl1pPr algn="r">
              <a:defRPr sz="1200"/>
            </a:lvl1pPr>
          </a:lstStyle>
          <a:p>
            <a:fld id="{F61542AA-0084-E749-A88F-E4F4A83CF98F}" type="slidenum">
              <a:rPr lang="en-US" smtClean="0"/>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79BF0F-6827-A640-96DB-9D3917E5AECA}" type="datetimeFigureOut">
              <a:rPr lang="en-US" smtClean="0"/>
              <a:pPr/>
              <a:t>6/22/11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92A9FA-675D-A04E-9AF6-78DD80E8E23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692A9FA-675D-A04E-9AF6-78DD80E8E23A}"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692A9FA-675D-A04E-9AF6-78DD80E8E23A}"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692A9FA-675D-A04E-9AF6-78DD80E8E23A}"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b="0"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b="0" i="0"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692A9FA-675D-A04E-9AF6-78DD80E8E23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2692A9FA-675D-A04E-9AF6-78DD80E8E23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3AEA19B3-BC6D-4E56-93BC-B9B0EF1523FC}" type="datetime1">
              <a:rPr lang="en-US" smtClean="0"/>
              <a:pPr/>
              <a:t>6/22/11</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7BC41667-7291-42E8-B00B-345BA58408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DF5633-36D0-AA49-AF8E-822A13F1DB7D}" type="datetimeFigureOut">
              <a:rPr lang="en-US" smtClean="0"/>
              <a:pPr/>
              <a:t>6/22/11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C4FCC3-7CFC-344F-8A84-4C51DB7BA5B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24DF5633-36D0-AA49-AF8E-822A13F1DB7D}" type="datetimeFigureOut">
              <a:rPr lang="en-US" smtClean="0"/>
              <a:pPr/>
              <a:t>6/22/11</a:t>
            </a:fld>
            <a:endParaRPr lang="en-US" dirty="0"/>
          </a:p>
        </p:txBody>
      </p:sp>
      <p:sp>
        <p:nvSpPr>
          <p:cNvPr id="5" name="Footer Placeholder 4"/>
          <p:cNvSpPr>
            <a:spLocks noGrp="1"/>
          </p:cNvSpPr>
          <p:nvPr>
            <p:ph type="ftr" sz="quarter" idx="11"/>
          </p:nvPr>
        </p:nvSpPr>
        <p:spPr>
          <a:xfrm>
            <a:off x="457200" y="6556248"/>
            <a:ext cx="3657600" cy="228600"/>
          </a:xfrm>
        </p:spPr>
        <p:txBody>
          <a:bodyPr/>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2FC4FCC3-7CFC-344F-8A84-4C51DB7BA5B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DF5633-36D0-AA49-AF8E-822A13F1DB7D}" type="datetimeFigureOut">
              <a:rPr lang="en-US" smtClean="0"/>
              <a:pPr/>
              <a:t>6/22/11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C4FCC3-7CFC-344F-8A84-4C51DB7BA5B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FD8301A2-9537-4F11-903A-9D7FEDBB449A}" type="datetime1">
              <a:rPr lang="en-US" smtClean="0"/>
              <a:pPr/>
              <a:t>6/22/11</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DF5633-36D0-AA49-AF8E-822A13F1DB7D}" type="datetimeFigureOut">
              <a:rPr lang="en-US" smtClean="0"/>
              <a:pPr/>
              <a:t>6/22/11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C4FCC3-7CFC-344F-8A84-4C51DB7BA5B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4DF5633-36D0-AA49-AF8E-822A13F1DB7D}" type="datetimeFigureOut">
              <a:rPr lang="en-US" smtClean="0"/>
              <a:pPr/>
              <a:t>6/22/11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C4FCC3-7CFC-344F-8A84-4C51DB7BA5B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DF5633-36D0-AA49-AF8E-822A13F1DB7D}" type="datetimeFigureOut">
              <a:rPr lang="en-US" smtClean="0"/>
              <a:pPr/>
              <a:t>6/22/11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C4FCC3-7CFC-344F-8A84-4C51DB7BA5B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24DF5633-36D0-AA49-AF8E-822A13F1DB7D}" type="datetimeFigureOut">
              <a:rPr lang="en-US" smtClean="0"/>
              <a:pPr/>
              <a:t>6/22/11</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p>
            <a:fld id="{2FC4FCC3-7CFC-344F-8A84-4C51DB7BA5B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DF5633-36D0-AA49-AF8E-822A13F1DB7D}" type="datetimeFigureOut">
              <a:rPr lang="en-US" smtClean="0"/>
              <a:pPr/>
              <a:t>6/22/11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24DF5633-36D0-AA49-AF8E-822A13F1DB7D}" type="datetimeFigureOut">
              <a:rPr lang="en-US" smtClean="0"/>
              <a:pPr/>
              <a:t>6/22/11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C4FCC3-7CFC-344F-8A84-4C51DB7BA5B9}"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24DF5633-36D0-AA49-AF8E-822A13F1DB7D}" type="datetimeFigureOut">
              <a:rPr lang="en-US" smtClean="0"/>
              <a:pPr/>
              <a:t>6/22/11</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2FC4FCC3-7CFC-344F-8A84-4C51DB7BA5B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ail-griffith@comcast.net"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hyperlink" Target="mailto:pmsinger@singergrp.com"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7.pd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pmsinger@singergrp.com" TargetMode="External"/><Relationship Id="rId3" Type="http://schemas.openxmlformats.org/officeDocument/2006/relationships/hyperlink" Target="mailto:gail-griffith@comcast.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737659"/>
          </a:xfrm>
        </p:spPr>
        <p:txBody>
          <a:bodyPr/>
          <a:lstStyle/>
          <a:p>
            <a:r>
              <a:rPr lang="en-US" dirty="0" smtClean="0"/>
              <a:t>Preventing Staff Burnout </a:t>
            </a:r>
            <a:endParaRPr lang="en-US" dirty="0"/>
          </a:p>
        </p:txBody>
      </p:sp>
      <p:sp>
        <p:nvSpPr>
          <p:cNvPr id="3" name="Subtitle 2"/>
          <p:cNvSpPr>
            <a:spLocks noGrp="1"/>
          </p:cNvSpPr>
          <p:nvPr>
            <p:ph type="subTitle" idx="1"/>
          </p:nvPr>
        </p:nvSpPr>
        <p:spPr>
          <a:xfrm>
            <a:off x="3354442" y="3302000"/>
            <a:ext cx="5356264" cy="2046941"/>
          </a:xfrm>
        </p:spPr>
        <p:txBody>
          <a:bodyPr>
            <a:normAutofit/>
          </a:bodyPr>
          <a:lstStyle/>
          <a:p>
            <a:r>
              <a:rPr lang="en-US" dirty="0" smtClean="0"/>
              <a:t>Paula M. Singer, Ph.D.</a:t>
            </a:r>
          </a:p>
          <a:p>
            <a:r>
              <a:rPr lang="en-US" dirty="0" smtClean="0">
                <a:hlinkClick r:id="rId2"/>
              </a:rPr>
              <a:t>pmsinger@singergrp.com</a:t>
            </a:r>
            <a:endParaRPr lang="en-US" dirty="0" smtClean="0"/>
          </a:p>
          <a:p>
            <a:r>
              <a:rPr lang="en-US" dirty="0" smtClean="0"/>
              <a:t>Gail L. Griffith</a:t>
            </a:r>
          </a:p>
          <a:p>
            <a:r>
              <a:rPr lang="en-US" dirty="0" smtClean="0">
                <a:hlinkClick r:id="rId3"/>
              </a:rPr>
              <a:t>gail-griffith@comcast.net</a:t>
            </a:r>
            <a:r>
              <a:rPr lang="en-US" dirty="0" smtClean="0"/>
              <a:t> </a:t>
            </a:r>
            <a:endParaRPr lang="en-US" dirty="0"/>
          </a:p>
        </p:txBody>
      </p:sp>
      <p:pic>
        <p:nvPicPr>
          <p:cNvPr id="5" name="Picture 14" descr="ifp_logo_2-c-arrow"/>
          <p:cNvPicPr>
            <a:picLocks noChangeAspect="1" noChangeArrowheads="1"/>
          </p:cNvPicPr>
          <p:nvPr/>
        </p:nvPicPr>
        <p:blipFill>
          <a:blip r:embed="rId4"/>
          <a:srcRect/>
          <a:stretch>
            <a:fillRect/>
          </a:stretch>
        </p:blipFill>
        <p:spPr bwMode="auto">
          <a:xfrm>
            <a:off x="444684" y="1356345"/>
            <a:ext cx="1680733" cy="596652"/>
          </a:xfrm>
          <a:prstGeom prst="rect">
            <a:avLst/>
          </a:prstGeom>
          <a:noFill/>
          <a:ln w="9525">
            <a:noFill/>
            <a:miter lim="800000"/>
            <a:headEnd/>
            <a:tailEnd/>
          </a:ln>
        </p:spPr>
      </p:pic>
      <p:sp>
        <p:nvSpPr>
          <p:cNvPr id="6" name="TextBox 5"/>
          <p:cNvSpPr txBox="1"/>
          <p:nvPr/>
        </p:nvSpPr>
        <p:spPr>
          <a:xfrm>
            <a:off x="254000" y="956235"/>
            <a:ext cx="1031051" cy="400110"/>
          </a:xfrm>
          <a:prstGeom prst="rect">
            <a:avLst/>
          </a:prstGeom>
          <a:noFill/>
        </p:spPr>
        <p:txBody>
          <a:bodyPr wrap="square" rtlCol="0">
            <a:spAutoFit/>
          </a:bodyPr>
          <a:lstStyle/>
          <a:p>
            <a:r>
              <a:rPr lang="en-US" sz="2000" dirty="0" smtClean="0"/>
              <a:t>An</a:t>
            </a:r>
            <a:r>
              <a:rPr lang="en-US" dirty="0" smtClean="0"/>
              <a:t> </a:t>
            </a:r>
            <a:endParaRPr lang="en-US" dirty="0"/>
          </a:p>
        </p:txBody>
      </p:sp>
      <p:sp>
        <p:nvSpPr>
          <p:cNvPr id="7" name="TextBox 6"/>
          <p:cNvSpPr txBox="1"/>
          <p:nvPr/>
        </p:nvSpPr>
        <p:spPr>
          <a:xfrm>
            <a:off x="1285051" y="1952997"/>
            <a:ext cx="1359536" cy="400110"/>
          </a:xfrm>
          <a:prstGeom prst="rect">
            <a:avLst/>
          </a:prstGeom>
          <a:noFill/>
        </p:spPr>
        <p:txBody>
          <a:bodyPr wrap="square" rtlCol="0">
            <a:spAutoFit/>
          </a:bodyPr>
          <a:lstStyle/>
          <a:p>
            <a:r>
              <a:rPr lang="en-US" sz="2000" dirty="0" smtClean="0"/>
              <a:t>Webinar</a:t>
            </a:r>
            <a:endParaRPr lang="en-US" sz="2000" dirty="0"/>
          </a:p>
        </p:txBody>
      </p:sp>
      <p:sp>
        <p:nvSpPr>
          <p:cNvPr id="8" name="TextBox 7"/>
          <p:cNvSpPr txBox="1"/>
          <p:nvPr/>
        </p:nvSpPr>
        <p:spPr>
          <a:xfrm>
            <a:off x="254000" y="3302000"/>
            <a:ext cx="2451038" cy="1877437"/>
          </a:xfrm>
          <a:prstGeom prst="rect">
            <a:avLst/>
          </a:prstGeom>
          <a:noFill/>
        </p:spPr>
        <p:txBody>
          <a:bodyPr wrap="square" rtlCol="0">
            <a:spAutoFit/>
          </a:bodyPr>
          <a:lstStyle/>
          <a:p>
            <a:r>
              <a:rPr lang="en-US" sz="2000" dirty="0" smtClean="0"/>
              <a:t>Wednesday</a:t>
            </a:r>
          </a:p>
          <a:p>
            <a:r>
              <a:rPr lang="en-US" sz="2000" dirty="0" smtClean="0"/>
              <a:t>June 22, 2011</a:t>
            </a:r>
          </a:p>
          <a:p>
            <a:endParaRPr lang="en-US" sz="2000" dirty="0" smtClean="0"/>
          </a:p>
          <a:p>
            <a:r>
              <a:rPr lang="en-US" sz="2000" dirty="0" smtClean="0"/>
              <a:t>12 noon—1:00 p.m.</a:t>
            </a:r>
          </a:p>
          <a:p>
            <a:endParaRPr lang="en-US" dirty="0" smtClean="0"/>
          </a:p>
          <a:p>
            <a:endParaRPr lang="en-US" dirty="0"/>
          </a:p>
        </p:txBody>
      </p:sp>
      <p:sp>
        <p:nvSpPr>
          <p:cNvPr id="10" name="Rectangle 9"/>
          <p:cNvSpPr/>
          <p:nvPr/>
        </p:nvSpPr>
        <p:spPr>
          <a:xfrm>
            <a:off x="2705038" y="5632824"/>
            <a:ext cx="6229786" cy="1200329"/>
          </a:xfrm>
          <a:prstGeom prst="rect">
            <a:avLst/>
          </a:prstGeom>
        </p:spPr>
        <p:txBody>
          <a:bodyPr wrap="square">
            <a:spAutoFit/>
          </a:bodyPr>
          <a:lstStyle/>
          <a:p>
            <a:r>
              <a:rPr lang="en-US" dirty="0" smtClean="0">
                <a:solidFill>
                  <a:srgbClr val="FFFFFF"/>
                </a:solidFill>
              </a:rPr>
              <a:t>Infopeople webinars are supported by the U.S. Institute of Museum and Library Services under the provisions of the Library Services and Technology Act, administered in California by the State Librarian.</a:t>
            </a:r>
            <a:endParaRPr lang="en-US"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Burnout</a:t>
            </a:r>
            <a:endParaRPr lang="en-US" dirty="0"/>
          </a:p>
        </p:txBody>
      </p:sp>
      <p:graphicFrame>
        <p:nvGraphicFramePr>
          <p:cNvPr id="7" name="Content Placeholder 6"/>
          <p:cNvGraphicFramePr>
            <a:graphicFrameLocks noGrp="1"/>
          </p:cNvGraphicFramePr>
          <p:nvPr>
            <p:ph idx="1"/>
          </p:nvPr>
        </p:nvGraphicFramePr>
        <p:xfrm>
          <a:off x="457200" y="1609725"/>
          <a:ext cx="7239000" cy="484663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896471"/>
          </a:xfrm>
        </p:spPr>
        <p:txBody>
          <a:bodyPr>
            <a:normAutofit/>
          </a:bodyPr>
          <a:lstStyle/>
          <a:p>
            <a:r>
              <a:rPr lang="en-US" dirty="0" smtClean="0"/>
              <a:t>Burnout Assessment</a:t>
            </a:r>
            <a:endParaRPr lang="en-US" dirty="0"/>
          </a:p>
        </p:txBody>
      </p:sp>
      <p:pic>
        <p:nvPicPr>
          <p:cNvPr id="12" name="Content Placeholder 11" descr="Burnout Assessment.pdf"/>
          <p:cNvPicPr>
            <a:picLocks noGrp="1" noChangeAspect="1"/>
          </p:cNvPicPr>
          <p:nvPr>
            <p:ph idx="1"/>
          </p:nvPr>
        </p:nvPicPr>
        <mc:AlternateContent>
          <mc:Choice xmlns:ma="http://schemas.microsoft.com/office/mac/drawingml/2008/main" Requires="ma">
            <p:blipFill>
              <a:blip r:embed="rId3"/>
              <a:srcRect l="-7708" r="-7708"/>
              <a:stretch>
                <a:fillRect/>
              </a:stretch>
            </p:blipFill>
          </mc:Choice>
          <mc:Fallback>
            <p:blipFill>
              <a:blip r:embed="rId4"/>
              <a:srcRect l="-7708" r="-7708"/>
              <a:stretch>
                <a:fillRect/>
              </a:stretch>
            </p:blipFill>
          </mc:Fallback>
        </mc:AlternateContent>
        <p:spPr>
          <a:xfrm>
            <a:off x="-871142" y="224119"/>
            <a:ext cx="9944725" cy="7007410"/>
          </a:xfrm>
        </p:spPr>
      </p:pic>
      <p:sp>
        <p:nvSpPr>
          <p:cNvPr id="13" name="TextBox 12"/>
          <p:cNvSpPr txBox="1"/>
          <p:nvPr/>
        </p:nvSpPr>
        <p:spPr>
          <a:xfrm>
            <a:off x="1821501" y="6303323"/>
            <a:ext cx="4183046" cy="369332"/>
          </a:xfrm>
          <a:prstGeom prst="rect">
            <a:avLst/>
          </a:prstGeom>
          <a:noFill/>
        </p:spPr>
        <p:txBody>
          <a:bodyPr wrap="square" rtlCol="0">
            <a:spAutoFit/>
          </a:bodyPr>
          <a:lstStyle/>
          <a:p>
            <a:r>
              <a:rPr lang="en-US" b="1" dirty="0" smtClean="0"/>
              <a:t>Handout #1:  Burnout Assessment</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Burnout</a:t>
            </a:r>
            <a:endParaRPr lang="en-US" dirty="0"/>
          </a:p>
        </p:txBody>
      </p:sp>
      <p:graphicFrame>
        <p:nvGraphicFramePr>
          <p:cNvPr id="8" name="Diagram 7"/>
          <p:cNvGraphicFramePr/>
          <p:nvPr/>
        </p:nvGraphicFramePr>
        <p:xfrm>
          <a:off x="956235" y="1658471"/>
          <a:ext cx="6096000" cy="4422587"/>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675564"/>
          </a:xfrm>
        </p:spPr>
        <p:txBody>
          <a:bodyPr>
            <a:normAutofit fontScale="90000"/>
          </a:bodyPr>
          <a:lstStyle/>
          <a:p>
            <a:r>
              <a:rPr lang="en-US" dirty="0" smtClean="0"/>
              <a:t>What personality traits do you think contribute to burnout?</a:t>
            </a:r>
            <a:endParaRPr lang="en-US" dirty="0"/>
          </a:p>
        </p:txBody>
      </p:sp>
      <p:sp>
        <p:nvSpPr>
          <p:cNvPr id="3" name="Content Placeholder 2"/>
          <p:cNvSpPr>
            <a:spLocks noGrp="1"/>
          </p:cNvSpPr>
          <p:nvPr>
            <p:ph idx="1"/>
          </p:nvPr>
        </p:nvSpPr>
        <p:spPr>
          <a:xfrm>
            <a:off x="457200" y="2706160"/>
            <a:ext cx="7239000" cy="3749576"/>
          </a:xfrm>
        </p:spPr>
        <p:txBody>
          <a:bodyPr/>
          <a:lstStyle/>
          <a:p>
            <a:r>
              <a:rPr lang="en-US" dirty="0" smtClean="0"/>
              <a:t>Use chat to tell us</a:t>
            </a:r>
            <a:endParaRPr lang="en-US" dirty="0"/>
          </a:p>
        </p:txBody>
      </p:sp>
      <p:pic>
        <p:nvPicPr>
          <p:cNvPr id="4" name="Picture 3" descr="perfectionist2.jpg"/>
          <p:cNvPicPr>
            <a:picLocks noChangeAspect="1"/>
          </p:cNvPicPr>
          <p:nvPr/>
        </p:nvPicPr>
        <p:blipFill>
          <a:blip r:embed="rId2"/>
          <a:stretch>
            <a:fillRect/>
          </a:stretch>
        </p:blipFill>
        <p:spPr>
          <a:xfrm>
            <a:off x="2054402" y="3437762"/>
            <a:ext cx="4069319" cy="27182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Personality traits include</a:t>
            </a:r>
            <a:endParaRPr lang="en-US" dirty="0"/>
          </a:p>
        </p:txBody>
      </p:sp>
      <p:sp>
        <p:nvSpPr>
          <p:cNvPr id="3" name="Content Placeholder 2"/>
          <p:cNvSpPr>
            <a:spLocks noGrp="1"/>
          </p:cNvSpPr>
          <p:nvPr>
            <p:ph idx="1"/>
          </p:nvPr>
        </p:nvSpPr>
        <p:spPr/>
        <p:txBody>
          <a:bodyPr/>
          <a:lstStyle/>
          <a:p>
            <a:pPr>
              <a:spcAft>
                <a:spcPts val="1200"/>
              </a:spcAft>
            </a:pPr>
            <a:r>
              <a:rPr lang="en-US" dirty="0" smtClean="0"/>
              <a:t>Perfectionist tendencies</a:t>
            </a:r>
          </a:p>
          <a:p>
            <a:pPr>
              <a:spcAft>
                <a:spcPts val="1200"/>
              </a:spcAft>
            </a:pPr>
            <a:r>
              <a:rPr lang="en-US" dirty="0" smtClean="0"/>
              <a:t>Pessimistic view of oneself and the world</a:t>
            </a:r>
          </a:p>
          <a:p>
            <a:pPr>
              <a:spcAft>
                <a:spcPts val="1200"/>
              </a:spcAft>
            </a:pPr>
            <a:r>
              <a:rPr lang="en-US" dirty="0" smtClean="0"/>
              <a:t>Need to be in control</a:t>
            </a:r>
          </a:p>
          <a:p>
            <a:pPr>
              <a:spcAft>
                <a:spcPts val="1200"/>
              </a:spcAft>
            </a:pPr>
            <a:r>
              <a:rPr lang="en-US" dirty="0" smtClean="0"/>
              <a:t>High-achieving, Type-A personality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lifestyle activities lead to burnout?</a:t>
            </a:r>
            <a:endParaRPr lang="en-US" dirty="0"/>
          </a:p>
        </p:txBody>
      </p:sp>
      <p:sp>
        <p:nvSpPr>
          <p:cNvPr id="3" name="Content Placeholder 2"/>
          <p:cNvSpPr>
            <a:spLocks noGrp="1"/>
          </p:cNvSpPr>
          <p:nvPr>
            <p:ph idx="1"/>
          </p:nvPr>
        </p:nvSpPr>
        <p:spPr/>
        <p:txBody>
          <a:bodyPr/>
          <a:lstStyle/>
          <a:p>
            <a:endParaRPr lang="en-US" dirty="0" smtClean="0"/>
          </a:p>
          <a:p>
            <a:r>
              <a:rPr lang="en-US" dirty="0" smtClean="0"/>
              <a:t>Lifestyle = choices people make about how to balance life and work</a:t>
            </a:r>
          </a:p>
          <a:p>
            <a:pPr>
              <a:buNone/>
            </a:pPr>
            <a:endParaRPr lang="en-US" dirty="0" smtClean="0"/>
          </a:p>
          <a:p>
            <a:r>
              <a:rPr lang="en-US" dirty="0" smtClean="0"/>
              <a:t>Use chat to tell us about the choices that contribute to burnout</a:t>
            </a:r>
            <a:endParaRPr lang="en-US" dirty="0"/>
          </a:p>
        </p:txBody>
      </p:sp>
      <p:pic>
        <p:nvPicPr>
          <p:cNvPr id="4" name="Picture 3" descr="workLifeBalance.jpg"/>
          <p:cNvPicPr>
            <a:picLocks noChangeAspect="1"/>
          </p:cNvPicPr>
          <p:nvPr/>
        </p:nvPicPr>
        <p:blipFill>
          <a:blip r:embed="rId3"/>
          <a:stretch>
            <a:fillRect/>
          </a:stretch>
        </p:blipFill>
        <p:spPr>
          <a:xfrm>
            <a:off x="2419248" y="4580819"/>
            <a:ext cx="3397027" cy="203821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Lifestyle causes include</a:t>
            </a:r>
            <a:endParaRPr lang="en-US" dirty="0"/>
          </a:p>
        </p:txBody>
      </p:sp>
      <p:sp>
        <p:nvSpPr>
          <p:cNvPr id="3" name="Content Placeholder 2"/>
          <p:cNvSpPr>
            <a:spLocks noGrp="1"/>
          </p:cNvSpPr>
          <p:nvPr>
            <p:ph idx="1"/>
          </p:nvPr>
        </p:nvSpPr>
        <p:spPr/>
        <p:txBody>
          <a:bodyPr/>
          <a:lstStyle/>
          <a:p>
            <a:pPr>
              <a:spcAft>
                <a:spcPts val="600"/>
              </a:spcAft>
            </a:pPr>
            <a:r>
              <a:rPr lang="en-US" dirty="0" smtClean="0"/>
              <a:t>All work and no play!</a:t>
            </a:r>
          </a:p>
          <a:p>
            <a:pPr>
              <a:spcAft>
                <a:spcPts val="600"/>
              </a:spcAft>
            </a:pPr>
            <a:r>
              <a:rPr lang="en-US" dirty="0" smtClean="0"/>
              <a:t>Being too many things to too many people</a:t>
            </a:r>
          </a:p>
          <a:p>
            <a:pPr>
              <a:spcAft>
                <a:spcPts val="600"/>
              </a:spcAft>
            </a:pPr>
            <a:r>
              <a:rPr lang="en-US" dirty="0" smtClean="0"/>
              <a:t>Taking on too many responsibilities without enough help from others</a:t>
            </a:r>
          </a:p>
          <a:p>
            <a:pPr>
              <a:spcAft>
                <a:spcPts val="600"/>
              </a:spcAft>
            </a:pPr>
            <a:r>
              <a:rPr lang="en-US" dirty="0" smtClean="0"/>
              <a:t>Not getting enough sleep</a:t>
            </a:r>
          </a:p>
          <a:p>
            <a:pPr>
              <a:spcAft>
                <a:spcPts val="600"/>
              </a:spcAft>
            </a:pPr>
            <a:r>
              <a:rPr lang="en-US" dirty="0" smtClean="0"/>
              <a:t>Lack of close, supportive relationships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work-related causes of burnout?</a:t>
            </a:r>
            <a:endParaRPr lang="en-US" dirty="0"/>
          </a:p>
        </p:txBody>
      </p:sp>
      <p:sp>
        <p:nvSpPr>
          <p:cNvPr id="3" name="Content Placeholder 2"/>
          <p:cNvSpPr>
            <a:spLocks noGrp="1"/>
          </p:cNvSpPr>
          <p:nvPr>
            <p:ph idx="1"/>
          </p:nvPr>
        </p:nvSpPr>
        <p:spPr/>
        <p:txBody>
          <a:bodyPr/>
          <a:lstStyle/>
          <a:p>
            <a:r>
              <a:rPr lang="en-US" dirty="0" smtClean="0"/>
              <a:t>Use chat to tell us </a:t>
            </a:r>
            <a:endParaRPr lang="en-US" dirty="0"/>
          </a:p>
        </p:txBody>
      </p:sp>
      <p:pic>
        <p:nvPicPr>
          <p:cNvPr id="4" name="Picture 3" descr="robot1.jpg"/>
          <p:cNvPicPr>
            <a:picLocks noChangeAspect="1"/>
          </p:cNvPicPr>
          <p:nvPr/>
        </p:nvPicPr>
        <p:blipFill>
          <a:blip r:embed="rId2"/>
          <a:stretch>
            <a:fillRect/>
          </a:stretch>
        </p:blipFill>
        <p:spPr>
          <a:xfrm>
            <a:off x="3928063" y="2872461"/>
            <a:ext cx="1995760" cy="332626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Work-related causes include</a:t>
            </a:r>
            <a:endParaRPr lang="en-US" dirty="0"/>
          </a:p>
        </p:txBody>
      </p:sp>
      <p:sp>
        <p:nvSpPr>
          <p:cNvPr id="3" name="Content Placeholder 2"/>
          <p:cNvSpPr>
            <a:spLocks noGrp="1"/>
          </p:cNvSpPr>
          <p:nvPr>
            <p:ph idx="1"/>
          </p:nvPr>
        </p:nvSpPr>
        <p:spPr>
          <a:xfrm>
            <a:off x="457200" y="1919110"/>
            <a:ext cx="7239000" cy="4191001"/>
          </a:xfrm>
        </p:spPr>
        <p:txBody>
          <a:bodyPr/>
          <a:lstStyle/>
          <a:p>
            <a:r>
              <a:rPr lang="en-US" dirty="0" smtClean="0"/>
              <a:t>Lack of </a:t>
            </a:r>
            <a:r>
              <a:rPr lang="en-US" b="1" i="1" dirty="0" smtClean="0"/>
              <a:t>results, rewards, recognition,</a:t>
            </a:r>
            <a:r>
              <a:rPr lang="en-US" dirty="0" smtClean="0"/>
              <a:t> and </a:t>
            </a:r>
            <a:r>
              <a:rPr lang="en-US" b="1" i="1" dirty="0" smtClean="0"/>
              <a:t>relief </a:t>
            </a:r>
            <a:endParaRPr lang="en-US" dirty="0" smtClean="0"/>
          </a:p>
          <a:p>
            <a:pPr lvl="3">
              <a:spcAft>
                <a:spcPts val="1200"/>
              </a:spcAft>
            </a:pPr>
            <a:r>
              <a:rPr lang="en-US" b="1" i="1" dirty="0" smtClean="0"/>
              <a:t>Little or no control over your work</a:t>
            </a:r>
          </a:p>
          <a:p>
            <a:pPr lvl="3">
              <a:spcAft>
                <a:spcPts val="1200"/>
              </a:spcAft>
            </a:pPr>
            <a:r>
              <a:rPr lang="en-US" b="1" i="1" dirty="0" smtClean="0"/>
              <a:t>Unclear or overly demanding job expectations</a:t>
            </a:r>
          </a:p>
          <a:p>
            <a:pPr lvl="3">
              <a:spcAft>
                <a:spcPts val="1200"/>
              </a:spcAft>
            </a:pPr>
            <a:r>
              <a:rPr lang="en-US" b="1" i="1" dirty="0" smtClean="0"/>
              <a:t>Doing work that’s monotonous or unchallenging</a:t>
            </a:r>
          </a:p>
          <a:p>
            <a:pPr lvl="3">
              <a:spcAft>
                <a:spcPts val="1200"/>
              </a:spcAft>
            </a:pPr>
            <a:r>
              <a:rPr lang="en-US" b="1" i="1" dirty="0" smtClean="0"/>
              <a:t>Lack of recognition for good work</a:t>
            </a:r>
          </a:p>
          <a:p>
            <a:pPr lvl="3">
              <a:spcAft>
                <a:spcPts val="1200"/>
              </a:spcAft>
            </a:pPr>
            <a:r>
              <a:rPr lang="en-US" b="1" i="1" dirty="0" smtClean="0"/>
              <a:t>Working in a chaotic or high-pressure environment</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Looking at your own workplace…</a:t>
            </a:r>
            <a:endParaRPr lang="en-US" dirty="0"/>
          </a:p>
        </p:txBody>
      </p:sp>
      <p:sp>
        <p:nvSpPr>
          <p:cNvPr id="3" name="Content Placeholder 2"/>
          <p:cNvSpPr>
            <a:spLocks noGrp="1"/>
          </p:cNvSpPr>
          <p:nvPr>
            <p:ph idx="1"/>
          </p:nvPr>
        </p:nvSpPr>
        <p:spPr>
          <a:xfrm>
            <a:off x="457200" y="2554110"/>
            <a:ext cx="7239000" cy="3901625"/>
          </a:xfrm>
        </p:spPr>
        <p:txBody>
          <a:bodyPr/>
          <a:lstStyle/>
          <a:p>
            <a:r>
              <a:rPr lang="en-US" dirty="0" smtClean="0"/>
              <a:t>Use chat to suggest some ways you could minimize workplace causes of burnout</a:t>
            </a:r>
            <a:endParaRPr lang="en-US" dirty="0"/>
          </a:p>
        </p:txBody>
      </p:sp>
      <p:pic>
        <p:nvPicPr>
          <p:cNvPr id="5" name="Picture 4" descr="african-american-woman-doctor-thumb5031143.jpg"/>
          <p:cNvPicPr>
            <a:picLocks noChangeAspect="1"/>
          </p:cNvPicPr>
          <p:nvPr/>
        </p:nvPicPr>
        <p:blipFill>
          <a:blip r:embed="rId3"/>
          <a:stretch>
            <a:fillRect/>
          </a:stretch>
        </p:blipFill>
        <p:spPr>
          <a:xfrm>
            <a:off x="3048000" y="3629008"/>
            <a:ext cx="1792111" cy="26971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a:spcAft>
                <a:spcPts val="1200"/>
              </a:spcAft>
            </a:pPr>
            <a:r>
              <a:rPr lang="en-US" dirty="0" smtClean="0"/>
              <a:t>Burnout and Stress:  What’s the Difference?</a:t>
            </a:r>
          </a:p>
          <a:p>
            <a:pPr>
              <a:spcAft>
                <a:spcPts val="1200"/>
              </a:spcAft>
            </a:pPr>
            <a:r>
              <a:rPr lang="en-US" dirty="0" smtClean="0"/>
              <a:t>Symptoms and Stages of Burnout</a:t>
            </a:r>
          </a:p>
          <a:p>
            <a:pPr>
              <a:spcAft>
                <a:spcPts val="1200"/>
              </a:spcAft>
            </a:pPr>
            <a:r>
              <a:rPr lang="en-US" dirty="0" smtClean="0"/>
              <a:t>What Causes Burnout?</a:t>
            </a:r>
          </a:p>
          <a:p>
            <a:pPr>
              <a:spcAft>
                <a:spcPts val="1200"/>
              </a:spcAft>
            </a:pPr>
            <a:r>
              <a:rPr lang="en-US" dirty="0" smtClean="0"/>
              <a:t>Designing Jobs to Prevent Burnout</a:t>
            </a:r>
          </a:p>
          <a:p>
            <a:pPr>
              <a:spcAft>
                <a:spcPts val="1200"/>
              </a:spcAft>
            </a:pPr>
            <a:r>
              <a:rPr lang="en-US" dirty="0" smtClean="0"/>
              <a:t>Strategies to Help Yourself and Others Recover</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Designing jobs to prevent burnout</a:t>
            </a:r>
            <a:endParaRPr lang="en-US" dirty="0"/>
          </a:p>
        </p:txBody>
      </p:sp>
      <p:sp>
        <p:nvSpPr>
          <p:cNvPr id="3" name="Content Placeholder 2"/>
          <p:cNvSpPr>
            <a:spLocks noGrp="1"/>
          </p:cNvSpPr>
          <p:nvPr>
            <p:ph idx="1"/>
          </p:nvPr>
        </p:nvSpPr>
        <p:spPr/>
        <p:txBody>
          <a:bodyPr/>
          <a:lstStyle/>
          <a:p>
            <a:pPr>
              <a:spcAft>
                <a:spcPts val="600"/>
              </a:spcAft>
            </a:pPr>
            <a:r>
              <a:rPr lang="en-US" dirty="0" smtClean="0"/>
              <a:t>Reality check</a:t>
            </a:r>
          </a:p>
          <a:p>
            <a:pPr lvl="1">
              <a:spcAft>
                <a:spcPts val="600"/>
              </a:spcAft>
            </a:pPr>
            <a:r>
              <a:rPr lang="en-US" dirty="0" smtClean="0"/>
              <a:t>Expectations and priorities</a:t>
            </a:r>
          </a:p>
          <a:p>
            <a:pPr lvl="1">
              <a:spcAft>
                <a:spcPts val="600"/>
              </a:spcAft>
            </a:pPr>
            <a:r>
              <a:rPr lang="en-US" dirty="0" smtClean="0"/>
              <a:t>Is the job do-able?</a:t>
            </a:r>
          </a:p>
          <a:p>
            <a:pPr>
              <a:spcAft>
                <a:spcPts val="600"/>
              </a:spcAft>
            </a:pPr>
            <a:r>
              <a:rPr lang="en-US" dirty="0" smtClean="0"/>
              <a:t>Build in control </a:t>
            </a:r>
          </a:p>
          <a:p>
            <a:pPr>
              <a:spcAft>
                <a:spcPts val="600"/>
              </a:spcAft>
            </a:pPr>
            <a:r>
              <a:rPr lang="en-US" dirty="0" smtClean="0"/>
              <a:t>Diversify tasks</a:t>
            </a:r>
          </a:p>
          <a:p>
            <a:pPr>
              <a:spcAft>
                <a:spcPts val="600"/>
              </a:spcAft>
            </a:pPr>
            <a:r>
              <a:rPr lang="en-US" dirty="0" smtClean="0"/>
              <a:t>Examine fit between the person and the job</a:t>
            </a:r>
          </a:p>
          <a:p>
            <a:pPr>
              <a:spcAft>
                <a:spcPts val="600"/>
              </a:spcAft>
            </a:pPr>
            <a:r>
              <a:rPr lang="en-US" dirty="0" smtClean="0"/>
              <a:t>Support collaboration</a:t>
            </a:r>
          </a:p>
          <a:p>
            <a:pPr>
              <a:spcAft>
                <a:spcPts val="600"/>
              </a:spcAft>
            </a:pPr>
            <a:r>
              <a:rPr lang="en-US" dirty="0" smtClean="0"/>
              <a:t>Give feedback and recognition</a:t>
            </a:r>
          </a:p>
          <a:p>
            <a:pPr>
              <a:buNone/>
            </a:pPr>
            <a:endParaRPr lang="en-US" dirty="0" smtClean="0"/>
          </a:p>
          <a:p>
            <a:endParaRPr lang="en-US" dirty="0" smtClean="0"/>
          </a:p>
        </p:txBody>
      </p:sp>
      <p:pic>
        <p:nvPicPr>
          <p:cNvPr id="5" name="Picture 4" descr="Changed-Priorities-Ahead-150x150.jpg"/>
          <p:cNvPicPr>
            <a:picLocks noChangeAspect="1"/>
          </p:cNvPicPr>
          <p:nvPr/>
        </p:nvPicPr>
        <p:blipFill>
          <a:blip r:embed="rId3"/>
          <a:stretch>
            <a:fillRect/>
          </a:stretch>
        </p:blipFill>
        <p:spPr>
          <a:xfrm>
            <a:off x="5524500" y="1902077"/>
            <a:ext cx="1905000" cy="1905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Holistic approaches include</a:t>
            </a:r>
            <a:endParaRPr lang="en-US" dirty="0"/>
          </a:p>
        </p:txBody>
      </p:sp>
      <p:sp>
        <p:nvSpPr>
          <p:cNvPr id="3" name="Content Placeholder 2"/>
          <p:cNvSpPr>
            <a:spLocks noGrp="1"/>
          </p:cNvSpPr>
          <p:nvPr>
            <p:ph idx="1"/>
          </p:nvPr>
        </p:nvSpPr>
        <p:spPr/>
        <p:txBody>
          <a:bodyPr/>
          <a:lstStyle/>
          <a:p>
            <a:r>
              <a:rPr lang="en-US" dirty="0" smtClean="0"/>
              <a:t>Promote balance in the culture</a:t>
            </a:r>
          </a:p>
          <a:p>
            <a:pPr lvl="1"/>
            <a:r>
              <a:rPr lang="en-US" dirty="0" smtClean="0"/>
              <a:t>Build in fun, humor</a:t>
            </a:r>
          </a:p>
          <a:p>
            <a:pPr lvl="1"/>
            <a:r>
              <a:rPr lang="en-US" dirty="0" smtClean="0"/>
              <a:t>Meditation and exercise</a:t>
            </a:r>
          </a:p>
          <a:p>
            <a:endParaRPr lang="en-US" dirty="0" smtClean="0"/>
          </a:p>
          <a:p>
            <a:endParaRPr lang="en-US" dirty="0" smtClean="0"/>
          </a:p>
          <a:p>
            <a:endParaRPr lang="en-US" dirty="0" smtClean="0"/>
          </a:p>
          <a:p>
            <a:endParaRPr lang="en-US" dirty="0" smtClean="0"/>
          </a:p>
          <a:p>
            <a:r>
              <a:rPr lang="en-US" dirty="0" smtClean="0"/>
              <a:t>Engage in realistic self-assessment</a:t>
            </a:r>
          </a:p>
          <a:p>
            <a:pPr lvl="1"/>
            <a:r>
              <a:rPr lang="en-US" dirty="0" smtClean="0"/>
              <a:t>Break self-defeating thought patterns</a:t>
            </a:r>
          </a:p>
          <a:p>
            <a:pPr lvl="1"/>
            <a:r>
              <a:rPr lang="en-US" dirty="0" smtClean="0"/>
              <a:t>Encourage others to do the same</a:t>
            </a:r>
          </a:p>
          <a:p>
            <a:pPr lvl="1">
              <a:buNone/>
            </a:pPr>
            <a:endParaRPr lang="en-US" dirty="0"/>
          </a:p>
        </p:txBody>
      </p:sp>
      <p:pic>
        <p:nvPicPr>
          <p:cNvPr id="4" name="Picture 3"/>
          <p:cNvPicPr>
            <a:picLocks noChangeAspect="1"/>
          </p:cNvPicPr>
          <p:nvPr/>
        </p:nvPicPr>
        <p:blipFill>
          <a:blip r:embed="rId3"/>
          <a:stretch>
            <a:fillRect/>
          </a:stretch>
        </p:blipFill>
        <p:spPr>
          <a:xfrm>
            <a:off x="4392706" y="2383345"/>
            <a:ext cx="3303494" cy="225743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Burnout Prevention tips</a:t>
            </a:r>
            <a:endParaRPr lang="en-US" dirty="0"/>
          </a:p>
        </p:txBody>
      </p:sp>
      <p:sp>
        <p:nvSpPr>
          <p:cNvPr id="3" name="Content Placeholder 2"/>
          <p:cNvSpPr>
            <a:spLocks noGrp="1"/>
          </p:cNvSpPr>
          <p:nvPr>
            <p:ph idx="1"/>
          </p:nvPr>
        </p:nvSpPr>
        <p:spPr/>
        <p:txBody>
          <a:bodyPr/>
          <a:lstStyle/>
          <a:p>
            <a:pPr marL="514350" indent="-514350">
              <a:spcAft>
                <a:spcPts val="1200"/>
              </a:spcAft>
              <a:buFont typeface="+mj-lt"/>
              <a:buAutoNum type="arabicPeriod"/>
            </a:pPr>
            <a:r>
              <a:rPr lang="en-US" dirty="0" smtClean="0"/>
              <a:t>Unplug and take stock</a:t>
            </a:r>
          </a:p>
          <a:p>
            <a:pPr marL="514350" indent="-514350">
              <a:spcAft>
                <a:spcPts val="1200"/>
              </a:spcAft>
              <a:buFont typeface="+mj-lt"/>
              <a:buAutoNum type="arabicPeriod"/>
            </a:pPr>
            <a:r>
              <a:rPr lang="en-US" dirty="0" smtClean="0"/>
              <a:t>Purge what’s not necessary</a:t>
            </a:r>
          </a:p>
          <a:p>
            <a:pPr marL="514350" indent="-514350">
              <a:spcAft>
                <a:spcPts val="1200"/>
              </a:spcAft>
              <a:buFont typeface="+mj-lt"/>
              <a:buAutoNum type="arabicPeriod"/>
            </a:pPr>
            <a:r>
              <a:rPr lang="en-US" dirty="0" smtClean="0"/>
              <a:t>Play!</a:t>
            </a:r>
          </a:p>
          <a:p>
            <a:pPr marL="514350" indent="-514350">
              <a:spcAft>
                <a:spcPts val="1200"/>
              </a:spcAft>
              <a:buFont typeface="+mj-lt"/>
              <a:buAutoNum type="arabicPeriod"/>
            </a:pPr>
            <a:r>
              <a:rPr lang="en-US" dirty="0" smtClean="0"/>
              <a:t>Pay yourself first</a:t>
            </a:r>
          </a:p>
          <a:p>
            <a:pPr marL="514350" indent="-514350">
              <a:spcAft>
                <a:spcPts val="1200"/>
              </a:spcAft>
              <a:buFont typeface="+mj-lt"/>
              <a:buAutoNum type="arabicPeriod"/>
            </a:pPr>
            <a:r>
              <a:rPr lang="en-US" dirty="0" smtClean="0"/>
              <a:t>Take a weekly </a:t>
            </a:r>
            <a:r>
              <a:rPr lang="en-US" dirty="0" err="1" smtClean="0"/>
              <a:t>sabbath</a:t>
            </a:r>
            <a:endParaRPr lang="en-US" dirty="0" smtClean="0"/>
          </a:p>
          <a:p>
            <a:pPr marL="514350" indent="-514350">
              <a:spcAft>
                <a:spcPts val="1200"/>
              </a:spcAft>
              <a:buFont typeface="+mj-lt"/>
              <a:buAutoNum type="arabicPeriod"/>
            </a:pPr>
            <a:r>
              <a:rPr lang="en-US" dirty="0" smtClean="0"/>
              <a:t>Cultivate beginner’s mind</a:t>
            </a:r>
          </a:p>
          <a:p>
            <a:pPr marL="514350" indent="-514350">
              <a:buFont typeface="+mj-lt"/>
              <a:buAutoNum type="arabicPeriod"/>
            </a:pPr>
            <a:endParaRPr lang="en-US" dirty="0"/>
          </a:p>
        </p:txBody>
      </p:sp>
      <p:sp>
        <p:nvSpPr>
          <p:cNvPr id="7" name="Content Placeholder 6"/>
          <p:cNvSpPr>
            <a:spLocks noGrp="1"/>
          </p:cNvSpPr>
          <p:nvPr>
            <p:ph type="body" idx="4294967295"/>
          </p:nvPr>
        </p:nvSpPr>
        <p:spPr>
          <a:xfrm>
            <a:off x="0" y="1497013"/>
            <a:ext cx="5897563" cy="603250"/>
          </a:xfrm>
        </p:spPr>
        <p:txBody>
          <a:bodyPr/>
          <a:lstStyle/>
          <a:p>
            <a:pPr marL="514350" indent="-514350">
              <a:buNone/>
            </a:pPr>
            <a:r>
              <a:rPr lang="en-US" dirty="0" smtClean="0"/>
              <a:t> </a:t>
            </a:r>
            <a:endParaRPr lang="en-US" dirty="0"/>
          </a:p>
        </p:txBody>
      </p:sp>
      <p:pic>
        <p:nvPicPr>
          <p:cNvPr id="8" name="Picture 7" descr="unplug-from-mains.jpg"/>
          <p:cNvPicPr>
            <a:picLocks noChangeAspect="1"/>
          </p:cNvPicPr>
          <p:nvPr/>
        </p:nvPicPr>
        <p:blipFill>
          <a:blip r:embed="rId3"/>
          <a:stretch>
            <a:fillRect/>
          </a:stretch>
        </p:blipFill>
        <p:spPr>
          <a:xfrm>
            <a:off x="6057900" y="2428566"/>
            <a:ext cx="1638300" cy="16383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Resilience </a:t>
            </a:r>
            <a:endParaRPr lang="en-US" dirty="0"/>
          </a:p>
        </p:txBody>
      </p:sp>
      <p:pic>
        <p:nvPicPr>
          <p:cNvPr id="4" name="Content Placeholder 3" descr="reservoir.jpg"/>
          <p:cNvPicPr>
            <a:picLocks noGrp="1" noChangeAspect="1"/>
          </p:cNvPicPr>
          <p:nvPr>
            <p:ph idx="1"/>
          </p:nvPr>
        </p:nvPicPr>
        <p:blipFill>
          <a:blip r:embed="rId3"/>
          <a:srcRect l="-4849" r="-4849"/>
          <a:stretch>
            <a:fillRect/>
          </a:stretch>
        </p:blipFill>
        <p:spPr>
          <a:xfrm>
            <a:off x="833464" y="1609416"/>
            <a:ext cx="6472329" cy="4333054"/>
          </a:xfrm>
        </p:spPr>
      </p:pic>
      <p:sp>
        <p:nvSpPr>
          <p:cNvPr id="5" name="TextBox 4"/>
          <p:cNvSpPr txBox="1"/>
          <p:nvPr/>
        </p:nvSpPr>
        <p:spPr>
          <a:xfrm>
            <a:off x="833465" y="6224924"/>
            <a:ext cx="6862736" cy="523220"/>
          </a:xfrm>
          <a:prstGeom prst="rect">
            <a:avLst/>
          </a:prstGeom>
          <a:noFill/>
        </p:spPr>
        <p:txBody>
          <a:bodyPr wrap="square" rtlCol="0">
            <a:spAutoFit/>
          </a:bodyPr>
          <a:lstStyle/>
          <a:p>
            <a:r>
              <a:rPr lang="en-US" sz="1400" dirty="0" smtClean="0"/>
              <a:t>Dunn, </a:t>
            </a:r>
            <a:r>
              <a:rPr lang="en-US" sz="1400" dirty="0" err="1" smtClean="0"/>
              <a:t>Iglewicz</a:t>
            </a:r>
            <a:r>
              <a:rPr lang="en-US" sz="1400" dirty="0" smtClean="0"/>
              <a:t>, and Moutier:  </a:t>
            </a:r>
            <a:r>
              <a:rPr lang="en-US" sz="1400" i="1" dirty="0" smtClean="0"/>
              <a:t>A Conceptual Model of Medical Student Well-being: </a:t>
            </a:r>
          </a:p>
          <a:p>
            <a:r>
              <a:rPr lang="en-US" sz="1400" i="1" dirty="0" smtClean="0"/>
              <a:t> promoting resilience and preventing burnout</a:t>
            </a:r>
            <a:endParaRPr lang="en-US" sz="1400" i="1"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hardy Personality</a:t>
            </a:r>
            <a:endParaRPr lang="en-US" dirty="0"/>
          </a:p>
        </p:txBody>
      </p:sp>
      <p:sp>
        <p:nvSpPr>
          <p:cNvPr id="3" name="Content Placeholder 2"/>
          <p:cNvSpPr>
            <a:spLocks noGrp="1"/>
          </p:cNvSpPr>
          <p:nvPr>
            <p:ph idx="1"/>
          </p:nvPr>
        </p:nvSpPr>
        <p:spPr>
          <a:xfrm>
            <a:off x="457200" y="2229556"/>
            <a:ext cx="7239000" cy="4226180"/>
          </a:xfrm>
        </p:spPr>
        <p:txBody>
          <a:bodyPr>
            <a:normAutofit/>
          </a:bodyPr>
          <a:lstStyle/>
          <a:p>
            <a:pPr>
              <a:spcAft>
                <a:spcPts val="3000"/>
              </a:spcAft>
            </a:pPr>
            <a:r>
              <a:rPr lang="en-US" dirty="0" smtClean="0"/>
              <a:t>Control</a:t>
            </a:r>
          </a:p>
          <a:p>
            <a:pPr>
              <a:spcAft>
                <a:spcPts val="3000"/>
              </a:spcAft>
            </a:pPr>
            <a:r>
              <a:rPr lang="en-US" dirty="0" smtClean="0"/>
              <a:t>Challenge</a:t>
            </a:r>
          </a:p>
          <a:p>
            <a:pPr>
              <a:spcAft>
                <a:spcPts val="3000"/>
              </a:spcAft>
            </a:pPr>
            <a:r>
              <a:rPr lang="en-US" dirty="0" smtClean="0"/>
              <a:t>Commitment </a:t>
            </a:r>
          </a:p>
          <a:p>
            <a:pPr>
              <a:buNone/>
            </a:pPr>
            <a:endParaRPr lang="en-US" dirty="0" smtClean="0"/>
          </a:p>
        </p:txBody>
      </p:sp>
      <p:pic>
        <p:nvPicPr>
          <p:cNvPr id="4" name="Picture 3" descr="good grade better grades A+ paper report.gif"/>
          <p:cNvPicPr>
            <a:picLocks noChangeAspect="1"/>
          </p:cNvPicPr>
          <p:nvPr/>
        </p:nvPicPr>
        <p:blipFill>
          <a:blip r:embed="rId3"/>
          <a:stretch>
            <a:fillRect/>
          </a:stretch>
        </p:blipFill>
        <p:spPr>
          <a:xfrm>
            <a:off x="4449274" y="2229556"/>
            <a:ext cx="2759281" cy="328298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late for Prevention?</a:t>
            </a:r>
            <a:endParaRPr lang="en-US" dirty="0"/>
          </a:p>
        </p:txBody>
      </p:sp>
      <p:sp>
        <p:nvSpPr>
          <p:cNvPr id="5" name="Content Placeholder 4"/>
          <p:cNvSpPr>
            <a:spLocks noGrp="1"/>
          </p:cNvSpPr>
          <p:nvPr>
            <p:ph idx="1"/>
          </p:nvPr>
        </p:nvSpPr>
        <p:spPr/>
        <p:txBody>
          <a:bodyPr/>
          <a:lstStyle/>
          <a:p>
            <a:pPr>
              <a:spcAft>
                <a:spcPts val="1200"/>
              </a:spcAft>
            </a:pPr>
            <a:r>
              <a:rPr lang="en-US" dirty="0" smtClean="0"/>
              <a:t>Slow down</a:t>
            </a:r>
          </a:p>
          <a:p>
            <a:pPr>
              <a:spcAft>
                <a:spcPts val="1200"/>
              </a:spcAft>
            </a:pPr>
            <a:r>
              <a:rPr lang="en-US" dirty="0" smtClean="0"/>
              <a:t>Get support</a:t>
            </a:r>
          </a:p>
          <a:p>
            <a:pPr>
              <a:spcAft>
                <a:spcPts val="1200"/>
              </a:spcAft>
            </a:pPr>
            <a:r>
              <a:rPr lang="en-US" dirty="0" smtClean="0"/>
              <a:t>Re-evaluate your goals and priorities</a:t>
            </a:r>
          </a:p>
          <a:p>
            <a:pPr>
              <a:spcAft>
                <a:spcPts val="1200"/>
              </a:spcAft>
            </a:pPr>
            <a:r>
              <a:rPr lang="en-US" dirty="0" smtClean="0"/>
              <a:t>Acknowledge your losses</a:t>
            </a:r>
            <a:endParaRPr lang="en-US" dirty="0"/>
          </a:p>
        </p:txBody>
      </p:sp>
      <p:pic>
        <p:nvPicPr>
          <p:cNvPr id="6" name="Picture 5" descr="recovery.jpg"/>
          <p:cNvPicPr>
            <a:picLocks noChangeAspect="1"/>
          </p:cNvPicPr>
          <p:nvPr/>
        </p:nvPicPr>
        <p:blipFill>
          <a:blip r:embed="rId3"/>
          <a:stretch>
            <a:fillRect/>
          </a:stretch>
        </p:blipFill>
        <p:spPr>
          <a:xfrm>
            <a:off x="2337769" y="4126865"/>
            <a:ext cx="2731135" cy="273113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 Losses </a:t>
            </a:r>
            <a:endParaRPr lang="en-US" dirty="0"/>
          </a:p>
        </p:txBody>
      </p:sp>
      <p:sp>
        <p:nvSpPr>
          <p:cNvPr id="3" name="Content Placeholder 2"/>
          <p:cNvSpPr>
            <a:spLocks noGrp="1"/>
          </p:cNvSpPr>
          <p:nvPr>
            <p:ph idx="1"/>
          </p:nvPr>
        </p:nvSpPr>
        <p:spPr/>
        <p:txBody>
          <a:bodyPr/>
          <a:lstStyle/>
          <a:p>
            <a:pPr>
              <a:spcAft>
                <a:spcPts val="600"/>
              </a:spcAft>
            </a:pPr>
            <a:r>
              <a:rPr lang="en-US" dirty="0" smtClean="0"/>
              <a:t>Idealism</a:t>
            </a:r>
          </a:p>
          <a:p>
            <a:pPr>
              <a:spcAft>
                <a:spcPts val="600"/>
              </a:spcAft>
            </a:pPr>
            <a:r>
              <a:rPr lang="en-US" dirty="0" smtClean="0"/>
              <a:t>Role or identity that came with your job</a:t>
            </a:r>
          </a:p>
          <a:p>
            <a:pPr>
              <a:spcAft>
                <a:spcPts val="600"/>
              </a:spcAft>
            </a:pPr>
            <a:r>
              <a:rPr lang="en-US" dirty="0" smtClean="0"/>
              <a:t>Physical and emotional energy</a:t>
            </a:r>
          </a:p>
          <a:p>
            <a:pPr>
              <a:spcAft>
                <a:spcPts val="600"/>
              </a:spcAft>
            </a:pPr>
            <a:r>
              <a:rPr lang="en-US" dirty="0" smtClean="0"/>
              <a:t>Friends, fun, sense of community</a:t>
            </a:r>
          </a:p>
          <a:p>
            <a:pPr>
              <a:spcAft>
                <a:spcPts val="600"/>
              </a:spcAft>
            </a:pPr>
            <a:r>
              <a:rPr lang="en-US" dirty="0" smtClean="0"/>
              <a:t>Esteem, self-worth</a:t>
            </a:r>
          </a:p>
          <a:p>
            <a:pPr>
              <a:spcAft>
                <a:spcPts val="600"/>
              </a:spcAft>
            </a:pPr>
            <a:r>
              <a:rPr lang="en-US" dirty="0" smtClean="0"/>
              <a:t>Control or mastery</a:t>
            </a:r>
          </a:p>
          <a:p>
            <a:pPr>
              <a:spcAft>
                <a:spcPts val="600"/>
              </a:spcAft>
            </a:pPr>
            <a:r>
              <a:rPr lang="en-US" dirty="0" smtClean="0"/>
              <a:t>Joy, meaning, purpose</a:t>
            </a:r>
            <a:endParaRPr lang="en-US" dirty="0"/>
          </a:p>
        </p:txBody>
      </p:sp>
      <p:pic>
        <p:nvPicPr>
          <p:cNvPr id="4" name="Picture 3" descr="sadness.jpg"/>
          <p:cNvPicPr>
            <a:picLocks noChangeAspect="1"/>
          </p:cNvPicPr>
          <p:nvPr/>
        </p:nvPicPr>
        <p:blipFill>
          <a:blip r:embed="rId3"/>
          <a:stretch>
            <a:fillRect/>
          </a:stretch>
        </p:blipFill>
        <p:spPr>
          <a:xfrm>
            <a:off x="4483100" y="3928436"/>
            <a:ext cx="3213100" cy="25273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job burnout </a:t>
            </a:r>
            <a:endParaRPr lang="en-US" dirty="0"/>
          </a:p>
        </p:txBody>
      </p:sp>
      <p:graphicFrame>
        <p:nvGraphicFramePr>
          <p:cNvPr id="19" name="Content Placeholder 18"/>
          <p:cNvGraphicFramePr>
            <a:graphicFrameLocks noGrp="1"/>
          </p:cNvGraphicFramePr>
          <p:nvPr>
            <p:ph idx="1"/>
          </p:nvPr>
        </p:nvGraphicFramePr>
        <p:xfrm>
          <a:off x="457200" y="1609725"/>
          <a:ext cx="7239000" cy="484663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20" name="Picture 19" descr="choice.jpg"/>
          <p:cNvPicPr>
            <a:picLocks noChangeAspect="1"/>
          </p:cNvPicPr>
          <p:nvPr/>
        </p:nvPicPr>
        <p:blipFill>
          <a:blip r:embed="rId8"/>
          <a:stretch>
            <a:fillRect/>
          </a:stretch>
        </p:blipFill>
        <p:spPr>
          <a:xfrm>
            <a:off x="2830154" y="4243025"/>
            <a:ext cx="2493092" cy="2213338"/>
          </a:xfrm>
          <a:prstGeom prst="rect">
            <a:avLst/>
          </a:prstGeom>
          <a:ln>
            <a:solidFill>
              <a:schemeClr val="accent2"/>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a:t>
            </a:r>
            <a:endParaRPr lang="en-US" dirty="0"/>
          </a:p>
        </p:txBody>
      </p:sp>
      <p:sp>
        <p:nvSpPr>
          <p:cNvPr id="3" name="Content Placeholder 2"/>
          <p:cNvSpPr>
            <a:spLocks noGrp="1"/>
          </p:cNvSpPr>
          <p:nvPr>
            <p:ph idx="1"/>
          </p:nvPr>
        </p:nvSpPr>
        <p:spPr/>
        <p:txBody>
          <a:bodyPr/>
          <a:lstStyle/>
          <a:p>
            <a:r>
              <a:rPr lang="en-US" dirty="0" smtClean="0"/>
              <a:t>Handout #2:  Action Plan</a:t>
            </a:r>
          </a:p>
          <a:p>
            <a:endParaRPr lang="en-US" dirty="0" smtClean="0"/>
          </a:p>
          <a:p>
            <a:pPr marL="749808" lvl="1" indent="-457200">
              <a:spcAft>
                <a:spcPts val="1200"/>
              </a:spcAft>
              <a:buClr>
                <a:schemeClr val="accent1"/>
              </a:buClr>
              <a:buFont typeface="+mj-lt"/>
              <a:buAutoNum type="arabicPeriod"/>
            </a:pPr>
            <a:r>
              <a:rPr lang="en-US" dirty="0" smtClean="0"/>
              <a:t>What is one thing you will do to help prevent burnout in your workplace?</a:t>
            </a:r>
          </a:p>
          <a:p>
            <a:pPr marL="749808" lvl="1" indent="-457200">
              <a:spcAft>
                <a:spcPts val="1200"/>
              </a:spcAft>
              <a:buClr>
                <a:schemeClr val="accent1"/>
              </a:buClr>
              <a:buFont typeface="+mj-lt"/>
              <a:buAutoNum type="arabicPeriod"/>
            </a:pPr>
            <a:r>
              <a:rPr lang="en-US" dirty="0" smtClean="0"/>
              <a:t>What is one thing you will do for yourself, so that you can keep from burning out at work?</a:t>
            </a:r>
          </a:p>
          <a:p>
            <a:pPr marL="749808" lvl="1" indent="-457200">
              <a:buClr>
                <a:schemeClr val="accent1"/>
              </a:buClr>
              <a:buFont typeface="+mj-lt"/>
              <a:buAutoNum type="arabicPeriod"/>
            </a:pPr>
            <a:endParaRPr lang="en-US" dirty="0" smtClean="0"/>
          </a:p>
          <a:p>
            <a:pPr marL="749808" lvl="1" indent="-457200">
              <a:buClr>
                <a:schemeClr val="accent1"/>
              </a:buClr>
              <a:buFont typeface="+mj-lt"/>
              <a:buAutoNum type="arabicPeriod"/>
            </a:pPr>
            <a:endParaRPr lang="en-US" dirty="0" smtClean="0"/>
          </a:p>
          <a:p>
            <a:pPr marL="502920" indent="-457200">
              <a:buClr>
                <a:schemeClr val="accent1"/>
              </a:buClr>
              <a:buNone/>
            </a:pPr>
            <a:r>
              <a:rPr lang="en-US" dirty="0" smtClean="0"/>
              <a:t>Use the chat to share an answer to the first question.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in the room?</a:t>
            </a:r>
            <a:endParaRPr lang="en-US" dirty="0"/>
          </a:p>
        </p:txBody>
      </p:sp>
      <p:sp>
        <p:nvSpPr>
          <p:cNvPr id="3" name="Content Placeholder 2"/>
          <p:cNvSpPr>
            <a:spLocks noGrp="1"/>
          </p:cNvSpPr>
          <p:nvPr>
            <p:ph idx="1"/>
          </p:nvPr>
        </p:nvSpPr>
        <p:spPr/>
        <p:txBody>
          <a:bodyPr/>
          <a:lstStyle/>
          <a:p>
            <a:pPr>
              <a:spcAft>
                <a:spcPts val="1200"/>
              </a:spcAft>
            </a:pPr>
            <a:r>
              <a:rPr lang="en-US" dirty="0" smtClean="0"/>
              <a:t>Library Directors</a:t>
            </a:r>
          </a:p>
          <a:p>
            <a:pPr>
              <a:spcAft>
                <a:spcPts val="1200"/>
              </a:spcAft>
            </a:pPr>
            <a:r>
              <a:rPr lang="en-US" dirty="0" smtClean="0"/>
              <a:t>Supervisors</a:t>
            </a:r>
          </a:p>
          <a:p>
            <a:pPr>
              <a:spcAft>
                <a:spcPts val="1200"/>
              </a:spcAft>
            </a:pPr>
            <a:r>
              <a:rPr lang="en-US" dirty="0" smtClean="0"/>
              <a:t>Front-line staff</a:t>
            </a:r>
          </a:p>
          <a:p>
            <a:pPr>
              <a:spcAft>
                <a:spcPts val="1200"/>
              </a:spcAft>
            </a:pPr>
            <a:r>
              <a:rPr lang="en-US" dirty="0" smtClean="0"/>
              <a:t>Students</a:t>
            </a:r>
          </a:p>
          <a:p>
            <a:pPr>
              <a:spcAft>
                <a:spcPts val="1200"/>
              </a:spcAft>
            </a:pPr>
            <a:r>
              <a:rPr lang="en-US" dirty="0" smtClean="0"/>
              <a:t>Other</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a:t>
            </a:r>
            <a:r>
              <a:rPr lang="en-US" dirty="0" err="1" smtClean="0"/>
              <a:t>f</a:t>
            </a:r>
            <a:r>
              <a:rPr lang="en-US" dirty="0" smtClean="0"/>
              <a:t> </a:t>
            </a:r>
            <a:endParaRPr lang="en-US" dirty="0"/>
          </a:p>
        </p:txBody>
      </p:sp>
      <p:sp>
        <p:nvSpPr>
          <p:cNvPr id="3" name="Content Placeholder 2"/>
          <p:cNvSpPr>
            <a:spLocks noGrp="1"/>
          </p:cNvSpPr>
          <p:nvPr>
            <p:ph idx="1"/>
          </p:nvPr>
        </p:nvSpPr>
        <p:spPr/>
        <p:txBody>
          <a:bodyPr>
            <a:normAutofit fontScale="85000" lnSpcReduction="10000"/>
          </a:bodyPr>
          <a:lstStyle/>
          <a:p>
            <a:pPr>
              <a:spcAft>
                <a:spcPts val="1200"/>
              </a:spcAft>
            </a:pPr>
            <a:r>
              <a:rPr lang="en-US" sz="2000" dirty="0" smtClean="0"/>
              <a:t>Borysenko, Joan Z.  </a:t>
            </a:r>
            <a:r>
              <a:rPr lang="en-US" sz="2000" b="1" u="sng" dirty="0" smtClean="0"/>
              <a:t>Fried:  Why You Burn Out and How to Revive</a:t>
            </a:r>
            <a:r>
              <a:rPr lang="en-US" sz="2000" b="1" dirty="0" smtClean="0"/>
              <a:t>  </a:t>
            </a:r>
            <a:r>
              <a:rPr lang="en-US" sz="2000" dirty="0" smtClean="0"/>
              <a:t>Carlsbad, CA, 2011</a:t>
            </a:r>
            <a:endParaRPr lang="en-US" sz="2000" u="sng" dirty="0" smtClean="0"/>
          </a:p>
          <a:p>
            <a:pPr>
              <a:spcAft>
                <a:spcPts val="1200"/>
              </a:spcAft>
            </a:pPr>
            <a:r>
              <a:rPr lang="en-US" sz="2000" b="1" dirty="0" smtClean="0"/>
              <a:t>Bring Your Life Into Balance:  Helpguide’s stress-busting, mood-boosting toolkit for building emotional skills.   </a:t>
            </a:r>
            <a:r>
              <a:rPr lang="en-US" sz="2000" b="1" dirty="0" smtClean="0">
                <a:solidFill>
                  <a:srgbClr val="0000FF"/>
                </a:solidFill>
              </a:rPr>
              <a:t>helpguide.org/toolkit/emotional_health.htm</a:t>
            </a:r>
          </a:p>
          <a:p>
            <a:pPr>
              <a:spcAft>
                <a:spcPts val="1200"/>
              </a:spcAft>
            </a:pPr>
            <a:r>
              <a:rPr lang="en-US" sz="2000" b="1" dirty="0" smtClean="0"/>
              <a:t>Burnout Self Inventory.  </a:t>
            </a:r>
            <a:r>
              <a:rPr lang="en-US" sz="2000" b="1" dirty="0" smtClean="0">
                <a:solidFill>
                  <a:srgbClr val="0000FF"/>
                </a:solidFill>
              </a:rPr>
              <a:t>aipm.wellnesscheckpoint.com/library/banner_main.asp?P=338992ASM2C&amp;zsection=Burnout%20Self%20Inventory&amp;lang=E&amp;title=N</a:t>
            </a:r>
          </a:p>
          <a:p>
            <a:pPr>
              <a:spcAft>
                <a:spcPts val="1200"/>
              </a:spcAft>
            </a:pPr>
            <a:r>
              <a:rPr lang="en-US" sz="2000" dirty="0" smtClean="0"/>
              <a:t>Dunn LB, Iglewicz A, Moutier C.  </a:t>
            </a:r>
            <a:r>
              <a:rPr lang="en-US" sz="2000" b="1" i="1" dirty="0" smtClean="0"/>
              <a:t>A conceptual model of medical student well-being:  promoting resilience and preventing burnout</a:t>
            </a:r>
            <a:r>
              <a:rPr lang="en-US" sz="2000" b="1" dirty="0" smtClean="0"/>
              <a:t>.  </a:t>
            </a:r>
            <a:r>
              <a:rPr lang="en-US" sz="2000" dirty="0" smtClean="0"/>
              <a:t>Acad Psychiatry.  2008 Jan-Feb; 32(1):44-53</a:t>
            </a:r>
          </a:p>
          <a:p>
            <a:pPr>
              <a:spcAft>
                <a:spcPts val="1200"/>
              </a:spcAft>
            </a:pPr>
            <a:r>
              <a:rPr lang="en-US" sz="2000" b="1" dirty="0" smtClean="0"/>
              <a:t>Employee Burnout. </a:t>
            </a:r>
            <a:r>
              <a:rPr lang="en-US" sz="2000" b="1" dirty="0" smtClean="0">
                <a:solidFill>
                  <a:srgbClr val="0000FF"/>
                </a:solidFill>
              </a:rPr>
              <a:t> employer-employee.com/Burnout.html</a:t>
            </a:r>
          </a:p>
          <a:p>
            <a:pPr>
              <a:spcAft>
                <a:spcPts val="1200"/>
              </a:spcAft>
            </a:pPr>
            <a:r>
              <a:rPr lang="en-US" sz="2000" dirty="0" smtClean="0"/>
              <a:t>Freudenberger, Herbert and Geraldine Richelson.  </a:t>
            </a:r>
            <a:r>
              <a:rPr lang="en-US" sz="2000" b="1" u="sng" dirty="0" smtClean="0"/>
              <a:t>Burnout: The High Cost of High Achievement</a:t>
            </a:r>
            <a:r>
              <a:rPr lang="en-US" sz="2000" dirty="0" smtClean="0"/>
              <a:t>  New York, NY, 1981</a:t>
            </a:r>
          </a:p>
          <a:p>
            <a:pPr>
              <a:buNone/>
            </a:pPr>
            <a:endParaRPr lang="en-US" sz="1200" b="1" dirty="0" smtClean="0"/>
          </a:p>
          <a:p>
            <a:pPr>
              <a:buNone/>
            </a:pPr>
            <a:endParaRPr lang="en-US" sz="1200" b="1" dirty="0" smtClean="0"/>
          </a:p>
          <a:p>
            <a:pPr>
              <a:buNone/>
            </a:pPr>
            <a:endParaRPr lang="en-US" sz="1200"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G-Z</a:t>
            </a:r>
            <a:endParaRPr lang="en-US" dirty="0"/>
          </a:p>
        </p:txBody>
      </p:sp>
      <p:sp>
        <p:nvSpPr>
          <p:cNvPr id="3" name="Content Placeholder 2"/>
          <p:cNvSpPr>
            <a:spLocks noGrp="1"/>
          </p:cNvSpPr>
          <p:nvPr>
            <p:ph idx="1"/>
          </p:nvPr>
        </p:nvSpPr>
        <p:spPr/>
        <p:txBody>
          <a:bodyPr>
            <a:normAutofit fontScale="70000" lnSpcReduction="20000"/>
          </a:bodyPr>
          <a:lstStyle/>
          <a:p>
            <a:pPr>
              <a:spcAft>
                <a:spcPts val="1200"/>
              </a:spcAft>
            </a:pPr>
            <a:r>
              <a:rPr lang="en-US" sz="2800" dirty="0" smtClean="0"/>
              <a:t>Gorkin, Mark</a:t>
            </a:r>
            <a:r>
              <a:rPr lang="en-US" sz="2800" b="1" dirty="0" smtClean="0"/>
              <a:t>.  </a:t>
            </a:r>
            <a:r>
              <a:rPr lang="en-US" sz="2800" b="1" i="1" dirty="0" smtClean="0"/>
              <a:t>Four Stages of Burnout</a:t>
            </a:r>
            <a:r>
              <a:rPr lang="en-US" sz="2800" b="1" dirty="0" smtClean="0"/>
              <a:t>:  </a:t>
            </a:r>
            <a:r>
              <a:rPr lang="en-US" sz="2800" dirty="0" smtClean="0">
                <a:solidFill>
                  <a:srgbClr val="0000FF"/>
                </a:solidFill>
              </a:rPr>
              <a:t>stressdoc.com/four_stages_burnout.htm</a:t>
            </a:r>
            <a:endParaRPr lang="en-US" sz="2800" dirty="0" smtClean="0"/>
          </a:p>
          <a:p>
            <a:pPr>
              <a:spcAft>
                <a:spcPts val="1200"/>
              </a:spcAft>
            </a:pPr>
            <a:r>
              <a:rPr lang="en-US" sz="2800" b="1" dirty="0" smtClean="0"/>
              <a:t>How to Prevent Burnout From Stress:  Live like a Sprinter, a Long Distance Runner.  </a:t>
            </a:r>
            <a:r>
              <a:rPr lang="en-US" sz="2800" b="1" dirty="0" smtClean="0">
                <a:solidFill>
                  <a:srgbClr val="0000FF"/>
                </a:solidFill>
              </a:rPr>
              <a:t>lifeevolver.com/prevent-stress-burnout-live-sprinter-long-distance-runner/</a:t>
            </a:r>
          </a:p>
          <a:p>
            <a:pPr>
              <a:spcAft>
                <a:spcPts val="1200"/>
              </a:spcAft>
            </a:pPr>
            <a:r>
              <a:rPr lang="en-US" sz="2800" b="1" dirty="0" smtClean="0"/>
              <a:t>Laughter is the Best Medicine: The Health Benefits of Humor and Laughter.  </a:t>
            </a:r>
            <a:r>
              <a:rPr lang="en-US" sz="2800" b="1" dirty="0" smtClean="0">
                <a:solidFill>
                  <a:srgbClr val="0000FF"/>
                </a:solidFill>
              </a:rPr>
              <a:t>helpguide.org/life/humor_laughter_health.htm</a:t>
            </a:r>
          </a:p>
          <a:p>
            <a:pPr>
              <a:spcAft>
                <a:spcPts val="1200"/>
              </a:spcAft>
            </a:pPr>
            <a:r>
              <a:rPr lang="en-US" sz="2800" b="1" dirty="0" smtClean="0"/>
              <a:t>Preventing Burnout.  </a:t>
            </a:r>
            <a:r>
              <a:rPr lang="en-US" sz="2800" b="1" dirty="0" smtClean="0">
                <a:solidFill>
                  <a:srgbClr val="0000FF"/>
                </a:solidFill>
              </a:rPr>
              <a:t>Livestrong.com/article/14719-preventing-burnout/</a:t>
            </a:r>
            <a:endParaRPr lang="en-US" sz="2800" b="1" dirty="0" smtClean="0"/>
          </a:p>
          <a:p>
            <a:pPr>
              <a:spcAft>
                <a:spcPts val="1200"/>
              </a:spcAft>
            </a:pPr>
            <a:r>
              <a:rPr lang="en-US" sz="2800" b="1" dirty="0" smtClean="0"/>
              <a:t>Preventing Burnout: Signs, Symptoms, Causes, and Coping Strategies.  </a:t>
            </a:r>
            <a:r>
              <a:rPr lang="en-US" sz="2800" b="1" dirty="0" smtClean="0">
                <a:solidFill>
                  <a:srgbClr val="0000FF"/>
                </a:solidFill>
              </a:rPr>
              <a:t>helpguide.org/mental/burnout_signs_symptoms.htm</a:t>
            </a:r>
            <a:endParaRPr lang="en-US" sz="2800" b="1"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Paula M. Singer, Ph.D.</a:t>
            </a:r>
          </a:p>
          <a:p>
            <a:pPr lvl="1">
              <a:buNone/>
            </a:pPr>
            <a:r>
              <a:rPr lang="en-US" dirty="0" smtClean="0">
                <a:ln>
                  <a:solidFill>
                    <a:schemeClr val="tx1"/>
                  </a:solidFill>
                </a:ln>
                <a:solidFill>
                  <a:srgbClr val="000000"/>
                </a:solidFill>
                <a:hlinkClick r:id="rId2"/>
              </a:rPr>
              <a:t>pmsinger@singergrp.com</a:t>
            </a:r>
            <a:endParaRPr lang="en-US" dirty="0" smtClean="0">
              <a:ln>
                <a:solidFill>
                  <a:schemeClr val="tx1"/>
                </a:solidFill>
              </a:ln>
              <a:solidFill>
                <a:srgbClr val="000000"/>
              </a:solidFill>
            </a:endParaRPr>
          </a:p>
          <a:p>
            <a:endParaRPr lang="en-US" dirty="0" smtClean="0"/>
          </a:p>
          <a:p>
            <a:r>
              <a:rPr lang="en-US" dirty="0" smtClean="0"/>
              <a:t>Gail L. Griffith</a:t>
            </a:r>
          </a:p>
          <a:p>
            <a:pPr lvl="1">
              <a:buNone/>
            </a:pPr>
            <a:r>
              <a:rPr lang="en-US" dirty="0" smtClean="0">
                <a:ln>
                  <a:solidFill>
                    <a:schemeClr val="tx1"/>
                  </a:solidFill>
                </a:ln>
                <a:hlinkClick r:id="rId3"/>
              </a:rPr>
              <a:t>gail-griffith@comcast.net</a:t>
            </a:r>
            <a:r>
              <a:rPr lang="en-US" dirty="0" smtClean="0">
                <a:ln>
                  <a:solidFill>
                    <a:schemeClr val="tx1"/>
                  </a:solidFill>
                </a:ln>
              </a:rPr>
              <a:t>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made you choose this webinar?</a:t>
            </a:r>
            <a:endParaRPr lang="en-US" dirty="0"/>
          </a:p>
        </p:txBody>
      </p:sp>
      <p:sp>
        <p:nvSpPr>
          <p:cNvPr id="3" name="Content Placeholder 2"/>
          <p:cNvSpPr>
            <a:spLocks noGrp="1"/>
          </p:cNvSpPr>
          <p:nvPr>
            <p:ph idx="1"/>
          </p:nvPr>
        </p:nvSpPr>
        <p:spPr/>
        <p:txBody>
          <a:bodyPr/>
          <a:lstStyle/>
          <a:p>
            <a:r>
              <a:rPr lang="en-US" dirty="0" smtClean="0"/>
              <a:t>Please answer using chat</a:t>
            </a:r>
            <a:endParaRPr lang="en-US" dirty="0"/>
          </a:p>
        </p:txBody>
      </p:sp>
      <p:pic>
        <p:nvPicPr>
          <p:cNvPr id="8" name="Content Placeholder 3" descr="matches.jpg"/>
          <p:cNvPicPr>
            <a:picLocks noChangeAspect="1"/>
          </p:cNvPicPr>
          <p:nvPr/>
        </p:nvPicPr>
        <p:blipFill>
          <a:blip r:embed="rId3"/>
          <a:srcRect l="-5734" r="-5734"/>
          <a:stretch>
            <a:fillRect/>
          </a:stretch>
        </p:blipFill>
        <p:spPr>
          <a:xfrm>
            <a:off x="1682377" y="3346823"/>
            <a:ext cx="4114510" cy="27545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Preventing burnout is a timely topic </a:t>
            </a:r>
            <a:endParaRPr lang="en-US" dirty="0"/>
          </a:p>
        </p:txBody>
      </p:sp>
      <p:sp>
        <p:nvSpPr>
          <p:cNvPr id="3" name="Content Placeholder 2"/>
          <p:cNvSpPr>
            <a:spLocks noGrp="1"/>
          </p:cNvSpPr>
          <p:nvPr>
            <p:ph idx="1"/>
          </p:nvPr>
        </p:nvSpPr>
        <p:spPr/>
        <p:txBody>
          <a:bodyPr/>
          <a:lstStyle/>
          <a:p>
            <a:r>
              <a:rPr lang="en-US" dirty="0" smtClean="0"/>
              <a:t>Lots of workplace stress:</a:t>
            </a:r>
          </a:p>
          <a:p>
            <a:pPr lvl="1"/>
            <a:r>
              <a:rPr lang="en-US" dirty="0" smtClean="0"/>
              <a:t>Shrinking resources</a:t>
            </a:r>
          </a:p>
          <a:p>
            <a:pPr lvl="1"/>
            <a:r>
              <a:rPr lang="en-US" dirty="0" smtClean="0"/>
              <a:t>Can only do more with less for so long</a:t>
            </a:r>
          </a:p>
          <a:p>
            <a:pPr lvl="1"/>
            <a:r>
              <a:rPr lang="en-US" dirty="0" smtClean="0"/>
              <a:t>Maybe co-workers laid off?</a:t>
            </a:r>
          </a:p>
          <a:p>
            <a:pPr lvl="1"/>
            <a:r>
              <a:rPr lang="en-US" dirty="0" smtClean="0"/>
              <a:t>Public employees are sometimes undervalued and under-appreciated</a:t>
            </a:r>
          </a:p>
          <a:p>
            <a:pPr lvl="1"/>
            <a:r>
              <a:rPr lang="en-US" dirty="0" smtClean="0"/>
              <a:t>Technology keeps us ‘on the clock’ 24/7—no escape!</a:t>
            </a:r>
          </a:p>
          <a:p>
            <a:pPr lvl="1"/>
            <a:r>
              <a:rPr lang="en-US" dirty="0" smtClean="0"/>
              <a:t>Other?</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or Burnout?</a:t>
            </a:r>
            <a:endParaRPr lang="en-US" dirty="0"/>
          </a:p>
        </p:txBody>
      </p:sp>
      <p:graphicFrame>
        <p:nvGraphicFramePr>
          <p:cNvPr id="5" name="Content Placeholder 4"/>
          <p:cNvGraphicFramePr>
            <a:graphicFrameLocks noGrp="1"/>
          </p:cNvGraphicFramePr>
          <p:nvPr>
            <p:ph idx="1"/>
          </p:nvPr>
        </p:nvGraphicFramePr>
        <p:xfrm>
          <a:off x="457200" y="1658469"/>
          <a:ext cx="7239000" cy="4497297"/>
        </p:xfrm>
        <a:graphic>
          <a:graphicData uri="http://schemas.openxmlformats.org/drawingml/2006/table">
            <a:tbl>
              <a:tblPr firstRow="1" bandRow="1">
                <a:tableStyleId>{5C22544A-7EE6-4342-B048-85BDC9FD1C3A}</a:tableStyleId>
              </a:tblPr>
              <a:tblGrid>
                <a:gridCol w="3741271"/>
                <a:gridCol w="1733176"/>
                <a:gridCol w="1764553"/>
              </a:tblGrid>
              <a:tr h="414001">
                <a:tc>
                  <a:txBody>
                    <a:bodyPr/>
                    <a:lstStyle/>
                    <a:p>
                      <a:endParaRPr lang="en-US" dirty="0"/>
                    </a:p>
                  </a:txBody>
                  <a:tcPr/>
                </a:tc>
                <a:tc>
                  <a:txBody>
                    <a:bodyPr/>
                    <a:lstStyle/>
                    <a:p>
                      <a:r>
                        <a:rPr lang="en-US" dirty="0" smtClean="0"/>
                        <a:t>Stressed</a:t>
                      </a:r>
                      <a:r>
                        <a:rPr lang="en-US" baseline="0" dirty="0" smtClean="0"/>
                        <a:t> Out</a:t>
                      </a:r>
                      <a:endParaRPr lang="en-US" dirty="0"/>
                    </a:p>
                  </a:txBody>
                  <a:tcPr/>
                </a:tc>
                <a:tc>
                  <a:txBody>
                    <a:bodyPr/>
                    <a:lstStyle/>
                    <a:p>
                      <a:r>
                        <a:rPr lang="en-US" dirty="0" smtClean="0"/>
                        <a:t>Burned Out</a:t>
                      </a:r>
                      <a:endParaRPr lang="en-US" dirty="0"/>
                    </a:p>
                  </a:txBody>
                  <a:tcPr/>
                </a:tc>
              </a:tr>
              <a:tr h="1020824">
                <a:tc>
                  <a:txBody>
                    <a:bodyPr/>
                    <a:lstStyle/>
                    <a:p>
                      <a:r>
                        <a:rPr lang="en-US" dirty="0" smtClean="0"/>
                        <a:t>I have so much to do and so little time, I just have to push through to get it</a:t>
                      </a:r>
                      <a:r>
                        <a:rPr lang="en-US" baseline="0" dirty="0" smtClean="0"/>
                        <a:t> all done!</a:t>
                      </a:r>
                      <a:endParaRPr lang="en-US" dirty="0"/>
                    </a:p>
                  </a:txBody>
                  <a:tcPr/>
                </a:tc>
                <a:tc>
                  <a:txBody>
                    <a:bodyPr/>
                    <a:lstStyle/>
                    <a:p>
                      <a:endParaRPr lang="en-US" dirty="0"/>
                    </a:p>
                  </a:txBody>
                  <a:tcPr/>
                </a:tc>
                <a:tc>
                  <a:txBody>
                    <a:bodyPr/>
                    <a:lstStyle/>
                    <a:p>
                      <a:endParaRPr lang="en-US" dirty="0"/>
                    </a:p>
                  </a:txBody>
                  <a:tcPr/>
                </a:tc>
              </a:tr>
              <a:tr h="1020824">
                <a:tc>
                  <a:txBody>
                    <a:bodyPr/>
                    <a:lstStyle/>
                    <a:p>
                      <a:r>
                        <a:rPr lang="en-US" dirty="0" smtClean="0"/>
                        <a:t>I just</a:t>
                      </a:r>
                      <a:r>
                        <a:rPr lang="en-US" baseline="0" dirty="0" smtClean="0"/>
                        <a:t> want to shut myself in my office and never come out.  </a:t>
                      </a:r>
                      <a:endParaRPr lang="en-US" dirty="0"/>
                    </a:p>
                  </a:txBody>
                  <a:tcPr/>
                </a:tc>
                <a:tc>
                  <a:txBody>
                    <a:bodyPr/>
                    <a:lstStyle/>
                    <a:p>
                      <a:endParaRPr lang="en-US" dirty="0"/>
                    </a:p>
                  </a:txBody>
                  <a:tcPr/>
                </a:tc>
                <a:tc>
                  <a:txBody>
                    <a:bodyPr/>
                    <a:lstStyle/>
                    <a:p>
                      <a:endParaRPr lang="en-US" dirty="0"/>
                    </a:p>
                  </a:txBody>
                  <a:tcPr/>
                </a:tc>
              </a:tr>
              <a:tr h="1020824">
                <a:tc>
                  <a:txBody>
                    <a:bodyPr/>
                    <a:lstStyle/>
                    <a:p>
                      <a:r>
                        <a:rPr lang="en-US" dirty="0" smtClean="0"/>
                        <a:t>I’ve been working 24/7 for the past month—I’m exhausted</a:t>
                      </a:r>
                      <a:r>
                        <a:rPr lang="en-US" baseline="0" dirty="0" smtClean="0"/>
                        <a:t> and I need some time off!</a:t>
                      </a:r>
                      <a:endParaRPr lang="en-US" dirty="0"/>
                    </a:p>
                  </a:txBody>
                  <a:tcPr/>
                </a:tc>
                <a:tc>
                  <a:txBody>
                    <a:bodyPr/>
                    <a:lstStyle/>
                    <a:p>
                      <a:endParaRPr lang="en-US" dirty="0"/>
                    </a:p>
                  </a:txBody>
                  <a:tcPr/>
                </a:tc>
                <a:tc>
                  <a:txBody>
                    <a:bodyPr/>
                    <a:lstStyle/>
                    <a:p>
                      <a:endParaRPr lang="en-US" dirty="0"/>
                    </a:p>
                  </a:txBody>
                  <a:tcPr/>
                </a:tc>
              </a:tr>
              <a:tr h="1020824">
                <a:tc>
                  <a:txBody>
                    <a:bodyPr/>
                    <a:lstStyle/>
                    <a:p>
                      <a:r>
                        <a:rPr lang="en-US" dirty="0" smtClean="0"/>
                        <a:t>I cancelled </a:t>
                      </a:r>
                      <a:r>
                        <a:rPr lang="en-US" baseline="0" dirty="0" smtClean="0"/>
                        <a:t>my vacation this year to get this work done, and nobody appreciated my sacrifice.</a:t>
                      </a:r>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burnout?</a:t>
            </a:r>
            <a:endParaRPr lang="en-US" dirty="0"/>
          </a:p>
        </p:txBody>
      </p:sp>
      <p:sp>
        <p:nvSpPr>
          <p:cNvPr id="3" name="Content Placeholder 2"/>
          <p:cNvSpPr>
            <a:spLocks noGrp="1"/>
          </p:cNvSpPr>
          <p:nvPr>
            <p:ph idx="1"/>
          </p:nvPr>
        </p:nvSpPr>
        <p:spPr/>
        <p:txBody>
          <a:bodyPr/>
          <a:lstStyle/>
          <a:p>
            <a:pPr>
              <a:spcAft>
                <a:spcPts val="2400"/>
              </a:spcAft>
            </a:pPr>
            <a:r>
              <a:rPr lang="en-US" dirty="0" smtClean="0"/>
              <a:t>Emotional</a:t>
            </a:r>
          </a:p>
          <a:p>
            <a:pPr>
              <a:spcAft>
                <a:spcPts val="2400"/>
              </a:spcAft>
            </a:pPr>
            <a:r>
              <a:rPr lang="en-US" dirty="0" smtClean="0"/>
              <a:t>Behavioral</a:t>
            </a:r>
          </a:p>
          <a:p>
            <a:pPr>
              <a:spcAft>
                <a:spcPts val="2400"/>
              </a:spcAft>
            </a:pPr>
            <a:r>
              <a:rPr lang="en-US" dirty="0" smtClean="0"/>
              <a:t>Physical</a:t>
            </a:r>
            <a:endParaRPr lang="en-US" dirty="0"/>
          </a:p>
        </p:txBody>
      </p:sp>
      <p:pic>
        <p:nvPicPr>
          <p:cNvPr id="4" name="Picture 3" descr="world_on_shoulders.jpg"/>
          <p:cNvPicPr>
            <a:picLocks noChangeAspect="1"/>
          </p:cNvPicPr>
          <p:nvPr/>
        </p:nvPicPr>
        <p:blipFill>
          <a:blip r:embed="rId3"/>
          <a:stretch>
            <a:fillRect/>
          </a:stretch>
        </p:blipFill>
        <p:spPr>
          <a:xfrm>
            <a:off x="5445125" y="3756350"/>
            <a:ext cx="1770435" cy="2346045"/>
          </a:xfrm>
          <a:prstGeom prst="rect">
            <a:avLst/>
          </a:prstGeom>
        </p:spPr>
      </p:pic>
      <p:pic>
        <p:nvPicPr>
          <p:cNvPr id="6" name="Picture 5" descr="emotional.jpg"/>
          <p:cNvPicPr>
            <a:picLocks noChangeAspect="1"/>
          </p:cNvPicPr>
          <p:nvPr/>
        </p:nvPicPr>
        <p:blipFill>
          <a:blip r:embed="rId4"/>
          <a:stretch>
            <a:fillRect/>
          </a:stretch>
        </p:blipFill>
        <p:spPr>
          <a:xfrm>
            <a:off x="4022725" y="1792288"/>
            <a:ext cx="1422400" cy="1422400"/>
          </a:xfrm>
          <a:prstGeom prst="rect">
            <a:avLst/>
          </a:prstGeom>
        </p:spPr>
      </p:pic>
      <p:pic>
        <p:nvPicPr>
          <p:cNvPr id="7" name="Picture 6" descr="illness.gif"/>
          <p:cNvPicPr>
            <a:picLocks noChangeAspect="1"/>
          </p:cNvPicPr>
          <p:nvPr/>
        </p:nvPicPr>
        <p:blipFill>
          <a:blip r:embed="rId5"/>
          <a:stretch>
            <a:fillRect/>
          </a:stretch>
        </p:blipFill>
        <p:spPr>
          <a:xfrm>
            <a:off x="1318706" y="4046210"/>
            <a:ext cx="2143763" cy="205618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The Difference between </a:t>
            </a:r>
            <a:endParaRPr lang="en-US" dirty="0"/>
          </a:p>
        </p:txBody>
      </p:sp>
      <p:sp>
        <p:nvSpPr>
          <p:cNvPr id="13" name="Content Placeholder 12"/>
          <p:cNvSpPr>
            <a:spLocks noGrp="1"/>
          </p:cNvSpPr>
          <p:nvPr>
            <p:ph sz="half" idx="1"/>
          </p:nvPr>
        </p:nvSpPr>
        <p:spPr>
          <a:xfrm>
            <a:off x="457200" y="2450353"/>
            <a:ext cx="3711388" cy="3959412"/>
          </a:xfrm>
        </p:spPr>
        <p:txBody>
          <a:bodyPr>
            <a:noAutofit/>
          </a:bodyPr>
          <a:lstStyle/>
          <a:p>
            <a:pPr marL="342900" indent="-342900">
              <a:spcAft>
                <a:spcPts val="600"/>
              </a:spcAft>
            </a:pPr>
            <a:r>
              <a:rPr lang="en-US" sz="1800" dirty="0" smtClean="0"/>
              <a:t>Characterized by over engagement</a:t>
            </a:r>
          </a:p>
          <a:p>
            <a:pPr marL="342900" indent="-342900">
              <a:spcAft>
                <a:spcPts val="600"/>
              </a:spcAft>
            </a:pPr>
            <a:r>
              <a:rPr lang="en-US" sz="1800" dirty="0" smtClean="0"/>
              <a:t>Emotions are over reactive</a:t>
            </a:r>
          </a:p>
          <a:p>
            <a:pPr marL="342900" indent="-342900">
              <a:spcAft>
                <a:spcPts val="600"/>
              </a:spcAft>
            </a:pPr>
            <a:r>
              <a:rPr lang="en-US" sz="1800" dirty="0" smtClean="0"/>
              <a:t>Produces urgency and hyperactivity</a:t>
            </a:r>
          </a:p>
          <a:p>
            <a:pPr marL="342900" indent="-342900">
              <a:spcAft>
                <a:spcPts val="600"/>
              </a:spcAft>
            </a:pPr>
            <a:r>
              <a:rPr lang="en-US" sz="1800" dirty="0" smtClean="0"/>
              <a:t>Loss of energy</a:t>
            </a:r>
          </a:p>
          <a:p>
            <a:pPr marL="342900" indent="-342900">
              <a:spcAft>
                <a:spcPts val="600"/>
              </a:spcAft>
            </a:pPr>
            <a:r>
              <a:rPr lang="en-US" sz="1800" dirty="0" smtClean="0"/>
              <a:t>Leads to anxiety disorders</a:t>
            </a:r>
          </a:p>
          <a:p>
            <a:pPr marL="342900" indent="-342900">
              <a:spcAft>
                <a:spcPts val="600"/>
              </a:spcAft>
            </a:pPr>
            <a:r>
              <a:rPr lang="en-US" sz="1800" dirty="0" smtClean="0"/>
              <a:t>Primary damage is physical</a:t>
            </a:r>
          </a:p>
          <a:p>
            <a:pPr marL="342900" indent="-342900">
              <a:spcAft>
                <a:spcPts val="600"/>
              </a:spcAft>
            </a:pPr>
            <a:r>
              <a:rPr lang="en-US" sz="1800" dirty="0" smtClean="0"/>
              <a:t>May kill you prematurely</a:t>
            </a:r>
          </a:p>
          <a:p>
            <a:endParaRPr lang="en-US" sz="1800" dirty="0"/>
          </a:p>
        </p:txBody>
      </p:sp>
      <p:sp>
        <p:nvSpPr>
          <p:cNvPr id="14" name="Content Placeholder 13"/>
          <p:cNvSpPr>
            <a:spLocks noGrp="1"/>
          </p:cNvSpPr>
          <p:nvPr>
            <p:ph sz="half" idx="2"/>
          </p:nvPr>
        </p:nvSpPr>
        <p:spPr>
          <a:xfrm>
            <a:off x="4168587" y="2450353"/>
            <a:ext cx="4078941" cy="3959412"/>
          </a:xfrm>
        </p:spPr>
        <p:txBody>
          <a:bodyPr>
            <a:normAutofit fontScale="25000" lnSpcReduction="20000"/>
          </a:bodyPr>
          <a:lstStyle/>
          <a:p>
            <a:pPr>
              <a:spcAft>
                <a:spcPts val="1200"/>
              </a:spcAft>
            </a:pPr>
            <a:r>
              <a:rPr lang="en-US" sz="7200" dirty="0" smtClean="0"/>
              <a:t>Characterized by disengagement</a:t>
            </a:r>
          </a:p>
          <a:p>
            <a:pPr>
              <a:spcAft>
                <a:spcPts val="1200"/>
              </a:spcAft>
            </a:pPr>
            <a:r>
              <a:rPr lang="en-US" sz="7200" dirty="0" smtClean="0"/>
              <a:t>Emotions are blunted</a:t>
            </a:r>
          </a:p>
          <a:p>
            <a:pPr>
              <a:spcAft>
                <a:spcPts val="1200"/>
              </a:spcAft>
            </a:pPr>
            <a:r>
              <a:rPr lang="en-US" sz="7200" dirty="0" smtClean="0"/>
              <a:t>Produces helplessness and hopelessness</a:t>
            </a:r>
          </a:p>
          <a:p>
            <a:pPr>
              <a:spcAft>
                <a:spcPts val="1200"/>
              </a:spcAft>
            </a:pPr>
            <a:r>
              <a:rPr lang="en-US" sz="7200" dirty="0" smtClean="0"/>
              <a:t>Loss of motivation, ideals, and hope</a:t>
            </a:r>
          </a:p>
          <a:p>
            <a:pPr>
              <a:spcAft>
                <a:spcPts val="1200"/>
              </a:spcAft>
            </a:pPr>
            <a:r>
              <a:rPr lang="en-US" sz="7200" dirty="0" smtClean="0"/>
              <a:t>Leads to detachment and depression</a:t>
            </a:r>
          </a:p>
          <a:p>
            <a:pPr>
              <a:spcAft>
                <a:spcPts val="1200"/>
              </a:spcAft>
            </a:pPr>
            <a:r>
              <a:rPr lang="en-US" sz="7200" dirty="0" smtClean="0"/>
              <a:t>Primary damage is emotional</a:t>
            </a:r>
          </a:p>
          <a:p>
            <a:pPr>
              <a:spcAft>
                <a:spcPts val="1200"/>
              </a:spcAft>
            </a:pPr>
            <a:r>
              <a:rPr lang="en-US" sz="7200" dirty="0" smtClean="0"/>
              <a:t>May make life seem not worth living </a:t>
            </a:r>
          </a:p>
          <a:p>
            <a:pPr>
              <a:spcAft>
                <a:spcPts val="600"/>
              </a:spcAft>
              <a:buNone/>
            </a:pPr>
            <a:endParaRPr lang="en-US" sz="4500" dirty="0" smtClean="0"/>
          </a:p>
          <a:p>
            <a:endParaRPr lang="en-US" dirty="0"/>
          </a:p>
        </p:txBody>
      </p:sp>
      <p:sp>
        <p:nvSpPr>
          <p:cNvPr id="15" name="Text Placeholder 14"/>
          <p:cNvSpPr>
            <a:spLocks noGrp="1"/>
          </p:cNvSpPr>
          <p:nvPr>
            <p:ph type="body" idx="4294967295"/>
          </p:nvPr>
        </p:nvSpPr>
        <p:spPr>
          <a:xfrm>
            <a:off x="456565" y="1807882"/>
            <a:ext cx="3521075" cy="457200"/>
          </a:xfrm>
          <a:ln>
            <a:solidFill>
              <a:schemeClr val="tx1"/>
            </a:solidFill>
          </a:ln>
        </p:spPr>
        <p:txBody>
          <a:bodyPr>
            <a:normAutofit lnSpcReduction="10000"/>
          </a:bodyPr>
          <a:lstStyle/>
          <a:p>
            <a:pPr>
              <a:buNone/>
            </a:pPr>
            <a:r>
              <a:rPr lang="en-US" dirty="0" smtClean="0"/>
              <a:t>STRESS </a:t>
            </a:r>
            <a:endParaRPr lang="en-US" dirty="0"/>
          </a:p>
        </p:txBody>
      </p:sp>
      <p:sp>
        <p:nvSpPr>
          <p:cNvPr id="16" name="Text Placeholder 15"/>
          <p:cNvSpPr>
            <a:spLocks noGrp="1"/>
          </p:cNvSpPr>
          <p:nvPr>
            <p:ph type="body" sz="half" idx="4294967295"/>
          </p:nvPr>
        </p:nvSpPr>
        <p:spPr>
          <a:xfrm>
            <a:off x="4502337" y="1807882"/>
            <a:ext cx="3521075" cy="457200"/>
          </a:xfrm>
          <a:ln>
            <a:solidFill>
              <a:schemeClr val="tx1"/>
            </a:solidFill>
          </a:ln>
        </p:spPr>
        <p:txBody>
          <a:bodyPr>
            <a:normAutofit lnSpcReduction="10000"/>
          </a:bodyPr>
          <a:lstStyle/>
          <a:p>
            <a:pPr>
              <a:buNone/>
            </a:pPr>
            <a:r>
              <a:rPr lang="en-US" dirty="0" smtClean="0"/>
              <a:t>BURNOUT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Stress/Burnout </a:t>
            </a:r>
            <a:endParaRPr lang="en-US" dirty="0"/>
          </a:p>
        </p:txBody>
      </p:sp>
      <p:sp>
        <p:nvSpPr>
          <p:cNvPr id="3" name="Content Placeholder 2"/>
          <p:cNvSpPr>
            <a:spLocks noGrp="1"/>
          </p:cNvSpPr>
          <p:nvPr>
            <p:ph idx="1"/>
          </p:nvPr>
        </p:nvSpPr>
        <p:spPr/>
        <p:txBody>
          <a:bodyPr/>
          <a:lstStyle/>
          <a:p>
            <a:pPr indent="0">
              <a:buNone/>
            </a:pPr>
            <a:r>
              <a:rPr lang="en-US" sz="2000" dirty="0" smtClean="0"/>
              <a:t>“When we expend energy, we draw down our reservoir. When we recover energy, we fill it back up. Too much energy expenditure without sufficient recovery eventually leads to burnout and breakdown </a:t>
            </a:r>
            <a:r>
              <a:rPr lang="en-US" sz="2000" b="1" dirty="0" smtClean="0"/>
              <a:t>(Overuse it and lose it)</a:t>
            </a:r>
            <a:r>
              <a:rPr lang="en-US" sz="2000" dirty="0" smtClean="0"/>
              <a:t>. </a:t>
            </a:r>
          </a:p>
          <a:p>
            <a:pPr indent="0">
              <a:buNone/>
            </a:pPr>
            <a:r>
              <a:rPr lang="en-US" sz="2000" dirty="0" smtClean="0"/>
              <a:t>Too much recovery without sufficient stress leads to atrophy and weakness </a:t>
            </a:r>
            <a:r>
              <a:rPr lang="en-US" sz="2000" b="1" dirty="0" smtClean="0"/>
              <a:t>(Use it or lose it)</a:t>
            </a:r>
            <a:r>
              <a:rPr lang="en-US" sz="2000" dirty="0" smtClean="0"/>
              <a:t>.”</a:t>
            </a:r>
          </a:p>
          <a:p>
            <a:pPr indent="0">
              <a:buNone/>
            </a:pPr>
            <a:endParaRPr lang="en-US" sz="2000" dirty="0" smtClean="0"/>
          </a:p>
          <a:p>
            <a:pPr lvl="2">
              <a:buNone/>
            </a:pPr>
            <a:r>
              <a:rPr lang="en-US" dirty="0" smtClean="0"/>
              <a:t>-Jim </a:t>
            </a:r>
            <a:r>
              <a:rPr lang="en-US" dirty="0" err="1" smtClean="0"/>
              <a:t>Loehr</a:t>
            </a:r>
            <a:r>
              <a:rPr lang="en-US" dirty="0" smtClean="0"/>
              <a:t> and Tony Schwartz</a:t>
            </a:r>
            <a:r>
              <a:rPr lang="en-US" dirty="0" smtClean="0">
                <a:solidFill>
                  <a:schemeClr val="accent1"/>
                </a:solidFill>
              </a:rPr>
              <a:t> </a:t>
            </a:r>
          </a:p>
          <a:p>
            <a:pPr lvl="2">
              <a:buNone/>
            </a:pPr>
            <a:r>
              <a:rPr lang="en-US" dirty="0" smtClean="0">
                <a:solidFill>
                  <a:srgbClr val="A34B73"/>
                </a:solidFill>
              </a:rPr>
              <a:t>The Power of Full Engagement</a:t>
            </a:r>
            <a:endParaRPr lang="en-US" dirty="0" smtClean="0">
              <a:solidFill>
                <a:schemeClr val="bg2">
                  <a:lumMod val="50000"/>
                </a:schemeClr>
              </a:solidFill>
            </a:endParaRP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Opulent.thmx</Template>
  <TotalTime>20908</TotalTime>
  <Words>1266</Words>
  <Application>Microsoft Macintosh PowerPoint</Application>
  <PresentationFormat>On-screen Show (4:3)</PresentationFormat>
  <Paragraphs>228</Paragraphs>
  <Slides>32</Slides>
  <Notes>25</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Opulent</vt:lpstr>
      <vt:lpstr>Preventing Staff Burnout </vt:lpstr>
      <vt:lpstr>Agenda</vt:lpstr>
      <vt:lpstr>Who is in the room?</vt:lpstr>
      <vt:lpstr>What made you choose this webinar?</vt:lpstr>
      <vt:lpstr>Preventing burnout is a timely topic </vt:lpstr>
      <vt:lpstr>Stress or Burnout?</vt:lpstr>
      <vt:lpstr>What is burnout?</vt:lpstr>
      <vt:lpstr>The Difference between </vt:lpstr>
      <vt:lpstr>Stress/Burnout </vt:lpstr>
      <vt:lpstr>Stages of Burnout</vt:lpstr>
      <vt:lpstr>Burnout Assessment</vt:lpstr>
      <vt:lpstr>Causes of Burnout</vt:lpstr>
      <vt:lpstr>What personality traits do you think contribute to burnout?</vt:lpstr>
      <vt:lpstr>Personality traits include</vt:lpstr>
      <vt:lpstr>What lifestyle activities lead to burnout?</vt:lpstr>
      <vt:lpstr>Lifestyle causes include</vt:lpstr>
      <vt:lpstr>What are some work-related causes of burnout?</vt:lpstr>
      <vt:lpstr>Work-related causes include</vt:lpstr>
      <vt:lpstr>Looking at your own workplace…</vt:lpstr>
      <vt:lpstr>Designing jobs to prevent burnout</vt:lpstr>
      <vt:lpstr>Holistic approaches include</vt:lpstr>
      <vt:lpstr>Burnout Prevention tips</vt:lpstr>
      <vt:lpstr>Building Resilience </vt:lpstr>
      <vt:lpstr>Stress hardy Personality</vt:lpstr>
      <vt:lpstr>Too late for Prevention?</vt:lpstr>
      <vt:lpstr>Acknowledge Losses </vt:lpstr>
      <vt:lpstr>Coping with job burnout </vt:lpstr>
      <vt:lpstr>Action plan</vt:lpstr>
      <vt:lpstr>Questions?</vt:lpstr>
      <vt:lpstr>Resources A-f </vt:lpstr>
      <vt:lpstr>Resources:  G-Z</vt:lpstr>
      <vt:lpstr>Thank you!</vt:lpstr>
    </vt:vector>
  </TitlesOfParts>
  <Company>The Singer Group,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Paula M. Singer</dc:creator>
  <cp:lastModifiedBy>Charles OShea</cp:lastModifiedBy>
  <cp:revision>26</cp:revision>
  <dcterms:created xsi:type="dcterms:W3CDTF">2011-06-22T16:01:01Z</dcterms:created>
  <dcterms:modified xsi:type="dcterms:W3CDTF">2011-06-22T16:09:05Z</dcterms:modified>
</cp:coreProperties>
</file>