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charts/chart5.xml" ContentType="application/vnd.openxmlformats-officedocument.drawingml.chart+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charts/chart4.xml" ContentType="application/vnd.openxmlformats-officedocument.drawingml.chart+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charts/chart3.xml" ContentType="application/vnd.openxmlformats-officedocument.drawingml.chart+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charts/chart1.xml" ContentType="application/vnd.openxmlformats-officedocument.drawingml.chart+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drawings/drawing1.xml" ContentType="application/vnd.openxmlformats-officedocument.drawingml.chartshapes+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28" r:id="rId1"/>
  </p:sldMasterIdLst>
  <p:notesMasterIdLst>
    <p:notesMasterId r:id="rId50"/>
  </p:notesMasterIdLst>
  <p:handoutMasterIdLst>
    <p:handoutMasterId r:id="rId51"/>
  </p:handoutMasterIdLst>
  <p:sldIdLst>
    <p:sldId id="256" r:id="rId2"/>
    <p:sldId id="257" r:id="rId3"/>
    <p:sldId id="328" r:id="rId4"/>
    <p:sldId id="278" r:id="rId5"/>
    <p:sldId id="315" r:id="rId6"/>
    <p:sldId id="327" r:id="rId7"/>
    <p:sldId id="329" r:id="rId8"/>
    <p:sldId id="277" r:id="rId9"/>
    <p:sldId id="276" r:id="rId10"/>
    <p:sldId id="295" r:id="rId11"/>
    <p:sldId id="284" r:id="rId12"/>
    <p:sldId id="275" r:id="rId13"/>
    <p:sldId id="285" r:id="rId14"/>
    <p:sldId id="286" r:id="rId15"/>
    <p:sldId id="287" r:id="rId16"/>
    <p:sldId id="320" r:id="rId17"/>
    <p:sldId id="291" r:id="rId18"/>
    <p:sldId id="296" r:id="rId19"/>
    <p:sldId id="297" r:id="rId20"/>
    <p:sldId id="317" r:id="rId21"/>
    <p:sldId id="326" r:id="rId22"/>
    <p:sldId id="321" r:id="rId23"/>
    <p:sldId id="323" r:id="rId24"/>
    <p:sldId id="324" r:id="rId25"/>
    <p:sldId id="325" r:id="rId26"/>
    <p:sldId id="322" r:id="rId27"/>
    <p:sldId id="259" r:id="rId28"/>
    <p:sldId id="273" r:id="rId29"/>
    <p:sldId id="258" r:id="rId30"/>
    <p:sldId id="260" r:id="rId31"/>
    <p:sldId id="330" r:id="rId32"/>
    <p:sldId id="280" r:id="rId33"/>
    <p:sldId id="290" r:id="rId34"/>
    <p:sldId id="282" r:id="rId35"/>
    <p:sldId id="289" r:id="rId36"/>
    <p:sldId id="305" r:id="rId37"/>
    <p:sldId id="306" r:id="rId38"/>
    <p:sldId id="308" r:id="rId39"/>
    <p:sldId id="307" r:id="rId40"/>
    <p:sldId id="309" r:id="rId41"/>
    <p:sldId id="267" r:id="rId42"/>
    <p:sldId id="310" r:id="rId43"/>
    <p:sldId id="312" r:id="rId44"/>
    <p:sldId id="311" r:id="rId45"/>
    <p:sldId id="313" r:id="rId46"/>
    <p:sldId id="271" r:id="rId47"/>
    <p:sldId id="314" r:id="rId48"/>
    <p:sldId id="27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604" autoAdjust="0"/>
    <p:restoredTop sz="85891" autoAdjust="0"/>
  </p:normalViewPr>
  <p:slideViewPr>
    <p:cSldViewPr>
      <p:cViewPr varScale="1">
        <p:scale>
          <a:sx n="137" d="100"/>
          <a:sy n="137" d="100"/>
        </p:scale>
        <p:origin x="-1392" y="-96"/>
      </p:cViewPr>
      <p:guideLst>
        <p:guide orient="horz" pos="2160"/>
        <p:guide pos="2880"/>
      </p:guideLst>
    </p:cSldViewPr>
  </p:slideViewPr>
  <p:outlineViewPr>
    <p:cViewPr>
      <p:scale>
        <a:sx n="33" d="100"/>
        <a:sy n="33" d="100"/>
      </p:scale>
      <p:origin x="0" y="1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E:\Cuddle%20Up%20and%20Read\Teen%20Birth%20Rates%20U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Cuddle%20Up%20and%20Read\Teen%20Birth%20Rates%20200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Cuddle%20Up%20and%20Read\Teen%20Birth%20Demographics%20CA.xlsx" TargetMode="External"/><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F:\Cuddle%20Up%20and%20Read\Teen%20Birth%20By%20Age%20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5"/>
  <c:chart>
    <c:plotArea>
      <c:layout/>
      <c:barChart>
        <c:barDir val="bar"/>
        <c:grouping val="clustered"/>
        <c:ser>
          <c:idx val="0"/>
          <c:order val="0"/>
          <c:spPr>
            <a:solidFill>
              <a:schemeClr val="tx1">
                <a:lumMod val="95000"/>
                <a:lumOff val="5000"/>
              </a:schemeClr>
            </a:solidFill>
          </c:spPr>
          <c:dPt>
            <c:idx val="0"/>
            <c:spPr>
              <a:solidFill>
                <a:srgbClr val="0070C0"/>
              </a:solidFill>
            </c:spPr>
          </c:dPt>
          <c:dLbls>
            <c:showVal val="1"/>
          </c:dLbls>
          <c:cat>
            <c:strRef>
              <c:f>Sheet1!$A$1:$A$15</c:f>
              <c:strCache>
                <c:ptCount val="15"/>
                <c:pt idx="0">
                  <c:v>United States</c:v>
                </c:pt>
                <c:pt idx="1">
                  <c:v>United Kingdom (2006)</c:v>
                </c:pt>
                <c:pt idx="2">
                  <c:v>Austalia</c:v>
                </c:pt>
                <c:pt idx="3">
                  <c:v>Canada (2007)</c:v>
                </c:pt>
                <c:pt idx="4">
                  <c:v>Spain</c:v>
                </c:pt>
                <c:pt idx="5">
                  <c:v>Greece</c:v>
                </c:pt>
                <c:pt idx="6">
                  <c:v>Germany</c:v>
                </c:pt>
                <c:pt idx="7">
                  <c:v>Norway</c:v>
                </c:pt>
                <c:pt idx="8">
                  <c:v>Finland</c:v>
                </c:pt>
                <c:pt idx="9">
                  <c:v>Italy (2005)</c:v>
                </c:pt>
                <c:pt idx="10">
                  <c:v>Denmark</c:v>
                </c:pt>
                <c:pt idx="11">
                  <c:v>Sweden</c:v>
                </c:pt>
                <c:pt idx="12">
                  <c:v>Netherlands</c:v>
                </c:pt>
                <c:pt idx="13">
                  <c:v>Japan</c:v>
                </c:pt>
                <c:pt idx="14">
                  <c:v>Switzerland</c:v>
                </c:pt>
              </c:strCache>
            </c:strRef>
          </c:cat>
          <c:val>
            <c:numRef>
              <c:f>Sheet1!$B$1:$B$15</c:f>
              <c:numCache>
                <c:formatCode>General</c:formatCode>
                <c:ptCount val="15"/>
                <c:pt idx="0">
                  <c:v>41.5</c:v>
                </c:pt>
                <c:pt idx="1">
                  <c:v>26.7</c:v>
                </c:pt>
                <c:pt idx="2">
                  <c:v>17.1</c:v>
                </c:pt>
                <c:pt idx="3">
                  <c:v>14.1</c:v>
                </c:pt>
                <c:pt idx="4">
                  <c:v>13.6</c:v>
                </c:pt>
                <c:pt idx="5">
                  <c:v>12.0</c:v>
                </c:pt>
                <c:pt idx="6">
                  <c:v>9.8</c:v>
                </c:pt>
                <c:pt idx="7">
                  <c:v>9.3</c:v>
                </c:pt>
                <c:pt idx="8">
                  <c:v>8.6</c:v>
                </c:pt>
                <c:pt idx="9">
                  <c:v>6.8</c:v>
                </c:pt>
                <c:pt idx="10">
                  <c:v>6.0</c:v>
                </c:pt>
                <c:pt idx="11">
                  <c:v>5.9</c:v>
                </c:pt>
                <c:pt idx="12">
                  <c:v>5.2</c:v>
                </c:pt>
                <c:pt idx="13">
                  <c:v>5.1</c:v>
                </c:pt>
                <c:pt idx="14">
                  <c:v>4.3</c:v>
                </c:pt>
              </c:numCache>
            </c:numRef>
          </c:val>
        </c:ser>
        <c:axId val="423382472"/>
        <c:axId val="423385528"/>
      </c:barChart>
      <c:catAx>
        <c:axId val="423382472"/>
        <c:scaling>
          <c:orientation val="minMax"/>
        </c:scaling>
        <c:axPos val="l"/>
        <c:tickLblPos val="nextTo"/>
        <c:crossAx val="423385528"/>
        <c:crosses val="autoZero"/>
        <c:auto val="1"/>
        <c:lblAlgn val="ctr"/>
        <c:lblOffset val="100"/>
      </c:catAx>
      <c:valAx>
        <c:axId val="423385528"/>
        <c:scaling>
          <c:orientation val="minMax"/>
        </c:scaling>
        <c:axPos val="b"/>
        <c:majorGridlines/>
        <c:numFmt formatCode="General" sourceLinked="1"/>
        <c:tickLblPos val="nextTo"/>
        <c:crossAx val="423382472"/>
        <c:crosses val="autoZero"/>
        <c:crossBetween val="between"/>
      </c:valAx>
    </c:plotArea>
    <c:plotVisOnly val="1"/>
  </c:chart>
  <c:txPr>
    <a:bodyPr/>
    <a:lstStyle/>
    <a:p>
      <a:pPr>
        <a:defRPr sz="1800" baseline="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5"/>
  <c:chart>
    <c:plotArea>
      <c:layout/>
      <c:barChart>
        <c:barDir val="bar"/>
        <c:grouping val="clustered"/>
        <c:ser>
          <c:idx val="0"/>
          <c:order val="0"/>
          <c:spPr>
            <a:solidFill>
              <a:schemeClr val="tx1">
                <a:lumMod val="95000"/>
                <a:lumOff val="5000"/>
              </a:schemeClr>
            </a:solidFill>
          </c:spPr>
          <c:dPt>
            <c:idx val="6"/>
            <c:spPr>
              <a:solidFill>
                <a:srgbClr val="0070C0"/>
              </a:solidFill>
            </c:spPr>
          </c:dPt>
          <c:dPt>
            <c:idx val="7"/>
            <c:spPr>
              <a:solidFill>
                <a:srgbClr val="FF0000"/>
              </a:solidFill>
            </c:spPr>
          </c:dPt>
          <c:dLbls>
            <c:showVal val="1"/>
          </c:dLbls>
          <c:cat>
            <c:strRef>
              <c:f>Sheet1!$A$1:$A$13</c:f>
              <c:strCache>
                <c:ptCount val="13"/>
                <c:pt idx="0">
                  <c:v>District of Columbia</c:v>
                </c:pt>
                <c:pt idx="1">
                  <c:v>50.  Texas</c:v>
                </c:pt>
                <c:pt idx="2">
                  <c:v>49.  New Mexico</c:v>
                </c:pt>
                <c:pt idx="3">
                  <c:v>48.  Mississippi</c:v>
                </c:pt>
                <c:pt idx="4">
                  <c:v>47.  Arkansas</c:v>
                </c:pt>
                <c:pt idx="5">
                  <c:v>46.  Arizona</c:v>
                </c:pt>
                <c:pt idx="6">
                  <c:v>United States</c:v>
                </c:pt>
                <c:pt idx="7">
                  <c:v>27.  California</c:v>
                </c:pt>
                <c:pt idx="8">
                  <c:v>5.  New Jersey</c:v>
                </c:pt>
                <c:pt idx="9">
                  <c:v>4.  Connecticut</c:v>
                </c:pt>
                <c:pt idx="10">
                  <c:v>3.  Massachusetts</c:v>
                </c:pt>
                <c:pt idx="11">
                  <c:v>2.  Vermont</c:v>
                </c:pt>
                <c:pt idx="12">
                  <c:v>1.  New Hampsire</c:v>
                </c:pt>
              </c:strCache>
            </c:strRef>
          </c:cat>
          <c:val>
            <c:numRef>
              <c:f>Sheet1!$B$1:$B$13</c:f>
              <c:numCache>
                <c:formatCode>General</c:formatCode>
                <c:ptCount val="13"/>
                <c:pt idx="0">
                  <c:v>63.4</c:v>
                </c:pt>
                <c:pt idx="1">
                  <c:v>61.6</c:v>
                </c:pt>
                <c:pt idx="2">
                  <c:v>61.6</c:v>
                </c:pt>
                <c:pt idx="3">
                  <c:v>60.5</c:v>
                </c:pt>
                <c:pt idx="4">
                  <c:v>59.1</c:v>
                </c:pt>
                <c:pt idx="5">
                  <c:v>58.2</c:v>
                </c:pt>
                <c:pt idx="6">
                  <c:v>40.5</c:v>
                </c:pt>
                <c:pt idx="7">
                  <c:v>38.8</c:v>
                </c:pt>
                <c:pt idx="8">
                  <c:v>23.4</c:v>
                </c:pt>
                <c:pt idx="9">
                  <c:v>23.3</c:v>
                </c:pt>
                <c:pt idx="10">
                  <c:v>21.8</c:v>
                </c:pt>
                <c:pt idx="11">
                  <c:v>18.6</c:v>
                </c:pt>
                <c:pt idx="12">
                  <c:v>17.9</c:v>
                </c:pt>
              </c:numCache>
            </c:numRef>
          </c:val>
        </c:ser>
        <c:axId val="423467480"/>
        <c:axId val="423470536"/>
      </c:barChart>
      <c:catAx>
        <c:axId val="423467480"/>
        <c:scaling>
          <c:orientation val="minMax"/>
        </c:scaling>
        <c:axPos val="l"/>
        <c:tickLblPos val="nextTo"/>
        <c:crossAx val="423470536"/>
        <c:crosses val="autoZero"/>
        <c:auto val="1"/>
        <c:lblAlgn val="ctr"/>
        <c:lblOffset val="100"/>
      </c:catAx>
      <c:valAx>
        <c:axId val="423470536"/>
        <c:scaling>
          <c:orientation val="minMax"/>
        </c:scaling>
        <c:axPos val="b"/>
        <c:majorGridlines/>
        <c:numFmt formatCode="General" sourceLinked="1"/>
        <c:tickLblPos val="nextTo"/>
        <c:crossAx val="423467480"/>
        <c:crosses val="autoZero"/>
        <c:crossBetween val="between"/>
      </c:valAx>
    </c:plotArea>
    <c:plotVisOnly val="1"/>
  </c:chart>
  <c:txPr>
    <a:bodyPr/>
    <a:lstStyle/>
    <a:p>
      <a:pPr>
        <a:defRPr sz="1800" baseline="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5"/>
  <c:chart>
    <c:plotArea>
      <c:layout>
        <c:manualLayout>
          <c:layoutTarget val="inner"/>
          <c:xMode val="edge"/>
          <c:yMode val="edge"/>
          <c:x val="0.434011993136052"/>
          <c:y val="0.0110346186963784"/>
          <c:w val="0.537141998881041"/>
          <c:h val="0.840116398493667"/>
        </c:manualLayout>
      </c:layout>
      <c:barChart>
        <c:barDir val="bar"/>
        <c:grouping val="clustered"/>
        <c:ser>
          <c:idx val="0"/>
          <c:order val="0"/>
          <c:spPr>
            <a:solidFill>
              <a:schemeClr val="tx1">
                <a:lumMod val="95000"/>
                <a:lumOff val="5000"/>
              </a:schemeClr>
            </a:solidFill>
          </c:spPr>
          <c:dPt>
            <c:idx val="3"/>
            <c:spPr>
              <a:solidFill>
                <a:srgbClr val="FF0000"/>
              </a:solidFill>
            </c:spPr>
          </c:dPt>
          <c:dPt>
            <c:idx val="4"/>
            <c:spPr>
              <a:solidFill>
                <a:srgbClr val="00B050"/>
              </a:solidFill>
            </c:spPr>
          </c:dPt>
          <c:dLbls>
            <c:showVal val="1"/>
          </c:dLbls>
          <c:cat>
            <c:strRef>
              <c:f>Sheet1!$A$1:$A$11</c:f>
              <c:strCache>
                <c:ptCount val="11"/>
                <c:pt idx="0">
                  <c:v>San Joaquin Valley</c:v>
                </c:pt>
                <c:pt idx="1">
                  <c:v>Inland Empire</c:v>
                </c:pt>
                <c:pt idx="2">
                  <c:v>South Coast</c:v>
                </c:pt>
                <c:pt idx="3">
                  <c:v>California</c:v>
                </c:pt>
                <c:pt idx="4">
                  <c:v>San Diego</c:v>
                </c:pt>
                <c:pt idx="5">
                  <c:v>Central Valley/Upper Sacramento Valley</c:v>
                </c:pt>
                <c:pt idx="6">
                  <c:v>Central Coast</c:v>
                </c:pt>
                <c:pt idx="7">
                  <c:v>Sacramento Metro</c:v>
                </c:pt>
                <c:pt idx="8">
                  <c:v>North Coast and Mountain</c:v>
                </c:pt>
                <c:pt idx="9">
                  <c:v>Bay Area</c:v>
                </c:pt>
                <c:pt idx="10">
                  <c:v>Sierras</c:v>
                </c:pt>
              </c:strCache>
            </c:strRef>
          </c:cat>
          <c:val>
            <c:numRef>
              <c:f>Sheet1!$B$1:$B$11</c:f>
              <c:numCache>
                <c:formatCode>General</c:formatCode>
                <c:ptCount val="11"/>
                <c:pt idx="0">
                  <c:v>68.5</c:v>
                </c:pt>
                <c:pt idx="1">
                  <c:v>56.2</c:v>
                </c:pt>
                <c:pt idx="2">
                  <c:v>47.3</c:v>
                </c:pt>
                <c:pt idx="3">
                  <c:v>46.8</c:v>
                </c:pt>
                <c:pt idx="4">
                  <c:v>44.9</c:v>
                </c:pt>
                <c:pt idx="5">
                  <c:v>42.3</c:v>
                </c:pt>
                <c:pt idx="6">
                  <c:v>41.7</c:v>
                </c:pt>
                <c:pt idx="7">
                  <c:v>37.2</c:v>
                </c:pt>
                <c:pt idx="8">
                  <c:v>36.3</c:v>
                </c:pt>
                <c:pt idx="9">
                  <c:v>33.4</c:v>
                </c:pt>
                <c:pt idx="10">
                  <c:v>32.5</c:v>
                </c:pt>
              </c:numCache>
            </c:numRef>
          </c:val>
        </c:ser>
        <c:axId val="423498440"/>
        <c:axId val="423501496"/>
      </c:barChart>
      <c:catAx>
        <c:axId val="423498440"/>
        <c:scaling>
          <c:orientation val="minMax"/>
        </c:scaling>
        <c:axPos val="l"/>
        <c:tickLblPos val="nextTo"/>
        <c:crossAx val="423501496"/>
        <c:crosses val="autoZero"/>
        <c:auto val="1"/>
        <c:lblAlgn val="ctr"/>
        <c:lblOffset val="100"/>
      </c:catAx>
      <c:valAx>
        <c:axId val="423501496"/>
        <c:scaling>
          <c:orientation val="minMax"/>
        </c:scaling>
        <c:axPos val="b"/>
        <c:majorGridlines/>
        <c:numFmt formatCode="General" sourceLinked="1"/>
        <c:tickLblPos val="nextTo"/>
        <c:crossAx val="423498440"/>
        <c:crosses val="autoZero"/>
        <c:crossBetween val="between"/>
      </c:valAx>
    </c:plotArea>
    <c:plotVisOnly val="1"/>
  </c:chart>
  <c:txPr>
    <a:bodyPr/>
    <a:lstStyle/>
    <a:p>
      <a:pPr>
        <a:defRPr sz="1800" baseline="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pieChart>
        <c:varyColors val="1"/>
        <c:ser>
          <c:idx val="0"/>
          <c:order val="0"/>
          <c:dPt>
            <c:idx val="1"/>
            <c:spPr>
              <a:solidFill>
                <a:schemeClr val="accent6"/>
              </a:solidFill>
            </c:spPr>
          </c:dPt>
          <c:dPt>
            <c:idx val="2"/>
            <c:spPr>
              <a:solidFill>
                <a:srgbClr val="00B050"/>
              </a:solidFill>
            </c:spPr>
          </c:dPt>
          <c:dPt>
            <c:idx val="3"/>
            <c:spPr>
              <a:solidFill>
                <a:srgbClr val="FFC000"/>
              </a:solidFill>
            </c:spPr>
          </c:dPt>
          <c:dPt>
            <c:idx val="4"/>
            <c:spPr>
              <a:solidFill>
                <a:srgbClr val="FF0000"/>
              </a:solidFill>
            </c:spPr>
          </c:dPt>
          <c:dLbls>
            <c:showVal val="1"/>
            <c:showLeaderLines val="1"/>
          </c:dLbls>
          <c:cat>
            <c:strRef>
              <c:f>Sheet1!$A$1:$A$5</c:f>
              <c:strCache>
                <c:ptCount val="5"/>
                <c:pt idx="0">
                  <c:v>Hispanic</c:v>
                </c:pt>
                <c:pt idx="1">
                  <c:v>Non-Hispanic White</c:v>
                </c:pt>
                <c:pt idx="2">
                  <c:v>Asian &amp; Pacific Islander</c:v>
                </c:pt>
                <c:pt idx="3">
                  <c:v>Non-Hispanic Black</c:v>
                </c:pt>
                <c:pt idx="4">
                  <c:v>Native American</c:v>
                </c:pt>
              </c:strCache>
            </c:strRef>
          </c:cat>
          <c:val>
            <c:numRef>
              <c:f>Sheet1!$B$1:$B$5</c:f>
              <c:numCache>
                <c:formatCode>General</c:formatCode>
                <c:ptCount val="5"/>
                <c:pt idx="0">
                  <c:v>62.9</c:v>
                </c:pt>
                <c:pt idx="1">
                  <c:v>14.7</c:v>
                </c:pt>
                <c:pt idx="2">
                  <c:v>11.7</c:v>
                </c:pt>
                <c:pt idx="3">
                  <c:v>43.2</c:v>
                </c:pt>
                <c:pt idx="4">
                  <c:v>24.2</c:v>
                </c:pt>
              </c:numCache>
            </c:numRef>
          </c:val>
        </c:ser>
        <c:firstSliceAng val="0"/>
      </c:pieChart>
    </c:plotArea>
    <c:legend>
      <c:legendPos val="r"/>
      <c:layout/>
    </c:legend>
    <c:plotVisOnly val="1"/>
  </c:chart>
  <c:txPr>
    <a:bodyPr/>
    <a:lstStyle/>
    <a:p>
      <a:pPr>
        <a:defRPr sz="2800" baseline="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pieChart>
        <c:varyColors val="1"/>
        <c:ser>
          <c:idx val="0"/>
          <c:order val="0"/>
          <c:dLbls>
            <c:dLbl>
              <c:idx val="1"/>
              <c:layout/>
              <c:tx>
                <c:rich>
                  <a:bodyPr/>
                  <a:lstStyle/>
                  <a:p>
                    <a:r>
                      <a:rPr lang="en-US" smtClean="0"/>
                      <a:t>17,018</a:t>
                    </a:r>
                    <a:endParaRPr lang="en-US"/>
                  </a:p>
                </c:rich>
              </c:tx>
              <c:showVal val="1"/>
            </c:dLbl>
            <c:dLbl>
              <c:idx val="2"/>
              <c:layout>
                <c:manualLayout>
                  <c:x val="0.170444599798857"/>
                  <c:y val="-0.110123670981806"/>
                </c:manualLayout>
              </c:layout>
              <c:tx>
                <c:rich>
                  <a:bodyPr/>
                  <a:lstStyle/>
                  <a:p>
                    <a:r>
                      <a:rPr lang="en-US" smtClean="0"/>
                      <a:t>34,712</a:t>
                    </a:r>
                    <a:endParaRPr lang="en-US"/>
                  </a:p>
                </c:rich>
              </c:tx>
              <c:showVal val="1"/>
            </c:dLbl>
            <c:showVal val="1"/>
            <c:showLeaderLines val="1"/>
          </c:dLbls>
          <c:cat>
            <c:strRef>
              <c:f>Sheet1!$A$1:$A$3</c:f>
              <c:strCache>
                <c:ptCount val="3"/>
                <c:pt idx="0">
                  <c:v>Under 15</c:v>
                </c:pt>
                <c:pt idx="1">
                  <c:v>15-17</c:v>
                </c:pt>
                <c:pt idx="2">
                  <c:v>18-19</c:v>
                </c:pt>
              </c:strCache>
            </c:strRef>
          </c:cat>
          <c:val>
            <c:numRef>
              <c:f>Sheet1!$B$1:$B$3</c:f>
              <c:numCache>
                <c:formatCode>General</c:formatCode>
                <c:ptCount val="3"/>
                <c:pt idx="0">
                  <c:v>625.0</c:v>
                </c:pt>
                <c:pt idx="1">
                  <c:v>17018.0</c:v>
                </c:pt>
                <c:pt idx="2">
                  <c:v>34712.0</c:v>
                </c:pt>
              </c:numCache>
            </c:numRef>
          </c:val>
        </c:ser>
        <c:firstSliceAng val="0"/>
      </c:pieChart>
    </c:plotArea>
    <c:legend>
      <c:legendPos val="r"/>
      <c:layout/>
    </c:legend>
    <c:plotVisOnly val="1"/>
  </c:chart>
  <c:txPr>
    <a:bodyPr/>
    <a:lstStyle/>
    <a:p>
      <a:pPr>
        <a:defRPr sz="2500" baseline="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cdr:x>
      <cdr:y>0</cdr:y>
    </cdr:from>
    <cdr:to>
      <cdr:x>1</cdr:x>
      <cdr:y>0.07693</cdr:y>
    </cdr:to>
    <cdr:sp macro="" textlink="">
      <cdr:nvSpPr>
        <cdr:cNvPr id="2" name="TextBox 5"/>
        <cdr:cNvSpPr txBox="1"/>
      </cdr:nvSpPr>
      <cdr:spPr>
        <a:xfrm xmlns:a="http://schemas.openxmlformats.org/drawingml/2006/main">
          <a:off x="0" y="0"/>
          <a:ext cx="86868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en-US" dirty="0" smtClean="0"/>
            <a:t>Teen Pregnancy Rates per 1000 Girls Aged 15-19</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0"/>
            <a:ext cx="5791200" cy="609600"/>
          </a:xfrm>
          <a:prstGeom prst="rect">
            <a:avLst/>
          </a:prstGeom>
        </p:spPr>
        <p:txBody>
          <a:bodyPr vert="horz" lIns="91440" tIns="45720" rIns="91440" bIns="45720" rtlCol="0" anchor="ctr"/>
          <a:lstStyle>
            <a:lvl1pPr algn="l">
              <a:defRPr sz="1200"/>
            </a:lvl1pPr>
          </a:lstStyle>
          <a:p>
            <a:pPr algn="ctr"/>
            <a:r>
              <a:rPr lang="en-US" sz="1400" dirty="0" smtClean="0"/>
              <a:t>Cuddle Up &amp; Read: </a:t>
            </a:r>
            <a:r>
              <a:rPr lang="en-US" sz="1400" dirty="0" err="1" smtClean="0"/>
              <a:t>Storytimes</a:t>
            </a:r>
            <a:r>
              <a:rPr lang="en-US" sz="1400" dirty="0" smtClean="0"/>
              <a:t> for Pregnant and Parenting Teens</a:t>
            </a:r>
            <a:endParaRPr lang="en-US" sz="1400" dirty="0"/>
          </a:p>
        </p:txBody>
      </p:sp>
      <p:sp>
        <p:nvSpPr>
          <p:cNvPr id="4" name="Footer Placeholder 3"/>
          <p:cNvSpPr>
            <a:spLocks noGrp="1"/>
          </p:cNvSpPr>
          <p:nvPr>
            <p:ph type="ftr" sz="quarter" idx="2"/>
          </p:nvPr>
        </p:nvSpPr>
        <p:spPr>
          <a:xfrm>
            <a:off x="533400" y="8305800"/>
            <a:ext cx="5791200" cy="838200"/>
          </a:xfrm>
          <a:prstGeom prst="rect">
            <a:avLst/>
          </a:prstGeom>
        </p:spPr>
        <p:txBody>
          <a:bodyPr vert="horz" lIns="91440" tIns="45720" rIns="91440" bIns="45720" rtlCol="0" anchor="t"/>
          <a:lstStyle>
            <a:lvl1pPr algn="l">
              <a:defRPr sz="1200"/>
            </a:lvl1pPr>
          </a:lstStyle>
          <a:p>
            <a:pPr algn="just"/>
            <a:r>
              <a:rPr lang="en-US" sz="900" dirty="0" smtClean="0"/>
              <a:t>This material has been created for the Infopeople Project [</a:t>
            </a:r>
            <a:r>
              <a:rPr lang="en-US" sz="900" dirty="0" err="1" smtClean="0"/>
              <a:t>infopeople.org</a:t>
            </a:r>
            <a:r>
              <a:rPr lang="en-US" sz="900" dirty="0" smtClean="0"/>
              <a:t>], and has been supported </a:t>
            </a:r>
            <a:r>
              <a:rPr lang="en-US" sz="900" i="1" dirty="0" smtClean="0"/>
              <a:t>in part </a:t>
            </a:r>
            <a:r>
              <a:rPr lang="en-US" sz="900" dirty="0" smtClean="0"/>
              <a:t>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endParaRPr lang="en-US" sz="900" dirty="0"/>
          </a:p>
        </p:txBody>
      </p:sp>
      <p:sp>
        <p:nvSpPr>
          <p:cNvPr id="5" name="Slide Number Placeholder 4"/>
          <p:cNvSpPr>
            <a:spLocks noGrp="1"/>
          </p:cNvSpPr>
          <p:nvPr>
            <p:ph type="sldNum" sz="quarter" idx="3"/>
          </p:nvPr>
        </p:nvSpPr>
        <p:spPr>
          <a:xfrm>
            <a:off x="6324599" y="8685213"/>
            <a:ext cx="531813" cy="457200"/>
          </a:xfrm>
          <a:prstGeom prst="rect">
            <a:avLst/>
          </a:prstGeom>
        </p:spPr>
        <p:txBody>
          <a:bodyPr vert="horz" lIns="91440" tIns="45720" rIns="91440" bIns="45720" rtlCol="0" anchor="b"/>
          <a:lstStyle>
            <a:lvl1pPr algn="r">
              <a:defRPr sz="1200"/>
            </a:lvl1pPr>
          </a:lstStyle>
          <a:p>
            <a:fld id="{DAB658FD-28F4-F348-A729-F965D7E8B1D1}"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8EE03-CA1A-4E62-AB64-C9F662070793}" type="datetimeFigureOut">
              <a:rPr lang="en-US" smtClean="0"/>
              <a:pPr/>
              <a:t>7/25/11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09CCB-FBFA-46ED-971A-E66374A757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Center</a:t>
            </a:r>
            <a:r>
              <a:rPr lang="en-US" baseline="0" dirty="0" smtClean="0"/>
              <a:t>s for Disease Control and Prevention. National Center for Health Statistics. </a:t>
            </a:r>
            <a:r>
              <a:rPr lang="en-US" baseline="0" dirty="0" err="1" smtClean="0"/>
              <a:t>VitalStats</a:t>
            </a:r>
            <a:r>
              <a:rPr lang="en-US" baseline="0" dirty="0" smtClean="0"/>
              <a:t>: Birth Data Files.  http://www.cdc.gov/nchs/vitalstats.htm  [December 2010]</a:t>
            </a:r>
          </a:p>
        </p:txBody>
      </p:sp>
      <p:sp>
        <p:nvSpPr>
          <p:cNvPr id="4" name="Slide Number Placeholder 3"/>
          <p:cNvSpPr>
            <a:spLocks noGrp="1"/>
          </p:cNvSpPr>
          <p:nvPr>
            <p:ph type="sldNum" sz="quarter" idx="10"/>
          </p:nvPr>
        </p:nvSpPr>
        <p:spPr/>
        <p:txBody>
          <a:bodyPr/>
          <a:lstStyle/>
          <a:p>
            <a:fld id="{5AF09CCB-FBFA-46ED-971A-E66374A75722}"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a:t>
            </a:r>
            <a:r>
              <a:rPr lang="en-US" baseline="0" dirty="0" smtClean="0"/>
              <a:t> of the costs of teen childbearing are associated with negative consequences for the children of teen mothers, during their childhood and their young adult years.  Costs covered public health care, child welfare, incarcerated adults (higher risk), and lost tax revenue due to decreased earnings and spending. </a:t>
            </a:r>
            <a:endParaRPr lang="en-US" dirty="0" smtClean="0"/>
          </a:p>
          <a:p>
            <a:endParaRPr lang="en-US" dirty="0" smtClean="0"/>
          </a:p>
          <a:p>
            <a:r>
              <a:rPr lang="en-US" dirty="0" smtClean="0"/>
              <a:t>In</a:t>
            </a:r>
            <a:r>
              <a:rPr lang="en-US" baseline="0" dirty="0" smtClean="0"/>
              <a:t> 2004 the average annual cost in CA was $1184 per teen birth.  However, the cost of births for younger teens was much more with an average annual cost of $4224 for teens under 17.</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Centers</a:t>
            </a:r>
            <a:r>
              <a:rPr lang="en-US" baseline="0" dirty="0" smtClean="0"/>
              <a:t> for Disease Control and Prevention</a:t>
            </a:r>
          </a:p>
          <a:p>
            <a:r>
              <a:rPr lang="en-US" baseline="0" dirty="0" smtClean="0"/>
              <a:t>“Only about 50% of teen mothers receive a high school diploma by age 22 versus nearly 90% of women who had not given birth during adolescence.”</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Born</a:t>
            </a:r>
            <a:r>
              <a:rPr lang="en-US" baseline="0" dirty="0" smtClean="0"/>
              <a:t> at lower birth rate compared to those born to parents who delay childbearing</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with a definition of teen or adolescence</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likely to enter child welfare system</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schools</a:t>
            </a:r>
          </a:p>
          <a:p>
            <a:r>
              <a:rPr lang="en-US" dirty="0" smtClean="0"/>
              <a:t>With each other</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a:t>
            </a:r>
            <a:r>
              <a:rPr lang="en-US" baseline="0" dirty="0" smtClean="0"/>
              <a:t> Safe goals:</a:t>
            </a:r>
          </a:p>
          <a:p>
            <a:r>
              <a:rPr lang="en-US" baseline="0" dirty="0" smtClean="0"/>
              <a:t>“Increased number of students graduating from high school and making transition into postsecondary education or the world of work (2010 data for the program has shown a 73% graduation rate!)  decreased dependency on welfare, improved </a:t>
            </a:r>
            <a:r>
              <a:rPr lang="en-US" baseline="0" dirty="0" err="1" smtClean="0"/>
              <a:t>parening</a:t>
            </a:r>
            <a:r>
              <a:rPr lang="en-US" baseline="0" dirty="0" smtClean="0"/>
              <a:t> skills, and fewer incidents of repeat births to teen mothers.”</a:t>
            </a:r>
          </a:p>
          <a:p>
            <a:r>
              <a:rPr lang="en-US" baseline="0" dirty="0" smtClean="0"/>
              <a:t>“Children of enrolled student parents are eligible for child care and development services from birth until five years of age, or until the child is enrolled in kindergarten, whichever occurs first.”</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TB test</a:t>
            </a:r>
          </a:p>
          <a:p>
            <a:r>
              <a:rPr lang="en-US" dirty="0" smtClean="0"/>
              <a:t>Parking permit</a:t>
            </a:r>
          </a:p>
          <a:p>
            <a:r>
              <a:rPr lang="en-US" dirty="0" smtClean="0"/>
              <a:t>Going</a:t>
            </a:r>
            <a:r>
              <a:rPr lang="en-US" baseline="0" dirty="0" smtClean="0"/>
              <a:t> when they want you, not necessarily what works best with your schedule (does this count?)</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r>
              <a:rPr lang="en-US" baseline="0" dirty="0" smtClean="0"/>
              <a:t> always have to demonstrate rhyme/songs.  Almost like starting a new each week. Not always familiar with traditional rhymes/songs.</a:t>
            </a:r>
          </a:p>
          <a:p>
            <a:r>
              <a:rPr lang="en-US" baseline="0" dirty="0" smtClean="0"/>
              <a:t>T- </a:t>
            </a:r>
            <a:r>
              <a:rPr lang="en-US" baseline="0" dirty="0" err="1" smtClean="0"/>
              <a:t>anna’s</a:t>
            </a:r>
            <a:r>
              <a:rPr lang="en-US" baseline="0" dirty="0" smtClean="0"/>
              <a:t> classes were mixed ages kids because the class was a child development class for all parents, not broken up by age</a:t>
            </a:r>
          </a:p>
          <a:p>
            <a:r>
              <a:rPr lang="en-US" baseline="0" dirty="0" smtClean="0"/>
              <a:t>T- toddler age program (when it was separated) was more of a </a:t>
            </a:r>
            <a:r>
              <a:rPr lang="en-US" baseline="0" dirty="0" err="1" smtClean="0"/>
              <a:t>lapsit</a:t>
            </a:r>
            <a:r>
              <a:rPr lang="en-US" baseline="0" dirty="0" smtClean="0"/>
              <a:t> format with one book per family.  Smaller groups</a:t>
            </a:r>
          </a:p>
          <a:p>
            <a:r>
              <a:rPr lang="en-US" baseline="0" dirty="0" smtClean="0"/>
              <a:t>T- audience </a:t>
            </a:r>
            <a:r>
              <a:rPr lang="en-US" baseline="0" dirty="0" err="1" smtClean="0"/>
              <a:t>fluxuates</a:t>
            </a:r>
            <a:r>
              <a:rPr lang="en-US" baseline="0" dirty="0" smtClean="0"/>
              <a:t> based on attendance, school not necessarily a priority</a:t>
            </a:r>
          </a:p>
          <a:p>
            <a:r>
              <a:rPr lang="en-US" baseline="0" dirty="0" smtClean="0"/>
              <a:t>T- parents are not always present, sometime sitting with another parent</a:t>
            </a:r>
          </a:p>
          <a:p>
            <a:r>
              <a:rPr lang="en-US" baseline="0" dirty="0" smtClean="0"/>
              <a:t>T- teaching the Early Literacy skills in terms that the parents can understand.  When asked at the end of the program, none could remember the </a:t>
            </a:r>
            <a:r>
              <a:rPr lang="en-US" b="0" baseline="0" dirty="0" smtClean="0"/>
              <a:t>skills, but could remember some of the concepts </a:t>
            </a:r>
            <a:r>
              <a:rPr lang="en-US" b="0" baseline="0" dirty="0" err="1" smtClean="0"/>
              <a:t>ie</a:t>
            </a:r>
            <a:r>
              <a:rPr lang="en-US" b="0" baseline="0" dirty="0" smtClean="0"/>
              <a:t>.  Pointing and sharing more than just the text of the book.</a:t>
            </a:r>
          </a:p>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Spending</a:t>
            </a:r>
            <a:r>
              <a:rPr lang="en-US" baseline="0" dirty="0" smtClean="0"/>
              <a:t> time talking about why parents read or not</a:t>
            </a:r>
          </a:p>
          <a:p>
            <a:r>
              <a:rPr lang="en-US" baseline="0" dirty="0" smtClean="0"/>
              <a:t>How they feel about reading with their children</a:t>
            </a:r>
          </a:p>
          <a:p>
            <a:r>
              <a:rPr lang="en-US" dirty="0" smtClean="0"/>
              <a:t>Discussion of why reading, why not reading, ways to increase reading with kids</a:t>
            </a:r>
          </a:p>
          <a:p>
            <a:r>
              <a:rPr lang="en-US" dirty="0" smtClean="0"/>
              <a:t>Thoughts about program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Making </a:t>
            </a:r>
            <a:r>
              <a:rPr lang="en-US" baseline="0" dirty="0" err="1" smtClean="0"/>
              <a:t>Flannelboard</a:t>
            </a:r>
            <a:endParaRPr lang="en-US" baseline="0" dirty="0" smtClean="0"/>
          </a:p>
          <a:p>
            <a:r>
              <a:rPr lang="en-US" baseline="0" dirty="0" smtClean="0"/>
              <a:t>Teach storytelling – another way to interact with child</a:t>
            </a:r>
          </a:p>
        </p:txBody>
      </p:sp>
      <p:sp>
        <p:nvSpPr>
          <p:cNvPr id="4" name="Slide Number Placeholder 3"/>
          <p:cNvSpPr>
            <a:spLocks noGrp="1"/>
          </p:cNvSpPr>
          <p:nvPr>
            <p:ph type="sldNum" sz="quarter" idx="10"/>
          </p:nvPr>
        </p:nvSpPr>
        <p:spPr/>
        <p:txBody>
          <a:bodyPr/>
          <a:lstStyle/>
          <a:p>
            <a:fld id="{5AF09CCB-FBFA-46ED-971A-E66374A75722}"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purposes,</a:t>
            </a:r>
            <a:r>
              <a:rPr lang="en-US" baseline="0" dirty="0" smtClean="0"/>
              <a:t> teens were anyone who was in one of the enrolled high school programs.  All were in grades 9-12.  Some of the graduating seniors were 19 years old, but had had their children when they were younger.</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Ruder, Debra Bradley. A Work in Progress: The Teen Brain. Harvard Magazine [September-October 2008]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“Time lapse MRI images of human-brain development between ages 5 and 20 show the growth and then gradual loss of gray matter, which consists of cells that process information.  Paradoxically , the thinning of gray matter that starts around puberty corresponds to increasing cognitive abilities.  This probably reflects improved neural organization, as the brain pares redundant connections and benefits from increases in the white matter that helps brain cells communicate.”  This explains how teens can be both responsible and reckless at the same time.  While the brain is developing, teens have not yet learned how to use it properly.  The brain is divided into lobes that develop from back to front, with the last section to “connect” and develop fully is the frontal lobe, which is responsible for cognitive processing such as reasoning, planning, and judgment.  This development is not complete until 25-30 years, much later than previously believed.</a:t>
            </a:r>
          </a:p>
        </p:txBody>
      </p:sp>
      <p:sp>
        <p:nvSpPr>
          <p:cNvPr id="4" name="Slide Number Placeholder 3"/>
          <p:cNvSpPr>
            <a:spLocks noGrp="1"/>
          </p:cNvSpPr>
          <p:nvPr>
            <p:ph type="sldNum" sz="quarter" idx="10"/>
          </p:nvPr>
        </p:nvSpPr>
        <p:spPr/>
        <p:txBody>
          <a:bodyPr/>
          <a:lstStyle/>
          <a:p>
            <a:fld id="{5AF09CCB-FBFA-46ED-971A-E66374A75722}"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Adolescent</a:t>
            </a:r>
            <a:r>
              <a:rPr lang="en-US" baseline="0" dirty="0" smtClean="0"/>
              <a:t> Growth and Development by Novella Ruffin publication 350-850</a:t>
            </a:r>
          </a:p>
        </p:txBody>
      </p:sp>
      <p:sp>
        <p:nvSpPr>
          <p:cNvPr id="4" name="Slide Number Placeholder 3"/>
          <p:cNvSpPr>
            <a:spLocks noGrp="1"/>
          </p:cNvSpPr>
          <p:nvPr>
            <p:ph type="sldNum" sz="quarter" idx="10"/>
          </p:nvPr>
        </p:nvSpPr>
        <p:spPr/>
        <p:txBody>
          <a:bodyPr/>
          <a:lstStyle/>
          <a:p>
            <a:fld id="{5AF09CCB-FBFA-46ED-971A-E66374A7572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the brain is developing, teens have not yet learned how to use it properly.  The brain is divided into lobes that develop from back to front, with the last section to “connect” and develop fully is the frontal lobe, which is responsible for cognitive processing such as reasoning, planning, and judgment.  This development is not complete until 25-30 years, much later than previously believed. This explains how teens can be both responsible and reckless at the same time. </a:t>
            </a:r>
          </a:p>
          <a:p>
            <a:endParaRPr lang="en-US" baseline="0" dirty="0" smtClean="0"/>
          </a:p>
        </p:txBody>
      </p:sp>
      <p:sp>
        <p:nvSpPr>
          <p:cNvPr id="4" name="Slide Number Placeholder 3"/>
          <p:cNvSpPr>
            <a:spLocks noGrp="1"/>
          </p:cNvSpPr>
          <p:nvPr>
            <p:ph type="sldNum" sz="quarter" idx="10"/>
          </p:nvPr>
        </p:nvSpPr>
        <p:spPr/>
        <p:txBody>
          <a:bodyPr/>
          <a:lstStyle/>
          <a:p>
            <a:fld id="{5AF09CCB-FBFA-46ED-971A-E66374A7572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a</a:t>
            </a:r>
            <a:r>
              <a:rPr lang="en-US" baseline="0" dirty="0" smtClean="0"/>
              <a:t> touched on teen cognitive development, lets look at the numbers</a:t>
            </a:r>
          </a:p>
          <a:p>
            <a:endParaRPr lang="en-US" dirty="0" smtClean="0"/>
          </a:p>
          <a:p>
            <a:r>
              <a:rPr lang="en-US" dirty="0" smtClean="0"/>
              <a:t>The United</a:t>
            </a:r>
            <a:r>
              <a:rPr lang="en-US" baseline="0" dirty="0" smtClean="0"/>
              <a:t> States has the highest teen pregnancy and birth rates in developed countries.</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2000 California</a:t>
            </a:r>
            <a:r>
              <a:rPr lang="en-US" baseline="0" dirty="0" smtClean="0"/>
              <a:t> was 44 in the country with a rate of 96.  In 5 years have decreased to 38.8.  In 2000 the US was at a rate of 84 and has now decreased to 40.5</a:t>
            </a:r>
          </a:p>
          <a:p>
            <a:r>
              <a:rPr lang="en-US" baseline="0" dirty="0" smtClean="0"/>
              <a:t>While the numbers are decreasing, there is still work to be done to decrease the number</a:t>
            </a:r>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F09CCB-FBFA-46ED-971A-E66374A7572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CC6FDF-08B5-4166-BB1A-954ACDD24F60}" type="datetimeFigureOut">
              <a:rPr lang="en-US" smtClean="0"/>
              <a:pPr/>
              <a:t>7/25/11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C6FDF-08B5-4166-BB1A-954ACDD24F60}" type="datetimeFigureOut">
              <a:rPr lang="en-US" smtClean="0"/>
              <a:pPr/>
              <a:t>7/25/11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C6FDF-08B5-4166-BB1A-954ACDD24F60}" type="datetimeFigureOut">
              <a:rPr lang="en-US" smtClean="0"/>
              <a:pPr/>
              <a:t>7/25/11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C6FDF-08B5-4166-BB1A-954ACDD24F60}" type="datetimeFigureOut">
              <a:rPr lang="en-US" smtClean="0"/>
              <a:pPr/>
              <a:t>7/25/11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CC6FDF-08B5-4166-BB1A-954ACDD24F60}" type="datetimeFigureOut">
              <a:rPr lang="en-US" smtClean="0"/>
              <a:pPr/>
              <a:t>7/25/11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CC6FDF-08B5-4166-BB1A-954ACDD24F60}" type="datetimeFigureOut">
              <a:rPr lang="en-US" smtClean="0"/>
              <a:pPr/>
              <a:t>7/25/11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CC6FDF-08B5-4166-BB1A-954ACDD24F60}" type="datetimeFigureOut">
              <a:rPr lang="en-US" smtClean="0"/>
              <a:pPr/>
              <a:t>7/25/11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C6FDF-08B5-4166-BB1A-954ACDD24F60}" type="datetimeFigureOut">
              <a:rPr lang="en-US" smtClean="0"/>
              <a:pPr/>
              <a:t>7/25/11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C6FDF-08B5-4166-BB1A-954ACDD24F60}" type="datetimeFigureOut">
              <a:rPr lang="en-US" smtClean="0"/>
              <a:pPr/>
              <a:t>7/25/11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C6FDF-08B5-4166-BB1A-954ACDD24F60}" type="datetimeFigureOut">
              <a:rPr lang="en-US" smtClean="0"/>
              <a:pPr/>
              <a:t>7/25/11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C6FDF-08B5-4166-BB1A-954ACDD24F60}" type="datetimeFigureOut">
              <a:rPr lang="en-US" smtClean="0"/>
              <a:pPr/>
              <a:t>7/25/11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337E45-1C24-4F5D-A803-C72C7722D6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C6FDF-08B5-4166-BB1A-954ACDD24F60}" type="datetimeFigureOut">
              <a:rPr lang="en-US" smtClean="0"/>
              <a:pPr/>
              <a:t>7/25/11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7E45-1C24-4F5D-A803-C72C7722D6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hyperlink" Target="http://www.cdc.gov/nchs/vitalstats.htm"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hyperlink" Target="http://www.cdc.gov/nchs/vitalstats.htm"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hyperlink" Target="http://www.cde.ca.gov/ls/cg/pp/" TargetMode="External"/><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merriam-webster.com/dictionary/adolesce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nna.hartman@sdcounty.ca.gov" TargetMode="External"/><Relationship Id="rId3" Type="http://schemas.openxmlformats.org/officeDocument/2006/relationships/hyperlink" Target="mailto:kmccurtis@sandiego.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harvardmagazine.com/2008/09/the-teen-brain.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470025"/>
          </a:xfrm>
        </p:spPr>
        <p:txBody>
          <a:bodyPr>
            <a:normAutofit/>
          </a:bodyPr>
          <a:lstStyle/>
          <a:p>
            <a:r>
              <a:rPr lang="en-US" dirty="0"/>
              <a:t>	</a:t>
            </a:r>
            <a:r>
              <a:rPr lang="en-US" dirty="0" smtClean="0"/>
              <a:t>Cuddle Up &amp; Read: </a:t>
            </a:r>
            <a:r>
              <a:rPr lang="en-US" dirty="0" err="1" smtClean="0"/>
              <a:t>Storytimes</a:t>
            </a:r>
            <a:r>
              <a:rPr lang="en-US" dirty="0" smtClean="0"/>
              <a:t> for Pregnant and Parenting Teens</a:t>
            </a:r>
            <a:endParaRPr lang="en-US" dirty="0"/>
          </a:p>
        </p:txBody>
      </p:sp>
      <p:sp>
        <p:nvSpPr>
          <p:cNvPr id="3" name="Subtitle 2"/>
          <p:cNvSpPr>
            <a:spLocks noGrp="1"/>
          </p:cNvSpPr>
          <p:nvPr>
            <p:ph type="subTitle" idx="1"/>
          </p:nvPr>
        </p:nvSpPr>
        <p:spPr>
          <a:xfrm>
            <a:off x="4038600" y="3733800"/>
            <a:ext cx="4267200" cy="2362200"/>
          </a:xfrm>
        </p:spPr>
        <p:txBody>
          <a:bodyPr>
            <a:normAutofit/>
          </a:bodyPr>
          <a:lstStyle/>
          <a:p>
            <a:r>
              <a:rPr lang="en-US" dirty="0" smtClean="0">
                <a:solidFill>
                  <a:schemeClr val="tx1"/>
                </a:solidFill>
              </a:rPr>
              <a:t>Tuesday August 9, 2011</a:t>
            </a:r>
          </a:p>
          <a:p>
            <a:r>
              <a:rPr lang="en-US" i="1" dirty="0" smtClean="0">
                <a:solidFill>
                  <a:schemeClr val="tx1"/>
                </a:solidFill>
              </a:rPr>
              <a:t>Presenters: </a:t>
            </a:r>
          </a:p>
          <a:p>
            <a:r>
              <a:rPr lang="en-US" dirty="0" smtClean="0">
                <a:solidFill>
                  <a:schemeClr val="tx1"/>
                </a:solidFill>
              </a:rPr>
              <a:t>Anna Hartman &amp; </a:t>
            </a:r>
          </a:p>
          <a:p>
            <a:r>
              <a:rPr lang="en-US" dirty="0" smtClean="0">
                <a:solidFill>
                  <a:schemeClr val="tx1"/>
                </a:solidFill>
              </a:rPr>
              <a:t>Kirby McCurtis</a:t>
            </a:r>
            <a:endParaRPr lang="en-US" dirty="0">
              <a:solidFill>
                <a:schemeClr val="tx1"/>
              </a:solidFill>
            </a:endParaRPr>
          </a:p>
        </p:txBody>
      </p:sp>
      <p:pic>
        <p:nvPicPr>
          <p:cNvPr id="6" name="Picture 2" descr="C:\Documents and Settings\ahartman\Local Settings\Temporary Internet Files\Content.IE5\ZVH386X1\MP900409107[1].jpg"/>
          <p:cNvPicPr>
            <a:picLocks noChangeAspect="1" noChangeArrowheads="1"/>
          </p:cNvPicPr>
          <p:nvPr/>
        </p:nvPicPr>
        <p:blipFill>
          <a:blip r:embed="rId2" cstate="print"/>
          <a:srcRect/>
          <a:stretch>
            <a:fillRect/>
          </a:stretch>
        </p:blipFill>
        <p:spPr bwMode="auto">
          <a:xfrm>
            <a:off x="457200" y="3200400"/>
            <a:ext cx="2209800" cy="33228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8" name="Picture 4" descr="C:\Documents and Settings\ahartman\Local Settings\Temporary Internet Files\Content.IE5\476OV2BU\MP900284940[1].jpg"/>
          <p:cNvPicPr>
            <a:picLocks noChangeAspect="1" noChangeArrowheads="1"/>
          </p:cNvPicPr>
          <p:nvPr/>
        </p:nvPicPr>
        <p:blipFill>
          <a:blip r:embed="rId3" cstate="print"/>
          <a:srcRect t="18692"/>
          <a:stretch>
            <a:fillRect/>
          </a:stretch>
        </p:blipFill>
        <p:spPr bwMode="auto">
          <a:xfrm>
            <a:off x="5306556" y="1752600"/>
            <a:ext cx="3623733" cy="2209800"/>
          </a:xfrm>
          <a:prstGeom prst="rect">
            <a:avLst/>
          </a:prstGeom>
          <a:noFill/>
        </p:spPr>
      </p:pic>
      <p:sp>
        <p:nvSpPr>
          <p:cNvPr id="15" name="Title 14"/>
          <p:cNvSpPr>
            <a:spLocks noGrp="1"/>
          </p:cNvSpPr>
          <p:nvPr>
            <p:ph type="title"/>
          </p:nvPr>
        </p:nvSpPr>
        <p:spPr/>
        <p:txBody>
          <a:bodyPr>
            <a:normAutofit/>
          </a:bodyPr>
          <a:lstStyle/>
          <a:p>
            <a:r>
              <a:rPr lang="en-US" dirty="0" smtClean="0"/>
              <a:t>Teen Cognitive Development</a:t>
            </a:r>
            <a:endParaRPr lang="en-US" dirty="0"/>
          </a:p>
        </p:txBody>
      </p:sp>
      <p:sp>
        <p:nvSpPr>
          <p:cNvPr id="4" name="Content Placeholder 3"/>
          <p:cNvSpPr>
            <a:spLocks noGrp="1"/>
          </p:cNvSpPr>
          <p:nvPr>
            <p:ph idx="1"/>
          </p:nvPr>
        </p:nvSpPr>
        <p:spPr/>
        <p:txBody>
          <a:bodyPr>
            <a:normAutofit/>
          </a:bodyPr>
          <a:lstStyle/>
          <a:p>
            <a:r>
              <a:rPr lang="en-US" dirty="0" smtClean="0"/>
              <a:t>Developing thinking skills</a:t>
            </a:r>
          </a:p>
          <a:p>
            <a:pPr lvl="1"/>
            <a:r>
              <a:rPr lang="en-US" dirty="0" smtClean="0"/>
              <a:t>Abstract thinking</a:t>
            </a:r>
          </a:p>
          <a:p>
            <a:pPr lvl="1"/>
            <a:r>
              <a:rPr lang="en-US" dirty="0" smtClean="0"/>
              <a:t>Reasoning </a:t>
            </a:r>
          </a:p>
          <a:p>
            <a:pPr lvl="1">
              <a:buNone/>
            </a:pPr>
            <a:endParaRPr lang="en-US" dirty="0" smtClean="0"/>
          </a:p>
          <a:p>
            <a:pPr>
              <a:buNone/>
            </a:pPr>
            <a:r>
              <a:rPr lang="en-US" dirty="0" smtClean="0"/>
              <a:t>This leads to:</a:t>
            </a:r>
          </a:p>
          <a:p>
            <a:r>
              <a:rPr lang="en-US" dirty="0" smtClean="0"/>
              <a:t>Have a “It can’t happen to me” syndrome and participate in risky behavior</a:t>
            </a:r>
          </a:p>
          <a:p>
            <a:endParaRPr lang="en-US" dirty="0" smtClean="0"/>
          </a:p>
          <a:p>
            <a:endParaRPr lang="en-US" dirty="0" smtClean="0"/>
          </a:p>
          <a:p>
            <a:endParaRPr lang="en-US" dirty="0" smtClean="0"/>
          </a:p>
          <a:p>
            <a:pPr>
              <a:buNone/>
            </a:pPr>
            <a:endParaRPr lang="en-US" dirty="0" smtClean="0"/>
          </a:p>
        </p:txBody>
      </p:sp>
      <p:sp>
        <p:nvSpPr>
          <p:cNvPr id="5" name="TextBox 4"/>
          <p:cNvSpPr txBox="1"/>
          <p:nvPr/>
        </p:nvSpPr>
        <p:spPr>
          <a:xfrm>
            <a:off x="0" y="6488668"/>
            <a:ext cx="9372600" cy="246221"/>
          </a:xfrm>
          <a:prstGeom prst="rect">
            <a:avLst/>
          </a:prstGeom>
          <a:noFill/>
        </p:spPr>
        <p:txBody>
          <a:bodyPr wrap="square" rtlCol="0">
            <a:spAutoFit/>
          </a:bodyPr>
          <a:lstStyle/>
          <a:p>
            <a:pPr algn="ctr"/>
            <a:r>
              <a:rPr lang="en-US" sz="1000" i="1" dirty="0" smtClean="0"/>
              <a:t>Adolescent Growth and Development </a:t>
            </a:r>
            <a:r>
              <a:rPr lang="en-US" sz="1000" dirty="0" smtClean="0"/>
              <a:t>by Novella Ruffin publication 350-850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14400" y="152400"/>
            <a:ext cx="7391400" cy="523220"/>
          </a:xfrm>
          <a:prstGeom prst="rect">
            <a:avLst/>
          </a:prstGeom>
          <a:noFill/>
        </p:spPr>
        <p:txBody>
          <a:bodyPr wrap="square" rtlCol="0">
            <a:spAutoFit/>
          </a:bodyPr>
          <a:lstStyle/>
          <a:p>
            <a:pPr algn="ctr"/>
            <a:r>
              <a:rPr lang="en-US" sz="2800" dirty="0" smtClean="0"/>
              <a:t>World Teen Pregnancy and Birth Rates, 2008</a:t>
            </a:r>
            <a:endParaRPr lang="en-US" sz="2800" dirty="0"/>
          </a:p>
        </p:txBody>
      </p:sp>
      <p:graphicFrame>
        <p:nvGraphicFramePr>
          <p:cNvPr id="7" name="Chart 6"/>
          <p:cNvGraphicFramePr/>
          <p:nvPr/>
        </p:nvGraphicFramePr>
        <p:xfrm>
          <a:off x="0" y="1066800"/>
          <a:ext cx="8753476" cy="5486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8600" y="685800"/>
            <a:ext cx="8686800" cy="369332"/>
          </a:xfrm>
          <a:prstGeom prst="rect">
            <a:avLst/>
          </a:prstGeom>
          <a:noFill/>
        </p:spPr>
        <p:txBody>
          <a:bodyPr wrap="square" rtlCol="0">
            <a:spAutoFit/>
          </a:bodyPr>
          <a:lstStyle/>
          <a:p>
            <a:pPr algn="ctr"/>
            <a:r>
              <a:rPr lang="en-US" dirty="0" smtClean="0"/>
              <a:t>Teen Pregnancy Rates per 1000 Girls Aged 15-19</a:t>
            </a:r>
            <a:endParaRPr lang="en-US" dirty="0"/>
          </a:p>
        </p:txBody>
      </p:sp>
      <p:sp>
        <p:nvSpPr>
          <p:cNvPr id="6" name="TextBox 5"/>
          <p:cNvSpPr txBox="1"/>
          <p:nvPr/>
        </p:nvSpPr>
        <p:spPr>
          <a:xfrm>
            <a:off x="0" y="6477000"/>
            <a:ext cx="9144000" cy="246221"/>
          </a:xfrm>
          <a:prstGeom prst="rect">
            <a:avLst/>
          </a:prstGeom>
          <a:noFill/>
        </p:spPr>
        <p:txBody>
          <a:bodyPr wrap="square" rtlCol="0">
            <a:spAutoFit/>
          </a:bodyPr>
          <a:lstStyle/>
          <a:p>
            <a:r>
              <a:rPr lang="en-US" sz="1000" i="1" dirty="0" smtClean="0"/>
              <a:t>Teen Birth Rates: How does the United States compare? </a:t>
            </a:r>
            <a:r>
              <a:rPr lang="en-US" sz="1000" dirty="0" smtClean="0"/>
              <a:t>The National Campaign to Prevent Teen and Unplanned Pregnancy Fast Facts.   December 2010</a:t>
            </a:r>
            <a:endParaRPr lang="en-US"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914400" y="152400"/>
            <a:ext cx="7391400" cy="954107"/>
          </a:xfrm>
          <a:prstGeom prst="rect">
            <a:avLst/>
          </a:prstGeom>
          <a:noFill/>
        </p:spPr>
        <p:txBody>
          <a:bodyPr wrap="square" rtlCol="0">
            <a:spAutoFit/>
          </a:bodyPr>
          <a:lstStyle/>
          <a:p>
            <a:pPr algn="ctr"/>
            <a:r>
              <a:rPr lang="en-US" sz="2800" dirty="0" smtClean="0"/>
              <a:t>Teen Pregnancy and Birth Rates in </a:t>
            </a:r>
          </a:p>
          <a:p>
            <a:pPr algn="ctr"/>
            <a:r>
              <a:rPr lang="en-US" sz="2800" dirty="0" smtClean="0"/>
              <a:t>the United States, 2005</a:t>
            </a:r>
            <a:endParaRPr lang="en-US" sz="2800" dirty="0"/>
          </a:p>
        </p:txBody>
      </p:sp>
      <p:sp>
        <p:nvSpPr>
          <p:cNvPr id="7" name="TextBox 6"/>
          <p:cNvSpPr txBox="1"/>
          <p:nvPr/>
        </p:nvSpPr>
        <p:spPr>
          <a:xfrm>
            <a:off x="228600" y="1066800"/>
            <a:ext cx="8686800" cy="369332"/>
          </a:xfrm>
          <a:prstGeom prst="rect">
            <a:avLst/>
          </a:prstGeom>
          <a:noFill/>
        </p:spPr>
        <p:txBody>
          <a:bodyPr wrap="square" rtlCol="0">
            <a:spAutoFit/>
          </a:bodyPr>
          <a:lstStyle/>
          <a:p>
            <a:pPr algn="ctr"/>
            <a:r>
              <a:rPr lang="en-US" dirty="0" smtClean="0"/>
              <a:t>Teen Pregnancy Rates per 1000 Girls Aged 15-19</a:t>
            </a:r>
            <a:endParaRPr lang="en-US" dirty="0"/>
          </a:p>
        </p:txBody>
      </p:sp>
      <p:graphicFrame>
        <p:nvGraphicFramePr>
          <p:cNvPr id="8" name="Chart 7"/>
          <p:cNvGraphicFramePr/>
          <p:nvPr/>
        </p:nvGraphicFramePr>
        <p:xfrm>
          <a:off x="-1" y="1371600"/>
          <a:ext cx="9144001" cy="50196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2400" y="6304002"/>
            <a:ext cx="8991600" cy="553998"/>
          </a:xfrm>
          <a:prstGeom prst="rect">
            <a:avLst/>
          </a:prstGeom>
          <a:noFill/>
        </p:spPr>
        <p:txBody>
          <a:bodyPr wrap="square" rtlCol="0">
            <a:spAutoFit/>
          </a:bodyPr>
          <a:lstStyle/>
          <a:p>
            <a:r>
              <a:rPr lang="en-US" sz="1000" dirty="0" smtClean="0"/>
              <a:t>Prepared by the National Campaign to Prevent Teen and Unplanned Pregnancy, December 2007 Source for rates: Martin, J.A., Hamilton, B.E., Sutton, P.D., </a:t>
            </a:r>
            <a:r>
              <a:rPr lang="en-US" sz="1000" dirty="0" err="1" smtClean="0"/>
              <a:t>Menacker</a:t>
            </a:r>
            <a:r>
              <a:rPr lang="en-US" sz="1000" dirty="0" smtClean="0"/>
              <a:t>, F., </a:t>
            </a:r>
            <a:r>
              <a:rPr lang="en-US" sz="1000" dirty="0" err="1" smtClean="0"/>
              <a:t>Kirmeyer</a:t>
            </a:r>
            <a:r>
              <a:rPr lang="en-US" sz="1000" dirty="0" smtClean="0"/>
              <a:t>, S. &amp; Munson, M.L. (2007).  Births: Final data for 2005.  </a:t>
            </a:r>
            <a:r>
              <a:rPr lang="en-US" sz="1000" i="1" dirty="0" smtClean="0"/>
              <a:t>National Vital Statistics Reports, 56 (1</a:t>
            </a:r>
            <a:r>
              <a:rPr lang="en-US" sz="1000" dirty="0" smtClean="0"/>
              <a:t>).  Ranks calculated by the National Campaign to Prevent Teen and Unplanned Pregnancy.</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p:nvPr/>
        </p:nvGraphicFramePr>
        <p:xfrm>
          <a:off x="304800" y="1371600"/>
          <a:ext cx="8534400" cy="48196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14400" y="152400"/>
            <a:ext cx="7391400" cy="523220"/>
          </a:xfrm>
          <a:prstGeom prst="rect">
            <a:avLst/>
          </a:prstGeom>
          <a:noFill/>
        </p:spPr>
        <p:txBody>
          <a:bodyPr wrap="square" rtlCol="0">
            <a:spAutoFit/>
          </a:bodyPr>
          <a:lstStyle/>
          <a:p>
            <a:pPr algn="ctr"/>
            <a:r>
              <a:rPr lang="en-US" sz="2800" dirty="0" smtClean="0"/>
              <a:t>California Teen Pregnancy and Birth Rates, 2000</a:t>
            </a:r>
            <a:endParaRPr lang="en-US" sz="2800" dirty="0"/>
          </a:p>
        </p:txBody>
      </p:sp>
      <p:sp>
        <p:nvSpPr>
          <p:cNvPr id="6" name="TextBox 5"/>
          <p:cNvSpPr txBox="1"/>
          <p:nvPr/>
        </p:nvSpPr>
        <p:spPr>
          <a:xfrm>
            <a:off x="228600" y="762000"/>
            <a:ext cx="8686800" cy="369332"/>
          </a:xfrm>
          <a:prstGeom prst="rect">
            <a:avLst/>
          </a:prstGeom>
          <a:noFill/>
        </p:spPr>
        <p:txBody>
          <a:bodyPr wrap="square" rtlCol="0">
            <a:spAutoFit/>
          </a:bodyPr>
          <a:lstStyle/>
          <a:p>
            <a:pPr algn="ctr"/>
            <a:r>
              <a:rPr lang="en-US" dirty="0" smtClean="0"/>
              <a:t>Teen Pregnancy Rates per 1000 Girls Aged 15-19</a:t>
            </a:r>
            <a:endParaRPr lang="en-US" dirty="0"/>
          </a:p>
        </p:txBody>
      </p:sp>
      <p:sp>
        <p:nvSpPr>
          <p:cNvPr id="7" name="TextBox 6"/>
          <p:cNvSpPr txBox="1"/>
          <p:nvPr/>
        </p:nvSpPr>
        <p:spPr>
          <a:xfrm>
            <a:off x="228600" y="6324600"/>
            <a:ext cx="8686800" cy="246221"/>
          </a:xfrm>
          <a:prstGeom prst="rect">
            <a:avLst/>
          </a:prstGeom>
          <a:noFill/>
        </p:spPr>
        <p:txBody>
          <a:bodyPr wrap="square" rtlCol="0">
            <a:spAutoFit/>
          </a:bodyPr>
          <a:lstStyle/>
          <a:p>
            <a:pPr algn="ctr"/>
            <a:r>
              <a:rPr lang="en-US" sz="1000" i="1" dirty="0" smtClean="0"/>
              <a:t>California Counts: Population Trends and Profiles</a:t>
            </a:r>
            <a:r>
              <a:rPr lang="en-US" sz="1000" dirty="0" smtClean="0"/>
              <a:t>.  Public Policy Institute of California.  V 4. no.3, February. 2003</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California Demographics of Teen Pregnancy, 2008</a:t>
            </a:r>
            <a:endParaRPr lang="en-US" dirty="0"/>
          </a:p>
        </p:txBody>
      </p:sp>
      <p:graphicFrame>
        <p:nvGraphicFramePr>
          <p:cNvPr id="9" name="Content Placeholder 8"/>
          <p:cNvGraphicFramePr>
            <a:graphicFrameLocks noGrp="1"/>
          </p:cNvGraphicFramePr>
          <p:nvPr>
            <p:ph idx="1"/>
          </p:nvPr>
        </p:nvGraphicFramePr>
        <p:xfrm>
          <a:off x="685800" y="15240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211669"/>
            <a:ext cx="9144000" cy="400110"/>
          </a:xfrm>
          <a:prstGeom prst="rect">
            <a:avLst/>
          </a:prstGeom>
        </p:spPr>
        <p:txBody>
          <a:bodyPr wrap="square">
            <a:spAutoFit/>
          </a:bodyPr>
          <a:lstStyle/>
          <a:p>
            <a:pPr algn="ctr"/>
            <a:r>
              <a:rPr lang="en-US" sz="1000" dirty="0" smtClean="0"/>
              <a:t>Centers for Disease Control and Prevention. National Center for Health Statistics. </a:t>
            </a:r>
            <a:r>
              <a:rPr lang="en-US" sz="1000" dirty="0" err="1" smtClean="0"/>
              <a:t>VitalStats</a:t>
            </a:r>
            <a:r>
              <a:rPr lang="en-US" sz="1000" dirty="0" smtClean="0"/>
              <a:t>: Birth Data Files.  </a:t>
            </a:r>
            <a:r>
              <a:rPr lang="en-US" sz="1000" dirty="0" smtClean="0">
                <a:hlinkClick r:id="rId4"/>
              </a:rPr>
              <a:t>http://www.cdc.gov/nchs/vitalstats.htm</a:t>
            </a:r>
            <a:r>
              <a:rPr lang="en-US" sz="1000" dirty="0" smtClean="0"/>
              <a:t>   [December 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Teen Births in CA by Age, 2008</a:t>
            </a:r>
            <a:endParaRPr lang="en-US" dirty="0"/>
          </a:p>
        </p:txBody>
      </p:sp>
      <p:graphicFrame>
        <p:nvGraphicFramePr>
          <p:cNvPr id="5" name="Chart 4"/>
          <p:cNvGraphicFramePr/>
          <p:nvPr/>
        </p:nvGraphicFramePr>
        <p:xfrm>
          <a:off x="533400" y="17526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427113"/>
            <a:ext cx="9144000" cy="400110"/>
          </a:xfrm>
          <a:prstGeom prst="rect">
            <a:avLst/>
          </a:prstGeom>
          <a:noFill/>
        </p:spPr>
        <p:txBody>
          <a:bodyPr wrap="square" rtlCol="0">
            <a:spAutoFit/>
          </a:bodyPr>
          <a:lstStyle/>
          <a:p>
            <a:pPr algn="ctr"/>
            <a:r>
              <a:rPr lang="en-US" sz="1000" dirty="0" smtClean="0"/>
              <a:t>Centers for Disease Control and Prevention. National Center for Health Statistics. </a:t>
            </a:r>
            <a:r>
              <a:rPr lang="en-US" sz="1000" dirty="0" err="1" smtClean="0"/>
              <a:t>VitalStats</a:t>
            </a:r>
            <a:r>
              <a:rPr lang="en-US" sz="1000" dirty="0" smtClean="0"/>
              <a:t>: Birth Data Files.  </a:t>
            </a:r>
            <a:r>
              <a:rPr lang="en-US" sz="1000" dirty="0" smtClean="0">
                <a:hlinkClick r:id="rId4"/>
              </a:rPr>
              <a:t>http://www.cdc.gov/nchs/vitalstats.htm</a:t>
            </a:r>
            <a:r>
              <a:rPr lang="en-US" sz="1000" dirty="0" smtClean="0"/>
              <a:t>  [December 2010]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a:xfrm>
            <a:off x="457200" y="1676400"/>
            <a:ext cx="8229600" cy="4525963"/>
          </a:xfrm>
        </p:spPr>
        <p:txBody>
          <a:bodyPr>
            <a:normAutofit fontScale="40000" lnSpcReduction="20000"/>
          </a:bodyPr>
          <a:lstStyle/>
          <a:p>
            <a:pPr>
              <a:buNone/>
            </a:pPr>
            <a:r>
              <a:rPr lang="en-US" sz="9000" i="1" dirty="0" smtClean="0"/>
              <a:t>In 2008 it cost taxpayers a total of </a:t>
            </a:r>
          </a:p>
          <a:p>
            <a:pPr>
              <a:buNone/>
            </a:pPr>
            <a:endParaRPr lang="en-US" sz="9000" i="1" dirty="0" smtClean="0"/>
          </a:p>
          <a:p>
            <a:pPr>
              <a:buNone/>
            </a:pPr>
            <a:r>
              <a:rPr lang="en-US" sz="9000" i="1" dirty="0" smtClean="0"/>
              <a:t>$1.1 billion </a:t>
            </a:r>
            <a:r>
              <a:rPr lang="en-US" sz="9000" dirty="0" smtClean="0"/>
              <a:t>in CA</a:t>
            </a:r>
          </a:p>
          <a:p>
            <a:pPr>
              <a:buNone/>
            </a:pPr>
            <a:endParaRPr lang="en-US" sz="9000" dirty="0" smtClean="0"/>
          </a:p>
          <a:p>
            <a:pPr>
              <a:buNone/>
            </a:pPr>
            <a:r>
              <a:rPr lang="en-US" sz="9000" i="1" dirty="0" smtClean="0"/>
              <a:t>$10.9 billion</a:t>
            </a:r>
            <a:r>
              <a:rPr lang="en-US" sz="9000" dirty="0" smtClean="0"/>
              <a:t> in the United States</a:t>
            </a:r>
          </a:p>
          <a:p>
            <a:pPr>
              <a:buNone/>
            </a:pPr>
            <a:endParaRPr lang="en-US" sz="3800" dirty="0" smtClean="0"/>
          </a:p>
          <a:p>
            <a:pPr>
              <a:buNone/>
            </a:pPr>
            <a:endParaRPr lang="en-US" sz="3800" dirty="0" smtClean="0"/>
          </a:p>
          <a:p>
            <a:pPr>
              <a:buNone/>
            </a:pPr>
            <a:endParaRPr lang="en-US" sz="3800" dirty="0" smtClean="0"/>
          </a:p>
          <a:p>
            <a:pPr>
              <a:buNone/>
            </a:pPr>
            <a:endParaRPr lang="en-US" sz="3800" dirty="0" smtClean="0"/>
          </a:p>
          <a:p>
            <a:pPr>
              <a:buNone/>
            </a:pPr>
            <a:endParaRPr lang="en-US" dirty="0" smtClean="0"/>
          </a:p>
          <a:p>
            <a:pPr>
              <a:buNone/>
            </a:pPr>
            <a:r>
              <a:rPr lang="en-US" dirty="0"/>
              <a:t/>
            </a:r>
            <a:br>
              <a:rPr lang="en-US" dirty="0"/>
            </a:br>
            <a:endParaRPr lang="en-US" dirty="0" smtClean="0"/>
          </a:p>
        </p:txBody>
      </p:sp>
      <p:sp>
        <p:nvSpPr>
          <p:cNvPr id="4" name="TextBox 3"/>
          <p:cNvSpPr txBox="1"/>
          <p:nvPr/>
        </p:nvSpPr>
        <p:spPr>
          <a:xfrm>
            <a:off x="457200" y="5943600"/>
            <a:ext cx="8382000" cy="400110"/>
          </a:xfrm>
          <a:prstGeom prst="rect">
            <a:avLst/>
          </a:prstGeom>
          <a:noFill/>
        </p:spPr>
        <p:txBody>
          <a:bodyPr wrap="square" rtlCol="0">
            <a:spAutoFit/>
          </a:bodyPr>
          <a:lstStyle/>
          <a:p>
            <a:pPr>
              <a:buNone/>
            </a:pPr>
            <a:r>
              <a:rPr lang="en-US" sz="1000" dirty="0" smtClean="0"/>
              <a:t>Counting It Up: The Public Costs of Teen Childbearing in California in 2008.  The National Campaign to Prevent Teen and Unplanned Pregnancy [June 2011]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p:txBody>
          <a:bodyPr/>
          <a:lstStyle/>
          <a:p>
            <a:pPr>
              <a:buNone/>
            </a:pPr>
            <a:r>
              <a:rPr lang="en-US" dirty="0" smtClean="0"/>
              <a:t>Teen Parents</a:t>
            </a:r>
          </a:p>
          <a:p>
            <a:r>
              <a:rPr lang="en-US" dirty="0" smtClean="0"/>
              <a:t>Lower levels of educational achievement</a:t>
            </a:r>
          </a:p>
        </p:txBody>
      </p:sp>
      <p:sp>
        <p:nvSpPr>
          <p:cNvPr id="5" name="TextBox 4"/>
          <p:cNvSpPr txBox="1"/>
          <p:nvPr/>
        </p:nvSpPr>
        <p:spPr>
          <a:xfrm>
            <a:off x="609600" y="60198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04800"/>
            <a:ext cx="8229600" cy="1143000"/>
          </a:xfrm>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p:txBody>
          <a:bodyPr/>
          <a:lstStyle/>
          <a:p>
            <a:pPr>
              <a:buNone/>
            </a:pPr>
            <a:r>
              <a:rPr lang="en-US" dirty="0" smtClean="0"/>
              <a:t>Teen Parents</a:t>
            </a:r>
          </a:p>
          <a:p>
            <a:r>
              <a:rPr lang="en-US" dirty="0" smtClean="0"/>
              <a:t>Lower levels of educational achievement</a:t>
            </a:r>
          </a:p>
          <a:p>
            <a:r>
              <a:rPr lang="en-US" dirty="0" smtClean="0"/>
              <a:t>Higher levels of single parenthood</a:t>
            </a:r>
          </a:p>
        </p:txBody>
      </p:sp>
      <p:sp>
        <p:nvSpPr>
          <p:cNvPr id="5" name="TextBox 4"/>
          <p:cNvSpPr txBox="1"/>
          <p:nvPr/>
        </p:nvSpPr>
        <p:spPr>
          <a:xfrm>
            <a:off x="609600" y="61722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p:txBody>
          <a:bodyPr/>
          <a:lstStyle/>
          <a:p>
            <a:pPr>
              <a:buNone/>
            </a:pPr>
            <a:r>
              <a:rPr lang="en-US" dirty="0" smtClean="0"/>
              <a:t>Teen Parents</a:t>
            </a:r>
          </a:p>
          <a:p>
            <a:r>
              <a:rPr lang="en-US" dirty="0" smtClean="0"/>
              <a:t>Lower levels of educational achievement</a:t>
            </a:r>
          </a:p>
          <a:p>
            <a:r>
              <a:rPr lang="en-US" dirty="0" smtClean="0"/>
              <a:t>Higher levels of single parenthood</a:t>
            </a:r>
          </a:p>
          <a:p>
            <a:r>
              <a:rPr lang="en-US" dirty="0" smtClean="0"/>
              <a:t>Less stable employment</a:t>
            </a:r>
          </a:p>
        </p:txBody>
      </p:sp>
      <p:sp>
        <p:nvSpPr>
          <p:cNvPr id="4" name="TextBox 3"/>
          <p:cNvSpPr txBox="1"/>
          <p:nvPr/>
        </p:nvSpPr>
        <p:spPr>
          <a:xfrm>
            <a:off x="609600" y="61722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a:t>
            </a:r>
          </a:p>
          <a:p>
            <a:r>
              <a:rPr lang="en-US" dirty="0" smtClean="0"/>
              <a:t>Statistics and Data</a:t>
            </a:r>
          </a:p>
          <a:p>
            <a:r>
              <a:rPr lang="en-US" dirty="0" smtClean="0"/>
              <a:t>Cuddle Up &amp; Read program</a:t>
            </a:r>
          </a:p>
          <a:p>
            <a:r>
              <a:rPr lang="en-US" dirty="0" smtClean="0"/>
              <a:t>Traditional </a:t>
            </a:r>
            <a:r>
              <a:rPr lang="en-US" dirty="0" err="1" smtClean="0"/>
              <a:t>lapsit</a:t>
            </a:r>
            <a:r>
              <a:rPr lang="en-US" dirty="0" smtClean="0"/>
              <a:t> </a:t>
            </a:r>
            <a:r>
              <a:rPr lang="en-US" dirty="0" err="1" smtClean="0"/>
              <a:t>storytime</a:t>
            </a:r>
            <a:r>
              <a:rPr lang="en-US" dirty="0" smtClean="0"/>
              <a:t> vs. baby </a:t>
            </a:r>
            <a:r>
              <a:rPr lang="en-US" dirty="0" err="1" smtClean="0"/>
              <a:t>storytime</a:t>
            </a:r>
            <a:r>
              <a:rPr lang="en-US" dirty="0" smtClean="0"/>
              <a:t> with teen parents</a:t>
            </a:r>
          </a:p>
          <a:p>
            <a:r>
              <a:rPr lang="en-US" dirty="0" smtClean="0"/>
              <a:t>Lessons Learned: Roadblocks and Challenges</a:t>
            </a:r>
          </a:p>
          <a:p>
            <a:r>
              <a:rPr lang="en-US" dirty="0" smtClean="0"/>
              <a:t>Lessons Learned: Positive Surprises</a:t>
            </a:r>
          </a:p>
          <a:p>
            <a:r>
              <a:rPr lang="en-US" dirty="0" smtClean="0"/>
              <a:t>Where we go from here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1143000"/>
          </a:xfrm>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p:txBody>
          <a:bodyPr/>
          <a:lstStyle/>
          <a:p>
            <a:pPr>
              <a:buNone/>
            </a:pPr>
            <a:r>
              <a:rPr lang="en-US" dirty="0" smtClean="0"/>
              <a:t>Teen Parents</a:t>
            </a:r>
          </a:p>
          <a:p>
            <a:r>
              <a:rPr lang="en-US" dirty="0" smtClean="0"/>
              <a:t>Lower levels of educational achievement</a:t>
            </a:r>
          </a:p>
          <a:p>
            <a:r>
              <a:rPr lang="en-US" dirty="0" smtClean="0"/>
              <a:t>Higher levels of single parenthood</a:t>
            </a:r>
          </a:p>
          <a:p>
            <a:r>
              <a:rPr lang="en-US" dirty="0" smtClean="0"/>
              <a:t>Less stable employment</a:t>
            </a:r>
          </a:p>
          <a:p>
            <a:r>
              <a:rPr lang="en-US" dirty="0" smtClean="0"/>
              <a:t>Live in poverty</a:t>
            </a:r>
          </a:p>
          <a:p>
            <a:endParaRPr lang="en-US" dirty="0" smtClean="0"/>
          </a:p>
        </p:txBody>
      </p:sp>
      <p:sp>
        <p:nvSpPr>
          <p:cNvPr id="4" name="TextBox 3"/>
          <p:cNvSpPr txBox="1"/>
          <p:nvPr/>
        </p:nvSpPr>
        <p:spPr>
          <a:xfrm>
            <a:off x="609600" y="61722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1143000"/>
          </a:xfrm>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p:txBody>
          <a:bodyPr/>
          <a:lstStyle/>
          <a:p>
            <a:pPr>
              <a:buNone/>
            </a:pPr>
            <a:r>
              <a:rPr lang="en-US" dirty="0" smtClean="0"/>
              <a:t>Teen Parents</a:t>
            </a:r>
          </a:p>
          <a:p>
            <a:r>
              <a:rPr lang="en-US" dirty="0" smtClean="0"/>
              <a:t>Lower levels of educational achievement</a:t>
            </a:r>
          </a:p>
          <a:p>
            <a:r>
              <a:rPr lang="en-US" dirty="0" smtClean="0"/>
              <a:t>Higher levels of single parenthood</a:t>
            </a:r>
          </a:p>
          <a:p>
            <a:r>
              <a:rPr lang="en-US" dirty="0" smtClean="0"/>
              <a:t>Less stable employment</a:t>
            </a:r>
          </a:p>
          <a:p>
            <a:r>
              <a:rPr lang="en-US" dirty="0" smtClean="0"/>
              <a:t>Live in poverty</a:t>
            </a:r>
          </a:p>
          <a:p>
            <a:r>
              <a:rPr lang="en-US" dirty="0" smtClean="0"/>
              <a:t>Dependent on welfare assistance</a:t>
            </a:r>
          </a:p>
          <a:p>
            <a:endParaRPr lang="en-US" dirty="0" smtClean="0"/>
          </a:p>
        </p:txBody>
      </p:sp>
      <p:sp>
        <p:nvSpPr>
          <p:cNvPr id="4" name="TextBox 3"/>
          <p:cNvSpPr txBox="1"/>
          <p:nvPr/>
        </p:nvSpPr>
        <p:spPr>
          <a:xfrm>
            <a:off x="609600" y="61722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pPr>
              <a:buNone/>
            </a:pPr>
            <a:r>
              <a:rPr lang="en-US" sz="3600" dirty="0" smtClean="0"/>
              <a:t>Children of teen parents:</a:t>
            </a:r>
          </a:p>
          <a:p>
            <a:r>
              <a:rPr lang="en-US" sz="3600" dirty="0" smtClean="0"/>
              <a:t>Have lower school achievement</a:t>
            </a:r>
          </a:p>
          <a:p>
            <a:pPr>
              <a:buNone/>
            </a:pPr>
            <a:endParaRPr lang="en-US" dirty="0" smtClean="0"/>
          </a:p>
          <a:p>
            <a:pPr>
              <a:buNone/>
            </a:pPr>
            <a:r>
              <a:rPr lang="en-US" dirty="0"/>
              <a:t/>
            </a:r>
            <a:br>
              <a:rPr lang="en-US" dirty="0"/>
            </a:br>
            <a:endParaRPr lang="en-US" dirty="0" smtClean="0"/>
          </a:p>
        </p:txBody>
      </p:sp>
      <p:sp>
        <p:nvSpPr>
          <p:cNvPr id="4" name="TextBox 3"/>
          <p:cNvSpPr txBox="1"/>
          <p:nvPr/>
        </p:nvSpPr>
        <p:spPr>
          <a:xfrm>
            <a:off x="609600" y="61722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pPr>
              <a:buNone/>
            </a:pPr>
            <a:r>
              <a:rPr lang="en-US" sz="3600" dirty="0" smtClean="0"/>
              <a:t>Children of teen parents:</a:t>
            </a:r>
          </a:p>
          <a:p>
            <a:r>
              <a:rPr lang="en-US" sz="3600" dirty="0" smtClean="0"/>
              <a:t>Have lower school achievement</a:t>
            </a:r>
          </a:p>
          <a:p>
            <a:r>
              <a:rPr lang="en-US" sz="3600" dirty="0" smtClean="0"/>
              <a:t>More health problems</a:t>
            </a:r>
          </a:p>
          <a:p>
            <a:pPr>
              <a:buNone/>
            </a:pPr>
            <a:endParaRPr lang="en-US" dirty="0" smtClean="0"/>
          </a:p>
          <a:p>
            <a:pPr>
              <a:buNone/>
            </a:pPr>
            <a:r>
              <a:rPr lang="en-US" dirty="0"/>
              <a:t/>
            </a:r>
            <a:br>
              <a:rPr lang="en-US" dirty="0"/>
            </a:br>
            <a:endParaRPr lang="en-US" dirty="0" smtClean="0"/>
          </a:p>
        </p:txBody>
      </p:sp>
      <p:sp>
        <p:nvSpPr>
          <p:cNvPr id="4" name="TextBox 3"/>
          <p:cNvSpPr txBox="1"/>
          <p:nvPr/>
        </p:nvSpPr>
        <p:spPr>
          <a:xfrm>
            <a:off x="609600" y="61722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pPr>
              <a:buNone/>
            </a:pPr>
            <a:r>
              <a:rPr lang="en-US" sz="3600" dirty="0" smtClean="0"/>
              <a:t>Children of teen parents:</a:t>
            </a:r>
          </a:p>
          <a:p>
            <a:r>
              <a:rPr lang="en-US" sz="3600" dirty="0" smtClean="0"/>
              <a:t>Have lower school achievement</a:t>
            </a:r>
          </a:p>
          <a:p>
            <a:r>
              <a:rPr lang="en-US" sz="3600" dirty="0" smtClean="0"/>
              <a:t>More health problems</a:t>
            </a:r>
          </a:p>
          <a:p>
            <a:r>
              <a:rPr lang="en-US" sz="3600" dirty="0" smtClean="0"/>
              <a:t>Experience abuse and neglect</a:t>
            </a:r>
          </a:p>
          <a:p>
            <a:pPr>
              <a:buNone/>
            </a:pPr>
            <a:endParaRPr lang="en-US" sz="2800" dirty="0" smtClean="0"/>
          </a:p>
          <a:p>
            <a:pPr>
              <a:buNone/>
            </a:pPr>
            <a:r>
              <a:rPr lang="en-US" sz="2800" dirty="0"/>
              <a:t/>
            </a:r>
            <a:br>
              <a:rPr lang="en-US" sz="2800" dirty="0"/>
            </a:br>
            <a:endParaRPr lang="en-US" sz="2800" dirty="0" smtClean="0"/>
          </a:p>
        </p:txBody>
      </p:sp>
      <p:sp>
        <p:nvSpPr>
          <p:cNvPr id="4" name="TextBox 3"/>
          <p:cNvSpPr txBox="1"/>
          <p:nvPr/>
        </p:nvSpPr>
        <p:spPr>
          <a:xfrm>
            <a:off x="609600" y="61722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a:xfrm>
            <a:off x="457200" y="1676400"/>
            <a:ext cx="8229600" cy="4525963"/>
          </a:xfrm>
        </p:spPr>
        <p:txBody>
          <a:bodyPr>
            <a:normAutofit fontScale="92500" lnSpcReduction="10000"/>
          </a:bodyPr>
          <a:lstStyle/>
          <a:p>
            <a:pPr>
              <a:buNone/>
            </a:pPr>
            <a:r>
              <a:rPr lang="en-US" sz="3900" dirty="0" smtClean="0"/>
              <a:t>Children of teen parents:</a:t>
            </a:r>
          </a:p>
          <a:p>
            <a:r>
              <a:rPr lang="en-US" sz="3900" dirty="0" smtClean="0"/>
              <a:t>Have lower school achievement</a:t>
            </a:r>
          </a:p>
          <a:p>
            <a:r>
              <a:rPr lang="en-US" sz="3900" dirty="0" smtClean="0"/>
              <a:t>More health problems</a:t>
            </a:r>
          </a:p>
          <a:p>
            <a:r>
              <a:rPr lang="en-US" sz="3900" dirty="0" smtClean="0"/>
              <a:t>Experience abuse and neglect</a:t>
            </a:r>
          </a:p>
          <a:p>
            <a:r>
              <a:rPr lang="en-US" sz="3900" dirty="0" smtClean="0"/>
              <a:t>Higher incarceration rates (sons)</a:t>
            </a:r>
          </a:p>
          <a:p>
            <a:pPr>
              <a:buNone/>
            </a:pPr>
            <a:endParaRPr lang="en-US" dirty="0" smtClean="0"/>
          </a:p>
          <a:p>
            <a:pPr>
              <a:buNone/>
            </a:pPr>
            <a:r>
              <a:rPr lang="en-US" dirty="0"/>
              <a:t/>
            </a:r>
            <a:br>
              <a:rPr lang="en-US" dirty="0"/>
            </a:br>
            <a:endParaRPr lang="en-US" dirty="0" smtClean="0"/>
          </a:p>
        </p:txBody>
      </p:sp>
      <p:sp>
        <p:nvSpPr>
          <p:cNvPr id="4" name="TextBox 3"/>
          <p:cNvSpPr txBox="1"/>
          <p:nvPr/>
        </p:nvSpPr>
        <p:spPr>
          <a:xfrm>
            <a:off x="609600" y="61722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Pregnancy and Societal Impact</a:t>
            </a:r>
            <a:endParaRPr lang="en-US" dirty="0"/>
          </a:p>
        </p:txBody>
      </p:sp>
      <p:sp>
        <p:nvSpPr>
          <p:cNvPr id="3" name="Content Placeholder 2"/>
          <p:cNvSpPr>
            <a:spLocks noGrp="1"/>
          </p:cNvSpPr>
          <p:nvPr>
            <p:ph idx="1"/>
          </p:nvPr>
        </p:nvSpPr>
        <p:spPr>
          <a:xfrm>
            <a:off x="457200" y="1676400"/>
            <a:ext cx="8229600" cy="4525963"/>
          </a:xfrm>
        </p:spPr>
        <p:txBody>
          <a:bodyPr>
            <a:normAutofit fontScale="62500" lnSpcReduction="20000"/>
          </a:bodyPr>
          <a:lstStyle/>
          <a:p>
            <a:pPr>
              <a:buNone/>
            </a:pPr>
            <a:r>
              <a:rPr lang="en-US" sz="5800" dirty="0" smtClean="0"/>
              <a:t>Children of teen parents:</a:t>
            </a:r>
          </a:p>
          <a:p>
            <a:r>
              <a:rPr lang="en-US" sz="5800" dirty="0" smtClean="0"/>
              <a:t>Have lower school achievement</a:t>
            </a:r>
          </a:p>
          <a:p>
            <a:r>
              <a:rPr lang="en-US" sz="5800" dirty="0" smtClean="0"/>
              <a:t>More health problems</a:t>
            </a:r>
          </a:p>
          <a:p>
            <a:r>
              <a:rPr lang="en-US" sz="5800" dirty="0" smtClean="0"/>
              <a:t>Experience abuse and neglect</a:t>
            </a:r>
          </a:p>
          <a:p>
            <a:r>
              <a:rPr lang="en-US" sz="5800" dirty="0" smtClean="0"/>
              <a:t>Higher incarceration rates (sons)</a:t>
            </a:r>
          </a:p>
          <a:p>
            <a:r>
              <a:rPr lang="en-US" sz="5800" dirty="0" smtClean="0"/>
              <a:t>Give birth as a teenager (daughters)</a:t>
            </a:r>
          </a:p>
          <a:p>
            <a:pPr>
              <a:buNone/>
            </a:pPr>
            <a:endParaRPr lang="en-US" dirty="0" smtClean="0"/>
          </a:p>
          <a:p>
            <a:pPr>
              <a:buNone/>
            </a:pPr>
            <a:r>
              <a:rPr lang="en-US" dirty="0"/>
              <a:t/>
            </a:r>
            <a:br>
              <a:rPr lang="en-US" dirty="0"/>
            </a:br>
            <a:endParaRPr lang="en-US" dirty="0" smtClean="0"/>
          </a:p>
        </p:txBody>
      </p:sp>
      <p:sp>
        <p:nvSpPr>
          <p:cNvPr id="4" name="TextBox 3"/>
          <p:cNvSpPr txBox="1"/>
          <p:nvPr/>
        </p:nvSpPr>
        <p:spPr>
          <a:xfrm>
            <a:off x="609600" y="6172200"/>
            <a:ext cx="8229600" cy="246221"/>
          </a:xfrm>
          <a:prstGeom prst="rect">
            <a:avLst/>
          </a:prstGeom>
          <a:noFill/>
        </p:spPr>
        <p:txBody>
          <a:bodyPr wrap="square" rtlCol="0">
            <a:spAutoFit/>
          </a:bodyPr>
          <a:lstStyle/>
          <a:p>
            <a:r>
              <a:rPr lang="en-US" sz="1000" i="1" dirty="0" smtClean="0"/>
              <a:t>By the Numbers: The Public Costs of Teen Childbearing In California</a:t>
            </a:r>
            <a:r>
              <a:rPr lang="en-US" sz="1000" dirty="0" smtClean="0"/>
              <a:t>, The National Campaign to Prevent Teen Pregnancy, November 2006</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3" name="Picture 9" descr="C:\Documents and Settings\kmccurtis\Local Settings\Temporary Internet Files\Content.IE5\YBWAA4AO\MP900438369[1].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
        <p:nvSpPr>
          <p:cNvPr id="8" name="TextBox 7"/>
          <p:cNvSpPr txBox="1"/>
          <p:nvPr/>
        </p:nvSpPr>
        <p:spPr>
          <a:xfrm>
            <a:off x="0" y="2286000"/>
            <a:ext cx="9144000" cy="1569660"/>
          </a:xfrm>
          <a:prstGeom prst="rect">
            <a:avLst/>
          </a:prstGeom>
          <a:noFill/>
        </p:spPr>
        <p:txBody>
          <a:bodyPr wrap="square" rtlCol="0">
            <a:spAutoFit/>
          </a:bodyPr>
          <a:lstStyle/>
          <a:p>
            <a:pPr algn="ctr"/>
            <a:r>
              <a:rPr lang="en-US" sz="9600" b="1" dirty="0" smtClean="0">
                <a:solidFill>
                  <a:srgbClr val="002060"/>
                </a:solidFill>
              </a:rPr>
              <a:t>Partnerships</a:t>
            </a:r>
            <a:endParaRPr lang="en-US" sz="9600" b="1" dirty="0">
              <a:solidFill>
                <a:srgbClr val="00206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758952"/>
          </a:xfrm>
        </p:spPr>
        <p:txBody>
          <a:bodyPr>
            <a:normAutofit fontScale="90000"/>
          </a:bodyPr>
          <a:lstStyle/>
          <a:p>
            <a:r>
              <a:rPr lang="en-US" dirty="0" smtClean="0"/>
              <a:t/>
            </a:r>
            <a:br>
              <a:rPr lang="en-US" dirty="0" smtClean="0"/>
            </a:br>
            <a:r>
              <a:rPr lang="en-US" dirty="0" smtClean="0"/>
              <a:t>Cuddle Up &amp; Read: San Diego County Library </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sz="1400" dirty="0" smtClean="0"/>
          </a:p>
          <a:p>
            <a:pPr>
              <a:buNone/>
            </a:pPr>
            <a:r>
              <a:rPr lang="en-US" sz="4000" dirty="0" smtClean="0"/>
              <a:t>California School Age Families Education Program (CAL-Safe) </a:t>
            </a:r>
            <a:r>
              <a:rPr lang="en-US" sz="2800" dirty="0" smtClean="0">
                <a:hlinkClick r:id="rId3"/>
              </a:rPr>
              <a:t>http://www.cde.ca.gov/ls/cg/pp/</a:t>
            </a:r>
            <a:r>
              <a:rPr lang="en-US" sz="2800" dirty="0" smtClean="0"/>
              <a:t> </a:t>
            </a:r>
          </a:p>
          <a:p>
            <a:pPr>
              <a:buNone/>
            </a:pPr>
            <a:endParaRPr lang="en-US" sz="2800" dirty="0" smtClean="0"/>
          </a:p>
          <a:p>
            <a:pPr>
              <a:buNone/>
            </a:pPr>
            <a:r>
              <a:rPr lang="en-US" sz="4000" dirty="0" smtClean="0"/>
              <a:t>	</a:t>
            </a:r>
            <a:r>
              <a:rPr lang="en-US" sz="4000" dirty="0" err="1" smtClean="0"/>
              <a:t>Grossmont</a:t>
            </a:r>
            <a:r>
              <a:rPr lang="en-US" sz="4000" dirty="0" smtClean="0"/>
              <a:t> High School </a:t>
            </a:r>
          </a:p>
          <a:p>
            <a:pPr>
              <a:buNone/>
            </a:pPr>
            <a:endParaRPr lang="en-US" sz="4000" dirty="0" smtClean="0"/>
          </a:p>
          <a:p>
            <a:pPr>
              <a:buNone/>
            </a:pPr>
            <a:r>
              <a:rPr lang="en-US" sz="4000" dirty="0" smtClean="0"/>
              <a:t>		</a:t>
            </a:r>
          </a:p>
          <a:p>
            <a:pPr>
              <a:buNone/>
            </a:pPr>
            <a:r>
              <a:rPr lang="en-US" sz="4000" dirty="0" smtClean="0"/>
              <a:t>		</a:t>
            </a:r>
            <a:endParaRPr lang="en-US" sz="2400" dirty="0" smtClean="0"/>
          </a:p>
          <a:p>
            <a:pPr>
              <a:buNone/>
            </a:pPr>
            <a:endParaRPr lang="en-US" dirty="0"/>
          </a:p>
        </p:txBody>
      </p:sp>
      <p:pic>
        <p:nvPicPr>
          <p:cNvPr id="4" name="Picture 3" descr="SDCLB_W"/>
          <p:cNvPicPr/>
          <p:nvPr/>
        </p:nvPicPr>
        <p:blipFill>
          <a:blip r:embed="rId4" cstate="print"/>
          <a:srcRect l="1549" t="7767" r="2913" b="10680"/>
          <a:stretch>
            <a:fillRect/>
          </a:stretch>
        </p:blipFill>
        <p:spPr bwMode="auto">
          <a:xfrm>
            <a:off x="457200" y="4876800"/>
            <a:ext cx="4972050" cy="1057275"/>
          </a:xfrm>
          <a:prstGeom prst="rect">
            <a:avLst/>
          </a:prstGeom>
          <a:noFill/>
          <a:ln w="9525" algn="in">
            <a:noFill/>
            <a:miter lim="800000"/>
            <a:headEnd/>
            <a:tailEnd/>
          </a:ln>
          <a:effectLst/>
        </p:spPr>
      </p:pic>
      <p:pic>
        <p:nvPicPr>
          <p:cNvPr id="5" name="Picture 4" descr="nadine logo"/>
          <p:cNvPicPr/>
          <p:nvPr/>
        </p:nvPicPr>
        <p:blipFill>
          <a:blip r:embed="rId5" cstate="print"/>
          <a:srcRect/>
          <a:stretch>
            <a:fillRect/>
          </a:stretch>
        </p:blipFill>
        <p:spPr bwMode="auto">
          <a:xfrm>
            <a:off x="5715000" y="3962400"/>
            <a:ext cx="2514600" cy="1809750"/>
          </a:xfrm>
          <a:prstGeom prst="rect">
            <a:avLst/>
          </a:prstGeom>
          <a:noFill/>
          <a:ln w="9525" algn="in">
            <a:noFill/>
            <a:miter lim="800000"/>
            <a:headEnd/>
            <a:tailEnd/>
          </a:ln>
          <a:effectLst/>
        </p:spPr>
      </p:pic>
      <p:sp>
        <p:nvSpPr>
          <p:cNvPr id="30723" name="Rectangle 3"/>
          <p:cNvSpPr>
            <a:spLocks noChangeArrowheads="1"/>
          </p:cNvSpPr>
          <p:nvPr/>
        </p:nvSpPr>
        <p:spPr bwMode="auto">
          <a:xfrm>
            <a:off x="4953000" y="5791200"/>
            <a:ext cx="3886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 pos="3200400" algn="l"/>
              </a:tabLst>
            </a:pPr>
            <a:r>
              <a:rPr kumimoji="0" lang="en-US" sz="1600" b="0" i="0" u="none" strike="noStrike" cap="none" normalizeH="0" baseline="0" dirty="0" smtClean="0">
                <a:ln>
                  <a:noFill/>
                </a:ln>
                <a:solidFill>
                  <a:schemeClr val="tx1"/>
                </a:solidFill>
                <a:effectLst/>
                <a:latin typeface="Lucida Calligraphy" pitchFamily="66" charset="0"/>
                <a:ea typeface="Calibri" pitchFamily="34" charset="0"/>
                <a:cs typeface="Times New Roman" pitchFamily="18" charset="0"/>
              </a:rPr>
              <a:t>Cuddle Up &amp; Read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914400" algn="l"/>
                <a:tab pos="3200400" algn="l"/>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San Diego County Library</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758952"/>
          </a:xfrm>
        </p:spPr>
        <p:txBody>
          <a:bodyPr>
            <a:normAutofit fontScale="90000"/>
          </a:bodyPr>
          <a:lstStyle/>
          <a:p>
            <a:r>
              <a:rPr lang="en-US" dirty="0" smtClean="0"/>
              <a:t>Cuddle Up &amp; Read: San Diego Public Library</a:t>
            </a:r>
            <a:endParaRPr lang="en-US" dirty="0"/>
          </a:p>
        </p:txBody>
      </p:sp>
      <p:sp>
        <p:nvSpPr>
          <p:cNvPr id="3" name="Content Placeholder 2"/>
          <p:cNvSpPr>
            <a:spLocks noGrp="1"/>
          </p:cNvSpPr>
          <p:nvPr>
            <p:ph idx="1"/>
          </p:nvPr>
        </p:nvSpPr>
        <p:spPr/>
        <p:txBody>
          <a:bodyPr>
            <a:normAutofit/>
          </a:bodyPr>
          <a:lstStyle/>
          <a:p>
            <a:r>
              <a:rPr lang="en-US" dirty="0" smtClean="0"/>
              <a:t>San Diego Adolescent Pregnancy and Parenting Program </a:t>
            </a:r>
            <a:r>
              <a:rPr lang="en-US" sz="2400" dirty="0" smtClean="0"/>
              <a:t>(San Diego Unified School District)</a:t>
            </a:r>
          </a:p>
          <a:p>
            <a:r>
              <a:rPr lang="en-US" dirty="0" smtClean="0"/>
              <a:t>Alternative High Schools—</a:t>
            </a:r>
          </a:p>
          <a:p>
            <a:pPr>
              <a:buNone/>
            </a:pPr>
            <a:r>
              <a:rPr lang="en-US" dirty="0" smtClean="0"/>
              <a:t>		</a:t>
            </a:r>
            <a:r>
              <a:rPr lang="en-US" i="1" dirty="0" smtClean="0"/>
              <a:t>Mark Twain High School </a:t>
            </a:r>
          </a:p>
          <a:p>
            <a:pPr>
              <a:buNone/>
            </a:pPr>
            <a:r>
              <a:rPr lang="en-US" dirty="0" smtClean="0"/>
              <a:t>		</a:t>
            </a:r>
            <a:r>
              <a:rPr lang="en-US" i="1" dirty="0" smtClean="0"/>
              <a:t>Garfield High School</a:t>
            </a:r>
          </a:p>
          <a:p>
            <a:r>
              <a:rPr lang="en-US" dirty="0" smtClean="0"/>
              <a:t>Juvenile Court &amp; Community School—</a:t>
            </a:r>
          </a:p>
          <a:p>
            <a:pPr>
              <a:buNone/>
            </a:pPr>
            <a:r>
              <a:rPr lang="en-US" dirty="0"/>
              <a:t>	</a:t>
            </a:r>
            <a:r>
              <a:rPr lang="en-US" dirty="0" smtClean="0"/>
              <a:t>	</a:t>
            </a:r>
            <a:r>
              <a:rPr lang="en-US" i="1" dirty="0" smtClean="0"/>
              <a:t>Lindsay Community Day School </a:t>
            </a:r>
          </a:p>
        </p:txBody>
      </p:sp>
      <p:pic>
        <p:nvPicPr>
          <p:cNvPr id="1026" name="Picture 2" descr="C:\Documents and Settings\kmccurtis\Local Settings\Temporary Internet Files\Content.IE5\XLELP0IA\MC900001334[1].wmf"/>
          <p:cNvPicPr>
            <a:picLocks noChangeAspect="1" noChangeArrowheads="1"/>
          </p:cNvPicPr>
          <p:nvPr/>
        </p:nvPicPr>
        <p:blipFill>
          <a:blip r:embed="rId3" cstate="print"/>
          <a:srcRect/>
          <a:stretch>
            <a:fillRect/>
          </a:stretch>
        </p:blipFill>
        <p:spPr bwMode="auto">
          <a:xfrm>
            <a:off x="6934200" y="4572000"/>
            <a:ext cx="1757477" cy="184983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 Raise Your Hand</a:t>
            </a:r>
            <a:endParaRPr lang="en-US" dirty="0"/>
          </a:p>
        </p:txBody>
      </p:sp>
      <p:sp>
        <p:nvSpPr>
          <p:cNvPr id="3" name="Content Placeholder 2"/>
          <p:cNvSpPr>
            <a:spLocks noGrp="1"/>
          </p:cNvSpPr>
          <p:nvPr>
            <p:ph idx="1"/>
          </p:nvPr>
        </p:nvSpPr>
        <p:spPr/>
        <p:txBody>
          <a:bodyPr>
            <a:normAutofit/>
          </a:bodyPr>
          <a:lstStyle/>
          <a:p>
            <a:pPr algn="ctr">
              <a:buNone/>
            </a:pPr>
            <a:endParaRPr lang="en-US" dirty="0" smtClean="0"/>
          </a:p>
          <a:p>
            <a:pPr algn="ctr">
              <a:buNone/>
            </a:pPr>
            <a:r>
              <a:rPr lang="en-US" sz="4800" dirty="0" smtClean="0"/>
              <a:t>How many of you work with teens?</a:t>
            </a:r>
          </a:p>
          <a:p>
            <a:pPr algn="ctr">
              <a:buNone/>
            </a:pPr>
            <a:endParaRPr lang="en-US" sz="4000" dirty="0"/>
          </a:p>
        </p:txBody>
      </p:sp>
      <p:pic>
        <p:nvPicPr>
          <p:cNvPr id="1030" name="Picture 6" descr="C:\Documents and Settings\ahartman\Local Settings\Temporary Internet Files\Content.IE5\R3Q53474\MP900386279[1].jpg"/>
          <p:cNvPicPr>
            <a:picLocks noChangeAspect="1" noChangeArrowheads="1"/>
          </p:cNvPicPr>
          <p:nvPr/>
        </p:nvPicPr>
        <p:blipFill>
          <a:blip r:embed="rId2" cstate="print"/>
          <a:srcRect/>
          <a:stretch>
            <a:fillRect/>
          </a:stretch>
        </p:blipFill>
        <p:spPr bwMode="auto">
          <a:xfrm>
            <a:off x="3048000" y="3962400"/>
            <a:ext cx="3657600" cy="242620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3" name="Picture 19" descr="C:\Documents and Settings\lmsgen1\Local Settings\Temporary Internet Files\Content.IE5\BQ54113W\MP900438680[1].jpg"/>
          <p:cNvPicPr>
            <a:picLocks noChangeAspect="1" noChangeArrowheads="1"/>
          </p:cNvPicPr>
          <p:nvPr/>
        </p:nvPicPr>
        <p:blipFill>
          <a:blip r:embed="rId3" cstate="print"/>
          <a:srcRect/>
          <a:stretch>
            <a:fillRect/>
          </a:stretch>
        </p:blipFill>
        <p:spPr bwMode="auto">
          <a:xfrm>
            <a:off x="0" y="457200"/>
            <a:ext cx="9144000" cy="6400800"/>
          </a:xfrm>
          <a:prstGeom prst="rect">
            <a:avLst/>
          </a:prstGeom>
          <a:noFill/>
        </p:spPr>
      </p:pic>
      <p:sp>
        <p:nvSpPr>
          <p:cNvPr id="2" name="Title 1"/>
          <p:cNvSpPr>
            <a:spLocks noGrp="1"/>
          </p:cNvSpPr>
          <p:nvPr>
            <p:ph type="title" idx="4294967295"/>
          </p:nvPr>
        </p:nvSpPr>
        <p:spPr>
          <a:xfrm>
            <a:off x="-838200" y="0"/>
            <a:ext cx="9982200" cy="1143000"/>
          </a:xfrm>
        </p:spPr>
        <p:txBody>
          <a:bodyPr/>
          <a:lstStyle/>
          <a:p>
            <a:r>
              <a:rPr lang="en-US" b="1" dirty="0" smtClean="0"/>
              <a:t>Campus Requirements</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Poll – Raise Your Hand</a:t>
            </a:r>
            <a:endParaRPr lang="en-US" dirty="0"/>
          </a:p>
        </p:txBody>
      </p:sp>
      <p:sp>
        <p:nvSpPr>
          <p:cNvPr id="5" name="Content Placeholder 4"/>
          <p:cNvSpPr>
            <a:spLocks noGrp="1"/>
          </p:cNvSpPr>
          <p:nvPr>
            <p:ph idx="1"/>
          </p:nvPr>
        </p:nvSpPr>
        <p:spPr/>
        <p:txBody>
          <a:bodyPr>
            <a:normAutofit/>
          </a:bodyPr>
          <a:lstStyle/>
          <a:p>
            <a:pPr algn="ctr">
              <a:buNone/>
            </a:pPr>
            <a:r>
              <a:rPr lang="en-US" sz="4400" dirty="0" smtClean="0"/>
              <a:t>How many of you are incorporating Early Literacy Skills into your </a:t>
            </a:r>
            <a:r>
              <a:rPr lang="en-US" sz="4400" dirty="0" err="1" smtClean="0"/>
              <a:t>storytimes</a:t>
            </a:r>
            <a:r>
              <a:rPr lang="en-US" sz="4400" dirty="0" smtClean="0"/>
              <a:t>?</a:t>
            </a:r>
            <a:endParaRPr lang="en-US" sz="4400" dirty="0"/>
          </a:p>
        </p:txBody>
      </p:sp>
      <p:pic>
        <p:nvPicPr>
          <p:cNvPr id="6" name="Picture 3" descr="C:\Documents and Settings\kmccurtis\Local Settings\Temporary Internet Files\Content.IE5\L8MGMLJP\MP900444374[1].jpg"/>
          <p:cNvPicPr>
            <a:picLocks noChangeAspect="1" noChangeArrowheads="1"/>
          </p:cNvPicPr>
          <p:nvPr/>
        </p:nvPicPr>
        <p:blipFill>
          <a:blip r:embed="rId2" cstate="print"/>
          <a:srcRect/>
          <a:stretch>
            <a:fillRect/>
          </a:stretch>
        </p:blipFill>
        <p:spPr bwMode="auto">
          <a:xfrm>
            <a:off x="2971800" y="3886200"/>
            <a:ext cx="3234690" cy="21526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US" dirty="0" smtClean="0"/>
              <a:t>Traditional </a:t>
            </a:r>
            <a:r>
              <a:rPr lang="en-US" dirty="0" err="1" smtClean="0"/>
              <a:t>Storytime</a:t>
            </a:r>
            <a:r>
              <a:rPr lang="en-US" dirty="0" smtClean="0"/>
              <a:t> vs. </a:t>
            </a:r>
            <a:r>
              <a:rPr lang="en-US" dirty="0" err="1" smtClean="0"/>
              <a:t>Storytime</a:t>
            </a:r>
            <a:r>
              <a:rPr lang="en-US" dirty="0" smtClean="0"/>
              <a:t> for Pregnant and Parenting Teens</a:t>
            </a:r>
            <a:endParaRPr lang="en-US" dirty="0"/>
          </a:p>
        </p:txBody>
      </p:sp>
      <p:pic>
        <p:nvPicPr>
          <p:cNvPr id="16" name="Content Placeholder 15" descr="babie.png"/>
          <p:cNvPicPr>
            <a:picLocks noGrp="1" noChangeAspect="1"/>
          </p:cNvPicPr>
          <p:nvPr>
            <p:ph idx="1"/>
          </p:nvPr>
        </p:nvPicPr>
        <p:blipFill>
          <a:blip r:embed="rId3" cstate="print"/>
          <a:stretch>
            <a:fillRect/>
          </a:stretch>
        </p:blipFill>
        <p:spPr>
          <a:xfrm>
            <a:off x="1478419" y="1600200"/>
            <a:ext cx="6187161" cy="4525963"/>
          </a:xfrm>
        </p:spPr>
      </p:pic>
      <p:sp>
        <p:nvSpPr>
          <p:cNvPr id="4" name="TextBox 3"/>
          <p:cNvSpPr txBox="1"/>
          <p:nvPr/>
        </p:nvSpPr>
        <p:spPr>
          <a:xfrm>
            <a:off x="1143000" y="6248400"/>
            <a:ext cx="7391400" cy="276999"/>
          </a:xfrm>
          <a:prstGeom prst="rect">
            <a:avLst/>
          </a:prstGeom>
          <a:noFill/>
        </p:spPr>
        <p:txBody>
          <a:bodyPr wrap="square" rtlCol="0">
            <a:spAutoFit/>
          </a:bodyPr>
          <a:lstStyle/>
          <a:p>
            <a:r>
              <a:rPr lang="en-US" sz="1200" dirty="0" smtClean="0"/>
              <a:t>Taken at: La  Mesa Library</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Classroom Time</a:t>
            </a:r>
            <a:endParaRPr lang="en-US" b="1" dirty="0"/>
          </a:p>
        </p:txBody>
      </p:sp>
      <p:sp>
        <p:nvSpPr>
          <p:cNvPr id="3" name="Content Placeholder 2"/>
          <p:cNvSpPr>
            <a:spLocks noGrp="1"/>
          </p:cNvSpPr>
          <p:nvPr>
            <p:ph idx="1"/>
          </p:nvPr>
        </p:nvSpPr>
        <p:spPr/>
        <p:txBody>
          <a:bodyPr/>
          <a:lstStyle/>
          <a:p>
            <a:pPr>
              <a:buNone/>
            </a:pPr>
            <a:endParaRPr lang="en-US" dirty="0" smtClean="0"/>
          </a:p>
          <a:p>
            <a:endParaRPr lang="en-US" dirty="0" smtClean="0"/>
          </a:p>
          <a:p>
            <a:endParaRPr lang="en-US" dirty="0" smtClean="0"/>
          </a:p>
          <a:p>
            <a:endParaRPr lang="en-US" dirty="0"/>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IMG_0412.JPG"/>
          <p:cNvPicPr>
            <a:picLocks noChangeAspect="1"/>
          </p:cNvPicPr>
          <p:nvPr/>
        </p:nvPicPr>
        <p:blipFill>
          <a:blip r:embed="rId3" cstate="print"/>
          <a:stretch>
            <a:fillRect/>
          </a:stretch>
        </p:blipFill>
        <p:spPr>
          <a:xfrm>
            <a:off x="1295400" y="1524000"/>
            <a:ext cx="6477000" cy="4857750"/>
          </a:xfrm>
          <a:prstGeom prst="rect">
            <a:avLst/>
          </a:prstGeom>
        </p:spPr>
      </p:pic>
      <p:sp>
        <p:nvSpPr>
          <p:cNvPr id="6" name="TextBox 5"/>
          <p:cNvSpPr txBox="1"/>
          <p:nvPr/>
        </p:nvSpPr>
        <p:spPr>
          <a:xfrm>
            <a:off x="838200" y="6400800"/>
            <a:ext cx="8077200" cy="276999"/>
          </a:xfrm>
          <a:prstGeom prst="rect">
            <a:avLst/>
          </a:prstGeom>
          <a:noFill/>
        </p:spPr>
        <p:txBody>
          <a:bodyPr wrap="square" rtlCol="0">
            <a:spAutoFit/>
          </a:bodyPr>
          <a:lstStyle/>
          <a:p>
            <a:r>
              <a:rPr lang="en-US" sz="1200" dirty="0" smtClean="0"/>
              <a:t>Taken at: </a:t>
            </a:r>
            <a:r>
              <a:rPr lang="en-US" sz="1200" dirty="0" err="1" smtClean="0"/>
              <a:t>Grossmont</a:t>
            </a:r>
            <a:r>
              <a:rPr lang="en-US" sz="1200" dirty="0" smtClean="0"/>
              <a:t> High School</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MG_0408.JPG"/>
          <p:cNvPicPr>
            <a:picLocks noChangeAspect="1"/>
          </p:cNvPicPr>
          <p:nvPr/>
        </p:nvPicPr>
        <p:blipFill>
          <a:blip r:embed="rId3" cstate="print"/>
          <a:stretch>
            <a:fillRect/>
          </a:stretch>
        </p:blipFill>
        <p:spPr>
          <a:xfrm>
            <a:off x="1981200" y="2133600"/>
            <a:ext cx="5181600" cy="3886200"/>
          </a:xfrm>
          <a:prstGeom prst="rect">
            <a:avLst/>
          </a:prstGeom>
        </p:spPr>
      </p:pic>
      <p:sp>
        <p:nvSpPr>
          <p:cNvPr id="6"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Classroom Time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609600" y="6553200"/>
            <a:ext cx="7391400" cy="276999"/>
          </a:xfrm>
          <a:prstGeom prst="rect">
            <a:avLst/>
          </a:prstGeom>
          <a:noFill/>
        </p:spPr>
        <p:txBody>
          <a:bodyPr wrap="square" rtlCol="0">
            <a:spAutoFit/>
          </a:bodyPr>
          <a:lstStyle/>
          <a:p>
            <a:r>
              <a:rPr lang="en-US" sz="1200" dirty="0" smtClean="0"/>
              <a:t>Taken at :</a:t>
            </a:r>
            <a:r>
              <a:rPr lang="en-US" sz="1200" dirty="0" err="1" smtClean="0"/>
              <a:t>Grossmont</a:t>
            </a:r>
            <a:r>
              <a:rPr lang="en-US" sz="1200" dirty="0" smtClean="0"/>
              <a:t> High School</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Issues</a:t>
            </a:r>
            <a:endParaRPr lang="en-US" dirty="0"/>
          </a:p>
        </p:txBody>
      </p:sp>
      <p:sp>
        <p:nvSpPr>
          <p:cNvPr id="3" name="Content Placeholder 2"/>
          <p:cNvSpPr>
            <a:spLocks noGrp="1"/>
          </p:cNvSpPr>
          <p:nvPr>
            <p:ph idx="1"/>
          </p:nvPr>
        </p:nvSpPr>
        <p:spPr/>
        <p:txBody>
          <a:bodyPr/>
          <a:lstStyle/>
          <a:p>
            <a:r>
              <a:rPr lang="en-US" dirty="0" smtClean="0"/>
              <a:t>Teaching in  a way that resonates</a:t>
            </a:r>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Lessons Learned: Issues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IMG_0486.JPG"/>
          <p:cNvPicPr>
            <a:picLocks noChangeAspect="1"/>
          </p:cNvPicPr>
          <p:nvPr/>
        </p:nvPicPr>
        <p:blipFill>
          <a:blip r:embed="rId2" cstate="print"/>
          <a:stretch>
            <a:fillRect/>
          </a:stretch>
        </p:blipFill>
        <p:spPr>
          <a:xfrm>
            <a:off x="5105400" y="2971800"/>
            <a:ext cx="3657600" cy="2743200"/>
          </a:xfrm>
          <a:prstGeom prst="rect">
            <a:avLst/>
          </a:prstGeom>
        </p:spPr>
      </p:pic>
      <p:sp>
        <p:nvSpPr>
          <p:cNvPr id="6" name="TextBox 5"/>
          <p:cNvSpPr txBox="1"/>
          <p:nvPr/>
        </p:nvSpPr>
        <p:spPr>
          <a:xfrm>
            <a:off x="304800" y="6553200"/>
            <a:ext cx="7620000" cy="276999"/>
          </a:xfrm>
          <a:prstGeom prst="rect">
            <a:avLst/>
          </a:prstGeom>
          <a:noFill/>
        </p:spPr>
        <p:txBody>
          <a:bodyPr wrap="square" rtlCol="0">
            <a:spAutoFit/>
          </a:bodyPr>
          <a:lstStyle/>
          <a:p>
            <a:r>
              <a:rPr lang="en-US" sz="1200" dirty="0" smtClean="0"/>
              <a:t>Taken at: Garfield High School</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Issues</a:t>
            </a:r>
            <a:endParaRPr lang="en-US" dirty="0"/>
          </a:p>
        </p:txBody>
      </p:sp>
      <p:sp>
        <p:nvSpPr>
          <p:cNvPr id="3" name="Content Placeholder 2"/>
          <p:cNvSpPr>
            <a:spLocks noGrp="1"/>
          </p:cNvSpPr>
          <p:nvPr>
            <p:ph idx="1"/>
          </p:nvPr>
        </p:nvSpPr>
        <p:spPr/>
        <p:txBody>
          <a:bodyPr/>
          <a:lstStyle/>
          <a:p>
            <a:r>
              <a:rPr lang="en-US" dirty="0" smtClean="0"/>
              <a:t>Teaching in  a way that resonates</a:t>
            </a:r>
          </a:p>
          <a:p>
            <a:r>
              <a:rPr lang="en-US" dirty="0" smtClean="0"/>
              <a:t>Attendance</a:t>
            </a:r>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Lessons Learned: Issues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IMG_0393.JPG"/>
          <p:cNvPicPr>
            <a:picLocks noChangeAspect="1"/>
          </p:cNvPicPr>
          <p:nvPr/>
        </p:nvPicPr>
        <p:blipFill>
          <a:blip r:embed="rId2" cstate="print"/>
          <a:stretch>
            <a:fillRect/>
          </a:stretch>
        </p:blipFill>
        <p:spPr>
          <a:xfrm>
            <a:off x="4648200" y="2895600"/>
            <a:ext cx="4038600" cy="3028950"/>
          </a:xfrm>
          <a:prstGeom prst="rect">
            <a:avLst/>
          </a:prstGeom>
        </p:spPr>
      </p:pic>
      <p:sp>
        <p:nvSpPr>
          <p:cNvPr id="6" name="TextBox 5"/>
          <p:cNvSpPr txBox="1"/>
          <p:nvPr/>
        </p:nvSpPr>
        <p:spPr>
          <a:xfrm>
            <a:off x="457200" y="6553200"/>
            <a:ext cx="8382000" cy="276999"/>
          </a:xfrm>
          <a:prstGeom prst="rect">
            <a:avLst/>
          </a:prstGeom>
          <a:noFill/>
        </p:spPr>
        <p:txBody>
          <a:bodyPr wrap="square" rtlCol="0">
            <a:spAutoFit/>
          </a:bodyPr>
          <a:lstStyle/>
          <a:p>
            <a:r>
              <a:rPr lang="en-US" sz="1200" dirty="0" smtClean="0"/>
              <a:t>Taken at: </a:t>
            </a:r>
            <a:r>
              <a:rPr lang="en-US" sz="1200" dirty="0" err="1" smtClean="0"/>
              <a:t>Grossmont</a:t>
            </a:r>
            <a:r>
              <a:rPr lang="en-US" sz="1200" dirty="0" smtClean="0"/>
              <a:t> High School</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Issues</a:t>
            </a:r>
            <a:endParaRPr lang="en-US" dirty="0"/>
          </a:p>
        </p:txBody>
      </p:sp>
      <p:sp>
        <p:nvSpPr>
          <p:cNvPr id="3" name="Content Placeholder 2"/>
          <p:cNvSpPr>
            <a:spLocks noGrp="1"/>
          </p:cNvSpPr>
          <p:nvPr>
            <p:ph idx="1"/>
          </p:nvPr>
        </p:nvSpPr>
        <p:spPr/>
        <p:txBody>
          <a:bodyPr/>
          <a:lstStyle/>
          <a:p>
            <a:r>
              <a:rPr lang="en-US" dirty="0" smtClean="0"/>
              <a:t>Teaching in  a way that resonates</a:t>
            </a:r>
          </a:p>
          <a:p>
            <a:r>
              <a:rPr lang="en-US" dirty="0" smtClean="0"/>
              <a:t>Attendance</a:t>
            </a:r>
          </a:p>
          <a:p>
            <a:r>
              <a:rPr lang="en-US" dirty="0" err="1" smtClean="0"/>
              <a:t>Storytime</a:t>
            </a:r>
            <a:r>
              <a:rPr lang="en-US" dirty="0" smtClean="0"/>
              <a:t> etiquette learning curve</a:t>
            </a:r>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Lessons Learned: Issues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IMG_0459.JPG"/>
          <p:cNvPicPr>
            <a:picLocks noChangeAspect="1"/>
          </p:cNvPicPr>
          <p:nvPr/>
        </p:nvPicPr>
        <p:blipFill>
          <a:blip r:embed="rId2" cstate="print"/>
          <a:stretch>
            <a:fillRect/>
          </a:stretch>
        </p:blipFill>
        <p:spPr>
          <a:xfrm>
            <a:off x="5029200" y="3505200"/>
            <a:ext cx="3581400" cy="2686050"/>
          </a:xfrm>
          <a:prstGeom prst="rect">
            <a:avLst/>
          </a:prstGeom>
        </p:spPr>
      </p:pic>
      <p:sp>
        <p:nvSpPr>
          <p:cNvPr id="7" name="TextBox 6"/>
          <p:cNvSpPr txBox="1"/>
          <p:nvPr/>
        </p:nvSpPr>
        <p:spPr>
          <a:xfrm>
            <a:off x="533400" y="6553200"/>
            <a:ext cx="6781800" cy="276999"/>
          </a:xfrm>
          <a:prstGeom prst="rect">
            <a:avLst/>
          </a:prstGeom>
          <a:noFill/>
        </p:spPr>
        <p:txBody>
          <a:bodyPr wrap="square" rtlCol="0">
            <a:spAutoFit/>
          </a:bodyPr>
          <a:lstStyle/>
          <a:p>
            <a:r>
              <a:rPr lang="en-US" sz="1200" dirty="0" smtClean="0"/>
              <a:t>Taken at: Garfield High School</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Issues</a:t>
            </a:r>
            <a:endParaRPr lang="en-US" dirty="0"/>
          </a:p>
        </p:txBody>
      </p:sp>
      <p:sp>
        <p:nvSpPr>
          <p:cNvPr id="3" name="Content Placeholder 2"/>
          <p:cNvSpPr>
            <a:spLocks noGrp="1"/>
          </p:cNvSpPr>
          <p:nvPr>
            <p:ph idx="1"/>
          </p:nvPr>
        </p:nvSpPr>
        <p:spPr/>
        <p:txBody>
          <a:bodyPr/>
          <a:lstStyle/>
          <a:p>
            <a:r>
              <a:rPr lang="en-US" dirty="0" smtClean="0"/>
              <a:t>Teaching in  a way that resonates</a:t>
            </a:r>
          </a:p>
          <a:p>
            <a:r>
              <a:rPr lang="en-US" dirty="0" smtClean="0"/>
              <a:t>Attendance</a:t>
            </a:r>
          </a:p>
          <a:p>
            <a:r>
              <a:rPr lang="en-US" dirty="0" err="1" smtClean="0"/>
              <a:t>Storytime</a:t>
            </a:r>
            <a:r>
              <a:rPr lang="en-US" dirty="0" smtClean="0"/>
              <a:t> etiquette learning curve</a:t>
            </a:r>
          </a:p>
          <a:p>
            <a:r>
              <a:rPr lang="en-US" dirty="0" smtClean="0"/>
              <a:t>Teenage distractions</a:t>
            </a:r>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Lessons Learned: Issues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7" name="Picture 3" descr="C:\Documents and Settings\ahartman\Local Settings\Temporary Internet Files\Content.IE5\GRMVH4NU\MP900442247[1].jpg"/>
          <p:cNvPicPr>
            <a:picLocks noChangeAspect="1" noChangeArrowheads="1"/>
          </p:cNvPicPr>
          <p:nvPr/>
        </p:nvPicPr>
        <p:blipFill>
          <a:blip r:embed="rId2" cstate="print"/>
          <a:srcRect/>
          <a:stretch>
            <a:fillRect/>
          </a:stretch>
        </p:blipFill>
        <p:spPr bwMode="auto">
          <a:xfrm>
            <a:off x="6172200" y="3352800"/>
            <a:ext cx="20320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Issues</a:t>
            </a:r>
            <a:endParaRPr lang="en-US" dirty="0"/>
          </a:p>
        </p:txBody>
      </p:sp>
      <p:sp>
        <p:nvSpPr>
          <p:cNvPr id="3" name="Content Placeholder 2"/>
          <p:cNvSpPr>
            <a:spLocks noGrp="1"/>
          </p:cNvSpPr>
          <p:nvPr>
            <p:ph idx="1"/>
          </p:nvPr>
        </p:nvSpPr>
        <p:spPr/>
        <p:txBody>
          <a:bodyPr/>
          <a:lstStyle/>
          <a:p>
            <a:r>
              <a:rPr lang="en-US" dirty="0" smtClean="0"/>
              <a:t>Teaching in  a way that resonates</a:t>
            </a:r>
          </a:p>
          <a:p>
            <a:r>
              <a:rPr lang="en-US" dirty="0" smtClean="0"/>
              <a:t>Attendance</a:t>
            </a:r>
          </a:p>
          <a:p>
            <a:r>
              <a:rPr lang="en-US" dirty="0" err="1" smtClean="0"/>
              <a:t>Storytime</a:t>
            </a:r>
            <a:r>
              <a:rPr lang="en-US" dirty="0" smtClean="0"/>
              <a:t> etiquette learning curve</a:t>
            </a:r>
          </a:p>
          <a:p>
            <a:r>
              <a:rPr lang="en-US" dirty="0" smtClean="0"/>
              <a:t>Teenage distractions</a:t>
            </a:r>
          </a:p>
          <a:p>
            <a:r>
              <a:rPr lang="en-US" dirty="0" smtClean="0"/>
              <a:t>Communal environment</a:t>
            </a:r>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Lessons Learned: Issues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IMG_0614.JPG"/>
          <p:cNvPicPr>
            <a:picLocks noChangeAspect="1"/>
          </p:cNvPicPr>
          <p:nvPr/>
        </p:nvPicPr>
        <p:blipFill>
          <a:blip r:embed="rId2" cstate="print"/>
          <a:stretch>
            <a:fillRect/>
          </a:stretch>
        </p:blipFill>
        <p:spPr>
          <a:xfrm>
            <a:off x="5029200" y="3657600"/>
            <a:ext cx="3556000" cy="2667000"/>
          </a:xfrm>
          <a:prstGeom prst="rect">
            <a:avLst/>
          </a:prstGeom>
        </p:spPr>
      </p:pic>
      <p:sp>
        <p:nvSpPr>
          <p:cNvPr id="6" name="TextBox 5"/>
          <p:cNvSpPr txBox="1"/>
          <p:nvPr/>
        </p:nvSpPr>
        <p:spPr>
          <a:xfrm>
            <a:off x="685800" y="6629400"/>
            <a:ext cx="6629400" cy="276999"/>
          </a:xfrm>
          <a:prstGeom prst="rect">
            <a:avLst/>
          </a:prstGeom>
          <a:noFill/>
        </p:spPr>
        <p:txBody>
          <a:bodyPr wrap="square" rtlCol="0">
            <a:spAutoFit/>
          </a:bodyPr>
          <a:lstStyle/>
          <a:p>
            <a:r>
              <a:rPr lang="en-US" sz="1200" dirty="0" smtClean="0"/>
              <a:t>Taken at: </a:t>
            </a:r>
            <a:r>
              <a:rPr lang="en-US" sz="1200" dirty="0" err="1" smtClean="0"/>
              <a:t>Grossmont</a:t>
            </a:r>
            <a:r>
              <a:rPr lang="en-US" sz="1200" dirty="0" smtClean="0"/>
              <a:t> High School</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 of </a:t>
            </a:r>
            <a:r>
              <a:rPr lang="en-US" i="1" dirty="0" smtClean="0"/>
              <a:t>ADOLESCENCE</a:t>
            </a:r>
            <a:endParaRPr lang="en-US" dirty="0"/>
          </a:p>
        </p:txBody>
      </p:sp>
      <p:sp>
        <p:nvSpPr>
          <p:cNvPr id="3" name="Content Placeholder 2"/>
          <p:cNvSpPr>
            <a:spLocks noGrp="1"/>
          </p:cNvSpPr>
          <p:nvPr>
            <p:ph idx="1"/>
          </p:nvPr>
        </p:nvSpPr>
        <p:spPr/>
        <p:txBody>
          <a:bodyPr/>
          <a:lstStyle/>
          <a:p>
            <a:pPr>
              <a:buNone/>
            </a:pPr>
            <a:r>
              <a:rPr lang="en-US" sz="2000" dirty="0" smtClean="0"/>
              <a:t>1.</a:t>
            </a:r>
            <a:r>
              <a:rPr lang="en-US" dirty="0" smtClean="0"/>
              <a:t> the state or process of growing up </a:t>
            </a:r>
          </a:p>
          <a:p>
            <a:pPr>
              <a:buNone/>
            </a:pPr>
            <a:r>
              <a:rPr lang="en-US" sz="2000" dirty="0" smtClean="0"/>
              <a:t>2.</a:t>
            </a:r>
            <a:r>
              <a:rPr lang="en-US" dirty="0" smtClean="0"/>
              <a:t>  the period of life from puberty to maturity terminating legally at the age of majority </a:t>
            </a:r>
          </a:p>
          <a:p>
            <a:pPr algn="ctr">
              <a:buNone/>
            </a:pPr>
            <a:r>
              <a:rPr lang="en-US" sz="2000" dirty="0" smtClean="0">
                <a:hlinkClick r:id="rId3"/>
              </a:rPr>
              <a:t>http://www.merriam-webster.com/dictionary/adolescence</a:t>
            </a:r>
            <a:r>
              <a:rPr lang="en-US" sz="2000" dirty="0" smtClean="0"/>
              <a:t> </a:t>
            </a:r>
          </a:p>
          <a:p>
            <a:pPr algn="ctr">
              <a:buNone/>
            </a:pPr>
            <a:endParaRPr lang="en-US" sz="2000" dirty="0" smtClean="0"/>
          </a:p>
          <a:p>
            <a:endParaRPr lang="en-US" dirty="0" smtClean="0"/>
          </a:p>
          <a:p>
            <a:pPr algn="ctr">
              <a:buNone/>
            </a:pP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Issues</a:t>
            </a:r>
            <a:endParaRPr lang="en-US" dirty="0"/>
          </a:p>
        </p:txBody>
      </p:sp>
      <p:sp>
        <p:nvSpPr>
          <p:cNvPr id="3" name="Content Placeholder 2"/>
          <p:cNvSpPr>
            <a:spLocks noGrp="1"/>
          </p:cNvSpPr>
          <p:nvPr>
            <p:ph idx="1"/>
          </p:nvPr>
        </p:nvSpPr>
        <p:spPr/>
        <p:txBody>
          <a:bodyPr/>
          <a:lstStyle/>
          <a:p>
            <a:r>
              <a:rPr lang="en-US" dirty="0" smtClean="0"/>
              <a:t>Teaching in  a way that resonates</a:t>
            </a:r>
          </a:p>
          <a:p>
            <a:r>
              <a:rPr lang="en-US" dirty="0" smtClean="0"/>
              <a:t>Attendance</a:t>
            </a:r>
          </a:p>
          <a:p>
            <a:r>
              <a:rPr lang="en-US" dirty="0" err="1" smtClean="0"/>
              <a:t>Storytime</a:t>
            </a:r>
            <a:r>
              <a:rPr lang="en-US" dirty="0" smtClean="0"/>
              <a:t> etiquette learning curve</a:t>
            </a:r>
          </a:p>
          <a:p>
            <a:r>
              <a:rPr lang="en-US" dirty="0" smtClean="0"/>
              <a:t>Teenage distractions</a:t>
            </a:r>
          </a:p>
          <a:p>
            <a:r>
              <a:rPr lang="en-US" dirty="0" smtClean="0"/>
              <a:t>Communal environment</a:t>
            </a:r>
          </a:p>
          <a:p>
            <a:r>
              <a:rPr lang="en-US" dirty="0" smtClean="0"/>
              <a:t>Partnership support &amp; administrative buy in</a:t>
            </a:r>
          </a:p>
          <a:p>
            <a:endParaRPr lang="en-US" dirty="0" smtClean="0"/>
          </a:p>
          <a:p>
            <a:endParaRPr lang="en-US" dirty="0" smtClean="0"/>
          </a:p>
          <a:p>
            <a:endParaRPr lang="en-US" dirty="0" smtClean="0"/>
          </a:p>
          <a:p>
            <a:endParaRPr lang="en-US" dirty="0"/>
          </a:p>
        </p:txBody>
      </p:sp>
      <p:sp>
        <p:nvSpPr>
          <p:cNvPr id="4"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Lessons Learned: Issues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 Positive Surprises</a:t>
            </a:r>
            <a:endParaRPr lang="en-US" dirty="0"/>
          </a:p>
        </p:txBody>
      </p:sp>
      <p:sp>
        <p:nvSpPr>
          <p:cNvPr id="3" name="Content Placeholder 2"/>
          <p:cNvSpPr>
            <a:spLocks noGrp="1"/>
          </p:cNvSpPr>
          <p:nvPr>
            <p:ph idx="1"/>
          </p:nvPr>
        </p:nvSpPr>
        <p:spPr/>
        <p:txBody>
          <a:bodyPr/>
          <a:lstStyle/>
          <a:p>
            <a:r>
              <a:rPr lang="en-US" dirty="0" smtClean="0"/>
              <a:t>Collaboration across system lines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Picture 4" descr="IMG_3437.jpg"/>
          <p:cNvPicPr>
            <a:picLocks noChangeAspect="1"/>
          </p:cNvPicPr>
          <p:nvPr/>
        </p:nvPicPr>
        <p:blipFill>
          <a:blip r:embed="rId2" cstate="print"/>
          <a:stretch>
            <a:fillRect/>
          </a:stretch>
        </p:blipFill>
        <p:spPr>
          <a:xfrm>
            <a:off x="5181600" y="3200400"/>
            <a:ext cx="3556000" cy="2667000"/>
          </a:xfrm>
          <a:prstGeom prst="rect">
            <a:avLst/>
          </a:prstGeom>
        </p:spPr>
      </p:pic>
      <p:sp>
        <p:nvSpPr>
          <p:cNvPr id="6" name="TextBox 5"/>
          <p:cNvSpPr txBox="1"/>
          <p:nvPr/>
        </p:nvSpPr>
        <p:spPr>
          <a:xfrm>
            <a:off x="304800" y="6553200"/>
            <a:ext cx="8153400" cy="276999"/>
          </a:xfrm>
          <a:prstGeom prst="rect">
            <a:avLst/>
          </a:prstGeom>
          <a:noFill/>
        </p:spPr>
        <p:txBody>
          <a:bodyPr wrap="square" rtlCol="0">
            <a:spAutoFit/>
          </a:bodyPr>
          <a:lstStyle/>
          <a:p>
            <a:r>
              <a:rPr lang="en-US" sz="1200" dirty="0" smtClean="0"/>
              <a:t>Taken at: Mission Valley Library</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 Positive Surprises</a:t>
            </a:r>
            <a:endParaRPr lang="en-US" dirty="0"/>
          </a:p>
        </p:txBody>
      </p:sp>
      <p:sp>
        <p:nvSpPr>
          <p:cNvPr id="3" name="Content Placeholder 2"/>
          <p:cNvSpPr>
            <a:spLocks noGrp="1"/>
          </p:cNvSpPr>
          <p:nvPr>
            <p:ph idx="1"/>
          </p:nvPr>
        </p:nvSpPr>
        <p:spPr/>
        <p:txBody>
          <a:bodyPr/>
          <a:lstStyle/>
          <a:p>
            <a:r>
              <a:rPr lang="en-US" dirty="0" smtClean="0"/>
              <a:t>Collaboration across system lines</a:t>
            </a:r>
          </a:p>
          <a:p>
            <a:r>
              <a:rPr lang="en-US" dirty="0" smtClean="0"/>
              <a:t>Teacher support at school sites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IMG_0223.JPG"/>
          <p:cNvPicPr>
            <a:picLocks noChangeAspect="1"/>
          </p:cNvPicPr>
          <p:nvPr/>
        </p:nvPicPr>
        <p:blipFill>
          <a:blip r:embed="rId2" cstate="print"/>
          <a:stretch>
            <a:fillRect/>
          </a:stretch>
        </p:blipFill>
        <p:spPr>
          <a:xfrm>
            <a:off x="4800600" y="3200400"/>
            <a:ext cx="3962400" cy="2971800"/>
          </a:xfrm>
          <a:prstGeom prst="rect">
            <a:avLst/>
          </a:prstGeom>
        </p:spPr>
      </p:pic>
      <p:sp>
        <p:nvSpPr>
          <p:cNvPr id="5" name="TextBox 4"/>
          <p:cNvSpPr txBox="1"/>
          <p:nvPr/>
        </p:nvSpPr>
        <p:spPr>
          <a:xfrm>
            <a:off x="457200" y="6629400"/>
            <a:ext cx="7467600" cy="276999"/>
          </a:xfrm>
          <a:prstGeom prst="rect">
            <a:avLst/>
          </a:prstGeom>
          <a:noFill/>
        </p:spPr>
        <p:txBody>
          <a:bodyPr wrap="square" rtlCol="0">
            <a:spAutoFit/>
          </a:bodyPr>
          <a:lstStyle/>
          <a:p>
            <a:r>
              <a:rPr lang="en-US" sz="1200" dirty="0" smtClean="0"/>
              <a:t>Taken at: </a:t>
            </a:r>
            <a:r>
              <a:rPr lang="en-US" sz="1200" dirty="0" err="1" smtClean="0"/>
              <a:t>Grossmont</a:t>
            </a:r>
            <a:r>
              <a:rPr lang="en-US" sz="1200" dirty="0" smtClean="0"/>
              <a:t> High School</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Lessons Learned: Positive Surprises</a:t>
            </a:r>
            <a:endParaRPr lang="en-US" dirty="0"/>
          </a:p>
        </p:txBody>
      </p:sp>
      <p:sp>
        <p:nvSpPr>
          <p:cNvPr id="3" name="Content Placeholder 2"/>
          <p:cNvSpPr>
            <a:spLocks noGrp="1"/>
          </p:cNvSpPr>
          <p:nvPr>
            <p:ph idx="1"/>
          </p:nvPr>
        </p:nvSpPr>
        <p:spPr/>
        <p:txBody>
          <a:bodyPr/>
          <a:lstStyle/>
          <a:p>
            <a:r>
              <a:rPr lang="en-US" dirty="0" smtClean="0"/>
              <a:t>Collaboration across system lines</a:t>
            </a:r>
          </a:p>
          <a:p>
            <a:r>
              <a:rPr lang="en-US" dirty="0" smtClean="0"/>
              <a:t>Teacher support at school sites</a:t>
            </a:r>
          </a:p>
          <a:p>
            <a:r>
              <a:rPr lang="en-US" dirty="0" smtClean="0"/>
              <a:t>A few girls willing to model </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IMG_0506.JPG"/>
          <p:cNvPicPr>
            <a:picLocks noChangeAspect="1"/>
          </p:cNvPicPr>
          <p:nvPr/>
        </p:nvPicPr>
        <p:blipFill>
          <a:blip r:embed="rId2" cstate="print"/>
          <a:stretch>
            <a:fillRect/>
          </a:stretch>
        </p:blipFill>
        <p:spPr>
          <a:xfrm rot="5400000">
            <a:off x="5581650" y="3257550"/>
            <a:ext cx="3505200" cy="2628900"/>
          </a:xfrm>
          <a:prstGeom prst="rect">
            <a:avLst/>
          </a:prstGeom>
        </p:spPr>
      </p:pic>
      <p:sp>
        <p:nvSpPr>
          <p:cNvPr id="6" name="TextBox 5"/>
          <p:cNvSpPr txBox="1"/>
          <p:nvPr/>
        </p:nvSpPr>
        <p:spPr>
          <a:xfrm>
            <a:off x="457200" y="6477000"/>
            <a:ext cx="6705600" cy="276999"/>
          </a:xfrm>
          <a:prstGeom prst="rect">
            <a:avLst/>
          </a:prstGeom>
          <a:noFill/>
        </p:spPr>
        <p:txBody>
          <a:bodyPr wrap="square" rtlCol="0">
            <a:spAutoFit/>
          </a:bodyPr>
          <a:lstStyle/>
          <a:p>
            <a:r>
              <a:rPr lang="en-US" sz="1200" dirty="0" smtClean="0"/>
              <a:t>Taken at: Garfield High School</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Lessons Learned: Positive Surprises</a:t>
            </a:r>
            <a:endParaRPr lang="en-US" dirty="0"/>
          </a:p>
        </p:txBody>
      </p:sp>
      <p:sp>
        <p:nvSpPr>
          <p:cNvPr id="3" name="Content Placeholder 2"/>
          <p:cNvSpPr>
            <a:spLocks noGrp="1"/>
          </p:cNvSpPr>
          <p:nvPr>
            <p:ph idx="1"/>
          </p:nvPr>
        </p:nvSpPr>
        <p:spPr/>
        <p:txBody>
          <a:bodyPr/>
          <a:lstStyle/>
          <a:p>
            <a:r>
              <a:rPr lang="en-US" dirty="0" smtClean="0"/>
              <a:t>Collaboration across system lines</a:t>
            </a:r>
          </a:p>
          <a:p>
            <a:r>
              <a:rPr lang="en-US" dirty="0" smtClean="0"/>
              <a:t>Teacher support at school sites</a:t>
            </a:r>
          </a:p>
          <a:p>
            <a:r>
              <a:rPr lang="en-US" dirty="0" smtClean="0"/>
              <a:t>A few girls willing to model </a:t>
            </a:r>
          </a:p>
          <a:p>
            <a:r>
              <a:rPr lang="en-US" dirty="0" smtClean="0"/>
              <a:t>Flexibility is key!</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IMG_0556.JPG"/>
          <p:cNvPicPr>
            <a:picLocks noChangeAspect="1"/>
          </p:cNvPicPr>
          <p:nvPr/>
        </p:nvPicPr>
        <p:blipFill>
          <a:blip r:embed="rId2" cstate="print"/>
          <a:stretch>
            <a:fillRect/>
          </a:stretch>
        </p:blipFill>
        <p:spPr>
          <a:xfrm>
            <a:off x="4572000" y="3581400"/>
            <a:ext cx="3962400" cy="2971800"/>
          </a:xfrm>
          <a:prstGeom prst="rect">
            <a:avLst/>
          </a:prstGeom>
        </p:spPr>
      </p:pic>
      <p:sp>
        <p:nvSpPr>
          <p:cNvPr id="5" name="TextBox 4"/>
          <p:cNvSpPr txBox="1"/>
          <p:nvPr/>
        </p:nvSpPr>
        <p:spPr>
          <a:xfrm>
            <a:off x="609600" y="6629400"/>
            <a:ext cx="7315200" cy="276999"/>
          </a:xfrm>
          <a:prstGeom prst="rect">
            <a:avLst/>
          </a:prstGeom>
          <a:noFill/>
        </p:spPr>
        <p:txBody>
          <a:bodyPr wrap="square" rtlCol="0">
            <a:spAutoFit/>
          </a:bodyPr>
          <a:lstStyle/>
          <a:p>
            <a:r>
              <a:rPr lang="en-US" sz="1200" dirty="0" smtClean="0"/>
              <a:t>Taken at: </a:t>
            </a:r>
            <a:r>
              <a:rPr lang="en-US" sz="1200" dirty="0" err="1" smtClean="0"/>
              <a:t>Grossmont</a:t>
            </a:r>
            <a:r>
              <a:rPr lang="en-US" sz="1200" dirty="0" smtClean="0"/>
              <a:t> High School</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 Positive Surprises</a:t>
            </a:r>
            <a:endParaRPr lang="en-US" dirty="0"/>
          </a:p>
        </p:txBody>
      </p:sp>
      <p:sp>
        <p:nvSpPr>
          <p:cNvPr id="3" name="Content Placeholder 2"/>
          <p:cNvSpPr>
            <a:spLocks noGrp="1"/>
          </p:cNvSpPr>
          <p:nvPr>
            <p:ph idx="1"/>
          </p:nvPr>
        </p:nvSpPr>
        <p:spPr/>
        <p:txBody>
          <a:bodyPr/>
          <a:lstStyle/>
          <a:p>
            <a:r>
              <a:rPr lang="en-US" dirty="0" smtClean="0"/>
              <a:t>Collaboration across system lines</a:t>
            </a:r>
          </a:p>
          <a:p>
            <a:r>
              <a:rPr lang="en-US" dirty="0" smtClean="0"/>
              <a:t>Teacher support at school sites</a:t>
            </a:r>
          </a:p>
          <a:p>
            <a:r>
              <a:rPr lang="en-US" dirty="0" smtClean="0"/>
              <a:t>A few girls willing to model </a:t>
            </a:r>
          </a:p>
          <a:p>
            <a:r>
              <a:rPr lang="en-US" dirty="0" smtClean="0"/>
              <a:t>Flexibility is key!</a:t>
            </a:r>
          </a:p>
          <a:p>
            <a:r>
              <a:rPr lang="en-US" dirty="0" smtClean="0"/>
              <a:t>Be willing to try anything</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IMG_0455.JPG"/>
          <p:cNvPicPr>
            <a:picLocks noChangeAspect="1"/>
          </p:cNvPicPr>
          <p:nvPr/>
        </p:nvPicPr>
        <p:blipFill>
          <a:blip r:embed="rId2" cstate="print"/>
          <a:stretch>
            <a:fillRect/>
          </a:stretch>
        </p:blipFill>
        <p:spPr>
          <a:xfrm>
            <a:off x="5181600" y="3733800"/>
            <a:ext cx="3581400" cy="2686050"/>
          </a:xfrm>
          <a:prstGeom prst="rect">
            <a:avLst/>
          </a:prstGeom>
        </p:spPr>
      </p:pic>
      <p:sp>
        <p:nvSpPr>
          <p:cNvPr id="5" name="TextBox 4"/>
          <p:cNvSpPr txBox="1"/>
          <p:nvPr/>
        </p:nvSpPr>
        <p:spPr>
          <a:xfrm>
            <a:off x="457200" y="6553200"/>
            <a:ext cx="7010400" cy="276999"/>
          </a:xfrm>
          <a:prstGeom prst="rect">
            <a:avLst/>
          </a:prstGeom>
          <a:noFill/>
        </p:spPr>
        <p:txBody>
          <a:bodyPr wrap="square" rtlCol="0">
            <a:spAutoFit/>
          </a:bodyPr>
          <a:lstStyle/>
          <a:p>
            <a:r>
              <a:rPr lang="en-US" sz="1200" dirty="0" smtClean="0"/>
              <a:t>Taken at: Garfield High School</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a:t>
            </a:r>
            <a:endParaRPr lang="en-US" dirty="0"/>
          </a:p>
        </p:txBody>
      </p:sp>
      <p:sp>
        <p:nvSpPr>
          <p:cNvPr id="3" name="Content Placeholder 2"/>
          <p:cNvSpPr>
            <a:spLocks noGrp="1"/>
          </p:cNvSpPr>
          <p:nvPr>
            <p:ph idx="1"/>
          </p:nvPr>
        </p:nvSpPr>
        <p:spPr/>
        <p:txBody>
          <a:bodyPr/>
          <a:lstStyle/>
          <a:p>
            <a:r>
              <a:rPr lang="en-US" dirty="0" smtClean="0"/>
              <a:t>Invitation to return to schools</a:t>
            </a:r>
          </a:p>
          <a:p>
            <a:pPr>
              <a:buNone/>
            </a:pPr>
            <a:endParaRPr lang="en-US" dirty="0" smtClean="0"/>
          </a:p>
        </p:txBody>
      </p:sp>
      <p:pic>
        <p:nvPicPr>
          <p:cNvPr id="4" name="Picture 3" descr="IMG_0484.JPG"/>
          <p:cNvPicPr>
            <a:picLocks noChangeAspect="1"/>
          </p:cNvPicPr>
          <p:nvPr/>
        </p:nvPicPr>
        <p:blipFill>
          <a:blip r:embed="rId2" cstate="print"/>
          <a:stretch>
            <a:fillRect/>
          </a:stretch>
        </p:blipFill>
        <p:spPr>
          <a:xfrm>
            <a:off x="2743200" y="2667000"/>
            <a:ext cx="3429000" cy="2571750"/>
          </a:xfrm>
          <a:prstGeom prst="rect">
            <a:avLst/>
          </a:prstGeom>
        </p:spPr>
      </p:pic>
      <p:sp>
        <p:nvSpPr>
          <p:cNvPr id="5" name="TextBox 4"/>
          <p:cNvSpPr txBox="1"/>
          <p:nvPr/>
        </p:nvSpPr>
        <p:spPr>
          <a:xfrm>
            <a:off x="533400" y="6629400"/>
            <a:ext cx="7239000" cy="276999"/>
          </a:xfrm>
          <a:prstGeom prst="rect">
            <a:avLst/>
          </a:prstGeom>
          <a:noFill/>
        </p:spPr>
        <p:txBody>
          <a:bodyPr wrap="square" rtlCol="0">
            <a:spAutoFit/>
          </a:bodyPr>
          <a:lstStyle/>
          <a:p>
            <a:r>
              <a:rPr lang="en-US" sz="1200" dirty="0" smtClean="0"/>
              <a:t>Taken at: Garfield High School</a:t>
            </a:r>
            <a:endParaRPr lang="en-US"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a:t>
            </a:r>
            <a:endParaRPr lang="en-US" dirty="0"/>
          </a:p>
        </p:txBody>
      </p:sp>
      <p:sp>
        <p:nvSpPr>
          <p:cNvPr id="3" name="Content Placeholder 2"/>
          <p:cNvSpPr>
            <a:spLocks noGrp="1"/>
          </p:cNvSpPr>
          <p:nvPr>
            <p:ph idx="1"/>
          </p:nvPr>
        </p:nvSpPr>
        <p:spPr/>
        <p:txBody>
          <a:bodyPr/>
          <a:lstStyle/>
          <a:p>
            <a:r>
              <a:rPr lang="en-US" dirty="0" smtClean="0"/>
              <a:t>Invitation to return to schools</a:t>
            </a:r>
          </a:p>
          <a:p>
            <a:endParaRPr lang="en-US" dirty="0" smtClean="0"/>
          </a:p>
          <a:p>
            <a:r>
              <a:rPr lang="en-US" dirty="0" smtClean="0"/>
              <a:t>Adding a few different elements to the program?</a:t>
            </a:r>
            <a:endParaRPr lang="en-US" dirty="0"/>
          </a:p>
        </p:txBody>
      </p:sp>
      <p:pic>
        <p:nvPicPr>
          <p:cNvPr id="4" name="Picture 3" descr="IMG_0387.JPG"/>
          <p:cNvPicPr>
            <a:picLocks noChangeAspect="1"/>
          </p:cNvPicPr>
          <p:nvPr/>
        </p:nvPicPr>
        <p:blipFill>
          <a:blip r:embed="rId2" cstate="print"/>
          <a:srcRect l="41250" t="15000" r="26250" b="15000"/>
          <a:stretch>
            <a:fillRect/>
          </a:stretch>
        </p:blipFill>
        <p:spPr>
          <a:xfrm>
            <a:off x="3581400" y="3352800"/>
            <a:ext cx="1981200" cy="3200400"/>
          </a:xfrm>
          <a:prstGeom prst="rect">
            <a:avLst/>
          </a:prstGeom>
        </p:spPr>
      </p:pic>
      <p:sp>
        <p:nvSpPr>
          <p:cNvPr id="5" name="TextBox 4"/>
          <p:cNvSpPr txBox="1"/>
          <p:nvPr/>
        </p:nvSpPr>
        <p:spPr>
          <a:xfrm>
            <a:off x="762000" y="6629400"/>
            <a:ext cx="6324600" cy="276999"/>
          </a:xfrm>
          <a:prstGeom prst="rect">
            <a:avLst/>
          </a:prstGeom>
          <a:noFill/>
        </p:spPr>
        <p:txBody>
          <a:bodyPr wrap="square" rtlCol="0">
            <a:spAutoFit/>
          </a:bodyPr>
          <a:lstStyle/>
          <a:p>
            <a:r>
              <a:rPr lang="en-US" sz="1200" dirty="0" smtClean="0"/>
              <a:t>Taken at: </a:t>
            </a:r>
            <a:r>
              <a:rPr lang="en-US" sz="1200" dirty="0" err="1" smtClean="0"/>
              <a:t>Grossmont</a:t>
            </a:r>
            <a:r>
              <a:rPr lang="en-US" sz="1200" dirty="0" smtClean="0"/>
              <a:t> High School</a:t>
            </a:r>
            <a:endParaRPr lang="en-US"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We can take time now to field questions if you have any…</a:t>
            </a:r>
          </a:p>
          <a:p>
            <a:r>
              <a:rPr lang="en-US" dirty="0" smtClean="0"/>
              <a:t>If you think of a question after the webinar ends, feel free to contact us:</a:t>
            </a:r>
          </a:p>
          <a:p>
            <a:pPr>
              <a:buNone/>
            </a:pPr>
            <a:r>
              <a:rPr lang="en-US" dirty="0" smtClean="0"/>
              <a:t>Anna: </a:t>
            </a:r>
            <a:r>
              <a:rPr lang="en-US" dirty="0" smtClean="0">
                <a:hlinkClick r:id="rId2"/>
              </a:rPr>
              <a:t>anna.hartman@sdcounty.ca.gov</a:t>
            </a:r>
            <a:endParaRPr lang="en-US" dirty="0" smtClean="0"/>
          </a:p>
          <a:p>
            <a:pPr>
              <a:buNone/>
            </a:pPr>
            <a:r>
              <a:rPr lang="en-US" dirty="0" smtClean="0"/>
              <a:t>Kirby</a:t>
            </a:r>
            <a:r>
              <a:rPr lang="en-US" smtClean="0"/>
              <a:t>: </a:t>
            </a:r>
            <a:r>
              <a:rPr lang="en-US" smtClean="0">
                <a:hlinkClick r:id="rId3"/>
              </a:rPr>
              <a:t>kmccurtis@sandiego.gov</a:t>
            </a:r>
            <a:endParaRPr lang="en-US" smtClean="0"/>
          </a:p>
          <a:p>
            <a:pPr>
              <a:buNone/>
            </a:pPr>
            <a:endParaRPr lang="en-US" dirty="0" smtClean="0"/>
          </a:p>
          <a:p>
            <a:pPr>
              <a:buNone/>
            </a:pPr>
            <a:r>
              <a:rPr lang="en-US" dirty="0" smtClean="0"/>
              <a:t>http://so-calconnection.blogspot.com/</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 of </a:t>
            </a:r>
            <a:r>
              <a:rPr lang="en-US" i="1" dirty="0" smtClean="0"/>
              <a:t>ADOLESCENCE</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the state or process of growing up</a:t>
            </a:r>
          </a:p>
          <a:p>
            <a:pPr marL="514350" indent="-514350">
              <a:buAutoNum type="arabicPeriod"/>
            </a:pPr>
            <a:r>
              <a:rPr lang="en-US" dirty="0" smtClean="0"/>
              <a:t> the period of life from puberty to maturity terminating legally at the age of majority </a:t>
            </a:r>
          </a:p>
          <a:p>
            <a:pPr marL="457200" indent="-457200">
              <a:buNone/>
            </a:pPr>
            <a:r>
              <a:rPr lang="en-US" sz="2000" dirty="0" smtClean="0"/>
              <a:t>http://www.merriam-webster.com/dictionary/adolescence </a:t>
            </a:r>
          </a:p>
          <a:p>
            <a:pPr marL="457200" indent="-457200">
              <a:buNone/>
            </a:pPr>
            <a:endParaRPr lang="en-US" sz="2000" dirty="0" smtClean="0"/>
          </a:p>
          <a:p>
            <a:pPr>
              <a:buNone/>
            </a:pPr>
            <a:r>
              <a:rPr lang="en-US" dirty="0" smtClean="0"/>
              <a:t>Of, relating to, or applicable to those aged 13 through 19. </a:t>
            </a:r>
          </a:p>
          <a:p>
            <a:pPr>
              <a:buNone/>
            </a:pPr>
            <a:r>
              <a:rPr lang="en-US" sz="2000" dirty="0" smtClean="0"/>
              <a:t>http://www.thefreedictionary.com/teenaged </a:t>
            </a:r>
          </a:p>
          <a:p>
            <a:endParaRPr lang="en-US" dirty="0" smtClean="0"/>
          </a:p>
          <a:p>
            <a:pPr algn="ctr">
              <a:buNone/>
            </a:pP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Library Service Definition of </a:t>
            </a:r>
            <a:r>
              <a:rPr lang="en-US" i="1" dirty="0" smtClean="0"/>
              <a:t>TEEN</a:t>
            </a:r>
            <a:endParaRPr lang="en-US" i="1" dirty="0"/>
          </a:p>
        </p:txBody>
      </p:sp>
      <p:sp>
        <p:nvSpPr>
          <p:cNvPr id="3" name="Content Placeholder 2"/>
          <p:cNvSpPr>
            <a:spLocks noGrp="1"/>
          </p:cNvSpPr>
          <p:nvPr>
            <p:ph idx="1"/>
          </p:nvPr>
        </p:nvSpPr>
        <p:spPr/>
        <p:txBody>
          <a:bodyPr/>
          <a:lstStyle/>
          <a:p>
            <a:pPr>
              <a:buNone/>
            </a:pPr>
            <a:r>
              <a:rPr lang="en-US" dirty="0" smtClean="0"/>
              <a:t>YALSA (Young Adult Library Service Association)</a:t>
            </a:r>
          </a:p>
          <a:p>
            <a:pPr>
              <a:buNone/>
            </a:pPr>
            <a:r>
              <a:rPr lang="en-US" dirty="0" smtClean="0"/>
              <a:t>defines teens as ages 12-18</a:t>
            </a:r>
          </a:p>
          <a:p>
            <a:pPr>
              <a:buNone/>
            </a:pPr>
            <a:endParaRPr lang="en-US" dirty="0" smtClean="0"/>
          </a:p>
          <a:p>
            <a:pPr algn="ctr">
              <a:buNone/>
            </a:pPr>
            <a:r>
              <a:rPr lang="en-US" sz="2000" dirty="0" smtClean="0"/>
              <a:t>http://www.ala.org/ala/mgrps/divs/yalsa/aboutyalsab/aboutyalsa.cfm</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Poll – Type Your Response in Chat Box</a:t>
            </a:r>
            <a:endParaRPr lang="en-US" dirty="0"/>
          </a:p>
        </p:txBody>
      </p:sp>
      <p:sp>
        <p:nvSpPr>
          <p:cNvPr id="3" name="Content Placeholder 2"/>
          <p:cNvSpPr>
            <a:spLocks noGrp="1"/>
          </p:cNvSpPr>
          <p:nvPr>
            <p:ph idx="1"/>
          </p:nvPr>
        </p:nvSpPr>
        <p:spPr/>
        <p:txBody>
          <a:bodyPr>
            <a:normAutofit/>
          </a:bodyPr>
          <a:lstStyle/>
          <a:p>
            <a:pPr algn="ctr">
              <a:buNone/>
            </a:pPr>
            <a:r>
              <a:rPr lang="en-US" sz="4000" dirty="0" smtClean="0"/>
              <a:t>What challenges do you face when working with teens?</a:t>
            </a:r>
          </a:p>
          <a:p>
            <a:pPr algn="ctr">
              <a:buNone/>
            </a:pPr>
            <a:endParaRPr lang="en-US" sz="4000" dirty="0"/>
          </a:p>
        </p:txBody>
      </p:sp>
      <p:pic>
        <p:nvPicPr>
          <p:cNvPr id="2050" name="Picture 2" descr="C:\Documents and Settings\ahartman\Local Settings\Temporary Internet Files\Content.IE5\ZVH386X1\MP900399770[1].jpg"/>
          <p:cNvPicPr>
            <a:picLocks noChangeAspect="1" noChangeArrowheads="1"/>
          </p:cNvPicPr>
          <p:nvPr/>
        </p:nvPicPr>
        <p:blipFill>
          <a:blip r:embed="rId2" cstate="print"/>
          <a:srcRect/>
          <a:stretch>
            <a:fillRect/>
          </a:stretch>
        </p:blipFill>
        <p:spPr bwMode="auto">
          <a:xfrm>
            <a:off x="2590800" y="3200400"/>
            <a:ext cx="3901440" cy="25999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074" name="Picture 2" descr="C:\Documents and Settings\ahartman\Local Settings\Temporary Internet Files\Content.IE5\UPPWOG02\MP900385803[1].jpg"/>
          <p:cNvPicPr>
            <a:picLocks noGrp="1" noChangeAspect="1" noChangeArrowheads="1"/>
          </p:cNvPicPr>
          <p:nvPr>
            <p:ph idx="1"/>
          </p:nvPr>
        </p:nvPicPr>
        <p:blipFill>
          <a:blip r:embed="rId3" cstate="print"/>
          <a:srcRect t="468" b="5720"/>
          <a:stretch>
            <a:fillRect/>
          </a:stretch>
        </p:blipFill>
        <p:spPr bwMode="auto">
          <a:xfrm>
            <a:off x="2133600" y="333068"/>
            <a:ext cx="4759362" cy="6296332"/>
          </a:xfrm>
          <a:prstGeom prst="rect">
            <a:avLst/>
          </a:prstGeom>
          <a:noFill/>
        </p:spPr>
      </p:pic>
      <p:sp>
        <p:nvSpPr>
          <p:cNvPr id="6" name="TextBox 5"/>
          <p:cNvSpPr txBox="1"/>
          <p:nvPr/>
        </p:nvSpPr>
        <p:spPr>
          <a:xfrm>
            <a:off x="0" y="304800"/>
            <a:ext cx="9144000" cy="646331"/>
          </a:xfrm>
          <a:prstGeom prst="rect">
            <a:avLst/>
          </a:prstGeom>
          <a:noFill/>
        </p:spPr>
        <p:txBody>
          <a:bodyPr wrap="square" rtlCol="0">
            <a:spAutoFit/>
          </a:bodyPr>
          <a:lstStyle/>
          <a:p>
            <a:pPr algn="ctr"/>
            <a:r>
              <a:rPr lang="en-US" sz="3200" dirty="0" smtClean="0">
                <a:solidFill>
                  <a:schemeClr val="bg1"/>
                </a:solidFill>
              </a:rPr>
              <a:t>The Brain is only </a:t>
            </a:r>
            <a:r>
              <a:rPr lang="en-US" sz="3600" b="1" dirty="0" smtClean="0">
                <a:solidFill>
                  <a:schemeClr val="bg1"/>
                </a:solidFill>
              </a:rPr>
              <a:t>80%</a:t>
            </a:r>
            <a:r>
              <a:rPr lang="en-US" sz="3200" b="1" dirty="0" smtClean="0">
                <a:solidFill>
                  <a:schemeClr val="bg1"/>
                </a:solidFill>
              </a:rPr>
              <a:t> </a:t>
            </a:r>
            <a:r>
              <a:rPr lang="en-US" sz="3200" dirty="0" smtClean="0">
                <a:solidFill>
                  <a:schemeClr val="bg1"/>
                </a:solidFill>
              </a:rPr>
              <a:t>developed in adolescents.</a:t>
            </a:r>
            <a:endParaRPr lang="en-US" sz="3200" dirty="0">
              <a:solidFill>
                <a:schemeClr val="bg1"/>
              </a:solidFill>
            </a:endParaRPr>
          </a:p>
        </p:txBody>
      </p:sp>
      <p:sp>
        <p:nvSpPr>
          <p:cNvPr id="7" name="Rectangle 6"/>
          <p:cNvSpPr/>
          <p:nvPr/>
        </p:nvSpPr>
        <p:spPr>
          <a:xfrm>
            <a:off x="0" y="6553200"/>
            <a:ext cx="9144000" cy="400111"/>
          </a:xfrm>
          <a:prstGeom prst="rect">
            <a:avLst/>
          </a:prstGeom>
        </p:spPr>
        <p:txBody>
          <a:bodyPr wrap="square">
            <a:spAutoFit/>
          </a:bodyPr>
          <a:lstStyle/>
          <a:p>
            <a:pPr>
              <a:defRPr/>
            </a:pPr>
            <a:r>
              <a:rPr lang="en-US" sz="1000" dirty="0" smtClean="0">
                <a:solidFill>
                  <a:schemeClr val="bg1"/>
                </a:solidFill>
              </a:rPr>
              <a:t>Ruder, Debra Bradley. A Work in Progress: The Teen Brain. Harvard Magazine [September-October 2008] </a:t>
            </a:r>
            <a:r>
              <a:rPr lang="en-US" sz="1000" dirty="0" smtClean="0">
                <a:solidFill>
                  <a:schemeClr val="bg1"/>
                </a:solidFill>
                <a:hlinkClick r:id="rId4"/>
              </a:rPr>
              <a:t>http://harvardmagazine.com/2008/09/the-teen-brain.html</a:t>
            </a:r>
            <a:r>
              <a:rPr lang="en-US" sz="1000" dirty="0" smtClean="0">
                <a:solidFill>
                  <a:schemeClr val="bg1"/>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8" name="Picture 4" descr="C:\Documents and Settings\ahartman\Local Settings\Temporary Internet Files\Content.IE5\476OV2BU\MP900284940[1].jpg"/>
          <p:cNvPicPr>
            <a:picLocks noChangeAspect="1" noChangeArrowheads="1"/>
          </p:cNvPicPr>
          <p:nvPr/>
        </p:nvPicPr>
        <p:blipFill>
          <a:blip r:embed="rId3" cstate="print"/>
          <a:srcRect t="18692"/>
          <a:stretch>
            <a:fillRect/>
          </a:stretch>
        </p:blipFill>
        <p:spPr bwMode="auto">
          <a:xfrm>
            <a:off x="5306556" y="1752600"/>
            <a:ext cx="3623733" cy="2209800"/>
          </a:xfrm>
          <a:prstGeom prst="rect">
            <a:avLst/>
          </a:prstGeom>
          <a:noFill/>
        </p:spPr>
      </p:pic>
      <p:sp>
        <p:nvSpPr>
          <p:cNvPr id="15" name="Title 14"/>
          <p:cNvSpPr>
            <a:spLocks noGrp="1"/>
          </p:cNvSpPr>
          <p:nvPr>
            <p:ph type="title"/>
          </p:nvPr>
        </p:nvSpPr>
        <p:spPr/>
        <p:txBody>
          <a:bodyPr>
            <a:normAutofit/>
          </a:bodyPr>
          <a:lstStyle/>
          <a:p>
            <a:r>
              <a:rPr lang="en-US" dirty="0" smtClean="0"/>
              <a:t>Teen Cognitive Development</a:t>
            </a:r>
            <a:endParaRPr lang="en-US" dirty="0"/>
          </a:p>
        </p:txBody>
      </p:sp>
      <p:sp>
        <p:nvSpPr>
          <p:cNvPr id="4" name="Content Placeholder 3"/>
          <p:cNvSpPr>
            <a:spLocks noGrp="1"/>
          </p:cNvSpPr>
          <p:nvPr>
            <p:ph idx="1"/>
          </p:nvPr>
        </p:nvSpPr>
        <p:spPr/>
        <p:txBody>
          <a:bodyPr>
            <a:normAutofit/>
          </a:bodyPr>
          <a:lstStyle/>
          <a:p>
            <a:r>
              <a:rPr lang="en-US" dirty="0" smtClean="0"/>
              <a:t>Developing thinking skills</a:t>
            </a:r>
          </a:p>
          <a:p>
            <a:pPr lvl="1"/>
            <a:r>
              <a:rPr lang="en-US" dirty="0" smtClean="0"/>
              <a:t>Abstract thinking</a:t>
            </a:r>
          </a:p>
          <a:p>
            <a:pPr lvl="1"/>
            <a:r>
              <a:rPr lang="en-US" dirty="0" smtClean="0"/>
              <a:t>Reasoning </a:t>
            </a:r>
          </a:p>
          <a:p>
            <a:pPr lvl="1">
              <a:buNone/>
            </a:pPr>
            <a:endParaRPr lang="en-US" dirty="0" smtClean="0"/>
          </a:p>
          <a:p>
            <a:endParaRPr lang="en-US" dirty="0" smtClean="0"/>
          </a:p>
          <a:p>
            <a:endParaRPr lang="en-US" dirty="0" smtClean="0"/>
          </a:p>
          <a:p>
            <a:endParaRPr lang="en-US" dirty="0" smtClean="0"/>
          </a:p>
          <a:p>
            <a:pPr>
              <a:buNone/>
            </a:pPr>
            <a:endParaRPr lang="en-US" dirty="0" smtClean="0"/>
          </a:p>
        </p:txBody>
      </p:sp>
      <p:sp>
        <p:nvSpPr>
          <p:cNvPr id="5" name="TextBox 4"/>
          <p:cNvSpPr txBox="1"/>
          <p:nvPr/>
        </p:nvSpPr>
        <p:spPr>
          <a:xfrm>
            <a:off x="0" y="6488668"/>
            <a:ext cx="9372600" cy="246221"/>
          </a:xfrm>
          <a:prstGeom prst="rect">
            <a:avLst/>
          </a:prstGeom>
          <a:noFill/>
        </p:spPr>
        <p:txBody>
          <a:bodyPr wrap="square" rtlCol="0">
            <a:spAutoFit/>
          </a:bodyPr>
          <a:lstStyle/>
          <a:p>
            <a:pPr algn="ctr"/>
            <a:r>
              <a:rPr lang="en-US" sz="1000" i="1" dirty="0" smtClean="0"/>
              <a:t>Adolescent Growth and Development </a:t>
            </a:r>
            <a:r>
              <a:rPr lang="en-US" sz="1000" dirty="0" smtClean="0"/>
              <a:t>by Novella Ruffin publication 350-850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1022</TotalTime>
  <Words>2601</Words>
  <Application>Microsoft Macintosh PowerPoint</Application>
  <PresentationFormat>On-screen Show (4:3)</PresentationFormat>
  <Paragraphs>362</Paragraphs>
  <Slides>48</Slides>
  <Notes>29</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Office Theme</vt:lpstr>
      <vt:lpstr> Cuddle Up &amp; Read: Storytimes for Pregnant and Parenting Teens</vt:lpstr>
      <vt:lpstr>Agenda</vt:lpstr>
      <vt:lpstr>Poll – Raise Your Hand</vt:lpstr>
      <vt:lpstr>Definition of ADOLESCENCE</vt:lpstr>
      <vt:lpstr>Definition of ADOLESCENCE</vt:lpstr>
      <vt:lpstr>Library Service Definition of TEEN</vt:lpstr>
      <vt:lpstr>Poll – Type Your Response in Chat Box</vt:lpstr>
      <vt:lpstr>Slide 8</vt:lpstr>
      <vt:lpstr>Teen Cognitive Development</vt:lpstr>
      <vt:lpstr>Teen Cognitive Development</vt:lpstr>
      <vt:lpstr>Slide 11</vt:lpstr>
      <vt:lpstr>Slide 12</vt:lpstr>
      <vt:lpstr>Slide 13</vt:lpstr>
      <vt:lpstr>California Demographics of Teen Pregnancy, 2008</vt:lpstr>
      <vt:lpstr>Number of Teen Births in CA by Age, 2008</vt:lpstr>
      <vt:lpstr>Teen Pregnancy and Societal Impact</vt:lpstr>
      <vt:lpstr>Teen Pregnancy and Societal Impact</vt:lpstr>
      <vt:lpstr>Teen Pregnancy and Societal Impact</vt:lpstr>
      <vt:lpstr>Teen Pregnancy and Societal Impact</vt:lpstr>
      <vt:lpstr>Teen Pregnancy and Societal Impact</vt:lpstr>
      <vt:lpstr>Teen Pregnancy and Societal Impact</vt:lpstr>
      <vt:lpstr>Teen Pregnancy and Societal Impact</vt:lpstr>
      <vt:lpstr>Teen Pregnancy and Societal Impact</vt:lpstr>
      <vt:lpstr>Teen Pregnancy and Societal Impact</vt:lpstr>
      <vt:lpstr>Teen Pregnancy and Societal Impact</vt:lpstr>
      <vt:lpstr>Teen Pregnancy and Societal Impact</vt:lpstr>
      <vt:lpstr>Slide 27</vt:lpstr>
      <vt:lpstr> Cuddle Up &amp; Read: San Diego County Library </vt:lpstr>
      <vt:lpstr>Cuddle Up &amp; Read: San Diego Public Library</vt:lpstr>
      <vt:lpstr>Campus Requirements</vt:lpstr>
      <vt:lpstr>Poll – Raise Your Hand</vt:lpstr>
      <vt:lpstr>Traditional Storytime vs. Storytime for Pregnant and Parenting Teens</vt:lpstr>
      <vt:lpstr>Classroom Time</vt:lpstr>
      <vt:lpstr>Slide 34</vt:lpstr>
      <vt:lpstr>Lessons Learned: Issues</vt:lpstr>
      <vt:lpstr>Lessons Learned: Issues</vt:lpstr>
      <vt:lpstr>Lessons Learned: Issues</vt:lpstr>
      <vt:lpstr>Lessons Learned: Issues</vt:lpstr>
      <vt:lpstr>Lessons Learned: Issues</vt:lpstr>
      <vt:lpstr>Lessons Learned: Issues</vt:lpstr>
      <vt:lpstr>Lessons Learned: Positive Surprises</vt:lpstr>
      <vt:lpstr>Lessons Learned: Positive Surprises</vt:lpstr>
      <vt:lpstr>Lessons Learned: Positive Surprises</vt:lpstr>
      <vt:lpstr>Lessons Learned: Positive Surprises</vt:lpstr>
      <vt:lpstr>Lessons Learned: Positive Surprises</vt:lpstr>
      <vt:lpstr>Next Up</vt:lpstr>
      <vt:lpstr>Next Up</vt:lpstr>
      <vt:lpstr>Thanks!</vt:lpstr>
    </vt:vector>
  </TitlesOfParts>
  <Company>The City of San Diego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Cuddle Up &amp; Read: Storytimes for Pregnant and Parenting Teens</dc:title>
  <dc:creator>KMcCurtis</dc:creator>
  <cp:lastModifiedBy>Charles OShea</cp:lastModifiedBy>
  <cp:revision>102</cp:revision>
  <dcterms:created xsi:type="dcterms:W3CDTF">2011-07-25T17:10:20Z</dcterms:created>
  <dcterms:modified xsi:type="dcterms:W3CDTF">2011-07-25T17:13:44Z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1234651694</vt:i4>
  </property>
  <property fmtid="{D5CDD505-2E9C-101B-9397-08002B2CF9AE}" pid="4" name="_EmailSubject">
    <vt:lpwstr>dont forget to do the ppt updates on the webinar that I sent</vt:lpwstr>
  </property>
  <property fmtid="{D5CDD505-2E9C-101B-9397-08002B2CF9AE}" pid="5" name="_AuthorEmail">
    <vt:lpwstr>Anna.Hartman@sdcounty.ca.gov</vt:lpwstr>
  </property>
  <property fmtid="{D5CDD505-2E9C-101B-9397-08002B2CF9AE}" pid="6" name="_AuthorEmailDisplayName">
    <vt:lpwstr>Hartman, Anna</vt:lpwstr>
  </property>
</Properties>
</file>