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customXml/itemProps1.xml" ContentType="application/vnd.openxmlformats-officedocument.customXmlProperties+xml"/>
  <Override PartName="/ppt/slideLayouts/slideLayout9.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Default Extension="jpeg" ContentType="image/jpeg"/>
  <Override PartName="/ppt/slideLayouts/slideLayout1.xml" ContentType="application/vnd.openxmlformats-officedocument.presentationml.slideLayout+xml"/>
  <Override PartName="/ppt/theme/theme2.xml" ContentType="application/vnd.openxmlformats-officedocument.theme+xml"/>
  <Override PartName="/ppt/slides/slide22.xml" ContentType="application/vnd.openxmlformats-officedocument.presentationml.slide+xml"/>
  <Override PartName="/ppt/slides/slide3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Default Extension="rels" ContentType="application/vnd.openxmlformats-package.relationship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docProps/custom.xml" ContentType="application/vnd.openxmlformats-officedocument.custom-properties+xml"/>
  <Override PartName="/ppt/slides/slide15.xml" ContentType="application/vnd.openxmlformats-officedocument.presentationml.slide+xml"/>
  <Override PartName="/customXml/itemProps2.xml" ContentType="application/vnd.openxmlformats-officedocument.customXmlProperties+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customXml/itemProps3.xml" ContentType="application/vnd.openxmlformats-officedocument.customXmlProperties+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8" r:id="rId4"/>
  </p:sldMasterIdLst>
  <p:notesMasterIdLst>
    <p:notesMasterId r:id="rId44"/>
  </p:notesMasterIdLst>
  <p:handoutMasterIdLst>
    <p:handoutMasterId r:id="rId45"/>
  </p:handoutMasterIdLst>
  <p:sldIdLst>
    <p:sldId id="256" r:id="rId5"/>
    <p:sldId id="257" r:id="rId6"/>
    <p:sldId id="274" r:id="rId7"/>
    <p:sldId id="303" r:id="rId8"/>
    <p:sldId id="258" r:id="rId9"/>
    <p:sldId id="267" r:id="rId10"/>
    <p:sldId id="294" r:id="rId11"/>
    <p:sldId id="266" r:id="rId12"/>
    <p:sldId id="268" r:id="rId13"/>
    <p:sldId id="277" r:id="rId14"/>
    <p:sldId id="280" r:id="rId15"/>
    <p:sldId id="281" r:id="rId16"/>
    <p:sldId id="282" r:id="rId17"/>
    <p:sldId id="283" r:id="rId18"/>
    <p:sldId id="272" r:id="rId19"/>
    <p:sldId id="278" r:id="rId20"/>
    <p:sldId id="284" r:id="rId21"/>
    <p:sldId id="285" r:id="rId22"/>
    <p:sldId id="286" r:id="rId23"/>
    <p:sldId id="273" r:id="rId24"/>
    <p:sldId id="279" r:id="rId25"/>
    <p:sldId id="287" r:id="rId26"/>
    <p:sldId id="288" r:id="rId27"/>
    <p:sldId id="259" r:id="rId28"/>
    <p:sldId id="289" r:id="rId29"/>
    <p:sldId id="304" r:id="rId30"/>
    <p:sldId id="295" r:id="rId31"/>
    <p:sldId id="269" r:id="rId32"/>
    <p:sldId id="275" r:id="rId33"/>
    <p:sldId id="296" r:id="rId34"/>
    <p:sldId id="297" r:id="rId35"/>
    <p:sldId id="298" r:id="rId36"/>
    <p:sldId id="299" r:id="rId37"/>
    <p:sldId id="300" r:id="rId38"/>
    <p:sldId id="301" r:id="rId39"/>
    <p:sldId id="292" r:id="rId40"/>
    <p:sldId id="290" r:id="rId41"/>
    <p:sldId id="293" r:id="rId42"/>
    <p:sldId id="291"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3" frameSlides="1"/>
  <p:showPr showNarration="1">
    <p:present/>
    <p:sldAll/>
    <p:penClr>
      <a:schemeClr val="tx1"/>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FFFF"/>
    <a:srgbClr val="FFFF66"/>
    <a:srgbClr val="FFCC00"/>
    <a:srgbClr val="00CC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68720" autoAdjust="0"/>
  </p:normalViewPr>
  <p:slideViewPr>
    <p:cSldViewPr>
      <p:cViewPr varScale="1">
        <p:scale>
          <a:sx n="107" d="100"/>
          <a:sy n="107" d="100"/>
        </p:scale>
        <p:origin x="-239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533400" y="0"/>
            <a:ext cx="5791200" cy="685800"/>
          </a:xfrm>
          <a:prstGeom prst="rect">
            <a:avLst/>
          </a:prstGeom>
          <a:noFill/>
          <a:ln w="12700">
            <a:noFill/>
            <a:miter lim="800000"/>
            <a:headEnd type="none" w="sm" len="sm"/>
            <a:tailEnd type="none" w="sm" len="sm"/>
          </a:ln>
          <a:effectLst/>
        </p:spPr>
        <p:txBody>
          <a:bodyPr vert="horz" wrap="square" lIns="91440" tIns="45720" rIns="91440" bIns="45720" numCol="1" anchor="ctr" anchorCtr="0" compatLnSpc="1">
            <a:prstTxWarp prst="textNoShape">
              <a:avLst/>
            </a:prstTxWarp>
          </a:bodyPr>
          <a:lstStyle>
            <a:lvl1pPr eaLnBrk="0" hangingPunct="0">
              <a:defRPr sz="1200">
                <a:latin typeface="Times New Roman" charset="0"/>
              </a:defRPr>
            </a:lvl1pPr>
          </a:lstStyle>
          <a:p>
            <a:pPr algn="ctr">
              <a:defRPr/>
            </a:pPr>
            <a:r>
              <a:rPr lang="en-US" sz="1800" dirty="0" smtClean="0"/>
              <a:t>Using Technology for Time Management</a:t>
            </a:r>
            <a:endParaRPr lang="en-US" sz="1800" dirty="0"/>
          </a:p>
        </p:txBody>
      </p:sp>
      <p:sp>
        <p:nvSpPr>
          <p:cNvPr id="15364" name="Rectangle 4"/>
          <p:cNvSpPr>
            <a:spLocks noGrp="1" noChangeArrowheads="1"/>
          </p:cNvSpPr>
          <p:nvPr>
            <p:ph type="ftr" sz="quarter" idx="2"/>
          </p:nvPr>
        </p:nvSpPr>
        <p:spPr bwMode="auto">
          <a:xfrm>
            <a:off x="533400" y="8305800"/>
            <a:ext cx="5791200" cy="838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defRPr>
            </a:lvl1pPr>
          </a:lstStyle>
          <a:p>
            <a:pPr algn="just">
              <a:defRPr/>
            </a:pPr>
            <a:r>
              <a:rPr lang="en-US" sz="900" dirty="0" smtClean="0"/>
              <a:t>This material has been created for the Infopeople Project [</a:t>
            </a:r>
            <a:r>
              <a:rPr lang="en-US" sz="900" dirty="0" err="1" smtClean="0"/>
              <a:t>infopeople.org</a:t>
            </a:r>
            <a:r>
              <a:rPr lang="en-US" sz="900" dirty="0" smtClean="0"/>
              <a:t>], and has been supported </a:t>
            </a:r>
            <a:r>
              <a:rPr lang="en-US" sz="900" i="1" dirty="0" smtClean="0"/>
              <a:t>in part </a:t>
            </a:r>
            <a:r>
              <a:rPr lang="en-US" sz="900" dirty="0" smtClean="0"/>
              <a:t>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algn="just">
              <a:defRPr/>
            </a:pPr>
            <a:endParaRPr lang="en-US" sz="900" dirty="0"/>
          </a:p>
        </p:txBody>
      </p:sp>
      <p:sp>
        <p:nvSpPr>
          <p:cNvPr id="15365" name="Rectangle 5"/>
          <p:cNvSpPr>
            <a:spLocks noGrp="1" noChangeArrowheads="1"/>
          </p:cNvSpPr>
          <p:nvPr>
            <p:ph type="sldNum" sz="quarter" idx="3"/>
          </p:nvPr>
        </p:nvSpPr>
        <p:spPr bwMode="auto">
          <a:xfrm>
            <a:off x="6324600" y="8686800"/>
            <a:ext cx="5334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pPr>
              <a:defRPr/>
            </a:pPr>
            <a:fld id="{C2CB0439-D431-D648-9094-DCEE7BE45F7C}"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632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defRPr>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defRPr>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pPr>
              <a:defRPr/>
            </a:pPr>
            <a:fld id="{BD19B934-103F-1441-9DE8-8D822BDB5003}"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4105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diddlebug.sourceforge.net/" TargetMode="External"/><Relationship Id="rId4" Type="http://schemas.openxmlformats.org/officeDocument/2006/relationships/hyperlink" Target="http://www.nextactioncards.com/"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charset="0"/>
                <a:ea typeface="ＭＳ Ｐゴシック" charset="-128"/>
                <a:cs typeface="ＭＳ Ｐゴシック" charset="-128"/>
              </a:rPr>
              <a:t>Time management is more than just managing time. It is more about the way we use it effectively. It is about managing yourself in relation to time. It is about setting priorities and taking charge of the situation. It also means changing bad habits and activities that cause waste of time. With time management, you will have control of your time, decrease stress, and increase your energy level. This will give you the ability to balance both your family and work life. The point of time management is to, respect yourself enough to take control of your life, respect others enough to not add to their overload, and respect the information that comes at you enough to deal with it effectively.</a:t>
            </a:r>
          </a:p>
          <a:p>
            <a:endParaRPr lang="en-US" dirty="0"/>
          </a:p>
        </p:txBody>
      </p:sp>
      <p:sp>
        <p:nvSpPr>
          <p:cNvPr id="4" name="Slide Number Placeholder 3"/>
          <p:cNvSpPr>
            <a:spLocks noGrp="1"/>
          </p:cNvSpPr>
          <p:nvPr>
            <p:ph type="sldNum" sz="quarter" idx="10"/>
          </p:nvPr>
        </p:nvSpPr>
        <p:spPr/>
        <p:txBody>
          <a:bodyPr/>
          <a:lstStyle/>
          <a:p>
            <a:pPr>
              <a:defRPr/>
            </a:pPr>
            <a:fld id="{BD19B934-103F-1441-9DE8-8D822BDB5003}" type="slidenum">
              <a:rPr lang="en-US" smtClean="0"/>
              <a:pPr>
                <a:defRPr/>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1" kern="1200" dirty="0" smtClean="0">
                <a:solidFill>
                  <a:schemeClr val="tx1"/>
                </a:solidFill>
                <a:latin typeface="Times New Roman" charset="0"/>
                <a:ea typeface="ＭＳ Ｐゴシック" charset="-128"/>
                <a:cs typeface="ＭＳ Ｐゴシック" charset="-128"/>
              </a:rPr>
              <a:t>Customize your system to your needs</a:t>
            </a:r>
            <a:r>
              <a:rPr kumimoji="1" lang="en-US" sz="1200" kern="1200" dirty="0" smtClean="0">
                <a:solidFill>
                  <a:schemeClr val="tx1"/>
                </a:solidFill>
                <a:latin typeface="Times New Roman" charset="0"/>
                <a:ea typeface="ＭＳ Ｐゴシック" charset="-128"/>
                <a:cs typeface="ＭＳ Ｐゴシック" charset="-128"/>
              </a:rPr>
              <a:t/>
            </a:r>
            <a:br>
              <a:rPr kumimoji="1" lang="en-US" sz="1200" kern="1200" dirty="0" smtClean="0">
                <a:solidFill>
                  <a:schemeClr val="tx1"/>
                </a:solidFill>
                <a:latin typeface="Times New Roman" charset="0"/>
                <a:ea typeface="ＭＳ Ｐゴシック" charset="-128"/>
                <a:cs typeface="ＭＳ Ｐゴシック" charset="-128"/>
              </a:rPr>
            </a:br>
            <a:r>
              <a:rPr kumimoji="1" lang="en-US" sz="1200" kern="1200" dirty="0" smtClean="0">
                <a:solidFill>
                  <a:schemeClr val="tx1"/>
                </a:solidFill>
                <a:latin typeface="Times New Roman" charset="0"/>
                <a:ea typeface="ＭＳ Ｐゴシック" charset="-128"/>
                <a:cs typeface="ＭＳ Ｐゴシック" charset="-128"/>
              </a:rPr>
              <a:t>Whether you use only your Planning Pages or combine them with technology, it is important to find the combination that works best for you.</a:t>
            </a:r>
          </a:p>
          <a:p>
            <a:endParaRPr lang="en-US" dirty="0"/>
          </a:p>
        </p:txBody>
      </p:sp>
      <p:sp>
        <p:nvSpPr>
          <p:cNvPr id="4" name="Slide Number Placeholder 3"/>
          <p:cNvSpPr>
            <a:spLocks noGrp="1"/>
          </p:cNvSpPr>
          <p:nvPr>
            <p:ph type="sldNum" sz="quarter" idx="10"/>
          </p:nvPr>
        </p:nvSpPr>
        <p:spPr/>
        <p:txBody>
          <a:bodyPr/>
          <a:lstStyle/>
          <a:p>
            <a:pPr>
              <a:defRPr/>
            </a:pPr>
            <a:fld id="{BD19B934-103F-1441-9DE8-8D822BDB5003}" type="slidenum">
              <a:rPr lang="en-US" smtClean="0"/>
              <a:pPr>
                <a:defRPr/>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charset="0"/>
                <a:ea typeface="ＭＳ Ｐゴシック" charset="-128"/>
                <a:cs typeface="ＭＳ Ｐゴシック" charset="-128"/>
              </a:rPr>
              <a:t>In its first standalone measure of </a:t>
            </a:r>
            <a:r>
              <a:rPr kumimoji="1" lang="en-US" sz="1200" kern="1200" dirty="0" err="1" smtClean="0">
                <a:solidFill>
                  <a:schemeClr val="tx1"/>
                </a:solidFill>
                <a:latin typeface="Times New Roman" charset="0"/>
                <a:ea typeface="ＭＳ Ｐゴシック" charset="-128"/>
                <a:cs typeface="ＭＳ Ｐゴシック" charset="-128"/>
              </a:rPr>
              <a:t>smartphone</a:t>
            </a:r>
            <a:r>
              <a:rPr kumimoji="1" lang="en-US" sz="1200" kern="1200" dirty="0" smtClean="0">
                <a:solidFill>
                  <a:schemeClr val="tx1"/>
                </a:solidFill>
                <a:latin typeface="Times New Roman" charset="0"/>
                <a:ea typeface="ＭＳ Ｐゴシック" charset="-128"/>
                <a:cs typeface="ＭＳ Ｐゴシック" charset="-128"/>
              </a:rPr>
              <a:t> ownership, the Pew Internet &amp; American Life Project finds that one third of American adults -- 35% -- own </a:t>
            </a:r>
            <a:r>
              <a:rPr kumimoji="1" lang="en-US" sz="1200" kern="1200" dirty="0" err="1" smtClean="0">
                <a:solidFill>
                  <a:schemeClr val="tx1"/>
                </a:solidFill>
                <a:latin typeface="Times New Roman" charset="0"/>
                <a:ea typeface="ＭＳ Ｐゴシック" charset="-128"/>
                <a:cs typeface="ＭＳ Ｐゴシック" charset="-128"/>
              </a:rPr>
              <a:t>smartphones</a:t>
            </a:r>
            <a:r>
              <a:rPr kumimoji="1" lang="en-US" sz="1200" kern="1200" dirty="0" smtClean="0">
                <a:solidFill>
                  <a:schemeClr val="tx1"/>
                </a:solidFill>
                <a:latin typeface="Times New Roman" charset="0"/>
                <a:ea typeface="ＭＳ Ｐゴシック" charset="-128"/>
                <a:cs typeface="ＭＳ Ｐゴシック" charset="-128"/>
              </a:rPr>
              <a:t>. The Pew Internet Project's May survey found that 83% of U.S. adults have a cell phone of some kind, and that 42% of them own a </a:t>
            </a:r>
            <a:r>
              <a:rPr kumimoji="1" lang="en-US" sz="1200" kern="1200" dirty="0" err="1" smtClean="0">
                <a:solidFill>
                  <a:schemeClr val="tx1"/>
                </a:solidFill>
                <a:latin typeface="Times New Roman" charset="0"/>
                <a:ea typeface="ＭＳ Ｐゴシック" charset="-128"/>
                <a:cs typeface="ＭＳ Ｐゴシック" charset="-128"/>
              </a:rPr>
              <a:t>smartphone</a:t>
            </a:r>
            <a:r>
              <a:rPr kumimoji="1" lang="en-US" sz="1200" kern="1200" dirty="0" smtClean="0">
                <a:solidFill>
                  <a:schemeClr val="tx1"/>
                </a:solidFill>
                <a:latin typeface="Times New Roman" charset="0"/>
                <a:ea typeface="ＭＳ Ｐゴシック" charset="-128"/>
                <a:cs typeface="ＭＳ Ｐゴシック" charset="-128"/>
              </a:rPr>
              <a:t>. That translates into 35% of all adults. Our definition of a </a:t>
            </a:r>
            <a:r>
              <a:rPr kumimoji="1" lang="en-US" sz="1200" kern="1200" dirty="0" err="1" smtClean="0">
                <a:solidFill>
                  <a:schemeClr val="tx1"/>
                </a:solidFill>
                <a:latin typeface="Times New Roman" charset="0"/>
                <a:ea typeface="ＭＳ Ｐゴシック" charset="-128"/>
                <a:cs typeface="ＭＳ Ｐゴシック" charset="-128"/>
              </a:rPr>
              <a:t>smartphone</a:t>
            </a:r>
            <a:r>
              <a:rPr kumimoji="1" lang="en-US" sz="1200" kern="1200" dirty="0" smtClean="0">
                <a:solidFill>
                  <a:schemeClr val="tx1"/>
                </a:solidFill>
                <a:latin typeface="Times New Roman" charset="0"/>
                <a:ea typeface="ＭＳ Ｐゴシック" charset="-128"/>
                <a:cs typeface="ＭＳ Ｐゴシック" charset="-128"/>
              </a:rPr>
              <a:t> owner includes anyone who falls into either of the following two categories:</a:t>
            </a:r>
          </a:p>
          <a:p>
            <a:pPr lvl="0"/>
            <a:r>
              <a:rPr kumimoji="1" lang="en-US" sz="1200" kern="1200" dirty="0" smtClean="0">
                <a:solidFill>
                  <a:schemeClr val="tx1"/>
                </a:solidFill>
                <a:latin typeface="Times New Roman" charset="0"/>
                <a:ea typeface="ＭＳ Ｐゴシック" charset="-128"/>
                <a:cs typeface="ＭＳ Ｐゴシック" charset="-128"/>
              </a:rPr>
              <a:t>One-third of cell owners (33%) say that their phone is a </a:t>
            </a:r>
            <a:r>
              <a:rPr kumimoji="1" lang="en-US" sz="1200" kern="1200" dirty="0" err="1" smtClean="0">
                <a:solidFill>
                  <a:schemeClr val="tx1"/>
                </a:solidFill>
                <a:latin typeface="Times New Roman" charset="0"/>
                <a:ea typeface="ＭＳ Ｐゴシック" charset="-128"/>
                <a:cs typeface="ＭＳ Ｐゴシック" charset="-128"/>
              </a:rPr>
              <a:t>smartphone</a:t>
            </a:r>
            <a:r>
              <a:rPr kumimoji="1" lang="en-US" sz="1200" kern="1200" dirty="0" smtClean="0">
                <a:solidFill>
                  <a:schemeClr val="tx1"/>
                </a:solidFill>
                <a:latin typeface="Times New Roman" charset="0"/>
                <a:ea typeface="ＭＳ Ｐゴシック" charset="-128"/>
                <a:cs typeface="ＭＳ Ｐゴシック" charset="-128"/>
              </a:rPr>
              <a:t>.</a:t>
            </a:r>
          </a:p>
          <a:p>
            <a:pPr lvl="0"/>
            <a:r>
              <a:rPr kumimoji="1" lang="en-US" sz="1200" kern="1200" dirty="0" smtClean="0">
                <a:solidFill>
                  <a:schemeClr val="tx1"/>
                </a:solidFill>
                <a:latin typeface="Times New Roman" charset="0"/>
                <a:ea typeface="ＭＳ Ｐゴシック" charset="-128"/>
                <a:cs typeface="ＭＳ Ｐゴシック" charset="-128"/>
              </a:rPr>
              <a:t>Two-in-five cell owners (39%) say that their phone operates on a </a:t>
            </a:r>
            <a:r>
              <a:rPr kumimoji="1" lang="en-US" sz="1200" kern="1200" dirty="0" err="1" smtClean="0">
                <a:solidFill>
                  <a:schemeClr val="tx1"/>
                </a:solidFill>
                <a:latin typeface="Times New Roman" charset="0"/>
                <a:ea typeface="ＭＳ Ｐゴシック" charset="-128"/>
                <a:cs typeface="ＭＳ Ｐゴシック" charset="-128"/>
              </a:rPr>
              <a:t>smartphone</a:t>
            </a:r>
            <a:r>
              <a:rPr kumimoji="1" lang="en-US" sz="1200" kern="1200" dirty="0" smtClean="0">
                <a:solidFill>
                  <a:schemeClr val="tx1"/>
                </a:solidFill>
                <a:latin typeface="Times New Roman" charset="0"/>
                <a:ea typeface="ＭＳ Ｐゴシック" charset="-128"/>
                <a:cs typeface="ＭＳ Ｐゴシック" charset="-128"/>
              </a:rPr>
              <a:t> platform (these include </a:t>
            </a:r>
            <a:r>
              <a:rPr kumimoji="1" lang="en-US" sz="1200" kern="1200" dirty="0" err="1" smtClean="0">
                <a:solidFill>
                  <a:schemeClr val="tx1"/>
                </a:solidFill>
                <a:latin typeface="Times New Roman" charset="0"/>
                <a:ea typeface="ＭＳ Ｐゴシック" charset="-128"/>
                <a:cs typeface="ＭＳ Ｐゴシック" charset="-128"/>
              </a:rPr>
              <a:t>iPhones</a:t>
            </a:r>
            <a:r>
              <a:rPr kumimoji="1" lang="en-US" sz="1200" kern="1200" dirty="0" smtClean="0">
                <a:solidFill>
                  <a:schemeClr val="tx1"/>
                </a:solidFill>
                <a:latin typeface="Times New Roman" charset="0"/>
                <a:ea typeface="ＭＳ Ｐゴシック" charset="-128"/>
                <a:cs typeface="ＭＳ Ｐゴシック" charset="-128"/>
              </a:rPr>
              <a:t> and Blackberry devices, as well as phones running the Android, Windows or Palm operating systems).</a:t>
            </a:r>
          </a:p>
          <a:p>
            <a:r>
              <a:rPr kumimoji="1" lang="en-US" sz="1200" kern="1200" dirty="0" smtClean="0">
                <a:solidFill>
                  <a:schemeClr val="tx1"/>
                </a:solidFill>
                <a:latin typeface="Times New Roman" charset="0"/>
                <a:ea typeface="ＭＳ Ｐゴシック" charset="-128"/>
                <a:cs typeface="ＭＳ Ｐゴシック" charset="-128"/>
              </a:rPr>
              <a:t> </a:t>
            </a:r>
          </a:p>
          <a:p>
            <a:endParaRPr lang="en-US" dirty="0"/>
          </a:p>
        </p:txBody>
      </p:sp>
      <p:sp>
        <p:nvSpPr>
          <p:cNvPr id="4" name="Slide Number Placeholder 3"/>
          <p:cNvSpPr>
            <a:spLocks noGrp="1"/>
          </p:cNvSpPr>
          <p:nvPr>
            <p:ph type="sldNum" sz="quarter" idx="10"/>
          </p:nvPr>
        </p:nvSpPr>
        <p:spPr/>
        <p:txBody>
          <a:bodyPr/>
          <a:lstStyle/>
          <a:p>
            <a:pPr>
              <a:defRPr/>
            </a:pPr>
            <a:fld id="{BD19B934-103F-1441-9DE8-8D822BDB5003}" type="slidenum">
              <a:rPr lang="en-US" smtClean="0"/>
              <a:pPr>
                <a:defRPr/>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charset="0"/>
                <a:ea typeface="ＭＳ Ｐゴシック" charset="-128"/>
                <a:cs typeface="ＭＳ Ｐゴシック" charset="-128"/>
              </a:rPr>
              <a:t>. “Collect” ideas into Inbox; </a:t>
            </a:r>
            <a:br>
              <a:rPr kumimoji="1" lang="en-US" sz="1200" kern="1200" dirty="0" smtClean="0">
                <a:solidFill>
                  <a:schemeClr val="tx1"/>
                </a:solidFill>
                <a:latin typeface="Times New Roman" charset="0"/>
                <a:ea typeface="ＭＳ Ｐゴシック" charset="-128"/>
                <a:cs typeface="ＭＳ Ｐゴシック" charset="-128"/>
              </a:rPr>
            </a:br>
            <a:r>
              <a:rPr kumimoji="1" lang="en-US" sz="1200" kern="1200" dirty="0" smtClean="0">
                <a:solidFill>
                  <a:schemeClr val="tx1"/>
                </a:solidFill>
                <a:latin typeface="Times New Roman" charset="0"/>
                <a:ea typeface="ＭＳ Ｐゴシック" charset="-128"/>
                <a:cs typeface="ＭＳ Ｐゴシック" charset="-128"/>
              </a:rPr>
              <a:t>2. “Process” the 2-minute items; </a:t>
            </a:r>
            <a:br>
              <a:rPr kumimoji="1" lang="en-US" sz="1200" kern="1200" dirty="0" smtClean="0">
                <a:solidFill>
                  <a:schemeClr val="tx1"/>
                </a:solidFill>
                <a:latin typeface="Times New Roman" charset="0"/>
                <a:ea typeface="ＭＳ Ｐゴシック" charset="-128"/>
                <a:cs typeface="ＭＳ Ｐゴシック" charset="-128"/>
              </a:rPr>
            </a:br>
            <a:r>
              <a:rPr kumimoji="1" lang="en-US" sz="1200" kern="1200" dirty="0" smtClean="0">
                <a:solidFill>
                  <a:schemeClr val="tx1"/>
                </a:solidFill>
                <a:latin typeface="Times New Roman" charset="0"/>
                <a:ea typeface="ＭＳ Ｐゴシック" charset="-128"/>
                <a:cs typeface="ＭＳ Ｐゴシック" charset="-128"/>
              </a:rPr>
              <a:t>3. “Organize” the left in Inbox; </a:t>
            </a:r>
            <a:br>
              <a:rPr kumimoji="1" lang="en-US" sz="1200" kern="1200" dirty="0" smtClean="0">
                <a:solidFill>
                  <a:schemeClr val="tx1"/>
                </a:solidFill>
                <a:latin typeface="Times New Roman" charset="0"/>
                <a:ea typeface="ＭＳ Ｐゴシック" charset="-128"/>
                <a:cs typeface="ＭＳ Ｐゴシック" charset="-128"/>
              </a:rPr>
            </a:br>
            <a:r>
              <a:rPr kumimoji="1" lang="en-US" sz="1200" kern="1200" dirty="0" smtClean="0">
                <a:solidFill>
                  <a:schemeClr val="tx1"/>
                </a:solidFill>
                <a:latin typeface="Times New Roman" charset="0"/>
                <a:ea typeface="ＭＳ Ｐゴシック" charset="-128"/>
                <a:cs typeface="ＭＳ Ｐゴシック" charset="-128"/>
              </a:rPr>
              <a:t>4. “Review” them periodically; </a:t>
            </a:r>
            <a:br>
              <a:rPr kumimoji="1" lang="en-US" sz="1200" kern="1200" dirty="0" smtClean="0">
                <a:solidFill>
                  <a:schemeClr val="tx1"/>
                </a:solidFill>
                <a:latin typeface="Times New Roman" charset="0"/>
                <a:ea typeface="ＭＳ Ｐゴシック" charset="-128"/>
                <a:cs typeface="ＭＳ Ｐゴシック" charset="-128"/>
              </a:rPr>
            </a:br>
            <a:r>
              <a:rPr kumimoji="1" lang="en-US" sz="1200" kern="1200" dirty="0" smtClean="0">
                <a:solidFill>
                  <a:schemeClr val="tx1"/>
                </a:solidFill>
                <a:latin typeface="Times New Roman" charset="0"/>
                <a:ea typeface="ＭＳ Ｐゴシック" charset="-128"/>
                <a:cs typeface="ＭＳ Ｐゴシック" charset="-128"/>
              </a:rPr>
              <a:t>5. “Do” them as scheduled.</a:t>
            </a:r>
          </a:p>
          <a:p>
            <a:endParaRPr lang="en-US" dirty="0"/>
          </a:p>
        </p:txBody>
      </p:sp>
      <p:sp>
        <p:nvSpPr>
          <p:cNvPr id="4" name="Slide Number Placeholder 3"/>
          <p:cNvSpPr>
            <a:spLocks noGrp="1"/>
          </p:cNvSpPr>
          <p:nvPr>
            <p:ph type="sldNum" sz="quarter" idx="10"/>
          </p:nvPr>
        </p:nvSpPr>
        <p:spPr/>
        <p:txBody>
          <a:bodyPr/>
          <a:lstStyle/>
          <a:p>
            <a:pPr>
              <a:defRPr/>
            </a:pPr>
            <a:fld id="{BD19B934-103F-1441-9DE8-8D822BDB5003}" type="slidenum">
              <a:rPr lang="en-US" smtClean="0"/>
              <a:pPr>
                <a:defRPr/>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charset="0"/>
                <a:ea typeface="ＭＳ Ｐゴシック" charset="-128"/>
                <a:cs typeface="ＭＳ Ｐゴシック" charset="-128"/>
              </a:rPr>
              <a:t>Every human being on earth has the same amount of time:</a:t>
            </a:r>
          </a:p>
          <a:p>
            <a:pPr lvl="0"/>
            <a:r>
              <a:rPr kumimoji="1" lang="en-US" sz="1200" kern="1200" dirty="0" smtClean="0">
                <a:solidFill>
                  <a:schemeClr val="tx1"/>
                </a:solidFill>
                <a:latin typeface="Times New Roman" charset="0"/>
                <a:ea typeface="ＭＳ Ｐゴシック" charset="-128"/>
                <a:cs typeface="ＭＳ Ｐゴシック" charset="-128"/>
              </a:rPr>
              <a:t>60 seconds in a minute,</a:t>
            </a:r>
          </a:p>
          <a:p>
            <a:pPr lvl="0"/>
            <a:r>
              <a:rPr kumimoji="1" lang="en-US" sz="1200" kern="1200" dirty="0" smtClean="0">
                <a:solidFill>
                  <a:schemeClr val="tx1"/>
                </a:solidFill>
                <a:latin typeface="Times New Roman" charset="0"/>
                <a:ea typeface="ＭＳ Ｐゴシック" charset="-128"/>
                <a:cs typeface="ＭＳ Ｐゴシック" charset="-128"/>
              </a:rPr>
              <a:t>60 minutes in an hour,</a:t>
            </a:r>
          </a:p>
          <a:p>
            <a:pPr lvl="0"/>
            <a:r>
              <a:rPr kumimoji="1" lang="en-US" sz="1200" kern="1200" dirty="0" smtClean="0">
                <a:solidFill>
                  <a:schemeClr val="tx1"/>
                </a:solidFill>
                <a:latin typeface="Times New Roman" charset="0"/>
                <a:ea typeface="ＭＳ Ｐゴシック" charset="-128"/>
                <a:cs typeface="ＭＳ Ｐゴシック" charset="-128"/>
              </a:rPr>
              <a:t>1,440 minutes in a day,</a:t>
            </a:r>
          </a:p>
          <a:p>
            <a:pPr lvl="0"/>
            <a:r>
              <a:rPr kumimoji="1" lang="en-US" sz="1200" kern="1200" dirty="0" smtClean="0">
                <a:solidFill>
                  <a:schemeClr val="tx1"/>
                </a:solidFill>
                <a:latin typeface="Times New Roman" charset="0"/>
                <a:ea typeface="ＭＳ Ｐゴシック" charset="-128"/>
                <a:cs typeface="ＭＳ Ｐゴシック" charset="-128"/>
              </a:rPr>
              <a:t>24 hours in a day,</a:t>
            </a:r>
          </a:p>
          <a:p>
            <a:pPr lvl="0"/>
            <a:r>
              <a:rPr kumimoji="1" lang="en-US" sz="1200" kern="1200" dirty="0" smtClean="0">
                <a:solidFill>
                  <a:schemeClr val="tx1"/>
                </a:solidFill>
                <a:latin typeface="Times New Roman" charset="0"/>
                <a:ea typeface="ＭＳ Ｐゴシック" charset="-128"/>
                <a:cs typeface="ＭＳ Ｐゴシック" charset="-128"/>
              </a:rPr>
              <a:t>168 hours in a week, </a:t>
            </a:r>
          </a:p>
          <a:p>
            <a:pPr lvl="0"/>
            <a:r>
              <a:rPr kumimoji="1" lang="en-US" sz="1200" kern="1200" dirty="0" smtClean="0">
                <a:solidFill>
                  <a:schemeClr val="tx1"/>
                </a:solidFill>
                <a:latin typeface="Times New Roman" charset="0"/>
                <a:ea typeface="ＭＳ Ｐゴシック" charset="-128"/>
                <a:cs typeface="ＭＳ Ｐゴシック" charset="-128"/>
              </a:rPr>
              <a:t>and 525,600 minutes in a year.</a:t>
            </a:r>
          </a:p>
          <a:p>
            <a:endParaRPr lang="en-US" dirty="0"/>
          </a:p>
        </p:txBody>
      </p:sp>
      <p:sp>
        <p:nvSpPr>
          <p:cNvPr id="4" name="Slide Number Placeholder 3"/>
          <p:cNvSpPr>
            <a:spLocks noGrp="1"/>
          </p:cNvSpPr>
          <p:nvPr>
            <p:ph type="sldNum" sz="quarter" idx="10"/>
          </p:nvPr>
        </p:nvSpPr>
        <p:spPr/>
        <p:txBody>
          <a:bodyPr/>
          <a:lstStyle/>
          <a:p>
            <a:pPr>
              <a:defRPr/>
            </a:pPr>
            <a:fld id="{BD19B934-103F-1441-9DE8-8D822BDB5003}"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smtClean="0">
                <a:solidFill>
                  <a:schemeClr val="tx1"/>
                </a:solidFill>
                <a:latin typeface="Times New Roman" charset="0"/>
                <a:ea typeface="ＭＳ Ｐゴシック" charset="-128"/>
                <a:cs typeface="ＭＳ Ｐゴシック" charset="-128"/>
              </a:rPr>
              <a:t>Time management is more than just managing time. It is more about the way we use it effectively. It is about managing yourself in relation to time. It is about setting priorities and taking charge of the situation. It also means changing bad habits and activities that cause waste of time. With time management, you will have control of your time, decrease stress, and increase your energy level. This will give you the ability to balance both your family and work life. The point of time management is to, respect yourself enough to take control of your life, respect others enough to not add to their overload, and respect the information that comes at you enough to deal with it effectively.</a:t>
            </a:r>
          </a:p>
          <a:p>
            <a:endParaRPr lang="en-US" dirty="0"/>
          </a:p>
        </p:txBody>
      </p:sp>
      <p:sp>
        <p:nvSpPr>
          <p:cNvPr id="4" name="Slide Number Placeholder 3"/>
          <p:cNvSpPr>
            <a:spLocks noGrp="1"/>
          </p:cNvSpPr>
          <p:nvPr>
            <p:ph type="sldNum" sz="quarter" idx="10"/>
          </p:nvPr>
        </p:nvSpPr>
        <p:spPr/>
        <p:txBody>
          <a:bodyPr/>
          <a:lstStyle/>
          <a:p>
            <a:pPr>
              <a:defRPr/>
            </a:pPr>
            <a:fld id="{BD19B934-103F-1441-9DE8-8D822BDB5003}"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Book by David Allen</a:t>
            </a:r>
          </a:p>
          <a:p>
            <a:r>
              <a:rPr lang="en-US" dirty="0" smtClean="0"/>
              <a:t>Series</a:t>
            </a:r>
            <a:r>
              <a:rPr lang="en-US" baseline="0" dirty="0" smtClean="0"/>
              <a:t> of principles to manage the day-to-day tasks and projects.</a:t>
            </a:r>
          </a:p>
          <a:p>
            <a:r>
              <a:rPr lang="en-US" baseline="0" dirty="0" smtClean="0"/>
              <a:t>Involves clearing your mind of all the things that you keep remembering and thinking about, that are nagging you and running in your mind.</a:t>
            </a:r>
          </a:p>
          <a:p>
            <a:r>
              <a:rPr lang="en-US" baseline="0" dirty="0" smtClean="0"/>
              <a:t>Get these things written down so you can come up with an organized system and get them out of your head.</a:t>
            </a:r>
          </a:p>
          <a:p>
            <a:endParaRPr lang="en-US" baseline="0" dirty="0" smtClean="0"/>
          </a:p>
          <a:p>
            <a:r>
              <a:rPr kumimoji="1" lang="en-US" sz="1200" kern="1200" dirty="0" smtClean="0">
                <a:solidFill>
                  <a:schemeClr val="tx1"/>
                </a:solidFill>
                <a:latin typeface="Times New Roman" charset="0"/>
                <a:ea typeface="ＭＳ Ｐゴシック" charset="-128"/>
                <a:cs typeface="ＭＳ Ｐゴシック" charset="-128"/>
              </a:rPr>
              <a:t>First, we need to collect all the things that are worrying us, or that we need to do something about. David calls this a ‘Mind Sweep’ – sweeping everything that’s on our minds into our system. He suggests one idea to a sheet of paper, and throw them all into an inbox to process later, but the actual method doesn’t matter too much, as long as it doesn’t get in the way of the flow of ideas. In DA’s language, anything that holds some part of your attention is an ”open loop”.</a:t>
            </a:r>
          </a:p>
          <a:p>
            <a:r>
              <a:rPr kumimoji="1" lang="en-US" sz="1200" kern="1200" dirty="0" smtClean="0">
                <a:solidFill>
                  <a:schemeClr val="tx1"/>
                </a:solidFill>
                <a:latin typeface="Times New Roman" charset="0"/>
                <a:ea typeface="ＭＳ Ｐゴシック" charset="-128"/>
                <a:cs typeface="ＭＳ Ｐゴシック" charset="-128"/>
              </a:rPr>
              <a:t>Personally, I collect new ideas in my </a:t>
            </a:r>
            <a:r>
              <a:rPr kumimoji="1" lang="en-US" sz="1200" kern="1200" dirty="0" err="1" smtClean="0">
                <a:solidFill>
                  <a:schemeClr val="tx1"/>
                </a:solidFill>
                <a:latin typeface="Times New Roman" charset="0"/>
                <a:ea typeface="ＭＳ Ｐゴシック" charset="-128"/>
                <a:cs typeface="ＭＳ Ｐゴシック" charset="-128"/>
              </a:rPr>
              <a:t>iPaq</a:t>
            </a:r>
            <a:r>
              <a:rPr kumimoji="1" lang="en-US" sz="1200" kern="1200" dirty="0" smtClean="0">
                <a:solidFill>
                  <a:schemeClr val="tx1"/>
                </a:solidFill>
                <a:latin typeface="Times New Roman" charset="0"/>
                <a:ea typeface="ＭＳ Ｐゴシック" charset="-128"/>
                <a:cs typeface="ＭＳ Ｐゴシック" charset="-128"/>
              </a:rPr>
              <a:t>, either using the voice recorder, or Pocket Informant’s Alarm Notes, where you just scribble on the screen – it doesn’t convert the scribbles into text, just stores them as scribbles. Machines from </a:t>
            </a:r>
            <a:r>
              <a:rPr kumimoji="1" lang="en-US" sz="1200" kern="1200" dirty="0" err="1" smtClean="0">
                <a:solidFill>
                  <a:schemeClr val="tx1"/>
                </a:solidFill>
                <a:latin typeface="Times New Roman" charset="0"/>
                <a:ea typeface="ＭＳ Ｐゴシック" charset="-128"/>
                <a:cs typeface="ＭＳ Ｐゴシック" charset="-128"/>
              </a:rPr>
              <a:t>palmOne</a:t>
            </a:r>
            <a:r>
              <a:rPr kumimoji="1" lang="en-US" sz="1200" kern="1200" dirty="0" smtClean="0">
                <a:solidFill>
                  <a:schemeClr val="tx1"/>
                </a:solidFill>
                <a:latin typeface="Times New Roman" charset="0"/>
                <a:ea typeface="ＭＳ Ｐゴシック" charset="-128"/>
                <a:cs typeface="ＭＳ Ｐゴシック" charset="-128"/>
              </a:rPr>
              <a:t> have Notes, which is very similar, or you can download </a:t>
            </a:r>
            <a:r>
              <a:rPr kumimoji="1" lang="en-US" sz="1200" u="sng" kern="1200" dirty="0" smtClean="0">
                <a:solidFill>
                  <a:schemeClr val="tx1"/>
                </a:solidFill>
                <a:latin typeface="Times New Roman" charset="0"/>
                <a:ea typeface="ＭＳ Ｐゴシック" charset="-128"/>
                <a:cs typeface="ＭＳ Ｐゴシック" charset="-128"/>
                <a:hlinkClick r:id="rId3"/>
              </a:rPr>
              <a:t>Diddlebug</a:t>
            </a:r>
            <a:r>
              <a:rPr kumimoji="1" lang="en-US" sz="1200" kern="1200" dirty="0" smtClean="0">
                <a:solidFill>
                  <a:schemeClr val="tx1"/>
                </a:solidFill>
                <a:latin typeface="Times New Roman" charset="0"/>
                <a:ea typeface="ＭＳ Ｐゴシック" charset="-128"/>
                <a:cs typeface="ＭＳ Ｐゴシック" charset="-128"/>
              </a:rPr>
              <a:t>. Anything that can be used without needing to think much should do the job – index cards, sheets of paper, or whatever. A small packet of business-sized cards, with or without a preprinted </a:t>
            </a:r>
            <a:r>
              <a:rPr kumimoji="1" lang="en-US" sz="1200" u="sng" kern="1200" dirty="0" smtClean="0">
                <a:solidFill>
                  <a:schemeClr val="tx1"/>
                </a:solidFill>
                <a:latin typeface="Times New Roman" charset="0"/>
                <a:ea typeface="ＭＳ Ｐゴシック" charset="-128"/>
                <a:cs typeface="ＭＳ Ｐゴシック" charset="-128"/>
                <a:hlinkClick r:id="rId4"/>
              </a:rPr>
              <a:t>template</a:t>
            </a:r>
            <a:r>
              <a:rPr kumimoji="1" lang="en-US" sz="1200" kern="1200" dirty="0" smtClean="0">
                <a:solidFill>
                  <a:schemeClr val="tx1"/>
                </a:solidFill>
                <a:latin typeface="Times New Roman" charset="0"/>
                <a:ea typeface="ＭＳ Ｐゴシック" charset="-128"/>
                <a:cs typeface="ＭＳ Ｐゴシック" charset="-128"/>
              </a:rPr>
              <a:t> is a quick and portable capture mechanism.</a:t>
            </a:r>
          </a:p>
          <a:p>
            <a:endParaRPr lang="en-US" dirty="0" smtClean="0"/>
          </a:p>
        </p:txBody>
      </p:sp>
      <p:sp>
        <p:nvSpPr>
          <p:cNvPr id="4" name="Slide Number Placeholder 3"/>
          <p:cNvSpPr>
            <a:spLocks noGrp="1"/>
          </p:cNvSpPr>
          <p:nvPr>
            <p:ph type="sldNum" sz="quarter" idx="10"/>
          </p:nvPr>
        </p:nvSpPr>
        <p:spPr/>
        <p:txBody>
          <a:bodyPr/>
          <a:lstStyle/>
          <a:p>
            <a:pPr>
              <a:defRPr/>
            </a:pPr>
            <a:fld id="{BD19B934-103F-1441-9DE8-8D822BDB5003}" type="slidenum">
              <a:rPr lang="en-US" smtClean="0"/>
              <a:pPr>
                <a:defRPr/>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charset="0"/>
                <a:ea typeface="ＭＳ Ｐゴシック" charset="-128"/>
                <a:cs typeface="ＭＳ Ｐゴシック" charset="-128"/>
              </a:rPr>
              <a:t>Processing is the act of going through all the items in your inbox, that you collected earlier, and deciding what they are, and what you need to do with them. They might need throwing in the bin, they might need storing somewhere for later reference, they might just need reading. For many things, though, you’re going to need to actually do something about them.</a:t>
            </a:r>
          </a:p>
          <a:p>
            <a:r>
              <a:rPr kumimoji="1" lang="en-US" sz="1200" kern="1200" dirty="0" smtClean="0">
                <a:solidFill>
                  <a:schemeClr val="tx1"/>
                </a:solidFill>
                <a:latin typeface="Times New Roman" charset="0"/>
                <a:ea typeface="ＭＳ Ｐゴシック" charset="-128"/>
                <a:cs typeface="ＭＳ Ｐゴシック" charset="-128"/>
              </a:rPr>
              <a:t>The question to ask here for each item is “What’s the next action?” This is the very next thing you would do about this item, if it was the </a:t>
            </a:r>
            <a:r>
              <a:rPr kumimoji="1" lang="en-US" sz="1200" kern="1200" dirty="0" err="1" smtClean="0">
                <a:solidFill>
                  <a:schemeClr val="tx1"/>
                </a:solidFill>
                <a:latin typeface="Times New Roman" charset="0"/>
                <a:ea typeface="ＭＳ Ｐゴシック" charset="-128"/>
                <a:cs typeface="ＭＳ Ｐゴシック" charset="-128"/>
              </a:rPr>
              <a:t>apropriate</a:t>
            </a:r>
            <a:r>
              <a:rPr kumimoji="1" lang="en-US" sz="1200" kern="1200" dirty="0" smtClean="0">
                <a:solidFill>
                  <a:schemeClr val="tx1"/>
                </a:solidFill>
                <a:latin typeface="Times New Roman" charset="0"/>
                <a:ea typeface="ＭＳ Ｐゴシック" charset="-128"/>
                <a:cs typeface="ＭＳ Ｐゴシック" charset="-128"/>
              </a:rPr>
              <a:t> time, you were in the right place, etc. If this one action would complete the item, then it’s just an action to do. If it won’t, then it’s a project, and you’ll need an extra reminder so that when you’ve done that action, you won’t forget about the item.</a:t>
            </a:r>
          </a:p>
          <a:p>
            <a:r>
              <a:rPr kumimoji="1" lang="en-US" sz="1200" kern="1200" dirty="0" smtClean="0">
                <a:solidFill>
                  <a:schemeClr val="tx1"/>
                </a:solidFill>
                <a:latin typeface="Times New Roman" charset="0"/>
                <a:ea typeface="ＭＳ Ｐゴシック" charset="-128"/>
                <a:cs typeface="ＭＳ Ｐゴシック" charset="-128"/>
              </a:rPr>
              <a:t> </a:t>
            </a:r>
          </a:p>
          <a:p>
            <a:r>
              <a:rPr kumimoji="1" lang="en-US" sz="1200" kern="1200" dirty="0" smtClean="0">
                <a:solidFill>
                  <a:schemeClr val="tx1"/>
                </a:solidFill>
                <a:latin typeface="Times New Roman" charset="0"/>
                <a:ea typeface="ＭＳ Ｐゴシック" charset="-128"/>
                <a:cs typeface="ＭＳ Ｐゴシック" charset="-128"/>
              </a:rPr>
              <a:t> </a:t>
            </a:r>
          </a:p>
          <a:p>
            <a:endParaRPr lang="en-US" dirty="0"/>
          </a:p>
        </p:txBody>
      </p:sp>
      <p:sp>
        <p:nvSpPr>
          <p:cNvPr id="4" name="Slide Number Placeholder 3"/>
          <p:cNvSpPr>
            <a:spLocks noGrp="1"/>
          </p:cNvSpPr>
          <p:nvPr>
            <p:ph type="sldNum" sz="quarter" idx="10"/>
          </p:nvPr>
        </p:nvSpPr>
        <p:spPr/>
        <p:txBody>
          <a:bodyPr/>
          <a:lstStyle/>
          <a:p>
            <a:pPr>
              <a:defRPr/>
            </a:pPr>
            <a:fld id="{BD19B934-103F-1441-9DE8-8D822BDB5003}" type="slidenum">
              <a:rPr lang="en-US" smtClean="0"/>
              <a:pPr>
                <a:defRPr/>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charset="0"/>
                <a:ea typeface="ＭＳ Ｐゴシック" charset="-128"/>
                <a:cs typeface="ＭＳ Ｐゴシック" charset="-128"/>
              </a:rPr>
              <a:t>You need to keep </a:t>
            </a:r>
            <a:r>
              <a:rPr kumimoji="1" lang="en-US" sz="1200" kern="1200" dirty="0" err="1" smtClean="0">
                <a:solidFill>
                  <a:schemeClr val="tx1"/>
                </a:solidFill>
                <a:latin typeface="Times New Roman" charset="0"/>
                <a:ea typeface="ＭＳ Ｐゴシック" charset="-128"/>
                <a:cs typeface="ＭＳ Ｐゴシック" charset="-128"/>
              </a:rPr>
              <a:t>organizedd</a:t>
            </a:r>
            <a:r>
              <a:rPr kumimoji="1" lang="en-US" sz="1200" kern="1200" dirty="0" smtClean="0">
                <a:solidFill>
                  <a:schemeClr val="tx1"/>
                </a:solidFill>
                <a:latin typeface="Times New Roman" charset="0"/>
                <a:ea typeface="ＭＳ Ｐゴシック" charset="-128"/>
                <a:cs typeface="ＭＳ Ｐゴシック" charset="-128"/>
              </a:rPr>
              <a:t> lists of all the things you have to do, and although these could be arranged in various ways, David has specific suggestions for how to do this…</a:t>
            </a:r>
          </a:p>
          <a:p>
            <a:r>
              <a:rPr kumimoji="1" lang="en-US" sz="1200" kern="1200" dirty="0" smtClean="0">
                <a:solidFill>
                  <a:schemeClr val="tx1"/>
                </a:solidFill>
                <a:latin typeface="Times New Roman" charset="0"/>
                <a:ea typeface="ＭＳ Ｐゴシック" charset="-128"/>
                <a:cs typeface="ＭＳ Ｐゴシック" charset="-128"/>
              </a:rPr>
              <a:t> </a:t>
            </a:r>
          </a:p>
          <a:p>
            <a:endParaRPr lang="en-US" dirty="0"/>
          </a:p>
        </p:txBody>
      </p:sp>
      <p:sp>
        <p:nvSpPr>
          <p:cNvPr id="4" name="Slide Number Placeholder 3"/>
          <p:cNvSpPr>
            <a:spLocks noGrp="1"/>
          </p:cNvSpPr>
          <p:nvPr>
            <p:ph type="sldNum" sz="quarter" idx="10"/>
          </p:nvPr>
        </p:nvSpPr>
        <p:spPr/>
        <p:txBody>
          <a:bodyPr/>
          <a:lstStyle/>
          <a:p>
            <a:pPr>
              <a:defRPr/>
            </a:pPr>
            <a:fld id="{BD19B934-103F-1441-9DE8-8D822BDB5003}" type="slidenum">
              <a:rPr lang="en-US" smtClean="0"/>
              <a:pPr>
                <a:defRPr/>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dirty="0" smtClean="0">
                <a:solidFill>
                  <a:schemeClr val="tx1"/>
                </a:solidFill>
                <a:latin typeface="Times New Roman" charset="0"/>
                <a:ea typeface="ＭＳ Ｐゴシック" charset="-128"/>
                <a:cs typeface="ＭＳ Ｐゴシック" charset="-128"/>
              </a:rPr>
              <a:t>In many ways, reviewing is at the heart of GTD. If you don’t review your lists, you won’t be able to trust them, and your mind will worry about them again. That’s what we’re trying to avoid here. How often, and when, you review may depend on who you are and what you do, but David suggests a single review once a week. Many people find a smaller daily review helps a lot, too. The weekly review is where you tie up your projects with their actions, and make sure nothing has been forgotten about. It should also include getting all of your inboxes emptied, and all of your notes and messages processed.</a:t>
            </a:r>
          </a:p>
          <a:p>
            <a:r>
              <a:rPr kumimoji="1" lang="en-US" sz="1200" kern="1200" dirty="0" smtClean="0">
                <a:solidFill>
                  <a:schemeClr val="tx1"/>
                </a:solidFill>
                <a:latin typeface="Times New Roman" charset="0"/>
                <a:ea typeface="ＭＳ Ｐゴシック" charset="-128"/>
                <a:cs typeface="ＭＳ Ｐゴシック" charset="-128"/>
              </a:rPr>
              <a:t> </a:t>
            </a:r>
          </a:p>
          <a:p>
            <a:endParaRPr lang="en-US" dirty="0"/>
          </a:p>
        </p:txBody>
      </p:sp>
      <p:sp>
        <p:nvSpPr>
          <p:cNvPr id="4" name="Slide Number Placeholder 3"/>
          <p:cNvSpPr>
            <a:spLocks noGrp="1"/>
          </p:cNvSpPr>
          <p:nvPr>
            <p:ph type="sldNum" sz="quarter" idx="10"/>
          </p:nvPr>
        </p:nvSpPr>
        <p:spPr/>
        <p:txBody>
          <a:bodyPr/>
          <a:lstStyle/>
          <a:p>
            <a:pPr>
              <a:defRPr/>
            </a:pPr>
            <a:fld id="{BD19B934-103F-1441-9DE8-8D822BDB5003}" type="slidenum">
              <a:rPr lang="en-US" smtClean="0"/>
              <a:pPr>
                <a:defRPr/>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1" kern="1200" dirty="0" smtClean="0">
                <a:solidFill>
                  <a:schemeClr val="tx1"/>
                </a:solidFill>
                <a:latin typeface="Times New Roman" charset="0"/>
                <a:ea typeface="ＭＳ Ｐゴシック" charset="-128"/>
                <a:cs typeface="ＭＳ Ｐゴシック" charset="-128"/>
              </a:rPr>
              <a:t>Keep all your information in one integrated system</a:t>
            </a:r>
            <a:r>
              <a:rPr kumimoji="1" lang="en-US" sz="1200" kern="1200" dirty="0" smtClean="0">
                <a:solidFill>
                  <a:schemeClr val="tx1"/>
                </a:solidFill>
                <a:latin typeface="Times New Roman" charset="0"/>
                <a:ea typeface="ＭＳ Ｐゴシック" charset="-128"/>
                <a:cs typeface="ＭＳ Ｐゴシック" charset="-128"/>
              </a:rPr>
              <a:t/>
            </a:r>
            <a:br>
              <a:rPr kumimoji="1" lang="en-US" sz="1200" kern="1200" dirty="0" smtClean="0">
                <a:solidFill>
                  <a:schemeClr val="tx1"/>
                </a:solidFill>
                <a:latin typeface="Times New Roman" charset="0"/>
                <a:ea typeface="ＭＳ Ｐゴシック" charset="-128"/>
                <a:cs typeface="ＭＳ Ｐゴシック" charset="-128"/>
              </a:rPr>
            </a:br>
            <a:r>
              <a:rPr kumimoji="1" lang="en-US" sz="1200" kern="1200" dirty="0" smtClean="0">
                <a:solidFill>
                  <a:schemeClr val="tx1"/>
                </a:solidFill>
                <a:latin typeface="Times New Roman" charset="0"/>
                <a:ea typeface="ＭＳ Ｐゴシック" charset="-128"/>
                <a:cs typeface="ＭＳ Ｐゴシック" charset="-128"/>
              </a:rPr>
              <a:t>Information arrives from a variety of sources—voice mail, memos, e-mail, etc. By organizing it all in one place, you'll have what you need when you need it.</a:t>
            </a:r>
          </a:p>
          <a:p>
            <a:endParaRPr lang="en-US" dirty="0"/>
          </a:p>
        </p:txBody>
      </p:sp>
      <p:sp>
        <p:nvSpPr>
          <p:cNvPr id="4" name="Slide Number Placeholder 3"/>
          <p:cNvSpPr>
            <a:spLocks noGrp="1"/>
          </p:cNvSpPr>
          <p:nvPr>
            <p:ph type="sldNum" sz="quarter" idx="10"/>
          </p:nvPr>
        </p:nvSpPr>
        <p:spPr/>
        <p:txBody>
          <a:bodyPr/>
          <a:lstStyle/>
          <a:p>
            <a:pPr>
              <a:defRPr/>
            </a:pPr>
            <a:fld id="{BD19B934-103F-1441-9DE8-8D822BDB5003}" type="slidenum">
              <a:rPr lang="en-US" smtClean="0"/>
              <a:pPr>
                <a:defRPr/>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b="1" kern="1200" dirty="0" smtClean="0">
                <a:solidFill>
                  <a:schemeClr val="tx1"/>
                </a:solidFill>
                <a:latin typeface="Times New Roman" charset="0"/>
                <a:ea typeface="ＭＳ Ｐゴシック" charset="-128"/>
                <a:cs typeface="ＭＳ Ｐゴシック" charset="-128"/>
              </a:rPr>
              <a:t>Always carry a walk-around tool</a:t>
            </a:r>
            <a:r>
              <a:rPr kumimoji="1" lang="en-US" sz="1200" kern="1200" dirty="0" smtClean="0">
                <a:solidFill>
                  <a:schemeClr val="tx1"/>
                </a:solidFill>
                <a:latin typeface="Times New Roman" charset="0"/>
                <a:ea typeface="ＭＳ Ｐゴシック" charset="-128"/>
                <a:cs typeface="ＭＳ Ｐゴシック" charset="-128"/>
              </a:rPr>
              <a:t/>
            </a:r>
            <a:br>
              <a:rPr kumimoji="1" lang="en-US" sz="1200" kern="1200" dirty="0" smtClean="0">
                <a:solidFill>
                  <a:schemeClr val="tx1"/>
                </a:solidFill>
                <a:latin typeface="Times New Roman" charset="0"/>
                <a:ea typeface="ＭＳ Ｐゴシック" charset="-128"/>
                <a:cs typeface="ＭＳ Ｐゴシック" charset="-128"/>
              </a:rPr>
            </a:br>
            <a:r>
              <a:rPr kumimoji="1" lang="en-US" sz="1200" kern="1200" dirty="0" smtClean="0">
                <a:solidFill>
                  <a:schemeClr val="tx1"/>
                </a:solidFill>
                <a:latin typeface="Times New Roman" charset="0"/>
                <a:ea typeface="ＭＳ Ｐゴシック" charset="-128"/>
                <a:cs typeface="ＭＳ Ｐゴシック" charset="-128"/>
              </a:rPr>
              <a:t>Be ready to record information whenever you receive it by carrying a component of your Planning System with you—paper or electronic—always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BD19B934-103F-1441-9DE8-8D822BDB5003}" type="slidenum">
              <a:rPr lang="en-US" smtClean="0"/>
              <a:pPr>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647700" y="1447800"/>
            <a:ext cx="7848600" cy="1295400"/>
          </a:xfrm>
        </p:spPr>
        <p:txBody>
          <a:bodyPr/>
          <a:lstStyle>
            <a:lvl1pPr algn="ctr">
              <a:defRPr/>
            </a:lvl1pPr>
          </a:lstStyle>
          <a:p>
            <a:r>
              <a:rPr lang="en-US"/>
              <a:t>Click to edit Master title style</a:t>
            </a:r>
          </a:p>
        </p:txBody>
      </p:sp>
      <p:sp>
        <p:nvSpPr>
          <p:cNvPr id="109571" name="Rectangle 3"/>
          <p:cNvSpPr>
            <a:spLocks noGrp="1" noChangeArrowheads="1"/>
          </p:cNvSpPr>
          <p:nvPr>
            <p:ph type="subTitle" idx="1"/>
          </p:nvPr>
        </p:nvSpPr>
        <p:spPr>
          <a:xfrm>
            <a:off x="533400" y="3048000"/>
            <a:ext cx="8077200" cy="635000"/>
          </a:xfrm>
        </p:spPr>
        <p:txBody>
          <a:bodyPr/>
          <a:lstStyle>
            <a:lvl1pPr marL="0" indent="0" algn="ctr">
              <a:buFontTx/>
              <a:buNone/>
              <a:defRPr sz="36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b="0">
                <a:latin typeface="+mn-lt"/>
              </a:defRPr>
            </a:lvl1pPr>
          </a:lstStyle>
          <a:p>
            <a:pPr>
              <a:defRPr/>
            </a:pPr>
            <a:endParaRPr lang="en-US"/>
          </a:p>
        </p:txBody>
      </p:sp>
      <p:sp>
        <p:nvSpPr>
          <p:cNvPr id="5" name="Rectangle 5"/>
          <p:cNvSpPr>
            <a:spLocks noGrp="1" noChangeArrowheads="1"/>
          </p:cNvSpPr>
          <p:nvPr>
            <p:ph type="ftr" sz="quarter" idx="11"/>
          </p:nvPr>
        </p:nvSpPr>
        <p:spPr/>
        <p:txBody>
          <a:bodyPr/>
          <a:lstStyle>
            <a:lvl1pPr>
              <a:defRPr b="0">
                <a:latin typeface="+mn-lt"/>
              </a:defRPr>
            </a:lvl1pPr>
          </a:lstStyle>
          <a:p>
            <a:pPr>
              <a:defRPr/>
            </a:pPr>
            <a:endParaRPr lang="en-US"/>
          </a:p>
        </p:txBody>
      </p:sp>
      <p:sp>
        <p:nvSpPr>
          <p:cNvPr id="6" name="Rectangle 6"/>
          <p:cNvSpPr>
            <a:spLocks noGrp="1" noChangeArrowheads="1"/>
          </p:cNvSpPr>
          <p:nvPr>
            <p:ph type="sldNum" sz="quarter" idx="12"/>
          </p:nvPr>
        </p:nvSpPr>
        <p:spPr/>
        <p:txBody>
          <a:bodyPr/>
          <a:lstStyle>
            <a:lvl1pPr>
              <a:defRPr b="0">
                <a:latin typeface="+mn-lt"/>
              </a:defRPr>
            </a:lvl1pPr>
          </a:lstStyle>
          <a:p>
            <a:pPr>
              <a:defRPr/>
            </a:pPr>
            <a:fld id="{F99F0CAC-8001-2B40-8268-21EAE6599108}"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8DEF97-6E82-F74D-A20B-831DACC1FAF2}"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20193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59055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926072-10A4-5A46-9557-A46463A44D04}"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8E76E8-1A70-B843-871E-F8890B536F20}"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03358C-99F8-D14D-8ED4-5E57A4484BED}"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0D516D-53BB-CB40-8F0C-FACA812CAF11}"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1372B4A-A787-2F4E-88B5-9808E958AE64}"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BDAE49-C7CF-8C49-8C29-E0AF613CB921}"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42BB74-7A2C-E04F-B189-57A5895ED947}"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83D440-AC28-D040-8093-FDE9948E5205}"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FDE85E-7BA9-294D-A1B3-5BA93FB70908}"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905000"/>
            <a:ext cx="8077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 bullet text</a:t>
            </a:r>
          </a:p>
          <a:p>
            <a:pPr lvl="2"/>
            <a:r>
              <a:rPr lang="en-US"/>
              <a:t>Third level bullet text</a:t>
            </a:r>
          </a:p>
          <a:p>
            <a:pPr lvl="3"/>
            <a:r>
              <a:rPr lang="en-US"/>
              <a:t> Fourth level bullet text</a:t>
            </a:r>
          </a:p>
          <a:p>
            <a:pPr lvl="4"/>
            <a:r>
              <a:rPr lang="en-US"/>
              <a:t>Fifth level bullet text</a:t>
            </a:r>
          </a:p>
          <a:p>
            <a:pPr lvl="1"/>
            <a:endParaRPr lang="en-US"/>
          </a:p>
          <a:p>
            <a:pPr lvl="2"/>
            <a:endParaRPr lang="en-US"/>
          </a:p>
        </p:txBody>
      </p:sp>
      <p:sp>
        <p:nvSpPr>
          <p:cNvPr id="1027" name="Rectangle 3"/>
          <p:cNvSpPr>
            <a:spLocks noGrp="1" noChangeArrowheads="1"/>
          </p:cNvSpPr>
          <p:nvPr>
            <p:ph type="title"/>
          </p:nvPr>
        </p:nvSpPr>
        <p:spPr bwMode="auto">
          <a:xfrm>
            <a:off x="457200" y="685800"/>
            <a:ext cx="8077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8548" name="Rectangle 4"/>
          <p:cNvSpPr>
            <a:spLocks noGrp="1" noChangeArrowheads="1"/>
          </p:cNvSpPr>
          <p:nvPr>
            <p:ph type="dt" sz="half" idx="2"/>
          </p:nvPr>
        </p:nvSpPr>
        <p:spPr bwMode="auto">
          <a:xfrm>
            <a:off x="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p>
        </p:txBody>
      </p:sp>
      <p:sp>
        <p:nvSpPr>
          <p:cNvPr id="108549" name="Rectangle 5"/>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p>
        </p:txBody>
      </p:sp>
      <p:sp>
        <p:nvSpPr>
          <p:cNvPr id="108550" name="Rectangle 6"/>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BB018FBB-3FE2-8E4B-81F8-348658CD40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timing>
    <p:tnLst>
      <p:par>
        <p:cTn id="1" dur="indefinite" restart="never" nodeType="tmRoot"/>
      </p:par>
    </p:tnLst>
  </p:timing>
  <p:txStyles>
    <p:titleStyle>
      <a:lvl1pPr algn="l" rtl="0" eaLnBrk="0" fontAlgn="base" hangingPunct="0">
        <a:spcBef>
          <a:spcPct val="0"/>
        </a:spcBef>
        <a:spcAft>
          <a:spcPct val="0"/>
        </a:spcAft>
        <a:defRPr sz="4400">
          <a:solidFill>
            <a:srgbClr val="284C6A"/>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rgbClr val="284C6A"/>
          </a:solidFill>
          <a:latin typeface="Trebuchet MS" charset="0"/>
          <a:ea typeface="ＭＳ Ｐゴシック" charset="-128"/>
          <a:cs typeface="ＭＳ Ｐゴシック" charset="-128"/>
        </a:defRPr>
      </a:lvl2pPr>
      <a:lvl3pPr algn="l" rtl="0" eaLnBrk="0" fontAlgn="base" hangingPunct="0">
        <a:spcBef>
          <a:spcPct val="0"/>
        </a:spcBef>
        <a:spcAft>
          <a:spcPct val="0"/>
        </a:spcAft>
        <a:defRPr sz="4400">
          <a:solidFill>
            <a:srgbClr val="284C6A"/>
          </a:solidFill>
          <a:latin typeface="Trebuchet MS" charset="0"/>
          <a:ea typeface="ＭＳ Ｐゴシック" charset="-128"/>
          <a:cs typeface="ＭＳ Ｐゴシック" charset="-128"/>
        </a:defRPr>
      </a:lvl3pPr>
      <a:lvl4pPr algn="l" rtl="0" eaLnBrk="0" fontAlgn="base" hangingPunct="0">
        <a:spcBef>
          <a:spcPct val="0"/>
        </a:spcBef>
        <a:spcAft>
          <a:spcPct val="0"/>
        </a:spcAft>
        <a:defRPr sz="4400">
          <a:solidFill>
            <a:srgbClr val="284C6A"/>
          </a:solidFill>
          <a:latin typeface="Trebuchet MS" charset="0"/>
          <a:ea typeface="ＭＳ Ｐゴシック" charset="-128"/>
          <a:cs typeface="ＭＳ Ｐゴシック" charset="-128"/>
        </a:defRPr>
      </a:lvl4pPr>
      <a:lvl5pPr algn="l" rtl="0" eaLnBrk="0" fontAlgn="base" hangingPunct="0">
        <a:spcBef>
          <a:spcPct val="0"/>
        </a:spcBef>
        <a:spcAft>
          <a:spcPct val="0"/>
        </a:spcAft>
        <a:defRPr sz="4400">
          <a:solidFill>
            <a:srgbClr val="284C6A"/>
          </a:solidFill>
          <a:latin typeface="Trebuchet MS" charset="0"/>
          <a:ea typeface="ＭＳ Ｐゴシック" charset="-128"/>
          <a:cs typeface="ＭＳ Ｐゴシック" charset="-128"/>
        </a:defRPr>
      </a:lvl5pPr>
      <a:lvl6pPr marL="457200" algn="l" rtl="0" fontAlgn="base">
        <a:spcBef>
          <a:spcPct val="0"/>
        </a:spcBef>
        <a:spcAft>
          <a:spcPct val="0"/>
        </a:spcAft>
        <a:defRPr sz="4400">
          <a:solidFill>
            <a:srgbClr val="284C6A"/>
          </a:solidFill>
          <a:latin typeface="Trebuchet MS" charset="0"/>
        </a:defRPr>
      </a:lvl6pPr>
      <a:lvl7pPr marL="914400" algn="l" rtl="0" fontAlgn="base">
        <a:spcBef>
          <a:spcPct val="0"/>
        </a:spcBef>
        <a:spcAft>
          <a:spcPct val="0"/>
        </a:spcAft>
        <a:defRPr sz="4400">
          <a:solidFill>
            <a:srgbClr val="284C6A"/>
          </a:solidFill>
          <a:latin typeface="Trebuchet MS" charset="0"/>
        </a:defRPr>
      </a:lvl7pPr>
      <a:lvl8pPr marL="1371600" algn="l" rtl="0" fontAlgn="base">
        <a:spcBef>
          <a:spcPct val="0"/>
        </a:spcBef>
        <a:spcAft>
          <a:spcPct val="0"/>
        </a:spcAft>
        <a:defRPr sz="4400">
          <a:solidFill>
            <a:srgbClr val="284C6A"/>
          </a:solidFill>
          <a:latin typeface="Trebuchet MS" charset="0"/>
        </a:defRPr>
      </a:lvl8pPr>
      <a:lvl9pPr marL="1828800" algn="l" rtl="0" fontAlgn="base">
        <a:spcBef>
          <a:spcPct val="0"/>
        </a:spcBef>
        <a:spcAft>
          <a:spcPct val="0"/>
        </a:spcAft>
        <a:defRPr sz="4400">
          <a:solidFill>
            <a:srgbClr val="284C6A"/>
          </a:solidFill>
          <a:latin typeface="Trebuchet MS" charset="0"/>
        </a:defRPr>
      </a:lvl9pPr>
    </p:titleStyle>
    <p:bodyStyle>
      <a:lvl1pPr marL="342900" indent="-342900" algn="l" rtl="0" eaLnBrk="0" fontAlgn="base" hangingPunct="0">
        <a:lnSpc>
          <a:spcPct val="125000"/>
        </a:lnSpc>
        <a:spcBef>
          <a:spcPct val="20000"/>
        </a:spcBef>
        <a:spcAft>
          <a:spcPct val="0"/>
        </a:spcAft>
        <a:buClr>
          <a:schemeClr val="bg2"/>
        </a:buClr>
        <a:buChar char="•"/>
        <a:defRPr sz="3200">
          <a:solidFill>
            <a:srgbClr val="284C6A"/>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Trebuchet MS" charset="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Trebuchet MS" charset="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4"/>
          <p:cNvSpPr>
            <a:spLocks noGrp="1" noChangeArrowheads="1"/>
          </p:cNvSpPr>
          <p:nvPr>
            <p:ph type="ctrTitle"/>
          </p:nvPr>
        </p:nvSpPr>
        <p:spPr>
          <a:xfrm>
            <a:off x="304800" y="381000"/>
            <a:ext cx="8458200" cy="1295400"/>
          </a:xfrm>
        </p:spPr>
        <p:txBody>
          <a:bodyPr/>
          <a:lstStyle/>
          <a:p>
            <a:pPr eaLnBrk="1" hangingPunct="1"/>
            <a:r>
              <a:rPr lang="en-US" sz="5400" dirty="0" smtClean="0">
                <a:solidFill>
                  <a:srgbClr val="000000"/>
                </a:solidFill>
                <a:latin typeface="Gill Sans"/>
                <a:ea typeface="Arial" charset="0"/>
                <a:cs typeface="Gill Sans"/>
              </a:rPr>
              <a:t>Using Technology For </a:t>
            </a:r>
            <a:br>
              <a:rPr lang="en-US" sz="5400" dirty="0" smtClean="0">
                <a:solidFill>
                  <a:srgbClr val="000000"/>
                </a:solidFill>
                <a:latin typeface="Gill Sans"/>
                <a:ea typeface="Arial" charset="0"/>
                <a:cs typeface="Gill Sans"/>
              </a:rPr>
            </a:br>
            <a:r>
              <a:rPr lang="en-US" sz="5400" dirty="0" smtClean="0">
                <a:solidFill>
                  <a:srgbClr val="000000"/>
                </a:solidFill>
                <a:latin typeface="Gill Sans"/>
                <a:ea typeface="Arial" charset="0"/>
                <a:cs typeface="Gill Sans"/>
              </a:rPr>
              <a:t>Time Management</a:t>
            </a:r>
          </a:p>
        </p:txBody>
      </p:sp>
      <p:sp>
        <p:nvSpPr>
          <p:cNvPr id="15363" name="Rectangle 5"/>
          <p:cNvSpPr>
            <a:spLocks noGrp="1" noChangeArrowheads="1"/>
          </p:cNvSpPr>
          <p:nvPr>
            <p:ph type="subTitle" idx="1"/>
          </p:nvPr>
        </p:nvSpPr>
        <p:spPr>
          <a:xfrm>
            <a:off x="609600" y="2057400"/>
            <a:ext cx="8077200" cy="635000"/>
          </a:xfrm>
        </p:spPr>
        <p:txBody>
          <a:bodyPr/>
          <a:lstStyle/>
          <a:p>
            <a:pPr eaLnBrk="1" hangingPunct="1"/>
            <a:r>
              <a:rPr lang="en-US" dirty="0" smtClean="0">
                <a:solidFill>
                  <a:srgbClr val="000000"/>
                </a:solidFill>
                <a:latin typeface="Gill Sans"/>
                <a:ea typeface="Arial" charset="0"/>
                <a:cs typeface="Gill Sans"/>
              </a:rPr>
              <a:t>An                 </a:t>
            </a:r>
            <a:r>
              <a:rPr lang="en-US" dirty="0" err="1" smtClean="0">
                <a:solidFill>
                  <a:srgbClr val="000000"/>
                </a:solidFill>
                <a:latin typeface="Gill Sans"/>
                <a:ea typeface="Arial" charset="0"/>
                <a:cs typeface="Gill Sans"/>
              </a:rPr>
              <a:t>Webinar</a:t>
            </a:r>
            <a:endParaRPr lang="en-US" dirty="0" smtClean="0">
              <a:solidFill>
                <a:srgbClr val="000000"/>
              </a:solidFill>
              <a:latin typeface="Gill Sans"/>
              <a:ea typeface="Arial" charset="0"/>
              <a:cs typeface="Gill Sans"/>
            </a:endParaRPr>
          </a:p>
        </p:txBody>
      </p:sp>
      <p:pic>
        <p:nvPicPr>
          <p:cNvPr id="15364" name="Picture 14" descr="ifp_logo_2-c-arrow"/>
          <p:cNvPicPr>
            <a:picLocks noChangeAspect="1" noChangeArrowheads="1"/>
          </p:cNvPicPr>
          <p:nvPr/>
        </p:nvPicPr>
        <p:blipFill>
          <a:blip r:embed="rId2"/>
          <a:srcRect/>
          <a:stretch>
            <a:fillRect/>
          </a:stretch>
        </p:blipFill>
        <p:spPr bwMode="auto">
          <a:xfrm>
            <a:off x="3048000" y="2347913"/>
            <a:ext cx="2057400" cy="623887"/>
          </a:xfrm>
          <a:prstGeom prst="rect">
            <a:avLst/>
          </a:prstGeom>
          <a:noFill/>
          <a:ln w="9525">
            <a:noFill/>
            <a:miter lim="800000"/>
            <a:headEnd/>
            <a:tailEnd/>
          </a:ln>
        </p:spPr>
      </p:pic>
      <p:sp>
        <p:nvSpPr>
          <p:cNvPr id="15365" name="Rectangle 8"/>
          <p:cNvSpPr>
            <a:spLocks noChangeArrowheads="1"/>
          </p:cNvSpPr>
          <p:nvPr/>
        </p:nvSpPr>
        <p:spPr bwMode="auto">
          <a:xfrm>
            <a:off x="228600" y="5629275"/>
            <a:ext cx="8686800" cy="923925"/>
          </a:xfrm>
          <a:prstGeom prst="rect">
            <a:avLst/>
          </a:prstGeom>
          <a:noFill/>
          <a:ln w="9525">
            <a:noFill/>
            <a:miter lim="800000"/>
            <a:headEnd/>
            <a:tailEnd/>
          </a:ln>
        </p:spPr>
        <p:txBody>
          <a:bodyPr>
            <a:prstTxWarp prst="textNoShape">
              <a:avLst/>
            </a:prstTxWarp>
            <a:spAutoFit/>
          </a:bodyPr>
          <a:lstStyle/>
          <a:p>
            <a:pPr algn="just"/>
            <a:r>
              <a:rPr lang="en-US"/>
              <a:t>Infopeople webinars are supported by the U.S. Institute of Museum and Library Services under the provisions of the Library Services and Technology Act, administered in California by the State Librarian.</a:t>
            </a:r>
          </a:p>
        </p:txBody>
      </p:sp>
      <p:sp>
        <p:nvSpPr>
          <p:cNvPr id="15366" name="Rectangle 10"/>
          <p:cNvSpPr>
            <a:spLocks noChangeArrowheads="1"/>
          </p:cNvSpPr>
          <p:nvPr/>
        </p:nvSpPr>
        <p:spPr bwMode="auto">
          <a:xfrm>
            <a:off x="2286000" y="3289300"/>
            <a:ext cx="4572000" cy="1816100"/>
          </a:xfrm>
          <a:prstGeom prst="rect">
            <a:avLst/>
          </a:prstGeom>
          <a:noFill/>
          <a:ln w="9525">
            <a:noFill/>
            <a:miter lim="800000"/>
            <a:headEnd/>
            <a:tailEnd/>
          </a:ln>
        </p:spPr>
        <p:txBody>
          <a:bodyPr>
            <a:prstTxWarp prst="textNoShape">
              <a:avLst/>
            </a:prstTxWarp>
            <a:spAutoFit/>
          </a:bodyPr>
          <a:lstStyle/>
          <a:p>
            <a:pPr algn="ctr"/>
            <a:r>
              <a:rPr lang="en-US" sz="2800" dirty="0">
                <a:solidFill>
                  <a:srgbClr val="000000"/>
                </a:solidFill>
                <a:latin typeface="Gill Sans"/>
                <a:ea typeface="Times New Roman" charset="0"/>
                <a:cs typeface="Gill Sans"/>
              </a:rPr>
              <a:t>Thursday,</a:t>
            </a:r>
            <a:r>
              <a:rPr lang="en-US" sz="2800" dirty="0" smtClean="0">
                <a:solidFill>
                  <a:srgbClr val="000000"/>
                </a:solidFill>
                <a:latin typeface="Gill Sans"/>
                <a:ea typeface="Times New Roman" charset="0"/>
                <a:cs typeface="Gill Sans"/>
              </a:rPr>
              <a:t>  August </a:t>
            </a:r>
            <a:r>
              <a:rPr lang="en-US" sz="2800" dirty="0">
                <a:solidFill>
                  <a:srgbClr val="000000"/>
                </a:solidFill>
                <a:latin typeface="Gill Sans"/>
                <a:ea typeface="Times New Roman" charset="0"/>
                <a:cs typeface="Gill Sans"/>
              </a:rPr>
              <a:t>18, 2011</a:t>
            </a:r>
            <a:br>
              <a:rPr lang="en-US" sz="2800" dirty="0">
                <a:solidFill>
                  <a:srgbClr val="000000"/>
                </a:solidFill>
                <a:latin typeface="Gill Sans"/>
                <a:ea typeface="Times New Roman" charset="0"/>
                <a:cs typeface="Gill Sans"/>
              </a:rPr>
            </a:br>
            <a:r>
              <a:rPr lang="en-US" sz="2800" dirty="0">
                <a:solidFill>
                  <a:srgbClr val="000000"/>
                </a:solidFill>
                <a:latin typeface="Gill Sans"/>
                <a:ea typeface="Times New Roman" charset="0"/>
                <a:cs typeface="Gill Sans"/>
              </a:rPr>
              <a:t>12:00 noon to 1:00 p.m.</a:t>
            </a:r>
            <a:r>
              <a:rPr lang="en-US" sz="2800" dirty="0">
                <a:solidFill>
                  <a:srgbClr val="FF6600"/>
                </a:solidFill>
                <a:latin typeface="Gill Sans"/>
                <a:cs typeface="Gill Sans"/>
              </a:rPr>
              <a:t/>
            </a:r>
            <a:br>
              <a:rPr lang="en-US" sz="2800" dirty="0">
                <a:solidFill>
                  <a:srgbClr val="FF6600"/>
                </a:solidFill>
                <a:latin typeface="Gill Sans"/>
                <a:cs typeface="Gill Sans"/>
              </a:rPr>
            </a:br>
            <a:endParaRPr lang="en-US" sz="2800" dirty="0">
              <a:solidFill>
                <a:srgbClr val="FF6600"/>
              </a:solidFill>
              <a:latin typeface="Gill Sans"/>
              <a:cs typeface="Gill Sans"/>
            </a:endParaRPr>
          </a:p>
          <a:p>
            <a:pPr algn="ctr"/>
            <a:endParaRPr lang="en-US" sz="2800" dirty="0">
              <a:solidFill>
                <a:srgbClr val="FF6600"/>
              </a:solidFill>
              <a:latin typeface="Gill Sans"/>
              <a:cs typeface="Gill Sans"/>
            </a:endParaRPr>
          </a:p>
        </p:txBody>
      </p:sp>
      <p:sp>
        <p:nvSpPr>
          <p:cNvPr id="15367" name="Rectangle 11"/>
          <p:cNvSpPr>
            <a:spLocks noChangeArrowheads="1"/>
          </p:cNvSpPr>
          <p:nvPr/>
        </p:nvSpPr>
        <p:spPr bwMode="auto">
          <a:xfrm>
            <a:off x="2286000" y="4579203"/>
            <a:ext cx="4572000" cy="830997"/>
          </a:xfrm>
          <a:prstGeom prst="rect">
            <a:avLst/>
          </a:prstGeom>
          <a:noFill/>
          <a:ln w="9525">
            <a:noFill/>
            <a:miter lim="800000"/>
            <a:headEnd/>
            <a:tailEnd/>
          </a:ln>
        </p:spPr>
        <p:txBody>
          <a:bodyPr>
            <a:prstTxWarp prst="textNoShape">
              <a:avLst/>
            </a:prstTxWarp>
            <a:spAutoFit/>
          </a:bodyPr>
          <a:lstStyle/>
          <a:p>
            <a:pPr algn="ctr"/>
            <a:r>
              <a:rPr lang="en-US" sz="2400" dirty="0" smtClean="0">
                <a:solidFill>
                  <a:srgbClr val="FF6600"/>
                </a:solidFill>
                <a:latin typeface="Gill Sans"/>
                <a:cs typeface="Gill Sans"/>
              </a:rPr>
              <a:t>Susie </a:t>
            </a:r>
            <a:r>
              <a:rPr lang="en-US" sz="2400" dirty="0">
                <a:solidFill>
                  <a:srgbClr val="FF6600"/>
                </a:solidFill>
                <a:latin typeface="Gill Sans"/>
                <a:cs typeface="Gill Sans"/>
              </a:rPr>
              <a:t>Quinn</a:t>
            </a:r>
          </a:p>
          <a:p>
            <a:pPr algn="ctr"/>
            <a:r>
              <a:rPr lang="en-US" sz="2400" dirty="0" err="1">
                <a:solidFill>
                  <a:srgbClr val="FF6600"/>
                </a:solidFill>
                <a:latin typeface="Gill Sans"/>
                <a:cs typeface="Gill Sans"/>
              </a:rPr>
              <a:t>susie.slis@gmail.com</a:t>
            </a:r>
            <a:endParaRPr lang="en-US" sz="2400" dirty="0">
              <a:solidFill>
                <a:srgbClr val="FF6600"/>
              </a:solidFill>
              <a:latin typeface="Gill Sans"/>
              <a:cs typeface="Gill San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1371600" y="1981200"/>
            <a:ext cx="5486400" cy="954107"/>
          </a:xfrm>
          <a:prstGeom prst="rect">
            <a:avLst/>
          </a:prstGeom>
        </p:spPr>
        <p:txBody>
          <a:bodyPr wrap="square">
            <a:spAutoFit/>
          </a:bodyPr>
          <a:lstStyle/>
          <a:p>
            <a:pPr>
              <a:buClr>
                <a:srgbClr val="FF6600"/>
              </a:buClr>
            </a:pPr>
            <a:endParaRPr lang="en-US" sz="2800" dirty="0" smtClean="0">
              <a:solidFill>
                <a:srgbClr val="000000"/>
              </a:solidFill>
            </a:endParaRPr>
          </a:p>
          <a:p>
            <a:pPr>
              <a:buNone/>
            </a:pPr>
            <a:r>
              <a:rPr lang="en-US" sz="2800" b="1" dirty="0" smtClean="0"/>
              <a:t> </a:t>
            </a:r>
            <a:endParaRPr lang="en-US" sz="2800" dirty="0"/>
          </a:p>
        </p:txBody>
      </p:sp>
      <p:sp>
        <p:nvSpPr>
          <p:cNvPr id="7" name="Rectangle 6"/>
          <p:cNvSpPr/>
          <p:nvPr/>
        </p:nvSpPr>
        <p:spPr>
          <a:xfrm>
            <a:off x="457200" y="2451318"/>
            <a:ext cx="8305800" cy="1569660"/>
          </a:xfrm>
          <a:prstGeom prst="rect">
            <a:avLst/>
          </a:prstGeom>
        </p:spPr>
        <p:txBody>
          <a:bodyPr wrap="square">
            <a:spAutoFit/>
          </a:bodyPr>
          <a:lstStyle/>
          <a:p>
            <a:pPr algn="ctr">
              <a:spcAft>
                <a:spcPts val="0"/>
              </a:spcAft>
              <a:buClr>
                <a:srgbClr val="FF6600"/>
              </a:buClr>
            </a:pPr>
            <a:r>
              <a:rPr lang="en-US" sz="4800" dirty="0" smtClean="0">
                <a:latin typeface="Gill Sans"/>
                <a:cs typeface="Gill Sans"/>
              </a:rPr>
              <a:t>Choose </a:t>
            </a:r>
          </a:p>
          <a:p>
            <a:pPr algn="ctr">
              <a:spcAft>
                <a:spcPts val="0"/>
              </a:spcAft>
              <a:buClr>
                <a:srgbClr val="FF6600"/>
              </a:buClr>
            </a:pPr>
            <a:r>
              <a:rPr lang="en-US" sz="4800" dirty="0" smtClean="0">
                <a:latin typeface="Gill Sans"/>
                <a:cs typeface="Gill Sans"/>
              </a:rPr>
              <a:t>a task to be accomplished.</a:t>
            </a:r>
          </a:p>
        </p:txBody>
      </p:sp>
      <p:sp>
        <p:nvSpPr>
          <p:cNvPr id="8" name="Title 1"/>
          <p:cNvSpPr txBox="1">
            <a:spLocks/>
          </p:cNvSpPr>
          <p:nvPr/>
        </p:nvSpPr>
        <p:spPr bwMode="auto">
          <a:xfrm>
            <a:off x="457200" y="762000"/>
            <a:ext cx="8077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0" i="0" u="none" strike="noStrike" kern="0" cap="none" spc="0" normalizeH="0" baseline="0" noProof="0" dirty="0" err="1" smtClean="0">
                <a:ln>
                  <a:noFill/>
                </a:ln>
                <a:solidFill>
                  <a:srgbClr val="000000"/>
                </a:solidFill>
                <a:effectLst/>
                <a:uLnTx/>
                <a:uFillTx/>
                <a:latin typeface="Gill Sans"/>
                <a:ea typeface="ＭＳ Ｐゴシック" charset="-128"/>
                <a:cs typeface="Gill Sans"/>
              </a:rPr>
              <a:t>Pomodoro</a:t>
            </a:r>
            <a:r>
              <a:rPr kumimoji="0" lang="en-US" sz="5400" b="0" i="0" u="none" strike="noStrike" kern="0" cap="none" spc="0" normalizeH="0" baseline="0" noProof="0" dirty="0" smtClean="0">
                <a:ln>
                  <a:noFill/>
                </a:ln>
                <a:solidFill>
                  <a:srgbClr val="000000"/>
                </a:solidFill>
                <a:effectLst/>
                <a:uLnTx/>
                <a:uFillTx/>
                <a:latin typeface="Gill Sans"/>
                <a:ea typeface="ＭＳ Ｐゴシック" charset="-128"/>
                <a:cs typeface="Gill Sans"/>
              </a:rPr>
              <a:t> Technique</a:t>
            </a:r>
            <a:br>
              <a:rPr kumimoji="0" lang="en-US" sz="5400" b="0" i="0" u="none" strike="noStrike" kern="0" cap="none" spc="0" normalizeH="0" baseline="0" noProof="0" dirty="0" smtClean="0">
                <a:ln>
                  <a:noFill/>
                </a:ln>
                <a:solidFill>
                  <a:srgbClr val="000000"/>
                </a:solidFill>
                <a:effectLst/>
                <a:uLnTx/>
                <a:uFillTx/>
                <a:latin typeface="Gill Sans"/>
                <a:ea typeface="ＭＳ Ｐゴシック" charset="-128"/>
                <a:cs typeface="Gill Sans"/>
              </a:rPr>
            </a:br>
            <a:endParaRPr kumimoji="0" lang="en-US" sz="5400" b="0" i="0" u="none" strike="noStrike" kern="0" cap="none" spc="0" normalizeH="0" baseline="0" noProof="0" dirty="0">
              <a:ln>
                <a:noFill/>
              </a:ln>
              <a:solidFill>
                <a:srgbClr val="000000"/>
              </a:solidFill>
              <a:effectLst/>
              <a:uLnTx/>
              <a:uFillTx/>
              <a:latin typeface="Gill Sans"/>
              <a:ea typeface="ＭＳ Ｐゴシック" charset="-128"/>
              <a:cs typeface="Gill Sans"/>
            </a:endParaRPr>
          </a:p>
        </p:txBody>
      </p:sp>
      <p:sp>
        <p:nvSpPr>
          <p:cNvPr id="5" name="TextBox 4"/>
          <p:cNvSpPr txBox="1"/>
          <p:nvPr/>
        </p:nvSpPr>
        <p:spPr>
          <a:xfrm>
            <a:off x="381000" y="6324600"/>
            <a:ext cx="8458200" cy="369332"/>
          </a:xfrm>
          <a:prstGeom prst="rect">
            <a:avLst/>
          </a:prstGeom>
          <a:noFill/>
        </p:spPr>
        <p:txBody>
          <a:bodyPr wrap="square" rtlCol="0">
            <a:spAutoFit/>
          </a:bodyPr>
          <a:lstStyle/>
          <a:p>
            <a:r>
              <a:rPr lang="en-US" dirty="0" smtClean="0"/>
              <a:t>http://</a:t>
            </a:r>
            <a:r>
              <a:rPr lang="en-US" dirty="0" err="1" smtClean="0"/>
              <a:t>www.pomodorotechnique.com</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1371600" y="1981200"/>
            <a:ext cx="5486400" cy="954107"/>
          </a:xfrm>
          <a:prstGeom prst="rect">
            <a:avLst/>
          </a:prstGeom>
        </p:spPr>
        <p:txBody>
          <a:bodyPr wrap="square">
            <a:spAutoFit/>
          </a:bodyPr>
          <a:lstStyle/>
          <a:p>
            <a:pPr>
              <a:buClr>
                <a:srgbClr val="FF6600"/>
              </a:buClr>
            </a:pPr>
            <a:endParaRPr lang="en-US" sz="2800" dirty="0" smtClean="0">
              <a:solidFill>
                <a:srgbClr val="000000"/>
              </a:solidFill>
            </a:endParaRPr>
          </a:p>
          <a:p>
            <a:pPr>
              <a:buNone/>
            </a:pPr>
            <a:r>
              <a:rPr lang="en-US" sz="2800" b="1" dirty="0" smtClean="0"/>
              <a:t> </a:t>
            </a:r>
            <a:endParaRPr lang="en-US" sz="2800" dirty="0"/>
          </a:p>
        </p:txBody>
      </p:sp>
      <p:sp>
        <p:nvSpPr>
          <p:cNvPr id="7" name="Rectangle 6"/>
          <p:cNvSpPr/>
          <p:nvPr/>
        </p:nvSpPr>
        <p:spPr>
          <a:xfrm>
            <a:off x="457200" y="2381071"/>
            <a:ext cx="8305800" cy="1523494"/>
          </a:xfrm>
          <a:prstGeom prst="rect">
            <a:avLst/>
          </a:prstGeom>
        </p:spPr>
        <p:txBody>
          <a:bodyPr wrap="square">
            <a:spAutoFit/>
          </a:bodyPr>
          <a:lstStyle/>
          <a:p>
            <a:pPr algn="ctr">
              <a:spcAft>
                <a:spcPts val="600"/>
              </a:spcAft>
              <a:buClr>
                <a:srgbClr val="FF6600"/>
              </a:buClr>
            </a:pPr>
            <a:r>
              <a:rPr lang="en-US" sz="4400" dirty="0" smtClean="0">
                <a:latin typeface="Gill Sans"/>
                <a:cs typeface="Gill Sans"/>
              </a:rPr>
              <a:t>Set the </a:t>
            </a:r>
            <a:r>
              <a:rPr lang="en-US" sz="4400" dirty="0" err="1" smtClean="0">
                <a:latin typeface="Gill Sans"/>
                <a:cs typeface="Gill Sans"/>
              </a:rPr>
              <a:t>Pomodoro</a:t>
            </a:r>
            <a:r>
              <a:rPr lang="en-US" sz="4400" dirty="0" smtClean="0">
                <a:latin typeface="Gill Sans"/>
                <a:cs typeface="Gill Sans"/>
              </a:rPr>
              <a:t> to 25 minutes </a:t>
            </a:r>
          </a:p>
          <a:p>
            <a:pPr algn="ctr">
              <a:spcAft>
                <a:spcPts val="600"/>
              </a:spcAft>
              <a:buClr>
                <a:srgbClr val="FF6600"/>
              </a:buClr>
            </a:pPr>
            <a:r>
              <a:rPr lang="en-US" sz="4400" dirty="0" smtClean="0">
                <a:latin typeface="Gill Sans"/>
                <a:cs typeface="Gill Sans"/>
              </a:rPr>
              <a:t>(the </a:t>
            </a:r>
            <a:r>
              <a:rPr lang="en-US" sz="4400" dirty="0" err="1" smtClean="0">
                <a:latin typeface="Gill Sans"/>
                <a:cs typeface="Gill Sans"/>
              </a:rPr>
              <a:t>Pomodoro</a:t>
            </a:r>
            <a:r>
              <a:rPr lang="en-US" sz="4400" dirty="0" smtClean="0">
                <a:latin typeface="Gill Sans"/>
                <a:cs typeface="Gill Sans"/>
              </a:rPr>
              <a:t> is the timer).</a:t>
            </a:r>
          </a:p>
        </p:txBody>
      </p:sp>
      <p:sp>
        <p:nvSpPr>
          <p:cNvPr id="8" name="Title 1"/>
          <p:cNvSpPr>
            <a:spLocks noGrp="1"/>
          </p:cNvSpPr>
          <p:nvPr>
            <p:ph type="title"/>
          </p:nvPr>
        </p:nvSpPr>
        <p:spPr>
          <a:xfrm>
            <a:off x="457200" y="762000"/>
            <a:ext cx="8077200" cy="914400"/>
          </a:xfrm>
        </p:spPr>
        <p:txBody>
          <a:bodyPr/>
          <a:lstStyle/>
          <a:p>
            <a:pPr algn="ctr"/>
            <a:r>
              <a:rPr lang="en-US" sz="5400" dirty="0" err="1" smtClean="0">
                <a:solidFill>
                  <a:srgbClr val="000000"/>
                </a:solidFill>
                <a:latin typeface="Gill Sans"/>
                <a:cs typeface="Gill Sans"/>
              </a:rPr>
              <a:t>Pomodoro</a:t>
            </a:r>
            <a:r>
              <a:rPr lang="en-US" sz="5400" dirty="0" smtClean="0">
                <a:solidFill>
                  <a:srgbClr val="000000"/>
                </a:solidFill>
                <a:latin typeface="Gill Sans"/>
                <a:cs typeface="Gill Sans"/>
              </a:rPr>
              <a:t> Technique</a:t>
            </a:r>
            <a:br>
              <a:rPr lang="en-US" sz="5400" dirty="0" smtClean="0">
                <a:solidFill>
                  <a:srgbClr val="000000"/>
                </a:solidFill>
                <a:latin typeface="Gill Sans"/>
                <a:cs typeface="Gill Sans"/>
              </a:rPr>
            </a:br>
            <a:endParaRPr lang="en-US" sz="5400" dirty="0">
              <a:solidFill>
                <a:srgbClr val="000000"/>
              </a:solidFill>
              <a:latin typeface="Gill Sans"/>
              <a:cs typeface="Gill Sans"/>
            </a:endParaRPr>
          </a:p>
        </p:txBody>
      </p:sp>
      <p:sp>
        <p:nvSpPr>
          <p:cNvPr id="5" name="TextBox 4"/>
          <p:cNvSpPr txBox="1"/>
          <p:nvPr/>
        </p:nvSpPr>
        <p:spPr>
          <a:xfrm>
            <a:off x="381000" y="6324600"/>
            <a:ext cx="8458200" cy="369332"/>
          </a:xfrm>
          <a:prstGeom prst="rect">
            <a:avLst/>
          </a:prstGeom>
          <a:noFill/>
        </p:spPr>
        <p:txBody>
          <a:bodyPr wrap="square" rtlCol="0">
            <a:spAutoFit/>
          </a:bodyPr>
          <a:lstStyle/>
          <a:p>
            <a:r>
              <a:rPr lang="en-US" dirty="0" smtClean="0"/>
              <a:t>http://</a:t>
            </a:r>
            <a:r>
              <a:rPr lang="en-US" dirty="0" err="1" smtClean="0"/>
              <a:t>www.pomodorotechnique.com</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1371600" y="1981200"/>
            <a:ext cx="5486400" cy="954107"/>
          </a:xfrm>
          <a:prstGeom prst="rect">
            <a:avLst/>
          </a:prstGeom>
        </p:spPr>
        <p:txBody>
          <a:bodyPr wrap="square">
            <a:spAutoFit/>
          </a:bodyPr>
          <a:lstStyle/>
          <a:p>
            <a:pPr>
              <a:buClr>
                <a:srgbClr val="FF6600"/>
              </a:buClr>
            </a:pPr>
            <a:endParaRPr lang="en-US" sz="2800" dirty="0" smtClean="0">
              <a:solidFill>
                <a:srgbClr val="000000"/>
              </a:solidFill>
            </a:endParaRPr>
          </a:p>
          <a:p>
            <a:pPr>
              <a:buNone/>
            </a:pPr>
            <a:r>
              <a:rPr lang="en-US" sz="2800" b="1" dirty="0" smtClean="0"/>
              <a:t> </a:t>
            </a:r>
            <a:endParaRPr lang="en-US" sz="2800" dirty="0"/>
          </a:p>
        </p:txBody>
      </p:sp>
      <p:sp>
        <p:nvSpPr>
          <p:cNvPr id="7" name="Rectangle 6"/>
          <p:cNvSpPr/>
          <p:nvPr/>
        </p:nvSpPr>
        <p:spPr>
          <a:xfrm>
            <a:off x="457200" y="1686103"/>
            <a:ext cx="8305800" cy="1600438"/>
          </a:xfrm>
          <a:prstGeom prst="rect">
            <a:avLst/>
          </a:prstGeom>
        </p:spPr>
        <p:txBody>
          <a:bodyPr wrap="square">
            <a:spAutoFit/>
          </a:bodyPr>
          <a:lstStyle/>
          <a:p>
            <a:pPr algn="ctr">
              <a:spcAft>
                <a:spcPts val="1200"/>
              </a:spcAft>
              <a:buClr>
                <a:srgbClr val="FF6600"/>
              </a:buClr>
            </a:pPr>
            <a:r>
              <a:rPr lang="en-US" sz="4400" dirty="0" smtClean="0">
                <a:latin typeface="Gill Sans"/>
                <a:cs typeface="Gill Sans"/>
              </a:rPr>
              <a:t>Work on the task </a:t>
            </a:r>
          </a:p>
          <a:p>
            <a:pPr algn="ctr">
              <a:spcAft>
                <a:spcPts val="1200"/>
              </a:spcAft>
              <a:buClr>
                <a:srgbClr val="FF6600"/>
              </a:buClr>
            </a:pPr>
            <a:r>
              <a:rPr lang="en-US" sz="4400" dirty="0" smtClean="0">
                <a:latin typeface="Gill Sans"/>
                <a:cs typeface="Gill Sans"/>
              </a:rPr>
              <a:t>until the </a:t>
            </a:r>
            <a:r>
              <a:rPr lang="en-US" sz="4400" dirty="0" err="1" smtClean="0">
                <a:latin typeface="Gill Sans"/>
                <a:cs typeface="Gill Sans"/>
              </a:rPr>
              <a:t>Pomodoro</a:t>
            </a:r>
            <a:r>
              <a:rPr lang="en-US" sz="4400" dirty="0" smtClean="0">
                <a:latin typeface="Gill Sans"/>
                <a:cs typeface="Gill Sans"/>
              </a:rPr>
              <a:t> rings.</a:t>
            </a:r>
          </a:p>
        </p:txBody>
      </p:sp>
      <p:sp>
        <p:nvSpPr>
          <p:cNvPr id="8" name="Title 1"/>
          <p:cNvSpPr>
            <a:spLocks noGrp="1"/>
          </p:cNvSpPr>
          <p:nvPr>
            <p:ph type="title"/>
          </p:nvPr>
        </p:nvSpPr>
        <p:spPr>
          <a:xfrm>
            <a:off x="457200" y="762000"/>
            <a:ext cx="8077200" cy="914400"/>
          </a:xfrm>
        </p:spPr>
        <p:txBody>
          <a:bodyPr/>
          <a:lstStyle/>
          <a:p>
            <a:pPr algn="ctr"/>
            <a:r>
              <a:rPr lang="en-US" sz="5400" dirty="0" err="1" smtClean="0">
                <a:solidFill>
                  <a:srgbClr val="000000"/>
                </a:solidFill>
                <a:latin typeface="Gill Sans"/>
                <a:cs typeface="Gill Sans"/>
              </a:rPr>
              <a:t>Pomodoro</a:t>
            </a:r>
            <a:r>
              <a:rPr lang="en-US" sz="5400" dirty="0" smtClean="0">
                <a:solidFill>
                  <a:srgbClr val="000000"/>
                </a:solidFill>
                <a:latin typeface="Gill Sans"/>
                <a:cs typeface="Gill Sans"/>
              </a:rPr>
              <a:t> Technique</a:t>
            </a:r>
            <a:br>
              <a:rPr lang="en-US" sz="5400" dirty="0" smtClean="0">
                <a:solidFill>
                  <a:srgbClr val="000000"/>
                </a:solidFill>
                <a:latin typeface="Gill Sans"/>
                <a:cs typeface="Gill Sans"/>
              </a:rPr>
            </a:br>
            <a:endParaRPr lang="en-US" sz="5400" dirty="0">
              <a:solidFill>
                <a:srgbClr val="000000"/>
              </a:solidFill>
              <a:latin typeface="Gill Sans"/>
              <a:cs typeface="Gill Sans"/>
            </a:endParaRPr>
          </a:p>
        </p:txBody>
      </p:sp>
      <p:sp>
        <p:nvSpPr>
          <p:cNvPr id="5" name="TextBox 4"/>
          <p:cNvSpPr txBox="1"/>
          <p:nvPr/>
        </p:nvSpPr>
        <p:spPr>
          <a:xfrm>
            <a:off x="381000" y="6324600"/>
            <a:ext cx="8458200" cy="369332"/>
          </a:xfrm>
          <a:prstGeom prst="rect">
            <a:avLst/>
          </a:prstGeom>
          <a:noFill/>
        </p:spPr>
        <p:txBody>
          <a:bodyPr wrap="square" rtlCol="0">
            <a:spAutoFit/>
          </a:bodyPr>
          <a:lstStyle/>
          <a:p>
            <a:r>
              <a:rPr lang="en-US" dirty="0" smtClean="0"/>
              <a:t>http://</a:t>
            </a:r>
            <a:r>
              <a:rPr lang="en-US" dirty="0" err="1" smtClean="0"/>
              <a:t>www.pomodorotechnique.com</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1371600" y="1981200"/>
            <a:ext cx="5486400" cy="954107"/>
          </a:xfrm>
          <a:prstGeom prst="rect">
            <a:avLst/>
          </a:prstGeom>
        </p:spPr>
        <p:txBody>
          <a:bodyPr wrap="square">
            <a:spAutoFit/>
          </a:bodyPr>
          <a:lstStyle/>
          <a:p>
            <a:pPr>
              <a:buClr>
                <a:srgbClr val="FF6600"/>
              </a:buClr>
            </a:pPr>
            <a:endParaRPr lang="en-US" sz="2800" dirty="0" smtClean="0">
              <a:solidFill>
                <a:srgbClr val="000000"/>
              </a:solidFill>
            </a:endParaRPr>
          </a:p>
          <a:p>
            <a:pPr>
              <a:buNone/>
            </a:pPr>
            <a:r>
              <a:rPr lang="en-US" sz="2800" b="1" dirty="0" smtClean="0"/>
              <a:t> </a:t>
            </a:r>
            <a:endParaRPr lang="en-US" sz="2800" dirty="0"/>
          </a:p>
        </p:txBody>
      </p:sp>
      <p:sp>
        <p:nvSpPr>
          <p:cNvPr id="7" name="Rectangle 6"/>
          <p:cNvSpPr/>
          <p:nvPr/>
        </p:nvSpPr>
        <p:spPr>
          <a:xfrm>
            <a:off x="457200" y="2531983"/>
            <a:ext cx="8305800" cy="1723549"/>
          </a:xfrm>
          <a:prstGeom prst="rect">
            <a:avLst/>
          </a:prstGeom>
        </p:spPr>
        <p:txBody>
          <a:bodyPr wrap="square" anchor="ctr">
            <a:spAutoFit/>
          </a:bodyPr>
          <a:lstStyle/>
          <a:p>
            <a:pPr algn="ctr">
              <a:spcAft>
                <a:spcPts val="1200"/>
              </a:spcAft>
              <a:buClr>
                <a:srgbClr val="FF6600"/>
              </a:buClr>
            </a:pPr>
            <a:r>
              <a:rPr lang="en-US" sz="4800" dirty="0" smtClean="0">
                <a:latin typeface="Gill Sans"/>
                <a:cs typeface="Gill Sans"/>
              </a:rPr>
              <a:t>Take a short break </a:t>
            </a:r>
          </a:p>
          <a:p>
            <a:pPr algn="ctr">
              <a:spcAft>
                <a:spcPts val="1200"/>
              </a:spcAft>
              <a:buClr>
                <a:srgbClr val="FF6600"/>
              </a:buClr>
            </a:pPr>
            <a:r>
              <a:rPr lang="en-US" sz="4800" dirty="0" smtClean="0">
                <a:latin typeface="Gill Sans"/>
                <a:cs typeface="Gill Sans"/>
              </a:rPr>
              <a:t>(5 minutes is OK).</a:t>
            </a:r>
          </a:p>
        </p:txBody>
      </p:sp>
      <p:sp>
        <p:nvSpPr>
          <p:cNvPr id="9" name="Title 1"/>
          <p:cNvSpPr txBox="1">
            <a:spLocks/>
          </p:cNvSpPr>
          <p:nvPr/>
        </p:nvSpPr>
        <p:spPr bwMode="auto">
          <a:xfrm>
            <a:off x="457200" y="762000"/>
            <a:ext cx="8077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0" i="0" u="none" strike="noStrike" kern="0" cap="none" spc="0" normalizeH="0" baseline="0" noProof="0" smtClean="0">
                <a:ln>
                  <a:noFill/>
                </a:ln>
                <a:solidFill>
                  <a:srgbClr val="000000"/>
                </a:solidFill>
                <a:effectLst/>
                <a:uLnTx/>
                <a:uFillTx/>
                <a:latin typeface="Gill Sans"/>
                <a:ea typeface="ＭＳ Ｐゴシック" charset="-128"/>
                <a:cs typeface="Gill Sans"/>
              </a:rPr>
              <a:t>Pomodoro Technique</a:t>
            </a:r>
            <a:br>
              <a:rPr kumimoji="0" lang="en-US" sz="5400" b="0" i="0" u="none" strike="noStrike" kern="0" cap="none" spc="0" normalizeH="0" baseline="0" noProof="0" smtClean="0">
                <a:ln>
                  <a:noFill/>
                </a:ln>
                <a:solidFill>
                  <a:srgbClr val="000000"/>
                </a:solidFill>
                <a:effectLst/>
                <a:uLnTx/>
                <a:uFillTx/>
                <a:latin typeface="Gill Sans"/>
                <a:ea typeface="ＭＳ Ｐゴシック" charset="-128"/>
                <a:cs typeface="Gill Sans"/>
              </a:rPr>
            </a:br>
            <a:endParaRPr kumimoji="0" lang="en-US" sz="5400" b="0" i="0" u="none" strike="noStrike" kern="0" cap="none" spc="0" normalizeH="0" baseline="0" noProof="0" dirty="0">
              <a:ln>
                <a:noFill/>
              </a:ln>
              <a:solidFill>
                <a:srgbClr val="000000"/>
              </a:solidFill>
              <a:effectLst/>
              <a:uLnTx/>
              <a:uFillTx/>
              <a:latin typeface="Gill Sans"/>
              <a:ea typeface="ＭＳ Ｐゴシック" charset="-128"/>
              <a:cs typeface="Gill Sans"/>
            </a:endParaRPr>
          </a:p>
        </p:txBody>
      </p:sp>
      <p:sp>
        <p:nvSpPr>
          <p:cNvPr id="5" name="TextBox 4"/>
          <p:cNvSpPr txBox="1"/>
          <p:nvPr/>
        </p:nvSpPr>
        <p:spPr>
          <a:xfrm>
            <a:off x="381000" y="6324600"/>
            <a:ext cx="8458200" cy="369332"/>
          </a:xfrm>
          <a:prstGeom prst="rect">
            <a:avLst/>
          </a:prstGeom>
          <a:noFill/>
        </p:spPr>
        <p:txBody>
          <a:bodyPr wrap="square" rtlCol="0">
            <a:spAutoFit/>
          </a:bodyPr>
          <a:lstStyle/>
          <a:p>
            <a:r>
              <a:rPr lang="en-US" dirty="0" smtClean="0"/>
              <a:t>http://</a:t>
            </a:r>
            <a:r>
              <a:rPr lang="en-US" dirty="0" err="1" smtClean="0"/>
              <a:t>www.pomodorotechnique.com</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077200" cy="914400"/>
          </a:xfrm>
        </p:spPr>
        <p:txBody>
          <a:bodyPr/>
          <a:lstStyle/>
          <a:p>
            <a:pPr algn="ctr"/>
            <a:r>
              <a:rPr lang="en-US" sz="5400" dirty="0" err="1" smtClean="0">
                <a:solidFill>
                  <a:srgbClr val="000000"/>
                </a:solidFill>
                <a:latin typeface="Gill Sans"/>
                <a:cs typeface="Gill Sans"/>
              </a:rPr>
              <a:t>Pomodoro</a:t>
            </a:r>
            <a:r>
              <a:rPr lang="en-US" sz="5400" dirty="0" smtClean="0">
                <a:solidFill>
                  <a:srgbClr val="000000"/>
                </a:solidFill>
                <a:latin typeface="Gill Sans"/>
                <a:cs typeface="Gill Sans"/>
              </a:rPr>
              <a:t> Technique</a:t>
            </a:r>
            <a:br>
              <a:rPr lang="en-US" sz="5400" dirty="0" smtClean="0">
                <a:solidFill>
                  <a:srgbClr val="000000"/>
                </a:solidFill>
                <a:latin typeface="Gill Sans"/>
                <a:cs typeface="Gill Sans"/>
              </a:rPr>
            </a:br>
            <a:endParaRPr lang="en-US" sz="5400" dirty="0">
              <a:solidFill>
                <a:srgbClr val="000000"/>
              </a:solidFill>
              <a:latin typeface="Gill Sans"/>
              <a:cs typeface="Gill Sans"/>
            </a:endParaRPr>
          </a:p>
        </p:txBody>
      </p:sp>
      <p:sp>
        <p:nvSpPr>
          <p:cNvPr id="6" name="Rectangle 5"/>
          <p:cNvSpPr/>
          <p:nvPr/>
        </p:nvSpPr>
        <p:spPr>
          <a:xfrm>
            <a:off x="1371600" y="1981200"/>
            <a:ext cx="5486400" cy="954107"/>
          </a:xfrm>
          <a:prstGeom prst="rect">
            <a:avLst/>
          </a:prstGeom>
        </p:spPr>
        <p:txBody>
          <a:bodyPr wrap="square">
            <a:spAutoFit/>
          </a:bodyPr>
          <a:lstStyle/>
          <a:p>
            <a:pPr>
              <a:buClr>
                <a:srgbClr val="FF6600"/>
              </a:buClr>
            </a:pPr>
            <a:endParaRPr lang="en-US" sz="2800" dirty="0" smtClean="0">
              <a:solidFill>
                <a:srgbClr val="000000"/>
              </a:solidFill>
            </a:endParaRPr>
          </a:p>
          <a:p>
            <a:pPr>
              <a:buNone/>
            </a:pPr>
            <a:r>
              <a:rPr lang="en-US" sz="2800" b="1" dirty="0" smtClean="0"/>
              <a:t> </a:t>
            </a:r>
            <a:endParaRPr lang="en-US" sz="2800" dirty="0"/>
          </a:p>
        </p:txBody>
      </p:sp>
      <p:sp>
        <p:nvSpPr>
          <p:cNvPr id="7" name="Rectangle 6"/>
          <p:cNvSpPr/>
          <p:nvPr/>
        </p:nvSpPr>
        <p:spPr>
          <a:xfrm>
            <a:off x="533400" y="2590800"/>
            <a:ext cx="8305800" cy="1723549"/>
          </a:xfrm>
          <a:prstGeom prst="rect">
            <a:avLst/>
          </a:prstGeom>
        </p:spPr>
        <p:txBody>
          <a:bodyPr wrap="square">
            <a:spAutoFit/>
          </a:bodyPr>
          <a:lstStyle/>
          <a:p>
            <a:pPr algn="ctr">
              <a:spcAft>
                <a:spcPts val="1200"/>
              </a:spcAft>
              <a:buClr>
                <a:srgbClr val="FF6600"/>
              </a:buClr>
            </a:pPr>
            <a:r>
              <a:rPr lang="en-US" sz="4800" dirty="0" smtClean="0">
                <a:latin typeface="Gill Sans"/>
                <a:cs typeface="Gill Sans"/>
              </a:rPr>
              <a:t>Every 4 </a:t>
            </a:r>
            <a:r>
              <a:rPr lang="en-US" sz="4800" dirty="0" err="1" smtClean="0">
                <a:latin typeface="Gill Sans"/>
                <a:cs typeface="Gill Sans"/>
              </a:rPr>
              <a:t>Pomodoros</a:t>
            </a:r>
            <a:r>
              <a:rPr lang="en-US" sz="4800" dirty="0" smtClean="0">
                <a:latin typeface="Gill Sans"/>
                <a:cs typeface="Gill Sans"/>
              </a:rPr>
              <a:t> </a:t>
            </a:r>
          </a:p>
          <a:p>
            <a:pPr algn="ctr">
              <a:spcAft>
                <a:spcPts val="1200"/>
              </a:spcAft>
              <a:buClr>
                <a:srgbClr val="FF6600"/>
              </a:buClr>
            </a:pPr>
            <a:r>
              <a:rPr lang="en-US" sz="4800" dirty="0" smtClean="0">
                <a:latin typeface="Gill Sans"/>
                <a:cs typeface="Gill Sans"/>
              </a:rPr>
              <a:t>take a longer break.</a:t>
            </a:r>
            <a:endParaRPr lang="en-US" sz="4800" dirty="0">
              <a:latin typeface="Gill Sans"/>
              <a:cs typeface="Gill Sans"/>
            </a:endParaRPr>
          </a:p>
        </p:txBody>
      </p:sp>
      <p:sp>
        <p:nvSpPr>
          <p:cNvPr id="5" name="TextBox 4"/>
          <p:cNvSpPr txBox="1"/>
          <p:nvPr/>
        </p:nvSpPr>
        <p:spPr>
          <a:xfrm>
            <a:off x="381000" y="6324600"/>
            <a:ext cx="8458200" cy="369332"/>
          </a:xfrm>
          <a:prstGeom prst="rect">
            <a:avLst/>
          </a:prstGeom>
          <a:noFill/>
        </p:spPr>
        <p:txBody>
          <a:bodyPr wrap="square" rtlCol="0">
            <a:spAutoFit/>
          </a:bodyPr>
          <a:lstStyle/>
          <a:p>
            <a:r>
              <a:rPr lang="en-US" dirty="0" smtClean="0"/>
              <a:t>http://</a:t>
            </a:r>
            <a:r>
              <a:rPr lang="en-US" dirty="0" err="1" smtClean="0"/>
              <a:t>www.pomodorotechnique.com</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6800" cy="914400"/>
          </a:xfrm>
        </p:spPr>
        <p:txBody>
          <a:bodyPr/>
          <a:lstStyle/>
          <a:p>
            <a:pPr algn="ctr"/>
            <a:r>
              <a:rPr lang="en-US" sz="5400" dirty="0" smtClean="0">
                <a:solidFill>
                  <a:srgbClr val="000000"/>
                </a:solidFill>
                <a:latin typeface="Gill Sans"/>
                <a:cs typeface="Gill Sans"/>
              </a:rPr>
              <a:t>Getting Things Done (GTD)</a:t>
            </a:r>
          </a:p>
        </p:txBody>
      </p:sp>
      <p:pic>
        <p:nvPicPr>
          <p:cNvPr id="6" name="Picture 5"/>
          <p:cNvPicPr>
            <a:picLocks noChangeAspect="1"/>
          </p:cNvPicPr>
          <p:nvPr/>
        </p:nvPicPr>
        <p:blipFill>
          <a:blip r:embed="rId2"/>
          <a:stretch>
            <a:fillRect/>
          </a:stretch>
        </p:blipFill>
        <p:spPr>
          <a:xfrm>
            <a:off x="533400" y="1295400"/>
            <a:ext cx="8051800" cy="483108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457200" y="2979003"/>
            <a:ext cx="8153400" cy="830997"/>
          </a:xfrm>
          <a:prstGeom prst="rect">
            <a:avLst/>
          </a:prstGeom>
        </p:spPr>
        <p:txBody>
          <a:bodyPr wrap="square">
            <a:spAutoFit/>
          </a:bodyPr>
          <a:lstStyle/>
          <a:p>
            <a:pPr algn="ctr">
              <a:spcAft>
                <a:spcPts val="600"/>
              </a:spcAft>
              <a:buClr>
                <a:srgbClr val="FF6600"/>
              </a:buClr>
            </a:pPr>
            <a:r>
              <a:rPr lang="en-US" sz="4800" dirty="0" smtClean="0">
                <a:latin typeface="Gill Sans"/>
                <a:cs typeface="Gill Sans"/>
              </a:rPr>
              <a:t>Collect</a:t>
            </a:r>
          </a:p>
        </p:txBody>
      </p:sp>
      <p:sp>
        <p:nvSpPr>
          <p:cNvPr id="8" name="Rectangle 7"/>
          <p:cNvSpPr/>
          <p:nvPr/>
        </p:nvSpPr>
        <p:spPr>
          <a:xfrm>
            <a:off x="1143000" y="5726668"/>
            <a:ext cx="6629400" cy="369332"/>
          </a:xfrm>
          <a:prstGeom prst="rect">
            <a:avLst/>
          </a:prstGeom>
        </p:spPr>
        <p:txBody>
          <a:bodyPr wrap="square">
            <a:spAutoFit/>
          </a:bodyPr>
          <a:lstStyle/>
          <a:p>
            <a:r>
              <a:rPr lang="en-US" dirty="0" smtClean="0">
                <a:latin typeface="Gill Sans"/>
                <a:cs typeface="Gill Sans"/>
              </a:rPr>
              <a:t>http://pigpog.com/2005/10/26/gtd-introduction/</a:t>
            </a:r>
            <a:endParaRPr lang="en-US" dirty="0">
              <a:latin typeface="Gill Sans"/>
              <a:cs typeface="Gill Sans"/>
            </a:endParaRPr>
          </a:p>
        </p:txBody>
      </p:sp>
      <p:sp>
        <p:nvSpPr>
          <p:cNvPr id="7" name="Title 1"/>
          <p:cNvSpPr>
            <a:spLocks noGrp="1"/>
          </p:cNvSpPr>
          <p:nvPr>
            <p:ph type="title"/>
          </p:nvPr>
        </p:nvSpPr>
        <p:spPr>
          <a:xfrm>
            <a:off x="152400" y="228600"/>
            <a:ext cx="8686800" cy="914400"/>
          </a:xfrm>
        </p:spPr>
        <p:txBody>
          <a:bodyPr/>
          <a:lstStyle/>
          <a:p>
            <a:pPr algn="ctr"/>
            <a:r>
              <a:rPr lang="en-US" sz="5400" dirty="0" smtClean="0">
                <a:solidFill>
                  <a:srgbClr val="000000"/>
                </a:solidFill>
                <a:latin typeface="Gill Sans"/>
                <a:cs typeface="Gill Sans"/>
              </a:rPr>
              <a:t>Getting Things Done (GTD)</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609600" y="2895600"/>
            <a:ext cx="8153400" cy="830997"/>
          </a:xfrm>
          <a:prstGeom prst="rect">
            <a:avLst/>
          </a:prstGeom>
        </p:spPr>
        <p:txBody>
          <a:bodyPr wrap="square">
            <a:spAutoFit/>
          </a:bodyPr>
          <a:lstStyle/>
          <a:p>
            <a:pPr algn="ctr">
              <a:spcAft>
                <a:spcPts val="600"/>
              </a:spcAft>
              <a:buClr>
                <a:srgbClr val="FF6600"/>
              </a:buClr>
            </a:pPr>
            <a:r>
              <a:rPr lang="en-US" sz="4800" dirty="0" smtClean="0">
                <a:latin typeface="Gill Sans"/>
                <a:cs typeface="Gill Sans"/>
              </a:rPr>
              <a:t>Process</a:t>
            </a:r>
          </a:p>
        </p:txBody>
      </p:sp>
      <p:sp>
        <p:nvSpPr>
          <p:cNvPr id="7" name="Title 1"/>
          <p:cNvSpPr txBox="1">
            <a:spLocks/>
          </p:cNvSpPr>
          <p:nvPr/>
        </p:nvSpPr>
        <p:spPr bwMode="auto">
          <a:xfrm>
            <a:off x="152400" y="228600"/>
            <a:ext cx="8686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0" i="0" u="none" strike="noStrike" kern="0" cap="none" spc="0" normalizeH="0" baseline="0" noProof="0" dirty="0" smtClean="0">
                <a:ln>
                  <a:noFill/>
                </a:ln>
                <a:solidFill>
                  <a:srgbClr val="000000"/>
                </a:solidFill>
                <a:effectLst/>
                <a:uLnTx/>
                <a:uFillTx/>
                <a:latin typeface="Gill Sans"/>
                <a:ea typeface="ＭＳ Ｐゴシック" charset="-128"/>
                <a:cs typeface="Gill Sans"/>
              </a:rPr>
              <a:t>Getting Things Done (GTD)</a:t>
            </a:r>
          </a:p>
        </p:txBody>
      </p:sp>
      <p:sp>
        <p:nvSpPr>
          <p:cNvPr id="9" name="Rectangle 8"/>
          <p:cNvSpPr/>
          <p:nvPr/>
        </p:nvSpPr>
        <p:spPr>
          <a:xfrm>
            <a:off x="1143000" y="5726668"/>
            <a:ext cx="6629400" cy="369332"/>
          </a:xfrm>
          <a:prstGeom prst="rect">
            <a:avLst/>
          </a:prstGeom>
        </p:spPr>
        <p:txBody>
          <a:bodyPr wrap="square">
            <a:spAutoFit/>
          </a:bodyPr>
          <a:lstStyle/>
          <a:p>
            <a:r>
              <a:rPr lang="en-US" dirty="0" smtClean="0">
                <a:latin typeface="Gill Sans"/>
                <a:cs typeface="Gill Sans"/>
              </a:rPr>
              <a:t>http://pigpog.com/2005/10/26/gtd-introduction/</a:t>
            </a:r>
            <a:endParaRPr lang="en-US" dirty="0">
              <a:latin typeface="Gill Sans"/>
              <a:cs typeface="Gill San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609600" y="2979003"/>
            <a:ext cx="8153400" cy="830997"/>
          </a:xfrm>
          <a:prstGeom prst="rect">
            <a:avLst/>
          </a:prstGeom>
        </p:spPr>
        <p:txBody>
          <a:bodyPr wrap="square">
            <a:spAutoFit/>
          </a:bodyPr>
          <a:lstStyle/>
          <a:p>
            <a:pPr algn="ctr">
              <a:spcAft>
                <a:spcPts val="600"/>
              </a:spcAft>
              <a:buClr>
                <a:srgbClr val="FF6600"/>
              </a:buClr>
            </a:pPr>
            <a:r>
              <a:rPr lang="en-US" sz="4800" dirty="0" smtClean="0">
                <a:latin typeface="Gill Sans"/>
                <a:cs typeface="Gill Sans"/>
              </a:rPr>
              <a:t>Organize</a:t>
            </a:r>
          </a:p>
        </p:txBody>
      </p:sp>
      <p:sp>
        <p:nvSpPr>
          <p:cNvPr id="7" name="Title 1"/>
          <p:cNvSpPr>
            <a:spLocks noGrp="1"/>
          </p:cNvSpPr>
          <p:nvPr>
            <p:ph type="title"/>
          </p:nvPr>
        </p:nvSpPr>
        <p:spPr>
          <a:xfrm>
            <a:off x="152400" y="228600"/>
            <a:ext cx="8686800" cy="914400"/>
          </a:xfrm>
        </p:spPr>
        <p:txBody>
          <a:bodyPr/>
          <a:lstStyle/>
          <a:p>
            <a:pPr algn="ctr"/>
            <a:r>
              <a:rPr lang="en-US" sz="5400" dirty="0" smtClean="0">
                <a:solidFill>
                  <a:srgbClr val="000000"/>
                </a:solidFill>
                <a:latin typeface="Gill Sans"/>
                <a:cs typeface="Gill Sans"/>
              </a:rPr>
              <a:t>Getting Things Done (GTD)</a:t>
            </a:r>
          </a:p>
        </p:txBody>
      </p:sp>
      <p:sp>
        <p:nvSpPr>
          <p:cNvPr id="9" name="Rectangle 8"/>
          <p:cNvSpPr/>
          <p:nvPr/>
        </p:nvSpPr>
        <p:spPr>
          <a:xfrm>
            <a:off x="1143000" y="5726668"/>
            <a:ext cx="6629400" cy="369332"/>
          </a:xfrm>
          <a:prstGeom prst="rect">
            <a:avLst/>
          </a:prstGeom>
        </p:spPr>
        <p:txBody>
          <a:bodyPr wrap="square">
            <a:spAutoFit/>
          </a:bodyPr>
          <a:lstStyle/>
          <a:p>
            <a:r>
              <a:rPr lang="en-US" dirty="0" smtClean="0">
                <a:latin typeface="Gill Sans"/>
                <a:cs typeface="Gill Sans"/>
              </a:rPr>
              <a:t>http://pigpog.com/2005/10/26/gtd-introduction/</a:t>
            </a:r>
            <a:endParaRPr lang="en-US" dirty="0">
              <a:latin typeface="Gill Sans"/>
              <a:cs typeface="Gill Sans"/>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609600" y="3131403"/>
            <a:ext cx="8153400" cy="830997"/>
          </a:xfrm>
          <a:prstGeom prst="rect">
            <a:avLst/>
          </a:prstGeom>
        </p:spPr>
        <p:txBody>
          <a:bodyPr wrap="square">
            <a:spAutoFit/>
          </a:bodyPr>
          <a:lstStyle/>
          <a:p>
            <a:pPr algn="ctr">
              <a:spcAft>
                <a:spcPts val="600"/>
              </a:spcAft>
              <a:buClr>
                <a:srgbClr val="FF6600"/>
              </a:buClr>
            </a:pPr>
            <a:r>
              <a:rPr lang="en-US" sz="4800" dirty="0" smtClean="0">
                <a:latin typeface="Gill Sans"/>
                <a:cs typeface="Gill Sans"/>
              </a:rPr>
              <a:t>Review </a:t>
            </a:r>
          </a:p>
        </p:txBody>
      </p:sp>
      <p:sp>
        <p:nvSpPr>
          <p:cNvPr id="7" name="Title 1"/>
          <p:cNvSpPr>
            <a:spLocks noGrp="1"/>
          </p:cNvSpPr>
          <p:nvPr>
            <p:ph type="title"/>
          </p:nvPr>
        </p:nvSpPr>
        <p:spPr>
          <a:xfrm>
            <a:off x="152400" y="228600"/>
            <a:ext cx="8686800" cy="914400"/>
          </a:xfrm>
        </p:spPr>
        <p:txBody>
          <a:bodyPr/>
          <a:lstStyle/>
          <a:p>
            <a:pPr algn="ctr"/>
            <a:r>
              <a:rPr lang="en-US" sz="5400" dirty="0" smtClean="0">
                <a:solidFill>
                  <a:srgbClr val="000000"/>
                </a:solidFill>
                <a:latin typeface="Gill Sans"/>
                <a:cs typeface="Gill Sans"/>
              </a:rPr>
              <a:t>Getting Things Done (GTD)</a:t>
            </a:r>
          </a:p>
        </p:txBody>
      </p:sp>
      <p:sp>
        <p:nvSpPr>
          <p:cNvPr id="9" name="Rectangle 8"/>
          <p:cNvSpPr/>
          <p:nvPr/>
        </p:nvSpPr>
        <p:spPr>
          <a:xfrm>
            <a:off x="1143000" y="5726668"/>
            <a:ext cx="6629400" cy="369332"/>
          </a:xfrm>
          <a:prstGeom prst="rect">
            <a:avLst/>
          </a:prstGeom>
        </p:spPr>
        <p:txBody>
          <a:bodyPr wrap="square">
            <a:spAutoFit/>
          </a:bodyPr>
          <a:lstStyle/>
          <a:p>
            <a:r>
              <a:rPr lang="en-US" dirty="0" smtClean="0">
                <a:latin typeface="Gill Sans"/>
                <a:cs typeface="Gill Sans"/>
              </a:rPr>
              <a:t>http://pigpog.com/2005/10/26/gtd-introduction/</a:t>
            </a:r>
            <a:endParaRPr lang="en-US" dirty="0">
              <a:latin typeface="Gill Sans"/>
              <a:cs typeface="Gill San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531813" y="533400"/>
            <a:ext cx="8002587" cy="571500"/>
          </a:xfrm>
        </p:spPr>
        <p:txBody>
          <a:bodyPr/>
          <a:lstStyle/>
          <a:p>
            <a:pPr algn="ctr" eaLnBrk="1" hangingPunct="1"/>
            <a:r>
              <a:rPr lang="en-US" sz="5400" dirty="0" smtClean="0">
                <a:solidFill>
                  <a:schemeClr val="tx1"/>
                </a:solidFill>
                <a:latin typeface="Gill Sans"/>
                <a:cs typeface="Gill Sans"/>
              </a:rPr>
              <a:t>Time Management </a:t>
            </a:r>
          </a:p>
        </p:txBody>
      </p:sp>
      <p:sp>
        <p:nvSpPr>
          <p:cNvPr id="16387" name="Rectangle 5"/>
          <p:cNvSpPr>
            <a:spLocks noGrp="1" noChangeArrowheads="1"/>
          </p:cNvSpPr>
          <p:nvPr>
            <p:ph type="body" idx="1"/>
          </p:nvPr>
        </p:nvSpPr>
        <p:spPr>
          <a:xfrm>
            <a:off x="990600" y="1524000"/>
            <a:ext cx="7180263" cy="4175125"/>
          </a:xfrm>
        </p:spPr>
        <p:txBody>
          <a:bodyPr/>
          <a:lstStyle/>
          <a:p>
            <a:pPr eaLnBrk="1" hangingPunct="1">
              <a:buClr>
                <a:srgbClr val="FF6600"/>
              </a:buClr>
              <a:buFont typeface="Courier New"/>
              <a:buChar char="o"/>
            </a:pPr>
            <a:r>
              <a:rPr lang="en-US" dirty="0" smtClean="0">
                <a:solidFill>
                  <a:schemeClr val="tx1"/>
                </a:solidFill>
                <a:latin typeface="Gill Sans"/>
                <a:cs typeface="Gill Sans"/>
              </a:rPr>
              <a:t>What is Time Management?</a:t>
            </a:r>
          </a:p>
          <a:p>
            <a:pPr eaLnBrk="1" hangingPunct="1">
              <a:buClr>
                <a:srgbClr val="FF6600"/>
              </a:buClr>
              <a:buFont typeface="Courier New"/>
              <a:buChar char="o"/>
            </a:pPr>
            <a:r>
              <a:rPr lang="en-US" dirty="0" smtClean="0">
                <a:solidFill>
                  <a:schemeClr val="tx1"/>
                </a:solidFill>
                <a:latin typeface="Gill Sans"/>
                <a:cs typeface="Gill Sans"/>
              </a:rPr>
              <a:t>What methods of Time Management do you use? A quick survey.</a:t>
            </a:r>
          </a:p>
          <a:p>
            <a:pPr eaLnBrk="1" hangingPunct="1">
              <a:buClr>
                <a:srgbClr val="FF6600"/>
              </a:buClr>
              <a:buFont typeface="Courier New"/>
              <a:buChar char="o"/>
            </a:pPr>
            <a:r>
              <a:rPr lang="en-US" dirty="0" smtClean="0">
                <a:solidFill>
                  <a:schemeClr val="tx1"/>
                </a:solidFill>
                <a:latin typeface="Gill Sans"/>
                <a:cs typeface="Gill Sans"/>
              </a:rPr>
              <a:t>Systems of Time Management.</a:t>
            </a:r>
          </a:p>
          <a:p>
            <a:pPr eaLnBrk="1" hangingPunct="1">
              <a:buClr>
                <a:srgbClr val="FF6600"/>
              </a:buClr>
              <a:buFont typeface="Courier New"/>
              <a:buChar char="o"/>
            </a:pPr>
            <a:r>
              <a:rPr lang="en-US" dirty="0" smtClean="0">
                <a:solidFill>
                  <a:schemeClr val="tx1"/>
                </a:solidFill>
                <a:latin typeface="Gill Sans"/>
                <a:cs typeface="Gill Sans"/>
              </a:rPr>
              <a:t>Utilizing technology with your smart phone. Another quick survey.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7200" cy="914400"/>
          </a:xfrm>
        </p:spPr>
        <p:txBody>
          <a:bodyPr/>
          <a:lstStyle/>
          <a:p>
            <a:pPr algn="ctr"/>
            <a:r>
              <a:rPr lang="en-US" sz="5400" dirty="0" err="1" smtClean="0">
                <a:solidFill>
                  <a:srgbClr val="000000"/>
                </a:solidFill>
                <a:latin typeface="Gill Sans"/>
                <a:cs typeface="Gill Sans"/>
              </a:rPr>
              <a:t>FranklinCovey's</a:t>
            </a:r>
            <a:r>
              <a:rPr lang="en-US" sz="5400" dirty="0" smtClean="0">
                <a:solidFill>
                  <a:srgbClr val="000000"/>
                </a:solidFill>
                <a:latin typeface="Gill Sans"/>
                <a:cs typeface="Gill Sans"/>
              </a:rPr>
              <a:t> Focus</a:t>
            </a:r>
          </a:p>
        </p:txBody>
      </p:sp>
      <p:sp>
        <p:nvSpPr>
          <p:cNvPr id="7" name="Rectangle 6"/>
          <p:cNvSpPr/>
          <p:nvPr/>
        </p:nvSpPr>
        <p:spPr>
          <a:xfrm>
            <a:off x="457200" y="6107668"/>
            <a:ext cx="8153400" cy="369332"/>
          </a:xfrm>
          <a:prstGeom prst="rect">
            <a:avLst/>
          </a:prstGeom>
        </p:spPr>
        <p:txBody>
          <a:bodyPr wrap="square">
            <a:spAutoFit/>
          </a:bodyPr>
          <a:lstStyle/>
          <a:p>
            <a:r>
              <a:rPr lang="en-US" dirty="0" err="1" smtClean="0"/>
              <a:t>http://getorganized.franklinplanner.com/guide_to_using_your_planning_system</a:t>
            </a:r>
            <a:endParaRPr lang="en-US" dirty="0"/>
          </a:p>
        </p:txBody>
      </p:sp>
      <p:pic>
        <p:nvPicPr>
          <p:cNvPr id="5" name="Picture 4"/>
          <p:cNvPicPr>
            <a:picLocks noChangeAspect="1"/>
          </p:cNvPicPr>
          <p:nvPr/>
        </p:nvPicPr>
        <p:blipFill>
          <a:blip r:embed="rId2"/>
          <a:stretch>
            <a:fillRect/>
          </a:stretch>
        </p:blipFill>
        <p:spPr>
          <a:xfrm>
            <a:off x="1905000" y="1600200"/>
            <a:ext cx="5638800" cy="4229100"/>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33400" y="2468940"/>
            <a:ext cx="8153400" cy="1569660"/>
          </a:xfrm>
          <a:prstGeom prst="rect">
            <a:avLst/>
          </a:prstGeom>
        </p:spPr>
        <p:txBody>
          <a:bodyPr wrap="square">
            <a:spAutoFit/>
          </a:bodyPr>
          <a:lstStyle/>
          <a:p>
            <a:pPr algn="ctr">
              <a:spcAft>
                <a:spcPts val="600"/>
              </a:spcAft>
              <a:buClr>
                <a:srgbClr val="FF6600"/>
              </a:buClr>
            </a:pPr>
            <a:r>
              <a:rPr lang="en-US" sz="4800" dirty="0" smtClean="0">
                <a:latin typeface="Gill Sans"/>
                <a:cs typeface="Gill Sans"/>
              </a:rPr>
              <a:t>Keep all your information in one integrated system.</a:t>
            </a:r>
          </a:p>
        </p:txBody>
      </p:sp>
      <p:sp>
        <p:nvSpPr>
          <p:cNvPr id="6" name="Title 1"/>
          <p:cNvSpPr>
            <a:spLocks noGrp="1"/>
          </p:cNvSpPr>
          <p:nvPr>
            <p:ph type="title"/>
          </p:nvPr>
        </p:nvSpPr>
        <p:spPr>
          <a:xfrm>
            <a:off x="457200" y="152400"/>
            <a:ext cx="8077200" cy="914400"/>
          </a:xfrm>
        </p:spPr>
        <p:txBody>
          <a:bodyPr/>
          <a:lstStyle/>
          <a:p>
            <a:pPr algn="ctr"/>
            <a:r>
              <a:rPr lang="en-US" sz="5400" dirty="0" err="1" smtClean="0">
                <a:solidFill>
                  <a:srgbClr val="000000"/>
                </a:solidFill>
                <a:latin typeface="Gill Sans"/>
                <a:cs typeface="Gill Sans"/>
              </a:rPr>
              <a:t>FranklinCovey's</a:t>
            </a:r>
            <a:r>
              <a:rPr lang="en-US" sz="5400" dirty="0" smtClean="0">
                <a:solidFill>
                  <a:srgbClr val="000000"/>
                </a:solidFill>
                <a:latin typeface="Gill Sans"/>
                <a:cs typeface="Gill Sans"/>
              </a:rPr>
              <a:t> Focus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33400" y="2620595"/>
            <a:ext cx="8153400" cy="1646605"/>
          </a:xfrm>
          <a:prstGeom prst="rect">
            <a:avLst/>
          </a:prstGeom>
        </p:spPr>
        <p:txBody>
          <a:bodyPr wrap="square">
            <a:spAutoFit/>
          </a:bodyPr>
          <a:lstStyle/>
          <a:p>
            <a:pPr algn="ctr">
              <a:spcAft>
                <a:spcPts val="600"/>
              </a:spcAft>
              <a:buClr>
                <a:srgbClr val="FF6600"/>
              </a:buClr>
            </a:pPr>
            <a:r>
              <a:rPr lang="en-US" sz="4800" dirty="0" smtClean="0">
                <a:latin typeface="Gill Sans"/>
                <a:cs typeface="Gill Sans"/>
              </a:rPr>
              <a:t>Always carry </a:t>
            </a:r>
          </a:p>
          <a:p>
            <a:pPr algn="ctr">
              <a:spcAft>
                <a:spcPts val="600"/>
              </a:spcAft>
              <a:buClr>
                <a:srgbClr val="FF6600"/>
              </a:buClr>
            </a:pPr>
            <a:r>
              <a:rPr lang="en-US" sz="4800" dirty="0" smtClean="0">
                <a:latin typeface="Gill Sans"/>
                <a:cs typeface="Gill Sans"/>
              </a:rPr>
              <a:t>a walk-around tool.</a:t>
            </a:r>
          </a:p>
        </p:txBody>
      </p:sp>
      <p:sp>
        <p:nvSpPr>
          <p:cNvPr id="6" name="Title 1"/>
          <p:cNvSpPr>
            <a:spLocks noGrp="1"/>
          </p:cNvSpPr>
          <p:nvPr>
            <p:ph type="title"/>
          </p:nvPr>
        </p:nvSpPr>
        <p:spPr>
          <a:xfrm>
            <a:off x="457200" y="152400"/>
            <a:ext cx="8077200" cy="914400"/>
          </a:xfrm>
        </p:spPr>
        <p:txBody>
          <a:bodyPr/>
          <a:lstStyle/>
          <a:p>
            <a:pPr algn="ctr"/>
            <a:r>
              <a:rPr lang="en-US" sz="5400" dirty="0" err="1" smtClean="0">
                <a:solidFill>
                  <a:srgbClr val="000000"/>
                </a:solidFill>
                <a:latin typeface="Gill Sans"/>
                <a:cs typeface="Gill Sans"/>
              </a:rPr>
              <a:t>FranklinCovey's</a:t>
            </a:r>
            <a:r>
              <a:rPr lang="en-US" sz="5400" dirty="0" smtClean="0">
                <a:solidFill>
                  <a:srgbClr val="000000"/>
                </a:solidFill>
                <a:latin typeface="Gill Sans"/>
                <a:cs typeface="Gill Sans"/>
              </a:rPr>
              <a:t> Focus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33400" y="2696795"/>
            <a:ext cx="8153400" cy="1646605"/>
          </a:xfrm>
          <a:prstGeom prst="rect">
            <a:avLst/>
          </a:prstGeom>
        </p:spPr>
        <p:txBody>
          <a:bodyPr wrap="square">
            <a:spAutoFit/>
          </a:bodyPr>
          <a:lstStyle/>
          <a:p>
            <a:pPr algn="ctr">
              <a:spcAft>
                <a:spcPts val="600"/>
              </a:spcAft>
              <a:buClr>
                <a:srgbClr val="FF6600"/>
              </a:buClr>
            </a:pPr>
            <a:r>
              <a:rPr lang="en-US" sz="4800" dirty="0" smtClean="0">
                <a:latin typeface="Gill Sans"/>
                <a:cs typeface="Gill Sans"/>
              </a:rPr>
              <a:t>Customize your system </a:t>
            </a:r>
          </a:p>
          <a:p>
            <a:pPr algn="ctr">
              <a:spcAft>
                <a:spcPts val="600"/>
              </a:spcAft>
              <a:buClr>
                <a:srgbClr val="FF6600"/>
              </a:buClr>
            </a:pPr>
            <a:r>
              <a:rPr lang="en-US" sz="4800" dirty="0" smtClean="0">
                <a:latin typeface="Gill Sans"/>
                <a:cs typeface="Gill Sans"/>
              </a:rPr>
              <a:t>to your needs.</a:t>
            </a:r>
          </a:p>
        </p:txBody>
      </p:sp>
      <p:sp>
        <p:nvSpPr>
          <p:cNvPr id="6" name="Title 1"/>
          <p:cNvSpPr>
            <a:spLocks noGrp="1"/>
          </p:cNvSpPr>
          <p:nvPr>
            <p:ph type="title"/>
          </p:nvPr>
        </p:nvSpPr>
        <p:spPr>
          <a:xfrm>
            <a:off x="457200" y="152400"/>
            <a:ext cx="8077200" cy="914400"/>
          </a:xfrm>
        </p:spPr>
        <p:txBody>
          <a:bodyPr/>
          <a:lstStyle/>
          <a:p>
            <a:pPr algn="ctr"/>
            <a:r>
              <a:rPr lang="en-US" sz="5400" dirty="0" err="1" smtClean="0">
                <a:solidFill>
                  <a:srgbClr val="000000"/>
                </a:solidFill>
                <a:latin typeface="Gill Sans"/>
                <a:cs typeface="Gill Sans"/>
              </a:rPr>
              <a:t>FranklinCovey's</a:t>
            </a:r>
            <a:r>
              <a:rPr lang="en-US" sz="5400" dirty="0" smtClean="0">
                <a:solidFill>
                  <a:srgbClr val="000000"/>
                </a:solidFill>
                <a:latin typeface="Gill Sans"/>
                <a:cs typeface="Gill Sans"/>
              </a:rPr>
              <a:t> Focus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 name="Rectangle 32"/>
          <p:cNvSpPr/>
          <p:nvPr/>
        </p:nvSpPr>
        <p:spPr>
          <a:xfrm>
            <a:off x="1143000" y="2886670"/>
            <a:ext cx="7315200" cy="923330"/>
          </a:xfrm>
          <a:prstGeom prst="rect">
            <a:avLst/>
          </a:prstGeom>
        </p:spPr>
        <p:txBody>
          <a:bodyPr wrap="square">
            <a:spAutoFit/>
          </a:bodyPr>
          <a:lstStyle/>
          <a:p>
            <a:pPr algn="ctr"/>
            <a:r>
              <a:rPr lang="en-US" sz="5400" dirty="0" smtClean="0">
                <a:latin typeface="Gill Sans"/>
                <a:cs typeface="Gill Sans"/>
              </a:rPr>
              <a:t>I         my smart phone!</a:t>
            </a:r>
            <a:endParaRPr lang="en-US" sz="5400" dirty="0">
              <a:latin typeface="Gill Sans"/>
              <a:cs typeface="Gill Sans"/>
            </a:endParaRPr>
          </a:p>
        </p:txBody>
      </p:sp>
      <p:sp>
        <p:nvSpPr>
          <p:cNvPr id="34" name="Heart 33"/>
          <p:cNvSpPr/>
          <p:nvPr/>
        </p:nvSpPr>
        <p:spPr bwMode="auto">
          <a:xfrm>
            <a:off x="1828800" y="2727960"/>
            <a:ext cx="1386840" cy="1386840"/>
          </a:xfrm>
          <a:prstGeom prst="heart">
            <a:avLst/>
          </a:prstGeom>
          <a:solidFill>
            <a:srgbClr val="FF0000"/>
          </a:solidFill>
          <a:ln w="9525" cap="flat" cmpd="sng" algn="ctr">
            <a:solidFill>
              <a:schemeClr val="tx1"/>
            </a:solidFill>
            <a:prstDash val="solid"/>
            <a:round/>
            <a:headEnd type="none" w="med" len="med"/>
            <a:tailEnd type="none" w="med" len="med"/>
          </a:ln>
          <a:effectLst/>
        </p:spPr>
      </p:sp>
      <p:pic>
        <p:nvPicPr>
          <p:cNvPr id="6" name="Picture 5"/>
          <p:cNvPicPr>
            <a:picLocks noChangeAspect="1"/>
          </p:cNvPicPr>
          <p:nvPr/>
        </p:nvPicPr>
        <p:blipFill>
          <a:blip r:embed="rId2"/>
          <a:stretch>
            <a:fillRect/>
          </a:stretch>
        </p:blipFill>
        <p:spPr>
          <a:xfrm>
            <a:off x="838200" y="522514"/>
            <a:ext cx="7543800" cy="5872288"/>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stretch>
            <a:fillRect/>
          </a:stretch>
        </p:blipFill>
        <p:spPr>
          <a:xfrm>
            <a:off x="0" y="685800"/>
            <a:ext cx="9144000" cy="4273826"/>
          </a:xfrm>
          <a:prstGeom prst="rect">
            <a:avLst/>
          </a:prstGeom>
        </p:spPr>
      </p:pic>
      <p:sp>
        <p:nvSpPr>
          <p:cNvPr id="32" name="Rectangle 31"/>
          <p:cNvSpPr/>
          <p:nvPr/>
        </p:nvSpPr>
        <p:spPr>
          <a:xfrm>
            <a:off x="381000" y="5937647"/>
            <a:ext cx="8763000" cy="615553"/>
          </a:xfrm>
          <a:prstGeom prst="rect">
            <a:avLst/>
          </a:prstGeom>
        </p:spPr>
        <p:txBody>
          <a:bodyPr wrap="square">
            <a:spAutoFit/>
          </a:bodyPr>
          <a:lstStyle/>
          <a:p>
            <a:r>
              <a:rPr lang="en-US" dirty="0" smtClean="0">
                <a:latin typeface="Gill Sans"/>
                <a:cs typeface="Gill Sans"/>
              </a:rPr>
              <a:t>Pew Research</a:t>
            </a:r>
          </a:p>
          <a:p>
            <a:r>
              <a:rPr lang="en-US" sz="1600" dirty="0" smtClean="0">
                <a:latin typeface="Gill Sans"/>
                <a:cs typeface="Gill Sans"/>
              </a:rPr>
              <a:t>http://pewresearch.org/pubs/2054/smartphone-ownership-demographics-iphone-blackberry-android</a:t>
            </a:r>
            <a:endParaRPr lang="en-US" sz="1600" dirty="0">
              <a:latin typeface="Gill Sans"/>
              <a:cs typeface="Gill San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solidFill>
                  <a:schemeClr val="tx1"/>
                </a:solidFill>
                <a:latin typeface="Gill Sans"/>
                <a:cs typeface="Gill Sans"/>
              </a:rPr>
              <a:t>Smartphone ownership and internet use summary</a:t>
            </a:r>
            <a:endParaRPr lang="en-US" sz="4000" dirty="0">
              <a:solidFill>
                <a:schemeClr val="tx1"/>
              </a:solidFill>
              <a:latin typeface="Gill Sans"/>
              <a:cs typeface="Gill Sans"/>
            </a:endParaRPr>
          </a:p>
        </p:txBody>
      </p:sp>
      <p:pic>
        <p:nvPicPr>
          <p:cNvPr id="4" name="Content Placeholder 3" descr="Screen shot 2011-08-17 at 1.17.16 PM.png"/>
          <p:cNvPicPr>
            <a:picLocks noGrp="1" noChangeAspect="1"/>
          </p:cNvPicPr>
          <p:nvPr>
            <p:ph idx="1"/>
          </p:nvPr>
        </p:nvPicPr>
        <p:blipFill>
          <a:blip r:embed="rId2"/>
          <a:srcRect t="-21284" b="-21284"/>
          <a:stretch>
            <a:fillRect/>
          </a:stretch>
        </p:blipFill>
        <p:spPr>
          <a:xfrm>
            <a:off x="609600" y="1371600"/>
            <a:ext cx="8077200" cy="4495800"/>
          </a:xfrm>
        </p:spPr>
      </p:pic>
    </p:spTree>
  </p:cSld>
  <p:clrMapOvr>
    <a:masterClrMapping/>
  </p:clrMapOv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77200" cy="914400"/>
          </a:xfrm>
        </p:spPr>
        <p:txBody>
          <a:bodyPr anchor="t"/>
          <a:lstStyle/>
          <a:p>
            <a:pPr algn="ctr"/>
            <a:r>
              <a:rPr lang="en-US" sz="5400" dirty="0" err="1" smtClean="0">
                <a:solidFill>
                  <a:schemeClr val="tx1"/>
                </a:solidFill>
                <a:latin typeface="Gill Sans"/>
                <a:cs typeface="Gill Sans"/>
              </a:rPr>
              <a:t>Smartphones</a:t>
            </a:r>
            <a:r>
              <a:rPr lang="en-US" sz="5400" dirty="0" smtClean="0">
                <a:solidFill>
                  <a:schemeClr val="tx1"/>
                </a:solidFill>
                <a:latin typeface="Gill Sans"/>
                <a:cs typeface="Gill Sans"/>
              </a:rPr>
              <a:t/>
            </a:r>
            <a:br>
              <a:rPr lang="en-US" sz="5400" dirty="0" smtClean="0">
                <a:solidFill>
                  <a:schemeClr val="tx1"/>
                </a:solidFill>
                <a:latin typeface="Gill Sans"/>
                <a:cs typeface="Gill Sans"/>
              </a:rPr>
            </a:br>
            <a:r>
              <a:rPr lang="en-US" sz="5400" dirty="0" smtClean="0">
                <a:solidFill>
                  <a:schemeClr val="tx1"/>
                </a:solidFill>
                <a:latin typeface="Gill Sans"/>
                <a:cs typeface="Gill Sans"/>
              </a:rPr>
              <a:t/>
            </a:r>
            <a:br>
              <a:rPr lang="en-US" sz="5400" dirty="0" smtClean="0">
                <a:solidFill>
                  <a:schemeClr val="tx1"/>
                </a:solidFill>
                <a:latin typeface="Gill Sans"/>
                <a:cs typeface="Gill Sans"/>
              </a:rPr>
            </a:br>
            <a:r>
              <a:rPr lang="en-US" sz="5400" dirty="0" smtClean="0">
                <a:solidFill>
                  <a:schemeClr val="tx1"/>
                </a:solidFill>
                <a:latin typeface="Gill Sans"/>
                <a:cs typeface="Gill Sans"/>
              </a:rPr>
              <a:t/>
            </a:r>
            <a:br>
              <a:rPr lang="en-US" sz="5400" dirty="0" smtClean="0">
                <a:solidFill>
                  <a:schemeClr val="tx1"/>
                </a:solidFill>
                <a:latin typeface="Gill Sans"/>
                <a:cs typeface="Gill Sans"/>
              </a:rPr>
            </a:br>
            <a:r>
              <a:rPr lang="en-US" sz="5400" dirty="0" smtClean="0">
                <a:solidFill>
                  <a:schemeClr val="tx1"/>
                </a:solidFill>
                <a:latin typeface="Gill Sans"/>
                <a:cs typeface="Gill Sans"/>
              </a:rPr>
              <a:t/>
            </a:r>
            <a:br>
              <a:rPr lang="en-US" sz="5400" dirty="0" smtClean="0">
                <a:solidFill>
                  <a:schemeClr val="tx1"/>
                </a:solidFill>
                <a:latin typeface="Gill Sans"/>
                <a:cs typeface="Gill Sans"/>
              </a:rPr>
            </a:br>
            <a:r>
              <a:rPr lang="en-US" sz="5400" dirty="0" smtClean="0">
                <a:solidFill>
                  <a:schemeClr val="tx1"/>
                </a:solidFill>
                <a:latin typeface="Gill Sans"/>
                <a:cs typeface="Gill Sans"/>
              </a:rPr>
              <a:t/>
            </a:r>
            <a:br>
              <a:rPr lang="en-US" sz="5400" dirty="0" smtClean="0">
                <a:solidFill>
                  <a:schemeClr val="tx1"/>
                </a:solidFill>
                <a:latin typeface="Gill Sans"/>
                <a:cs typeface="Gill Sans"/>
              </a:rPr>
            </a:br>
            <a:r>
              <a:rPr lang="en-US" sz="5400" dirty="0" smtClean="0">
                <a:solidFill>
                  <a:schemeClr val="tx1"/>
                </a:solidFill>
                <a:latin typeface="Gill Sans"/>
                <a:cs typeface="Gill Sans"/>
              </a:rPr>
              <a:t/>
            </a:r>
            <a:br>
              <a:rPr lang="en-US" sz="5400" dirty="0" smtClean="0">
                <a:solidFill>
                  <a:schemeClr val="tx1"/>
                </a:solidFill>
                <a:latin typeface="Gill Sans"/>
                <a:cs typeface="Gill Sans"/>
              </a:rPr>
            </a:br>
            <a:r>
              <a:rPr lang="en-US" sz="5400" dirty="0" smtClean="0">
                <a:solidFill>
                  <a:schemeClr val="tx1"/>
                </a:solidFill>
                <a:latin typeface="Gill Sans"/>
                <a:cs typeface="Gill Sans"/>
              </a:rPr>
              <a:t/>
            </a:r>
            <a:br>
              <a:rPr lang="en-US" sz="5400" dirty="0" smtClean="0">
                <a:solidFill>
                  <a:schemeClr val="tx1"/>
                </a:solidFill>
                <a:latin typeface="Gill Sans"/>
                <a:cs typeface="Gill Sans"/>
              </a:rPr>
            </a:br>
            <a:endParaRPr lang="en-US" sz="5400" dirty="0">
              <a:solidFill>
                <a:schemeClr val="tx1"/>
              </a:solidFill>
              <a:latin typeface="Gill Sans"/>
              <a:cs typeface="Gill Sans"/>
            </a:endParaRPr>
          </a:p>
        </p:txBody>
      </p:sp>
      <p:sp>
        <p:nvSpPr>
          <p:cNvPr id="4" name="Rectangle 3"/>
          <p:cNvSpPr/>
          <p:nvPr/>
        </p:nvSpPr>
        <p:spPr>
          <a:xfrm>
            <a:off x="457200" y="1066800"/>
            <a:ext cx="8077200" cy="6001642"/>
          </a:xfrm>
          <a:prstGeom prst="rect">
            <a:avLst/>
          </a:prstGeom>
        </p:spPr>
        <p:txBody>
          <a:bodyPr wrap="square">
            <a:spAutoFit/>
          </a:bodyPr>
          <a:lstStyle/>
          <a:p>
            <a:r>
              <a:rPr lang="en-US" sz="3200" dirty="0" smtClean="0">
                <a:latin typeface="Gill Sans"/>
                <a:cs typeface="Gill Sans"/>
              </a:rPr>
              <a:t>What </a:t>
            </a:r>
            <a:r>
              <a:rPr lang="en-US" sz="3200" dirty="0" err="1" smtClean="0">
                <a:latin typeface="Gill Sans"/>
                <a:cs typeface="Gill Sans"/>
              </a:rPr>
              <a:t>smartphone</a:t>
            </a:r>
            <a:r>
              <a:rPr lang="en-US" sz="3200" dirty="0" smtClean="0">
                <a:latin typeface="Gill Sans"/>
                <a:cs typeface="Gill Sans"/>
              </a:rPr>
              <a:t> do you own and what are you using it for?</a:t>
            </a:r>
          </a:p>
          <a:p>
            <a:endParaRPr lang="en-US" sz="3200" dirty="0" smtClean="0">
              <a:latin typeface="Gill Sans"/>
              <a:cs typeface="Gill Sans"/>
            </a:endParaRPr>
          </a:p>
          <a:p>
            <a:r>
              <a:rPr lang="en-US" sz="3200" dirty="0" smtClean="0">
                <a:solidFill>
                  <a:srgbClr val="000000"/>
                </a:solidFill>
                <a:latin typeface="Gill Sans"/>
                <a:cs typeface="Gill Sans"/>
              </a:rPr>
              <a:t>A quick survey</a:t>
            </a:r>
          </a:p>
          <a:p>
            <a:pPr lvl="1">
              <a:buClr>
                <a:srgbClr val="FF6600"/>
              </a:buClr>
              <a:buFont typeface="Wingdings" charset="2"/>
              <a:buChar char="ü"/>
            </a:pPr>
            <a:r>
              <a:rPr lang="en-US" sz="3200" dirty="0" err="1" smtClean="0">
                <a:solidFill>
                  <a:srgbClr val="000000"/>
                </a:solidFill>
                <a:latin typeface="Gill Sans"/>
                <a:cs typeface="Gill Sans"/>
              </a:rPr>
              <a:t>iphone</a:t>
            </a:r>
            <a:r>
              <a:rPr lang="en-US" sz="3200" dirty="0" smtClean="0">
                <a:solidFill>
                  <a:srgbClr val="000000"/>
                </a:solidFill>
                <a:latin typeface="Gill Sans"/>
                <a:cs typeface="Gill Sans"/>
              </a:rPr>
              <a:t> </a:t>
            </a:r>
          </a:p>
          <a:p>
            <a:pPr lvl="1">
              <a:buClr>
                <a:srgbClr val="FF6600"/>
              </a:buClr>
              <a:buFont typeface="Wingdings" charset="2"/>
              <a:buChar char="ü"/>
            </a:pPr>
            <a:r>
              <a:rPr lang="en-US" sz="3200" dirty="0" smtClean="0">
                <a:solidFill>
                  <a:srgbClr val="000000"/>
                </a:solidFill>
                <a:latin typeface="Gill Sans"/>
                <a:cs typeface="Gill Sans"/>
              </a:rPr>
              <a:t>Android</a:t>
            </a:r>
          </a:p>
          <a:p>
            <a:pPr lvl="1">
              <a:buClr>
                <a:srgbClr val="FF6600"/>
              </a:buClr>
              <a:buFont typeface="Wingdings" charset="2"/>
              <a:buChar char="ü"/>
            </a:pPr>
            <a:r>
              <a:rPr lang="en-US" sz="3200" dirty="0" smtClean="0">
                <a:solidFill>
                  <a:srgbClr val="000000"/>
                </a:solidFill>
                <a:latin typeface="Gill Sans"/>
                <a:cs typeface="Gill Sans"/>
              </a:rPr>
              <a:t>Blackberry</a:t>
            </a:r>
          </a:p>
          <a:p>
            <a:pPr lvl="1">
              <a:buClr>
                <a:srgbClr val="FF6600"/>
              </a:buClr>
              <a:buFont typeface="Wingdings" charset="2"/>
              <a:buChar char="ü"/>
            </a:pPr>
            <a:r>
              <a:rPr lang="en-US" sz="3200" dirty="0" smtClean="0">
                <a:solidFill>
                  <a:srgbClr val="000000"/>
                </a:solidFill>
                <a:latin typeface="Gill Sans"/>
                <a:cs typeface="Gill Sans"/>
              </a:rPr>
              <a:t>Windows</a:t>
            </a:r>
          </a:p>
          <a:p>
            <a:pPr lvl="1">
              <a:buClr>
                <a:srgbClr val="FF6600"/>
              </a:buClr>
              <a:buFont typeface="Wingdings" charset="2"/>
              <a:buChar char="ü"/>
            </a:pPr>
            <a:r>
              <a:rPr lang="en-US" sz="3200" dirty="0" smtClean="0">
                <a:solidFill>
                  <a:srgbClr val="000000"/>
                </a:solidFill>
                <a:latin typeface="Gill Sans"/>
                <a:cs typeface="Gill Sans"/>
              </a:rPr>
              <a:t>Palm</a:t>
            </a:r>
          </a:p>
          <a:p>
            <a:pPr lvl="1">
              <a:buClr>
                <a:srgbClr val="FF6600"/>
              </a:buClr>
              <a:buFont typeface="Wingdings" charset="2"/>
              <a:buChar char="ü"/>
            </a:pPr>
            <a:r>
              <a:rPr lang="en-US" sz="3200" dirty="0" smtClean="0">
                <a:solidFill>
                  <a:srgbClr val="000000"/>
                </a:solidFill>
                <a:latin typeface="Gill Sans"/>
                <a:cs typeface="Gill Sans"/>
              </a:rPr>
              <a:t>other</a:t>
            </a:r>
          </a:p>
          <a:p>
            <a:pPr lvl="1">
              <a:buClr>
                <a:srgbClr val="FF6600"/>
              </a:buClr>
              <a:buFont typeface="Wingdings" charset="2"/>
              <a:buChar char="ü"/>
            </a:pPr>
            <a:r>
              <a:rPr lang="en-US" sz="3200" dirty="0" smtClean="0">
                <a:solidFill>
                  <a:srgbClr val="000000"/>
                </a:solidFill>
                <a:latin typeface="Gill Sans"/>
                <a:cs typeface="Gill Sans"/>
              </a:rPr>
              <a:t>none</a:t>
            </a:r>
            <a:endParaRPr lang="en-US" sz="3200" dirty="0" smtClean="0">
              <a:solidFill>
                <a:srgbClr val="000000"/>
              </a:solidFill>
            </a:endParaRPr>
          </a:p>
          <a:p>
            <a:endParaRPr lang="en-US" sz="3200"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1-07-15 at 10.38.15 AM.png"/>
          <p:cNvPicPr>
            <a:picLocks noChangeAspect="1"/>
          </p:cNvPicPr>
          <p:nvPr/>
        </p:nvPicPr>
        <p:blipFill>
          <a:blip r:embed="rId2"/>
          <a:stretch>
            <a:fillRect/>
          </a:stretch>
        </p:blipFill>
        <p:spPr>
          <a:xfrm>
            <a:off x="533400" y="1600200"/>
            <a:ext cx="1714500" cy="1714500"/>
          </a:xfrm>
          <a:prstGeom prst="rect">
            <a:avLst/>
          </a:prstGeom>
        </p:spPr>
      </p:pic>
      <p:sp>
        <p:nvSpPr>
          <p:cNvPr id="5" name="Title 1"/>
          <p:cNvSpPr>
            <a:spLocks noGrp="1"/>
          </p:cNvSpPr>
          <p:nvPr>
            <p:ph type="title"/>
          </p:nvPr>
        </p:nvSpPr>
        <p:spPr>
          <a:xfrm>
            <a:off x="457200" y="381000"/>
            <a:ext cx="8077200" cy="914400"/>
          </a:xfrm>
        </p:spPr>
        <p:txBody>
          <a:bodyPr/>
          <a:lstStyle/>
          <a:p>
            <a:pPr algn="ctr"/>
            <a:r>
              <a:rPr lang="en-US" sz="5400" dirty="0" smtClean="0">
                <a:solidFill>
                  <a:srgbClr val="000000"/>
                </a:solidFill>
                <a:latin typeface="Gill Sans"/>
                <a:cs typeface="Gill Sans"/>
              </a:rPr>
              <a:t>Smartphone Apps</a:t>
            </a:r>
          </a:p>
        </p:txBody>
      </p:sp>
      <p:pic>
        <p:nvPicPr>
          <p:cNvPr id="6" name="Picture 5" descr="Screen shot 2011-07-15 at 10.42.57 AM.png"/>
          <p:cNvPicPr>
            <a:picLocks noChangeAspect="1"/>
          </p:cNvPicPr>
          <p:nvPr/>
        </p:nvPicPr>
        <p:blipFill>
          <a:blip r:embed="rId3"/>
          <a:stretch>
            <a:fillRect/>
          </a:stretch>
        </p:blipFill>
        <p:spPr>
          <a:xfrm>
            <a:off x="7239000" y="2590800"/>
            <a:ext cx="1549400" cy="1493494"/>
          </a:xfrm>
          <a:prstGeom prst="rect">
            <a:avLst/>
          </a:prstGeom>
        </p:spPr>
      </p:pic>
      <p:pic>
        <p:nvPicPr>
          <p:cNvPr id="7" name="Picture 6" descr="Screen shot 2011-07-15 at 10.43.56 AM.png"/>
          <p:cNvPicPr>
            <a:picLocks noChangeAspect="1"/>
          </p:cNvPicPr>
          <p:nvPr/>
        </p:nvPicPr>
        <p:blipFill>
          <a:blip r:embed="rId4"/>
          <a:stretch>
            <a:fillRect/>
          </a:stretch>
        </p:blipFill>
        <p:spPr>
          <a:xfrm>
            <a:off x="685800" y="4419600"/>
            <a:ext cx="1703439" cy="1600200"/>
          </a:xfrm>
          <a:prstGeom prst="rect">
            <a:avLst/>
          </a:prstGeom>
        </p:spPr>
      </p:pic>
      <p:pic>
        <p:nvPicPr>
          <p:cNvPr id="8" name="Picture 7" descr="Screen shot 2011-07-15 at 10.48.09 AM.png"/>
          <p:cNvPicPr>
            <a:picLocks noChangeAspect="1"/>
          </p:cNvPicPr>
          <p:nvPr/>
        </p:nvPicPr>
        <p:blipFill>
          <a:blip r:embed="rId5"/>
          <a:stretch>
            <a:fillRect/>
          </a:stretch>
        </p:blipFill>
        <p:spPr>
          <a:xfrm>
            <a:off x="4953000" y="4038600"/>
            <a:ext cx="1592733" cy="1581150"/>
          </a:xfrm>
          <a:prstGeom prst="rect">
            <a:avLst/>
          </a:prstGeom>
        </p:spPr>
      </p:pic>
      <p:pic>
        <p:nvPicPr>
          <p:cNvPr id="10" name="Picture 9" descr="Screen shot 2011-07-15 at 10.43.30 AM.png"/>
          <p:cNvPicPr>
            <a:picLocks noChangeAspect="1"/>
          </p:cNvPicPr>
          <p:nvPr/>
        </p:nvPicPr>
        <p:blipFill>
          <a:blip r:embed="rId6"/>
          <a:stretch>
            <a:fillRect/>
          </a:stretch>
        </p:blipFill>
        <p:spPr>
          <a:xfrm>
            <a:off x="7010400" y="4572000"/>
            <a:ext cx="1631950" cy="1623666"/>
          </a:xfrm>
          <a:prstGeom prst="rect">
            <a:avLst/>
          </a:prstGeom>
        </p:spPr>
      </p:pic>
      <p:pic>
        <p:nvPicPr>
          <p:cNvPr id="11" name="Picture 10" descr="Screen shot 2011-07-15 at 10.50.28 AM.png"/>
          <p:cNvPicPr>
            <a:picLocks noChangeAspect="1"/>
          </p:cNvPicPr>
          <p:nvPr/>
        </p:nvPicPr>
        <p:blipFill>
          <a:blip r:embed="rId7"/>
          <a:stretch>
            <a:fillRect/>
          </a:stretch>
        </p:blipFill>
        <p:spPr>
          <a:xfrm>
            <a:off x="4876800" y="1752600"/>
            <a:ext cx="1629064" cy="1511300"/>
          </a:xfrm>
          <a:prstGeom prst="rect">
            <a:avLst/>
          </a:prstGeom>
        </p:spPr>
      </p:pic>
      <p:pic>
        <p:nvPicPr>
          <p:cNvPr id="12" name="Picture 11" descr="Screen shot 2011-07-15 at 10.45.25 AM.png"/>
          <p:cNvPicPr>
            <a:picLocks noChangeAspect="1"/>
          </p:cNvPicPr>
          <p:nvPr/>
        </p:nvPicPr>
        <p:blipFill>
          <a:blip r:embed="rId8"/>
          <a:stretch>
            <a:fillRect/>
          </a:stretch>
        </p:blipFill>
        <p:spPr>
          <a:xfrm>
            <a:off x="2971800" y="4883150"/>
            <a:ext cx="1610540" cy="1593850"/>
          </a:xfrm>
          <a:prstGeom prst="rect">
            <a:avLst/>
          </a:prstGeom>
        </p:spPr>
      </p:pic>
      <p:pic>
        <p:nvPicPr>
          <p:cNvPr id="13" name="Picture 12" descr="Screen shot 2011-07-18 at 1.22.17 PM.png"/>
          <p:cNvPicPr>
            <a:picLocks noChangeAspect="1"/>
          </p:cNvPicPr>
          <p:nvPr/>
        </p:nvPicPr>
        <p:blipFill>
          <a:blip r:embed="rId9"/>
          <a:stretch>
            <a:fillRect/>
          </a:stretch>
        </p:blipFill>
        <p:spPr>
          <a:xfrm>
            <a:off x="2514600" y="2971800"/>
            <a:ext cx="1746250" cy="1682251"/>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1-08-04 at 11.18.56 AM.png"/>
          <p:cNvPicPr>
            <a:picLocks noChangeAspect="1"/>
          </p:cNvPicPr>
          <p:nvPr/>
        </p:nvPicPr>
        <p:blipFill>
          <a:blip r:embed="rId2"/>
          <a:stretch>
            <a:fillRect/>
          </a:stretch>
        </p:blipFill>
        <p:spPr>
          <a:xfrm>
            <a:off x="2438400" y="1828800"/>
            <a:ext cx="3987800" cy="1422400"/>
          </a:xfrm>
          <a:prstGeom prst="rect">
            <a:avLst/>
          </a:prstGeom>
        </p:spPr>
      </p:pic>
      <p:sp>
        <p:nvSpPr>
          <p:cNvPr id="6" name="Rectangle 5"/>
          <p:cNvSpPr/>
          <p:nvPr/>
        </p:nvSpPr>
        <p:spPr>
          <a:xfrm>
            <a:off x="2438400" y="4038600"/>
            <a:ext cx="4108817" cy="830997"/>
          </a:xfrm>
          <a:prstGeom prst="rect">
            <a:avLst/>
          </a:prstGeom>
        </p:spPr>
        <p:txBody>
          <a:bodyPr wrap="none">
            <a:spAutoFit/>
          </a:bodyPr>
          <a:lstStyle/>
          <a:p>
            <a:r>
              <a:rPr lang="en-US" sz="4800" dirty="0" smtClean="0">
                <a:latin typeface="Gill Sans"/>
                <a:cs typeface="Gill Sans"/>
              </a:rPr>
              <a:t>https://</a:t>
            </a:r>
            <a:r>
              <a:rPr lang="en-US" sz="4800" dirty="0" err="1" smtClean="0">
                <a:latin typeface="Gill Sans"/>
                <a:cs typeface="Gill Sans"/>
              </a:rPr>
              <a:t>i.doit.im</a:t>
            </a:r>
            <a:r>
              <a:rPr lang="en-US" sz="4800" dirty="0" smtClean="0">
                <a:latin typeface="Gill Sans"/>
                <a:cs typeface="Gill Sans"/>
              </a:rPr>
              <a:t>/</a:t>
            </a:r>
            <a:endParaRPr lang="en-US" sz="4800" dirty="0">
              <a:latin typeface="Gill Sans"/>
              <a:cs typeface="Gill San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81000"/>
            <a:ext cx="9144000" cy="6096000"/>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1-08-04 at 11.18.25 AM.png"/>
          <p:cNvPicPr>
            <a:picLocks noChangeAspect="1"/>
          </p:cNvPicPr>
          <p:nvPr/>
        </p:nvPicPr>
        <p:blipFill>
          <a:blip r:embed="rId3"/>
          <a:stretch>
            <a:fillRect/>
          </a:stretch>
        </p:blipFill>
        <p:spPr>
          <a:xfrm>
            <a:off x="3429000" y="5181600"/>
            <a:ext cx="2222500" cy="1105983"/>
          </a:xfrm>
          <a:prstGeom prst="rect">
            <a:avLst/>
          </a:prstGeom>
        </p:spPr>
      </p:pic>
      <p:sp>
        <p:nvSpPr>
          <p:cNvPr id="5" name="TextBox 4"/>
          <p:cNvSpPr txBox="1"/>
          <p:nvPr/>
        </p:nvSpPr>
        <p:spPr>
          <a:xfrm>
            <a:off x="3485085" y="304800"/>
            <a:ext cx="2306115" cy="923330"/>
          </a:xfrm>
          <a:prstGeom prst="rect">
            <a:avLst/>
          </a:prstGeom>
          <a:noFill/>
        </p:spPr>
        <p:txBody>
          <a:bodyPr wrap="none" rtlCol="0">
            <a:spAutoFit/>
          </a:bodyPr>
          <a:lstStyle/>
          <a:p>
            <a:r>
              <a:rPr lang="en-US" sz="5400" dirty="0" err="1" smtClean="0">
                <a:latin typeface="Gill Sans"/>
                <a:cs typeface="Gill Sans"/>
              </a:rPr>
              <a:t>Doit.im</a:t>
            </a:r>
            <a:endParaRPr lang="en-US" sz="5400" dirty="0">
              <a:latin typeface="Gill Sans"/>
              <a:cs typeface="Gill Sans"/>
            </a:endParaRPr>
          </a:p>
        </p:txBody>
      </p:sp>
      <p:sp>
        <p:nvSpPr>
          <p:cNvPr id="6" name="TextBox 5"/>
          <p:cNvSpPr txBox="1"/>
          <p:nvPr/>
        </p:nvSpPr>
        <p:spPr>
          <a:xfrm>
            <a:off x="838200" y="1447800"/>
            <a:ext cx="7378943" cy="1200329"/>
          </a:xfrm>
          <a:prstGeom prst="rect">
            <a:avLst/>
          </a:prstGeom>
          <a:noFill/>
        </p:spPr>
        <p:txBody>
          <a:bodyPr wrap="none" rtlCol="0">
            <a:spAutoFit/>
          </a:bodyPr>
          <a:lstStyle/>
          <a:p>
            <a:pPr>
              <a:buFont typeface="Arial"/>
              <a:buChar char="•"/>
            </a:pPr>
            <a:r>
              <a:rPr lang="en-US" sz="3600" dirty="0" smtClean="0">
                <a:latin typeface="Gill Sans"/>
                <a:cs typeface="Gill Sans"/>
              </a:rPr>
              <a:t>Better manage your to-do list. </a:t>
            </a:r>
          </a:p>
          <a:p>
            <a:pPr>
              <a:buFont typeface="Arial"/>
              <a:buChar char="•"/>
            </a:pPr>
            <a:r>
              <a:rPr lang="en-US" sz="3600" dirty="0" smtClean="0">
                <a:latin typeface="Gill Sans"/>
                <a:cs typeface="Gill Sans"/>
              </a:rPr>
              <a:t>Focus on task at hand, in 5 easy steps.</a:t>
            </a:r>
            <a:endParaRPr lang="en-US" sz="3600" dirty="0">
              <a:latin typeface="Gill Sans"/>
              <a:cs typeface="Gill Sans"/>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485085" y="304800"/>
            <a:ext cx="2306115" cy="923330"/>
          </a:xfrm>
          <a:prstGeom prst="rect">
            <a:avLst/>
          </a:prstGeom>
          <a:noFill/>
        </p:spPr>
        <p:txBody>
          <a:bodyPr wrap="none" rtlCol="0">
            <a:spAutoFit/>
          </a:bodyPr>
          <a:lstStyle/>
          <a:p>
            <a:r>
              <a:rPr lang="en-US" sz="5400" dirty="0" err="1" smtClean="0">
                <a:latin typeface="Gill Sans"/>
                <a:cs typeface="Gill Sans"/>
              </a:rPr>
              <a:t>Doit.im</a:t>
            </a:r>
            <a:endParaRPr lang="en-US" sz="5400" dirty="0">
              <a:latin typeface="Gill Sans"/>
              <a:cs typeface="Gill Sans"/>
            </a:endParaRPr>
          </a:p>
        </p:txBody>
      </p:sp>
      <p:sp>
        <p:nvSpPr>
          <p:cNvPr id="6" name="TextBox 5"/>
          <p:cNvSpPr txBox="1"/>
          <p:nvPr/>
        </p:nvSpPr>
        <p:spPr>
          <a:xfrm>
            <a:off x="685800" y="1600200"/>
            <a:ext cx="7924800" cy="646331"/>
          </a:xfrm>
          <a:prstGeom prst="rect">
            <a:avLst/>
          </a:prstGeom>
          <a:noFill/>
        </p:spPr>
        <p:txBody>
          <a:bodyPr wrap="square" rtlCol="0">
            <a:spAutoFit/>
          </a:bodyPr>
          <a:lstStyle/>
          <a:p>
            <a:pPr>
              <a:buFont typeface="Arial"/>
              <a:buChar char="•"/>
            </a:pPr>
            <a:r>
              <a:rPr lang="en-US" sz="3600" dirty="0" smtClean="0">
                <a:latin typeface="Gill Sans"/>
                <a:cs typeface="Gill Sans"/>
              </a:rPr>
              <a:t>Multi-platform</a:t>
            </a:r>
          </a:p>
        </p:txBody>
      </p:sp>
      <p:pic>
        <p:nvPicPr>
          <p:cNvPr id="7" name="Picture 6" descr="Screen shot 2011-08-04 at 11.18.32 AM.png"/>
          <p:cNvPicPr>
            <a:picLocks noChangeAspect="1"/>
          </p:cNvPicPr>
          <p:nvPr/>
        </p:nvPicPr>
        <p:blipFill>
          <a:blip r:embed="rId2"/>
          <a:stretch>
            <a:fillRect/>
          </a:stretch>
        </p:blipFill>
        <p:spPr>
          <a:xfrm>
            <a:off x="3200400" y="5334000"/>
            <a:ext cx="2565400" cy="1009338"/>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485085" y="304800"/>
            <a:ext cx="2306115" cy="923330"/>
          </a:xfrm>
          <a:prstGeom prst="rect">
            <a:avLst/>
          </a:prstGeom>
          <a:noFill/>
        </p:spPr>
        <p:txBody>
          <a:bodyPr wrap="none" rtlCol="0">
            <a:spAutoFit/>
          </a:bodyPr>
          <a:lstStyle/>
          <a:p>
            <a:r>
              <a:rPr lang="en-US" sz="5400" dirty="0" err="1" smtClean="0">
                <a:latin typeface="Gill Sans"/>
                <a:cs typeface="Gill Sans"/>
              </a:rPr>
              <a:t>Doit.im</a:t>
            </a:r>
            <a:endParaRPr lang="en-US" sz="5400" dirty="0">
              <a:latin typeface="Gill Sans"/>
              <a:cs typeface="Gill Sans"/>
            </a:endParaRPr>
          </a:p>
        </p:txBody>
      </p:sp>
      <p:sp>
        <p:nvSpPr>
          <p:cNvPr id="6" name="TextBox 5"/>
          <p:cNvSpPr txBox="1"/>
          <p:nvPr/>
        </p:nvSpPr>
        <p:spPr>
          <a:xfrm>
            <a:off x="685800" y="1600200"/>
            <a:ext cx="7924800" cy="2308324"/>
          </a:xfrm>
          <a:prstGeom prst="rect">
            <a:avLst/>
          </a:prstGeom>
          <a:noFill/>
        </p:spPr>
        <p:txBody>
          <a:bodyPr wrap="square" rtlCol="0">
            <a:spAutoFit/>
          </a:bodyPr>
          <a:lstStyle/>
          <a:p>
            <a:pPr>
              <a:buFont typeface="Arial"/>
              <a:buChar char="•"/>
            </a:pPr>
            <a:r>
              <a:rPr lang="en-US" sz="3600" dirty="0" smtClean="0">
                <a:latin typeface="Gill Sans"/>
                <a:cs typeface="Gill Sans"/>
              </a:rPr>
              <a:t>Data is stored in the cloud, making it easy to access your data anywhere, anytime, without worrying about losing your important information.</a:t>
            </a:r>
          </a:p>
        </p:txBody>
      </p:sp>
      <p:pic>
        <p:nvPicPr>
          <p:cNvPr id="8" name="Picture 7" descr="Screen shot 2011-08-04 at 11.18.37 AM.png"/>
          <p:cNvPicPr>
            <a:picLocks noChangeAspect="1"/>
          </p:cNvPicPr>
          <p:nvPr/>
        </p:nvPicPr>
        <p:blipFill>
          <a:blip r:embed="rId2"/>
          <a:stretch>
            <a:fillRect/>
          </a:stretch>
        </p:blipFill>
        <p:spPr>
          <a:xfrm>
            <a:off x="3352800" y="5334000"/>
            <a:ext cx="2432050" cy="1092815"/>
          </a:xfrm>
          <a:prstGeom prst="rect">
            <a:avLst/>
          </a:prstGeo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485085" y="304800"/>
            <a:ext cx="2306115" cy="923330"/>
          </a:xfrm>
          <a:prstGeom prst="rect">
            <a:avLst/>
          </a:prstGeom>
          <a:noFill/>
        </p:spPr>
        <p:txBody>
          <a:bodyPr wrap="none" rtlCol="0">
            <a:spAutoFit/>
          </a:bodyPr>
          <a:lstStyle/>
          <a:p>
            <a:r>
              <a:rPr lang="en-US" sz="5400" dirty="0" err="1" smtClean="0">
                <a:latin typeface="Gill Sans"/>
                <a:cs typeface="Gill Sans"/>
              </a:rPr>
              <a:t>Doit.im</a:t>
            </a:r>
            <a:endParaRPr lang="en-US" sz="5400" dirty="0">
              <a:latin typeface="Gill Sans"/>
              <a:cs typeface="Gill Sans"/>
            </a:endParaRPr>
          </a:p>
        </p:txBody>
      </p:sp>
      <p:sp>
        <p:nvSpPr>
          <p:cNvPr id="6" name="TextBox 5"/>
          <p:cNvSpPr txBox="1"/>
          <p:nvPr/>
        </p:nvSpPr>
        <p:spPr>
          <a:xfrm>
            <a:off x="685800" y="4495800"/>
            <a:ext cx="7924800" cy="646331"/>
          </a:xfrm>
          <a:prstGeom prst="rect">
            <a:avLst/>
          </a:prstGeom>
          <a:noFill/>
        </p:spPr>
        <p:txBody>
          <a:bodyPr wrap="square" rtlCol="0">
            <a:spAutoFit/>
          </a:bodyPr>
          <a:lstStyle/>
          <a:p>
            <a:pPr algn="ctr"/>
            <a:r>
              <a:rPr lang="en-US" sz="3600" dirty="0" smtClean="0">
                <a:latin typeface="Gill Sans"/>
                <a:cs typeface="Gill Sans"/>
              </a:rPr>
              <a:t>Top Menu</a:t>
            </a:r>
          </a:p>
        </p:txBody>
      </p:sp>
      <p:pic>
        <p:nvPicPr>
          <p:cNvPr id="10" name="Picture 9" descr="Screen shot 2011-08-04 at 11.37.55 AM.png"/>
          <p:cNvPicPr>
            <a:picLocks noChangeAspect="1"/>
          </p:cNvPicPr>
          <p:nvPr/>
        </p:nvPicPr>
        <p:blipFill>
          <a:blip r:embed="rId2"/>
          <a:stretch>
            <a:fillRect/>
          </a:stretch>
        </p:blipFill>
        <p:spPr>
          <a:xfrm>
            <a:off x="3581400" y="2057400"/>
            <a:ext cx="2209800" cy="2184400"/>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485085" y="304800"/>
            <a:ext cx="2306115" cy="923330"/>
          </a:xfrm>
          <a:prstGeom prst="rect">
            <a:avLst/>
          </a:prstGeom>
          <a:noFill/>
        </p:spPr>
        <p:txBody>
          <a:bodyPr wrap="none" rtlCol="0">
            <a:spAutoFit/>
          </a:bodyPr>
          <a:lstStyle/>
          <a:p>
            <a:r>
              <a:rPr lang="en-US" sz="5400" dirty="0" err="1" smtClean="0">
                <a:latin typeface="Gill Sans"/>
                <a:cs typeface="Gill Sans"/>
              </a:rPr>
              <a:t>Doit.im</a:t>
            </a:r>
            <a:endParaRPr lang="en-US" sz="5400" dirty="0">
              <a:latin typeface="Gill Sans"/>
              <a:cs typeface="Gill Sans"/>
            </a:endParaRPr>
          </a:p>
        </p:txBody>
      </p:sp>
      <p:sp>
        <p:nvSpPr>
          <p:cNvPr id="6" name="TextBox 5"/>
          <p:cNvSpPr txBox="1"/>
          <p:nvPr/>
        </p:nvSpPr>
        <p:spPr>
          <a:xfrm>
            <a:off x="609600" y="4419600"/>
            <a:ext cx="7924800" cy="646331"/>
          </a:xfrm>
          <a:prstGeom prst="rect">
            <a:avLst/>
          </a:prstGeom>
          <a:noFill/>
        </p:spPr>
        <p:txBody>
          <a:bodyPr wrap="square" rtlCol="0">
            <a:spAutoFit/>
          </a:bodyPr>
          <a:lstStyle/>
          <a:p>
            <a:pPr algn="ctr"/>
            <a:r>
              <a:rPr lang="en-US" sz="3600" dirty="0" smtClean="0">
                <a:latin typeface="Gill Sans"/>
                <a:cs typeface="Gill Sans"/>
              </a:rPr>
              <a:t>Quick-add</a:t>
            </a:r>
          </a:p>
        </p:txBody>
      </p:sp>
      <p:pic>
        <p:nvPicPr>
          <p:cNvPr id="9" name="Picture 8" descr="Screen shot 2011-08-04 at 11.38.12 AM.png"/>
          <p:cNvPicPr>
            <a:picLocks noChangeAspect="1"/>
          </p:cNvPicPr>
          <p:nvPr/>
        </p:nvPicPr>
        <p:blipFill>
          <a:blip r:embed="rId2"/>
          <a:stretch>
            <a:fillRect/>
          </a:stretch>
        </p:blipFill>
        <p:spPr>
          <a:xfrm>
            <a:off x="3492500" y="2057400"/>
            <a:ext cx="2159000" cy="2171700"/>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485085" y="304800"/>
            <a:ext cx="2306115" cy="923330"/>
          </a:xfrm>
          <a:prstGeom prst="rect">
            <a:avLst/>
          </a:prstGeom>
          <a:noFill/>
        </p:spPr>
        <p:txBody>
          <a:bodyPr wrap="none" rtlCol="0">
            <a:spAutoFit/>
          </a:bodyPr>
          <a:lstStyle/>
          <a:p>
            <a:r>
              <a:rPr lang="en-US" sz="5400" dirty="0" err="1" smtClean="0">
                <a:latin typeface="Gill Sans"/>
                <a:cs typeface="Gill Sans"/>
              </a:rPr>
              <a:t>Doit.im</a:t>
            </a:r>
            <a:endParaRPr lang="en-US" sz="5400" dirty="0">
              <a:latin typeface="Gill Sans"/>
              <a:cs typeface="Gill Sans"/>
            </a:endParaRPr>
          </a:p>
        </p:txBody>
      </p:sp>
      <p:sp>
        <p:nvSpPr>
          <p:cNvPr id="6" name="TextBox 5"/>
          <p:cNvSpPr txBox="1"/>
          <p:nvPr/>
        </p:nvSpPr>
        <p:spPr>
          <a:xfrm>
            <a:off x="609600" y="4419600"/>
            <a:ext cx="7924800" cy="646331"/>
          </a:xfrm>
          <a:prstGeom prst="rect">
            <a:avLst/>
          </a:prstGeom>
          <a:noFill/>
        </p:spPr>
        <p:txBody>
          <a:bodyPr wrap="square" rtlCol="0">
            <a:spAutoFit/>
          </a:bodyPr>
          <a:lstStyle/>
          <a:p>
            <a:pPr algn="ctr"/>
            <a:r>
              <a:rPr lang="en-US" sz="3600" dirty="0" smtClean="0">
                <a:latin typeface="Gill Sans"/>
                <a:cs typeface="Gill Sans"/>
              </a:rPr>
              <a:t>View mode</a:t>
            </a:r>
          </a:p>
        </p:txBody>
      </p:sp>
      <p:pic>
        <p:nvPicPr>
          <p:cNvPr id="7" name="Picture 6" descr="Screen shot 2011-08-04 at 11.38.27 AM.png"/>
          <p:cNvPicPr>
            <a:picLocks noChangeAspect="1"/>
          </p:cNvPicPr>
          <p:nvPr/>
        </p:nvPicPr>
        <p:blipFill>
          <a:blip r:embed="rId2"/>
          <a:stretch>
            <a:fillRect/>
          </a:stretch>
        </p:blipFill>
        <p:spPr>
          <a:xfrm>
            <a:off x="762000" y="2362200"/>
            <a:ext cx="7460474" cy="1464698"/>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77200" cy="914400"/>
          </a:xfrm>
        </p:spPr>
        <p:txBody>
          <a:bodyPr/>
          <a:lstStyle/>
          <a:p>
            <a:pPr algn="ctr"/>
            <a:r>
              <a:rPr lang="en-US" sz="5400" dirty="0" smtClean="0">
                <a:solidFill>
                  <a:schemeClr val="tx1"/>
                </a:solidFill>
                <a:latin typeface="Gill Sans"/>
                <a:cs typeface="Gill Sans"/>
              </a:rPr>
              <a:t>Additional apps to improve your productivity</a:t>
            </a:r>
            <a:endParaRPr lang="en-US" sz="5400" dirty="0">
              <a:solidFill>
                <a:schemeClr val="tx1"/>
              </a:solidFill>
              <a:latin typeface="Gill Sans"/>
              <a:cs typeface="Gill Sans"/>
            </a:endParaRPr>
          </a:p>
        </p:txBody>
      </p:sp>
      <p:sp>
        <p:nvSpPr>
          <p:cNvPr id="4" name="TextBox 3"/>
          <p:cNvSpPr txBox="1"/>
          <p:nvPr/>
        </p:nvSpPr>
        <p:spPr>
          <a:xfrm>
            <a:off x="838200" y="2135118"/>
            <a:ext cx="4288353" cy="4078040"/>
          </a:xfrm>
          <a:prstGeom prst="rect">
            <a:avLst/>
          </a:prstGeom>
          <a:noFill/>
        </p:spPr>
        <p:txBody>
          <a:bodyPr wrap="none" rtlCol="0">
            <a:spAutoFit/>
          </a:bodyPr>
          <a:lstStyle/>
          <a:p>
            <a:pPr>
              <a:spcAft>
                <a:spcPts val="600"/>
              </a:spcAft>
              <a:buClr>
                <a:srgbClr val="FF6600"/>
              </a:buClr>
              <a:buFont typeface="Courier New"/>
              <a:buChar char="o"/>
            </a:pPr>
            <a:r>
              <a:rPr lang="en-US" sz="2800" dirty="0" smtClean="0">
                <a:latin typeface="Gill Sans"/>
                <a:cs typeface="Gill Sans"/>
              </a:rPr>
              <a:t>Pulse Reader</a:t>
            </a:r>
          </a:p>
          <a:p>
            <a:pPr>
              <a:spcAft>
                <a:spcPts val="600"/>
              </a:spcAft>
              <a:buClr>
                <a:srgbClr val="FF6600"/>
              </a:buClr>
              <a:buFont typeface="Courier New"/>
              <a:buChar char="o"/>
            </a:pPr>
            <a:r>
              <a:rPr lang="en-US" sz="2800" dirty="0" smtClean="0">
                <a:latin typeface="Gill Sans"/>
                <a:cs typeface="Gill Sans"/>
              </a:rPr>
              <a:t>Scatter Brain</a:t>
            </a:r>
          </a:p>
          <a:p>
            <a:pPr>
              <a:spcAft>
                <a:spcPts val="600"/>
              </a:spcAft>
              <a:buClr>
                <a:srgbClr val="FF6600"/>
              </a:buClr>
              <a:buFont typeface="Courier New"/>
              <a:buChar char="o"/>
            </a:pPr>
            <a:r>
              <a:rPr lang="en-US" sz="2800" dirty="0" smtClean="0">
                <a:latin typeface="Gill Sans"/>
                <a:cs typeface="Gill Sans"/>
              </a:rPr>
              <a:t>Dragon Dictation</a:t>
            </a:r>
          </a:p>
          <a:p>
            <a:pPr>
              <a:spcAft>
                <a:spcPts val="600"/>
              </a:spcAft>
              <a:buClr>
                <a:srgbClr val="FF6600"/>
              </a:buClr>
              <a:buFont typeface="Courier New"/>
              <a:buChar char="o"/>
            </a:pPr>
            <a:r>
              <a:rPr lang="en-US" sz="2800" dirty="0" smtClean="0">
                <a:latin typeface="Gill Sans"/>
                <a:cs typeface="Gill Sans"/>
              </a:rPr>
              <a:t> Key Pass</a:t>
            </a:r>
          </a:p>
          <a:p>
            <a:pPr>
              <a:spcAft>
                <a:spcPts val="600"/>
              </a:spcAft>
              <a:buClr>
                <a:srgbClr val="FF6600"/>
              </a:buClr>
              <a:buFont typeface="Courier New"/>
              <a:buChar char="o"/>
            </a:pPr>
            <a:r>
              <a:rPr lang="en-US" sz="2800" dirty="0" smtClean="0">
                <a:latin typeface="Gill Sans"/>
                <a:cs typeface="Gill Sans"/>
              </a:rPr>
              <a:t>Google Calendar, Lists, etc.</a:t>
            </a:r>
          </a:p>
          <a:p>
            <a:pPr>
              <a:spcAft>
                <a:spcPts val="600"/>
              </a:spcAft>
              <a:buClr>
                <a:srgbClr val="FF6600"/>
              </a:buClr>
              <a:buFont typeface="Courier New"/>
              <a:buChar char="o"/>
            </a:pPr>
            <a:endParaRPr lang="en-US" sz="2800" dirty="0" smtClean="0">
              <a:latin typeface="Gill Sans"/>
              <a:cs typeface="Gill Sans"/>
            </a:endParaRPr>
          </a:p>
          <a:p>
            <a:pPr>
              <a:spcAft>
                <a:spcPts val="600"/>
              </a:spcAft>
              <a:buClr>
                <a:srgbClr val="FF6600"/>
              </a:buClr>
              <a:buFont typeface="Courier New"/>
              <a:buChar char="o"/>
            </a:pPr>
            <a:endParaRPr lang="en-US" sz="2800" dirty="0" smtClean="0">
              <a:latin typeface="Gill Sans"/>
              <a:cs typeface="Gill Sans"/>
            </a:endParaRPr>
          </a:p>
          <a:p>
            <a:pPr>
              <a:spcAft>
                <a:spcPts val="600"/>
              </a:spcAft>
              <a:buClr>
                <a:srgbClr val="FF6600"/>
              </a:buClr>
              <a:buFont typeface="Courier New"/>
              <a:buChar char="o"/>
            </a:pPr>
            <a:endParaRPr lang="en-US" sz="2800" dirty="0">
              <a:latin typeface="Gill Sans"/>
              <a:cs typeface="Gill Sans"/>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381000" y="304800"/>
            <a:ext cx="8458200" cy="1446550"/>
          </a:xfrm>
          <a:prstGeom prst="rect">
            <a:avLst/>
          </a:prstGeom>
        </p:spPr>
        <p:txBody>
          <a:bodyPr wrap="square">
            <a:spAutoFit/>
          </a:bodyPr>
          <a:lstStyle/>
          <a:p>
            <a:pPr algn="ctr"/>
            <a:r>
              <a:rPr lang="en-US" sz="4400" dirty="0" smtClean="0">
                <a:latin typeface="Gill Sans"/>
                <a:cs typeface="Gill Sans"/>
              </a:rPr>
              <a:t>Things to consider when looking for a time management app.</a:t>
            </a:r>
          </a:p>
        </p:txBody>
      </p:sp>
      <p:sp>
        <p:nvSpPr>
          <p:cNvPr id="7" name="Rectangle 6"/>
          <p:cNvSpPr/>
          <p:nvPr/>
        </p:nvSpPr>
        <p:spPr>
          <a:xfrm>
            <a:off x="457200" y="2133600"/>
            <a:ext cx="8305800" cy="2677656"/>
          </a:xfrm>
          <a:prstGeom prst="rect">
            <a:avLst/>
          </a:prstGeom>
        </p:spPr>
        <p:txBody>
          <a:bodyPr wrap="square">
            <a:spAutoFit/>
          </a:bodyPr>
          <a:lstStyle/>
          <a:p>
            <a:pPr>
              <a:buClr>
                <a:srgbClr val="FF6600"/>
              </a:buClr>
              <a:buFont typeface="Courier New"/>
              <a:buChar char="o"/>
            </a:pPr>
            <a:r>
              <a:rPr lang="en-US" sz="2800" dirty="0" smtClean="0">
                <a:latin typeface="Gill Sans"/>
                <a:cs typeface="Gill Sans"/>
              </a:rPr>
              <a:t>Will this be used with a team or for individual use?</a:t>
            </a:r>
          </a:p>
          <a:p>
            <a:pPr>
              <a:buClr>
                <a:srgbClr val="FF6600"/>
              </a:buClr>
              <a:buFont typeface="Courier New"/>
              <a:buChar char="o"/>
            </a:pPr>
            <a:r>
              <a:rPr lang="en-US" sz="2800" dirty="0" smtClean="0">
                <a:latin typeface="Gill Sans"/>
                <a:cs typeface="Gill Sans"/>
              </a:rPr>
              <a:t>What type of application do you need? </a:t>
            </a:r>
          </a:p>
          <a:p>
            <a:pPr>
              <a:buClr>
                <a:srgbClr val="FF6600"/>
              </a:buClr>
              <a:buFont typeface="Courier New"/>
              <a:buChar char="o"/>
            </a:pPr>
            <a:r>
              <a:rPr lang="en-US" sz="2800" dirty="0" smtClean="0">
                <a:latin typeface="Gill Sans"/>
                <a:cs typeface="Gill Sans"/>
              </a:rPr>
              <a:t>Do you need something that you can access anywhere, desktop /web version? </a:t>
            </a:r>
          </a:p>
          <a:p>
            <a:pPr>
              <a:buClr>
                <a:srgbClr val="FF6600"/>
              </a:buClr>
              <a:buFont typeface="Courier New"/>
              <a:buChar char="o"/>
            </a:pPr>
            <a:r>
              <a:rPr lang="en-US" sz="2800" dirty="0" smtClean="0">
                <a:latin typeface="Gill Sans"/>
                <a:cs typeface="Gill Sans"/>
              </a:rPr>
              <a:t>Do you need an application that will automate time tracking? </a:t>
            </a:r>
            <a:endParaRPr lang="en-US" sz="2800" dirty="0">
              <a:latin typeface="Gill Sans"/>
              <a:cs typeface="Gill Sans"/>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609600" y="941725"/>
            <a:ext cx="8001000" cy="2308324"/>
          </a:xfrm>
          <a:prstGeom prst="rect">
            <a:avLst/>
          </a:prstGeom>
        </p:spPr>
        <p:txBody>
          <a:bodyPr wrap="square">
            <a:spAutoFit/>
          </a:bodyPr>
          <a:lstStyle/>
          <a:p>
            <a:pPr algn="ctr"/>
            <a:r>
              <a:rPr lang="en-US" sz="3600" dirty="0" smtClean="0">
                <a:latin typeface="Gill Sans"/>
                <a:cs typeface="Gill Sans"/>
              </a:rPr>
              <a:t>We will discuss these issues and more </a:t>
            </a:r>
          </a:p>
          <a:p>
            <a:pPr algn="ctr"/>
            <a:r>
              <a:rPr lang="en-US" sz="3600" dirty="0" smtClean="0">
                <a:latin typeface="Gill Sans"/>
                <a:cs typeface="Gill Sans"/>
              </a:rPr>
              <a:t>in-depth in the</a:t>
            </a:r>
          </a:p>
          <a:p>
            <a:pPr algn="ctr"/>
            <a:r>
              <a:rPr lang="en-US" sz="3600" dirty="0" smtClean="0">
                <a:latin typeface="Gill Sans"/>
                <a:cs typeface="Gill Sans"/>
              </a:rPr>
              <a:t>Using Technology for Time Management </a:t>
            </a:r>
          </a:p>
          <a:p>
            <a:pPr algn="ctr"/>
            <a:r>
              <a:rPr lang="en-US" sz="3600" dirty="0" smtClean="0">
                <a:latin typeface="Gill Sans"/>
                <a:cs typeface="Gill Sans"/>
              </a:rPr>
              <a:t>Infopeople Online course.</a:t>
            </a:r>
            <a:endParaRPr lang="en-US" sz="3600" dirty="0">
              <a:latin typeface="Gill Sans"/>
              <a:cs typeface="Gill Sans"/>
            </a:endParaRPr>
          </a:p>
        </p:txBody>
      </p:sp>
      <p:sp>
        <p:nvSpPr>
          <p:cNvPr id="7" name="TextBox 6"/>
          <p:cNvSpPr txBox="1"/>
          <p:nvPr/>
        </p:nvSpPr>
        <p:spPr>
          <a:xfrm>
            <a:off x="1752600" y="4038600"/>
            <a:ext cx="6248400" cy="923330"/>
          </a:xfrm>
          <a:prstGeom prst="rect">
            <a:avLst/>
          </a:prstGeom>
          <a:noFill/>
        </p:spPr>
        <p:txBody>
          <a:bodyPr wrap="square" rtlCol="0">
            <a:spAutoFit/>
          </a:bodyPr>
          <a:lstStyle/>
          <a:p>
            <a:pPr algn="ctr"/>
            <a:r>
              <a:rPr lang="en-US" dirty="0" smtClean="0"/>
              <a:t>For more information and to register, please go to:</a:t>
            </a:r>
          </a:p>
          <a:p>
            <a:pPr algn="ctr"/>
            <a:endParaRPr lang="en-US" dirty="0" smtClean="0"/>
          </a:p>
          <a:p>
            <a:pPr algn="ctr"/>
            <a:r>
              <a:rPr lang="en-US" dirty="0" smtClean="0"/>
              <a:t>http</a:t>
            </a:r>
            <a:r>
              <a:rPr lang="en-US" dirty="0"/>
              <a:t>://</a:t>
            </a:r>
            <a:r>
              <a:rPr lang="en-US" dirty="0" err="1"/>
              <a:t>infopeople.org</a:t>
            </a:r>
            <a:r>
              <a:rPr lang="en-US" dirty="0"/>
              <a:t>/training/using-technology</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1524000"/>
            <a:ext cx="8077200" cy="914400"/>
          </a:xfrm>
        </p:spPr>
        <p:txBody>
          <a:bodyPr/>
          <a:lstStyle/>
          <a:p>
            <a:pPr algn="ctr"/>
            <a:r>
              <a:rPr lang="en-US" sz="5400" dirty="0" smtClean="0">
                <a:solidFill>
                  <a:srgbClr val="000000"/>
                </a:solidFill>
                <a:latin typeface="Gill Sans"/>
                <a:cs typeface="Gill Sans"/>
              </a:rPr>
              <a:t>Questions?</a:t>
            </a:r>
            <a:br>
              <a:rPr lang="en-US" sz="5400" dirty="0" smtClean="0">
                <a:solidFill>
                  <a:srgbClr val="000000"/>
                </a:solidFill>
                <a:latin typeface="Gill Sans"/>
                <a:cs typeface="Gill Sans"/>
              </a:rPr>
            </a:br>
            <a:r>
              <a:rPr lang="en-US" sz="5400" dirty="0" smtClean="0">
                <a:solidFill>
                  <a:srgbClr val="000000"/>
                </a:solidFill>
                <a:latin typeface="Gill Sans"/>
                <a:cs typeface="Gill Sans"/>
              </a:rPr>
              <a:t/>
            </a:r>
            <a:br>
              <a:rPr lang="en-US" sz="5400" dirty="0" smtClean="0">
                <a:solidFill>
                  <a:srgbClr val="000000"/>
                </a:solidFill>
                <a:latin typeface="Gill Sans"/>
                <a:cs typeface="Gill Sans"/>
              </a:rPr>
            </a:br>
            <a:r>
              <a:rPr lang="en-US" sz="5400" dirty="0" smtClean="0">
                <a:solidFill>
                  <a:srgbClr val="000000"/>
                </a:solidFill>
                <a:latin typeface="Gill Sans"/>
                <a:cs typeface="Gill Sans"/>
              </a:rPr>
              <a:t>Thank You!</a:t>
            </a:r>
          </a:p>
        </p:txBody>
      </p:sp>
      <p:sp>
        <p:nvSpPr>
          <p:cNvPr id="6" name="Title 1"/>
          <p:cNvSpPr txBox="1">
            <a:spLocks/>
          </p:cNvSpPr>
          <p:nvPr/>
        </p:nvSpPr>
        <p:spPr bwMode="auto">
          <a:xfrm>
            <a:off x="609600" y="3962400"/>
            <a:ext cx="8077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0" cap="none" spc="0" normalizeH="0" baseline="0" noProof="0" dirty="0" smtClean="0">
              <a:ln>
                <a:noFill/>
              </a:ln>
              <a:solidFill>
                <a:srgbClr val="000000"/>
              </a:solidFill>
              <a:effectLst/>
              <a:uLnTx/>
              <a:uFillTx/>
              <a:latin typeface="Gill Sans"/>
              <a:ea typeface="ＭＳ Ｐゴシック" charset="-128"/>
              <a:cs typeface="Gill San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0" cap="none" spc="0" normalizeH="0" baseline="0" noProof="0" dirty="0" smtClean="0">
                <a:ln>
                  <a:noFill/>
                </a:ln>
                <a:solidFill>
                  <a:srgbClr val="000000"/>
                </a:solidFill>
                <a:effectLst/>
                <a:uLnTx/>
                <a:uFillTx/>
                <a:latin typeface="Gill Sans"/>
                <a:ea typeface="ＭＳ Ｐゴシック" charset="-128"/>
                <a:cs typeface="Gill Sans"/>
              </a:rPr>
              <a:t>Susie Quinn</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4200" kern="0" dirty="0" err="1" smtClean="0">
                <a:solidFill>
                  <a:srgbClr val="000000"/>
                </a:solidFill>
                <a:latin typeface="Gill Sans"/>
                <a:ea typeface="ＭＳ Ｐゴシック" charset="-128"/>
                <a:cs typeface="Gill Sans"/>
              </a:rPr>
              <a:t>susie.slis@gmail.com</a:t>
            </a:r>
            <a:endParaRPr kumimoji="0" lang="en-US" sz="4200" b="0" i="0" u="none" strike="noStrike" kern="0" cap="none" spc="0" normalizeH="0" baseline="0" noProof="0" dirty="0" smtClean="0">
              <a:ln>
                <a:noFill/>
              </a:ln>
              <a:solidFill>
                <a:srgbClr val="000000"/>
              </a:solidFill>
              <a:effectLst/>
              <a:uLnTx/>
              <a:uFillTx/>
              <a:latin typeface="Gill Sans"/>
              <a:ea typeface="ＭＳ Ｐゴシック" charset="-128"/>
              <a:cs typeface="Gill San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15400" cy="914400"/>
          </a:xfrm>
        </p:spPr>
        <p:txBody>
          <a:bodyPr/>
          <a:lstStyle/>
          <a:p>
            <a:pPr algn="ctr"/>
            <a:r>
              <a:rPr lang="en-US" sz="5400" dirty="0" smtClean="0">
                <a:solidFill>
                  <a:srgbClr val="000000"/>
                </a:solidFill>
                <a:latin typeface="Gill Sans"/>
                <a:cs typeface="Gill Sans"/>
              </a:rPr>
              <a:t>Methods of Time Management</a:t>
            </a:r>
            <a:endParaRPr lang="en-US" sz="5400" dirty="0">
              <a:solidFill>
                <a:srgbClr val="000000"/>
              </a:solidFill>
              <a:latin typeface="Gill Sans"/>
              <a:cs typeface="Gill Sans"/>
            </a:endParaRPr>
          </a:p>
        </p:txBody>
      </p:sp>
      <p:sp>
        <p:nvSpPr>
          <p:cNvPr id="3" name="Content Placeholder 2"/>
          <p:cNvSpPr>
            <a:spLocks noGrp="1"/>
          </p:cNvSpPr>
          <p:nvPr>
            <p:ph idx="1"/>
          </p:nvPr>
        </p:nvSpPr>
        <p:spPr>
          <a:xfrm>
            <a:off x="457200" y="1600200"/>
            <a:ext cx="8077200" cy="4495800"/>
          </a:xfrm>
        </p:spPr>
        <p:txBody>
          <a:bodyPr/>
          <a:lstStyle/>
          <a:p>
            <a:pPr>
              <a:buNone/>
            </a:pPr>
            <a:r>
              <a:rPr lang="en-US" dirty="0" smtClean="0">
                <a:solidFill>
                  <a:srgbClr val="000000"/>
                </a:solidFill>
                <a:latin typeface="Gill Sans"/>
                <a:cs typeface="Gill Sans"/>
              </a:rPr>
              <a:t>What do you do? A survey.</a:t>
            </a:r>
          </a:p>
          <a:p>
            <a:pPr lvl="1">
              <a:buClr>
                <a:srgbClr val="FF6600"/>
              </a:buClr>
              <a:buFont typeface="Wingdings" charset="2"/>
              <a:buChar char="ü"/>
            </a:pPr>
            <a:r>
              <a:rPr lang="en-US" dirty="0" smtClean="0">
                <a:latin typeface="Gill Sans"/>
                <a:cs typeface="Gill Sans"/>
              </a:rPr>
              <a:t>Task/To-do list</a:t>
            </a:r>
          </a:p>
          <a:p>
            <a:pPr lvl="1">
              <a:buClr>
                <a:srgbClr val="FF6600"/>
              </a:buClr>
              <a:buFont typeface="Wingdings" charset="2"/>
              <a:buChar char="ü"/>
            </a:pPr>
            <a:r>
              <a:rPr lang="en-US" dirty="0" smtClean="0">
                <a:latin typeface="Gill Sans"/>
                <a:cs typeface="Gill Sans"/>
              </a:rPr>
              <a:t>Schedule</a:t>
            </a:r>
          </a:p>
          <a:p>
            <a:pPr lvl="1">
              <a:buClr>
                <a:srgbClr val="FF6600"/>
              </a:buClr>
              <a:buFont typeface="Wingdings" charset="2"/>
              <a:buChar char="ü"/>
            </a:pPr>
            <a:r>
              <a:rPr lang="en-US" dirty="0" smtClean="0">
                <a:latin typeface="Gill Sans"/>
                <a:cs typeface="Gill Sans"/>
              </a:rPr>
              <a:t>Setting goals</a:t>
            </a:r>
          </a:p>
          <a:p>
            <a:pPr lvl="1">
              <a:buClr>
                <a:srgbClr val="FF6600"/>
              </a:buClr>
              <a:buFont typeface="Wingdings" charset="2"/>
              <a:buChar char="ü"/>
            </a:pPr>
            <a:r>
              <a:rPr lang="en-US" dirty="0" smtClean="0">
                <a:latin typeface="Gill Sans"/>
                <a:cs typeface="Gill Sans"/>
              </a:rPr>
              <a:t>Time blocking</a:t>
            </a:r>
          </a:p>
          <a:p>
            <a:pPr lvl="1">
              <a:buClr>
                <a:srgbClr val="FF6600"/>
              </a:buClr>
              <a:buFont typeface="Wingdings" charset="2"/>
              <a:buChar char="ü"/>
            </a:pPr>
            <a:r>
              <a:rPr lang="en-US" dirty="0" smtClean="0">
                <a:latin typeface="Gill Sans"/>
                <a:cs typeface="Gill Sans"/>
              </a:rPr>
              <a:t>Goal setting software</a:t>
            </a:r>
          </a:p>
          <a:p>
            <a:pPr lvl="1">
              <a:buClr>
                <a:srgbClr val="FF6600"/>
              </a:buClr>
              <a:buFont typeface="Wingdings" charset="2"/>
              <a:buChar char="ü"/>
            </a:pPr>
            <a:r>
              <a:rPr lang="en-US" dirty="0" smtClean="0">
                <a:latin typeface="Gill Sans"/>
                <a:cs typeface="Gill Sans"/>
              </a:rPr>
              <a:t>Using calendars</a:t>
            </a:r>
          </a:p>
          <a:p>
            <a:pPr lvl="1">
              <a:buClr>
                <a:srgbClr val="FF6600"/>
              </a:buClr>
              <a:buFont typeface="Wingdings" charset="2"/>
              <a:buChar char="ü"/>
            </a:pPr>
            <a:r>
              <a:rPr lang="en-US" dirty="0" smtClean="0">
                <a:latin typeface="Gill Sans"/>
                <a:cs typeface="Gill Sans"/>
              </a:rPr>
              <a:t>Mind maps</a:t>
            </a:r>
          </a:p>
          <a:p>
            <a:endParaRPr lang="en-US" dirty="0">
              <a:solidFill>
                <a:srgbClr val="000000"/>
              </a:solidFill>
              <a:latin typeface="Gill Sans"/>
              <a:cs typeface="Gill San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57200" y="457200"/>
            <a:ext cx="8077200" cy="914400"/>
          </a:xfrm>
        </p:spPr>
        <p:txBody>
          <a:bodyPr/>
          <a:lstStyle/>
          <a:p>
            <a:pPr algn="ctr" eaLnBrk="1" hangingPunct="1"/>
            <a:r>
              <a:rPr lang="en-US" sz="5400" dirty="0" smtClean="0">
                <a:solidFill>
                  <a:srgbClr val="000000"/>
                </a:solidFill>
                <a:latin typeface="Gill Sans"/>
                <a:cs typeface="Gill Sans"/>
              </a:rPr>
              <a:t>What is Time Management?</a:t>
            </a:r>
            <a:endParaRPr lang="en-US" sz="5400" dirty="0">
              <a:solidFill>
                <a:srgbClr val="000000"/>
              </a:solidFill>
              <a:latin typeface="Gill Sans"/>
              <a:cs typeface="Gill Sans"/>
            </a:endParaRPr>
          </a:p>
        </p:txBody>
      </p:sp>
      <p:sp>
        <p:nvSpPr>
          <p:cNvPr id="17411" name="Rectangle 5"/>
          <p:cNvSpPr>
            <a:spLocks noGrp="1" noChangeArrowheads="1"/>
          </p:cNvSpPr>
          <p:nvPr>
            <p:ph type="body" idx="1"/>
          </p:nvPr>
        </p:nvSpPr>
        <p:spPr>
          <a:xfrm>
            <a:off x="457200" y="1676400"/>
            <a:ext cx="8077200" cy="4495800"/>
          </a:xfrm>
        </p:spPr>
        <p:txBody>
          <a:bodyPr wrap="square"/>
          <a:lstStyle/>
          <a:p>
            <a:pPr indent="0">
              <a:buClr>
                <a:srgbClr val="FF6600"/>
              </a:buClr>
              <a:buNone/>
            </a:pPr>
            <a:r>
              <a:rPr lang="en-US" sz="2800" dirty="0" smtClean="0">
                <a:solidFill>
                  <a:srgbClr val="000000"/>
                </a:solidFill>
                <a:latin typeface="Gill Sans"/>
                <a:cs typeface="Gill Sans"/>
              </a:rPr>
              <a:t>The act or process of exercising conscious control over the amount of time spent on specific activities, especially to increase efficiency or productivity.</a:t>
            </a:r>
          </a:p>
          <a:p>
            <a:pPr indent="0">
              <a:buNone/>
            </a:pPr>
            <a:endParaRPr lang="en-US" sz="2400" dirty="0" smtClean="0">
              <a:solidFill>
                <a:srgbClr val="000000"/>
              </a:solidFill>
              <a:latin typeface="Gill Sans"/>
              <a:cs typeface="Gill Sans"/>
            </a:endParaRPr>
          </a:p>
          <a:p>
            <a:pPr indent="0"/>
            <a:endParaRPr lang="en-US" sz="2400" dirty="0" smtClean="0">
              <a:solidFill>
                <a:srgbClr val="000000"/>
              </a:solidFill>
              <a:latin typeface="Gill Sans"/>
              <a:cs typeface="Gill Sans"/>
            </a:endParaRPr>
          </a:p>
          <a:p>
            <a:pPr indent="0">
              <a:buNone/>
            </a:pPr>
            <a:endParaRPr lang="en-US" sz="2400" dirty="0" smtClean="0">
              <a:solidFill>
                <a:srgbClr val="000000"/>
              </a:solidFill>
              <a:latin typeface="Gill Sans"/>
              <a:cs typeface="Gill Sans"/>
            </a:endParaRPr>
          </a:p>
          <a:p>
            <a:pPr indent="0"/>
            <a:r>
              <a:rPr lang="en-US" sz="2400" dirty="0" smtClean="0">
                <a:solidFill>
                  <a:srgbClr val="000000"/>
                </a:solidFill>
                <a:latin typeface="Gill Sans"/>
                <a:cs typeface="Gill Sans"/>
              </a:rPr>
              <a:t>http://</a:t>
            </a:r>
            <a:r>
              <a:rPr lang="en-US" sz="2400" dirty="0" err="1" smtClean="0">
                <a:solidFill>
                  <a:srgbClr val="000000"/>
                </a:solidFill>
                <a:latin typeface="Gill Sans"/>
                <a:cs typeface="Gill Sans"/>
              </a:rPr>
              <a:t>en.wikipedia.org/wiki/Time_management</a:t>
            </a:r>
            <a:endParaRPr lang="en-US" sz="2400" dirty="0" smtClean="0">
              <a:solidFill>
                <a:srgbClr val="000000"/>
              </a:solidFill>
              <a:latin typeface="Gill Sans"/>
              <a:cs typeface="Gill Sans"/>
            </a:endParaRPr>
          </a:p>
          <a:p>
            <a:pPr indent="0"/>
            <a:endParaRPr lang="en-US" sz="2400" dirty="0">
              <a:solidFill>
                <a:srgbClr val="000000"/>
              </a:solidFill>
              <a:latin typeface="Gill Sans"/>
              <a:cs typeface="Gill San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1" name="Rectangle 5"/>
          <p:cNvSpPr>
            <a:spLocks noGrp="1" noChangeArrowheads="1"/>
          </p:cNvSpPr>
          <p:nvPr>
            <p:ph type="body" idx="1"/>
          </p:nvPr>
        </p:nvSpPr>
        <p:spPr>
          <a:xfrm>
            <a:off x="457200" y="1676400"/>
            <a:ext cx="8077200" cy="4495800"/>
          </a:xfrm>
        </p:spPr>
        <p:txBody>
          <a:bodyPr/>
          <a:lstStyle/>
          <a:p>
            <a:pPr indent="0">
              <a:buClr>
                <a:srgbClr val="FF6600"/>
              </a:buClr>
              <a:buNone/>
            </a:pPr>
            <a:r>
              <a:rPr lang="en-US" sz="2800" dirty="0" smtClean="0">
                <a:solidFill>
                  <a:srgbClr val="000000"/>
                </a:solidFill>
                <a:latin typeface="Gill Sans"/>
                <a:cs typeface="Gill Sans"/>
              </a:rPr>
              <a:t>May be aided by a range of skills, tools, and techniques used to manage time when accomplishing specific tasks, projects and goals. </a:t>
            </a:r>
          </a:p>
          <a:p>
            <a:pPr indent="0">
              <a:buNone/>
            </a:pPr>
            <a:endParaRPr lang="en-US" sz="2400" dirty="0" smtClean="0">
              <a:solidFill>
                <a:srgbClr val="000000"/>
              </a:solidFill>
              <a:latin typeface="Gill Sans"/>
              <a:cs typeface="Gill Sans"/>
            </a:endParaRPr>
          </a:p>
          <a:p>
            <a:pPr indent="0">
              <a:buNone/>
            </a:pPr>
            <a:endParaRPr lang="en-US" sz="2400" dirty="0" smtClean="0">
              <a:solidFill>
                <a:srgbClr val="000000"/>
              </a:solidFill>
              <a:latin typeface="Gill Sans"/>
              <a:cs typeface="Gill Sans"/>
            </a:endParaRPr>
          </a:p>
          <a:p>
            <a:pPr indent="0">
              <a:buNone/>
            </a:pPr>
            <a:endParaRPr lang="en-US" sz="2400" dirty="0" smtClean="0">
              <a:solidFill>
                <a:srgbClr val="000000"/>
              </a:solidFill>
              <a:latin typeface="Gill Sans"/>
              <a:cs typeface="Gill Sans"/>
            </a:endParaRPr>
          </a:p>
          <a:p>
            <a:pPr indent="0">
              <a:buNone/>
            </a:pPr>
            <a:r>
              <a:rPr lang="en-US" sz="2400" dirty="0" smtClean="0">
                <a:solidFill>
                  <a:srgbClr val="000000"/>
                </a:solidFill>
                <a:latin typeface="Gill Sans"/>
                <a:cs typeface="Gill Sans"/>
              </a:rPr>
              <a:t>http://</a:t>
            </a:r>
            <a:r>
              <a:rPr lang="en-US" sz="2400" dirty="0" err="1" smtClean="0">
                <a:solidFill>
                  <a:srgbClr val="000000"/>
                </a:solidFill>
                <a:latin typeface="Gill Sans"/>
                <a:cs typeface="Gill Sans"/>
              </a:rPr>
              <a:t>en.wikipedia.org/wiki/Time_management</a:t>
            </a:r>
            <a:endParaRPr lang="en-US" sz="2400" dirty="0" smtClean="0">
              <a:solidFill>
                <a:srgbClr val="000000"/>
              </a:solidFill>
              <a:latin typeface="Gill Sans"/>
              <a:cs typeface="Gill Sans"/>
            </a:endParaRPr>
          </a:p>
          <a:p>
            <a:pPr indent="0">
              <a:buNone/>
            </a:pPr>
            <a:endParaRPr lang="en-US" sz="2400" dirty="0">
              <a:solidFill>
                <a:srgbClr val="000000"/>
              </a:solidFill>
              <a:latin typeface="Gill Sans"/>
              <a:cs typeface="Gill Sans"/>
            </a:endParaRPr>
          </a:p>
        </p:txBody>
      </p:sp>
      <p:sp>
        <p:nvSpPr>
          <p:cNvPr id="5" name="Rectangle 4"/>
          <p:cNvSpPr>
            <a:spLocks noGrp="1" noChangeArrowheads="1"/>
          </p:cNvSpPr>
          <p:nvPr>
            <p:ph type="title"/>
          </p:nvPr>
        </p:nvSpPr>
        <p:spPr>
          <a:xfrm>
            <a:off x="457200" y="457200"/>
            <a:ext cx="8077200" cy="914400"/>
          </a:xfrm>
        </p:spPr>
        <p:txBody>
          <a:bodyPr/>
          <a:lstStyle/>
          <a:p>
            <a:pPr algn="ctr" eaLnBrk="1" hangingPunct="1"/>
            <a:r>
              <a:rPr lang="en-US" sz="5400" dirty="0" smtClean="0">
                <a:solidFill>
                  <a:srgbClr val="000000"/>
                </a:solidFill>
                <a:latin typeface="Gill Sans"/>
                <a:cs typeface="Gill Sans"/>
              </a:rPr>
              <a:t>What is Time Management?</a:t>
            </a:r>
            <a:endParaRPr lang="en-US" sz="5400" dirty="0">
              <a:solidFill>
                <a:srgbClr val="000000"/>
              </a:solidFill>
              <a:latin typeface="Gill Sans"/>
              <a:cs typeface="Gill San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15400" cy="914400"/>
          </a:xfrm>
        </p:spPr>
        <p:txBody>
          <a:bodyPr/>
          <a:lstStyle/>
          <a:p>
            <a:pPr algn="ctr"/>
            <a:r>
              <a:rPr lang="en-US" sz="5400" dirty="0" smtClean="0">
                <a:solidFill>
                  <a:srgbClr val="000000"/>
                </a:solidFill>
                <a:latin typeface="Gill Sans"/>
                <a:cs typeface="Gill Sans"/>
              </a:rPr>
              <a:t>Methods of Time Management</a:t>
            </a:r>
            <a:endParaRPr lang="en-US" sz="5400" dirty="0">
              <a:solidFill>
                <a:srgbClr val="000000"/>
              </a:solidFill>
              <a:latin typeface="Gill Sans"/>
              <a:cs typeface="Gill Sans"/>
            </a:endParaRPr>
          </a:p>
        </p:txBody>
      </p:sp>
      <p:sp>
        <p:nvSpPr>
          <p:cNvPr id="3" name="Content Placeholder 2"/>
          <p:cNvSpPr>
            <a:spLocks noGrp="1"/>
          </p:cNvSpPr>
          <p:nvPr>
            <p:ph idx="1"/>
          </p:nvPr>
        </p:nvSpPr>
        <p:spPr>
          <a:xfrm>
            <a:off x="457200" y="2743200"/>
            <a:ext cx="8077200" cy="1066800"/>
          </a:xfrm>
        </p:spPr>
        <p:txBody>
          <a:bodyPr/>
          <a:lstStyle/>
          <a:p>
            <a:pPr algn="ctr">
              <a:buNone/>
            </a:pPr>
            <a:r>
              <a:rPr lang="en-US" dirty="0" smtClean="0">
                <a:solidFill>
                  <a:srgbClr val="000000"/>
                </a:solidFill>
                <a:latin typeface="Gill Sans"/>
                <a:cs typeface="Gill Sans"/>
              </a:rPr>
              <a:t>What works for you? </a:t>
            </a:r>
            <a:endParaRPr lang="en-US" dirty="0" smtClean="0">
              <a:latin typeface="Gill Sans"/>
              <a:cs typeface="Gill Sans"/>
            </a:endParaRPr>
          </a:p>
          <a:p>
            <a:endParaRPr lang="en-US" dirty="0">
              <a:solidFill>
                <a:srgbClr val="000000"/>
              </a:solidFill>
              <a:latin typeface="Gill Sans"/>
              <a:cs typeface="Gill San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914400"/>
          </a:xfrm>
        </p:spPr>
        <p:txBody>
          <a:bodyPr/>
          <a:lstStyle/>
          <a:p>
            <a:pPr algn="ctr"/>
            <a:r>
              <a:rPr lang="en-US" sz="5400" dirty="0" smtClean="0">
                <a:solidFill>
                  <a:srgbClr val="000000"/>
                </a:solidFill>
                <a:latin typeface="Gill Sans"/>
                <a:cs typeface="Gill Sans"/>
              </a:rPr>
              <a:t>Time Management Systems</a:t>
            </a:r>
            <a:endParaRPr lang="en-US" sz="5400" dirty="0">
              <a:solidFill>
                <a:srgbClr val="000000"/>
              </a:solidFill>
              <a:latin typeface="Gill Sans"/>
              <a:cs typeface="Gill Sans"/>
            </a:endParaRPr>
          </a:p>
        </p:txBody>
      </p:sp>
      <p:sp>
        <p:nvSpPr>
          <p:cNvPr id="3" name="Content Placeholder 2"/>
          <p:cNvSpPr>
            <a:spLocks noGrp="1"/>
          </p:cNvSpPr>
          <p:nvPr>
            <p:ph idx="1"/>
          </p:nvPr>
        </p:nvSpPr>
        <p:spPr>
          <a:xfrm>
            <a:off x="533400" y="1676400"/>
            <a:ext cx="8077200" cy="4495800"/>
          </a:xfrm>
        </p:spPr>
        <p:txBody>
          <a:bodyPr/>
          <a:lstStyle/>
          <a:p>
            <a:pPr>
              <a:buClr>
                <a:srgbClr val="FF6600"/>
              </a:buClr>
              <a:buFont typeface="Courier New"/>
              <a:buChar char="o"/>
            </a:pPr>
            <a:r>
              <a:rPr lang="en-US" dirty="0" err="1" smtClean="0">
                <a:solidFill>
                  <a:srgbClr val="000000"/>
                </a:solidFill>
                <a:latin typeface="Gill Sans"/>
                <a:cs typeface="Gill Sans"/>
              </a:rPr>
              <a:t>Pomodoro</a:t>
            </a:r>
            <a:r>
              <a:rPr lang="en-US" dirty="0" smtClean="0">
                <a:solidFill>
                  <a:srgbClr val="000000"/>
                </a:solidFill>
                <a:latin typeface="Gill Sans"/>
                <a:cs typeface="Gill Sans"/>
              </a:rPr>
              <a:t> Technique</a:t>
            </a:r>
          </a:p>
          <a:p>
            <a:pPr>
              <a:buClr>
                <a:srgbClr val="FF6600"/>
              </a:buClr>
              <a:buFont typeface="Courier New"/>
              <a:buChar char="o"/>
            </a:pPr>
            <a:r>
              <a:rPr lang="en-US" dirty="0" smtClean="0">
                <a:solidFill>
                  <a:srgbClr val="000000"/>
                </a:solidFill>
                <a:latin typeface="Gill Sans"/>
                <a:cs typeface="Gill Sans"/>
              </a:rPr>
              <a:t>Getting Things Done (GTD)</a:t>
            </a:r>
          </a:p>
          <a:p>
            <a:pPr>
              <a:buClr>
                <a:srgbClr val="FF6600"/>
              </a:buClr>
              <a:buFont typeface="Courier New"/>
              <a:buChar char="o"/>
            </a:pPr>
            <a:r>
              <a:rPr lang="en-US" dirty="0" err="1" smtClean="0">
                <a:solidFill>
                  <a:srgbClr val="000000"/>
                </a:solidFill>
                <a:latin typeface="Gill Sans"/>
                <a:cs typeface="Gill Sans"/>
              </a:rPr>
              <a:t>FranklinCovey's</a:t>
            </a:r>
            <a:r>
              <a:rPr lang="en-US" dirty="0" smtClean="0">
                <a:solidFill>
                  <a:srgbClr val="000000"/>
                </a:solidFill>
                <a:latin typeface="Gill Sans"/>
                <a:cs typeface="Gill Sans"/>
              </a:rPr>
              <a:t> Focus</a:t>
            </a:r>
          </a:p>
          <a:p>
            <a:pPr>
              <a:buNone/>
            </a:pPr>
            <a:endParaRPr lang="en-US" dirty="0">
              <a:latin typeface="Gill Sans"/>
              <a:cs typeface="Gill San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0" y="1447800"/>
            <a:ext cx="4648200" cy="4648200"/>
          </a:xfrm>
          <a:prstGeom prst="rect">
            <a:avLst/>
          </a:prstGeom>
        </p:spPr>
      </p:pic>
      <p:sp>
        <p:nvSpPr>
          <p:cNvPr id="6" name="Rectangle 5"/>
          <p:cNvSpPr/>
          <p:nvPr/>
        </p:nvSpPr>
        <p:spPr>
          <a:xfrm>
            <a:off x="1371600" y="1981200"/>
            <a:ext cx="5486400" cy="954107"/>
          </a:xfrm>
          <a:prstGeom prst="rect">
            <a:avLst/>
          </a:prstGeom>
        </p:spPr>
        <p:txBody>
          <a:bodyPr wrap="square">
            <a:spAutoFit/>
          </a:bodyPr>
          <a:lstStyle/>
          <a:p>
            <a:pPr>
              <a:buClr>
                <a:srgbClr val="FF6600"/>
              </a:buClr>
            </a:pPr>
            <a:endParaRPr lang="en-US" sz="2800" dirty="0" smtClean="0">
              <a:solidFill>
                <a:srgbClr val="000000"/>
              </a:solidFill>
            </a:endParaRPr>
          </a:p>
          <a:p>
            <a:pPr>
              <a:buNone/>
            </a:pPr>
            <a:r>
              <a:rPr lang="en-US" sz="2800" b="1" dirty="0" smtClean="0"/>
              <a:t> </a:t>
            </a:r>
            <a:endParaRPr lang="en-US" sz="2800" dirty="0"/>
          </a:p>
        </p:txBody>
      </p:sp>
      <p:sp>
        <p:nvSpPr>
          <p:cNvPr id="8" name="Title 1"/>
          <p:cNvSpPr>
            <a:spLocks noGrp="1"/>
          </p:cNvSpPr>
          <p:nvPr>
            <p:ph type="title"/>
          </p:nvPr>
        </p:nvSpPr>
        <p:spPr>
          <a:xfrm>
            <a:off x="457200" y="457200"/>
            <a:ext cx="8077200" cy="914400"/>
          </a:xfrm>
        </p:spPr>
        <p:txBody>
          <a:bodyPr/>
          <a:lstStyle/>
          <a:p>
            <a:pPr algn="ctr"/>
            <a:r>
              <a:rPr lang="en-US" sz="5400" dirty="0" err="1" smtClean="0">
                <a:solidFill>
                  <a:srgbClr val="000000"/>
                </a:solidFill>
                <a:latin typeface="Gill Sans"/>
                <a:cs typeface="Gill Sans"/>
              </a:rPr>
              <a:t>Pomodoro</a:t>
            </a:r>
            <a:r>
              <a:rPr lang="en-US" sz="5400" dirty="0" smtClean="0">
                <a:solidFill>
                  <a:srgbClr val="000000"/>
                </a:solidFill>
                <a:latin typeface="Gill Sans"/>
                <a:cs typeface="Gill Sans"/>
              </a:rPr>
              <a:t> Technique</a:t>
            </a:r>
            <a:endParaRPr lang="en-US" sz="5400" dirty="0">
              <a:solidFill>
                <a:srgbClr val="000000"/>
              </a:solidFill>
              <a:latin typeface="Gill Sans"/>
              <a:cs typeface="Gill San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loud skipper design template">
  <a:themeElements>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507D7905-A8BE-4A2F-9F5A-30F4713DA7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6C5EC90-5650-46CA-9F87-9EF564EBD0CB}">
  <ds:schemaRefs>
    <ds:schemaRef ds:uri="http://schemas.microsoft.com/sharepoint/v3/contenttype/forms"/>
  </ds:schemaRefs>
</ds:datastoreItem>
</file>

<file path=customXml/itemProps3.xml><?xml version="1.0" encoding="utf-8"?>
<ds:datastoreItem xmlns:ds="http://schemas.openxmlformats.org/officeDocument/2006/customXml" ds:itemID="{17BBCFFE-2963-4EA4-8708-7E1DE14F2215}">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Mirrored buildings design template</Template>
  <TotalTime>3757</TotalTime>
  <Words>2008</Words>
  <Application>Microsoft Macintosh PowerPoint</Application>
  <PresentationFormat>On-screen Show (4:3)</PresentationFormat>
  <Paragraphs>191</Paragraphs>
  <Slides>39</Slides>
  <Notes>12</Notes>
  <HiddenSlides>0</HiddenSlides>
  <MMClips>0</MMClips>
  <ScaleCrop>false</ScaleCrop>
  <HeadingPairs>
    <vt:vector size="4" baseType="variant">
      <vt:variant>
        <vt:lpstr>Design Template</vt:lpstr>
      </vt:variant>
      <vt:variant>
        <vt:i4>1</vt:i4>
      </vt:variant>
      <vt:variant>
        <vt:lpstr>Slide Titles</vt:lpstr>
      </vt:variant>
      <vt:variant>
        <vt:i4>39</vt:i4>
      </vt:variant>
    </vt:vector>
  </HeadingPairs>
  <TitlesOfParts>
    <vt:vector size="40" baseType="lpstr">
      <vt:lpstr>Cloud skipper design template</vt:lpstr>
      <vt:lpstr>Using Technology For  Time Management</vt:lpstr>
      <vt:lpstr>Time Management </vt:lpstr>
      <vt:lpstr>Slide 3</vt:lpstr>
      <vt:lpstr>Methods of Time Management</vt:lpstr>
      <vt:lpstr>What is Time Management?</vt:lpstr>
      <vt:lpstr>What is Time Management?</vt:lpstr>
      <vt:lpstr>Methods of Time Management</vt:lpstr>
      <vt:lpstr>Time Management Systems</vt:lpstr>
      <vt:lpstr>Pomodoro Technique</vt:lpstr>
      <vt:lpstr>Slide 10</vt:lpstr>
      <vt:lpstr>Pomodoro Technique </vt:lpstr>
      <vt:lpstr>Pomodoro Technique </vt:lpstr>
      <vt:lpstr>Slide 13</vt:lpstr>
      <vt:lpstr>Pomodoro Technique </vt:lpstr>
      <vt:lpstr>Getting Things Done (GTD)</vt:lpstr>
      <vt:lpstr>Getting Things Done (GTD)</vt:lpstr>
      <vt:lpstr>Slide 17</vt:lpstr>
      <vt:lpstr>Getting Things Done (GTD)</vt:lpstr>
      <vt:lpstr>Getting Things Done (GTD)</vt:lpstr>
      <vt:lpstr>FranklinCovey's Focus</vt:lpstr>
      <vt:lpstr>FranklinCovey's Focus</vt:lpstr>
      <vt:lpstr>FranklinCovey's Focus</vt:lpstr>
      <vt:lpstr>FranklinCovey's Focus</vt:lpstr>
      <vt:lpstr>Slide 24</vt:lpstr>
      <vt:lpstr>Slide 25</vt:lpstr>
      <vt:lpstr>Smartphone ownership and internet use summary</vt:lpstr>
      <vt:lpstr>Smartphones       </vt:lpstr>
      <vt:lpstr>Smartphone Apps</vt:lpstr>
      <vt:lpstr>Slide 29</vt:lpstr>
      <vt:lpstr>Slide 30</vt:lpstr>
      <vt:lpstr>Slide 31</vt:lpstr>
      <vt:lpstr>Slide 32</vt:lpstr>
      <vt:lpstr>Slide 33</vt:lpstr>
      <vt:lpstr>Slide 34</vt:lpstr>
      <vt:lpstr>Slide 35</vt:lpstr>
      <vt:lpstr>Additional apps to improve your productivity</vt:lpstr>
      <vt:lpstr>Slide 37</vt:lpstr>
      <vt:lpstr>Slide 38</vt:lpstr>
      <vt:lpstr>Questions?  Thank You!</vt:lpstr>
    </vt:vector>
  </TitlesOfParts>
  <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 training presentation</dc:title>
  <dc:subject/>
  <dc:creator>Microsoft Corporation</dc:creator>
  <cp:keywords/>
  <dc:description/>
  <cp:lastModifiedBy>Charles OShea</cp:lastModifiedBy>
  <cp:revision>26</cp:revision>
  <cp:lastPrinted>2011-08-18T17:46:13Z</cp:lastPrinted>
  <dcterms:created xsi:type="dcterms:W3CDTF">2011-08-17T22:19:38Z</dcterms:created>
  <dcterms:modified xsi:type="dcterms:W3CDTF">2011-08-18T17:47:30Z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AssetType">
    <vt:lpwstr>TP</vt:lpwstr>
  </property>
  <property fmtid="{D5CDD505-2E9C-101B-9397-08002B2CF9AE}" pid="4" name="TPInstallLocation">
    <vt:lpwstr>{My Templates}</vt:lpwstr>
  </property>
  <property fmtid="{D5CDD505-2E9C-101B-9397-08002B2CF9AE}" pid="5" name="PrimaryImageGen">
    <vt:lpwstr>1</vt:lpwstr>
  </property>
  <property fmtid="{D5CDD505-2E9C-101B-9397-08002B2CF9AE}" pid="6" name="TPCommandLine">
    <vt:lpwstr>{PP} /n {FilePath}</vt:lpwstr>
  </property>
  <property fmtid="{D5CDD505-2E9C-101B-9397-08002B2CF9AE}" pid="7" name="ContentTypeId">
    <vt:lpwstr>0x0101006025706CF4CD034688BEBAE97A2E701D020200C3831ACA17D8814887A164412888521E</vt:lpwstr>
  </property>
  <property fmtid="{D5CDD505-2E9C-101B-9397-08002B2CF9AE}" pid="8" name="display_urn:schemas-microsoft-com:office:office#APAuthor">
    <vt:lpwstr>REDMOND\cynvey</vt:lpwstr>
  </property>
  <property fmtid="{D5CDD505-2E9C-101B-9397-08002B2CF9AE}" pid="9" name="APAuthor">
    <vt:lpwstr>191</vt:lpwstr>
  </property>
  <property fmtid="{D5CDD505-2E9C-101B-9397-08002B2CF9AE}" pid="10" name="IsDeleted">
    <vt:lpwstr>0</vt:lpwstr>
  </property>
  <property fmtid="{D5CDD505-2E9C-101B-9397-08002B2CF9AE}" pid="11" name="Milestone">
    <vt:lpwstr>Continuous</vt:lpwstr>
  </property>
  <property fmtid="{D5CDD505-2E9C-101B-9397-08002B2CF9AE}" pid="12" name="ShowIn">
    <vt:lpwstr>Show everywhere</vt:lpwstr>
  </property>
  <property fmtid="{D5CDD505-2E9C-101B-9397-08002B2CF9AE}" pid="13" name="UANotes">
    <vt:lpwstr>399466L. LEGACY FROM TOW. . updated design and some updates to text. SEO Pilot 2008</vt:lpwstr>
  </property>
  <property fmtid="{D5CDD505-2E9C-101B-9397-08002B2CF9AE}" pid="14" name="TemplateStatus">
    <vt:lpwstr>Complete</vt:lpwstr>
  </property>
  <property fmtid="{D5CDD505-2E9C-101B-9397-08002B2CF9AE}" pid="15" name="TPAppVersion">
    <vt:lpwstr>11</vt:lpwstr>
  </property>
  <property fmtid="{D5CDD505-2E9C-101B-9397-08002B2CF9AE}" pid="16" name="AssetId">
    <vt:lpwstr>TS006256168</vt:lpwstr>
  </property>
  <property fmtid="{D5CDD505-2E9C-101B-9397-08002B2CF9AE}" pid="17" name="IsSearchable">
    <vt:lpwstr>0</vt:lpwstr>
  </property>
  <property fmtid="{D5CDD505-2E9C-101B-9397-08002B2CF9AE}" pid="18" name="NumericId">
    <vt:lpwstr>-1.00000000000000</vt:lpwstr>
  </property>
  <property fmtid="{D5CDD505-2E9C-101B-9397-08002B2CF9AE}" pid="19" name="PublishTargets">
    <vt:lpwstr>OfficeOnline</vt:lpwstr>
  </property>
  <property fmtid="{D5CDD505-2E9C-101B-9397-08002B2CF9AE}" pid="20" name="TPLaunchHelpLinkType">
    <vt:lpwstr>Template</vt:lpwstr>
  </property>
  <property fmtid="{D5CDD505-2E9C-101B-9397-08002B2CF9AE}" pid="21" name="TPFriendlyName">
    <vt:lpwstr>Employee training presentation</vt:lpwstr>
  </property>
  <property fmtid="{D5CDD505-2E9C-101B-9397-08002B2CF9AE}" pid="22" name="display_urn:schemas-microsoft-com:office:office#APEditor">
    <vt:lpwstr>REDMOND\v-luannv</vt:lpwstr>
  </property>
  <property fmtid="{D5CDD505-2E9C-101B-9397-08002B2CF9AE}" pid="23" name="APEditor">
    <vt:lpwstr>92</vt:lpwstr>
  </property>
  <property fmtid="{D5CDD505-2E9C-101B-9397-08002B2CF9AE}" pid="24" name="Provider">
    <vt:lpwstr>EY006220130</vt:lpwstr>
  </property>
  <property fmtid="{D5CDD505-2E9C-101B-9397-08002B2CF9AE}" pid="25" name="SourceTitle">
    <vt:lpwstr>Employee training presentation</vt:lpwstr>
  </property>
  <property fmtid="{D5CDD505-2E9C-101B-9397-08002B2CF9AE}" pid="26" name="TPApplication">
    <vt:lpwstr>PowerPoint</vt:lpwstr>
  </property>
  <property fmtid="{D5CDD505-2E9C-101B-9397-08002B2CF9AE}" pid="27" name="TPLaunchHelpLink">
    <vt:lpwstr/>
  </property>
  <property fmtid="{D5CDD505-2E9C-101B-9397-08002B2CF9AE}" pid="28" name="OpenTemplate">
    <vt:lpwstr>1</vt:lpwstr>
  </property>
  <property fmtid="{D5CDD505-2E9C-101B-9397-08002B2CF9AE}" pid="29" name="UALocRecommendation">
    <vt:lpwstr>Localize</vt:lpwstr>
  </property>
  <property fmtid="{D5CDD505-2E9C-101B-9397-08002B2CF9AE}" pid="30" name="Applications">
    <vt:lpwstr>79;#Template 12;#64;#PowerPoint 2003;#184;#Office 2000;#182;#Office XP;#65;#Microsoft Office PowerPoint 2007</vt:lpwstr>
  </property>
  <property fmtid="{D5CDD505-2E9C-101B-9397-08002B2CF9AE}" pid="31" name="PublishStatusLookup">
    <vt:lpwstr>258176</vt:lpwstr>
  </property>
  <property fmtid="{D5CDD505-2E9C-101B-9397-08002B2CF9AE}" pid="32" name="TPComponent">
    <vt:lpwstr>PPTFiles</vt:lpwstr>
  </property>
  <property fmtid="{D5CDD505-2E9C-101B-9397-08002B2CF9AE}" pid="33" name="TPNamespace">
    <vt:lpwstr>POWERPNT</vt:lpwstr>
  </property>
  <property fmtid="{D5CDD505-2E9C-101B-9397-08002B2CF9AE}" pid="34" name="TPClientViewer">
    <vt:lpwstr>Microsoft Office PowerPoint</vt:lpwstr>
  </property>
  <property fmtid="{D5CDD505-2E9C-101B-9397-08002B2CF9AE}" pid="35" name="APTrustLevel">
    <vt:lpwstr>1.00000000000000</vt:lpwstr>
  </property>
  <property fmtid="{D5CDD505-2E9C-101B-9397-08002B2CF9AE}" pid="36" name="TrustLevel">
    <vt:lpwstr>Microsoft Managed Content</vt:lpwstr>
  </property>
  <property fmtid="{D5CDD505-2E9C-101B-9397-08002B2CF9AE}" pid="37" name="Content Type">
    <vt:lpwstr>OOFile</vt:lpwstr>
  </property>
  <property fmtid="{D5CDD505-2E9C-101B-9397-08002B2CF9AE}" pid="38" name="AuthoringAssetId">
    <vt:lpwstr>TP006256168</vt:lpwstr>
  </property>
</Properties>
</file>