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6"/>
  </p:notesMasterIdLst>
  <p:sldIdLst>
    <p:sldId id="256" r:id="rId2"/>
    <p:sldId id="257" r:id="rId3"/>
    <p:sldId id="278" r:id="rId4"/>
    <p:sldId id="258" r:id="rId5"/>
    <p:sldId id="259" r:id="rId6"/>
    <p:sldId id="260" r:id="rId7"/>
    <p:sldId id="261" r:id="rId8"/>
    <p:sldId id="262" r:id="rId9"/>
    <p:sldId id="277" r:id="rId10"/>
    <p:sldId id="263" r:id="rId11"/>
    <p:sldId id="280" r:id="rId12"/>
    <p:sldId id="264" r:id="rId13"/>
    <p:sldId id="265" r:id="rId14"/>
    <p:sldId id="266" r:id="rId15"/>
    <p:sldId id="267" r:id="rId16"/>
    <p:sldId id="281" r:id="rId17"/>
    <p:sldId id="268" r:id="rId18"/>
    <p:sldId id="269" r:id="rId19"/>
    <p:sldId id="279" r:id="rId20"/>
    <p:sldId id="273" r:id="rId21"/>
    <p:sldId id="274" r:id="rId22"/>
    <p:sldId id="271" r:id="rId23"/>
    <p:sldId id="272" r:id="rId24"/>
    <p:sldId id="27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9F1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69" autoAdjust="0"/>
    <p:restoredTop sz="99564" autoAdjust="0"/>
  </p:normalViewPr>
  <p:slideViewPr>
    <p:cSldViewPr snapToGrid="0" snapToObjects="1">
      <p:cViewPr>
        <p:scale>
          <a:sx n="90" d="100"/>
          <a:sy n="90" d="100"/>
        </p:scale>
        <p:origin x="-1680" y="-6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9B97F3-EB1B-1E40-BB95-D90E359582AE}" type="datetimeFigureOut">
              <a:rPr lang="en-US" smtClean="0"/>
              <a:pPr/>
              <a:t>8/16/11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E63260-9E12-4C40-AF92-552BB00D18FF}" type="slidenum">
              <a:rPr lang="en-US" smtClean="0"/>
              <a:pPr/>
              <a:t>‹#›</a:t>
            </a:fld>
            <a:endParaRPr lang="en-US"/>
          </a:p>
        </p:txBody>
      </p:sp>
    </p:spTree>
    <p:extLst>
      <p:ext uri="{BB962C8B-B14F-4D97-AF65-F5344CB8AC3E}">
        <p14:creationId xmlns:p14="http://schemas.microsoft.com/office/powerpoint/2010/main" val="38260793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 speakers introduce</a:t>
            </a:r>
            <a:r>
              <a:rPr lang="en-US" baseline="0" dirty="0" smtClean="0"/>
              <a:t> themselves and where they are from, what they are going to talk about: practical tips for public speaking.</a:t>
            </a:r>
          </a:p>
          <a:p>
            <a:endParaRPr lang="en-US" dirty="0"/>
          </a:p>
        </p:txBody>
      </p:sp>
      <p:sp>
        <p:nvSpPr>
          <p:cNvPr id="4" name="Slide Number Placeholder 3"/>
          <p:cNvSpPr>
            <a:spLocks noGrp="1"/>
          </p:cNvSpPr>
          <p:nvPr>
            <p:ph type="sldNum" sz="quarter" idx="10"/>
          </p:nvPr>
        </p:nvSpPr>
        <p:spPr/>
        <p:txBody>
          <a:bodyPr/>
          <a:lstStyle/>
          <a:p>
            <a:fld id="{1EE63260-9E12-4C40-AF92-552BB00D18FF}" type="slidenum">
              <a:rPr lang="en-US" smtClean="0"/>
              <a:pPr/>
              <a:t>1</a:t>
            </a:fld>
            <a:endParaRPr lang="en-US"/>
          </a:p>
        </p:txBody>
      </p:sp>
    </p:spTree>
    <p:extLst>
      <p:ext uri="{BB962C8B-B14F-4D97-AF65-F5344CB8AC3E}">
        <p14:creationId xmlns:p14="http://schemas.microsoft.com/office/powerpoint/2010/main" val="3665900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Some people write out their entire speech and others do only an outline. How to organize and structure your speech? First, three basic considerations:</a:t>
            </a:r>
          </a:p>
          <a:p>
            <a:endParaRPr lang="en-US" dirty="0"/>
          </a:p>
        </p:txBody>
      </p:sp>
      <p:sp>
        <p:nvSpPr>
          <p:cNvPr id="4" name="Slide Number Placeholder 3"/>
          <p:cNvSpPr>
            <a:spLocks noGrp="1"/>
          </p:cNvSpPr>
          <p:nvPr>
            <p:ph type="sldNum" sz="quarter" idx="10"/>
          </p:nvPr>
        </p:nvSpPr>
        <p:spPr/>
        <p:txBody>
          <a:bodyPr/>
          <a:lstStyle/>
          <a:p>
            <a:fld id="{1EE63260-9E12-4C40-AF92-552BB00D18FF}" type="slidenum">
              <a:rPr lang="en-US" smtClean="0"/>
              <a:pPr/>
              <a:t>10</a:t>
            </a:fld>
            <a:endParaRPr lang="en-US"/>
          </a:p>
        </p:txBody>
      </p:sp>
    </p:spTree>
    <p:extLst>
      <p:ext uri="{BB962C8B-B14F-4D97-AF65-F5344CB8AC3E}">
        <p14:creationId xmlns:p14="http://schemas.microsoft.com/office/powerpoint/2010/main" val="3808431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Learn about your audience before the talk, do the research, so that you can focus your speech in a way that will speak to your audience’s interests and concerns.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Arrive</a:t>
            </a:r>
            <a:r>
              <a:rPr lang="en-US" sz="1200" kern="1200" baseline="0" dirty="0" smtClean="0">
                <a:solidFill>
                  <a:schemeClr val="tx1"/>
                </a:solidFill>
                <a:effectLst/>
                <a:latin typeface="+mn-lt"/>
                <a:ea typeface="+mn-ea"/>
                <a:cs typeface="+mn-cs"/>
              </a:rPr>
              <a:t> early</a:t>
            </a:r>
            <a:r>
              <a:rPr lang="en-US" sz="1200" kern="1200" dirty="0" smtClean="0">
                <a:solidFill>
                  <a:schemeClr val="tx1"/>
                </a:solidFill>
                <a:effectLst/>
                <a:latin typeface="+mn-lt"/>
                <a:ea typeface="+mn-ea"/>
                <a:cs typeface="+mn-cs"/>
              </a:rPr>
              <a:t> to chat with people and ask them questions. Go to the venue, sit where the audience will be, figure out where they’re from.</a:t>
            </a:r>
          </a:p>
          <a:p>
            <a:r>
              <a:rPr lang="en-US" sz="1200" kern="1200" dirty="0" smtClean="0">
                <a:solidFill>
                  <a:schemeClr val="tx1"/>
                </a:solidFill>
                <a:effectLst/>
                <a:latin typeface="+mn-lt"/>
                <a:ea typeface="+mn-ea"/>
                <a:cs typeface="+mn-cs"/>
              </a:rPr>
              <a:t>You</a:t>
            </a:r>
            <a:r>
              <a:rPr lang="en-US" sz="1200" kern="1200" baseline="0" dirty="0" smtClean="0">
                <a:solidFill>
                  <a:schemeClr val="tx1"/>
                </a:solidFill>
                <a:effectLst/>
                <a:latin typeface="+mn-lt"/>
                <a:ea typeface="+mn-ea"/>
                <a:cs typeface="+mn-cs"/>
              </a:rPr>
              <a:t> can also g</a:t>
            </a:r>
            <a:r>
              <a:rPr lang="en-US" sz="1200" kern="1200" dirty="0" smtClean="0">
                <a:solidFill>
                  <a:schemeClr val="tx1"/>
                </a:solidFill>
                <a:effectLst/>
                <a:latin typeface="+mn-lt"/>
                <a:ea typeface="+mn-ea"/>
                <a:cs typeface="+mn-cs"/>
              </a:rPr>
              <a:t>et to the room early</a:t>
            </a:r>
            <a:r>
              <a:rPr lang="en-US" sz="1200" kern="1200" baseline="0" dirty="0" smtClean="0">
                <a:solidFill>
                  <a:schemeClr val="tx1"/>
                </a:solidFill>
                <a:effectLst/>
                <a:latin typeface="+mn-lt"/>
                <a:ea typeface="+mn-ea"/>
                <a:cs typeface="+mn-cs"/>
              </a:rPr>
              <a:t> to </a:t>
            </a:r>
            <a:r>
              <a:rPr lang="en-US" sz="1200" kern="1200" dirty="0" smtClean="0">
                <a:solidFill>
                  <a:schemeClr val="tx1"/>
                </a:solidFill>
                <a:effectLst/>
                <a:latin typeface="+mn-lt"/>
                <a:ea typeface="+mn-ea"/>
                <a:cs typeface="+mn-cs"/>
              </a:rPr>
              <a:t>get comfortable with the room.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During the speech, be in touch with your audience by making eye contact with people</a:t>
            </a:r>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Most people really want you to succeed. And smile.</a:t>
            </a:r>
          </a:p>
          <a:p>
            <a:r>
              <a:rPr lang="en-US" sz="1200" kern="1200" dirty="0" smtClean="0">
                <a:solidFill>
                  <a:schemeClr val="tx1"/>
                </a:solidFill>
                <a:effectLst/>
                <a:latin typeface="+mn-lt"/>
                <a:ea typeface="+mn-ea"/>
                <a:cs typeface="+mn-cs"/>
              </a:rPr>
              <a:t>If you are following another speaker or group, listen to what they said and how the audience reacted, and try to build on what they said.</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E63260-9E12-4C40-AF92-552BB00D18FF}" type="slidenum">
              <a:rPr lang="en-US" smtClean="0"/>
              <a:pPr/>
              <a:t>12</a:t>
            </a:fld>
            <a:endParaRPr lang="en-US"/>
          </a:p>
        </p:txBody>
      </p:sp>
    </p:spTree>
    <p:extLst>
      <p:ext uri="{BB962C8B-B14F-4D97-AF65-F5344CB8AC3E}">
        <p14:creationId xmlns:p14="http://schemas.microsoft.com/office/powerpoint/2010/main" val="760348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Can the audience easily identify and state your main point after they have heard your speech? Is there something concrete that they can take home? Have a</a:t>
            </a:r>
            <a:r>
              <a:rPr lang="en-US" sz="1200" kern="1200" baseline="0" dirty="0" smtClean="0">
                <a:solidFill>
                  <a:schemeClr val="tx1"/>
                </a:solidFill>
                <a:effectLst/>
                <a:latin typeface="+mn-lt"/>
                <a:ea typeface="+mn-ea"/>
                <a:cs typeface="+mn-cs"/>
              </a:rPr>
              <a:t> main idea that they will remember.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EE63260-9E12-4C40-AF92-552BB00D18FF}" type="slidenum">
              <a:rPr lang="en-US" smtClean="0"/>
              <a:pPr/>
              <a:t>13</a:t>
            </a:fld>
            <a:endParaRPr lang="en-US"/>
          </a:p>
        </p:txBody>
      </p:sp>
    </p:spTree>
    <p:extLst>
      <p:ext uri="{BB962C8B-B14F-4D97-AF65-F5344CB8AC3E}">
        <p14:creationId xmlns:p14="http://schemas.microsoft.com/office/powerpoint/2010/main" val="2986840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is the Response You Want From Your Listener?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Important to think about this before you prepare your talk, have this question guide what you say. What is your goal?</a:t>
            </a:r>
          </a:p>
          <a:p>
            <a:endParaRPr lang="en-US" dirty="0"/>
          </a:p>
        </p:txBody>
      </p:sp>
      <p:sp>
        <p:nvSpPr>
          <p:cNvPr id="4" name="Slide Number Placeholder 3"/>
          <p:cNvSpPr>
            <a:spLocks noGrp="1"/>
          </p:cNvSpPr>
          <p:nvPr>
            <p:ph type="sldNum" sz="quarter" idx="10"/>
          </p:nvPr>
        </p:nvSpPr>
        <p:spPr/>
        <p:txBody>
          <a:bodyPr/>
          <a:lstStyle/>
          <a:p>
            <a:fld id="{1EE63260-9E12-4C40-AF92-552BB00D18FF}" type="slidenum">
              <a:rPr lang="en-US" smtClean="0"/>
              <a:pPr/>
              <a:t>14</a:t>
            </a:fld>
            <a:endParaRPr lang="en-US"/>
          </a:p>
        </p:txBody>
      </p:sp>
    </p:spTree>
    <p:extLst>
      <p:ext uri="{BB962C8B-B14F-4D97-AF65-F5344CB8AC3E}">
        <p14:creationId xmlns:p14="http://schemas.microsoft.com/office/powerpoint/2010/main" val="3222078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you</a:t>
            </a:r>
            <a:r>
              <a:rPr lang="en-US" sz="1200" kern="1200" baseline="0" dirty="0" smtClean="0">
                <a:solidFill>
                  <a:schemeClr val="tx1"/>
                </a:solidFill>
                <a:effectLst/>
                <a:latin typeface="+mn-lt"/>
                <a:ea typeface="+mn-ea"/>
                <a:cs typeface="+mn-cs"/>
              </a:rPr>
              <a:t> are ready</a:t>
            </a:r>
            <a:r>
              <a:rPr lang="en-US" sz="1200" kern="1200" dirty="0" smtClean="0">
                <a:solidFill>
                  <a:schemeClr val="tx1"/>
                </a:solidFill>
                <a:effectLst/>
                <a:latin typeface="+mn-lt"/>
                <a:ea typeface="+mn-ea"/>
                <a:cs typeface="+mn-cs"/>
              </a:rPr>
              <a:t> to structure your talk. Use a simple and focused structure</a:t>
            </a:r>
            <a:r>
              <a:rPr lang="en-US" sz="1200" kern="1200" baseline="0" dirty="0" smtClean="0">
                <a:solidFill>
                  <a:schemeClr val="tx1"/>
                </a:solidFill>
                <a:effectLst/>
                <a:latin typeface="+mn-lt"/>
                <a:ea typeface="+mn-ea"/>
                <a:cs typeface="+mn-cs"/>
              </a:rPr>
              <a:t>, to help your audience remember the main points.</a:t>
            </a:r>
            <a:r>
              <a:rPr lang="en-US" sz="1200" kern="1200" dirty="0" smtClean="0">
                <a:solidFill>
                  <a:schemeClr val="tx1"/>
                </a:solidFill>
                <a:effectLst/>
                <a:latin typeface="+mn-lt"/>
                <a:ea typeface="+mn-ea"/>
                <a:cs typeface="+mn-cs"/>
              </a:rPr>
              <a:t> Your audience is probably going to come away with one or two of your ideas, not ten.</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EE63260-9E12-4C40-AF92-552BB00D18FF}" type="slidenum">
              <a:rPr lang="en-US" smtClean="0"/>
              <a:pPr/>
              <a:t>15</a:t>
            </a:fld>
            <a:endParaRPr lang="en-US"/>
          </a:p>
        </p:txBody>
      </p:sp>
    </p:spTree>
    <p:extLst>
      <p:ext uri="{BB962C8B-B14F-4D97-AF65-F5344CB8AC3E}">
        <p14:creationId xmlns:p14="http://schemas.microsoft.com/office/powerpoint/2010/main" val="3530647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need an opening, a middle, a closing.</a:t>
            </a:r>
            <a:r>
              <a:rPr lang="en-US" sz="1200" kern="1200" baseline="0" dirty="0" smtClean="0">
                <a:solidFill>
                  <a:schemeClr val="tx1"/>
                </a:solidFill>
                <a:effectLst/>
                <a:latin typeface="+mn-lt"/>
                <a:ea typeface="+mn-ea"/>
                <a:cs typeface="+mn-cs"/>
              </a:rPr>
              <a:t> E</a:t>
            </a:r>
            <a:r>
              <a:rPr lang="en-US" sz="1200" kern="1200" dirty="0" smtClean="0">
                <a:solidFill>
                  <a:schemeClr val="tx1"/>
                </a:solidFill>
                <a:effectLst/>
                <a:latin typeface="+mn-lt"/>
                <a:ea typeface="+mn-ea"/>
                <a:cs typeface="+mn-cs"/>
              </a:rPr>
              <a:t>ach stage should be apparent to the listener. </a:t>
            </a:r>
          </a:p>
          <a:p>
            <a:r>
              <a:rPr lang="en-US" sz="1200" kern="1200" dirty="0" smtClean="0">
                <a:solidFill>
                  <a:schemeClr val="tx1"/>
                </a:solidFill>
                <a:effectLst/>
                <a:latin typeface="+mn-lt"/>
                <a:ea typeface="+mn-ea"/>
                <a:cs typeface="+mn-cs"/>
              </a:rPr>
              <a:t>Have</a:t>
            </a:r>
            <a:r>
              <a:rPr lang="en-US" sz="1200" kern="1200" baseline="0" dirty="0" smtClean="0">
                <a:solidFill>
                  <a:schemeClr val="tx1"/>
                </a:solidFill>
                <a:effectLst/>
                <a:latin typeface="+mn-lt"/>
                <a:ea typeface="+mn-ea"/>
                <a:cs typeface="+mn-cs"/>
              </a:rPr>
              <a:t> your talk t</a:t>
            </a:r>
            <a:r>
              <a:rPr lang="en-US" sz="1200" kern="1200" dirty="0" smtClean="0">
                <a:solidFill>
                  <a:schemeClr val="tx1"/>
                </a:solidFill>
                <a:effectLst/>
                <a:latin typeface="+mn-lt"/>
                <a:ea typeface="+mn-ea"/>
                <a:cs typeface="+mn-cs"/>
              </a:rPr>
              <a:t>ell a story. Stories are powerful and</a:t>
            </a:r>
            <a:r>
              <a:rPr lang="en-US" sz="1200" kern="1200" baseline="0" dirty="0" smtClean="0">
                <a:solidFill>
                  <a:schemeClr val="tx1"/>
                </a:solidFill>
                <a:effectLst/>
                <a:latin typeface="+mn-lt"/>
                <a:ea typeface="+mn-ea"/>
                <a:cs typeface="+mn-cs"/>
              </a:rPr>
              <a:t> memorable. </a:t>
            </a:r>
            <a:r>
              <a:rPr lang="en-US" sz="1200" kern="1200" dirty="0" smtClean="0">
                <a:solidFill>
                  <a:schemeClr val="tx1"/>
                </a:solidFill>
                <a:effectLst/>
                <a:latin typeface="+mn-lt"/>
                <a:ea typeface="+mn-ea"/>
                <a:cs typeface="+mn-cs"/>
              </a:rPr>
              <a:t>Check out YouTube features and other resources on storytelling. Books in our bibliography for</a:t>
            </a:r>
            <a:r>
              <a:rPr lang="en-US" sz="1200" kern="1200" baseline="0" dirty="0" smtClean="0">
                <a:solidFill>
                  <a:schemeClr val="tx1"/>
                </a:solidFill>
                <a:effectLst/>
                <a:latin typeface="+mn-lt"/>
                <a:ea typeface="+mn-ea"/>
                <a:cs typeface="+mn-cs"/>
              </a:rPr>
              <a:t> this webinar</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Your opening can be an introduction to what you are going to talk about, an anecdote, a quote, a question, something to get the audience interested</a:t>
            </a:r>
            <a:r>
              <a:rPr lang="en-US" sz="1200" kern="1200" baseline="0" dirty="0" smtClean="0">
                <a:solidFill>
                  <a:schemeClr val="tx1"/>
                </a:solidFill>
                <a:effectLst/>
                <a:latin typeface="+mn-lt"/>
                <a:ea typeface="+mn-ea"/>
                <a:cs typeface="+mn-cs"/>
              </a:rPr>
              <a:t> and focused on your main idea.</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Your closing is also important; a good conclusion signals to the audience that the presentation is about to end, it reiterates both the topic and the purpose of the presentation, and it challenges the audience to respond.</a:t>
            </a:r>
          </a:p>
          <a:p>
            <a:endParaRPr lang="en-US" dirty="0"/>
          </a:p>
        </p:txBody>
      </p:sp>
      <p:sp>
        <p:nvSpPr>
          <p:cNvPr id="4" name="Slide Number Placeholder 3"/>
          <p:cNvSpPr>
            <a:spLocks noGrp="1"/>
          </p:cNvSpPr>
          <p:nvPr>
            <p:ph type="sldNum" sz="quarter" idx="10"/>
          </p:nvPr>
        </p:nvSpPr>
        <p:spPr/>
        <p:txBody>
          <a:bodyPr/>
          <a:lstStyle/>
          <a:p>
            <a:fld id="{1EE63260-9E12-4C40-AF92-552BB00D18FF}" type="slidenum">
              <a:rPr lang="en-US" smtClean="0"/>
              <a:pPr/>
              <a:t>16</a:t>
            </a:fld>
            <a:endParaRPr lang="en-US"/>
          </a:p>
        </p:txBody>
      </p:sp>
    </p:spTree>
    <p:extLst>
      <p:ext uri="{BB962C8B-B14F-4D97-AF65-F5344CB8AC3E}">
        <p14:creationId xmlns:p14="http://schemas.microsoft.com/office/powerpoint/2010/main" val="4126222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63260-9E12-4C40-AF92-552BB00D18FF}" type="slidenum">
              <a:rPr lang="en-US" smtClean="0"/>
              <a:pPr/>
              <a:t>17</a:t>
            </a:fld>
            <a:endParaRPr lang="en-US"/>
          </a:p>
        </p:txBody>
      </p:sp>
    </p:spTree>
    <p:extLst>
      <p:ext uri="{BB962C8B-B14F-4D97-AF65-F5344CB8AC3E}">
        <p14:creationId xmlns:p14="http://schemas.microsoft.com/office/powerpoint/2010/main" val="221075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When presenting Webinars, such as this one, or participating in a panel, posture isn’t as much at issue as when standing in front of a group. The following suggestions may feel odd and unnatural when you try them, but with practice, you will begin to do them automatically. </a:t>
            </a:r>
          </a:p>
          <a:p>
            <a:r>
              <a:rPr lang="en-US" sz="1200" kern="1200" dirty="0" smtClean="0">
                <a:solidFill>
                  <a:schemeClr val="tx1"/>
                </a:solidFill>
                <a:latin typeface="+mn-lt"/>
                <a:ea typeface="+mn-ea"/>
                <a:cs typeface="+mn-cs"/>
              </a:rPr>
              <a:t>The first element is to “be big.” Where you place your arms comes in to play here. Begin by standing up straight and then hold your arms slightly away from your body (see photo circled in green). Do not clasp your hands behind your back (see</a:t>
            </a:r>
            <a:r>
              <a:rPr lang="en-US" sz="1200" kern="1200" baseline="0" dirty="0" smtClean="0">
                <a:solidFill>
                  <a:schemeClr val="tx1"/>
                </a:solidFill>
                <a:latin typeface="+mn-lt"/>
                <a:ea typeface="+mn-ea"/>
                <a:cs typeface="+mn-cs"/>
              </a:rPr>
              <a:t> photo upper right)</a:t>
            </a:r>
            <a:r>
              <a:rPr lang="en-US" sz="1200" kern="1200" dirty="0" smtClean="0">
                <a:solidFill>
                  <a:schemeClr val="tx1"/>
                </a:solidFill>
                <a:latin typeface="+mn-lt"/>
                <a:ea typeface="+mn-ea"/>
                <a:cs typeface="+mn-cs"/>
              </a:rPr>
              <a:t>, which has the effect of making you appear smaller and/or apologetic, nor should you clasp your hands in front, also known as the “fig leaf position” ( see photo upper left) as that will draw attention to…well, not necessarily where you want it.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EE63260-9E12-4C40-AF92-552BB00D18FF}" type="slidenum">
              <a:rPr lang="en-US" smtClean="0"/>
              <a:pPr/>
              <a:t>18</a:t>
            </a:fld>
            <a:endParaRPr lang="en-US"/>
          </a:p>
        </p:txBody>
      </p:sp>
    </p:spTree>
    <p:extLst>
      <p:ext uri="{BB962C8B-B14F-4D97-AF65-F5344CB8AC3E}">
        <p14:creationId xmlns:p14="http://schemas.microsoft.com/office/powerpoint/2010/main" val="3674310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 careful to have emptied your pockets of any change or anything else you may be tempted </a:t>
            </a:r>
            <a:r>
              <a:rPr lang="en-US" sz="1200" kern="1200" smtClean="0">
                <a:solidFill>
                  <a:schemeClr val="tx1"/>
                </a:solidFill>
                <a:latin typeface="+mn-lt"/>
                <a:ea typeface="+mn-ea"/>
                <a:cs typeface="+mn-cs"/>
              </a:rPr>
              <a:t>to jingle (</a:t>
            </a:r>
            <a:r>
              <a:rPr lang="en-US" sz="1200" kern="1200" dirty="0" smtClean="0">
                <a:solidFill>
                  <a:schemeClr val="tx1"/>
                </a:solidFill>
                <a:latin typeface="+mn-lt"/>
                <a:ea typeface="+mn-ea"/>
                <a:cs typeface="+mn-cs"/>
              </a:rPr>
              <a:t>see photo circled in </a:t>
            </a:r>
            <a:r>
              <a:rPr lang="en-US" sz="1200" kern="1200" smtClean="0">
                <a:solidFill>
                  <a:schemeClr val="tx1"/>
                </a:solidFill>
                <a:latin typeface="+mn-lt"/>
                <a:ea typeface="+mn-ea"/>
                <a:cs typeface="+mn-cs"/>
              </a:rPr>
              <a:t>green).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If you are on a stage of some kind and aren’t required to stay in front of a microphone, there is a technique for reinforcing the points of your talk.  From the center, walk (as you continue speaking) to one side a few feet, and then stop when you make that first point in your presentation as in picture number one. Then, walk to the other side of the stage at the same time you’re presenting your second point as in picture number two.  Finally, to bring home the final, most important point, return to the center of the stage and place one foot slightly in front to emphasize that point, as in picture number three, before returning, with your conclusion, to your original position. Of course, as with other aspects of public speaking, this takes practice!</a:t>
            </a:r>
          </a:p>
          <a:p>
            <a:endParaRPr lang="en-US" dirty="0"/>
          </a:p>
        </p:txBody>
      </p:sp>
      <p:sp>
        <p:nvSpPr>
          <p:cNvPr id="4" name="Slide Number Placeholder 3"/>
          <p:cNvSpPr>
            <a:spLocks noGrp="1"/>
          </p:cNvSpPr>
          <p:nvPr>
            <p:ph type="sldNum" sz="quarter" idx="10"/>
          </p:nvPr>
        </p:nvSpPr>
        <p:spPr/>
        <p:txBody>
          <a:bodyPr/>
          <a:lstStyle/>
          <a:p>
            <a:fld id="{1EE63260-9E12-4C40-AF92-552BB00D18FF}"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Technology:</a:t>
            </a:r>
          </a:p>
          <a:p>
            <a:r>
              <a:rPr lang="en-US" sz="1200" kern="1200" dirty="0" smtClean="0">
                <a:solidFill>
                  <a:schemeClr val="tx1"/>
                </a:solidFill>
                <a:effectLst/>
                <a:latin typeface="+mn-lt"/>
                <a:ea typeface="+mn-ea"/>
                <a:cs typeface="+mn-cs"/>
              </a:rPr>
              <a:t>Have your presentation saved in more than one format (USB, on the Internet, etc.).</a:t>
            </a:r>
          </a:p>
          <a:p>
            <a:r>
              <a:rPr lang="en-US" sz="1200" kern="1200" dirty="0" smtClean="0">
                <a:solidFill>
                  <a:schemeClr val="tx1"/>
                </a:solidFill>
                <a:effectLst/>
                <a:latin typeface="+mn-lt"/>
                <a:ea typeface="+mn-ea"/>
                <a:cs typeface="+mn-cs"/>
              </a:rPr>
              <a:t>Practice with your PowerPoint and then without it in the event of technology failure.</a:t>
            </a:r>
          </a:p>
          <a:p>
            <a:r>
              <a:rPr lang="en-US" sz="1200" kern="1200" dirty="0" smtClean="0">
                <a:solidFill>
                  <a:schemeClr val="tx1"/>
                </a:solidFill>
                <a:effectLst/>
                <a:latin typeface="+mn-lt"/>
                <a:ea typeface="+mn-ea"/>
                <a:cs typeface="+mn-cs"/>
              </a:rPr>
              <a:t>Bring 10 feet of internet cable with you!</a:t>
            </a:r>
          </a:p>
          <a:p>
            <a:r>
              <a:rPr lang="en-US" sz="1200" kern="1200" dirty="0" smtClean="0">
                <a:solidFill>
                  <a:schemeClr val="tx1"/>
                </a:solidFill>
                <a:effectLst/>
                <a:latin typeface="+mn-lt"/>
                <a:ea typeface="+mn-ea"/>
                <a:cs typeface="+mn-cs"/>
              </a:rPr>
              <a:t>Very</a:t>
            </a:r>
            <a:r>
              <a:rPr lang="en-US" sz="1200" kern="1200" baseline="0" dirty="0" smtClean="0">
                <a:solidFill>
                  <a:schemeClr val="tx1"/>
                </a:solidFill>
                <a:effectLst/>
                <a:latin typeface="+mn-lt"/>
                <a:ea typeface="+mn-ea"/>
                <a:cs typeface="+mn-cs"/>
              </a:rPr>
              <a:t> important: a</a:t>
            </a:r>
            <a:r>
              <a:rPr lang="en-US" sz="1200" kern="1200" dirty="0" smtClean="0">
                <a:solidFill>
                  <a:schemeClr val="tx1"/>
                </a:solidFill>
                <a:effectLst/>
                <a:latin typeface="+mn-lt"/>
                <a:ea typeface="+mn-ea"/>
                <a:cs typeface="+mn-cs"/>
              </a:rPr>
              <a:t>sk to have the room set up according to your needs. Talk to the sound people, test the microphone, look at the auditorium beforehand, move around with the microphone to make sure no loud noise feedback occurs. See how the lighting will affect how you see the audience.</a:t>
            </a:r>
          </a:p>
          <a:p>
            <a:endParaRPr lang="en-US" dirty="0"/>
          </a:p>
        </p:txBody>
      </p:sp>
      <p:sp>
        <p:nvSpPr>
          <p:cNvPr id="4" name="Slide Number Placeholder 3"/>
          <p:cNvSpPr>
            <a:spLocks noGrp="1"/>
          </p:cNvSpPr>
          <p:nvPr>
            <p:ph type="sldNum" sz="quarter" idx="10"/>
          </p:nvPr>
        </p:nvSpPr>
        <p:spPr/>
        <p:txBody>
          <a:bodyPr/>
          <a:lstStyle/>
          <a:p>
            <a:fld id="{1EE63260-9E12-4C40-AF92-552BB00D18FF}" type="slidenum">
              <a:rPr lang="en-US" smtClean="0"/>
              <a:pPr/>
              <a:t>20</a:t>
            </a:fld>
            <a:endParaRPr lang="en-US"/>
          </a:p>
        </p:txBody>
      </p:sp>
    </p:spTree>
    <p:extLst>
      <p:ext uri="{BB962C8B-B14F-4D97-AF65-F5344CB8AC3E}">
        <p14:creationId xmlns:p14="http://schemas.microsoft.com/office/powerpoint/2010/main" val="3916533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EE63260-9E12-4C40-AF92-552BB00D18FF}" type="slidenum">
              <a:rPr lang="en-US" smtClean="0"/>
              <a:pPr/>
              <a:t>2</a:t>
            </a:fld>
            <a:endParaRPr lang="en-US"/>
          </a:p>
        </p:txBody>
      </p:sp>
    </p:spTree>
    <p:extLst>
      <p:ext uri="{BB962C8B-B14F-4D97-AF65-F5344CB8AC3E}">
        <p14:creationId xmlns:p14="http://schemas.microsoft.com/office/powerpoint/2010/main" val="3119489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Really</a:t>
            </a:r>
            <a:r>
              <a:rPr lang="en-US" sz="1200" kern="1200" baseline="0" dirty="0" smtClean="0">
                <a:solidFill>
                  <a:schemeClr val="tx1"/>
                </a:solidFill>
                <a:effectLst/>
                <a:latin typeface="+mn-lt"/>
                <a:ea typeface="+mn-ea"/>
                <a:cs typeface="+mn-cs"/>
              </a:rPr>
              <a:t> best to u</a:t>
            </a:r>
            <a:r>
              <a:rPr lang="en-US" sz="1200" kern="1200" dirty="0" smtClean="0">
                <a:solidFill>
                  <a:schemeClr val="tx1"/>
                </a:solidFill>
                <a:effectLst/>
                <a:latin typeface="+mn-lt"/>
                <a:ea typeface="+mn-ea"/>
                <a:cs typeface="+mn-cs"/>
              </a:rPr>
              <a:t>se PowerPoint for visuals</a:t>
            </a:r>
            <a:r>
              <a:rPr lang="en-US" sz="1200" kern="1200" baseline="0" dirty="0" smtClean="0">
                <a:solidFill>
                  <a:schemeClr val="tx1"/>
                </a:solidFill>
                <a:effectLst/>
                <a:latin typeface="+mn-lt"/>
                <a:ea typeface="+mn-ea"/>
                <a:cs typeface="+mn-cs"/>
              </a:rPr>
              <a:t> more than</a:t>
            </a:r>
            <a:r>
              <a:rPr lang="en-US" sz="1200" kern="1200" dirty="0" smtClean="0">
                <a:solidFill>
                  <a:schemeClr val="tx1"/>
                </a:solidFill>
                <a:effectLst/>
                <a:latin typeface="+mn-lt"/>
                <a:ea typeface="+mn-ea"/>
                <a:cs typeface="+mn-cs"/>
              </a:rPr>
              <a:t> for text. You can use PowerPoint as a visual key for where you are in the presentation, but you cannot read off text from it. You will bore your audience to death. Use the PowerPoint slides to tell a visual story, and make some stylistic effort. PowerPoint lends itself to humor—cartoons, clipart, some unexpected image,</a:t>
            </a:r>
            <a:r>
              <a:rPr lang="en-US" sz="1200" kern="1200" baseline="0" dirty="0" smtClean="0">
                <a:solidFill>
                  <a:schemeClr val="tx1"/>
                </a:solidFill>
                <a:effectLst/>
                <a:latin typeface="+mn-lt"/>
                <a:ea typeface="+mn-ea"/>
                <a:cs typeface="+mn-cs"/>
              </a:rPr>
              <a:t> like this pooch with bifocals for example.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EE63260-9E12-4C40-AF92-552BB00D18FF}" type="slidenum">
              <a:rPr lang="en-US" smtClean="0"/>
              <a:pPr/>
              <a:t>21</a:t>
            </a:fld>
            <a:endParaRPr lang="en-US"/>
          </a:p>
        </p:txBody>
      </p:sp>
    </p:spTree>
    <p:extLst>
      <p:ext uri="{BB962C8B-B14F-4D97-AF65-F5344CB8AC3E}">
        <p14:creationId xmlns:p14="http://schemas.microsoft.com/office/powerpoint/2010/main" val="3392861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using humor, point it at yourself (gently) not at the audience.</a:t>
            </a:r>
          </a:p>
          <a:p>
            <a:r>
              <a:rPr lang="en-US" sz="1200" kern="1200" dirty="0" smtClean="0">
                <a:solidFill>
                  <a:schemeClr val="tx1"/>
                </a:solidFill>
                <a:effectLst/>
                <a:latin typeface="+mn-lt"/>
                <a:ea typeface="+mn-ea"/>
                <a:cs typeface="+mn-cs"/>
              </a:rPr>
              <a:t>Don’t try to use humor if it’s not in your nature. It’s okay not to.</a:t>
            </a:r>
          </a:p>
          <a:p>
            <a:r>
              <a:rPr lang="en-US" sz="1200" kern="1200" dirty="0" smtClean="0">
                <a:solidFill>
                  <a:schemeClr val="tx1"/>
                </a:solidFill>
                <a:effectLst/>
                <a:latin typeface="+mn-lt"/>
                <a:ea typeface="+mn-ea"/>
                <a:cs typeface="+mn-cs"/>
              </a:rPr>
              <a:t>Vary the emotional content of your speech</a:t>
            </a:r>
            <a:r>
              <a:rPr lang="en-US" sz="1200" kern="1200" baseline="0" dirty="0" smtClean="0">
                <a:solidFill>
                  <a:schemeClr val="tx1"/>
                </a:solidFill>
                <a:effectLst/>
                <a:latin typeface="+mn-lt"/>
                <a:ea typeface="+mn-ea"/>
                <a:cs typeface="+mn-cs"/>
              </a:rPr>
              <a:t> if you can, </a:t>
            </a:r>
            <a:r>
              <a:rPr lang="en-US" sz="1200" kern="1200" dirty="0" smtClean="0">
                <a:solidFill>
                  <a:schemeClr val="tx1"/>
                </a:solidFill>
                <a:effectLst/>
                <a:latin typeface="+mn-lt"/>
                <a:ea typeface="+mn-ea"/>
                <a:cs typeface="+mn-cs"/>
              </a:rPr>
              <a:t>a balance between humor and heart. Alternate</a:t>
            </a:r>
            <a:r>
              <a:rPr lang="en-US" sz="1200" kern="1200" baseline="0" dirty="0" smtClean="0">
                <a:solidFill>
                  <a:schemeClr val="tx1"/>
                </a:solidFill>
                <a:effectLst/>
                <a:latin typeface="+mn-lt"/>
                <a:ea typeface="+mn-ea"/>
                <a:cs typeface="+mn-cs"/>
              </a:rPr>
              <a:t> from a humorous anecdote to an inspiring point.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a:t>
            </a:r>
            <a:r>
              <a:rPr lang="en-US" sz="1200" kern="1200" baseline="0" dirty="0" smtClean="0">
                <a:solidFill>
                  <a:schemeClr val="tx1"/>
                </a:solidFill>
                <a:effectLst/>
                <a:latin typeface="+mn-lt"/>
                <a:ea typeface="+mn-ea"/>
                <a:cs typeface="+mn-cs"/>
              </a:rPr>
              <a:t> you are not up for trying humor, t</a:t>
            </a:r>
            <a:r>
              <a:rPr lang="en-US" sz="1200" kern="1200" dirty="0" smtClean="0">
                <a:solidFill>
                  <a:schemeClr val="tx1"/>
                </a:solidFill>
                <a:effectLst/>
                <a:latin typeface="+mn-lt"/>
                <a:ea typeface="+mn-ea"/>
                <a:cs typeface="+mn-cs"/>
              </a:rPr>
              <a:t>ry to at least appear to be enjoying yourself, be </a:t>
            </a:r>
            <a:r>
              <a:rPr lang="en-US" sz="1200" b="1" kern="1200" dirty="0" smtClean="0">
                <a:solidFill>
                  <a:schemeClr val="tx1"/>
                </a:solidFill>
                <a:effectLst/>
                <a:latin typeface="+mn-lt"/>
                <a:ea typeface="+mn-ea"/>
                <a:cs typeface="+mn-cs"/>
              </a:rPr>
              <a:t>passionate </a:t>
            </a:r>
            <a:r>
              <a:rPr lang="en-US" sz="1200" kern="1200" dirty="0" smtClean="0">
                <a:solidFill>
                  <a:schemeClr val="tx1"/>
                </a:solidFill>
                <a:effectLst/>
                <a:latin typeface="+mn-lt"/>
                <a:ea typeface="+mn-ea"/>
                <a:cs typeface="+mn-cs"/>
              </a:rPr>
              <a:t>about what you’re talking about.</a:t>
            </a:r>
          </a:p>
          <a:p>
            <a:endParaRPr lang="en-US" dirty="0"/>
          </a:p>
        </p:txBody>
      </p:sp>
      <p:sp>
        <p:nvSpPr>
          <p:cNvPr id="4" name="Slide Number Placeholder 3"/>
          <p:cNvSpPr>
            <a:spLocks noGrp="1"/>
          </p:cNvSpPr>
          <p:nvPr>
            <p:ph type="sldNum" sz="quarter" idx="10"/>
          </p:nvPr>
        </p:nvSpPr>
        <p:spPr/>
        <p:txBody>
          <a:bodyPr/>
          <a:lstStyle/>
          <a:p>
            <a:fld id="{1EE63260-9E12-4C40-AF92-552BB00D18FF}" type="slidenum">
              <a:rPr lang="en-US" smtClean="0"/>
              <a:pPr/>
              <a:t>22</a:t>
            </a:fld>
            <a:endParaRPr lang="en-US"/>
          </a:p>
        </p:txBody>
      </p:sp>
    </p:spTree>
    <p:extLst>
      <p:ext uri="{BB962C8B-B14F-4D97-AF65-F5344CB8AC3E}">
        <p14:creationId xmlns:p14="http://schemas.microsoft.com/office/powerpoint/2010/main" val="2179065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Repeat the goals of the presentation: to provide practical tips for speaking effectively in front of an audience, including strategies for overcoming barriers to effective public speaking.</a:t>
            </a:r>
            <a:endParaRPr lang="en-US" dirty="0" smtClean="0"/>
          </a:p>
          <a:p>
            <a:endParaRPr lang="en-US" dirty="0"/>
          </a:p>
        </p:txBody>
      </p:sp>
      <p:sp>
        <p:nvSpPr>
          <p:cNvPr id="4" name="Slide Number Placeholder 3"/>
          <p:cNvSpPr>
            <a:spLocks noGrp="1"/>
          </p:cNvSpPr>
          <p:nvPr>
            <p:ph type="sldNum" sz="quarter" idx="10"/>
          </p:nvPr>
        </p:nvSpPr>
        <p:spPr/>
        <p:txBody>
          <a:bodyPr/>
          <a:lstStyle/>
          <a:p>
            <a:fld id="{1EE63260-9E12-4C40-AF92-552BB00D18FF}" type="slidenum">
              <a:rPr lang="en-US" smtClean="0"/>
              <a:pPr/>
              <a:t>3</a:t>
            </a:fld>
            <a:endParaRPr lang="en-US"/>
          </a:p>
        </p:txBody>
      </p:sp>
    </p:spTree>
    <p:extLst>
      <p:ext uri="{BB962C8B-B14F-4D97-AF65-F5344CB8AC3E}">
        <p14:creationId xmlns:p14="http://schemas.microsoft.com/office/powerpoint/2010/main" val="1681910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First,</a:t>
            </a:r>
            <a:r>
              <a:rPr lang="en-US" sz="1200" kern="1200" baseline="0" dirty="0" smtClean="0">
                <a:solidFill>
                  <a:schemeClr val="tx1"/>
                </a:solidFill>
                <a:effectLst/>
                <a:latin typeface="+mn-lt"/>
                <a:ea typeface="+mn-ea"/>
                <a:cs typeface="+mn-cs"/>
              </a:rPr>
              <a:t> why public speaking? </a:t>
            </a:r>
            <a:r>
              <a:rPr lang="en-US" sz="1200" kern="1200" dirty="0" smtClean="0">
                <a:solidFill>
                  <a:schemeClr val="tx1"/>
                </a:solidFill>
                <a:effectLst/>
                <a:latin typeface="+mn-lt"/>
                <a:ea typeface="+mn-ea"/>
                <a:cs typeface="+mn-cs"/>
              </a:rPr>
              <a:t>Numerous shelves of books have been written about public speaking. Public speaking is one of the top fears listed by most people, some rate it even worse than death. As library staff we may be called upon to speak in a variety of contexts, such as promoting library services in the community or providing a training workshop. For this webinar we interviewed library leaders for their insights on public speaking and came away with unique points to share. We also participated in organizations such as Toastmasters, which provide a way to build public speaking experience in a supportive environment. In this webinar we will share insights and provide tips that are relevant to most types of speaking situations.</a:t>
            </a:r>
          </a:p>
          <a:p>
            <a:endParaRPr lang="en-US" dirty="0"/>
          </a:p>
        </p:txBody>
      </p:sp>
      <p:sp>
        <p:nvSpPr>
          <p:cNvPr id="4" name="Slide Number Placeholder 3"/>
          <p:cNvSpPr>
            <a:spLocks noGrp="1"/>
          </p:cNvSpPr>
          <p:nvPr>
            <p:ph type="sldNum" sz="quarter" idx="10"/>
          </p:nvPr>
        </p:nvSpPr>
        <p:spPr/>
        <p:txBody>
          <a:bodyPr/>
          <a:lstStyle/>
          <a:p>
            <a:fld id="{1EE63260-9E12-4C40-AF92-552BB00D18FF}" type="slidenum">
              <a:rPr lang="en-US" smtClean="0"/>
              <a:pPr/>
              <a:t>4</a:t>
            </a:fld>
            <a:endParaRPr lang="en-US"/>
          </a:p>
        </p:txBody>
      </p:sp>
    </p:spTree>
    <p:extLst>
      <p:ext uri="{BB962C8B-B14F-4D97-AF65-F5344CB8AC3E}">
        <p14:creationId xmlns:p14="http://schemas.microsoft.com/office/powerpoint/2010/main" val="3968786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Poll (in chat or have a poll slide): What emotions do any of you feel at the prospect of speaking in front of an audience? What is at stake for you? What are the main things you fear will happen?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--Nervousness may show</a:t>
            </a:r>
          </a:p>
          <a:p>
            <a:r>
              <a:rPr lang="en-US" sz="1200" kern="1200" dirty="0" smtClean="0">
                <a:solidFill>
                  <a:schemeClr val="tx1"/>
                </a:solidFill>
                <a:effectLst/>
                <a:latin typeface="+mn-lt"/>
                <a:ea typeface="+mn-ea"/>
                <a:cs typeface="+mn-cs"/>
              </a:rPr>
              <a:t>--Being judged poorly about public speaking skills</a:t>
            </a:r>
          </a:p>
          <a:p>
            <a:r>
              <a:rPr lang="en-US" sz="1200" kern="1200" dirty="0" smtClean="0">
                <a:solidFill>
                  <a:schemeClr val="tx1"/>
                </a:solidFill>
                <a:effectLst/>
                <a:latin typeface="+mn-lt"/>
                <a:ea typeface="+mn-ea"/>
                <a:cs typeface="+mn-cs"/>
              </a:rPr>
              <a:t>--Being a ‘flop’, looking like a fool</a:t>
            </a:r>
          </a:p>
          <a:p>
            <a:r>
              <a:rPr lang="en-US" sz="1200" kern="1200" dirty="0" smtClean="0">
                <a:solidFill>
                  <a:schemeClr val="tx1"/>
                </a:solidFill>
                <a:effectLst/>
                <a:latin typeface="+mn-lt"/>
                <a:ea typeface="+mn-ea"/>
                <a:cs typeface="+mn-cs"/>
              </a:rPr>
              <a:t>--Losing the words, forgetting what to say, </a:t>
            </a:r>
          </a:p>
          <a:p>
            <a:r>
              <a:rPr lang="en-US" sz="1200" kern="1200" dirty="0" smtClean="0">
                <a:solidFill>
                  <a:schemeClr val="tx1"/>
                </a:solidFill>
                <a:effectLst/>
                <a:latin typeface="+mn-lt"/>
                <a:ea typeface="+mn-ea"/>
                <a:cs typeface="+mn-cs"/>
              </a:rPr>
              <a:t>--rambling on, being incoherent, etc.</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all know that public speaking is one of the top fears listed by most people. But the fears can be overcome.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EE63260-9E12-4C40-AF92-552BB00D18FF}" type="slidenum">
              <a:rPr lang="en-US" smtClean="0"/>
              <a:pPr/>
              <a:t>5</a:t>
            </a:fld>
            <a:endParaRPr lang="en-US"/>
          </a:p>
        </p:txBody>
      </p:sp>
    </p:spTree>
    <p:extLst>
      <p:ext uri="{BB962C8B-B14F-4D97-AF65-F5344CB8AC3E}">
        <p14:creationId xmlns:p14="http://schemas.microsoft.com/office/powerpoint/2010/main" val="1642183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might think facing the fear</a:t>
            </a:r>
            <a:r>
              <a:rPr lang="en-US" sz="1200" kern="1200" baseline="0" dirty="0" smtClean="0">
                <a:solidFill>
                  <a:schemeClr val="tx1"/>
                </a:solidFill>
                <a:effectLst/>
                <a:latin typeface="+mn-lt"/>
                <a:ea typeface="+mn-ea"/>
                <a:cs typeface="+mn-cs"/>
              </a:rPr>
              <a:t> is easier said than done. You may be right! But all of us have had fears before public speaking and often we still do. But we have learned some techniques for dealing with fear. </a:t>
            </a:r>
          </a:p>
          <a:p>
            <a:r>
              <a:rPr lang="en-US" sz="1200" kern="1200" baseline="0" dirty="0" smtClean="0">
                <a:solidFill>
                  <a:schemeClr val="tx1"/>
                </a:solidFill>
                <a:effectLst/>
                <a:latin typeface="+mn-lt"/>
                <a:ea typeface="+mn-ea"/>
                <a:cs typeface="+mn-cs"/>
              </a:rPr>
              <a:t>1) </a:t>
            </a:r>
            <a:r>
              <a:rPr lang="en-US" sz="1200" kern="1200" dirty="0" smtClean="0">
                <a:solidFill>
                  <a:schemeClr val="tx1"/>
                </a:solidFill>
                <a:effectLst/>
                <a:latin typeface="+mn-lt"/>
                <a:ea typeface="+mn-ea"/>
                <a:cs typeface="+mn-cs"/>
              </a:rPr>
              <a:t>First, you can start by</a:t>
            </a:r>
            <a:r>
              <a:rPr lang="en-US" sz="1200" kern="1200" baseline="0" dirty="0" smtClean="0">
                <a:solidFill>
                  <a:schemeClr val="tx1"/>
                </a:solidFill>
                <a:effectLst/>
                <a:latin typeface="+mn-lt"/>
                <a:ea typeface="+mn-ea"/>
                <a:cs typeface="+mn-cs"/>
              </a:rPr>
              <a:t> being aware of</a:t>
            </a:r>
            <a:r>
              <a:rPr lang="en-US" sz="1200" kern="1200" dirty="0" smtClean="0">
                <a:solidFill>
                  <a:schemeClr val="tx1"/>
                </a:solidFill>
                <a:effectLst/>
                <a:latin typeface="+mn-lt"/>
                <a:ea typeface="+mn-ea"/>
                <a:cs typeface="+mn-cs"/>
              </a:rPr>
              <a:t> your fear-provoking thoughts, identifying them, and talking back</a:t>
            </a:r>
            <a:r>
              <a:rPr lang="en-US" sz="1200" kern="1200" baseline="0" dirty="0" smtClean="0">
                <a:solidFill>
                  <a:schemeClr val="tx1"/>
                </a:solidFill>
                <a:effectLst/>
                <a:latin typeface="+mn-lt"/>
                <a:ea typeface="+mn-ea"/>
                <a:cs typeface="+mn-cs"/>
              </a:rPr>
              <a:t> to them</a:t>
            </a:r>
            <a:r>
              <a:rPr lang="en-US" sz="1200" kern="1200" dirty="0" smtClean="0">
                <a:solidFill>
                  <a:schemeClr val="tx1"/>
                </a:solidFill>
                <a:effectLst/>
                <a:latin typeface="+mn-lt"/>
                <a:ea typeface="+mn-ea"/>
                <a:cs typeface="+mn-cs"/>
              </a:rPr>
              <a:t>. Look at each fear, think about what is the worst thing that could happen, the fears gradually will become less relevant. Most</a:t>
            </a:r>
            <a:r>
              <a:rPr lang="en-US" sz="1200" kern="1200" baseline="0" dirty="0" smtClean="0">
                <a:solidFill>
                  <a:schemeClr val="tx1"/>
                </a:solidFill>
                <a:effectLst/>
                <a:latin typeface="+mn-lt"/>
                <a:ea typeface="+mn-ea"/>
                <a:cs typeface="+mn-cs"/>
              </a:rPr>
              <a:t> people in an audience really</a:t>
            </a:r>
            <a:r>
              <a:rPr lang="en-US" sz="1200" kern="1200" dirty="0" smtClean="0">
                <a:solidFill>
                  <a:schemeClr val="tx1"/>
                </a:solidFill>
                <a:effectLst/>
                <a:latin typeface="+mn-lt"/>
                <a:ea typeface="+mn-ea"/>
                <a:cs typeface="+mn-cs"/>
              </a:rPr>
              <a:t> want you to succeed.</a:t>
            </a:r>
          </a:p>
          <a:p>
            <a:r>
              <a:rPr lang="en-US" sz="1200" u="sng" kern="1200" dirty="0" smtClean="0">
                <a:solidFill>
                  <a:schemeClr val="tx1"/>
                </a:solidFill>
                <a:effectLst/>
                <a:latin typeface="+mn-lt"/>
                <a:ea typeface="+mn-ea"/>
                <a:cs typeface="+mn-cs"/>
              </a:rPr>
              <a:t>2) Visualize</a:t>
            </a:r>
            <a:r>
              <a:rPr lang="en-US" sz="1200" kern="1200" dirty="0" smtClean="0">
                <a:solidFill>
                  <a:schemeClr val="tx1"/>
                </a:solidFill>
                <a:effectLst/>
                <a:latin typeface="+mn-lt"/>
                <a:ea typeface="+mn-ea"/>
                <a:cs typeface="+mn-cs"/>
              </a:rPr>
              <a:t> (overused word we know but still true) yourself giving a successful talk. Replace faulty, catastrophic ideas about yourself and your audience with accurate, positive ideas. </a:t>
            </a:r>
          </a:p>
          <a:p>
            <a:r>
              <a:rPr lang="en-US" sz="1200" kern="1200" dirty="0" smtClean="0">
                <a:solidFill>
                  <a:schemeClr val="tx1"/>
                </a:solidFill>
                <a:effectLst/>
                <a:latin typeface="+mn-lt"/>
                <a:ea typeface="+mn-ea"/>
                <a:cs typeface="+mn-cs"/>
              </a:rPr>
              <a:t>3) Another</a:t>
            </a:r>
            <a:r>
              <a:rPr lang="en-US" sz="1200" kern="1200" baseline="0" dirty="0" smtClean="0">
                <a:solidFill>
                  <a:schemeClr val="tx1"/>
                </a:solidFill>
                <a:effectLst/>
                <a:latin typeface="+mn-lt"/>
                <a:ea typeface="+mn-ea"/>
                <a:cs typeface="+mn-cs"/>
              </a:rPr>
              <a:t> way</a:t>
            </a:r>
            <a:r>
              <a:rPr lang="en-US" sz="1200" kern="1200" dirty="0" smtClean="0">
                <a:solidFill>
                  <a:schemeClr val="tx1"/>
                </a:solidFill>
                <a:effectLst/>
                <a:latin typeface="+mn-lt"/>
                <a:ea typeface="+mn-ea"/>
                <a:cs typeface="+mn-cs"/>
              </a:rPr>
              <a:t> to tackle fear is focusing on preparation, one bit at a time if you have to. If you are prepared, you will</a:t>
            </a:r>
            <a:r>
              <a:rPr lang="en-US" sz="1200" kern="1200" baseline="0" dirty="0" smtClean="0">
                <a:solidFill>
                  <a:schemeClr val="tx1"/>
                </a:solidFill>
                <a:effectLst/>
                <a:latin typeface="+mn-lt"/>
                <a:ea typeface="+mn-ea"/>
                <a:cs typeface="+mn-cs"/>
              </a:rPr>
              <a:t> know your speech better and be able to focus on that</a:t>
            </a:r>
            <a:r>
              <a:rPr lang="en-US" sz="1200" kern="1200" dirty="0" smtClean="0">
                <a:solidFill>
                  <a:schemeClr val="tx1"/>
                </a:solidFill>
                <a:effectLst/>
                <a:latin typeface="+mn-lt"/>
                <a:ea typeface="+mn-ea"/>
                <a:cs typeface="+mn-cs"/>
              </a:rPr>
              <a:t>. Focus on preparation and goals, and learn as much as possible about your topic.</a:t>
            </a:r>
          </a:p>
          <a:p>
            <a:r>
              <a:rPr lang="en-US" sz="1200" kern="1200" dirty="0" smtClean="0">
                <a:solidFill>
                  <a:schemeClr val="tx1"/>
                </a:solidFill>
                <a:effectLst/>
                <a:latin typeface="+mn-lt"/>
                <a:ea typeface="+mn-ea"/>
                <a:cs typeface="+mn-cs"/>
              </a:rPr>
              <a:t> 4)</a:t>
            </a:r>
            <a:r>
              <a:rPr lang="en-US" sz="1200" kern="1200" baseline="0" dirty="0" smtClean="0">
                <a:solidFill>
                  <a:schemeClr val="tx1"/>
                </a:solidFill>
                <a:effectLst/>
                <a:latin typeface="+mn-lt"/>
                <a:ea typeface="+mn-ea"/>
                <a:cs typeface="+mn-cs"/>
              </a:rPr>
              <a:t> S</a:t>
            </a:r>
            <a:r>
              <a:rPr lang="en-US" sz="1200" kern="1200" dirty="0" smtClean="0">
                <a:solidFill>
                  <a:schemeClr val="tx1"/>
                </a:solidFill>
                <a:effectLst/>
                <a:latin typeface="+mn-lt"/>
                <a:ea typeface="+mn-ea"/>
                <a:cs typeface="+mn-cs"/>
              </a:rPr>
              <a:t>tart small. If you don’t feel confident presenting, start by leading a small-group training or being on a panel</a:t>
            </a:r>
            <a:r>
              <a:rPr lang="en-US" sz="1200" kern="1200" baseline="0" dirty="0" smtClean="0">
                <a:solidFill>
                  <a:schemeClr val="tx1"/>
                </a:solidFill>
                <a:effectLst/>
                <a:latin typeface="+mn-lt"/>
                <a:ea typeface="+mn-ea"/>
                <a:cs typeface="+mn-cs"/>
              </a:rPr>
              <a:t> of speakers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5)</a:t>
            </a:r>
            <a:r>
              <a:rPr lang="en-US" sz="1200" kern="1200" baseline="0" dirty="0" smtClean="0">
                <a:solidFill>
                  <a:schemeClr val="tx1"/>
                </a:solidFill>
                <a:effectLst/>
                <a:latin typeface="+mn-lt"/>
                <a:ea typeface="+mn-ea"/>
                <a:cs typeface="+mn-cs"/>
              </a:rPr>
              <a:t> If you find yourself nervous during a speech, TAKE A BIG BREATH and SLOW DOWN. We tend to speed up when we are nervous, and not breathe correctly.</a:t>
            </a:r>
            <a:endParaRPr lang="en-US" dirty="0"/>
          </a:p>
        </p:txBody>
      </p:sp>
      <p:sp>
        <p:nvSpPr>
          <p:cNvPr id="4" name="Slide Number Placeholder 3"/>
          <p:cNvSpPr>
            <a:spLocks noGrp="1"/>
          </p:cNvSpPr>
          <p:nvPr>
            <p:ph type="sldNum" sz="quarter" idx="10"/>
          </p:nvPr>
        </p:nvSpPr>
        <p:spPr/>
        <p:txBody>
          <a:bodyPr/>
          <a:lstStyle/>
          <a:p>
            <a:fld id="{1EE63260-9E12-4C40-AF92-552BB00D18FF}" type="slidenum">
              <a:rPr lang="en-US" smtClean="0"/>
              <a:pPr/>
              <a:t>6</a:t>
            </a:fld>
            <a:endParaRPr lang="en-US"/>
          </a:p>
        </p:txBody>
      </p:sp>
    </p:spTree>
    <p:extLst>
      <p:ext uri="{BB962C8B-B14F-4D97-AF65-F5344CB8AC3E}">
        <p14:creationId xmlns:p14="http://schemas.microsoft.com/office/powerpoint/2010/main" val="4110347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you are beginning speaker and you think you can “wing it”, you need to know that speeches by those who have prepared ahead of time are almost always better than unprepared speeches. Even those with brief preparations</a:t>
            </a:r>
            <a:r>
              <a:rPr lang="en-US" sz="1200" kern="1200" baseline="0" dirty="0" smtClean="0">
                <a:solidFill>
                  <a:schemeClr val="tx1"/>
                </a:solidFill>
                <a:effectLst/>
                <a:latin typeface="+mn-lt"/>
                <a:ea typeface="+mn-ea"/>
                <a:cs typeface="+mn-cs"/>
              </a:rPr>
              <a:t> are usually better.</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Never, never just read your speech off of a laptop, it does bore everyone,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which is another reason why you need to practice.</a:t>
            </a:r>
          </a:p>
          <a:p>
            <a:endParaRPr lang="en-US" dirty="0"/>
          </a:p>
        </p:txBody>
      </p:sp>
      <p:sp>
        <p:nvSpPr>
          <p:cNvPr id="4" name="Slide Number Placeholder 3"/>
          <p:cNvSpPr>
            <a:spLocks noGrp="1"/>
          </p:cNvSpPr>
          <p:nvPr>
            <p:ph type="sldNum" sz="quarter" idx="10"/>
          </p:nvPr>
        </p:nvSpPr>
        <p:spPr/>
        <p:txBody>
          <a:bodyPr/>
          <a:lstStyle/>
          <a:p>
            <a:fld id="{1EE63260-9E12-4C40-AF92-552BB00D18FF}" type="slidenum">
              <a:rPr lang="en-US" smtClean="0"/>
              <a:pPr/>
              <a:t>7</a:t>
            </a:fld>
            <a:endParaRPr lang="en-US"/>
          </a:p>
        </p:txBody>
      </p:sp>
    </p:spTree>
    <p:extLst>
      <p:ext uri="{BB962C8B-B14F-4D97-AF65-F5344CB8AC3E}">
        <p14:creationId xmlns:p14="http://schemas.microsoft.com/office/powerpoint/2010/main" val="3262946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sz="1200" kern="1200" dirty="0" smtClean="0">
                <a:solidFill>
                  <a:schemeClr val="tx1"/>
                </a:solidFill>
                <a:effectLst/>
                <a:latin typeface="+mn-lt"/>
                <a:ea typeface="+mn-ea"/>
                <a:cs typeface="+mn-cs"/>
              </a:rPr>
              <a:t>Say your entire speech at least once. If you can, stand up while doing it. </a:t>
            </a:r>
          </a:p>
          <a:p>
            <a:pPr marL="228600" indent="-228600">
              <a:buAutoNum type="arabicParenR"/>
            </a:pPr>
            <a:r>
              <a:rPr lang="en-US" sz="1200" kern="1200" dirty="0" smtClean="0">
                <a:solidFill>
                  <a:schemeClr val="tx1"/>
                </a:solidFill>
                <a:effectLst/>
                <a:latin typeface="+mn-lt"/>
                <a:ea typeface="+mn-ea"/>
                <a:cs typeface="+mn-cs"/>
              </a:rPr>
              <a:t>Rehearse in front of others if you can. Your brain doesn’t know the difference</a:t>
            </a:r>
            <a:r>
              <a:rPr lang="en-US" sz="1200" kern="1200" baseline="0" dirty="0" smtClean="0">
                <a:solidFill>
                  <a:schemeClr val="tx1"/>
                </a:solidFill>
                <a:effectLst/>
                <a:latin typeface="+mn-lt"/>
                <a:ea typeface="+mn-ea"/>
                <a:cs typeface="+mn-cs"/>
              </a:rPr>
              <a:t>. You can rehearse in front of your friends and your brain doesn’t know that they are your friends, the brain thinks </a:t>
            </a:r>
            <a:r>
              <a:rPr lang="en-US" sz="1200" kern="1200" baseline="0" smtClean="0">
                <a:solidFill>
                  <a:schemeClr val="tx1"/>
                </a:solidFill>
                <a:effectLst/>
                <a:latin typeface="+mn-lt"/>
                <a:ea typeface="+mn-ea"/>
                <a:cs typeface="+mn-cs"/>
              </a:rPr>
              <a:t>they are </a:t>
            </a:r>
            <a:r>
              <a:rPr lang="en-US" sz="1200" kern="1200" baseline="0" dirty="0" smtClean="0">
                <a:solidFill>
                  <a:schemeClr val="tx1"/>
                </a:solidFill>
                <a:effectLst/>
                <a:latin typeface="+mn-lt"/>
                <a:ea typeface="+mn-ea"/>
                <a:cs typeface="+mn-cs"/>
              </a:rPr>
              <a:t>an audience.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Practice your entire speech before bedtime. Retention will be better. During sleep, your brain</a:t>
            </a:r>
            <a:r>
              <a:rPr lang="en-US" sz="1200" kern="1200" baseline="0" dirty="0" smtClean="0">
                <a:solidFill>
                  <a:schemeClr val="tx1"/>
                </a:solidFill>
                <a:effectLst/>
                <a:latin typeface="+mn-lt"/>
                <a:ea typeface="+mn-ea"/>
                <a:cs typeface="+mn-cs"/>
              </a:rPr>
              <a:t> processes your speech into your memory.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4) Practice and prepare extensively, but if you can, take advantage of the latest news stories or articles that may be relevant to your talk.</a:t>
            </a:r>
          </a:p>
        </p:txBody>
      </p:sp>
      <p:sp>
        <p:nvSpPr>
          <p:cNvPr id="4" name="Slide Number Placeholder 3"/>
          <p:cNvSpPr>
            <a:spLocks noGrp="1"/>
          </p:cNvSpPr>
          <p:nvPr>
            <p:ph type="sldNum" sz="quarter" idx="10"/>
          </p:nvPr>
        </p:nvSpPr>
        <p:spPr/>
        <p:txBody>
          <a:bodyPr/>
          <a:lstStyle/>
          <a:p>
            <a:fld id="{1EE63260-9E12-4C40-AF92-552BB00D18FF}" type="slidenum">
              <a:rPr lang="en-US" smtClean="0"/>
              <a:pPr/>
              <a:t>8</a:t>
            </a:fld>
            <a:endParaRPr lang="en-US"/>
          </a:p>
        </p:txBody>
      </p:sp>
    </p:spTree>
    <p:extLst>
      <p:ext uri="{BB962C8B-B14F-4D97-AF65-F5344CB8AC3E}">
        <p14:creationId xmlns:p14="http://schemas.microsoft.com/office/powerpoint/2010/main" val="3285053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Great tools out there being developed</a:t>
            </a:r>
            <a:r>
              <a:rPr lang="en-US" sz="1200" kern="1200" baseline="0" dirty="0" smtClean="0">
                <a:solidFill>
                  <a:schemeClr val="tx1"/>
                </a:solidFill>
                <a:effectLst/>
                <a:latin typeface="+mn-lt"/>
                <a:ea typeface="+mn-ea"/>
                <a:cs typeface="+mn-cs"/>
              </a:rPr>
              <a:t> all the time. </a:t>
            </a:r>
            <a:r>
              <a:rPr lang="en-US" sz="1200" kern="1200" dirty="0" smtClean="0">
                <a:solidFill>
                  <a:schemeClr val="tx1"/>
                </a:solidFill>
                <a:effectLst/>
                <a:latin typeface="+mn-lt"/>
                <a:ea typeface="+mn-ea"/>
                <a:cs typeface="+mn-cs"/>
              </a:rPr>
              <a:t>Some IPhone apps to use:</a:t>
            </a:r>
          </a:p>
          <a:p>
            <a:pPr marL="228600" indent="-228600">
              <a:buAutoNum type="arabicParenR"/>
            </a:pPr>
            <a:r>
              <a:rPr lang="en-US" sz="1200" kern="1200" dirty="0" smtClean="0">
                <a:solidFill>
                  <a:schemeClr val="tx1"/>
                </a:solidFill>
                <a:effectLst/>
                <a:latin typeface="+mn-lt"/>
                <a:ea typeface="+mn-ea"/>
                <a:cs typeface="+mn-cs"/>
              </a:rPr>
              <a:t>Voice Memos (a voice recorder, great for practicing and for tracking the amount of time of your speech); or any voice recorder with a time</a:t>
            </a:r>
            <a:r>
              <a:rPr lang="en-US" sz="1200" kern="1200" baseline="0" dirty="0" smtClean="0">
                <a:solidFill>
                  <a:schemeClr val="tx1"/>
                </a:solidFill>
                <a:effectLst/>
                <a:latin typeface="+mn-lt"/>
                <a:ea typeface="+mn-ea"/>
                <a:cs typeface="+mn-cs"/>
              </a:rPr>
              <a:t> clock. Play it back to hear yourself speaking.</a:t>
            </a:r>
            <a:endParaRPr lang="en-US" sz="1200" kern="1200" dirty="0" smtClean="0">
              <a:solidFill>
                <a:schemeClr val="tx1"/>
              </a:solidFill>
              <a:effectLst/>
              <a:latin typeface="+mn-lt"/>
              <a:ea typeface="+mn-ea"/>
              <a:cs typeface="+mn-cs"/>
            </a:endParaRPr>
          </a:p>
          <a:p>
            <a:pPr marL="228600" indent="-228600">
              <a:buAutoNum type="arabicParenR"/>
            </a:pPr>
            <a:r>
              <a:rPr lang="en-US" sz="1200" kern="1200" dirty="0" smtClean="0">
                <a:solidFill>
                  <a:schemeClr val="tx1"/>
                </a:solidFill>
                <a:effectLst/>
                <a:latin typeface="+mn-lt"/>
                <a:ea typeface="+mn-ea"/>
                <a:cs typeface="+mn-cs"/>
              </a:rPr>
              <a:t>Dragon Dictation (You can speak into this app and the program writes it out for you, and you can email it to yourself. Good for organizing your points and quickly documenting what you want to say.)</a:t>
            </a:r>
          </a:p>
          <a:p>
            <a:r>
              <a:rPr lang="en-US" sz="1200" kern="1200" dirty="0" smtClean="0">
                <a:solidFill>
                  <a:schemeClr val="tx1"/>
                </a:solidFill>
                <a:effectLst/>
                <a:latin typeface="+mn-lt"/>
                <a:ea typeface="+mn-ea"/>
                <a:cs typeface="+mn-cs"/>
              </a:rPr>
              <a:t>3) Videotape yourself speaking</a:t>
            </a:r>
            <a:r>
              <a:rPr lang="en-US" sz="1200" kern="1200" baseline="0" dirty="0" smtClean="0">
                <a:solidFill>
                  <a:schemeClr val="tx1"/>
                </a:solidFill>
                <a:effectLst/>
                <a:latin typeface="+mn-lt"/>
                <a:ea typeface="+mn-ea"/>
                <a:cs typeface="+mn-cs"/>
              </a:rPr>
              <a:t> or doing a speech</a:t>
            </a:r>
            <a:r>
              <a:rPr lang="en-US" sz="1200" kern="1200" dirty="0" smtClean="0">
                <a:solidFill>
                  <a:schemeClr val="tx1"/>
                </a:solidFill>
                <a:effectLst/>
                <a:latin typeface="+mn-lt"/>
                <a:ea typeface="+mn-ea"/>
                <a:cs typeface="+mn-cs"/>
              </a:rPr>
              <a:t>. Yes</a:t>
            </a:r>
            <a:r>
              <a:rPr lang="en-US" sz="1200" kern="1200" baseline="0" dirty="0" smtClean="0">
                <a:solidFill>
                  <a:schemeClr val="tx1"/>
                </a:solidFill>
                <a:effectLst/>
                <a:latin typeface="+mn-lt"/>
                <a:ea typeface="+mn-ea"/>
                <a:cs typeface="+mn-cs"/>
              </a:rPr>
              <a:t> it may</a:t>
            </a:r>
            <a:r>
              <a:rPr lang="en-US" sz="1200" kern="1200" dirty="0" smtClean="0">
                <a:solidFill>
                  <a:schemeClr val="tx1"/>
                </a:solidFill>
                <a:effectLst/>
                <a:latin typeface="+mn-lt"/>
                <a:ea typeface="+mn-ea"/>
                <a:cs typeface="+mn-cs"/>
              </a:rPr>
              <a:t> be painful but it will make you aware of repetitive gestures, things you do that may be annoying.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EE63260-9E12-4C40-AF92-552BB00D18FF}" type="slidenum">
              <a:rPr lang="en-US" smtClean="0"/>
              <a:pPr/>
              <a:t>9</a:t>
            </a:fld>
            <a:endParaRPr lang="en-US"/>
          </a:p>
        </p:txBody>
      </p:sp>
    </p:spTree>
    <p:extLst>
      <p:ext uri="{BB962C8B-B14F-4D97-AF65-F5344CB8AC3E}">
        <p14:creationId xmlns:p14="http://schemas.microsoft.com/office/powerpoint/2010/main" val="3144146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pPr/>
              <a:t>Tuesday, August 16, 11</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spd="slow">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pPr/>
              <a:t>Tuesday, August 16, 11</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ransition xmlns:p14="http://schemas.microsoft.com/office/powerpoint/2010/main" spd="slow">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Tuesday, August 16, 11</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ransition xmlns:p14="http://schemas.microsoft.com/office/powerpoint/2010/main" spd="slow">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pPr/>
              <a:t>Tuesday, August 16, 11</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ransition xmlns:p14="http://schemas.microsoft.com/office/powerpoint/2010/main" spd="slow">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Tuesday, August 16, 11</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ransition xmlns:p14="http://schemas.microsoft.com/office/powerpoint/2010/main" spd="slow">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Tuesday, August 16, 11</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ransition xmlns:p14="http://schemas.microsoft.com/office/powerpoint/2010/main" spd="slow">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Tuesday, August 16, 11</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spd="slow">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pPr/>
              <a:t>Tuesday, August 16, 11</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ransition xmlns:p14="http://schemas.microsoft.com/office/powerpoint/2010/main" spd="slow">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Tuesday, August 16, 11</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ransition xmlns:p14="http://schemas.microsoft.com/office/powerpoint/2010/main" spd="slow">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Tuesday, August 16, 11</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spd="slow">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Tuesday, August 16, 11</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ransition xmlns:p14="http://schemas.microsoft.com/office/powerpoint/2010/main" spd="slow">
    <p:split/>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Tuesday, August 16, 11</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ransition xmlns:p14="http://schemas.microsoft.com/office/powerpoint/2010/main" spd="slow">
    <p:split/>
  </p:transition>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gi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8.jpe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jpeg"/><Relationship Id="rId5"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gi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ofpeopl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221" y="5786731"/>
            <a:ext cx="2302603" cy="1001552"/>
          </a:xfrm>
          <a:prstGeom prst="rect">
            <a:avLst/>
          </a:prstGeom>
        </p:spPr>
      </p:pic>
      <p:sp>
        <p:nvSpPr>
          <p:cNvPr id="2" name="Title 1"/>
          <p:cNvSpPr>
            <a:spLocks noGrp="1"/>
          </p:cNvSpPr>
          <p:nvPr>
            <p:ph type="ctrTitle"/>
          </p:nvPr>
        </p:nvSpPr>
        <p:spPr>
          <a:xfrm>
            <a:off x="685800" y="2215444"/>
            <a:ext cx="7848600" cy="818445"/>
          </a:xfrm>
        </p:spPr>
        <p:txBody>
          <a:bodyPr/>
          <a:lstStyle/>
          <a:p>
            <a:r>
              <a:rPr lang="en-US" b="1" dirty="0" smtClean="0">
                <a:latin typeface="Chalkboard"/>
                <a:cs typeface="Chalkboard"/>
              </a:rPr>
              <a:t>Worse than death?</a:t>
            </a:r>
            <a:endParaRPr lang="en-US" b="1" dirty="0">
              <a:latin typeface="Chalkboard"/>
              <a:cs typeface="Chalkboard"/>
            </a:endParaRPr>
          </a:p>
        </p:txBody>
      </p:sp>
      <p:sp>
        <p:nvSpPr>
          <p:cNvPr id="3" name="Subtitle 2"/>
          <p:cNvSpPr>
            <a:spLocks noGrp="1"/>
          </p:cNvSpPr>
          <p:nvPr>
            <p:ph type="subTitle" idx="1"/>
          </p:nvPr>
        </p:nvSpPr>
        <p:spPr>
          <a:xfrm>
            <a:off x="409221" y="3541889"/>
            <a:ext cx="8240889" cy="2808950"/>
          </a:xfrm>
        </p:spPr>
        <p:txBody>
          <a:bodyPr>
            <a:normAutofit/>
          </a:bodyPr>
          <a:lstStyle/>
          <a:p>
            <a:pPr algn="r"/>
            <a:r>
              <a:rPr lang="en-US" sz="2800" dirty="0" smtClean="0"/>
              <a:t>Practical Tips on Public Speaking for Library Staff</a:t>
            </a:r>
          </a:p>
          <a:p>
            <a:pPr algn="r"/>
            <a:endParaRPr lang="en-US" dirty="0" smtClean="0"/>
          </a:p>
          <a:p>
            <a:pPr algn="r"/>
            <a:r>
              <a:rPr lang="en-US" sz="2000" dirty="0" smtClean="0"/>
              <a:t>Presenters: Jennifer Smith, Sally Thomas, and Erica </a:t>
            </a:r>
            <a:r>
              <a:rPr lang="en-US" sz="2000" dirty="0" err="1" smtClean="0"/>
              <a:t>Lansdown</a:t>
            </a:r>
            <a:endParaRPr lang="en-US" sz="2000" dirty="0" smtClean="0"/>
          </a:p>
          <a:p>
            <a:pPr algn="r"/>
            <a:r>
              <a:rPr lang="en-US" sz="1800" dirty="0" smtClean="0"/>
              <a:t>Thursday, August 25, 2011 at 12 Noon</a:t>
            </a:r>
            <a:endParaRPr lang="en-US" sz="1800" dirty="0"/>
          </a:p>
        </p:txBody>
      </p:sp>
      <p:pic>
        <p:nvPicPr>
          <p:cNvPr id="1026" name="Picture 2" descr="C:\Documents and Settings\staff\Desktop\651062-coffin_x001.GIF"/>
          <p:cNvPicPr>
            <a:picLocks noChangeAspect="1" noChangeArrowheads="1"/>
          </p:cNvPicPr>
          <p:nvPr/>
        </p:nvPicPr>
        <p:blipFill>
          <a:blip r:embed="rId4" cstate="print"/>
          <a:srcRect/>
          <a:stretch>
            <a:fillRect/>
          </a:stretch>
        </p:blipFill>
        <p:spPr bwMode="auto">
          <a:xfrm>
            <a:off x="3010966" y="483097"/>
            <a:ext cx="3462992" cy="1605347"/>
          </a:xfrm>
          <a:prstGeom prst="rect">
            <a:avLst/>
          </a:prstGeom>
          <a:noFill/>
        </p:spPr>
      </p:pic>
      <p:sp>
        <p:nvSpPr>
          <p:cNvPr id="13" name="TextBox 12"/>
          <p:cNvSpPr txBox="1"/>
          <p:nvPr/>
        </p:nvSpPr>
        <p:spPr>
          <a:xfrm>
            <a:off x="1397001" y="5644781"/>
            <a:ext cx="7253109" cy="1015663"/>
          </a:xfrm>
          <a:prstGeom prst="rect">
            <a:avLst/>
          </a:prstGeom>
          <a:noFill/>
        </p:spPr>
        <p:txBody>
          <a:bodyPr wrap="square" rtlCol="0">
            <a:spAutoFit/>
          </a:bodyPr>
          <a:lstStyle/>
          <a:p>
            <a:pPr algn="r"/>
            <a:r>
              <a:rPr lang="en-US" sz="1400" dirty="0"/>
              <a:t>Infopeople webinars are supported by the U.S. Institute of Museum and Library Services under the provisions of the Library Services and Technology Act</a:t>
            </a:r>
            <a:r>
              <a:rPr lang="en-US" sz="1400" dirty="0" smtClean="0"/>
              <a:t>,</a:t>
            </a:r>
          </a:p>
          <a:p>
            <a:pPr algn="r"/>
            <a:r>
              <a:rPr lang="en-US" sz="1400" dirty="0" smtClean="0"/>
              <a:t> </a:t>
            </a:r>
            <a:r>
              <a:rPr lang="en-US" sz="1400" dirty="0"/>
              <a:t>administered in California by the State Librarian.</a:t>
            </a:r>
          </a:p>
          <a:p>
            <a:pPr algn="r"/>
            <a:endParaRPr lang="en-US" dirty="0"/>
          </a:p>
        </p:txBody>
      </p:sp>
    </p:spTree>
    <p:extLst>
      <p:ext uri="{BB962C8B-B14F-4D97-AF65-F5344CB8AC3E}">
        <p14:creationId xmlns:p14="http://schemas.microsoft.com/office/powerpoint/2010/main" val="284207936"/>
      </p:ext>
    </p:extLst>
  </p:cSld>
  <p:clrMapOvr>
    <a:masterClrMapping/>
  </p:clrMapOvr>
  <p:transition xmlns:p14="http://schemas.microsoft.com/office/powerpoint/2010/main" spd="slow">
    <p:spli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a:cs typeface="Consolas"/>
              </a:rPr>
              <a:t>Structure and Organization</a:t>
            </a:r>
            <a:endParaRPr lang="en-US" dirty="0">
              <a:latin typeface="Consolas"/>
              <a:cs typeface="Consolas"/>
            </a:endParaRPr>
          </a:p>
        </p:txBody>
      </p:sp>
      <p:cxnSp>
        <p:nvCxnSpPr>
          <p:cNvPr id="4" name="Straight Connector 3"/>
          <p:cNvCxnSpPr/>
          <p:nvPr/>
        </p:nvCxnSpPr>
        <p:spPr>
          <a:xfrm>
            <a:off x="268399" y="1353837"/>
            <a:ext cx="7387460" cy="0"/>
          </a:xfrm>
          <a:prstGeom prst="line">
            <a:avLst/>
          </a:prstGeom>
          <a:ln w="57150">
            <a:solidFill>
              <a:srgbClr val="EC9F14"/>
            </a:solidFill>
          </a:ln>
        </p:spPr>
        <p:style>
          <a:lnRef idx="1">
            <a:schemeClr val="accent1"/>
          </a:lnRef>
          <a:fillRef idx="0">
            <a:schemeClr val="accent1"/>
          </a:fillRef>
          <a:effectRef idx="0">
            <a:schemeClr val="accent1"/>
          </a:effectRef>
          <a:fontRef idx="minor">
            <a:schemeClr val="tx1"/>
          </a:fontRef>
        </p:style>
      </p:cxnSp>
      <p:pic>
        <p:nvPicPr>
          <p:cNvPr id="25601" name="Picture 1" descr="E:\webinar\2750928039_de04c7c859.jpg"/>
          <p:cNvPicPr>
            <a:picLocks noGrp="1" noChangeAspect="1" noChangeArrowheads="1"/>
          </p:cNvPicPr>
          <p:nvPr>
            <p:ph idx="1"/>
          </p:nvPr>
        </p:nvPicPr>
        <p:blipFill>
          <a:blip r:embed="rId3" cstate="print"/>
          <a:srcRect/>
          <a:stretch>
            <a:fillRect/>
          </a:stretch>
        </p:blipFill>
        <p:spPr bwMode="auto">
          <a:xfrm>
            <a:off x="2832847" y="2061884"/>
            <a:ext cx="3078126" cy="4038600"/>
          </a:xfrm>
          <a:prstGeom prst="rect">
            <a:avLst/>
          </a:prstGeom>
          <a:noFill/>
          <a:ln w="28575">
            <a:solidFill>
              <a:srgbClr val="EC9F14"/>
            </a:solidFill>
          </a:ln>
        </p:spPr>
      </p:pic>
    </p:spTree>
    <p:extLst>
      <p:ext uri="{BB962C8B-B14F-4D97-AF65-F5344CB8AC3E}">
        <p14:creationId xmlns:p14="http://schemas.microsoft.com/office/powerpoint/2010/main" val="4190766511"/>
      </p:ext>
    </p:extLst>
  </p:cSld>
  <p:clrMapOvr>
    <a:masterClrMapping/>
  </p:clrMapOvr>
  <p:transition xmlns:p14="http://schemas.microsoft.com/office/powerpoint/2010/main" spd="slow">
    <p:spli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a:cs typeface="Consolas"/>
              </a:rPr>
              <a:t>Three Basic Considerations:</a:t>
            </a:r>
            <a:endParaRPr lang="en-US" dirty="0">
              <a:latin typeface="Consolas"/>
              <a:cs typeface="Consolas"/>
            </a:endParaRPr>
          </a:p>
        </p:txBody>
      </p:sp>
      <p:sp>
        <p:nvSpPr>
          <p:cNvPr id="3" name="Content Placeholder 2"/>
          <p:cNvSpPr>
            <a:spLocks noGrp="1"/>
          </p:cNvSpPr>
          <p:nvPr>
            <p:ph idx="1"/>
          </p:nvPr>
        </p:nvSpPr>
        <p:spPr>
          <a:xfrm>
            <a:off x="457200" y="2192866"/>
            <a:ext cx="8229600" cy="2844800"/>
          </a:xfrm>
        </p:spPr>
        <p:txBody>
          <a:bodyPr/>
          <a:lstStyle/>
          <a:p>
            <a:r>
              <a:rPr lang="en-US" dirty="0" smtClean="0"/>
              <a:t>Analyze Your </a:t>
            </a:r>
            <a:r>
              <a:rPr lang="en-US" dirty="0"/>
              <a:t>A</a:t>
            </a:r>
            <a:r>
              <a:rPr lang="en-US" dirty="0" smtClean="0"/>
              <a:t>udience</a:t>
            </a:r>
          </a:p>
          <a:p>
            <a:endParaRPr lang="en-US" dirty="0"/>
          </a:p>
          <a:p>
            <a:r>
              <a:rPr lang="en-US" dirty="0" smtClean="0"/>
              <a:t>Have a Main Idea</a:t>
            </a:r>
          </a:p>
          <a:p>
            <a:endParaRPr lang="en-US" dirty="0"/>
          </a:p>
          <a:p>
            <a:r>
              <a:rPr lang="en-US" dirty="0" smtClean="0"/>
              <a:t>What is the Response You Want From Your Listener?</a:t>
            </a:r>
            <a:endParaRPr lang="en-US" dirty="0"/>
          </a:p>
        </p:txBody>
      </p:sp>
      <p:cxnSp>
        <p:nvCxnSpPr>
          <p:cNvPr id="4" name="Straight Connector 3"/>
          <p:cNvCxnSpPr/>
          <p:nvPr/>
        </p:nvCxnSpPr>
        <p:spPr>
          <a:xfrm>
            <a:off x="457200" y="1353837"/>
            <a:ext cx="7387460" cy="0"/>
          </a:xfrm>
          <a:prstGeom prst="line">
            <a:avLst/>
          </a:prstGeom>
          <a:ln w="57150">
            <a:solidFill>
              <a:srgbClr val="EC9F1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359985"/>
      </p:ext>
    </p:extLst>
  </p:cSld>
  <p:clrMapOvr>
    <a:masterClrMapping/>
  </p:clrMapOvr>
  <p:transition xmlns:p14="http://schemas.microsoft.com/office/powerpoint/2010/main" spd="slow">
    <p:spli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a:cs typeface="Consolas"/>
              </a:rPr>
              <a:t>Analyze Your Audience</a:t>
            </a:r>
            <a:endParaRPr lang="en-US" dirty="0">
              <a:latin typeface="Consolas"/>
              <a:cs typeface="Consolas"/>
            </a:endParaRPr>
          </a:p>
        </p:txBody>
      </p:sp>
      <p:cxnSp>
        <p:nvCxnSpPr>
          <p:cNvPr id="4" name="Straight Connector 3"/>
          <p:cNvCxnSpPr/>
          <p:nvPr/>
        </p:nvCxnSpPr>
        <p:spPr>
          <a:xfrm>
            <a:off x="268399" y="1353837"/>
            <a:ext cx="6150330" cy="0"/>
          </a:xfrm>
          <a:prstGeom prst="line">
            <a:avLst/>
          </a:prstGeom>
          <a:ln w="57150">
            <a:solidFill>
              <a:srgbClr val="EC9F14"/>
            </a:solidFill>
          </a:ln>
        </p:spPr>
        <p:style>
          <a:lnRef idx="1">
            <a:schemeClr val="accent1"/>
          </a:lnRef>
          <a:fillRef idx="0">
            <a:schemeClr val="accent1"/>
          </a:fillRef>
          <a:effectRef idx="0">
            <a:schemeClr val="accent1"/>
          </a:effectRef>
          <a:fontRef idx="minor">
            <a:schemeClr val="tx1"/>
          </a:fontRef>
        </p:style>
      </p:cxnSp>
      <p:pic>
        <p:nvPicPr>
          <p:cNvPr id="23553" name="Picture 1" descr="E:\webinar\football-stadium--clprt.jpg"/>
          <p:cNvPicPr>
            <a:picLocks noChangeAspect="1" noChangeArrowheads="1"/>
          </p:cNvPicPr>
          <p:nvPr/>
        </p:nvPicPr>
        <p:blipFill>
          <a:blip r:embed="rId3" cstate="print"/>
          <a:srcRect/>
          <a:stretch>
            <a:fillRect/>
          </a:stretch>
        </p:blipFill>
        <p:spPr bwMode="auto">
          <a:xfrm>
            <a:off x="726141" y="2045634"/>
            <a:ext cx="7501234" cy="3808319"/>
          </a:xfrm>
          <a:prstGeom prst="rect">
            <a:avLst/>
          </a:prstGeom>
          <a:noFill/>
          <a:ln w="57150">
            <a:solidFill>
              <a:srgbClr val="EC9F14"/>
            </a:solidFill>
          </a:ln>
        </p:spPr>
      </p:pic>
    </p:spTree>
    <p:extLst>
      <p:ext uri="{BB962C8B-B14F-4D97-AF65-F5344CB8AC3E}">
        <p14:creationId xmlns:p14="http://schemas.microsoft.com/office/powerpoint/2010/main" val="3571528333"/>
      </p:ext>
    </p:extLst>
  </p:cSld>
  <p:clrMapOvr>
    <a:masterClrMapping/>
  </p:clrMapOvr>
  <p:transition xmlns:p14="http://schemas.microsoft.com/office/powerpoint/2010/main" spd="slow">
    <p:spli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a:cs typeface="Consolas"/>
              </a:rPr>
              <a:t>Have a Main Idea</a:t>
            </a:r>
            <a:endParaRPr lang="en-US" dirty="0">
              <a:latin typeface="Consolas"/>
              <a:cs typeface="Consolas"/>
            </a:endParaRPr>
          </a:p>
        </p:txBody>
      </p:sp>
      <p:pic>
        <p:nvPicPr>
          <p:cNvPr id="7" name="Content Placeholder 6" descr="light_bulb_01.gif"/>
          <p:cNvPicPr>
            <a:picLocks noGrp="1" noChangeAspect="1"/>
          </p:cNvPicPr>
          <p:nvPr>
            <p:ph idx="1"/>
          </p:nvPr>
        </p:nvPicPr>
        <p:blipFill>
          <a:blip r:embed="rId3" cstate="print"/>
          <a:stretch>
            <a:fillRect/>
          </a:stretch>
        </p:blipFill>
        <p:spPr>
          <a:xfrm>
            <a:off x="2238375" y="1600200"/>
            <a:ext cx="4667250" cy="4876800"/>
          </a:xfrm>
        </p:spPr>
      </p:pic>
      <p:cxnSp>
        <p:nvCxnSpPr>
          <p:cNvPr id="4" name="Straight Connector 3"/>
          <p:cNvCxnSpPr/>
          <p:nvPr/>
        </p:nvCxnSpPr>
        <p:spPr>
          <a:xfrm>
            <a:off x="268399" y="1382059"/>
            <a:ext cx="4877342" cy="0"/>
          </a:xfrm>
          <a:prstGeom prst="line">
            <a:avLst/>
          </a:prstGeom>
          <a:ln w="57150">
            <a:solidFill>
              <a:srgbClr val="EC9F1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739606"/>
      </p:ext>
    </p:extLst>
  </p:cSld>
  <p:clrMapOvr>
    <a:masterClrMapping/>
  </p:clrMapOvr>
  <p:transition xmlns:p14="http://schemas.microsoft.com/office/powerpoint/2010/main" spd="slow">
    <p:spli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a:cs typeface="Consolas"/>
              </a:rPr>
              <a:t>What is the Response You Want?</a:t>
            </a:r>
            <a:endParaRPr lang="en-US" dirty="0">
              <a:latin typeface="Consolas"/>
              <a:cs typeface="Consolas"/>
            </a:endParaRPr>
          </a:p>
        </p:txBody>
      </p:sp>
      <p:pic>
        <p:nvPicPr>
          <p:cNvPr id="5" name="Content Placeholder 4" descr="man_thinking.gif"/>
          <p:cNvPicPr>
            <a:picLocks noGrp="1" noChangeAspect="1"/>
          </p:cNvPicPr>
          <p:nvPr>
            <p:ph idx="1"/>
          </p:nvPr>
        </p:nvPicPr>
        <p:blipFill>
          <a:blip r:embed="rId3" cstate="print"/>
          <a:stretch>
            <a:fillRect/>
          </a:stretch>
        </p:blipFill>
        <p:spPr>
          <a:xfrm>
            <a:off x="2602204" y="1600200"/>
            <a:ext cx="3939592" cy="4876800"/>
          </a:xfrm>
        </p:spPr>
      </p:pic>
      <p:cxnSp>
        <p:nvCxnSpPr>
          <p:cNvPr id="4" name="Straight Connector 3"/>
          <p:cNvCxnSpPr/>
          <p:nvPr/>
        </p:nvCxnSpPr>
        <p:spPr>
          <a:xfrm>
            <a:off x="268399" y="1353837"/>
            <a:ext cx="8032919" cy="0"/>
          </a:xfrm>
          <a:prstGeom prst="line">
            <a:avLst/>
          </a:prstGeom>
          <a:ln w="57150">
            <a:solidFill>
              <a:srgbClr val="EC9F1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393662"/>
      </p:ext>
    </p:extLst>
  </p:cSld>
  <p:clrMapOvr>
    <a:masterClrMapping/>
  </p:clrMapOvr>
  <p:transition xmlns:p14="http://schemas.microsoft.com/office/powerpoint/2010/main" spd="slow">
    <p:spli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nsolas"/>
                <a:cs typeface="Consolas"/>
              </a:rPr>
              <a:t>A Basic Structure for Your Talk</a:t>
            </a:r>
            <a:endParaRPr lang="en-US" dirty="0">
              <a:latin typeface="Consolas"/>
              <a:cs typeface="Consolas"/>
            </a:endParaRPr>
          </a:p>
        </p:txBody>
      </p:sp>
      <p:cxnSp>
        <p:nvCxnSpPr>
          <p:cNvPr id="4" name="Straight Connector 3"/>
          <p:cNvCxnSpPr/>
          <p:nvPr/>
        </p:nvCxnSpPr>
        <p:spPr>
          <a:xfrm>
            <a:off x="268399" y="1367948"/>
            <a:ext cx="8032919" cy="0"/>
          </a:xfrm>
          <a:prstGeom prst="line">
            <a:avLst/>
          </a:prstGeom>
          <a:ln w="57150">
            <a:solidFill>
              <a:srgbClr val="EC9F14"/>
            </a:solidFill>
          </a:ln>
        </p:spPr>
        <p:style>
          <a:lnRef idx="1">
            <a:schemeClr val="accent1"/>
          </a:lnRef>
          <a:fillRef idx="0">
            <a:schemeClr val="accent1"/>
          </a:fillRef>
          <a:effectRef idx="0">
            <a:schemeClr val="accent1"/>
          </a:effectRef>
          <a:fontRef idx="minor">
            <a:schemeClr val="tx1"/>
          </a:fontRef>
        </p:style>
      </p:cxnSp>
      <p:pic>
        <p:nvPicPr>
          <p:cNvPr id="17409" name="Picture 1" descr="C:\Documents and Settings\staff\Local Settings\Temporary Internet Files\Content.IE5\LO3PPZD0\MP900448083[1].jpg"/>
          <p:cNvPicPr>
            <a:picLocks noChangeAspect="1" noChangeArrowheads="1"/>
          </p:cNvPicPr>
          <p:nvPr/>
        </p:nvPicPr>
        <p:blipFill>
          <a:blip r:embed="rId3" cstate="print"/>
          <a:srcRect/>
          <a:stretch>
            <a:fillRect/>
          </a:stretch>
        </p:blipFill>
        <p:spPr bwMode="auto">
          <a:xfrm>
            <a:off x="1985472" y="1679222"/>
            <a:ext cx="4765723" cy="4841369"/>
          </a:xfrm>
          <a:prstGeom prst="rect">
            <a:avLst/>
          </a:prstGeom>
          <a:noFill/>
          <a:ln w="57150">
            <a:solidFill>
              <a:srgbClr val="EC9F14"/>
            </a:solidFill>
          </a:ln>
        </p:spPr>
      </p:pic>
    </p:spTree>
    <p:extLst>
      <p:ext uri="{BB962C8B-B14F-4D97-AF65-F5344CB8AC3E}">
        <p14:creationId xmlns:p14="http://schemas.microsoft.com/office/powerpoint/2010/main" val="215929076"/>
      </p:ext>
    </p:extLst>
  </p:cSld>
  <p:clrMapOvr>
    <a:masterClrMapping/>
  </p:clrMapOvr>
  <p:transition xmlns:p14="http://schemas.microsoft.com/office/powerpoint/2010/main" spd="slow">
    <p:spli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a:cs typeface="Consolas"/>
              </a:rPr>
              <a:t>Structure Elements</a:t>
            </a:r>
            <a:endParaRPr lang="en-US" dirty="0">
              <a:latin typeface="Consolas"/>
              <a:cs typeface="Consolas"/>
            </a:endParaRPr>
          </a:p>
        </p:txBody>
      </p:sp>
      <p:sp>
        <p:nvSpPr>
          <p:cNvPr id="3" name="Content Placeholder 2"/>
          <p:cNvSpPr>
            <a:spLocks noGrp="1"/>
          </p:cNvSpPr>
          <p:nvPr>
            <p:ph idx="1"/>
          </p:nvPr>
        </p:nvSpPr>
        <p:spPr>
          <a:xfrm>
            <a:off x="457200" y="2079977"/>
            <a:ext cx="8229600" cy="2562578"/>
          </a:xfrm>
        </p:spPr>
        <p:txBody>
          <a:bodyPr/>
          <a:lstStyle/>
          <a:p>
            <a:r>
              <a:rPr lang="en-US" dirty="0" smtClean="0"/>
              <a:t>Opening, middle, closing</a:t>
            </a:r>
          </a:p>
          <a:p>
            <a:endParaRPr lang="en-US" dirty="0" smtClean="0"/>
          </a:p>
          <a:p>
            <a:r>
              <a:rPr lang="en-US" dirty="0" smtClean="0"/>
              <a:t>Tell a Story</a:t>
            </a:r>
          </a:p>
          <a:p>
            <a:endParaRPr lang="en-US" dirty="0" smtClean="0"/>
          </a:p>
          <a:p>
            <a:pPr marL="0" indent="0">
              <a:buNone/>
            </a:pPr>
            <a:endParaRPr lang="en-US" dirty="0"/>
          </a:p>
        </p:txBody>
      </p:sp>
      <p:cxnSp>
        <p:nvCxnSpPr>
          <p:cNvPr id="4" name="Straight Connector 3"/>
          <p:cNvCxnSpPr/>
          <p:nvPr/>
        </p:nvCxnSpPr>
        <p:spPr>
          <a:xfrm>
            <a:off x="457200" y="1367948"/>
            <a:ext cx="7844118" cy="0"/>
          </a:xfrm>
          <a:prstGeom prst="line">
            <a:avLst/>
          </a:prstGeom>
          <a:ln w="57150">
            <a:solidFill>
              <a:srgbClr val="EC9F1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295730"/>
      </p:ext>
    </p:extLst>
  </p:cSld>
  <p:clrMapOvr>
    <a:masterClrMapping/>
  </p:clrMapOvr>
  <p:transition xmlns:p14="http://schemas.microsoft.com/office/powerpoint/2010/main" spd="slow">
    <p:spli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a:cs typeface="Consolas"/>
              </a:rPr>
              <a:t>Last Considerations:</a:t>
            </a:r>
            <a:endParaRPr lang="en-US" dirty="0">
              <a:latin typeface="Consolas"/>
              <a:cs typeface="Consolas"/>
            </a:endParaRPr>
          </a:p>
        </p:txBody>
      </p:sp>
      <p:sp>
        <p:nvSpPr>
          <p:cNvPr id="3" name="Content Placeholder 2"/>
          <p:cNvSpPr>
            <a:spLocks noGrp="1"/>
          </p:cNvSpPr>
          <p:nvPr>
            <p:ph idx="1"/>
          </p:nvPr>
        </p:nvSpPr>
        <p:spPr>
          <a:xfrm>
            <a:off x="457200" y="2023533"/>
            <a:ext cx="8229600" cy="4114800"/>
          </a:xfrm>
        </p:spPr>
        <p:txBody>
          <a:bodyPr/>
          <a:lstStyle/>
          <a:p>
            <a:r>
              <a:rPr lang="en-US" dirty="0" smtClean="0"/>
              <a:t>Postures and Body Language</a:t>
            </a:r>
          </a:p>
          <a:p>
            <a:endParaRPr lang="en-US" dirty="0"/>
          </a:p>
          <a:p>
            <a:r>
              <a:rPr lang="en-US" dirty="0" smtClean="0"/>
              <a:t>Technology</a:t>
            </a:r>
          </a:p>
          <a:p>
            <a:endParaRPr lang="en-US" dirty="0"/>
          </a:p>
          <a:p>
            <a:r>
              <a:rPr lang="en-US" dirty="0" smtClean="0"/>
              <a:t>Humor</a:t>
            </a:r>
            <a:endParaRPr lang="en-US" dirty="0"/>
          </a:p>
        </p:txBody>
      </p:sp>
      <p:cxnSp>
        <p:nvCxnSpPr>
          <p:cNvPr id="4" name="Straight Connector 3"/>
          <p:cNvCxnSpPr/>
          <p:nvPr/>
        </p:nvCxnSpPr>
        <p:spPr>
          <a:xfrm>
            <a:off x="268399" y="1367948"/>
            <a:ext cx="5935177" cy="0"/>
          </a:xfrm>
          <a:prstGeom prst="line">
            <a:avLst/>
          </a:prstGeom>
          <a:ln w="57150">
            <a:solidFill>
              <a:srgbClr val="EC9F1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65414"/>
      </p:ext>
    </p:extLst>
  </p:cSld>
  <p:clrMapOvr>
    <a:masterClrMapping/>
  </p:clrMapOvr>
  <p:transition xmlns:p14="http://schemas.microsoft.com/office/powerpoint/2010/main" spd="slow">
    <p:spli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a:cs typeface="Consolas"/>
              </a:rPr>
              <a:t>Postures and Body Language</a:t>
            </a:r>
            <a:endParaRPr lang="en-US" dirty="0">
              <a:latin typeface="Consolas"/>
              <a:cs typeface="Consolas"/>
            </a:endParaRPr>
          </a:p>
        </p:txBody>
      </p:sp>
      <p:cxnSp>
        <p:nvCxnSpPr>
          <p:cNvPr id="4" name="Straight Connector 3"/>
          <p:cNvCxnSpPr/>
          <p:nvPr/>
        </p:nvCxnSpPr>
        <p:spPr>
          <a:xfrm>
            <a:off x="268399" y="1401815"/>
            <a:ext cx="7548825" cy="0"/>
          </a:xfrm>
          <a:prstGeom prst="line">
            <a:avLst/>
          </a:prstGeom>
          <a:ln w="57150">
            <a:solidFill>
              <a:srgbClr val="EC9F14"/>
            </a:solidFill>
          </a:ln>
        </p:spPr>
        <p:style>
          <a:lnRef idx="1">
            <a:schemeClr val="accent1"/>
          </a:lnRef>
          <a:fillRef idx="0">
            <a:schemeClr val="accent1"/>
          </a:fillRef>
          <a:effectRef idx="0">
            <a:schemeClr val="accent1"/>
          </a:effectRef>
          <a:fontRef idx="minor">
            <a:schemeClr val="tx1"/>
          </a:fontRef>
        </p:style>
      </p:cxnSp>
      <p:pic>
        <p:nvPicPr>
          <p:cNvPr id="11" name="Picture 10" descr="Picture 001.jpg"/>
          <p:cNvPicPr>
            <a:picLocks noChangeAspect="1"/>
          </p:cNvPicPr>
          <p:nvPr/>
        </p:nvPicPr>
        <p:blipFill>
          <a:blip r:embed="rId3" cstate="print"/>
          <a:stretch>
            <a:fillRect/>
          </a:stretch>
        </p:blipFill>
        <p:spPr>
          <a:xfrm>
            <a:off x="3442447" y="4039412"/>
            <a:ext cx="2743201" cy="2368876"/>
          </a:xfrm>
          <a:prstGeom prst="rect">
            <a:avLst/>
          </a:prstGeom>
          <a:ln w="57150">
            <a:solidFill>
              <a:srgbClr val="EC9F14"/>
            </a:solidFill>
          </a:ln>
        </p:spPr>
      </p:pic>
      <p:pic>
        <p:nvPicPr>
          <p:cNvPr id="12" name="Picture 11" descr="Picture 002.jpg"/>
          <p:cNvPicPr>
            <a:picLocks noChangeAspect="1"/>
          </p:cNvPicPr>
          <p:nvPr/>
        </p:nvPicPr>
        <p:blipFill>
          <a:blip r:embed="rId4" cstate="print"/>
          <a:stretch>
            <a:fillRect/>
          </a:stretch>
        </p:blipFill>
        <p:spPr>
          <a:xfrm>
            <a:off x="5719482" y="1707445"/>
            <a:ext cx="3163841" cy="2227812"/>
          </a:xfrm>
          <a:prstGeom prst="rect">
            <a:avLst/>
          </a:prstGeom>
          <a:ln w="57150">
            <a:solidFill>
              <a:srgbClr val="EC9F14"/>
            </a:solidFill>
          </a:ln>
        </p:spPr>
      </p:pic>
      <p:pic>
        <p:nvPicPr>
          <p:cNvPr id="14" name="Picture 13" descr="Picture 004.jpg"/>
          <p:cNvPicPr>
            <a:picLocks noChangeAspect="1"/>
          </p:cNvPicPr>
          <p:nvPr/>
        </p:nvPicPr>
        <p:blipFill>
          <a:blip r:embed="rId5" cstate="print"/>
          <a:stretch>
            <a:fillRect/>
          </a:stretch>
        </p:blipFill>
        <p:spPr>
          <a:xfrm>
            <a:off x="457200" y="1707445"/>
            <a:ext cx="3200400" cy="2227812"/>
          </a:xfrm>
          <a:prstGeom prst="rect">
            <a:avLst/>
          </a:prstGeom>
          <a:ln w="57150">
            <a:solidFill>
              <a:srgbClr val="EC9F14"/>
            </a:solidFill>
          </a:ln>
        </p:spPr>
      </p:pic>
      <p:sp>
        <p:nvSpPr>
          <p:cNvPr id="17" name="Multiply 16"/>
          <p:cNvSpPr/>
          <p:nvPr/>
        </p:nvSpPr>
        <p:spPr>
          <a:xfrm>
            <a:off x="6580093" y="1402645"/>
            <a:ext cx="968189" cy="6096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ultiply 17"/>
          <p:cNvSpPr/>
          <p:nvPr/>
        </p:nvSpPr>
        <p:spPr>
          <a:xfrm>
            <a:off x="1532965" y="1402645"/>
            <a:ext cx="968189" cy="6096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18"/>
          <p:cNvSpPr/>
          <p:nvPr/>
        </p:nvSpPr>
        <p:spPr>
          <a:xfrm>
            <a:off x="2501154" y="3544438"/>
            <a:ext cx="4572001" cy="3325906"/>
          </a:xfrm>
          <a:prstGeom prst="donut">
            <a:avLst>
              <a:gd name="adj" fmla="val 2959"/>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59167263"/>
      </p:ext>
    </p:extLst>
  </p:cSld>
  <p:clrMapOvr>
    <a:masterClrMapping/>
  </p:clrMapOvr>
  <p:transition xmlns:p14="http://schemas.microsoft.com/office/powerpoint/2010/main" spd="slow">
    <p:spli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Postures and Body Language Cont.</a:t>
            </a:r>
            <a:endParaRPr lang="en-US" dirty="0"/>
          </a:p>
        </p:txBody>
      </p:sp>
      <p:cxnSp>
        <p:nvCxnSpPr>
          <p:cNvPr id="3" name="Straight Connector 2"/>
          <p:cNvCxnSpPr/>
          <p:nvPr/>
        </p:nvCxnSpPr>
        <p:spPr>
          <a:xfrm>
            <a:off x="268399" y="1339726"/>
            <a:ext cx="8418401" cy="0"/>
          </a:xfrm>
          <a:prstGeom prst="line">
            <a:avLst/>
          </a:prstGeom>
          <a:ln w="57150">
            <a:solidFill>
              <a:srgbClr val="EC9F14"/>
            </a:solidFill>
          </a:ln>
        </p:spPr>
        <p:style>
          <a:lnRef idx="1">
            <a:schemeClr val="accent1"/>
          </a:lnRef>
          <a:fillRef idx="0">
            <a:schemeClr val="accent1"/>
          </a:fillRef>
          <a:effectRef idx="0">
            <a:schemeClr val="accent1"/>
          </a:effectRef>
          <a:fontRef idx="minor">
            <a:schemeClr val="tx1"/>
          </a:fontRef>
        </p:style>
      </p:cxnSp>
      <p:pic>
        <p:nvPicPr>
          <p:cNvPr id="54274" name="Picture 2" descr="C:\Documents and Settings\staff\My Documents\My Pictures\Picture\Picture 005.jpg"/>
          <p:cNvPicPr>
            <a:picLocks noChangeAspect="1" noChangeArrowheads="1"/>
          </p:cNvPicPr>
          <p:nvPr/>
        </p:nvPicPr>
        <p:blipFill>
          <a:blip r:embed="rId3" cstate="print"/>
          <a:srcRect/>
          <a:stretch>
            <a:fillRect/>
          </a:stretch>
        </p:blipFill>
        <p:spPr bwMode="auto">
          <a:xfrm>
            <a:off x="3128682" y="1665111"/>
            <a:ext cx="2931458" cy="1990165"/>
          </a:xfrm>
          <a:prstGeom prst="rect">
            <a:avLst/>
          </a:prstGeom>
          <a:noFill/>
          <a:ln w="57150">
            <a:solidFill>
              <a:srgbClr val="EC9F14"/>
            </a:solidFill>
          </a:ln>
        </p:spPr>
      </p:pic>
      <p:pic>
        <p:nvPicPr>
          <p:cNvPr id="54275" name="Picture 3" descr="C:\Documents and Settings\staff\My Documents\My Pictures\Picture\Picture 006.jpg"/>
          <p:cNvPicPr>
            <a:picLocks noChangeAspect="1" noChangeArrowheads="1"/>
          </p:cNvPicPr>
          <p:nvPr/>
        </p:nvPicPr>
        <p:blipFill>
          <a:blip r:embed="rId4" cstate="print"/>
          <a:srcRect/>
          <a:stretch>
            <a:fillRect/>
          </a:stretch>
        </p:blipFill>
        <p:spPr bwMode="auto">
          <a:xfrm>
            <a:off x="6293224" y="4176889"/>
            <a:ext cx="2393576" cy="2468110"/>
          </a:xfrm>
          <a:prstGeom prst="rect">
            <a:avLst/>
          </a:prstGeom>
          <a:noFill/>
          <a:ln w="57150">
            <a:solidFill>
              <a:srgbClr val="EC9F14"/>
            </a:solidFill>
          </a:ln>
        </p:spPr>
      </p:pic>
      <p:pic>
        <p:nvPicPr>
          <p:cNvPr id="54276" name="Picture 4" descr="C:\Documents and Settings\staff\My Documents\My Pictures\Picture\Picture 008.jpg"/>
          <p:cNvPicPr>
            <a:picLocks noChangeAspect="1" noChangeArrowheads="1"/>
          </p:cNvPicPr>
          <p:nvPr/>
        </p:nvPicPr>
        <p:blipFill>
          <a:blip r:embed="rId5" cstate="print"/>
          <a:srcRect/>
          <a:stretch>
            <a:fillRect/>
          </a:stretch>
        </p:blipFill>
        <p:spPr bwMode="auto">
          <a:xfrm>
            <a:off x="457200" y="4176889"/>
            <a:ext cx="2429977" cy="2434130"/>
          </a:xfrm>
          <a:prstGeom prst="rect">
            <a:avLst/>
          </a:prstGeom>
          <a:noFill/>
          <a:ln w="38100">
            <a:solidFill>
              <a:srgbClr val="EC9F14"/>
            </a:solidFill>
          </a:ln>
        </p:spPr>
      </p:pic>
      <p:pic>
        <p:nvPicPr>
          <p:cNvPr id="54277" name="Picture 5" descr="C:\Documents and Settings\staff\My Documents\My Pictures\Picture\Picture 009.jpg"/>
          <p:cNvPicPr>
            <a:picLocks noChangeAspect="1" noChangeArrowheads="1"/>
          </p:cNvPicPr>
          <p:nvPr/>
        </p:nvPicPr>
        <p:blipFill>
          <a:blip r:embed="rId6" cstate="print"/>
          <a:srcRect/>
          <a:stretch>
            <a:fillRect/>
          </a:stretch>
        </p:blipFill>
        <p:spPr bwMode="auto">
          <a:xfrm>
            <a:off x="3334870" y="4176889"/>
            <a:ext cx="2438400" cy="2468110"/>
          </a:xfrm>
          <a:prstGeom prst="rect">
            <a:avLst/>
          </a:prstGeom>
          <a:noFill/>
          <a:ln w="57150">
            <a:solidFill>
              <a:srgbClr val="EC9F14"/>
            </a:solidFill>
          </a:ln>
        </p:spPr>
      </p:pic>
      <p:sp>
        <p:nvSpPr>
          <p:cNvPr id="9" name="TextBox 8"/>
          <p:cNvSpPr txBox="1"/>
          <p:nvPr/>
        </p:nvSpPr>
        <p:spPr>
          <a:xfrm>
            <a:off x="86999" y="3910046"/>
            <a:ext cx="740402" cy="584775"/>
          </a:xfrm>
          <a:prstGeom prst="rect">
            <a:avLst/>
          </a:prstGeom>
          <a:noFill/>
        </p:spPr>
        <p:txBody>
          <a:bodyPr wrap="square" rtlCol="0">
            <a:spAutoFit/>
          </a:bodyPr>
          <a:lstStyle/>
          <a:p>
            <a:r>
              <a:rPr lang="en-US" sz="3200" dirty="0" smtClean="0">
                <a:solidFill>
                  <a:srgbClr val="EC9F14"/>
                </a:solidFill>
              </a:rPr>
              <a:t>1</a:t>
            </a:r>
            <a:endParaRPr lang="en-US" sz="3200" dirty="0">
              <a:solidFill>
                <a:srgbClr val="EC9F14"/>
              </a:solidFill>
            </a:endParaRPr>
          </a:p>
        </p:txBody>
      </p:sp>
      <p:sp>
        <p:nvSpPr>
          <p:cNvPr id="10" name="TextBox 9"/>
          <p:cNvSpPr txBox="1"/>
          <p:nvPr/>
        </p:nvSpPr>
        <p:spPr>
          <a:xfrm>
            <a:off x="5885329" y="3910046"/>
            <a:ext cx="815789" cy="584775"/>
          </a:xfrm>
          <a:prstGeom prst="rect">
            <a:avLst/>
          </a:prstGeom>
          <a:noFill/>
        </p:spPr>
        <p:txBody>
          <a:bodyPr wrap="square" rtlCol="0">
            <a:spAutoFit/>
          </a:bodyPr>
          <a:lstStyle/>
          <a:p>
            <a:r>
              <a:rPr lang="en-US" sz="3200" dirty="0" smtClean="0">
                <a:solidFill>
                  <a:srgbClr val="EC9F14"/>
                </a:solidFill>
              </a:rPr>
              <a:t>2</a:t>
            </a:r>
            <a:endParaRPr lang="en-US" sz="3200" dirty="0">
              <a:solidFill>
                <a:srgbClr val="EC9F14"/>
              </a:solidFill>
            </a:endParaRPr>
          </a:p>
        </p:txBody>
      </p:sp>
      <p:sp>
        <p:nvSpPr>
          <p:cNvPr id="11" name="TextBox 10"/>
          <p:cNvSpPr txBox="1"/>
          <p:nvPr/>
        </p:nvSpPr>
        <p:spPr>
          <a:xfrm>
            <a:off x="2887177" y="3910046"/>
            <a:ext cx="1030942" cy="584775"/>
          </a:xfrm>
          <a:prstGeom prst="rect">
            <a:avLst/>
          </a:prstGeom>
          <a:noFill/>
        </p:spPr>
        <p:txBody>
          <a:bodyPr wrap="square" rtlCol="0">
            <a:spAutoFit/>
          </a:bodyPr>
          <a:lstStyle/>
          <a:p>
            <a:r>
              <a:rPr lang="en-US" sz="3200" dirty="0" smtClean="0">
                <a:solidFill>
                  <a:srgbClr val="EC9F14"/>
                </a:solidFill>
              </a:rPr>
              <a:t>3</a:t>
            </a:r>
            <a:endParaRPr lang="en-US" sz="3200" dirty="0">
              <a:solidFill>
                <a:srgbClr val="EC9F14"/>
              </a:solidFill>
            </a:endParaRPr>
          </a:p>
        </p:txBody>
      </p:sp>
      <p:sp>
        <p:nvSpPr>
          <p:cNvPr id="12" name="Donut 11"/>
          <p:cNvSpPr/>
          <p:nvPr/>
        </p:nvSpPr>
        <p:spPr>
          <a:xfrm>
            <a:off x="2671482" y="1466726"/>
            <a:ext cx="4029636" cy="2345250"/>
          </a:xfrm>
          <a:prstGeom prst="donut">
            <a:avLst>
              <a:gd name="adj" fmla="val 492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xmlns:p14="http://schemas.microsoft.com/office/powerpoint/2010/main" spd="slow">
    <p:spli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a:rPr>
              <a:t>Introductions</a:t>
            </a:r>
            <a:endParaRPr lang="en-US" dirty="0">
              <a:latin typeface="Consolas"/>
            </a:endParaRPr>
          </a:p>
        </p:txBody>
      </p:sp>
      <p:sp>
        <p:nvSpPr>
          <p:cNvPr id="3" name="Content Placeholder 2"/>
          <p:cNvSpPr>
            <a:spLocks noGrp="1"/>
          </p:cNvSpPr>
          <p:nvPr>
            <p:ph idx="1"/>
          </p:nvPr>
        </p:nvSpPr>
        <p:spPr>
          <a:xfrm>
            <a:off x="2935004" y="2110814"/>
            <a:ext cx="3329771" cy="1251796"/>
          </a:xfrm>
        </p:spPr>
        <p:txBody>
          <a:bodyPr>
            <a:normAutofit lnSpcReduction="10000"/>
          </a:bodyPr>
          <a:lstStyle/>
          <a:p>
            <a:pPr marL="0" indent="0" algn="ctr">
              <a:buNone/>
            </a:pPr>
            <a:r>
              <a:rPr lang="en-US" sz="1800" dirty="0" smtClean="0"/>
              <a:t>Sally Thomas</a:t>
            </a:r>
          </a:p>
          <a:p>
            <a:pPr marL="0" indent="0" algn="ctr">
              <a:buNone/>
            </a:pPr>
            <a:r>
              <a:rPr lang="en-US" sz="1800" dirty="0" smtClean="0"/>
              <a:t>Adult Services Librarian</a:t>
            </a:r>
          </a:p>
          <a:p>
            <a:pPr marL="0" indent="0" algn="ctr">
              <a:buNone/>
            </a:pPr>
            <a:r>
              <a:rPr lang="en-US" sz="1800" dirty="0" smtClean="0"/>
              <a:t>Hayward Public Library</a:t>
            </a:r>
          </a:p>
          <a:p>
            <a:pPr marL="0" indent="0" algn="ctr">
              <a:buNone/>
            </a:pPr>
            <a:r>
              <a:rPr lang="en-US" sz="1800" dirty="0" err="1"/>
              <a:t>sally.thomas@hayward-ca.gov</a:t>
            </a:r>
            <a:endParaRPr lang="en-US" sz="1800" dirty="0"/>
          </a:p>
        </p:txBody>
      </p:sp>
      <p:sp>
        <p:nvSpPr>
          <p:cNvPr id="7" name="Content Placeholder 2"/>
          <p:cNvSpPr txBox="1">
            <a:spLocks/>
          </p:cNvSpPr>
          <p:nvPr/>
        </p:nvSpPr>
        <p:spPr>
          <a:xfrm>
            <a:off x="0" y="3940942"/>
            <a:ext cx="3055151" cy="1925258"/>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Font typeface="Arial" pitchFamily="34" charset="0"/>
              <a:buNone/>
            </a:pPr>
            <a:r>
              <a:rPr lang="en-US" sz="1800" dirty="0" smtClean="0"/>
              <a:t>Jennifer Smith</a:t>
            </a:r>
          </a:p>
          <a:p>
            <a:pPr marL="0" indent="0" algn="ctr">
              <a:buFont typeface="Arial" pitchFamily="34" charset="0"/>
              <a:buNone/>
            </a:pPr>
            <a:r>
              <a:rPr lang="en-US" sz="1800" dirty="0" smtClean="0"/>
              <a:t>Supervising Librarian</a:t>
            </a:r>
          </a:p>
          <a:p>
            <a:pPr marL="0" indent="0" algn="ctr">
              <a:buFont typeface="Arial" pitchFamily="34" charset="0"/>
              <a:buNone/>
            </a:pPr>
            <a:r>
              <a:rPr lang="en-US" sz="1800" dirty="0" smtClean="0"/>
              <a:t>Carmel Valley Branch</a:t>
            </a:r>
          </a:p>
          <a:p>
            <a:pPr marL="0" indent="0" algn="ctr">
              <a:buFont typeface="Arial" pitchFamily="34" charset="0"/>
              <a:buNone/>
            </a:pPr>
            <a:r>
              <a:rPr lang="en-US" sz="1800" dirty="0" smtClean="0"/>
              <a:t>Monterey County Free Libraries</a:t>
            </a:r>
          </a:p>
          <a:p>
            <a:pPr marL="0" indent="0" algn="ctr">
              <a:buFont typeface="Arial" pitchFamily="34" charset="0"/>
              <a:buNone/>
            </a:pPr>
            <a:r>
              <a:rPr lang="en-US" sz="1800" dirty="0" err="1" smtClean="0"/>
              <a:t>smithja@co.monterey.ca.us</a:t>
            </a:r>
            <a:endParaRPr lang="en-US" sz="1800" dirty="0"/>
          </a:p>
        </p:txBody>
      </p:sp>
      <p:sp>
        <p:nvSpPr>
          <p:cNvPr id="8" name="Content Placeholder 2"/>
          <p:cNvSpPr txBox="1">
            <a:spLocks/>
          </p:cNvSpPr>
          <p:nvPr/>
        </p:nvSpPr>
        <p:spPr>
          <a:xfrm>
            <a:off x="5882883" y="4214656"/>
            <a:ext cx="3261117" cy="1584930"/>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Font typeface="Arial" pitchFamily="34" charset="0"/>
              <a:buNone/>
            </a:pPr>
            <a:r>
              <a:rPr lang="en-US" sz="1800" dirty="0" smtClean="0"/>
              <a:t>Erica </a:t>
            </a:r>
            <a:r>
              <a:rPr lang="en-US" sz="1800" dirty="0" err="1" smtClean="0"/>
              <a:t>Lansdown</a:t>
            </a:r>
            <a:endParaRPr lang="en-US" sz="1800" dirty="0" smtClean="0"/>
          </a:p>
          <a:p>
            <a:pPr marL="0" indent="0" algn="ctr">
              <a:buFont typeface="Arial" pitchFamily="34" charset="0"/>
              <a:buNone/>
            </a:pPr>
            <a:r>
              <a:rPr lang="en-US" sz="1800" dirty="0" smtClean="0"/>
              <a:t>Adult Services Librarian</a:t>
            </a:r>
          </a:p>
          <a:p>
            <a:pPr marL="0" indent="0" algn="ctr">
              <a:buFont typeface="Arial" pitchFamily="34" charset="0"/>
              <a:buNone/>
            </a:pPr>
            <a:r>
              <a:rPr lang="en-US" sz="1800" dirty="0" smtClean="0"/>
              <a:t>Burnett Neighborhood Branch</a:t>
            </a:r>
          </a:p>
          <a:p>
            <a:pPr marL="0" indent="0" algn="ctr">
              <a:buFont typeface="Arial" pitchFamily="34" charset="0"/>
              <a:buNone/>
            </a:pPr>
            <a:r>
              <a:rPr lang="en-US" sz="1800" dirty="0" smtClean="0"/>
              <a:t>Long Beach Public Library</a:t>
            </a:r>
          </a:p>
          <a:p>
            <a:pPr marL="0" indent="0" algn="ctr">
              <a:buNone/>
            </a:pPr>
            <a:r>
              <a:rPr lang="en-US" sz="1800" dirty="0" err="1"/>
              <a:t>erica.lansdown@lbpl.org</a:t>
            </a:r>
            <a:endParaRPr lang="en-US" sz="1800" dirty="0"/>
          </a:p>
        </p:txBody>
      </p:sp>
      <p:pic>
        <p:nvPicPr>
          <p:cNvPr id="9" name="Picture 8" descr="Eurekaphot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399" y="1901666"/>
            <a:ext cx="2542575" cy="1836236"/>
          </a:xfrm>
          <a:prstGeom prst="rect">
            <a:avLst/>
          </a:prstGeom>
          <a:ln w="57150">
            <a:solidFill>
              <a:srgbClr val="EC9F14"/>
            </a:solidFill>
          </a:ln>
        </p:spPr>
      </p:pic>
      <p:pic>
        <p:nvPicPr>
          <p:cNvPr id="10" name="Picture 9" descr="Lansdown_Erica_cropped.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0326" y="1901666"/>
            <a:ext cx="2265862" cy="2039276"/>
          </a:xfrm>
          <a:prstGeom prst="rect">
            <a:avLst/>
          </a:prstGeom>
          <a:ln w="57150">
            <a:solidFill>
              <a:srgbClr val="EC9F14"/>
            </a:solidFill>
          </a:ln>
        </p:spPr>
      </p:pic>
      <p:pic>
        <p:nvPicPr>
          <p:cNvPr id="11" name="Picture 10" descr="Thomas_Sally.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7094" y="3627697"/>
            <a:ext cx="2093240" cy="2790986"/>
          </a:xfrm>
          <a:prstGeom prst="rect">
            <a:avLst/>
          </a:prstGeom>
          <a:ln w="57150">
            <a:solidFill>
              <a:srgbClr val="EC9F14"/>
            </a:solidFill>
          </a:ln>
        </p:spPr>
      </p:pic>
      <p:cxnSp>
        <p:nvCxnSpPr>
          <p:cNvPr id="13" name="Straight Connector 12"/>
          <p:cNvCxnSpPr/>
          <p:nvPr/>
        </p:nvCxnSpPr>
        <p:spPr>
          <a:xfrm>
            <a:off x="268399" y="1367118"/>
            <a:ext cx="8032919" cy="0"/>
          </a:xfrm>
          <a:prstGeom prst="line">
            <a:avLst/>
          </a:prstGeom>
          <a:ln w="57150">
            <a:solidFill>
              <a:srgbClr val="EC9F1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646342"/>
      </p:ext>
    </p:extLst>
  </p:cSld>
  <p:clrMapOvr>
    <a:masterClrMapping/>
  </p:clrMapOvr>
  <p:transition xmlns:p14="http://schemas.microsoft.com/office/powerpoint/2010/main" spd="slow">
    <p:spli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nsolas"/>
                <a:cs typeface="Consolas"/>
              </a:rPr>
              <a:t>Prepare for Technology Failures!</a:t>
            </a:r>
            <a:endParaRPr lang="en-US" dirty="0">
              <a:latin typeface="Consolas"/>
              <a:cs typeface="Consolas"/>
            </a:endParaRPr>
          </a:p>
        </p:txBody>
      </p:sp>
      <p:pic>
        <p:nvPicPr>
          <p:cNvPr id="5" name="Content Placeholder 4" descr="037-computer-crash.png"/>
          <p:cNvPicPr>
            <a:picLocks noGrp="1" noChangeAspect="1"/>
          </p:cNvPicPr>
          <p:nvPr>
            <p:ph idx="1"/>
          </p:nvPr>
        </p:nvPicPr>
        <p:blipFill>
          <a:blip r:embed="rId3" cstate="print"/>
          <a:stretch>
            <a:fillRect/>
          </a:stretch>
        </p:blipFill>
        <p:spPr>
          <a:xfrm>
            <a:off x="268400" y="1622778"/>
            <a:ext cx="4379548" cy="3818965"/>
          </a:xfrm>
        </p:spPr>
      </p:pic>
      <p:cxnSp>
        <p:nvCxnSpPr>
          <p:cNvPr id="4" name="Straight Connector 3"/>
          <p:cNvCxnSpPr/>
          <p:nvPr/>
        </p:nvCxnSpPr>
        <p:spPr>
          <a:xfrm>
            <a:off x="268399" y="1382059"/>
            <a:ext cx="8032919" cy="0"/>
          </a:xfrm>
          <a:prstGeom prst="line">
            <a:avLst/>
          </a:prstGeom>
          <a:ln w="57150">
            <a:solidFill>
              <a:srgbClr val="EC9F14"/>
            </a:solidFill>
          </a:ln>
        </p:spPr>
        <p:style>
          <a:lnRef idx="1">
            <a:schemeClr val="accent1"/>
          </a:lnRef>
          <a:fillRef idx="0">
            <a:schemeClr val="accent1"/>
          </a:fillRef>
          <a:effectRef idx="0">
            <a:schemeClr val="accent1"/>
          </a:effectRef>
          <a:fontRef idx="minor">
            <a:schemeClr val="tx1"/>
          </a:fontRef>
        </p:style>
      </p:cxnSp>
      <p:pic>
        <p:nvPicPr>
          <p:cNvPr id="10241" name="Picture 1" descr="C:\Documents and Settings\staff\Local Settings\Temporary Internet Files\Content.IE5\XGFY889B\MC900434855[1].png"/>
          <p:cNvPicPr>
            <a:picLocks noChangeAspect="1" noChangeArrowheads="1"/>
          </p:cNvPicPr>
          <p:nvPr/>
        </p:nvPicPr>
        <p:blipFill>
          <a:blip r:embed="rId4" cstate="print"/>
          <a:srcRect/>
          <a:stretch>
            <a:fillRect/>
          </a:stretch>
        </p:blipFill>
        <p:spPr bwMode="auto">
          <a:xfrm>
            <a:off x="5558118" y="3505200"/>
            <a:ext cx="3352800" cy="3352800"/>
          </a:xfrm>
          <a:prstGeom prst="rect">
            <a:avLst/>
          </a:prstGeom>
          <a:noFill/>
        </p:spPr>
      </p:pic>
    </p:spTree>
    <p:extLst>
      <p:ext uri="{BB962C8B-B14F-4D97-AF65-F5344CB8AC3E}">
        <p14:creationId xmlns:p14="http://schemas.microsoft.com/office/powerpoint/2010/main" val="3533624232"/>
      </p:ext>
    </p:extLst>
  </p:cSld>
  <p:clrMapOvr>
    <a:masterClrMapping/>
  </p:clrMapOvr>
  <p:transition xmlns:p14="http://schemas.microsoft.com/office/powerpoint/2010/main" spd="slow">
    <p:spli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a:cs typeface="Consolas"/>
              </a:rPr>
              <a:t>Using PowerPoint Effectively</a:t>
            </a:r>
            <a:endParaRPr lang="en-US" dirty="0">
              <a:latin typeface="Consolas"/>
              <a:cs typeface="Consolas"/>
            </a:endParaRPr>
          </a:p>
        </p:txBody>
      </p:sp>
      <p:pic>
        <p:nvPicPr>
          <p:cNvPr id="5" name="Content Placeholder 4" descr="4097987.jpg"/>
          <p:cNvPicPr>
            <a:picLocks noGrp="1" noChangeAspect="1"/>
          </p:cNvPicPr>
          <p:nvPr>
            <p:ph idx="1"/>
          </p:nvPr>
        </p:nvPicPr>
        <p:blipFill>
          <a:blip r:embed="rId3" cstate="print"/>
          <a:stretch>
            <a:fillRect/>
          </a:stretch>
        </p:blipFill>
        <p:spPr>
          <a:xfrm>
            <a:off x="2617694" y="2173428"/>
            <a:ext cx="3783106" cy="3714433"/>
          </a:xfrm>
        </p:spPr>
      </p:pic>
      <p:cxnSp>
        <p:nvCxnSpPr>
          <p:cNvPr id="4" name="Straight Connector 3"/>
          <p:cNvCxnSpPr/>
          <p:nvPr/>
        </p:nvCxnSpPr>
        <p:spPr>
          <a:xfrm>
            <a:off x="268399" y="1382059"/>
            <a:ext cx="8032919" cy="0"/>
          </a:xfrm>
          <a:prstGeom prst="line">
            <a:avLst/>
          </a:prstGeom>
          <a:ln w="57150">
            <a:solidFill>
              <a:srgbClr val="EC9F1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301324"/>
      </p:ext>
    </p:extLst>
  </p:cSld>
  <p:clrMapOvr>
    <a:masterClrMapping/>
  </p:clrMapOvr>
  <p:transition xmlns:p14="http://schemas.microsoft.com/office/powerpoint/2010/main" spd="slow">
    <p:spli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a:cs typeface="Consolas"/>
              </a:rPr>
              <a:t>Humor</a:t>
            </a:r>
            <a:endParaRPr lang="en-US" dirty="0">
              <a:latin typeface="Consolas"/>
              <a:cs typeface="Consolas"/>
            </a:endParaRPr>
          </a:p>
        </p:txBody>
      </p:sp>
      <p:pic>
        <p:nvPicPr>
          <p:cNvPr id="7" name="Content Placeholder 6" descr="Felix_the_Cat_laughing.png"/>
          <p:cNvPicPr>
            <a:picLocks noGrp="1" noChangeAspect="1"/>
          </p:cNvPicPr>
          <p:nvPr>
            <p:ph idx="1"/>
          </p:nvPr>
        </p:nvPicPr>
        <p:blipFill>
          <a:blip r:embed="rId3" cstate="print"/>
          <a:stretch>
            <a:fillRect/>
          </a:stretch>
        </p:blipFill>
        <p:spPr>
          <a:xfrm>
            <a:off x="457200" y="3686486"/>
            <a:ext cx="2456872" cy="2870305"/>
          </a:xfrm>
        </p:spPr>
      </p:pic>
      <p:cxnSp>
        <p:nvCxnSpPr>
          <p:cNvPr id="4" name="Straight Connector 3"/>
          <p:cNvCxnSpPr/>
          <p:nvPr/>
        </p:nvCxnSpPr>
        <p:spPr>
          <a:xfrm>
            <a:off x="268399" y="1367948"/>
            <a:ext cx="1775554" cy="0"/>
          </a:xfrm>
          <a:prstGeom prst="line">
            <a:avLst/>
          </a:prstGeom>
          <a:ln w="57150">
            <a:solidFill>
              <a:srgbClr val="EC9F14"/>
            </a:solidFill>
          </a:ln>
        </p:spPr>
        <p:style>
          <a:lnRef idx="1">
            <a:schemeClr val="accent1"/>
          </a:lnRef>
          <a:fillRef idx="0">
            <a:schemeClr val="accent1"/>
          </a:fillRef>
          <a:effectRef idx="0">
            <a:schemeClr val="accent1"/>
          </a:effectRef>
          <a:fontRef idx="minor">
            <a:schemeClr val="tx1"/>
          </a:fontRef>
        </p:style>
      </p:cxnSp>
      <p:pic>
        <p:nvPicPr>
          <p:cNvPr id="8" name="Picture 7" descr="a_businessman_in_a_purple_suit_speaking_into_a_microphone_0521-1005-1515-3035_SMU.jpg"/>
          <p:cNvPicPr>
            <a:picLocks noChangeAspect="1"/>
          </p:cNvPicPr>
          <p:nvPr/>
        </p:nvPicPr>
        <p:blipFill>
          <a:blip r:embed="rId4" cstate="print"/>
          <a:stretch>
            <a:fillRect/>
          </a:stretch>
        </p:blipFill>
        <p:spPr>
          <a:xfrm>
            <a:off x="6084655" y="820271"/>
            <a:ext cx="2602145" cy="2604579"/>
          </a:xfrm>
          <a:prstGeom prst="rect">
            <a:avLst/>
          </a:prstGeom>
        </p:spPr>
      </p:pic>
      <p:pic>
        <p:nvPicPr>
          <p:cNvPr id="6146" name="Picture 2" descr="C:\Documents and Settings\staff\Local Settings\Temporary Internet Files\Content.IE5\XGFY889B\MP900442887[1].jpg"/>
          <p:cNvPicPr>
            <a:picLocks noChangeAspect="1" noChangeArrowheads="1"/>
          </p:cNvPicPr>
          <p:nvPr/>
        </p:nvPicPr>
        <p:blipFill>
          <a:blip r:embed="rId5" cstate="print"/>
          <a:srcRect/>
          <a:stretch>
            <a:fillRect/>
          </a:stretch>
        </p:blipFill>
        <p:spPr bwMode="auto">
          <a:xfrm>
            <a:off x="3384406" y="1999465"/>
            <a:ext cx="2252013" cy="3374042"/>
          </a:xfrm>
          <a:prstGeom prst="rect">
            <a:avLst/>
          </a:prstGeom>
          <a:noFill/>
          <a:ln w="76200">
            <a:solidFill>
              <a:srgbClr val="EC9F14"/>
            </a:solidFill>
          </a:ln>
        </p:spPr>
      </p:pic>
    </p:spTree>
    <p:extLst>
      <p:ext uri="{BB962C8B-B14F-4D97-AF65-F5344CB8AC3E}">
        <p14:creationId xmlns:p14="http://schemas.microsoft.com/office/powerpoint/2010/main" val="576379239"/>
      </p:ext>
    </p:extLst>
  </p:cSld>
  <p:clrMapOvr>
    <a:masterClrMapping/>
  </p:clrMapOvr>
  <p:transition xmlns:p14="http://schemas.microsoft.com/office/powerpoint/2010/main" spd="slow">
    <p:spli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a:cs typeface="Consolas"/>
              </a:rPr>
              <a:t>Questions?</a:t>
            </a:r>
            <a:endParaRPr lang="en-US" dirty="0">
              <a:latin typeface="Consolas"/>
              <a:cs typeface="Consolas"/>
            </a:endParaRPr>
          </a:p>
        </p:txBody>
      </p:sp>
      <p:cxnSp>
        <p:nvCxnSpPr>
          <p:cNvPr id="4" name="Straight Connector 3"/>
          <p:cNvCxnSpPr/>
          <p:nvPr/>
        </p:nvCxnSpPr>
        <p:spPr>
          <a:xfrm>
            <a:off x="268399" y="1353837"/>
            <a:ext cx="3263695" cy="0"/>
          </a:xfrm>
          <a:prstGeom prst="line">
            <a:avLst/>
          </a:prstGeom>
          <a:ln w="57150">
            <a:solidFill>
              <a:srgbClr val="EC9F14"/>
            </a:solidFill>
          </a:ln>
        </p:spPr>
        <p:style>
          <a:lnRef idx="1">
            <a:schemeClr val="accent1"/>
          </a:lnRef>
          <a:fillRef idx="0">
            <a:schemeClr val="accent1"/>
          </a:fillRef>
          <a:effectRef idx="0">
            <a:schemeClr val="accent1"/>
          </a:effectRef>
          <a:fontRef idx="minor">
            <a:schemeClr val="tx1"/>
          </a:fontRef>
        </p:style>
      </p:cxnSp>
      <p:pic>
        <p:nvPicPr>
          <p:cNvPr id="4097" name="Picture 1" descr="C:\Documents and Settings\staff\Local Settings\Temporary Internet Files\Content.IE5\9D2YOA3D\MP900439536[1].jpg"/>
          <p:cNvPicPr>
            <a:picLocks noChangeAspect="1" noChangeArrowheads="1"/>
          </p:cNvPicPr>
          <p:nvPr/>
        </p:nvPicPr>
        <p:blipFill>
          <a:blip r:embed="rId2" cstate="print"/>
          <a:srcRect/>
          <a:stretch>
            <a:fillRect/>
          </a:stretch>
        </p:blipFill>
        <p:spPr bwMode="auto">
          <a:xfrm>
            <a:off x="1246094" y="2173044"/>
            <a:ext cx="6400800" cy="3444240"/>
          </a:xfrm>
          <a:prstGeom prst="rect">
            <a:avLst/>
          </a:prstGeom>
          <a:noFill/>
          <a:ln w="57150">
            <a:solidFill>
              <a:srgbClr val="EC9F14"/>
            </a:solidFill>
          </a:ln>
        </p:spPr>
      </p:pic>
    </p:spTree>
    <p:extLst>
      <p:ext uri="{BB962C8B-B14F-4D97-AF65-F5344CB8AC3E}">
        <p14:creationId xmlns:p14="http://schemas.microsoft.com/office/powerpoint/2010/main" val="1177285818"/>
      </p:ext>
    </p:extLst>
  </p:cSld>
  <p:clrMapOvr>
    <a:masterClrMapping/>
  </p:clrMapOvr>
  <p:transition xmlns:p14="http://schemas.microsoft.com/office/powerpoint/2010/main" spd="slow">
    <p:spli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a:rPr>
              <a:t>Thank You!</a:t>
            </a:r>
            <a:endParaRPr lang="en-US" dirty="0">
              <a:latin typeface="Consolas"/>
            </a:endParaRPr>
          </a:p>
        </p:txBody>
      </p:sp>
      <p:sp>
        <p:nvSpPr>
          <p:cNvPr id="3" name="Content Placeholder 2"/>
          <p:cNvSpPr>
            <a:spLocks noGrp="1"/>
          </p:cNvSpPr>
          <p:nvPr>
            <p:ph idx="1"/>
          </p:nvPr>
        </p:nvSpPr>
        <p:spPr>
          <a:xfrm>
            <a:off x="2935004" y="2110814"/>
            <a:ext cx="3329771" cy="1251796"/>
          </a:xfrm>
        </p:spPr>
        <p:txBody>
          <a:bodyPr>
            <a:normAutofit lnSpcReduction="10000"/>
          </a:bodyPr>
          <a:lstStyle/>
          <a:p>
            <a:pPr marL="0" indent="0" algn="ctr">
              <a:buNone/>
            </a:pPr>
            <a:r>
              <a:rPr lang="en-US" sz="1800" dirty="0" smtClean="0"/>
              <a:t>Sally Thomas</a:t>
            </a:r>
          </a:p>
          <a:p>
            <a:pPr marL="0" indent="0" algn="ctr">
              <a:buNone/>
            </a:pPr>
            <a:r>
              <a:rPr lang="en-US" sz="1800" dirty="0" smtClean="0"/>
              <a:t>Adult Services Librarian</a:t>
            </a:r>
          </a:p>
          <a:p>
            <a:pPr marL="0" indent="0" algn="ctr">
              <a:buNone/>
            </a:pPr>
            <a:r>
              <a:rPr lang="en-US" sz="1800" dirty="0" smtClean="0"/>
              <a:t>Hayward Public Library</a:t>
            </a:r>
          </a:p>
          <a:p>
            <a:pPr marL="0" indent="0" algn="ctr">
              <a:buNone/>
            </a:pPr>
            <a:r>
              <a:rPr lang="en-US" sz="1800" dirty="0" err="1"/>
              <a:t>sally.thomas@hayward-ca.gov</a:t>
            </a:r>
            <a:endParaRPr lang="en-US" sz="1800" dirty="0"/>
          </a:p>
        </p:txBody>
      </p:sp>
      <p:sp>
        <p:nvSpPr>
          <p:cNvPr id="7" name="Content Placeholder 2"/>
          <p:cNvSpPr txBox="1">
            <a:spLocks/>
          </p:cNvSpPr>
          <p:nvPr/>
        </p:nvSpPr>
        <p:spPr>
          <a:xfrm>
            <a:off x="0" y="3940942"/>
            <a:ext cx="3055151" cy="1925258"/>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Font typeface="Arial" pitchFamily="34" charset="0"/>
              <a:buNone/>
            </a:pPr>
            <a:r>
              <a:rPr lang="en-US" sz="1800" dirty="0" smtClean="0"/>
              <a:t>Jennifer Smith</a:t>
            </a:r>
          </a:p>
          <a:p>
            <a:pPr marL="0" indent="0" algn="ctr">
              <a:buFont typeface="Arial" pitchFamily="34" charset="0"/>
              <a:buNone/>
            </a:pPr>
            <a:r>
              <a:rPr lang="en-US" sz="1800" dirty="0" smtClean="0"/>
              <a:t>Supervising Librarian</a:t>
            </a:r>
          </a:p>
          <a:p>
            <a:pPr marL="0" indent="0" algn="ctr">
              <a:buFont typeface="Arial" pitchFamily="34" charset="0"/>
              <a:buNone/>
            </a:pPr>
            <a:r>
              <a:rPr lang="en-US" sz="1800" dirty="0" smtClean="0"/>
              <a:t>Carmel Valley Branch</a:t>
            </a:r>
          </a:p>
          <a:p>
            <a:pPr marL="0" indent="0" algn="ctr">
              <a:buFont typeface="Arial" pitchFamily="34" charset="0"/>
              <a:buNone/>
            </a:pPr>
            <a:r>
              <a:rPr lang="en-US" sz="1800" dirty="0" smtClean="0"/>
              <a:t>Monterey County Free Libraries</a:t>
            </a:r>
          </a:p>
          <a:p>
            <a:pPr marL="0" indent="0" algn="ctr">
              <a:buFont typeface="Arial" pitchFamily="34" charset="0"/>
              <a:buNone/>
            </a:pPr>
            <a:r>
              <a:rPr lang="en-US" sz="1800" dirty="0" err="1" smtClean="0"/>
              <a:t>smithja@co.monterey.ca.us</a:t>
            </a:r>
            <a:endParaRPr lang="en-US" sz="1800" dirty="0"/>
          </a:p>
        </p:txBody>
      </p:sp>
      <p:sp>
        <p:nvSpPr>
          <p:cNvPr id="8" name="Content Placeholder 2"/>
          <p:cNvSpPr txBox="1">
            <a:spLocks/>
          </p:cNvSpPr>
          <p:nvPr/>
        </p:nvSpPr>
        <p:spPr>
          <a:xfrm>
            <a:off x="5882883" y="4078231"/>
            <a:ext cx="3261117" cy="1584930"/>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Font typeface="Arial" pitchFamily="34" charset="0"/>
              <a:buNone/>
            </a:pPr>
            <a:r>
              <a:rPr lang="en-US" sz="1800" dirty="0" smtClean="0"/>
              <a:t>Erica </a:t>
            </a:r>
            <a:r>
              <a:rPr lang="en-US" sz="1800" dirty="0" err="1" smtClean="0"/>
              <a:t>Lansdown</a:t>
            </a:r>
            <a:endParaRPr lang="en-US" sz="1800" dirty="0" smtClean="0"/>
          </a:p>
          <a:p>
            <a:pPr marL="0" indent="0" algn="ctr">
              <a:buFont typeface="Arial" pitchFamily="34" charset="0"/>
              <a:buNone/>
            </a:pPr>
            <a:r>
              <a:rPr lang="en-US" sz="1800" dirty="0" smtClean="0"/>
              <a:t>Adult Services Librarian</a:t>
            </a:r>
          </a:p>
          <a:p>
            <a:pPr marL="0" indent="0" algn="ctr">
              <a:buFont typeface="Arial" pitchFamily="34" charset="0"/>
              <a:buNone/>
            </a:pPr>
            <a:r>
              <a:rPr lang="en-US" sz="1800" dirty="0" smtClean="0"/>
              <a:t>Burnett Neighborhood Branch</a:t>
            </a:r>
          </a:p>
          <a:p>
            <a:pPr marL="0" indent="0" algn="ctr">
              <a:buFont typeface="Arial" pitchFamily="34" charset="0"/>
              <a:buNone/>
            </a:pPr>
            <a:r>
              <a:rPr lang="en-US" sz="1800" dirty="0" smtClean="0"/>
              <a:t>Long Beach Public Library</a:t>
            </a:r>
          </a:p>
          <a:p>
            <a:pPr marL="0" indent="0" algn="ctr">
              <a:buNone/>
            </a:pPr>
            <a:r>
              <a:rPr lang="en-US" sz="1800" dirty="0" err="1"/>
              <a:t>erica.lansdown@lbpl.org</a:t>
            </a:r>
            <a:endParaRPr lang="en-US" sz="1800" dirty="0"/>
          </a:p>
        </p:txBody>
      </p:sp>
      <p:pic>
        <p:nvPicPr>
          <p:cNvPr id="9" name="Picture 8" descr="Eurekaphot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399" y="1901666"/>
            <a:ext cx="2542575" cy="1836236"/>
          </a:xfrm>
          <a:prstGeom prst="rect">
            <a:avLst/>
          </a:prstGeom>
          <a:ln w="57150">
            <a:solidFill>
              <a:srgbClr val="EC9F14"/>
            </a:solidFill>
          </a:ln>
        </p:spPr>
      </p:pic>
      <p:pic>
        <p:nvPicPr>
          <p:cNvPr id="10" name="Picture 9" descr="Lansdown_Erica_croppe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0326" y="1901666"/>
            <a:ext cx="2265862" cy="2039276"/>
          </a:xfrm>
          <a:prstGeom prst="rect">
            <a:avLst/>
          </a:prstGeom>
          <a:ln w="57150">
            <a:solidFill>
              <a:srgbClr val="EC9F14"/>
            </a:solidFill>
          </a:ln>
        </p:spPr>
      </p:pic>
      <p:pic>
        <p:nvPicPr>
          <p:cNvPr id="11" name="Picture 10" descr="Thomas_Sally.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7094" y="3514808"/>
            <a:ext cx="2093240" cy="2790986"/>
          </a:xfrm>
          <a:prstGeom prst="rect">
            <a:avLst/>
          </a:prstGeom>
          <a:ln w="57150">
            <a:solidFill>
              <a:srgbClr val="EC9F14"/>
            </a:solidFill>
          </a:ln>
        </p:spPr>
      </p:pic>
      <p:cxnSp>
        <p:nvCxnSpPr>
          <p:cNvPr id="12" name="Straight Connector 11"/>
          <p:cNvCxnSpPr/>
          <p:nvPr/>
        </p:nvCxnSpPr>
        <p:spPr>
          <a:xfrm>
            <a:off x="268399" y="1367948"/>
            <a:ext cx="3604354" cy="0"/>
          </a:xfrm>
          <a:prstGeom prst="line">
            <a:avLst/>
          </a:prstGeom>
          <a:ln w="57150">
            <a:solidFill>
              <a:srgbClr val="EC9F1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463021"/>
      </p:ext>
    </p:extLst>
  </p:cSld>
  <p:clrMapOvr>
    <a:masterClrMapping/>
  </p:clrMapOvr>
  <p:transition xmlns:p14="http://schemas.microsoft.com/office/powerpoint/2010/main" spd="slow">
    <p:spli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dirty="0" smtClean="0">
                <a:latin typeface="Consolas"/>
                <a:cs typeface="Consolas"/>
              </a:rPr>
              <a:t>Agenda</a:t>
            </a:r>
            <a:r>
              <a:rPr lang="en-US" dirty="0" smtClean="0"/>
              <a:t> </a:t>
            </a:r>
            <a:endParaRPr lang="en-US" dirty="0"/>
          </a:p>
        </p:txBody>
      </p:sp>
      <p:sp>
        <p:nvSpPr>
          <p:cNvPr id="3" name="Content Placeholder 2"/>
          <p:cNvSpPr>
            <a:spLocks noGrp="1"/>
          </p:cNvSpPr>
          <p:nvPr>
            <p:ph idx="1"/>
          </p:nvPr>
        </p:nvSpPr>
        <p:spPr/>
        <p:txBody>
          <a:bodyPr/>
          <a:lstStyle/>
          <a:p>
            <a:endParaRPr lang="en-US" dirty="0" smtClean="0">
              <a:latin typeface="Consolas"/>
              <a:cs typeface="Consolas"/>
            </a:endParaRPr>
          </a:p>
          <a:p>
            <a:r>
              <a:rPr lang="en-US" dirty="0" smtClean="0">
                <a:cs typeface="Arial" pitchFamily="34" charset="0"/>
              </a:rPr>
              <a:t>Barriers to Effective Public Speaking</a:t>
            </a:r>
          </a:p>
          <a:p>
            <a:r>
              <a:rPr lang="en-US" dirty="0" smtClean="0">
                <a:cs typeface="Arial" pitchFamily="34" charset="0"/>
              </a:rPr>
              <a:t>The Role of Preparation</a:t>
            </a:r>
          </a:p>
          <a:p>
            <a:r>
              <a:rPr lang="en-US" dirty="0" smtClean="0">
                <a:cs typeface="Arial" pitchFamily="34" charset="0"/>
              </a:rPr>
              <a:t>Structure and Organization</a:t>
            </a:r>
          </a:p>
          <a:p>
            <a:r>
              <a:rPr lang="en-US" smtClean="0">
                <a:cs typeface="Arial" pitchFamily="34" charset="0"/>
              </a:rPr>
              <a:t>Last Considerations</a:t>
            </a:r>
            <a:endParaRPr lang="en-US" dirty="0" smtClean="0">
              <a:cs typeface="Arial" pitchFamily="34" charset="0"/>
            </a:endParaRPr>
          </a:p>
          <a:p>
            <a:endParaRPr lang="en-US" dirty="0"/>
          </a:p>
        </p:txBody>
      </p:sp>
      <p:pic>
        <p:nvPicPr>
          <p:cNvPr id="4" name="Picture 3" descr="teacher_at_the_blackboard_in_front_of_her_class_0521-1005-1515-3822_SMU.jpg"/>
          <p:cNvPicPr/>
          <p:nvPr/>
        </p:nvPicPr>
        <p:blipFill>
          <a:blip r:embed="rId3" cstate="print"/>
          <a:stretch>
            <a:fillRect/>
          </a:stretch>
        </p:blipFill>
        <p:spPr>
          <a:xfrm>
            <a:off x="6615952" y="466025"/>
            <a:ext cx="2070847" cy="1757222"/>
          </a:xfrm>
          <a:prstGeom prst="rect">
            <a:avLst/>
          </a:prstGeom>
        </p:spPr>
      </p:pic>
      <p:sp>
        <p:nvSpPr>
          <p:cNvPr id="2049" name="Rectangle 1"/>
          <p:cNvSpPr>
            <a:spLocks noChangeArrowheads="1"/>
          </p:cNvSpPr>
          <p:nvPr/>
        </p:nvSpPr>
        <p:spPr bwMode="auto">
          <a:xfrm>
            <a:off x="5844987" y="670511"/>
            <a:ext cx="4177553"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rPr>
              <a:t>                                             </a:t>
            </a:r>
            <a:r>
              <a:rPr kumimoji="0" lang="en-US" sz="1400" b="0"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rPr>
              <a:t>Agenda</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Arial" pitchFamily="34" charset="0"/>
              </a:rPr>
              <a:t>	</a:t>
            </a:r>
            <a:r>
              <a:rPr kumimoji="0" lang="en-US" sz="1800" b="0" i="0" u="none" strike="noStrike" cap="none" normalizeH="0" dirty="0" smtClean="0">
                <a:ln>
                  <a:noFill/>
                </a:ln>
                <a:solidFill>
                  <a:srgbClr val="FFFFFF"/>
                </a:solidFill>
                <a:effectLst/>
                <a:latin typeface="Arial" pitchFamily="34" charset="0"/>
              </a:rPr>
              <a:t>            </a:t>
            </a:r>
            <a:r>
              <a:rPr kumimoji="0" lang="en-US" sz="1400" b="0" i="0" u="none" strike="noStrike" cap="none" normalizeH="0" baseline="0" dirty="0" smtClean="0">
                <a:ln>
                  <a:noFill/>
                </a:ln>
                <a:solidFill>
                  <a:srgbClr val="FFFFFF"/>
                </a:solidFill>
                <a:effectLst/>
                <a:latin typeface="Arial" pitchFamily="34" charset="0"/>
              </a:rPr>
              <a:t>~~~~~</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Arial" pitchFamily="34" charset="0"/>
              </a:rPr>
              <a:t>                                                                                        ~~~                       </a:t>
            </a:r>
            <a:endParaRPr kumimoji="0" lang="en-US" sz="1400" b="0" i="0" u="none" strike="noStrike" cap="none" normalizeH="0" baseline="0" dirty="0" smtClean="0">
              <a:ln>
                <a:noFill/>
              </a:ln>
              <a:solidFill>
                <a:schemeClr val="tx1"/>
              </a:solidFill>
              <a:effectLst/>
              <a:latin typeface="Arial" pitchFamily="34" charset="0"/>
            </a:endParaRPr>
          </a:p>
        </p:txBody>
      </p:sp>
      <p:cxnSp>
        <p:nvCxnSpPr>
          <p:cNvPr id="6" name="Straight Connector 5"/>
          <p:cNvCxnSpPr/>
          <p:nvPr/>
        </p:nvCxnSpPr>
        <p:spPr>
          <a:xfrm>
            <a:off x="0" y="1371600"/>
            <a:ext cx="5791742" cy="0"/>
          </a:xfrm>
          <a:prstGeom prst="line">
            <a:avLst/>
          </a:prstGeom>
          <a:ln w="57150">
            <a:solidFill>
              <a:srgbClr val="EC9F1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spd="slow">
    <p:spli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a:cs typeface="Consolas"/>
              </a:rPr>
              <a:t>Why?????</a:t>
            </a:r>
            <a:endParaRPr lang="en-US" dirty="0">
              <a:latin typeface="Consolas"/>
              <a:cs typeface="Consolas"/>
            </a:endParaRPr>
          </a:p>
        </p:txBody>
      </p:sp>
      <p:pic>
        <p:nvPicPr>
          <p:cNvPr id="37889" name="Picture 1" descr="E:\books.JPG"/>
          <p:cNvPicPr>
            <a:picLocks noGrp="1" noChangeAspect="1" noChangeArrowheads="1"/>
          </p:cNvPicPr>
          <p:nvPr>
            <p:ph idx="1"/>
          </p:nvPr>
        </p:nvPicPr>
        <p:blipFill>
          <a:blip r:embed="rId3" cstate="print"/>
          <a:srcRect/>
          <a:stretch>
            <a:fillRect/>
          </a:stretch>
        </p:blipFill>
        <p:spPr bwMode="auto">
          <a:xfrm>
            <a:off x="457200" y="1713089"/>
            <a:ext cx="4571587" cy="3760694"/>
          </a:xfrm>
          <a:prstGeom prst="rect">
            <a:avLst/>
          </a:prstGeom>
          <a:noFill/>
          <a:ln w="57150" cmpd="sng">
            <a:solidFill>
              <a:srgbClr val="EC9F14"/>
            </a:solidFill>
          </a:ln>
        </p:spPr>
      </p:pic>
      <p:cxnSp>
        <p:nvCxnSpPr>
          <p:cNvPr id="5" name="Straight Connector 4"/>
          <p:cNvCxnSpPr/>
          <p:nvPr/>
        </p:nvCxnSpPr>
        <p:spPr>
          <a:xfrm>
            <a:off x="268399" y="1353837"/>
            <a:ext cx="8032919" cy="0"/>
          </a:xfrm>
          <a:prstGeom prst="line">
            <a:avLst/>
          </a:prstGeom>
          <a:ln w="57150">
            <a:solidFill>
              <a:srgbClr val="EC9F14"/>
            </a:solidFill>
          </a:ln>
        </p:spPr>
        <p:style>
          <a:lnRef idx="1">
            <a:schemeClr val="accent1"/>
          </a:lnRef>
          <a:fillRef idx="0">
            <a:schemeClr val="accent1"/>
          </a:fillRef>
          <a:effectRef idx="0">
            <a:schemeClr val="accent1"/>
          </a:effectRef>
          <a:fontRef idx="minor">
            <a:schemeClr val="tx1"/>
          </a:fontRef>
        </p:style>
      </p:cxnSp>
      <p:pic>
        <p:nvPicPr>
          <p:cNvPr id="37890" name="Picture 2" descr="E:\webinar\Toastmasters_Logo.gif"/>
          <p:cNvPicPr>
            <a:picLocks noChangeAspect="1" noChangeArrowheads="1"/>
          </p:cNvPicPr>
          <p:nvPr/>
        </p:nvPicPr>
        <p:blipFill>
          <a:blip r:embed="rId4" cstate="print"/>
          <a:srcRect/>
          <a:stretch>
            <a:fillRect/>
          </a:stretch>
        </p:blipFill>
        <p:spPr bwMode="auto">
          <a:xfrm>
            <a:off x="5141676" y="2327059"/>
            <a:ext cx="3810560" cy="3378697"/>
          </a:xfrm>
          <a:prstGeom prst="rect">
            <a:avLst/>
          </a:prstGeom>
          <a:noFill/>
        </p:spPr>
      </p:pic>
    </p:spTree>
    <p:extLst>
      <p:ext uri="{BB962C8B-B14F-4D97-AF65-F5344CB8AC3E}">
        <p14:creationId xmlns:p14="http://schemas.microsoft.com/office/powerpoint/2010/main" val="3797932245"/>
      </p:ext>
    </p:extLst>
  </p:cSld>
  <p:clrMapOvr>
    <a:masterClrMapping/>
  </p:clrMapOvr>
  <p:transition xmlns:p14="http://schemas.microsoft.com/office/powerpoint/2010/main" spd="slow">
    <p:spli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Consolas"/>
                <a:cs typeface="Consolas"/>
              </a:rPr>
              <a:t>Barriers to Effective Public Speaking</a:t>
            </a:r>
            <a:endParaRPr lang="en-US" sz="3200" dirty="0">
              <a:latin typeface="Consolas"/>
              <a:cs typeface="Consolas"/>
            </a:endParaRPr>
          </a:p>
        </p:txBody>
      </p:sp>
      <p:pic>
        <p:nvPicPr>
          <p:cNvPr id="4" name="Content Placeholder 3" descr="Clipart_hands_raised.jpg"/>
          <p:cNvPicPr>
            <a:picLocks noGrp="1" noChangeAspect="1"/>
          </p:cNvPicPr>
          <p:nvPr>
            <p:ph idx="1"/>
          </p:nvPr>
        </p:nvPicPr>
        <p:blipFill>
          <a:blip r:embed="rId3" cstate="print"/>
          <a:stretch>
            <a:fillRect/>
          </a:stretch>
        </p:blipFill>
        <p:spPr>
          <a:xfrm>
            <a:off x="1714500" y="2563906"/>
            <a:ext cx="5715000" cy="1714500"/>
          </a:xfrm>
          <a:ln w="38100">
            <a:solidFill>
              <a:srgbClr val="EC9F14"/>
            </a:solidFill>
          </a:ln>
        </p:spPr>
      </p:pic>
      <p:cxnSp>
        <p:nvCxnSpPr>
          <p:cNvPr id="5" name="Straight Connector 4"/>
          <p:cNvCxnSpPr/>
          <p:nvPr/>
        </p:nvCxnSpPr>
        <p:spPr>
          <a:xfrm>
            <a:off x="0" y="1371600"/>
            <a:ext cx="8686800" cy="0"/>
          </a:xfrm>
          <a:prstGeom prst="line">
            <a:avLst/>
          </a:prstGeom>
          <a:ln w="57150">
            <a:solidFill>
              <a:srgbClr val="EC9F1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864436"/>
      </p:ext>
    </p:extLst>
  </p:cSld>
  <p:clrMapOvr>
    <a:masterClrMapping/>
  </p:clrMapOvr>
  <p:transition xmlns:p14="http://schemas.microsoft.com/office/powerpoint/2010/main" spd="slow">
    <p:spli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a:cs typeface="Consolas"/>
              </a:rPr>
              <a:t>Facing Your Fear</a:t>
            </a:r>
            <a:endParaRPr lang="en-US" dirty="0">
              <a:latin typeface="Consolas"/>
              <a:cs typeface="Consolas"/>
            </a:endParaRPr>
          </a:p>
        </p:txBody>
      </p:sp>
      <p:pic>
        <p:nvPicPr>
          <p:cNvPr id="33793" name="Picture 1" descr="E:\webinar\boy-writing-clip-art.jpg"/>
          <p:cNvPicPr>
            <a:picLocks noGrp="1" noChangeAspect="1" noChangeArrowheads="1"/>
          </p:cNvPicPr>
          <p:nvPr>
            <p:ph idx="1"/>
          </p:nvPr>
        </p:nvPicPr>
        <p:blipFill>
          <a:blip r:embed="rId3" cstate="print"/>
          <a:srcRect/>
          <a:stretch>
            <a:fillRect/>
          </a:stretch>
        </p:blipFill>
        <p:spPr bwMode="auto">
          <a:xfrm>
            <a:off x="457200" y="1693333"/>
            <a:ext cx="3048000" cy="3048000"/>
          </a:xfrm>
          <a:prstGeom prst="rect">
            <a:avLst/>
          </a:prstGeom>
          <a:noFill/>
        </p:spPr>
      </p:pic>
      <p:pic>
        <p:nvPicPr>
          <p:cNvPr id="33796" name="Picture 4" descr="C:\Documents and Settings\staff\My Documents\My Pictures\Meeting clip art3.JPG"/>
          <p:cNvPicPr>
            <a:picLocks noChangeAspect="1" noChangeArrowheads="1"/>
          </p:cNvPicPr>
          <p:nvPr/>
        </p:nvPicPr>
        <p:blipFill>
          <a:blip r:embed="rId4" cstate="print"/>
          <a:srcRect/>
          <a:stretch>
            <a:fillRect/>
          </a:stretch>
        </p:blipFill>
        <p:spPr bwMode="auto">
          <a:xfrm>
            <a:off x="4500282" y="3392602"/>
            <a:ext cx="3935506" cy="2697461"/>
          </a:xfrm>
          <a:prstGeom prst="rect">
            <a:avLst/>
          </a:prstGeom>
          <a:noFill/>
        </p:spPr>
      </p:pic>
      <p:cxnSp>
        <p:nvCxnSpPr>
          <p:cNvPr id="8" name="Straight Connector 7"/>
          <p:cNvCxnSpPr/>
          <p:nvPr/>
        </p:nvCxnSpPr>
        <p:spPr>
          <a:xfrm>
            <a:off x="268399" y="1382059"/>
            <a:ext cx="8032919" cy="0"/>
          </a:xfrm>
          <a:prstGeom prst="line">
            <a:avLst/>
          </a:prstGeom>
          <a:ln w="57150">
            <a:solidFill>
              <a:srgbClr val="EC9F1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7819567"/>
      </p:ext>
    </p:extLst>
  </p:cSld>
  <p:clrMapOvr>
    <a:masterClrMapping/>
  </p:clrMapOvr>
  <p:transition xmlns:p14="http://schemas.microsoft.com/office/powerpoint/2010/main" spd="slow">
    <p:spli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a:cs typeface="Consolas"/>
              </a:rPr>
              <a:t>The Role of Preparation</a:t>
            </a:r>
            <a:endParaRPr lang="en-US" dirty="0">
              <a:latin typeface="Consolas"/>
              <a:cs typeface="Consolas"/>
            </a:endParaRPr>
          </a:p>
        </p:txBody>
      </p:sp>
      <p:sp>
        <p:nvSpPr>
          <p:cNvPr id="3" name="Content Placeholder 2"/>
          <p:cNvSpPr>
            <a:spLocks noGrp="1"/>
          </p:cNvSpPr>
          <p:nvPr>
            <p:ph idx="1"/>
          </p:nvPr>
        </p:nvSpPr>
        <p:spPr/>
        <p:txBody>
          <a:bodyPr>
            <a:normAutofit/>
          </a:bodyPr>
          <a:lstStyle/>
          <a:p>
            <a:pPr marL="0" indent="0" algn="ctr">
              <a:buNone/>
            </a:pPr>
            <a:endParaRPr lang="en-US" sz="3600" i="1" dirty="0" smtClean="0"/>
          </a:p>
          <a:p>
            <a:pPr marL="0" indent="0" algn="ctr">
              <a:buNone/>
            </a:pPr>
            <a:r>
              <a:rPr lang="en-US" dirty="0" smtClean="0"/>
              <a:t>The Key to Success is </a:t>
            </a:r>
          </a:p>
          <a:p>
            <a:pPr marL="0" indent="0" algn="ctr">
              <a:buNone/>
            </a:pPr>
            <a:r>
              <a:rPr lang="en-US" dirty="0" smtClean="0"/>
              <a:t>Preparation. </a:t>
            </a:r>
          </a:p>
          <a:p>
            <a:pPr marL="0" indent="0" algn="ctr">
              <a:buNone/>
            </a:pPr>
            <a:endParaRPr lang="en-US" dirty="0" smtClean="0"/>
          </a:p>
          <a:p>
            <a:pPr marL="0" indent="0" algn="ctr">
              <a:buNone/>
            </a:pPr>
            <a:r>
              <a:rPr lang="en-US" dirty="0" smtClean="0"/>
              <a:t>Rehearsal is </a:t>
            </a:r>
          </a:p>
          <a:p>
            <a:pPr marL="0" indent="0" algn="ctr">
              <a:buNone/>
            </a:pPr>
            <a:r>
              <a:rPr lang="en-US" dirty="0" smtClean="0"/>
              <a:t>Essential.</a:t>
            </a:r>
            <a:endParaRPr lang="en-US" dirty="0"/>
          </a:p>
        </p:txBody>
      </p:sp>
      <p:cxnSp>
        <p:nvCxnSpPr>
          <p:cNvPr id="4" name="Straight Connector 3"/>
          <p:cNvCxnSpPr/>
          <p:nvPr/>
        </p:nvCxnSpPr>
        <p:spPr>
          <a:xfrm>
            <a:off x="268399" y="1382059"/>
            <a:ext cx="6993013" cy="0"/>
          </a:xfrm>
          <a:prstGeom prst="line">
            <a:avLst/>
          </a:prstGeom>
          <a:ln w="57150">
            <a:solidFill>
              <a:srgbClr val="EC9F14"/>
            </a:solidFill>
          </a:ln>
        </p:spPr>
        <p:style>
          <a:lnRef idx="1">
            <a:schemeClr val="accent1"/>
          </a:lnRef>
          <a:fillRef idx="0">
            <a:schemeClr val="accent1"/>
          </a:fillRef>
          <a:effectRef idx="0">
            <a:schemeClr val="accent1"/>
          </a:effectRef>
          <a:fontRef idx="minor">
            <a:schemeClr val="tx1"/>
          </a:fontRef>
        </p:style>
      </p:cxnSp>
      <p:pic>
        <p:nvPicPr>
          <p:cNvPr id="31745" name="Picture 1" descr="C:\Documents and Settings\staff\Local Settings\Temporary Internet Files\Content.IE5\XGFY889B\MC900434431[1].wmf"/>
          <p:cNvPicPr>
            <a:picLocks noChangeAspect="1" noChangeArrowheads="1"/>
          </p:cNvPicPr>
          <p:nvPr/>
        </p:nvPicPr>
        <p:blipFill>
          <a:blip cstate="print"/>
          <a:srcRect/>
          <a:stretch>
            <a:fillRect/>
          </a:stretch>
        </p:blipFill>
        <p:spPr bwMode="auto">
          <a:xfrm>
            <a:off x="7478432" y="624726"/>
            <a:ext cx="1441450" cy="1260666"/>
          </a:xfrm>
          <a:prstGeom prst="rect">
            <a:avLst/>
          </a:prstGeom>
          <a:noFill/>
        </p:spPr>
      </p:pic>
    </p:spTree>
    <p:extLst>
      <p:ext uri="{BB962C8B-B14F-4D97-AF65-F5344CB8AC3E}">
        <p14:creationId xmlns:p14="http://schemas.microsoft.com/office/powerpoint/2010/main" val="3219102720"/>
      </p:ext>
    </p:extLst>
  </p:cSld>
  <p:clrMapOvr>
    <a:masterClrMapping/>
  </p:clrMapOvr>
  <p:transition xmlns:p14="http://schemas.microsoft.com/office/powerpoint/2010/main" spd="slow">
    <p:spli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a:cs typeface="Consolas"/>
              </a:rPr>
              <a:t>Tips on How to Rehearse</a:t>
            </a:r>
            <a:endParaRPr lang="en-US" dirty="0">
              <a:latin typeface="Consolas"/>
              <a:cs typeface="Consolas"/>
            </a:endParaRPr>
          </a:p>
        </p:txBody>
      </p:sp>
      <p:cxnSp>
        <p:nvCxnSpPr>
          <p:cNvPr id="4" name="Straight Connector 3"/>
          <p:cNvCxnSpPr/>
          <p:nvPr/>
        </p:nvCxnSpPr>
        <p:spPr>
          <a:xfrm>
            <a:off x="268400" y="1367948"/>
            <a:ext cx="6975083" cy="0"/>
          </a:xfrm>
          <a:prstGeom prst="line">
            <a:avLst/>
          </a:prstGeom>
          <a:ln w="57150">
            <a:solidFill>
              <a:srgbClr val="EC9F14"/>
            </a:solidFill>
          </a:ln>
        </p:spPr>
        <p:style>
          <a:lnRef idx="1">
            <a:schemeClr val="accent1"/>
          </a:lnRef>
          <a:fillRef idx="0">
            <a:schemeClr val="accent1"/>
          </a:fillRef>
          <a:effectRef idx="0">
            <a:schemeClr val="accent1"/>
          </a:effectRef>
          <a:fontRef idx="minor">
            <a:schemeClr val="tx1"/>
          </a:fontRef>
        </p:style>
      </p:cxnSp>
      <p:pic>
        <p:nvPicPr>
          <p:cNvPr id="29698" name="Picture 2" descr="E:\webinar\eager_class.png"/>
          <p:cNvPicPr>
            <a:picLocks noChangeAspect="1" noChangeArrowheads="1"/>
          </p:cNvPicPr>
          <p:nvPr/>
        </p:nvPicPr>
        <p:blipFill>
          <a:blip r:embed="rId3" cstate="print"/>
          <a:srcRect/>
          <a:stretch>
            <a:fillRect/>
          </a:stretch>
        </p:blipFill>
        <p:spPr bwMode="auto">
          <a:xfrm>
            <a:off x="268400" y="1775012"/>
            <a:ext cx="3541502" cy="3179482"/>
          </a:xfrm>
          <a:prstGeom prst="rect">
            <a:avLst/>
          </a:prstGeom>
          <a:noFill/>
        </p:spPr>
      </p:pic>
      <p:pic>
        <p:nvPicPr>
          <p:cNvPr id="29699" name="Picture 3" descr="E:\webinar\brain_lobes_color_coded_and_labeled.png"/>
          <p:cNvPicPr>
            <a:picLocks noGrp="1" noChangeAspect="1" noChangeArrowheads="1"/>
          </p:cNvPicPr>
          <p:nvPr>
            <p:ph idx="1"/>
          </p:nvPr>
        </p:nvPicPr>
        <p:blipFill>
          <a:blip r:embed="rId4" cstate="print"/>
          <a:srcRect/>
          <a:stretch>
            <a:fillRect/>
          </a:stretch>
        </p:blipFill>
        <p:spPr bwMode="auto">
          <a:xfrm>
            <a:off x="5500441" y="3592419"/>
            <a:ext cx="2562318" cy="2341287"/>
          </a:xfrm>
          <a:prstGeom prst="rect">
            <a:avLst/>
          </a:prstGeom>
          <a:noFill/>
        </p:spPr>
      </p:pic>
    </p:spTree>
    <p:extLst>
      <p:ext uri="{BB962C8B-B14F-4D97-AF65-F5344CB8AC3E}">
        <p14:creationId xmlns:p14="http://schemas.microsoft.com/office/powerpoint/2010/main" val="345982764"/>
      </p:ext>
    </p:extLst>
  </p:cSld>
  <p:clrMapOvr>
    <a:masterClrMapping/>
  </p:clrMapOvr>
  <p:transition xmlns:p14="http://schemas.microsoft.com/office/powerpoint/2010/main" spd="slow">
    <p:spli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nsolas"/>
                <a:cs typeface="Consolas"/>
              </a:rPr>
              <a:t>Apps and Tech Tools to Help You</a:t>
            </a:r>
            <a:endParaRPr lang="en-US" dirty="0">
              <a:latin typeface="Consolas"/>
              <a:cs typeface="Consolas"/>
            </a:endParaRPr>
          </a:p>
        </p:txBody>
      </p:sp>
      <p:cxnSp>
        <p:nvCxnSpPr>
          <p:cNvPr id="4" name="Straight Connector 3"/>
          <p:cNvCxnSpPr/>
          <p:nvPr/>
        </p:nvCxnSpPr>
        <p:spPr>
          <a:xfrm>
            <a:off x="309405" y="1294902"/>
            <a:ext cx="8032919" cy="0"/>
          </a:xfrm>
          <a:prstGeom prst="line">
            <a:avLst/>
          </a:prstGeom>
          <a:ln w="57150">
            <a:solidFill>
              <a:srgbClr val="EC9F14"/>
            </a:solidFill>
          </a:ln>
        </p:spPr>
        <p:style>
          <a:lnRef idx="1">
            <a:schemeClr val="accent1"/>
          </a:lnRef>
          <a:fillRef idx="0">
            <a:schemeClr val="accent1"/>
          </a:fillRef>
          <a:effectRef idx="0">
            <a:schemeClr val="accent1"/>
          </a:effectRef>
          <a:fontRef idx="minor">
            <a:schemeClr val="tx1"/>
          </a:fontRef>
        </p:style>
      </p:cxnSp>
      <p:pic>
        <p:nvPicPr>
          <p:cNvPr id="27650" name="Picture 2" descr="view details"/>
          <p:cNvPicPr>
            <a:picLocks noChangeAspect="1" noChangeArrowheads="1"/>
          </p:cNvPicPr>
          <p:nvPr/>
        </p:nvPicPr>
        <p:blipFill>
          <a:blip r:embed="rId3" cstate="print"/>
          <a:srcRect/>
          <a:stretch>
            <a:fillRect/>
          </a:stretch>
        </p:blipFill>
        <p:spPr bwMode="auto">
          <a:xfrm>
            <a:off x="887506" y="1600200"/>
            <a:ext cx="2949389" cy="2949389"/>
          </a:xfrm>
          <a:prstGeom prst="rect">
            <a:avLst/>
          </a:prstGeom>
          <a:noFill/>
        </p:spPr>
      </p:pic>
      <p:pic>
        <p:nvPicPr>
          <p:cNvPr id="27652" name="Picture 4" descr="E:\webinar\movie-camera_v2.jpg"/>
          <p:cNvPicPr>
            <a:picLocks noGrp="1" noChangeAspect="1" noChangeArrowheads="1"/>
          </p:cNvPicPr>
          <p:nvPr>
            <p:ph idx="1"/>
          </p:nvPr>
        </p:nvPicPr>
        <p:blipFill>
          <a:blip r:embed="rId4" cstate="print"/>
          <a:srcRect/>
          <a:stretch>
            <a:fillRect/>
          </a:stretch>
        </p:blipFill>
        <p:spPr bwMode="auto">
          <a:xfrm>
            <a:off x="6001870" y="3166423"/>
            <a:ext cx="2299448" cy="2161481"/>
          </a:xfrm>
          <a:prstGeom prst="rect">
            <a:avLst/>
          </a:prstGeom>
          <a:noFill/>
        </p:spPr>
      </p:pic>
    </p:spTree>
    <p:extLst>
      <p:ext uri="{BB962C8B-B14F-4D97-AF65-F5344CB8AC3E}">
        <p14:creationId xmlns:p14="http://schemas.microsoft.com/office/powerpoint/2010/main" val="1742200402"/>
      </p:ext>
    </p:extLst>
  </p:cSld>
  <p:clrMapOvr>
    <a:masterClrMapping/>
  </p:clrMapOvr>
  <p:transition xmlns:p14="http://schemas.microsoft.com/office/powerpoint/2010/main" spd="slow">
    <p:split/>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555</TotalTime>
  <Words>2098</Words>
  <Application>Microsoft Macintosh PowerPoint</Application>
  <PresentationFormat>On-screen Show (4:3)</PresentationFormat>
  <Paragraphs>170</Paragraphs>
  <Slides>24</Slides>
  <Notes>21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Clarity</vt:lpstr>
      <vt:lpstr>Worse than death?</vt:lpstr>
      <vt:lpstr>Introductions</vt:lpstr>
      <vt:lpstr>Agenda </vt:lpstr>
      <vt:lpstr>Why?????</vt:lpstr>
      <vt:lpstr>Barriers to Effective Public Speaking</vt:lpstr>
      <vt:lpstr>Facing Your Fear</vt:lpstr>
      <vt:lpstr>The Role of Preparation</vt:lpstr>
      <vt:lpstr>Tips on How to Rehearse</vt:lpstr>
      <vt:lpstr>Apps and Tech Tools to Help You</vt:lpstr>
      <vt:lpstr>Structure and Organization</vt:lpstr>
      <vt:lpstr>Three Basic Considerations:</vt:lpstr>
      <vt:lpstr>Analyze Your Audience</vt:lpstr>
      <vt:lpstr>Have a Main Idea</vt:lpstr>
      <vt:lpstr>What is the Response You Want?</vt:lpstr>
      <vt:lpstr>A Basic Structure for Your Talk</vt:lpstr>
      <vt:lpstr>Structure Elements</vt:lpstr>
      <vt:lpstr>Last Considerations:</vt:lpstr>
      <vt:lpstr>Postures and Body Language</vt:lpstr>
      <vt:lpstr>Postures and Body Language Cont.</vt:lpstr>
      <vt:lpstr>Prepare for Technology Failures!</vt:lpstr>
      <vt:lpstr>Using PowerPoint Effectively</vt:lpstr>
      <vt:lpstr>Humor</vt:lpstr>
      <vt:lpstr>Questions?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Worse than death?</dc:title>
  <dc:creator> Erica Lansdown </dc:creator>
  <cp:lastModifiedBy>Stanley Strauss</cp:lastModifiedBy>
  <cp:revision>98</cp:revision>
  <dcterms:created xsi:type="dcterms:W3CDTF">2011-07-25T22:51:07Z</dcterms:created>
  <dcterms:modified xsi:type="dcterms:W3CDTF">2011-08-16T21:28:50Z</dcterms:modified>
</cp:coreProperties>
</file>