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305" r:id="rId4"/>
    <p:sldId id="280" r:id="rId5"/>
    <p:sldId id="260" r:id="rId6"/>
    <p:sldId id="261" r:id="rId7"/>
    <p:sldId id="257" r:id="rId8"/>
    <p:sldId id="259" r:id="rId9"/>
    <p:sldId id="272" r:id="rId10"/>
    <p:sldId id="277" r:id="rId11"/>
    <p:sldId id="307" r:id="rId12"/>
    <p:sldId id="306" r:id="rId13"/>
    <p:sldId id="298" r:id="rId14"/>
    <p:sldId id="300" r:id="rId15"/>
    <p:sldId id="286" r:id="rId16"/>
    <p:sldId id="288" r:id="rId17"/>
    <p:sldId id="258" r:id="rId18"/>
    <p:sldId id="293" r:id="rId19"/>
    <p:sldId id="271" r:id="rId20"/>
    <p:sldId id="264" r:id="rId21"/>
    <p:sldId id="303" r:id="rId22"/>
    <p:sldId id="302" r:id="rId23"/>
    <p:sldId id="282" r:id="rId24"/>
    <p:sldId id="283" r:id="rId25"/>
    <p:sldId id="304" r:id="rId26"/>
    <p:sldId id="279" r:id="rId27"/>
    <p:sldId id="275" r:id="rId28"/>
    <p:sldId id="276" r:id="rId29"/>
    <p:sldId id="281" r:id="rId30"/>
    <p:sldId id="309" r:id="rId31"/>
    <p:sldId id="265" r:id="rId32"/>
    <p:sldId id="308" r:id="rId33"/>
    <p:sldId id="289" r:id="rId34"/>
    <p:sldId id="299" r:id="rId35"/>
    <p:sldId id="274" r:id="rId36"/>
    <p:sldId id="290" r:id="rId37"/>
    <p:sldId id="30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33" autoAdjust="0"/>
  </p:normalViewPr>
  <p:slideViewPr>
    <p:cSldViewPr>
      <p:cViewPr varScale="1">
        <p:scale>
          <a:sx n="86" d="100"/>
          <a:sy n="86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i="1" dirty="0" smtClean="0"/>
              <a:t>georgeandjoan.com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5B9DB-63CE-423E-9163-CCBDE8FFB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CF121-AAEF-49C7-9D4A-14E692BBD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/>
            </a:lvl1pPr>
          </a:lstStyle>
          <a:p>
            <a:r>
              <a:rPr lang="en-US" dirty="0" smtClean="0"/>
              <a:t>georgeandjoan.com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0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0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EEE4C-46F9-4B04-AC52-40046188F4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633A8-05E7-4EF0-B580-50515411A43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0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8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9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4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83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7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0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2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5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7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6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94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9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0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13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3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9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B3D9-DC13-42B9-88E6-88AFA001FE56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1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7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CF121-AAEF-49C7-9D4A-14E692BBD0C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 anchor="ctr">
            <a:normAutofit/>
          </a:bodyPr>
          <a:lstStyle>
            <a:lvl1pPr marL="0" marR="45720" indent="0" algn="ctr">
              <a:buNone/>
              <a:defRPr sz="3200" b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867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prstClr val="white"/>
                </a:solidFill>
                <a:latin typeface="Calibri" pitchFamily="34" charset="0"/>
              </a:rPr>
              <a:t>Joan Frye Williams and George Needham</a:t>
            </a:r>
            <a:endParaRPr lang="en-US" sz="2400" b="1" i="1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2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9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2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9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2"/>
            <a:ext cx="8229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29718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20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7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14600" cy="1582621"/>
          </a:xfrm>
        </p:spPr>
        <p:txBody>
          <a:bodyPr vert="horz" lIns="45720" tIns="45720" rIns="45720" bIns="45720" anchor="ctr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5146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2000">
                <a:latin typeface="Calibri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482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>
            <a:normAutofit/>
          </a:bodyPr>
          <a:lstStyle>
            <a:lvl1pPr marL="457200" indent="-457200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800">
                <a:latin typeface="+mj-lt"/>
              </a:defRPr>
            </a:lvl4pPr>
            <a:lvl5pP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2331D-11A5-4532-B719-2CC926D2EFD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E1698-E9BE-45ED-9673-6C117B214E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alibri" pitchFamily="34" charset="0"/>
              </a:defRPr>
            </a:lvl1pPr>
          </a:lstStyle>
          <a:p>
            <a:fld id="{FF8C9FB1-AE33-40BB-AC53-A6C75B32B9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latin typeface="Calibri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6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3.wdp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66800"/>
            <a:ext cx="9067800" cy="2133600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 smtClean="0"/>
              <a:t>Libraries in </a:t>
            </a:r>
            <a:br>
              <a:rPr lang="en-US" sz="6600" i="1" dirty="0" smtClean="0"/>
            </a:br>
            <a:r>
              <a:rPr lang="en-US" sz="6600" i="1" dirty="0" smtClean="0"/>
              <a:t>a Post-Print World</a:t>
            </a:r>
            <a:endParaRPr lang="en-US" sz="6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latin typeface="+mj-lt"/>
              </a:rPr>
              <a:t>An Infopeople Webinar with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Joan Frye Williams and George Needham</a:t>
            </a:r>
            <a:br>
              <a:rPr lang="en-US" b="1" dirty="0" smtClean="0">
                <a:latin typeface="+mj-lt"/>
              </a:rPr>
            </a:br>
            <a:endParaRPr lang="en-US" b="1" dirty="0" smtClean="0">
              <a:latin typeface="+mj-lt"/>
            </a:endParaRPr>
          </a:p>
          <a:p>
            <a:pPr algn="ctr"/>
            <a:r>
              <a:rPr lang="en-US" sz="1800" b="1" dirty="0" smtClean="0">
                <a:latin typeface="+mj-lt"/>
              </a:rPr>
              <a:t>Tuesday, September 13, 2011</a:t>
            </a:r>
          </a:p>
          <a:p>
            <a:pPr algn="ctr"/>
            <a:r>
              <a:rPr lang="en-US" sz="1800" b="1" dirty="0" smtClean="0">
                <a:latin typeface="+mj-lt"/>
              </a:rPr>
              <a:t>12 Noon to 1PM </a:t>
            </a:r>
            <a:endParaRPr lang="en-US" sz="1800" b="1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Infopeople webinars are supported by the U.S. Institute of Museum and Library Services under the provisions </a:t>
            </a:r>
            <a:endParaRPr lang="en-US" sz="1200" dirty="0" smtClean="0">
              <a:latin typeface="+mj-lt"/>
            </a:endParaRPr>
          </a:p>
          <a:p>
            <a:pPr algn="ctr"/>
            <a:r>
              <a:rPr lang="en-US" sz="1200" dirty="0" smtClean="0">
                <a:latin typeface="+mj-lt"/>
              </a:rPr>
              <a:t>of </a:t>
            </a:r>
            <a:r>
              <a:rPr lang="en-US" sz="1200" dirty="0">
                <a:latin typeface="+mj-lt"/>
              </a:rPr>
              <a:t>the Library Services and Technology Act, administered in California by the State Librarian.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practice: Transactions</a:t>
            </a:r>
            <a:endParaRPr lang="en-US" dirty="0"/>
          </a:p>
        </p:txBody>
      </p:sp>
      <p:pic>
        <p:nvPicPr>
          <p:cNvPr id="51202" name="Picture 2" descr="http://www.getrefm.com/myfiles/Excel%20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56775"/>
            <a:ext cx="5410200" cy="520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4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3.bp.blogspot.com/_FHE8EnW6LoI/TUMbVRD8AVI/AAAAAAAAAyo/D2Co-0ZJqfU/s1600/libraria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"/>
            <a:ext cx="4680204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Current practice: Rules</a:t>
            </a:r>
          </a:p>
        </p:txBody>
      </p:sp>
    </p:spTree>
    <p:extLst>
      <p:ext uri="{BB962C8B-B14F-4D97-AF65-F5344CB8AC3E}">
        <p14:creationId xmlns:p14="http://schemas.microsoft.com/office/powerpoint/2010/main" val="85976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yorkblog.com/yorktownsquare/102504-sub-war-ration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866" y="1503292"/>
            <a:ext cx="7352734" cy="5354708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223052" y="2514600"/>
            <a:ext cx="1143000" cy="7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10668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Current practice: Rationing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14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47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LIBRARY</a:t>
            </a:r>
            <a:r>
              <a:rPr lang="en-US" sz="4000" b="1" dirty="0" smtClean="0">
                <a:solidFill>
                  <a:prstClr val="black"/>
                </a:solidFill>
                <a:latin typeface="Bookman Old Style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Bookman Old Style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9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dpchallenge.com/images_challenge/0-999/301/800/Copyrighted_Image_Reuse_Prohibited_138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2971800" cy="3867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Current practice: Anonymity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2.gstatic.com/images?q=tbn:ANd9GcQTbHgiuDrGWAbuyFDy_T7Fmj6f2rfUWbUUPALOAn8igEt-9B1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r="-36"/>
          <a:stretch/>
        </p:blipFill>
        <p:spPr bwMode="auto">
          <a:xfrm flipH="1">
            <a:off x="-22364" y="0"/>
            <a:ext cx="916636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practice: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Remedial advocacy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5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4" name="Picture 2" descr="http://www.site-reference.com/articles/wp-content/uploads/2010/08/blog-misquoted-tsh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09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37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4582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It is the mark of </a:t>
            </a:r>
            <a:b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</a:b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an educated mind </a:t>
            </a:r>
            <a:b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</a:b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to be able </a:t>
            </a:r>
            <a:b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</a:b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to entertain </a:t>
            </a:r>
            <a:b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</a:b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a thought</a:t>
            </a: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 </a:t>
            </a:r>
            <a:b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</a:b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  <a:t>without accepting it.</a:t>
            </a:r>
            <a:b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arathon II"/>
                <a:cs typeface="Arial" pitchFamily="34" charset="0"/>
              </a:rPr>
            </a:br>
            <a:r>
              <a:rPr lang="en-US" sz="5400" b="0" dirty="0" smtClean="0">
                <a:solidFill>
                  <a:schemeClr val="bg1"/>
                </a:solidFill>
                <a:latin typeface="Marathon II"/>
                <a:cs typeface="Arial" pitchFamily="34" charset="0"/>
              </a:rPr>
              <a:t>--Aristotle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rathon I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9" y="33130"/>
            <a:ext cx="9047162" cy="171947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If our practices stay the same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and printed books go away,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we could be in big trouble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erealtimscott.com/images/Posts/How%20To%20Identify%20Your%20Target%20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 where does that leave us?</a:t>
            </a:r>
            <a:br>
              <a:rPr lang="en-US" dirty="0" smtClean="0"/>
            </a:br>
            <a:r>
              <a:rPr lang="en-US" dirty="0" smtClean="0"/>
              <a:t>Vulnerable…and hopeful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6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gree.net/img/accreditation/importance-of-an-accredited-deg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Reframe the conversation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We’re not psychic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tic.guim.co.uk/sys-images/Guardian/Pix/site_furniture/2010/1/5/1262715905649/fortune-teller-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0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eltedeye.com/wp-content/uploads/2011/07/dooropen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829" y="685800"/>
            <a:ext cx="8233475" cy="61722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3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nghealthcareeurope.com/media/media-news/news-thumb/100621/managing-data.jpg"/>
          <p:cNvPicPr>
            <a:picLocks noChangeAspect="1" noChangeArrowheads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Content curation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77"/>
            <a:ext cx="3048000" cy="5842023"/>
          </a:xfrm>
        </p:spPr>
        <p:txBody>
          <a:bodyPr/>
          <a:lstStyle/>
          <a:p>
            <a:pPr algn="ctr"/>
            <a:r>
              <a:rPr lang="en-US" dirty="0" smtClean="0"/>
              <a:t>Coaching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377"/>
            <a:ext cx="5638800" cy="685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6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achbrands.co.uk/wp-content/uploads/Co-Creation-0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/>
        </p:blipFill>
        <p:spPr bwMode="auto">
          <a:xfrm>
            <a:off x="20410" y="381000"/>
            <a:ext cx="912359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umais.us/newtown/blog/wp-content/uploads/2009/04/conver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3122" y="914400"/>
            <a:ext cx="5561277" cy="554203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58112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en-US" dirty="0" smtClean="0"/>
              <a:t>Community </a:t>
            </a:r>
            <a:br>
              <a:rPr lang="en-US" dirty="0" smtClean="0"/>
            </a:br>
            <a:r>
              <a:rPr lang="en-US" dirty="0" smtClean="0"/>
              <a:t>convening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9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bp0.blogger.com/_jlU007JOxvc/SI3P3TeE6GI/AAAAAAAAAJk/MzvgzVqF0lc/s400/PRE35-Ca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316"/>
            <a:ext cx="6324600" cy="59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6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alifornia-map.org/california-road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325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10400" cy="1143000"/>
          </a:xfrm>
        </p:spPr>
        <p:txBody>
          <a:bodyPr/>
          <a:lstStyle/>
          <a:p>
            <a:pPr algn="r"/>
            <a:r>
              <a:rPr lang="en-US" dirty="0" smtClean="0"/>
              <a:t>Hyperlocalism</a:t>
            </a:r>
            <a:endParaRPr lang="en-US" dirty="0"/>
          </a:p>
        </p:txBody>
      </p:sp>
      <p:pic>
        <p:nvPicPr>
          <p:cNvPr id="13315" name="Picture 3" descr="C:\Users\Travel Laptop\AppData\Local\Microsoft\Windows\Temporary Internet Files\Content.IE5\1YV2ZXC1\MC90043162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050" y="1127670"/>
            <a:ext cx="4555031" cy="45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6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rowdfusion.myspacecdn.com/media/2011/06/24/peter-falk-princess-bride-600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10627" b="1332"/>
          <a:stretch/>
        </p:blipFill>
        <p:spPr bwMode="auto">
          <a:xfrm>
            <a:off x="-91440" y="0"/>
            <a:ext cx="9235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4876800"/>
            <a:ext cx="2286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Narrative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7pW5a2fZCKk/SSW4VJDUlTI/AAAAAAAAAQE/HLBa1l71SVU/s200/spy_vs_sp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511" r="1728" b="709"/>
          <a:stretch/>
        </p:blipFill>
        <p:spPr bwMode="auto">
          <a:xfrm>
            <a:off x="1607820" y="609600"/>
            <a:ext cx="594360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Infiltration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6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-dict.faqs.org/photofiles/list/758/1177sound_board.jpg"/>
          <p:cNvPicPr>
            <a:picLocks noChangeAspect="1" noChangeArrowheads="1"/>
          </p:cNvPicPr>
          <p:nvPr/>
        </p:nvPicPr>
        <p:blipFill>
          <a:blip r:embed="rId3" cstate="print"/>
          <a:srcRect r="1285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Remix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r>
              <a:rPr lang="en-US" dirty="0"/>
              <a:t>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Note a trend</a:t>
            </a:r>
          </a:p>
          <a:p>
            <a:r>
              <a:rPr lang="en-US" dirty="0" smtClean="0"/>
              <a:t>Extend that trend into the future</a:t>
            </a:r>
          </a:p>
          <a:p>
            <a:r>
              <a:rPr lang="en-US" dirty="0" smtClean="0"/>
              <a:t>Extend our current practices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into the future</a:t>
            </a:r>
          </a:p>
          <a:p>
            <a:r>
              <a:rPr lang="en-US" dirty="0" smtClean="0"/>
              <a:t>Compare the two </a:t>
            </a:r>
          </a:p>
          <a:p>
            <a:r>
              <a:rPr lang="en-US" dirty="0" smtClean="0"/>
              <a:t>Assess vulnerabilities</a:t>
            </a:r>
          </a:p>
          <a:p>
            <a:r>
              <a:rPr lang="en-US" dirty="0" smtClean="0"/>
              <a:t>Increase our capacity to address the vulnerabilities</a:t>
            </a:r>
          </a:p>
          <a:p>
            <a:r>
              <a:rPr lang="en-US" dirty="0" smtClean="0"/>
              <a:t>Realign our practices as necessary</a:t>
            </a:r>
          </a:p>
          <a:p>
            <a:r>
              <a:rPr lang="en-US" dirty="0" smtClean="0"/>
              <a:t>Persist until the changes take hold</a:t>
            </a:r>
          </a:p>
        </p:txBody>
      </p:sp>
      <p:pic>
        <p:nvPicPr>
          <p:cNvPr id="2052" name="Picture 4" descr="http://skomal01.files.wordpress.com/2009/04/untitled-diverging-roads.jpg?w=3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3656" r="5949" b="9295"/>
          <a:stretch/>
        </p:blipFill>
        <p:spPr bwMode="auto">
          <a:xfrm>
            <a:off x="6324600" y="457200"/>
            <a:ext cx="23774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1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nurse-aide.com/wp-content/uploads/2009/10/LightBulb-IDEA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"/>
          <a:stretch/>
        </p:blipFill>
        <p:spPr bwMode="auto">
          <a:xfrm>
            <a:off x="0" y="-1"/>
            <a:ext cx="43702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8001000" cy="5467350"/>
          </a:xfrm>
        </p:spPr>
        <p:txBody>
          <a:bodyPr/>
          <a:lstStyle/>
          <a:p>
            <a:pPr algn="r"/>
            <a:r>
              <a:rPr lang="en-US" dirty="0" smtClean="0"/>
              <a:t>Build capacity: </a:t>
            </a:r>
            <a:br>
              <a:rPr lang="en-US" dirty="0" smtClean="0"/>
            </a:br>
            <a:r>
              <a:rPr lang="en-US" dirty="0" smtClean="0"/>
              <a:t>Beyond inventory control </a:t>
            </a:r>
            <a:br>
              <a:rPr lang="en-US" dirty="0" smtClean="0"/>
            </a:br>
            <a:r>
              <a:rPr lang="en-US" dirty="0" smtClean="0"/>
              <a:t>to support for</a:t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dirty="0" smtClean="0">
                <a:sym typeface="Wingdings" pitchFamily="2" charset="2"/>
              </a:rPr>
              <a:t>earning and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5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l3mentsofwellness.com/wp-content/uploads/2011/05/Success_Strateg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Build capacity: Beyond transactions to outcomes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capacity: Beyond rules to tools</a:t>
            </a:r>
            <a:endParaRPr lang="en-US" dirty="0"/>
          </a:p>
        </p:txBody>
      </p:sp>
      <p:pic>
        <p:nvPicPr>
          <p:cNvPr id="20484" name="Picture 4" descr="http://www.jandofabrics.com/newsletters/wp-content/uploads/2011/06/batman-be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9575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4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hocabulary.com/words/cornuc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725" y="152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Build capacity: Beyond rationing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abundance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7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iscoverthelife.org/files/Images/Misc/Fellowship%20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657600"/>
            <a:ext cx="3810000" cy="2514600"/>
          </a:xfrm>
        </p:spPr>
        <p:txBody>
          <a:bodyPr anchor="t"/>
          <a:lstStyle/>
          <a:p>
            <a:pPr marL="0" indent="0" algn="ctr"/>
            <a:r>
              <a:rPr lang="en-US" dirty="0"/>
              <a:t>Build capacity: Beyond anonymity </a:t>
            </a:r>
            <a:br>
              <a:rPr lang="en-US" dirty="0"/>
            </a:br>
            <a:r>
              <a:rPr lang="en-US" dirty="0"/>
              <a:t>to market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 capacity: Beyond remedial advocacy</a:t>
            </a:r>
            <a:br>
              <a:rPr lang="en-US" dirty="0" smtClean="0"/>
            </a:br>
            <a:r>
              <a:rPr lang="en-US" dirty="0" smtClean="0"/>
              <a:t>to peer engagement</a:t>
            </a:r>
            <a:endParaRPr lang="en-US" dirty="0"/>
          </a:p>
        </p:txBody>
      </p:sp>
      <p:pic>
        <p:nvPicPr>
          <p:cNvPr id="6146" name="Picture 2" descr="LIBRARIANS: &#10;YOU'RE EITHER&#10;AT THE TABLE OR&#10;ON THE MENU"/>
          <p:cNvPicPr>
            <a:picLocks noChangeAspect="1" noChangeArrowheads="1"/>
          </p:cNvPicPr>
          <p:nvPr/>
        </p:nvPicPr>
        <p:blipFill>
          <a:blip r:embed="rId3" cstate="print"/>
          <a:srcRect b="5393"/>
          <a:stretch>
            <a:fillRect/>
          </a:stretch>
        </p:blipFill>
        <p:spPr bwMode="auto">
          <a:xfrm>
            <a:off x="2819400" y="1771650"/>
            <a:ext cx="3810000" cy="4812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09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6iifp1LS9ng/TS9lvNxAoCI/AAAAAAAAAWA/vCnnNilJ13c/s1600/What+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52"/>
            <a:ext cx="6858000" cy="67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Let’s continue the conversation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http://www.georgeandjoan.com</a:t>
            </a:r>
          </a:p>
          <a:p>
            <a:r>
              <a:rPr lang="en-US" sz="3200" dirty="0" smtClean="0"/>
              <a:t>hello@georgeandjoan.com</a:t>
            </a:r>
            <a:endParaRPr lang="en-US" sz="3200" dirty="0"/>
          </a:p>
        </p:txBody>
      </p:sp>
      <p:pic>
        <p:nvPicPr>
          <p:cNvPr id="2050" name="Picture 2" descr="http://georgeandjoan.com/images/georgeandjoan_212x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1889"/>
            <a:ext cx="5102468" cy="37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-bookreader.org/wp-content/uploads/2010/12/ebook-reader-revie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696200" cy="52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ground is shifting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5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3469"/>
          <a:stretch/>
        </p:blipFill>
        <p:spPr bwMode="auto">
          <a:xfrm>
            <a:off x="691377" y="1371600"/>
            <a:ext cx="5000082" cy="43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54" y="2743200"/>
            <a:ext cx="4658303" cy="38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anchor="ctr">
            <a:normAutofit/>
          </a:bodyPr>
          <a:lstStyle/>
          <a:p>
            <a:r>
              <a:rPr lang="en-US" sz="3600" b="1" dirty="0" smtClean="0"/>
              <a:t>No one is asking our permission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6558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1.static.flickr.com/87/259423573_732baeac46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5" r="3066"/>
          <a:stretch/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does the library without books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look like?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vel Laptop\Downloads\IMG-20110831-0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Good news/bad news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civilians have a 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control</a:t>
            </a:r>
          </a:p>
          <a:p>
            <a:r>
              <a:rPr lang="en-US" dirty="0" smtClean="0"/>
              <a:t>Transactions</a:t>
            </a:r>
          </a:p>
          <a:p>
            <a:r>
              <a:rPr lang="en-US" dirty="0" smtClean="0"/>
              <a:t>Rules</a:t>
            </a:r>
          </a:p>
          <a:p>
            <a:r>
              <a:rPr lang="en-US" dirty="0" smtClean="0"/>
              <a:t>Rationing</a:t>
            </a:r>
            <a:endParaRPr lang="en-US" dirty="0"/>
          </a:p>
          <a:p>
            <a:r>
              <a:rPr lang="en-US" dirty="0" smtClean="0"/>
              <a:t>Anonymity</a:t>
            </a:r>
          </a:p>
          <a:p>
            <a:r>
              <a:rPr lang="en-US" dirty="0" smtClean="0"/>
              <a:t>Remedial advocacy</a:t>
            </a:r>
          </a:p>
        </p:txBody>
      </p:sp>
      <p:pic>
        <p:nvPicPr>
          <p:cNvPr id="5122" name="Picture 2" descr="http://www.appkiaikido.org/files/thro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6746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1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omz60.files.wordpress.com/2010/06/huge-highway-full-of-ca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r="8912"/>
          <a:stretch/>
        </p:blipFill>
        <p:spPr bwMode="auto">
          <a:xfrm>
            <a:off x="0" y="0"/>
            <a:ext cx="91821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practice: Inventory control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9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 and J Mast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1029</TotalTime>
  <Words>228</Words>
  <Application>Microsoft Macintosh PowerPoint</Application>
  <PresentationFormat>On-screen Show (4:3)</PresentationFormat>
  <Paragraphs>95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Flow</vt:lpstr>
      <vt:lpstr>G and J Master</vt:lpstr>
      <vt:lpstr>Libraries in  a Post-Print World</vt:lpstr>
      <vt:lpstr>We’re not psychic</vt:lpstr>
      <vt:lpstr>Scenario planning</vt:lpstr>
      <vt:lpstr>The ground is shifting</vt:lpstr>
      <vt:lpstr>No one is asking our permission</vt:lpstr>
      <vt:lpstr>What does the library without books  look like?</vt:lpstr>
      <vt:lpstr>Good news/bad news</vt:lpstr>
      <vt:lpstr>The civilians have a point</vt:lpstr>
      <vt:lpstr>Current practice: Inventory control</vt:lpstr>
      <vt:lpstr>Current practice: Transactions</vt:lpstr>
      <vt:lpstr>Current practice: Rules</vt:lpstr>
      <vt:lpstr> Current practice: Rationing</vt:lpstr>
      <vt:lpstr>Current practice: Anonymity</vt:lpstr>
      <vt:lpstr>Current practice:  Remedial advocacy</vt:lpstr>
      <vt:lpstr>PowerPoint Presentation</vt:lpstr>
      <vt:lpstr>It is the mark of  an educated mind  to be able  to entertain  a thought  without accepting it. --Aristotle</vt:lpstr>
      <vt:lpstr>If our practices stay the same  and printed books go away,  we could be in big trouble</vt:lpstr>
      <vt:lpstr>So where does that leave us? Vulnerable…and hopeful</vt:lpstr>
      <vt:lpstr>Reframe the conversation  </vt:lpstr>
      <vt:lpstr>Access</vt:lpstr>
      <vt:lpstr>Content curation</vt:lpstr>
      <vt:lpstr>Coaching</vt:lpstr>
      <vt:lpstr>Co-creation</vt:lpstr>
      <vt:lpstr>Community  convening </vt:lpstr>
      <vt:lpstr>Convergence</vt:lpstr>
      <vt:lpstr>Hyperlocalism</vt:lpstr>
      <vt:lpstr>Narrative</vt:lpstr>
      <vt:lpstr>Infiltration</vt:lpstr>
      <vt:lpstr>Remix</vt:lpstr>
      <vt:lpstr>Build capacity:  Beyond inventory control  to support for learning and creativity</vt:lpstr>
      <vt:lpstr>Build capacity: Beyond transactions to outcomes</vt:lpstr>
      <vt:lpstr>Build capacity: Beyond rules to tools</vt:lpstr>
      <vt:lpstr>Build capacity: Beyond rationing to abundance</vt:lpstr>
      <vt:lpstr>Build capacity: Beyond anonymity  to market  knowledge</vt:lpstr>
      <vt:lpstr>Build capacity: Beyond remedial advocacy to peer engagement</vt:lpstr>
      <vt:lpstr>PowerPoint Presentation</vt:lpstr>
      <vt:lpstr>Let’s continue the conversation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in a Post-Print World</dc:title>
  <dc:creator>Joan Frye Williams;George Needham</dc:creator>
  <cp:lastModifiedBy>Stanley Strauss</cp:lastModifiedBy>
  <cp:revision>84</cp:revision>
  <dcterms:created xsi:type="dcterms:W3CDTF">2011-08-30T16:49:39Z</dcterms:created>
  <dcterms:modified xsi:type="dcterms:W3CDTF">2011-09-06T21:05:18Z</dcterms:modified>
</cp:coreProperties>
</file>