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7" r:id="rId1"/>
    <p:sldMasterId id="2147483851" r:id="rId2"/>
  </p:sldMasterIdLst>
  <p:notesMasterIdLst>
    <p:notesMasterId r:id="rId27"/>
  </p:notesMasterIdLst>
  <p:handoutMasterIdLst>
    <p:handoutMasterId r:id="rId28"/>
  </p:handoutMasterIdLst>
  <p:sldIdLst>
    <p:sldId id="261" r:id="rId3"/>
    <p:sldId id="748" r:id="rId4"/>
    <p:sldId id="699" r:id="rId5"/>
    <p:sldId id="751" r:id="rId6"/>
    <p:sldId id="755" r:id="rId7"/>
    <p:sldId id="756" r:id="rId8"/>
    <p:sldId id="757" r:id="rId9"/>
    <p:sldId id="758" r:id="rId10"/>
    <p:sldId id="760" r:id="rId11"/>
    <p:sldId id="761" r:id="rId12"/>
    <p:sldId id="762" r:id="rId13"/>
    <p:sldId id="759" r:id="rId14"/>
    <p:sldId id="763" r:id="rId15"/>
    <p:sldId id="764" r:id="rId16"/>
    <p:sldId id="752" r:id="rId17"/>
    <p:sldId id="753" r:id="rId18"/>
    <p:sldId id="754" r:id="rId19"/>
    <p:sldId id="765" r:id="rId20"/>
    <p:sldId id="766" r:id="rId21"/>
    <p:sldId id="767" r:id="rId22"/>
    <p:sldId id="768" r:id="rId23"/>
    <p:sldId id="749" r:id="rId24"/>
    <p:sldId id="769" r:id="rId25"/>
    <p:sldId id="750" r:id="rId26"/>
  </p:sldIdLst>
  <p:sldSz cx="9144000" cy="6858000" type="screen4x3"/>
  <p:notesSz cx="7315200" cy="96012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333399"/>
    <a:srgbClr val="285780"/>
    <a:srgbClr val="F58026"/>
    <a:srgbClr val="602276"/>
    <a:srgbClr val="FFCC00"/>
    <a:srgbClr val="00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77026" autoAdjust="0"/>
  </p:normalViewPr>
  <p:slideViewPr>
    <p:cSldViewPr>
      <p:cViewPr varScale="1">
        <p:scale>
          <a:sx n="93" d="100"/>
          <a:sy n="93" d="100"/>
        </p:scale>
        <p:origin x="-108" y="-264"/>
      </p:cViewPr>
      <p:guideLst>
        <p:guide orient="horz" pos="2160"/>
        <p:guide pos="2880"/>
      </p:guideLst>
    </p:cSldViewPr>
  </p:slideViewPr>
  <p:outlineViewPr>
    <p:cViewPr>
      <p:scale>
        <a:sx n="33" d="100"/>
        <a:sy n="33" d="100"/>
      </p:scale>
      <p:origin x="0" y="422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636" y="-72"/>
      </p:cViewPr>
      <p:guideLst>
        <p:guide orient="horz" pos="3025"/>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239713"/>
            <a:ext cx="7315200" cy="481012"/>
          </a:xfrm>
          <a:prstGeom prst="rect">
            <a:avLst/>
          </a:prstGeom>
          <a:noFill/>
          <a:ln w="12700">
            <a:noFill/>
            <a:miter lim="800000"/>
            <a:headEnd type="none" w="sm" len="sm"/>
            <a:tailEnd type="none" w="sm" len="sm"/>
          </a:ln>
          <a:effectLst/>
        </p:spPr>
        <p:txBody>
          <a:bodyPr vert="horz" wrap="square" lIns="96634" tIns="48317" rIns="96634" bIns="48317" numCol="1" anchor="t" anchorCtr="0" compatLnSpc="1">
            <a:prstTxWarp prst="textNoShape">
              <a:avLst/>
            </a:prstTxWarp>
          </a:bodyPr>
          <a:lstStyle>
            <a:lvl1pPr algn="ctr" defTabSz="966514" eaLnBrk="0" hangingPunct="0">
              <a:defRPr sz="1700" b="1">
                <a:latin typeface="Times New Roman" pitchFamily="96" charset="0"/>
                <a:ea typeface="ＭＳ Ｐゴシック" pitchFamily="96" charset="-128"/>
                <a:cs typeface="+mn-cs"/>
              </a:defRPr>
            </a:lvl1pPr>
          </a:lstStyle>
          <a:p>
            <a:pPr>
              <a:defRPr/>
            </a:pPr>
            <a:r>
              <a:rPr lang="en-US"/>
              <a:t>The Webinar Title Goes Here</a:t>
            </a:r>
          </a:p>
        </p:txBody>
      </p:sp>
      <p:sp>
        <p:nvSpPr>
          <p:cNvPr id="15364" name="Rectangle 4"/>
          <p:cNvSpPr>
            <a:spLocks noGrp="1" noChangeArrowheads="1"/>
          </p:cNvSpPr>
          <p:nvPr>
            <p:ph type="ftr" sz="quarter" idx="2"/>
          </p:nvPr>
        </p:nvSpPr>
        <p:spPr bwMode="auto">
          <a:xfrm>
            <a:off x="325438" y="8801101"/>
            <a:ext cx="6502400" cy="639763"/>
          </a:xfrm>
          <a:prstGeom prst="rect">
            <a:avLst/>
          </a:prstGeom>
          <a:noFill/>
          <a:ln w="12700">
            <a:noFill/>
            <a:miter lim="800000"/>
            <a:headEnd type="none" w="sm" len="sm"/>
            <a:tailEnd type="none" w="sm" len="sm"/>
          </a:ln>
          <a:effectLst/>
        </p:spPr>
        <p:txBody>
          <a:bodyPr vert="horz" wrap="square" lIns="96634" tIns="48317" rIns="96634" bIns="48317" numCol="1" anchor="b" anchorCtr="0" compatLnSpc="1">
            <a:prstTxWarp prst="textNoShape">
              <a:avLst/>
            </a:prstTxWarp>
          </a:bodyPr>
          <a:lstStyle>
            <a:lvl1pPr defTabSz="966514" eaLnBrk="0" hangingPunct="0">
              <a:defRPr kumimoji="1" sz="900">
                <a:latin typeface="Times New Roman" pitchFamily="96" charset="0"/>
                <a:ea typeface="ＭＳ Ｐゴシック" pitchFamily="96" charset="-128"/>
                <a:cs typeface="+mn-cs"/>
              </a:defRPr>
            </a:lvl1pPr>
          </a:lstStyle>
          <a:p>
            <a:pPr>
              <a:defRPr/>
            </a:pPr>
            <a:r>
              <a:rPr lang="en-US"/>
              <a:t>This material has been created for the Infopeople Project [infopeople.org],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 </a:t>
            </a:r>
          </a:p>
        </p:txBody>
      </p:sp>
      <p:sp>
        <p:nvSpPr>
          <p:cNvPr id="15365" name="Rectangle 5"/>
          <p:cNvSpPr>
            <a:spLocks noGrp="1" noChangeArrowheads="1"/>
          </p:cNvSpPr>
          <p:nvPr>
            <p:ph type="sldNum" sz="quarter" idx="3"/>
          </p:nvPr>
        </p:nvSpPr>
        <p:spPr bwMode="auto">
          <a:xfrm>
            <a:off x="6664325" y="8880476"/>
            <a:ext cx="488950" cy="481013"/>
          </a:xfrm>
          <a:prstGeom prst="rect">
            <a:avLst/>
          </a:prstGeom>
          <a:noFill/>
          <a:ln w="12700">
            <a:noFill/>
            <a:miter lim="800000"/>
            <a:headEnd type="none" w="sm" len="sm"/>
            <a:tailEnd type="none" w="sm" len="sm"/>
          </a:ln>
          <a:effectLst/>
        </p:spPr>
        <p:txBody>
          <a:bodyPr vert="horz" wrap="square" lIns="96634" tIns="48317" rIns="96634" bIns="48317" numCol="1" anchor="b" anchorCtr="0" compatLnSpc="1">
            <a:prstTxWarp prst="textNoShape">
              <a:avLst/>
            </a:prstTxWarp>
          </a:bodyPr>
          <a:lstStyle>
            <a:lvl1pPr algn="r" defTabSz="966514" eaLnBrk="0" hangingPunct="0">
              <a:defRPr sz="1000">
                <a:latin typeface="Times New Roman" pitchFamily="96" charset="0"/>
                <a:ea typeface="ＭＳ Ｐゴシック" pitchFamily="96" charset="-128"/>
                <a:cs typeface="+mn-cs"/>
              </a:defRPr>
            </a:lvl1pPr>
          </a:lstStyle>
          <a:p>
            <a:pPr>
              <a:defRPr/>
            </a:pPr>
            <a:fld id="{A1453650-9CCE-4EC3-A5C6-26BACF86E01C}" type="slidenum">
              <a:rPr lang="en-US"/>
              <a:pPr>
                <a:defRPr/>
              </a:pPr>
              <a:t>‹#›</a:t>
            </a:fld>
            <a:endParaRPr lang="en-US"/>
          </a:p>
        </p:txBody>
      </p:sp>
    </p:spTree>
    <p:extLst>
      <p:ext uri="{BB962C8B-B14F-4D97-AF65-F5344CB8AC3E}">
        <p14:creationId xmlns:p14="http://schemas.microsoft.com/office/powerpoint/2010/main" xmlns="" val="128789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3170238" cy="479425"/>
          </a:xfrm>
          <a:prstGeom prst="rect">
            <a:avLst/>
          </a:prstGeom>
          <a:noFill/>
          <a:ln w="12700">
            <a:noFill/>
            <a:miter lim="800000"/>
            <a:headEnd type="none" w="sm" len="sm"/>
            <a:tailEnd type="none" w="sm" len="sm"/>
          </a:ln>
          <a:effectLst/>
        </p:spPr>
        <p:txBody>
          <a:bodyPr vert="horz" wrap="square" lIns="96634" tIns="48317" rIns="96634" bIns="48317" numCol="1" anchor="t" anchorCtr="0" compatLnSpc="1">
            <a:prstTxWarp prst="textNoShape">
              <a:avLst/>
            </a:prstTxWarp>
          </a:bodyPr>
          <a:lstStyle>
            <a:lvl1pPr defTabSz="966514" eaLnBrk="0" hangingPunct="0">
              <a:defRPr sz="1300">
                <a:latin typeface="Times New Roman" pitchFamily="96" charset="0"/>
                <a:ea typeface="ＭＳ Ｐゴシック" pitchFamily="96" charset="-128"/>
                <a:cs typeface="+mn-cs"/>
              </a:defRPr>
            </a:lvl1pPr>
          </a:lstStyle>
          <a:p>
            <a:pPr>
              <a:defRPr/>
            </a:pPr>
            <a:endParaRPr lang="en-US"/>
          </a:p>
        </p:txBody>
      </p:sp>
      <p:sp>
        <p:nvSpPr>
          <p:cNvPr id="17411" name="Rectangle 3"/>
          <p:cNvSpPr>
            <a:spLocks noGrp="1" noChangeArrowheads="1"/>
          </p:cNvSpPr>
          <p:nvPr>
            <p:ph type="dt" idx="1"/>
          </p:nvPr>
        </p:nvSpPr>
        <p:spPr bwMode="auto">
          <a:xfrm>
            <a:off x="4144963" y="1"/>
            <a:ext cx="3170237" cy="479425"/>
          </a:xfrm>
          <a:prstGeom prst="rect">
            <a:avLst/>
          </a:prstGeom>
          <a:noFill/>
          <a:ln w="12700">
            <a:noFill/>
            <a:miter lim="800000"/>
            <a:headEnd type="none" w="sm" len="sm"/>
            <a:tailEnd type="none" w="sm" len="sm"/>
          </a:ln>
          <a:effectLst/>
        </p:spPr>
        <p:txBody>
          <a:bodyPr vert="horz" wrap="square" lIns="96634" tIns="48317" rIns="96634" bIns="48317" numCol="1" anchor="t" anchorCtr="0" compatLnSpc="1">
            <a:prstTxWarp prst="textNoShape">
              <a:avLst/>
            </a:prstTxWarp>
          </a:bodyPr>
          <a:lstStyle>
            <a:lvl1pPr algn="r" defTabSz="966514" eaLnBrk="0" hangingPunct="0">
              <a:defRPr sz="1300">
                <a:latin typeface="Times New Roman" pitchFamily="96" charset="0"/>
                <a:ea typeface="ＭＳ Ｐゴシック" pitchFamily="96" charset="-128"/>
                <a:cs typeface="+mn-cs"/>
              </a:defRPr>
            </a:lvl1pPr>
          </a:lstStyle>
          <a:p>
            <a:pPr>
              <a:defRPr/>
            </a:pPr>
            <a:r>
              <a:rPr lang="en-US"/>
              <a:t>July , 2000</a:t>
            </a:r>
          </a:p>
        </p:txBody>
      </p:sp>
      <p:sp>
        <p:nvSpPr>
          <p:cNvPr id="12292" name="Rectangle 4"/>
          <p:cNvSpPr>
            <a:spLocks noGrp="1" noRot="1" noChangeAspect="1" noChangeArrowheads="1" noTextEdit="1"/>
          </p:cNvSpPr>
          <p:nvPr>
            <p:ph type="sldImg" idx="2"/>
          </p:nvPr>
        </p:nvSpPr>
        <p:spPr bwMode="auto">
          <a:xfrm>
            <a:off x="1258888" y="722313"/>
            <a:ext cx="4797425" cy="3598862"/>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74726" y="4560888"/>
            <a:ext cx="5365750" cy="4319587"/>
          </a:xfrm>
          <a:prstGeom prst="rect">
            <a:avLst/>
          </a:prstGeom>
          <a:noFill/>
          <a:ln w="12700">
            <a:noFill/>
            <a:miter lim="800000"/>
            <a:headEnd type="none" w="sm" len="sm"/>
            <a:tailEnd type="none" w="sm" len="sm"/>
          </a:ln>
          <a:effectLst/>
        </p:spPr>
        <p:txBody>
          <a:bodyPr vert="horz" wrap="square" lIns="96634" tIns="48317" rIns="96634" bIns="48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6634" tIns="48317" rIns="96634" bIns="48317" numCol="1" anchor="b" anchorCtr="0" compatLnSpc="1">
            <a:prstTxWarp prst="textNoShape">
              <a:avLst/>
            </a:prstTxWarp>
          </a:bodyPr>
          <a:lstStyle>
            <a:lvl1pPr defTabSz="966514" eaLnBrk="0" hangingPunct="0">
              <a:defRPr sz="1300">
                <a:latin typeface="Times New Roman" pitchFamily="96" charset="0"/>
                <a:ea typeface="ＭＳ Ｐゴシック" pitchFamily="96"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634" tIns="48317" rIns="96634" bIns="48317" numCol="1" anchor="b" anchorCtr="0" compatLnSpc="1">
            <a:prstTxWarp prst="textNoShape">
              <a:avLst/>
            </a:prstTxWarp>
          </a:bodyPr>
          <a:lstStyle>
            <a:lvl1pPr algn="r" defTabSz="966514" eaLnBrk="0" hangingPunct="0">
              <a:defRPr sz="1300">
                <a:latin typeface="Times New Roman" pitchFamily="96" charset="0"/>
                <a:ea typeface="ＭＳ Ｐゴシック" pitchFamily="96" charset="-128"/>
                <a:cs typeface="+mn-cs"/>
              </a:defRPr>
            </a:lvl1pPr>
          </a:lstStyle>
          <a:p>
            <a:pPr>
              <a:defRPr/>
            </a:pPr>
            <a:fld id="{D7A12D9A-922D-434A-8771-223A77A14999}" type="slidenum">
              <a:rPr lang="en-US"/>
              <a:pPr>
                <a:defRPr/>
              </a:pPr>
              <a:t>‹#›</a:t>
            </a:fld>
            <a:endParaRPr lang="en-US"/>
          </a:p>
        </p:txBody>
      </p:sp>
    </p:spTree>
    <p:extLst>
      <p:ext uri="{BB962C8B-B14F-4D97-AF65-F5344CB8AC3E}">
        <p14:creationId xmlns:p14="http://schemas.microsoft.com/office/powerpoint/2010/main" xmlns="" val="3545163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drt@bellcow.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mailto:Dawne.Tortorella@gmail.com?subject=InfoPeople%20Contact" TargetMode="External"/><Relationship Id="rId5" Type="http://schemas.openxmlformats.org/officeDocument/2006/relationships/hyperlink" Target="http://www.linkedin.com/in/dawnetortorella" TargetMode="External"/><Relationship Id="rId4" Type="http://schemas.openxmlformats.org/officeDocument/2006/relationships/hyperlink" Target="http://twitter.com/#!/Daw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pPr defTabSz="965064"/>
            <a:fld id="{6957220F-802B-48B0-B6F9-071876AD03CC}" type="slidenum">
              <a:rPr lang="en-US" smtClean="0">
                <a:latin typeface="Times New Roman" pitchFamily="18" charset="0"/>
                <a:ea typeface="ＭＳ Ｐゴシック" pitchFamily="34" charset="-128"/>
              </a:rPr>
              <a:pPr defTabSz="965064"/>
              <a:t>1</a:t>
            </a:fld>
            <a:endParaRPr lang="en-US" dirty="0" smtClean="0">
              <a:latin typeface="Times New Roman" pitchFamily="18" charset="0"/>
              <a:ea typeface="ＭＳ Ｐゴシック" pitchFamily="34"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w="9525"/>
        </p:spPr>
        <p:txBody>
          <a:bodyPr/>
          <a:lstStyle/>
          <a:p>
            <a:r>
              <a:rPr lang="en-US" i="1" dirty="0" smtClean="0">
                <a:latin typeface="Times New Roman" pitchFamily="18" charset="0"/>
                <a:ea typeface="ＭＳ Ｐゴシック" pitchFamily="34" charset="-128"/>
              </a:rPr>
              <a:t>Location-Based Social Networks</a:t>
            </a:r>
          </a:p>
          <a:p>
            <a:endParaRPr lang="en-US" i="1" dirty="0" smtClean="0">
              <a:latin typeface="Times New Roman" pitchFamily="18" charset="0"/>
              <a:ea typeface="ＭＳ Ｐゴシック" pitchFamily="34" charset="-128"/>
            </a:endParaRPr>
          </a:p>
          <a:p>
            <a:r>
              <a:rPr lang="en-US" smtClean="0">
                <a:latin typeface="Times New Roman" pitchFamily="18" charset="0"/>
                <a:ea typeface="ＭＳ Ｐゴシック" pitchFamily="34" charset="-128"/>
              </a:rPr>
              <a:t>Hello, I’m Dawne Tortorella and my location is latitude 41 degrees 3 minutes and longitude -88 degrees 6 minutes.  </a:t>
            </a:r>
            <a:r>
              <a:rPr lang="en-US" dirty="0" smtClean="0">
                <a:latin typeface="Times New Roman" pitchFamily="18" charset="0"/>
                <a:ea typeface="ＭＳ Ｐゴシック" pitchFamily="34" charset="-128"/>
              </a:rPr>
              <a:t>If you are from California, your longitude will be somewhere between 116 and 124 degrees. By the end of this webinar, we can see exactly where I’ve checked in to join you today.</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 am a library consultant who works with libraries of all types in technology planning, staffing, professional development, web technologies, and social media. My recent research includes study of social network analysis in organizational development and the impact of social media tools in professional development. </a:t>
            </a:r>
          </a:p>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1">
              <a:defRPr/>
            </a:pPr>
            <a:r>
              <a:rPr lang="en-US" dirty="0" smtClean="0"/>
              <a:t>Image derived</a:t>
            </a:r>
            <a:r>
              <a:rPr lang="en-US" baseline="0" dirty="0" smtClean="0"/>
              <a:t> from </a:t>
            </a:r>
            <a:r>
              <a:rPr lang="en-US" i="1" baseline="0" dirty="0" smtClean="0"/>
              <a:t>Mobile Marketing</a:t>
            </a:r>
            <a:r>
              <a:rPr lang="en-US" baseline="0" dirty="0" smtClean="0"/>
              <a:t>, from Microsoft Tag</a:t>
            </a:r>
            <a:br>
              <a:rPr lang="en-US" baseline="0" dirty="0" smtClean="0"/>
            </a:br>
            <a:r>
              <a:rPr lang="en-US" baseline="0" dirty="0" smtClean="0"/>
              <a:t>tag.microsoft.com/community/blog/t/The_Growth_of_Mobile_Marketing_and_Tagging.aspx</a:t>
            </a:r>
          </a:p>
          <a:p>
            <a:endParaRPr lang="en-US" dirty="0" smtClean="0"/>
          </a:p>
          <a:p>
            <a:r>
              <a:rPr lang="en-US" dirty="0" smtClean="0"/>
              <a:t>With the rise of tablet computing,</a:t>
            </a:r>
            <a:r>
              <a:rPr lang="en-US" baseline="0" dirty="0" smtClean="0"/>
              <a:t> more mobile options are growing. Mobile means social – people use their mobile devices to connect to people, places, and activities.  By 2013, more people will visit your online library via mobile device than desktop/laptop computer.</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1">
              <a:defRPr/>
            </a:pPr>
            <a:r>
              <a:rPr lang="en-US" dirty="0" smtClean="0"/>
              <a:t>Image derived</a:t>
            </a:r>
            <a:r>
              <a:rPr lang="en-US" baseline="0" dirty="0" smtClean="0"/>
              <a:t> from </a:t>
            </a:r>
            <a:r>
              <a:rPr lang="en-US" i="1" baseline="0" dirty="0" smtClean="0"/>
              <a:t>Mobile Marketing</a:t>
            </a:r>
            <a:r>
              <a:rPr lang="en-US" baseline="0" dirty="0" smtClean="0"/>
              <a:t>, from Microsoft Tag</a:t>
            </a:r>
            <a:br>
              <a:rPr lang="en-US" baseline="0" dirty="0" smtClean="0"/>
            </a:br>
            <a:r>
              <a:rPr lang="en-US" baseline="0" dirty="0" smtClean="0"/>
              <a:t>tag.microsoft.com/community/blog/t/The_Growth_of_Mobile_Marketing_and_Tagging.aspx</a:t>
            </a:r>
          </a:p>
          <a:p>
            <a:endParaRPr lang="en-US" dirty="0" smtClean="0"/>
          </a:p>
          <a:p>
            <a:r>
              <a:rPr lang="en-US" dirty="0" smtClean="0"/>
              <a:t>You may be</a:t>
            </a:r>
            <a:r>
              <a:rPr lang="en-US" baseline="0" dirty="0" smtClean="0"/>
              <a:t> surprised to learn that women aged 35-54 are the most active group in mobile socialization. Add in the findings that half of all local searches are performed on mobile devices and a picture emerges of who might be connecting to our library via location-based social networks.</a:t>
            </a:r>
          </a:p>
          <a:p>
            <a:endParaRPr lang="en-US" baseline="0" dirty="0" smtClean="0"/>
          </a:p>
          <a:p>
            <a:r>
              <a:rPr lang="en-US" baseline="0" dirty="0" smtClean="0"/>
              <a:t>Looking at these demographics, I suspect many of us represent this typical user. If you own a smart phone, think back to a time before you had it. How has your searching behavior changed?</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1">
              <a:defRPr/>
            </a:pPr>
            <a:r>
              <a:rPr lang="en-US" dirty="0" smtClean="0"/>
              <a:t>Image derived</a:t>
            </a:r>
            <a:r>
              <a:rPr lang="en-US" baseline="0" dirty="0" smtClean="0"/>
              <a:t> from </a:t>
            </a:r>
            <a:r>
              <a:rPr lang="en-US" i="1" baseline="0" dirty="0" smtClean="0"/>
              <a:t>Mobile Marketing</a:t>
            </a:r>
            <a:r>
              <a:rPr lang="en-US" baseline="0" dirty="0" smtClean="0"/>
              <a:t>, from Microsoft Tag</a:t>
            </a:r>
            <a:br>
              <a:rPr lang="en-US" baseline="0" dirty="0" smtClean="0"/>
            </a:br>
            <a:r>
              <a:rPr lang="en-US" baseline="0" dirty="0" smtClean="0"/>
              <a:t>tag.microsoft.com/community/blog/t/The_Growth_of_Mobile_Marketing_and_Tagging.aspx</a:t>
            </a:r>
          </a:p>
          <a:p>
            <a:endParaRPr lang="en-US" baseline="0" dirty="0" smtClean="0"/>
          </a:p>
          <a:p>
            <a:r>
              <a:rPr lang="en-US" baseline="0" dirty="0" smtClean="0"/>
              <a:t>Our poll may show that we are quite representative of the general population or it may have illustrated the gap between our behavior and use of mobile technology and our users. While our communities may not be reflective of general population trends, it is important to understand what is happening “out there” so that we can best provide service “here.”</a:t>
            </a:r>
          </a:p>
          <a:p>
            <a:endParaRPr lang="en-US" baseline="0" dirty="0" smtClean="0"/>
          </a:p>
          <a:p>
            <a:r>
              <a:rPr lang="en-US" baseline="0" dirty="0" smtClean="0"/>
              <a:t>Mobile is big and getting bigger.</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my personal mobile phone to the world in less than 2 seconds, my location is posted and placed in context with others at the same location. </a:t>
            </a:r>
          </a:p>
          <a:p>
            <a:endParaRPr lang="en-US" baseline="0" dirty="0" smtClean="0"/>
          </a:p>
          <a:p>
            <a:r>
              <a:rPr lang="en-US" baseline="0" dirty="0" smtClean="0"/>
              <a:t>If your library has a twitter account, take advantage of the location identification. People in the area will be reminded of the services and social interaction buzzing at your library. If you work as an ambassador for your library when you are out in the community, show your location as you tweet on the library’s behalf. </a:t>
            </a:r>
          </a:p>
          <a:p>
            <a:endParaRPr lang="en-US" baseline="0" dirty="0" smtClean="0"/>
          </a:p>
          <a:p>
            <a:r>
              <a:rPr lang="en-US" baseline="0" dirty="0" smtClean="0"/>
              <a:t>The Library of Congress is archiving all twitter traffic, further justifying the importance placed on social media in our lives and in making history.</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Explore Flickr Places</a:t>
            </a:r>
            <a:br>
              <a:rPr lang="en-US" dirty="0" smtClean="0"/>
            </a:br>
            <a:r>
              <a:rPr lang="en-US" dirty="0" smtClean="0"/>
              <a:t>flickr.com/places</a:t>
            </a:r>
          </a:p>
          <a:p>
            <a:endParaRPr lang="en-US" dirty="0" smtClean="0"/>
          </a:p>
          <a:p>
            <a:r>
              <a:rPr lang="en-US" dirty="0" smtClean="0"/>
              <a:t>Check</a:t>
            </a:r>
            <a:r>
              <a:rPr lang="en-US" baseline="0" dirty="0" smtClean="0"/>
              <a:t> Flickr Places, searching for your library’s town. Are there representative photos of your library?  </a:t>
            </a:r>
          </a:p>
          <a:p>
            <a:endParaRPr lang="en-US" baseline="0" dirty="0" smtClean="0"/>
          </a:p>
          <a:p>
            <a:r>
              <a:rPr lang="en-US" baseline="0" dirty="0" smtClean="0"/>
              <a:t>With location tracking turned on, mobile phones are able to encode location information with any photos taken on the device. Uploading directly to Flickr transfers that information creating an instant </a:t>
            </a:r>
            <a:r>
              <a:rPr lang="en-US" baseline="0" dirty="0" err="1" smtClean="0"/>
              <a:t>geotag</a:t>
            </a:r>
            <a:r>
              <a:rPr lang="en-US" baseline="0" dirty="0" smtClean="0"/>
              <a:t>. If you use a computer to upload photos to Flickr you can add the photo to a map, targeting the location of the shot.</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is to be ubiquitous. The reach of social media is great and if your users are interacting with location-based social media, your library needs to be on the map and ready to welcome them with many arms!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Comics from </a:t>
            </a:r>
            <a:r>
              <a:rPr lang="en-US" i="1" baseline="0" dirty="0" smtClean="0"/>
              <a:t>Our Ten Favorite </a:t>
            </a:r>
            <a:r>
              <a:rPr lang="en-US" i="1" baseline="0" dirty="0" err="1" smtClean="0"/>
              <a:t>Mashable</a:t>
            </a:r>
            <a:r>
              <a:rPr lang="en-US" i="1" baseline="0" dirty="0" smtClean="0"/>
              <a:t> Comics</a:t>
            </a:r>
            <a:r>
              <a:rPr lang="en-US" baseline="0" dirty="0" smtClean="0"/>
              <a:t/>
            </a:r>
            <a:br>
              <a:rPr lang="en-US" baseline="0" dirty="0" smtClean="0"/>
            </a:br>
            <a:r>
              <a:rPr lang="en-US" baseline="0" dirty="0" smtClean="0"/>
              <a:t>mashable.com/2011/07/10/top-</a:t>
            </a:r>
            <a:r>
              <a:rPr lang="en-US" baseline="0" dirty="0" err="1" smtClean="0"/>
              <a:t>mashable</a:t>
            </a:r>
            <a:r>
              <a:rPr lang="en-US" baseline="0" dirty="0" smtClean="0"/>
              <a:t>-comics/#197373-Theres-a-Badge-for-That</a:t>
            </a:r>
          </a:p>
          <a:p>
            <a:endParaRPr lang="en-US" baseline="0" dirty="0" smtClean="0"/>
          </a:p>
          <a:p>
            <a:r>
              <a:rPr lang="en-US" baseline="0" dirty="0" smtClean="0"/>
              <a:t>Concern continues on the security and privacy of location-based social networking. From a consumer perspective, it is important that we help educate our users on the risks of broadcasting personal locations inadvertently. As providers of information and services, we must also be involved in emergent technologies. </a:t>
            </a:r>
          </a:p>
          <a:p>
            <a:endParaRPr lang="en-US" baseline="0" dirty="0" smtClean="0"/>
          </a:p>
          <a:p>
            <a:r>
              <a:rPr lang="en-US" baseline="0" dirty="0" smtClean="0"/>
              <a:t>Risk to our institutions through maintenance of geo-location based “places” is minimal. Expect the occasional spam or insulting review, but don’t let it ruin your day. Users of these services easily spot such abuse and ignore it. Positive reviews with substantive comments are valuable to your business.</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in</a:t>
            </a:r>
            <a:r>
              <a:rPr lang="en-US" baseline="0" dirty="0" smtClean="0"/>
              <a:t> the abstract is sometimes difficult. Unless you personally use location-based social networks, you might not see how these relate to the services you offer.</a:t>
            </a:r>
          </a:p>
          <a:p>
            <a:endParaRPr lang="en-US" baseline="0" dirty="0" smtClean="0"/>
          </a:p>
          <a:p>
            <a:r>
              <a:rPr lang="en-US" baseline="0" dirty="0" smtClean="0"/>
              <a:t>New York Public Library has been aggressive in establishing social media interaction with their city – patrons and visitors. </a:t>
            </a:r>
          </a:p>
          <a:p>
            <a:endParaRPr lang="en-US" baseline="0" dirty="0" smtClean="0"/>
          </a:p>
          <a:p>
            <a:r>
              <a:rPr lang="en-US" baseline="0" dirty="0" smtClean="0"/>
              <a:t>We will look at these three case examples through application sharing on a desktop computer. However, this tells only half the story. Location-based social networks are largely driven by the mobile app users. How they interact with these applications through their mobile devices is key.  If you have an </a:t>
            </a:r>
            <a:r>
              <a:rPr lang="en-US" baseline="0" dirty="0" err="1" smtClean="0"/>
              <a:t>iphone</a:t>
            </a:r>
            <a:r>
              <a:rPr lang="en-US" baseline="0" dirty="0" smtClean="0"/>
              <a:t> or android, download the apps and experiment on your own.</a:t>
            </a:r>
          </a:p>
          <a:p>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Press</a:t>
            </a:r>
            <a:r>
              <a:rPr lang="en-US" baseline="0" dirty="0" smtClean="0"/>
              <a:t> Release: </a:t>
            </a:r>
            <a:r>
              <a:rPr lang="en-US" i="1" dirty="0" smtClean="0"/>
              <a:t>The New York Public Library Partners With foursquare To Unveil A New “Badge”</a:t>
            </a:r>
            <a:r>
              <a:rPr lang="en-US" dirty="0" smtClean="0"/>
              <a:t/>
            </a:r>
            <a:br>
              <a:rPr lang="en-US" dirty="0" smtClean="0"/>
            </a:br>
            <a:r>
              <a:rPr lang="en-US" dirty="0" smtClean="0"/>
              <a:t>nypl.org/press/press-release/2011/03/30/new-</a:t>
            </a:r>
            <a:r>
              <a:rPr lang="en-US" dirty="0" err="1" smtClean="0"/>
              <a:t>york</a:t>
            </a:r>
            <a:r>
              <a:rPr lang="en-US" dirty="0" smtClean="0"/>
              <a:t>-public-library-partners-foursquare-unveil-new-%E2%80%9Cbadge%E2%80%9D</a:t>
            </a:r>
          </a:p>
          <a:p>
            <a:endParaRPr lang="en-US" dirty="0" smtClean="0"/>
          </a:p>
          <a:p>
            <a:r>
              <a:rPr lang="en-US" dirty="0" smtClean="0"/>
              <a:t>NYPL Foursquare</a:t>
            </a:r>
            <a:br>
              <a:rPr lang="en-US" dirty="0" smtClean="0"/>
            </a:br>
            <a:r>
              <a:rPr lang="en-US" dirty="0" smtClean="0"/>
              <a:t>foursquare.com/</a:t>
            </a:r>
            <a:r>
              <a:rPr lang="en-US" dirty="0" err="1" smtClean="0"/>
              <a:t>nypl</a:t>
            </a:r>
            <a:endParaRPr lang="en-US" dirty="0" smtClean="0"/>
          </a:p>
          <a:p>
            <a:endParaRPr lang="en-US" dirty="0" smtClean="0"/>
          </a:p>
          <a:p>
            <a:r>
              <a:rPr lang="en-US" dirty="0" smtClean="0"/>
              <a:t>NYPL was the first library in the world to create a custom</a:t>
            </a:r>
            <a:r>
              <a:rPr lang="en-US" baseline="0" dirty="0" smtClean="0"/>
              <a:t> Foursquare badge. During their 100 year celebration, they are embracing social media. To earn the badge, you have to follow the New York Public Library on foursquare and check into three NYPL venues or the New York Public Library 5 times. Since Foursquare requires a location-based service to trigger a check-in, anyone wishing to participate and earn that badge has to be within physical reach of the library. And being that close, chances are they will come through the doors. </a:t>
            </a:r>
          </a:p>
          <a:p>
            <a:endParaRPr lang="en-US" baseline="0" dirty="0" smtClean="0"/>
          </a:p>
          <a:p>
            <a:r>
              <a:rPr lang="en-US" baseline="0" dirty="0" smtClean="0"/>
              <a:t>NYPL adds tips for visiting collections and special resources of the library to maximize visits. Foursquare users can follow these tips and mark them as completed to keep a physical inventory of the tips followed.</a:t>
            </a:r>
          </a:p>
          <a:p>
            <a:endParaRPr lang="en-US" baseline="0" dirty="0" smtClean="0"/>
          </a:p>
          <a:p>
            <a:r>
              <a:rPr lang="en-US" baseline="0" dirty="0" smtClean="0"/>
              <a:t>Used strategically, Foursquare is a valuable tool to get people in the front door and to create scavenger hunts and target collections for your visitors.</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LibraryAnywhere</a:t>
            </a:r>
            <a:r>
              <a:rPr lang="en-US" dirty="0" smtClean="0"/>
              <a:t>, by </a:t>
            </a:r>
            <a:r>
              <a:rPr lang="en-US" dirty="0" err="1" smtClean="0"/>
              <a:t>Bowker</a:t>
            </a:r>
            <a:r>
              <a:rPr lang="en-US" dirty="0" smtClean="0"/>
              <a:t/>
            </a:r>
            <a:br>
              <a:rPr lang="en-US" dirty="0" smtClean="0"/>
            </a:br>
            <a:r>
              <a:rPr lang="en-US" dirty="0" smtClean="0"/>
              <a:t>bowkerinfo.com/offers/</a:t>
            </a:r>
            <a:r>
              <a:rPr lang="en-US" dirty="0" err="1" smtClean="0"/>
              <a:t>LibraryAnywhere</a:t>
            </a:r>
            <a:r>
              <a:rPr lang="en-US" dirty="0" smtClean="0"/>
              <a:t>/</a:t>
            </a:r>
            <a:br>
              <a:rPr lang="en-US" dirty="0" smtClean="0"/>
            </a:br>
            <a:endParaRPr lang="en-US" dirty="0" smtClean="0"/>
          </a:p>
          <a:p>
            <a:r>
              <a:rPr lang="en-US" dirty="0" smtClean="0"/>
              <a:t>Web interface for </a:t>
            </a:r>
            <a:r>
              <a:rPr lang="en-US" dirty="0" err="1" smtClean="0"/>
              <a:t>LibraryAnywhere</a:t>
            </a:r>
            <a:r>
              <a:rPr lang="en-US" dirty="0" smtClean="0"/>
              <a:t/>
            </a:r>
            <a:br>
              <a:rPr lang="en-US" dirty="0" smtClean="0"/>
            </a:br>
            <a:r>
              <a:rPr lang="en-US" dirty="0" smtClean="0"/>
              <a:t>libanywhere.com</a:t>
            </a:r>
          </a:p>
          <a:p>
            <a:endParaRPr lang="en-US" dirty="0" smtClean="0"/>
          </a:p>
          <a:p>
            <a:r>
              <a:rPr lang="en-US" dirty="0" smtClean="0"/>
              <a:t>I </a:t>
            </a:r>
            <a:r>
              <a:rPr lang="en-US" dirty="0" smtClean="0"/>
              <a:t>created a short video on using Library Anywhere back in March. It illustrates finding based on current</a:t>
            </a:r>
            <a:r>
              <a:rPr lang="en-US" baseline="0" dirty="0" smtClean="0"/>
              <a:t> location, searching the catalog and placing a hold.  Depending on whether you are connecting to your home library, a local library within your consortium, or a library somewhere across the nation, your options will reflect what actions are permitted at that library.</a:t>
            </a:r>
            <a:endParaRPr lang="en-US" dirty="0" smtClean="0"/>
          </a:p>
          <a:p>
            <a:endParaRPr lang="en-US" dirty="0" smtClean="0"/>
          </a:p>
          <a:p>
            <a:r>
              <a:rPr lang="en-US" dirty="0" err="1" smtClean="0"/>
              <a:t>WebJunction</a:t>
            </a:r>
            <a:r>
              <a:rPr lang="en-US" dirty="0" smtClean="0"/>
              <a:t> Workshop Demo – Developing Online Patron Tutorials, </a:t>
            </a:r>
            <a:r>
              <a:rPr lang="en-US" i="1" dirty="0" smtClean="0"/>
              <a:t>Library Anywhere</a:t>
            </a:r>
          </a:p>
          <a:p>
            <a:r>
              <a:rPr lang="en-US" dirty="0" smtClean="0"/>
              <a:t>screenr.com/Dj6</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First we will review key location-based listing services and see how we can get our library on the map. Think back to the 1980s, was your library listed in the phone book?  You need to make sure your</a:t>
            </a:r>
            <a:r>
              <a:rPr lang="en-US" baseline="0" dirty="0" smtClean="0"/>
              <a:t> library is</a:t>
            </a:r>
            <a:r>
              <a:rPr lang="en-US" dirty="0" smtClean="0"/>
              <a:t> listed in the major places people look for information today. </a:t>
            </a:r>
          </a:p>
          <a:p>
            <a:pPr>
              <a:defRPr/>
            </a:pPr>
            <a:endParaRPr lang="en-US" dirty="0" smtClean="0"/>
          </a:p>
          <a:p>
            <a:pPr>
              <a:defRPr/>
            </a:pPr>
            <a:r>
              <a:rPr lang="en-US" dirty="0" smtClean="0"/>
              <a:t>Taking a look in the mirror and examining your own patterns of behavior,</a:t>
            </a:r>
            <a:r>
              <a:rPr lang="en-US" baseline="0" dirty="0" smtClean="0"/>
              <a:t> you</a:t>
            </a:r>
            <a:r>
              <a:rPr lang="en-US" dirty="0" smtClean="0"/>
              <a:t> will determine if these</a:t>
            </a:r>
            <a:r>
              <a:rPr lang="en-US" baseline="0" dirty="0" smtClean="0"/>
              <a:t> patterns </a:t>
            </a:r>
            <a:r>
              <a:rPr lang="en-US" dirty="0" smtClean="0"/>
              <a:t>are reflective of your own patrons and the general population at large. How do people use location-based services? Do you realize how often your location is factored into new applications automatically?</a:t>
            </a:r>
          </a:p>
          <a:p>
            <a:pPr>
              <a:defRPr/>
            </a:pPr>
            <a:endParaRPr lang="en-US" dirty="0" smtClean="0"/>
          </a:p>
          <a:p>
            <a:pPr>
              <a:defRPr/>
            </a:pPr>
            <a:r>
              <a:rPr lang="en-US" dirty="0" smtClean="0"/>
              <a:t>There are outstanding models to follow in how location-based social networking enhances</a:t>
            </a:r>
            <a:r>
              <a:rPr lang="en-US" baseline="0" dirty="0" smtClean="0"/>
              <a:t> library service</a:t>
            </a:r>
            <a:r>
              <a:rPr lang="en-US" dirty="0" smtClean="0"/>
              <a:t>. We’ll examine a few.</a:t>
            </a:r>
          </a:p>
          <a:p>
            <a:pPr>
              <a:defRPr/>
            </a:pPr>
            <a:endParaRPr lang="en-US" dirty="0" smtClean="0"/>
          </a:p>
          <a:p>
            <a:pPr>
              <a:defRPr/>
            </a:pPr>
            <a:r>
              <a:rPr lang="en-US" dirty="0" smtClean="0"/>
              <a:t>And finally, a list of additional resources and hopefully some engaging Q&amp;A will cap off our hour together.</a:t>
            </a:r>
          </a:p>
          <a:p>
            <a:pPr>
              <a:defRPr/>
            </a:pPr>
            <a:r>
              <a:rPr lang="en-US" dirty="0" smtClean="0"/>
              <a:t>------</a:t>
            </a:r>
          </a:p>
          <a:p>
            <a:pPr>
              <a:defRPr/>
            </a:pPr>
            <a:r>
              <a:rPr lang="en-US" dirty="0" smtClean="0"/>
              <a:t>Before we get started, let’s cover some housekeeping details.  Please enter any questions or comments you have during the webinar in chat. I’ll try to keep an eye on those and incorporate them into our discussion. At the end of the webinar, while you fill out the evaluation on your screen, I’ll answer any remaining questions submitted via chat. </a:t>
            </a:r>
            <a:endParaRPr lang="en-US" dirty="0"/>
          </a:p>
        </p:txBody>
      </p:sp>
      <p:sp>
        <p:nvSpPr>
          <p:cNvPr id="14340" name="Slide Number Placeholder 3"/>
          <p:cNvSpPr>
            <a:spLocks noGrp="1"/>
          </p:cNvSpPr>
          <p:nvPr>
            <p:ph type="sldNum" sz="quarter" idx="5"/>
          </p:nvPr>
        </p:nvSpPr>
        <p:spPr>
          <a:noFill/>
        </p:spPr>
        <p:txBody>
          <a:bodyPr/>
          <a:lstStyle/>
          <a:p>
            <a:pPr defTabSz="965064"/>
            <a:fld id="{05CFE4CF-C667-4E36-9827-14DF71434C1F}" type="slidenum">
              <a:rPr lang="en-US" smtClean="0">
                <a:latin typeface="Times New Roman" pitchFamily="18" charset="0"/>
                <a:ea typeface="ＭＳ Ｐゴシック" pitchFamily="34" charset="-128"/>
              </a:rPr>
              <a:pPr defTabSz="965064"/>
              <a:t>2</a:t>
            </a:fld>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HistoryPin</a:t>
            </a:r>
            <a:endParaRPr lang="en-US" dirty="0" smtClean="0"/>
          </a:p>
          <a:p>
            <a:r>
              <a:rPr lang="en-US" dirty="0" smtClean="0"/>
              <a:t>historypin.com</a:t>
            </a:r>
          </a:p>
          <a:p>
            <a:endParaRPr lang="en-US" dirty="0" smtClean="0"/>
          </a:p>
          <a:p>
            <a:r>
              <a:rPr lang="en-US" dirty="0" smtClean="0"/>
              <a:t>History </a:t>
            </a:r>
            <a:r>
              <a:rPr lang="en-US" dirty="0" smtClean="0"/>
              <a:t>Pin is a</a:t>
            </a:r>
            <a:r>
              <a:rPr lang="en-US" baseline="0" dirty="0" smtClean="0"/>
              <a:t> “not-for-profit company that creates ways for millions of people to do more small, good things, helping address major social and environmental issues.”  They have partnered with Google to create History Pin which has been widely discussed by libraries. It provides an opportunity to get your community involved in a worldwide effort to document history and make history using social tools. </a:t>
            </a:r>
          </a:p>
          <a:p>
            <a:endParaRPr lang="en-US" baseline="0" dirty="0" smtClean="0"/>
          </a:p>
          <a:p>
            <a:r>
              <a:rPr lang="en-US" baseline="0" dirty="0" smtClean="0"/>
              <a:t>The Library of Congress has been active adding some of their collections to History Pin and encouraging others to participate. You could launch a project in your community to feature local history.</a:t>
            </a:r>
          </a:p>
          <a:p>
            <a:endParaRPr lang="en-US" baseline="0" dirty="0" smtClean="0"/>
          </a:p>
          <a:p>
            <a:r>
              <a:rPr lang="en-US" baseline="0" dirty="0" smtClean="0"/>
              <a:t>The mobile app allows you to upload photos to History Pin, taking the location from your location.  You’ve probably seen the commercials with the historic photos overlaid on a busy modern place. </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real estate, location is important.  </a:t>
            </a:r>
            <a:endParaRPr lang="en-US" dirty="0" smtClean="0"/>
          </a:p>
          <a:p>
            <a:endParaRPr lang="en-US" dirty="0" smtClean="0"/>
          </a:p>
          <a:p>
            <a:r>
              <a:rPr lang="en-US" dirty="0" smtClean="0"/>
              <a:t>Choose a location</a:t>
            </a:r>
            <a:r>
              <a:rPr lang="en-US" baseline="0" dirty="0" smtClean="0"/>
              <a:t> and a time period on the map. When you locate a pin of interest, click on that pin and “zoom and see more.”  Look for an area with the option to “view in </a:t>
            </a:r>
            <a:r>
              <a:rPr lang="en-US" baseline="0" dirty="0" err="1" smtClean="0"/>
              <a:t>Streetview</a:t>
            </a:r>
            <a:r>
              <a:rPr lang="en-US" baseline="0" dirty="0" smtClean="0"/>
              <a:t>” to see how that location has changed in time. </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w="9525"/>
        </p:spPr>
        <p:txBody>
          <a:bodyPr/>
          <a:lstStyle/>
          <a:p>
            <a:r>
              <a:rPr lang="en-US" dirty="0" smtClean="0">
                <a:latin typeface="Times New Roman" pitchFamily="18" charset="0"/>
                <a:ea typeface="ＭＳ Ｐゴシック" pitchFamily="34" charset="-128"/>
              </a:rPr>
              <a:t>Well, I’m within walking distance to the Brookfield Zoo, in Brookfield, IL which is about 8 miles west of Chicago. Here you can see my check-in from a recent visit to the zoo. </a:t>
            </a:r>
          </a:p>
        </p:txBody>
      </p:sp>
      <p:sp>
        <p:nvSpPr>
          <p:cNvPr id="17412" name="Slide Number Placeholder 3"/>
          <p:cNvSpPr>
            <a:spLocks noGrp="1"/>
          </p:cNvSpPr>
          <p:nvPr>
            <p:ph type="sldNum" sz="quarter" idx="5"/>
          </p:nvPr>
        </p:nvSpPr>
        <p:spPr>
          <a:noFill/>
        </p:spPr>
        <p:txBody>
          <a:bodyPr/>
          <a:lstStyle/>
          <a:p>
            <a:pPr defTabSz="965064"/>
            <a:fld id="{00070BF9-70F6-4CF2-AAAA-A05535607308}" type="slidenum">
              <a:rPr lang="en-US" smtClean="0">
                <a:latin typeface="Times New Roman" pitchFamily="18" charset="0"/>
                <a:ea typeface="ＭＳ Ｐゴシック" pitchFamily="34" charset="-128"/>
              </a:rPr>
              <a:pPr defTabSz="965064"/>
              <a:t>22</a:t>
            </a:fld>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p:spPr>
        <p:txBody>
          <a:bodyPr/>
          <a:lstStyle/>
          <a:p>
            <a:pPr>
              <a:buFont typeface="Arial" charset="0"/>
              <a:buNone/>
            </a:pPr>
            <a:endParaRPr lang="en-US" dirty="0" smtClean="0"/>
          </a:p>
          <a:p>
            <a:pPr>
              <a:buFont typeface="Arial" charset="0"/>
              <a:buNone/>
            </a:pPr>
            <a:r>
              <a:rPr lang="en-US" dirty="0" smtClean="0"/>
              <a:t>Infopeople Online Course</a:t>
            </a:r>
          </a:p>
          <a:p>
            <a:pPr>
              <a:buFont typeface="Arial" charset="0"/>
              <a:buNone/>
            </a:pPr>
            <a:r>
              <a:rPr lang="en-US" dirty="0" smtClean="0"/>
              <a:t>Library Marketing and Promotion via Social Media</a:t>
            </a:r>
          </a:p>
          <a:p>
            <a:pPr>
              <a:buFont typeface="Arial" charset="0"/>
              <a:buNone/>
            </a:pPr>
            <a:r>
              <a:rPr lang="en-US" dirty="0" smtClean="0"/>
              <a:t>http://</a:t>
            </a:r>
            <a:r>
              <a:rPr lang="en-US" dirty="0" err="1" smtClean="0"/>
              <a:t>infopeople.org</a:t>
            </a:r>
            <a:r>
              <a:rPr lang="en-US" dirty="0" smtClean="0"/>
              <a:t>/training/library-marketing-and-promotion-social-media</a:t>
            </a:r>
          </a:p>
        </p:txBody>
      </p:sp>
      <p:sp>
        <p:nvSpPr>
          <p:cNvPr id="18436" name="Slide Number Placeholder 3"/>
          <p:cNvSpPr>
            <a:spLocks noGrp="1"/>
          </p:cNvSpPr>
          <p:nvPr>
            <p:ph type="sldNum" sz="quarter" idx="5"/>
          </p:nvPr>
        </p:nvSpPr>
        <p:spPr>
          <a:noFill/>
        </p:spPr>
        <p:txBody>
          <a:bodyPr/>
          <a:lstStyle/>
          <a:p>
            <a:pPr defTabSz="965064"/>
            <a:fld id="{128152B9-B116-444F-B775-4CFF97B7F804}" type="slidenum">
              <a:rPr lang="en-US" smtClean="0">
                <a:latin typeface="Times New Roman" pitchFamily="18" charset="0"/>
                <a:ea typeface="ＭＳ Ｐゴシック" pitchFamily="34" charset="-128"/>
              </a:rPr>
              <a:pPr defTabSz="965064"/>
              <a:t>23</a:t>
            </a:fld>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p:spPr>
        <p:txBody>
          <a:bodyPr/>
          <a:lstStyle/>
          <a:p>
            <a:pPr>
              <a:buFont typeface="Arial" charset="0"/>
              <a:buNone/>
            </a:pPr>
            <a:endParaRPr lang="en-US" dirty="0" smtClean="0"/>
          </a:p>
          <a:p>
            <a:pPr>
              <a:buFont typeface="Arial" charset="0"/>
              <a:buNone/>
            </a:pPr>
            <a:r>
              <a:rPr lang="en-US" dirty="0" smtClean="0"/>
              <a:t>Dawne Tortorella</a:t>
            </a:r>
          </a:p>
          <a:p>
            <a:pPr lvl="1">
              <a:buFont typeface="Arial" charset="0"/>
              <a:buNone/>
            </a:pPr>
            <a:r>
              <a:rPr lang="en-US" dirty="0" smtClean="0"/>
              <a:t>Email: </a:t>
            </a:r>
            <a:r>
              <a:rPr lang="en-US" baseline="0" dirty="0" smtClean="0">
                <a:ea typeface="ＭＳ Ｐゴシック" pitchFamily="34" charset="-128"/>
                <a:hlinkClick r:id="rId3"/>
              </a:rPr>
              <a:t>drt@bellcow.com</a:t>
            </a:r>
            <a:endParaRPr lang="en-US" baseline="0" dirty="0" smtClean="0">
              <a:ea typeface="ＭＳ Ｐゴシック" pitchFamily="34" charset="-128"/>
            </a:endParaRPr>
          </a:p>
          <a:p>
            <a:pPr lvl="1" eaLnBrk="1" hangingPunct="1">
              <a:buFont typeface="Arial" charset="0"/>
              <a:buNone/>
            </a:pPr>
            <a:r>
              <a:rPr lang="en-US" dirty="0" smtClean="0">
                <a:ea typeface="ＭＳ Ｐゴシック" pitchFamily="34" charset="-128"/>
              </a:rPr>
              <a:t>Twitter: </a:t>
            </a:r>
            <a:r>
              <a:rPr lang="en-US" dirty="0" err="1" smtClean="0">
                <a:ea typeface="ＭＳ Ｐゴシック" pitchFamily="34" charset="-128"/>
                <a:hlinkClick r:id="rId4"/>
              </a:rPr>
              <a:t>dawne</a:t>
            </a:r>
            <a:endParaRPr lang="en-US" dirty="0" smtClean="0">
              <a:ea typeface="ＭＳ Ｐゴシック" pitchFamily="34" charset="-128"/>
            </a:endParaRPr>
          </a:p>
          <a:p>
            <a:pPr lvl="1" eaLnBrk="1" hangingPunct="1">
              <a:buFont typeface="Arial" charset="0"/>
              <a:buNone/>
            </a:pPr>
            <a:r>
              <a:rPr lang="en-US" dirty="0" smtClean="0">
                <a:ea typeface="ＭＳ Ｐゴシック" pitchFamily="34" charset="-128"/>
              </a:rPr>
              <a:t>LinkedIn: </a:t>
            </a:r>
            <a:r>
              <a:rPr lang="en-US" dirty="0" smtClean="0">
                <a:ea typeface="ＭＳ Ｐゴシック" pitchFamily="34" charset="-128"/>
                <a:hlinkClick r:id="rId5"/>
              </a:rPr>
              <a:t>www.linkedin.com/in/dawnetortorella</a:t>
            </a:r>
            <a:r>
              <a:rPr lang="en-US" dirty="0" smtClean="0">
                <a:ea typeface="ＭＳ Ｐゴシック" pitchFamily="34" charset="-128"/>
              </a:rPr>
              <a:t> </a:t>
            </a:r>
          </a:p>
          <a:p>
            <a:pPr lvl="1" eaLnBrk="1" hangingPunct="1">
              <a:buFont typeface="Arial" charset="0"/>
              <a:buNone/>
            </a:pPr>
            <a:r>
              <a:rPr lang="en-US" dirty="0" smtClean="0">
                <a:ea typeface="ＭＳ Ｐゴシック" pitchFamily="34" charset="-128"/>
              </a:rPr>
              <a:t>Google+ </a:t>
            </a:r>
            <a:r>
              <a:rPr lang="en-US" dirty="0" smtClean="0">
                <a:ea typeface="ＭＳ Ｐゴシック" pitchFamily="34" charset="-128"/>
                <a:hlinkClick r:id="rId6"/>
              </a:rPr>
              <a:t>Dawne.Tortorella@gmail.com</a:t>
            </a:r>
            <a:endParaRPr lang="en-US" dirty="0" smtClean="0">
              <a:ea typeface="ＭＳ Ｐゴシック" pitchFamily="34" charset="-128"/>
            </a:endParaRPr>
          </a:p>
        </p:txBody>
      </p:sp>
      <p:sp>
        <p:nvSpPr>
          <p:cNvPr id="18436" name="Slide Number Placeholder 3"/>
          <p:cNvSpPr>
            <a:spLocks noGrp="1"/>
          </p:cNvSpPr>
          <p:nvPr>
            <p:ph type="sldNum" sz="quarter" idx="5"/>
          </p:nvPr>
        </p:nvSpPr>
        <p:spPr>
          <a:noFill/>
        </p:spPr>
        <p:txBody>
          <a:bodyPr/>
          <a:lstStyle/>
          <a:p>
            <a:pPr defTabSz="965064"/>
            <a:fld id="{128152B9-B116-444F-B775-4CFF97B7F804}" type="slidenum">
              <a:rPr lang="en-US" smtClean="0">
                <a:latin typeface="Times New Roman" pitchFamily="18" charset="0"/>
                <a:ea typeface="ＭＳ Ｐゴシック" pitchFamily="34" charset="-128"/>
              </a:rPr>
              <a:pPr defTabSz="965064"/>
              <a:t>24</a:t>
            </a:fld>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defTabSz="965064"/>
            <a:fld id="{BE4E3C5E-76FD-407E-9AB1-0AEAD1585CFF}" type="slidenum">
              <a:rPr lang="en-US" smtClean="0">
                <a:latin typeface="Times New Roman" pitchFamily="18" charset="0"/>
                <a:ea typeface="ＭＳ Ｐゴシック" pitchFamily="34" charset="-128"/>
              </a:rPr>
              <a:pPr defTabSz="965064"/>
              <a:t>3</a:t>
            </a:fld>
            <a:endParaRPr lang="en-US" dirty="0" smtClean="0">
              <a:latin typeface="Times New Roman" pitchFamily="18" charset="0"/>
              <a:ea typeface="ＭＳ Ｐゴシック" pitchFamily="34"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w="9525"/>
        </p:spPr>
        <p:txBody>
          <a:bodyPr/>
          <a:lstStyle/>
          <a:p>
            <a:r>
              <a:rPr lang="en-US" dirty="0" smtClean="0">
                <a:latin typeface="Times New Roman" pitchFamily="18" charset="0"/>
                <a:ea typeface="ＭＳ Ｐゴシック" pitchFamily="34" charset="-128"/>
              </a:rPr>
              <a:t>Through </a:t>
            </a:r>
            <a:r>
              <a:rPr lang="en-US" dirty="0" smtClean="0">
                <a:latin typeface="Times New Roman" pitchFamily="18" charset="0"/>
                <a:ea typeface="ＭＳ Ｐゴシック" pitchFamily="34" charset="-128"/>
              </a:rPr>
              <a:t>use of location services such as GPS and mobile tracking algorithms, geo-mapping allows identification of a post or status, photo, or other activity with a physical</a:t>
            </a:r>
            <a:r>
              <a:rPr lang="en-US" baseline="0" dirty="0" smtClean="0">
                <a:latin typeface="Times New Roman" pitchFamily="18" charset="0"/>
                <a:ea typeface="ＭＳ Ｐゴシック" pitchFamily="34" charset="-128"/>
              </a:rPr>
              <a:t> location.  Depending on the service, other activities associated with the location can be seen and people can interact based on their location.</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Geo-mapping matches people and places across time and space.</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In 2010, many social networking pundits predicted location-based services to be the fastest growing sector of social networking.  The 2011 predictions add time as a dimension to these services. Where and when do patterns of social activity occur?</a:t>
            </a:r>
          </a:p>
          <a:p>
            <a:endParaRPr lang="en-US" baseline="0" dirty="0" smtClean="0">
              <a:latin typeface="Times New Roman" pitchFamily="18" charset="0"/>
              <a:ea typeface="ＭＳ Ｐゴシック" pitchFamily="34" charset="-128"/>
            </a:endParaRPr>
          </a:p>
          <a:p>
            <a:r>
              <a:rPr lang="en-US" i="1" baseline="0" dirty="0" smtClean="0">
                <a:latin typeface="Times New Roman" pitchFamily="18" charset="0"/>
                <a:ea typeface="ＭＳ Ｐゴシック" pitchFamily="34" charset="-128"/>
              </a:rPr>
              <a:t>Designing Social Interfaces</a:t>
            </a:r>
            <a:r>
              <a:rPr lang="en-US" baseline="0" dirty="0" smtClean="0">
                <a:latin typeface="Times New Roman" pitchFamily="18" charset="0"/>
                <a:ea typeface="ＭＳ Ｐゴシック" pitchFamily="34" charset="-128"/>
              </a:rPr>
              <a:t>, by Christian </a:t>
            </a:r>
            <a:r>
              <a:rPr lang="en-US" baseline="0" dirty="0" err="1" smtClean="0">
                <a:latin typeface="Times New Roman" pitchFamily="18" charset="0"/>
                <a:ea typeface="ＭＳ Ｐゴシック" pitchFamily="34" charset="-128"/>
              </a:rPr>
              <a:t>Crumlish</a:t>
            </a:r>
            <a:r>
              <a:rPr lang="en-US" baseline="0" dirty="0" smtClean="0">
                <a:latin typeface="Times New Roman" pitchFamily="18" charset="0"/>
                <a:ea typeface="ＭＳ Ｐゴシック" pitchFamily="34" charset="-128"/>
              </a:rPr>
              <a:t> and Erin Malone, discuss Geo-Mapping in relation to building a social website and engaging in the social web. </a:t>
            </a:r>
          </a:p>
          <a:p>
            <a:r>
              <a:rPr lang="en-US" dirty="0" smtClean="0">
                <a:latin typeface="Times New Roman" pitchFamily="18" charset="0"/>
                <a:ea typeface="ＭＳ Ｐゴシック" pitchFamily="34" charset="-128"/>
              </a:rPr>
              <a:t>http://designingsocialinterfaces.com/patterns/Geo-Mapping#Use_When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p:spPr>
        <p:txBody>
          <a:bodyPr/>
          <a:lstStyle/>
          <a:p>
            <a:r>
              <a:rPr lang="en-US" dirty="0" smtClean="0">
                <a:latin typeface="Times New Roman" pitchFamily="18" charset="0"/>
                <a:ea typeface="ＭＳ Ｐゴシック" pitchFamily="34" charset="-128"/>
              </a:rPr>
              <a:t>It</a:t>
            </a:r>
            <a:r>
              <a:rPr lang="en-US" baseline="0" dirty="0" smtClean="0">
                <a:latin typeface="Times New Roman" pitchFamily="18" charset="0"/>
                <a:ea typeface="ＭＳ Ｐゴシック" pitchFamily="34" charset="-128"/>
              </a:rPr>
              <a:t> will only take a couple of days for you to research, claim, and update your library’s directory listings on key location-based services.  Once established, the listings can help identify library users connected through location-based social media.</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Savvy social media users estimate the time to claim a location-based listing to be less than an hour. But, if you are like me, you might be more comfortable researching the service first and conferring with some “how-to” guides. Several are listed in the Resources listing for this webinar.</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Your “places” pages give you insight into your service population and can serve as a research tool for understanding usage patterns and associations of your users.</a:t>
            </a:r>
          </a:p>
          <a:p>
            <a:endParaRPr lang="en-US" baseline="0"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15364" name="Slide Number Placeholder 3"/>
          <p:cNvSpPr>
            <a:spLocks noGrp="1"/>
          </p:cNvSpPr>
          <p:nvPr>
            <p:ph type="sldNum" sz="quarter" idx="5"/>
          </p:nvPr>
        </p:nvSpPr>
        <p:spPr>
          <a:noFill/>
        </p:spPr>
        <p:txBody>
          <a:bodyPr/>
          <a:lstStyle/>
          <a:p>
            <a:pPr defTabSz="965064"/>
            <a:fld id="{E4E94791-B099-413D-A22B-3A15BC72AE55}" type="slidenum">
              <a:rPr lang="en-US" smtClean="0">
                <a:latin typeface="Times New Roman" pitchFamily="18" charset="0"/>
                <a:ea typeface="ＭＳ Ｐゴシック" pitchFamily="34" charset="-128"/>
              </a:rPr>
              <a:pPr defTabSz="965064"/>
              <a:t>4</a:t>
            </a:fld>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Google Places is an online business directory</a:t>
            </a:r>
            <a:r>
              <a:rPr lang="en-US" baseline="0" dirty="0" smtClean="0"/>
              <a:t> which displays within Google Maps. If you have ever used Google Maps and noticed business names or searched for “restaurants near” you have accessed the Google Places listings.   Also, if you search Google, local results are optimized. They appear higher in the results list. </a:t>
            </a:r>
          </a:p>
          <a:p>
            <a:endParaRPr lang="en-US" baseline="0" dirty="0" smtClean="0"/>
          </a:p>
          <a:p>
            <a:r>
              <a:rPr lang="en-US" baseline="0" dirty="0" smtClean="0"/>
              <a:t>By having an updated Google Places listing you are guaranteed to show up on the map and your likelihood of being returned in a search by someone in your local community increases. </a:t>
            </a:r>
          </a:p>
          <a:p>
            <a:endParaRPr lang="en-US" baseline="0" dirty="0" smtClean="0"/>
          </a:p>
          <a:p>
            <a:r>
              <a:rPr lang="en-US" baseline="0" dirty="0" smtClean="0"/>
              <a:t>To get started, go to Google Maps (maps.google.com) and search for your library.  A Google Maps pin marker will indicate the location. The link will bring up the Google Places page.  Look in the right top, above the small location page for the “Business owner?”  link. </a:t>
            </a:r>
          </a:p>
          <a:p>
            <a:endParaRPr lang="en-US" baseline="0" dirty="0" smtClean="0"/>
          </a:p>
          <a:p>
            <a:r>
              <a:rPr lang="en-US" baseline="0" dirty="0" smtClean="0"/>
              <a:t>Follow the instructions for claiming the Google Places listing. You need to login with a </a:t>
            </a:r>
            <a:r>
              <a:rPr lang="en-US" baseline="0" dirty="0" err="1" smtClean="0"/>
              <a:t>gmail</a:t>
            </a:r>
            <a:r>
              <a:rPr lang="en-US" baseline="0" dirty="0" smtClean="0"/>
              <a:t> account to claim the place and to edit contents. If your library does not use </a:t>
            </a:r>
            <a:r>
              <a:rPr lang="en-US" baseline="0" dirty="0" err="1" smtClean="0"/>
              <a:t>gmail</a:t>
            </a:r>
            <a:r>
              <a:rPr lang="en-US" baseline="0" dirty="0" smtClean="0"/>
              <a:t>, create a free account for purposes of managing your Google Places listing.</a:t>
            </a:r>
          </a:p>
          <a:p>
            <a:endParaRPr lang="en-US" baseline="0" dirty="0" smtClean="0"/>
          </a:p>
          <a:p>
            <a:r>
              <a:rPr lang="en-US" baseline="0" dirty="0" smtClean="0"/>
              <a:t>Google Places</a:t>
            </a:r>
            <a:br>
              <a:rPr lang="en-US" baseline="0" dirty="0" smtClean="0"/>
            </a:br>
            <a:r>
              <a:rPr lang="en-US" baseline="0" dirty="0" smtClean="0"/>
              <a:t>google.com/places</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 already have a Facebook Page for your library, complete the basic information in the page profile. The full address will be matched to a Facebook Places Page.  To claim your library as a Facebook Place without a Facebook Page, you will need to add the location to Facebook Places. That process involves using the Facebook mobile app to mark your location while at the library so that you can add the “places” marker. Once added, you can update the basic information and request a claim on the property.</a:t>
            </a:r>
          </a:p>
          <a:p>
            <a:endParaRPr lang="en-US" baseline="0" dirty="0" smtClean="0"/>
          </a:p>
          <a:p>
            <a:r>
              <a:rPr lang="en-US" baseline="0" dirty="0" smtClean="0"/>
              <a:t>Instructions for claiming a Facebook Places page</a:t>
            </a:r>
            <a:br>
              <a:rPr lang="en-US" baseline="0" dirty="0" smtClean="0"/>
            </a:br>
            <a:r>
              <a:rPr lang="en-US" baseline="0" dirty="0" smtClean="0"/>
              <a:t>facebook.com/</a:t>
            </a:r>
            <a:r>
              <a:rPr lang="en-US" baseline="0" dirty="0" err="1" smtClean="0"/>
              <a:t>help?page</a:t>
            </a:r>
            <a:r>
              <a:rPr lang="en-US" baseline="0" dirty="0" smtClean="0"/>
              <a:t>=1154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Foursquare</a:t>
            </a:r>
            <a:r>
              <a:rPr lang="en-US" baseline="0" dirty="0" smtClean="0"/>
              <a:t> has created an automated process for adding your library to Foursquare. </a:t>
            </a:r>
          </a:p>
          <a:p>
            <a:endParaRPr lang="en-US" baseline="0" dirty="0" smtClean="0"/>
          </a:p>
          <a:p>
            <a:r>
              <a:rPr lang="en-US" baseline="0" dirty="0" smtClean="0"/>
              <a:t>Start at the “Foursquare for Business” page.</a:t>
            </a:r>
            <a:br>
              <a:rPr lang="en-US" baseline="0" dirty="0" smtClean="0"/>
            </a:br>
            <a:r>
              <a:rPr lang="en-US" baseline="0" dirty="0" smtClean="0"/>
              <a:t>foursquare.com/business</a:t>
            </a:r>
          </a:p>
          <a:p>
            <a:endParaRPr lang="en-US" baseline="0" dirty="0" smtClean="0"/>
          </a:p>
          <a:p>
            <a:r>
              <a:rPr lang="en-US" baseline="0" dirty="0" smtClean="0"/>
              <a:t>Search for your library; if it exists, claim it. If not, add your listing and then claim.</a:t>
            </a:r>
          </a:p>
          <a:p>
            <a:endParaRPr lang="en-US" baseline="0" dirty="0" smtClean="0"/>
          </a:p>
          <a:p>
            <a:r>
              <a:rPr lang="en-US" baseline="0" dirty="0" smtClean="0"/>
              <a:t>This is starting to feel a bit like the shampoo bottle instructions “lather, rinse, repeat.”  The claiming strategy is similar for most location-based social networking listings. </a:t>
            </a:r>
          </a:p>
          <a:p>
            <a:endParaRPr lang="en-US" baseline="0" dirty="0" smtClean="0"/>
          </a:p>
          <a:p>
            <a:pPr marL="228567" indent="-228567">
              <a:buFont typeface="+mj-lt"/>
              <a:buAutoNum type="arabicPeriod"/>
            </a:pPr>
            <a:r>
              <a:rPr lang="en-US" baseline="0" dirty="0" smtClean="0"/>
              <a:t>Verify that the listing does not already exist.</a:t>
            </a:r>
          </a:p>
          <a:p>
            <a:pPr marL="228567" indent="-228567">
              <a:buFont typeface="+mj-lt"/>
              <a:buAutoNum type="arabicPeriod"/>
            </a:pPr>
            <a:r>
              <a:rPr lang="en-US" baseline="0" dirty="0" smtClean="0"/>
              <a:t>Add the listing.</a:t>
            </a:r>
          </a:p>
          <a:p>
            <a:pPr marL="228567" indent="-228567">
              <a:buFont typeface="+mj-lt"/>
              <a:buAutoNum type="arabicPeriod"/>
            </a:pPr>
            <a:r>
              <a:rPr lang="en-US" baseline="0" dirty="0" smtClean="0"/>
              <a:t>Claim the listing – verified through email, phone, or other verification methods.</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would like to volunteer your library as an example, enter your library name and city in the</a:t>
            </a:r>
            <a:r>
              <a:rPr lang="en-US" baseline="0" dirty="0" smtClean="0"/>
              <a:t> chat window. We will select one to check if your library has a location-based listing in Google Places and Yelp.</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poll to see how</a:t>
            </a:r>
            <a:r>
              <a:rPr lang="en-US" baseline="0" dirty="0" smtClean="0"/>
              <a:t> we use our mobile phones.</a:t>
            </a:r>
          </a:p>
          <a:p>
            <a:endParaRPr lang="en-US" baseline="0" dirty="0" smtClean="0"/>
          </a:p>
          <a:p>
            <a:r>
              <a:rPr lang="en-US" baseline="0" dirty="0" smtClean="0"/>
              <a:t>Select as many as apply.</a:t>
            </a:r>
          </a:p>
          <a:p>
            <a:r>
              <a:rPr lang="en-US" baseline="0" dirty="0" smtClean="0"/>
              <a:t>[NOTE: WebEx poll]</a:t>
            </a:r>
            <a:endParaRPr lang="en-US" dirty="0"/>
          </a:p>
        </p:txBody>
      </p:sp>
      <p:sp>
        <p:nvSpPr>
          <p:cNvPr id="4" name="Slide Number Placeholder 3"/>
          <p:cNvSpPr>
            <a:spLocks noGrp="1"/>
          </p:cNvSpPr>
          <p:nvPr>
            <p:ph type="sldNum" sz="quarter" idx="10"/>
          </p:nvPr>
        </p:nvSpPr>
        <p:spPr/>
        <p:txBody>
          <a:bodyPr/>
          <a:lstStyle/>
          <a:p>
            <a:pPr>
              <a:defRPr/>
            </a:pPr>
            <a:fld id="{D7A12D9A-922D-434A-8771-223A77A1499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Background.jpg"/>
          <p:cNvPicPr>
            <a:picLocks noChangeAspect="1"/>
          </p:cNvPicPr>
          <p:nvPr userDrawn="1"/>
        </p:nvPicPr>
        <p:blipFill>
          <a:blip r:embed="rId2" cstate="print"/>
          <a:srcRect r="4399"/>
          <a:stretch>
            <a:fillRect/>
          </a:stretch>
        </p:blipFill>
        <p:spPr bwMode="auto">
          <a:xfrm>
            <a:off x="152400" y="152400"/>
            <a:ext cx="8991600" cy="61722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solidFill>
            <a:schemeClr val="bg1">
              <a:alpha val="40000"/>
            </a:schemeClr>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solidFill>
            <a:schemeClr val="bg1">
              <a:alpha val="30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23E91286-EA9F-491A-AC7F-34DBC70B714C}" type="datetimeFigureOut">
              <a:rPr lang="en-US"/>
              <a:pPr>
                <a:defRPr/>
              </a:pPr>
              <a:t>9/6/2011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8BC9B5-3B55-477A-8FF5-33D6998307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Background.jpg"/>
          <p:cNvPicPr>
            <a:picLocks noChangeAspect="1"/>
          </p:cNvPicPr>
          <p:nvPr userDrawn="1"/>
        </p:nvPicPr>
        <p:blipFill>
          <a:blip r:embed="rId2" cstate="print"/>
          <a:srcRect r="4398"/>
          <a:stretch>
            <a:fillRect/>
          </a:stretch>
        </p:blipFill>
        <p:spPr bwMode="auto">
          <a:xfrm>
            <a:off x="152400" y="152400"/>
            <a:ext cx="8991600" cy="6172200"/>
          </a:xfrm>
          <a:prstGeom prst="rect">
            <a:avLst/>
          </a:prstGeom>
          <a:noFill/>
          <a:ln w="9525">
            <a:noFill/>
            <a:miter lim="800000"/>
            <a:headEnd/>
            <a:tailEnd/>
          </a:ln>
        </p:spPr>
      </p:pic>
      <p:sp>
        <p:nvSpPr>
          <p:cNvPr id="2" name="Title 1"/>
          <p:cNvSpPr>
            <a:spLocks noGrp="1"/>
          </p:cNvSpPr>
          <p:nvPr>
            <p:ph type="title"/>
          </p:nvPr>
        </p:nvSpPr>
        <p:spPr>
          <a:xfrm>
            <a:off x="457200" y="274638"/>
            <a:ext cx="7543800" cy="1143000"/>
          </a:xfrm>
          <a:solidFill>
            <a:schemeClr val="bg1">
              <a:alpha val="18000"/>
            </a:schemeClr>
          </a:solidFill>
        </p:spPr>
        <p:txBody>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Date Placeholder 3"/>
          <p:cNvSpPr>
            <a:spLocks noGrp="1"/>
          </p:cNvSpPr>
          <p:nvPr>
            <p:ph type="dt" sz="half" idx="10"/>
          </p:nvPr>
        </p:nvSpPr>
        <p:spPr/>
        <p:txBody>
          <a:bodyPr/>
          <a:lstStyle>
            <a:lvl1pPr>
              <a:defRPr/>
            </a:lvl1pPr>
          </a:lstStyle>
          <a:p>
            <a:pPr>
              <a:defRPr/>
            </a:pPr>
            <a:fld id="{19611D46-2468-471D-A1EE-C2EB19FDF4A2}" type="datetimeFigureOut">
              <a:rPr lang="en-US"/>
              <a:pPr>
                <a:defRPr/>
              </a:pPr>
              <a:t>9/6/2011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29FB86-1F12-4FEC-80CF-CB966F1CE0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4" descr="Background.jpg"/>
          <p:cNvPicPr>
            <a:picLocks noChangeAspect="1"/>
          </p:cNvPicPr>
          <p:nvPr userDrawn="1"/>
        </p:nvPicPr>
        <p:blipFill>
          <a:blip r:embed="rId2" cstate="print"/>
          <a:srcRect r="4398"/>
          <a:stretch>
            <a:fillRect/>
          </a:stretch>
        </p:blipFill>
        <p:spPr bwMode="auto">
          <a:xfrm>
            <a:off x="152400" y="152400"/>
            <a:ext cx="8991600" cy="61722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2BD66E9E-237F-4B2F-A443-ABA441BC876E}" type="datetimeFigureOut">
              <a:rPr lang="en-US"/>
              <a:pPr>
                <a:defRPr/>
              </a:pPr>
              <a:t>9/6/2011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905A9AD-E2C8-4C6C-B1ED-C2AF1DFC42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10"/>
          </p:nvPr>
        </p:nvSpPr>
        <p:spPr/>
        <p:txBody>
          <a:bodyPr/>
          <a:lstStyle>
            <a:lvl1pPr>
              <a:defRPr/>
            </a:lvl1pPr>
          </a:lstStyle>
          <a:p>
            <a:pPr>
              <a:defRPr/>
            </a:pPr>
            <a:fld id="{032BC982-32D4-4B9C-8D67-F7007D9F1BE7}" type="datetimeFigureOut">
              <a:rPr lang="en-US"/>
              <a:pPr>
                <a:defRPr/>
              </a:pPr>
              <a:t>9/6/2011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96F010-22BD-4A76-BF59-375CF55099C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FA8BBF-4A4F-4C68-A25F-9BA52A85CD93}" type="datetimeFigureOut">
              <a:rPr lang="en-US"/>
              <a:pPr>
                <a:defRPr/>
              </a:pPr>
              <a:t>9/6/2011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A69E2E-F4FF-4F45-BA71-A40DC263F1A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1FB27D-8EB2-42EA-B06C-9D60593B9CBE}" type="datetimeFigureOut">
              <a:rPr lang="en-US"/>
              <a:pPr>
                <a:defRPr/>
              </a:pPr>
              <a:t>9/6/2011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BCD6A0-ED8E-45A9-A09D-3002D832C1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FF009C-C4E3-4BD0-A39B-171048ACCAB2}" type="datetimeFigureOut">
              <a:rPr lang="en-US"/>
              <a:pPr>
                <a:defRPr/>
              </a:pPr>
              <a:t>9/6/2011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5A315F-A488-4511-8CBF-69377110B3B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248E5CB-8E8A-4F14-BDD5-C73C27D5F534}" type="datetimeFigureOut">
              <a:rPr lang="en-US"/>
              <a:pPr>
                <a:defRPr/>
              </a:pPr>
              <a:t>9/6/2011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7A897B-A117-45E2-9775-E258D8AF617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alpha val="40000"/>
            </a:schemeClr>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solidFill>
            <a:schemeClr val="bg1">
              <a:alpha val="30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2"/>
          </p:nvPr>
        </p:nvSpPr>
        <p:spPr>
          <a:xfrm>
            <a:off x="6553200" y="6356350"/>
            <a:ext cx="990600" cy="365125"/>
          </a:xfrm>
          <a:prstGeom prst="rect">
            <a:avLst/>
          </a:prstGeom>
        </p:spPr>
        <p:txBody>
          <a:bodyPr vert="horz" lIns="91440" tIns="45720" rIns="91440" bIns="45720" rtlCol="0" anchor="ctr"/>
          <a:lstStyle>
            <a:lvl1pPr algn="l" eaLnBrk="0" hangingPunct="0">
              <a:defRPr sz="1200">
                <a:solidFill>
                  <a:schemeClr val="tx1"/>
                </a:solidFill>
                <a:latin typeface="Arial" charset="0"/>
                <a:ea typeface="ＭＳ Ｐゴシック" pitchFamily="96" charset="-128"/>
                <a:cs typeface="+mn-cs"/>
              </a:defRPr>
            </a:lvl1pPr>
          </a:lstStyle>
          <a:p>
            <a:pPr>
              <a:defRPr/>
            </a:pPr>
            <a:fld id="{C6D31E13-C152-4C27-89AB-F5EF08CC4903}" type="datetimeFigureOut">
              <a:rPr lang="en-US"/>
              <a:pPr>
                <a:defRPr/>
              </a:pPr>
              <a:t>9/6/2011</a:t>
            </a:fld>
            <a:endParaRPr lang="en-US" dirty="0"/>
          </a:p>
        </p:txBody>
      </p:sp>
      <p:sp>
        <p:nvSpPr>
          <p:cNvPr id="5" name="Footer Placeholder 4"/>
          <p:cNvSpPr>
            <a:spLocks noGrp="1"/>
          </p:cNvSpPr>
          <p:nvPr>
            <p:ph type="ftr" sz="quarter" idx="3"/>
          </p:nvPr>
        </p:nvSpPr>
        <p:spPr>
          <a:xfrm>
            <a:off x="2514600" y="6356350"/>
            <a:ext cx="3962400" cy="365125"/>
          </a:xfrm>
          <a:prstGeom prst="rect">
            <a:avLst/>
          </a:prstGeom>
        </p:spPr>
        <p:txBody>
          <a:bodyPr vert="horz" lIns="91440" tIns="45720" rIns="91440" bIns="45720" rtlCol="0" anchor="ctr"/>
          <a:lstStyle>
            <a:lvl1pPr algn="ctr" eaLnBrk="0" hangingPunct="0">
              <a:defRPr sz="1200">
                <a:solidFill>
                  <a:schemeClr val="tx1"/>
                </a:solidFill>
                <a:latin typeface="Arial" charset="0"/>
                <a:ea typeface="ＭＳ Ｐゴシック" pitchFamily="96" charset="-128"/>
                <a:cs typeface="+mn-cs"/>
              </a:defRPr>
            </a:lvl1pPr>
          </a:lstStyle>
          <a:p>
            <a:pPr>
              <a:defRPr/>
            </a:pPr>
            <a:endParaRPr lang="en-US"/>
          </a:p>
        </p:txBody>
      </p:sp>
      <p:sp>
        <p:nvSpPr>
          <p:cNvPr id="6" name="Slide Number Placeholder 5"/>
          <p:cNvSpPr>
            <a:spLocks noGrp="1"/>
          </p:cNvSpPr>
          <p:nvPr>
            <p:ph type="sldNum" sz="quarter" idx="4"/>
          </p:nvPr>
        </p:nvSpPr>
        <p:spPr>
          <a:xfrm>
            <a:off x="7696200" y="6356350"/>
            <a:ext cx="1219200" cy="365125"/>
          </a:xfrm>
          <a:prstGeom prst="rect">
            <a:avLst/>
          </a:prstGeom>
        </p:spPr>
        <p:txBody>
          <a:bodyPr vert="horz" lIns="91440" tIns="45720" rIns="91440" bIns="45720" rtlCol="0" anchor="ctr"/>
          <a:lstStyle>
            <a:lvl1pPr algn="r" eaLnBrk="0" hangingPunct="0">
              <a:defRPr sz="1200">
                <a:solidFill>
                  <a:schemeClr val="tx1"/>
                </a:solidFill>
                <a:latin typeface="Arial" charset="0"/>
                <a:ea typeface="ＭＳ Ｐゴシック" pitchFamily="96" charset="-128"/>
                <a:cs typeface="+mn-cs"/>
              </a:defRPr>
            </a:lvl1pPr>
          </a:lstStyle>
          <a:p>
            <a:pPr>
              <a:defRPr/>
            </a:pPr>
            <a:fld id="{3D9C29DB-6E46-4748-B691-EB0FAB7C4CB0}" type="slidenum">
              <a:rPr lang="en-US"/>
              <a:pPr>
                <a:defRPr/>
              </a:pPr>
              <a:t>‹#›</a:t>
            </a:fld>
            <a:endParaRPr lang="en-US" dirty="0"/>
          </a:p>
        </p:txBody>
      </p:sp>
      <p:sp>
        <p:nvSpPr>
          <p:cNvPr id="13" name="Pentagon 12"/>
          <p:cNvSpPr/>
          <p:nvPr userDrawn="1"/>
        </p:nvSpPr>
        <p:spPr>
          <a:xfrm>
            <a:off x="8915400" y="0"/>
            <a:ext cx="152400" cy="152400"/>
          </a:xfrm>
          <a:prstGeom prst="homePlate">
            <a:avLst/>
          </a:prstGeom>
          <a:solidFill>
            <a:srgbClr val="F580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 name="Pentagon 13"/>
          <p:cNvSpPr/>
          <p:nvPr userDrawn="1"/>
        </p:nvSpPr>
        <p:spPr>
          <a:xfrm rot="5400000">
            <a:off x="0" y="6248400"/>
            <a:ext cx="152400" cy="152400"/>
          </a:xfrm>
          <a:prstGeom prst="homePlate">
            <a:avLst/>
          </a:prstGeom>
          <a:solidFill>
            <a:srgbClr val="2857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2" name="Rectangle 11"/>
          <p:cNvSpPr/>
          <p:nvPr userDrawn="1"/>
        </p:nvSpPr>
        <p:spPr>
          <a:xfrm>
            <a:off x="0" y="0"/>
            <a:ext cx="8915400" cy="152400"/>
          </a:xfrm>
          <a:prstGeom prst="rect">
            <a:avLst/>
          </a:prstGeom>
          <a:solidFill>
            <a:srgbClr val="F580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Rectangle 9"/>
          <p:cNvSpPr/>
          <p:nvPr userDrawn="1"/>
        </p:nvSpPr>
        <p:spPr>
          <a:xfrm>
            <a:off x="0" y="0"/>
            <a:ext cx="152400" cy="6248400"/>
          </a:xfrm>
          <a:prstGeom prst="rect">
            <a:avLst/>
          </a:prstGeom>
          <a:solidFill>
            <a:srgbClr val="2857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1035" name="Picture 14" descr="ifp_logo_2-c-arrow"/>
          <p:cNvPicPr>
            <a:picLocks noChangeAspect="1" noChangeArrowheads="1"/>
          </p:cNvPicPr>
          <p:nvPr userDrawn="1"/>
        </p:nvPicPr>
        <p:blipFill>
          <a:blip r:embed="rId10" cstate="print"/>
          <a:srcRect/>
          <a:stretch>
            <a:fillRect/>
          </a:stretch>
        </p:blipFill>
        <p:spPr bwMode="auto">
          <a:xfrm>
            <a:off x="381000" y="6326188"/>
            <a:ext cx="1752600" cy="531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08" r:id="rId4"/>
    <p:sldLayoutId id="2147484109" r:id="rId5"/>
    <p:sldLayoutId id="2147484110" r:id="rId6"/>
    <p:sldLayoutId id="2147484111" r:id="rId7"/>
    <p:sldLayoutId id="2147484112" r:id="rId8"/>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5" descr="LocationBasedBackground.jpg"/>
          <p:cNvPicPr>
            <a:picLocks noChangeAspect="1"/>
          </p:cNvPicPr>
          <p:nvPr userDrawn="1"/>
        </p:nvPicPr>
        <p:blipFill>
          <a:blip r:embed="rId3" cstate="print"/>
          <a:srcRect/>
          <a:stretch>
            <a:fillRect/>
          </a:stretch>
        </p:blipFill>
        <p:spPr bwMode="auto">
          <a:xfrm>
            <a:off x="0" y="0"/>
            <a:ext cx="10450513"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Pentagon 13"/>
          <p:cNvSpPr/>
          <p:nvPr userDrawn="1"/>
        </p:nvSpPr>
        <p:spPr>
          <a:xfrm rot="5400000">
            <a:off x="0" y="6248400"/>
            <a:ext cx="152400" cy="152400"/>
          </a:xfrm>
          <a:prstGeom prst="homePlate">
            <a:avLst/>
          </a:prstGeom>
          <a:solidFill>
            <a:srgbClr val="2857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Rectangle 9"/>
          <p:cNvSpPr/>
          <p:nvPr userDrawn="1"/>
        </p:nvSpPr>
        <p:spPr>
          <a:xfrm>
            <a:off x="0" y="0"/>
            <a:ext cx="152400" cy="6248400"/>
          </a:xfrm>
          <a:prstGeom prst="rect">
            <a:avLst/>
          </a:prstGeom>
          <a:solidFill>
            <a:srgbClr val="2857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 bg1="lt1" tx1="dk1" bg2="lt2" tx2="dk2" accent1="accent1" accent2="accent2" accent3="accent3" accent4="accent4" accent5="accent5" accent6="accent6" hlink="hlink" folHlink="folHlink"/>
  <p:sldLayoutIdLst>
    <p:sldLayoutId id="2147484113" r:id="rId1"/>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t@bellcow.com?subject=InfoPeople%20-%20Library%20Marketing%20via%20Social%20Media"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tag.microsoft.com/community/blog/t/The_Growth_of_Mobile_Marketing_and_Tagging.aspx"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hyperlink" Target="http://tag.microsoft.com/community/blog/t/The_Growth_of_Mobile_Marketing_and_Tagging.aspx"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hyperlink" Target="http://tag.microsoft.com/community/blog/t/The_Growth_of_Mobile_Marketing_and_Tagging.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mashable.com/2011/07/10/top-mashable-comics/#197373-Theres-a-Badge-for-Tha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rt@bellcow.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Dawne.Tortorella@gmail.com?subject=InfoPeople%20Contact" TargetMode="External"/><Relationship Id="rId5" Type="http://schemas.openxmlformats.org/officeDocument/2006/relationships/hyperlink" Target="http://www.linkedin.com/in/dawnetortorella" TargetMode="External"/><Relationship Id="rId4" Type="http://schemas.openxmlformats.org/officeDocument/2006/relationships/hyperlink" Target="http://twitter.com/#!/Daw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762000" y="990600"/>
            <a:ext cx="8153400" cy="1470025"/>
          </a:xfrm>
        </p:spPr>
        <p:txBody>
          <a:bodyPr rtlCol="0">
            <a:normAutofit fontScale="90000"/>
          </a:bodyPr>
          <a:lstStyle/>
          <a:p>
            <a:pPr eaLnBrk="1" fontAlgn="auto" hangingPunct="1">
              <a:lnSpc>
                <a:spcPct val="90000"/>
              </a:lnSpc>
              <a:spcAft>
                <a:spcPts val="0"/>
              </a:spcAft>
              <a:defRPr/>
            </a:pPr>
            <a:r>
              <a:rPr lang="en-US" sz="5300" dirty="0" smtClean="0">
                <a:solidFill>
                  <a:srgbClr val="333399"/>
                </a:solidFill>
                <a:ea typeface="ＭＳ Ｐゴシック" pitchFamily="96" charset="-128"/>
              </a:rPr>
              <a:t>Location-Based Social Networks</a:t>
            </a:r>
            <a:r>
              <a:rPr lang="en-US" sz="4800" dirty="0" smtClean="0">
                <a:ea typeface="ＭＳ Ｐゴシック" pitchFamily="96" charset="-128"/>
              </a:rPr>
              <a:t/>
            </a:r>
            <a:br>
              <a:rPr lang="en-US" sz="4800" dirty="0" smtClean="0">
                <a:ea typeface="ＭＳ Ｐゴシック" pitchFamily="96" charset="-128"/>
              </a:rPr>
            </a:br>
            <a:endParaRPr lang="en-US" sz="3200" dirty="0" smtClean="0">
              <a:ea typeface="ＭＳ Ｐゴシック" pitchFamily="96" charset="-128"/>
            </a:endParaRPr>
          </a:p>
        </p:txBody>
      </p:sp>
      <p:sp>
        <p:nvSpPr>
          <p:cNvPr id="6147" name="Rectangle 5"/>
          <p:cNvSpPr>
            <a:spLocks noGrp="1" noChangeArrowheads="1"/>
          </p:cNvSpPr>
          <p:nvPr>
            <p:ph type="subTitle" idx="1"/>
          </p:nvPr>
        </p:nvSpPr>
        <p:spPr>
          <a:xfrm>
            <a:off x="4724400" y="4114800"/>
            <a:ext cx="4038600" cy="1143000"/>
          </a:xfrm>
          <a:solidFill>
            <a:schemeClr val="bg1">
              <a:alpha val="30196"/>
            </a:schemeClr>
          </a:solidFill>
        </p:spPr>
        <p:txBody>
          <a:bodyPr/>
          <a:lstStyle/>
          <a:p>
            <a:pPr algn="r" eaLnBrk="1" hangingPunct="1">
              <a:buFont typeface="Wingdings" pitchFamily="2" charset="2"/>
              <a:buNone/>
            </a:pPr>
            <a:r>
              <a:rPr lang="en-US" sz="2600" smtClean="0">
                <a:solidFill>
                  <a:srgbClr val="285780"/>
                </a:solidFill>
                <a:ea typeface="ＭＳ Ｐゴシック" pitchFamily="34" charset="-128"/>
              </a:rPr>
              <a:t>Presenter: Dawne Tortorella</a:t>
            </a:r>
          </a:p>
          <a:p>
            <a:pPr algn="r" eaLnBrk="1" hangingPunct="1">
              <a:buFont typeface="Wingdings" pitchFamily="2" charset="2"/>
              <a:buNone/>
            </a:pPr>
            <a:r>
              <a:rPr lang="en-US" sz="2600" smtClean="0">
                <a:solidFill>
                  <a:srgbClr val="285780"/>
                </a:solidFill>
                <a:ea typeface="ＭＳ Ｐゴシック" pitchFamily="34" charset="-128"/>
                <a:hlinkClick r:id="rId3"/>
              </a:rPr>
              <a:t>drt@bellcow.com</a:t>
            </a:r>
            <a:endParaRPr lang="en-US" sz="2600" smtClean="0">
              <a:solidFill>
                <a:srgbClr val="285780"/>
              </a:solidFill>
              <a:ea typeface="ＭＳ Ｐゴシック" pitchFamily="34" charset="-128"/>
            </a:endParaRPr>
          </a:p>
        </p:txBody>
      </p:sp>
      <p:sp>
        <p:nvSpPr>
          <p:cNvPr id="6148" name="Rectangle 10"/>
          <p:cNvSpPr>
            <a:spLocks noChangeArrowheads="1"/>
          </p:cNvSpPr>
          <p:nvPr/>
        </p:nvSpPr>
        <p:spPr bwMode="auto">
          <a:xfrm>
            <a:off x="762000" y="3263900"/>
            <a:ext cx="5029200" cy="830263"/>
          </a:xfrm>
          <a:prstGeom prst="rect">
            <a:avLst/>
          </a:prstGeom>
          <a:solidFill>
            <a:schemeClr val="bg1">
              <a:alpha val="45882"/>
            </a:schemeClr>
          </a:solidFill>
          <a:ln w="9525">
            <a:noFill/>
            <a:miter lim="800000"/>
            <a:headEnd/>
            <a:tailEnd/>
          </a:ln>
        </p:spPr>
        <p:txBody>
          <a:bodyPr anchor="ctr">
            <a:spAutoFit/>
          </a:bodyPr>
          <a:lstStyle/>
          <a:p>
            <a:r>
              <a:rPr lang="en-US" sz="2400">
                <a:solidFill>
                  <a:srgbClr val="285780"/>
                </a:solidFill>
                <a:cs typeface="Times New Roman" pitchFamily="18" charset="0"/>
              </a:rPr>
              <a:t>Wednesday, September 14, 2011</a:t>
            </a:r>
          </a:p>
          <a:p>
            <a:r>
              <a:rPr lang="en-US" sz="2400">
                <a:solidFill>
                  <a:srgbClr val="285780"/>
                </a:solidFill>
                <a:cs typeface="Times New Roman" pitchFamily="18" charset="0"/>
              </a:rPr>
              <a:t>12:00 Noon – 1:00 p.m. PST</a:t>
            </a:r>
            <a:endParaRPr lang="en-US" sz="1400">
              <a:solidFill>
                <a:srgbClr val="285780"/>
              </a:solidFill>
              <a:latin typeface="Verdana" pitchFamily="34" charset="0"/>
            </a:endParaRPr>
          </a:p>
        </p:txBody>
      </p:sp>
      <p:sp>
        <p:nvSpPr>
          <p:cNvPr id="6149" name="Text Box 16"/>
          <p:cNvSpPr txBox="1">
            <a:spLocks noChangeArrowheads="1"/>
          </p:cNvSpPr>
          <p:nvPr/>
        </p:nvSpPr>
        <p:spPr bwMode="auto">
          <a:xfrm>
            <a:off x="533400" y="5715000"/>
            <a:ext cx="8305800" cy="931863"/>
          </a:xfrm>
          <a:prstGeom prst="rect">
            <a:avLst/>
          </a:prstGeom>
          <a:noFill/>
          <a:ln w="15875">
            <a:solidFill>
              <a:srgbClr val="808080"/>
            </a:solidFill>
            <a:miter lim="800000"/>
            <a:headEnd/>
            <a:tailEnd/>
          </a:ln>
        </p:spPr>
        <p:txBody>
          <a:bodyPr>
            <a:spAutoFit/>
          </a:bodyPr>
          <a:lstStyle/>
          <a:p>
            <a:r>
              <a:rPr lang="en-US"/>
              <a:t>Infopeople webinars are supported by the U.S. Institute of Museum and Library Services under the provisions of the Library Services and Technology Act, administered in California by the State Librarian.</a:t>
            </a:r>
          </a:p>
        </p:txBody>
      </p:sp>
      <p:sp>
        <p:nvSpPr>
          <p:cNvPr id="6150" name="TextBox 7"/>
          <p:cNvSpPr txBox="1">
            <a:spLocks noChangeArrowheads="1"/>
          </p:cNvSpPr>
          <p:nvPr/>
        </p:nvSpPr>
        <p:spPr bwMode="auto">
          <a:xfrm>
            <a:off x="838200" y="1828800"/>
            <a:ext cx="6629400" cy="646113"/>
          </a:xfrm>
          <a:prstGeom prst="rect">
            <a:avLst/>
          </a:prstGeom>
          <a:noFill/>
          <a:ln w="9525">
            <a:noFill/>
            <a:miter lim="800000"/>
            <a:headEnd/>
            <a:tailEnd/>
          </a:ln>
        </p:spPr>
        <p:txBody>
          <a:bodyPr>
            <a:spAutoFit/>
          </a:bodyPr>
          <a:lstStyle/>
          <a:p>
            <a:r>
              <a:rPr lang="en-US" sz="3600">
                <a:solidFill>
                  <a:srgbClr val="333399"/>
                </a:solidFill>
              </a:rPr>
              <a:t>An                  Webinar</a:t>
            </a:r>
          </a:p>
        </p:txBody>
      </p:sp>
      <p:pic>
        <p:nvPicPr>
          <p:cNvPr id="6151" name="Picture 14" descr="ifp_logo_2-c-arrow"/>
          <p:cNvPicPr>
            <a:picLocks noChangeAspect="1" noChangeArrowheads="1"/>
          </p:cNvPicPr>
          <p:nvPr/>
        </p:nvPicPr>
        <p:blipFill>
          <a:blip r:embed="rId4" cstate="print"/>
          <a:srcRect/>
          <a:stretch>
            <a:fillRect/>
          </a:stretch>
        </p:blipFill>
        <p:spPr bwMode="auto">
          <a:xfrm>
            <a:off x="1600200" y="1981200"/>
            <a:ext cx="2057400" cy="623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Front Door to our Library is 6 inches</a:t>
            </a:r>
            <a:r>
              <a:rPr lang="en-US" baseline="30000" dirty="0" smtClean="0"/>
              <a:t>2</a:t>
            </a:r>
            <a:endParaRPr lang="en-US" baseline="30000" dirty="0"/>
          </a:p>
        </p:txBody>
      </p:sp>
      <p:sp>
        <p:nvSpPr>
          <p:cNvPr id="7" name="TextBox 6"/>
          <p:cNvSpPr txBox="1"/>
          <p:nvPr/>
        </p:nvSpPr>
        <p:spPr>
          <a:xfrm>
            <a:off x="5105400" y="6248400"/>
            <a:ext cx="3581400" cy="369332"/>
          </a:xfrm>
          <a:prstGeom prst="rect">
            <a:avLst/>
          </a:prstGeom>
          <a:noFill/>
        </p:spPr>
        <p:txBody>
          <a:bodyPr wrap="square" rtlCol="0">
            <a:spAutoFit/>
          </a:bodyPr>
          <a:lstStyle/>
          <a:p>
            <a:r>
              <a:rPr lang="en-US" dirty="0" err="1" smtClean="0">
                <a:hlinkClick r:id="rId3"/>
              </a:rPr>
              <a:t>Infographic</a:t>
            </a:r>
            <a:r>
              <a:rPr lang="en-US" dirty="0" smtClean="0">
                <a:hlinkClick r:id="rId3"/>
              </a:rPr>
              <a:t> from Microsoft Tag</a:t>
            </a:r>
            <a:endParaRPr lang="en-US" dirty="0"/>
          </a:p>
        </p:txBody>
      </p:sp>
      <p:pic>
        <p:nvPicPr>
          <p:cNvPr id="8" name="Picture 7" descr="Slide11c.gif"/>
          <p:cNvPicPr>
            <a:picLocks noChangeAspect="1"/>
          </p:cNvPicPr>
          <p:nvPr/>
        </p:nvPicPr>
        <p:blipFill>
          <a:blip r:embed="rId4" cstate="print"/>
          <a:stretch>
            <a:fillRect/>
          </a:stretch>
        </p:blipFill>
        <p:spPr>
          <a:xfrm>
            <a:off x="762000" y="1600200"/>
            <a:ext cx="7620000" cy="4124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Reflection of the Mobile Demographic</a:t>
            </a:r>
            <a:endParaRPr lang="en-US" baseline="30000" dirty="0"/>
          </a:p>
        </p:txBody>
      </p:sp>
      <p:sp>
        <p:nvSpPr>
          <p:cNvPr id="7" name="TextBox 6"/>
          <p:cNvSpPr txBox="1"/>
          <p:nvPr/>
        </p:nvSpPr>
        <p:spPr>
          <a:xfrm>
            <a:off x="5181600" y="6248400"/>
            <a:ext cx="3581400" cy="369332"/>
          </a:xfrm>
          <a:prstGeom prst="rect">
            <a:avLst/>
          </a:prstGeom>
          <a:noFill/>
        </p:spPr>
        <p:txBody>
          <a:bodyPr wrap="square" rtlCol="0">
            <a:spAutoFit/>
          </a:bodyPr>
          <a:lstStyle/>
          <a:p>
            <a:r>
              <a:rPr lang="en-US" dirty="0" err="1" smtClean="0">
                <a:hlinkClick r:id="rId3"/>
              </a:rPr>
              <a:t>Infographic</a:t>
            </a:r>
            <a:r>
              <a:rPr lang="en-US" dirty="0" smtClean="0">
                <a:hlinkClick r:id="rId3"/>
              </a:rPr>
              <a:t> from Microsoft Tag</a:t>
            </a:r>
            <a:endParaRPr lang="en-US" dirty="0"/>
          </a:p>
        </p:txBody>
      </p:sp>
      <p:pic>
        <p:nvPicPr>
          <p:cNvPr id="8" name="Picture 7" descr="Slide12c.gif"/>
          <p:cNvPicPr>
            <a:picLocks noChangeAspect="1"/>
          </p:cNvPicPr>
          <p:nvPr/>
        </p:nvPicPr>
        <p:blipFill>
          <a:blip r:embed="rId4" cstate="print"/>
          <a:stretch>
            <a:fillRect/>
          </a:stretch>
        </p:blipFill>
        <p:spPr>
          <a:xfrm>
            <a:off x="685800" y="1371600"/>
            <a:ext cx="7620000" cy="46005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077200" cy="1143000"/>
          </a:xfrm>
        </p:spPr>
        <p:txBody>
          <a:bodyPr/>
          <a:lstStyle/>
          <a:p>
            <a:r>
              <a:rPr lang="en-US" dirty="0" smtClean="0"/>
              <a:t>2011 Study on Mobile Phone Use</a:t>
            </a:r>
            <a:endParaRPr lang="en-US" dirty="0"/>
          </a:p>
        </p:txBody>
      </p:sp>
      <p:sp>
        <p:nvSpPr>
          <p:cNvPr id="5" name="Content Placeholder 4"/>
          <p:cNvSpPr>
            <a:spLocks noGrp="1"/>
          </p:cNvSpPr>
          <p:nvPr>
            <p:ph idx="1"/>
          </p:nvPr>
        </p:nvSpPr>
        <p:spPr>
          <a:xfrm>
            <a:off x="457200" y="1600200"/>
            <a:ext cx="3276600" cy="4525963"/>
          </a:xfrm>
        </p:spPr>
        <p:txBody>
          <a:bodyPr/>
          <a:lstStyle/>
          <a:p>
            <a:r>
              <a:rPr lang="en-US" dirty="0" smtClean="0"/>
              <a:t>Are we reflective of the general population?</a:t>
            </a:r>
          </a:p>
          <a:p>
            <a:r>
              <a:rPr lang="en-US" dirty="0" smtClean="0"/>
              <a:t>Of our users?</a:t>
            </a:r>
            <a:endParaRPr lang="en-US" dirty="0"/>
          </a:p>
        </p:txBody>
      </p:sp>
      <p:sp>
        <p:nvSpPr>
          <p:cNvPr id="7" name="TextBox 6"/>
          <p:cNvSpPr txBox="1"/>
          <p:nvPr/>
        </p:nvSpPr>
        <p:spPr>
          <a:xfrm>
            <a:off x="4953000" y="6324600"/>
            <a:ext cx="3581400" cy="369332"/>
          </a:xfrm>
          <a:prstGeom prst="rect">
            <a:avLst/>
          </a:prstGeom>
          <a:noFill/>
        </p:spPr>
        <p:txBody>
          <a:bodyPr wrap="square" rtlCol="0">
            <a:spAutoFit/>
          </a:bodyPr>
          <a:lstStyle/>
          <a:p>
            <a:r>
              <a:rPr lang="en-US" dirty="0" err="1" smtClean="0">
                <a:hlinkClick r:id="rId3"/>
              </a:rPr>
              <a:t>Infographic</a:t>
            </a:r>
            <a:r>
              <a:rPr lang="en-US" dirty="0" smtClean="0">
                <a:hlinkClick r:id="rId3"/>
              </a:rPr>
              <a:t> from Microsoft Tag</a:t>
            </a:r>
            <a:endParaRPr lang="en-US" dirty="0"/>
          </a:p>
        </p:txBody>
      </p:sp>
      <p:pic>
        <p:nvPicPr>
          <p:cNvPr id="6" name="Picture 5" descr="Slide10c.png"/>
          <p:cNvPicPr>
            <a:picLocks noChangeAspect="1"/>
          </p:cNvPicPr>
          <p:nvPr/>
        </p:nvPicPr>
        <p:blipFill>
          <a:blip r:embed="rId4" cstate="print"/>
          <a:stretch>
            <a:fillRect/>
          </a:stretch>
        </p:blipFill>
        <p:spPr>
          <a:xfrm>
            <a:off x="4114800" y="1192759"/>
            <a:ext cx="4648200" cy="51223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13c.png"/>
          <p:cNvPicPr>
            <a:picLocks noChangeAspect="1"/>
          </p:cNvPicPr>
          <p:nvPr/>
        </p:nvPicPr>
        <p:blipFill>
          <a:blip r:embed="rId3" cstate="print"/>
          <a:stretch>
            <a:fillRect/>
          </a:stretch>
        </p:blipFill>
        <p:spPr>
          <a:xfrm>
            <a:off x="838200" y="1371600"/>
            <a:ext cx="7620000" cy="4762500"/>
          </a:xfrm>
          <a:prstGeom prst="rect">
            <a:avLst/>
          </a:prstGeom>
        </p:spPr>
      </p:pic>
      <p:sp>
        <p:nvSpPr>
          <p:cNvPr id="2" name="Title 1"/>
          <p:cNvSpPr>
            <a:spLocks noGrp="1"/>
          </p:cNvSpPr>
          <p:nvPr>
            <p:ph type="title"/>
          </p:nvPr>
        </p:nvSpPr>
        <p:spPr/>
        <p:txBody>
          <a:bodyPr/>
          <a:lstStyle/>
          <a:p>
            <a:r>
              <a:rPr lang="en-US" dirty="0" smtClean="0"/>
              <a:t>Tweet – Meeting of Time &amp; Space</a:t>
            </a:r>
            <a:endParaRPr lang="en-US" dirty="0"/>
          </a:p>
        </p:txBody>
      </p:sp>
      <p:sp>
        <p:nvSpPr>
          <p:cNvPr id="7" name="Oval 6"/>
          <p:cNvSpPr/>
          <p:nvPr/>
        </p:nvSpPr>
        <p:spPr>
          <a:xfrm>
            <a:off x="2419350" y="3505200"/>
            <a:ext cx="476250" cy="381000"/>
          </a:xfrm>
          <a:prstGeom prst="ellipse">
            <a:avLst/>
          </a:prstGeom>
          <a:solidFill>
            <a:srgbClr val="FFFF66">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Geotag</a:t>
            </a:r>
            <a:r>
              <a:rPr lang="en-US" dirty="0" smtClean="0"/>
              <a:t> Flickr Photos</a:t>
            </a:r>
            <a:endParaRPr lang="en-US" dirty="0"/>
          </a:p>
        </p:txBody>
      </p:sp>
      <p:pic>
        <p:nvPicPr>
          <p:cNvPr id="6" name="Picture 5" descr="Slide14c.png"/>
          <p:cNvPicPr>
            <a:picLocks noChangeAspect="1"/>
          </p:cNvPicPr>
          <p:nvPr/>
        </p:nvPicPr>
        <p:blipFill>
          <a:blip r:embed="rId3" cstate="print"/>
          <a:stretch>
            <a:fillRect/>
          </a:stretch>
        </p:blipFill>
        <p:spPr>
          <a:xfrm>
            <a:off x="685800" y="1524000"/>
            <a:ext cx="7993398" cy="42065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reach of an octopus</a:t>
            </a:r>
            <a:endParaRPr lang="en-US" dirty="0"/>
          </a:p>
        </p:txBody>
      </p:sp>
      <p:pic>
        <p:nvPicPr>
          <p:cNvPr id="5" name="Picture 4" descr="Slide15c.jpg"/>
          <p:cNvPicPr>
            <a:picLocks noChangeAspect="1"/>
          </p:cNvPicPr>
          <p:nvPr/>
        </p:nvPicPr>
        <p:blipFill>
          <a:blip r:embed="rId3" cstate="print"/>
          <a:stretch>
            <a:fillRect/>
          </a:stretch>
        </p:blipFill>
        <p:spPr>
          <a:xfrm>
            <a:off x="1371600" y="1219200"/>
            <a:ext cx="6515100" cy="51360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0" y="6324600"/>
            <a:ext cx="3796937" cy="369332"/>
          </a:xfrm>
          <a:prstGeom prst="rect">
            <a:avLst/>
          </a:prstGeom>
          <a:noFill/>
        </p:spPr>
        <p:txBody>
          <a:bodyPr wrap="none" rtlCol="0">
            <a:spAutoFit/>
          </a:bodyPr>
          <a:lstStyle/>
          <a:p>
            <a:r>
              <a:rPr lang="en-US" dirty="0" smtClean="0">
                <a:hlinkClick r:id="rId3"/>
              </a:rPr>
              <a:t>Our Ten Favorite </a:t>
            </a:r>
            <a:r>
              <a:rPr lang="en-US" dirty="0" err="1" smtClean="0">
                <a:hlinkClick r:id="rId3"/>
              </a:rPr>
              <a:t>Mashable</a:t>
            </a:r>
            <a:r>
              <a:rPr lang="en-US" dirty="0" smtClean="0">
                <a:hlinkClick r:id="rId3"/>
              </a:rPr>
              <a:t> Comics</a:t>
            </a:r>
            <a:endParaRPr lang="en-US" dirty="0"/>
          </a:p>
        </p:txBody>
      </p:sp>
      <p:pic>
        <p:nvPicPr>
          <p:cNvPr id="8" name="Picture 7" descr="Slide16c.jpg"/>
          <p:cNvPicPr>
            <a:picLocks noChangeAspect="1"/>
          </p:cNvPicPr>
          <p:nvPr/>
        </p:nvPicPr>
        <p:blipFill>
          <a:blip r:embed="rId4" cstate="print"/>
          <a:stretch>
            <a:fillRect/>
          </a:stretch>
        </p:blipFill>
        <p:spPr>
          <a:xfrm>
            <a:off x="381000" y="294703"/>
            <a:ext cx="8610600" cy="6048947"/>
          </a:xfrm>
          <a:prstGeom prst="rect">
            <a:avLst/>
          </a:prstGeom>
        </p:spPr>
      </p:pic>
      <p:sp>
        <p:nvSpPr>
          <p:cNvPr id="2" name="Title 1"/>
          <p:cNvSpPr>
            <a:spLocks noGrp="1"/>
          </p:cNvSpPr>
          <p:nvPr>
            <p:ph type="title"/>
          </p:nvPr>
        </p:nvSpPr>
        <p:spPr>
          <a:xfrm>
            <a:off x="457200" y="274638"/>
            <a:ext cx="4114800" cy="1143000"/>
          </a:xfrm>
        </p:spPr>
        <p:txBody>
          <a:bodyPr/>
          <a:lstStyle/>
          <a:p>
            <a:r>
              <a:rPr lang="en-US" dirty="0" smtClean="0"/>
              <a:t>The Perils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Studies – Library Specific Use</a:t>
            </a:r>
            <a:endParaRPr lang="en-US" dirty="0"/>
          </a:p>
        </p:txBody>
      </p:sp>
      <p:sp>
        <p:nvSpPr>
          <p:cNvPr id="5" name="Content Placeholder 4"/>
          <p:cNvSpPr>
            <a:spLocks noGrp="1"/>
          </p:cNvSpPr>
          <p:nvPr>
            <p:ph idx="1"/>
          </p:nvPr>
        </p:nvSpPr>
        <p:spPr>
          <a:xfrm>
            <a:off x="457200" y="1447800"/>
            <a:ext cx="8229600" cy="4678363"/>
          </a:xfrm>
        </p:spPr>
        <p:txBody>
          <a:bodyPr/>
          <a:lstStyle/>
          <a:p>
            <a:r>
              <a:rPr lang="en-US" dirty="0" smtClean="0"/>
              <a:t>New York Public Library Foursquare</a:t>
            </a:r>
          </a:p>
          <a:p>
            <a:r>
              <a:rPr lang="en-US" dirty="0" smtClean="0"/>
              <a:t>Library Anywhere</a:t>
            </a:r>
          </a:p>
          <a:p>
            <a:r>
              <a:rPr lang="en-US" dirty="0" smtClean="0"/>
              <a:t>History Pin</a:t>
            </a:r>
            <a:endParaRPr lang="en-US" dirty="0"/>
          </a:p>
        </p:txBody>
      </p:sp>
      <p:pic>
        <p:nvPicPr>
          <p:cNvPr id="8" name="Picture 7" descr="Slide17c.png"/>
          <p:cNvPicPr>
            <a:picLocks noChangeAspect="1"/>
          </p:cNvPicPr>
          <p:nvPr/>
        </p:nvPicPr>
        <p:blipFill>
          <a:blip r:embed="rId3" cstate="print"/>
          <a:stretch>
            <a:fillRect/>
          </a:stretch>
        </p:blipFill>
        <p:spPr>
          <a:xfrm>
            <a:off x="914400" y="3429000"/>
            <a:ext cx="7620000" cy="28765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020762"/>
          </a:xfrm>
        </p:spPr>
        <p:txBody>
          <a:bodyPr/>
          <a:lstStyle/>
          <a:p>
            <a:r>
              <a:rPr lang="en-US" dirty="0" smtClean="0"/>
              <a:t>NYPL Foursquare</a:t>
            </a:r>
            <a:endParaRPr lang="en-US" dirty="0"/>
          </a:p>
        </p:txBody>
      </p:sp>
      <p:pic>
        <p:nvPicPr>
          <p:cNvPr id="9" name="Picture 8" descr="Slide18c.png"/>
          <p:cNvPicPr>
            <a:picLocks noChangeAspect="1"/>
          </p:cNvPicPr>
          <p:nvPr/>
        </p:nvPicPr>
        <p:blipFill>
          <a:blip r:embed="rId3" cstate="print"/>
          <a:stretch>
            <a:fillRect/>
          </a:stretch>
        </p:blipFill>
        <p:spPr>
          <a:xfrm>
            <a:off x="228600" y="491680"/>
            <a:ext cx="8610600" cy="56614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Anywhere</a:t>
            </a:r>
            <a:endParaRPr lang="en-US" dirty="0"/>
          </a:p>
        </p:txBody>
      </p:sp>
      <p:sp>
        <p:nvSpPr>
          <p:cNvPr id="5" name="Content Placeholder 4"/>
          <p:cNvSpPr txBox="1">
            <a:spLocks/>
          </p:cNvSpPr>
          <p:nvPr/>
        </p:nvSpPr>
        <p:spPr bwMode="auto">
          <a:xfrm>
            <a:off x="457200" y="1600201"/>
            <a:ext cx="5029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Find </a:t>
            </a:r>
            <a:r>
              <a:rPr kumimoji="0" lang="en-US" sz="3600" b="0" i="0" u="none" strike="noStrike" kern="1200" cap="none" spc="0" normalizeH="0" noProof="0" dirty="0" smtClean="0">
                <a:ln>
                  <a:noFill/>
                </a:ln>
                <a:solidFill>
                  <a:schemeClr val="tx1"/>
                </a:solidFill>
                <a:effectLst/>
                <a:uLnTx/>
                <a:uFillTx/>
                <a:latin typeface="+mn-lt"/>
                <a:ea typeface="+mn-ea"/>
                <a:cs typeface="+mn-cs"/>
              </a:rPr>
              <a:t>a library in the area</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Search the catalog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600" dirty="0" smtClean="0">
                <a:latin typeface="+mn-lt"/>
                <a:ea typeface="+mn-ea"/>
                <a:cs typeface="+mn-cs"/>
              </a:rPr>
              <a:t>Select item</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Enter</a:t>
            </a:r>
            <a:r>
              <a:rPr kumimoji="0" lang="en-US" sz="3600" b="0" i="0" u="none" strike="noStrike" kern="1200" cap="none" spc="0" normalizeH="0" noProof="0" dirty="0" smtClean="0">
                <a:ln>
                  <a:noFill/>
                </a:ln>
                <a:solidFill>
                  <a:schemeClr val="tx1"/>
                </a:solidFill>
                <a:effectLst/>
                <a:uLnTx/>
                <a:uFillTx/>
                <a:latin typeface="+mn-lt"/>
                <a:ea typeface="+mn-ea"/>
                <a:cs typeface="+mn-cs"/>
              </a:rPr>
              <a:t> barcode &amp; pin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600" baseline="0" dirty="0" smtClean="0">
                <a:latin typeface="+mn-lt"/>
                <a:ea typeface="+mn-ea"/>
                <a:cs typeface="+mn-cs"/>
              </a:rPr>
              <a:t>Place</a:t>
            </a:r>
            <a:r>
              <a:rPr lang="en-US" sz="3600" dirty="0" smtClean="0">
                <a:latin typeface="+mn-lt"/>
                <a:ea typeface="+mn-ea"/>
                <a:cs typeface="+mn-cs"/>
              </a:rPr>
              <a:t> a hold</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Manage</a:t>
            </a:r>
            <a:r>
              <a:rPr kumimoji="0" lang="en-US" sz="3600" b="0" i="0" u="none" strike="noStrike" kern="1200" cap="none" spc="0" normalizeH="0" noProof="0" dirty="0" smtClean="0">
                <a:ln>
                  <a:noFill/>
                </a:ln>
                <a:solidFill>
                  <a:schemeClr val="tx1"/>
                </a:solidFill>
                <a:effectLst/>
                <a:uLnTx/>
                <a:uFillTx/>
                <a:latin typeface="+mn-lt"/>
                <a:ea typeface="+mn-ea"/>
                <a:cs typeface="+mn-cs"/>
              </a:rPr>
              <a:t> your account</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Slide19c.png"/>
          <p:cNvPicPr>
            <a:picLocks noChangeAspect="1"/>
          </p:cNvPicPr>
          <p:nvPr/>
        </p:nvPicPr>
        <p:blipFill>
          <a:blip r:embed="rId3" cstate="print"/>
          <a:stretch>
            <a:fillRect/>
          </a:stretch>
        </p:blipFill>
        <p:spPr>
          <a:xfrm>
            <a:off x="5334000" y="838200"/>
            <a:ext cx="3333750" cy="51625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solidFill>
            <a:schemeClr val="bg1">
              <a:alpha val="18039"/>
            </a:schemeClr>
          </a:solidFill>
        </p:spPr>
        <p:txBody>
          <a:bodyPr/>
          <a:lstStyle/>
          <a:p>
            <a:r>
              <a:rPr lang="en-US" smtClean="0"/>
              <a:t>Agenda</a:t>
            </a:r>
          </a:p>
        </p:txBody>
      </p:sp>
      <p:sp>
        <p:nvSpPr>
          <p:cNvPr id="7171" name="Content Placeholder 4"/>
          <p:cNvSpPr>
            <a:spLocks noGrp="1"/>
          </p:cNvSpPr>
          <p:nvPr>
            <p:ph idx="1"/>
          </p:nvPr>
        </p:nvSpPr>
        <p:spPr/>
        <p:txBody>
          <a:bodyPr/>
          <a:lstStyle/>
          <a:p>
            <a:r>
              <a:rPr lang="en-US" smtClean="0"/>
              <a:t>Geo-Mapping: Get on the Map</a:t>
            </a:r>
          </a:p>
          <a:p>
            <a:r>
              <a:rPr lang="en-US" smtClean="0"/>
              <a:t>Mobile Services and Patron Patterns</a:t>
            </a:r>
          </a:p>
          <a:p>
            <a:r>
              <a:rPr lang="en-US" smtClean="0"/>
              <a:t>Case Studies</a:t>
            </a:r>
          </a:p>
          <a:p>
            <a:r>
              <a:rPr lang="en-US" smtClean="0"/>
              <a:t>Additional Resources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dirty="0" smtClean="0"/>
              <a:t>History Pin</a:t>
            </a:r>
            <a:endParaRPr lang="en-US" dirty="0"/>
          </a:p>
        </p:txBody>
      </p:sp>
      <p:pic>
        <p:nvPicPr>
          <p:cNvPr id="7" name="Picture 6" descr="Slide20c.jpg"/>
          <p:cNvPicPr>
            <a:picLocks noChangeAspect="1"/>
          </p:cNvPicPr>
          <p:nvPr/>
        </p:nvPicPr>
        <p:blipFill>
          <a:blip r:embed="rId3" cstate="print"/>
          <a:stretch>
            <a:fillRect/>
          </a:stretch>
        </p:blipFill>
        <p:spPr>
          <a:xfrm>
            <a:off x="838200" y="304800"/>
            <a:ext cx="7620000" cy="58578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Location, Location</a:t>
            </a:r>
            <a:endParaRPr lang="en-US" dirty="0"/>
          </a:p>
        </p:txBody>
      </p:sp>
      <p:pic>
        <p:nvPicPr>
          <p:cNvPr id="4" name="Picture 3" descr="Slide21c.jpg"/>
          <p:cNvPicPr>
            <a:picLocks noChangeAspect="1"/>
          </p:cNvPicPr>
          <p:nvPr/>
        </p:nvPicPr>
        <p:blipFill>
          <a:blip r:embed="rId3" cstate="print"/>
          <a:stretch>
            <a:fillRect/>
          </a:stretch>
        </p:blipFill>
        <p:spPr>
          <a:xfrm>
            <a:off x="533400" y="1366362"/>
            <a:ext cx="8153400" cy="47391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22c.jpg"/>
          <p:cNvPicPr>
            <a:picLocks noChangeAspect="1"/>
          </p:cNvPicPr>
          <p:nvPr/>
        </p:nvPicPr>
        <p:blipFill>
          <a:blip r:embed="rId3" cstate="print"/>
          <a:stretch>
            <a:fillRect/>
          </a:stretch>
        </p:blipFill>
        <p:spPr>
          <a:xfrm>
            <a:off x="152400" y="123825"/>
            <a:ext cx="8991600" cy="6181725"/>
          </a:xfrm>
          <a:prstGeom prst="rect">
            <a:avLst/>
          </a:prstGeom>
        </p:spPr>
      </p:pic>
      <p:sp>
        <p:nvSpPr>
          <p:cNvPr id="10243" name="Title 1"/>
          <p:cNvSpPr>
            <a:spLocks noGrp="1"/>
          </p:cNvSpPr>
          <p:nvPr>
            <p:ph type="title"/>
          </p:nvPr>
        </p:nvSpPr>
        <p:spPr>
          <a:xfrm>
            <a:off x="457200" y="274638"/>
            <a:ext cx="3429000" cy="1143000"/>
          </a:xfrm>
          <a:solidFill>
            <a:schemeClr val="bg1"/>
          </a:solidFill>
        </p:spPr>
        <p:txBody>
          <a:bodyPr/>
          <a:lstStyle/>
          <a:p>
            <a:r>
              <a:rPr lang="en-US" dirty="0" smtClean="0"/>
              <a:t>So where am 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bg1">
              <a:alpha val="18039"/>
            </a:schemeClr>
          </a:solidFill>
        </p:spPr>
        <p:txBody>
          <a:bodyPr/>
          <a:lstStyle/>
          <a:p>
            <a:pPr algn="ctr"/>
            <a:r>
              <a:rPr lang="en-US" dirty="0" smtClean="0"/>
              <a:t>Infopeople Online Course</a:t>
            </a:r>
          </a:p>
        </p:txBody>
      </p:sp>
      <p:sp>
        <p:nvSpPr>
          <p:cNvPr id="11267" name="Content Placeholder 2"/>
          <p:cNvSpPr>
            <a:spLocks noGrp="1"/>
          </p:cNvSpPr>
          <p:nvPr>
            <p:ph idx="1"/>
          </p:nvPr>
        </p:nvSpPr>
        <p:spPr>
          <a:xfrm>
            <a:off x="457200" y="1600200"/>
            <a:ext cx="8534400" cy="4525963"/>
          </a:xfrm>
        </p:spPr>
        <p:txBody>
          <a:bodyPr/>
          <a:lstStyle/>
          <a:p>
            <a:pPr algn="ctr">
              <a:buFont typeface="Arial" charset="0"/>
              <a:buNone/>
            </a:pPr>
            <a:r>
              <a:rPr lang="en-US" dirty="0" smtClean="0"/>
              <a:t>Library Marketing and Promotion </a:t>
            </a:r>
          </a:p>
          <a:p>
            <a:pPr algn="ctr">
              <a:buFont typeface="Arial" charset="0"/>
              <a:buNone/>
            </a:pPr>
            <a:r>
              <a:rPr lang="en-US" dirty="0" smtClean="0"/>
              <a:t>via Social Media</a:t>
            </a:r>
          </a:p>
          <a:p>
            <a:pPr lvl="1">
              <a:buFont typeface="Arial" charset="0"/>
              <a:buNone/>
            </a:pPr>
            <a:endParaRPr lang="en-US" sz="2400" dirty="0" smtClean="0"/>
          </a:p>
          <a:p>
            <a:pPr lvl="1">
              <a:buFont typeface="Arial"/>
              <a:buChar char="•"/>
            </a:pPr>
            <a:r>
              <a:rPr lang="en-US" sz="2400" dirty="0" smtClean="0"/>
              <a:t>Instructor: </a:t>
            </a:r>
            <a:r>
              <a:rPr lang="en-US" sz="2400" dirty="0" err="1" smtClean="0"/>
              <a:t>Dawne</a:t>
            </a:r>
            <a:r>
              <a:rPr lang="en-US" sz="2400" dirty="0" smtClean="0"/>
              <a:t> </a:t>
            </a:r>
            <a:r>
              <a:rPr lang="en-US" sz="2400" dirty="0" err="1" smtClean="0"/>
              <a:t>Tortorella</a:t>
            </a:r>
            <a:endParaRPr lang="en-US" sz="2400" dirty="0" smtClean="0">
              <a:ea typeface="ＭＳ Ｐゴシック" pitchFamily="34" charset="-128"/>
            </a:endParaRPr>
          </a:p>
          <a:p>
            <a:pPr lvl="1" eaLnBrk="1" hangingPunct="1">
              <a:buFont typeface="Arial"/>
              <a:buChar char="•"/>
            </a:pPr>
            <a:r>
              <a:rPr lang="en-US" sz="2400" dirty="0" smtClean="0">
                <a:ea typeface="ＭＳ Ｐゴシック" pitchFamily="34" charset="-128"/>
              </a:rPr>
              <a:t>Dates: Tuesday, October 18 – Tuesday, November 14, 2011</a:t>
            </a:r>
          </a:p>
          <a:p>
            <a:pPr lvl="1" eaLnBrk="1" hangingPunct="1">
              <a:buFont typeface="Arial"/>
              <a:buChar char="•"/>
            </a:pPr>
            <a:r>
              <a:rPr lang="en-US" sz="2400" dirty="0" smtClean="0">
                <a:ea typeface="ＭＳ Ｐゴシック" pitchFamily="34" charset="-128"/>
              </a:rPr>
              <a:t>More information at</a:t>
            </a:r>
            <a:r>
              <a:rPr lang="en-US" sz="2400" dirty="0">
                <a:ea typeface="ＭＳ Ｐゴシック" pitchFamily="34" charset="-128"/>
              </a:rPr>
              <a:t>: </a:t>
            </a:r>
          </a:p>
          <a:p>
            <a:pPr lvl="2" eaLnBrk="1" hangingPunct="1">
              <a:buFont typeface="Arial"/>
              <a:buChar char="•"/>
            </a:pPr>
            <a:r>
              <a:rPr lang="en-US" sz="2000" dirty="0" smtClean="0">
                <a:ea typeface="ＭＳ Ｐゴシック" pitchFamily="34" charset="-128"/>
              </a:rPr>
              <a:t>http</a:t>
            </a:r>
            <a:r>
              <a:rPr lang="en-US" sz="2000" dirty="0">
                <a:ea typeface="ＭＳ Ｐゴシック" pitchFamily="34" charset="-128"/>
              </a:rPr>
              <a:t>://</a:t>
            </a:r>
            <a:r>
              <a:rPr lang="en-US" sz="2000" dirty="0" err="1">
                <a:ea typeface="ＭＳ Ｐゴシック" pitchFamily="34" charset="-128"/>
              </a:rPr>
              <a:t>infopeople.org</a:t>
            </a:r>
            <a:r>
              <a:rPr lang="en-US" sz="2000" dirty="0">
                <a:ea typeface="ＭＳ Ｐゴシック" pitchFamily="34" charset="-128"/>
              </a:rPr>
              <a:t>/training/library-marketing-and-promotion-social-media</a:t>
            </a:r>
            <a:endParaRPr lang="en-US" sz="2000" dirty="0" smtClean="0"/>
          </a:p>
          <a:p>
            <a:pPr lvl="1"/>
            <a:endParaRPr lang="en-US" dirty="0" smtClean="0"/>
          </a:p>
        </p:txBody>
      </p:sp>
    </p:spTree>
    <p:extLst>
      <p:ext uri="{BB962C8B-B14F-4D97-AF65-F5344CB8AC3E}">
        <p14:creationId xmlns:p14="http://schemas.microsoft.com/office/powerpoint/2010/main" xmlns="" val="362853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bg1">
              <a:alpha val="18039"/>
            </a:schemeClr>
          </a:solidFill>
        </p:spPr>
        <p:txBody>
          <a:bodyPr/>
          <a:lstStyle/>
          <a:p>
            <a:r>
              <a:rPr lang="en-US" dirty="0" smtClean="0"/>
              <a:t>Thank You!</a:t>
            </a:r>
          </a:p>
        </p:txBody>
      </p:sp>
      <p:sp>
        <p:nvSpPr>
          <p:cNvPr id="11267" name="Content Placeholder 2"/>
          <p:cNvSpPr>
            <a:spLocks noGrp="1"/>
          </p:cNvSpPr>
          <p:nvPr>
            <p:ph idx="1"/>
          </p:nvPr>
        </p:nvSpPr>
        <p:spPr/>
        <p:txBody>
          <a:bodyPr/>
          <a:lstStyle/>
          <a:p>
            <a:pPr>
              <a:buFont typeface="Arial" charset="0"/>
              <a:buNone/>
            </a:pPr>
            <a:r>
              <a:rPr lang="en-US" dirty="0" smtClean="0"/>
              <a:t>Dawne Tortorella</a:t>
            </a:r>
          </a:p>
          <a:p>
            <a:pPr lvl="1">
              <a:buFont typeface="Arial" charset="0"/>
              <a:buNone/>
            </a:pPr>
            <a:r>
              <a:rPr lang="en-US" dirty="0" smtClean="0"/>
              <a:t>Email: </a:t>
            </a:r>
            <a:r>
              <a:rPr lang="en-US" dirty="0" smtClean="0">
                <a:ea typeface="ＭＳ Ｐゴシック" pitchFamily="34" charset="-128"/>
                <a:hlinkClick r:id="rId3"/>
              </a:rPr>
              <a:t>drt@bellcow.com</a:t>
            </a:r>
            <a:endParaRPr lang="en-US" dirty="0" smtClean="0">
              <a:ea typeface="ＭＳ Ｐゴシック" pitchFamily="34" charset="-128"/>
            </a:endParaRPr>
          </a:p>
          <a:p>
            <a:pPr lvl="1" eaLnBrk="1" hangingPunct="1">
              <a:buFont typeface="Arial" charset="0"/>
              <a:buNone/>
            </a:pPr>
            <a:r>
              <a:rPr lang="en-US" dirty="0" smtClean="0">
                <a:ea typeface="ＭＳ Ｐゴシック" pitchFamily="34" charset="-128"/>
              </a:rPr>
              <a:t>Twitter: </a:t>
            </a:r>
            <a:r>
              <a:rPr lang="en-US" dirty="0" err="1" smtClean="0">
                <a:ea typeface="ＭＳ Ｐゴシック" pitchFamily="34" charset="-128"/>
                <a:hlinkClick r:id="rId4"/>
              </a:rPr>
              <a:t>dawne</a:t>
            </a:r>
            <a:endParaRPr lang="en-US" dirty="0" smtClean="0">
              <a:ea typeface="ＭＳ Ｐゴシック" pitchFamily="34" charset="-128"/>
            </a:endParaRPr>
          </a:p>
          <a:p>
            <a:pPr lvl="1" eaLnBrk="1" hangingPunct="1">
              <a:buFont typeface="Arial" charset="0"/>
              <a:buNone/>
            </a:pPr>
            <a:r>
              <a:rPr lang="en-US" dirty="0" smtClean="0">
                <a:ea typeface="ＭＳ Ｐゴシック" pitchFamily="34" charset="-128"/>
              </a:rPr>
              <a:t>LinkedIn: </a:t>
            </a:r>
            <a:r>
              <a:rPr lang="en-US" dirty="0" smtClean="0">
                <a:ea typeface="ＭＳ Ｐゴシック" pitchFamily="34" charset="-128"/>
                <a:hlinkClick r:id="rId5"/>
              </a:rPr>
              <a:t>www.linkedin.com/in/dawnetortorella</a:t>
            </a:r>
            <a:r>
              <a:rPr lang="en-US" dirty="0" smtClean="0">
                <a:ea typeface="ＭＳ Ｐゴシック" pitchFamily="34" charset="-128"/>
              </a:rPr>
              <a:t> </a:t>
            </a:r>
          </a:p>
          <a:p>
            <a:pPr lvl="1" eaLnBrk="1" hangingPunct="1">
              <a:buFont typeface="Arial" charset="0"/>
              <a:buNone/>
            </a:pPr>
            <a:r>
              <a:rPr lang="en-US" dirty="0" smtClean="0">
                <a:ea typeface="ＭＳ Ｐゴシック" pitchFamily="34" charset="-128"/>
              </a:rPr>
              <a:t>Google+ </a:t>
            </a:r>
            <a:r>
              <a:rPr lang="en-US" dirty="0" smtClean="0">
                <a:ea typeface="ＭＳ Ｐゴシック" pitchFamily="34" charset="-128"/>
                <a:hlinkClick r:id="rId6"/>
              </a:rPr>
              <a:t>Dawne.Tortorella@gmail.com</a:t>
            </a:r>
            <a:endParaRPr lang="en-US" dirty="0" smtClean="0">
              <a:ea typeface="ＭＳ Ｐゴシック" pitchFamily="34" charset="-128"/>
            </a:endParaRPr>
          </a:p>
          <a:p>
            <a:pPr>
              <a:buFont typeface="Arial" charset="0"/>
              <a:buNone/>
            </a:pPr>
            <a:endParaRPr lang="en-US" dirty="0" smtClean="0"/>
          </a:p>
          <a:p>
            <a:pPr lvl="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chemeClr val="bg1">
              <a:alpha val="18039"/>
            </a:schemeClr>
          </a:solidFill>
        </p:spPr>
        <p:txBody>
          <a:bodyPr/>
          <a:lstStyle/>
          <a:p>
            <a:pPr eaLnBrk="1" hangingPunct="1"/>
            <a:r>
              <a:rPr lang="en-US" smtClean="0">
                <a:ea typeface="ＭＳ Ｐゴシック" pitchFamily="34" charset="-128"/>
              </a:rPr>
              <a:t>Geo-Mapping</a:t>
            </a:r>
          </a:p>
        </p:txBody>
      </p:sp>
      <p:pic>
        <p:nvPicPr>
          <p:cNvPr id="4" name="Picture 3" descr="Slide03c.png"/>
          <p:cNvPicPr>
            <a:picLocks noChangeAspect="1"/>
          </p:cNvPicPr>
          <p:nvPr/>
        </p:nvPicPr>
        <p:blipFill>
          <a:blip r:embed="rId3" cstate="print"/>
          <a:srcRect t="34516" b="34516"/>
          <a:stretch>
            <a:fillRect/>
          </a:stretch>
        </p:blipFill>
        <p:spPr>
          <a:xfrm>
            <a:off x="914400" y="2667000"/>
            <a:ext cx="7620000" cy="1371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bg1">
              <a:alpha val="18039"/>
            </a:schemeClr>
          </a:solidFill>
        </p:spPr>
        <p:txBody>
          <a:bodyPr/>
          <a:lstStyle/>
          <a:p>
            <a:r>
              <a:rPr lang="en-US" dirty="0" smtClean="0"/>
              <a:t>Claim Library Directory Listings</a:t>
            </a:r>
          </a:p>
        </p:txBody>
      </p:sp>
      <p:sp>
        <p:nvSpPr>
          <p:cNvPr id="8195" name="Content Placeholder 2"/>
          <p:cNvSpPr>
            <a:spLocks noGrp="1"/>
          </p:cNvSpPr>
          <p:nvPr>
            <p:ph idx="1"/>
          </p:nvPr>
        </p:nvSpPr>
        <p:spPr>
          <a:xfrm>
            <a:off x="457200" y="1600200"/>
            <a:ext cx="3581400" cy="4525963"/>
          </a:xfrm>
        </p:spPr>
        <p:txBody>
          <a:bodyPr/>
          <a:lstStyle/>
          <a:p>
            <a:r>
              <a:rPr lang="en-US" dirty="0" smtClean="0"/>
              <a:t>Google Places</a:t>
            </a:r>
          </a:p>
          <a:p>
            <a:r>
              <a:rPr lang="en-US" dirty="0" smtClean="0"/>
              <a:t>Facebook Places</a:t>
            </a:r>
          </a:p>
          <a:p>
            <a:r>
              <a:rPr lang="en-US" dirty="0" smtClean="0"/>
              <a:t>Yelp</a:t>
            </a:r>
          </a:p>
          <a:p>
            <a:r>
              <a:rPr lang="en-US" dirty="0" smtClean="0"/>
              <a:t>Foursquare</a:t>
            </a:r>
          </a:p>
        </p:txBody>
      </p:sp>
      <p:pic>
        <p:nvPicPr>
          <p:cNvPr id="10" name="Picture 9" descr="Slide04c.gif"/>
          <p:cNvPicPr>
            <a:picLocks noChangeAspect="1"/>
          </p:cNvPicPr>
          <p:nvPr/>
        </p:nvPicPr>
        <p:blipFill>
          <a:blip r:embed="rId3" cstate="print"/>
          <a:stretch>
            <a:fillRect/>
          </a:stretch>
        </p:blipFill>
        <p:spPr>
          <a:xfrm>
            <a:off x="3886200" y="1524000"/>
            <a:ext cx="4762500" cy="4210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Places</a:t>
            </a:r>
            <a:endParaRPr lang="en-US" dirty="0"/>
          </a:p>
        </p:txBody>
      </p:sp>
      <p:pic>
        <p:nvPicPr>
          <p:cNvPr id="6" name="Picture 5" descr="Slide05c.jpg"/>
          <p:cNvPicPr>
            <a:picLocks noChangeAspect="1"/>
          </p:cNvPicPr>
          <p:nvPr/>
        </p:nvPicPr>
        <p:blipFill>
          <a:blip r:embed="rId3" cstate="print"/>
          <a:stretch>
            <a:fillRect/>
          </a:stretch>
        </p:blipFill>
        <p:spPr>
          <a:xfrm>
            <a:off x="838200" y="1600200"/>
            <a:ext cx="7620000" cy="3886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Places</a:t>
            </a:r>
            <a:endParaRPr lang="en-US" dirty="0"/>
          </a:p>
        </p:txBody>
      </p:sp>
      <p:pic>
        <p:nvPicPr>
          <p:cNvPr id="4" name="Picture 3" descr="Slide06c.jpg"/>
          <p:cNvPicPr>
            <a:picLocks noChangeAspect="1"/>
          </p:cNvPicPr>
          <p:nvPr/>
        </p:nvPicPr>
        <p:blipFill>
          <a:blip r:embed="rId3" cstate="print"/>
          <a:stretch>
            <a:fillRect/>
          </a:stretch>
        </p:blipFill>
        <p:spPr>
          <a:xfrm>
            <a:off x="1676400" y="1319276"/>
            <a:ext cx="6248400" cy="48529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Foursquare</a:t>
            </a:r>
            <a:endParaRPr lang="en-US" dirty="0"/>
          </a:p>
        </p:txBody>
      </p:sp>
      <p:pic>
        <p:nvPicPr>
          <p:cNvPr id="4" name="Picture 3" descr="Slide07c.jpg"/>
          <p:cNvPicPr>
            <a:picLocks noChangeAspect="1"/>
          </p:cNvPicPr>
          <p:nvPr/>
        </p:nvPicPr>
        <p:blipFill>
          <a:blip r:embed="rId3" cstate="print"/>
          <a:stretch>
            <a:fillRect/>
          </a:stretch>
        </p:blipFill>
        <p:spPr>
          <a:xfrm>
            <a:off x="416312" y="1600200"/>
            <a:ext cx="8270488" cy="3390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Demo</a:t>
            </a:r>
            <a:endParaRPr lang="en-US" dirty="0"/>
          </a:p>
        </p:txBody>
      </p:sp>
      <p:sp>
        <p:nvSpPr>
          <p:cNvPr id="3" name="Content Placeholder 2"/>
          <p:cNvSpPr>
            <a:spLocks noGrp="1"/>
          </p:cNvSpPr>
          <p:nvPr>
            <p:ph idx="1"/>
          </p:nvPr>
        </p:nvSpPr>
        <p:spPr/>
        <p:txBody>
          <a:bodyPr/>
          <a:lstStyle/>
          <a:p>
            <a:r>
              <a:rPr lang="en-US" dirty="0" smtClean="0"/>
              <a:t>Enter Library Name, City in chat window</a:t>
            </a:r>
          </a:p>
          <a:p>
            <a:r>
              <a:rPr lang="en-US" dirty="0" smtClean="0"/>
              <a:t>Search Google Places</a:t>
            </a:r>
          </a:p>
          <a:p>
            <a:pPr lvl="1"/>
            <a:r>
              <a:rPr lang="en-US" dirty="0" smtClean="0"/>
              <a:t>Is it listed?</a:t>
            </a:r>
          </a:p>
          <a:p>
            <a:pPr lvl="1"/>
            <a:r>
              <a:rPr lang="en-US" dirty="0" smtClean="0"/>
              <a:t>Is it owned?</a:t>
            </a:r>
          </a:p>
          <a:p>
            <a:r>
              <a:rPr lang="en-US" dirty="0" smtClean="0"/>
              <a:t>Search Yelp </a:t>
            </a:r>
          </a:p>
          <a:p>
            <a:pPr lvl="1"/>
            <a:r>
              <a:rPr lang="en-US" dirty="0" smtClean="0"/>
              <a:t>Listed?</a:t>
            </a:r>
          </a:p>
          <a:p>
            <a:pPr lvl="1"/>
            <a:r>
              <a:rPr lang="en-US" dirty="0" smtClean="0"/>
              <a:t>Claimed?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What do we use our mobile phones for?</a:t>
            </a:r>
            <a:endParaRPr lang="en-US" dirty="0"/>
          </a:p>
        </p:txBody>
      </p:sp>
      <p:graphicFrame>
        <p:nvGraphicFramePr>
          <p:cNvPr id="4" name="Content Placeholder 3"/>
          <p:cNvGraphicFramePr>
            <a:graphicFrameLocks noGrp="1"/>
          </p:cNvGraphicFramePr>
          <p:nvPr>
            <p:ph idx="1"/>
          </p:nvPr>
        </p:nvGraphicFramePr>
        <p:xfrm>
          <a:off x="457200" y="1600200"/>
          <a:ext cx="8229600" cy="4038600"/>
        </p:xfrm>
        <a:graphic>
          <a:graphicData uri="http://schemas.openxmlformats.org/drawingml/2006/table">
            <a:tbl>
              <a:tblPr firstRow="1" bandRow="1">
                <a:tableStyleId>{5940675A-B579-460E-94D1-54222C63F5DA}</a:tableStyleId>
              </a:tblPr>
              <a:tblGrid>
                <a:gridCol w="2743200"/>
                <a:gridCol w="2743200"/>
                <a:gridCol w="2743200"/>
              </a:tblGrid>
              <a:tr h="1346200">
                <a:tc>
                  <a:txBody>
                    <a:bodyPr/>
                    <a:lstStyle/>
                    <a:p>
                      <a:r>
                        <a:rPr lang="en-US" sz="3200" dirty="0" smtClean="0"/>
                        <a:t>Dining</a:t>
                      </a:r>
                      <a:endParaRPr lang="en-US" sz="3200" dirty="0"/>
                    </a:p>
                  </a:txBody>
                  <a:tcPr/>
                </a:tc>
                <a:tc>
                  <a:txBody>
                    <a:bodyPr/>
                    <a:lstStyle/>
                    <a:p>
                      <a:r>
                        <a:rPr lang="en-US" sz="3200" dirty="0" smtClean="0"/>
                        <a:t>Entertainment</a:t>
                      </a:r>
                      <a:endParaRPr lang="en-US" sz="3200" dirty="0"/>
                    </a:p>
                  </a:txBody>
                  <a:tcPr/>
                </a:tc>
                <a:tc>
                  <a:txBody>
                    <a:bodyPr/>
                    <a:lstStyle/>
                    <a:p>
                      <a:r>
                        <a:rPr lang="en-US" sz="3200" dirty="0" smtClean="0"/>
                        <a:t>Games</a:t>
                      </a:r>
                      <a:endParaRPr lang="en-US" sz="3200" dirty="0"/>
                    </a:p>
                  </a:txBody>
                  <a:tcPr/>
                </a:tc>
              </a:tr>
              <a:tr h="1346200">
                <a:tc>
                  <a:txBody>
                    <a:bodyPr/>
                    <a:lstStyle/>
                    <a:p>
                      <a:r>
                        <a:rPr lang="en-US" sz="3200" dirty="0" smtClean="0"/>
                        <a:t>Maps/Search</a:t>
                      </a:r>
                      <a:endParaRPr lang="en-US" sz="3200" dirty="0"/>
                    </a:p>
                  </a:txBody>
                  <a:tcPr/>
                </a:tc>
                <a:tc>
                  <a:txBody>
                    <a:bodyPr/>
                    <a:lstStyle/>
                    <a:p>
                      <a:r>
                        <a:rPr lang="en-US" sz="3200" dirty="0" smtClean="0"/>
                        <a:t>Music</a:t>
                      </a:r>
                      <a:endParaRPr lang="en-US" sz="3200" dirty="0"/>
                    </a:p>
                  </a:txBody>
                  <a:tcPr/>
                </a:tc>
                <a:tc>
                  <a:txBody>
                    <a:bodyPr/>
                    <a:lstStyle/>
                    <a:p>
                      <a:r>
                        <a:rPr lang="en-US" sz="3200" dirty="0" smtClean="0"/>
                        <a:t>News</a:t>
                      </a:r>
                      <a:endParaRPr lang="en-US" sz="3200" dirty="0"/>
                    </a:p>
                  </a:txBody>
                  <a:tcPr/>
                </a:tc>
              </a:tr>
              <a:tr h="1346200">
                <a:tc>
                  <a:txBody>
                    <a:bodyPr/>
                    <a:lstStyle/>
                    <a:p>
                      <a:r>
                        <a:rPr lang="en-US" sz="3200" dirty="0" smtClean="0"/>
                        <a:t>Video</a:t>
                      </a:r>
                      <a:endParaRPr lang="en-US" sz="3200" dirty="0"/>
                    </a:p>
                  </a:txBody>
                  <a:tcPr/>
                </a:tc>
                <a:tc>
                  <a:txBody>
                    <a:bodyPr/>
                    <a:lstStyle/>
                    <a:p>
                      <a:r>
                        <a:rPr lang="en-US" sz="3200" dirty="0" smtClean="0"/>
                        <a:t>Weather</a:t>
                      </a:r>
                      <a:endParaRPr lang="en-US" sz="3200" dirty="0"/>
                    </a:p>
                  </a:txBody>
                  <a:tcPr/>
                </a:tc>
                <a:tc>
                  <a:txBody>
                    <a:bodyPr/>
                    <a:lstStyle/>
                    <a:p>
                      <a:endParaRPr lang="en-US" sz="3200" dirty="0"/>
                    </a:p>
                  </a:txBody>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InfoPeopl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58026"/>
      </a:hlink>
      <a:folHlink>
        <a:srgbClr val="F79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2466</TotalTime>
  <Words>1912</Words>
  <Application>Microsoft Office PowerPoint</Application>
  <PresentationFormat>On-screen Show (4:3)</PresentationFormat>
  <Paragraphs>231</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Location-Based Social Networks </vt:lpstr>
      <vt:lpstr>Agenda</vt:lpstr>
      <vt:lpstr>Geo-Mapping</vt:lpstr>
      <vt:lpstr>Claim Library Directory Listings</vt:lpstr>
      <vt:lpstr>Google Places</vt:lpstr>
      <vt:lpstr>Facebook Places</vt:lpstr>
      <vt:lpstr>Foursquare</vt:lpstr>
      <vt:lpstr>Exercise - Demo</vt:lpstr>
      <vt:lpstr>What do we use our mobile phones for?</vt:lpstr>
      <vt:lpstr>Front Door to our Library is 6 inches2</vt:lpstr>
      <vt:lpstr>Reflection of the Mobile Demographic</vt:lpstr>
      <vt:lpstr>2011 Study on Mobile Phone Use</vt:lpstr>
      <vt:lpstr>Tweet – Meeting of Time &amp; Space</vt:lpstr>
      <vt:lpstr>Geotag Flickr Photos</vt:lpstr>
      <vt:lpstr>The reach of an octopus</vt:lpstr>
      <vt:lpstr>The Perils</vt:lpstr>
      <vt:lpstr>Case Studies – Library Specific Use</vt:lpstr>
      <vt:lpstr>NYPL Foursquare</vt:lpstr>
      <vt:lpstr>Library Anywhere</vt:lpstr>
      <vt:lpstr>History Pin</vt:lpstr>
      <vt:lpstr>Location, Location, Location</vt:lpstr>
      <vt:lpstr>So where am I?</vt:lpstr>
      <vt:lpstr>Infopeople Online Course</vt:lpstr>
      <vt:lpstr>Thank You!</vt:lpstr>
    </vt:vector>
  </TitlesOfParts>
  <Company>CEO Consuliting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with your content, the DEMOGRAPHICS SURVEY will be displayed on this slide. It looks like this:</dc:title>
  <dc:creator>Dawne</dc:creator>
  <cp:lastModifiedBy>Dawne Tortorella</cp:lastModifiedBy>
  <cp:revision>249</cp:revision>
  <dcterms:created xsi:type="dcterms:W3CDTF">2009-08-05T16:54:32Z</dcterms:created>
  <dcterms:modified xsi:type="dcterms:W3CDTF">2011-09-07T04:13:21Z</dcterms:modified>
</cp:coreProperties>
</file>