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2" r:id="rId2"/>
  </p:sldMasterIdLst>
  <p:notesMasterIdLst>
    <p:notesMasterId r:id="rId40"/>
  </p:notesMasterIdLst>
  <p:sldIdLst>
    <p:sldId id="256" r:id="rId3"/>
    <p:sldId id="263" r:id="rId4"/>
    <p:sldId id="257" r:id="rId5"/>
    <p:sldId id="273" r:id="rId6"/>
    <p:sldId id="262" r:id="rId7"/>
    <p:sldId id="258" r:id="rId8"/>
    <p:sldId id="282" r:id="rId9"/>
    <p:sldId id="283" r:id="rId10"/>
    <p:sldId id="286" r:id="rId11"/>
    <p:sldId id="279" r:id="rId12"/>
    <p:sldId id="281" r:id="rId13"/>
    <p:sldId id="280" r:id="rId14"/>
    <p:sldId id="259" r:id="rId15"/>
    <p:sldId id="294" r:id="rId16"/>
    <p:sldId id="266" r:id="rId17"/>
    <p:sldId id="268" r:id="rId18"/>
    <p:sldId id="274" r:id="rId19"/>
    <p:sldId id="265" r:id="rId20"/>
    <p:sldId id="272" r:id="rId21"/>
    <p:sldId id="264" r:id="rId22"/>
    <p:sldId id="261" r:id="rId23"/>
    <p:sldId id="260" r:id="rId24"/>
    <p:sldId id="270" r:id="rId25"/>
    <p:sldId id="297" r:id="rId26"/>
    <p:sldId id="275" r:id="rId27"/>
    <p:sldId id="271" r:id="rId28"/>
    <p:sldId id="287" r:id="rId29"/>
    <p:sldId id="295" r:id="rId30"/>
    <p:sldId id="293" r:id="rId31"/>
    <p:sldId id="288" r:id="rId32"/>
    <p:sldId id="289" r:id="rId33"/>
    <p:sldId id="292" r:id="rId34"/>
    <p:sldId id="269" r:id="rId35"/>
    <p:sldId id="291" r:id="rId36"/>
    <p:sldId id="276" r:id="rId37"/>
    <p:sldId id="277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E69"/>
    <a:srgbClr val="500000"/>
    <a:srgbClr val="760000"/>
    <a:srgbClr val="860000"/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55735" autoAdjust="0"/>
  </p:normalViewPr>
  <p:slideViewPr>
    <p:cSldViewPr>
      <p:cViewPr varScale="1">
        <p:scale>
          <a:sx n="69" d="100"/>
          <a:sy n="69" d="100"/>
        </p:scale>
        <p:origin x="-3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48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777AE-47D9-4414-B379-EEE8D1FEB6E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CAD6-A3DC-445F-87E8-3AAB7C9D7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32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5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81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0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5D2B-4293-4564-90F7-EF73FB6BE4B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AD6-A3DC-445F-87E8-3AAB7C9D73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30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9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1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0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9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33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5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8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575CB03F-5A22-4FB8-B128-AB1EBD50068D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86F-142D-49EA-8DBA-A26EDFDD7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575CB03F-5A22-4FB8-B128-AB1EBD50068D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86F-142D-49EA-8DBA-A26EDFDD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86F-142D-49EA-8DBA-A26EDFDD7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676400"/>
            <a:ext cx="3822192" cy="44500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676400"/>
            <a:ext cx="3822192" cy="44500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2C94086F-142D-49EA-8DBA-A26EDFDD7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14600"/>
            <a:ext cx="3820055" cy="3611563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3822192" cy="3611563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86F-142D-49EA-8DBA-A26EDFDD7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86F-142D-49EA-8DBA-A26EDFDD7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2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>
            <a:normAutofit/>
          </a:bodyPr>
          <a:lstStyle>
            <a:lvl1pPr marL="457200" indent="-457200">
              <a:defRPr sz="36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097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94086F-142D-49EA-8DBA-A26EDFDD7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59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2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02331D-11A5-4532-B719-2CC926D2EFD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11/6/2011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E1698-E9BE-45ED-9673-6C117B214E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6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245745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Libraries and Economic Recovery: Supporting Entrepreneurs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An Infopeople Webinar presented by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Joan Frye Williams and George Needham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November 16, 2011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newwahlbusiness.com/wp-content/uploads/16_6_orig.jpg"/>
          <p:cNvPicPr>
            <a:picLocks noChangeAspect="1" noChangeArrowheads="1"/>
          </p:cNvPicPr>
          <p:nvPr/>
        </p:nvPicPr>
        <p:blipFill>
          <a:blip r:embed="rId3" cstate="print"/>
          <a:srcRect b="9147"/>
          <a:stretch>
            <a:fillRect/>
          </a:stretch>
        </p:blipFill>
        <p:spPr bwMode="auto">
          <a:xfrm>
            <a:off x="0" y="1111959"/>
            <a:ext cx="9144000" cy="574604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Cultivates a growing audience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hitech.sanook.com/story_picture/m/13026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5032744" cy="5410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Creates allies </a:t>
            </a:r>
            <a:r>
              <a:rPr lang="en-US" dirty="0" smtClean="0"/>
              <a:t>and advocates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36576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Demonstrates return on investment</a:t>
            </a:r>
            <a:endParaRPr lang="en-US" dirty="0"/>
          </a:p>
        </p:txBody>
      </p:sp>
      <p:pic>
        <p:nvPicPr>
          <p:cNvPr id="10242" name="Picture 2" descr="http://consortiumbond.com/images/r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66" y="4482"/>
            <a:ext cx="5465822" cy="68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rginmedia.com/images/peanut_butter_jelly430x3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-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5666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Libraries and entrepreneurs: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 good match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Overcome </a:t>
            </a:r>
            <a:r>
              <a:rPr lang="en-US" dirty="0" smtClean="0"/>
              <a:t>the stereotype</a:t>
            </a:r>
            <a:endParaRPr lang="en-US" dirty="0"/>
          </a:p>
        </p:txBody>
      </p:sp>
      <p:pic>
        <p:nvPicPr>
          <p:cNvPr id="2050" name="Picture 2" descr="http://www.cowboyhatsandmoreblog.com/wp-content/uploads/2009/03/cowb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385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ueenslyfe.com/wp-content/uploads/2011/08/Refe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600200"/>
            <a:ext cx="3733801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duvalschools.org/static/contact/communications/spotlight/images2011/BigLots_Gift_Enterpris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Spend time in the community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tbees.org.uk/events/images/events_creation.jpg"/>
          <p:cNvPicPr>
            <a:picLocks noChangeAspect="1" noChangeArrowheads="1"/>
          </p:cNvPicPr>
          <p:nvPr/>
        </p:nvPicPr>
        <p:blipFill>
          <a:blip r:embed="rId3" cstate="print"/>
          <a:srcRect l="9600" t="6400" r="12000" b="16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personal contacts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lub.co.ug/images/name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89447"/>
            <a:ext cx="7696200" cy="57685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this community to itself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145205">
            <a:off x="1783199" y="3844426"/>
            <a:ext cx="5858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/>
              <a:t>Yr</a:t>
            </a:r>
            <a:r>
              <a:rPr lang="en-US" sz="6600" b="1" i="1" dirty="0" smtClean="0"/>
              <a:t> Hometown</a:t>
            </a:r>
            <a:endParaRPr lang="en-US" sz="66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reager1.files.wordpress.com/2010/12/nancydrewbook50s.jpg"/>
          <p:cNvPicPr>
            <a:picLocks noChangeAspect="1" noChangeArrowheads="1"/>
          </p:cNvPicPr>
          <p:nvPr/>
        </p:nvPicPr>
        <p:blipFill>
          <a:blip r:embed="rId3" cstate="print"/>
          <a:srcRect l="10105" r="10105"/>
          <a:stretch>
            <a:fillRect/>
          </a:stretch>
        </p:blipFill>
        <p:spPr bwMode="auto">
          <a:xfrm>
            <a:off x="0" y="0"/>
            <a:ext cx="918408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338328"/>
            <a:ext cx="2667000" cy="35478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Ask the right questions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 local knowledge</a:t>
            </a:r>
            <a:endParaRPr lang="en-US" dirty="0"/>
          </a:p>
        </p:txBody>
      </p:sp>
      <p:pic>
        <p:nvPicPr>
          <p:cNvPr id="25602" name="Picture 2" descr="http://images.mises.org/DailyArticleImages/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35395"/>
            <a:ext cx="5486400" cy="54226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oan\Pictures\G and J\Photo by Chuck O'She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6795"/>
          <a:stretch/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Photo by Chuck O’Shea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3881"/>
            <a:ext cx="9144000" cy="1214719"/>
          </a:xfrm>
        </p:spPr>
        <p:txBody>
          <a:bodyPr anchor="ctr"/>
          <a:lstStyle/>
          <a:p>
            <a:r>
              <a:rPr lang="en-US" dirty="0" smtClean="0"/>
              <a:t>Rethink your work spaces</a:t>
            </a:r>
            <a:endParaRPr lang="en-US" dirty="0"/>
          </a:p>
        </p:txBody>
      </p:sp>
      <p:pic>
        <p:nvPicPr>
          <p:cNvPr id="3076" name="Picture 4" descr="http://www.winshaperetreat.org/images/site_images/meeting_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4" y="0"/>
            <a:ext cx="9199104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ibreaction.files.wordpress.com/2010/03/gflo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47936" b="9"/>
          <a:stretch/>
        </p:blipFill>
        <p:spPr bwMode="auto">
          <a:xfrm>
            <a:off x="-32124" y="4038600"/>
            <a:ext cx="919910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accessible collections</a:t>
            </a:r>
            <a:endParaRPr lang="en-US" dirty="0"/>
          </a:p>
        </p:txBody>
      </p:sp>
      <p:pic>
        <p:nvPicPr>
          <p:cNvPr id="9218" name="Picture 2" descr="http://yrcregional.com/newpenn/pulse/images/POP_book-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98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6428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Support their use of modern office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tools and technologies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confluence-df.com/wp-content/uploads/2011/06/Picture-53-785x2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8601504" cy="29146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hrpeople.monster.com/nfs/hrpeople/attachment_images/0002/1928/3perks.jpg"/>
          <p:cNvPicPr>
            <a:picLocks noChangeAspect="1" noChangeArrowheads="1"/>
          </p:cNvPicPr>
          <p:nvPr/>
        </p:nvPicPr>
        <p:blipFill>
          <a:blip r:embed="rId3" cstate="print"/>
          <a:srcRect l="12632" r="12632"/>
          <a:stretch>
            <a:fillRect/>
          </a:stretch>
        </p:blipFill>
        <p:spPr bwMode="auto">
          <a:xfrm>
            <a:off x="0" y="0"/>
            <a:ext cx="914891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Think “research,” not “reference”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8328"/>
            <a:ext cx="8763000" cy="187147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Rebrand around </a:t>
            </a:r>
            <a:br>
              <a:rPr lang="en-US" dirty="0" smtClean="0"/>
            </a:br>
            <a:r>
              <a:rPr lang="en-US" dirty="0" smtClean="0"/>
              <a:t>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84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http://img.ehowcdn.co.uk/article-page-main/ehow/images/a06/cm/h4/senior-librarian-job-description-800x800.jpg"/>
          <p:cNvPicPr>
            <a:picLocks noChangeAspect="1" noChangeArrowheads="1"/>
          </p:cNvPicPr>
          <p:nvPr/>
        </p:nvPicPr>
        <p:blipFill>
          <a:blip r:embed="rId3" cstate="print"/>
          <a:srcRect l="3200" r="28800"/>
          <a:stretch>
            <a:fillRect/>
          </a:stretch>
        </p:blipFill>
        <p:spPr bwMode="auto">
          <a:xfrm>
            <a:off x="3352800" y="1981200"/>
            <a:ext cx="3020642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 everyone as a first responder</a:t>
            </a:r>
            <a:endParaRPr lang="en-US" dirty="0"/>
          </a:p>
        </p:txBody>
      </p:sp>
      <p:pic>
        <p:nvPicPr>
          <p:cNvPr id="15362" name="Picture 2" descr="http://www.firefighterce.com/images/firefighter.jpg"/>
          <p:cNvPicPr>
            <a:picLocks noChangeAspect="1" noChangeArrowheads="1"/>
          </p:cNvPicPr>
          <p:nvPr/>
        </p:nvPicPr>
        <p:blipFill>
          <a:blip r:embed="rId4" cstate="print"/>
          <a:srcRect l="14545" r="9697" b="38817"/>
          <a:stretch>
            <a:fillRect/>
          </a:stretch>
        </p:blipFill>
        <p:spPr bwMode="auto">
          <a:xfrm>
            <a:off x="0" y="1447800"/>
            <a:ext cx="3232636" cy="5410200"/>
          </a:xfrm>
          <a:prstGeom prst="rect">
            <a:avLst/>
          </a:prstGeom>
          <a:noFill/>
        </p:spPr>
      </p:pic>
      <p:pic>
        <p:nvPicPr>
          <p:cNvPr id="15368" name="Picture 8" descr="http://blog.xlerant.com/Portals/75996/images/very%20small%20police%20woman.jpg"/>
          <p:cNvPicPr>
            <a:picLocks noChangeAspect="1" noChangeArrowheads="1"/>
          </p:cNvPicPr>
          <p:nvPr/>
        </p:nvPicPr>
        <p:blipFill>
          <a:blip r:embed="rId5" cstate="print"/>
          <a:srcRect l="8421" r="8421"/>
          <a:stretch>
            <a:fillRect/>
          </a:stretch>
        </p:blipFill>
        <p:spPr bwMode="auto">
          <a:xfrm>
            <a:off x="6307623" y="1524000"/>
            <a:ext cx="2836377" cy="533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econdwindpub.files.wordpress.com/2010/07/summer-sunr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"/>
            <a:ext cx="9144000" cy="68567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for predictable situations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cooptoo.com/wp-content/woo_uploads/21-gettingstarted.jpg"/>
          <p:cNvPicPr>
            <a:picLocks noChangeAspect="1" noChangeArrowheads="1"/>
          </p:cNvPicPr>
          <p:nvPr/>
        </p:nvPicPr>
        <p:blipFill>
          <a:blip r:embed="rId3" cstate="print"/>
          <a:srcRect l="7084" r="4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i="1" dirty="0" smtClean="0"/>
              <a:t>Predictable:</a:t>
            </a:r>
            <a:r>
              <a:rPr lang="en-US" dirty="0" smtClean="0"/>
              <a:t> Getting started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ph.montoza.com/wp-content/uploads/2011/06/nonprofit-competito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r="10038"/>
          <a:stretch/>
        </p:blipFill>
        <p:spPr bwMode="auto">
          <a:xfrm>
            <a:off x="-35860" y="0"/>
            <a:ext cx="9179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0" y="338328"/>
            <a:ext cx="5715000" cy="2709672"/>
          </a:xfrm>
        </p:spPr>
        <p:txBody>
          <a:bodyPr anchor="t"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Predictable: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Sizing up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competition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dea-sandbox.com/blog_images/pric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Predictable:  </a:t>
            </a:r>
            <a:r>
              <a:rPr lang="en-US" dirty="0" smtClean="0"/>
              <a:t>Pricing the product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 descr="http://www.just-4us.com/index_htm_files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99982"/>
            <a:ext cx="3505200" cy="3352800"/>
          </a:xfrm>
          <a:prstGeom prst="rect">
            <a:avLst/>
          </a:prstGeom>
          <a:noFill/>
        </p:spPr>
      </p:pic>
      <p:pic>
        <p:nvPicPr>
          <p:cNvPr id="39946" name="Picture 10" descr="http://www.dpdirectory.com/crafting-software-developer-newslet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22" y="1232647"/>
            <a:ext cx="3454119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" y="151823"/>
            <a:ext cx="9144000" cy="1252728"/>
          </a:xfrm>
        </p:spPr>
        <p:txBody>
          <a:bodyPr/>
          <a:lstStyle/>
          <a:p>
            <a:r>
              <a:rPr lang="en-US" dirty="0" smtClean="0"/>
              <a:t>Today’s entrepreneurs</a:t>
            </a:r>
            <a:endParaRPr lang="en-US" dirty="0"/>
          </a:p>
        </p:txBody>
      </p:sp>
      <p:pic>
        <p:nvPicPr>
          <p:cNvPr id="39940" name="Picture 4" descr="http://www.putporkonyourfork.com/media/content/che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959" y="3756212"/>
            <a:ext cx="2971800" cy="2971800"/>
          </a:xfrm>
          <a:prstGeom prst="rect">
            <a:avLst/>
          </a:prstGeom>
          <a:noFill/>
        </p:spPr>
      </p:pic>
      <p:pic>
        <p:nvPicPr>
          <p:cNvPr id="39942" name="Picture 6" descr="http://www.kollewin.com/EX/09-15-22/a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219200"/>
            <a:ext cx="3352800" cy="3352800"/>
          </a:xfrm>
          <a:prstGeom prst="rect">
            <a:avLst/>
          </a:prstGeom>
          <a:noFill/>
        </p:spPr>
      </p:pic>
      <p:pic>
        <p:nvPicPr>
          <p:cNvPr id="39944" name="Picture 8" descr="http://sensingarchitecture.sensingarchitect.netdna-cdn.com/wp-content/uploads/2009/11/Maria-Lorena-Lehman-Architect-Magazine-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2100" y="4343400"/>
            <a:ext cx="3314700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0" y="338328"/>
            <a:ext cx="4953000" cy="5833872"/>
          </a:xfrm>
        </p:spPr>
        <p:txBody>
          <a:bodyPr>
            <a:normAutofit/>
          </a:bodyPr>
          <a:lstStyle/>
          <a:p>
            <a:r>
              <a:rPr lang="en-US" i="1" dirty="0" smtClean="0"/>
              <a:t>Predictable: </a:t>
            </a:r>
            <a:br>
              <a:rPr lang="en-US" i="1" dirty="0" smtClean="0"/>
            </a:br>
            <a:r>
              <a:rPr lang="en-US" dirty="0" smtClean="0"/>
              <a:t>Paying business taxes</a:t>
            </a:r>
            <a:endParaRPr lang="en-US" dirty="0"/>
          </a:p>
        </p:txBody>
      </p:sp>
      <p:pic>
        <p:nvPicPr>
          <p:cNvPr id="74754" name="Picture 2" descr="http://whatsmydeal.files.wordpress.com/2010/03/taxti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15017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aufaitmaroc.com/pictures/0045/1805/DROITS_AUTEURS_01022011105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15929" cy="685800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56667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Predictable: 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Protecting intellectual property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719072"/>
          </a:xfrm>
        </p:spPr>
        <p:txBody>
          <a:bodyPr>
            <a:normAutofit/>
          </a:bodyPr>
          <a:lstStyle/>
          <a:p>
            <a:r>
              <a:rPr lang="en-US" i="1" dirty="0" smtClean="0"/>
              <a:t>Predictable: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Communicating with customers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58" y="3047258"/>
            <a:ext cx="2981325" cy="100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82" y="4884651"/>
            <a:ext cx="1781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97" y="4438118"/>
            <a:ext cx="1919653" cy="8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" y="2329423"/>
            <a:ext cx="2819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0288"/>
            <a:ext cx="2387733" cy="63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065245"/>
            <a:ext cx="20478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5" y="4049455"/>
            <a:ext cx="4391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98" y="3072373"/>
            <a:ext cx="2430024" cy="112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59" y="6100568"/>
            <a:ext cx="73533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6" y="5055913"/>
            <a:ext cx="3280682" cy="93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09220"/>
            <a:ext cx="27527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 descr="http://socialtimes.com/files/2011/04/ReputationCom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9" y="273797"/>
            <a:ext cx="28575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t0.gstatic.com/images?q=tbn:ANd9GcQPSZz5rpQ2-8vLlqfEcgxmWxcppdmeJ6zp2L2m7gIl4dy09ou650eKp9Z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34" y="149972"/>
            <a:ext cx="1081088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6004"/>
            <a:ext cx="8229599" cy="4881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Setting up a home office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Time management 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tips for solo workers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How to prepare a successful bid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Using </a:t>
            </a:r>
            <a:r>
              <a:rPr lang="en-US" b="1" dirty="0" smtClean="0">
                <a:solidFill>
                  <a:schemeClr val="tx1"/>
                </a:solidFill>
              </a:rPr>
              <a:t>Etsy and eBay as distribution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channels</a:t>
            </a:r>
          </a:p>
          <a:p>
            <a:pPr marL="806450" indent="-806450" defTabSz="619125">
              <a:buNone/>
            </a:pP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U</a:t>
            </a:r>
            <a:r>
              <a:rPr lang="en-US" b="1" dirty="0" smtClean="0">
                <a:solidFill>
                  <a:schemeClr val="tx1"/>
                </a:solidFill>
              </a:rPr>
              <a:t>sing Facebook and LinkedIn to reach customers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Preparing for l</a:t>
            </a:r>
            <a:r>
              <a:rPr lang="en-US" b="1" dirty="0" smtClean="0">
                <a:solidFill>
                  <a:schemeClr val="tx1"/>
                </a:solidFill>
              </a:rPr>
              <a:t>icensing and bonding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305800" cy="1554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Focus programs on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applied problem solving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855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http://dvdmedia.ign.com/dvd/image/article/116/1164285/the-avengers-earths-mightiest-heroes-volume-1-20110428060509383_640w.jpg"/>
          <p:cNvPicPr>
            <a:picLocks noChangeAspect="1" noChangeArrowheads="1"/>
          </p:cNvPicPr>
          <p:nvPr/>
        </p:nvPicPr>
        <p:blipFill>
          <a:blip r:embed="rId3" cstate="print"/>
          <a:srcRect l="16500" r="3000"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0" y="0"/>
            <a:ext cx="48006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Partner for maximum effect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credit for your successes</a:t>
            </a:r>
            <a:endParaRPr lang="en-US" dirty="0"/>
          </a:p>
        </p:txBody>
      </p:sp>
      <p:pic>
        <p:nvPicPr>
          <p:cNvPr id="5144" name="Picture 24" descr="http://t0ak.roblox.com/ba910ead8740ccebec2ec57887c35a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1"/>
            <a:ext cx="2438399" cy="2438400"/>
          </a:xfrm>
          <a:prstGeom prst="rect">
            <a:avLst/>
          </a:prstGeom>
          <a:noFill/>
        </p:spPr>
      </p:pic>
      <p:pic>
        <p:nvPicPr>
          <p:cNvPr id="16" name="Picture 24" descr="http://t0ak.roblox.com/ba910ead8740ccebec2ec57887c35a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43399"/>
            <a:ext cx="2514600" cy="2514601"/>
          </a:xfrm>
          <a:prstGeom prst="rect">
            <a:avLst/>
          </a:prstGeom>
          <a:noFill/>
        </p:spPr>
      </p:pic>
      <p:pic>
        <p:nvPicPr>
          <p:cNvPr id="17" name="Picture 24" descr="http://t0ak.roblox.com/ba910ead8740ccebec2ec57887c35a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2438399" cy="2438400"/>
          </a:xfrm>
          <a:prstGeom prst="rect">
            <a:avLst/>
          </a:prstGeom>
          <a:noFill/>
        </p:spPr>
      </p:pic>
      <p:pic>
        <p:nvPicPr>
          <p:cNvPr id="18" name="Picture 24" descr="http://t0ak.roblox.com/ba910ead8740ccebec2ec57887c35a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95800"/>
            <a:ext cx="2362199" cy="2362200"/>
          </a:xfrm>
          <a:prstGeom prst="rect">
            <a:avLst/>
          </a:prstGeom>
          <a:noFill/>
        </p:spPr>
      </p:pic>
      <p:pic>
        <p:nvPicPr>
          <p:cNvPr id="19" name="Picture 24" descr="http://t0ak.roblox.com/ba910ead8740ccebec2ec57887c35a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2514599" cy="2514600"/>
          </a:xfrm>
          <a:prstGeom prst="rect">
            <a:avLst/>
          </a:prstGeom>
          <a:noFill/>
        </p:spPr>
      </p:pic>
      <p:pic>
        <p:nvPicPr>
          <p:cNvPr id="20" name="Picture 24" descr="http://t0ak.roblox.com/ba910ead8740ccebec2ec57887c35a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438400" cy="2438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o.onionstatic.com/images/articles/article/113/UPS-Drivers-C_jpg_630x463_pad-black_upscale_q85.jpg"/>
          <p:cNvPicPr>
            <a:picLocks noChangeAspect="1" noChangeArrowheads="1"/>
          </p:cNvPicPr>
          <p:nvPr/>
        </p:nvPicPr>
        <p:blipFill rotWithShape="1">
          <a:blip r:embed="rId3" cstate="print"/>
          <a:srcRect t="4000" b="266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8839200" cy="125272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Stay in touch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n Can Phones on Chalk 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in Can Phones on Chalk 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8763001" cy="64008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And stay in touch with us!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hello@georgeandjoan.com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eamaltman.com/wp-content/uploads/2011/03/Social-Entrepreneur-Green-Id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855"/>
            <a:ext cx="9144000" cy="68718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648200" cy="6126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Remember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social entrepreneurs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axusacorp.com/wp-content/uploads/2010/08/Corporatio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215698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Entrepreneurs ≠ “small </a:t>
            </a:r>
            <a:r>
              <a:rPr lang="en-US" dirty="0"/>
              <a:t>b</a:t>
            </a:r>
            <a:r>
              <a:rPr lang="en-US" dirty="0" smtClean="0"/>
              <a:t>usiness”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target this group?</a:t>
            </a:r>
            <a:endParaRPr lang="en-US" dirty="0"/>
          </a:p>
        </p:txBody>
      </p:sp>
      <p:pic>
        <p:nvPicPr>
          <p:cNvPr id="5122" name="Picture 2" descr="http://www.globalstudio.co.uk/images/content_pric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2" y="1460218"/>
            <a:ext cx="7239000" cy="54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q2vciportal.biz/slides/ParachutingMone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Strengthens the local economy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Increases the tax base</a:t>
            </a:r>
            <a:endParaRPr lang="en-US" dirty="0"/>
          </a:p>
        </p:txBody>
      </p:sp>
      <p:pic>
        <p:nvPicPr>
          <p:cNvPr id="57346" name="Picture 2" descr="http://www.balikesir.gov.tr/ortak_icerik/balikesir/galeri/graf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2438400" cy="2438400"/>
          </a:xfrm>
          <a:prstGeom prst="rect">
            <a:avLst/>
          </a:prstGeom>
          <a:noFill/>
        </p:spPr>
      </p:pic>
      <p:pic>
        <p:nvPicPr>
          <p:cNvPr id="57348" name="Picture 4" descr="http://www.balikesir.gov.tr/ortak_icerik/balikesir/galeri/graf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133600"/>
            <a:ext cx="4724400" cy="47244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 rot="1331195" flipH="1">
            <a:off x="2975318" y="2976589"/>
            <a:ext cx="1371600" cy="6911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http://harris.ilhousegop.org/wp-content/uploads/2011/07/AHMLBusinessBreakfast_P.Rep-Harris-2011.07.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3380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Garners bi-partisan political support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648</TotalTime>
  <Words>229</Words>
  <Application>Microsoft Office PowerPoint</Application>
  <PresentationFormat>On-screen Show (4:3)</PresentationFormat>
  <Paragraphs>84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Waveform</vt:lpstr>
      <vt:lpstr>1_Flow</vt:lpstr>
      <vt:lpstr>Libraries and Economic Recovery: Supporting Entrepreneurs</vt:lpstr>
      <vt:lpstr>PowerPoint Presentation</vt:lpstr>
      <vt:lpstr>Today’s entrepreneurs</vt:lpstr>
      <vt:lpstr>Remember  the social entrepreneurs</vt:lpstr>
      <vt:lpstr>Entrepreneurs ≠ “small business”</vt:lpstr>
      <vt:lpstr>Why target this group?</vt:lpstr>
      <vt:lpstr>Strengthens the local economy</vt:lpstr>
      <vt:lpstr>Increases the tax base</vt:lpstr>
      <vt:lpstr>Garners bi-partisan political support</vt:lpstr>
      <vt:lpstr>Cultivates a growing audience</vt:lpstr>
      <vt:lpstr>Creates allies and advocates</vt:lpstr>
      <vt:lpstr>Demonstrates return on investment</vt:lpstr>
      <vt:lpstr>Libraries and entrepreneurs:  a good match</vt:lpstr>
      <vt:lpstr>Overcome the stereotype</vt:lpstr>
      <vt:lpstr>Spend time in the community</vt:lpstr>
      <vt:lpstr>Establish personal contacts</vt:lpstr>
      <vt:lpstr>Introduce this community to itself</vt:lpstr>
      <vt:lpstr>Ask the right questions</vt:lpstr>
      <vt:lpstr>Demonstrate local knowledge</vt:lpstr>
      <vt:lpstr>Rethink your work spaces</vt:lpstr>
      <vt:lpstr>Build accessible collections</vt:lpstr>
      <vt:lpstr>Support their use of modern office  tools and technologies</vt:lpstr>
      <vt:lpstr>Think “research,” not “reference”</vt:lpstr>
      <vt:lpstr>Rebrand around  innovation</vt:lpstr>
      <vt:lpstr>Train everyone as a first responder</vt:lpstr>
      <vt:lpstr>Design for predictable situations</vt:lpstr>
      <vt:lpstr>Predictable: Getting started</vt:lpstr>
      <vt:lpstr>Predictable:  Sizing up  the competition</vt:lpstr>
      <vt:lpstr>Predictable:  Pricing the product </vt:lpstr>
      <vt:lpstr>Predictable:  Paying business taxes</vt:lpstr>
      <vt:lpstr>Predictable:  Protecting intellectual property</vt:lpstr>
      <vt:lpstr>Predictable:  Communicating with customers</vt:lpstr>
      <vt:lpstr>Focus programs on  applied problem solving</vt:lpstr>
      <vt:lpstr>Partner for maximum effect</vt:lpstr>
      <vt:lpstr>Take credit for your successes</vt:lpstr>
      <vt:lpstr>Stay in touch</vt:lpstr>
      <vt:lpstr>And stay in touch with us!</vt:lpstr>
    </vt:vector>
  </TitlesOfParts>
  <Company>OCLC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Libraries and Economic Recovery: Supporting Entrepreneurs</dc:title>
  <dc:creator>George Needham; Joan Frye Williams</dc:creator>
  <cp:lastModifiedBy>Joan Frye Williams</cp:lastModifiedBy>
  <cp:revision>87</cp:revision>
  <dcterms:created xsi:type="dcterms:W3CDTF">2011-11-01T20:41:49Z</dcterms:created>
  <dcterms:modified xsi:type="dcterms:W3CDTF">2011-11-07T03:42:02Z</dcterms:modified>
</cp:coreProperties>
</file>