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1" r:id="rId1"/>
  </p:sldMasterIdLst>
  <p:notesMasterIdLst>
    <p:notesMasterId r:id="rId28"/>
  </p:notesMasterIdLst>
  <p:handoutMasterIdLst>
    <p:handoutMasterId r:id="rId29"/>
  </p:handout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1"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1991" autoAdjust="0"/>
  </p:normalViewPr>
  <p:slideViewPr>
    <p:cSldViewPr snapToObjects="1">
      <p:cViewPr varScale="1">
        <p:scale>
          <a:sx n="113" d="100"/>
          <a:sy n="113" d="100"/>
        </p:scale>
        <p:origin x="-221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1999" y="0"/>
            <a:ext cx="5257799" cy="457200"/>
          </a:xfrm>
          <a:prstGeom prst="rect">
            <a:avLst/>
          </a:prstGeom>
        </p:spPr>
        <p:txBody>
          <a:bodyPr vert="horz" lIns="91440" tIns="45720" rIns="91440" bIns="45720" rtlCol="0" anchor="ctr"/>
          <a:lstStyle>
            <a:lvl1pPr algn="l">
              <a:defRPr sz="1200"/>
            </a:lvl1pPr>
          </a:lstStyle>
          <a:p>
            <a:pPr algn="ctr"/>
            <a:r>
              <a:rPr lang="en-US" dirty="0" smtClean="0"/>
              <a:t>What Will Happen When I'm Gone:</a:t>
            </a:r>
            <a:r>
              <a:rPr lang="en-US" dirty="0" smtClean="0"/>
              <a:t> </a:t>
            </a:r>
          </a:p>
          <a:p>
            <a:pPr algn="ctr"/>
            <a:r>
              <a:rPr lang="en-US" dirty="0" smtClean="0"/>
              <a:t>Ensuring </a:t>
            </a:r>
            <a:r>
              <a:rPr lang="en-US" dirty="0" smtClean="0"/>
              <a:t>Knowledge Transfer to Your Successor</a:t>
            </a:r>
            <a:endParaRPr lang="en-US" dirty="0"/>
          </a:p>
        </p:txBody>
      </p:sp>
      <p:sp>
        <p:nvSpPr>
          <p:cNvPr id="3" name="Date Placeholder 2"/>
          <p:cNvSpPr>
            <a:spLocks noGrp="1"/>
          </p:cNvSpPr>
          <p:nvPr>
            <p:ph type="dt" sz="quarter" idx="1"/>
          </p:nvPr>
        </p:nvSpPr>
        <p:spPr>
          <a:xfrm>
            <a:off x="6019799" y="0"/>
            <a:ext cx="836613" cy="457200"/>
          </a:xfrm>
          <a:prstGeom prst="rect">
            <a:avLst/>
          </a:prstGeom>
        </p:spPr>
        <p:txBody>
          <a:bodyPr vert="horz" lIns="91440" tIns="45720" rIns="91440" bIns="45720" rtlCol="0"/>
          <a:lstStyle>
            <a:lvl1pPr algn="r">
              <a:defRPr sz="1200"/>
            </a:lvl1pPr>
          </a:lstStyle>
          <a:p>
            <a:fld id="{4B39ED78-94E6-164B-9676-2221FBABF34A}" type="datetimeFigureOut">
              <a:rPr lang="en-US" smtClean="0"/>
              <a:t>12/13/11</a:t>
            </a:fld>
            <a:endParaRPr lang="en-US"/>
          </a:p>
        </p:txBody>
      </p:sp>
      <p:sp>
        <p:nvSpPr>
          <p:cNvPr id="4" name="Footer Placeholder 3"/>
          <p:cNvSpPr>
            <a:spLocks noGrp="1"/>
          </p:cNvSpPr>
          <p:nvPr>
            <p:ph type="ftr" sz="quarter" idx="2"/>
          </p:nvPr>
        </p:nvSpPr>
        <p:spPr>
          <a:xfrm>
            <a:off x="533399" y="8305800"/>
            <a:ext cx="5791199" cy="836613"/>
          </a:xfrm>
          <a:prstGeom prst="rect">
            <a:avLst/>
          </a:prstGeom>
        </p:spPr>
        <p:txBody>
          <a:bodyPr vert="horz" lIns="91440" tIns="45720" rIns="91440" bIns="45720" rtlCol="0" anchor="ctr"/>
          <a:lstStyle>
            <a:lvl1pPr algn="l">
              <a:defRPr sz="1200"/>
            </a:lvl1pPr>
          </a:lstStyle>
          <a:p>
            <a:pPr algn="just"/>
            <a:r>
              <a:rPr lang="en-US" sz="900" dirty="0" smtClean="0"/>
              <a:t>This material has been created for the Infopeople Project [</a:t>
            </a:r>
            <a:r>
              <a:rPr lang="en-US" sz="900" dirty="0" err="1" smtClean="0"/>
              <a:t>infopeople.org</a:t>
            </a:r>
            <a:r>
              <a:rPr lang="en-US" sz="900" dirty="0" smtClean="0"/>
              <a:t>], and has been supported </a:t>
            </a:r>
            <a:r>
              <a:rPr lang="en-US" sz="900" i="1" dirty="0" smtClean="0"/>
              <a:t>in part </a:t>
            </a:r>
            <a:r>
              <a:rPr lang="en-US" sz="900" dirty="0" smtClean="0"/>
              <a:t>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r>
              <a:rPr lang="en-US" sz="900" dirty="0" smtClean="0"/>
              <a:t>.</a:t>
            </a:r>
            <a:endParaRPr lang="en-US" sz="900" dirty="0" smtClean="0"/>
          </a:p>
        </p:txBody>
      </p:sp>
      <p:sp>
        <p:nvSpPr>
          <p:cNvPr id="5" name="Slide Number Placeholder 4"/>
          <p:cNvSpPr>
            <a:spLocks noGrp="1"/>
          </p:cNvSpPr>
          <p:nvPr>
            <p:ph type="sldNum" sz="quarter" idx="3"/>
          </p:nvPr>
        </p:nvSpPr>
        <p:spPr>
          <a:xfrm>
            <a:off x="6324599" y="8685213"/>
            <a:ext cx="531813" cy="457200"/>
          </a:xfrm>
          <a:prstGeom prst="rect">
            <a:avLst/>
          </a:prstGeom>
        </p:spPr>
        <p:txBody>
          <a:bodyPr vert="horz" lIns="91440" tIns="45720" rIns="91440" bIns="45720" rtlCol="0" anchor="b"/>
          <a:lstStyle>
            <a:lvl1pPr algn="r">
              <a:defRPr sz="1200"/>
            </a:lvl1pPr>
          </a:lstStyle>
          <a:p>
            <a:fld id="{279BF772-79F4-E246-8149-047E3DEA3C00}"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32B3B-C6A8-364E-9671-BD0ECFD0746A}" type="datetimeFigureOut">
              <a:rPr lang="en-US" smtClean="0"/>
              <a:pPr/>
              <a:t>12/13/11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1F753-21C7-E94A-96F4-1D475D422712}"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6749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692A9FA-675D-A04E-9AF6-78DD80E8E23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A61F753-21C7-E94A-96F4-1D475D422712}"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1F753-21C7-E94A-96F4-1D475D422712}"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42950" marR="0" lvl="1" indent="-285750">
              <a:spcBef>
                <a:spcPts val="0"/>
              </a:spcBef>
              <a:spcAft>
                <a:spcPts val="0"/>
              </a:spcAft>
              <a:buFont typeface="Courier New"/>
              <a:buNone/>
            </a:pPr>
            <a:endParaRPr lang="en-US" sz="1200" dirty="0" smtClean="0">
              <a:latin typeface="Times New Roman"/>
              <a:ea typeface="Cambria"/>
              <a:cs typeface="Times New Roman"/>
            </a:endParaRPr>
          </a:p>
        </p:txBody>
      </p:sp>
      <p:sp>
        <p:nvSpPr>
          <p:cNvPr id="4" name="Slide Number Placeholder 3"/>
          <p:cNvSpPr>
            <a:spLocks noGrp="1"/>
          </p:cNvSpPr>
          <p:nvPr>
            <p:ph type="sldNum" sz="quarter" idx="10"/>
          </p:nvPr>
        </p:nvSpPr>
        <p:spPr/>
        <p:txBody>
          <a:bodyPr/>
          <a:lstStyle/>
          <a:p>
            <a:fld id="{BA61F753-21C7-E94A-96F4-1D475D422712}"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00472846-551E-994C-A98B-F00DBB6B576F}" type="datetimeFigureOut">
              <a:rPr lang="en-US" smtClean="0"/>
              <a:pPr/>
              <a:t>12/13/11</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26358E07-5E48-8143-86A5-7FE68FAE499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72846-551E-994C-A98B-F00DBB6B576F}" type="datetimeFigureOut">
              <a:rPr lang="en-US" smtClean="0"/>
              <a:pPr/>
              <a:t>12/13/11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58E07-5E48-8143-86A5-7FE68FAE499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00472846-551E-994C-A98B-F00DBB6B576F}" type="datetimeFigureOut">
              <a:rPr lang="en-US" smtClean="0"/>
              <a:pPr/>
              <a:t>12/13/11</a:t>
            </a:fld>
            <a:endParaRPr lang="en-US" dirty="0"/>
          </a:p>
        </p:txBody>
      </p:sp>
      <p:sp>
        <p:nvSpPr>
          <p:cNvPr id="5" name="Footer Placeholder 4"/>
          <p:cNvSpPr>
            <a:spLocks noGrp="1"/>
          </p:cNvSpPr>
          <p:nvPr>
            <p:ph type="ftr" sz="quarter" idx="11"/>
          </p:nvPr>
        </p:nvSpPr>
        <p:spPr>
          <a:xfrm>
            <a:off x="457200" y="6556248"/>
            <a:ext cx="3657600" cy="228600"/>
          </a:xfrm>
        </p:spPr>
        <p:txBody>
          <a:bodyPr/>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26358E07-5E48-8143-86A5-7FE68FAE499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72846-551E-994C-A98B-F00DBB6B576F}" type="datetimeFigureOut">
              <a:rPr lang="en-US" smtClean="0"/>
              <a:pPr/>
              <a:t>12/13/11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58E07-5E48-8143-86A5-7FE68FAE49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00472846-551E-994C-A98B-F00DBB6B576F}" type="datetimeFigureOut">
              <a:rPr lang="en-US" smtClean="0"/>
              <a:pPr/>
              <a:t>12/13/11</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p>
            <a:fld id="{26358E07-5E48-8143-86A5-7FE68FAE499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472846-551E-994C-A98B-F00DBB6B576F}" type="datetimeFigureOut">
              <a:rPr lang="en-US" smtClean="0"/>
              <a:pPr/>
              <a:t>12/13/11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358E07-5E48-8143-86A5-7FE68FAE499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472846-551E-994C-A98B-F00DBB6B576F}" type="datetimeFigureOut">
              <a:rPr lang="en-US" smtClean="0"/>
              <a:pPr/>
              <a:t>12/13/11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358E07-5E48-8143-86A5-7FE68FAE499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472846-551E-994C-A98B-F00DBB6B576F}" type="datetimeFigureOut">
              <a:rPr lang="en-US" smtClean="0"/>
              <a:pPr/>
              <a:t>12/13/11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358E07-5E48-8143-86A5-7FE68FAE499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00472846-551E-994C-A98B-F00DBB6B576F}" type="datetimeFigureOut">
              <a:rPr lang="en-US" smtClean="0"/>
              <a:pPr/>
              <a:t>12/13/11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p>
            <a:fld id="{26358E07-5E48-8143-86A5-7FE68FAE499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472846-551E-994C-A98B-F00DBB6B576F}" type="datetimeFigureOut">
              <a:rPr lang="en-US" smtClean="0"/>
              <a:pPr/>
              <a:t>12/13/11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358E07-5E48-8143-86A5-7FE68FAE499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00472846-551E-994C-A98B-F00DBB6B576F}" type="datetimeFigureOut">
              <a:rPr lang="en-US" smtClean="0"/>
              <a:pPr/>
              <a:t>12/13/11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358E07-5E48-8143-86A5-7FE68FAE4990}"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00472846-551E-994C-A98B-F00DBB6B576F}" type="datetimeFigureOut">
              <a:rPr lang="en-US" smtClean="0"/>
              <a:pPr/>
              <a:t>12/13/11</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26358E07-5E48-8143-86A5-7FE68FAE499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msinger@singergrp.com" TargetMode="External"/><Relationship Id="rId4" Type="http://schemas.openxmlformats.org/officeDocument/2006/relationships/hyperlink" Target="mailto:gail-griffith@comcast.net" TargetMode="Externa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imgres?q=selective+focus&amp;hl=en&amp;gbv=2&amp;biw=1344&amp;bih=951&amp;tbm=isch&amp;tbnid=imzo74KwAyziHM:&amp;imgrefurl=http://nyfalls.com/board/viewtopic.php?f=4&amp;t=2534&amp;docid=cLBRb1Hx_BeNOM&amp;imgurl=http://www.nyfalls.com/posts/challenge/selective-focus.jpg&amp;w=600&amp;h=458&amp;ei=KKTTTpL8DoLX0QGk_-kD&amp;zoom=1&amp;iact=hc&amp;vpx=314&amp;vpy=649&amp;dur=681&amp;hovh=143&amp;hovw=197&amp;tx=149&amp;ty=215&amp;sig=100119025651744021204&amp;page=1&amp;tbnh=143&amp;tbnw=197&amp;start=0&amp;ndsp=32&amp;ved=1t:429,r:27,s:0" TargetMode="External"/><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msinger@singergrp.com" TargetMode="External"/><Relationship Id="rId3" Type="http://schemas.openxmlformats.org/officeDocument/2006/relationships/hyperlink" Target="mailto:gail-griffith@comcast.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4442" y="228600"/>
            <a:ext cx="5356264" cy="2562889"/>
          </a:xfrm>
        </p:spPr>
        <p:txBody>
          <a:bodyPr/>
          <a:lstStyle/>
          <a:p>
            <a:r>
              <a:rPr lang="en-US" dirty="0" smtClean="0"/>
              <a:t>What will happen when I’m gone:  </a:t>
            </a:r>
            <a:r>
              <a:rPr lang="en-US" sz="2400" dirty="0" smtClean="0"/>
              <a:t>ensuring knowledge transfer to your successor </a:t>
            </a:r>
            <a:endParaRPr lang="en-US" sz="2400" dirty="0"/>
          </a:p>
        </p:txBody>
      </p:sp>
      <p:sp>
        <p:nvSpPr>
          <p:cNvPr id="3" name="Subtitle 2"/>
          <p:cNvSpPr>
            <a:spLocks noGrp="1"/>
          </p:cNvSpPr>
          <p:nvPr>
            <p:ph type="subTitle" idx="1"/>
          </p:nvPr>
        </p:nvSpPr>
        <p:spPr>
          <a:xfrm>
            <a:off x="3354442" y="3302000"/>
            <a:ext cx="5356264" cy="2046941"/>
          </a:xfrm>
        </p:spPr>
        <p:txBody>
          <a:bodyPr>
            <a:normAutofit/>
          </a:bodyPr>
          <a:lstStyle/>
          <a:p>
            <a:r>
              <a:rPr lang="en-US" dirty="0" smtClean="0"/>
              <a:t>Paula M. Singer, Ph.D.</a:t>
            </a:r>
          </a:p>
          <a:p>
            <a:r>
              <a:rPr lang="en-US" dirty="0" smtClean="0">
                <a:hlinkClick r:id="rId3"/>
              </a:rPr>
              <a:t>pmsinger@singergrp.com</a:t>
            </a:r>
            <a:endParaRPr lang="en-US" dirty="0" smtClean="0"/>
          </a:p>
          <a:p>
            <a:r>
              <a:rPr lang="en-US" dirty="0" smtClean="0"/>
              <a:t>Gail L. Griffith</a:t>
            </a:r>
          </a:p>
          <a:p>
            <a:r>
              <a:rPr lang="en-US" dirty="0" smtClean="0">
                <a:hlinkClick r:id="rId4"/>
              </a:rPr>
              <a:t>gail-griffith@comcast.net</a:t>
            </a:r>
            <a:r>
              <a:rPr lang="en-US" dirty="0" smtClean="0"/>
              <a:t> </a:t>
            </a:r>
            <a:endParaRPr lang="en-US" dirty="0"/>
          </a:p>
        </p:txBody>
      </p:sp>
      <p:pic>
        <p:nvPicPr>
          <p:cNvPr id="5" name="Picture 14" descr="ifp_logo_2-c-arrow"/>
          <p:cNvPicPr>
            <a:picLocks noChangeAspect="1" noChangeArrowheads="1"/>
          </p:cNvPicPr>
          <p:nvPr/>
        </p:nvPicPr>
        <p:blipFill>
          <a:blip r:embed="rId5"/>
          <a:srcRect/>
          <a:stretch>
            <a:fillRect/>
          </a:stretch>
        </p:blipFill>
        <p:spPr bwMode="auto">
          <a:xfrm>
            <a:off x="444684" y="1356345"/>
            <a:ext cx="1680733" cy="596652"/>
          </a:xfrm>
          <a:prstGeom prst="rect">
            <a:avLst/>
          </a:prstGeom>
          <a:noFill/>
          <a:ln w="9525">
            <a:noFill/>
            <a:miter lim="800000"/>
            <a:headEnd/>
            <a:tailEnd/>
          </a:ln>
        </p:spPr>
      </p:pic>
      <p:sp>
        <p:nvSpPr>
          <p:cNvPr id="6" name="TextBox 5"/>
          <p:cNvSpPr txBox="1"/>
          <p:nvPr/>
        </p:nvSpPr>
        <p:spPr>
          <a:xfrm>
            <a:off x="254000" y="956235"/>
            <a:ext cx="1031051" cy="400110"/>
          </a:xfrm>
          <a:prstGeom prst="rect">
            <a:avLst/>
          </a:prstGeom>
          <a:noFill/>
        </p:spPr>
        <p:txBody>
          <a:bodyPr wrap="square" rtlCol="0">
            <a:spAutoFit/>
          </a:bodyPr>
          <a:lstStyle/>
          <a:p>
            <a:r>
              <a:rPr lang="en-US" sz="2000" dirty="0" smtClean="0"/>
              <a:t>An</a:t>
            </a:r>
            <a:r>
              <a:rPr lang="en-US" dirty="0" smtClean="0"/>
              <a:t> </a:t>
            </a:r>
            <a:endParaRPr lang="en-US" dirty="0"/>
          </a:p>
        </p:txBody>
      </p:sp>
      <p:sp>
        <p:nvSpPr>
          <p:cNvPr id="7" name="TextBox 6"/>
          <p:cNvSpPr txBox="1"/>
          <p:nvPr/>
        </p:nvSpPr>
        <p:spPr>
          <a:xfrm>
            <a:off x="1285051" y="1952997"/>
            <a:ext cx="1359536" cy="400110"/>
          </a:xfrm>
          <a:prstGeom prst="rect">
            <a:avLst/>
          </a:prstGeom>
          <a:noFill/>
        </p:spPr>
        <p:txBody>
          <a:bodyPr wrap="square" rtlCol="0">
            <a:spAutoFit/>
          </a:bodyPr>
          <a:lstStyle/>
          <a:p>
            <a:r>
              <a:rPr lang="en-US" sz="2000" dirty="0" smtClean="0"/>
              <a:t>Webinar</a:t>
            </a:r>
            <a:endParaRPr lang="en-US" sz="2000" dirty="0"/>
          </a:p>
        </p:txBody>
      </p:sp>
      <p:sp>
        <p:nvSpPr>
          <p:cNvPr id="8" name="TextBox 7"/>
          <p:cNvSpPr txBox="1"/>
          <p:nvPr/>
        </p:nvSpPr>
        <p:spPr>
          <a:xfrm>
            <a:off x="27751" y="3302000"/>
            <a:ext cx="2514600" cy="2185214"/>
          </a:xfrm>
          <a:prstGeom prst="rect">
            <a:avLst/>
          </a:prstGeom>
          <a:noFill/>
        </p:spPr>
        <p:txBody>
          <a:bodyPr wrap="square" rtlCol="0">
            <a:spAutoFit/>
          </a:bodyPr>
          <a:lstStyle/>
          <a:p>
            <a:r>
              <a:rPr lang="en-US" sz="2000" dirty="0" smtClean="0"/>
              <a:t>Wednesday</a:t>
            </a:r>
          </a:p>
          <a:p>
            <a:r>
              <a:rPr lang="en-US" sz="2000" dirty="0" smtClean="0"/>
              <a:t>December 13, 2011</a:t>
            </a:r>
          </a:p>
          <a:p>
            <a:endParaRPr lang="en-US" sz="2000" dirty="0" smtClean="0"/>
          </a:p>
          <a:p>
            <a:r>
              <a:rPr lang="en-US" sz="2000" dirty="0" smtClean="0"/>
              <a:t>12 noon—1:00 p.m. Pacific</a:t>
            </a:r>
          </a:p>
          <a:p>
            <a:endParaRPr lang="en-US" dirty="0" smtClean="0"/>
          </a:p>
          <a:p>
            <a:endParaRPr lang="en-US" dirty="0"/>
          </a:p>
        </p:txBody>
      </p:sp>
      <p:sp>
        <p:nvSpPr>
          <p:cNvPr id="10" name="Rectangle 9"/>
          <p:cNvSpPr/>
          <p:nvPr/>
        </p:nvSpPr>
        <p:spPr>
          <a:xfrm>
            <a:off x="2705038" y="5632824"/>
            <a:ext cx="6229786" cy="1077218"/>
          </a:xfrm>
          <a:prstGeom prst="rect">
            <a:avLst/>
          </a:prstGeom>
        </p:spPr>
        <p:txBody>
          <a:bodyPr wrap="square">
            <a:spAutoFit/>
          </a:bodyPr>
          <a:lstStyle/>
          <a:p>
            <a:r>
              <a:rPr lang="en-US" sz="1600" dirty="0" smtClean="0">
                <a:solidFill>
                  <a:srgbClr val="FFFFFF"/>
                </a:solidFill>
              </a:rPr>
              <a:t>Infopeople webinars are supported by the U.S. Institute of Museum and Library Services under the provisions of the Library Services and Technology Act, administered in California by the State Librarian.</a:t>
            </a:r>
            <a:endParaRPr lang="en-US" sz="16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Essential Program knowledge</a:t>
            </a:r>
            <a:endParaRPr lang="en-US" dirty="0"/>
          </a:p>
        </p:txBody>
      </p:sp>
      <p:sp>
        <p:nvSpPr>
          <p:cNvPr id="3" name="Content Placeholder 2"/>
          <p:cNvSpPr>
            <a:spLocks noGrp="1"/>
          </p:cNvSpPr>
          <p:nvPr>
            <p:ph idx="1"/>
          </p:nvPr>
        </p:nvSpPr>
        <p:spPr>
          <a:xfrm>
            <a:off x="457200" y="2133600"/>
            <a:ext cx="7239000" cy="4322136"/>
          </a:xfrm>
        </p:spPr>
        <p:txBody>
          <a:bodyPr/>
          <a:lstStyle/>
          <a:p>
            <a:pPr>
              <a:spcAft>
                <a:spcPts val="1200"/>
              </a:spcAft>
            </a:pPr>
            <a:r>
              <a:rPr lang="en-US" dirty="0" smtClean="0"/>
              <a:t>Critical for the work, product, or organization to move forward?</a:t>
            </a:r>
          </a:p>
          <a:p>
            <a:pPr>
              <a:spcAft>
                <a:spcPts val="1200"/>
              </a:spcAft>
            </a:pPr>
            <a:r>
              <a:rPr lang="en-US" dirty="0" smtClean="0"/>
              <a:t>Relevant for the future?</a:t>
            </a:r>
          </a:p>
          <a:p>
            <a:pPr>
              <a:spcAft>
                <a:spcPts val="1200"/>
              </a:spcAft>
            </a:pPr>
            <a:r>
              <a:rPr lang="en-US" dirty="0" smtClean="0"/>
              <a:t>Unique—do few people possess the knowledge?</a:t>
            </a:r>
            <a:endParaRPr lang="en-US" dirty="0" smtClean="0">
              <a:hlinkClick r:id="rId3"/>
            </a:endParaRPr>
          </a:p>
          <a:p>
            <a:pPr>
              <a:spcAft>
                <a:spcPts val="1200"/>
              </a:spcAft>
              <a:buNone/>
            </a:pPr>
            <a:endParaRPr lang="en-US" dirty="0"/>
          </a:p>
        </p:txBody>
      </p:sp>
      <p:pic>
        <p:nvPicPr>
          <p:cNvPr id="4" name="Picture 3" descr="FFhw_MTZS-OAbRuVN6P-TY1xidqI3AdZC0JNnrgCEaQDCSigtluCYH8o0nfAK5SDZP8zDw=s111.jpg"/>
          <p:cNvPicPr>
            <a:picLocks noChangeAspect="1"/>
          </p:cNvPicPr>
          <p:nvPr/>
        </p:nvPicPr>
        <p:blipFill>
          <a:blip r:embed="rId4"/>
          <a:stretch>
            <a:fillRect/>
          </a:stretch>
        </p:blipFill>
        <p:spPr>
          <a:xfrm>
            <a:off x="4724400" y="4800600"/>
            <a:ext cx="2006749" cy="15367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transfer</a:t>
            </a:r>
            <a:endParaRPr lang="en-US" dirty="0"/>
          </a:p>
        </p:txBody>
      </p:sp>
      <p:sp>
        <p:nvSpPr>
          <p:cNvPr id="8" name="Text Placeholder 7"/>
          <p:cNvSpPr>
            <a:spLocks noGrp="1"/>
          </p:cNvSpPr>
          <p:nvPr>
            <p:ph type="body" idx="1"/>
          </p:nvPr>
        </p:nvSpPr>
        <p:spPr/>
        <p:txBody>
          <a:bodyPr/>
          <a:lstStyle/>
          <a:p>
            <a:r>
              <a:rPr lang="en-US" dirty="0" smtClean="0"/>
              <a:t>What We Usually Do</a:t>
            </a:r>
            <a:endParaRPr lang="en-US" dirty="0"/>
          </a:p>
        </p:txBody>
      </p:sp>
      <p:sp>
        <p:nvSpPr>
          <p:cNvPr id="9" name="Text Placeholder 8"/>
          <p:cNvSpPr>
            <a:spLocks noGrp="1"/>
          </p:cNvSpPr>
          <p:nvPr>
            <p:ph type="body" sz="half" idx="3"/>
          </p:nvPr>
        </p:nvSpPr>
        <p:spPr/>
        <p:txBody>
          <a:bodyPr/>
          <a:lstStyle/>
          <a:p>
            <a:r>
              <a:rPr lang="en-US" dirty="0" smtClean="0"/>
              <a:t>Try This</a:t>
            </a:r>
            <a:endParaRPr lang="en-US" dirty="0"/>
          </a:p>
        </p:txBody>
      </p:sp>
      <p:sp>
        <p:nvSpPr>
          <p:cNvPr id="3" name="Content Placeholder 2"/>
          <p:cNvSpPr>
            <a:spLocks noGrp="1"/>
          </p:cNvSpPr>
          <p:nvPr>
            <p:ph sz="quarter" idx="2"/>
          </p:nvPr>
        </p:nvSpPr>
        <p:spPr/>
        <p:txBody>
          <a:bodyPr/>
          <a:lstStyle/>
          <a:p>
            <a:pPr>
              <a:spcAft>
                <a:spcPts val="1200"/>
              </a:spcAft>
            </a:pPr>
            <a:r>
              <a:rPr lang="en-US" dirty="0" smtClean="0"/>
              <a:t>Preserve documents</a:t>
            </a:r>
          </a:p>
          <a:p>
            <a:pPr>
              <a:spcAft>
                <a:spcPts val="1200"/>
              </a:spcAft>
            </a:pPr>
            <a:r>
              <a:rPr lang="en-US" dirty="0" smtClean="0"/>
              <a:t>Write manuals</a:t>
            </a:r>
            <a:endParaRPr lang="en-US" dirty="0"/>
          </a:p>
        </p:txBody>
      </p:sp>
      <p:sp>
        <p:nvSpPr>
          <p:cNvPr id="10" name="Content Placeholder 9"/>
          <p:cNvSpPr>
            <a:spLocks noGrp="1"/>
          </p:cNvSpPr>
          <p:nvPr>
            <p:ph sz="quarter" idx="4"/>
          </p:nvPr>
        </p:nvSpPr>
        <p:spPr/>
        <p:txBody>
          <a:bodyPr/>
          <a:lstStyle/>
          <a:p>
            <a:r>
              <a:rPr lang="en-US" dirty="0" smtClean="0"/>
              <a:t>Enhance tools you already use</a:t>
            </a:r>
          </a:p>
          <a:p>
            <a:pPr lvl="1">
              <a:spcAft>
                <a:spcPts val="600"/>
              </a:spcAft>
            </a:pPr>
            <a:r>
              <a:rPr lang="en-US" dirty="0" smtClean="0"/>
              <a:t>Calendar or tickler file</a:t>
            </a:r>
          </a:p>
          <a:p>
            <a:pPr lvl="1">
              <a:spcAft>
                <a:spcPts val="600"/>
              </a:spcAft>
            </a:pPr>
            <a:r>
              <a:rPr lang="en-US" dirty="0" smtClean="0"/>
              <a:t>Examples of critical reports with your work papers</a:t>
            </a:r>
          </a:p>
        </p:txBody>
      </p:sp>
      <p:pic>
        <p:nvPicPr>
          <p:cNvPr id="7" name="Picture 6"/>
          <p:cNvPicPr>
            <a:picLocks noChangeAspect="1"/>
          </p:cNvPicPr>
          <p:nvPr/>
        </p:nvPicPr>
        <p:blipFill>
          <a:blip r:embed="rId3"/>
          <a:stretch>
            <a:fillRect/>
          </a:stretch>
        </p:blipFill>
        <p:spPr>
          <a:xfrm>
            <a:off x="838200" y="3505200"/>
            <a:ext cx="2520901" cy="1676399"/>
          </a:xfrm>
          <a:prstGeom prst="rect">
            <a:avLst/>
          </a:prstGeom>
        </p:spPr>
      </p:pic>
      <p:pic>
        <p:nvPicPr>
          <p:cNvPr id="13" name="Picture 12"/>
          <p:cNvPicPr>
            <a:picLocks noChangeAspect="1"/>
          </p:cNvPicPr>
          <p:nvPr/>
        </p:nvPicPr>
        <p:blipFill>
          <a:blip r:embed="rId4"/>
          <a:stretch>
            <a:fillRect/>
          </a:stretch>
        </p:blipFill>
        <p:spPr>
          <a:xfrm>
            <a:off x="6172200" y="3960667"/>
            <a:ext cx="1172948" cy="12209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t>Things to think about</a:t>
            </a:r>
            <a:endParaRPr lang="en-US" dirty="0"/>
          </a:p>
        </p:txBody>
      </p:sp>
      <p:sp>
        <p:nvSpPr>
          <p:cNvPr id="3" name="Content Placeholder 2"/>
          <p:cNvSpPr>
            <a:spLocks noGrp="1"/>
          </p:cNvSpPr>
          <p:nvPr>
            <p:ph idx="1"/>
          </p:nvPr>
        </p:nvSpPr>
        <p:spPr>
          <a:xfrm>
            <a:off x="685800" y="1143000"/>
            <a:ext cx="7239000" cy="5715000"/>
          </a:xfrm>
        </p:spPr>
        <p:txBody>
          <a:bodyPr/>
          <a:lstStyle/>
          <a:p>
            <a:pPr>
              <a:spcAft>
                <a:spcPts val="1200"/>
              </a:spcAft>
            </a:pPr>
            <a:r>
              <a:rPr lang="en-US" dirty="0" smtClean="0"/>
              <a:t>Where is the organization vulnerable when you leave?</a:t>
            </a:r>
          </a:p>
          <a:p>
            <a:pPr lvl="1">
              <a:spcAft>
                <a:spcPts val="1200"/>
              </a:spcAft>
            </a:pPr>
            <a:r>
              <a:rPr lang="en-US" dirty="0" smtClean="0"/>
              <a:t>Example:  Toledo-Lucas County’s </a:t>
            </a:r>
            <a:r>
              <a:rPr lang="en-US" i="1" dirty="0" smtClean="0"/>
              <a:t>collection snapshots</a:t>
            </a:r>
            <a:r>
              <a:rPr lang="en-US" dirty="0" smtClean="0"/>
              <a:t> for special collections </a:t>
            </a:r>
          </a:p>
          <a:p>
            <a:pPr>
              <a:spcAft>
                <a:spcPts val="1200"/>
              </a:spcAft>
            </a:pPr>
            <a:r>
              <a:rPr lang="en-US" dirty="0" smtClean="0"/>
              <a:t>Leave room for new ideas from an incoming generation</a:t>
            </a:r>
          </a:p>
          <a:p>
            <a:pPr>
              <a:buNone/>
            </a:pPr>
            <a:endParaRPr lang="en-US" dirty="0" smtClean="0"/>
          </a:p>
        </p:txBody>
      </p:sp>
      <p:pic>
        <p:nvPicPr>
          <p:cNvPr id="4" name="Picture 3"/>
          <p:cNvPicPr>
            <a:picLocks noChangeAspect="1"/>
          </p:cNvPicPr>
          <p:nvPr/>
        </p:nvPicPr>
        <p:blipFill>
          <a:blip r:embed="rId3"/>
          <a:stretch>
            <a:fillRect/>
          </a:stretch>
        </p:blipFill>
        <p:spPr>
          <a:xfrm>
            <a:off x="7162800" y="1676400"/>
            <a:ext cx="762000" cy="859248"/>
          </a:xfrm>
          <a:prstGeom prst="rect">
            <a:avLst/>
          </a:prstGeom>
        </p:spPr>
      </p:pic>
      <p:pic>
        <p:nvPicPr>
          <p:cNvPr id="5" name="Picture 4"/>
          <p:cNvPicPr>
            <a:picLocks noChangeAspect="1"/>
          </p:cNvPicPr>
          <p:nvPr/>
        </p:nvPicPr>
        <p:blipFill>
          <a:blip r:embed="rId4"/>
          <a:stretch>
            <a:fillRect/>
          </a:stretch>
        </p:blipFill>
        <p:spPr>
          <a:xfrm>
            <a:off x="3197886" y="4114800"/>
            <a:ext cx="3549993" cy="234093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a:t>
            </a:r>
            <a:endParaRPr lang="en-US" dirty="0"/>
          </a:p>
        </p:txBody>
      </p:sp>
      <p:sp>
        <p:nvSpPr>
          <p:cNvPr id="3" name="Content Placeholder 2"/>
          <p:cNvSpPr>
            <a:spLocks noGrp="1"/>
          </p:cNvSpPr>
          <p:nvPr>
            <p:ph idx="1"/>
          </p:nvPr>
        </p:nvSpPr>
        <p:spPr/>
        <p:txBody>
          <a:bodyPr>
            <a:normAutofit/>
          </a:bodyPr>
          <a:lstStyle/>
          <a:p>
            <a:r>
              <a:rPr lang="en-US" dirty="0" smtClean="0"/>
              <a:t>Name one kind of explicit or task knowledge you would share with your successor.  What would they need to know how to do that no one else would be able to tell them about in any detail</a:t>
            </a:r>
            <a:endParaRPr lang="en-US" dirty="0"/>
          </a:p>
        </p:txBody>
      </p:sp>
      <p:pic>
        <p:nvPicPr>
          <p:cNvPr id="5" name="Picture 4"/>
          <p:cNvPicPr>
            <a:picLocks noChangeAspect="1"/>
          </p:cNvPicPr>
          <p:nvPr/>
        </p:nvPicPr>
        <p:blipFill>
          <a:blip r:embed="rId3"/>
          <a:stretch>
            <a:fillRect/>
          </a:stretch>
        </p:blipFill>
        <p:spPr>
          <a:xfrm>
            <a:off x="2971800" y="3776036"/>
            <a:ext cx="3035300" cy="26797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Harder to share:  Implicit or tacit knowledge</a:t>
            </a:r>
            <a:endParaRPr lang="en-US" dirty="0"/>
          </a:p>
        </p:txBody>
      </p:sp>
      <p:sp>
        <p:nvSpPr>
          <p:cNvPr id="3" name="Content Placeholder 2"/>
          <p:cNvSpPr>
            <a:spLocks noGrp="1"/>
          </p:cNvSpPr>
          <p:nvPr>
            <p:ph idx="1"/>
          </p:nvPr>
        </p:nvSpPr>
        <p:spPr/>
        <p:txBody>
          <a:bodyPr/>
          <a:lstStyle/>
          <a:p>
            <a:r>
              <a:rPr lang="en-US" dirty="0" smtClean="0"/>
              <a:t>Informal organizational knowledge that lends context</a:t>
            </a:r>
          </a:p>
          <a:p>
            <a:pPr lvl="1"/>
            <a:r>
              <a:rPr lang="en-US" dirty="0" smtClean="0"/>
              <a:t>Experience, stories, impressions, creative solutions</a:t>
            </a:r>
          </a:p>
          <a:p>
            <a:pPr lvl="1"/>
            <a:r>
              <a:rPr lang="en-US" dirty="0" smtClean="0"/>
              <a:t>Relationships that help get work done</a:t>
            </a:r>
          </a:p>
          <a:p>
            <a:pPr lvl="2"/>
            <a:r>
              <a:rPr lang="en-US" dirty="0" smtClean="0"/>
              <a:t>Inside the organization</a:t>
            </a:r>
          </a:p>
          <a:p>
            <a:pPr lvl="2"/>
            <a:r>
              <a:rPr lang="en-US" dirty="0" smtClean="0"/>
              <a:t>Out in the community</a:t>
            </a:r>
          </a:p>
          <a:p>
            <a:pPr lvl="1"/>
            <a:endParaRPr lang="en-US" dirty="0"/>
          </a:p>
        </p:txBody>
      </p:sp>
      <p:pic>
        <p:nvPicPr>
          <p:cNvPr id="5" name="Picture 4"/>
          <p:cNvPicPr>
            <a:picLocks noChangeAspect="1"/>
          </p:cNvPicPr>
          <p:nvPr/>
        </p:nvPicPr>
        <p:blipFill>
          <a:blip r:embed="rId3"/>
          <a:stretch>
            <a:fillRect/>
          </a:stretch>
        </p:blipFill>
        <p:spPr>
          <a:xfrm>
            <a:off x="4648200" y="4191000"/>
            <a:ext cx="3302000" cy="2463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fontScale="90000"/>
          </a:bodyPr>
          <a:lstStyle/>
          <a:p>
            <a:r>
              <a:rPr lang="en-US" dirty="0" smtClean="0"/>
              <a:t>Some Effective ways to share</a:t>
            </a:r>
            <a:endParaRPr lang="en-US" dirty="0"/>
          </a:p>
        </p:txBody>
      </p:sp>
      <p:sp>
        <p:nvSpPr>
          <p:cNvPr id="3" name="Content Placeholder 2"/>
          <p:cNvSpPr>
            <a:spLocks noGrp="1"/>
          </p:cNvSpPr>
          <p:nvPr>
            <p:ph idx="1"/>
          </p:nvPr>
        </p:nvSpPr>
        <p:spPr/>
        <p:txBody>
          <a:bodyPr/>
          <a:lstStyle/>
          <a:p>
            <a:pPr>
              <a:spcAft>
                <a:spcPts val="4200"/>
              </a:spcAft>
            </a:pPr>
            <a:r>
              <a:rPr lang="en-US" dirty="0" smtClean="0"/>
              <a:t>Collaboration</a:t>
            </a:r>
          </a:p>
          <a:p>
            <a:pPr>
              <a:spcAft>
                <a:spcPts val="4200"/>
              </a:spcAft>
            </a:pPr>
            <a:r>
              <a:rPr lang="en-US" dirty="0" smtClean="0"/>
              <a:t>Shadowing</a:t>
            </a:r>
          </a:p>
          <a:p>
            <a:pPr>
              <a:spcAft>
                <a:spcPts val="4200"/>
              </a:spcAft>
            </a:pPr>
            <a:r>
              <a:rPr lang="en-US" dirty="0" smtClean="0"/>
              <a:t>Storytelling</a:t>
            </a:r>
            <a:endParaRPr lang="en-US" dirty="0"/>
          </a:p>
        </p:txBody>
      </p:sp>
      <p:pic>
        <p:nvPicPr>
          <p:cNvPr id="4" name="Picture 3"/>
          <p:cNvPicPr>
            <a:picLocks noChangeAspect="1"/>
          </p:cNvPicPr>
          <p:nvPr/>
        </p:nvPicPr>
        <p:blipFill>
          <a:blip r:embed="rId3"/>
          <a:stretch>
            <a:fillRect/>
          </a:stretch>
        </p:blipFill>
        <p:spPr>
          <a:xfrm>
            <a:off x="4876800" y="1609416"/>
            <a:ext cx="1981200" cy="1968500"/>
          </a:xfrm>
          <a:prstGeom prst="rect">
            <a:avLst/>
          </a:prstGeom>
        </p:spPr>
      </p:pic>
      <p:pic>
        <p:nvPicPr>
          <p:cNvPr id="5" name="Picture 4"/>
          <p:cNvPicPr>
            <a:picLocks noChangeAspect="1"/>
          </p:cNvPicPr>
          <p:nvPr/>
        </p:nvPicPr>
        <p:blipFill>
          <a:blip r:embed="rId4"/>
          <a:stretch>
            <a:fillRect/>
          </a:stretch>
        </p:blipFill>
        <p:spPr>
          <a:xfrm>
            <a:off x="4326758" y="4267200"/>
            <a:ext cx="2341599" cy="1762980"/>
          </a:xfrm>
          <a:prstGeom prst="rect">
            <a:avLst/>
          </a:prstGeom>
        </p:spPr>
      </p:pic>
      <p:pic>
        <p:nvPicPr>
          <p:cNvPr id="6" name="Picture 5"/>
          <p:cNvPicPr>
            <a:picLocks noChangeAspect="1"/>
          </p:cNvPicPr>
          <p:nvPr/>
        </p:nvPicPr>
        <p:blipFill>
          <a:blip r:embed="rId5"/>
          <a:stretch>
            <a:fillRect/>
          </a:stretch>
        </p:blipFill>
        <p:spPr>
          <a:xfrm>
            <a:off x="457200" y="4572000"/>
            <a:ext cx="2032000" cy="20193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a:t>
            </a:r>
            <a:endParaRPr lang="en-US" dirty="0"/>
          </a:p>
        </p:txBody>
      </p:sp>
      <p:sp>
        <p:nvSpPr>
          <p:cNvPr id="3" name="Content Placeholder 2"/>
          <p:cNvSpPr>
            <a:spLocks noGrp="1"/>
          </p:cNvSpPr>
          <p:nvPr>
            <p:ph idx="1"/>
          </p:nvPr>
        </p:nvSpPr>
        <p:spPr/>
        <p:txBody>
          <a:bodyPr/>
          <a:lstStyle/>
          <a:p>
            <a:r>
              <a:rPr lang="en-US" dirty="0" smtClean="0"/>
              <a:t>Name one kind of implicit or contextual knowledge that your successor would find useful.</a:t>
            </a:r>
          </a:p>
        </p:txBody>
      </p:sp>
      <p:pic>
        <p:nvPicPr>
          <p:cNvPr id="5" name="Picture 4"/>
          <p:cNvPicPr>
            <a:picLocks noChangeAspect="1"/>
          </p:cNvPicPr>
          <p:nvPr/>
        </p:nvPicPr>
        <p:blipFill>
          <a:blip r:embed="rId3"/>
          <a:stretch>
            <a:fillRect/>
          </a:stretch>
        </p:blipFill>
        <p:spPr>
          <a:xfrm>
            <a:off x="2590800" y="3124200"/>
            <a:ext cx="2755900" cy="29591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of organizations</a:t>
            </a:r>
            <a:endParaRPr lang="en-US" dirty="0"/>
          </a:p>
        </p:txBody>
      </p:sp>
      <p:sp>
        <p:nvSpPr>
          <p:cNvPr id="3" name="Content Placeholder 2"/>
          <p:cNvSpPr>
            <a:spLocks noGrp="1"/>
          </p:cNvSpPr>
          <p:nvPr>
            <p:ph idx="1"/>
          </p:nvPr>
        </p:nvSpPr>
        <p:spPr>
          <a:xfrm>
            <a:off x="457200" y="1905000"/>
            <a:ext cx="7239000" cy="4550736"/>
          </a:xfrm>
        </p:spPr>
        <p:txBody>
          <a:bodyPr/>
          <a:lstStyle/>
          <a:p>
            <a:pPr>
              <a:spcAft>
                <a:spcPts val="1200"/>
              </a:spcAft>
            </a:pPr>
            <a:r>
              <a:rPr lang="en-US" dirty="0" smtClean="0"/>
              <a:t>Performance reviews</a:t>
            </a:r>
          </a:p>
          <a:p>
            <a:pPr>
              <a:spcAft>
                <a:spcPts val="1200"/>
              </a:spcAft>
            </a:pPr>
            <a:r>
              <a:rPr lang="en-US" dirty="0" smtClean="0"/>
              <a:t>Mentoring programs</a:t>
            </a:r>
          </a:p>
          <a:p>
            <a:pPr>
              <a:spcAft>
                <a:spcPts val="1200"/>
              </a:spcAft>
            </a:pPr>
            <a:r>
              <a:rPr lang="en-US" dirty="0" smtClean="0"/>
              <a:t>Teams with a balance of experienced and newer staff</a:t>
            </a:r>
          </a:p>
          <a:p>
            <a:pPr>
              <a:spcAft>
                <a:spcPts val="1200"/>
              </a:spcAft>
            </a:pPr>
            <a:r>
              <a:rPr lang="en-US" dirty="0" smtClean="0"/>
              <a:t>Wiki or intranet to document procedures and policies</a:t>
            </a:r>
          </a:p>
          <a:p>
            <a:pPr>
              <a:spcAft>
                <a:spcPts val="1200"/>
              </a:spcAft>
            </a:pPr>
            <a:r>
              <a:rPr lang="en-US" dirty="0" smtClean="0"/>
              <a:t>Staff meetings used for problem-solving</a:t>
            </a:r>
          </a:p>
          <a:p>
            <a:pPr>
              <a:spcAft>
                <a:spcPts val="1200"/>
              </a:spcAft>
            </a:pPr>
            <a:r>
              <a:rPr lang="en-US" dirty="0" smtClean="0"/>
              <a:t>Exit interviews</a:t>
            </a:r>
            <a:endParaRPr lang="en-US" dirty="0"/>
          </a:p>
        </p:txBody>
      </p:sp>
      <p:pic>
        <p:nvPicPr>
          <p:cNvPr id="4" name="Picture 3"/>
          <p:cNvPicPr>
            <a:picLocks noChangeAspect="1"/>
          </p:cNvPicPr>
          <p:nvPr/>
        </p:nvPicPr>
        <p:blipFill>
          <a:blip r:embed="rId3"/>
          <a:stretch>
            <a:fillRect/>
          </a:stretch>
        </p:blipFill>
        <p:spPr>
          <a:xfrm>
            <a:off x="5257800" y="533400"/>
            <a:ext cx="2213610" cy="22136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best practices</a:t>
            </a:r>
            <a:endParaRPr lang="en-US" dirty="0"/>
          </a:p>
        </p:txBody>
      </p:sp>
      <p:sp>
        <p:nvSpPr>
          <p:cNvPr id="3" name="Content Placeholder 2"/>
          <p:cNvSpPr>
            <a:spLocks noGrp="1"/>
          </p:cNvSpPr>
          <p:nvPr>
            <p:ph idx="1"/>
          </p:nvPr>
        </p:nvSpPr>
        <p:spPr>
          <a:xfrm>
            <a:off x="457200" y="1463040"/>
            <a:ext cx="7239000" cy="4846320"/>
          </a:xfrm>
        </p:spPr>
        <p:txBody>
          <a:bodyPr>
            <a:normAutofit fontScale="92500" lnSpcReduction="10000"/>
          </a:bodyPr>
          <a:lstStyle/>
          <a:p>
            <a:pPr>
              <a:spcAft>
                <a:spcPts val="1200"/>
              </a:spcAft>
            </a:pPr>
            <a:r>
              <a:rPr lang="en-US" dirty="0" smtClean="0"/>
              <a:t>Identify Subject Matter Experts and develop an individualized plan for knowledge transfer</a:t>
            </a:r>
          </a:p>
          <a:p>
            <a:pPr lvl="1"/>
            <a:r>
              <a:rPr lang="en-US" dirty="0" smtClean="0"/>
              <a:t>Who do others go to in a crisis?</a:t>
            </a:r>
          </a:p>
          <a:p>
            <a:pPr lvl="1"/>
            <a:r>
              <a:rPr lang="en-US" dirty="0" smtClean="0"/>
              <a:t>Who has a long-term corporate memory?</a:t>
            </a:r>
          </a:p>
          <a:p>
            <a:pPr lvl="1"/>
            <a:r>
              <a:rPr lang="en-US" dirty="0" smtClean="0"/>
              <a:t>Who is doing a one-of-a-kind job?</a:t>
            </a:r>
          </a:p>
          <a:p>
            <a:pPr lvl="1"/>
            <a:r>
              <a:rPr lang="en-US" dirty="0" smtClean="0"/>
              <a:t>Who has a unique set of skills and knowledge?</a:t>
            </a:r>
          </a:p>
          <a:p>
            <a:pPr lvl="1"/>
            <a:r>
              <a:rPr lang="en-US" dirty="0" smtClean="0"/>
              <a:t>Who carries the ball on major projects?</a:t>
            </a:r>
          </a:p>
          <a:p>
            <a:pPr>
              <a:spcAft>
                <a:spcPts val="1200"/>
              </a:spcAft>
            </a:pPr>
            <a:endParaRPr lang="en-US" dirty="0" smtClean="0"/>
          </a:p>
          <a:p>
            <a:pPr>
              <a:spcAft>
                <a:spcPts val="1200"/>
              </a:spcAft>
            </a:pPr>
            <a:r>
              <a:rPr lang="en-US" dirty="0" smtClean="0"/>
              <a:t>Contract with key departing employees to come back and coach their successors</a:t>
            </a:r>
          </a:p>
          <a:p>
            <a:pPr lvl="1">
              <a:spcAft>
                <a:spcPts val="1200"/>
              </a:spcAft>
            </a:pPr>
            <a:r>
              <a:rPr lang="en-US" dirty="0" smtClean="0"/>
              <a:t>Montgomery County (MD) Government Knowledge Transfer Contracts</a:t>
            </a:r>
            <a:endParaRPr lang="en-US" dirty="0"/>
          </a:p>
        </p:txBody>
      </p:sp>
      <p:pic>
        <p:nvPicPr>
          <p:cNvPr id="5" name="Picture 4"/>
          <p:cNvPicPr>
            <a:picLocks noChangeAspect="1"/>
          </p:cNvPicPr>
          <p:nvPr/>
        </p:nvPicPr>
        <p:blipFill>
          <a:blip r:embed="rId3"/>
          <a:stretch>
            <a:fillRect/>
          </a:stretch>
        </p:blipFill>
        <p:spPr>
          <a:xfrm>
            <a:off x="6675395" y="2438400"/>
            <a:ext cx="1483199" cy="22288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technology as a tool</a:t>
            </a:r>
            <a:endParaRPr lang="en-US" dirty="0"/>
          </a:p>
        </p:txBody>
      </p:sp>
      <p:sp>
        <p:nvSpPr>
          <p:cNvPr id="3" name="Content Placeholder 2"/>
          <p:cNvSpPr>
            <a:spLocks noGrp="1"/>
          </p:cNvSpPr>
          <p:nvPr>
            <p:ph idx="1"/>
          </p:nvPr>
        </p:nvSpPr>
        <p:spPr/>
        <p:txBody>
          <a:bodyPr/>
          <a:lstStyle/>
          <a:p>
            <a:r>
              <a:rPr lang="en-US" dirty="0" smtClean="0"/>
              <a:t>Shell Oil’s ROCK project (Retention of Critical Knowledge)</a:t>
            </a:r>
          </a:p>
          <a:p>
            <a:pPr lvl="1"/>
            <a:r>
              <a:rPr lang="en-US" dirty="0" smtClean="0"/>
              <a:t>Make and </a:t>
            </a:r>
            <a:r>
              <a:rPr lang="en-US" b="1" dirty="0" smtClean="0"/>
              <a:t>index</a:t>
            </a:r>
            <a:r>
              <a:rPr lang="en-US" dirty="0" smtClean="0"/>
              <a:t> video interviews with retiring employees</a:t>
            </a:r>
          </a:p>
          <a:p>
            <a:pPr lvl="1"/>
            <a:endParaRPr lang="en-US" dirty="0" smtClean="0"/>
          </a:p>
          <a:p>
            <a:r>
              <a:rPr lang="en-US" dirty="0" smtClean="0"/>
              <a:t>Vancouver (BC) Public Library</a:t>
            </a:r>
          </a:p>
          <a:p>
            <a:pPr lvl="1"/>
            <a:r>
              <a:rPr lang="en-US" dirty="0" smtClean="0"/>
              <a:t>Video interview with retiring City Librarian Paul Whitney on Facilitating Change</a:t>
            </a:r>
          </a:p>
          <a:p>
            <a:pPr marL="0" indent="0">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pPr>
              <a:spcAft>
                <a:spcPts val="1800"/>
              </a:spcAft>
            </a:pPr>
            <a:r>
              <a:rPr lang="en-US" dirty="0" smtClean="0"/>
              <a:t>Why this topic?</a:t>
            </a:r>
          </a:p>
          <a:p>
            <a:pPr>
              <a:spcAft>
                <a:spcPts val="1800"/>
              </a:spcAft>
            </a:pPr>
            <a:r>
              <a:rPr lang="en-US" dirty="0" smtClean="0"/>
              <a:t>Explicit information—formal knowledge</a:t>
            </a:r>
          </a:p>
          <a:p>
            <a:pPr>
              <a:spcAft>
                <a:spcPts val="1800"/>
              </a:spcAft>
            </a:pPr>
            <a:r>
              <a:rPr lang="en-US" dirty="0" smtClean="0"/>
              <a:t>Implicit information—informal knowledge</a:t>
            </a:r>
          </a:p>
          <a:p>
            <a:pPr>
              <a:spcAft>
                <a:spcPts val="1800"/>
              </a:spcAft>
            </a:pPr>
            <a:r>
              <a:rPr lang="en-US" dirty="0" smtClean="0"/>
              <a:t>How organizations capture and share knowledge</a:t>
            </a:r>
          </a:p>
          <a:p>
            <a:pPr>
              <a:spcAft>
                <a:spcPts val="1800"/>
              </a:spcAft>
            </a:pPr>
            <a:r>
              <a:rPr lang="en-US" dirty="0" smtClean="0"/>
              <a:t>Ways that individuals share what they know—what can you do?</a:t>
            </a:r>
            <a:endParaRPr lang="en-US" dirty="0"/>
          </a:p>
        </p:txBody>
      </p:sp>
      <p:pic>
        <p:nvPicPr>
          <p:cNvPr id="5" name="Picture 4"/>
          <p:cNvPicPr>
            <a:picLocks noChangeAspect="1"/>
          </p:cNvPicPr>
          <p:nvPr/>
        </p:nvPicPr>
        <p:blipFill>
          <a:blip r:embed="rId3"/>
          <a:stretch>
            <a:fillRect/>
          </a:stretch>
        </p:blipFill>
        <p:spPr>
          <a:xfrm>
            <a:off x="4800600" y="618816"/>
            <a:ext cx="2159000" cy="990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	</a:t>
            </a:r>
            <a:endParaRPr lang="en-US" dirty="0"/>
          </a:p>
        </p:txBody>
      </p:sp>
      <p:sp>
        <p:nvSpPr>
          <p:cNvPr id="3" name="Content Placeholder 2"/>
          <p:cNvSpPr>
            <a:spLocks noGrp="1"/>
          </p:cNvSpPr>
          <p:nvPr>
            <p:ph idx="1"/>
          </p:nvPr>
        </p:nvSpPr>
        <p:spPr/>
        <p:txBody>
          <a:bodyPr/>
          <a:lstStyle/>
          <a:p>
            <a:r>
              <a:rPr lang="en-US" dirty="0" smtClean="0"/>
              <a:t>What is already going on in your organization that supports the transfer of knowledge?</a:t>
            </a:r>
            <a:endParaRPr lang="en-US" dirty="0"/>
          </a:p>
        </p:txBody>
      </p:sp>
      <p:pic>
        <p:nvPicPr>
          <p:cNvPr id="4" name="Picture 3"/>
          <p:cNvPicPr>
            <a:picLocks noChangeAspect="1"/>
          </p:cNvPicPr>
          <p:nvPr/>
        </p:nvPicPr>
        <p:blipFill>
          <a:blip r:embed="rId2"/>
          <a:stretch>
            <a:fillRect/>
          </a:stretch>
        </p:blipFill>
        <p:spPr>
          <a:xfrm>
            <a:off x="2621973" y="3429000"/>
            <a:ext cx="3289300" cy="2463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one person do?</a:t>
            </a:r>
            <a:endParaRPr lang="en-US" dirty="0"/>
          </a:p>
        </p:txBody>
      </p:sp>
      <p:sp>
        <p:nvSpPr>
          <p:cNvPr id="3" name="Content Placeholder 2"/>
          <p:cNvSpPr>
            <a:spLocks noGrp="1"/>
          </p:cNvSpPr>
          <p:nvPr>
            <p:ph sz="half" idx="1"/>
          </p:nvPr>
        </p:nvSpPr>
        <p:spPr/>
        <p:txBody>
          <a:bodyPr/>
          <a:lstStyle/>
          <a:p>
            <a:pPr>
              <a:spcAft>
                <a:spcPts val="1800"/>
              </a:spcAft>
            </a:pPr>
            <a:r>
              <a:rPr lang="en-US" dirty="0" smtClean="0"/>
              <a:t>Recognize that leadership change is an opportunity to revitalize the organization</a:t>
            </a:r>
          </a:p>
          <a:p>
            <a:pPr>
              <a:spcAft>
                <a:spcPts val="1800"/>
              </a:spcAft>
            </a:pPr>
            <a:r>
              <a:rPr lang="en-US" dirty="0" smtClean="0"/>
              <a:t>Focus on information that informs future decisions</a:t>
            </a:r>
          </a:p>
          <a:p>
            <a:pPr lvl="2"/>
            <a:endParaRPr lang="en-US" dirty="0" smtClean="0"/>
          </a:p>
          <a:p>
            <a:pPr lvl="1"/>
            <a:endParaRPr lang="en-US" dirty="0" smtClean="0"/>
          </a:p>
        </p:txBody>
      </p:sp>
      <p:sp>
        <p:nvSpPr>
          <p:cNvPr id="4" name="Content Placeholder 3"/>
          <p:cNvSpPr>
            <a:spLocks noGrp="1"/>
          </p:cNvSpPr>
          <p:nvPr>
            <p:ph sz="half" idx="2"/>
          </p:nvPr>
        </p:nvSpPr>
        <p:spPr/>
        <p:txBody>
          <a:bodyPr/>
          <a:lstStyle/>
          <a:p>
            <a:r>
              <a:rPr lang="en-US" dirty="0" smtClean="0"/>
              <a:t>Develop your plan: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And what will the consequence be of not sharing?</a:t>
            </a:r>
          </a:p>
          <a:p>
            <a:endParaRPr lang="en-US" dirty="0"/>
          </a:p>
        </p:txBody>
      </p:sp>
      <p:pic>
        <p:nvPicPr>
          <p:cNvPr id="8" name="Picture 7"/>
          <p:cNvPicPr>
            <a:picLocks noChangeAspect="1"/>
          </p:cNvPicPr>
          <p:nvPr/>
        </p:nvPicPr>
        <p:blipFill>
          <a:blip r:embed="rId3"/>
          <a:stretch>
            <a:fillRect/>
          </a:stretch>
        </p:blipFill>
        <p:spPr>
          <a:xfrm>
            <a:off x="4876800" y="2286000"/>
            <a:ext cx="2434551" cy="18259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Include others, not just your successor</a:t>
            </a:r>
            <a:endParaRPr lang="en-US" dirty="0"/>
          </a:p>
        </p:txBody>
      </p:sp>
      <p:sp>
        <p:nvSpPr>
          <p:cNvPr id="3" name="Content Placeholder 2"/>
          <p:cNvSpPr>
            <a:spLocks noGrp="1"/>
          </p:cNvSpPr>
          <p:nvPr>
            <p:ph idx="1"/>
          </p:nvPr>
        </p:nvSpPr>
        <p:spPr/>
        <p:txBody>
          <a:bodyPr>
            <a:normAutofit/>
          </a:bodyPr>
          <a:lstStyle/>
          <a:p>
            <a:pPr>
              <a:spcAft>
                <a:spcPts val="2400"/>
              </a:spcAft>
            </a:pPr>
            <a:r>
              <a:rPr lang="en-US" dirty="0" smtClean="0"/>
              <a:t>Introduce staff to your key community contacts</a:t>
            </a:r>
          </a:p>
          <a:p>
            <a:pPr>
              <a:spcAft>
                <a:spcPts val="2400"/>
              </a:spcAft>
            </a:pPr>
            <a:r>
              <a:rPr lang="en-US" dirty="0" smtClean="0"/>
              <a:t>Tell stories about organizational values that include the people in the room, and get them to share their stories</a:t>
            </a:r>
          </a:p>
          <a:p>
            <a:pPr>
              <a:spcAft>
                <a:spcPts val="2400"/>
              </a:spcAft>
            </a:pPr>
            <a:r>
              <a:rPr lang="en-US" dirty="0" smtClean="0"/>
              <a:t>Timeline with library milestones, with everyone’s hire date and plenty of space for the successor</a:t>
            </a:r>
          </a:p>
        </p:txBody>
      </p:sp>
      <p:pic>
        <p:nvPicPr>
          <p:cNvPr id="4" name="Picture 3"/>
          <p:cNvPicPr>
            <a:picLocks noChangeAspect="1"/>
          </p:cNvPicPr>
          <p:nvPr/>
        </p:nvPicPr>
        <p:blipFill>
          <a:blip r:embed="rId3"/>
          <a:stretch>
            <a:fillRect/>
          </a:stretch>
        </p:blipFill>
        <p:spPr>
          <a:xfrm>
            <a:off x="3657601" y="5442250"/>
            <a:ext cx="3048000" cy="126796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	</a:t>
            </a:r>
            <a:endParaRPr lang="en-US" dirty="0"/>
          </a:p>
        </p:txBody>
      </p:sp>
      <p:sp>
        <p:nvSpPr>
          <p:cNvPr id="3" name="Content Placeholder 2"/>
          <p:cNvSpPr>
            <a:spLocks noGrp="1"/>
          </p:cNvSpPr>
          <p:nvPr>
            <p:ph idx="1"/>
          </p:nvPr>
        </p:nvSpPr>
        <p:spPr/>
        <p:txBody>
          <a:bodyPr/>
          <a:lstStyle/>
          <a:p>
            <a:r>
              <a:rPr lang="en-US" dirty="0" smtClean="0"/>
              <a:t>What is the most powerful next step you can take to ensure that what you know, stays?</a:t>
            </a:r>
          </a:p>
          <a:p>
            <a:endParaRPr lang="en-US" dirty="0" smtClean="0"/>
          </a:p>
          <a:p>
            <a:endParaRPr lang="en-US" dirty="0" smtClean="0"/>
          </a:p>
          <a:p>
            <a:endParaRPr lang="en-US" dirty="0" smtClean="0"/>
          </a:p>
          <a:p>
            <a:endParaRPr lang="en-US" dirty="0" smtClean="0"/>
          </a:p>
          <a:p>
            <a:r>
              <a:rPr lang="en-US" dirty="0" smtClean="0"/>
              <a:t>Handout:  Developing Your Plan</a:t>
            </a:r>
          </a:p>
          <a:p>
            <a:pPr lvl="1"/>
            <a:r>
              <a:rPr lang="en-US" dirty="0" smtClean="0"/>
              <a:t>Include your most powerful next step, and other ideas you heard </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 name="Picture 4"/>
          <p:cNvPicPr>
            <a:picLocks noChangeAspect="1"/>
          </p:cNvPicPr>
          <p:nvPr/>
        </p:nvPicPr>
        <p:blipFill>
          <a:blip r:embed="rId2"/>
          <a:stretch>
            <a:fillRect/>
          </a:stretch>
        </p:blipFill>
        <p:spPr>
          <a:xfrm>
            <a:off x="2667000" y="2743200"/>
            <a:ext cx="2394025" cy="13843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4"/>
          <p:cNvPicPr>
            <a:picLocks noChangeAspect="1"/>
          </p:cNvPicPr>
          <p:nvPr/>
        </p:nvPicPr>
        <p:blipFill>
          <a:blip r:embed="rId2"/>
          <a:stretch>
            <a:fillRect/>
          </a:stretch>
        </p:blipFill>
        <p:spPr>
          <a:xfrm>
            <a:off x="2895600" y="2209800"/>
            <a:ext cx="3276600" cy="24765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	</a:t>
            </a:r>
            <a:endParaRPr lang="en-US" dirty="0"/>
          </a:p>
        </p:txBody>
      </p:sp>
      <p:sp>
        <p:nvSpPr>
          <p:cNvPr id="3" name="Content Placeholder 2"/>
          <p:cNvSpPr>
            <a:spLocks noGrp="1"/>
          </p:cNvSpPr>
          <p:nvPr>
            <p:ph idx="1"/>
          </p:nvPr>
        </p:nvSpPr>
        <p:spPr/>
        <p:txBody>
          <a:bodyPr/>
          <a:lstStyle/>
          <a:p>
            <a:r>
              <a:rPr lang="en-US" dirty="0" smtClean="0"/>
              <a:t>Developing Your Plan</a:t>
            </a:r>
          </a:p>
          <a:p>
            <a:r>
              <a:rPr lang="en-US" dirty="0" smtClean="0"/>
              <a:t>Resource List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Paula M. Singer, Ph.D.</a:t>
            </a:r>
          </a:p>
          <a:p>
            <a:pPr lvl="1">
              <a:buNone/>
            </a:pPr>
            <a:r>
              <a:rPr lang="en-US" dirty="0" smtClean="0">
                <a:ln>
                  <a:solidFill>
                    <a:schemeClr val="tx1"/>
                  </a:solidFill>
                </a:ln>
                <a:solidFill>
                  <a:srgbClr val="000000"/>
                </a:solidFill>
                <a:hlinkClick r:id="rId2"/>
              </a:rPr>
              <a:t>pmsinger@singergrp.com</a:t>
            </a:r>
            <a:endParaRPr lang="en-US" dirty="0" smtClean="0">
              <a:ln>
                <a:solidFill>
                  <a:schemeClr val="tx1"/>
                </a:solidFill>
              </a:ln>
              <a:solidFill>
                <a:srgbClr val="000000"/>
              </a:solidFill>
            </a:endParaRPr>
          </a:p>
          <a:p>
            <a:endParaRPr lang="en-US" dirty="0" smtClean="0"/>
          </a:p>
          <a:p>
            <a:r>
              <a:rPr lang="en-US" dirty="0" smtClean="0"/>
              <a:t>Gail L. Griffith</a:t>
            </a:r>
          </a:p>
          <a:p>
            <a:pPr lvl="1">
              <a:buNone/>
            </a:pPr>
            <a:r>
              <a:rPr lang="en-US" dirty="0" smtClean="0">
                <a:ln>
                  <a:solidFill>
                    <a:schemeClr val="tx1"/>
                  </a:solidFill>
                </a:ln>
                <a:hlinkClick r:id="rId3"/>
              </a:rPr>
              <a:t>gail-griffith@comcast.net</a:t>
            </a:r>
            <a:r>
              <a:rPr lang="en-US" dirty="0" smtClean="0">
                <a:ln>
                  <a:solidFill>
                    <a:schemeClr val="tx1"/>
                  </a:solidFill>
                </a:ln>
              </a:rPr>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  Who’s Here?</a:t>
            </a:r>
            <a:endParaRPr lang="en-US" dirty="0"/>
          </a:p>
        </p:txBody>
      </p:sp>
      <p:sp>
        <p:nvSpPr>
          <p:cNvPr id="3" name="Content Placeholder 2"/>
          <p:cNvSpPr>
            <a:spLocks noGrp="1"/>
          </p:cNvSpPr>
          <p:nvPr>
            <p:ph idx="1"/>
          </p:nvPr>
        </p:nvSpPr>
        <p:spPr/>
        <p:txBody>
          <a:bodyPr/>
          <a:lstStyle/>
          <a:p>
            <a:pPr>
              <a:spcAft>
                <a:spcPts val="1800"/>
              </a:spcAft>
            </a:pPr>
            <a:r>
              <a:rPr lang="en-US" dirty="0" smtClean="0"/>
              <a:t>Library Directors</a:t>
            </a:r>
          </a:p>
          <a:p>
            <a:pPr>
              <a:spcAft>
                <a:spcPts val="1800"/>
              </a:spcAft>
            </a:pPr>
            <a:r>
              <a:rPr lang="en-US" dirty="0" smtClean="0"/>
              <a:t>Supervisors</a:t>
            </a:r>
          </a:p>
          <a:p>
            <a:pPr>
              <a:spcAft>
                <a:spcPts val="1800"/>
              </a:spcAft>
            </a:pPr>
            <a:r>
              <a:rPr lang="en-US" dirty="0" smtClean="0"/>
              <a:t>Front-line Staff</a:t>
            </a:r>
          </a:p>
          <a:p>
            <a:pPr>
              <a:spcAft>
                <a:spcPts val="1800"/>
              </a:spcAft>
            </a:pPr>
            <a:r>
              <a:rPr lang="en-US" dirty="0" smtClean="0"/>
              <a:t>Students</a:t>
            </a:r>
          </a:p>
          <a:p>
            <a:pPr>
              <a:spcAft>
                <a:spcPts val="1800"/>
              </a:spcAft>
            </a:pPr>
            <a:r>
              <a:rPr lang="en-US" dirty="0" smtClean="0"/>
              <a:t>Other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pPr>
              <a:spcAft>
                <a:spcPts val="1800"/>
              </a:spcAft>
              <a:buNone/>
            </a:pPr>
            <a:r>
              <a:rPr lang="en-US" i="1" dirty="0" smtClean="0"/>
              <a:t>Choose all that apply</a:t>
            </a:r>
          </a:p>
          <a:p>
            <a:pPr>
              <a:spcAft>
                <a:spcPts val="1800"/>
              </a:spcAft>
            </a:pPr>
            <a:r>
              <a:rPr lang="en-US" dirty="0" smtClean="0"/>
              <a:t>I’m planning to retire within 5 years</a:t>
            </a:r>
          </a:p>
          <a:p>
            <a:pPr>
              <a:spcAft>
                <a:spcPts val="1800"/>
              </a:spcAft>
            </a:pPr>
            <a:r>
              <a:rPr lang="en-US" dirty="0" smtClean="0"/>
              <a:t>I work with someone who’s planning to retire soon </a:t>
            </a:r>
          </a:p>
          <a:p>
            <a:pPr>
              <a:spcAft>
                <a:spcPts val="1800"/>
              </a:spcAft>
            </a:pPr>
            <a:r>
              <a:rPr lang="en-US" dirty="0" smtClean="0"/>
              <a:t>Our library has downsized and we’ve felt the loss of the knowledge people have taken with them</a:t>
            </a:r>
          </a:p>
          <a:p>
            <a:pPr>
              <a:spcAft>
                <a:spcPts val="1800"/>
              </a:spcAft>
            </a:pPr>
            <a:endParaRPr lang="en-US" dirty="0" smtClean="0"/>
          </a:p>
          <a:p>
            <a:pPr>
              <a:spcAft>
                <a:spcPts val="1800"/>
              </a:spcAft>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 Placeholder 17"/>
          <p:cNvSpPr>
            <a:spLocks noGrp="1"/>
          </p:cNvSpPr>
          <p:nvPr>
            <p:ph type="body" idx="1"/>
          </p:nvPr>
        </p:nvSpPr>
        <p:spPr>
          <a:xfrm>
            <a:off x="838200" y="609600"/>
            <a:ext cx="6477000" cy="2971800"/>
          </a:xfrm>
        </p:spPr>
        <p:txBody>
          <a:bodyPr>
            <a:normAutofit/>
          </a:bodyPr>
          <a:lstStyle/>
          <a:p>
            <a:pPr lvl="0">
              <a:buNone/>
            </a:pPr>
            <a:r>
              <a:rPr lang="en-US" dirty="0" smtClean="0"/>
              <a:t>“If a person had a memory like the average organization, we would think he was very stupid, or suffering from a neurological disorder.  Organizations routinely “forget” what they have done in the past and why they have done it.”--  Jeff Conklin </a:t>
            </a:r>
          </a:p>
          <a:p>
            <a:endParaRPr lang="en-US" dirty="0"/>
          </a:p>
        </p:txBody>
      </p:sp>
      <p:pic>
        <p:nvPicPr>
          <p:cNvPr id="21" name="Picture 20" descr="why-do-we-forget-things_1.jpg"/>
          <p:cNvPicPr>
            <a:picLocks noChangeAspect="1"/>
          </p:cNvPicPr>
          <p:nvPr/>
        </p:nvPicPr>
        <p:blipFill>
          <a:blip r:embed="rId3"/>
          <a:stretch>
            <a:fillRect/>
          </a:stretch>
        </p:blipFill>
        <p:spPr>
          <a:xfrm>
            <a:off x="2540000" y="3733800"/>
            <a:ext cx="2870200" cy="28612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mages-1.jpg"/>
          <p:cNvPicPr>
            <a:picLocks noChangeAspect="1"/>
          </p:cNvPicPr>
          <p:nvPr/>
        </p:nvPicPr>
        <p:blipFill>
          <a:blip r:embed="rId3"/>
          <a:stretch>
            <a:fillRect/>
          </a:stretch>
        </p:blipFill>
        <p:spPr>
          <a:xfrm>
            <a:off x="3200401" y="2286000"/>
            <a:ext cx="1808858" cy="1808858"/>
          </a:xfrm>
          <a:prstGeom prst="rect">
            <a:avLst/>
          </a:prstGeom>
        </p:spPr>
      </p:pic>
      <p:pic>
        <p:nvPicPr>
          <p:cNvPr id="8" name="Picture 7"/>
          <p:cNvPicPr>
            <a:picLocks noChangeAspect="1"/>
          </p:cNvPicPr>
          <p:nvPr/>
        </p:nvPicPr>
        <p:blipFill>
          <a:blip r:embed="rId4"/>
          <a:stretch>
            <a:fillRect/>
          </a:stretch>
        </p:blipFill>
        <p:spPr>
          <a:xfrm>
            <a:off x="1830101" y="304799"/>
            <a:ext cx="1665983" cy="1665983"/>
          </a:xfrm>
          <a:prstGeom prst="rect">
            <a:avLst/>
          </a:prstGeom>
        </p:spPr>
      </p:pic>
      <p:pic>
        <p:nvPicPr>
          <p:cNvPr id="9" name="Picture 8"/>
          <p:cNvPicPr>
            <a:picLocks noChangeAspect="1"/>
          </p:cNvPicPr>
          <p:nvPr/>
        </p:nvPicPr>
        <p:blipFill>
          <a:blip r:embed="rId5"/>
          <a:stretch>
            <a:fillRect/>
          </a:stretch>
        </p:blipFill>
        <p:spPr>
          <a:xfrm>
            <a:off x="304800" y="4267200"/>
            <a:ext cx="2032000" cy="2032000"/>
          </a:xfrm>
          <a:prstGeom prst="rect">
            <a:avLst/>
          </a:prstGeom>
        </p:spPr>
      </p:pic>
      <p:pic>
        <p:nvPicPr>
          <p:cNvPr id="10" name="Picture 9"/>
          <p:cNvPicPr>
            <a:picLocks noChangeAspect="1"/>
          </p:cNvPicPr>
          <p:nvPr/>
        </p:nvPicPr>
        <p:blipFill>
          <a:blip r:embed="rId6"/>
          <a:stretch>
            <a:fillRect/>
          </a:stretch>
        </p:blipFill>
        <p:spPr>
          <a:xfrm>
            <a:off x="609517" y="2032000"/>
            <a:ext cx="1727283" cy="1727283"/>
          </a:xfrm>
          <a:prstGeom prst="rect">
            <a:avLst/>
          </a:prstGeom>
        </p:spPr>
      </p:pic>
      <p:pic>
        <p:nvPicPr>
          <p:cNvPr id="11" name="Picture 10"/>
          <p:cNvPicPr>
            <a:picLocks noChangeAspect="1"/>
          </p:cNvPicPr>
          <p:nvPr/>
        </p:nvPicPr>
        <p:blipFill>
          <a:blip r:embed="rId7"/>
          <a:stretch>
            <a:fillRect/>
          </a:stretch>
        </p:blipFill>
        <p:spPr>
          <a:xfrm>
            <a:off x="3200400" y="4495800"/>
            <a:ext cx="2032000" cy="2032000"/>
          </a:xfrm>
          <a:prstGeom prst="rect">
            <a:avLst/>
          </a:prstGeom>
        </p:spPr>
      </p:pic>
      <p:pic>
        <p:nvPicPr>
          <p:cNvPr id="12" name="Picture 11"/>
          <p:cNvPicPr>
            <a:picLocks noChangeAspect="1"/>
          </p:cNvPicPr>
          <p:nvPr/>
        </p:nvPicPr>
        <p:blipFill>
          <a:blip r:embed="rId8"/>
          <a:stretch>
            <a:fillRect/>
          </a:stretch>
        </p:blipFill>
        <p:spPr>
          <a:xfrm>
            <a:off x="4528593" y="304800"/>
            <a:ext cx="1727200" cy="1727200"/>
          </a:xfrm>
          <a:prstGeom prst="rect">
            <a:avLst/>
          </a:prstGeom>
        </p:spPr>
      </p:pic>
      <p:pic>
        <p:nvPicPr>
          <p:cNvPr id="13" name="Picture 12"/>
          <p:cNvPicPr>
            <a:picLocks noChangeAspect="1"/>
          </p:cNvPicPr>
          <p:nvPr/>
        </p:nvPicPr>
        <p:blipFill>
          <a:blip r:embed="rId9"/>
          <a:stretch>
            <a:fillRect/>
          </a:stretch>
        </p:blipFill>
        <p:spPr>
          <a:xfrm>
            <a:off x="5715000" y="4267200"/>
            <a:ext cx="2032000" cy="2032000"/>
          </a:xfrm>
          <a:prstGeom prst="rect">
            <a:avLst/>
          </a:prstGeom>
        </p:spPr>
      </p:pic>
      <p:pic>
        <p:nvPicPr>
          <p:cNvPr id="14" name="Picture 13"/>
          <p:cNvPicPr>
            <a:picLocks noChangeAspect="1"/>
          </p:cNvPicPr>
          <p:nvPr/>
        </p:nvPicPr>
        <p:blipFill>
          <a:blip r:embed="rId10"/>
          <a:stretch>
            <a:fillRect/>
          </a:stretch>
        </p:blipFill>
        <p:spPr>
          <a:xfrm>
            <a:off x="5943600" y="1524083"/>
            <a:ext cx="2032000" cy="2032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pPr>
              <a:spcAft>
                <a:spcPts val="1800"/>
              </a:spcAft>
            </a:pPr>
            <a:r>
              <a:rPr lang="en-US" dirty="0" smtClean="0">
                <a:latin typeface="Times New Roman"/>
                <a:ea typeface="Times New Roman"/>
                <a:cs typeface="Times New Roman"/>
              </a:rPr>
              <a:t>How confident are you that your library will be able to capture the important pieces of organizational knowledge and memory you and your colleagues possess before it walks out the door with you?</a:t>
            </a:r>
          </a:p>
          <a:p>
            <a:pPr lvl="1">
              <a:spcAft>
                <a:spcPts val="1800"/>
              </a:spcAft>
            </a:pPr>
            <a:r>
              <a:rPr lang="en-US" dirty="0" smtClean="0">
                <a:latin typeface="Times New Roman"/>
                <a:ea typeface="Times New Roman"/>
                <a:cs typeface="Times New Roman"/>
              </a:rPr>
              <a:t>Not at all confident</a:t>
            </a:r>
          </a:p>
          <a:p>
            <a:pPr lvl="1">
              <a:spcAft>
                <a:spcPts val="1800"/>
              </a:spcAft>
            </a:pPr>
            <a:r>
              <a:rPr lang="en-US" dirty="0" smtClean="0">
                <a:latin typeface="Times New Roman"/>
                <a:ea typeface="Times New Roman"/>
                <a:cs typeface="Times New Roman"/>
              </a:rPr>
              <a:t>Somewhat confident</a:t>
            </a:r>
          </a:p>
          <a:p>
            <a:pPr lvl="1">
              <a:spcAft>
                <a:spcPts val="1800"/>
              </a:spcAft>
            </a:pPr>
            <a:r>
              <a:rPr lang="en-US" dirty="0" smtClean="0">
                <a:latin typeface="Times New Roman"/>
                <a:ea typeface="Times New Roman"/>
                <a:cs typeface="Times New Roman"/>
              </a:rPr>
              <a:t>Very confident</a:t>
            </a: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age of the knowledge worker</a:t>
            </a:r>
            <a:endParaRPr lang="en-US" dirty="0"/>
          </a:p>
        </p:txBody>
      </p:sp>
      <p:sp>
        <p:nvSpPr>
          <p:cNvPr id="3" name="Content Placeholder 2"/>
          <p:cNvSpPr>
            <a:spLocks noGrp="1"/>
          </p:cNvSpPr>
          <p:nvPr>
            <p:ph idx="1"/>
          </p:nvPr>
        </p:nvSpPr>
        <p:spPr>
          <a:xfrm>
            <a:off x="457200" y="2057400"/>
            <a:ext cx="7239000" cy="2514600"/>
          </a:xfrm>
        </p:spPr>
        <p:txBody>
          <a:bodyPr/>
          <a:lstStyle/>
          <a:p>
            <a:pPr>
              <a:buNone/>
            </a:pPr>
            <a:r>
              <a:rPr lang="en-US" dirty="0" smtClean="0"/>
              <a:t>“Knowledge work requires continuous </a:t>
            </a:r>
            <a:r>
              <a:rPr lang="en-US" i="1" dirty="0" smtClean="0"/>
              <a:t>learning</a:t>
            </a:r>
            <a:r>
              <a:rPr lang="en-US" dirty="0" smtClean="0"/>
              <a:t> on the part of the knowledge worker, but equally continuous </a:t>
            </a:r>
            <a:r>
              <a:rPr lang="en-US" i="1" dirty="0" smtClean="0"/>
              <a:t>teaching</a:t>
            </a:r>
            <a:r>
              <a:rPr lang="en-US" dirty="0" smtClean="0"/>
              <a:t> on the part of the knowledge worker.”—Peter Drucker</a:t>
            </a:r>
            <a:endParaRPr lang="en-US" dirty="0"/>
          </a:p>
        </p:txBody>
      </p:sp>
      <p:pic>
        <p:nvPicPr>
          <p:cNvPr id="4" name="Picture 3"/>
          <p:cNvPicPr>
            <a:picLocks noChangeAspect="1"/>
          </p:cNvPicPr>
          <p:nvPr/>
        </p:nvPicPr>
        <p:blipFill>
          <a:blip r:embed="rId3"/>
          <a:stretch>
            <a:fillRect/>
          </a:stretch>
        </p:blipFill>
        <p:spPr>
          <a:xfrm>
            <a:off x="4114800" y="4191000"/>
            <a:ext cx="3378200" cy="2413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Easiest to share:  explicit knowledge</a:t>
            </a:r>
            <a:endParaRPr lang="en-US" dirty="0"/>
          </a:p>
        </p:txBody>
      </p:sp>
      <p:sp>
        <p:nvSpPr>
          <p:cNvPr id="3" name="Content Placeholder 2"/>
          <p:cNvSpPr>
            <a:spLocks noGrp="1"/>
          </p:cNvSpPr>
          <p:nvPr>
            <p:ph idx="1"/>
          </p:nvPr>
        </p:nvSpPr>
        <p:spPr/>
        <p:txBody>
          <a:bodyPr/>
          <a:lstStyle/>
          <a:p>
            <a:pPr>
              <a:spcAft>
                <a:spcPts val="2400"/>
              </a:spcAft>
            </a:pPr>
            <a:r>
              <a:rPr lang="en-US" dirty="0" smtClean="0"/>
              <a:t>Skills needed, especially for complex or unique tasks</a:t>
            </a:r>
          </a:p>
          <a:p>
            <a:pPr>
              <a:spcAft>
                <a:spcPts val="2400"/>
              </a:spcAft>
            </a:pPr>
            <a:r>
              <a:rPr lang="en-US" dirty="0" smtClean="0"/>
              <a:t>The first thing you think of when training someone to do the job</a:t>
            </a:r>
          </a:p>
          <a:p>
            <a:endParaRPr lang="en-US" dirty="0"/>
          </a:p>
        </p:txBody>
      </p:sp>
      <p:pic>
        <p:nvPicPr>
          <p:cNvPr id="5" name="Picture 4"/>
          <p:cNvPicPr>
            <a:picLocks noChangeAspect="1"/>
          </p:cNvPicPr>
          <p:nvPr/>
        </p:nvPicPr>
        <p:blipFill>
          <a:blip r:embed="rId3"/>
          <a:stretch>
            <a:fillRect/>
          </a:stretch>
        </p:blipFill>
        <p:spPr>
          <a:xfrm>
            <a:off x="584200" y="4128655"/>
            <a:ext cx="1625600" cy="1625600"/>
          </a:xfrm>
          <a:prstGeom prst="rect">
            <a:avLst/>
          </a:prstGeom>
        </p:spPr>
      </p:pic>
      <p:pic>
        <p:nvPicPr>
          <p:cNvPr id="6" name="Picture 5"/>
          <p:cNvPicPr>
            <a:picLocks noChangeAspect="1"/>
          </p:cNvPicPr>
          <p:nvPr/>
        </p:nvPicPr>
        <p:blipFill>
          <a:blip r:embed="rId4"/>
          <a:stretch>
            <a:fillRect/>
          </a:stretch>
        </p:blipFill>
        <p:spPr>
          <a:xfrm>
            <a:off x="3624118" y="3886200"/>
            <a:ext cx="3530600" cy="22987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Opulent.thmx</Template>
  <TotalTime>457</TotalTime>
  <Words>872</Words>
  <Application>Microsoft Macintosh PowerPoint</Application>
  <PresentationFormat>On-screen Show (4:3)</PresentationFormat>
  <Paragraphs>151</Paragraphs>
  <Slides>26</Slides>
  <Notes>19</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Opulent</vt:lpstr>
      <vt:lpstr>What will happen when I’m gone:  ensuring knowledge transfer to your successor </vt:lpstr>
      <vt:lpstr>Agenda </vt:lpstr>
      <vt:lpstr>chat:  Who’s Here?</vt:lpstr>
      <vt:lpstr>Poll:</vt:lpstr>
      <vt:lpstr>Slide 5</vt:lpstr>
      <vt:lpstr>Slide 6</vt:lpstr>
      <vt:lpstr>Poll:</vt:lpstr>
      <vt:lpstr>The age of the knowledge worker</vt:lpstr>
      <vt:lpstr>Easiest to share:  explicit knowledge</vt:lpstr>
      <vt:lpstr>Essential Program knowledge</vt:lpstr>
      <vt:lpstr>Tools for transfer</vt:lpstr>
      <vt:lpstr>Things to think about</vt:lpstr>
      <vt:lpstr>Chat:</vt:lpstr>
      <vt:lpstr>Harder to share:  Implicit or tacit knowledge</vt:lpstr>
      <vt:lpstr>Some Effective ways to share</vt:lpstr>
      <vt:lpstr>chat</vt:lpstr>
      <vt:lpstr>Best practices of organizations</vt:lpstr>
      <vt:lpstr>More best practices</vt:lpstr>
      <vt:lpstr>Using technology as a tool</vt:lpstr>
      <vt:lpstr>Chat </vt:lpstr>
      <vt:lpstr>What can one person do?</vt:lpstr>
      <vt:lpstr>Include others, not just your successor</vt:lpstr>
      <vt:lpstr>Chat </vt:lpstr>
      <vt:lpstr>Questions?</vt:lpstr>
      <vt:lpstr>Handouts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will happen when I’m gone:  ensuring knowledge transfer to your successor </dc:title>
  <dc:creator>Gail Griffith</dc:creator>
  <cp:lastModifiedBy>Charles OShea</cp:lastModifiedBy>
  <cp:revision>7</cp:revision>
  <dcterms:created xsi:type="dcterms:W3CDTF">2011-12-13T19:09:07Z</dcterms:created>
  <dcterms:modified xsi:type="dcterms:W3CDTF">2011-12-13T19:13:42Z</dcterms:modified>
</cp:coreProperties>
</file>