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handoutMasterIdLst>
    <p:handoutMasterId r:id="rId35"/>
  </p:handoutMasterIdLst>
  <p:sldIdLst>
    <p:sldId id="259" r:id="rId2"/>
    <p:sldId id="355" r:id="rId3"/>
    <p:sldId id="334" r:id="rId4"/>
    <p:sldId id="338" r:id="rId5"/>
    <p:sldId id="335" r:id="rId6"/>
    <p:sldId id="261" r:id="rId7"/>
    <p:sldId id="339" r:id="rId8"/>
    <p:sldId id="262" r:id="rId9"/>
    <p:sldId id="341" r:id="rId10"/>
    <p:sldId id="342" r:id="rId11"/>
    <p:sldId id="343" r:id="rId12"/>
    <p:sldId id="344" r:id="rId13"/>
    <p:sldId id="345" r:id="rId14"/>
    <p:sldId id="348" r:id="rId15"/>
    <p:sldId id="346" r:id="rId16"/>
    <p:sldId id="349" r:id="rId17"/>
    <p:sldId id="350" r:id="rId18"/>
    <p:sldId id="266" r:id="rId19"/>
    <p:sldId id="268" r:id="rId20"/>
    <p:sldId id="269" r:id="rId21"/>
    <p:sldId id="282" r:id="rId22"/>
    <p:sldId id="283" r:id="rId23"/>
    <p:sldId id="284" r:id="rId24"/>
    <p:sldId id="285" r:id="rId25"/>
    <p:sldId id="286" r:id="rId26"/>
    <p:sldId id="288" r:id="rId27"/>
    <p:sldId id="351" r:id="rId28"/>
    <p:sldId id="336" r:id="rId29"/>
    <p:sldId id="337" r:id="rId30"/>
    <p:sldId id="352" r:id="rId31"/>
    <p:sldId id="353" r:id="rId32"/>
    <p:sldId id="354"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891" autoAdjust="0"/>
    <p:restoredTop sz="94660"/>
  </p:normalViewPr>
  <p:slideViewPr>
    <p:cSldViewPr snapToGrid="0" snapToObjects="1">
      <p:cViewPr varScale="1">
        <p:scale>
          <a:sx n="150" d="100"/>
          <a:sy n="150"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2173" y="0"/>
            <a:ext cx="5767487" cy="457200"/>
          </a:xfrm>
          <a:prstGeom prst="rect">
            <a:avLst/>
          </a:prstGeom>
        </p:spPr>
        <p:txBody>
          <a:bodyPr vert="horz" lIns="91440" tIns="45720" rIns="91440" bIns="45720" rtlCol="0" anchor="ctr"/>
          <a:lstStyle>
            <a:lvl1pPr algn="l">
              <a:defRPr sz="1200"/>
            </a:lvl1pPr>
          </a:lstStyle>
          <a:p>
            <a:pPr algn="ctr"/>
            <a:r>
              <a:rPr lang="en-US" sz="1600" dirty="0" smtClean="0"/>
              <a:t>Social Media, Libraries, and the Law</a:t>
            </a:r>
            <a:endParaRPr lang="en-US" sz="1600" dirty="0"/>
          </a:p>
        </p:txBody>
      </p:sp>
      <p:sp>
        <p:nvSpPr>
          <p:cNvPr id="4" name="Footer Placeholder 3"/>
          <p:cNvSpPr>
            <a:spLocks noGrp="1"/>
          </p:cNvSpPr>
          <p:nvPr>
            <p:ph type="ftr" sz="quarter" idx="2"/>
          </p:nvPr>
        </p:nvSpPr>
        <p:spPr>
          <a:xfrm>
            <a:off x="562173" y="8400977"/>
            <a:ext cx="5767486" cy="741436"/>
          </a:xfrm>
          <a:prstGeom prst="rect">
            <a:avLst/>
          </a:prstGeom>
        </p:spPr>
        <p:txBody>
          <a:bodyPr vert="horz" lIns="91440" tIns="45720" rIns="91440" bIns="45720" rtlCol="0" anchor="t"/>
          <a:lstStyle>
            <a:lvl1pPr algn="l">
              <a:defRPr sz="1200"/>
            </a:lvl1pPr>
          </a:lstStyle>
          <a:p>
            <a:pPr algn="just"/>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r>
              <a:rPr lang="en-US" sz="900" dirty="0" smtClean="0"/>
              <a:t>.</a:t>
            </a:r>
            <a:endParaRPr lang="en-US" sz="900" dirty="0" smtClean="0"/>
          </a:p>
        </p:txBody>
      </p:sp>
      <p:sp>
        <p:nvSpPr>
          <p:cNvPr id="5" name="Slide Number Placeholder 4"/>
          <p:cNvSpPr>
            <a:spLocks noGrp="1"/>
          </p:cNvSpPr>
          <p:nvPr>
            <p:ph type="sldNum" sz="quarter" idx="3"/>
          </p:nvPr>
        </p:nvSpPr>
        <p:spPr>
          <a:xfrm>
            <a:off x="6329659" y="8685213"/>
            <a:ext cx="526753" cy="457200"/>
          </a:xfrm>
          <a:prstGeom prst="rect">
            <a:avLst/>
          </a:prstGeom>
        </p:spPr>
        <p:txBody>
          <a:bodyPr vert="horz" lIns="91440" tIns="45720" rIns="91440" bIns="45720" rtlCol="0" anchor="b"/>
          <a:lstStyle>
            <a:lvl1pPr algn="r">
              <a:defRPr sz="1200"/>
            </a:lvl1pPr>
          </a:lstStyle>
          <a:p>
            <a:fld id="{0118FDDC-BE42-E841-A9AC-1490C3AFCF9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24E1BBF-2F9B-4AC1-A798-D3A43D9563F7}" type="datetimeFigureOut">
              <a:rPr lang="en-US"/>
              <a:pPr>
                <a:defRPr/>
              </a:pPr>
              <a:t>3/17/11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5F714E-5338-4E16-9E46-5C02EB0BFCA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6C25F2-29C1-4EC0-BE3D-8E002F933A6E}"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A53AC5-1145-4E71-8225-CFC225A16BE7}" type="slidenum">
              <a:rPr lang="en-US">
                <a:cs typeface="Arial" charset="0"/>
              </a:rPr>
              <a:pPr fontAlgn="base">
                <a:spcBef>
                  <a:spcPct val="0"/>
                </a:spcBef>
                <a:spcAft>
                  <a:spcPct val="0"/>
                </a:spcAft>
              </a:pPr>
              <a:t>7</a:t>
            </a:fld>
            <a:endParaRPr lang="en-US" dirty="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5AE08-C619-4DF5-AE64-DBB8830FA8FB}"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2BF8D0-274D-4A61-8131-579FFF1367FF}"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3C49E-07AC-4742-829C-E534EE9A0E6B}"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609114-C358-4FEE-8E1F-BBE9E5464631}"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5F714E-5338-4E16-9E46-5C02EB0BFCA1}" type="slidenum">
              <a:rPr lang="en-US" smtClean="0"/>
              <a:pPr>
                <a:defRPr/>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F7F81FB-9F01-4FA0-9618-226521AFA682}" type="datetimeFigureOut">
              <a:rPr lang="en-US"/>
              <a:pPr>
                <a:defRPr/>
              </a:pPr>
              <a:t>3/17/11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6CC2F6-E845-48C1-BC24-8008859ECBF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322054-1445-462F-88AC-7167D41114EE}" type="datetimeFigureOut">
              <a:rPr lang="en-US"/>
              <a:pPr>
                <a:defRPr/>
              </a:pPr>
              <a:t>3/17/11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0F97-E018-4657-B8A1-05A3604351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83D726-D155-4923-8595-8806AE35B767}" type="datetimeFigureOut">
              <a:rPr lang="en-US"/>
              <a:pPr>
                <a:defRPr/>
              </a:pPr>
              <a:t>3/17/11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A228AE-A9A6-4E8B-9096-9A06F04D72E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60FAB1-B334-4896-9CB6-09DBED501A7F}" type="datetimeFigureOut">
              <a:rPr lang="en-US"/>
              <a:pPr>
                <a:defRPr/>
              </a:pPr>
              <a:t>3/17/11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BAD697-78C8-403A-AE0A-CD2F033C989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609510-FC8E-49D0-B475-B8B6413FBE3B}" type="datetimeFigureOut">
              <a:rPr lang="en-US"/>
              <a:pPr>
                <a:defRPr/>
              </a:pPr>
              <a:t>3/17/11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A2106E-BB01-4059-B9EC-6155D743A94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B2BDBC-FED5-4FA4-96DC-FF617B8B4DA4}" type="datetimeFigureOut">
              <a:rPr lang="en-US"/>
              <a:pPr>
                <a:defRPr/>
              </a:pPr>
              <a:t>3/17/11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3C728E-7F5B-44EC-8909-51543F025D3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29F027-6457-4E91-B6EB-45C769710330}" type="datetimeFigureOut">
              <a:rPr lang="en-US"/>
              <a:pPr>
                <a:defRPr/>
              </a:pPr>
              <a:t>3/17/11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08C8366-4B47-4F20-8065-FDB5EB4B583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E462D7-A8A8-4A09-B81D-D8DB5F47CE3E}" type="datetimeFigureOut">
              <a:rPr lang="en-US"/>
              <a:pPr>
                <a:defRPr/>
              </a:pPr>
              <a:t>3/17/11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3466C49-48B0-45C2-836A-D60306CDE45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FC2E10-3372-4113-9A4F-705D96441F85}" type="datetimeFigureOut">
              <a:rPr lang="en-US"/>
              <a:pPr>
                <a:defRPr/>
              </a:pPr>
              <a:t>3/17/11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9C6F3B-8330-4AD9-8601-5D549FC4D8D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381312-C2A1-40EF-9913-B1406CC1981D}" type="datetimeFigureOut">
              <a:rPr lang="en-US"/>
              <a:pPr>
                <a:defRPr/>
              </a:pPr>
              <a:t>3/17/11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147698-C9A0-42B3-80F8-AB97E08BD7A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C7A92F-A047-43A1-89DA-68DA44DC7C2E}" type="datetimeFigureOut">
              <a:rPr lang="en-US"/>
              <a:pPr>
                <a:defRPr/>
              </a:pPr>
              <a:t>3/17/11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D28735-E209-444D-9845-E6DD7242E79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40BAAB-910F-4922-B5C5-0E8FB93562BA}" type="datetimeFigureOut">
              <a:rPr lang="en-US"/>
              <a:pPr>
                <a:defRPr/>
              </a:pPr>
              <a:t>3/17/11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F3D481E-E3BE-48C9-AEC9-AF29BA11B4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noaaworld.noaa.gov/postcards/postcard3_w200th.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hyperlink" Target="http://www.copyright.gov/onlinesp/agents/m/mit.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web.mit.edu/copyright/dmca-notice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hyperlink" Target="http://www.copyright.gov/online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hyperlink" Target="http://www.chillingeffects.org/dmca51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N1KfJHFWlhQ" TargetMode="Externa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hyperlink" Target="http://dockets.justia.com/docket/california/candce/5:2007cv03783/1964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gif"/><Relationship Id="rId3" Type="http://schemas.openxmlformats.org/officeDocument/2006/relationships/hyperlink" Target="http://www.ftc.gov/bcp/conline/edcams/kidzprivac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hyperlink" Target="http://www.ftc.gov/privacy/coppafaqs.s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hyperlink" Target="http://opl.bibliocommon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oleObject" Target="../embeddings/oleObject1.bin"/><Relationship Id="rId7" Type="http://schemas.openxmlformats.org/officeDocument/2006/relationships/image" Target="../media/image25.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4000" b="1" dirty="0" smtClean="0"/>
              <a:t>Social Media, Libraries, and the Law</a:t>
            </a:r>
            <a:endParaRPr lang="en-US" sz="4000" b="1" dirty="0" smtClean="0"/>
          </a:p>
        </p:txBody>
      </p:sp>
      <p:sp>
        <p:nvSpPr>
          <p:cNvPr id="14338" name="Content Placeholder 2"/>
          <p:cNvSpPr>
            <a:spLocks noGrp="1"/>
          </p:cNvSpPr>
          <p:nvPr>
            <p:ph idx="1"/>
          </p:nvPr>
        </p:nvSpPr>
        <p:spPr/>
        <p:txBody>
          <a:bodyPr/>
          <a:lstStyle/>
          <a:p>
            <a:pPr algn="ctr">
              <a:spcAft>
                <a:spcPts val="3000"/>
              </a:spcAft>
              <a:buFont typeface="Arial" charset="0"/>
              <a:buNone/>
            </a:pPr>
            <a:r>
              <a:rPr lang="en-US" dirty="0" smtClean="0"/>
              <a:t>Thursday, March 17, 2011</a:t>
            </a:r>
          </a:p>
          <a:p>
            <a:pPr algn="ctr">
              <a:spcAft>
                <a:spcPts val="3000"/>
              </a:spcAft>
              <a:buFont typeface="Arial" charset="0"/>
              <a:buNone/>
            </a:pPr>
            <a:r>
              <a:rPr lang="en-US" dirty="0" smtClean="0"/>
              <a:t>Time: 12:00pm to 1:00pm</a:t>
            </a:r>
          </a:p>
          <a:p>
            <a:pPr algn="ctr">
              <a:spcAft>
                <a:spcPts val="3000"/>
              </a:spcAft>
              <a:buFont typeface="Arial" charset="0"/>
              <a:buNone/>
            </a:pPr>
            <a:r>
              <a:rPr lang="en-US" dirty="0" smtClean="0"/>
              <a:t>Speaker: Mary </a:t>
            </a:r>
            <a:r>
              <a:rPr lang="en-US" dirty="0" err="1" smtClean="0"/>
              <a:t>Minow</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3" descr="Screenshot of Don't Date Him Girl .com, showing women ready to spill the beans on their dates.  Avaiilable at http://dontdatehimgirl.com"/>
          <p:cNvPicPr>
            <a:picLocks noChangeAspect="1"/>
          </p:cNvPicPr>
          <p:nvPr/>
        </p:nvPicPr>
        <p:blipFill>
          <a:blip r:embed="rId2"/>
          <a:srcRect/>
          <a:stretch>
            <a:fillRect/>
          </a:stretch>
        </p:blipFill>
        <p:spPr bwMode="auto">
          <a:xfrm>
            <a:off x="0" y="0"/>
            <a:ext cx="9067800" cy="6858000"/>
          </a:xfrm>
          <a:prstGeom prst="rect">
            <a:avLst/>
          </a:prstGeom>
          <a:noFill/>
          <a:ln w="9525">
            <a:noFill/>
            <a:miter lim="800000"/>
            <a:headEnd/>
            <a:tailEnd/>
          </a:ln>
        </p:spPr>
      </p:pic>
      <p:sp>
        <p:nvSpPr>
          <p:cNvPr id="3" name="TextBox 7"/>
          <p:cNvSpPr txBox="1">
            <a:spLocks noChangeArrowheads="1"/>
          </p:cNvSpPr>
          <p:nvPr/>
        </p:nvSpPr>
        <p:spPr bwMode="auto">
          <a:xfrm>
            <a:off x="5181600" y="1044575"/>
            <a:ext cx="3962400" cy="2800350"/>
          </a:xfrm>
          <a:prstGeom prst="rect">
            <a:avLst/>
          </a:prstGeom>
          <a:solidFill>
            <a:schemeClr val="accent1">
              <a:lumMod val="60000"/>
              <a:lumOff val="40000"/>
            </a:schemeClr>
          </a:solidFill>
          <a:ln>
            <a:noFill/>
          </a:ln>
        </p:spPr>
        <p:txBody>
          <a:bodyPr>
            <a:spAutoFit/>
          </a:bodyPr>
          <a:lstStyle/>
          <a:p>
            <a:pPr fontAlgn="auto">
              <a:spcBef>
                <a:spcPts val="0"/>
              </a:spcBef>
              <a:spcAft>
                <a:spcPts val="0"/>
              </a:spcAft>
              <a:defRPr/>
            </a:pPr>
            <a:endParaRPr lang="en-US" sz="2400" b="1" dirty="0">
              <a:latin typeface="Verdana" charset="0"/>
              <a:cs typeface="+mn-cs"/>
            </a:endParaRPr>
          </a:p>
          <a:p>
            <a:pPr fontAlgn="auto">
              <a:spcBef>
                <a:spcPts val="0"/>
              </a:spcBef>
              <a:spcAft>
                <a:spcPts val="0"/>
              </a:spcAft>
              <a:defRPr/>
            </a:pPr>
            <a:r>
              <a:rPr lang="en-US" sz="3200" b="1" dirty="0">
                <a:latin typeface="Calibri" charset="0"/>
                <a:cs typeface="+mn-cs"/>
              </a:rPr>
              <a:t>Today’s legal environment</a:t>
            </a:r>
          </a:p>
          <a:p>
            <a:pPr fontAlgn="auto">
              <a:spcBef>
                <a:spcPts val="0"/>
              </a:spcBef>
              <a:spcAft>
                <a:spcPts val="0"/>
              </a:spcAft>
              <a:defRPr/>
            </a:pPr>
            <a:r>
              <a:rPr lang="en-US" sz="3200" b="1" dirty="0">
                <a:latin typeface="Calibri" charset="0"/>
                <a:cs typeface="+mn-cs"/>
              </a:rPr>
              <a:t>gives us DontDateHimGirl.com</a:t>
            </a:r>
          </a:p>
          <a:p>
            <a:pPr fontAlgn="auto">
              <a:spcBef>
                <a:spcPts val="0"/>
              </a:spcBef>
              <a:spcAft>
                <a:spcPts val="0"/>
              </a:spcAft>
              <a:defRPr/>
            </a:pPr>
            <a:endParaRPr lang="en-US" sz="2400" b="1" dirty="0">
              <a:latin typeface="Verdana"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00200" y="152400"/>
            <a:ext cx="5867400" cy="11430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000" dirty="0" smtClean="0">
                <a:cs typeface="Calibri" pitchFamily="34" charset="0"/>
              </a:rPr>
              <a:t>Ever-so-slight caution:</a:t>
            </a:r>
            <a:br>
              <a:rPr lang="en-US" sz="4000" dirty="0" smtClean="0">
                <a:cs typeface="Calibri" pitchFamily="34" charset="0"/>
              </a:rPr>
            </a:br>
            <a:r>
              <a:rPr lang="en-US" sz="4000" i="1" dirty="0" smtClean="0">
                <a:cs typeface="Calibri" pitchFamily="34" charset="0"/>
              </a:rPr>
              <a:t>Roommates</a:t>
            </a:r>
            <a:r>
              <a:rPr lang="en-US" sz="4000" dirty="0" smtClean="0">
                <a:cs typeface="Calibri" pitchFamily="34" charset="0"/>
              </a:rPr>
              <a:t>  case </a:t>
            </a:r>
            <a:br>
              <a:rPr lang="en-US" sz="4000" dirty="0" smtClean="0">
                <a:cs typeface="Calibri" pitchFamily="34" charset="0"/>
              </a:rPr>
            </a:br>
            <a:endParaRPr lang="en-US" sz="4000" dirty="0" smtClean="0">
              <a:cs typeface="Calibri" pitchFamily="34" charset="0"/>
            </a:endParaRPr>
          </a:p>
        </p:txBody>
      </p:sp>
      <p:sp>
        <p:nvSpPr>
          <p:cNvPr id="26626" name="Rectangle 3"/>
          <p:cNvSpPr txBox="1">
            <a:spLocks noChangeArrowheads="1"/>
          </p:cNvSpPr>
          <p:nvPr/>
        </p:nvSpPr>
        <p:spPr bwMode="auto">
          <a:xfrm>
            <a:off x="457200" y="1524000"/>
            <a:ext cx="8229600" cy="3200400"/>
          </a:xfrm>
          <a:prstGeom prst="rect">
            <a:avLst/>
          </a:prstGeom>
          <a:noFill/>
          <a:ln w="9525">
            <a:noFill/>
            <a:miter lim="800000"/>
            <a:headEnd/>
            <a:tailEnd/>
          </a:ln>
        </p:spPr>
        <p:txBody>
          <a:bodyPr/>
          <a:lstStyle/>
          <a:p>
            <a:pPr marL="365125" indent="-255588" eaLnBrk="0" hangingPunct="0">
              <a:lnSpc>
                <a:spcPct val="90000"/>
              </a:lnSpc>
              <a:spcBef>
                <a:spcPts val="400"/>
              </a:spcBef>
              <a:buClr>
                <a:schemeClr val="accent1"/>
              </a:buClr>
              <a:buSzPct val="68000"/>
              <a:buFont typeface="Wingdings 3" pitchFamily="18" charset="2"/>
              <a:buChar char=""/>
            </a:pPr>
            <a:r>
              <a:rPr lang="en-US" sz="2400" b="1" dirty="0">
                <a:latin typeface="Calibri" pitchFamily="34" charset="0"/>
              </a:rPr>
              <a:t>Internet roommate locator service</a:t>
            </a:r>
          </a:p>
          <a:p>
            <a:pPr marL="365125" indent="-255588" eaLnBrk="0" hangingPunct="0">
              <a:lnSpc>
                <a:spcPct val="90000"/>
              </a:lnSpc>
              <a:spcBef>
                <a:spcPts val="400"/>
              </a:spcBef>
              <a:buClr>
                <a:schemeClr val="accent1"/>
              </a:buClr>
              <a:buSzPct val="68000"/>
              <a:buFont typeface="Wingdings 3" pitchFamily="18" charset="2"/>
              <a:buChar char=""/>
            </a:pPr>
            <a:endParaRPr lang="en-US" sz="800" b="1" dirty="0">
              <a:latin typeface="Calibri" pitchFamily="34" charset="0"/>
            </a:endParaRPr>
          </a:p>
          <a:p>
            <a:pPr marL="392113" lvl="1" eaLnBrk="0" hangingPunct="0">
              <a:lnSpc>
                <a:spcPct val="90000"/>
              </a:lnSpc>
              <a:spcBef>
                <a:spcPts val="325"/>
              </a:spcBef>
              <a:buClr>
                <a:schemeClr val="accent1"/>
              </a:buClr>
              <a:buFont typeface="Verdana" pitchFamily="34" charset="0"/>
              <a:buNone/>
            </a:pPr>
            <a:r>
              <a:rPr lang="en-US" sz="2400" dirty="0">
                <a:latin typeface="Calibri" pitchFamily="34" charset="0"/>
              </a:rPr>
              <a:t>Required users to use pull-down menus:</a:t>
            </a:r>
          </a:p>
          <a:p>
            <a:pPr marL="392113" lvl="1" eaLnBrk="0" hangingPunct="0">
              <a:lnSpc>
                <a:spcPct val="90000"/>
              </a:lnSpc>
              <a:spcBef>
                <a:spcPts val="325"/>
              </a:spcBef>
              <a:buClr>
                <a:schemeClr val="accent1"/>
              </a:buClr>
              <a:buFont typeface="Verdana" pitchFamily="34" charset="0"/>
              <a:buNone/>
            </a:pPr>
            <a:r>
              <a:rPr lang="en-US" sz="2400" dirty="0">
                <a:latin typeface="Calibri" pitchFamily="34" charset="0"/>
              </a:rPr>
              <a:t>age, gender, sexual orientation, children</a:t>
            </a:r>
          </a:p>
          <a:p>
            <a:pPr marL="365125" indent="-255588" eaLnBrk="0" hangingPunct="0">
              <a:lnSpc>
                <a:spcPct val="90000"/>
              </a:lnSpc>
              <a:spcBef>
                <a:spcPts val="400"/>
              </a:spcBef>
              <a:buClr>
                <a:schemeClr val="accent1"/>
              </a:buClr>
              <a:buSzPct val="68000"/>
              <a:buFont typeface="Wingdings 3" pitchFamily="18" charset="2"/>
              <a:buChar char=""/>
            </a:pPr>
            <a:endParaRPr lang="en-US" sz="800" dirty="0">
              <a:latin typeface="Calibri"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b="1" dirty="0">
                <a:latin typeface="Calibri" pitchFamily="34" charset="0"/>
              </a:rPr>
              <a:t>No immunity</a:t>
            </a:r>
            <a:r>
              <a:rPr lang="en-US" sz="2400" dirty="0">
                <a:latin typeface="Calibri" pitchFamily="34" charset="0"/>
              </a:rPr>
              <a:t> as </a:t>
            </a:r>
            <a:r>
              <a:rPr lang="en-US" sz="2400" b="1" i="1" dirty="0">
                <a:latin typeface="Calibri" pitchFamily="34" charset="0"/>
              </a:rPr>
              <a:t>co-producer of content </a:t>
            </a:r>
            <a:r>
              <a:rPr lang="en-US" sz="2400" dirty="0">
                <a:latin typeface="Calibri" pitchFamily="34" charset="0"/>
              </a:rPr>
              <a:t>search system based on illegal criteria </a:t>
            </a:r>
          </a:p>
          <a:p>
            <a:pPr marL="365125" indent="-255588" eaLnBrk="0" hangingPunct="0">
              <a:lnSpc>
                <a:spcPct val="90000"/>
              </a:lnSpc>
              <a:spcBef>
                <a:spcPts val="400"/>
              </a:spcBef>
              <a:buClr>
                <a:schemeClr val="accent1"/>
              </a:buClr>
              <a:buSzPct val="68000"/>
              <a:buFont typeface="Wingdings 3" pitchFamily="18" charset="2"/>
              <a:buChar char=""/>
            </a:pPr>
            <a:endParaRPr lang="en-US" sz="800" dirty="0">
              <a:latin typeface="Calibri"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b="1" dirty="0">
                <a:latin typeface="Calibri" pitchFamily="34" charset="0"/>
              </a:rPr>
              <a:t>Yes immunity</a:t>
            </a:r>
            <a:r>
              <a:rPr lang="en-US" sz="2400" dirty="0">
                <a:latin typeface="Calibri" pitchFamily="34" charset="0"/>
              </a:rPr>
              <a:t> for free text "Additional Comments” -  even gross discrimination</a:t>
            </a:r>
          </a:p>
          <a:p>
            <a:pPr marL="365125" indent="-255588" eaLnBrk="0" hangingPunct="0">
              <a:lnSpc>
                <a:spcPct val="90000"/>
              </a:lnSpc>
              <a:spcBef>
                <a:spcPts val="400"/>
              </a:spcBef>
              <a:buClr>
                <a:schemeClr val="accent1"/>
              </a:buClr>
              <a:buSzPct val="68000"/>
              <a:buFont typeface="Wingdings 3" pitchFamily="18" charset="2"/>
              <a:buChar char=""/>
            </a:pPr>
            <a:endParaRPr lang="en-US" sz="1000" dirty="0">
              <a:latin typeface="Calibri"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b="1" dirty="0">
                <a:latin typeface="Calibri" pitchFamily="34" charset="0"/>
              </a:rPr>
              <a:t>DON’T ASK FOR ILLEGAL INFORMATION</a:t>
            </a:r>
          </a:p>
        </p:txBody>
      </p:sp>
      <p:sp>
        <p:nvSpPr>
          <p:cNvPr id="26627" name="Text Box 4"/>
          <p:cNvSpPr txBox="1">
            <a:spLocks noChangeArrowheads="1"/>
          </p:cNvSpPr>
          <p:nvPr/>
        </p:nvSpPr>
        <p:spPr bwMode="auto">
          <a:xfrm>
            <a:off x="609600" y="5105400"/>
            <a:ext cx="7696200" cy="581025"/>
          </a:xfrm>
          <a:prstGeom prst="rect">
            <a:avLst/>
          </a:prstGeom>
          <a:noFill/>
          <a:ln w="9525">
            <a:noFill/>
            <a:miter lim="800000"/>
            <a:headEnd/>
            <a:tailEnd/>
          </a:ln>
        </p:spPr>
        <p:txBody>
          <a:bodyPr>
            <a:spAutoFit/>
          </a:bodyPr>
          <a:lstStyle/>
          <a:p>
            <a:pPr algn="r">
              <a:spcBef>
                <a:spcPct val="50000"/>
              </a:spcBef>
            </a:pPr>
            <a:r>
              <a:rPr lang="en-US" sz="1600" b="1" i="1" dirty="0">
                <a:solidFill>
                  <a:schemeClr val="tx2"/>
                </a:solidFill>
                <a:latin typeface="Verdana" pitchFamily="34" charset="0"/>
              </a:rPr>
              <a:t>Fair Housing Council of San Fernando Valley v. Roommates.com, </a:t>
            </a:r>
            <a:r>
              <a:rPr lang="en-US" sz="1600" b="1" dirty="0">
                <a:solidFill>
                  <a:schemeClr val="tx2"/>
                </a:solidFill>
                <a:latin typeface="Verdana" pitchFamily="34" charset="0"/>
              </a:rPr>
              <a:t>521 F.3d 1127 (9</a:t>
            </a:r>
            <a:r>
              <a:rPr lang="en-US" sz="1600" b="1" baseline="30000" dirty="0">
                <a:solidFill>
                  <a:schemeClr val="tx2"/>
                </a:solidFill>
                <a:latin typeface="Verdana" pitchFamily="34" charset="0"/>
              </a:rPr>
              <a:t>th</a:t>
            </a:r>
            <a:r>
              <a:rPr lang="en-US" sz="1600" b="1" dirty="0">
                <a:solidFill>
                  <a:schemeClr val="tx2"/>
                </a:solidFill>
                <a:latin typeface="Verdana" pitchFamily="34" charset="0"/>
              </a:rPr>
              <a:t> Cir. 2008)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274638"/>
            <a:ext cx="9144000" cy="1143000"/>
          </a:xfrm>
          <a:prstGeom prst="rect">
            <a:avLst/>
          </a:prstGeom>
        </p:spPr>
        <p:txBody>
          <a:bodyPr/>
          <a:lstStyle/>
          <a:p>
            <a:pPr fontAlgn="auto">
              <a:spcBef>
                <a:spcPts val="0"/>
              </a:spcBef>
              <a:spcAft>
                <a:spcPts val="0"/>
              </a:spcAft>
              <a:defRPr/>
            </a:pPr>
            <a:r>
              <a:rPr lang="en-US" sz="4000" b="1" dirty="0">
                <a:solidFill>
                  <a:srgbClr val="FF0000"/>
                </a:solidFill>
                <a:latin typeface="+mn-lt"/>
                <a:cs typeface="+mn-cs"/>
              </a:rPr>
              <a:t>What about users that infringe copyright?</a:t>
            </a:r>
            <a:endParaRPr lang="en-US" sz="3600" b="1" dirty="0">
              <a:solidFill>
                <a:schemeClr val="tx2"/>
              </a:solidFill>
              <a:effectLst>
                <a:outerShdw blurRad="31750" dist="25400" dir="5400000" algn="tl" rotWithShape="0">
                  <a:srgbClr val="000000">
                    <a:alpha val="25000"/>
                  </a:srgbClr>
                </a:outerShdw>
              </a:effectLst>
              <a:latin typeface="Calibri" pitchFamily="34" charset="0"/>
              <a:ea typeface="+mj-ea"/>
              <a:cs typeface="+mj-cs"/>
            </a:endParaRPr>
          </a:p>
        </p:txBody>
      </p:sp>
      <p:sp>
        <p:nvSpPr>
          <p:cNvPr id="28674" name="Content Placeholder 2"/>
          <p:cNvSpPr txBox="1">
            <a:spLocks/>
          </p:cNvSpPr>
          <p:nvPr/>
        </p:nvSpPr>
        <p:spPr bwMode="auto">
          <a:xfrm>
            <a:off x="384175" y="1143000"/>
            <a:ext cx="4187825" cy="3951288"/>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None/>
            </a:pPr>
            <a:r>
              <a:rPr lang="en-US" sz="2700" b="1" dirty="0">
                <a:latin typeface="Calibri" pitchFamily="34" charset="0"/>
              </a:rPr>
              <a:t>IMPORTANT!!</a:t>
            </a:r>
          </a:p>
          <a:p>
            <a:pPr marL="365125" indent="-255588">
              <a:spcBef>
                <a:spcPts val="400"/>
              </a:spcBef>
              <a:buClr>
                <a:schemeClr val="accent1"/>
              </a:buClr>
              <a:buSzPct val="68000"/>
              <a:buFont typeface="Wingdings 3" pitchFamily="18" charset="2"/>
              <a:buNone/>
            </a:pPr>
            <a:endParaRPr lang="en-US" sz="900" b="1" dirty="0">
              <a:latin typeface="Calibri" pitchFamily="34" charset="0"/>
            </a:endParaRPr>
          </a:p>
          <a:p>
            <a:pPr marL="365125" indent="-255588">
              <a:spcBef>
                <a:spcPts val="400"/>
              </a:spcBef>
              <a:buClr>
                <a:schemeClr val="accent1"/>
              </a:buClr>
              <a:buSzPct val="68000"/>
              <a:buFont typeface="Wingdings 3" pitchFamily="18" charset="2"/>
              <a:buNone/>
            </a:pPr>
            <a:r>
              <a:rPr lang="en-US" sz="2700" b="1" dirty="0">
                <a:latin typeface="Calibri" pitchFamily="34" charset="0"/>
              </a:rPr>
              <a:t>	</a:t>
            </a:r>
            <a:r>
              <a:rPr lang="en-US" sz="2700" dirty="0">
                <a:latin typeface="Calibri" pitchFamily="34" charset="0"/>
              </a:rPr>
              <a:t>e.g. user posts someone else’s article …</a:t>
            </a:r>
            <a:endParaRPr lang="en-US" sz="2700" b="1" dirty="0">
              <a:latin typeface="Calibri" pitchFamily="34" charset="0"/>
            </a:endParaRPr>
          </a:p>
          <a:p>
            <a:pPr marL="365125" indent="-255588">
              <a:spcBef>
                <a:spcPts val="400"/>
              </a:spcBef>
              <a:buClr>
                <a:schemeClr val="accent1"/>
              </a:buClr>
              <a:buSzPct val="68000"/>
              <a:buFont typeface="Wingdings 3" pitchFamily="18" charset="2"/>
              <a:buChar char=""/>
            </a:pPr>
            <a:endParaRPr lang="en-US" sz="2700" dirty="0">
              <a:latin typeface="Lucida Sans Unicode" pitchFamily="34" charset="0"/>
            </a:endParaRPr>
          </a:p>
        </p:txBody>
      </p:sp>
      <p:sp>
        <p:nvSpPr>
          <p:cNvPr id="28675" name="Content Placeholder 5"/>
          <p:cNvSpPr txBox="1">
            <a:spLocks/>
          </p:cNvSpPr>
          <p:nvPr/>
        </p:nvSpPr>
        <p:spPr bwMode="auto">
          <a:xfrm>
            <a:off x="4495800" y="1763713"/>
            <a:ext cx="4648200" cy="3951287"/>
          </a:xfrm>
          <a:prstGeom prst="rect">
            <a:avLst/>
          </a:prstGeom>
          <a:noFill/>
          <a:ln w="9525">
            <a:noFill/>
            <a:miter lim="800000"/>
            <a:headEnd/>
            <a:tailEnd/>
          </a:ln>
        </p:spPr>
        <p:txBody>
          <a:bodyPr/>
          <a:lstStyle/>
          <a:p>
            <a:pPr marL="365125" indent="-255588">
              <a:lnSpc>
                <a:spcPct val="90000"/>
              </a:lnSpc>
              <a:spcBef>
                <a:spcPts val="400"/>
              </a:spcBef>
              <a:buClr>
                <a:schemeClr val="accent1"/>
              </a:buClr>
              <a:buSzPct val="68000"/>
            </a:pPr>
            <a:endParaRPr lang="en-US" sz="2400" dirty="0">
              <a:latin typeface="Lucida Sans Unicode" pitchFamily="34" charset="0"/>
            </a:endParaRPr>
          </a:p>
          <a:p>
            <a:pPr marL="365125" indent="-255588">
              <a:lnSpc>
                <a:spcPct val="90000"/>
              </a:lnSpc>
              <a:spcBef>
                <a:spcPts val="400"/>
              </a:spcBef>
              <a:buClr>
                <a:schemeClr val="accent1"/>
              </a:buClr>
              <a:buSzPct val="68000"/>
            </a:pPr>
            <a:endParaRPr lang="en-US" dirty="0">
              <a:latin typeface="Lucida Sans Unicode" pitchFamily="34" charset="0"/>
            </a:endParaRPr>
          </a:p>
          <a:p>
            <a:pPr marL="365125" indent="-255588">
              <a:lnSpc>
                <a:spcPct val="90000"/>
              </a:lnSpc>
              <a:spcBef>
                <a:spcPts val="400"/>
              </a:spcBef>
              <a:buClr>
                <a:schemeClr val="accent1"/>
              </a:buClr>
              <a:buSzPct val="68000"/>
              <a:buFont typeface="Wingdings 3" pitchFamily="18" charset="2"/>
              <a:buChar char=""/>
            </a:pPr>
            <a:r>
              <a:rPr lang="en-US" sz="2400" dirty="0">
                <a:latin typeface="Calibri" pitchFamily="34" charset="0"/>
              </a:rPr>
              <a:t>Must register agent with Copyright Office</a:t>
            </a:r>
          </a:p>
          <a:p>
            <a:pPr marL="365125" indent="-255588">
              <a:lnSpc>
                <a:spcPct val="90000"/>
              </a:lnSpc>
              <a:spcBef>
                <a:spcPts val="400"/>
              </a:spcBef>
              <a:buClr>
                <a:schemeClr val="accent1"/>
              </a:buClr>
              <a:buSzPct val="68000"/>
              <a:buFont typeface="Wingdings 3" pitchFamily="18" charset="2"/>
              <a:buChar char=""/>
            </a:pPr>
            <a:endParaRPr lang="en-US" sz="2400" dirty="0">
              <a:latin typeface="Calibri" pitchFamily="34" charset="0"/>
            </a:endParaRPr>
          </a:p>
          <a:p>
            <a:pPr marL="365125" indent="-255588">
              <a:lnSpc>
                <a:spcPct val="90000"/>
              </a:lnSpc>
              <a:spcBef>
                <a:spcPts val="400"/>
              </a:spcBef>
              <a:buClr>
                <a:schemeClr val="accent1"/>
              </a:buClr>
              <a:buSzPct val="68000"/>
              <a:buFont typeface="Wingdings 3" pitchFamily="18" charset="2"/>
              <a:buChar char=""/>
            </a:pPr>
            <a:r>
              <a:rPr lang="en-US" sz="2400" dirty="0">
                <a:latin typeface="Calibri" pitchFamily="34" charset="0"/>
              </a:rPr>
              <a:t>Must inform users of policy, agent contact info</a:t>
            </a:r>
          </a:p>
          <a:p>
            <a:pPr marL="365125" indent="-255588">
              <a:lnSpc>
                <a:spcPct val="90000"/>
              </a:lnSpc>
              <a:spcBef>
                <a:spcPts val="400"/>
              </a:spcBef>
              <a:buClr>
                <a:schemeClr val="accent1"/>
              </a:buClr>
              <a:buSzPct val="68000"/>
              <a:buFont typeface="Wingdings 3" pitchFamily="18" charset="2"/>
              <a:buChar char=""/>
            </a:pPr>
            <a:endParaRPr lang="en-US" sz="2400" dirty="0">
              <a:latin typeface="Calibri" pitchFamily="34" charset="0"/>
            </a:endParaRPr>
          </a:p>
          <a:p>
            <a:pPr marL="365125" indent="-255588">
              <a:lnSpc>
                <a:spcPct val="90000"/>
              </a:lnSpc>
              <a:spcBef>
                <a:spcPts val="400"/>
              </a:spcBef>
              <a:buClr>
                <a:schemeClr val="accent1"/>
              </a:buClr>
              <a:buSzPct val="68000"/>
              <a:buFont typeface="Wingdings 3" pitchFamily="18" charset="2"/>
              <a:buChar char=""/>
            </a:pPr>
            <a:r>
              <a:rPr lang="en-US" sz="2400" dirty="0">
                <a:latin typeface="Calibri" pitchFamily="34" charset="0"/>
              </a:rPr>
              <a:t>May then follow take-down procedures</a:t>
            </a:r>
          </a:p>
          <a:p>
            <a:pPr marL="365125" indent="-255588">
              <a:lnSpc>
                <a:spcPct val="90000"/>
              </a:lnSpc>
              <a:spcBef>
                <a:spcPts val="400"/>
              </a:spcBef>
              <a:buClr>
                <a:schemeClr val="accent1"/>
              </a:buClr>
              <a:buSzPct val="68000"/>
              <a:buFont typeface="Wingdings 3" pitchFamily="18" charset="2"/>
              <a:buChar char=""/>
            </a:pPr>
            <a:endParaRPr lang="en-US" sz="2400" dirty="0">
              <a:latin typeface="Calibri" pitchFamily="34" charset="0"/>
            </a:endParaRPr>
          </a:p>
          <a:p>
            <a:pPr marL="365125" indent="-255588">
              <a:lnSpc>
                <a:spcPct val="90000"/>
              </a:lnSpc>
              <a:spcBef>
                <a:spcPts val="400"/>
              </a:spcBef>
              <a:buClr>
                <a:schemeClr val="accent1"/>
              </a:buClr>
              <a:buSzPct val="68000"/>
              <a:buFont typeface="Wingdings 3" pitchFamily="18" charset="2"/>
              <a:buChar char=""/>
            </a:pPr>
            <a:r>
              <a:rPr lang="en-US" sz="2400" dirty="0">
                <a:latin typeface="Calibri" pitchFamily="34" charset="0"/>
              </a:rPr>
              <a:t>No direct financial benefit</a:t>
            </a:r>
          </a:p>
          <a:p>
            <a:pPr marL="365125" indent="-255588">
              <a:lnSpc>
                <a:spcPct val="90000"/>
              </a:lnSpc>
              <a:spcBef>
                <a:spcPts val="400"/>
              </a:spcBef>
              <a:buClr>
                <a:schemeClr val="accent1"/>
              </a:buClr>
              <a:buSzPct val="68000"/>
              <a:buFont typeface="Wingdings 3" pitchFamily="18" charset="2"/>
              <a:buNone/>
            </a:pPr>
            <a:endParaRPr lang="en-US" sz="2800" dirty="0">
              <a:latin typeface="Lucida Sans Unicode" pitchFamily="34" charset="0"/>
            </a:endParaRPr>
          </a:p>
        </p:txBody>
      </p:sp>
      <p:sp>
        <p:nvSpPr>
          <p:cNvPr id="28676" name="Rectangle 4"/>
          <p:cNvSpPr>
            <a:spLocks noChangeArrowheads="1"/>
          </p:cNvSpPr>
          <p:nvPr/>
        </p:nvSpPr>
        <p:spPr bwMode="auto">
          <a:xfrm>
            <a:off x="6792913" y="6305550"/>
            <a:ext cx="1828800" cy="461963"/>
          </a:xfrm>
          <a:prstGeom prst="rect">
            <a:avLst/>
          </a:prstGeom>
          <a:noFill/>
          <a:ln w="9525">
            <a:noFill/>
            <a:miter lim="800000"/>
            <a:headEnd/>
            <a:tailEnd/>
          </a:ln>
        </p:spPr>
        <p:txBody>
          <a:bodyPr wrap="none">
            <a:spAutoFit/>
          </a:bodyPr>
          <a:lstStyle/>
          <a:p>
            <a:r>
              <a:rPr lang="en-US" sz="2400" dirty="0">
                <a:latin typeface="Calibri" pitchFamily="34" charset="0"/>
              </a:rPr>
              <a:t>17 USC § 512</a:t>
            </a:r>
          </a:p>
        </p:txBody>
      </p:sp>
      <p:pic>
        <p:nvPicPr>
          <p:cNvPr id="28677" name="Picture 5" descr="photograph of  about a dozen swimmers in a &quot;safe harbor&quot;"/>
          <p:cNvPicPr>
            <a:picLocks noChangeAspect="1"/>
          </p:cNvPicPr>
          <p:nvPr/>
        </p:nvPicPr>
        <p:blipFill>
          <a:blip r:embed="rId3"/>
          <a:srcRect/>
          <a:stretch>
            <a:fillRect/>
          </a:stretch>
        </p:blipFill>
        <p:spPr bwMode="auto">
          <a:xfrm>
            <a:off x="1079500" y="3636963"/>
            <a:ext cx="2841625" cy="2078037"/>
          </a:xfrm>
          <a:prstGeom prst="rect">
            <a:avLst/>
          </a:prstGeom>
          <a:noFill/>
          <a:ln w="9525">
            <a:noFill/>
            <a:miter lim="800000"/>
            <a:headEnd/>
            <a:tailEnd/>
          </a:ln>
        </p:spPr>
      </p:pic>
      <p:sp>
        <p:nvSpPr>
          <p:cNvPr id="28678" name="Rectangle 6"/>
          <p:cNvSpPr>
            <a:spLocks noChangeArrowheads="1"/>
          </p:cNvSpPr>
          <p:nvPr/>
        </p:nvSpPr>
        <p:spPr bwMode="auto">
          <a:xfrm>
            <a:off x="228600" y="6305550"/>
            <a:ext cx="4572000" cy="276225"/>
          </a:xfrm>
          <a:prstGeom prst="rect">
            <a:avLst/>
          </a:prstGeom>
          <a:noFill/>
          <a:ln w="9525">
            <a:noFill/>
            <a:miter lim="800000"/>
            <a:headEnd/>
            <a:tailEnd/>
          </a:ln>
        </p:spPr>
        <p:txBody>
          <a:bodyPr>
            <a:spAutoFit/>
          </a:bodyPr>
          <a:lstStyle/>
          <a:p>
            <a:r>
              <a:rPr lang="en-US" sz="1200" dirty="0">
                <a:latin typeface="Calibri" pitchFamily="34" charset="0"/>
                <a:hlinkClick r:id="rId4"/>
              </a:rPr>
              <a:t>www.noaaworld.noaa.gov/postcards/postcard3_w200th.jpg</a:t>
            </a:r>
            <a:endParaRPr lang="en-US" sz="1200" dirty="0">
              <a:latin typeface="Calibri" pitchFamily="34" charset="0"/>
            </a:endParaRPr>
          </a:p>
        </p:txBody>
      </p:sp>
      <p:sp>
        <p:nvSpPr>
          <p:cNvPr id="28679" name="Rectangle 7"/>
          <p:cNvSpPr>
            <a:spLocks noChangeArrowheads="1"/>
          </p:cNvSpPr>
          <p:nvPr/>
        </p:nvSpPr>
        <p:spPr bwMode="auto">
          <a:xfrm>
            <a:off x="4994275" y="1233488"/>
            <a:ext cx="3286125" cy="708025"/>
          </a:xfrm>
          <a:prstGeom prst="rect">
            <a:avLst/>
          </a:prstGeom>
          <a:noFill/>
          <a:ln w="9525">
            <a:noFill/>
            <a:miter lim="800000"/>
            <a:headEnd/>
            <a:tailEnd/>
          </a:ln>
        </p:spPr>
        <p:txBody>
          <a:bodyPr>
            <a:spAutoFit/>
          </a:bodyPr>
          <a:lstStyle/>
          <a:p>
            <a:r>
              <a:rPr lang="en-US" sz="4000" b="1" dirty="0">
                <a:latin typeface="Calibri" pitchFamily="34" charset="0"/>
              </a:rPr>
              <a:t>SAFE HARBOR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143000"/>
          </a:xfrm>
        </p:spPr>
        <p:txBody>
          <a:bodyPr/>
          <a:lstStyle/>
          <a:p>
            <a:r>
              <a:rPr lang="en-US" dirty="0" smtClean="0"/>
              <a:t>Look up your Institution</a:t>
            </a:r>
          </a:p>
        </p:txBody>
      </p:sp>
      <p:pic>
        <p:nvPicPr>
          <p:cNvPr id="30722" name="Picture 3" descr="screenshot of copyright office page showing list of institutions that have registered a copyright agent with the office.  Full text available at http://www.copyright.gov/onlinesp"/>
          <p:cNvPicPr>
            <a:picLocks noChangeAspect="1"/>
          </p:cNvPicPr>
          <p:nvPr/>
        </p:nvPicPr>
        <p:blipFill>
          <a:blip r:embed="rId3"/>
          <a:srcRect/>
          <a:stretch>
            <a:fillRect/>
          </a:stretch>
        </p:blipFill>
        <p:spPr bwMode="auto">
          <a:xfrm>
            <a:off x="938213" y="1044575"/>
            <a:ext cx="7748587" cy="5813425"/>
          </a:xfrm>
          <a:prstGeom prst="rect">
            <a:avLst/>
          </a:prstGeom>
          <a:noFill/>
          <a:ln w="9525">
            <a:noFill/>
            <a:miter lim="800000"/>
            <a:headEnd/>
            <a:tailEnd/>
          </a:ln>
        </p:spPr>
      </p:pic>
      <p:sp>
        <p:nvSpPr>
          <p:cNvPr id="30723" name="Rectangle 4"/>
          <p:cNvSpPr>
            <a:spLocks noChangeArrowheads="1"/>
          </p:cNvSpPr>
          <p:nvPr/>
        </p:nvSpPr>
        <p:spPr bwMode="auto">
          <a:xfrm>
            <a:off x="3751263" y="5738813"/>
            <a:ext cx="4572000" cy="369887"/>
          </a:xfrm>
          <a:prstGeom prst="rect">
            <a:avLst/>
          </a:prstGeom>
          <a:noFill/>
          <a:ln w="9525">
            <a:noFill/>
            <a:miter lim="800000"/>
            <a:headEnd/>
            <a:tailEnd/>
          </a:ln>
        </p:spPr>
        <p:txBody>
          <a:bodyPr>
            <a:spAutoFit/>
          </a:bodyPr>
          <a:lstStyle/>
          <a:p>
            <a:pPr algn="r"/>
            <a:r>
              <a:rPr lang="en-US" dirty="0">
                <a:latin typeface="Calibri" pitchFamily="34" charset="0"/>
              </a:rPr>
              <a:t>http://www.copyright.gov/onlinesp/</a:t>
            </a:r>
          </a:p>
        </p:txBody>
      </p:sp>
      <p:sp>
        <p:nvSpPr>
          <p:cNvPr id="30724" name="Rectangle 5"/>
          <p:cNvSpPr>
            <a:spLocks noChangeArrowheads="1"/>
          </p:cNvSpPr>
          <p:nvPr/>
        </p:nvSpPr>
        <p:spPr bwMode="auto">
          <a:xfrm>
            <a:off x="3841750" y="3859213"/>
            <a:ext cx="4703481" cy="369332"/>
          </a:xfrm>
          <a:prstGeom prst="rect">
            <a:avLst/>
          </a:prstGeom>
          <a:noFill/>
          <a:ln w="9525">
            <a:noFill/>
            <a:miter lim="800000"/>
            <a:headEnd/>
            <a:tailEnd/>
          </a:ln>
        </p:spPr>
        <p:txBody>
          <a:bodyPr wrap="none">
            <a:spAutoFit/>
          </a:bodyPr>
          <a:lstStyle/>
          <a:p>
            <a:r>
              <a:rPr lang="en-US" dirty="0">
                <a:latin typeface="Calibri" pitchFamily="34" charset="0"/>
              </a:rPr>
              <a:t>Is your library or</a:t>
            </a:r>
            <a:r>
              <a:rPr lang="en-US" dirty="0" smtClean="0">
                <a:latin typeface="Calibri" pitchFamily="34" charset="0"/>
              </a:rPr>
              <a:t> parent organization </a:t>
            </a:r>
            <a:r>
              <a:rPr lang="en-US" dirty="0">
                <a:latin typeface="Calibri" pitchFamily="34" charset="0"/>
              </a:rPr>
              <a:t>registered?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0000" lnSpcReduction="10000"/>
          </a:bodyPr>
          <a:lstStyle/>
          <a:p>
            <a:pPr algn="ct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Example: MIT Museum</a:t>
            </a:r>
            <a:r>
              <a:rPr lang="en-US" sz="4100" b="1" dirty="0" smtClean="0">
                <a:solidFill>
                  <a:schemeClr val="tx2"/>
                </a:solidFill>
                <a:effectLst>
                  <a:outerShdw blurRad="31750" dist="25400" dir="5400000" algn="tl" rotWithShape="0">
                    <a:srgbClr val="000000">
                      <a:alpha val="25000"/>
                    </a:srgbClr>
                  </a:outerShdw>
                </a:effectLst>
                <a:latin typeface="Calibri" pitchFamily="34" charset="0"/>
                <a:ea typeface="+mj-ea"/>
                <a:cs typeface="+mj-cs"/>
              </a:rPr>
              <a:t> Copyright Agent on </a:t>
            </a: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file with Copyright Office</a:t>
            </a:r>
          </a:p>
        </p:txBody>
      </p:sp>
      <p:pic>
        <p:nvPicPr>
          <p:cNvPr id="32770" name="Picture 2" descr="Screenshot of MIT Museum Registration on file with Copyright Office. Available at www.copyright.gov/onlinesp/agents/m/mit.pdf&#10;"/>
          <p:cNvPicPr>
            <a:picLocks noChangeAspect="1"/>
          </p:cNvPicPr>
          <p:nvPr/>
        </p:nvPicPr>
        <p:blipFill>
          <a:blip r:embed="rId2"/>
          <a:srcRect/>
          <a:stretch>
            <a:fillRect/>
          </a:stretch>
        </p:blipFill>
        <p:spPr bwMode="auto">
          <a:xfrm>
            <a:off x="514350" y="1530350"/>
            <a:ext cx="5429250" cy="4794250"/>
          </a:xfrm>
          <a:prstGeom prst="rect">
            <a:avLst/>
          </a:prstGeom>
          <a:noFill/>
          <a:ln w="9525">
            <a:noFill/>
            <a:miter lim="800000"/>
            <a:headEnd/>
            <a:tailEnd/>
          </a:ln>
        </p:spPr>
      </p:pic>
      <p:sp>
        <p:nvSpPr>
          <p:cNvPr id="32771" name="Rectangle 3"/>
          <p:cNvSpPr>
            <a:spLocks noChangeArrowheads="1"/>
          </p:cNvSpPr>
          <p:nvPr/>
        </p:nvSpPr>
        <p:spPr bwMode="auto">
          <a:xfrm>
            <a:off x="514350" y="6248400"/>
            <a:ext cx="5734050" cy="366713"/>
          </a:xfrm>
          <a:prstGeom prst="rect">
            <a:avLst/>
          </a:prstGeom>
          <a:solidFill>
            <a:schemeClr val="bg1"/>
          </a:solidFill>
          <a:ln w="9525">
            <a:noFill/>
            <a:miter lim="800000"/>
            <a:headEnd/>
            <a:tailEnd/>
          </a:ln>
        </p:spPr>
        <p:txBody>
          <a:bodyPr>
            <a:spAutoFit/>
          </a:bodyPr>
          <a:lstStyle/>
          <a:p>
            <a:r>
              <a:rPr lang="en-US" dirty="0">
                <a:latin typeface="Calibri" pitchFamily="34" charset="0"/>
                <a:hlinkClick r:id="rId3"/>
              </a:rPr>
              <a:t>www.copyright.gov/onlinesp/agents/m/mit.pdf</a:t>
            </a:r>
            <a:endParaRPr lang="en-US" dirty="0">
              <a:latin typeface="Calibri" pitchFamily="34" charset="0"/>
            </a:endParaRPr>
          </a:p>
        </p:txBody>
      </p:sp>
      <p:sp>
        <p:nvSpPr>
          <p:cNvPr id="32772" name="TextBox 4"/>
          <p:cNvSpPr txBox="1">
            <a:spLocks noChangeArrowheads="1"/>
          </p:cNvSpPr>
          <p:nvPr/>
        </p:nvSpPr>
        <p:spPr bwMode="auto">
          <a:xfrm>
            <a:off x="6172200" y="2481263"/>
            <a:ext cx="2590800" cy="1938337"/>
          </a:xfrm>
          <a:prstGeom prst="rect">
            <a:avLst/>
          </a:prstGeom>
          <a:noFill/>
          <a:ln w="9525">
            <a:noFill/>
            <a:miter lim="800000"/>
            <a:headEnd/>
            <a:tailEnd/>
          </a:ln>
        </p:spPr>
        <p:txBody>
          <a:bodyPr>
            <a:spAutoFit/>
          </a:bodyPr>
          <a:lstStyle/>
          <a:p>
            <a:r>
              <a:rPr lang="en-US" sz="2400" b="1" dirty="0">
                <a:latin typeface="Calibri" pitchFamily="34" charset="0"/>
              </a:rPr>
              <a:t>Remember to amend if your designated copyright designee changes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5"/>
          <p:cNvSpPr txBox="1">
            <a:spLocks/>
          </p:cNvSpPr>
          <p:nvPr/>
        </p:nvSpPr>
        <p:spPr>
          <a:xfrm>
            <a:off x="304800" y="274638"/>
            <a:ext cx="8229600" cy="1143000"/>
          </a:xfrm>
          <a:prstGeom prst="rect">
            <a:avLst/>
          </a:prstGeom>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Example:</a:t>
            </a:r>
            <a:r>
              <a:rPr lang="en-US" sz="4100" b="1" dirty="0" smtClean="0">
                <a:solidFill>
                  <a:schemeClr val="tx2"/>
                </a:solidFill>
                <a:effectLst>
                  <a:outerShdw blurRad="31750" dist="25400" dir="5400000" algn="tl" rotWithShape="0">
                    <a:srgbClr val="000000">
                      <a:alpha val="25000"/>
                    </a:srgbClr>
                  </a:outerShdw>
                </a:effectLst>
                <a:latin typeface="Calibri" pitchFamily="34" charset="0"/>
                <a:ea typeface="+mj-ea"/>
                <a:cs typeface="+mj-cs"/>
              </a:rPr>
              <a:t> MIT Copyright Policy </a:t>
            </a:r>
            <a:endPar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endParaRPr>
          </a:p>
        </p:txBody>
      </p:sp>
      <p:pic>
        <p:nvPicPr>
          <p:cNvPr id="33794" name="Picture 2" descr="Screenshot of MIT website, notifying users of copyright agent contact info.&#10;&#10;Full text at http://web.mit.edu/copyright/dmca-notices.html&#10;"/>
          <p:cNvPicPr>
            <a:picLocks noChangeAspect="1"/>
          </p:cNvPicPr>
          <p:nvPr/>
        </p:nvPicPr>
        <p:blipFill>
          <a:blip r:embed="rId2"/>
          <a:srcRect/>
          <a:stretch>
            <a:fillRect/>
          </a:stretch>
        </p:blipFill>
        <p:spPr bwMode="auto">
          <a:xfrm>
            <a:off x="457200" y="990600"/>
            <a:ext cx="7551738" cy="5100638"/>
          </a:xfrm>
          <a:prstGeom prst="rect">
            <a:avLst/>
          </a:prstGeom>
          <a:noFill/>
          <a:ln w="9525">
            <a:noFill/>
            <a:miter lim="800000"/>
            <a:headEnd/>
            <a:tailEnd/>
          </a:ln>
        </p:spPr>
      </p:pic>
      <p:sp>
        <p:nvSpPr>
          <p:cNvPr id="33795" name="Rectangle 3"/>
          <p:cNvSpPr>
            <a:spLocks noChangeArrowheads="1"/>
          </p:cNvSpPr>
          <p:nvPr/>
        </p:nvSpPr>
        <p:spPr bwMode="auto">
          <a:xfrm>
            <a:off x="4114800" y="6519863"/>
            <a:ext cx="4419600" cy="338137"/>
          </a:xfrm>
          <a:prstGeom prst="rect">
            <a:avLst/>
          </a:prstGeom>
          <a:solidFill>
            <a:schemeClr val="bg1"/>
          </a:solidFill>
          <a:ln w="9525">
            <a:noFill/>
            <a:miter lim="800000"/>
            <a:headEnd/>
            <a:tailEnd/>
          </a:ln>
        </p:spPr>
        <p:txBody>
          <a:bodyPr>
            <a:spAutoFit/>
          </a:bodyPr>
          <a:lstStyle/>
          <a:p>
            <a:r>
              <a:rPr lang="en-US" sz="1600" dirty="0">
                <a:latin typeface="Calibri" pitchFamily="34" charset="0"/>
                <a:hlinkClick r:id="rId3"/>
              </a:rPr>
              <a:t>http://web.mit.edu/copyright/dmca-notices.html</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2" descr="One page form - to fill out when registering a copyright agent with the Copyright Office. A blank form is  also available with the handouts for this webinar.  Forms can be downloaded directly from the Copyright Office at www.copyright.gov/onlinesp&#10;"/>
          <p:cNvPicPr>
            <a:picLocks noChangeAspect="1"/>
          </p:cNvPicPr>
          <p:nvPr/>
        </p:nvPicPr>
        <p:blipFill>
          <a:blip r:embed="rId2"/>
          <a:srcRect/>
          <a:stretch>
            <a:fillRect/>
          </a:stretch>
        </p:blipFill>
        <p:spPr bwMode="auto">
          <a:xfrm>
            <a:off x="2487613" y="1143000"/>
            <a:ext cx="4819650" cy="4989513"/>
          </a:xfrm>
          <a:prstGeom prst="rect">
            <a:avLst/>
          </a:prstGeom>
          <a:noFill/>
          <a:ln w="9525">
            <a:noFill/>
            <a:miter lim="800000"/>
            <a:headEnd/>
            <a:tailEnd/>
          </a:ln>
        </p:spPr>
      </p:pic>
      <p:sp>
        <p:nvSpPr>
          <p:cNvPr id="34818" name="Title 1"/>
          <p:cNvSpPr txBox="1">
            <a:spLocks/>
          </p:cNvSpPr>
          <p:nvPr/>
        </p:nvSpPr>
        <p:spPr bwMode="auto">
          <a:xfrm>
            <a:off x="381000" y="274638"/>
            <a:ext cx="8763000" cy="1143000"/>
          </a:xfrm>
          <a:prstGeom prst="rect">
            <a:avLst/>
          </a:prstGeom>
          <a:noFill/>
          <a:ln w="9525">
            <a:noFill/>
            <a:miter lim="800000"/>
            <a:headEnd/>
            <a:tailEnd/>
          </a:ln>
        </p:spPr>
        <p:txBody>
          <a:bodyPr/>
          <a:lstStyle/>
          <a:p>
            <a:pPr>
              <a:lnSpc>
                <a:spcPct val="90000"/>
              </a:lnSpc>
            </a:pPr>
            <a:r>
              <a:rPr lang="en-US" sz="3200" b="1" dirty="0">
                <a:solidFill>
                  <a:srgbClr val="FF0000"/>
                </a:solidFill>
                <a:latin typeface="Calibri" pitchFamily="34" charset="0"/>
              </a:rPr>
              <a:t>ONE PAGE FORM: FILL IT OUT. SEND IT IN.		</a:t>
            </a:r>
          </a:p>
        </p:txBody>
      </p:sp>
      <p:sp>
        <p:nvSpPr>
          <p:cNvPr id="34819" name="Rectangle 3"/>
          <p:cNvSpPr>
            <a:spLocks noChangeArrowheads="1"/>
          </p:cNvSpPr>
          <p:nvPr/>
        </p:nvSpPr>
        <p:spPr bwMode="auto">
          <a:xfrm>
            <a:off x="0" y="4419600"/>
            <a:ext cx="2878138" cy="366713"/>
          </a:xfrm>
          <a:prstGeom prst="rect">
            <a:avLst/>
          </a:prstGeom>
          <a:noFill/>
          <a:ln w="9525">
            <a:noFill/>
            <a:miter lim="800000"/>
            <a:headEnd/>
            <a:tailEnd/>
          </a:ln>
        </p:spPr>
        <p:txBody>
          <a:bodyPr wrap="none">
            <a:spAutoFit/>
          </a:bodyPr>
          <a:lstStyle/>
          <a:p>
            <a:r>
              <a:rPr lang="en-US" dirty="0">
                <a:latin typeface="Calibri" pitchFamily="34" charset="0"/>
                <a:hlinkClick r:id="rId3"/>
              </a:rPr>
              <a:t>www.copyright.gov/onlinesp</a:t>
            </a:r>
            <a:endParaRPr lang="en-US" dirty="0">
              <a:latin typeface="Calibri" pitchFamily="34" charset="0"/>
            </a:endParaRPr>
          </a:p>
        </p:txBody>
      </p:sp>
      <p:sp>
        <p:nvSpPr>
          <p:cNvPr id="34820" name="Rectangle 4"/>
          <p:cNvSpPr>
            <a:spLocks noChangeArrowheads="1"/>
          </p:cNvSpPr>
          <p:nvPr/>
        </p:nvSpPr>
        <p:spPr bwMode="auto">
          <a:xfrm>
            <a:off x="381000" y="1981200"/>
            <a:ext cx="1779588" cy="2246313"/>
          </a:xfrm>
          <a:prstGeom prst="rect">
            <a:avLst/>
          </a:prstGeom>
          <a:noFill/>
          <a:ln w="9525">
            <a:noFill/>
            <a:miter lim="800000"/>
            <a:headEnd/>
            <a:tailEnd/>
          </a:ln>
        </p:spPr>
        <p:txBody>
          <a:bodyPr wrap="none">
            <a:spAutoFit/>
          </a:bodyPr>
          <a:lstStyle/>
          <a:p>
            <a:r>
              <a:rPr lang="en-US" sz="2800" b="1" dirty="0">
                <a:latin typeface="Garamond" pitchFamily="18" charset="0"/>
              </a:rPr>
              <a:t>DMCA:</a:t>
            </a:r>
          </a:p>
          <a:p>
            <a:r>
              <a:rPr lang="en-US" sz="2800" dirty="0">
                <a:latin typeface="Garamond" pitchFamily="18" charset="0"/>
              </a:rPr>
              <a:t>Digital </a:t>
            </a:r>
          </a:p>
          <a:p>
            <a:r>
              <a:rPr lang="en-US" sz="2800" dirty="0">
                <a:latin typeface="Garamond" pitchFamily="18" charset="0"/>
              </a:rPr>
              <a:t>Millennium</a:t>
            </a:r>
          </a:p>
          <a:p>
            <a:r>
              <a:rPr lang="en-US" sz="2800" dirty="0">
                <a:latin typeface="Garamond" pitchFamily="18" charset="0"/>
              </a:rPr>
              <a:t>Copyright</a:t>
            </a:r>
          </a:p>
          <a:p>
            <a:r>
              <a:rPr lang="en-US" sz="2800" dirty="0">
                <a:latin typeface="Garamond" pitchFamily="18" charset="0"/>
              </a:rPr>
              <a:t>Act</a:t>
            </a:r>
          </a:p>
        </p:txBody>
      </p:sp>
      <p:sp>
        <p:nvSpPr>
          <p:cNvPr id="7" name="Rectangle 6"/>
          <p:cNvSpPr/>
          <p:nvPr/>
        </p:nvSpPr>
        <p:spPr>
          <a:xfrm>
            <a:off x="7307263" y="1684338"/>
            <a:ext cx="1363662" cy="1344612"/>
          </a:xfrm>
          <a:prstGeom prst="rect">
            <a:avLst/>
          </a:prstGeom>
        </p:spPr>
        <p:txBody>
          <a:bodyPr>
            <a:spAutoFit/>
          </a:bodyPr>
          <a:lstStyle/>
          <a:p>
            <a:pPr fontAlgn="auto">
              <a:lnSpc>
                <a:spcPct val="90000"/>
              </a:lnSpc>
              <a:spcBef>
                <a:spcPts val="0"/>
              </a:spcBef>
              <a:spcAft>
                <a:spcPts val="0"/>
              </a:spcAft>
              <a:defRPr/>
            </a:pPr>
            <a:r>
              <a:rPr lang="en-US" b="1" dirty="0">
                <a:solidFill>
                  <a:schemeClr val="tx2"/>
                </a:solidFill>
                <a:effectLst>
                  <a:outerShdw blurRad="38100" dist="38100" dir="2700000" algn="tl">
                    <a:srgbClr val="DDDDDD"/>
                  </a:outerShdw>
                </a:effectLst>
                <a:latin typeface="Calibri" charset="0"/>
                <a:cs typeface="+mn-cs"/>
              </a:rPr>
              <a:t>Register Copyright Agent with Copyright Office</a:t>
            </a:r>
            <a:endParaRPr lang="en-US" sz="2400" b="1" dirty="0">
              <a:solidFill>
                <a:schemeClr val="tx2"/>
              </a:solidFill>
              <a:effectLst>
                <a:outerShdw blurRad="38100" dist="38100" dir="2700000" algn="tl">
                  <a:srgbClr val="DDDDDD"/>
                </a:outerShdw>
              </a:effectLst>
              <a:latin typeface="Calibri" charset="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1" descr="Screenshot of ChillingEffects.org which has sample takedown notices and information on the DMCA Safe Harbor. Fulltext available at http://www.chillingeffects.org/dmca512&#10;"/>
          <p:cNvPicPr>
            <a:picLocks noChangeAspect="1"/>
          </p:cNvPicPr>
          <p:nvPr/>
        </p:nvPicPr>
        <p:blipFill>
          <a:blip r:embed="rId2"/>
          <a:srcRect/>
          <a:stretch>
            <a:fillRect/>
          </a:stretch>
        </p:blipFill>
        <p:spPr bwMode="auto">
          <a:xfrm>
            <a:off x="111125" y="1884363"/>
            <a:ext cx="8880475" cy="3749675"/>
          </a:xfrm>
          <a:prstGeom prst="rect">
            <a:avLst/>
          </a:prstGeom>
          <a:noFill/>
          <a:ln w="9525">
            <a:noFill/>
            <a:miter lim="800000"/>
            <a:headEnd/>
            <a:tailEnd/>
          </a:ln>
        </p:spPr>
      </p:pic>
      <p:sp>
        <p:nvSpPr>
          <p:cNvPr id="35842" name="Rectangle 2"/>
          <p:cNvSpPr>
            <a:spLocks noChangeArrowheads="1"/>
          </p:cNvSpPr>
          <p:nvPr/>
        </p:nvSpPr>
        <p:spPr bwMode="auto">
          <a:xfrm>
            <a:off x="66675" y="5497513"/>
            <a:ext cx="3971925" cy="369887"/>
          </a:xfrm>
          <a:prstGeom prst="rect">
            <a:avLst/>
          </a:prstGeom>
          <a:noFill/>
          <a:ln w="9525">
            <a:noFill/>
            <a:miter lim="800000"/>
            <a:headEnd/>
            <a:tailEnd/>
          </a:ln>
        </p:spPr>
        <p:txBody>
          <a:bodyPr wrap="none">
            <a:spAutoFit/>
          </a:bodyPr>
          <a:lstStyle/>
          <a:p>
            <a:r>
              <a:rPr lang="en-US" dirty="0">
                <a:latin typeface="Calibri" pitchFamily="34" charset="0"/>
                <a:hlinkClick r:id="rId3"/>
              </a:rPr>
              <a:t>http://www.chillingeffects.org/dmca512</a:t>
            </a:r>
            <a:endParaRPr lang="en-US" dirty="0">
              <a:latin typeface="Calibri" pitchFamily="34" charset="0"/>
            </a:endParaRPr>
          </a:p>
        </p:txBody>
      </p:sp>
      <p:sp>
        <p:nvSpPr>
          <p:cNvPr id="4" name="Title 8"/>
          <p:cNvSpPr txBox="1">
            <a:spLocks/>
          </p:cNvSpPr>
          <p:nvPr/>
        </p:nvSpPr>
        <p:spPr>
          <a:xfrm>
            <a:off x="152400" y="274638"/>
            <a:ext cx="8229600" cy="1143000"/>
          </a:xfrm>
          <a:prstGeom prst="rect">
            <a:avLst/>
          </a:prstGeom>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Sample Takedown Notices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04800" y="381000"/>
            <a:ext cx="8229600" cy="1143000"/>
          </a:xfrm>
          <a:prstGeom prst="rect">
            <a:avLst/>
          </a:prstGeom>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Elements of notification	</a:t>
            </a:r>
          </a:p>
        </p:txBody>
      </p:sp>
      <p:sp>
        <p:nvSpPr>
          <p:cNvPr id="36866" name="Content Placeholder 2"/>
          <p:cNvSpPr txBox="1">
            <a:spLocks/>
          </p:cNvSpPr>
          <p:nvPr/>
        </p:nvSpPr>
        <p:spPr bwMode="auto">
          <a:xfrm>
            <a:off x="0" y="1765300"/>
            <a:ext cx="6434138" cy="5853113"/>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None/>
            </a:pPr>
            <a:endParaRPr lang="en-US" sz="1000" dirty="0">
              <a:latin typeface="Lucida Sans Unicode" pitchFamily="34" charset="0"/>
            </a:endParaRPr>
          </a:p>
          <a:p>
            <a:pPr marL="620713" lvl="1" indent="-228600">
              <a:spcBef>
                <a:spcPts val="325"/>
              </a:spcBef>
              <a:buClr>
                <a:schemeClr val="accent1"/>
              </a:buClr>
              <a:buFont typeface="Verdana" pitchFamily="34" charset="0"/>
              <a:buChar char="◦"/>
            </a:pPr>
            <a:r>
              <a:rPr lang="en-US" sz="2300" dirty="0">
                <a:latin typeface="Calibri" pitchFamily="34" charset="0"/>
              </a:rPr>
              <a:t>Physical or e-signature of copyright holder </a:t>
            </a:r>
          </a:p>
          <a:p>
            <a:pPr marL="620713" lvl="1" indent="-228600">
              <a:spcBef>
                <a:spcPts val="325"/>
              </a:spcBef>
              <a:buClr>
                <a:schemeClr val="accent1"/>
              </a:buClr>
              <a:buFont typeface="Verdana" pitchFamily="34" charset="0"/>
              <a:buChar char="◦"/>
            </a:pPr>
            <a:r>
              <a:rPr lang="en-US" sz="2300" dirty="0">
                <a:latin typeface="Calibri" pitchFamily="34" charset="0"/>
              </a:rPr>
              <a:t>Identify work(s) sufficiently for removal</a:t>
            </a:r>
          </a:p>
          <a:p>
            <a:pPr marL="620713" lvl="1" indent="-228600">
              <a:spcBef>
                <a:spcPts val="325"/>
              </a:spcBef>
              <a:buClr>
                <a:schemeClr val="accent1"/>
              </a:buClr>
              <a:buFont typeface="Verdana" pitchFamily="34" charset="0"/>
              <a:buChar char="◦"/>
            </a:pPr>
            <a:r>
              <a:rPr lang="en-US" sz="2300" dirty="0">
                <a:latin typeface="Calibri" pitchFamily="34" charset="0"/>
              </a:rPr>
              <a:t>Contact info for complaining party</a:t>
            </a:r>
          </a:p>
          <a:p>
            <a:pPr marL="620713" lvl="1" indent="-228600">
              <a:spcBef>
                <a:spcPts val="325"/>
              </a:spcBef>
              <a:buClr>
                <a:schemeClr val="accent1"/>
              </a:buClr>
              <a:buFont typeface="Verdana" pitchFamily="34" charset="0"/>
              <a:buChar char="◦"/>
            </a:pPr>
            <a:r>
              <a:rPr lang="en-US" sz="2300" dirty="0">
                <a:latin typeface="Calibri" pitchFamily="34" charset="0"/>
              </a:rPr>
              <a:t>Good-faith belief that use is unauthorized</a:t>
            </a:r>
          </a:p>
          <a:p>
            <a:pPr marL="620713" lvl="1" indent="-228600">
              <a:spcBef>
                <a:spcPts val="325"/>
              </a:spcBef>
              <a:buClr>
                <a:schemeClr val="accent1"/>
              </a:buClr>
              <a:buFont typeface="Verdana" pitchFamily="34" charset="0"/>
              <a:buChar char="◦"/>
            </a:pPr>
            <a:r>
              <a:rPr lang="en-US" sz="2300" dirty="0">
                <a:latin typeface="Calibri" pitchFamily="34" charset="0"/>
              </a:rPr>
              <a:t>Penalty of perjury</a:t>
            </a:r>
          </a:p>
          <a:p>
            <a:pPr marL="620713" lvl="1" indent="-228600">
              <a:spcBef>
                <a:spcPts val="325"/>
              </a:spcBef>
              <a:buClr>
                <a:schemeClr val="accent1"/>
              </a:buClr>
              <a:buFont typeface="Verdana" pitchFamily="34" charset="0"/>
              <a:buChar char="◦"/>
            </a:pPr>
            <a:endParaRPr lang="en-US" sz="2300" dirty="0">
              <a:latin typeface="Lucida Sans Unicode" pitchFamily="34" charset="0"/>
            </a:endParaRPr>
          </a:p>
        </p:txBody>
      </p:sp>
      <p:sp>
        <p:nvSpPr>
          <p:cNvPr id="36867" name="Rectangle 3"/>
          <p:cNvSpPr>
            <a:spLocks noChangeArrowheads="1"/>
          </p:cNvSpPr>
          <p:nvPr/>
        </p:nvSpPr>
        <p:spPr bwMode="auto">
          <a:xfrm>
            <a:off x="381000" y="4495800"/>
            <a:ext cx="2185988" cy="369888"/>
          </a:xfrm>
          <a:prstGeom prst="rect">
            <a:avLst/>
          </a:prstGeom>
          <a:noFill/>
          <a:ln w="9525">
            <a:noFill/>
            <a:miter lim="800000"/>
            <a:headEnd/>
            <a:tailEnd/>
          </a:ln>
        </p:spPr>
        <p:txBody>
          <a:bodyPr wrap="none">
            <a:spAutoFit/>
          </a:bodyPr>
          <a:lstStyle/>
          <a:p>
            <a:r>
              <a:rPr lang="en-US" dirty="0">
                <a:latin typeface="Calibri" pitchFamily="34" charset="0"/>
              </a:rPr>
              <a:t>17 USC § 512(c)(3)</a:t>
            </a:r>
          </a:p>
        </p:txBody>
      </p:sp>
      <p:pic>
        <p:nvPicPr>
          <p:cNvPr id="36868" name="Picture 4" descr="Clip art of checklist"/>
          <p:cNvPicPr>
            <a:picLocks noChangeAspect="1"/>
          </p:cNvPicPr>
          <p:nvPr/>
        </p:nvPicPr>
        <p:blipFill>
          <a:blip r:embed="rId2"/>
          <a:srcRect/>
          <a:stretch>
            <a:fillRect/>
          </a:stretch>
        </p:blipFill>
        <p:spPr bwMode="auto">
          <a:xfrm>
            <a:off x="6434138" y="2159000"/>
            <a:ext cx="2405062" cy="2717800"/>
          </a:xfrm>
          <a:prstGeom prst="rect">
            <a:avLst/>
          </a:prstGeom>
          <a:noFill/>
          <a:ln w="9525">
            <a:noFill/>
            <a:miter lim="800000"/>
            <a:headEnd/>
            <a:tailEnd/>
          </a:ln>
        </p:spPr>
      </p:pic>
      <p:sp>
        <p:nvSpPr>
          <p:cNvPr id="36869" name="Rectangle 5"/>
          <p:cNvSpPr>
            <a:spLocks noChangeArrowheads="1"/>
          </p:cNvSpPr>
          <p:nvPr/>
        </p:nvSpPr>
        <p:spPr bwMode="auto">
          <a:xfrm>
            <a:off x="338138" y="1371600"/>
            <a:ext cx="9034462" cy="584200"/>
          </a:xfrm>
          <a:prstGeom prst="rect">
            <a:avLst/>
          </a:prstGeom>
          <a:noFill/>
          <a:ln w="9525">
            <a:noFill/>
            <a:miter lim="800000"/>
            <a:headEnd/>
            <a:tailEnd/>
          </a:ln>
        </p:spPr>
        <p:txBody>
          <a:bodyPr>
            <a:spAutoFit/>
          </a:bodyPr>
          <a:lstStyle/>
          <a:p>
            <a:r>
              <a:rPr lang="en-US" sz="3200" dirty="0">
                <a:latin typeface="Calibri" pitchFamily="34" charset="0"/>
              </a:rPr>
              <a:t>Written communication to designated agent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52400" y="274638"/>
            <a:ext cx="8229600" cy="1143000"/>
          </a:xfrm>
          <a:prstGeom prst="rect">
            <a:avLst/>
          </a:prstGeom>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What about Fair Use?</a:t>
            </a:r>
          </a:p>
        </p:txBody>
      </p:sp>
      <p:sp>
        <p:nvSpPr>
          <p:cNvPr id="37890" name="Text Placeholder 2"/>
          <p:cNvSpPr txBox="1">
            <a:spLocks/>
          </p:cNvSpPr>
          <p:nvPr/>
        </p:nvSpPr>
        <p:spPr bwMode="auto">
          <a:xfrm>
            <a:off x="152400" y="990600"/>
            <a:ext cx="5562600" cy="639763"/>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3200" dirty="0">
                <a:latin typeface="Calibri" pitchFamily="34" charset="0"/>
              </a:rPr>
              <a:t>Lenz v. Universal Music Corp.</a:t>
            </a:r>
          </a:p>
          <a:p>
            <a:pPr marL="365125" indent="-255588">
              <a:spcBef>
                <a:spcPts val="400"/>
              </a:spcBef>
              <a:buClr>
                <a:schemeClr val="accent1"/>
              </a:buClr>
              <a:buSzPct val="68000"/>
              <a:buFont typeface="Wingdings 3" pitchFamily="18" charset="2"/>
              <a:buChar char=""/>
            </a:pPr>
            <a:endParaRPr lang="en-US" sz="2700" dirty="0">
              <a:latin typeface="Lucida Sans Unicode" pitchFamily="34" charset="0"/>
            </a:endParaRPr>
          </a:p>
        </p:txBody>
      </p:sp>
      <p:sp>
        <p:nvSpPr>
          <p:cNvPr id="37891" name="Content Placeholder 5"/>
          <p:cNvSpPr txBox="1">
            <a:spLocks/>
          </p:cNvSpPr>
          <p:nvPr/>
        </p:nvSpPr>
        <p:spPr bwMode="auto">
          <a:xfrm>
            <a:off x="5151438" y="2174875"/>
            <a:ext cx="3535362" cy="3951288"/>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None/>
            </a:pPr>
            <a:r>
              <a:rPr lang="en-US" sz="2700" dirty="0">
                <a:latin typeface="Lucida Sans Unicode" pitchFamily="34" charset="0"/>
              </a:rPr>
              <a:t>	Takedown notice sender must consider Fair use</a:t>
            </a:r>
          </a:p>
          <a:p>
            <a:pPr marL="365125" indent="-255588">
              <a:spcBef>
                <a:spcPts val="400"/>
              </a:spcBef>
              <a:buClr>
                <a:schemeClr val="accent1"/>
              </a:buClr>
              <a:buSzPct val="68000"/>
              <a:buFont typeface="Wingdings 3" pitchFamily="18" charset="2"/>
              <a:buNone/>
            </a:pPr>
            <a:endParaRPr lang="en-US" sz="2700" dirty="0">
              <a:latin typeface="Lucida Sans Unicode" pitchFamily="34" charset="0"/>
            </a:endParaRPr>
          </a:p>
        </p:txBody>
      </p:sp>
      <p:sp>
        <p:nvSpPr>
          <p:cNvPr id="37892" name="Rectangle 4"/>
          <p:cNvSpPr>
            <a:spLocks noChangeArrowheads="1"/>
          </p:cNvSpPr>
          <p:nvPr/>
        </p:nvSpPr>
        <p:spPr bwMode="auto">
          <a:xfrm>
            <a:off x="153988" y="5019675"/>
            <a:ext cx="8686800" cy="923925"/>
          </a:xfrm>
          <a:prstGeom prst="rect">
            <a:avLst/>
          </a:prstGeom>
          <a:noFill/>
          <a:ln w="9525">
            <a:noFill/>
            <a:miter lim="800000"/>
            <a:headEnd/>
            <a:tailEnd/>
          </a:ln>
        </p:spPr>
        <p:txBody>
          <a:bodyPr>
            <a:spAutoFit/>
          </a:bodyPr>
          <a:lstStyle/>
          <a:p>
            <a:r>
              <a:rPr lang="en-US" i="1" dirty="0">
                <a:latin typeface="Calibri" pitchFamily="34" charset="0"/>
              </a:rPr>
              <a:t>Lenz v. Universal Music Corp</a:t>
            </a:r>
            <a:r>
              <a:rPr lang="en-US" dirty="0">
                <a:latin typeface="Calibri" pitchFamily="34" charset="0"/>
              </a:rPr>
              <a:t>, 572 F. Supp. 2d 1150 (N.D. Cal. 2008); </a:t>
            </a:r>
          </a:p>
          <a:p>
            <a:r>
              <a:rPr lang="en-US" dirty="0">
                <a:latin typeface="Calibri" pitchFamily="34" charset="0"/>
              </a:rPr>
              <a:t>updates at </a:t>
            </a:r>
            <a:r>
              <a:rPr lang="en-US" dirty="0">
                <a:latin typeface="Calibri" pitchFamily="34" charset="0"/>
                <a:hlinkClick r:id="rId2"/>
              </a:rPr>
              <a:t>http://dockets.justia.com/docket/california/candce/5:2007cv03783/196424</a:t>
            </a:r>
            <a:endParaRPr lang="en-US" dirty="0">
              <a:latin typeface="Calibri" pitchFamily="34" charset="0"/>
            </a:endParaRPr>
          </a:p>
          <a:p>
            <a:r>
              <a:rPr lang="en-US" dirty="0">
                <a:latin typeface="Calibri" pitchFamily="34" charset="0"/>
              </a:rPr>
              <a:t>Video at </a:t>
            </a:r>
            <a:r>
              <a:rPr lang="en-US" dirty="0">
                <a:latin typeface="Calibri" pitchFamily="34" charset="0"/>
                <a:hlinkClick r:id="rId3"/>
              </a:rPr>
              <a:t>www.youtube.com/watch?v=N1KfJHFWlhQ</a:t>
            </a:r>
            <a:endParaRPr lang="en-US" dirty="0">
              <a:latin typeface="Calibri" pitchFamily="34" charset="0"/>
            </a:endParaRPr>
          </a:p>
        </p:txBody>
      </p:sp>
      <p:pic>
        <p:nvPicPr>
          <p:cNvPr id="37893" name="Picture 5" descr="image of baby dancing, from youtube video.  This is the subject of the lawsuit Lenz v Universal Music Corp.&#10;"/>
          <p:cNvPicPr>
            <a:picLocks noChangeAspect="1"/>
          </p:cNvPicPr>
          <p:nvPr/>
        </p:nvPicPr>
        <p:blipFill>
          <a:blip r:embed="rId4"/>
          <a:srcRect/>
          <a:stretch>
            <a:fillRect/>
          </a:stretch>
        </p:blipFill>
        <p:spPr bwMode="auto">
          <a:xfrm>
            <a:off x="304800" y="1676400"/>
            <a:ext cx="5151438"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dirty="0" smtClean="0"/>
              <a:t>Agenda</a:t>
            </a:r>
          </a:p>
        </p:txBody>
      </p:sp>
      <p:sp>
        <p:nvSpPr>
          <p:cNvPr id="14338" name="Content Placeholder 2"/>
          <p:cNvSpPr>
            <a:spLocks noGrp="1"/>
          </p:cNvSpPr>
          <p:nvPr>
            <p:ph idx="1"/>
          </p:nvPr>
        </p:nvSpPr>
        <p:spPr/>
        <p:txBody>
          <a:bodyPr/>
          <a:lstStyle/>
          <a:p>
            <a:pPr>
              <a:buFont typeface="Arial" charset="0"/>
              <a:buNone/>
            </a:pPr>
            <a:r>
              <a:rPr lang="en-US" dirty="0" smtClean="0"/>
              <a:t>Terms of Service: Flickr, Facebook, Twitter</a:t>
            </a:r>
          </a:p>
          <a:p>
            <a:pPr>
              <a:buFont typeface="Arial" charset="0"/>
              <a:buNone/>
            </a:pPr>
            <a:r>
              <a:rPr lang="en-US" dirty="0" smtClean="0"/>
              <a:t>Creating content</a:t>
            </a:r>
          </a:p>
          <a:p>
            <a:pPr>
              <a:buFont typeface="Arial" charset="0"/>
              <a:buNone/>
            </a:pPr>
            <a:r>
              <a:rPr lang="en-US" dirty="0" smtClean="0"/>
              <a:t>Protecting Library from User Content</a:t>
            </a:r>
          </a:p>
          <a:p>
            <a:pPr>
              <a:buFont typeface="Arial" charset="0"/>
              <a:buNone/>
            </a:pPr>
            <a:r>
              <a:rPr lang="en-US" dirty="0" smtClean="0"/>
              <a:t>Special Issues with Children</a:t>
            </a:r>
          </a:p>
          <a:p>
            <a:pPr>
              <a:buFont typeface="Arial" charset="0"/>
              <a:buNone/>
            </a:pPr>
            <a:r>
              <a:rPr lang="en-US" dirty="0" smtClean="0"/>
              <a:t>Social Media Policies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04800" y="274638"/>
            <a:ext cx="8610600" cy="1143000"/>
          </a:xfrm>
          <a:prstGeom prst="rect">
            <a:avLst/>
          </a:prstGeom>
        </p:spPr>
        <p:txBody>
          <a:bodyPr>
            <a:normAutofit/>
          </a:bodyPr>
          <a:lstStyle/>
          <a:p>
            <a:pPr fontAlgn="auto">
              <a:lnSpc>
                <a:spcPct val="90000"/>
              </a:lnSpc>
              <a:spcBef>
                <a:spcPts val="0"/>
              </a:spcBef>
              <a:spcAft>
                <a:spcPts val="0"/>
              </a:spcAft>
              <a:defRPr/>
            </a:pPr>
            <a:r>
              <a:rPr lang="en-US" sz="3400" b="1" dirty="0">
                <a:solidFill>
                  <a:schemeClr val="tx2"/>
                </a:solidFill>
                <a:effectLst>
                  <a:outerShdw blurRad="38100" dist="38100" dir="2700000" algn="tl">
                    <a:srgbClr val="DDDDDD"/>
                  </a:outerShdw>
                </a:effectLst>
                <a:latin typeface="Calibri" charset="0"/>
                <a:cs typeface="+mn-cs"/>
              </a:rPr>
              <a:t>Best Practice: </a:t>
            </a:r>
          </a:p>
          <a:p>
            <a:pPr fontAlgn="auto">
              <a:lnSpc>
                <a:spcPct val="90000"/>
              </a:lnSpc>
              <a:spcBef>
                <a:spcPts val="0"/>
              </a:spcBef>
              <a:spcAft>
                <a:spcPts val="0"/>
              </a:spcAft>
              <a:defRPr/>
            </a:pPr>
            <a:r>
              <a:rPr lang="en-US" sz="3400" b="1" dirty="0">
                <a:solidFill>
                  <a:schemeClr val="tx2"/>
                </a:solidFill>
                <a:effectLst>
                  <a:outerShdw blurRad="38100" dist="38100" dir="2700000" algn="tl">
                    <a:srgbClr val="DDDDDD"/>
                  </a:outerShdw>
                </a:effectLst>
                <a:latin typeface="Calibri" charset="0"/>
                <a:cs typeface="+mn-cs"/>
              </a:rPr>
              <a:t>Follow takedown procedures for </a:t>
            </a:r>
            <a:r>
              <a:rPr lang="en-US" sz="3400" b="1" i="1" dirty="0">
                <a:solidFill>
                  <a:schemeClr val="tx2"/>
                </a:solidFill>
                <a:effectLst>
                  <a:outerShdw blurRad="38100" dist="38100" dir="2700000" algn="tl">
                    <a:srgbClr val="DDDDDD"/>
                  </a:outerShdw>
                </a:effectLst>
                <a:latin typeface="Calibri" charset="0"/>
                <a:cs typeface="+mn-cs"/>
              </a:rPr>
              <a:t>any content</a:t>
            </a:r>
            <a:endParaRPr lang="en-US" sz="3400" b="1" dirty="0">
              <a:solidFill>
                <a:schemeClr val="tx2"/>
              </a:solidFill>
              <a:effectLst>
                <a:outerShdw blurRad="38100" dist="38100" dir="2700000" algn="tl">
                  <a:srgbClr val="DDDDDD"/>
                </a:outerShdw>
              </a:effectLst>
              <a:latin typeface="Calibri" charset="0"/>
              <a:cs typeface="+mn-cs"/>
            </a:endParaRPr>
          </a:p>
        </p:txBody>
      </p:sp>
      <p:sp>
        <p:nvSpPr>
          <p:cNvPr id="38914" name="Content Placeholder 2"/>
          <p:cNvSpPr txBox="1">
            <a:spLocks/>
          </p:cNvSpPr>
          <p:nvPr/>
        </p:nvSpPr>
        <p:spPr bwMode="auto">
          <a:xfrm>
            <a:off x="457200" y="1295400"/>
            <a:ext cx="8229600" cy="4525963"/>
          </a:xfrm>
          <a:prstGeom prst="rect">
            <a:avLst/>
          </a:prstGeom>
          <a:noFill/>
          <a:ln w="9525">
            <a:noFill/>
            <a:miter lim="800000"/>
            <a:headEnd/>
            <a:tailEnd/>
          </a:ln>
        </p:spPr>
        <p:txBody>
          <a:bodyPr/>
          <a:lstStyle/>
          <a:p>
            <a:pPr marL="514350" indent="-514350">
              <a:lnSpc>
                <a:spcPct val="80000"/>
              </a:lnSpc>
              <a:spcBef>
                <a:spcPts val="400"/>
              </a:spcBef>
              <a:buClr>
                <a:schemeClr val="accent1"/>
              </a:buClr>
              <a:buSzPct val="68000"/>
              <a:buFont typeface="Wingdings 3" pitchFamily="18" charset="2"/>
              <a:buChar char=""/>
            </a:pPr>
            <a:endParaRPr lang="en-US" sz="2300" dirty="0">
              <a:latin typeface="Lucida Sans Unicode" pitchFamily="34" charset="0"/>
            </a:endParaRPr>
          </a:p>
          <a:p>
            <a:pPr marL="514350" indent="-514350">
              <a:lnSpc>
                <a:spcPct val="80000"/>
              </a:lnSpc>
              <a:spcBef>
                <a:spcPts val="400"/>
              </a:spcBef>
              <a:buClr>
                <a:schemeClr val="accent1"/>
              </a:buClr>
              <a:buSzPct val="68000"/>
              <a:buFont typeface="Wingdings 3" pitchFamily="18" charset="2"/>
              <a:buChar char=""/>
            </a:pPr>
            <a:r>
              <a:rPr lang="en-US" sz="2300" dirty="0">
                <a:latin typeface="Calibri" pitchFamily="34" charset="0"/>
              </a:rPr>
              <a:t>Register once. Update if agent changes.</a:t>
            </a:r>
          </a:p>
          <a:p>
            <a:pPr marL="514350" indent="-514350">
              <a:lnSpc>
                <a:spcPct val="80000"/>
              </a:lnSpc>
              <a:spcBef>
                <a:spcPts val="400"/>
              </a:spcBef>
              <a:buClr>
                <a:schemeClr val="accent1"/>
              </a:buClr>
              <a:buSzPct val="68000"/>
              <a:buFont typeface="Wingdings 3" pitchFamily="18" charset="2"/>
              <a:buChar char=""/>
            </a:pPr>
            <a:r>
              <a:rPr lang="en-US" sz="2300" dirty="0">
                <a:latin typeface="Calibri" pitchFamily="34" charset="0"/>
              </a:rPr>
              <a:t>Use established procedure, even if </a:t>
            </a:r>
            <a:r>
              <a:rPr lang="en-US" sz="2300" b="1" i="1" dirty="0">
                <a:latin typeface="Calibri" pitchFamily="34" charset="0"/>
              </a:rPr>
              <a:t>not</a:t>
            </a:r>
            <a:r>
              <a:rPr lang="en-US" sz="2300" dirty="0">
                <a:latin typeface="Calibri" pitchFamily="34" charset="0"/>
              </a:rPr>
              <a:t> </a:t>
            </a:r>
            <a:r>
              <a:rPr lang="en-US" sz="2300" i="1" dirty="0">
                <a:latin typeface="Calibri" pitchFamily="34" charset="0"/>
              </a:rPr>
              <a:t>user generated.</a:t>
            </a:r>
          </a:p>
          <a:p>
            <a:pPr marL="514350" indent="-514350">
              <a:lnSpc>
                <a:spcPct val="80000"/>
              </a:lnSpc>
              <a:spcBef>
                <a:spcPts val="400"/>
              </a:spcBef>
              <a:buClr>
                <a:schemeClr val="accent1"/>
              </a:buClr>
              <a:buSzPct val="68000"/>
              <a:buFont typeface="Wingdings 3" pitchFamily="18" charset="2"/>
              <a:buChar char=""/>
            </a:pPr>
            <a:r>
              <a:rPr lang="en-US" sz="2300" dirty="0">
                <a:latin typeface="Calibri" pitchFamily="34" charset="0"/>
              </a:rPr>
              <a:t>Consider friendly notice and crowd-sourcing:</a:t>
            </a:r>
          </a:p>
          <a:p>
            <a:pPr marL="514350" indent="-514350">
              <a:lnSpc>
                <a:spcPct val="80000"/>
              </a:lnSpc>
              <a:spcBef>
                <a:spcPts val="400"/>
              </a:spcBef>
              <a:buClr>
                <a:schemeClr val="accent1"/>
              </a:buClr>
              <a:buSzPct val="68000"/>
              <a:buFont typeface="Wingdings 3" pitchFamily="18" charset="2"/>
              <a:buAutoNum type="arabicParenR"/>
            </a:pPr>
            <a:endParaRPr lang="en-US" sz="800" dirty="0">
              <a:latin typeface="Calibri" pitchFamily="34" charset="0"/>
            </a:endParaRPr>
          </a:p>
          <a:p>
            <a:pPr marL="514350" indent="-514350">
              <a:lnSpc>
                <a:spcPct val="80000"/>
              </a:lnSpc>
              <a:spcBef>
                <a:spcPts val="400"/>
              </a:spcBef>
              <a:buClr>
                <a:schemeClr val="accent1"/>
              </a:buClr>
              <a:buSzPct val="68000"/>
              <a:buFont typeface="Wingdings 3" pitchFamily="18" charset="2"/>
              <a:buNone/>
            </a:pPr>
            <a:r>
              <a:rPr lang="en-US" sz="2300" dirty="0">
                <a:latin typeface="Calibri" pitchFamily="34" charset="0"/>
              </a:rPr>
              <a:t>	"Do you have information about a collection item?  Please let us know!  And let us know if you believe that you hold rights to an item on our website.” </a:t>
            </a:r>
          </a:p>
          <a:p>
            <a:pPr marL="514350" indent="-514350">
              <a:lnSpc>
                <a:spcPct val="80000"/>
              </a:lnSpc>
              <a:spcBef>
                <a:spcPts val="400"/>
              </a:spcBef>
              <a:buClr>
                <a:schemeClr val="accent1"/>
              </a:buClr>
              <a:buSzPct val="68000"/>
              <a:buFont typeface="Wingdings 3" pitchFamily="18" charset="2"/>
              <a:buNone/>
            </a:pPr>
            <a:r>
              <a:rPr lang="en-US" sz="2300" dirty="0">
                <a:latin typeface="Calibri" pitchFamily="34" charset="0"/>
              </a:rPr>
              <a:t>			…  link to DMCA agent info</a:t>
            </a:r>
          </a:p>
          <a:p>
            <a:pPr marL="514350" indent="-514350">
              <a:lnSpc>
                <a:spcPct val="80000"/>
              </a:lnSpc>
              <a:spcBef>
                <a:spcPts val="400"/>
              </a:spcBef>
              <a:buClr>
                <a:schemeClr val="accent1"/>
              </a:buClr>
              <a:buSzPct val="68000"/>
              <a:buFont typeface="Wingdings 3" pitchFamily="18" charset="2"/>
              <a:buNone/>
            </a:pPr>
            <a:endParaRPr lang="en-US" sz="2300" dirty="0">
              <a:latin typeface="Calibri" pitchFamily="34" charset="0"/>
            </a:endParaRPr>
          </a:p>
          <a:p>
            <a:pPr marL="514350" indent="-514350">
              <a:lnSpc>
                <a:spcPct val="80000"/>
              </a:lnSpc>
              <a:spcBef>
                <a:spcPts val="400"/>
              </a:spcBef>
              <a:buClr>
                <a:schemeClr val="accent1"/>
              </a:buClr>
              <a:buSzPct val="68000"/>
              <a:buFont typeface="Wingdings 3" pitchFamily="18" charset="2"/>
              <a:buNone/>
            </a:pPr>
            <a:r>
              <a:rPr lang="en-US" sz="2300" dirty="0">
                <a:solidFill>
                  <a:srgbClr val="FF0000"/>
                </a:solidFill>
                <a:latin typeface="Calibri" pitchFamily="34" charset="0"/>
              </a:rPr>
              <a:t>CAUTION</a:t>
            </a:r>
            <a:r>
              <a:rPr lang="en-US" sz="2300" dirty="0">
                <a:latin typeface="Calibri" pitchFamily="34" charset="0"/>
              </a:rPr>
              <a:t>:    Takedown policy can mitigate risk and demonstrate good faith. Not a substitute for seeking permissions.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457200"/>
            <a:ext cx="8686800" cy="1143000"/>
          </a:xfrm>
          <a:prstGeom prst="rect">
            <a:avLst/>
          </a:prstGeom>
          <a:solidFill>
            <a:schemeClr val="bg1"/>
          </a:solidFill>
        </p:spPr>
        <p:txBody>
          <a:bodyPr/>
          <a:lstStyle/>
          <a:p>
            <a:pPr algn="ctr" fontAlgn="auto">
              <a:spcBef>
                <a:spcPts val="0"/>
              </a:spcBef>
              <a:spcAft>
                <a:spcPts val="0"/>
              </a:spcAft>
              <a:defRPr/>
            </a:pPr>
            <a:r>
              <a:rPr lang="en-US" sz="4100" b="1" dirty="0">
                <a:solidFill>
                  <a:srgbClr val="FF0000"/>
                </a:solidFill>
                <a:effectLst>
                  <a:outerShdw blurRad="31750" dist="25400" dir="5400000" algn="tl" rotWithShape="0">
                    <a:srgbClr val="000000">
                      <a:alpha val="25000"/>
                    </a:srgbClr>
                  </a:outerShdw>
                </a:effectLst>
                <a:latin typeface="Calibri" pitchFamily="34" charset="0"/>
                <a:ea typeface="+mj-ea"/>
                <a:cs typeface="+mj-cs"/>
              </a:rPr>
              <a:t>Special Issues with Children</a:t>
            </a:r>
          </a:p>
        </p:txBody>
      </p:sp>
      <p:sp>
        <p:nvSpPr>
          <p:cNvPr id="39938" name="Rectangle 3"/>
          <p:cNvSpPr txBox="1">
            <a:spLocks noChangeArrowheads="1"/>
          </p:cNvSpPr>
          <p:nvPr/>
        </p:nvSpPr>
        <p:spPr bwMode="auto">
          <a:xfrm>
            <a:off x="2819400" y="1295400"/>
            <a:ext cx="6096000" cy="3429000"/>
          </a:xfrm>
          <a:prstGeom prst="rect">
            <a:avLst/>
          </a:prstGeom>
          <a:noFill/>
          <a:ln w="9525">
            <a:noFill/>
            <a:miter lim="800000"/>
            <a:headEnd/>
            <a:tailEnd/>
          </a:ln>
        </p:spPr>
        <p:txBody>
          <a:bodyPr/>
          <a:lstStyle/>
          <a:p>
            <a:pPr marL="365125" indent="-255588">
              <a:spcBef>
                <a:spcPts val="400"/>
              </a:spcBef>
              <a:buClr>
                <a:schemeClr val="accent1"/>
              </a:buClr>
              <a:buSzPct val="68000"/>
            </a:pPr>
            <a:endParaRPr lang="en-US" sz="3600" dirty="0">
              <a:latin typeface="Lucida Sans Unicode" pitchFamily="34" charset="0"/>
            </a:endParaRPr>
          </a:p>
          <a:p>
            <a:pPr marL="365125" indent="-255588">
              <a:spcBef>
                <a:spcPts val="400"/>
              </a:spcBef>
              <a:buClr>
                <a:schemeClr val="accent1"/>
              </a:buClr>
              <a:buSzPct val="68000"/>
            </a:pPr>
            <a:r>
              <a:rPr lang="en-US" sz="3600" dirty="0">
                <a:latin typeface="Calibri" pitchFamily="34" charset="0"/>
              </a:rPr>
              <a:t>Federal law requires parental consent for children under 13 for online comments </a:t>
            </a:r>
          </a:p>
          <a:p>
            <a:pPr marL="365125" indent="-255588">
              <a:spcBef>
                <a:spcPts val="400"/>
              </a:spcBef>
              <a:buClr>
                <a:schemeClr val="accent1"/>
              </a:buClr>
              <a:buSzPct val="68000"/>
            </a:pPr>
            <a:r>
              <a:rPr lang="en-US" sz="2800" i="1" dirty="0">
                <a:latin typeface="Calibri" pitchFamily="34" charset="0"/>
              </a:rPr>
              <a:t>		</a:t>
            </a:r>
            <a:r>
              <a:rPr lang="en-US" sz="3600" b="1" i="1" dirty="0">
                <a:latin typeface="Calibri" pitchFamily="34" charset="0"/>
              </a:rPr>
              <a:t>at commercial websites</a:t>
            </a:r>
          </a:p>
          <a:p>
            <a:pPr marL="365125" indent="-255588">
              <a:spcBef>
                <a:spcPts val="400"/>
              </a:spcBef>
              <a:buClr>
                <a:schemeClr val="accent1"/>
              </a:buClr>
              <a:buSzPct val="68000"/>
            </a:pPr>
            <a:endParaRPr lang="en-US" sz="2800" b="1" i="1" dirty="0">
              <a:latin typeface="Lucida Sans Unicode" pitchFamily="34" charset="0"/>
            </a:endParaRPr>
          </a:p>
        </p:txBody>
      </p:sp>
      <p:pic>
        <p:nvPicPr>
          <p:cNvPr id="39939" name="Picture 4" descr="clip art of two parents and teenage son"/>
          <p:cNvPicPr>
            <a:picLocks noChangeAspect="1" noChangeArrowheads="1"/>
          </p:cNvPicPr>
          <p:nvPr/>
        </p:nvPicPr>
        <p:blipFill>
          <a:blip r:embed="rId2"/>
          <a:srcRect/>
          <a:stretch>
            <a:fillRect/>
          </a:stretch>
        </p:blipFill>
        <p:spPr bwMode="auto">
          <a:xfrm>
            <a:off x="171450" y="1676400"/>
            <a:ext cx="2495550" cy="2790825"/>
          </a:xfrm>
          <a:prstGeom prst="rect">
            <a:avLst/>
          </a:prstGeom>
          <a:noFill/>
          <a:ln w="9525">
            <a:noFill/>
            <a:miter lim="800000"/>
            <a:headEnd/>
            <a:tailEnd/>
          </a:ln>
        </p:spPr>
      </p:pic>
      <p:sp>
        <p:nvSpPr>
          <p:cNvPr id="39940" name="Text Box 5"/>
          <p:cNvSpPr txBox="1">
            <a:spLocks noChangeArrowheads="1"/>
          </p:cNvSpPr>
          <p:nvPr/>
        </p:nvSpPr>
        <p:spPr bwMode="auto">
          <a:xfrm>
            <a:off x="76200" y="4724400"/>
            <a:ext cx="5410200" cy="369888"/>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Children's Online Privacy Protection Act (COPPA)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76200"/>
            <a:ext cx="8763000" cy="1143000"/>
          </a:xfrm>
          <a:prstGeom prst="rect">
            <a:avLst/>
          </a:prstGeom>
        </p:spPr>
        <p:txBody>
          <a:bodyPr/>
          <a:lstStyle/>
          <a:p>
            <a:pPr algn="ctr" fontAlgn="auto">
              <a:spcBef>
                <a:spcPts val="0"/>
              </a:spcBef>
              <a:spcAft>
                <a:spcPts val="0"/>
              </a:spcAft>
              <a:defRPr/>
            </a:pPr>
            <a:r>
              <a:rPr lang="en-US" sz="40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Children's Online Privacy Protection Act (COPPA)</a:t>
            </a:r>
          </a:p>
        </p:txBody>
      </p:sp>
      <p:sp>
        <p:nvSpPr>
          <p:cNvPr id="40962" name="Rectangle 3"/>
          <p:cNvSpPr txBox="1">
            <a:spLocks noChangeArrowheads="1"/>
          </p:cNvSpPr>
          <p:nvPr/>
        </p:nvSpPr>
        <p:spPr bwMode="auto">
          <a:xfrm>
            <a:off x="76200" y="1447800"/>
            <a:ext cx="8229600" cy="3657600"/>
          </a:xfrm>
          <a:prstGeom prst="rect">
            <a:avLst/>
          </a:prstGeom>
          <a:noFill/>
          <a:ln w="9525">
            <a:noFill/>
            <a:miter lim="800000"/>
            <a:headEnd/>
            <a:tailEnd/>
          </a:ln>
        </p:spPr>
        <p:txBody>
          <a:bodyPr/>
          <a:lstStyle/>
          <a:p>
            <a:pPr marL="365125" indent="-255588">
              <a:lnSpc>
                <a:spcPct val="80000"/>
              </a:lnSpc>
              <a:spcBef>
                <a:spcPts val="400"/>
              </a:spcBef>
              <a:buClr>
                <a:schemeClr val="accent1"/>
              </a:buClr>
              <a:buSzPct val="68000"/>
            </a:pPr>
            <a:r>
              <a:rPr lang="en-US" sz="2800" dirty="0">
                <a:latin typeface="Calibri" pitchFamily="34" charset="0"/>
              </a:rPr>
              <a:t>Commercial services</a:t>
            </a:r>
            <a:endParaRPr lang="en-US" sz="1600" dirty="0">
              <a:latin typeface="Calibri" pitchFamily="34" charset="0"/>
            </a:endParaRPr>
          </a:p>
          <a:p>
            <a:pPr marL="365125" indent="-255588">
              <a:lnSpc>
                <a:spcPct val="80000"/>
              </a:lnSpc>
              <a:spcBef>
                <a:spcPts val="400"/>
              </a:spcBef>
              <a:buClr>
                <a:schemeClr val="accent1"/>
              </a:buClr>
              <a:buSzPct val="68000"/>
            </a:pPr>
            <a:endParaRPr lang="en-US" sz="1200" dirty="0">
              <a:latin typeface="Calibri" pitchFamily="34" charset="0"/>
            </a:endParaRPr>
          </a:p>
          <a:p>
            <a:pPr marL="365125" indent="-255588">
              <a:lnSpc>
                <a:spcPct val="80000"/>
              </a:lnSpc>
              <a:spcBef>
                <a:spcPts val="400"/>
              </a:spcBef>
              <a:buClr>
                <a:schemeClr val="accent1"/>
              </a:buClr>
              <a:buSzPct val="68000"/>
              <a:buFont typeface="Wingdings 3" pitchFamily="18" charset="2"/>
              <a:buChar char=""/>
            </a:pPr>
            <a:r>
              <a:rPr lang="en-US" sz="2000" dirty="0">
                <a:latin typeface="Calibri" pitchFamily="34" charset="0"/>
              </a:rPr>
              <a:t>Notice to parents about information practices </a:t>
            </a:r>
          </a:p>
          <a:p>
            <a:pPr marL="365125" indent="-255588">
              <a:lnSpc>
                <a:spcPct val="80000"/>
              </a:lnSpc>
              <a:spcBef>
                <a:spcPts val="400"/>
              </a:spcBef>
              <a:buClr>
                <a:schemeClr val="accent1"/>
              </a:buClr>
              <a:buSzPct val="68000"/>
              <a:buFont typeface="Wingdings 3" pitchFamily="18" charset="2"/>
              <a:buChar char=""/>
            </a:pPr>
            <a:endParaRPr lang="en-US" sz="2000" dirty="0">
              <a:latin typeface="Calibri" pitchFamily="34" charset="0"/>
            </a:endParaRPr>
          </a:p>
          <a:p>
            <a:pPr marL="365125" indent="-255588">
              <a:lnSpc>
                <a:spcPct val="80000"/>
              </a:lnSpc>
              <a:spcBef>
                <a:spcPts val="400"/>
              </a:spcBef>
              <a:buClr>
                <a:schemeClr val="accent1"/>
              </a:buClr>
              <a:buSzPct val="68000"/>
              <a:buFont typeface="Wingdings 3" pitchFamily="18" charset="2"/>
              <a:buChar char=""/>
            </a:pPr>
            <a:r>
              <a:rPr lang="en-US" sz="2000" dirty="0">
                <a:latin typeface="Calibri" pitchFamily="34" charset="0"/>
              </a:rPr>
              <a:t>Verifiable parental consent before collecting </a:t>
            </a:r>
          </a:p>
          <a:p>
            <a:pPr marL="365125" indent="-255588">
              <a:lnSpc>
                <a:spcPct val="80000"/>
              </a:lnSpc>
              <a:spcBef>
                <a:spcPts val="400"/>
              </a:spcBef>
              <a:buClr>
                <a:schemeClr val="accent1"/>
              </a:buClr>
              <a:buSzPct val="68000"/>
              <a:buFont typeface="Wingdings 3" pitchFamily="18" charset="2"/>
              <a:buChar char=""/>
            </a:pPr>
            <a:endParaRPr lang="en-US" sz="2000" dirty="0">
              <a:latin typeface="Calibri" pitchFamily="34" charset="0"/>
            </a:endParaRPr>
          </a:p>
          <a:p>
            <a:pPr marL="365125" indent="-255588">
              <a:lnSpc>
                <a:spcPct val="80000"/>
              </a:lnSpc>
              <a:spcBef>
                <a:spcPts val="400"/>
              </a:spcBef>
              <a:buClr>
                <a:schemeClr val="accent1"/>
              </a:buClr>
              <a:buSzPct val="68000"/>
              <a:buFont typeface="Wingdings 3" pitchFamily="18" charset="2"/>
              <a:buChar char=""/>
            </a:pPr>
            <a:r>
              <a:rPr lang="en-US" sz="2000" dirty="0">
                <a:latin typeface="Calibri" pitchFamily="34" charset="0"/>
              </a:rPr>
              <a:t>Parents must have access to child’s info</a:t>
            </a:r>
          </a:p>
          <a:p>
            <a:pPr marL="365125" indent="-255588">
              <a:lnSpc>
                <a:spcPct val="80000"/>
              </a:lnSpc>
              <a:spcBef>
                <a:spcPts val="400"/>
              </a:spcBef>
              <a:buClr>
                <a:schemeClr val="accent1"/>
              </a:buClr>
              <a:buSzPct val="68000"/>
            </a:pPr>
            <a:endParaRPr lang="en-US" sz="2000" dirty="0">
              <a:latin typeface="Calibri" pitchFamily="34" charset="0"/>
            </a:endParaRPr>
          </a:p>
          <a:p>
            <a:pPr marL="365125" indent="-255588">
              <a:lnSpc>
                <a:spcPct val="80000"/>
              </a:lnSpc>
              <a:spcBef>
                <a:spcPts val="400"/>
              </a:spcBef>
              <a:buClr>
                <a:schemeClr val="accent1"/>
              </a:buClr>
              <a:buSzPct val="68000"/>
              <a:buFont typeface="Wingdings 3" pitchFamily="18" charset="2"/>
              <a:buChar char=""/>
            </a:pPr>
            <a:r>
              <a:rPr lang="en-US" sz="2000" dirty="0">
                <a:latin typeface="Calibri" pitchFamily="34" charset="0"/>
              </a:rPr>
              <a:t>Confidentiality, security and integrity of child’s personal info</a:t>
            </a:r>
          </a:p>
          <a:p>
            <a:pPr marL="365125" indent="-255588">
              <a:lnSpc>
                <a:spcPct val="80000"/>
              </a:lnSpc>
              <a:spcBef>
                <a:spcPts val="400"/>
              </a:spcBef>
              <a:buClr>
                <a:schemeClr val="accent1"/>
              </a:buClr>
              <a:buSzPct val="68000"/>
            </a:pPr>
            <a:endParaRPr lang="en-US" sz="2000" dirty="0">
              <a:latin typeface="Calibri" pitchFamily="34" charset="0"/>
            </a:endParaRPr>
          </a:p>
          <a:p>
            <a:pPr marL="365125" indent="-255588">
              <a:lnSpc>
                <a:spcPct val="80000"/>
              </a:lnSpc>
              <a:spcBef>
                <a:spcPts val="400"/>
              </a:spcBef>
              <a:buClr>
                <a:schemeClr val="accent1"/>
              </a:buClr>
              <a:buSzPct val="68000"/>
            </a:pPr>
            <a:r>
              <a:rPr lang="en-US" sz="2000" dirty="0">
                <a:latin typeface="Calibri" pitchFamily="34" charset="0"/>
              </a:rPr>
              <a:t>… link to privacy policy on any page where info is collected</a:t>
            </a:r>
          </a:p>
        </p:txBody>
      </p:sp>
      <p:pic>
        <p:nvPicPr>
          <p:cNvPr id="40963" name="Picture 5" descr="graphic from COPPA page - small drawing of forehead of worried mother, with the words, &quot;Are Your Kids Online?&quot;"/>
          <p:cNvPicPr>
            <a:picLocks noChangeAspect="1" noChangeArrowheads="1" noCrop="1"/>
          </p:cNvPicPr>
          <p:nvPr/>
        </p:nvPicPr>
        <p:blipFill>
          <a:blip r:embed="rId2"/>
          <a:srcRect/>
          <a:stretch>
            <a:fillRect/>
          </a:stretch>
        </p:blipFill>
        <p:spPr bwMode="auto">
          <a:xfrm>
            <a:off x="304800" y="4876800"/>
            <a:ext cx="3124200" cy="625475"/>
          </a:xfrm>
          <a:prstGeom prst="rect">
            <a:avLst/>
          </a:prstGeom>
          <a:noFill/>
          <a:ln w="9525">
            <a:noFill/>
            <a:miter lim="800000"/>
            <a:headEnd/>
            <a:tailEnd/>
          </a:ln>
        </p:spPr>
      </p:pic>
      <p:sp>
        <p:nvSpPr>
          <p:cNvPr id="40964" name="Text Box 6"/>
          <p:cNvSpPr txBox="1">
            <a:spLocks noChangeArrowheads="1"/>
          </p:cNvSpPr>
          <p:nvPr/>
        </p:nvSpPr>
        <p:spPr bwMode="auto">
          <a:xfrm>
            <a:off x="3962400" y="4800600"/>
            <a:ext cx="4876800" cy="646113"/>
          </a:xfrm>
          <a:prstGeom prst="rect">
            <a:avLst/>
          </a:prstGeom>
          <a:noFill/>
          <a:ln w="9525">
            <a:noFill/>
            <a:miter lim="800000"/>
            <a:headEnd/>
            <a:tailEnd/>
          </a:ln>
        </p:spPr>
        <p:txBody>
          <a:bodyPr>
            <a:spAutoFit/>
          </a:bodyPr>
          <a:lstStyle/>
          <a:p>
            <a:r>
              <a:rPr lang="en-US" dirty="0">
                <a:latin typeface="Calibri" pitchFamily="34" charset="0"/>
              </a:rPr>
              <a:t>Federal Trade Commission (FTC)</a:t>
            </a:r>
          </a:p>
          <a:p>
            <a:r>
              <a:rPr lang="en-US" dirty="0">
                <a:latin typeface="Calibri" pitchFamily="34" charset="0"/>
                <a:hlinkClick r:id="rId3"/>
              </a:rPr>
              <a:t>www.ftc.gov/bcp/conline/edcams/kidzprivacy</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228600"/>
            <a:ext cx="8229600" cy="1143000"/>
          </a:xfrm>
          <a:prstGeom prst="rect">
            <a:avLst/>
          </a:prstGeom>
          <a:solidFill>
            <a:schemeClr val="bg1"/>
          </a:solidFill>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Verifiable Parental Consent</a:t>
            </a:r>
          </a:p>
        </p:txBody>
      </p:sp>
      <p:pic>
        <p:nvPicPr>
          <p:cNvPr id="41986" name="Picture 5" descr="photo of man signing form with son watching nearby"/>
          <p:cNvPicPr>
            <a:picLocks noChangeAspect="1" noChangeArrowheads="1"/>
          </p:cNvPicPr>
          <p:nvPr/>
        </p:nvPicPr>
        <p:blipFill>
          <a:blip r:embed="rId2"/>
          <a:srcRect/>
          <a:stretch>
            <a:fillRect/>
          </a:stretch>
        </p:blipFill>
        <p:spPr bwMode="auto">
          <a:xfrm>
            <a:off x="304800" y="1857375"/>
            <a:ext cx="3730625" cy="3019425"/>
          </a:xfrm>
          <a:prstGeom prst="rect">
            <a:avLst/>
          </a:prstGeom>
          <a:solidFill>
            <a:schemeClr val="bg1"/>
          </a:solidFill>
          <a:ln w="9525">
            <a:noFill/>
            <a:miter lim="800000"/>
            <a:headEnd/>
            <a:tailEnd/>
          </a:ln>
        </p:spPr>
      </p:pic>
      <p:sp>
        <p:nvSpPr>
          <p:cNvPr id="41987" name="Rectangle 7"/>
          <p:cNvSpPr txBox="1">
            <a:spLocks noChangeArrowheads="1"/>
          </p:cNvSpPr>
          <p:nvPr/>
        </p:nvSpPr>
        <p:spPr bwMode="auto">
          <a:xfrm>
            <a:off x="4191000" y="1905000"/>
            <a:ext cx="4648200" cy="3352800"/>
          </a:xfrm>
          <a:prstGeom prst="rect">
            <a:avLst/>
          </a:prstGeom>
          <a:solidFill>
            <a:schemeClr val="bg1"/>
          </a:solidFill>
          <a:ln w="9525">
            <a:noFill/>
            <a:miter lim="800000"/>
            <a:headEnd/>
            <a:tailEnd/>
          </a:ln>
        </p:spPr>
        <p:txBody>
          <a:bodyPr/>
          <a:lstStyle/>
          <a:p>
            <a:pPr marL="365125" indent="-255588">
              <a:spcBef>
                <a:spcPts val="400"/>
              </a:spcBef>
              <a:buClr>
                <a:schemeClr val="accent1"/>
              </a:buClr>
              <a:buSzPct val="68000"/>
            </a:pPr>
            <a:r>
              <a:rPr lang="en-US" sz="2400" dirty="0">
                <a:latin typeface="Calibri" pitchFamily="34" charset="0"/>
              </a:rPr>
              <a:t>FTC rules</a:t>
            </a:r>
          </a:p>
          <a:p>
            <a:pPr marL="365125" indent="-255588">
              <a:spcBef>
                <a:spcPts val="400"/>
              </a:spcBef>
              <a:buClr>
                <a:schemeClr val="accent1"/>
              </a:buClr>
              <a:buSzPct val="68000"/>
            </a:pPr>
            <a:endParaRPr lang="en-US" sz="800" dirty="0">
              <a:latin typeface="Calibri" pitchFamily="34" charset="0"/>
            </a:endParaRPr>
          </a:p>
          <a:p>
            <a:pPr marL="365125" indent="-255588">
              <a:spcBef>
                <a:spcPts val="400"/>
              </a:spcBef>
              <a:buClr>
                <a:schemeClr val="accent1"/>
              </a:buClr>
              <a:buSzPct val="68000"/>
              <a:buFont typeface="Wingdings 3" pitchFamily="18" charset="2"/>
              <a:buChar char=""/>
            </a:pPr>
            <a:r>
              <a:rPr lang="en-US" sz="2400" dirty="0">
                <a:latin typeface="Calibri" pitchFamily="34" charset="0"/>
              </a:rPr>
              <a:t>Parent signs and emails/faxes in</a:t>
            </a:r>
          </a:p>
          <a:p>
            <a:pPr marL="365125" indent="-255588">
              <a:spcBef>
                <a:spcPts val="400"/>
              </a:spcBef>
              <a:buClr>
                <a:schemeClr val="accent1"/>
              </a:buClr>
              <a:buSzPct val="68000"/>
              <a:buFont typeface="Wingdings 3" pitchFamily="18" charset="2"/>
              <a:buChar char=""/>
            </a:pPr>
            <a:r>
              <a:rPr lang="en-US" sz="2400" dirty="0">
                <a:latin typeface="Calibri" pitchFamily="34" charset="0"/>
              </a:rPr>
              <a:t>Credit card </a:t>
            </a:r>
          </a:p>
          <a:p>
            <a:pPr marL="365125" indent="-255588">
              <a:spcBef>
                <a:spcPts val="400"/>
              </a:spcBef>
              <a:buClr>
                <a:schemeClr val="accent1"/>
              </a:buClr>
              <a:buSzPct val="68000"/>
              <a:buFont typeface="Wingdings 3" pitchFamily="18" charset="2"/>
              <a:buChar char=""/>
            </a:pPr>
            <a:r>
              <a:rPr lang="en-US" sz="2400" dirty="0">
                <a:latin typeface="Calibri" pitchFamily="34" charset="0"/>
              </a:rPr>
              <a:t>Use toll-free number</a:t>
            </a:r>
          </a:p>
          <a:p>
            <a:pPr marL="365125" indent="-255588">
              <a:spcBef>
                <a:spcPts val="400"/>
              </a:spcBef>
              <a:buClr>
                <a:schemeClr val="accent1"/>
              </a:buClr>
              <a:buSzPct val="68000"/>
              <a:buFont typeface="Wingdings 3" pitchFamily="18" charset="2"/>
              <a:buChar char=""/>
            </a:pPr>
            <a:r>
              <a:rPr lang="en-US" sz="2400" dirty="0">
                <a:latin typeface="Calibri" pitchFamily="34" charset="0"/>
              </a:rPr>
              <a:t>Public key technology</a:t>
            </a:r>
          </a:p>
        </p:txBody>
      </p:sp>
      <p:sp>
        <p:nvSpPr>
          <p:cNvPr id="41988" name="Rectangle 6"/>
          <p:cNvSpPr>
            <a:spLocks noChangeArrowheads="1"/>
          </p:cNvSpPr>
          <p:nvPr/>
        </p:nvSpPr>
        <p:spPr bwMode="auto">
          <a:xfrm>
            <a:off x="4314825" y="4419600"/>
            <a:ext cx="3686175" cy="369888"/>
          </a:xfrm>
          <a:prstGeom prst="rect">
            <a:avLst/>
          </a:prstGeom>
          <a:noFill/>
          <a:ln w="9525">
            <a:noFill/>
            <a:miter lim="800000"/>
            <a:headEnd/>
            <a:tailEnd/>
          </a:ln>
        </p:spPr>
        <p:txBody>
          <a:bodyPr wrap="none">
            <a:spAutoFit/>
          </a:bodyPr>
          <a:lstStyle/>
          <a:p>
            <a:pPr>
              <a:spcBef>
                <a:spcPct val="50000"/>
              </a:spcBef>
            </a:pPr>
            <a:r>
              <a:rPr lang="en-US" dirty="0">
                <a:latin typeface="Calibri" pitchFamily="34" charset="0"/>
                <a:hlinkClick r:id="rId3"/>
              </a:rPr>
              <a:t>www.ftc.gov/privacy/coppafaqs.shtm</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2" descr="screenshot of bibliocommons - a social media overlay on a library catalog. Book titles are accompanied by tags, comments, ratings"/>
          <p:cNvPicPr>
            <a:picLocks noChangeAspect="1" noChangeArrowheads="1"/>
          </p:cNvPicPr>
          <p:nvPr/>
        </p:nvPicPr>
        <p:blipFill>
          <a:blip r:embed="rId2"/>
          <a:srcRect l="16760" r="19690"/>
          <a:stretch>
            <a:fillRect/>
          </a:stretch>
        </p:blipFill>
        <p:spPr bwMode="auto">
          <a:xfrm>
            <a:off x="684213" y="0"/>
            <a:ext cx="5811837" cy="6858000"/>
          </a:xfrm>
          <a:prstGeom prst="rect">
            <a:avLst/>
          </a:prstGeom>
          <a:solidFill>
            <a:schemeClr val="bg1"/>
          </a:solidFill>
          <a:ln w="9525">
            <a:noFill/>
            <a:miter lim="800000"/>
            <a:headEnd/>
            <a:tailEnd/>
          </a:ln>
        </p:spPr>
      </p:pic>
      <p:sp>
        <p:nvSpPr>
          <p:cNvPr id="3" name="Text Box 3"/>
          <p:cNvSpPr txBox="1">
            <a:spLocks noChangeArrowheads="1"/>
          </p:cNvSpPr>
          <p:nvPr/>
        </p:nvSpPr>
        <p:spPr bwMode="auto">
          <a:xfrm>
            <a:off x="5638800" y="5181600"/>
            <a:ext cx="3429000" cy="400050"/>
          </a:xfrm>
          <a:prstGeom prst="rect">
            <a:avLst/>
          </a:prstGeom>
          <a:solidFill>
            <a:schemeClr val="bg2">
              <a:lumMod val="90000"/>
            </a:schemeClr>
          </a:solidFill>
          <a:ln w="9525">
            <a:noFill/>
            <a:miter lim="800000"/>
            <a:headEnd/>
            <a:tailEnd/>
          </a:ln>
        </p:spPr>
        <p:txBody>
          <a:bodyPr>
            <a:spAutoFit/>
          </a:bodyPr>
          <a:lstStyle/>
          <a:p>
            <a:pPr fontAlgn="auto">
              <a:spcBef>
                <a:spcPct val="50000"/>
              </a:spcBef>
              <a:spcAft>
                <a:spcPts val="0"/>
              </a:spcAft>
              <a:defRPr/>
            </a:pPr>
            <a:r>
              <a:rPr lang="en-US" sz="2000" dirty="0">
                <a:latin typeface="Calibri" charset="0"/>
                <a:cs typeface="+mn-cs"/>
                <a:hlinkClick r:id="rId3"/>
              </a:rPr>
              <a:t>http://opl.bibliocommons.com</a:t>
            </a:r>
            <a:endParaRPr lang="en-US" sz="2000" dirty="0">
              <a:latin typeface="Calibri" charset="0"/>
              <a:cs typeface="+mn-cs"/>
            </a:endParaRPr>
          </a:p>
        </p:txBody>
      </p:sp>
      <p:sp>
        <p:nvSpPr>
          <p:cNvPr id="43011" name="Comment 5"/>
          <p:cNvSpPr>
            <a:spLocks noRot="1" noChangeAspect="1" noEditPoints="1" noChangeArrowheads="1" noChangeShapeType="1" noTextEdit="1"/>
          </p:cNvSpPr>
          <p:nvPr/>
        </p:nvSpPr>
        <p:spPr bwMode="auto">
          <a:xfrm>
            <a:off x="3352800" y="5715000"/>
            <a:ext cx="492125" cy="430213"/>
          </a:xfrm>
          <a:custGeom>
            <a:avLst/>
            <a:gdLst>
              <a:gd name="T0" fmla="*/ 2147483647 w 1365"/>
              <a:gd name="T1" fmla="*/ 2147483647 h 1198"/>
              <a:gd name="T2" fmla="*/ 2147483647 w 1365"/>
              <a:gd name="T3" fmla="*/ 2147483647 h 1198"/>
              <a:gd name="T4" fmla="*/ 2147483647 w 1365"/>
              <a:gd name="T5" fmla="*/ 2147483647 h 1198"/>
              <a:gd name="T6" fmla="*/ 2147483647 w 1365"/>
              <a:gd name="T7" fmla="*/ 2147483647 h 1198"/>
              <a:gd name="T8" fmla="*/ 2147483647 w 1365"/>
              <a:gd name="T9" fmla="*/ 2147483647 h 1198"/>
              <a:gd name="T10" fmla="*/ 0 w 1365"/>
              <a:gd name="T11" fmla="*/ 2147483647 h 1198"/>
              <a:gd name="T12" fmla="*/ 2147483647 w 1365"/>
              <a:gd name="T13" fmla="*/ 2147483647 h 1198"/>
              <a:gd name="T14" fmla="*/ 2147483647 w 1365"/>
              <a:gd name="T15" fmla="*/ 2147483647 h 1198"/>
              <a:gd name="T16" fmla="*/ 2147483647 w 1365"/>
              <a:gd name="T17" fmla="*/ 2147483647 h 1198"/>
              <a:gd name="T18" fmla="*/ 2147483647 w 1365"/>
              <a:gd name="T19" fmla="*/ 2147483647 h 1198"/>
              <a:gd name="T20" fmla="*/ 2147483647 w 1365"/>
              <a:gd name="T21" fmla="*/ 2147483647 h 1198"/>
              <a:gd name="T22" fmla="*/ 2147483647 w 1365"/>
              <a:gd name="T23" fmla="*/ 2147483647 h 1198"/>
              <a:gd name="T24" fmla="*/ 2147483647 w 1365"/>
              <a:gd name="T25" fmla="*/ 2147483647 h 1198"/>
              <a:gd name="T26" fmla="*/ 2147483647 w 1365"/>
              <a:gd name="T27" fmla="*/ 2147483647 h 1198"/>
              <a:gd name="T28" fmla="*/ 2147483647 w 1365"/>
              <a:gd name="T29" fmla="*/ 2147483647 h 1198"/>
              <a:gd name="T30" fmla="*/ 2147483647 w 1365"/>
              <a:gd name="T31" fmla="*/ 2147483647 h 1198"/>
              <a:gd name="T32" fmla="*/ 2147483647 w 1365"/>
              <a:gd name="T33" fmla="*/ 2147483647 h 1198"/>
              <a:gd name="T34" fmla="*/ 2147483647 w 1365"/>
              <a:gd name="T35" fmla="*/ 2147483647 h 1198"/>
              <a:gd name="T36" fmla="*/ 2147483647 w 1365"/>
              <a:gd name="T37" fmla="*/ 2147483647 h 1198"/>
              <a:gd name="T38" fmla="*/ 2147483647 w 1365"/>
              <a:gd name="T39" fmla="*/ 2147483647 h 1198"/>
              <a:gd name="T40" fmla="*/ 2147483647 w 1365"/>
              <a:gd name="T41" fmla="*/ 2147483647 h 1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5"/>
              <a:gd name="T64" fmla="*/ 0 h 1198"/>
              <a:gd name="T65" fmla="*/ 1365 w 1365"/>
              <a:gd name="T66" fmla="*/ 1198 h 1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5" h="1198" extrusionOk="0">
                <a:moveTo>
                  <a:pt x="404" y="64"/>
                </a:moveTo>
                <a:cubicBezTo>
                  <a:pt x="373" y="68"/>
                  <a:pt x="356" y="67"/>
                  <a:pt x="327" y="83"/>
                </a:cubicBezTo>
                <a:cubicBezTo>
                  <a:pt x="297" y="99"/>
                  <a:pt x="270" y="123"/>
                  <a:pt x="244" y="147"/>
                </a:cubicBezTo>
                <a:cubicBezTo>
                  <a:pt x="199" y="189"/>
                  <a:pt x="160" y="229"/>
                  <a:pt x="128" y="282"/>
                </a:cubicBezTo>
                <a:cubicBezTo>
                  <a:pt x="92" y="341"/>
                  <a:pt x="58" y="398"/>
                  <a:pt x="32" y="461"/>
                </a:cubicBezTo>
                <a:cubicBezTo>
                  <a:pt x="8" y="521"/>
                  <a:pt x="-4" y="588"/>
                  <a:pt x="0" y="653"/>
                </a:cubicBezTo>
                <a:cubicBezTo>
                  <a:pt x="4" y="716"/>
                  <a:pt x="27" y="779"/>
                  <a:pt x="58" y="832"/>
                </a:cubicBezTo>
                <a:cubicBezTo>
                  <a:pt x="108" y="916"/>
                  <a:pt x="188" y="959"/>
                  <a:pt x="269" y="1005"/>
                </a:cubicBezTo>
                <a:cubicBezTo>
                  <a:pt x="346" y="1049"/>
                  <a:pt x="422" y="1069"/>
                  <a:pt x="506" y="1095"/>
                </a:cubicBezTo>
                <a:cubicBezTo>
                  <a:pt x="633" y="1135"/>
                  <a:pt x="759" y="1155"/>
                  <a:pt x="890" y="1178"/>
                </a:cubicBezTo>
                <a:cubicBezTo>
                  <a:pt x="977" y="1193"/>
                  <a:pt x="1065" y="1208"/>
                  <a:pt x="1153" y="1185"/>
                </a:cubicBezTo>
                <a:cubicBezTo>
                  <a:pt x="1197" y="1173"/>
                  <a:pt x="1250" y="1148"/>
                  <a:pt x="1287" y="1121"/>
                </a:cubicBezTo>
                <a:cubicBezTo>
                  <a:pt x="1317" y="1099"/>
                  <a:pt x="1356" y="1056"/>
                  <a:pt x="1364" y="1018"/>
                </a:cubicBezTo>
                <a:cubicBezTo>
                  <a:pt x="1375" y="967"/>
                  <a:pt x="1363" y="889"/>
                  <a:pt x="1351" y="839"/>
                </a:cubicBezTo>
                <a:cubicBezTo>
                  <a:pt x="1330" y="753"/>
                  <a:pt x="1304" y="667"/>
                  <a:pt x="1261" y="589"/>
                </a:cubicBezTo>
                <a:cubicBezTo>
                  <a:pt x="1210" y="498"/>
                  <a:pt x="1143" y="412"/>
                  <a:pt x="1069" y="339"/>
                </a:cubicBezTo>
                <a:cubicBezTo>
                  <a:pt x="1003" y="274"/>
                  <a:pt x="923" y="203"/>
                  <a:pt x="845" y="154"/>
                </a:cubicBezTo>
                <a:cubicBezTo>
                  <a:pt x="786" y="117"/>
                  <a:pt x="718" y="71"/>
                  <a:pt x="653" y="45"/>
                </a:cubicBezTo>
                <a:cubicBezTo>
                  <a:pt x="624" y="33"/>
                  <a:pt x="592" y="28"/>
                  <a:pt x="564" y="13"/>
                </a:cubicBezTo>
                <a:cubicBezTo>
                  <a:pt x="544" y="2"/>
                  <a:pt x="545" y="13"/>
                  <a:pt x="570" y="7"/>
                </a:cubicBezTo>
                <a:cubicBezTo>
                  <a:pt x="587" y="-2"/>
                  <a:pt x="595" y="-3"/>
                  <a:pt x="609" y="7"/>
                </a:cubicBezTo>
              </a:path>
            </a:pathLst>
          </a:custGeom>
          <a:noFill/>
          <a:ln w="19050" cap="rnd">
            <a:solidFill>
              <a:schemeClr val="accent2"/>
            </a:solidFill>
            <a:round/>
            <a:headEnd/>
            <a:tailEnd/>
          </a:ln>
        </p:spPr>
        <p:txBody>
          <a:bodyPr/>
          <a:lstStyle/>
          <a:p>
            <a:endParaRPr lang="en-US" dirty="0"/>
          </a:p>
        </p:txBody>
      </p:sp>
      <p:sp>
        <p:nvSpPr>
          <p:cNvPr id="43012" name="Comment 6"/>
          <p:cNvSpPr>
            <a:spLocks noRot="1" noChangeAspect="1" noEditPoints="1" noChangeArrowheads="1" noChangeShapeType="1" noTextEdit="1"/>
          </p:cNvSpPr>
          <p:nvPr/>
        </p:nvSpPr>
        <p:spPr bwMode="auto">
          <a:xfrm>
            <a:off x="2566988" y="6115050"/>
            <a:ext cx="2827337" cy="41275"/>
          </a:xfrm>
          <a:custGeom>
            <a:avLst/>
            <a:gdLst>
              <a:gd name="T0" fmla="*/ 0 w 7855"/>
              <a:gd name="T1" fmla="*/ 2147483647 h 116"/>
              <a:gd name="T2" fmla="*/ 2147483647 w 7855"/>
              <a:gd name="T3" fmla="*/ 2147483647 h 116"/>
              <a:gd name="T4" fmla="*/ 2147483647 w 7855"/>
              <a:gd name="T5" fmla="*/ 2147483647 h 116"/>
              <a:gd name="T6" fmla="*/ 2147483647 w 7855"/>
              <a:gd name="T7" fmla="*/ 0 h 116"/>
              <a:gd name="T8" fmla="*/ 2147483647 w 7855"/>
              <a:gd name="T9" fmla="*/ 2147483647 h 116"/>
              <a:gd name="T10" fmla="*/ 2147483647 w 7855"/>
              <a:gd name="T11" fmla="*/ 2147483647 h 116"/>
              <a:gd name="T12" fmla="*/ 2147483647 w 7855"/>
              <a:gd name="T13" fmla="*/ 2147483647 h 116"/>
              <a:gd name="T14" fmla="*/ 2147483647 w 7855"/>
              <a:gd name="T15" fmla="*/ 2147483647 h 116"/>
              <a:gd name="T16" fmla="*/ 2147483647 w 7855"/>
              <a:gd name="T17" fmla="*/ 2147483647 h 116"/>
              <a:gd name="T18" fmla="*/ 2147483647 w 7855"/>
              <a:gd name="T19" fmla="*/ 2147483647 h 116"/>
              <a:gd name="T20" fmla="*/ 2147483647 w 7855"/>
              <a:gd name="T21" fmla="*/ 2147483647 h 116"/>
              <a:gd name="T22" fmla="*/ 2147483647 w 7855"/>
              <a:gd name="T23" fmla="*/ 2147483647 h 116"/>
              <a:gd name="T24" fmla="*/ 2147483647 w 7855"/>
              <a:gd name="T25" fmla="*/ 2147483647 h 116"/>
              <a:gd name="T26" fmla="*/ 2147483647 w 7855"/>
              <a:gd name="T27" fmla="*/ 2147483647 h 116"/>
              <a:gd name="T28" fmla="*/ 2147483647 w 7855"/>
              <a:gd name="T29" fmla="*/ 2147483647 h 116"/>
              <a:gd name="T30" fmla="*/ 2147483647 w 7855"/>
              <a:gd name="T31" fmla="*/ 2147483647 h 116"/>
              <a:gd name="T32" fmla="*/ 2147483647 w 7855"/>
              <a:gd name="T33" fmla="*/ 2147483647 h 116"/>
              <a:gd name="T34" fmla="*/ 2147483647 w 7855"/>
              <a:gd name="T35" fmla="*/ 2147483647 h 116"/>
              <a:gd name="T36" fmla="*/ 2147483647 w 7855"/>
              <a:gd name="T37" fmla="*/ 2147483647 h 116"/>
              <a:gd name="T38" fmla="*/ 2147483647 w 7855"/>
              <a:gd name="T39" fmla="*/ 2147483647 h 116"/>
              <a:gd name="T40" fmla="*/ 2147483647 w 7855"/>
              <a:gd name="T41" fmla="*/ 2147483647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55"/>
              <a:gd name="T64" fmla="*/ 0 h 116"/>
              <a:gd name="T65" fmla="*/ 7855 w 7855"/>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55" h="116" extrusionOk="0">
                <a:moveTo>
                  <a:pt x="0" y="83"/>
                </a:moveTo>
                <a:cubicBezTo>
                  <a:pt x="3" y="83"/>
                  <a:pt x="-7" y="90"/>
                  <a:pt x="7" y="90"/>
                </a:cubicBezTo>
                <a:cubicBezTo>
                  <a:pt x="235" y="96"/>
                  <a:pt x="465" y="64"/>
                  <a:pt x="692" y="45"/>
                </a:cubicBezTo>
                <a:cubicBezTo>
                  <a:pt x="1090" y="12"/>
                  <a:pt x="1489" y="0"/>
                  <a:pt x="1889" y="0"/>
                </a:cubicBezTo>
                <a:cubicBezTo>
                  <a:pt x="2113" y="0"/>
                  <a:pt x="2337" y="17"/>
                  <a:pt x="2561" y="26"/>
                </a:cubicBezTo>
                <a:cubicBezTo>
                  <a:pt x="2648" y="30"/>
                  <a:pt x="2736" y="35"/>
                  <a:pt x="2823" y="39"/>
                </a:cubicBezTo>
                <a:cubicBezTo>
                  <a:pt x="2924" y="44"/>
                  <a:pt x="3025" y="55"/>
                  <a:pt x="3124" y="58"/>
                </a:cubicBezTo>
                <a:cubicBezTo>
                  <a:pt x="3365" y="66"/>
                  <a:pt x="3606" y="73"/>
                  <a:pt x="3847" y="83"/>
                </a:cubicBezTo>
                <a:cubicBezTo>
                  <a:pt x="3954" y="88"/>
                  <a:pt x="4060" y="89"/>
                  <a:pt x="4167" y="90"/>
                </a:cubicBezTo>
                <a:cubicBezTo>
                  <a:pt x="4270" y="91"/>
                  <a:pt x="4372" y="85"/>
                  <a:pt x="4475" y="83"/>
                </a:cubicBezTo>
                <a:cubicBezTo>
                  <a:pt x="4727" y="79"/>
                  <a:pt x="4978" y="89"/>
                  <a:pt x="5230" y="90"/>
                </a:cubicBezTo>
                <a:cubicBezTo>
                  <a:pt x="5363" y="91"/>
                  <a:pt x="5494" y="82"/>
                  <a:pt x="5627" y="77"/>
                </a:cubicBezTo>
                <a:cubicBezTo>
                  <a:pt x="5781" y="71"/>
                  <a:pt x="5934" y="66"/>
                  <a:pt x="6088" y="64"/>
                </a:cubicBezTo>
                <a:cubicBezTo>
                  <a:pt x="6345" y="60"/>
                  <a:pt x="6605" y="33"/>
                  <a:pt x="6862" y="45"/>
                </a:cubicBezTo>
                <a:cubicBezTo>
                  <a:pt x="6924" y="48"/>
                  <a:pt x="6986" y="55"/>
                  <a:pt x="7048" y="58"/>
                </a:cubicBezTo>
                <a:cubicBezTo>
                  <a:pt x="7110" y="61"/>
                  <a:pt x="7171" y="67"/>
                  <a:pt x="7233" y="71"/>
                </a:cubicBezTo>
                <a:cubicBezTo>
                  <a:pt x="7293" y="75"/>
                  <a:pt x="7353" y="77"/>
                  <a:pt x="7413" y="83"/>
                </a:cubicBezTo>
                <a:cubicBezTo>
                  <a:pt x="7500" y="91"/>
                  <a:pt x="7588" y="105"/>
                  <a:pt x="7675" y="109"/>
                </a:cubicBezTo>
                <a:cubicBezTo>
                  <a:pt x="7720" y="111"/>
                  <a:pt x="7819" y="121"/>
                  <a:pt x="7854" y="115"/>
                </a:cubicBezTo>
                <a:cubicBezTo>
                  <a:pt x="7859" y="114"/>
                  <a:pt x="7840" y="111"/>
                  <a:pt x="7848" y="109"/>
                </a:cubicBezTo>
                <a:cubicBezTo>
                  <a:pt x="7862" y="106"/>
                  <a:pt x="7831" y="93"/>
                  <a:pt x="7842" y="90"/>
                </a:cubicBezTo>
              </a:path>
            </a:pathLst>
          </a:custGeom>
          <a:solidFill>
            <a:schemeClr val="bg1"/>
          </a:solidFill>
          <a:ln w="228600" cap="sq">
            <a:solidFill>
              <a:srgbClr val="FFFF00">
                <a:alpha val="33333"/>
              </a:srgbClr>
            </a:solidFill>
            <a:round/>
            <a:headEnd/>
            <a:tailEnd/>
          </a:ln>
        </p:spPr>
        <p:txBody>
          <a:bodyPr/>
          <a:lstStyle/>
          <a:p>
            <a:endParaRPr lang="en-US" dirty="0"/>
          </a:p>
        </p:txBody>
      </p:sp>
      <p:sp>
        <p:nvSpPr>
          <p:cNvPr id="43013" name="Comment 8"/>
          <p:cNvSpPr>
            <a:spLocks noRot="1" noChangeAspect="1" noEditPoints="1" noChangeArrowheads="1" noChangeShapeType="1" noTextEdit="1"/>
          </p:cNvSpPr>
          <p:nvPr/>
        </p:nvSpPr>
        <p:spPr bwMode="auto">
          <a:xfrm>
            <a:off x="5181600" y="3886200"/>
            <a:ext cx="795338" cy="995363"/>
          </a:xfrm>
          <a:custGeom>
            <a:avLst/>
            <a:gdLst>
              <a:gd name="T0" fmla="*/ 2147483647 w 2210"/>
              <a:gd name="T1" fmla="*/ 2147483647 h 2766"/>
              <a:gd name="T2" fmla="*/ 2147483647 w 2210"/>
              <a:gd name="T3" fmla="*/ 2147483647 h 2766"/>
              <a:gd name="T4" fmla="*/ 2147483647 w 2210"/>
              <a:gd name="T5" fmla="*/ 2147483647 h 2766"/>
              <a:gd name="T6" fmla="*/ 2147483647 w 2210"/>
              <a:gd name="T7" fmla="*/ 2147483647 h 2766"/>
              <a:gd name="T8" fmla="*/ 2147483647 w 2210"/>
              <a:gd name="T9" fmla="*/ 2147483647 h 2766"/>
              <a:gd name="T10" fmla="*/ 2147483647 w 2210"/>
              <a:gd name="T11" fmla="*/ 2147483647 h 2766"/>
              <a:gd name="T12" fmla="*/ 0 w 2210"/>
              <a:gd name="T13" fmla="*/ 2147483647 h 2766"/>
              <a:gd name="T14" fmla="*/ 2147483647 w 2210"/>
              <a:gd name="T15" fmla="*/ 2147483647 h 2766"/>
              <a:gd name="T16" fmla="*/ 2147483647 w 2210"/>
              <a:gd name="T17" fmla="*/ 2147483647 h 2766"/>
              <a:gd name="T18" fmla="*/ 2147483647 w 2210"/>
              <a:gd name="T19" fmla="*/ 2147483647 h 2766"/>
              <a:gd name="T20" fmla="*/ 2147483647 w 2210"/>
              <a:gd name="T21" fmla="*/ 2147483647 h 2766"/>
              <a:gd name="T22" fmla="*/ 2147483647 w 2210"/>
              <a:gd name="T23" fmla="*/ 2147483647 h 2766"/>
              <a:gd name="T24" fmla="*/ 2147483647 w 2210"/>
              <a:gd name="T25" fmla="*/ 2147483647 h 2766"/>
              <a:gd name="T26" fmla="*/ 2147483647 w 2210"/>
              <a:gd name="T27" fmla="*/ 2147483647 h 2766"/>
              <a:gd name="T28" fmla="*/ 2147483647 w 2210"/>
              <a:gd name="T29" fmla="*/ 2147483647 h 2766"/>
              <a:gd name="T30" fmla="*/ 2147483647 w 2210"/>
              <a:gd name="T31" fmla="*/ 2147483647 h 27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0"/>
              <a:gd name="T49" fmla="*/ 0 h 2766"/>
              <a:gd name="T50" fmla="*/ 2210 w 2210"/>
              <a:gd name="T51" fmla="*/ 2766 h 27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0" h="2766" extrusionOk="0">
                <a:moveTo>
                  <a:pt x="1108" y="12"/>
                </a:moveTo>
                <a:cubicBezTo>
                  <a:pt x="1066" y="14"/>
                  <a:pt x="1027" y="8"/>
                  <a:pt x="980" y="19"/>
                </a:cubicBezTo>
                <a:cubicBezTo>
                  <a:pt x="834" y="53"/>
                  <a:pt x="698" y="151"/>
                  <a:pt x="589" y="249"/>
                </a:cubicBezTo>
                <a:cubicBezTo>
                  <a:pt x="464" y="361"/>
                  <a:pt x="376" y="489"/>
                  <a:pt x="282" y="627"/>
                </a:cubicBezTo>
                <a:cubicBezTo>
                  <a:pt x="221" y="716"/>
                  <a:pt x="158" y="815"/>
                  <a:pt x="116" y="915"/>
                </a:cubicBezTo>
                <a:cubicBezTo>
                  <a:pt x="82" y="997"/>
                  <a:pt x="50" y="1091"/>
                  <a:pt x="32" y="1178"/>
                </a:cubicBezTo>
                <a:cubicBezTo>
                  <a:pt x="12" y="1272"/>
                  <a:pt x="2" y="1370"/>
                  <a:pt x="0" y="1466"/>
                </a:cubicBezTo>
                <a:cubicBezTo>
                  <a:pt x="-6" y="1697"/>
                  <a:pt x="76" y="1903"/>
                  <a:pt x="186" y="2100"/>
                </a:cubicBezTo>
                <a:cubicBezTo>
                  <a:pt x="257" y="2228"/>
                  <a:pt x="348" y="2339"/>
                  <a:pt x="455" y="2439"/>
                </a:cubicBezTo>
                <a:cubicBezTo>
                  <a:pt x="584" y="2560"/>
                  <a:pt x="731" y="2678"/>
                  <a:pt x="903" y="2733"/>
                </a:cubicBezTo>
                <a:cubicBezTo>
                  <a:pt x="1029" y="2773"/>
                  <a:pt x="1148" y="2771"/>
                  <a:pt x="1268" y="2714"/>
                </a:cubicBezTo>
                <a:cubicBezTo>
                  <a:pt x="1575" y="2568"/>
                  <a:pt x="1799" y="2235"/>
                  <a:pt x="1953" y="1946"/>
                </a:cubicBezTo>
                <a:cubicBezTo>
                  <a:pt x="2069" y="1729"/>
                  <a:pt x="2162" y="1513"/>
                  <a:pt x="2196" y="1267"/>
                </a:cubicBezTo>
                <a:cubicBezTo>
                  <a:pt x="2226" y="1051"/>
                  <a:pt x="2203" y="814"/>
                  <a:pt x="2093" y="621"/>
                </a:cubicBezTo>
                <a:cubicBezTo>
                  <a:pt x="1977" y="416"/>
                  <a:pt x="1790" y="301"/>
                  <a:pt x="1581" y="211"/>
                </a:cubicBezTo>
                <a:cubicBezTo>
                  <a:pt x="1320" y="99"/>
                  <a:pt x="1042" y="69"/>
                  <a:pt x="762" y="57"/>
                </a:cubicBezTo>
              </a:path>
            </a:pathLst>
          </a:custGeom>
          <a:noFill/>
          <a:ln w="19050" cap="rnd">
            <a:solidFill>
              <a:schemeClr val="accent2"/>
            </a:solidFill>
            <a:round/>
            <a:headEnd/>
            <a:tailEnd/>
          </a:ln>
        </p:spPr>
        <p:txBody>
          <a:bodyPr/>
          <a:lstStyle/>
          <a:p>
            <a:endParaRPr lang="en-US" dirty="0"/>
          </a:p>
        </p:txBody>
      </p:sp>
      <p:sp>
        <p:nvSpPr>
          <p:cNvPr id="7" name="Rectangle 10"/>
          <p:cNvSpPr txBox="1">
            <a:spLocks noChangeArrowheads="1"/>
          </p:cNvSpPr>
          <p:nvPr/>
        </p:nvSpPr>
        <p:spPr>
          <a:xfrm>
            <a:off x="76200" y="0"/>
            <a:ext cx="9067800" cy="762000"/>
          </a:xfrm>
          <a:prstGeom prst="rect">
            <a:avLst/>
          </a:prstGeom>
          <a:solidFill>
            <a:schemeClr val="bg1"/>
          </a:solidFill>
          <a:ln>
            <a:noFill/>
          </a:ln>
        </p:spPr>
        <p:txBody>
          <a:bodyPr/>
          <a:lstStyle/>
          <a:p>
            <a:pPr fontAlgn="auto">
              <a:spcBef>
                <a:spcPts val="0"/>
              </a:spcBef>
              <a:spcAft>
                <a:spcPts val="0"/>
              </a:spcAft>
              <a:defRPr/>
            </a:pPr>
            <a:endParaRPr lang="en-US" sz="800" b="1" dirty="0">
              <a:solidFill>
                <a:schemeClr val="tx2"/>
              </a:solidFill>
              <a:effectLst>
                <a:outerShdw blurRad="31750" dist="25400" dir="5400000" algn="tl" rotWithShape="0">
                  <a:srgbClr val="000000">
                    <a:alpha val="25000"/>
                  </a:srgbClr>
                </a:outerShdw>
              </a:effectLst>
              <a:latin typeface="+mj-lt"/>
              <a:ea typeface="+mj-ea"/>
              <a:cs typeface="+mj-cs"/>
            </a:endParaRPr>
          </a:p>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Children Without Consent</a:t>
            </a:r>
          </a:p>
        </p:txBody>
      </p:sp>
      <p:sp>
        <p:nvSpPr>
          <p:cNvPr id="8" name="Text Box 11"/>
          <p:cNvSpPr txBox="1">
            <a:spLocks noChangeArrowheads="1"/>
          </p:cNvSpPr>
          <p:nvPr/>
        </p:nvSpPr>
        <p:spPr bwMode="auto">
          <a:xfrm>
            <a:off x="152400" y="3276600"/>
            <a:ext cx="3048000" cy="169227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2700000" scaled="1"/>
            <a:tileRect/>
          </a:gradFill>
          <a:ln w="9525">
            <a:noFill/>
            <a:miter lim="800000"/>
            <a:headEnd/>
            <a:tailEnd/>
          </a:ln>
        </p:spPr>
        <p:txBody>
          <a:bodyPr>
            <a:spAutoFit/>
          </a:bodyPr>
          <a:lstStyle/>
          <a:p>
            <a:pPr fontAlgn="auto">
              <a:spcBef>
                <a:spcPct val="50000"/>
              </a:spcBef>
              <a:spcAft>
                <a:spcPts val="0"/>
              </a:spcAft>
              <a:defRPr/>
            </a:pPr>
            <a:r>
              <a:rPr lang="en-US" sz="1600" b="1" dirty="0">
                <a:latin typeface="Garamond" pitchFamily="18" charset="0"/>
                <a:cs typeface="+mn-cs"/>
              </a:rPr>
              <a:t>FTC</a:t>
            </a:r>
          </a:p>
          <a:p>
            <a:pPr fontAlgn="auto">
              <a:spcBef>
                <a:spcPct val="50000"/>
              </a:spcBef>
              <a:spcAft>
                <a:spcPts val="0"/>
              </a:spcAft>
              <a:defRPr/>
            </a:pPr>
            <a:r>
              <a:rPr lang="en-US" sz="1600" b="1" dirty="0">
                <a:latin typeface="Garamond" pitchFamily="18" charset="0"/>
                <a:cs typeface="+mn-cs"/>
              </a:rPr>
              <a:t>Okay to use ratings, drop down choices</a:t>
            </a:r>
          </a:p>
          <a:p>
            <a:pPr fontAlgn="auto">
              <a:spcBef>
                <a:spcPct val="50000"/>
              </a:spcBef>
              <a:spcAft>
                <a:spcPts val="0"/>
              </a:spcAft>
              <a:defRPr/>
            </a:pPr>
            <a:r>
              <a:rPr lang="en-US" sz="1600" b="1" dirty="0">
                <a:latin typeface="Garamond" pitchFamily="18" charset="0"/>
                <a:cs typeface="+mn-cs"/>
              </a:rPr>
              <a:t>but</a:t>
            </a:r>
          </a:p>
          <a:p>
            <a:pPr fontAlgn="auto">
              <a:spcBef>
                <a:spcPct val="50000"/>
              </a:spcBef>
              <a:spcAft>
                <a:spcPts val="0"/>
              </a:spcAft>
              <a:defRPr/>
            </a:pPr>
            <a:r>
              <a:rPr lang="en-US" sz="1600" b="1" dirty="0">
                <a:latin typeface="Garamond" pitchFamily="18" charset="0"/>
                <a:cs typeface="+mn-cs"/>
              </a:rPr>
              <a:t>No free text, no messaging</a:t>
            </a:r>
          </a:p>
        </p:txBody>
      </p:sp>
      <p:sp>
        <p:nvSpPr>
          <p:cNvPr id="9" name="Text Box 12"/>
          <p:cNvSpPr txBox="1">
            <a:spLocks noChangeArrowheads="1"/>
          </p:cNvSpPr>
          <p:nvPr/>
        </p:nvSpPr>
        <p:spPr bwMode="auto">
          <a:xfrm>
            <a:off x="6705600" y="2209800"/>
            <a:ext cx="2438400" cy="2246313"/>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Competing Principle: don’t restrict user participation based on age</a:t>
            </a:r>
          </a:p>
          <a:p>
            <a:pPr>
              <a:spcBef>
                <a:spcPct val="50000"/>
              </a:spcBef>
            </a:pPr>
            <a:endParaRPr lang="en-US" sz="2000" dirty="0">
              <a:latin typeface="Calibri" pitchFamily="34" charset="0"/>
            </a:endParaRPr>
          </a:p>
          <a:p>
            <a:pPr>
              <a:spcBef>
                <a:spcPct val="50000"/>
              </a:spcBef>
            </a:pPr>
            <a:endParaRPr lang="en-US" sz="2000" dirty="0">
              <a:latin typeface="Calibri" pitchFamily="34" charset="0"/>
            </a:endParaRPr>
          </a:p>
        </p:txBody>
      </p:sp>
      <p:sp>
        <p:nvSpPr>
          <p:cNvPr id="11" name="Rectangle 10"/>
          <p:cNvSpPr>
            <a:spLocks noChangeArrowheads="1"/>
          </p:cNvSpPr>
          <p:nvPr/>
        </p:nvSpPr>
        <p:spPr bwMode="auto">
          <a:xfrm>
            <a:off x="6400800" y="990600"/>
            <a:ext cx="2743200" cy="923925"/>
          </a:xfrm>
          <a:prstGeom prst="rect">
            <a:avLst/>
          </a:prstGeom>
          <a:noFill/>
          <a:ln w="9525">
            <a:noFill/>
            <a:miter lim="800000"/>
            <a:headEnd/>
            <a:tailEnd/>
          </a:ln>
        </p:spPr>
        <p:txBody>
          <a:bodyPr>
            <a:spAutoFit/>
          </a:bodyPr>
          <a:lstStyle/>
          <a:p>
            <a:pPr>
              <a:spcBef>
                <a:spcPct val="50000"/>
              </a:spcBef>
            </a:pPr>
            <a:r>
              <a:rPr lang="en-US" dirty="0">
                <a:latin typeface="Calibri" pitchFamily="34" charset="0"/>
              </a:rPr>
              <a:t>Noncommercial sites may </a:t>
            </a:r>
            <a:r>
              <a:rPr lang="en-US" b="1" i="1" dirty="0">
                <a:latin typeface="Calibri" pitchFamily="34" charset="0"/>
              </a:rPr>
              <a:t>choose </a:t>
            </a:r>
            <a:r>
              <a:rPr lang="en-US" dirty="0">
                <a:latin typeface="Calibri" pitchFamily="34" charset="0"/>
              </a:rPr>
              <a:t>to comply with COPPA.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152400" y="152400"/>
            <a:ext cx="8153400" cy="685800"/>
          </a:xfrm>
          <a:prstGeom prst="rect">
            <a:avLst/>
          </a:prstGeom>
        </p:spPr>
        <p:txBody>
          <a:bodyPr/>
          <a:lstStyle/>
          <a:p>
            <a:pPr fontAlgn="auto">
              <a:spcBef>
                <a:spcPts val="0"/>
              </a:spcBef>
              <a:spcAft>
                <a:spcPts val="0"/>
              </a:spcAft>
              <a:defRPr/>
            </a:pPr>
            <a:r>
              <a:rPr lang="en-US" sz="4100" b="1" dirty="0">
                <a:solidFill>
                  <a:schemeClr val="tx2"/>
                </a:solidFill>
                <a:effectLst>
                  <a:outerShdw blurRad="31750" dist="25400" dir="5400000" algn="tl" rotWithShape="0">
                    <a:srgbClr val="000000">
                      <a:alpha val="25000"/>
                    </a:srgbClr>
                  </a:outerShdw>
                </a:effectLst>
                <a:latin typeface="Calibri" pitchFamily="34" charset="0"/>
                <a:ea typeface="+mj-ea"/>
                <a:cs typeface="+mj-cs"/>
              </a:rPr>
              <a:t>California State Library</a:t>
            </a:r>
          </a:p>
        </p:txBody>
      </p:sp>
      <p:sp>
        <p:nvSpPr>
          <p:cNvPr id="44034" name="Content Placeholder 2"/>
          <p:cNvSpPr txBox="1">
            <a:spLocks/>
          </p:cNvSpPr>
          <p:nvPr/>
        </p:nvSpPr>
        <p:spPr bwMode="auto">
          <a:xfrm>
            <a:off x="152400" y="1233488"/>
            <a:ext cx="8229600" cy="4525962"/>
          </a:xfrm>
          <a:prstGeom prst="rect">
            <a:avLst/>
          </a:prstGeom>
          <a:noFill/>
          <a:ln w="9525">
            <a:noFill/>
            <a:miter lim="800000"/>
            <a:headEnd/>
            <a:tailEnd/>
          </a:ln>
        </p:spPr>
        <p:txBody>
          <a:bodyPr/>
          <a:lstStyle/>
          <a:p>
            <a:pPr marL="365125" indent="-255588">
              <a:spcBef>
                <a:spcPts val="400"/>
              </a:spcBef>
              <a:buClr>
                <a:schemeClr val="accent1"/>
              </a:buClr>
              <a:buSzPct val="68000"/>
            </a:pPr>
            <a:r>
              <a:rPr lang="en-US" b="1" i="1" dirty="0">
                <a:solidFill>
                  <a:srgbClr val="FF0000"/>
                </a:solidFill>
                <a:latin typeface="Lucida Sans Unicode" pitchFamily="34" charset="0"/>
              </a:rPr>
              <a:t>Children are not eligible to use services that require submission of personal information </a:t>
            </a:r>
            <a:r>
              <a:rPr lang="en-US" dirty="0">
                <a:latin typeface="Lucida Sans Unicode" pitchFamily="34" charset="0"/>
              </a:rPr>
              <a:t>and we require that minors (under the age of 18) do not submit any personal information to us. This includes submitting personal information to the State as part of a user profile or personalization profile. If you are a minor, you can </a:t>
            </a:r>
            <a:r>
              <a:rPr lang="en-US" b="1" i="1" dirty="0">
                <a:solidFill>
                  <a:srgbClr val="FF0000"/>
                </a:solidFill>
                <a:latin typeface="Lucida Sans Unicode" pitchFamily="34" charset="0"/>
              </a:rPr>
              <a:t>use</a:t>
            </a:r>
            <a:r>
              <a:rPr lang="en-US" dirty="0">
                <a:latin typeface="Lucida Sans Unicode" pitchFamily="34" charset="0"/>
              </a:rPr>
              <a:t> these services </a:t>
            </a:r>
            <a:r>
              <a:rPr lang="en-US" sz="2000" b="1" i="1" dirty="0">
                <a:solidFill>
                  <a:srgbClr val="FF0000"/>
                </a:solidFill>
                <a:latin typeface="Lucida Sans Unicode" pitchFamily="34" charset="0"/>
              </a:rPr>
              <a:t>only</a:t>
            </a:r>
            <a:r>
              <a:rPr lang="en-US" sz="2000" i="1" dirty="0">
                <a:solidFill>
                  <a:srgbClr val="FF0000"/>
                </a:solidFill>
                <a:latin typeface="Lucida Sans Unicode" pitchFamily="34" charset="0"/>
              </a:rPr>
              <a:t> </a:t>
            </a:r>
            <a:r>
              <a:rPr lang="en-US" dirty="0">
                <a:latin typeface="Lucida Sans Unicode" pitchFamily="34" charset="0"/>
              </a:rPr>
              <a:t>if used </a:t>
            </a:r>
            <a:r>
              <a:rPr lang="en-US" sz="2000" b="1" i="1" dirty="0">
                <a:solidFill>
                  <a:srgbClr val="FF0000"/>
                </a:solidFill>
                <a:latin typeface="Lucida Sans Unicode" pitchFamily="34" charset="0"/>
              </a:rPr>
              <a:t>together with your parents </a:t>
            </a:r>
            <a:r>
              <a:rPr lang="en-US" dirty="0">
                <a:latin typeface="Lucida Sans Unicode" pitchFamily="34" charset="0"/>
              </a:rPr>
              <a:t>or guardians. If you are a minor you should seek guidance from your parents. If the state decides to begin collecting personal information from children, it will notify parents that it is being requested, disclose the reasons for collecting it, and disclose our intended use for it. The state will seek parental consent before collecting any personally identifiable information. If it does collect it, parents may request information on the type of data being collected, view their child's information and, if they choose, prohibit the state from making further use of their child's information. The state will not provide personal information about children to third parties.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28600" y="228600"/>
            <a:ext cx="8382000" cy="1143000"/>
          </a:xfrm>
          <a:prstGeom prst="rect">
            <a:avLst/>
          </a:prstGeom>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dirty="0" smtClean="0">
                <a:solidFill>
                  <a:srgbClr val="FF0000"/>
                </a:solidFill>
                <a:cs typeface="Calibri" pitchFamily="34" charset="0"/>
              </a:rPr>
              <a:t>Social Media Policies</a:t>
            </a:r>
          </a:p>
          <a:p>
            <a:pPr algn="ctr">
              <a:defRPr/>
            </a:pPr>
            <a:r>
              <a:rPr lang="en-US" dirty="0" smtClean="0">
                <a:cs typeface="Calibri" pitchFamily="34" charset="0"/>
              </a:rPr>
              <a:t>.. and Free Speech</a:t>
            </a:r>
          </a:p>
        </p:txBody>
      </p:sp>
      <p:sp>
        <p:nvSpPr>
          <p:cNvPr id="45058" name="Content Placeholder 2"/>
          <p:cNvSpPr txBox="1">
            <a:spLocks/>
          </p:cNvSpPr>
          <p:nvPr/>
        </p:nvSpPr>
        <p:spPr bwMode="auto">
          <a:xfrm>
            <a:off x="152400" y="15240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3200" dirty="0">
                <a:latin typeface="Calibri" pitchFamily="34" charset="0"/>
              </a:rPr>
              <a:t>Define purpose of the space		</a:t>
            </a:r>
            <a:endParaRPr lang="en-US" sz="3200" dirty="0" smtClean="0">
              <a:latin typeface="Calibri" pitchFamily="34" charset="0"/>
            </a:endParaRPr>
          </a:p>
          <a:p>
            <a:pPr marL="858838" lvl="2" indent="-228600" eaLnBrk="0" hangingPunct="0">
              <a:spcBef>
                <a:spcPts val="350"/>
              </a:spcBef>
              <a:buClr>
                <a:schemeClr val="accent2"/>
              </a:buClr>
              <a:buSzPct val="100000"/>
              <a:buFont typeface="Wingdings 2" pitchFamily="18" charset="2"/>
              <a:buChar char=""/>
            </a:pPr>
            <a:r>
              <a:rPr lang="en-US" sz="3200" dirty="0" smtClean="0">
                <a:latin typeface="Calibri" pitchFamily="34" charset="0"/>
              </a:rPr>
              <a:t>Teen reading club</a:t>
            </a:r>
          </a:p>
          <a:p>
            <a:pPr marL="858838" lvl="2" indent="-228600" eaLnBrk="0" hangingPunct="0">
              <a:spcBef>
                <a:spcPts val="350"/>
              </a:spcBef>
              <a:buClr>
                <a:schemeClr val="accent2"/>
              </a:buClr>
              <a:buSzPct val="100000"/>
              <a:buFont typeface="Wingdings 2" pitchFamily="18" charset="2"/>
              <a:buChar char=""/>
            </a:pPr>
            <a:r>
              <a:rPr lang="en-US" sz="3200" dirty="0" smtClean="0">
                <a:latin typeface="Calibri" pitchFamily="34" charset="0"/>
              </a:rPr>
              <a:t>Children’s poetry group</a:t>
            </a:r>
          </a:p>
          <a:p>
            <a:pPr marL="365125" indent="-255588" eaLnBrk="0" hangingPunct="0">
              <a:spcBef>
                <a:spcPts val="400"/>
              </a:spcBef>
              <a:buClr>
                <a:schemeClr val="accent1"/>
              </a:buClr>
              <a:buSzPct val="68000"/>
              <a:buFont typeface="Wingdings 3" pitchFamily="18" charset="2"/>
              <a:buChar char=""/>
            </a:pPr>
            <a:r>
              <a:rPr lang="en-US" sz="3200" dirty="0">
                <a:latin typeface="Calibri" pitchFamily="34" charset="0"/>
              </a:rPr>
              <a:t>Ask for civility (but don’t enforce)</a:t>
            </a:r>
          </a:p>
          <a:p>
            <a:pPr marL="365125" indent="-255588" eaLnBrk="0" hangingPunct="0">
              <a:spcBef>
                <a:spcPts val="400"/>
              </a:spcBef>
              <a:buClr>
                <a:schemeClr val="accent1"/>
              </a:buClr>
              <a:buSzPct val="68000"/>
              <a:buFont typeface="Wingdings 3" pitchFamily="18" charset="2"/>
              <a:buChar char=""/>
            </a:pPr>
            <a:r>
              <a:rPr lang="en-US" sz="3200" dirty="0">
                <a:latin typeface="Calibri" pitchFamily="34" charset="0"/>
              </a:rPr>
              <a:t>Remove OFF TOPIC </a:t>
            </a:r>
          </a:p>
          <a:p>
            <a:pPr marL="858838" lvl="2" indent="-228600" eaLnBrk="0" hangingPunct="0">
              <a:spcBef>
                <a:spcPts val="350"/>
              </a:spcBef>
              <a:buClr>
                <a:schemeClr val="accent2"/>
              </a:buClr>
              <a:buSzPct val="100000"/>
              <a:buFont typeface="Wingdings 2" pitchFamily="18" charset="2"/>
              <a:buChar char=""/>
            </a:pPr>
            <a:r>
              <a:rPr lang="en-US" sz="3200" dirty="0">
                <a:latin typeface="Calibri" pitchFamily="34" charset="0"/>
              </a:rPr>
              <a:t>Cialis</a:t>
            </a:r>
          </a:p>
          <a:p>
            <a:pPr marL="858838" lvl="2" indent="-228600" eaLnBrk="0" hangingPunct="0">
              <a:spcBef>
                <a:spcPts val="350"/>
              </a:spcBef>
              <a:buClr>
                <a:schemeClr val="accent2"/>
              </a:buClr>
              <a:buSzPct val="100000"/>
              <a:buFont typeface="Wingdings 2" pitchFamily="18" charset="2"/>
              <a:buChar char=""/>
            </a:pPr>
            <a:r>
              <a:rPr lang="en-US" sz="3200" dirty="0">
                <a:latin typeface="Calibri" pitchFamily="34" charset="0"/>
              </a:rPr>
              <a:t>Personal attacks that are off topic</a:t>
            </a:r>
          </a:p>
          <a:p>
            <a:pPr marL="365125" indent="-255588" eaLnBrk="0" hangingPunct="0">
              <a:spcBef>
                <a:spcPts val="400"/>
              </a:spcBef>
              <a:buClr>
                <a:schemeClr val="accent1"/>
              </a:buClr>
              <a:buSzPct val="68000"/>
              <a:buFont typeface="Wingdings 3" pitchFamily="18" charset="2"/>
              <a:buChar char=""/>
            </a:pPr>
            <a:r>
              <a:rPr lang="en-US" sz="3200" dirty="0">
                <a:latin typeface="Calibri" pitchFamily="34" charset="0"/>
              </a:rPr>
              <a:t>Bury offensive posts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905000" y="1981200"/>
            <a:ext cx="1905000" cy="838200"/>
          </a:xfrm>
          <a:prstGeom prst="flowChartDecision">
            <a:avLst/>
          </a:prstGeom>
          <a:solidFill>
            <a:srgbClr val="FF3300">
              <a:alpha val="74901"/>
            </a:srgbClr>
          </a:solidFill>
          <a:ln w="9525">
            <a:solidFill>
              <a:schemeClr val="tx1"/>
            </a:solidFill>
            <a:miter lim="800000"/>
            <a:headEnd/>
            <a:tailEnd/>
          </a:ln>
        </p:spPr>
        <p:txBody>
          <a:bodyPr wrap="none" anchor="ctr"/>
          <a:lstStyle/>
          <a:p>
            <a:r>
              <a:rPr lang="en-US" sz="1600" dirty="0">
                <a:latin typeface="Calibri" pitchFamily="34" charset="0"/>
              </a:rPr>
              <a:t>Limited</a:t>
            </a:r>
          </a:p>
          <a:p>
            <a:r>
              <a:rPr lang="en-US" sz="1600" dirty="0">
                <a:latin typeface="Calibri" pitchFamily="34" charset="0"/>
              </a:rPr>
              <a:t>Public Forum</a:t>
            </a:r>
          </a:p>
        </p:txBody>
      </p:sp>
      <p:sp>
        <p:nvSpPr>
          <p:cNvPr id="122889" name="Line 3"/>
          <p:cNvSpPr>
            <a:spLocks noChangeShapeType="1"/>
          </p:cNvSpPr>
          <p:nvPr/>
        </p:nvSpPr>
        <p:spPr bwMode="auto">
          <a:xfrm>
            <a:off x="4724400" y="762000"/>
            <a:ext cx="0" cy="381000"/>
          </a:xfrm>
          <a:prstGeom prst="line">
            <a:avLst/>
          </a:prstGeom>
          <a:noFill/>
          <a:ln w="9525">
            <a:noFill/>
            <a:round/>
            <a:headEnd/>
            <a:tailEnd type="triangle" w="med" len="med"/>
          </a:ln>
        </p:spPr>
        <p:txBody>
          <a:bodyPr wrap="none" anchor="ctr"/>
          <a:lstStyle/>
          <a:p>
            <a:endParaRPr lang="en-US" dirty="0"/>
          </a:p>
        </p:txBody>
      </p:sp>
      <p:sp>
        <p:nvSpPr>
          <p:cNvPr id="122890" name="AutoShape 4"/>
          <p:cNvSpPr>
            <a:spLocks noChangeArrowheads="1"/>
          </p:cNvSpPr>
          <p:nvPr/>
        </p:nvSpPr>
        <p:spPr bwMode="auto">
          <a:xfrm>
            <a:off x="6248400" y="2124075"/>
            <a:ext cx="2895600" cy="1123950"/>
          </a:xfrm>
          <a:prstGeom prst="flowChartDecision">
            <a:avLst/>
          </a:prstGeom>
          <a:solidFill>
            <a:srgbClr val="00FF00"/>
          </a:solidFill>
          <a:ln w="9525">
            <a:solidFill>
              <a:schemeClr val="tx1"/>
            </a:solidFill>
            <a:miter lim="800000"/>
            <a:headEnd/>
            <a:tailEnd/>
          </a:ln>
        </p:spPr>
        <p:txBody>
          <a:bodyPr wrap="none" anchor="ctr"/>
          <a:lstStyle/>
          <a:p>
            <a:r>
              <a:rPr lang="en-US" sz="2000" dirty="0">
                <a:latin typeface="Calibri" pitchFamily="34" charset="0"/>
              </a:rPr>
              <a:t>Public Forum</a:t>
            </a:r>
          </a:p>
        </p:txBody>
      </p:sp>
      <p:sp>
        <p:nvSpPr>
          <p:cNvPr id="122891" name="Rectangle 5"/>
          <p:cNvSpPr>
            <a:spLocks noChangeArrowheads="1"/>
          </p:cNvSpPr>
          <p:nvPr/>
        </p:nvSpPr>
        <p:spPr bwMode="auto">
          <a:xfrm>
            <a:off x="5029200" y="3114675"/>
            <a:ext cx="292100" cy="457200"/>
          </a:xfrm>
          <a:prstGeom prst="rect">
            <a:avLst/>
          </a:prstGeom>
          <a:noFill/>
          <a:ln w="9525">
            <a:noFill/>
            <a:miter lim="800000"/>
            <a:headEnd/>
            <a:tailEnd/>
          </a:ln>
        </p:spPr>
        <p:txBody>
          <a:bodyPr wrap="none">
            <a:spAutoFit/>
          </a:bodyPr>
          <a:lstStyle/>
          <a:p>
            <a:r>
              <a:rPr lang="en-US" dirty="0">
                <a:latin typeface="Calibri" pitchFamily="34" charset="0"/>
              </a:rPr>
              <a:t> </a:t>
            </a:r>
            <a:endParaRPr lang="en-US" dirty="0">
              <a:latin typeface="Times New Roman" pitchFamily="18" charset="0"/>
            </a:endParaRPr>
          </a:p>
        </p:txBody>
      </p:sp>
      <p:sp>
        <p:nvSpPr>
          <p:cNvPr id="122892" name="Line 6"/>
          <p:cNvSpPr>
            <a:spLocks noChangeShapeType="1"/>
          </p:cNvSpPr>
          <p:nvPr/>
        </p:nvSpPr>
        <p:spPr bwMode="auto">
          <a:xfrm>
            <a:off x="4724400" y="762000"/>
            <a:ext cx="0" cy="381000"/>
          </a:xfrm>
          <a:prstGeom prst="line">
            <a:avLst/>
          </a:prstGeom>
          <a:noFill/>
          <a:ln w="9525">
            <a:noFill/>
            <a:round/>
            <a:headEnd/>
            <a:tailEnd type="triangle" w="med" len="med"/>
          </a:ln>
        </p:spPr>
        <p:txBody>
          <a:bodyPr wrap="none" anchor="ctr"/>
          <a:lstStyle/>
          <a:p>
            <a:endParaRPr lang="en-US" dirty="0"/>
          </a:p>
        </p:txBody>
      </p:sp>
      <p:cxnSp>
        <p:nvCxnSpPr>
          <p:cNvPr id="122893" name="AutoShape 7"/>
          <p:cNvCxnSpPr>
            <a:cxnSpLocks noChangeShapeType="1"/>
            <a:stCxn id="122892" idx="0"/>
          </p:cNvCxnSpPr>
          <p:nvPr/>
        </p:nvCxnSpPr>
        <p:spPr bwMode="auto">
          <a:xfrm flipV="1">
            <a:off x="4724400" y="533400"/>
            <a:ext cx="38100" cy="228600"/>
          </a:xfrm>
          <a:prstGeom prst="straightConnector1">
            <a:avLst/>
          </a:prstGeom>
          <a:noFill/>
          <a:ln w="9525">
            <a:noFill/>
            <a:round/>
            <a:headEnd/>
            <a:tailEnd type="triangle" w="med" len="med"/>
          </a:ln>
        </p:spPr>
      </p:cxnSp>
      <p:cxnSp>
        <p:nvCxnSpPr>
          <p:cNvPr id="122894" name="AutoShape 8"/>
          <p:cNvCxnSpPr>
            <a:cxnSpLocks noChangeShapeType="1"/>
          </p:cNvCxnSpPr>
          <p:nvPr/>
        </p:nvCxnSpPr>
        <p:spPr bwMode="auto">
          <a:xfrm flipV="1">
            <a:off x="4724400" y="-1066800"/>
            <a:ext cx="152400" cy="228600"/>
          </a:xfrm>
          <a:prstGeom prst="straightConnector1">
            <a:avLst/>
          </a:prstGeom>
          <a:noFill/>
          <a:ln w="9525">
            <a:noFill/>
            <a:round/>
            <a:headEnd/>
            <a:tailEnd type="triangle" w="med" len="med"/>
          </a:ln>
        </p:spPr>
      </p:cxnSp>
      <p:sp>
        <p:nvSpPr>
          <p:cNvPr id="122895" name="Line 9"/>
          <p:cNvSpPr>
            <a:spLocks noChangeShapeType="1"/>
          </p:cNvSpPr>
          <p:nvPr/>
        </p:nvSpPr>
        <p:spPr bwMode="auto">
          <a:xfrm>
            <a:off x="6019800" y="1066800"/>
            <a:ext cx="1752600" cy="0"/>
          </a:xfrm>
          <a:prstGeom prst="line">
            <a:avLst/>
          </a:prstGeom>
          <a:noFill/>
          <a:ln w="9525">
            <a:noFill/>
            <a:round/>
            <a:headEnd/>
            <a:tailEnd type="triangle" w="med" len="med"/>
          </a:ln>
        </p:spPr>
        <p:txBody>
          <a:bodyPr wrap="none" anchor="ctr"/>
          <a:lstStyle/>
          <a:p>
            <a:endParaRPr lang="en-US" dirty="0"/>
          </a:p>
        </p:txBody>
      </p:sp>
      <p:sp>
        <p:nvSpPr>
          <p:cNvPr id="122896" name="Line 10"/>
          <p:cNvSpPr>
            <a:spLocks noChangeShapeType="1"/>
          </p:cNvSpPr>
          <p:nvPr/>
        </p:nvSpPr>
        <p:spPr bwMode="auto">
          <a:xfrm>
            <a:off x="4800600" y="1524000"/>
            <a:ext cx="2895600" cy="533400"/>
          </a:xfrm>
          <a:prstGeom prst="line">
            <a:avLst/>
          </a:prstGeom>
          <a:noFill/>
          <a:ln w="28575">
            <a:solidFill>
              <a:schemeClr val="tx1"/>
            </a:solidFill>
            <a:round/>
            <a:headEnd/>
            <a:tailEnd type="triangle" w="med" len="med"/>
          </a:ln>
        </p:spPr>
        <p:txBody>
          <a:bodyPr wrap="none" anchor="ctr"/>
          <a:lstStyle/>
          <a:p>
            <a:endParaRPr lang="en-US" dirty="0"/>
          </a:p>
        </p:txBody>
      </p:sp>
      <p:sp>
        <p:nvSpPr>
          <p:cNvPr id="122897" name="AutoShape 11"/>
          <p:cNvSpPr>
            <a:spLocks noChangeArrowheads="1"/>
          </p:cNvSpPr>
          <p:nvPr/>
        </p:nvSpPr>
        <p:spPr bwMode="auto">
          <a:xfrm>
            <a:off x="0" y="1905000"/>
            <a:ext cx="2286000" cy="838200"/>
          </a:xfrm>
          <a:prstGeom prst="flowChartDecision">
            <a:avLst/>
          </a:prstGeom>
          <a:solidFill>
            <a:srgbClr val="FF0000"/>
          </a:solidFill>
          <a:ln w="9525">
            <a:solidFill>
              <a:schemeClr val="tx1"/>
            </a:solidFill>
            <a:miter lim="800000"/>
            <a:headEnd/>
            <a:tailEnd/>
          </a:ln>
        </p:spPr>
        <p:txBody>
          <a:bodyPr wrap="none" anchor="ctr"/>
          <a:lstStyle/>
          <a:p>
            <a:r>
              <a:rPr lang="en-US" dirty="0">
                <a:latin typeface="Calibri" pitchFamily="34" charset="0"/>
              </a:rPr>
              <a:t>Nonpublic </a:t>
            </a:r>
          </a:p>
          <a:p>
            <a:r>
              <a:rPr lang="en-US" dirty="0">
                <a:latin typeface="Calibri" pitchFamily="34" charset="0"/>
              </a:rPr>
              <a:t>Forum</a:t>
            </a:r>
          </a:p>
        </p:txBody>
      </p:sp>
      <p:sp>
        <p:nvSpPr>
          <p:cNvPr id="122898" name="Line 12"/>
          <p:cNvSpPr>
            <a:spLocks noChangeShapeType="1"/>
          </p:cNvSpPr>
          <p:nvPr/>
        </p:nvSpPr>
        <p:spPr bwMode="auto">
          <a:xfrm flipH="1">
            <a:off x="990600" y="1524000"/>
            <a:ext cx="3733800" cy="609600"/>
          </a:xfrm>
          <a:prstGeom prst="line">
            <a:avLst/>
          </a:prstGeom>
          <a:noFill/>
          <a:ln w="9525">
            <a:noFill/>
            <a:round/>
            <a:headEnd/>
            <a:tailEnd/>
          </a:ln>
        </p:spPr>
        <p:txBody>
          <a:bodyPr wrap="none" anchor="ctr"/>
          <a:lstStyle/>
          <a:p>
            <a:endParaRPr lang="en-US" dirty="0"/>
          </a:p>
        </p:txBody>
      </p:sp>
      <p:sp>
        <p:nvSpPr>
          <p:cNvPr id="122899" name="Line 13"/>
          <p:cNvSpPr>
            <a:spLocks noChangeShapeType="1"/>
          </p:cNvSpPr>
          <p:nvPr/>
        </p:nvSpPr>
        <p:spPr bwMode="auto">
          <a:xfrm flipH="1">
            <a:off x="1676400" y="1524000"/>
            <a:ext cx="2971800" cy="533400"/>
          </a:xfrm>
          <a:prstGeom prst="line">
            <a:avLst/>
          </a:prstGeom>
          <a:noFill/>
          <a:ln w="28575">
            <a:solidFill>
              <a:schemeClr val="tx1"/>
            </a:solidFill>
            <a:round/>
            <a:headEnd/>
            <a:tailEnd type="triangle" w="med" len="med"/>
          </a:ln>
        </p:spPr>
        <p:txBody>
          <a:bodyPr wrap="none" anchor="ctr"/>
          <a:lstStyle/>
          <a:p>
            <a:endParaRPr lang="en-US" dirty="0"/>
          </a:p>
        </p:txBody>
      </p:sp>
      <p:pic>
        <p:nvPicPr>
          <p:cNvPr id="122900" name="Picture 14" descr="clip art of crowd of people"/>
          <p:cNvPicPr>
            <a:picLocks noChangeAspect="1" noChangeArrowheads="1"/>
          </p:cNvPicPr>
          <p:nvPr/>
        </p:nvPicPr>
        <p:blipFill>
          <a:blip r:embed="rId4"/>
          <a:srcRect/>
          <a:stretch>
            <a:fillRect/>
          </a:stretch>
        </p:blipFill>
        <p:spPr bwMode="auto">
          <a:xfrm>
            <a:off x="7010400" y="3276600"/>
            <a:ext cx="1524000" cy="1562100"/>
          </a:xfrm>
          <a:prstGeom prst="rect">
            <a:avLst/>
          </a:prstGeom>
          <a:noFill/>
          <a:ln w="9525">
            <a:noFill/>
            <a:miter lim="800000"/>
            <a:headEnd/>
            <a:tailEnd/>
          </a:ln>
        </p:spPr>
      </p:pic>
      <p:pic>
        <p:nvPicPr>
          <p:cNvPr id="15" name="Picture 15" descr="clip art of three people"/>
          <p:cNvPicPr>
            <a:picLocks noChangeAspect="1" noChangeArrowheads="1"/>
          </p:cNvPicPr>
          <p:nvPr/>
        </p:nvPicPr>
        <p:blipFill>
          <a:blip r:embed="rId5"/>
          <a:srcRect l="38405" t="-2927" r="25803" b="32199"/>
          <a:stretch>
            <a:fillRect/>
          </a:stretch>
        </p:blipFill>
        <p:spPr bwMode="auto">
          <a:xfrm>
            <a:off x="3887788" y="3121025"/>
            <a:ext cx="454025" cy="920750"/>
          </a:xfrm>
          <a:prstGeom prst="rect">
            <a:avLst/>
          </a:prstGeom>
          <a:noFill/>
          <a:ln w="9525">
            <a:noFill/>
            <a:miter lim="800000"/>
            <a:headEnd/>
            <a:tailEnd/>
          </a:ln>
        </p:spPr>
      </p:pic>
      <p:sp>
        <p:nvSpPr>
          <p:cNvPr id="16" name="AutoShape 16"/>
          <p:cNvSpPr>
            <a:spLocks noChangeArrowheads="1"/>
          </p:cNvSpPr>
          <p:nvPr/>
        </p:nvSpPr>
        <p:spPr bwMode="auto">
          <a:xfrm>
            <a:off x="3200400" y="2124075"/>
            <a:ext cx="1676400" cy="1066800"/>
          </a:xfrm>
          <a:prstGeom prst="flowChartDecision">
            <a:avLst/>
          </a:prstGeom>
          <a:solidFill>
            <a:srgbClr val="FF3300"/>
          </a:solidFill>
          <a:ln w="9525">
            <a:solidFill>
              <a:schemeClr val="tx1"/>
            </a:solidFill>
            <a:miter lim="800000"/>
            <a:headEnd/>
            <a:tailEnd/>
          </a:ln>
        </p:spPr>
        <p:txBody>
          <a:bodyPr wrap="none" anchor="ctr"/>
          <a:lstStyle/>
          <a:p>
            <a:r>
              <a:rPr lang="en-US" sz="1600" dirty="0">
                <a:latin typeface="Calibri" pitchFamily="34" charset="0"/>
              </a:rPr>
              <a:t>Limited</a:t>
            </a:r>
          </a:p>
          <a:p>
            <a:r>
              <a:rPr lang="en-US" sz="1600" dirty="0">
                <a:latin typeface="Calibri" pitchFamily="34" charset="0"/>
              </a:rPr>
              <a:t>Public Forum</a:t>
            </a:r>
          </a:p>
        </p:txBody>
      </p:sp>
      <p:sp>
        <p:nvSpPr>
          <p:cNvPr id="17" name="AutoShape 17"/>
          <p:cNvSpPr>
            <a:spLocks noChangeArrowheads="1"/>
          </p:cNvSpPr>
          <p:nvPr/>
        </p:nvSpPr>
        <p:spPr bwMode="auto">
          <a:xfrm>
            <a:off x="4495800" y="2047875"/>
            <a:ext cx="2362200" cy="1295400"/>
          </a:xfrm>
          <a:prstGeom prst="flowChartDecision">
            <a:avLst/>
          </a:prstGeom>
          <a:solidFill>
            <a:srgbClr val="66FF33">
              <a:alpha val="72156"/>
            </a:srgbClr>
          </a:solidFill>
          <a:ln w="9525">
            <a:solidFill>
              <a:schemeClr val="tx1"/>
            </a:solidFill>
            <a:miter lim="800000"/>
            <a:headEnd/>
            <a:tailEnd/>
          </a:ln>
        </p:spPr>
        <p:txBody>
          <a:bodyPr wrap="none" anchor="ctr"/>
          <a:lstStyle/>
          <a:p>
            <a:r>
              <a:rPr lang="en-US" sz="1600" dirty="0">
                <a:latin typeface="Calibri" pitchFamily="34" charset="0"/>
              </a:rPr>
              <a:t>Limited</a:t>
            </a:r>
          </a:p>
          <a:p>
            <a:r>
              <a:rPr lang="en-US" sz="1600" dirty="0">
                <a:latin typeface="Calibri" pitchFamily="34" charset="0"/>
              </a:rPr>
              <a:t>Public Forum</a:t>
            </a:r>
          </a:p>
        </p:txBody>
      </p:sp>
      <p:pic>
        <p:nvPicPr>
          <p:cNvPr id="18" name="Picture 18" descr="clip art of five people"/>
          <p:cNvPicPr>
            <a:picLocks noChangeAspect="1" noChangeArrowheads="1"/>
          </p:cNvPicPr>
          <p:nvPr/>
        </p:nvPicPr>
        <p:blipFill>
          <a:blip r:embed="rId4"/>
          <a:srcRect r="30003" b="29857"/>
          <a:stretch>
            <a:fillRect/>
          </a:stretch>
        </p:blipFill>
        <p:spPr bwMode="auto">
          <a:xfrm>
            <a:off x="5181600" y="3429000"/>
            <a:ext cx="1068388" cy="1095375"/>
          </a:xfrm>
          <a:prstGeom prst="rect">
            <a:avLst/>
          </a:prstGeom>
          <a:noFill/>
          <a:ln w="9525">
            <a:noFill/>
            <a:miter lim="800000"/>
            <a:headEnd/>
            <a:tailEnd/>
          </a:ln>
        </p:spPr>
      </p:pic>
      <p:graphicFrame>
        <p:nvGraphicFramePr>
          <p:cNvPr id="19" name="Object 7" descr="clip art of  single woman"/>
          <p:cNvGraphicFramePr>
            <a:graphicFrameLocks noChangeAspect="1"/>
          </p:cNvGraphicFramePr>
          <p:nvPr/>
        </p:nvGraphicFramePr>
        <p:xfrm>
          <a:off x="2898775" y="2827338"/>
          <a:ext cx="254000" cy="558800"/>
        </p:xfrm>
        <a:graphic>
          <a:graphicData uri="http://schemas.openxmlformats.org/presentationml/2006/ole">
            <p:oleObj spid="_x0000_s122887" name="Picture" r:id="rId6" imgW="272882" imgH="640069" progId="Word.Picture.8">
              <p:embed/>
            </p:oleObj>
          </a:graphicData>
        </a:graphic>
      </p:graphicFrame>
      <p:sp>
        <p:nvSpPr>
          <p:cNvPr id="20" name="Rectangle 20"/>
          <p:cNvSpPr txBox="1">
            <a:spLocks noChangeArrowheads="1"/>
          </p:cNvSpPr>
          <p:nvPr/>
        </p:nvSpPr>
        <p:spPr>
          <a:xfrm>
            <a:off x="533400" y="228600"/>
            <a:ext cx="9144000" cy="1219200"/>
          </a:xfrm>
          <a:prstGeom prst="rect">
            <a:avLst/>
          </a:prstGeom>
          <a:noFill/>
        </p:spPr>
        <p:txBody>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gn="ctr">
              <a:defRPr/>
            </a:pPr>
            <a:r>
              <a:rPr lang="en-US" sz="4000" dirty="0" smtClean="0">
                <a:solidFill>
                  <a:schemeClr val="tx1"/>
                </a:solidFill>
                <a:cs typeface="Calibri" pitchFamily="34" charset="0"/>
              </a:rPr>
              <a:t> Limited Public Forum Analysis</a:t>
            </a:r>
          </a:p>
        </p:txBody>
      </p:sp>
      <p:pic>
        <p:nvPicPr>
          <p:cNvPr id="122906" name="Picture 21" descr="photo of private government office"/>
          <p:cNvPicPr>
            <a:picLocks noChangeAspect="1" noChangeArrowheads="1"/>
          </p:cNvPicPr>
          <p:nvPr/>
        </p:nvPicPr>
        <p:blipFill>
          <a:blip r:embed="rId7"/>
          <a:srcRect t="22929"/>
          <a:stretch>
            <a:fillRect/>
          </a:stretch>
        </p:blipFill>
        <p:spPr bwMode="auto">
          <a:xfrm>
            <a:off x="442913" y="2547938"/>
            <a:ext cx="1093787" cy="1138237"/>
          </a:xfrm>
          <a:prstGeom prst="rect">
            <a:avLst/>
          </a:prstGeom>
          <a:noFill/>
          <a:ln w="9525">
            <a:noFill/>
            <a:miter lim="800000"/>
            <a:headEnd/>
            <a:tailEnd/>
          </a:ln>
        </p:spPr>
      </p:pic>
      <p:sp>
        <p:nvSpPr>
          <p:cNvPr id="122907" name="Text Box 22"/>
          <p:cNvSpPr txBox="1">
            <a:spLocks noChangeArrowheads="1"/>
          </p:cNvSpPr>
          <p:nvPr/>
        </p:nvSpPr>
        <p:spPr bwMode="auto">
          <a:xfrm>
            <a:off x="271463" y="4029075"/>
            <a:ext cx="1138237" cy="457200"/>
          </a:xfrm>
          <a:prstGeom prst="rect">
            <a:avLst/>
          </a:prstGeom>
          <a:noFill/>
          <a:ln w="9525">
            <a:noFill/>
            <a:miter lim="800000"/>
            <a:headEnd/>
            <a:tailEnd/>
          </a:ln>
        </p:spPr>
        <p:txBody>
          <a:bodyPr wrap="none">
            <a:spAutoFit/>
          </a:bodyPr>
          <a:lstStyle/>
          <a:p>
            <a:r>
              <a:rPr lang="en-US" sz="2400" b="1" dirty="0">
                <a:latin typeface="Verdana" pitchFamily="34" charset="0"/>
              </a:rPr>
              <a:t>office</a:t>
            </a:r>
          </a:p>
        </p:txBody>
      </p:sp>
      <p:sp>
        <p:nvSpPr>
          <p:cNvPr id="122908" name="Text Box 23"/>
          <p:cNvSpPr txBox="1">
            <a:spLocks noChangeArrowheads="1"/>
          </p:cNvSpPr>
          <p:nvPr/>
        </p:nvSpPr>
        <p:spPr bwMode="auto">
          <a:xfrm>
            <a:off x="7162800" y="4943475"/>
            <a:ext cx="1198563" cy="457200"/>
          </a:xfrm>
          <a:prstGeom prst="rect">
            <a:avLst/>
          </a:prstGeom>
          <a:noFill/>
          <a:ln w="9525">
            <a:noFill/>
            <a:miter lim="800000"/>
            <a:headEnd/>
            <a:tailEnd/>
          </a:ln>
        </p:spPr>
        <p:txBody>
          <a:bodyPr wrap="none">
            <a:spAutoFit/>
          </a:bodyPr>
          <a:lstStyle/>
          <a:p>
            <a:r>
              <a:rPr lang="en-US" sz="2400" b="1" dirty="0">
                <a:latin typeface="Verdana" pitchFamily="34" charset="0"/>
              </a:rPr>
              <a:t>street</a:t>
            </a:r>
          </a:p>
        </p:txBody>
      </p:sp>
      <p:sp>
        <p:nvSpPr>
          <p:cNvPr id="24" name="Text Box 24"/>
          <p:cNvSpPr txBox="1">
            <a:spLocks noChangeArrowheads="1"/>
          </p:cNvSpPr>
          <p:nvPr/>
        </p:nvSpPr>
        <p:spPr bwMode="auto">
          <a:xfrm>
            <a:off x="2276475" y="3429000"/>
            <a:ext cx="1160463" cy="581025"/>
          </a:xfrm>
          <a:prstGeom prst="rect">
            <a:avLst/>
          </a:prstGeom>
          <a:noFill/>
          <a:ln w="9525">
            <a:noFill/>
            <a:miter lim="800000"/>
            <a:headEnd/>
            <a:tailEnd/>
          </a:ln>
        </p:spPr>
        <p:txBody>
          <a:bodyPr wrap="none">
            <a:spAutoFit/>
          </a:bodyPr>
          <a:lstStyle/>
          <a:p>
            <a:r>
              <a:rPr lang="en-US" sz="1600" b="1" i="1" dirty="0">
                <a:latin typeface="Verdana" pitchFamily="34" charset="0"/>
              </a:rPr>
              <a:t>Cultural </a:t>
            </a:r>
          </a:p>
          <a:p>
            <a:r>
              <a:rPr lang="en-US" sz="1600" b="1" i="1" dirty="0">
                <a:latin typeface="Verdana" pitchFamily="34" charset="0"/>
              </a:rPr>
              <a:t>Notices </a:t>
            </a:r>
          </a:p>
        </p:txBody>
      </p:sp>
      <p:sp>
        <p:nvSpPr>
          <p:cNvPr id="25" name="Text Box 25"/>
          <p:cNvSpPr txBox="1">
            <a:spLocks noChangeArrowheads="1"/>
          </p:cNvSpPr>
          <p:nvPr/>
        </p:nvSpPr>
        <p:spPr bwMode="auto">
          <a:xfrm>
            <a:off x="5114925" y="4562475"/>
            <a:ext cx="1438275" cy="1006475"/>
          </a:xfrm>
          <a:prstGeom prst="rect">
            <a:avLst/>
          </a:prstGeom>
          <a:noFill/>
          <a:ln w="9525">
            <a:noFill/>
            <a:miter lim="800000"/>
            <a:headEnd/>
            <a:tailEnd/>
          </a:ln>
        </p:spPr>
        <p:txBody>
          <a:bodyPr wrap="none">
            <a:spAutoFit/>
          </a:bodyPr>
          <a:lstStyle/>
          <a:p>
            <a:r>
              <a:rPr lang="en-US" sz="2000" b="1" i="1" dirty="0">
                <a:latin typeface="Verdana" pitchFamily="34" charset="0"/>
              </a:rPr>
              <a:t>Public</a:t>
            </a:r>
          </a:p>
          <a:p>
            <a:r>
              <a:rPr lang="en-US" sz="2000" b="1" i="1" dirty="0">
                <a:latin typeface="Verdana" pitchFamily="34" charset="0"/>
              </a:rPr>
              <a:t> meeting</a:t>
            </a:r>
          </a:p>
          <a:p>
            <a:r>
              <a:rPr lang="en-US" sz="2000" b="1" i="1" dirty="0">
                <a:latin typeface="Verdana" pitchFamily="34" charset="0"/>
              </a:rPr>
              <a:t> room</a:t>
            </a:r>
          </a:p>
        </p:txBody>
      </p:sp>
      <p:sp>
        <p:nvSpPr>
          <p:cNvPr id="26" name="Text Box 26"/>
          <p:cNvSpPr txBox="1">
            <a:spLocks noChangeArrowheads="1"/>
          </p:cNvSpPr>
          <p:nvPr/>
        </p:nvSpPr>
        <p:spPr bwMode="auto">
          <a:xfrm>
            <a:off x="3432175" y="4114800"/>
            <a:ext cx="1409700" cy="641350"/>
          </a:xfrm>
          <a:prstGeom prst="rect">
            <a:avLst/>
          </a:prstGeom>
          <a:noFill/>
          <a:ln w="9525">
            <a:noFill/>
            <a:miter lim="800000"/>
            <a:headEnd/>
            <a:tailEnd/>
          </a:ln>
        </p:spPr>
        <p:txBody>
          <a:bodyPr wrap="none">
            <a:spAutoFit/>
          </a:bodyPr>
          <a:lstStyle/>
          <a:p>
            <a:r>
              <a:rPr lang="en-US" b="1" i="1" dirty="0">
                <a:latin typeface="Verdana" pitchFamily="34" charset="0"/>
              </a:rPr>
              <a:t>Nonprofit</a:t>
            </a:r>
          </a:p>
          <a:p>
            <a:r>
              <a:rPr lang="en-US" b="1" i="1" dirty="0">
                <a:latin typeface="Verdana" pitchFamily="34" charset="0"/>
              </a:rPr>
              <a:t>Flyers </a:t>
            </a:r>
          </a:p>
        </p:txBody>
      </p:sp>
      <p:sp>
        <p:nvSpPr>
          <p:cNvPr id="122912" name="Text Box 28"/>
          <p:cNvSpPr txBox="1">
            <a:spLocks noChangeArrowheads="1"/>
          </p:cNvSpPr>
          <p:nvPr/>
        </p:nvSpPr>
        <p:spPr bwMode="auto">
          <a:xfrm>
            <a:off x="3886200" y="1524000"/>
            <a:ext cx="3962400" cy="457200"/>
          </a:xfrm>
          <a:prstGeom prst="rect">
            <a:avLst/>
          </a:prstGeom>
          <a:noFill/>
          <a:ln w="9525">
            <a:noFill/>
            <a:miter lim="800000"/>
            <a:headEnd/>
            <a:tailEnd/>
          </a:ln>
        </p:spPr>
        <p:txBody>
          <a:bodyPr>
            <a:spAutoFit/>
          </a:bodyPr>
          <a:lstStyle/>
          <a:p>
            <a:pPr>
              <a:spcBef>
                <a:spcPct val="50000"/>
              </a:spcBef>
            </a:pPr>
            <a:r>
              <a:rPr lang="en-US" sz="2400" b="1" i="1" dirty="0">
                <a:latin typeface="Verdana" pitchFamily="34" charset="0"/>
              </a:rPr>
              <a:t> purpose</a:t>
            </a:r>
          </a:p>
        </p:txBody>
      </p:sp>
      <p:sp>
        <p:nvSpPr>
          <p:cNvPr id="28" name="Rectangle 27"/>
          <p:cNvSpPr/>
          <p:nvPr/>
        </p:nvSpPr>
        <p:spPr>
          <a:xfrm>
            <a:off x="840927" y="6063290"/>
            <a:ext cx="7520436" cy="369332"/>
          </a:xfrm>
          <a:prstGeom prst="rect">
            <a:avLst/>
          </a:prstGeom>
        </p:spPr>
        <p:txBody>
          <a:bodyPr wrap="square">
            <a:spAutoFit/>
          </a:bodyPr>
          <a:lstStyle/>
          <a:p>
            <a:r>
              <a:rPr lang="en-US" dirty="0" smtClean="0"/>
              <a:t>The broader the space’s purpose, the harder it is to take down content.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itle 1"/>
          <p:cNvSpPr>
            <a:spLocks noGrp="1"/>
          </p:cNvSpPr>
          <p:nvPr>
            <p:ph type="title"/>
          </p:nvPr>
        </p:nvSpPr>
        <p:spPr>
          <a:xfrm>
            <a:off x="457200" y="0"/>
            <a:ext cx="8229600" cy="1143000"/>
          </a:xfrm>
        </p:spPr>
        <p:txBody>
          <a:bodyPr/>
          <a:lstStyle/>
          <a:p>
            <a:r>
              <a:rPr lang="en-US" b="1" dirty="0" smtClean="0">
                <a:solidFill>
                  <a:srgbClr val="000000"/>
                </a:solidFill>
              </a:rPr>
              <a:t>Social Media Policy Elements</a:t>
            </a:r>
          </a:p>
        </p:txBody>
      </p:sp>
      <p:sp>
        <p:nvSpPr>
          <p:cNvPr id="6" name="Content Placeholder 5"/>
          <p:cNvSpPr>
            <a:spLocks noGrp="1"/>
          </p:cNvSpPr>
          <p:nvPr>
            <p:ph sz="half" idx="1"/>
          </p:nvPr>
        </p:nvSpPr>
        <p:spPr/>
        <p:txBody>
          <a:bodyPr rtlCol="0">
            <a:normAutofit fontScale="85000" lnSpcReduction="10000"/>
          </a:bodyPr>
          <a:lstStyle/>
          <a:p>
            <a:pPr fontAlgn="auto">
              <a:spcAft>
                <a:spcPts val="0"/>
              </a:spcAft>
              <a:buFont typeface="Arial"/>
              <a:buChar char="•"/>
              <a:defRPr/>
            </a:pPr>
            <a:endParaRPr lang="en-US" dirty="0"/>
          </a:p>
        </p:txBody>
      </p:sp>
      <p:sp>
        <p:nvSpPr>
          <p:cNvPr id="7" name="Content Placeholder 6"/>
          <p:cNvSpPr>
            <a:spLocks noGrp="1"/>
          </p:cNvSpPr>
          <p:nvPr>
            <p:ph sz="half" idx="2"/>
          </p:nvPr>
        </p:nvSpPr>
        <p:spPr/>
        <p:txBody>
          <a:bodyPr rtlCol="0">
            <a:normAutofit fontScale="85000" lnSpcReduction="10000"/>
          </a:bodyPr>
          <a:lstStyle/>
          <a:p>
            <a:pPr fontAlgn="auto">
              <a:spcAft>
                <a:spcPts val="0"/>
              </a:spcAft>
              <a:buFont typeface="Arial"/>
              <a:buChar char="•"/>
              <a:defRPr/>
            </a:pPr>
            <a:r>
              <a:rPr lang="en-US" dirty="0" smtClean="0"/>
              <a:t>Degree of employee access</a:t>
            </a:r>
          </a:p>
          <a:p>
            <a:pPr fontAlgn="auto">
              <a:spcAft>
                <a:spcPts val="0"/>
              </a:spcAft>
              <a:buFont typeface="Arial"/>
              <a:buChar char="•"/>
              <a:defRPr/>
            </a:pPr>
            <a:r>
              <a:rPr lang="en-US" dirty="0" smtClean="0"/>
              <a:t>Account management</a:t>
            </a:r>
          </a:p>
          <a:p>
            <a:pPr fontAlgn="auto">
              <a:spcAft>
                <a:spcPts val="0"/>
              </a:spcAft>
              <a:buFont typeface="Arial"/>
              <a:buChar char="•"/>
              <a:defRPr/>
            </a:pPr>
            <a:r>
              <a:rPr lang="en-US" dirty="0" smtClean="0"/>
              <a:t>Acceptable Use for employees (time, purpose)</a:t>
            </a:r>
          </a:p>
          <a:p>
            <a:pPr fontAlgn="auto">
              <a:spcAft>
                <a:spcPts val="0"/>
              </a:spcAft>
              <a:buFont typeface="Arial"/>
              <a:buChar char="•"/>
              <a:defRPr/>
            </a:pPr>
            <a:r>
              <a:rPr lang="en-US" dirty="0" smtClean="0"/>
              <a:t>Expectations/Consequences of violations</a:t>
            </a:r>
          </a:p>
          <a:p>
            <a:pPr fontAlgn="auto">
              <a:spcAft>
                <a:spcPts val="0"/>
              </a:spcAft>
              <a:buFont typeface="Arial"/>
              <a:buChar char="•"/>
              <a:defRPr/>
            </a:pPr>
            <a:r>
              <a:rPr lang="en-US" dirty="0" smtClean="0"/>
              <a:t>Agency content</a:t>
            </a:r>
          </a:p>
          <a:p>
            <a:pPr fontAlgn="auto">
              <a:spcAft>
                <a:spcPts val="0"/>
              </a:spcAft>
              <a:buFont typeface="Arial"/>
              <a:buChar char="•"/>
              <a:defRPr/>
            </a:pPr>
            <a:r>
              <a:rPr lang="en-US" dirty="0" smtClean="0"/>
              <a:t>Legal issues</a:t>
            </a:r>
          </a:p>
          <a:p>
            <a:pPr fontAlgn="auto">
              <a:spcAft>
                <a:spcPts val="0"/>
              </a:spcAft>
              <a:buFont typeface="Arial"/>
              <a:buChar char="•"/>
              <a:defRPr/>
            </a:pPr>
            <a:r>
              <a:rPr lang="en-US" dirty="0" smtClean="0"/>
              <a:t>Security</a:t>
            </a:r>
          </a:p>
          <a:p>
            <a:pPr fontAlgn="auto">
              <a:spcAft>
                <a:spcPts val="0"/>
              </a:spcAft>
              <a:buFont typeface="Arial"/>
              <a:buChar char="•"/>
              <a:defRPr/>
            </a:pPr>
            <a:r>
              <a:rPr lang="en-US" dirty="0" smtClean="0"/>
              <a:t>Users</a:t>
            </a:r>
          </a:p>
          <a:p>
            <a:pPr fontAlgn="auto">
              <a:spcAft>
                <a:spcPts val="0"/>
              </a:spcAft>
              <a:buFont typeface="Arial"/>
              <a:buChar char="•"/>
              <a:defRPr/>
            </a:pPr>
            <a:endParaRPr lang="en-US" dirty="0"/>
          </a:p>
        </p:txBody>
      </p:sp>
      <p:pic>
        <p:nvPicPr>
          <p:cNvPr id="124932" name="Picture 3" descr="cover  of Brookings report on Issues in Technology - Designing Social Media Policy for Government ... available at http://www.brookings.edu/papers/2011/01_social_media_policy.aspx&#10;"/>
          <p:cNvPicPr>
            <a:picLocks noChangeAspect="1"/>
          </p:cNvPicPr>
          <p:nvPr/>
        </p:nvPicPr>
        <p:blipFill>
          <a:blip r:embed="rId2"/>
          <a:srcRect/>
          <a:stretch>
            <a:fillRect/>
          </a:stretch>
        </p:blipFill>
        <p:spPr bwMode="auto">
          <a:xfrm>
            <a:off x="128588" y="1095375"/>
            <a:ext cx="4367212" cy="5676900"/>
          </a:xfrm>
          <a:prstGeom prst="rect">
            <a:avLst/>
          </a:prstGeom>
          <a:noFill/>
          <a:ln w="9525">
            <a:noFill/>
            <a:miter lim="800000"/>
            <a:headEnd/>
            <a:tailEnd/>
          </a:ln>
        </p:spPr>
      </p:pic>
      <p:sp>
        <p:nvSpPr>
          <p:cNvPr id="124933" name="Rectangle 4"/>
          <p:cNvSpPr>
            <a:spLocks noChangeArrowheads="1"/>
          </p:cNvSpPr>
          <p:nvPr/>
        </p:nvSpPr>
        <p:spPr bwMode="auto">
          <a:xfrm>
            <a:off x="5137150" y="6126163"/>
            <a:ext cx="4572000" cy="646112"/>
          </a:xfrm>
          <a:prstGeom prst="rect">
            <a:avLst/>
          </a:prstGeom>
          <a:noFill/>
          <a:ln w="9525">
            <a:noFill/>
            <a:miter lim="800000"/>
            <a:headEnd/>
            <a:tailEnd/>
          </a:ln>
        </p:spPr>
        <p:txBody>
          <a:bodyPr>
            <a:spAutoFit/>
          </a:bodyPr>
          <a:lstStyle/>
          <a:p>
            <a:r>
              <a:rPr lang="en-US" dirty="0">
                <a:latin typeface="Calibri" pitchFamily="34" charset="0"/>
              </a:rPr>
              <a:t>http://www.brookings.edu/papers/2011/01_social_media_policy.aspx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Title 4"/>
          <p:cNvSpPr>
            <a:spLocks noGrp="1"/>
          </p:cNvSpPr>
          <p:nvPr>
            <p:ph type="title"/>
          </p:nvPr>
        </p:nvSpPr>
        <p:spPr/>
        <p:txBody>
          <a:bodyPr/>
          <a:lstStyle/>
          <a:p>
            <a:r>
              <a:rPr lang="en-US" b="1" dirty="0" smtClean="0"/>
              <a:t>California – Policy Issues</a:t>
            </a:r>
          </a:p>
        </p:txBody>
      </p:sp>
      <p:sp>
        <p:nvSpPr>
          <p:cNvPr id="6" name="Content Placeholder 5"/>
          <p:cNvSpPr>
            <a:spLocks noGrp="1"/>
          </p:cNvSpPr>
          <p:nvPr>
            <p:ph sz="half" idx="1"/>
          </p:nvPr>
        </p:nvSpPr>
        <p:spPr/>
        <p:txBody>
          <a:bodyPr rtlCol="0">
            <a:normAutofit fontScale="92500" lnSpcReduction="20000"/>
          </a:bodyPr>
          <a:lstStyle/>
          <a:p>
            <a:pPr fontAlgn="auto">
              <a:spcAft>
                <a:spcPts val="0"/>
              </a:spcAft>
              <a:buFont typeface="Arial"/>
              <a:buChar char="•"/>
              <a:defRPr/>
            </a:pPr>
            <a:endParaRPr lang="en-US" dirty="0"/>
          </a:p>
        </p:txBody>
      </p:sp>
      <p:sp>
        <p:nvSpPr>
          <p:cNvPr id="7" name="Content Placeholder 6"/>
          <p:cNvSpPr>
            <a:spLocks noGrp="1"/>
          </p:cNvSpPr>
          <p:nvPr>
            <p:ph sz="half" idx="2"/>
          </p:nvPr>
        </p:nvSpPr>
        <p:spPr/>
        <p:txBody>
          <a:bodyPr rtlCol="0">
            <a:normAutofit fontScale="92500" lnSpcReduction="20000"/>
          </a:bodyPr>
          <a:lstStyle/>
          <a:p>
            <a:pPr fontAlgn="auto">
              <a:spcAft>
                <a:spcPts val="0"/>
              </a:spcAft>
              <a:buFont typeface="Arial"/>
              <a:buChar char="•"/>
              <a:defRPr/>
            </a:pPr>
            <a:r>
              <a:rPr lang="en-US" b="1" dirty="0" smtClean="0"/>
              <a:t>Management </a:t>
            </a:r>
          </a:p>
          <a:p>
            <a:pPr fontAlgn="auto">
              <a:spcAft>
                <a:spcPts val="0"/>
              </a:spcAft>
              <a:buFont typeface="Arial"/>
              <a:buChar char="•"/>
              <a:defRPr/>
            </a:pPr>
            <a:r>
              <a:rPr lang="en-US" dirty="0" smtClean="0"/>
              <a:t> 	</a:t>
            </a:r>
            <a:r>
              <a:rPr lang="en-US" sz="2353" dirty="0" smtClean="0"/>
              <a:t>productivity, bandwidth, 	reputation, security</a:t>
            </a:r>
          </a:p>
          <a:p>
            <a:pPr fontAlgn="auto">
              <a:spcAft>
                <a:spcPts val="0"/>
              </a:spcAft>
              <a:buFont typeface="Arial"/>
              <a:buChar char="•"/>
              <a:defRPr/>
            </a:pPr>
            <a:r>
              <a:rPr lang="en-US" b="1" dirty="0" smtClean="0"/>
              <a:t>IT </a:t>
            </a:r>
          </a:p>
          <a:p>
            <a:pPr lvl="1" fontAlgn="auto">
              <a:spcAft>
                <a:spcPts val="0"/>
              </a:spcAft>
              <a:buFont typeface="Arial"/>
              <a:buNone/>
              <a:defRPr/>
            </a:pPr>
            <a:r>
              <a:rPr lang="en-US" sz="2378" dirty="0" smtClean="0"/>
              <a:t>authorized users</a:t>
            </a:r>
          </a:p>
          <a:p>
            <a:pPr lvl="1" fontAlgn="auto">
              <a:spcAft>
                <a:spcPts val="0"/>
              </a:spcAft>
              <a:buFont typeface="Arial"/>
              <a:buNone/>
              <a:defRPr/>
            </a:pPr>
            <a:r>
              <a:rPr lang="en-US" sz="2378" dirty="0" smtClean="0"/>
              <a:t>control file exchange, links</a:t>
            </a:r>
          </a:p>
          <a:p>
            <a:pPr fontAlgn="auto">
              <a:spcAft>
                <a:spcPts val="0"/>
              </a:spcAft>
              <a:buFont typeface="Arial"/>
              <a:buNone/>
              <a:defRPr/>
            </a:pPr>
            <a:r>
              <a:rPr lang="en-US" sz="3211" b="1" dirty="0" smtClean="0"/>
              <a:t>	</a:t>
            </a:r>
            <a:r>
              <a:rPr lang="en-US" sz="2811" b="1" dirty="0" smtClean="0"/>
              <a:t>Users </a:t>
            </a:r>
          </a:p>
          <a:p>
            <a:pPr lvl="1" fontAlgn="auto">
              <a:spcAft>
                <a:spcPts val="0"/>
              </a:spcAft>
              <a:buFont typeface="Arial"/>
              <a:buNone/>
              <a:defRPr/>
            </a:pPr>
            <a:r>
              <a:rPr lang="en-US" sz="2378" dirty="0" smtClean="0"/>
              <a:t>no confidential info </a:t>
            </a:r>
          </a:p>
          <a:p>
            <a:pPr lvl="1" fontAlgn="auto">
              <a:spcAft>
                <a:spcPts val="0"/>
              </a:spcAft>
              <a:buFont typeface="Arial"/>
              <a:buNone/>
              <a:defRPr/>
            </a:pPr>
            <a:r>
              <a:rPr lang="en-US" sz="2378" dirty="0" smtClean="0"/>
              <a:t>speaker authorization</a:t>
            </a:r>
          </a:p>
          <a:p>
            <a:pPr lvl="1" fontAlgn="auto">
              <a:spcAft>
                <a:spcPts val="0"/>
              </a:spcAft>
              <a:buFont typeface="Arial"/>
              <a:buNone/>
              <a:defRPr/>
            </a:pPr>
            <a:r>
              <a:rPr lang="en-US" sz="2378" dirty="0" smtClean="0"/>
              <a:t>no masquerading </a:t>
            </a:r>
          </a:p>
          <a:p>
            <a:pPr lvl="1" fontAlgn="auto">
              <a:spcAft>
                <a:spcPts val="0"/>
              </a:spcAft>
              <a:buFont typeface="Arial"/>
              <a:buNone/>
              <a:defRPr/>
            </a:pPr>
            <a:r>
              <a:rPr lang="en-US" sz="2378" dirty="0" smtClean="0"/>
              <a:t>no work passwords</a:t>
            </a:r>
          </a:p>
          <a:p>
            <a:pPr fontAlgn="auto">
              <a:spcAft>
                <a:spcPts val="0"/>
              </a:spcAft>
              <a:buFont typeface="Arial"/>
              <a:buChar char="•"/>
              <a:defRPr/>
            </a:pPr>
            <a:r>
              <a:rPr lang="en-US" sz="2378" dirty="0" smtClean="0"/>
              <a:t> </a:t>
            </a:r>
          </a:p>
        </p:txBody>
      </p:sp>
      <p:pic>
        <p:nvPicPr>
          <p:cNvPr id="125956" name="Picture 3" descr="Report cover of State of California Office of the State Chief Information Officer - Social Media Sstandard &#10;available in full at http://www.cio.ca.gov/Government/IT_Policy/pdf/SIMM_66B.pdf&#10;"/>
          <p:cNvPicPr>
            <a:picLocks noChangeAspect="1"/>
          </p:cNvPicPr>
          <p:nvPr/>
        </p:nvPicPr>
        <p:blipFill>
          <a:blip r:embed="rId2"/>
          <a:srcRect/>
          <a:stretch>
            <a:fillRect/>
          </a:stretch>
        </p:blipFill>
        <p:spPr bwMode="auto">
          <a:xfrm>
            <a:off x="293688" y="1417638"/>
            <a:ext cx="4573587" cy="4995862"/>
          </a:xfrm>
          <a:prstGeom prst="rect">
            <a:avLst/>
          </a:prstGeom>
          <a:noFill/>
          <a:ln w="9525">
            <a:noFill/>
            <a:miter lim="800000"/>
            <a:headEnd/>
            <a:tailEnd/>
          </a:ln>
        </p:spPr>
      </p:pic>
      <p:sp>
        <p:nvSpPr>
          <p:cNvPr id="125957" name="Rectangle 7"/>
          <p:cNvSpPr>
            <a:spLocks noChangeArrowheads="1"/>
          </p:cNvSpPr>
          <p:nvPr/>
        </p:nvSpPr>
        <p:spPr bwMode="auto">
          <a:xfrm>
            <a:off x="1700213" y="6043613"/>
            <a:ext cx="6986587" cy="369887"/>
          </a:xfrm>
          <a:prstGeom prst="rect">
            <a:avLst/>
          </a:prstGeom>
          <a:noFill/>
          <a:ln w="9525">
            <a:noFill/>
            <a:miter lim="800000"/>
            <a:headEnd/>
            <a:tailEnd/>
          </a:ln>
        </p:spPr>
        <p:txBody>
          <a:bodyPr>
            <a:spAutoFit/>
          </a:bodyPr>
          <a:lstStyle/>
          <a:p>
            <a:r>
              <a:rPr lang="en-US" dirty="0">
                <a:latin typeface="Calibri" pitchFamily="34" charset="0"/>
              </a:rPr>
              <a:t>http://www.cio.ca.gov/Government/IT_Policy/pdf/SIMM_66B.pdf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0000"/>
                </a:solidFill>
              </a:rPr>
              <a:t>Terms of Service </a:t>
            </a:r>
            <a:br>
              <a:rPr lang="en-US" b="1" dirty="0" smtClean="0">
                <a:solidFill>
                  <a:srgbClr val="FF0000"/>
                </a:solidFill>
              </a:rPr>
            </a:br>
            <a:r>
              <a:rPr lang="en-US" sz="3556" b="1" dirty="0" smtClean="0">
                <a:solidFill>
                  <a:srgbClr val="FF0000"/>
                </a:solidFill>
              </a:rPr>
              <a:t> </a:t>
            </a:r>
            <a:r>
              <a:rPr lang="en-US" sz="3556" b="1" dirty="0" smtClean="0">
                <a:solidFill>
                  <a:schemeClr val="accent2"/>
                </a:solidFill>
              </a:rPr>
              <a:t>Flickr, Facebook, Twitter etc</a:t>
            </a:r>
            <a:endParaRPr lang="en-US" sz="3556" b="1" dirty="0">
              <a:solidFill>
                <a:schemeClr val="accent2"/>
              </a:solidFill>
            </a:endParaRPr>
          </a:p>
        </p:txBody>
      </p:sp>
      <p:sp>
        <p:nvSpPr>
          <p:cNvPr id="15362" name="Text Placeholder 4"/>
          <p:cNvSpPr>
            <a:spLocks noGrp="1"/>
          </p:cNvSpPr>
          <p:nvPr>
            <p:ph type="body" idx="1"/>
          </p:nvPr>
        </p:nvSpPr>
        <p:spPr/>
        <p:txBody>
          <a:bodyPr/>
          <a:lstStyle/>
          <a:p>
            <a:endParaRPr lang="en-US" dirty="0" smtClean="0"/>
          </a:p>
        </p:txBody>
      </p:sp>
      <p:sp>
        <p:nvSpPr>
          <p:cNvPr id="15363" name="Content Placeholder 5"/>
          <p:cNvSpPr>
            <a:spLocks noGrp="1"/>
          </p:cNvSpPr>
          <p:nvPr>
            <p:ph sz="half" idx="2"/>
          </p:nvPr>
        </p:nvSpPr>
        <p:spPr/>
        <p:txBody>
          <a:bodyPr/>
          <a:lstStyle/>
          <a:p>
            <a:endParaRPr lang="en-US" dirty="0" smtClean="0"/>
          </a:p>
        </p:txBody>
      </p:sp>
      <p:sp>
        <p:nvSpPr>
          <p:cNvPr id="15364" name="Text Placeholder 6"/>
          <p:cNvSpPr>
            <a:spLocks noGrp="1"/>
          </p:cNvSpPr>
          <p:nvPr>
            <p:ph type="body" sz="quarter" idx="3"/>
          </p:nvPr>
        </p:nvSpPr>
        <p:spPr>
          <a:xfrm>
            <a:off x="5556250" y="1535113"/>
            <a:ext cx="3130550" cy="639762"/>
          </a:xfrm>
        </p:spPr>
        <p:txBody>
          <a:bodyPr/>
          <a:lstStyle/>
          <a:p>
            <a:r>
              <a:rPr lang="en-US" dirty="0" smtClean="0"/>
              <a:t>APPS.GOV</a:t>
            </a:r>
          </a:p>
        </p:txBody>
      </p:sp>
      <p:sp>
        <p:nvSpPr>
          <p:cNvPr id="15365" name="Content Placeholder 7"/>
          <p:cNvSpPr>
            <a:spLocks noGrp="1"/>
          </p:cNvSpPr>
          <p:nvPr>
            <p:ph sz="quarter" idx="4"/>
          </p:nvPr>
        </p:nvSpPr>
        <p:spPr>
          <a:xfrm>
            <a:off x="5556250" y="2174875"/>
            <a:ext cx="3130550" cy="3951288"/>
          </a:xfrm>
        </p:spPr>
        <p:txBody>
          <a:bodyPr/>
          <a:lstStyle/>
          <a:p>
            <a:pPr>
              <a:buFont typeface="Arial" charset="0"/>
              <a:buNone/>
            </a:pPr>
            <a:endParaRPr lang="en-US" dirty="0" smtClean="0"/>
          </a:p>
          <a:p>
            <a:pPr>
              <a:buFont typeface="Arial" charset="0"/>
              <a:buNone/>
            </a:pPr>
            <a:r>
              <a:rPr lang="en-US" dirty="0" smtClean="0"/>
              <a:t>Federal government   negotiated </a:t>
            </a:r>
          </a:p>
          <a:p>
            <a:pPr>
              <a:buFont typeface="Arial" charset="0"/>
              <a:buNone/>
            </a:pPr>
            <a:r>
              <a:rPr lang="en-US" dirty="0" smtClean="0"/>
              <a:t>	terms of service </a:t>
            </a:r>
          </a:p>
          <a:p>
            <a:pPr>
              <a:buFont typeface="Arial" charset="0"/>
              <a:buNone/>
            </a:pPr>
            <a:r>
              <a:rPr lang="en-US" i="1" dirty="0" smtClean="0"/>
              <a:t>	amendments</a:t>
            </a:r>
          </a:p>
        </p:txBody>
      </p:sp>
      <p:pic>
        <p:nvPicPr>
          <p:cNvPr id="15366" name="Picture 3" descr="screen shot of apps.gov showing icons for social media sites. Government agencies may click on icons to see negotiated terms of service.  To go to live site, go to http://www.apps.gov and scroll down to social media category."/>
          <p:cNvPicPr>
            <a:picLocks noChangeAspect="1"/>
          </p:cNvPicPr>
          <p:nvPr/>
        </p:nvPicPr>
        <p:blipFill>
          <a:blip r:embed="rId2"/>
          <a:srcRect/>
          <a:stretch>
            <a:fillRect/>
          </a:stretch>
        </p:blipFill>
        <p:spPr bwMode="auto">
          <a:xfrm>
            <a:off x="290513" y="1417638"/>
            <a:ext cx="4694237" cy="4762500"/>
          </a:xfrm>
          <a:prstGeom prst="rect">
            <a:avLst/>
          </a:prstGeom>
          <a:noFill/>
          <a:ln w="9525">
            <a:noFill/>
            <a:miter lim="800000"/>
            <a:headEnd/>
            <a:tailEnd/>
          </a:ln>
        </p:spPr>
      </p:pic>
      <p:sp>
        <p:nvSpPr>
          <p:cNvPr id="15367" name="Rectangle 8"/>
          <p:cNvSpPr>
            <a:spLocks noChangeArrowheads="1"/>
          </p:cNvSpPr>
          <p:nvPr/>
        </p:nvSpPr>
        <p:spPr bwMode="auto">
          <a:xfrm>
            <a:off x="290513" y="6211888"/>
            <a:ext cx="8625021" cy="646112"/>
          </a:xfrm>
          <a:prstGeom prst="rect">
            <a:avLst/>
          </a:prstGeom>
          <a:noFill/>
          <a:ln w="9525">
            <a:noFill/>
            <a:miter lim="800000"/>
            <a:headEnd/>
            <a:tailEnd/>
          </a:ln>
        </p:spPr>
        <p:txBody>
          <a:bodyPr wrap="square">
            <a:spAutoFit/>
          </a:bodyPr>
          <a:lstStyle/>
          <a:p>
            <a:pPr algn="r"/>
            <a:r>
              <a:rPr lang="en-US" dirty="0">
                <a:latin typeface="Calibri" pitchFamily="34" charset="0"/>
              </a:rPr>
              <a:t>https://www.apps.gov/</a:t>
            </a:r>
          </a:p>
          <a:p>
            <a:pPr algn="r"/>
            <a:r>
              <a:rPr lang="en-US" dirty="0">
                <a:latin typeface="Calibri" pitchFamily="34" charset="0"/>
              </a:rPr>
              <a:t>https://forum.webcontent.gov/?page=TOS_agreements</a:t>
            </a:r>
          </a:p>
        </p:txBody>
      </p:sp>
      <p:sp>
        <p:nvSpPr>
          <p:cNvPr id="15368" name="TextBox 9"/>
          <p:cNvSpPr txBox="1">
            <a:spLocks noChangeArrowheads="1"/>
          </p:cNvSpPr>
          <p:nvPr/>
        </p:nvSpPr>
        <p:spPr bwMode="auto">
          <a:xfrm>
            <a:off x="4713288" y="5226050"/>
            <a:ext cx="3736975" cy="646113"/>
          </a:xfrm>
          <a:prstGeom prst="rect">
            <a:avLst/>
          </a:prstGeom>
          <a:noFill/>
          <a:ln w="9525">
            <a:noFill/>
            <a:miter lim="800000"/>
            <a:headEnd/>
            <a:tailEnd/>
          </a:ln>
        </p:spPr>
        <p:txBody>
          <a:bodyPr>
            <a:spAutoFit/>
          </a:bodyPr>
          <a:lstStyle/>
          <a:p>
            <a:r>
              <a:rPr lang="en-US" dirty="0">
                <a:latin typeface="Calibri" pitchFamily="34" charset="0"/>
              </a:rPr>
              <a:t>Note: Twitter terms acceptable to U.S. General Services Administration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b="1" dirty="0" smtClean="0"/>
              <a:t>Summary</a:t>
            </a:r>
          </a:p>
        </p:txBody>
      </p:sp>
      <p:sp>
        <p:nvSpPr>
          <p:cNvPr id="126978" name="Content Placeholder 2"/>
          <p:cNvSpPr>
            <a:spLocks noGrp="1"/>
          </p:cNvSpPr>
          <p:nvPr>
            <p:ph idx="1"/>
          </p:nvPr>
        </p:nvSpPr>
        <p:spPr/>
        <p:txBody>
          <a:bodyPr/>
          <a:lstStyle/>
          <a:p>
            <a:pPr>
              <a:buFont typeface="Arial" charset="0"/>
              <a:buNone/>
            </a:pPr>
            <a:r>
              <a:rPr lang="en-US" dirty="0" smtClean="0"/>
              <a:t>Terms of Service: Flickr, Facebook, Twitter</a:t>
            </a:r>
          </a:p>
          <a:p>
            <a:pPr>
              <a:buFont typeface="Arial" charset="0"/>
              <a:buNone/>
            </a:pPr>
            <a:r>
              <a:rPr lang="en-US" dirty="0" smtClean="0"/>
              <a:t>Creating content</a:t>
            </a:r>
          </a:p>
          <a:p>
            <a:pPr>
              <a:buFont typeface="Arial" charset="0"/>
              <a:buNone/>
            </a:pPr>
            <a:r>
              <a:rPr lang="en-US" dirty="0" smtClean="0"/>
              <a:t>Protecting Library from User Content</a:t>
            </a:r>
          </a:p>
          <a:p>
            <a:pPr>
              <a:buFont typeface="Arial" charset="0"/>
              <a:buNone/>
            </a:pPr>
            <a:r>
              <a:rPr lang="en-US" dirty="0" smtClean="0"/>
              <a:t>Special Issues with Children</a:t>
            </a:r>
          </a:p>
          <a:p>
            <a:pPr>
              <a:buFont typeface="Arial" charset="0"/>
              <a:buNone/>
            </a:pPr>
            <a:r>
              <a:rPr lang="en-US" dirty="0" smtClean="0"/>
              <a:t>Social Media Policies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smtClean="0"/>
              <a:t>From the Infopeople Archive</a:t>
            </a:r>
          </a:p>
        </p:txBody>
      </p:sp>
      <p:sp>
        <p:nvSpPr>
          <p:cNvPr id="128002" name="Content Placeholder 2"/>
          <p:cNvSpPr>
            <a:spLocks noGrp="1"/>
          </p:cNvSpPr>
          <p:nvPr>
            <p:ph idx="1"/>
          </p:nvPr>
        </p:nvSpPr>
        <p:spPr>
          <a:xfrm>
            <a:off x="457200" y="5580063"/>
            <a:ext cx="8229600" cy="452437"/>
          </a:xfrm>
        </p:spPr>
        <p:txBody>
          <a:bodyPr/>
          <a:lstStyle/>
          <a:p>
            <a:pPr marL="0" indent="0" algn="ctr">
              <a:buFont typeface="Arial" charset="0"/>
              <a:buNone/>
            </a:pPr>
            <a:r>
              <a:rPr lang="en-US" sz="1800" dirty="0" smtClean="0"/>
              <a:t>http://www.infopeople.org/training/webcasts/webcast_data/441/index.html</a:t>
            </a:r>
          </a:p>
        </p:txBody>
      </p:sp>
      <p:pic>
        <p:nvPicPr>
          <p:cNvPr id="128003" name="Picture 6" descr="Graphic of Teens, Tweens &amp; Social Networking from infopeople archive ... available in full at http://www.infopeople.org/training/webcasts/webcast_data/441/index.html&#10;"/>
          <p:cNvPicPr>
            <a:picLocks noChangeAspect="1" noChangeArrowheads="1"/>
          </p:cNvPicPr>
          <p:nvPr/>
        </p:nvPicPr>
        <p:blipFill>
          <a:blip r:embed="rId2"/>
          <a:srcRect/>
          <a:stretch>
            <a:fillRect/>
          </a:stretch>
        </p:blipFill>
        <p:spPr bwMode="auto">
          <a:xfrm>
            <a:off x="2413000" y="1544638"/>
            <a:ext cx="4687888" cy="3516312"/>
          </a:xfrm>
          <a:prstGeom prst="rect">
            <a:avLst/>
          </a:prstGeom>
          <a:noFill/>
          <a:ln w="9525">
            <a:noFill/>
            <a:miter lim="800000"/>
            <a:headEnd/>
            <a:tailEnd/>
          </a:ln>
        </p:spPr>
      </p:pic>
      <p:sp>
        <p:nvSpPr>
          <p:cNvPr id="6" name="Rectangle 3"/>
          <p:cNvSpPr txBox="1">
            <a:spLocks noChangeArrowheads="1"/>
          </p:cNvSpPr>
          <p:nvPr/>
        </p:nvSpPr>
        <p:spPr>
          <a:xfrm>
            <a:off x="2274888" y="4376738"/>
            <a:ext cx="2689225" cy="684212"/>
          </a:xfrm>
          <a:prstGeom prst="rect">
            <a:avLst/>
          </a:prstGeom>
        </p:spPr>
        <p:txBody>
          <a:bodyPr>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2000" dirty="0" smtClean="0">
                <a:solidFill>
                  <a:schemeClr val="bg1"/>
                </a:solidFill>
              </a:rPr>
              <a:t>Laura Solomon, </a:t>
            </a:r>
            <a:r>
              <a:rPr lang="en-US" sz="1600" dirty="0" smtClean="0">
                <a:solidFill>
                  <a:schemeClr val="bg1"/>
                </a:solidFill>
              </a:rPr>
              <a:t>MCIW, MLS</a:t>
            </a:r>
          </a:p>
          <a:p>
            <a:pPr fontAlgn="auto">
              <a:spcAft>
                <a:spcPts val="0"/>
              </a:spcAft>
              <a:defRPr/>
            </a:pPr>
            <a:r>
              <a:rPr lang="en-US" sz="2000" dirty="0" smtClean="0">
                <a:solidFill>
                  <a:schemeClr val="bg1"/>
                </a:solidFill>
              </a:rPr>
              <a:t>Library Services Manager, OPLIN</a:t>
            </a:r>
          </a:p>
          <a:p>
            <a:pPr fontAlgn="auto">
              <a:spcAft>
                <a:spcPts val="0"/>
              </a:spcAft>
              <a:defRPr/>
            </a:pPr>
            <a:r>
              <a:rPr lang="en-US" sz="2000" dirty="0" smtClean="0">
                <a:solidFill>
                  <a:schemeClr val="bg1"/>
                </a:solidFill>
              </a:rPr>
              <a:t>laura@designforthelittleguy.com</a:t>
            </a:r>
          </a:p>
        </p:txBody>
      </p:sp>
      <p:sp>
        <p:nvSpPr>
          <p:cNvPr id="128005" name="Rectangle 3"/>
          <p:cNvSpPr txBox="1">
            <a:spLocks noChangeArrowheads="1"/>
          </p:cNvSpPr>
          <p:nvPr/>
        </p:nvSpPr>
        <p:spPr bwMode="auto">
          <a:xfrm>
            <a:off x="4964113" y="4502150"/>
            <a:ext cx="2133600" cy="430213"/>
          </a:xfrm>
          <a:prstGeom prst="rect">
            <a:avLst/>
          </a:prstGeom>
          <a:noFill/>
          <a:ln w="9525">
            <a:noFill/>
            <a:miter lim="800000"/>
            <a:headEnd/>
            <a:tailEnd/>
          </a:ln>
        </p:spPr>
        <p:txBody>
          <a:bodyPr/>
          <a:lstStyle/>
          <a:p>
            <a:pPr>
              <a:spcBef>
                <a:spcPct val="20000"/>
              </a:spcBef>
              <a:buFont typeface="Arial" charset="0"/>
              <a:buNone/>
            </a:pPr>
            <a:r>
              <a:rPr lang="en-US" sz="2000" dirty="0">
                <a:solidFill>
                  <a:schemeClr val="bg1"/>
                </a:solidFill>
                <a:latin typeface="Calibri" pitchFamily="34" charset="0"/>
              </a:rPr>
              <a:t>February 23, 2011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Rectangle 2"/>
          <p:cNvSpPr txBox="1">
            <a:spLocks noChangeArrowheads="1"/>
          </p:cNvSpPr>
          <p:nvPr/>
        </p:nvSpPr>
        <p:spPr bwMode="auto">
          <a:xfrm>
            <a:off x="838200" y="1828800"/>
            <a:ext cx="7924800" cy="1524000"/>
          </a:xfrm>
          <a:prstGeom prst="rect">
            <a:avLst/>
          </a:prstGeom>
          <a:noFill/>
          <a:ln w="9525">
            <a:noFill/>
            <a:miter lim="800000"/>
            <a:headEnd/>
            <a:tailEnd/>
          </a:ln>
        </p:spPr>
        <p:txBody>
          <a:bodyPr anchor="ctr"/>
          <a:lstStyle/>
          <a:p>
            <a:pPr algn="ctr"/>
            <a:r>
              <a:rPr lang="en-US" sz="4000" b="1" dirty="0">
                <a:ea typeface="ＭＳ Ｐゴシック"/>
                <a:cs typeface="ＭＳ Ｐゴシック"/>
              </a:rPr>
              <a:t/>
            </a:r>
            <a:br>
              <a:rPr lang="en-US" sz="4000" b="1" dirty="0">
                <a:ea typeface="ＭＳ Ｐゴシック"/>
                <a:cs typeface="ＭＳ Ｐゴシック"/>
              </a:rPr>
            </a:br>
            <a:r>
              <a:rPr lang="en-US" sz="4000" b="1" dirty="0">
                <a:ea typeface="ＭＳ Ｐゴシック"/>
                <a:cs typeface="ＭＳ Ｐゴシック"/>
              </a:rPr>
              <a:t> </a:t>
            </a:r>
            <a:r>
              <a:rPr lang="en-US" sz="4400" b="1" dirty="0">
                <a:latin typeface="Verdana" pitchFamily="34" charset="0"/>
                <a:ea typeface="ＭＳ Ｐゴシック"/>
                <a:cs typeface="ＭＳ Ｐゴシック"/>
              </a:rPr>
              <a:t>Thanks for listening!</a:t>
            </a:r>
            <a:endParaRPr lang="en-US" sz="5400" b="1" dirty="0">
              <a:ea typeface="ＭＳ Ｐゴシック"/>
              <a:cs typeface="ＭＳ Ｐゴシック"/>
            </a:endParaRPr>
          </a:p>
        </p:txBody>
      </p:sp>
      <p:sp>
        <p:nvSpPr>
          <p:cNvPr id="129026" name="Rectangle 3"/>
          <p:cNvSpPr txBox="1">
            <a:spLocks noChangeArrowheads="1"/>
          </p:cNvSpPr>
          <p:nvPr/>
        </p:nvSpPr>
        <p:spPr bwMode="auto">
          <a:xfrm>
            <a:off x="4648200" y="5029200"/>
            <a:ext cx="4191000" cy="1143000"/>
          </a:xfrm>
          <a:prstGeom prst="rect">
            <a:avLst/>
          </a:prstGeom>
          <a:noFill/>
          <a:ln w="9525">
            <a:noFill/>
            <a:miter lim="800000"/>
            <a:headEnd/>
            <a:tailEnd/>
          </a:ln>
        </p:spPr>
        <p:txBody>
          <a:bodyPr/>
          <a:lstStyle/>
          <a:p>
            <a:pPr marL="342900" indent="-342900">
              <a:lnSpc>
                <a:spcPct val="90000"/>
              </a:lnSpc>
              <a:spcBef>
                <a:spcPct val="50000"/>
              </a:spcBef>
              <a:buFont typeface="Arial" charset="0"/>
              <a:buChar char="•"/>
            </a:pPr>
            <a:r>
              <a:rPr lang="en-US" dirty="0">
                <a:latin typeface="Verdana" pitchFamily="34" charset="0"/>
                <a:ea typeface="ＭＳ Ｐゴシック"/>
                <a:cs typeface="ＭＳ Ｐゴシック"/>
              </a:rPr>
              <a:t>Mary Minow, J.D., A.M.L.S.  LibraryLaw.com</a:t>
            </a:r>
          </a:p>
        </p:txBody>
      </p:sp>
      <p:pic>
        <p:nvPicPr>
          <p:cNvPr id="129027" name="Picture 4" descr="Infopeople logo"/>
          <p:cNvPicPr>
            <a:picLocks noChangeAspect="1" noChangeArrowheads="1"/>
          </p:cNvPicPr>
          <p:nvPr/>
        </p:nvPicPr>
        <p:blipFill>
          <a:blip r:embed="rId2"/>
          <a:srcRect/>
          <a:stretch>
            <a:fillRect/>
          </a:stretch>
        </p:blipFill>
        <p:spPr bwMode="auto">
          <a:xfrm>
            <a:off x="1008063" y="1241425"/>
            <a:ext cx="1817687"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6"/>
          <p:cNvSpPr>
            <a:spLocks noGrp="1"/>
          </p:cNvSpPr>
          <p:nvPr>
            <p:ph type="title"/>
          </p:nvPr>
        </p:nvSpPr>
        <p:spPr/>
        <p:txBody>
          <a:bodyPr/>
          <a:lstStyle/>
          <a:p>
            <a:r>
              <a:rPr lang="en-US" b="1" dirty="0" smtClean="0"/>
              <a:t>Federal Model Terms of Service </a:t>
            </a:r>
          </a:p>
        </p:txBody>
      </p:sp>
      <p:sp>
        <p:nvSpPr>
          <p:cNvPr id="8" name="Content Placeholder 7"/>
          <p:cNvSpPr>
            <a:spLocks noGrp="1"/>
          </p:cNvSpPr>
          <p:nvPr>
            <p:ph idx="1"/>
          </p:nvPr>
        </p:nvSpPr>
        <p:spPr/>
        <p:txBody>
          <a:bodyPr rtlCol="0">
            <a:normAutofit fontScale="92500"/>
          </a:bodyPr>
          <a:lstStyle/>
          <a:p>
            <a:pPr fontAlgn="auto">
              <a:spcAft>
                <a:spcPts val="0"/>
              </a:spcAft>
              <a:buFont typeface="Arial"/>
              <a:buChar char="•"/>
              <a:defRPr/>
            </a:pPr>
            <a:r>
              <a:rPr lang="en-US" dirty="0" smtClean="0"/>
              <a:t>No ads</a:t>
            </a:r>
          </a:p>
          <a:p>
            <a:pPr fontAlgn="auto">
              <a:spcAft>
                <a:spcPts val="0"/>
              </a:spcAft>
              <a:buFont typeface="Arial"/>
              <a:buChar char="•"/>
              <a:defRPr/>
            </a:pPr>
            <a:r>
              <a:rPr lang="en-US" dirty="0" smtClean="0"/>
              <a:t>No indemnification</a:t>
            </a:r>
          </a:p>
          <a:p>
            <a:pPr fontAlgn="auto">
              <a:spcAft>
                <a:spcPts val="0"/>
              </a:spcAft>
              <a:buFont typeface="Arial"/>
              <a:buChar char="•"/>
              <a:defRPr/>
            </a:pPr>
            <a:r>
              <a:rPr lang="en-US" dirty="0" smtClean="0"/>
              <a:t>Change governing law</a:t>
            </a:r>
          </a:p>
          <a:p>
            <a:pPr fontAlgn="auto">
              <a:spcAft>
                <a:spcPts val="0"/>
              </a:spcAft>
              <a:buFont typeface="Arial"/>
              <a:buChar char="•"/>
              <a:defRPr/>
            </a:pPr>
            <a:r>
              <a:rPr lang="en-US" dirty="0" smtClean="0"/>
              <a:t>Termination only for breach</a:t>
            </a:r>
          </a:p>
          <a:p>
            <a:pPr fontAlgn="auto">
              <a:spcAft>
                <a:spcPts val="0"/>
              </a:spcAft>
              <a:buFont typeface="Arial"/>
              <a:buChar char="•"/>
              <a:defRPr/>
            </a:pPr>
            <a:r>
              <a:rPr lang="en-US" dirty="0" smtClean="0"/>
              <a:t>Allow agency spiders</a:t>
            </a:r>
          </a:p>
          <a:p>
            <a:pPr fontAlgn="auto">
              <a:spcAft>
                <a:spcPts val="0"/>
              </a:spcAft>
              <a:buFont typeface="Arial"/>
              <a:buChar char="•"/>
              <a:defRPr/>
            </a:pPr>
            <a:r>
              <a:rPr lang="en-US" dirty="0" smtClean="0"/>
              <a:t>Modify user content – limited to format/display</a:t>
            </a:r>
          </a:p>
          <a:p>
            <a:pPr fontAlgn="auto">
              <a:spcAft>
                <a:spcPts val="0"/>
              </a:spcAft>
              <a:buFont typeface="Arial"/>
              <a:buChar char="•"/>
              <a:defRPr/>
            </a:pPr>
            <a:r>
              <a:rPr lang="en-US" dirty="0" smtClean="0"/>
              <a:t>No endorsement of products</a:t>
            </a:r>
          </a:p>
          <a:p>
            <a:pPr fontAlgn="auto">
              <a:spcAft>
                <a:spcPts val="0"/>
              </a:spcAft>
              <a:buFont typeface="Arial"/>
              <a:buChar char="•"/>
              <a:defRPr/>
            </a:pPr>
            <a:r>
              <a:rPr lang="en-US" dirty="0" smtClean="0"/>
              <a:t>etc.</a:t>
            </a:r>
            <a:endParaRPr lang="en-US" dirty="0"/>
          </a:p>
        </p:txBody>
      </p:sp>
      <p:sp>
        <p:nvSpPr>
          <p:cNvPr id="16387" name="Rectangle 8"/>
          <p:cNvSpPr>
            <a:spLocks noChangeArrowheads="1"/>
          </p:cNvSpPr>
          <p:nvPr/>
        </p:nvSpPr>
        <p:spPr bwMode="auto">
          <a:xfrm>
            <a:off x="5899150" y="6300788"/>
            <a:ext cx="2205038" cy="369887"/>
          </a:xfrm>
          <a:prstGeom prst="rect">
            <a:avLst/>
          </a:prstGeom>
          <a:noFill/>
          <a:ln w="9525">
            <a:noFill/>
            <a:miter lim="800000"/>
            <a:headEnd/>
            <a:tailEnd/>
          </a:ln>
        </p:spPr>
        <p:txBody>
          <a:bodyPr wrap="none">
            <a:spAutoFit/>
          </a:bodyPr>
          <a:lstStyle/>
          <a:p>
            <a:r>
              <a:rPr lang="en-US" dirty="0">
                <a:latin typeface="Calibri" pitchFamily="34" charset="0"/>
              </a:rPr>
              <a:t>http://go.usa.gov/liM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b="1" dirty="0" smtClean="0"/>
              <a:t>State and Local Governments  FACEBOOK</a:t>
            </a:r>
            <a:endParaRPr lang="en-US" b="1" dirty="0"/>
          </a:p>
        </p:txBody>
      </p:sp>
      <p:pic>
        <p:nvPicPr>
          <p:cNvPr id="17410" name="Picture 6" descr="Screenshot of Facebook for State and Local Governments.&#10;&#10;Shows negotiated terms that facebook now offers to state and local governments.  For full text, see https://www.facebook.com/terms_pages_gov.php&#10;&#10;"/>
          <p:cNvPicPr>
            <a:picLocks noChangeAspect="1"/>
          </p:cNvPicPr>
          <p:nvPr/>
        </p:nvPicPr>
        <p:blipFill>
          <a:blip r:embed="rId3"/>
          <a:srcRect/>
          <a:stretch>
            <a:fillRect/>
          </a:stretch>
        </p:blipFill>
        <p:spPr bwMode="auto">
          <a:xfrm>
            <a:off x="146050" y="1482725"/>
            <a:ext cx="8847138" cy="4016375"/>
          </a:xfrm>
          <a:prstGeom prst="rect">
            <a:avLst/>
          </a:prstGeom>
          <a:noFill/>
          <a:ln w="9525">
            <a:noFill/>
            <a:miter lim="800000"/>
            <a:headEnd/>
            <a:tailEnd/>
          </a:ln>
        </p:spPr>
      </p:pic>
      <p:sp>
        <p:nvSpPr>
          <p:cNvPr id="17411" name="Rectangle 7"/>
          <p:cNvSpPr>
            <a:spLocks noChangeArrowheads="1"/>
          </p:cNvSpPr>
          <p:nvPr/>
        </p:nvSpPr>
        <p:spPr bwMode="auto">
          <a:xfrm>
            <a:off x="146050" y="5773738"/>
            <a:ext cx="8997950" cy="1138773"/>
          </a:xfrm>
          <a:prstGeom prst="rect">
            <a:avLst/>
          </a:prstGeom>
          <a:noFill/>
          <a:ln w="9525">
            <a:noFill/>
            <a:miter lim="800000"/>
            <a:headEnd/>
            <a:tailEnd/>
          </a:ln>
        </p:spPr>
        <p:txBody>
          <a:bodyPr>
            <a:spAutoFit/>
          </a:bodyPr>
          <a:lstStyle/>
          <a:p>
            <a:r>
              <a:rPr lang="en-US" dirty="0">
                <a:latin typeface="Calibri" pitchFamily="34" charset="0"/>
              </a:rPr>
              <a:t>Jan. 2011 – National Association of Attorneys General and National Association of State Chief Information Officers negotiate Facebook </a:t>
            </a:r>
            <a:r>
              <a:rPr lang="en-US" dirty="0" smtClean="0">
                <a:latin typeface="Calibri" pitchFamily="34" charset="0"/>
              </a:rPr>
              <a:t>agreement</a:t>
            </a:r>
          </a:p>
          <a:p>
            <a:endParaRPr lang="en-US" sz="400" dirty="0" smtClean="0">
              <a:latin typeface="Calibri" pitchFamily="34" charset="0"/>
            </a:endParaRPr>
          </a:p>
          <a:p>
            <a:r>
              <a:rPr lang="en-US" sz="1400" dirty="0">
                <a:latin typeface="Calibri" pitchFamily="34" charset="0"/>
              </a:rPr>
              <a:t>http://www.naag.org/attorneys-general-negotiate-facebook-agreement-for-state-government-use.php</a:t>
            </a:r>
          </a:p>
          <a:p>
            <a:r>
              <a:rPr lang="en-US" sz="1400" dirty="0">
                <a:latin typeface="Calibri" pitchFamily="34" charset="0"/>
              </a:rPr>
              <a:t>https://www.facebook.com/terms_pages_gov.php</a:t>
            </a:r>
          </a:p>
        </p:txBody>
      </p:sp>
      <p:sp>
        <p:nvSpPr>
          <p:cNvPr id="9" name="Explosion 1 8"/>
          <p:cNvSpPr/>
          <p:nvPr/>
        </p:nvSpPr>
        <p:spPr>
          <a:xfrm>
            <a:off x="7577138" y="903288"/>
            <a:ext cx="1270000" cy="855662"/>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New!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4"/>
          <p:cNvSpPr>
            <a:spLocks noGrp="1"/>
          </p:cNvSpPr>
          <p:nvPr>
            <p:ph type="title"/>
          </p:nvPr>
        </p:nvSpPr>
        <p:spPr>
          <a:xfrm>
            <a:off x="533400" y="0"/>
            <a:ext cx="8229600" cy="1143000"/>
          </a:xfrm>
        </p:spPr>
        <p:txBody>
          <a:bodyPr/>
          <a:lstStyle/>
          <a:p>
            <a:r>
              <a:rPr lang="en-US" b="1" dirty="0" smtClean="0">
                <a:solidFill>
                  <a:srgbClr val="FF0000"/>
                </a:solidFill>
              </a:rPr>
              <a:t>Creating Content</a:t>
            </a:r>
          </a:p>
        </p:txBody>
      </p:sp>
      <p:sp>
        <p:nvSpPr>
          <p:cNvPr id="19458" name="Content Placeholder 5"/>
          <p:cNvSpPr>
            <a:spLocks noGrp="1"/>
          </p:cNvSpPr>
          <p:nvPr>
            <p:ph sz="half" idx="1"/>
          </p:nvPr>
        </p:nvSpPr>
        <p:spPr/>
        <p:txBody>
          <a:bodyPr/>
          <a:lstStyle/>
          <a:p>
            <a:pPr>
              <a:buFont typeface="Arial" charset="0"/>
              <a:buNone/>
            </a:pPr>
            <a:r>
              <a:rPr lang="en-US" b="1" dirty="0" smtClean="0"/>
              <a:t>IMAGES</a:t>
            </a:r>
          </a:p>
        </p:txBody>
      </p:sp>
      <p:sp>
        <p:nvSpPr>
          <p:cNvPr id="19459" name="Content Placeholder 6"/>
          <p:cNvSpPr>
            <a:spLocks noGrp="1"/>
          </p:cNvSpPr>
          <p:nvPr>
            <p:ph sz="half" idx="2"/>
          </p:nvPr>
        </p:nvSpPr>
        <p:spPr/>
        <p:txBody>
          <a:bodyPr/>
          <a:lstStyle/>
          <a:p>
            <a:endParaRPr lang="en-US" dirty="0" smtClean="0"/>
          </a:p>
        </p:txBody>
      </p:sp>
      <p:pic>
        <p:nvPicPr>
          <p:cNvPr id="19460" name="Picture 8" descr="Screenshot of infopeople webinar on finding legally (safe) images, an Infopeople webinar available at http://infopeople.org/rural/training/webcasts/webcast_data/303/index.html&#10;&#10;&#10;Screenshot off wikipedia page of links to public domain image resources. For full text go to&#10;https://secure.wikimedia.org/wikipedia/en/wiki/Wikipedia:Public_domain_image_resources&#10;"/>
          <p:cNvPicPr>
            <a:picLocks noChangeAspect="1"/>
          </p:cNvPicPr>
          <p:nvPr/>
        </p:nvPicPr>
        <p:blipFill>
          <a:blip r:embed="rId2"/>
          <a:srcRect/>
          <a:stretch>
            <a:fillRect/>
          </a:stretch>
        </p:blipFill>
        <p:spPr bwMode="auto">
          <a:xfrm>
            <a:off x="533400" y="2041525"/>
            <a:ext cx="3808413" cy="3027363"/>
          </a:xfrm>
          <a:prstGeom prst="rect">
            <a:avLst/>
          </a:prstGeom>
          <a:noFill/>
          <a:ln w="9525">
            <a:noFill/>
            <a:miter lim="800000"/>
            <a:headEnd/>
            <a:tailEnd/>
          </a:ln>
        </p:spPr>
      </p:pic>
      <p:pic>
        <p:nvPicPr>
          <p:cNvPr id="19461" name="Picture 9"/>
          <p:cNvPicPr>
            <a:picLocks noChangeAspect="1"/>
          </p:cNvPicPr>
          <p:nvPr/>
        </p:nvPicPr>
        <p:blipFill>
          <a:blip r:embed="rId3"/>
          <a:srcRect/>
          <a:stretch>
            <a:fillRect/>
          </a:stretch>
        </p:blipFill>
        <p:spPr bwMode="auto">
          <a:xfrm>
            <a:off x="4648200" y="1600200"/>
            <a:ext cx="4495800" cy="4175125"/>
          </a:xfrm>
          <a:prstGeom prst="rect">
            <a:avLst/>
          </a:prstGeom>
          <a:noFill/>
          <a:ln w="9525">
            <a:noFill/>
            <a:miter lim="800000"/>
            <a:headEnd/>
            <a:tailEnd/>
          </a:ln>
        </p:spPr>
      </p:pic>
      <p:sp>
        <p:nvSpPr>
          <p:cNvPr id="19462" name="Rectangle 10"/>
          <p:cNvSpPr>
            <a:spLocks noChangeArrowheads="1"/>
          </p:cNvSpPr>
          <p:nvPr/>
        </p:nvSpPr>
        <p:spPr bwMode="auto">
          <a:xfrm>
            <a:off x="3286125" y="6457950"/>
            <a:ext cx="5857875" cy="261937"/>
          </a:xfrm>
          <a:prstGeom prst="rect">
            <a:avLst/>
          </a:prstGeom>
          <a:noFill/>
          <a:ln w="9525">
            <a:noFill/>
            <a:miter lim="800000"/>
            <a:headEnd/>
            <a:tailEnd/>
          </a:ln>
        </p:spPr>
        <p:txBody>
          <a:bodyPr>
            <a:spAutoFit/>
          </a:bodyPr>
          <a:lstStyle/>
          <a:p>
            <a:r>
              <a:rPr lang="en-US" sz="1100" dirty="0">
                <a:latin typeface="Calibri" pitchFamily="34" charset="0"/>
              </a:rPr>
              <a:t>https://secure.wikimedia.org/wikipedia/en/wiki/Wikipedia:Public_domain_image_resources</a:t>
            </a:r>
          </a:p>
        </p:txBody>
      </p:sp>
      <p:sp>
        <p:nvSpPr>
          <p:cNvPr id="19464" name="Rectangle 8"/>
          <p:cNvSpPr>
            <a:spLocks noChangeArrowheads="1"/>
          </p:cNvSpPr>
          <p:nvPr/>
        </p:nvSpPr>
        <p:spPr bwMode="auto">
          <a:xfrm>
            <a:off x="9525" y="6196013"/>
            <a:ext cx="4555933" cy="253916"/>
          </a:xfrm>
          <a:prstGeom prst="rect">
            <a:avLst/>
          </a:prstGeom>
          <a:noFill/>
          <a:ln w="9525">
            <a:noFill/>
            <a:miter lim="800000"/>
            <a:headEnd/>
            <a:tailEnd/>
          </a:ln>
          <a:effectLst/>
        </p:spPr>
        <p:txBody>
          <a:bodyPr wrap="none">
            <a:spAutoFit/>
          </a:bodyPr>
          <a:lstStyle/>
          <a:p>
            <a:pPr defTabSz="914400"/>
            <a:r>
              <a:rPr lang="en-US" sz="1050" dirty="0" smtClean="0"/>
              <a:t>http://www.infopeople.org/training/webcasts/webcast_data/321/index.html</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0" y="0"/>
            <a:ext cx="9144000" cy="1143000"/>
          </a:xfrm>
        </p:spPr>
        <p:txBody>
          <a:bodyPr/>
          <a:lstStyle/>
          <a:p>
            <a:r>
              <a:rPr lang="en-US" sz="4000" b="1" dirty="0" smtClean="0">
                <a:solidFill>
                  <a:schemeClr val="bg1"/>
                </a:solidFill>
              </a:rPr>
              <a:t>1. Finding Public Domain Images</a:t>
            </a:r>
          </a:p>
        </p:txBody>
      </p:sp>
      <p:sp>
        <p:nvSpPr>
          <p:cNvPr id="20482" name="Rectangle 3"/>
          <p:cNvSpPr>
            <a:spLocks noGrp="1" noChangeArrowheads="1"/>
          </p:cNvSpPr>
          <p:nvPr>
            <p:ph type="body" idx="1"/>
          </p:nvPr>
        </p:nvSpPr>
        <p:spPr>
          <a:xfrm>
            <a:off x="304800" y="1905000"/>
            <a:ext cx="8458200" cy="4191000"/>
          </a:xfrm>
        </p:spPr>
        <p:txBody>
          <a:bodyPr/>
          <a:lstStyle/>
          <a:p>
            <a:pPr>
              <a:buFont typeface="Wingdings" pitchFamily="2" charset="2"/>
              <a:buNone/>
            </a:pPr>
            <a:endParaRPr lang="en-US" sz="2000" b="1" dirty="0" smtClean="0"/>
          </a:p>
        </p:txBody>
      </p:sp>
      <p:sp>
        <p:nvSpPr>
          <p:cNvPr id="20483" name="AutoShape 4"/>
          <p:cNvSpPr>
            <a:spLocks noChangeArrowheads="1"/>
          </p:cNvSpPr>
          <p:nvPr/>
        </p:nvSpPr>
        <p:spPr bwMode="auto">
          <a:xfrm>
            <a:off x="0" y="-46038"/>
            <a:ext cx="8610600" cy="1895476"/>
          </a:xfrm>
          <a:prstGeom prst="flowChartDecision">
            <a:avLst/>
          </a:prstGeom>
          <a:solidFill>
            <a:srgbClr val="00CCFF"/>
          </a:solidFill>
          <a:ln w="9525">
            <a:solidFill>
              <a:schemeClr val="tx1"/>
            </a:solidFill>
            <a:miter lim="800000"/>
            <a:headEnd/>
            <a:tailEnd/>
          </a:ln>
        </p:spPr>
        <p:txBody>
          <a:bodyPr anchor="ctr">
            <a:spAutoFit/>
          </a:bodyPr>
          <a:lstStyle/>
          <a:p>
            <a:pPr algn="ctr"/>
            <a:r>
              <a:rPr lang="en-US" sz="2800" b="1" dirty="0">
                <a:latin typeface="Verdana" pitchFamily="34" charset="0"/>
              </a:rPr>
              <a:t>Finding Public Domain Images</a:t>
            </a:r>
            <a:endParaRPr lang="en-US" b="1" dirty="0">
              <a:solidFill>
                <a:srgbClr val="FF0000"/>
              </a:solidFill>
              <a:latin typeface="Verdana" pitchFamily="34" charset="0"/>
            </a:endParaRPr>
          </a:p>
        </p:txBody>
      </p:sp>
      <p:sp>
        <p:nvSpPr>
          <p:cNvPr id="20484" name="Rectangle 2"/>
          <p:cNvSpPr>
            <a:spLocks noChangeArrowheads="1"/>
          </p:cNvSpPr>
          <p:nvPr/>
        </p:nvSpPr>
        <p:spPr bwMode="auto">
          <a:xfrm>
            <a:off x="6324600" y="1828800"/>
            <a:ext cx="2286000" cy="2667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pPr>
            <a:r>
              <a:rPr lang="en-US" sz="2000" b="1" dirty="0">
                <a:solidFill>
                  <a:schemeClr val="accent2"/>
                </a:solidFill>
                <a:latin typeface="Calibri" pitchFamily="34" charset="0"/>
              </a:rPr>
              <a:t>F</a:t>
            </a:r>
            <a:r>
              <a:rPr lang="en-US" sz="1600" dirty="0">
                <a:latin typeface="Calibri" pitchFamily="34" charset="0"/>
              </a:rPr>
              <a:t>acts</a:t>
            </a:r>
          </a:p>
          <a:p>
            <a:pPr marL="342900" indent="-342900">
              <a:spcBef>
                <a:spcPct val="20000"/>
              </a:spcBef>
              <a:buClr>
                <a:schemeClr val="bg2"/>
              </a:buClr>
              <a:buSzPct val="75000"/>
              <a:buFont typeface="Wingdings" pitchFamily="2" charset="2"/>
              <a:buNone/>
            </a:pPr>
            <a:r>
              <a:rPr lang="en-US" sz="2000" b="1" dirty="0">
                <a:solidFill>
                  <a:schemeClr val="accent2"/>
                </a:solidFill>
                <a:latin typeface="Calibri" pitchFamily="34" charset="0"/>
              </a:rPr>
              <a:t>R</a:t>
            </a:r>
            <a:r>
              <a:rPr lang="en-US" sz="1600" dirty="0">
                <a:latin typeface="Calibri" pitchFamily="34" charset="0"/>
              </a:rPr>
              <a:t>ecipes</a:t>
            </a:r>
          </a:p>
          <a:p>
            <a:pPr marL="342900" indent="-342900">
              <a:spcBef>
                <a:spcPct val="20000"/>
              </a:spcBef>
              <a:buClr>
                <a:schemeClr val="bg2"/>
              </a:buClr>
              <a:buSzPct val="75000"/>
              <a:buFont typeface="Wingdings" pitchFamily="2" charset="2"/>
              <a:buNone/>
            </a:pPr>
            <a:r>
              <a:rPr lang="en-US" sz="2000" b="1" dirty="0">
                <a:solidFill>
                  <a:schemeClr val="accent2"/>
                </a:solidFill>
                <a:latin typeface="Calibri" pitchFamily="34" charset="0"/>
              </a:rPr>
              <a:t>I</a:t>
            </a:r>
            <a:r>
              <a:rPr lang="en-US" sz="1600" dirty="0">
                <a:latin typeface="Calibri" pitchFamily="34" charset="0"/>
              </a:rPr>
              <a:t>deas</a:t>
            </a:r>
          </a:p>
          <a:p>
            <a:pPr marL="342900" indent="-342900">
              <a:spcBef>
                <a:spcPct val="20000"/>
              </a:spcBef>
              <a:buClr>
                <a:schemeClr val="bg2"/>
              </a:buClr>
              <a:buSzPct val="75000"/>
              <a:buFont typeface="Wingdings" pitchFamily="2" charset="2"/>
              <a:buNone/>
            </a:pPr>
            <a:r>
              <a:rPr lang="en-US" sz="2000" b="1" dirty="0">
                <a:solidFill>
                  <a:schemeClr val="accent2"/>
                </a:solidFill>
                <a:latin typeface="Calibri" pitchFamily="34" charset="0"/>
              </a:rPr>
              <a:t>D</a:t>
            </a:r>
            <a:r>
              <a:rPr lang="en-US" sz="1600" dirty="0">
                <a:latin typeface="Calibri" pitchFamily="34" charset="0"/>
              </a:rPr>
              <a:t>edicated works</a:t>
            </a:r>
          </a:p>
          <a:p>
            <a:pPr marL="342900" indent="-342900">
              <a:spcBef>
                <a:spcPct val="20000"/>
              </a:spcBef>
              <a:buClr>
                <a:schemeClr val="bg2"/>
              </a:buClr>
              <a:buSzPct val="75000"/>
              <a:buFont typeface="Wingdings" pitchFamily="2" charset="2"/>
              <a:buNone/>
            </a:pPr>
            <a:r>
              <a:rPr lang="en-US" sz="2000" b="1" dirty="0">
                <a:solidFill>
                  <a:schemeClr val="accent2"/>
                </a:solidFill>
                <a:latin typeface="Calibri" pitchFamily="34" charset="0"/>
              </a:rPr>
              <a:t>G</a:t>
            </a:r>
            <a:r>
              <a:rPr lang="en-US" sz="1600" dirty="0">
                <a:latin typeface="Calibri" pitchFamily="34" charset="0"/>
              </a:rPr>
              <a:t>overnment works (U.S.)</a:t>
            </a:r>
          </a:p>
          <a:p>
            <a:pPr marL="342900" indent="-342900">
              <a:lnSpc>
                <a:spcPct val="80000"/>
              </a:lnSpc>
              <a:spcBef>
                <a:spcPct val="20000"/>
              </a:spcBef>
              <a:buClr>
                <a:schemeClr val="bg2"/>
              </a:buClr>
              <a:buSzPct val="75000"/>
              <a:buFont typeface="Wingdings" pitchFamily="2" charset="2"/>
              <a:buNone/>
            </a:pPr>
            <a:r>
              <a:rPr lang="en-US" sz="2000" b="1" dirty="0">
                <a:solidFill>
                  <a:schemeClr val="accent2"/>
                </a:solidFill>
                <a:latin typeface="Calibri" pitchFamily="34" charset="0"/>
              </a:rPr>
              <a:t>E</a:t>
            </a:r>
            <a:r>
              <a:rPr lang="en-US" sz="1600" dirty="0">
                <a:latin typeface="Calibri" pitchFamily="34" charset="0"/>
              </a:rPr>
              <a:t>xpired works</a:t>
            </a:r>
          </a:p>
        </p:txBody>
      </p:sp>
      <p:sp>
        <p:nvSpPr>
          <p:cNvPr id="20485" name="Oval 6"/>
          <p:cNvSpPr>
            <a:spLocks noChangeArrowheads="1"/>
          </p:cNvSpPr>
          <p:nvPr/>
        </p:nvSpPr>
        <p:spPr bwMode="auto">
          <a:xfrm>
            <a:off x="6019800" y="3276600"/>
            <a:ext cx="2286000" cy="609600"/>
          </a:xfrm>
          <a:prstGeom prst="ellipse">
            <a:avLst/>
          </a:prstGeom>
          <a:solidFill>
            <a:srgbClr val="00CCFF">
              <a:alpha val="36078"/>
            </a:srgbClr>
          </a:solidFill>
          <a:ln w="9525">
            <a:solidFill>
              <a:schemeClr val="tx1"/>
            </a:solidFill>
            <a:round/>
            <a:headEnd/>
            <a:tailEnd/>
          </a:ln>
        </p:spPr>
        <p:txBody>
          <a:bodyPr wrap="none" anchor="ctr"/>
          <a:lstStyle/>
          <a:p>
            <a:endParaRPr lang="en-US" dirty="0">
              <a:latin typeface="Calibri" pitchFamily="34" charset="0"/>
            </a:endParaRPr>
          </a:p>
        </p:txBody>
      </p:sp>
      <p:pic>
        <p:nvPicPr>
          <p:cNvPr id="20486" name="Picture 9" descr="Screenshot of usasearch.gov, showing image search by keyword. "/>
          <p:cNvPicPr>
            <a:picLocks noChangeAspect="1" noChangeArrowheads="1"/>
          </p:cNvPicPr>
          <p:nvPr/>
        </p:nvPicPr>
        <p:blipFill>
          <a:blip r:embed="rId3"/>
          <a:srcRect l="3868" t="2657" r="17932" b="5000"/>
          <a:stretch>
            <a:fillRect/>
          </a:stretch>
        </p:blipFill>
        <p:spPr bwMode="auto">
          <a:xfrm>
            <a:off x="301625" y="1908175"/>
            <a:ext cx="5110163" cy="4524375"/>
          </a:xfrm>
          <a:prstGeom prst="rect">
            <a:avLst/>
          </a:prstGeom>
          <a:noFill/>
          <a:ln w="9525">
            <a:noFill/>
            <a:miter lim="800000"/>
            <a:headEnd/>
            <a:tailEnd/>
          </a:ln>
        </p:spPr>
      </p:pic>
      <p:sp>
        <p:nvSpPr>
          <p:cNvPr id="20487" name="Oval 10"/>
          <p:cNvSpPr>
            <a:spLocks noChangeArrowheads="1"/>
          </p:cNvSpPr>
          <p:nvPr/>
        </p:nvSpPr>
        <p:spPr bwMode="auto">
          <a:xfrm>
            <a:off x="2438400" y="1981200"/>
            <a:ext cx="1066800" cy="304800"/>
          </a:xfrm>
          <a:prstGeom prst="ellipse">
            <a:avLst/>
          </a:prstGeom>
          <a:solidFill>
            <a:srgbClr val="CCECFF">
              <a:alpha val="41176"/>
            </a:srgbClr>
          </a:solidFill>
          <a:ln w="9525">
            <a:solidFill>
              <a:schemeClr val="tx1"/>
            </a:solidFill>
            <a:round/>
            <a:headEnd/>
            <a:tailEnd/>
          </a:ln>
        </p:spPr>
        <p:txBody>
          <a:bodyPr wrap="none" anchor="ctr"/>
          <a:lstStyle/>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b="1" dirty="0" smtClean="0"/>
              <a:t>Music, Videos</a:t>
            </a:r>
          </a:p>
        </p:txBody>
      </p:sp>
      <p:sp>
        <p:nvSpPr>
          <p:cNvPr id="22530" name="Content Placeholder 5"/>
          <p:cNvSpPr>
            <a:spLocks noGrp="1"/>
          </p:cNvSpPr>
          <p:nvPr>
            <p:ph sz="half" idx="1"/>
          </p:nvPr>
        </p:nvSpPr>
        <p:spPr>
          <a:xfrm>
            <a:off x="0" y="1685925"/>
            <a:ext cx="4038600" cy="4525963"/>
          </a:xfrm>
        </p:spPr>
        <p:txBody>
          <a:bodyPr/>
          <a:lstStyle/>
          <a:p>
            <a:endParaRPr lang="en-US" dirty="0" smtClean="0"/>
          </a:p>
        </p:txBody>
      </p:sp>
      <p:pic>
        <p:nvPicPr>
          <p:cNvPr id="22531" name="Picture 7" descr="Screenshot of infopeople webinar on finding legally safe music and video. Available at http://infopeople.org/rural/training/webcasts/webcast_data/321/index.html&#10;"/>
          <p:cNvPicPr>
            <a:picLocks noChangeAspect="1"/>
          </p:cNvPicPr>
          <p:nvPr/>
        </p:nvPicPr>
        <p:blipFill>
          <a:blip r:embed="rId2"/>
          <a:srcRect/>
          <a:stretch>
            <a:fillRect/>
          </a:stretch>
        </p:blipFill>
        <p:spPr bwMode="auto">
          <a:xfrm>
            <a:off x="488950" y="1600200"/>
            <a:ext cx="4006850" cy="3509963"/>
          </a:xfrm>
          <a:prstGeom prst="rect">
            <a:avLst/>
          </a:prstGeom>
          <a:noFill/>
          <a:ln w="9525">
            <a:noFill/>
            <a:miter lim="800000"/>
            <a:headEnd/>
            <a:tailEnd/>
          </a:ln>
        </p:spPr>
      </p:pic>
      <p:sp>
        <p:nvSpPr>
          <p:cNvPr id="22532" name="Rectangle 8"/>
          <p:cNvSpPr>
            <a:spLocks noChangeArrowheads="1"/>
          </p:cNvSpPr>
          <p:nvPr/>
        </p:nvSpPr>
        <p:spPr bwMode="auto">
          <a:xfrm>
            <a:off x="757238" y="6211888"/>
            <a:ext cx="7929562" cy="369887"/>
          </a:xfrm>
          <a:prstGeom prst="rect">
            <a:avLst/>
          </a:prstGeom>
          <a:noFill/>
          <a:ln w="9525">
            <a:noFill/>
            <a:miter lim="800000"/>
            <a:headEnd/>
            <a:tailEnd/>
          </a:ln>
        </p:spPr>
        <p:txBody>
          <a:bodyPr>
            <a:spAutoFit/>
          </a:bodyPr>
          <a:lstStyle/>
          <a:p>
            <a:r>
              <a:rPr lang="en-US" dirty="0">
                <a:latin typeface="Calibri" pitchFamily="34" charset="0"/>
              </a:rPr>
              <a:t>http://infopeople.org/rural/training/webcasts/webcast_data/321/index.html</a:t>
            </a:r>
          </a:p>
        </p:txBody>
      </p:sp>
      <p:pic>
        <p:nvPicPr>
          <p:cNvPr id="22533" name="Picture 9" descr="Screenshot of Creative Commons search portal to sources like flickr that allow searches to be limited to creative commons licensed content. Full text available at http://search.creativecommons.org"/>
          <p:cNvPicPr>
            <a:picLocks noChangeAspect="1"/>
          </p:cNvPicPr>
          <p:nvPr/>
        </p:nvPicPr>
        <p:blipFill>
          <a:blip r:embed="rId3"/>
          <a:srcRect/>
          <a:stretch>
            <a:fillRect/>
          </a:stretch>
        </p:blipFill>
        <p:spPr bwMode="auto">
          <a:xfrm>
            <a:off x="4710113" y="2484438"/>
            <a:ext cx="4156075" cy="1765300"/>
          </a:xfrm>
          <a:prstGeom prst="rect">
            <a:avLst/>
          </a:prstGeom>
          <a:noFill/>
          <a:ln w="9525">
            <a:noFill/>
            <a:miter lim="800000"/>
            <a:headEnd/>
            <a:tailEnd/>
          </a:ln>
        </p:spPr>
      </p:pic>
      <p:sp>
        <p:nvSpPr>
          <p:cNvPr id="22534" name="Rectangle 10"/>
          <p:cNvSpPr>
            <a:spLocks noChangeArrowheads="1"/>
          </p:cNvSpPr>
          <p:nvPr/>
        </p:nvSpPr>
        <p:spPr bwMode="auto">
          <a:xfrm>
            <a:off x="4929188" y="4370388"/>
            <a:ext cx="3608387" cy="369887"/>
          </a:xfrm>
          <a:prstGeom prst="rect">
            <a:avLst/>
          </a:prstGeom>
          <a:noFill/>
          <a:ln w="9525">
            <a:noFill/>
            <a:miter lim="800000"/>
            <a:headEnd/>
            <a:tailEnd/>
          </a:ln>
        </p:spPr>
        <p:txBody>
          <a:bodyPr wrap="none">
            <a:spAutoFit/>
          </a:bodyPr>
          <a:lstStyle/>
          <a:p>
            <a:r>
              <a:rPr lang="en-US" dirty="0">
                <a:latin typeface="Calibri" pitchFamily="34" charset="0"/>
              </a:rPr>
              <a:t>http://search.creativecommons.org/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952500"/>
            <a:ext cx="9144000" cy="1143000"/>
          </a:xfrm>
          <a:prstGeom prst="rect">
            <a:avLst/>
          </a:prstGeom>
        </p:spPr>
        <p:txBody>
          <a:bodyPr/>
          <a:lstStyle/>
          <a:p>
            <a:pPr eaLnBrk="0" fontAlgn="auto" hangingPunct="0">
              <a:spcBef>
                <a:spcPts val="0"/>
              </a:spcBef>
              <a:spcAft>
                <a:spcPts val="0"/>
              </a:spcAft>
              <a:defRPr/>
            </a:pPr>
            <a:r>
              <a:rPr lang="en-US" sz="3200" b="1" dirty="0">
                <a:solidFill>
                  <a:schemeClr val="tx2"/>
                </a:solidFill>
                <a:effectLst>
                  <a:outerShdw blurRad="38100" dist="38100" dir="2700000" algn="tl">
                    <a:srgbClr val="DDDDDD"/>
                  </a:outerShdw>
                </a:effectLst>
                <a:latin typeface="Calibri" charset="0"/>
                <a:cs typeface="+mn-cs"/>
              </a:rPr>
              <a:t>Defamation, False Information, Negligence </a:t>
            </a:r>
          </a:p>
          <a:p>
            <a:pPr eaLnBrk="0" fontAlgn="auto" hangingPunct="0">
              <a:spcBef>
                <a:spcPts val="0"/>
              </a:spcBef>
              <a:spcAft>
                <a:spcPts val="0"/>
              </a:spcAft>
              <a:defRPr/>
            </a:pPr>
            <a:r>
              <a:rPr lang="en-US" sz="3200" b="1" dirty="0">
                <a:solidFill>
                  <a:schemeClr val="tx2"/>
                </a:solidFill>
                <a:effectLst>
                  <a:outerShdw blurRad="38100" dist="38100" dir="2700000" algn="tl">
                    <a:srgbClr val="DDDDDD"/>
                  </a:outerShdw>
                </a:effectLst>
                <a:latin typeface="Calibri" charset="0"/>
                <a:cs typeface="+mn-cs"/>
              </a:rPr>
              <a:t> … You’re not responsible </a:t>
            </a:r>
          </a:p>
        </p:txBody>
      </p:sp>
      <p:sp>
        <p:nvSpPr>
          <p:cNvPr id="23554" name="Rectangle 3"/>
          <p:cNvSpPr txBox="1">
            <a:spLocks noChangeArrowheads="1"/>
          </p:cNvSpPr>
          <p:nvPr/>
        </p:nvSpPr>
        <p:spPr bwMode="auto">
          <a:xfrm>
            <a:off x="76200" y="1074738"/>
            <a:ext cx="7772400" cy="1058862"/>
          </a:xfrm>
          <a:prstGeom prst="rect">
            <a:avLst/>
          </a:prstGeom>
          <a:noFill/>
          <a:ln w="9525">
            <a:noFill/>
            <a:miter lim="800000"/>
            <a:headEnd/>
            <a:tailEnd/>
          </a:ln>
        </p:spPr>
        <p:txBody>
          <a:bodyPr/>
          <a:lstStyle/>
          <a:p>
            <a:pPr marL="65088" indent="-65088" eaLnBrk="0" hangingPunct="0">
              <a:spcBef>
                <a:spcPts val="400"/>
              </a:spcBef>
              <a:buClr>
                <a:schemeClr val="accent1"/>
              </a:buClr>
              <a:buSzPct val="68000"/>
            </a:pPr>
            <a:r>
              <a:rPr lang="en-US" sz="2800" b="1" dirty="0">
                <a:latin typeface="Calibri" pitchFamily="34" charset="0"/>
              </a:rPr>
              <a:t> </a:t>
            </a:r>
          </a:p>
        </p:txBody>
      </p:sp>
      <p:sp>
        <p:nvSpPr>
          <p:cNvPr id="23555" name="Text Box 8"/>
          <p:cNvSpPr txBox="1">
            <a:spLocks noChangeArrowheads="1"/>
          </p:cNvSpPr>
          <p:nvPr/>
        </p:nvSpPr>
        <p:spPr bwMode="auto">
          <a:xfrm>
            <a:off x="522288" y="5616575"/>
            <a:ext cx="8153400" cy="1016000"/>
          </a:xfrm>
          <a:prstGeom prst="rect">
            <a:avLst/>
          </a:prstGeom>
          <a:noFill/>
          <a:ln w="9525">
            <a:solidFill>
              <a:schemeClr val="accent1"/>
            </a:solidFill>
            <a:miter lim="800000"/>
            <a:headEnd/>
            <a:tailEnd/>
          </a:ln>
        </p:spPr>
        <p:txBody>
          <a:bodyPr>
            <a:spAutoFit/>
          </a:bodyPr>
          <a:lstStyle/>
          <a:p>
            <a:pPr>
              <a:spcBef>
                <a:spcPct val="50000"/>
              </a:spcBef>
            </a:pPr>
            <a:r>
              <a:rPr lang="en-US" sz="2000" b="1" i="1" dirty="0">
                <a:latin typeface="Calibri" pitchFamily="34" charset="0"/>
              </a:rPr>
              <a:t>No provider or user of an interactive computer service shall be treated as the publisher or speaker of any information provided by another information content provider. 47 USC§ 230(c) </a:t>
            </a:r>
          </a:p>
        </p:txBody>
      </p:sp>
      <p:pic>
        <p:nvPicPr>
          <p:cNvPr id="23556" name="Picture 8" descr="Monopoly (the board game) card saying &quot;Get out of jail free.&quot;"/>
          <p:cNvPicPr>
            <a:picLocks noChangeAspect="1"/>
          </p:cNvPicPr>
          <p:nvPr/>
        </p:nvPicPr>
        <p:blipFill>
          <a:blip r:embed="rId3"/>
          <a:srcRect/>
          <a:stretch>
            <a:fillRect/>
          </a:stretch>
        </p:blipFill>
        <p:spPr bwMode="auto">
          <a:xfrm>
            <a:off x="228600" y="2362200"/>
            <a:ext cx="3175000" cy="2260600"/>
          </a:xfrm>
          <a:prstGeom prst="rect">
            <a:avLst/>
          </a:prstGeom>
          <a:noFill/>
          <a:ln w="9525">
            <a:noFill/>
            <a:miter lim="800000"/>
            <a:headEnd/>
            <a:tailEnd/>
          </a:ln>
        </p:spPr>
      </p:pic>
      <p:sp>
        <p:nvSpPr>
          <p:cNvPr id="23557" name="TextBox 9"/>
          <p:cNvSpPr txBox="1">
            <a:spLocks noChangeArrowheads="1"/>
          </p:cNvSpPr>
          <p:nvPr/>
        </p:nvSpPr>
        <p:spPr bwMode="auto">
          <a:xfrm>
            <a:off x="3581400" y="2209800"/>
            <a:ext cx="5334000" cy="1138238"/>
          </a:xfrm>
          <a:prstGeom prst="rect">
            <a:avLst/>
          </a:prstGeom>
          <a:noFill/>
          <a:ln w="9525">
            <a:noFill/>
            <a:miter lim="800000"/>
            <a:headEnd/>
            <a:tailEnd/>
          </a:ln>
        </p:spPr>
        <p:txBody>
          <a:bodyPr>
            <a:spAutoFit/>
          </a:bodyPr>
          <a:lstStyle/>
          <a:p>
            <a:r>
              <a:rPr lang="en-US" dirty="0">
                <a:latin typeface="Calibri" pitchFamily="34" charset="0"/>
              </a:rPr>
              <a:t>Matchmaker.com immune when user posted false profile for Star Trek actress – stalking</a:t>
            </a:r>
          </a:p>
          <a:p>
            <a:endParaRPr lang="en-US" dirty="0">
              <a:latin typeface="Calibri" pitchFamily="34" charset="0"/>
            </a:endParaRPr>
          </a:p>
          <a:p>
            <a:r>
              <a:rPr lang="en-US" sz="1400" i="1" dirty="0">
                <a:latin typeface="Calibri" pitchFamily="34" charset="0"/>
              </a:rPr>
              <a:t>Carafano v. Metrosplash.com, Inc.</a:t>
            </a:r>
            <a:r>
              <a:rPr lang="en-US" sz="1400" dirty="0">
                <a:latin typeface="Calibri" pitchFamily="34" charset="0"/>
              </a:rPr>
              <a:t>, 339 F.3d 1119 (9</a:t>
            </a:r>
            <a:r>
              <a:rPr lang="en-US" sz="1400" baseline="30000" dirty="0">
                <a:latin typeface="Calibri" pitchFamily="34" charset="0"/>
              </a:rPr>
              <a:t>th</a:t>
            </a:r>
            <a:r>
              <a:rPr lang="en-US" sz="1400" dirty="0">
                <a:latin typeface="Calibri" pitchFamily="34" charset="0"/>
              </a:rPr>
              <a:t> Cir. 2003)</a:t>
            </a:r>
          </a:p>
        </p:txBody>
      </p:sp>
      <p:sp>
        <p:nvSpPr>
          <p:cNvPr id="69640" name="TextBox 10"/>
          <p:cNvSpPr txBox="1">
            <a:spLocks noChangeArrowheads="1"/>
          </p:cNvSpPr>
          <p:nvPr/>
        </p:nvSpPr>
        <p:spPr bwMode="auto">
          <a:xfrm>
            <a:off x="3810000" y="3886200"/>
            <a:ext cx="5029200" cy="923925"/>
          </a:xfrm>
          <a:prstGeom prst="rect">
            <a:avLst/>
          </a:prstGeom>
          <a:noFill/>
          <a:ln w="9525">
            <a:noFill/>
            <a:miter lim="800000"/>
            <a:headEnd/>
            <a:tailEnd/>
          </a:ln>
        </p:spPr>
        <p:txBody>
          <a:bodyPr>
            <a:spAutoFit/>
          </a:bodyPr>
          <a:lstStyle/>
          <a:p>
            <a:pPr fontAlgn="auto">
              <a:spcBef>
                <a:spcPts val="0"/>
              </a:spcBef>
              <a:spcAft>
                <a:spcPts val="0"/>
              </a:spcAft>
              <a:defRPr/>
            </a:pPr>
            <a:r>
              <a:rPr lang="en-US" dirty="0">
                <a:latin typeface="+mn-lt"/>
                <a:cs typeface="+mn-cs"/>
              </a:rPr>
              <a:t>Sect. 230 broad protection – from false information, negligence, sexually explicit content, discrimination </a:t>
            </a:r>
            <a:r>
              <a:rPr lang="en-US" b="1" cap="small" dirty="0">
                <a:latin typeface="+mn-lt"/>
                <a:cs typeface="+mn-cs"/>
              </a:rPr>
              <a:t>BUT NOT COPYRIGHT</a:t>
            </a:r>
            <a:r>
              <a:rPr lang="en-US" cap="small" dirty="0">
                <a:latin typeface="+mn-lt"/>
                <a:cs typeface="+mn-cs"/>
              </a:rPr>
              <a:t> </a:t>
            </a:r>
          </a:p>
        </p:txBody>
      </p:sp>
      <p:sp>
        <p:nvSpPr>
          <p:cNvPr id="23559" name="Title 1"/>
          <p:cNvSpPr txBox="1">
            <a:spLocks/>
          </p:cNvSpPr>
          <p:nvPr/>
        </p:nvSpPr>
        <p:spPr bwMode="auto">
          <a:xfrm>
            <a:off x="76200" y="0"/>
            <a:ext cx="9067800" cy="1143000"/>
          </a:xfrm>
          <a:prstGeom prst="rect">
            <a:avLst/>
          </a:prstGeom>
          <a:noFill/>
          <a:ln w="9525">
            <a:noFill/>
            <a:miter lim="800000"/>
            <a:headEnd/>
            <a:tailEnd/>
          </a:ln>
        </p:spPr>
        <p:txBody>
          <a:bodyPr/>
          <a:lstStyle/>
          <a:p>
            <a:pPr algn="ctr">
              <a:lnSpc>
                <a:spcPct val="90000"/>
              </a:lnSpc>
            </a:pPr>
            <a:endParaRPr lang="en-US" b="1" dirty="0">
              <a:solidFill>
                <a:srgbClr val="FF0000"/>
              </a:solidFill>
              <a:latin typeface="Calibri" pitchFamily="34" charset="0"/>
            </a:endParaRPr>
          </a:p>
          <a:p>
            <a:pPr algn="ctr">
              <a:lnSpc>
                <a:spcPct val="90000"/>
              </a:lnSpc>
            </a:pPr>
            <a:r>
              <a:rPr lang="en-US" sz="4400" b="1" dirty="0">
                <a:solidFill>
                  <a:srgbClr val="FF0000"/>
                </a:solidFill>
                <a:latin typeface="Calibri" pitchFamily="34" charset="0"/>
              </a:rPr>
              <a:t>Protecting Library from User Content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1618</TotalTime>
  <Words>1469</Words>
  <Application>Microsoft Macintosh PowerPoint</Application>
  <PresentationFormat>On-screen Show (4:3)</PresentationFormat>
  <Paragraphs>249</Paragraphs>
  <Slides>32</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Picture</vt:lpstr>
      <vt:lpstr>Social Media, Libraries, and the Law</vt:lpstr>
      <vt:lpstr>Agenda</vt:lpstr>
      <vt:lpstr>Terms of Service   Flickr, Facebook, Twitter etc</vt:lpstr>
      <vt:lpstr>Federal Model Terms of Service </vt:lpstr>
      <vt:lpstr>State and Local Governments  FACEBOOK</vt:lpstr>
      <vt:lpstr>Creating Content</vt:lpstr>
      <vt:lpstr>1. Finding Public Domain Images</vt:lpstr>
      <vt:lpstr>Music, Videos</vt:lpstr>
      <vt:lpstr>Slide 9</vt:lpstr>
      <vt:lpstr>Slide 10</vt:lpstr>
      <vt:lpstr>Slide 11</vt:lpstr>
      <vt:lpstr>Slide 12</vt:lpstr>
      <vt:lpstr>Look up your Institution</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Social Media Policy Elements</vt:lpstr>
      <vt:lpstr>California – Policy Issues</vt:lpstr>
      <vt:lpstr>Summary</vt:lpstr>
      <vt:lpstr>From the Infopeople Archive</vt:lpstr>
      <vt:lpstr>Slide 32</vt:lpstr>
    </vt:vector>
  </TitlesOfParts>
  <Manager/>
  <Company>LibraryLaw.com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admin admin</dc:creator>
  <cp:keywords/>
  <dc:description/>
  <cp:lastModifiedBy>Charles OShea</cp:lastModifiedBy>
  <cp:revision>47</cp:revision>
  <cp:lastPrinted>2011-03-17T15:41:05Z</cp:lastPrinted>
  <dcterms:created xsi:type="dcterms:W3CDTF">2011-03-17T15:35:09Z</dcterms:created>
  <dcterms:modified xsi:type="dcterms:W3CDTF">2011-03-17T15:43:47Z</dcterms:modified>
  <cp:category/>
</cp:coreProperties>
</file>