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92" r:id="rId3"/>
    <p:sldMasterId id="2147483704" r:id="rId4"/>
    <p:sldMasterId id="2147483716" r:id="rId5"/>
    <p:sldMasterId id="2147483728" r:id="rId6"/>
    <p:sldMasterId id="2147483748" r:id="rId7"/>
    <p:sldMasterId id="2147483760" r:id="rId8"/>
    <p:sldMasterId id="2147483772" r:id="rId9"/>
  </p:sldMasterIdLst>
  <p:notesMasterIdLst>
    <p:notesMasterId r:id="rId50"/>
  </p:notesMasterIdLst>
  <p:handoutMasterIdLst>
    <p:handoutMasterId r:id="rId51"/>
  </p:handoutMasterIdLst>
  <p:sldIdLst>
    <p:sldId id="256" r:id="rId10"/>
    <p:sldId id="284" r:id="rId11"/>
    <p:sldId id="283" r:id="rId12"/>
    <p:sldId id="312" r:id="rId13"/>
    <p:sldId id="320" r:id="rId14"/>
    <p:sldId id="280" r:id="rId15"/>
    <p:sldId id="277" r:id="rId16"/>
    <p:sldId id="316" r:id="rId17"/>
    <p:sldId id="300" r:id="rId18"/>
    <p:sldId id="303" r:id="rId19"/>
    <p:sldId id="311" r:id="rId20"/>
    <p:sldId id="302" r:id="rId21"/>
    <p:sldId id="315" r:id="rId22"/>
    <p:sldId id="274" r:id="rId23"/>
    <p:sldId id="279" r:id="rId24"/>
    <p:sldId id="270" r:id="rId25"/>
    <p:sldId id="258" r:id="rId26"/>
    <p:sldId id="310" r:id="rId27"/>
    <p:sldId id="304" r:id="rId28"/>
    <p:sldId id="321" r:id="rId29"/>
    <p:sldId id="285" r:id="rId30"/>
    <p:sldId id="308" r:id="rId31"/>
    <p:sldId id="290" r:id="rId32"/>
    <p:sldId id="288" r:id="rId33"/>
    <p:sldId id="307" r:id="rId34"/>
    <p:sldId id="287" r:id="rId35"/>
    <p:sldId id="282" r:id="rId36"/>
    <p:sldId id="317" r:id="rId37"/>
    <p:sldId id="295" r:id="rId38"/>
    <p:sldId id="306" r:id="rId39"/>
    <p:sldId id="309" r:id="rId40"/>
    <p:sldId id="305" r:id="rId41"/>
    <p:sldId id="261" r:id="rId42"/>
    <p:sldId id="262" r:id="rId43"/>
    <p:sldId id="289" r:id="rId44"/>
    <p:sldId id="264" r:id="rId45"/>
    <p:sldId id="265" r:id="rId46"/>
    <p:sldId id="267" r:id="rId47"/>
    <p:sldId id="318" r:id="rId48"/>
    <p:sldId id="275" r:id="rId4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CC"/>
    <a:srgbClr val="0000FF"/>
    <a:srgbClr val="00642D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87" autoAdjust="0"/>
  </p:normalViewPr>
  <p:slideViewPr>
    <p:cSldViewPr>
      <p:cViewPr varScale="1">
        <p:scale>
          <a:sx n="98" d="100"/>
          <a:sy n="98" d="100"/>
        </p:scale>
        <p:origin x="-16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-3000" y="-12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42962" y="7588"/>
            <a:ext cx="5327968" cy="682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1400" dirty="0" smtClean="0"/>
              <a:t>The Hopeful Workplace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B11B-1338-4207-B752-8595241E8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176962" y="0"/>
            <a:ext cx="84137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E05C-65E1-2C4B-97F5-371E4231EFB4}" type="datetimeFigureOut">
              <a:rPr lang="en-US" smtClean="0"/>
              <a:t>1/17/12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7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90962" y="461962"/>
            <a:ext cx="2427264" cy="1820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2443162"/>
            <a:ext cx="5615940" cy="61648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73258-0939-4B33-A4A7-25177B99C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image" Target="../media/image19.png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90963" y="461963"/>
            <a:ext cx="2427287" cy="18208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75C11-285D-498A-84C9-DBC21B1025D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noFill/>
        </p:spPr>
        <p:txBody>
          <a:bodyPr/>
          <a:lstStyle/>
          <a:p>
            <a:pPr defTabSz="913554"/>
            <a:fld id="{BDAF92CC-69BA-4569-A3E7-80F701F089D1}" type="slidenum">
              <a:rPr lang="en-US" smtClean="0">
                <a:solidFill>
                  <a:prstClr val="black"/>
                </a:solidFill>
              </a:rPr>
              <a:pPr defTabSz="913554"/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5B49D-8810-4237-A92D-1CFDDEFA65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5D2B-4293-4564-90F7-EF73FB6BE4B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44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212E-E910-40E4-913B-EA6E963147A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5D2B-4293-4564-90F7-EF73FB6BE4B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4762" y="481704"/>
            <a:ext cx="2562225" cy="19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B3D9-DC13-42B9-88E6-88AFA001FE5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70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CAE07-4626-4F61-BBB4-19B7628B82D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2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9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B3D9-DC13-42B9-88E6-88AFA001FE5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3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02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77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3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CAE07-4626-4F61-BBB4-19B7628B82D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8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90083C-8761-4FDA-8E82-3FF8225A24B6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41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76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1A2A-FF31-4F84-86D7-C349BB1CB087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6333" y="8839253"/>
            <a:ext cx="3041968" cy="465053"/>
          </a:xfrm>
          <a:noFill/>
        </p:spPr>
        <p:txBody>
          <a:bodyPr/>
          <a:lstStyle/>
          <a:p>
            <a:fld id="{528B7DAF-90D4-4A84-B7C3-8DBA92DD8FF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33A8-05E7-4EF0-B580-50515411A43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7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5D2B-4293-4564-90F7-EF73FB6BE4B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83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B3D9-DC13-42B9-88E6-88AFA001FE5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B3D9-DC13-42B9-88E6-88AFA001FE56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5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B3D9-DC13-42B9-88E6-88AFA001FE56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1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33A8-05E7-4EF0-B580-50515411A43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0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0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9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73258-0939-4B33-A4A7-25177B99C0D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CAE07-4626-4F61-BBB4-19B7628B82D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0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8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9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4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8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7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22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1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31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1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97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52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18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6784AD-C517-4006-AD01-A75C7EDF6D5C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1/17/12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A86F5D-91F8-4C97-A991-1F036CF7724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38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C348F3-820A-4399-AF64-C50064871BA3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1/17/12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6AC42D-1C0E-4AF6-B71E-B36A7D09B74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8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EFC224-B774-42DF-ACC9-75612E07B66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1/17/12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D6F87F-381F-4617-A41D-E0FD720A2A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50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C1794A-EA5C-4742-84D3-84B615640AD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1/17/12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F699FF-D38F-45A3-9AFC-74043CA01BA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52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682EE8-C6C1-4FAB-934A-739FA639D47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1/17/12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57FAFA-213E-4037-A060-41F4A46938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06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CBAD91-DA37-4460-B49F-5CBABC84018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1/17/12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F7096C-FB23-4BF1-865A-41E66AB188A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2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55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3CF03D-934C-4820-BFC3-BFF2A640269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1/17/12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1A310A-CFE8-46A0-8B47-4292A4EE28E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9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1F1672-CAF9-46E7-BCB4-9F08C7C178A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1/17/12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ED32C9-19BB-4C1B-95EF-73C0022A256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5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1EC6F6-ADFF-41C0-8CF4-3BA93635218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1/17/12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C6FD7B-DECA-4A9A-B1CF-28477C7ECC9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81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B39968-18C4-48F4-B674-9012E262A4D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1/17/12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D0C0CD-D897-48DF-BC52-A3F5059197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93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FD6F-49C8-43A7-926D-6545FE1E0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AC1D-191A-41D5-AD9B-3B4806925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47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43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FD6F-49C8-43A7-926D-6545FE1E0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AC1D-191A-41D5-AD9B-3B4806925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17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1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FD6F-49C8-43A7-926D-6545FE1E0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AC1D-191A-41D5-AD9B-3B4806925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7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6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82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298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FD6F-49C8-43A7-926D-6545FE1E0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AC1D-191A-41D5-AD9B-3B4806925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29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FD6F-49C8-43A7-926D-6545FE1E0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AC1D-191A-41D5-AD9B-3B4806925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30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FD6F-49C8-43A7-926D-6545FE1E0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AC1D-191A-41D5-AD9B-3B4806925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83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FD6F-49C8-43A7-926D-6545FE1E0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AC1D-191A-41D5-AD9B-3B4806925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98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45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>
            <a:normAutofit/>
          </a:bodyPr>
          <a:lstStyle>
            <a:lvl1pPr marL="457200" indent="-457200">
              <a:defRPr sz="36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32144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86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67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3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42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56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34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64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45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74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 anchor="ctr">
            <a:normAutofit/>
          </a:bodyPr>
          <a:lstStyle>
            <a:lvl1pPr marL="0" marR="45720" indent="0" algn="ctr">
              <a:buNone/>
              <a:defRPr sz="3200" b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867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latin typeface="Calibri" pitchFamily="34" charset="0"/>
              </a:rPr>
              <a:t>Joan Frye Williams and George Needham</a:t>
            </a:r>
          </a:p>
        </p:txBody>
      </p:sp>
    </p:spTree>
    <p:extLst>
      <p:ext uri="{BB962C8B-B14F-4D97-AF65-F5344CB8AC3E}">
        <p14:creationId xmlns:p14="http://schemas.microsoft.com/office/powerpoint/2010/main" val="320018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2688"/>
          </a:xfr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56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76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476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4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2"/>
            <a:ext cx="8229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76400"/>
            <a:ext cx="2971800" cy="4572000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20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9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514600" cy="1582621"/>
          </a:xfrm>
        </p:spPr>
        <p:txBody>
          <a:bodyPr vert="horz" lIns="45720" tIns="45720" rIns="45720" bIns="45720" anchor="ctr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514600" cy="2179320"/>
          </a:xfr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2000">
                <a:latin typeface="Calibri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482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37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037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212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529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41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21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502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1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6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1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154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579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A1C-5959-4AA7-99D5-35BBBCF608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F851-D15E-4522-95CD-2A389983C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74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69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496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80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301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28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0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148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052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76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303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039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876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61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>
            <a:normAutofit/>
          </a:bodyPr>
          <a:lstStyle>
            <a:lvl1pPr marL="457200" indent="-457200">
              <a:defRPr sz="36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00985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73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998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97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037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898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972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93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452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0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CE64-465C-447C-AA65-1D7AFF4855A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B76E0-C4D8-4BE8-8199-F1125D18B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2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D2D90-1209-4E89-86C8-3EA256414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5BBC1-E7D1-455B-B57D-D6AD4BBB4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43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FD6F-49C8-43A7-926D-6545FE1E03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AC1D-191A-41D5-AD9B-3B4806925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0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Calibri" pitchFamily="34" charset="0"/>
              </a:defRPr>
            </a:lvl1pPr>
          </a:lstStyle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8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3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4978-FAD3-496D-8BF2-7BB4B1B71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3CAC-726A-4783-95D2-FE902A8D5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2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60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" t="2222" r="1346" b="14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The Hopeful Workplace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2819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Presented by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George Needham and Joan Frye Williams</a:t>
            </a:r>
          </a:p>
          <a:p>
            <a:r>
              <a:rPr lang="en-US" sz="3600" b="1" i="1" dirty="0" smtClean="0">
                <a:solidFill>
                  <a:schemeClr val="tx1"/>
                </a:solidFill>
              </a:rPr>
              <a:t>An Infopeople Webinar</a:t>
            </a:r>
          </a:p>
          <a:p>
            <a:r>
              <a:rPr lang="en-US" sz="3600" b="1" i="1" dirty="0" smtClean="0">
                <a:solidFill>
                  <a:schemeClr val="tx1"/>
                </a:solidFill>
              </a:rPr>
              <a:t>January 17, 2012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" y="6096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Infopeople webinars are supported by the U.S. Institute of Museum and Library Services under the provisions of the Library Services and Technology Act, administered in California by the State Librarian.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712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://farm4.static.flickr.com/3660/3600278899_900dface10.jpg"/>
          <p:cNvPicPr>
            <a:picLocks noChangeAspect="1" noChangeArrowheads="1"/>
          </p:cNvPicPr>
          <p:nvPr/>
        </p:nvPicPr>
        <p:blipFill>
          <a:blip r:embed="rId3" cstate="print"/>
          <a:srcRect l="11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/>
              </a:rPr>
              <a:t>Prepare for success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8396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hristianparty.org.uk/images/hands%20rai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b="1" dirty="0" smtClean="0">
                <a:effectLst/>
              </a:rPr>
              <a:t> The will to get there</a:t>
            </a:r>
          </a:p>
        </p:txBody>
      </p:sp>
    </p:spTree>
    <p:extLst>
      <p:ext uri="{BB962C8B-B14F-4D97-AF65-F5344CB8AC3E}">
        <p14:creationId xmlns:p14="http://schemas.microsoft.com/office/powerpoint/2010/main" val="346184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143000"/>
          </a:xfrm>
        </p:spPr>
        <p:txBody>
          <a:bodyPr anchor="ctr"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solidFill>
                  <a:schemeClr val="tx1"/>
                </a:solidFill>
              </a:rPr>
              <a:t>“Here’s what’s in it for </a:t>
            </a:r>
            <a:r>
              <a:rPr lang="en-US" sz="4400" b="1" i="1" dirty="0" smtClean="0">
                <a:solidFill>
                  <a:schemeClr val="tx1"/>
                </a:solidFill>
              </a:rPr>
              <a:t>you…</a:t>
            </a:r>
            <a:r>
              <a:rPr lang="en-US" sz="4400" b="1" dirty="0" smtClean="0">
                <a:solidFill>
                  <a:schemeClr val="tx1"/>
                </a:solidFill>
              </a:rPr>
              <a:t>”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8673" name="Picture 1" descr="C:\Documents and Settings\Administrator\Local Settings\Temporary Internet Files\Content.IE5\6T4TYBVE\MCj04420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22" y="2012029"/>
            <a:ext cx="8649478" cy="3456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39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kmeco.com/images/camp8.jpg"/>
          <p:cNvPicPr>
            <a:picLocks noChangeAspect="1" noChangeArrowheads="1"/>
          </p:cNvPicPr>
          <p:nvPr/>
        </p:nvPicPr>
        <p:blipFill>
          <a:blip r:embed="rId3" cstate="print"/>
          <a:srcRect l="31343" t="1115" r="896" b="3900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Dare to commit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Consensus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The process was fair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I understood the decision criteria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There was an opportunity for my voice to be heard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Even if the direction isn’t exactly what I would have chosen, I will support it with positive communications and actions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bhagwad.com/blog/wp-content/uploads/2010/09/The-consensus-is-usually-r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4955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1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 The way to get there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0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16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Appreciative inquiry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05000"/>
            <a:ext cx="3886200" cy="464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do we have to work with?</a:t>
            </a:r>
          </a:p>
          <a:p>
            <a:r>
              <a:rPr lang="en-US" sz="3600" dirty="0" smtClean="0"/>
              <a:t>What are we </a:t>
            </a:r>
            <a:br>
              <a:rPr lang="en-US" sz="3600" dirty="0" smtClean="0"/>
            </a:br>
            <a:r>
              <a:rPr lang="en-US" sz="3600" dirty="0" smtClean="0"/>
              <a:t>really good at?</a:t>
            </a:r>
          </a:p>
          <a:p>
            <a:r>
              <a:rPr lang="en-US" sz="3600" dirty="0" smtClean="0"/>
              <a:t>What is uniquely</a:t>
            </a:r>
            <a:br>
              <a:rPr lang="en-US" sz="3600" dirty="0" smtClean="0"/>
            </a:br>
            <a:r>
              <a:rPr lang="en-US" sz="3600" dirty="0" smtClean="0"/>
              <a:t>ours?</a:t>
            </a:r>
          </a:p>
          <a:p>
            <a:pPr>
              <a:buNone/>
            </a:pPr>
            <a:endParaRPr lang="en-US" sz="3600" dirty="0"/>
          </a:p>
        </p:txBody>
      </p:sp>
      <p:pic>
        <p:nvPicPr>
          <p:cNvPr id="3" name="Picture 2" descr="http://cdn2.holytaco.com/wp-content/uploads/images/2009/scrooge-mcduck-make-it-rain.jpg"/>
          <p:cNvPicPr>
            <a:picLocks noChangeAspect="1" noChangeArrowheads="1"/>
          </p:cNvPicPr>
          <p:nvPr/>
        </p:nvPicPr>
        <p:blipFill>
          <a:blip r:embed="rId3" cstate="print"/>
          <a:srcRect t="11383"/>
          <a:stretch>
            <a:fillRect/>
          </a:stretch>
        </p:blipFill>
        <p:spPr bwMode="auto">
          <a:xfrm>
            <a:off x="4038600" y="1690511"/>
            <a:ext cx="4981408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92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hamg\AppData\Local\Microsoft\Windows\Temporary Internet Files\Content.IE5\KN73OX2B\MC90043466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7721"/>
            <a:ext cx="8001000" cy="6040083"/>
          </a:xfrm>
          <a:prstGeom prst="rect">
            <a:avLst/>
          </a:prstGeom>
          <a:noFill/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Yes, and…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7308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kery-display-case.com/images/bakery_display_cas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8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4038600" cy="2133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chemeClr val="bg1"/>
                </a:solidFill>
              </a:rPr>
              <a:t>Focus on results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0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55756"/>
            <a:ext cx="5791200" cy="573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Learn from mistakes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81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is not hope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83053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80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buzznet.com/assets/imgx/1/2/4/4/2/1/9/1/orig-12442191.jpg"/>
          <p:cNvPicPr>
            <a:picLocks noChangeAspect="1" noChangeArrowheads="1"/>
          </p:cNvPicPr>
          <p:nvPr/>
        </p:nvPicPr>
        <p:blipFill>
          <a:blip r:embed="rId3" cstate="print"/>
          <a:srcRect b="2577"/>
          <a:stretch>
            <a:fillRect/>
          </a:stretch>
        </p:blipFill>
        <p:spPr bwMode="auto">
          <a:xfrm>
            <a:off x="0" y="-54866"/>
            <a:ext cx="9144000" cy="69128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Stealth, guile, and disobedience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Some level of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7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4" name="Picture 2" descr="http://www.site-reference.com/articles/wp-content/uploads/2010/08/blog-misquoted-tshi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85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65"/>
            <a:ext cx="9191625" cy="686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5200"/>
            <a:ext cx="4114800" cy="2362200"/>
          </a:xfrm>
        </p:spPr>
        <p:txBody>
          <a:bodyPr/>
          <a:lstStyle/>
          <a:p>
            <a:pPr algn="l"/>
            <a:r>
              <a:rPr lang="en-US" dirty="0" smtClean="0"/>
              <a:t>Clear role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0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communications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2944"/>
            <a:ext cx="5200650" cy="518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08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http://i41.tinypic.com/1088l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9194800" cy="6896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Authority to seek alternate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9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99"/>
            <a:ext cx="9144000" cy="632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Recognition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869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133600"/>
            <a:ext cx="3733800" cy="2590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 Reasonable expectation of success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26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09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1676399"/>
            <a:ext cx="9143999" cy="437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Analogies and examples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>
            <a:off x="4267200" y="2971800"/>
            <a:ext cx="1219200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2.bp.blogspot.com/_kAg0P2cbEPA/TJWTcS6VjeI/AAAAAAAAAfQ/zO9M-ckTf7k/s1600/dumbledore_.jpg"/>
          <p:cNvPicPr>
            <a:picLocks noChangeAspect="1" noChangeArrowheads="1"/>
          </p:cNvPicPr>
          <p:nvPr/>
        </p:nvPicPr>
        <p:blipFill>
          <a:blip r:embed="rId3" cstate="print"/>
          <a:srcRect l="6968" r="6968"/>
          <a:stretch>
            <a:fillRect/>
          </a:stretch>
        </p:blipFill>
        <p:spPr bwMode="auto">
          <a:xfrm>
            <a:off x="-4343" y="0"/>
            <a:ext cx="914834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Support from successful role models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0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www.ohiomm.com/blogs/blog_mass_destruction/wp-content/uploads/2007/12/see-no-ev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" b="7350"/>
          <a:stretch/>
        </p:blipFill>
        <p:spPr bwMode="auto">
          <a:xfrm>
            <a:off x="381000" y="1321723"/>
            <a:ext cx="8458200" cy="553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Neither is this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251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 time for the upside surprises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69532" cy="533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17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r="1548"/>
          <a:stretch/>
        </p:blipFill>
        <p:spPr bwMode="auto">
          <a:xfrm>
            <a:off x="-79210" y="0"/>
            <a:ext cx="9477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2600" y="274638"/>
            <a:ext cx="3505200" cy="33829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 Connection</a:t>
            </a:r>
            <a:br>
              <a:rPr lang="en-US" b="1" dirty="0" smtClean="0"/>
            </a:br>
            <a:r>
              <a:rPr lang="en-US" b="1" dirty="0" smtClean="0"/>
              <a:t>    to others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880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ogs.adobe.com/spartacusacrobat/welldone.jpg"/>
          <p:cNvPicPr>
            <a:picLocks noChangeAspect="1" noChangeArrowheads="1"/>
          </p:cNvPicPr>
          <p:nvPr/>
        </p:nvPicPr>
        <p:blipFill>
          <a:blip r:embed="rId3" cstate="print"/>
          <a:srcRect l="2192" r="2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Civility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0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_CQVlP2IujoM/TJpHMx3dIPI/AAAAAAAABO8/Hv1RQQWkMXY/s1600/scan_1092113294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56673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2743200" cy="114300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Generosity</a:t>
            </a:r>
          </a:p>
        </p:txBody>
      </p:sp>
    </p:spTree>
    <p:extLst>
      <p:ext uri="{BB962C8B-B14F-4D97-AF65-F5344CB8AC3E}">
        <p14:creationId xmlns:p14="http://schemas.microsoft.com/office/powerpoint/2010/main" val="48429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pic>
        <p:nvPicPr>
          <p:cNvPr id="227330" name="Picture 2" descr="http://www.awn.com/files/imagepicker/1/raiti01_Gumby_Po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121000" cy="5334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58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22363"/>
            <a:ext cx="9172576" cy="68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/>
              <a:t>Self care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164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anjeevhimachali.com/wp-content/uploads/2009/07/Building-Trus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Teamwork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2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1.bp.blogspot.com/_-6OOSJByyUU/S8VIa0iCjxI/AAAAAAAAGyk/5cmIEzpb7Pk/s400/aaaaaBar-minister-priest-rab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3999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3276600" cy="990600"/>
          </a:xfrm>
        </p:spPr>
        <p:txBody>
          <a:bodyPr anchor="ctr"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Laughter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2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bfR0Ffsp2ko/Tbxjd24Pv3I/AAAAAAAACcE/ujuAC93ixPU/s1600/thanks.jpg"/>
          <p:cNvPicPr>
            <a:picLocks noChangeAspect="1" noChangeArrowheads="1"/>
          </p:cNvPicPr>
          <p:nvPr/>
        </p:nvPicPr>
        <p:blipFill>
          <a:blip r:embed="rId3" cstate="print"/>
          <a:srcRect l="6000" r="6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1143000"/>
          </a:xfrm>
        </p:spPr>
        <p:txBody>
          <a:bodyPr anchor="t"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Gratitude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5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http://i38.tinypic.com/34t5xs8.jpg"/>
          <p:cNvPicPr>
            <a:picLocks noChangeAspect="1" noChangeArrowheads="1"/>
          </p:cNvPicPr>
          <p:nvPr/>
        </p:nvPicPr>
        <p:blipFill>
          <a:blip r:embed="rId3" cstate="print"/>
          <a:srcRect r="9600"/>
          <a:stretch>
            <a:fillRect/>
          </a:stretch>
        </p:blipFill>
        <p:spPr bwMode="auto">
          <a:xfrm>
            <a:off x="3360757" y="0"/>
            <a:ext cx="578324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4267200" cy="5239512"/>
          </a:xfrm>
        </p:spPr>
        <p:txBody>
          <a:bodyPr anchor="ctr"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“If you’re going through hell, 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keep going.”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--</a:t>
            </a:r>
            <a:r>
              <a:rPr lang="en-US" sz="3600" b="1" dirty="0" smtClean="0">
                <a:solidFill>
                  <a:schemeClr val="bg1"/>
                </a:solidFill>
              </a:rPr>
              <a:t>Winston Churchill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Nor this…</a:t>
            </a:r>
            <a:endParaRPr lang="en-US" b="1" dirty="0"/>
          </a:p>
        </p:txBody>
      </p:sp>
      <p:pic>
        <p:nvPicPr>
          <p:cNvPr id="1026" name="Picture 2" descr="http://chowderheadbazoo.typepad.com/.a/6a00d8345282f769e2010535c59fc3970c-5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5486400" cy="539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3268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Let’s continue the conversation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http://www.georgeandjoan.com</a:t>
            </a:r>
          </a:p>
          <a:p>
            <a:r>
              <a:rPr lang="en-US" sz="3200" dirty="0" smtClean="0"/>
              <a:t>hello@georgeandjoan.com</a:t>
            </a:r>
            <a:endParaRPr lang="en-US" sz="3200" dirty="0"/>
          </a:p>
        </p:txBody>
      </p:sp>
      <p:pic>
        <p:nvPicPr>
          <p:cNvPr id="7171" name="Picture 3" descr="C:\Users\Joan\Pictures\G and J\Photo by Chuck O'Sh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31" y="2819400"/>
            <a:ext cx="6072188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3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5973762"/>
          </a:xfrm>
        </p:spPr>
        <p:txBody>
          <a:bodyPr/>
          <a:lstStyle/>
          <a:p>
            <a:r>
              <a:rPr lang="en-US" dirty="0" smtClean="0"/>
              <a:t>Not this, either!</a:t>
            </a:r>
            <a:endParaRPr lang="en-US" dirty="0"/>
          </a:p>
        </p:txBody>
      </p:sp>
      <p:pic>
        <p:nvPicPr>
          <p:cNvPr id="94210" name="Picture 2" descr="http://internationalcriminology.com/yahoo_site_admin/assets/images/atlas_globe.6593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78765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40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227" y="304800"/>
            <a:ext cx="434977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Ingredients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724400"/>
          </a:xfrm>
        </p:spPr>
        <p:txBody>
          <a:bodyPr>
            <a:normAutofit/>
          </a:bodyPr>
          <a:lstStyle/>
          <a:p>
            <a:pPr marL="742950" indent="-742950">
              <a:buFont typeface="Wingdings" pitchFamily="2" charset="2"/>
              <a:buChar char="ü"/>
            </a:pPr>
            <a:r>
              <a:rPr lang="en-US" sz="3600" dirty="0" smtClean="0"/>
              <a:t>Meaningful goals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en-US" sz="3600" dirty="0" smtClean="0"/>
              <a:t>The will to get there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en-US" sz="3600" dirty="0" smtClean="0"/>
              <a:t>The way to get there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en-US" sz="3600" dirty="0" smtClean="0"/>
              <a:t>Some level of control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en-US" sz="3600" dirty="0" smtClean="0"/>
              <a:t>Reasonable expectation of success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en-US" sz="3600" dirty="0" smtClean="0"/>
              <a:t>Connection to others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218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6"/>
            <a:ext cx="9144000" cy="68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305800" cy="1143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 Meaningful goals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9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.bp.blogspot.com/_SfTGsxwWglM/RkKW-q_e2VI/AAAAAAAAAOw/j6Jr8_BGV5I/s320/Imagen4.jpg"/>
          <p:cNvPicPr>
            <a:picLocks noChangeAspect="1" noChangeArrowheads="1"/>
          </p:cNvPicPr>
          <p:nvPr/>
        </p:nvPicPr>
        <p:blipFill>
          <a:blip r:embed="rId3" cstate="print"/>
          <a:srcRect b="3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3581400" cy="2544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Look beyond the library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Clarity </a:t>
            </a:r>
            <a:endParaRPr lang="en-US" b="1" dirty="0"/>
          </a:p>
        </p:txBody>
      </p:sp>
      <p:pic>
        <p:nvPicPr>
          <p:cNvPr id="121858" name="Picture 2" descr="Through-focus blur changes of a c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876800" cy="487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44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 and J Mas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290</Words>
  <Application>Microsoft Macintosh PowerPoint</Application>
  <PresentationFormat>On-screen Show (4:3)</PresentationFormat>
  <Paragraphs>99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Office Theme</vt:lpstr>
      <vt:lpstr>1_Office Theme</vt:lpstr>
      <vt:lpstr>12_Flow</vt:lpstr>
      <vt:lpstr>2_Office Theme</vt:lpstr>
      <vt:lpstr>Flow</vt:lpstr>
      <vt:lpstr>G and J Master</vt:lpstr>
      <vt:lpstr>5_Office Theme</vt:lpstr>
      <vt:lpstr>3_Office Theme</vt:lpstr>
      <vt:lpstr>1_Flow</vt:lpstr>
      <vt:lpstr>The Hopeful Workplace</vt:lpstr>
      <vt:lpstr>This is not hope</vt:lpstr>
      <vt:lpstr>Neither is this</vt:lpstr>
      <vt:lpstr>Nor this…</vt:lpstr>
      <vt:lpstr>Not this, either!</vt:lpstr>
      <vt:lpstr>Ingredients</vt:lpstr>
      <vt:lpstr> Meaningful goals</vt:lpstr>
      <vt:lpstr>Look beyond the library</vt:lpstr>
      <vt:lpstr>Clarity </vt:lpstr>
      <vt:lpstr>Prepare for success</vt:lpstr>
      <vt:lpstr> The will to get there</vt:lpstr>
      <vt:lpstr> “Here’s what’s in it for you…”</vt:lpstr>
      <vt:lpstr>Dare to commit</vt:lpstr>
      <vt:lpstr>Consensus</vt:lpstr>
      <vt:lpstr> The way to get there</vt:lpstr>
      <vt:lpstr>Appreciative inquiry</vt:lpstr>
      <vt:lpstr>Yes, and…</vt:lpstr>
      <vt:lpstr>Focus on results</vt:lpstr>
      <vt:lpstr>Learn from mistakes</vt:lpstr>
      <vt:lpstr>Stealth, guile, and disobedience</vt:lpstr>
      <vt:lpstr> Some level of control</vt:lpstr>
      <vt:lpstr>PowerPoint Presentation</vt:lpstr>
      <vt:lpstr>Clear role expectations</vt:lpstr>
      <vt:lpstr>Open communications</vt:lpstr>
      <vt:lpstr>Authority to seek alternate routes</vt:lpstr>
      <vt:lpstr>Recognition</vt:lpstr>
      <vt:lpstr> Reasonable expectation of success</vt:lpstr>
      <vt:lpstr>Analogies and examples</vt:lpstr>
      <vt:lpstr>Support from successful role models</vt:lpstr>
      <vt:lpstr>Equal time for the upside surprises</vt:lpstr>
      <vt:lpstr> Connection     to others</vt:lpstr>
      <vt:lpstr>Civility</vt:lpstr>
      <vt:lpstr>Generosity</vt:lpstr>
      <vt:lpstr>Flexibility</vt:lpstr>
      <vt:lpstr>Self care</vt:lpstr>
      <vt:lpstr>Teamwork</vt:lpstr>
      <vt:lpstr>Laughter</vt:lpstr>
      <vt:lpstr>Gratitude</vt:lpstr>
      <vt:lpstr>“If you’re going through hell,  keep going.”   --Winston Churchill </vt:lpstr>
      <vt:lpstr>Let’s continue the conversation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Hopeful Workplace</dc:title>
  <dc:creator>Joan Frye Williams</dc:creator>
  <cp:lastModifiedBy>Charles OShea</cp:lastModifiedBy>
  <cp:revision>90</cp:revision>
  <cp:lastPrinted>2011-10-16T20:49:02Z</cp:lastPrinted>
  <dcterms:created xsi:type="dcterms:W3CDTF">2011-10-12T00:09:43Z</dcterms:created>
  <dcterms:modified xsi:type="dcterms:W3CDTF">2012-01-17T17:33:36Z</dcterms:modified>
</cp:coreProperties>
</file>