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2"/>
  </p:notesMasterIdLst>
  <p:handoutMasterIdLst>
    <p:handoutMasterId r:id="rId43"/>
  </p:handoutMasterIdLst>
  <p:sldIdLst>
    <p:sldId id="256" r:id="rId2"/>
    <p:sldId id="257" r:id="rId3"/>
    <p:sldId id="335" r:id="rId4"/>
    <p:sldId id="290" r:id="rId5"/>
    <p:sldId id="314" r:id="rId6"/>
    <p:sldId id="299" r:id="rId7"/>
    <p:sldId id="300" r:id="rId8"/>
    <p:sldId id="321" r:id="rId9"/>
    <p:sldId id="327" r:id="rId10"/>
    <p:sldId id="336" r:id="rId11"/>
    <p:sldId id="320" r:id="rId12"/>
    <p:sldId id="304" r:id="rId13"/>
    <p:sldId id="337" r:id="rId14"/>
    <p:sldId id="278" r:id="rId15"/>
    <p:sldId id="308" r:id="rId16"/>
    <p:sldId id="306" r:id="rId17"/>
    <p:sldId id="333" r:id="rId18"/>
    <p:sldId id="322" r:id="rId19"/>
    <p:sldId id="276" r:id="rId20"/>
    <p:sldId id="334" r:id="rId21"/>
    <p:sldId id="265" r:id="rId22"/>
    <p:sldId id="297" r:id="rId23"/>
    <p:sldId id="296" r:id="rId24"/>
    <p:sldId id="316" r:id="rId25"/>
    <p:sldId id="295" r:id="rId26"/>
    <p:sldId id="294" r:id="rId27"/>
    <p:sldId id="324" r:id="rId28"/>
    <p:sldId id="325" r:id="rId29"/>
    <p:sldId id="326" r:id="rId30"/>
    <p:sldId id="338" r:id="rId31"/>
    <p:sldId id="342" r:id="rId32"/>
    <p:sldId id="344" r:id="rId33"/>
    <p:sldId id="318" r:id="rId34"/>
    <p:sldId id="341" r:id="rId35"/>
    <p:sldId id="312" r:id="rId36"/>
    <p:sldId id="280" r:id="rId37"/>
    <p:sldId id="315" r:id="rId38"/>
    <p:sldId id="311" r:id="rId39"/>
    <p:sldId id="266" r:id="rId40"/>
    <p:sldId id="345" r:id="rId41"/>
  </p:sldIdLst>
  <p:sldSz cx="9144000" cy="6858000" type="letter"/>
  <p:notesSz cx="7010400" cy="9296400"/>
  <p:defaultTextStyle>
    <a:defPPr>
      <a:defRPr lang="en-US"/>
    </a:defPPr>
    <a:lvl1pPr marL="0" algn="l" defTabSz="761910" rtl="0" eaLnBrk="1" latinLnBrk="0" hangingPunct="1">
      <a:defRPr sz="1500" kern="1200">
        <a:solidFill>
          <a:schemeClr val="tx1"/>
        </a:solidFill>
        <a:latin typeface="+mn-lt"/>
        <a:ea typeface="+mn-ea"/>
        <a:cs typeface="+mn-cs"/>
      </a:defRPr>
    </a:lvl1pPr>
    <a:lvl2pPr marL="380955" algn="l" defTabSz="761910" rtl="0" eaLnBrk="1" latinLnBrk="0" hangingPunct="1">
      <a:defRPr sz="1500" kern="1200">
        <a:solidFill>
          <a:schemeClr val="tx1"/>
        </a:solidFill>
        <a:latin typeface="+mn-lt"/>
        <a:ea typeface="+mn-ea"/>
        <a:cs typeface="+mn-cs"/>
      </a:defRPr>
    </a:lvl2pPr>
    <a:lvl3pPr marL="761910" algn="l" defTabSz="761910" rtl="0" eaLnBrk="1" latinLnBrk="0" hangingPunct="1">
      <a:defRPr sz="1500" kern="1200">
        <a:solidFill>
          <a:schemeClr val="tx1"/>
        </a:solidFill>
        <a:latin typeface="+mn-lt"/>
        <a:ea typeface="+mn-ea"/>
        <a:cs typeface="+mn-cs"/>
      </a:defRPr>
    </a:lvl3pPr>
    <a:lvl4pPr marL="1142865" algn="l" defTabSz="761910" rtl="0" eaLnBrk="1" latinLnBrk="0" hangingPunct="1">
      <a:defRPr sz="1500" kern="1200">
        <a:solidFill>
          <a:schemeClr val="tx1"/>
        </a:solidFill>
        <a:latin typeface="+mn-lt"/>
        <a:ea typeface="+mn-ea"/>
        <a:cs typeface="+mn-cs"/>
      </a:defRPr>
    </a:lvl4pPr>
    <a:lvl5pPr marL="1523820" algn="l" defTabSz="761910" rtl="0" eaLnBrk="1" latinLnBrk="0" hangingPunct="1">
      <a:defRPr sz="1500" kern="1200">
        <a:solidFill>
          <a:schemeClr val="tx1"/>
        </a:solidFill>
        <a:latin typeface="+mn-lt"/>
        <a:ea typeface="+mn-ea"/>
        <a:cs typeface="+mn-cs"/>
      </a:defRPr>
    </a:lvl5pPr>
    <a:lvl6pPr marL="1904775" algn="l" defTabSz="761910" rtl="0" eaLnBrk="1" latinLnBrk="0" hangingPunct="1">
      <a:defRPr sz="1500" kern="1200">
        <a:solidFill>
          <a:schemeClr val="tx1"/>
        </a:solidFill>
        <a:latin typeface="+mn-lt"/>
        <a:ea typeface="+mn-ea"/>
        <a:cs typeface="+mn-cs"/>
      </a:defRPr>
    </a:lvl6pPr>
    <a:lvl7pPr marL="2285729" algn="l" defTabSz="761910" rtl="0" eaLnBrk="1" latinLnBrk="0" hangingPunct="1">
      <a:defRPr sz="1500" kern="1200">
        <a:solidFill>
          <a:schemeClr val="tx1"/>
        </a:solidFill>
        <a:latin typeface="+mn-lt"/>
        <a:ea typeface="+mn-ea"/>
        <a:cs typeface="+mn-cs"/>
      </a:defRPr>
    </a:lvl7pPr>
    <a:lvl8pPr marL="2666686" algn="l" defTabSz="761910" rtl="0" eaLnBrk="1" latinLnBrk="0" hangingPunct="1">
      <a:defRPr sz="1500" kern="1200">
        <a:solidFill>
          <a:schemeClr val="tx1"/>
        </a:solidFill>
        <a:latin typeface="+mn-lt"/>
        <a:ea typeface="+mn-ea"/>
        <a:cs typeface="+mn-cs"/>
      </a:defRPr>
    </a:lvl8pPr>
    <a:lvl9pPr marL="3047641" algn="l" defTabSz="761910"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57243" autoAdjust="0"/>
  </p:normalViewPr>
  <p:slideViewPr>
    <p:cSldViewPr>
      <p:cViewPr varScale="1">
        <p:scale>
          <a:sx n="69" d="100"/>
          <a:sy n="69" d="100"/>
        </p:scale>
        <p:origin x="-1240"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181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0990747-E74F-4BE3-8A84-3998857326E4}" type="datetimeFigureOut">
              <a:rPr lang="en-US" smtClean="0"/>
              <a:t>1/19/12</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D8109E0C-9434-4F10-9D56-44AF777A4762}" type="slidenum">
              <a:rPr lang="en-US" smtClean="0"/>
              <a:t>‹#›</a:t>
            </a:fld>
            <a:endParaRPr lang="en-US"/>
          </a:p>
        </p:txBody>
      </p:sp>
    </p:spTree>
    <p:extLst>
      <p:ext uri="{BB962C8B-B14F-4D97-AF65-F5344CB8AC3E}">
        <p14:creationId xmlns:p14="http://schemas.microsoft.com/office/powerpoint/2010/main" val="2762935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654274C-2FCF-4141-B1D2-DFD187F11939}" type="datetimeFigureOut">
              <a:rPr lang="en-US" smtClean="0"/>
              <a:t>1/19/12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E1052BEC-2A0E-422E-8C76-D7138A74D0DE}" type="slidenum">
              <a:rPr lang="en-US" smtClean="0"/>
              <a:t>‹#›</a:t>
            </a:fld>
            <a:endParaRPr lang="en-US"/>
          </a:p>
        </p:txBody>
      </p:sp>
    </p:spTree>
    <p:extLst>
      <p:ext uri="{BB962C8B-B14F-4D97-AF65-F5344CB8AC3E}">
        <p14:creationId xmlns:p14="http://schemas.microsoft.com/office/powerpoint/2010/main" val="2672935986"/>
      </p:ext>
    </p:extLst>
  </p:cSld>
  <p:clrMap bg1="lt1" tx1="dk1" bg2="lt2" tx2="dk2" accent1="accent1" accent2="accent2" accent3="accent3" accent4="accent4" accent5="accent5" accent6="accent6" hlink="hlink" folHlink="folHlink"/>
  <p:notesStyle>
    <a:lvl1pPr marL="0" algn="l" defTabSz="761910" rtl="0" eaLnBrk="1" latinLnBrk="0" hangingPunct="1">
      <a:defRPr sz="1000" kern="1200">
        <a:solidFill>
          <a:schemeClr val="tx1"/>
        </a:solidFill>
        <a:latin typeface="+mn-lt"/>
        <a:ea typeface="+mn-ea"/>
        <a:cs typeface="+mn-cs"/>
      </a:defRPr>
    </a:lvl1pPr>
    <a:lvl2pPr marL="380955" algn="l" defTabSz="761910" rtl="0" eaLnBrk="1" latinLnBrk="0" hangingPunct="1">
      <a:defRPr sz="1000" kern="1200">
        <a:solidFill>
          <a:schemeClr val="tx1"/>
        </a:solidFill>
        <a:latin typeface="+mn-lt"/>
        <a:ea typeface="+mn-ea"/>
        <a:cs typeface="+mn-cs"/>
      </a:defRPr>
    </a:lvl2pPr>
    <a:lvl3pPr marL="761910" algn="l" defTabSz="761910" rtl="0" eaLnBrk="1" latinLnBrk="0" hangingPunct="1">
      <a:defRPr sz="1000" kern="1200">
        <a:solidFill>
          <a:schemeClr val="tx1"/>
        </a:solidFill>
        <a:latin typeface="+mn-lt"/>
        <a:ea typeface="+mn-ea"/>
        <a:cs typeface="+mn-cs"/>
      </a:defRPr>
    </a:lvl3pPr>
    <a:lvl4pPr marL="1142865" algn="l" defTabSz="761910" rtl="0" eaLnBrk="1" latinLnBrk="0" hangingPunct="1">
      <a:defRPr sz="1000" kern="1200">
        <a:solidFill>
          <a:schemeClr val="tx1"/>
        </a:solidFill>
        <a:latin typeface="+mn-lt"/>
        <a:ea typeface="+mn-ea"/>
        <a:cs typeface="+mn-cs"/>
      </a:defRPr>
    </a:lvl4pPr>
    <a:lvl5pPr marL="1523820" algn="l" defTabSz="761910" rtl="0" eaLnBrk="1" latinLnBrk="0" hangingPunct="1">
      <a:defRPr sz="1000" kern="1200">
        <a:solidFill>
          <a:schemeClr val="tx1"/>
        </a:solidFill>
        <a:latin typeface="+mn-lt"/>
        <a:ea typeface="+mn-ea"/>
        <a:cs typeface="+mn-cs"/>
      </a:defRPr>
    </a:lvl5pPr>
    <a:lvl6pPr marL="1904775" algn="l" defTabSz="761910" rtl="0" eaLnBrk="1" latinLnBrk="0" hangingPunct="1">
      <a:defRPr sz="1000" kern="1200">
        <a:solidFill>
          <a:schemeClr val="tx1"/>
        </a:solidFill>
        <a:latin typeface="+mn-lt"/>
        <a:ea typeface="+mn-ea"/>
        <a:cs typeface="+mn-cs"/>
      </a:defRPr>
    </a:lvl6pPr>
    <a:lvl7pPr marL="2285729" algn="l" defTabSz="761910" rtl="0" eaLnBrk="1" latinLnBrk="0" hangingPunct="1">
      <a:defRPr sz="1000" kern="1200">
        <a:solidFill>
          <a:schemeClr val="tx1"/>
        </a:solidFill>
        <a:latin typeface="+mn-lt"/>
        <a:ea typeface="+mn-ea"/>
        <a:cs typeface="+mn-cs"/>
      </a:defRPr>
    </a:lvl7pPr>
    <a:lvl8pPr marL="2666686" algn="l" defTabSz="761910" rtl="0" eaLnBrk="1" latinLnBrk="0" hangingPunct="1">
      <a:defRPr sz="1000" kern="1200">
        <a:solidFill>
          <a:schemeClr val="tx1"/>
        </a:solidFill>
        <a:latin typeface="+mn-lt"/>
        <a:ea typeface="+mn-ea"/>
        <a:cs typeface="+mn-cs"/>
      </a:defRPr>
    </a:lvl8pPr>
    <a:lvl9pPr marL="3047641" algn="l" defTabSz="76191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 Id="rId3" Type="http://schemas.openxmlformats.org/officeDocument/2006/relationships/hyperlink" Target="http://www.heart.org/HEARTORG/Caregiver/Rights/JournalPages/Journal-Pages_UCM_301751_Article.jsp"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lz.org/library/index.asp" TargetMode="External"/><Relationship Id="rId4" Type="http://schemas.openxmlformats.org/officeDocument/2006/relationships/hyperlink" Target="http://www.alz.org/library/lists.asp" TargetMode="External"/><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eldercare.gov/ELDERCARE.NET/Public/Resources/Factsheets/Face_the_Facts.aspx"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1</a:t>
            </a:fld>
            <a:endParaRPr lang="en-US"/>
          </a:p>
        </p:txBody>
      </p:sp>
    </p:spTree>
    <p:extLst>
      <p:ext uri="{BB962C8B-B14F-4D97-AF65-F5344CB8AC3E}">
        <p14:creationId xmlns:p14="http://schemas.microsoft.com/office/powerpoint/2010/main" val="1085591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23</a:t>
            </a:fld>
            <a:endParaRPr lang="en-US"/>
          </a:p>
        </p:txBody>
      </p:sp>
    </p:spTree>
    <p:extLst>
      <p:ext uri="{BB962C8B-B14F-4D97-AF65-F5344CB8AC3E}">
        <p14:creationId xmlns:p14="http://schemas.microsoft.com/office/powerpoint/2010/main" val="4100875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30</a:t>
            </a:fld>
            <a:endParaRPr lang="en-US"/>
          </a:p>
        </p:txBody>
      </p:sp>
    </p:spTree>
    <p:extLst>
      <p:ext uri="{BB962C8B-B14F-4D97-AF65-F5344CB8AC3E}">
        <p14:creationId xmlns:p14="http://schemas.microsoft.com/office/powerpoint/2010/main" val="1989129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31</a:t>
            </a:fld>
            <a:endParaRPr lang="en-US"/>
          </a:p>
        </p:txBody>
      </p:sp>
    </p:spTree>
    <p:extLst>
      <p:ext uri="{BB962C8B-B14F-4D97-AF65-F5344CB8AC3E}">
        <p14:creationId xmlns:p14="http://schemas.microsoft.com/office/powerpoint/2010/main" val="1595159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1910" rtl="0" eaLnBrk="1" fontAlgn="auto" latinLnBrk="0" hangingPunct="1">
              <a:lnSpc>
                <a:spcPct val="100000"/>
              </a:lnSpc>
              <a:spcBef>
                <a:spcPts val="0"/>
              </a:spcBef>
              <a:spcAft>
                <a:spcPts val="0"/>
              </a:spcAft>
              <a:buClrTx/>
              <a:buSzTx/>
              <a:buFontTx/>
              <a:buNone/>
              <a:tabLst/>
              <a:defRPr/>
            </a:pPr>
            <a:r>
              <a:rPr lang="en-US" sz="1000" dirty="0" smtClean="0">
                <a:hlinkClick r:id="rId3"/>
              </a:rPr>
              <a:t>Journal pages: </a:t>
            </a:r>
          </a:p>
          <a:p>
            <a:pPr marL="0" marR="0" indent="0" algn="l" defTabSz="761910" rtl="0" eaLnBrk="1" fontAlgn="auto" latinLnBrk="0" hangingPunct="1">
              <a:lnSpc>
                <a:spcPct val="100000"/>
              </a:lnSpc>
              <a:spcBef>
                <a:spcPts val="0"/>
              </a:spcBef>
              <a:spcAft>
                <a:spcPts val="0"/>
              </a:spcAft>
              <a:buClrTx/>
              <a:buSzTx/>
              <a:buFontTx/>
              <a:buNone/>
              <a:tabLst/>
              <a:defRPr/>
            </a:pPr>
            <a:r>
              <a:rPr lang="en-US" sz="1000" dirty="0" smtClean="0">
                <a:hlinkClick r:id="rId3"/>
              </a:rPr>
              <a:t>http://www.heart.org/HEARTORG/Caregiver/Rights/JournalPages/Journal-Pages_UCM_301751_Article.jsp#.TxY8XV1pD9o</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33</a:t>
            </a:fld>
            <a:endParaRPr lang="en-US"/>
          </a:p>
        </p:txBody>
      </p:sp>
    </p:spTree>
    <p:extLst>
      <p:ext uri="{BB962C8B-B14F-4D97-AF65-F5344CB8AC3E}">
        <p14:creationId xmlns:p14="http://schemas.microsoft.com/office/powerpoint/2010/main" val="285531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35</a:t>
            </a:fld>
            <a:endParaRPr lang="en-US"/>
          </a:p>
        </p:txBody>
      </p:sp>
    </p:spTree>
    <p:extLst>
      <p:ext uri="{BB962C8B-B14F-4D97-AF65-F5344CB8AC3E}">
        <p14:creationId xmlns:p14="http://schemas.microsoft.com/office/powerpoint/2010/main" val="1857246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1910" rtl="0" eaLnBrk="1" fontAlgn="auto" latinLnBrk="0" hangingPunct="1">
              <a:lnSpc>
                <a:spcPct val="100000"/>
              </a:lnSpc>
              <a:spcBef>
                <a:spcPts val="0"/>
              </a:spcBef>
              <a:spcAft>
                <a:spcPts val="0"/>
              </a:spcAft>
              <a:buClrTx/>
              <a:buSzTx/>
              <a:buFontTx/>
              <a:buNone/>
              <a:tabLst/>
              <a:defRPr/>
            </a:pPr>
            <a:r>
              <a:rPr lang="en-US" dirty="0" smtClean="0"/>
              <a:t>Start with MedlinePlus for your topic; visit the NIH Institute and look for publications.  </a:t>
            </a:r>
          </a:p>
          <a:p>
            <a:pPr marL="0" marR="0" indent="0" algn="l" defTabSz="76191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761910" rtl="0" eaLnBrk="1" fontAlgn="auto" latinLnBrk="0" hangingPunct="1">
              <a:lnSpc>
                <a:spcPct val="100000"/>
              </a:lnSpc>
              <a:spcBef>
                <a:spcPts val="0"/>
              </a:spcBef>
              <a:spcAft>
                <a:spcPts val="0"/>
              </a:spcAft>
              <a:buClrTx/>
              <a:buSzTx/>
              <a:buFontTx/>
              <a:buNone/>
              <a:tabLst/>
              <a:defRPr/>
            </a:pPr>
            <a:r>
              <a:rPr lang="en-US" dirty="0" smtClean="0"/>
              <a:t>Other</a:t>
            </a:r>
            <a:r>
              <a:rPr lang="en-US" baseline="0" dirty="0" smtClean="0"/>
              <a:t> resources from librarians at the Alzheimer’s Association:</a:t>
            </a:r>
            <a:endParaRPr lang="en-US" dirty="0" smtClean="0">
              <a:hlinkClick r:id="rId3"/>
            </a:endParaRPr>
          </a:p>
          <a:p>
            <a:r>
              <a:rPr lang="en-US" dirty="0" smtClean="0">
                <a:hlinkClick r:id="rId3"/>
              </a:rPr>
              <a:t>http://www.alz.org/library/index.asp</a:t>
            </a:r>
            <a:endParaRPr lang="en-US" dirty="0" smtClean="0"/>
          </a:p>
          <a:p>
            <a:r>
              <a:rPr lang="en-US" dirty="0" smtClean="0"/>
              <a:t>Resource lists</a:t>
            </a:r>
          </a:p>
          <a:p>
            <a:r>
              <a:rPr lang="en-US" dirty="0" smtClean="0">
                <a:hlinkClick r:id="rId4"/>
              </a:rPr>
              <a:t>http://www.alz.org/library/lists.asp</a:t>
            </a:r>
            <a:endParaRPr lang="en-US" dirty="0" smtClean="0"/>
          </a:p>
          <a:p>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36</a:t>
            </a:fld>
            <a:endParaRPr lang="en-US"/>
          </a:p>
        </p:txBody>
      </p:sp>
    </p:spTree>
    <p:extLst>
      <p:ext uri="{BB962C8B-B14F-4D97-AF65-F5344CB8AC3E}">
        <p14:creationId xmlns:p14="http://schemas.microsoft.com/office/powerpoint/2010/main" val="1187263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761910" rtl="0" eaLnBrk="1" fontAlgn="auto" latinLnBrk="0" hangingPunct="1">
              <a:lnSpc>
                <a:spcPct val="100000"/>
              </a:lnSpc>
              <a:spcBef>
                <a:spcPts val="0"/>
              </a:spcBef>
              <a:spcAft>
                <a:spcPts val="0"/>
              </a:spcAft>
              <a:buClrTx/>
              <a:buSzTx/>
              <a:buFontTx/>
              <a:buNone/>
              <a:tabLst/>
              <a:defRPr/>
            </a:pPr>
            <a:r>
              <a:rPr lang="en-US" sz="3000" dirty="0" smtClean="0"/>
              <a:t>As we wrap up, let’s think about this issue and how it affects each of us individually and within our institutions </a:t>
            </a:r>
          </a:p>
          <a:p>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39</a:t>
            </a:fld>
            <a:endParaRPr lang="en-US"/>
          </a:p>
        </p:txBody>
      </p:sp>
    </p:spTree>
    <p:extLst>
      <p:ext uri="{BB962C8B-B14F-4D97-AF65-F5344CB8AC3E}">
        <p14:creationId xmlns:p14="http://schemas.microsoft.com/office/powerpoint/2010/main" val="1813537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684"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endParaRPr lang="en-US" smtClean="0">
              <a:latin typeface="Calibri" pitchFamily="34" charset="0"/>
            </a:endParaRPr>
          </a:p>
        </p:txBody>
      </p:sp>
      <p:sp>
        <p:nvSpPr>
          <p:cNvPr id="7168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5EFDD398-FD08-4D89-A0B7-862169D6D4BE}" type="datetime8">
              <a:rPr lang="en-US" smtClean="0">
                <a:latin typeface="Calibri" pitchFamily="34" charset="0"/>
              </a:rPr>
              <a:pPr fontAlgn="base">
                <a:spcBef>
                  <a:spcPct val="0"/>
                </a:spcBef>
                <a:spcAft>
                  <a:spcPct val="0"/>
                </a:spcAft>
                <a:defRPr/>
              </a:pPr>
              <a:t>1/19/12 09:47</a:t>
            </a:fld>
            <a:endParaRPr lang="en-US" smtClean="0">
              <a:latin typeface="Calibri" pitchFamily="34" charset="0"/>
            </a:endParaRPr>
          </a:p>
        </p:txBody>
      </p:sp>
      <p:sp>
        <p:nvSpPr>
          <p:cNvPr id="71686"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r>
              <a:rPr lang="en-US" smtClean="0">
                <a:solidFill>
                  <a:srgbClr val="000000"/>
                </a:solidFill>
                <a:latin typeface="Calibri" pitchFamily="34" charset="0"/>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Calibri" pitchFamily="34" charset="0"/>
              </a:rPr>
            </a:br>
            <a:r>
              <a:rPr lang="en-US" smtClean="0">
                <a:solidFill>
                  <a:srgbClr val="000000"/>
                </a:solidFill>
                <a:latin typeface="Calibri" pitchFamily="34" charset="0"/>
              </a:rPr>
              <a:t>MICROSOFT MAKES NO WARRANTIES, EXPRESS, IMPLIED OR STATUTORY, AS TO THE INFORMATION IN THIS PRESENTATION.</a:t>
            </a:r>
          </a:p>
          <a:p>
            <a:pPr fontAlgn="base">
              <a:spcBef>
                <a:spcPct val="0"/>
              </a:spcBef>
              <a:spcAft>
                <a:spcPct val="0"/>
              </a:spcAft>
              <a:defRPr/>
            </a:pPr>
            <a:endParaRPr lang="en-US" smtClean="0">
              <a:latin typeface="Calibri" pitchFamily="34" charset="0"/>
            </a:endParaRPr>
          </a:p>
        </p:txBody>
      </p:sp>
      <p:sp>
        <p:nvSpPr>
          <p:cNvPr id="7168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528C6EC0-E046-4D80-A56E-EF5F01B62E01}" type="slidenum">
              <a:rPr lang="en-US" smtClean="0">
                <a:latin typeface="Calibri" pitchFamily="34" charset="0"/>
              </a:rPr>
              <a:pPr fontAlgn="base">
                <a:spcBef>
                  <a:spcPct val="0"/>
                </a:spcBef>
                <a:spcAft>
                  <a:spcPct val="0"/>
                </a:spcAft>
                <a:defRPr/>
              </a:pPr>
              <a:t>40</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  </a:t>
            </a:r>
            <a:endParaRPr lang="en-US" sz="1400" dirty="0"/>
          </a:p>
        </p:txBody>
      </p:sp>
      <p:sp>
        <p:nvSpPr>
          <p:cNvPr id="4" name="Slide Number Placeholder 3"/>
          <p:cNvSpPr>
            <a:spLocks noGrp="1"/>
          </p:cNvSpPr>
          <p:nvPr>
            <p:ph type="sldNum" sz="quarter" idx="10"/>
          </p:nvPr>
        </p:nvSpPr>
        <p:spPr/>
        <p:txBody>
          <a:bodyPr/>
          <a:lstStyle/>
          <a:p>
            <a:fld id="{E1052BEC-2A0E-422E-8C76-D7138A74D0DE}" type="slidenum">
              <a:rPr lang="en-US" smtClean="0"/>
              <a:t>2</a:t>
            </a:fld>
            <a:endParaRPr lang="en-US"/>
          </a:p>
        </p:txBody>
      </p:sp>
    </p:spTree>
    <p:extLst>
      <p:ext uri="{BB962C8B-B14F-4D97-AF65-F5344CB8AC3E}">
        <p14:creationId xmlns:p14="http://schemas.microsoft.com/office/powerpoint/2010/main" val="2904190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3</a:t>
            </a:fld>
            <a:endParaRPr lang="en-US"/>
          </a:p>
        </p:txBody>
      </p:sp>
    </p:spTree>
    <p:extLst>
      <p:ext uri="{BB962C8B-B14F-4D97-AF65-F5344CB8AC3E}">
        <p14:creationId xmlns:p14="http://schemas.microsoft.com/office/powerpoint/2010/main" val="309352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4</a:t>
            </a:fld>
            <a:endParaRPr lang="en-US"/>
          </a:p>
        </p:txBody>
      </p:sp>
    </p:spTree>
    <p:extLst>
      <p:ext uri="{BB962C8B-B14F-4D97-AF65-F5344CB8AC3E}">
        <p14:creationId xmlns:p14="http://schemas.microsoft.com/office/powerpoint/2010/main" val="23428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9</a:t>
            </a:fld>
            <a:endParaRPr lang="en-US"/>
          </a:p>
        </p:txBody>
      </p:sp>
    </p:spTree>
    <p:extLst>
      <p:ext uri="{BB962C8B-B14F-4D97-AF65-F5344CB8AC3E}">
        <p14:creationId xmlns:p14="http://schemas.microsoft.com/office/powerpoint/2010/main" val="309352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conversations early when possible; learn what is important to the parent. So much easier if they can let their wishes be known before it’s too late</a:t>
            </a:r>
          </a:p>
          <a:p>
            <a:r>
              <a:rPr lang="en-US" dirty="0" smtClean="0"/>
              <a:t>Things can change slowly, then overnight something major happens</a:t>
            </a:r>
          </a:p>
          <a:p>
            <a:pPr marL="0" marR="0" indent="0" algn="l" defTabSz="761910" rtl="0" eaLnBrk="1" fontAlgn="auto" latinLnBrk="0" hangingPunct="1">
              <a:lnSpc>
                <a:spcPct val="100000"/>
              </a:lnSpc>
              <a:spcBef>
                <a:spcPts val="0"/>
              </a:spcBef>
              <a:spcAft>
                <a:spcPts val="0"/>
              </a:spcAft>
              <a:buClrTx/>
              <a:buSzTx/>
              <a:buFontTx/>
              <a:buNone/>
              <a:tabLst/>
              <a:defRPr/>
            </a:pPr>
            <a:endParaRPr lang="en-US" sz="1000" u="sng" dirty="0" smtClean="0">
              <a:hlinkClick r:id="rId3"/>
            </a:endParaRPr>
          </a:p>
          <a:p>
            <a:pPr marL="0" marR="0" indent="0" algn="l" defTabSz="761910" rtl="0" eaLnBrk="1" fontAlgn="auto" latinLnBrk="0" hangingPunct="1">
              <a:lnSpc>
                <a:spcPct val="100000"/>
              </a:lnSpc>
              <a:spcBef>
                <a:spcPts val="0"/>
              </a:spcBef>
              <a:spcAft>
                <a:spcPts val="0"/>
              </a:spcAft>
              <a:buClrTx/>
              <a:buSzTx/>
              <a:buFontTx/>
              <a:buNone/>
              <a:tabLst/>
              <a:defRPr/>
            </a:pPr>
            <a:r>
              <a:rPr lang="en-US" sz="1000" u="sng" dirty="0" smtClean="0">
                <a:hlinkClick r:id="rId3"/>
              </a:rPr>
              <a:t>Nicely formatted</a:t>
            </a:r>
            <a:r>
              <a:rPr lang="en-US" sz="1000" u="sng" baseline="0" dirty="0" smtClean="0">
                <a:hlinkClick r:id="rId3"/>
              </a:rPr>
              <a:t> PDF from the Eldercare.gov website here:</a:t>
            </a:r>
          </a:p>
          <a:p>
            <a:pPr marL="0" marR="0" indent="0" algn="l" defTabSz="761910" rtl="0" eaLnBrk="1" fontAlgn="auto" latinLnBrk="0" hangingPunct="1">
              <a:lnSpc>
                <a:spcPct val="100000"/>
              </a:lnSpc>
              <a:spcBef>
                <a:spcPts val="0"/>
              </a:spcBef>
              <a:spcAft>
                <a:spcPts val="0"/>
              </a:spcAft>
              <a:buClrTx/>
              <a:buSzTx/>
              <a:buFontTx/>
              <a:buNone/>
              <a:tabLst/>
              <a:defRPr/>
            </a:pPr>
            <a:endParaRPr lang="en-US" sz="1000" u="sng" baseline="0" dirty="0" smtClean="0">
              <a:hlinkClick r:id="rId3"/>
            </a:endParaRPr>
          </a:p>
          <a:p>
            <a:pPr marL="0" marR="0" indent="0" algn="l" defTabSz="761910" rtl="0" eaLnBrk="1" fontAlgn="auto" latinLnBrk="0" hangingPunct="1">
              <a:lnSpc>
                <a:spcPct val="100000"/>
              </a:lnSpc>
              <a:spcBef>
                <a:spcPts val="0"/>
              </a:spcBef>
              <a:spcAft>
                <a:spcPts val="0"/>
              </a:spcAft>
              <a:buClrTx/>
              <a:buSzTx/>
              <a:buFontTx/>
              <a:buNone/>
              <a:tabLst/>
              <a:defRPr/>
            </a:pPr>
            <a:r>
              <a:rPr lang="en-US" sz="1000" u="sng" dirty="0" smtClean="0">
                <a:hlinkClick r:id="rId3"/>
              </a:rPr>
              <a:t>http://www.eldercare.gov/ELDERCARE.NET/Public/Resources/Factsheets/Face_the_Facts.aspx</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11</a:t>
            </a:fld>
            <a:endParaRPr lang="en-US"/>
          </a:p>
        </p:txBody>
      </p:sp>
    </p:spTree>
    <p:extLst>
      <p:ext uri="{BB962C8B-B14F-4D97-AF65-F5344CB8AC3E}">
        <p14:creationId xmlns:p14="http://schemas.microsoft.com/office/powerpoint/2010/main" val="48722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1910" rtl="0" eaLnBrk="1" fontAlgn="auto" latinLnBrk="0" hangingPunct="1">
              <a:lnSpc>
                <a:spcPct val="100000"/>
              </a:lnSpc>
              <a:spcBef>
                <a:spcPts val="0"/>
              </a:spcBef>
              <a:spcAft>
                <a:spcPts val="0"/>
              </a:spcAft>
              <a:buClrTx/>
              <a:buSzTx/>
              <a:buFontTx/>
              <a:buNone/>
              <a:tabLst/>
              <a:defRPr/>
            </a:pPr>
            <a:r>
              <a:rPr lang="en-US" sz="1000" dirty="0" smtClean="0"/>
              <a:t>Caring Connections is a program of the National Hospice and Palliative Care Organization</a:t>
            </a:r>
          </a:p>
          <a:p>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13</a:t>
            </a:fld>
            <a:endParaRPr lang="en-US"/>
          </a:p>
        </p:txBody>
      </p:sp>
    </p:spTree>
    <p:extLst>
      <p:ext uri="{BB962C8B-B14F-4D97-AF65-F5344CB8AC3E}">
        <p14:creationId xmlns:p14="http://schemas.microsoft.com/office/powerpoint/2010/main" val="100559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19</a:t>
            </a:fld>
            <a:endParaRPr lang="en-US"/>
          </a:p>
        </p:txBody>
      </p:sp>
    </p:spTree>
    <p:extLst>
      <p:ext uri="{BB962C8B-B14F-4D97-AF65-F5344CB8AC3E}">
        <p14:creationId xmlns:p14="http://schemas.microsoft.com/office/powerpoint/2010/main" val="427475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76191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052BEC-2A0E-422E-8C76-D7138A74D0DE}" type="slidenum">
              <a:rPr lang="en-US" smtClean="0"/>
              <a:t>20</a:t>
            </a:fld>
            <a:endParaRPr lang="en-US"/>
          </a:p>
        </p:txBody>
      </p:sp>
    </p:spTree>
    <p:extLst>
      <p:ext uri="{BB962C8B-B14F-4D97-AF65-F5344CB8AC3E}">
        <p14:creationId xmlns:p14="http://schemas.microsoft.com/office/powerpoint/2010/main" val="427475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729C745-5548-491F-ADFD-44E0CCF4B2D2}" type="datetime1">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B58BBA12-2560-42DB-A4C9-E77BE6082EBC}"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B86B9-66E3-480C-A5A7-476762B0B72F}" type="datetime1">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BBA12-2560-42DB-A4C9-E77BE6082E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BFDAE-8182-4135-86E1-7FB60C4C94AF}" type="datetime1">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BBA12-2560-42DB-A4C9-E77BE6082EB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866963666"/>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C344A74A-01D0-44E6-97BD-27296F54A1E8}" type="datetime1">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BBA12-2560-42DB-A4C9-E77BE6082EBC}" type="slidenum">
              <a:rPr lang="en-US" smtClean="0"/>
              <a:pPr/>
              <a:t>‹#›</a:t>
            </a:fld>
            <a:endParaRPr lang="en-US"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lvl1pPr>
              <a:defRPr sz="4000">
                <a:solidFill>
                  <a:schemeClr val="accent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normAutofit/>
          </a:bodyPr>
          <a:lstStyle>
            <a:lvl1pPr>
              <a:lnSpc>
                <a:spcPct val="100000"/>
              </a:lnSpc>
              <a:spcBef>
                <a:spcPts val="1200"/>
              </a:spcBef>
              <a:defRPr sz="2800">
                <a:solidFill>
                  <a:schemeClr val="tx2"/>
                </a:solidFill>
                <a:latin typeface="Calibri" pitchFamily="34" charset="0"/>
                <a:cs typeface="Calibri" pitchFamily="34" charset="0"/>
              </a:defRPr>
            </a:lvl1pPr>
            <a:lvl2pPr>
              <a:lnSpc>
                <a:spcPct val="100000"/>
              </a:lnSpc>
              <a:spcBef>
                <a:spcPts val="1200"/>
              </a:spcBef>
              <a:defRPr sz="2800">
                <a:solidFill>
                  <a:schemeClr val="tx2"/>
                </a:solidFill>
                <a:latin typeface="Calibri" pitchFamily="34" charset="0"/>
                <a:cs typeface="Calibri" pitchFamily="34" charset="0"/>
              </a:defRPr>
            </a:lvl2pPr>
            <a:lvl3pPr>
              <a:lnSpc>
                <a:spcPct val="100000"/>
              </a:lnSpc>
              <a:spcBef>
                <a:spcPts val="1200"/>
              </a:spcBef>
              <a:defRPr sz="2400">
                <a:solidFill>
                  <a:schemeClr val="tx2"/>
                </a:solidFill>
                <a:latin typeface="Calibri" pitchFamily="34" charset="0"/>
                <a:cs typeface="Calibri" pitchFamily="34" charset="0"/>
              </a:defRPr>
            </a:lvl3pPr>
            <a:lvl4pPr>
              <a:lnSpc>
                <a:spcPct val="100000"/>
              </a:lnSpc>
              <a:spcBef>
                <a:spcPts val="1200"/>
              </a:spcBef>
              <a:defRPr sz="2000">
                <a:solidFill>
                  <a:schemeClr val="tx2"/>
                </a:solidFill>
                <a:latin typeface="Calibri" pitchFamily="34" charset="0"/>
                <a:cs typeface="Calibri" pitchFamily="34" charset="0"/>
              </a:defRPr>
            </a:lvl4pPr>
            <a:lvl5pPr>
              <a:lnSpc>
                <a:spcPct val="100000"/>
              </a:lnSpc>
              <a:spcBef>
                <a:spcPts val="1200"/>
              </a:spcBef>
              <a:defRPr sz="2000">
                <a:solidFill>
                  <a:schemeClr val="tx2"/>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BF82210-8E15-499A-833A-CF21117444B3}" type="datetime1">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BBA12-2560-42DB-A4C9-E77BE6082EBC}"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9264F64-2957-4433-A520-4D0F0B4EB80B}" type="datetime1">
              <a:rPr lang="en-US" smtClean="0"/>
              <a:t>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BBA12-2560-42DB-A4C9-E77BE6082EBC}" type="slidenum">
              <a:rPr lang="en-US" smtClean="0"/>
              <a:pPr/>
              <a:t>‹#›</a:t>
            </a:fld>
            <a:endParaRPr lang="en-US"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6137D0F-ED88-4CF8-9561-F5272196C341}" type="datetime1">
              <a:rPr lang="en-US" smtClean="0"/>
              <a:t>1/19/12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BBA12-2560-42DB-A4C9-E77BE6082EBC}"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BA047D4B-D10B-40E3-A622-5E48D2513D72}" type="datetime1">
              <a:rPr lang="en-US" smtClean="0"/>
              <a:t>1/19/12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BBA12-2560-42DB-A4C9-E77BE6082EBC}"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2B4CF-FEA5-434A-89B8-0E6ACCDF9B87}" type="datetime1">
              <a:rPr lang="en-US" smtClean="0"/>
              <a:t>1/19/12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BBA12-2560-42DB-A4C9-E77BE6082E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1D04A1DE-3A75-4BE4-9F1D-C79D5069403C}" type="datetime1">
              <a:rPr lang="en-US" smtClean="0"/>
              <a:t>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BBA12-2560-42DB-A4C9-E77BE6082EBC}"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700D167-DB3B-4D5E-AA58-915C2E4C6F04}" type="datetime1">
              <a:rPr lang="en-US" smtClean="0"/>
              <a:t>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BBA12-2560-42DB-A4C9-E77BE6082EBC}"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A3CEA6AA-D397-4DCD-A725-89D4EE6211AE}" type="datetime1">
              <a:rPr lang="en-US" smtClean="0"/>
              <a:t>1/19/12</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58BBA12-2560-42DB-A4C9-E77BE6082E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n4a.org/pdf/Conversations_on_Aging.pdf"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www.caregiver.org/" TargetMode="External"/><Relationship Id="rId4" Type="http://schemas.openxmlformats.org/officeDocument/2006/relationships/hyperlink" Target="http://www.healthinaging.org/agingintheknow/chapters_ch_trial.asp?ch=4" TargetMode="External"/><Relationship Id="rId5" Type="http://schemas.openxmlformats.org/officeDocument/2006/relationships/hyperlink" Target="http://www.caringinfo.org/i4a/pages/index.cfm?pageid=3289"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www.nia.nih.gov/health/publication/end-life-helping-comfort-and-car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edicare.gov/caregiver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ging.ca.gov/programs/hicap_contacts.asp" TargetMode="External"/><Relationship Id="rId3" Type="http://schemas.openxmlformats.org/officeDocument/2006/relationships/hyperlink" Target="http://www.payingforseniorcare.com/longtermcare/resources/state_health_insurance_programs.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caregiver.org/caregiver/jsp/content_node.jsp?nodeid=787" TargetMode="External"/><Relationship Id="rId4" Type="http://schemas.openxmlformats.org/officeDocument/2006/relationships/hyperlink" Target="http://www.nidcr.nih.gov/OralHealth/Topics/DevelopmentalDisabilities/DentalCareEveryDay.htm" TargetMode="External"/><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orthoinfo.aaos.org/topic.cfm?topic=A00096" TargetMode="External"/><Relationship Id="rId4" Type="http://schemas.openxmlformats.org/officeDocument/2006/relationships/hyperlink" Target="http://www.spinalcord.uab.edu/show.asp?durki=90249" TargetMode="External"/><Relationship Id="rId5" Type="http://schemas.openxmlformats.org/officeDocument/2006/relationships/hyperlink" Target="http://www.seniornavigator.org/virginianavigator/DetailSN.aspx?contentId=51&amp;.f=1"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ia.nih.gov/alzheimers/publication/caring-person-alzheimers-disease"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s-mda.org/publications/alscar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1" Type="http://schemas.openxmlformats.org/officeDocument/2006/relationships/hyperlink" Target="http://www.caregiver.org/caregiver/jsp/content_node.jsp?nodeid=392" TargetMode="External"/><Relationship Id="rId12" Type="http://schemas.openxmlformats.org/officeDocument/2006/relationships/hyperlink" Target="http://www.caregiver.org/caregiver/jsp/content_node.jsp?nodeid=1408" TargetMode="External"/><Relationship Id="rId13" Type="http://schemas.openxmlformats.org/officeDocument/2006/relationships/hyperlink" Target="http://www.cdc.gov/hiv/pubs/brochure/careathome.htm" TargetMode="External"/><Relationship Id="rId14" Type="http://schemas.openxmlformats.org/officeDocument/2006/relationships/hyperlink" Target="http://www.cdc.gov/hiv/spanish/resources/brochures/careathome/" TargetMode="External"/><Relationship Id="rId15" Type="http://schemas.openxmlformats.org/officeDocument/2006/relationships/hyperlink" Target="http://www.aoa.gov/AoAroot/Press_Room/Products_Materials/fact/pdf/Caring_Developmental_Disabilities.pdf" TargetMode="External"/><Relationship Id="rId16" Type="http://schemas.openxmlformats.org/officeDocument/2006/relationships/hyperlink" Target="http://www.mayoclinic.com/health/caring-for-the-elderly/MY01436/METHOD=print" TargetMode="External"/><Relationship Id="rId17" Type="http://schemas.openxmlformats.org/officeDocument/2006/relationships/hyperlink" Target="http://www.cdc.gov/family/specialneeds/" TargetMode="External"/><Relationship Id="rId18" Type="http://schemas.openxmlformats.org/officeDocument/2006/relationships/hyperlink" Target="http://www.cancer.gov/cancertopics/pdq/supportivecare/caregivers/patient" TargetMode="External"/><Relationship Id="rId1" Type="http://schemas.openxmlformats.org/officeDocument/2006/relationships/slideLayout" Target="../slideLayouts/slideLayout2.xml"/><Relationship Id="rId2" Type="http://schemas.openxmlformats.org/officeDocument/2006/relationships/hyperlink" Target="http://www.caregiver.org/caregiver/jsp/content_node.jsp?nodeid=393" TargetMode="External"/><Relationship Id="rId3" Type="http://schemas.openxmlformats.org/officeDocument/2006/relationships/hyperlink" Target="http://www.caregiver.org/caregiver/jsp/content_node.jsp?nodeid=537" TargetMode="External"/><Relationship Id="rId4" Type="http://schemas.openxmlformats.org/officeDocument/2006/relationships/hyperlink" Target="http://www.cancer.gov/cancertopics/coping/caring-for-the-caregiver" TargetMode="External"/><Relationship Id="rId5" Type="http://schemas.openxmlformats.org/officeDocument/2006/relationships/hyperlink" Target="http://www.cancer.gov/espanol/cancer/cuidadores" TargetMode="External"/><Relationship Id="rId6" Type="http://schemas.openxmlformats.org/officeDocument/2006/relationships/hyperlink" Target="http://www.eldercare.gov/ELDERCARE.NET/Public/Resources/Factsheets/Respite_Care.aspx" TargetMode="External"/><Relationship Id="rId7" Type="http://schemas.openxmlformats.org/officeDocument/2006/relationships/hyperlink" Target="http://www.caregiver.org/caregiver/jsp/content_node.jsp?nodeid=847" TargetMode="External"/><Relationship Id="rId8" Type="http://schemas.openxmlformats.org/officeDocument/2006/relationships/hyperlink" Target="http://www.als-mda.org/publications/alscare/" TargetMode="External"/><Relationship Id="rId9" Type="http://schemas.openxmlformats.org/officeDocument/2006/relationships/hyperlink" Target="http://familydoctor.org/familydoctor/en/healthcare-management/end-of-life-issues/cancer-end-of-life-issues-for-the-caregiver.printerview.all.html" TargetMode="External"/><Relationship Id="rId10" Type="http://schemas.openxmlformats.org/officeDocument/2006/relationships/hyperlink" Target="http://familydoctor.org/familydoctor/es/healthcare-management/end-of-life-issues/cancer-end-of-life-issues-for-the-caregiver.printerview.all.html" TargetMode="External"/></Relationships>
</file>

<file path=ppt/slides/_rels/slide29.xml.rels><?xml version="1.0" encoding="UTF-8" standalone="yes"?>
<Relationships xmlns="http://schemas.openxmlformats.org/package/2006/relationships"><Relationship Id="rId11" Type="http://schemas.openxmlformats.org/officeDocument/2006/relationships/hyperlink" Target="http://www.medicare.gov/Publications/Pubs/pdf/11441.pdf" TargetMode="External"/><Relationship Id="rId12" Type="http://schemas.openxmlformats.org/officeDocument/2006/relationships/hyperlink" Target="http://www.myphr.com/Privacy/caregivers.aspx" TargetMode="External"/><Relationship Id="rId13" Type="http://schemas.openxmlformats.org/officeDocument/2006/relationships/hyperlink" Target="http://www.caregiver.org/caregiver/jsp/content_node.jsp?nodeid=409" TargetMode="External"/><Relationship Id="rId14" Type="http://schemas.openxmlformats.org/officeDocument/2006/relationships/hyperlink" Target="http://orthoinfo.aaos.org/topic.cfm?topic=A00096" TargetMode="External"/><Relationship Id="rId1" Type="http://schemas.openxmlformats.org/officeDocument/2006/relationships/slideLayout" Target="../slideLayouts/slideLayout2.xml"/><Relationship Id="rId2" Type="http://schemas.openxmlformats.org/officeDocument/2006/relationships/hyperlink" Target="http://www.eldercare.gov/ELDERCARE.NET/Public/Resources/Factsheets/Adult_Day_Care.aspx" TargetMode="External"/><Relationship Id="rId3" Type="http://schemas.openxmlformats.org/officeDocument/2006/relationships/hyperlink" Target="http://www.caregiver.org/caregiver/jsp/content_node.jsp?nodeid=1412" TargetMode="External"/><Relationship Id="rId4" Type="http://schemas.openxmlformats.org/officeDocument/2006/relationships/hyperlink" Target="http://www.caregiver.org/caregiver/jsp/content_node.jsp?nodeid=868" TargetMode="External"/><Relationship Id="rId5" Type="http://schemas.openxmlformats.org/officeDocument/2006/relationships/hyperlink" Target="http://www.caregiver.org/caregiver/jsp/content_node.jsp?nodeid=1992" TargetMode="External"/><Relationship Id="rId6" Type="http://schemas.openxmlformats.org/officeDocument/2006/relationships/hyperlink" Target="http://www.caregiver.org/caregiver/jsp/content_node.jsp?nodeid=538" TargetMode="External"/><Relationship Id="rId7" Type="http://schemas.openxmlformats.org/officeDocument/2006/relationships/hyperlink" Target="http://www.aoa.gov/AoARoot/AoA_Programs/HCLTC/Caregiver/docs/Just_in_Case030706_links.pdf" TargetMode="External"/><Relationship Id="rId8" Type="http://schemas.openxmlformats.org/officeDocument/2006/relationships/hyperlink" Target="http://www.caregiver.org/caregiver/jsp/content_node.jsp?nodeid=785" TargetMode="External"/><Relationship Id="rId9" Type="http://schemas.openxmlformats.org/officeDocument/2006/relationships/hyperlink" Target="http://www.caregiver.org/caregiver/jsp/content_node.jsp?nodeid=787" TargetMode="External"/><Relationship Id="rId10" Type="http://schemas.openxmlformats.org/officeDocument/2006/relationships/hyperlink" Target="http://www.caregiver.org/caregiver/jsp/content_node.jsp?nodeid=47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hyperlink" Target="http://www.heart.org/HEARTORG/Caregiver/Caregiver_UCM_001103_SubHomePage.jsp" TargetMode="External"/><Relationship Id="rId4" Type="http://schemas.openxmlformats.org/officeDocument/2006/relationships/hyperlink" Target="http://www.heart.org/HEARTORG/Caregiver/Rights/JournalPages/Journal-Pages_UCM_301751_Article.jsp" TargetMode="External"/><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hyperlink" Target="http://www.c4a.info/index.php?option=com_content&amp;view=article&amp;id=4&amp;Itemid=4" TargetMode="External"/><Relationship Id="rId4" Type="http://schemas.openxmlformats.org/officeDocument/2006/relationships/hyperlink" Target="http://www.californiacrc.org/californiacrc/jsp/home.jsp" TargetMode="External"/><Relationship Id="rId5" Type="http://schemas.openxmlformats.org/officeDocument/2006/relationships/hyperlink" Target="http://www.nei.nih.gov/nehep/about/partnership/nehep_partnership_organizations.pdf"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3" Type="http://schemas.openxmlformats.org/officeDocument/2006/relationships/hyperlink" Target="http://diabetes.niddk.nih.gov/" TargetMode="External"/><Relationship Id="rId4" Type="http://schemas.openxmlformats.org/officeDocument/2006/relationships/hyperlink" Target="http://www.cancer.gov/cancertopics/wyntk" TargetMode="External"/><Relationship Id="rId5" Type="http://schemas.openxmlformats.org/officeDocument/2006/relationships/hyperlink" Target="http://www.alz.org/library/downloads/BuildingSmallResourceCenter2.10.pdf"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morylossdvd.com/" TargetMode="Externa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hyperlink" Target="http://www.thefamilycaregiver.org/who_are_family_caregivers/care_giving_statstics.cfm" TargetMode="External"/><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nnlm.gov/psr/" TargetMode="External"/><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3800" y="3886200"/>
            <a:ext cx="5120640" cy="1581150"/>
          </a:xfrm>
        </p:spPr>
        <p:txBody>
          <a:bodyPr>
            <a:normAutofit/>
          </a:bodyPr>
          <a:lstStyle/>
          <a:p>
            <a:r>
              <a:rPr lang="en-US" dirty="0" smtClean="0"/>
              <a:t>An Infopeople Webinar</a:t>
            </a:r>
          </a:p>
          <a:p>
            <a:r>
              <a:rPr lang="en-US" dirty="0" smtClean="0"/>
              <a:t>January 19, </a:t>
            </a:r>
            <a:r>
              <a:rPr lang="en-US" dirty="0" smtClean="0"/>
              <a:t>2011</a:t>
            </a:r>
          </a:p>
          <a:p>
            <a:r>
              <a:rPr lang="en-US" dirty="0" smtClean="0"/>
              <a:t>Presented by Kelli Ham</a:t>
            </a:r>
            <a:endParaRPr lang="en-US" dirty="0"/>
          </a:p>
        </p:txBody>
      </p:sp>
      <p:sp>
        <p:nvSpPr>
          <p:cNvPr id="2" name="Title 1"/>
          <p:cNvSpPr>
            <a:spLocks noGrp="1"/>
          </p:cNvSpPr>
          <p:nvPr>
            <p:ph type="title"/>
          </p:nvPr>
        </p:nvSpPr>
        <p:spPr/>
        <p:txBody>
          <a:bodyPr/>
          <a:lstStyle/>
          <a:p>
            <a:r>
              <a:rPr lang="en-US" dirty="0" smtClean="0"/>
              <a:t>Caregiver Resources</a:t>
            </a:r>
            <a:endParaRPr lang="en-US" dirty="0"/>
          </a:p>
        </p:txBody>
      </p:sp>
      <p:sp>
        <p:nvSpPr>
          <p:cNvPr id="4" name="TextBox 3"/>
          <p:cNvSpPr txBox="1"/>
          <p:nvPr/>
        </p:nvSpPr>
        <p:spPr>
          <a:xfrm>
            <a:off x="3733800" y="5486400"/>
            <a:ext cx="4267200" cy="954107"/>
          </a:xfrm>
          <a:prstGeom prst="rect">
            <a:avLst/>
          </a:prstGeom>
          <a:noFill/>
        </p:spPr>
        <p:txBody>
          <a:bodyPr wrap="square" rtlCol="0">
            <a:spAutoFit/>
          </a:bodyPr>
          <a:lstStyle/>
          <a:p>
            <a:r>
              <a:rPr lang="en-US" sz="1400" dirty="0"/>
              <a:t>Infopeople webinars are supported by the U.S. Institute of Museum and Library Services under the provisions of the Library Services and Technology Act, administered in California by the State Librarian.</a:t>
            </a:r>
            <a:endParaRPr lang="en-US" sz="1400" dirty="0"/>
          </a:p>
        </p:txBody>
      </p:sp>
    </p:spTree>
    <p:extLst>
      <p:ext uri="{BB962C8B-B14F-4D97-AF65-F5344CB8AC3E}">
        <p14:creationId xmlns:p14="http://schemas.microsoft.com/office/powerpoint/2010/main" val="14322886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pPr/>
              <a:t>10</a:t>
            </a:fld>
            <a:endParaRPr lang="en-US" dirty="0"/>
          </a:p>
        </p:txBody>
      </p:sp>
      <p:sp>
        <p:nvSpPr>
          <p:cNvPr id="2" name="Title 1"/>
          <p:cNvSpPr>
            <a:spLocks noGrp="1"/>
          </p:cNvSpPr>
          <p:nvPr>
            <p:ph type="title"/>
          </p:nvPr>
        </p:nvSpPr>
        <p:spPr>
          <a:xfrm>
            <a:off x="276225" y="76200"/>
            <a:ext cx="8591550" cy="1066801"/>
          </a:xfrm>
        </p:spPr>
        <p:txBody>
          <a:bodyPr/>
          <a:lstStyle/>
          <a:p>
            <a:r>
              <a:rPr lang="en-US" dirty="0" smtClean="0"/>
              <a:t>The Good News</a:t>
            </a:r>
            <a:endParaRPr lang="en-US" dirty="0"/>
          </a:p>
        </p:txBody>
      </p:sp>
      <p:sp>
        <p:nvSpPr>
          <p:cNvPr id="3" name="Content Placeholder 2"/>
          <p:cNvSpPr>
            <a:spLocks noGrp="1"/>
          </p:cNvSpPr>
          <p:nvPr>
            <p:ph sz="quarter" idx="13"/>
          </p:nvPr>
        </p:nvSpPr>
        <p:spPr/>
        <p:txBody>
          <a:bodyPr>
            <a:normAutofit lnSpcReduction="10000"/>
          </a:bodyPr>
          <a:lstStyle/>
          <a:p>
            <a:pPr marL="0" indent="0">
              <a:buNone/>
            </a:pPr>
            <a:r>
              <a:rPr lang="en-US" dirty="0" smtClean="0"/>
              <a:t>While it won’t fix problems, having access to information and knowledge about services can go a long way towards helping the caregiver!</a:t>
            </a:r>
          </a:p>
          <a:p>
            <a:pPr marL="0" indent="0">
              <a:buNone/>
            </a:pPr>
            <a:r>
              <a:rPr lang="en-US" dirty="0" smtClean="0"/>
              <a:t>What follows – </a:t>
            </a:r>
            <a:endParaRPr lang="en-US" dirty="0"/>
          </a:p>
          <a:p>
            <a:pPr lvl="1"/>
            <a:r>
              <a:rPr lang="en-US" dirty="0" smtClean="0"/>
              <a:t>The big picture – legal and ethical issues, starting the conversation</a:t>
            </a:r>
          </a:p>
          <a:p>
            <a:pPr lvl="1"/>
            <a:r>
              <a:rPr lang="en-US" dirty="0" smtClean="0"/>
              <a:t>Resources </a:t>
            </a:r>
            <a:r>
              <a:rPr lang="en-US" dirty="0"/>
              <a:t>about caregiving tasks – what needs to be done on a day by day basis such as learning how to lift or bathe a person, managing meds, or even choosing a nursing home</a:t>
            </a:r>
          </a:p>
          <a:p>
            <a:pPr lvl="1"/>
            <a:r>
              <a:rPr lang="en-US" dirty="0"/>
              <a:t>Resources to help care for the caregiver</a:t>
            </a:r>
          </a:p>
          <a:p>
            <a:endParaRPr lang="en-US" dirty="0"/>
          </a:p>
        </p:txBody>
      </p:sp>
    </p:spTree>
    <p:extLst>
      <p:ext uri="{BB962C8B-B14F-4D97-AF65-F5344CB8AC3E}">
        <p14:creationId xmlns:p14="http://schemas.microsoft.com/office/powerpoint/2010/main" val="17354905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11</a:t>
            </a:fld>
            <a:endParaRPr lang="en-US"/>
          </a:p>
        </p:txBody>
      </p:sp>
      <p:sp>
        <p:nvSpPr>
          <p:cNvPr id="2" name="Title 1"/>
          <p:cNvSpPr>
            <a:spLocks noGrp="1"/>
          </p:cNvSpPr>
          <p:nvPr>
            <p:ph type="title"/>
          </p:nvPr>
        </p:nvSpPr>
        <p:spPr>
          <a:xfrm>
            <a:off x="276225" y="76200"/>
            <a:ext cx="8591550" cy="1066801"/>
          </a:xfrm>
        </p:spPr>
        <p:txBody>
          <a:bodyPr/>
          <a:lstStyle/>
          <a:p>
            <a:r>
              <a:rPr lang="en-US" dirty="0" smtClean="0"/>
              <a:t>Starting the Conversation</a:t>
            </a:r>
            <a:endParaRPr lang="en-US" dirty="0"/>
          </a:p>
        </p:txBody>
      </p:sp>
      <p:sp>
        <p:nvSpPr>
          <p:cNvPr id="3" name="Content Placeholder 2"/>
          <p:cNvSpPr>
            <a:spLocks noGrp="1"/>
          </p:cNvSpPr>
          <p:nvPr>
            <p:ph sz="quarter" idx="13"/>
          </p:nvPr>
        </p:nvSpPr>
        <p:spPr>
          <a:xfrm>
            <a:off x="274320" y="1524000"/>
            <a:ext cx="4526280" cy="3543300"/>
          </a:xfrm>
        </p:spPr>
        <p:txBody>
          <a:bodyPr>
            <a:normAutofit/>
          </a:bodyPr>
          <a:lstStyle/>
          <a:p>
            <a:pPr marL="0" indent="0">
              <a:buNone/>
            </a:pPr>
            <a:r>
              <a:rPr lang="en-US" dirty="0"/>
              <a:t>Talking with </a:t>
            </a:r>
            <a:r>
              <a:rPr lang="en-US" dirty="0" smtClean="0"/>
              <a:t>parents or a loved one about sensitive issues </a:t>
            </a:r>
            <a:r>
              <a:rPr lang="en-US" dirty="0"/>
              <a:t>can be difficult, but </a:t>
            </a:r>
            <a:r>
              <a:rPr lang="en-US" dirty="0" smtClean="0"/>
              <a:t>extremely </a:t>
            </a:r>
            <a:r>
              <a:rPr lang="en-US" dirty="0"/>
              <a:t>important. Here is a resource to help get </a:t>
            </a:r>
            <a:r>
              <a:rPr lang="en-US" dirty="0" smtClean="0"/>
              <a:t>started: </a:t>
            </a:r>
            <a:endParaRPr lang="en-US" dirty="0"/>
          </a:p>
          <a:p>
            <a:endParaRPr lang="en-US" dirty="0"/>
          </a:p>
        </p:txBody>
      </p:sp>
      <p:pic>
        <p:nvPicPr>
          <p:cNvPr id="5" name="Picture 4" title="Photo of man and woman sitting in chairs and talking"/>
          <p:cNvPicPr>
            <a:picLocks noChangeAspect="1" noChangeArrowheads="1"/>
          </p:cNvPicPr>
          <p:nvPr/>
        </p:nvPicPr>
        <p:blipFill rotWithShape="1">
          <a:blip r:embed="rId3">
            <a:extLst>
              <a:ext uri="{28A0092B-C50C-407E-A947-70E740481C1C}">
                <a14:useLocalDpi xmlns:a14="http://schemas.microsoft.com/office/drawing/2010/main" val="0"/>
              </a:ext>
            </a:extLst>
          </a:blip>
          <a:srcRect l="5862"/>
          <a:stretch/>
        </p:blipFill>
        <p:spPr bwMode="auto">
          <a:xfrm>
            <a:off x="5167422" y="2057400"/>
            <a:ext cx="3443177" cy="240182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90500" y="5105400"/>
            <a:ext cx="8763000" cy="1249325"/>
          </a:xfrm>
          <a:prstGeom prst="rect">
            <a:avLst/>
          </a:prstGeom>
        </p:spPr>
        <p:txBody>
          <a:bodyPr vert="horz" lIns="91440" tIns="45720" rIns="91440" bIns="45720" rtlCol="0">
            <a:normAutofit/>
          </a:bodyPr>
          <a:lstStyle>
            <a:lvl1pPr marL="171450" indent="-173736" algn="l" defTabSz="914400" rtl="0" eaLnBrk="1" latinLnBrk="0" hangingPunct="1">
              <a:lnSpc>
                <a:spcPct val="100000"/>
              </a:lnSpc>
              <a:spcBef>
                <a:spcPts val="1200"/>
              </a:spcBef>
              <a:spcAft>
                <a:spcPts val="0"/>
              </a:spcAft>
              <a:buClr>
                <a:schemeClr val="accent1"/>
              </a:buClr>
              <a:buFont typeface="Arial" pitchFamily="34" charset="0"/>
              <a:buChar char="•"/>
              <a:defRPr sz="2800" b="0" i="0" kern="1200" cap="none" spc="30" baseline="0">
                <a:solidFill>
                  <a:schemeClr val="tx2"/>
                </a:solidFill>
                <a:latin typeface="Calibri" pitchFamily="34" charset="0"/>
                <a:ea typeface="+mn-ea"/>
                <a:cs typeface="Calibri" pitchFamily="34" charset="0"/>
              </a:defRPr>
            </a:lvl1pPr>
            <a:lvl2pPr marL="344488" indent="-173736" algn="l" defTabSz="914400" rtl="0" eaLnBrk="1" latinLnBrk="0" hangingPunct="1">
              <a:lnSpc>
                <a:spcPct val="100000"/>
              </a:lnSpc>
              <a:spcBef>
                <a:spcPts val="1200"/>
              </a:spcBef>
              <a:buClr>
                <a:schemeClr val="accent1"/>
              </a:buClr>
              <a:buFont typeface="Arial" pitchFamily="34" charset="0"/>
              <a:buChar char="•"/>
              <a:defRPr sz="2800" kern="1200">
                <a:solidFill>
                  <a:schemeClr val="tx2"/>
                </a:solidFill>
                <a:latin typeface="Calibri" pitchFamily="34" charset="0"/>
                <a:ea typeface="+mn-ea"/>
                <a:cs typeface="Calibri" pitchFamily="34" charset="0"/>
              </a:defRPr>
            </a:lvl2pPr>
            <a:lvl3pPr marL="515938" indent="-173736" algn="l" defTabSz="914400" rtl="0" eaLnBrk="1" latinLnBrk="0" hangingPunct="1">
              <a:lnSpc>
                <a:spcPct val="100000"/>
              </a:lnSpc>
              <a:spcBef>
                <a:spcPts val="1200"/>
              </a:spcBef>
              <a:buClr>
                <a:schemeClr val="accent1"/>
              </a:buClr>
              <a:buFont typeface="Arial" pitchFamily="34" charset="0"/>
              <a:buChar char="•"/>
              <a:defRPr sz="2400" kern="1200">
                <a:solidFill>
                  <a:schemeClr val="tx2"/>
                </a:solidFill>
                <a:latin typeface="Calibri" pitchFamily="34" charset="0"/>
                <a:ea typeface="+mn-ea"/>
                <a:cs typeface="Calibri" pitchFamily="34" charset="0"/>
              </a:defRPr>
            </a:lvl3pPr>
            <a:lvl4pPr marL="688975" indent="-173736" algn="l" defTabSz="914400" rtl="0" eaLnBrk="1" latinLnBrk="0" hangingPunct="1">
              <a:lnSpc>
                <a:spcPct val="100000"/>
              </a:lnSpc>
              <a:spcBef>
                <a:spcPts val="1200"/>
              </a:spcBef>
              <a:buClr>
                <a:schemeClr val="accent1"/>
              </a:buClr>
              <a:buFont typeface="Arial" pitchFamily="34" charset="0"/>
              <a:buChar char="•"/>
              <a:defRPr sz="2000" kern="1200">
                <a:solidFill>
                  <a:schemeClr val="tx2"/>
                </a:solidFill>
                <a:latin typeface="Calibri" pitchFamily="34" charset="0"/>
                <a:ea typeface="+mn-ea"/>
                <a:cs typeface="Calibri" pitchFamily="34" charset="0"/>
              </a:defRPr>
            </a:lvl4pPr>
            <a:lvl5pPr marL="860425" indent="-173736" algn="l" defTabSz="914400" rtl="0" eaLnBrk="1" latinLnBrk="0" hangingPunct="1">
              <a:lnSpc>
                <a:spcPct val="100000"/>
              </a:lnSpc>
              <a:spcBef>
                <a:spcPts val="1200"/>
              </a:spcBef>
              <a:buClr>
                <a:schemeClr val="accent1"/>
              </a:buClr>
              <a:buFont typeface="Arial" pitchFamily="34" charset="0"/>
              <a:buChar char="•"/>
              <a:defRPr sz="2000" kern="1200" baseline="0">
                <a:solidFill>
                  <a:schemeClr val="tx2"/>
                </a:solidFill>
                <a:latin typeface="Calibri" pitchFamily="34" charset="0"/>
                <a:ea typeface="+mn-ea"/>
                <a:cs typeface="Calibri"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173038" lvl="1" indent="0">
              <a:buFont typeface="Arial" pitchFamily="34" charset="0"/>
              <a:buNone/>
            </a:pPr>
            <a:r>
              <a:rPr lang="en-US" sz="2400" dirty="0" smtClean="0"/>
              <a:t>FACE THE FACTS: Must-Have Conversations About Aging </a:t>
            </a:r>
          </a:p>
          <a:p>
            <a:pPr marL="173038" lvl="1" indent="0">
              <a:buNone/>
            </a:pPr>
            <a:r>
              <a:rPr lang="en-US" sz="2400" dirty="0">
                <a:hlinkClick r:id="rId4"/>
              </a:rPr>
              <a:t>http://www.n4a.org/pdf/Conversations_on_Aging.pdf</a:t>
            </a:r>
            <a:endParaRPr lang="en-US" sz="2400" dirty="0"/>
          </a:p>
          <a:p>
            <a:pPr marL="173038" lvl="1" indent="0">
              <a:buFont typeface="Arial" pitchFamily="34" charset="0"/>
              <a:buNone/>
            </a:pPr>
            <a:endParaRPr lang="en-US" dirty="0" smtClean="0"/>
          </a:p>
          <a:p>
            <a:endParaRPr lang="en-US" dirty="0"/>
          </a:p>
        </p:txBody>
      </p:sp>
    </p:spTree>
    <p:extLst>
      <p:ext uri="{BB962C8B-B14F-4D97-AF65-F5344CB8AC3E}">
        <p14:creationId xmlns:p14="http://schemas.microsoft.com/office/powerpoint/2010/main" val="26350747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12</a:t>
            </a:fld>
            <a:endParaRPr lang="en-US"/>
          </a:p>
        </p:txBody>
      </p:sp>
      <p:sp>
        <p:nvSpPr>
          <p:cNvPr id="2" name="Title 1"/>
          <p:cNvSpPr>
            <a:spLocks noGrp="1"/>
          </p:cNvSpPr>
          <p:nvPr>
            <p:ph type="title"/>
          </p:nvPr>
        </p:nvSpPr>
        <p:spPr>
          <a:xfrm>
            <a:off x="276225" y="76200"/>
            <a:ext cx="8591550" cy="1066801"/>
          </a:xfrm>
        </p:spPr>
        <p:txBody>
          <a:bodyPr/>
          <a:lstStyle/>
          <a:p>
            <a:r>
              <a:rPr lang="en-US" dirty="0" smtClean="0"/>
              <a:t>The Bigger Picture</a:t>
            </a:r>
            <a:endParaRPr lang="en-US" dirty="0"/>
          </a:p>
        </p:txBody>
      </p:sp>
      <p:sp>
        <p:nvSpPr>
          <p:cNvPr id="3" name="Content Placeholder 2"/>
          <p:cNvSpPr>
            <a:spLocks noGrp="1"/>
          </p:cNvSpPr>
          <p:nvPr>
            <p:ph sz="quarter" idx="13"/>
          </p:nvPr>
        </p:nvSpPr>
        <p:spPr>
          <a:xfrm>
            <a:off x="457200" y="1219200"/>
            <a:ext cx="8229600" cy="5105399"/>
          </a:xfrm>
        </p:spPr>
        <p:txBody>
          <a:bodyPr>
            <a:normAutofit/>
          </a:bodyPr>
          <a:lstStyle/>
          <a:p>
            <a:pPr marL="0" indent="0">
              <a:spcBef>
                <a:spcPts val="0"/>
              </a:spcBef>
              <a:buNone/>
            </a:pPr>
            <a:r>
              <a:rPr lang="en-US" sz="3300" dirty="0" smtClean="0"/>
              <a:t>The best case scenario is when the person who needs care has already made decisions and provided instructions about their care, or is willing to take that step.</a:t>
            </a:r>
            <a:endParaRPr lang="en-US" sz="3300" dirty="0"/>
          </a:p>
          <a:p>
            <a:pPr marL="0" indent="0">
              <a:lnSpc>
                <a:spcPct val="120000"/>
              </a:lnSpc>
              <a:spcBef>
                <a:spcPts val="0"/>
              </a:spcBef>
              <a:buNone/>
            </a:pPr>
            <a:endParaRPr lang="en-US" sz="2600" dirty="0" smtClean="0"/>
          </a:p>
          <a:p>
            <a:pPr marL="0" indent="0">
              <a:buNone/>
            </a:pPr>
            <a:endParaRPr lang="en-US" sz="1800" dirty="0"/>
          </a:p>
          <a:p>
            <a:pPr marL="0" indent="0">
              <a:buNone/>
            </a:pPr>
            <a:endParaRPr lang="en-US" dirty="0"/>
          </a:p>
        </p:txBody>
      </p:sp>
      <p:pic>
        <p:nvPicPr>
          <p:cNvPr id="1026" name="Picture 2" title="Photo of hands with pen signing a documen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551"/>
          <a:stretch/>
        </p:blipFill>
        <p:spPr bwMode="auto">
          <a:xfrm>
            <a:off x="2057400" y="3869218"/>
            <a:ext cx="4953000" cy="291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9478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58BBA12-2560-42DB-A4C9-E77BE6082EBC}" type="slidenum">
              <a:rPr lang="en-US" smtClean="0"/>
              <a:pPr/>
              <a:t>13</a:t>
            </a:fld>
            <a:endParaRPr lang="en-US" dirty="0"/>
          </a:p>
        </p:txBody>
      </p:sp>
      <p:sp>
        <p:nvSpPr>
          <p:cNvPr id="3" name="Title 2"/>
          <p:cNvSpPr>
            <a:spLocks noGrp="1"/>
          </p:cNvSpPr>
          <p:nvPr>
            <p:ph type="title"/>
          </p:nvPr>
        </p:nvSpPr>
        <p:spPr>
          <a:xfrm>
            <a:off x="276225" y="228601"/>
            <a:ext cx="8591550" cy="762000"/>
          </a:xfrm>
        </p:spPr>
        <p:txBody>
          <a:bodyPr/>
          <a:lstStyle/>
          <a:p>
            <a:r>
              <a:rPr lang="en-US" dirty="0" smtClean="0"/>
              <a:t>Resources for Legal Issues</a:t>
            </a:r>
            <a:endParaRPr lang="en-US" dirty="0"/>
          </a:p>
        </p:txBody>
      </p:sp>
      <p:sp>
        <p:nvSpPr>
          <p:cNvPr id="4" name="Content Placeholder 3"/>
          <p:cNvSpPr>
            <a:spLocks noGrp="1"/>
          </p:cNvSpPr>
          <p:nvPr>
            <p:ph sz="quarter" idx="13"/>
          </p:nvPr>
        </p:nvSpPr>
        <p:spPr>
          <a:xfrm>
            <a:off x="274320" y="1298448"/>
            <a:ext cx="8595360" cy="5407152"/>
          </a:xfrm>
        </p:spPr>
        <p:txBody>
          <a:bodyPr>
            <a:normAutofit fontScale="55000" lnSpcReduction="20000"/>
          </a:bodyPr>
          <a:lstStyle/>
          <a:p>
            <a:pPr marL="0" indent="0">
              <a:lnSpc>
                <a:spcPct val="120000"/>
              </a:lnSpc>
              <a:spcBef>
                <a:spcPts val="0"/>
              </a:spcBef>
              <a:buNone/>
            </a:pPr>
            <a:r>
              <a:rPr lang="en-US" sz="4400" dirty="0"/>
              <a:t>Family Caregiver Alliance</a:t>
            </a:r>
          </a:p>
          <a:p>
            <a:pPr marL="0" indent="0">
              <a:lnSpc>
                <a:spcPct val="120000"/>
              </a:lnSpc>
              <a:spcBef>
                <a:spcPts val="0"/>
              </a:spcBef>
              <a:buNone/>
            </a:pPr>
            <a:r>
              <a:rPr lang="en-US" sz="4000" dirty="0"/>
              <a:t>Good place to start for information about advance directives, living </a:t>
            </a:r>
            <a:r>
              <a:rPr lang="en-US" sz="4000" dirty="0" smtClean="0"/>
              <a:t>wills, and legal issues such as </a:t>
            </a:r>
            <a:r>
              <a:rPr lang="en-US" sz="4000" dirty="0"/>
              <a:t>LGBT caregiving situations.</a:t>
            </a:r>
          </a:p>
          <a:p>
            <a:pPr marL="0" indent="0">
              <a:lnSpc>
                <a:spcPct val="120000"/>
              </a:lnSpc>
              <a:spcBef>
                <a:spcPts val="0"/>
              </a:spcBef>
              <a:buNone/>
            </a:pPr>
            <a:r>
              <a:rPr lang="en-US" sz="4400" dirty="0">
                <a:hlinkClick r:id="rId3"/>
              </a:rPr>
              <a:t>http://www.caregiver.org</a:t>
            </a:r>
            <a:endParaRPr lang="en-US" sz="4400" dirty="0"/>
          </a:p>
          <a:p>
            <a:pPr marL="0" indent="0">
              <a:lnSpc>
                <a:spcPct val="120000"/>
              </a:lnSpc>
              <a:spcBef>
                <a:spcPts val="0"/>
              </a:spcBef>
              <a:buNone/>
            </a:pPr>
            <a:endParaRPr lang="en-US" dirty="0"/>
          </a:p>
          <a:p>
            <a:pPr marL="0" indent="0">
              <a:lnSpc>
                <a:spcPct val="120000"/>
              </a:lnSpc>
              <a:spcBef>
                <a:spcPts val="0"/>
              </a:spcBef>
              <a:buNone/>
            </a:pPr>
            <a:r>
              <a:rPr lang="en-US" sz="4400" dirty="0"/>
              <a:t>AGS Foundation for Health in Aging</a:t>
            </a:r>
          </a:p>
          <a:p>
            <a:pPr marL="0" indent="0">
              <a:lnSpc>
                <a:spcPct val="120000"/>
              </a:lnSpc>
              <a:spcBef>
                <a:spcPts val="0"/>
              </a:spcBef>
              <a:buNone/>
            </a:pPr>
            <a:r>
              <a:rPr lang="en-US" sz="4000" dirty="0" smtClean="0"/>
              <a:t>Well-organized </a:t>
            </a:r>
            <a:r>
              <a:rPr lang="en-US" sz="4000" dirty="0"/>
              <a:t>and easy to use, explaining all of the issues related to choices for life sustaining treatment and much more.</a:t>
            </a:r>
          </a:p>
          <a:p>
            <a:pPr marL="0" indent="0">
              <a:lnSpc>
                <a:spcPct val="120000"/>
              </a:lnSpc>
              <a:spcBef>
                <a:spcPts val="0"/>
              </a:spcBef>
              <a:buNone/>
            </a:pPr>
            <a:r>
              <a:rPr lang="en-US" sz="3300" dirty="0">
                <a:hlinkClick r:id="rId4"/>
              </a:rPr>
              <a:t>http://www.healthinaging.org/agingintheknow/chapters_ch_trial.asp?ch=4</a:t>
            </a:r>
            <a:endParaRPr lang="en-US" sz="3300" dirty="0"/>
          </a:p>
          <a:p>
            <a:pPr marL="0" indent="0">
              <a:lnSpc>
                <a:spcPct val="120000"/>
              </a:lnSpc>
              <a:spcBef>
                <a:spcPts val="0"/>
              </a:spcBef>
              <a:buNone/>
            </a:pPr>
            <a:endParaRPr lang="en-US" dirty="0"/>
          </a:p>
          <a:p>
            <a:pPr marL="0" indent="0">
              <a:lnSpc>
                <a:spcPct val="120000"/>
              </a:lnSpc>
              <a:spcBef>
                <a:spcPts val="0"/>
              </a:spcBef>
              <a:buNone/>
            </a:pPr>
            <a:r>
              <a:rPr lang="en-US" sz="4400" dirty="0"/>
              <a:t>Caring </a:t>
            </a:r>
            <a:r>
              <a:rPr lang="en-US" sz="4400" dirty="0" smtClean="0"/>
              <a:t>Connections</a:t>
            </a:r>
          </a:p>
          <a:p>
            <a:pPr marL="0" indent="0">
              <a:lnSpc>
                <a:spcPct val="120000"/>
              </a:lnSpc>
              <a:spcBef>
                <a:spcPts val="0"/>
              </a:spcBef>
              <a:buNone/>
            </a:pPr>
            <a:r>
              <a:rPr lang="en-US" sz="4000" dirty="0" smtClean="0"/>
              <a:t>Information </a:t>
            </a:r>
            <a:r>
              <a:rPr lang="en-US" sz="4000" dirty="0"/>
              <a:t>about Advance Directives and links to download state-specific forms</a:t>
            </a:r>
            <a:endParaRPr lang="en-US" sz="4000" dirty="0">
              <a:hlinkClick r:id="rId5"/>
            </a:endParaRPr>
          </a:p>
          <a:p>
            <a:pPr marL="0" indent="0">
              <a:lnSpc>
                <a:spcPct val="120000"/>
              </a:lnSpc>
              <a:spcBef>
                <a:spcPts val="0"/>
              </a:spcBef>
              <a:buNone/>
            </a:pPr>
            <a:r>
              <a:rPr lang="en-US" sz="3600" dirty="0">
                <a:hlinkClick r:id="rId5"/>
              </a:rPr>
              <a:t>http://www.caringinfo.org/i4a/pages/index.cfm?pageid=3289</a:t>
            </a:r>
            <a:endParaRPr lang="en-US" sz="3600" dirty="0"/>
          </a:p>
          <a:p>
            <a:endParaRPr lang="en-US" dirty="0"/>
          </a:p>
        </p:txBody>
      </p:sp>
    </p:spTree>
    <p:extLst>
      <p:ext uri="{BB962C8B-B14F-4D97-AF65-F5344CB8AC3E}">
        <p14:creationId xmlns:p14="http://schemas.microsoft.com/office/powerpoint/2010/main" val="40184966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14</a:t>
            </a:fld>
            <a:endParaRPr lang="en-US"/>
          </a:p>
        </p:txBody>
      </p:sp>
      <p:pic>
        <p:nvPicPr>
          <p:cNvPr id="1026" name="Picture 2" descr="Book published by National Institute on Aging" title="Image of book cover End of Life: Helping With Comfort and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28600"/>
            <a:ext cx="154686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6225" y="76200"/>
            <a:ext cx="8591550" cy="1066801"/>
          </a:xfrm>
        </p:spPr>
        <p:txBody>
          <a:bodyPr/>
          <a:lstStyle/>
          <a:p>
            <a:r>
              <a:rPr lang="en-US" dirty="0" smtClean="0"/>
              <a:t>End-of-Life Issues</a:t>
            </a:r>
            <a:endParaRPr lang="en-US" dirty="0"/>
          </a:p>
        </p:txBody>
      </p:sp>
      <p:sp>
        <p:nvSpPr>
          <p:cNvPr id="3" name="Content Placeholder 2"/>
          <p:cNvSpPr>
            <a:spLocks noGrp="1"/>
          </p:cNvSpPr>
          <p:nvPr>
            <p:ph sz="quarter" idx="13"/>
          </p:nvPr>
        </p:nvSpPr>
        <p:spPr>
          <a:xfrm>
            <a:off x="381000" y="2667000"/>
            <a:ext cx="8229600" cy="3962397"/>
          </a:xfrm>
        </p:spPr>
        <p:txBody>
          <a:bodyPr>
            <a:normAutofit/>
          </a:bodyPr>
          <a:lstStyle/>
          <a:p>
            <a:pPr marL="0" indent="0">
              <a:buNone/>
            </a:pPr>
            <a:r>
              <a:rPr lang="en-US" b="1" dirty="0"/>
              <a:t>End of Life: Helping With Comfort and </a:t>
            </a:r>
            <a:r>
              <a:rPr lang="en-US" b="1" dirty="0" smtClean="0"/>
              <a:t>Care</a:t>
            </a:r>
            <a:endParaRPr lang="en-US" sz="1000" b="1" dirty="0"/>
          </a:p>
          <a:p>
            <a:pPr marL="0" indent="0">
              <a:buNone/>
            </a:pPr>
            <a:r>
              <a:rPr lang="en-US" dirty="0"/>
              <a:t>This 68-page guide discusses key issues at the end of life. Topics include finding hospice care, what happens at the time of death, managing grief, and preparing advance directives along with resources for more information</a:t>
            </a:r>
            <a:r>
              <a:rPr lang="en-US" dirty="0" smtClean="0"/>
              <a:t>. Free; also available as a PDF.</a:t>
            </a:r>
            <a:endParaRPr lang="en-US" sz="1200" dirty="0"/>
          </a:p>
          <a:p>
            <a:pPr marL="0" indent="0">
              <a:buNone/>
            </a:pPr>
            <a:r>
              <a:rPr lang="en-US" sz="2400" dirty="0" smtClean="0">
                <a:hlinkClick r:id="rId3"/>
              </a:rPr>
              <a:t>http</a:t>
            </a:r>
            <a:r>
              <a:rPr lang="en-US" sz="2400" dirty="0">
                <a:hlinkClick r:id="rId3"/>
              </a:rPr>
              <a:t>://</a:t>
            </a:r>
            <a:r>
              <a:rPr lang="en-US" sz="2400" dirty="0" smtClean="0">
                <a:hlinkClick r:id="rId3"/>
              </a:rPr>
              <a:t>www.nia.nih.gov/health/publication/end-life-helping-comfort-and-care</a:t>
            </a:r>
            <a:endParaRPr lang="en-US" sz="2400" dirty="0" smtClean="0"/>
          </a:p>
          <a:p>
            <a:pPr marL="0" indent="0">
              <a:buNone/>
            </a:pPr>
            <a:endParaRPr lang="en-US" sz="2400" dirty="0"/>
          </a:p>
        </p:txBody>
      </p:sp>
    </p:spTree>
    <p:extLst>
      <p:ext uri="{BB962C8B-B14F-4D97-AF65-F5344CB8AC3E}">
        <p14:creationId xmlns:p14="http://schemas.microsoft.com/office/powerpoint/2010/main" val="1409118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58BBA12-2560-42DB-A4C9-E77BE6082EBC}" type="slidenum">
              <a:rPr lang="en-US" smtClean="0"/>
              <a:t>15</a:t>
            </a:fld>
            <a:endParaRPr lang="en-US"/>
          </a:p>
        </p:txBody>
      </p:sp>
      <p:sp>
        <p:nvSpPr>
          <p:cNvPr id="6" name="Title 5"/>
          <p:cNvSpPr>
            <a:spLocks noGrp="1"/>
          </p:cNvSpPr>
          <p:nvPr>
            <p:ph type="title"/>
          </p:nvPr>
        </p:nvSpPr>
        <p:spPr>
          <a:xfrm>
            <a:off x="276225" y="0"/>
            <a:ext cx="8591550" cy="1066800"/>
          </a:xfrm>
        </p:spPr>
        <p:txBody>
          <a:bodyPr/>
          <a:lstStyle/>
          <a:p>
            <a:r>
              <a:rPr lang="en-US" dirty="0">
                <a:latin typeface="Calibri" pitchFamily="34" charset="0"/>
                <a:cs typeface="Calibri" pitchFamily="34" charset="0"/>
              </a:rPr>
              <a:t>Locating Services and Benefits</a:t>
            </a:r>
          </a:p>
        </p:txBody>
      </p:sp>
      <p:sp>
        <p:nvSpPr>
          <p:cNvPr id="8" name="Content Placeholder 7"/>
          <p:cNvSpPr>
            <a:spLocks noGrp="1"/>
          </p:cNvSpPr>
          <p:nvPr>
            <p:ph sz="quarter" idx="13"/>
          </p:nvPr>
        </p:nvSpPr>
        <p:spPr>
          <a:xfrm>
            <a:off x="457200" y="1447800"/>
            <a:ext cx="4040188" cy="4678363"/>
          </a:xfrm>
        </p:spPr>
        <p:txBody>
          <a:bodyPr/>
          <a:lstStyle/>
          <a:p>
            <a:pPr marL="0" indent="0" algn="ctr">
              <a:buNone/>
            </a:pPr>
            <a:r>
              <a:rPr lang="en-US" sz="2400" dirty="0">
                <a:latin typeface="Calibri" pitchFamily="34" charset="0"/>
                <a:cs typeface="Calibri" pitchFamily="34" charset="0"/>
              </a:rPr>
              <a:t>Eldercare.gov	</a:t>
            </a:r>
            <a:endParaRPr lang="en-US" sz="2400"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The </a:t>
            </a:r>
            <a:r>
              <a:rPr lang="en-US" dirty="0">
                <a:latin typeface="Calibri" pitchFamily="34" charset="0"/>
                <a:cs typeface="Calibri" pitchFamily="34" charset="0"/>
              </a:rPr>
              <a:t>Eldercare </a:t>
            </a:r>
            <a:r>
              <a:rPr lang="en-US" dirty="0" smtClean="0">
                <a:latin typeface="Calibri" pitchFamily="34" charset="0"/>
                <a:cs typeface="Calibri" pitchFamily="34" charset="0"/>
              </a:rPr>
              <a:t>Locator from </a:t>
            </a:r>
            <a:r>
              <a:rPr lang="en-US" dirty="0">
                <a:latin typeface="Calibri" pitchFamily="34" charset="0"/>
                <a:cs typeface="Calibri" pitchFamily="34" charset="0"/>
              </a:rPr>
              <a:t>the U.S. Administration on Aging </a:t>
            </a:r>
            <a:r>
              <a:rPr lang="en-US" dirty="0" smtClean="0">
                <a:latin typeface="Calibri" pitchFamily="34" charset="0"/>
                <a:cs typeface="Calibri" pitchFamily="34" charset="0"/>
              </a:rPr>
              <a:t>is a directory of services </a:t>
            </a:r>
            <a:r>
              <a:rPr lang="en-US" dirty="0">
                <a:latin typeface="Calibri" pitchFamily="34" charset="0"/>
                <a:cs typeface="Calibri" pitchFamily="34" charset="0"/>
              </a:rPr>
              <a:t>for older </a:t>
            </a:r>
            <a:r>
              <a:rPr lang="en-US" dirty="0" smtClean="0">
                <a:latin typeface="Calibri" pitchFamily="34" charset="0"/>
                <a:cs typeface="Calibri" pitchFamily="34" charset="0"/>
              </a:rPr>
              <a:t>adults.</a:t>
            </a:r>
            <a:endParaRPr lang="en-US" dirty="0">
              <a:latin typeface="Calibri" pitchFamily="34" charset="0"/>
              <a:cs typeface="Calibri" pitchFamily="34" charset="0"/>
            </a:endParaRPr>
          </a:p>
        </p:txBody>
      </p:sp>
      <p:sp>
        <p:nvSpPr>
          <p:cNvPr id="10" name="Content Placeholder 9"/>
          <p:cNvSpPr>
            <a:spLocks noGrp="1"/>
          </p:cNvSpPr>
          <p:nvPr>
            <p:ph sz="quarter" idx="14"/>
          </p:nvPr>
        </p:nvSpPr>
        <p:spPr>
          <a:xfrm>
            <a:off x="4724400" y="1447800"/>
            <a:ext cx="4038600" cy="4678363"/>
          </a:xfrm>
        </p:spPr>
        <p:txBody>
          <a:bodyPr/>
          <a:lstStyle/>
          <a:p>
            <a:pPr marL="0" indent="0" algn="ctr">
              <a:buNone/>
            </a:pPr>
            <a:r>
              <a:rPr lang="en-US" sz="2400" dirty="0" smtClean="0">
                <a:latin typeface="Calibri" pitchFamily="34" charset="0"/>
                <a:cs typeface="Calibri" pitchFamily="34" charset="0"/>
              </a:rPr>
              <a:t>BenefitsCheckup.org</a:t>
            </a:r>
          </a:p>
          <a:p>
            <a:pPr marL="0" indent="0">
              <a:buNone/>
            </a:pPr>
            <a:r>
              <a:rPr lang="en-US" dirty="0">
                <a:latin typeface="Calibri" pitchFamily="34" charset="0"/>
                <a:cs typeface="Calibri" pitchFamily="34" charset="0"/>
              </a:rPr>
              <a:t>A directory of benefit programs that can help </a:t>
            </a:r>
            <a:r>
              <a:rPr lang="en-US" dirty="0" smtClean="0">
                <a:latin typeface="Calibri" pitchFamily="34" charset="0"/>
                <a:cs typeface="Calibri" pitchFamily="34" charset="0"/>
              </a:rPr>
              <a:t>pay </a:t>
            </a:r>
            <a:r>
              <a:rPr lang="en-US" dirty="0">
                <a:latin typeface="Calibri" pitchFamily="34" charset="0"/>
                <a:cs typeface="Calibri" pitchFamily="34" charset="0"/>
              </a:rPr>
              <a:t>for medications, health care, food, utilities and </a:t>
            </a:r>
            <a:r>
              <a:rPr lang="en-US" dirty="0" smtClean="0">
                <a:latin typeface="Calibri" pitchFamily="34" charset="0"/>
                <a:cs typeface="Calibri" pitchFamily="34" charset="0"/>
              </a:rPr>
              <a:t>other necessities.</a:t>
            </a:r>
            <a:endParaRPr lang="en-US" dirty="0">
              <a:latin typeface="Calibri" pitchFamily="34" charset="0"/>
              <a:cs typeface="Calibri" pitchFamily="34" charset="0"/>
            </a:endParaRPr>
          </a:p>
          <a:p>
            <a:pPr marL="0" indent="0">
              <a:buNone/>
            </a:pPr>
            <a:endParaRPr lang="en-US" dirty="0"/>
          </a:p>
        </p:txBody>
      </p:sp>
      <p:pic>
        <p:nvPicPr>
          <p:cNvPr id="11" name="Picture 2" title="Screen shot of eldercare.gov home page"/>
          <p:cNvPicPr>
            <a:picLocks noChangeAspect="1" noChangeArrowheads="1"/>
          </p:cNvPicPr>
          <p:nvPr/>
        </p:nvPicPr>
        <p:blipFill rotWithShape="1">
          <a:blip r:embed="rId2">
            <a:extLst>
              <a:ext uri="{28A0092B-C50C-407E-A947-70E740481C1C}">
                <a14:useLocalDpi xmlns:a14="http://schemas.microsoft.com/office/drawing/2010/main" val="0"/>
              </a:ext>
            </a:extLst>
          </a:blip>
          <a:srcRect b="5496"/>
          <a:stretch/>
        </p:blipFill>
        <p:spPr bwMode="auto">
          <a:xfrm>
            <a:off x="533400" y="3489666"/>
            <a:ext cx="3894491" cy="29873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title="Screenshot of benefitscheckup.org home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327" y="3458037"/>
            <a:ext cx="3460673" cy="29873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370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16</a:t>
            </a:fld>
            <a:endParaRPr lang="en-US"/>
          </a:p>
        </p:txBody>
      </p:sp>
      <p:sp>
        <p:nvSpPr>
          <p:cNvPr id="2" name="Title 1"/>
          <p:cNvSpPr>
            <a:spLocks noGrp="1"/>
          </p:cNvSpPr>
          <p:nvPr>
            <p:ph type="title"/>
          </p:nvPr>
        </p:nvSpPr>
        <p:spPr>
          <a:xfrm>
            <a:off x="276225" y="0"/>
            <a:ext cx="8591550" cy="1066801"/>
          </a:xfrm>
        </p:spPr>
        <p:txBody>
          <a:bodyPr/>
          <a:lstStyle/>
          <a:p>
            <a:r>
              <a:rPr lang="en-US" dirty="0" smtClean="0"/>
              <a:t>Medicare and Medicaid Information </a:t>
            </a:r>
            <a:endParaRPr lang="en-US" dirty="0"/>
          </a:p>
        </p:txBody>
      </p:sp>
      <p:sp>
        <p:nvSpPr>
          <p:cNvPr id="3" name="Content Placeholder 2"/>
          <p:cNvSpPr>
            <a:spLocks noGrp="1"/>
          </p:cNvSpPr>
          <p:nvPr>
            <p:ph sz="quarter" idx="13"/>
          </p:nvPr>
        </p:nvSpPr>
        <p:spPr>
          <a:xfrm>
            <a:off x="457200" y="1447800"/>
            <a:ext cx="8229600" cy="4800597"/>
          </a:xfrm>
        </p:spPr>
        <p:txBody>
          <a:bodyPr>
            <a:normAutofit/>
          </a:bodyPr>
          <a:lstStyle/>
          <a:p>
            <a:pPr marL="0" indent="0">
              <a:spcBef>
                <a:spcPts val="0"/>
              </a:spcBef>
              <a:buNone/>
            </a:pPr>
            <a:r>
              <a:rPr lang="en-US" b="1" dirty="0" smtClean="0"/>
              <a:t>Medicare.gov</a:t>
            </a:r>
            <a:r>
              <a:rPr lang="en-US" dirty="0" smtClean="0"/>
              <a:t> is the primary source of information for all Medicare questions, including choosing a nursing home. The 4-minute video on the Caregivers website is worth watching: </a:t>
            </a:r>
          </a:p>
          <a:p>
            <a:pPr marL="0" indent="0">
              <a:spcBef>
                <a:spcPts val="0"/>
              </a:spcBef>
              <a:buNone/>
            </a:pPr>
            <a:r>
              <a:rPr lang="en-US" dirty="0" smtClean="0">
                <a:hlinkClick r:id="rId2"/>
              </a:rPr>
              <a:t>http://medicare.gov/caregivers/</a:t>
            </a:r>
            <a:endParaRPr lang="en-US" dirty="0" smtClean="0"/>
          </a:p>
          <a:p>
            <a:pPr marL="0" indent="0">
              <a:buNone/>
            </a:pPr>
            <a:endParaRPr lang="en-US" sz="1200" dirty="0" smtClean="0"/>
          </a:p>
          <a:p>
            <a:pPr marL="0" indent="0">
              <a:buNone/>
            </a:pPr>
            <a:r>
              <a:rPr lang="en-US" b="1" dirty="0" smtClean="0"/>
              <a:t>Medicaid.gov</a:t>
            </a:r>
            <a:r>
              <a:rPr lang="en-US" dirty="0" smtClean="0"/>
              <a:t> has basic information about Medicaid.  For state-specific information, click on the map to drill down to information on Medicaid programs in each state.</a:t>
            </a:r>
            <a:endParaRPr lang="en-US" dirty="0"/>
          </a:p>
          <a:p>
            <a:pPr marL="380956" lvl="1" indent="0">
              <a:buNone/>
            </a:pPr>
            <a:endParaRPr lang="en-US" sz="1800" dirty="0" smtClean="0"/>
          </a:p>
        </p:txBody>
      </p:sp>
    </p:spTree>
    <p:extLst>
      <p:ext uri="{BB962C8B-B14F-4D97-AF65-F5344CB8AC3E}">
        <p14:creationId xmlns:p14="http://schemas.microsoft.com/office/powerpoint/2010/main" val="8749872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58BBA12-2560-42DB-A4C9-E77BE6082EBC}" type="slidenum">
              <a:rPr lang="en-US" smtClean="0"/>
              <a:pPr/>
              <a:t>17</a:t>
            </a:fld>
            <a:endParaRPr lang="en-US" dirty="0"/>
          </a:p>
        </p:txBody>
      </p:sp>
      <p:sp>
        <p:nvSpPr>
          <p:cNvPr id="3" name="Title 2"/>
          <p:cNvSpPr>
            <a:spLocks noGrp="1"/>
          </p:cNvSpPr>
          <p:nvPr>
            <p:ph type="title"/>
          </p:nvPr>
        </p:nvSpPr>
        <p:spPr/>
        <p:txBody>
          <a:bodyPr/>
          <a:lstStyle/>
          <a:p>
            <a:r>
              <a:rPr lang="en-US" dirty="0" smtClean="0"/>
              <a:t>Understanding Insurance</a:t>
            </a:r>
            <a:endParaRPr lang="en-US" dirty="0"/>
          </a:p>
        </p:txBody>
      </p:sp>
      <p:sp>
        <p:nvSpPr>
          <p:cNvPr id="4" name="Content Placeholder 3"/>
          <p:cNvSpPr>
            <a:spLocks noGrp="1"/>
          </p:cNvSpPr>
          <p:nvPr>
            <p:ph sz="quarter" idx="13"/>
          </p:nvPr>
        </p:nvSpPr>
        <p:spPr/>
        <p:txBody>
          <a:bodyPr>
            <a:normAutofit fontScale="92500"/>
          </a:bodyPr>
          <a:lstStyle/>
          <a:p>
            <a:pPr marL="0" lvl="1" indent="0">
              <a:buNone/>
            </a:pPr>
            <a:r>
              <a:rPr lang="en-US" b="1" dirty="0"/>
              <a:t>Health Insurance Counseling and Advocacy Program (HICAP)</a:t>
            </a:r>
          </a:p>
          <a:p>
            <a:pPr marL="0" lvl="1" indent="0">
              <a:buNone/>
            </a:pPr>
            <a:r>
              <a:rPr lang="en-US" dirty="0"/>
              <a:t>HICAP is a federal program that assists people with information on Medicare, Medicare supplement insurance, managed care, long-term care planning and health insurance, and other health insurance concerns. </a:t>
            </a:r>
          </a:p>
          <a:p>
            <a:pPr marL="333336" lvl="2" indent="0">
              <a:buNone/>
            </a:pPr>
            <a:r>
              <a:rPr lang="en-US" dirty="0"/>
              <a:t>California: </a:t>
            </a:r>
            <a:r>
              <a:rPr lang="en-US" dirty="0">
                <a:hlinkClick r:id="rId2" tooltip="External link to Website"/>
              </a:rPr>
              <a:t>http://www.aging.ca.gov/programs/hicap_contacts.asp</a:t>
            </a:r>
            <a:r>
              <a:rPr lang="en-US" dirty="0"/>
              <a:t/>
            </a:r>
            <a:br>
              <a:rPr lang="en-US" dirty="0"/>
            </a:br>
            <a:endParaRPr lang="en-US" dirty="0" smtClean="0"/>
          </a:p>
          <a:p>
            <a:pPr marL="333336" lvl="2" indent="0">
              <a:spcBef>
                <a:spcPts val="0"/>
              </a:spcBef>
              <a:buNone/>
            </a:pPr>
            <a:r>
              <a:rPr lang="en-US" dirty="0" smtClean="0"/>
              <a:t>In </a:t>
            </a:r>
            <a:r>
              <a:rPr lang="en-US" dirty="0"/>
              <a:t>other states: </a:t>
            </a:r>
            <a:r>
              <a:rPr lang="en-US" dirty="0" smtClean="0"/>
              <a:t>Directory </a:t>
            </a:r>
            <a:r>
              <a:rPr lang="en-US" dirty="0"/>
              <a:t>of State Health Insurance Counseling and Assistance Plans</a:t>
            </a:r>
          </a:p>
          <a:p>
            <a:pPr marL="333336" lvl="2" indent="0">
              <a:buNone/>
            </a:pPr>
            <a:r>
              <a:rPr lang="en-US" dirty="0">
                <a:hlinkClick r:id="rId3"/>
              </a:rPr>
              <a:t>http://www.payingforseniorcare.com/longtermcare/resources/state_health_insurance_programs.html</a:t>
            </a:r>
            <a:endParaRPr lang="en-US" dirty="0"/>
          </a:p>
          <a:p>
            <a:endParaRPr lang="en-US" dirty="0"/>
          </a:p>
        </p:txBody>
      </p:sp>
    </p:spTree>
    <p:extLst>
      <p:ext uri="{BB962C8B-B14F-4D97-AF65-F5344CB8AC3E}">
        <p14:creationId xmlns:p14="http://schemas.microsoft.com/office/powerpoint/2010/main" val="19907666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18</a:t>
            </a:fld>
            <a:endParaRPr lang="en-US" dirty="0"/>
          </a:p>
        </p:txBody>
      </p:sp>
      <p:sp>
        <p:nvSpPr>
          <p:cNvPr id="5" name="Title 4"/>
          <p:cNvSpPr>
            <a:spLocks noGrp="1"/>
          </p:cNvSpPr>
          <p:nvPr>
            <p:ph type="title"/>
          </p:nvPr>
        </p:nvSpPr>
        <p:spPr>
          <a:xfrm>
            <a:off x="152400" y="228601"/>
            <a:ext cx="8991599" cy="1066800"/>
          </a:xfrm>
        </p:spPr>
        <p:txBody>
          <a:bodyPr/>
          <a:lstStyle/>
          <a:p>
            <a:r>
              <a:rPr lang="en-US" dirty="0" smtClean="0">
                <a:latin typeface="Calibri" pitchFamily="34" charset="0"/>
                <a:cs typeface="Calibri" pitchFamily="34" charset="0"/>
              </a:rPr>
              <a:t>Daily Caregiving: Wide Range of Activities</a:t>
            </a:r>
            <a:endParaRPr lang="en-US" dirty="0">
              <a:latin typeface="Calibri" pitchFamily="34" charset="0"/>
              <a:cs typeface="Calibri" pitchFamily="34" charset="0"/>
            </a:endParaRPr>
          </a:p>
        </p:txBody>
      </p:sp>
      <p:sp>
        <p:nvSpPr>
          <p:cNvPr id="6" name="Content Placeholder 5"/>
          <p:cNvSpPr>
            <a:spLocks noGrp="1"/>
          </p:cNvSpPr>
          <p:nvPr>
            <p:ph sz="quarter" idx="13"/>
          </p:nvPr>
        </p:nvSpPr>
        <p:spPr>
          <a:xfrm>
            <a:off x="381001" y="1600203"/>
            <a:ext cx="3810000" cy="4525963"/>
          </a:xfrm>
        </p:spPr>
        <p:txBody>
          <a:bodyPr>
            <a:normAutofit/>
          </a:bodyPr>
          <a:lstStyle/>
          <a:p>
            <a:pPr>
              <a:spcBef>
                <a:spcPts val="1200"/>
              </a:spcBef>
            </a:pPr>
            <a:r>
              <a:rPr lang="en-US" sz="2800" dirty="0">
                <a:latin typeface="Calibri" pitchFamily="34" charset="0"/>
                <a:cs typeface="Calibri" pitchFamily="34" charset="0"/>
              </a:rPr>
              <a:t>Running errands</a:t>
            </a:r>
          </a:p>
          <a:p>
            <a:pPr>
              <a:spcBef>
                <a:spcPts val="1200"/>
              </a:spcBef>
            </a:pPr>
            <a:r>
              <a:rPr lang="en-US" sz="2800" dirty="0">
                <a:latin typeface="Calibri" pitchFamily="34" charset="0"/>
                <a:cs typeface="Calibri" pitchFamily="34" charset="0"/>
              </a:rPr>
              <a:t>Grocery shopping</a:t>
            </a:r>
          </a:p>
          <a:p>
            <a:pPr>
              <a:spcBef>
                <a:spcPts val="1200"/>
              </a:spcBef>
            </a:pPr>
            <a:r>
              <a:rPr lang="en-US" sz="2800" dirty="0">
                <a:latin typeface="Calibri" pitchFamily="34" charset="0"/>
                <a:cs typeface="Calibri" pitchFamily="34" charset="0"/>
              </a:rPr>
              <a:t>Preparing meals</a:t>
            </a:r>
          </a:p>
          <a:p>
            <a:pPr>
              <a:spcBef>
                <a:spcPts val="1200"/>
              </a:spcBef>
            </a:pPr>
            <a:r>
              <a:rPr lang="en-US" sz="2800" dirty="0">
                <a:latin typeface="Calibri" pitchFamily="34" charset="0"/>
                <a:cs typeface="Calibri" pitchFamily="34" charset="0"/>
              </a:rPr>
              <a:t>Housekeeping and yard work</a:t>
            </a:r>
          </a:p>
          <a:p>
            <a:pPr>
              <a:spcBef>
                <a:spcPts val="1200"/>
              </a:spcBef>
            </a:pPr>
            <a:r>
              <a:rPr lang="en-US" sz="2800" dirty="0">
                <a:latin typeface="Calibri" pitchFamily="34" charset="0"/>
                <a:cs typeface="Calibri" pitchFamily="34" charset="0"/>
              </a:rPr>
              <a:t>Bill paying</a:t>
            </a:r>
          </a:p>
          <a:p>
            <a:pPr>
              <a:spcBef>
                <a:spcPts val="1200"/>
              </a:spcBef>
            </a:pPr>
            <a:r>
              <a:rPr lang="en-US" sz="2800" dirty="0">
                <a:latin typeface="Calibri" pitchFamily="34" charset="0"/>
                <a:cs typeface="Calibri" pitchFamily="34" charset="0"/>
              </a:rPr>
              <a:t>Driving to appointments</a:t>
            </a:r>
          </a:p>
        </p:txBody>
      </p:sp>
      <p:sp>
        <p:nvSpPr>
          <p:cNvPr id="7" name="Content Placeholder 6"/>
          <p:cNvSpPr>
            <a:spLocks noGrp="1"/>
          </p:cNvSpPr>
          <p:nvPr>
            <p:ph sz="quarter" idx="14"/>
          </p:nvPr>
        </p:nvSpPr>
        <p:spPr>
          <a:xfrm>
            <a:off x="4038600" y="1600203"/>
            <a:ext cx="4648200" cy="4525963"/>
          </a:xfrm>
        </p:spPr>
        <p:txBody>
          <a:bodyPr/>
          <a:lstStyle/>
          <a:p>
            <a:pPr>
              <a:spcBef>
                <a:spcPts val="1200"/>
              </a:spcBef>
            </a:pPr>
            <a:r>
              <a:rPr lang="en-US" sz="2800" dirty="0" smtClean="0">
                <a:latin typeface="Calibri" pitchFamily="34" charset="0"/>
                <a:cs typeface="Calibri" pitchFamily="34" charset="0"/>
              </a:rPr>
              <a:t>Help with getting dressed</a:t>
            </a:r>
          </a:p>
          <a:p>
            <a:pPr>
              <a:spcBef>
                <a:spcPts val="1200"/>
              </a:spcBef>
            </a:pPr>
            <a:r>
              <a:rPr lang="en-US" sz="2800" dirty="0" smtClean="0">
                <a:latin typeface="Calibri" pitchFamily="34" charset="0"/>
                <a:cs typeface="Calibri" pitchFamily="34" charset="0"/>
              </a:rPr>
              <a:t>Brushing teeth and combing hair</a:t>
            </a:r>
          </a:p>
          <a:p>
            <a:pPr>
              <a:spcBef>
                <a:spcPts val="1200"/>
              </a:spcBef>
            </a:pPr>
            <a:r>
              <a:rPr lang="en-US" sz="2800" dirty="0" smtClean="0">
                <a:latin typeface="Calibri" pitchFamily="34" charset="0"/>
                <a:cs typeface="Calibri" pitchFamily="34" charset="0"/>
              </a:rPr>
              <a:t>Assisting with getting in and out of chairs or bed</a:t>
            </a:r>
          </a:p>
          <a:p>
            <a:pPr>
              <a:spcBef>
                <a:spcPts val="1200"/>
              </a:spcBef>
            </a:pPr>
            <a:r>
              <a:rPr lang="en-US" sz="2800" dirty="0" smtClean="0">
                <a:latin typeface="Calibri" pitchFamily="34" charset="0"/>
                <a:cs typeface="Calibri" pitchFamily="34" charset="0"/>
              </a:rPr>
              <a:t>Help in using the toilet</a:t>
            </a:r>
          </a:p>
          <a:p>
            <a:pPr>
              <a:spcBef>
                <a:spcPts val="1200"/>
              </a:spcBef>
            </a:pPr>
            <a:r>
              <a:rPr lang="en-US" sz="2800" dirty="0" smtClean="0">
                <a:latin typeface="Calibri" pitchFamily="34" charset="0"/>
                <a:cs typeface="Calibri" pitchFamily="34" charset="0"/>
              </a:rPr>
              <a:t>Bathing</a:t>
            </a:r>
          </a:p>
          <a:p>
            <a:pPr>
              <a:spcBef>
                <a:spcPts val="1200"/>
              </a:spcBef>
            </a:pPr>
            <a:r>
              <a:rPr lang="en-US" sz="2800" dirty="0" smtClean="0">
                <a:latin typeface="Calibri" pitchFamily="34" charset="0"/>
                <a:cs typeface="Calibri" pitchFamily="34" charset="0"/>
              </a:rPr>
              <a:t>Feeding</a:t>
            </a:r>
            <a:endParaRPr lang="en-US" sz="2800" dirty="0">
              <a:latin typeface="Calibri" pitchFamily="34" charset="0"/>
              <a:cs typeface="Calibri" pitchFamily="34" charset="0"/>
            </a:endParaRP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31039781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19</a:t>
            </a:fld>
            <a:endParaRPr lang="en-US"/>
          </a:p>
        </p:txBody>
      </p:sp>
      <p:sp>
        <p:nvSpPr>
          <p:cNvPr id="2" name="Title 1"/>
          <p:cNvSpPr>
            <a:spLocks noGrp="1"/>
          </p:cNvSpPr>
          <p:nvPr>
            <p:ph type="title"/>
          </p:nvPr>
        </p:nvSpPr>
        <p:spPr>
          <a:xfrm>
            <a:off x="457200" y="274639"/>
            <a:ext cx="8229600" cy="868361"/>
          </a:xfrm>
        </p:spPr>
        <p:txBody>
          <a:bodyPr>
            <a:normAutofit/>
          </a:bodyPr>
          <a:lstStyle/>
          <a:p>
            <a:r>
              <a:rPr lang="en-US" sz="4000" dirty="0" smtClean="0"/>
              <a:t>Day </a:t>
            </a:r>
            <a:r>
              <a:rPr lang="en-US" sz="4000" dirty="0"/>
              <a:t>to Day </a:t>
            </a:r>
            <a:r>
              <a:rPr lang="en-US" sz="4000" dirty="0" smtClean="0"/>
              <a:t>Activities</a:t>
            </a:r>
            <a:endParaRPr lang="en-US" sz="4400" dirty="0"/>
          </a:p>
        </p:txBody>
      </p:sp>
      <p:sp>
        <p:nvSpPr>
          <p:cNvPr id="3" name="Content Placeholder 2" descr="Bokk published by the National Institute on Aging:" title="Image of Book: Caring for a Person with Alzheimer's Disease"/>
          <p:cNvSpPr>
            <a:spLocks noGrp="1"/>
          </p:cNvSpPr>
          <p:nvPr>
            <p:ph sz="quarter" idx="13"/>
          </p:nvPr>
        </p:nvSpPr>
        <p:spPr>
          <a:xfrm>
            <a:off x="381000" y="1447800"/>
            <a:ext cx="5791200" cy="5105400"/>
          </a:xfrm>
        </p:spPr>
        <p:txBody>
          <a:bodyPr>
            <a:noAutofit/>
          </a:bodyPr>
          <a:lstStyle/>
          <a:p>
            <a:pPr marL="0" indent="0">
              <a:buNone/>
            </a:pPr>
            <a:endParaRPr lang="en-US" sz="800" b="1" dirty="0" smtClean="0"/>
          </a:p>
          <a:p>
            <a:pPr marL="0" indent="0">
              <a:spcBef>
                <a:spcPts val="0"/>
              </a:spcBef>
              <a:buNone/>
            </a:pPr>
            <a:r>
              <a:rPr lang="en-US" sz="2400" b="1" dirty="0" smtClean="0"/>
              <a:t>Hands-on </a:t>
            </a:r>
            <a:r>
              <a:rPr lang="en-US" sz="2400" b="1" dirty="0"/>
              <a:t>Skills for Caregivers</a:t>
            </a:r>
          </a:p>
          <a:p>
            <a:pPr marL="0" indent="0">
              <a:spcBef>
                <a:spcPts val="0"/>
              </a:spcBef>
              <a:buNone/>
            </a:pPr>
            <a:r>
              <a:rPr lang="en-US" sz="2400" dirty="0" smtClean="0"/>
              <a:t>Five techniques to help caregivers take care </a:t>
            </a:r>
            <a:r>
              <a:rPr lang="en-US" sz="2400" dirty="0"/>
              <a:t>of a loved one’s physical </a:t>
            </a:r>
            <a:r>
              <a:rPr lang="en-US" sz="2400" dirty="0" smtClean="0"/>
              <a:t> needs. </a:t>
            </a:r>
            <a:r>
              <a:rPr lang="en-US" sz="1600" dirty="0" smtClean="0">
                <a:hlinkClick r:id="rId3"/>
              </a:rPr>
              <a:t>http</a:t>
            </a:r>
            <a:r>
              <a:rPr lang="en-US" sz="1600" dirty="0">
                <a:hlinkClick r:id="rId3"/>
              </a:rPr>
              <a:t>://</a:t>
            </a:r>
            <a:r>
              <a:rPr lang="en-US" sz="1600" dirty="0" smtClean="0">
                <a:hlinkClick r:id="rId3"/>
              </a:rPr>
              <a:t>www.caregiver.org/caregiver/jsp/content_node.jsp?nodeid=787</a:t>
            </a:r>
            <a:endParaRPr lang="en-US" sz="1600" dirty="0" smtClean="0"/>
          </a:p>
          <a:p>
            <a:pPr marL="0" indent="0">
              <a:buNone/>
            </a:pPr>
            <a:endParaRPr lang="en-US" sz="700" dirty="0" smtClean="0"/>
          </a:p>
          <a:p>
            <a:pPr marL="0" indent="0">
              <a:spcBef>
                <a:spcPts val="0"/>
              </a:spcBef>
              <a:buNone/>
            </a:pPr>
            <a:r>
              <a:rPr lang="en-US" sz="2400" b="1" dirty="0" smtClean="0"/>
              <a:t>Dental </a:t>
            </a:r>
            <a:r>
              <a:rPr lang="en-US" sz="2400" b="1" dirty="0"/>
              <a:t>Care Every Day: A Caregiver's Guide </a:t>
            </a:r>
            <a:endParaRPr lang="en-US" sz="2400" b="1" dirty="0" smtClean="0"/>
          </a:p>
          <a:p>
            <a:pPr marL="0" indent="0">
              <a:spcBef>
                <a:spcPts val="0"/>
              </a:spcBef>
              <a:buNone/>
            </a:pPr>
            <a:r>
              <a:rPr lang="en-US" sz="2400" dirty="0" smtClean="0"/>
              <a:t>Illustrated, step-by-step guide for providing daily dental care such as brushing and flossing.</a:t>
            </a:r>
            <a:endParaRPr lang="en-US" sz="2400" dirty="0"/>
          </a:p>
          <a:p>
            <a:pPr marL="0" indent="0">
              <a:spcBef>
                <a:spcPts val="0"/>
              </a:spcBef>
              <a:buNone/>
            </a:pPr>
            <a:r>
              <a:rPr lang="en-US" sz="1600" dirty="0" smtClean="0">
                <a:hlinkClick r:id="rId4"/>
              </a:rPr>
              <a:t>http</a:t>
            </a:r>
            <a:r>
              <a:rPr lang="en-US" sz="1600" dirty="0">
                <a:hlinkClick r:id="rId4"/>
              </a:rPr>
              <a:t>://</a:t>
            </a:r>
            <a:r>
              <a:rPr lang="en-US" sz="1600" dirty="0" smtClean="0">
                <a:hlinkClick r:id="rId4"/>
              </a:rPr>
              <a:t>www.nidcr.nih.gov/OralHealth/Topics/DevelopmentalDisabilities/DentalCareEveryDay.htm</a:t>
            </a:r>
            <a:endParaRPr lang="en-US" sz="1600" dirty="0" smtClean="0"/>
          </a:p>
          <a:p>
            <a:pPr marL="0" indent="0">
              <a:buNone/>
            </a:pPr>
            <a:endParaRPr lang="en-US" sz="700" dirty="0"/>
          </a:p>
          <a:p>
            <a:pPr marL="0" indent="0">
              <a:buNone/>
            </a:pPr>
            <a:endParaRPr lang="en-US" sz="700" dirty="0" smtClean="0"/>
          </a:p>
          <a:p>
            <a:pPr marL="0" indent="0">
              <a:spcBef>
                <a:spcPts val="0"/>
              </a:spcBef>
              <a:buNone/>
            </a:pPr>
            <a:endParaRPr lang="en-US" sz="1400" dirty="0"/>
          </a:p>
        </p:txBody>
      </p:sp>
      <p:pic>
        <p:nvPicPr>
          <p:cNvPr id="6" name="Picture 2" title="Photo of two people holding a grocery shopping basket between them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6250" y="1447800"/>
            <a:ext cx="254124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1501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2</a:t>
            </a:fld>
            <a:endParaRPr lang="en-US"/>
          </a:p>
        </p:txBody>
      </p:sp>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3"/>
          </p:nvPr>
        </p:nvSpPr>
        <p:spPr/>
        <p:txBody>
          <a:bodyPr>
            <a:normAutofit/>
          </a:bodyPr>
          <a:lstStyle/>
          <a:p>
            <a:pPr lvl="0">
              <a:spcBef>
                <a:spcPts val="1200"/>
              </a:spcBef>
            </a:pPr>
            <a:r>
              <a:rPr lang="en-US" dirty="0" smtClean="0"/>
              <a:t>Understand </a:t>
            </a:r>
            <a:r>
              <a:rPr lang="en-US" dirty="0"/>
              <a:t>the spectrum of caregiving topics, from daily tasks to the issues and challenges facing   people who are in caregiver situations</a:t>
            </a:r>
            <a:endParaRPr lang="en-US" sz="3000" dirty="0"/>
          </a:p>
          <a:p>
            <a:pPr lvl="0">
              <a:spcBef>
                <a:spcPts val="1200"/>
              </a:spcBef>
            </a:pPr>
            <a:r>
              <a:rPr lang="en-US" dirty="0"/>
              <a:t>Be aware of caregiver resources for specific conditions, such as Alzheimer’s disease</a:t>
            </a:r>
            <a:endParaRPr lang="en-US" sz="3000" dirty="0"/>
          </a:p>
          <a:p>
            <a:pPr lvl="0">
              <a:spcBef>
                <a:spcPts val="1200"/>
              </a:spcBef>
            </a:pPr>
            <a:r>
              <a:rPr lang="en-US" dirty="0"/>
              <a:t>Be able to find resources regarding financial issues and housing decisions</a:t>
            </a:r>
            <a:endParaRPr lang="en-US" sz="3000" dirty="0"/>
          </a:p>
          <a:p>
            <a:pPr lvl="0">
              <a:spcBef>
                <a:spcPts val="1200"/>
              </a:spcBef>
            </a:pPr>
            <a:r>
              <a:rPr lang="en-US" dirty="0"/>
              <a:t>Be able to provide  support resources for the health and wellbeing of the caregiver</a:t>
            </a:r>
            <a:endParaRPr lang="en-US" sz="3000" dirty="0"/>
          </a:p>
          <a:p>
            <a:endParaRPr lang="en-US" dirty="0"/>
          </a:p>
        </p:txBody>
      </p:sp>
    </p:spTree>
    <p:extLst>
      <p:ext uri="{BB962C8B-B14F-4D97-AF65-F5344CB8AC3E}">
        <p14:creationId xmlns:p14="http://schemas.microsoft.com/office/powerpoint/2010/main" val="42418916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20</a:t>
            </a:fld>
            <a:endParaRPr lang="en-US"/>
          </a:p>
        </p:txBody>
      </p:sp>
      <p:sp>
        <p:nvSpPr>
          <p:cNvPr id="2" name="Title 1"/>
          <p:cNvSpPr>
            <a:spLocks noGrp="1"/>
          </p:cNvSpPr>
          <p:nvPr>
            <p:ph type="title"/>
          </p:nvPr>
        </p:nvSpPr>
        <p:spPr>
          <a:xfrm>
            <a:off x="457200" y="0"/>
            <a:ext cx="8229600" cy="868361"/>
          </a:xfrm>
        </p:spPr>
        <p:txBody>
          <a:bodyPr>
            <a:normAutofit/>
          </a:bodyPr>
          <a:lstStyle/>
          <a:p>
            <a:r>
              <a:rPr lang="en-US" sz="4000" dirty="0" smtClean="0"/>
              <a:t>Day </a:t>
            </a:r>
            <a:r>
              <a:rPr lang="en-US" sz="4000" dirty="0"/>
              <a:t>to Day </a:t>
            </a:r>
            <a:r>
              <a:rPr lang="en-US" sz="4000" dirty="0" smtClean="0"/>
              <a:t>Activities - Continued</a:t>
            </a:r>
            <a:endParaRPr lang="en-US" sz="4400" dirty="0"/>
          </a:p>
        </p:txBody>
      </p:sp>
      <p:sp>
        <p:nvSpPr>
          <p:cNvPr id="3" name="Content Placeholder 2" descr="Bokk published by the National Institute on Aging:" title="Image of Book: Caring for a Person with Alzheimer's Disease"/>
          <p:cNvSpPr>
            <a:spLocks noGrp="1"/>
          </p:cNvSpPr>
          <p:nvPr>
            <p:ph sz="quarter" idx="13"/>
          </p:nvPr>
        </p:nvSpPr>
        <p:spPr>
          <a:xfrm>
            <a:off x="609600" y="914400"/>
            <a:ext cx="8077200" cy="5410200"/>
          </a:xfrm>
        </p:spPr>
        <p:txBody>
          <a:bodyPr>
            <a:noAutofit/>
          </a:bodyPr>
          <a:lstStyle/>
          <a:p>
            <a:pPr marL="0" indent="0">
              <a:buNone/>
            </a:pPr>
            <a:endParaRPr lang="en-US" sz="800" b="1" dirty="0" smtClean="0"/>
          </a:p>
          <a:p>
            <a:pPr marL="0" indent="0">
              <a:spcBef>
                <a:spcPts val="0"/>
              </a:spcBef>
              <a:buNone/>
            </a:pPr>
            <a:r>
              <a:rPr lang="en-US" sz="2400" b="1" dirty="0"/>
              <a:t>Lifting Techniques for Home Caregivers</a:t>
            </a:r>
          </a:p>
          <a:p>
            <a:pPr marL="0" indent="0">
              <a:spcBef>
                <a:spcPts val="0"/>
              </a:spcBef>
              <a:buNone/>
            </a:pPr>
            <a:r>
              <a:rPr lang="en-US" sz="2200" dirty="0"/>
              <a:t>Illustrations and instruction for proper lifting and moving techniques to prevent injury to the caregiver</a:t>
            </a:r>
          </a:p>
          <a:p>
            <a:pPr marL="0" indent="0">
              <a:spcBef>
                <a:spcPts val="0"/>
              </a:spcBef>
              <a:buNone/>
            </a:pPr>
            <a:r>
              <a:rPr lang="en-US" sz="2000" dirty="0">
                <a:hlinkClick r:id="rId3"/>
              </a:rPr>
              <a:t>http://</a:t>
            </a:r>
            <a:r>
              <a:rPr lang="en-US" sz="2000" dirty="0" smtClean="0">
                <a:hlinkClick r:id="rId3"/>
              </a:rPr>
              <a:t>orthoinfo.aaos.org/topic.cfm?topic=A00096</a:t>
            </a:r>
            <a:endParaRPr lang="en-US" sz="2000" dirty="0" smtClean="0"/>
          </a:p>
          <a:p>
            <a:pPr marL="0" indent="0">
              <a:spcBef>
                <a:spcPts val="0"/>
              </a:spcBef>
              <a:buNone/>
            </a:pPr>
            <a:endParaRPr lang="en-US" sz="1600" dirty="0"/>
          </a:p>
          <a:p>
            <a:pPr marL="0" indent="0">
              <a:spcBef>
                <a:spcPts val="0"/>
              </a:spcBef>
              <a:buNone/>
            </a:pPr>
            <a:r>
              <a:rPr lang="en-US" sz="2400" b="1" dirty="0" smtClean="0"/>
              <a:t>Rehabilitation </a:t>
            </a:r>
            <a:r>
              <a:rPr lang="en-US" sz="2400" b="1" dirty="0"/>
              <a:t>Tip Sheets</a:t>
            </a:r>
          </a:p>
          <a:p>
            <a:pPr marL="0" indent="0">
              <a:spcBef>
                <a:spcPts val="0"/>
              </a:spcBef>
              <a:buNone/>
            </a:pPr>
            <a:r>
              <a:rPr lang="en-US" sz="2200" dirty="0" smtClean="0"/>
              <a:t>Step-by-step instructions and photo illustration for wheelchair positioning, assisted pressure relief, lifting and transfers, and swallowing strategies.</a:t>
            </a:r>
            <a:endParaRPr lang="en-US" sz="2200" dirty="0"/>
          </a:p>
          <a:p>
            <a:pPr marL="0" indent="0">
              <a:spcBef>
                <a:spcPts val="0"/>
              </a:spcBef>
              <a:buNone/>
            </a:pPr>
            <a:r>
              <a:rPr lang="en-US" sz="2000" dirty="0">
                <a:hlinkClick r:id="rId4"/>
              </a:rPr>
              <a:t>http://www.spinalcord.uab.edu/show.asp?durki=90249</a:t>
            </a:r>
            <a:endParaRPr lang="en-US" sz="2000" dirty="0"/>
          </a:p>
          <a:p>
            <a:pPr marL="0" indent="0">
              <a:spcBef>
                <a:spcPts val="0"/>
              </a:spcBef>
              <a:buNone/>
            </a:pPr>
            <a:endParaRPr lang="en-US" sz="1800" dirty="0"/>
          </a:p>
          <a:p>
            <a:pPr marL="0" indent="0">
              <a:spcBef>
                <a:spcPts val="0"/>
              </a:spcBef>
              <a:buNone/>
            </a:pPr>
            <a:r>
              <a:rPr lang="en-US" sz="2400" b="1" dirty="0"/>
              <a:t>Activities of Daily Living: Tips for the Family Caregiver</a:t>
            </a:r>
          </a:p>
          <a:p>
            <a:pPr marL="0" indent="0">
              <a:spcBef>
                <a:spcPts val="0"/>
              </a:spcBef>
              <a:buNone/>
            </a:pPr>
            <a:r>
              <a:rPr lang="en-US" sz="2200" dirty="0" smtClean="0"/>
              <a:t>Helpful information about ADL assessments to determine needed  levels of care, plus useful tips for the caregiver  </a:t>
            </a:r>
            <a:r>
              <a:rPr lang="en-US" sz="1600" dirty="0" smtClean="0">
                <a:hlinkClick r:id="rId5"/>
              </a:rPr>
              <a:t>http</a:t>
            </a:r>
            <a:r>
              <a:rPr lang="en-US" sz="1600" dirty="0">
                <a:hlinkClick r:id="rId5"/>
              </a:rPr>
              <a:t>://www.seniornavigator.org/virginianavigator/DetailSN.aspx?contentId=51&amp;.f=1</a:t>
            </a:r>
            <a:endParaRPr lang="en-US" sz="1600" dirty="0" smtClean="0"/>
          </a:p>
          <a:p>
            <a:pPr marL="0" indent="0">
              <a:spcBef>
                <a:spcPts val="0"/>
              </a:spcBef>
              <a:buNone/>
            </a:pPr>
            <a:endParaRPr lang="en-US" sz="1400" dirty="0"/>
          </a:p>
        </p:txBody>
      </p:sp>
    </p:spTree>
    <p:extLst>
      <p:ext uri="{BB962C8B-B14F-4D97-AF65-F5344CB8AC3E}">
        <p14:creationId xmlns:p14="http://schemas.microsoft.com/office/powerpoint/2010/main" val="12508611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21</a:t>
            </a:fld>
            <a:endParaRPr lang="en-US"/>
          </a:p>
        </p:txBody>
      </p:sp>
      <p:sp>
        <p:nvSpPr>
          <p:cNvPr id="2" name="Title 1"/>
          <p:cNvSpPr>
            <a:spLocks noGrp="1"/>
          </p:cNvSpPr>
          <p:nvPr>
            <p:ph type="title"/>
          </p:nvPr>
        </p:nvSpPr>
        <p:spPr>
          <a:xfrm>
            <a:off x="276225" y="0"/>
            <a:ext cx="8591550" cy="1066801"/>
          </a:xfrm>
        </p:spPr>
        <p:txBody>
          <a:bodyPr/>
          <a:lstStyle/>
          <a:p>
            <a:r>
              <a:rPr lang="en-US" dirty="0" smtClean="0"/>
              <a:t>Special Situations for Caregivers</a:t>
            </a:r>
            <a:endParaRPr lang="en-US" dirty="0"/>
          </a:p>
        </p:txBody>
      </p:sp>
      <p:sp>
        <p:nvSpPr>
          <p:cNvPr id="3" name="Content Placeholder 2"/>
          <p:cNvSpPr>
            <a:spLocks noGrp="1"/>
          </p:cNvSpPr>
          <p:nvPr>
            <p:ph sz="quarter" idx="13"/>
          </p:nvPr>
        </p:nvSpPr>
        <p:spPr/>
        <p:txBody>
          <a:bodyPr>
            <a:normAutofit lnSpcReduction="10000"/>
          </a:bodyPr>
          <a:lstStyle/>
          <a:p>
            <a:r>
              <a:rPr lang="en-US" sz="3200" dirty="0" smtClean="0"/>
              <a:t>Disease or Condition</a:t>
            </a:r>
          </a:p>
          <a:p>
            <a:pPr lvl="2"/>
            <a:r>
              <a:rPr lang="en-US" dirty="0" smtClean="0"/>
              <a:t>Alzheimer’s Disease</a:t>
            </a:r>
          </a:p>
          <a:p>
            <a:pPr lvl="2"/>
            <a:r>
              <a:rPr lang="en-US" dirty="0" smtClean="0"/>
              <a:t>Cancer</a:t>
            </a:r>
          </a:p>
          <a:p>
            <a:pPr lvl="2"/>
            <a:r>
              <a:rPr lang="en-US" dirty="0" smtClean="0"/>
              <a:t>Many others</a:t>
            </a:r>
          </a:p>
          <a:p>
            <a:pPr lvl="1"/>
            <a:r>
              <a:rPr lang="en-US" sz="3200" dirty="0" smtClean="0"/>
              <a:t>Care </a:t>
            </a:r>
            <a:r>
              <a:rPr lang="en-US" sz="3200" dirty="0"/>
              <a:t>Recipient</a:t>
            </a:r>
          </a:p>
          <a:p>
            <a:pPr lvl="2"/>
            <a:r>
              <a:rPr lang="en-US" dirty="0"/>
              <a:t>Special needs child</a:t>
            </a:r>
          </a:p>
          <a:p>
            <a:pPr lvl="2"/>
            <a:r>
              <a:rPr lang="en-US" dirty="0"/>
              <a:t>Elderly parent</a:t>
            </a:r>
          </a:p>
          <a:p>
            <a:pPr lvl="2"/>
            <a:r>
              <a:rPr lang="en-US" dirty="0"/>
              <a:t>Injured veteran</a:t>
            </a:r>
          </a:p>
          <a:p>
            <a:r>
              <a:rPr lang="en-US" sz="3200" dirty="0" smtClean="0"/>
              <a:t>Long Distance Caregiving</a:t>
            </a:r>
          </a:p>
          <a:p>
            <a:endParaRPr lang="en-US" sz="2300" b="1" dirty="0" smtClean="0"/>
          </a:p>
          <a:p>
            <a:endParaRPr lang="en-US" dirty="0"/>
          </a:p>
          <a:p>
            <a:endParaRPr lang="en-US" sz="3300" dirty="0"/>
          </a:p>
        </p:txBody>
      </p:sp>
      <p:pic>
        <p:nvPicPr>
          <p:cNvPr id="5" name="Picture 4" title="Photo of young girl in wheelchai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05000"/>
            <a:ext cx="3657600" cy="3352800"/>
          </a:xfrm>
          <a:prstGeom prst="rect">
            <a:avLst/>
          </a:prstGeom>
        </p:spPr>
      </p:pic>
    </p:spTree>
    <p:extLst>
      <p:ext uri="{BB962C8B-B14F-4D97-AF65-F5344CB8AC3E}">
        <p14:creationId xmlns:p14="http://schemas.microsoft.com/office/powerpoint/2010/main" val="16006062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22</a:t>
            </a:fld>
            <a:endParaRPr lang="en-US"/>
          </a:p>
        </p:txBody>
      </p:sp>
      <p:sp>
        <p:nvSpPr>
          <p:cNvPr id="2" name="Title 1"/>
          <p:cNvSpPr>
            <a:spLocks noGrp="1"/>
          </p:cNvSpPr>
          <p:nvPr>
            <p:ph type="title"/>
          </p:nvPr>
        </p:nvSpPr>
        <p:spPr>
          <a:xfrm>
            <a:off x="276225" y="76200"/>
            <a:ext cx="8591550" cy="1066801"/>
          </a:xfrm>
        </p:spPr>
        <p:txBody>
          <a:bodyPr/>
          <a:lstStyle/>
          <a:p>
            <a:r>
              <a:rPr lang="en-US" dirty="0" smtClean="0"/>
              <a:t>Some Basics for Special Situations</a:t>
            </a:r>
            <a:endParaRPr lang="en-US" dirty="0"/>
          </a:p>
        </p:txBody>
      </p:sp>
      <p:sp>
        <p:nvSpPr>
          <p:cNvPr id="3" name="Content Placeholder 2"/>
          <p:cNvSpPr>
            <a:spLocks noGrp="1"/>
          </p:cNvSpPr>
          <p:nvPr>
            <p:ph sz="quarter" idx="13"/>
          </p:nvPr>
        </p:nvSpPr>
        <p:spPr>
          <a:xfrm>
            <a:off x="274320" y="1219200"/>
            <a:ext cx="8595360" cy="4937760"/>
          </a:xfrm>
        </p:spPr>
        <p:txBody>
          <a:bodyPr>
            <a:normAutofit/>
          </a:bodyPr>
          <a:lstStyle/>
          <a:p>
            <a:pPr>
              <a:spcAft>
                <a:spcPts val="600"/>
              </a:spcAft>
            </a:pPr>
            <a:r>
              <a:rPr lang="en-US" dirty="0" smtClean="0"/>
              <a:t>Caregivers need to know </a:t>
            </a:r>
            <a:r>
              <a:rPr lang="en-US" dirty="0"/>
              <a:t>the basics of </a:t>
            </a:r>
            <a:r>
              <a:rPr lang="en-US" dirty="0" smtClean="0"/>
              <a:t>the condition(s) their loved one is facing (diabetes</a:t>
            </a:r>
            <a:r>
              <a:rPr lang="en-US" dirty="0"/>
              <a:t>, COPD, heart failure</a:t>
            </a:r>
            <a:r>
              <a:rPr lang="en-US" dirty="0" smtClean="0"/>
              <a:t>) in order to help provide appropriate care. </a:t>
            </a:r>
          </a:p>
          <a:p>
            <a:pPr>
              <a:spcAft>
                <a:spcPts val="600"/>
              </a:spcAft>
            </a:pPr>
            <a:r>
              <a:rPr lang="en-US" dirty="0" smtClean="0"/>
              <a:t>Knowledge of quality health information sites such as MedlinePlus.gov can be very useful. </a:t>
            </a:r>
          </a:p>
          <a:p>
            <a:pPr>
              <a:spcAft>
                <a:spcPts val="600"/>
              </a:spcAft>
            </a:pPr>
            <a:r>
              <a:rPr lang="en-US" dirty="0" smtClean="0"/>
              <a:t>Hospital social workers are </a:t>
            </a:r>
            <a:r>
              <a:rPr lang="en-US" dirty="0"/>
              <a:t>very knowledgeable about resources through the hospital or community. </a:t>
            </a:r>
            <a:endParaRPr lang="en-US" dirty="0" smtClean="0"/>
          </a:p>
          <a:p>
            <a:pPr>
              <a:spcAft>
                <a:spcPts val="600"/>
              </a:spcAft>
            </a:pPr>
            <a:r>
              <a:rPr lang="en-US" dirty="0" smtClean="0"/>
              <a:t>Check with the patient’s </a:t>
            </a:r>
            <a:r>
              <a:rPr lang="en-US" dirty="0"/>
              <a:t>healthcare </a:t>
            </a:r>
            <a:r>
              <a:rPr lang="en-US" dirty="0" smtClean="0"/>
              <a:t>institution to see if there is any specialized training for caregivers. </a:t>
            </a:r>
            <a:endParaRPr lang="en-US" dirty="0"/>
          </a:p>
          <a:p>
            <a:endParaRPr lang="en-US" dirty="0"/>
          </a:p>
          <a:p>
            <a:endParaRPr lang="en-US" dirty="0"/>
          </a:p>
        </p:txBody>
      </p:sp>
    </p:spTree>
    <p:extLst>
      <p:ext uri="{BB962C8B-B14F-4D97-AF65-F5344CB8AC3E}">
        <p14:creationId xmlns:p14="http://schemas.microsoft.com/office/powerpoint/2010/main" val="11560099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23</a:t>
            </a:fld>
            <a:endParaRPr lang="en-US"/>
          </a:p>
        </p:txBody>
      </p:sp>
      <p:sp>
        <p:nvSpPr>
          <p:cNvPr id="2" name="Title 1"/>
          <p:cNvSpPr>
            <a:spLocks noGrp="1"/>
          </p:cNvSpPr>
          <p:nvPr>
            <p:ph type="title"/>
          </p:nvPr>
        </p:nvSpPr>
        <p:spPr>
          <a:xfrm>
            <a:off x="276225" y="76200"/>
            <a:ext cx="8591550" cy="1066801"/>
          </a:xfrm>
        </p:spPr>
        <p:txBody>
          <a:bodyPr/>
          <a:lstStyle/>
          <a:p>
            <a:r>
              <a:rPr lang="en-US" dirty="0" smtClean="0"/>
              <a:t>Alzheimer’s Disease</a:t>
            </a:r>
            <a:endParaRPr lang="en-US" dirty="0"/>
          </a:p>
        </p:txBody>
      </p:sp>
      <p:sp>
        <p:nvSpPr>
          <p:cNvPr id="3" name="Content Placeholder 2"/>
          <p:cNvSpPr>
            <a:spLocks noGrp="1"/>
          </p:cNvSpPr>
          <p:nvPr>
            <p:ph sz="quarter" idx="13"/>
          </p:nvPr>
        </p:nvSpPr>
        <p:spPr>
          <a:xfrm>
            <a:off x="381000" y="1905000"/>
            <a:ext cx="8077200" cy="4525963"/>
          </a:xfrm>
        </p:spPr>
        <p:txBody>
          <a:bodyPr>
            <a:normAutofit/>
          </a:bodyPr>
          <a:lstStyle/>
          <a:p>
            <a:pPr marL="0" indent="0">
              <a:spcBef>
                <a:spcPts val="0"/>
              </a:spcBef>
              <a:buNone/>
            </a:pPr>
            <a:r>
              <a:rPr lang="en-US" b="1" dirty="0"/>
              <a:t>Caring for a Person with Alzheimer's </a:t>
            </a:r>
            <a:endParaRPr lang="en-US" b="1" dirty="0" smtClean="0"/>
          </a:p>
          <a:p>
            <a:pPr marL="0" indent="0">
              <a:spcBef>
                <a:spcPts val="0"/>
              </a:spcBef>
              <a:buNone/>
            </a:pPr>
            <a:r>
              <a:rPr lang="en-US" b="1" dirty="0" smtClean="0"/>
              <a:t>Disease: Your </a:t>
            </a:r>
            <a:r>
              <a:rPr lang="en-US" b="1" dirty="0"/>
              <a:t>Easy-to-Use Guide </a:t>
            </a:r>
            <a:endParaRPr lang="en-US" b="1" dirty="0" smtClean="0"/>
          </a:p>
          <a:p>
            <a:pPr marL="0" indent="0">
              <a:spcBef>
                <a:spcPts val="0"/>
              </a:spcBef>
              <a:buNone/>
            </a:pPr>
            <a:r>
              <a:rPr lang="en-US" sz="2600" dirty="0" smtClean="0"/>
              <a:t>This </a:t>
            </a:r>
            <a:r>
              <a:rPr lang="en-US" sz="2600" dirty="0"/>
              <a:t>comprehensive, 136-page handbook </a:t>
            </a:r>
            <a:r>
              <a:rPr lang="en-US" sz="2600" dirty="0" smtClean="0"/>
              <a:t>from the National Institute on Aging offers </a:t>
            </a:r>
            <a:r>
              <a:rPr lang="en-US" sz="2600" dirty="0"/>
              <a:t>easy-to-understand information and advice for at-home caregivers of people with Alzheimer’s disease. It addresses all aspects of care, from bathing and eating to visiting the doctor and getting respite care</a:t>
            </a:r>
            <a:r>
              <a:rPr lang="en-US" sz="2600" dirty="0" smtClean="0"/>
              <a:t>. </a:t>
            </a:r>
          </a:p>
          <a:p>
            <a:pPr marL="0" indent="0">
              <a:buNone/>
            </a:pPr>
            <a:r>
              <a:rPr lang="en-US" sz="2400" dirty="0">
                <a:hlinkClick r:id="rId3"/>
              </a:rPr>
              <a:t>http://</a:t>
            </a:r>
            <a:r>
              <a:rPr lang="en-US" sz="2400" dirty="0" smtClean="0">
                <a:hlinkClick r:id="rId3"/>
              </a:rPr>
              <a:t>www.nia.nih.gov/alzheimers/publication/caring-person-alzheimers-disease</a:t>
            </a:r>
            <a:endParaRPr lang="en-US" sz="2400" dirty="0" smtClean="0"/>
          </a:p>
          <a:p>
            <a:endParaRPr lang="en-US" dirty="0"/>
          </a:p>
        </p:txBody>
      </p:sp>
      <p:pic>
        <p:nvPicPr>
          <p:cNvPr id="5" name="Picture 2" descr="Published by the National Institutes on Aging" title="Image showing cover of book Caring for a Person with Alzheime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6055" y="381000"/>
            <a:ext cx="158074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115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24</a:t>
            </a:fld>
            <a:endParaRPr lang="en-US"/>
          </a:p>
        </p:txBody>
      </p:sp>
      <p:sp>
        <p:nvSpPr>
          <p:cNvPr id="2" name="Title 1"/>
          <p:cNvSpPr>
            <a:spLocks noGrp="1"/>
          </p:cNvSpPr>
          <p:nvPr>
            <p:ph type="title"/>
          </p:nvPr>
        </p:nvSpPr>
        <p:spPr>
          <a:xfrm>
            <a:off x="276225" y="76200"/>
            <a:ext cx="8591550" cy="1066801"/>
          </a:xfrm>
        </p:spPr>
        <p:txBody>
          <a:bodyPr/>
          <a:lstStyle/>
          <a:p>
            <a:r>
              <a:rPr lang="en-US" dirty="0" smtClean="0"/>
              <a:t>ALS (Lou Gehrig’s Disease)</a:t>
            </a:r>
            <a:endParaRPr lang="en-US" dirty="0"/>
          </a:p>
        </p:txBody>
      </p:sp>
      <p:sp>
        <p:nvSpPr>
          <p:cNvPr id="3" name="Content Placeholder 2"/>
          <p:cNvSpPr>
            <a:spLocks noGrp="1"/>
          </p:cNvSpPr>
          <p:nvPr>
            <p:ph sz="quarter" idx="13"/>
          </p:nvPr>
        </p:nvSpPr>
        <p:spPr>
          <a:xfrm>
            <a:off x="304800" y="1298448"/>
            <a:ext cx="8336280" cy="4937760"/>
          </a:xfrm>
        </p:spPr>
        <p:txBody>
          <a:bodyPr>
            <a:normAutofit fontScale="92500" lnSpcReduction="10000"/>
          </a:bodyPr>
          <a:lstStyle/>
          <a:p>
            <a:pPr marL="0" indent="0">
              <a:buNone/>
            </a:pPr>
            <a:r>
              <a:rPr lang="en-US" b="1" dirty="0" smtClean="0"/>
              <a:t>Muscular Dystrophy Association </a:t>
            </a:r>
            <a:r>
              <a:rPr lang="en-US" b="1" dirty="0"/>
              <a:t>ALS Caregiver’s Guide</a:t>
            </a:r>
          </a:p>
          <a:p>
            <a:pPr marL="457200" indent="-457200"/>
            <a:r>
              <a:rPr lang="en-US" dirty="0" smtClean="0"/>
              <a:t>Comprehensive 200 page </a:t>
            </a:r>
            <a:r>
              <a:rPr lang="en-US" dirty="0"/>
              <a:t>guide </a:t>
            </a:r>
            <a:r>
              <a:rPr lang="en-US" dirty="0" smtClean="0"/>
              <a:t>from the Muscular Dystrophy Association </a:t>
            </a:r>
          </a:p>
          <a:p>
            <a:pPr marL="457200" indent="-457200"/>
            <a:r>
              <a:rPr lang="en-US" dirty="0" smtClean="0"/>
              <a:t>Covers emotional </a:t>
            </a:r>
            <a:r>
              <a:rPr lang="en-US" dirty="0"/>
              <a:t>and financial concerns, </a:t>
            </a:r>
            <a:r>
              <a:rPr lang="en-US" dirty="0" smtClean="0"/>
              <a:t>everyday </a:t>
            </a:r>
            <a:r>
              <a:rPr lang="en-US" dirty="0"/>
              <a:t>care tasks and finding </a:t>
            </a:r>
            <a:r>
              <a:rPr lang="en-US" dirty="0" smtClean="0"/>
              <a:t>help</a:t>
            </a:r>
          </a:p>
          <a:p>
            <a:pPr marL="457200" indent="-457200"/>
            <a:r>
              <a:rPr lang="en-US" dirty="0" smtClean="0"/>
              <a:t>Addresses </a:t>
            </a:r>
            <a:r>
              <a:rPr lang="en-US" dirty="0"/>
              <a:t>topics such as nutrition, breathing, communication, finances, insurance accessibility and much </a:t>
            </a:r>
            <a:r>
              <a:rPr lang="en-US" dirty="0" smtClean="0"/>
              <a:t>more</a:t>
            </a:r>
          </a:p>
          <a:p>
            <a:pPr marL="457200" indent="-457200"/>
            <a:r>
              <a:rPr lang="en-US" dirty="0" smtClean="0"/>
              <a:t>Can be ordered online; each section is also available as a separate PDF</a:t>
            </a:r>
          </a:p>
          <a:p>
            <a:pPr marL="0" indent="0">
              <a:buNone/>
            </a:pPr>
            <a:r>
              <a:rPr lang="en-US" dirty="0">
                <a:hlinkClick r:id="rId2"/>
              </a:rPr>
              <a:t>http://www.als-mda.org/publications/alscare</a:t>
            </a:r>
            <a:r>
              <a:rPr lang="en-US" dirty="0" smtClean="0">
                <a:hlinkClick r:id="rId2"/>
              </a:rPr>
              <a:t>/</a:t>
            </a:r>
            <a:endParaRPr lang="en-US" dirty="0" smtClean="0"/>
          </a:p>
          <a:p>
            <a:pPr marL="0" indent="0">
              <a:buNone/>
            </a:pPr>
            <a:endParaRPr lang="en-US" dirty="0"/>
          </a:p>
        </p:txBody>
      </p:sp>
    </p:spTree>
    <p:extLst>
      <p:ext uri="{BB962C8B-B14F-4D97-AF65-F5344CB8AC3E}">
        <p14:creationId xmlns:p14="http://schemas.microsoft.com/office/powerpoint/2010/main" val="30962403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92500" lnSpcReduction="20000"/>
          </a:bodyPr>
          <a:lstStyle/>
          <a:p>
            <a:fld id="{B58BBA12-2560-42DB-A4C9-E77BE6082EBC}" type="slidenum">
              <a:rPr lang="en-US" smtClean="0"/>
              <a:t>25</a:t>
            </a:fld>
            <a:endParaRPr lang="en-US"/>
          </a:p>
        </p:txBody>
      </p:sp>
      <p:sp>
        <p:nvSpPr>
          <p:cNvPr id="2" name="Title 1"/>
          <p:cNvSpPr>
            <a:spLocks noGrp="1"/>
          </p:cNvSpPr>
          <p:nvPr>
            <p:ph type="title"/>
          </p:nvPr>
        </p:nvSpPr>
        <p:spPr>
          <a:xfrm>
            <a:off x="276225" y="0"/>
            <a:ext cx="8591550" cy="1066801"/>
          </a:xfrm>
        </p:spPr>
        <p:txBody>
          <a:bodyPr/>
          <a:lstStyle/>
          <a:p>
            <a:r>
              <a:rPr lang="en-US" dirty="0" smtClean="0"/>
              <a:t>Caregiving from Afar</a:t>
            </a:r>
            <a:endParaRPr lang="en-US" dirty="0"/>
          </a:p>
        </p:txBody>
      </p:sp>
      <p:sp>
        <p:nvSpPr>
          <p:cNvPr id="3" name="Content Placeholder 2"/>
          <p:cNvSpPr>
            <a:spLocks noGrp="1"/>
          </p:cNvSpPr>
          <p:nvPr>
            <p:ph sz="quarter" idx="13"/>
          </p:nvPr>
        </p:nvSpPr>
        <p:spPr>
          <a:xfrm>
            <a:off x="274320" y="1219200"/>
            <a:ext cx="8595360" cy="4937760"/>
          </a:xfrm>
        </p:spPr>
        <p:txBody>
          <a:bodyPr>
            <a:normAutofit/>
          </a:bodyPr>
          <a:lstStyle/>
          <a:p>
            <a:pPr marL="0" indent="0">
              <a:buNone/>
            </a:pPr>
            <a:r>
              <a:rPr lang="en-US" b="1" dirty="0"/>
              <a:t>So Far Away: Twenty Questions and Answers About Long-Distance Caregiving</a:t>
            </a:r>
          </a:p>
          <a:p>
            <a:pPr marL="0" indent="0">
              <a:buNone/>
            </a:pPr>
            <a:r>
              <a:rPr lang="en-US" dirty="0"/>
              <a:t>Using a question-and-answer format, this beautifully illustrated, 44-page booklet offers information about caregiving from afar. It explores topics such as complex family relationships, legal issues, housing options, and advance directives</a:t>
            </a:r>
            <a:r>
              <a:rPr lang="en-US" dirty="0" smtClean="0"/>
              <a:t>.</a:t>
            </a:r>
            <a:endParaRPr lang="en-US" dirty="0"/>
          </a:p>
        </p:txBody>
      </p:sp>
      <p:pic>
        <p:nvPicPr>
          <p:cNvPr id="4" name="Picture 3" descr="National Institute on Aging" title="Image of book: So Far Away: Twenty Questions and Answers About Long-Distance Caregiv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4648200"/>
            <a:ext cx="1304925" cy="1905000"/>
          </a:xfrm>
          <a:prstGeom prst="rect">
            <a:avLst/>
          </a:prstGeom>
        </p:spPr>
      </p:pic>
    </p:spTree>
    <p:extLst>
      <p:ext uri="{BB962C8B-B14F-4D97-AF65-F5344CB8AC3E}">
        <p14:creationId xmlns:p14="http://schemas.microsoft.com/office/powerpoint/2010/main" val="37628570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26</a:t>
            </a:fld>
            <a:endParaRPr lang="en-US"/>
          </a:p>
        </p:txBody>
      </p:sp>
      <p:sp>
        <p:nvSpPr>
          <p:cNvPr id="2" name="Title 1"/>
          <p:cNvSpPr>
            <a:spLocks noGrp="1"/>
          </p:cNvSpPr>
          <p:nvPr>
            <p:ph type="title"/>
          </p:nvPr>
        </p:nvSpPr>
        <p:spPr>
          <a:xfrm>
            <a:off x="276225" y="0"/>
            <a:ext cx="8591550" cy="1066801"/>
          </a:xfrm>
        </p:spPr>
        <p:txBody>
          <a:bodyPr/>
          <a:lstStyle/>
          <a:p>
            <a:r>
              <a:rPr lang="en-US" dirty="0" smtClean="0"/>
              <a:t>Taking Care of the Caregiver</a:t>
            </a:r>
            <a:endParaRPr lang="en-US" dirty="0"/>
          </a:p>
        </p:txBody>
      </p:sp>
      <p:sp>
        <p:nvSpPr>
          <p:cNvPr id="3" name="Content Placeholder 2"/>
          <p:cNvSpPr>
            <a:spLocks noGrp="1"/>
          </p:cNvSpPr>
          <p:nvPr>
            <p:ph sz="quarter" idx="13"/>
          </p:nvPr>
        </p:nvSpPr>
        <p:spPr>
          <a:xfrm>
            <a:off x="457200" y="1219200"/>
            <a:ext cx="8229600" cy="4800600"/>
          </a:xfrm>
        </p:spPr>
        <p:txBody>
          <a:bodyPr>
            <a:normAutofit fontScale="92500" lnSpcReduction="10000"/>
          </a:bodyPr>
          <a:lstStyle/>
          <a:p>
            <a:pPr marL="0" indent="0">
              <a:buNone/>
            </a:pPr>
            <a:r>
              <a:rPr lang="en-US" dirty="0"/>
              <a:t>Caregivers often are the type of people who don’t ask for help themselves; they are problem solvers, doers, </a:t>
            </a:r>
            <a:r>
              <a:rPr lang="en-US" dirty="0" smtClean="0"/>
              <a:t>and very </a:t>
            </a:r>
            <a:r>
              <a:rPr lang="en-US" dirty="0"/>
              <a:t>capable people. They often find it hard to ask for help, or accept help. Support </a:t>
            </a:r>
            <a:r>
              <a:rPr lang="en-US" dirty="0" smtClean="0"/>
              <a:t>comes in many forms:</a:t>
            </a:r>
          </a:p>
          <a:p>
            <a:pPr lvl="1"/>
            <a:r>
              <a:rPr lang="en-US" dirty="0" smtClean="0"/>
              <a:t>Print </a:t>
            </a:r>
            <a:r>
              <a:rPr lang="en-US" dirty="0"/>
              <a:t>and online resources</a:t>
            </a:r>
            <a:endParaRPr lang="en-US" sz="2300" dirty="0"/>
          </a:p>
          <a:p>
            <a:pPr lvl="1"/>
            <a:r>
              <a:rPr lang="en-US" dirty="0"/>
              <a:t>Online support groups </a:t>
            </a:r>
          </a:p>
          <a:p>
            <a:pPr lvl="1"/>
            <a:r>
              <a:rPr lang="en-US" dirty="0"/>
              <a:t>Mental health/social workers</a:t>
            </a:r>
          </a:p>
          <a:p>
            <a:pPr lvl="1"/>
            <a:r>
              <a:rPr lang="en-US" dirty="0" smtClean="0"/>
              <a:t>Respite </a:t>
            </a:r>
            <a:endParaRPr lang="en-US" dirty="0"/>
          </a:p>
          <a:p>
            <a:pPr lvl="1"/>
            <a:r>
              <a:rPr lang="en-US" dirty="0" smtClean="0"/>
              <a:t>Directories of services</a:t>
            </a:r>
          </a:p>
          <a:p>
            <a:pPr lvl="1"/>
            <a:r>
              <a:rPr lang="en-US" dirty="0" smtClean="0"/>
              <a:t>Personal support networks, friends, family</a:t>
            </a:r>
            <a:endParaRPr lang="en-US" dirty="0"/>
          </a:p>
          <a:p>
            <a:endParaRPr lang="en-US" sz="3300" dirty="0"/>
          </a:p>
        </p:txBody>
      </p:sp>
    </p:spTree>
    <p:extLst>
      <p:ext uri="{BB962C8B-B14F-4D97-AF65-F5344CB8AC3E}">
        <p14:creationId xmlns:p14="http://schemas.microsoft.com/office/powerpoint/2010/main" val="15951773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pPr/>
              <a:t>27</a:t>
            </a:fld>
            <a:endParaRPr lang="en-US" dirty="0"/>
          </a:p>
        </p:txBody>
      </p:sp>
      <p:sp>
        <p:nvSpPr>
          <p:cNvPr id="2" name="Title 1"/>
          <p:cNvSpPr>
            <a:spLocks noGrp="1"/>
          </p:cNvSpPr>
          <p:nvPr>
            <p:ph type="title"/>
          </p:nvPr>
        </p:nvSpPr>
        <p:spPr>
          <a:xfrm>
            <a:off x="276225" y="0"/>
            <a:ext cx="8591550" cy="1066801"/>
          </a:xfrm>
        </p:spPr>
        <p:txBody>
          <a:bodyPr>
            <a:normAutofit/>
          </a:bodyPr>
          <a:lstStyle/>
          <a:p>
            <a:r>
              <a:rPr lang="en-US" sz="3600" dirty="0" smtClean="0"/>
              <a:t>MedlinePlus.gov Caregiver Health Topic</a:t>
            </a:r>
            <a:endParaRPr lang="en-US" sz="3600" dirty="0"/>
          </a:p>
        </p:txBody>
      </p:sp>
      <p:pic>
        <p:nvPicPr>
          <p:cNvPr id="3075" name="Picture 3" title="Screenshot of MedlinePlus.gov Caregiver Health Topic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506" y="1371600"/>
            <a:ext cx="8305800" cy="53041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0453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pPr/>
              <a:t>28</a:t>
            </a:fld>
            <a:endParaRPr lang="en-US" dirty="0"/>
          </a:p>
        </p:txBody>
      </p:sp>
      <p:sp>
        <p:nvSpPr>
          <p:cNvPr id="5" name="Title 4"/>
          <p:cNvSpPr>
            <a:spLocks noGrp="1"/>
          </p:cNvSpPr>
          <p:nvPr>
            <p:ph type="title"/>
          </p:nvPr>
        </p:nvSpPr>
        <p:spPr>
          <a:xfrm>
            <a:off x="457200" y="274639"/>
            <a:ext cx="8229600" cy="792161"/>
          </a:xfrm>
        </p:spPr>
        <p:txBody>
          <a:bodyPr>
            <a:normAutofit/>
          </a:bodyPr>
          <a:lstStyle/>
          <a:p>
            <a:r>
              <a:rPr lang="en-US" sz="3600" dirty="0" smtClean="0"/>
              <a:t>Examples of MedlinePlus Resources</a:t>
            </a:r>
            <a:endParaRPr lang="en-US" sz="3600" dirty="0"/>
          </a:p>
        </p:txBody>
      </p:sp>
      <p:sp>
        <p:nvSpPr>
          <p:cNvPr id="6" name="Content Placeholder 5"/>
          <p:cNvSpPr>
            <a:spLocks noGrp="1"/>
          </p:cNvSpPr>
          <p:nvPr>
            <p:ph sz="quarter" idx="13"/>
          </p:nvPr>
        </p:nvSpPr>
        <p:spPr>
          <a:xfrm>
            <a:off x="457200" y="1066800"/>
            <a:ext cx="8458200" cy="5181599"/>
          </a:xfrm>
        </p:spPr>
        <p:txBody>
          <a:bodyPr>
            <a:noAutofit/>
          </a:bodyPr>
          <a:lstStyle/>
          <a:p>
            <a:pPr marL="0" indent="0">
              <a:buNone/>
            </a:pPr>
            <a:r>
              <a:rPr lang="en-US" sz="1600" b="1" dirty="0"/>
              <a:t>Coping</a:t>
            </a:r>
          </a:p>
          <a:p>
            <a:pPr marL="465138" lvl="1" indent="-241300">
              <a:buFont typeface="Arial"/>
              <a:buChar char="•"/>
            </a:pPr>
            <a:r>
              <a:rPr lang="en-US" sz="1600" dirty="0">
                <a:hlinkClick r:id="rId2"/>
              </a:rPr>
              <a:t>Caregiving and Depression</a:t>
            </a:r>
            <a:r>
              <a:rPr lang="en-US" sz="1600" dirty="0"/>
              <a:t>(Family Caregiver Alliance</a:t>
            </a:r>
            <a:r>
              <a:rPr lang="en-US" sz="1600" dirty="0" smtClean="0"/>
              <a:t>), Also in </a:t>
            </a:r>
            <a:r>
              <a:rPr lang="en-US" sz="1600" dirty="0">
                <a:hlinkClick r:id="rId3"/>
              </a:rPr>
              <a:t>Spanish</a:t>
            </a:r>
            <a:endParaRPr lang="en-US" sz="1600" dirty="0"/>
          </a:p>
          <a:p>
            <a:pPr marL="465138" lvl="1" indent="-241300">
              <a:buFont typeface="Arial"/>
              <a:buChar char="•"/>
            </a:pPr>
            <a:r>
              <a:rPr lang="en-US" sz="1600" dirty="0">
                <a:hlinkClick r:id="rId4"/>
              </a:rPr>
              <a:t>Caring for the Caregiver</a:t>
            </a:r>
            <a:r>
              <a:rPr lang="en-US" sz="1600" dirty="0"/>
              <a:t>(National Cancer Institute</a:t>
            </a:r>
            <a:r>
              <a:rPr lang="en-US" sz="1600" dirty="0" smtClean="0"/>
              <a:t>), Also in </a:t>
            </a:r>
            <a:r>
              <a:rPr lang="en-US" sz="1600" dirty="0">
                <a:hlinkClick r:id="rId5"/>
              </a:rPr>
              <a:t>Spanish</a:t>
            </a:r>
            <a:endParaRPr lang="en-US" sz="1600" dirty="0"/>
          </a:p>
          <a:p>
            <a:pPr marL="465138" lvl="1" indent="-241300">
              <a:buFont typeface="Arial"/>
              <a:buChar char="•"/>
            </a:pPr>
            <a:r>
              <a:rPr lang="en-US" sz="1600" dirty="0">
                <a:hlinkClick r:id="rId6"/>
              </a:rPr>
              <a:t>Respite Care</a:t>
            </a:r>
            <a:r>
              <a:rPr lang="en-US" sz="1600" dirty="0"/>
              <a:t>(Administration on Aging)</a:t>
            </a:r>
          </a:p>
          <a:p>
            <a:pPr marL="465138" lvl="1" indent="-241300">
              <a:buFont typeface="Arial"/>
              <a:buChar char="•"/>
            </a:pPr>
            <a:r>
              <a:rPr lang="en-US" sz="1600" dirty="0">
                <a:hlinkClick r:id="rId7"/>
              </a:rPr>
              <a:t>Taking Care of You: Self-Care for Family Caregivers</a:t>
            </a:r>
            <a:r>
              <a:rPr lang="en-US" sz="1600" dirty="0"/>
              <a:t>(Family Caregiver Alliance)</a:t>
            </a:r>
          </a:p>
          <a:p>
            <a:pPr marL="0" indent="0">
              <a:buNone/>
            </a:pPr>
            <a:r>
              <a:rPr lang="en-US" sz="1600" b="1" dirty="0"/>
              <a:t>Specific Conditions</a:t>
            </a:r>
          </a:p>
          <a:p>
            <a:pPr marL="465138" lvl="1" indent="-241300">
              <a:buFont typeface="Arial"/>
              <a:buChar char="•"/>
            </a:pPr>
            <a:r>
              <a:rPr lang="en-US" sz="1600" dirty="0">
                <a:hlinkClick r:id="rId8"/>
              </a:rPr>
              <a:t>ALS Caregiver's Guide</a:t>
            </a:r>
            <a:r>
              <a:rPr lang="en-US" sz="1600" dirty="0"/>
              <a:t>(Muscular Dystrophy Association)</a:t>
            </a:r>
          </a:p>
          <a:p>
            <a:pPr marL="465138" lvl="1" indent="-241300">
              <a:buFont typeface="Arial"/>
              <a:buChar char="•"/>
            </a:pPr>
            <a:r>
              <a:rPr lang="en-US" sz="1600" dirty="0">
                <a:hlinkClick r:id="rId9"/>
              </a:rPr>
              <a:t>Cancer: End-of-Life Issues for the Caregiver</a:t>
            </a:r>
            <a:r>
              <a:rPr lang="en-US" sz="1600" dirty="0"/>
              <a:t>(American Academy of Family Physicians), </a:t>
            </a:r>
            <a:r>
              <a:rPr lang="en-US" sz="1600" dirty="0" smtClean="0">
                <a:hlinkClick r:id="rId10"/>
              </a:rPr>
              <a:t>Spanish</a:t>
            </a:r>
            <a:endParaRPr lang="en-US" sz="1600" dirty="0"/>
          </a:p>
          <a:p>
            <a:pPr marL="465138" lvl="1" indent="-241300">
              <a:buFont typeface="Arial"/>
              <a:buChar char="•"/>
            </a:pPr>
            <a:r>
              <a:rPr lang="en-US" sz="1600" dirty="0">
                <a:hlinkClick r:id="rId11"/>
              </a:rPr>
              <a:t>Caring for Adults with Cognitive and Memory Impairments</a:t>
            </a:r>
            <a:r>
              <a:rPr lang="en-US" sz="1600" dirty="0"/>
              <a:t>(Family Caregiver Alliance), </a:t>
            </a:r>
            <a:r>
              <a:rPr lang="en-US" sz="1600" dirty="0" smtClean="0">
                <a:hlinkClick r:id="rId12"/>
              </a:rPr>
              <a:t>Spanish</a:t>
            </a:r>
            <a:endParaRPr lang="en-US" sz="1600" dirty="0"/>
          </a:p>
          <a:p>
            <a:pPr marL="465138" lvl="1" indent="-241300">
              <a:buFont typeface="Arial"/>
              <a:buChar char="•"/>
            </a:pPr>
            <a:r>
              <a:rPr lang="en-US" sz="1600" dirty="0">
                <a:hlinkClick r:id="rId13"/>
              </a:rPr>
              <a:t>Caring for Someone with AIDS at Home</a:t>
            </a:r>
            <a:r>
              <a:rPr lang="en-US" sz="1600" dirty="0"/>
              <a:t>(Centers for Disease Control and Prevention), </a:t>
            </a:r>
            <a:r>
              <a:rPr lang="en-US" sz="1600" dirty="0" smtClean="0">
                <a:hlinkClick r:id="rId14"/>
              </a:rPr>
              <a:t>Spanish</a:t>
            </a:r>
            <a:endParaRPr lang="en-US" sz="1600" dirty="0"/>
          </a:p>
          <a:p>
            <a:pPr marL="465138" lvl="1" indent="-241300">
              <a:buFont typeface="Arial"/>
              <a:buChar char="•"/>
            </a:pPr>
            <a:r>
              <a:rPr lang="en-US" sz="1600" dirty="0">
                <a:hlinkClick r:id="rId15"/>
              </a:rPr>
              <a:t>Caring for Someone with Developmental Disabilities</a:t>
            </a:r>
            <a:r>
              <a:rPr lang="en-US" sz="1600" dirty="0"/>
              <a:t>(Administration on Aging) - PDF</a:t>
            </a:r>
          </a:p>
          <a:p>
            <a:pPr marL="465138" lvl="1" indent="-241300">
              <a:buFont typeface="Arial"/>
              <a:buChar char="•"/>
            </a:pPr>
            <a:r>
              <a:rPr lang="en-US" sz="1600" dirty="0">
                <a:hlinkClick r:id="rId16"/>
              </a:rPr>
              <a:t>Caring for the Elderly: Dealing with Resistance</a:t>
            </a:r>
            <a:r>
              <a:rPr lang="en-US" sz="1400" dirty="0"/>
              <a:t>(Mayo Foundation for Medical Education and Research)</a:t>
            </a:r>
          </a:p>
          <a:p>
            <a:pPr marL="465138" lvl="1" indent="-241300">
              <a:buFont typeface="Arial"/>
              <a:buChar char="•"/>
            </a:pPr>
            <a:r>
              <a:rPr lang="en-US" sz="1600" dirty="0" smtClean="0">
                <a:hlinkClick r:id="rId17"/>
              </a:rPr>
              <a:t>Families </a:t>
            </a:r>
            <a:r>
              <a:rPr lang="en-US" sz="1600" dirty="0">
                <a:hlinkClick r:id="rId17"/>
              </a:rPr>
              <a:t>with Special Needs: Caregiving Tips</a:t>
            </a:r>
            <a:r>
              <a:rPr lang="en-US" sz="1600" dirty="0"/>
              <a:t>(Centers for Disease Control and Prevention)</a:t>
            </a:r>
          </a:p>
          <a:p>
            <a:pPr marL="465138" lvl="1" indent="-241300">
              <a:buFont typeface="Arial"/>
              <a:buChar char="•"/>
            </a:pPr>
            <a:r>
              <a:rPr lang="en-US" sz="1600" dirty="0">
                <a:hlinkClick r:id="rId18"/>
              </a:rPr>
              <a:t>Family Caregivers in Cancer (PDQ)</a:t>
            </a:r>
            <a:r>
              <a:rPr lang="en-US" sz="1600" dirty="0"/>
              <a:t>(National Cancer Institute</a:t>
            </a:r>
            <a:r>
              <a:rPr lang="en-US" sz="1600" dirty="0" smtClean="0"/>
              <a:t>)</a:t>
            </a:r>
            <a:endParaRPr lang="en-US" sz="1600" dirty="0"/>
          </a:p>
        </p:txBody>
      </p:sp>
    </p:spTree>
    <p:extLst>
      <p:ext uri="{BB962C8B-B14F-4D97-AF65-F5344CB8AC3E}">
        <p14:creationId xmlns:p14="http://schemas.microsoft.com/office/powerpoint/2010/main" val="42349969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pPr/>
              <a:t>29</a:t>
            </a:fld>
            <a:endParaRPr lang="en-US" dirty="0"/>
          </a:p>
        </p:txBody>
      </p:sp>
      <p:sp>
        <p:nvSpPr>
          <p:cNvPr id="5" name="Title 4"/>
          <p:cNvSpPr>
            <a:spLocks noGrp="1"/>
          </p:cNvSpPr>
          <p:nvPr>
            <p:ph type="title"/>
          </p:nvPr>
        </p:nvSpPr>
        <p:spPr>
          <a:xfrm>
            <a:off x="457200" y="274639"/>
            <a:ext cx="8229600" cy="792161"/>
          </a:xfrm>
        </p:spPr>
        <p:txBody>
          <a:bodyPr>
            <a:normAutofit/>
          </a:bodyPr>
          <a:lstStyle/>
          <a:p>
            <a:r>
              <a:rPr lang="en-US" sz="3600" dirty="0" smtClean="0"/>
              <a:t>MedlinePlus Resources – Continued…</a:t>
            </a:r>
            <a:endParaRPr lang="en-US" sz="3600" dirty="0"/>
          </a:p>
        </p:txBody>
      </p:sp>
      <p:sp>
        <p:nvSpPr>
          <p:cNvPr id="6" name="Content Placeholder 5"/>
          <p:cNvSpPr>
            <a:spLocks noGrp="1"/>
          </p:cNvSpPr>
          <p:nvPr>
            <p:ph sz="quarter" idx="13"/>
          </p:nvPr>
        </p:nvSpPr>
        <p:spPr>
          <a:xfrm>
            <a:off x="457200" y="1066800"/>
            <a:ext cx="8458200" cy="5181599"/>
          </a:xfrm>
        </p:spPr>
        <p:txBody>
          <a:bodyPr>
            <a:noAutofit/>
          </a:bodyPr>
          <a:lstStyle/>
          <a:p>
            <a:pPr marL="0" indent="0">
              <a:buNone/>
            </a:pPr>
            <a:r>
              <a:rPr lang="en-US" sz="1600" b="1" dirty="0" smtClean="0"/>
              <a:t>Related </a:t>
            </a:r>
            <a:r>
              <a:rPr lang="en-US" sz="1600" b="1" dirty="0"/>
              <a:t>Issues</a:t>
            </a:r>
          </a:p>
          <a:p>
            <a:pPr marL="465138" lvl="1" indent="-241300">
              <a:buFont typeface="Arial"/>
              <a:buChar char="•"/>
            </a:pPr>
            <a:r>
              <a:rPr lang="en-US" sz="1600" dirty="0">
                <a:hlinkClick r:id="rId2"/>
              </a:rPr>
              <a:t>Adult Day Care</a:t>
            </a:r>
            <a:r>
              <a:rPr lang="en-US" sz="1600" dirty="0"/>
              <a:t>(Administration on Aging)</a:t>
            </a:r>
          </a:p>
          <a:p>
            <a:pPr marL="465138" lvl="1" indent="-241300">
              <a:buFont typeface="Arial"/>
              <a:buChar char="•"/>
            </a:pPr>
            <a:r>
              <a:rPr lang="en-US" sz="1600" dirty="0">
                <a:hlinkClick r:id="rId3"/>
              </a:rPr>
              <a:t>Assistive Technology</a:t>
            </a:r>
            <a:r>
              <a:rPr lang="en-US" sz="1600" dirty="0"/>
              <a:t>(Family Caregiver Alliance)</a:t>
            </a:r>
          </a:p>
          <a:p>
            <a:pPr marL="465138" lvl="1" indent="-241300">
              <a:buFont typeface="Arial"/>
              <a:buChar char="•"/>
            </a:pPr>
            <a:r>
              <a:rPr lang="en-US" sz="1600" dirty="0">
                <a:hlinkClick r:id="rId4"/>
              </a:rPr>
              <a:t>Caregiving and Sibling Relationships: Challenges and Opportunities</a:t>
            </a:r>
            <a:r>
              <a:rPr lang="en-US" sz="1600" dirty="0"/>
              <a:t>(Family Caregiver Alliance)</a:t>
            </a:r>
          </a:p>
          <a:p>
            <a:pPr marL="465138" lvl="1" indent="-241300">
              <a:buFont typeface="Arial"/>
              <a:buChar char="•"/>
            </a:pPr>
            <a:r>
              <a:rPr lang="en-US" sz="1600" dirty="0" smtClean="0">
                <a:hlinkClick r:id="rId5"/>
              </a:rPr>
              <a:t>Community </a:t>
            </a:r>
            <a:r>
              <a:rPr lang="en-US" sz="1600" dirty="0">
                <a:hlinkClick r:id="rId5"/>
              </a:rPr>
              <a:t>Care Options</a:t>
            </a:r>
            <a:r>
              <a:rPr lang="en-US" sz="1600" dirty="0"/>
              <a:t>(Family Caregiver Alliance</a:t>
            </a:r>
            <a:r>
              <a:rPr lang="en-US" sz="1600" dirty="0" smtClean="0"/>
              <a:t>), Also </a:t>
            </a:r>
            <a:r>
              <a:rPr lang="en-US" sz="1600" dirty="0"/>
              <a:t>available in </a:t>
            </a:r>
            <a:r>
              <a:rPr lang="en-US" sz="1600" dirty="0">
                <a:hlinkClick r:id="rId6"/>
              </a:rPr>
              <a:t>Spanish</a:t>
            </a:r>
            <a:endParaRPr lang="en-US" sz="1600" dirty="0"/>
          </a:p>
          <a:p>
            <a:pPr marL="465138" lvl="1" indent="-241300">
              <a:buFont typeface="Arial"/>
              <a:buChar char="•"/>
            </a:pPr>
            <a:r>
              <a:rPr lang="en-US" sz="1600" dirty="0">
                <a:hlinkClick r:id="rId7"/>
              </a:rPr>
              <a:t>Emergency Readiness for Older Adults and Caregivers</a:t>
            </a:r>
            <a:r>
              <a:rPr lang="en-US" sz="1600" dirty="0"/>
              <a:t>(Administration on Aging) - PDF</a:t>
            </a:r>
          </a:p>
          <a:p>
            <a:pPr marL="465138" lvl="1" indent="-241300">
              <a:buFont typeface="Arial"/>
              <a:buChar char="•"/>
            </a:pPr>
            <a:r>
              <a:rPr lang="en-US" sz="1600" dirty="0">
                <a:hlinkClick r:id="rId8"/>
              </a:rPr>
              <a:t>Guidelines for Better Communication</a:t>
            </a:r>
            <a:r>
              <a:rPr lang="en-US" sz="1600" dirty="0"/>
              <a:t>(Family Caregiver Alliance)</a:t>
            </a:r>
          </a:p>
          <a:p>
            <a:pPr marL="465138" lvl="1" indent="-241300">
              <a:buFont typeface="Arial"/>
              <a:buChar char="•"/>
            </a:pPr>
            <a:r>
              <a:rPr lang="en-US" sz="1600" dirty="0">
                <a:hlinkClick r:id="rId9"/>
              </a:rPr>
              <a:t>Hands-On Skills for Caregivers</a:t>
            </a:r>
            <a:r>
              <a:rPr lang="en-US" sz="1600" dirty="0"/>
              <a:t>(Family Caregiver Alliance)</a:t>
            </a:r>
          </a:p>
          <a:p>
            <a:pPr marL="465138" lvl="1" indent="-241300">
              <a:buFont typeface="Arial"/>
              <a:buChar char="•"/>
            </a:pPr>
            <a:r>
              <a:rPr lang="en-US" sz="1600" dirty="0">
                <a:hlinkClick r:id="rId10"/>
              </a:rPr>
              <a:t>Holding a Family Meeting</a:t>
            </a:r>
            <a:r>
              <a:rPr lang="en-US" sz="1600" dirty="0"/>
              <a:t>(Family Caregiver Alliance)</a:t>
            </a:r>
          </a:p>
          <a:p>
            <a:pPr marL="465138" lvl="1" indent="-241300">
              <a:buFont typeface="Arial"/>
              <a:buChar char="•"/>
            </a:pPr>
            <a:r>
              <a:rPr lang="en-US" sz="1600" dirty="0" smtClean="0">
                <a:hlinkClick r:id="rId11"/>
              </a:rPr>
              <a:t>Information </a:t>
            </a:r>
            <a:r>
              <a:rPr lang="en-US" sz="1600" dirty="0">
                <a:hlinkClick r:id="rId11"/>
              </a:rPr>
              <a:t>Caregivers Can Use on: Speaking with a Friend or Family Member's Doctor During an Office Visit</a:t>
            </a:r>
            <a:r>
              <a:rPr lang="en-US" sz="1600" dirty="0"/>
              <a:t>(Centers for Medicare &amp; Medicaid Services) - PDF</a:t>
            </a:r>
          </a:p>
          <a:p>
            <a:pPr marL="465138" lvl="1" indent="-241300">
              <a:buFont typeface="Arial"/>
              <a:buChar char="•"/>
            </a:pPr>
            <a:r>
              <a:rPr lang="en-US" sz="1600" dirty="0" smtClean="0">
                <a:hlinkClick r:id="rId12"/>
              </a:rPr>
              <a:t>Information for Caregivers</a:t>
            </a:r>
            <a:r>
              <a:rPr lang="en-US" sz="1600" dirty="0" smtClean="0"/>
              <a:t>(American Health Information Management Association)</a:t>
            </a:r>
          </a:p>
          <a:p>
            <a:pPr marL="465138" lvl="1" indent="-241300">
              <a:buFont typeface="Arial"/>
              <a:buChar char="•"/>
            </a:pPr>
            <a:r>
              <a:rPr lang="en-US" sz="1600" dirty="0" smtClean="0">
                <a:hlinkClick r:id="rId13"/>
              </a:rPr>
              <a:t>LGBT </a:t>
            </a:r>
            <a:r>
              <a:rPr lang="en-US" sz="1600" dirty="0">
                <a:hlinkClick r:id="rId13"/>
              </a:rPr>
              <a:t>Caregiving: Frequently Asked Questions</a:t>
            </a:r>
            <a:r>
              <a:rPr lang="en-US" sz="1600" dirty="0"/>
              <a:t>(Family Caregiver Alliance)</a:t>
            </a:r>
          </a:p>
          <a:p>
            <a:pPr marL="465138" lvl="1" indent="-241300">
              <a:buFont typeface="Arial"/>
              <a:buChar char="•"/>
            </a:pPr>
            <a:r>
              <a:rPr lang="en-US" sz="1600" dirty="0" smtClean="0">
                <a:hlinkClick r:id="rId14"/>
              </a:rPr>
              <a:t>Lifting Techniques for Home Caregivers</a:t>
            </a:r>
            <a:r>
              <a:rPr lang="en-US" sz="1600" dirty="0" smtClean="0"/>
              <a:t>(American Academy of </a:t>
            </a:r>
            <a:r>
              <a:rPr lang="en-US" sz="1600" dirty="0" err="1" smtClean="0"/>
              <a:t>Orthopaedic</a:t>
            </a:r>
            <a:r>
              <a:rPr lang="en-US" sz="1600" dirty="0" smtClean="0"/>
              <a:t> Surgeons)</a:t>
            </a:r>
          </a:p>
          <a:p>
            <a:pPr marL="0" indent="0">
              <a:buNone/>
            </a:pPr>
            <a:endParaRPr lang="en-US" sz="2000" dirty="0"/>
          </a:p>
        </p:txBody>
      </p:sp>
    </p:spTree>
    <p:extLst>
      <p:ext uri="{BB962C8B-B14F-4D97-AF65-F5344CB8AC3E}">
        <p14:creationId xmlns:p14="http://schemas.microsoft.com/office/powerpoint/2010/main" val="22548456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3</a:t>
            </a:fld>
            <a:endParaRPr lang="en-US"/>
          </a:p>
        </p:txBody>
      </p:sp>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3"/>
          </p:nvPr>
        </p:nvSpPr>
        <p:spPr>
          <a:xfrm>
            <a:off x="274320" y="1371600"/>
            <a:ext cx="6278880" cy="4937760"/>
          </a:xfrm>
        </p:spPr>
        <p:txBody>
          <a:bodyPr>
            <a:normAutofit lnSpcReduction="10000"/>
          </a:bodyPr>
          <a:lstStyle/>
          <a:p>
            <a:r>
              <a:rPr lang="en-US" dirty="0" smtClean="0"/>
              <a:t>People </a:t>
            </a:r>
            <a:r>
              <a:rPr lang="en-US" dirty="0"/>
              <a:t>are living longer with chronic </a:t>
            </a:r>
            <a:r>
              <a:rPr lang="en-US" dirty="0" smtClean="0"/>
              <a:t>or debilitating conditions</a:t>
            </a:r>
            <a:endParaRPr lang="en-US" dirty="0"/>
          </a:p>
          <a:p>
            <a:r>
              <a:rPr lang="en-US" dirty="0"/>
              <a:t>Adults often find themselves in caregiver roles for parents or spouse, a child or disabled </a:t>
            </a:r>
            <a:r>
              <a:rPr lang="en-US" dirty="0" smtClean="0"/>
              <a:t>person</a:t>
            </a:r>
          </a:p>
          <a:p>
            <a:r>
              <a:rPr lang="en-US" dirty="0" smtClean="0"/>
              <a:t>Most people are unprepared and untrained for this role</a:t>
            </a:r>
            <a:endParaRPr lang="en-US" dirty="0"/>
          </a:p>
          <a:p>
            <a:r>
              <a:rPr lang="en-US" dirty="0" smtClean="0"/>
              <a:t>Providing care for a </a:t>
            </a:r>
            <a:r>
              <a:rPr lang="en-US" dirty="0"/>
              <a:t>loved one </a:t>
            </a:r>
            <a:r>
              <a:rPr lang="en-US" dirty="0" smtClean="0"/>
              <a:t>can take a tremendous toll on the caregiver, in terms of emotional health, physical health, and financial status.</a:t>
            </a:r>
            <a:endParaRPr lang="en-US" dirty="0"/>
          </a:p>
          <a:p>
            <a:endParaRPr lang="en-US" dirty="0"/>
          </a:p>
        </p:txBody>
      </p:sp>
      <p:pic>
        <p:nvPicPr>
          <p:cNvPr id="5" name="Picture 4" title="Photo of elderly man using a wal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217" y="1981200"/>
            <a:ext cx="212140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714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58BBA12-2560-42DB-A4C9-E77BE6082EBC}" type="slidenum">
              <a:rPr lang="en-US" smtClean="0"/>
              <a:pPr/>
              <a:t>30</a:t>
            </a:fld>
            <a:endParaRPr lang="en-US" dirty="0"/>
          </a:p>
        </p:txBody>
      </p:sp>
      <p:sp>
        <p:nvSpPr>
          <p:cNvPr id="3" name="Title 2"/>
          <p:cNvSpPr>
            <a:spLocks noGrp="1"/>
          </p:cNvSpPr>
          <p:nvPr>
            <p:ph type="title"/>
          </p:nvPr>
        </p:nvSpPr>
        <p:spPr>
          <a:xfrm>
            <a:off x="276225" y="76200"/>
            <a:ext cx="8591550" cy="1066801"/>
          </a:xfrm>
        </p:spPr>
        <p:txBody>
          <a:bodyPr/>
          <a:lstStyle/>
          <a:p>
            <a:r>
              <a:rPr lang="en-US" dirty="0" smtClean="0"/>
              <a:t>Basics of Caring for Yourself</a:t>
            </a:r>
            <a:endParaRPr lang="en-US" dirty="0"/>
          </a:p>
        </p:txBody>
      </p:sp>
      <p:sp>
        <p:nvSpPr>
          <p:cNvPr id="4" name="Content Placeholder 3"/>
          <p:cNvSpPr>
            <a:spLocks noGrp="1"/>
          </p:cNvSpPr>
          <p:nvPr>
            <p:ph sz="quarter" idx="13"/>
          </p:nvPr>
        </p:nvSpPr>
        <p:spPr>
          <a:xfrm>
            <a:off x="274320" y="1143000"/>
            <a:ext cx="8595360" cy="4937760"/>
          </a:xfrm>
        </p:spPr>
        <p:txBody>
          <a:bodyPr>
            <a:normAutofit fontScale="85000" lnSpcReduction="20000"/>
          </a:bodyPr>
          <a:lstStyle/>
          <a:p>
            <a:endParaRPr lang="en-US" dirty="0"/>
          </a:p>
          <a:p>
            <a:r>
              <a:rPr lang="en-US" dirty="0" smtClean="0"/>
              <a:t>Educate yourself about the disease or medical condition </a:t>
            </a:r>
          </a:p>
          <a:p>
            <a:r>
              <a:rPr lang="en-US" dirty="0" smtClean="0"/>
              <a:t>Become part of the healthcare team</a:t>
            </a:r>
          </a:p>
          <a:p>
            <a:r>
              <a:rPr lang="en-US" dirty="0"/>
              <a:t>C</a:t>
            </a:r>
            <a:r>
              <a:rPr lang="en-US" dirty="0" smtClean="0"/>
              <a:t>onsult with other experts if necessary (legal, financial)</a:t>
            </a:r>
          </a:p>
          <a:p>
            <a:r>
              <a:rPr lang="en-US" dirty="0" smtClean="0"/>
              <a:t>Tap your social resources </a:t>
            </a:r>
          </a:p>
          <a:p>
            <a:r>
              <a:rPr lang="en-US" dirty="0" smtClean="0"/>
              <a:t>Take time for relaxation and exercise </a:t>
            </a:r>
          </a:p>
          <a:p>
            <a:r>
              <a:rPr lang="en-US" dirty="0" smtClean="0"/>
              <a:t>Use community resources </a:t>
            </a:r>
          </a:p>
          <a:p>
            <a:r>
              <a:rPr lang="en-US" dirty="0" smtClean="0"/>
              <a:t>Maintain your sense of humor </a:t>
            </a:r>
          </a:p>
          <a:p>
            <a:r>
              <a:rPr lang="en-US" dirty="0"/>
              <a:t>Set realistic goals </a:t>
            </a:r>
          </a:p>
          <a:p>
            <a:r>
              <a:rPr lang="en-US" dirty="0" smtClean="0"/>
              <a:t>Explore religious beliefs and spiritual values </a:t>
            </a:r>
          </a:p>
          <a:p>
            <a:pPr marL="0" indent="0">
              <a:buNone/>
            </a:pPr>
            <a:r>
              <a:rPr lang="en-US" sz="1600" dirty="0" smtClean="0"/>
              <a:t>http</a:t>
            </a:r>
            <a:r>
              <a:rPr lang="en-US" sz="1600" dirty="0"/>
              <a:t>://www.aoa.gov/AoAroot/Press_Room/Products_Materials/fact/pdf/Taking_Care_Yourself.pdf</a:t>
            </a:r>
          </a:p>
        </p:txBody>
      </p:sp>
      <p:pic>
        <p:nvPicPr>
          <p:cNvPr id="1027" name="Picture 3" title="Photo of girl and women standing and holding bicycles"/>
          <p:cNvPicPr>
            <a:picLocks noChangeAspect="1" noChangeArrowheads="1"/>
          </p:cNvPicPr>
          <p:nvPr/>
        </p:nvPicPr>
        <p:blipFill rotWithShape="1">
          <a:blip r:embed="rId3">
            <a:extLst>
              <a:ext uri="{28A0092B-C50C-407E-A947-70E740481C1C}">
                <a14:useLocalDpi xmlns:a14="http://schemas.microsoft.com/office/drawing/2010/main" val="0"/>
              </a:ext>
            </a:extLst>
          </a:blip>
          <a:srcRect l="22645" t="20638" r="16848" b="413"/>
          <a:stretch/>
        </p:blipFill>
        <p:spPr bwMode="auto">
          <a:xfrm>
            <a:off x="6626087" y="3200400"/>
            <a:ext cx="2213113" cy="190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6959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58BBA12-2560-42DB-A4C9-E77BE6082EBC}" type="slidenum">
              <a:rPr lang="en-US" smtClean="0"/>
              <a:pPr/>
              <a:t>31</a:t>
            </a:fld>
            <a:endParaRPr lang="en-US" dirty="0"/>
          </a:p>
        </p:txBody>
      </p:sp>
      <p:sp>
        <p:nvSpPr>
          <p:cNvPr id="3" name="Title 2"/>
          <p:cNvSpPr>
            <a:spLocks noGrp="1"/>
          </p:cNvSpPr>
          <p:nvPr>
            <p:ph type="title"/>
          </p:nvPr>
        </p:nvSpPr>
        <p:spPr>
          <a:xfrm>
            <a:off x="276225" y="0"/>
            <a:ext cx="8591550" cy="914400"/>
          </a:xfrm>
        </p:spPr>
        <p:txBody>
          <a:bodyPr/>
          <a:lstStyle/>
          <a:p>
            <a:r>
              <a:rPr lang="en-US" dirty="0" smtClean="0"/>
              <a:t>A Few More Things</a:t>
            </a:r>
            <a:endParaRPr lang="en-US" dirty="0"/>
          </a:p>
        </p:txBody>
      </p:sp>
      <p:sp>
        <p:nvSpPr>
          <p:cNvPr id="4" name="Content Placeholder 3"/>
          <p:cNvSpPr>
            <a:spLocks noGrp="1"/>
          </p:cNvSpPr>
          <p:nvPr>
            <p:ph sz="quarter" idx="13"/>
          </p:nvPr>
        </p:nvSpPr>
        <p:spPr>
          <a:xfrm>
            <a:off x="274320" y="1143000"/>
            <a:ext cx="8595360" cy="4712208"/>
          </a:xfrm>
        </p:spPr>
        <p:txBody>
          <a:bodyPr/>
          <a:lstStyle/>
          <a:p>
            <a:r>
              <a:rPr lang="en-US" dirty="0" smtClean="0"/>
              <a:t>Creating and maintaining an organized filing system reduces stress</a:t>
            </a:r>
          </a:p>
          <a:p>
            <a:r>
              <a:rPr lang="en-US" dirty="0" smtClean="0"/>
              <a:t>Person handling the affairs of another will need power of attorney to speak to doctor, bank, insurers, even the cable company. </a:t>
            </a:r>
            <a:endParaRPr lang="en-US" dirty="0"/>
          </a:p>
          <a:p>
            <a:endParaRPr lang="en-US" dirty="0" smtClean="0"/>
          </a:p>
        </p:txBody>
      </p:sp>
      <p:grpSp>
        <p:nvGrpSpPr>
          <p:cNvPr id="5" name="Group 4" title="Two photos of file folders with arrow in between, showing disorganized stack leading to organized files"/>
          <p:cNvGrpSpPr/>
          <p:nvPr/>
        </p:nvGrpSpPr>
        <p:grpSpPr>
          <a:xfrm>
            <a:off x="797679" y="3892057"/>
            <a:ext cx="7584321" cy="2508743"/>
            <a:chOff x="797679" y="3892057"/>
            <a:chExt cx="7584321" cy="2508743"/>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667"/>
            <a:stretch/>
          </p:blipFill>
          <p:spPr bwMode="auto">
            <a:xfrm>
              <a:off x="5371508" y="3892057"/>
              <a:ext cx="3010492" cy="250874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344" b="7324"/>
            <a:stretch/>
          </p:blipFill>
          <p:spPr bwMode="auto">
            <a:xfrm>
              <a:off x="797679" y="3892057"/>
              <a:ext cx="2057400" cy="2508743"/>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3128287" y="4779533"/>
              <a:ext cx="1977113" cy="692531"/>
            </a:xfrm>
            <a:prstGeom prst="rightArrow">
              <a:avLst/>
            </a:prstGeom>
            <a:solidFill>
              <a:schemeClr val="bg1">
                <a:lumMod val="75000"/>
              </a:schemeClr>
            </a:solidFill>
            <a:ln>
              <a:solidFill>
                <a:schemeClr val="tx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18446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58BBA12-2560-42DB-A4C9-E77BE6082EBC}" type="slidenum">
              <a:rPr lang="en-US" smtClean="0"/>
              <a:pPr/>
              <a:t>32</a:t>
            </a:fld>
            <a:endParaRPr lang="en-US" dirty="0"/>
          </a:p>
        </p:txBody>
      </p:sp>
      <p:sp>
        <p:nvSpPr>
          <p:cNvPr id="3" name="Title 2"/>
          <p:cNvSpPr>
            <a:spLocks noGrp="1"/>
          </p:cNvSpPr>
          <p:nvPr>
            <p:ph type="title"/>
          </p:nvPr>
        </p:nvSpPr>
        <p:spPr>
          <a:xfrm>
            <a:off x="276225" y="76200"/>
            <a:ext cx="8591550" cy="838200"/>
          </a:xfrm>
        </p:spPr>
        <p:txBody>
          <a:bodyPr/>
          <a:lstStyle/>
          <a:p>
            <a:r>
              <a:rPr lang="en-US" dirty="0" smtClean="0"/>
              <a:t>Make Time</a:t>
            </a:r>
            <a:endParaRPr lang="en-US" dirty="0"/>
          </a:p>
        </p:txBody>
      </p:sp>
      <p:sp>
        <p:nvSpPr>
          <p:cNvPr id="4" name="Content Placeholder 3"/>
          <p:cNvSpPr>
            <a:spLocks noGrp="1"/>
          </p:cNvSpPr>
          <p:nvPr>
            <p:ph sz="quarter" idx="13"/>
          </p:nvPr>
        </p:nvSpPr>
        <p:spPr>
          <a:xfrm>
            <a:off x="274320" y="990600"/>
            <a:ext cx="8595360" cy="5093208"/>
          </a:xfrm>
        </p:spPr>
        <p:txBody>
          <a:bodyPr/>
          <a:lstStyle/>
          <a:p>
            <a:r>
              <a:rPr lang="en-US" dirty="0" smtClean="0"/>
              <a:t>Caregivers need to make time for the others in their life; it’s vital for everyone</a:t>
            </a:r>
            <a:endParaRPr lang="en-US" dirty="0"/>
          </a:p>
        </p:txBody>
      </p:sp>
      <p:grpSp>
        <p:nvGrpSpPr>
          <p:cNvPr id="5" name="Group 4" title="Photos showing a woman giving flowers to an older woman, a woman reading with a dog lying next to her, and a man holding the hand of a small gir."/>
          <p:cNvGrpSpPr/>
          <p:nvPr/>
        </p:nvGrpSpPr>
        <p:grpSpPr>
          <a:xfrm>
            <a:off x="609600" y="2057400"/>
            <a:ext cx="7543800" cy="4472884"/>
            <a:chOff x="609600" y="2057400"/>
            <a:chExt cx="7543800" cy="4472884"/>
          </a:xfrm>
        </p:grpSpPr>
        <p:pic>
          <p:nvPicPr>
            <p:cNvPr id="4100" name="Picture 4" descr="C:\Users\kkham\AppData\Local\Microsoft\Windows\Temporary Internet Files\Content.IE5\TXVBU1YS\MP9003997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448298"/>
              <a:ext cx="3124200" cy="20819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kkham\AppData\Local\Microsoft\Windows\Temporary Internet Files\Content.IE5\LHSLPI00\MP9004227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26"/>
            <a:stretch/>
          </p:blipFill>
          <p:spPr bwMode="auto">
            <a:xfrm>
              <a:off x="609600" y="2622578"/>
              <a:ext cx="2667000" cy="25089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kkham\AppData\Local\Microsoft\Windows\Temporary Internet Files\Content.IE5\LHSLPI00\MP90030910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057400"/>
              <a:ext cx="3352800" cy="21904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655482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33</a:t>
            </a:fld>
            <a:endParaRPr lang="en-US"/>
          </a:p>
        </p:txBody>
      </p:sp>
      <p:sp>
        <p:nvSpPr>
          <p:cNvPr id="2" name="Title 1"/>
          <p:cNvSpPr>
            <a:spLocks noGrp="1"/>
          </p:cNvSpPr>
          <p:nvPr>
            <p:ph type="title"/>
          </p:nvPr>
        </p:nvSpPr>
        <p:spPr>
          <a:xfrm>
            <a:off x="276225" y="0"/>
            <a:ext cx="8591550" cy="1066801"/>
          </a:xfrm>
        </p:spPr>
        <p:txBody>
          <a:bodyPr/>
          <a:lstStyle/>
          <a:p>
            <a:r>
              <a:rPr lang="en-US" dirty="0" smtClean="0"/>
              <a:t>Resources for the Caregiver</a:t>
            </a:r>
            <a:endParaRPr lang="en-US" dirty="0"/>
          </a:p>
        </p:txBody>
      </p:sp>
      <p:sp>
        <p:nvSpPr>
          <p:cNvPr id="3" name="Content Placeholder 2"/>
          <p:cNvSpPr>
            <a:spLocks noGrp="1"/>
          </p:cNvSpPr>
          <p:nvPr>
            <p:ph sz="quarter" idx="13"/>
          </p:nvPr>
        </p:nvSpPr>
        <p:spPr>
          <a:xfrm>
            <a:off x="274320" y="1143000"/>
            <a:ext cx="8595360" cy="4937760"/>
          </a:xfrm>
        </p:spPr>
        <p:txBody>
          <a:bodyPr/>
          <a:lstStyle/>
          <a:p>
            <a:r>
              <a:rPr lang="en-US" dirty="0" smtClean="0"/>
              <a:t>Nicely designed page for caregivers of people with heart disease, but information applies to caregivers in all situations. </a:t>
            </a:r>
            <a:r>
              <a:rPr lang="en-US" sz="2000" dirty="0" smtClean="0">
                <a:hlinkClick r:id="rId3"/>
              </a:rPr>
              <a:t>http</a:t>
            </a:r>
            <a:r>
              <a:rPr lang="en-US" sz="2000" dirty="0">
                <a:hlinkClick r:id="rId3"/>
              </a:rPr>
              <a:t>://www.heart.org/HEARTORG/Caregiver/Caregiver_UCM_001103_SubHomePage.jsp</a:t>
            </a:r>
            <a:endParaRPr lang="en-US" sz="2000" dirty="0"/>
          </a:p>
          <a:p>
            <a:endParaRPr lang="en-US" sz="1200" dirty="0" smtClean="0"/>
          </a:p>
          <a:p>
            <a:r>
              <a:rPr lang="en-US" dirty="0" smtClean="0"/>
              <a:t>Wonderful </a:t>
            </a:r>
            <a:r>
              <a:rPr lang="en-US" dirty="0"/>
              <a:t>resources, including a set of Journal pages for the caregiver. </a:t>
            </a:r>
          </a:p>
        </p:txBody>
      </p:sp>
      <p:pic>
        <p:nvPicPr>
          <p:cNvPr id="2050" name="Picture 2" descr="Text in image reads Caregiver Journal Pages" title="Image of hands with pen writing in a noteboo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811670"/>
            <a:ext cx="3286125" cy="15118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2563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pPr/>
              <a:t>34</a:t>
            </a:fld>
            <a:endParaRPr lang="en-US" dirty="0"/>
          </a:p>
        </p:txBody>
      </p:sp>
      <p:sp>
        <p:nvSpPr>
          <p:cNvPr id="2" name="Title 1"/>
          <p:cNvSpPr>
            <a:spLocks noGrp="1"/>
          </p:cNvSpPr>
          <p:nvPr>
            <p:ph type="title"/>
          </p:nvPr>
        </p:nvSpPr>
        <p:spPr>
          <a:xfrm>
            <a:off x="276225" y="0"/>
            <a:ext cx="8591550" cy="1066801"/>
          </a:xfrm>
        </p:spPr>
        <p:txBody>
          <a:bodyPr/>
          <a:lstStyle/>
          <a:p>
            <a:r>
              <a:rPr lang="en-US" dirty="0" smtClean="0"/>
              <a:t>Finding Support Groups</a:t>
            </a:r>
            <a:endParaRPr lang="en-US" dirty="0"/>
          </a:p>
        </p:txBody>
      </p:sp>
      <p:sp>
        <p:nvSpPr>
          <p:cNvPr id="3" name="Content Placeholder 2"/>
          <p:cNvSpPr>
            <a:spLocks noGrp="1"/>
          </p:cNvSpPr>
          <p:nvPr>
            <p:ph sz="quarter" idx="13"/>
          </p:nvPr>
        </p:nvSpPr>
        <p:spPr>
          <a:xfrm>
            <a:off x="274320" y="1143000"/>
            <a:ext cx="8595360" cy="4937760"/>
          </a:xfrm>
        </p:spPr>
        <p:txBody>
          <a:bodyPr/>
          <a:lstStyle/>
          <a:p>
            <a:r>
              <a:rPr lang="en-US" dirty="0" smtClean="0"/>
              <a:t>Local resources – hospital social worker, community organizations</a:t>
            </a:r>
          </a:p>
          <a:p>
            <a:r>
              <a:rPr lang="en-US" dirty="0" smtClean="0"/>
              <a:t>Area Agency on Aging</a:t>
            </a:r>
          </a:p>
          <a:p>
            <a:r>
              <a:rPr lang="en-US" dirty="0" smtClean="0"/>
              <a:t>Online resources for specific conditions – often have support group directories </a:t>
            </a:r>
          </a:p>
          <a:p>
            <a:r>
              <a:rPr lang="en-US" dirty="0" smtClean="0"/>
              <a:t> Online support groups </a:t>
            </a:r>
            <a:endParaRPr lang="en-US" dirty="0"/>
          </a:p>
        </p:txBody>
      </p:sp>
      <p:grpSp>
        <p:nvGrpSpPr>
          <p:cNvPr id="5" name="Group 4" title="Photo of a woman using a computer and two women having a conversation at a table"/>
          <p:cNvGrpSpPr/>
          <p:nvPr/>
        </p:nvGrpSpPr>
        <p:grpSpPr>
          <a:xfrm>
            <a:off x="838200" y="3953256"/>
            <a:ext cx="6858000" cy="2599944"/>
            <a:chOff x="838200" y="3953256"/>
            <a:chExt cx="6858000" cy="2599944"/>
          </a:xfrm>
        </p:grpSpPr>
        <p:pic>
          <p:nvPicPr>
            <p:cNvPr id="5124" name="Picture 4" descr="C:\Users\kkham\AppData\Local\Microsoft\Windows\Temporary Internet Files\Content.IE5\LHSLPI00\MP9004441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665833"/>
              <a:ext cx="2819400" cy="18873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Users\kkham\AppData\Local\Microsoft\Windows\Temporary Internet Files\Content.IE5\LHSLPI00\MP90040035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62" t="-879" r="31381" b="879"/>
            <a:stretch/>
          </p:blipFill>
          <p:spPr bwMode="auto">
            <a:xfrm>
              <a:off x="4739640" y="3953256"/>
              <a:ext cx="2956560" cy="25999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31653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35</a:t>
            </a:fld>
            <a:endParaRPr lang="en-US"/>
          </a:p>
        </p:txBody>
      </p:sp>
      <p:sp>
        <p:nvSpPr>
          <p:cNvPr id="2" name="Title 1"/>
          <p:cNvSpPr>
            <a:spLocks noGrp="1"/>
          </p:cNvSpPr>
          <p:nvPr>
            <p:ph type="title"/>
          </p:nvPr>
        </p:nvSpPr>
        <p:spPr>
          <a:xfrm>
            <a:off x="276225" y="0"/>
            <a:ext cx="8591550" cy="1066801"/>
          </a:xfrm>
        </p:spPr>
        <p:txBody>
          <a:bodyPr>
            <a:normAutofit/>
          </a:bodyPr>
          <a:lstStyle/>
          <a:p>
            <a:r>
              <a:rPr lang="en-US" dirty="0" smtClean="0"/>
              <a:t>Seek Out Local and State Services</a:t>
            </a:r>
            <a:endParaRPr lang="en-US" dirty="0"/>
          </a:p>
        </p:txBody>
      </p:sp>
      <p:sp>
        <p:nvSpPr>
          <p:cNvPr id="3" name="Content Placeholder 2"/>
          <p:cNvSpPr>
            <a:spLocks noGrp="1"/>
          </p:cNvSpPr>
          <p:nvPr>
            <p:ph sz="quarter" idx="13"/>
          </p:nvPr>
        </p:nvSpPr>
        <p:spPr/>
        <p:txBody>
          <a:bodyPr>
            <a:normAutofit fontScale="92500" lnSpcReduction="10000"/>
          </a:bodyPr>
          <a:lstStyle/>
          <a:p>
            <a:pPr marL="0" indent="0">
              <a:lnSpc>
                <a:spcPct val="120000"/>
              </a:lnSpc>
              <a:spcBef>
                <a:spcPts val="0"/>
              </a:spcBef>
              <a:buNone/>
            </a:pPr>
            <a:r>
              <a:rPr lang="en-US" b="1" dirty="0" smtClean="0"/>
              <a:t>Area Agency on Aging</a:t>
            </a:r>
          </a:p>
          <a:p>
            <a:pPr lvl="1">
              <a:lnSpc>
                <a:spcPct val="120000"/>
              </a:lnSpc>
              <a:spcBef>
                <a:spcPts val="0"/>
              </a:spcBef>
            </a:pPr>
            <a:r>
              <a:rPr lang="en-US" dirty="0" smtClean="0"/>
              <a:t>California divided into 33 PSAs (Planning and Service Areas)</a:t>
            </a:r>
          </a:p>
          <a:p>
            <a:pPr marL="170752" lvl="1" indent="0">
              <a:lnSpc>
                <a:spcPct val="120000"/>
              </a:lnSpc>
              <a:spcBef>
                <a:spcPts val="0"/>
              </a:spcBef>
              <a:buNone/>
            </a:pPr>
            <a:r>
              <a:rPr lang="en-US" sz="1900" dirty="0">
                <a:hlinkClick r:id="rId3"/>
              </a:rPr>
              <a:t>http://</a:t>
            </a:r>
            <a:r>
              <a:rPr lang="en-US" sz="1900" dirty="0" smtClean="0">
                <a:hlinkClick r:id="rId3"/>
              </a:rPr>
              <a:t>www.c4a.info/index.php?option=com_content&amp;view=article&amp;id=4&amp;Itemid=4</a:t>
            </a:r>
            <a:endParaRPr lang="en-US" sz="1900" dirty="0" smtClean="0"/>
          </a:p>
          <a:p>
            <a:pPr marL="170752" lvl="1" indent="0">
              <a:lnSpc>
                <a:spcPct val="120000"/>
              </a:lnSpc>
              <a:spcBef>
                <a:spcPts val="0"/>
              </a:spcBef>
              <a:buNone/>
            </a:pPr>
            <a:endParaRPr lang="en-US" sz="1900" dirty="0" smtClean="0"/>
          </a:p>
          <a:p>
            <a:pPr marL="0" indent="0">
              <a:lnSpc>
                <a:spcPct val="120000"/>
              </a:lnSpc>
              <a:spcBef>
                <a:spcPts val="0"/>
              </a:spcBef>
              <a:buNone/>
            </a:pPr>
            <a:r>
              <a:rPr lang="en-US" b="1" dirty="0" smtClean="0"/>
              <a:t>California Caregiver Resource Centers</a:t>
            </a:r>
          </a:p>
          <a:p>
            <a:pPr lvl="1">
              <a:lnSpc>
                <a:spcPct val="120000"/>
              </a:lnSpc>
              <a:spcBef>
                <a:spcPts val="0"/>
              </a:spcBef>
            </a:pPr>
            <a:r>
              <a:rPr lang="en-US" dirty="0" smtClean="0"/>
              <a:t>11 non-profit centers throughout state </a:t>
            </a:r>
          </a:p>
          <a:p>
            <a:pPr marL="170752" lvl="1" indent="0">
              <a:lnSpc>
                <a:spcPct val="120000"/>
              </a:lnSpc>
              <a:spcBef>
                <a:spcPts val="0"/>
              </a:spcBef>
              <a:buNone/>
            </a:pPr>
            <a:r>
              <a:rPr lang="en-US" sz="2200" dirty="0" smtClean="0">
                <a:hlinkClick r:id="rId4"/>
              </a:rPr>
              <a:t>http</a:t>
            </a:r>
            <a:r>
              <a:rPr lang="en-US" sz="2200" dirty="0">
                <a:hlinkClick r:id="rId4"/>
              </a:rPr>
              <a:t>://</a:t>
            </a:r>
            <a:r>
              <a:rPr lang="en-US" sz="2200" dirty="0" smtClean="0">
                <a:hlinkClick r:id="rId4"/>
              </a:rPr>
              <a:t>www.californiacrc.org/californiacrc/jsp/home.jsp</a:t>
            </a:r>
            <a:endParaRPr lang="en-US" sz="2200" dirty="0" smtClean="0"/>
          </a:p>
          <a:p>
            <a:pPr marL="170752" lvl="1" indent="0">
              <a:lnSpc>
                <a:spcPct val="120000"/>
              </a:lnSpc>
              <a:spcBef>
                <a:spcPts val="0"/>
              </a:spcBef>
              <a:buNone/>
            </a:pPr>
            <a:endParaRPr lang="en-US" dirty="0" smtClean="0"/>
          </a:p>
          <a:p>
            <a:pPr marL="0" indent="-2286">
              <a:lnSpc>
                <a:spcPct val="120000"/>
              </a:lnSpc>
              <a:spcBef>
                <a:spcPts val="0"/>
              </a:spcBef>
              <a:buNone/>
            </a:pPr>
            <a:r>
              <a:rPr lang="en-US" b="1" dirty="0" smtClean="0"/>
              <a:t>The </a:t>
            </a:r>
            <a:r>
              <a:rPr lang="en-US" b="1" dirty="0"/>
              <a:t>National Family Caregiver Support Program </a:t>
            </a:r>
            <a:endParaRPr lang="en-US" b="1" dirty="0" smtClean="0"/>
          </a:p>
          <a:p>
            <a:pPr lvl="1">
              <a:lnSpc>
                <a:spcPct val="120000"/>
              </a:lnSpc>
              <a:spcBef>
                <a:spcPts val="0"/>
              </a:spcBef>
            </a:pPr>
            <a:r>
              <a:rPr lang="en-US" dirty="0" smtClean="0"/>
              <a:t>Provides </a:t>
            </a:r>
            <a:r>
              <a:rPr lang="en-US" dirty="0"/>
              <a:t>information about caregiver programs and services, counseling, training services and </a:t>
            </a:r>
            <a:r>
              <a:rPr lang="en-US" dirty="0" smtClean="0"/>
              <a:t>respite</a:t>
            </a:r>
            <a:endParaRPr lang="en-US" dirty="0"/>
          </a:p>
          <a:p>
            <a:pPr marL="170752" lvl="1" indent="0">
              <a:lnSpc>
                <a:spcPct val="120000"/>
              </a:lnSpc>
              <a:spcBef>
                <a:spcPts val="0"/>
              </a:spcBef>
              <a:buNone/>
            </a:pPr>
            <a:r>
              <a:rPr lang="en-US" sz="1700" dirty="0" smtClean="0">
                <a:hlinkClick r:id="rId5"/>
              </a:rPr>
              <a:t>http</a:t>
            </a:r>
            <a:r>
              <a:rPr lang="en-US" sz="1700" dirty="0">
                <a:hlinkClick r:id="rId5"/>
              </a:rPr>
              <a:t>://</a:t>
            </a:r>
            <a:r>
              <a:rPr lang="en-US" sz="1700" dirty="0" smtClean="0">
                <a:hlinkClick r:id="rId5"/>
              </a:rPr>
              <a:t>www.nei.nih.gov/nehep/about/partnership/nehep_partnership_organizations.pdf</a:t>
            </a:r>
            <a:endParaRPr lang="en-US" sz="1700" dirty="0" smtClean="0"/>
          </a:p>
          <a:p>
            <a:pPr lvl="1"/>
            <a:endParaRPr lang="en-US" dirty="0"/>
          </a:p>
        </p:txBody>
      </p:sp>
    </p:spTree>
    <p:extLst>
      <p:ext uri="{BB962C8B-B14F-4D97-AF65-F5344CB8AC3E}">
        <p14:creationId xmlns:p14="http://schemas.microsoft.com/office/powerpoint/2010/main" val="7201715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36</a:t>
            </a:fld>
            <a:endParaRPr lang="en-US"/>
          </a:p>
        </p:txBody>
      </p:sp>
      <p:sp>
        <p:nvSpPr>
          <p:cNvPr id="2" name="Title 1"/>
          <p:cNvSpPr>
            <a:spLocks noGrp="1"/>
          </p:cNvSpPr>
          <p:nvPr>
            <p:ph type="title"/>
          </p:nvPr>
        </p:nvSpPr>
        <p:spPr>
          <a:xfrm>
            <a:off x="276225" y="0"/>
            <a:ext cx="8591550" cy="1066801"/>
          </a:xfrm>
        </p:spPr>
        <p:txBody>
          <a:bodyPr/>
          <a:lstStyle/>
          <a:p>
            <a:r>
              <a:rPr lang="en-US" dirty="0" smtClean="0"/>
              <a:t>Building a Small Collection</a:t>
            </a:r>
            <a:endParaRPr lang="en-US" dirty="0"/>
          </a:p>
        </p:txBody>
      </p:sp>
      <p:sp>
        <p:nvSpPr>
          <p:cNvPr id="3" name="Content Placeholder 2"/>
          <p:cNvSpPr>
            <a:spLocks noGrp="1"/>
          </p:cNvSpPr>
          <p:nvPr>
            <p:ph sz="quarter" idx="13"/>
          </p:nvPr>
        </p:nvSpPr>
        <p:spPr/>
        <p:txBody>
          <a:bodyPr>
            <a:normAutofit fontScale="92500" lnSpcReduction="20000"/>
          </a:bodyPr>
          <a:lstStyle/>
          <a:p>
            <a:pPr marL="0" indent="0">
              <a:spcBef>
                <a:spcPts val="0"/>
              </a:spcBef>
              <a:buNone/>
            </a:pPr>
            <a:r>
              <a:rPr lang="en-US" b="1" dirty="0" smtClean="0"/>
              <a:t>The National Institutes of Health</a:t>
            </a:r>
          </a:p>
          <a:p>
            <a:pPr marL="0" indent="0">
              <a:spcBef>
                <a:spcPts val="0"/>
              </a:spcBef>
              <a:buNone/>
            </a:pPr>
            <a:r>
              <a:rPr lang="en-US" sz="2600" dirty="0" smtClean="0"/>
              <a:t>Free </a:t>
            </a:r>
            <a:r>
              <a:rPr lang="en-US" sz="2600" dirty="0"/>
              <a:t>and low-cost publications </a:t>
            </a:r>
            <a:r>
              <a:rPr lang="en-US" sz="2600" dirty="0" smtClean="0"/>
              <a:t>for consumers</a:t>
            </a:r>
          </a:p>
          <a:p>
            <a:pPr marL="0" indent="0">
              <a:spcBef>
                <a:spcPts val="0"/>
              </a:spcBef>
              <a:buNone/>
            </a:pPr>
            <a:endParaRPr lang="en-US" sz="1600" dirty="0"/>
          </a:p>
          <a:p>
            <a:pPr marL="0" indent="0">
              <a:spcBef>
                <a:spcPts val="0"/>
              </a:spcBef>
              <a:buNone/>
            </a:pPr>
            <a:r>
              <a:rPr lang="en-US" dirty="0" smtClean="0"/>
              <a:t>Examples: </a:t>
            </a:r>
          </a:p>
          <a:p>
            <a:pPr marL="173038" lvl="1" indent="0">
              <a:spcBef>
                <a:spcPts val="0"/>
              </a:spcBef>
              <a:buNone/>
            </a:pPr>
            <a:r>
              <a:rPr lang="en-US" dirty="0" smtClean="0"/>
              <a:t>National Diabetes Information Clearinghouse</a:t>
            </a:r>
          </a:p>
          <a:p>
            <a:pPr marL="173038" lvl="1" indent="0">
              <a:spcBef>
                <a:spcPts val="0"/>
              </a:spcBef>
              <a:buNone/>
            </a:pPr>
            <a:r>
              <a:rPr lang="en-US" sz="2600" dirty="0" smtClean="0">
                <a:hlinkClick r:id="rId3"/>
              </a:rPr>
              <a:t>http</a:t>
            </a:r>
            <a:r>
              <a:rPr lang="en-US" sz="2600" dirty="0">
                <a:hlinkClick r:id="rId3"/>
              </a:rPr>
              <a:t>://diabetes.niddk.nih.gov</a:t>
            </a:r>
            <a:r>
              <a:rPr lang="en-US" sz="2600" dirty="0" smtClean="0">
                <a:hlinkClick r:id="rId3"/>
              </a:rPr>
              <a:t>/</a:t>
            </a:r>
            <a:endParaRPr lang="en-US" sz="2600" dirty="0" smtClean="0"/>
          </a:p>
          <a:p>
            <a:pPr marL="173038" lvl="1" indent="0">
              <a:spcBef>
                <a:spcPts val="0"/>
              </a:spcBef>
              <a:buNone/>
            </a:pPr>
            <a:endParaRPr lang="en-US" dirty="0" smtClean="0"/>
          </a:p>
          <a:p>
            <a:pPr marL="173038" lvl="1" indent="0">
              <a:spcBef>
                <a:spcPts val="0"/>
              </a:spcBef>
              <a:buNone/>
            </a:pPr>
            <a:r>
              <a:rPr lang="en-US" dirty="0" smtClean="0"/>
              <a:t>National Cancer Institute </a:t>
            </a:r>
          </a:p>
          <a:p>
            <a:pPr marL="173038" lvl="1" indent="0">
              <a:spcBef>
                <a:spcPts val="0"/>
              </a:spcBef>
              <a:buNone/>
            </a:pPr>
            <a:r>
              <a:rPr lang="en-US" sz="2600" dirty="0" smtClean="0"/>
              <a:t>“What You Need to Know About” series </a:t>
            </a:r>
          </a:p>
          <a:p>
            <a:pPr marL="173038" lvl="1" indent="0">
              <a:spcBef>
                <a:spcPts val="0"/>
              </a:spcBef>
              <a:buNone/>
            </a:pPr>
            <a:r>
              <a:rPr lang="en-US" sz="2600" dirty="0" smtClean="0">
                <a:hlinkClick r:id="rId4"/>
              </a:rPr>
              <a:t>http</a:t>
            </a:r>
            <a:r>
              <a:rPr lang="en-US" sz="2600" dirty="0">
                <a:hlinkClick r:id="rId4"/>
              </a:rPr>
              <a:t>://</a:t>
            </a:r>
            <a:r>
              <a:rPr lang="en-US" sz="2600" dirty="0" smtClean="0">
                <a:hlinkClick r:id="rId4"/>
              </a:rPr>
              <a:t>www.cancer.gov/cancertopics/wyntk</a:t>
            </a:r>
            <a:endParaRPr lang="en-US" sz="2600" dirty="0" smtClean="0"/>
          </a:p>
          <a:p>
            <a:pPr marL="0" indent="0">
              <a:spcBef>
                <a:spcPts val="0"/>
              </a:spcBef>
              <a:buNone/>
            </a:pPr>
            <a:endParaRPr lang="en-US" dirty="0" smtClean="0"/>
          </a:p>
          <a:p>
            <a:pPr marL="0" indent="0">
              <a:spcBef>
                <a:spcPts val="0"/>
              </a:spcBef>
              <a:buNone/>
            </a:pPr>
            <a:r>
              <a:rPr lang="en-US" b="1" dirty="0" smtClean="0"/>
              <a:t>Building </a:t>
            </a:r>
            <a:r>
              <a:rPr lang="en-US" b="1" dirty="0"/>
              <a:t>&amp; Running a Small Resource Center: a </a:t>
            </a:r>
            <a:r>
              <a:rPr lang="en-US" b="1" dirty="0" smtClean="0"/>
              <a:t>toolkit</a:t>
            </a:r>
          </a:p>
          <a:p>
            <a:pPr marL="0" indent="0">
              <a:spcBef>
                <a:spcPts val="0"/>
              </a:spcBef>
              <a:buNone/>
            </a:pPr>
            <a:r>
              <a:rPr lang="en-US" sz="2600" dirty="0" smtClean="0"/>
              <a:t>Published by the Alzheimer’s Association, the guide includes </a:t>
            </a:r>
            <a:r>
              <a:rPr lang="en-US" sz="2600" dirty="0"/>
              <a:t>information useful to any organization interested in building and running a small resource center. </a:t>
            </a:r>
            <a:r>
              <a:rPr lang="en-US" sz="2600" dirty="0" smtClean="0"/>
              <a:t> </a:t>
            </a:r>
            <a:endParaRPr lang="en-US" sz="2600" dirty="0"/>
          </a:p>
          <a:p>
            <a:pPr marL="0" indent="0">
              <a:spcBef>
                <a:spcPts val="0"/>
              </a:spcBef>
              <a:buNone/>
            </a:pPr>
            <a:r>
              <a:rPr lang="en-US" sz="2100" dirty="0" smtClean="0">
                <a:hlinkClick r:id="rId5"/>
              </a:rPr>
              <a:t>http</a:t>
            </a:r>
            <a:r>
              <a:rPr lang="en-US" sz="2100" dirty="0">
                <a:hlinkClick r:id="rId5"/>
              </a:rPr>
              <a:t>://</a:t>
            </a:r>
            <a:r>
              <a:rPr lang="en-US" sz="2100" dirty="0" smtClean="0">
                <a:hlinkClick r:id="rId5"/>
              </a:rPr>
              <a:t>www.alz.org/library/downloads/BuildingSmallResourceCenter2.10.pdf</a:t>
            </a:r>
            <a:endParaRPr lang="en-US" sz="2100" dirty="0" smtClean="0"/>
          </a:p>
          <a:p>
            <a:pPr marL="0" indent="0">
              <a:spcBef>
                <a:spcPts val="0"/>
              </a:spcBef>
              <a:buNone/>
            </a:pPr>
            <a:endParaRPr lang="en-US" dirty="0"/>
          </a:p>
          <a:p>
            <a:pPr>
              <a:spcBef>
                <a:spcPts val="0"/>
              </a:spcBef>
            </a:pPr>
            <a:endParaRPr lang="en-US" dirty="0"/>
          </a:p>
        </p:txBody>
      </p:sp>
    </p:spTree>
    <p:extLst>
      <p:ext uri="{BB962C8B-B14F-4D97-AF65-F5344CB8AC3E}">
        <p14:creationId xmlns:p14="http://schemas.microsoft.com/office/powerpoint/2010/main" val="33592168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37</a:t>
            </a:fld>
            <a:endParaRPr lang="en-US"/>
          </a:p>
        </p:txBody>
      </p:sp>
      <p:sp>
        <p:nvSpPr>
          <p:cNvPr id="8" name="Title 7"/>
          <p:cNvSpPr>
            <a:spLocks noGrp="1"/>
          </p:cNvSpPr>
          <p:nvPr>
            <p:ph type="title"/>
          </p:nvPr>
        </p:nvSpPr>
        <p:spPr>
          <a:xfrm>
            <a:off x="276225" y="0"/>
            <a:ext cx="8591550" cy="1066801"/>
          </a:xfrm>
        </p:spPr>
        <p:txBody>
          <a:bodyPr/>
          <a:lstStyle/>
          <a:p>
            <a:r>
              <a:rPr lang="en-US" dirty="0" smtClean="0"/>
              <a:t>Caregiver DVDs</a:t>
            </a:r>
            <a:endParaRPr lang="en-US" dirty="0"/>
          </a:p>
        </p:txBody>
      </p:sp>
      <p:sp>
        <p:nvSpPr>
          <p:cNvPr id="3" name="Content Placeholder 2"/>
          <p:cNvSpPr>
            <a:spLocks noGrp="1"/>
          </p:cNvSpPr>
          <p:nvPr>
            <p:ph sz="quarter" idx="13"/>
          </p:nvPr>
        </p:nvSpPr>
        <p:spPr>
          <a:xfrm>
            <a:off x="533400" y="5181600"/>
            <a:ext cx="8229600" cy="1516909"/>
          </a:xfrm>
        </p:spPr>
        <p:txBody>
          <a:bodyPr>
            <a:normAutofit/>
          </a:bodyPr>
          <a:lstStyle/>
          <a:p>
            <a:pPr marL="0" indent="0">
              <a:buNone/>
            </a:pPr>
            <a:r>
              <a:rPr lang="en-US" sz="2400" dirty="0"/>
              <a:t>The Savvy Caregiver program is a training program for </a:t>
            </a:r>
            <a:r>
              <a:rPr lang="en-US" sz="2400" dirty="0" smtClean="0"/>
              <a:t>caregivers of persons with memory loss or dementia.</a:t>
            </a:r>
          </a:p>
          <a:p>
            <a:pPr marL="0" indent="0">
              <a:buNone/>
            </a:pPr>
            <a:r>
              <a:rPr lang="en-US" sz="2400" dirty="0" smtClean="0">
                <a:hlinkClick r:id="rId2"/>
              </a:rPr>
              <a:t>http</a:t>
            </a:r>
            <a:r>
              <a:rPr lang="en-US" sz="2400" dirty="0">
                <a:hlinkClick r:id="rId2"/>
              </a:rPr>
              <a:t>://www.memorylossdvd.com</a:t>
            </a:r>
            <a:r>
              <a:rPr lang="en-US" sz="2400" dirty="0" smtClean="0">
                <a:hlinkClick r:id="rId2"/>
              </a:rPr>
              <a:t>/</a:t>
            </a:r>
            <a:endParaRPr lang="en-US" sz="2400" dirty="0" smtClean="0"/>
          </a:p>
          <a:p>
            <a:pPr marL="0" indent="0">
              <a:buNone/>
            </a:pPr>
            <a:endParaRPr lang="en-US" sz="2400" dirty="0"/>
          </a:p>
          <a:p>
            <a:pPr marL="0" indent="0">
              <a:buNone/>
            </a:pPr>
            <a:endParaRPr lang="en-US" sz="2400" dirty="0"/>
          </a:p>
        </p:txBody>
      </p:sp>
      <p:pic>
        <p:nvPicPr>
          <p:cNvPr id="5122" name="Picture 2" title="Screenshot showing a web page about the Savvy Caregiver DVD training materi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0329"/>
            <a:ext cx="6156325" cy="343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2725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38</a:t>
            </a:fld>
            <a:endParaRPr lang="en-US"/>
          </a:p>
        </p:txBody>
      </p:sp>
      <p:sp>
        <p:nvSpPr>
          <p:cNvPr id="2" name="Title 1"/>
          <p:cNvSpPr>
            <a:spLocks noGrp="1"/>
          </p:cNvSpPr>
          <p:nvPr>
            <p:ph type="title"/>
          </p:nvPr>
        </p:nvSpPr>
        <p:spPr>
          <a:xfrm>
            <a:off x="276225" y="228601"/>
            <a:ext cx="8591550" cy="838200"/>
          </a:xfrm>
        </p:spPr>
        <p:txBody>
          <a:bodyPr/>
          <a:lstStyle/>
          <a:p>
            <a:r>
              <a:rPr lang="en-US" dirty="0" smtClean="0"/>
              <a:t>Tip: Quick Path to Information</a:t>
            </a:r>
            <a:endParaRPr lang="en-US" dirty="0"/>
          </a:p>
        </p:txBody>
      </p:sp>
      <p:sp>
        <p:nvSpPr>
          <p:cNvPr id="3" name="Content Placeholder 2"/>
          <p:cNvSpPr>
            <a:spLocks noGrp="1"/>
          </p:cNvSpPr>
          <p:nvPr>
            <p:ph sz="quarter" idx="13"/>
          </p:nvPr>
        </p:nvSpPr>
        <p:spPr>
          <a:xfrm>
            <a:off x="685800" y="1295400"/>
            <a:ext cx="7899327" cy="1004072"/>
          </a:xfrm>
          <a:ln w="12700">
            <a:solidFill>
              <a:schemeClr val="tx1"/>
            </a:solidFill>
          </a:ln>
        </p:spPr>
        <p:txBody>
          <a:bodyPr>
            <a:normAutofit/>
          </a:bodyPr>
          <a:lstStyle/>
          <a:p>
            <a:pPr marL="0" indent="0">
              <a:buNone/>
            </a:pPr>
            <a:r>
              <a:rPr lang="en-US" dirty="0" smtClean="0"/>
              <a:t>Remember to use MedlinePlus for quick checks on caregiver information for just about any topic</a:t>
            </a:r>
          </a:p>
          <a:p>
            <a:endParaRPr lang="en-US" dirty="0"/>
          </a:p>
        </p:txBody>
      </p:sp>
      <p:pic>
        <p:nvPicPr>
          <p:cNvPr id="2050" name="Picture 2" descr="Sample search in search box includes the words caregiver and huntington; the search results show topics for caregivers and Hungtington's Disease." title="Screenshot showing the search results page for MedlinePlus.gov"/>
          <p:cNvPicPr>
            <a:picLocks noChangeAspect="1" noChangeArrowheads="1"/>
          </p:cNvPicPr>
          <p:nvPr/>
        </p:nvPicPr>
        <p:blipFill rotWithShape="1">
          <a:blip r:embed="rId2">
            <a:extLst>
              <a:ext uri="{28A0092B-C50C-407E-A947-70E740481C1C}">
                <a14:useLocalDpi xmlns:a14="http://schemas.microsoft.com/office/drawing/2010/main" val="0"/>
              </a:ext>
            </a:extLst>
          </a:blip>
          <a:srcRect l="4312" t="18973" r="4075" b="16031"/>
          <a:stretch/>
        </p:blipFill>
        <p:spPr bwMode="auto">
          <a:xfrm>
            <a:off x="609600" y="2567696"/>
            <a:ext cx="8051727" cy="428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5428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39</a:t>
            </a:fld>
            <a:endParaRPr lang="en-US"/>
          </a:p>
        </p:txBody>
      </p:sp>
      <p:sp>
        <p:nvSpPr>
          <p:cNvPr id="2" name="Title 1"/>
          <p:cNvSpPr>
            <a:spLocks noGrp="1"/>
          </p:cNvSpPr>
          <p:nvPr>
            <p:ph type="title"/>
          </p:nvPr>
        </p:nvSpPr>
        <p:spPr>
          <a:xfrm>
            <a:off x="276225" y="228601"/>
            <a:ext cx="8591550" cy="838200"/>
          </a:xfrm>
        </p:spPr>
        <p:txBody>
          <a:bodyPr>
            <a:normAutofit/>
          </a:bodyPr>
          <a:lstStyle/>
          <a:p>
            <a:r>
              <a:rPr lang="en-US" dirty="0" smtClean="0"/>
              <a:t>This Affects All of Us</a:t>
            </a:r>
            <a:endParaRPr lang="en-US" dirty="0"/>
          </a:p>
        </p:txBody>
      </p:sp>
      <p:sp>
        <p:nvSpPr>
          <p:cNvPr id="3" name="Content Placeholder 2"/>
          <p:cNvSpPr>
            <a:spLocks noGrp="1"/>
          </p:cNvSpPr>
          <p:nvPr>
            <p:ph sz="quarter" idx="13"/>
          </p:nvPr>
        </p:nvSpPr>
        <p:spPr>
          <a:xfrm>
            <a:off x="217673" y="1219200"/>
            <a:ext cx="8488680" cy="3733800"/>
          </a:xfrm>
        </p:spPr>
        <p:txBody>
          <a:bodyPr>
            <a:normAutofit fontScale="92500" lnSpcReduction="10000"/>
          </a:bodyPr>
          <a:lstStyle/>
          <a:p>
            <a:pPr marL="207918" indent="0">
              <a:lnSpc>
                <a:spcPct val="120000"/>
              </a:lnSpc>
              <a:spcBef>
                <a:spcPts val="0"/>
              </a:spcBef>
              <a:buNone/>
            </a:pPr>
            <a:r>
              <a:rPr lang="en-US" sz="3000" dirty="0" smtClean="0"/>
              <a:t>Caregiving is probably affecting library staff </a:t>
            </a:r>
            <a:r>
              <a:rPr lang="en-US" sz="3000" dirty="0"/>
              <a:t>members at any given time. </a:t>
            </a:r>
            <a:r>
              <a:rPr lang="en-US" sz="3000" dirty="0" smtClean="0"/>
              <a:t>Identify resources in your own institution:</a:t>
            </a:r>
            <a:endParaRPr lang="en-US" sz="3000" dirty="0"/>
          </a:p>
          <a:p>
            <a:pPr marL="665118" indent="-457200">
              <a:lnSpc>
                <a:spcPct val="120000"/>
              </a:lnSpc>
              <a:spcBef>
                <a:spcPts val="0"/>
              </a:spcBef>
            </a:pPr>
            <a:r>
              <a:rPr lang="en-US" sz="2600" dirty="0" smtClean="0"/>
              <a:t>Flexible spending accounts for dependent care </a:t>
            </a:r>
          </a:p>
          <a:p>
            <a:pPr marL="665118" indent="-457200">
              <a:lnSpc>
                <a:spcPct val="120000"/>
              </a:lnSpc>
              <a:spcBef>
                <a:spcPts val="0"/>
              </a:spcBef>
            </a:pPr>
            <a:r>
              <a:rPr lang="en-US" sz="2600" dirty="0" smtClean="0"/>
              <a:t>Family </a:t>
            </a:r>
            <a:r>
              <a:rPr lang="en-US" sz="2600" dirty="0"/>
              <a:t>leave </a:t>
            </a:r>
            <a:r>
              <a:rPr lang="en-US" sz="2600" dirty="0" smtClean="0"/>
              <a:t>time</a:t>
            </a:r>
          </a:p>
          <a:p>
            <a:pPr marL="665118" indent="-457200">
              <a:lnSpc>
                <a:spcPct val="120000"/>
              </a:lnSpc>
              <a:spcBef>
                <a:spcPts val="0"/>
              </a:spcBef>
            </a:pPr>
            <a:r>
              <a:rPr lang="en-US" sz="2600" dirty="0" smtClean="0"/>
              <a:t>community resources </a:t>
            </a:r>
            <a:r>
              <a:rPr lang="en-US" sz="2600" u="sng" dirty="0">
                <a:hlinkClick r:id="rId3"/>
              </a:rPr>
              <a:t>http://www.thefamilycaregiver.org/who_are_family_caregivers/care_giving_statstics.cfm</a:t>
            </a:r>
            <a:endParaRPr lang="en-US" sz="2600" u="sng" dirty="0"/>
          </a:p>
          <a:p>
            <a:pPr marL="380956" lvl="1" indent="0">
              <a:lnSpc>
                <a:spcPct val="120000"/>
              </a:lnSpc>
              <a:spcBef>
                <a:spcPts val="0"/>
              </a:spcBef>
              <a:buNone/>
            </a:pPr>
            <a:endParaRPr lang="en-US" dirty="0"/>
          </a:p>
        </p:txBody>
      </p:sp>
      <p:pic>
        <p:nvPicPr>
          <p:cNvPr id="5" name="Picture 6" title="Photo of young hands holding older person's hands resting on a walk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561"/>
          <a:stretch/>
        </p:blipFill>
        <p:spPr bwMode="auto">
          <a:xfrm>
            <a:off x="2971801" y="5105811"/>
            <a:ext cx="2895600" cy="16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1030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4</a:t>
            </a:fld>
            <a:endParaRPr lang="en-US"/>
          </a:p>
        </p:txBody>
      </p:sp>
      <p:sp>
        <p:nvSpPr>
          <p:cNvPr id="2" name="Title 1"/>
          <p:cNvSpPr>
            <a:spLocks noGrp="1"/>
          </p:cNvSpPr>
          <p:nvPr>
            <p:ph type="title"/>
          </p:nvPr>
        </p:nvSpPr>
        <p:spPr/>
        <p:txBody>
          <a:bodyPr>
            <a:normAutofit/>
          </a:bodyPr>
          <a:lstStyle/>
          <a:p>
            <a:r>
              <a:rPr lang="en-US" dirty="0" smtClean="0"/>
              <a:t>Statistics: Numbers</a:t>
            </a:r>
            <a:r>
              <a:rPr lang="en-US" baseline="0" dirty="0" smtClean="0"/>
              <a:t> and Health</a:t>
            </a:r>
            <a:endParaRPr lang="en-US" dirty="0"/>
          </a:p>
        </p:txBody>
      </p:sp>
      <p:sp>
        <p:nvSpPr>
          <p:cNvPr id="3" name="Content Placeholder 2"/>
          <p:cNvSpPr>
            <a:spLocks noGrp="1"/>
          </p:cNvSpPr>
          <p:nvPr>
            <p:ph sz="quarter" idx="13"/>
          </p:nvPr>
        </p:nvSpPr>
        <p:spPr>
          <a:xfrm>
            <a:off x="274320" y="1539240"/>
            <a:ext cx="8595360" cy="4937760"/>
          </a:xfrm>
        </p:spPr>
        <p:txBody>
          <a:bodyPr>
            <a:normAutofit fontScale="92500" lnSpcReduction="10000"/>
          </a:bodyPr>
          <a:lstStyle/>
          <a:p>
            <a:pPr marL="0" indent="0">
              <a:buNone/>
            </a:pPr>
            <a:r>
              <a:rPr lang="en-US" dirty="0"/>
              <a:t>More than 65 million people, 29% of the U.S. population, provide care for a chronically ill, disabled or aged family member or friend during any given year and spend an average of 20 hours per week providing care for their loved one</a:t>
            </a:r>
            <a:r>
              <a:rPr lang="en-US" dirty="0" smtClean="0"/>
              <a:t>. </a:t>
            </a:r>
          </a:p>
          <a:p>
            <a:pPr marL="0" indent="0" rtl="0" eaLnBrk="1" latinLnBrk="0" hangingPunct="1">
              <a:buNone/>
            </a:pPr>
            <a:r>
              <a:rPr lang="en-US" kern="1200" dirty="0" smtClean="0">
                <a:solidFill>
                  <a:schemeClr val="tx1"/>
                </a:solidFill>
                <a:effectLst/>
              </a:rPr>
              <a:t>Nearly three quarters (72%) of family caregivers report not going to the doctor as often as they should and 55% say they skip doctor appointments for themselves. 63% of caregivers report having </a:t>
            </a:r>
            <a:r>
              <a:rPr lang="en-US" dirty="0" smtClean="0">
                <a:solidFill>
                  <a:schemeClr val="tx1"/>
                </a:solidFill>
              </a:rPr>
              <a:t>worse</a:t>
            </a:r>
            <a:r>
              <a:rPr lang="en-US" kern="1200" dirty="0" smtClean="0">
                <a:solidFill>
                  <a:schemeClr val="tx1"/>
                </a:solidFill>
                <a:effectLst/>
              </a:rPr>
              <a:t> eating habits than non-caregivers and 58% indicate worse exercise habits than before caregiving responsibilities.</a:t>
            </a:r>
            <a:endParaRPr lang="en-US" dirty="0" smtClean="0">
              <a:effectLst/>
            </a:endParaRPr>
          </a:p>
          <a:p>
            <a:pPr marL="0" indent="0" rtl="0" eaLnBrk="1" latinLnBrk="0" hangingPunct="1">
              <a:buNone/>
            </a:pPr>
            <a:r>
              <a:rPr lang="en-US" sz="2100" kern="1200" dirty="0" smtClean="0">
                <a:solidFill>
                  <a:schemeClr val="tx1"/>
                </a:solidFill>
                <a:effectLst/>
              </a:rPr>
              <a:t>Evercare Study of Caregivers in Decline: A Close-Up Look at Health Risks of Caring for a Loved One, National Alliance for Caregiving and Evercare, 2006</a:t>
            </a:r>
            <a:endParaRPr lang="en-US" sz="2100" dirty="0" smtClean="0">
              <a:effectLst/>
            </a:endParaRPr>
          </a:p>
          <a:p>
            <a:endParaRPr lang="en-US" sz="2800" dirty="0" smtClean="0"/>
          </a:p>
          <a:p>
            <a:endParaRPr lang="en-US" sz="2800" dirty="0"/>
          </a:p>
          <a:p>
            <a:endParaRPr lang="en-US" dirty="0"/>
          </a:p>
        </p:txBody>
      </p:sp>
    </p:spTree>
    <p:extLst>
      <p:ext uri="{BB962C8B-B14F-4D97-AF65-F5344CB8AC3E}">
        <p14:creationId xmlns:p14="http://schemas.microsoft.com/office/powerpoint/2010/main" val="5934231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43000" y="304800"/>
            <a:ext cx="6629400" cy="1524000"/>
          </a:xfrm>
          <a:prstGeom prst="rect">
            <a:avLst/>
          </a:prstGeom>
        </p:spPr>
        <p:txBody>
          <a:bodyPr lIns="0" tIns="0" rIns="0" bIns="0" anchor="ctr"/>
          <a:lstStyle/>
          <a:p>
            <a:pPr defTabSz="912813" fontAlgn="auto">
              <a:lnSpc>
                <a:spcPct val="90000"/>
              </a:lnSpc>
              <a:spcBef>
                <a:spcPts val="0"/>
              </a:spcBef>
              <a:spcAft>
                <a:spcPts val="0"/>
              </a:spcAft>
              <a:defRPr/>
            </a:pPr>
            <a:r>
              <a:rPr lang="en-US" sz="8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Lucida Handwriting" pitchFamily="66" charset="0"/>
              </a:rPr>
              <a:t>Thank You!</a:t>
            </a:r>
          </a:p>
        </p:txBody>
      </p:sp>
      <p:sp>
        <p:nvSpPr>
          <p:cNvPr id="65539" name="Rectangle 2"/>
          <p:cNvSpPr>
            <a:spLocks noChangeArrowheads="1"/>
          </p:cNvSpPr>
          <p:nvPr/>
        </p:nvSpPr>
        <p:spPr bwMode="auto">
          <a:xfrm>
            <a:off x="0" y="2743200"/>
            <a:ext cx="91440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a:latin typeface="Calibri" pitchFamily="34" charset="0"/>
              </a:rPr>
              <a:t>Kelli Ham</a:t>
            </a:r>
          </a:p>
          <a:p>
            <a:pPr algn="ctr"/>
            <a:r>
              <a:rPr lang="en-US" sz="3200" dirty="0">
                <a:latin typeface="Calibri" pitchFamily="34" charset="0"/>
              </a:rPr>
              <a:t>kkham@library.ucla.edu</a:t>
            </a:r>
          </a:p>
          <a:p>
            <a:pPr algn="ctr"/>
            <a:endParaRPr lang="en-US" sz="800" dirty="0">
              <a:latin typeface="Calibri" pitchFamily="34" charset="0"/>
            </a:endParaRPr>
          </a:p>
          <a:p>
            <a:pPr algn="ctr"/>
            <a:r>
              <a:rPr lang="en-US" sz="2800" dirty="0">
                <a:latin typeface="Calibri" pitchFamily="34" charset="0"/>
                <a:hlinkClick r:id="rId3"/>
              </a:rPr>
              <a:t>http://nnlm.gov/psr/</a:t>
            </a:r>
            <a:endParaRPr lang="en-US" sz="2800" dirty="0">
              <a:latin typeface="Calibri" pitchFamily="34" charset="0"/>
            </a:endParaRPr>
          </a:p>
          <a:p>
            <a:pPr algn="ctr"/>
            <a:endParaRPr lang="en-US" sz="700" dirty="0">
              <a:latin typeface="Calibri" pitchFamily="34" charset="0"/>
            </a:endParaRPr>
          </a:p>
          <a:p>
            <a:pPr algn="ctr"/>
            <a:r>
              <a:rPr lang="en-US" sz="2800" dirty="0" smtClean="0">
                <a:latin typeface="Calibri" pitchFamily="34" charset="0"/>
              </a:rPr>
              <a:t>1-800-338-7657</a:t>
            </a:r>
            <a:endParaRPr lang="en-US" sz="2800" dirty="0">
              <a:latin typeface="Calibri" pitchFamily="34" charset="0"/>
            </a:endParaRPr>
          </a:p>
        </p:txBody>
      </p:sp>
      <p:pic>
        <p:nvPicPr>
          <p:cNvPr id="6" name="Picture 7" descr="http://sharepoint/rml/Private%20Documents/Communication/Images%20and%20Logos/NLM%20LOGO-JPEG.jpg" title="Images of National Network of Libraries of Medicine (NN/LM) and the National Library of Medicine logos"/>
          <p:cNvPicPr>
            <a:picLocks noChangeAspect="1" noChangeArrowheads="1"/>
          </p:cNvPicPr>
          <p:nvPr/>
        </p:nvPicPr>
        <p:blipFill>
          <a:blip r:embed="rId4"/>
          <a:srcRect/>
          <a:stretch>
            <a:fillRect/>
          </a:stretch>
        </p:blipFill>
        <p:spPr bwMode="auto">
          <a:xfrm>
            <a:off x="7162800" y="4038600"/>
            <a:ext cx="1219200" cy="1244600"/>
          </a:xfrm>
          <a:prstGeom prst="rect">
            <a:avLst/>
          </a:prstGeom>
          <a:ln>
            <a:solidFill>
              <a:srgbClr val="002060"/>
            </a:solidFill>
          </a:ln>
          <a:effectLst>
            <a:outerShdw blurRad="292100" dist="139700" dir="2700000" algn="tl" rotWithShape="0">
              <a:srgbClr val="333333">
                <a:alpha val="65000"/>
              </a:srgbClr>
            </a:outerShdw>
          </a:effectLst>
        </p:spPr>
      </p:pic>
      <p:pic>
        <p:nvPicPr>
          <p:cNvPr id="9" name="Picture 8" descr="NNLM logo.JPG" title="Images of National Network of Libraries of Medicine (NN/LM) and the National Library of Medicine logos"/>
          <p:cNvPicPr>
            <a:picLocks noChangeAspect="1"/>
          </p:cNvPicPr>
          <p:nvPr/>
        </p:nvPicPr>
        <p:blipFill>
          <a:blip r:embed="rId5"/>
          <a:stretch>
            <a:fillRect/>
          </a:stretch>
        </p:blipFill>
        <p:spPr>
          <a:xfrm>
            <a:off x="558800" y="4191000"/>
            <a:ext cx="1727200" cy="941388"/>
          </a:xfrm>
          <a:prstGeom prst="rect">
            <a:avLst/>
          </a:prstGeom>
          <a:ln>
            <a:solidFill>
              <a:srgbClr val="002060"/>
            </a:solidFill>
          </a:ln>
          <a:effectLst>
            <a:outerShdw blurRad="292100" dist="139700" dir="2700000" algn="tl" rotWithShape="0">
              <a:srgbClr val="333333">
                <a:alpha val="65000"/>
              </a:srgbClr>
            </a:outerShdw>
          </a:effectLst>
        </p:spPr>
      </p:pic>
      <p:sp>
        <p:nvSpPr>
          <p:cNvPr id="10" name="Rectangle 9"/>
          <p:cNvSpPr/>
          <p:nvPr/>
        </p:nvSpPr>
        <p:spPr>
          <a:xfrm>
            <a:off x="558800" y="5791200"/>
            <a:ext cx="8051800" cy="738188"/>
          </a:xfrm>
          <a:prstGeom prst="rect">
            <a:avLst/>
          </a:prstGeom>
          <a:ln>
            <a:solidFill>
              <a:schemeClr val="tx2">
                <a:lumMod val="95000"/>
                <a:lumOff val="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sz="1400" dirty="0">
                <a:solidFill>
                  <a:srgbClr val="000000"/>
                </a:solidFill>
              </a:rPr>
              <a:t>This project has been funded in whole or in part with Federal funds from the Department of Health and Human Services, National Institutes of Health, National Library of Medicine, under Contract No. HHS-N-276-2011-00009-C with the UCLA Louise M. Darling Biomedical Library.</a:t>
            </a:r>
            <a:endParaRPr lang="en-US" sz="1600" dirty="0">
              <a:solidFill>
                <a:srgbClr val="000000"/>
              </a:solidFill>
            </a:endParaRPr>
          </a:p>
        </p:txBody>
      </p:sp>
    </p:spTree>
    <p:extLst>
      <p:ext uri="{BB962C8B-B14F-4D97-AF65-F5344CB8AC3E}">
        <p14:creationId xmlns:p14="http://schemas.microsoft.com/office/powerpoint/2010/main" val="3518763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5</a:t>
            </a:fld>
            <a:endParaRPr lang="en-US"/>
          </a:p>
        </p:txBody>
      </p:sp>
      <p:sp>
        <p:nvSpPr>
          <p:cNvPr id="2" name="Title 1"/>
          <p:cNvSpPr>
            <a:spLocks noGrp="1"/>
          </p:cNvSpPr>
          <p:nvPr>
            <p:ph type="title"/>
          </p:nvPr>
        </p:nvSpPr>
        <p:spPr/>
        <p:txBody>
          <a:bodyPr>
            <a:normAutofit/>
          </a:bodyPr>
          <a:lstStyle/>
          <a:p>
            <a:r>
              <a:rPr lang="en-US" dirty="0" smtClean="0"/>
              <a:t>Statistics: Work </a:t>
            </a:r>
            <a:r>
              <a:rPr lang="en-US" dirty="0"/>
              <a:t>and Finances</a:t>
            </a:r>
          </a:p>
        </p:txBody>
      </p:sp>
      <p:sp>
        <p:nvSpPr>
          <p:cNvPr id="3" name="Content Placeholder 2"/>
          <p:cNvSpPr>
            <a:spLocks noGrp="1"/>
          </p:cNvSpPr>
          <p:nvPr>
            <p:ph sz="quarter" idx="13"/>
          </p:nvPr>
        </p:nvSpPr>
        <p:spPr/>
        <p:txBody>
          <a:bodyPr>
            <a:normAutofit fontScale="92500" lnSpcReduction="10000"/>
          </a:bodyPr>
          <a:lstStyle/>
          <a:p>
            <a:endParaRPr lang="en-US" b="1" dirty="0"/>
          </a:p>
          <a:p>
            <a:pPr marL="0" indent="0" rtl="0" eaLnBrk="1" latinLnBrk="0" hangingPunct="1">
              <a:buNone/>
            </a:pPr>
            <a:r>
              <a:rPr lang="en-US" kern="1200" dirty="0" smtClean="0">
                <a:solidFill>
                  <a:schemeClr val="tx1"/>
                </a:solidFill>
                <a:effectLst/>
              </a:rPr>
              <a:t>Among employed caregivers (73%), two-thirds have gone in late, left early, or taken time off during the day to deal with caregiving issues (66%). One in five took a leave of absence. </a:t>
            </a:r>
            <a:endParaRPr lang="en-US" dirty="0" smtClean="0">
              <a:effectLst/>
            </a:endParaRPr>
          </a:p>
          <a:p>
            <a:pPr marL="173038" lvl="1" indent="0">
              <a:buNone/>
            </a:pPr>
            <a:r>
              <a:rPr lang="en-US" sz="2100" dirty="0"/>
              <a:t>Caregiving in the United </a:t>
            </a:r>
            <a:r>
              <a:rPr lang="en-US" sz="2100" dirty="0" smtClean="0"/>
              <a:t>States, </a:t>
            </a:r>
            <a:r>
              <a:rPr lang="en-US" sz="2100" dirty="0"/>
              <a:t>National Alliance for Caregiving in collaboration with </a:t>
            </a:r>
            <a:r>
              <a:rPr lang="en-US" sz="2100" dirty="0" smtClean="0"/>
              <a:t>AARP, </a:t>
            </a:r>
            <a:r>
              <a:rPr lang="en-US" sz="2100" dirty="0"/>
              <a:t>November </a:t>
            </a:r>
            <a:r>
              <a:rPr lang="en-US" sz="2100" dirty="0" smtClean="0"/>
              <a:t>2009</a:t>
            </a:r>
          </a:p>
          <a:p>
            <a:pPr marL="173038" lvl="1" indent="0">
              <a:buNone/>
            </a:pPr>
            <a:endParaRPr lang="en-US" sz="2100" dirty="0"/>
          </a:p>
          <a:p>
            <a:pPr marL="0" indent="0">
              <a:buNone/>
            </a:pPr>
            <a:r>
              <a:rPr lang="en-US" b="1" dirty="0" smtClean="0"/>
              <a:t>47</a:t>
            </a:r>
            <a:r>
              <a:rPr lang="en-US" b="1" dirty="0"/>
              <a:t>% </a:t>
            </a:r>
            <a:r>
              <a:rPr lang="en-US" dirty="0"/>
              <a:t>of working caregivers indicate an increase in caregiving expenses has caused them to use up ALL or MOST of their savings.</a:t>
            </a:r>
          </a:p>
          <a:p>
            <a:pPr marL="173038" lvl="1" indent="0">
              <a:buNone/>
            </a:pPr>
            <a:r>
              <a:rPr lang="en-US" sz="2000" dirty="0"/>
              <a:t>Evercare Survey of the Economic Downturn and Its Impact on Family </a:t>
            </a:r>
            <a:r>
              <a:rPr lang="en-US" sz="2000" dirty="0" smtClean="0"/>
              <a:t>Caregiving, National </a:t>
            </a:r>
            <a:r>
              <a:rPr lang="en-US" sz="2000" dirty="0"/>
              <a:t>Alliance for Caregiving and </a:t>
            </a:r>
            <a:r>
              <a:rPr lang="en-US" sz="2000" dirty="0" smtClean="0"/>
              <a:t>Evercare, </a:t>
            </a:r>
            <a:r>
              <a:rPr lang="en-US" sz="2000" dirty="0"/>
              <a:t>March 2009</a:t>
            </a:r>
          </a:p>
        </p:txBody>
      </p:sp>
    </p:spTree>
    <p:extLst>
      <p:ext uri="{BB962C8B-B14F-4D97-AF65-F5344CB8AC3E}">
        <p14:creationId xmlns:p14="http://schemas.microsoft.com/office/powerpoint/2010/main" val="42711377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6</a:t>
            </a:fld>
            <a:endParaRPr lang="en-US"/>
          </a:p>
        </p:txBody>
      </p:sp>
      <p:sp>
        <p:nvSpPr>
          <p:cNvPr id="3" name="Content Placeholder 2"/>
          <p:cNvSpPr>
            <a:spLocks noGrp="1"/>
          </p:cNvSpPr>
          <p:nvPr>
            <p:ph sz="quarter" idx="13"/>
          </p:nvPr>
        </p:nvSpPr>
        <p:spPr>
          <a:xfrm>
            <a:off x="274320" y="1539240"/>
            <a:ext cx="8595360" cy="4937760"/>
          </a:xfrm>
        </p:spPr>
        <p:txBody>
          <a:bodyPr>
            <a:normAutofit/>
          </a:bodyPr>
          <a:lstStyle/>
          <a:p>
            <a:pPr marL="0" indent="0">
              <a:buNone/>
            </a:pPr>
            <a:r>
              <a:rPr lang="en-US" dirty="0" smtClean="0"/>
              <a:t>For </a:t>
            </a:r>
            <a:r>
              <a:rPr lang="en-US" dirty="0"/>
              <a:t>those of you who have been a caregiver or know about caregiving from another perspective, please use the chat box and write in a</a:t>
            </a:r>
            <a:r>
              <a:rPr lang="en-US" dirty="0" smtClean="0"/>
              <a:t> </a:t>
            </a:r>
            <a:r>
              <a:rPr lang="en-US" dirty="0"/>
              <a:t>word or phrase that comes to your mind when thinking about the </a:t>
            </a:r>
            <a:r>
              <a:rPr lang="en-US" dirty="0" smtClean="0"/>
              <a:t>experience.   </a:t>
            </a:r>
          </a:p>
          <a:p>
            <a:pPr marL="0" indent="0">
              <a:buNone/>
            </a:pPr>
            <a:endParaRPr lang="en-US" dirty="0"/>
          </a:p>
          <a:p>
            <a:pPr marL="0" indent="0">
              <a:buNone/>
            </a:pPr>
            <a:r>
              <a:rPr lang="en-US" dirty="0" smtClean="0"/>
              <a:t>You may </a:t>
            </a:r>
            <a:r>
              <a:rPr lang="en-US" dirty="0"/>
              <a:t>submit more than one entry.  After we get </a:t>
            </a:r>
            <a:r>
              <a:rPr lang="en-US" dirty="0" smtClean="0"/>
              <a:t>a number of entries</a:t>
            </a:r>
            <a:r>
              <a:rPr lang="en-US" dirty="0"/>
              <a:t>, </a:t>
            </a:r>
            <a:r>
              <a:rPr lang="en-US" dirty="0" smtClean="0"/>
              <a:t>we </a:t>
            </a:r>
            <a:r>
              <a:rPr lang="en-US" dirty="0"/>
              <a:t>will discuss the common themes.  </a:t>
            </a:r>
            <a:endParaRPr lang="en-US" sz="3000" dirty="0"/>
          </a:p>
          <a:p>
            <a:endParaRPr lang="en-US" dirty="0"/>
          </a:p>
        </p:txBody>
      </p:sp>
      <p:sp>
        <p:nvSpPr>
          <p:cNvPr id="2" name="Title 1"/>
          <p:cNvSpPr>
            <a:spLocks noGrp="1"/>
          </p:cNvSpPr>
          <p:nvPr>
            <p:ph type="title"/>
          </p:nvPr>
        </p:nvSpPr>
        <p:spPr/>
        <p:txBody>
          <a:bodyPr/>
          <a:lstStyle/>
          <a:p>
            <a:r>
              <a:rPr lang="en-US" dirty="0" smtClean="0"/>
              <a:t>Your</a:t>
            </a:r>
            <a:r>
              <a:rPr lang="en-US" baseline="0" dirty="0" smtClean="0"/>
              <a:t> Thoughts</a:t>
            </a:r>
            <a:endParaRPr lang="en-US" dirty="0"/>
          </a:p>
        </p:txBody>
      </p:sp>
    </p:spTree>
    <p:extLst>
      <p:ext uri="{BB962C8B-B14F-4D97-AF65-F5344CB8AC3E}">
        <p14:creationId xmlns:p14="http://schemas.microsoft.com/office/powerpoint/2010/main" val="35128701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7</a:t>
            </a:fld>
            <a:endParaRPr lang="en-US"/>
          </a:p>
        </p:txBody>
      </p:sp>
      <p:pic>
        <p:nvPicPr>
          <p:cNvPr id="6" name="Picture 4" title="Photo of younger hands holding elderly person's hand on top of crocheted blank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445852"/>
            <a:ext cx="3276600" cy="2183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6225" y="76200"/>
            <a:ext cx="8591550" cy="914400"/>
          </a:xfrm>
        </p:spPr>
        <p:txBody>
          <a:bodyPr/>
          <a:lstStyle/>
          <a:p>
            <a:r>
              <a:rPr lang="en-US" dirty="0" smtClean="0"/>
              <a:t>Range of Emotions is Normal</a:t>
            </a:r>
            <a:endParaRPr lang="en-US" dirty="0"/>
          </a:p>
        </p:txBody>
      </p:sp>
      <p:sp>
        <p:nvSpPr>
          <p:cNvPr id="3" name="Content Placeholder 2"/>
          <p:cNvSpPr>
            <a:spLocks noGrp="1"/>
          </p:cNvSpPr>
          <p:nvPr>
            <p:ph sz="quarter" idx="13"/>
          </p:nvPr>
        </p:nvSpPr>
        <p:spPr>
          <a:xfrm>
            <a:off x="274320" y="1143000"/>
            <a:ext cx="8595360" cy="3578352"/>
          </a:xfrm>
        </p:spPr>
        <p:txBody>
          <a:bodyPr/>
          <a:lstStyle/>
          <a:p>
            <a:r>
              <a:rPr lang="en-US" dirty="0" smtClean="0"/>
              <a:t>Common emotions are both positive and negative</a:t>
            </a:r>
            <a:endParaRPr lang="en-US" sz="3000" dirty="0"/>
          </a:p>
          <a:p>
            <a:pPr marL="284163" indent="-284163"/>
            <a:r>
              <a:rPr lang="en-US" dirty="0" smtClean="0"/>
              <a:t>Guilt</a:t>
            </a:r>
            <a:r>
              <a:rPr lang="en-US" dirty="0"/>
              <a:t>, anger, </a:t>
            </a:r>
            <a:r>
              <a:rPr lang="en-US" dirty="0" smtClean="0"/>
              <a:t>sadness, feelings</a:t>
            </a:r>
            <a:r>
              <a:rPr lang="en-US" baseline="0" dirty="0" smtClean="0"/>
              <a:t> of </a:t>
            </a:r>
            <a:r>
              <a:rPr lang="en-US" dirty="0" smtClean="0"/>
              <a:t>helplessness</a:t>
            </a:r>
            <a:endParaRPr lang="en-US" sz="2600" dirty="0"/>
          </a:p>
          <a:p>
            <a:r>
              <a:rPr lang="en-US" dirty="0" smtClean="0"/>
              <a:t>Also </a:t>
            </a:r>
            <a:r>
              <a:rPr lang="en-US" dirty="0"/>
              <a:t>feelings of gladness from being there for loved one, comfort, </a:t>
            </a:r>
            <a:r>
              <a:rPr lang="en-US" dirty="0" smtClean="0"/>
              <a:t>opportunity to spend quality time </a:t>
            </a:r>
          </a:p>
          <a:p>
            <a:r>
              <a:rPr lang="en-US" dirty="0" smtClean="0"/>
              <a:t>Feeling of usefulness, worth, being helpful</a:t>
            </a:r>
          </a:p>
          <a:p>
            <a:endParaRPr lang="en-US" sz="3000" dirty="0"/>
          </a:p>
          <a:p>
            <a:endParaRPr lang="en-US" dirty="0"/>
          </a:p>
        </p:txBody>
      </p:sp>
    </p:spTree>
    <p:extLst>
      <p:ext uri="{BB962C8B-B14F-4D97-AF65-F5344CB8AC3E}">
        <p14:creationId xmlns:p14="http://schemas.microsoft.com/office/powerpoint/2010/main" val="3842822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8</a:t>
            </a:fld>
            <a:endParaRPr lang="en-US"/>
          </a:p>
        </p:txBody>
      </p:sp>
      <p:sp>
        <p:nvSpPr>
          <p:cNvPr id="2" name="Title 1"/>
          <p:cNvSpPr>
            <a:spLocks noGrp="1"/>
          </p:cNvSpPr>
          <p:nvPr>
            <p:ph type="title"/>
          </p:nvPr>
        </p:nvSpPr>
        <p:spPr>
          <a:xfrm>
            <a:off x="276225" y="76200"/>
            <a:ext cx="8591550" cy="1066801"/>
          </a:xfrm>
        </p:spPr>
        <p:txBody>
          <a:bodyPr/>
          <a:lstStyle/>
          <a:p>
            <a:r>
              <a:rPr lang="en-US" dirty="0" smtClean="0"/>
              <a:t>Mental</a:t>
            </a:r>
            <a:r>
              <a:rPr lang="en-US" baseline="0" dirty="0" smtClean="0"/>
              <a:t> and Physical Effects</a:t>
            </a:r>
            <a:endParaRPr lang="en-US" dirty="0"/>
          </a:p>
        </p:txBody>
      </p:sp>
      <p:sp>
        <p:nvSpPr>
          <p:cNvPr id="3" name="Content Placeholder 2"/>
          <p:cNvSpPr>
            <a:spLocks noGrp="1"/>
          </p:cNvSpPr>
          <p:nvPr>
            <p:ph sz="quarter" idx="13"/>
          </p:nvPr>
        </p:nvSpPr>
        <p:spPr>
          <a:xfrm>
            <a:off x="274320" y="1298448"/>
            <a:ext cx="4145280" cy="4937760"/>
          </a:xfrm>
        </p:spPr>
        <p:txBody>
          <a:bodyPr>
            <a:normAutofit fontScale="92500"/>
          </a:bodyPr>
          <a:lstStyle/>
          <a:p>
            <a:r>
              <a:rPr lang="en-US" dirty="0" smtClean="0"/>
              <a:t>Enormous stress</a:t>
            </a:r>
          </a:p>
          <a:p>
            <a:r>
              <a:rPr lang="en-US" dirty="0" smtClean="0"/>
              <a:t>Clinical depression</a:t>
            </a:r>
          </a:p>
          <a:p>
            <a:r>
              <a:rPr lang="en-US" dirty="0" smtClean="0"/>
              <a:t>Physical injuries, such as back strain</a:t>
            </a:r>
          </a:p>
          <a:p>
            <a:r>
              <a:rPr lang="en-US" dirty="0" smtClean="0"/>
              <a:t>Lowered immune system</a:t>
            </a:r>
          </a:p>
          <a:p>
            <a:r>
              <a:rPr lang="en-US" dirty="0" smtClean="0"/>
              <a:t>Sleep disorders</a:t>
            </a:r>
          </a:p>
          <a:p>
            <a:r>
              <a:rPr lang="en-US" dirty="0" smtClean="0"/>
              <a:t>Health issues from not exercising, poor nutrition, skipping routine checkups and tests</a:t>
            </a:r>
          </a:p>
          <a:p>
            <a:endParaRPr lang="en-US" dirty="0"/>
          </a:p>
          <a:p>
            <a:endParaRPr lang="en-US" dirty="0"/>
          </a:p>
        </p:txBody>
      </p:sp>
      <p:pic>
        <p:nvPicPr>
          <p:cNvPr id="1027" name="Picture 3" title="Photo of woman holding head in her hands"/>
          <p:cNvPicPr>
            <a:picLocks noChangeAspect="1" noChangeArrowheads="1"/>
          </p:cNvPicPr>
          <p:nvPr/>
        </p:nvPicPr>
        <p:blipFill rotWithShape="1">
          <a:blip r:embed="rId2">
            <a:extLst>
              <a:ext uri="{28A0092B-C50C-407E-A947-70E740481C1C}">
                <a14:useLocalDpi xmlns:a14="http://schemas.microsoft.com/office/drawing/2010/main" val="0"/>
              </a:ext>
            </a:extLst>
          </a:blip>
          <a:srcRect l="6811" t="9855" r="30290" b="11015"/>
          <a:stretch/>
        </p:blipFill>
        <p:spPr bwMode="auto">
          <a:xfrm>
            <a:off x="4800600" y="1593574"/>
            <a:ext cx="3578851" cy="450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8251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58BBA12-2560-42DB-A4C9-E77BE6082EBC}" type="slidenum">
              <a:rPr lang="en-US" smtClean="0"/>
              <a:t>9</a:t>
            </a:fld>
            <a:endParaRPr lang="en-US"/>
          </a:p>
        </p:txBody>
      </p:sp>
      <p:sp>
        <p:nvSpPr>
          <p:cNvPr id="2" name="Title 1"/>
          <p:cNvSpPr>
            <a:spLocks noGrp="1"/>
          </p:cNvSpPr>
          <p:nvPr>
            <p:ph type="title"/>
          </p:nvPr>
        </p:nvSpPr>
        <p:spPr>
          <a:xfrm>
            <a:off x="276224" y="76200"/>
            <a:ext cx="8715375" cy="1066801"/>
          </a:xfrm>
        </p:spPr>
        <p:txBody>
          <a:bodyPr>
            <a:normAutofit/>
          </a:bodyPr>
          <a:lstStyle/>
          <a:p>
            <a:r>
              <a:rPr lang="en-US" sz="3600" dirty="0" smtClean="0"/>
              <a:t>When the Caregiver Comes to the Library</a:t>
            </a:r>
            <a:endParaRPr lang="en-US" sz="3600" dirty="0"/>
          </a:p>
        </p:txBody>
      </p:sp>
      <p:sp>
        <p:nvSpPr>
          <p:cNvPr id="3" name="Content Placeholder 2"/>
          <p:cNvSpPr>
            <a:spLocks noGrp="1"/>
          </p:cNvSpPr>
          <p:nvPr>
            <p:ph sz="quarter" idx="13"/>
          </p:nvPr>
        </p:nvSpPr>
        <p:spPr>
          <a:xfrm>
            <a:off x="274320" y="1463040"/>
            <a:ext cx="8595360" cy="4937760"/>
          </a:xfrm>
        </p:spPr>
        <p:txBody>
          <a:bodyPr>
            <a:normAutofit/>
          </a:bodyPr>
          <a:lstStyle/>
          <a:p>
            <a:r>
              <a:rPr lang="en-US" dirty="0"/>
              <a:t>As librarians know, people with health questions can be </a:t>
            </a:r>
            <a:r>
              <a:rPr lang="en-US" dirty="0" smtClean="0"/>
              <a:t>upset about a scary </a:t>
            </a:r>
            <a:r>
              <a:rPr lang="en-US" dirty="0"/>
              <a:t>diagnosis, </a:t>
            </a:r>
            <a:r>
              <a:rPr lang="en-US" dirty="0" smtClean="0"/>
              <a:t>angry or fearful. The caregiver </a:t>
            </a:r>
            <a:r>
              <a:rPr lang="en-US" dirty="0"/>
              <a:t>is facing these and other issues – worry, own health issues</a:t>
            </a:r>
            <a:r>
              <a:rPr lang="en-US" dirty="0" smtClean="0"/>
              <a:t>, and under stress.</a:t>
            </a:r>
            <a:endParaRPr lang="en-US" dirty="0"/>
          </a:p>
          <a:p>
            <a:r>
              <a:rPr lang="en-US" dirty="0" smtClean="0"/>
              <a:t>Learn as </a:t>
            </a:r>
            <a:r>
              <a:rPr lang="en-US" dirty="0"/>
              <a:t>much as possible about the caregiver’s individual situation.  </a:t>
            </a:r>
            <a:endParaRPr lang="en-US" dirty="0" smtClean="0"/>
          </a:p>
          <a:p>
            <a:r>
              <a:rPr lang="en-US" dirty="0" smtClean="0"/>
              <a:t>Offer </a:t>
            </a:r>
            <a:r>
              <a:rPr lang="en-US" dirty="0"/>
              <a:t>resources specific to situation and also refer to general resources that will </a:t>
            </a:r>
            <a:r>
              <a:rPr lang="en-US" dirty="0" smtClean="0"/>
              <a:t>provide </a:t>
            </a:r>
            <a:r>
              <a:rPr lang="en-US" dirty="0"/>
              <a:t>help as the situation progresses.</a:t>
            </a:r>
          </a:p>
          <a:p>
            <a:endParaRPr lang="en-US" dirty="0"/>
          </a:p>
        </p:txBody>
      </p:sp>
    </p:spTree>
    <p:extLst>
      <p:ext uri="{BB962C8B-B14F-4D97-AF65-F5344CB8AC3E}">
        <p14:creationId xmlns:p14="http://schemas.microsoft.com/office/powerpoint/2010/main" val="316960699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Custom 12">
      <a:dk1>
        <a:sysClr val="windowText" lastClr="000000"/>
      </a:dk1>
      <a:lt1>
        <a:sysClr val="window" lastClr="FFFFFF"/>
      </a:lt1>
      <a:dk2>
        <a:srgbClr val="000000"/>
      </a:dk2>
      <a:lt2>
        <a:srgbClr val="DBF5F9"/>
      </a:lt2>
      <a:accent1>
        <a:srgbClr val="002060"/>
      </a:accent1>
      <a:accent2>
        <a:srgbClr val="000000"/>
      </a:accent2>
      <a:accent3>
        <a:srgbClr val="000000"/>
      </a:accent3>
      <a:accent4>
        <a:srgbClr val="10CF9B"/>
      </a:accent4>
      <a:accent5>
        <a:srgbClr val="7CCA62"/>
      </a:accent5>
      <a:accent6>
        <a:srgbClr val="A5C249"/>
      </a:accent6>
      <a:hlink>
        <a:srgbClr val="002060"/>
      </a:hlink>
      <a:folHlink>
        <a:srgbClr val="660066"/>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3341</TotalTime>
  <Words>3045</Words>
  <Application>Microsoft Macintosh PowerPoint</Application>
  <PresentationFormat>Letter Paper (8.5x11 in)</PresentationFormat>
  <Paragraphs>341</Paragraphs>
  <Slides>40</Slides>
  <Notes>17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Soho</vt:lpstr>
      <vt:lpstr>Caregiver Resources</vt:lpstr>
      <vt:lpstr>Objectives</vt:lpstr>
      <vt:lpstr>Overview</vt:lpstr>
      <vt:lpstr>Statistics: Numbers and Health</vt:lpstr>
      <vt:lpstr>Statistics: Work and Finances</vt:lpstr>
      <vt:lpstr>Your Thoughts</vt:lpstr>
      <vt:lpstr>Range of Emotions is Normal</vt:lpstr>
      <vt:lpstr>Mental and Physical Effects</vt:lpstr>
      <vt:lpstr>When the Caregiver Comes to the Library</vt:lpstr>
      <vt:lpstr>The Good News</vt:lpstr>
      <vt:lpstr>Starting the Conversation</vt:lpstr>
      <vt:lpstr>The Bigger Picture</vt:lpstr>
      <vt:lpstr>Resources for Legal Issues</vt:lpstr>
      <vt:lpstr>End-of-Life Issues</vt:lpstr>
      <vt:lpstr>Locating Services and Benefits</vt:lpstr>
      <vt:lpstr>Medicare and Medicaid Information </vt:lpstr>
      <vt:lpstr>Understanding Insurance</vt:lpstr>
      <vt:lpstr>Daily Caregiving: Wide Range of Activities</vt:lpstr>
      <vt:lpstr>Day to Day Activities</vt:lpstr>
      <vt:lpstr>Day to Day Activities - Continued</vt:lpstr>
      <vt:lpstr>Special Situations for Caregivers</vt:lpstr>
      <vt:lpstr>Some Basics for Special Situations</vt:lpstr>
      <vt:lpstr>Alzheimer’s Disease</vt:lpstr>
      <vt:lpstr>ALS (Lou Gehrig’s Disease)</vt:lpstr>
      <vt:lpstr>Caregiving from Afar</vt:lpstr>
      <vt:lpstr>Taking Care of the Caregiver</vt:lpstr>
      <vt:lpstr>MedlinePlus.gov Caregiver Health Topic</vt:lpstr>
      <vt:lpstr>Examples of MedlinePlus Resources</vt:lpstr>
      <vt:lpstr>MedlinePlus Resources – Continued…</vt:lpstr>
      <vt:lpstr>Basics of Caring for Yourself</vt:lpstr>
      <vt:lpstr>A Few More Things</vt:lpstr>
      <vt:lpstr>Make Time</vt:lpstr>
      <vt:lpstr>Resources for the Caregiver</vt:lpstr>
      <vt:lpstr>Finding Support Groups</vt:lpstr>
      <vt:lpstr>Seek Out Local and State Services</vt:lpstr>
      <vt:lpstr>Building a Small Collection</vt:lpstr>
      <vt:lpstr>Caregiver DVDs</vt:lpstr>
      <vt:lpstr>Tip: Quick Path to Information</vt:lpstr>
      <vt:lpstr>This Affects All of Us</vt:lpstr>
      <vt:lpstr>PowerPoint Presentation</vt:lpstr>
    </vt:vector>
  </TitlesOfParts>
  <Company>University of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Caregiver Resources</dc:title>
  <dc:creator>Anon</dc:creator>
  <cp:lastModifiedBy>Stanley Strauss</cp:lastModifiedBy>
  <cp:revision>514</cp:revision>
  <cp:lastPrinted>2012-01-19T15:06:13Z</cp:lastPrinted>
  <dcterms:created xsi:type="dcterms:W3CDTF">2011-12-10T04:30:57Z</dcterms:created>
  <dcterms:modified xsi:type="dcterms:W3CDTF">2012-01-19T17:50:03Z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-342068769</vt:i4>
  </property>
  <property fmtid="{D5CDD505-2E9C-101B-9397-08002B2CF9AE}" pid="3" name="_NewReviewCycle">
    <vt:lpwstr/>
  </property>
  <property fmtid="{D5CDD505-2E9C-101B-9397-08002B2CF9AE}" pid="4" name="_EmailSubject">
    <vt:lpwstr>powerpoint attached</vt:lpwstr>
  </property>
  <property fmtid="{D5CDD505-2E9C-101B-9397-08002B2CF9AE}" pid="5" name="_AuthorEmail">
    <vt:lpwstr>kkham@library.ucla.edu</vt:lpwstr>
  </property>
  <property fmtid="{D5CDD505-2E9C-101B-9397-08002B2CF9AE}" pid="6" name="_AuthorEmailDisplayName">
    <vt:lpwstr>Ham, Kelli</vt:lpwstr>
  </property>
</Properties>
</file>