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3" r:id="rId2"/>
    <p:sldId id="270" r:id="rId3"/>
    <p:sldId id="266" r:id="rId4"/>
    <p:sldId id="271" r:id="rId5"/>
    <p:sldId id="288" r:id="rId6"/>
    <p:sldId id="289" r:id="rId7"/>
    <p:sldId id="260" r:id="rId8"/>
    <p:sldId id="286" r:id="rId9"/>
    <p:sldId id="285" r:id="rId10"/>
    <p:sldId id="272" r:id="rId11"/>
    <p:sldId id="273" r:id="rId12"/>
    <p:sldId id="292" r:id="rId13"/>
    <p:sldId id="275" r:id="rId14"/>
    <p:sldId id="290" r:id="rId15"/>
    <p:sldId id="276" r:id="rId16"/>
    <p:sldId id="291" r:id="rId17"/>
    <p:sldId id="282" r:id="rId18"/>
    <p:sldId id="283" r:id="rId19"/>
    <p:sldId id="280" r:id="rId20"/>
    <p:sldId id="281" r:id="rId21"/>
    <p:sldId id="287" r:id="rId22"/>
    <p:sldId id="277" r:id="rId23"/>
    <p:sldId id="279" r:id="rId24"/>
    <p:sldId id="27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autoAdjust="0"/>
    <p:restoredTop sz="85801" autoAdjust="0"/>
  </p:normalViewPr>
  <p:slideViewPr>
    <p:cSldViewPr snapToGrid="0" snapToObjects="1">
      <p:cViewPr varScale="1">
        <p:scale>
          <a:sx n="73" d="100"/>
          <a:sy n="73" d="100"/>
        </p:scale>
        <p:origin x="-1336" y="-112"/>
      </p:cViewPr>
      <p:guideLst>
        <p:guide orient="horz" pos="2160"/>
        <p:guide pos="2880"/>
      </p:guideLst>
    </p:cSldViewPr>
  </p:slideViewPr>
  <p:outlineViewPr>
    <p:cViewPr>
      <p:scale>
        <a:sx n="33" d="100"/>
        <a:sy n="33" d="100"/>
      </p:scale>
      <p:origin x="0" y="530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B3761B-437E-0E49-A74C-B35D1111325E}" type="datetimeFigureOut">
              <a:rPr lang="en-US" smtClean="0"/>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6A81F-B074-EA4B-B292-BA631161DECB}" type="slidenum">
              <a:rPr lang="en-US" smtClean="0"/>
              <a:t>‹#›</a:t>
            </a:fld>
            <a:endParaRPr lang="en-US"/>
          </a:p>
        </p:txBody>
      </p:sp>
    </p:spTree>
    <p:extLst>
      <p:ext uri="{BB962C8B-B14F-4D97-AF65-F5344CB8AC3E}">
        <p14:creationId xmlns:p14="http://schemas.microsoft.com/office/powerpoint/2010/main" val="280160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3761B-437E-0E49-A74C-B35D1111325E}" type="datetimeFigureOut">
              <a:rPr lang="en-US" smtClean="0"/>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6A81F-B074-EA4B-B292-BA631161DECB}" type="slidenum">
              <a:rPr lang="en-US" smtClean="0"/>
              <a:t>‹#›</a:t>
            </a:fld>
            <a:endParaRPr lang="en-US"/>
          </a:p>
        </p:txBody>
      </p:sp>
    </p:spTree>
    <p:extLst>
      <p:ext uri="{BB962C8B-B14F-4D97-AF65-F5344CB8AC3E}">
        <p14:creationId xmlns:p14="http://schemas.microsoft.com/office/powerpoint/2010/main" val="1707454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3761B-437E-0E49-A74C-B35D1111325E}" type="datetimeFigureOut">
              <a:rPr lang="en-US" smtClean="0"/>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6A81F-B074-EA4B-B292-BA631161DECB}" type="slidenum">
              <a:rPr lang="en-US" smtClean="0"/>
              <a:t>‹#›</a:t>
            </a:fld>
            <a:endParaRPr lang="en-US"/>
          </a:p>
        </p:txBody>
      </p:sp>
    </p:spTree>
    <p:extLst>
      <p:ext uri="{BB962C8B-B14F-4D97-AF65-F5344CB8AC3E}">
        <p14:creationId xmlns:p14="http://schemas.microsoft.com/office/powerpoint/2010/main" val="332019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3761B-437E-0E49-A74C-B35D1111325E}" type="datetimeFigureOut">
              <a:rPr lang="en-US" smtClean="0"/>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6A81F-B074-EA4B-B292-BA631161DECB}" type="slidenum">
              <a:rPr lang="en-US" smtClean="0"/>
              <a:t>‹#›</a:t>
            </a:fld>
            <a:endParaRPr lang="en-US"/>
          </a:p>
        </p:txBody>
      </p:sp>
    </p:spTree>
    <p:extLst>
      <p:ext uri="{BB962C8B-B14F-4D97-AF65-F5344CB8AC3E}">
        <p14:creationId xmlns:p14="http://schemas.microsoft.com/office/powerpoint/2010/main" val="213313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B3761B-437E-0E49-A74C-B35D1111325E}" type="datetimeFigureOut">
              <a:rPr lang="en-US" smtClean="0"/>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6A81F-B074-EA4B-B292-BA631161DECB}" type="slidenum">
              <a:rPr lang="en-US" smtClean="0"/>
              <a:t>‹#›</a:t>
            </a:fld>
            <a:endParaRPr lang="en-US"/>
          </a:p>
        </p:txBody>
      </p:sp>
    </p:spTree>
    <p:extLst>
      <p:ext uri="{BB962C8B-B14F-4D97-AF65-F5344CB8AC3E}">
        <p14:creationId xmlns:p14="http://schemas.microsoft.com/office/powerpoint/2010/main" val="5395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B3761B-437E-0E49-A74C-B35D1111325E}" type="datetimeFigureOut">
              <a:rPr lang="en-US" smtClean="0"/>
              <a:t>1/23/12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6A81F-B074-EA4B-B292-BA631161DECB}" type="slidenum">
              <a:rPr lang="en-US" smtClean="0"/>
              <a:t>‹#›</a:t>
            </a:fld>
            <a:endParaRPr lang="en-US"/>
          </a:p>
        </p:txBody>
      </p:sp>
    </p:spTree>
    <p:extLst>
      <p:ext uri="{BB962C8B-B14F-4D97-AF65-F5344CB8AC3E}">
        <p14:creationId xmlns:p14="http://schemas.microsoft.com/office/powerpoint/2010/main" val="409866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B3761B-437E-0E49-A74C-B35D1111325E}" type="datetimeFigureOut">
              <a:rPr lang="en-US" smtClean="0"/>
              <a:t>1/23/12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6A81F-B074-EA4B-B292-BA631161DECB}" type="slidenum">
              <a:rPr lang="en-US" smtClean="0"/>
              <a:t>‹#›</a:t>
            </a:fld>
            <a:endParaRPr lang="en-US"/>
          </a:p>
        </p:txBody>
      </p:sp>
    </p:spTree>
    <p:extLst>
      <p:ext uri="{BB962C8B-B14F-4D97-AF65-F5344CB8AC3E}">
        <p14:creationId xmlns:p14="http://schemas.microsoft.com/office/powerpoint/2010/main" val="1861871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B3761B-437E-0E49-A74C-B35D1111325E}" type="datetimeFigureOut">
              <a:rPr lang="en-US" smtClean="0"/>
              <a:t>1/23/12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6A81F-B074-EA4B-B292-BA631161DECB}" type="slidenum">
              <a:rPr lang="en-US" smtClean="0"/>
              <a:t>‹#›</a:t>
            </a:fld>
            <a:endParaRPr lang="en-US"/>
          </a:p>
        </p:txBody>
      </p:sp>
    </p:spTree>
    <p:extLst>
      <p:ext uri="{BB962C8B-B14F-4D97-AF65-F5344CB8AC3E}">
        <p14:creationId xmlns:p14="http://schemas.microsoft.com/office/powerpoint/2010/main" val="1737833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3761B-437E-0E49-A74C-B35D1111325E}" type="datetimeFigureOut">
              <a:rPr lang="en-US" smtClean="0"/>
              <a:t>1/23/12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66A81F-B074-EA4B-B292-BA631161DECB}" type="slidenum">
              <a:rPr lang="en-US" smtClean="0"/>
              <a:t>‹#›</a:t>
            </a:fld>
            <a:endParaRPr lang="en-US"/>
          </a:p>
        </p:txBody>
      </p:sp>
    </p:spTree>
    <p:extLst>
      <p:ext uri="{BB962C8B-B14F-4D97-AF65-F5344CB8AC3E}">
        <p14:creationId xmlns:p14="http://schemas.microsoft.com/office/powerpoint/2010/main" val="348700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3761B-437E-0E49-A74C-B35D1111325E}" type="datetimeFigureOut">
              <a:rPr lang="en-US" smtClean="0"/>
              <a:t>1/23/12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6A81F-B074-EA4B-B292-BA631161DECB}" type="slidenum">
              <a:rPr lang="en-US" smtClean="0"/>
              <a:t>‹#›</a:t>
            </a:fld>
            <a:endParaRPr lang="en-US"/>
          </a:p>
        </p:txBody>
      </p:sp>
    </p:spTree>
    <p:extLst>
      <p:ext uri="{BB962C8B-B14F-4D97-AF65-F5344CB8AC3E}">
        <p14:creationId xmlns:p14="http://schemas.microsoft.com/office/powerpoint/2010/main" val="403662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3761B-437E-0E49-A74C-B35D1111325E}" type="datetimeFigureOut">
              <a:rPr lang="en-US" smtClean="0"/>
              <a:t>1/23/12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6A81F-B074-EA4B-B292-BA631161DECB}" type="slidenum">
              <a:rPr lang="en-US" smtClean="0"/>
              <a:t>‹#›</a:t>
            </a:fld>
            <a:endParaRPr lang="en-US"/>
          </a:p>
        </p:txBody>
      </p:sp>
    </p:spTree>
    <p:extLst>
      <p:ext uri="{BB962C8B-B14F-4D97-AF65-F5344CB8AC3E}">
        <p14:creationId xmlns:p14="http://schemas.microsoft.com/office/powerpoint/2010/main" val="38271033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3761B-437E-0E49-A74C-B35D1111325E}" type="datetimeFigureOut">
              <a:rPr lang="en-US" smtClean="0"/>
              <a:t>1/23/12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6A81F-B074-EA4B-B292-BA631161DECB}" type="slidenum">
              <a:rPr lang="en-US" smtClean="0"/>
              <a:t>‹#›</a:t>
            </a:fld>
            <a:endParaRPr lang="en-US"/>
          </a:p>
        </p:txBody>
      </p:sp>
    </p:spTree>
    <p:extLst>
      <p:ext uri="{BB962C8B-B14F-4D97-AF65-F5344CB8AC3E}">
        <p14:creationId xmlns:p14="http://schemas.microsoft.com/office/powerpoint/2010/main" val="706259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g"/><Relationship Id="rId5" Type="http://schemas.openxmlformats.org/officeDocument/2006/relationships/image" Target="../media/image20.png"/><Relationship Id="rId6" Type="http://schemas.openxmlformats.org/officeDocument/2006/relationships/hyperlink" Target="http://www.youtube.com/watch?v=7bH2xg5XMPs" TargetMode="External"/><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www.library.ca.gov/services/libraries/libserh4.html" TargetMode="External"/><Relationship Id="rId5" Type="http://schemas.openxmlformats.org/officeDocument/2006/relationships/hyperlink" Target="http://law.justia.com/california/codes/2009/edc/18880-18884.html" TargetMode="External"/><Relationship Id="rId6" Type="http://schemas.openxmlformats.org/officeDocument/2006/relationships/hyperlink" Target="http://www.library.ca.gov/services/libraries/plf.html" TargetMode="External"/><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hyperlink" Target="mailto:sarah.bleyl@kerncountylibrary.org" TargetMode="External"/><Relationship Id="rId4" Type="http://schemas.openxmlformats.org/officeDocument/2006/relationships/hyperlink" Target="mailto:Erica.cuyugan@smgov.net" TargetMode="External"/><Relationship Id="rId5" Type="http://schemas.openxmlformats.org/officeDocument/2006/relationships/hyperlink" Target="mailto:carissapurnell@gmail.com" TargetMode="External"/><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artisticGlowDiffused intensity="1"/>
                    </a14:imgEffect>
                  </a14:imgLayer>
                </a14:imgProps>
              </a:ext>
              <a:ext uri="{28A0092B-C50C-407E-A947-70E740481C1C}">
                <a14:useLocalDpi xmlns:a14="http://schemas.microsoft.com/office/drawing/2010/main"/>
              </a:ext>
            </a:extLst>
          </a:blip>
          <a:stretch>
            <a:fillRect/>
          </a:stretch>
        </p:blipFill>
        <p:spPr>
          <a:xfrm>
            <a:off x="-1" y="104370"/>
            <a:ext cx="9144001" cy="6858000"/>
          </a:xfrm>
          <a:prstGeom prst="rect">
            <a:avLst/>
          </a:prstGeom>
        </p:spPr>
      </p:pic>
      <p:sp>
        <p:nvSpPr>
          <p:cNvPr id="5" name="TextBox 4"/>
          <p:cNvSpPr txBox="1"/>
          <p:nvPr/>
        </p:nvSpPr>
        <p:spPr>
          <a:xfrm>
            <a:off x="4724849" y="5842337"/>
            <a:ext cx="3221398" cy="1015663"/>
          </a:xfrm>
          <a:prstGeom prst="rect">
            <a:avLst/>
          </a:prstGeom>
          <a:noFill/>
        </p:spPr>
        <p:txBody>
          <a:bodyPr wrap="none" rtlCol="0">
            <a:spAutoFit/>
          </a:bodyPr>
          <a:lstStyle/>
          <a:p>
            <a:pPr algn="r"/>
            <a:r>
              <a:rPr lang="en-US" sz="2000" dirty="0" smtClean="0">
                <a:latin typeface="BlairMdITC TT-Medium"/>
                <a:cs typeface="BlairMdITC TT-Medium"/>
              </a:rPr>
              <a:t>Erica </a:t>
            </a:r>
            <a:r>
              <a:rPr lang="en-US" sz="2000" dirty="0" err="1" smtClean="0">
                <a:latin typeface="BlairMdITC TT-Medium"/>
                <a:cs typeface="BlairMdITC TT-Medium"/>
              </a:rPr>
              <a:t>Cuyugan</a:t>
            </a:r>
            <a:endParaRPr lang="en-US" sz="2000" dirty="0" smtClean="0">
              <a:latin typeface="BlairMdITC TT-Medium"/>
              <a:cs typeface="BlairMdITC TT-Medium"/>
            </a:endParaRPr>
          </a:p>
          <a:p>
            <a:pPr algn="r"/>
            <a:r>
              <a:rPr lang="en-US" sz="2000" dirty="0" smtClean="0">
                <a:latin typeface="BlairMdITC TT-Medium"/>
                <a:cs typeface="BlairMdITC TT-Medium"/>
              </a:rPr>
              <a:t>Sarah </a:t>
            </a:r>
            <a:r>
              <a:rPr lang="en-US" sz="2000" dirty="0" err="1" smtClean="0">
                <a:latin typeface="BlairMdITC TT-Medium"/>
                <a:cs typeface="BlairMdITC TT-Medium"/>
              </a:rPr>
              <a:t>Bleyl</a:t>
            </a:r>
            <a:endParaRPr lang="en-US" sz="2000" dirty="0" smtClean="0">
              <a:latin typeface="BlairMdITC TT-Medium"/>
              <a:cs typeface="BlairMdITC TT-Medium"/>
            </a:endParaRPr>
          </a:p>
          <a:p>
            <a:pPr algn="r"/>
            <a:r>
              <a:rPr lang="en-US" sz="2000" dirty="0" smtClean="0">
                <a:latin typeface="BlairMdITC TT-Medium"/>
                <a:cs typeface="BlairMdITC TT-Medium"/>
              </a:rPr>
              <a:t>Carissa Purnell</a:t>
            </a:r>
            <a:endParaRPr lang="en-US" sz="2000" dirty="0">
              <a:latin typeface="BlairMdITC TT-Medium"/>
              <a:cs typeface="BlairMdITC TT-Medium"/>
            </a:endParaRPr>
          </a:p>
        </p:txBody>
      </p:sp>
      <p:sp>
        <p:nvSpPr>
          <p:cNvPr id="6" name="TextBox 5"/>
          <p:cNvSpPr txBox="1"/>
          <p:nvPr/>
        </p:nvSpPr>
        <p:spPr>
          <a:xfrm>
            <a:off x="814318" y="28084"/>
            <a:ext cx="7978641" cy="2308324"/>
          </a:xfrm>
          <a:prstGeom prst="rect">
            <a:avLst/>
          </a:prstGeom>
          <a:noFill/>
        </p:spPr>
        <p:txBody>
          <a:bodyPr wrap="none" rtlCol="0">
            <a:spAutoFit/>
          </a:bodyPr>
          <a:lstStyle/>
          <a:p>
            <a:pPr algn="ctr"/>
            <a:r>
              <a:rPr lang="en-US" sz="3600" b="1" dirty="0">
                <a:latin typeface="Century Gothic"/>
                <a:cs typeface="Century Gothic"/>
              </a:rPr>
              <a:t>I</a:t>
            </a:r>
            <a:r>
              <a:rPr lang="en-US" sz="3600" b="1" dirty="0" smtClean="0">
                <a:latin typeface="Century Gothic"/>
                <a:cs typeface="Century Gothic"/>
              </a:rPr>
              <a:t>t’s </a:t>
            </a:r>
            <a:r>
              <a:rPr lang="en-US" sz="3600" b="1" dirty="0">
                <a:latin typeface="Century Gothic"/>
                <a:cs typeface="Century Gothic"/>
              </a:rPr>
              <a:t>W</a:t>
            </a:r>
            <a:r>
              <a:rPr lang="en-US" sz="3600" b="1" dirty="0" smtClean="0">
                <a:latin typeface="Century Gothic"/>
                <a:cs typeface="Century Gothic"/>
              </a:rPr>
              <a:t>ho You </a:t>
            </a:r>
            <a:r>
              <a:rPr lang="en-US" sz="3600" b="1" dirty="0">
                <a:latin typeface="Century Gothic"/>
                <a:cs typeface="Century Gothic"/>
              </a:rPr>
              <a:t>K</a:t>
            </a:r>
            <a:r>
              <a:rPr lang="en-US" sz="3600" b="1" dirty="0" smtClean="0">
                <a:latin typeface="Century Gothic"/>
                <a:cs typeface="Century Gothic"/>
              </a:rPr>
              <a:t>now:</a:t>
            </a:r>
          </a:p>
          <a:p>
            <a:pPr algn="ctr"/>
            <a:r>
              <a:rPr lang="en-US" sz="3600" dirty="0" smtClean="0">
                <a:latin typeface="Century Gothic"/>
                <a:cs typeface="Century Gothic"/>
              </a:rPr>
              <a:t>Finding</a:t>
            </a:r>
            <a:r>
              <a:rPr lang="en-US" sz="3600" dirty="0">
                <a:latin typeface="Century Gothic"/>
                <a:cs typeface="Century Gothic"/>
              </a:rPr>
              <a:t>, Making, </a:t>
            </a:r>
            <a:endParaRPr lang="en-US" sz="3600" dirty="0" smtClean="0">
              <a:latin typeface="Century Gothic"/>
              <a:cs typeface="Century Gothic"/>
            </a:endParaRPr>
          </a:p>
          <a:p>
            <a:pPr algn="ctr"/>
            <a:r>
              <a:rPr lang="en-US" sz="3600" dirty="0" smtClean="0">
                <a:latin typeface="Century Gothic"/>
                <a:cs typeface="Century Gothic"/>
              </a:rPr>
              <a:t>and </a:t>
            </a:r>
            <a:r>
              <a:rPr lang="en-US" sz="3600" dirty="0">
                <a:latin typeface="Century Gothic"/>
                <a:cs typeface="Century Gothic"/>
              </a:rPr>
              <a:t>Keeping Connections for </a:t>
            </a:r>
          </a:p>
          <a:p>
            <a:pPr algn="ctr"/>
            <a:r>
              <a:rPr lang="en-US" sz="3600" dirty="0" smtClean="0">
                <a:latin typeface="Century Gothic"/>
                <a:cs typeface="Century Gothic"/>
              </a:rPr>
              <a:t>Successful Community Partnerships</a:t>
            </a:r>
          </a:p>
        </p:txBody>
      </p:sp>
      <p:sp>
        <p:nvSpPr>
          <p:cNvPr id="7" name="TextBox 6"/>
          <p:cNvSpPr txBox="1"/>
          <p:nvPr/>
        </p:nvSpPr>
        <p:spPr>
          <a:xfrm>
            <a:off x="493873" y="5871079"/>
            <a:ext cx="3692289" cy="1015663"/>
          </a:xfrm>
          <a:prstGeom prst="rect">
            <a:avLst/>
          </a:prstGeom>
          <a:noFill/>
        </p:spPr>
        <p:txBody>
          <a:bodyPr wrap="square" rtlCol="0">
            <a:spAutoFit/>
          </a:bodyPr>
          <a:lstStyle/>
          <a:p>
            <a:r>
              <a:rPr lang="en-US" sz="1200" dirty="0"/>
              <a:t>Infopeople webinars are supported by the U.S. Institute of Museum and Library Services under the provisions of the Library Services and Technology Act, administered in California by the State Librarian.</a:t>
            </a:r>
          </a:p>
          <a:p>
            <a:endParaRPr lang="en-US" sz="1200" dirty="0"/>
          </a:p>
        </p:txBody>
      </p:sp>
    </p:spTree>
    <p:extLst>
      <p:ext uri="{BB962C8B-B14F-4D97-AF65-F5344CB8AC3E}">
        <p14:creationId xmlns:p14="http://schemas.microsoft.com/office/powerpoint/2010/main" val="3269605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downloads.clipart.com/10035093.jpg?t=1326342846&amp;h=132a22fa8966d99f25ffbd10caf000b4&amp;u=sm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70866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3810000"/>
            <a:ext cx="9144000" cy="1169551"/>
          </a:xfrm>
          <a:prstGeom prst="rect">
            <a:avLst/>
          </a:prstGeom>
          <a:solidFill>
            <a:schemeClr val="bg1"/>
          </a:solidFill>
          <a:ln w="28575" cmpd="sng">
            <a:solidFill>
              <a:schemeClr val="tx1"/>
            </a:solidFill>
          </a:ln>
        </p:spPr>
        <p:txBody>
          <a:bodyPr wrap="square" rtlCol="0">
            <a:spAutoFit/>
          </a:bodyPr>
          <a:lstStyle/>
          <a:p>
            <a:pPr algn="ctr"/>
            <a:endParaRPr lang="en-US" sz="1000" b="1" dirty="0" smtClean="0">
              <a:solidFill>
                <a:schemeClr val="tx2">
                  <a:lumMod val="75000"/>
                </a:schemeClr>
              </a:solidFill>
              <a:latin typeface="Courier" pitchFamily="49" charset="0"/>
            </a:endParaRPr>
          </a:p>
          <a:p>
            <a:pPr algn="ctr"/>
            <a:r>
              <a:rPr lang="en-US" sz="5000" b="1" dirty="0" smtClean="0">
                <a:solidFill>
                  <a:schemeClr val="tx2">
                    <a:lumMod val="75000"/>
                  </a:schemeClr>
                </a:solidFill>
                <a:latin typeface="Courier" pitchFamily="49" charset="0"/>
              </a:rPr>
              <a:t>Who Do You Know?</a:t>
            </a:r>
          </a:p>
          <a:p>
            <a:pPr algn="ctr"/>
            <a:endParaRPr lang="en-US" sz="1000" b="1" dirty="0">
              <a:solidFill>
                <a:schemeClr val="tx2">
                  <a:lumMod val="75000"/>
                </a:schemeClr>
              </a:solidFill>
              <a:latin typeface="Courier" pitchFamily="49" charset="0"/>
            </a:endParaRPr>
          </a:p>
        </p:txBody>
      </p:sp>
      <p:sp>
        <p:nvSpPr>
          <p:cNvPr id="2" name="TextBox 1"/>
          <p:cNvSpPr txBox="1"/>
          <p:nvPr/>
        </p:nvSpPr>
        <p:spPr>
          <a:xfrm>
            <a:off x="3657600" y="609600"/>
            <a:ext cx="4876800" cy="923330"/>
          </a:xfrm>
          <a:prstGeom prst="rect">
            <a:avLst/>
          </a:prstGeom>
          <a:noFill/>
        </p:spPr>
        <p:txBody>
          <a:bodyPr wrap="square" rtlCol="0">
            <a:spAutoFit/>
          </a:bodyPr>
          <a:lstStyle/>
          <a:p>
            <a:r>
              <a:rPr lang="en-US" sz="5400" b="1" dirty="0" smtClean="0">
                <a:solidFill>
                  <a:schemeClr val="bg1"/>
                </a:solidFill>
                <a:latin typeface="Courier" pitchFamily="49" charset="0"/>
              </a:rPr>
              <a:t>CONNECTIONS</a:t>
            </a:r>
            <a:endParaRPr lang="en-US" sz="5400" b="1" dirty="0">
              <a:solidFill>
                <a:schemeClr val="bg1"/>
              </a:solidFill>
              <a:latin typeface="Courier" pitchFamily="49" charset="0"/>
            </a:endParaRPr>
          </a:p>
        </p:txBody>
      </p:sp>
    </p:spTree>
    <p:extLst>
      <p:ext uri="{BB962C8B-B14F-4D97-AF65-F5344CB8AC3E}">
        <p14:creationId xmlns:p14="http://schemas.microsoft.com/office/powerpoint/2010/main" val="15974207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52400"/>
            <a:ext cx="8229600" cy="951132"/>
          </a:xfrm>
          <a:prstGeom prst="rect">
            <a:avLst/>
          </a:prstGeom>
          <a:solidFill>
            <a:srgbClr val="202D8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234331" y="344269"/>
            <a:ext cx="6919069" cy="646331"/>
          </a:xfrm>
          <a:prstGeom prst="rect">
            <a:avLst/>
          </a:prstGeom>
          <a:noFill/>
        </p:spPr>
        <p:txBody>
          <a:bodyPr wrap="square" rtlCol="0">
            <a:spAutoFit/>
          </a:bodyPr>
          <a:lstStyle/>
          <a:p>
            <a:pPr algn="ctr"/>
            <a:r>
              <a:rPr lang="en-US" sz="3600" b="1" dirty="0" smtClean="0">
                <a:solidFill>
                  <a:schemeClr val="bg1"/>
                </a:solidFill>
                <a:latin typeface="Courier" pitchFamily="49" charset="0"/>
              </a:rPr>
              <a:t>Who’s In Your Community?</a:t>
            </a:r>
            <a:endParaRPr lang="en-US" sz="3600" b="1" dirty="0">
              <a:solidFill>
                <a:schemeClr val="bg1"/>
              </a:solidFill>
              <a:latin typeface="Courier" pitchFamily="49" charset="0"/>
            </a:endParaRPr>
          </a:p>
        </p:txBody>
      </p:sp>
      <p:pic>
        <p:nvPicPr>
          <p:cNvPr id="6" name="Picture 2" descr="http://downloads.clipart.com/10035093.jpg?t=1326342846&amp;h=132a22fa8966d99f25ffbd10caf000b4&amp;u=smp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95" t="956" r="55404" b="41031"/>
          <a:stretch/>
        </p:blipFill>
        <p:spPr bwMode="auto">
          <a:xfrm>
            <a:off x="8198214" y="161885"/>
            <a:ext cx="935450" cy="9334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1426487"/>
            <a:ext cx="4267200" cy="5355313"/>
          </a:xfrm>
          <a:prstGeom prst="rect">
            <a:avLst/>
          </a:prstGeom>
          <a:noFill/>
        </p:spPr>
        <p:txBody>
          <a:bodyPr wrap="square" rtlCol="0">
            <a:spAutoFit/>
          </a:bodyPr>
          <a:lstStyle/>
          <a:p>
            <a:r>
              <a:rPr lang="en-US" u="sng" dirty="0" smtClean="0"/>
              <a:t>Arts, Sports &amp; Leisure</a:t>
            </a:r>
          </a:p>
          <a:p>
            <a:r>
              <a:rPr lang="en-US" dirty="0" smtClean="0"/>
              <a:t>Local Businesses (Restaurants, Dance   </a:t>
            </a:r>
            <a:br>
              <a:rPr lang="en-US" dirty="0" smtClean="0"/>
            </a:br>
            <a:r>
              <a:rPr lang="en-US" dirty="0" smtClean="0"/>
              <a:t>   Studios, Galleries, Retail Stores)</a:t>
            </a:r>
          </a:p>
          <a:p>
            <a:r>
              <a:rPr lang="en-US" dirty="0" smtClean="0"/>
              <a:t>Media (Print, Online, Radio, Television)</a:t>
            </a:r>
          </a:p>
          <a:p>
            <a:r>
              <a:rPr lang="en-US" dirty="0" smtClean="0"/>
              <a:t>Cultural Organizations</a:t>
            </a:r>
            <a:br>
              <a:rPr lang="en-US" dirty="0" smtClean="0"/>
            </a:br>
            <a:r>
              <a:rPr lang="en-US" dirty="0" smtClean="0"/>
              <a:t>Museums</a:t>
            </a:r>
          </a:p>
          <a:p>
            <a:r>
              <a:rPr lang="en-US" dirty="0" smtClean="0"/>
              <a:t>Parks &amp; Recreation Department</a:t>
            </a:r>
            <a:br>
              <a:rPr lang="en-US" dirty="0" smtClean="0"/>
            </a:br>
            <a:r>
              <a:rPr lang="en-US" dirty="0" smtClean="0"/>
              <a:t>Local Sports Teams</a:t>
            </a:r>
          </a:p>
          <a:p>
            <a:endParaRPr lang="en-US" dirty="0"/>
          </a:p>
          <a:p>
            <a:r>
              <a:rPr lang="en-US" u="sng" dirty="0" smtClean="0"/>
              <a:t>Education</a:t>
            </a:r>
          </a:p>
          <a:p>
            <a:r>
              <a:rPr lang="en-US" dirty="0" smtClean="0"/>
              <a:t>Community Colleges</a:t>
            </a:r>
          </a:p>
          <a:p>
            <a:r>
              <a:rPr lang="en-US" dirty="0" smtClean="0"/>
              <a:t>UC’s and CSU’s</a:t>
            </a:r>
          </a:p>
          <a:p>
            <a:r>
              <a:rPr lang="en-US" dirty="0" smtClean="0"/>
              <a:t>Test Prep Companies</a:t>
            </a:r>
          </a:p>
          <a:p>
            <a:endParaRPr lang="en-US" dirty="0"/>
          </a:p>
          <a:p>
            <a:r>
              <a:rPr lang="en-US" u="sng" dirty="0" smtClean="0"/>
              <a:t>Health</a:t>
            </a:r>
          </a:p>
          <a:p>
            <a:r>
              <a:rPr lang="en-US" dirty="0" smtClean="0"/>
              <a:t>County Health Departments</a:t>
            </a:r>
          </a:p>
          <a:p>
            <a:r>
              <a:rPr lang="en-US" dirty="0" smtClean="0"/>
              <a:t>Health Clinics</a:t>
            </a:r>
          </a:p>
          <a:p>
            <a:r>
              <a:rPr lang="en-US" dirty="0" smtClean="0"/>
              <a:t>Fitness or Nutrition Specialists</a:t>
            </a:r>
          </a:p>
          <a:p>
            <a:r>
              <a:rPr lang="en-US" dirty="0" smtClean="0"/>
              <a:t>Farmers’ Markets</a:t>
            </a:r>
            <a:endParaRPr lang="en-US" dirty="0"/>
          </a:p>
        </p:txBody>
      </p:sp>
      <p:sp>
        <p:nvSpPr>
          <p:cNvPr id="9" name="TextBox 8"/>
          <p:cNvSpPr txBox="1"/>
          <p:nvPr/>
        </p:nvSpPr>
        <p:spPr>
          <a:xfrm>
            <a:off x="4876800" y="1447800"/>
            <a:ext cx="4038600" cy="6186310"/>
          </a:xfrm>
          <a:prstGeom prst="rect">
            <a:avLst/>
          </a:prstGeom>
          <a:noFill/>
        </p:spPr>
        <p:txBody>
          <a:bodyPr wrap="square" rtlCol="0">
            <a:spAutoFit/>
          </a:bodyPr>
          <a:lstStyle/>
          <a:p>
            <a:r>
              <a:rPr lang="en-US" u="sng" dirty="0" smtClean="0"/>
              <a:t>Youth</a:t>
            </a:r>
          </a:p>
          <a:p>
            <a:r>
              <a:rPr lang="en-US" dirty="0" smtClean="0"/>
              <a:t>PTA’s</a:t>
            </a:r>
          </a:p>
          <a:p>
            <a:r>
              <a:rPr lang="en-US" dirty="0" smtClean="0"/>
              <a:t>School Districts (Teachers, Librarians, </a:t>
            </a:r>
            <a:br>
              <a:rPr lang="en-US" dirty="0" smtClean="0"/>
            </a:br>
            <a:r>
              <a:rPr lang="en-US" dirty="0" smtClean="0"/>
              <a:t>   Counselors)</a:t>
            </a:r>
          </a:p>
          <a:p>
            <a:r>
              <a:rPr lang="en-US" dirty="0" smtClean="0"/>
              <a:t>Boys and Girls Club</a:t>
            </a:r>
          </a:p>
          <a:p>
            <a:r>
              <a:rPr lang="en-US" dirty="0" smtClean="0"/>
              <a:t>Afterschool programs</a:t>
            </a:r>
          </a:p>
          <a:p>
            <a:r>
              <a:rPr lang="en-US" dirty="0" smtClean="0"/>
              <a:t>Teen/Youth Centers</a:t>
            </a:r>
          </a:p>
          <a:p>
            <a:endParaRPr lang="en-US" dirty="0"/>
          </a:p>
          <a:p>
            <a:r>
              <a:rPr lang="en-US" u="sng" dirty="0" smtClean="0"/>
              <a:t>Legal</a:t>
            </a:r>
          </a:p>
          <a:p>
            <a:r>
              <a:rPr lang="en-US" dirty="0" smtClean="0"/>
              <a:t>County Probation</a:t>
            </a:r>
            <a:br>
              <a:rPr lang="en-US" dirty="0" smtClean="0"/>
            </a:br>
            <a:r>
              <a:rPr lang="en-US" dirty="0" smtClean="0"/>
              <a:t>Juvenile Detention Facilities</a:t>
            </a:r>
          </a:p>
          <a:p>
            <a:r>
              <a:rPr lang="en-US" dirty="0" smtClean="0"/>
              <a:t>Law Enforcement</a:t>
            </a:r>
          </a:p>
          <a:p>
            <a:endParaRPr lang="en-US" dirty="0"/>
          </a:p>
          <a:p>
            <a:r>
              <a:rPr lang="en-US" sz="1600" u="sng" dirty="0" smtClean="0"/>
              <a:t>Other Potential Partners</a:t>
            </a:r>
            <a:endParaRPr lang="en-US" sz="1600" dirty="0" smtClean="0"/>
          </a:p>
          <a:p>
            <a:r>
              <a:rPr lang="en-US" sz="1600" dirty="0" smtClean="0"/>
              <a:t>Nonprofits</a:t>
            </a:r>
          </a:p>
          <a:p>
            <a:r>
              <a:rPr lang="en-US" sz="1600" dirty="0" smtClean="0"/>
              <a:t>Faith-based Organizations</a:t>
            </a:r>
          </a:p>
          <a:p>
            <a:r>
              <a:rPr lang="en-US" sz="1600" dirty="0" smtClean="0"/>
              <a:t>Public Transportation Departments</a:t>
            </a:r>
          </a:p>
          <a:p>
            <a:r>
              <a:rPr lang="en-US" sz="1600" dirty="0" smtClean="0"/>
              <a:t>Local </a:t>
            </a:r>
            <a:r>
              <a:rPr lang="en-US" sz="1600" dirty="0" smtClean="0"/>
              <a:t>Government</a:t>
            </a:r>
          </a:p>
          <a:p>
            <a:r>
              <a:rPr lang="en-US" sz="1600" dirty="0" smtClean="0"/>
              <a:t>Banks and Financial Institutions</a:t>
            </a:r>
            <a:endParaRPr lang="en-US" sz="1600" dirty="0" smtClean="0"/>
          </a:p>
          <a:p>
            <a:r>
              <a:rPr lang="en-US" sz="1600" dirty="0" smtClean="0"/>
              <a:t>Chamber of Commerce</a:t>
            </a:r>
          </a:p>
          <a:p>
            <a:endParaRPr lang="en-US" dirty="0" smtClean="0"/>
          </a:p>
          <a:p>
            <a:endParaRPr lang="en-US" dirty="0" smtClean="0"/>
          </a:p>
        </p:txBody>
      </p:sp>
    </p:spTree>
    <p:extLst>
      <p:ext uri="{BB962C8B-B14F-4D97-AF65-F5344CB8AC3E}">
        <p14:creationId xmlns:p14="http://schemas.microsoft.com/office/powerpoint/2010/main" val="3035813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22370" t="376" r="11220" b="-1564"/>
          <a:stretch/>
        </p:blipFill>
        <p:spPr>
          <a:xfrm>
            <a:off x="381000" y="304800"/>
            <a:ext cx="5005917" cy="5638800"/>
          </a:xfrm>
        </p:spPr>
      </p:pic>
      <p:sp>
        <p:nvSpPr>
          <p:cNvPr id="10" name="TextBox 9"/>
          <p:cNvSpPr txBox="1"/>
          <p:nvPr/>
        </p:nvSpPr>
        <p:spPr>
          <a:xfrm>
            <a:off x="4876800" y="1524000"/>
            <a:ext cx="3962400" cy="4801314"/>
          </a:xfrm>
          <a:prstGeom prst="rect">
            <a:avLst/>
          </a:prstGeom>
          <a:solidFill>
            <a:srgbClr val="FFA30E"/>
          </a:solidFill>
          <a:ln w="19050" cmpd="sng">
            <a:solidFill>
              <a:schemeClr val="tx1"/>
            </a:solidFill>
          </a:ln>
        </p:spPr>
        <p:txBody>
          <a:bodyPr wrap="square" rtlCol="0">
            <a:spAutoFit/>
          </a:bodyPr>
          <a:lstStyle/>
          <a:p>
            <a:endParaRPr lang="en-US" sz="2400" dirty="0" smtClean="0"/>
          </a:p>
          <a:p>
            <a:r>
              <a:rPr lang="en-US" sz="4000" dirty="0" smtClean="0"/>
              <a:t>Types of Contacts</a:t>
            </a:r>
            <a:endParaRPr lang="en-US" dirty="0"/>
          </a:p>
          <a:p>
            <a:endParaRPr lang="en-US" sz="3200" dirty="0" smtClean="0"/>
          </a:p>
          <a:p>
            <a:pPr marL="457200" indent="-457200">
              <a:buFont typeface="Wingdings" charset="2"/>
              <a:buChar char="v"/>
            </a:pPr>
            <a:r>
              <a:rPr lang="en-US" sz="3000" dirty="0" smtClean="0"/>
              <a:t>In Your Network</a:t>
            </a:r>
          </a:p>
          <a:p>
            <a:endParaRPr lang="en-US" sz="3000" dirty="0"/>
          </a:p>
          <a:p>
            <a:pPr marL="457200" indent="-457200">
              <a:buFont typeface="Wingdings" charset="2"/>
              <a:buChar char="v"/>
            </a:pPr>
            <a:r>
              <a:rPr lang="en-US" sz="3000" dirty="0" smtClean="0"/>
              <a:t>“Friend of a Friend”</a:t>
            </a:r>
          </a:p>
          <a:p>
            <a:endParaRPr lang="en-US" sz="3000" dirty="0"/>
          </a:p>
          <a:p>
            <a:pPr marL="457200" indent="-457200">
              <a:buFont typeface="Wingdings" charset="2"/>
              <a:buChar char="v"/>
            </a:pPr>
            <a:r>
              <a:rPr lang="en-US" sz="3000" dirty="0" smtClean="0"/>
              <a:t>New Contact</a:t>
            </a:r>
          </a:p>
          <a:p>
            <a:endParaRPr lang="en-US" sz="3000" dirty="0"/>
          </a:p>
          <a:p>
            <a:endParaRPr lang="en-US" sz="3000" dirty="0" smtClean="0"/>
          </a:p>
        </p:txBody>
      </p:sp>
    </p:spTree>
    <p:extLst>
      <p:ext uri="{BB962C8B-B14F-4D97-AF65-F5344CB8AC3E}">
        <p14:creationId xmlns:p14="http://schemas.microsoft.com/office/powerpoint/2010/main" val="7757217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685800"/>
            <a:ext cx="8915400" cy="1143000"/>
          </a:xfrm>
          <a:prstGeom prst="rect">
            <a:avLst/>
          </a:prstGeom>
          <a:solidFill>
            <a:schemeClr val="accent3">
              <a:lumMod val="7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52400" y="6019800"/>
            <a:ext cx="3055719" cy="533400"/>
          </a:xfrm>
        </p:spPr>
        <p:txBody>
          <a:bodyPr>
            <a:normAutofit fontScale="55000" lnSpcReduction="20000"/>
          </a:bodyPr>
          <a:lstStyle/>
          <a:p>
            <a:r>
              <a:rPr lang="en-US" dirty="0" smtClean="0"/>
              <a:t>Source: portermason.com</a:t>
            </a:r>
            <a:br>
              <a:rPr lang="en-US" dirty="0" smtClean="0"/>
            </a:br>
            <a:endParaRPr lang="en-US" dirty="0"/>
          </a:p>
        </p:txBody>
      </p:sp>
      <p:pic>
        <p:nvPicPr>
          <p:cNvPr id="1028" name="Picture 4" descr="http://portermason.com/johnny/files/1997/11/138-960x3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0"/>
            <a:ext cx="8709736" cy="2895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600" y="905470"/>
            <a:ext cx="7315200" cy="923330"/>
          </a:xfrm>
          <a:prstGeom prst="rect">
            <a:avLst/>
          </a:prstGeom>
          <a:noFill/>
        </p:spPr>
        <p:txBody>
          <a:bodyPr wrap="square" rtlCol="0">
            <a:spAutoFit/>
          </a:bodyPr>
          <a:lstStyle/>
          <a:p>
            <a:pPr algn="ctr"/>
            <a:r>
              <a:rPr lang="en-US" sz="5400" b="1" dirty="0" smtClean="0">
                <a:solidFill>
                  <a:srgbClr val="FFFFFF"/>
                </a:solidFill>
                <a:latin typeface="Courier" pitchFamily="49" charset="0"/>
              </a:rPr>
              <a:t>The Approach</a:t>
            </a:r>
            <a:endParaRPr lang="en-US" sz="5400" b="1" dirty="0">
              <a:solidFill>
                <a:srgbClr val="FFFFFF"/>
              </a:solidFill>
              <a:latin typeface="Courier" pitchFamily="49" charset="0"/>
            </a:endParaRPr>
          </a:p>
        </p:txBody>
      </p:sp>
    </p:spTree>
    <p:extLst>
      <p:ext uri="{BB962C8B-B14F-4D97-AF65-F5344CB8AC3E}">
        <p14:creationId xmlns:p14="http://schemas.microsoft.com/office/powerpoint/2010/main" val="12391687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2248" y="6019800"/>
            <a:ext cx="3055719" cy="533400"/>
          </a:xfrm>
        </p:spPr>
        <p:txBody>
          <a:bodyPr>
            <a:normAutofit fontScale="55000" lnSpcReduction="20000"/>
          </a:bodyPr>
          <a:lstStyle/>
          <a:p>
            <a:r>
              <a:rPr lang="en-US" dirty="0" smtClean="0"/>
              <a:t/>
            </a:r>
            <a:br>
              <a:rPr lang="en-US" dirty="0" smtClean="0"/>
            </a:br>
            <a:endParaRPr lang="en-US" dirty="0"/>
          </a:p>
        </p:txBody>
      </p:sp>
      <p:pic>
        <p:nvPicPr>
          <p:cNvPr id="4" name="Picture 2" descr="http://downloads.clipart.com/10035093.jpg?t=1326342846&amp;h=132a22fa8966d99f25ffbd10caf000b4&amp;u=smpl"/>
          <p:cNvPicPr>
            <a:picLocks noChangeAspect="1" noChangeArrowheads="1"/>
          </p:cNvPicPr>
          <p:nvPr/>
        </p:nvPicPr>
        <p:blipFill rotWithShape="1">
          <a:blip r:embed="rId2">
            <a:extLst>
              <a:ext uri="{28A0092B-C50C-407E-A947-70E740481C1C}">
                <a14:useLocalDpi xmlns:a14="http://schemas.microsoft.com/office/drawing/2010/main" val="0"/>
              </a:ext>
            </a:extLst>
          </a:blip>
          <a:srcRect t="67105"/>
          <a:stretch/>
        </p:blipFill>
        <p:spPr bwMode="auto">
          <a:xfrm>
            <a:off x="-228600" y="5181600"/>
            <a:ext cx="9525000" cy="1828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5400" y="1378327"/>
            <a:ext cx="7467600" cy="4031873"/>
          </a:xfrm>
          <a:prstGeom prst="rect">
            <a:avLst/>
          </a:prstGeom>
          <a:solidFill>
            <a:schemeClr val="tx2">
              <a:lumMod val="20000"/>
              <a:lumOff val="80000"/>
            </a:schemeClr>
          </a:solidFill>
          <a:ln w="28575" cmpd="sng">
            <a:solidFill>
              <a:schemeClr val="tx1"/>
            </a:solidFill>
          </a:ln>
          <a:effectLst>
            <a:outerShdw blurRad="50800" dist="38100" dir="13500000" algn="br" rotWithShape="0">
              <a:prstClr val="black">
                <a:alpha val="40000"/>
              </a:prstClr>
            </a:outerShdw>
          </a:effectLst>
        </p:spPr>
        <p:txBody>
          <a:bodyPr wrap="square" rtlCol="0">
            <a:spAutoFit/>
          </a:bodyPr>
          <a:lstStyle/>
          <a:p>
            <a:pPr algn="ctr"/>
            <a:endParaRPr lang="en-US" sz="4800" dirty="0"/>
          </a:p>
          <a:p>
            <a:pPr marL="1143000" lvl="1" indent="-685800">
              <a:buFont typeface="Wingdings" charset="2"/>
              <a:buChar char="ü"/>
            </a:pPr>
            <a:r>
              <a:rPr lang="en-US" sz="4000" dirty="0" smtClean="0"/>
              <a:t>Expectations</a:t>
            </a:r>
          </a:p>
          <a:p>
            <a:pPr marL="1600200" lvl="2" indent="-685800">
              <a:buFont typeface="Wingdings" charset="2"/>
              <a:buChar char="ü"/>
            </a:pPr>
            <a:r>
              <a:rPr lang="en-US" sz="4000" dirty="0"/>
              <a:t>R</a:t>
            </a:r>
            <a:r>
              <a:rPr lang="en-US" sz="4000" dirty="0" smtClean="0"/>
              <a:t>esponsibilities</a:t>
            </a:r>
          </a:p>
          <a:p>
            <a:pPr marL="2057400" lvl="3" indent="-685800">
              <a:buFont typeface="Wingdings" charset="2"/>
              <a:buChar char="ü"/>
            </a:pPr>
            <a:r>
              <a:rPr lang="en-US" sz="4000" dirty="0" smtClean="0"/>
              <a:t>Communication</a:t>
            </a:r>
          </a:p>
          <a:p>
            <a:pPr marL="2514600" lvl="4" indent="-685800">
              <a:buFont typeface="Wingdings" charset="2"/>
              <a:buChar char="ü"/>
            </a:pPr>
            <a:r>
              <a:rPr lang="en-US" sz="4000" dirty="0" smtClean="0"/>
              <a:t>Periodic Check-In</a:t>
            </a:r>
          </a:p>
          <a:p>
            <a:pPr algn="ctr"/>
            <a:endParaRPr lang="en-US" sz="4800" dirty="0"/>
          </a:p>
        </p:txBody>
      </p:sp>
      <p:sp>
        <p:nvSpPr>
          <p:cNvPr id="6" name="TextBox 5"/>
          <p:cNvSpPr txBox="1"/>
          <p:nvPr/>
        </p:nvSpPr>
        <p:spPr>
          <a:xfrm>
            <a:off x="304800" y="457200"/>
            <a:ext cx="8534400" cy="677108"/>
          </a:xfrm>
          <a:prstGeom prst="rect">
            <a:avLst/>
          </a:prstGeom>
          <a:noFill/>
        </p:spPr>
        <p:txBody>
          <a:bodyPr wrap="square" rtlCol="0">
            <a:spAutoFit/>
          </a:bodyPr>
          <a:lstStyle/>
          <a:p>
            <a:r>
              <a:rPr lang="en-US" sz="3800" b="1" dirty="0" smtClean="0">
                <a:solidFill>
                  <a:srgbClr val="202D81"/>
                </a:solidFill>
                <a:latin typeface="Courier" pitchFamily="49" charset="0"/>
              </a:rPr>
              <a:t>Maintain Your Connections</a:t>
            </a:r>
            <a:endParaRPr lang="en-US" sz="3800" b="1" dirty="0">
              <a:solidFill>
                <a:srgbClr val="202D81"/>
              </a:solidFill>
              <a:latin typeface="Courier" pitchFamily="49" charset="0"/>
            </a:endParaRPr>
          </a:p>
        </p:txBody>
      </p:sp>
    </p:spTree>
    <p:extLst>
      <p:ext uri="{BB962C8B-B14F-4D97-AF65-F5344CB8AC3E}">
        <p14:creationId xmlns:p14="http://schemas.microsoft.com/office/powerpoint/2010/main" val="990124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73000"/>
          </a:blip>
          <a:stretch>
            <a:fillRect/>
          </a:stretch>
        </p:blipFill>
        <p:spPr>
          <a:xfrm>
            <a:off x="914400" y="0"/>
            <a:ext cx="7391400" cy="6800273"/>
          </a:xfrm>
          <a:prstGeom prst="rect">
            <a:avLst/>
          </a:prstGeom>
          <a:ln>
            <a:solidFill>
              <a:schemeClr val="bg1"/>
            </a:solidFill>
          </a:ln>
          <a:effectLst>
            <a:softEdge rad="317500"/>
          </a:effectLst>
        </p:spPr>
      </p:pic>
      <p:sp>
        <p:nvSpPr>
          <p:cNvPr id="3" name="Subtitle 2"/>
          <p:cNvSpPr>
            <a:spLocks noGrp="1"/>
          </p:cNvSpPr>
          <p:nvPr>
            <p:ph type="subTitle" idx="1"/>
          </p:nvPr>
        </p:nvSpPr>
        <p:spPr>
          <a:xfrm>
            <a:off x="242248" y="6019800"/>
            <a:ext cx="3055719" cy="533400"/>
          </a:xfrm>
        </p:spPr>
        <p:txBody>
          <a:bodyPr>
            <a:normAutofit fontScale="55000" lnSpcReduction="20000"/>
          </a:bodyPr>
          <a:lstStyle/>
          <a:p>
            <a:r>
              <a:rPr lang="en-US" dirty="0" smtClean="0"/>
              <a:t/>
            </a:r>
            <a:br>
              <a:rPr lang="en-US" dirty="0" smtClean="0"/>
            </a:br>
            <a:endParaRPr lang="en-US" dirty="0"/>
          </a:p>
        </p:txBody>
      </p:sp>
      <p:sp>
        <p:nvSpPr>
          <p:cNvPr id="5" name="TextBox 4"/>
          <p:cNvSpPr txBox="1"/>
          <p:nvPr/>
        </p:nvSpPr>
        <p:spPr>
          <a:xfrm>
            <a:off x="304800" y="198834"/>
            <a:ext cx="8686800" cy="3077766"/>
          </a:xfrm>
          <a:prstGeom prst="rect">
            <a:avLst/>
          </a:prstGeom>
          <a:solidFill>
            <a:schemeClr val="bg1"/>
          </a:solidFill>
          <a:ln w="28575" cmpd="sng">
            <a:solidFill>
              <a:schemeClr val="tx1">
                <a:lumMod val="75000"/>
                <a:lumOff val="25000"/>
              </a:schemeClr>
            </a:solidFill>
          </a:ln>
        </p:spPr>
        <p:txBody>
          <a:bodyPr wrap="square" rtlCol="0">
            <a:spAutoFit/>
          </a:bodyPr>
          <a:lstStyle/>
          <a:p>
            <a:pPr algn="ctr"/>
            <a:r>
              <a:rPr lang="en-US" b="1" dirty="0" smtClean="0">
                <a:latin typeface="Courier" pitchFamily="49" charset="0"/>
              </a:rPr>
              <a:t/>
            </a:r>
            <a:br>
              <a:rPr lang="en-US" b="1" dirty="0" smtClean="0">
                <a:latin typeface="Courier" pitchFamily="49" charset="0"/>
              </a:rPr>
            </a:br>
            <a:r>
              <a:rPr lang="en-US" sz="4800" b="1" dirty="0" smtClean="0">
                <a:latin typeface="Courier" pitchFamily="49" charset="0"/>
              </a:rPr>
              <a:t>How’s It Going?</a:t>
            </a:r>
            <a:r>
              <a:rPr lang="en-US" sz="4800" dirty="0" smtClean="0"/>
              <a:t/>
            </a:r>
            <a:br>
              <a:rPr lang="en-US" sz="4800" dirty="0" smtClean="0"/>
            </a:br>
            <a:endParaRPr lang="en-US" sz="1400" dirty="0" smtClean="0"/>
          </a:p>
          <a:p>
            <a:pPr marL="914400" lvl="1" indent="-457200">
              <a:buFont typeface="Wingdings" charset="2"/>
              <a:buChar char="Ø"/>
            </a:pPr>
            <a:r>
              <a:rPr lang="en-US" sz="3200" dirty="0"/>
              <a:t>What’s working and what isn’t?</a:t>
            </a:r>
          </a:p>
          <a:p>
            <a:pPr marL="914400" lvl="1" indent="-457200">
              <a:buFont typeface="Wingdings" charset="2"/>
              <a:buChar char="Ø"/>
            </a:pPr>
            <a:r>
              <a:rPr lang="en-US" sz="3200" dirty="0"/>
              <a:t>What needs improvement?</a:t>
            </a:r>
          </a:p>
          <a:p>
            <a:pPr marL="914400" lvl="1" indent="-457200">
              <a:buFont typeface="Wingdings" charset="2"/>
              <a:buChar char="Ø"/>
            </a:pPr>
            <a:r>
              <a:rPr lang="en-US" sz="3200" dirty="0"/>
              <a:t>Has the partnership run its </a:t>
            </a:r>
            <a:r>
              <a:rPr lang="en-US" sz="3200" dirty="0" smtClean="0"/>
              <a:t>course?</a:t>
            </a:r>
            <a:br>
              <a:rPr lang="en-US" sz="3200" dirty="0" smtClean="0"/>
            </a:br>
            <a:endParaRPr lang="en-US" dirty="0"/>
          </a:p>
        </p:txBody>
      </p:sp>
    </p:spTree>
    <p:extLst>
      <p:ext uri="{BB962C8B-B14F-4D97-AF65-F5344CB8AC3E}">
        <p14:creationId xmlns:p14="http://schemas.microsoft.com/office/powerpoint/2010/main" val="3175165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descr="courage-wolf-3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19" y="1356266"/>
            <a:ext cx="5119888" cy="5119888"/>
          </a:xfrm>
          <a:prstGeom prst="rect">
            <a:avLst/>
          </a:prstGeom>
        </p:spPr>
      </p:pic>
      <p:sp>
        <p:nvSpPr>
          <p:cNvPr id="3" name="TextBox 2"/>
          <p:cNvSpPr txBox="1"/>
          <p:nvPr/>
        </p:nvSpPr>
        <p:spPr>
          <a:xfrm>
            <a:off x="655719" y="376649"/>
            <a:ext cx="8371502" cy="707886"/>
          </a:xfrm>
          <a:prstGeom prst="rect">
            <a:avLst/>
          </a:prstGeom>
          <a:noFill/>
        </p:spPr>
        <p:txBody>
          <a:bodyPr wrap="none" rtlCol="0">
            <a:spAutoFit/>
          </a:bodyPr>
          <a:lstStyle/>
          <a:p>
            <a:r>
              <a:rPr lang="en-US" sz="4000" dirty="0" smtClean="0">
                <a:solidFill>
                  <a:schemeClr val="accent6">
                    <a:lumMod val="75000"/>
                  </a:schemeClr>
                </a:solidFill>
                <a:latin typeface="Century Gothic"/>
                <a:cs typeface="Century Gothic"/>
              </a:rPr>
              <a:t>Nothing is perfect…work with it… </a:t>
            </a:r>
            <a:endParaRPr lang="en-US" sz="4000" dirty="0">
              <a:solidFill>
                <a:schemeClr val="accent6">
                  <a:lumMod val="75000"/>
                </a:schemeClr>
              </a:solidFill>
              <a:latin typeface="Century Gothic"/>
              <a:cs typeface="Century Gothic"/>
            </a:endParaRPr>
          </a:p>
        </p:txBody>
      </p:sp>
      <p:sp>
        <p:nvSpPr>
          <p:cNvPr id="4" name="TextBox 3"/>
          <p:cNvSpPr txBox="1"/>
          <p:nvPr/>
        </p:nvSpPr>
        <p:spPr>
          <a:xfrm>
            <a:off x="5900456" y="1635136"/>
            <a:ext cx="3127216" cy="3416320"/>
          </a:xfrm>
          <a:prstGeom prst="rect">
            <a:avLst/>
          </a:prstGeom>
          <a:noFill/>
        </p:spPr>
        <p:txBody>
          <a:bodyPr wrap="none" rtlCol="0">
            <a:spAutoFit/>
          </a:bodyPr>
          <a:lstStyle/>
          <a:p>
            <a:r>
              <a:rPr lang="en-US" dirty="0" smtClean="0"/>
              <a:t>Whether or not you may know </a:t>
            </a:r>
            <a:endParaRPr lang="en-US" dirty="0"/>
          </a:p>
          <a:p>
            <a:r>
              <a:rPr lang="en-US" dirty="0"/>
              <a:t>i</a:t>
            </a:r>
            <a:r>
              <a:rPr lang="en-US" dirty="0" smtClean="0"/>
              <a:t>t there is a political implication</a:t>
            </a:r>
          </a:p>
          <a:p>
            <a:r>
              <a:rPr lang="en-US" dirty="0"/>
              <a:t>t</a:t>
            </a:r>
            <a:r>
              <a:rPr lang="en-US" dirty="0" smtClean="0"/>
              <a:t>o everything you do as a</a:t>
            </a:r>
          </a:p>
          <a:p>
            <a:r>
              <a:rPr lang="en-US" dirty="0"/>
              <a:t>p</a:t>
            </a:r>
            <a:r>
              <a:rPr lang="en-US" dirty="0" smtClean="0"/>
              <a:t>ublic servant… </a:t>
            </a:r>
          </a:p>
          <a:p>
            <a:endParaRPr lang="en-US" dirty="0"/>
          </a:p>
          <a:p>
            <a:r>
              <a:rPr lang="en-US" b="1" dirty="0" smtClean="0"/>
              <a:t>KNOW</a:t>
            </a:r>
            <a:r>
              <a:rPr lang="en-US" dirty="0" smtClean="0"/>
              <a:t> your councilmembers,</a:t>
            </a:r>
          </a:p>
          <a:p>
            <a:r>
              <a:rPr lang="en-US" dirty="0"/>
              <a:t>d</a:t>
            </a:r>
            <a:r>
              <a:rPr lang="en-US" dirty="0" smtClean="0"/>
              <a:t>istrict lines, where local</a:t>
            </a:r>
          </a:p>
          <a:p>
            <a:r>
              <a:rPr lang="en-US" dirty="0"/>
              <a:t>a</a:t>
            </a:r>
            <a:r>
              <a:rPr lang="en-US" dirty="0" smtClean="0"/>
              <a:t>gencies receive funding, know</a:t>
            </a:r>
          </a:p>
          <a:p>
            <a:r>
              <a:rPr lang="en-US" dirty="0"/>
              <a:t>w</a:t>
            </a:r>
            <a:r>
              <a:rPr lang="en-US" dirty="0" smtClean="0"/>
              <a:t>hat partnerships currently</a:t>
            </a:r>
          </a:p>
          <a:p>
            <a:r>
              <a:rPr lang="en-US" dirty="0"/>
              <a:t>e</a:t>
            </a:r>
            <a:r>
              <a:rPr lang="en-US" dirty="0" smtClean="0"/>
              <a:t>xist, do your research…</a:t>
            </a:r>
          </a:p>
          <a:p>
            <a:endParaRPr lang="en-US" dirty="0" smtClean="0"/>
          </a:p>
          <a:p>
            <a:r>
              <a:rPr lang="en-US" dirty="0" smtClean="0"/>
              <a:t>Otherwise… you’ll get lemons… </a:t>
            </a:r>
          </a:p>
        </p:txBody>
      </p:sp>
    </p:spTree>
    <p:extLst>
      <p:ext uri="{BB962C8B-B14F-4D97-AF65-F5344CB8AC3E}">
        <p14:creationId xmlns:p14="http://schemas.microsoft.com/office/powerpoint/2010/main" val="3662786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 y="5730717"/>
            <a:ext cx="8125302" cy="1650206"/>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subTitle" idx="1"/>
          </p:nvPr>
        </p:nvSpPr>
        <p:spPr>
          <a:xfrm>
            <a:off x="286754" y="1503719"/>
            <a:ext cx="8228172" cy="1650206"/>
          </a:xfrm>
        </p:spPr>
        <p:txBody>
          <a:bodyPr lIns="0" tIns="0" rIns="0" bIns="0"/>
          <a:lstStyle/>
          <a:p>
            <a:pPr>
              <a:lnSpc>
                <a:spcPct val="95000"/>
              </a:lnSpc>
              <a:spcBef>
                <a:spcPct val="0"/>
              </a:spcBef>
            </a:pPr>
            <a:r>
              <a:rPr lang="en-US" sz="1600" dirty="0">
                <a:solidFill>
                  <a:srgbClr val="FFFFFF"/>
                </a:solidFill>
                <a:latin typeface="Arial" charset="0"/>
              </a:rPr>
              <a:t>New York Public Library hosted </a:t>
            </a:r>
            <a:r>
              <a:rPr lang="en-US" sz="1600" dirty="0" err="1">
                <a:solidFill>
                  <a:srgbClr val="FFFFFF"/>
                </a:solidFill>
                <a:latin typeface="Arial" charset="0"/>
              </a:rPr>
              <a:t>JayZ</a:t>
            </a:r>
            <a:r>
              <a:rPr lang="en-US" sz="1600" dirty="0">
                <a:solidFill>
                  <a:srgbClr val="FFFFFF"/>
                </a:solidFill>
                <a:latin typeface="Arial" charset="0"/>
              </a:rPr>
              <a:t> and Cornel West to discuss his new book titled, Decoded. This inspired youth in Salinas to do design </a:t>
            </a:r>
            <a:r>
              <a:rPr lang="en-US" sz="1600" dirty="0" smtClean="0">
                <a:solidFill>
                  <a:srgbClr val="FFFFFF"/>
                </a:solidFill>
                <a:latin typeface="Arial" charset="0"/>
              </a:rPr>
              <a:t>their own </a:t>
            </a:r>
            <a:r>
              <a:rPr lang="en-US" sz="1600" dirty="0">
                <a:solidFill>
                  <a:srgbClr val="FFFFFF"/>
                </a:solidFill>
                <a:latin typeface="Arial" charset="0"/>
              </a:rPr>
              <a:t>hip hop driven program with the book as the </a:t>
            </a:r>
            <a:r>
              <a:rPr lang="en-US" sz="1600" dirty="0" smtClean="0">
                <a:solidFill>
                  <a:srgbClr val="FFFFFF"/>
                </a:solidFill>
                <a:latin typeface="Arial" charset="0"/>
              </a:rPr>
              <a:t>catalyst using digital media to bring </a:t>
            </a:r>
            <a:r>
              <a:rPr lang="en-US" sz="1600" dirty="0" err="1" smtClean="0">
                <a:solidFill>
                  <a:srgbClr val="FFFFFF"/>
                </a:solidFill>
                <a:latin typeface="Arial" charset="0"/>
              </a:rPr>
              <a:t>JayZ</a:t>
            </a:r>
            <a:r>
              <a:rPr lang="en-US" sz="1600" dirty="0" smtClean="0">
                <a:solidFill>
                  <a:srgbClr val="FFFFFF"/>
                </a:solidFill>
                <a:latin typeface="Arial" charset="0"/>
              </a:rPr>
              <a:t> into our library. </a:t>
            </a:r>
            <a:endParaRPr lang="en-US" sz="1600" dirty="0">
              <a:solidFill>
                <a:srgbClr val="FFFFFF"/>
              </a:solidFill>
              <a:latin typeface="Arial" charset="0"/>
            </a:endParaRP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329" y="-254317"/>
            <a:ext cx="8469630" cy="1144429"/>
          </a:xfrm>
          <a:prstGeom prst="rect">
            <a:avLst/>
          </a:prstGeom>
          <a:noFill/>
          <a:extLst>
            <a:ext uri="{909E8E84-426E-40dd-AFC4-6F175D3DCCD1}">
              <a14:hiddenFill xmlns:a14="http://schemas.microsoft.com/office/drawing/2010/main">
                <a:solidFill>
                  <a:srgbClr val="FFFFFF"/>
                </a:solidFill>
              </a14:hiddenFill>
            </a:ext>
          </a:extLst>
        </p:spPr>
      </p:pic>
      <p:sp>
        <p:nvSpPr>
          <p:cNvPr id="10241" name="Rectangle 1"/>
          <p:cNvSpPr>
            <a:spLocks noGrp="1" noChangeArrowheads="1"/>
          </p:cNvSpPr>
          <p:nvPr>
            <p:ph type="ctrTitle"/>
          </p:nvPr>
        </p:nvSpPr>
        <p:spPr>
          <a:xfrm>
            <a:off x="314325" y="-18574"/>
            <a:ext cx="8559642" cy="1884522"/>
          </a:xfrm>
        </p:spPr>
        <p:txBody>
          <a:bodyPr lIns="0" tIns="0" rIns="0" bIns="0"/>
          <a:lstStyle/>
          <a:p>
            <a:pPr algn="l">
              <a:lnSpc>
                <a:spcPct val="95000"/>
              </a:lnSpc>
            </a:pPr>
            <a:r>
              <a:rPr lang="en-US" sz="3300" dirty="0">
                <a:solidFill>
                  <a:srgbClr val="00FF00"/>
                </a:solidFill>
                <a:latin typeface="Arial" charset="0"/>
              </a:rPr>
              <a:t>Taking lead from the "cool" crowd...</a:t>
            </a:r>
            <a:r>
              <a:rPr lang="en-US" sz="3300" b="1" dirty="0">
                <a:solidFill>
                  <a:srgbClr val="E69138"/>
                </a:solidFill>
                <a:latin typeface="Arial" charset="0"/>
              </a:rPr>
              <a:t>NYPL</a:t>
            </a:r>
            <a:r>
              <a:rPr lang="en-US" sz="3300" b="1" dirty="0">
                <a:solidFill>
                  <a:srgbClr val="FFFF00"/>
                </a:solidFill>
                <a:latin typeface="Arial" charset="0"/>
              </a:rPr>
              <a:t> </a:t>
            </a:r>
            <a:r>
              <a:rPr lang="en-US" dirty="0"/>
              <a:t/>
            </a:r>
            <a:br>
              <a:rPr lang="en-US" dirty="0"/>
            </a:br>
            <a:r>
              <a:rPr lang="en-US" sz="3300" b="1" dirty="0">
                <a:solidFill>
                  <a:srgbClr val="FF0000"/>
                </a:solidFill>
                <a:latin typeface="Arial" charset="0"/>
              </a:rPr>
              <a:t>Reality Check: </a:t>
            </a:r>
            <a:r>
              <a:rPr lang="en-US" sz="2400" dirty="0">
                <a:solidFill>
                  <a:srgbClr val="FFFF00"/>
                </a:solidFill>
                <a:latin typeface="Arial" charset="0"/>
              </a:rPr>
              <a:t>We all don't have millions of dollars...</a:t>
            </a:r>
          </a:p>
        </p:txBody>
      </p:sp>
      <p:pic>
        <p:nvPicPr>
          <p:cNvPr id="3" name="Picture 2" descr="cre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250" y="2427425"/>
            <a:ext cx="5027569" cy="3345985"/>
          </a:xfrm>
          <a:prstGeom prst="rect">
            <a:avLst/>
          </a:prstGeom>
        </p:spPr>
      </p:pic>
      <p:pic>
        <p:nvPicPr>
          <p:cNvPr id="4" name="Picture 3"/>
          <p:cNvPicPr>
            <a:picLocks noChangeAspect="1"/>
          </p:cNvPicPr>
          <p:nvPr/>
        </p:nvPicPr>
        <p:blipFill>
          <a:blip r:embed="rId5"/>
          <a:stretch>
            <a:fillRect/>
          </a:stretch>
        </p:blipFill>
        <p:spPr>
          <a:xfrm>
            <a:off x="6080770" y="2601375"/>
            <a:ext cx="2086228" cy="3129342"/>
          </a:xfrm>
          <a:prstGeom prst="rect">
            <a:avLst/>
          </a:prstGeom>
        </p:spPr>
      </p:pic>
      <p:sp>
        <p:nvSpPr>
          <p:cNvPr id="5" name="TextBox 4"/>
          <p:cNvSpPr txBox="1"/>
          <p:nvPr/>
        </p:nvSpPr>
        <p:spPr>
          <a:xfrm>
            <a:off x="487100" y="6001294"/>
            <a:ext cx="8027826" cy="646331"/>
          </a:xfrm>
          <a:prstGeom prst="rect">
            <a:avLst/>
          </a:prstGeom>
          <a:noFill/>
        </p:spPr>
        <p:txBody>
          <a:bodyPr wrap="square" rtlCol="0">
            <a:spAutoFit/>
          </a:bodyPr>
          <a:lstStyle/>
          <a:p>
            <a:r>
              <a:rPr lang="pl-PL" dirty="0">
                <a:solidFill>
                  <a:schemeClr val="bg1"/>
                </a:solidFill>
                <a:hlinkClick r:id="rId6"/>
              </a:rPr>
              <a:t>http://www.youtube.com/watch?v=</a:t>
            </a:r>
            <a:r>
              <a:rPr lang="pl-PL" dirty="0" smtClean="0">
                <a:solidFill>
                  <a:schemeClr val="bg1"/>
                </a:solidFill>
                <a:hlinkClick r:id="rId6"/>
              </a:rPr>
              <a:t>7bH2xg5XMPs</a:t>
            </a:r>
            <a:endParaRPr lang="pl-PL" dirty="0" smtClean="0">
              <a:solidFill>
                <a:schemeClr val="bg1"/>
              </a:solidFill>
            </a:endParaRPr>
          </a:p>
          <a:p>
            <a:r>
              <a:rPr lang="pl-PL" dirty="0">
                <a:solidFill>
                  <a:schemeClr val="bg1"/>
                </a:solidFill>
              </a:rPr>
              <a:t>http://</a:t>
            </a:r>
            <a:r>
              <a:rPr lang="pl-PL" dirty="0" err="1">
                <a:solidFill>
                  <a:schemeClr val="bg1"/>
                </a:solidFill>
              </a:rPr>
              <a:t>www.flickr.com</a:t>
            </a:r>
            <a:r>
              <a:rPr lang="pl-PL" dirty="0">
                <a:solidFill>
                  <a:schemeClr val="bg1"/>
                </a:solidFill>
              </a:rPr>
              <a:t>/</a:t>
            </a:r>
            <a:r>
              <a:rPr lang="pl-PL" dirty="0" err="1">
                <a:solidFill>
                  <a:schemeClr val="bg1"/>
                </a:solidFill>
              </a:rPr>
              <a:t>photos</a:t>
            </a:r>
            <a:r>
              <a:rPr lang="pl-PL" dirty="0">
                <a:solidFill>
                  <a:schemeClr val="bg1"/>
                </a:solidFill>
              </a:rPr>
              <a:t>/</a:t>
            </a:r>
            <a:r>
              <a:rPr lang="pl-PL" dirty="0" err="1">
                <a:solidFill>
                  <a:schemeClr val="bg1"/>
                </a:solidFill>
              </a:rPr>
              <a:t>aliterarymarvel</a:t>
            </a:r>
            <a:r>
              <a:rPr lang="pl-PL" dirty="0">
                <a:solidFill>
                  <a:schemeClr val="bg1"/>
                </a:solidFill>
              </a:rPr>
              <a:t>/</a:t>
            </a:r>
            <a:r>
              <a:rPr lang="pl-PL" dirty="0" err="1">
                <a:solidFill>
                  <a:schemeClr val="bg1"/>
                </a:solidFill>
              </a:rPr>
              <a:t>sets</a:t>
            </a:r>
            <a:r>
              <a:rPr lang="pl-PL" dirty="0">
                <a:solidFill>
                  <a:schemeClr val="bg1"/>
                </a:solidFill>
              </a:rPr>
              <a:t>/72157627481157032/</a:t>
            </a:r>
            <a:endParaRPr lang="en-US" dirty="0">
              <a:solidFill>
                <a:schemeClr val="bg1"/>
              </a:solidFill>
            </a:endParaRPr>
          </a:p>
        </p:txBody>
      </p:sp>
    </p:spTree>
    <p:extLst>
      <p:ext uri="{BB962C8B-B14F-4D97-AF65-F5344CB8AC3E}">
        <p14:creationId xmlns:p14="http://schemas.microsoft.com/office/powerpoint/2010/main" val="267379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60948" y="139799"/>
            <a:ext cx="7305806" cy="1077218"/>
          </a:xfrm>
          <a:prstGeom prst="rect">
            <a:avLst/>
          </a:prstGeom>
          <a:noFill/>
        </p:spPr>
        <p:txBody>
          <a:bodyPr wrap="none" rtlCol="0">
            <a:spAutoFit/>
          </a:bodyPr>
          <a:lstStyle/>
          <a:p>
            <a:r>
              <a:rPr lang="en-US" sz="3200" dirty="0" smtClean="0">
                <a:solidFill>
                  <a:schemeClr val="bg1"/>
                </a:solidFill>
              </a:rPr>
              <a:t>Keeping it Old School…teaching everything</a:t>
            </a:r>
          </a:p>
          <a:p>
            <a:r>
              <a:rPr lang="en-US" sz="3200" dirty="0" smtClean="0">
                <a:solidFill>
                  <a:schemeClr val="bg1"/>
                </a:solidFill>
              </a:rPr>
              <a:t>Including milking a cow…</a:t>
            </a:r>
          </a:p>
        </p:txBody>
      </p:sp>
      <p:sp>
        <p:nvSpPr>
          <p:cNvPr id="3" name="TextBox 2"/>
          <p:cNvSpPr txBox="1"/>
          <p:nvPr/>
        </p:nvSpPr>
        <p:spPr>
          <a:xfrm>
            <a:off x="728231" y="4120054"/>
            <a:ext cx="7691641" cy="2523768"/>
          </a:xfrm>
          <a:prstGeom prst="rect">
            <a:avLst/>
          </a:prstGeom>
          <a:solidFill>
            <a:schemeClr val="accent5">
              <a:lumMod val="20000"/>
              <a:lumOff val="80000"/>
            </a:schemeClr>
          </a:solidFill>
        </p:spPr>
        <p:txBody>
          <a:bodyPr wrap="square" rtlCol="0">
            <a:spAutoFit/>
          </a:bodyPr>
          <a:lstStyle/>
          <a:p>
            <a:r>
              <a:rPr lang="en-US" sz="4400" b="1" dirty="0"/>
              <a:t>Children milk cow in library</a:t>
            </a:r>
            <a:endParaRPr lang="en-US" sz="4400" b="1" dirty="0" smtClean="0"/>
          </a:p>
          <a:p>
            <a:r>
              <a:rPr lang="en-US" sz="2400" b="1" dirty="0" smtClean="0"/>
              <a:t>“</a:t>
            </a:r>
            <a:r>
              <a:rPr lang="en-US" sz="2400" dirty="0" smtClean="0"/>
              <a:t>A </a:t>
            </a:r>
            <a:r>
              <a:rPr lang="en-US" sz="2400" dirty="0"/>
              <a:t>dozen or so children practiced milking a cow at the Luther Callaway Public Library in </a:t>
            </a:r>
            <a:r>
              <a:rPr lang="en-US" sz="2400" dirty="0" err="1"/>
              <a:t>Chiefland</a:t>
            </a:r>
            <a:r>
              <a:rPr lang="en-US" sz="2400" dirty="0"/>
              <a:t> on Friday (July 15) as part of a program presented by Dana Langford of Levy County Soil and Water </a:t>
            </a:r>
            <a:r>
              <a:rPr lang="en-US" sz="2400" dirty="0" smtClean="0"/>
              <a:t>Conservation….”</a:t>
            </a:r>
          </a:p>
          <a:p>
            <a:r>
              <a:rPr lang="en-US" dirty="0" smtClean="0"/>
              <a:t>(</a:t>
            </a:r>
            <a:r>
              <a:rPr lang="nl-NL" dirty="0"/>
              <a:t>http://</a:t>
            </a:r>
            <a:r>
              <a:rPr lang="nl-NL" dirty="0" err="1"/>
              <a:t>hardisonink.com</a:t>
            </a:r>
            <a:r>
              <a:rPr lang="nl-NL" dirty="0"/>
              <a:t>/</a:t>
            </a:r>
            <a:r>
              <a:rPr lang="nl-NL" dirty="0" err="1"/>
              <a:t>review.php?page</a:t>
            </a:r>
            <a:r>
              <a:rPr lang="nl-NL" dirty="0"/>
              <a:t>=1311206986.</a:t>
            </a:r>
            <a:r>
              <a:rPr lang="nl-NL" dirty="0" smtClean="0"/>
              <a:t>html)</a:t>
            </a:r>
            <a:endParaRPr lang="en-US" dirty="0"/>
          </a:p>
        </p:txBody>
      </p:sp>
    </p:spTree>
    <p:extLst>
      <p:ext uri="{BB962C8B-B14F-4D97-AF65-F5344CB8AC3E}">
        <p14:creationId xmlns:p14="http://schemas.microsoft.com/office/powerpoint/2010/main" val="2162239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017"/>
            <a:ext cx="5312093" cy="1144429"/>
          </a:xfrm>
          <a:prstGeom prst="rect">
            <a:avLst/>
          </a:prstGeom>
          <a:noFill/>
          <a:extLst>
            <a:ext uri="{909E8E84-426E-40dd-AFC4-6F175D3DCCD1}">
              <a14:hiddenFill xmlns:a14="http://schemas.microsoft.com/office/drawing/2010/main">
                <a:solidFill>
                  <a:srgbClr val="FFFFFF"/>
                </a:solidFill>
              </a14:hiddenFill>
            </a:ext>
          </a:extLst>
        </p:spPr>
      </p:pic>
      <p:sp>
        <p:nvSpPr>
          <p:cNvPr id="11265" name="Rectangle 1"/>
          <p:cNvSpPr>
            <a:spLocks noGrp="1" noChangeArrowheads="1"/>
          </p:cNvSpPr>
          <p:nvPr>
            <p:ph type="ctrTitle"/>
          </p:nvPr>
        </p:nvSpPr>
        <p:spPr>
          <a:xfrm>
            <a:off x="-417195" y="-274320"/>
            <a:ext cx="9682639" cy="1355884"/>
          </a:xfrm>
        </p:spPr>
        <p:txBody>
          <a:bodyPr lIns="0" tIns="0" rIns="0" bIns="0"/>
          <a:lstStyle/>
          <a:p>
            <a:pPr>
              <a:lnSpc>
                <a:spcPct val="95000"/>
              </a:lnSpc>
            </a:pPr>
            <a:r>
              <a:rPr lang="en-US" sz="3300">
                <a:solidFill>
                  <a:srgbClr val="38761D"/>
                </a:solidFill>
                <a:latin typeface="Arial" charset="0"/>
              </a:rPr>
              <a:t>Breaking Tradition: Soccer @ the Library!</a:t>
            </a: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 y="822960"/>
            <a:ext cx="7789545" cy="408193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20" y="5922169"/>
            <a:ext cx="7270908" cy="740093"/>
          </a:xfrm>
          <a:prstGeom prst="rect">
            <a:avLst/>
          </a:prstGeom>
          <a:noFill/>
          <a:extLst>
            <a:ext uri="{909E8E84-426E-40dd-AFC4-6F175D3DCCD1}">
              <a14:hiddenFill xmlns:a14="http://schemas.microsoft.com/office/drawing/2010/main">
                <a:solidFill>
                  <a:srgbClr val="FFFFFF"/>
                </a:solidFill>
              </a14:hiddenFill>
            </a:ext>
          </a:extLst>
        </p:spPr>
      </p:pic>
      <p:sp>
        <p:nvSpPr>
          <p:cNvPr id="11271" name="Text Box 7"/>
          <p:cNvSpPr txBox="1">
            <a:spLocks noChangeArrowheads="1"/>
          </p:cNvSpPr>
          <p:nvPr/>
        </p:nvSpPr>
        <p:spPr bwMode="auto">
          <a:xfrm>
            <a:off x="670085" y="5922169"/>
            <a:ext cx="7373778" cy="57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pPr>
            <a:r>
              <a:rPr lang="en-US" sz="1300">
                <a:solidFill>
                  <a:srgbClr val="000000"/>
                </a:solidFill>
                <a:latin typeface="Arial" charset="0"/>
              </a:rPr>
              <a:t>PRESS COVERAGE:</a:t>
            </a:r>
            <a:endParaRPr lang="en-US"/>
          </a:p>
          <a:p>
            <a:pPr algn="ctr">
              <a:lnSpc>
                <a:spcPct val="95000"/>
              </a:lnSpc>
            </a:pPr>
            <a:r>
              <a:rPr lang="en-US" sz="1300">
                <a:solidFill>
                  <a:srgbClr val="000000"/>
                </a:solidFill>
                <a:latin typeface="Arial" charset="0"/>
              </a:rPr>
              <a:t>Good Monday Morning: Salinas man scores with free soccer camp for kids. May 30, 2011</a:t>
            </a:r>
            <a:endParaRPr lang="en-US"/>
          </a:p>
          <a:p>
            <a:pPr algn="ctr">
              <a:lnSpc>
                <a:spcPct val="95000"/>
              </a:lnSpc>
            </a:pPr>
            <a:r>
              <a:rPr lang="en-US" sz="1300">
                <a:solidFill>
                  <a:srgbClr val="000000"/>
                </a:solidFill>
                <a:latin typeface="Arial" charset="0"/>
              </a:rPr>
              <a:t>La Biblioteca César Chávez Ofrece Gratis Clínica de Fútbol Para Niños. El Sol. September 24, 2011.</a:t>
            </a:r>
          </a:p>
        </p:txBody>
      </p:sp>
      <p:pic>
        <p:nvPicPr>
          <p:cNvPr id="112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035" y="4360545"/>
            <a:ext cx="8435340" cy="1201579"/>
          </a:xfrm>
          <a:prstGeom prst="rect">
            <a:avLst/>
          </a:prstGeom>
          <a:noFill/>
          <a:extLst>
            <a:ext uri="{909E8E84-426E-40dd-AFC4-6F175D3DCCD1}">
              <a14:hiddenFill xmlns:a14="http://schemas.microsoft.com/office/drawing/2010/main">
                <a:solidFill>
                  <a:srgbClr val="FFFFFF"/>
                </a:solidFill>
              </a14:hiddenFill>
            </a:ext>
          </a:extLst>
        </p:spPr>
      </p:pic>
      <p:sp>
        <p:nvSpPr>
          <p:cNvPr id="11273" name="Text Box 9"/>
          <p:cNvSpPr txBox="1">
            <a:spLocks noChangeArrowheads="1"/>
          </p:cNvSpPr>
          <p:nvPr/>
        </p:nvSpPr>
        <p:spPr bwMode="auto">
          <a:xfrm>
            <a:off x="222885" y="5120640"/>
            <a:ext cx="8536782" cy="703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pPr>
            <a:r>
              <a:rPr lang="en-US" sz="1600">
                <a:solidFill>
                  <a:srgbClr val="000000"/>
                </a:solidFill>
                <a:latin typeface="Arial" charset="0"/>
              </a:rPr>
              <a:t>California State University Monterey Bay has provided over 100 college student volunteers for library programming. One including free bilingual soccer clinics that have served an upwards of 1,000 youth and spawned a community wide clinic beginning January 2012. </a:t>
            </a:r>
          </a:p>
        </p:txBody>
      </p:sp>
      <p:pic>
        <p:nvPicPr>
          <p:cNvPr id="1127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6488" y="1523048"/>
            <a:ext cx="1550194" cy="37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690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H="1">
            <a:off x="654894" y="3076912"/>
            <a:ext cx="8868230" cy="6096000"/>
          </a:xfrm>
          <a:prstGeom prst="rect">
            <a:avLst/>
          </a:prstGeom>
        </p:spPr>
      </p:pic>
      <p:sp>
        <p:nvSpPr>
          <p:cNvPr id="2" name="Title 1"/>
          <p:cNvSpPr>
            <a:spLocks noGrp="1"/>
          </p:cNvSpPr>
          <p:nvPr>
            <p:ph type="title"/>
          </p:nvPr>
        </p:nvSpPr>
        <p:spPr>
          <a:xfrm>
            <a:off x="275770" y="186419"/>
            <a:ext cx="3788229" cy="1143000"/>
          </a:xfrm>
        </p:spPr>
        <p:txBody>
          <a:bodyPr>
            <a:normAutofit fontScale="90000"/>
          </a:bodyPr>
          <a:lstStyle/>
          <a:p>
            <a:pPr algn="l"/>
            <a:r>
              <a:rPr lang="en-US" dirty="0" smtClean="0">
                <a:latin typeface="Century Gothic"/>
                <a:cs typeface="Century Gothic"/>
              </a:rPr>
              <a:t>California </a:t>
            </a:r>
            <a:br>
              <a:rPr lang="en-US" dirty="0" smtClean="0">
                <a:latin typeface="Century Gothic"/>
                <a:cs typeface="Century Gothic"/>
              </a:rPr>
            </a:br>
            <a:r>
              <a:rPr lang="en-US" dirty="0" smtClean="0">
                <a:latin typeface="Century Gothic"/>
                <a:cs typeface="Century Gothic"/>
              </a:rPr>
              <a:t>Libraries…</a:t>
            </a:r>
            <a:br>
              <a:rPr lang="en-US" dirty="0" smtClean="0">
                <a:latin typeface="Century Gothic"/>
                <a:cs typeface="Century Gothic"/>
              </a:rPr>
            </a:br>
            <a:r>
              <a:rPr lang="en-US" sz="2000" dirty="0" smtClean="0">
                <a:latin typeface="Century Gothic"/>
                <a:cs typeface="Century Gothic"/>
              </a:rPr>
              <a:t>(all bad)</a:t>
            </a:r>
            <a:endParaRPr lang="en-US" sz="2000" dirty="0">
              <a:latin typeface="Century Gothic"/>
              <a:cs typeface="Century Gothic"/>
            </a:endParaRPr>
          </a:p>
        </p:txBody>
      </p:sp>
      <p:pic>
        <p:nvPicPr>
          <p:cNvPr id="4" name="Picture 3"/>
          <p:cNvPicPr>
            <a:picLocks noChangeAspect="1"/>
          </p:cNvPicPr>
          <p:nvPr/>
        </p:nvPicPr>
        <p:blipFill>
          <a:blip r:embed="rId3"/>
          <a:stretch>
            <a:fillRect/>
          </a:stretch>
        </p:blipFill>
        <p:spPr>
          <a:xfrm>
            <a:off x="3102428" y="-308430"/>
            <a:ext cx="5860143" cy="4242933"/>
          </a:xfrm>
          <a:prstGeom prst="rect">
            <a:avLst/>
          </a:prstGeom>
        </p:spPr>
      </p:pic>
      <p:sp>
        <p:nvSpPr>
          <p:cNvPr id="3" name="Content Placeholder 2"/>
          <p:cNvSpPr>
            <a:spLocks noGrp="1"/>
          </p:cNvSpPr>
          <p:nvPr>
            <p:ph idx="1"/>
          </p:nvPr>
        </p:nvSpPr>
        <p:spPr>
          <a:xfrm>
            <a:off x="108858" y="1598949"/>
            <a:ext cx="5366657" cy="4525963"/>
          </a:xfrm>
        </p:spPr>
        <p:txBody>
          <a:bodyPr>
            <a:normAutofit/>
          </a:bodyPr>
          <a:lstStyle/>
          <a:p>
            <a:pPr marL="0" indent="0">
              <a:buNone/>
            </a:pPr>
            <a:r>
              <a:rPr lang="en-US" sz="1600" dirty="0">
                <a:latin typeface="Century Gothic"/>
                <a:cs typeface="Century Gothic"/>
              </a:rPr>
              <a:t/>
            </a:r>
            <a:br>
              <a:rPr lang="en-US" sz="1600" dirty="0">
                <a:latin typeface="Century Gothic"/>
                <a:cs typeface="Century Gothic"/>
              </a:rPr>
            </a:br>
            <a:r>
              <a:rPr lang="en-US" sz="1800" dirty="0" smtClean="0">
                <a:latin typeface="Century Gothic"/>
                <a:cs typeface="Century Gothic"/>
              </a:rPr>
              <a:t>“California </a:t>
            </a:r>
            <a:r>
              <a:rPr lang="en-US" sz="1800" dirty="0">
                <a:latin typeface="Century Gothic"/>
                <a:cs typeface="Century Gothic"/>
              </a:rPr>
              <a:t>Governor Jerry Brown announced Tuesday a mid-year, $16 million cut to state library funding, which essentially eliminates all remaining state funding for the </a:t>
            </a:r>
            <a:r>
              <a:rPr lang="en-US" sz="1800" dirty="0">
                <a:latin typeface="Century Gothic"/>
                <a:cs typeface="Century Gothic"/>
                <a:hlinkClick r:id="rId4"/>
              </a:rPr>
              <a:t>California Library Services Act</a:t>
            </a:r>
            <a:r>
              <a:rPr lang="en-US" sz="1800" dirty="0">
                <a:latin typeface="Century Gothic"/>
                <a:cs typeface="Century Gothic"/>
              </a:rPr>
              <a:t> (CLSA), </a:t>
            </a:r>
            <a:r>
              <a:rPr lang="en-US" sz="1800" dirty="0" err="1" smtClean="0">
                <a:latin typeface="Century Gothic"/>
                <a:cs typeface="Century Gothic"/>
              </a:rPr>
              <a:t>the</a:t>
            </a:r>
            <a:r>
              <a:rPr lang="en-US" sz="1800" dirty="0" err="1" smtClean="0">
                <a:latin typeface="Century Gothic"/>
                <a:cs typeface="Century Gothic"/>
                <a:hlinkClick r:id="rId5"/>
              </a:rPr>
              <a:t>California</a:t>
            </a:r>
            <a:r>
              <a:rPr lang="en-US" sz="1800" dirty="0" smtClean="0">
                <a:latin typeface="Century Gothic"/>
                <a:cs typeface="Century Gothic"/>
                <a:hlinkClick r:id="rId5"/>
              </a:rPr>
              <a:t> </a:t>
            </a:r>
            <a:r>
              <a:rPr lang="en-US" sz="1800" dirty="0">
                <a:latin typeface="Century Gothic"/>
                <a:cs typeface="Century Gothic"/>
                <a:hlinkClick r:id="rId5"/>
              </a:rPr>
              <a:t>Library Literacy and </a:t>
            </a:r>
            <a:r>
              <a:rPr lang="en-US" sz="1800" dirty="0" smtClean="0">
                <a:latin typeface="Century Gothic"/>
                <a:cs typeface="Century Gothic"/>
                <a:hlinkClick r:id="rId5"/>
              </a:rPr>
              <a:t>English</a:t>
            </a:r>
          </a:p>
          <a:p>
            <a:pPr marL="0" indent="0">
              <a:buNone/>
            </a:pPr>
            <a:r>
              <a:rPr lang="en-US" sz="1800" dirty="0" smtClean="0">
                <a:latin typeface="Century Gothic"/>
                <a:cs typeface="Century Gothic"/>
                <a:hlinkClick r:id="rId5"/>
              </a:rPr>
              <a:t> </a:t>
            </a:r>
            <a:r>
              <a:rPr lang="en-US" sz="1800" dirty="0">
                <a:latin typeface="Century Gothic"/>
                <a:cs typeface="Century Gothic"/>
                <a:hlinkClick r:id="rId5"/>
              </a:rPr>
              <a:t>Acquisition Service</a:t>
            </a:r>
            <a:r>
              <a:rPr lang="en-US" sz="1800" dirty="0">
                <a:latin typeface="Century Gothic"/>
                <a:cs typeface="Century Gothic"/>
              </a:rPr>
              <a:t>, and </a:t>
            </a:r>
            <a:r>
              <a:rPr lang="en-US" sz="1800" dirty="0" smtClean="0">
                <a:latin typeface="Century Gothic"/>
                <a:cs typeface="Century Gothic"/>
              </a:rPr>
              <a:t>the </a:t>
            </a:r>
            <a:r>
              <a:rPr lang="en-US" sz="1800" dirty="0" smtClean="0">
                <a:latin typeface="Century Gothic"/>
                <a:cs typeface="Century Gothic"/>
                <a:hlinkClick r:id="rId6"/>
              </a:rPr>
              <a:t>Public </a:t>
            </a:r>
            <a:r>
              <a:rPr lang="en-US" sz="1800" dirty="0">
                <a:latin typeface="Century Gothic"/>
                <a:cs typeface="Century Gothic"/>
                <a:hlinkClick r:id="rId6"/>
              </a:rPr>
              <a:t>Library </a:t>
            </a:r>
            <a:endParaRPr lang="en-US" sz="1800" dirty="0" smtClean="0">
              <a:latin typeface="Century Gothic"/>
              <a:cs typeface="Century Gothic"/>
              <a:hlinkClick r:id="rId6"/>
            </a:endParaRPr>
          </a:p>
          <a:p>
            <a:pPr marL="0" indent="0">
              <a:buNone/>
            </a:pPr>
            <a:r>
              <a:rPr lang="en-US" sz="1800" dirty="0" smtClean="0">
                <a:latin typeface="Century Gothic"/>
                <a:cs typeface="Century Gothic"/>
                <a:hlinkClick r:id="rId6"/>
              </a:rPr>
              <a:t>Foundation</a:t>
            </a:r>
            <a:r>
              <a:rPr lang="en-US" sz="1800" dirty="0" smtClean="0">
                <a:latin typeface="Century Gothic"/>
                <a:cs typeface="Century Gothic"/>
              </a:rPr>
              <a:t> </a:t>
            </a:r>
            <a:r>
              <a:rPr lang="en-US" sz="1800" dirty="0">
                <a:latin typeface="Century Gothic"/>
                <a:cs typeface="Century Gothic"/>
              </a:rPr>
              <a:t>(PLF). Last year the programs received $30.4 </a:t>
            </a:r>
            <a:r>
              <a:rPr lang="en-US" sz="1800" dirty="0" smtClean="0">
                <a:latin typeface="Century Gothic"/>
                <a:cs typeface="Century Gothic"/>
              </a:rPr>
              <a:t>million”</a:t>
            </a:r>
          </a:p>
          <a:p>
            <a:pPr marL="0" indent="0">
              <a:buNone/>
            </a:pPr>
            <a:r>
              <a:rPr lang="en-US" sz="1200" dirty="0" smtClean="0">
                <a:latin typeface="Century Gothic"/>
                <a:cs typeface="Century Gothic"/>
              </a:rPr>
              <a:t>(Library Journal December 14, 2011. “</a:t>
            </a:r>
            <a:r>
              <a:rPr lang="en-US" sz="1200" dirty="0"/>
              <a:t>With Mid-Year Cut, California Reduces State Funding for Libraries to Zero </a:t>
            </a:r>
            <a:r>
              <a:rPr lang="en-US" sz="1200" dirty="0" smtClean="0">
                <a:latin typeface="Century Gothic"/>
                <a:cs typeface="Century Gothic"/>
              </a:rPr>
              <a:t>“)</a:t>
            </a:r>
            <a:endParaRPr lang="en-US" sz="1200" dirty="0">
              <a:latin typeface="Century Gothic"/>
              <a:cs typeface="Century Gothic"/>
            </a:endParaRPr>
          </a:p>
        </p:txBody>
      </p:sp>
    </p:spTree>
    <p:extLst>
      <p:ext uri="{BB962C8B-B14F-4D97-AF65-F5344CB8AC3E}">
        <p14:creationId xmlns:p14="http://schemas.microsoft.com/office/powerpoint/2010/main" val="1780463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131445" y="91440"/>
            <a:ext cx="7939564" cy="57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pPr>
            <a:r>
              <a:rPr lang="en-US" sz="3900" b="1">
                <a:solidFill>
                  <a:srgbClr val="FFFF00"/>
                </a:solidFill>
                <a:latin typeface="Arial" charset="0"/>
              </a:rPr>
              <a:t>unique connections</a:t>
            </a:r>
          </a:p>
        </p:txBody>
      </p:sp>
      <p:sp>
        <p:nvSpPr>
          <p:cNvPr id="12293" name="Text Box 5"/>
          <p:cNvSpPr txBox="1">
            <a:spLocks noChangeArrowheads="1"/>
          </p:cNvSpPr>
          <p:nvPr/>
        </p:nvSpPr>
        <p:spPr bwMode="auto">
          <a:xfrm>
            <a:off x="2783205" y="548640"/>
            <a:ext cx="66093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pPr>
            <a:r>
              <a:rPr lang="en-US" sz="4800">
                <a:solidFill>
                  <a:srgbClr val="00FFFF"/>
                </a:solidFill>
                <a:latin typeface="Arial" charset="0"/>
              </a:rPr>
              <a:t>HACKER SPACE!</a:t>
            </a:r>
          </a:p>
        </p:txBody>
      </p:sp>
      <p:sp>
        <p:nvSpPr>
          <p:cNvPr id="12294" name="Text Box 6"/>
          <p:cNvSpPr txBox="1">
            <a:spLocks noChangeArrowheads="1"/>
          </p:cNvSpPr>
          <p:nvPr/>
        </p:nvSpPr>
        <p:spPr bwMode="auto">
          <a:xfrm>
            <a:off x="314325" y="1280160"/>
            <a:ext cx="8609648" cy="194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pPr>
            <a:r>
              <a:rPr lang="en-US" sz="1900">
                <a:solidFill>
                  <a:srgbClr val="B6D7A8"/>
                </a:solidFill>
                <a:latin typeface="Arial" charset="0"/>
              </a:rPr>
              <a:t>The Allen County Public Library, which serves the city of Fort Wayne, Ind., has a modest hackerspace inside a trailer in its parking lot. Library director Jeff Krull says hosting it is consistent with the library's mission. "We see the library as not being in the book business, but being in the learning business and the exploration business and the expand-your-mind business," he says. "We feel this is really in that spirit, that we provide a resource to the community that individuals would not be able to have access to on their own." (www.npr.org)</a:t>
            </a:r>
          </a:p>
        </p:txBody>
      </p:sp>
      <p:pic>
        <p:nvPicPr>
          <p:cNvPr id="122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3474720"/>
            <a:ext cx="5364957" cy="321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430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Century Gothic"/>
                <a:cs typeface="Century Gothic"/>
              </a:rPr>
              <a:t> Your </a:t>
            </a:r>
            <a:r>
              <a:rPr lang="en-US" b="1" dirty="0" smtClean="0">
                <a:solidFill>
                  <a:schemeClr val="accent4">
                    <a:lumMod val="75000"/>
                  </a:schemeClr>
                </a:solidFill>
                <a:latin typeface="Century Gothic"/>
                <a:cs typeface="Century Gothic"/>
              </a:rPr>
              <a:t>“Community” </a:t>
            </a:r>
            <a:r>
              <a:rPr lang="en-US" b="1" dirty="0" smtClean="0">
                <a:latin typeface="Century Gothic"/>
                <a:cs typeface="Century Gothic"/>
              </a:rPr>
              <a:t>as a Partner</a:t>
            </a:r>
            <a:endParaRPr lang="en-US" b="1" dirty="0">
              <a:latin typeface="Century Gothic"/>
              <a:cs typeface="Century Gothic"/>
            </a:endParaRPr>
          </a:p>
        </p:txBody>
      </p:sp>
      <p:sp>
        <p:nvSpPr>
          <p:cNvPr id="3" name="Content Placeholder 2"/>
          <p:cNvSpPr>
            <a:spLocks noGrp="1"/>
          </p:cNvSpPr>
          <p:nvPr>
            <p:ph idx="1"/>
          </p:nvPr>
        </p:nvSpPr>
        <p:spPr>
          <a:xfrm>
            <a:off x="613764" y="1226149"/>
            <a:ext cx="8229600" cy="1200404"/>
          </a:xfrm>
        </p:spPr>
        <p:txBody>
          <a:bodyPr>
            <a:noAutofit/>
          </a:bodyPr>
          <a:lstStyle/>
          <a:p>
            <a:pPr marL="0" indent="0" algn="ctr">
              <a:buNone/>
            </a:pPr>
            <a:r>
              <a:rPr lang="en-US" sz="2000" dirty="0" smtClean="0">
                <a:latin typeface="Century Gothic"/>
                <a:cs typeface="Century Gothic"/>
              </a:rPr>
              <a:t>While organizations often bring to the table resources and expertise, community resident themselves bring a lived experience no group can replicate…recognize the talents within your own communities. </a:t>
            </a:r>
            <a:endParaRPr lang="en-US" sz="2000" dirty="0" smtClean="0">
              <a:latin typeface="Century Gothic"/>
              <a:cs typeface="Century Gothic"/>
            </a:endParaRPr>
          </a:p>
          <a:p>
            <a:pPr marL="0" indent="0" algn="ctr">
              <a:buNone/>
            </a:pPr>
            <a:r>
              <a:rPr lang="en-US" sz="2000" dirty="0" smtClean="0">
                <a:latin typeface="Century Gothic"/>
                <a:cs typeface="Century Gothic"/>
              </a:rPr>
              <a:t>Check Out KQED’s </a:t>
            </a:r>
            <a:r>
              <a:rPr lang="en-US" sz="2000" dirty="0" err="1" smtClean="0">
                <a:latin typeface="Century Gothic"/>
                <a:cs typeface="Century Gothic"/>
              </a:rPr>
              <a:t>Mindshift</a:t>
            </a:r>
            <a:r>
              <a:rPr lang="en-US" sz="2000" dirty="0" smtClean="0">
                <a:latin typeface="Century Gothic"/>
                <a:cs typeface="Century Gothic"/>
              </a:rPr>
              <a:t> article, “</a:t>
            </a:r>
            <a:r>
              <a:rPr lang="en-US" sz="2000" dirty="0">
                <a:latin typeface="Century Gothic"/>
                <a:cs typeface="Century Gothic"/>
              </a:rPr>
              <a:t>The Public Library as an Incubator for the </a:t>
            </a:r>
            <a:r>
              <a:rPr lang="en-US" sz="2000" dirty="0" smtClean="0">
                <a:latin typeface="Century Gothic"/>
                <a:cs typeface="Century Gothic"/>
              </a:rPr>
              <a:t>Arts” that highlights the potential of local community level arts based programming. </a:t>
            </a:r>
            <a:endParaRPr lang="en-US" sz="2000" dirty="0" smtClean="0">
              <a:latin typeface="Century Gothic"/>
              <a:cs typeface="Century Gothic"/>
            </a:endParaRPr>
          </a:p>
          <a:p>
            <a:pPr marL="0" indent="0" algn="ctr">
              <a:buNone/>
            </a:pPr>
            <a:r>
              <a:rPr lang="en-US" sz="1200" dirty="0">
                <a:latin typeface="Century Gothic"/>
                <a:cs typeface="Century Gothic"/>
              </a:rPr>
              <a:t>http://</a:t>
            </a:r>
            <a:r>
              <a:rPr lang="en-US" sz="1200" dirty="0" err="1">
                <a:latin typeface="Century Gothic"/>
                <a:cs typeface="Century Gothic"/>
              </a:rPr>
              <a:t>mindshift.kqed.org</a:t>
            </a:r>
            <a:r>
              <a:rPr lang="en-US" sz="1200" dirty="0">
                <a:latin typeface="Century Gothic"/>
                <a:cs typeface="Century Gothic"/>
              </a:rPr>
              <a:t>/2012/01/the-public-library-as-an-incubator-for-the-arts/</a:t>
            </a:r>
            <a:endParaRPr lang="en-US" sz="1200" dirty="0">
              <a:latin typeface="Century Gothic"/>
              <a:cs typeface="Century Gothic"/>
            </a:endParaRPr>
          </a:p>
        </p:txBody>
      </p:sp>
      <p:pic>
        <p:nvPicPr>
          <p:cNvPr id="6" name="Picture 5" descr="communit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428" y="3826912"/>
            <a:ext cx="4761729" cy="2857137"/>
          </a:xfrm>
          <a:prstGeom prst="rect">
            <a:avLst/>
          </a:prstGeom>
        </p:spPr>
      </p:pic>
    </p:spTree>
    <p:extLst>
      <p:ext uri="{BB962C8B-B14F-4D97-AF65-F5344CB8AC3E}">
        <p14:creationId xmlns:p14="http://schemas.microsoft.com/office/powerpoint/2010/main" val="3971494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670" y="381000"/>
            <a:ext cx="4538330" cy="523220"/>
          </a:xfrm>
          <a:prstGeom prst="rect">
            <a:avLst/>
          </a:prstGeom>
          <a:noFill/>
        </p:spPr>
        <p:txBody>
          <a:bodyPr wrap="square" rtlCol="0">
            <a:spAutoFit/>
          </a:bodyPr>
          <a:lstStyle/>
          <a:p>
            <a:pPr algn="ctr"/>
            <a:r>
              <a:rPr lang="en-US" sz="2800" b="1" dirty="0" smtClean="0">
                <a:solidFill>
                  <a:schemeClr val="tx2"/>
                </a:solidFill>
                <a:latin typeface="Courier" pitchFamily="49" charset="0"/>
              </a:rPr>
              <a:t>Expand Your Network</a:t>
            </a:r>
            <a:endParaRPr lang="en-US" sz="2800" b="1" dirty="0">
              <a:solidFill>
                <a:schemeClr val="tx2"/>
              </a:solidFill>
              <a:latin typeface="Courier" pitchFamily="49" charset="0"/>
            </a:endParaRPr>
          </a:p>
        </p:txBody>
      </p:sp>
      <p:pic>
        <p:nvPicPr>
          <p:cNvPr id="4" name="Picture 2" descr="http://downloads.clipart.com/7233469.jpg?t=1326342670&amp;h=8630c5481d6d8c6dcee78ccd780feb39&amp;u=sm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724400" cy="68580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670" y="1295400"/>
            <a:ext cx="4724400" cy="5047536"/>
          </a:xfrm>
          <a:prstGeom prst="rect">
            <a:avLst/>
          </a:prstGeom>
          <a:noFill/>
        </p:spPr>
        <p:txBody>
          <a:bodyPr wrap="square" rtlCol="0">
            <a:spAutoFit/>
          </a:bodyPr>
          <a:lstStyle/>
          <a:p>
            <a:pPr marL="285750" indent="-285750">
              <a:buFont typeface="Wingdings" charset="2"/>
              <a:buChar char="q"/>
            </a:pPr>
            <a:r>
              <a:rPr lang="en-US" sz="2400" dirty="0"/>
              <a:t>Attend Community or </a:t>
            </a:r>
            <a:br>
              <a:rPr lang="en-US" sz="2400" dirty="0"/>
            </a:br>
            <a:r>
              <a:rPr lang="en-US" sz="2400" dirty="0"/>
              <a:t>School Functions</a:t>
            </a:r>
          </a:p>
          <a:p>
            <a:endParaRPr lang="en-US" sz="2400" dirty="0" smtClean="0"/>
          </a:p>
          <a:p>
            <a:pPr marL="285750" indent="-285750">
              <a:buFont typeface="Wingdings" charset="2"/>
              <a:buChar char="q"/>
            </a:pPr>
            <a:r>
              <a:rPr lang="en-US" sz="2400" dirty="0" smtClean="0"/>
              <a:t>Sponsor a Booth at Local Festivals</a:t>
            </a:r>
          </a:p>
          <a:p>
            <a:endParaRPr lang="en-US" sz="2400" dirty="0"/>
          </a:p>
          <a:p>
            <a:pPr marL="342900" indent="-342900">
              <a:buFont typeface="Wingdings" charset="2"/>
              <a:buChar char="q"/>
            </a:pPr>
            <a:r>
              <a:rPr lang="en-US" sz="2400" dirty="0" smtClean="0"/>
              <a:t>Join a Task Force or Committee</a:t>
            </a:r>
          </a:p>
          <a:p>
            <a:endParaRPr lang="en-US" sz="2400" dirty="0"/>
          </a:p>
          <a:p>
            <a:pPr marL="285750" indent="-285750">
              <a:buFont typeface="Wingdings" charset="2"/>
              <a:buChar char="q"/>
            </a:pPr>
            <a:r>
              <a:rPr lang="en-US" sz="2400" dirty="0" smtClean="0"/>
              <a:t>Take a Walk or Pick Up the Phone</a:t>
            </a:r>
          </a:p>
          <a:p>
            <a:pPr marL="285750" indent="-285750">
              <a:buFont typeface="Wingdings" charset="2"/>
              <a:buChar char="q"/>
            </a:pPr>
            <a:endParaRPr lang="en-US" sz="2400" dirty="0"/>
          </a:p>
          <a:p>
            <a:pPr marL="285750" indent="-285750">
              <a:buFont typeface="Wingdings" charset="2"/>
              <a:buChar char="q"/>
            </a:pPr>
            <a:r>
              <a:rPr lang="en-US" sz="2400" dirty="0" smtClean="0"/>
              <a:t>Learn to ask “Why Not?"</a:t>
            </a:r>
          </a:p>
          <a:p>
            <a:pPr marL="285750" indent="-285750">
              <a:buFont typeface="Wingdings" charset="2"/>
              <a:buChar char="q"/>
            </a:pPr>
            <a:endParaRPr lang="en-US" dirty="0"/>
          </a:p>
          <a:p>
            <a:pPr marL="285750" indent="-285750">
              <a:buFont typeface="Wingdings" charset="2"/>
              <a:buChar char="q"/>
            </a:pPr>
            <a:endParaRPr lang="en-US" dirty="0" smtClean="0"/>
          </a:p>
          <a:p>
            <a:endParaRPr lang="en-US" sz="2800" dirty="0"/>
          </a:p>
          <a:p>
            <a:endParaRPr lang="en-US" dirty="0"/>
          </a:p>
        </p:txBody>
      </p:sp>
      <p:sp>
        <p:nvSpPr>
          <p:cNvPr id="7" name="TextBox 6"/>
          <p:cNvSpPr txBox="1"/>
          <p:nvPr/>
        </p:nvSpPr>
        <p:spPr>
          <a:xfrm>
            <a:off x="0" y="5415915"/>
            <a:ext cx="8534400" cy="984885"/>
          </a:xfrm>
          <a:prstGeom prst="rect">
            <a:avLst/>
          </a:prstGeom>
          <a:solidFill>
            <a:srgbClr val="2D3862"/>
          </a:solidFill>
          <a:ln>
            <a:solidFill>
              <a:schemeClr val="tx2"/>
            </a:solidFill>
          </a:ln>
        </p:spPr>
        <p:txBody>
          <a:bodyPr wrap="square" rtlCol="0">
            <a:spAutoFit/>
          </a:bodyPr>
          <a:lstStyle/>
          <a:p>
            <a:pPr algn="ctr"/>
            <a:endParaRPr lang="en-US" sz="2200" dirty="0" smtClean="0">
              <a:solidFill>
                <a:schemeClr val="bg1"/>
              </a:solidFill>
            </a:endParaRPr>
          </a:p>
          <a:p>
            <a:pPr algn="ctr"/>
            <a:r>
              <a:rPr lang="en-US" sz="2200" b="1" dirty="0" smtClean="0">
                <a:solidFill>
                  <a:schemeClr val="bg1"/>
                </a:solidFill>
                <a:latin typeface="Courier" pitchFamily="49" charset="0"/>
              </a:rPr>
              <a:t> What </a:t>
            </a:r>
            <a:r>
              <a:rPr lang="en-US" sz="2200" b="1" dirty="0">
                <a:solidFill>
                  <a:schemeClr val="bg1"/>
                </a:solidFill>
                <a:latin typeface="Courier" pitchFamily="49" charset="0"/>
              </a:rPr>
              <a:t>are some other ways </a:t>
            </a:r>
            <a:r>
              <a:rPr lang="en-US" sz="2200" b="1" dirty="0" smtClean="0">
                <a:solidFill>
                  <a:schemeClr val="bg1"/>
                </a:solidFill>
                <a:latin typeface="Courier" pitchFamily="49" charset="0"/>
              </a:rPr>
              <a:t>to expand your network?</a:t>
            </a:r>
            <a:endParaRPr lang="en-US" sz="2200" b="1" dirty="0">
              <a:solidFill>
                <a:schemeClr val="bg1"/>
              </a:solidFill>
              <a:latin typeface="Courier" pitchFamily="49" charset="0"/>
            </a:endParaRPr>
          </a:p>
          <a:p>
            <a:endParaRPr lang="en-US" sz="1400" dirty="0"/>
          </a:p>
        </p:txBody>
      </p:sp>
    </p:spTree>
    <p:extLst>
      <p:ext uri="{BB962C8B-B14F-4D97-AF65-F5344CB8AC3E}">
        <p14:creationId xmlns:p14="http://schemas.microsoft.com/office/powerpoint/2010/main" val="1284283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320"/>
            <a:ext cx="8229600" cy="1144429"/>
          </a:xfrm>
          <a:prstGeom prst="rect">
            <a:avLst/>
          </a:prstGeom>
          <a:noFill/>
          <a:extLst>
            <a:ext uri="{909E8E84-426E-40dd-AFC4-6F175D3DCCD1}">
              <a14:hiddenFill xmlns:a14="http://schemas.microsoft.com/office/drawing/2010/main">
                <a:solidFill>
                  <a:srgbClr val="FFFFFF"/>
                </a:solidFill>
              </a14:hiddenFill>
            </a:ext>
          </a:extLst>
        </p:spPr>
      </p:pic>
      <p:sp>
        <p:nvSpPr>
          <p:cNvPr id="16385" name="Rectangle 1"/>
          <p:cNvSpPr>
            <a:spLocks noGrp="1" noChangeArrowheads="1"/>
          </p:cNvSpPr>
          <p:nvPr>
            <p:ph type="ctrTitle"/>
          </p:nvPr>
        </p:nvSpPr>
        <p:spPr>
          <a:xfrm>
            <a:off x="405765" y="274320"/>
            <a:ext cx="8332470" cy="1144429"/>
          </a:xfrm>
        </p:spPr>
        <p:txBody>
          <a:bodyPr lIns="0" tIns="0" rIns="0" bIns="0"/>
          <a:lstStyle/>
          <a:p>
            <a:pPr>
              <a:lnSpc>
                <a:spcPct val="95000"/>
              </a:lnSpc>
            </a:pPr>
            <a:r>
              <a:rPr lang="en-US" dirty="0">
                <a:solidFill>
                  <a:srgbClr val="FFFF00"/>
                </a:solidFill>
                <a:latin typeface="BlairMdITC TT-Medium"/>
                <a:cs typeface="BlairMdITC TT-Medium"/>
              </a:rPr>
              <a:t>questions</a:t>
            </a:r>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683" y="1417320"/>
            <a:ext cx="5080635" cy="508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6699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3557" y="685800"/>
            <a:ext cx="8240843" cy="5130249"/>
          </a:xfrm>
          <a:prstGeom prst="rect">
            <a:avLst/>
          </a:prstGeom>
          <a:effectLst>
            <a:softEdge rad="127000"/>
          </a:effectLst>
        </p:spPr>
      </p:pic>
      <p:sp>
        <p:nvSpPr>
          <p:cNvPr id="4" name="Rectangle 3"/>
          <p:cNvSpPr/>
          <p:nvPr/>
        </p:nvSpPr>
        <p:spPr>
          <a:xfrm>
            <a:off x="717176" y="152400"/>
            <a:ext cx="8305800" cy="1329128"/>
          </a:xfrm>
          <a:prstGeom prst="rect">
            <a:avLst/>
          </a:prstGeom>
          <a:solidFill>
            <a:schemeClr val="bg1">
              <a:lumMod val="75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93376" y="339804"/>
            <a:ext cx="8382000" cy="1107996"/>
          </a:xfrm>
          <a:prstGeom prst="rect">
            <a:avLst/>
          </a:prstGeom>
          <a:noFill/>
        </p:spPr>
        <p:txBody>
          <a:bodyPr wrap="square" rtlCol="0">
            <a:spAutoFit/>
          </a:bodyPr>
          <a:lstStyle/>
          <a:p>
            <a:r>
              <a:rPr lang="en-US" sz="2200" b="1" dirty="0" smtClean="0">
                <a:solidFill>
                  <a:srgbClr val="800000"/>
                </a:solidFill>
                <a:latin typeface="Courier" pitchFamily="49" charset="0"/>
              </a:rPr>
              <a:t>Coming together is a beginning. Keeping together is progress. Working together is success.         						    -Henry Ford</a:t>
            </a:r>
            <a:endParaRPr lang="en-US" sz="2200" b="1" dirty="0"/>
          </a:p>
        </p:txBody>
      </p:sp>
      <p:grpSp>
        <p:nvGrpSpPr>
          <p:cNvPr id="5" name="Group 4"/>
          <p:cNvGrpSpPr/>
          <p:nvPr/>
        </p:nvGrpSpPr>
        <p:grpSpPr>
          <a:xfrm>
            <a:off x="152400" y="5105400"/>
            <a:ext cx="9525000" cy="1862554"/>
            <a:chOff x="152400" y="5105400"/>
            <a:chExt cx="9525000" cy="1862554"/>
          </a:xfrm>
        </p:grpSpPr>
        <p:sp>
          <p:nvSpPr>
            <p:cNvPr id="6" name="Rectangle 5"/>
            <p:cNvSpPr/>
            <p:nvPr/>
          </p:nvSpPr>
          <p:spPr>
            <a:xfrm>
              <a:off x="152400" y="5105400"/>
              <a:ext cx="8839200" cy="1600200"/>
            </a:xfrm>
            <a:prstGeom prst="rect">
              <a:avLst/>
            </a:prstGeom>
            <a:solidFill>
              <a:schemeClr val="bg1">
                <a:lumMod val="75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28600" y="5181600"/>
              <a:ext cx="3810000" cy="1015663"/>
            </a:xfrm>
            <a:prstGeom prst="rect">
              <a:avLst/>
            </a:prstGeom>
            <a:noFill/>
          </p:spPr>
          <p:txBody>
            <a:bodyPr wrap="square" rtlCol="0">
              <a:spAutoFit/>
            </a:bodyPr>
            <a:lstStyle/>
            <a:p>
              <a:r>
                <a:rPr lang="en-US" sz="2000" dirty="0" smtClean="0"/>
                <a:t>Sarah </a:t>
              </a:r>
              <a:r>
                <a:rPr lang="en-US" sz="2000" dirty="0" err="1" smtClean="0"/>
                <a:t>Bleyl</a:t>
              </a:r>
              <a:r>
                <a:rPr lang="en-US" sz="2000" dirty="0" smtClean="0"/>
                <a:t>, Kern County Library</a:t>
              </a:r>
            </a:p>
            <a:p>
              <a:r>
                <a:rPr lang="en-US" sz="2000" dirty="0" smtClean="0">
                  <a:hlinkClick r:id="rId3"/>
                </a:rPr>
                <a:t>sarah.bleyl@kerncountylibrary.org</a:t>
              </a:r>
              <a:endParaRPr lang="en-US" sz="2000" dirty="0" smtClean="0"/>
            </a:p>
            <a:p>
              <a:endParaRPr lang="en-US" sz="2000" dirty="0" smtClean="0"/>
            </a:p>
          </p:txBody>
        </p:sp>
        <p:sp>
          <p:nvSpPr>
            <p:cNvPr id="9" name="TextBox 8"/>
            <p:cNvSpPr txBox="1"/>
            <p:nvPr/>
          </p:nvSpPr>
          <p:spPr>
            <a:xfrm>
              <a:off x="4267200" y="5181600"/>
              <a:ext cx="4724400" cy="1261884"/>
            </a:xfrm>
            <a:prstGeom prst="rect">
              <a:avLst/>
            </a:prstGeom>
            <a:noFill/>
          </p:spPr>
          <p:txBody>
            <a:bodyPr wrap="square" rtlCol="0">
              <a:spAutoFit/>
            </a:bodyPr>
            <a:lstStyle/>
            <a:p>
              <a:r>
                <a:rPr lang="en-US" sz="2000" dirty="0" smtClean="0"/>
                <a:t>Erica Cuyugan, Santa Monica Public Library</a:t>
              </a:r>
            </a:p>
            <a:p>
              <a:r>
                <a:rPr lang="en-US" sz="2000" dirty="0">
                  <a:hlinkClick r:id="rId4"/>
                </a:rPr>
                <a:t>e</a:t>
              </a:r>
              <a:r>
                <a:rPr lang="en-US" sz="2000" dirty="0" smtClean="0">
                  <a:hlinkClick r:id="rId4"/>
                </a:rPr>
                <a:t>rica.cuyugan@smgov.net</a:t>
              </a:r>
              <a:endParaRPr lang="en-US" sz="2000" dirty="0" smtClean="0"/>
            </a:p>
            <a:p>
              <a:endParaRPr lang="en-US" dirty="0" smtClean="0"/>
            </a:p>
            <a:p>
              <a:endParaRPr lang="en-US" dirty="0" smtClean="0"/>
            </a:p>
          </p:txBody>
        </p:sp>
        <p:sp>
          <p:nvSpPr>
            <p:cNvPr id="10" name="TextBox 9"/>
            <p:cNvSpPr txBox="1"/>
            <p:nvPr/>
          </p:nvSpPr>
          <p:spPr>
            <a:xfrm>
              <a:off x="228600" y="5983069"/>
              <a:ext cx="4038600" cy="984885"/>
            </a:xfrm>
            <a:prstGeom prst="rect">
              <a:avLst/>
            </a:prstGeom>
            <a:noFill/>
          </p:spPr>
          <p:txBody>
            <a:bodyPr wrap="square" rtlCol="0">
              <a:spAutoFit/>
            </a:bodyPr>
            <a:lstStyle/>
            <a:p>
              <a:r>
                <a:rPr lang="en-US" sz="2000" dirty="0" smtClean="0"/>
                <a:t>Carissa </a:t>
              </a:r>
              <a:r>
                <a:rPr lang="en-US" sz="2000" dirty="0" err="1" smtClean="0"/>
                <a:t>Purnell</a:t>
              </a:r>
              <a:r>
                <a:rPr lang="en-US" sz="2000" dirty="0" smtClean="0"/>
                <a:t>, Salinas Public Library</a:t>
              </a:r>
            </a:p>
            <a:p>
              <a:r>
                <a:rPr lang="en-US" sz="2000" dirty="0" smtClean="0">
                  <a:hlinkClick r:id="rId5"/>
                </a:rPr>
                <a:t>carissapurnell@gmail.com</a:t>
              </a:r>
              <a:endParaRPr lang="en-US" sz="2000" dirty="0" smtClean="0"/>
            </a:p>
            <a:p>
              <a:endParaRPr lang="en-US" dirty="0" smtClean="0"/>
            </a:p>
          </p:txBody>
        </p:sp>
        <p:sp>
          <p:nvSpPr>
            <p:cNvPr id="11" name="TextBox 10"/>
            <p:cNvSpPr txBox="1"/>
            <p:nvPr/>
          </p:nvSpPr>
          <p:spPr>
            <a:xfrm>
              <a:off x="4572000" y="6172200"/>
              <a:ext cx="5105400" cy="492443"/>
            </a:xfrm>
            <a:prstGeom prst="rect">
              <a:avLst/>
            </a:prstGeom>
            <a:noFill/>
          </p:spPr>
          <p:txBody>
            <a:bodyPr wrap="square" rtlCol="0">
              <a:spAutoFit/>
            </a:bodyPr>
            <a:lstStyle/>
            <a:p>
              <a:r>
                <a:rPr lang="en-US" sz="2600" b="1" dirty="0" smtClean="0">
                  <a:solidFill>
                    <a:srgbClr val="7A0000"/>
                  </a:solidFill>
                  <a:latin typeface="Courier" pitchFamily="49" charset="0"/>
                </a:rPr>
                <a:t>THANKS FOR TUNING IN!</a:t>
              </a:r>
            </a:p>
          </p:txBody>
        </p:sp>
      </p:grpSp>
    </p:spTree>
    <p:extLst>
      <p:ext uri="{BB962C8B-B14F-4D97-AF65-F5344CB8AC3E}">
        <p14:creationId xmlns:p14="http://schemas.microsoft.com/office/powerpoint/2010/main" val="2986001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latin typeface="Century Gothic"/>
                <a:cs typeface="Century Gothic"/>
              </a:rPr>
              <a:t>W</a:t>
            </a:r>
            <a:r>
              <a:rPr lang="en-US" b="1" dirty="0" smtClean="0">
                <a:solidFill>
                  <a:schemeClr val="accent2"/>
                </a:solidFill>
                <a:latin typeface="Century Gothic"/>
                <a:cs typeface="Century Gothic"/>
              </a:rPr>
              <a:t>hy Community?</a:t>
            </a:r>
            <a:endParaRPr lang="en-US" b="1" dirty="0">
              <a:solidFill>
                <a:schemeClr val="accent2"/>
              </a:solidFill>
              <a:latin typeface="Century Gothic"/>
              <a:cs typeface="Century Gothic"/>
            </a:endParaRPr>
          </a:p>
        </p:txBody>
      </p:sp>
      <p:sp>
        <p:nvSpPr>
          <p:cNvPr id="3" name="Content Placeholder 2"/>
          <p:cNvSpPr>
            <a:spLocks noGrp="1"/>
          </p:cNvSpPr>
          <p:nvPr>
            <p:ph idx="1"/>
          </p:nvPr>
        </p:nvSpPr>
        <p:spPr>
          <a:xfrm>
            <a:off x="354216" y="1325624"/>
            <a:ext cx="8229600" cy="4525963"/>
          </a:xfrm>
        </p:spPr>
        <p:txBody>
          <a:bodyPr>
            <a:normAutofit fontScale="92500" lnSpcReduction="20000"/>
          </a:bodyPr>
          <a:lstStyle/>
          <a:p>
            <a:pPr marL="0" indent="0">
              <a:buNone/>
            </a:pPr>
            <a:r>
              <a:rPr lang="en-US" sz="2800" dirty="0" smtClean="0">
                <a:solidFill>
                  <a:schemeClr val="accent2">
                    <a:lumMod val="60000"/>
                    <a:lumOff val="40000"/>
                  </a:schemeClr>
                </a:solidFill>
                <a:latin typeface="Century Gothic"/>
                <a:cs typeface="Century Gothic"/>
              </a:rPr>
              <a:t>“Once social change begins, it cannot be reversed. You cannot </a:t>
            </a:r>
            <a:r>
              <a:rPr lang="en-US" sz="2800" dirty="0" err="1" smtClean="0">
                <a:solidFill>
                  <a:schemeClr val="accent2">
                    <a:lumMod val="60000"/>
                    <a:lumOff val="40000"/>
                  </a:schemeClr>
                </a:solidFill>
                <a:latin typeface="Century Gothic"/>
                <a:cs typeface="Century Gothic"/>
              </a:rPr>
              <a:t>uneducate</a:t>
            </a:r>
            <a:endParaRPr lang="en-US" sz="2800" dirty="0" smtClean="0">
              <a:solidFill>
                <a:schemeClr val="accent2">
                  <a:lumMod val="60000"/>
                  <a:lumOff val="40000"/>
                </a:schemeClr>
              </a:solidFill>
              <a:latin typeface="Century Gothic"/>
              <a:cs typeface="Century Gothic"/>
            </a:endParaRPr>
          </a:p>
          <a:p>
            <a:pPr marL="0" indent="0">
              <a:buNone/>
            </a:pPr>
            <a:r>
              <a:rPr lang="en-US" sz="2800" dirty="0" smtClean="0">
                <a:solidFill>
                  <a:schemeClr val="accent2">
                    <a:lumMod val="60000"/>
                    <a:lumOff val="40000"/>
                  </a:schemeClr>
                </a:solidFill>
                <a:latin typeface="Century Gothic"/>
                <a:cs typeface="Century Gothic"/>
              </a:rPr>
              <a:t>the person who has learned to</a:t>
            </a:r>
          </a:p>
          <a:p>
            <a:pPr marL="0" indent="0">
              <a:buNone/>
            </a:pPr>
            <a:r>
              <a:rPr lang="en-US" sz="2800" dirty="0" smtClean="0">
                <a:solidFill>
                  <a:schemeClr val="accent2">
                    <a:lumMod val="60000"/>
                    <a:lumOff val="40000"/>
                  </a:schemeClr>
                </a:solidFill>
                <a:latin typeface="Century Gothic"/>
                <a:cs typeface="Century Gothic"/>
              </a:rPr>
              <a:t>read. You cannot humiliate the </a:t>
            </a:r>
          </a:p>
          <a:p>
            <a:pPr marL="0" indent="0">
              <a:buNone/>
            </a:pPr>
            <a:r>
              <a:rPr lang="en-US" sz="2800" dirty="0" smtClean="0">
                <a:solidFill>
                  <a:schemeClr val="accent2">
                    <a:lumMod val="60000"/>
                    <a:lumOff val="40000"/>
                  </a:schemeClr>
                </a:solidFill>
                <a:latin typeface="Century Gothic"/>
                <a:cs typeface="Century Gothic"/>
              </a:rPr>
              <a:t>person who feels pride. You </a:t>
            </a:r>
          </a:p>
          <a:p>
            <a:pPr marL="0" indent="0">
              <a:buNone/>
            </a:pPr>
            <a:r>
              <a:rPr lang="en-US" sz="2800" dirty="0" smtClean="0">
                <a:solidFill>
                  <a:schemeClr val="accent2">
                    <a:lumMod val="60000"/>
                    <a:lumOff val="40000"/>
                  </a:schemeClr>
                </a:solidFill>
                <a:latin typeface="Century Gothic"/>
                <a:cs typeface="Century Gothic"/>
              </a:rPr>
              <a:t>cannot oppress the people who </a:t>
            </a:r>
          </a:p>
          <a:p>
            <a:pPr marL="0" indent="0">
              <a:buNone/>
            </a:pPr>
            <a:r>
              <a:rPr lang="en-US" sz="2800" dirty="0" smtClean="0">
                <a:solidFill>
                  <a:schemeClr val="accent2">
                    <a:lumMod val="60000"/>
                    <a:lumOff val="40000"/>
                  </a:schemeClr>
                </a:solidFill>
                <a:latin typeface="Century Gothic"/>
                <a:cs typeface="Century Gothic"/>
              </a:rPr>
              <a:t>are not afraid anymore. We have</a:t>
            </a:r>
          </a:p>
          <a:p>
            <a:pPr marL="0" indent="0">
              <a:buNone/>
            </a:pPr>
            <a:r>
              <a:rPr lang="en-US" sz="2800" dirty="0" smtClean="0">
                <a:solidFill>
                  <a:schemeClr val="accent2">
                    <a:lumMod val="60000"/>
                    <a:lumOff val="40000"/>
                  </a:schemeClr>
                </a:solidFill>
                <a:latin typeface="Century Gothic"/>
                <a:cs typeface="Century Gothic"/>
              </a:rPr>
              <a:t>seen the future, and the future</a:t>
            </a:r>
          </a:p>
          <a:p>
            <a:pPr marL="0" indent="0">
              <a:buNone/>
            </a:pPr>
            <a:r>
              <a:rPr lang="en-US" sz="2800" dirty="0" smtClean="0">
                <a:solidFill>
                  <a:schemeClr val="accent2">
                    <a:lumMod val="60000"/>
                    <a:lumOff val="40000"/>
                  </a:schemeClr>
                </a:solidFill>
                <a:latin typeface="Century Gothic"/>
                <a:cs typeface="Century Gothic"/>
              </a:rPr>
              <a:t> is ours.” </a:t>
            </a:r>
          </a:p>
          <a:p>
            <a:pPr marL="0" indent="0">
              <a:buNone/>
            </a:pPr>
            <a:r>
              <a:rPr lang="en-US" sz="7100" dirty="0" smtClean="0">
                <a:solidFill>
                  <a:schemeClr val="accent2">
                    <a:lumMod val="60000"/>
                    <a:lumOff val="40000"/>
                  </a:schemeClr>
                </a:solidFill>
                <a:latin typeface="Edwardian Script ITC"/>
                <a:cs typeface="Edwardian Script ITC"/>
              </a:rPr>
              <a:t>Cesar Chavez</a:t>
            </a:r>
          </a:p>
          <a:p>
            <a:endParaRPr lang="en-US" sz="2800" dirty="0">
              <a:solidFill>
                <a:schemeClr val="accent2">
                  <a:lumMod val="60000"/>
                  <a:lumOff val="40000"/>
                </a:schemeClr>
              </a:solidFill>
            </a:endParaRPr>
          </a:p>
        </p:txBody>
      </p:sp>
      <p:pic>
        <p:nvPicPr>
          <p:cNvPr id="4" name="Picture 3" descr="chavez.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1981" y="1836728"/>
            <a:ext cx="3142019" cy="4841689"/>
          </a:xfrm>
          <a:prstGeom prst="rect">
            <a:avLst/>
          </a:prstGeom>
        </p:spPr>
      </p:pic>
    </p:spTree>
    <p:extLst>
      <p:ext uri="{BB962C8B-B14F-4D97-AF65-F5344CB8AC3E}">
        <p14:creationId xmlns:p14="http://schemas.microsoft.com/office/powerpoint/2010/main" val="1082197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ownloads.clipart.com/71731820.jpg?t=1326387905&amp;h=bd49191d3fa212309e37adb0ac3511de&amp;u=smpl"/>
          <p:cNvPicPr>
            <a:picLocks noChangeAspect="1" noChangeArrowheads="1"/>
          </p:cNvPicPr>
          <p:nvPr/>
        </p:nvPicPr>
        <p:blipFill rotWithShape="1">
          <a:blip r:embed="rId2">
            <a:extLst>
              <a:ext uri="{28A0092B-C50C-407E-A947-70E740481C1C}">
                <a14:useLocalDpi xmlns:a14="http://schemas.microsoft.com/office/drawing/2010/main" val="0"/>
              </a:ext>
            </a:extLst>
          </a:blip>
          <a:srcRect t="46692"/>
          <a:stretch/>
        </p:blipFill>
        <p:spPr bwMode="auto">
          <a:xfrm>
            <a:off x="0" y="0"/>
            <a:ext cx="9035367" cy="6858000"/>
          </a:xfrm>
          <a:prstGeom prst="rect">
            <a:avLst/>
          </a:prstGeom>
          <a:noFill/>
          <a:effectLst>
            <a:glow>
              <a:schemeClr val="accent1">
                <a:alpha val="45000"/>
              </a:schemeClr>
            </a:glow>
            <a:softEdge rad="5207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rot="21352255">
            <a:off x="1656701" y="537855"/>
            <a:ext cx="7329042" cy="1154162"/>
          </a:xfrm>
          <a:prstGeom prst="rect">
            <a:avLst/>
          </a:prstGeom>
          <a:solidFill>
            <a:srgbClr val="B00000"/>
          </a:solidFill>
          <a:ln w="28575">
            <a:solidFill>
              <a:schemeClr val="tx1"/>
            </a:solidFill>
          </a:ln>
        </p:spPr>
        <p:txBody>
          <a:bodyPr wrap="square" rtlCol="0">
            <a:spAutoFit/>
          </a:bodyPr>
          <a:lstStyle/>
          <a:p>
            <a:endParaRPr lang="en-US" sz="1500" b="1" dirty="0" smtClean="0">
              <a:solidFill>
                <a:srgbClr val="C00000"/>
              </a:solidFill>
              <a:latin typeface="Courier" pitchFamily="49" charset="0"/>
            </a:endParaRPr>
          </a:p>
          <a:p>
            <a:r>
              <a:rPr lang="en-US" sz="5400" b="1" dirty="0" smtClean="0">
                <a:latin typeface="Courier" pitchFamily="49" charset="0"/>
              </a:rPr>
              <a:t> AGENDA</a:t>
            </a:r>
            <a:endParaRPr lang="en-US" sz="5400" b="1" dirty="0">
              <a:latin typeface="Courier" pitchFamily="49" charset="0"/>
            </a:endParaRPr>
          </a:p>
        </p:txBody>
      </p:sp>
      <p:sp>
        <p:nvSpPr>
          <p:cNvPr id="5" name="TextBox 4"/>
          <p:cNvSpPr txBox="1"/>
          <p:nvPr/>
        </p:nvSpPr>
        <p:spPr>
          <a:xfrm>
            <a:off x="1665690" y="2251543"/>
            <a:ext cx="6587356" cy="3785652"/>
          </a:xfrm>
          <a:prstGeom prst="rect">
            <a:avLst/>
          </a:prstGeom>
          <a:noFill/>
        </p:spPr>
        <p:txBody>
          <a:bodyPr wrap="square" rtlCol="0">
            <a:spAutoFit/>
          </a:bodyPr>
          <a:lstStyle/>
          <a:p>
            <a:pPr marL="457200" indent="-457200">
              <a:buFont typeface="Wingdings" pitchFamily="2" charset="2"/>
              <a:buChar char="ü"/>
            </a:pPr>
            <a:r>
              <a:rPr lang="en-US" sz="3200" b="1" dirty="0" smtClean="0">
                <a:latin typeface="Courier" pitchFamily="49" charset="0"/>
              </a:rPr>
              <a:t>The Basics</a:t>
            </a:r>
          </a:p>
          <a:p>
            <a:endParaRPr lang="en-US" sz="1000" b="1" dirty="0">
              <a:latin typeface="Courier" pitchFamily="49" charset="0"/>
            </a:endParaRPr>
          </a:p>
          <a:p>
            <a:pPr marL="457200" indent="-457200">
              <a:buFont typeface="Wingdings" pitchFamily="2" charset="2"/>
              <a:buChar char="ü"/>
            </a:pPr>
            <a:r>
              <a:rPr lang="en-US" sz="3200" b="1" dirty="0" smtClean="0">
                <a:latin typeface="Courier" pitchFamily="49" charset="0"/>
              </a:rPr>
              <a:t>Levels of Partnerships</a:t>
            </a:r>
          </a:p>
          <a:p>
            <a:endParaRPr lang="en-US" sz="800" b="1" dirty="0" smtClean="0">
              <a:latin typeface="Courier" pitchFamily="49" charset="0"/>
            </a:endParaRPr>
          </a:p>
          <a:p>
            <a:pPr marL="457200" indent="-457200">
              <a:buFont typeface="Wingdings" pitchFamily="2" charset="2"/>
              <a:buChar char="ü"/>
            </a:pPr>
            <a:r>
              <a:rPr lang="en-US" sz="3200" b="1" dirty="0" smtClean="0">
                <a:latin typeface="Courier" pitchFamily="49" charset="0"/>
              </a:rPr>
              <a:t>Connections</a:t>
            </a:r>
          </a:p>
          <a:p>
            <a:endParaRPr lang="en-US" sz="1000" b="1" dirty="0" smtClean="0">
              <a:latin typeface="Courier" pitchFamily="49" charset="0"/>
            </a:endParaRPr>
          </a:p>
          <a:p>
            <a:pPr marL="457200" indent="-457200">
              <a:buFont typeface="Wingdings" pitchFamily="2" charset="2"/>
              <a:buChar char="ü"/>
            </a:pPr>
            <a:r>
              <a:rPr lang="en-US" sz="3200" b="1" dirty="0" smtClean="0">
                <a:latin typeface="Courier" pitchFamily="49" charset="0"/>
              </a:rPr>
              <a:t>How’s It Going?</a:t>
            </a:r>
          </a:p>
          <a:p>
            <a:endParaRPr lang="en-US" sz="1000" b="1" dirty="0" smtClean="0">
              <a:latin typeface="Courier" pitchFamily="49" charset="0"/>
            </a:endParaRPr>
          </a:p>
          <a:p>
            <a:pPr marL="457200" indent="-457200">
              <a:buFont typeface="Wingdings" pitchFamily="2" charset="2"/>
              <a:buChar char="ü"/>
            </a:pPr>
            <a:r>
              <a:rPr lang="en-US" sz="3200" b="1" dirty="0" smtClean="0">
                <a:latin typeface="Courier" pitchFamily="49" charset="0"/>
              </a:rPr>
              <a:t>Thinking Outside the Box</a:t>
            </a:r>
          </a:p>
          <a:p>
            <a:endParaRPr lang="en-US" sz="1000" b="1" dirty="0" smtClean="0">
              <a:latin typeface="Courier" pitchFamily="49" charset="0"/>
            </a:endParaRPr>
          </a:p>
          <a:p>
            <a:pPr marL="457200" indent="-457200">
              <a:buFont typeface="Wingdings" pitchFamily="2" charset="2"/>
              <a:buChar char="ü"/>
            </a:pPr>
            <a:r>
              <a:rPr lang="en-US" sz="3200" b="1" dirty="0" smtClean="0">
                <a:latin typeface="Courier" pitchFamily="49" charset="0"/>
              </a:rPr>
              <a:t>Questions</a:t>
            </a:r>
            <a:endParaRPr lang="en-US" sz="3200" b="1" dirty="0">
              <a:latin typeface="Courier" pitchFamily="49" charset="0"/>
            </a:endParaRPr>
          </a:p>
        </p:txBody>
      </p:sp>
    </p:spTree>
    <p:extLst>
      <p:ext uri="{BB962C8B-B14F-4D97-AF65-F5344CB8AC3E}">
        <p14:creationId xmlns:p14="http://schemas.microsoft.com/office/powerpoint/2010/main" val="6201127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647963" cy="563880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498157"/>
            <a:ext cx="7212874" cy="892552"/>
          </a:xfrm>
          <a:prstGeom prst="rect">
            <a:avLst/>
          </a:prstGeom>
          <a:solidFill>
            <a:srgbClr val="92D050"/>
          </a:solidFill>
          <a:ln w="28575">
            <a:solidFill>
              <a:schemeClr val="tx1"/>
            </a:solidFill>
          </a:ln>
        </p:spPr>
        <p:txBody>
          <a:bodyPr wrap="square" rtlCol="0">
            <a:spAutoFit/>
          </a:bodyPr>
          <a:lstStyle/>
          <a:p>
            <a:endParaRPr lang="en-US" sz="1400" b="1" dirty="0" smtClean="0">
              <a:latin typeface="Courier" pitchFamily="49" charset="0"/>
            </a:endParaRPr>
          </a:p>
          <a:p>
            <a:r>
              <a:rPr lang="en-US" sz="3000" b="1" dirty="0" smtClean="0">
                <a:latin typeface="Courier" pitchFamily="49" charset="0"/>
              </a:rPr>
              <a:t> What does “Partnership” mean?</a:t>
            </a:r>
          </a:p>
          <a:p>
            <a:endParaRPr lang="en-US" sz="800" b="1" dirty="0">
              <a:latin typeface="Courier" pitchFamily="49" charset="0"/>
            </a:endParaRPr>
          </a:p>
        </p:txBody>
      </p:sp>
    </p:spTree>
    <p:extLst>
      <p:ext uri="{BB962C8B-B14F-4D97-AF65-F5344CB8AC3E}">
        <p14:creationId xmlns:p14="http://schemas.microsoft.com/office/powerpoint/2010/main" val="569332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48000"/>
            <a:extLst>
              <a:ext uri="{BEBA8EAE-BF5A-486C-A8C5-ECC9F3942E4B}">
                <a14:imgProps xmlns:a14="http://schemas.microsoft.com/office/drawing/2010/main">
                  <a14:imgLayer r:embed="rId3">
                    <a14:imgEffect>
                      <a14:saturation sat="178000"/>
                    </a14:imgEffect>
                  </a14:imgLayer>
                </a14:imgProps>
              </a:ext>
            </a:extLst>
          </a:blip>
          <a:stretch>
            <a:fillRect/>
          </a:stretch>
        </p:blipFill>
        <p:spPr>
          <a:xfrm>
            <a:off x="0" y="-457200"/>
            <a:ext cx="9144000" cy="7617823"/>
          </a:xfrm>
          <a:prstGeom prst="rect">
            <a:avLst/>
          </a:prstGeom>
        </p:spPr>
      </p:pic>
      <p:sp>
        <p:nvSpPr>
          <p:cNvPr id="2" name="Title 1"/>
          <p:cNvSpPr>
            <a:spLocks noGrp="1"/>
          </p:cNvSpPr>
          <p:nvPr>
            <p:ph type="title"/>
          </p:nvPr>
        </p:nvSpPr>
        <p:spPr/>
        <p:txBody>
          <a:bodyPr>
            <a:normAutofit fontScale="90000"/>
          </a:bodyPr>
          <a:lstStyle/>
          <a:p>
            <a:r>
              <a:rPr lang="en-US" b="1" dirty="0" smtClean="0">
                <a:solidFill>
                  <a:srgbClr val="0000FF"/>
                </a:solidFill>
                <a:latin typeface="Century Gothic"/>
                <a:cs typeface="Century Gothic"/>
              </a:rPr>
              <a:t/>
            </a:r>
            <a:br>
              <a:rPr lang="en-US" b="1" dirty="0" smtClean="0">
                <a:solidFill>
                  <a:srgbClr val="0000FF"/>
                </a:solidFill>
                <a:latin typeface="Century Gothic"/>
                <a:cs typeface="Century Gothic"/>
              </a:rPr>
            </a:br>
            <a:r>
              <a:rPr lang="en-US" dirty="0" smtClean="0">
                <a:latin typeface="Century Gothic"/>
                <a:cs typeface="Century Gothic"/>
              </a:rPr>
              <a:t/>
            </a:r>
            <a:br>
              <a:rPr lang="en-US" dirty="0" smtClean="0">
                <a:latin typeface="Century Gothic"/>
                <a:cs typeface="Century Gothic"/>
              </a:rPr>
            </a:br>
            <a:endParaRPr lang="en-US" dirty="0"/>
          </a:p>
        </p:txBody>
      </p:sp>
      <p:sp>
        <p:nvSpPr>
          <p:cNvPr id="3" name="Content Placeholder 2"/>
          <p:cNvSpPr>
            <a:spLocks noGrp="1"/>
          </p:cNvSpPr>
          <p:nvPr>
            <p:ph idx="1"/>
          </p:nvPr>
        </p:nvSpPr>
        <p:spPr>
          <a:xfrm>
            <a:off x="762000" y="2286000"/>
            <a:ext cx="7924800" cy="3301368"/>
          </a:xfrm>
          <a:solidFill>
            <a:srgbClr val="FFFFFF">
              <a:alpha val="85098"/>
            </a:srgbClr>
          </a:solidFill>
          <a:effectLst>
            <a:softEdge rad="127000"/>
          </a:effectLst>
        </p:spPr>
        <p:txBody>
          <a:bodyPr>
            <a:normAutofit/>
          </a:bodyPr>
          <a:lstStyle/>
          <a:p>
            <a:pPr marL="0" lvl="0" indent="0" algn="ctr">
              <a:buNone/>
            </a:pPr>
            <a:endParaRPr lang="en-US" sz="1200" b="1" dirty="0" smtClean="0">
              <a:solidFill>
                <a:srgbClr val="0000FF"/>
              </a:solidFill>
              <a:latin typeface="Courier" pitchFamily="49" charset="0"/>
              <a:cs typeface="Century Gothic"/>
            </a:endParaRPr>
          </a:p>
          <a:p>
            <a:pPr marL="0" lvl="0" indent="0" algn="ctr">
              <a:buNone/>
            </a:pPr>
            <a:r>
              <a:rPr lang="en-US" sz="5400" b="1" dirty="0" smtClean="0">
                <a:solidFill>
                  <a:srgbClr val="0000FF"/>
                </a:solidFill>
                <a:latin typeface="Courier" pitchFamily="49" charset="0"/>
                <a:cs typeface="Century Gothic"/>
              </a:rPr>
              <a:t>the </a:t>
            </a:r>
            <a:r>
              <a:rPr lang="en-US" sz="5400" b="1" dirty="0" smtClean="0">
                <a:solidFill>
                  <a:srgbClr val="FF6600"/>
                </a:solidFill>
                <a:latin typeface="Courier" pitchFamily="49" charset="0"/>
                <a:cs typeface="Century Gothic"/>
              </a:rPr>
              <a:t>basics</a:t>
            </a:r>
            <a:r>
              <a:rPr lang="en-US" sz="5400" b="1" dirty="0" smtClean="0">
                <a:solidFill>
                  <a:srgbClr val="0000FF"/>
                </a:solidFill>
                <a:latin typeface="Courier" pitchFamily="49" charset="0"/>
                <a:cs typeface="Century Gothic"/>
              </a:rPr>
              <a:t> </a:t>
            </a:r>
          </a:p>
          <a:p>
            <a:pPr lvl="1">
              <a:buFont typeface="Wingdings" pitchFamily="2" charset="2"/>
              <a:buChar char="§"/>
            </a:pPr>
            <a:r>
              <a:rPr lang="en-US" b="1" dirty="0" smtClean="0">
                <a:solidFill>
                  <a:schemeClr val="tx2">
                    <a:lumMod val="75000"/>
                  </a:schemeClr>
                </a:solidFill>
                <a:latin typeface="Century Gothic"/>
                <a:cs typeface="Century Gothic"/>
              </a:rPr>
              <a:t>WHAT </a:t>
            </a:r>
            <a:r>
              <a:rPr lang="en-US" b="1" dirty="0">
                <a:solidFill>
                  <a:schemeClr val="tx2">
                    <a:lumMod val="75000"/>
                  </a:schemeClr>
                </a:solidFill>
                <a:latin typeface="Century Gothic"/>
                <a:cs typeface="Century Gothic"/>
              </a:rPr>
              <a:t>is our definition of partnership? </a:t>
            </a:r>
            <a:endParaRPr lang="en-US" sz="400" b="1" dirty="0">
              <a:solidFill>
                <a:schemeClr val="tx2">
                  <a:lumMod val="75000"/>
                </a:schemeClr>
              </a:solidFill>
              <a:latin typeface="Century Gothic"/>
              <a:cs typeface="Century Gothic"/>
            </a:endParaRPr>
          </a:p>
          <a:p>
            <a:pPr lvl="1">
              <a:buFont typeface="Wingdings" pitchFamily="2" charset="2"/>
              <a:buChar char="§"/>
            </a:pPr>
            <a:r>
              <a:rPr lang="en-US" b="1" dirty="0" smtClean="0">
                <a:solidFill>
                  <a:schemeClr val="tx2">
                    <a:lumMod val="75000"/>
                  </a:schemeClr>
                </a:solidFill>
                <a:latin typeface="Century Gothic"/>
                <a:cs typeface="Century Gothic"/>
              </a:rPr>
              <a:t>WHY </a:t>
            </a:r>
            <a:r>
              <a:rPr lang="en-US" b="1" dirty="0">
                <a:solidFill>
                  <a:schemeClr val="tx2">
                    <a:lumMod val="75000"/>
                  </a:schemeClr>
                </a:solidFill>
                <a:latin typeface="Century Gothic"/>
                <a:cs typeface="Century Gothic"/>
              </a:rPr>
              <a:t>are partnerships beneficial?  </a:t>
            </a:r>
            <a:endParaRPr lang="en-US" sz="400" b="1" dirty="0">
              <a:solidFill>
                <a:schemeClr val="tx2">
                  <a:lumMod val="75000"/>
                </a:schemeClr>
              </a:solidFill>
              <a:latin typeface="Century Gothic"/>
              <a:cs typeface="Century Gothic"/>
            </a:endParaRPr>
          </a:p>
          <a:p>
            <a:pPr lvl="1">
              <a:buFont typeface="Wingdings" pitchFamily="2" charset="2"/>
              <a:buChar char="§"/>
            </a:pPr>
            <a:r>
              <a:rPr lang="en-US" b="1" dirty="0">
                <a:solidFill>
                  <a:schemeClr val="tx2">
                    <a:lumMod val="75000"/>
                  </a:schemeClr>
                </a:solidFill>
                <a:latin typeface="Century Gothic"/>
                <a:cs typeface="Century Gothic"/>
              </a:rPr>
              <a:t>KNOW your community </a:t>
            </a:r>
            <a:r>
              <a:rPr lang="en-US" b="1" dirty="0" smtClean="0">
                <a:solidFill>
                  <a:schemeClr val="tx2">
                    <a:lumMod val="75000"/>
                  </a:schemeClr>
                </a:solidFill>
                <a:latin typeface="Century Gothic"/>
                <a:cs typeface="Century Gothic"/>
              </a:rPr>
              <a:t>FIRST.</a:t>
            </a:r>
          </a:p>
          <a:p>
            <a:pPr marL="457200" lvl="1" indent="0">
              <a:buNone/>
            </a:pPr>
            <a:endParaRPr lang="en-US" b="1" dirty="0">
              <a:solidFill>
                <a:srgbClr val="0000FF"/>
              </a:solidFill>
              <a:latin typeface="Century Gothic"/>
              <a:cs typeface="Century Gothic"/>
            </a:endParaRPr>
          </a:p>
        </p:txBody>
      </p:sp>
    </p:spTree>
    <p:extLst>
      <p:ext uri="{BB962C8B-B14F-4D97-AF65-F5344CB8AC3E}">
        <p14:creationId xmlns:p14="http://schemas.microsoft.com/office/powerpoint/2010/main" val="9969058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826" y="88205"/>
            <a:ext cx="8781161" cy="6668358"/>
          </a:xfrm>
          <a:prstGeom prst="rect">
            <a:avLst/>
          </a:prstGeom>
        </p:spPr>
      </p:pic>
      <p:sp>
        <p:nvSpPr>
          <p:cNvPr id="3" name="Content Placeholder 2"/>
          <p:cNvSpPr>
            <a:spLocks noGrp="1"/>
          </p:cNvSpPr>
          <p:nvPr>
            <p:ph idx="1"/>
          </p:nvPr>
        </p:nvSpPr>
        <p:spPr>
          <a:xfrm>
            <a:off x="457200" y="1252444"/>
            <a:ext cx="8229600" cy="2610971"/>
          </a:xfrm>
          <a:solidFill>
            <a:schemeClr val="accent4">
              <a:lumMod val="75000"/>
            </a:schemeClr>
          </a:solidFill>
        </p:spPr>
        <p:txBody>
          <a:bodyPr/>
          <a:lstStyle/>
          <a:p>
            <a:pPr marL="0" lvl="0" indent="0" algn="ctr">
              <a:buNone/>
            </a:pPr>
            <a:endParaRPr lang="en-US" sz="2000" dirty="0" smtClean="0">
              <a:solidFill>
                <a:schemeClr val="bg1"/>
              </a:solidFill>
              <a:latin typeface="Century Gothic"/>
              <a:cs typeface="Century Gothic"/>
            </a:endParaRPr>
          </a:p>
          <a:p>
            <a:pPr marL="0" lvl="0" indent="0" algn="ctr">
              <a:buNone/>
            </a:pPr>
            <a:r>
              <a:rPr lang="en-US" sz="4400" dirty="0" smtClean="0">
                <a:solidFill>
                  <a:schemeClr val="bg1"/>
                </a:solidFill>
                <a:latin typeface="Century Gothic"/>
                <a:cs typeface="Century Gothic"/>
              </a:rPr>
              <a:t>All </a:t>
            </a:r>
            <a:r>
              <a:rPr lang="en-US" sz="4400" dirty="0">
                <a:solidFill>
                  <a:schemeClr val="bg1"/>
                </a:solidFill>
                <a:latin typeface="Century Gothic"/>
                <a:cs typeface="Century Gothic"/>
              </a:rPr>
              <a:t>partnerships are </a:t>
            </a:r>
            <a:endParaRPr lang="en-US" sz="4400" dirty="0" smtClean="0">
              <a:solidFill>
                <a:schemeClr val="bg1"/>
              </a:solidFill>
              <a:latin typeface="Century Gothic"/>
              <a:cs typeface="Century Gothic"/>
            </a:endParaRPr>
          </a:p>
          <a:p>
            <a:pPr marL="0" lvl="0" indent="0" algn="ctr">
              <a:buNone/>
            </a:pPr>
            <a:r>
              <a:rPr lang="en-US" sz="4400" dirty="0" smtClean="0">
                <a:solidFill>
                  <a:schemeClr val="bg1"/>
                </a:solidFill>
                <a:latin typeface="Century Gothic"/>
                <a:cs typeface="Century Gothic"/>
              </a:rPr>
              <a:t>NOT </a:t>
            </a:r>
            <a:r>
              <a:rPr lang="en-US" sz="4400" dirty="0">
                <a:solidFill>
                  <a:schemeClr val="bg1"/>
                </a:solidFill>
                <a:latin typeface="Century Gothic"/>
                <a:cs typeface="Century Gothic"/>
              </a:rPr>
              <a:t>the same</a:t>
            </a:r>
          </a:p>
          <a:p>
            <a:endParaRPr lang="en-US" dirty="0">
              <a:solidFill>
                <a:schemeClr val="bg2">
                  <a:lumMod val="50000"/>
                </a:schemeClr>
              </a:solidFill>
            </a:endParaRPr>
          </a:p>
        </p:txBody>
      </p:sp>
    </p:spTree>
    <p:extLst>
      <p:ext uri="{BB962C8B-B14F-4D97-AF65-F5344CB8AC3E}">
        <p14:creationId xmlns:p14="http://schemas.microsoft.com/office/powerpoint/2010/main" val="3123052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46000"/>
            <a:duotone>
              <a:schemeClr val="accent1">
                <a:shade val="45000"/>
                <a:satMod val="135000"/>
              </a:schemeClr>
              <a:prstClr val="white"/>
            </a:duotone>
          </a:blip>
          <a:stretch>
            <a:fillRect/>
          </a:stretch>
        </p:blipFill>
        <p:spPr>
          <a:xfrm>
            <a:off x="213650" y="253560"/>
            <a:ext cx="4355692" cy="6252190"/>
          </a:xfrm>
          <a:prstGeom prst="rect">
            <a:avLst/>
          </a:prstGeom>
        </p:spPr>
      </p:pic>
      <p:sp>
        <p:nvSpPr>
          <p:cNvPr id="2" name="Title 1"/>
          <p:cNvSpPr>
            <a:spLocks noGrp="1"/>
          </p:cNvSpPr>
          <p:nvPr>
            <p:ph type="title"/>
          </p:nvPr>
        </p:nvSpPr>
        <p:spPr>
          <a:xfrm>
            <a:off x="1170453" y="253560"/>
            <a:ext cx="8229600" cy="1143000"/>
          </a:xfrm>
        </p:spPr>
        <p:txBody>
          <a:bodyPr>
            <a:normAutofit fontScale="90000"/>
          </a:bodyPr>
          <a:lstStyle/>
          <a:p>
            <a:pPr lvl="0"/>
            <a:r>
              <a:rPr lang="en-US" dirty="0" smtClean="0">
                <a:solidFill>
                  <a:srgbClr val="000000"/>
                </a:solidFill>
                <a:latin typeface="Century Gothic"/>
                <a:cs typeface="Century Gothic"/>
              </a:rPr>
              <a:t/>
            </a:r>
            <a:br>
              <a:rPr lang="en-US" dirty="0" smtClean="0">
                <a:solidFill>
                  <a:srgbClr val="000000"/>
                </a:solidFill>
                <a:latin typeface="Century Gothic"/>
                <a:cs typeface="Century Gothic"/>
              </a:rPr>
            </a:br>
            <a:r>
              <a:rPr lang="en-US" dirty="0" smtClean="0">
                <a:solidFill>
                  <a:srgbClr val="000000"/>
                </a:solidFill>
                <a:latin typeface="Century Gothic"/>
                <a:cs typeface="Century Gothic"/>
              </a:rPr>
              <a:t>Different </a:t>
            </a:r>
            <a:r>
              <a:rPr lang="en-US" dirty="0">
                <a:solidFill>
                  <a:srgbClr val="000000"/>
                </a:solidFill>
                <a:latin typeface="Century Gothic"/>
                <a:cs typeface="Century Gothic"/>
              </a:rPr>
              <a:t>stages of partnership</a:t>
            </a:r>
            <a:br>
              <a:rPr lang="en-US" dirty="0">
                <a:solidFill>
                  <a:srgbClr val="000000"/>
                </a:solidFill>
                <a:latin typeface="Century Gothic"/>
                <a:cs typeface="Century Gothic"/>
              </a:rPr>
            </a:br>
            <a:endParaRPr lang="en-US" dirty="0">
              <a:solidFill>
                <a:srgbClr val="000000"/>
              </a:solidFill>
            </a:endParaRPr>
          </a:p>
        </p:txBody>
      </p:sp>
      <p:sp>
        <p:nvSpPr>
          <p:cNvPr id="3" name="Content Placeholder 2"/>
          <p:cNvSpPr>
            <a:spLocks noGrp="1"/>
          </p:cNvSpPr>
          <p:nvPr>
            <p:ph idx="1"/>
          </p:nvPr>
        </p:nvSpPr>
        <p:spPr/>
        <p:txBody>
          <a:bodyPr>
            <a:normAutofit lnSpcReduction="10000"/>
          </a:bodyPr>
          <a:lstStyle/>
          <a:p>
            <a:pPr algn="r"/>
            <a:r>
              <a:rPr lang="en-US" sz="5400" b="1" dirty="0" smtClean="0">
                <a:latin typeface="BlairMdITC TT-Medium"/>
                <a:cs typeface="BlairMdITC TT-Medium"/>
              </a:rPr>
              <a:t>Glance</a:t>
            </a:r>
          </a:p>
          <a:p>
            <a:pPr algn="r"/>
            <a:r>
              <a:rPr lang="en-US" sz="5400" b="1" dirty="0" smtClean="0">
                <a:latin typeface="BlairMdITC TT-Medium"/>
                <a:cs typeface="BlairMdITC TT-Medium"/>
              </a:rPr>
              <a:t>Date</a:t>
            </a:r>
          </a:p>
          <a:p>
            <a:pPr algn="r"/>
            <a:r>
              <a:rPr lang="en-US" sz="5400" b="1" dirty="0" smtClean="0">
                <a:latin typeface="BlairMdITC TT-Medium"/>
                <a:cs typeface="BlairMdITC TT-Medium"/>
              </a:rPr>
              <a:t>Engagement</a:t>
            </a:r>
          </a:p>
          <a:p>
            <a:pPr algn="r"/>
            <a:r>
              <a:rPr lang="en-US" sz="5400" b="1" dirty="0" smtClean="0">
                <a:latin typeface="BlairMdITC TT-Medium"/>
                <a:cs typeface="BlairMdITC TT-Medium"/>
              </a:rPr>
              <a:t>Marriage </a:t>
            </a:r>
          </a:p>
          <a:p>
            <a:pPr algn="r"/>
            <a:endParaRPr lang="en-US" dirty="0"/>
          </a:p>
          <a:p>
            <a:pPr marL="0" indent="0" algn="r">
              <a:buNone/>
            </a:pPr>
            <a:r>
              <a:rPr lang="en-US" sz="2000" dirty="0" smtClean="0"/>
              <a:t>(Thank you George and Joan)</a:t>
            </a:r>
            <a:endParaRPr lang="en-US" sz="2000" dirty="0"/>
          </a:p>
        </p:txBody>
      </p:sp>
      <p:sp>
        <p:nvSpPr>
          <p:cNvPr id="5" name="Heart 4"/>
          <p:cNvSpPr/>
          <p:nvPr/>
        </p:nvSpPr>
        <p:spPr>
          <a:xfrm>
            <a:off x="213650" y="400086"/>
            <a:ext cx="1178065" cy="996474"/>
          </a:xfrm>
          <a:prstGeom prst="hear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419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3943" y="2034933"/>
            <a:ext cx="4761730" cy="1009058"/>
          </a:xfrm>
        </p:spPr>
        <p:txBody>
          <a:bodyPr/>
          <a:lstStyle/>
          <a:p>
            <a:pPr marL="0" lvl="0" indent="0">
              <a:buNone/>
            </a:pPr>
            <a:r>
              <a:rPr lang="en-US" sz="3600" dirty="0">
                <a:latin typeface="Century Gothic"/>
                <a:cs typeface="Century Gothic"/>
              </a:rPr>
              <a:t>Short term vs. </a:t>
            </a:r>
            <a:endParaRPr lang="en-US" sz="3600" dirty="0" smtClean="0">
              <a:latin typeface="Century Gothic"/>
              <a:cs typeface="Century Gothic"/>
            </a:endParaRPr>
          </a:p>
          <a:p>
            <a:endParaRPr lang="en-US" dirty="0"/>
          </a:p>
        </p:txBody>
      </p:sp>
      <p:sp>
        <p:nvSpPr>
          <p:cNvPr id="4" name="TextBox 3"/>
          <p:cNvSpPr txBox="1"/>
          <p:nvPr/>
        </p:nvSpPr>
        <p:spPr>
          <a:xfrm>
            <a:off x="2575534" y="2628492"/>
            <a:ext cx="4557003" cy="1107996"/>
          </a:xfrm>
          <a:prstGeom prst="rect">
            <a:avLst/>
          </a:prstGeom>
          <a:noFill/>
        </p:spPr>
        <p:txBody>
          <a:bodyPr wrap="square" rtlCol="0">
            <a:spAutoFit/>
          </a:bodyPr>
          <a:lstStyle/>
          <a:p>
            <a:r>
              <a:rPr lang="en-US" sz="6600" dirty="0" smtClean="0">
                <a:solidFill>
                  <a:srgbClr val="000000"/>
                </a:solidFill>
                <a:latin typeface="Impact"/>
                <a:cs typeface="Impact"/>
              </a:rPr>
              <a:t>LONG TERM</a:t>
            </a:r>
            <a:endParaRPr lang="en-US" sz="6600" dirty="0">
              <a:solidFill>
                <a:srgbClr val="000000"/>
              </a:solidFill>
              <a:latin typeface="Impact"/>
              <a:cs typeface="Impact"/>
            </a:endParaRPr>
          </a:p>
        </p:txBody>
      </p:sp>
    </p:spTree>
    <p:extLst>
      <p:ext uri="{BB962C8B-B14F-4D97-AF65-F5344CB8AC3E}">
        <p14:creationId xmlns:p14="http://schemas.microsoft.com/office/powerpoint/2010/main" val="596771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775</TotalTime>
  <Words>834</Words>
  <Application>Microsoft Macintosh PowerPoint</Application>
  <PresentationFormat>On-screen Show (4:3)</PresentationFormat>
  <Paragraphs>173</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California  Libraries… (all bad)</vt:lpstr>
      <vt:lpstr>Why Community?</vt:lpstr>
      <vt:lpstr>PowerPoint Presentation</vt:lpstr>
      <vt:lpstr>PowerPoint Presentation</vt:lpstr>
      <vt:lpstr>  </vt:lpstr>
      <vt:lpstr>PowerPoint Presentation</vt:lpstr>
      <vt:lpstr> Different stages of partnership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Taking lead from the "cool" crowd...NYPL  Reality Check: We all don't have millions of dollars...</vt:lpstr>
      <vt:lpstr>PowerPoint Presentation</vt:lpstr>
      <vt:lpstr>Breaking Tradition: Soccer @ the Library!</vt:lpstr>
      <vt:lpstr>PowerPoint Presentation</vt:lpstr>
      <vt:lpstr> Your “Community” as a Partner</vt:lpstr>
      <vt:lpstr>PowerPoint Presentation</vt:lpstr>
      <vt:lpstr>questions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Carissa Purnell</dc:creator>
  <cp:lastModifiedBy>Carissa Purnell</cp:lastModifiedBy>
  <cp:revision>41</cp:revision>
  <dcterms:created xsi:type="dcterms:W3CDTF">2011-12-30T20:18:57Z</dcterms:created>
  <dcterms:modified xsi:type="dcterms:W3CDTF">2012-01-24T02:30:50Z</dcterms:modified>
</cp:coreProperties>
</file>