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mp3" ContentType="audio/unknown"/>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16"/>
  </p:notesMasterIdLst>
  <p:sldIdLst>
    <p:sldId id="256" r:id="rId2"/>
    <p:sldId id="257" r:id="rId3"/>
    <p:sldId id="258" r:id="rId4"/>
    <p:sldId id="259" r:id="rId5"/>
    <p:sldId id="264" r:id="rId6"/>
    <p:sldId id="260" r:id="rId7"/>
    <p:sldId id="265" r:id="rId8"/>
    <p:sldId id="268" r:id="rId9"/>
    <p:sldId id="266" r:id="rId10"/>
    <p:sldId id="270" r:id="rId11"/>
    <p:sldId id="267" r:id="rId12"/>
    <p:sldId id="261" r:id="rId13"/>
    <p:sldId id="262" r:id="rId14"/>
    <p:sldId id="269" r:id="rId15"/>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6AAECE"/>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49067" autoAdjust="0"/>
  </p:normalViewPr>
  <p:slideViewPr>
    <p:cSldViewPr snapToGrid="0" snapToObjects="1">
      <p:cViewPr>
        <p:scale>
          <a:sx n="50" d="100"/>
          <a:sy n="50" d="100"/>
        </p:scale>
        <p:origin x="-2048" y="-80"/>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8.xml"/><Relationship Id="rId20" Type="http://schemas.openxmlformats.org/officeDocument/2006/relationships/theme" Target="theme/theme1.xml"/><Relationship Id="rId21"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notesMaster" Target="notesMasters/notesMaster1.xml"/><Relationship Id="rId17" Type="http://schemas.openxmlformats.org/officeDocument/2006/relationships/printerSettings" Target="printerSettings/printerSettings1.bin"/><Relationship Id="rId18" Type="http://schemas.openxmlformats.org/officeDocument/2006/relationships/presProps" Target="presProps.xml"/><Relationship Id="rId19" Type="http://schemas.openxmlformats.org/officeDocument/2006/relationships/viewProps" Target="viewProp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280D1F6D-681A-4C4F-8019-B8B37C386F8F}" type="datetimeFigureOut">
              <a:rPr lang="en-US" smtClean="0"/>
              <a:pPr/>
              <a:t>1/27/12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3938B07-BCBA-3946-BEAC-3E5F500338FD}" type="slidenum">
              <a:rPr lang="en-US" smtClean="0"/>
              <a:pPr/>
              <a:t>‹#›</a:t>
            </a:fld>
            <a:endParaRPr lang="en-US"/>
          </a:p>
        </p:txBody>
      </p:sp>
    </p:spTree>
    <p:extLst>
      <p:ext uri="{BB962C8B-B14F-4D97-AF65-F5344CB8AC3E}">
        <p14:creationId xmlns:p14="http://schemas.microsoft.com/office/powerpoint/2010/main" val="4228008108"/>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 Id="rId3" Type="http://schemas.openxmlformats.org/officeDocument/2006/relationships/hyperlink" Target="http://www.goodreads.com/author/show/7779.Arthur_C_Clarke" TargetMode="Externa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 Id="rId3" Type="http://schemas.openxmlformats.org/officeDocument/2006/relationships/hyperlink" Target="http://youtu.be/VzGWVXW3s3I" TargetMode="Externa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4.xml"/><Relationship Id="rId3" Type="http://schemas.openxmlformats.org/officeDocument/2006/relationships/hyperlink" Target="http://infopeople.org/training/using-smartphones" TargetMode="Externa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PATRIC</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Greeting/ Introductions					</a:t>
            </a:r>
          </a:p>
          <a:p>
            <a:r>
              <a:rPr lang="en-US" sz="1200" b="0" i="1" kern="1200" dirty="0" smtClean="0">
                <a:solidFill>
                  <a:schemeClr val="tx1"/>
                </a:solidFill>
                <a:effectLst/>
                <a:latin typeface="+mn-lt"/>
                <a:ea typeface="+mn-ea"/>
                <a:cs typeface="+mn-cs"/>
              </a:rPr>
              <a:t>Housekeeping:  Send your questions as we go along</a:t>
            </a:r>
          </a:p>
          <a:p>
            <a:endParaRPr lang="en-US" sz="1200" b="0" i="1"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Hello, Patric here.  </a:t>
            </a:r>
            <a:r>
              <a:rPr lang="en-US" sz="1200" b="0" i="0" kern="1200" baseline="0" dirty="0" smtClean="0">
                <a:solidFill>
                  <a:schemeClr val="tx1"/>
                </a:solidFill>
                <a:effectLst/>
                <a:latin typeface="+mn-lt"/>
                <a:ea typeface="+mn-ea"/>
                <a:cs typeface="+mn-cs"/>
              </a:rPr>
              <a:t>For those of you who have participated in my recent webinars, its good to see you again and for the rest of you, welcome.  Always nice to make new friends.</a:t>
            </a:r>
            <a:endParaRPr lang="en-US" sz="1200" b="0" i="0" kern="1200" dirty="0" smtClean="0">
              <a:solidFill>
                <a:schemeClr val="tx1"/>
              </a:solidFill>
              <a:effectLst/>
              <a:latin typeface="+mn-lt"/>
              <a:ea typeface="+mn-ea"/>
              <a:cs typeface="+mn-cs"/>
            </a:endParaRPr>
          </a:p>
          <a:p>
            <a:endParaRPr lang="en-US" dirty="0" smtClean="0"/>
          </a:p>
          <a:p>
            <a:r>
              <a:rPr lang="en-US" sz="1200" kern="1200" dirty="0" smtClean="0">
                <a:solidFill>
                  <a:schemeClr val="tx1"/>
                </a:solidFill>
                <a:latin typeface="+mn-lt"/>
                <a:ea typeface="+mn-ea"/>
                <a:cs typeface="+mn-cs"/>
              </a:rPr>
              <a:t>“Before you become too entranced with gorgeous gadgets and mesmerizing video displays, let me remind you that information is not knowledge, knowledge is not wisdom, and wisdom is not foresight. Each grows out of the other, and we need them all.” </a:t>
            </a:r>
          </a:p>
          <a:p>
            <a:r>
              <a:rPr lang="en-US" sz="1200" kern="1200" dirty="0" smtClean="0">
                <a:solidFill>
                  <a:schemeClr val="tx1"/>
                </a:solidFill>
                <a:latin typeface="+mn-lt"/>
                <a:ea typeface="+mn-ea"/>
                <a:cs typeface="+mn-cs"/>
              </a:rPr>
              <a:t>― </a:t>
            </a:r>
            <a:r>
              <a:rPr lang="en-US" sz="1200" kern="1200" dirty="0" smtClean="0">
                <a:solidFill>
                  <a:schemeClr val="tx1"/>
                </a:solidFill>
                <a:latin typeface="+mn-lt"/>
                <a:ea typeface="+mn-ea"/>
                <a:cs typeface="+mn-cs"/>
                <a:hlinkClick r:id="rId3"/>
              </a:rPr>
              <a:t>Arthur C. Clarke</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Let’s face it, technology in the library is nothing new. As the LS 6010 Blog puts it, technology has always been influencing the way people use the library, from advances in book-binding, to the first public-use phonograph, to the more current computer terminals. With each update to technology, however, the experience of the patron changes. In today’s world, where teenagers have grown up with a cell phone in one hand and a laptop in the other, and where the number of teens utilizing libraries is on the decline, increasing attention needs to be paid to their access to technology within the library.</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Libraries need to develop their programs around the tools that young adults already use. Both luckily and unluckily, this includes… everything. Teens are increasingly tech-savvy. “Today’s teens are digital natives,” says author </a:t>
            </a:r>
            <a:r>
              <a:rPr lang="en-US" sz="1200" kern="1200" dirty="0" err="1" smtClean="0">
                <a:solidFill>
                  <a:schemeClr val="tx1"/>
                </a:solidFill>
                <a:latin typeface="+mn-lt"/>
                <a:ea typeface="+mn-ea"/>
                <a:cs typeface="+mn-cs"/>
              </a:rPr>
              <a:t>RoseMary</a:t>
            </a:r>
            <a:r>
              <a:rPr lang="en-US" sz="1200" kern="1200" dirty="0" smtClean="0">
                <a:solidFill>
                  <a:schemeClr val="tx1"/>
                </a:solidFill>
                <a:latin typeface="+mn-lt"/>
                <a:ea typeface="+mn-ea"/>
                <a:cs typeface="+mn-cs"/>
              </a:rPr>
              <a:t> </a:t>
            </a:r>
            <a:r>
              <a:rPr lang="en-US" sz="1200" kern="1200" dirty="0" err="1" smtClean="0">
                <a:solidFill>
                  <a:schemeClr val="tx1"/>
                </a:solidFill>
                <a:latin typeface="+mn-lt"/>
                <a:ea typeface="+mn-ea"/>
                <a:cs typeface="+mn-cs"/>
              </a:rPr>
              <a:t>Honnold</a:t>
            </a:r>
            <a:r>
              <a:rPr lang="en-US" sz="1200" kern="1200" dirty="0" smtClean="0">
                <a:solidFill>
                  <a:schemeClr val="tx1"/>
                </a:solidFill>
                <a:latin typeface="+mn-lt"/>
                <a:ea typeface="+mn-ea"/>
                <a:cs typeface="+mn-cs"/>
              </a:rPr>
              <a:t>. “They listen to music while updating their MySpace profiles, instant messaging, watching videos on YouTube, and searching for more” (2007). If the library doesn’t meet their needs, they’re going to lose teenagers as patrons. It’s up to today’s youth librarians to develop technology-based programs and collections that will entice young adults to frequent their local libraries.</a:t>
            </a:r>
          </a:p>
          <a:p>
            <a:endParaRPr lang="en-US" sz="1200" kern="120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Its easy to get caught up in the excitement of technology, especially the buzz around the latest gadget and apps, but we need to keep in mind that technology is really simply a tool that we can use for communication and education.  It allows us to instruct in important skills that explore the world, develop critical thinking and will play an important role in our patrons future careers.</a:t>
            </a:r>
          </a:p>
          <a:p>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err="1" smtClean="0">
                <a:solidFill>
                  <a:schemeClr val="tx1"/>
                </a:solidFill>
                <a:effectLst/>
                <a:latin typeface="+mn-lt"/>
                <a:ea typeface="+mn-ea"/>
                <a:cs typeface="+mn-cs"/>
              </a:rPr>
              <a:t>Today‟s</a:t>
            </a:r>
            <a:r>
              <a:rPr lang="en-US" sz="1200" kern="1200" dirty="0" smtClean="0">
                <a:solidFill>
                  <a:schemeClr val="tx1"/>
                </a:solidFill>
                <a:effectLst/>
                <a:latin typeface="+mn-lt"/>
                <a:ea typeface="+mn-ea"/>
                <a:cs typeface="+mn-cs"/>
              </a:rPr>
              <a:t> students – K through college – represent the first generations to grow up with this new technology. We call them Digital Natives.  They have spent their entire lives surrounded by and using computers, videogames, digital music players, video cams, cell phones, and all the other toys and tools of the digital age.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You know what</a:t>
            </a:r>
            <a:r>
              <a:rPr lang="en-US" sz="1200" kern="1200" baseline="0" dirty="0" smtClean="0">
                <a:solidFill>
                  <a:schemeClr val="tx1"/>
                </a:solidFill>
                <a:effectLst/>
                <a:latin typeface="+mn-lt"/>
                <a:ea typeface="+mn-ea"/>
                <a:cs typeface="+mn-cs"/>
              </a:rPr>
              <a:t> that makes the rest of us?  Digital Immigrants.  Remember those two terms Digital Natives and Digital Immigrants as you’ll be hearing them more and more often as you explore programming and services.</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r>
              <a:rPr lang="en-US" sz="1200" b="0" i="0" kern="1200" baseline="0" dirty="0" smtClean="0">
                <a:solidFill>
                  <a:schemeClr val="tx1"/>
                </a:solidFill>
                <a:effectLst/>
                <a:latin typeface="+mn-lt"/>
                <a:ea typeface="+mn-ea"/>
                <a:cs typeface="+mn-cs"/>
              </a:rPr>
              <a:t>It may often seem that we are playing catch up but honestly, Libraries are already beginning to make progressive strides by integrating new technologies that will enhance their afterschool youth programs.</a:t>
            </a:r>
            <a:endParaRPr lang="en-US" sz="1200" kern="1200" baseline="0" dirty="0" smtClean="0">
              <a:solidFill>
                <a:schemeClr val="tx1"/>
              </a:solidFill>
              <a:latin typeface="+mn-lt"/>
              <a:ea typeface="+mn-ea"/>
              <a:cs typeface="+mn-cs"/>
            </a:endParaRPr>
          </a:p>
          <a:p>
            <a:endParaRPr lang="en-US" dirty="0" smtClean="0"/>
          </a:p>
        </p:txBody>
      </p:sp>
      <p:sp>
        <p:nvSpPr>
          <p:cNvPr id="4" name="Slide Number Placeholder 3"/>
          <p:cNvSpPr>
            <a:spLocks noGrp="1"/>
          </p:cNvSpPr>
          <p:nvPr>
            <p:ph type="sldNum" sz="quarter" idx="10"/>
          </p:nvPr>
        </p:nvSpPr>
        <p:spPr/>
        <p:txBody>
          <a:bodyPr/>
          <a:lstStyle/>
          <a:p>
            <a:fld id="{93938B07-BCBA-3946-BEAC-3E5F500338FD}" type="slidenum">
              <a:rPr lang="en-US" smtClean="0"/>
              <a:pPr/>
              <a:t>1</a:t>
            </a:fld>
            <a:endParaRPr lang="en-US"/>
          </a:p>
        </p:txBody>
      </p:sp>
    </p:spTree>
    <p:extLst>
      <p:ext uri="{BB962C8B-B14F-4D97-AF65-F5344CB8AC3E}">
        <p14:creationId xmlns:p14="http://schemas.microsoft.com/office/powerpoint/2010/main" val="311293506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JODI</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Hello everyone, Jodi </a:t>
            </a:r>
            <a:r>
              <a:rPr lang="en-US" sz="1200" kern="1200" dirty="0" err="1" smtClean="0">
                <a:solidFill>
                  <a:schemeClr val="tx1"/>
                </a:solidFill>
                <a:effectLst/>
                <a:latin typeface="+mn-lt"/>
                <a:ea typeface="+mn-ea"/>
                <a:cs typeface="+mn-cs"/>
              </a:rPr>
              <a:t>Cilley</a:t>
            </a:r>
            <a:r>
              <a:rPr lang="en-US" sz="1200" kern="1200" dirty="0" smtClean="0">
                <a:solidFill>
                  <a:schemeClr val="tx1"/>
                </a:solidFill>
                <a:effectLst/>
                <a:latin typeface="+mn-lt"/>
                <a:ea typeface="+mn-ea"/>
                <a:cs typeface="+mn-cs"/>
              </a:rPr>
              <a:t> here.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b="0" i="0" baseline="0" dirty="0" smtClean="0"/>
              <a:t>This is an introductory webinar so we’ll try to cover a lot of ground.  Hopefully, whether you are new to youth media and technology or very savvy, you’ll find something in today’s webinar to pique your curiosity.  </a:t>
            </a:r>
          </a:p>
          <a:p>
            <a:pPr marL="0" marR="0" indent="0" algn="l" defTabSz="457200" rtl="0" eaLnBrk="1" fontAlgn="auto" latinLnBrk="0" hangingPunct="1">
              <a:lnSpc>
                <a:spcPct val="100000"/>
              </a:lnSpc>
              <a:spcBef>
                <a:spcPts val="0"/>
              </a:spcBef>
              <a:spcAft>
                <a:spcPts val="0"/>
              </a:spcAft>
              <a:buClrTx/>
              <a:buSzTx/>
              <a:buFontTx/>
              <a:buNone/>
              <a:tabLst/>
              <a:defRPr/>
            </a:pPr>
            <a:endParaRPr lang="en-US" b="0" i="0"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b="0" i="0" baseline="0" dirty="0" smtClean="0"/>
              <a:t>Please make sure that you include your e-mail when you fill out today’s webinar info as we always follow up our webinars with useful information that comes out of our Q&amp;A session.  If you missed out on submitting that info, then feel free to contact Patric or myself so we can pass along additional information to you.</a:t>
            </a:r>
            <a:endParaRPr lang="en-US"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 </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In today’s webinar will explore some of the following ideas:</a:t>
            </a:r>
          </a:p>
          <a:p>
            <a:pPr marL="171450" marR="0" indent="-171450" algn="l" defTabSz="457200" rtl="0" eaLnBrk="1" fontAlgn="auto" latinLnBrk="0" hangingPunct="1">
              <a:lnSpc>
                <a:spcPct val="100000"/>
              </a:lnSpc>
              <a:spcBef>
                <a:spcPts val="0"/>
              </a:spcBef>
              <a:spcAft>
                <a:spcPts val="0"/>
              </a:spcAft>
              <a:buClrTx/>
              <a:buSzTx/>
              <a:buFont typeface="Arial"/>
              <a:buChar char="•"/>
              <a:tabLst/>
              <a:defRPr/>
            </a:pPr>
            <a:endParaRPr lang="en-US" sz="1200" kern="1200" dirty="0" smtClean="0">
              <a:solidFill>
                <a:schemeClr val="tx1"/>
              </a:solidFill>
              <a:effectLst/>
              <a:latin typeface="+mn-lt"/>
              <a:ea typeface="+mn-ea"/>
              <a:cs typeface="+mn-cs"/>
            </a:endParaRPr>
          </a:p>
          <a:p>
            <a:pPr marL="171450" indent="-171450">
              <a:buFont typeface="Arial"/>
              <a:buChar char="•"/>
            </a:pPr>
            <a:r>
              <a:rPr lang="en-US" sz="1200" kern="1200" dirty="0" smtClean="0">
                <a:solidFill>
                  <a:schemeClr val="tx1"/>
                </a:solidFill>
                <a:latin typeface="+mn-lt"/>
                <a:ea typeface="+mn-ea"/>
                <a:cs typeface="+mn-cs"/>
              </a:rPr>
              <a:t>Learn why our youth are considered Digital Natives</a:t>
            </a:r>
          </a:p>
          <a:p>
            <a:pPr marL="171450" indent="-171450">
              <a:buFont typeface="Arial"/>
              <a:buChar char="•"/>
            </a:pPr>
            <a:r>
              <a:rPr lang="en-US" sz="1200" kern="1200" dirty="0" smtClean="0">
                <a:solidFill>
                  <a:schemeClr val="tx1"/>
                </a:solidFill>
                <a:latin typeface="+mn-lt"/>
                <a:ea typeface="+mn-ea"/>
                <a:cs typeface="+mn-cs"/>
              </a:rPr>
              <a:t>Discover the rapid rate this generation is adapting to new technologies</a:t>
            </a:r>
          </a:p>
          <a:p>
            <a:pPr marL="171450" indent="-171450">
              <a:buFont typeface="Arial"/>
              <a:buChar char="•"/>
            </a:pPr>
            <a:r>
              <a:rPr lang="en-US" sz="1200" kern="1200" dirty="0" smtClean="0">
                <a:solidFill>
                  <a:schemeClr val="tx1"/>
                </a:solidFill>
                <a:latin typeface="+mn-lt"/>
                <a:ea typeface="+mn-ea"/>
                <a:cs typeface="+mn-cs"/>
              </a:rPr>
              <a:t>Look at how libraries are meeting the challenges of innovative programming</a:t>
            </a:r>
          </a:p>
          <a:p>
            <a:pPr marL="171450" indent="-171450">
              <a:buFont typeface="Arial"/>
              <a:buChar char="•"/>
            </a:pPr>
            <a:r>
              <a:rPr lang="en-US" sz="1200" kern="1200" dirty="0" smtClean="0">
                <a:solidFill>
                  <a:schemeClr val="tx1"/>
                </a:solidFill>
                <a:latin typeface="+mn-lt"/>
                <a:ea typeface="+mn-ea"/>
                <a:cs typeface="+mn-cs"/>
              </a:rPr>
              <a:t>Understanding the importance of incorporating technology into your work</a:t>
            </a:r>
          </a:p>
          <a:p>
            <a:pPr marL="171450" indent="-171450">
              <a:buFont typeface="Arial"/>
              <a:buChar char="•"/>
            </a:pPr>
            <a:r>
              <a:rPr lang="en-US" sz="1200" kern="1200" dirty="0" smtClean="0">
                <a:solidFill>
                  <a:schemeClr val="tx1"/>
                </a:solidFill>
                <a:latin typeface="+mn-lt"/>
                <a:ea typeface="+mn-ea"/>
                <a:cs typeface="+mn-cs"/>
              </a:rPr>
              <a:t>Determine a course of action to assist your library create an executable plan</a:t>
            </a:r>
          </a:p>
          <a:p>
            <a:pPr marL="171450" indent="-171450">
              <a:buFont typeface="Arial"/>
              <a:buChar char="•"/>
            </a:pPr>
            <a:r>
              <a:rPr lang="en-US" sz="1200" kern="1200" dirty="0" smtClean="0">
                <a:solidFill>
                  <a:schemeClr val="tx1"/>
                </a:solidFill>
                <a:latin typeface="+mn-lt"/>
                <a:ea typeface="+mn-ea"/>
                <a:cs typeface="+mn-cs"/>
              </a:rPr>
              <a:t>Receive online resources that can assist you with next steps </a:t>
            </a:r>
          </a:p>
          <a:p>
            <a:endParaRPr lang="en-US" dirty="0" smtClean="0"/>
          </a:p>
        </p:txBody>
      </p:sp>
      <p:sp>
        <p:nvSpPr>
          <p:cNvPr id="4" name="Slide Number Placeholder 3"/>
          <p:cNvSpPr>
            <a:spLocks noGrp="1"/>
          </p:cNvSpPr>
          <p:nvPr>
            <p:ph type="sldNum" sz="quarter" idx="10"/>
          </p:nvPr>
        </p:nvSpPr>
        <p:spPr/>
        <p:txBody>
          <a:bodyPr/>
          <a:lstStyle/>
          <a:p>
            <a:fld id="{93938B07-BCBA-3946-BEAC-3E5F500338FD}" type="slidenum">
              <a:rPr lang="en-US" smtClean="0"/>
              <a:pPr/>
              <a:t>2</a:t>
            </a:fld>
            <a:endParaRPr lang="en-US"/>
          </a:p>
        </p:txBody>
      </p:sp>
    </p:spTree>
    <p:extLst>
      <p:ext uri="{BB962C8B-B14F-4D97-AF65-F5344CB8AC3E}">
        <p14:creationId xmlns:p14="http://schemas.microsoft.com/office/powerpoint/2010/main" val="275983012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latin typeface="+mn-lt"/>
                <a:ea typeface="+mn-ea"/>
                <a:cs typeface="+mn-cs"/>
              </a:rPr>
              <a:t>PATRIC</a:t>
            </a:r>
          </a:p>
          <a:p>
            <a:endParaRPr lang="en-US" sz="1200" kern="1200" dirty="0" smtClean="0">
              <a:solidFill>
                <a:schemeClr val="tx1"/>
              </a:solidFill>
              <a:latin typeface="+mn-lt"/>
              <a:ea typeface="+mn-ea"/>
              <a:cs typeface="+mn-cs"/>
            </a:endParaRPr>
          </a:p>
          <a:p>
            <a:r>
              <a:rPr lang="en-US" sz="1200" kern="1200" dirty="0" smtClean="0">
                <a:solidFill>
                  <a:srgbClr val="FF0000"/>
                </a:solidFill>
                <a:latin typeface="+mn-lt"/>
                <a:ea typeface="+mn-ea"/>
                <a:cs typeface="+mn-cs"/>
              </a:rPr>
              <a:t>*** Raise Hands: How many of you feel lost facing technology &amp; social media</a:t>
            </a:r>
          </a:p>
          <a:p>
            <a:r>
              <a:rPr lang="en-US" sz="1200" kern="1200" dirty="0" smtClean="0">
                <a:solidFill>
                  <a:srgbClr val="FF0000"/>
                </a:solidFill>
                <a:latin typeface="+mn-lt"/>
                <a:ea typeface="+mn-ea"/>
                <a:cs typeface="+mn-cs"/>
              </a:rPr>
              <a:t>*** Raise Hands: How many of you think of yourself as media </a:t>
            </a:r>
            <a:r>
              <a:rPr lang="en-US" sz="1200" kern="1200" dirty="0" err="1" smtClean="0">
                <a:solidFill>
                  <a:srgbClr val="FF0000"/>
                </a:solidFill>
                <a:latin typeface="+mn-lt"/>
                <a:ea typeface="+mn-ea"/>
                <a:cs typeface="+mn-cs"/>
              </a:rPr>
              <a:t>saavy</a:t>
            </a:r>
            <a:endParaRPr lang="en-US" sz="1200" kern="1200" dirty="0" smtClean="0">
              <a:solidFill>
                <a:srgbClr val="FF0000"/>
              </a:solidFill>
              <a:latin typeface="+mn-lt"/>
              <a:ea typeface="+mn-ea"/>
              <a:cs typeface="+mn-cs"/>
            </a:endParaRPr>
          </a:p>
          <a:p>
            <a:r>
              <a:rPr lang="en-US" sz="1200" kern="1200" dirty="0" smtClean="0">
                <a:solidFill>
                  <a:srgbClr val="FF0000"/>
                </a:solidFill>
                <a:latin typeface="+mn-lt"/>
                <a:ea typeface="+mn-ea"/>
                <a:cs typeface="+mn-cs"/>
              </a:rPr>
              <a:t>*** Survey: What technology do you own?</a:t>
            </a:r>
          </a:p>
          <a:p>
            <a:r>
              <a:rPr lang="en-US" sz="1200" kern="1200" dirty="0" smtClean="0">
                <a:solidFill>
                  <a:srgbClr val="FF0000"/>
                </a:solidFill>
                <a:latin typeface="+mn-lt"/>
                <a:ea typeface="+mn-ea"/>
                <a:cs typeface="+mn-cs"/>
              </a:rPr>
              <a:t>             … smart phone, tablet,</a:t>
            </a:r>
            <a:r>
              <a:rPr lang="en-US" sz="1200" kern="1200" baseline="0" dirty="0" smtClean="0">
                <a:solidFill>
                  <a:srgbClr val="FF0000"/>
                </a:solidFill>
                <a:latin typeface="+mn-lt"/>
                <a:ea typeface="+mn-ea"/>
                <a:cs typeface="+mn-cs"/>
              </a:rPr>
              <a:t> portable media player, laptop, desktop … </a:t>
            </a:r>
            <a:endParaRPr lang="en-US" sz="1200" kern="1200" dirty="0" smtClean="0">
              <a:solidFill>
                <a:srgbClr val="FF0000"/>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JODI</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Brief History of how technology has become a prevalent force in the lives of youth</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In 2010, Pew Research Center reported 93% </a:t>
            </a:r>
            <a:r>
              <a:rPr lang="en-US" sz="1200" kern="1200" baseline="0" dirty="0" smtClean="0">
                <a:solidFill>
                  <a:schemeClr val="tx1"/>
                </a:solidFill>
                <a:latin typeface="+mn-lt"/>
                <a:ea typeface="+mn-ea"/>
                <a:cs typeface="+mn-cs"/>
              </a:rPr>
              <a:t>teens utilize the internet, which makes up about 21 million youth. In contrast, only 75% of adults use the internet</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In fact, teens and young adult make up the majority of users online daily – roughly 11 million teens. This represents a dramatically increase since 2000 when the first started tracking stats on digital natives. In the last four years alone, the number of teens online have increased 24%.</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In other technology, Pew reported that 75% of teens have cell phones, which is only one of many online entry points in today’s world.  Teens can almost be connected online at any time through their </a:t>
            </a:r>
            <a:r>
              <a:rPr lang="en-US" sz="1200" kern="1200" baseline="0" dirty="0" err="1" smtClean="0">
                <a:solidFill>
                  <a:schemeClr val="tx1"/>
                </a:solidFill>
                <a:latin typeface="+mn-lt"/>
                <a:ea typeface="+mn-ea"/>
                <a:cs typeface="+mn-cs"/>
              </a:rPr>
              <a:t>ipod</a:t>
            </a:r>
            <a:r>
              <a:rPr lang="en-US" sz="1200" kern="1200" baseline="0" dirty="0" smtClean="0">
                <a:solidFill>
                  <a:schemeClr val="tx1"/>
                </a:solidFill>
                <a:latin typeface="+mn-lt"/>
                <a:ea typeface="+mn-ea"/>
                <a:cs typeface="+mn-cs"/>
              </a:rPr>
              <a:t>, their phone, their game consoles, computers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Interestingly enough, teens see e-mails as a tool to communicate with adults or to send out a mass mail letter while instant messaging is the way they like to talk to each other.</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Digital natives are most interested in using the internet for shopping, news, health information, and social media.  And gaming has seen the most dramatic increase in youth participation.  </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The proliferation of technology in schools and libraries</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Attempting to fill the needs of educators and youth programmers are a new crop of books, webinars and seminars specifically in engage youth in technology (see </a:t>
            </a:r>
            <a:r>
              <a:rPr lang="en-US" sz="1200" kern="1200" baseline="0" dirty="0" smtClean="0">
                <a:solidFill>
                  <a:schemeClr val="tx1"/>
                </a:solidFill>
                <a:latin typeface="+mn-lt"/>
                <a:ea typeface="+mn-ea"/>
                <a:cs typeface="+mn-cs"/>
              </a:rPr>
              <a:t>resources)</a:t>
            </a:r>
          </a:p>
          <a:p>
            <a:endParaRPr lang="en-US" sz="1200" kern="1200" baseline="0" dirty="0" smtClean="0">
              <a:solidFill>
                <a:schemeClr val="tx1"/>
              </a:solidFill>
              <a:latin typeface="+mn-lt"/>
              <a:ea typeface="+mn-ea"/>
              <a:cs typeface="+mn-cs"/>
            </a:endParaRPr>
          </a:p>
          <a:p>
            <a:r>
              <a:rPr lang="en-US" sz="1200" i="1" kern="1200" baseline="0" dirty="0" smtClean="0">
                <a:solidFill>
                  <a:schemeClr val="tx1"/>
                </a:solidFill>
                <a:latin typeface="+mn-lt"/>
                <a:ea typeface="+mn-ea"/>
                <a:cs typeface="+mn-cs"/>
              </a:rPr>
              <a:t>Wii Love Learning: Using Gaming Technology To Engage Students</a:t>
            </a:r>
          </a:p>
          <a:p>
            <a:r>
              <a:rPr lang="en-US" sz="1200" i="1" kern="1200" baseline="0" dirty="0" smtClean="0">
                <a:solidFill>
                  <a:schemeClr val="tx1"/>
                </a:solidFill>
                <a:latin typeface="+mn-lt"/>
                <a:ea typeface="+mn-ea"/>
                <a:cs typeface="+mn-cs"/>
              </a:rPr>
              <a:t>Engaging students through inquiry oriented learning and technology</a:t>
            </a:r>
          </a:p>
          <a:p>
            <a:r>
              <a:rPr lang="en-US" sz="1200" i="1" kern="1200" baseline="0" dirty="0" smtClean="0">
                <a:solidFill>
                  <a:schemeClr val="tx1"/>
                </a:solidFill>
                <a:latin typeface="+mn-lt"/>
                <a:ea typeface="+mn-ea"/>
                <a:cs typeface="+mn-cs"/>
              </a:rPr>
              <a:t>Youth World Rising</a:t>
            </a:r>
          </a:p>
          <a:p>
            <a:r>
              <a:rPr lang="en-US" sz="1200" i="1" kern="1200" baseline="0" dirty="0" smtClean="0">
                <a:solidFill>
                  <a:schemeClr val="tx1"/>
                </a:solidFill>
                <a:latin typeface="+mn-lt"/>
                <a:ea typeface="+mn-ea"/>
                <a:cs typeface="+mn-cs"/>
              </a:rPr>
              <a:t>Mobilizing generation 2.0 – a practical guide to using web 2.0 technologies to recruit, organize and engage youth</a:t>
            </a:r>
          </a:p>
          <a:p>
            <a:endParaRPr lang="en-US" sz="1200" i="1" kern="1200" baseline="0" dirty="0" smtClean="0">
              <a:solidFill>
                <a:schemeClr val="tx1"/>
              </a:solidFill>
              <a:latin typeface="+mn-lt"/>
              <a:ea typeface="+mn-ea"/>
              <a:cs typeface="+mn-cs"/>
            </a:endParaRPr>
          </a:p>
          <a:p>
            <a:r>
              <a:rPr lang="en-US" sz="1200" i="0" kern="1200" baseline="0" dirty="0" smtClean="0">
                <a:solidFill>
                  <a:schemeClr val="tx1"/>
                </a:solidFill>
                <a:latin typeface="+mn-lt"/>
                <a:ea typeface="+mn-ea"/>
                <a:cs typeface="+mn-cs"/>
              </a:rPr>
              <a:t>These efforts are among many trying to bridge the divide between the older generation trying to use the technology for communication and education to meet youth where they are at, which is using technology for fun and games.  This is not a new concept, for many of us older participants TV was our generational focus.  PBS programming and special events like the miniseries ROOTS brought about a way to integrate education &amp; reach young adults through media.  We now have to find ways that reach our young through these modern technologies.</a:t>
            </a:r>
          </a:p>
          <a:p>
            <a:endParaRPr lang="en-US" sz="1200" i="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latin typeface="+mn-lt"/>
                <a:ea typeface="+mn-ea"/>
                <a:cs typeface="+mn-cs"/>
              </a:rPr>
              <a:t>Understanding the culture shift</a:t>
            </a:r>
            <a:endParaRPr lang="en-US" sz="1200" i="0" kern="1200" baseline="0" dirty="0" smtClean="0">
              <a:solidFill>
                <a:schemeClr val="tx1"/>
              </a:solidFill>
              <a:latin typeface="+mn-lt"/>
              <a:ea typeface="+mn-ea"/>
              <a:cs typeface="+mn-cs"/>
            </a:endParaRPr>
          </a:p>
          <a:p>
            <a:endParaRPr lang="en-US" sz="1200" i="0" kern="1200" baseline="0" dirty="0" smtClean="0">
              <a:solidFill>
                <a:schemeClr val="tx1"/>
              </a:solidFill>
              <a:latin typeface="+mn-lt"/>
              <a:ea typeface="+mn-ea"/>
              <a:cs typeface="+mn-cs"/>
            </a:endParaRPr>
          </a:p>
          <a:p>
            <a:r>
              <a:rPr lang="en-US" sz="1200" i="0" kern="1200" baseline="0" dirty="0" smtClean="0">
                <a:solidFill>
                  <a:schemeClr val="tx1"/>
                </a:solidFill>
                <a:latin typeface="+mn-lt"/>
                <a:ea typeface="+mn-ea"/>
                <a:cs typeface="+mn-cs"/>
              </a:rPr>
              <a:t>Webinars, videos on </a:t>
            </a:r>
            <a:r>
              <a:rPr lang="en-US" sz="1200" i="0" kern="1200" baseline="0" dirty="0" err="1" smtClean="0">
                <a:solidFill>
                  <a:schemeClr val="tx1"/>
                </a:solidFill>
                <a:latin typeface="+mn-lt"/>
                <a:ea typeface="+mn-ea"/>
                <a:cs typeface="+mn-cs"/>
              </a:rPr>
              <a:t>vimeo</a:t>
            </a:r>
            <a:r>
              <a:rPr lang="en-US" sz="1200" i="0" kern="1200" baseline="0" dirty="0" smtClean="0">
                <a:solidFill>
                  <a:schemeClr val="tx1"/>
                </a:solidFill>
                <a:latin typeface="+mn-lt"/>
                <a:ea typeface="+mn-ea"/>
                <a:cs typeface="+mn-cs"/>
              </a:rPr>
              <a:t>, clips from movies on </a:t>
            </a:r>
            <a:r>
              <a:rPr lang="en-US" sz="1200" i="0" kern="1200" baseline="0" dirty="0" err="1" smtClean="0">
                <a:solidFill>
                  <a:schemeClr val="tx1"/>
                </a:solidFill>
                <a:latin typeface="+mn-lt"/>
                <a:ea typeface="+mn-ea"/>
                <a:cs typeface="+mn-cs"/>
              </a:rPr>
              <a:t>netflix</a:t>
            </a:r>
            <a:r>
              <a:rPr lang="en-US" sz="1200" i="0" kern="1200" baseline="0" dirty="0" smtClean="0">
                <a:solidFill>
                  <a:schemeClr val="tx1"/>
                </a:solidFill>
                <a:latin typeface="+mn-lt"/>
                <a:ea typeface="+mn-ea"/>
                <a:cs typeface="+mn-cs"/>
              </a:rPr>
              <a:t>, using </a:t>
            </a:r>
            <a:r>
              <a:rPr lang="en-US" sz="1200" i="0" kern="1200" baseline="0" dirty="0" err="1" smtClean="0">
                <a:solidFill>
                  <a:schemeClr val="tx1"/>
                </a:solidFill>
                <a:latin typeface="+mn-lt"/>
                <a:ea typeface="+mn-ea"/>
                <a:cs typeface="+mn-cs"/>
              </a:rPr>
              <a:t>posterous</a:t>
            </a:r>
            <a:r>
              <a:rPr lang="en-US" sz="1200" i="0" kern="1200" baseline="0" dirty="0" smtClean="0">
                <a:solidFill>
                  <a:schemeClr val="tx1"/>
                </a:solidFill>
                <a:latin typeface="+mn-lt"/>
                <a:ea typeface="+mn-ea"/>
                <a:cs typeface="+mn-cs"/>
              </a:rPr>
              <a:t> to share blog postings, </a:t>
            </a:r>
          </a:p>
          <a:p>
            <a:r>
              <a:rPr lang="en-US" sz="1200" i="0" kern="1200" baseline="0" dirty="0" smtClean="0">
                <a:solidFill>
                  <a:schemeClr val="tx1"/>
                </a:solidFill>
                <a:latin typeface="+mn-lt"/>
                <a:ea typeface="+mn-ea"/>
                <a:cs typeface="+mn-cs"/>
              </a:rPr>
              <a:t>We are at a transition point that all of this seems new to “us” while the millennial its all they’ve known.</a:t>
            </a:r>
          </a:p>
        </p:txBody>
      </p:sp>
      <p:sp>
        <p:nvSpPr>
          <p:cNvPr id="4" name="Slide Number Placeholder 3"/>
          <p:cNvSpPr>
            <a:spLocks noGrp="1"/>
          </p:cNvSpPr>
          <p:nvPr>
            <p:ph type="sldNum" sz="quarter" idx="10"/>
          </p:nvPr>
        </p:nvSpPr>
        <p:spPr/>
        <p:txBody>
          <a:bodyPr/>
          <a:lstStyle/>
          <a:p>
            <a:fld id="{93938B07-BCBA-3946-BEAC-3E5F500338FD}" type="slidenum">
              <a:rPr lang="en-US" smtClean="0"/>
              <a:pPr/>
              <a:t>3</a:t>
            </a:fld>
            <a:endParaRPr lang="en-US"/>
          </a:p>
        </p:txBody>
      </p:sp>
    </p:spTree>
    <p:extLst>
      <p:ext uri="{BB962C8B-B14F-4D97-AF65-F5344CB8AC3E}">
        <p14:creationId xmlns:p14="http://schemas.microsoft.com/office/powerpoint/2010/main" val="275983012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latin typeface="+mn-lt"/>
                <a:ea typeface="+mn-ea"/>
                <a:cs typeface="+mn-cs"/>
              </a:rPr>
              <a:t>PATRIC</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Survey: How many are using tablets in their youth programs?</a:t>
            </a:r>
          </a:p>
          <a:p>
            <a:r>
              <a:rPr lang="en-US" sz="1200" kern="1200" dirty="0" smtClean="0">
                <a:solidFill>
                  <a:schemeClr val="tx1"/>
                </a:solidFill>
                <a:latin typeface="+mn-lt"/>
                <a:ea typeface="+mn-ea"/>
                <a:cs typeface="+mn-cs"/>
              </a:rPr>
              <a:t>Survey: How many are using smart phones in their youth programs?</a:t>
            </a:r>
          </a:p>
          <a:p>
            <a:r>
              <a:rPr lang="en-US" sz="1200" kern="1200" dirty="0" smtClean="0">
                <a:solidFill>
                  <a:schemeClr val="tx1"/>
                </a:solidFill>
                <a:latin typeface="+mn-lt"/>
                <a:ea typeface="+mn-ea"/>
                <a:cs typeface="+mn-cs"/>
              </a:rPr>
              <a:t>Survey: How many have a program that encourages teens to interact with the library through social media?</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Why is it important to keep up with the every shifting culture of technology</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It keeps us</a:t>
            </a:r>
            <a:r>
              <a:rPr lang="en-US" sz="1200" kern="1200" baseline="0" dirty="0" smtClean="0">
                <a:solidFill>
                  <a:schemeClr val="tx1"/>
                </a:solidFill>
                <a:latin typeface="+mn-lt"/>
                <a:ea typeface="+mn-ea"/>
                <a:cs typeface="+mn-cs"/>
              </a:rPr>
              <a:t> relevant.  If we continue to use traditional methods we will become obsolete.</a:t>
            </a:r>
          </a:p>
          <a:p>
            <a:r>
              <a:rPr lang="en-US" sz="1200" kern="1200" baseline="0" dirty="0" smtClean="0">
                <a:solidFill>
                  <a:schemeClr val="tx1"/>
                </a:solidFill>
                <a:latin typeface="+mn-lt"/>
                <a:ea typeface="+mn-ea"/>
                <a:cs typeface="+mn-cs"/>
              </a:rPr>
              <a:t> </a:t>
            </a:r>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Youth programs</a:t>
            </a:r>
            <a:r>
              <a:rPr lang="en-US" sz="1200" kern="1200" baseline="0" dirty="0" smtClean="0">
                <a:solidFill>
                  <a:schemeClr val="tx1"/>
                </a:solidFill>
                <a:latin typeface="+mn-lt"/>
                <a:ea typeface="+mn-ea"/>
                <a:cs typeface="+mn-cs"/>
              </a:rPr>
              <a:t> are </a:t>
            </a:r>
            <a:r>
              <a:rPr lang="en-US" sz="1200" kern="1200" dirty="0" smtClean="0">
                <a:solidFill>
                  <a:schemeClr val="tx1"/>
                </a:solidFill>
                <a:latin typeface="+mn-lt"/>
                <a:ea typeface="+mn-ea"/>
                <a:cs typeface="+mn-cs"/>
              </a:rPr>
              <a:t>providing the groundwork for</a:t>
            </a:r>
            <a:r>
              <a:rPr lang="en-US" sz="1200" kern="1200" baseline="0" dirty="0" smtClean="0">
                <a:solidFill>
                  <a:schemeClr val="tx1"/>
                </a:solidFill>
                <a:latin typeface="+mn-lt"/>
                <a:ea typeface="+mn-ea"/>
                <a:cs typeface="+mn-cs"/>
              </a:rPr>
              <a:t> the future of adult learning.  </a:t>
            </a:r>
          </a:p>
          <a:p>
            <a:endParaRPr lang="en-US" sz="1200" kern="1200" baseline="0" dirty="0" smtClean="0">
              <a:solidFill>
                <a:schemeClr val="tx1"/>
              </a:solidFill>
              <a:latin typeface="+mn-lt"/>
              <a:ea typeface="+mn-ea"/>
              <a:cs typeface="+mn-cs"/>
            </a:endParaRPr>
          </a:p>
          <a:p>
            <a:pPr marL="0" indent="0">
              <a:buFontTx/>
              <a:buNone/>
            </a:pPr>
            <a:r>
              <a:rPr lang="en-US" sz="1200" kern="1200" baseline="0" dirty="0" smtClean="0">
                <a:solidFill>
                  <a:schemeClr val="tx1"/>
                </a:solidFill>
                <a:latin typeface="+mn-lt"/>
                <a:ea typeface="+mn-ea"/>
                <a:cs typeface="+mn-cs"/>
              </a:rPr>
              <a:t>In Europe, the Bavarian State Library Deputy Director </a:t>
            </a:r>
            <a:r>
              <a:rPr lang="en-US" sz="1200" kern="1200" dirty="0" smtClean="0">
                <a:solidFill>
                  <a:schemeClr val="tx1"/>
                </a:solidFill>
                <a:latin typeface="+mn-lt"/>
                <a:ea typeface="+mn-ea"/>
                <a:cs typeface="+mn-cs"/>
              </a:rPr>
              <a:t>Dr. Klaus </a:t>
            </a:r>
            <a:r>
              <a:rPr lang="en-US" sz="1200" kern="1200" dirty="0" err="1" smtClean="0">
                <a:solidFill>
                  <a:schemeClr val="tx1"/>
                </a:solidFill>
                <a:latin typeface="+mn-lt"/>
                <a:ea typeface="+mn-ea"/>
                <a:cs typeface="+mn-cs"/>
              </a:rPr>
              <a:t>Ceynowa</a:t>
            </a:r>
            <a:r>
              <a:rPr lang="en-US" sz="1200" kern="1200" baseline="0" dirty="0" smtClean="0">
                <a:solidFill>
                  <a:schemeClr val="tx1"/>
                </a:solidFill>
                <a:latin typeface="+mn-lt"/>
                <a:ea typeface="+mn-ea"/>
                <a:cs typeface="+mn-cs"/>
              </a:rPr>
              <a:t> reported this Summer that </a:t>
            </a:r>
            <a:r>
              <a:rPr lang="en-US" sz="1200" kern="1200" dirty="0" smtClean="0">
                <a:solidFill>
                  <a:schemeClr val="tx1"/>
                </a:solidFill>
                <a:latin typeface="+mn-lt"/>
                <a:ea typeface="+mn-ea"/>
                <a:cs typeface="+mn-cs"/>
              </a:rPr>
              <a:t>“We can’t afford any longer not to offer services for the mobile Internet.</a:t>
            </a:r>
            <a:r>
              <a:rPr lang="en-US" sz="1200" kern="1200" baseline="0" dirty="0" smtClean="0">
                <a:solidFill>
                  <a:schemeClr val="tx1"/>
                </a:solidFill>
                <a:latin typeface="+mn-lt"/>
                <a:ea typeface="+mn-ea"/>
                <a:cs typeface="+mn-cs"/>
              </a:rPr>
              <a:t> </a:t>
            </a:r>
            <a:r>
              <a:rPr lang="en-US" sz="1200" kern="1200" dirty="0" smtClean="0">
                <a:solidFill>
                  <a:schemeClr val="tx1"/>
                </a:solidFill>
                <a:latin typeface="+mn-lt"/>
                <a:ea typeface="+mn-ea"/>
                <a:cs typeface="+mn-cs"/>
              </a:rPr>
              <a:t>All relevant trend forecasts say that no later than 2012, the primary access to the Internet will no longer be through stationary PCs or laptops but mainly through smartphones or tablet PCs. And the proportion of those who use the Internet exclusively in mobile form is increasing more and more. In Egypt, it’s already 70 per cent of Internet users.”</a:t>
            </a:r>
          </a:p>
          <a:p>
            <a:pPr marL="0" indent="0">
              <a:buFontTx/>
              <a:buNone/>
            </a:pPr>
            <a:r>
              <a:rPr lang="en-US" sz="1200" kern="1200" dirty="0" smtClean="0">
                <a:solidFill>
                  <a:schemeClr val="tx1"/>
                </a:solidFill>
                <a:effectLst/>
                <a:latin typeface="+mn-lt"/>
                <a:ea typeface="+mn-ea"/>
                <a:cs typeface="+mn-cs"/>
              </a:rPr>
              <a:t>The speed</a:t>
            </a:r>
            <a:r>
              <a:rPr lang="en-US" sz="1200" kern="1200" baseline="0" dirty="0" smtClean="0">
                <a:solidFill>
                  <a:schemeClr val="tx1"/>
                </a:solidFill>
                <a:effectLst/>
                <a:latin typeface="+mn-lt"/>
                <a:ea typeface="+mn-ea"/>
                <a:cs typeface="+mn-cs"/>
              </a:rPr>
              <a:t> of technology shows no signs of slowing.</a:t>
            </a:r>
          </a:p>
          <a:p>
            <a:pPr marL="0" indent="0">
              <a:buFontTx/>
              <a:buNone/>
            </a:pPr>
            <a:endParaRPr lang="en-US" sz="1200" kern="1200" baseline="0" dirty="0" smtClean="0">
              <a:solidFill>
                <a:schemeClr val="tx1"/>
              </a:solidFill>
              <a:effectLst/>
              <a:latin typeface="+mn-lt"/>
              <a:ea typeface="+mn-ea"/>
              <a:cs typeface="+mn-cs"/>
            </a:endParaRPr>
          </a:p>
          <a:p>
            <a:pPr marL="0" indent="0">
              <a:buFontTx/>
              <a:buNone/>
            </a:pPr>
            <a:r>
              <a:rPr lang="en-US" sz="1200" kern="1200" baseline="0" dirty="0" smtClean="0">
                <a:solidFill>
                  <a:schemeClr val="tx1"/>
                </a:solidFill>
                <a:effectLst/>
                <a:latin typeface="+mn-lt"/>
                <a:ea typeface="+mn-ea"/>
                <a:cs typeface="+mn-cs"/>
              </a:rPr>
              <a:t>Dr. Klaus also predicted the near future by saying “</a:t>
            </a:r>
            <a:r>
              <a:rPr lang="en-US" sz="1200" kern="1200" dirty="0" smtClean="0">
                <a:solidFill>
                  <a:schemeClr val="tx1"/>
                </a:solidFill>
                <a:latin typeface="+mn-lt"/>
                <a:ea typeface="+mn-ea"/>
                <a:cs typeface="+mn-cs"/>
              </a:rPr>
              <a:t>“We’re moving step for step into a new situation. In three to five years you’ll be able to say: What isn’t in the mobile Web, doesn’t exist in principle for many younger users.” </a:t>
            </a:r>
            <a:endParaRPr lang="en-US" sz="1200" kern="1200" dirty="0" smtClean="0">
              <a:solidFill>
                <a:schemeClr val="tx1"/>
              </a:solidFill>
              <a:effectLst/>
              <a:latin typeface="+mn-lt"/>
              <a:ea typeface="+mn-ea"/>
              <a:cs typeface="+mn-cs"/>
            </a:endParaRP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Examples of innovative youth programs in libraries today</a:t>
            </a:r>
          </a:p>
          <a:p>
            <a:endParaRPr lang="en-US" sz="1200" b="0" kern="1200" dirty="0" smtClean="0">
              <a:solidFill>
                <a:schemeClr val="tx1"/>
              </a:solidFill>
              <a:latin typeface="+mn-lt"/>
              <a:ea typeface="+mn-ea"/>
              <a:cs typeface="+mn-cs"/>
            </a:endParaRPr>
          </a:p>
          <a:p>
            <a:r>
              <a:rPr lang="en-US" sz="1200" b="0" kern="1200" dirty="0" smtClean="0">
                <a:solidFill>
                  <a:schemeClr val="tx1"/>
                </a:solidFill>
                <a:latin typeface="+mn-lt"/>
                <a:ea typeface="+mn-ea"/>
                <a:cs typeface="+mn-cs"/>
              </a:rPr>
              <a:t>University of Washing</a:t>
            </a:r>
            <a:r>
              <a:rPr lang="en-US" sz="1200" b="0" kern="1200" baseline="0" dirty="0" smtClean="0">
                <a:solidFill>
                  <a:schemeClr val="tx1"/>
                </a:solidFill>
                <a:latin typeface="+mn-lt"/>
                <a:ea typeface="+mn-ea"/>
                <a:cs typeface="+mn-cs"/>
              </a:rPr>
              <a:t>ton Technology &amp; Education reported that the b</a:t>
            </a:r>
            <a:r>
              <a:rPr lang="en-US" sz="1200" b="0" kern="1200" dirty="0" smtClean="0">
                <a:solidFill>
                  <a:schemeClr val="tx1"/>
                </a:solidFill>
                <a:latin typeface="+mn-lt"/>
                <a:ea typeface="+mn-ea"/>
                <a:cs typeface="+mn-cs"/>
              </a:rPr>
              <a:t>est youth programs, rated by participating</a:t>
            </a:r>
            <a:r>
              <a:rPr lang="en-US" sz="1200" b="0" kern="1200" baseline="0" dirty="0" smtClean="0">
                <a:solidFill>
                  <a:schemeClr val="tx1"/>
                </a:solidFill>
                <a:latin typeface="+mn-lt"/>
                <a:ea typeface="+mn-ea"/>
                <a:cs typeface="+mn-cs"/>
              </a:rPr>
              <a:t> youth,</a:t>
            </a:r>
            <a:r>
              <a:rPr lang="en-US" sz="1200" b="0" kern="1200" dirty="0" smtClean="0">
                <a:solidFill>
                  <a:schemeClr val="tx1"/>
                </a:solidFill>
                <a:latin typeface="+mn-lt"/>
                <a:ea typeface="+mn-ea"/>
                <a:cs typeface="+mn-cs"/>
              </a:rPr>
              <a:t> make</a:t>
            </a:r>
            <a:r>
              <a:rPr lang="en-US" sz="1200" b="0" kern="1200" baseline="0" dirty="0" smtClean="0">
                <a:solidFill>
                  <a:schemeClr val="tx1"/>
                </a:solidFill>
                <a:latin typeface="+mn-lt"/>
                <a:ea typeface="+mn-ea"/>
                <a:cs typeface="+mn-cs"/>
              </a:rPr>
              <a:t> the time together engaging and not a classroom setting.  The most meaningful programs were </a:t>
            </a:r>
          </a:p>
          <a:p>
            <a:endParaRPr lang="en-US" sz="1200" b="0" kern="1200" baseline="0" dirty="0" smtClean="0">
              <a:solidFill>
                <a:schemeClr val="tx1"/>
              </a:solidFill>
              <a:latin typeface="+mn-lt"/>
              <a:ea typeface="+mn-ea"/>
              <a:cs typeface="+mn-cs"/>
            </a:endParaRPr>
          </a:p>
          <a:p>
            <a:pPr lvl="1"/>
            <a:r>
              <a:rPr lang="en-US" sz="1200" b="0" kern="1200" dirty="0" smtClean="0">
                <a:solidFill>
                  <a:schemeClr val="tx1"/>
                </a:solidFill>
                <a:latin typeface="+mn-lt"/>
                <a:ea typeface="+mn-ea"/>
                <a:cs typeface="+mn-cs"/>
              </a:rPr>
              <a:t>Creating music videos</a:t>
            </a:r>
          </a:p>
          <a:p>
            <a:pPr lvl="1"/>
            <a:r>
              <a:rPr lang="en-US" sz="1200" b="0" kern="1200" dirty="0" smtClean="0">
                <a:solidFill>
                  <a:schemeClr val="tx1"/>
                </a:solidFill>
                <a:latin typeface="+mn-lt"/>
                <a:ea typeface="+mn-ea"/>
                <a:cs typeface="+mn-cs"/>
              </a:rPr>
              <a:t>Blogging</a:t>
            </a:r>
          </a:p>
          <a:p>
            <a:pPr lvl="1"/>
            <a:r>
              <a:rPr lang="en-US" sz="1200" b="0" kern="1200" dirty="0" smtClean="0">
                <a:solidFill>
                  <a:schemeClr val="tx1"/>
                </a:solidFill>
                <a:latin typeface="+mn-lt"/>
                <a:ea typeface="+mn-ea"/>
                <a:cs typeface="+mn-cs"/>
              </a:rPr>
              <a:t>Digital Arts Competitions</a:t>
            </a:r>
          </a:p>
          <a:p>
            <a:endParaRPr lang="en-US" sz="1200" b="0" kern="1200" baseline="0" dirty="0" smtClean="0">
              <a:solidFill>
                <a:schemeClr val="tx1"/>
              </a:solidFill>
              <a:latin typeface="+mn-lt"/>
              <a:ea typeface="+mn-ea"/>
              <a:cs typeface="+mn-cs"/>
            </a:endParaRPr>
          </a:p>
          <a:p>
            <a:r>
              <a:rPr lang="en-US" sz="1200" b="0" kern="1200" baseline="0" dirty="0" smtClean="0">
                <a:solidFill>
                  <a:schemeClr val="tx1"/>
                </a:solidFill>
                <a:latin typeface="+mn-lt"/>
                <a:ea typeface="+mn-ea"/>
                <a:cs typeface="+mn-cs"/>
              </a:rPr>
              <a:t>Other library programs include </a:t>
            </a:r>
          </a:p>
          <a:p>
            <a:pPr lvl="1"/>
            <a:endParaRPr lang="en-US" sz="1200" b="0" kern="1200" baseline="0" dirty="0" smtClean="0">
              <a:solidFill>
                <a:schemeClr val="tx1"/>
              </a:solidFill>
              <a:latin typeface="+mn-lt"/>
              <a:ea typeface="+mn-ea"/>
              <a:cs typeface="+mn-cs"/>
            </a:endParaRPr>
          </a:p>
          <a:p>
            <a:pPr lvl="1"/>
            <a:r>
              <a:rPr lang="en-US" sz="1200" b="0" kern="1200" dirty="0" smtClean="0">
                <a:solidFill>
                  <a:schemeClr val="tx1"/>
                </a:solidFill>
                <a:latin typeface="+mn-lt"/>
                <a:ea typeface="+mn-ea"/>
                <a:cs typeface="+mn-cs"/>
              </a:rPr>
              <a:t>Citizen Journalism</a:t>
            </a:r>
            <a:r>
              <a:rPr lang="en-US" sz="1200" b="0" kern="1200" baseline="0" dirty="0" smtClean="0">
                <a:solidFill>
                  <a:schemeClr val="tx1"/>
                </a:solidFill>
                <a:latin typeface="+mn-lt"/>
                <a:ea typeface="+mn-ea"/>
                <a:cs typeface="+mn-cs"/>
              </a:rPr>
              <a:t> utilizing Smart Phones</a:t>
            </a:r>
          </a:p>
          <a:p>
            <a:pPr lvl="1"/>
            <a:r>
              <a:rPr lang="en-US" sz="1200" b="0" kern="1200" dirty="0" smtClean="0">
                <a:solidFill>
                  <a:schemeClr val="tx1"/>
                </a:solidFill>
                <a:latin typeface="+mn-lt"/>
                <a:ea typeface="+mn-ea"/>
                <a:cs typeface="+mn-cs"/>
              </a:rPr>
              <a:t>Gaming clubs</a:t>
            </a:r>
            <a:r>
              <a:rPr lang="en-US" sz="1200" b="0" kern="1200" baseline="0" dirty="0" smtClean="0">
                <a:solidFill>
                  <a:schemeClr val="tx1"/>
                </a:solidFill>
                <a:latin typeface="+mn-lt"/>
                <a:ea typeface="+mn-ea"/>
                <a:cs typeface="+mn-cs"/>
              </a:rPr>
              <a:t> to generate interest in playing and creating games</a:t>
            </a:r>
          </a:p>
          <a:p>
            <a:endParaRPr lang="en-US" sz="1200" b="1"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Projections for the future: Becoming a ‘life long learning center’</a:t>
            </a:r>
          </a:p>
          <a:p>
            <a:endParaRPr lang="en-US" sz="1200" b="1" kern="1200" dirty="0" smtClean="0">
              <a:solidFill>
                <a:schemeClr val="tx1"/>
              </a:solidFill>
              <a:latin typeface="+mn-lt"/>
              <a:ea typeface="+mn-ea"/>
              <a:cs typeface="+mn-cs"/>
            </a:endParaRPr>
          </a:p>
          <a:p>
            <a:r>
              <a:rPr lang="en-US" b="0" dirty="0" smtClean="0"/>
              <a:t>Understanding that libraries need</a:t>
            </a:r>
            <a:r>
              <a:rPr lang="en-US" b="0" baseline="0" dirty="0" smtClean="0"/>
              <a:t> to transition from the old model of being a resource center to becoming centers for life long learning, library staff must also begin to explore their own professional development.  </a:t>
            </a:r>
          </a:p>
          <a:p>
            <a:endParaRPr lang="en-US" b="0" baseline="0" dirty="0" smtClean="0"/>
          </a:p>
          <a:p>
            <a:r>
              <a:rPr lang="en-US" b="0" baseline="0" dirty="0" smtClean="0"/>
              <a:t>In terms of technology, Library staff needs to embrace the technology and then pass it down to colleagues and patrons.  Since its not ingrained in the culture of library science, you need to become champions to help change the system.  Think about how much more you can do at a reference desk if you were to be able to move among the patrons and meeting their needs where they are at, either physically or virtually.  This is true for youth programs as well.  Libraries as community centers need to shift into a mindset of technology friendly environments.</a:t>
            </a:r>
          </a:p>
          <a:p>
            <a:endParaRPr lang="en-US" b="0" baseline="0" dirty="0" smtClean="0"/>
          </a:p>
          <a:p>
            <a:r>
              <a:rPr lang="en-US" b="0" baseline="0" dirty="0" smtClean="0"/>
              <a:t>The opportunities is already at hand.  Its not a matter of waiting until we get somewhere, it</a:t>
            </a:r>
            <a:r>
              <a:rPr lang="fr-FR" b="0" baseline="0" dirty="0" smtClean="0"/>
              <a:t>’</a:t>
            </a:r>
            <a:r>
              <a:rPr lang="en-US" b="0" baseline="0" dirty="0" smtClean="0"/>
              <a:t>s a matter of understanding that the world has already changed around us and to remain relevant, we need to actively embrace the tools, language and culture of the new world.  </a:t>
            </a:r>
          </a:p>
          <a:p>
            <a:endParaRPr lang="en-US" b="0" baseline="0" dirty="0" smtClean="0"/>
          </a:p>
          <a:p>
            <a:endParaRPr lang="en-US" b="0" baseline="0" dirty="0" smtClean="0"/>
          </a:p>
          <a:p>
            <a:endParaRPr lang="en-US" b="0" baseline="0" dirty="0" smtClean="0"/>
          </a:p>
        </p:txBody>
      </p:sp>
      <p:sp>
        <p:nvSpPr>
          <p:cNvPr id="4" name="Slide Number Placeholder 3"/>
          <p:cNvSpPr>
            <a:spLocks noGrp="1"/>
          </p:cNvSpPr>
          <p:nvPr>
            <p:ph type="sldNum" sz="quarter" idx="10"/>
          </p:nvPr>
        </p:nvSpPr>
        <p:spPr/>
        <p:txBody>
          <a:bodyPr/>
          <a:lstStyle/>
          <a:p>
            <a:fld id="{93938B07-BCBA-3946-BEAC-3E5F500338FD}" type="slidenum">
              <a:rPr lang="en-US" smtClean="0"/>
              <a:pPr/>
              <a:t>4</a:t>
            </a:fld>
            <a:endParaRPr lang="en-US"/>
          </a:p>
        </p:txBody>
      </p:sp>
    </p:spTree>
    <p:extLst>
      <p:ext uri="{BB962C8B-B14F-4D97-AF65-F5344CB8AC3E}">
        <p14:creationId xmlns:p14="http://schemas.microsoft.com/office/powerpoint/2010/main" val="275983012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latin typeface="+mn-lt"/>
                <a:ea typeface="+mn-ea"/>
                <a:cs typeface="+mn-cs"/>
              </a:rPr>
              <a:t>JODI</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STARTING DOWN THE YELLOW BRICK</a:t>
            </a:r>
            <a:r>
              <a:rPr lang="en-US" sz="1200" kern="1200" baseline="0" dirty="0" smtClean="0">
                <a:solidFill>
                  <a:schemeClr val="tx1"/>
                </a:solidFill>
                <a:latin typeface="+mn-lt"/>
                <a:ea typeface="+mn-ea"/>
                <a:cs typeface="+mn-cs"/>
              </a:rPr>
              <a:t> ROAD</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Moving beyond collaborations - Deeper cooperation &amp; coordination </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Often in collaborations, there is a hands off approach.  A</a:t>
            </a:r>
            <a:r>
              <a:rPr lang="en-US" sz="1200" kern="1200" baseline="0" dirty="0" smtClean="0">
                <a:solidFill>
                  <a:schemeClr val="tx1"/>
                </a:solidFill>
                <a:latin typeface="+mn-lt"/>
                <a:ea typeface="+mn-ea"/>
                <a:cs typeface="+mn-cs"/>
              </a:rPr>
              <a:t> library may bring in someone like Media Arts to run a youth program and there is little interaction between library staff and the consultant.</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Just as new technologies need to be addressed, its may be time to also invest in deeper cooperation and coordination with outside consultants or specialists.</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Youth programs can be the springboard for in-library workshops for library staff or perhaps the curriculum includes library staff presence, which would also include having those individuals report back at staff meetings. </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During a recent collaboration with a library in San Diego, I worked on a mobile citizen journalism project using smart phones.  The kids created local videos that involved members of the library and community.  Once the program wrapped, the youth librarian stated she was amazed at everything that was happening in her own library and community.  I think you can see how being involved could actual open doors to new programs, new community relationships and engage staff in the community in ways they hadn’t thought of before.</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Discussing feasibility with co-workers</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Because things are not ingrained in the library, we need to figure out how to create youth programming spaces that work and</a:t>
            </a:r>
            <a:r>
              <a:rPr lang="en-US" sz="1200" kern="1200" baseline="0" dirty="0" smtClean="0">
                <a:solidFill>
                  <a:schemeClr val="tx1"/>
                </a:solidFill>
                <a:latin typeface="+mn-lt"/>
                <a:ea typeface="+mn-ea"/>
                <a:cs typeface="+mn-cs"/>
              </a:rPr>
              <a:t> are sustainable for the library.  Need to figure out what’s out there and then what can the staff actually handle.</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Q – What kinds of programs do we want to engage in?</a:t>
            </a:r>
          </a:p>
          <a:p>
            <a:r>
              <a:rPr lang="en-US" sz="1200" kern="1200" baseline="0" dirty="0" smtClean="0">
                <a:solidFill>
                  <a:schemeClr val="tx1"/>
                </a:solidFill>
                <a:latin typeface="+mn-lt"/>
                <a:ea typeface="+mn-ea"/>
                <a:cs typeface="+mn-cs"/>
              </a:rPr>
              <a:t>Q – What are our resources in terms of time, staffing and physical space?</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We are really talking about thoughtful and strategic plans that can assist your library into becoming this new model that everyone is telling us that we need but no one is necessarily offering a path to how we get there.  By using your youth programming and working with digital natives, perhaps you are ideal to lead the charge.</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Setting medium term “open” strategies - Keeping fresh and flexible</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Essentially, you want to come up with</a:t>
            </a:r>
            <a:r>
              <a:rPr lang="en-US" sz="1200" kern="1200" baseline="0" dirty="0" smtClean="0">
                <a:solidFill>
                  <a:schemeClr val="tx1"/>
                </a:solidFill>
                <a:latin typeface="+mn-lt"/>
                <a:ea typeface="+mn-ea"/>
                <a:cs typeface="+mn-cs"/>
              </a:rPr>
              <a:t> a one year plan.  The plan is basically what you are going to do, how much and how often.  This many youth programs spread out over this amount of time.  </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You also need to set a time frame for reviewing your progress, perhaps its quarterly.  You can review your progress and make small adjustments for success along the way.</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Questions to ask include: </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are you engaging the youth in the way you want, </a:t>
            </a:r>
          </a:p>
          <a:p>
            <a:r>
              <a:rPr lang="en-US" sz="1200" kern="1200" baseline="0" dirty="0" smtClean="0">
                <a:solidFill>
                  <a:schemeClr val="tx1"/>
                </a:solidFill>
                <a:latin typeface="+mn-lt"/>
                <a:ea typeface="+mn-ea"/>
                <a:cs typeface="+mn-cs"/>
              </a:rPr>
              <a:t>are you being effective, </a:t>
            </a:r>
          </a:p>
          <a:p>
            <a:r>
              <a:rPr lang="en-US" sz="1200" kern="1200" baseline="0" dirty="0" smtClean="0">
                <a:solidFill>
                  <a:schemeClr val="tx1"/>
                </a:solidFill>
                <a:latin typeface="+mn-lt"/>
                <a:ea typeface="+mn-ea"/>
                <a:cs typeface="+mn-cs"/>
              </a:rPr>
              <a:t>are you pushing the programming and technology to grow internal resources</a:t>
            </a:r>
          </a:p>
          <a:p>
            <a:r>
              <a:rPr lang="en-US" sz="1200" kern="1200" baseline="0" dirty="0" smtClean="0">
                <a:solidFill>
                  <a:schemeClr val="tx1"/>
                </a:solidFill>
                <a:latin typeface="+mn-lt"/>
                <a:ea typeface="+mn-ea"/>
                <a:cs typeface="+mn-cs"/>
              </a:rPr>
              <a:t>Has technology changed that could make things easier</a:t>
            </a:r>
          </a:p>
          <a:p>
            <a:r>
              <a:rPr lang="en-US" sz="1200" kern="1200" baseline="0" dirty="0" smtClean="0">
                <a:solidFill>
                  <a:schemeClr val="tx1"/>
                </a:solidFill>
                <a:latin typeface="+mn-lt"/>
                <a:ea typeface="+mn-ea"/>
                <a:cs typeface="+mn-cs"/>
              </a:rPr>
              <a:t>Is the collaboration working like you hoped</a:t>
            </a:r>
          </a:p>
          <a:p>
            <a:r>
              <a:rPr lang="en-US" sz="1200" kern="1200" baseline="0" dirty="0" smtClean="0">
                <a:solidFill>
                  <a:schemeClr val="tx1"/>
                </a:solidFill>
                <a:latin typeface="+mn-lt"/>
                <a:ea typeface="+mn-ea"/>
                <a:cs typeface="+mn-cs"/>
              </a:rPr>
              <a:t>You can even check in with the youth and providers to get feedback</a:t>
            </a:r>
          </a:p>
          <a:p>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You may find that you have poor turn out for the youth programs.  The review will allow you to identify the issue and define solutions.  IN this case, it might be that you need to improve the marketing and start a larger campaign to gain awareness. Anther solution may be to hold or incorporate the program in to an existing event.  Bring the youth and let them showcase their projects, which gives the youth a platform for sharing their work, it</a:t>
            </a:r>
            <a:r>
              <a:rPr lang="fr-FR" sz="1200" kern="1200" baseline="0" dirty="0" smtClean="0">
                <a:solidFill>
                  <a:schemeClr val="tx1"/>
                </a:solidFill>
                <a:latin typeface="+mn-lt"/>
                <a:ea typeface="+mn-ea"/>
                <a:cs typeface="+mn-cs"/>
              </a:rPr>
              <a:t>’</a:t>
            </a:r>
            <a:r>
              <a:rPr lang="en-US" sz="1200" kern="1200" baseline="0" dirty="0" smtClean="0">
                <a:solidFill>
                  <a:schemeClr val="tx1"/>
                </a:solidFill>
                <a:latin typeface="+mn-lt"/>
                <a:ea typeface="+mn-ea"/>
                <a:cs typeface="+mn-cs"/>
              </a:rPr>
              <a:t>s a great form of indirect marketing, and educates colleagues &amp; the community on what the new programs are all really all about.</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The key is to plan, review and adapt.</a:t>
            </a:r>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5</a:t>
            </a:fld>
            <a:endParaRPr lang="en-US"/>
          </a:p>
        </p:txBody>
      </p:sp>
    </p:spTree>
    <p:extLst>
      <p:ext uri="{BB962C8B-B14F-4D97-AF65-F5344CB8AC3E}">
        <p14:creationId xmlns:p14="http://schemas.microsoft.com/office/powerpoint/2010/main" val="275983012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latin typeface="+mn-lt"/>
                <a:ea typeface="+mn-ea"/>
                <a:cs typeface="+mn-cs"/>
              </a:rPr>
              <a:t>PATRIC</a:t>
            </a:r>
          </a:p>
          <a:p>
            <a:pPr lvl="0"/>
            <a:endParaRPr lang="en-US" sz="1200" kern="1200" dirty="0" smtClean="0">
              <a:solidFill>
                <a:schemeClr val="tx1"/>
              </a:solidFill>
              <a:latin typeface="+mn-lt"/>
              <a:ea typeface="+mn-ea"/>
              <a:cs typeface="+mn-cs"/>
            </a:endParaRPr>
          </a:p>
          <a:p>
            <a:pPr lvl="0"/>
            <a:r>
              <a:rPr lang="en-US" sz="1200" kern="1200" dirty="0" smtClean="0">
                <a:solidFill>
                  <a:schemeClr val="tx1"/>
                </a:solidFill>
                <a:latin typeface="+mn-lt"/>
                <a:ea typeface="+mn-ea"/>
                <a:cs typeface="+mn-cs"/>
              </a:rPr>
              <a:t>Acknowledging that the</a:t>
            </a:r>
            <a:r>
              <a:rPr lang="en-US" sz="1200" kern="1200" baseline="0" dirty="0" smtClean="0">
                <a:solidFill>
                  <a:schemeClr val="tx1"/>
                </a:solidFill>
                <a:latin typeface="+mn-lt"/>
                <a:ea typeface="+mn-ea"/>
                <a:cs typeface="+mn-cs"/>
              </a:rPr>
              <a:t> world has changed around us, many libraries have already started working on youth media programs that engage youth with their interests. Let’s take a deeper look and see what is happening in innovative youth media activities.  </a:t>
            </a:r>
          </a:p>
          <a:p>
            <a:pPr lvl="0"/>
            <a:endParaRPr lang="en-US" sz="1200" kern="1200" baseline="0" dirty="0" smtClean="0">
              <a:solidFill>
                <a:schemeClr val="tx1"/>
              </a:solidFill>
              <a:latin typeface="+mn-lt"/>
              <a:ea typeface="+mn-ea"/>
              <a:cs typeface="+mn-cs"/>
            </a:endParaRPr>
          </a:p>
          <a:p>
            <a:pPr lvl="0"/>
            <a:r>
              <a:rPr lang="en-US" sz="1200" kern="1200" baseline="0" dirty="0" smtClean="0">
                <a:solidFill>
                  <a:schemeClr val="tx1"/>
                </a:solidFill>
                <a:latin typeface="+mn-lt"/>
                <a:ea typeface="+mn-ea"/>
                <a:cs typeface="+mn-cs"/>
              </a:rPr>
              <a:t>By exploring these five media related programming topics, we will attempt to identify trends, rationalize why they are successful and gauge what the spark may have been that introduced the programming in the first place.</a:t>
            </a:r>
          </a:p>
          <a:p>
            <a:pPr lvl="0"/>
            <a:endParaRPr lang="en-US" sz="1200" kern="1200" baseline="0" dirty="0" smtClean="0">
              <a:solidFill>
                <a:schemeClr val="tx1"/>
              </a:solidFill>
              <a:latin typeface="+mn-lt"/>
              <a:ea typeface="+mn-ea"/>
              <a:cs typeface="+mn-cs"/>
            </a:endParaRPr>
          </a:p>
          <a:p>
            <a:pPr lvl="0"/>
            <a:r>
              <a:rPr lang="en-US" sz="1200" kern="1200" dirty="0" smtClean="0">
                <a:solidFill>
                  <a:schemeClr val="tx1"/>
                </a:solidFill>
                <a:latin typeface="+mn-lt"/>
                <a:ea typeface="+mn-ea"/>
                <a:cs typeface="+mn-cs"/>
              </a:rPr>
              <a:t>While there is no</a:t>
            </a:r>
            <a:r>
              <a:rPr lang="en-US" sz="1200" kern="1200" baseline="0" dirty="0" smtClean="0">
                <a:solidFill>
                  <a:schemeClr val="tx1"/>
                </a:solidFill>
                <a:latin typeface="+mn-lt"/>
                <a:ea typeface="+mn-ea"/>
                <a:cs typeface="+mn-cs"/>
              </a:rPr>
              <a:t> one unifying theme for these innovative projects, I’d say that a few thoughtful curriculums that I’ve come across incorporated a way for youth to explore their own voice, build their confidence through new skills, inspire them by connecting their efforts to bigger picture concepts that may be new to them and find a way to link the kids to their community in a meaningful way either through the project or through a local presentation.</a:t>
            </a:r>
          </a:p>
          <a:p>
            <a:pPr lvl="0"/>
            <a:endParaRPr lang="en-US" sz="1200" kern="1200" baseline="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93938B07-BCBA-3946-BEAC-3E5F500338FD}" type="slidenum">
              <a:rPr lang="en-US" smtClean="0"/>
              <a:pPr/>
              <a:t>6</a:t>
            </a:fld>
            <a:endParaRPr lang="en-US"/>
          </a:p>
        </p:txBody>
      </p:sp>
    </p:spTree>
    <p:extLst>
      <p:ext uri="{BB962C8B-B14F-4D97-AF65-F5344CB8AC3E}">
        <p14:creationId xmlns:p14="http://schemas.microsoft.com/office/powerpoint/2010/main" val="275983012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JODI</a:t>
            </a:r>
          </a:p>
          <a:p>
            <a:endParaRPr lang="en-US" dirty="0" smtClean="0"/>
          </a:p>
          <a:p>
            <a:r>
              <a:rPr lang="en-US" dirty="0" smtClean="0"/>
              <a:t>Examples of Programs utilizing Smart Phone &amp; Tablets    -   </a:t>
            </a:r>
          </a:p>
          <a:p>
            <a:endParaRPr lang="en-US" dirty="0" smtClean="0"/>
          </a:p>
          <a:p>
            <a:r>
              <a:rPr lang="en-US" b="1" dirty="0" smtClean="0"/>
              <a:t>Virginia</a:t>
            </a:r>
            <a:r>
              <a:rPr lang="en-US" b="1" baseline="0" dirty="0" smtClean="0"/>
              <a:t> Beach Public Library made their books, </a:t>
            </a:r>
            <a:r>
              <a:rPr lang="en-US" b="1" baseline="0" dirty="0" err="1" smtClean="0"/>
              <a:t>dvds</a:t>
            </a:r>
            <a:r>
              <a:rPr lang="en-US" b="1" baseline="0" dirty="0" smtClean="0"/>
              <a:t> and other library materials available through smart phones by searching the library’s catalog.</a:t>
            </a:r>
          </a:p>
          <a:p>
            <a:endParaRPr lang="en-US" baseline="0" dirty="0" smtClean="0"/>
          </a:p>
          <a:p>
            <a:endParaRPr lang="en-US" dirty="0" smtClean="0"/>
          </a:p>
          <a:p>
            <a:r>
              <a:rPr lang="en-US" sz="1200" kern="1200" dirty="0" smtClean="0">
                <a:solidFill>
                  <a:schemeClr val="tx1"/>
                </a:solidFill>
                <a:latin typeface="+mn-lt"/>
                <a:ea typeface="+mn-ea"/>
                <a:cs typeface="+mn-cs"/>
              </a:rPr>
              <a:t>	what are the trends in youth programming in libraries today</a:t>
            </a:r>
          </a:p>
          <a:p>
            <a:r>
              <a:rPr lang="en-US" sz="1200" kern="1200" dirty="0" smtClean="0">
                <a:solidFill>
                  <a:schemeClr val="tx1"/>
                </a:solidFill>
                <a:latin typeface="+mn-lt"/>
                <a:ea typeface="+mn-ea"/>
                <a:cs typeface="+mn-cs"/>
              </a:rPr>
              <a:t>Making</a:t>
            </a:r>
            <a:r>
              <a:rPr lang="en-US" sz="1200" kern="1200" baseline="0" dirty="0" smtClean="0">
                <a:solidFill>
                  <a:schemeClr val="tx1"/>
                </a:solidFill>
                <a:latin typeface="+mn-lt"/>
                <a:ea typeface="+mn-ea"/>
                <a:cs typeface="+mn-cs"/>
              </a:rPr>
              <a:t> library content more accessible using technology instead of needing to find material in more traditional ways.</a:t>
            </a:r>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a:t>
            </a:r>
          </a:p>
          <a:p>
            <a:r>
              <a:rPr lang="en-US" sz="1200" kern="1200" dirty="0" smtClean="0">
                <a:solidFill>
                  <a:schemeClr val="tx1"/>
                </a:solidFill>
                <a:latin typeface="+mn-lt"/>
                <a:ea typeface="+mn-ea"/>
                <a:cs typeface="+mn-cs"/>
              </a:rPr>
              <a:t>	what is the secret to their their success</a:t>
            </a:r>
          </a:p>
          <a:p>
            <a:r>
              <a:rPr lang="en-US" sz="1200" kern="1200" dirty="0" smtClean="0">
                <a:solidFill>
                  <a:schemeClr val="tx1"/>
                </a:solidFill>
                <a:latin typeface="+mn-lt"/>
                <a:ea typeface="+mn-ea"/>
                <a:cs typeface="+mn-cs"/>
              </a:rPr>
              <a:t>This</a:t>
            </a:r>
            <a:r>
              <a:rPr lang="en-US" sz="1200" kern="1200" baseline="0" dirty="0" smtClean="0">
                <a:solidFill>
                  <a:schemeClr val="tx1"/>
                </a:solidFill>
                <a:latin typeface="+mn-lt"/>
                <a:ea typeface="+mn-ea"/>
                <a:cs typeface="+mn-cs"/>
              </a:rPr>
              <a:t> a very convenient way to access the material </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what sparked the idea behind the programs</a:t>
            </a:r>
            <a:endParaRPr lang="en-US" dirty="0" smtClean="0"/>
          </a:p>
          <a:p>
            <a:r>
              <a:rPr lang="en-US" baseline="0" dirty="0" smtClean="0"/>
              <a:t>The technology has advanced to a point where it is feasible and easier to make database searches accessible via smart phones and tablets.</a:t>
            </a:r>
          </a:p>
          <a:p>
            <a:endParaRPr lang="en-US" baseline="0" dirty="0" smtClean="0"/>
          </a:p>
          <a:p>
            <a:r>
              <a:rPr lang="en-US" b="1" baseline="0" dirty="0" smtClean="0"/>
              <a:t>Troy Public Library, through their summer reading program, started offering </a:t>
            </a:r>
            <a:r>
              <a:rPr lang="en-US" b="1" baseline="0" dirty="0" err="1" smtClean="0"/>
              <a:t>eAudiobooks</a:t>
            </a:r>
            <a:r>
              <a:rPr lang="en-US" b="1" baseline="0" dirty="0" smtClean="0"/>
              <a:t> and eBooks available for download to </a:t>
            </a:r>
            <a:r>
              <a:rPr lang="en-US" b="1" baseline="0" dirty="0" err="1" smtClean="0"/>
              <a:t>smartphones</a:t>
            </a:r>
            <a:r>
              <a:rPr lang="en-US" b="1" baseline="0" dirty="0" smtClean="0"/>
              <a:t>, tablets or computers</a:t>
            </a:r>
            <a:r>
              <a:rPr lang="en-US" baseline="0" dirty="0" smtClean="0"/>
              <a:t>.</a:t>
            </a:r>
            <a:endParaRPr lang="en-US" dirty="0" smtClean="0"/>
          </a:p>
          <a:p>
            <a:endParaRPr lang="en-US" dirty="0" smtClean="0"/>
          </a:p>
          <a:p>
            <a:endParaRPr lang="en-US" dirty="0" smtClean="0"/>
          </a:p>
          <a:p>
            <a:r>
              <a:rPr lang="en-US" sz="1200" kern="1200" dirty="0" smtClean="0">
                <a:solidFill>
                  <a:schemeClr val="tx1"/>
                </a:solidFill>
                <a:latin typeface="+mn-lt"/>
                <a:ea typeface="+mn-ea"/>
                <a:cs typeface="+mn-cs"/>
              </a:rPr>
              <a:t>	what are the trends in youth programming in libraries today</a:t>
            </a:r>
          </a:p>
          <a:p>
            <a:r>
              <a:rPr lang="en-US" sz="1200" kern="1200" dirty="0" smtClean="0">
                <a:solidFill>
                  <a:schemeClr val="tx1"/>
                </a:solidFill>
                <a:latin typeface="+mn-lt"/>
                <a:ea typeface="+mn-ea"/>
                <a:cs typeface="+mn-cs"/>
              </a:rPr>
              <a:t>Much of what</a:t>
            </a:r>
            <a:r>
              <a:rPr lang="en-US" sz="1200" kern="1200" baseline="0" dirty="0" smtClean="0">
                <a:solidFill>
                  <a:schemeClr val="tx1"/>
                </a:solidFill>
                <a:latin typeface="+mn-lt"/>
                <a:ea typeface="+mn-ea"/>
                <a:cs typeface="+mn-cs"/>
              </a:rPr>
              <a:t> we read now, as a culture, is no longer in hard copy format but rather </a:t>
            </a:r>
            <a:r>
              <a:rPr lang="en-US" sz="1200" kern="1200" baseline="0" dirty="0" err="1" smtClean="0">
                <a:solidFill>
                  <a:schemeClr val="tx1"/>
                </a:solidFill>
                <a:latin typeface="+mn-lt"/>
                <a:ea typeface="+mn-ea"/>
                <a:cs typeface="+mn-cs"/>
              </a:rPr>
              <a:t>downloadeable</a:t>
            </a:r>
            <a:r>
              <a:rPr lang="en-US" sz="1200" kern="1200" baseline="0" dirty="0" smtClean="0">
                <a:solidFill>
                  <a:schemeClr val="tx1"/>
                </a:solidFill>
                <a:latin typeface="+mn-lt"/>
                <a:ea typeface="+mn-ea"/>
                <a:cs typeface="+mn-cs"/>
              </a:rPr>
              <a:t> and viewable using mobile technology and tablets.</a:t>
            </a:r>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a:t>
            </a:r>
          </a:p>
          <a:p>
            <a:r>
              <a:rPr lang="en-US" sz="1200" kern="1200" dirty="0" smtClean="0">
                <a:solidFill>
                  <a:schemeClr val="tx1"/>
                </a:solidFill>
                <a:latin typeface="+mn-lt"/>
                <a:ea typeface="+mn-ea"/>
                <a:cs typeface="+mn-cs"/>
              </a:rPr>
              <a:t>	what is the secret to their their success</a:t>
            </a:r>
          </a:p>
          <a:p>
            <a:r>
              <a:rPr lang="en-US" sz="1200" kern="1200" dirty="0" smtClean="0">
                <a:solidFill>
                  <a:schemeClr val="tx1"/>
                </a:solidFill>
                <a:latin typeface="+mn-lt"/>
                <a:ea typeface="+mn-ea"/>
                <a:cs typeface="+mn-cs"/>
              </a:rPr>
              <a:t>This stays with the trend of accessibility</a:t>
            </a:r>
            <a:r>
              <a:rPr lang="en-US" sz="1200" kern="1200" baseline="0" dirty="0" smtClean="0">
                <a:solidFill>
                  <a:schemeClr val="tx1"/>
                </a:solidFill>
                <a:latin typeface="+mn-lt"/>
                <a:ea typeface="+mn-ea"/>
                <a:cs typeface="+mn-cs"/>
              </a:rPr>
              <a:t> and convenience.</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what sparked the idea behind the programs</a:t>
            </a:r>
          </a:p>
          <a:p>
            <a:r>
              <a:rPr lang="en-US" sz="1200" kern="1200" dirty="0" smtClean="0">
                <a:solidFill>
                  <a:schemeClr val="tx1"/>
                </a:solidFill>
                <a:latin typeface="+mn-lt"/>
                <a:ea typeface="+mn-ea"/>
                <a:cs typeface="+mn-cs"/>
              </a:rPr>
              <a:t>Hard</a:t>
            </a:r>
            <a:r>
              <a:rPr lang="en-US" sz="1200" kern="1200" baseline="0" dirty="0" smtClean="0">
                <a:solidFill>
                  <a:schemeClr val="tx1"/>
                </a:solidFill>
                <a:latin typeface="+mn-lt"/>
                <a:ea typeface="+mn-ea"/>
                <a:cs typeface="+mn-cs"/>
              </a:rPr>
              <a:t> copy books are becoming a thing of the past.</a:t>
            </a:r>
          </a:p>
          <a:p>
            <a:endParaRPr lang="en-US" sz="1200" kern="1200" baseline="0" dirty="0" smtClean="0">
              <a:solidFill>
                <a:schemeClr val="tx1"/>
              </a:solidFill>
              <a:latin typeface="+mn-lt"/>
              <a:ea typeface="+mn-ea"/>
              <a:cs typeface="+mn-cs"/>
            </a:endParaRPr>
          </a:p>
          <a:p>
            <a:endParaRPr lang="en-US" sz="1200" kern="1200" baseline="0" dirty="0" smtClean="0">
              <a:solidFill>
                <a:schemeClr val="tx1"/>
              </a:solidFill>
              <a:latin typeface="+mn-lt"/>
              <a:ea typeface="+mn-ea"/>
              <a:cs typeface="+mn-cs"/>
            </a:endParaRPr>
          </a:p>
          <a:p>
            <a:r>
              <a:rPr lang="en-US" sz="1200" b="1" kern="1200" baseline="0" dirty="0" smtClean="0">
                <a:solidFill>
                  <a:schemeClr val="tx1"/>
                </a:solidFill>
                <a:latin typeface="+mn-lt"/>
                <a:ea typeface="+mn-ea"/>
                <a:cs typeface="+mn-cs"/>
              </a:rPr>
              <a:t>Media Arts Center San Diego partners with local libraries to teach a class on mobile journalism.  The class utilizes the </a:t>
            </a:r>
            <a:r>
              <a:rPr lang="en-US" sz="1200" b="1" kern="1200" baseline="0" dirty="0" err="1" smtClean="0">
                <a:solidFill>
                  <a:schemeClr val="tx1"/>
                </a:solidFill>
                <a:latin typeface="+mn-lt"/>
                <a:ea typeface="+mn-ea"/>
                <a:cs typeface="+mn-cs"/>
              </a:rPr>
              <a:t>iPhone</a:t>
            </a:r>
            <a:r>
              <a:rPr lang="en-US" sz="1200" b="1" kern="1200" baseline="0" dirty="0" smtClean="0">
                <a:solidFill>
                  <a:schemeClr val="tx1"/>
                </a:solidFill>
                <a:latin typeface="+mn-lt"/>
                <a:ea typeface="+mn-ea"/>
                <a:cs typeface="+mn-cs"/>
              </a:rPr>
              <a:t> 4 to shoot, edit and upload short news stories about local community programs, people and events.  The also record the process using a blog, </a:t>
            </a:r>
            <a:r>
              <a:rPr lang="en-US" sz="1200" b="1" kern="1200" baseline="0" dirty="0" err="1" smtClean="0">
                <a:solidFill>
                  <a:schemeClr val="tx1"/>
                </a:solidFill>
                <a:latin typeface="+mn-lt"/>
                <a:ea typeface="+mn-ea"/>
                <a:cs typeface="+mn-cs"/>
              </a:rPr>
              <a:t>youtube</a:t>
            </a:r>
            <a:r>
              <a:rPr lang="en-US" sz="1200" b="1" kern="1200" baseline="0" dirty="0" smtClean="0">
                <a:solidFill>
                  <a:schemeClr val="tx1"/>
                </a:solidFill>
                <a:latin typeface="+mn-lt"/>
                <a:ea typeface="+mn-ea"/>
                <a:cs typeface="+mn-cs"/>
              </a:rPr>
              <a:t> channel, </a:t>
            </a:r>
            <a:r>
              <a:rPr lang="en-US" sz="1200" b="1" kern="1200" baseline="0" dirty="0" err="1" smtClean="0">
                <a:solidFill>
                  <a:schemeClr val="tx1"/>
                </a:solidFill>
                <a:latin typeface="+mn-lt"/>
                <a:ea typeface="+mn-ea"/>
                <a:cs typeface="+mn-cs"/>
              </a:rPr>
              <a:t>flickr</a:t>
            </a:r>
            <a:r>
              <a:rPr lang="en-US" sz="1200" b="1" kern="1200" baseline="0" dirty="0" smtClean="0">
                <a:solidFill>
                  <a:schemeClr val="tx1"/>
                </a:solidFill>
                <a:latin typeface="+mn-lt"/>
                <a:ea typeface="+mn-ea"/>
                <a:cs typeface="+mn-cs"/>
              </a:rPr>
              <a:t> account and a </a:t>
            </a:r>
            <a:r>
              <a:rPr lang="en-US" sz="1200" b="1" kern="1200" baseline="0" dirty="0" err="1" smtClean="0">
                <a:solidFill>
                  <a:schemeClr val="tx1"/>
                </a:solidFill>
                <a:latin typeface="+mn-lt"/>
                <a:ea typeface="+mn-ea"/>
                <a:cs typeface="+mn-cs"/>
              </a:rPr>
              <a:t>facebook</a:t>
            </a:r>
            <a:r>
              <a:rPr lang="en-US" sz="1200" b="1" kern="1200" baseline="0" dirty="0" smtClean="0">
                <a:solidFill>
                  <a:schemeClr val="tx1"/>
                </a:solidFill>
                <a:latin typeface="+mn-lt"/>
                <a:ea typeface="+mn-ea"/>
                <a:cs typeface="+mn-cs"/>
              </a:rPr>
              <a:t> page.  </a:t>
            </a:r>
          </a:p>
          <a:p>
            <a:endParaRPr lang="en-US" sz="1200" kern="1200" baseline="0" dirty="0" smtClean="0">
              <a:solidFill>
                <a:schemeClr val="tx1"/>
              </a:solidFill>
              <a:latin typeface="+mn-lt"/>
              <a:ea typeface="+mn-ea"/>
              <a:cs typeface="+mn-cs"/>
            </a:endParaRPr>
          </a:p>
          <a:p>
            <a:r>
              <a:rPr lang="en-US" sz="1200" kern="1200" baseline="0" dirty="0" smtClean="0">
                <a:solidFill>
                  <a:schemeClr val="tx1"/>
                </a:solidFill>
                <a:latin typeface="+mn-lt"/>
                <a:ea typeface="+mn-ea"/>
                <a:cs typeface="+mn-cs"/>
              </a:rPr>
              <a:t>Here’s a recent video the youth created:</a:t>
            </a:r>
            <a:endParaRPr lang="en-US" dirty="0" smtClean="0"/>
          </a:p>
          <a:p>
            <a:endParaRPr lang="en-US" dirty="0" smtClean="0">
              <a:hlinkClick r:id="rId3"/>
            </a:endParaRPr>
          </a:p>
          <a:p>
            <a:r>
              <a:rPr lang="en-US" dirty="0" smtClean="0">
                <a:hlinkClick r:id="rId3"/>
              </a:rPr>
              <a:t>http://youtu.be/VzGWVXW3s3I</a:t>
            </a:r>
            <a:endParaRPr lang="en-US" dirty="0" smtClean="0"/>
          </a:p>
          <a:p>
            <a:endParaRPr lang="en-US" dirty="0" smtClean="0"/>
          </a:p>
          <a:p>
            <a:r>
              <a:rPr lang="en-US" sz="1200" kern="1200" dirty="0" smtClean="0">
                <a:solidFill>
                  <a:schemeClr val="tx1"/>
                </a:solidFill>
                <a:latin typeface="+mn-lt"/>
                <a:ea typeface="+mn-ea"/>
                <a:cs typeface="+mn-cs"/>
              </a:rPr>
              <a:t>	what are the trends in youth programming in libraries today</a:t>
            </a:r>
          </a:p>
          <a:p>
            <a:r>
              <a:rPr lang="en-US" sz="1200" kern="1200" dirty="0" smtClean="0">
                <a:solidFill>
                  <a:schemeClr val="tx1"/>
                </a:solidFill>
                <a:latin typeface="+mn-lt"/>
                <a:ea typeface="+mn-ea"/>
                <a:cs typeface="+mn-cs"/>
              </a:rPr>
              <a:t>		Citizen</a:t>
            </a:r>
            <a:r>
              <a:rPr lang="en-US" sz="1200" kern="1200" baseline="0" dirty="0" smtClean="0">
                <a:solidFill>
                  <a:schemeClr val="tx1"/>
                </a:solidFill>
                <a:latin typeface="+mn-lt"/>
                <a:ea typeface="+mn-ea"/>
                <a:cs typeface="+mn-cs"/>
              </a:rPr>
              <a:t> Journalism utilizing smart phones</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what is the secret to their their success</a:t>
            </a:r>
          </a:p>
          <a:p>
            <a:r>
              <a:rPr lang="en-US" sz="1200" kern="1200" dirty="0" smtClean="0">
                <a:solidFill>
                  <a:schemeClr val="tx1"/>
                </a:solidFill>
                <a:latin typeface="+mn-lt"/>
                <a:ea typeface="+mn-ea"/>
                <a:cs typeface="+mn-cs"/>
              </a:rPr>
              <a:t>	</a:t>
            </a:r>
            <a:r>
              <a:rPr lang="en-US" sz="1200" kern="1200" baseline="0" dirty="0" smtClean="0">
                <a:solidFill>
                  <a:schemeClr val="tx1"/>
                </a:solidFill>
                <a:latin typeface="+mn-lt"/>
                <a:ea typeface="+mn-ea"/>
                <a:cs typeface="+mn-cs"/>
              </a:rPr>
              <a:t>	gives an average person a voice on local issues with potentially a worldwide audience</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what sparked the idea behind the programs</a:t>
            </a:r>
            <a:endParaRPr lang="en-US" dirty="0" smtClean="0"/>
          </a:p>
          <a:p>
            <a:r>
              <a:rPr lang="en-US" dirty="0" smtClean="0"/>
              <a:t>		Technology is already available</a:t>
            </a:r>
            <a:r>
              <a:rPr lang="en-US" baseline="0" dirty="0" smtClean="0"/>
              <a:t>	</a:t>
            </a:r>
          </a:p>
          <a:p>
            <a:r>
              <a:rPr lang="en-US" sz="1200" kern="1200" baseline="0" dirty="0" smtClean="0">
                <a:solidFill>
                  <a:schemeClr val="tx1"/>
                </a:solidFill>
                <a:latin typeface="+mn-lt"/>
                <a:ea typeface="+mn-ea"/>
                <a:cs typeface="+mn-cs"/>
              </a:rPr>
              <a:t>		</a:t>
            </a:r>
            <a:r>
              <a:rPr lang="en-US" sz="1200" kern="1200" dirty="0" smtClean="0">
                <a:solidFill>
                  <a:schemeClr val="tx1"/>
                </a:solidFill>
                <a:latin typeface="+mn-lt"/>
                <a:ea typeface="+mn-ea"/>
                <a:cs typeface="+mn-cs"/>
              </a:rPr>
              <a:t>International</a:t>
            </a:r>
            <a:r>
              <a:rPr lang="en-US" sz="1200" kern="1200" baseline="0" dirty="0" smtClean="0">
                <a:solidFill>
                  <a:schemeClr val="tx1"/>
                </a:solidFill>
                <a:latin typeface="+mn-lt"/>
                <a:ea typeface="+mn-ea"/>
                <a:cs typeface="+mn-cs"/>
              </a:rPr>
              <a:t> awareness and growth of local, citizen journalism and blogging</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		Youth</a:t>
            </a:r>
            <a:r>
              <a:rPr lang="en-US" dirty="0" smtClean="0"/>
              <a:t> are aware of the</a:t>
            </a:r>
            <a:r>
              <a:rPr lang="en-US" baseline="0" dirty="0" smtClean="0"/>
              <a:t> capability</a:t>
            </a:r>
            <a:r>
              <a:rPr lang="en-US" dirty="0" smtClean="0"/>
              <a:t> but haven’t figured out how to constructively utilize the tools</a:t>
            </a:r>
          </a:p>
          <a:p>
            <a:pPr marL="0" marR="0" indent="0" algn="l" defTabSz="457200" rtl="0" eaLnBrk="1" fontAlgn="auto" latinLnBrk="0" hangingPunct="1">
              <a:lnSpc>
                <a:spcPct val="100000"/>
              </a:lnSpc>
              <a:spcBef>
                <a:spcPts val="0"/>
              </a:spcBef>
              <a:spcAft>
                <a:spcPts val="0"/>
              </a:spcAft>
              <a:buClrTx/>
              <a:buSzTx/>
              <a:buFontTx/>
              <a:buNone/>
              <a:tabLst/>
              <a:defRPr/>
            </a:pPr>
            <a:r>
              <a:rPr lang="en-US" baseline="0" dirty="0" smtClean="0"/>
              <a:t>		Allows youth to explore as part of a group</a:t>
            </a:r>
          </a:p>
          <a:p>
            <a:endParaRPr lang="en-US" sz="1200" kern="1200" baseline="0" dirty="0" smtClean="0">
              <a:solidFill>
                <a:schemeClr val="tx1"/>
              </a:solidFill>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7</a:t>
            </a:fld>
            <a:endParaRPr lang="en-US"/>
          </a:p>
        </p:txBody>
      </p:sp>
    </p:spTree>
    <p:extLst>
      <p:ext uri="{BB962C8B-B14F-4D97-AF65-F5344CB8AC3E}">
        <p14:creationId xmlns:p14="http://schemas.microsoft.com/office/powerpoint/2010/main" val="200284097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PATRIC</a:t>
            </a:r>
          </a:p>
          <a:p>
            <a:endParaRPr lang="en-US" dirty="0" smtClean="0"/>
          </a:p>
          <a:p>
            <a:r>
              <a:rPr lang="en-US" dirty="0" smtClean="0"/>
              <a:t>Let’s listen to a track</a:t>
            </a:r>
            <a:r>
              <a:rPr lang="en-US" baseline="0" dirty="0" smtClean="0"/>
              <a:t> produced by teens at Chicago’s central library.  This is </a:t>
            </a:r>
            <a:r>
              <a:rPr lang="en-US" sz="1200" b="0" kern="1200" dirty="0" smtClean="0">
                <a:solidFill>
                  <a:schemeClr val="tx1"/>
                </a:solidFill>
                <a:latin typeface="+mn-lt"/>
                <a:ea typeface="+mn-ea"/>
                <a:cs typeface="+mn-cs"/>
              </a:rPr>
              <a:t>Sarah feat. Raymond Abercrombie &amp; </a:t>
            </a:r>
            <a:r>
              <a:rPr lang="en-US" sz="1200" b="0" kern="1200" dirty="0" err="1" smtClean="0">
                <a:solidFill>
                  <a:schemeClr val="tx1"/>
                </a:solidFill>
                <a:latin typeface="+mn-lt"/>
                <a:ea typeface="+mn-ea"/>
                <a:cs typeface="+mn-cs"/>
              </a:rPr>
              <a:t>Jabari</a:t>
            </a:r>
            <a:r>
              <a:rPr lang="en-US" sz="1200" b="0" kern="1200" dirty="0" smtClean="0">
                <a:solidFill>
                  <a:schemeClr val="tx1"/>
                </a:solidFill>
                <a:latin typeface="+mn-lt"/>
                <a:ea typeface="+mn-ea"/>
                <a:cs typeface="+mn-cs"/>
              </a:rPr>
              <a:t>  and </a:t>
            </a:r>
            <a:r>
              <a:rPr lang="en-US" sz="1200" b="0" kern="1200" dirty="0" err="1" smtClean="0">
                <a:solidFill>
                  <a:schemeClr val="tx1"/>
                </a:solidFill>
                <a:latin typeface="+mn-lt"/>
                <a:ea typeface="+mn-ea"/>
                <a:cs typeface="+mn-cs"/>
              </a:rPr>
              <a:t>thier</a:t>
            </a:r>
            <a:r>
              <a:rPr lang="en-US" sz="1200" b="0" kern="1200" dirty="0" smtClean="0">
                <a:solidFill>
                  <a:schemeClr val="tx1"/>
                </a:solidFill>
                <a:latin typeface="+mn-lt"/>
                <a:ea typeface="+mn-ea"/>
                <a:cs typeface="+mn-cs"/>
              </a:rPr>
              <a:t> song entitled “I AM”</a:t>
            </a:r>
            <a:endParaRPr lang="en-US" dirty="0" smtClean="0"/>
          </a:p>
          <a:p>
            <a:r>
              <a:rPr lang="en-US" dirty="0" smtClean="0"/>
              <a:t>Play embedded track – I AM for 1 minute</a:t>
            </a:r>
          </a:p>
          <a:p>
            <a:endParaRPr lang="en-US" dirty="0" smtClean="0"/>
          </a:p>
          <a:p>
            <a:r>
              <a:rPr lang="en-US" dirty="0" smtClean="0"/>
              <a:t>This</a:t>
            </a:r>
            <a:r>
              <a:rPr lang="en-US" baseline="0" dirty="0" smtClean="0"/>
              <a:t> set of programming is ideal for libraries who can accommodate busy, loud youth areas. </a:t>
            </a:r>
            <a:r>
              <a:rPr lang="en-US" dirty="0" smtClean="0"/>
              <a:t>Audio Creation &amp; Music has</a:t>
            </a:r>
            <a:r>
              <a:rPr lang="en-US" baseline="0" dirty="0" smtClean="0"/>
              <a:t> been one of the hottest and most sought after of youth programs.  In an era of American Idol and Glee, it</a:t>
            </a:r>
            <a:r>
              <a:rPr lang="fr-FR" baseline="0" dirty="0" smtClean="0"/>
              <a:t>’</a:t>
            </a:r>
            <a:r>
              <a:rPr lang="en-US" baseline="0" dirty="0" smtClean="0"/>
              <a:t>s a crime to see school music programs shrinking.  For some libraries, music education in the form of youth programming is helping to fill the need.</a:t>
            </a:r>
            <a:endParaRPr lang="en-US" dirty="0" smtClean="0"/>
          </a:p>
          <a:p>
            <a:endParaRPr lang="en-US" dirty="0" smtClean="0"/>
          </a:p>
          <a:p>
            <a:r>
              <a:rPr lang="en-US" dirty="0" smtClean="0"/>
              <a:t>MUSIC CREATION</a:t>
            </a:r>
          </a:p>
          <a:p>
            <a:endParaRPr lang="en-US" dirty="0" smtClean="0"/>
          </a:p>
          <a:p>
            <a:r>
              <a:rPr lang="en-US" dirty="0" smtClean="0"/>
              <a:t>In Chicago, at the forward thinking YouMedia teen learning space, MUSIC CREATION has taken the</a:t>
            </a:r>
            <a:r>
              <a:rPr lang="en-US" baseline="0" dirty="0" smtClean="0"/>
              <a:t> lead in a series of audio projects that include open </a:t>
            </a:r>
            <a:r>
              <a:rPr lang="en-US" baseline="0" dirty="0" err="1" smtClean="0"/>
              <a:t>mic</a:t>
            </a:r>
            <a:r>
              <a:rPr lang="en-US" baseline="0" dirty="0" smtClean="0"/>
              <a:t> performances and unstructured play time for young musicians to digitalize the sounds from their plugged-in keyboards, guitars or other musical instruments.  And all of these activities seamlessly feed into their teen produced, in-library record label. If you have the chance visit http://</a:t>
            </a:r>
            <a:r>
              <a:rPr lang="en-US" baseline="0" dirty="0" err="1" smtClean="0"/>
              <a:t>youmediarecords.bandcamp.com</a:t>
            </a:r>
            <a:r>
              <a:rPr lang="en-US" baseline="0" dirty="0" smtClean="0"/>
              <a:t>/ to download their most recent musical compilation, GET ORIGINAL.  It includes the song we just listened too.</a:t>
            </a:r>
          </a:p>
          <a:p>
            <a:endParaRPr lang="en-US" baseline="0" dirty="0" smtClean="0"/>
          </a:p>
          <a:p>
            <a:r>
              <a:rPr lang="en-US" baseline="0" dirty="0" smtClean="0"/>
              <a:t>While the open </a:t>
            </a:r>
            <a:r>
              <a:rPr lang="en-US" baseline="0" dirty="0" err="1" smtClean="0"/>
              <a:t>mic</a:t>
            </a:r>
            <a:r>
              <a:rPr lang="en-US" baseline="0" dirty="0" smtClean="0"/>
              <a:t> and musical play time is fairly unstructured programs, the workshops at the record label provide an opportunity to learn the </a:t>
            </a:r>
            <a:r>
              <a:rPr lang="en-US" baseline="0" dirty="0" err="1" smtClean="0"/>
              <a:t>Garageband</a:t>
            </a:r>
            <a:r>
              <a:rPr lang="en-US" baseline="0" dirty="0" smtClean="0"/>
              <a:t> software (or its PC equivalent </a:t>
            </a:r>
            <a:r>
              <a:rPr lang="en-US" baseline="0" dirty="0" err="1" smtClean="0"/>
              <a:t>Mixcraft</a:t>
            </a:r>
            <a:r>
              <a:rPr lang="en-US" baseline="0" dirty="0" smtClean="0"/>
              <a:t>) to create music, </a:t>
            </a:r>
            <a:r>
              <a:rPr lang="en-US" baseline="0" dirty="0" err="1" smtClean="0"/>
              <a:t>photoshop</a:t>
            </a:r>
            <a:r>
              <a:rPr lang="en-US" baseline="0" dirty="0" smtClean="0"/>
              <a:t> or illustrator to create marketing images and even allow for an introduction to music history utilizing the library’s music collection as well as online resources.</a:t>
            </a:r>
          </a:p>
          <a:p>
            <a:endParaRPr lang="en-US"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baseline="0" dirty="0" smtClean="0"/>
              <a:t>The secret to their success – this one is easy.  Its called MUSIC.  It belongs to no one and everyone. Music makes us feel less alone, in fact, it brings all kinds of emotions to the forefront.</a:t>
            </a:r>
            <a:endParaRPr lang="en-US" dirty="0" smtClean="0"/>
          </a:p>
          <a:p>
            <a:r>
              <a:rPr lang="en-US" baseline="0" dirty="0" smtClean="0"/>
              <a:t>It expresses things that are difficult to say, which is always of great appeal to any generation of youth.  The deeper you get into it, the more there is to explore.</a:t>
            </a:r>
          </a:p>
          <a:p>
            <a:endParaRPr lang="en-US"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latin typeface="+mn-lt"/>
                <a:ea typeface="+mn-ea"/>
                <a:cs typeface="+mn-cs"/>
              </a:rPr>
              <a:t>what sparked the idea behind the programs – the most requested program time</a:t>
            </a:r>
            <a:r>
              <a:rPr lang="en-US" sz="1200" kern="1200" baseline="0" dirty="0" smtClean="0">
                <a:solidFill>
                  <a:schemeClr val="tx1"/>
                </a:solidFill>
                <a:latin typeface="+mn-lt"/>
                <a:ea typeface="+mn-ea"/>
                <a:cs typeface="+mn-cs"/>
              </a:rPr>
              <a:t> and time again at libraries, schools and community centers.  With today’s technology, programs like </a:t>
            </a:r>
            <a:r>
              <a:rPr lang="en-US" sz="1200" kern="1200" baseline="0" dirty="0" err="1" smtClean="0">
                <a:solidFill>
                  <a:schemeClr val="tx1"/>
                </a:solidFill>
                <a:latin typeface="+mn-lt"/>
                <a:ea typeface="+mn-ea"/>
                <a:cs typeface="+mn-cs"/>
              </a:rPr>
              <a:t>Garageband</a:t>
            </a:r>
            <a:r>
              <a:rPr lang="en-US" sz="1200" kern="1200" baseline="0" dirty="0" smtClean="0">
                <a:solidFill>
                  <a:schemeClr val="tx1"/>
                </a:solidFill>
                <a:latin typeface="+mn-lt"/>
                <a:ea typeface="+mn-ea"/>
                <a:cs typeface="+mn-cs"/>
              </a:rPr>
              <a:t> and </a:t>
            </a:r>
            <a:r>
              <a:rPr lang="en-US" sz="1200" kern="1200" baseline="0" dirty="0" err="1" smtClean="0">
                <a:solidFill>
                  <a:schemeClr val="tx1"/>
                </a:solidFill>
                <a:latin typeface="+mn-lt"/>
                <a:ea typeface="+mn-ea"/>
                <a:cs typeface="+mn-cs"/>
              </a:rPr>
              <a:t>Mixcraft</a:t>
            </a:r>
            <a:r>
              <a:rPr lang="en-US" sz="1200" kern="1200" baseline="0" dirty="0" smtClean="0">
                <a:solidFill>
                  <a:schemeClr val="tx1"/>
                </a:solidFill>
                <a:latin typeface="+mn-lt"/>
                <a:ea typeface="+mn-ea"/>
                <a:cs typeface="+mn-cs"/>
              </a:rPr>
              <a:t> offer the ability to have a recording studio anywhere you go.  And with the flexibility to add found beats, real instruments, vocals and even digital corrected voice tuners, making music has never been so easy.</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One of the most popular audio trends to take off in youth programming is remixing. With the popularity of hip hop and rap as well as the rise of the DJ as a star in the music industry, remixing music is also a tantalizing audio project.  This is another element that can be wrapped into the program we just reviewed, but why stop at the art of music creation?</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Let me take you down the road of remixing your life in this two minutes video showcasing the app </a:t>
            </a:r>
            <a:r>
              <a:rPr lang="en-US" sz="1200" kern="1200" baseline="0" dirty="0" err="1" smtClean="0">
                <a:solidFill>
                  <a:schemeClr val="tx1"/>
                </a:solidFill>
                <a:latin typeface="+mn-lt"/>
                <a:ea typeface="+mn-ea"/>
                <a:cs typeface="+mn-cs"/>
              </a:rPr>
              <a:t>MadPad</a:t>
            </a:r>
            <a:r>
              <a:rPr lang="en-US" sz="1200" kern="1200" baseline="0" dirty="0" smtClean="0">
                <a:solidFill>
                  <a:schemeClr val="tx1"/>
                </a:solidFill>
                <a:latin typeface="+mn-lt"/>
                <a:ea typeface="+mn-ea"/>
                <a:cs typeface="+mn-cs"/>
              </a:rPr>
              <a:t>.</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b="1" kern="1200" baseline="0" dirty="0" smtClean="0">
                <a:solidFill>
                  <a:schemeClr val="tx1"/>
                </a:solidFill>
                <a:latin typeface="+mn-lt"/>
                <a:ea typeface="+mn-ea"/>
                <a:cs typeface="+mn-cs"/>
              </a:rPr>
              <a:t>http://</a:t>
            </a:r>
            <a:r>
              <a:rPr lang="en-US" sz="1200" b="1" kern="1200" baseline="0" dirty="0" err="1" smtClean="0">
                <a:solidFill>
                  <a:schemeClr val="tx1"/>
                </a:solidFill>
                <a:latin typeface="+mn-lt"/>
                <a:ea typeface="+mn-ea"/>
                <a:cs typeface="+mn-cs"/>
              </a:rPr>
              <a:t>youtu.be</a:t>
            </a:r>
            <a:r>
              <a:rPr lang="en-US" sz="1200" b="1" kern="1200" baseline="0" dirty="0" smtClean="0">
                <a:solidFill>
                  <a:schemeClr val="tx1"/>
                </a:solidFill>
                <a:latin typeface="+mn-lt"/>
                <a:ea typeface="+mn-ea"/>
                <a:cs typeface="+mn-cs"/>
              </a:rPr>
              <a:t>/LADgRaq3g8I</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With apps like </a:t>
            </a:r>
            <a:r>
              <a:rPr lang="en-US" sz="1200" kern="1200" baseline="0" dirty="0" err="1" smtClean="0">
                <a:solidFill>
                  <a:schemeClr val="tx1"/>
                </a:solidFill>
                <a:latin typeface="+mn-lt"/>
                <a:ea typeface="+mn-ea"/>
                <a:cs typeface="+mn-cs"/>
              </a:rPr>
              <a:t>MadPad</a:t>
            </a:r>
            <a:r>
              <a:rPr lang="en-US" sz="1200" kern="1200" baseline="0" dirty="0" smtClean="0">
                <a:solidFill>
                  <a:schemeClr val="tx1"/>
                </a:solidFill>
                <a:latin typeface="+mn-lt"/>
                <a:ea typeface="+mn-ea"/>
                <a:cs typeface="+mn-cs"/>
              </a:rPr>
              <a:t>, anyone can easily t</a:t>
            </a:r>
            <a:r>
              <a:rPr lang="en-US" sz="1200" kern="1200" dirty="0" smtClean="0">
                <a:solidFill>
                  <a:schemeClr val="tx1"/>
                </a:solidFill>
                <a:latin typeface="+mn-lt"/>
                <a:ea typeface="+mn-ea"/>
                <a:cs typeface="+mn-cs"/>
              </a:rPr>
              <a:t>urn everyday sights and sounds like your car, an empty soda can, or your friends into the ultimate percussive instrument.</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latin typeface="+mn-lt"/>
                <a:ea typeface="+mn-ea"/>
                <a:cs typeface="+mn-cs"/>
              </a:rPr>
              <a:t>I have a unique project to share with you that was</a:t>
            </a:r>
            <a:r>
              <a:rPr lang="en-US" sz="1200" kern="1200" baseline="0" dirty="0" smtClean="0">
                <a:solidFill>
                  <a:schemeClr val="tx1"/>
                </a:solidFill>
                <a:latin typeface="+mn-lt"/>
                <a:ea typeface="+mn-ea"/>
                <a:cs typeface="+mn-cs"/>
              </a:rPr>
              <a:t> inspired by Yuba libraries’ youth programming and incorporated into youth camps in San Diego lead by Media Arts Center.</a:t>
            </a:r>
            <a:endParaRPr lang="en-US" sz="1200" kern="120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While teaching digital storytelling at Yuba Library, I learned of their youth program that explored the themes of young adult novels by having participating youth document the neighborhood directly around the library with digital cameras or flip video devices.  Each week, they would explore a theme, like horror or fantasy, and were instructed to go out and photograph what they saw that related to the theme.  For example, for horror, they shot pictures of broken fences, water drainage pipes and so forth.  Bringing this idea back to our youth programmer, I saw it transform into a program that utilized </a:t>
            </a:r>
            <a:r>
              <a:rPr lang="en-US" sz="1200" kern="1200" baseline="0" dirty="0" err="1" smtClean="0">
                <a:solidFill>
                  <a:schemeClr val="tx1"/>
                </a:solidFill>
                <a:latin typeface="+mn-lt"/>
                <a:ea typeface="+mn-ea"/>
                <a:cs typeface="+mn-cs"/>
              </a:rPr>
              <a:t>MadPad</a:t>
            </a:r>
            <a:r>
              <a:rPr lang="en-US" sz="1200" kern="1200" baseline="0" dirty="0" smtClean="0">
                <a:solidFill>
                  <a:schemeClr val="tx1"/>
                </a:solidFill>
                <a:latin typeface="+mn-lt"/>
                <a:ea typeface="+mn-ea"/>
                <a:cs typeface="+mn-cs"/>
              </a:rPr>
              <a:t> to capture the images and sounds of the neighborhood and then upload them to Google maps, which is called geo-mapping.  The imaginative use of the technology allowed for youth to see the potential in their immediate surroundings, document the community through audio and visual and then share audio and video via location points on Google maps, which could then be shared with friends via social networking.</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baseline="0" dirty="0" smtClean="0"/>
              <a:t>The secret to the success of this remix program was that it allows for creative expression that could be instantly captured and shared in a way that only new technologies are able to do.  A pretty powerful tool when you start exploring history or humanities through audio, video and geography.</a:t>
            </a: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latin typeface="+mn-lt"/>
                <a:ea typeface="+mn-ea"/>
                <a:cs typeface="+mn-cs"/>
              </a:rPr>
              <a:t>Since I ventured off into Mapping, let me recommend Map Channels </a:t>
            </a:r>
            <a:r>
              <a:rPr lang="en-US" sz="1200" kern="1200" baseline="0" dirty="0" err="1" smtClean="0">
                <a:solidFill>
                  <a:schemeClr val="tx1"/>
                </a:solidFill>
                <a:latin typeface="+mn-lt"/>
                <a:ea typeface="+mn-ea"/>
                <a:cs typeface="+mn-cs"/>
              </a:rPr>
              <a:t>www.mapchannels.com</a:t>
            </a:r>
            <a:r>
              <a:rPr lang="en-US" sz="1200" kern="1200" baseline="0" dirty="0" smtClean="0">
                <a:solidFill>
                  <a:schemeClr val="tx1"/>
                </a:solidFill>
                <a:latin typeface="+mn-lt"/>
                <a:ea typeface="+mn-ea"/>
                <a:cs typeface="+mn-cs"/>
              </a:rPr>
              <a:t> and </a:t>
            </a:r>
            <a:r>
              <a:rPr lang="en-US" sz="1200" kern="1200" dirty="0" smtClean="0">
                <a:solidFill>
                  <a:schemeClr val="tx1"/>
                </a:solidFill>
                <a:latin typeface="+mn-lt"/>
                <a:ea typeface="+mn-ea"/>
                <a:cs typeface="+mn-cs"/>
              </a:rPr>
              <a:t>Google Map Custom Marker Maker at http://</a:t>
            </a:r>
            <a:r>
              <a:rPr lang="en-US" sz="1200" kern="1200" dirty="0" err="1" smtClean="0">
                <a:solidFill>
                  <a:schemeClr val="tx1"/>
                </a:solidFill>
                <a:latin typeface="+mn-lt"/>
                <a:ea typeface="+mn-ea"/>
                <a:cs typeface="+mn-cs"/>
              </a:rPr>
              <a:t>www.powerhut.co.uk</a:t>
            </a:r>
            <a:r>
              <a:rPr lang="en-US" sz="1200" kern="1200" dirty="0" smtClean="0">
                <a:solidFill>
                  <a:schemeClr val="tx1"/>
                </a:solidFill>
                <a:latin typeface="+mn-lt"/>
                <a:ea typeface="+mn-ea"/>
                <a:cs typeface="+mn-cs"/>
              </a:rPr>
              <a:t>/</a:t>
            </a:r>
            <a:r>
              <a:rPr lang="en-US" sz="1200" kern="1200" dirty="0" err="1" smtClean="0">
                <a:solidFill>
                  <a:schemeClr val="tx1"/>
                </a:solidFill>
                <a:latin typeface="+mn-lt"/>
                <a:ea typeface="+mn-ea"/>
                <a:cs typeface="+mn-cs"/>
              </a:rPr>
              <a:t>googlemaps</a:t>
            </a:r>
            <a:r>
              <a:rPr lang="en-US" sz="1200" kern="1200" dirty="0" smtClean="0">
                <a:solidFill>
                  <a:schemeClr val="tx1"/>
                </a:solidFill>
                <a:latin typeface="+mn-lt"/>
                <a:ea typeface="+mn-ea"/>
                <a:cs typeface="+mn-cs"/>
              </a:rPr>
              <a:t>/</a:t>
            </a:r>
            <a:r>
              <a:rPr lang="en-US" sz="1200" kern="1200" dirty="0" err="1" smtClean="0">
                <a:solidFill>
                  <a:schemeClr val="tx1"/>
                </a:solidFill>
                <a:latin typeface="+mn-lt"/>
                <a:ea typeface="+mn-ea"/>
                <a:cs typeface="+mn-cs"/>
              </a:rPr>
              <a:t>custom_markers.php</a:t>
            </a:r>
            <a:r>
              <a:rPr lang="en-US" sz="1200" kern="1200" dirty="0" smtClean="0">
                <a:solidFill>
                  <a:schemeClr val="tx1"/>
                </a:solidFill>
                <a:latin typeface="+mn-lt"/>
                <a:ea typeface="+mn-ea"/>
                <a:cs typeface="+mn-cs"/>
              </a:rPr>
              <a:t> … By</a:t>
            </a:r>
            <a:r>
              <a:rPr lang="en-US" sz="1200" kern="1200" baseline="0" dirty="0" smtClean="0">
                <a:solidFill>
                  <a:schemeClr val="tx1"/>
                </a:solidFill>
                <a:latin typeface="+mn-lt"/>
                <a:ea typeface="+mn-ea"/>
                <a:cs typeface="+mn-cs"/>
              </a:rPr>
              <a:t> the way, you’ll find a document with all the links mentioned in this PowerPoint with the webinar information at InfoPeople and at Media Arts Center San Diego’s website.</a:t>
            </a:r>
          </a:p>
        </p:txBody>
      </p:sp>
      <p:sp>
        <p:nvSpPr>
          <p:cNvPr id="4" name="Slide Number Placeholder 3"/>
          <p:cNvSpPr>
            <a:spLocks noGrp="1"/>
          </p:cNvSpPr>
          <p:nvPr>
            <p:ph type="sldNum" sz="quarter" idx="10"/>
          </p:nvPr>
        </p:nvSpPr>
        <p:spPr/>
        <p:txBody>
          <a:bodyPr/>
          <a:lstStyle/>
          <a:p>
            <a:fld id="{93938B07-BCBA-3946-BEAC-3E5F500338FD}" type="slidenum">
              <a:rPr lang="en-US" smtClean="0"/>
              <a:pPr/>
              <a:t>8</a:t>
            </a:fld>
            <a:endParaRPr lang="en-US"/>
          </a:p>
        </p:txBody>
      </p:sp>
    </p:spTree>
    <p:extLst>
      <p:ext uri="{BB962C8B-B14F-4D97-AF65-F5344CB8AC3E}">
        <p14:creationId xmlns:p14="http://schemas.microsoft.com/office/powerpoint/2010/main" val="246938394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JODI</a:t>
            </a:r>
          </a:p>
          <a:p>
            <a:endParaRPr lang="en-US" dirty="0" smtClean="0"/>
          </a:p>
          <a:p>
            <a:r>
              <a:rPr lang="en-US" dirty="0" smtClean="0"/>
              <a:t>Examples of Programs using Traditional Video   </a:t>
            </a:r>
          </a:p>
          <a:p>
            <a:endParaRPr lang="en-US" dirty="0" smtClean="0"/>
          </a:p>
          <a:p>
            <a:r>
              <a:rPr lang="en-US" sz="1200" kern="1200" dirty="0" smtClean="0">
                <a:solidFill>
                  <a:schemeClr val="tx1"/>
                </a:solidFill>
                <a:latin typeface="+mn-lt"/>
                <a:ea typeface="+mn-ea"/>
                <a:cs typeface="+mn-cs"/>
              </a:rPr>
              <a:t>	what are the trends in youth programming in libraries today</a:t>
            </a:r>
          </a:p>
          <a:p>
            <a:r>
              <a:rPr lang="en-US" sz="1200" kern="1200" dirty="0" smtClean="0">
                <a:solidFill>
                  <a:schemeClr val="tx1"/>
                </a:solidFill>
                <a:latin typeface="+mn-lt"/>
                <a:ea typeface="+mn-ea"/>
                <a:cs typeface="+mn-cs"/>
              </a:rPr>
              <a:t>Video production gear is becoming cheaper and more accessible</a:t>
            </a:r>
            <a:r>
              <a:rPr lang="en-US" sz="1200" kern="1200" baseline="0" dirty="0" smtClean="0">
                <a:solidFill>
                  <a:schemeClr val="tx1"/>
                </a:solidFill>
                <a:latin typeface="+mn-lt"/>
                <a:ea typeface="+mn-ea"/>
                <a:cs typeface="+mn-cs"/>
              </a:rPr>
              <a:t> to more people, including youth.</a:t>
            </a:r>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a:t>
            </a:r>
          </a:p>
          <a:p>
            <a:r>
              <a:rPr lang="en-US" sz="1200" kern="1200" dirty="0" smtClean="0">
                <a:solidFill>
                  <a:schemeClr val="tx1"/>
                </a:solidFill>
                <a:latin typeface="+mn-lt"/>
                <a:ea typeface="+mn-ea"/>
                <a:cs typeface="+mn-cs"/>
              </a:rPr>
              <a:t>	what is the secret to their their success</a:t>
            </a:r>
          </a:p>
          <a:p>
            <a:r>
              <a:rPr lang="en-US" sz="1200" kern="1200" dirty="0" smtClean="0">
                <a:solidFill>
                  <a:schemeClr val="tx1"/>
                </a:solidFill>
                <a:latin typeface="+mn-lt"/>
                <a:ea typeface="+mn-ea"/>
                <a:cs typeface="+mn-cs"/>
              </a:rPr>
              <a:t>Video easily</a:t>
            </a:r>
            <a:r>
              <a:rPr lang="en-US" sz="1200" kern="1200" baseline="0" dirty="0" smtClean="0">
                <a:solidFill>
                  <a:schemeClr val="tx1"/>
                </a:solidFill>
                <a:latin typeface="+mn-lt"/>
                <a:ea typeface="+mn-ea"/>
                <a:cs typeface="+mn-cs"/>
              </a:rPr>
              <a:t> engages youth when they are able to create videos about something they are interested in or care about.</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what sparked the idea behind the programs</a:t>
            </a:r>
          </a:p>
          <a:p>
            <a:r>
              <a:rPr lang="en-US" sz="1200" kern="1200" dirty="0" smtClean="0">
                <a:solidFill>
                  <a:schemeClr val="tx1"/>
                </a:solidFill>
                <a:latin typeface="+mn-lt"/>
                <a:ea typeface="+mn-ea"/>
                <a:cs typeface="+mn-cs"/>
              </a:rPr>
              <a:t>Traditional</a:t>
            </a:r>
            <a:r>
              <a:rPr lang="en-US" sz="1200" kern="1200" baseline="0" dirty="0" smtClean="0">
                <a:solidFill>
                  <a:schemeClr val="tx1"/>
                </a:solidFill>
                <a:latin typeface="+mn-lt"/>
                <a:ea typeface="+mn-ea"/>
                <a:cs typeface="+mn-cs"/>
              </a:rPr>
              <a:t> video programs were generally formed around an idea of a topic– whether it be local library stories or poetry.  </a:t>
            </a:r>
            <a:endParaRPr lang="en-US" dirty="0" smtClean="0"/>
          </a:p>
          <a:p>
            <a:endParaRPr lang="en-US" dirty="0" smtClean="0"/>
          </a:p>
          <a:p>
            <a:endParaRPr lang="en-US" dirty="0" smtClean="0"/>
          </a:p>
          <a:p>
            <a:r>
              <a:rPr lang="en-US" dirty="0" smtClean="0"/>
              <a:t>The</a:t>
            </a:r>
            <a:r>
              <a:rPr lang="en-US" baseline="0" dirty="0" smtClean="0"/>
              <a:t> Metropolitan Library Service Agency of the Twin Cities region in Minnesota sponsor video workshops as part of their “Quiet on the Set” competition in which people are invited to create short videos about local libraries.</a:t>
            </a:r>
          </a:p>
          <a:p>
            <a:endParaRPr lang="en-US" baseline="0" dirty="0" smtClean="0"/>
          </a:p>
          <a:p>
            <a:endParaRPr lang="en-US" baseline="0" dirty="0" smtClean="0"/>
          </a:p>
          <a:p>
            <a:r>
              <a:rPr lang="en-US" baseline="0" dirty="0" smtClean="0"/>
              <a:t>The Pioneer Library System in Pottawatomie County </a:t>
            </a:r>
            <a:r>
              <a:rPr lang="en-US" baseline="0" dirty="0" smtClean="0"/>
              <a:t>Oklahoma </a:t>
            </a:r>
            <a:r>
              <a:rPr lang="en-US" baseline="0" dirty="0" smtClean="0"/>
              <a:t>is partnering with a local video teacher to hold videography workshops in several branches.  Two hours workshops are meant to take small groups through pre-production, filming and editing steps.  This is part of their “Express Yourself” Summer Reading Program and sponsored by the Oklahoma Arts Council.</a:t>
            </a:r>
          </a:p>
          <a:p>
            <a:endParaRPr lang="en-US" baseline="0" dirty="0" smtClean="0"/>
          </a:p>
          <a:p>
            <a:endParaRPr lang="en-US" baseline="0" dirty="0" smtClean="0"/>
          </a:p>
          <a:p>
            <a:r>
              <a:rPr lang="en-US" baseline="0" dirty="0" smtClean="0"/>
              <a:t>The South Orange Public Library in South Orange, New Jersey hosted a three-part poetry video workshop run by a local poet and video teacher. The workshops led participants through creative writing, filming and editing processes.  They also hosted a night to screen all the videos.</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9</a:t>
            </a:fld>
            <a:endParaRPr lang="en-US"/>
          </a:p>
        </p:txBody>
      </p:sp>
    </p:spTree>
    <p:extLst>
      <p:ext uri="{BB962C8B-B14F-4D97-AF65-F5344CB8AC3E}">
        <p14:creationId xmlns:p14="http://schemas.microsoft.com/office/powerpoint/2010/main" val="178669726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PATRIC</a:t>
            </a:r>
          </a:p>
          <a:p>
            <a:endParaRPr lang="en-US" dirty="0" smtClean="0"/>
          </a:p>
          <a:p>
            <a:pPr marL="0" marR="0" lvl="1" indent="0" algn="l" defTabSz="457200" rtl="0" eaLnBrk="1" fontAlgn="auto" latinLnBrk="0" hangingPunct="1">
              <a:lnSpc>
                <a:spcPct val="100000"/>
              </a:lnSpc>
              <a:spcBef>
                <a:spcPts val="0"/>
              </a:spcBef>
              <a:spcAft>
                <a:spcPts val="0"/>
              </a:spcAft>
              <a:buClrTx/>
              <a:buSzTx/>
              <a:buFontTx/>
              <a:buNone/>
              <a:tabLst/>
              <a:defRPr/>
            </a:pPr>
            <a:r>
              <a:rPr lang="en-US" dirty="0" smtClean="0"/>
              <a:t>Examples of Programs using </a:t>
            </a:r>
            <a:r>
              <a:rPr lang="en-US" dirty="0" err="1" smtClean="0"/>
              <a:t>Ap</a:t>
            </a:r>
            <a:r>
              <a:rPr lang="en-US" baseline="0" dirty="0" smtClean="0"/>
              <a:t> and game creation </a:t>
            </a:r>
            <a:r>
              <a:rPr lang="en-US" dirty="0" smtClean="0"/>
              <a:t>- Include</a:t>
            </a:r>
            <a:r>
              <a:rPr lang="en-US" baseline="0" dirty="0" smtClean="0"/>
              <a:t> </a:t>
            </a:r>
            <a:r>
              <a:rPr lang="en-US" sz="1200" b="0" kern="1200" dirty="0" smtClean="0">
                <a:solidFill>
                  <a:schemeClr val="tx1"/>
                </a:solidFill>
                <a:latin typeface="+mn-lt"/>
                <a:ea typeface="+mn-ea"/>
                <a:cs typeface="+mn-cs"/>
              </a:rPr>
              <a:t>Gaming clubs</a:t>
            </a:r>
            <a:r>
              <a:rPr lang="en-US" sz="1200" b="0" kern="1200" baseline="0" dirty="0" smtClean="0">
                <a:solidFill>
                  <a:schemeClr val="tx1"/>
                </a:solidFill>
                <a:latin typeface="+mn-lt"/>
                <a:ea typeface="+mn-ea"/>
                <a:cs typeface="+mn-cs"/>
              </a:rPr>
              <a:t> to generate interest in playing and creating games</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b="0" kern="1200" baseline="0" dirty="0" smtClean="0">
                <a:solidFill>
                  <a:schemeClr val="tx1"/>
                </a:solidFill>
                <a:latin typeface="+mn-lt"/>
                <a:ea typeface="+mn-ea"/>
                <a:cs typeface="+mn-cs"/>
              </a:rPr>
              <a:t>MEDIA MASH UP in Hennepin County Public Library in Minneapolis has introduced game creation in its program called </a:t>
            </a:r>
            <a:r>
              <a:rPr lang="en-US" sz="1200" kern="1200" dirty="0" smtClean="0">
                <a:solidFill>
                  <a:schemeClr val="tx1"/>
                </a:solidFill>
                <a:effectLst/>
                <a:latin typeface="+mn-lt"/>
                <a:ea typeface="+mn-ea"/>
                <a:cs typeface="+mn-cs"/>
              </a:rPr>
              <a:t>the Game Studio, which has served as a pilot project in which youth designed media-rich games are being developed using the Scratch (http://</a:t>
            </a:r>
            <a:r>
              <a:rPr lang="en-US" sz="1200" kern="1200" dirty="0" err="1" smtClean="0">
                <a:solidFill>
                  <a:schemeClr val="tx1"/>
                </a:solidFill>
                <a:effectLst/>
                <a:latin typeface="+mn-lt"/>
                <a:ea typeface="+mn-ea"/>
                <a:cs typeface="+mn-cs"/>
              </a:rPr>
              <a:t>scratch.mit.edu</a:t>
            </a:r>
            <a:r>
              <a:rPr lang="en-US" sz="1200" kern="1200" dirty="0" smtClean="0">
                <a:solidFill>
                  <a:schemeClr val="tx1"/>
                </a:solidFill>
                <a:effectLst/>
                <a:latin typeface="+mn-lt"/>
                <a:ea typeface="+mn-ea"/>
                <a:cs typeface="+mn-cs"/>
              </a:rPr>
              <a:t>)  programming environment. It</a:t>
            </a:r>
            <a:r>
              <a:rPr lang="en-US" sz="1200" kern="1200" baseline="0" dirty="0" smtClean="0">
                <a:solidFill>
                  <a:schemeClr val="tx1"/>
                </a:solidFill>
                <a:effectLst/>
                <a:latin typeface="+mn-lt"/>
                <a:ea typeface="+mn-ea"/>
                <a:cs typeface="+mn-cs"/>
              </a:rPr>
              <a:t> has now expanded to incorporate other free software including </a:t>
            </a:r>
            <a:r>
              <a:rPr lang="en-US" sz="1200" kern="1200" dirty="0" smtClean="0">
                <a:solidFill>
                  <a:schemeClr val="tx1"/>
                </a:solidFill>
                <a:effectLst/>
                <a:latin typeface="+mn-lt"/>
                <a:ea typeface="+mn-ea"/>
                <a:cs typeface="+mn-cs"/>
              </a:rPr>
              <a:t>Audacity, Picasa, and </a:t>
            </a:r>
            <a:r>
              <a:rPr lang="en-US" sz="1200" kern="1200" dirty="0" err="1" smtClean="0">
                <a:solidFill>
                  <a:schemeClr val="tx1"/>
                </a:solidFill>
                <a:effectLst/>
                <a:latin typeface="+mn-lt"/>
                <a:ea typeface="+mn-ea"/>
                <a:cs typeface="+mn-cs"/>
              </a:rPr>
              <a:t>ArtRage</a:t>
            </a:r>
            <a:r>
              <a:rPr lang="en-US" sz="1200" kern="1200" dirty="0" smtClean="0">
                <a:solidFill>
                  <a:schemeClr val="tx1"/>
                </a:solidFill>
                <a:effectLst/>
                <a:latin typeface="+mn-lt"/>
                <a:ea typeface="+mn-ea"/>
                <a:cs typeface="+mn-cs"/>
              </a:rPr>
              <a:t>.</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At first you might be overwhelmed thinking that this is all about teaching the technology but the core of the program is actually providing youth an opportunity to bring out</a:t>
            </a:r>
            <a:r>
              <a:rPr lang="en-US" sz="1200" kern="1200" baseline="0" dirty="0" smtClean="0">
                <a:solidFill>
                  <a:schemeClr val="tx1"/>
                </a:solidFill>
                <a:effectLst/>
                <a:latin typeface="+mn-lt"/>
                <a:ea typeface="+mn-ea"/>
                <a:cs typeface="+mn-cs"/>
              </a:rPr>
              <a:t> the best of their creative selves. Basic programming </a:t>
            </a:r>
            <a:r>
              <a:rPr lang="en-US" sz="1200" kern="1200" baseline="0" dirty="0" err="1" smtClean="0">
                <a:solidFill>
                  <a:schemeClr val="tx1"/>
                </a:solidFill>
                <a:effectLst/>
                <a:latin typeface="+mn-lt"/>
                <a:ea typeface="+mn-ea"/>
                <a:cs typeface="+mn-cs"/>
              </a:rPr>
              <a:t>skils</a:t>
            </a:r>
            <a:r>
              <a:rPr lang="en-US" sz="1200" kern="1200" baseline="0" dirty="0" smtClean="0">
                <a:solidFill>
                  <a:schemeClr val="tx1"/>
                </a:solidFill>
                <a:effectLst/>
                <a:latin typeface="+mn-lt"/>
                <a:ea typeface="+mn-ea"/>
                <a:cs typeface="+mn-cs"/>
              </a:rPr>
              <a:t>, such as language and concepts using Scratch are taught which then allows for the youth to create and animate characters and backgrounds, program movement and add dialog.</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effectLst/>
                <a:latin typeface="+mn-lt"/>
                <a:ea typeface="+mn-ea"/>
                <a:cs typeface="+mn-cs"/>
              </a:rPr>
              <a:t>Let’s look at a scratch book that was created by the youth at http://</a:t>
            </a:r>
            <a:r>
              <a:rPr lang="en-US" sz="1200" kern="1200" baseline="0" dirty="0" err="1" smtClean="0">
                <a:solidFill>
                  <a:schemeClr val="tx1"/>
                </a:solidFill>
                <a:effectLst/>
                <a:latin typeface="+mn-lt"/>
                <a:ea typeface="+mn-ea"/>
                <a:cs typeface="+mn-cs"/>
              </a:rPr>
              <a:t>mediamashup.ning.com</a:t>
            </a:r>
            <a:r>
              <a:rPr lang="en-US" sz="1200" kern="1200" baseline="0" dirty="0" smtClean="0">
                <a:solidFill>
                  <a:schemeClr val="tx1"/>
                </a:solidFill>
                <a:effectLst/>
                <a:latin typeface="+mn-lt"/>
                <a:ea typeface="+mn-ea"/>
                <a:cs typeface="+mn-cs"/>
              </a:rPr>
              <a:t>/</a:t>
            </a:r>
            <a:r>
              <a:rPr lang="en-US" sz="1200" kern="1200" baseline="0" dirty="0" err="1" smtClean="0">
                <a:solidFill>
                  <a:schemeClr val="tx1"/>
                </a:solidFill>
                <a:effectLst/>
                <a:latin typeface="+mn-lt"/>
                <a:ea typeface="+mn-ea"/>
                <a:cs typeface="+mn-cs"/>
              </a:rPr>
              <a:t>resouces</a:t>
            </a:r>
            <a:r>
              <a:rPr lang="en-US" sz="1200" kern="1200" baseline="0" dirty="0" smtClean="0">
                <a:solidFill>
                  <a:schemeClr val="tx1"/>
                </a:solidFill>
                <a:effectLst/>
                <a:latin typeface="+mn-lt"/>
                <a:ea typeface="+mn-ea"/>
                <a:cs typeface="+mn-cs"/>
              </a:rPr>
              <a:t>/scratch-books</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effectLst/>
                <a:latin typeface="+mn-lt"/>
                <a:ea typeface="+mn-ea"/>
                <a:cs typeface="+mn-cs"/>
              </a:rPr>
              <a:t>Followed by a short video with kids explaining their experience with Scratch at http://</a:t>
            </a:r>
            <a:r>
              <a:rPr lang="en-US" sz="1200" kern="1200" baseline="0" dirty="0" err="1" smtClean="0">
                <a:solidFill>
                  <a:schemeClr val="tx1"/>
                </a:solidFill>
                <a:effectLst/>
                <a:latin typeface="+mn-lt"/>
                <a:ea typeface="+mn-ea"/>
                <a:cs typeface="+mn-cs"/>
              </a:rPr>
              <a:t>www.youtube.com</a:t>
            </a:r>
            <a:r>
              <a:rPr lang="en-US" sz="1200" kern="1200" baseline="0" dirty="0" smtClean="0">
                <a:solidFill>
                  <a:schemeClr val="tx1"/>
                </a:solidFill>
                <a:effectLst/>
                <a:latin typeface="+mn-lt"/>
                <a:ea typeface="+mn-ea"/>
                <a:cs typeface="+mn-cs"/>
              </a:rPr>
              <a:t>/</a:t>
            </a:r>
            <a:r>
              <a:rPr lang="en-US" sz="1200" kern="1200" baseline="0" dirty="0" err="1" smtClean="0">
                <a:solidFill>
                  <a:schemeClr val="tx1"/>
                </a:solidFill>
                <a:effectLst/>
                <a:latin typeface="+mn-lt"/>
                <a:ea typeface="+mn-ea"/>
                <a:cs typeface="+mn-cs"/>
              </a:rPr>
              <a:t>watch?v</a:t>
            </a:r>
            <a:r>
              <a:rPr lang="en-US" sz="1200" kern="1200" baseline="0" dirty="0" smtClean="0">
                <a:solidFill>
                  <a:schemeClr val="tx1"/>
                </a:solidFill>
                <a:effectLst/>
                <a:latin typeface="+mn-lt"/>
                <a:ea typeface="+mn-ea"/>
                <a:cs typeface="+mn-cs"/>
              </a:rPr>
              <a:t>=y5x9-6pQcaM</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effectLst/>
                <a:latin typeface="+mn-lt"/>
                <a:ea typeface="+mn-ea"/>
                <a:cs typeface="+mn-cs"/>
              </a:rPr>
              <a:t>If this type of program really interests you, I suggest you read the Media Mash Up proposal and case study report that the library has posted online at http://</a:t>
            </a:r>
            <a:r>
              <a:rPr lang="en-US" sz="1200" kern="1200" baseline="0" dirty="0" err="1" smtClean="0">
                <a:solidFill>
                  <a:schemeClr val="tx1"/>
                </a:solidFill>
                <a:effectLst/>
                <a:latin typeface="+mn-lt"/>
                <a:ea typeface="+mn-ea"/>
                <a:cs typeface="+mn-cs"/>
              </a:rPr>
              <a:t>www.hclib.org</a:t>
            </a:r>
            <a:r>
              <a:rPr lang="en-US" sz="1200" kern="1200" baseline="0" dirty="0" smtClean="0">
                <a:solidFill>
                  <a:schemeClr val="tx1"/>
                </a:solidFill>
                <a:effectLst/>
                <a:latin typeface="+mn-lt"/>
                <a:ea typeface="+mn-ea"/>
                <a:cs typeface="+mn-cs"/>
              </a:rPr>
              <a:t>/extranet/</a:t>
            </a:r>
            <a:r>
              <a:rPr lang="en-US" sz="1200" kern="1200" baseline="0" dirty="0" err="1" smtClean="0">
                <a:solidFill>
                  <a:schemeClr val="tx1"/>
                </a:solidFill>
                <a:effectLst/>
                <a:latin typeface="+mn-lt"/>
                <a:ea typeface="+mn-ea"/>
                <a:cs typeface="+mn-cs"/>
              </a:rPr>
              <a:t>MediaMashup</a:t>
            </a:r>
            <a:r>
              <a:rPr lang="en-US" sz="1200" kern="1200" baseline="0" dirty="0" smtClean="0">
                <a:solidFill>
                  <a:schemeClr val="tx1"/>
                </a:solidFill>
                <a:effectLst/>
                <a:latin typeface="+mn-lt"/>
                <a:ea typeface="+mn-ea"/>
                <a:cs typeface="+mn-cs"/>
              </a:rPr>
              <a:t>/</a:t>
            </a:r>
            <a:r>
              <a:rPr lang="en-US" sz="1200" kern="1200" baseline="0" dirty="0" err="1" smtClean="0">
                <a:solidFill>
                  <a:schemeClr val="tx1"/>
                </a:solidFill>
                <a:effectLst/>
                <a:latin typeface="+mn-lt"/>
                <a:ea typeface="+mn-ea"/>
                <a:cs typeface="+mn-cs"/>
              </a:rPr>
              <a:t>mediamashup_narrative.pdf</a:t>
            </a:r>
            <a:r>
              <a:rPr lang="en-US" sz="1200" kern="1200" baseline="0" dirty="0" smtClean="0">
                <a:solidFill>
                  <a:schemeClr val="tx1"/>
                </a:solidFill>
                <a:effectLst/>
                <a:latin typeface="+mn-lt"/>
                <a:ea typeface="+mn-ea"/>
                <a:cs typeface="+mn-cs"/>
              </a:rPr>
              <a:t> and http://</a:t>
            </a:r>
            <a:r>
              <a:rPr lang="en-US" sz="1200" kern="1200" baseline="0" dirty="0" err="1" smtClean="0">
                <a:solidFill>
                  <a:schemeClr val="tx1"/>
                </a:solidFill>
                <a:effectLst/>
                <a:latin typeface="+mn-lt"/>
                <a:ea typeface="+mn-ea"/>
                <a:cs typeface="+mn-cs"/>
              </a:rPr>
              <a:t>informalscience.org</a:t>
            </a:r>
            <a:r>
              <a:rPr lang="en-US" sz="1200" kern="1200" baseline="0" dirty="0" smtClean="0">
                <a:solidFill>
                  <a:schemeClr val="tx1"/>
                </a:solidFill>
                <a:effectLst/>
                <a:latin typeface="+mn-lt"/>
                <a:ea typeface="+mn-ea"/>
                <a:cs typeface="+mn-cs"/>
              </a:rPr>
              <a:t>/reports/0000/0400/</a:t>
            </a:r>
            <a:r>
              <a:rPr lang="en-US" sz="1200" kern="1200" baseline="0" dirty="0" err="1" smtClean="0">
                <a:solidFill>
                  <a:schemeClr val="tx1"/>
                </a:solidFill>
                <a:effectLst/>
                <a:latin typeface="+mn-lt"/>
                <a:ea typeface="+mn-ea"/>
                <a:cs typeface="+mn-cs"/>
              </a:rPr>
              <a:t>MMU_CaseStudy.pdf</a:t>
            </a:r>
            <a:r>
              <a:rPr lang="en-US" sz="1200" kern="1200" baseline="0" dirty="0" smtClean="0">
                <a:solidFill>
                  <a:schemeClr val="tx1"/>
                </a:solidFill>
                <a:effectLst/>
                <a:latin typeface="+mn-lt"/>
                <a:ea typeface="+mn-ea"/>
                <a:cs typeface="+mn-cs"/>
              </a:rPr>
              <a:t>  </a:t>
            </a:r>
            <a:r>
              <a:rPr lang="en-US" sz="1200" kern="1200" baseline="0" dirty="0" err="1" smtClean="0">
                <a:solidFill>
                  <a:schemeClr val="tx1"/>
                </a:solidFill>
                <a:effectLst/>
                <a:latin typeface="+mn-lt"/>
                <a:ea typeface="+mn-ea"/>
                <a:cs typeface="+mn-cs"/>
              </a:rPr>
              <a:t>respecitvely</a:t>
            </a:r>
            <a:r>
              <a:rPr lang="en-US" sz="1200" kern="1200" baseline="0" dirty="0" smtClean="0">
                <a:solidFill>
                  <a:schemeClr val="tx1"/>
                </a:solidFill>
                <a:effectLst/>
                <a:latin typeface="+mn-lt"/>
                <a:ea typeface="+mn-ea"/>
                <a:cs typeface="+mn-cs"/>
              </a:rPr>
              <a:t>.  The proposal is well drafted yet the actual case study reveals some of the challenges that we face in the real world, such as bandwidth, library capacity and managing a group of teens. I think this underscores some of the things we said earlier and will play a role in our upcoming suggestions for your next steps to move these types of projects along at your library.  I applaud the Minnesota library for sharing these documents for this kind of shared knowledge can be such a useful tool.</a:t>
            </a:r>
            <a:endParaRPr lang="en-US" sz="120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dirty="0" smtClean="0"/>
          </a:p>
          <a:p>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10</a:t>
            </a:fld>
            <a:endParaRPr lang="en-US"/>
          </a:p>
        </p:txBody>
      </p:sp>
    </p:spTree>
    <p:extLst>
      <p:ext uri="{BB962C8B-B14F-4D97-AF65-F5344CB8AC3E}">
        <p14:creationId xmlns:p14="http://schemas.microsoft.com/office/powerpoint/2010/main" val="246938394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JODI</a:t>
            </a:r>
          </a:p>
          <a:p>
            <a:endParaRPr lang="en-US" dirty="0" smtClean="0"/>
          </a:p>
          <a:p>
            <a:r>
              <a:rPr lang="en-US" dirty="0" smtClean="0"/>
              <a:t>Advances</a:t>
            </a:r>
            <a:r>
              <a:rPr lang="en-US" baseline="0" dirty="0" smtClean="0"/>
              <a:t> in animation and compositing programs has made it  very easy for youth to become the creators of animation and composited images– so easy that in a matter of hours a student can create something that would have been impossible not too long ago.  </a:t>
            </a:r>
            <a:endParaRPr lang="en-US" dirty="0" smtClean="0"/>
          </a:p>
          <a:p>
            <a:endParaRPr lang="en-US" baseline="0" dirty="0" smtClean="0"/>
          </a:p>
          <a:p>
            <a:r>
              <a:rPr lang="en-US" sz="1200" kern="1200" dirty="0" smtClean="0">
                <a:solidFill>
                  <a:schemeClr val="tx1"/>
                </a:solidFill>
                <a:latin typeface="+mn-lt"/>
                <a:ea typeface="+mn-ea"/>
                <a:cs typeface="+mn-cs"/>
              </a:rPr>
              <a:t>	what are the trends in youth programming in libraries today</a:t>
            </a:r>
          </a:p>
          <a:p>
            <a:r>
              <a:rPr lang="en-US" sz="1200" kern="1200" dirty="0" smtClean="0">
                <a:solidFill>
                  <a:schemeClr val="tx1"/>
                </a:solidFill>
                <a:latin typeface="+mn-lt"/>
                <a:ea typeface="+mn-ea"/>
                <a:cs typeface="+mn-cs"/>
              </a:rPr>
              <a:t>Youth have historically</a:t>
            </a:r>
            <a:r>
              <a:rPr lang="en-US" sz="1200" kern="1200" baseline="0" dirty="0" smtClean="0">
                <a:solidFill>
                  <a:schemeClr val="tx1"/>
                </a:solidFill>
                <a:latin typeface="+mn-lt"/>
                <a:ea typeface="+mn-ea"/>
                <a:cs typeface="+mn-cs"/>
              </a:rPr>
              <a:t> been the primary viewers of animation, but now </a:t>
            </a:r>
            <a:r>
              <a:rPr lang="en-US" sz="1200" kern="1200" dirty="0" smtClean="0">
                <a:solidFill>
                  <a:schemeClr val="tx1"/>
                </a:solidFill>
                <a:latin typeface="+mn-lt"/>
                <a:ea typeface="+mn-ea"/>
                <a:cs typeface="+mn-cs"/>
              </a:rPr>
              <a:t>The ease of</a:t>
            </a:r>
            <a:r>
              <a:rPr lang="en-US" sz="1200" kern="1200" baseline="0" dirty="0" smtClean="0">
                <a:solidFill>
                  <a:schemeClr val="tx1"/>
                </a:solidFill>
                <a:latin typeface="+mn-lt"/>
                <a:ea typeface="+mn-ea"/>
                <a:cs typeface="+mn-cs"/>
              </a:rPr>
              <a:t> access and intuitive nature of the programs available have given them access to being the creators as well.</a:t>
            </a:r>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a:t>
            </a:r>
          </a:p>
          <a:p>
            <a:r>
              <a:rPr lang="en-US" sz="1200" kern="1200" dirty="0" smtClean="0">
                <a:solidFill>
                  <a:schemeClr val="tx1"/>
                </a:solidFill>
                <a:latin typeface="+mn-lt"/>
                <a:ea typeface="+mn-ea"/>
                <a:cs typeface="+mn-cs"/>
              </a:rPr>
              <a:t>	what is the secret to their their success</a:t>
            </a:r>
          </a:p>
          <a:p>
            <a:r>
              <a:rPr lang="en-US" sz="1200" kern="1200" dirty="0" smtClean="0">
                <a:solidFill>
                  <a:schemeClr val="tx1"/>
                </a:solidFill>
                <a:latin typeface="+mn-lt"/>
                <a:ea typeface="+mn-ea"/>
                <a:cs typeface="+mn-cs"/>
              </a:rPr>
              <a:t>Youth love to play, and creating animation and composited</a:t>
            </a:r>
            <a:r>
              <a:rPr lang="en-US" sz="1200" kern="1200" baseline="0" dirty="0" smtClean="0">
                <a:solidFill>
                  <a:schemeClr val="tx1"/>
                </a:solidFill>
                <a:latin typeface="+mn-lt"/>
                <a:ea typeface="+mn-ea"/>
                <a:cs typeface="+mn-cs"/>
              </a:rPr>
              <a:t> images is a fun and engaging experience.  </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	what sparked the idea behind the programs</a:t>
            </a:r>
          </a:p>
          <a:p>
            <a:r>
              <a:rPr lang="en-US" sz="1200" kern="1200" dirty="0" smtClean="0">
                <a:solidFill>
                  <a:schemeClr val="tx1"/>
                </a:solidFill>
                <a:latin typeface="+mn-lt"/>
                <a:ea typeface="+mn-ea"/>
                <a:cs typeface="+mn-cs"/>
              </a:rPr>
              <a:t>The youth themselves</a:t>
            </a:r>
            <a:r>
              <a:rPr lang="en-US" sz="1200" kern="1200" baseline="0" dirty="0" smtClean="0">
                <a:solidFill>
                  <a:schemeClr val="tx1"/>
                </a:solidFill>
                <a:latin typeface="+mn-lt"/>
                <a:ea typeface="+mn-ea"/>
                <a:cs typeface="+mn-cs"/>
              </a:rPr>
              <a:t> often ask for these type of programs.  Many have had a chance to work on stop motion animation or compositing in school or other places and want to learn more about it.</a:t>
            </a:r>
            <a:endParaRPr lang="en-US" dirty="0" smtClean="0"/>
          </a:p>
          <a:p>
            <a:endParaRPr lang="en-US" dirty="0" smtClean="0"/>
          </a:p>
          <a:p>
            <a:endParaRPr lang="en-US" dirty="0" smtClean="0"/>
          </a:p>
          <a:p>
            <a:r>
              <a:rPr lang="en-US" dirty="0" smtClean="0"/>
              <a:t>The</a:t>
            </a:r>
            <a:r>
              <a:rPr lang="en-US" baseline="0" dirty="0" smtClean="0"/>
              <a:t> Daniel Boone Regional Library offers Teen Stop Motion Animation workshops for 12-18 year olds.  They use Lego Bricks and construct a mini movie.  The final products are uploaded to </a:t>
            </a:r>
            <a:r>
              <a:rPr lang="en-US" baseline="0" dirty="0" err="1" smtClean="0"/>
              <a:t>youtube</a:t>
            </a:r>
            <a:r>
              <a:rPr lang="en-US" baseline="0" dirty="0" smtClean="0"/>
              <a:t> and to their blog at http://</a:t>
            </a:r>
            <a:r>
              <a:rPr lang="en-US" baseline="0" dirty="0" err="1" smtClean="0"/>
              <a:t>teens.dbrl.org</a:t>
            </a:r>
            <a:r>
              <a:rPr lang="en-US" baseline="0" dirty="0" smtClean="0"/>
              <a:t>/</a:t>
            </a:r>
          </a:p>
          <a:p>
            <a:endParaRPr lang="en-US" baseline="0" dirty="0" smtClean="0"/>
          </a:p>
          <a:p>
            <a:r>
              <a:rPr lang="en-US" baseline="0" dirty="0" smtClean="0"/>
              <a:t>Kingston Free Library In Rhode Island has workshops where youth create a Victorian era animation and work in small groups to make a stop motion film.</a:t>
            </a:r>
          </a:p>
          <a:p>
            <a:endParaRPr lang="en-US" baseline="0" dirty="0" smtClean="0"/>
          </a:p>
          <a:p>
            <a:r>
              <a:rPr lang="en-US" baseline="0" dirty="0" smtClean="0"/>
              <a:t>Digital Media Lab at Skokie Public Library opened in 2009 and contains apple computers loaded with digital media software.  It also has a green screen wall for teens and adults to use.</a:t>
            </a:r>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11</a:t>
            </a:fld>
            <a:endParaRPr lang="en-US"/>
          </a:p>
        </p:txBody>
      </p:sp>
    </p:spTree>
    <p:extLst>
      <p:ext uri="{BB962C8B-B14F-4D97-AF65-F5344CB8AC3E}">
        <p14:creationId xmlns:p14="http://schemas.microsoft.com/office/powerpoint/2010/main" val="138126011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latin typeface="+mn-lt"/>
                <a:ea typeface="+mn-ea"/>
                <a:cs typeface="+mn-cs"/>
              </a:rPr>
              <a:t>PATRIC</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Three steps to take today:</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Step up or identify a leader to head the strategy process</a:t>
            </a:r>
          </a:p>
          <a:p>
            <a:endParaRPr lang="en-US" sz="1200" kern="1200" dirty="0" smtClean="0">
              <a:solidFill>
                <a:schemeClr val="tx1"/>
              </a:solidFill>
              <a:latin typeface="+mn-lt"/>
              <a:ea typeface="+mn-ea"/>
              <a:cs typeface="+mn-cs"/>
            </a:endParaRPr>
          </a:p>
          <a:p>
            <a:pPr marL="171450" indent="-171450">
              <a:buFont typeface="Arial"/>
              <a:buChar char="•"/>
            </a:pPr>
            <a:r>
              <a:rPr lang="en-US" sz="1200" kern="1200" dirty="0" smtClean="0">
                <a:solidFill>
                  <a:schemeClr val="tx1"/>
                </a:solidFill>
                <a:latin typeface="+mn-lt"/>
                <a:ea typeface="+mn-ea"/>
                <a:cs typeface="+mn-cs"/>
              </a:rPr>
              <a:t>This may be </a:t>
            </a:r>
            <a:r>
              <a:rPr lang="en-US" sz="1200" kern="1200" baseline="0" dirty="0" smtClean="0">
                <a:solidFill>
                  <a:schemeClr val="tx1"/>
                </a:solidFill>
                <a:latin typeface="+mn-lt"/>
                <a:ea typeface="+mn-ea"/>
                <a:cs typeface="+mn-cs"/>
              </a:rPr>
              <a:t>your youth librarian who is close to the digital natives and can be informed at ground level</a:t>
            </a:r>
          </a:p>
          <a:p>
            <a:pPr marL="171450" indent="-171450">
              <a:buFont typeface="Arial"/>
              <a:buChar char="•"/>
            </a:pPr>
            <a:r>
              <a:rPr lang="en-US" sz="1200" kern="1200" dirty="0" smtClean="0">
                <a:solidFill>
                  <a:schemeClr val="tx1"/>
                </a:solidFill>
                <a:latin typeface="+mn-lt"/>
                <a:ea typeface="+mn-ea"/>
                <a:cs typeface="+mn-cs"/>
              </a:rPr>
              <a:t>Skill set: regular youth engagement, some</a:t>
            </a:r>
            <a:r>
              <a:rPr lang="en-US" sz="1200" kern="1200" baseline="0" dirty="0" smtClean="0">
                <a:solidFill>
                  <a:schemeClr val="tx1"/>
                </a:solidFill>
                <a:latin typeface="+mn-lt"/>
                <a:ea typeface="+mn-ea"/>
                <a:cs typeface="+mn-cs"/>
              </a:rPr>
              <a:t> tech skills, aware of current trends, excited to learn and explore, </a:t>
            </a:r>
          </a:p>
          <a:p>
            <a:pPr marL="171450" indent="-171450">
              <a:buFont typeface="Arial"/>
              <a:buChar char="•"/>
            </a:pPr>
            <a:r>
              <a:rPr lang="en-US" sz="1200" kern="1200" baseline="0" dirty="0" smtClean="0">
                <a:solidFill>
                  <a:schemeClr val="tx1"/>
                </a:solidFill>
                <a:latin typeface="+mn-lt"/>
                <a:ea typeface="+mn-ea"/>
                <a:cs typeface="+mn-cs"/>
              </a:rPr>
              <a:t>Needs to be able to be or work with someone connected to the local community</a:t>
            </a:r>
            <a:endParaRPr lang="en-US" sz="1200" kern="1200" dirty="0" smtClean="0">
              <a:solidFill>
                <a:schemeClr val="tx1"/>
              </a:solidFill>
              <a:latin typeface="+mn-lt"/>
              <a:ea typeface="+mn-ea"/>
              <a:cs typeface="+mn-cs"/>
            </a:endParaRPr>
          </a:p>
          <a:p>
            <a:pPr marL="171450" marR="0" indent="-171450" algn="l" defTabSz="457200" rtl="0" eaLnBrk="1" fontAlgn="auto" latinLnBrk="0" hangingPunct="1">
              <a:lnSpc>
                <a:spcPct val="100000"/>
              </a:lnSpc>
              <a:spcBef>
                <a:spcPts val="0"/>
              </a:spcBef>
              <a:spcAft>
                <a:spcPts val="0"/>
              </a:spcAft>
              <a:buClrTx/>
              <a:buSzTx/>
              <a:buFont typeface="Arial"/>
              <a:buChar char="•"/>
              <a:tabLst/>
              <a:defRPr/>
            </a:pPr>
            <a:r>
              <a:rPr lang="en-US" sz="1200" kern="1200" baseline="0" dirty="0" smtClean="0">
                <a:solidFill>
                  <a:schemeClr val="tx1"/>
                </a:solidFill>
                <a:latin typeface="+mn-lt"/>
                <a:ea typeface="+mn-ea"/>
                <a:cs typeface="+mn-cs"/>
              </a:rPr>
              <a:t>Be reliable &amp; accountable to the group – show signs of true leadership &amp; vision</a:t>
            </a:r>
          </a:p>
          <a:p>
            <a:endParaRPr lang="en-US" sz="1200" kern="1200" dirty="0" smtClean="0">
              <a:solidFill>
                <a:schemeClr val="tx1"/>
              </a:solidFill>
              <a:latin typeface="+mn-lt"/>
              <a:ea typeface="+mn-ea"/>
              <a:cs typeface="+mn-cs"/>
            </a:endParaRPr>
          </a:p>
          <a:p>
            <a:r>
              <a:rPr lang="en-US" sz="1200" b="1" kern="1200" dirty="0" smtClean="0">
                <a:solidFill>
                  <a:schemeClr val="tx1"/>
                </a:solidFill>
                <a:latin typeface="+mn-lt"/>
                <a:ea typeface="+mn-ea"/>
                <a:cs typeface="+mn-cs"/>
              </a:rPr>
              <a:t>Set a date for your initial staff &amp; teen brainstorm session</a:t>
            </a:r>
          </a:p>
          <a:p>
            <a:endParaRPr lang="en-US" sz="1200" kern="1200" dirty="0" smtClean="0">
              <a:solidFill>
                <a:schemeClr val="tx1"/>
              </a:solidFill>
              <a:latin typeface="+mn-lt"/>
              <a:ea typeface="+mn-ea"/>
              <a:cs typeface="+mn-cs"/>
            </a:endParaRPr>
          </a:p>
          <a:p>
            <a:pPr marL="171450" indent="-171450">
              <a:buFont typeface="Arial"/>
              <a:buChar char="•"/>
            </a:pPr>
            <a:r>
              <a:rPr lang="en-US" sz="1200" kern="1200" dirty="0" smtClean="0">
                <a:solidFill>
                  <a:schemeClr val="tx1"/>
                </a:solidFill>
                <a:latin typeface="+mn-lt"/>
                <a:ea typeface="+mn-ea"/>
                <a:cs typeface="+mn-cs"/>
              </a:rPr>
              <a:t>Review what has been done</a:t>
            </a:r>
          </a:p>
          <a:p>
            <a:pPr marL="171450" indent="-171450">
              <a:buFont typeface="Arial"/>
              <a:buChar char="•"/>
            </a:pPr>
            <a:r>
              <a:rPr lang="en-US" sz="1200" kern="1200" dirty="0" smtClean="0">
                <a:solidFill>
                  <a:schemeClr val="tx1"/>
                </a:solidFill>
                <a:latin typeface="+mn-lt"/>
                <a:ea typeface="+mn-ea"/>
                <a:cs typeface="+mn-cs"/>
              </a:rPr>
              <a:t>What technologies are the youth using that could easily be connected</a:t>
            </a:r>
            <a:r>
              <a:rPr lang="en-US" sz="1200" kern="1200" baseline="0" dirty="0" smtClean="0">
                <a:solidFill>
                  <a:schemeClr val="tx1"/>
                </a:solidFill>
                <a:latin typeface="+mn-lt"/>
                <a:ea typeface="+mn-ea"/>
                <a:cs typeface="+mn-cs"/>
              </a:rPr>
              <a:t> to library programming</a:t>
            </a:r>
          </a:p>
          <a:p>
            <a:pPr marL="171450" indent="-171450">
              <a:buFont typeface="Arial"/>
              <a:buChar char="•"/>
            </a:pPr>
            <a:r>
              <a:rPr lang="en-US" sz="1200" kern="1200" baseline="0" dirty="0" smtClean="0">
                <a:solidFill>
                  <a:schemeClr val="tx1"/>
                </a:solidFill>
                <a:latin typeface="+mn-lt"/>
                <a:ea typeface="+mn-ea"/>
                <a:cs typeface="+mn-cs"/>
              </a:rPr>
              <a:t>Create a one year outline (what you are going to do, how much and how often) and set dates</a:t>
            </a:r>
          </a:p>
          <a:p>
            <a:pPr marL="171450" indent="-171450">
              <a:buFont typeface="Arial"/>
              <a:buChar char="•"/>
            </a:pPr>
            <a:r>
              <a:rPr lang="en-US" sz="1200" kern="1200" baseline="0" dirty="0" smtClean="0">
                <a:solidFill>
                  <a:schemeClr val="tx1"/>
                </a:solidFill>
                <a:latin typeface="+mn-lt"/>
                <a:ea typeface="+mn-ea"/>
                <a:cs typeface="+mn-cs"/>
              </a:rPr>
              <a:t>Discuss how library staff can use these programs for professional development &amp; a better understanding of today’s technologies and media</a:t>
            </a:r>
            <a:endParaRPr lang="en-US" sz="1200" kern="1200" dirty="0" smtClean="0">
              <a:solidFill>
                <a:schemeClr val="tx1"/>
              </a:solidFill>
              <a:latin typeface="+mn-lt"/>
              <a:ea typeface="+mn-ea"/>
              <a:cs typeface="+mn-cs"/>
            </a:endParaRP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Google youth programs in your city to identify potential partners</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How can partners enhance your</a:t>
            </a:r>
            <a:r>
              <a:rPr lang="en-US" sz="1200" kern="1200" baseline="0" dirty="0" smtClean="0">
                <a:solidFill>
                  <a:schemeClr val="tx1"/>
                </a:solidFill>
                <a:latin typeface="+mn-lt"/>
                <a:ea typeface="+mn-ea"/>
                <a:cs typeface="+mn-cs"/>
              </a:rPr>
              <a:t> skill set </a:t>
            </a:r>
          </a:p>
          <a:p>
            <a:r>
              <a:rPr lang="en-US" sz="1200" kern="1200" baseline="0" dirty="0" smtClean="0">
                <a:solidFill>
                  <a:schemeClr val="tx1"/>
                </a:solidFill>
                <a:latin typeface="+mn-lt"/>
                <a:ea typeface="+mn-ea"/>
                <a:cs typeface="+mn-cs"/>
              </a:rPr>
              <a:t>Are they able to offer new programming that you are not already offering</a:t>
            </a:r>
          </a:p>
          <a:p>
            <a:r>
              <a:rPr lang="en-US" sz="1200" kern="1200" baseline="0" dirty="0" smtClean="0">
                <a:solidFill>
                  <a:schemeClr val="tx1"/>
                </a:solidFill>
                <a:latin typeface="+mn-lt"/>
                <a:ea typeface="+mn-ea"/>
                <a:cs typeface="+mn-cs"/>
              </a:rPr>
              <a:t>     [for example a class on how to use the internet is probably something that you already offer…don’t go there]</a:t>
            </a:r>
          </a:p>
          <a:p>
            <a:r>
              <a:rPr lang="en-US" sz="1200" kern="1200" baseline="0" dirty="0" smtClean="0">
                <a:solidFill>
                  <a:schemeClr val="tx1"/>
                </a:solidFill>
                <a:latin typeface="+mn-lt"/>
                <a:ea typeface="+mn-ea"/>
                <a:cs typeface="+mn-cs"/>
              </a:rPr>
              <a:t>Are they flexible and available on the libraries schedule</a:t>
            </a:r>
          </a:p>
          <a:p>
            <a:r>
              <a:rPr lang="en-US" sz="1200" kern="1200" baseline="0" dirty="0" smtClean="0">
                <a:solidFill>
                  <a:schemeClr val="tx1"/>
                </a:solidFill>
                <a:latin typeface="+mn-lt"/>
                <a:ea typeface="+mn-ea"/>
                <a:cs typeface="+mn-cs"/>
              </a:rPr>
              <a:t>     [so many libraries are open at odd hours]</a:t>
            </a:r>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12</a:t>
            </a:fld>
            <a:endParaRPr lang="en-US"/>
          </a:p>
        </p:txBody>
      </p:sp>
    </p:spTree>
    <p:extLst>
      <p:ext uri="{BB962C8B-B14F-4D97-AF65-F5344CB8AC3E}">
        <p14:creationId xmlns:p14="http://schemas.microsoft.com/office/powerpoint/2010/main" val="275983012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JODI &amp; PATRIC</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Share Responses</a:t>
            </a:r>
          </a:p>
          <a:p>
            <a:endParaRPr lang="en-US" dirty="0" smtClean="0"/>
          </a:p>
          <a:p>
            <a:pPr marL="0" marR="0" lvl="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Receive online resources that can assist you with next steps </a:t>
            </a:r>
          </a:p>
          <a:p>
            <a:endParaRPr lang="en-US" dirty="0" smtClean="0"/>
          </a:p>
          <a:p>
            <a:r>
              <a:rPr lang="en-US" sz="1200" b="0" kern="1200" dirty="0" smtClean="0">
                <a:solidFill>
                  <a:schemeClr val="tx1"/>
                </a:solidFill>
                <a:effectLst/>
                <a:latin typeface="+mn-lt"/>
                <a:ea typeface="+mn-ea"/>
                <a:cs typeface="+mn-cs"/>
              </a:rPr>
              <a:t>Review Handouts</a:t>
            </a:r>
          </a:p>
          <a:p>
            <a:r>
              <a:rPr lang="en-US" sz="1200" b="0" kern="1200" dirty="0" smtClean="0">
                <a:solidFill>
                  <a:schemeClr val="tx1"/>
                </a:solidFill>
                <a:effectLst/>
                <a:latin typeface="+mn-lt"/>
                <a:ea typeface="+mn-ea"/>
                <a:cs typeface="+mn-cs"/>
              </a:rPr>
              <a:t>	</a:t>
            </a:r>
            <a:r>
              <a:rPr lang="en-US" sz="1200" kern="1200" dirty="0" smtClean="0">
                <a:solidFill>
                  <a:schemeClr val="tx1"/>
                </a:solidFill>
                <a:latin typeface="+mn-lt"/>
                <a:ea typeface="+mn-ea"/>
                <a:cs typeface="+mn-cs"/>
              </a:rPr>
              <a:t>A copy of this PowerPoint Presentation</a:t>
            </a:r>
          </a:p>
          <a:p>
            <a:r>
              <a:rPr lang="en-US" sz="1200" kern="1200" dirty="0" smtClean="0">
                <a:solidFill>
                  <a:schemeClr val="tx1"/>
                </a:solidFill>
                <a:latin typeface="+mn-lt"/>
                <a:ea typeface="+mn-ea"/>
                <a:cs typeface="+mn-cs"/>
              </a:rPr>
              <a:t>	Resource List</a:t>
            </a:r>
          </a:p>
          <a:p>
            <a:r>
              <a:rPr lang="en-US" sz="1200" kern="1200" dirty="0" smtClean="0">
                <a:solidFill>
                  <a:schemeClr val="tx1"/>
                </a:solidFill>
                <a:latin typeface="+mn-lt"/>
                <a:ea typeface="+mn-ea"/>
                <a:cs typeface="+mn-cs"/>
              </a:rPr>
              <a:t>	* </a:t>
            </a:r>
            <a:r>
              <a:rPr lang="en-US" sz="1200" i="1" kern="1200" dirty="0" smtClean="0">
                <a:solidFill>
                  <a:schemeClr val="tx1"/>
                </a:solidFill>
                <a:latin typeface="+mn-lt"/>
                <a:ea typeface="+mn-ea"/>
                <a:cs typeface="+mn-cs"/>
              </a:rPr>
              <a:t>More handouts - to be determined</a:t>
            </a:r>
            <a:endParaRPr lang="en-US" sz="1200" b="0" kern="120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13</a:t>
            </a:fld>
            <a:endParaRPr lang="en-US"/>
          </a:p>
        </p:txBody>
      </p:sp>
    </p:spTree>
    <p:extLst>
      <p:ext uri="{BB962C8B-B14F-4D97-AF65-F5344CB8AC3E}">
        <p14:creationId xmlns:p14="http://schemas.microsoft.com/office/powerpoint/2010/main" val="275983012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JODI</a:t>
            </a:r>
          </a:p>
          <a:p>
            <a:endParaRPr lang="en-US" dirty="0" smtClean="0"/>
          </a:p>
          <a:p>
            <a:r>
              <a:rPr lang="en-US" dirty="0" smtClean="0"/>
              <a:t>Thank you for participating.</a:t>
            </a:r>
          </a:p>
          <a:p>
            <a:endParaRPr lang="en-US" dirty="0" smtClean="0"/>
          </a:p>
          <a:p>
            <a:r>
              <a:rPr lang="en-US" dirty="0" smtClean="0"/>
              <a:t>This</a:t>
            </a:r>
            <a:r>
              <a:rPr lang="en-US" baseline="0" dirty="0" smtClean="0"/>
              <a:t> is the third of four webinars being lead by Media Arts Center San Diego.  </a:t>
            </a:r>
          </a:p>
          <a:p>
            <a:endParaRPr lang="en-US" baseline="0" dirty="0" smtClean="0"/>
          </a:p>
          <a:p>
            <a:r>
              <a:rPr lang="en-US" baseline="0" dirty="0" smtClean="0"/>
              <a:t>The first two webinars have been archived with </a:t>
            </a:r>
            <a:r>
              <a:rPr lang="en-US" baseline="0" dirty="0" err="1" smtClean="0"/>
              <a:t>InfoPeople</a:t>
            </a:r>
            <a:r>
              <a:rPr lang="en-US" baseline="0" dirty="0" smtClean="0"/>
              <a:t> – just look for the October webinar entitled</a:t>
            </a:r>
          </a:p>
          <a:p>
            <a:r>
              <a:rPr lang="en-US" sz="1200" u="none" kern="1200" dirty="0" smtClean="0">
                <a:solidFill>
                  <a:srgbClr val="333333"/>
                </a:solidFill>
                <a:latin typeface="+mn-lt"/>
                <a:ea typeface="+mn-ea"/>
                <a:cs typeface="+mn-cs"/>
                <a:hlinkClick r:id="rId3"/>
              </a:rPr>
              <a:t>Using Smart Phones as a Marketing and Programming Tool</a:t>
            </a:r>
            <a:r>
              <a:rPr lang="en-US" sz="1200" u="none" kern="1200" dirty="0" smtClean="0">
                <a:solidFill>
                  <a:srgbClr val="333333"/>
                </a:solidFill>
                <a:latin typeface="+mn-lt"/>
                <a:ea typeface="+mn-ea"/>
                <a:cs typeface="+mn-cs"/>
              </a:rPr>
              <a:t> and the December webinar entitled</a:t>
            </a:r>
          </a:p>
          <a:p>
            <a:r>
              <a:rPr lang="en-US" sz="1200" dirty="0" smtClean="0"/>
              <a:t>Building Digital </a:t>
            </a:r>
            <a:r>
              <a:rPr lang="en-US" sz="1200" dirty="0" err="1" smtClean="0"/>
              <a:t>Communitiesthrough</a:t>
            </a:r>
            <a:r>
              <a:rPr lang="en-US" sz="1200" dirty="0" smtClean="0"/>
              <a:t> Blogs and Social Networking</a:t>
            </a:r>
            <a:endParaRPr lang="en-US" sz="1200" u="none" kern="1200" dirty="0" smtClean="0">
              <a:solidFill>
                <a:srgbClr val="333333"/>
              </a:solidFill>
              <a:latin typeface="+mn-lt"/>
              <a:ea typeface="+mn-ea"/>
              <a:cs typeface="+mn-cs"/>
            </a:endParaRPr>
          </a:p>
          <a:p>
            <a:endParaRPr lang="en-US" baseline="0" dirty="0" smtClean="0"/>
          </a:p>
          <a:p>
            <a:r>
              <a:rPr lang="en-US" baseline="0" dirty="0" smtClean="0"/>
              <a:t>And look for Patric to return with San Diego Latino Film Festival founder &amp; Media Arts Center San Diego’s Executive Director Ethan van Thillo next month for </a:t>
            </a:r>
          </a:p>
          <a:p>
            <a:r>
              <a:rPr lang="en-US" sz="1200" kern="1200" dirty="0" smtClean="0">
                <a:solidFill>
                  <a:schemeClr val="tx1"/>
                </a:solidFill>
                <a:latin typeface="+mn-lt"/>
                <a:ea typeface="+mn-ea"/>
                <a:cs typeface="+mn-cs"/>
              </a:rPr>
              <a:t> </a:t>
            </a:r>
          </a:p>
          <a:p>
            <a:r>
              <a:rPr lang="en-US" sz="1200" kern="1200" dirty="0" smtClean="0">
                <a:solidFill>
                  <a:schemeClr val="tx1"/>
                </a:solidFill>
                <a:latin typeface="+mn-lt"/>
                <a:ea typeface="+mn-ea"/>
                <a:cs typeface="+mn-cs"/>
              </a:rPr>
              <a:t>Wednesday, March 28, 2012:</a:t>
            </a:r>
          </a:p>
          <a:p>
            <a:r>
              <a:rPr lang="en-US" sz="1200" kern="1200" dirty="0" smtClean="0">
                <a:solidFill>
                  <a:schemeClr val="tx1"/>
                </a:solidFill>
                <a:latin typeface="+mn-lt"/>
                <a:ea typeface="+mn-ea"/>
                <a:cs typeface="+mn-cs"/>
              </a:rPr>
              <a:t>Outreach to Hispanic/Latino Populations	</a:t>
            </a:r>
          </a:p>
          <a:p>
            <a:endParaRPr lang="en-US" dirty="0"/>
          </a:p>
        </p:txBody>
      </p:sp>
      <p:sp>
        <p:nvSpPr>
          <p:cNvPr id="4" name="Slide Number Placeholder 3"/>
          <p:cNvSpPr>
            <a:spLocks noGrp="1"/>
          </p:cNvSpPr>
          <p:nvPr>
            <p:ph type="sldNum" sz="quarter" idx="10"/>
          </p:nvPr>
        </p:nvSpPr>
        <p:spPr/>
        <p:txBody>
          <a:bodyPr/>
          <a:lstStyle/>
          <a:p>
            <a:fld id="{93938B07-BCBA-3946-BEAC-3E5F500338FD}" type="slidenum">
              <a:rPr lang="en-US" smtClean="0"/>
              <a:pPr/>
              <a:t>14</a:t>
            </a:fld>
            <a:endParaRPr lang="en-US"/>
          </a:p>
        </p:txBody>
      </p:sp>
    </p:spTree>
    <p:extLst>
      <p:ext uri="{BB962C8B-B14F-4D97-AF65-F5344CB8AC3E}">
        <p14:creationId xmlns:p14="http://schemas.microsoft.com/office/powerpoint/2010/main" val="95515479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ight Triangle 6"/>
          <p:cNvSpPr/>
          <p:nvPr/>
        </p:nvSpPr>
        <p:spPr>
          <a:xfrm>
            <a:off x="0" y="2647950"/>
            <a:ext cx="3571875" cy="4210050"/>
          </a:xfrm>
          <a:prstGeom prst="rtTriangl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7"/>
          <p:cNvSpPr/>
          <p:nvPr/>
        </p:nvSpPr>
        <p:spPr>
          <a:xfrm>
            <a:off x="-2380" y="-925"/>
            <a:ext cx="9146380" cy="6858925"/>
          </a:xfrm>
          <a:custGeom>
            <a:avLst/>
            <a:gdLst>
              <a:gd name="connsiteX0" fmla="*/ 0 w 3350419"/>
              <a:gd name="connsiteY0" fmla="*/ 2081213 h 2083594"/>
              <a:gd name="connsiteX1" fmla="*/ 3031331 w 3350419"/>
              <a:gd name="connsiteY1" fmla="*/ 0 h 2083594"/>
              <a:gd name="connsiteX2" fmla="*/ 3350419 w 3350419"/>
              <a:gd name="connsiteY2" fmla="*/ 80963 h 2083594"/>
              <a:gd name="connsiteX3" fmla="*/ 3350419 w 3350419"/>
              <a:gd name="connsiteY3" fmla="*/ 2083594 h 2083594"/>
              <a:gd name="connsiteX4" fmla="*/ 0 w 3350419"/>
              <a:gd name="connsiteY4" fmla="*/ 2081213 h 2083594"/>
              <a:gd name="connsiteX0" fmla="*/ 0 w 3112294"/>
              <a:gd name="connsiteY0" fmla="*/ 2019301 h 2083594"/>
              <a:gd name="connsiteX1" fmla="*/ 2793206 w 3112294"/>
              <a:gd name="connsiteY1" fmla="*/ 0 h 2083594"/>
              <a:gd name="connsiteX2" fmla="*/ 3112294 w 3112294"/>
              <a:gd name="connsiteY2" fmla="*/ 80963 h 2083594"/>
              <a:gd name="connsiteX3" fmla="*/ 3112294 w 3112294"/>
              <a:gd name="connsiteY3" fmla="*/ 2083594 h 2083594"/>
              <a:gd name="connsiteX4" fmla="*/ 0 w 3112294"/>
              <a:gd name="connsiteY4" fmla="*/ 2019301 h 2083594"/>
              <a:gd name="connsiteX0" fmla="*/ 0 w 3345656"/>
              <a:gd name="connsiteY0" fmla="*/ 2097882 h 2097882"/>
              <a:gd name="connsiteX1" fmla="*/ 3026568 w 3345656"/>
              <a:gd name="connsiteY1" fmla="*/ 0 h 2097882"/>
              <a:gd name="connsiteX2" fmla="*/ 3345656 w 3345656"/>
              <a:gd name="connsiteY2" fmla="*/ 80963 h 2097882"/>
              <a:gd name="connsiteX3" fmla="*/ 3345656 w 3345656"/>
              <a:gd name="connsiteY3" fmla="*/ 2083594 h 2097882"/>
              <a:gd name="connsiteX4" fmla="*/ 0 w 3345656"/>
              <a:gd name="connsiteY4" fmla="*/ 2097882 h 2097882"/>
              <a:gd name="connsiteX0" fmla="*/ 0 w 2800350"/>
              <a:gd name="connsiteY0" fmla="*/ 1935957 h 2083594"/>
              <a:gd name="connsiteX1" fmla="*/ 2481262 w 2800350"/>
              <a:gd name="connsiteY1" fmla="*/ 0 h 2083594"/>
              <a:gd name="connsiteX2" fmla="*/ 2800350 w 2800350"/>
              <a:gd name="connsiteY2" fmla="*/ 80963 h 2083594"/>
              <a:gd name="connsiteX3" fmla="*/ 2800350 w 2800350"/>
              <a:gd name="connsiteY3" fmla="*/ 2083594 h 2083594"/>
              <a:gd name="connsiteX4" fmla="*/ 0 w 2800350"/>
              <a:gd name="connsiteY4" fmla="*/ 1935957 h 2083594"/>
              <a:gd name="connsiteX0" fmla="*/ 0 w 3352800"/>
              <a:gd name="connsiteY0" fmla="*/ 2083594 h 2083594"/>
              <a:gd name="connsiteX1" fmla="*/ 3033712 w 3352800"/>
              <a:gd name="connsiteY1" fmla="*/ 0 h 2083594"/>
              <a:gd name="connsiteX2" fmla="*/ 3352800 w 3352800"/>
              <a:gd name="connsiteY2" fmla="*/ 80963 h 2083594"/>
              <a:gd name="connsiteX3" fmla="*/ 3352800 w 3352800"/>
              <a:gd name="connsiteY3" fmla="*/ 2083594 h 2083594"/>
              <a:gd name="connsiteX4" fmla="*/ 0 w 3352800"/>
              <a:gd name="connsiteY4" fmla="*/ 2083594 h 2083594"/>
              <a:gd name="connsiteX0" fmla="*/ 0 w 3352800"/>
              <a:gd name="connsiteY0" fmla="*/ 2002631 h 2002631"/>
              <a:gd name="connsiteX1" fmla="*/ 3033712 w 3352800"/>
              <a:gd name="connsiteY1" fmla="*/ 15716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988469 w 3352800"/>
              <a:gd name="connsiteY1" fmla="*/ 59530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3966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45314 w 3352800"/>
              <a:gd name="connsiteY1" fmla="*/ 1224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4839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75865 w 3352800"/>
              <a:gd name="connsiteY1" fmla="*/ 8178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901 h 2002901"/>
              <a:gd name="connsiteX1" fmla="*/ 2836585 w 3352800"/>
              <a:gd name="connsiteY1" fmla="*/ 0 h 2002901"/>
              <a:gd name="connsiteX2" fmla="*/ 3352800 w 3352800"/>
              <a:gd name="connsiteY2" fmla="*/ 270 h 2002901"/>
              <a:gd name="connsiteX3" fmla="*/ 3352800 w 3352800"/>
              <a:gd name="connsiteY3" fmla="*/ 2002901 h 2002901"/>
              <a:gd name="connsiteX4" fmla="*/ 0 w 3352800"/>
              <a:gd name="connsiteY4" fmla="*/ 2002901 h 200290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352800" h="2002901">
                <a:moveTo>
                  <a:pt x="0" y="2002901"/>
                </a:moveTo>
                <a:lnTo>
                  <a:pt x="2836585" y="0"/>
                </a:lnTo>
                <a:lnTo>
                  <a:pt x="3352800" y="270"/>
                </a:lnTo>
                <a:lnTo>
                  <a:pt x="3352800" y="2002901"/>
                </a:lnTo>
                <a:lnTo>
                  <a:pt x="0" y="2002901"/>
                </a:lnTo>
                <a:close/>
              </a:path>
            </a:pathLst>
          </a:cu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ctrTitle"/>
          </p:nvPr>
        </p:nvSpPr>
        <p:spPr>
          <a:xfrm rot="19140000">
            <a:off x="817112" y="1730403"/>
            <a:ext cx="5648623" cy="1204306"/>
          </a:xfrm>
        </p:spPr>
        <p:txBody>
          <a:bodyPr bIns="9144" anchor="b"/>
          <a:lstStyle>
            <a:lvl1pPr>
              <a:defRPr sz="3200"/>
            </a:lvl1pPr>
          </a:lstStyle>
          <a:p>
            <a:r>
              <a:rPr lang="en-US" smtClean="0"/>
              <a:t>Click to edit Master title style</a:t>
            </a:r>
            <a:endParaRPr lang="en-US" dirty="0"/>
          </a:p>
        </p:txBody>
      </p:sp>
      <p:sp>
        <p:nvSpPr>
          <p:cNvPr id="3" name="Subtitle 2"/>
          <p:cNvSpPr>
            <a:spLocks noGrp="1"/>
          </p:cNvSpPr>
          <p:nvPr>
            <p:ph type="subTitle" idx="1"/>
          </p:nvPr>
        </p:nvSpPr>
        <p:spPr>
          <a:xfrm rot="19140000">
            <a:off x="1212277" y="2470925"/>
            <a:ext cx="6511131" cy="329259"/>
          </a:xfrm>
        </p:spPr>
        <p:txBody>
          <a:bodyPr tIns="9144">
            <a:normAutofit/>
          </a:bodyPr>
          <a:lstStyle>
            <a:lvl1pPr marL="0" indent="0" algn="l">
              <a:buNone/>
              <a:defRPr kumimoji="0" lang="en-US" sz="1400" b="0" i="0" u="none" strike="noStrike" kern="1200" cap="all" spc="400" normalizeH="0" baseline="0" noProof="0" dirty="0" smtClean="0">
                <a:ln>
                  <a:noFill/>
                </a:ln>
                <a:solidFill>
                  <a:schemeClr val="tx1"/>
                </a:solidFill>
                <a:effectLst/>
                <a:uLnTx/>
                <a:uFillTx/>
                <a:latin typeface="+mn-lt"/>
                <a:ea typeface="+mj-ea"/>
                <a:cs typeface="Tunga" pitchFamily="2"/>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pPr marL="0" marR="0" lvl="0" indent="0" algn="l" defTabSz="914400" rtl="0" eaLnBrk="1" fontAlgn="auto" latinLnBrk="0" hangingPunct="1">
              <a:lnSpc>
                <a:spcPct val="100000"/>
              </a:lnSpc>
              <a:spcBef>
                <a:spcPts val="0"/>
              </a:spcBef>
              <a:spcAft>
                <a:spcPts val="0"/>
              </a:spcAft>
              <a:buClr>
                <a:schemeClr val="accent1"/>
              </a:buClr>
              <a:buSzPct val="100000"/>
              <a:buFont typeface="Arial" pitchFamily="34" charset="0"/>
              <a:buNone/>
              <a:tabLst/>
              <a:defRPr/>
            </a:pPr>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C8AED044-7D8D-E543-880F-665CF8078360}" type="datetimeFigureOut">
              <a:rPr lang="en-US" smtClean="0"/>
              <a:pPr/>
              <a:t>1/27/12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C8AED044-7D8D-E543-880F-665CF8078360}" type="datetimeFigureOut">
              <a:rPr lang="en-US" smtClean="0"/>
              <a:pPr/>
              <a:t>1/27/12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8" name="Freeform 7"/>
          <p:cNvSpPr/>
          <p:nvPr/>
        </p:nvSpPr>
        <p:spPr>
          <a:xfrm>
            <a:off x="-2380" y="-925"/>
            <a:ext cx="9146380" cy="6858925"/>
          </a:xfrm>
          <a:custGeom>
            <a:avLst/>
            <a:gdLst>
              <a:gd name="connsiteX0" fmla="*/ 0 w 3350419"/>
              <a:gd name="connsiteY0" fmla="*/ 2081213 h 2083594"/>
              <a:gd name="connsiteX1" fmla="*/ 3031331 w 3350419"/>
              <a:gd name="connsiteY1" fmla="*/ 0 h 2083594"/>
              <a:gd name="connsiteX2" fmla="*/ 3350419 w 3350419"/>
              <a:gd name="connsiteY2" fmla="*/ 80963 h 2083594"/>
              <a:gd name="connsiteX3" fmla="*/ 3350419 w 3350419"/>
              <a:gd name="connsiteY3" fmla="*/ 2083594 h 2083594"/>
              <a:gd name="connsiteX4" fmla="*/ 0 w 3350419"/>
              <a:gd name="connsiteY4" fmla="*/ 2081213 h 2083594"/>
              <a:gd name="connsiteX0" fmla="*/ 0 w 3112294"/>
              <a:gd name="connsiteY0" fmla="*/ 2019301 h 2083594"/>
              <a:gd name="connsiteX1" fmla="*/ 2793206 w 3112294"/>
              <a:gd name="connsiteY1" fmla="*/ 0 h 2083594"/>
              <a:gd name="connsiteX2" fmla="*/ 3112294 w 3112294"/>
              <a:gd name="connsiteY2" fmla="*/ 80963 h 2083594"/>
              <a:gd name="connsiteX3" fmla="*/ 3112294 w 3112294"/>
              <a:gd name="connsiteY3" fmla="*/ 2083594 h 2083594"/>
              <a:gd name="connsiteX4" fmla="*/ 0 w 3112294"/>
              <a:gd name="connsiteY4" fmla="*/ 2019301 h 2083594"/>
              <a:gd name="connsiteX0" fmla="*/ 0 w 3345656"/>
              <a:gd name="connsiteY0" fmla="*/ 2097882 h 2097882"/>
              <a:gd name="connsiteX1" fmla="*/ 3026568 w 3345656"/>
              <a:gd name="connsiteY1" fmla="*/ 0 h 2097882"/>
              <a:gd name="connsiteX2" fmla="*/ 3345656 w 3345656"/>
              <a:gd name="connsiteY2" fmla="*/ 80963 h 2097882"/>
              <a:gd name="connsiteX3" fmla="*/ 3345656 w 3345656"/>
              <a:gd name="connsiteY3" fmla="*/ 2083594 h 2097882"/>
              <a:gd name="connsiteX4" fmla="*/ 0 w 3345656"/>
              <a:gd name="connsiteY4" fmla="*/ 2097882 h 2097882"/>
              <a:gd name="connsiteX0" fmla="*/ 0 w 2800350"/>
              <a:gd name="connsiteY0" fmla="*/ 1935957 h 2083594"/>
              <a:gd name="connsiteX1" fmla="*/ 2481262 w 2800350"/>
              <a:gd name="connsiteY1" fmla="*/ 0 h 2083594"/>
              <a:gd name="connsiteX2" fmla="*/ 2800350 w 2800350"/>
              <a:gd name="connsiteY2" fmla="*/ 80963 h 2083594"/>
              <a:gd name="connsiteX3" fmla="*/ 2800350 w 2800350"/>
              <a:gd name="connsiteY3" fmla="*/ 2083594 h 2083594"/>
              <a:gd name="connsiteX4" fmla="*/ 0 w 2800350"/>
              <a:gd name="connsiteY4" fmla="*/ 1935957 h 2083594"/>
              <a:gd name="connsiteX0" fmla="*/ 0 w 3352800"/>
              <a:gd name="connsiteY0" fmla="*/ 2083594 h 2083594"/>
              <a:gd name="connsiteX1" fmla="*/ 3033712 w 3352800"/>
              <a:gd name="connsiteY1" fmla="*/ 0 h 2083594"/>
              <a:gd name="connsiteX2" fmla="*/ 3352800 w 3352800"/>
              <a:gd name="connsiteY2" fmla="*/ 80963 h 2083594"/>
              <a:gd name="connsiteX3" fmla="*/ 3352800 w 3352800"/>
              <a:gd name="connsiteY3" fmla="*/ 2083594 h 2083594"/>
              <a:gd name="connsiteX4" fmla="*/ 0 w 3352800"/>
              <a:gd name="connsiteY4" fmla="*/ 2083594 h 2083594"/>
              <a:gd name="connsiteX0" fmla="*/ 0 w 3352800"/>
              <a:gd name="connsiteY0" fmla="*/ 2002631 h 2002631"/>
              <a:gd name="connsiteX1" fmla="*/ 3033712 w 3352800"/>
              <a:gd name="connsiteY1" fmla="*/ 15716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988469 w 3352800"/>
              <a:gd name="connsiteY1" fmla="*/ 59530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3966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45314 w 3352800"/>
              <a:gd name="connsiteY1" fmla="*/ 1224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4839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75865 w 3352800"/>
              <a:gd name="connsiteY1" fmla="*/ 8178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901 h 2002901"/>
              <a:gd name="connsiteX1" fmla="*/ 2836585 w 3352800"/>
              <a:gd name="connsiteY1" fmla="*/ 0 h 2002901"/>
              <a:gd name="connsiteX2" fmla="*/ 3352800 w 3352800"/>
              <a:gd name="connsiteY2" fmla="*/ 270 h 2002901"/>
              <a:gd name="connsiteX3" fmla="*/ 3352800 w 3352800"/>
              <a:gd name="connsiteY3" fmla="*/ 2002901 h 2002901"/>
              <a:gd name="connsiteX4" fmla="*/ 0 w 3352800"/>
              <a:gd name="connsiteY4" fmla="*/ 2002901 h 200290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352800" h="2002901">
                <a:moveTo>
                  <a:pt x="0" y="2002901"/>
                </a:moveTo>
                <a:lnTo>
                  <a:pt x="2836585" y="0"/>
                </a:lnTo>
                <a:lnTo>
                  <a:pt x="3352800" y="270"/>
                </a:lnTo>
                <a:lnTo>
                  <a:pt x="3352800" y="2002901"/>
                </a:lnTo>
                <a:lnTo>
                  <a:pt x="0" y="2002901"/>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ight Triangle 6"/>
          <p:cNvSpPr/>
          <p:nvPr/>
        </p:nvSpPr>
        <p:spPr>
          <a:xfrm>
            <a:off x="0" y="2647950"/>
            <a:ext cx="3571875" cy="4210050"/>
          </a:xfrm>
          <a:prstGeom prst="rtTriangle">
            <a:avLst/>
          </a:pr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rot="19140000">
            <a:off x="819399" y="1726737"/>
            <a:ext cx="5650992" cy="1207509"/>
          </a:xfrm>
        </p:spPr>
        <p:txBody>
          <a:bodyPr bIns="9144" anchor="b"/>
          <a:lstStyle>
            <a:lvl1pPr algn="l">
              <a:defRPr kumimoji="0" lang="en-US" sz="3200" b="0" i="0" u="none" strike="noStrike" kern="1200" cap="all" spc="0" normalizeH="0" baseline="0" noProof="0" dirty="0" smtClean="0">
                <a:ln>
                  <a:noFill/>
                </a:ln>
                <a:solidFill>
                  <a:schemeClr val="tx1"/>
                </a:solidFill>
                <a:effectLst/>
                <a:uLnTx/>
                <a:uFillTx/>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lang="en-US" smtClean="0"/>
              <a:t>Click to edit Master title style</a:t>
            </a:r>
            <a:endParaRPr lang="en-US" dirty="0"/>
          </a:p>
        </p:txBody>
      </p:sp>
      <p:sp>
        <p:nvSpPr>
          <p:cNvPr id="3" name="Text Placeholder 2"/>
          <p:cNvSpPr>
            <a:spLocks noGrp="1"/>
          </p:cNvSpPr>
          <p:nvPr>
            <p:ph type="body" idx="1"/>
          </p:nvPr>
        </p:nvSpPr>
        <p:spPr>
          <a:xfrm rot="19140000">
            <a:off x="1216152" y="2468304"/>
            <a:ext cx="6510528" cy="329184"/>
          </a:xfrm>
        </p:spPr>
        <p:txBody>
          <a:bodyPr anchor="t">
            <a:normAutofit/>
          </a:bodyPr>
          <a:lstStyle>
            <a:lvl1pPr marL="0" indent="0">
              <a:buNone/>
              <a:defRPr kumimoji="0" lang="en-US" sz="1400" b="0" i="0" u="none" strike="noStrike" kern="1200" cap="all" spc="400" normalizeH="0" baseline="0" noProof="0" dirty="0" smtClean="0">
                <a:ln>
                  <a:noFill/>
                </a:ln>
                <a:solidFill>
                  <a:schemeClr val="tx1"/>
                </a:solidFill>
                <a:effectLst/>
                <a:uLnTx/>
                <a:uFillTx/>
                <a:latin typeface="+mn-lt"/>
                <a:ea typeface="+mj-ea"/>
                <a:cs typeface="Tunga" pitchFamily="2"/>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marL="0" marR="0" lvl="0" indent="0" algn="l" defTabSz="914400" rtl="0" eaLnBrk="1" fontAlgn="auto" latinLnBrk="0" hangingPunct="1">
              <a:lnSpc>
                <a:spcPct val="100000"/>
              </a:lnSpc>
              <a:spcBef>
                <a:spcPts val="0"/>
              </a:spcBef>
              <a:spcAft>
                <a:spcPts val="0"/>
              </a:spcAft>
              <a:buClr>
                <a:schemeClr val="accent1"/>
              </a:buClr>
              <a:buSzPct val="100000"/>
              <a:buFont typeface="Arial" pitchFamily="34" charset="0"/>
              <a:buNone/>
              <a:tabLst/>
              <a:defRPr/>
            </a:pPr>
            <a:r>
              <a:rPr lang="en-US" smtClean="0"/>
              <a:t>Click to edit Master text styles</a:t>
            </a:r>
          </a:p>
        </p:txBody>
      </p:sp>
      <p:sp>
        <p:nvSpPr>
          <p:cNvPr id="4" name="Date Placeholder 3"/>
          <p:cNvSpPr>
            <a:spLocks noGrp="1"/>
          </p:cNvSpPr>
          <p:nvPr>
            <p:ph type="dt" sz="half" idx="10"/>
          </p:nvPr>
        </p:nvSpPr>
        <p:spPr/>
        <p:txBody>
          <a:bodyPr/>
          <a:lstStyle/>
          <a:p>
            <a:fld id="{C8AED044-7D8D-E543-880F-665CF8078360}" type="datetimeFigureOut">
              <a:rPr lang="en-US" smtClean="0"/>
              <a:pPr/>
              <a:t>1/27/12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822960" y="1097280"/>
            <a:ext cx="3200400" cy="3712464"/>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700016" y="1097280"/>
            <a:ext cx="3200400" cy="3712464"/>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C8AED044-7D8D-E543-880F-665CF8078360}" type="datetimeFigureOut">
              <a:rPr lang="en-US" smtClean="0"/>
              <a:pPr/>
              <a:t>1/27/12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C858138-BDA8-9745-9544-13073EF8BB91}" type="slidenum">
              <a:rPr lang="en-US" smtClean="0"/>
              <a:pPr/>
              <a:t>‹#›</a:t>
            </a:fld>
            <a:endParaRPr lang="en-US"/>
          </a:p>
        </p:txBody>
      </p:sp>
      <p:sp>
        <p:nvSpPr>
          <p:cNvPr id="8" name="Title 7"/>
          <p:cNvSpPr>
            <a:spLocks noGrp="1"/>
          </p:cNvSpPr>
          <p:nvPr>
            <p:ph type="title"/>
          </p:nvPr>
        </p:nvSpPr>
        <p:spPr/>
        <p:txBody>
          <a:bodyPr/>
          <a:lstStyle/>
          <a:p>
            <a:r>
              <a:rPr lang="en-US" smtClean="0"/>
              <a:t>Click to edit Master title style</a:t>
            </a:r>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822960" y="1097280"/>
            <a:ext cx="3200400" cy="548640"/>
          </a:xfrm>
        </p:spPr>
        <p:txBody>
          <a:bodyPr anchor="b">
            <a:normAutofit/>
          </a:bodyPr>
          <a:lstStyle>
            <a:lvl1pPr marL="0" indent="0">
              <a:buNone/>
              <a:defRPr lang="en-US" sz="1400" b="0" kern="1200" cap="all" spc="400" baseline="0" dirty="0" smtClean="0">
                <a:solidFill>
                  <a:schemeClr val="tx1"/>
                </a:solidFill>
                <a:latin typeface="+mn-lt"/>
                <a:ea typeface="+mj-ea"/>
                <a:cs typeface="Tunga" pitchFamily="2"/>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100000"/>
              </a:lnSpc>
              <a:spcBef>
                <a:spcPts val="0"/>
              </a:spcBef>
              <a:spcAft>
                <a:spcPts val="0"/>
              </a:spcAft>
              <a:buClr>
                <a:schemeClr val="accent1"/>
              </a:buClr>
              <a:buFont typeface="Arial" pitchFamily="34" charset="0"/>
              <a:buNone/>
            </a:pPr>
            <a:r>
              <a:rPr lang="en-US" smtClean="0"/>
              <a:t>Click to edit Master text styles</a:t>
            </a:r>
          </a:p>
        </p:txBody>
      </p:sp>
      <p:sp>
        <p:nvSpPr>
          <p:cNvPr id="4" name="Content Placeholder 3"/>
          <p:cNvSpPr>
            <a:spLocks noGrp="1"/>
          </p:cNvSpPr>
          <p:nvPr>
            <p:ph sz="half" idx="2"/>
          </p:nvPr>
        </p:nvSpPr>
        <p:spPr>
          <a:xfrm>
            <a:off x="819150" y="1701848"/>
            <a:ext cx="3200400" cy="310896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700016" y="1097280"/>
            <a:ext cx="3200400" cy="548640"/>
          </a:xfrm>
        </p:spPr>
        <p:txBody>
          <a:bodyPr anchor="b">
            <a:normAutofit/>
          </a:bodyPr>
          <a:lstStyle>
            <a:lvl1pPr marL="0" indent="0">
              <a:buNone/>
              <a:defRPr lang="en-US" sz="1400" b="0" kern="1200" cap="all" spc="400" baseline="0" dirty="0" smtClean="0">
                <a:solidFill>
                  <a:schemeClr val="tx1"/>
                </a:solidFill>
                <a:latin typeface="+mn-lt"/>
                <a:ea typeface="+mj-ea"/>
                <a:cs typeface="Tunga" pitchFamily="2"/>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100000"/>
              </a:lnSpc>
              <a:spcBef>
                <a:spcPts val="0"/>
              </a:spcBef>
              <a:spcAft>
                <a:spcPts val="0"/>
              </a:spcAft>
              <a:buClr>
                <a:schemeClr val="accent1"/>
              </a:buClr>
              <a:buFont typeface="Arial" pitchFamily="34" charset="0"/>
              <a:buNone/>
            </a:pPr>
            <a:r>
              <a:rPr lang="en-US" smtClean="0"/>
              <a:t>Click to edit Master text styles</a:t>
            </a:r>
          </a:p>
        </p:txBody>
      </p:sp>
      <p:sp>
        <p:nvSpPr>
          <p:cNvPr id="6" name="Content Placeholder 5"/>
          <p:cNvSpPr>
            <a:spLocks noGrp="1"/>
          </p:cNvSpPr>
          <p:nvPr>
            <p:ph sz="quarter" idx="4"/>
          </p:nvPr>
        </p:nvSpPr>
        <p:spPr>
          <a:xfrm>
            <a:off x="4700016" y="1701848"/>
            <a:ext cx="3200400" cy="310896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C8AED044-7D8D-E543-880F-665CF8078360}" type="datetimeFigureOut">
              <a:rPr lang="en-US" smtClean="0"/>
              <a:pPr/>
              <a:t>1/27/12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C8AED044-7D8D-E543-880F-665CF8078360}" type="datetimeFigureOut">
              <a:rPr lang="en-US" smtClean="0"/>
              <a:pPr/>
              <a:t>1/27/12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8AED044-7D8D-E543-880F-665CF8078360}" type="datetimeFigureOut">
              <a:rPr lang="en-US" smtClean="0"/>
              <a:pPr/>
              <a:t>1/27/12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7" name="Right Triangle 16"/>
          <p:cNvSpPr/>
          <p:nvPr/>
        </p:nvSpPr>
        <p:spPr>
          <a:xfrm>
            <a:off x="0" y="2647950"/>
            <a:ext cx="3571875" cy="4210050"/>
          </a:xfrm>
          <a:prstGeom prst="rtTriangl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ight Triangle 17"/>
          <p:cNvSpPr/>
          <p:nvPr/>
        </p:nvSpPr>
        <p:spPr>
          <a:xfrm rot="5400000">
            <a:off x="433389" y="-433387"/>
            <a:ext cx="6858000" cy="7724778"/>
          </a:xfrm>
          <a:prstGeom prst="rtTriangle">
            <a:avLst/>
          </a:pr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2" name="Title 1"/>
          <p:cNvSpPr>
            <a:spLocks noGrp="1"/>
          </p:cNvSpPr>
          <p:nvPr>
            <p:ph type="title"/>
          </p:nvPr>
        </p:nvSpPr>
        <p:spPr>
          <a:xfrm rot="19140000">
            <a:off x="784930" y="1576103"/>
            <a:ext cx="5212080" cy="1089427"/>
          </a:xfrm>
        </p:spPr>
        <p:txBody>
          <a:bodyPr bIns="0" anchor="b"/>
          <a:lstStyle>
            <a:lvl1pPr algn="l">
              <a:defRPr kumimoji="0" lang="en-US" sz="2800" b="0" i="0" u="none" strike="noStrike" kern="1200" cap="all" spc="0" normalizeH="0" baseline="0" noProof="0" dirty="0" smtClean="0">
                <a:ln>
                  <a:noFill/>
                </a:ln>
                <a:solidFill>
                  <a:srgbClr val="FFFFFF"/>
                </a:solidFill>
                <a:effectLst/>
                <a:uLnTx/>
                <a:uFillTx/>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lang="en-US" smtClean="0"/>
              <a:t>Click to edit Master title style</a:t>
            </a:r>
            <a:endParaRPr lang="en-US" dirty="0"/>
          </a:p>
        </p:txBody>
      </p:sp>
      <p:sp>
        <p:nvSpPr>
          <p:cNvPr id="3" name="Content Placeholder 2"/>
          <p:cNvSpPr>
            <a:spLocks noGrp="1"/>
          </p:cNvSpPr>
          <p:nvPr>
            <p:ph idx="1"/>
          </p:nvPr>
        </p:nvSpPr>
        <p:spPr>
          <a:xfrm>
            <a:off x="4749552" y="2618912"/>
            <a:ext cx="3807779" cy="3324687"/>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rot="19140000">
            <a:off x="1297954" y="2253385"/>
            <a:ext cx="5794760" cy="623314"/>
          </a:xfrm>
        </p:spPr>
        <p:txBody>
          <a:bodyPr>
            <a:normAutofit/>
          </a:bodyPr>
          <a:lstStyle>
            <a:lvl1pPr marL="0" indent="0">
              <a:buNone/>
              <a:defRPr lang="en-US" sz="1400" b="1" kern="1200" dirty="0" smtClean="0">
                <a:solidFill>
                  <a:srgbClr val="FFFFFF"/>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marL="0" marR="0" lvl="0" indent="0" algn="l" defTabSz="914400" rtl="0" eaLnBrk="1" fontAlgn="auto" latinLnBrk="0" hangingPunct="1">
              <a:lnSpc>
                <a:spcPct val="100000"/>
              </a:lnSpc>
              <a:spcBef>
                <a:spcPts val="300"/>
              </a:spcBef>
              <a:spcAft>
                <a:spcPts val="0"/>
              </a:spcAft>
              <a:buClr>
                <a:schemeClr val="accent1"/>
              </a:buClr>
              <a:buSzPct val="100000"/>
              <a:buFont typeface="Arial" pitchFamily="34" charset="0"/>
              <a:buNone/>
              <a:tabLst/>
              <a:defRPr/>
            </a:pPr>
            <a:r>
              <a:rPr lang="en-US" smtClean="0"/>
              <a:t>Click to edit Master text styles</a:t>
            </a:r>
          </a:p>
        </p:txBody>
      </p:sp>
      <p:sp>
        <p:nvSpPr>
          <p:cNvPr id="5" name="Date Placeholder 4"/>
          <p:cNvSpPr>
            <a:spLocks noGrp="1"/>
          </p:cNvSpPr>
          <p:nvPr>
            <p:ph type="dt" sz="half" idx="10"/>
          </p:nvPr>
        </p:nvSpPr>
        <p:spPr/>
        <p:txBody>
          <a:bodyPr/>
          <a:lstStyle/>
          <a:p>
            <a:fld id="{C8AED044-7D8D-E543-880F-665CF8078360}" type="datetimeFigureOut">
              <a:rPr lang="en-US" smtClean="0"/>
              <a:pPr/>
              <a:t>1/27/12</a:t>
            </a:fld>
            <a:endParaRPr lang="en-US"/>
          </a:p>
        </p:txBody>
      </p:sp>
      <p:sp>
        <p:nvSpPr>
          <p:cNvPr id="6" name="Footer Placeholder 5"/>
          <p:cNvSpPr>
            <a:spLocks noGrp="1"/>
          </p:cNvSpPr>
          <p:nvPr>
            <p:ph type="ftr" sz="quarter" idx="11"/>
          </p:nvPr>
        </p:nvSpPr>
        <p:spPr/>
        <p:txBody>
          <a:bodyPr/>
          <a:lstStyle>
            <a:lvl1pPr>
              <a:defRPr>
                <a:solidFill>
                  <a:schemeClr val="tx2"/>
                </a:solidFill>
              </a:defRPr>
            </a:lvl1pPr>
          </a:lstStyle>
          <a:p>
            <a:endParaRPr lang="en-US"/>
          </a:p>
        </p:txBody>
      </p:sp>
      <p:sp>
        <p:nvSpPr>
          <p:cNvPr id="7" name="Slide Number Placeholder 6"/>
          <p:cNvSpPr>
            <a:spLocks noGrp="1"/>
          </p:cNvSpPr>
          <p:nvPr>
            <p:ph type="sldNum" sz="quarter" idx="12"/>
          </p:nvPr>
        </p:nvSpPr>
        <p:spPr>
          <a:ln>
            <a:solidFill>
              <a:schemeClr val="tx2"/>
            </a:solidFill>
          </a:ln>
        </p:spPr>
        <p:txBody>
          <a:bodyPr/>
          <a:lstStyle>
            <a:lvl1pPr>
              <a:defRPr>
                <a:solidFill>
                  <a:schemeClr val="tx2"/>
                </a:solidFill>
              </a:defRPr>
            </a:lvl1pPr>
          </a:lstStyle>
          <a:p>
            <a:fld id="{8C858138-BDA8-9745-9544-13073EF8BB91}"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1" name="Picture Placeholder 10"/>
          <p:cNvSpPr>
            <a:spLocks noGrp="1"/>
          </p:cNvSpPr>
          <p:nvPr>
            <p:ph type="pic" sz="quarter" idx="14"/>
          </p:nvPr>
        </p:nvSpPr>
        <p:spPr>
          <a:xfrm>
            <a:off x="2028825" y="0"/>
            <a:ext cx="7115175" cy="6858000"/>
          </a:xfrm>
          <a:custGeom>
            <a:avLst/>
            <a:gdLst>
              <a:gd name="connsiteX0" fmla="*/ 0 w 7104888"/>
              <a:gd name="connsiteY0" fmla="*/ 0 h 6858000"/>
              <a:gd name="connsiteX1" fmla="*/ 7104888 w 7104888"/>
              <a:gd name="connsiteY1" fmla="*/ 0 h 6858000"/>
              <a:gd name="connsiteX2" fmla="*/ 7104888 w 7104888"/>
              <a:gd name="connsiteY2" fmla="*/ 6858000 h 6858000"/>
              <a:gd name="connsiteX3" fmla="*/ 0 w 7104888"/>
              <a:gd name="connsiteY3" fmla="*/ 6858000 h 6858000"/>
              <a:gd name="connsiteX4" fmla="*/ 0 w 7104888"/>
              <a:gd name="connsiteY4" fmla="*/ 0 h 6858000"/>
              <a:gd name="connsiteX0" fmla="*/ 0 w 7104888"/>
              <a:gd name="connsiteY0" fmla="*/ 0 h 6858000"/>
              <a:gd name="connsiteX1" fmla="*/ 5695188 w 7104888"/>
              <a:gd name="connsiteY1" fmla="*/ 0 h 6858000"/>
              <a:gd name="connsiteX2" fmla="*/ 7104888 w 7104888"/>
              <a:gd name="connsiteY2" fmla="*/ 0 h 6858000"/>
              <a:gd name="connsiteX3" fmla="*/ 7104888 w 7104888"/>
              <a:gd name="connsiteY3" fmla="*/ 6858000 h 6858000"/>
              <a:gd name="connsiteX4" fmla="*/ 0 w 7104888"/>
              <a:gd name="connsiteY4" fmla="*/ 6858000 h 6858000"/>
              <a:gd name="connsiteX5" fmla="*/ 0 w 7104888"/>
              <a:gd name="connsiteY5" fmla="*/ 0 h 6858000"/>
              <a:gd name="connsiteX0" fmla="*/ 10287 w 7115175"/>
              <a:gd name="connsiteY0" fmla="*/ 0 h 6858000"/>
              <a:gd name="connsiteX1" fmla="*/ 5705475 w 7115175"/>
              <a:gd name="connsiteY1" fmla="*/ 0 h 6858000"/>
              <a:gd name="connsiteX2" fmla="*/ 7115175 w 7115175"/>
              <a:gd name="connsiteY2" fmla="*/ 0 h 6858000"/>
              <a:gd name="connsiteX3" fmla="*/ 7115175 w 7115175"/>
              <a:gd name="connsiteY3" fmla="*/ 6858000 h 6858000"/>
              <a:gd name="connsiteX4" fmla="*/ 10287 w 7115175"/>
              <a:gd name="connsiteY4" fmla="*/ 6858000 h 6858000"/>
              <a:gd name="connsiteX5" fmla="*/ 0 w 7115175"/>
              <a:gd name="connsiteY5" fmla="*/ 5048250 h 6858000"/>
              <a:gd name="connsiteX6" fmla="*/ 10287 w 7115175"/>
              <a:gd name="connsiteY6" fmla="*/ 0 h 6858000"/>
              <a:gd name="connsiteX0" fmla="*/ 10287 w 7115175"/>
              <a:gd name="connsiteY0" fmla="*/ 0 h 6858000"/>
              <a:gd name="connsiteX1" fmla="*/ 5705475 w 7115175"/>
              <a:gd name="connsiteY1" fmla="*/ 0 h 6858000"/>
              <a:gd name="connsiteX2" fmla="*/ 7115175 w 7115175"/>
              <a:gd name="connsiteY2" fmla="*/ 0 h 6858000"/>
              <a:gd name="connsiteX3" fmla="*/ 7115175 w 7115175"/>
              <a:gd name="connsiteY3" fmla="*/ 6858000 h 6858000"/>
              <a:gd name="connsiteX4" fmla="*/ 1533526 w 7115175"/>
              <a:gd name="connsiteY4" fmla="*/ 6848475 h 6858000"/>
              <a:gd name="connsiteX5" fmla="*/ 10287 w 7115175"/>
              <a:gd name="connsiteY5" fmla="*/ 6858000 h 6858000"/>
              <a:gd name="connsiteX6" fmla="*/ 0 w 7115175"/>
              <a:gd name="connsiteY6" fmla="*/ 5048250 h 6858000"/>
              <a:gd name="connsiteX7" fmla="*/ 10287 w 7115175"/>
              <a:gd name="connsiteY7" fmla="*/ 0 h 6858000"/>
              <a:gd name="connsiteX0" fmla="*/ 10287 w 7115175"/>
              <a:gd name="connsiteY0" fmla="*/ 0 h 6858000"/>
              <a:gd name="connsiteX1" fmla="*/ 5705475 w 7115175"/>
              <a:gd name="connsiteY1" fmla="*/ 0 h 6858000"/>
              <a:gd name="connsiteX2" fmla="*/ 7115175 w 7115175"/>
              <a:gd name="connsiteY2" fmla="*/ 0 h 6858000"/>
              <a:gd name="connsiteX3" fmla="*/ 7115175 w 7115175"/>
              <a:gd name="connsiteY3" fmla="*/ 6858000 h 6858000"/>
              <a:gd name="connsiteX4" fmla="*/ 1533526 w 7115175"/>
              <a:gd name="connsiteY4" fmla="*/ 6848475 h 6858000"/>
              <a:gd name="connsiteX5" fmla="*/ 0 w 7115175"/>
              <a:gd name="connsiteY5" fmla="*/ 5048250 h 6858000"/>
              <a:gd name="connsiteX6" fmla="*/ 10287 w 7115175"/>
              <a:gd name="connsiteY6" fmla="*/ 0 h 6858000"/>
              <a:gd name="connsiteX0" fmla="*/ 0 w 7115175"/>
              <a:gd name="connsiteY0" fmla="*/ 5048250 h 6858000"/>
              <a:gd name="connsiteX1" fmla="*/ 5705475 w 7115175"/>
              <a:gd name="connsiteY1" fmla="*/ 0 h 6858000"/>
              <a:gd name="connsiteX2" fmla="*/ 7115175 w 7115175"/>
              <a:gd name="connsiteY2" fmla="*/ 0 h 6858000"/>
              <a:gd name="connsiteX3" fmla="*/ 7115175 w 7115175"/>
              <a:gd name="connsiteY3" fmla="*/ 6858000 h 6858000"/>
              <a:gd name="connsiteX4" fmla="*/ 1533526 w 7115175"/>
              <a:gd name="connsiteY4" fmla="*/ 6848475 h 6858000"/>
              <a:gd name="connsiteX5" fmla="*/ 0 w 7115175"/>
              <a:gd name="connsiteY5" fmla="*/ 504825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15175" h="6858000">
                <a:moveTo>
                  <a:pt x="0" y="5048250"/>
                </a:moveTo>
                <a:lnTo>
                  <a:pt x="5705475" y="0"/>
                </a:lnTo>
                <a:lnTo>
                  <a:pt x="7115175" y="0"/>
                </a:lnTo>
                <a:lnTo>
                  <a:pt x="7115175" y="6858000"/>
                </a:lnTo>
                <a:lnTo>
                  <a:pt x="1533526" y="6848475"/>
                </a:lnTo>
                <a:lnTo>
                  <a:pt x="0" y="5048250"/>
                </a:lnTo>
                <a:close/>
              </a:path>
            </a:pathLst>
          </a:custGeom>
          <a:solidFill>
            <a:schemeClr val="accent3">
              <a:alpha val="80000"/>
            </a:schemeClr>
          </a:solidFill>
        </p:spPr>
        <p:txBody>
          <a:bodyPr rIns="182880" anchor="ctr"/>
          <a:lstStyle>
            <a:lvl1pPr algn="r">
              <a:defRPr/>
            </a:lvl1pPr>
          </a:lstStyle>
          <a:p>
            <a:r>
              <a:rPr lang="en-US" smtClean="0"/>
              <a:t>Drag picture to placeholder or click icon to add</a:t>
            </a:r>
            <a:endParaRPr lang="en-US" dirty="0"/>
          </a:p>
        </p:txBody>
      </p:sp>
      <p:sp>
        <p:nvSpPr>
          <p:cNvPr id="9" name="Right Triangle 8"/>
          <p:cNvSpPr/>
          <p:nvPr/>
        </p:nvSpPr>
        <p:spPr>
          <a:xfrm>
            <a:off x="0" y="2647950"/>
            <a:ext cx="3571875" cy="4210050"/>
          </a:xfrm>
          <a:prstGeom prst="rtTriangl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9"/>
          <p:cNvSpPr/>
          <p:nvPr/>
        </p:nvSpPr>
        <p:spPr>
          <a:xfrm>
            <a:off x="0" y="5048250"/>
            <a:ext cx="3571875" cy="1809750"/>
          </a:xfrm>
          <a:custGeom>
            <a:avLst/>
            <a:gdLst>
              <a:gd name="connsiteX0" fmla="*/ 0 w 3571875"/>
              <a:gd name="connsiteY0" fmla="*/ 4210050 h 4210050"/>
              <a:gd name="connsiteX1" fmla="*/ 0 w 3571875"/>
              <a:gd name="connsiteY1" fmla="*/ 0 h 4210050"/>
              <a:gd name="connsiteX2" fmla="*/ 3571875 w 3571875"/>
              <a:gd name="connsiteY2" fmla="*/ 4210050 h 4210050"/>
              <a:gd name="connsiteX3" fmla="*/ 0 w 3571875"/>
              <a:gd name="connsiteY3" fmla="*/ 4210050 h 4210050"/>
              <a:gd name="connsiteX0" fmla="*/ 0 w 3571875"/>
              <a:gd name="connsiteY0" fmla="*/ 1809750 h 1809750"/>
              <a:gd name="connsiteX1" fmla="*/ 1895475 w 3571875"/>
              <a:gd name="connsiteY1" fmla="*/ 0 h 1809750"/>
              <a:gd name="connsiteX2" fmla="*/ 3571875 w 3571875"/>
              <a:gd name="connsiteY2" fmla="*/ 1809750 h 1809750"/>
              <a:gd name="connsiteX3" fmla="*/ 0 w 3571875"/>
              <a:gd name="connsiteY3" fmla="*/ 1809750 h 1809750"/>
              <a:gd name="connsiteX0" fmla="*/ 0 w 3571875"/>
              <a:gd name="connsiteY0" fmla="*/ 1809750 h 1809750"/>
              <a:gd name="connsiteX1" fmla="*/ 2038350 w 3571875"/>
              <a:gd name="connsiteY1" fmla="*/ 0 h 1809750"/>
              <a:gd name="connsiteX2" fmla="*/ 3571875 w 3571875"/>
              <a:gd name="connsiteY2" fmla="*/ 1809750 h 1809750"/>
              <a:gd name="connsiteX3" fmla="*/ 0 w 3571875"/>
              <a:gd name="connsiteY3" fmla="*/ 1809750 h 1809750"/>
            </a:gdLst>
            <a:ahLst/>
            <a:cxnLst>
              <a:cxn ang="0">
                <a:pos x="connsiteX0" y="connsiteY0"/>
              </a:cxn>
              <a:cxn ang="0">
                <a:pos x="connsiteX1" y="connsiteY1"/>
              </a:cxn>
              <a:cxn ang="0">
                <a:pos x="connsiteX2" y="connsiteY2"/>
              </a:cxn>
              <a:cxn ang="0">
                <a:pos x="connsiteX3" y="connsiteY3"/>
              </a:cxn>
            </a:cxnLst>
            <a:rect l="l" t="t" r="r" b="b"/>
            <a:pathLst>
              <a:path w="3571875" h="1809750">
                <a:moveTo>
                  <a:pt x="0" y="1809750"/>
                </a:moveTo>
                <a:lnTo>
                  <a:pt x="2038350" y="0"/>
                </a:lnTo>
                <a:lnTo>
                  <a:pt x="3571875" y="1809750"/>
                </a:lnTo>
                <a:lnTo>
                  <a:pt x="0" y="1809750"/>
                </a:lnTo>
                <a:close/>
              </a:path>
            </a:pathLst>
          </a:cu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rot="19140000">
            <a:off x="671197" y="1717501"/>
            <a:ext cx="5486400" cy="867444"/>
          </a:xfrm>
        </p:spPr>
        <p:txBody>
          <a:bodyPr anchor="b"/>
          <a:lstStyle>
            <a:lvl1pPr algn="l">
              <a:defRPr sz="2800" b="0">
                <a:latin typeface="+mj-lt"/>
              </a:defRPr>
            </a:lvl1pPr>
          </a:lstStyle>
          <a:p>
            <a:r>
              <a:rPr lang="en-US" smtClean="0"/>
              <a:t>Click to edit Master title style</a:t>
            </a:r>
            <a:endParaRPr lang="en-US" dirty="0"/>
          </a:p>
        </p:txBody>
      </p:sp>
      <p:sp>
        <p:nvSpPr>
          <p:cNvPr id="4" name="Text Placeholder 3"/>
          <p:cNvSpPr>
            <a:spLocks noGrp="1"/>
          </p:cNvSpPr>
          <p:nvPr>
            <p:ph type="body" sz="half" idx="2"/>
          </p:nvPr>
        </p:nvSpPr>
        <p:spPr>
          <a:xfrm rot="19140000">
            <a:off x="1143479" y="2180529"/>
            <a:ext cx="6096545" cy="740664"/>
          </a:xfrm>
        </p:spPr>
        <p:txBody>
          <a:bodyPr/>
          <a:lstStyle>
            <a:lvl1pPr marL="0" indent="0">
              <a:buNone/>
              <a:defRPr sz="1400">
                <a:solidFill>
                  <a:schemeClr val="tx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C8AED044-7D8D-E543-880F-665CF8078360}" type="datetimeFigureOut">
              <a:rPr lang="en-US" smtClean="0"/>
              <a:pPr/>
              <a:t>1/27/12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C8AED044-7D8D-E543-880F-665CF8078360}" type="datetimeFigureOut">
              <a:rPr lang="en-US" smtClean="0"/>
              <a:pPr/>
              <a:t>1/27/12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9"/>
            <a:ext cx="2057400" cy="4678362"/>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274639"/>
            <a:ext cx="6019800" cy="4678362"/>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C8AED044-7D8D-E543-880F-665CF8078360}" type="datetimeFigureOut">
              <a:rPr lang="en-US" smtClean="0"/>
              <a:pPr/>
              <a:t>1/27/12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858138-BDA8-9745-9544-13073EF8BB91}"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Freeform 6"/>
          <p:cNvSpPr/>
          <p:nvPr/>
        </p:nvSpPr>
        <p:spPr>
          <a:xfrm>
            <a:off x="-2382" y="5050633"/>
            <a:ext cx="3574257" cy="1807368"/>
          </a:xfrm>
          <a:custGeom>
            <a:avLst/>
            <a:gdLst>
              <a:gd name="connsiteX0" fmla="*/ 0 w 3571875"/>
              <a:gd name="connsiteY0" fmla="*/ 4210050 h 4210050"/>
              <a:gd name="connsiteX1" fmla="*/ 0 w 3571875"/>
              <a:gd name="connsiteY1" fmla="*/ 0 h 4210050"/>
              <a:gd name="connsiteX2" fmla="*/ 3571875 w 3571875"/>
              <a:gd name="connsiteY2" fmla="*/ 4210050 h 4210050"/>
              <a:gd name="connsiteX3" fmla="*/ 0 w 3571875"/>
              <a:gd name="connsiteY3" fmla="*/ 4210050 h 4210050"/>
              <a:gd name="connsiteX0" fmla="*/ 0 w 3571875"/>
              <a:gd name="connsiteY0" fmla="*/ 4210050 h 4210050"/>
              <a:gd name="connsiteX1" fmla="*/ 0 w 3571875"/>
              <a:gd name="connsiteY1" fmla="*/ 0 h 4210050"/>
              <a:gd name="connsiteX2" fmla="*/ 2028825 w 3571875"/>
              <a:gd name="connsiteY2" fmla="*/ 2388394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205038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281238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76450 w 3571875"/>
              <a:gd name="connsiteY2" fmla="*/ 2274094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245519 w 3571875"/>
              <a:gd name="connsiteY2" fmla="*/ 2405063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38350 w 3571875"/>
              <a:gd name="connsiteY2" fmla="*/ 2405063 h 4210050"/>
              <a:gd name="connsiteX3" fmla="*/ 3571875 w 3571875"/>
              <a:gd name="connsiteY3" fmla="*/ 4210050 h 4210050"/>
              <a:gd name="connsiteX4" fmla="*/ 0 w 3571875"/>
              <a:gd name="connsiteY4" fmla="*/ 4210050 h 4210050"/>
              <a:gd name="connsiteX0" fmla="*/ 0 w 3571875"/>
              <a:gd name="connsiteY0" fmla="*/ 2433637 h 2433637"/>
              <a:gd name="connsiteX1" fmla="*/ 257175 w 3571875"/>
              <a:gd name="connsiteY1" fmla="*/ 0 h 2433637"/>
              <a:gd name="connsiteX2" fmla="*/ 2038350 w 3571875"/>
              <a:gd name="connsiteY2" fmla="*/ 628650 h 2433637"/>
              <a:gd name="connsiteX3" fmla="*/ 3571875 w 3571875"/>
              <a:gd name="connsiteY3" fmla="*/ 2433637 h 2433637"/>
              <a:gd name="connsiteX4" fmla="*/ 0 w 3571875"/>
              <a:gd name="connsiteY4" fmla="*/ 2433637 h 2433637"/>
              <a:gd name="connsiteX0" fmla="*/ 2382 w 3574257"/>
              <a:gd name="connsiteY0" fmla="*/ 1807368 h 1807368"/>
              <a:gd name="connsiteX1" fmla="*/ 0 w 3574257"/>
              <a:gd name="connsiteY1" fmla="*/ 0 h 1807368"/>
              <a:gd name="connsiteX2" fmla="*/ 2040732 w 3574257"/>
              <a:gd name="connsiteY2" fmla="*/ 2381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924051 w 3574257"/>
              <a:gd name="connsiteY2" fmla="*/ 307181 h 1807368"/>
              <a:gd name="connsiteX3" fmla="*/ 3574257 w 3574257"/>
              <a:gd name="connsiteY3" fmla="*/ 1807368 h 1807368"/>
              <a:gd name="connsiteX4" fmla="*/ 2382 w 3574257"/>
              <a:gd name="connsiteY4" fmla="*/ 1807368 h 1807368"/>
              <a:gd name="connsiteX0" fmla="*/ 2382 w 3574257"/>
              <a:gd name="connsiteY0" fmla="*/ 1809749 h 1809749"/>
              <a:gd name="connsiteX1" fmla="*/ 0 w 3574257"/>
              <a:gd name="connsiteY1" fmla="*/ 2381 h 1809749"/>
              <a:gd name="connsiteX2" fmla="*/ 2038351 w 3574257"/>
              <a:gd name="connsiteY2" fmla="*/ 0 h 1809749"/>
              <a:gd name="connsiteX3" fmla="*/ 3574257 w 3574257"/>
              <a:gd name="connsiteY3" fmla="*/ 1809749 h 1809749"/>
              <a:gd name="connsiteX4" fmla="*/ 2382 w 3574257"/>
              <a:gd name="connsiteY4" fmla="*/ 1809749 h 1809749"/>
              <a:gd name="connsiteX0" fmla="*/ 2382 w 3574257"/>
              <a:gd name="connsiteY0" fmla="*/ 1807368 h 1807368"/>
              <a:gd name="connsiteX1" fmla="*/ 0 w 3574257"/>
              <a:gd name="connsiteY1" fmla="*/ 0 h 1807368"/>
              <a:gd name="connsiteX2" fmla="*/ 1640682 w 3574257"/>
              <a:gd name="connsiteY2" fmla="*/ 450057 h 1807368"/>
              <a:gd name="connsiteX3" fmla="*/ 3574257 w 3574257"/>
              <a:gd name="connsiteY3" fmla="*/ 1807368 h 1807368"/>
              <a:gd name="connsiteX4" fmla="*/ 2382 w 3574257"/>
              <a:gd name="connsiteY4" fmla="*/ 1807368 h 1807368"/>
              <a:gd name="connsiteX0" fmla="*/ 2382 w 3574257"/>
              <a:gd name="connsiteY0" fmla="*/ 1809749 h 1809749"/>
              <a:gd name="connsiteX1" fmla="*/ 0 w 3574257"/>
              <a:gd name="connsiteY1" fmla="*/ 2381 h 1809749"/>
              <a:gd name="connsiteX2" fmla="*/ 2038351 w 3574257"/>
              <a:gd name="connsiteY2" fmla="*/ 0 h 1809749"/>
              <a:gd name="connsiteX3" fmla="*/ 3574257 w 3574257"/>
              <a:gd name="connsiteY3" fmla="*/ 1809749 h 1809749"/>
              <a:gd name="connsiteX4" fmla="*/ 2382 w 3574257"/>
              <a:gd name="connsiteY4" fmla="*/ 1809749 h 1809749"/>
              <a:gd name="connsiteX0" fmla="*/ 2382 w 3574257"/>
              <a:gd name="connsiteY0" fmla="*/ 1807368 h 1807368"/>
              <a:gd name="connsiteX1" fmla="*/ 0 w 3574257"/>
              <a:gd name="connsiteY1" fmla="*/ 0 h 1807368"/>
              <a:gd name="connsiteX2" fmla="*/ 1657351 w 3574257"/>
              <a:gd name="connsiteY2" fmla="*/ 230982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2040732 w 3574257"/>
              <a:gd name="connsiteY2" fmla="*/ 2382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774032 w 3574257"/>
              <a:gd name="connsiteY2" fmla="*/ 161925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969294 w 3574257"/>
              <a:gd name="connsiteY2" fmla="*/ 21432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819275 w 3574257"/>
              <a:gd name="connsiteY2" fmla="*/ 200026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2045494 w 3574257"/>
              <a:gd name="connsiteY2" fmla="*/ 1 h 1807368"/>
              <a:gd name="connsiteX3" fmla="*/ 3574257 w 3574257"/>
              <a:gd name="connsiteY3" fmla="*/ 1807368 h 1807368"/>
              <a:gd name="connsiteX4" fmla="*/ 2382 w 3574257"/>
              <a:gd name="connsiteY4" fmla="*/ 1807368 h 180736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574257" h="1807368">
                <a:moveTo>
                  <a:pt x="2382" y="1807368"/>
                </a:moveTo>
                <a:lnTo>
                  <a:pt x="0" y="0"/>
                </a:lnTo>
                <a:lnTo>
                  <a:pt x="2045494" y="1"/>
                </a:lnTo>
                <a:lnTo>
                  <a:pt x="3574257" y="1807368"/>
                </a:lnTo>
                <a:lnTo>
                  <a:pt x="2382" y="1807368"/>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7"/>
          <p:cNvSpPr/>
          <p:nvPr/>
        </p:nvSpPr>
        <p:spPr>
          <a:xfrm>
            <a:off x="-2380" y="5051292"/>
            <a:ext cx="9146380" cy="1806709"/>
          </a:xfrm>
          <a:custGeom>
            <a:avLst/>
            <a:gdLst>
              <a:gd name="connsiteX0" fmla="*/ 0 w 3350419"/>
              <a:gd name="connsiteY0" fmla="*/ 2081213 h 2083594"/>
              <a:gd name="connsiteX1" fmla="*/ 3031331 w 3350419"/>
              <a:gd name="connsiteY1" fmla="*/ 0 h 2083594"/>
              <a:gd name="connsiteX2" fmla="*/ 3350419 w 3350419"/>
              <a:gd name="connsiteY2" fmla="*/ 80963 h 2083594"/>
              <a:gd name="connsiteX3" fmla="*/ 3350419 w 3350419"/>
              <a:gd name="connsiteY3" fmla="*/ 2083594 h 2083594"/>
              <a:gd name="connsiteX4" fmla="*/ 0 w 3350419"/>
              <a:gd name="connsiteY4" fmla="*/ 2081213 h 2083594"/>
              <a:gd name="connsiteX0" fmla="*/ 0 w 3112294"/>
              <a:gd name="connsiteY0" fmla="*/ 2019301 h 2083594"/>
              <a:gd name="connsiteX1" fmla="*/ 2793206 w 3112294"/>
              <a:gd name="connsiteY1" fmla="*/ 0 h 2083594"/>
              <a:gd name="connsiteX2" fmla="*/ 3112294 w 3112294"/>
              <a:gd name="connsiteY2" fmla="*/ 80963 h 2083594"/>
              <a:gd name="connsiteX3" fmla="*/ 3112294 w 3112294"/>
              <a:gd name="connsiteY3" fmla="*/ 2083594 h 2083594"/>
              <a:gd name="connsiteX4" fmla="*/ 0 w 3112294"/>
              <a:gd name="connsiteY4" fmla="*/ 2019301 h 2083594"/>
              <a:gd name="connsiteX0" fmla="*/ 0 w 3345656"/>
              <a:gd name="connsiteY0" fmla="*/ 2097882 h 2097882"/>
              <a:gd name="connsiteX1" fmla="*/ 3026568 w 3345656"/>
              <a:gd name="connsiteY1" fmla="*/ 0 h 2097882"/>
              <a:gd name="connsiteX2" fmla="*/ 3345656 w 3345656"/>
              <a:gd name="connsiteY2" fmla="*/ 80963 h 2097882"/>
              <a:gd name="connsiteX3" fmla="*/ 3345656 w 3345656"/>
              <a:gd name="connsiteY3" fmla="*/ 2083594 h 2097882"/>
              <a:gd name="connsiteX4" fmla="*/ 0 w 3345656"/>
              <a:gd name="connsiteY4" fmla="*/ 2097882 h 2097882"/>
              <a:gd name="connsiteX0" fmla="*/ 0 w 2800350"/>
              <a:gd name="connsiteY0" fmla="*/ 1935957 h 2083594"/>
              <a:gd name="connsiteX1" fmla="*/ 2481262 w 2800350"/>
              <a:gd name="connsiteY1" fmla="*/ 0 h 2083594"/>
              <a:gd name="connsiteX2" fmla="*/ 2800350 w 2800350"/>
              <a:gd name="connsiteY2" fmla="*/ 80963 h 2083594"/>
              <a:gd name="connsiteX3" fmla="*/ 2800350 w 2800350"/>
              <a:gd name="connsiteY3" fmla="*/ 2083594 h 2083594"/>
              <a:gd name="connsiteX4" fmla="*/ 0 w 2800350"/>
              <a:gd name="connsiteY4" fmla="*/ 1935957 h 2083594"/>
              <a:gd name="connsiteX0" fmla="*/ 0 w 3352800"/>
              <a:gd name="connsiteY0" fmla="*/ 2083594 h 2083594"/>
              <a:gd name="connsiteX1" fmla="*/ 3033712 w 3352800"/>
              <a:gd name="connsiteY1" fmla="*/ 0 h 2083594"/>
              <a:gd name="connsiteX2" fmla="*/ 3352800 w 3352800"/>
              <a:gd name="connsiteY2" fmla="*/ 80963 h 2083594"/>
              <a:gd name="connsiteX3" fmla="*/ 3352800 w 3352800"/>
              <a:gd name="connsiteY3" fmla="*/ 2083594 h 2083594"/>
              <a:gd name="connsiteX4" fmla="*/ 0 w 3352800"/>
              <a:gd name="connsiteY4" fmla="*/ 2083594 h 2083594"/>
              <a:gd name="connsiteX0" fmla="*/ 0 w 3352800"/>
              <a:gd name="connsiteY0" fmla="*/ 2002631 h 2002631"/>
              <a:gd name="connsiteX1" fmla="*/ 3033712 w 3352800"/>
              <a:gd name="connsiteY1" fmla="*/ 15716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988469 w 3352800"/>
              <a:gd name="connsiteY1" fmla="*/ 59530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3966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45314 w 3352800"/>
              <a:gd name="connsiteY1" fmla="*/ 1224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4839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75865 w 3352800"/>
              <a:gd name="connsiteY1" fmla="*/ 8178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901 h 2002901"/>
              <a:gd name="connsiteX1" fmla="*/ 2836585 w 3352800"/>
              <a:gd name="connsiteY1" fmla="*/ 0 h 2002901"/>
              <a:gd name="connsiteX2" fmla="*/ 3352800 w 3352800"/>
              <a:gd name="connsiteY2" fmla="*/ 270 h 2002901"/>
              <a:gd name="connsiteX3" fmla="*/ 3352800 w 3352800"/>
              <a:gd name="connsiteY3" fmla="*/ 2002901 h 2002901"/>
              <a:gd name="connsiteX4" fmla="*/ 0 w 3352800"/>
              <a:gd name="connsiteY4" fmla="*/ 2002901 h 2002901"/>
              <a:gd name="connsiteX0" fmla="*/ 0 w 3352800"/>
              <a:gd name="connsiteY0" fmla="*/ 2002631 h 2002631"/>
              <a:gd name="connsiteX1" fmla="*/ 754045 w 3352800"/>
              <a:gd name="connsiteY1" fmla="*/ 146832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534305 h 534305"/>
              <a:gd name="connsiteX1" fmla="*/ 754045 w 3352800"/>
              <a:gd name="connsiteY1" fmla="*/ 0 h 534305"/>
              <a:gd name="connsiteX2" fmla="*/ 3352800 w 3352800"/>
              <a:gd name="connsiteY2" fmla="*/ 7687 h 534305"/>
              <a:gd name="connsiteX3" fmla="*/ 3352800 w 3352800"/>
              <a:gd name="connsiteY3" fmla="*/ 534305 h 534305"/>
              <a:gd name="connsiteX4" fmla="*/ 0 w 3352800"/>
              <a:gd name="connsiteY4" fmla="*/ 534305 h 534305"/>
              <a:gd name="connsiteX0" fmla="*/ 0 w 3352800"/>
              <a:gd name="connsiteY0" fmla="*/ 534305 h 534305"/>
              <a:gd name="connsiteX1" fmla="*/ 754045 w 3352800"/>
              <a:gd name="connsiteY1" fmla="*/ 0 h 534305"/>
              <a:gd name="connsiteX2" fmla="*/ 3352800 w 3352800"/>
              <a:gd name="connsiteY2" fmla="*/ 7687 h 534305"/>
              <a:gd name="connsiteX3" fmla="*/ 3352800 w 3352800"/>
              <a:gd name="connsiteY3" fmla="*/ 534305 h 534305"/>
              <a:gd name="connsiteX4" fmla="*/ 0 w 3352800"/>
              <a:gd name="connsiteY4" fmla="*/ 534305 h 534305"/>
              <a:gd name="connsiteX0" fmla="*/ 0 w 3352800"/>
              <a:gd name="connsiteY0" fmla="*/ 526618 h 526618"/>
              <a:gd name="connsiteX1" fmla="*/ 980611 w 3352800"/>
              <a:gd name="connsiteY1" fmla="*/ 93681 h 526618"/>
              <a:gd name="connsiteX2" fmla="*/ 3352800 w 3352800"/>
              <a:gd name="connsiteY2" fmla="*/ 0 h 526618"/>
              <a:gd name="connsiteX3" fmla="*/ 3352800 w 3352800"/>
              <a:gd name="connsiteY3" fmla="*/ 526618 h 526618"/>
              <a:gd name="connsiteX4" fmla="*/ 0 w 3352800"/>
              <a:gd name="connsiteY4" fmla="*/ 526618 h 526618"/>
              <a:gd name="connsiteX0" fmla="*/ 0 w 3352800"/>
              <a:gd name="connsiteY0" fmla="*/ 526888 h 526888"/>
              <a:gd name="connsiteX1" fmla="*/ 744735 w 3352800"/>
              <a:gd name="connsiteY1" fmla="*/ 0 h 526888"/>
              <a:gd name="connsiteX2" fmla="*/ 3352800 w 3352800"/>
              <a:gd name="connsiteY2" fmla="*/ 270 h 526888"/>
              <a:gd name="connsiteX3" fmla="*/ 3352800 w 3352800"/>
              <a:gd name="connsiteY3" fmla="*/ 526888 h 526888"/>
              <a:gd name="connsiteX4" fmla="*/ 0 w 3352800"/>
              <a:gd name="connsiteY4" fmla="*/ 526888 h 526888"/>
              <a:gd name="connsiteX0" fmla="*/ 0 w 3352800"/>
              <a:gd name="connsiteY0" fmla="*/ 526618 h 526618"/>
              <a:gd name="connsiteX1" fmla="*/ 811948 w 3352800"/>
              <a:gd name="connsiteY1" fmla="*/ 60921 h 526618"/>
              <a:gd name="connsiteX2" fmla="*/ 3352800 w 3352800"/>
              <a:gd name="connsiteY2" fmla="*/ 0 h 526618"/>
              <a:gd name="connsiteX3" fmla="*/ 3352800 w 3352800"/>
              <a:gd name="connsiteY3" fmla="*/ 526618 h 526618"/>
              <a:gd name="connsiteX4" fmla="*/ 0 w 3352800"/>
              <a:gd name="connsiteY4" fmla="*/ 526618 h 526618"/>
              <a:gd name="connsiteX0" fmla="*/ 0 w 3352800"/>
              <a:gd name="connsiteY0" fmla="*/ 527584 h 527584"/>
              <a:gd name="connsiteX1" fmla="*/ 751718 w 3352800"/>
              <a:gd name="connsiteY1" fmla="*/ 0 h 527584"/>
              <a:gd name="connsiteX2" fmla="*/ 3352800 w 3352800"/>
              <a:gd name="connsiteY2" fmla="*/ 966 h 527584"/>
              <a:gd name="connsiteX3" fmla="*/ 3352800 w 3352800"/>
              <a:gd name="connsiteY3" fmla="*/ 527584 h 527584"/>
              <a:gd name="connsiteX4" fmla="*/ 0 w 3352800"/>
              <a:gd name="connsiteY4" fmla="*/ 527584 h 527584"/>
              <a:gd name="connsiteX0" fmla="*/ 0 w 3352800"/>
              <a:gd name="connsiteY0" fmla="*/ 527584 h 527584"/>
              <a:gd name="connsiteX1" fmla="*/ 751718 w 3352800"/>
              <a:gd name="connsiteY1" fmla="*/ 0 h 527584"/>
              <a:gd name="connsiteX2" fmla="*/ 3241069 w 3352800"/>
              <a:gd name="connsiteY2" fmla="*/ 94144 h 527584"/>
              <a:gd name="connsiteX3" fmla="*/ 3352800 w 3352800"/>
              <a:gd name="connsiteY3" fmla="*/ 527584 h 527584"/>
              <a:gd name="connsiteX4" fmla="*/ 0 w 3352800"/>
              <a:gd name="connsiteY4" fmla="*/ 527584 h 527584"/>
              <a:gd name="connsiteX0" fmla="*/ 0 w 3352800"/>
              <a:gd name="connsiteY0" fmla="*/ 527584 h 527584"/>
              <a:gd name="connsiteX1" fmla="*/ 751718 w 3352800"/>
              <a:gd name="connsiteY1" fmla="*/ 0 h 527584"/>
              <a:gd name="connsiteX2" fmla="*/ 3352800 w 3352800"/>
              <a:gd name="connsiteY2" fmla="*/ 271 h 527584"/>
              <a:gd name="connsiteX3" fmla="*/ 3352800 w 3352800"/>
              <a:gd name="connsiteY3" fmla="*/ 527584 h 527584"/>
              <a:gd name="connsiteX4" fmla="*/ 0 w 3352800"/>
              <a:gd name="connsiteY4" fmla="*/ 527584 h 527584"/>
              <a:gd name="connsiteX0" fmla="*/ 0 w 3352800"/>
              <a:gd name="connsiteY0" fmla="*/ 527313 h 527313"/>
              <a:gd name="connsiteX1" fmla="*/ 900984 w 3352800"/>
              <a:gd name="connsiteY1" fmla="*/ 97774 h 527313"/>
              <a:gd name="connsiteX2" fmla="*/ 3352800 w 3352800"/>
              <a:gd name="connsiteY2" fmla="*/ 0 h 527313"/>
              <a:gd name="connsiteX3" fmla="*/ 3352800 w 3352800"/>
              <a:gd name="connsiteY3" fmla="*/ 527313 h 527313"/>
              <a:gd name="connsiteX4" fmla="*/ 0 w 3352800"/>
              <a:gd name="connsiteY4" fmla="*/ 527313 h 527313"/>
              <a:gd name="connsiteX0" fmla="*/ 0 w 3352800"/>
              <a:gd name="connsiteY0" fmla="*/ 527584 h 527584"/>
              <a:gd name="connsiteX1" fmla="*/ 748227 w 3352800"/>
              <a:gd name="connsiteY1" fmla="*/ 0 h 527584"/>
              <a:gd name="connsiteX2" fmla="*/ 3352800 w 3352800"/>
              <a:gd name="connsiteY2" fmla="*/ 271 h 527584"/>
              <a:gd name="connsiteX3" fmla="*/ 3352800 w 3352800"/>
              <a:gd name="connsiteY3" fmla="*/ 527584 h 527584"/>
              <a:gd name="connsiteX4" fmla="*/ 0 w 3352800"/>
              <a:gd name="connsiteY4" fmla="*/ 527584 h 52758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352800" h="527584">
                <a:moveTo>
                  <a:pt x="0" y="527584"/>
                </a:moveTo>
                <a:lnTo>
                  <a:pt x="748227" y="0"/>
                </a:lnTo>
                <a:lnTo>
                  <a:pt x="3352800" y="271"/>
                </a:lnTo>
                <a:lnTo>
                  <a:pt x="3352800" y="527584"/>
                </a:lnTo>
                <a:lnTo>
                  <a:pt x="0" y="527584"/>
                </a:lnTo>
                <a:close/>
              </a:path>
            </a:pathLst>
          </a:cu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p:cNvSpPr>
            <a:spLocks noGrp="1"/>
          </p:cNvSpPr>
          <p:nvPr>
            <p:ph type="title"/>
          </p:nvPr>
        </p:nvSpPr>
        <p:spPr>
          <a:xfrm>
            <a:off x="822960" y="365760"/>
            <a:ext cx="7520940" cy="548640"/>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822960" y="1100628"/>
            <a:ext cx="7520940" cy="3579849"/>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rot="19140000">
            <a:off x="201168" y="5870448"/>
            <a:ext cx="2176272" cy="201168"/>
          </a:xfrm>
          <a:prstGeom prst="rect">
            <a:avLst/>
          </a:prstGeom>
        </p:spPr>
        <p:txBody>
          <a:bodyPr vert="horz" lIns="91440" tIns="45720" rIns="91440" bIns="45720" rtlCol="0" anchor="ctr"/>
          <a:lstStyle>
            <a:lvl1pPr algn="l">
              <a:defRPr sz="1200">
                <a:solidFill>
                  <a:srgbClr val="FFFFFF"/>
                </a:solidFill>
              </a:defRPr>
            </a:lvl1pPr>
          </a:lstStyle>
          <a:p>
            <a:fld id="{C8AED044-7D8D-E543-880F-665CF8078360}" type="datetimeFigureOut">
              <a:rPr lang="en-US" smtClean="0"/>
              <a:pPr/>
              <a:t>1/27/12</a:t>
            </a:fld>
            <a:endParaRPr lang="en-US"/>
          </a:p>
        </p:txBody>
      </p:sp>
      <p:sp>
        <p:nvSpPr>
          <p:cNvPr id="5" name="Footer Placeholder 4"/>
          <p:cNvSpPr>
            <a:spLocks noGrp="1"/>
          </p:cNvSpPr>
          <p:nvPr>
            <p:ph type="ftr" sz="quarter" idx="3"/>
          </p:nvPr>
        </p:nvSpPr>
        <p:spPr>
          <a:xfrm>
            <a:off x="3517514" y="6285122"/>
            <a:ext cx="4724400" cy="274320"/>
          </a:xfrm>
          <a:prstGeom prst="rect">
            <a:avLst/>
          </a:prstGeom>
        </p:spPr>
        <p:txBody>
          <a:bodyPr vert="horz" lIns="91440" tIns="45720" rIns="91440" bIns="45720" rtlCol="0" anchor="ctr"/>
          <a:lstStyle>
            <a:lvl1pPr algn="r">
              <a:defRPr sz="1000" cap="all" spc="200" baseline="0">
                <a:solidFill>
                  <a:srgbClr val="FFFFFF"/>
                </a:solidFill>
              </a:defRPr>
            </a:lvl1pPr>
          </a:lstStyle>
          <a:p>
            <a:endParaRPr lang="en-US"/>
          </a:p>
        </p:txBody>
      </p:sp>
      <p:sp>
        <p:nvSpPr>
          <p:cNvPr id="6" name="Slide Number Placeholder 5"/>
          <p:cNvSpPr>
            <a:spLocks noGrp="1"/>
          </p:cNvSpPr>
          <p:nvPr>
            <p:ph type="sldNum" sz="quarter" idx="4"/>
          </p:nvPr>
        </p:nvSpPr>
        <p:spPr>
          <a:xfrm>
            <a:off x="8401038" y="6170822"/>
            <a:ext cx="502920" cy="502920"/>
          </a:xfrm>
          <a:prstGeom prst="ellipse">
            <a:avLst/>
          </a:prstGeom>
          <a:ln w="19050">
            <a:solidFill>
              <a:srgbClr val="FFFFFF"/>
            </a:solidFill>
          </a:ln>
        </p:spPr>
        <p:txBody>
          <a:bodyPr vert="horz" lIns="9144" tIns="9144" rIns="9144" bIns="9144" rtlCol="0" anchor="ctr">
            <a:normAutofit/>
          </a:bodyPr>
          <a:lstStyle>
            <a:lvl1pPr algn="ctr">
              <a:defRPr sz="1650">
                <a:solidFill>
                  <a:srgbClr val="FFFFFF"/>
                </a:solidFill>
              </a:defRPr>
            </a:lvl1pPr>
          </a:lstStyle>
          <a:p>
            <a:fld id="{8C858138-BDA8-9745-9544-13073EF8BB91}"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spcBef>
          <a:spcPct val="0"/>
        </a:spcBef>
        <a:buNone/>
        <a:defRPr sz="2800" kern="1200" cap="all" baseline="0">
          <a:solidFill>
            <a:schemeClr val="tx1"/>
          </a:solidFill>
          <a:latin typeface="+mj-lt"/>
          <a:ea typeface="+mj-ea"/>
          <a:cs typeface="+mj-cs"/>
        </a:defRPr>
      </a:lvl1pPr>
    </p:titleStyle>
    <p:bodyStyle>
      <a:lvl1pPr marL="342900" indent="-342900" algn="l" defTabSz="914400" rtl="0" eaLnBrk="1" latinLnBrk="0" hangingPunct="1">
        <a:spcBef>
          <a:spcPts val="800"/>
        </a:spcBef>
        <a:buFont typeface="Arial" pitchFamily="34" charset="0"/>
        <a:buNone/>
        <a:defRPr sz="1600" b="1" kern="1200">
          <a:solidFill>
            <a:schemeClr val="tx1"/>
          </a:solidFill>
          <a:latin typeface="+mn-lt"/>
          <a:ea typeface="+mn-ea"/>
          <a:cs typeface="+mn-cs"/>
        </a:defRPr>
      </a:lvl1pPr>
      <a:lvl2pPr marL="173736" indent="-173736" algn="l" defTabSz="914400" rtl="0" eaLnBrk="1" latinLnBrk="0" hangingPunct="1">
        <a:spcBef>
          <a:spcPts val="300"/>
        </a:spcBef>
        <a:buClr>
          <a:schemeClr val="accent2"/>
        </a:buClr>
        <a:buFont typeface="Wingdings" pitchFamily="2" charset="2"/>
        <a:buChar char="§"/>
        <a:defRPr sz="1600" kern="1200">
          <a:solidFill>
            <a:schemeClr val="tx1"/>
          </a:solidFill>
          <a:latin typeface="+mn-lt"/>
          <a:ea typeface="+mn-ea"/>
          <a:cs typeface="+mn-cs"/>
        </a:defRPr>
      </a:lvl2pPr>
      <a:lvl3pPr marL="402336" indent="-164592" algn="l" defTabSz="914400" rtl="0" eaLnBrk="1" latinLnBrk="0" hangingPunct="1">
        <a:spcBef>
          <a:spcPts val="300"/>
        </a:spcBef>
        <a:buClr>
          <a:schemeClr val="accent2"/>
        </a:buClr>
        <a:buFont typeface="Wingdings" pitchFamily="2" charset="2"/>
        <a:buChar char="§"/>
        <a:defRPr sz="1600" kern="1200">
          <a:solidFill>
            <a:schemeClr val="tx1"/>
          </a:solidFill>
          <a:latin typeface="+mn-lt"/>
          <a:ea typeface="+mn-ea"/>
          <a:cs typeface="+mn-cs"/>
        </a:defRPr>
      </a:lvl3pPr>
      <a:lvl4pPr marL="630936" indent="-164592" algn="l" defTabSz="914400" rtl="0" eaLnBrk="1" latinLnBrk="0" hangingPunct="1">
        <a:spcBef>
          <a:spcPts val="300"/>
        </a:spcBef>
        <a:buClr>
          <a:schemeClr val="accent2"/>
        </a:buClr>
        <a:buFont typeface="Wingdings" pitchFamily="2" charset="2"/>
        <a:buChar char="§"/>
        <a:defRPr sz="1600" kern="1200">
          <a:solidFill>
            <a:schemeClr val="tx1"/>
          </a:solidFill>
          <a:latin typeface="+mn-lt"/>
          <a:ea typeface="+mn-ea"/>
          <a:cs typeface="+mn-cs"/>
        </a:defRPr>
      </a:lvl4pPr>
      <a:lvl5pPr marL="859536" indent="-173736" algn="l" defTabSz="914400" rtl="0" eaLnBrk="1" latinLnBrk="0" hangingPunct="1">
        <a:spcBef>
          <a:spcPts val="300"/>
        </a:spcBef>
        <a:buClr>
          <a:schemeClr val="accent2"/>
        </a:buClr>
        <a:buFont typeface="Wingdings" pitchFamily="2" charset="2"/>
        <a:buChar char="§"/>
        <a:defRPr sz="1600" kern="1200">
          <a:solidFill>
            <a:schemeClr val="tx1"/>
          </a:solidFill>
          <a:latin typeface="+mn-lt"/>
          <a:ea typeface="+mn-ea"/>
          <a:cs typeface="+mn-cs"/>
        </a:defRPr>
      </a:lvl5pPr>
      <a:lvl6pPr marL="1097280" indent="-173736"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6pPr>
      <a:lvl7pPr marL="1353312" indent="-164592"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7pPr>
      <a:lvl8pPr marL="1581912" indent="-164592"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8pPr>
      <a:lvl9pPr marL="1792224" indent="-164592"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4" Type="http://schemas.openxmlformats.org/officeDocument/2006/relationships/image" Target="../media/image4.png"/><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5.jpe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 Id="rId3" Type="http://schemas.openxmlformats.org/officeDocument/2006/relationships/image" Target="../media/image6.jpeg"/></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4" Type="http://schemas.openxmlformats.org/officeDocument/2006/relationships/image" Target="../media/image8.jpeg"/><Relationship Id="rId1" Type="http://schemas.openxmlformats.org/officeDocument/2006/relationships/slideLayout" Target="../slideLayouts/slideLayout2.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9.jpe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xml"/><Relationship Id="rId3" Type="http://schemas.openxmlformats.org/officeDocument/2006/relationships/image" Target="../media/image10.jpeg"/></Relationships>
</file>

<file path=ppt/slides/_rels/slide7.xml.rels><?xml version="1.0" encoding="UTF-8" standalone="yes"?>
<Relationships xmlns="http://schemas.openxmlformats.org/package/2006/relationships"><Relationship Id="rId3" Type="http://schemas.openxmlformats.org/officeDocument/2006/relationships/image" Target="../media/image11.jpeg"/><Relationship Id="rId4" Type="http://schemas.openxmlformats.org/officeDocument/2006/relationships/image" Target="../media/image12.jpeg"/><Relationship Id="rId5"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notesSlide" Target="../notesSlides/notesSlide8.xml"/><Relationship Id="rId5" Type="http://schemas.openxmlformats.org/officeDocument/2006/relationships/image" Target="../media/image14.png"/><Relationship Id="rId6" Type="http://schemas.openxmlformats.org/officeDocument/2006/relationships/image" Target="../media/image15.jpeg"/><Relationship Id="rId7" Type="http://schemas.openxmlformats.org/officeDocument/2006/relationships/image" Target="../media/image16.jpeg"/><Relationship Id="rId8" Type="http://schemas.openxmlformats.org/officeDocument/2006/relationships/image" Target="../media/image17.png"/><Relationship Id="rId9" Type="http://schemas.openxmlformats.org/officeDocument/2006/relationships/hyperlink" Target="http://refspace.com/quotes/Plato" TargetMode="External"/><Relationship Id="rId1" Type="http://schemas.microsoft.com/office/2007/relationships/media" Target="../media/media1.mp3"/><Relationship Id="rId2" Type="http://schemas.openxmlformats.org/officeDocument/2006/relationships/audio" Target="../media/media1.mp3"/></Relationships>
</file>

<file path=ppt/slides/_rels/slide9.xml.rels><?xml version="1.0" encoding="UTF-8" standalone="yes"?>
<Relationships xmlns="http://schemas.openxmlformats.org/package/2006/relationships"><Relationship Id="rId3" Type="http://schemas.openxmlformats.org/officeDocument/2006/relationships/image" Target="../media/image18.jpeg"/><Relationship Id="rId4" Type="http://schemas.openxmlformats.org/officeDocument/2006/relationships/image" Target="../media/image19.jpeg"/><Relationship Id="rId1" Type="http://schemas.openxmlformats.org/officeDocument/2006/relationships/slideLayout" Target="../slideLayouts/slideLayout2.xml"/><Relationship Id="rId2"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3" Type="http://schemas.openxmlformats.org/officeDocument/2006/relationships/image" Target="../media/image20.png"/><Relationship Id="rId4" Type="http://schemas.openxmlformats.org/officeDocument/2006/relationships/image" Target="../media/image14.png"/><Relationship Id="rId1" Type="http://schemas.openxmlformats.org/officeDocument/2006/relationships/slideLayout" Target="../slideLayouts/slideLayout2.xml"/><Relationship Id="rId2"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3" Type="http://schemas.openxmlformats.org/officeDocument/2006/relationships/image" Target="../media/image21.jpeg"/><Relationship Id="rId4" Type="http://schemas.openxmlformats.org/officeDocument/2006/relationships/image" Target="../media/image22.jpeg"/><Relationship Id="rId5" Type="http://schemas.openxmlformats.org/officeDocument/2006/relationships/image" Target="../media/image23.jpeg"/><Relationship Id="rId1" Type="http://schemas.openxmlformats.org/officeDocument/2006/relationships/slideLayout" Target="../slideLayouts/slideLayout2.xml"/><Relationship Id="rId2"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2.xml"/><Relationship Id="rId3" Type="http://schemas.openxmlformats.org/officeDocument/2006/relationships/image" Target="../media/image24.jpeg"/></Relationships>
</file>

<file path=ppt/slides/_rels/slide13.xml.rels><?xml version="1.0" encoding="UTF-8" standalone="yes"?>
<Relationships xmlns="http://schemas.openxmlformats.org/package/2006/relationships"><Relationship Id="rId3" Type="http://schemas.openxmlformats.org/officeDocument/2006/relationships/image" Target="../media/image25.jpeg"/><Relationship Id="rId4" Type="http://schemas.openxmlformats.org/officeDocument/2006/relationships/image" Target="../media/image26.png"/><Relationship Id="rId5" Type="http://schemas.openxmlformats.org/officeDocument/2006/relationships/hyperlink" Target="http://www.amazon.com/exec/obidos/ASIN/0345396812/dailycelebr-20" TargetMode="External"/><Relationship Id="rId1" Type="http://schemas.openxmlformats.org/officeDocument/2006/relationships/slideLayout" Target="../slideLayouts/slideLayout2.xml"/><Relationship Id="rId2"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3" Type="http://schemas.openxmlformats.org/officeDocument/2006/relationships/image" Target="../media/image27.png"/><Relationship Id="rId4" Type="http://schemas.openxmlformats.org/officeDocument/2006/relationships/image" Target="../media/image28.jpeg"/><Relationship Id="rId5" Type="http://schemas.openxmlformats.org/officeDocument/2006/relationships/image" Target="../media/image29.jpeg"/><Relationship Id="rId1" Type="http://schemas.openxmlformats.org/officeDocument/2006/relationships/slideLayout" Target="../slideLayouts/slideLayout2.xml"/><Relationship Id="rId2" Type="http://schemas.openxmlformats.org/officeDocument/2006/relationships/notesSlide" Target="../notesSlides/notesSlide1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rot="19140000">
            <a:off x="683530" y="1705211"/>
            <a:ext cx="5648623" cy="1204306"/>
          </a:xfrm>
        </p:spPr>
        <p:txBody>
          <a:bodyPr/>
          <a:lstStyle/>
          <a:p>
            <a:r>
              <a:rPr lang="en-US" dirty="0" smtClean="0"/>
              <a:t>Youth </a:t>
            </a:r>
            <a:r>
              <a:rPr lang="en-US" dirty="0"/>
              <a:t>Media Activities </a:t>
            </a:r>
            <a:r>
              <a:rPr lang="en-US" dirty="0" smtClean="0"/>
              <a:t/>
            </a:r>
            <a:br>
              <a:rPr lang="en-US" dirty="0" smtClean="0"/>
            </a:br>
            <a:r>
              <a:rPr lang="en-US" dirty="0" smtClean="0"/>
              <a:t>In </a:t>
            </a:r>
            <a:r>
              <a:rPr lang="en-US" dirty="0"/>
              <a:t>Your Community</a:t>
            </a:r>
          </a:p>
        </p:txBody>
      </p:sp>
      <p:sp>
        <p:nvSpPr>
          <p:cNvPr id="3" name="Subtitle 2"/>
          <p:cNvSpPr>
            <a:spLocks noGrp="1"/>
          </p:cNvSpPr>
          <p:nvPr>
            <p:ph type="subTitle" idx="1"/>
          </p:nvPr>
        </p:nvSpPr>
        <p:spPr>
          <a:xfrm rot="19140000">
            <a:off x="1231516" y="2536398"/>
            <a:ext cx="6511131" cy="329259"/>
          </a:xfrm>
        </p:spPr>
        <p:txBody>
          <a:bodyPr/>
          <a:lstStyle/>
          <a:p>
            <a:r>
              <a:rPr lang="en-US" dirty="0" smtClean="0"/>
              <a:t>TEACHING DIGITAL NATIVES</a:t>
            </a:r>
            <a:endParaRPr lang="en-US" dirty="0"/>
          </a:p>
        </p:txBody>
      </p:sp>
      <p:pic>
        <p:nvPicPr>
          <p:cNvPr id="4" name="Picture 3" descr="TPP14.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19108906">
            <a:off x="3104909" y="1291287"/>
            <a:ext cx="8753283" cy="6619671"/>
          </a:xfrm>
          <a:prstGeom prst="rect">
            <a:avLst/>
          </a:prstGeom>
        </p:spPr>
      </p:pic>
      <p:pic>
        <p:nvPicPr>
          <p:cNvPr id="5" name="Picture 4"/>
          <p:cNvPicPr>
            <a:picLocks noChangeAspect="1"/>
          </p:cNvPicPr>
          <p:nvPr/>
        </p:nvPicPr>
        <p:blipFill>
          <a:blip r:embed="rId4"/>
          <a:stretch>
            <a:fillRect/>
          </a:stretch>
        </p:blipFill>
        <p:spPr>
          <a:xfrm rot="19212241">
            <a:off x="299312" y="1379066"/>
            <a:ext cx="1817354" cy="1991621"/>
          </a:xfrm>
          <a:prstGeom prst="rect">
            <a:avLst/>
          </a:prstGeom>
        </p:spPr>
      </p:pic>
    </p:spTree>
    <p:extLst>
      <p:ext uri="{BB962C8B-B14F-4D97-AF65-F5344CB8AC3E}">
        <p14:creationId xmlns:p14="http://schemas.microsoft.com/office/powerpoint/2010/main" val="427400561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22960" y="1009222"/>
            <a:ext cx="7711440" cy="3579849"/>
          </a:xfrm>
        </p:spPr>
        <p:txBody>
          <a:bodyPr>
            <a:normAutofit/>
          </a:bodyPr>
          <a:lstStyle/>
          <a:p>
            <a:pPr marL="0" indent="0" defTabSz="457200">
              <a:spcBef>
                <a:spcPts val="0"/>
              </a:spcBef>
              <a:defRPr/>
            </a:pPr>
            <a:r>
              <a:rPr lang="en-US" dirty="0"/>
              <a:t>Today’s webinar will explore</a:t>
            </a:r>
          </a:p>
          <a:p>
            <a:pPr marL="0" indent="0" defTabSz="457200">
              <a:spcBef>
                <a:spcPts val="0"/>
              </a:spcBef>
              <a:defRPr/>
            </a:pPr>
            <a:endParaRPr lang="en-US" sz="1700" dirty="0"/>
          </a:p>
          <a:p>
            <a:pPr>
              <a:buFont typeface="Arial"/>
              <a:buChar char="•"/>
            </a:pPr>
            <a:r>
              <a:rPr lang="en-US" sz="1700" dirty="0"/>
              <a:t>Learn why our youth are considered Digital Natives</a:t>
            </a:r>
          </a:p>
          <a:p>
            <a:pPr>
              <a:buFont typeface="Arial"/>
              <a:buChar char="•"/>
            </a:pPr>
            <a:r>
              <a:rPr lang="en-US" sz="1700" dirty="0"/>
              <a:t>Discover the rapid rate this generation is adapting to new technologies</a:t>
            </a:r>
          </a:p>
          <a:p>
            <a:pPr>
              <a:buFont typeface="Arial"/>
              <a:buChar char="•"/>
            </a:pPr>
            <a:r>
              <a:rPr lang="en-US" sz="1700" dirty="0"/>
              <a:t>Look at how libraries are meeting the challenges of innovative programming</a:t>
            </a:r>
          </a:p>
          <a:p>
            <a:pPr>
              <a:buFont typeface="Arial"/>
              <a:buChar char="•"/>
            </a:pPr>
            <a:r>
              <a:rPr lang="en-US" sz="1700" dirty="0"/>
              <a:t>Understanding the importance of incorporating technology into your work</a:t>
            </a:r>
          </a:p>
          <a:p>
            <a:pPr>
              <a:buFont typeface="Arial"/>
              <a:buChar char="•"/>
            </a:pPr>
            <a:r>
              <a:rPr lang="en-US" sz="1700" dirty="0"/>
              <a:t>Determine a course of action to assist your library </a:t>
            </a:r>
            <a:r>
              <a:rPr lang="en-US" sz="1700" dirty="0" smtClean="0"/>
              <a:t>to create </a:t>
            </a:r>
            <a:r>
              <a:rPr lang="en-US" sz="1700" dirty="0"/>
              <a:t>an executable plan</a:t>
            </a:r>
          </a:p>
          <a:p>
            <a:pPr>
              <a:buFont typeface="Arial"/>
              <a:buChar char="•"/>
            </a:pPr>
            <a:r>
              <a:rPr lang="en-US" sz="1700" dirty="0"/>
              <a:t>Receive online resources that can assist you with next steps </a:t>
            </a:r>
          </a:p>
        </p:txBody>
      </p:sp>
      <p:sp>
        <p:nvSpPr>
          <p:cNvPr id="4" name="Title 3"/>
          <p:cNvSpPr>
            <a:spLocks noGrp="1"/>
          </p:cNvSpPr>
          <p:nvPr>
            <p:ph type="title"/>
          </p:nvPr>
        </p:nvSpPr>
        <p:spPr/>
        <p:txBody>
          <a:bodyPr/>
          <a:lstStyle/>
          <a:p>
            <a:r>
              <a:rPr lang="en-US" dirty="0">
                <a:solidFill>
                  <a:srgbClr val="6AAECE"/>
                </a:solidFill>
              </a:rPr>
              <a:t>Youth Media Activities </a:t>
            </a:r>
            <a:r>
              <a:rPr lang="en-US" dirty="0" smtClean="0">
                <a:solidFill>
                  <a:srgbClr val="6AAECE"/>
                </a:solidFill>
              </a:rPr>
              <a:t>In </a:t>
            </a:r>
            <a:r>
              <a:rPr lang="en-US" dirty="0">
                <a:solidFill>
                  <a:srgbClr val="6AAECE"/>
                </a:solidFill>
              </a:rPr>
              <a:t>Your Community</a:t>
            </a:r>
          </a:p>
        </p:txBody>
      </p:sp>
      <p:pic>
        <p:nvPicPr>
          <p:cNvPr id="7" name="Picture 6" descr="TPP1.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87866" y="3944973"/>
            <a:ext cx="3556034" cy="2366985"/>
          </a:xfrm>
          <a:prstGeom prst="rect">
            <a:avLst/>
          </a:prstGeom>
          <a:ln>
            <a:solidFill>
              <a:schemeClr val="tx1"/>
            </a:solidFill>
          </a:ln>
          <a:effectLst>
            <a:outerShdw blurRad="330200" dir="2700000" sx="107000" sy="107000" algn="tl" rotWithShape="0">
              <a:schemeClr val="bg1">
                <a:alpha val="77000"/>
              </a:schemeClr>
            </a:outerShdw>
          </a:effectLst>
        </p:spPr>
      </p:pic>
    </p:spTree>
    <p:extLst>
      <p:ext uri="{BB962C8B-B14F-4D97-AF65-F5344CB8AC3E}">
        <p14:creationId xmlns:p14="http://schemas.microsoft.com/office/powerpoint/2010/main" val="380790681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TPP12.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87866" y="3944973"/>
            <a:ext cx="3556034" cy="2368296"/>
          </a:xfrm>
          <a:prstGeom prst="rect">
            <a:avLst/>
          </a:prstGeom>
          <a:ln>
            <a:solidFill>
              <a:schemeClr val="tx1"/>
            </a:solidFill>
          </a:ln>
          <a:effectLst>
            <a:outerShdw blurRad="330200" dir="2700000" sx="107000" sy="107000" algn="tl" rotWithShape="0">
              <a:schemeClr val="bg1">
                <a:alpha val="67000"/>
              </a:schemeClr>
            </a:outerShdw>
          </a:effectLst>
        </p:spPr>
      </p:pic>
      <p:sp>
        <p:nvSpPr>
          <p:cNvPr id="4" name="Title 3"/>
          <p:cNvSpPr>
            <a:spLocks noGrp="1"/>
          </p:cNvSpPr>
          <p:nvPr>
            <p:ph type="title"/>
          </p:nvPr>
        </p:nvSpPr>
        <p:spPr/>
        <p:txBody>
          <a:bodyPr/>
          <a:lstStyle/>
          <a:p>
            <a:r>
              <a:rPr lang="en-US" dirty="0">
                <a:solidFill>
                  <a:srgbClr val="6AAECE"/>
                </a:solidFill>
              </a:rPr>
              <a:t>Youth Media Activities </a:t>
            </a:r>
            <a:r>
              <a:rPr lang="en-US" dirty="0" smtClean="0">
                <a:solidFill>
                  <a:srgbClr val="6AAECE"/>
                </a:solidFill>
              </a:rPr>
              <a:t>In </a:t>
            </a:r>
            <a:r>
              <a:rPr lang="en-US" dirty="0">
                <a:solidFill>
                  <a:srgbClr val="6AAECE"/>
                </a:solidFill>
              </a:rPr>
              <a:t>Your Community</a:t>
            </a:r>
          </a:p>
        </p:txBody>
      </p:sp>
      <p:sp>
        <p:nvSpPr>
          <p:cNvPr id="5" name="Title 3"/>
          <p:cNvSpPr txBox="1">
            <a:spLocks/>
          </p:cNvSpPr>
          <p:nvPr/>
        </p:nvSpPr>
        <p:spPr>
          <a:xfrm>
            <a:off x="822960" y="5824800"/>
            <a:ext cx="2007877" cy="548640"/>
          </a:xfrm>
          <a:prstGeom prst="rect">
            <a:avLst/>
          </a:prstGeom>
        </p:spPr>
        <p:txBody>
          <a:bodyPr vert="horz" lIns="91440" tIns="45720" rIns="91440" bIns="45720" rtlCol="0" anchor="ctr">
            <a:noAutofit/>
          </a:bodyPr>
          <a:lstStyle>
            <a:lvl1pPr algn="l" defTabSz="914400" rtl="0" eaLnBrk="1" latinLnBrk="0" hangingPunct="1">
              <a:spcBef>
                <a:spcPct val="0"/>
              </a:spcBef>
              <a:buNone/>
              <a:defRPr sz="2800" kern="1200" cap="all" baseline="0">
                <a:solidFill>
                  <a:schemeClr val="tx1"/>
                </a:solidFill>
                <a:latin typeface="+mj-lt"/>
                <a:ea typeface="+mj-ea"/>
                <a:cs typeface="+mj-cs"/>
              </a:defRPr>
            </a:lvl1pPr>
          </a:lstStyle>
          <a:p>
            <a:pPr algn="ctr"/>
            <a:r>
              <a:rPr lang="en-US" dirty="0" smtClean="0"/>
              <a:t>Building bridges</a:t>
            </a:r>
            <a:endParaRPr lang="en-US" dirty="0"/>
          </a:p>
        </p:txBody>
      </p:sp>
      <p:sp>
        <p:nvSpPr>
          <p:cNvPr id="2" name="TextBox 1"/>
          <p:cNvSpPr txBox="1"/>
          <p:nvPr/>
        </p:nvSpPr>
        <p:spPr>
          <a:xfrm>
            <a:off x="822960" y="1488701"/>
            <a:ext cx="3890809" cy="646331"/>
          </a:xfrm>
          <a:prstGeom prst="rect">
            <a:avLst/>
          </a:prstGeom>
          <a:noFill/>
        </p:spPr>
        <p:txBody>
          <a:bodyPr wrap="none" rtlCol="0">
            <a:spAutoFit/>
          </a:bodyPr>
          <a:lstStyle/>
          <a:p>
            <a:r>
              <a:rPr lang="en-US" b="1" dirty="0" smtClean="0"/>
              <a:t>The very brief history of Digital natives</a:t>
            </a:r>
            <a:endParaRPr lang="en-US" b="1" dirty="0"/>
          </a:p>
          <a:p>
            <a:endParaRPr lang="en-US" dirty="0"/>
          </a:p>
        </p:txBody>
      </p:sp>
      <p:sp>
        <p:nvSpPr>
          <p:cNvPr id="7" name="TextBox 6"/>
          <p:cNvSpPr txBox="1"/>
          <p:nvPr/>
        </p:nvSpPr>
        <p:spPr>
          <a:xfrm>
            <a:off x="1845324" y="2312832"/>
            <a:ext cx="5429692" cy="646331"/>
          </a:xfrm>
          <a:prstGeom prst="rect">
            <a:avLst/>
          </a:prstGeom>
          <a:noFill/>
        </p:spPr>
        <p:txBody>
          <a:bodyPr wrap="none" rtlCol="0">
            <a:spAutoFit/>
          </a:bodyPr>
          <a:lstStyle/>
          <a:p>
            <a:r>
              <a:rPr lang="en-US" b="1" dirty="0"/>
              <a:t>The proliferation of technology in schools and libraries</a:t>
            </a:r>
          </a:p>
          <a:p>
            <a:endParaRPr lang="en-US" dirty="0"/>
          </a:p>
        </p:txBody>
      </p:sp>
      <p:sp>
        <p:nvSpPr>
          <p:cNvPr id="3" name="Rectangle 2"/>
          <p:cNvSpPr/>
          <p:nvPr/>
        </p:nvSpPr>
        <p:spPr>
          <a:xfrm>
            <a:off x="4748044" y="2959163"/>
            <a:ext cx="3595856" cy="369332"/>
          </a:xfrm>
          <a:prstGeom prst="rect">
            <a:avLst/>
          </a:prstGeom>
        </p:spPr>
        <p:txBody>
          <a:bodyPr wrap="none">
            <a:spAutoFit/>
          </a:bodyPr>
          <a:lstStyle/>
          <a:p>
            <a:pPr>
              <a:defRPr/>
            </a:pPr>
            <a:r>
              <a:rPr lang="en-US" b="1" dirty="0"/>
              <a:t>Understanding </a:t>
            </a:r>
            <a:r>
              <a:rPr lang="en-US" b="1" dirty="0" smtClean="0"/>
              <a:t>today’s </a:t>
            </a:r>
            <a:r>
              <a:rPr lang="en-US" b="1" dirty="0"/>
              <a:t>culture shift</a:t>
            </a:r>
            <a:endParaRPr lang="en-US" dirty="0"/>
          </a:p>
        </p:txBody>
      </p:sp>
    </p:spTree>
    <p:extLst>
      <p:ext uri="{BB962C8B-B14F-4D97-AF65-F5344CB8AC3E}">
        <p14:creationId xmlns:p14="http://schemas.microsoft.com/office/powerpoint/2010/main" val="195113275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354665" y="1020234"/>
            <a:ext cx="5684846" cy="4008967"/>
          </a:xfrm>
          <a:prstGeom prst="rect">
            <a:avLst/>
          </a:prstGeom>
        </p:spPr>
      </p:pic>
      <p:pic>
        <p:nvPicPr>
          <p:cNvPr id="3" name="Picture 2" descr="TPP15.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87866" y="3944973"/>
            <a:ext cx="3556034" cy="2368296"/>
          </a:xfrm>
          <a:prstGeom prst="rect">
            <a:avLst/>
          </a:prstGeom>
          <a:ln>
            <a:solidFill>
              <a:schemeClr val="tx1"/>
            </a:solidFill>
          </a:ln>
          <a:effectLst>
            <a:outerShdw blurRad="330200" dir="2700000" sx="107000" sy="107000" algn="tl" rotWithShape="0">
              <a:schemeClr val="bg1">
                <a:alpha val="67000"/>
              </a:schemeClr>
            </a:outerShdw>
          </a:effectLst>
        </p:spPr>
      </p:pic>
      <p:sp>
        <p:nvSpPr>
          <p:cNvPr id="4" name="Title 3"/>
          <p:cNvSpPr>
            <a:spLocks noGrp="1"/>
          </p:cNvSpPr>
          <p:nvPr>
            <p:ph type="title"/>
          </p:nvPr>
        </p:nvSpPr>
        <p:spPr/>
        <p:txBody>
          <a:bodyPr/>
          <a:lstStyle/>
          <a:p>
            <a:r>
              <a:rPr lang="en-US" dirty="0">
                <a:solidFill>
                  <a:srgbClr val="6AAECE"/>
                </a:solidFill>
              </a:rPr>
              <a:t>Youth Media Activities </a:t>
            </a:r>
            <a:r>
              <a:rPr lang="en-US" dirty="0" smtClean="0">
                <a:solidFill>
                  <a:srgbClr val="6AAECE"/>
                </a:solidFill>
              </a:rPr>
              <a:t>In </a:t>
            </a:r>
            <a:r>
              <a:rPr lang="en-US" dirty="0">
                <a:solidFill>
                  <a:srgbClr val="6AAECE"/>
                </a:solidFill>
              </a:rPr>
              <a:t>Your Community</a:t>
            </a:r>
          </a:p>
        </p:txBody>
      </p:sp>
      <p:sp>
        <p:nvSpPr>
          <p:cNvPr id="5" name="Title 3"/>
          <p:cNvSpPr txBox="1">
            <a:spLocks/>
          </p:cNvSpPr>
          <p:nvPr/>
        </p:nvSpPr>
        <p:spPr>
          <a:xfrm>
            <a:off x="502672" y="5806043"/>
            <a:ext cx="2910205" cy="1117649"/>
          </a:xfrm>
          <a:prstGeom prst="rect">
            <a:avLst/>
          </a:prstGeom>
        </p:spPr>
        <p:txBody>
          <a:bodyPr vert="horz" lIns="91440" tIns="45720" rIns="91440" bIns="45720" rtlCol="0" anchor="ctr">
            <a:noAutofit/>
          </a:bodyPr>
          <a:lstStyle>
            <a:lvl1pPr algn="l" defTabSz="914400" rtl="0" eaLnBrk="1" latinLnBrk="0" hangingPunct="1">
              <a:spcBef>
                <a:spcPct val="0"/>
              </a:spcBef>
              <a:buNone/>
              <a:defRPr sz="2800" kern="1200" cap="all" baseline="0">
                <a:solidFill>
                  <a:schemeClr val="tx1"/>
                </a:solidFill>
                <a:latin typeface="+mj-lt"/>
                <a:ea typeface="+mj-ea"/>
                <a:cs typeface="+mj-cs"/>
              </a:defRPr>
            </a:lvl1pPr>
          </a:lstStyle>
          <a:p>
            <a:pPr algn="ctr"/>
            <a:r>
              <a:rPr lang="en-US" sz="2400" dirty="0" smtClean="0"/>
              <a:t>Life long</a:t>
            </a:r>
          </a:p>
          <a:p>
            <a:pPr algn="ctr"/>
            <a:r>
              <a:rPr lang="en-US" sz="2400" dirty="0" smtClean="0"/>
              <a:t>Learning </a:t>
            </a:r>
          </a:p>
          <a:p>
            <a:pPr algn="ctr"/>
            <a:r>
              <a:rPr lang="en-US" sz="2400" dirty="0" smtClean="0"/>
              <a:t>centers</a:t>
            </a:r>
          </a:p>
          <a:p>
            <a:pPr algn="ctr"/>
            <a:endParaRPr lang="en-US" dirty="0"/>
          </a:p>
        </p:txBody>
      </p:sp>
    </p:spTree>
    <p:extLst>
      <p:ext uri="{BB962C8B-B14F-4D97-AF65-F5344CB8AC3E}">
        <p14:creationId xmlns:p14="http://schemas.microsoft.com/office/powerpoint/2010/main" val="309895259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PP5.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87866" y="3944973"/>
            <a:ext cx="3556034" cy="2368296"/>
          </a:xfrm>
          <a:prstGeom prst="rect">
            <a:avLst/>
          </a:prstGeom>
          <a:ln>
            <a:solidFill>
              <a:schemeClr val="tx1"/>
            </a:solidFill>
          </a:ln>
          <a:effectLst>
            <a:outerShdw blurRad="330200" dir="2700000" sx="107000" sy="107000" algn="tl" rotWithShape="0">
              <a:schemeClr val="bg1">
                <a:alpha val="67000"/>
              </a:schemeClr>
            </a:outerShdw>
          </a:effectLst>
        </p:spPr>
      </p:pic>
      <p:sp>
        <p:nvSpPr>
          <p:cNvPr id="4" name="Title 3"/>
          <p:cNvSpPr>
            <a:spLocks noGrp="1"/>
          </p:cNvSpPr>
          <p:nvPr>
            <p:ph type="title"/>
          </p:nvPr>
        </p:nvSpPr>
        <p:spPr/>
        <p:txBody>
          <a:bodyPr/>
          <a:lstStyle/>
          <a:p>
            <a:r>
              <a:rPr lang="en-US" dirty="0">
                <a:solidFill>
                  <a:srgbClr val="6AAECE"/>
                </a:solidFill>
              </a:rPr>
              <a:t>Youth Media Activities </a:t>
            </a:r>
            <a:r>
              <a:rPr lang="en-US" dirty="0" smtClean="0">
                <a:solidFill>
                  <a:srgbClr val="6AAECE"/>
                </a:solidFill>
              </a:rPr>
              <a:t>In </a:t>
            </a:r>
            <a:r>
              <a:rPr lang="en-US" dirty="0">
                <a:solidFill>
                  <a:srgbClr val="6AAECE"/>
                </a:solidFill>
              </a:rPr>
              <a:t>Your Community</a:t>
            </a:r>
          </a:p>
        </p:txBody>
      </p:sp>
      <p:sp>
        <p:nvSpPr>
          <p:cNvPr id="5" name="Title 3"/>
          <p:cNvSpPr txBox="1">
            <a:spLocks/>
          </p:cNvSpPr>
          <p:nvPr/>
        </p:nvSpPr>
        <p:spPr>
          <a:xfrm>
            <a:off x="449760" y="5806043"/>
            <a:ext cx="2910205" cy="1117649"/>
          </a:xfrm>
          <a:prstGeom prst="rect">
            <a:avLst/>
          </a:prstGeom>
        </p:spPr>
        <p:txBody>
          <a:bodyPr vert="horz" lIns="91440" tIns="45720" rIns="91440" bIns="45720" rtlCol="0" anchor="ctr">
            <a:noAutofit/>
          </a:bodyPr>
          <a:lstStyle>
            <a:lvl1pPr algn="l" defTabSz="914400" rtl="0" eaLnBrk="1" latinLnBrk="0" hangingPunct="1">
              <a:spcBef>
                <a:spcPct val="0"/>
              </a:spcBef>
              <a:buNone/>
              <a:defRPr sz="2800" kern="1200" cap="all" baseline="0">
                <a:solidFill>
                  <a:schemeClr val="tx1"/>
                </a:solidFill>
                <a:latin typeface="+mj-lt"/>
                <a:ea typeface="+mj-ea"/>
                <a:cs typeface="+mj-cs"/>
              </a:defRPr>
            </a:lvl1pPr>
          </a:lstStyle>
          <a:p>
            <a:pPr algn="ctr"/>
            <a:r>
              <a:rPr lang="en-US" sz="2400" dirty="0" smtClean="0"/>
              <a:t>YELLOW</a:t>
            </a:r>
          </a:p>
          <a:p>
            <a:pPr algn="ctr"/>
            <a:r>
              <a:rPr lang="en-US" sz="2400" dirty="0" smtClean="0"/>
              <a:t>BRICK</a:t>
            </a:r>
          </a:p>
          <a:p>
            <a:pPr algn="ctr"/>
            <a:r>
              <a:rPr lang="en-US" sz="2400" dirty="0" smtClean="0"/>
              <a:t>ROAD</a:t>
            </a:r>
          </a:p>
          <a:p>
            <a:pPr algn="ctr"/>
            <a:endParaRPr lang="en-US" dirty="0"/>
          </a:p>
        </p:txBody>
      </p:sp>
      <p:sp>
        <p:nvSpPr>
          <p:cNvPr id="2" name="Rectangle 1"/>
          <p:cNvSpPr/>
          <p:nvPr/>
        </p:nvSpPr>
        <p:spPr>
          <a:xfrm>
            <a:off x="822960" y="1395568"/>
            <a:ext cx="7520940" cy="369332"/>
          </a:xfrm>
          <a:prstGeom prst="rect">
            <a:avLst/>
          </a:prstGeom>
        </p:spPr>
        <p:txBody>
          <a:bodyPr wrap="square">
            <a:spAutoFit/>
          </a:bodyPr>
          <a:lstStyle/>
          <a:p>
            <a:r>
              <a:rPr lang="en-US" b="1" dirty="0"/>
              <a:t>Moving beyond collaborations - Deeper cooperation &amp; coordination </a:t>
            </a:r>
          </a:p>
        </p:txBody>
      </p:sp>
      <p:sp>
        <p:nvSpPr>
          <p:cNvPr id="6" name="Rectangle 5"/>
          <p:cNvSpPr/>
          <p:nvPr/>
        </p:nvSpPr>
        <p:spPr>
          <a:xfrm>
            <a:off x="1194169" y="2313001"/>
            <a:ext cx="3775393" cy="369332"/>
          </a:xfrm>
          <a:prstGeom prst="rect">
            <a:avLst/>
          </a:prstGeom>
        </p:spPr>
        <p:txBody>
          <a:bodyPr wrap="none">
            <a:spAutoFit/>
          </a:bodyPr>
          <a:lstStyle/>
          <a:p>
            <a:r>
              <a:rPr lang="en-US" b="1" dirty="0"/>
              <a:t>Discussing feasibility with co-workers</a:t>
            </a:r>
          </a:p>
        </p:txBody>
      </p:sp>
      <p:sp>
        <p:nvSpPr>
          <p:cNvPr id="7" name="Rectangle 6"/>
          <p:cNvSpPr/>
          <p:nvPr/>
        </p:nvSpPr>
        <p:spPr>
          <a:xfrm>
            <a:off x="1473200" y="3105835"/>
            <a:ext cx="6870700" cy="369332"/>
          </a:xfrm>
          <a:prstGeom prst="rect">
            <a:avLst/>
          </a:prstGeom>
        </p:spPr>
        <p:txBody>
          <a:bodyPr wrap="square">
            <a:spAutoFit/>
          </a:bodyPr>
          <a:lstStyle/>
          <a:p>
            <a:r>
              <a:rPr lang="en-US" b="1" dirty="0"/>
              <a:t>Setting medium term “open” strategies - Keeping fresh and flexible</a:t>
            </a:r>
          </a:p>
        </p:txBody>
      </p:sp>
    </p:spTree>
    <p:extLst>
      <p:ext uri="{BB962C8B-B14F-4D97-AF65-F5344CB8AC3E}">
        <p14:creationId xmlns:p14="http://schemas.microsoft.com/office/powerpoint/2010/main" val="414702395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TPP8.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87866" y="3944973"/>
            <a:ext cx="3557016" cy="2393442"/>
          </a:xfrm>
          <a:prstGeom prst="rect">
            <a:avLst/>
          </a:prstGeom>
          <a:ln>
            <a:solidFill>
              <a:schemeClr val="tx1"/>
            </a:solidFill>
          </a:ln>
          <a:effectLst>
            <a:outerShdw blurRad="317500" dir="2700000" sx="107000" sy="107000" algn="tl" rotWithShape="0">
              <a:schemeClr val="bg1">
                <a:alpha val="67000"/>
              </a:schemeClr>
            </a:outerShdw>
          </a:effectLst>
        </p:spPr>
      </p:pic>
      <p:sp>
        <p:nvSpPr>
          <p:cNvPr id="4" name="Title 3"/>
          <p:cNvSpPr>
            <a:spLocks noGrp="1"/>
          </p:cNvSpPr>
          <p:nvPr>
            <p:ph type="title"/>
          </p:nvPr>
        </p:nvSpPr>
        <p:spPr/>
        <p:txBody>
          <a:bodyPr/>
          <a:lstStyle/>
          <a:p>
            <a:r>
              <a:rPr lang="en-US" dirty="0">
                <a:solidFill>
                  <a:srgbClr val="6AAECE"/>
                </a:solidFill>
              </a:rPr>
              <a:t>Youth Media Activities </a:t>
            </a:r>
            <a:r>
              <a:rPr lang="en-US" dirty="0" smtClean="0">
                <a:solidFill>
                  <a:srgbClr val="6AAECE"/>
                </a:solidFill>
              </a:rPr>
              <a:t>In </a:t>
            </a:r>
            <a:r>
              <a:rPr lang="en-US" dirty="0">
                <a:solidFill>
                  <a:srgbClr val="6AAECE"/>
                </a:solidFill>
              </a:rPr>
              <a:t>Your Community</a:t>
            </a:r>
          </a:p>
        </p:txBody>
      </p:sp>
      <p:sp>
        <p:nvSpPr>
          <p:cNvPr id="5" name="Title 3"/>
          <p:cNvSpPr txBox="1">
            <a:spLocks/>
          </p:cNvSpPr>
          <p:nvPr/>
        </p:nvSpPr>
        <p:spPr>
          <a:xfrm>
            <a:off x="822960" y="6037638"/>
            <a:ext cx="2007877" cy="548640"/>
          </a:xfrm>
          <a:prstGeom prst="rect">
            <a:avLst/>
          </a:prstGeom>
        </p:spPr>
        <p:txBody>
          <a:bodyPr vert="horz" lIns="91440" tIns="45720" rIns="91440" bIns="45720" rtlCol="0" anchor="ctr">
            <a:noAutofit/>
          </a:bodyPr>
          <a:lstStyle>
            <a:lvl1pPr algn="l" defTabSz="914400" rtl="0" eaLnBrk="1" latinLnBrk="0" hangingPunct="1">
              <a:spcBef>
                <a:spcPct val="0"/>
              </a:spcBef>
              <a:buNone/>
              <a:defRPr sz="2800" kern="1200" cap="all" baseline="0">
                <a:solidFill>
                  <a:schemeClr val="tx1"/>
                </a:solidFill>
                <a:latin typeface="+mj-lt"/>
                <a:ea typeface="+mj-ea"/>
                <a:cs typeface="+mj-cs"/>
              </a:defRPr>
            </a:lvl1pPr>
          </a:lstStyle>
          <a:p>
            <a:pPr algn="ctr"/>
            <a:r>
              <a:rPr lang="en-US" dirty="0" smtClean="0"/>
              <a:t>SHOWCASE</a:t>
            </a:r>
            <a:endParaRPr lang="en-US" dirty="0"/>
          </a:p>
        </p:txBody>
      </p:sp>
      <p:sp>
        <p:nvSpPr>
          <p:cNvPr id="3" name="Rectangle 2"/>
          <p:cNvSpPr/>
          <p:nvPr/>
        </p:nvSpPr>
        <p:spPr>
          <a:xfrm>
            <a:off x="822960" y="1078640"/>
            <a:ext cx="6057900" cy="1938992"/>
          </a:xfrm>
          <a:prstGeom prst="rect">
            <a:avLst/>
          </a:prstGeom>
        </p:spPr>
        <p:txBody>
          <a:bodyPr wrap="square">
            <a:spAutoFit/>
          </a:bodyPr>
          <a:lstStyle/>
          <a:p>
            <a:pPr marL="285750" indent="-285750">
              <a:buFont typeface="Arial"/>
              <a:buChar char="•"/>
            </a:pPr>
            <a:r>
              <a:rPr lang="en-US" sz="2400" dirty="0">
                <a:solidFill>
                  <a:schemeClr val="accent3">
                    <a:lumMod val="75000"/>
                  </a:schemeClr>
                </a:solidFill>
              </a:rPr>
              <a:t>Smart Phones &amp; Tablets </a:t>
            </a:r>
            <a:endParaRPr lang="en-US" sz="2400" dirty="0" smtClean="0">
              <a:solidFill>
                <a:schemeClr val="accent3">
                  <a:lumMod val="75000"/>
                </a:schemeClr>
              </a:solidFill>
            </a:endParaRPr>
          </a:p>
          <a:p>
            <a:pPr marL="285750" indent="-285750">
              <a:buFont typeface="Arial"/>
              <a:buChar char="•"/>
            </a:pPr>
            <a:r>
              <a:rPr lang="en-US" sz="2400" dirty="0" smtClean="0">
                <a:solidFill>
                  <a:schemeClr val="accent3">
                    <a:lumMod val="75000"/>
                  </a:schemeClr>
                </a:solidFill>
              </a:rPr>
              <a:t>Music &amp; Audio Creation </a:t>
            </a:r>
          </a:p>
          <a:p>
            <a:pPr marL="285750" indent="-285750">
              <a:buFont typeface="Arial"/>
              <a:buChar char="•"/>
            </a:pPr>
            <a:r>
              <a:rPr lang="en-US" sz="2400" dirty="0" smtClean="0">
                <a:solidFill>
                  <a:schemeClr val="accent3">
                    <a:lumMod val="75000"/>
                  </a:schemeClr>
                </a:solidFill>
              </a:rPr>
              <a:t>Digital Video Exploration</a:t>
            </a:r>
          </a:p>
          <a:p>
            <a:pPr marL="285750" indent="-285750">
              <a:buFont typeface="Arial"/>
              <a:buChar char="•"/>
            </a:pPr>
            <a:r>
              <a:rPr lang="en-US" sz="2400" dirty="0" smtClean="0">
                <a:solidFill>
                  <a:schemeClr val="accent3">
                    <a:lumMod val="75000"/>
                  </a:schemeClr>
                </a:solidFill>
              </a:rPr>
              <a:t>App </a:t>
            </a:r>
            <a:r>
              <a:rPr lang="en-US" sz="2400" dirty="0">
                <a:solidFill>
                  <a:schemeClr val="accent3">
                    <a:lumMod val="75000"/>
                  </a:schemeClr>
                </a:solidFill>
              </a:rPr>
              <a:t>&amp; Game Creation </a:t>
            </a:r>
            <a:endParaRPr lang="en-US" sz="2400" dirty="0" smtClean="0">
              <a:solidFill>
                <a:schemeClr val="accent3">
                  <a:lumMod val="75000"/>
                </a:schemeClr>
              </a:solidFill>
            </a:endParaRPr>
          </a:p>
          <a:p>
            <a:pPr marL="285750" indent="-285750">
              <a:buFont typeface="Arial"/>
              <a:buChar char="•"/>
            </a:pPr>
            <a:r>
              <a:rPr lang="en-US" sz="2400" dirty="0" smtClean="0">
                <a:solidFill>
                  <a:schemeClr val="accent3">
                    <a:lumMod val="75000"/>
                  </a:schemeClr>
                </a:solidFill>
              </a:rPr>
              <a:t>Stop </a:t>
            </a:r>
            <a:r>
              <a:rPr lang="en-US" sz="2400" dirty="0">
                <a:solidFill>
                  <a:schemeClr val="accent3">
                    <a:lumMod val="75000"/>
                  </a:schemeClr>
                </a:solidFill>
              </a:rPr>
              <a:t>Motion Animation &amp; Green </a:t>
            </a:r>
            <a:r>
              <a:rPr lang="en-US" sz="2400" dirty="0" smtClean="0">
                <a:solidFill>
                  <a:schemeClr val="accent3">
                    <a:lumMod val="75000"/>
                  </a:schemeClr>
                </a:solidFill>
              </a:rPr>
              <a:t>Screen</a:t>
            </a:r>
            <a:endParaRPr lang="en-US" sz="2400" dirty="0">
              <a:solidFill>
                <a:schemeClr val="accent3">
                  <a:lumMod val="75000"/>
                </a:schemeClr>
              </a:solidFill>
            </a:endParaRPr>
          </a:p>
        </p:txBody>
      </p:sp>
      <p:sp>
        <p:nvSpPr>
          <p:cNvPr id="6" name="TextBox 5"/>
          <p:cNvSpPr txBox="1"/>
          <p:nvPr/>
        </p:nvSpPr>
        <p:spPr>
          <a:xfrm>
            <a:off x="4297229" y="3370953"/>
            <a:ext cx="4047653" cy="400110"/>
          </a:xfrm>
          <a:prstGeom prst="rect">
            <a:avLst/>
          </a:prstGeom>
          <a:noFill/>
        </p:spPr>
        <p:txBody>
          <a:bodyPr wrap="none" rtlCol="0">
            <a:spAutoFit/>
          </a:bodyPr>
          <a:lstStyle/>
          <a:p>
            <a:r>
              <a:rPr lang="en-US" sz="2000" dirty="0" smtClean="0"/>
              <a:t>INNOVATIVE YOUTH PROGRAMMING</a:t>
            </a:r>
            <a:endParaRPr lang="en-US" sz="2000" dirty="0"/>
          </a:p>
        </p:txBody>
      </p:sp>
    </p:spTree>
    <p:extLst>
      <p:ext uri="{BB962C8B-B14F-4D97-AF65-F5344CB8AC3E}">
        <p14:creationId xmlns:p14="http://schemas.microsoft.com/office/powerpoint/2010/main" val="142062940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TPP21.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92330" y="340807"/>
            <a:ext cx="2979287" cy="2225155"/>
          </a:xfrm>
          <a:prstGeom prst="rect">
            <a:avLst/>
          </a:prstGeom>
          <a:ln>
            <a:solidFill>
              <a:schemeClr val="tx1"/>
            </a:solidFill>
          </a:ln>
        </p:spPr>
      </p:pic>
      <p:pic>
        <p:nvPicPr>
          <p:cNvPr id="7" name="Picture 6" descr="TPP22.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77231" y="1058130"/>
            <a:ext cx="4975748" cy="3716262"/>
          </a:xfrm>
          <a:prstGeom prst="rect">
            <a:avLst/>
          </a:prstGeom>
          <a:ln>
            <a:solidFill>
              <a:schemeClr val="tx1"/>
            </a:solidFill>
          </a:ln>
        </p:spPr>
      </p:pic>
      <p:sp>
        <p:nvSpPr>
          <p:cNvPr id="8" name="TextBox 7"/>
          <p:cNvSpPr txBox="1"/>
          <p:nvPr/>
        </p:nvSpPr>
        <p:spPr>
          <a:xfrm>
            <a:off x="592330" y="3023421"/>
            <a:ext cx="3006652" cy="830997"/>
          </a:xfrm>
          <a:prstGeom prst="rect">
            <a:avLst/>
          </a:prstGeom>
          <a:noFill/>
        </p:spPr>
        <p:txBody>
          <a:bodyPr wrap="none" rtlCol="0">
            <a:spAutoFit/>
          </a:bodyPr>
          <a:lstStyle/>
          <a:p>
            <a:r>
              <a:rPr lang="en-US" sz="2400" dirty="0" smtClean="0"/>
              <a:t>Smart Phones </a:t>
            </a:r>
          </a:p>
          <a:p>
            <a:r>
              <a:rPr lang="en-US" sz="2400" dirty="0" smtClean="0"/>
              <a:t>                     &amp; Tablets</a:t>
            </a:r>
            <a:endParaRPr lang="en-US" sz="2400" dirty="0"/>
          </a:p>
        </p:txBody>
      </p:sp>
      <p:pic>
        <p:nvPicPr>
          <p:cNvPr id="9" name="Picture 8"/>
          <p:cNvPicPr>
            <a:picLocks noChangeAspect="1"/>
          </p:cNvPicPr>
          <p:nvPr/>
        </p:nvPicPr>
        <p:blipFill>
          <a:blip r:embed="rId5"/>
          <a:stretch>
            <a:fillRect/>
          </a:stretch>
        </p:blipFill>
        <p:spPr>
          <a:xfrm>
            <a:off x="253664" y="3539067"/>
            <a:ext cx="1863003" cy="1453851"/>
          </a:xfrm>
          <a:prstGeom prst="rect">
            <a:avLst/>
          </a:prstGeom>
        </p:spPr>
      </p:pic>
    </p:spTree>
    <p:extLst>
      <p:ext uri="{BB962C8B-B14F-4D97-AF65-F5344CB8AC3E}">
        <p14:creationId xmlns:p14="http://schemas.microsoft.com/office/powerpoint/2010/main" val="231786994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5"/>
          <a:stretch>
            <a:fillRect/>
          </a:stretch>
        </p:blipFill>
        <p:spPr>
          <a:xfrm>
            <a:off x="572971" y="340806"/>
            <a:ext cx="2966874" cy="2225155"/>
          </a:xfrm>
          <a:prstGeom prst="rect">
            <a:avLst/>
          </a:prstGeom>
        </p:spPr>
      </p:pic>
      <p:pic>
        <p:nvPicPr>
          <p:cNvPr id="5" name="Picture 4" descr="TPP16.jp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92331" y="340806"/>
            <a:ext cx="2966874" cy="2225155"/>
          </a:xfrm>
          <a:prstGeom prst="rect">
            <a:avLst/>
          </a:prstGeom>
          <a:ln>
            <a:solidFill>
              <a:schemeClr val="tx1"/>
            </a:solidFill>
          </a:ln>
        </p:spPr>
      </p:pic>
      <p:pic>
        <p:nvPicPr>
          <p:cNvPr id="4" name="Picture 3" descr="TPP4.jp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3877231" y="1058129"/>
            <a:ext cx="4975747" cy="3731811"/>
          </a:xfrm>
          <a:prstGeom prst="rect">
            <a:avLst/>
          </a:prstGeom>
          <a:ln>
            <a:solidFill>
              <a:schemeClr val="tx1"/>
            </a:solidFill>
          </a:ln>
        </p:spPr>
      </p:pic>
      <p:sp>
        <p:nvSpPr>
          <p:cNvPr id="8" name="TextBox 7"/>
          <p:cNvSpPr txBox="1"/>
          <p:nvPr/>
        </p:nvSpPr>
        <p:spPr>
          <a:xfrm>
            <a:off x="4756688" y="340806"/>
            <a:ext cx="3210885" cy="461665"/>
          </a:xfrm>
          <a:prstGeom prst="rect">
            <a:avLst/>
          </a:prstGeom>
          <a:noFill/>
        </p:spPr>
        <p:txBody>
          <a:bodyPr wrap="none" rtlCol="0">
            <a:spAutoFit/>
          </a:bodyPr>
          <a:lstStyle/>
          <a:p>
            <a:r>
              <a:rPr lang="en-US" sz="2400" dirty="0" smtClean="0"/>
              <a:t>Music &amp; Audio Creation</a:t>
            </a:r>
            <a:endParaRPr lang="en-US" sz="2400" dirty="0"/>
          </a:p>
        </p:txBody>
      </p:sp>
      <p:pic>
        <p:nvPicPr>
          <p:cNvPr id="2" name="YOUmedia Records - -Get Original- Compilation - 01 I AM.mp3">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8"/>
          <a:stretch>
            <a:fillRect/>
          </a:stretch>
        </p:blipFill>
        <p:spPr>
          <a:xfrm>
            <a:off x="843730" y="555331"/>
            <a:ext cx="502798" cy="502798"/>
          </a:xfrm>
          <a:prstGeom prst="rect">
            <a:avLst/>
          </a:prstGeom>
        </p:spPr>
      </p:pic>
      <p:sp>
        <p:nvSpPr>
          <p:cNvPr id="3" name="Rectangle 2"/>
          <p:cNvSpPr/>
          <p:nvPr/>
        </p:nvSpPr>
        <p:spPr>
          <a:xfrm>
            <a:off x="572971" y="2690336"/>
            <a:ext cx="2966874" cy="2308324"/>
          </a:xfrm>
          <a:prstGeom prst="rect">
            <a:avLst/>
          </a:prstGeom>
        </p:spPr>
        <p:txBody>
          <a:bodyPr wrap="square">
            <a:spAutoFit/>
          </a:bodyPr>
          <a:lstStyle/>
          <a:p>
            <a:r>
              <a:rPr lang="en-US" dirty="0"/>
              <a:t>I would teach the children music, physics and philosophy, but the most important is music, for in the patterns of the arts are the keys to all learning</a:t>
            </a:r>
            <a:r>
              <a:rPr lang="en-US" dirty="0" smtClean="0"/>
              <a:t>.</a:t>
            </a:r>
          </a:p>
          <a:p>
            <a:endParaRPr lang="en-US" dirty="0"/>
          </a:p>
          <a:p>
            <a:r>
              <a:rPr lang="en-US" dirty="0"/>
              <a:t>— </a:t>
            </a:r>
            <a:r>
              <a:rPr lang="en-US" dirty="0">
                <a:hlinkClick r:id="rId9"/>
              </a:rPr>
              <a:t>Plato 	</a:t>
            </a:r>
          </a:p>
        </p:txBody>
      </p:sp>
    </p:spTree>
    <p:extLst>
      <p:ext uri="{BB962C8B-B14F-4D97-AF65-F5344CB8AC3E}">
        <p14:creationId xmlns:p14="http://schemas.microsoft.com/office/powerpoint/2010/main" val="875059177"/>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1" presetClass="mediacall" presetSubtype="0" fill="hold" nodeType="clickEffect">
                                  <p:stCondLst>
                                    <p:cond delay="0"/>
                                  </p:stCondLst>
                                  <p:childTnLst>
                                    <p:cmd type="call" cmd="playFrom(0.0)">
                                      <p:cBhvr>
                                        <p:cTn id="6" dur="201455" fill="hold"/>
                                        <p:tgtEl>
                                          <p:spTgt spid="2"/>
                                        </p:tgtEl>
                                      </p:cBhvr>
                                    </p:cmd>
                                  </p:childTnLst>
                                </p:cTn>
                              </p:par>
                            </p:childTnLst>
                          </p:cTn>
                        </p:par>
                      </p:childTnLst>
                    </p:cTn>
                  </p:par>
                </p:childTnLst>
              </p:cTn>
              <p:nextCondLst>
                <p:cond evt="onClick" delay="0">
                  <p:tgtEl>
                    <p:spTgt spid="2"/>
                  </p:tgtEl>
                </p:cond>
              </p:nextCondLst>
            </p:seq>
            <p:audio>
              <p:cMediaNode vol="80000">
                <p:cTn id="7" fill="hold" display="0">
                  <p:stCondLst>
                    <p:cond delay="indefinite"/>
                  </p:stCondLst>
                  <p:endCondLst>
                    <p:cond evt="onStopAudio" delay="0">
                      <p:tgtEl>
                        <p:sldTgt/>
                      </p:tgtEl>
                    </p:cond>
                  </p:endCondLst>
                </p:cTn>
                <p:tgtEl>
                  <p:spTgt spid="2"/>
                </p:tgtEl>
              </p:cMediaNode>
            </p:audio>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PP17.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877231" y="1058130"/>
            <a:ext cx="4975747" cy="3716262"/>
          </a:xfrm>
          <a:prstGeom prst="rect">
            <a:avLst/>
          </a:prstGeom>
          <a:ln>
            <a:solidFill>
              <a:schemeClr val="tx1"/>
            </a:solidFill>
          </a:ln>
        </p:spPr>
      </p:pic>
      <p:pic>
        <p:nvPicPr>
          <p:cNvPr id="2" name="Picture 1" descr="TPP.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2331" y="340806"/>
            <a:ext cx="2979286" cy="2225155"/>
          </a:xfrm>
          <a:prstGeom prst="rect">
            <a:avLst/>
          </a:prstGeom>
          <a:ln>
            <a:solidFill>
              <a:schemeClr val="tx1"/>
            </a:solidFill>
          </a:ln>
        </p:spPr>
      </p:pic>
      <p:sp>
        <p:nvSpPr>
          <p:cNvPr id="8" name="TextBox 7"/>
          <p:cNvSpPr txBox="1"/>
          <p:nvPr/>
        </p:nvSpPr>
        <p:spPr>
          <a:xfrm>
            <a:off x="883350" y="3023421"/>
            <a:ext cx="1879992" cy="461665"/>
          </a:xfrm>
          <a:prstGeom prst="rect">
            <a:avLst/>
          </a:prstGeom>
          <a:noFill/>
        </p:spPr>
        <p:txBody>
          <a:bodyPr wrap="none" rtlCol="0">
            <a:spAutoFit/>
          </a:bodyPr>
          <a:lstStyle/>
          <a:p>
            <a:r>
              <a:rPr lang="en-US" sz="2400" dirty="0" smtClean="0"/>
              <a:t>Digital  Video</a:t>
            </a:r>
            <a:endParaRPr lang="en-US" sz="2400" dirty="0"/>
          </a:p>
        </p:txBody>
      </p:sp>
    </p:spTree>
    <p:extLst>
      <p:ext uri="{BB962C8B-B14F-4D97-AF65-F5344CB8AC3E}">
        <p14:creationId xmlns:p14="http://schemas.microsoft.com/office/powerpoint/2010/main" val="12515681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3"/>
          <a:stretch>
            <a:fillRect/>
          </a:stretch>
        </p:blipFill>
        <p:spPr>
          <a:xfrm>
            <a:off x="3877230" y="1058129"/>
            <a:ext cx="4975748" cy="3731811"/>
          </a:xfrm>
          <a:prstGeom prst="rect">
            <a:avLst/>
          </a:prstGeom>
          <a:ln>
            <a:solidFill>
              <a:schemeClr val="tx1"/>
            </a:solidFill>
          </a:ln>
        </p:spPr>
      </p:pic>
      <p:sp>
        <p:nvSpPr>
          <p:cNvPr id="8" name="TextBox 7"/>
          <p:cNvSpPr txBox="1"/>
          <p:nvPr/>
        </p:nvSpPr>
        <p:spPr>
          <a:xfrm>
            <a:off x="671702" y="3023421"/>
            <a:ext cx="2677135" cy="830997"/>
          </a:xfrm>
          <a:prstGeom prst="rect">
            <a:avLst/>
          </a:prstGeom>
          <a:noFill/>
        </p:spPr>
        <p:txBody>
          <a:bodyPr wrap="none" rtlCol="0">
            <a:spAutoFit/>
          </a:bodyPr>
          <a:lstStyle/>
          <a:p>
            <a:r>
              <a:rPr lang="en-US" sz="2400" dirty="0" smtClean="0"/>
              <a:t>App &amp; Game </a:t>
            </a:r>
          </a:p>
          <a:p>
            <a:r>
              <a:rPr lang="en-US" sz="2400" dirty="0"/>
              <a:t> </a:t>
            </a:r>
            <a:r>
              <a:rPr lang="en-US" sz="2400" dirty="0" smtClean="0"/>
              <a:t>                 Creation</a:t>
            </a:r>
            <a:endParaRPr lang="en-US" sz="2400" dirty="0"/>
          </a:p>
        </p:txBody>
      </p:sp>
      <p:pic>
        <p:nvPicPr>
          <p:cNvPr id="10" name="Picture 9"/>
          <p:cNvPicPr>
            <a:picLocks noChangeAspect="1"/>
          </p:cNvPicPr>
          <p:nvPr/>
        </p:nvPicPr>
        <p:blipFill>
          <a:blip r:embed="rId4"/>
          <a:stretch>
            <a:fillRect/>
          </a:stretch>
        </p:blipFill>
        <p:spPr>
          <a:xfrm>
            <a:off x="572971" y="408541"/>
            <a:ext cx="2966874" cy="2225155"/>
          </a:xfrm>
          <a:prstGeom prst="rect">
            <a:avLst/>
          </a:prstGeom>
          <a:ln>
            <a:solidFill>
              <a:schemeClr val="tx1"/>
            </a:solidFill>
          </a:ln>
        </p:spPr>
      </p:pic>
    </p:spTree>
    <p:extLst>
      <p:ext uri="{BB962C8B-B14F-4D97-AF65-F5344CB8AC3E}">
        <p14:creationId xmlns:p14="http://schemas.microsoft.com/office/powerpoint/2010/main" val="232660338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TPP7.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92331" y="340806"/>
            <a:ext cx="2966873" cy="2225155"/>
          </a:xfrm>
          <a:prstGeom prst="rect">
            <a:avLst/>
          </a:prstGeom>
          <a:ln>
            <a:solidFill>
              <a:schemeClr val="tx1"/>
            </a:solidFill>
          </a:ln>
        </p:spPr>
      </p:pic>
      <p:sp>
        <p:nvSpPr>
          <p:cNvPr id="8" name="TextBox 7"/>
          <p:cNvSpPr txBox="1"/>
          <p:nvPr/>
        </p:nvSpPr>
        <p:spPr>
          <a:xfrm>
            <a:off x="883350" y="3023421"/>
            <a:ext cx="2341356" cy="1200328"/>
          </a:xfrm>
          <a:prstGeom prst="rect">
            <a:avLst/>
          </a:prstGeom>
          <a:noFill/>
        </p:spPr>
        <p:txBody>
          <a:bodyPr wrap="none" rtlCol="0">
            <a:spAutoFit/>
          </a:bodyPr>
          <a:lstStyle/>
          <a:p>
            <a:r>
              <a:rPr lang="en-US" sz="2400" dirty="0" smtClean="0"/>
              <a:t>Stop Motion </a:t>
            </a:r>
          </a:p>
          <a:p>
            <a:r>
              <a:rPr lang="en-US" sz="2400" dirty="0"/>
              <a:t> </a:t>
            </a:r>
            <a:r>
              <a:rPr lang="en-US" sz="2400" dirty="0" smtClean="0"/>
              <a:t>  Animation &amp; </a:t>
            </a:r>
          </a:p>
          <a:p>
            <a:r>
              <a:rPr lang="en-US" sz="2400" dirty="0" smtClean="0"/>
              <a:t>     Green Screen</a:t>
            </a:r>
            <a:endParaRPr lang="en-US" sz="2400" dirty="0"/>
          </a:p>
        </p:txBody>
      </p:sp>
      <p:pic>
        <p:nvPicPr>
          <p:cNvPr id="5" name="Picture 4" descr="TPP6.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76680" y="340806"/>
            <a:ext cx="3319465" cy="4425952"/>
          </a:xfrm>
          <a:prstGeom prst="rect">
            <a:avLst/>
          </a:prstGeom>
          <a:ln>
            <a:solidFill>
              <a:schemeClr val="tx1"/>
            </a:solidFill>
          </a:ln>
        </p:spPr>
      </p:pic>
      <p:pic>
        <p:nvPicPr>
          <p:cNvPr id="6" name="Picture 5" descr="TPP10.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511862" y="3854418"/>
            <a:ext cx="3368565" cy="2526424"/>
          </a:xfrm>
          <a:prstGeom prst="rect">
            <a:avLst/>
          </a:prstGeom>
          <a:ln>
            <a:solidFill>
              <a:schemeClr val="tx1"/>
            </a:solidFill>
          </a:ln>
        </p:spPr>
      </p:pic>
    </p:spTree>
    <p:extLst>
      <p:ext uri="{BB962C8B-B14F-4D97-AF65-F5344CB8AC3E}">
        <p14:creationId xmlns:p14="http://schemas.microsoft.com/office/powerpoint/2010/main" val="383925176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PP19.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87866" y="3944973"/>
            <a:ext cx="3556034" cy="2368296"/>
          </a:xfrm>
          <a:prstGeom prst="rect">
            <a:avLst/>
          </a:prstGeom>
          <a:ln>
            <a:solidFill>
              <a:schemeClr val="tx1"/>
            </a:solidFill>
          </a:ln>
          <a:effectLst>
            <a:outerShdw blurRad="330200" dir="2700000" sx="107000" sy="107000" algn="tl" rotWithShape="0">
              <a:schemeClr val="bg1">
                <a:alpha val="67000"/>
              </a:schemeClr>
            </a:outerShdw>
          </a:effectLst>
        </p:spPr>
      </p:pic>
      <p:sp>
        <p:nvSpPr>
          <p:cNvPr id="4" name="Title 3"/>
          <p:cNvSpPr>
            <a:spLocks noGrp="1"/>
          </p:cNvSpPr>
          <p:nvPr>
            <p:ph type="title"/>
          </p:nvPr>
        </p:nvSpPr>
        <p:spPr/>
        <p:txBody>
          <a:bodyPr/>
          <a:lstStyle/>
          <a:p>
            <a:r>
              <a:rPr lang="en-US" dirty="0">
                <a:solidFill>
                  <a:srgbClr val="6AAECE"/>
                </a:solidFill>
              </a:rPr>
              <a:t>Youth Media Activities </a:t>
            </a:r>
            <a:r>
              <a:rPr lang="en-US" dirty="0" smtClean="0">
                <a:solidFill>
                  <a:srgbClr val="6AAECE"/>
                </a:solidFill>
              </a:rPr>
              <a:t>In </a:t>
            </a:r>
            <a:r>
              <a:rPr lang="en-US" dirty="0">
                <a:solidFill>
                  <a:srgbClr val="6AAECE"/>
                </a:solidFill>
              </a:rPr>
              <a:t>Your Community</a:t>
            </a:r>
          </a:p>
        </p:txBody>
      </p:sp>
      <p:sp>
        <p:nvSpPr>
          <p:cNvPr id="5" name="Title 3"/>
          <p:cNvSpPr txBox="1">
            <a:spLocks/>
          </p:cNvSpPr>
          <p:nvPr/>
        </p:nvSpPr>
        <p:spPr>
          <a:xfrm>
            <a:off x="928784" y="6037638"/>
            <a:ext cx="2007877" cy="548640"/>
          </a:xfrm>
          <a:prstGeom prst="rect">
            <a:avLst/>
          </a:prstGeom>
        </p:spPr>
        <p:txBody>
          <a:bodyPr vert="horz" lIns="91440" tIns="45720" rIns="91440" bIns="45720" rtlCol="0" anchor="ctr">
            <a:noAutofit/>
          </a:bodyPr>
          <a:lstStyle>
            <a:lvl1pPr algn="l" defTabSz="914400" rtl="0" eaLnBrk="1" latinLnBrk="0" hangingPunct="1">
              <a:spcBef>
                <a:spcPct val="0"/>
              </a:spcBef>
              <a:buNone/>
              <a:defRPr sz="2800" kern="1200" cap="all" baseline="0">
                <a:solidFill>
                  <a:schemeClr val="tx1"/>
                </a:solidFill>
                <a:latin typeface="+mj-lt"/>
                <a:ea typeface="+mj-ea"/>
                <a:cs typeface="+mj-cs"/>
              </a:defRPr>
            </a:lvl1pPr>
          </a:lstStyle>
          <a:p>
            <a:pPr algn="ctr"/>
            <a:r>
              <a:rPr lang="en-US" dirty="0" smtClean="0"/>
              <a:t>TAKING</a:t>
            </a:r>
          </a:p>
          <a:p>
            <a:pPr algn="ctr"/>
            <a:r>
              <a:rPr lang="en-US" dirty="0" smtClean="0"/>
              <a:t>ACTION</a:t>
            </a:r>
          </a:p>
          <a:p>
            <a:pPr algn="ctr"/>
            <a:endParaRPr lang="en-US" dirty="0"/>
          </a:p>
        </p:txBody>
      </p:sp>
      <p:sp>
        <p:nvSpPr>
          <p:cNvPr id="2" name="Rectangle 1"/>
          <p:cNvSpPr/>
          <p:nvPr/>
        </p:nvSpPr>
        <p:spPr>
          <a:xfrm>
            <a:off x="822959" y="1309301"/>
            <a:ext cx="7389707" cy="369332"/>
          </a:xfrm>
          <a:prstGeom prst="rect">
            <a:avLst/>
          </a:prstGeom>
        </p:spPr>
        <p:txBody>
          <a:bodyPr wrap="square">
            <a:spAutoFit/>
          </a:bodyPr>
          <a:lstStyle/>
          <a:p>
            <a:r>
              <a:rPr lang="en-US" b="1" dirty="0"/>
              <a:t>Step up or identify a leader to head the strategy process</a:t>
            </a:r>
          </a:p>
        </p:txBody>
      </p:sp>
      <p:sp>
        <p:nvSpPr>
          <p:cNvPr id="6" name="Rectangle 5"/>
          <p:cNvSpPr/>
          <p:nvPr/>
        </p:nvSpPr>
        <p:spPr>
          <a:xfrm>
            <a:off x="1456267" y="2110602"/>
            <a:ext cx="5740400" cy="369332"/>
          </a:xfrm>
          <a:prstGeom prst="rect">
            <a:avLst/>
          </a:prstGeom>
        </p:spPr>
        <p:txBody>
          <a:bodyPr wrap="square">
            <a:spAutoFit/>
          </a:bodyPr>
          <a:lstStyle/>
          <a:p>
            <a:r>
              <a:rPr lang="en-US" b="1" dirty="0"/>
              <a:t>Set a date for your initial staff &amp; teen brainstorm session</a:t>
            </a:r>
          </a:p>
        </p:txBody>
      </p:sp>
      <p:sp>
        <p:nvSpPr>
          <p:cNvPr id="7" name="Rectangle 6"/>
          <p:cNvSpPr/>
          <p:nvPr/>
        </p:nvSpPr>
        <p:spPr>
          <a:xfrm>
            <a:off x="1879600" y="2921169"/>
            <a:ext cx="6464300" cy="369332"/>
          </a:xfrm>
          <a:prstGeom prst="rect">
            <a:avLst/>
          </a:prstGeom>
        </p:spPr>
        <p:txBody>
          <a:bodyPr wrap="square">
            <a:spAutoFit/>
          </a:bodyPr>
          <a:lstStyle/>
          <a:p>
            <a:r>
              <a:rPr lang="en-US" b="1" dirty="0"/>
              <a:t>Google youth programs in your city to identify potential partners</a:t>
            </a:r>
          </a:p>
        </p:txBody>
      </p:sp>
    </p:spTree>
    <p:extLst>
      <p:ext uri="{BB962C8B-B14F-4D97-AF65-F5344CB8AC3E}">
        <p14:creationId xmlns:p14="http://schemas.microsoft.com/office/powerpoint/2010/main" val="27712773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PP11.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87866" y="3944973"/>
            <a:ext cx="3557016" cy="2368296"/>
          </a:xfrm>
          <a:prstGeom prst="rect">
            <a:avLst/>
          </a:prstGeom>
          <a:ln>
            <a:solidFill>
              <a:schemeClr val="tx1"/>
            </a:solidFill>
          </a:ln>
          <a:effectLst>
            <a:outerShdw blurRad="330200" dir="2700000" algn="tl" rotWithShape="0">
              <a:schemeClr val="bg1">
                <a:alpha val="67000"/>
              </a:schemeClr>
            </a:outerShdw>
          </a:effectLst>
        </p:spPr>
      </p:pic>
      <p:sp>
        <p:nvSpPr>
          <p:cNvPr id="4" name="Title 3"/>
          <p:cNvSpPr>
            <a:spLocks noGrp="1"/>
          </p:cNvSpPr>
          <p:nvPr>
            <p:ph type="title"/>
          </p:nvPr>
        </p:nvSpPr>
        <p:spPr/>
        <p:txBody>
          <a:bodyPr/>
          <a:lstStyle/>
          <a:p>
            <a:r>
              <a:rPr lang="en-US" dirty="0">
                <a:solidFill>
                  <a:srgbClr val="6AAECE"/>
                </a:solidFill>
              </a:rPr>
              <a:t>Youth Media Activities </a:t>
            </a:r>
            <a:r>
              <a:rPr lang="en-US" dirty="0" smtClean="0">
                <a:solidFill>
                  <a:srgbClr val="6AAECE"/>
                </a:solidFill>
              </a:rPr>
              <a:t>In </a:t>
            </a:r>
            <a:r>
              <a:rPr lang="en-US" dirty="0">
                <a:solidFill>
                  <a:srgbClr val="6AAECE"/>
                </a:solidFill>
              </a:rPr>
              <a:t>Your Community</a:t>
            </a:r>
          </a:p>
        </p:txBody>
      </p:sp>
      <p:sp>
        <p:nvSpPr>
          <p:cNvPr id="5" name="Title 3"/>
          <p:cNvSpPr txBox="1">
            <a:spLocks/>
          </p:cNvSpPr>
          <p:nvPr/>
        </p:nvSpPr>
        <p:spPr>
          <a:xfrm>
            <a:off x="822960" y="6037638"/>
            <a:ext cx="2007877" cy="548640"/>
          </a:xfrm>
          <a:prstGeom prst="rect">
            <a:avLst/>
          </a:prstGeom>
        </p:spPr>
        <p:txBody>
          <a:bodyPr vert="horz" lIns="91440" tIns="45720" rIns="91440" bIns="45720" rtlCol="0" anchor="ctr">
            <a:noAutofit/>
          </a:bodyPr>
          <a:lstStyle>
            <a:lvl1pPr algn="l" defTabSz="914400" rtl="0" eaLnBrk="1" latinLnBrk="0" hangingPunct="1">
              <a:spcBef>
                <a:spcPct val="0"/>
              </a:spcBef>
              <a:buNone/>
              <a:defRPr sz="2800" kern="1200" cap="all" baseline="0">
                <a:solidFill>
                  <a:schemeClr val="tx1"/>
                </a:solidFill>
                <a:latin typeface="+mj-lt"/>
                <a:ea typeface="+mj-ea"/>
                <a:cs typeface="+mj-cs"/>
              </a:defRPr>
            </a:lvl1pPr>
          </a:lstStyle>
          <a:p>
            <a:pPr algn="ctr"/>
            <a:r>
              <a:rPr lang="en-US" dirty="0" smtClean="0"/>
              <a:t>Q &amp; A</a:t>
            </a:r>
            <a:endParaRPr lang="en-US" dirty="0"/>
          </a:p>
        </p:txBody>
      </p:sp>
      <p:pic>
        <p:nvPicPr>
          <p:cNvPr id="2" name="Picture 1"/>
          <p:cNvPicPr>
            <a:picLocks noChangeAspect="1"/>
          </p:cNvPicPr>
          <p:nvPr/>
        </p:nvPicPr>
        <p:blipFill>
          <a:blip r:embed="rId4"/>
          <a:stretch>
            <a:fillRect/>
          </a:stretch>
        </p:blipFill>
        <p:spPr>
          <a:xfrm>
            <a:off x="220133" y="1159933"/>
            <a:ext cx="3251200" cy="3251200"/>
          </a:xfrm>
          <a:prstGeom prst="rect">
            <a:avLst/>
          </a:prstGeom>
        </p:spPr>
      </p:pic>
      <p:sp>
        <p:nvSpPr>
          <p:cNvPr id="6" name="TextBox 5"/>
          <p:cNvSpPr txBox="1"/>
          <p:nvPr/>
        </p:nvSpPr>
        <p:spPr>
          <a:xfrm>
            <a:off x="3888416" y="1168399"/>
            <a:ext cx="4455484" cy="2308324"/>
          </a:xfrm>
          <a:prstGeom prst="rect">
            <a:avLst/>
          </a:prstGeom>
          <a:noFill/>
        </p:spPr>
        <p:txBody>
          <a:bodyPr wrap="none" rtlCol="0">
            <a:spAutoFit/>
          </a:bodyPr>
          <a:lstStyle/>
          <a:p>
            <a:pPr algn="ctr"/>
            <a:r>
              <a:rPr lang="en-US" b="1" dirty="0">
                <a:solidFill>
                  <a:srgbClr val="0679A3"/>
                </a:solidFill>
                <a:latin typeface="American Typewriter"/>
                <a:cs typeface="American Typewriter"/>
              </a:rPr>
              <a:t>Asking the proper questions is </a:t>
            </a:r>
            <a:endParaRPr lang="en-US" b="1" dirty="0" smtClean="0">
              <a:solidFill>
                <a:srgbClr val="0679A3"/>
              </a:solidFill>
              <a:latin typeface="American Typewriter"/>
              <a:cs typeface="American Typewriter"/>
            </a:endParaRPr>
          </a:p>
          <a:p>
            <a:pPr algn="ctr"/>
            <a:r>
              <a:rPr lang="en-US" b="1" dirty="0" smtClean="0">
                <a:solidFill>
                  <a:srgbClr val="0679A3"/>
                </a:solidFill>
                <a:latin typeface="American Typewriter"/>
                <a:cs typeface="American Typewriter"/>
              </a:rPr>
              <a:t>the </a:t>
            </a:r>
            <a:r>
              <a:rPr lang="en-US" b="1" dirty="0">
                <a:solidFill>
                  <a:srgbClr val="0679A3"/>
                </a:solidFill>
                <a:latin typeface="American Typewriter"/>
                <a:cs typeface="American Typewriter"/>
              </a:rPr>
              <a:t>central action of transformation. </a:t>
            </a:r>
            <a:endParaRPr lang="en-US" b="1" dirty="0" smtClean="0">
              <a:solidFill>
                <a:srgbClr val="0679A3"/>
              </a:solidFill>
              <a:latin typeface="American Typewriter"/>
              <a:cs typeface="American Typewriter"/>
            </a:endParaRPr>
          </a:p>
          <a:p>
            <a:pPr algn="ctr"/>
            <a:r>
              <a:rPr lang="en-US" b="1" dirty="0" smtClean="0">
                <a:solidFill>
                  <a:srgbClr val="0679A3"/>
                </a:solidFill>
                <a:latin typeface="American Typewriter"/>
                <a:cs typeface="American Typewriter"/>
              </a:rPr>
              <a:t>Questions </a:t>
            </a:r>
            <a:r>
              <a:rPr lang="en-US" b="1" dirty="0">
                <a:solidFill>
                  <a:srgbClr val="0679A3"/>
                </a:solidFill>
                <a:latin typeface="American Typewriter"/>
                <a:cs typeface="American Typewriter"/>
              </a:rPr>
              <a:t>are the key </a:t>
            </a:r>
            <a:endParaRPr lang="en-US" b="1" dirty="0" smtClean="0">
              <a:solidFill>
                <a:srgbClr val="0679A3"/>
              </a:solidFill>
              <a:latin typeface="American Typewriter"/>
              <a:cs typeface="American Typewriter"/>
            </a:endParaRPr>
          </a:p>
          <a:p>
            <a:pPr algn="ctr"/>
            <a:r>
              <a:rPr lang="en-US" b="1" dirty="0" smtClean="0">
                <a:solidFill>
                  <a:srgbClr val="0679A3"/>
                </a:solidFill>
                <a:latin typeface="American Typewriter"/>
                <a:cs typeface="American Typewriter"/>
              </a:rPr>
              <a:t>that </a:t>
            </a:r>
            <a:r>
              <a:rPr lang="en-US" b="1" dirty="0">
                <a:solidFill>
                  <a:srgbClr val="0679A3"/>
                </a:solidFill>
                <a:latin typeface="American Typewriter"/>
                <a:cs typeface="American Typewriter"/>
              </a:rPr>
              <a:t>causes the secret doors </a:t>
            </a:r>
            <a:endParaRPr lang="en-US" b="1" dirty="0" smtClean="0">
              <a:solidFill>
                <a:srgbClr val="0679A3"/>
              </a:solidFill>
              <a:latin typeface="American Typewriter"/>
              <a:cs typeface="American Typewriter"/>
            </a:endParaRPr>
          </a:p>
          <a:p>
            <a:pPr algn="ctr"/>
            <a:r>
              <a:rPr lang="en-US" b="1" dirty="0" smtClean="0">
                <a:solidFill>
                  <a:srgbClr val="0679A3"/>
                </a:solidFill>
                <a:latin typeface="American Typewriter"/>
                <a:cs typeface="American Typewriter"/>
              </a:rPr>
              <a:t>of </a:t>
            </a:r>
            <a:r>
              <a:rPr lang="en-US" b="1" dirty="0">
                <a:solidFill>
                  <a:srgbClr val="0679A3"/>
                </a:solidFill>
                <a:latin typeface="American Typewriter"/>
                <a:cs typeface="American Typewriter"/>
              </a:rPr>
              <a:t>the psyche to swing open</a:t>
            </a:r>
            <a:r>
              <a:rPr lang="en-US" b="1" dirty="0" smtClean="0">
                <a:solidFill>
                  <a:srgbClr val="0679A3"/>
                </a:solidFill>
                <a:latin typeface="American Typewriter"/>
                <a:cs typeface="American Typewriter"/>
              </a:rPr>
              <a:t>.</a:t>
            </a:r>
          </a:p>
          <a:p>
            <a:pPr algn="ctr"/>
            <a:endParaRPr lang="en-US" b="1" dirty="0">
              <a:solidFill>
                <a:srgbClr val="0679A3"/>
              </a:solidFill>
              <a:latin typeface="American Typewriter"/>
              <a:cs typeface="American Typewriter"/>
            </a:endParaRPr>
          </a:p>
          <a:p>
            <a:pPr algn="ctr"/>
            <a:r>
              <a:rPr lang="en-US" b="1" dirty="0" smtClean="0">
                <a:solidFill>
                  <a:srgbClr val="0679A3"/>
                </a:solidFill>
                <a:latin typeface="American Typewriter"/>
                <a:cs typeface="American Typewriter"/>
              </a:rPr>
              <a:t>Clarissa </a:t>
            </a:r>
            <a:r>
              <a:rPr lang="en-US" b="1" dirty="0" err="1">
                <a:solidFill>
                  <a:srgbClr val="0679A3"/>
                </a:solidFill>
                <a:latin typeface="American Typewriter"/>
                <a:cs typeface="American Typewriter"/>
              </a:rPr>
              <a:t>Pinkola</a:t>
            </a:r>
            <a:r>
              <a:rPr lang="en-US" b="1" dirty="0">
                <a:solidFill>
                  <a:srgbClr val="0679A3"/>
                </a:solidFill>
                <a:latin typeface="American Typewriter"/>
                <a:cs typeface="American Typewriter"/>
              </a:rPr>
              <a:t> </a:t>
            </a:r>
            <a:r>
              <a:rPr lang="en-US" b="1" dirty="0" smtClean="0">
                <a:solidFill>
                  <a:srgbClr val="0679A3"/>
                </a:solidFill>
                <a:latin typeface="American Typewriter"/>
                <a:cs typeface="American Typewriter"/>
              </a:rPr>
              <a:t>Estes</a:t>
            </a:r>
            <a:endParaRPr lang="en-US" b="1" dirty="0">
              <a:solidFill>
                <a:srgbClr val="0679A3"/>
              </a:solidFill>
              <a:latin typeface="American Typewriter"/>
              <a:cs typeface="American Typewriter"/>
            </a:endParaRPr>
          </a:p>
          <a:p>
            <a:pPr algn="ctr"/>
            <a:r>
              <a:rPr lang="en-US" b="1" dirty="0" smtClean="0">
                <a:solidFill>
                  <a:srgbClr val="0679A3"/>
                </a:solidFill>
                <a:latin typeface="American Typewriter"/>
                <a:cs typeface="American Typewriter"/>
                <a:hlinkClick r:id="rId5"/>
              </a:rPr>
              <a:t>Women </a:t>
            </a:r>
            <a:r>
              <a:rPr lang="en-US" b="1" dirty="0">
                <a:solidFill>
                  <a:srgbClr val="0679A3"/>
                </a:solidFill>
                <a:latin typeface="American Typewriter"/>
                <a:cs typeface="American Typewriter"/>
                <a:hlinkClick r:id="rId5"/>
              </a:rPr>
              <a:t>Who Run with the Wolves</a:t>
            </a:r>
            <a:endParaRPr lang="en-US" b="1" dirty="0">
              <a:solidFill>
                <a:srgbClr val="0679A3"/>
              </a:solidFill>
              <a:latin typeface="American Typewriter"/>
              <a:cs typeface="American Typewriter"/>
            </a:endParaRPr>
          </a:p>
        </p:txBody>
      </p:sp>
      <p:sp>
        <p:nvSpPr>
          <p:cNvPr id="7" name="Rectangle 6"/>
          <p:cNvSpPr/>
          <p:nvPr/>
        </p:nvSpPr>
        <p:spPr>
          <a:xfrm>
            <a:off x="934210" y="1629602"/>
            <a:ext cx="1828895" cy="769441"/>
          </a:xfrm>
          <a:prstGeom prst="rect">
            <a:avLst/>
          </a:prstGeom>
          <a:noFill/>
        </p:spPr>
        <p:txBody>
          <a:bodyPr wrap="square" lIns="91440" tIns="45720" rIns="91440" bIns="45720">
            <a:spAutoFit/>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ctr"/>
            <a:r>
              <a:rPr lang="en-US" sz="4400" b="1" cap="all" dirty="0" smtClean="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rPr>
              <a:t>IDEAS</a:t>
            </a:r>
            <a:endParaRPr lang="en-US" sz="4400" b="1" cap="all" dirty="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endParaRPr>
          </a:p>
        </p:txBody>
      </p:sp>
    </p:spTree>
    <p:extLst>
      <p:ext uri="{BB962C8B-B14F-4D97-AF65-F5344CB8AC3E}">
        <p14:creationId xmlns:p14="http://schemas.microsoft.com/office/powerpoint/2010/main" val="198030934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0" y="0"/>
            <a:ext cx="9144000" cy="6858000"/>
          </a:xfrm>
          <a:prstGeom prst="rect">
            <a:avLst/>
          </a:prstGeom>
        </p:spPr>
      </p:pic>
      <p:pic>
        <p:nvPicPr>
          <p:cNvPr id="4" name="Picture 3" descr="patric.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419534" y="3207470"/>
            <a:ext cx="2177401" cy="2177401"/>
          </a:xfrm>
          <a:prstGeom prst="rect">
            <a:avLst/>
          </a:prstGeom>
        </p:spPr>
      </p:pic>
      <p:sp>
        <p:nvSpPr>
          <p:cNvPr id="5" name="TextBox 4"/>
          <p:cNvSpPr txBox="1"/>
          <p:nvPr/>
        </p:nvSpPr>
        <p:spPr>
          <a:xfrm>
            <a:off x="4726200" y="2967585"/>
            <a:ext cx="1545167" cy="646331"/>
          </a:xfrm>
          <a:prstGeom prst="rect">
            <a:avLst/>
          </a:prstGeom>
          <a:noFill/>
        </p:spPr>
        <p:txBody>
          <a:bodyPr wrap="square" rtlCol="0">
            <a:spAutoFit/>
          </a:bodyPr>
          <a:lstStyle/>
          <a:p>
            <a:pPr algn="r"/>
            <a:r>
              <a:rPr lang="en-US" dirty="0" smtClean="0">
                <a:solidFill>
                  <a:schemeClr val="accent3">
                    <a:lumMod val="50000"/>
                  </a:schemeClr>
                </a:solidFill>
              </a:rPr>
              <a:t>PATRIC</a:t>
            </a:r>
            <a:br>
              <a:rPr lang="en-US" dirty="0" smtClean="0">
                <a:solidFill>
                  <a:schemeClr val="accent3">
                    <a:lumMod val="50000"/>
                  </a:schemeClr>
                </a:solidFill>
              </a:rPr>
            </a:br>
            <a:r>
              <a:rPr lang="en-US" dirty="0" smtClean="0">
                <a:solidFill>
                  <a:schemeClr val="accent3">
                    <a:lumMod val="50000"/>
                  </a:schemeClr>
                </a:solidFill>
              </a:rPr>
              <a:t>STILLMAN</a:t>
            </a:r>
          </a:p>
        </p:txBody>
      </p:sp>
      <p:sp>
        <p:nvSpPr>
          <p:cNvPr id="6" name="TextBox 5"/>
          <p:cNvSpPr txBox="1"/>
          <p:nvPr/>
        </p:nvSpPr>
        <p:spPr>
          <a:xfrm>
            <a:off x="3377312" y="3599101"/>
            <a:ext cx="2894055" cy="1815882"/>
          </a:xfrm>
          <a:prstGeom prst="rect">
            <a:avLst/>
          </a:prstGeom>
          <a:noFill/>
        </p:spPr>
        <p:txBody>
          <a:bodyPr wrap="square" rtlCol="0">
            <a:spAutoFit/>
          </a:bodyPr>
          <a:lstStyle/>
          <a:p>
            <a:pPr algn="r"/>
            <a:r>
              <a:rPr lang="en-US" sz="1400" dirty="0" smtClean="0">
                <a:solidFill>
                  <a:srgbClr val="000000"/>
                </a:solidFill>
              </a:rPr>
              <a:t>INNOVATIONS AND</a:t>
            </a:r>
            <a:br>
              <a:rPr lang="en-US" sz="1400" dirty="0" smtClean="0">
                <a:solidFill>
                  <a:srgbClr val="000000"/>
                </a:solidFill>
              </a:rPr>
            </a:br>
            <a:r>
              <a:rPr lang="en-US" sz="1400" dirty="0" smtClean="0">
                <a:solidFill>
                  <a:srgbClr val="000000"/>
                </a:solidFill>
              </a:rPr>
              <a:t>PROGRAMMING OFFICER</a:t>
            </a:r>
          </a:p>
          <a:p>
            <a:pPr algn="r"/>
            <a:endParaRPr lang="en-US" sz="1400" dirty="0">
              <a:solidFill>
                <a:srgbClr val="000000"/>
              </a:solidFill>
            </a:endParaRPr>
          </a:p>
          <a:p>
            <a:pPr algn="r"/>
            <a:r>
              <a:rPr lang="en-US" sz="1400" dirty="0">
                <a:solidFill>
                  <a:srgbClr val="000000"/>
                </a:solidFill>
              </a:rPr>
              <a:t>Media Arts Center San Diego</a:t>
            </a:r>
          </a:p>
          <a:p>
            <a:pPr algn="r"/>
            <a:endParaRPr lang="en-US" sz="1400" dirty="0" smtClean="0">
              <a:solidFill>
                <a:srgbClr val="000000"/>
              </a:solidFill>
            </a:endParaRPr>
          </a:p>
          <a:p>
            <a:pPr algn="r"/>
            <a:endParaRPr lang="en-US" sz="1400" dirty="0">
              <a:solidFill>
                <a:srgbClr val="000000"/>
              </a:solidFill>
            </a:endParaRPr>
          </a:p>
          <a:p>
            <a:pPr algn="r"/>
            <a:endParaRPr lang="en-US" sz="1400" dirty="0" smtClean="0">
              <a:solidFill>
                <a:srgbClr val="000000"/>
              </a:solidFill>
            </a:endParaRPr>
          </a:p>
          <a:p>
            <a:pPr algn="r"/>
            <a:r>
              <a:rPr lang="en-US" sz="1400" dirty="0" err="1" smtClean="0">
                <a:solidFill>
                  <a:srgbClr val="000000"/>
                </a:solidFill>
              </a:rPr>
              <a:t>patric@mediaartscenter.org</a:t>
            </a:r>
            <a:endParaRPr lang="en-US" sz="1400" dirty="0">
              <a:solidFill>
                <a:srgbClr val="000000"/>
              </a:solidFill>
            </a:endParaRPr>
          </a:p>
        </p:txBody>
      </p:sp>
      <p:sp>
        <p:nvSpPr>
          <p:cNvPr id="8" name="TextBox 7"/>
          <p:cNvSpPr txBox="1"/>
          <p:nvPr/>
        </p:nvSpPr>
        <p:spPr>
          <a:xfrm>
            <a:off x="2561819" y="527067"/>
            <a:ext cx="1545167" cy="646331"/>
          </a:xfrm>
          <a:prstGeom prst="rect">
            <a:avLst/>
          </a:prstGeom>
          <a:noFill/>
        </p:spPr>
        <p:txBody>
          <a:bodyPr wrap="square" rtlCol="0">
            <a:spAutoFit/>
          </a:bodyPr>
          <a:lstStyle/>
          <a:p>
            <a:r>
              <a:rPr lang="en-US" dirty="0" smtClean="0">
                <a:solidFill>
                  <a:srgbClr val="0679A3"/>
                </a:solidFill>
              </a:rPr>
              <a:t>JODI </a:t>
            </a:r>
          </a:p>
          <a:p>
            <a:r>
              <a:rPr lang="en-US" dirty="0" smtClean="0">
                <a:solidFill>
                  <a:srgbClr val="0679A3"/>
                </a:solidFill>
              </a:rPr>
              <a:t>CILLEY</a:t>
            </a:r>
          </a:p>
        </p:txBody>
      </p:sp>
      <p:sp>
        <p:nvSpPr>
          <p:cNvPr id="9" name="TextBox 8"/>
          <p:cNvSpPr txBox="1"/>
          <p:nvPr/>
        </p:nvSpPr>
        <p:spPr>
          <a:xfrm>
            <a:off x="2586331" y="1191313"/>
            <a:ext cx="2375136" cy="2246769"/>
          </a:xfrm>
          <a:prstGeom prst="rect">
            <a:avLst/>
          </a:prstGeom>
          <a:noFill/>
        </p:spPr>
        <p:txBody>
          <a:bodyPr wrap="square" rtlCol="0">
            <a:spAutoFit/>
          </a:bodyPr>
          <a:lstStyle/>
          <a:p>
            <a:r>
              <a:rPr lang="en-US" sz="1400" dirty="0" smtClean="0">
                <a:solidFill>
                  <a:srgbClr val="000000"/>
                </a:solidFill>
              </a:rPr>
              <a:t>NEW MEDIA YOUTH PROGRAMS</a:t>
            </a:r>
            <a:br>
              <a:rPr lang="en-US" sz="1400" dirty="0" smtClean="0">
                <a:solidFill>
                  <a:srgbClr val="000000"/>
                </a:solidFill>
              </a:rPr>
            </a:br>
            <a:r>
              <a:rPr lang="en-US" sz="1400" dirty="0" smtClean="0">
                <a:solidFill>
                  <a:srgbClr val="000000"/>
                </a:solidFill>
              </a:rPr>
              <a:t>EDUCATOR</a:t>
            </a:r>
          </a:p>
          <a:p>
            <a:endParaRPr lang="en-US" sz="1400" dirty="0">
              <a:solidFill>
                <a:srgbClr val="000000"/>
              </a:solidFill>
            </a:endParaRPr>
          </a:p>
          <a:p>
            <a:r>
              <a:rPr lang="en-US" sz="1400" dirty="0" smtClean="0">
                <a:solidFill>
                  <a:srgbClr val="000000"/>
                </a:solidFill>
              </a:rPr>
              <a:t>Media Arts Center San Diego</a:t>
            </a:r>
            <a:endParaRPr lang="en-US" sz="1400" dirty="0">
              <a:solidFill>
                <a:srgbClr val="000000"/>
              </a:solidFill>
            </a:endParaRPr>
          </a:p>
          <a:p>
            <a:r>
              <a:rPr lang="en-US" sz="1400" dirty="0" err="1" smtClean="0"/>
              <a:t>VideologiCo</a:t>
            </a:r>
            <a:r>
              <a:rPr lang="en-US" sz="1400" dirty="0" smtClean="0"/>
              <a:t> and</a:t>
            </a:r>
          </a:p>
          <a:p>
            <a:r>
              <a:rPr lang="en-US" sz="1400" dirty="0" smtClean="0"/>
              <a:t>Platt College</a:t>
            </a:r>
          </a:p>
          <a:p>
            <a:endParaRPr lang="en-US" sz="1400" dirty="0" smtClean="0">
              <a:solidFill>
                <a:srgbClr val="000000"/>
              </a:solidFill>
            </a:endParaRPr>
          </a:p>
          <a:p>
            <a:endParaRPr lang="en-US" sz="1400" dirty="0" smtClean="0">
              <a:solidFill>
                <a:srgbClr val="000000"/>
              </a:solidFill>
            </a:endParaRPr>
          </a:p>
          <a:p>
            <a:r>
              <a:rPr lang="en-US" sz="1400" dirty="0" err="1" smtClean="0">
                <a:solidFill>
                  <a:srgbClr val="000000"/>
                </a:solidFill>
              </a:rPr>
              <a:t>Jodi.cilley@gmail.com</a:t>
            </a:r>
            <a:endParaRPr lang="en-US" sz="1400" dirty="0">
              <a:solidFill>
                <a:srgbClr val="000000"/>
              </a:solidFill>
            </a:endParaRPr>
          </a:p>
        </p:txBody>
      </p:sp>
      <p:pic>
        <p:nvPicPr>
          <p:cNvPr id="10" name="Picture 9" descr="jodi.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75538" y="523041"/>
            <a:ext cx="2186281" cy="2915041"/>
          </a:xfrm>
          <a:prstGeom prst="rect">
            <a:avLst/>
          </a:prstGeom>
        </p:spPr>
      </p:pic>
    </p:spTree>
    <p:extLst>
      <p:ext uri="{BB962C8B-B14F-4D97-AF65-F5344CB8AC3E}">
        <p14:creationId xmlns:p14="http://schemas.microsoft.com/office/powerpoint/2010/main" val="2946966385"/>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 Id="rId2" Type="http://schemas.openxmlformats.org/officeDocument/2006/relationships/image" Target="../media/image2.jpeg"/></Relationships>
</file>

<file path=ppt/theme/theme1.xml><?xml version="1.0" encoding="utf-8"?>
<a:theme xmlns:a="http://schemas.openxmlformats.org/drawingml/2006/main" name="Angles">
  <a:themeElements>
    <a:clrScheme name="Angles">
      <a:dk1>
        <a:srgbClr val="000000"/>
      </a:dk1>
      <a:lt1>
        <a:srgbClr val="FFFFFF"/>
      </a:lt1>
      <a:dk2>
        <a:srgbClr val="434342"/>
      </a:dk2>
      <a:lt2>
        <a:srgbClr val="CDD7D9"/>
      </a:lt2>
      <a:accent1>
        <a:srgbClr val="797B7E"/>
      </a:accent1>
      <a:accent2>
        <a:srgbClr val="F96A1B"/>
      </a:accent2>
      <a:accent3>
        <a:srgbClr val="08A1D9"/>
      </a:accent3>
      <a:accent4>
        <a:srgbClr val="7C984A"/>
      </a:accent4>
      <a:accent5>
        <a:srgbClr val="C2AD8D"/>
      </a:accent5>
      <a:accent6>
        <a:srgbClr val="506E94"/>
      </a:accent6>
      <a:hlink>
        <a:srgbClr val="5F5F5F"/>
      </a:hlink>
      <a:folHlink>
        <a:srgbClr val="969696"/>
      </a:folHlink>
    </a:clrScheme>
    <a:fontScheme name="Angles">
      <a:majorFont>
        <a:latin typeface="Franklin Gothic Medium"/>
        <a:ea typeface=""/>
        <a:cs typeface=""/>
        <a:font script="Jpan" typeface="HG創英角ｺﾞｼｯｸUB"/>
        <a:font script="Hang" typeface="돋움"/>
        <a:font script="Hans" typeface="微软雅黑"/>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Franklin Gothic Book"/>
        <a:ea typeface=""/>
        <a:cs typeface=""/>
        <a:font script="Jpan" typeface="ＭＳ Ｐゴシック"/>
        <a:font script="Hang" typeface="맑은 고딕"/>
        <a:font script="Hans" typeface="华文隶书"/>
        <a:font script="Hant" typeface="新細明體"/>
        <a:font script="Arab" typeface="Arial"/>
        <a:font script="Hebr" typeface="Arial"/>
        <a:font script="Thai" typeface="Cord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ngles">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20400000"/>
            </a:lightRig>
          </a:scene3d>
          <a:sp3d contourW="6350">
            <a:bevelT w="41275" h="19050" prst="angle"/>
            <a:contourClr>
              <a:schemeClr val="phClr">
                <a:shade val="25000"/>
                <a:satMod val="150000"/>
              </a:schemeClr>
            </a:contourClr>
          </a:sp3d>
        </a:effectStyle>
      </a:effectStyleLst>
      <a:bgFillStyleLst>
        <a:solidFill>
          <a:schemeClr val="phClr"/>
        </a:solidFill>
        <a:blipFill rotWithShape="1">
          <a:blip xmlns:r="http://schemas.openxmlformats.org/officeDocument/2006/relationships" r:embed="rId1">
            <a:duotone>
              <a:schemeClr val="phClr">
                <a:tint val="90000"/>
                <a:shade val="85000"/>
              </a:schemeClr>
              <a:schemeClr val="phClr">
                <a:tint val="95000"/>
                <a:shade val="99000"/>
              </a:schemeClr>
            </a:duotone>
          </a:blip>
          <a:tile tx="0" ty="0" sx="100000" sy="100000" flip="none" algn="tl"/>
        </a:blipFill>
        <a:blipFill rotWithShape="1">
          <a:blip xmlns:r="http://schemas.openxmlformats.org/officeDocument/2006/relationships" r:embed="rId2">
            <a:duotone>
              <a:schemeClr val="phClr">
                <a:tint val="93000"/>
                <a:shade val="85000"/>
              </a:schemeClr>
              <a:schemeClr val="phClr">
                <a:tint val="96000"/>
                <a:shade val="99000"/>
              </a:schemeClr>
            </a:duotone>
          </a:blip>
          <a:tile tx="0" ty="0" sx="90000" sy="9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707</TotalTime>
  <Words>4149</Words>
  <Application>Microsoft Macintosh PowerPoint</Application>
  <PresentationFormat>On-screen Show (4:3)</PresentationFormat>
  <Paragraphs>438</Paragraphs>
  <Slides>14</Slides>
  <Notes>14</Notes>
  <HiddenSlides>0</HiddenSlides>
  <MMClips>1</MMClips>
  <ScaleCrop>false</ScaleCrop>
  <HeadingPairs>
    <vt:vector size="4" baseType="variant">
      <vt:variant>
        <vt:lpstr>Theme</vt:lpstr>
      </vt:variant>
      <vt:variant>
        <vt:i4>1</vt:i4>
      </vt:variant>
      <vt:variant>
        <vt:lpstr>Slide Titles</vt:lpstr>
      </vt:variant>
      <vt:variant>
        <vt:i4>14</vt:i4>
      </vt:variant>
    </vt:vector>
  </HeadingPairs>
  <TitlesOfParts>
    <vt:vector size="15" baseType="lpstr">
      <vt:lpstr>Angles</vt:lpstr>
      <vt:lpstr>Youth Media Activities  In Your Community</vt:lpstr>
      <vt:lpstr>Youth Media Activities In Your Community</vt:lpstr>
      <vt:lpstr>Youth Media Activities In Your Community</vt:lpstr>
      <vt:lpstr>Youth Media Activities In Your Community</vt:lpstr>
      <vt:lpstr>Youth Media Activities In Your Community</vt:lpstr>
      <vt:lpstr>Youth Media Activities In Your Community</vt:lpstr>
      <vt:lpstr>PowerPoint Presentation</vt:lpstr>
      <vt:lpstr>PowerPoint Presentation</vt:lpstr>
      <vt:lpstr>PowerPoint Presentation</vt:lpstr>
      <vt:lpstr>PowerPoint Presentation</vt:lpstr>
      <vt:lpstr>PowerPoint Presentation</vt:lpstr>
      <vt:lpstr>Youth Media Activities In Your Community</vt:lpstr>
      <vt:lpstr>Youth Media Activities In Your Community</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Youth Media Activities  In Your Community</dc:title>
  <dc:creator>Patric Stillman</dc:creator>
  <cp:lastModifiedBy>Patric Stillman</cp:lastModifiedBy>
  <cp:revision>51</cp:revision>
  <dcterms:created xsi:type="dcterms:W3CDTF">2012-01-27T21:32:48Z</dcterms:created>
  <dcterms:modified xsi:type="dcterms:W3CDTF">2012-01-27T22:52:48Z</dcterms:modified>
</cp:coreProperties>
</file>