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98" r:id="rId2"/>
  </p:sldMasterIdLst>
  <p:notesMasterIdLst>
    <p:notesMasterId r:id="rId48"/>
  </p:notesMasterIdLst>
  <p:handoutMasterIdLst>
    <p:handoutMasterId r:id="rId49"/>
  </p:handoutMasterIdLst>
  <p:sldIdLst>
    <p:sldId id="321" r:id="rId3"/>
    <p:sldId id="257" r:id="rId4"/>
    <p:sldId id="280" r:id="rId5"/>
    <p:sldId id="304" r:id="rId6"/>
    <p:sldId id="259" r:id="rId7"/>
    <p:sldId id="260" r:id="rId8"/>
    <p:sldId id="262" r:id="rId9"/>
    <p:sldId id="296" r:id="rId10"/>
    <p:sldId id="297" r:id="rId11"/>
    <p:sldId id="298" r:id="rId12"/>
    <p:sldId id="299" r:id="rId13"/>
    <p:sldId id="300" r:id="rId14"/>
    <p:sldId id="309" r:id="rId15"/>
    <p:sldId id="308" r:id="rId16"/>
    <p:sldId id="318" r:id="rId17"/>
    <p:sldId id="291" r:id="rId18"/>
    <p:sldId id="293" r:id="rId19"/>
    <p:sldId id="294" r:id="rId20"/>
    <p:sldId id="295" r:id="rId21"/>
    <p:sldId id="266" r:id="rId22"/>
    <p:sldId id="322" r:id="rId23"/>
    <p:sldId id="267" r:id="rId24"/>
    <p:sldId id="319" r:id="rId25"/>
    <p:sldId id="316" r:id="rId26"/>
    <p:sldId id="312" r:id="rId27"/>
    <p:sldId id="313" r:id="rId28"/>
    <p:sldId id="314" r:id="rId29"/>
    <p:sldId id="289" r:id="rId30"/>
    <p:sldId id="290" r:id="rId31"/>
    <p:sldId id="270" r:id="rId32"/>
    <p:sldId id="271" r:id="rId33"/>
    <p:sldId id="273" r:id="rId34"/>
    <p:sldId id="274" r:id="rId35"/>
    <p:sldId id="275" r:id="rId36"/>
    <p:sldId id="311" r:id="rId37"/>
    <p:sldId id="283" r:id="rId38"/>
    <p:sldId id="285" r:id="rId39"/>
    <p:sldId id="326" r:id="rId40"/>
    <p:sldId id="325" r:id="rId41"/>
    <p:sldId id="288" r:id="rId42"/>
    <p:sldId id="324" r:id="rId43"/>
    <p:sldId id="327" r:id="rId44"/>
    <p:sldId id="317" r:id="rId45"/>
    <p:sldId id="277" r:id="rId46"/>
    <p:sldId id="278"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Arial Narrow" pitchFamily="34" charset="0"/>
        <a:ea typeface="+mn-ea"/>
        <a:cs typeface="+mn-cs"/>
      </a:defRPr>
    </a:lvl2pPr>
    <a:lvl3pPr marL="914400" algn="l" rtl="0" fontAlgn="base">
      <a:spcBef>
        <a:spcPct val="0"/>
      </a:spcBef>
      <a:spcAft>
        <a:spcPct val="0"/>
      </a:spcAft>
      <a:defRPr sz="2400" kern="1200">
        <a:solidFill>
          <a:schemeClr val="tx1"/>
        </a:solidFill>
        <a:latin typeface="Arial Narrow" pitchFamily="34" charset="0"/>
        <a:ea typeface="+mn-ea"/>
        <a:cs typeface="+mn-cs"/>
      </a:defRPr>
    </a:lvl3pPr>
    <a:lvl4pPr marL="1371600" algn="l" rtl="0" fontAlgn="base">
      <a:spcBef>
        <a:spcPct val="0"/>
      </a:spcBef>
      <a:spcAft>
        <a:spcPct val="0"/>
      </a:spcAft>
      <a:defRPr sz="2400" kern="1200">
        <a:solidFill>
          <a:schemeClr val="tx1"/>
        </a:solidFill>
        <a:latin typeface="Arial Narrow" pitchFamily="34" charset="0"/>
        <a:ea typeface="+mn-ea"/>
        <a:cs typeface="+mn-cs"/>
      </a:defRPr>
    </a:lvl4pPr>
    <a:lvl5pPr marL="1828800" algn="l"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B5215"/>
    <a:srgbClr val="204A34"/>
    <a:srgbClr val="A32A1D"/>
    <a:srgbClr val="B3290D"/>
    <a:srgbClr val="728DAA"/>
    <a:srgbClr val="808080"/>
    <a:srgbClr val="DDE5EB"/>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4" autoAdjust="0"/>
    <p:restoredTop sz="62614" autoAdjust="0"/>
  </p:normalViewPr>
  <p:slideViewPr>
    <p:cSldViewPr>
      <p:cViewPr varScale="1">
        <p:scale>
          <a:sx n="85" d="100"/>
          <a:sy n="85" d="100"/>
        </p:scale>
        <p:origin x="-1352"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190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85800" y="0"/>
            <a:ext cx="5486400" cy="457200"/>
          </a:xfrm>
          <a:prstGeom prst="rect">
            <a:avLst/>
          </a:prstGeom>
        </p:spPr>
        <p:txBody>
          <a:bodyPr vert="horz" lIns="91440" tIns="45720" rIns="91440" bIns="45720" rtlCol="0" anchor="ctr"/>
          <a:lstStyle>
            <a:lvl1pPr algn="l">
              <a:defRPr sz="1200"/>
            </a:lvl1pPr>
          </a:lstStyle>
          <a:p>
            <a:pPr algn="ctr"/>
            <a:r>
              <a:rPr lang="en-US" sz="1800" b="1" dirty="0"/>
              <a:t>Libraries, We Mean Business</a:t>
            </a:r>
            <a:endParaRPr lang="en-US" sz="1800" dirty="0"/>
          </a:p>
        </p:txBody>
      </p:sp>
      <p:sp>
        <p:nvSpPr>
          <p:cNvPr id="3" name="Date Placeholder 2"/>
          <p:cNvSpPr>
            <a:spLocks noGrp="1"/>
          </p:cNvSpPr>
          <p:nvPr>
            <p:ph type="dt" sz="quarter" idx="1"/>
          </p:nvPr>
        </p:nvSpPr>
        <p:spPr>
          <a:xfrm>
            <a:off x="6172199" y="0"/>
            <a:ext cx="684213" cy="457200"/>
          </a:xfrm>
          <a:prstGeom prst="rect">
            <a:avLst/>
          </a:prstGeom>
        </p:spPr>
        <p:txBody>
          <a:bodyPr vert="horz" lIns="91440" tIns="45720" rIns="91440" bIns="45720" rtlCol="0"/>
          <a:lstStyle>
            <a:lvl1pPr algn="r">
              <a:defRPr sz="1200"/>
            </a:lvl1pPr>
          </a:lstStyle>
          <a:p>
            <a:fld id="{BD55540B-6265-464F-8085-77045DFEB418}" type="datetimeFigureOut">
              <a:rPr lang="en-US" smtClean="0"/>
              <a:t>2/16/12</a:t>
            </a:fld>
            <a:endParaRPr lang="en-US"/>
          </a:p>
        </p:txBody>
      </p:sp>
      <p:sp>
        <p:nvSpPr>
          <p:cNvPr id="4" name="Footer Placeholder 3"/>
          <p:cNvSpPr>
            <a:spLocks noGrp="1"/>
          </p:cNvSpPr>
          <p:nvPr>
            <p:ph type="ftr" sz="quarter" idx="2"/>
          </p:nvPr>
        </p:nvSpPr>
        <p:spPr>
          <a:xfrm>
            <a:off x="685800" y="8382000"/>
            <a:ext cx="5486400" cy="685800"/>
          </a:xfrm>
          <a:prstGeom prst="rect">
            <a:avLst/>
          </a:prstGeom>
        </p:spPr>
        <p:txBody>
          <a:bodyPr vert="horz" lIns="91440" tIns="45720" rIns="91440" bIns="45720" rtlCol="0" anchor="ctr"/>
          <a:lstStyle>
            <a:lvl1pPr algn="l">
              <a:defRPr sz="1200"/>
            </a:lvl1pPr>
          </a:lstStyle>
          <a:p>
            <a:pPr algn="just"/>
            <a:r>
              <a:rPr lang="en-US" sz="900" dirty="0"/>
              <a:t>This material has been created for the Infopeople Project [</a:t>
            </a:r>
            <a:r>
              <a:rPr lang="en-US" sz="900" dirty="0" err="1"/>
              <a:t>infopeople.org</a:t>
            </a:r>
            <a:r>
              <a:rPr lang="en-US" sz="900" dirty="0"/>
              <a:t>], and has been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p:txBody>
      </p:sp>
      <p:sp>
        <p:nvSpPr>
          <p:cNvPr id="5" name="Slide Number Placeholder 4"/>
          <p:cNvSpPr>
            <a:spLocks noGrp="1"/>
          </p:cNvSpPr>
          <p:nvPr>
            <p:ph type="sldNum" sz="quarter" idx="3"/>
          </p:nvPr>
        </p:nvSpPr>
        <p:spPr>
          <a:xfrm>
            <a:off x="6172199" y="8685213"/>
            <a:ext cx="684213" cy="457200"/>
          </a:xfrm>
          <a:prstGeom prst="rect">
            <a:avLst/>
          </a:prstGeom>
        </p:spPr>
        <p:txBody>
          <a:bodyPr vert="horz" lIns="91440" tIns="45720" rIns="91440" bIns="45720" rtlCol="0" anchor="b"/>
          <a:lstStyle>
            <a:lvl1pPr algn="r">
              <a:defRPr sz="1200"/>
            </a:lvl1pPr>
          </a:lstStyle>
          <a:p>
            <a:fld id="{48A1A024-BC57-784B-96C3-CA7DEC76ABE7}" type="slidenum">
              <a:rPr lang="en-US" smtClean="0"/>
              <a:t>‹#›</a:t>
            </a:fld>
            <a:endParaRPr lang="en-US"/>
          </a:p>
        </p:txBody>
      </p:sp>
    </p:spTree>
    <p:extLst>
      <p:ext uri="{BB962C8B-B14F-4D97-AF65-F5344CB8AC3E}">
        <p14:creationId xmlns:p14="http://schemas.microsoft.com/office/powerpoint/2010/main" val="592307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66F83C8-7746-4974-A9D0-20E0032DF5BC}" type="slidenum">
              <a:rPr lang="en-US"/>
              <a:pPr>
                <a:defRPr/>
              </a:pPr>
              <a:t>‹#›</a:t>
            </a:fld>
            <a:endParaRPr lang="en-US"/>
          </a:p>
        </p:txBody>
      </p:sp>
    </p:spTree>
    <p:extLst>
      <p:ext uri="{BB962C8B-B14F-4D97-AF65-F5344CB8AC3E}">
        <p14:creationId xmlns:p14="http://schemas.microsoft.com/office/powerpoint/2010/main" val="3265486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endParaRPr lang="en-US" smtClean="0"/>
          </a:p>
        </p:txBody>
      </p:sp>
      <p:sp>
        <p:nvSpPr>
          <p:cNvPr id="28675" name="Slide Number Placeholder 3"/>
          <p:cNvSpPr>
            <a:spLocks noGrp="1"/>
          </p:cNvSpPr>
          <p:nvPr>
            <p:ph type="sldNum" sz="quarter" idx="5"/>
          </p:nvPr>
        </p:nvSpPr>
        <p:spPr>
          <a:noFill/>
        </p:spPr>
        <p:txBody>
          <a:bodyPr/>
          <a:lstStyle/>
          <a:p>
            <a:fld id="{3312713B-BA08-4554-B295-F0C033CBABE7}"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endParaRPr lang="en-US" smtClean="0"/>
          </a:p>
        </p:txBody>
      </p:sp>
      <p:sp>
        <p:nvSpPr>
          <p:cNvPr id="51203" name="Slide Number Placeholder 3"/>
          <p:cNvSpPr>
            <a:spLocks noGrp="1"/>
          </p:cNvSpPr>
          <p:nvPr>
            <p:ph type="sldNum" sz="quarter" idx="5"/>
          </p:nvPr>
        </p:nvSpPr>
        <p:spPr>
          <a:noFill/>
        </p:spPr>
        <p:txBody>
          <a:bodyPr/>
          <a:lstStyle/>
          <a:p>
            <a:fld id="{83A93C27-573B-4DF9-91DA-6D34B753D128}"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endParaRPr lang="en-US" smtClean="0"/>
          </a:p>
        </p:txBody>
      </p:sp>
      <p:sp>
        <p:nvSpPr>
          <p:cNvPr id="53251" name="Slide Number Placeholder 3"/>
          <p:cNvSpPr>
            <a:spLocks noGrp="1"/>
          </p:cNvSpPr>
          <p:nvPr>
            <p:ph type="sldNum" sz="quarter" idx="5"/>
          </p:nvPr>
        </p:nvSpPr>
        <p:spPr>
          <a:noFill/>
        </p:spPr>
        <p:txBody>
          <a:bodyPr/>
          <a:lstStyle/>
          <a:p>
            <a:fld id="{D7A1493C-597D-4055-B086-E027B85C4070}"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66F83C8-7746-4974-A9D0-20E0032DF5BC}"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endParaRPr lang="en-US" smtClean="0"/>
          </a:p>
        </p:txBody>
      </p:sp>
      <p:sp>
        <p:nvSpPr>
          <p:cNvPr id="55299" name="Slide Number Placeholder 3"/>
          <p:cNvSpPr>
            <a:spLocks noGrp="1"/>
          </p:cNvSpPr>
          <p:nvPr>
            <p:ph type="sldNum" sz="quarter" idx="5"/>
          </p:nvPr>
        </p:nvSpPr>
        <p:spPr>
          <a:noFill/>
        </p:spPr>
        <p:txBody>
          <a:bodyPr/>
          <a:lstStyle/>
          <a:p>
            <a:fld id="{A9E08678-B2AB-4C44-A82C-55A53E7630A0}"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endParaRPr lang="en-US" smtClean="0"/>
          </a:p>
        </p:txBody>
      </p:sp>
      <p:sp>
        <p:nvSpPr>
          <p:cNvPr id="57347" name="Slide Number Placeholder 3"/>
          <p:cNvSpPr>
            <a:spLocks noGrp="1"/>
          </p:cNvSpPr>
          <p:nvPr>
            <p:ph type="sldNum" sz="quarter" idx="5"/>
          </p:nvPr>
        </p:nvSpPr>
        <p:spPr>
          <a:noFill/>
        </p:spPr>
        <p:txBody>
          <a:bodyPr/>
          <a:lstStyle/>
          <a:p>
            <a:fld id="{DB6BE0BB-53EC-465F-9B43-10C137B87F68}"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endParaRPr lang="en-US" smtClean="0"/>
          </a:p>
        </p:txBody>
      </p:sp>
      <p:sp>
        <p:nvSpPr>
          <p:cNvPr id="59395" name="Slide Number Placeholder 3"/>
          <p:cNvSpPr>
            <a:spLocks noGrp="1"/>
          </p:cNvSpPr>
          <p:nvPr>
            <p:ph type="sldNum" sz="quarter" idx="5"/>
          </p:nvPr>
        </p:nvSpPr>
        <p:spPr>
          <a:noFill/>
        </p:spPr>
        <p:txBody>
          <a:bodyPr/>
          <a:lstStyle/>
          <a:p>
            <a:fld id="{72E4732E-24A0-4141-9F34-0E0152FEA3E5}" type="slidenum">
              <a:rPr lang="en-US"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endParaRPr lang="en-US" dirty="0" smtClean="0"/>
          </a:p>
        </p:txBody>
      </p:sp>
      <p:sp>
        <p:nvSpPr>
          <p:cNvPr id="61443" name="Slide Number Placeholder 3"/>
          <p:cNvSpPr>
            <a:spLocks noGrp="1"/>
          </p:cNvSpPr>
          <p:nvPr>
            <p:ph type="sldNum" sz="quarter" idx="5"/>
          </p:nvPr>
        </p:nvSpPr>
        <p:spPr>
          <a:noFill/>
        </p:spPr>
        <p:txBody>
          <a:bodyPr/>
          <a:lstStyle/>
          <a:p>
            <a:fld id="{307C5B33-ED17-4197-8014-F5F88C7D2591}" type="slidenum">
              <a:rPr lang="en-US"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p:spPr>
        <p:txBody>
          <a:bodyPr/>
          <a:lstStyle/>
          <a:p>
            <a:endParaRPr lang="en-US" smtClean="0"/>
          </a:p>
        </p:txBody>
      </p:sp>
      <p:sp>
        <p:nvSpPr>
          <p:cNvPr id="63491" name="Slide Number Placeholder 3"/>
          <p:cNvSpPr>
            <a:spLocks noGrp="1"/>
          </p:cNvSpPr>
          <p:nvPr>
            <p:ph type="sldNum" sz="quarter" idx="5"/>
          </p:nvPr>
        </p:nvSpPr>
        <p:spPr>
          <a:noFill/>
        </p:spPr>
        <p:txBody>
          <a:bodyPr/>
          <a:lstStyle/>
          <a:p>
            <a:fld id="{73C4E5A7-32BC-4AC3-94EB-E2FFDC19E2BC}" type="slidenum">
              <a:rPr lang="en-US" smtClean="0"/>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p:spPr>
        <p:txBody>
          <a:bodyPr/>
          <a:lstStyle/>
          <a:p>
            <a:endParaRPr lang="en-US" baseline="0" dirty="0" smtClean="0"/>
          </a:p>
        </p:txBody>
      </p:sp>
      <p:sp>
        <p:nvSpPr>
          <p:cNvPr id="65539" name="Slide Number Placeholder 3"/>
          <p:cNvSpPr>
            <a:spLocks noGrp="1"/>
          </p:cNvSpPr>
          <p:nvPr>
            <p:ph type="sldNum" sz="quarter" idx="5"/>
          </p:nvPr>
        </p:nvSpPr>
        <p:spPr>
          <a:noFill/>
        </p:spPr>
        <p:txBody>
          <a:bodyPr/>
          <a:lstStyle/>
          <a:p>
            <a:fld id="{03EEB892-8CFF-4645-B301-37A08E569F82}" type="slidenum">
              <a:rPr lang="en-US" smtClean="0"/>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pPr marL="228600" indent="-228600">
              <a:buNone/>
            </a:pPr>
            <a:endParaRPr lang="en-US" baseline="0" dirty="0" smtClean="0"/>
          </a:p>
        </p:txBody>
      </p:sp>
      <p:sp>
        <p:nvSpPr>
          <p:cNvPr id="71683" name="Slide Number Placeholder 3"/>
          <p:cNvSpPr>
            <a:spLocks noGrp="1"/>
          </p:cNvSpPr>
          <p:nvPr>
            <p:ph type="sldNum" sz="quarter" idx="5"/>
          </p:nvPr>
        </p:nvSpPr>
        <p:spPr>
          <a:noFill/>
        </p:spPr>
        <p:txBody>
          <a:bodyPr/>
          <a:lstStyle/>
          <a:p>
            <a:fld id="{AE11A37A-BBE5-4572-89BE-AA74837F72C1}"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endParaRPr lang="en-US" dirty="0" smtClean="0"/>
          </a:p>
        </p:txBody>
      </p:sp>
      <p:sp>
        <p:nvSpPr>
          <p:cNvPr id="30723" name="Slide Number Placeholder 3"/>
          <p:cNvSpPr>
            <a:spLocks noGrp="1"/>
          </p:cNvSpPr>
          <p:nvPr>
            <p:ph type="sldNum" sz="quarter" idx="5"/>
          </p:nvPr>
        </p:nvSpPr>
        <p:spPr>
          <a:noFill/>
        </p:spPr>
        <p:txBody>
          <a:bodyPr/>
          <a:lstStyle/>
          <a:p>
            <a:fld id="{5B5502A0-9E57-49CF-968F-9E9E7712A865}"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endParaRPr lang="en-US" baseline="0" dirty="0" smtClean="0"/>
          </a:p>
        </p:txBody>
      </p:sp>
      <p:sp>
        <p:nvSpPr>
          <p:cNvPr id="67587" name="Slide Number Placeholder 3"/>
          <p:cNvSpPr>
            <a:spLocks noGrp="1"/>
          </p:cNvSpPr>
          <p:nvPr>
            <p:ph type="sldNum" sz="quarter" idx="5"/>
          </p:nvPr>
        </p:nvSpPr>
        <p:spPr>
          <a:noFill/>
        </p:spPr>
        <p:txBody>
          <a:bodyPr/>
          <a:lstStyle/>
          <a:p>
            <a:fld id="{8F0A36B4-743F-4479-AF4C-B8F5A0C6C7D2}" type="slidenum">
              <a:rPr lang="en-US" smtClean="0"/>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endParaRPr lang="en-US" dirty="0" smtClean="0"/>
          </a:p>
        </p:txBody>
      </p:sp>
      <p:sp>
        <p:nvSpPr>
          <p:cNvPr id="71683" name="Slide Number Placeholder 3"/>
          <p:cNvSpPr>
            <a:spLocks noGrp="1"/>
          </p:cNvSpPr>
          <p:nvPr>
            <p:ph type="sldNum" sz="quarter" idx="5"/>
          </p:nvPr>
        </p:nvSpPr>
        <p:spPr>
          <a:noFill/>
        </p:spPr>
        <p:txBody>
          <a:bodyPr/>
          <a:lstStyle/>
          <a:p>
            <a:fld id="{AE11A37A-BBE5-4572-89BE-AA74837F72C1}" type="slidenum">
              <a:rPr lang="en-US" smtClean="0"/>
              <a:pPr/>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66F83C8-7746-4974-A9D0-20E0032DF5BC}"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endParaRPr lang="en-US" dirty="0" smtClean="0"/>
          </a:p>
        </p:txBody>
      </p:sp>
      <p:sp>
        <p:nvSpPr>
          <p:cNvPr id="73731" name="Slide Number Placeholder 3"/>
          <p:cNvSpPr>
            <a:spLocks noGrp="1"/>
          </p:cNvSpPr>
          <p:nvPr>
            <p:ph type="sldNum" sz="quarter" idx="5"/>
          </p:nvPr>
        </p:nvSpPr>
        <p:spPr>
          <a:noFill/>
        </p:spPr>
        <p:txBody>
          <a:bodyPr/>
          <a:lstStyle/>
          <a:p>
            <a:fld id="{78DBBE82-6D49-4068-B0DD-BD484A3E7080}" type="slidenum">
              <a:rPr lang="en-US" smtClean="0"/>
              <a:pPr/>
              <a:t>28</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endParaRPr lang="en-US" dirty="0" smtClean="0"/>
          </a:p>
        </p:txBody>
      </p:sp>
      <p:sp>
        <p:nvSpPr>
          <p:cNvPr id="75779" name="Slide Number Placeholder 3"/>
          <p:cNvSpPr>
            <a:spLocks noGrp="1"/>
          </p:cNvSpPr>
          <p:nvPr>
            <p:ph type="sldNum" sz="quarter" idx="5"/>
          </p:nvPr>
        </p:nvSpPr>
        <p:spPr>
          <a:noFill/>
        </p:spPr>
        <p:txBody>
          <a:bodyPr/>
          <a:lstStyle/>
          <a:p>
            <a:fld id="{ADFB67FB-AFF8-4928-95E7-16071EFA47CA}" type="slidenum">
              <a:rPr lang="en-US" smtClean="0"/>
              <a:pPr/>
              <a:t>29</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p:spPr>
        <p:txBody>
          <a:bodyPr/>
          <a:lstStyle/>
          <a:p>
            <a:endParaRPr lang="en-US" dirty="0" smtClean="0"/>
          </a:p>
        </p:txBody>
      </p:sp>
      <p:sp>
        <p:nvSpPr>
          <p:cNvPr id="77827" name="Slide Number Placeholder 3"/>
          <p:cNvSpPr>
            <a:spLocks noGrp="1"/>
          </p:cNvSpPr>
          <p:nvPr>
            <p:ph type="sldNum" sz="quarter" idx="5"/>
          </p:nvPr>
        </p:nvSpPr>
        <p:spPr>
          <a:noFill/>
        </p:spPr>
        <p:txBody>
          <a:bodyPr/>
          <a:lstStyle/>
          <a:p>
            <a:fld id="{953ACB31-A0EB-4711-8FEA-29D832706028}" type="slidenum">
              <a:rPr lang="en-US" smtClean="0"/>
              <a:pPr/>
              <a:t>30</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pPr marL="228600" indent="-228600">
              <a:buNone/>
            </a:pPr>
            <a:endParaRPr lang="en-US" baseline="0" dirty="0" smtClean="0"/>
          </a:p>
        </p:txBody>
      </p:sp>
      <p:sp>
        <p:nvSpPr>
          <p:cNvPr id="79875" name="Slide Number Placeholder 3"/>
          <p:cNvSpPr>
            <a:spLocks noGrp="1"/>
          </p:cNvSpPr>
          <p:nvPr>
            <p:ph type="sldNum" sz="quarter" idx="5"/>
          </p:nvPr>
        </p:nvSpPr>
        <p:spPr>
          <a:noFill/>
        </p:spPr>
        <p:txBody>
          <a:bodyPr/>
          <a:lstStyle/>
          <a:p>
            <a:fld id="{48F1C510-D95F-415A-A7EB-2B7671153F59}" type="slidenum">
              <a:rPr lang="en-US" smtClean="0"/>
              <a:pPr/>
              <a:t>31</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p:spPr>
        <p:txBody>
          <a:bodyPr/>
          <a:lstStyle/>
          <a:p>
            <a:endParaRPr lang="en-US" dirty="0" smtClean="0"/>
          </a:p>
        </p:txBody>
      </p:sp>
      <p:sp>
        <p:nvSpPr>
          <p:cNvPr id="81923" name="Slide Number Placeholder 3"/>
          <p:cNvSpPr>
            <a:spLocks noGrp="1"/>
          </p:cNvSpPr>
          <p:nvPr>
            <p:ph type="sldNum" sz="quarter" idx="5"/>
          </p:nvPr>
        </p:nvSpPr>
        <p:spPr>
          <a:noFill/>
        </p:spPr>
        <p:txBody>
          <a:bodyPr/>
          <a:lstStyle/>
          <a:p>
            <a:fld id="{ADC6C01B-2E73-4E95-939B-AEF489606BD0}" type="slidenum">
              <a:rPr lang="en-US" smtClean="0"/>
              <a:pPr/>
              <a:t>32</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p:spPr>
        <p:txBody>
          <a:bodyPr/>
          <a:lstStyle/>
          <a:p>
            <a:endParaRPr lang="en-US" baseline="0" dirty="0" smtClean="0"/>
          </a:p>
          <a:p>
            <a:endParaRPr lang="en-US" baseline="0" dirty="0" smtClean="0"/>
          </a:p>
          <a:p>
            <a:endParaRPr lang="en-US" baseline="0" dirty="0" smtClean="0"/>
          </a:p>
        </p:txBody>
      </p:sp>
      <p:sp>
        <p:nvSpPr>
          <p:cNvPr id="83971" name="Slide Number Placeholder 3"/>
          <p:cNvSpPr>
            <a:spLocks noGrp="1"/>
          </p:cNvSpPr>
          <p:nvPr>
            <p:ph type="sldNum" sz="quarter" idx="5"/>
          </p:nvPr>
        </p:nvSpPr>
        <p:spPr>
          <a:noFill/>
        </p:spPr>
        <p:txBody>
          <a:bodyPr/>
          <a:lstStyle/>
          <a:p>
            <a:fld id="{560D476E-6499-45F0-AF82-08487E9871EB}" type="slidenum">
              <a:rPr lang="en-US" smtClean="0"/>
              <a:pPr/>
              <a:t>33</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86018" name="Notes Placeholder 2"/>
          <p:cNvSpPr>
            <a:spLocks noGrp="1"/>
          </p:cNvSpPr>
          <p:nvPr>
            <p:ph type="body" idx="1"/>
          </p:nvPr>
        </p:nvSpPr>
        <p:spPr>
          <a:noFill/>
          <a:ln/>
        </p:spPr>
        <p:txBody>
          <a:bodyPr/>
          <a:lstStyle/>
          <a:p>
            <a:endParaRPr lang="en-US" dirty="0" smtClean="0"/>
          </a:p>
        </p:txBody>
      </p:sp>
      <p:sp>
        <p:nvSpPr>
          <p:cNvPr id="86019" name="Slide Number Placeholder 3"/>
          <p:cNvSpPr>
            <a:spLocks noGrp="1"/>
          </p:cNvSpPr>
          <p:nvPr>
            <p:ph type="sldNum" sz="quarter" idx="5"/>
          </p:nvPr>
        </p:nvSpPr>
        <p:spPr>
          <a:noFill/>
        </p:spPr>
        <p:txBody>
          <a:bodyPr/>
          <a:lstStyle/>
          <a:p>
            <a:fld id="{6F3A4B8F-C7FB-4748-8D8D-2328453AAB6C}" type="slidenum">
              <a:rPr lang="en-US" smtClean="0"/>
              <a:pPr/>
              <a:t>34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endParaRPr lang="en-US" baseline="0" dirty="0" smtClean="0"/>
          </a:p>
        </p:txBody>
      </p:sp>
      <p:sp>
        <p:nvSpPr>
          <p:cNvPr id="30723" name="Slide Number Placeholder 3"/>
          <p:cNvSpPr>
            <a:spLocks noGrp="1"/>
          </p:cNvSpPr>
          <p:nvPr>
            <p:ph type="sldNum" sz="quarter" idx="5"/>
          </p:nvPr>
        </p:nvSpPr>
        <p:spPr>
          <a:noFill/>
        </p:spPr>
        <p:txBody>
          <a:bodyPr/>
          <a:lstStyle/>
          <a:p>
            <a:fld id="{5B5502A0-9E57-49CF-968F-9E9E7712A865}" type="slidenum">
              <a:rPr lang="en-US" smtClean="0"/>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66F83C8-7746-4974-A9D0-20E0032DF5BC}" type="slidenum">
              <a:rPr lang="en-US" smtClean="0"/>
              <a:pPr>
                <a:defRPr/>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66F83C8-7746-4974-A9D0-20E0032DF5BC}" type="slidenum">
              <a:rPr lang="en-US" smtClean="0"/>
              <a:pPr>
                <a:defRPr/>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66F83C8-7746-4974-A9D0-20E0032DF5BC}" type="slidenum">
              <a:rPr lang="en-US" smtClean="0"/>
              <a:pPr>
                <a:defRPr/>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66F83C8-7746-4974-A9D0-20E0032DF5BC}" type="slidenum">
              <a:rPr lang="en-US" smtClean="0"/>
              <a:pPr>
                <a:defRPr/>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6F83C8-7746-4974-A9D0-20E0032DF5BC}" type="slidenum">
              <a:rPr lang="en-US" smtClean="0"/>
              <a:pPr>
                <a:defRPr/>
              </a:pPr>
              <a:t>41</a:t>
            </a:fld>
            <a:endParaRPr lang="en-US"/>
          </a:p>
        </p:txBody>
      </p:sp>
    </p:spTree>
    <p:extLst>
      <p:ext uri="{BB962C8B-B14F-4D97-AF65-F5344CB8AC3E}">
        <p14:creationId xmlns:p14="http://schemas.microsoft.com/office/powerpoint/2010/main" val="1674472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66F83C8-7746-4974-A9D0-20E0032DF5BC}" type="slidenum">
              <a:rPr lang="en-US" smtClean="0"/>
              <a:pPr>
                <a:defRPr/>
              </a:pPr>
              <a:t>42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p:spPr>
        <p:txBody>
          <a:bodyPr/>
          <a:lstStyle/>
          <a:p>
            <a:endParaRPr lang="en-US" smtClean="0"/>
          </a:p>
        </p:txBody>
      </p:sp>
      <p:sp>
        <p:nvSpPr>
          <p:cNvPr id="101379" name="Slide Number Placeholder 3"/>
          <p:cNvSpPr>
            <a:spLocks noGrp="1"/>
          </p:cNvSpPr>
          <p:nvPr>
            <p:ph type="sldNum" sz="quarter" idx="5"/>
          </p:nvPr>
        </p:nvSpPr>
        <p:spPr>
          <a:noFill/>
        </p:spPr>
        <p:txBody>
          <a:bodyPr/>
          <a:lstStyle/>
          <a:p>
            <a:fld id="{8DFAB6A0-468E-4484-BB93-14D1223FE33E}" type="slidenum">
              <a:rPr lang="en-US" smtClean="0"/>
              <a:pPr/>
              <a:t>43</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endParaRPr lang="en-US" dirty="0" smtClean="0"/>
          </a:p>
        </p:txBody>
      </p:sp>
      <p:sp>
        <p:nvSpPr>
          <p:cNvPr id="99331" name="Slide Number Placeholder 3"/>
          <p:cNvSpPr>
            <a:spLocks noGrp="1"/>
          </p:cNvSpPr>
          <p:nvPr>
            <p:ph type="sldNum" sz="quarter" idx="5"/>
          </p:nvPr>
        </p:nvSpPr>
        <p:spPr>
          <a:noFill/>
        </p:spPr>
        <p:txBody>
          <a:bodyPr/>
          <a:lstStyle/>
          <a:p>
            <a:fld id="{054AA36C-43F5-47F9-91F9-132C4A2D8B3E}" type="slidenum">
              <a:rPr lang="en-US" smtClean="0"/>
              <a:pPr/>
              <a:t>44</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ln/>
        </p:spPr>
      </p:sp>
      <p:sp>
        <p:nvSpPr>
          <p:cNvPr id="103426" name="Notes Placeholder 2"/>
          <p:cNvSpPr>
            <a:spLocks noGrp="1"/>
          </p:cNvSpPr>
          <p:nvPr>
            <p:ph type="body" idx="1"/>
          </p:nvPr>
        </p:nvSpPr>
        <p:spPr>
          <a:noFill/>
          <a:ln/>
        </p:spPr>
        <p:txBody>
          <a:bodyPr/>
          <a:lstStyle/>
          <a:p>
            <a:endParaRPr lang="en-US" smtClean="0"/>
          </a:p>
        </p:txBody>
      </p:sp>
      <p:sp>
        <p:nvSpPr>
          <p:cNvPr id="103427" name="Slide Number Placeholder 3"/>
          <p:cNvSpPr>
            <a:spLocks noGrp="1"/>
          </p:cNvSpPr>
          <p:nvPr>
            <p:ph type="sldNum" sz="quarter" idx="5"/>
          </p:nvPr>
        </p:nvSpPr>
        <p:spPr>
          <a:noFill/>
        </p:spPr>
        <p:txBody>
          <a:bodyPr/>
          <a:lstStyle/>
          <a:p>
            <a:fld id="{B6331BC2-74FB-4AD5-84E9-79717F3F7841}" type="slidenum">
              <a:rPr lang="en-US" smtClean="0"/>
              <a:pPr/>
              <a:t>45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endParaRPr lang="en-US" dirty="0" smtClean="0"/>
          </a:p>
        </p:txBody>
      </p:sp>
      <p:sp>
        <p:nvSpPr>
          <p:cNvPr id="32771" name="Slide Number Placeholder 3"/>
          <p:cNvSpPr>
            <a:spLocks noGrp="1"/>
          </p:cNvSpPr>
          <p:nvPr>
            <p:ph type="sldNum" sz="quarter" idx="5"/>
          </p:nvPr>
        </p:nvSpPr>
        <p:spPr>
          <a:noFill/>
        </p:spPr>
        <p:txBody>
          <a:bodyPr/>
          <a:lstStyle/>
          <a:p>
            <a:fld id="{A44378F0-A773-44D3-85D1-24870140942A}"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endParaRPr lang="en-US" baseline="0" dirty="0" smtClean="0"/>
          </a:p>
        </p:txBody>
      </p:sp>
      <p:sp>
        <p:nvSpPr>
          <p:cNvPr id="34819" name="Slide Number Placeholder 3"/>
          <p:cNvSpPr>
            <a:spLocks noGrp="1"/>
          </p:cNvSpPr>
          <p:nvPr>
            <p:ph type="sldNum" sz="quarter" idx="5"/>
          </p:nvPr>
        </p:nvSpPr>
        <p:spPr>
          <a:noFill/>
        </p:spPr>
        <p:txBody>
          <a:bodyPr/>
          <a:lstStyle/>
          <a:p>
            <a:fld id="{DADC1B5B-897F-483D-B320-4376F4B30FF6}"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marL="228600" indent="-228600">
              <a:buNone/>
            </a:pPr>
            <a:endParaRPr lang="en-US" dirty="0" smtClean="0"/>
          </a:p>
        </p:txBody>
      </p:sp>
      <p:sp>
        <p:nvSpPr>
          <p:cNvPr id="38915" name="Slide Number Placeholder 3"/>
          <p:cNvSpPr>
            <a:spLocks noGrp="1"/>
          </p:cNvSpPr>
          <p:nvPr>
            <p:ph type="sldNum" sz="quarter" idx="5"/>
          </p:nvPr>
        </p:nvSpPr>
        <p:spPr>
          <a:noFill/>
        </p:spPr>
        <p:txBody>
          <a:bodyPr/>
          <a:lstStyle/>
          <a:p>
            <a:fld id="{DC349CEB-71CF-4337-A52B-1D3248784234}"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endParaRPr lang="en-US" dirty="0" smtClean="0"/>
          </a:p>
        </p:txBody>
      </p:sp>
      <p:sp>
        <p:nvSpPr>
          <p:cNvPr id="45059" name="Slide Number Placeholder 3"/>
          <p:cNvSpPr>
            <a:spLocks noGrp="1"/>
          </p:cNvSpPr>
          <p:nvPr>
            <p:ph type="sldNum" sz="quarter" idx="5"/>
          </p:nvPr>
        </p:nvSpPr>
        <p:spPr>
          <a:noFill/>
        </p:spPr>
        <p:txBody>
          <a:bodyPr/>
          <a:lstStyle/>
          <a:p>
            <a:fld id="{80DAD634-03FF-4185-A5BC-E4DC1B942130}"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endParaRPr lang="en-US" smtClean="0"/>
          </a:p>
        </p:txBody>
      </p:sp>
      <p:sp>
        <p:nvSpPr>
          <p:cNvPr id="47107" name="Slide Number Placeholder 3"/>
          <p:cNvSpPr>
            <a:spLocks noGrp="1"/>
          </p:cNvSpPr>
          <p:nvPr>
            <p:ph type="sldNum" sz="quarter" idx="5"/>
          </p:nvPr>
        </p:nvSpPr>
        <p:spPr>
          <a:noFill/>
        </p:spPr>
        <p:txBody>
          <a:bodyPr/>
          <a:lstStyle/>
          <a:p>
            <a:fld id="{5161A625-522A-4AF1-9805-C45E6FFA5195}"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endParaRPr lang="en-US" dirty="0" smtClean="0"/>
          </a:p>
        </p:txBody>
      </p:sp>
      <p:sp>
        <p:nvSpPr>
          <p:cNvPr id="49155" name="Slide Number Placeholder 3"/>
          <p:cNvSpPr>
            <a:spLocks noGrp="1"/>
          </p:cNvSpPr>
          <p:nvPr>
            <p:ph type="sldNum" sz="quarter" idx="5"/>
          </p:nvPr>
        </p:nvSpPr>
        <p:spPr>
          <a:noFill/>
        </p:spPr>
        <p:txBody>
          <a:bodyPr/>
          <a:lstStyle/>
          <a:p>
            <a:fld id="{1D5666EB-F840-4255-BA0F-5378294244D5}"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21"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hyperlink" Target="http://www.m62.net/" TargetMode="External"/><Relationship Id="rId14" Type="http://schemas.openxmlformats.org/officeDocument/2006/relationships/image" Target="../media/image1.png"/><Relationship Id="rId15" Type="http://schemas.openxmlformats.org/officeDocument/2006/relationships/hyperlink" Target="http://www.m62.net/presentation-theory/bullet-points-dont-work/beyond-bullet-points/" TargetMode="External"/><Relationship Id="rId16" Type="http://schemas.openxmlformats.org/officeDocument/2006/relationships/image" Target="../media/image2.png"/><Relationship Id="rId17" Type="http://schemas.openxmlformats.org/officeDocument/2006/relationships/hyperlink" Target="http://www.m62.net/powerpoint-slides/" TargetMode="External"/><Relationship Id="rId18" Type="http://schemas.openxmlformats.org/officeDocument/2006/relationships/image" Target="../media/image3.png"/><Relationship Id="rId19" Type="http://schemas.openxmlformats.org/officeDocument/2006/relationships/hyperlink" Target="http://www.m62.net/powerpoint-training/"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858000"/>
          </a:xfrm>
          <a:prstGeom prst="rect">
            <a:avLst/>
          </a:prstGeom>
          <a:gradFill rotWithShape="1">
            <a:gsLst>
              <a:gs pos="0">
                <a:schemeClr val="bg1"/>
              </a:gs>
              <a:gs pos="100000">
                <a:srgbClr val="D9D9D9"/>
              </a:gs>
            </a:gsLst>
            <a:lin ang="5400000" scaled="1"/>
          </a:gradFill>
          <a:ln w="9525">
            <a:noFill/>
            <a:miter lim="800000"/>
            <a:headEnd/>
            <a:tailEnd/>
          </a:ln>
          <a:effectLst/>
        </p:spPr>
        <p:txBody>
          <a:bodyPr wrap="none" anchor="ctr"/>
          <a:lstStyle/>
          <a:p>
            <a:pPr algn="ctr">
              <a:defRPr/>
            </a:pPr>
            <a:endParaRPr lang="en-US" sz="1800">
              <a:latin typeface="Arial" charset="0"/>
            </a:endParaRPr>
          </a:p>
        </p:txBody>
      </p:sp>
      <p:sp>
        <p:nvSpPr>
          <p:cNvPr id="13315" name="Rectangle 3"/>
          <p:cNvSpPr>
            <a:spLocks noChangeArrowheads="1"/>
          </p:cNvSpPr>
          <p:nvPr/>
        </p:nvSpPr>
        <p:spPr bwMode="auto">
          <a:xfrm>
            <a:off x="-93663" y="6453188"/>
            <a:ext cx="8532813" cy="366712"/>
          </a:xfrm>
          <a:prstGeom prst="rect">
            <a:avLst/>
          </a:prstGeom>
          <a:noFill/>
          <a:ln w="9525" algn="ctr">
            <a:noFill/>
            <a:miter lim="800000"/>
            <a:headEnd/>
            <a:tailEnd/>
          </a:ln>
          <a:effectLst/>
        </p:spPr>
        <p:txBody>
          <a:bodyPr lIns="0" tIns="0" rIns="0" bIns="0" anchor="ctr"/>
          <a:lstStyle/>
          <a:p>
            <a:pPr algn="r">
              <a:defRPr/>
            </a:pPr>
            <a:r>
              <a:rPr lang="en-US" sz="1200">
                <a:solidFill>
                  <a:srgbClr val="4D4D4D"/>
                </a:solidFill>
                <a:latin typeface="Neo Sans" pitchFamily="34" charset="0"/>
              </a:rPr>
              <a:t>m62 visualcommunications is the global leader in presentation effectiveness, from offices in the UK, USA, and Singapore</a:t>
            </a:r>
          </a:p>
        </p:txBody>
      </p:sp>
      <p:pic>
        <p:nvPicPr>
          <p:cNvPr id="13316" name="Picture 4" descr="m62-logo">
            <a:hlinkClick r:id="rId13"/>
          </p:cNvPr>
          <p:cNvPicPr>
            <a:picLocks noChangeAspect="1" noChangeArrowheads="1"/>
          </p:cNvPicPr>
          <p:nvPr/>
        </p:nvPicPr>
        <p:blipFill>
          <a:blip r:embed="rId14" cstate="print"/>
          <a:srcRect/>
          <a:stretch>
            <a:fillRect/>
          </a:stretch>
        </p:blipFill>
        <p:spPr bwMode="auto">
          <a:xfrm>
            <a:off x="8502650" y="6484938"/>
            <a:ext cx="381000" cy="257175"/>
          </a:xfrm>
          <a:prstGeom prst="rect">
            <a:avLst/>
          </a:prstGeom>
          <a:noFill/>
          <a:ln w="9525">
            <a:noFill/>
            <a:miter lim="800000"/>
            <a:headEnd/>
            <a:tailEnd/>
          </a:ln>
        </p:spPr>
      </p:pic>
      <p:pic>
        <p:nvPicPr>
          <p:cNvPr id="13317" name="Picture 5" descr="1">
            <a:hlinkClick r:id="rId15"/>
          </p:cNvPr>
          <p:cNvPicPr>
            <a:picLocks noChangeAspect="1" noChangeArrowheads="1"/>
          </p:cNvPicPr>
          <p:nvPr/>
        </p:nvPicPr>
        <p:blipFill>
          <a:blip r:embed="rId16" cstate="print"/>
          <a:srcRect/>
          <a:stretch>
            <a:fillRect/>
          </a:stretch>
        </p:blipFill>
        <p:spPr bwMode="auto">
          <a:xfrm>
            <a:off x="260350" y="777875"/>
            <a:ext cx="2000250" cy="1457325"/>
          </a:xfrm>
          <a:prstGeom prst="rect">
            <a:avLst/>
          </a:prstGeom>
          <a:noFill/>
          <a:ln w="9525">
            <a:noFill/>
            <a:miter lim="800000"/>
            <a:headEnd/>
            <a:tailEnd/>
          </a:ln>
        </p:spPr>
      </p:pic>
      <p:pic>
        <p:nvPicPr>
          <p:cNvPr id="13318" name="Picture 6" descr="2">
            <a:hlinkClick r:id="rId17"/>
          </p:cNvPr>
          <p:cNvPicPr>
            <a:picLocks noChangeAspect="1" noChangeArrowheads="1"/>
          </p:cNvPicPr>
          <p:nvPr/>
        </p:nvPicPr>
        <p:blipFill>
          <a:blip r:embed="rId18" cstate="print"/>
          <a:srcRect/>
          <a:stretch>
            <a:fillRect/>
          </a:stretch>
        </p:blipFill>
        <p:spPr bwMode="auto">
          <a:xfrm>
            <a:off x="287338" y="2673350"/>
            <a:ext cx="2000250" cy="1457325"/>
          </a:xfrm>
          <a:prstGeom prst="rect">
            <a:avLst/>
          </a:prstGeom>
          <a:noFill/>
          <a:ln w="9525">
            <a:noFill/>
            <a:miter lim="800000"/>
            <a:headEnd/>
            <a:tailEnd/>
          </a:ln>
        </p:spPr>
      </p:pic>
      <p:pic>
        <p:nvPicPr>
          <p:cNvPr id="13319" name="Picture 7" descr="3">
            <a:hlinkClick r:id="rId19"/>
          </p:cNvPr>
          <p:cNvPicPr>
            <a:picLocks noChangeAspect="1" noChangeArrowheads="1"/>
          </p:cNvPicPr>
          <p:nvPr/>
        </p:nvPicPr>
        <p:blipFill>
          <a:blip r:embed="rId20" cstate="print"/>
          <a:srcRect/>
          <a:stretch>
            <a:fillRect/>
          </a:stretch>
        </p:blipFill>
        <p:spPr bwMode="auto">
          <a:xfrm>
            <a:off x="287338" y="4568825"/>
            <a:ext cx="2000250" cy="1457325"/>
          </a:xfrm>
          <a:prstGeom prst="rect">
            <a:avLst/>
          </a:prstGeom>
          <a:noFill/>
          <a:ln w="9525">
            <a:noFill/>
            <a:miter lim="800000"/>
            <a:headEnd/>
            <a:tailEnd/>
          </a:ln>
        </p:spPr>
      </p:pic>
      <p:sp>
        <p:nvSpPr>
          <p:cNvPr id="13320" name="Text Box 8">
            <a:hlinkClick r:id="rId15"/>
          </p:cNvPr>
          <p:cNvSpPr txBox="1">
            <a:spLocks noChangeArrowheads="1"/>
          </p:cNvSpPr>
          <p:nvPr/>
        </p:nvSpPr>
        <p:spPr bwMode="auto">
          <a:xfrm>
            <a:off x="379413" y="2290763"/>
            <a:ext cx="1636712" cy="212725"/>
          </a:xfrm>
          <a:prstGeom prst="rect">
            <a:avLst/>
          </a:prstGeom>
          <a:noFill/>
          <a:ln w="9525" algn="ctr">
            <a:noFill/>
            <a:miter lim="800000"/>
            <a:headEnd/>
            <a:tailEnd/>
          </a:ln>
          <a:effectLst/>
        </p:spPr>
        <p:txBody>
          <a:bodyPr wrap="none" lIns="0" tIns="0" rIns="0" bIns="0" anchor="ctr">
            <a:spAutoFit/>
          </a:bodyPr>
          <a:lstStyle/>
          <a:p>
            <a:pPr>
              <a:defRPr/>
            </a:pPr>
            <a:r>
              <a:rPr lang="en-US" sz="1400">
                <a:solidFill>
                  <a:srgbClr val="135971"/>
                </a:solidFill>
                <a:latin typeface="Neo Sans" pitchFamily="34" charset="0"/>
              </a:rPr>
              <a:t>Beyond Bullet Points</a:t>
            </a:r>
          </a:p>
        </p:txBody>
      </p:sp>
      <p:sp>
        <p:nvSpPr>
          <p:cNvPr id="13321" name="Text Box 9">
            <a:hlinkClick r:id="rId17"/>
          </p:cNvPr>
          <p:cNvSpPr txBox="1">
            <a:spLocks noChangeArrowheads="1"/>
          </p:cNvSpPr>
          <p:nvPr/>
        </p:nvSpPr>
        <p:spPr bwMode="auto">
          <a:xfrm>
            <a:off x="379413" y="4189413"/>
            <a:ext cx="1417637" cy="212725"/>
          </a:xfrm>
          <a:prstGeom prst="rect">
            <a:avLst/>
          </a:prstGeom>
          <a:noFill/>
          <a:ln w="9525" algn="ctr">
            <a:noFill/>
            <a:miter lim="800000"/>
            <a:headEnd/>
            <a:tailEnd/>
          </a:ln>
          <a:effectLst/>
        </p:spPr>
        <p:txBody>
          <a:bodyPr wrap="none" lIns="0" tIns="0" rIns="0" bIns="0" anchor="ctr">
            <a:spAutoFit/>
          </a:bodyPr>
          <a:lstStyle/>
          <a:p>
            <a:pPr>
              <a:defRPr/>
            </a:pPr>
            <a:r>
              <a:rPr lang="en-US" sz="1400">
                <a:solidFill>
                  <a:srgbClr val="135971"/>
                </a:solidFill>
                <a:latin typeface="Neo Sans" pitchFamily="34" charset="0"/>
              </a:rPr>
              <a:t>PowerPoint Slides</a:t>
            </a:r>
          </a:p>
        </p:txBody>
      </p:sp>
      <p:sp>
        <p:nvSpPr>
          <p:cNvPr id="13322" name="Text Box 10">
            <a:hlinkClick r:id="rId19"/>
          </p:cNvPr>
          <p:cNvSpPr txBox="1">
            <a:spLocks noChangeArrowheads="1"/>
          </p:cNvSpPr>
          <p:nvPr/>
        </p:nvSpPr>
        <p:spPr bwMode="auto">
          <a:xfrm>
            <a:off x="379413" y="6084888"/>
            <a:ext cx="1598612" cy="212725"/>
          </a:xfrm>
          <a:prstGeom prst="rect">
            <a:avLst/>
          </a:prstGeom>
          <a:noFill/>
          <a:ln w="9525" algn="ctr">
            <a:noFill/>
            <a:miter lim="800000"/>
            <a:headEnd/>
            <a:tailEnd/>
          </a:ln>
          <a:effectLst/>
        </p:spPr>
        <p:txBody>
          <a:bodyPr wrap="none" lIns="0" tIns="0" rIns="0" bIns="0" anchor="ctr">
            <a:spAutoFit/>
          </a:bodyPr>
          <a:lstStyle/>
          <a:p>
            <a:pPr>
              <a:defRPr/>
            </a:pPr>
            <a:r>
              <a:rPr lang="en-US" sz="1400">
                <a:solidFill>
                  <a:srgbClr val="135971"/>
                </a:solidFill>
                <a:latin typeface="Neo Sans" pitchFamily="34" charset="0"/>
              </a:rPr>
              <a:t>PowerPoint Training</a:t>
            </a:r>
          </a:p>
        </p:txBody>
      </p:sp>
      <p:pic>
        <p:nvPicPr>
          <p:cNvPr id="13323" name="Picture 11" descr="bg"/>
          <p:cNvPicPr>
            <a:picLocks noChangeAspect="1" noChangeArrowheads="1"/>
          </p:cNvPicPr>
          <p:nvPr/>
        </p:nvPicPr>
        <p:blipFill>
          <a:blip r:embed="rId21" cstate="print"/>
          <a:srcRect/>
          <a:stretch>
            <a:fillRect/>
          </a:stretch>
        </p:blipFill>
        <p:spPr bwMode="auto">
          <a:xfrm>
            <a:off x="2520950" y="777875"/>
            <a:ext cx="6362700" cy="5248275"/>
          </a:xfrm>
          <a:prstGeom prst="rect">
            <a:avLst/>
          </a:prstGeom>
          <a:noFill/>
          <a:ln w="9525">
            <a:noFill/>
            <a:miter lim="800000"/>
            <a:headEnd/>
            <a:tailEnd/>
          </a:ln>
        </p:spPr>
      </p:pic>
      <p:sp>
        <p:nvSpPr>
          <p:cNvPr id="13324" name="Text Box 12"/>
          <p:cNvSpPr txBox="1">
            <a:spLocks noChangeArrowheads="1"/>
          </p:cNvSpPr>
          <p:nvPr/>
        </p:nvSpPr>
        <p:spPr bwMode="auto">
          <a:xfrm>
            <a:off x="28575" y="188913"/>
            <a:ext cx="9115425" cy="366712"/>
          </a:xfrm>
          <a:prstGeom prst="rect">
            <a:avLst/>
          </a:prstGeom>
          <a:noFill/>
          <a:ln w="9525" algn="ctr">
            <a:noFill/>
            <a:miter lim="800000"/>
            <a:headEnd/>
            <a:tailEnd/>
          </a:ln>
          <a:effectLst/>
        </p:spPr>
        <p:txBody>
          <a:bodyPr lIns="0" tIns="0" rIns="0" bIns="0" anchor="ctr"/>
          <a:lstStyle/>
          <a:p>
            <a:pPr algn="ctr">
              <a:defRPr/>
            </a:pPr>
            <a:r>
              <a:rPr lang="en-US" sz="2100">
                <a:solidFill>
                  <a:srgbClr val="333333"/>
                </a:solidFill>
                <a:latin typeface="Neo Sans" pitchFamily="34" charset="0"/>
              </a:rPr>
              <a:t>It’s not the </a:t>
            </a:r>
            <a:r>
              <a:rPr lang="en-US" sz="2100" b="1">
                <a:solidFill>
                  <a:srgbClr val="333333"/>
                </a:solidFill>
                <a:latin typeface="Neo Sans" pitchFamily="34" charset="0"/>
              </a:rPr>
              <a:t>design</a:t>
            </a:r>
            <a:r>
              <a:rPr lang="en-US" sz="2100">
                <a:solidFill>
                  <a:srgbClr val="333333"/>
                </a:solidFill>
                <a:latin typeface="Neo Sans" pitchFamily="34" charset="0"/>
              </a:rPr>
              <a:t> of your template, it’s what you </a:t>
            </a:r>
            <a:r>
              <a:rPr lang="en-US" sz="2100" b="1">
                <a:solidFill>
                  <a:srgbClr val="333333"/>
                </a:solidFill>
                <a:latin typeface="Neo Sans" pitchFamily="34" charset="0"/>
              </a:rPr>
              <a:t>do with it</a:t>
            </a:r>
            <a:r>
              <a:rPr lang="en-US" sz="2100">
                <a:solidFill>
                  <a:srgbClr val="333333"/>
                </a:solidFill>
                <a:latin typeface="Neo Sans" pitchFamily="34" charset="0"/>
              </a:rPr>
              <a:t> that counts</a:t>
            </a: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ctr" rtl="0" eaLnBrk="0" fontAlgn="base" hangingPunct="0">
        <a:spcBef>
          <a:spcPct val="0"/>
        </a:spcBef>
        <a:spcAft>
          <a:spcPct val="0"/>
        </a:spcAft>
        <a:defRPr sz="2000">
          <a:solidFill>
            <a:srgbClr val="333333"/>
          </a:solidFill>
          <a:latin typeface="+mj-lt"/>
          <a:ea typeface="+mj-ea"/>
          <a:cs typeface="+mj-cs"/>
        </a:defRPr>
      </a:lvl1pPr>
      <a:lvl2pPr algn="ctr" rtl="0" eaLnBrk="0" fontAlgn="base" hangingPunct="0">
        <a:spcBef>
          <a:spcPct val="0"/>
        </a:spcBef>
        <a:spcAft>
          <a:spcPct val="0"/>
        </a:spcAft>
        <a:defRPr sz="2000">
          <a:solidFill>
            <a:srgbClr val="333333"/>
          </a:solidFill>
          <a:latin typeface="Neo Sans" pitchFamily="34" charset="0"/>
        </a:defRPr>
      </a:lvl2pPr>
      <a:lvl3pPr algn="ctr" rtl="0" eaLnBrk="0" fontAlgn="base" hangingPunct="0">
        <a:spcBef>
          <a:spcPct val="0"/>
        </a:spcBef>
        <a:spcAft>
          <a:spcPct val="0"/>
        </a:spcAft>
        <a:defRPr sz="2000">
          <a:solidFill>
            <a:srgbClr val="333333"/>
          </a:solidFill>
          <a:latin typeface="Neo Sans" pitchFamily="34" charset="0"/>
        </a:defRPr>
      </a:lvl3pPr>
      <a:lvl4pPr algn="ctr" rtl="0" eaLnBrk="0" fontAlgn="base" hangingPunct="0">
        <a:spcBef>
          <a:spcPct val="0"/>
        </a:spcBef>
        <a:spcAft>
          <a:spcPct val="0"/>
        </a:spcAft>
        <a:defRPr sz="2000">
          <a:solidFill>
            <a:srgbClr val="333333"/>
          </a:solidFill>
          <a:latin typeface="Neo Sans" pitchFamily="34" charset="0"/>
        </a:defRPr>
      </a:lvl4pPr>
      <a:lvl5pPr algn="ctr" rtl="0" eaLnBrk="0" fontAlgn="base" hangingPunct="0">
        <a:spcBef>
          <a:spcPct val="0"/>
        </a:spcBef>
        <a:spcAft>
          <a:spcPct val="0"/>
        </a:spcAft>
        <a:defRPr sz="2000">
          <a:solidFill>
            <a:srgbClr val="333333"/>
          </a:solidFill>
          <a:latin typeface="Neo Sans" pitchFamily="34" charset="0"/>
        </a:defRPr>
      </a:lvl5pPr>
      <a:lvl6pPr marL="457200" algn="ctr" rtl="0" fontAlgn="base">
        <a:spcBef>
          <a:spcPct val="0"/>
        </a:spcBef>
        <a:spcAft>
          <a:spcPct val="0"/>
        </a:spcAft>
        <a:defRPr sz="2000">
          <a:solidFill>
            <a:srgbClr val="333333"/>
          </a:solidFill>
          <a:latin typeface="Neo Sans" pitchFamily="34" charset="0"/>
        </a:defRPr>
      </a:lvl6pPr>
      <a:lvl7pPr marL="914400" algn="ctr" rtl="0" fontAlgn="base">
        <a:spcBef>
          <a:spcPct val="0"/>
        </a:spcBef>
        <a:spcAft>
          <a:spcPct val="0"/>
        </a:spcAft>
        <a:defRPr sz="2000">
          <a:solidFill>
            <a:srgbClr val="333333"/>
          </a:solidFill>
          <a:latin typeface="Neo Sans" pitchFamily="34" charset="0"/>
        </a:defRPr>
      </a:lvl7pPr>
      <a:lvl8pPr marL="1371600" algn="ctr" rtl="0" fontAlgn="base">
        <a:spcBef>
          <a:spcPct val="0"/>
        </a:spcBef>
        <a:spcAft>
          <a:spcPct val="0"/>
        </a:spcAft>
        <a:defRPr sz="2000">
          <a:solidFill>
            <a:srgbClr val="333333"/>
          </a:solidFill>
          <a:latin typeface="Neo Sans" pitchFamily="34" charset="0"/>
        </a:defRPr>
      </a:lvl8pPr>
      <a:lvl9pPr marL="1828800" algn="ctr" rtl="0" fontAlgn="base">
        <a:spcBef>
          <a:spcPct val="0"/>
        </a:spcBef>
        <a:spcAft>
          <a:spcPct val="0"/>
        </a:spcAft>
        <a:defRPr sz="2000">
          <a:solidFill>
            <a:srgbClr val="333333"/>
          </a:solidFill>
          <a:latin typeface="Neo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4B908-0E45-467A-AA9E-13B217960450}" type="datetimeFigureOut">
              <a:rPr lang="en-US" smtClean="0"/>
              <a:pPr/>
              <a:t>2/16/12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77732-5837-488C-AE2C-B477C3806F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6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6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69.png"/></Relationships>
</file>

<file path=ppt/slides/_rels/slide13.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47.jpeg"/><Relationship Id="rId5" Type="http://schemas.openxmlformats.org/officeDocument/2006/relationships/image" Target="../media/image35.jpe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70.jpeg"/><Relationship Id="rId5" Type="http://schemas.openxmlformats.org/officeDocument/2006/relationships/image" Target="../media/image71.jpeg"/><Relationship Id="rId6" Type="http://schemas.openxmlformats.org/officeDocument/2006/relationships/image" Target="../media/image72.jpeg"/><Relationship Id="rId7" Type="http://schemas.openxmlformats.org/officeDocument/2006/relationships/image" Target="../media/image73.jpeg"/><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4.jpeg"/></Relationships>
</file>

<file path=ppt/slides/_rels/slide16.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5" Type="http://schemas.openxmlformats.org/officeDocument/2006/relationships/image" Target="../media/image77.jpeg"/><Relationship Id="rId6" Type="http://schemas.openxmlformats.org/officeDocument/2006/relationships/image" Target="../media/image78.jpeg"/><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7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80.jpeg"/></Relationships>
</file>

<file path=ppt/slides/_rels/slide19.xml.rels><?xml version="1.0" encoding="UTF-8" standalone="yes"?>
<Relationships xmlns="http://schemas.openxmlformats.org/package/2006/relationships"><Relationship Id="rId3" Type="http://schemas.openxmlformats.org/officeDocument/2006/relationships/image" Target="../media/image81.jpeg"/><Relationship Id="rId4" Type="http://schemas.openxmlformats.org/officeDocument/2006/relationships/image" Target="../media/image82.jpeg"/><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3" Type="http://schemas.openxmlformats.org/officeDocument/2006/relationships/image" Target="../media/image17.jpeg"/><Relationship Id="rId14" Type="http://schemas.openxmlformats.org/officeDocument/2006/relationships/image" Target="../media/image18.jpeg"/><Relationship Id="rId15" Type="http://schemas.openxmlformats.org/officeDocument/2006/relationships/image" Target="../media/image19.jpeg"/><Relationship Id="rId16" Type="http://schemas.openxmlformats.org/officeDocument/2006/relationships/image" Target="../media/image20.jpeg"/><Relationship Id="rId17" Type="http://schemas.openxmlformats.org/officeDocument/2006/relationships/image" Target="../media/image21.jpeg"/><Relationship Id="rId18" Type="http://schemas.openxmlformats.org/officeDocument/2006/relationships/image" Target="../media/image22.png"/><Relationship Id="rId19" Type="http://schemas.openxmlformats.org/officeDocument/2006/relationships/image" Target="../media/image23.jpeg"/><Relationship Id="rId50" Type="http://schemas.openxmlformats.org/officeDocument/2006/relationships/image" Target="../media/image54.jpeg"/><Relationship Id="rId51" Type="http://schemas.openxmlformats.org/officeDocument/2006/relationships/image" Target="../media/image55.jpeg"/><Relationship Id="rId52" Type="http://schemas.openxmlformats.org/officeDocument/2006/relationships/image" Target="../media/image56.jpeg"/><Relationship Id="rId53" Type="http://schemas.openxmlformats.org/officeDocument/2006/relationships/image" Target="../media/image57.jpeg"/><Relationship Id="rId54" Type="http://schemas.openxmlformats.org/officeDocument/2006/relationships/image" Target="../media/image58.jpeg"/><Relationship Id="rId40" Type="http://schemas.openxmlformats.org/officeDocument/2006/relationships/image" Target="../media/image44.jpeg"/><Relationship Id="rId41" Type="http://schemas.openxmlformats.org/officeDocument/2006/relationships/image" Target="../media/image45.jpeg"/><Relationship Id="rId42" Type="http://schemas.openxmlformats.org/officeDocument/2006/relationships/image" Target="../media/image46.png"/><Relationship Id="rId43" Type="http://schemas.openxmlformats.org/officeDocument/2006/relationships/image" Target="../media/image47.jpeg"/><Relationship Id="rId44" Type="http://schemas.openxmlformats.org/officeDocument/2006/relationships/image" Target="../media/image48.jpeg"/><Relationship Id="rId45" Type="http://schemas.openxmlformats.org/officeDocument/2006/relationships/image" Target="../media/image49.jpeg"/><Relationship Id="rId46" Type="http://schemas.openxmlformats.org/officeDocument/2006/relationships/image" Target="../media/image50.png"/><Relationship Id="rId47" Type="http://schemas.openxmlformats.org/officeDocument/2006/relationships/image" Target="../media/image51.jpeg"/><Relationship Id="rId48" Type="http://schemas.openxmlformats.org/officeDocument/2006/relationships/image" Target="../media/image52.jpeg"/><Relationship Id="rId49" Type="http://schemas.openxmlformats.org/officeDocument/2006/relationships/image" Target="../media/image53.jpeg"/><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30" Type="http://schemas.openxmlformats.org/officeDocument/2006/relationships/image" Target="../media/image34.jpeg"/><Relationship Id="rId31" Type="http://schemas.openxmlformats.org/officeDocument/2006/relationships/image" Target="../media/image35.jpeg"/><Relationship Id="rId32" Type="http://schemas.openxmlformats.org/officeDocument/2006/relationships/image" Target="../media/image36.jpeg"/><Relationship Id="rId33" Type="http://schemas.openxmlformats.org/officeDocument/2006/relationships/image" Target="../media/image37.jpeg"/><Relationship Id="rId34" Type="http://schemas.openxmlformats.org/officeDocument/2006/relationships/image" Target="../media/image38.jpeg"/><Relationship Id="rId35" Type="http://schemas.openxmlformats.org/officeDocument/2006/relationships/image" Target="../media/image39.jpeg"/><Relationship Id="rId36" Type="http://schemas.openxmlformats.org/officeDocument/2006/relationships/image" Target="../media/image40.jpeg"/><Relationship Id="rId37" Type="http://schemas.openxmlformats.org/officeDocument/2006/relationships/image" Target="../media/image41.jpeg"/><Relationship Id="rId38" Type="http://schemas.openxmlformats.org/officeDocument/2006/relationships/image" Target="../media/image42.jpeg"/><Relationship Id="rId39" Type="http://schemas.openxmlformats.org/officeDocument/2006/relationships/image" Target="../media/image43.jpeg"/><Relationship Id="rId20" Type="http://schemas.openxmlformats.org/officeDocument/2006/relationships/image" Target="../media/image24.jpeg"/><Relationship Id="rId21" Type="http://schemas.openxmlformats.org/officeDocument/2006/relationships/image" Target="../media/image25.jpeg"/><Relationship Id="rId22" Type="http://schemas.openxmlformats.org/officeDocument/2006/relationships/image" Target="../media/image26.jpeg"/><Relationship Id="rId23" Type="http://schemas.openxmlformats.org/officeDocument/2006/relationships/image" Target="../media/image27.jpeg"/><Relationship Id="rId24" Type="http://schemas.openxmlformats.org/officeDocument/2006/relationships/image" Target="../media/image28.jpeg"/><Relationship Id="rId25" Type="http://schemas.openxmlformats.org/officeDocument/2006/relationships/image" Target="../media/image29.jpeg"/><Relationship Id="rId26" Type="http://schemas.openxmlformats.org/officeDocument/2006/relationships/image" Target="../media/image30.jpeg"/><Relationship Id="rId27" Type="http://schemas.openxmlformats.org/officeDocument/2006/relationships/image" Target="../media/image31.png"/><Relationship Id="rId28" Type="http://schemas.openxmlformats.org/officeDocument/2006/relationships/image" Target="../media/image32.jpeg"/><Relationship Id="rId29" Type="http://schemas.openxmlformats.org/officeDocument/2006/relationships/image" Target="../media/image33.jpeg"/><Relationship Id="rId10" Type="http://schemas.openxmlformats.org/officeDocument/2006/relationships/image" Target="../media/image14.jpeg"/><Relationship Id="rId11" Type="http://schemas.openxmlformats.org/officeDocument/2006/relationships/image" Target="../media/image15.jpeg"/><Relationship Id="rId12"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image" Target="../media/image84.jpeg"/><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image" Target="../media/image86.png"/><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87.jpeg"/></Relationships>
</file>

<file path=ppt/slides/_rels/slide23.xml.rels><?xml version="1.0" encoding="UTF-8" standalone="yes"?>
<Relationships xmlns="http://schemas.openxmlformats.org/package/2006/relationships"><Relationship Id="rId3" Type="http://schemas.openxmlformats.org/officeDocument/2006/relationships/image" Target="../media/image88.jpeg"/><Relationship Id="rId4" Type="http://schemas.openxmlformats.org/officeDocument/2006/relationships/image" Target="../media/image89.jpeg"/><Relationship Id="rId5" Type="http://schemas.openxmlformats.org/officeDocument/2006/relationships/image" Target="../media/image90.jpeg"/><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91.jpeg"/><Relationship Id="rId5" Type="http://schemas.openxmlformats.org/officeDocument/2006/relationships/image" Target="../media/image92.jpeg"/><Relationship Id="rId6" Type="http://schemas.openxmlformats.org/officeDocument/2006/relationships/image" Target="../media/image93.jpeg"/><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4.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5.wmf"/><Relationship Id="rId3" Type="http://schemas.openxmlformats.org/officeDocument/2006/relationships/image" Target="../media/image96.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7.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91.jpeg"/></Relationships>
</file>

<file path=ppt/slides/_rels/slide29.xml.rels><?xml version="1.0" encoding="UTF-8" standalone="yes"?>
<Relationships xmlns="http://schemas.openxmlformats.org/package/2006/relationships"><Relationship Id="rId3" Type="http://schemas.openxmlformats.org/officeDocument/2006/relationships/image" Target="../media/image98.jpeg"/><Relationship Id="rId4" Type="http://schemas.openxmlformats.org/officeDocument/2006/relationships/image" Target="../media/image99.jpeg"/><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hyperlink" Target="http://www.libraryjournal.com/lj/collectiondevelopmentspecialty2/888437-483/lj_best_business_books_2010.html.csp" TargetMode="External"/><Relationship Id="rId4" Type="http://schemas.openxmlformats.org/officeDocument/2006/relationships/image" Target="../media/image59.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00.jpeg"/><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image" Target="../media/image101.gif"/><Relationship Id="rId4" Type="http://schemas.openxmlformats.org/officeDocument/2006/relationships/image" Target="../media/image102.jpeg"/><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image" Target="../media/image10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10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105.jpeg"/></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106.jpeg"/><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image" Target="../media/image107.jpeg"/><Relationship Id="rId4" Type="http://schemas.openxmlformats.org/officeDocument/2006/relationships/image" Target="../media/image106.jpeg"/><Relationship Id="rId5" Type="http://schemas.openxmlformats.org/officeDocument/2006/relationships/hyperlink" Target="http://oakblue.wordpress.com/2011/04/21/the-red-baron/" TargetMode="External"/><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10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110.jpeg"/></Relationships>
</file>

<file path=ppt/slides/_rels/slide4.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41.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112.jpeg"/><Relationship Id="rId4" Type="http://schemas.openxmlformats.org/officeDocument/2006/relationships/hyperlink" Target="http://www.whitec0de.com/20-logical-ways-to-win-an-argument/" TargetMode="External"/><Relationship Id="rId1" Type="http://schemas.openxmlformats.org/officeDocument/2006/relationships/slideLayout" Target="../slideLayouts/slideLayout13.xml"/><Relationship Id="rId2" Type="http://schemas.openxmlformats.org/officeDocument/2006/relationships/image" Target="../media/image11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11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11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 Id="rId3" Type="http://schemas.openxmlformats.org/officeDocument/2006/relationships/image" Target="../media/image11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xml"/><Relationship Id="rId3" Type="http://schemas.openxmlformats.org/officeDocument/2006/relationships/image" Target="../media/image116.jpeg"/></Relationships>
</file>

<file path=ppt/slides/_rels/slide45.xml.rels><?xml version="1.0" encoding="UTF-8" standalone="yes"?>
<Relationships xmlns="http://schemas.openxmlformats.org/package/2006/relationships"><Relationship Id="rId3" Type="http://schemas.openxmlformats.org/officeDocument/2006/relationships/hyperlink" Target="mailto:cbrown@ccclib.org" TargetMode="External"/><Relationship Id="rId4" Type="http://schemas.openxmlformats.org/officeDocument/2006/relationships/hyperlink" Target="mailto:ldale@placer.ca.gov" TargetMode="External"/><Relationship Id="rId5" Type="http://schemas.openxmlformats.org/officeDocument/2006/relationships/hyperlink" Target="mailto:lipomad@santacruzpl.org" TargetMode="External"/><Relationship Id="rId6" Type="http://schemas.openxmlformats.org/officeDocument/2006/relationships/image" Target="../media/image117.jpeg"/><Relationship Id="rId1" Type="http://schemas.openxmlformats.org/officeDocument/2006/relationships/slideLayout" Target="../slideLayouts/slideLayout18.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1.pn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6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6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66.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04800" y="3352800"/>
            <a:ext cx="8229600" cy="1981200"/>
          </a:xfrm>
        </p:spPr>
        <p:txBody>
          <a:bodyPr>
            <a:normAutofit lnSpcReduction="10000"/>
          </a:bodyPr>
          <a:lstStyle/>
          <a:p>
            <a:pPr algn="ctr">
              <a:buNone/>
            </a:pPr>
            <a:r>
              <a:rPr lang="en-US" sz="4000" dirty="0" smtClean="0">
                <a:solidFill>
                  <a:schemeClr val="bg1"/>
                </a:solidFill>
                <a:latin typeface="Arial" pitchFamily="34" charset="0"/>
                <a:cs typeface="Arial" pitchFamily="34" charset="0"/>
              </a:rPr>
              <a:t>Libraries, We Mean Business:</a:t>
            </a:r>
          </a:p>
          <a:p>
            <a:pPr algn="ctr">
              <a:buNone/>
            </a:pPr>
            <a:r>
              <a:rPr lang="en-US" sz="2400" dirty="0" smtClean="0">
                <a:solidFill>
                  <a:schemeClr val="bg1"/>
                </a:solidFill>
                <a:latin typeface="Arial" charset="0"/>
                <a:cs typeface="Arial" charset="0"/>
              </a:rPr>
              <a:t>Best Ideas from LJ’s Best Business Books of the Year</a:t>
            </a:r>
          </a:p>
          <a:p>
            <a:pPr algn="ctr">
              <a:buNone/>
            </a:pPr>
            <a:r>
              <a:rPr lang="en-US" sz="2400" dirty="0">
                <a:solidFill>
                  <a:schemeClr val="bg1"/>
                </a:solidFill>
                <a:latin typeface="Arial" charset="0"/>
                <a:cs typeface="Arial" charset="0"/>
              </a:rPr>
              <a:t>February 16, 2012</a:t>
            </a:r>
            <a:endParaRPr lang="en-US" sz="2400" dirty="0" smtClean="0">
              <a:solidFill>
                <a:schemeClr val="bg1"/>
              </a:solidFill>
              <a:latin typeface="Arial" charset="0"/>
              <a:cs typeface="Arial" charset="0"/>
            </a:endParaRPr>
          </a:p>
          <a:p>
            <a:pPr>
              <a:buNone/>
            </a:pPr>
            <a:r>
              <a:rPr lang="en-US" sz="2400" dirty="0" smtClean="0">
                <a:solidFill>
                  <a:srgbClr val="FFFF00"/>
                </a:solidFill>
                <a:latin typeface="Arial" charset="0"/>
                <a:cs typeface="Arial" charset="0"/>
              </a:rPr>
              <a:t>    </a:t>
            </a:r>
            <a:r>
              <a:rPr lang="en-US" sz="2400" dirty="0" smtClean="0">
                <a:solidFill>
                  <a:schemeClr val="bg1"/>
                </a:solidFill>
                <a:latin typeface="Arial" charset="0"/>
                <a:cs typeface="Arial" charset="0"/>
              </a:rPr>
              <a:t>Presented by: Chris Brown, </a:t>
            </a:r>
            <a:r>
              <a:rPr lang="en-US" sz="2400" smtClean="0">
                <a:solidFill>
                  <a:schemeClr val="bg1"/>
                </a:solidFill>
                <a:latin typeface="Arial" charset="0"/>
                <a:cs typeface="Arial" charset="0"/>
              </a:rPr>
              <a:t>Lisa Dale, </a:t>
            </a:r>
            <a:r>
              <a:rPr lang="en-US" sz="2400" dirty="0" smtClean="0">
                <a:solidFill>
                  <a:schemeClr val="bg1"/>
                </a:solidFill>
                <a:latin typeface="Arial" charset="0"/>
                <a:cs typeface="Arial" charset="0"/>
              </a:rPr>
              <a:t>Deborah </a:t>
            </a:r>
            <a:r>
              <a:rPr lang="en-US" sz="2400" dirty="0" err="1" smtClean="0">
                <a:solidFill>
                  <a:schemeClr val="bg1"/>
                </a:solidFill>
                <a:latin typeface="Arial" charset="0"/>
                <a:cs typeface="Arial" charset="0"/>
              </a:rPr>
              <a:t>Lipoma</a:t>
            </a:r>
            <a:endParaRPr lang="en-US" sz="2400" dirty="0" smtClean="0">
              <a:solidFill>
                <a:schemeClr val="bg1"/>
              </a:solidFill>
              <a:latin typeface="Arial" charset="0"/>
              <a:cs typeface="Arial" charset="0"/>
            </a:endParaRPr>
          </a:p>
        </p:txBody>
      </p:sp>
      <p:pic>
        <p:nvPicPr>
          <p:cNvPr id="3076" name="Picture 4" descr="~1573342"/>
          <p:cNvPicPr>
            <a:picLocks noChangeAspect="1" noChangeArrowheads="1"/>
          </p:cNvPicPr>
          <p:nvPr/>
        </p:nvPicPr>
        <p:blipFill>
          <a:blip r:embed="rId2" cstate="print"/>
          <a:srcRect/>
          <a:stretch>
            <a:fillRect/>
          </a:stretch>
        </p:blipFill>
        <p:spPr bwMode="auto">
          <a:xfrm>
            <a:off x="990600" y="0"/>
            <a:ext cx="7002222" cy="3352800"/>
          </a:xfrm>
          <a:prstGeom prst="rect">
            <a:avLst/>
          </a:prstGeom>
          <a:noFill/>
        </p:spPr>
      </p:pic>
      <p:sp>
        <p:nvSpPr>
          <p:cNvPr id="4" name="Text Box 16"/>
          <p:cNvSpPr txBox="1">
            <a:spLocks noChangeArrowheads="1"/>
          </p:cNvSpPr>
          <p:nvPr/>
        </p:nvSpPr>
        <p:spPr bwMode="auto">
          <a:xfrm>
            <a:off x="533400" y="5638800"/>
            <a:ext cx="8305800" cy="461665"/>
          </a:xfrm>
          <a:prstGeom prst="rect">
            <a:avLst/>
          </a:prstGeom>
          <a:noFill/>
          <a:ln w="158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solidFill>
                  <a:schemeClr val="bg1"/>
                </a:solidFill>
              </a:rPr>
              <a:t>Infopeople webinars are supported by the U.S. Institute of Museum and Library Services under the provisions of the Library Services and Technology Act, administered in California by the State Librarian.</a:t>
            </a:r>
          </a:p>
        </p:txBody>
      </p:sp>
    </p:spTree>
  </p:cSld>
  <p:clrMapOvr>
    <a:masterClrMapping/>
  </p:clrMapOvr>
  <p:transition xmlns:p14="http://schemas.microsoft.com/office/powerpoint/2010/mai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3" cstate="print">
            <a:lum bright="20000" contrast="-10000"/>
          </a:blip>
          <a:srcRect/>
          <a:stretch>
            <a:fillRect/>
          </a:stretch>
        </p:blipFill>
        <p:spPr bwMode="auto">
          <a:xfrm>
            <a:off x="0" y="-228600"/>
            <a:ext cx="9144000" cy="7086600"/>
          </a:xfrm>
          <a:prstGeom prst="rect">
            <a:avLst/>
          </a:prstGeom>
          <a:noFill/>
          <a:ln w="9525">
            <a:noFill/>
            <a:miter lim="800000"/>
            <a:headEnd/>
            <a:tailEnd/>
          </a:ln>
        </p:spPr>
      </p:pic>
      <p:sp>
        <p:nvSpPr>
          <p:cNvPr id="48130" name="Rectangle 5"/>
          <p:cNvSpPr>
            <a:spLocks noChangeArrowheads="1"/>
          </p:cNvSpPr>
          <p:nvPr/>
        </p:nvSpPr>
        <p:spPr bwMode="auto">
          <a:xfrm>
            <a:off x="990600" y="152400"/>
            <a:ext cx="7446963" cy="701675"/>
          </a:xfrm>
          <a:prstGeom prst="rect">
            <a:avLst/>
          </a:prstGeom>
          <a:noFill/>
          <a:ln w="9525">
            <a:noFill/>
            <a:miter lim="800000"/>
            <a:headEnd/>
            <a:tailEnd/>
          </a:ln>
        </p:spPr>
        <p:txBody>
          <a:bodyPr wrap="none">
            <a:spAutoFit/>
          </a:bodyPr>
          <a:lstStyle/>
          <a:p>
            <a:r>
              <a:rPr lang="en-US" sz="4000" b="1">
                <a:solidFill>
                  <a:srgbClr val="B3290D"/>
                </a:solidFill>
              </a:rPr>
              <a:t>Inverting the Organizational Pyramid</a:t>
            </a:r>
          </a:p>
        </p:txBody>
      </p:sp>
      <p:sp>
        <p:nvSpPr>
          <p:cNvPr id="48131" name="Rectangle 6"/>
          <p:cNvSpPr>
            <a:spLocks noChangeArrowheads="1"/>
          </p:cNvSpPr>
          <p:nvPr/>
        </p:nvSpPr>
        <p:spPr bwMode="auto">
          <a:xfrm>
            <a:off x="2133600" y="1371600"/>
            <a:ext cx="184150" cy="708025"/>
          </a:xfrm>
          <a:prstGeom prst="rect">
            <a:avLst/>
          </a:prstGeom>
          <a:noFill/>
          <a:ln w="9525">
            <a:noFill/>
            <a:miter lim="800000"/>
            <a:headEnd/>
            <a:tailEnd/>
          </a:ln>
        </p:spPr>
        <p:txBody>
          <a:bodyPr wrap="none">
            <a:spAutoFit/>
          </a:bodyPr>
          <a:lstStyle/>
          <a:p>
            <a:endParaRPr lang="en-US" sz="4000" b="1">
              <a:solidFill>
                <a:srgbClr val="B3290D"/>
              </a:solidFill>
              <a:latin typeface="Arial" charset="0"/>
              <a:cs typeface="Arial" charset="0"/>
            </a:endParaRPr>
          </a:p>
        </p:txBody>
      </p:sp>
      <p:sp>
        <p:nvSpPr>
          <p:cNvPr id="48132" name="Rectangle 8"/>
          <p:cNvSpPr>
            <a:spLocks noChangeArrowheads="1"/>
          </p:cNvSpPr>
          <p:nvPr/>
        </p:nvSpPr>
        <p:spPr bwMode="auto">
          <a:xfrm>
            <a:off x="457200" y="3962400"/>
            <a:ext cx="3988592" cy="2292935"/>
          </a:xfrm>
          <a:prstGeom prst="rect">
            <a:avLst/>
          </a:prstGeom>
          <a:noFill/>
          <a:ln w="9525">
            <a:noFill/>
            <a:miter lim="800000"/>
            <a:headEnd/>
            <a:tailEnd/>
          </a:ln>
        </p:spPr>
        <p:txBody>
          <a:bodyPr wrap="none">
            <a:spAutoFit/>
          </a:bodyPr>
          <a:lstStyle/>
          <a:p>
            <a:pPr>
              <a:spcAft>
                <a:spcPts val="600"/>
              </a:spcAft>
            </a:pPr>
            <a:r>
              <a:rPr lang="en-US" sz="3200" dirty="0">
                <a:solidFill>
                  <a:srgbClr val="A32A1D"/>
                </a:solidFill>
                <a:latin typeface="Arial" charset="0"/>
                <a:cs typeface="Arial" charset="0"/>
              </a:rPr>
              <a:t>U  +  I</a:t>
            </a:r>
          </a:p>
          <a:p>
            <a:pPr>
              <a:spcAft>
                <a:spcPts val="600"/>
              </a:spcAft>
            </a:pPr>
            <a:r>
              <a:rPr lang="en-US" sz="3200" dirty="0">
                <a:solidFill>
                  <a:srgbClr val="A32A1D"/>
                </a:solidFill>
                <a:latin typeface="Arial" charset="0"/>
                <a:cs typeface="Arial" charset="0"/>
              </a:rPr>
              <a:t>Smart Service Desk</a:t>
            </a:r>
          </a:p>
          <a:p>
            <a:pPr>
              <a:spcAft>
                <a:spcPts val="600"/>
              </a:spcAft>
            </a:pPr>
            <a:r>
              <a:rPr lang="en-US" sz="3200" dirty="0">
                <a:solidFill>
                  <a:srgbClr val="A32A1D"/>
                </a:solidFill>
                <a:latin typeface="Arial" charset="0"/>
                <a:cs typeface="Arial" charset="0"/>
              </a:rPr>
              <a:t>Performance Review</a:t>
            </a:r>
          </a:p>
          <a:p>
            <a:pPr>
              <a:spcAft>
                <a:spcPts val="600"/>
              </a:spcAft>
            </a:pPr>
            <a:r>
              <a:rPr lang="en-US" sz="3200" dirty="0">
                <a:solidFill>
                  <a:srgbClr val="A32A1D"/>
                </a:solidFill>
                <a:latin typeface="Arial" charset="0"/>
                <a:cs typeface="Arial" charset="0"/>
              </a:rPr>
              <a:t>Directions </a:t>
            </a:r>
            <a:r>
              <a:rPr lang="en-US" sz="3200" dirty="0" smtClean="0">
                <a:solidFill>
                  <a:srgbClr val="A32A1D"/>
                </a:solidFill>
                <a:latin typeface="Arial" charset="0"/>
                <a:cs typeface="Arial" charset="0"/>
              </a:rPr>
              <a:t>Meetings</a:t>
            </a:r>
            <a:endParaRPr lang="en-US" sz="3200" dirty="0">
              <a:solidFill>
                <a:srgbClr val="A32A1D"/>
              </a:solidFill>
              <a:latin typeface="Arial" charset="0"/>
              <a:cs typeface="Arial" charset="0"/>
            </a:endParaRPr>
          </a:p>
        </p:txBody>
      </p:sp>
    </p:spTree>
  </p:cSld>
  <p:clrMapOvr>
    <a:masterClrMapping/>
  </p:clrMapOvr>
  <p:transition xmlns:p14="http://schemas.microsoft.com/office/powerpoint/2010/mai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5"/>
          <p:cNvSpPr>
            <a:spLocks noChangeArrowheads="1"/>
          </p:cNvSpPr>
          <p:nvPr/>
        </p:nvSpPr>
        <p:spPr bwMode="auto">
          <a:xfrm>
            <a:off x="838200" y="304800"/>
            <a:ext cx="7772400" cy="2234458"/>
          </a:xfrm>
          <a:prstGeom prst="rect">
            <a:avLst/>
          </a:prstGeom>
          <a:noFill/>
          <a:ln w="9525">
            <a:noFill/>
            <a:miter lim="800000"/>
            <a:headEnd/>
            <a:tailEnd/>
          </a:ln>
        </p:spPr>
        <p:txBody>
          <a:bodyPr>
            <a:spAutoFit/>
          </a:bodyPr>
          <a:lstStyle/>
          <a:p>
            <a:pPr marL="342900" indent="-342900" algn="ctr">
              <a:spcBef>
                <a:spcPct val="20000"/>
              </a:spcBef>
              <a:buFont typeface="Arial" charset="0"/>
              <a:buNone/>
            </a:pPr>
            <a:r>
              <a:rPr lang="en-US" sz="4000" b="1" dirty="0">
                <a:latin typeface="Arial" charset="0"/>
                <a:cs typeface="Arial" charset="0"/>
              </a:rPr>
              <a:t>The Intangibles of Leadership:</a:t>
            </a:r>
            <a:r>
              <a:rPr lang="en-US" sz="3600" b="1" dirty="0">
                <a:latin typeface="Arial" charset="0"/>
                <a:cs typeface="Arial" charset="0"/>
              </a:rPr>
              <a:t> </a:t>
            </a:r>
          </a:p>
          <a:p>
            <a:pPr marL="342900" indent="-342900" algn="ctr">
              <a:spcBef>
                <a:spcPct val="20000"/>
              </a:spcBef>
              <a:buFont typeface="Arial" charset="0"/>
              <a:buNone/>
            </a:pPr>
            <a:r>
              <a:rPr lang="en-US" sz="3200" i="1" dirty="0">
                <a:latin typeface="Arial" charset="0"/>
                <a:cs typeface="Arial" charset="0"/>
              </a:rPr>
              <a:t>The Ten Qualities of Superior Executive Performance</a:t>
            </a:r>
          </a:p>
          <a:p>
            <a:pPr marL="342900" indent="-342900" algn="ctr">
              <a:spcBef>
                <a:spcPct val="20000"/>
              </a:spcBef>
              <a:buFont typeface="Arial" charset="0"/>
              <a:buNone/>
            </a:pPr>
            <a:r>
              <a:rPr lang="en-US" dirty="0">
                <a:latin typeface="Arial" charset="0"/>
                <a:cs typeface="Arial" charset="0"/>
              </a:rPr>
              <a:t>By Richard A. Davis</a:t>
            </a:r>
          </a:p>
        </p:txBody>
      </p:sp>
      <p:sp>
        <p:nvSpPr>
          <p:cNvPr id="50178" name="Rectangle 6"/>
          <p:cNvSpPr>
            <a:spLocks noChangeArrowheads="1"/>
          </p:cNvSpPr>
          <p:nvPr/>
        </p:nvSpPr>
        <p:spPr bwMode="auto">
          <a:xfrm>
            <a:off x="2133600" y="1371600"/>
            <a:ext cx="184150" cy="708025"/>
          </a:xfrm>
          <a:prstGeom prst="rect">
            <a:avLst/>
          </a:prstGeom>
          <a:noFill/>
          <a:ln w="9525">
            <a:noFill/>
            <a:miter lim="800000"/>
            <a:headEnd/>
            <a:tailEnd/>
          </a:ln>
        </p:spPr>
        <p:txBody>
          <a:bodyPr wrap="none">
            <a:spAutoFit/>
          </a:bodyPr>
          <a:lstStyle/>
          <a:p>
            <a:endParaRPr lang="en-US" sz="4000" b="1">
              <a:solidFill>
                <a:srgbClr val="B3290D"/>
              </a:solidFill>
              <a:latin typeface="Arial" charset="0"/>
              <a:cs typeface="Arial" charset="0"/>
            </a:endParaRPr>
          </a:p>
        </p:txBody>
      </p:sp>
      <p:pic>
        <p:nvPicPr>
          <p:cNvPr id="50179" name="Picture 2"/>
          <p:cNvPicPr>
            <a:picLocks noChangeAspect="1" noChangeArrowheads="1"/>
          </p:cNvPicPr>
          <p:nvPr/>
        </p:nvPicPr>
        <p:blipFill>
          <a:blip r:embed="rId3" cstate="print"/>
          <a:srcRect/>
          <a:stretch>
            <a:fillRect/>
          </a:stretch>
        </p:blipFill>
        <p:spPr bwMode="auto">
          <a:xfrm>
            <a:off x="6248400" y="2895600"/>
            <a:ext cx="2332038" cy="3486150"/>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5" name="Picture 3"/>
          <p:cNvPicPr>
            <a:picLocks noChangeAspect="1" noChangeArrowheads="1"/>
          </p:cNvPicPr>
          <p:nvPr/>
        </p:nvPicPr>
        <p:blipFill>
          <a:blip r:embed="rId3" cstate="print">
            <a:lum bright="20000" contrast="-20000"/>
          </a:blip>
          <a:srcRect/>
          <a:stretch>
            <a:fillRect/>
          </a:stretch>
        </p:blipFill>
        <p:spPr bwMode="auto">
          <a:xfrm>
            <a:off x="0" y="0"/>
            <a:ext cx="9144000" cy="6858000"/>
          </a:xfrm>
          <a:prstGeom prst="rect">
            <a:avLst/>
          </a:prstGeom>
          <a:noFill/>
          <a:ln w="9525">
            <a:noFill/>
            <a:miter lim="800000"/>
            <a:headEnd/>
            <a:tailEnd/>
          </a:ln>
        </p:spPr>
      </p:pic>
      <p:sp>
        <p:nvSpPr>
          <p:cNvPr id="52226" name="Rectangle 6"/>
          <p:cNvSpPr>
            <a:spLocks noChangeArrowheads="1"/>
          </p:cNvSpPr>
          <p:nvPr/>
        </p:nvSpPr>
        <p:spPr bwMode="auto">
          <a:xfrm>
            <a:off x="2133600" y="1371600"/>
            <a:ext cx="184150" cy="708025"/>
          </a:xfrm>
          <a:prstGeom prst="rect">
            <a:avLst/>
          </a:prstGeom>
          <a:noFill/>
          <a:ln w="9525">
            <a:noFill/>
            <a:miter lim="800000"/>
            <a:headEnd/>
            <a:tailEnd/>
          </a:ln>
        </p:spPr>
        <p:txBody>
          <a:bodyPr wrap="none">
            <a:spAutoFit/>
          </a:bodyPr>
          <a:lstStyle/>
          <a:p>
            <a:endParaRPr lang="en-US" sz="4000" b="1">
              <a:solidFill>
                <a:srgbClr val="B3290D"/>
              </a:solidFill>
              <a:latin typeface="Arial" charset="0"/>
              <a:cs typeface="Arial" charset="0"/>
            </a:endParaRPr>
          </a:p>
        </p:txBody>
      </p:sp>
      <p:sp>
        <p:nvSpPr>
          <p:cNvPr id="52227" name="Rectangle 4"/>
          <p:cNvSpPr>
            <a:spLocks noChangeArrowheads="1"/>
          </p:cNvSpPr>
          <p:nvPr/>
        </p:nvSpPr>
        <p:spPr bwMode="auto">
          <a:xfrm>
            <a:off x="5029200" y="228600"/>
            <a:ext cx="2667000" cy="4652963"/>
          </a:xfrm>
          <a:prstGeom prst="rect">
            <a:avLst/>
          </a:prstGeom>
          <a:noFill/>
          <a:ln w="9525">
            <a:noFill/>
            <a:miter lim="800000"/>
            <a:headEnd/>
            <a:tailEnd/>
          </a:ln>
        </p:spPr>
        <p:txBody>
          <a:bodyPr>
            <a:spAutoFit/>
          </a:bodyPr>
          <a:lstStyle/>
          <a:p>
            <a:pPr>
              <a:lnSpc>
                <a:spcPct val="150000"/>
              </a:lnSpc>
            </a:pPr>
            <a:r>
              <a:rPr lang="en-US" sz="2000" b="1">
                <a:solidFill>
                  <a:srgbClr val="A32A1D"/>
                </a:solidFill>
                <a:latin typeface="Georgia" pitchFamily="18" charset="0"/>
                <a:cs typeface="Arial" charset="0"/>
              </a:rPr>
              <a:t>Wisdom</a:t>
            </a:r>
          </a:p>
          <a:p>
            <a:pPr>
              <a:lnSpc>
                <a:spcPct val="150000"/>
              </a:lnSpc>
            </a:pPr>
            <a:r>
              <a:rPr lang="en-US" sz="2000" b="1">
                <a:solidFill>
                  <a:srgbClr val="A32A1D"/>
                </a:solidFill>
                <a:latin typeface="Georgia" pitchFamily="18" charset="0"/>
                <a:cs typeface="Arial" charset="0"/>
              </a:rPr>
              <a:t>Fortitude</a:t>
            </a:r>
          </a:p>
          <a:p>
            <a:pPr>
              <a:lnSpc>
                <a:spcPct val="150000"/>
              </a:lnSpc>
            </a:pPr>
            <a:r>
              <a:rPr lang="en-US" sz="2000" b="1">
                <a:solidFill>
                  <a:srgbClr val="A32A1D"/>
                </a:solidFill>
                <a:latin typeface="Georgia" pitchFamily="18" charset="0"/>
                <a:cs typeface="Arial" charset="0"/>
              </a:rPr>
              <a:t>Integrity</a:t>
            </a:r>
          </a:p>
          <a:p>
            <a:pPr>
              <a:lnSpc>
                <a:spcPct val="150000"/>
              </a:lnSpc>
            </a:pPr>
            <a:r>
              <a:rPr lang="en-US" sz="2000" b="1">
                <a:solidFill>
                  <a:srgbClr val="A32A1D"/>
                </a:solidFill>
                <a:latin typeface="Georgia" pitchFamily="18" charset="0"/>
                <a:cs typeface="Arial" charset="0"/>
              </a:rPr>
              <a:t>Presence</a:t>
            </a:r>
          </a:p>
          <a:p>
            <a:pPr>
              <a:lnSpc>
                <a:spcPct val="150000"/>
              </a:lnSpc>
            </a:pPr>
            <a:r>
              <a:rPr lang="en-US" sz="2000" b="1">
                <a:solidFill>
                  <a:srgbClr val="A32A1D"/>
                </a:solidFill>
                <a:latin typeface="Georgia" pitchFamily="18" charset="0"/>
                <a:cs typeface="Arial" charset="0"/>
              </a:rPr>
              <a:t>Will</a:t>
            </a:r>
          </a:p>
          <a:p>
            <a:pPr>
              <a:lnSpc>
                <a:spcPct val="150000"/>
              </a:lnSpc>
            </a:pPr>
            <a:r>
              <a:rPr lang="en-US" sz="2000" b="1">
                <a:solidFill>
                  <a:srgbClr val="A32A1D"/>
                </a:solidFill>
                <a:latin typeface="Georgia" pitchFamily="18" charset="0"/>
                <a:cs typeface="Arial" charset="0"/>
              </a:rPr>
              <a:t>Self-Insight</a:t>
            </a:r>
          </a:p>
          <a:p>
            <a:pPr>
              <a:lnSpc>
                <a:spcPct val="150000"/>
              </a:lnSpc>
            </a:pPr>
            <a:r>
              <a:rPr lang="en-US" sz="2000" b="1">
                <a:solidFill>
                  <a:srgbClr val="A32A1D"/>
                </a:solidFill>
                <a:latin typeface="Georgia" pitchFamily="18" charset="0"/>
                <a:cs typeface="Arial" charset="0"/>
              </a:rPr>
              <a:t>Executive Maturity</a:t>
            </a:r>
          </a:p>
          <a:p>
            <a:pPr>
              <a:lnSpc>
                <a:spcPct val="150000"/>
              </a:lnSpc>
            </a:pPr>
            <a:r>
              <a:rPr lang="en-US" sz="2000" b="1">
                <a:solidFill>
                  <a:srgbClr val="A32A1D"/>
                </a:solidFill>
                <a:latin typeface="Georgia" pitchFamily="18" charset="0"/>
                <a:cs typeface="Arial" charset="0"/>
              </a:rPr>
              <a:t>Fallibility</a:t>
            </a:r>
          </a:p>
          <a:p>
            <a:pPr>
              <a:lnSpc>
                <a:spcPct val="150000"/>
              </a:lnSpc>
            </a:pPr>
            <a:r>
              <a:rPr lang="en-US" sz="2000" b="1">
                <a:solidFill>
                  <a:srgbClr val="A32A1D"/>
                </a:solidFill>
                <a:latin typeface="Georgia" pitchFamily="18" charset="0"/>
                <a:cs typeface="Arial" charset="0"/>
              </a:rPr>
              <a:t>Social Judgment</a:t>
            </a:r>
          </a:p>
          <a:p>
            <a:pPr>
              <a:lnSpc>
                <a:spcPct val="150000"/>
              </a:lnSpc>
            </a:pPr>
            <a:r>
              <a:rPr lang="en-US" sz="2000" b="1">
                <a:solidFill>
                  <a:srgbClr val="A32A1D"/>
                </a:solidFill>
                <a:latin typeface="Georgia" pitchFamily="18" charset="0"/>
                <a:cs typeface="Arial" charset="0"/>
              </a:rPr>
              <a:t>Self-Efficacy</a:t>
            </a:r>
          </a:p>
        </p:txBody>
      </p:sp>
    </p:spTree>
  </p:cSld>
  <p:clrMapOvr>
    <a:masterClrMapping/>
  </p:clrMapOvr>
  <p:transition xmlns:p14="http://schemas.microsoft.com/office/powerpoint/2010/mai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445375" cy="685800"/>
          </a:xfrm>
        </p:spPr>
        <p:txBody>
          <a:bodyPr>
            <a:noAutofit/>
          </a:bodyPr>
          <a:lstStyle/>
          <a:p>
            <a:pPr algn="ctr"/>
            <a:r>
              <a:rPr lang="en-US" sz="4000" b="1" dirty="0" smtClean="0">
                <a:latin typeface="Arial" pitchFamily="34" charset="0"/>
                <a:cs typeface="Arial" pitchFamily="34" charset="0"/>
              </a:rPr>
              <a:t>Marketing</a:t>
            </a:r>
            <a:endParaRPr lang="en-US" sz="4000" b="1" dirty="0">
              <a:latin typeface="Arial" pitchFamily="34" charset="0"/>
              <a:cs typeface="Arial" pitchFamily="34" charset="0"/>
            </a:endParaRPr>
          </a:p>
        </p:txBody>
      </p:sp>
      <p:pic>
        <p:nvPicPr>
          <p:cNvPr id="5" name="Picture 3"/>
          <p:cNvPicPr>
            <a:picLocks noGrp="1" noChangeAspect="1"/>
          </p:cNvPicPr>
          <p:nvPr>
            <p:ph idx="1"/>
          </p:nvPr>
        </p:nvPicPr>
        <p:blipFill>
          <a:blip r:embed="rId4" cstate="print"/>
          <a:srcRect/>
          <a:stretch>
            <a:fillRect/>
          </a:stretch>
        </p:blipFill>
        <p:spPr bwMode="auto">
          <a:xfrm>
            <a:off x="1143000" y="1600200"/>
            <a:ext cx="2514600" cy="3771900"/>
          </a:xfrm>
          <a:prstGeom prst="rect">
            <a:avLst/>
          </a:prstGeom>
          <a:noFill/>
          <a:ln w="9525">
            <a:noFill/>
            <a:miter lim="800000"/>
            <a:headEnd/>
            <a:tailEnd/>
          </a:ln>
        </p:spPr>
      </p:pic>
      <p:pic>
        <p:nvPicPr>
          <p:cNvPr id="7" name="Picture 43" descr="9781591843115_500X500.jpg"/>
          <p:cNvPicPr>
            <a:picLocks noChangeAspect="1"/>
          </p:cNvPicPr>
          <p:nvPr/>
        </p:nvPicPr>
        <p:blipFill>
          <a:blip r:embed="rId5" cstate="print"/>
          <a:srcRect l="17999" r="17999"/>
          <a:stretch>
            <a:fillRect/>
          </a:stretch>
        </p:blipFill>
        <p:spPr bwMode="auto">
          <a:xfrm rot="529183">
            <a:off x="5332901" y="1932423"/>
            <a:ext cx="2667000" cy="4167189"/>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914400" y="228600"/>
            <a:ext cx="7445375" cy="1446213"/>
          </a:xfrm>
          <a:prstGeom prst="rect">
            <a:avLst/>
          </a:prstGeom>
        </p:spPr>
        <p:txBody>
          <a:bodyPr/>
          <a:lstStyle/>
          <a:p>
            <a:pPr>
              <a:spcBef>
                <a:spcPct val="50000"/>
              </a:spcBef>
              <a:defRPr/>
            </a:pPr>
            <a:r>
              <a:rPr lang="en-US" sz="4000" b="1" dirty="0">
                <a:solidFill>
                  <a:schemeClr val="bg1"/>
                </a:solidFill>
                <a:latin typeface="Arial" pitchFamily="34" charset="0"/>
                <a:cs typeface="Arial" pitchFamily="34" charset="0"/>
              </a:rPr>
              <a:t>The wired brain…</a:t>
            </a:r>
            <a:endParaRPr lang="en-US" sz="4000" b="1" kern="0" dirty="0">
              <a:solidFill>
                <a:schemeClr val="bg1"/>
              </a:solidFill>
              <a:latin typeface="Arial" pitchFamily="34" charset="0"/>
              <a:ea typeface="+mj-ea"/>
              <a:cs typeface="Arial" pitchFamily="34" charset="0"/>
            </a:endParaRPr>
          </a:p>
          <a:p>
            <a:pPr>
              <a:spcBef>
                <a:spcPct val="50000"/>
              </a:spcBef>
              <a:defRPr/>
            </a:pPr>
            <a:endParaRPr lang="en-US" sz="4000" b="1" kern="0" dirty="0">
              <a:solidFill>
                <a:srgbClr val="7030A0"/>
              </a:solidFill>
              <a:latin typeface="Arial" pitchFamily="34" charset="0"/>
              <a:ea typeface="+mj-ea"/>
              <a:cs typeface="Arial" pitchFamily="34" charset="0"/>
            </a:endParaRPr>
          </a:p>
        </p:txBody>
      </p:sp>
      <p:pic>
        <p:nvPicPr>
          <p:cNvPr id="54275" name="Picture 3"/>
          <p:cNvPicPr>
            <a:picLocks noChangeAspect="1"/>
          </p:cNvPicPr>
          <p:nvPr/>
        </p:nvPicPr>
        <p:blipFill>
          <a:blip r:embed="rId3" cstate="print"/>
          <a:srcRect/>
          <a:stretch>
            <a:fillRect/>
          </a:stretch>
        </p:blipFill>
        <p:spPr bwMode="auto">
          <a:xfrm>
            <a:off x="6477000" y="152400"/>
            <a:ext cx="2320925" cy="3481388"/>
          </a:xfrm>
          <a:prstGeom prst="rect">
            <a:avLst/>
          </a:prstGeom>
          <a:noFill/>
          <a:ln w="9525">
            <a:noFill/>
            <a:miter lim="800000"/>
            <a:headEnd/>
            <a:tailEnd/>
          </a:ln>
        </p:spPr>
      </p:pic>
      <p:pic>
        <p:nvPicPr>
          <p:cNvPr id="54276" name="Picture 4"/>
          <p:cNvPicPr>
            <a:picLocks noChangeAspect="1"/>
          </p:cNvPicPr>
          <p:nvPr/>
        </p:nvPicPr>
        <p:blipFill>
          <a:blip r:embed="rId4" cstate="print"/>
          <a:srcRect/>
          <a:stretch>
            <a:fillRect/>
          </a:stretch>
        </p:blipFill>
        <p:spPr bwMode="auto">
          <a:xfrm>
            <a:off x="588963" y="1447800"/>
            <a:ext cx="4681537" cy="2051050"/>
          </a:xfrm>
          <a:prstGeom prst="rect">
            <a:avLst/>
          </a:prstGeom>
          <a:noFill/>
          <a:ln w="9525">
            <a:noFill/>
            <a:miter lim="800000"/>
            <a:headEnd/>
            <a:tailEnd/>
          </a:ln>
        </p:spPr>
      </p:pic>
      <p:pic>
        <p:nvPicPr>
          <p:cNvPr id="54277" name="Picture 5"/>
          <p:cNvPicPr>
            <a:picLocks noChangeAspect="1"/>
          </p:cNvPicPr>
          <p:nvPr/>
        </p:nvPicPr>
        <p:blipFill>
          <a:blip r:embed="rId5" cstate="print"/>
          <a:srcRect/>
          <a:stretch>
            <a:fillRect/>
          </a:stretch>
        </p:blipFill>
        <p:spPr bwMode="auto">
          <a:xfrm>
            <a:off x="609600" y="3733800"/>
            <a:ext cx="4252913" cy="2781300"/>
          </a:xfrm>
          <a:prstGeom prst="rect">
            <a:avLst/>
          </a:prstGeom>
          <a:noFill/>
          <a:ln w="9525">
            <a:noFill/>
            <a:miter lim="800000"/>
            <a:headEnd/>
            <a:tailEnd/>
          </a:ln>
        </p:spPr>
      </p:pic>
      <p:pic>
        <p:nvPicPr>
          <p:cNvPr id="54278" name="Picture 8"/>
          <p:cNvPicPr>
            <a:picLocks noChangeAspect="1"/>
          </p:cNvPicPr>
          <p:nvPr/>
        </p:nvPicPr>
        <p:blipFill>
          <a:blip r:embed="rId6" cstate="print"/>
          <a:srcRect/>
          <a:stretch>
            <a:fillRect/>
          </a:stretch>
        </p:blipFill>
        <p:spPr bwMode="auto">
          <a:xfrm>
            <a:off x="4987925" y="4598988"/>
            <a:ext cx="3352800" cy="1895475"/>
          </a:xfrm>
          <a:prstGeom prst="rect">
            <a:avLst/>
          </a:prstGeom>
          <a:noFill/>
          <a:ln w="9525">
            <a:noFill/>
            <a:miter lim="800000"/>
            <a:headEnd/>
            <a:tailEnd/>
          </a:ln>
        </p:spPr>
      </p:pic>
      <p:pic>
        <p:nvPicPr>
          <p:cNvPr id="54279" name="Picture 7"/>
          <p:cNvPicPr>
            <a:picLocks noChangeAspect="1"/>
          </p:cNvPicPr>
          <p:nvPr/>
        </p:nvPicPr>
        <p:blipFill>
          <a:blip r:embed="rId7" cstate="print"/>
          <a:srcRect/>
          <a:stretch>
            <a:fillRect/>
          </a:stretch>
        </p:blipFill>
        <p:spPr bwMode="auto">
          <a:xfrm>
            <a:off x="3532188" y="3275013"/>
            <a:ext cx="3295650" cy="2201862"/>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9144000" cy="6250205"/>
          </a:xfrm>
          <a:prstGeom prst="rect">
            <a:avLst/>
          </a:prstGeom>
        </p:spPr>
      </p:pic>
    </p:spTree>
    <p:extLst>
      <p:ext uri="{BB962C8B-B14F-4D97-AF65-F5344CB8AC3E}">
        <p14:creationId xmlns:p14="http://schemas.microsoft.com/office/powerpoint/2010/main" val="3233650575"/>
      </p:ext>
    </p:extLst>
  </p:cSld>
  <p:clrMapOvr>
    <a:masterClrMapping/>
  </p:clrMapOvr>
  <p:transition xmlns:p14="http://schemas.microsoft.com/office/powerpoint/2010/mai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838200" y="228600"/>
            <a:ext cx="7445375" cy="1446213"/>
          </a:xfrm>
          <a:prstGeom prst="rect">
            <a:avLst/>
          </a:prstGeom>
        </p:spPr>
        <p:txBody>
          <a:bodyPr/>
          <a:lstStyle/>
          <a:p>
            <a:pPr algn="ctr">
              <a:spcBef>
                <a:spcPct val="50000"/>
              </a:spcBef>
              <a:defRPr/>
            </a:pPr>
            <a:r>
              <a:rPr lang="en-US" sz="4000" b="1" dirty="0">
                <a:latin typeface="Arial" pitchFamily="34" charset="0"/>
                <a:cs typeface="Arial" pitchFamily="34" charset="0"/>
              </a:rPr>
              <a:t>28 minutes each day</a:t>
            </a:r>
            <a:endParaRPr lang="en-US" sz="4000" b="1" kern="0" dirty="0">
              <a:latin typeface="Arial" pitchFamily="34" charset="0"/>
              <a:ea typeface="+mj-ea"/>
              <a:cs typeface="Arial" pitchFamily="34" charset="0"/>
            </a:endParaRPr>
          </a:p>
          <a:p>
            <a:pPr>
              <a:spcBef>
                <a:spcPct val="50000"/>
              </a:spcBef>
              <a:defRPr/>
            </a:pPr>
            <a:endParaRPr lang="en-US" sz="4000" b="1" kern="0" dirty="0">
              <a:solidFill>
                <a:schemeClr val="bg1"/>
              </a:solidFill>
              <a:latin typeface="Arial" pitchFamily="34" charset="0"/>
              <a:ea typeface="+mj-ea"/>
              <a:cs typeface="Arial" pitchFamily="34" charset="0"/>
            </a:endParaRPr>
          </a:p>
        </p:txBody>
      </p:sp>
      <p:pic>
        <p:nvPicPr>
          <p:cNvPr id="56322" name="Picture 3"/>
          <p:cNvPicPr>
            <a:picLocks noChangeAspect="1"/>
          </p:cNvPicPr>
          <p:nvPr/>
        </p:nvPicPr>
        <p:blipFill>
          <a:blip r:embed="rId3" cstate="print"/>
          <a:srcRect/>
          <a:stretch>
            <a:fillRect/>
          </a:stretch>
        </p:blipFill>
        <p:spPr bwMode="auto">
          <a:xfrm>
            <a:off x="609600" y="1524000"/>
            <a:ext cx="4038600" cy="2460625"/>
          </a:xfrm>
          <a:prstGeom prst="rect">
            <a:avLst/>
          </a:prstGeom>
          <a:noFill/>
          <a:ln w="9525">
            <a:noFill/>
            <a:miter lim="800000"/>
            <a:headEnd/>
            <a:tailEnd/>
          </a:ln>
        </p:spPr>
      </p:pic>
      <p:pic>
        <p:nvPicPr>
          <p:cNvPr id="56323" name="Picture 4"/>
          <p:cNvPicPr>
            <a:picLocks noChangeAspect="1"/>
          </p:cNvPicPr>
          <p:nvPr/>
        </p:nvPicPr>
        <p:blipFill>
          <a:blip r:embed="rId4" cstate="print"/>
          <a:srcRect/>
          <a:stretch>
            <a:fillRect/>
          </a:stretch>
        </p:blipFill>
        <p:spPr bwMode="auto">
          <a:xfrm>
            <a:off x="1219200" y="4343400"/>
            <a:ext cx="2819400" cy="1941513"/>
          </a:xfrm>
          <a:prstGeom prst="rect">
            <a:avLst/>
          </a:prstGeom>
          <a:noFill/>
          <a:ln w="9525">
            <a:noFill/>
            <a:miter lim="800000"/>
            <a:headEnd/>
            <a:tailEnd/>
          </a:ln>
        </p:spPr>
      </p:pic>
      <p:pic>
        <p:nvPicPr>
          <p:cNvPr id="56324" name="Picture 5"/>
          <p:cNvPicPr>
            <a:picLocks noChangeAspect="1"/>
          </p:cNvPicPr>
          <p:nvPr/>
        </p:nvPicPr>
        <p:blipFill>
          <a:blip r:embed="rId5" cstate="print"/>
          <a:srcRect/>
          <a:stretch>
            <a:fillRect/>
          </a:stretch>
        </p:blipFill>
        <p:spPr bwMode="auto">
          <a:xfrm>
            <a:off x="4953000" y="1524000"/>
            <a:ext cx="3292475" cy="2460625"/>
          </a:xfrm>
          <a:prstGeom prst="rect">
            <a:avLst/>
          </a:prstGeom>
          <a:noFill/>
          <a:ln w="9525">
            <a:noFill/>
            <a:miter lim="800000"/>
            <a:headEnd/>
            <a:tailEnd/>
          </a:ln>
        </p:spPr>
      </p:pic>
      <p:pic>
        <p:nvPicPr>
          <p:cNvPr id="56325" name="Picture 7"/>
          <p:cNvPicPr>
            <a:picLocks noChangeAspect="1"/>
          </p:cNvPicPr>
          <p:nvPr/>
        </p:nvPicPr>
        <p:blipFill>
          <a:blip r:embed="rId6" cstate="print"/>
          <a:srcRect/>
          <a:stretch>
            <a:fillRect/>
          </a:stretch>
        </p:blipFill>
        <p:spPr bwMode="auto">
          <a:xfrm>
            <a:off x="5029200" y="4343400"/>
            <a:ext cx="2971800" cy="1978025"/>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914400" y="228600"/>
            <a:ext cx="7445375" cy="1446213"/>
          </a:xfrm>
          <a:prstGeom prst="rect">
            <a:avLst/>
          </a:prstGeom>
        </p:spPr>
        <p:txBody>
          <a:bodyPr/>
          <a:lstStyle/>
          <a:p>
            <a:pPr>
              <a:spcBef>
                <a:spcPct val="50000"/>
              </a:spcBef>
              <a:defRPr/>
            </a:pPr>
            <a:endParaRPr lang="en-US" sz="4000" b="1" kern="0" dirty="0">
              <a:solidFill>
                <a:schemeClr val="bg1"/>
              </a:solidFill>
              <a:latin typeface="Arial" pitchFamily="34" charset="0"/>
              <a:ea typeface="+mj-ea"/>
              <a:cs typeface="Arial" pitchFamily="34" charset="0"/>
            </a:endParaRPr>
          </a:p>
        </p:txBody>
      </p:sp>
      <p:sp>
        <p:nvSpPr>
          <p:cNvPr id="58371" name="Rectangle 6"/>
          <p:cNvSpPr>
            <a:spLocks noChangeArrowheads="1"/>
          </p:cNvSpPr>
          <p:nvPr/>
        </p:nvSpPr>
        <p:spPr bwMode="auto">
          <a:xfrm>
            <a:off x="2362200" y="304800"/>
            <a:ext cx="4891088" cy="708025"/>
          </a:xfrm>
          <a:prstGeom prst="rect">
            <a:avLst/>
          </a:prstGeom>
          <a:noFill/>
          <a:ln w="9525">
            <a:noFill/>
            <a:miter lim="800000"/>
            <a:headEnd/>
            <a:tailEnd/>
          </a:ln>
        </p:spPr>
        <p:txBody>
          <a:bodyPr wrap="none">
            <a:spAutoFit/>
          </a:bodyPr>
          <a:lstStyle/>
          <a:p>
            <a:r>
              <a:rPr lang="en-US" sz="4000" b="1" dirty="0">
                <a:solidFill>
                  <a:schemeClr val="bg1"/>
                </a:solidFill>
                <a:latin typeface="Arial" charset="0"/>
                <a:cs typeface="Arial" charset="0"/>
              </a:rPr>
              <a:t>Increase dwell time</a:t>
            </a:r>
            <a:endParaRPr lang="en-US" sz="4000" b="1" dirty="0">
              <a:latin typeface="Arial" charset="0"/>
              <a:cs typeface="Arial" charset="0"/>
            </a:endParaRPr>
          </a:p>
        </p:txBody>
      </p:sp>
      <p:pic>
        <p:nvPicPr>
          <p:cNvPr id="58372" name="Content Placeholder 3"/>
          <p:cNvPicPr>
            <a:picLocks noChangeAspect="1"/>
          </p:cNvPicPr>
          <p:nvPr/>
        </p:nvPicPr>
        <p:blipFill>
          <a:blip r:embed="rId3" cstate="print"/>
          <a:srcRect/>
          <a:stretch>
            <a:fillRect/>
          </a:stretch>
        </p:blipFill>
        <p:spPr bwMode="auto">
          <a:xfrm>
            <a:off x="1676400" y="1295400"/>
            <a:ext cx="6400800" cy="5121275"/>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914400" y="228600"/>
            <a:ext cx="7445375" cy="1446213"/>
          </a:xfrm>
          <a:prstGeom prst="rect">
            <a:avLst/>
          </a:prstGeom>
        </p:spPr>
        <p:txBody>
          <a:bodyPr/>
          <a:lstStyle/>
          <a:p>
            <a:pPr>
              <a:spcBef>
                <a:spcPct val="50000"/>
              </a:spcBef>
              <a:defRPr/>
            </a:pPr>
            <a:endParaRPr lang="en-US" sz="4000" b="1" kern="0" dirty="0">
              <a:solidFill>
                <a:schemeClr val="bg1"/>
              </a:solidFill>
              <a:latin typeface="Arial" pitchFamily="34" charset="0"/>
              <a:ea typeface="+mj-ea"/>
              <a:cs typeface="Arial" pitchFamily="34" charset="0"/>
            </a:endParaRPr>
          </a:p>
        </p:txBody>
      </p:sp>
      <p:sp>
        <p:nvSpPr>
          <p:cNvPr id="60419" name="Rectangle 6"/>
          <p:cNvSpPr>
            <a:spLocks noChangeArrowheads="1"/>
          </p:cNvSpPr>
          <p:nvPr/>
        </p:nvSpPr>
        <p:spPr bwMode="auto">
          <a:xfrm>
            <a:off x="1600200" y="457200"/>
            <a:ext cx="6197600" cy="708025"/>
          </a:xfrm>
          <a:prstGeom prst="rect">
            <a:avLst/>
          </a:prstGeom>
          <a:noFill/>
          <a:ln w="9525">
            <a:noFill/>
            <a:miter lim="800000"/>
            <a:headEnd/>
            <a:tailEnd/>
          </a:ln>
        </p:spPr>
        <p:txBody>
          <a:bodyPr wrap="none">
            <a:spAutoFit/>
          </a:bodyPr>
          <a:lstStyle/>
          <a:p>
            <a:r>
              <a:rPr lang="en-US" sz="4000" b="1" dirty="0">
                <a:latin typeface="Arial" charset="0"/>
                <a:cs typeface="Arial" charset="0"/>
              </a:rPr>
              <a:t>Find your users’ triggers</a:t>
            </a:r>
          </a:p>
        </p:txBody>
      </p:sp>
      <p:pic>
        <p:nvPicPr>
          <p:cNvPr id="60420" name="Content Placeholder 3"/>
          <p:cNvPicPr>
            <a:picLocks noChangeAspect="1"/>
          </p:cNvPicPr>
          <p:nvPr/>
        </p:nvPicPr>
        <p:blipFill>
          <a:blip r:embed="rId3" cstate="print"/>
          <a:srcRect/>
          <a:stretch>
            <a:fillRect/>
          </a:stretch>
        </p:blipFill>
        <p:spPr bwMode="auto">
          <a:xfrm>
            <a:off x="1600200" y="1600200"/>
            <a:ext cx="6103938" cy="4460875"/>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914400" y="228600"/>
            <a:ext cx="7445375" cy="1446213"/>
          </a:xfrm>
          <a:prstGeom prst="rect">
            <a:avLst/>
          </a:prstGeom>
        </p:spPr>
        <p:txBody>
          <a:bodyPr/>
          <a:lstStyle/>
          <a:p>
            <a:pPr>
              <a:spcBef>
                <a:spcPct val="50000"/>
              </a:spcBef>
              <a:defRPr/>
            </a:pPr>
            <a:endParaRPr lang="en-US" sz="4000" b="1" kern="0" dirty="0">
              <a:solidFill>
                <a:schemeClr val="bg1"/>
              </a:solidFill>
              <a:latin typeface="Arial" pitchFamily="34" charset="0"/>
              <a:ea typeface="+mj-ea"/>
              <a:cs typeface="Arial" pitchFamily="34" charset="0"/>
            </a:endParaRPr>
          </a:p>
        </p:txBody>
      </p:sp>
      <p:sp>
        <p:nvSpPr>
          <p:cNvPr id="62467" name="Rectangle 6"/>
          <p:cNvSpPr>
            <a:spLocks noChangeArrowheads="1"/>
          </p:cNvSpPr>
          <p:nvPr/>
        </p:nvSpPr>
        <p:spPr bwMode="auto">
          <a:xfrm>
            <a:off x="457200" y="381000"/>
            <a:ext cx="8224838" cy="708025"/>
          </a:xfrm>
          <a:prstGeom prst="rect">
            <a:avLst/>
          </a:prstGeom>
          <a:noFill/>
          <a:ln w="9525">
            <a:noFill/>
            <a:miter lim="800000"/>
            <a:headEnd/>
            <a:tailEnd/>
          </a:ln>
        </p:spPr>
        <p:txBody>
          <a:bodyPr wrap="none">
            <a:spAutoFit/>
          </a:bodyPr>
          <a:lstStyle/>
          <a:p>
            <a:r>
              <a:rPr lang="en-US" sz="4000" b="1" dirty="0">
                <a:latin typeface="Arial" charset="0"/>
                <a:cs typeface="Arial" charset="0"/>
              </a:rPr>
              <a:t>Reduce time and effort to access</a:t>
            </a:r>
          </a:p>
        </p:txBody>
      </p:sp>
      <p:sp>
        <p:nvSpPr>
          <p:cNvPr id="62468" name="Rectangle 5"/>
          <p:cNvSpPr>
            <a:spLocks noChangeArrowheads="1"/>
          </p:cNvSpPr>
          <p:nvPr/>
        </p:nvSpPr>
        <p:spPr bwMode="auto">
          <a:xfrm>
            <a:off x="762000" y="3124200"/>
            <a:ext cx="7543800" cy="1384995"/>
          </a:xfrm>
          <a:prstGeom prst="rect">
            <a:avLst/>
          </a:prstGeom>
          <a:noFill/>
          <a:ln w="9525">
            <a:noFill/>
            <a:miter lim="800000"/>
            <a:headEnd/>
            <a:tailEnd/>
          </a:ln>
        </p:spPr>
        <p:txBody>
          <a:bodyPr>
            <a:spAutoFit/>
          </a:bodyPr>
          <a:lstStyle/>
          <a:p>
            <a:pPr>
              <a:buFont typeface="Arial" charset="0"/>
              <a:buChar char="•"/>
            </a:pPr>
            <a:r>
              <a:rPr lang="en-US" sz="2800" dirty="0" smtClean="0">
                <a:latin typeface="Arial" charset="0"/>
                <a:cs typeface="Arial" charset="0"/>
              </a:rPr>
              <a:t> QR codes make the library mobile!</a:t>
            </a:r>
          </a:p>
          <a:p>
            <a:pPr lvl="1"/>
            <a:r>
              <a:rPr lang="en-US" sz="2800" dirty="0" smtClean="0">
                <a:latin typeface="Arial" charset="0"/>
                <a:cs typeface="Arial" charset="0"/>
              </a:rPr>
              <a:t>- QR codes on buses link to </a:t>
            </a:r>
            <a:r>
              <a:rPr lang="en-US" sz="2800" dirty="0" err="1" smtClean="0">
                <a:latin typeface="Arial" charset="0"/>
                <a:cs typeface="Arial" charset="0"/>
              </a:rPr>
              <a:t>audiobooks</a:t>
            </a:r>
            <a:endParaRPr lang="en-US" sz="2800" dirty="0" smtClean="0">
              <a:latin typeface="Arial" charset="0"/>
              <a:cs typeface="Arial" charset="0"/>
            </a:endParaRPr>
          </a:p>
          <a:p>
            <a:pPr lvl="1"/>
            <a:r>
              <a:rPr lang="en-US" sz="2800" dirty="0" smtClean="0">
                <a:latin typeface="Arial" charset="0"/>
                <a:cs typeface="Arial" charset="0"/>
              </a:rPr>
              <a:t>- QR codes link to recommended reads</a:t>
            </a:r>
            <a:endParaRPr lang="en-US" sz="2800" dirty="0">
              <a:latin typeface="Arial" charset="0"/>
              <a:cs typeface="Arial" charset="0"/>
            </a:endParaRPr>
          </a:p>
        </p:txBody>
      </p:sp>
      <p:pic>
        <p:nvPicPr>
          <p:cNvPr id="62469" name="Picture 7"/>
          <p:cNvPicPr>
            <a:picLocks noChangeAspect="1"/>
          </p:cNvPicPr>
          <p:nvPr/>
        </p:nvPicPr>
        <p:blipFill>
          <a:blip r:embed="rId3" cstate="print"/>
          <a:srcRect/>
          <a:stretch>
            <a:fillRect/>
          </a:stretch>
        </p:blipFill>
        <p:spPr bwMode="auto">
          <a:xfrm>
            <a:off x="533400" y="1638300"/>
            <a:ext cx="4343400" cy="1066800"/>
          </a:xfrm>
          <a:prstGeom prst="rect">
            <a:avLst/>
          </a:prstGeom>
          <a:noFill/>
          <a:ln w="9525">
            <a:noFill/>
            <a:miter lim="800000"/>
            <a:headEnd/>
            <a:tailEnd/>
          </a:ln>
        </p:spPr>
      </p:pic>
      <p:pic>
        <p:nvPicPr>
          <p:cNvPr id="62470" name="Picture 8"/>
          <p:cNvPicPr>
            <a:picLocks noChangeAspect="1"/>
          </p:cNvPicPr>
          <p:nvPr/>
        </p:nvPicPr>
        <p:blipFill>
          <a:blip r:embed="rId4" cstate="print"/>
          <a:srcRect/>
          <a:stretch>
            <a:fillRect/>
          </a:stretch>
        </p:blipFill>
        <p:spPr bwMode="auto">
          <a:xfrm>
            <a:off x="5105400" y="1651000"/>
            <a:ext cx="3325813" cy="1054100"/>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Picture 46" descr="book_empowered.jpg"/>
          <p:cNvPicPr>
            <a:picLocks noChangeAspect="1"/>
          </p:cNvPicPr>
          <p:nvPr/>
        </p:nvPicPr>
        <p:blipFill>
          <a:blip r:embed="rId3" cstate="print"/>
          <a:srcRect l="32581" t="7143" r="32581" b="7143"/>
          <a:stretch>
            <a:fillRect/>
          </a:stretch>
        </p:blipFill>
        <p:spPr bwMode="auto">
          <a:xfrm>
            <a:off x="4267200" y="1295400"/>
            <a:ext cx="990600" cy="1376363"/>
          </a:xfrm>
          <a:prstGeom prst="rect">
            <a:avLst/>
          </a:prstGeom>
          <a:noFill/>
          <a:ln w="9525">
            <a:noFill/>
            <a:miter lim="800000"/>
            <a:headEnd/>
            <a:tailEnd/>
          </a:ln>
        </p:spPr>
      </p:pic>
      <p:pic>
        <p:nvPicPr>
          <p:cNvPr id="27650" name="Picture 6" descr="Switch.jpg"/>
          <p:cNvPicPr>
            <a:picLocks noChangeAspect="1"/>
          </p:cNvPicPr>
          <p:nvPr/>
        </p:nvPicPr>
        <p:blipFill>
          <a:blip r:embed="rId4" cstate="print"/>
          <a:srcRect/>
          <a:stretch>
            <a:fillRect/>
          </a:stretch>
        </p:blipFill>
        <p:spPr bwMode="auto">
          <a:xfrm>
            <a:off x="1549400" y="2057400"/>
            <a:ext cx="1182688" cy="1752600"/>
          </a:xfrm>
          <a:prstGeom prst="rect">
            <a:avLst/>
          </a:prstGeom>
          <a:noFill/>
          <a:ln w="9525">
            <a:noFill/>
            <a:miter lim="800000"/>
            <a:headEnd/>
            <a:tailEnd/>
          </a:ln>
        </p:spPr>
      </p:pic>
      <p:pic>
        <p:nvPicPr>
          <p:cNvPr id="27651" name="Picture 10" descr="2008-Enna.jpg"/>
          <p:cNvPicPr>
            <a:picLocks noChangeAspect="1"/>
          </p:cNvPicPr>
          <p:nvPr/>
        </p:nvPicPr>
        <p:blipFill>
          <a:blip r:embed="rId5" cstate="print"/>
          <a:srcRect/>
          <a:stretch>
            <a:fillRect/>
          </a:stretch>
        </p:blipFill>
        <p:spPr bwMode="auto">
          <a:xfrm>
            <a:off x="838200" y="0"/>
            <a:ext cx="1016000" cy="1524000"/>
          </a:xfrm>
          <a:prstGeom prst="rect">
            <a:avLst/>
          </a:prstGeom>
          <a:noFill/>
          <a:ln w="9525">
            <a:noFill/>
            <a:miter lim="800000"/>
            <a:headEnd/>
            <a:tailEnd/>
          </a:ln>
        </p:spPr>
      </p:pic>
      <p:pic>
        <p:nvPicPr>
          <p:cNvPr id="27652" name="Picture 13" descr="drive_book-by-daniel-pink_danpinkdotcom1.jpg"/>
          <p:cNvPicPr>
            <a:picLocks noChangeAspect="1"/>
          </p:cNvPicPr>
          <p:nvPr/>
        </p:nvPicPr>
        <p:blipFill>
          <a:blip r:embed="rId6" cstate="print"/>
          <a:srcRect/>
          <a:stretch>
            <a:fillRect/>
          </a:stretch>
        </p:blipFill>
        <p:spPr bwMode="auto">
          <a:xfrm>
            <a:off x="1752600" y="990600"/>
            <a:ext cx="904875" cy="1344613"/>
          </a:xfrm>
          <a:prstGeom prst="rect">
            <a:avLst/>
          </a:prstGeom>
          <a:noFill/>
          <a:ln w="9525">
            <a:noFill/>
            <a:miter lim="800000"/>
            <a:headEnd/>
            <a:tailEnd/>
          </a:ln>
        </p:spPr>
      </p:pic>
      <p:pic>
        <p:nvPicPr>
          <p:cNvPr id="27653" name="Picture 17" descr="imagesCA6CS62J.jpg"/>
          <p:cNvPicPr>
            <a:picLocks noChangeAspect="1"/>
          </p:cNvPicPr>
          <p:nvPr/>
        </p:nvPicPr>
        <p:blipFill>
          <a:blip r:embed="rId7" cstate="print"/>
          <a:srcRect/>
          <a:stretch>
            <a:fillRect/>
          </a:stretch>
        </p:blipFill>
        <p:spPr bwMode="auto">
          <a:xfrm>
            <a:off x="2590800" y="1219200"/>
            <a:ext cx="973138" cy="1466850"/>
          </a:xfrm>
          <a:prstGeom prst="rect">
            <a:avLst/>
          </a:prstGeom>
          <a:noFill/>
          <a:ln w="9525">
            <a:noFill/>
            <a:miter lim="800000"/>
            <a:headEnd/>
            <a:tailEnd/>
          </a:ln>
        </p:spPr>
      </p:pic>
      <p:pic>
        <p:nvPicPr>
          <p:cNvPr id="27654" name="Picture 19" descr="McKinseyWay.jpg"/>
          <p:cNvPicPr>
            <a:picLocks noChangeAspect="1"/>
          </p:cNvPicPr>
          <p:nvPr/>
        </p:nvPicPr>
        <p:blipFill>
          <a:blip r:embed="rId8" cstate="print"/>
          <a:srcRect/>
          <a:stretch>
            <a:fillRect/>
          </a:stretch>
        </p:blipFill>
        <p:spPr bwMode="auto">
          <a:xfrm>
            <a:off x="2514600" y="0"/>
            <a:ext cx="814388" cy="1219200"/>
          </a:xfrm>
          <a:prstGeom prst="rect">
            <a:avLst/>
          </a:prstGeom>
          <a:noFill/>
          <a:ln w="9525">
            <a:noFill/>
            <a:miter lim="800000"/>
            <a:headEnd/>
            <a:tailEnd/>
          </a:ln>
        </p:spPr>
      </p:pic>
      <p:pic>
        <p:nvPicPr>
          <p:cNvPr id="27655" name="Picture 22" descr="Success-Made-Simple.jpg"/>
          <p:cNvPicPr>
            <a:picLocks noChangeAspect="1"/>
          </p:cNvPicPr>
          <p:nvPr/>
        </p:nvPicPr>
        <p:blipFill>
          <a:blip r:embed="rId9" cstate="print"/>
          <a:srcRect l="6451" r="6451"/>
          <a:stretch>
            <a:fillRect/>
          </a:stretch>
        </p:blipFill>
        <p:spPr bwMode="auto">
          <a:xfrm>
            <a:off x="8077200" y="1524000"/>
            <a:ext cx="1066800" cy="1422400"/>
          </a:xfrm>
          <a:prstGeom prst="rect">
            <a:avLst/>
          </a:prstGeom>
          <a:noFill/>
          <a:ln w="9525">
            <a:noFill/>
            <a:miter lim="800000"/>
            <a:headEnd/>
            <a:tailEnd/>
          </a:ln>
        </p:spPr>
      </p:pic>
      <p:pic>
        <p:nvPicPr>
          <p:cNvPr id="27656" name="Picture 23" descr="blink.jpg"/>
          <p:cNvPicPr>
            <a:picLocks noChangeAspect="1"/>
          </p:cNvPicPr>
          <p:nvPr/>
        </p:nvPicPr>
        <p:blipFill>
          <a:blip r:embed="rId10" cstate="print"/>
          <a:srcRect/>
          <a:stretch>
            <a:fillRect/>
          </a:stretch>
        </p:blipFill>
        <p:spPr bwMode="auto">
          <a:xfrm>
            <a:off x="0" y="1295400"/>
            <a:ext cx="838200" cy="1289050"/>
          </a:xfrm>
          <a:prstGeom prst="rect">
            <a:avLst/>
          </a:prstGeom>
          <a:noFill/>
          <a:ln w="9525">
            <a:noFill/>
            <a:miter lim="800000"/>
            <a:headEnd/>
            <a:tailEnd/>
          </a:ln>
        </p:spPr>
      </p:pic>
      <p:pic>
        <p:nvPicPr>
          <p:cNvPr id="27657" name="Picture 26" descr="collins.jpg"/>
          <p:cNvPicPr>
            <a:picLocks noChangeAspect="1"/>
          </p:cNvPicPr>
          <p:nvPr/>
        </p:nvPicPr>
        <p:blipFill>
          <a:blip r:embed="rId11" cstate="print"/>
          <a:srcRect/>
          <a:stretch>
            <a:fillRect/>
          </a:stretch>
        </p:blipFill>
        <p:spPr bwMode="auto">
          <a:xfrm>
            <a:off x="2514600" y="3886200"/>
            <a:ext cx="1109663" cy="1752600"/>
          </a:xfrm>
          <a:prstGeom prst="rect">
            <a:avLst/>
          </a:prstGeom>
          <a:noFill/>
          <a:ln w="9525">
            <a:noFill/>
            <a:miter lim="800000"/>
            <a:headEnd/>
            <a:tailEnd/>
          </a:ln>
        </p:spPr>
      </p:pic>
      <p:pic>
        <p:nvPicPr>
          <p:cNvPr id="27658" name="Picture 28" descr="primal leadership1249.jpg"/>
          <p:cNvPicPr>
            <a:picLocks noChangeAspect="1"/>
          </p:cNvPicPr>
          <p:nvPr/>
        </p:nvPicPr>
        <p:blipFill>
          <a:blip r:embed="rId12" cstate="print"/>
          <a:srcRect/>
          <a:stretch>
            <a:fillRect/>
          </a:stretch>
        </p:blipFill>
        <p:spPr bwMode="auto">
          <a:xfrm>
            <a:off x="788988" y="1219200"/>
            <a:ext cx="969962" cy="1524000"/>
          </a:xfrm>
          <a:prstGeom prst="rect">
            <a:avLst/>
          </a:prstGeom>
          <a:noFill/>
          <a:ln w="9525">
            <a:noFill/>
            <a:miter lim="800000"/>
            <a:headEnd/>
            <a:tailEnd/>
          </a:ln>
        </p:spPr>
      </p:pic>
      <p:pic>
        <p:nvPicPr>
          <p:cNvPr id="27659" name="Picture 30" descr="four hourtajska-2.jpg"/>
          <p:cNvPicPr>
            <a:picLocks noChangeAspect="1"/>
          </p:cNvPicPr>
          <p:nvPr/>
        </p:nvPicPr>
        <p:blipFill>
          <a:blip r:embed="rId13" cstate="print"/>
          <a:srcRect/>
          <a:stretch>
            <a:fillRect/>
          </a:stretch>
        </p:blipFill>
        <p:spPr bwMode="auto">
          <a:xfrm>
            <a:off x="0" y="0"/>
            <a:ext cx="895350" cy="1341438"/>
          </a:xfrm>
          <a:prstGeom prst="rect">
            <a:avLst/>
          </a:prstGeom>
          <a:noFill/>
          <a:ln w="9525">
            <a:noFill/>
            <a:miter lim="800000"/>
            <a:headEnd/>
            <a:tailEnd/>
          </a:ln>
        </p:spPr>
      </p:pic>
      <p:pic>
        <p:nvPicPr>
          <p:cNvPr id="27660" name="Picture 33" descr="Breakthrough-Companies-Book-cover.jpg"/>
          <p:cNvPicPr>
            <a:picLocks noChangeAspect="1"/>
          </p:cNvPicPr>
          <p:nvPr/>
        </p:nvPicPr>
        <p:blipFill>
          <a:blip r:embed="rId14" cstate="print"/>
          <a:srcRect/>
          <a:stretch>
            <a:fillRect/>
          </a:stretch>
        </p:blipFill>
        <p:spPr bwMode="auto">
          <a:xfrm>
            <a:off x="4052888" y="0"/>
            <a:ext cx="841375" cy="1295400"/>
          </a:xfrm>
          <a:prstGeom prst="rect">
            <a:avLst/>
          </a:prstGeom>
          <a:noFill/>
          <a:ln w="9525">
            <a:noFill/>
            <a:miter lim="800000"/>
            <a:headEnd/>
            <a:tailEnd/>
          </a:ln>
        </p:spPr>
      </p:pic>
      <p:pic>
        <p:nvPicPr>
          <p:cNvPr id="27661" name="Picture 34" descr="little-big-things.jpg"/>
          <p:cNvPicPr>
            <a:picLocks noChangeAspect="1"/>
          </p:cNvPicPr>
          <p:nvPr/>
        </p:nvPicPr>
        <p:blipFill>
          <a:blip r:embed="rId15" cstate="print"/>
          <a:srcRect/>
          <a:stretch>
            <a:fillRect/>
          </a:stretch>
        </p:blipFill>
        <p:spPr bwMode="auto">
          <a:xfrm>
            <a:off x="1828800" y="0"/>
            <a:ext cx="712788" cy="1081088"/>
          </a:xfrm>
          <a:prstGeom prst="rect">
            <a:avLst/>
          </a:prstGeom>
          <a:noFill/>
          <a:ln w="9525">
            <a:noFill/>
            <a:miter lim="800000"/>
            <a:headEnd/>
            <a:tailEnd/>
          </a:ln>
        </p:spPr>
      </p:pic>
      <p:pic>
        <p:nvPicPr>
          <p:cNvPr id="27662" name="Picture 35" descr="fifth_discipline.jpg"/>
          <p:cNvPicPr>
            <a:picLocks noChangeAspect="1"/>
          </p:cNvPicPr>
          <p:nvPr/>
        </p:nvPicPr>
        <p:blipFill>
          <a:blip r:embed="rId16" cstate="print"/>
          <a:srcRect/>
          <a:stretch>
            <a:fillRect/>
          </a:stretch>
        </p:blipFill>
        <p:spPr bwMode="auto">
          <a:xfrm>
            <a:off x="0" y="2514600"/>
            <a:ext cx="863600" cy="1312863"/>
          </a:xfrm>
          <a:prstGeom prst="rect">
            <a:avLst/>
          </a:prstGeom>
          <a:noFill/>
          <a:ln w="9525">
            <a:noFill/>
            <a:miter lim="800000"/>
            <a:headEnd/>
            <a:tailEnd/>
          </a:ln>
        </p:spPr>
      </p:pic>
      <p:pic>
        <p:nvPicPr>
          <p:cNvPr id="27663" name="Picture 36" descr="zzpeaks.jpg"/>
          <p:cNvPicPr>
            <a:picLocks noChangeAspect="1"/>
          </p:cNvPicPr>
          <p:nvPr/>
        </p:nvPicPr>
        <p:blipFill>
          <a:blip r:embed="rId17" cstate="print"/>
          <a:srcRect/>
          <a:stretch>
            <a:fillRect/>
          </a:stretch>
        </p:blipFill>
        <p:spPr bwMode="auto">
          <a:xfrm>
            <a:off x="3352800" y="0"/>
            <a:ext cx="784225" cy="1211263"/>
          </a:xfrm>
          <a:prstGeom prst="rect">
            <a:avLst/>
          </a:prstGeom>
          <a:noFill/>
          <a:ln w="9525">
            <a:noFill/>
            <a:miter lim="800000"/>
            <a:headEnd/>
            <a:tailEnd/>
          </a:ln>
        </p:spPr>
      </p:pic>
      <p:pic>
        <p:nvPicPr>
          <p:cNvPr id="27664" name="Picture 9" descr="Good boss bad boss.png"/>
          <p:cNvPicPr>
            <a:picLocks noChangeAspect="1"/>
          </p:cNvPicPr>
          <p:nvPr/>
        </p:nvPicPr>
        <p:blipFill>
          <a:blip r:embed="rId18" cstate="print"/>
          <a:srcRect b="5626"/>
          <a:stretch>
            <a:fillRect/>
          </a:stretch>
        </p:blipFill>
        <p:spPr bwMode="auto">
          <a:xfrm>
            <a:off x="762000" y="5607050"/>
            <a:ext cx="990600" cy="1250950"/>
          </a:xfrm>
          <a:prstGeom prst="rect">
            <a:avLst/>
          </a:prstGeom>
          <a:noFill/>
          <a:ln w="9525">
            <a:noFill/>
            <a:miter lim="800000"/>
            <a:headEnd/>
            <a:tailEnd/>
          </a:ln>
        </p:spPr>
      </p:pic>
      <p:pic>
        <p:nvPicPr>
          <p:cNvPr id="27665" name="Picture 20" descr="one-minute-manager.jpg"/>
          <p:cNvPicPr>
            <a:picLocks noChangeAspect="1"/>
          </p:cNvPicPr>
          <p:nvPr/>
        </p:nvPicPr>
        <p:blipFill>
          <a:blip r:embed="rId19" cstate="print"/>
          <a:srcRect/>
          <a:stretch>
            <a:fillRect/>
          </a:stretch>
        </p:blipFill>
        <p:spPr bwMode="auto">
          <a:xfrm>
            <a:off x="3505200" y="1219200"/>
            <a:ext cx="896938" cy="1371600"/>
          </a:xfrm>
          <a:prstGeom prst="rect">
            <a:avLst/>
          </a:prstGeom>
          <a:noFill/>
          <a:ln w="9525">
            <a:noFill/>
            <a:miter lim="800000"/>
            <a:headEnd/>
            <a:tailEnd/>
          </a:ln>
        </p:spPr>
      </p:pic>
      <p:pic>
        <p:nvPicPr>
          <p:cNvPr id="27666" name="Picture 12" descr="DisneyWayRevised.jpg"/>
          <p:cNvPicPr>
            <a:picLocks noChangeAspect="1"/>
          </p:cNvPicPr>
          <p:nvPr/>
        </p:nvPicPr>
        <p:blipFill>
          <a:blip r:embed="rId20" cstate="print"/>
          <a:srcRect/>
          <a:stretch>
            <a:fillRect/>
          </a:stretch>
        </p:blipFill>
        <p:spPr bwMode="auto">
          <a:xfrm>
            <a:off x="2590800" y="2619375"/>
            <a:ext cx="914400" cy="1376363"/>
          </a:xfrm>
          <a:prstGeom prst="rect">
            <a:avLst/>
          </a:prstGeom>
          <a:noFill/>
          <a:ln w="9525">
            <a:noFill/>
            <a:miter lim="800000"/>
            <a:headEnd/>
            <a:tailEnd/>
          </a:ln>
        </p:spPr>
      </p:pic>
      <p:pic>
        <p:nvPicPr>
          <p:cNvPr id="27667" name="Picture 29" descr="gardner.jpg"/>
          <p:cNvPicPr>
            <a:picLocks noChangeAspect="1"/>
          </p:cNvPicPr>
          <p:nvPr/>
        </p:nvPicPr>
        <p:blipFill>
          <a:blip r:embed="rId21" cstate="print"/>
          <a:srcRect/>
          <a:stretch>
            <a:fillRect/>
          </a:stretch>
        </p:blipFill>
        <p:spPr bwMode="auto">
          <a:xfrm>
            <a:off x="838200" y="2743200"/>
            <a:ext cx="914400" cy="1458913"/>
          </a:xfrm>
          <a:prstGeom prst="rect">
            <a:avLst/>
          </a:prstGeom>
          <a:noFill/>
          <a:ln w="9525">
            <a:noFill/>
            <a:miter lim="800000"/>
            <a:headEnd/>
            <a:tailEnd/>
          </a:ln>
        </p:spPr>
      </p:pic>
      <p:pic>
        <p:nvPicPr>
          <p:cNvPr id="27668" name="Picture 15" descr="longtail-book.jpg"/>
          <p:cNvPicPr>
            <a:picLocks noChangeAspect="1"/>
          </p:cNvPicPr>
          <p:nvPr/>
        </p:nvPicPr>
        <p:blipFill>
          <a:blip r:embed="rId22" cstate="print"/>
          <a:srcRect/>
          <a:stretch>
            <a:fillRect/>
          </a:stretch>
        </p:blipFill>
        <p:spPr bwMode="auto">
          <a:xfrm>
            <a:off x="7162800" y="0"/>
            <a:ext cx="936625" cy="1600200"/>
          </a:xfrm>
          <a:prstGeom prst="rect">
            <a:avLst/>
          </a:prstGeom>
          <a:noFill/>
          <a:ln w="9525">
            <a:noFill/>
            <a:miter lim="800000"/>
            <a:headEnd/>
            <a:tailEnd/>
          </a:ln>
        </p:spPr>
      </p:pic>
      <p:pic>
        <p:nvPicPr>
          <p:cNvPr id="27669" name="Picture 5" descr="7 habits.jpg"/>
          <p:cNvPicPr>
            <a:picLocks noChangeAspect="1"/>
          </p:cNvPicPr>
          <p:nvPr/>
        </p:nvPicPr>
        <p:blipFill>
          <a:blip r:embed="rId23" cstate="print"/>
          <a:srcRect/>
          <a:stretch>
            <a:fillRect/>
          </a:stretch>
        </p:blipFill>
        <p:spPr bwMode="auto">
          <a:xfrm>
            <a:off x="8077200" y="0"/>
            <a:ext cx="1066800" cy="1635125"/>
          </a:xfrm>
          <a:prstGeom prst="rect">
            <a:avLst/>
          </a:prstGeom>
          <a:noFill/>
          <a:ln w="9525">
            <a:noFill/>
            <a:miter lim="800000"/>
            <a:headEnd/>
            <a:tailEnd/>
          </a:ln>
        </p:spPr>
      </p:pic>
      <p:pic>
        <p:nvPicPr>
          <p:cNvPr id="27670" name="Picture 39" descr="0631213090_01__PE_PI_SCMZZZZZZZ_.jpg"/>
          <p:cNvPicPr>
            <a:picLocks noChangeAspect="1"/>
          </p:cNvPicPr>
          <p:nvPr/>
        </p:nvPicPr>
        <p:blipFill>
          <a:blip r:embed="rId24" cstate="print"/>
          <a:srcRect l="11594" t="9660" r="9566" b="8232"/>
          <a:stretch>
            <a:fillRect/>
          </a:stretch>
        </p:blipFill>
        <p:spPr bwMode="auto">
          <a:xfrm>
            <a:off x="0" y="4876800"/>
            <a:ext cx="838200" cy="1187450"/>
          </a:xfrm>
          <a:prstGeom prst="rect">
            <a:avLst/>
          </a:prstGeom>
          <a:noFill/>
          <a:ln w="9525">
            <a:noFill/>
            <a:miter lim="800000"/>
            <a:headEnd/>
            <a:tailEnd/>
          </a:ln>
        </p:spPr>
      </p:pic>
      <p:pic>
        <p:nvPicPr>
          <p:cNvPr id="27671" name="Picture 40" descr="books.jpg"/>
          <p:cNvPicPr>
            <a:picLocks noChangeAspect="1"/>
          </p:cNvPicPr>
          <p:nvPr/>
        </p:nvPicPr>
        <p:blipFill>
          <a:blip r:embed="rId25" cstate="print"/>
          <a:srcRect/>
          <a:stretch>
            <a:fillRect/>
          </a:stretch>
        </p:blipFill>
        <p:spPr bwMode="auto">
          <a:xfrm>
            <a:off x="1752600" y="4648200"/>
            <a:ext cx="838200" cy="1219200"/>
          </a:xfrm>
          <a:prstGeom prst="rect">
            <a:avLst/>
          </a:prstGeom>
          <a:noFill/>
          <a:ln w="9525">
            <a:noFill/>
            <a:miter lim="800000"/>
            <a:headEnd/>
            <a:tailEnd/>
          </a:ln>
        </p:spPr>
      </p:pic>
      <p:pic>
        <p:nvPicPr>
          <p:cNvPr id="27672" name="Picture 41" descr="competitive_strategy.jpg"/>
          <p:cNvPicPr>
            <a:picLocks noChangeAspect="1"/>
          </p:cNvPicPr>
          <p:nvPr/>
        </p:nvPicPr>
        <p:blipFill>
          <a:blip r:embed="rId26" cstate="print"/>
          <a:srcRect t="12500"/>
          <a:stretch>
            <a:fillRect/>
          </a:stretch>
        </p:blipFill>
        <p:spPr bwMode="auto">
          <a:xfrm>
            <a:off x="0" y="5715000"/>
            <a:ext cx="873125" cy="1143000"/>
          </a:xfrm>
          <a:prstGeom prst="rect">
            <a:avLst/>
          </a:prstGeom>
          <a:noFill/>
          <a:ln w="9525">
            <a:noFill/>
            <a:miter lim="800000"/>
            <a:headEnd/>
            <a:tailEnd/>
          </a:ln>
        </p:spPr>
      </p:pic>
      <p:pic>
        <p:nvPicPr>
          <p:cNvPr id="27673" name="Picture 42" descr="untitled.bmp"/>
          <p:cNvPicPr>
            <a:picLocks noChangeAspect="1"/>
          </p:cNvPicPr>
          <p:nvPr/>
        </p:nvPicPr>
        <p:blipFill>
          <a:blip r:embed="rId27" cstate="print"/>
          <a:srcRect/>
          <a:stretch>
            <a:fillRect/>
          </a:stretch>
        </p:blipFill>
        <p:spPr bwMode="auto">
          <a:xfrm>
            <a:off x="1676400" y="5624513"/>
            <a:ext cx="871538" cy="1233487"/>
          </a:xfrm>
          <a:prstGeom prst="rect">
            <a:avLst/>
          </a:prstGeom>
          <a:noFill/>
          <a:ln w="9525">
            <a:noFill/>
            <a:miter lim="800000"/>
            <a:headEnd/>
            <a:tailEnd/>
          </a:ln>
        </p:spPr>
      </p:pic>
      <p:pic>
        <p:nvPicPr>
          <p:cNvPr id="27674" name="Picture 21" descr="permission-marketing.jpg"/>
          <p:cNvPicPr>
            <a:picLocks noChangeAspect="1"/>
          </p:cNvPicPr>
          <p:nvPr/>
        </p:nvPicPr>
        <p:blipFill>
          <a:blip r:embed="rId28" cstate="print"/>
          <a:srcRect/>
          <a:stretch>
            <a:fillRect/>
          </a:stretch>
        </p:blipFill>
        <p:spPr bwMode="auto">
          <a:xfrm>
            <a:off x="0" y="3733800"/>
            <a:ext cx="838200" cy="1139825"/>
          </a:xfrm>
          <a:prstGeom prst="rect">
            <a:avLst/>
          </a:prstGeom>
          <a:noFill/>
          <a:ln w="9525">
            <a:noFill/>
            <a:miter lim="800000"/>
            <a:headEnd/>
            <a:tailEnd/>
          </a:ln>
        </p:spPr>
      </p:pic>
      <p:pic>
        <p:nvPicPr>
          <p:cNvPr id="27675" name="Picture 24" descr="tipppingpoint.jpg"/>
          <p:cNvPicPr>
            <a:picLocks noChangeAspect="1"/>
          </p:cNvPicPr>
          <p:nvPr/>
        </p:nvPicPr>
        <p:blipFill>
          <a:blip r:embed="rId29" cstate="print"/>
          <a:srcRect/>
          <a:stretch>
            <a:fillRect/>
          </a:stretch>
        </p:blipFill>
        <p:spPr bwMode="auto">
          <a:xfrm>
            <a:off x="1752600" y="3505200"/>
            <a:ext cx="842963" cy="1219200"/>
          </a:xfrm>
          <a:prstGeom prst="rect">
            <a:avLst/>
          </a:prstGeom>
          <a:noFill/>
          <a:ln w="9525">
            <a:noFill/>
            <a:miter lim="800000"/>
            <a:headEnd/>
            <a:tailEnd/>
          </a:ln>
        </p:spPr>
      </p:pic>
      <p:pic>
        <p:nvPicPr>
          <p:cNvPr id="27676" name="Picture 11" descr="4865.jpg"/>
          <p:cNvPicPr>
            <a:picLocks noChangeAspect="1"/>
          </p:cNvPicPr>
          <p:nvPr/>
        </p:nvPicPr>
        <p:blipFill>
          <a:blip r:embed="rId30" cstate="print"/>
          <a:srcRect/>
          <a:stretch>
            <a:fillRect/>
          </a:stretch>
        </p:blipFill>
        <p:spPr bwMode="auto">
          <a:xfrm>
            <a:off x="762000" y="4114800"/>
            <a:ext cx="1076325" cy="1676400"/>
          </a:xfrm>
          <a:prstGeom prst="rect">
            <a:avLst/>
          </a:prstGeom>
          <a:noFill/>
          <a:ln w="9525">
            <a:noFill/>
            <a:miter lim="800000"/>
            <a:headEnd/>
            <a:tailEnd/>
          </a:ln>
        </p:spPr>
      </p:pic>
      <p:pic>
        <p:nvPicPr>
          <p:cNvPr id="27677" name="Picture 43" descr="9781591843115_500X500.jpg"/>
          <p:cNvPicPr>
            <a:picLocks noChangeAspect="1"/>
          </p:cNvPicPr>
          <p:nvPr/>
        </p:nvPicPr>
        <p:blipFill>
          <a:blip r:embed="rId31" cstate="print"/>
          <a:srcRect l="17999" r="17999"/>
          <a:stretch>
            <a:fillRect/>
          </a:stretch>
        </p:blipFill>
        <p:spPr bwMode="auto">
          <a:xfrm>
            <a:off x="6096000" y="0"/>
            <a:ext cx="1143000" cy="1785938"/>
          </a:xfrm>
          <a:prstGeom prst="rect">
            <a:avLst/>
          </a:prstGeom>
          <a:noFill/>
          <a:ln w="9525">
            <a:noFill/>
            <a:miter lim="800000"/>
            <a:headEnd/>
            <a:tailEnd/>
          </a:ln>
        </p:spPr>
      </p:pic>
      <p:pic>
        <p:nvPicPr>
          <p:cNvPr id="27678" name="Picture 37" descr="7ca6c298e9023d5eed5a626390219634_1M.png"/>
          <p:cNvPicPr>
            <a:picLocks noChangeAspect="1"/>
          </p:cNvPicPr>
          <p:nvPr/>
        </p:nvPicPr>
        <p:blipFill>
          <a:blip r:embed="rId32" cstate="print"/>
          <a:srcRect/>
          <a:stretch>
            <a:fillRect/>
          </a:stretch>
        </p:blipFill>
        <p:spPr bwMode="auto">
          <a:xfrm>
            <a:off x="4876800" y="0"/>
            <a:ext cx="1219200" cy="1714500"/>
          </a:xfrm>
          <a:prstGeom prst="rect">
            <a:avLst/>
          </a:prstGeom>
          <a:noFill/>
          <a:ln w="9525">
            <a:noFill/>
            <a:miter lim="800000"/>
            <a:headEnd/>
            <a:tailEnd/>
          </a:ln>
        </p:spPr>
      </p:pic>
      <p:pic>
        <p:nvPicPr>
          <p:cNvPr id="27679" name="Picture 18" descr="MadeToStick.jpg"/>
          <p:cNvPicPr>
            <a:picLocks noChangeAspect="1"/>
          </p:cNvPicPr>
          <p:nvPr/>
        </p:nvPicPr>
        <p:blipFill>
          <a:blip r:embed="rId33" cstate="print"/>
          <a:srcRect/>
          <a:stretch>
            <a:fillRect/>
          </a:stretch>
        </p:blipFill>
        <p:spPr bwMode="auto">
          <a:xfrm>
            <a:off x="8077200" y="2895600"/>
            <a:ext cx="1066800" cy="1606550"/>
          </a:xfrm>
          <a:prstGeom prst="rect">
            <a:avLst/>
          </a:prstGeom>
          <a:noFill/>
          <a:ln w="9525">
            <a:noFill/>
            <a:miter lim="800000"/>
            <a:headEnd/>
            <a:tailEnd/>
          </a:ln>
        </p:spPr>
      </p:pic>
      <p:pic>
        <p:nvPicPr>
          <p:cNvPr id="27680" name="Picture 44" descr="51n15iB-C-L__SL500_AA300_.jpg"/>
          <p:cNvPicPr>
            <a:picLocks noChangeAspect="1"/>
          </p:cNvPicPr>
          <p:nvPr/>
        </p:nvPicPr>
        <p:blipFill>
          <a:blip r:embed="rId34" cstate="print"/>
          <a:srcRect l="17999" r="17999"/>
          <a:stretch>
            <a:fillRect/>
          </a:stretch>
        </p:blipFill>
        <p:spPr bwMode="auto">
          <a:xfrm>
            <a:off x="7162800" y="1524000"/>
            <a:ext cx="914400" cy="1428750"/>
          </a:xfrm>
          <a:prstGeom prst="rect">
            <a:avLst/>
          </a:prstGeom>
          <a:noFill/>
          <a:ln w="9525">
            <a:noFill/>
            <a:miter lim="800000"/>
            <a:headEnd/>
            <a:tailEnd/>
          </a:ln>
        </p:spPr>
      </p:pic>
      <p:pic>
        <p:nvPicPr>
          <p:cNvPr id="27681" name="Picture 47" descr="cmimg_13174.jpg"/>
          <p:cNvPicPr>
            <a:picLocks noChangeAspect="1"/>
          </p:cNvPicPr>
          <p:nvPr/>
        </p:nvPicPr>
        <p:blipFill>
          <a:blip r:embed="rId35" cstate="print"/>
          <a:srcRect/>
          <a:stretch>
            <a:fillRect/>
          </a:stretch>
        </p:blipFill>
        <p:spPr bwMode="auto">
          <a:xfrm>
            <a:off x="3505200" y="4191000"/>
            <a:ext cx="990600" cy="1447800"/>
          </a:xfrm>
          <a:prstGeom prst="rect">
            <a:avLst/>
          </a:prstGeom>
          <a:noFill/>
          <a:ln w="9525">
            <a:noFill/>
            <a:miter lim="800000"/>
            <a:headEnd/>
            <a:tailEnd/>
          </a:ln>
        </p:spPr>
      </p:pic>
      <p:pic>
        <p:nvPicPr>
          <p:cNvPr id="27682" name="Picture 48" descr="other side of1.jpg"/>
          <p:cNvPicPr>
            <a:picLocks noChangeAspect="1"/>
          </p:cNvPicPr>
          <p:nvPr/>
        </p:nvPicPr>
        <p:blipFill>
          <a:blip r:embed="rId36" cstate="print"/>
          <a:srcRect/>
          <a:stretch>
            <a:fillRect/>
          </a:stretch>
        </p:blipFill>
        <p:spPr bwMode="auto">
          <a:xfrm>
            <a:off x="4419600" y="5257800"/>
            <a:ext cx="1143000" cy="1597025"/>
          </a:xfrm>
          <a:prstGeom prst="rect">
            <a:avLst/>
          </a:prstGeom>
          <a:noFill/>
          <a:ln w="9525">
            <a:noFill/>
            <a:miter lim="800000"/>
            <a:headEnd/>
            <a:tailEnd/>
          </a:ln>
        </p:spPr>
      </p:pic>
      <p:pic>
        <p:nvPicPr>
          <p:cNvPr id="27683" name="Picture 49" descr="employees-first.jpg"/>
          <p:cNvPicPr>
            <a:picLocks noChangeAspect="1"/>
          </p:cNvPicPr>
          <p:nvPr/>
        </p:nvPicPr>
        <p:blipFill>
          <a:blip r:embed="rId37" cstate="print"/>
          <a:srcRect l="15334" r="17999"/>
          <a:stretch>
            <a:fillRect/>
          </a:stretch>
        </p:blipFill>
        <p:spPr bwMode="auto">
          <a:xfrm>
            <a:off x="7924800" y="4191000"/>
            <a:ext cx="1219200" cy="1828800"/>
          </a:xfrm>
          <a:prstGeom prst="rect">
            <a:avLst/>
          </a:prstGeom>
          <a:noFill/>
          <a:ln w="9525">
            <a:noFill/>
            <a:miter lim="800000"/>
            <a:headEnd/>
            <a:tailEnd/>
          </a:ln>
        </p:spPr>
      </p:pic>
      <p:pic>
        <p:nvPicPr>
          <p:cNvPr id="27684" name="Picture 7" descr="the_mesh_book_large.jpg"/>
          <p:cNvPicPr>
            <a:picLocks noChangeAspect="1"/>
          </p:cNvPicPr>
          <p:nvPr/>
        </p:nvPicPr>
        <p:blipFill>
          <a:blip r:embed="rId38" cstate="print"/>
          <a:srcRect/>
          <a:stretch>
            <a:fillRect/>
          </a:stretch>
        </p:blipFill>
        <p:spPr bwMode="auto">
          <a:xfrm>
            <a:off x="7924800" y="5272088"/>
            <a:ext cx="1219200" cy="1585912"/>
          </a:xfrm>
          <a:prstGeom prst="rect">
            <a:avLst/>
          </a:prstGeom>
          <a:noFill/>
          <a:ln w="9525">
            <a:noFill/>
            <a:miter lim="800000"/>
            <a:headEnd/>
            <a:tailEnd/>
          </a:ln>
        </p:spPr>
      </p:pic>
      <p:pic>
        <p:nvPicPr>
          <p:cNvPr id="27685" name="Picture 38" descr="7e49bd2e2c086ff7e8d38fb5af270e14_1M.png"/>
          <p:cNvPicPr>
            <a:picLocks noChangeAspect="1"/>
          </p:cNvPicPr>
          <p:nvPr/>
        </p:nvPicPr>
        <p:blipFill>
          <a:blip r:embed="rId39" cstate="print"/>
          <a:srcRect/>
          <a:stretch>
            <a:fillRect/>
          </a:stretch>
        </p:blipFill>
        <p:spPr bwMode="auto">
          <a:xfrm>
            <a:off x="7086600" y="5410200"/>
            <a:ext cx="1039813" cy="1447800"/>
          </a:xfrm>
          <a:prstGeom prst="rect">
            <a:avLst/>
          </a:prstGeom>
          <a:noFill/>
          <a:ln w="9525">
            <a:noFill/>
            <a:miter lim="800000"/>
            <a:headEnd/>
            <a:tailEnd/>
          </a:ln>
        </p:spPr>
      </p:pic>
      <p:pic>
        <p:nvPicPr>
          <p:cNvPr id="27686" name="Picture 50" descr="profitbookpicforsidebar.jpg"/>
          <p:cNvPicPr>
            <a:picLocks noChangeAspect="1"/>
          </p:cNvPicPr>
          <p:nvPr/>
        </p:nvPicPr>
        <p:blipFill>
          <a:blip r:embed="rId40" cstate="print"/>
          <a:srcRect/>
          <a:stretch>
            <a:fillRect/>
          </a:stretch>
        </p:blipFill>
        <p:spPr bwMode="auto">
          <a:xfrm>
            <a:off x="5181600" y="1676400"/>
            <a:ext cx="1042988" cy="1447800"/>
          </a:xfrm>
          <a:prstGeom prst="rect">
            <a:avLst/>
          </a:prstGeom>
          <a:noFill/>
          <a:ln w="9525">
            <a:noFill/>
            <a:miter lim="800000"/>
            <a:headEnd/>
            <a:tailEnd/>
          </a:ln>
        </p:spPr>
      </p:pic>
      <p:pic>
        <p:nvPicPr>
          <p:cNvPr id="27687" name="Picture 45" descr="Bury My Heart At Conference Room B.jpg"/>
          <p:cNvPicPr>
            <a:picLocks noChangeAspect="1"/>
          </p:cNvPicPr>
          <p:nvPr/>
        </p:nvPicPr>
        <p:blipFill>
          <a:blip r:embed="rId41" cstate="print"/>
          <a:srcRect/>
          <a:stretch>
            <a:fillRect/>
          </a:stretch>
        </p:blipFill>
        <p:spPr bwMode="auto">
          <a:xfrm>
            <a:off x="3505200" y="2590800"/>
            <a:ext cx="1058863" cy="1676400"/>
          </a:xfrm>
          <a:prstGeom prst="rect">
            <a:avLst/>
          </a:prstGeom>
          <a:noFill/>
          <a:ln w="9525">
            <a:noFill/>
            <a:miter lim="800000"/>
            <a:headEnd/>
            <a:tailEnd/>
          </a:ln>
        </p:spPr>
      </p:pic>
      <p:pic>
        <p:nvPicPr>
          <p:cNvPr id="27688" name="Picture 51" descr="Where good ideas.bmp"/>
          <p:cNvPicPr>
            <a:picLocks noChangeAspect="1"/>
          </p:cNvPicPr>
          <p:nvPr/>
        </p:nvPicPr>
        <p:blipFill>
          <a:blip r:embed="rId42" cstate="print"/>
          <a:srcRect l="16000" r="17332"/>
          <a:stretch>
            <a:fillRect/>
          </a:stretch>
        </p:blipFill>
        <p:spPr bwMode="auto">
          <a:xfrm>
            <a:off x="6096000" y="1752600"/>
            <a:ext cx="1066800" cy="1600200"/>
          </a:xfrm>
          <a:prstGeom prst="rect">
            <a:avLst/>
          </a:prstGeom>
          <a:noFill/>
          <a:ln w="9525">
            <a:noFill/>
            <a:miter lim="800000"/>
            <a:headEnd/>
            <a:tailEnd/>
          </a:ln>
        </p:spPr>
      </p:pic>
      <p:pic>
        <p:nvPicPr>
          <p:cNvPr id="27689" name="Picture 52" descr="The 24-Hour Customer.jpg"/>
          <p:cNvPicPr>
            <a:picLocks noChangeAspect="1"/>
          </p:cNvPicPr>
          <p:nvPr/>
        </p:nvPicPr>
        <p:blipFill>
          <a:blip r:embed="rId43" cstate="print"/>
          <a:srcRect/>
          <a:stretch>
            <a:fillRect/>
          </a:stretch>
        </p:blipFill>
        <p:spPr bwMode="auto">
          <a:xfrm>
            <a:off x="4495800" y="3810000"/>
            <a:ext cx="965200" cy="1447800"/>
          </a:xfrm>
          <a:prstGeom prst="rect">
            <a:avLst/>
          </a:prstGeom>
          <a:noFill/>
          <a:ln w="9525">
            <a:noFill/>
            <a:miter lim="800000"/>
            <a:headEnd/>
            <a:tailEnd/>
          </a:ln>
        </p:spPr>
      </p:pic>
      <p:pic>
        <p:nvPicPr>
          <p:cNvPr id="27690" name="Picture 53" descr="OnBecomingALeaderWarrenBennisHalfSize.jpg"/>
          <p:cNvPicPr>
            <a:picLocks noChangeAspect="1"/>
          </p:cNvPicPr>
          <p:nvPr/>
        </p:nvPicPr>
        <p:blipFill>
          <a:blip r:embed="rId44" cstate="print"/>
          <a:srcRect/>
          <a:stretch>
            <a:fillRect/>
          </a:stretch>
        </p:blipFill>
        <p:spPr bwMode="auto">
          <a:xfrm>
            <a:off x="3505200" y="5638800"/>
            <a:ext cx="838200" cy="1219200"/>
          </a:xfrm>
          <a:prstGeom prst="rect">
            <a:avLst/>
          </a:prstGeom>
          <a:noFill/>
          <a:ln w="9525">
            <a:noFill/>
            <a:miter lim="800000"/>
            <a:headEnd/>
            <a:tailEnd/>
          </a:ln>
        </p:spPr>
      </p:pic>
      <p:pic>
        <p:nvPicPr>
          <p:cNvPr id="27691" name="Picture 54" descr="61jtoj2lJVL__SS500_.jpg"/>
          <p:cNvPicPr>
            <a:picLocks noChangeAspect="1"/>
          </p:cNvPicPr>
          <p:nvPr/>
        </p:nvPicPr>
        <p:blipFill>
          <a:blip r:embed="rId45" cstate="print"/>
          <a:srcRect/>
          <a:stretch>
            <a:fillRect/>
          </a:stretch>
        </p:blipFill>
        <p:spPr bwMode="auto">
          <a:xfrm>
            <a:off x="2514600" y="5410200"/>
            <a:ext cx="990600" cy="1447800"/>
          </a:xfrm>
          <a:prstGeom prst="rect">
            <a:avLst/>
          </a:prstGeom>
          <a:noFill/>
          <a:ln w="9525">
            <a:noFill/>
            <a:miter lim="800000"/>
            <a:headEnd/>
            <a:tailEnd/>
          </a:ln>
        </p:spPr>
      </p:pic>
      <p:pic>
        <p:nvPicPr>
          <p:cNvPr id="27692" name="Picture 55" descr="buy-in.png"/>
          <p:cNvPicPr>
            <a:picLocks noChangeAspect="1"/>
          </p:cNvPicPr>
          <p:nvPr/>
        </p:nvPicPr>
        <p:blipFill>
          <a:blip r:embed="rId46" cstate="print"/>
          <a:srcRect/>
          <a:stretch>
            <a:fillRect/>
          </a:stretch>
        </p:blipFill>
        <p:spPr bwMode="auto">
          <a:xfrm>
            <a:off x="4495800" y="2667000"/>
            <a:ext cx="838200" cy="1152525"/>
          </a:xfrm>
          <a:prstGeom prst="rect">
            <a:avLst/>
          </a:prstGeom>
          <a:noFill/>
          <a:ln w="9525">
            <a:noFill/>
            <a:miter lim="800000"/>
            <a:headEnd/>
            <a:tailEnd/>
          </a:ln>
        </p:spPr>
      </p:pic>
      <p:pic>
        <p:nvPicPr>
          <p:cNvPr id="27693" name="Picture 56" descr="Book-Cover-Image-684x1024.jpg"/>
          <p:cNvPicPr>
            <a:picLocks noChangeAspect="1"/>
          </p:cNvPicPr>
          <p:nvPr/>
        </p:nvPicPr>
        <p:blipFill>
          <a:blip r:embed="rId47" cstate="print"/>
          <a:srcRect/>
          <a:stretch>
            <a:fillRect/>
          </a:stretch>
        </p:blipFill>
        <p:spPr bwMode="auto">
          <a:xfrm>
            <a:off x="5486400" y="5638800"/>
            <a:ext cx="922338" cy="1219200"/>
          </a:xfrm>
          <a:prstGeom prst="rect">
            <a:avLst/>
          </a:prstGeom>
          <a:noFill/>
          <a:ln w="9525">
            <a:noFill/>
            <a:miter lim="800000"/>
            <a:headEnd/>
            <a:tailEnd/>
          </a:ln>
        </p:spPr>
      </p:pic>
      <p:pic>
        <p:nvPicPr>
          <p:cNvPr id="27694" name="Picture 57" descr="Leaders Guide To Radical Management.jpg"/>
          <p:cNvPicPr>
            <a:picLocks noChangeAspect="1"/>
          </p:cNvPicPr>
          <p:nvPr/>
        </p:nvPicPr>
        <p:blipFill>
          <a:blip r:embed="rId48" cstate="print"/>
          <a:srcRect/>
          <a:stretch>
            <a:fillRect/>
          </a:stretch>
        </p:blipFill>
        <p:spPr bwMode="auto">
          <a:xfrm>
            <a:off x="5334000" y="3048000"/>
            <a:ext cx="838200" cy="1257300"/>
          </a:xfrm>
          <a:prstGeom prst="rect">
            <a:avLst/>
          </a:prstGeom>
          <a:noFill/>
          <a:ln w="9525">
            <a:noFill/>
            <a:miter lim="800000"/>
            <a:headEnd/>
            <a:tailEnd/>
          </a:ln>
        </p:spPr>
      </p:pic>
      <p:pic>
        <p:nvPicPr>
          <p:cNvPr id="27695" name="Picture 25" descr="great_by_choice_book_cover.jpg"/>
          <p:cNvPicPr>
            <a:picLocks noChangeAspect="1"/>
          </p:cNvPicPr>
          <p:nvPr/>
        </p:nvPicPr>
        <p:blipFill>
          <a:blip r:embed="rId49" cstate="print"/>
          <a:srcRect/>
          <a:stretch>
            <a:fillRect/>
          </a:stretch>
        </p:blipFill>
        <p:spPr bwMode="auto">
          <a:xfrm>
            <a:off x="6172200" y="3200400"/>
            <a:ext cx="1020763" cy="1400175"/>
          </a:xfrm>
          <a:prstGeom prst="rect">
            <a:avLst/>
          </a:prstGeom>
          <a:noFill/>
          <a:ln w="9525">
            <a:noFill/>
            <a:miter lim="800000"/>
            <a:headEnd/>
            <a:tailEnd/>
          </a:ln>
        </p:spPr>
      </p:pic>
      <p:pic>
        <p:nvPicPr>
          <p:cNvPr id="27696" name="Picture 59" descr="appreciative inquiry for change management.jpg"/>
          <p:cNvPicPr>
            <a:picLocks noChangeAspect="1"/>
          </p:cNvPicPr>
          <p:nvPr/>
        </p:nvPicPr>
        <p:blipFill>
          <a:blip r:embed="rId50" cstate="print"/>
          <a:srcRect/>
          <a:stretch>
            <a:fillRect/>
          </a:stretch>
        </p:blipFill>
        <p:spPr bwMode="auto">
          <a:xfrm>
            <a:off x="7162800" y="2895600"/>
            <a:ext cx="962025" cy="1371600"/>
          </a:xfrm>
          <a:prstGeom prst="rect">
            <a:avLst/>
          </a:prstGeom>
          <a:noFill/>
          <a:ln w="9525">
            <a:noFill/>
            <a:miter lim="800000"/>
            <a:headEnd/>
            <a:tailEnd/>
          </a:ln>
        </p:spPr>
      </p:pic>
      <p:pic>
        <p:nvPicPr>
          <p:cNvPr id="27697" name="Picture 60" descr="leading change01_.jpg"/>
          <p:cNvPicPr>
            <a:picLocks noChangeAspect="1"/>
          </p:cNvPicPr>
          <p:nvPr/>
        </p:nvPicPr>
        <p:blipFill>
          <a:blip r:embed="rId51" cstate="print"/>
          <a:srcRect l="18668" t="21333" r="25333"/>
          <a:stretch>
            <a:fillRect/>
          </a:stretch>
        </p:blipFill>
        <p:spPr bwMode="auto">
          <a:xfrm>
            <a:off x="6248400" y="5715000"/>
            <a:ext cx="814388" cy="1143000"/>
          </a:xfrm>
          <a:prstGeom prst="rect">
            <a:avLst/>
          </a:prstGeom>
          <a:noFill/>
          <a:ln w="9525">
            <a:noFill/>
            <a:miter lim="800000"/>
            <a:headEnd/>
            <a:tailEnd/>
          </a:ln>
        </p:spPr>
      </p:pic>
      <p:pic>
        <p:nvPicPr>
          <p:cNvPr id="27698" name="Picture 61" descr="HowToHireA.jpg"/>
          <p:cNvPicPr>
            <a:picLocks noChangeAspect="1"/>
          </p:cNvPicPr>
          <p:nvPr/>
        </p:nvPicPr>
        <p:blipFill>
          <a:blip r:embed="rId52" cstate="print"/>
          <a:srcRect/>
          <a:stretch>
            <a:fillRect/>
          </a:stretch>
        </p:blipFill>
        <p:spPr bwMode="auto">
          <a:xfrm>
            <a:off x="7162800" y="4191000"/>
            <a:ext cx="817563" cy="1238250"/>
          </a:xfrm>
          <a:prstGeom prst="rect">
            <a:avLst/>
          </a:prstGeom>
          <a:noFill/>
          <a:ln w="9525">
            <a:noFill/>
            <a:miter lim="800000"/>
            <a:headEnd/>
            <a:tailEnd/>
          </a:ln>
        </p:spPr>
      </p:pic>
      <p:pic>
        <p:nvPicPr>
          <p:cNvPr id="27699" name="Picture 62" descr="blanchard.jpg"/>
          <p:cNvPicPr>
            <a:picLocks noChangeAspect="1"/>
          </p:cNvPicPr>
          <p:nvPr/>
        </p:nvPicPr>
        <p:blipFill>
          <a:blip r:embed="rId53" cstate="print"/>
          <a:srcRect/>
          <a:stretch>
            <a:fillRect/>
          </a:stretch>
        </p:blipFill>
        <p:spPr bwMode="auto">
          <a:xfrm>
            <a:off x="5410200" y="4343400"/>
            <a:ext cx="887413" cy="1325563"/>
          </a:xfrm>
          <a:prstGeom prst="rect">
            <a:avLst/>
          </a:prstGeom>
          <a:noFill/>
          <a:ln w="9525">
            <a:noFill/>
            <a:miter lim="800000"/>
            <a:headEnd/>
            <a:tailEnd/>
          </a:ln>
        </p:spPr>
      </p:pic>
      <p:pic>
        <p:nvPicPr>
          <p:cNvPr id="27700" name="Picture 63" descr="ouricebergismelting.jpg"/>
          <p:cNvPicPr>
            <a:picLocks noChangeAspect="1"/>
          </p:cNvPicPr>
          <p:nvPr/>
        </p:nvPicPr>
        <p:blipFill>
          <a:blip r:embed="rId54" cstate="print"/>
          <a:srcRect l="17273" t="2000" r="15909" b="10400"/>
          <a:stretch>
            <a:fillRect/>
          </a:stretch>
        </p:blipFill>
        <p:spPr bwMode="auto">
          <a:xfrm>
            <a:off x="6248400" y="4381500"/>
            <a:ext cx="895350" cy="1333500"/>
          </a:xfrm>
          <a:prstGeom prst="rect">
            <a:avLst/>
          </a:prstGeom>
          <a:noFill/>
          <a:ln w="9525">
            <a:noFill/>
            <a:miter lim="800000"/>
            <a:headEnd/>
            <a:tailEnd/>
          </a:ln>
        </p:spPr>
      </p:pic>
      <p:sp>
        <p:nvSpPr>
          <p:cNvPr id="27701" name="TextBox 58"/>
          <p:cNvSpPr txBox="1">
            <a:spLocks noChangeArrowheads="1"/>
          </p:cNvSpPr>
          <p:nvPr/>
        </p:nvSpPr>
        <p:spPr bwMode="auto">
          <a:xfrm>
            <a:off x="1524000" y="762000"/>
            <a:ext cx="6096000" cy="708025"/>
          </a:xfrm>
          <a:prstGeom prst="rect">
            <a:avLst/>
          </a:prstGeom>
          <a:solidFill>
            <a:schemeClr val="bg1"/>
          </a:solidFill>
          <a:ln w="9525">
            <a:solidFill>
              <a:schemeClr val="tx1"/>
            </a:solidFill>
            <a:miter lim="800000"/>
            <a:headEnd/>
            <a:tailEnd/>
          </a:ln>
        </p:spPr>
        <p:txBody>
          <a:bodyPr>
            <a:spAutoFit/>
          </a:bodyPr>
          <a:lstStyle/>
          <a:p>
            <a:pPr algn="ctr"/>
            <a:r>
              <a:rPr lang="en-US" sz="4000" b="1" dirty="0">
                <a:latin typeface="Arial" charset="0"/>
                <a:cs typeface="Arial" charset="0"/>
              </a:rPr>
              <a:t>How Do You Keep Up?</a:t>
            </a:r>
          </a:p>
        </p:txBody>
      </p:sp>
    </p:spTree>
  </p:cSld>
  <p:clrMapOvr>
    <a:masterClrMapping/>
  </p:clrMapOvr>
  <p:transition xmlns:p14="http://schemas.microsoft.com/office/powerpoint/2010/main">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498475" y="306388"/>
            <a:ext cx="7445375" cy="1446212"/>
          </a:xfrm>
          <a:prstGeom prst="rect">
            <a:avLst/>
          </a:prstGeom>
        </p:spPr>
        <p:txBody>
          <a:bodyPr/>
          <a:lstStyle/>
          <a:p>
            <a:pPr>
              <a:spcBef>
                <a:spcPct val="50000"/>
              </a:spcBef>
              <a:defRPr/>
            </a:pPr>
            <a:r>
              <a:rPr lang="en-US" sz="4000" b="1" kern="0" dirty="0">
                <a:solidFill>
                  <a:srgbClr val="002060"/>
                </a:solidFill>
                <a:latin typeface="Arial" pitchFamily="34" charset="0"/>
                <a:ea typeface="+mj-ea"/>
                <a:cs typeface="Arial" pitchFamily="34" charset="0"/>
              </a:rPr>
              <a:t>Referral Engine</a:t>
            </a:r>
          </a:p>
          <a:p>
            <a:pPr>
              <a:spcBef>
                <a:spcPct val="50000"/>
              </a:spcBef>
              <a:defRPr/>
            </a:pPr>
            <a:r>
              <a:rPr lang="en-US" b="1" kern="0" dirty="0">
                <a:solidFill>
                  <a:srgbClr val="002060"/>
                </a:solidFill>
                <a:latin typeface="Arial" pitchFamily="34" charset="0"/>
                <a:ea typeface="+mj-ea"/>
                <a:cs typeface="Arial" pitchFamily="34" charset="0"/>
              </a:rPr>
              <a:t>     by John </a:t>
            </a:r>
            <a:r>
              <a:rPr lang="en-US" b="1" kern="0" dirty="0" err="1">
                <a:solidFill>
                  <a:srgbClr val="002060"/>
                </a:solidFill>
                <a:latin typeface="Arial" pitchFamily="34" charset="0"/>
                <a:ea typeface="+mj-ea"/>
                <a:cs typeface="Arial" pitchFamily="34" charset="0"/>
              </a:rPr>
              <a:t>Jantsch</a:t>
            </a:r>
            <a:endParaRPr lang="en-US" b="1" kern="0" dirty="0">
              <a:solidFill>
                <a:srgbClr val="002060"/>
              </a:solidFill>
              <a:latin typeface="Arial" pitchFamily="34" charset="0"/>
              <a:ea typeface="+mj-ea"/>
              <a:cs typeface="Arial" pitchFamily="34" charset="0"/>
            </a:endParaRPr>
          </a:p>
          <a:p>
            <a:pPr>
              <a:spcBef>
                <a:spcPct val="50000"/>
              </a:spcBef>
              <a:defRPr/>
            </a:pPr>
            <a:endParaRPr lang="en-US" sz="4000" b="1" kern="0" dirty="0">
              <a:solidFill>
                <a:schemeClr val="bg1"/>
              </a:solidFill>
              <a:latin typeface="Arial" pitchFamily="34" charset="0"/>
              <a:ea typeface="+mj-ea"/>
              <a:cs typeface="Arial" pitchFamily="34" charset="0"/>
            </a:endParaRPr>
          </a:p>
          <a:p>
            <a:pPr>
              <a:spcBef>
                <a:spcPct val="50000"/>
              </a:spcBef>
              <a:defRPr/>
            </a:pPr>
            <a:endParaRPr lang="en-US" sz="4000" b="1" kern="0" dirty="0">
              <a:solidFill>
                <a:schemeClr val="bg1"/>
              </a:solidFill>
              <a:latin typeface="Arial" pitchFamily="34" charset="0"/>
              <a:ea typeface="+mj-ea"/>
              <a:cs typeface="Arial" pitchFamily="34" charset="0"/>
            </a:endParaRPr>
          </a:p>
        </p:txBody>
      </p:sp>
      <p:pic>
        <p:nvPicPr>
          <p:cNvPr id="64514" name="Picture 6" descr="referral engine.jpg"/>
          <p:cNvPicPr>
            <a:picLocks noChangeAspect="1"/>
          </p:cNvPicPr>
          <p:nvPr/>
        </p:nvPicPr>
        <p:blipFill>
          <a:blip r:embed="rId3" cstate="print"/>
          <a:srcRect/>
          <a:stretch>
            <a:fillRect/>
          </a:stretch>
        </p:blipFill>
        <p:spPr bwMode="auto">
          <a:xfrm>
            <a:off x="1066800" y="1905000"/>
            <a:ext cx="5943600" cy="4457700"/>
          </a:xfrm>
          <a:prstGeom prst="rect">
            <a:avLst/>
          </a:prstGeom>
          <a:noFill/>
          <a:ln w="9525">
            <a:noFill/>
            <a:miter lim="800000"/>
            <a:headEnd/>
            <a:tailEnd/>
          </a:ln>
        </p:spPr>
      </p:pic>
      <p:pic>
        <p:nvPicPr>
          <p:cNvPr id="64515" name="Picture 3" descr="referralenginebook.jpg"/>
          <p:cNvPicPr>
            <a:picLocks noChangeAspect="1"/>
          </p:cNvPicPr>
          <p:nvPr/>
        </p:nvPicPr>
        <p:blipFill>
          <a:blip r:embed="rId4" cstate="print"/>
          <a:srcRect/>
          <a:stretch>
            <a:fillRect/>
          </a:stretch>
        </p:blipFill>
        <p:spPr bwMode="auto">
          <a:xfrm>
            <a:off x="6369050" y="228600"/>
            <a:ext cx="2298700" cy="2895600"/>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304800"/>
            <a:ext cx="7445375" cy="1446212"/>
          </a:xfrm>
          <a:prstGeom prst="rect">
            <a:avLst/>
          </a:prstGeom>
        </p:spPr>
        <p:txBody>
          <a:bodyPr/>
          <a:lstStyle/>
          <a:p>
            <a:pPr algn="ctr">
              <a:spcBef>
                <a:spcPct val="50000"/>
              </a:spcBef>
              <a:defRPr/>
            </a:pPr>
            <a:r>
              <a:rPr lang="en-US" sz="4000" b="1" kern="0" dirty="0" smtClean="0">
                <a:solidFill>
                  <a:srgbClr val="002060"/>
                </a:solidFill>
                <a:latin typeface="Arial" pitchFamily="34" charset="0"/>
                <a:ea typeface="+mj-ea"/>
                <a:cs typeface="Arial" pitchFamily="34" charset="0"/>
              </a:rPr>
              <a:t>Create Convergence</a:t>
            </a:r>
            <a:endParaRPr lang="en-US" sz="4000" b="1" kern="0" dirty="0">
              <a:solidFill>
                <a:srgbClr val="002060"/>
              </a:solidFill>
              <a:latin typeface="Arial" pitchFamily="34" charset="0"/>
              <a:ea typeface="+mj-ea"/>
              <a:cs typeface="Arial" pitchFamily="34" charset="0"/>
            </a:endParaRPr>
          </a:p>
          <a:p>
            <a:pPr>
              <a:spcBef>
                <a:spcPct val="50000"/>
              </a:spcBef>
              <a:defRPr/>
            </a:pPr>
            <a:endParaRPr lang="en-US" sz="4000" b="1" kern="0" dirty="0">
              <a:solidFill>
                <a:schemeClr val="bg1"/>
              </a:solidFill>
              <a:latin typeface="Arial" pitchFamily="34" charset="0"/>
              <a:ea typeface="+mj-ea"/>
              <a:cs typeface="Arial" pitchFamily="34" charset="0"/>
            </a:endParaRPr>
          </a:p>
        </p:txBody>
      </p:sp>
      <p:sp>
        <p:nvSpPr>
          <p:cNvPr id="70658" name="Rectangle 3"/>
          <p:cNvSpPr>
            <a:spLocks noChangeArrowheads="1"/>
          </p:cNvSpPr>
          <p:nvPr/>
        </p:nvSpPr>
        <p:spPr bwMode="auto">
          <a:xfrm>
            <a:off x="2286000" y="2459038"/>
            <a:ext cx="4572000" cy="461962"/>
          </a:xfrm>
          <a:prstGeom prst="rect">
            <a:avLst/>
          </a:prstGeom>
          <a:noFill/>
          <a:ln w="9525">
            <a:noFill/>
            <a:miter lim="800000"/>
            <a:headEnd/>
            <a:tailEnd/>
          </a:ln>
        </p:spPr>
        <p:txBody>
          <a:bodyPr>
            <a:spAutoFit/>
          </a:bodyPr>
          <a:lstStyle/>
          <a:p>
            <a:r>
              <a:rPr lang="en-US"/>
              <a:t> </a:t>
            </a:r>
          </a:p>
        </p:txBody>
      </p:sp>
      <p:pic>
        <p:nvPicPr>
          <p:cNvPr id="70663" name="Picture 8" descr="BrightSpots_Logo.gif"/>
          <p:cNvPicPr>
            <a:picLocks noChangeAspect="1"/>
          </p:cNvPicPr>
          <p:nvPr/>
        </p:nvPicPr>
        <p:blipFill>
          <a:blip r:embed="rId3" cstate="print"/>
          <a:srcRect/>
          <a:stretch>
            <a:fillRect/>
          </a:stretch>
        </p:blipFill>
        <p:spPr bwMode="auto">
          <a:xfrm>
            <a:off x="533400" y="1752600"/>
            <a:ext cx="6096000" cy="914400"/>
          </a:xfrm>
          <a:prstGeom prst="rect">
            <a:avLst/>
          </a:prstGeom>
          <a:noFill/>
          <a:ln w="9525">
            <a:noFill/>
            <a:miter lim="800000"/>
            <a:headEnd/>
            <a:tailEnd/>
          </a:ln>
        </p:spPr>
      </p:pic>
      <p:pic>
        <p:nvPicPr>
          <p:cNvPr id="70666" name="Picture 10"/>
          <p:cNvPicPr>
            <a:picLocks noChangeAspect="1" noChangeArrowheads="1"/>
          </p:cNvPicPr>
          <p:nvPr/>
        </p:nvPicPr>
        <p:blipFill>
          <a:blip r:embed="rId4" cstate="print"/>
          <a:srcRect l="2916" t="18288" r="7500" b="10648"/>
          <a:stretch>
            <a:fillRect/>
          </a:stretch>
        </p:blipFill>
        <p:spPr bwMode="auto">
          <a:xfrm>
            <a:off x="3048000" y="3048000"/>
            <a:ext cx="5486400" cy="3266097"/>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498475" y="306388"/>
            <a:ext cx="8340725" cy="1446212"/>
          </a:xfrm>
          <a:prstGeom prst="rect">
            <a:avLst/>
          </a:prstGeom>
        </p:spPr>
        <p:txBody>
          <a:bodyPr/>
          <a:lstStyle/>
          <a:p>
            <a:pPr algn="ctr">
              <a:spcBef>
                <a:spcPct val="50000"/>
              </a:spcBef>
              <a:defRPr/>
            </a:pPr>
            <a:r>
              <a:rPr lang="en-US" sz="4000" b="1" kern="0" dirty="0" smtClean="0">
                <a:solidFill>
                  <a:srgbClr val="002060"/>
                </a:solidFill>
                <a:latin typeface="Arial" pitchFamily="34" charset="0"/>
                <a:ea typeface="+mj-ea"/>
                <a:cs typeface="Arial" pitchFamily="34" charset="0"/>
              </a:rPr>
              <a:t>Strategic Relationships</a:t>
            </a:r>
            <a:endParaRPr lang="en-US" sz="4000" b="1" kern="0" dirty="0">
              <a:solidFill>
                <a:srgbClr val="002060"/>
              </a:solidFill>
              <a:latin typeface="Arial" pitchFamily="34" charset="0"/>
              <a:ea typeface="+mj-ea"/>
              <a:cs typeface="Arial" pitchFamily="34" charset="0"/>
            </a:endParaRPr>
          </a:p>
          <a:p>
            <a:pPr>
              <a:spcBef>
                <a:spcPct val="50000"/>
              </a:spcBef>
              <a:defRPr/>
            </a:pPr>
            <a:endParaRPr lang="en-US" sz="4000" b="1" kern="0" dirty="0">
              <a:solidFill>
                <a:schemeClr val="bg1"/>
              </a:solidFill>
              <a:latin typeface="Arial" pitchFamily="34" charset="0"/>
              <a:ea typeface="+mj-ea"/>
              <a:cs typeface="Arial" pitchFamily="34" charset="0"/>
            </a:endParaRPr>
          </a:p>
          <a:p>
            <a:pPr>
              <a:spcBef>
                <a:spcPct val="50000"/>
              </a:spcBef>
              <a:defRPr/>
            </a:pPr>
            <a:endParaRPr lang="en-US" sz="4000" b="1" kern="0" dirty="0">
              <a:solidFill>
                <a:schemeClr val="bg1"/>
              </a:solidFill>
              <a:latin typeface="Arial" pitchFamily="34" charset="0"/>
              <a:ea typeface="+mj-ea"/>
              <a:cs typeface="Arial" pitchFamily="34" charset="0"/>
            </a:endParaRPr>
          </a:p>
        </p:txBody>
      </p:sp>
      <p:sp>
        <p:nvSpPr>
          <p:cNvPr id="66562" name="Rectangle 3"/>
          <p:cNvSpPr>
            <a:spLocks noChangeArrowheads="1"/>
          </p:cNvSpPr>
          <p:nvPr/>
        </p:nvSpPr>
        <p:spPr bwMode="auto">
          <a:xfrm>
            <a:off x="4343400" y="4648200"/>
            <a:ext cx="4572000" cy="1938992"/>
          </a:xfrm>
          <a:prstGeom prst="rect">
            <a:avLst/>
          </a:prstGeom>
          <a:noFill/>
          <a:ln w="9525">
            <a:noFill/>
            <a:miter lim="800000"/>
            <a:headEnd/>
            <a:tailEnd/>
          </a:ln>
        </p:spPr>
        <p:txBody>
          <a:bodyPr wrap="square">
            <a:spAutoFit/>
          </a:bodyPr>
          <a:lstStyle/>
          <a:p>
            <a:pPr>
              <a:buFont typeface="Arial" charset="0"/>
              <a:buChar char="•"/>
            </a:pPr>
            <a:r>
              <a:rPr lang="en-US" sz="3200" b="1" dirty="0">
                <a:solidFill>
                  <a:srgbClr val="204A34"/>
                </a:solidFill>
                <a:latin typeface="Arial" charset="0"/>
                <a:cs typeface="Arial" charset="0"/>
              </a:rPr>
              <a:t> </a:t>
            </a:r>
            <a:r>
              <a:rPr lang="en-US" sz="3200" b="1" dirty="0" smtClean="0">
                <a:solidFill>
                  <a:srgbClr val="A32A1D"/>
                </a:solidFill>
                <a:latin typeface="Arial" charset="0"/>
                <a:cs typeface="Arial" charset="0"/>
              </a:rPr>
              <a:t>Add value </a:t>
            </a:r>
          </a:p>
          <a:p>
            <a:pPr>
              <a:buFont typeface="Arial" charset="0"/>
              <a:buChar char="•"/>
            </a:pPr>
            <a:r>
              <a:rPr lang="en-US" sz="3200" b="1" dirty="0" smtClean="0">
                <a:solidFill>
                  <a:srgbClr val="204A34"/>
                </a:solidFill>
                <a:latin typeface="Arial" charset="0"/>
                <a:cs typeface="Arial" charset="0"/>
              </a:rPr>
              <a:t> Generate referrals</a:t>
            </a:r>
            <a:endParaRPr lang="en-US" sz="3200" b="1" dirty="0">
              <a:solidFill>
                <a:srgbClr val="204A34"/>
              </a:solidFill>
              <a:latin typeface="Arial" charset="0"/>
              <a:cs typeface="Arial" charset="0"/>
            </a:endParaRPr>
          </a:p>
          <a:p>
            <a:r>
              <a:rPr lang="en-US" sz="3200" b="1" dirty="0">
                <a:solidFill>
                  <a:srgbClr val="A32A1D"/>
                </a:solidFill>
                <a:latin typeface="Arial" charset="0"/>
                <a:cs typeface="Arial" charset="0"/>
              </a:rPr>
              <a:t>• </a:t>
            </a:r>
            <a:r>
              <a:rPr lang="en-US" sz="3200" b="1" dirty="0" smtClean="0">
                <a:solidFill>
                  <a:srgbClr val="EB5215"/>
                </a:solidFill>
                <a:latin typeface="Arial" charset="0"/>
                <a:cs typeface="Arial" charset="0"/>
              </a:rPr>
              <a:t>Introduce new users</a:t>
            </a:r>
          </a:p>
          <a:p>
            <a:r>
              <a:rPr lang="en-US" dirty="0">
                <a:solidFill>
                  <a:srgbClr val="002060"/>
                </a:solidFill>
              </a:rPr>
              <a:t> </a:t>
            </a:r>
          </a:p>
        </p:txBody>
      </p:sp>
      <p:pic>
        <p:nvPicPr>
          <p:cNvPr id="5" name="Picture 9" descr="HHC sign (2)"/>
          <p:cNvPicPr>
            <a:picLocks noChangeAspect="1" noChangeArrowheads="1"/>
          </p:cNvPicPr>
          <p:nvPr/>
        </p:nvPicPr>
        <p:blipFill>
          <a:blip r:embed="rId3" cstate="print"/>
          <a:srcRect/>
          <a:stretch>
            <a:fillRect/>
          </a:stretch>
        </p:blipFill>
        <p:spPr bwMode="auto">
          <a:xfrm rot="21123667">
            <a:off x="493278" y="1710902"/>
            <a:ext cx="4018585" cy="3008098"/>
          </a:xfrm>
          <a:prstGeom prst="rect">
            <a:avLst/>
          </a:prstGeom>
          <a:noFill/>
        </p:spPr>
      </p:pic>
    </p:spTree>
  </p:cSld>
  <p:clrMapOvr>
    <a:masterClrMapping/>
  </p:clrMapOvr>
  <p:transition xmlns:p14="http://schemas.microsoft.com/office/powerpoint/2010/mai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762000" y="304800"/>
            <a:ext cx="7445375" cy="1446212"/>
          </a:xfrm>
          <a:prstGeom prst="rect">
            <a:avLst/>
          </a:prstGeom>
        </p:spPr>
        <p:txBody>
          <a:bodyPr/>
          <a:lstStyle/>
          <a:p>
            <a:pPr algn="ctr">
              <a:spcBef>
                <a:spcPct val="50000"/>
              </a:spcBef>
              <a:defRPr/>
            </a:pPr>
            <a:r>
              <a:rPr lang="en-US" sz="4000" b="1" kern="0" dirty="0" smtClean="0">
                <a:solidFill>
                  <a:srgbClr val="002060"/>
                </a:solidFill>
                <a:latin typeface="Arial" pitchFamily="34" charset="0"/>
                <a:ea typeface="+mj-ea"/>
                <a:cs typeface="Arial" pitchFamily="34" charset="0"/>
              </a:rPr>
              <a:t>Throw a Party</a:t>
            </a:r>
            <a:endParaRPr lang="en-US" sz="4000" b="1" kern="0" dirty="0">
              <a:solidFill>
                <a:srgbClr val="002060"/>
              </a:solidFill>
              <a:latin typeface="Arial" pitchFamily="34" charset="0"/>
              <a:ea typeface="+mj-ea"/>
              <a:cs typeface="Arial" pitchFamily="34" charset="0"/>
            </a:endParaRPr>
          </a:p>
          <a:p>
            <a:pPr>
              <a:spcBef>
                <a:spcPct val="50000"/>
              </a:spcBef>
              <a:defRPr/>
            </a:pPr>
            <a:endParaRPr lang="en-US" sz="4000" b="1" kern="0" dirty="0">
              <a:solidFill>
                <a:schemeClr val="bg1"/>
              </a:solidFill>
              <a:latin typeface="Arial" pitchFamily="34" charset="0"/>
              <a:ea typeface="+mj-ea"/>
              <a:cs typeface="Arial" pitchFamily="34" charset="0"/>
            </a:endParaRPr>
          </a:p>
        </p:txBody>
      </p:sp>
      <p:sp>
        <p:nvSpPr>
          <p:cNvPr id="70658" name="Rectangle 3"/>
          <p:cNvSpPr>
            <a:spLocks noChangeArrowheads="1"/>
          </p:cNvSpPr>
          <p:nvPr/>
        </p:nvSpPr>
        <p:spPr bwMode="auto">
          <a:xfrm>
            <a:off x="2286000" y="2459038"/>
            <a:ext cx="4572000" cy="461962"/>
          </a:xfrm>
          <a:prstGeom prst="rect">
            <a:avLst/>
          </a:prstGeom>
          <a:noFill/>
          <a:ln w="9525">
            <a:noFill/>
            <a:miter lim="800000"/>
            <a:headEnd/>
            <a:tailEnd/>
          </a:ln>
        </p:spPr>
        <p:txBody>
          <a:bodyPr>
            <a:spAutoFit/>
          </a:bodyPr>
          <a:lstStyle/>
          <a:p>
            <a:r>
              <a:rPr lang="en-US"/>
              <a:t> </a:t>
            </a:r>
          </a:p>
        </p:txBody>
      </p:sp>
      <p:pic>
        <p:nvPicPr>
          <p:cNvPr id="8" name="Picture 7" descr="IStreetinvite_quarter.jpg"/>
          <p:cNvPicPr>
            <a:picLocks noChangeAspect="1"/>
          </p:cNvPicPr>
          <p:nvPr/>
        </p:nvPicPr>
        <p:blipFill>
          <a:blip r:embed="rId3" cstate="print"/>
          <a:stretch>
            <a:fillRect/>
          </a:stretch>
        </p:blipFill>
        <p:spPr>
          <a:xfrm>
            <a:off x="4648200" y="1447800"/>
            <a:ext cx="3657600" cy="4972049"/>
          </a:xfrm>
          <a:prstGeom prst="rect">
            <a:avLst/>
          </a:prstGeom>
        </p:spPr>
      </p:pic>
      <p:pic>
        <p:nvPicPr>
          <p:cNvPr id="5" name="Picture 4" descr="EspressoBookMachine-c.jpg"/>
          <p:cNvPicPr>
            <a:picLocks noChangeAspect="1"/>
          </p:cNvPicPr>
          <p:nvPr/>
        </p:nvPicPr>
        <p:blipFill>
          <a:blip r:embed="rId4" cstate="print"/>
          <a:stretch>
            <a:fillRect/>
          </a:stretch>
        </p:blipFill>
        <p:spPr>
          <a:xfrm>
            <a:off x="457200" y="2819400"/>
            <a:ext cx="4032191" cy="2895600"/>
          </a:xfrm>
          <a:prstGeom prst="rect">
            <a:avLst/>
          </a:prstGeom>
        </p:spPr>
      </p:pic>
      <p:pic>
        <p:nvPicPr>
          <p:cNvPr id="1043" name="Picture 19" descr="C:\Users\Lisa\AppData\Local\Microsoft\Windows\Temporary Internet Files\Content.IE5\B90H2YPD\MP900384812[1].jpg"/>
          <p:cNvPicPr>
            <a:picLocks noChangeAspect="1" noChangeArrowheads="1"/>
          </p:cNvPicPr>
          <p:nvPr/>
        </p:nvPicPr>
        <p:blipFill>
          <a:blip r:embed="rId5" cstate="print"/>
          <a:srcRect/>
          <a:stretch>
            <a:fillRect/>
          </a:stretch>
        </p:blipFill>
        <p:spPr bwMode="auto">
          <a:xfrm rot="20482696">
            <a:off x="836332" y="206530"/>
            <a:ext cx="1648968" cy="2167718"/>
          </a:xfrm>
          <a:prstGeom prst="rect">
            <a:avLst/>
          </a:prstGeom>
          <a:noFill/>
        </p:spPr>
      </p:pic>
    </p:spTree>
  </p:cSld>
  <p:clrMapOvr>
    <a:masterClrMapping/>
  </p:clrMapOvr>
  <p:transition xmlns:p14="http://schemas.microsoft.com/office/powerpoint/2010/main">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371600" y="457200"/>
            <a:ext cx="6629400" cy="707886"/>
          </a:xfrm>
          <a:prstGeom prst="rect">
            <a:avLst/>
          </a:prstGeom>
          <a:noFill/>
        </p:spPr>
        <p:txBody>
          <a:bodyPr wrap="square" rtlCol="0">
            <a:spAutoFit/>
          </a:bodyPr>
          <a:lstStyle/>
          <a:p>
            <a:r>
              <a:rPr lang="en-US" sz="4000" b="1" dirty="0" smtClean="0">
                <a:latin typeface="Arial" pitchFamily="34" charset="0"/>
                <a:cs typeface="Arial" pitchFamily="34" charset="0"/>
              </a:rPr>
              <a:t>Organizational Dynamics</a:t>
            </a:r>
            <a:endParaRPr lang="en-US" sz="4000" b="1" dirty="0">
              <a:latin typeface="Arial" pitchFamily="34" charset="0"/>
              <a:cs typeface="Arial" pitchFamily="34" charset="0"/>
            </a:endParaRPr>
          </a:p>
        </p:txBody>
      </p:sp>
      <p:pic>
        <p:nvPicPr>
          <p:cNvPr id="4" name="Content Placeholder 5"/>
          <p:cNvPicPr>
            <a:picLocks noChangeAspect="1"/>
          </p:cNvPicPr>
          <p:nvPr/>
        </p:nvPicPr>
        <p:blipFill>
          <a:blip r:embed="rId4" cstate="print"/>
          <a:srcRect/>
          <a:stretch>
            <a:fillRect/>
          </a:stretch>
        </p:blipFill>
        <p:spPr bwMode="auto">
          <a:xfrm>
            <a:off x="3429000" y="1524000"/>
            <a:ext cx="2698750" cy="4075915"/>
          </a:xfrm>
          <a:prstGeom prst="rect">
            <a:avLst/>
          </a:prstGeom>
          <a:noFill/>
          <a:ln w="9525">
            <a:noFill/>
            <a:miter lim="800000"/>
            <a:headEnd/>
            <a:tailEnd/>
          </a:ln>
        </p:spPr>
      </p:pic>
      <p:pic>
        <p:nvPicPr>
          <p:cNvPr id="8" name="Picture 7" descr="scaled_switch-heath.jpg"/>
          <p:cNvPicPr>
            <a:picLocks noChangeAspect="1"/>
          </p:cNvPicPr>
          <p:nvPr/>
        </p:nvPicPr>
        <p:blipFill>
          <a:blip r:embed="rId5" cstate="print"/>
          <a:srcRect r="3021"/>
          <a:stretch>
            <a:fillRect/>
          </a:stretch>
        </p:blipFill>
        <p:spPr>
          <a:xfrm>
            <a:off x="6400800" y="2895600"/>
            <a:ext cx="2489200" cy="3733800"/>
          </a:xfrm>
          <a:prstGeom prst="rect">
            <a:avLst/>
          </a:prstGeom>
        </p:spPr>
      </p:pic>
      <p:pic>
        <p:nvPicPr>
          <p:cNvPr id="9" name="Picture 8" descr="profit.jpg"/>
          <p:cNvPicPr>
            <a:picLocks noChangeAspect="1"/>
          </p:cNvPicPr>
          <p:nvPr/>
        </p:nvPicPr>
        <p:blipFill>
          <a:blip r:embed="rId6" cstate="print"/>
          <a:stretch>
            <a:fillRect/>
          </a:stretch>
        </p:blipFill>
        <p:spPr>
          <a:xfrm>
            <a:off x="381000" y="2209800"/>
            <a:ext cx="2732227" cy="4114800"/>
          </a:xfrm>
          <a:prstGeom prst="rect">
            <a:avLst/>
          </a:prstGeom>
        </p:spPr>
      </p:pic>
    </p:spTree>
  </p:cSld>
  <p:clrMapOvr>
    <a:masterClrMapping/>
  </p:clrMapOvr>
  <p:transition xmlns:p14="http://schemas.microsoft.com/office/powerpoint/2010/main">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228600" y="228600"/>
            <a:ext cx="8763000" cy="2667000"/>
          </a:xfrm>
        </p:spPr>
        <p:txBody>
          <a:bodyPr>
            <a:normAutofit fontScale="90000"/>
          </a:bodyPr>
          <a:lstStyle/>
          <a:p>
            <a:pPr algn="ctr" eaLnBrk="1" hangingPunct="1"/>
            <a:r>
              <a:rPr lang="en-US" sz="4000" b="1" dirty="0" smtClean="0">
                <a:latin typeface="Arial" charset="0"/>
              </a:rPr>
              <a:t>Profit at the Bottom of the Ladder: </a:t>
            </a:r>
            <a:br>
              <a:rPr lang="en-US" sz="4000" b="1" dirty="0" smtClean="0">
                <a:latin typeface="Arial" charset="0"/>
              </a:rPr>
            </a:br>
            <a:r>
              <a:rPr lang="en-US" sz="3600" i="1" dirty="0" smtClean="0">
                <a:latin typeface="Arial" charset="0"/>
              </a:rPr>
              <a:t>Creating Value by Investing in Your Workforce</a:t>
            </a:r>
            <a:br>
              <a:rPr lang="en-US" sz="3600" i="1" dirty="0" smtClean="0">
                <a:latin typeface="Arial" charset="0"/>
              </a:rPr>
            </a:br>
            <a:r>
              <a:rPr lang="en-US" dirty="0" smtClean="0">
                <a:latin typeface="Arial" charset="0"/>
              </a:rPr>
              <a:t>By Jody </a:t>
            </a:r>
            <a:r>
              <a:rPr lang="en-US" dirty="0" err="1" smtClean="0">
                <a:latin typeface="Arial" charset="0"/>
              </a:rPr>
              <a:t>Heymann</a:t>
            </a:r>
            <a:r>
              <a:rPr lang="en-US" dirty="0" smtClean="0">
                <a:latin typeface="Arial" charset="0"/>
              </a:rPr>
              <a:t> and </a:t>
            </a:r>
            <a:r>
              <a:rPr lang="en-US" dirty="0" err="1" smtClean="0">
                <a:latin typeface="Arial" charset="0"/>
              </a:rPr>
              <a:t>Magda</a:t>
            </a:r>
            <a:r>
              <a:rPr lang="en-US" dirty="0" smtClean="0">
                <a:latin typeface="Arial" charset="0"/>
              </a:rPr>
              <a:t> Barrera</a:t>
            </a:r>
            <a:r>
              <a:rPr lang="en-US" dirty="0" smtClean="0">
                <a:solidFill>
                  <a:srgbClr val="204A34"/>
                </a:solidFill>
                <a:latin typeface="Arial" charset="0"/>
              </a:rPr>
              <a:t/>
            </a:r>
            <a:br>
              <a:rPr lang="en-US" dirty="0" smtClean="0">
                <a:solidFill>
                  <a:srgbClr val="204A34"/>
                </a:solidFill>
                <a:latin typeface="Arial" charset="0"/>
              </a:rPr>
            </a:br>
            <a:endParaRPr lang="en-US" dirty="0" smtClean="0">
              <a:solidFill>
                <a:srgbClr val="204A34"/>
              </a:solidFill>
              <a:latin typeface="Arial" charset="0"/>
            </a:endParaRPr>
          </a:p>
        </p:txBody>
      </p:sp>
      <p:pic>
        <p:nvPicPr>
          <p:cNvPr id="89090" name="Picture 3"/>
          <p:cNvPicPr>
            <a:picLocks noChangeAspect="1" noChangeArrowheads="1"/>
          </p:cNvPicPr>
          <p:nvPr/>
        </p:nvPicPr>
        <p:blipFill>
          <a:blip r:embed="rId2" cstate="print"/>
          <a:srcRect/>
          <a:stretch>
            <a:fillRect/>
          </a:stretch>
        </p:blipFill>
        <p:spPr bwMode="auto">
          <a:xfrm>
            <a:off x="6027738" y="2819400"/>
            <a:ext cx="2528887" cy="3502025"/>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endParaRPr lang="en-US" smtClean="0"/>
          </a:p>
        </p:txBody>
      </p:sp>
      <p:sp>
        <p:nvSpPr>
          <p:cNvPr id="90114" name="Rectangle 3"/>
          <p:cNvSpPr>
            <a:spLocks noGrp="1" noChangeArrowheads="1"/>
          </p:cNvSpPr>
          <p:nvPr>
            <p:ph idx="1"/>
          </p:nvPr>
        </p:nvSpPr>
        <p:spPr/>
        <p:txBody>
          <a:bodyPr/>
          <a:lstStyle/>
          <a:p>
            <a:pPr eaLnBrk="1" hangingPunct="1"/>
            <a:endParaRPr lang="en-US" smtClean="0"/>
          </a:p>
        </p:txBody>
      </p:sp>
      <p:pic>
        <p:nvPicPr>
          <p:cNvPr id="90115" name="Picture 4"/>
          <p:cNvPicPr>
            <a:picLocks noChangeAspect="1" noChangeArrowheads="1"/>
          </p:cNvPicPr>
          <p:nvPr/>
        </p:nvPicPr>
        <p:blipFill>
          <a:blip r:embed="rId2" cstate="print"/>
          <a:srcRect/>
          <a:stretch>
            <a:fillRect/>
          </a:stretch>
        </p:blipFill>
        <p:spPr bwMode="auto">
          <a:xfrm>
            <a:off x="-1219200" y="-533400"/>
            <a:ext cx="11531600" cy="8651875"/>
          </a:xfrm>
          <a:prstGeom prst="rect">
            <a:avLst/>
          </a:prstGeom>
          <a:noFill/>
          <a:ln w="9525">
            <a:noFill/>
            <a:miter lim="800000"/>
            <a:headEnd/>
            <a:tailEnd/>
          </a:ln>
        </p:spPr>
      </p:pic>
      <p:pic>
        <p:nvPicPr>
          <p:cNvPr id="90116" name="Picture 5"/>
          <p:cNvPicPr>
            <a:picLocks noChangeAspect="1" noChangeArrowheads="1"/>
          </p:cNvPicPr>
          <p:nvPr/>
        </p:nvPicPr>
        <p:blipFill>
          <a:blip r:embed="rId3" cstate="print"/>
          <a:srcRect/>
          <a:stretch>
            <a:fillRect/>
          </a:stretch>
        </p:blipFill>
        <p:spPr bwMode="auto">
          <a:xfrm>
            <a:off x="1219200" y="-304800"/>
            <a:ext cx="7162800" cy="1150938"/>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4"/>
          <p:cNvPicPr>
            <a:picLocks noChangeAspect="1" noChangeArrowheads="1"/>
          </p:cNvPicPr>
          <p:nvPr/>
        </p:nvPicPr>
        <p:blipFill>
          <a:blip r:embed="rId2" cstate="print"/>
          <a:srcRect/>
          <a:stretch>
            <a:fillRect/>
          </a:stretch>
        </p:blipFill>
        <p:spPr bwMode="auto">
          <a:xfrm>
            <a:off x="-2387600" y="-838200"/>
            <a:ext cx="11531600" cy="8651875"/>
          </a:xfrm>
          <a:prstGeom prst="rect">
            <a:avLst/>
          </a:prstGeom>
          <a:noFill/>
          <a:ln w="9525">
            <a:noFill/>
            <a:miter lim="800000"/>
            <a:headEnd/>
            <a:tailEnd/>
          </a:ln>
        </p:spPr>
      </p:pic>
      <p:sp>
        <p:nvSpPr>
          <p:cNvPr id="91138" name="Rectangle 2"/>
          <p:cNvSpPr>
            <a:spLocks noGrp="1" noChangeArrowheads="1"/>
          </p:cNvSpPr>
          <p:nvPr>
            <p:ph type="title"/>
          </p:nvPr>
        </p:nvSpPr>
        <p:spPr>
          <a:xfrm>
            <a:off x="0" y="304800"/>
            <a:ext cx="7807325" cy="574675"/>
          </a:xfrm>
        </p:spPr>
        <p:txBody>
          <a:bodyPr>
            <a:normAutofit fontScale="90000"/>
          </a:bodyPr>
          <a:lstStyle/>
          <a:p>
            <a:pPr algn="ctr"/>
            <a:r>
              <a:rPr lang="en-US" sz="4000" b="1" dirty="0" smtClean="0">
                <a:solidFill>
                  <a:srgbClr val="A32A1D"/>
                </a:solidFill>
                <a:latin typeface="Arial" charset="0"/>
              </a:rPr>
              <a:t>Blueprint for Effective Change</a:t>
            </a:r>
          </a:p>
        </p:txBody>
      </p:sp>
      <p:sp>
        <p:nvSpPr>
          <p:cNvPr id="91139" name="Rectangle 3"/>
          <p:cNvSpPr>
            <a:spLocks noGrp="1" noChangeArrowheads="1"/>
          </p:cNvSpPr>
          <p:nvPr>
            <p:ph idx="1"/>
          </p:nvPr>
        </p:nvSpPr>
        <p:spPr>
          <a:xfrm>
            <a:off x="457200" y="2286000"/>
            <a:ext cx="8229600" cy="5000625"/>
          </a:xfrm>
        </p:spPr>
        <p:txBody>
          <a:bodyPr/>
          <a:lstStyle/>
          <a:p>
            <a:r>
              <a:rPr lang="en-US" sz="3200" b="1" smtClean="0">
                <a:solidFill>
                  <a:srgbClr val="A32A1D"/>
                </a:solidFill>
              </a:rPr>
              <a:t>Provide Incentives</a:t>
            </a:r>
          </a:p>
          <a:p>
            <a:r>
              <a:rPr lang="en-US" sz="3200" b="1" smtClean="0">
                <a:solidFill>
                  <a:srgbClr val="A32A1D"/>
                </a:solidFill>
              </a:rPr>
              <a:t>Support Employee Health</a:t>
            </a:r>
          </a:p>
          <a:p>
            <a:r>
              <a:rPr lang="en-US" sz="3200" b="1" smtClean="0">
                <a:solidFill>
                  <a:srgbClr val="A32A1D"/>
                </a:solidFill>
              </a:rPr>
              <a:t>Train</a:t>
            </a:r>
          </a:p>
          <a:p>
            <a:r>
              <a:rPr lang="en-US" sz="3200" b="1" smtClean="0">
                <a:solidFill>
                  <a:srgbClr val="A32A1D"/>
                </a:solidFill>
              </a:rPr>
              <a:t>Communicate Openly</a:t>
            </a:r>
          </a:p>
          <a:p>
            <a:endParaRPr lang="en-US" b="1" smtClean="0"/>
          </a:p>
          <a:p>
            <a:endParaRPr lang="en-US" smtClean="0"/>
          </a:p>
        </p:txBody>
      </p:sp>
    </p:spTree>
  </p:cSld>
  <p:clrMapOvr>
    <a:masterClrMapping/>
  </p:clrMapOvr>
  <p:transition xmlns:p14="http://schemas.microsoft.com/office/powerpoint/2010/main">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98475" y="306388"/>
            <a:ext cx="7731125" cy="1446212"/>
          </a:xfrm>
          <a:prstGeom prst="rect">
            <a:avLst/>
          </a:prstGeom>
        </p:spPr>
        <p:txBody>
          <a:bodyPr/>
          <a:lstStyle/>
          <a:p>
            <a:pPr>
              <a:spcBef>
                <a:spcPct val="50000"/>
              </a:spcBef>
              <a:defRPr/>
            </a:pPr>
            <a:r>
              <a:rPr lang="en-US" sz="4000" b="1" dirty="0">
                <a:solidFill>
                  <a:schemeClr val="bg1"/>
                </a:solidFill>
                <a:latin typeface="Arial" pitchFamily="34" charset="0"/>
                <a:cs typeface="Arial" pitchFamily="34" charset="0"/>
              </a:rPr>
              <a:t>What’s a mesh business?</a:t>
            </a:r>
            <a:br>
              <a:rPr lang="en-US" sz="4000" b="1" dirty="0">
                <a:solidFill>
                  <a:schemeClr val="bg1"/>
                </a:solidFill>
                <a:latin typeface="Arial" pitchFamily="34" charset="0"/>
                <a:cs typeface="Arial" pitchFamily="34" charset="0"/>
              </a:rPr>
            </a:br>
            <a:r>
              <a:rPr lang="en-US" sz="4000" b="1" dirty="0">
                <a:solidFill>
                  <a:schemeClr val="bg1"/>
                </a:solidFill>
                <a:latin typeface="Arial" pitchFamily="34" charset="0"/>
                <a:cs typeface="Arial" pitchFamily="34" charset="0"/>
              </a:rPr>
              <a:t>And why would a library care?</a:t>
            </a:r>
            <a:endParaRPr lang="en-US" sz="4000" b="1" kern="0" dirty="0">
              <a:solidFill>
                <a:schemeClr val="bg1"/>
              </a:solidFill>
              <a:latin typeface="Arial" pitchFamily="34" charset="0"/>
              <a:ea typeface="+mj-ea"/>
              <a:cs typeface="Arial" pitchFamily="34" charset="0"/>
            </a:endParaRPr>
          </a:p>
        </p:txBody>
      </p:sp>
      <p:sp>
        <p:nvSpPr>
          <p:cNvPr id="72707" name="Rectangle 3"/>
          <p:cNvSpPr>
            <a:spLocks noChangeArrowheads="1"/>
          </p:cNvSpPr>
          <p:nvPr/>
        </p:nvSpPr>
        <p:spPr bwMode="auto">
          <a:xfrm>
            <a:off x="3962400" y="2971800"/>
            <a:ext cx="4572000" cy="461962"/>
          </a:xfrm>
          <a:prstGeom prst="rect">
            <a:avLst/>
          </a:prstGeom>
          <a:noFill/>
          <a:ln w="9525">
            <a:noFill/>
            <a:miter lim="800000"/>
            <a:headEnd/>
            <a:tailEnd/>
          </a:ln>
        </p:spPr>
        <p:txBody>
          <a:bodyPr>
            <a:spAutoFit/>
          </a:bodyPr>
          <a:lstStyle/>
          <a:p>
            <a:r>
              <a:rPr lang="en-US"/>
              <a:t> </a:t>
            </a:r>
          </a:p>
        </p:txBody>
      </p:sp>
      <p:pic>
        <p:nvPicPr>
          <p:cNvPr id="72708" name="Content Placeholder 5"/>
          <p:cNvPicPr>
            <a:picLocks noChangeAspect="1"/>
          </p:cNvPicPr>
          <p:nvPr/>
        </p:nvPicPr>
        <p:blipFill>
          <a:blip r:embed="rId3" cstate="print"/>
          <a:srcRect/>
          <a:stretch>
            <a:fillRect/>
          </a:stretch>
        </p:blipFill>
        <p:spPr bwMode="auto">
          <a:xfrm>
            <a:off x="685800" y="2133600"/>
            <a:ext cx="2573135" cy="3886200"/>
          </a:xfrm>
          <a:prstGeom prst="rect">
            <a:avLst/>
          </a:prstGeom>
          <a:noFill/>
          <a:ln w="9525">
            <a:noFill/>
            <a:miter lim="800000"/>
            <a:headEnd/>
            <a:tailEnd/>
          </a:ln>
        </p:spPr>
      </p:pic>
      <p:sp>
        <p:nvSpPr>
          <p:cNvPr id="5" name="Rectangle 4"/>
          <p:cNvSpPr/>
          <p:nvPr/>
        </p:nvSpPr>
        <p:spPr>
          <a:xfrm>
            <a:off x="3505200" y="2819400"/>
            <a:ext cx="5638800" cy="2677656"/>
          </a:xfrm>
          <a:prstGeom prst="rect">
            <a:avLst/>
          </a:prstGeom>
        </p:spPr>
        <p:txBody>
          <a:bodyPr wrap="square">
            <a:spAutoFit/>
          </a:bodyPr>
          <a:lstStyle/>
          <a:p>
            <a:pPr>
              <a:buFont typeface="Arial" pitchFamily="34" charset="0"/>
              <a:buChar char="•"/>
            </a:pPr>
            <a:r>
              <a:rPr lang="en-US" sz="2800" dirty="0" smtClean="0">
                <a:solidFill>
                  <a:schemeClr val="bg1"/>
                </a:solidFill>
                <a:latin typeface="Arial" charset="0"/>
              </a:rPr>
              <a:t> Stuff that can be shared ALOT </a:t>
            </a:r>
          </a:p>
          <a:p>
            <a:pPr>
              <a:buFont typeface="Arial" pitchFamily="34" charset="0"/>
              <a:buChar char="•"/>
            </a:pPr>
            <a:r>
              <a:rPr lang="en-US" sz="2800" dirty="0" smtClean="0">
                <a:solidFill>
                  <a:schemeClr val="bg1"/>
                </a:solidFill>
                <a:latin typeface="Arial" charset="0"/>
              </a:rPr>
              <a:t> Web networks to track usage</a:t>
            </a:r>
          </a:p>
          <a:p>
            <a:r>
              <a:rPr lang="en-US" sz="2800" dirty="0" smtClean="0">
                <a:solidFill>
                  <a:schemeClr val="bg1"/>
                </a:solidFill>
                <a:latin typeface="Arial" charset="0"/>
              </a:rPr>
              <a:t>   and customers </a:t>
            </a:r>
          </a:p>
          <a:p>
            <a:pPr>
              <a:buFont typeface="Arial" pitchFamily="34" charset="0"/>
              <a:buChar char="•"/>
            </a:pPr>
            <a:r>
              <a:rPr lang="en-US" sz="2800" dirty="0" smtClean="0">
                <a:solidFill>
                  <a:schemeClr val="bg1"/>
                </a:solidFill>
                <a:latin typeface="Arial" charset="0"/>
              </a:rPr>
              <a:t> Delivery of service relevant</a:t>
            </a:r>
          </a:p>
          <a:p>
            <a:pPr>
              <a:buFont typeface="Arial" pitchFamily="34" charset="0"/>
              <a:buChar char="•"/>
            </a:pPr>
            <a:r>
              <a:rPr lang="en-US" sz="2800" dirty="0" smtClean="0">
                <a:solidFill>
                  <a:schemeClr val="bg1"/>
                </a:solidFill>
                <a:latin typeface="Arial" charset="0"/>
              </a:rPr>
              <a:t> Offers mainly communicated by</a:t>
            </a:r>
          </a:p>
          <a:p>
            <a:r>
              <a:rPr lang="en-US" sz="2800" dirty="0" smtClean="0">
                <a:solidFill>
                  <a:schemeClr val="bg1"/>
                </a:solidFill>
                <a:latin typeface="Arial" charset="0"/>
              </a:rPr>
              <a:t>   word of mouth</a:t>
            </a:r>
          </a:p>
        </p:txBody>
      </p:sp>
    </p:spTree>
  </p:cSld>
  <p:clrMapOvr>
    <a:masterClrMapping/>
  </p:clrMapOvr>
  <p:transition xmlns:p14="http://schemas.microsoft.com/office/powerpoint/2010/main">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498475" y="306388"/>
            <a:ext cx="7445375" cy="1446212"/>
          </a:xfrm>
          <a:prstGeom prst="rect">
            <a:avLst/>
          </a:prstGeom>
        </p:spPr>
        <p:txBody>
          <a:bodyPr/>
          <a:lstStyle/>
          <a:p>
            <a:pPr>
              <a:spcBef>
                <a:spcPct val="50000"/>
              </a:spcBef>
              <a:defRPr/>
            </a:pPr>
            <a:r>
              <a:rPr lang="en-US" sz="4000" b="1" dirty="0">
                <a:solidFill>
                  <a:schemeClr val="tx2">
                    <a:lumMod val="60000"/>
                    <a:lumOff val="40000"/>
                  </a:schemeClr>
                </a:solidFill>
                <a:latin typeface="Arial" pitchFamily="34" charset="0"/>
                <a:cs typeface="Arial" pitchFamily="34" charset="0"/>
              </a:rPr>
              <a:t>the mesh in libraries</a:t>
            </a:r>
            <a:endParaRPr lang="en-US" sz="4000" b="1" kern="0" dirty="0">
              <a:solidFill>
                <a:schemeClr val="tx2">
                  <a:lumMod val="60000"/>
                  <a:lumOff val="40000"/>
                </a:schemeClr>
              </a:solidFill>
              <a:latin typeface="Arial" pitchFamily="34" charset="0"/>
              <a:ea typeface="+mj-ea"/>
              <a:cs typeface="Arial" pitchFamily="34" charset="0"/>
            </a:endParaRPr>
          </a:p>
        </p:txBody>
      </p:sp>
      <p:sp>
        <p:nvSpPr>
          <p:cNvPr id="74754" name="Rectangle 3"/>
          <p:cNvSpPr>
            <a:spLocks noChangeArrowheads="1"/>
          </p:cNvSpPr>
          <p:nvPr/>
        </p:nvSpPr>
        <p:spPr bwMode="auto">
          <a:xfrm>
            <a:off x="2286000" y="2459038"/>
            <a:ext cx="4572000" cy="461962"/>
          </a:xfrm>
          <a:prstGeom prst="rect">
            <a:avLst/>
          </a:prstGeom>
          <a:noFill/>
          <a:ln w="9525">
            <a:noFill/>
            <a:miter lim="800000"/>
            <a:headEnd/>
            <a:tailEnd/>
          </a:ln>
        </p:spPr>
        <p:txBody>
          <a:bodyPr>
            <a:spAutoFit/>
          </a:bodyPr>
          <a:lstStyle/>
          <a:p>
            <a:r>
              <a:rPr lang="en-US"/>
              <a:t> </a:t>
            </a:r>
          </a:p>
        </p:txBody>
      </p:sp>
      <p:sp>
        <p:nvSpPr>
          <p:cNvPr id="74755" name="Rectangle 4"/>
          <p:cNvSpPr>
            <a:spLocks noChangeArrowheads="1"/>
          </p:cNvSpPr>
          <p:nvPr/>
        </p:nvSpPr>
        <p:spPr bwMode="auto">
          <a:xfrm>
            <a:off x="609600" y="3200400"/>
            <a:ext cx="7620000" cy="3000821"/>
          </a:xfrm>
          <a:prstGeom prst="rect">
            <a:avLst/>
          </a:prstGeom>
          <a:noFill/>
          <a:ln w="9525">
            <a:noFill/>
            <a:miter lim="800000"/>
            <a:headEnd/>
            <a:tailEnd/>
          </a:ln>
        </p:spPr>
        <p:txBody>
          <a:bodyPr>
            <a:spAutoFit/>
          </a:bodyPr>
          <a:lstStyle/>
          <a:p>
            <a:pPr>
              <a:lnSpc>
                <a:spcPct val="150000"/>
              </a:lnSpc>
              <a:buFont typeface="Arial" charset="0"/>
              <a:buChar char="•"/>
            </a:pPr>
            <a:r>
              <a:rPr lang="en-US" sz="2800" dirty="0">
                <a:solidFill>
                  <a:srgbClr val="EB5215"/>
                </a:solidFill>
                <a:latin typeface="Arial" charset="0"/>
                <a:cs typeface="Arial" charset="0"/>
              </a:rPr>
              <a:t> Relevant delivery through an online library</a:t>
            </a:r>
          </a:p>
          <a:p>
            <a:pPr>
              <a:lnSpc>
                <a:spcPct val="150000"/>
              </a:lnSpc>
              <a:buFont typeface="Arial" charset="0"/>
              <a:buChar char="•"/>
            </a:pPr>
            <a:r>
              <a:rPr lang="en-US" sz="2800" dirty="0" smtClean="0">
                <a:solidFill>
                  <a:srgbClr val="EB5215"/>
                </a:solidFill>
                <a:latin typeface="Arial" charset="0"/>
                <a:cs typeface="Arial" charset="0"/>
              </a:rPr>
              <a:t> </a:t>
            </a:r>
            <a:r>
              <a:rPr lang="en-US" sz="2800" dirty="0">
                <a:solidFill>
                  <a:srgbClr val="EB5215"/>
                </a:solidFill>
                <a:latin typeface="Arial" charset="0"/>
                <a:cs typeface="Arial" charset="0"/>
              </a:rPr>
              <a:t>Collected data benefits </a:t>
            </a:r>
            <a:r>
              <a:rPr lang="en-US" sz="2800" dirty="0" smtClean="0">
                <a:solidFill>
                  <a:srgbClr val="EB5215"/>
                </a:solidFill>
                <a:latin typeface="Arial" charset="0"/>
                <a:cs typeface="Arial" charset="0"/>
              </a:rPr>
              <a:t>museum partners</a:t>
            </a:r>
          </a:p>
          <a:p>
            <a:pPr>
              <a:lnSpc>
                <a:spcPct val="150000"/>
              </a:lnSpc>
              <a:buFont typeface="Arial" charset="0"/>
              <a:buChar char="•"/>
            </a:pPr>
            <a:r>
              <a:rPr lang="en-US" sz="2800" dirty="0" smtClean="0">
                <a:solidFill>
                  <a:srgbClr val="EB5215"/>
                </a:solidFill>
                <a:latin typeface="Arial" charset="0"/>
                <a:cs typeface="Arial" charset="0"/>
              </a:rPr>
              <a:t> Software shareable across numerous ILSs</a:t>
            </a:r>
          </a:p>
          <a:p>
            <a:pPr>
              <a:lnSpc>
                <a:spcPct val="150000"/>
              </a:lnSpc>
            </a:pPr>
            <a:endParaRPr lang="en-US" sz="1400" dirty="0" smtClean="0">
              <a:solidFill>
                <a:srgbClr val="EB5215"/>
              </a:solidFill>
              <a:latin typeface="Arial" charset="0"/>
              <a:cs typeface="Arial" charset="0"/>
            </a:endParaRPr>
          </a:p>
          <a:p>
            <a:pPr algn="ctr">
              <a:lnSpc>
                <a:spcPct val="150000"/>
              </a:lnSpc>
            </a:pPr>
            <a:r>
              <a:rPr lang="en-US" sz="2800" b="1" dirty="0" smtClean="0">
                <a:solidFill>
                  <a:srgbClr val="EB5215"/>
                </a:solidFill>
                <a:latin typeface="Arial" charset="0"/>
                <a:cs typeface="Arial" charset="0"/>
              </a:rPr>
              <a:t>Over </a:t>
            </a:r>
            <a:r>
              <a:rPr lang="en-US" sz="2800" b="1" dirty="0">
                <a:solidFill>
                  <a:srgbClr val="EB5215"/>
                </a:solidFill>
                <a:latin typeface="Arial" charset="0"/>
                <a:cs typeface="Arial" charset="0"/>
              </a:rPr>
              <a:t>13,000 museum and cultural visits!</a:t>
            </a:r>
          </a:p>
        </p:txBody>
      </p:sp>
      <p:pic>
        <p:nvPicPr>
          <p:cNvPr id="74756" name="Picture 2" descr="C:\Users\Christopher\Desktop\DiscoverandGo_Final.jpg"/>
          <p:cNvPicPr>
            <a:picLocks noChangeAspect="1" noChangeArrowheads="1"/>
          </p:cNvPicPr>
          <p:nvPr/>
        </p:nvPicPr>
        <p:blipFill>
          <a:blip r:embed="rId3" cstate="print"/>
          <a:srcRect/>
          <a:stretch>
            <a:fillRect/>
          </a:stretch>
        </p:blipFill>
        <p:spPr bwMode="auto">
          <a:xfrm>
            <a:off x="533400" y="1371600"/>
            <a:ext cx="2838450" cy="1381125"/>
          </a:xfrm>
          <a:prstGeom prst="rect">
            <a:avLst/>
          </a:prstGeom>
          <a:noFill/>
          <a:ln w="9525">
            <a:noFill/>
            <a:miter lim="800000"/>
            <a:headEnd/>
            <a:tailEnd/>
          </a:ln>
        </p:spPr>
      </p:pic>
      <p:pic>
        <p:nvPicPr>
          <p:cNvPr id="74757" name="Picture 3" descr="C:\Users\Christopher\Desktop\ccclib Logo PMS 2935 Blue rectangular.jpg"/>
          <p:cNvPicPr>
            <a:picLocks noChangeAspect="1" noChangeArrowheads="1"/>
          </p:cNvPicPr>
          <p:nvPr/>
        </p:nvPicPr>
        <p:blipFill>
          <a:blip r:embed="rId4" cstate="print"/>
          <a:srcRect/>
          <a:stretch>
            <a:fillRect/>
          </a:stretch>
        </p:blipFill>
        <p:spPr bwMode="auto">
          <a:xfrm>
            <a:off x="4038600" y="1447800"/>
            <a:ext cx="4008438" cy="1270000"/>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7445375" cy="574675"/>
          </a:xfrm>
        </p:spPr>
        <p:txBody>
          <a:bodyPr>
            <a:normAutofit fontScale="90000"/>
          </a:bodyPr>
          <a:lstStyle/>
          <a:p>
            <a:pPr algn="l" eaLnBrk="1" hangingPunct="1">
              <a:defRPr/>
            </a:pPr>
            <a:r>
              <a:rPr lang="en-US" b="1" dirty="0" smtClean="0">
                <a:solidFill>
                  <a:srgbClr val="A32A1D"/>
                </a:solidFill>
                <a:latin typeface="Arial" pitchFamily="34" charset="0"/>
                <a:cs typeface="Arial" pitchFamily="34" charset="0"/>
              </a:rPr>
              <a:t>Library</a:t>
            </a:r>
            <a:r>
              <a:rPr lang="en-US" b="1" dirty="0" smtClean="0">
                <a:solidFill>
                  <a:schemeClr val="accent2">
                    <a:lumMod val="50000"/>
                  </a:schemeClr>
                </a:solidFill>
                <a:latin typeface="Arial" pitchFamily="34" charset="0"/>
                <a:cs typeface="Arial" pitchFamily="34" charset="0"/>
              </a:rPr>
              <a:t> </a:t>
            </a:r>
            <a:r>
              <a:rPr lang="en-US" b="1" dirty="0" smtClean="0">
                <a:solidFill>
                  <a:schemeClr val="tx1"/>
                </a:solidFill>
                <a:latin typeface="Arial" pitchFamily="34" charset="0"/>
                <a:cs typeface="Arial" pitchFamily="34" charset="0"/>
              </a:rPr>
              <a:t>Journal’s</a:t>
            </a:r>
            <a:r>
              <a:rPr lang="en-US" b="1" dirty="0" smtClean="0">
                <a:solidFill>
                  <a:schemeClr val="accent2">
                    <a:lumMod val="50000"/>
                  </a:schemeClr>
                </a:solidFill>
                <a:latin typeface="Arial" pitchFamily="34" charset="0"/>
                <a:cs typeface="Arial" pitchFamily="34" charset="0"/>
              </a:rPr>
              <a:t/>
            </a:r>
            <a:br>
              <a:rPr lang="en-US" b="1" dirty="0" smtClean="0">
                <a:solidFill>
                  <a:schemeClr val="accent2">
                    <a:lumMod val="50000"/>
                  </a:schemeClr>
                </a:solidFill>
                <a:latin typeface="Arial" pitchFamily="34" charset="0"/>
                <a:cs typeface="Arial" pitchFamily="34" charset="0"/>
              </a:rPr>
            </a:br>
            <a:r>
              <a:rPr lang="en-US" sz="3600" b="1" dirty="0" smtClean="0">
                <a:solidFill>
                  <a:schemeClr val="tx1"/>
                </a:solidFill>
                <a:latin typeface="Arial" pitchFamily="34" charset="0"/>
                <a:cs typeface="Arial" pitchFamily="34" charset="0"/>
              </a:rPr>
              <a:t>Best Business Books </a:t>
            </a:r>
            <a:r>
              <a:rPr lang="en-US" sz="3200" b="1" dirty="0" smtClean="0">
                <a:solidFill>
                  <a:schemeClr val="tx1"/>
                </a:solidFill>
                <a:latin typeface="Arial" pitchFamily="34" charset="0"/>
                <a:cs typeface="Arial" pitchFamily="34" charset="0"/>
              </a:rPr>
              <a:t/>
            </a:r>
            <a:br>
              <a:rPr lang="en-US" sz="3200" b="1" dirty="0" smtClean="0">
                <a:solidFill>
                  <a:schemeClr val="tx1"/>
                </a:solidFill>
                <a:latin typeface="Arial" pitchFamily="34" charset="0"/>
                <a:cs typeface="Arial" pitchFamily="34" charset="0"/>
              </a:rPr>
            </a:br>
            <a:endParaRPr lang="en-US" sz="3200" dirty="0">
              <a:solidFill>
                <a:schemeClr val="tx1"/>
              </a:solidFill>
            </a:endParaRPr>
          </a:p>
        </p:txBody>
      </p:sp>
      <p:sp>
        <p:nvSpPr>
          <p:cNvPr id="29698" name="Content Placeholder 2"/>
          <p:cNvSpPr>
            <a:spLocks noGrp="1"/>
          </p:cNvSpPr>
          <p:nvPr>
            <p:ph idx="1"/>
          </p:nvPr>
        </p:nvSpPr>
        <p:spPr>
          <a:xfrm>
            <a:off x="533400" y="5867400"/>
            <a:ext cx="8610600" cy="990600"/>
          </a:xfrm>
        </p:spPr>
        <p:txBody>
          <a:bodyPr>
            <a:normAutofit/>
          </a:bodyPr>
          <a:lstStyle/>
          <a:p>
            <a:pPr eaLnBrk="1" hangingPunct="1">
              <a:buFontTx/>
              <a:buNone/>
            </a:pPr>
            <a:r>
              <a:rPr lang="en-US" sz="1900" dirty="0" smtClean="0">
                <a:solidFill>
                  <a:schemeClr val="accent1">
                    <a:lumMod val="60000"/>
                    <a:lumOff val="40000"/>
                  </a:schemeClr>
                </a:solidFill>
                <a:latin typeface="Arial" pitchFamily="34" charset="0"/>
                <a:cs typeface="Arial" pitchFamily="34" charset="0"/>
                <a:hlinkClick r:id="rId3"/>
              </a:rPr>
              <a:t>http://www.libraryjournal.com/lj/collectiondevelopmentspecialty2/888437-483/lj_best_business_books_2010.html.csp</a:t>
            </a:r>
            <a:endParaRPr lang="en-US" sz="1900" dirty="0" smtClean="0">
              <a:solidFill>
                <a:schemeClr val="accent1">
                  <a:lumMod val="60000"/>
                  <a:lumOff val="40000"/>
                </a:schemeClr>
              </a:solidFill>
              <a:latin typeface="Arial" pitchFamily="34" charset="0"/>
              <a:cs typeface="Arial" pitchFamily="34" charset="0"/>
            </a:endParaRPr>
          </a:p>
          <a:p>
            <a:pPr eaLnBrk="1" hangingPunct="1">
              <a:buFontTx/>
              <a:buNone/>
            </a:pPr>
            <a:endParaRPr lang="en-US" dirty="0" smtClean="0"/>
          </a:p>
        </p:txBody>
      </p:sp>
      <p:pic>
        <p:nvPicPr>
          <p:cNvPr id="29699" name="Picture 3" descr="LJ-110315.png"/>
          <p:cNvPicPr>
            <a:picLocks noChangeAspect="1"/>
          </p:cNvPicPr>
          <p:nvPr/>
        </p:nvPicPr>
        <p:blipFill>
          <a:blip r:embed="rId4" cstate="print"/>
          <a:srcRect/>
          <a:stretch>
            <a:fillRect/>
          </a:stretch>
        </p:blipFill>
        <p:spPr bwMode="auto">
          <a:xfrm>
            <a:off x="7467600" y="228600"/>
            <a:ext cx="1369303" cy="1828800"/>
          </a:xfrm>
          <a:prstGeom prst="rect">
            <a:avLst/>
          </a:prstGeom>
          <a:noFill/>
          <a:ln w="9525">
            <a:noFill/>
            <a:miter lim="800000"/>
            <a:headEnd/>
            <a:tailEnd/>
          </a:ln>
        </p:spPr>
      </p:pic>
      <p:sp>
        <p:nvSpPr>
          <p:cNvPr id="12" name="TextBox 11"/>
          <p:cNvSpPr txBox="1"/>
          <p:nvPr/>
        </p:nvSpPr>
        <p:spPr>
          <a:xfrm>
            <a:off x="762000" y="2209800"/>
            <a:ext cx="3352800" cy="1200329"/>
          </a:xfrm>
          <a:prstGeom prst="rect">
            <a:avLst/>
          </a:prstGeom>
          <a:solidFill>
            <a:schemeClr val="accent2">
              <a:lumMod val="20000"/>
              <a:lumOff val="80000"/>
            </a:schemeClr>
          </a:solidFill>
          <a:ln w="50800" cmpd="sng">
            <a:solidFill>
              <a:srgbClr val="A32A1D"/>
            </a:solidFill>
          </a:ln>
          <a:scene3d>
            <a:camera prst="orthographicFront"/>
            <a:lightRig rig="threePt" dir="t"/>
          </a:scene3d>
          <a:sp3d>
            <a:bevelT/>
          </a:sp3d>
        </p:spPr>
        <p:txBody>
          <a:bodyPr wrap="square" rtlCol="0">
            <a:spAutoFit/>
          </a:bodyPr>
          <a:lstStyle/>
          <a:p>
            <a:pPr algn="ctr">
              <a:defRPr/>
            </a:pPr>
            <a:r>
              <a:rPr lang="en-US" sz="3600" dirty="0" smtClean="0">
                <a:solidFill>
                  <a:srgbClr val="A32A1D"/>
                </a:solidFill>
                <a:latin typeface="Georgia" pitchFamily="18" charset="0"/>
              </a:rPr>
              <a:t>Management &amp; Leadership</a:t>
            </a:r>
            <a:endParaRPr lang="en-US" sz="3600" dirty="0">
              <a:solidFill>
                <a:srgbClr val="A32A1D"/>
              </a:solidFill>
              <a:latin typeface="Georgia" pitchFamily="18" charset="0"/>
            </a:endParaRPr>
          </a:p>
        </p:txBody>
      </p:sp>
      <p:sp>
        <p:nvSpPr>
          <p:cNvPr id="13" name="TextBox 12"/>
          <p:cNvSpPr txBox="1"/>
          <p:nvPr/>
        </p:nvSpPr>
        <p:spPr>
          <a:xfrm>
            <a:off x="4648200" y="2209800"/>
            <a:ext cx="3352800" cy="1200329"/>
          </a:xfrm>
          <a:prstGeom prst="rect">
            <a:avLst/>
          </a:prstGeom>
          <a:solidFill>
            <a:schemeClr val="accent3">
              <a:lumMod val="20000"/>
              <a:lumOff val="80000"/>
            </a:schemeClr>
          </a:solidFill>
          <a:ln w="50800" cmpd="sng">
            <a:solidFill>
              <a:srgbClr val="204A34"/>
            </a:solidFill>
          </a:ln>
          <a:scene3d>
            <a:camera prst="orthographicFront"/>
            <a:lightRig rig="threePt" dir="t"/>
          </a:scene3d>
          <a:sp3d>
            <a:bevelT/>
          </a:sp3d>
        </p:spPr>
        <p:txBody>
          <a:bodyPr wrap="square" rtlCol="0">
            <a:spAutoFit/>
          </a:bodyPr>
          <a:lstStyle/>
          <a:p>
            <a:pPr algn="ctr">
              <a:defRPr/>
            </a:pPr>
            <a:r>
              <a:rPr lang="en-US" sz="3600" dirty="0" smtClean="0">
                <a:solidFill>
                  <a:srgbClr val="204A34"/>
                </a:solidFill>
                <a:latin typeface="Georgia" pitchFamily="18" charset="0"/>
              </a:rPr>
              <a:t>Organizational Dynamics</a:t>
            </a:r>
            <a:endParaRPr lang="en-US" sz="3600" dirty="0">
              <a:solidFill>
                <a:srgbClr val="204A34"/>
              </a:solidFill>
              <a:latin typeface="Georgia" pitchFamily="18" charset="0"/>
            </a:endParaRPr>
          </a:p>
        </p:txBody>
      </p:sp>
      <p:sp>
        <p:nvSpPr>
          <p:cNvPr id="14" name="TextBox 13"/>
          <p:cNvSpPr txBox="1"/>
          <p:nvPr/>
        </p:nvSpPr>
        <p:spPr>
          <a:xfrm>
            <a:off x="762000" y="4038600"/>
            <a:ext cx="3352800" cy="1200329"/>
          </a:xfrm>
          <a:prstGeom prst="rect">
            <a:avLst/>
          </a:prstGeom>
          <a:solidFill>
            <a:schemeClr val="accent1">
              <a:lumMod val="20000"/>
              <a:lumOff val="80000"/>
            </a:schemeClr>
          </a:solidFill>
          <a:ln w="50800" cmpd="sng">
            <a:solidFill>
              <a:srgbClr val="002060"/>
            </a:solidFill>
          </a:ln>
          <a:scene3d>
            <a:camera prst="orthographicFront"/>
            <a:lightRig rig="threePt" dir="t"/>
          </a:scene3d>
          <a:sp3d>
            <a:bevelT/>
          </a:sp3d>
        </p:spPr>
        <p:txBody>
          <a:bodyPr wrap="square" rtlCol="0">
            <a:spAutoFit/>
          </a:bodyPr>
          <a:lstStyle/>
          <a:p>
            <a:pPr algn="ctr">
              <a:defRPr/>
            </a:pPr>
            <a:r>
              <a:rPr lang="en-US" sz="3600" dirty="0" smtClean="0">
                <a:solidFill>
                  <a:srgbClr val="002060"/>
                </a:solidFill>
                <a:latin typeface="Georgia" pitchFamily="18" charset="0"/>
              </a:rPr>
              <a:t>Marketing</a:t>
            </a:r>
          </a:p>
          <a:p>
            <a:pPr algn="ctr">
              <a:defRPr/>
            </a:pPr>
            <a:endParaRPr lang="en-US" sz="3600" dirty="0">
              <a:solidFill>
                <a:srgbClr val="002060"/>
              </a:solidFill>
              <a:latin typeface="Georgia" pitchFamily="18" charset="0"/>
            </a:endParaRPr>
          </a:p>
        </p:txBody>
      </p:sp>
      <p:sp>
        <p:nvSpPr>
          <p:cNvPr id="15" name="TextBox 14"/>
          <p:cNvSpPr txBox="1"/>
          <p:nvPr/>
        </p:nvSpPr>
        <p:spPr>
          <a:xfrm>
            <a:off x="4648200" y="4038600"/>
            <a:ext cx="3352800" cy="1200329"/>
          </a:xfrm>
          <a:prstGeom prst="rect">
            <a:avLst/>
          </a:prstGeom>
          <a:solidFill>
            <a:schemeClr val="accent6">
              <a:lumMod val="20000"/>
              <a:lumOff val="80000"/>
            </a:schemeClr>
          </a:solidFill>
          <a:ln w="50800" cmpd="sng">
            <a:solidFill>
              <a:srgbClr val="EB5215"/>
            </a:solidFill>
          </a:ln>
          <a:scene3d>
            <a:camera prst="orthographicFront"/>
            <a:lightRig rig="threePt" dir="t"/>
          </a:scene3d>
          <a:sp3d>
            <a:bevelT/>
          </a:sp3d>
        </p:spPr>
        <p:txBody>
          <a:bodyPr wrap="square" rtlCol="0">
            <a:spAutoFit/>
          </a:bodyPr>
          <a:lstStyle/>
          <a:p>
            <a:pPr algn="ctr">
              <a:defRPr/>
            </a:pPr>
            <a:r>
              <a:rPr lang="en-US" sz="3600" dirty="0" smtClean="0">
                <a:solidFill>
                  <a:srgbClr val="EB5215"/>
                </a:solidFill>
                <a:latin typeface="Georgia" pitchFamily="18" charset="0"/>
              </a:rPr>
              <a:t>Success</a:t>
            </a:r>
          </a:p>
          <a:p>
            <a:pPr algn="ctr">
              <a:defRPr/>
            </a:pPr>
            <a:endParaRPr lang="en-US" sz="3600" dirty="0">
              <a:solidFill>
                <a:srgbClr val="002060"/>
              </a:solidFill>
              <a:latin typeface="Georgia" pitchFamily="18" charset="0"/>
            </a:endParaRPr>
          </a:p>
        </p:txBody>
      </p:sp>
    </p:spTree>
  </p:cSld>
  <p:clrMapOvr>
    <a:masterClrMapping/>
  </p:clrMapOvr>
  <p:transition xmlns:p14="http://schemas.microsoft.com/office/powerpoint/2010/main">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498475" y="306388"/>
            <a:ext cx="7445375" cy="1446212"/>
          </a:xfrm>
          <a:prstGeom prst="rect">
            <a:avLst/>
          </a:prstGeom>
        </p:spPr>
        <p:txBody>
          <a:bodyPr/>
          <a:lstStyle/>
          <a:p>
            <a:pPr>
              <a:spcBef>
                <a:spcPct val="50000"/>
              </a:spcBef>
              <a:defRPr/>
            </a:pPr>
            <a:r>
              <a:rPr lang="en-US" sz="4000" b="1" kern="0" dirty="0">
                <a:solidFill>
                  <a:srgbClr val="002060"/>
                </a:solidFill>
                <a:latin typeface="Arial" pitchFamily="34" charset="0"/>
                <a:ea typeface="+mj-ea"/>
                <a:cs typeface="Arial" pitchFamily="34" charset="0"/>
              </a:rPr>
              <a:t>Switch</a:t>
            </a:r>
          </a:p>
          <a:p>
            <a:pPr>
              <a:spcBef>
                <a:spcPct val="50000"/>
              </a:spcBef>
              <a:defRPr/>
            </a:pPr>
            <a:r>
              <a:rPr lang="en-US" sz="2800" b="1" kern="0" dirty="0">
                <a:solidFill>
                  <a:srgbClr val="002060"/>
                </a:solidFill>
                <a:latin typeface="Arial" pitchFamily="34" charset="0"/>
                <a:ea typeface="+mj-ea"/>
                <a:cs typeface="Arial" pitchFamily="34" charset="0"/>
              </a:rPr>
              <a:t>     by Chip and Dan Heath</a:t>
            </a:r>
          </a:p>
          <a:p>
            <a:pPr>
              <a:spcBef>
                <a:spcPct val="50000"/>
              </a:spcBef>
              <a:defRPr/>
            </a:pPr>
            <a:endParaRPr lang="en-US" sz="4000" b="1" kern="0" dirty="0">
              <a:solidFill>
                <a:schemeClr val="bg1"/>
              </a:solidFill>
              <a:latin typeface="Arial" pitchFamily="34" charset="0"/>
              <a:ea typeface="+mj-ea"/>
              <a:cs typeface="Arial" pitchFamily="34" charset="0"/>
            </a:endParaRPr>
          </a:p>
          <a:p>
            <a:pPr>
              <a:spcBef>
                <a:spcPct val="50000"/>
              </a:spcBef>
              <a:defRPr/>
            </a:pPr>
            <a:endParaRPr lang="en-US" sz="4000" b="1" kern="0" dirty="0">
              <a:solidFill>
                <a:schemeClr val="bg1"/>
              </a:solidFill>
              <a:latin typeface="Arial" pitchFamily="34" charset="0"/>
              <a:ea typeface="+mj-ea"/>
              <a:cs typeface="Arial" pitchFamily="34" charset="0"/>
            </a:endParaRPr>
          </a:p>
        </p:txBody>
      </p:sp>
      <p:sp>
        <p:nvSpPr>
          <p:cNvPr id="76802" name="Rectangle 3"/>
          <p:cNvSpPr>
            <a:spLocks noChangeArrowheads="1"/>
          </p:cNvSpPr>
          <p:nvPr/>
        </p:nvSpPr>
        <p:spPr bwMode="auto">
          <a:xfrm>
            <a:off x="2286000" y="2459038"/>
            <a:ext cx="4572000" cy="461962"/>
          </a:xfrm>
          <a:prstGeom prst="rect">
            <a:avLst/>
          </a:prstGeom>
          <a:noFill/>
          <a:ln w="9525">
            <a:noFill/>
            <a:miter lim="800000"/>
            <a:headEnd/>
            <a:tailEnd/>
          </a:ln>
        </p:spPr>
        <p:txBody>
          <a:bodyPr>
            <a:spAutoFit/>
          </a:bodyPr>
          <a:lstStyle/>
          <a:p>
            <a:r>
              <a:rPr lang="en-US"/>
              <a:t> </a:t>
            </a:r>
          </a:p>
        </p:txBody>
      </p:sp>
      <p:pic>
        <p:nvPicPr>
          <p:cNvPr id="76803" name="Picture 4" descr="Switch.jpg"/>
          <p:cNvPicPr>
            <a:picLocks noChangeAspect="1"/>
          </p:cNvPicPr>
          <p:nvPr/>
        </p:nvPicPr>
        <p:blipFill>
          <a:blip r:embed="rId3" cstate="print"/>
          <a:srcRect/>
          <a:stretch>
            <a:fillRect/>
          </a:stretch>
        </p:blipFill>
        <p:spPr bwMode="auto">
          <a:xfrm>
            <a:off x="6553200" y="228600"/>
            <a:ext cx="1981200" cy="2935288"/>
          </a:xfrm>
          <a:prstGeom prst="rect">
            <a:avLst/>
          </a:prstGeom>
          <a:noFill/>
          <a:ln w="9525">
            <a:noFill/>
            <a:miter lim="800000"/>
            <a:headEnd/>
            <a:tailEnd/>
          </a:ln>
        </p:spPr>
      </p:pic>
      <p:pic>
        <p:nvPicPr>
          <p:cNvPr id="76804" name="Picture 5" descr="change3.jpg"/>
          <p:cNvPicPr>
            <a:picLocks noChangeAspect="1"/>
          </p:cNvPicPr>
          <p:nvPr/>
        </p:nvPicPr>
        <p:blipFill>
          <a:blip r:embed="rId4" cstate="print"/>
          <a:srcRect/>
          <a:stretch>
            <a:fillRect/>
          </a:stretch>
        </p:blipFill>
        <p:spPr bwMode="auto">
          <a:xfrm>
            <a:off x="990600" y="2590800"/>
            <a:ext cx="4572000" cy="3429000"/>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838200" y="304800"/>
            <a:ext cx="7445375" cy="1446213"/>
          </a:xfrm>
          <a:prstGeom prst="rect">
            <a:avLst/>
          </a:prstGeom>
        </p:spPr>
        <p:txBody>
          <a:bodyPr/>
          <a:lstStyle/>
          <a:p>
            <a:pPr algn="ctr">
              <a:spcBef>
                <a:spcPct val="50000"/>
              </a:spcBef>
              <a:defRPr/>
            </a:pPr>
            <a:r>
              <a:rPr lang="en-US" sz="4000" b="1" kern="0" dirty="0">
                <a:solidFill>
                  <a:srgbClr val="002060"/>
                </a:solidFill>
                <a:latin typeface="Arial" pitchFamily="34" charset="0"/>
                <a:ea typeface="+mj-ea"/>
                <a:cs typeface="Arial" pitchFamily="34" charset="0"/>
              </a:rPr>
              <a:t>Two Essentials of Change Leadership</a:t>
            </a:r>
          </a:p>
          <a:p>
            <a:pPr>
              <a:spcBef>
                <a:spcPct val="50000"/>
              </a:spcBef>
              <a:defRPr/>
            </a:pPr>
            <a:endParaRPr lang="en-US" sz="4000" b="1" kern="0" dirty="0">
              <a:solidFill>
                <a:schemeClr val="bg1"/>
              </a:solidFill>
              <a:latin typeface="Arial" pitchFamily="34" charset="0"/>
              <a:ea typeface="+mj-ea"/>
              <a:cs typeface="Arial" pitchFamily="34" charset="0"/>
            </a:endParaRPr>
          </a:p>
          <a:p>
            <a:pPr>
              <a:spcBef>
                <a:spcPct val="50000"/>
              </a:spcBef>
              <a:defRPr/>
            </a:pPr>
            <a:endParaRPr lang="en-US" sz="4000" b="1" kern="0" dirty="0">
              <a:solidFill>
                <a:schemeClr val="bg1"/>
              </a:solidFill>
              <a:latin typeface="Arial" pitchFamily="34" charset="0"/>
              <a:ea typeface="+mj-ea"/>
              <a:cs typeface="Arial" pitchFamily="34" charset="0"/>
            </a:endParaRPr>
          </a:p>
        </p:txBody>
      </p:sp>
      <p:sp>
        <p:nvSpPr>
          <p:cNvPr id="78850" name="Rectangle 3"/>
          <p:cNvSpPr>
            <a:spLocks noChangeArrowheads="1"/>
          </p:cNvSpPr>
          <p:nvPr/>
        </p:nvSpPr>
        <p:spPr bwMode="auto">
          <a:xfrm>
            <a:off x="2286000" y="2459038"/>
            <a:ext cx="4572000" cy="461962"/>
          </a:xfrm>
          <a:prstGeom prst="rect">
            <a:avLst/>
          </a:prstGeom>
          <a:noFill/>
          <a:ln w="9525">
            <a:noFill/>
            <a:miter lim="800000"/>
            <a:headEnd/>
            <a:tailEnd/>
          </a:ln>
        </p:spPr>
        <p:txBody>
          <a:bodyPr>
            <a:spAutoFit/>
          </a:bodyPr>
          <a:lstStyle/>
          <a:p>
            <a:r>
              <a:rPr lang="en-US"/>
              <a:t> </a:t>
            </a:r>
          </a:p>
        </p:txBody>
      </p:sp>
      <p:sp>
        <p:nvSpPr>
          <p:cNvPr id="78851" name="TextBox 6"/>
          <p:cNvSpPr txBox="1">
            <a:spLocks noChangeArrowheads="1"/>
          </p:cNvSpPr>
          <p:nvPr/>
        </p:nvSpPr>
        <p:spPr bwMode="auto">
          <a:xfrm>
            <a:off x="838200" y="2209800"/>
            <a:ext cx="5867400" cy="1570038"/>
          </a:xfrm>
          <a:prstGeom prst="rect">
            <a:avLst/>
          </a:prstGeom>
          <a:noFill/>
          <a:ln w="9525">
            <a:noFill/>
            <a:miter lim="800000"/>
            <a:headEnd/>
            <a:tailEnd/>
          </a:ln>
        </p:spPr>
        <p:txBody>
          <a:bodyPr>
            <a:spAutoFit/>
          </a:bodyPr>
          <a:lstStyle/>
          <a:p>
            <a:pPr marL="457200" indent="-457200">
              <a:buFontTx/>
              <a:buBlip>
                <a:blip r:embed="rId3"/>
              </a:buBlip>
            </a:pPr>
            <a:r>
              <a:rPr lang="en-US" sz="3200">
                <a:solidFill>
                  <a:srgbClr val="C00000"/>
                </a:solidFill>
                <a:latin typeface="Arial" charset="0"/>
                <a:cs typeface="Arial" charset="0"/>
              </a:rPr>
              <a:t>Influence environment</a:t>
            </a:r>
          </a:p>
          <a:p>
            <a:pPr marL="457200" indent="-457200"/>
            <a:endParaRPr lang="en-US" sz="3200">
              <a:solidFill>
                <a:srgbClr val="C00000"/>
              </a:solidFill>
              <a:latin typeface="Arial" charset="0"/>
              <a:cs typeface="Arial" charset="0"/>
            </a:endParaRPr>
          </a:p>
          <a:p>
            <a:pPr marL="457200" indent="-457200">
              <a:buFontTx/>
              <a:buBlip>
                <a:blip r:embed="rId3"/>
              </a:buBlip>
            </a:pPr>
            <a:r>
              <a:rPr lang="en-US" sz="3200">
                <a:solidFill>
                  <a:srgbClr val="C00000"/>
                </a:solidFill>
                <a:latin typeface="Arial" charset="0"/>
                <a:cs typeface="Arial" charset="0"/>
              </a:rPr>
              <a:t>Influence heart and mind</a:t>
            </a:r>
          </a:p>
        </p:txBody>
      </p:sp>
      <p:pic>
        <p:nvPicPr>
          <p:cNvPr id="78852" name="Picture 4" descr="heart%20and%20mind%20image.jpg"/>
          <p:cNvPicPr>
            <a:picLocks noChangeAspect="1"/>
          </p:cNvPicPr>
          <p:nvPr/>
        </p:nvPicPr>
        <p:blipFill>
          <a:blip r:embed="rId4" cstate="print"/>
          <a:srcRect/>
          <a:stretch>
            <a:fillRect/>
          </a:stretch>
        </p:blipFill>
        <p:spPr bwMode="auto">
          <a:xfrm>
            <a:off x="6705600" y="3505200"/>
            <a:ext cx="1881188" cy="3124200"/>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990600" y="304800"/>
            <a:ext cx="7445375" cy="1446213"/>
          </a:xfrm>
          <a:prstGeom prst="rect">
            <a:avLst/>
          </a:prstGeom>
        </p:spPr>
        <p:txBody>
          <a:bodyPr/>
          <a:lstStyle/>
          <a:p>
            <a:pPr algn="ctr">
              <a:spcBef>
                <a:spcPct val="50000"/>
              </a:spcBef>
              <a:defRPr/>
            </a:pPr>
            <a:r>
              <a:rPr lang="en-US" sz="4000" b="1" kern="0" dirty="0">
                <a:solidFill>
                  <a:srgbClr val="002060"/>
                </a:solidFill>
                <a:latin typeface="Arial" pitchFamily="34" charset="0"/>
                <a:ea typeface="+mj-ea"/>
                <a:cs typeface="Arial" pitchFamily="34" charset="0"/>
              </a:rPr>
              <a:t>Direct the Rider</a:t>
            </a:r>
          </a:p>
          <a:p>
            <a:pPr>
              <a:spcBef>
                <a:spcPct val="50000"/>
              </a:spcBef>
              <a:defRPr/>
            </a:pPr>
            <a:r>
              <a:rPr lang="en-US" sz="2800" b="1" kern="0" dirty="0">
                <a:solidFill>
                  <a:schemeClr val="accent2">
                    <a:lumMod val="50000"/>
                  </a:schemeClr>
                </a:solidFill>
                <a:latin typeface="Arial" pitchFamily="34" charset="0"/>
                <a:ea typeface="+mj-ea"/>
                <a:cs typeface="Arial" pitchFamily="34" charset="0"/>
              </a:rPr>
              <a:t>    </a:t>
            </a:r>
          </a:p>
          <a:p>
            <a:pPr>
              <a:spcBef>
                <a:spcPct val="50000"/>
              </a:spcBef>
              <a:defRPr/>
            </a:pPr>
            <a:endParaRPr lang="en-US" sz="4000" b="1" kern="0" dirty="0">
              <a:solidFill>
                <a:schemeClr val="bg1"/>
              </a:solidFill>
              <a:latin typeface="Arial" pitchFamily="34" charset="0"/>
              <a:ea typeface="+mj-ea"/>
              <a:cs typeface="Arial" pitchFamily="34" charset="0"/>
            </a:endParaRPr>
          </a:p>
          <a:p>
            <a:pPr>
              <a:spcBef>
                <a:spcPct val="50000"/>
              </a:spcBef>
              <a:defRPr/>
            </a:pPr>
            <a:endParaRPr lang="en-US" sz="4000" b="1" kern="0" dirty="0">
              <a:solidFill>
                <a:schemeClr val="bg1"/>
              </a:solidFill>
              <a:latin typeface="Arial" pitchFamily="34" charset="0"/>
              <a:ea typeface="+mj-ea"/>
              <a:cs typeface="Arial" pitchFamily="34" charset="0"/>
            </a:endParaRPr>
          </a:p>
        </p:txBody>
      </p:sp>
      <p:sp>
        <p:nvSpPr>
          <p:cNvPr id="80898" name="Rectangle 3"/>
          <p:cNvSpPr>
            <a:spLocks noChangeArrowheads="1"/>
          </p:cNvSpPr>
          <p:nvPr/>
        </p:nvSpPr>
        <p:spPr bwMode="auto">
          <a:xfrm>
            <a:off x="2286000" y="2459038"/>
            <a:ext cx="4572000" cy="461962"/>
          </a:xfrm>
          <a:prstGeom prst="rect">
            <a:avLst/>
          </a:prstGeom>
          <a:noFill/>
          <a:ln w="9525">
            <a:noFill/>
            <a:miter lim="800000"/>
            <a:headEnd/>
            <a:tailEnd/>
          </a:ln>
        </p:spPr>
        <p:txBody>
          <a:bodyPr>
            <a:spAutoFit/>
          </a:bodyPr>
          <a:lstStyle/>
          <a:p>
            <a:r>
              <a:rPr lang="en-US"/>
              <a:t> </a:t>
            </a:r>
          </a:p>
        </p:txBody>
      </p:sp>
      <p:pic>
        <p:nvPicPr>
          <p:cNvPr id="80899" name="Picture 4" descr="30_10_10 Bullriding Tombstone MJK8 (Small).JPG"/>
          <p:cNvPicPr>
            <a:picLocks noChangeAspect="1"/>
          </p:cNvPicPr>
          <p:nvPr/>
        </p:nvPicPr>
        <p:blipFill>
          <a:blip r:embed="rId3" cstate="print"/>
          <a:srcRect/>
          <a:stretch>
            <a:fillRect/>
          </a:stretch>
        </p:blipFill>
        <p:spPr bwMode="auto">
          <a:xfrm>
            <a:off x="1219200" y="1447800"/>
            <a:ext cx="6858000" cy="4575175"/>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914400" y="304800"/>
            <a:ext cx="7445375" cy="1446213"/>
          </a:xfrm>
          <a:prstGeom prst="rect">
            <a:avLst/>
          </a:prstGeom>
        </p:spPr>
        <p:txBody>
          <a:bodyPr/>
          <a:lstStyle/>
          <a:p>
            <a:pPr algn="ctr">
              <a:spcBef>
                <a:spcPct val="50000"/>
              </a:spcBef>
              <a:defRPr/>
            </a:pPr>
            <a:r>
              <a:rPr lang="en-US" sz="4000" b="1" kern="0" dirty="0">
                <a:solidFill>
                  <a:srgbClr val="204A34"/>
                </a:solidFill>
                <a:latin typeface="Arial" pitchFamily="34" charset="0"/>
                <a:ea typeface="+mj-ea"/>
                <a:cs typeface="Arial" pitchFamily="34" charset="0"/>
              </a:rPr>
              <a:t>Motivate the Elephant</a:t>
            </a:r>
          </a:p>
          <a:p>
            <a:pPr>
              <a:spcBef>
                <a:spcPct val="50000"/>
              </a:spcBef>
              <a:defRPr/>
            </a:pPr>
            <a:r>
              <a:rPr lang="en-US" sz="2800" b="1" kern="0" dirty="0">
                <a:solidFill>
                  <a:schemeClr val="accent2">
                    <a:lumMod val="50000"/>
                  </a:schemeClr>
                </a:solidFill>
                <a:latin typeface="Arial" pitchFamily="34" charset="0"/>
                <a:ea typeface="+mj-ea"/>
                <a:cs typeface="Arial" pitchFamily="34" charset="0"/>
              </a:rPr>
              <a:t>    </a:t>
            </a:r>
          </a:p>
          <a:p>
            <a:pPr>
              <a:spcBef>
                <a:spcPct val="50000"/>
              </a:spcBef>
              <a:defRPr/>
            </a:pPr>
            <a:endParaRPr lang="en-US" sz="4000" b="1" kern="0" dirty="0">
              <a:solidFill>
                <a:schemeClr val="bg1"/>
              </a:solidFill>
              <a:latin typeface="Arial" pitchFamily="34" charset="0"/>
              <a:ea typeface="+mj-ea"/>
              <a:cs typeface="Arial" pitchFamily="34" charset="0"/>
            </a:endParaRPr>
          </a:p>
          <a:p>
            <a:pPr>
              <a:spcBef>
                <a:spcPct val="50000"/>
              </a:spcBef>
              <a:defRPr/>
            </a:pPr>
            <a:endParaRPr lang="en-US" sz="4000" b="1" kern="0" dirty="0">
              <a:solidFill>
                <a:schemeClr val="bg1"/>
              </a:solidFill>
              <a:latin typeface="Arial" pitchFamily="34" charset="0"/>
              <a:ea typeface="+mj-ea"/>
              <a:cs typeface="Arial" pitchFamily="34" charset="0"/>
            </a:endParaRPr>
          </a:p>
        </p:txBody>
      </p:sp>
      <p:sp>
        <p:nvSpPr>
          <p:cNvPr id="82946" name="Rectangle 3"/>
          <p:cNvSpPr>
            <a:spLocks noChangeArrowheads="1"/>
          </p:cNvSpPr>
          <p:nvPr/>
        </p:nvSpPr>
        <p:spPr bwMode="auto">
          <a:xfrm>
            <a:off x="2286000" y="2459038"/>
            <a:ext cx="4572000" cy="461962"/>
          </a:xfrm>
          <a:prstGeom prst="rect">
            <a:avLst/>
          </a:prstGeom>
          <a:noFill/>
          <a:ln w="9525">
            <a:noFill/>
            <a:miter lim="800000"/>
            <a:headEnd/>
            <a:tailEnd/>
          </a:ln>
        </p:spPr>
        <p:txBody>
          <a:bodyPr>
            <a:spAutoFit/>
          </a:bodyPr>
          <a:lstStyle/>
          <a:p>
            <a:r>
              <a:rPr lang="en-US"/>
              <a:t> </a:t>
            </a:r>
          </a:p>
        </p:txBody>
      </p:sp>
      <p:pic>
        <p:nvPicPr>
          <p:cNvPr id="82947" name="Picture 4" descr="dancing-elephant.jpg"/>
          <p:cNvPicPr>
            <a:picLocks noChangeAspect="1"/>
          </p:cNvPicPr>
          <p:nvPr/>
        </p:nvPicPr>
        <p:blipFill>
          <a:blip r:embed="rId3" cstate="print"/>
          <a:srcRect/>
          <a:stretch>
            <a:fillRect/>
          </a:stretch>
        </p:blipFill>
        <p:spPr bwMode="auto">
          <a:xfrm>
            <a:off x="1447800" y="1371600"/>
            <a:ext cx="6350000" cy="4546600"/>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838200" y="304800"/>
            <a:ext cx="7445375" cy="1446213"/>
          </a:xfrm>
          <a:prstGeom prst="rect">
            <a:avLst/>
          </a:prstGeom>
        </p:spPr>
        <p:txBody>
          <a:bodyPr/>
          <a:lstStyle/>
          <a:p>
            <a:pPr algn="ctr">
              <a:spcBef>
                <a:spcPct val="50000"/>
              </a:spcBef>
              <a:defRPr/>
            </a:pPr>
            <a:r>
              <a:rPr lang="en-US" sz="4000" b="1" kern="0" dirty="0">
                <a:solidFill>
                  <a:srgbClr val="002060"/>
                </a:solidFill>
                <a:latin typeface="Arial" pitchFamily="34" charset="0"/>
                <a:ea typeface="+mj-ea"/>
                <a:cs typeface="Arial" pitchFamily="34" charset="0"/>
              </a:rPr>
              <a:t>Shape the Path</a:t>
            </a:r>
          </a:p>
          <a:p>
            <a:pPr>
              <a:spcBef>
                <a:spcPct val="50000"/>
              </a:spcBef>
              <a:defRPr/>
            </a:pPr>
            <a:r>
              <a:rPr lang="en-US" sz="2800" b="1" kern="0" dirty="0">
                <a:solidFill>
                  <a:schemeClr val="accent2">
                    <a:lumMod val="50000"/>
                  </a:schemeClr>
                </a:solidFill>
                <a:latin typeface="Arial" pitchFamily="34" charset="0"/>
                <a:ea typeface="+mj-ea"/>
                <a:cs typeface="Arial" pitchFamily="34" charset="0"/>
              </a:rPr>
              <a:t>    </a:t>
            </a:r>
          </a:p>
          <a:p>
            <a:pPr>
              <a:spcBef>
                <a:spcPct val="50000"/>
              </a:spcBef>
              <a:defRPr/>
            </a:pPr>
            <a:endParaRPr lang="en-US" sz="4000" b="1" kern="0" dirty="0">
              <a:solidFill>
                <a:schemeClr val="bg1"/>
              </a:solidFill>
              <a:latin typeface="Arial" pitchFamily="34" charset="0"/>
              <a:ea typeface="+mj-ea"/>
              <a:cs typeface="Arial" pitchFamily="34" charset="0"/>
            </a:endParaRPr>
          </a:p>
          <a:p>
            <a:pPr>
              <a:spcBef>
                <a:spcPct val="50000"/>
              </a:spcBef>
              <a:defRPr/>
            </a:pPr>
            <a:endParaRPr lang="en-US" sz="4000" b="1" kern="0" dirty="0">
              <a:solidFill>
                <a:schemeClr val="bg1"/>
              </a:solidFill>
              <a:latin typeface="Arial" pitchFamily="34" charset="0"/>
              <a:ea typeface="+mj-ea"/>
              <a:cs typeface="Arial" pitchFamily="34" charset="0"/>
            </a:endParaRPr>
          </a:p>
        </p:txBody>
      </p:sp>
      <p:sp>
        <p:nvSpPr>
          <p:cNvPr id="84994" name="Rectangle 3"/>
          <p:cNvSpPr>
            <a:spLocks noChangeArrowheads="1"/>
          </p:cNvSpPr>
          <p:nvPr/>
        </p:nvSpPr>
        <p:spPr bwMode="auto">
          <a:xfrm>
            <a:off x="2286000" y="2459038"/>
            <a:ext cx="4572000" cy="461962"/>
          </a:xfrm>
          <a:prstGeom prst="rect">
            <a:avLst/>
          </a:prstGeom>
          <a:noFill/>
          <a:ln w="9525">
            <a:noFill/>
            <a:miter lim="800000"/>
            <a:headEnd/>
            <a:tailEnd/>
          </a:ln>
        </p:spPr>
        <p:txBody>
          <a:bodyPr>
            <a:spAutoFit/>
          </a:bodyPr>
          <a:lstStyle/>
          <a:p>
            <a:r>
              <a:rPr lang="en-US"/>
              <a:t> </a:t>
            </a:r>
          </a:p>
        </p:txBody>
      </p:sp>
      <p:pic>
        <p:nvPicPr>
          <p:cNvPr id="84995" name="Picture 4" descr="path.jpg"/>
          <p:cNvPicPr>
            <a:picLocks noChangeAspect="1"/>
          </p:cNvPicPr>
          <p:nvPr/>
        </p:nvPicPr>
        <p:blipFill>
          <a:blip r:embed="rId3" cstate="print"/>
          <a:srcRect/>
          <a:stretch>
            <a:fillRect/>
          </a:stretch>
        </p:blipFill>
        <p:spPr bwMode="auto">
          <a:xfrm>
            <a:off x="1524000" y="1600200"/>
            <a:ext cx="6096000" cy="4572000"/>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295400" y="381000"/>
            <a:ext cx="6400800" cy="707886"/>
          </a:xfrm>
          <a:prstGeom prst="rect">
            <a:avLst/>
          </a:prstGeom>
          <a:noFill/>
        </p:spPr>
        <p:txBody>
          <a:bodyPr wrap="square" rtlCol="0">
            <a:spAutoFit/>
          </a:bodyPr>
          <a:lstStyle/>
          <a:p>
            <a:pPr algn="ctr"/>
            <a:r>
              <a:rPr lang="en-US" sz="4000" b="1" dirty="0" smtClean="0">
                <a:latin typeface="Arial" pitchFamily="34" charset="0"/>
                <a:cs typeface="Arial" pitchFamily="34" charset="0"/>
              </a:rPr>
              <a:t>Success</a:t>
            </a:r>
            <a:endParaRPr lang="en-US" sz="4000" b="1" dirty="0">
              <a:latin typeface="Arial" pitchFamily="34" charset="0"/>
              <a:cs typeface="Arial" pitchFamily="34" charset="0"/>
            </a:endParaRPr>
          </a:p>
        </p:txBody>
      </p:sp>
      <p:pic>
        <p:nvPicPr>
          <p:cNvPr id="3" name="Content Placeholder 3"/>
          <p:cNvPicPr>
            <a:picLocks noChangeAspect="1"/>
          </p:cNvPicPr>
          <p:nvPr/>
        </p:nvPicPr>
        <p:blipFill>
          <a:blip r:embed="rId4" cstate="print"/>
          <a:srcRect/>
          <a:stretch>
            <a:fillRect/>
          </a:stretch>
        </p:blipFill>
        <p:spPr>
          <a:xfrm rot="21011895">
            <a:off x="4390020" y="1662205"/>
            <a:ext cx="3124200" cy="4363575"/>
          </a:xfrm>
          <a:prstGeom prst="rect">
            <a:avLst/>
          </a:prstGeom>
        </p:spPr>
      </p:pic>
    </p:spTree>
  </p:cSld>
  <p:clrMapOvr>
    <a:masterClrMapping/>
  </p:clrMapOvr>
  <p:transition xmlns:p14="http://schemas.microsoft.com/office/powerpoint/2010/main">
    <p:fade/>
  </p:transition>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92162" name="Title 1"/>
          <p:cNvSpPr>
            <a:spLocks noGrp="1"/>
          </p:cNvSpPr>
          <p:nvPr>
            <p:ph type="title"/>
          </p:nvPr>
        </p:nvSpPr>
        <p:spPr>
          <a:xfrm>
            <a:off x="762000" y="304800"/>
            <a:ext cx="7445375" cy="574675"/>
          </a:xfrm>
        </p:spPr>
        <p:txBody>
          <a:bodyPr>
            <a:noAutofit/>
          </a:bodyPr>
          <a:lstStyle/>
          <a:p>
            <a:pPr algn="ctr" eaLnBrk="1" hangingPunct="1"/>
            <a:r>
              <a:rPr lang="en-US" sz="4000" b="1" dirty="0" smtClean="0">
                <a:solidFill>
                  <a:schemeClr val="bg1"/>
                </a:solidFill>
                <a:latin typeface="Arial" charset="0"/>
                <a:cs typeface="Arial" charset="0"/>
              </a:rPr>
              <a:t>Good ideas shot down?</a:t>
            </a:r>
            <a:br>
              <a:rPr lang="en-US" sz="4000" b="1" dirty="0" smtClean="0">
                <a:solidFill>
                  <a:schemeClr val="bg1"/>
                </a:solidFill>
                <a:latin typeface="Arial" charset="0"/>
                <a:cs typeface="Arial" charset="0"/>
              </a:rPr>
            </a:br>
            <a:r>
              <a:rPr lang="en-US" sz="4000" b="1" dirty="0" smtClean="0">
                <a:solidFill>
                  <a:schemeClr val="bg1"/>
                </a:solidFill>
                <a:latin typeface="Arial" charset="0"/>
                <a:cs typeface="Arial" charset="0"/>
              </a:rPr>
              <a:t>Create buy-in!</a:t>
            </a:r>
          </a:p>
        </p:txBody>
      </p:sp>
      <p:pic>
        <p:nvPicPr>
          <p:cNvPr id="92163" name="Picture 4"/>
          <p:cNvPicPr>
            <a:picLocks noChangeAspect="1"/>
          </p:cNvPicPr>
          <p:nvPr/>
        </p:nvPicPr>
        <p:blipFill>
          <a:blip r:embed="rId3" cstate="print"/>
          <a:srcRect/>
          <a:stretch>
            <a:fillRect/>
          </a:stretch>
        </p:blipFill>
        <p:spPr bwMode="auto">
          <a:xfrm>
            <a:off x="1371600" y="1371600"/>
            <a:ext cx="6400800" cy="4794673"/>
          </a:xfrm>
          <a:prstGeom prst="rect">
            <a:avLst/>
          </a:prstGeom>
          <a:noFill/>
          <a:ln w="9525">
            <a:noFill/>
            <a:miter lim="800000"/>
            <a:headEnd/>
            <a:tailEnd/>
          </a:ln>
        </p:spPr>
      </p:pic>
      <p:pic>
        <p:nvPicPr>
          <p:cNvPr id="4" name="Content Placeholder 3"/>
          <p:cNvPicPr>
            <a:picLocks noGrp="1" noChangeAspect="1"/>
          </p:cNvPicPr>
          <p:nvPr>
            <p:ph idx="1"/>
          </p:nvPr>
        </p:nvPicPr>
        <p:blipFill>
          <a:blip r:embed="rId4" cstate="print"/>
          <a:srcRect/>
          <a:stretch>
            <a:fillRect/>
          </a:stretch>
        </p:blipFill>
        <p:spPr>
          <a:xfrm>
            <a:off x="6781800" y="1676400"/>
            <a:ext cx="1828800" cy="2554288"/>
          </a:xfrm>
        </p:spPr>
      </p:pic>
      <p:sp>
        <p:nvSpPr>
          <p:cNvPr id="5" name="Rectangle 4"/>
          <p:cNvSpPr/>
          <p:nvPr/>
        </p:nvSpPr>
        <p:spPr>
          <a:xfrm>
            <a:off x="1371600" y="6172200"/>
            <a:ext cx="7772400" cy="461665"/>
          </a:xfrm>
          <a:prstGeom prst="rect">
            <a:avLst/>
          </a:prstGeom>
        </p:spPr>
        <p:txBody>
          <a:bodyPr wrap="square">
            <a:spAutoFit/>
          </a:bodyPr>
          <a:lstStyle/>
          <a:p>
            <a:r>
              <a:rPr lang="en-US" dirty="0" smtClean="0">
                <a:hlinkClick r:id="rId5"/>
              </a:rPr>
              <a:t>http://oakblue.wordpress.com/2011/04/21/the-red-baron/</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09" name="Title 1"/>
          <p:cNvSpPr>
            <a:spLocks noGrp="1"/>
          </p:cNvSpPr>
          <p:nvPr>
            <p:ph type="title"/>
          </p:nvPr>
        </p:nvSpPr>
        <p:spPr>
          <a:xfrm>
            <a:off x="2057400" y="304800"/>
            <a:ext cx="5105400" cy="574675"/>
          </a:xfrm>
        </p:spPr>
        <p:txBody>
          <a:bodyPr>
            <a:noAutofit/>
          </a:bodyPr>
          <a:lstStyle/>
          <a:p>
            <a:pPr algn="l" eaLnBrk="1" hangingPunct="1"/>
            <a:r>
              <a:rPr lang="en-US" sz="4000" b="1" dirty="0" smtClean="0">
                <a:latin typeface="Arial" charset="0"/>
                <a:cs typeface="Arial" charset="0"/>
              </a:rPr>
              <a:t>Let the attackers in!</a:t>
            </a:r>
          </a:p>
        </p:txBody>
      </p:sp>
      <p:pic>
        <p:nvPicPr>
          <p:cNvPr id="94210" name="Content Placeholder 3"/>
          <p:cNvPicPr>
            <a:picLocks noGrp="1" noChangeAspect="1"/>
          </p:cNvPicPr>
          <p:nvPr>
            <p:ph idx="1"/>
          </p:nvPr>
        </p:nvPicPr>
        <p:blipFill>
          <a:blip r:embed="rId3" cstate="print"/>
          <a:srcRect/>
          <a:stretch>
            <a:fillRect/>
          </a:stretch>
        </p:blipFill>
        <p:spPr>
          <a:xfrm>
            <a:off x="931863" y="1371600"/>
            <a:ext cx="7180262" cy="4572000"/>
          </a:xfr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Sure we can look at your data, again…</a:t>
            </a:r>
            <a:endParaRPr lang="en-US" b="1" dirty="0">
              <a:latin typeface="Arial" pitchFamily="34" charset="0"/>
              <a:cs typeface="Arial"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0800" y="1752600"/>
            <a:ext cx="3886200" cy="4580836"/>
          </a:xfrm>
        </p:spPr>
      </p:pic>
    </p:spTree>
    <p:extLst>
      <p:ext uri="{BB962C8B-B14F-4D97-AF65-F5344CB8AC3E}">
        <p14:creationId xmlns:p14="http://schemas.microsoft.com/office/powerpoint/2010/main" val="3061471366"/>
      </p:ext>
    </p:extLst>
  </p:cSld>
  <p:clrMapOvr>
    <a:masterClrMapping/>
  </p:clrMapOvr>
  <p:transition xmlns:p14="http://schemas.microsoft.com/office/powerpoint/2010/mai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6259" name="Rectangle 5"/>
          <p:cNvSpPr>
            <a:spLocks noChangeArrowheads="1"/>
          </p:cNvSpPr>
          <p:nvPr/>
        </p:nvSpPr>
        <p:spPr bwMode="auto">
          <a:xfrm>
            <a:off x="609216" y="304800"/>
            <a:ext cx="7925568" cy="1200329"/>
          </a:xfrm>
          <a:prstGeom prst="rect">
            <a:avLst/>
          </a:prstGeom>
          <a:noFill/>
          <a:ln w="9525">
            <a:noFill/>
            <a:miter lim="800000"/>
            <a:headEnd/>
            <a:tailEnd/>
          </a:ln>
        </p:spPr>
        <p:txBody>
          <a:bodyPr wrap="none">
            <a:spAutoFit/>
          </a:bodyPr>
          <a:lstStyle/>
          <a:p>
            <a:r>
              <a:rPr lang="en-US" sz="7200" b="1" dirty="0" smtClean="0">
                <a:solidFill>
                  <a:schemeClr val="bg1"/>
                </a:solidFill>
                <a:latin typeface="Papyrus" pitchFamily="66" charset="0"/>
              </a:rPr>
              <a:t>R-E-S-P-E-C-T</a:t>
            </a:r>
            <a:endParaRPr lang="en-US" sz="7200" b="1" dirty="0">
              <a:solidFill>
                <a:schemeClr val="bg1"/>
              </a:solidFill>
              <a:latin typeface="Papyrus" pitchFamily="66" charset="0"/>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676400"/>
            <a:ext cx="3448743" cy="4328173"/>
          </a:xfrm>
        </p:spPr>
      </p:pic>
      <p:sp>
        <p:nvSpPr>
          <p:cNvPr id="4" name="Rectangle 3"/>
          <p:cNvSpPr/>
          <p:nvPr/>
        </p:nvSpPr>
        <p:spPr>
          <a:xfrm>
            <a:off x="762000" y="6096000"/>
            <a:ext cx="3733714" cy="461665"/>
          </a:xfrm>
          <a:prstGeom prst="rect">
            <a:avLst/>
          </a:prstGeom>
        </p:spPr>
        <p:txBody>
          <a:bodyPr wrap="none">
            <a:spAutoFit/>
          </a:bodyPr>
          <a:lstStyle/>
          <a:p>
            <a:r>
              <a:rPr lang="en-US" dirty="0" smtClean="0">
                <a:solidFill>
                  <a:schemeClr val="bg1"/>
                </a:solidFill>
              </a:rPr>
              <a:t>http://lyricsdog.eu/lyrics/525322</a:t>
            </a:r>
            <a:endParaRPr lang="en-US"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445375" cy="574675"/>
          </a:xfrm>
        </p:spPr>
        <p:txBody>
          <a:bodyPr>
            <a:normAutofit fontScale="90000"/>
          </a:bodyPr>
          <a:lstStyle/>
          <a:p>
            <a:pPr algn="ctr" eaLnBrk="1" hangingPunct="1">
              <a:defRPr/>
            </a:pPr>
            <a:r>
              <a:rPr lang="en-US" sz="4000" b="1" dirty="0" smtClean="0">
                <a:latin typeface="Arial" pitchFamily="34" charset="0"/>
                <a:cs typeface="Arial" pitchFamily="34" charset="0"/>
              </a:rPr>
              <a:t>Management &amp; Leadership</a:t>
            </a:r>
            <a:br>
              <a:rPr lang="en-US" sz="4000" b="1" dirty="0" smtClean="0">
                <a:latin typeface="Arial" pitchFamily="34" charset="0"/>
                <a:cs typeface="Arial" pitchFamily="34" charset="0"/>
              </a:rPr>
            </a:br>
            <a:endParaRPr lang="en-US" sz="4000" b="1" dirty="0">
              <a:latin typeface="Arial" pitchFamily="34" charset="0"/>
              <a:cs typeface="Arial" pitchFamily="34" charset="0"/>
            </a:endParaRPr>
          </a:p>
        </p:txBody>
      </p:sp>
      <p:sp>
        <p:nvSpPr>
          <p:cNvPr id="3" name="TextBox 2"/>
          <p:cNvSpPr txBox="1"/>
          <p:nvPr/>
        </p:nvSpPr>
        <p:spPr>
          <a:xfrm>
            <a:off x="990600" y="2057400"/>
            <a:ext cx="7239000" cy="1200329"/>
          </a:xfrm>
          <a:prstGeom prst="rect">
            <a:avLst/>
          </a:prstGeom>
          <a:noFill/>
        </p:spPr>
        <p:txBody>
          <a:bodyPr wrap="square" rtlCol="0">
            <a:spAutoFit/>
          </a:bodyPr>
          <a:lstStyle/>
          <a:p>
            <a:r>
              <a:rPr lang="en-US" b="1" dirty="0" smtClean="0"/>
              <a:t/>
            </a:r>
            <a:br>
              <a:rPr lang="en-US" b="1" dirty="0" smtClean="0"/>
            </a:br>
            <a:r>
              <a:rPr lang="en-US" b="1" dirty="0" smtClean="0"/>
              <a:t/>
            </a:r>
            <a:br>
              <a:rPr lang="en-US" b="1" dirty="0" smtClean="0"/>
            </a:br>
            <a:endParaRPr lang="en-US" dirty="0"/>
          </a:p>
        </p:txBody>
      </p:sp>
      <p:pic>
        <p:nvPicPr>
          <p:cNvPr id="4" name="Picture 6" descr="Good boss bad boss.png"/>
          <p:cNvPicPr>
            <a:picLocks noChangeAspect="1"/>
          </p:cNvPicPr>
          <p:nvPr/>
        </p:nvPicPr>
        <p:blipFill>
          <a:blip r:embed="rId4" cstate="print"/>
          <a:srcRect/>
          <a:stretch>
            <a:fillRect/>
          </a:stretch>
        </p:blipFill>
        <p:spPr bwMode="auto">
          <a:xfrm>
            <a:off x="381000" y="1676400"/>
            <a:ext cx="2590800" cy="3466071"/>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6324600" y="2819400"/>
            <a:ext cx="2484438" cy="3809222"/>
          </a:xfrm>
          <a:prstGeom prst="rect">
            <a:avLst/>
          </a:prstGeom>
          <a:noFill/>
          <a:ln w="9525">
            <a:noFill/>
            <a:miter lim="800000"/>
            <a:headEnd/>
            <a:tailEnd/>
          </a:ln>
        </p:spPr>
      </p:pic>
      <p:pic>
        <p:nvPicPr>
          <p:cNvPr id="7" name="Picture 49" descr="employees-first.jpg"/>
          <p:cNvPicPr>
            <a:picLocks noChangeAspect="1"/>
          </p:cNvPicPr>
          <p:nvPr/>
        </p:nvPicPr>
        <p:blipFill>
          <a:blip r:embed="rId6" cstate="print"/>
          <a:srcRect l="16752" r="17999"/>
          <a:stretch>
            <a:fillRect/>
          </a:stretch>
        </p:blipFill>
        <p:spPr bwMode="auto">
          <a:xfrm>
            <a:off x="3200400" y="1752600"/>
            <a:ext cx="2734553" cy="4191000"/>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1" name="Rectangle 3"/>
          <p:cNvSpPr>
            <a:spLocks noChangeArrowheads="1"/>
          </p:cNvSpPr>
          <p:nvPr/>
        </p:nvSpPr>
        <p:spPr bwMode="auto">
          <a:xfrm>
            <a:off x="4073525" y="3198813"/>
            <a:ext cx="996950" cy="460375"/>
          </a:xfrm>
          <a:prstGeom prst="rect">
            <a:avLst/>
          </a:prstGeom>
          <a:noFill/>
          <a:ln w="9525">
            <a:noFill/>
            <a:miter lim="800000"/>
            <a:headEnd/>
            <a:tailEnd/>
          </a:ln>
        </p:spPr>
        <p:txBody>
          <a:bodyPr wrap="none">
            <a:spAutoFit/>
          </a:bodyPr>
          <a:lstStyle/>
          <a:p>
            <a:r>
              <a:rPr lang="en-US">
                <a:solidFill>
                  <a:schemeClr val="bg1"/>
                </a:solidFill>
                <a:latin typeface="Stencil"/>
              </a:rPr>
              <a:t>FAIL</a:t>
            </a:r>
            <a:endParaRPr lang="en-US"/>
          </a:p>
        </p:txBody>
      </p:sp>
      <p:sp>
        <p:nvSpPr>
          <p:cNvPr id="97282" name="Rectangle 5"/>
          <p:cNvSpPr>
            <a:spLocks noChangeArrowheads="1"/>
          </p:cNvSpPr>
          <p:nvPr/>
        </p:nvSpPr>
        <p:spPr bwMode="auto">
          <a:xfrm>
            <a:off x="1905000" y="457200"/>
            <a:ext cx="5617628" cy="707886"/>
          </a:xfrm>
          <a:prstGeom prst="rect">
            <a:avLst/>
          </a:prstGeom>
          <a:noFill/>
          <a:ln w="9525">
            <a:noFill/>
            <a:miter lim="800000"/>
            <a:headEnd/>
            <a:tailEnd/>
          </a:ln>
        </p:spPr>
        <p:txBody>
          <a:bodyPr wrap="none">
            <a:spAutoFit/>
          </a:bodyPr>
          <a:lstStyle/>
          <a:p>
            <a:r>
              <a:rPr lang="en-US" sz="4000" b="1" dirty="0" smtClean="0">
                <a:latin typeface="Arial" charset="0"/>
                <a:cs typeface="Arial" charset="0"/>
              </a:rPr>
              <a:t>Focus </a:t>
            </a:r>
            <a:r>
              <a:rPr lang="en-US" sz="4000" b="1" dirty="0">
                <a:latin typeface="Arial" charset="0"/>
                <a:cs typeface="Arial" charset="0"/>
              </a:rPr>
              <a:t>on the </a:t>
            </a:r>
            <a:r>
              <a:rPr lang="en-US" sz="4000" b="1" dirty="0" smtClean="0">
                <a:latin typeface="Arial" charset="0"/>
                <a:cs typeface="Arial" charset="0"/>
              </a:rPr>
              <a:t>majority</a:t>
            </a:r>
            <a:endParaRPr lang="en-US" sz="4000" b="1" dirty="0">
              <a:latin typeface="Arial" charset="0"/>
              <a:cs typeface="Arial" charset="0"/>
            </a:endParaRPr>
          </a:p>
        </p:txBody>
      </p:sp>
      <p:pic>
        <p:nvPicPr>
          <p:cNvPr id="97283" name="Content Placeholder 3"/>
          <p:cNvPicPr>
            <a:picLocks noGrp="1" noChangeAspect="1"/>
          </p:cNvPicPr>
          <p:nvPr>
            <p:ph idx="1"/>
          </p:nvPr>
        </p:nvPicPr>
        <p:blipFill>
          <a:blip r:embed="rId2" cstate="print"/>
          <a:stretch>
            <a:fillRect/>
          </a:stretch>
        </p:blipFill>
        <p:spPr>
          <a:xfrm>
            <a:off x="3300412" y="2963069"/>
            <a:ext cx="2543175" cy="1800225"/>
          </a:xfrm>
        </p:spPr>
      </p:pic>
      <p:pic>
        <p:nvPicPr>
          <p:cNvPr id="97284" name="Content Placeholder 3"/>
          <p:cNvPicPr>
            <a:picLocks noChangeAspect="1"/>
          </p:cNvPicPr>
          <p:nvPr/>
        </p:nvPicPr>
        <p:blipFill>
          <a:blip r:embed="rId3" cstate="print"/>
          <a:srcRect/>
          <a:stretch>
            <a:fillRect/>
          </a:stretch>
        </p:blipFill>
        <p:spPr bwMode="auto">
          <a:xfrm>
            <a:off x="1295400" y="1219200"/>
            <a:ext cx="6248400" cy="4979194"/>
          </a:xfrm>
          <a:prstGeom prst="rect">
            <a:avLst/>
          </a:prstGeom>
          <a:noFill/>
          <a:ln w="9525">
            <a:noFill/>
            <a:miter lim="800000"/>
            <a:headEnd/>
            <a:tailEnd/>
          </a:ln>
        </p:spPr>
      </p:pic>
      <p:sp>
        <p:nvSpPr>
          <p:cNvPr id="6" name="Rectangle 5"/>
          <p:cNvSpPr/>
          <p:nvPr/>
        </p:nvSpPr>
        <p:spPr>
          <a:xfrm>
            <a:off x="838200" y="6096000"/>
            <a:ext cx="8305800" cy="461665"/>
          </a:xfrm>
          <a:prstGeom prst="rect">
            <a:avLst/>
          </a:prstGeom>
        </p:spPr>
        <p:txBody>
          <a:bodyPr wrap="square">
            <a:spAutoFit/>
          </a:bodyPr>
          <a:lstStyle/>
          <a:p>
            <a:r>
              <a:rPr lang="en-US" dirty="0" smtClean="0">
                <a:hlinkClick r:id="rId4"/>
              </a:rPr>
              <a:t>http://www.whitec0de.com/20-logical-ways-to-win-an-argument/</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latin typeface="Arial" pitchFamily="34" charset="0"/>
                <a:cs typeface="Arial" pitchFamily="34" charset="0"/>
              </a:rPr>
              <a:t>Are you prepared?</a:t>
            </a:r>
            <a:endParaRPr lang="en-US" sz="4000" b="1" dirty="0">
              <a:latin typeface="Arial" pitchFamily="34" charset="0"/>
              <a:cs typeface="Arial"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1295400"/>
            <a:ext cx="7354697" cy="4906963"/>
          </a:xfrm>
        </p:spPr>
      </p:pic>
    </p:spTree>
    <p:extLst>
      <p:ext uri="{BB962C8B-B14F-4D97-AF65-F5344CB8AC3E}">
        <p14:creationId xmlns:p14="http://schemas.microsoft.com/office/powerpoint/2010/main" val="3683297844"/>
      </p:ext>
    </p:extLst>
  </p:cSld>
  <p:clrMapOvr>
    <a:masterClrMapping/>
  </p:clrMapOvr>
  <p:transition xmlns:p14="http://schemas.microsoft.com/office/powerpoint/2010/mai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rap-up.jpg"/>
          <p:cNvPicPr>
            <a:picLocks noGrp="1" noChangeAspect="1"/>
          </p:cNvPicPr>
          <p:nvPr>
            <p:ph idx="1"/>
          </p:nvPr>
        </p:nvPicPr>
        <p:blipFill>
          <a:blip r:embed="rId3" cstate="print"/>
          <a:stretch>
            <a:fillRect/>
          </a:stretch>
        </p:blipFill>
        <p:spPr>
          <a:xfrm>
            <a:off x="1143000" y="990600"/>
            <a:ext cx="6702741" cy="5585618"/>
          </a:xfrm>
        </p:spPr>
      </p:pic>
      <p:sp>
        <p:nvSpPr>
          <p:cNvPr id="6" name="TextBox 58"/>
          <p:cNvSpPr txBox="1">
            <a:spLocks noGrp="1" noChangeArrowheads="1"/>
          </p:cNvSpPr>
          <p:nvPr>
            <p:ph type="title"/>
          </p:nvPr>
        </p:nvSpPr>
        <p:spPr bwMode="auto">
          <a:xfrm>
            <a:off x="457200" y="217557"/>
            <a:ext cx="8229600" cy="707886"/>
          </a:xfrm>
          <a:prstGeom prst="rect">
            <a:avLst/>
          </a:prstGeom>
          <a:solidFill>
            <a:schemeClr val="bg1"/>
          </a:solidFill>
          <a:ln w="9525">
            <a:noFill/>
            <a:miter lim="800000"/>
            <a:headEnd/>
            <a:tailEnd/>
          </a:ln>
        </p:spPr>
        <p:txBody>
          <a:bodyPr>
            <a:spAutoFit/>
          </a:bodyPr>
          <a:lstStyle/>
          <a:p>
            <a:pPr algn="ctr"/>
            <a:r>
              <a:rPr lang="en-US" sz="4000" b="1" dirty="0" smtClean="0">
                <a:solidFill>
                  <a:srgbClr val="002060"/>
                </a:solidFill>
                <a:latin typeface="Arial" charset="0"/>
                <a:cs typeface="Arial" charset="0"/>
              </a:rPr>
              <a:t>Wrap Up</a:t>
            </a:r>
            <a:endParaRPr lang="en-US" sz="4000" b="1" dirty="0">
              <a:solidFill>
                <a:srgbClr val="002060"/>
              </a:solidFill>
              <a:latin typeface="Arial" charset="0"/>
              <a:cs typeface="Arial" charset="0"/>
            </a:endParaRPr>
          </a:p>
        </p:txBody>
      </p:sp>
    </p:spTree>
  </p:cSld>
  <p:clrMapOvr>
    <a:masterClrMapping/>
  </p:clrMapOvr>
  <p:transition xmlns:p14="http://schemas.microsoft.com/office/powerpoint/2010/main">
    <p:fade/>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838200" y="304800"/>
            <a:ext cx="7445375" cy="1446213"/>
          </a:xfrm>
          <a:prstGeom prst="rect">
            <a:avLst/>
          </a:prstGeom>
        </p:spPr>
        <p:txBody>
          <a:bodyPr/>
          <a:lstStyle/>
          <a:p>
            <a:pPr algn="ctr">
              <a:spcBef>
                <a:spcPct val="50000"/>
              </a:spcBef>
              <a:defRPr/>
            </a:pPr>
            <a:r>
              <a:rPr lang="en-US" sz="2800" b="1" kern="0" dirty="0">
                <a:solidFill>
                  <a:schemeClr val="accent2">
                    <a:lumMod val="50000"/>
                  </a:schemeClr>
                </a:solidFill>
                <a:latin typeface="Arial" pitchFamily="34" charset="0"/>
                <a:ea typeface="+mj-ea"/>
                <a:cs typeface="Arial" pitchFamily="34" charset="0"/>
              </a:rPr>
              <a:t> </a:t>
            </a:r>
          </a:p>
          <a:p>
            <a:pPr>
              <a:spcBef>
                <a:spcPct val="50000"/>
              </a:spcBef>
              <a:defRPr/>
            </a:pPr>
            <a:endParaRPr lang="en-US" sz="4000" b="1" kern="0" dirty="0">
              <a:solidFill>
                <a:schemeClr val="bg1"/>
              </a:solidFill>
              <a:latin typeface="Arial" pitchFamily="34" charset="0"/>
              <a:ea typeface="+mj-ea"/>
              <a:cs typeface="Arial" pitchFamily="34" charset="0"/>
            </a:endParaRPr>
          </a:p>
          <a:p>
            <a:pPr>
              <a:spcBef>
                <a:spcPct val="50000"/>
              </a:spcBef>
              <a:defRPr/>
            </a:pPr>
            <a:endParaRPr lang="en-US" sz="4000" b="1" kern="0" dirty="0">
              <a:solidFill>
                <a:schemeClr val="bg1"/>
              </a:solidFill>
              <a:latin typeface="Arial" pitchFamily="34" charset="0"/>
              <a:ea typeface="+mj-ea"/>
              <a:cs typeface="Arial" pitchFamily="34" charset="0"/>
            </a:endParaRPr>
          </a:p>
        </p:txBody>
      </p:sp>
      <p:sp>
        <p:nvSpPr>
          <p:cNvPr id="100354" name="Rectangle 3"/>
          <p:cNvSpPr>
            <a:spLocks noChangeArrowheads="1"/>
          </p:cNvSpPr>
          <p:nvPr/>
        </p:nvSpPr>
        <p:spPr bwMode="auto">
          <a:xfrm>
            <a:off x="2286000" y="2459038"/>
            <a:ext cx="4572000" cy="461962"/>
          </a:xfrm>
          <a:prstGeom prst="rect">
            <a:avLst/>
          </a:prstGeom>
          <a:noFill/>
          <a:ln w="9525">
            <a:noFill/>
            <a:miter lim="800000"/>
            <a:headEnd/>
            <a:tailEnd/>
          </a:ln>
        </p:spPr>
        <p:txBody>
          <a:bodyPr>
            <a:spAutoFit/>
          </a:bodyPr>
          <a:lstStyle/>
          <a:p>
            <a:r>
              <a:rPr lang="en-US"/>
              <a:t> </a:t>
            </a:r>
          </a:p>
        </p:txBody>
      </p:sp>
      <p:pic>
        <p:nvPicPr>
          <p:cNvPr id="100355" name="Picture 4" descr="thank-you.jpg"/>
          <p:cNvPicPr>
            <a:picLocks noChangeAspect="1"/>
          </p:cNvPicPr>
          <p:nvPr/>
        </p:nvPicPr>
        <p:blipFill>
          <a:blip r:embed="rId3" cstate="print"/>
          <a:srcRect/>
          <a:stretch>
            <a:fillRect/>
          </a:stretch>
        </p:blipFill>
        <p:spPr bwMode="auto">
          <a:xfrm>
            <a:off x="1371600" y="1143000"/>
            <a:ext cx="6553200" cy="4348163"/>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838200" y="304800"/>
            <a:ext cx="7445375" cy="1446213"/>
          </a:xfrm>
          <a:prstGeom prst="rect">
            <a:avLst/>
          </a:prstGeom>
        </p:spPr>
        <p:txBody>
          <a:bodyPr/>
          <a:lstStyle/>
          <a:p>
            <a:pPr algn="ctr">
              <a:spcBef>
                <a:spcPct val="50000"/>
              </a:spcBef>
              <a:defRPr/>
            </a:pPr>
            <a:r>
              <a:rPr lang="en-US" sz="4000" b="1" kern="0" dirty="0">
                <a:solidFill>
                  <a:schemeClr val="accent2">
                    <a:lumMod val="50000"/>
                  </a:schemeClr>
                </a:solidFill>
                <a:latin typeface="Arial" pitchFamily="34" charset="0"/>
                <a:ea typeface="+mj-ea"/>
                <a:cs typeface="Arial" pitchFamily="34" charset="0"/>
              </a:rPr>
              <a:t>Questions?</a:t>
            </a:r>
          </a:p>
          <a:p>
            <a:pPr>
              <a:spcBef>
                <a:spcPct val="50000"/>
              </a:spcBef>
              <a:defRPr/>
            </a:pPr>
            <a:r>
              <a:rPr lang="en-US" sz="2800" b="1" kern="0" dirty="0">
                <a:solidFill>
                  <a:schemeClr val="accent2">
                    <a:lumMod val="50000"/>
                  </a:schemeClr>
                </a:solidFill>
                <a:latin typeface="Arial" pitchFamily="34" charset="0"/>
                <a:ea typeface="+mj-ea"/>
                <a:cs typeface="Arial" pitchFamily="34" charset="0"/>
              </a:rPr>
              <a:t>    </a:t>
            </a:r>
          </a:p>
          <a:p>
            <a:pPr>
              <a:spcBef>
                <a:spcPct val="50000"/>
              </a:spcBef>
              <a:defRPr/>
            </a:pPr>
            <a:endParaRPr lang="en-US" sz="4000" b="1" kern="0" dirty="0">
              <a:solidFill>
                <a:schemeClr val="bg1"/>
              </a:solidFill>
              <a:latin typeface="Arial" pitchFamily="34" charset="0"/>
              <a:ea typeface="+mj-ea"/>
              <a:cs typeface="Arial" pitchFamily="34" charset="0"/>
            </a:endParaRPr>
          </a:p>
          <a:p>
            <a:pPr>
              <a:spcBef>
                <a:spcPct val="50000"/>
              </a:spcBef>
              <a:defRPr/>
            </a:pPr>
            <a:endParaRPr lang="en-US" sz="4000" b="1" kern="0" dirty="0">
              <a:solidFill>
                <a:schemeClr val="bg1"/>
              </a:solidFill>
              <a:latin typeface="Arial" pitchFamily="34" charset="0"/>
              <a:ea typeface="+mj-ea"/>
              <a:cs typeface="Arial" pitchFamily="34" charset="0"/>
            </a:endParaRPr>
          </a:p>
        </p:txBody>
      </p:sp>
      <p:sp>
        <p:nvSpPr>
          <p:cNvPr id="98306" name="Rectangle 3"/>
          <p:cNvSpPr>
            <a:spLocks noChangeArrowheads="1"/>
          </p:cNvSpPr>
          <p:nvPr/>
        </p:nvSpPr>
        <p:spPr bwMode="auto">
          <a:xfrm>
            <a:off x="2286000" y="2459038"/>
            <a:ext cx="4572000" cy="461962"/>
          </a:xfrm>
          <a:prstGeom prst="rect">
            <a:avLst/>
          </a:prstGeom>
          <a:noFill/>
          <a:ln w="9525">
            <a:noFill/>
            <a:miter lim="800000"/>
            <a:headEnd/>
            <a:tailEnd/>
          </a:ln>
        </p:spPr>
        <p:txBody>
          <a:bodyPr>
            <a:spAutoFit/>
          </a:bodyPr>
          <a:lstStyle/>
          <a:p>
            <a:r>
              <a:rPr lang="en-US"/>
              <a:t> </a:t>
            </a:r>
          </a:p>
        </p:txBody>
      </p:sp>
      <p:pic>
        <p:nvPicPr>
          <p:cNvPr id="98307" name="Picture 5" descr="most-imp-question.jpe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8308" name="TextBox 6"/>
          <p:cNvSpPr txBox="1">
            <a:spLocks noChangeArrowheads="1"/>
          </p:cNvSpPr>
          <p:nvPr/>
        </p:nvSpPr>
        <p:spPr bwMode="auto">
          <a:xfrm>
            <a:off x="1981200" y="5257800"/>
            <a:ext cx="5562600" cy="708025"/>
          </a:xfrm>
          <a:prstGeom prst="rect">
            <a:avLst/>
          </a:prstGeom>
          <a:solidFill>
            <a:srgbClr val="A32A1D"/>
          </a:solidFill>
          <a:ln w="9525">
            <a:noFill/>
            <a:miter lim="800000"/>
            <a:headEnd/>
            <a:tailEnd/>
          </a:ln>
        </p:spPr>
        <p:txBody>
          <a:bodyPr>
            <a:spAutoFit/>
          </a:bodyPr>
          <a:lstStyle/>
          <a:p>
            <a:pPr algn="ctr"/>
            <a:r>
              <a:rPr lang="en-US" sz="4000" b="1">
                <a:solidFill>
                  <a:schemeClr val="bg1"/>
                </a:solidFill>
                <a:latin typeface="Arial" charset="0"/>
                <a:cs typeface="Arial" charset="0"/>
              </a:rPr>
              <a:t>Questions?</a:t>
            </a:r>
          </a:p>
        </p:txBody>
      </p:sp>
    </p:spTree>
  </p:cSld>
  <p:clrMapOvr>
    <a:masterClrMapping/>
  </p:clrMapOvr>
  <p:transition xmlns:p14="http://schemas.microsoft.com/office/powerpoint/2010/main">
    <p:fade/>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838200" y="304800"/>
            <a:ext cx="7445375" cy="1446213"/>
          </a:xfrm>
          <a:prstGeom prst="rect">
            <a:avLst/>
          </a:prstGeom>
        </p:spPr>
        <p:txBody>
          <a:bodyPr/>
          <a:lstStyle/>
          <a:p>
            <a:pPr>
              <a:spcBef>
                <a:spcPct val="50000"/>
              </a:spcBef>
              <a:defRPr/>
            </a:pPr>
            <a:r>
              <a:rPr lang="en-US" sz="2800" b="1" kern="0" dirty="0">
                <a:solidFill>
                  <a:schemeClr val="accent2">
                    <a:lumMod val="50000"/>
                  </a:schemeClr>
                </a:solidFill>
                <a:latin typeface="Arial" pitchFamily="34" charset="0"/>
                <a:ea typeface="+mj-ea"/>
                <a:cs typeface="Arial" pitchFamily="34" charset="0"/>
              </a:rPr>
              <a:t>    </a:t>
            </a:r>
          </a:p>
          <a:p>
            <a:pPr>
              <a:spcBef>
                <a:spcPct val="50000"/>
              </a:spcBef>
              <a:defRPr/>
            </a:pPr>
            <a:endParaRPr lang="en-US" sz="4000" b="1" kern="0" dirty="0">
              <a:solidFill>
                <a:schemeClr val="bg1"/>
              </a:solidFill>
              <a:latin typeface="Arial" pitchFamily="34" charset="0"/>
              <a:ea typeface="+mj-ea"/>
              <a:cs typeface="Arial" pitchFamily="34" charset="0"/>
            </a:endParaRPr>
          </a:p>
          <a:p>
            <a:pPr>
              <a:spcBef>
                <a:spcPct val="50000"/>
              </a:spcBef>
              <a:defRPr/>
            </a:pPr>
            <a:endParaRPr lang="en-US" sz="4000" b="1" kern="0" dirty="0">
              <a:solidFill>
                <a:schemeClr val="bg1"/>
              </a:solidFill>
              <a:latin typeface="Arial" pitchFamily="34" charset="0"/>
              <a:ea typeface="+mj-ea"/>
              <a:cs typeface="Arial" pitchFamily="34" charset="0"/>
            </a:endParaRPr>
          </a:p>
        </p:txBody>
      </p:sp>
      <p:sp>
        <p:nvSpPr>
          <p:cNvPr id="102402" name="Rectangle 3"/>
          <p:cNvSpPr>
            <a:spLocks noChangeArrowheads="1"/>
          </p:cNvSpPr>
          <p:nvPr/>
        </p:nvSpPr>
        <p:spPr bwMode="auto">
          <a:xfrm>
            <a:off x="2286000" y="2459038"/>
            <a:ext cx="4572000" cy="461962"/>
          </a:xfrm>
          <a:prstGeom prst="rect">
            <a:avLst/>
          </a:prstGeom>
          <a:noFill/>
          <a:ln w="9525">
            <a:noFill/>
            <a:miter lim="800000"/>
            <a:headEnd/>
            <a:tailEnd/>
          </a:ln>
        </p:spPr>
        <p:txBody>
          <a:bodyPr>
            <a:spAutoFit/>
          </a:bodyPr>
          <a:lstStyle/>
          <a:p>
            <a:r>
              <a:rPr lang="en-US"/>
              <a:t> </a:t>
            </a:r>
          </a:p>
        </p:txBody>
      </p:sp>
      <p:sp>
        <p:nvSpPr>
          <p:cNvPr id="102403" name="TextBox 4"/>
          <p:cNvSpPr txBox="1">
            <a:spLocks noChangeArrowheads="1"/>
          </p:cNvSpPr>
          <p:nvPr/>
        </p:nvSpPr>
        <p:spPr bwMode="auto">
          <a:xfrm>
            <a:off x="1600200" y="2590800"/>
            <a:ext cx="7315200" cy="3416300"/>
          </a:xfrm>
          <a:prstGeom prst="rect">
            <a:avLst/>
          </a:prstGeom>
          <a:noFill/>
          <a:ln w="9525">
            <a:noFill/>
            <a:miter lim="800000"/>
            <a:headEnd/>
            <a:tailEnd/>
          </a:ln>
        </p:spPr>
        <p:txBody>
          <a:bodyPr>
            <a:spAutoFit/>
          </a:bodyPr>
          <a:lstStyle/>
          <a:p>
            <a:r>
              <a:rPr lang="en-US" dirty="0">
                <a:latin typeface="Georgia" pitchFamily="18" charset="0"/>
              </a:rPr>
              <a:t>Chris Brown, Contra Costa Public Library</a:t>
            </a:r>
          </a:p>
          <a:p>
            <a:r>
              <a:rPr lang="en-US" dirty="0">
                <a:latin typeface="Georgia" pitchFamily="18" charset="0"/>
                <a:hlinkClick r:id="rId3"/>
              </a:rPr>
              <a:t>cbrown@ccclib.org</a:t>
            </a:r>
            <a:endParaRPr lang="en-US" dirty="0">
              <a:latin typeface="Georgia" pitchFamily="18" charset="0"/>
            </a:endParaRPr>
          </a:p>
          <a:p>
            <a:endParaRPr lang="en-US" dirty="0">
              <a:latin typeface="Georgia" pitchFamily="18" charset="0"/>
            </a:endParaRPr>
          </a:p>
          <a:p>
            <a:r>
              <a:rPr lang="en-US" dirty="0">
                <a:latin typeface="Georgia" pitchFamily="18" charset="0"/>
              </a:rPr>
              <a:t>Lisa Dale, Placer County Library</a:t>
            </a:r>
          </a:p>
          <a:p>
            <a:r>
              <a:rPr lang="en-US" dirty="0">
                <a:latin typeface="Georgia" pitchFamily="18" charset="0"/>
                <a:hlinkClick r:id="rId4"/>
              </a:rPr>
              <a:t>ldale@placer.ca.gov</a:t>
            </a:r>
            <a:endParaRPr lang="en-US" dirty="0">
              <a:latin typeface="Georgia" pitchFamily="18" charset="0"/>
            </a:endParaRPr>
          </a:p>
          <a:p>
            <a:endParaRPr lang="en-US" dirty="0">
              <a:latin typeface="Georgia" pitchFamily="18" charset="0"/>
            </a:endParaRPr>
          </a:p>
          <a:p>
            <a:r>
              <a:rPr lang="en-US" dirty="0">
                <a:latin typeface="Georgia" pitchFamily="18" charset="0"/>
              </a:rPr>
              <a:t>Deborah </a:t>
            </a:r>
            <a:r>
              <a:rPr lang="en-US" dirty="0" err="1">
                <a:latin typeface="Georgia" pitchFamily="18" charset="0"/>
              </a:rPr>
              <a:t>Lipoma</a:t>
            </a:r>
            <a:r>
              <a:rPr lang="en-US" dirty="0">
                <a:latin typeface="Georgia" pitchFamily="18" charset="0"/>
              </a:rPr>
              <a:t>, Santa Cruz Public Library</a:t>
            </a:r>
          </a:p>
          <a:p>
            <a:r>
              <a:rPr lang="en-US" dirty="0">
                <a:latin typeface="Georgia" pitchFamily="18" charset="0"/>
                <a:hlinkClick r:id="rId5"/>
              </a:rPr>
              <a:t>lipomad@santacruzpl.org</a:t>
            </a:r>
            <a:endParaRPr lang="en-US" dirty="0">
              <a:latin typeface="Georgia" pitchFamily="18" charset="0"/>
            </a:endParaRPr>
          </a:p>
          <a:p>
            <a:endParaRPr lang="en-US" dirty="0"/>
          </a:p>
        </p:txBody>
      </p:sp>
      <p:pic>
        <p:nvPicPr>
          <p:cNvPr id="102404" name="Picture 5" descr="imagesCAE13RUZ.jpg"/>
          <p:cNvPicPr>
            <a:picLocks noChangeAspect="1"/>
          </p:cNvPicPr>
          <p:nvPr/>
        </p:nvPicPr>
        <p:blipFill>
          <a:blip r:embed="rId6" cstate="print"/>
          <a:srcRect/>
          <a:stretch>
            <a:fillRect/>
          </a:stretch>
        </p:blipFill>
        <p:spPr bwMode="auto">
          <a:xfrm>
            <a:off x="533400" y="381000"/>
            <a:ext cx="4554538" cy="1828800"/>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498475" y="306388"/>
            <a:ext cx="7445375" cy="1446212"/>
          </a:xfrm>
          <a:prstGeom prst="rect">
            <a:avLst/>
          </a:prstGeom>
        </p:spPr>
        <p:txBody>
          <a:bodyPr/>
          <a:lstStyle/>
          <a:p>
            <a:pPr>
              <a:spcBef>
                <a:spcPct val="50000"/>
              </a:spcBef>
              <a:defRPr/>
            </a:pPr>
            <a:r>
              <a:rPr lang="en-US" sz="4000" b="1" kern="0" dirty="0">
                <a:latin typeface="Arial" pitchFamily="34" charset="0"/>
                <a:ea typeface="+mj-ea"/>
                <a:cs typeface="Arial" pitchFamily="34" charset="0"/>
              </a:rPr>
              <a:t>Good Boss, Bad Boss</a:t>
            </a:r>
          </a:p>
          <a:p>
            <a:pPr>
              <a:spcBef>
                <a:spcPct val="50000"/>
              </a:spcBef>
              <a:defRPr/>
            </a:pPr>
            <a:r>
              <a:rPr lang="en-US" b="1" kern="0" dirty="0">
                <a:latin typeface="Arial" pitchFamily="34" charset="0"/>
                <a:ea typeface="+mj-ea"/>
                <a:cs typeface="Arial" pitchFamily="34" charset="0"/>
              </a:rPr>
              <a:t>     by Robert Sutton</a:t>
            </a:r>
          </a:p>
          <a:p>
            <a:pPr>
              <a:spcBef>
                <a:spcPct val="50000"/>
              </a:spcBef>
              <a:defRPr/>
            </a:pPr>
            <a:endParaRPr lang="en-US" sz="4000" b="1" kern="0" dirty="0">
              <a:solidFill>
                <a:schemeClr val="bg1"/>
              </a:solidFill>
              <a:latin typeface="Arial" pitchFamily="34" charset="0"/>
              <a:ea typeface="+mj-ea"/>
              <a:cs typeface="Arial" pitchFamily="34" charset="0"/>
            </a:endParaRPr>
          </a:p>
          <a:p>
            <a:pPr>
              <a:spcBef>
                <a:spcPct val="50000"/>
              </a:spcBef>
              <a:defRPr/>
            </a:pPr>
            <a:endParaRPr lang="en-US" sz="4000" b="1" kern="0" dirty="0">
              <a:solidFill>
                <a:schemeClr val="bg1"/>
              </a:solidFill>
              <a:latin typeface="Arial" pitchFamily="34" charset="0"/>
              <a:ea typeface="+mj-ea"/>
              <a:cs typeface="Arial" pitchFamily="34" charset="0"/>
            </a:endParaRPr>
          </a:p>
        </p:txBody>
      </p:sp>
      <p:sp>
        <p:nvSpPr>
          <p:cNvPr id="31746" name="TextBox 3"/>
          <p:cNvSpPr txBox="1">
            <a:spLocks noChangeArrowheads="1"/>
          </p:cNvSpPr>
          <p:nvPr/>
        </p:nvSpPr>
        <p:spPr bwMode="auto">
          <a:xfrm>
            <a:off x="2819400" y="5715000"/>
            <a:ext cx="6324600" cy="646113"/>
          </a:xfrm>
          <a:prstGeom prst="rect">
            <a:avLst/>
          </a:prstGeom>
          <a:noFill/>
          <a:ln w="9525">
            <a:noFill/>
            <a:miter lim="800000"/>
            <a:headEnd/>
            <a:tailEnd/>
          </a:ln>
        </p:spPr>
        <p:txBody>
          <a:bodyPr>
            <a:spAutoFit/>
          </a:bodyPr>
          <a:lstStyle/>
          <a:p>
            <a:r>
              <a:rPr lang="en-US" sz="3600" dirty="0">
                <a:solidFill>
                  <a:srgbClr val="A32A1D"/>
                </a:solidFill>
                <a:latin typeface="Georgia" pitchFamily="18" charset="0"/>
                <a:cs typeface="Arial" charset="0"/>
              </a:rPr>
              <a:t>How to Learn from the Worst</a:t>
            </a:r>
          </a:p>
        </p:txBody>
      </p:sp>
      <p:sp>
        <p:nvSpPr>
          <p:cNvPr id="31747" name="TextBox 4"/>
          <p:cNvSpPr txBox="1">
            <a:spLocks noChangeArrowheads="1"/>
          </p:cNvSpPr>
          <p:nvPr/>
        </p:nvSpPr>
        <p:spPr bwMode="auto">
          <a:xfrm>
            <a:off x="457200" y="2667000"/>
            <a:ext cx="4419600" cy="646113"/>
          </a:xfrm>
          <a:prstGeom prst="rect">
            <a:avLst/>
          </a:prstGeom>
          <a:noFill/>
          <a:ln w="9525">
            <a:noFill/>
            <a:miter lim="800000"/>
            <a:headEnd/>
            <a:tailEnd/>
          </a:ln>
        </p:spPr>
        <p:txBody>
          <a:bodyPr>
            <a:spAutoFit/>
          </a:bodyPr>
          <a:lstStyle/>
          <a:p>
            <a:r>
              <a:rPr lang="en-US" sz="3600" dirty="0">
                <a:solidFill>
                  <a:srgbClr val="A32A1D"/>
                </a:solidFill>
                <a:latin typeface="Georgia" pitchFamily="18" charset="0"/>
                <a:cs typeface="Arial" charset="0"/>
              </a:rPr>
              <a:t>How to Be the Best…</a:t>
            </a:r>
          </a:p>
        </p:txBody>
      </p:sp>
      <p:pic>
        <p:nvPicPr>
          <p:cNvPr id="31748" name="Picture 7" descr="michael scott.jpg"/>
          <p:cNvPicPr>
            <a:picLocks noChangeAspect="1"/>
          </p:cNvPicPr>
          <p:nvPr/>
        </p:nvPicPr>
        <p:blipFill>
          <a:blip r:embed="rId3" cstate="print"/>
          <a:srcRect/>
          <a:stretch>
            <a:fillRect/>
          </a:stretch>
        </p:blipFill>
        <p:spPr bwMode="auto">
          <a:xfrm>
            <a:off x="5334000" y="3581400"/>
            <a:ext cx="2582863" cy="2112963"/>
          </a:xfrm>
          <a:prstGeom prst="rect">
            <a:avLst/>
          </a:prstGeom>
          <a:noFill/>
          <a:ln w="9525">
            <a:noFill/>
            <a:miter lim="800000"/>
            <a:headEnd/>
            <a:tailEnd/>
          </a:ln>
        </p:spPr>
      </p:pic>
      <p:pic>
        <p:nvPicPr>
          <p:cNvPr id="31749" name="Picture 6" descr="Good boss bad boss.png"/>
          <p:cNvPicPr>
            <a:picLocks noChangeAspect="1"/>
          </p:cNvPicPr>
          <p:nvPr/>
        </p:nvPicPr>
        <p:blipFill>
          <a:blip r:embed="rId4" cstate="print"/>
          <a:srcRect/>
          <a:stretch>
            <a:fillRect/>
          </a:stretch>
        </p:blipFill>
        <p:spPr bwMode="auto">
          <a:xfrm>
            <a:off x="6508750" y="304800"/>
            <a:ext cx="1879600" cy="2514600"/>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838200" y="228600"/>
            <a:ext cx="7445375" cy="1446213"/>
          </a:xfrm>
          <a:prstGeom prst="rect">
            <a:avLst/>
          </a:prstGeom>
        </p:spPr>
        <p:txBody>
          <a:bodyPr/>
          <a:lstStyle/>
          <a:p>
            <a:pPr algn="ctr">
              <a:spcBef>
                <a:spcPct val="50000"/>
              </a:spcBef>
              <a:defRPr/>
            </a:pPr>
            <a:r>
              <a:rPr lang="en-US" sz="4000" b="1" kern="0" dirty="0">
                <a:solidFill>
                  <a:srgbClr val="A32A1D"/>
                </a:solidFill>
                <a:latin typeface="Arial" pitchFamily="34" charset="0"/>
                <a:ea typeface="+mj-ea"/>
                <a:cs typeface="Arial" pitchFamily="34" charset="0"/>
              </a:rPr>
              <a:t>Create effective and humane workplaces</a:t>
            </a:r>
          </a:p>
          <a:p>
            <a:pPr>
              <a:spcBef>
                <a:spcPct val="50000"/>
              </a:spcBef>
              <a:defRPr/>
            </a:pPr>
            <a:endParaRPr lang="en-US" sz="4000" b="1" kern="0" dirty="0">
              <a:solidFill>
                <a:schemeClr val="bg1"/>
              </a:solidFill>
              <a:latin typeface="Arial" pitchFamily="34" charset="0"/>
              <a:ea typeface="+mj-ea"/>
              <a:cs typeface="Arial" pitchFamily="34" charset="0"/>
            </a:endParaRPr>
          </a:p>
          <a:p>
            <a:pPr>
              <a:spcBef>
                <a:spcPct val="50000"/>
              </a:spcBef>
              <a:defRPr/>
            </a:pPr>
            <a:endParaRPr lang="en-US" sz="4000" b="1" kern="0" dirty="0">
              <a:solidFill>
                <a:schemeClr val="bg1"/>
              </a:solidFill>
              <a:latin typeface="Arial" pitchFamily="34" charset="0"/>
              <a:ea typeface="+mj-ea"/>
              <a:cs typeface="Arial" pitchFamily="34" charset="0"/>
            </a:endParaRPr>
          </a:p>
        </p:txBody>
      </p:sp>
      <p:pic>
        <p:nvPicPr>
          <p:cNvPr id="33794" name="Picture 6" descr="boss-boxer.jpg"/>
          <p:cNvPicPr>
            <a:picLocks noChangeAspect="1"/>
          </p:cNvPicPr>
          <p:nvPr/>
        </p:nvPicPr>
        <p:blipFill>
          <a:blip r:embed="rId3" cstate="print"/>
          <a:srcRect/>
          <a:stretch>
            <a:fillRect/>
          </a:stretch>
        </p:blipFill>
        <p:spPr bwMode="auto">
          <a:xfrm>
            <a:off x="533400" y="1676400"/>
            <a:ext cx="8128000" cy="4841875"/>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98475" y="306388"/>
            <a:ext cx="7445375" cy="1446212"/>
          </a:xfrm>
          <a:prstGeom prst="rect">
            <a:avLst/>
          </a:prstGeom>
        </p:spPr>
        <p:txBody>
          <a:bodyPr/>
          <a:lstStyle/>
          <a:p>
            <a:pPr>
              <a:spcBef>
                <a:spcPct val="50000"/>
              </a:spcBef>
              <a:defRPr/>
            </a:pPr>
            <a:endParaRPr lang="en-US" sz="4000" b="1" kern="0" dirty="0">
              <a:solidFill>
                <a:schemeClr val="bg1"/>
              </a:solidFill>
              <a:latin typeface="Arial" pitchFamily="34" charset="0"/>
              <a:ea typeface="+mj-ea"/>
              <a:cs typeface="Arial" pitchFamily="34" charset="0"/>
            </a:endParaRPr>
          </a:p>
          <a:p>
            <a:pPr>
              <a:spcBef>
                <a:spcPct val="50000"/>
              </a:spcBef>
              <a:defRPr/>
            </a:pPr>
            <a:endParaRPr lang="en-US" sz="4000" b="1" kern="0" dirty="0">
              <a:solidFill>
                <a:schemeClr val="bg1"/>
              </a:solidFill>
              <a:latin typeface="Arial" pitchFamily="34" charset="0"/>
              <a:ea typeface="+mj-ea"/>
              <a:cs typeface="Arial" pitchFamily="34" charset="0"/>
            </a:endParaRPr>
          </a:p>
        </p:txBody>
      </p:sp>
      <p:pic>
        <p:nvPicPr>
          <p:cNvPr id="37890" name="Picture 2" descr="wisdom sign.jpg"/>
          <p:cNvPicPr>
            <a:picLocks noChangeAspect="1"/>
          </p:cNvPicPr>
          <p:nvPr/>
        </p:nvPicPr>
        <p:blipFill>
          <a:blip r:embed="rId3" cstate="print"/>
          <a:srcRect/>
          <a:stretch>
            <a:fillRect/>
          </a:stretch>
        </p:blipFill>
        <p:spPr bwMode="auto">
          <a:xfrm rot="422804">
            <a:off x="5098873" y="1649906"/>
            <a:ext cx="3454400" cy="2590800"/>
          </a:xfrm>
          <a:prstGeom prst="rect">
            <a:avLst/>
          </a:prstGeom>
          <a:noFill/>
          <a:ln w="9525">
            <a:noFill/>
            <a:miter lim="800000"/>
            <a:headEnd/>
            <a:tailEnd/>
          </a:ln>
        </p:spPr>
      </p:pic>
      <p:sp>
        <p:nvSpPr>
          <p:cNvPr id="4" name="Title 1"/>
          <p:cNvSpPr txBox="1">
            <a:spLocks/>
          </p:cNvSpPr>
          <p:nvPr/>
        </p:nvSpPr>
        <p:spPr>
          <a:xfrm>
            <a:off x="990600" y="304800"/>
            <a:ext cx="7105650" cy="684213"/>
          </a:xfrm>
          <a:prstGeom prst="rect">
            <a:avLst/>
          </a:prstGeom>
        </p:spPr>
        <p:txBody>
          <a:bodyPr/>
          <a:lstStyle/>
          <a:p>
            <a:pPr algn="ctr">
              <a:spcBef>
                <a:spcPct val="50000"/>
              </a:spcBef>
              <a:defRPr/>
            </a:pPr>
            <a:r>
              <a:rPr lang="en-US" sz="4000" b="1" kern="0" dirty="0">
                <a:solidFill>
                  <a:srgbClr val="A32A1D"/>
                </a:solidFill>
                <a:latin typeface="Arial" pitchFamily="34" charset="0"/>
                <a:ea typeface="+mj-ea"/>
                <a:cs typeface="Arial" pitchFamily="34" charset="0"/>
              </a:rPr>
              <a:t>Strive to be wise</a:t>
            </a:r>
          </a:p>
          <a:p>
            <a:pPr>
              <a:spcBef>
                <a:spcPct val="50000"/>
              </a:spcBef>
              <a:defRPr/>
            </a:pPr>
            <a:endParaRPr lang="en-US" sz="4000" b="1" kern="0" dirty="0">
              <a:solidFill>
                <a:schemeClr val="bg1"/>
              </a:solidFill>
              <a:latin typeface="Arial" pitchFamily="34" charset="0"/>
              <a:ea typeface="+mj-ea"/>
              <a:cs typeface="Arial" pitchFamily="34" charset="0"/>
            </a:endParaRPr>
          </a:p>
          <a:p>
            <a:pPr>
              <a:spcBef>
                <a:spcPct val="50000"/>
              </a:spcBef>
              <a:defRPr/>
            </a:pPr>
            <a:endParaRPr lang="en-US" sz="4000" b="1" kern="0" dirty="0">
              <a:solidFill>
                <a:schemeClr val="bg1"/>
              </a:solidFill>
              <a:latin typeface="Arial" pitchFamily="34" charset="0"/>
              <a:ea typeface="+mj-ea"/>
              <a:cs typeface="Arial" pitchFamily="34" charset="0"/>
            </a:endParaRPr>
          </a:p>
        </p:txBody>
      </p:sp>
      <p:sp>
        <p:nvSpPr>
          <p:cNvPr id="5" name="TextBox 4"/>
          <p:cNvSpPr txBox="1"/>
          <p:nvPr/>
        </p:nvSpPr>
        <p:spPr>
          <a:xfrm>
            <a:off x="457200" y="3962400"/>
            <a:ext cx="7924800" cy="1754326"/>
          </a:xfrm>
          <a:prstGeom prst="rect">
            <a:avLst/>
          </a:prstGeom>
          <a:noFill/>
        </p:spPr>
        <p:txBody>
          <a:bodyPr wrap="square" rtlCol="0">
            <a:spAutoFit/>
          </a:bodyPr>
          <a:lstStyle/>
          <a:p>
            <a:pPr marL="457200" indent="-457200">
              <a:buFont typeface="Wingdings" pitchFamily="2" charset="2"/>
              <a:buChar char="ü"/>
            </a:pPr>
            <a:r>
              <a:rPr lang="en-US" sz="2800" dirty="0" smtClean="0">
                <a:solidFill>
                  <a:srgbClr val="002060"/>
                </a:solidFill>
                <a:latin typeface="Georgia" pitchFamily="18" charset="0"/>
              </a:rPr>
              <a:t>Listen, really listen</a:t>
            </a:r>
          </a:p>
          <a:p>
            <a:pPr marL="457200" indent="-457200">
              <a:buFont typeface="Wingdings" pitchFamily="2" charset="2"/>
              <a:buChar char="ü"/>
            </a:pPr>
            <a:r>
              <a:rPr lang="en-US" sz="2800" dirty="0" smtClean="0">
                <a:solidFill>
                  <a:srgbClr val="002060"/>
                </a:solidFill>
                <a:latin typeface="Georgia" pitchFamily="18" charset="0"/>
              </a:rPr>
              <a:t>Observe and question</a:t>
            </a:r>
          </a:p>
          <a:p>
            <a:pPr marL="457200" indent="-457200">
              <a:buFont typeface="Wingdings" pitchFamily="2" charset="2"/>
              <a:buChar char="ü"/>
            </a:pPr>
            <a:r>
              <a:rPr lang="en-US" sz="2800" dirty="0" smtClean="0">
                <a:solidFill>
                  <a:srgbClr val="002060"/>
                </a:solidFill>
                <a:latin typeface="Georgia" pitchFamily="18" charset="0"/>
              </a:rPr>
              <a:t>Seek balance between courage and humility</a:t>
            </a:r>
          </a:p>
          <a:p>
            <a:pPr marL="457200" indent="-457200"/>
            <a:endParaRPr lang="en-US" dirty="0"/>
          </a:p>
        </p:txBody>
      </p:sp>
    </p:spTree>
  </p:cSld>
  <p:clrMapOvr>
    <a:masterClrMapping/>
  </p:clrMapOvr>
  <p:transition xmlns:p14="http://schemas.microsoft.com/office/powerpoint/2010/mai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Title 1"/>
          <p:cNvSpPr txBox="1">
            <a:spLocks/>
          </p:cNvSpPr>
          <p:nvPr/>
        </p:nvSpPr>
        <p:spPr bwMode="auto">
          <a:xfrm>
            <a:off x="685800" y="228600"/>
            <a:ext cx="7772400" cy="1446213"/>
          </a:xfrm>
          <a:prstGeom prst="rect">
            <a:avLst/>
          </a:prstGeom>
          <a:noFill/>
          <a:ln w="9525">
            <a:noFill/>
            <a:miter lim="800000"/>
            <a:headEnd/>
            <a:tailEnd/>
          </a:ln>
        </p:spPr>
        <p:txBody>
          <a:bodyPr/>
          <a:lstStyle/>
          <a:p>
            <a:pPr algn="ctr">
              <a:buFont typeface="Arial" charset="0"/>
              <a:buNone/>
            </a:pPr>
            <a:r>
              <a:rPr lang="en-US" sz="4000" b="1" dirty="0">
                <a:latin typeface="Arial" charset="0"/>
                <a:cs typeface="Arial" charset="0"/>
              </a:rPr>
              <a:t>Employees First, Customers Second:</a:t>
            </a:r>
            <a:r>
              <a:rPr lang="en-US" sz="4400" dirty="0">
                <a:latin typeface="Arial" charset="0"/>
                <a:cs typeface="Arial" charset="0"/>
              </a:rPr>
              <a:t> </a:t>
            </a:r>
          </a:p>
          <a:p>
            <a:pPr algn="ctr">
              <a:buFont typeface="Arial" charset="0"/>
              <a:buNone/>
            </a:pPr>
            <a:r>
              <a:rPr lang="en-US" sz="3200" i="1" dirty="0">
                <a:latin typeface="Arial" charset="0"/>
                <a:cs typeface="Arial" charset="0"/>
              </a:rPr>
              <a:t>Turning Conventional Management Upside Down</a:t>
            </a:r>
          </a:p>
          <a:p>
            <a:pPr algn="ctr">
              <a:buFont typeface="Arial" charset="0"/>
              <a:buNone/>
            </a:pPr>
            <a:r>
              <a:rPr lang="en-US" dirty="0">
                <a:latin typeface="Arial" charset="0"/>
                <a:cs typeface="Arial" charset="0"/>
              </a:rPr>
              <a:t>By </a:t>
            </a:r>
            <a:r>
              <a:rPr lang="en-US" dirty="0" err="1">
                <a:latin typeface="Arial" charset="0"/>
                <a:cs typeface="Arial" charset="0"/>
              </a:rPr>
              <a:t>Vineet</a:t>
            </a:r>
            <a:r>
              <a:rPr lang="en-US" dirty="0">
                <a:latin typeface="Arial" charset="0"/>
                <a:cs typeface="Arial" charset="0"/>
              </a:rPr>
              <a:t> </a:t>
            </a:r>
            <a:r>
              <a:rPr lang="en-US" dirty="0" err="1">
                <a:latin typeface="Arial" charset="0"/>
                <a:cs typeface="Arial" charset="0"/>
              </a:rPr>
              <a:t>Nayar</a:t>
            </a:r>
            <a:endParaRPr lang="en-US" dirty="0">
              <a:latin typeface="Arial" charset="0"/>
              <a:cs typeface="Arial" charset="0"/>
            </a:endParaRPr>
          </a:p>
          <a:p>
            <a:pPr>
              <a:spcBef>
                <a:spcPct val="50000"/>
              </a:spcBef>
            </a:pPr>
            <a:endParaRPr lang="en-US" b="1" dirty="0">
              <a:latin typeface="Arial" charset="0"/>
              <a:cs typeface="Arial" charset="0"/>
            </a:endParaRPr>
          </a:p>
          <a:p>
            <a:pPr>
              <a:spcBef>
                <a:spcPct val="50000"/>
              </a:spcBef>
            </a:pPr>
            <a:endParaRPr lang="en-US" sz="4000" b="1" dirty="0">
              <a:solidFill>
                <a:schemeClr val="bg1"/>
              </a:solidFill>
              <a:latin typeface="Arial" charset="0"/>
              <a:cs typeface="Arial" charset="0"/>
            </a:endParaRPr>
          </a:p>
        </p:txBody>
      </p:sp>
      <p:pic>
        <p:nvPicPr>
          <p:cNvPr id="44034" name="Picture 4"/>
          <p:cNvPicPr>
            <a:picLocks noChangeAspect="1" noChangeArrowheads="1"/>
          </p:cNvPicPr>
          <p:nvPr/>
        </p:nvPicPr>
        <p:blipFill>
          <a:blip r:embed="rId3" cstate="print"/>
          <a:srcRect/>
          <a:stretch>
            <a:fillRect/>
          </a:stretch>
        </p:blipFill>
        <p:spPr bwMode="auto">
          <a:xfrm>
            <a:off x="6103938" y="2971800"/>
            <a:ext cx="2528887" cy="3489325"/>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3" cstate="print">
            <a:lum bright="30000" contrast="-40000"/>
          </a:blip>
          <a:srcRect/>
          <a:stretch>
            <a:fillRect/>
          </a:stretch>
        </p:blipFill>
        <p:spPr bwMode="auto">
          <a:xfrm>
            <a:off x="0" y="0"/>
            <a:ext cx="9293225" cy="6858000"/>
          </a:xfrm>
          <a:prstGeom prst="rect">
            <a:avLst/>
          </a:prstGeom>
          <a:noFill/>
          <a:ln w="9525">
            <a:noFill/>
            <a:miter lim="800000"/>
            <a:headEnd/>
            <a:tailEnd/>
          </a:ln>
        </p:spPr>
      </p:pic>
      <p:sp>
        <p:nvSpPr>
          <p:cNvPr id="46082" name="Rectangle 5"/>
          <p:cNvSpPr>
            <a:spLocks noChangeArrowheads="1"/>
          </p:cNvSpPr>
          <p:nvPr/>
        </p:nvSpPr>
        <p:spPr bwMode="auto">
          <a:xfrm>
            <a:off x="2819400" y="533400"/>
            <a:ext cx="3943350" cy="708025"/>
          </a:xfrm>
          <a:prstGeom prst="rect">
            <a:avLst/>
          </a:prstGeom>
          <a:noFill/>
          <a:ln w="9525">
            <a:noFill/>
            <a:miter lim="800000"/>
            <a:headEnd/>
            <a:tailEnd/>
          </a:ln>
        </p:spPr>
        <p:txBody>
          <a:bodyPr wrap="none">
            <a:spAutoFit/>
          </a:bodyPr>
          <a:lstStyle/>
          <a:p>
            <a:r>
              <a:rPr lang="en-US" sz="4000" b="1">
                <a:solidFill>
                  <a:srgbClr val="A32A1D"/>
                </a:solidFill>
                <a:latin typeface="Arial" charset="0"/>
                <a:cs typeface="Arial" charset="0"/>
              </a:rPr>
              <a:t>The Value Zone</a:t>
            </a:r>
          </a:p>
        </p:txBody>
      </p:sp>
      <p:sp>
        <p:nvSpPr>
          <p:cNvPr id="46083" name="Rectangle 6"/>
          <p:cNvSpPr>
            <a:spLocks noChangeArrowheads="1"/>
          </p:cNvSpPr>
          <p:nvPr/>
        </p:nvSpPr>
        <p:spPr bwMode="auto">
          <a:xfrm>
            <a:off x="2133600" y="1371600"/>
            <a:ext cx="5400675" cy="708025"/>
          </a:xfrm>
          <a:prstGeom prst="rect">
            <a:avLst/>
          </a:prstGeom>
          <a:noFill/>
          <a:ln w="9525">
            <a:noFill/>
            <a:miter lim="800000"/>
            <a:headEnd/>
            <a:tailEnd/>
          </a:ln>
        </p:spPr>
        <p:txBody>
          <a:bodyPr wrap="none">
            <a:spAutoFit/>
          </a:bodyPr>
          <a:lstStyle/>
          <a:p>
            <a:r>
              <a:rPr lang="en-US" sz="4000" b="1">
                <a:solidFill>
                  <a:srgbClr val="B3290D"/>
                </a:solidFill>
                <a:latin typeface="Arial" charset="0"/>
                <a:cs typeface="Arial" charset="0"/>
              </a:rPr>
              <a:t>The Inverted Pyramid</a:t>
            </a:r>
          </a:p>
        </p:txBody>
      </p:sp>
    </p:spTree>
  </p:cSld>
  <p:clrMapOvr>
    <a:masterClrMapping/>
  </p:clrMapOvr>
  <p:transition xmlns:p14="http://schemas.microsoft.com/office/powerpoint/2010/main">
    <p:fade/>
  </p:transition>
</p:sld>
</file>

<file path=ppt/theme/theme1.xml><?xml version="1.0" encoding="utf-8"?>
<a:theme xmlns:a="http://schemas.openxmlformats.org/drawingml/2006/main" name="It’s not the design of your template">
  <a:themeElements>
    <a:clrScheme name="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fontScheme name="It’s not the design of your template">
      <a:majorFont>
        <a:latin typeface="Neo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s not the design of you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s not the design of you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s not the design of you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s not the design of you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s not the design of you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s not the design of you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s not the design of you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s not the design of you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s not the design of you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s not the design of you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s not the design of you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s not the design of you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Eureka_Recruitment-PowerPoint-Template</Template>
  <TotalTime>8735</TotalTime>
  <Words>537</Words>
  <Application>Microsoft Macintosh PowerPoint</Application>
  <PresentationFormat>On-screen Show (4:3)</PresentationFormat>
  <Paragraphs>172</Paragraphs>
  <Slides>45</Slides>
  <Notes>38</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It’s not the design of your template</vt:lpstr>
      <vt:lpstr>Office Theme</vt:lpstr>
      <vt:lpstr>PowerPoint Presentation</vt:lpstr>
      <vt:lpstr>PowerPoint Presentation</vt:lpstr>
      <vt:lpstr>Library Journal’s Best Business Books  </vt:lpstr>
      <vt:lpstr>Management &amp; Leadership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Profit at the Bottom of the Ladder:  Creating Value by Investing in Your Workforce By Jody Heymann and Magda Barrera </vt:lpstr>
      <vt:lpstr>PowerPoint Presentation</vt:lpstr>
      <vt:lpstr>Blueprint for Effective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ideas shot down? Create buy-in!</vt:lpstr>
      <vt:lpstr>Let the attackers in!</vt:lpstr>
      <vt:lpstr>Sure we can look at your data, again…</vt:lpstr>
      <vt:lpstr>PowerPoint Presentation</vt:lpstr>
      <vt:lpstr>PowerPoint Presentation</vt:lpstr>
      <vt:lpstr>Are you prepared?</vt:lpstr>
      <vt:lpstr>Wrap Up</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dc:title>
  <dc:creator>Lisa</dc:creator>
  <dc:description>Background created by m62 Visualcommunications, visit www.m62.net</dc:description>
  <cp:lastModifiedBy>Charles OShea</cp:lastModifiedBy>
  <cp:revision>742</cp:revision>
  <cp:lastPrinted>2012-02-16T17:17:31Z</cp:lastPrinted>
  <dcterms:created xsi:type="dcterms:W3CDTF">2012-01-29T03:27:19Z</dcterms:created>
  <dcterms:modified xsi:type="dcterms:W3CDTF">2012-02-16T17:17:56Z</dcterms:modified>
  <cp:category>Recruitment Background</cp:category>
</cp:coreProperties>
</file>