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18"/>
  </p:notesMasterIdLst>
  <p:handoutMasterIdLst>
    <p:handoutMasterId r:id="rId19"/>
  </p:handoutMasterIdLst>
  <p:sldIdLst>
    <p:sldId id="264" r:id="rId2"/>
    <p:sldId id="276" r:id="rId3"/>
    <p:sldId id="274" r:id="rId4"/>
    <p:sldId id="272" r:id="rId5"/>
    <p:sldId id="273" r:id="rId6"/>
    <p:sldId id="265" r:id="rId7"/>
    <p:sldId id="275" r:id="rId8"/>
    <p:sldId id="267" r:id="rId9"/>
    <p:sldId id="277" r:id="rId10"/>
    <p:sldId id="269" r:id="rId11"/>
    <p:sldId id="268" r:id="rId12"/>
    <p:sldId id="278" r:id="rId13"/>
    <p:sldId id="270" r:id="rId14"/>
    <p:sldId id="271" r:id="rId15"/>
    <p:sldId id="266"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A96E6A"/>
    <a:srgbClr val="8E3900"/>
    <a:srgbClr val="73B053"/>
    <a:srgbClr val="4462D7"/>
    <a:srgbClr val="6AC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72235" autoAdjust="0"/>
  </p:normalViewPr>
  <p:slideViewPr>
    <p:cSldViewPr snapToGrid="0" snapToObjects="1">
      <p:cViewPr>
        <p:scale>
          <a:sx n="75" d="100"/>
          <a:sy n="75" d="100"/>
        </p:scale>
        <p:origin x="-2864"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0" y="-16933"/>
            <a:ext cx="5029200" cy="711200"/>
          </a:xfrm>
          <a:prstGeom prst="rect">
            <a:avLst/>
          </a:prstGeom>
        </p:spPr>
        <p:txBody>
          <a:bodyPr vert="horz" lIns="91440" tIns="45720" rIns="91440" bIns="45720" rtlCol="0" anchor="ctr"/>
          <a:lstStyle>
            <a:lvl1pPr algn="l">
              <a:defRPr sz="1200"/>
            </a:lvl1pPr>
          </a:lstStyle>
          <a:p>
            <a:pPr algn="ctr"/>
            <a:r>
              <a:rPr lang="en-US" dirty="0"/>
              <a:t>Outreach to Hispanic/Latino Populations - </a:t>
            </a:r>
            <a:r>
              <a:rPr lang="en-US" dirty="0" err="1"/>
              <a:t>Tu</a:t>
            </a:r>
            <a:r>
              <a:rPr lang="en-US" dirty="0"/>
              <a:t> </a:t>
            </a:r>
            <a:r>
              <a:rPr lang="en-US" dirty="0" err="1"/>
              <a:t>Biblioteca</a:t>
            </a:r>
            <a:r>
              <a:rPr lang="en-US" dirty="0"/>
              <a:t>!</a:t>
            </a:r>
          </a:p>
        </p:txBody>
      </p:sp>
      <p:sp>
        <p:nvSpPr>
          <p:cNvPr id="3" name="Date Placeholder 2"/>
          <p:cNvSpPr>
            <a:spLocks noGrp="1"/>
          </p:cNvSpPr>
          <p:nvPr>
            <p:ph type="dt" sz="quarter" idx="1"/>
          </p:nvPr>
        </p:nvSpPr>
        <p:spPr>
          <a:xfrm>
            <a:off x="5977467" y="0"/>
            <a:ext cx="878946" cy="457200"/>
          </a:xfrm>
          <a:prstGeom prst="rect">
            <a:avLst/>
          </a:prstGeom>
        </p:spPr>
        <p:txBody>
          <a:bodyPr vert="horz" lIns="91440" tIns="45720" rIns="91440" bIns="45720" rtlCol="0"/>
          <a:lstStyle>
            <a:lvl1pPr algn="r">
              <a:defRPr sz="1200"/>
            </a:lvl1pPr>
          </a:lstStyle>
          <a:p>
            <a:r>
              <a:rPr lang="en-US" dirty="0" smtClean="0"/>
              <a:t>3/22/2012</a:t>
            </a:r>
            <a:endParaRPr lang="en-US" dirty="0"/>
          </a:p>
        </p:txBody>
      </p:sp>
      <p:sp>
        <p:nvSpPr>
          <p:cNvPr id="4" name="Footer Placeholder 3"/>
          <p:cNvSpPr>
            <a:spLocks noGrp="1"/>
          </p:cNvSpPr>
          <p:nvPr>
            <p:ph type="ftr" sz="quarter" idx="2"/>
          </p:nvPr>
        </p:nvSpPr>
        <p:spPr>
          <a:xfrm>
            <a:off x="914400" y="8365067"/>
            <a:ext cx="5029200" cy="741892"/>
          </a:xfrm>
          <a:prstGeom prst="rect">
            <a:avLst/>
          </a:prstGeom>
        </p:spPr>
        <p:txBody>
          <a:bodyPr vert="horz" lIns="91440" tIns="45720" rIns="91440" bIns="45720" rtlCol="0" anchor="ctr"/>
          <a:lstStyle>
            <a:lvl1pPr algn="l">
              <a:defRPr sz="1200"/>
            </a:lvl1pPr>
          </a:lstStyle>
          <a:p>
            <a:pPr algn="just"/>
            <a:r>
              <a:rPr lang="en-US" sz="900" dirty="0"/>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just"/>
            <a:endParaRPr lang="en-US" sz="900" dirty="0"/>
          </a:p>
        </p:txBody>
      </p:sp>
      <p:sp>
        <p:nvSpPr>
          <p:cNvPr id="5" name="Slide Number Placeholder 4"/>
          <p:cNvSpPr>
            <a:spLocks noGrp="1"/>
          </p:cNvSpPr>
          <p:nvPr>
            <p:ph type="sldNum" sz="quarter" idx="3"/>
          </p:nvPr>
        </p:nvSpPr>
        <p:spPr>
          <a:xfrm>
            <a:off x="5977467" y="8685213"/>
            <a:ext cx="878946" cy="457200"/>
          </a:xfrm>
          <a:prstGeom prst="rect">
            <a:avLst/>
          </a:prstGeom>
        </p:spPr>
        <p:txBody>
          <a:bodyPr vert="horz" lIns="91440" tIns="45720" rIns="91440" bIns="45720" rtlCol="0" anchor="b"/>
          <a:lstStyle>
            <a:lvl1pPr algn="r">
              <a:defRPr sz="1200"/>
            </a:lvl1pPr>
          </a:lstStyle>
          <a:p>
            <a:fld id="{17FCDCF4-AAA0-C549-8228-EF6A45A73C1A}" type="slidenum">
              <a:rPr lang="en-US" smtClean="0"/>
              <a:t>‹#›</a:t>
            </a:fld>
            <a:endParaRPr lang="en-US" dirty="0"/>
          </a:p>
        </p:txBody>
      </p:sp>
    </p:spTree>
    <p:extLst>
      <p:ext uri="{BB962C8B-B14F-4D97-AF65-F5344CB8AC3E}">
        <p14:creationId xmlns:p14="http://schemas.microsoft.com/office/powerpoint/2010/main" val="1107153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CE937-E847-4C43-AF4D-01D13847A4E4}" type="datetimeFigureOut">
              <a:rPr lang="en-US" smtClean="0"/>
              <a:t>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32BF4-1A78-B143-9A9A-8EDEB8675195}" type="slidenum">
              <a:rPr lang="en-US" smtClean="0"/>
              <a:t>‹#›</a:t>
            </a:fld>
            <a:endParaRPr lang="en-US"/>
          </a:p>
        </p:txBody>
      </p:sp>
    </p:spTree>
    <p:extLst>
      <p:ext uri="{BB962C8B-B14F-4D97-AF65-F5344CB8AC3E}">
        <p14:creationId xmlns:p14="http://schemas.microsoft.com/office/powerpoint/2010/main" val="750495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t>1</a:t>
            </a:fld>
            <a:endParaRPr lang="en-US"/>
          </a:p>
        </p:txBody>
      </p:sp>
    </p:spTree>
    <p:extLst>
      <p:ext uri="{BB962C8B-B14F-4D97-AF65-F5344CB8AC3E}">
        <p14:creationId xmlns:p14="http://schemas.microsoft.com/office/powerpoint/2010/main" val="251856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10</a:t>
            </a:fld>
            <a:endParaRPr lang="en-US"/>
          </a:p>
        </p:txBody>
      </p:sp>
    </p:spTree>
    <p:extLst>
      <p:ext uri="{BB962C8B-B14F-4D97-AF65-F5344CB8AC3E}">
        <p14:creationId xmlns:p14="http://schemas.microsoft.com/office/powerpoint/2010/main" val="392074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11</a:t>
            </a:fld>
            <a:endParaRPr lang="en-US"/>
          </a:p>
        </p:txBody>
      </p:sp>
    </p:spTree>
    <p:extLst>
      <p:ext uri="{BB962C8B-B14F-4D97-AF65-F5344CB8AC3E}">
        <p14:creationId xmlns:p14="http://schemas.microsoft.com/office/powerpoint/2010/main" val="116322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12</a:t>
            </a:fld>
            <a:endParaRPr lang="en-US"/>
          </a:p>
        </p:txBody>
      </p:sp>
    </p:spTree>
    <p:extLst>
      <p:ext uri="{BB962C8B-B14F-4D97-AF65-F5344CB8AC3E}">
        <p14:creationId xmlns:p14="http://schemas.microsoft.com/office/powerpoint/2010/main" val="392074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13</a:t>
            </a:fld>
            <a:endParaRPr lang="en-US"/>
          </a:p>
        </p:txBody>
      </p:sp>
    </p:spTree>
    <p:extLst>
      <p:ext uri="{BB962C8B-B14F-4D97-AF65-F5344CB8AC3E}">
        <p14:creationId xmlns:p14="http://schemas.microsoft.com/office/powerpoint/2010/main" val="117018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14</a:t>
            </a:fld>
            <a:endParaRPr lang="en-US"/>
          </a:p>
        </p:txBody>
      </p:sp>
    </p:spTree>
    <p:extLst>
      <p:ext uri="{BB962C8B-B14F-4D97-AF65-F5344CB8AC3E}">
        <p14:creationId xmlns:p14="http://schemas.microsoft.com/office/powerpoint/2010/main" val="1567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15</a:t>
            </a:fld>
            <a:endParaRPr lang="en-US"/>
          </a:p>
        </p:txBody>
      </p:sp>
    </p:spTree>
    <p:extLst>
      <p:ext uri="{BB962C8B-B14F-4D97-AF65-F5344CB8AC3E}">
        <p14:creationId xmlns:p14="http://schemas.microsoft.com/office/powerpoint/2010/main" val="25185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t>2</a:t>
            </a:fld>
            <a:endParaRPr lang="en-US"/>
          </a:p>
        </p:txBody>
      </p:sp>
    </p:spTree>
    <p:extLst>
      <p:ext uri="{BB962C8B-B14F-4D97-AF65-F5344CB8AC3E}">
        <p14:creationId xmlns:p14="http://schemas.microsoft.com/office/powerpoint/2010/main" val="251856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3</a:t>
            </a:fld>
            <a:endParaRPr lang="en-US"/>
          </a:p>
        </p:txBody>
      </p:sp>
    </p:spTree>
    <p:extLst>
      <p:ext uri="{BB962C8B-B14F-4D97-AF65-F5344CB8AC3E}">
        <p14:creationId xmlns:p14="http://schemas.microsoft.com/office/powerpoint/2010/main" val="23848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4</a:t>
            </a:fld>
            <a:endParaRPr lang="en-US"/>
          </a:p>
        </p:txBody>
      </p:sp>
    </p:spTree>
    <p:extLst>
      <p:ext uri="{BB962C8B-B14F-4D97-AF65-F5344CB8AC3E}">
        <p14:creationId xmlns:p14="http://schemas.microsoft.com/office/powerpoint/2010/main" val="238488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5</a:t>
            </a:fld>
            <a:endParaRPr lang="en-US"/>
          </a:p>
        </p:txBody>
      </p:sp>
    </p:spTree>
    <p:extLst>
      <p:ext uri="{BB962C8B-B14F-4D97-AF65-F5344CB8AC3E}">
        <p14:creationId xmlns:p14="http://schemas.microsoft.com/office/powerpoint/2010/main" val="238488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6</a:t>
            </a:fld>
            <a:endParaRPr lang="en-US"/>
          </a:p>
        </p:txBody>
      </p:sp>
    </p:spTree>
    <p:extLst>
      <p:ext uri="{BB962C8B-B14F-4D97-AF65-F5344CB8AC3E}">
        <p14:creationId xmlns:p14="http://schemas.microsoft.com/office/powerpoint/2010/main" val="238488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t>7</a:t>
            </a:fld>
            <a:endParaRPr lang="en-US"/>
          </a:p>
        </p:txBody>
      </p:sp>
    </p:spTree>
    <p:extLst>
      <p:ext uri="{BB962C8B-B14F-4D97-AF65-F5344CB8AC3E}">
        <p14:creationId xmlns:p14="http://schemas.microsoft.com/office/powerpoint/2010/main" val="365996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8</a:t>
            </a:fld>
            <a:endParaRPr lang="en-US"/>
          </a:p>
        </p:txBody>
      </p:sp>
    </p:spTree>
    <p:extLst>
      <p:ext uri="{BB962C8B-B14F-4D97-AF65-F5344CB8AC3E}">
        <p14:creationId xmlns:p14="http://schemas.microsoft.com/office/powerpoint/2010/main" val="365996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t>9</a:t>
            </a:fld>
            <a:endParaRPr lang="en-US"/>
          </a:p>
        </p:txBody>
      </p:sp>
    </p:spTree>
    <p:extLst>
      <p:ext uri="{BB962C8B-B14F-4D97-AF65-F5344CB8AC3E}">
        <p14:creationId xmlns:p14="http://schemas.microsoft.com/office/powerpoint/2010/main" val="365996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3/20/12</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728701E-CAF4-4159-9B3E-41C86DFFA30D}" type="datetimeFigureOut">
              <a:rPr lang="en-US" smtClean="0"/>
              <a:t>3/20/12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3/20/12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8701E-CAF4-4159-9B3E-41C86DFFA30D}" type="datetimeFigureOut">
              <a:rPr lang="en-US" smtClean="0"/>
              <a:t>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701E-CAF4-4159-9B3E-41C86DFFA30D}" type="datetimeFigureOut">
              <a:rPr lang="en-US" smtClean="0"/>
              <a:t>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728701E-CAF4-4159-9B3E-41C86DFFA30D}" type="datetimeFigureOut">
              <a:rPr lang="en-US" smtClean="0"/>
              <a:t>3/20/12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728701E-CAF4-4159-9B3E-41C86DFFA30D}" type="datetimeFigureOut">
              <a:rPr lang="en-US" smtClean="0"/>
              <a:t>3/20/12</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tiff"/><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tiff"/><Relationship Id="rId4" Type="http://schemas.openxmlformats.org/officeDocument/2006/relationships/image" Target="../media/image37.png"/><Relationship Id="rId5" Type="http://schemas.openxmlformats.org/officeDocument/2006/relationships/image" Target="../media/image38.tiff"/><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eg"/><Relationship Id="rId8" Type="http://schemas.openxmlformats.org/officeDocument/2006/relationships/image" Target="../media/image18.png"/><Relationship Id="rId9"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285751" y="4591758"/>
            <a:ext cx="8553450" cy="933450"/>
          </a:xfrm>
        </p:spPr>
        <p:txBody>
          <a:bodyPr>
            <a:noAutofit/>
          </a:bodyPr>
          <a:lstStyle/>
          <a:p>
            <a:r>
              <a:rPr lang="en-US" sz="2800" b="1" dirty="0" smtClean="0">
                <a:solidFill>
                  <a:schemeClr val="accent5"/>
                </a:solidFill>
                <a:effectLst>
                  <a:outerShdw blurRad="50800" dist="114300" dir="2700000" algn="tl" rotWithShape="0">
                    <a:schemeClr val="bg2">
                      <a:alpha val="40000"/>
                    </a:schemeClr>
                  </a:outerShdw>
                </a:effectLst>
              </a:rPr>
              <a:t>Outreach to Hispanic / Latino Populations</a:t>
            </a:r>
            <a:endParaRPr lang="en-US" sz="2800" b="1" dirty="0">
              <a:solidFill>
                <a:schemeClr val="accent5"/>
              </a:solidFill>
              <a:effectLst>
                <a:outerShdw blurRad="50800" dist="114300" dir="2700000" algn="tl" rotWithShape="0">
                  <a:schemeClr val="bg2">
                    <a:alpha val="40000"/>
                  </a:schemeClr>
                </a:outerShdw>
              </a:effectLst>
            </a:endParaRPr>
          </a:p>
        </p:txBody>
      </p:sp>
      <p:sp>
        <p:nvSpPr>
          <p:cNvPr id="11" name="Subtitle 2"/>
          <p:cNvSpPr>
            <a:spLocks noGrp="1"/>
          </p:cNvSpPr>
          <p:nvPr>
            <p:ph type="subTitle" idx="1"/>
          </p:nvPr>
        </p:nvSpPr>
        <p:spPr>
          <a:xfrm>
            <a:off x="3200400" y="5525208"/>
            <a:ext cx="5458968" cy="621792"/>
          </a:xfrm>
        </p:spPr>
        <p:txBody>
          <a:bodyPr>
            <a:normAutofit/>
          </a:bodyPr>
          <a:lstStyle/>
          <a:p>
            <a:pPr algn="r"/>
            <a:r>
              <a:rPr lang="en-US" sz="2400" i="1" dirty="0" smtClean="0">
                <a:solidFill>
                  <a:srgbClr val="8E3900"/>
                </a:solidFill>
              </a:rPr>
              <a:t>Tu </a:t>
            </a:r>
            <a:r>
              <a:rPr lang="en-US" sz="2400" i="1" dirty="0" err="1" smtClean="0">
                <a:solidFill>
                  <a:srgbClr val="8E3900"/>
                </a:solidFill>
              </a:rPr>
              <a:t>Biblioteca</a:t>
            </a:r>
            <a:r>
              <a:rPr lang="en-US" sz="2400" i="1" dirty="0" smtClean="0">
                <a:solidFill>
                  <a:srgbClr val="8E3900"/>
                </a:solidFill>
              </a:rPr>
              <a:t>!</a:t>
            </a:r>
            <a:endParaRPr lang="en-US" sz="2400" i="1" dirty="0">
              <a:solidFill>
                <a:srgbClr val="8E3900"/>
              </a:solidFill>
            </a:endParaRPr>
          </a:p>
        </p:txBody>
      </p:sp>
      <p:pic>
        <p:nvPicPr>
          <p:cNvPr id="5" name="Picture 4"/>
          <p:cNvPicPr>
            <a:picLocks noChangeAspect="1"/>
          </p:cNvPicPr>
          <p:nvPr/>
        </p:nvPicPr>
        <p:blipFill>
          <a:blip r:embed="rId3"/>
          <a:stretch>
            <a:fillRect/>
          </a:stretch>
        </p:blipFill>
        <p:spPr>
          <a:xfrm>
            <a:off x="16936" y="2677893"/>
            <a:ext cx="9144000" cy="2402309"/>
          </a:xfrm>
          <a:prstGeom prst="rect">
            <a:avLst/>
          </a:prstGeom>
        </p:spPr>
      </p:pic>
      <p:pic>
        <p:nvPicPr>
          <p:cNvPr id="6" name="Picture 5"/>
          <p:cNvPicPr>
            <a:picLocks noChangeAspect="1"/>
          </p:cNvPicPr>
          <p:nvPr/>
        </p:nvPicPr>
        <p:blipFill>
          <a:blip r:embed="rId4"/>
          <a:stretch>
            <a:fillRect/>
          </a:stretch>
        </p:blipFill>
        <p:spPr>
          <a:xfrm>
            <a:off x="0" y="0"/>
            <a:ext cx="9144000" cy="2555565"/>
          </a:xfrm>
          <a:prstGeom prst="rect">
            <a:avLst/>
          </a:prstGeom>
        </p:spPr>
      </p:pic>
    </p:spTree>
    <p:extLst>
      <p:ext uri="{BB962C8B-B14F-4D97-AF65-F5344CB8AC3E}">
        <p14:creationId xmlns:p14="http://schemas.microsoft.com/office/powerpoint/2010/main" val="17605116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rrbe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782" y="2903169"/>
            <a:ext cx="3895218" cy="3117527"/>
          </a:xfrm>
          <a:prstGeom prst="rect">
            <a:avLst/>
          </a:prstGeom>
        </p:spPr>
      </p:pic>
      <p:pic>
        <p:nvPicPr>
          <p:cNvPr id="3" name="Picture 2" descr="book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138" y="3522136"/>
            <a:ext cx="1921914" cy="1253066"/>
          </a:xfrm>
          <a:prstGeom prst="rect">
            <a:avLst/>
          </a:prstGeom>
        </p:spPr>
      </p:pic>
      <p:cxnSp>
        <p:nvCxnSpPr>
          <p:cNvPr id="7" name="Straight Arrow Connector 6"/>
          <p:cNvCxnSpPr/>
          <p:nvPr/>
        </p:nvCxnSpPr>
        <p:spPr>
          <a:xfrm flipV="1">
            <a:off x="4792133" y="4461933"/>
            <a:ext cx="1371600" cy="5334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5"/>
          <a:stretch>
            <a:fillRect/>
          </a:stretch>
        </p:blipFill>
        <p:spPr>
          <a:xfrm>
            <a:off x="7493003" y="2639807"/>
            <a:ext cx="939800" cy="1181100"/>
          </a:xfrm>
          <a:prstGeom prst="rect">
            <a:avLst/>
          </a:prstGeom>
          <a:effectLst>
            <a:glow rad="101600">
              <a:schemeClr val="accent1">
                <a:alpha val="75000"/>
              </a:schemeClr>
            </a:glow>
            <a:outerShdw blurRad="50800" dist="38100" dir="2700000" algn="tl" rotWithShape="0">
              <a:srgbClr val="000000">
                <a:alpha val="43000"/>
              </a:srgbClr>
            </a:outerShdw>
          </a:effectLst>
        </p:spPr>
      </p:pic>
      <p:pic>
        <p:nvPicPr>
          <p:cNvPr id="11" name="Picture 10"/>
          <p:cNvPicPr>
            <a:picLocks noChangeAspect="1"/>
          </p:cNvPicPr>
          <p:nvPr/>
        </p:nvPicPr>
        <p:blipFill>
          <a:blip r:embed="rId6"/>
          <a:stretch>
            <a:fillRect/>
          </a:stretch>
        </p:blipFill>
        <p:spPr>
          <a:xfrm>
            <a:off x="643466" y="2024995"/>
            <a:ext cx="3736230" cy="1756348"/>
          </a:xfrm>
          <a:prstGeom prst="rect">
            <a:avLst/>
          </a:prstGeom>
        </p:spPr>
      </p:pic>
      <p:sp>
        <p:nvSpPr>
          <p:cNvPr id="12" name="TextBox 11"/>
          <p:cNvSpPr txBox="1"/>
          <p:nvPr/>
        </p:nvSpPr>
        <p:spPr>
          <a:xfrm>
            <a:off x="558800" y="440266"/>
            <a:ext cx="7907867" cy="800219"/>
          </a:xfrm>
          <a:prstGeom prst="rect">
            <a:avLst/>
          </a:prstGeom>
          <a:noFill/>
        </p:spPr>
        <p:txBody>
          <a:bodyPr wrap="square" rtlCol="0">
            <a:spAutoFit/>
          </a:bodyPr>
          <a:lstStyle/>
          <a:p>
            <a:pPr algn="ctr"/>
            <a:r>
              <a:rPr lang="en-US" b="1" dirty="0" smtClean="0">
                <a:solidFill>
                  <a:srgbClr val="800000"/>
                </a:solidFill>
              </a:rPr>
              <a:t>CASE </a:t>
            </a:r>
            <a:r>
              <a:rPr lang="en-US" b="1" dirty="0">
                <a:solidFill>
                  <a:srgbClr val="800000"/>
                </a:solidFill>
              </a:rPr>
              <a:t>STUDIES:</a:t>
            </a:r>
          </a:p>
          <a:p>
            <a:pPr algn="ctr"/>
            <a:r>
              <a:rPr lang="en-US" sz="2800" b="1" dirty="0">
                <a:solidFill>
                  <a:srgbClr val="800000"/>
                </a:solidFill>
              </a:rPr>
              <a:t>BARRIO LOGAN </a:t>
            </a:r>
            <a:r>
              <a:rPr lang="en-US" b="1" dirty="0">
                <a:solidFill>
                  <a:srgbClr val="800000"/>
                </a:solidFill>
              </a:rPr>
              <a:t>AND</a:t>
            </a:r>
            <a:r>
              <a:rPr lang="en-US" sz="2800" b="1" dirty="0">
                <a:solidFill>
                  <a:srgbClr val="800000"/>
                </a:solidFill>
              </a:rPr>
              <a:t> ADELANTE!</a:t>
            </a:r>
            <a:endParaRPr lang="en-US" sz="2800" dirty="0">
              <a:solidFill>
                <a:srgbClr val="800000"/>
              </a:solidFill>
            </a:endParaRPr>
          </a:p>
        </p:txBody>
      </p:sp>
    </p:spTree>
    <p:extLst>
      <p:ext uri="{BB962C8B-B14F-4D97-AF65-F5344CB8AC3E}">
        <p14:creationId xmlns:p14="http://schemas.microsoft.com/office/powerpoint/2010/main" val="343993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558800"/>
            <a:ext cx="7907867" cy="523220"/>
          </a:xfrm>
          <a:prstGeom prst="rect">
            <a:avLst/>
          </a:prstGeom>
          <a:noFill/>
        </p:spPr>
        <p:txBody>
          <a:bodyPr wrap="square" rtlCol="0">
            <a:spAutoFit/>
          </a:bodyPr>
          <a:lstStyle/>
          <a:p>
            <a:pPr algn="ctr"/>
            <a:r>
              <a:rPr lang="en-US" sz="2800" b="1" dirty="0" smtClean="0">
                <a:solidFill>
                  <a:srgbClr val="800000"/>
                </a:solidFill>
              </a:rPr>
              <a:t>MARKETING</a:t>
            </a:r>
            <a:r>
              <a:rPr lang="en-US" b="1" dirty="0" smtClean="0">
                <a:solidFill>
                  <a:srgbClr val="800000"/>
                </a:solidFill>
              </a:rPr>
              <a:t> AND </a:t>
            </a:r>
            <a:r>
              <a:rPr lang="en-US" sz="2800" b="1" dirty="0" smtClean="0">
                <a:solidFill>
                  <a:srgbClr val="800000"/>
                </a:solidFill>
              </a:rPr>
              <a:t>PUBLIC RELATIONS</a:t>
            </a:r>
            <a:endParaRPr lang="en-US" sz="2800" dirty="0">
              <a:solidFill>
                <a:srgbClr val="800000"/>
              </a:solidFill>
            </a:endParaRPr>
          </a:p>
        </p:txBody>
      </p:sp>
      <p:pic>
        <p:nvPicPr>
          <p:cNvPr id="7" name="Picture 6"/>
          <p:cNvPicPr>
            <a:picLocks noChangeAspect="1"/>
          </p:cNvPicPr>
          <p:nvPr/>
        </p:nvPicPr>
        <p:blipFill>
          <a:blip r:embed="rId3"/>
          <a:stretch>
            <a:fillRect/>
          </a:stretch>
        </p:blipFill>
        <p:spPr>
          <a:xfrm>
            <a:off x="1100666" y="2355980"/>
            <a:ext cx="6976533" cy="3854319"/>
          </a:xfrm>
          <a:prstGeom prst="rect">
            <a:avLst/>
          </a:prstGeom>
        </p:spPr>
      </p:pic>
    </p:spTree>
    <p:extLst>
      <p:ext uri="{BB962C8B-B14F-4D97-AF65-F5344CB8AC3E}">
        <p14:creationId xmlns:p14="http://schemas.microsoft.com/office/powerpoint/2010/main" val="31536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7" y="846661"/>
            <a:ext cx="8314265" cy="523220"/>
          </a:xfrm>
          <a:prstGeom prst="rect">
            <a:avLst/>
          </a:prstGeom>
          <a:noFill/>
        </p:spPr>
        <p:txBody>
          <a:bodyPr wrap="square" rtlCol="0">
            <a:spAutoFit/>
          </a:bodyPr>
          <a:lstStyle/>
          <a:p>
            <a:pPr algn="ctr"/>
            <a:r>
              <a:rPr lang="en-US" sz="2800" b="1" dirty="0" smtClean="0">
                <a:solidFill>
                  <a:srgbClr val="800000"/>
                </a:solidFill>
              </a:rPr>
              <a:t>SUCCESSFUL PROGRAMMING &amp; SERVICES</a:t>
            </a:r>
            <a:endParaRPr lang="en-US" sz="2800" dirty="0">
              <a:solidFill>
                <a:srgbClr val="800000"/>
              </a:solidFill>
            </a:endParaRPr>
          </a:p>
        </p:txBody>
      </p:sp>
      <p:sp>
        <p:nvSpPr>
          <p:cNvPr id="5" name="TextBox 4"/>
          <p:cNvSpPr txBox="1"/>
          <p:nvPr/>
        </p:nvSpPr>
        <p:spPr>
          <a:xfrm>
            <a:off x="3575588" y="1942883"/>
            <a:ext cx="5077344" cy="369332"/>
          </a:xfrm>
          <a:prstGeom prst="rect">
            <a:avLst/>
          </a:prstGeom>
          <a:noFill/>
        </p:spPr>
        <p:txBody>
          <a:bodyPr wrap="none" rtlCol="0">
            <a:spAutoFit/>
          </a:bodyPr>
          <a:lstStyle/>
          <a:p>
            <a:r>
              <a:rPr lang="en-US" dirty="0" smtClean="0">
                <a:solidFill>
                  <a:srgbClr val="F8C000"/>
                </a:solidFill>
              </a:rPr>
              <a:t>Spanish Language Outreach </a:t>
            </a:r>
            <a:r>
              <a:rPr lang="en-US" i="1" dirty="0" smtClean="0">
                <a:solidFill>
                  <a:srgbClr val="F8C000"/>
                </a:solidFill>
              </a:rPr>
              <a:t>also known as </a:t>
            </a:r>
            <a:r>
              <a:rPr lang="en-US" dirty="0" smtClean="0">
                <a:solidFill>
                  <a:srgbClr val="F8C000"/>
                </a:solidFill>
              </a:rPr>
              <a:t>SLO</a:t>
            </a:r>
            <a:endParaRPr lang="en-US" dirty="0">
              <a:solidFill>
                <a:srgbClr val="F8C000"/>
              </a:solidFill>
            </a:endParaRPr>
          </a:p>
        </p:txBody>
      </p:sp>
      <p:pic>
        <p:nvPicPr>
          <p:cNvPr id="8" name="Picture 7" descr="Chi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114" y="3686607"/>
            <a:ext cx="2633130" cy="820468"/>
          </a:xfrm>
          <a:prstGeom prst="rect">
            <a:avLst/>
          </a:prstGeom>
        </p:spPr>
      </p:pic>
      <p:pic>
        <p:nvPicPr>
          <p:cNvPr id="6" name="Picture 5"/>
          <p:cNvPicPr>
            <a:picLocks noChangeAspect="1"/>
          </p:cNvPicPr>
          <p:nvPr/>
        </p:nvPicPr>
        <p:blipFill>
          <a:blip r:embed="rId4"/>
          <a:stretch>
            <a:fillRect/>
          </a:stretch>
        </p:blipFill>
        <p:spPr>
          <a:xfrm>
            <a:off x="485241" y="1926680"/>
            <a:ext cx="2607734" cy="1498303"/>
          </a:xfrm>
          <a:prstGeom prst="rect">
            <a:avLst/>
          </a:prstGeom>
        </p:spPr>
      </p:pic>
      <p:pic>
        <p:nvPicPr>
          <p:cNvPr id="9" name="Picture 8" descr="reforma.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55" y="5653320"/>
            <a:ext cx="6155266" cy="757160"/>
          </a:xfrm>
          <a:prstGeom prst="rect">
            <a:avLst/>
          </a:prstGeom>
        </p:spPr>
      </p:pic>
      <p:pic>
        <p:nvPicPr>
          <p:cNvPr id="12" name="Picture 11"/>
          <p:cNvPicPr>
            <a:picLocks noChangeAspect="1"/>
          </p:cNvPicPr>
          <p:nvPr/>
        </p:nvPicPr>
        <p:blipFill>
          <a:blip r:embed="rId6"/>
          <a:stretch>
            <a:fillRect/>
          </a:stretch>
        </p:blipFill>
        <p:spPr>
          <a:xfrm>
            <a:off x="6653221" y="3686607"/>
            <a:ext cx="1834419" cy="1834419"/>
          </a:xfrm>
          <a:prstGeom prst="rect">
            <a:avLst/>
          </a:prstGeom>
        </p:spPr>
      </p:pic>
      <p:sp>
        <p:nvSpPr>
          <p:cNvPr id="13" name="TextBox 12"/>
          <p:cNvSpPr txBox="1"/>
          <p:nvPr/>
        </p:nvSpPr>
        <p:spPr>
          <a:xfrm>
            <a:off x="524937" y="4859870"/>
            <a:ext cx="3636858" cy="276999"/>
          </a:xfrm>
          <a:prstGeom prst="rect">
            <a:avLst/>
          </a:prstGeom>
          <a:noFill/>
        </p:spPr>
        <p:txBody>
          <a:bodyPr wrap="none" rtlCol="0">
            <a:spAutoFit/>
          </a:bodyPr>
          <a:lstStyle/>
          <a:p>
            <a:r>
              <a:rPr lang="en-US" sz="1200" dirty="0">
                <a:solidFill>
                  <a:schemeClr val="bg2"/>
                </a:solidFill>
              </a:rPr>
              <a:t>Spanish Award-winning Literature Seminar for All</a:t>
            </a:r>
          </a:p>
        </p:txBody>
      </p:sp>
      <p:sp>
        <p:nvSpPr>
          <p:cNvPr id="14" name="Rectangle 13"/>
          <p:cNvSpPr/>
          <p:nvPr/>
        </p:nvSpPr>
        <p:spPr>
          <a:xfrm>
            <a:off x="485241" y="4358494"/>
            <a:ext cx="2563873"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S.A.L.S.A.</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5" name="Picture 14"/>
          <p:cNvPicPr>
            <a:picLocks noChangeAspect="1"/>
          </p:cNvPicPr>
          <p:nvPr/>
        </p:nvPicPr>
        <p:blipFill>
          <a:blip r:embed="rId7"/>
          <a:stretch>
            <a:fillRect/>
          </a:stretch>
        </p:blipFill>
        <p:spPr>
          <a:xfrm>
            <a:off x="5257186" y="2533078"/>
            <a:ext cx="1770148" cy="905420"/>
          </a:xfrm>
          <a:prstGeom prst="rect">
            <a:avLst/>
          </a:prstGeom>
        </p:spPr>
      </p:pic>
      <p:sp>
        <p:nvSpPr>
          <p:cNvPr id="16" name="TextBox 15"/>
          <p:cNvSpPr txBox="1"/>
          <p:nvPr/>
        </p:nvSpPr>
        <p:spPr>
          <a:xfrm>
            <a:off x="524937" y="528016"/>
            <a:ext cx="2421467" cy="369332"/>
          </a:xfrm>
          <a:prstGeom prst="rect">
            <a:avLst/>
          </a:prstGeom>
          <a:noFill/>
        </p:spPr>
        <p:txBody>
          <a:bodyPr wrap="square" rtlCol="0">
            <a:spAutoFit/>
          </a:bodyPr>
          <a:lstStyle/>
          <a:p>
            <a:r>
              <a:rPr lang="en-US" b="1" dirty="0" smtClean="0">
                <a:solidFill>
                  <a:srgbClr val="800000"/>
                </a:solidFill>
              </a:rPr>
              <a:t>RESOURCES:</a:t>
            </a:r>
            <a:endParaRPr lang="en-US" dirty="0">
              <a:solidFill>
                <a:srgbClr val="800000"/>
              </a:solidFill>
            </a:endParaRPr>
          </a:p>
        </p:txBody>
      </p:sp>
    </p:spTree>
    <p:extLst>
      <p:ext uri="{BB962C8B-B14F-4D97-AF65-F5344CB8AC3E}">
        <p14:creationId xmlns:p14="http://schemas.microsoft.com/office/powerpoint/2010/main" val="201233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558800"/>
            <a:ext cx="7907867" cy="523220"/>
          </a:xfrm>
          <a:prstGeom prst="rect">
            <a:avLst/>
          </a:prstGeom>
          <a:noFill/>
        </p:spPr>
        <p:txBody>
          <a:bodyPr wrap="square" rtlCol="0">
            <a:spAutoFit/>
          </a:bodyPr>
          <a:lstStyle/>
          <a:p>
            <a:pPr algn="ctr"/>
            <a:r>
              <a:rPr lang="en-US" sz="2800" b="1" dirty="0" smtClean="0">
                <a:solidFill>
                  <a:srgbClr val="800000"/>
                </a:solidFill>
              </a:rPr>
              <a:t>TAKING ACTION</a:t>
            </a:r>
            <a:endParaRPr lang="en-US" sz="2800" dirty="0">
              <a:solidFill>
                <a:srgbClr val="800000"/>
              </a:solidFill>
            </a:endParaRPr>
          </a:p>
        </p:txBody>
      </p:sp>
      <p:sp>
        <p:nvSpPr>
          <p:cNvPr id="2" name="TextBox 1"/>
          <p:cNvSpPr txBox="1"/>
          <p:nvPr/>
        </p:nvSpPr>
        <p:spPr>
          <a:xfrm>
            <a:off x="2048933" y="2353733"/>
            <a:ext cx="5687322" cy="3816430"/>
          </a:xfrm>
          <a:prstGeom prst="rect">
            <a:avLst/>
          </a:prstGeom>
          <a:noFill/>
        </p:spPr>
        <p:txBody>
          <a:bodyPr wrap="none" rtlCol="0">
            <a:spAutoFit/>
          </a:bodyPr>
          <a:lstStyle/>
          <a:p>
            <a:r>
              <a:rPr lang="en-US" sz="2800" i="1" dirty="0">
                <a:solidFill>
                  <a:srgbClr val="F8C000"/>
                </a:solidFill>
              </a:rPr>
              <a:t>Advisors </a:t>
            </a:r>
            <a:endParaRPr lang="en-US" sz="2800" i="1" dirty="0" smtClean="0">
              <a:solidFill>
                <a:srgbClr val="F8C000"/>
              </a:solidFill>
            </a:endParaRPr>
          </a:p>
          <a:p>
            <a:r>
              <a:rPr lang="en-US" sz="2800" i="1" dirty="0" smtClean="0">
                <a:solidFill>
                  <a:srgbClr val="F8C000"/>
                </a:solidFill>
              </a:rPr>
              <a:t>– </a:t>
            </a:r>
            <a:r>
              <a:rPr lang="en-US" sz="2800" i="1" dirty="0">
                <a:solidFill>
                  <a:srgbClr val="F8C000"/>
                </a:solidFill>
              </a:rPr>
              <a:t>Identifying key advisors </a:t>
            </a:r>
            <a:endParaRPr lang="en-US" sz="2800" dirty="0">
              <a:solidFill>
                <a:srgbClr val="F8C000"/>
              </a:solidFill>
            </a:endParaRPr>
          </a:p>
          <a:p>
            <a:endParaRPr lang="en-US" sz="2800" i="1" dirty="0" smtClean="0">
              <a:solidFill>
                <a:srgbClr val="F8C000"/>
              </a:solidFill>
            </a:endParaRPr>
          </a:p>
          <a:p>
            <a:r>
              <a:rPr lang="en-US" sz="2800" i="1" dirty="0" smtClean="0">
                <a:solidFill>
                  <a:srgbClr val="F8C000"/>
                </a:solidFill>
              </a:rPr>
              <a:t>Community </a:t>
            </a:r>
            <a:r>
              <a:rPr lang="en-US" sz="2800" i="1" dirty="0">
                <a:solidFill>
                  <a:srgbClr val="F8C000"/>
                </a:solidFill>
              </a:rPr>
              <a:t>Leaders </a:t>
            </a:r>
            <a:endParaRPr lang="en-US" sz="2800" i="1" dirty="0" smtClean="0">
              <a:solidFill>
                <a:srgbClr val="F8C000"/>
              </a:solidFill>
            </a:endParaRPr>
          </a:p>
          <a:p>
            <a:r>
              <a:rPr lang="en-US" sz="2800" i="1" dirty="0" smtClean="0">
                <a:solidFill>
                  <a:srgbClr val="F8C000"/>
                </a:solidFill>
              </a:rPr>
              <a:t>– </a:t>
            </a:r>
            <a:r>
              <a:rPr lang="en-US" sz="2800" i="1" dirty="0">
                <a:solidFill>
                  <a:srgbClr val="F8C000"/>
                </a:solidFill>
              </a:rPr>
              <a:t>Contacting local community leaders</a:t>
            </a:r>
            <a:endParaRPr lang="en-US" sz="2800" dirty="0">
              <a:solidFill>
                <a:srgbClr val="F8C000"/>
              </a:solidFill>
            </a:endParaRPr>
          </a:p>
          <a:p>
            <a:endParaRPr lang="en-US" sz="2800" i="1" dirty="0" smtClean="0">
              <a:solidFill>
                <a:srgbClr val="F8C000"/>
              </a:solidFill>
            </a:endParaRPr>
          </a:p>
          <a:p>
            <a:r>
              <a:rPr lang="en-US" sz="2800" i="1" dirty="0" smtClean="0">
                <a:solidFill>
                  <a:srgbClr val="F8C000"/>
                </a:solidFill>
              </a:rPr>
              <a:t>In</a:t>
            </a:r>
            <a:r>
              <a:rPr lang="en-US" sz="2800" i="1" dirty="0">
                <a:solidFill>
                  <a:srgbClr val="F8C000"/>
                </a:solidFill>
              </a:rPr>
              <a:t>-kind Media Partnerships </a:t>
            </a:r>
            <a:endParaRPr lang="en-US" sz="2800" i="1" dirty="0" smtClean="0">
              <a:solidFill>
                <a:srgbClr val="F8C000"/>
              </a:solidFill>
            </a:endParaRPr>
          </a:p>
          <a:p>
            <a:r>
              <a:rPr lang="en-US" sz="2800" i="1" dirty="0" smtClean="0">
                <a:solidFill>
                  <a:srgbClr val="F8C000"/>
                </a:solidFill>
              </a:rPr>
              <a:t>– </a:t>
            </a:r>
            <a:r>
              <a:rPr lang="en-US" sz="2800" i="1" dirty="0">
                <a:solidFill>
                  <a:srgbClr val="F8C000"/>
                </a:solidFill>
              </a:rPr>
              <a:t>Building a partnership</a:t>
            </a:r>
            <a:endParaRPr lang="en-US" sz="2800" dirty="0">
              <a:solidFill>
                <a:srgbClr val="F8C000"/>
              </a:solidFill>
            </a:endParaRPr>
          </a:p>
          <a:p>
            <a:endParaRPr lang="en-US" dirty="0"/>
          </a:p>
        </p:txBody>
      </p:sp>
    </p:spTree>
    <p:extLst>
      <p:ext uri="{BB962C8B-B14F-4D97-AF65-F5344CB8AC3E}">
        <p14:creationId xmlns:p14="http://schemas.microsoft.com/office/powerpoint/2010/main" val="10074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558800"/>
            <a:ext cx="7907867" cy="369332"/>
          </a:xfrm>
          <a:prstGeom prst="rect">
            <a:avLst/>
          </a:prstGeom>
          <a:noFill/>
        </p:spPr>
        <p:txBody>
          <a:bodyPr wrap="square" rtlCol="0">
            <a:spAutoFit/>
          </a:bodyPr>
          <a:lstStyle/>
          <a:p>
            <a:pPr algn="ctr"/>
            <a:r>
              <a:rPr lang="en-US" b="1" dirty="0" smtClean="0">
                <a:solidFill>
                  <a:srgbClr val="800000"/>
                </a:solidFill>
              </a:rPr>
              <a:t>QUESTIONS &amp; ANSWERS</a:t>
            </a:r>
            <a:endParaRPr lang="en-US" dirty="0">
              <a:solidFill>
                <a:srgbClr val="800000"/>
              </a:solidFill>
            </a:endParaRPr>
          </a:p>
        </p:txBody>
      </p:sp>
      <p:sp>
        <p:nvSpPr>
          <p:cNvPr id="6" name="Rectangle 5"/>
          <p:cNvSpPr/>
          <p:nvPr/>
        </p:nvSpPr>
        <p:spPr>
          <a:xfrm>
            <a:off x="832464" y="4833315"/>
            <a:ext cx="7479081"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Preguntas</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y </a:t>
            </a:r>
            <a:r>
              <a:rPr lang="en-US"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respuestas</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6"/>
          <p:cNvPicPr>
            <a:picLocks noChangeAspect="1"/>
          </p:cNvPicPr>
          <p:nvPr/>
        </p:nvPicPr>
        <p:blipFill>
          <a:blip r:embed="rId3"/>
          <a:stretch>
            <a:fillRect/>
          </a:stretch>
        </p:blipFill>
        <p:spPr>
          <a:xfrm>
            <a:off x="2667000" y="2095500"/>
            <a:ext cx="3810000" cy="2654300"/>
          </a:xfrm>
          <a:prstGeom prst="rect">
            <a:avLst/>
          </a:prstGeom>
        </p:spPr>
      </p:pic>
    </p:spTree>
    <p:extLst>
      <p:ext uri="{BB962C8B-B14F-4D97-AF65-F5344CB8AC3E}">
        <p14:creationId xmlns:p14="http://schemas.microsoft.com/office/powerpoint/2010/main" val="84630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50136" y="2840507"/>
            <a:ext cx="2410802" cy="1654299"/>
          </a:xfrm>
          <a:prstGeom prst="rect">
            <a:avLst/>
          </a:prstGeom>
          <a:noFill/>
        </p:spPr>
        <p:txBody>
          <a:bodyPr wrap="square" rtlCol="0">
            <a:spAutoFit/>
          </a:bodyPr>
          <a:lstStyle/>
          <a:p>
            <a:r>
              <a:rPr lang="en-US" sz="1050" dirty="0" smtClean="0">
                <a:solidFill>
                  <a:schemeClr val="bg1"/>
                </a:solidFill>
              </a:rPr>
              <a:t>INNOVATIONS AND</a:t>
            </a:r>
            <a:br>
              <a:rPr lang="en-US" sz="1050" dirty="0" smtClean="0">
                <a:solidFill>
                  <a:schemeClr val="bg1"/>
                </a:solidFill>
              </a:rPr>
            </a:br>
            <a:r>
              <a:rPr lang="en-US" sz="1050" dirty="0" smtClean="0">
                <a:solidFill>
                  <a:schemeClr val="bg1"/>
                </a:solidFill>
              </a:rPr>
              <a:t>PROGRAMMING OFFICER</a:t>
            </a:r>
          </a:p>
          <a:p>
            <a:endParaRPr lang="en-US" sz="1050" dirty="0">
              <a:solidFill>
                <a:schemeClr val="bg1"/>
              </a:solidFill>
            </a:endParaRPr>
          </a:p>
          <a:p>
            <a:r>
              <a:rPr lang="en-US" sz="1050" dirty="0" smtClean="0">
                <a:solidFill>
                  <a:schemeClr val="bg1"/>
                </a:solidFill>
              </a:rPr>
              <a:t>MEDIA ARTS</a:t>
            </a:r>
            <a:br>
              <a:rPr lang="en-US" sz="1050" dirty="0" smtClean="0">
                <a:solidFill>
                  <a:schemeClr val="bg1"/>
                </a:solidFill>
              </a:rPr>
            </a:br>
            <a:r>
              <a:rPr lang="en-US" sz="1050" dirty="0" smtClean="0">
                <a:solidFill>
                  <a:schemeClr val="bg1"/>
                </a:solidFill>
              </a:rPr>
              <a:t>CENTER SAN DIEGO</a:t>
            </a:r>
          </a:p>
          <a:p>
            <a:endParaRPr lang="en-US" sz="1050" dirty="0" smtClean="0">
              <a:solidFill>
                <a:schemeClr val="bg1"/>
              </a:solidFill>
            </a:endParaRPr>
          </a:p>
          <a:p>
            <a:endParaRPr lang="en-US" sz="1050" dirty="0">
              <a:solidFill>
                <a:schemeClr val="bg1"/>
              </a:solidFill>
            </a:endParaRPr>
          </a:p>
          <a:p>
            <a:endParaRPr lang="en-US" sz="1400" dirty="0" smtClean="0">
              <a:solidFill>
                <a:schemeClr val="bg1"/>
              </a:solidFill>
            </a:endParaRPr>
          </a:p>
          <a:p>
            <a:r>
              <a:rPr lang="en-US" sz="1400" dirty="0" err="1" smtClean="0">
                <a:solidFill>
                  <a:srgbClr val="586215"/>
                </a:solidFill>
              </a:rPr>
              <a:t>patric@mediaartscenter.org</a:t>
            </a:r>
            <a:endParaRPr lang="en-US" sz="1400" dirty="0">
              <a:solidFill>
                <a:srgbClr val="586215"/>
              </a:solidFill>
            </a:endParaRPr>
          </a:p>
        </p:txBody>
      </p:sp>
      <p:sp>
        <p:nvSpPr>
          <p:cNvPr id="10" name="Title 1"/>
          <p:cNvSpPr>
            <a:spLocks noGrp="1"/>
          </p:cNvSpPr>
          <p:nvPr>
            <p:ph type="ctrTitle"/>
          </p:nvPr>
        </p:nvSpPr>
        <p:spPr>
          <a:xfrm>
            <a:off x="285751" y="4591758"/>
            <a:ext cx="8553450" cy="933450"/>
          </a:xfrm>
        </p:spPr>
        <p:txBody>
          <a:bodyPr>
            <a:noAutofit/>
          </a:bodyPr>
          <a:lstStyle/>
          <a:p>
            <a:r>
              <a:rPr lang="en-US" sz="2800" b="1" dirty="0" smtClean="0">
                <a:solidFill>
                  <a:schemeClr val="accent5"/>
                </a:solidFill>
                <a:effectLst>
                  <a:outerShdw blurRad="50800" dist="114300" dir="2700000" algn="tl" rotWithShape="0">
                    <a:schemeClr val="bg2">
                      <a:alpha val="40000"/>
                    </a:schemeClr>
                  </a:outerShdw>
                </a:effectLst>
              </a:rPr>
              <a:t>Outreach to Hispanic / Latino Populations</a:t>
            </a:r>
            <a:endParaRPr lang="en-US" sz="2800" b="1" dirty="0">
              <a:solidFill>
                <a:schemeClr val="accent5"/>
              </a:solidFill>
              <a:effectLst>
                <a:outerShdw blurRad="50800" dist="114300" dir="2700000" algn="tl" rotWithShape="0">
                  <a:schemeClr val="bg2">
                    <a:alpha val="40000"/>
                  </a:schemeClr>
                </a:outerShdw>
              </a:effectLst>
            </a:endParaRPr>
          </a:p>
        </p:txBody>
      </p:sp>
      <p:sp>
        <p:nvSpPr>
          <p:cNvPr id="11" name="Subtitle 2"/>
          <p:cNvSpPr>
            <a:spLocks noGrp="1"/>
          </p:cNvSpPr>
          <p:nvPr>
            <p:ph type="subTitle" idx="1"/>
          </p:nvPr>
        </p:nvSpPr>
        <p:spPr>
          <a:xfrm>
            <a:off x="3200400" y="5525208"/>
            <a:ext cx="5458968" cy="621792"/>
          </a:xfrm>
        </p:spPr>
        <p:txBody>
          <a:bodyPr>
            <a:normAutofit/>
          </a:bodyPr>
          <a:lstStyle/>
          <a:p>
            <a:pPr algn="r"/>
            <a:r>
              <a:rPr lang="en-US" sz="2400" i="1" dirty="0">
                <a:solidFill>
                  <a:srgbClr val="8E3900"/>
                </a:solidFill>
              </a:rPr>
              <a:t>Tu </a:t>
            </a:r>
            <a:r>
              <a:rPr lang="en-US" sz="2400" i="1" dirty="0" err="1">
                <a:solidFill>
                  <a:srgbClr val="8E3900"/>
                </a:solidFill>
              </a:rPr>
              <a:t>Biblioteca</a:t>
            </a:r>
            <a:r>
              <a:rPr lang="en-US" sz="2400" i="1" dirty="0">
                <a:solidFill>
                  <a:srgbClr val="8E3900"/>
                </a:solidFill>
              </a:rPr>
              <a:t>!</a:t>
            </a:r>
          </a:p>
        </p:txBody>
      </p:sp>
      <p:sp>
        <p:nvSpPr>
          <p:cNvPr id="9" name="TextBox 8"/>
          <p:cNvSpPr txBox="1"/>
          <p:nvPr/>
        </p:nvSpPr>
        <p:spPr>
          <a:xfrm>
            <a:off x="434848" y="1989994"/>
            <a:ext cx="1736777" cy="646331"/>
          </a:xfrm>
          <a:prstGeom prst="rect">
            <a:avLst/>
          </a:prstGeom>
          <a:noFill/>
        </p:spPr>
        <p:txBody>
          <a:bodyPr wrap="square" rtlCol="0">
            <a:spAutoFit/>
          </a:bodyPr>
          <a:lstStyle/>
          <a:p>
            <a:pPr algn="r"/>
            <a:r>
              <a:rPr lang="en-US" dirty="0" smtClean="0">
                <a:solidFill>
                  <a:schemeClr val="accent1"/>
                </a:solidFill>
              </a:rPr>
              <a:t>ETHAN</a:t>
            </a:r>
          </a:p>
          <a:p>
            <a:pPr algn="r"/>
            <a:r>
              <a:rPr lang="en-US" dirty="0" smtClean="0">
                <a:solidFill>
                  <a:schemeClr val="accent1"/>
                </a:solidFill>
              </a:rPr>
              <a:t>VAN THILLO</a:t>
            </a:r>
          </a:p>
        </p:txBody>
      </p:sp>
      <p:sp>
        <p:nvSpPr>
          <p:cNvPr id="12" name="TextBox 11"/>
          <p:cNvSpPr txBox="1"/>
          <p:nvPr/>
        </p:nvSpPr>
        <p:spPr>
          <a:xfrm>
            <a:off x="31756" y="2870081"/>
            <a:ext cx="2139869" cy="1869743"/>
          </a:xfrm>
          <a:prstGeom prst="rect">
            <a:avLst/>
          </a:prstGeom>
          <a:noFill/>
        </p:spPr>
        <p:txBody>
          <a:bodyPr wrap="square" rtlCol="0">
            <a:spAutoFit/>
          </a:bodyPr>
          <a:lstStyle/>
          <a:p>
            <a:pPr algn="r"/>
            <a:r>
              <a:rPr lang="en-US" sz="1050" dirty="0" smtClean="0">
                <a:solidFill>
                  <a:schemeClr val="bg1"/>
                </a:solidFill>
              </a:rPr>
              <a:t>FOUNDER &amp; </a:t>
            </a:r>
          </a:p>
          <a:p>
            <a:pPr algn="r"/>
            <a:r>
              <a:rPr lang="en-US" sz="1050" dirty="0" smtClean="0">
                <a:solidFill>
                  <a:schemeClr val="bg1"/>
                </a:solidFill>
              </a:rPr>
              <a:t>EXECUTIVE DIRECTOR</a:t>
            </a:r>
          </a:p>
          <a:p>
            <a:pPr algn="r"/>
            <a:endParaRPr lang="en-US" sz="1050" dirty="0">
              <a:solidFill>
                <a:schemeClr val="bg1"/>
              </a:solidFill>
            </a:endParaRPr>
          </a:p>
          <a:p>
            <a:pPr algn="r"/>
            <a:r>
              <a:rPr lang="en-US" sz="1050" dirty="0" smtClean="0">
                <a:solidFill>
                  <a:schemeClr val="bg1"/>
                </a:solidFill>
              </a:rPr>
              <a:t>MEDIA ARTS</a:t>
            </a:r>
            <a:br>
              <a:rPr lang="en-US" sz="1050" dirty="0" smtClean="0">
                <a:solidFill>
                  <a:schemeClr val="bg1"/>
                </a:solidFill>
              </a:rPr>
            </a:br>
            <a:r>
              <a:rPr lang="en-US" sz="1050" dirty="0" smtClean="0">
                <a:solidFill>
                  <a:schemeClr val="bg1"/>
                </a:solidFill>
              </a:rPr>
              <a:t>CENTER SAN DIEGO</a:t>
            </a:r>
          </a:p>
          <a:p>
            <a:pPr algn="r"/>
            <a:endParaRPr lang="en-US" sz="1050" dirty="0" smtClean="0">
              <a:solidFill>
                <a:schemeClr val="bg1"/>
              </a:solidFill>
            </a:endParaRPr>
          </a:p>
          <a:p>
            <a:pPr algn="r"/>
            <a:endParaRPr lang="en-US" sz="1050" dirty="0">
              <a:solidFill>
                <a:schemeClr val="accent6"/>
              </a:solidFill>
            </a:endParaRPr>
          </a:p>
          <a:p>
            <a:pPr algn="r"/>
            <a:endParaRPr lang="en-US" sz="1400" dirty="0" smtClean="0">
              <a:solidFill>
                <a:schemeClr val="accent6"/>
              </a:solidFill>
            </a:endParaRPr>
          </a:p>
          <a:p>
            <a:pPr algn="r"/>
            <a:r>
              <a:rPr lang="en-US" sz="1400" dirty="0" err="1" smtClean="0">
                <a:solidFill>
                  <a:srgbClr val="586215"/>
                </a:solidFill>
              </a:rPr>
              <a:t>ethan@mediaartscenter.org</a:t>
            </a:r>
            <a:endParaRPr lang="en-US" sz="1400" dirty="0">
              <a:solidFill>
                <a:srgbClr val="586215"/>
              </a:solidFill>
            </a:endParaRPr>
          </a:p>
        </p:txBody>
      </p:sp>
      <p:pic>
        <p:nvPicPr>
          <p:cNvPr id="2" name="Picture 1" descr="Instructo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39" y="694594"/>
            <a:ext cx="4176889" cy="3132667"/>
          </a:xfrm>
          <a:prstGeom prst="rect">
            <a:avLst/>
          </a:prstGeom>
          <a:effectLst>
            <a:outerShdw blurRad="50800" dist="38100" dir="2700000" algn="tl" rotWithShape="0">
              <a:srgbClr val="000000">
                <a:alpha val="43000"/>
              </a:srgbClr>
            </a:outerShdw>
            <a:reflection stA="50000" endPos="26000" dist="12700" dir="5400000" sy="-100000" algn="bl" rotWithShape="0"/>
          </a:effectLst>
        </p:spPr>
      </p:pic>
      <p:sp>
        <p:nvSpPr>
          <p:cNvPr id="16" name="TextBox 15"/>
          <p:cNvSpPr txBox="1"/>
          <p:nvPr/>
        </p:nvSpPr>
        <p:spPr>
          <a:xfrm>
            <a:off x="6750136" y="1937759"/>
            <a:ext cx="1736777" cy="646331"/>
          </a:xfrm>
          <a:prstGeom prst="rect">
            <a:avLst/>
          </a:prstGeom>
          <a:noFill/>
        </p:spPr>
        <p:txBody>
          <a:bodyPr wrap="square" rtlCol="0">
            <a:spAutoFit/>
          </a:bodyPr>
          <a:lstStyle/>
          <a:p>
            <a:r>
              <a:rPr lang="en-US" dirty="0" smtClean="0">
                <a:solidFill>
                  <a:schemeClr val="accent1"/>
                </a:solidFill>
              </a:rPr>
              <a:t>PATRIC</a:t>
            </a:r>
            <a:br>
              <a:rPr lang="en-US" dirty="0" smtClean="0">
                <a:solidFill>
                  <a:schemeClr val="accent1"/>
                </a:solidFill>
              </a:rPr>
            </a:br>
            <a:r>
              <a:rPr lang="en-US" dirty="0" smtClean="0">
                <a:solidFill>
                  <a:schemeClr val="accent1"/>
                </a:solidFill>
              </a:rPr>
              <a:t>STILLMAN</a:t>
            </a:r>
          </a:p>
        </p:txBody>
      </p:sp>
    </p:spTree>
    <p:extLst>
      <p:ext uri="{BB962C8B-B14F-4D97-AF65-F5344CB8AC3E}">
        <p14:creationId xmlns:p14="http://schemas.microsoft.com/office/powerpoint/2010/main" val="2876458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just">
              <a:buNone/>
            </a:pPr>
            <a:r>
              <a:rPr lang="en-US" sz="1400" dirty="0">
                <a:solidFill>
                  <a:schemeClr val="tx1"/>
                </a:solidFill>
                <a:effectLst/>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just">
              <a:buFontTx/>
              <a:buNone/>
            </a:pPr>
            <a:endParaRPr lang="en-US" sz="1400" dirty="0">
              <a:solidFill>
                <a:schemeClr val="tx1"/>
              </a:solidFill>
              <a:latin typeface="Arial" charset="0"/>
            </a:endParaRPr>
          </a:p>
        </p:txBody>
      </p:sp>
      <p:pic>
        <p:nvPicPr>
          <p:cNvPr id="4" name="Picture 5" descr="Inofpeople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22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285751" y="4591758"/>
            <a:ext cx="8553450" cy="933450"/>
          </a:xfrm>
        </p:spPr>
        <p:txBody>
          <a:bodyPr>
            <a:noAutofit/>
          </a:bodyPr>
          <a:lstStyle/>
          <a:p>
            <a:r>
              <a:rPr lang="en-US" sz="2800" b="1" dirty="0" smtClean="0">
                <a:solidFill>
                  <a:schemeClr val="accent5"/>
                </a:solidFill>
                <a:effectLst>
                  <a:outerShdw blurRad="50800" dist="114300" dir="2700000" algn="tl" rotWithShape="0">
                    <a:schemeClr val="bg2">
                      <a:alpha val="40000"/>
                    </a:schemeClr>
                  </a:outerShdw>
                </a:effectLst>
              </a:rPr>
              <a:t>Outreach to Hispanic / Latino Populations</a:t>
            </a:r>
            <a:endParaRPr lang="en-US" sz="2800" b="1" dirty="0">
              <a:solidFill>
                <a:schemeClr val="accent5"/>
              </a:solidFill>
              <a:effectLst>
                <a:outerShdw blurRad="50800" dist="114300" dir="2700000" algn="tl" rotWithShape="0">
                  <a:schemeClr val="bg2">
                    <a:alpha val="40000"/>
                  </a:schemeClr>
                </a:outerShdw>
              </a:effectLst>
            </a:endParaRPr>
          </a:p>
        </p:txBody>
      </p:sp>
      <p:sp>
        <p:nvSpPr>
          <p:cNvPr id="11" name="Subtitle 2"/>
          <p:cNvSpPr>
            <a:spLocks noGrp="1"/>
          </p:cNvSpPr>
          <p:nvPr>
            <p:ph type="subTitle" idx="1"/>
          </p:nvPr>
        </p:nvSpPr>
        <p:spPr>
          <a:xfrm>
            <a:off x="3200400" y="5525208"/>
            <a:ext cx="5458968" cy="621792"/>
          </a:xfrm>
        </p:spPr>
        <p:txBody>
          <a:bodyPr>
            <a:normAutofit/>
          </a:bodyPr>
          <a:lstStyle/>
          <a:p>
            <a:pPr algn="r"/>
            <a:r>
              <a:rPr lang="en-US" sz="2400" i="1" dirty="0" smtClean="0">
                <a:solidFill>
                  <a:srgbClr val="8E3900"/>
                </a:solidFill>
              </a:rPr>
              <a:t>Tu </a:t>
            </a:r>
            <a:r>
              <a:rPr lang="en-US" sz="2400" i="1" dirty="0" err="1" smtClean="0">
                <a:solidFill>
                  <a:srgbClr val="8E3900"/>
                </a:solidFill>
              </a:rPr>
              <a:t>Biblioteca</a:t>
            </a:r>
            <a:r>
              <a:rPr lang="en-US" sz="2400" i="1" dirty="0" smtClean="0">
                <a:solidFill>
                  <a:srgbClr val="8E3900"/>
                </a:solidFill>
              </a:rPr>
              <a:t>!</a:t>
            </a:r>
            <a:endParaRPr lang="en-US" sz="2400" i="1" dirty="0">
              <a:solidFill>
                <a:srgbClr val="8E3900"/>
              </a:solidFill>
            </a:endParaRPr>
          </a:p>
        </p:txBody>
      </p:sp>
      <p:sp>
        <p:nvSpPr>
          <p:cNvPr id="2" name="TextBox 1"/>
          <p:cNvSpPr txBox="1"/>
          <p:nvPr/>
        </p:nvSpPr>
        <p:spPr>
          <a:xfrm>
            <a:off x="285751" y="2844125"/>
            <a:ext cx="8563838" cy="2031325"/>
          </a:xfrm>
          <a:prstGeom prst="rect">
            <a:avLst/>
          </a:prstGeom>
          <a:noFill/>
        </p:spPr>
        <p:txBody>
          <a:bodyPr wrap="none" rtlCol="0">
            <a:spAutoFit/>
          </a:bodyPr>
          <a:lstStyle/>
          <a:p>
            <a:r>
              <a:rPr lang="en-US" dirty="0"/>
              <a:t>Learn the facts about this growing population</a:t>
            </a:r>
          </a:p>
          <a:p>
            <a:r>
              <a:rPr lang="en-US" dirty="0"/>
              <a:t>Look at how libraries are meeting the challenges to reach this community</a:t>
            </a:r>
          </a:p>
          <a:p>
            <a:r>
              <a:rPr lang="en-US" dirty="0"/>
              <a:t>Discover how to create participatory programming &amp; services</a:t>
            </a:r>
          </a:p>
          <a:p>
            <a:r>
              <a:rPr lang="en-US" dirty="0"/>
              <a:t>Review what program/service elements have proven successful at other libraries</a:t>
            </a:r>
          </a:p>
          <a:p>
            <a:r>
              <a:rPr lang="en-US" dirty="0"/>
              <a:t>Determine a course of action to assist your library in expanding your effectiveness</a:t>
            </a:r>
          </a:p>
          <a:p>
            <a:r>
              <a:rPr lang="en-US" dirty="0"/>
              <a:t>Receive online resources that can assist you with next steps </a:t>
            </a:r>
          </a:p>
          <a:p>
            <a:endParaRPr lang="en-US" dirty="0"/>
          </a:p>
        </p:txBody>
      </p:sp>
      <p:sp>
        <p:nvSpPr>
          <p:cNvPr id="5" name="Title 1"/>
          <p:cNvSpPr txBox="1">
            <a:spLocks/>
          </p:cNvSpPr>
          <p:nvPr/>
        </p:nvSpPr>
        <p:spPr>
          <a:xfrm>
            <a:off x="370418" y="1570216"/>
            <a:ext cx="8553450" cy="93345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algn="ctr"/>
            <a:r>
              <a:rPr lang="en-US" sz="2800" b="1" dirty="0" smtClean="0">
                <a:solidFill>
                  <a:schemeClr val="tx1"/>
                </a:solidFill>
                <a:effectLst/>
              </a:rPr>
              <a:t>Webinar Objectives:</a:t>
            </a:r>
            <a:endParaRPr lang="en-US" sz="2800" b="1" dirty="0">
              <a:solidFill>
                <a:schemeClr val="tx1"/>
              </a:solidFill>
              <a:effectLst/>
            </a:endParaRPr>
          </a:p>
        </p:txBody>
      </p:sp>
      <p:pic>
        <p:nvPicPr>
          <p:cNvPr id="3" name="Picture 2"/>
          <p:cNvPicPr>
            <a:picLocks noChangeAspect="1"/>
          </p:cNvPicPr>
          <p:nvPr/>
        </p:nvPicPr>
        <p:blipFill>
          <a:blip r:embed="rId3"/>
          <a:stretch>
            <a:fillRect/>
          </a:stretch>
        </p:blipFill>
        <p:spPr>
          <a:xfrm>
            <a:off x="370418" y="217666"/>
            <a:ext cx="1905000" cy="2286000"/>
          </a:xfrm>
          <a:prstGeom prst="rect">
            <a:avLst/>
          </a:prstGeom>
        </p:spPr>
      </p:pic>
    </p:spTree>
    <p:extLst>
      <p:ext uri="{BB962C8B-B14F-4D97-AF65-F5344CB8AC3E}">
        <p14:creationId xmlns:p14="http://schemas.microsoft.com/office/powerpoint/2010/main" val="18990009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40266"/>
            <a:ext cx="7907867" cy="954107"/>
          </a:xfrm>
          <a:prstGeom prst="rect">
            <a:avLst/>
          </a:prstGeom>
          <a:noFill/>
        </p:spPr>
        <p:txBody>
          <a:bodyPr wrap="square" rtlCol="0">
            <a:spAutoFit/>
          </a:bodyPr>
          <a:lstStyle/>
          <a:p>
            <a:pPr algn="ctr"/>
            <a:r>
              <a:rPr lang="en-US" sz="2800" b="1" dirty="0" smtClean="0">
                <a:solidFill>
                  <a:srgbClr val="800000"/>
                </a:solidFill>
              </a:rPr>
              <a:t>WHO MAKES UP THE </a:t>
            </a:r>
          </a:p>
          <a:p>
            <a:pPr algn="ctr"/>
            <a:r>
              <a:rPr lang="en-US" sz="2800" b="1" dirty="0" smtClean="0">
                <a:solidFill>
                  <a:srgbClr val="800000"/>
                </a:solidFill>
              </a:rPr>
              <a:t>HISPANIC/LATINO COMMUNITY?</a:t>
            </a:r>
            <a:endParaRPr lang="en-US" sz="2800" dirty="0">
              <a:solidFill>
                <a:srgbClr val="800000"/>
              </a:solidFill>
            </a:endParaRPr>
          </a:p>
        </p:txBody>
      </p:sp>
      <p:pic>
        <p:nvPicPr>
          <p:cNvPr id="3" name="Picture 2" descr="Carlos Santa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26" y="1834776"/>
            <a:ext cx="1947333" cy="1947333"/>
          </a:xfrm>
          <a:prstGeom prst="rect">
            <a:avLst/>
          </a:prstGeom>
        </p:spPr>
      </p:pic>
      <p:pic>
        <p:nvPicPr>
          <p:cNvPr id="5" name="Picture 4" descr="Joan Baez.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669" y="1789678"/>
            <a:ext cx="2242495" cy="1969658"/>
          </a:xfrm>
          <a:prstGeom prst="rect">
            <a:avLst/>
          </a:prstGeom>
        </p:spPr>
      </p:pic>
      <p:pic>
        <p:nvPicPr>
          <p:cNvPr id="6" name="Picture 5" descr="Nilo Cruz.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289" y="1834776"/>
            <a:ext cx="2748513" cy="1924560"/>
          </a:xfrm>
          <a:prstGeom prst="rect">
            <a:avLst/>
          </a:prstGeom>
        </p:spPr>
      </p:pic>
      <p:pic>
        <p:nvPicPr>
          <p:cNvPr id="9" name="Picture 8" descr="Christy Turlingon.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5546" y="3974564"/>
            <a:ext cx="1706880" cy="2340864"/>
          </a:xfrm>
          <a:prstGeom prst="rect">
            <a:avLst/>
          </a:prstGeom>
        </p:spPr>
      </p:pic>
      <p:pic>
        <p:nvPicPr>
          <p:cNvPr id="10" name="Picture 9" descr="Luiz Walter Alvarez.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1975" y="3974564"/>
            <a:ext cx="1947347" cy="2610385"/>
          </a:xfrm>
          <a:prstGeom prst="rect">
            <a:avLst/>
          </a:prstGeom>
        </p:spPr>
      </p:pic>
      <p:pic>
        <p:nvPicPr>
          <p:cNvPr id="11" name="Picture 10"/>
          <p:cNvPicPr>
            <a:picLocks noChangeAspect="1"/>
          </p:cNvPicPr>
          <p:nvPr/>
        </p:nvPicPr>
        <p:blipFill>
          <a:blip r:embed="rId8"/>
          <a:stretch>
            <a:fillRect/>
          </a:stretch>
        </p:blipFill>
        <p:spPr>
          <a:xfrm>
            <a:off x="4512184" y="3574345"/>
            <a:ext cx="2223690" cy="2741083"/>
          </a:xfrm>
          <a:prstGeom prst="rect">
            <a:avLst/>
          </a:prstGeom>
        </p:spPr>
      </p:pic>
      <p:pic>
        <p:nvPicPr>
          <p:cNvPr id="7" name="Picture 6" descr="Sonia Sotomayor.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800" y="3623869"/>
            <a:ext cx="1619250" cy="2409825"/>
          </a:xfrm>
          <a:prstGeom prst="rect">
            <a:avLst/>
          </a:prstGeom>
        </p:spPr>
      </p:pic>
    </p:spTree>
    <p:extLst>
      <p:ext uri="{BB962C8B-B14F-4D97-AF65-F5344CB8AC3E}">
        <p14:creationId xmlns:p14="http://schemas.microsoft.com/office/powerpoint/2010/main" val="21151950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40266"/>
            <a:ext cx="7907867" cy="954107"/>
          </a:xfrm>
          <a:prstGeom prst="rect">
            <a:avLst/>
          </a:prstGeom>
          <a:noFill/>
        </p:spPr>
        <p:txBody>
          <a:bodyPr wrap="square" rtlCol="0">
            <a:spAutoFit/>
          </a:bodyPr>
          <a:lstStyle/>
          <a:p>
            <a:pPr algn="ctr"/>
            <a:r>
              <a:rPr lang="en-US" sz="2800" b="1" dirty="0" smtClean="0">
                <a:solidFill>
                  <a:srgbClr val="800000"/>
                </a:solidFill>
              </a:rPr>
              <a:t>WHO MAKES UP THE </a:t>
            </a:r>
          </a:p>
          <a:p>
            <a:pPr algn="ctr"/>
            <a:r>
              <a:rPr lang="en-US" sz="2800" b="1" dirty="0" smtClean="0">
                <a:solidFill>
                  <a:srgbClr val="800000"/>
                </a:solidFill>
              </a:rPr>
              <a:t>HISPANIC/LATINO COMMUNITY?</a:t>
            </a:r>
            <a:endParaRPr lang="en-US" sz="2800" dirty="0">
              <a:solidFill>
                <a:srgbClr val="800000"/>
              </a:solidFill>
            </a:endParaRPr>
          </a:p>
        </p:txBody>
      </p:sp>
      <p:pic>
        <p:nvPicPr>
          <p:cNvPr id="6" name="Picture 5" descr="ma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64" y="1895269"/>
            <a:ext cx="6282267" cy="4642766"/>
          </a:xfrm>
          <a:prstGeom prst="rect">
            <a:avLst/>
          </a:prstGeom>
        </p:spPr>
      </p:pic>
    </p:spTree>
    <p:extLst>
      <p:ext uri="{BB962C8B-B14F-4D97-AF65-F5344CB8AC3E}">
        <p14:creationId xmlns:p14="http://schemas.microsoft.com/office/powerpoint/2010/main" val="269826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40266"/>
            <a:ext cx="7907867" cy="954107"/>
          </a:xfrm>
          <a:prstGeom prst="rect">
            <a:avLst/>
          </a:prstGeom>
          <a:noFill/>
        </p:spPr>
        <p:txBody>
          <a:bodyPr wrap="square" rtlCol="0">
            <a:spAutoFit/>
          </a:bodyPr>
          <a:lstStyle/>
          <a:p>
            <a:pPr algn="ctr"/>
            <a:r>
              <a:rPr lang="en-US" sz="2800" b="1" dirty="0" smtClean="0">
                <a:solidFill>
                  <a:srgbClr val="800000"/>
                </a:solidFill>
              </a:rPr>
              <a:t>WHO MAKES UP THE </a:t>
            </a:r>
          </a:p>
          <a:p>
            <a:pPr algn="ctr"/>
            <a:r>
              <a:rPr lang="en-US" sz="2800" b="1" dirty="0" smtClean="0">
                <a:solidFill>
                  <a:srgbClr val="800000"/>
                </a:solidFill>
              </a:rPr>
              <a:t>HISPANIC/LATINO COMMUNITY?</a:t>
            </a:r>
            <a:endParaRPr lang="en-US" sz="2800" dirty="0">
              <a:solidFill>
                <a:srgbClr val="800000"/>
              </a:solidFill>
            </a:endParaRPr>
          </a:p>
        </p:txBody>
      </p:sp>
      <p:pic>
        <p:nvPicPr>
          <p:cNvPr id="7" name="Picture 6" descr="Grap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64" y="1931481"/>
            <a:ext cx="6282267" cy="4549482"/>
          </a:xfrm>
          <a:prstGeom prst="rect">
            <a:avLst/>
          </a:prstGeom>
        </p:spPr>
      </p:pic>
    </p:spTree>
    <p:extLst>
      <p:ext uri="{BB962C8B-B14F-4D97-AF65-F5344CB8AC3E}">
        <p14:creationId xmlns:p14="http://schemas.microsoft.com/office/powerpoint/2010/main" val="46048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40266"/>
            <a:ext cx="7907867" cy="954107"/>
          </a:xfrm>
          <a:prstGeom prst="rect">
            <a:avLst/>
          </a:prstGeom>
          <a:noFill/>
        </p:spPr>
        <p:txBody>
          <a:bodyPr wrap="square" rtlCol="0">
            <a:spAutoFit/>
          </a:bodyPr>
          <a:lstStyle/>
          <a:p>
            <a:pPr algn="ctr"/>
            <a:r>
              <a:rPr lang="en-US" sz="2800" b="1" dirty="0" smtClean="0">
                <a:solidFill>
                  <a:srgbClr val="800000"/>
                </a:solidFill>
              </a:rPr>
              <a:t>WHO MAKES UP THE </a:t>
            </a:r>
          </a:p>
          <a:p>
            <a:pPr algn="ctr"/>
            <a:r>
              <a:rPr lang="en-US" sz="2800" b="1" dirty="0" smtClean="0">
                <a:solidFill>
                  <a:srgbClr val="800000"/>
                </a:solidFill>
              </a:rPr>
              <a:t>HISPANIC/LATINO COMMUNITY?</a:t>
            </a:r>
            <a:endParaRPr lang="en-US" sz="2800" dirty="0">
              <a:solidFill>
                <a:srgbClr val="800000"/>
              </a:solidFill>
            </a:endParaRPr>
          </a:p>
        </p:txBody>
      </p:sp>
      <p:sp>
        <p:nvSpPr>
          <p:cNvPr id="2" name="Rectangle 1"/>
          <p:cNvSpPr/>
          <p:nvPr/>
        </p:nvSpPr>
        <p:spPr>
          <a:xfrm>
            <a:off x="1345546" y="4833315"/>
            <a:ext cx="6452908"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¿Hispanic or Latino?</a:t>
            </a:r>
          </a:p>
        </p:txBody>
      </p:sp>
      <p:pic>
        <p:nvPicPr>
          <p:cNvPr id="5" name="Picture 4" descr="Vers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157610"/>
            <a:ext cx="7622117" cy="2502595"/>
          </a:xfrm>
          <a:prstGeom prst="rect">
            <a:avLst/>
          </a:prstGeom>
        </p:spPr>
      </p:pic>
    </p:spTree>
    <p:extLst>
      <p:ext uri="{BB962C8B-B14F-4D97-AF65-F5344CB8AC3E}">
        <p14:creationId xmlns:p14="http://schemas.microsoft.com/office/powerpoint/2010/main" val="2868697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065" y="440266"/>
            <a:ext cx="7907867" cy="800219"/>
          </a:xfrm>
          <a:prstGeom prst="rect">
            <a:avLst/>
          </a:prstGeom>
          <a:noFill/>
        </p:spPr>
        <p:txBody>
          <a:bodyPr wrap="square" rtlCol="0">
            <a:spAutoFit/>
          </a:bodyPr>
          <a:lstStyle/>
          <a:p>
            <a:pPr algn="ctr"/>
            <a:r>
              <a:rPr lang="en-US" b="1" dirty="0" smtClean="0">
                <a:solidFill>
                  <a:srgbClr val="800000"/>
                </a:solidFill>
              </a:rPr>
              <a:t>CASE STUDIES:</a:t>
            </a:r>
          </a:p>
          <a:p>
            <a:pPr algn="ctr"/>
            <a:r>
              <a:rPr lang="en-US" sz="2800" b="1" dirty="0">
                <a:solidFill>
                  <a:srgbClr val="800000"/>
                </a:solidFill>
              </a:rPr>
              <a:t>BARRIO LOGAN </a:t>
            </a:r>
            <a:r>
              <a:rPr lang="en-US" b="1" dirty="0" smtClean="0">
                <a:solidFill>
                  <a:srgbClr val="800000"/>
                </a:solidFill>
              </a:rPr>
              <a:t>AND</a:t>
            </a:r>
            <a:r>
              <a:rPr lang="en-US" sz="2800" b="1" dirty="0" smtClean="0">
                <a:solidFill>
                  <a:srgbClr val="800000"/>
                </a:solidFill>
              </a:rPr>
              <a:t> ADELANTE!</a:t>
            </a:r>
            <a:endParaRPr lang="en-US" sz="2800" dirty="0">
              <a:solidFill>
                <a:srgbClr val="800000"/>
              </a:solidFill>
            </a:endParaRPr>
          </a:p>
        </p:txBody>
      </p:sp>
      <p:pic>
        <p:nvPicPr>
          <p:cNvPr id="5" name="Picture 4" descr="Barrio Vi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533" y="2936466"/>
            <a:ext cx="4416214" cy="2709334"/>
          </a:xfrm>
          <a:prstGeom prst="rect">
            <a:avLst/>
          </a:prstGeom>
        </p:spPr>
      </p:pic>
      <p:pic>
        <p:nvPicPr>
          <p:cNvPr id="2" name="Picture 1"/>
          <p:cNvPicPr>
            <a:picLocks noChangeAspect="1"/>
          </p:cNvPicPr>
          <p:nvPr/>
        </p:nvPicPr>
        <p:blipFill>
          <a:blip r:embed="rId4"/>
          <a:stretch>
            <a:fillRect/>
          </a:stretch>
        </p:blipFill>
        <p:spPr>
          <a:xfrm>
            <a:off x="6922346" y="5145650"/>
            <a:ext cx="1828802" cy="1247504"/>
          </a:xfrm>
          <a:prstGeom prst="rect">
            <a:avLst/>
          </a:prstGeom>
        </p:spPr>
      </p:pic>
      <p:pic>
        <p:nvPicPr>
          <p:cNvPr id="3" name="Picture 2"/>
          <p:cNvPicPr>
            <a:picLocks noChangeAspect="1"/>
          </p:cNvPicPr>
          <p:nvPr/>
        </p:nvPicPr>
        <p:blipFill>
          <a:blip r:embed="rId5"/>
          <a:stretch>
            <a:fillRect/>
          </a:stretch>
        </p:blipFill>
        <p:spPr>
          <a:xfrm>
            <a:off x="1059180" y="4473158"/>
            <a:ext cx="2488929" cy="1838100"/>
          </a:xfrm>
          <a:prstGeom prst="rect">
            <a:avLst/>
          </a:prstGeom>
        </p:spPr>
      </p:pic>
      <p:pic>
        <p:nvPicPr>
          <p:cNvPr id="8" name="Picture 7"/>
          <p:cNvPicPr>
            <a:picLocks noChangeAspect="1"/>
          </p:cNvPicPr>
          <p:nvPr/>
        </p:nvPicPr>
        <p:blipFill>
          <a:blip r:embed="rId6"/>
          <a:stretch>
            <a:fillRect/>
          </a:stretch>
        </p:blipFill>
        <p:spPr>
          <a:xfrm>
            <a:off x="253998" y="2339572"/>
            <a:ext cx="2648066" cy="2256364"/>
          </a:xfrm>
          <a:prstGeom prst="rect">
            <a:avLst/>
          </a:prstGeom>
        </p:spPr>
      </p:pic>
      <p:pic>
        <p:nvPicPr>
          <p:cNvPr id="6" name="Picture 5"/>
          <p:cNvPicPr>
            <a:picLocks noChangeAspect="1"/>
          </p:cNvPicPr>
          <p:nvPr/>
        </p:nvPicPr>
        <p:blipFill>
          <a:blip r:embed="rId7"/>
          <a:stretch>
            <a:fillRect/>
          </a:stretch>
        </p:blipFill>
        <p:spPr>
          <a:xfrm>
            <a:off x="7200896" y="1861203"/>
            <a:ext cx="1435100" cy="2019300"/>
          </a:xfrm>
          <a:prstGeom prst="rect">
            <a:avLst/>
          </a:prstGeom>
        </p:spPr>
      </p:pic>
    </p:spTree>
    <p:extLst>
      <p:ext uri="{BB962C8B-B14F-4D97-AF65-F5344CB8AC3E}">
        <p14:creationId xmlns:p14="http://schemas.microsoft.com/office/powerpoint/2010/main" val="19574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40266"/>
            <a:ext cx="7907867" cy="800219"/>
          </a:xfrm>
          <a:prstGeom prst="rect">
            <a:avLst/>
          </a:prstGeom>
          <a:noFill/>
        </p:spPr>
        <p:txBody>
          <a:bodyPr wrap="square" rtlCol="0">
            <a:spAutoFit/>
          </a:bodyPr>
          <a:lstStyle/>
          <a:p>
            <a:pPr algn="ctr"/>
            <a:r>
              <a:rPr lang="en-US" b="1" dirty="0" smtClean="0">
                <a:solidFill>
                  <a:srgbClr val="800000"/>
                </a:solidFill>
              </a:rPr>
              <a:t>CASE </a:t>
            </a:r>
            <a:r>
              <a:rPr lang="en-US" b="1" dirty="0">
                <a:solidFill>
                  <a:srgbClr val="800000"/>
                </a:solidFill>
              </a:rPr>
              <a:t>STUDIES:</a:t>
            </a:r>
          </a:p>
          <a:p>
            <a:pPr algn="ctr"/>
            <a:r>
              <a:rPr lang="en-US" sz="2800" b="1" dirty="0">
                <a:solidFill>
                  <a:srgbClr val="800000"/>
                </a:solidFill>
              </a:rPr>
              <a:t>BARRIO LOGAN </a:t>
            </a:r>
            <a:r>
              <a:rPr lang="en-US" b="1" dirty="0">
                <a:solidFill>
                  <a:srgbClr val="800000"/>
                </a:solidFill>
              </a:rPr>
              <a:t>AND</a:t>
            </a:r>
            <a:r>
              <a:rPr lang="en-US" sz="2800" b="1" dirty="0">
                <a:solidFill>
                  <a:srgbClr val="800000"/>
                </a:solidFill>
              </a:rPr>
              <a:t> ADELANTE!</a:t>
            </a:r>
            <a:endParaRPr lang="en-US" sz="2800" dirty="0">
              <a:solidFill>
                <a:srgbClr val="800000"/>
              </a:solidFill>
            </a:endParaRPr>
          </a:p>
        </p:txBody>
      </p:sp>
      <p:pic>
        <p:nvPicPr>
          <p:cNvPr id="2" name="Picture 1"/>
          <p:cNvPicPr>
            <a:picLocks noChangeAspect="1"/>
          </p:cNvPicPr>
          <p:nvPr/>
        </p:nvPicPr>
        <p:blipFill>
          <a:blip r:embed="rId3"/>
          <a:stretch>
            <a:fillRect/>
          </a:stretch>
        </p:blipFill>
        <p:spPr>
          <a:xfrm>
            <a:off x="4112705" y="1794765"/>
            <a:ext cx="4557162" cy="3048168"/>
          </a:xfrm>
          <a:prstGeom prst="rect">
            <a:avLst/>
          </a:prstGeom>
        </p:spPr>
      </p:pic>
      <p:sp>
        <p:nvSpPr>
          <p:cNvPr id="5" name="TextBox 4"/>
          <p:cNvSpPr txBox="1"/>
          <p:nvPr/>
        </p:nvSpPr>
        <p:spPr>
          <a:xfrm>
            <a:off x="504143" y="4527940"/>
            <a:ext cx="7962524" cy="2031325"/>
          </a:xfrm>
          <a:prstGeom prst="rect">
            <a:avLst/>
          </a:prstGeom>
          <a:noFill/>
        </p:spPr>
        <p:txBody>
          <a:bodyPr wrap="none" rtlCol="0">
            <a:spAutoFit/>
          </a:bodyPr>
          <a:lstStyle/>
          <a:p>
            <a:r>
              <a:rPr lang="en-US" b="1" u="sng" dirty="0" err="1" smtClean="0">
                <a:solidFill>
                  <a:schemeClr val="accent1"/>
                </a:solidFill>
              </a:rPr>
              <a:t>www.DigitalStoryStation.com</a:t>
            </a:r>
            <a:endParaRPr lang="en-US" b="1" u="sng" dirty="0" smtClean="0">
              <a:solidFill>
                <a:schemeClr val="accent1"/>
              </a:solidFill>
            </a:endParaRPr>
          </a:p>
          <a:p>
            <a:r>
              <a:rPr lang="en-US" dirty="0" smtClean="0">
                <a:solidFill>
                  <a:schemeClr val="accent1"/>
                </a:solidFill>
              </a:rPr>
              <a:t>California of the Past: Salinas Stories </a:t>
            </a:r>
          </a:p>
          <a:p>
            <a:r>
              <a:rPr lang="en-US" dirty="0" smtClean="0">
                <a:solidFill>
                  <a:schemeClr val="accent1"/>
                </a:solidFill>
              </a:rPr>
              <a:t>Media Arts Center’s Services to Create Your Own Digital Story Station</a:t>
            </a:r>
          </a:p>
          <a:p>
            <a:endParaRPr lang="en-US" dirty="0">
              <a:solidFill>
                <a:schemeClr val="accent1"/>
              </a:solidFill>
            </a:endParaRPr>
          </a:p>
          <a:p>
            <a:r>
              <a:rPr lang="en-US" b="1" u="sng" dirty="0" smtClean="0">
                <a:solidFill>
                  <a:schemeClr val="accent1"/>
                </a:solidFill>
              </a:rPr>
              <a:t>InfoPeople Webinars </a:t>
            </a:r>
          </a:p>
          <a:p>
            <a:r>
              <a:rPr lang="en-US" dirty="0" smtClean="0">
                <a:solidFill>
                  <a:schemeClr val="accent1"/>
                </a:solidFill>
              </a:rPr>
              <a:t>Introduction </a:t>
            </a:r>
            <a:r>
              <a:rPr lang="en-US" dirty="0">
                <a:solidFill>
                  <a:schemeClr val="accent1"/>
                </a:solidFill>
              </a:rPr>
              <a:t>to Digital Storytelling: Everyone Has a Story to </a:t>
            </a:r>
            <a:r>
              <a:rPr lang="en-US" dirty="0" smtClean="0">
                <a:solidFill>
                  <a:schemeClr val="accent1"/>
                </a:solidFill>
              </a:rPr>
              <a:t>Tell</a:t>
            </a:r>
          </a:p>
          <a:p>
            <a:r>
              <a:rPr lang="en-US" dirty="0">
                <a:solidFill>
                  <a:schemeClr val="accent1"/>
                </a:solidFill>
              </a:rPr>
              <a:t>Introduction to Digital Storytelling Communities: How to Engage the Public</a:t>
            </a:r>
          </a:p>
        </p:txBody>
      </p:sp>
      <p:pic>
        <p:nvPicPr>
          <p:cNvPr id="6" name="Picture 5"/>
          <p:cNvPicPr>
            <a:picLocks noChangeAspect="1"/>
          </p:cNvPicPr>
          <p:nvPr/>
        </p:nvPicPr>
        <p:blipFill>
          <a:blip r:embed="rId4"/>
          <a:stretch>
            <a:fillRect/>
          </a:stretch>
        </p:blipFill>
        <p:spPr>
          <a:xfrm>
            <a:off x="558800" y="1794765"/>
            <a:ext cx="2963491" cy="2222618"/>
          </a:xfrm>
          <a:prstGeom prst="rect">
            <a:avLst/>
          </a:prstGeom>
        </p:spPr>
      </p:pic>
    </p:spTree>
    <p:extLst>
      <p:ext uri="{BB962C8B-B14F-4D97-AF65-F5344CB8AC3E}">
        <p14:creationId xmlns:p14="http://schemas.microsoft.com/office/powerpoint/2010/main" val="187201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440266"/>
            <a:ext cx="7907867" cy="800219"/>
          </a:xfrm>
          <a:prstGeom prst="rect">
            <a:avLst/>
          </a:prstGeom>
          <a:noFill/>
        </p:spPr>
        <p:txBody>
          <a:bodyPr wrap="square" rtlCol="0">
            <a:spAutoFit/>
          </a:bodyPr>
          <a:lstStyle/>
          <a:p>
            <a:pPr algn="ctr"/>
            <a:r>
              <a:rPr lang="en-US" b="1" dirty="0" smtClean="0">
                <a:solidFill>
                  <a:srgbClr val="800000"/>
                </a:solidFill>
              </a:rPr>
              <a:t>CASE </a:t>
            </a:r>
            <a:r>
              <a:rPr lang="en-US" b="1" dirty="0">
                <a:solidFill>
                  <a:srgbClr val="800000"/>
                </a:solidFill>
              </a:rPr>
              <a:t>STUDIES:</a:t>
            </a:r>
          </a:p>
          <a:p>
            <a:pPr algn="ctr"/>
            <a:r>
              <a:rPr lang="en-US" sz="2800" b="1" dirty="0">
                <a:solidFill>
                  <a:srgbClr val="800000"/>
                </a:solidFill>
              </a:rPr>
              <a:t>BARRIO LOGAN </a:t>
            </a:r>
            <a:r>
              <a:rPr lang="en-US" b="1" dirty="0">
                <a:solidFill>
                  <a:srgbClr val="800000"/>
                </a:solidFill>
              </a:rPr>
              <a:t>AND</a:t>
            </a:r>
            <a:r>
              <a:rPr lang="en-US" sz="2800" b="1" dirty="0">
                <a:solidFill>
                  <a:srgbClr val="800000"/>
                </a:solidFill>
              </a:rPr>
              <a:t> ADELANTE!</a:t>
            </a:r>
            <a:endParaRPr lang="en-US" sz="2800" dirty="0">
              <a:solidFill>
                <a:srgbClr val="800000"/>
              </a:solidFill>
            </a:endParaRPr>
          </a:p>
        </p:txBody>
      </p:sp>
      <p:pic>
        <p:nvPicPr>
          <p:cNvPr id="3" name="Picture 2"/>
          <p:cNvPicPr>
            <a:picLocks noChangeAspect="1"/>
          </p:cNvPicPr>
          <p:nvPr/>
        </p:nvPicPr>
        <p:blipFill>
          <a:blip r:embed="rId3"/>
          <a:stretch>
            <a:fillRect/>
          </a:stretch>
        </p:blipFill>
        <p:spPr>
          <a:xfrm>
            <a:off x="3682593" y="3031068"/>
            <a:ext cx="4939431" cy="2979592"/>
          </a:xfrm>
          <a:prstGeom prst="rect">
            <a:avLst/>
          </a:prstGeom>
        </p:spPr>
      </p:pic>
      <p:sp>
        <p:nvSpPr>
          <p:cNvPr id="5" name="TextBox 4"/>
          <p:cNvSpPr txBox="1"/>
          <p:nvPr/>
        </p:nvSpPr>
        <p:spPr>
          <a:xfrm>
            <a:off x="558800" y="2133600"/>
            <a:ext cx="4315980" cy="1754327"/>
          </a:xfrm>
          <a:prstGeom prst="rect">
            <a:avLst/>
          </a:prstGeom>
          <a:noFill/>
        </p:spPr>
        <p:txBody>
          <a:bodyPr wrap="none" rtlCol="0">
            <a:spAutoFit/>
          </a:bodyPr>
          <a:lstStyle/>
          <a:p>
            <a:r>
              <a:rPr lang="en-US" dirty="0" smtClean="0">
                <a:solidFill>
                  <a:srgbClr val="F8C000"/>
                </a:solidFill>
              </a:rPr>
              <a:t>Identify community leaders</a:t>
            </a:r>
          </a:p>
          <a:p>
            <a:r>
              <a:rPr lang="en-US" dirty="0" smtClean="0">
                <a:solidFill>
                  <a:srgbClr val="F8C000"/>
                </a:solidFill>
              </a:rPr>
              <a:t>Invite to library and introduce initiative</a:t>
            </a:r>
          </a:p>
          <a:p>
            <a:r>
              <a:rPr lang="en-US" dirty="0" smtClean="0">
                <a:solidFill>
                  <a:srgbClr val="F8C000"/>
                </a:solidFill>
              </a:rPr>
              <a:t>Create needs assessment</a:t>
            </a:r>
          </a:p>
          <a:p>
            <a:r>
              <a:rPr lang="en-US" dirty="0" smtClean="0">
                <a:solidFill>
                  <a:srgbClr val="F8C000"/>
                </a:solidFill>
              </a:rPr>
              <a:t>Recruit bilingual volunteers</a:t>
            </a:r>
          </a:p>
          <a:p>
            <a:r>
              <a:rPr lang="en-US" dirty="0" smtClean="0">
                <a:solidFill>
                  <a:srgbClr val="F8C000"/>
                </a:solidFill>
              </a:rPr>
              <a:t>Retool services &amp; marketing </a:t>
            </a:r>
          </a:p>
          <a:p>
            <a:r>
              <a:rPr lang="en-US" dirty="0" smtClean="0">
                <a:solidFill>
                  <a:srgbClr val="F8C000"/>
                </a:solidFill>
              </a:rPr>
              <a:t>Go into the community</a:t>
            </a:r>
            <a:endParaRPr lang="en-US" dirty="0">
              <a:solidFill>
                <a:srgbClr val="F8C000"/>
              </a:solidFill>
            </a:endParaRPr>
          </a:p>
        </p:txBody>
      </p:sp>
    </p:spTree>
    <p:extLst>
      <p:ext uri="{BB962C8B-B14F-4D97-AF65-F5344CB8AC3E}">
        <p14:creationId xmlns:p14="http://schemas.microsoft.com/office/powerpoint/2010/main" val="126891410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2314</TotalTime>
  <Words>375</Words>
  <Application>Microsoft Macintosh PowerPoint</Application>
  <PresentationFormat>On-screen Show (4:3)</PresentationFormat>
  <Paragraphs>94</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Habitat</vt:lpstr>
      <vt:lpstr>Outreach to Hispanic / Latino Populations</vt:lpstr>
      <vt:lpstr>Outreach to Hispanic / Latino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Outreach to Hispanic / Latino Populations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Smart Phones as a Marketing &amp; Programming Tool</dc:title>
  <dc:creator>Patric Stillman</dc:creator>
  <cp:lastModifiedBy>Charles OShea</cp:lastModifiedBy>
  <cp:revision>184</cp:revision>
  <cp:lastPrinted>2012-03-20T22:30:36Z</cp:lastPrinted>
  <dcterms:created xsi:type="dcterms:W3CDTF">2011-08-30T16:26:08Z</dcterms:created>
  <dcterms:modified xsi:type="dcterms:W3CDTF">2012-03-20T22:30:59Z</dcterms:modified>
</cp:coreProperties>
</file>