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handoutMasterIdLst>
    <p:handoutMasterId r:id="rId26"/>
  </p:handoutMasterIdLst>
  <p:sldIdLst>
    <p:sldId id="278" r:id="rId2"/>
    <p:sldId id="257" r:id="rId3"/>
    <p:sldId id="258" r:id="rId4"/>
    <p:sldId id="259" r:id="rId5"/>
    <p:sldId id="260" r:id="rId6"/>
    <p:sldId id="277" r:id="rId7"/>
    <p:sldId id="261" r:id="rId8"/>
    <p:sldId id="263" r:id="rId9"/>
    <p:sldId id="264" r:id="rId10"/>
    <p:sldId id="281" r:id="rId11"/>
    <p:sldId id="265" r:id="rId12"/>
    <p:sldId id="266" r:id="rId13"/>
    <p:sldId id="267" r:id="rId14"/>
    <p:sldId id="268" r:id="rId15"/>
    <p:sldId id="280" r:id="rId16"/>
    <p:sldId id="269" r:id="rId17"/>
    <p:sldId id="270" r:id="rId18"/>
    <p:sldId id="262" r:id="rId19"/>
    <p:sldId id="274" r:id="rId20"/>
    <p:sldId id="275" r:id="rId21"/>
    <p:sldId id="279" r:id="rId22"/>
    <p:sldId id="282" r:id="rId23"/>
    <p:sldId id="28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12" autoAdjust="0"/>
  </p:normalViewPr>
  <p:slideViewPr>
    <p:cSldViewPr>
      <p:cViewPr varScale="1">
        <p:scale>
          <a:sx n="135" d="100"/>
          <a:sy n="135" d="100"/>
        </p:scale>
        <p:origin x="-96" y="-896"/>
      </p:cViewPr>
      <p:guideLst>
        <p:guide orient="horz" pos="2160"/>
        <p:guide pos="2880"/>
      </p:guideLst>
    </p:cSldViewPr>
  </p:slideViewPr>
  <p:outlineViewPr>
    <p:cViewPr>
      <p:scale>
        <a:sx n="33" d="100"/>
        <a:sy n="33" d="100"/>
      </p:scale>
      <p:origin x="0" y="19480"/>
    </p:cViewPr>
  </p:outlineViewPr>
  <p:notesTextViewPr>
    <p:cViewPr>
      <p:scale>
        <a:sx n="100" d="100"/>
        <a:sy n="100" d="100"/>
      </p:scale>
      <p:origin x="0" y="0"/>
    </p:cViewPr>
  </p:notesTextViewPr>
  <p:notesViewPr>
    <p:cSldViewPr>
      <p:cViewPr varScale="1">
        <p:scale>
          <a:sx n="57" d="100"/>
          <a:sy n="57" d="100"/>
        </p:scale>
        <p:origin x="-10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14400" y="76200"/>
            <a:ext cx="5105400" cy="609600"/>
          </a:xfrm>
          <a:prstGeom prst="rect">
            <a:avLst/>
          </a:prstGeom>
        </p:spPr>
        <p:txBody>
          <a:bodyPr vert="horz" lIns="91440" tIns="45720" rIns="91440" bIns="45720" rtlCol="0" anchor="ctr"/>
          <a:lstStyle>
            <a:lvl1pPr algn="l">
              <a:defRPr sz="1200"/>
            </a:lvl1pPr>
          </a:lstStyle>
          <a:p>
            <a:pPr algn="ctr"/>
            <a:r>
              <a:rPr lang="en-US" dirty="0"/>
              <a:t>Leveraging Technology to Support Early Literacy</a:t>
            </a:r>
            <a:endParaRPr lang="en-US" dirty="0"/>
          </a:p>
        </p:txBody>
      </p:sp>
      <p:sp>
        <p:nvSpPr>
          <p:cNvPr id="3" name="Date Placeholder 2"/>
          <p:cNvSpPr>
            <a:spLocks noGrp="1"/>
          </p:cNvSpPr>
          <p:nvPr>
            <p:ph type="dt" sz="quarter" idx="1"/>
          </p:nvPr>
        </p:nvSpPr>
        <p:spPr>
          <a:xfrm>
            <a:off x="6019799" y="0"/>
            <a:ext cx="836613" cy="457200"/>
          </a:xfrm>
          <a:prstGeom prst="rect">
            <a:avLst/>
          </a:prstGeom>
        </p:spPr>
        <p:txBody>
          <a:bodyPr vert="horz" lIns="91440" tIns="45720" rIns="91440" bIns="45720" rtlCol="0"/>
          <a:lstStyle>
            <a:lvl1pPr algn="r">
              <a:defRPr sz="1200"/>
            </a:lvl1pPr>
          </a:lstStyle>
          <a:p>
            <a:r>
              <a:rPr lang="en-US" dirty="0" smtClean="0"/>
              <a:t>4/24/2012</a:t>
            </a:r>
            <a:endParaRPr lang="en-US" dirty="0"/>
          </a:p>
        </p:txBody>
      </p:sp>
      <p:sp>
        <p:nvSpPr>
          <p:cNvPr id="4" name="Footer Placeholder 3"/>
          <p:cNvSpPr>
            <a:spLocks noGrp="1"/>
          </p:cNvSpPr>
          <p:nvPr>
            <p:ph type="ftr" sz="quarter" idx="2"/>
          </p:nvPr>
        </p:nvSpPr>
        <p:spPr>
          <a:xfrm>
            <a:off x="762000" y="8305800"/>
            <a:ext cx="5410200" cy="685800"/>
          </a:xfrm>
          <a:prstGeom prst="rect">
            <a:avLst/>
          </a:prstGeom>
        </p:spPr>
        <p:txBody>
          <a:bodyPr vert="horz" lIns="91440" tIns="45720" rIns="91440" bIns="45720" rtlCol="0" anchor="ctr"/>
          <a:lstStyle>
            <a:lvl1pPr algn="l">
              <a:defRPr sz="1200"/>
            </a:lvl1pPr>
          </a:lstStyle>
          <a:p>
            <a:pPr algn="just"/>
            <a:r>
              <a:rPr lang="en-US" sz="900" dirty="0"/>
              <a:t>This material has been created for the Infopeople Project [</a:t>
            </a:r>
            <a:r>
              <a:rPr lang="en-US" sz="900" dirty="0" err="1"/>
              <a:t>infopeople.org</a:t>
            </a:r>
            <a:r>
              <a:rPr lang="en-US" sz="900" dirty="0"/>
              <a:t>], and has been supported in part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endParaRPr lang="en-US" sz="900" dirty="0"/>
          </a:p>
        </p:txBody>
      </p:sp>
      <p:sp>
        <p:nvSpPr>
          <p:cNvPr id="5" name="Slide Number Placeholder 4"/>
          <p:cNvSpPr>
            <a:spLocks noGrp="1"/>
          </p:cNvSpPr>
          <p:nvPr>
            <p:ph type="sldNum" sz="quarter" idx="3"/>
          </p:nvPr>
        </p:nvSpPr>
        <p:spPr>
          <a:xfrm>
            <a:off x="6172199" y="8685213"/>
            <a:ext cx="684213" cy="457200"/>
          </a:xfrm>
          <a:prstGeom prst="rect">
            <a:avLst/>
          </a:prstGeom>
        </p:spPr>
        <p:txBody>
          <a:bodyPr vert="horz" lIns="91440" tIns="45720" rIns="91440" bIns="45720" rtlCol="0" anchor="b"/>
          <a:lstStyle>
            <a:lvl1pPr algn="r">
              <a:defRPr sz="1200"/>
            </a:lvl1pPr>
          </a:lstStyle>
          <a:p>
            <a:fld id="{076D1DF2-5816-4618-A6B3-62AAA904ECBD}" type="slidenum">
              <a:rPr lang="en-US" smtClean="0"/>
              <a:pPr/>
              <a:t>‹#›</a:t>
            </a:fld>
            <a:endParaRPr lang="en-US" dirty="0"/>
          </a:p>
        </p:txBody>
      </p:sp>
    </p:spTree>
    <p:extLst>
      <p:ext uri="{BB962C8B-B14F-4D97-AF65-F5344CB8AC3E}">
        <p14:creationId xmlns:p14="http://schemas.microsoft.com/office/powerpoint/2010/main" val="634192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6457D1-F49B-4EF7-A61F-C1CFA8FB8C8B}" type="datetimeFigureOut">
              <a:rPr lang="en-US" smtClean="0"/>
              <a:pPr/>
              <a:t>4/24/12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11536-52EA-4FCF-A789-0883EC16652A}" type="slidenum">
              <a:rPr lang="en-US" smtClean="0"/>
              <a:pPr/>
              <a:t>‹#›</a:t>
            </a:fld>
            <a:endParaRPr lang="en-US"/>
          </a:p>
        </p:txBody>
      </p:sp>
    </p:spTree>
    <p:extLst>
      <p:ext uri="{BB962C8B-B14F-4D97-AF65-F5344CB8AC3E}">
        <p14:creationId xmlns:p14="http://schemas.microsoft.com/office/powerpoint/2010/main" val="2455707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211536-52EA-4FCF-A789-0883EC16652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211536-52EA-4FCF-A789-0883EC16652A}"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211536-52EA-4FCF-A789-0883EC16652A}"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211536-52EA-4FCF-A789-0883EC16652A}"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03211536-52EA-4FCF-A789-0883EC16652A}"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211536-52EA-4FCF-A789-0883EC16652A}"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03211536-52EA-4FCF-A789-0883EC16652A}"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211536-52EA-4FCF-A789-0883EC16652A}"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211536-52EA-4FCF-A789-0883EC16652A}"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211536-52EA-4FCF-A789-0883EC16652A}"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211536-52EA-4FCF-A789-0883EC16652A}"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211536-52EA-4FCF-A789-0883EC16652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211536-52EA-4FCF-A789-0883EC16652A}"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211536-52EA-4FCF-A789-0883EC16652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buNone/>
            </a:pPr>
            <a:endParaRPr lang="en-US" sz="1000" i="0" dirty="0"/>
          </a:p>
        </p:txBody>
      </p:sp>
      <p:sp>
        <p:nvSpPr>
          <p:cNvPr id="4" name="Slide Number Placeholder 3"/>
          <p:cNvSpPr>
            <a:spLocks noGrp="1"/>
          </p:cNvSpPr>
          <p:nvPr>
            <p:ph type="sldNum" sz="quarter" idx="10"/>
          </p:nvPr>
        </p:nvSpPr>
        <p:spPr/>
        <p:txBody>
          <a:bodyPr/>
          <a:lstStyle/>
          <a:p>
            <a:fld id="{03211536-52EA-4FCF-A789-0883EC16652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211536-52EA-4FCF-A789-0883EC16652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211536-52EA-4FCF-A789-0883EC16652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03211536-52EA-4FCF-A789-0883EC16652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03211536-52EA-4FCF-A789-0883EC16652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211536-52EA-4FCF-A789-0883EC16652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852E0BD-8164-4BA2-8AF4-3BA16A3D8F3F}" type="datetimeFigureOut">
              <a:rPr lang="en-US" smtClean="0"/>
              <a:pPr/>
              <a:t>4/24/12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A547EE3-A767-4C75-860A-8CCB9562B6EE}"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52E0BD-8164-4BA2-8AF4-3BA16A3D8F3F}" type="datetimeFigureOut">
              <a:rPr lang="en-US" smtClean="0"/>
              <a:pPr/>
              <a:t>4/24/12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47EE3-A767-4C75-860A-8CCB9562B6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52E0BD-8164-4BA2-8AF4-3BA16A3D8F3F}" type="datetimeFigureOut">
              <a:rPr lang="en-US" smtClean="0"/>
              <a:pPr/>
              <a:t>4/24/12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47EE3-A767-4C75-860A-8CCB9562B6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852E0BD-8164-4BA2-8AF4-3BA16A3D8F3F}" type="datetimeFigureOut">
              <a:rPr lang="en-US" smtClean="0"/>
              <a:pPr/>
              <a:t>4/24/12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47EE3-A767-4C75-860A-8CCB9562B6EE}"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852E0BD-8164-4BA2-8AF4-3BA16A3D8F3F}" type="datetimeFigureOut">
              <a:rPr lang="en-US" smtClean="0"/>
              <a:pPr/>
              <a:t>4/24/12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A547EE3-A767-4C75-860A-8CCB9562B6E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852E0BD-8164-4BA2-8AF4-3BA16A3D8F3F}" type="datetimeFigureOut">
              <a:rPr lang="en-US" smtClean="0"/>
              <a:pPr/>
              <a:t>4/24/12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47EE3-A767-4C75-860A-8CCB9562B6EE}"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852E0BD-8164-4BA2-8AF4-3BA16A3D8F3F}" type="datetimeFigureOut">
              <a:rPr lang="en-US" smtClean="0"/>
              <a:pPr/>
              <a:t>4/24/12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47EE3-A767-4C75-860A-8CCB9562B6EE}"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852E0BD-8164-4BA2-8AF4-3BA16A3D8F3F}" type="datetimeFigureOut">
              <a:rPr lang="en-US" smtClean="0"/>
              <a:pPr/>
              <a:t>4/24/12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47EE3-A767-4C75-860A-8CCB9562B6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2E0BD-8164-4BA2-8AF4-3BA16A3D8F3F}" type="datetimeFigureOut">
              <a:rPr lang="en-US" smtClean="0"/>
              <a:pPr/>
              <a:t>4/24/12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47EE3-A767-4C75-860A-8CCB9562B6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852E0BD-8164-4BA2-8AF4-3BA16A3D8F3F}" type="datetimeFigureOut">
              <a:rPr lang="en-US" smtClean="0"/>
              <a:pPr/>
              <a:t>4/24/12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47EE3-A767-4C75-860A-8CCB9562B6EE}"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852E0BD-8164-4BA2-8AF4-3BA16A3D8F3F}" type="datetimeFigureOut">
              <a:rPr lang="en-US" smtClean="0"/>
              <a:pPr/>
              <a:t>4/24/12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8A547EE3-A767-4C75-860A-8CCB9562B6EE}"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852E0BD-8164-4BA2-8AF4-3BA16A3D8F3F}" type="datetimeFigureOut">
              <a:rPr lang="en-US" smtClean="0"/>
              <a:pPr/>
              <a:t>4/24/12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A547EE3-A767-4C75-860A-8CCB9562B6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youtube.com/watch?v=CseZabRV-Mw" TargetMode="Externa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ByYlKUeKme8" TargetMode="External"/><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image" Target="../media/image12.jpeg"/><Relationship Id="rId5" Type="http://schemas.openxmlformats.org/officeDocument/2006/relationships/image" Target="../media/image13.gi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RmhdKQ3m9d4" TargetMode="External"/><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hyperlink" Target="http://raisingchildren.net.au/baby_karaoke/baby_karaoke_landing.html" TargetMode="External"/><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hyperlink" Target="http://playsciencelab.com/" TargetMode="External"/><Relationship Id="rId4" Type="http://schemas.openxmlformats.org/officeDocument/2006/relationships/hyperlink" Target="http://www.ecetech.net/" TargetMode="External"/><Relationship Id="rId5" Type="http://schemas.openxmlformats.org/officeDocument/2006/relationships/hyperlink" Target="http://www.brueckei.org/Raised-Digital/" TargetMode="External"/><Relationship Id="rId6" Type="http://schemas.openxmlformats.org/officeDocument/2006/relationships/hyperlink" Target="http://www.wired.com/geekdad/" TargetMode="External"/><Relationship Id="rId7" Type="http://schemas.openxmlformats.org/officeDocument/2006/relationships/hyperlink" Target="http://mashable.com/" TargetMode="External"/><Relationship Id="rId8" Type="http://schemas.openxmlformats.org/officeDocument/2006/relationships/hyperlink" Target="http://www.commonsensemedia.org/" TargetMode="External"/><Relationship Id="rId9" Type="http://schemas.openxmlformats.org/officeDocument/2006/relationships/hyperlink" Target="http://www.teccenter.erikson.edu/" TargetMode="External"/><Relationship Id="rId10" Type="http://schemas.openxmlformats.org/officeDocument/2006/relationships/hyperlink" Target="http://gws.ala.org/"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mashable.com/2011/10/13/baby-magazine-ipad/" TargetMode="External"/><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 Id="rId3" Type="http://schemas.openxmlformats.org/officeDocument/2006/relationships/hyperlink" Target="mailto:kcstade@gmail.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4876800"/>
            <a:ext cx="8991600" cy="685800"/>
          </a:xfrm>
        </p:spPr>
        <p:txBody>
          <a:bodyPr/>
          <a:lstStyle/>
          <a:p>
            <a:pPr algn="ctr"/>
            <a:r>
              <a:rPr lang="en-US" b="1" dirty="0" smtClean="0">
                <a:solidFill>
                  <a:schemeClr val="accent3"/>
                </a:solidFill>
              </a:rPr>
              <a:t>Leveraging Technology to Support Early Literacy</a:t>
            </a:r>
            <a:endParaRPr lang="en-US" dirty="0"/>
          </a:p>
        </p:txBody>
      </p:sp>
      <p:sp>
        <p:nvSpPr>
          <p:cNvPr id="8" name="Text Placeholder 7"/>
          <p:cNvSpPr>
            <a:spLocks noGrp="1"/>
          </p:cNvSpPr>
          <p:nvPr>
            <p:ph type="body" sz="half" idx="2"/>
          </p:nvPr>
        </p:nvSpPr>
        <p:spPr>
          <a:xfrm>
            <a:off x="914400" y="5562600"/>
            <a:ext cx="7543800" cy="990600"/>
          </a:xfrm>
        </p:spPr>
        <p:txBody>
          <a:bodyPr>
            <a:normAutofit fontScale="77500" lnSpcReduction="20000"/>
          </a:bodyPr>
          <a:lstStyle/>
          <a:p>
            <a:pPr algn="ctr"/>
            <a:r>
              <a:rPr lang="en-US" sz="2600" dirty="0" smtClean="0">
                <a:solidFill>
                  <a:schemeClr val="accent1"/>
                </a:solidFill>
              </a:rPr>
              <a:t>An Infopeople Webinar </a:t>
            </a:r>
          </a:p>
          <a:p>
            <a:pPr algn="ctr"/>
            <a:r>
              <a:rPr lang="en-US" sz="2600" dirty="0" smtClean="0">
                <a:solidFill>
                  <a:schemeClr val="accent1"/>
                </a:solidFill>
              </a:rPr>
              <a:t>Presented by Kelly </a:t>
            </a:r>
            <a:r>
              <a:rPr lang="en-US" sz="2600" dirty="0" err="1" smtClean="0">
                <a:solidFill>
                  <a:schemeClr val="accent1"/>
                </a:solidFill>
              </a:rPr>
              <a:t>Stade</a:t>
            </a:r>
            <a:endParaRPr lang="en-US" sz="2600" dirty="0" smtClean="0">
              <a:solidFill>
                <a:schemeClr val="accent1"/>
              </a:solidFill>
            </a:endParaRPr>
          </a:p>
          <a:p>
            <a:pPr algn="ctr"/>
            <a:r>
              <a:rPr lang="en-US" sz="2600" dirty="0" smtClean="0">
                <a:solidFill>
                  <a:schemeClr val="accent1"/>
                </a:solidFill>
              </a:rPr>
              <a:t>Tuesday, April 24, 2012</a:t>
            </a:r>
          </a:p>
          <a:p>
            <a:pPr algn="ctr"/>
            <a:endParaRPr lang="en-US" sz="1800" dirty="0"/>
          </a:p>
        </p:txBody>
      </p:sp>
      <p:pic>
        <p:nvPicPr>
          <p:cNvPr id="4" name="Content Placeholder 3" descr="iPadSmile.jpg"/>
          <p:cNvPicPr>
            <a:picLocks noGrp="1" noChangeAspect="1"/>
          </p:cNvPicPr>
          <p:nvPr>
            <p:ph type="pic" idx="1"/>
          </p:nvPr>
        </p:nvPicPr>
        <p:blipFill>
          <a:blip r:embed="rId3" cstate="print"/>
          <a:srcRect t="24550" b="24550"/>
          <a:stretch>
            <a:fillRect/>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7051568" y="4343400"/>
            <a:ext cx="2092432" cy="461665"/>
          </a:xfrm>
          <a:prstGeom prst="rect">
            <a:avLst/>
          </a:prstGeom>
          <a:noFill/>
        </p:spPr>
        <p:txBody>
          <a:bodyPr wrap="square" rtlCol="0">
            <a:spAutoFit/>
          </a:bodyPr>
          <a:lstStyle/>
          <a:p>
            <a:r>
              <a:rPr lang="en-US" sz="1200" dirty="0" smtClean="0">
                <a:solidFill>
                  <a:sysClr val="windowText" lastClr="000000"/>
                </a:solidFill>
              </a:rPr>
              <a:t>Photo by Lance Shields</a:t>
            </a:r>
          </a:p>
          <a:p>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3"/>
                </a:solidFill>
              </a:rPr>
              <a:t>Tablet Computers and Portable Devices</a:t>
            </a:r>
            <a:endParaRPr lang="en-US" dirty="0"/>
          </a:p>
        </p:txBody>
      </p:sp>
      <p:sp>
        <p:nvSpPr>
          <p:cNvPr id="3" name="Content Placeholder 2"/>
          <p:cNvSpPr>
            <a:spLocks noGrp="1"/>
          </p:cNvSpPr>
          <p:nvPr>
            <p:ph sz="quarter" idx="1"/>
          </p:nvPr>
        </p:nvSpPr>
        <p:spPr>
          <a:xfrm>
            <a:off x="914400" y="1447800"/>
            <a:ext cx="7848600" cy="4572000"/>
          </a:xfrm>
        </p:spPr>
        <p:txBody>
          <a:bodyPr/>
          <a:lstStyle/>
          <a:p>
            <a:r>
              <a:rPr lang="en-US" dirty="0" smtClean="0">
                <a:solidFill>
                  <a:schemeClr val="accent1"/>
                </a:solidFill>
              </a:rPr>
              <a:t>Examples of use cont.</a:t>
            </a:r>
          </a:p>
          <a:p>
            <a:pPr lvl="1"/>
            <a:r>
              <a:rPr lang="en-US" dirty="0" smtClean="0">
                <a:solidFill>
                  <a:schemeClr val="accent1"/>
                </a:solidFill>
                <a:hlinkClick r:id="rId2"/>
              </a:rPr>
              <a:t>The Dot with the </a:t>
            </a:r>
            <a:r>
              <a:rPr lang="en-US" dirty="0" err="1" smtClean="0">
                <a:solidFill>
                  <a:schemeClr val="accent1"/>
                </a:solidFill>
                <a:hlinkClick r:id="rId2"/>
              </a:rPr>
              <a:t>iPad</a:t>
            </a:r>
            <a:endParaRPr lang="en-US" dirty="0" smtClean="0">
              <a:solidFill>
                <a:schemeClr val="accent1"/>
              </a:solidFill>
              <a:hlinkClick r:id="rId2"/>
            </a:endParaRPr>
          </a:p>
          <a:p>
            <a:pPr lvl="1"/>
            <a:endParaRPr lang="en-US" dirty="0" smtClean="0">
              <a:solidFill>
                <a:schemeClr val="accent1"/>
              </a:solidFill>
              <a:hlinkClick r:id="rId2"/>
            </a:endParaRPr>
          </a:p>
          <a:p>
            <a:pPr lvl="1"/>
            <a:endParaRPr lang="en-US" dirty="0" smtClean="0">
              <a:solidFill>
                <a:schemeClr val="accent1"/>
              </a:solidFill>
              <a:hlinkClick r:id="rId2"/>
            </a:endParaRPr>
          </a:p>
          <a:p>
            <a:pPr lvl="1"/>
            <a:endParaRPr lang="en-US" dirty="0" smtClean="0">
              <a:solidFill>
                <a:schemeClr val="accent1"/>
              </a:solidFill>
              <a:hlinkClick r:id="rId2"/>
            </a:endParaRPr>
          </a:p>
          <a:p>
            <a:pPr lvl="1"/>
            <a:endParaRPr lang="en-US" dirty="0" smtClean="0">
              <a:solidFill>
                <a:schemeClr val="accent1"/>
              </a:solidFill>
              <a:hlinkClick r:id="rId2"/>
            </a:endParaRPr>
          </a:p>
          <a:p>
            <a:pPr lvl="1"/>
            <a:endParaRPr lang="en-US" dirty="0" smtClean="0">
              <a:solidFill>
                <a:schemeClr val="accent1"/>
              </a:solidFill>
              <a:hlinkClick r:id="rId2"/>
            </a:endParaRPr>
          </a:p>
          <a:p>
            <a:pPr lvl="1"/>
            <a:endParaRPr lang="en-US" dirty="0" smtClean="0">
              <a:solidFill>
                <a:schemeClr val="accent1"/>
              </a:solidFill>
              <a:hlinkClick r:id="rId2"/>
            </a:endParaRPr>
          </a:p>
          <a:p>
            <a:pPr lvl="1"/>
            <a:r>
              <a:rPr lang="en-US" dirty="0" smtClean="0">
                <a:solidFill>
                  <a:schemeClr val="accent1"/>
                </a:solidFill>
                <a:hlinkClick r:id="rId2"/>
              </a:rPr>
              <a:t>http://www.youtube.com/watch?v=CseZabRV-Mwth the </a:t>
            </a:r>
            <a:r>
              <a:rPr lang="en-US" dirty="0" err="1" smtClean="0">
                <a:solidFill>
                  <a:schemeClr val="accent1"/>
                </a:solidFill>
                <a:hlinkClick r:id="rId2"/>
              </a:rPr>
              <a:t>iPad</a:t>
            </a:r>
            <a:endParaRPr lang="en-US" dirty="0" smtClean="0">
              <a:solidFill>
                <a:schemeClr val="accent1"/>
              </a:solidFill>
            </a:endParaRPr>
          </a:p>
        </p:txBody>
      </p:sp>
      <p:pic>
        <p:nvPicPr>
          <p:cNvPr id="5" name="Content Placeholder 4" descr="TheDot.JPG"/>
          <p:cNvPicPr>
            <a:picLocks noGrp="1" noChangeAspect="1"/>
          </p:cNvPicPr>
          <p:nvPr>
            <p:ph sz="quarter" idx="2"/>
          </p:nvPr>
        </p:nvPicPr>
        <p:blipFill>
          <a:blip r:embed="rId3" cstate="print"/>
          <a:stretch>
            <a:fillRect/>
          </a:stretch>
        </p:blipFill>
        <p:spPr>
          <a:xfrm>
            <a:off x="4343400" y="1524000"/>
            <a:ext cx="4340046" cy="3219637"/>
          </a:xfr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Early Literacy Computer Stations</a:t>
            </a:r>
            <a:endParaRPr lang="en-US" dirty="0">
              <a:solidFill>
                <a:schemeClr val="accent3"/>
              </a:solidFill>
            </a:endParaRPr>
          </a:p>
        </p:txBody>
      </p:sp>
      <p:sp>
        <p:nvSpPr>
          <p:cNvPr id="3" name="Content Placeholder 2"/>
          <p:cNvSpPr>
            <a:spLocks noGrp="1"/>
          </p:cNvSpPr>
          <p:nvPr>
            <p:ph sz="quarter" idx="1"/>
          </p:nvPr>
        </p:nvSpPr>
        <p:spPr>
          <a:xfrm>
            <a:off x="914400" y="1447800"/>
            <a:ext cx="7772400" cy="4953000"/>
          </a:xfrm>
        </p:spPr>
        <p:txBody>
          <a:bodyPr/>
          <a:lstStyle/>
          <a:p>
            <a:r>
              <a:rPr lang="en-US" dirty="0" smtClean="0">
                <a:solidFill>
                  <a:schemeClr val="accent3"/>
                </a:solidFill>
              </a:rPr>
              <a:t>AWE</a:t>
            </a:r>
          </a:p>
          <a:p>
            <a:r>
              <a:rPr lang="en-US" dirty="0" smtClean="0">
                <a:solidFill>
                  <a:schemeClr val="accent1"/>
                </a:solidFill>
              </a:rPr>
              <a:t>Benefits</a:t>
            </a:r>
          </a:p>
          <a:p>
            <a:r>
              <a:rPr lang="en-US" dirty="0" smtClean="0">
                <a:solidFill>
                  <a:schemeClr val="accent1"/>
                </a:solidFill>
              </a:rPr>
              <a:t>How to Rate</a:t>
            </a:r>
          </a:p>
          <a:p>
            <a:r>
              <a:rPr lang="en-US" dirty="0" smtClean="0">
                <a:solidFill>
                  <a:schemeClr val="accent1"/>
                </a:solidFill>
              </a:rPr>
              <a:t>Examples of Use</a:t>
            </a:r>
          </a:p>
          <a:p>
            <a:pPr lvl="1"/>
            <a:r>
              <a:rPr lang="en-US" dirty="0" smtClean="0">
                <a:solidFill>
                  <a:schemeClr val="accent1"/>
                </a:solidFill>
                <a:hlinkClick r:id="rId3"/>
              </a:rPr>
              <a:t>AWE Demonstration</a:t>
            </a:r>
            <a:endParaRPr lang="en-US" dirty="0" smtClean="0">
              <a:solidFill>
                <a:schemeClr val="accent1"/>
              </a:solidFill>
            </a:endParaRPr>
          </a:p>
          <a:p>
            <a:pPr lvl="1"/>
            <a:endParaRPr lang="en-US" dirty="0" smtClean="0">
              <a:solidFill>
                <a:schemeClr val="accent1"/>
              </a:solidFill>
            </a:endParaRPr>
          </a:p>
          <a:p>
            <a:pPr lvl="1"/>
            <a:endParaRPr lang="en-US" dirty="0" smtClean="0">
              <a:solidFill>
                <a:schemeClr val="accent1"/>
              </a:solidFill>
            </a:endParaRPr>
          </a:p>
          <a:p>
            <a:pPr lvl="1"/>
            <a:endParaRPr lang="en-US" dirty="0" smtClean="0">
              <a:solidFill>
                <a:schemeClr val="accent1"/>
              </a:solidFill>
            </a:endParaRPr>
          </a:p>
          <a:p>
            <a:pPr lvl="1"/>
            <a:endParaRPr lang="en-US" dirty="0" smtClean="0">
              <a:solidFill>
                <a:schemeClr val="accent1"/>
              </a:solidFill>
            </a:endParaRPr>
          </a:p>
          <a:p>
            <a:pPr lvl="1"/>
            <a:endParaRPr lang="en-US" dirty="0" smtClean="0">
              <a:solidFill>
                <a:schemeClr val="accent1"/>
              </a:solidFill>
            </a:endParaRPr>
          </a:p>
          <a:p>
            <a:pPr lvl="1"/>
            <a:r>
              <a:rPr lang="en-US" dirty="0" smtClean="0">
                <a:solidFill>
                  <a:schemeClr val="accent1"/>
                </a:solidFill>
              </a:rPr>
              <a:t>http://www.youtube.com/watch?v=ByYlKUeKme8</a:t>
            </a:r>
            <a:endParaRPr lang="en-US" dirty="0">
              <a:solidFill>
                <a:schemeClr val="accent1"/>
              </a:solidFill>
            </a:endParaRPr>
          </a:p>
        </p:txBody>
      </p:sp>
      <p:pic>
        <p:nvPicPr>
          <p:cNvPr id="6" name="Picture 5" descr="AWE_Youtube.JPG"/>
          <p:cNvPicPr>
            <a:picLocks noChangeAspect="1"/>
          </p:cNvPicPr>
          <p:nvPr/>
        </p:nvPicPr>
        <p:blipFill>
          <a:blip r:embed="rId4" cstate="print"/>
          <a:stretch>
            <a:fillRect/>
          </a:stretch>
        </p:blipFill>
        <p:spPr>
          <a:xfrm>
            <a:off x="3962400" y="2057400"/>
            <a:ext cx="4696127" cy="3390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Early Literacy Rich Websites</a:t>
            </a:r>
            <a:endParaRPr lang="en-US" dirty="0">
              <a:solidFill>
                <a:schemeClr val="accent3"/>
              </a:solidFill>
            </a:endParaRPr>
          </a:p>
        </p:txBody>
      </p:sp>
      <p:sp>
        <p:nvSpPr>
          <p:cNvPr id="3" name="Content Placeholder 2"/>
          <p:cNvSpPr>
            <a:spLocks noGrp="1"/>
          </p:cNvSpPr>
          <p:nvPr>
            <p:ph sz="quarter" idx="1"/>
          </p:nvPr>
        </p:nvSpPr>
        <p:spPr/>
        <p:txBody>
          <a:bodyPr/>
          <a:lstStyle/>
          <a:p>
            <a:r>
              <a:rPr lang="en-US" dirty="0" smtClean="0">
                <a:solidFill>
                  <a:schemeClr val="accent1"/>
                </a:solidFill>
              </a:rPr>
              <a:t>Benefits</a:t>
            </a:r>
          </a:p>
          <a:p>
            <a:r>
              <a:rPr lang="en-US" dirty="0" smtClean="0">
                <a:solidFill>
                  <a:schemeClr val="accent1"/>
                </a:solidFill>
              </a:rPr>
              <a:t>How to rate</a:t>
            </a:r>
          </a:p>
          <a:p>
            <a:r>
              <a:rPr lang="en-US" dirty="0" smtClean="0">
                <a:solidFill>
                  <a:schemeClr val="accent1"/>
                </a:solidFill>
              </a:rPr>
              <a:t>Examples</a:t>
            </a:r>
          </a:p>
          <a:p>
            <a:pPr lvl="1"/>
            <a:r>
              <a:rPr lang="en-US" sz="2200" dirty="0" smtClean="0">
                <a:solidFill>
                  <a:schemeClr val="accent1"/>
                </a:solidFill>
              </a:rPr>
              <a:t>www.buildyourwildself.com</a:t>
            </a:r>
          </a:p>
          <a:p>
            <a:pPr lvl="1"/>
            <a:r>
              <a:rPr lang="en-US" sz="2200" dirty="0" smtClean="0">
                <a:solidFill>
                  <a:schemeClr val="accent1"/>
                </a:solidFill>
              </a:rPr>
              <a:t>www.monsterexchange.org</a:t>
            </a:r>
          </a:p>
          <a:p>
            <a:pPr lvl="1"/>
            <a:r>
              <a:rPr lang="en-US" dirty="0" smtClean="0">
                <a:solidFill>
                  <a:schemeClr val="accent1"/>
                </a:solidFill>
              </a:rPr>
              <a:t>www.walphabet.com</a:t>
            </a:r>
          </a:p>
          <a:p>
            <a:pPr lvl="1"/>
            <a:r>
              <a:rPr lang="en-US" dirty="0" smtClean="0">
                <a:solidFill>
                  <a:schemeClr val="accent1"/>
                </a:solidFill>
              </a:rPr>
              <a:t>www.smories.com</a:t>
            </a:r>
          </a:p>
          <a:p>
            <a:pPr lvl="1"/>
            <a:r>
              <a:rPr lang="en-US" dirty="0" smtClean="0">
                <a:solidFill>
                  <a:schemeClr val="accent1"/>
                </a:solidFill>
              </a:rPr>
              <a:t>www.fungooms.com</a:t>
            </a:r>
          </a:p>
          <a:p>
            <a:pPr lvl="1"/>
            <a:endParaRPr lang="en-US" dirty="0" smtClean="0">
              <a:solidFill>
                <a:schemeClr val="accent1"/>
              </a:solidFill>
            </a:endParaRPr>
          </a:p>
          <a:p>
            <a:pPr lvl="1"/>
            <a:endParaRPr lang="en-US" dirty="0">
              <a:solidFill>
                <a:schemeClr val="accent1"/>
              </a:solidFill>
            </a:endParaRPr>
          </a:p>
        </p:txBody>
      </p:sp>
      <p:pic>
        <p:nvPicPr>
          <p:cNvPr id="5" name="Content Placeholder 4" descr="wildself[1].gif"/>
          <p:cNvPicPr>
            <a:picLocks noGrp="1" noChangeAspect="1"/>
          </p:cNvPicPr>
          <p:nvPr>
            <p:ph sz="quarter" idx="2"/>
          </p:nvPr>
        </p:nvPicPr>
        <p:blipFill>
          <a:blip r:embed="rId3" cstate="print"/>
          <a:stretch>
            <a:fillRect/>
          </a:stretch>
        </p:blipFill>
        <p:spPr>
          <a:xfrm>
            <a:off x="5284787" y="1447800"/>
            <a:ext cx="3048000" cy="4572000"/>
          </a:xfr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eBooks</a:t>
            </a:r>
            <a:endParaRPr lang="en-US" dirty="0">
              <a:solidFill>
                <a:schemeClr val="accent3"/>
              </a:solidFill>
            </a:endParaRPr>
          </a:p>
        </p:txBody>
      </p:sp>
      <p:sp>
        <p:nvSpPr>
          <p:cNvPr id="3" name="Content Placeholder 2"/>
          <p:cNvSpPr>
            <a:spLocks noGrp="1"/>
          </p:cNvSpPr>
          <p:nvPr>
            <p:ph sz="quarter" idx="1"/>
          </p:nvPr>
        </p:nvSpPr>
        <p:spPr/>
        <p:txBody>
          <a:bodyPr/>
          <a:lstStyle/>
          <a:p>
            <a:r>
              <a:rPr lang="en-US" dirty="0" smtClean="0">
                <a:solidFill>
                  <a:schemeClr val="accent1"/>
                </a:solidFill>
              </a:rPr>
              <a:t>Benefits</a:t>
            </a:r>
          </a:p>
          <a:p>
            <a:r>
              <a:rPr lang="en-US" dirty="0" smtClean="0">
                <a:solidFill>
                  <a:schemeClr val="accent1"/>
                </a:solidFill>
              </a:rPr>
              <a:t>How to Rate</a:t>
            </a:r>
          </a:p>
          <a:p>
            <a:r>
              <a:rPr lang="en-US" dirty="0" smtClean="0">
                <a:solidFill>
                  <a:schemeClr val="accent1"/>
                </a:solidFill>
              </a:rPr>
              <a:t>Examples</a:t>
            </a:r>
            <a:endParaRPr lang="en-US" dirty="0">
              <a:solidFill>
                <a:schemeClr val="accent1"/>
              </a:solidFill>
            </a:endParaRPr>
          </a:p>
        </p:txBody>
      </p:sp>
      <p:pic>
        <p:nvPicPr>
          <p:cNvPr id="4" name="Picture 3" descr="one-more-story1.gif"/>
          <p:cNvPicPr>
            <a:picLocks noChangeAspect="1"/>
          </p:cNvPicPr>
          <p:nvPr/>
        </p:nvPicPr>
        <p:blipFill>
          <a:blip r:embed="rId3" cstate="print"/>
          <a:stretch>
            <a:fillRect/>
          </a:stretch>
        </p:blipFill>
        <p:spPr>
          <a:xfrm>
            <a:off x="5334000" y="381000"/>
            <a:ext cx="2958523" cy="1562100"/>
          </a:xfrm>
          <a:prstGeom prst="rect">
            <a:avLst/>
          </a:prstGeom>
        </p:spPr>
      </p:pic>
      <p:pic>
        <p:nvPicPr>
          <p:cNvPr id="5" name="Picture 4" descr="TumbleBooks.jpg"/>
          <p:cNvPicPr>
            <a:picLocks noChangeAspect="1"/>
          </p:cNvPicPr>
          <p:nvPr/>
        </p:nvPicPr>
        <p:blipFill>
          <a:blip r:embed="rId4" cstate="print"/>
          <a:stretch>
            <a:fillRect/>
          </a:stretch>
        </p:blipFill>
        <p:spPr>
          <a:xfrm>
            <a:off x="5562600" y="2286000"/>
            <a:ext cx="1990725" cy="1685925"/>
          </a:xfrm>
          <a:prstGeom prst="rect">
            <a:avLst/>
          </a:prstGeom>
        </p:spPr>
      </p:pic>
      <p:pic>
        <p:nvPicPr>
          <p:cNvPr id="6" name="Picture 5" descr="bookflix_login.gif"/>
          <p:cNvPicPr>
            <a:picLocks noChangeAspect="1"/>
          </p:cNvPicPr>
          <p:nvPr/>
        </p:nvPicPr>
        <p:blipFill>
          <a:blip r:embed="rId5" cstate="print"/>
          <a:stretch>
            <a:fillRect/>
          </a:stretch>
        </p:blipFill>
        <p:spPr>
          <a:xfrm>
            <a:off x="5562600" y="4267200"/>
            <a:ext cx="2381250" cy="2095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Other</a:t>
            </a:r>
            <a:endParaRPr lang="en-US" dirty="0">
              <a:solidFill>
                <a:schemeClr val="accent3"/>
              </a:solidFill>
            </a:endParaRPr>
          </a:p>
        </p:txBody>
      </p:sp>
      <p:sp>
        <p:nvSpPr>
          <p:cNvPr id="3" name="Content Placeholder 2"/>
          <p:cNvSpPr>
            <a:spLocks noGrp="1"/>
          </p:cNvSpPr>
          <p:nvPr>
            <p:ph sz="quarter" idx="1"/>
          </p:nvPr>
        </p:nvSpPr>
        <p:spPr>
          <a:xfrm>
            <a:off x="914400" y="1447800"/>
            <a:ext cx="7772400" cy="5105400"/>
          </a:xfrm>
        </p:spPr>
        <p:txBody>
          <a:bodyPr>
            <a:normAutofit lnSpcReduction="10000"/>
          </a:bodyPr>
          <a:lstStyle/>
          <a:p>
            <a:pPr>
              <a:buNone/>
            </a:pPr>
            <a:r>
              <a:rPr lang="en-US" dirty="0" smtClean="0">
                <a:solidFill>
                  <a:schemeClr val="accent1"/>
                </a:solidFill>
              </a:rPr>
              <a:t>Documentation Cameras</a:t>
            </a:r>
          </a:p>
          <a:p>
            <a:pPr>
              <a:buNone/>
            </a:pPr>
            <a:r>
              <a:rPr lang="en-US" dirty="0" smtClean="0">
                <a:solidFill>
                  <a:schemeClr val="accent1"/>
                </a:solidFill>
              </a:rPr>
              <a:t>White Boards</a:t>
            </a:r>
          </a:p>
          <a:p>
            <a:pPr>
              <a:buNone/>
            </a:pPr>
            <a:endParaRPr lang="en-US" dirty="0" smtClean="0">
              <a:solidFill>
                <a:schemeClr val="accent3"/>
              </a:solidFill>
            </a:endParaRPr>
          </a:p>
          <a:p>
            <a:endParaRPr lang="en-US" dirty="0" smtClean="0">
              <a:solidFill>
                <a:schemeClr val="accent6"/>
              </a:solidFill>
            </a:endParaRPr>
          </a:p>
          <a:p>
            <a:endParaRPr lang="en-US" dirty="0" smtClean="0">
              <a:solidFill>
                <a:schemeClr val="accent6"/>
              </a:solidFill>
            </a:endParaRPr>
          </a:p>
          <a:p>
            <a:endParaRPr lang="en-US" dirty="0" smtClean="0">
              <a:solidFill>
                <a:schemeClr val="accent6"/>
              </a:solidFill>
            </a:endParaRPr>
          </a:p>
          <a:p>
            <a:endParaRPr lang="en-US" dirty="0" smtClean="0">
              <a:solidFill>
                <a:schemeClr val="accent6"/>
              </a:solidFill>
            </a:endParaRPr>
          </a:p>
          <a:p>
            <a:r>
              <a:rPr lang="en-US" dirty="0" smtClean="0">
                <a:solidFill>
                  <a:schemeClr val="accent6"/>
                </a:solidFill>
                <a:hlinkClick r:id="rId3"/>
              </a:rPr>
              <a:t>http://www.youtube.com/watch?v=RmhdKQ3m9d4</a:t>
            </a:r>
            <a:endParaRPr lang="en-US" dirty="0" smtClean="0">
              <a:solidFill>
                <a:schemeClr val="accent6"/>
              </a:solidFill>
            </a:endParaRPr>
          </a:p>
          <a:p>
            <a:endParaRPr lang="en-US" dirty="0" smtClean="0">
              <a:solidFill>
                <a:schemeClr val="accent6"/>
              </a:solidFill>
            </a:endParaRPr>
          </a:p>
          <a:p>
            <a:r>
              <a:rPr lang="en-US" dirty="0" smtClean="0">
                <a:solidFill>
                  <a:schemeClr val="accent6"/>
                </a:solidFill>
              </a:rPr>
              <a:t>Question Part II:  What types of play can occur using technology? Type your answers into the Chat box.</a:t>
            </a:r>
          </a:p>
          <a:p>
            <a:pPr lvl="1">
              <a:buNone/>
            </a:pPr>
            <a:r>
              <a:rPr lang="en-US" dirty="0" smtClean="0">
                <a:solidFill>
                  <a:schemeClr val="accent6"/>
                </a:solidFill>
              </a:rPr>
              <a:t>	</a:t>
            </a:r>
            <a:endParaRPr lang="en-US" dirty="0">
              <a:solidFill>
                <a:schemeClr val="accent3"/>
              </a:solidFill>
            </a:endParaRPr>
          </a:p>
        </p:txBody>
      </p:sp>
      <p:pic>
        <p:nvPicPr>
          <p:cNvPr id="4" name="Picture 3" descr="ECFE_Whiteboard.JPG">
            <a:hlinkClick r:id="rId3"/>
          </p:cNvPr>
          <p:cNvPicPr>
            <a:picLocks noChangeAspect="1"/>
          </p:cNvPicPr>
          <p:nvPr/>
        </p:nvPicPr>
        <p:blipFill>
          <a:blip r:embed="rId4" cstate="print"/>
          <a:stretch>
            <a:fillRect/>
          </a:stretch>
        </p:blipFill>
        <p:spPr>
          <a:xfrm>
            <a:off x="4267200" y="990600"/>
            <a:ext cx="4610100" cy="34575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554162"/>
          </a:xfrm>
        </p:spPr>
        <p:txBody>
          <a:bodyPr>
            <a:normAutofit/>
          </a:bodyPr>
          <a:lstStyle/>
          <a:p>
            <a:r>
              <a:rPr lang="en-US" dirty="0" smtClean="0">
                <a:solidFill>
                  <a:schemeClr val="accent3"/>
                </a:solidFill>
              </a:rPr>
              <a:t>Early Literacy Technology and </a:t>
            </a:r>
            <a:br>
              <a:rPr lang="en-US" dirty="0" smtClean="0">
                <a:solidFill>
                  <a:schemeClr val="accent3"/>
                </a:solidFill>
              </a:rPr>
            </a:br>
            <a:r>
              <a:rPr lang="en-US" sz="3200" dirty="0" smtClean="0">
                <a:solidFill>
                  <a:schemeClr val="accent3"/>
                </a:solidFill>
              </a:rPr>
              <a:t>Every Child Ready to Read @ Your Library</a:t>
            </a:r>
            <a:endParaRPr lang="en-US" sz="3200" dirty="0">
              <a:solidFill>
                <a:schemeClr val="accent3"/>
              </a:solidFill>
            </a:endParaRPr>
          </a:p>
        </p:txBody>
      </p:sp>
      <p:sp>
        <p:nvSpPr>
          <p:cNvPr id="3" name="Content Placeholder 2"/>
          <p:cNvSpPr>
            <a:spLocks noGrp="1"/>
          </p:cNvSpPr>
          <p:nvPr>
            <p:ph sz="quarter" idx="1"/>
          </p:nvPr>
        </p:nvSpPr>
        <p:spPr>
          <a:xfrm>
            <a:off x="914400" y="1905000"/>
            <a:ext cx="7772400" cy="4114800"/>
          </a:xfrm>
        </p:spPr>
        <p:txBody>
          <a:bodyPr>
            <a:normAutofit/>
          </a:bodyPr>
          <a:lstStyle/>
          <a:p>
            <a:endParaRPr lang="en-US" dirty="0" smtClean="0"/>
          </a:p>
          <a:p>
            <a:endParaRPr lang="en-US" dirty="0" smtClean="0"/>
          </a:p>
          <a:p>
            <a:endParaRPr lang="en-US" dirty="0" smtClean="0"/>
          </a:p>
          <a:p>
            <a:r>
              <a:rPr lang="en-US" dirty="0" smtClean="0">
                <a:solidFill>
                  <a:schemeClr val="accent1"/>
                </a:solidFill>
              </a:rPr>
              <a:t>Baby Karaoke </a:t>
            </a:r>
            <a:r>
              <a:rPr lang="en-US" sz="2000" dirty="0" smtClean="0">
                <a:hlinkClick r:id="rId3"/>
              </a:rPr>
              <a:t>http://raisingchildren.net.au/baby_karaoke/baby_karaoke_landing.html</a:t>
            </a:r>
            <a:endParaRPr lang="en-US" dirty="0" smtClean="0">
              <a:solidFill>
                <a:schemeClr val="accent1"/>
              </a:solidFill>
            </a:endParaRPr>
          </a:p>
          <a:p>
            <a:r>
              <a:rPr lang="en-US" dirty="0" smtClean="0">
                <a:solidFill>
                  <a:schemeClr val="accent1"/>
                </a:solidFill>
              </a:rPr>
              <a:t>Drawing</a:t>
            </a:r>
          </a:p>
          <a:p>
            <a:r>
              <a:rPr lang="en-US" dirty="0" smtClean="0">
                <a:solidFill>
                  <a:schemeClr val="accent1"/>
                </a:solidFill>
              </a:rPr>
              <a:t>Puzzles</a:t>
            </a:r>
          </a:p>
          <a:p>
            <a:pPr>
              <a:buNone/>
            </a:pPr>
            <a:r>
              <a:rPr lang="en-US" dirty="0" smtClean="0"/>
              <a:t> </a:t>
            </a:r>
            <a:endParaRPr lang="en-US" dirty="0"/>
          </a:p>
        </p:txBody>
      </p:sp>
      <p:pic>
        <p:nvPicPr>
          <p:cNvPr id="5" name="Picture 6"/>
          <p:cNvPicPr>
            <a:picLocks noChangeAspect="1"/>
          </p:cNvPicPr>
          <p:nvPr/>
        </p:nvPicPr>
        <p:blipFill>
          <a:blip r:embed="rId4" cstate="print"/>
          <a:srcRect/>
          <a:stretch>
            <a:fillRect/>
          </a:stretch>
        </p:blipFill>
        <p:spPr bwMode="auto">
          <a:xfrm>
            <a:off x="414737" y="2402110"/>
            <a:ext cx="8272063" cy="72209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3"/>
                </a:solidFill>
              </a:rPr>
              <a:t>Incorporating Early Literacy Technology at Your Library</a:t>
            </a:r>
            <a:endParaRPr lang="en-US" dirty="0">
              <a:solidFill>
                <a:schemeClr val="accent3"/>
              </a:solidFill>
            </a:endParaRPr>
          </a:p>
        </p:txBody>
      </p:sp>
      <p:sp>
        <p:nvSpPr>
          <p:cNvPr id="3" name="Content Placeholder 2"/>
          <p:cNvSpPr>
            <a:spLocks noGrp="1"/>
          </p:cNvSpPr>
          <p:nvPr>
            <p:ph sz="quarter" idx="1"/>
          </p:nvPr>
        </p:nvSpPr>
        <p:spPr>
          <a:xfrm>
            <a:off x="914400" y="1447800"/>
            <a:ext cx="3749040" cy="4953000"/>
          </a:xfrm>
        </p:spPr>
        <p:txBody>
          <a:bodyPr>
            <a:normAutofit lnSpcReduction="10000"/>
          </a:bodyPr>
          <a:lstStyle/>
          <a:p>
            <a:r>
              <a:rPr lang="en-US" dirty="0" smtClean="0">
                <a:solidFill>
                  <a:schemeClr val="accent1"/>
                </a:solidFill>
              </a:rPr>
              <a:t>Environments</a:t>
            </a:r>
          </a:p>
          <a:p>
            <a:r>
              <a:rPr lang="en-US" dirty="0" smtClean="0">
                <a:solidFill>
                  <a:schemeClr val="accent1"/>
                </a:solidFill>
              </a:rPr>
              <a:t>Programming</a:t>
            </a:r>
          </a:p>
          <a:p>
            <a:r>
              <a:rPr lang="en-US" dirty="0" smtClean="0">
                <a:solidFill>
                  <a:schemeClr val="accent1"/>
                </a:solidFill>
              </a:rPr>
              <a:t>Circulation</a:t>
            </a:r>
          </a:p>
          <a:p>
            <a:endParaRPr lang="en-US" dirty="0" smtClean="0">
              <a:solidFill>
                <a:schemeClr val="accent1"/>
              </a:solidFill>
            </a:endParaRPr>
          </a:p>
          <a:p>
            <a:endParaRPr lang="en-US" dirty="0" smtClean="0">
              <a:solidFill>
                <a:schemeClr val="accent1"/>
              </a:solidFill>
            </a:endParaRPr>
          </a:p>
          <a:p>
            <a:endParaRPr lang="en-US" dirty="0" smtClean="0">
              <a:solidFill>
                <a:schemeClr val="accent1"/>
              </a:solidFill>
            </a:endParaRPr>
          </a:p>
          <a:p>
            <a:endParaRPr lang="en-US" dirty="0" smtClean="0">
              <a:solidFill>
                <a:schemeClr val="accent1"/>
              </a:solidFill>
            </a:endParaRPr>
          </a:p>
          <a:p>
            <a:endParaRPr lang="en-US" dirty="0" smtClean="0">
              <a:solidFill>
                <a:schemeClr val="accent1"/>
              </a:solidFill>
            </a:endParaRPr>
          </a:p>
          <a:p>
            <a:endParaRPr lang="en-US" dirty="0" smtClean="0">
              <a:solidFill>
                <a:schemeClr val="accent1"/>
              </a:solidFill>
            </a:endParaRPr>
          </a:p>
          <a:p>
            <a:endParaRPr lang="en-US" dirty="0" smtClean="0">
              <a:solidFill>
                <a:schemeClr val="accent1"/>
              </a:solidFill>
            </a:endParaRPr>
          </a:p>
          <a:p>
            <a:pPr>
              <a:buNone/>
            </a:pPr>
            <a:r>
              <a:rPr lang="en-US" sz="1900" dirty="0" smtClean="0">
                <a:solidFill>
                  <a:schemeClr val="accent1"/>
                </a:solidFill>
              </a:rPr>
              <a:t>Photos by Dallas Public Library</a:t>
            </a:r>
          </a:p>
          <a:p>
            <a:endParaRPr lang="en-US" dirty="0" smtClean="0">
              <a:solidFill>
                <a:schemeClr val="accent1"/>
              </a:solidFill>
            </a:endParaRPr>
          </a:p>
          <a:p>
            <a:endParaRPr lang="en-US" dirty="0">
              <a:solidFill>
                <a:schemeClr val="accent1"/>
              </a:solidFill>
            </a:endParaRPr>
          </a:p>
        </p:txBody>
      </p:sp>
      <p:pic>
        <p:nvPicPr>
          <p:cNvPr id="8" name="Content Placeholder 7" descr="Dallas1.jpg"/>
          <p:cNvPicPr>
            <a:picLocks noGrp="1" noChangeAspect="1"/>
          </p:cNvPicPr>
          <p:nvPr>
            <p:ph sz="quarter" idx="2"/>
          </p:nvPr>
        </p:nvPicPr>
        <p:blipFill>
          <a:blip r:embed="rId3" cstate="print"/>
          <a:stretch>
            <a:fillRect/>
          </a:stretch>
        </p:blipFill>
        <p:spPr>
          <a:xfrm>
            <a:off x="5638800" y="914400"/>
            <a:ext cx="2286000" cy="3048000"/>
          </a:xfrm>
        </p:spPr>
      </p:pic>
      <p:pic>
        <p:nvPicPr>
          <p:cNvPr id="9" name="Picture 8" descr="Dallas2.jpg"/>
          <p:cNvPicPr>
            <a:picLocks noChangeAspect="1"/>
          </p:cNvPicPr>
          <p:nvPr/>
        </p:nvPicPr>
        <p:blipFill>
          <a:blip r:embed="rId4" cstate="print"/>
          <a:stretch>
            <a:fillRect/>
          </a:stretch>
        </p:blipFill>
        <p:spPr>
          <a:xfrm>
            <a:off x="381000" y="2667000"/>
            <a:ext cx="4013200" cy="3009900"/>
          </a:xfrm>
          <a:prstGeom prst="rect">
            <a:avLst/>
          </a:prstGeom>
        </p:spPr>
      </p:pic>
      <p:pic>
        <p:nvPicPr>
          <p:cNvPr id="11" name="Picture 10" descr="Dallas3.jpg"/>
          <p:cNvPicPr>
            <a:picLocks noChangeAspect="1"/>
          </p:cNvPicPr>
          <p:nvPr/>
        </p:nvPicPr>
        <p:blipFill>
          <a:blip r:embed="rId5" cstate="print"/>
          <a:stretch>
            <a:fillRect/>
          </a:stretch>
        </p:blipFill>
        <p:spPr>
          <a:xfrm>
            <a:off x="4572000" y="4267200"/>
            <a:ext cx="4162567" cy="2324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3"/>
                </a:solidFill>
              </a:rPr>
              <a:t>Incorporating Early Literacy Technology at Your Library</a:t>
            </a:r>
            <a:endParaRPr lang="en-US" dirty="0"/>
          </a:p>
        </p:txBody>
      </p:sp>
      <p:sp>
        <p:nvSpPr>
          <p:cNvPr id="3" name="Content Placeholder 2"/>
          <p:cNvSpPr>
            <a:spLocks noGrp="1"/>
          </p:cNvSpPr>
          <p:nvPr>
            <p:ph sz="quarter" idx="1"/>
          </p:nvPr>
        </p:nvSpPr>
        <p:spPr/>
        <p:txBody>
          <a:bodyPr/>
          <a:lstStyle/>
          <a:p>
            <a:r>
              <a:rPr lang="en-US" dirty="0" smtClean="0">
                <a:solidFill>
                  <a:schemeClr val="accent1"/>
                </a:solidFill>
              </a:rPr>
              <a:t>Website</a:t>
            </a:r>
            <a:endParaRPr lang="en-US" dirty="0">
              <a:solidFill>
                <a:schemeClr val="accent1"/>
              </a:solidFill>
            </a:endParaRPr>
          </a:p>
        </p:txBody>
      </p:sp>
      <p:pic>
        <p:nvPicPr>
          <p:cNvPr id="5" name="Picture 4" descr="HCL1.JPG"/>
          <p:cNvPicPr>
            <a:picLocks noChangeAspect="1"/>
          </p:cNvPicPr>
          <p:nvPr/>
        </p:nvPicPr>
        <p:blipFill>
          <a:blip r:embed="rId3" cstate="print"/>
          <a:stretch>
            <a:fillRect/>
          </a:stretch>
        </p:blipFill>
        <p:spPr>
          <a:xfrm>
            <a:off x="4267200" y="914400"/>
            <a:ext cx="4457700" cy="57054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Question</a:t>
            </a:r>
            <a:endParaRPr lang="en-US" dirty="0">
              <a:solidFill>
                <a:schemeClr val="accent6"/>
              </a:solidFill>
            </a:endParaRPr>
          </a:p>
        </p:txBody>
      </p:sp>
      <p:sp>
        <p:nvSpPr>
          <p:cNvPr id="3" name="Content Placeholder 2"/>
          <p:cNvSpPr>
            <a:spLocks noGrp="1"/>
          </p:cNvSpPr>
          <p:nvPr>
            <p:ph sz="quarter" idx="1"/>
          </p:nvPr>
        </p:nvSpPr>
        <p:spPr/>
        <p:txBody>
          <a:bodyPr>
            <a:normAutofit lnSpcReduction="10000"/>
          </a:bodyPr>
          <a:lstStyle/>
          <a:p>
            <a:r>
              <a:rPr lang="en-US" dirty="0" smtClean="0">
                <a:solidFill>
                  <a:schemeClr val="accent6"/>
                </a:solidFill>
              </a:rPr>
              <a:t>Which of the following ways does your library connect families to appropriate technology experiences?</a:t>
            </a:r>
          </a:p>
          <a:p>
            <a:pPr lvl="1"/>
            <a:r>
              <a:rPr lang="en-US" dirty="0" smtClean="0">
                <a:solidFill>
                  <a:schemeClr val="accent6"/>
                </a:solidFill>
              </a:rPr>
              <a:t>Devices in the library</a:t>
            </a:r>
          </a:p>
          <a:p>
            <a:pPr lvl="1"/>
            <a:r>
              <a:rPr lang="en-US" dirty="0" smtClean="0">
                <a:solidFill>
                  <a:schemeClr val="accent6"/>
                </a:solidFill>
              </a:rPr>
              <a:t>Signage encouraging caregivers to share technology experiences with children</a:t>
            </a:r>
          </a:p>
          <a:p>
            <a:pPr lvl="1"/>
            <a:r>
              <a:rPr lang="en-US" dirty="0" smtClean="0">
                <a:solidFill>
                  <a:schemeClr val="accent6"/>
                </a:solidFill>
              </a:rPr>
              <a:t>Recommended web sites for children on library web site</a:t>
            </a:r>
          </a:p>
          <a:p>
            <a:pPr lvl="1"/>
            <a:r>
              <a:rPr lang="en-US" dirty="0" smtClean="0">
                <a:solidFill>
                  <a:schemeClr val="accent6"/>
                </a:solidFill>
              </a:rPr>
              <a:t>Recommended apps on library web site</a:t>
            </a:r>
          </a:p>
          <a:p>
            <a:pPr lvl="1"/>
            <a:r>
              <a:rPr lang="en-US" dirty="0" smtClean="0">
                <a:solidFill>
                  <a:schemeClr val="accent6"/>
                </a:solidFill>
              </a:rPr>
              <a:t>Special technology based programming for parents</a:t>
            </a:r>
          </a:p>
          <a:p>
            <a:pPr lvl="1"/>
            <a:r>
              <a:rPr lang="en-US" dirty="0" smtClean="0">
                <a:solidFill>
                  <a:schemeClr val="accent6"/>
                </a:solidFill>
              </a:rPr>
              <a:t>eBooks in </a:t>
            </a:r>
            <a:r>
              <a:rPr lang="en-US" dirty="0" err="1" smtClean="0">
                <a:solidFill>
                  <a:schemeClr val="accent6"/>
                </a:solidFill>
              </a:rPr>
              <a:t>Storytime</a:t>
            </a:r>
            <a:endParaRPr lang="en-US" dirty="0" smtClean="0">
              <a:solidFill>
                <a:schemeClr val="accent6"/>
              </a:solidFill>
            </a:endParaRPr>
          </a:p>
          <a:p>
            <a:pPr lvl="1"/>
            <a:r>
              <a:rPr lang="en-US" dirty="0" smtClean="0">
                <a:solidFill>
                  <a:schemeClr val="accent6"/>
                </a:solidFill>
              </a:rPr>
              <a:t>Circulate technology devices for children</a:t>
            </a:r>
          </a:p>
          <a:p>
            <a:pPr lvl="1"/>
            <a:endParaRPr lang="en-US" dirty="0" smtClean="0">
              <a:solidFill>
                <a:schemeClr val="accent6"/>
              </a:solidFill>
            </a:endParaRPr>
          </a:p>
          <a:p>
            <a:pPr lvl="1" algn="ctr">
              <a:buNone/>
            </a:pPr>
            <a:r>
              <a:rPr lang="en-US" b="1" dirty="0" smtClean="0">
                <a:solidFill>
                  <a:schemeClr val="accent1"/>
                </a:solidFill>
              </a:rPr>
              <a:t>Tell us about it!</a:t>
            </a:r>
          </a:p>
          <a:p>
            <a:endParaRPr lang="en-US" dirty="0">
              <a:solidFill>
                <a:schemeClr val="accent6"/>
              </a:solidFil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Technology is in Place, Now What?</a:t>
            </a:r>
            <a:endParaRPr lang="en-US" dirty="0">
              <a:solidFill>
                <a:schemeClr val="accent3"/>
              </a:solidFill>
            </a:endParaRPr>
          </a:p>
        </p:txBody>
      </p:sp>
      <p:sp>
        <p:nvSpPr>
          <p:cNvPr id="3" name="Content Placeholder 2"/>
          <p:cNvSpPr>
            <a:spLocks noGrp="1"/>
          </p:cNvSpPr>
          <p:nvPr>
            <p:ph sz="quarter" idx="1"/>
          </p:nvPr>
        </p:nvSpPr>
        <p:spPr/>
        <p:txBody>
          <a:bodyPr>
            <a:normAutofit lnSpcReduction="10000"/>
          </a:bodyPr>
          <a:lstStyle/>
          <a:p>
            <a:r>
              <a:rPr lang="en-US" dirty="0" smtClean="0">
                <a:solidFill>
                  <a:schemeClr val="accent1"/>
                </a:solidFill>
              </a:rPr>
              <a:t>Importance of Remaining Current</a:t>
            </a:r>
          </a:p>
          <a:p>
            <a:r>
              <a:rPr lang="en-US" dirty="0" smtClean="0">
                <a:solidFill>
                  <a:schemeClr val="accent1"/>
                </a:solidFill>
              </a:rPr>
              <a:t>Blogs, Resources, and More</a:t>
            </a:r>
          </a:p>
          <a:p>
            <a:pPr>
              <a:buNone/>
            </a:pPr>
            <a:r>
              <a:rPr lang="en-US" dirty="0" smtClean="0">
                <a:solidFill>
                  <a:schemeClr val="accent6"/>
                </a:solidFill>
                <a:hlinkClick r:id="rId3"/>
              </a:rPr>
              <a:t>http://playsciencelab.com/</a:t>
            </a:r>
            <a:endParaRPr lang="en-US" dirty="0" smtClean="0">
              <a:solidFill>
                <a:schemeClr val="accent6"/>
              </a:solidFill>
            </a:endParaRPr>
          </a:p>
          <a:p>
            <a:pPr>
              <a:buNone/>
            </a:pPr>
            <a:r>
              <a:rPr lang="en-US" dirty="0" smtClean="0">
                <a:solidFill>
                  <a:schemeClr val="accent6"/>
                </a:solidFill>
                <a:hlinkClick r:id="rId4"/>
              </a:rPr>
              <a:t>http://www.ecetech.net</a:t>
            </a:r>
            <a:endParaRPr lang="en-US" dirty="0" smtClean="0">
              <a:solidFill>
                <a:schemeClr val="accent6"/>
              </a:solidFill>
            </a:endParaRPr>
          </a:p>
          <a:p>
            <a:pPr>
              <a:buNone/>
            </a:pPr>
            <a:r>
              <a:rPr lang="en-US" dirty="0" smtClean="0">
                <a:solidFill>
                  <a:schemeClr val="accent6"/>
                </a:solidFill>
                <a:hlinkClick r:id="rId5"/>
              </a:rPr>
              <a:t>http://www.brueckei.org/Raised-Digital/</a:t>
            </a:r>
            <a:endParaRPr lang="en-US" dirty="0" smtClean="0">
              <a:solidFill>
                <a:schemeClr val="accent6"/>
              </a:solidFill>
            </a:endParaRPr>
          </a:p>
          <a:p>
            <a:pPr>
              <a:buNone/>
            </a:pPr>
            <a:r>
              <a:rPr lang="en-US" dirty="0" smtClean="0">
                <a:solidFill>
                  <a:schemeClr val="accent6"/>
                </a:solidFill>
                <a:hlinkClick r:id="rId6"/>
              </a:rPr>
              <a:t>http://www.wired.com/geekdad/</a:t>
            </a:r>
            <a:endParaRPr lang="en-US" dirty="0" smtClean="0">
              <a:solidFill>
                <a:schemeClr val="accent6"/>
              </a:solidFill>
            </a:endParaRPr>
          </a:p>
          <a:p>
            <a:pPr>
              <a:buNone/>
            </a:pPr>
            <a:r>
              <a:rPr lang="en-US" dirty="0" smtClean="0">
                <a:solidFill>
                  <a:schemeClr val="accent6"/>
                </a:solidFill>
                <a:hlinkClick r:id="rId7"/>
              </a:rPr>
              <a:t>http://mashable.com/</a:t>
            </a:r>
            <a:endParaRPr lang="en-US" dirty="0" smtClean="0">
              <a:solidFill>
                <a:schemeClr val="accent6"/>
              </a:solidFill>
            </a:endParaRPr>
          </a:p>
          <a:p>
            <a:pPr>
              <a:buNone/>
            </a:pPr>
            <a:r>
              <a:rPr lang="en-US" dirty="0" smtClean="0">
                <a:solidFill>
                  <a:schemeClr val="accent6"/>
                </a:solidFill>
                <a:hlinkClick r:id="rId8"/>
              </a:rPr>
              <a:t>http://www.commonsensemedia.org</a:t>
            </a:r>
            <a:endParaRPr lang="en-US" dirty="0" smtClean="0">
              <a:solidFill>
                <a:schemeClr val="accent6"/>
              </a:solidFill>
            </a:endParaRPr>
          </a:p>
          <a:p>
            <a:pPr>
              <a:buNone/>
            </a:pPr>
            <a:r>
              <a:rPr lang="en-US" dirty="0" smtClean="0">
                <a:solidFill>
                  <a:schemeClr val="accent6"/>
                </a:solidFill>
                <a:hlinkClick r:id="rId9"/>
              </a:rPr>
              <a:t>http://www.teccenter.erikson.edu</a:t>
            </a:r>
            <a:r>
              <a:rPr lang="en-US" dirty="0" smtClean="0">
                <a:solidFill>
                  <a:schemeClr val="accent6"/>
                </a:solidFill>
              </a:rPr>
              <a:t> </a:t>
            </a:r>
          </a:p>
          <a:p>
            <a:pPr>
              <a:buNone/>
            </a:pPr>
            <a:r>
              <a:rPr lang="en-US" dirty="0" smtClean="0">
                <a:solidFill>
                  <a:schemeClr val="accent6"/>
                </a:solidFill>
                <a:hlinkClick r:id="rId10"/>
              </a:rPr>
              <a:t>http://gws.ala.org/</a:t>
            </a:r>
            <a:r>
              <a:rPr lang="en-US" dirty="0" smtClean="0">
                <a:solidFill>
                  <a:schemeClr val="accent6"/>
                </a:solidFill>
              </a:rPr>
              <a:t> </a:t>
            </a:r>
            <a:endParaRPr lang="en-US" dirty="0" smtClean="0">
              <a:solidFill>
                <a:schemeClr val="accent1"/>
              </a:solidFill>
            </a:endParaRPr>
          </a:p>
          <a:p>
            <a:pPr>
              <a:buNone/>
            </a:pPr>
            <a:endParaRPr lang="en-US" dirty="0" smtClean="0">
              <a:solidFill>
                <a:schemeClr val="accent1"/>
              </a:solidFill>
            </a:endParaRPr>
          </a:p>
          <a:p>
            <a:endParaRPr lang="en-US" dirty="0" smtClean="0">
              <a:solidFill>
                <a:schemeClr val="accent1"/>
              </a:solidFill>
            </a:endParaRPr>
          </a:p>
          <a:p>
            <a:pPr>
              <a:buNone/>
            </a:pPr>
            <a:endParaRPr lang="en-US" dirty="0">
              <a:solidFill>
                <a:schemeClr val="accent1"/>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Learning Objectives</a:t>
            </a:r>
            <a:endParaRPr lang="en-US" dirty="0">
              <a:solidFill>
                <a:schemeClr val="accent3"/>
              </a:solidFill>
            </a:endParaRPr>
          </a:p>
        </p:txBody>
      </p:sp>
      <p:sp>
        <p:nvSpPr>
          <p:cNvPr id="3" name="Content Placeholder 2"/>
          <p:cNvSpPr>
            <a:spLocks noGrp="1"/>
          </p:cNvSpPr>
          <p:nvPr>
            <p:ph sz="quarter" idx="1"/>
          </p:nvPr>
        </p:nvSpPr>
        <p:spPr/>
        <p:txBody>
          <a:bodyPr/>
          <a:lstStyle/>
          <a:p>
            <a:pPr>
              <a:buNone/>
            </a:pPr>
            <a:r>
              <a:rPr lang="en-US" dirty="0" smtClean="0">
                <a:solidFill>
                  <a:schemeClr val="accent1"/>
                </a:solidFill>
              </a:rPr>
              <a:t>Today you will learn:</a:t>
            </a:r>
          </a:p>
          <a:p>
            <a:r>
              <a:rPr lang="en-US" dirty="0" smtClean="0">
                <a:solidFill>
                  <a:schemeClr val="accent1"/>
                </a:solidFill>
              </a:rPr>
              <a:t>How technology can be used to enhance early literacy learning</a:t>
            </a:r>
          </a:p>
          <a:p>
            <a:r>
              <a:rPr lang="en-US" dirty="0" smtClean="0">
                <a:solidFill>
                  <a:schemeClr val="accent1"/>
                </a:solidFill>
              </a:rPr>
              <a:t>The library’s role in early literacy technology</a:t>
            </a:r>
          </a:p>
          <a:p>
            <a:r>
              <a:rPr lang="en-US" dirty="0" smtClean="0">
                <a:solidFill>
                  <a:schemeClr val="accent1"/>
                </a:solidFill>
              </a:rPr>
              <a:t>The availability and use of early literacy technology</a:t>
            </a:r>
          </a:p>
          <a:p>
            <a:r>
              <a:rPr lang="en-US" dirty="0" smtClean="0">
                <a:solidFill>
                  <a:schemeClr val="accent1"/>
                </a:solidFill>
              </a:rPr>
              <a:t>How to remain current</a:t>
            </a:r>
            <a:endParaRPr lang="en-US" dirty="0">
              <a:solidFill>
                <a:schemeClr val="accent1"/>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3"/>
                </a:solidFill>
              </a:rPr>
              <a:t>Conclusion</a:t>
            </a:r>
            <a:br>
              <a:rPr lang="en-US" dirty="0" smtClean="0">
                <a:solidFill>
                  <a:schemeClr val="accent3"/>
                </a:solidFill>
              </a:rPr>
            </a:br>
            <a:r>
              <a:rPr lang="en-US" dirty="0" smtClean="0">
                <a:solidFill>
                  <a:schemeClr val="accent3"/>
                </a:solidFill>
              </a:rPr>
              <a:t>Growing up with Technology</a:t>
            </a:r>
            <a:endParaRPr lang="en-US" dirty="0">
              <a:solidFill>
                <a:schemeClr val="accent3"/>
              </a:solidFill>
            </a:endParaRPr>
          </a:p>
        </p:txBody>
      </p:sp>
      <p:sp>
        <p:nvSpPr>
          <p:cNvPr id="3" name="Content Placeholder 2"/>
          <p:cNvSpPr>
            <a:spLocks noGrp="1"/>
          </p:cNvSpPr>
          <p:nvPr>
            <p:ph sz="quarter" idx="1"/>
          </p:nvPr>
        </p:nvSpPr>
        <p:spPr>
          <a:xfrm>
            <a:off x="1524000" y="1524000"/>
            <a:ext cx="6400800" cy="4038600"/>
          </a:xfrm>
        </p:spPr>
        <p:txBody>
          <a:bodyPr/>
          <a:lstStyle/>
          <a:p>
            <a:pPr>
              <a:buNone/>
            </a:pPr>
            <a:r>
              <a:rPr lang="en-US" dirty="0" err="1" smtClean="0">
                <a:hlinkClick r:id="rId3"/>
              </a:rPr>
              <a:t>Mashable</a:t>
            </a:r>
            <a:r>
              <a:rPr lang="en-US" dirty="0" smtClean="0">
                <a:hlinkClick r:id="rId3"/>
              </a:rPr>
              <a:t> Video of the Day</a:t>
            </a:r>
            <a:endParaRPr lang="en-US" dirty="0"/>
          </a:p>
        </p:txBody>
      </p:sp>
      <p:pic>
        <p:nvPicPr>
          <p:cNvPr id="4" name="Picture 3" descr="ipadMagazine.JPG"/>
          <p:cNvPicPr>
            <a:picLocks noChangeAspect="1"/>
          </p:cNvPicPr>
          <p:nvPr/>
        </p:nvPicPr>
        <p:blipFill>
          <a:blip r:embed="rId4" cstate="print"/>
          <a:stretch>
            <a:fillRect/>
          </a:stretch>
        </p:blipFill>
        <p:spPr>
          <a:xfrm>
            <a:off x="1600200" y="2057400"/>
            <a:ext cx="6115050" cy="3457575"/>
          </a:xfrm>
          <a:prstGeom prst="rect">
            <a:avLst/>
          </a:prstGeom>
        </p:spPr>
      </p:pic>
      <p:sp>
        <p:nvSpPr>
          <p:cNvPr id="5" name="Rectangle 4"/>
          <p:cNvSpPr/>
          <p:nvPr/>
        </p:nvSpPr>
        <p:spPr>
          <a:xfrm>
            <a:off x="1371600" y="5715000"/>
            <a:ext cx="6934200" cy="830997"/>
          </a:xfrm>
          <a:prstGeom prst="rect">
            <a:avLst/>
          </a:prstGeom>
        </p:spPr>
        <p:txBody>
          <a:bodyPr wrap="square">
            <a:spAutoFit/>
          </a:bodyPr>
          <a:lstStyle/>
          <a:p>
            <a:r>
              <a:rPr lang="en-US" sz="2400" dirty="0" smtClean="0">
                <a:hlinkClick r:id="rId3"/>
              </a:rPr>
              <a:t>http://mashable.com/2011/10/13/baby-magazine-ipad/</a:t>
            </a:r>
            <a:endParaRPr lang="en-US" sz="2400" dirty="0" smtClean="0"/>
          </a:p>
          <a:p>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Questions</a:t>
            </a:r>
            <a:endParaRPr lang="en-US" dirty="0"/>
          </a:p>
        </p:txBody>
      </p:sp>
      <p:pic>
        <p:nvPicPr>
          <p:cNvPr id="4" name="Content Placeholder 3" descr="babeanddad.jpg"/>
          <p:cNvPicPr>
            <a:picLocks noGrp="1" noChangeAspect="1"/>
          </p:cNvPicPr>
          <p:nvPr>
            <p:ph sz="quarter" idx="1"/>
          </p:nvPr>
        </p:nvPicPr>
        <p:blipFill>
          <a:blip r:embed="rId3" cstate="print"/>
          <a:stretch>
            <a:fillRect/>
          </a:stretch>
        </p:blipFill>
        <p:spPr>
          <a:xfrm>
            <a:off x="1625600" y="1619250"/>
            <a:ext cx="6350000" cy="4229100"/>
          </a:xfrm>
        </p:spPr>
      </p:pic>
      <p:sp>
        <p:nvSpPr>
          <p:cNvPr id="5" name="TextBox 4"/>
          <p:cNvSpPr txBox="1"/>
          <p:nvPr/>
        </p:nvSpPr>
        <p:spPr>
          <a:xfrm>
            <a:off x="1676400" y="5410200"/>
            <a:ext cx="2262414" cy="307777"/>
          </a:xfrm>
          <a:prstGeom prst="rect">
            <a:avLst/>
          </a:prstGeom>
          <a:noFill/>
        </p:spPr>
        <p:txBody>
          <a:bodyPr wrap="none" rtlCol="0">
            <a:spAutoFit/>
          </a:bodyPr>
          <a:lstStyle/>
          <a:p>
            <a:r>
              <a:rPr lang="en-US" sz="1400" dirty="0" smtClean="0"/>
              <a:t>Photo by London Public Library</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pic>
        <p:nvPicPr>
          <p:cNvPr id="4" name="Content Placeholder 3" descr="KellyStade.jpg"/>
          <p:cNvPicPr>
            <a:picLocks noGrp="1" noChangeAspect="1"/>
          </p:cNvPicPr>
          <p:nvPr>
            <p:ph sz="quarter" idx="1"/>
          </p:nvPr>
        </p:nvPicPr>
        <p:blipFill>
          <a:blip r:embed="rId2">
            <a:extLst>
              <a:ext uri="{28A0092B-C50C-407E-A947-70E740481C1C}">
                <a14:useLocalDpi xmlns:a14="http://schemas.microsoft.com/office/drawing/2010/main" val="0"/>
              </a:ext>
            </a:extLst>
          </a:blip>
          <a:srcRect t="19044" b="19044"/>
          <a:stretch>
            <a:fillRect/>
          </a:stretch>
        </p:blipFill>
        <p:spPr>
          <a:xfrm>
            <a:off x="2971800" y="1905000"/>
            <a:ext cx="3627120" cy="2133600"/>
          </a:xfrm>
        </p:spPr>
      </p:pic>
      <p:sp>
        <p:nvSpPr>
          <p:cNvPr id="3" name="TextBox 2"/>
          <p:cNvSpPr txBox="1"/>
          <p:nvPr/>
        </p:nvSpPr>
        <p:spPr>
          <a:xfrm>
            <a:off x="4038600" y="4724400"/>
            <a:ext cx="1945327" cy="646331"/>
          </a:xfrm>
          <a:prstGeom prst="rect">
            <a:avLst/>
          </a:prstGeom>
          <a:noFill/>
        </p:spPr>
        <p:txBody>
          <a:bodyPr wrap="none" rtlCol="0">
            <a:spAutoFit/>
          </a:bodyPr>
          <a:lstStyle/>
          <a:p>
            <a:pPr algn="ctr"/>
            <a:r>
              <a:rPr lang="en-US" dirty="0"/>
              <a:t>Kelly </a:t>
            </a:r>
            <a:r>
              <a:rPr lang="en-US" dirty="0" err="1" smtClean="0"/>
              <a:t>Stade</a:t>
            </a:r>
            <a:endParaRPr lang="en-US" dirty="0" smtClean="0"/>
          </a:p>
          <a:p>
            <a:pPr algn="ctr"/>
            <a:r>
              <a:rPr lang="en-US" dirty="0" smtClean="0"/>
              <a:t> </a:t>
            </a:r>
            <a:r>
              <a:rPr lang="en-US" dirty="0" smtClean="0">
                <a:hlinkClick r:id="rId3"/>
              </a:rPr>
              <a:t>kcstade</a:t>
            </a:r>
            <a:r>
              <a:rPr lang="en-US" dirty="0">
                <a:hlinkClick r:id="rId3"/>
              </a:rPr>
              <a:t>@</a:t>
            </a:r>
            <a:r>
              <a:rPr lang="en-US" dirty="0" smtClean="0">
                <a:hlinkClick r:id="rId3"/>
              </a:rPr>
              <a:t>gmail.com</a:t>
            </a:r>
            <a:r>
              <a:rPr lang="en-US" dirty="0" smtClean="0"/>
              <a:t> </a:t>
            </a:r>
            <a:endParaRPr lang="en-US" dirty="0"/>
          </a:p>
        </p:txBody>
      </p:sp>
    </p:spTree>
    <p:extLst>
      <p:ext uri="{BB962C8B-B14F-4D97-AF65-F5344CB8AC3E}">
        <p14:creationId xmlns:p14="http://schemas.microsoft.com/office/powerpoint/2010/main" val="264020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447800" y="4419600"/>
            <a:ext cx="6324600" cy="18669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FontTx/>
              <a:buNone/>
            </a:pPr>
            <a:r>
              <a:rPr lang="en-US" sz="1400" smtClean="0">
                <a:latin typeface="Arial" charset="0"/>
              </a:rPr>
              <a:t>Infopeople webinars are supported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pPr marL="0" indent="0" algn="ctr">
              <a:buFontTx/>
              <a:buNone/>
            </a:pPr>
            <a:endParaRPr lang="en-US" sz="1400">
              <a:latin typeface="Arial" charset="0"/>
            </a:endParaRPr>
          </a:p>
        </p:txBody>
      </p:sp>
      <p:pic>
        <p:nvPicPr>
          <p:cNvPr id="5" name="Picture 5" descr="Inofpeople 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066800"/>
            <a:ext cx="49784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0027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QUESTION</a:t>
            </a:r>
            <a:endParaRPr lang="en-US" dirty="0">
              <a:solidFill>
                <a:schemeClr val="accent6"/>
              </a:solidFill>
            </a:endParaRPr>
          </a:p>
        </p:txBody>
      </p:sp>
      <p:sp>
        <p:nvSpPr>
          <p:cNvPr id="3" name="Content Placeholder 2"/>
          <p:cNvSpPr>
            <a:spLocks noGrp="1"/>
          </p:cNvSpPr>
          <p:nvPr>
            <p:ph sz="quarter" idx="1"/>
          </p:nvPr>
        </p:nvSpPr>
        <p:spPr/>
        <p:txBody>
          <a:bodyPr/>
          <a:lstStyle/>
          <a:p>
            <a:r>
              <a:rPr lang="en-US" dirty="0" smtClean="0">
                <a:solidFill>
                  <a:schemeClr val="accent6"/>
                </a:solidFill>
              </a:rPr>
              <a:t>What messages have you heard about technology for young children? (Please type your answers into the Chat box.)</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3"/>
                </a:solidFill>
              </a:rPr>
              <a:t>Technology and Early Literacy Skill Development</a:t>
            </a:r>
            <a:endParaRPr lang="en-US" dirty="0">
              <a:solidFill>
                <a:schemeClr val="accent3"/>
              </a:solidFill>
            </a:endParaRPr>
          </a:p>
        </p:txBody>
      </p:sp>
      <p:sp>
        <p:nvSpPr>
          <p:cNvPr id="4" name="Content Placeholder 3"/>
          <p:cNvSpPr>
            <a:spLocks noGrp="1"/>
          </p:cNvSpPr>
          <p:nvPr>
            <p:ph sz="quarter" idx="1"/>
          </p:nvPr>
        </p:nvSpPr>
        <p:spPr>
          <a:xfrm>
            <a:off x="914400" y="1905000"/>
            <a:ext cx="3749040" cy="4114800"/>
          </a:xfrm>
        </p:spPr>
        <p:txBody>
          <a:bodyPr/>
          <a:lstStyle/>
          <a:p>
            <a:r>
              <a:rPr lang="en-US" dirty="0" smtClean="0">
                <a:solidFill>
                  <a:schemeClr val="accent1"/>
                </a:solidFill>
              </a:rPr>
              <a:t>Background: early research on technology for young children.</a:t>
            </a:r>
          </a:p>
          <a:p>
            <a:r>
              <a:rPr lang="en-US" dirty="0" smtClean="0">
                <a:solidFill>
                  <a:schemeClr val="accent1"/>
                </a:solidFill>
              </a:rPr>
              <a:t>NAEYC vs. American Academy of Pediatrics</a:t>
            </a:r>
          </a:p>
          <a:p>
            <a:r>
              <a:rPr lang="en-US" dirty="0" smtClean="0">
                <a:solidFill>
                  <a:schemeClr val="accent1"/>
                </a:solidFill>
              </a:rPr>
              <a:t>Parent opinions</a:t>
            </a:r>
            <a:endParaRPr lang="en-US" dirty="0">
              <a:solidFill>
                <a:schemeClr val="accent1"/>
              </a:solidFill>
            </a:endParaRPr>
          </a:p>
        </p:txBody>
      </p:sp>
      <p:pic>
        <p:nvPicPr>
          <p:cNvPr id="6" name="Content Placeholder 5" descr="laptop.jpg"/>
          <p:cNvPicPr>
            <a:picLocks noGrp="1" noChangeAspect="1"/>
          </p:cNvPicPr>
          <p:nvPr>
            <p:ph sz="quarter" idx="2"/>
          </p:nvPr>
        </p:nvPicPr>
        <p:blipFill>
          <a:blip r:embed="rId3" cstate="print"/>
          <a:stretch>
            <a:fillRect/>
          </a:stretch>
        </p:blipFill>
        <p:spPr>
          <a:xfrm>
            <a:off x="4933950" y="2327672"/>
            <a:ext cx="3749675" cy="2812256"/>
          </a:xfrm>
        </p:spPr>
      </p:pic>
      <p:sp>
        <p:nvSpPr>
          <p:cNvPr id="7" name="TextBox 6"/>
          <p:cNvSpPr txBox="1"/>
          <p:nvPr/>
        </p:nvSpPr>
        <p:spPr>
          <a:xfrm>
            <a:off x="5029200" y="4800600"/>
            <a:ext cx="1332224" cy="276999"/>
          </a:xfrm>
          <a:prstGeom prst="rect">
            <a:avLst/>
          </a:prstGeom>
          <a:noFill/>
        </p:spPr>
        <p:txBody>
          <a:bodyPr wrap="none" rtlCol="0">
            <a:spAutoFit/>
          </a:bodyPr>
          <a:lstStyle/>
          <a:p>
            <a:r>
              <a:rPr lang="en-US" sz="1200" dirty="0" smtClean="0"/>
              <a:t>Photo by Ana </a:t>
            </a:r>
            <a:r>
              <a:rPr lang="en-US" sz="1200" dirty="0" err="1" smtClean="0"/>
              <a:t>Fukase</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3"/>
                </a:solidFill>
              </a:rPr>
              <a:t>Technology and Early Literacy Skill Development</a:t>
            </a:r>
            <a:endParaRPr lang="en-US" dirty="0">
              <a:solidFill>
                <a:schemeClr val="accent3"/>
              </a:solidFill>
            </a:endParaRPr>
          </a:p>
        </p:txBody>
      </p:sp>
      <p:sp>
        <p:nvSpPr>
          <p:cNvPr id="3" name="Content Placeholder 2"/>
          <p:cNvSpPr>
            <a:spLocks noGrp="1"/>
          </p:cNvSpPr>
          <p:nvPr>
            <p:ph sz="quarter" idx="1"/>
          </p:nvPr>
        </p:nvSpPr>
        <p:spPr/>
        <p:txBody>
          <a:bodyPr/>
          <a:lstStyle/>
          <a:p>
            <a:r>
              <a:rPr lang="en-US" dirty="0" smtClean="0">
                <a:solidFill>
                  <a:schemeClr val="accent1"/>
                </a:solidFill>
              </a:rPr>
              <a:t>Not all technology is created equal.</a:t>
            </a:r>
          </a:p>
          <a:p>
            <a:pPr lvl="1"/>
            <a:r>
              <a:rPr lang="en-US" dirty="0" smtClean="0">
                <a:solidFill>
                  <a:schemeClr val="accent1"/>
                </a:solidFill>
              </a:rPr>
              <a:t>Beneficial technology should be hands on, engaging, empowering, playful and put the child in control.</a:t>
            </a:r>
          </a:p>
          <a:p>
            <a:r>
              <a:rPr lang="en-US" dirty="0" smtClean="0">
                <a:solidFill>
                  <a:schemeClr val="accent1"/>
                </a:solidFill>
              </a:rPr>
              <a:t>Skill Development</a:t>
            </a:r>
          </a:p>
          <a:p>
            <a:r>
              <a:rPr lang="en-US" dirty="0" smtClean="0">
                <a:solidFill>
                  <a:schemeClr val="accent1"/>
                </a:solidFill>
              </a:rPr>
              <a:t>Using technology as a </a:t>
            </a:r>
            <a:r>
              <a:rPr lang="en-US" u="sng" dirty="0" smtClean="0">
                <a:solidFill>
                  <a:schemeClr val="accent1"/>
                </a:solidFill>
              </a:rPr>
              <a:t>tool</a:t>
            </a:r>
            <a:r>
              <a:rPr lang="en-US" dirty="0" smtClean="0">
                <a:solidFill>
                  <a:schemeClr val="accent1"/>
                </a:solidFill>
              </a:rPr>
              <a:t> to promote early literacy</a:t>
            </a:r>
          </a:p>
          <a:p>
            <a:pPr>
              <a:buNone/>
            </a:pPr>
            <a:endParaRPr lang="en-US" dirty="0" smtClean="0">
              <a:solidFill>
                <a:schemeClr val="accent1"/>
              </a:solidFill>
            </a:endParaRPr>
          </a:p>
          <a:p>
            <a:endParaRPr lang="en-US" dirty="0">
              <a:solidFill>
                <a:schemeClr val="accent1"/>
              </a:solidFill>
            </a:endParaRPr>
          </a:p>
        </p:txBody>
      </p:sp>
      <p:pic>
        <p:nvPicPr>
          <p:cNvPr id="5" name="Content Placeholder 4" descr="tv.jpg"/>
          <p:cNvPicPr>
            <a:picLocks noGrp="1" noChangeAspect="1"/>
          </p:cNvPicPr>
          <p:nvPr>
            <p:ph sz="quarter" idx="2"/>
          </p:nvPr>
        </p:nvPicPr>
        <p:blipFill>
          <a:blip r:embed="rId3" cstate="print"/>
          <a:stretch>
            <a:fillRect/>
          </a:stretch>
        </p:blipFill>
        <p:spPr>
          <a:xfrm>
            <a:off x="4933950" y="2327672"/>
            <a:ext cx="3749675" cy="2812256"/>
          </a:xfrm>
        </p:spPr>
      </p:pic>
      <p:sp>
        <p:nvSpPr>
          <p:cNvPr id="6" name="TextBox 5"/>
          <p:cNvSpPr txBox="1"/>
          <p:nvPr/>
        </p:nvSpPr>
        <p:spPr>
          <a:xfrm>
            <a:off x="4953000" y="5105400"/>
            <a:ext cx="1531060" cy="276999"/>
          </a:xfrm>
          <a:prstGeom prst="rect">
            <a:avLst/>
          </a:prstGeom>
          <a:noFill/>
        </p:spPr>
        <p:txBody>
          <a:bodyPr wrap="none" rtlCol="0">
            <a:spAutoFit/>
          </a:bodyPr>
          <a:lstStyle/>
          <a:p>
            <a:r>
              <a:rPr lang="en-US" sz="1200" dirty="0" smtClean="0">
                <a:solidFill>
                  <a:schemeClr val="bg1"/>
                </a:solidFill>
              </a:rPr>
              <a:t> </a:t>
            </a:r>
            <a:r>
              <a:rPr lang="en-US" sz="1200" dirty="0" smtClean="0"/>
              <a:t>Photo by </a:t>
            </a:r>
            <a:r>
              <a:rPr lang="en-US" sz="1200" dirty="0" err="1" smtClean="0"/>
              <a:t>Oddharmonic</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solidFill>
              </a:rPr>
              <a:t>Question</a:t>
            </a:r>
            <a:endParaRPr lang="en-US" dirty="0">
              <a:solidFill>
                <a:schemeClr val="accent6"/>
              </a:solidFill>
            </a:endParaRPr>
          </a:p>
        </p:txBody>
      </p:sp>
      <p:sp>
        <p:nvSpPr>
          <p:cNvPr id="3" name="Content Placeholder 2"/>
          <p:cNvSpPr>
            <a:spLocks noGrp="1"/>
          </p:cNvSpPr>
          <p:nvPr>
            <p:ph sz="quarter" idx="1"/>
          </p:nvPr>
        </p:nvSpPr>
        <p:spPr/>
        <p:txBody>
          <a:bodyPr/>
          <a:lstStyle/>
          <a:p>
            <a:r>
              <a:rPr lang="en-US" dirty="0" smtClean="0">
                <a:solidFill>
                  <a:schemeClr val="accent6"/>
                </a:solidFill>
              </a:rPr>
              <a:t>How many of the following experiences are likely to occur when a child watches a DVD about colors?  Plays a painting game on the computer?</a:t>
            </a:r>
          </a:p>
          <a:p>
            <a:pPr lvl="1"/>
            <a:r>
              <a:rPr lang="en-US" dirty="0" smtClean="0">
                <a:solidFill>
                  <a:schemeClr val="accent6"/>
                </a:solidFill>
              </a:rPr>
              <a:t>Child engages in decision making.</a:t>
            </a:r>
          </a:p>
          <a:p>
            <a:pPr lvl="1"/>
            <a:r>
              <a:rPr lang="en-US" dirty="0" smtClean="0">
                <a:solidFill>
                  <a:schemeClr val="accent6"/>
                </a:solidFill>
              </a:rPr>
              <a:t>Child directs the experience (length of interaction, pace, etc.)</a:t>
            </a:r>
          </a:p>
          <a:p>
            <a:pPr lvl="1"/>
            <a:r>
              <a:rPr lang="en-US" dirty="0" smtClean="0">
                <a:solidFill>
                  <a:schemeClr val="accent6"/>
                </a:solidFill>
              </a:rPr>
              <a:t>Child engages in cause and effect interactions.</a:t>
            </a:r>
          </a:p>
          <a:p>
            <a:pPr lvl="1"/>
            <a:r>
              <a:rPr lang="en-US" dirty="0" smtClean="0">
                <a:solidFill>
                  <a:schemeClr val="accent6"/>
                </a:solidFill>
              </a:rPr>
              <a:t>Child expresses personal creativity.</a:t>
            </a:r>
          </a:p>
          <a:p>
            <a:pPr lvl="1"/>
            <a:r>
              <a:rPr lang="en-US" dirty="0" smtClean="0">
                <a:solidFill>
                  <a:schemeClr val="accent6"/>
                </a:solidFill>
              </a:rPr>
              <a:t>Child follows instructions.</a:t>
            </a:r>
          </a:p>
          <a:p>
            <a:pPr lvl="1"/>
            <a:r>
              <a:rPr lang="en-US" dirty="0" smtClean="0">
                <a:solidFill>
                  <a:schemeClr val="accent6"/>
                </a:solidFill>
              </a:rPr>
              <a:t>Child engages in open ended play.</a:t>
            </a:r>
          </a:p>
          <a:p>
            <a:pPr lvl="1">
              <a:buNone/>
            </a:pPr>
            <a:endParaRPr lang="en-US" dirty="0">
              <a:solidFill>
                <a:schemeClr val="accent6"/>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Helping Children Achieve Success</a:t>
            </a:r>
            <a:endParaRPr lang="en-US" dirty="0">
              <a:solidFill>
                <a:schemeClr val="accent3"/>
              </a:solidFill>
            </a:endParaRPr>
          </a:p>
        </p:txBody>
      </p:sp>
      <p:sp>
        <p:nvSpPr>
          <p:cNvPr id="3" name="Content Placeholder 2"/>
          <p:cNvSpPr>
            <a:spLocks noGrp="1"/>
          </p:cNvSpPr>
          <p:nvPr>
            <p:ph sz="quarter" idx="1"/>
          </p:nvPr>
        </p:nvSpPr>
        <p:spPr/>
        <p:txBody>
          <a:bodyPr/>
          <a:lstStyle/>
          <a:p>
            <a:r>
              <a:rPr lang="en-US" dirty="0" smtClean="0">
                <a:solidFill>
                  <a:schemeClr val="accent1"/>
                </a:solidFill>
              </a:rPr>
              <a:t>Parent Involvement</a:t>
            </a:r>
          </a:p>
          <a:p>
            <a:r>
              <a:rPr lang="en-US" dirty="0" smtClean="0">
                <a:solidFill>
                  <a:schemeClr val="accent1"/>
                </a:solidFill>
              </a:rPr>
              <a:t>Role of Library</a:t>
            </a:r>
          </a:p>
          <a:p>
            <a:r>
              <a:rPr lang="en-US" dirty="0" smtClean="0">
                <a:solidFill>
                  <a:schemeClr val="accent1"/>
                </a:solidFill>
              </a:rPr>
              <a:t>Age Appropriateness</a:t>
            </a:r>
          </a:p>
        </p:txBody>
      </p:sp>
      <p:pic>
        <p:nvPicPr>
          <p:cNvPr id="4" name="Picture 3" descr="Dadipad.jpg"/>
          <p:cNvPicPr>
            <a:picLocks noChangeAspect="1"/>
          </p:cNvPicPr>
          <p:nvPr/>
        </p:nvPicPr>
        <p:blipFill>
          <a:blip r:embed="rId3" cstate="print"/>
          <a:stretch>
            <a:fillRect/>
          </a:stretch>
        </p:blipFill>
        <p:spPr>
          <a:xfrm>
            <a:off x="5867400" y="1600200"/>
            <a:ext cx="2819400" cy="2961554"/>
          </a:xfrm>
          <a:prstGeom prst="rect">
            <a:avLst/>
          </a:prstGeom>
        </p:spPr>
      </p:pic>
      <p:sp>
        <p:nvSpPr>
          <p:cNvPr id="5" name="TextBox 4"/>
          <p:cNvSpPr txBox="1"/>
          <p:nvPr/>
        </p:nvSpPr>
        <p:spPr>
          <a:xfrm>
            <a:off x="6019800" y="4648200"/>
            <a:ext cx="1981200" cy="276999"/>
          </a:xfrm>
          <a:prstGeom prst="rect">
            <a:avLst/>
          </a:prstGeom>
          <a:noFill/>
          <a:ln>
            <a:solidFill>
              <a:schemeClr val="bg1"/>
            </a:solidFill>
          </a:ln>
        </p:spPr>
        <p:txBody>
          <a:bodyPr wrap="square" rtlCol="0">
            <a:spAutoFit/>
          </a:bodyPr>
          <a:lstStyle/>
          <a:p>
            <a:r>
              <a:rPr lang="en-US" sz="1200" dirty="0" smtClean="0">
                <a:solidFill>
                  <a:sysClr val="windowText" lastClr="000000"/>
                </a:solidFill>
              </a:rPr>
              <a:t>Photo by </a:t>
            </a:r>
            <a:r>
              <a:rPr lang="en-US" sz="1200" dirty="0" err="1" smtClean="0">
                <a:solidFill>
                  <a:sysClr val="windowText" lastClr="000000"/>
                </a:solidFill>
              </a:rPr>
              <a:t>Wayan</a:t>
            </a:r>
            <a:r>
              <a:rPr lang="en-US" sz="1200" dirty="0" smtClean="0">
                <a:solidFill>
                  <a:sysClr val="windowText" lastClr="000000"/>
                </a:solidFill>
              </a:rPr>
              <a:t> </a:t>
            </a:r>
            <a:r>
              <a:rPr lang="en-US" sz="1200" dirty="0" err="1" smtClean="0">
                <a:solidFill>
                  <a:sysClr val="windowText" lastClr="000000"/>
                </a:solidFill>
              </a:rPr>
              <a:t>Vota</a:t>
            </a:r>
            <a:endParaRPr lang="en-US" sz="1200" dirty="0">
              <a:solidFill>
                <a:sysClr val="windowText" lastClr="000000"/>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Technology Availability</a:t>
            </a:r>
            <a:endParaRPr lang="en-US" dirty="0">
              <a:solidFill>
                <a:schemeClr val="accent3"/>
              </a:solidFill>
            </a:endParaRPr>
          </a:p>
        </p:txBody>
      </p:sp>
      <p:sp>
        <p:nvSpPr>
          <p:cNvPr id="3" name="Content Placeholder 2"/>
          <p:cNvSpPr>
            <a:spLocks noGrp="1"/>
          </p:cNvSpPr>
          <p:nvPr>
            <p:ph sz="quarter" idx="1"/>
          </p:nvPr>
        </p:nvSpPr>
        <p:spPr/>
        <p:txBody>
          <a:bodyPr/>
          <a:lstStyle/>
          <a:p>
            <a:r>
              <a:rPr lang="en-US" dirty="0" smtClean="0">
                <a:solidFill>
                  <a:schemeClr val="accent1"/>
                </a:solidFill>
              </a:rPr>
              <a:t>Tablet Computers and Portable Devices</a:t>
            </a:r>
          </a:p>
          <a:p>
            <a:r>
              <a:rPr lang="en-US" dirty="0" smtClean="0">
                <a:solidFill>
                  <a:schemeClr val="accent1"/>
                </a:solidFill>
              </a:rPr>
              <a:t>Early Literacy Computer Stations</a:t>
            </a:r>
          </a:p>
          <a:p>
            <a:r>
              <a:rPr lang="en-US" dirty="0" smtClean="0">
                <a:solidFill>
                  <a:schemeClr val="accent1"/>
                </a:solidFill>
              </a:rPr>
              <a:t>Literacy Rich Websites</a:t>
            </a:r>
          </a:p>
          <a:p>
            <a:r>
              <a:rPr lang="en-US" dirty="0" smtClean="0">
                <a:solidFill>
                  <a:schemeClr val="accent1"/>
                </a:solidFill>
              </a:rPr>
              <a:t>eBooks</a:t>
            </a:r>
          </a:p>
          <a:p>
            <a:r>
              <a:rPr lang="en-US" dirty="0" smtClean="0">
                <a:solidFill>
                  <a:schemeClr val="accent1"/>
                </a:solidFill>
              </a:rPr>
              <a:t>Other</a:t>
            </a:r>
          </a:p>
          <a:p>
            <a:endParaRPr lang="en-US" dirty="0" smtClean="0">
              <a:solidFill>
                <a:schemeClr val="accent1"/>
              </a:solidFill>
            </a:endParaRPr>
          </a:p>
          <a:p>
            <a:r>
              <a:rPr lang="en-US" dirty="0" smtClean="0">
                <a:solidFill>
                  <a:schemeClr val="accent6"/>
                </a:solidFill>
              </a:rPr>
              <a:t>Question Part I:  In what ways do children play? Type your responses into the Chat box.</a:t>
            </a:r>
          </a:p>
          <a:p>
            <a:pPr lvl="1">
              <a:buNone/>
            </a:pPr>
            <a:endParaRPr lang="en-US" dirty="0" smtClean="0">
              <a:solidFill>
                <a:schemeClr val="accent6"/>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3"/>
                </a:solidFill>
              </a:rPr>
              <a:t>Tablet Computers and Portable Devices</a:t>
            </a:r>
            <a:endParaRPr lang="en-US" dirty="0">
              <a:solidFill>
                <a:schemeClr val="accent3"/>
              </a:solidFill>
            </a:endParaRPr>
          </a:p>
        </p:txBody>
      </p:sp>
      <p:sp>
        <p:nvSpPr>
          <p:cNvPr id="3" name="Content Placeholder 2"/>
          <p:cNvSpPr>
            <a:spLocks noGrp="1"/>
          </p:cNvSpPr>
          <p:nvPr>
            <p:ph sz="quarter" idx="1"/>
          </p:nvPr>
        </p:nvSpPr>
        <p:spPr>
          <a:xfrm>
            <a:off x="914400" y="1447800"/>
            <a:ext cx="3749040" cy="2209800"/>
          </a:xfrm>
        </p:spPr>
        <p:txBody>
          <a:bodyPr>
            <a:normAutofit/>
          </a:bodyPr>
          <a:lstStyle/>
          <a:p>
            <a:r>
              <a:rPr lang="en-US" dirty="0" smtClean="0">
                <a:solidFill>
                  <a:schemeClr val="accent1"/>
                </a:solidFill>
              </a:rPr>
              <a:t>Benefits</a:t>
            </a:r>
          </a:p>
          <a:p>
            <a:r>
              <a:rPr lang="en-US" dirty="0" smtClean="0">
                <a:solidFill>
                  <a:schemeClr val="accent1"/>
                </a:solidFill>
              </a:rPr>
              <a:t>How to Rate</a:t>
            </a:r>
          </a:p>
          <a:p>
            <a:r>
              <a:rPr lang="en-US" dirty="0" smtClean="0">
                <a:solidFill>
                  <a:schemeClr val="accent1"/>
                </a:solidFill>
              </a:rPr>
              <a:t>Examples of Use</a:t>
            </a:r>
          </a:p>
          <a:p>
            <a:pPr lvl="1"/>
            <a:r>
              <a:rPr lang="en-US" dirty="0" smtClean="0">
                <a:solidFill>
                  <a:schemeClr val="accent1"/>
                </a:solidFill>
              </a:rPr>
              <a:t>Disney Virtual Play Mat</a:t>
            </a:r>
          </a:p>
          <a:p>
            <a:endParaRPr lang="en-US" dirty="0" smtClean="0"/>
          </a:p>
          <a:p>
            <a:pPr lvl="8"/>
            <a:endParaRPr lang="en-US" dirty="0"/>
          </a:p>
        </p:txBody>
      </p:sp>
      <p:pic>
        <p:nvPicPr>
          <p:cNvPr id="6" name="Picture 5" descr="Disney playmat.jpg"/>
          <p:cNvPicPr>
            <a:picLocks noChangeAspect="1"/>
          </p:cNvPicPr>
          <p:nvPr/>
        </p:nvPicPr>
        <p:blipFill>
          <a:blip r:embed="rId3" cstate="print"/>
          <a:stretch>
            <a:fillRect/>
          </a:stretch>
        </p:blipFill>
        <p:spPr>
          <a:xfrm>
            <a:off x="1219200" y="3581400"/>
            <a:ext cx="3200401" cy="2133600"/>
          </a:xfrm>
          <a:prstGeom prst="rect">
            <a:avLst/>
          </a:prstGeom>
        </p:spPr>
      </p:pic>
      <p:pic>
        <p:nvPicPr>
          <p:cNvPr id="10" name="Content Placeholder 9" descr="fisher-price-ican-play.jpg"/>
          <p:cNvPicPr>
            <a:picLocks noGrp="1" noChangeAspect="1"/>
          </p:cNvPicPr>
          <p:nvPr>
            <p:ph sz="quarter" idx="2"/>
          </p:nvPr>
        </p:nvPicPr>
        <p:blipFill>
          <a:blip r:embed="rId4" cstate="print"/>
          <a:stretch>
            <a:fillRect/>
          </a:stretch>
        </p:blipFill>
        <p:spPr>
          <a:xfrm>
            <a:off x="4724400" y="1371600"/>
            <a:ext cx="3733800" cy="3733800"/>
          </a:xfrm>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1792</TotalTime>
  <Words>701</Words>
  <Application>Microsoft Macintosh PowerPoint</Application>
  <PresentationFormat>On-screen Show (4:3)</PresentationFormat>
  <Paragraphs>171</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Equity</vt:lpstr>
      <vt:lpstr>Leveraging Technology to Support Early Literacy</vt:lpstr>
      <vt:lpstr>Learning Objectives</vt:lpstr>
      <vt:lpstr>QUESTION</vt:lpstr>
      <vt:lpstr>Technology and Early Literacy Skill Development</vt:lpstr>
      <vt:lpstr>Technology and Early Literacy Skill Development</vt:lpstr>
      <vt:lpstr>Question</vt:lpstr>
      <vt:lpstr>Helping Children Achieve Success</vt:lpstr>
      <vt:lpstr>Technology Availability</vt:lpstr>
      <vt:lpstr>Tablet Computers and Portable Devices</vt:lpstr>
      <vt:lpstr>Tablet Computers and Portable Devices</vt:lpstr>
      <vt:lpstr>Early Literacy Computer Stations</vt:lpstr>
      <vt:lpstr>Early Literacy Rich Websites</vt:lpstr>
      <vt:lpstr>eBooks</vt:lpstr>
      <vt:lpstr>Other</vt:lpstr>
      <vt:lpstr>Early Literacy Technology and  Every Child Ready to Read @ Your Library</vt:lpstr>
      <vt:lpstr>Incorporating Early Literacy Technology at Your Library</vt:lpstr>
      <vt:lpstr>Incorporating Early Literacy Technology at Your Library</vt:lpstr>
      <vt:lpstr>Question</vt:lpstr>
      <vt:lpstr>Technology is in Place, Now What?</vt:lpstr>
      <vt:lpstr>Conclusion Growing up with Technology</vt:lpstr>
      <vt:lpstr>Questions</vt:lpstr>
      <vt:lpstr>Thank You!</vt:lpstr>
      <vt:lpstr>PowerPoint Presentation</vt:lpstr>
    </vt:vector>
  </TitlesOfParts>
  <Company>HCL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Technology to Support Early Literacy</dc:title>
  <dc:creator>HCL</dc:creator>
  <cp:lastModifiedBy>Charles OShea</cp:lastModifiedBy>
  <cp:revision>230</cp:revision>
  <dcterms:created xsi:type="dcterms:W3CDTF">2011-08-07T15:04:19Z</dcterms:created>
  <dcterms:modified xsi:type="dcterms:W3CDTF">2012-04-24T17:35:21Z</dcterms:modified>
</cp:coreProperties>
</file>