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wdp" ContentType="image/vnd.ms-photo"/>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 id="2147483708" r:id="rId3"/>
    <p:sldMasterId id="2147483732" r:id="rId4"/>
  </p:sldMasterIdLst>
  <p:notesMasterIdLst>
    <p:notesMasterId r:id="rId43"/>
  </p:notesMasterIdLst>
  <p:handoutMasterIdLst>
    <p:handoutMasterId r:id="rId44"/>
  </p:handoutMasterIdLst>
  <p:sldIdLst>
    <p:sldId id="256" r:id="rId5"/>
    <p:sldId id="313" r:id="rId6"/>
    <p:sldId id="341" r:id="rId7"/>
    <p:sldId id="312" r:id="rId8"/>
    <p:sldId id="310" r:id="rId9"/>
    <p:sldId id="309" r:id="rId10"/>
    <p:sldId id="324" r:id="rId11"/>
    <p:sldId id="315" r:id="rId12"/>
    <p:sldId id="314" r:id="rId13"/>
    <p:sldId id="301" r:id="rId14"/>
    <p:sldId id="302" r:id="rId15"/>
    <p:sldId id="330" r:id="rId16"/>
    <p:sldId id="326" r:id="rId17"/>
    <p:sldId id="316" r:id="rId18"/>
    <p:sldId id="305" r:id="rId19"/>
    <p:sldId id="306" r:id="rId20"/>
    <p:sldId id="304" r:id="rId21"/>
    <p:sldId id="338" r:id="rId22"/>
    <p:sldId id="303" r:id="rId23"/>
    <p:sldId id="317" r:id="rId24"/>
    <p:sldId id="308" r:id="rId25"/>
    <p:sldId id="339" r:id="rId26"/>
    <p:sldId id="321" r:id="rId27"/>
    <p:sldId id="320" r:id="rId28"/>
    <p:sldId id="328" r:id="rId29"/>
    <p:sldId id="325" r:id="rId30"/>
    <p:sldId id="319" r:id="rId31"/>
    <p:sldId id="332" r:id="rId32"/>
    <p:sldId id="318" r:id="rId33"/>
    <p:sldId id="340" r:id="rId34"/>
    <p:sldId id="311" r:id="rId35"/>
    <p:sldId id="334" r:id="rId36"/>
    <p:sldId id="337" r:id="rId37"/>
    <p:sldId id="335" r:id="rId38"/>
    <p:sldId id="342" r:id="rId39"/>
    <p:sldId id="327" r:id="rId40"/>
    <p:sldId id="284" r:id="rId41"/>
    <p:sldId id="343" r:id="rId42"/>
  </p:sldIdLst>
  <p:sldSz cx="9144000" cy="6858000" type="screen4x3"/>
  <p:notesSz cx="7019925" cy="93059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66"/>
    <a:srgbClr val="006699"/>
    <a:srgbClr val="009900"/>
    <a:srgbClr val="FFFFCC"/>
    <a:srgbClr val="FCD0D1"/>
    <a:srgbClr val="F1DAFA"/>
    <a:srgbClr val="1F0D2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65131" autoAdjust="0"/>
  </p:normalViewPr>
  <p:slideViewPr>
    <p:cSldViewPr>
      <p:cViewPr varScale="1">
        <p:scale>
          <a:sx n="112" d="100"/>
          <a:sy n="112" d="100"/>
        </p:scale>
        <p:origin x="-1968" y="-120"/>
      </p:cViewPr>
      <p:guideLst>
        <p:guide orient="horz" pos="2160"/>
        <p:guide pos="2880"/>
      </p:guideLst>
    </p:cSldViewPr>
  </p:slideViewPr>
  <p:outlineViewPr>
    <p:cViewPr>
      <p:scale>
        <a:sx n="33" d="100"/>
        <a:sy n="33" d="100"/>
      </p:scale>
      <p:origin x="0" y="2958"/>
    </p:cViewPr>
  </p:outlineViewPr>
  <p:notesTextViewPr>
    <p:cViewPr>
      <p:scale>
        <a:sx n="100" d="100"/>
        <a:sy n="100" d="100"/>
      </p:scale>
      <p:origin x="0" y="0"/>
    </p:cViewPr>
  </p:notesTextViewPr>
  <p:sorterViewPr>
    <p:cViewPr>
      <p:scale>
        <a:sx n="50" d="100"/>
        <a:sy n="50" d="100"/>
      </p:scale>
      <p:origin x="0" y="0"/>
    </p:cViewPr>
  </p:sorterViewPr>
  <p:notesViewPr>
    <p:cSldViewPr>
      <p:cViewPr varScale="1">
        <p:scale>
          <a:sx n="52" d="100"/>
          <a:sy n="52" d="100"/>
        </p:scale>
        <p:origin x="-2814" y="-96"/>
      </p:cViewPr>
      <p:guideLst>
        <p:guide orient="horz" pos="2931"/>
        <p:guide pos="2211"/>
      </p:guideLst>
    </p:cSldViewPr>
  </p:notesViewPr>
  <p:gridSpacing cx="76200" cy="76200"/>
</p:viewPr>
</file>

<file path=ppt/_rels/presentation.xml.rels><?xml version="1.0" encoding="UTF-8" standalone="yes"?>
<Relationships xmlns="http://schemas.openxmlformats.org/package/2006/relationships"><Relationship Id="rId46" Type="http://schemas.openxmlformats.org/officeDocument/2006/relationships/presProps" Target="presProps.xml"/><Relationship Id="rId47" Type="http://schemas.openxmlformats.org/officeDocument/2006/relationships/viewProps" Target="viewProps.xml"/><Relationship Id="rId48" Type="http://schemas.openxmlformats.org/officeDocument/2006/relationships/theme" Target="theme/theme1.xml"/><Relationship Id="rId49" Type="http://schemas.openxmlformats.org/officeDocument/2006/relationships/tableStyles" Target="tableStyles.xml"/><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slide" Target="slides/slide36.xml"/><Relationship Id="rId41" Type="http://schemas.openxmlformats.org/officeDocument/2006/relationships/slide" Target="slides/slide37.xml"/><Relationship Id="rId42" Type="http://schemas.openxmlformats.org/officeDocument/2006/relationships/slide" Target="slides/slide38.xml"/><Relationship Id="rId43" Type="http://schemas.openxmlformats.org/officeDocument/2006/relationships/notesMaster" Target="notesMasters/notesMaster1.xml"/><Relationship Id="rId44" Type="http://schemas.openxmlformats.org/officeDocument/2006/relationships/handoutMaster" Target="handoutMasters/handoutMaster1.xml"/><Relationship Id="rId45" Type="http://schemas.openxmlformats.org/officeDocument/2006/relationships/printerSettings" Target="printerSettings/printerSettings1.bin"/></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842962" y="0"/>
            <a:ext cx="5327968" cy="690562"/>
          </a:xfrm>
          <a:prstGeom prst="rect">
            <a:avLst/>
          </a:prstGeom>
        </p:spPr>
        <p:txBody>
          <a:bodyPr vert="horz" lIns="93287" tIns="46644" rIns="93287" bIns="46644" rtlCol="0" anchor="ctr"/>
          <a:lstStyle>
            <a:lvl1pPr algn="l">
              <a:defRPr sz="1200"/>
            </a:lvl1pPr>
          </a:lstStyle>
          <a:p>
            <a:pPr algn="ctr"/>
            <a:r>
              <a:rPr lang="en-US" dirty="0"/>
              <a:t>Tell Me Something I Don’t Know - Meaningful Community Engagement</a:t>
            </a:r>
            <a:endParaRPr lang="en-US" dirty="0"/>
          </a:p>
        </p:txBody>
      </p:sp>
      <p:sp>
        <p:nvSpPr>
          <p:cNvPr id="3" name="Date Placeholder 2"/>
          <p:cNvSpPr>
            <a:spLocks noGrp="1"/>
          </p:cNvSpPr>
          <p:nvPr>
            <p:ph type="dt" sz="quarter" idx="1"/>
          </p:nvPr>
        </p:nvSpPr>
        <p:spPr>
          <a:xfrm>
            <a:off x="6176961" y="0"/>
            <a:ext cx="841339" cy="465296"/>
          </a:xfrm>
          <a:prstGeom prst="rect">
            <a:avLst/>
          </a:prstGeom>
        </p:spPr>
        <p:txBody>
          <a:bodyPr vert="horz" lIns="93287" tIns="46644" rIns="93287" bIns="46644" rtlCol="0"/>
          <a:lstStyle>
            <a:lvl1pPr algn="r">
              <a:defRPr sz="1200"/>
            </a:lvl1pPr>
          </a:lstStyle>
          <a:p>
            <a:r>
              <a:rPr lang="en-US" dirty="0" smtClean="0"/>
              <a:t>6/12/2012</a:t>
            </a:r>
            <a:endParaRPr lang="en-US" dirty="0"/>
          </a:p>
        </p:txBody>
      </p:sp>
      <p:sp>
        <p:nvSpPr>
          <p:cNvPr id="4" name="Footer Placeholder 3"/>
          <p:cNvSpPr>
            <a:spLocks noGrp="1"/>
          </p:cNvSpPr>
          <p:nvPr>
            <p:ph type="ftr" sz="quarter" idx="2"/>
          </p:nvPr>
        </p:nvSpPr>
        <p:spPr>
          <a:xfrm>
            <a:off x="0" y="8839014"/>
            <a:ext cx="3041968" cy="465296"/>
          </a:xfrm>
          <a:prstGeom prst="rect">
            <a:avLst/>
          </a:prstGeom>
        </p:spPr>
        <p:txBody>
          <a:bodyPr vert="horz" lIns="93287" tIns="46644" rIns="93287" bIns="4664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87" tIns="46644" rIns="93287" bIns="46644" rtlCol="0" anchor="b"/>
          <a:lstStyle>
            <a:lvl1pPr algn="r">
              <a:defRPr sz="1200"/>
            </a:lvl1pPr>
          </a:lstStyle>
          <a:p>
            <a:fld id="{EA298215-83F8-43B5-A843-B000A797B891}" type="slidenum">
              <a:rPr lang="en-US" smtClean="0"/>
              <a:pPr/>
              <a:t>‹#›</a:t>
            </a:fld>
            <a:endParaRPr lang="en-US" dirty="0"/>
          </a:p>
        </p:txBody>
      </p:sp>
    </p:spTree>
    <p:extLst>
      <p:ext uri="{BB962C8B-B14F-4D97-AF65-F5344CB8AC3E}">
        <p14:creationId xmlns:p14="http://schemas.microsoft.com/office/powerpoint/2010/main" val="382528280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4451350" y="465138"/>
            <a:ext cx="1862138" cy="1395412"/>
          </a:xfrm>
          <a:prstGeom prst="rect">
            <a:avLst/>
          </a:prstGeom>
          <a:noFill/>
          <a:ln w="12700">
            <a:solidFill>
              <a:prstClr val="black"/>
            </a:solidFill>
          </a:ln>
        </p:spPr>
        <p:txBody>
          <a:bodyPr vert="horz" lIns="93287" tIns="46644" rIns="93287" bIns="46644" rtlCol="0" anchor="ctr"/>
          <a:lstStyle/>
          <a:p>
            <a:endParaRPr lang="en-US" dirty="0"/>
          </a:p>
        </p:txBody>
      </p:sp>
      <p:sp>
        <p:nvSpPr>
          <p:cNvPr id="5" name="Notes Placeholder 4"/>
          <p:cNvSpPr>
            <a:spLocks noGrp="1"/>
          </p:cNvSpPr>
          <p:nvPr>
            <p:ph type="body" sz="quarter" idx="3"/>
          </p:nvPr>
        </p:nvSpPr>
        <p:spPr>
          <a:xfrm>
            <a:off x="701993" y="2016284"/>
            <a:ext cx="5615940" cy="6591697"/>
          </a:xfrm>
          <a:prstGeom prst="rect">
            <a:avLst/>
          </a:prstGeom>
        </p:spPr>
        <p:txBody>
          <a:bodyPr vert="horz" lIns="93287" tIns="46644" rIns="93287" bIns="46644"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p:nvSpPr>
        <p:spPr>
          <a:xfrm>
            <a:off x="6239934" y="8763080"/>
            <a:ext cx="623993" cy="250581"/>
          </a:xfrm>
          <a:prstGeom prst="rect">
            <a:avLst/>
          </a:prstGeom>
          <a:noFill/>
        </p:spPr>
        <p:txBody>
          <a:bodyPr wrap="square" lIns="93287" tIns="46644" rIns="93287" bIns="46644" rtlCol="0">
            <a:spAutoFit/>
          </a:bodyPr>
          <a:lstStyle/>
          <a:p>
            <a:pPr algn="ctr"/>
            <a:fld id="{530FEDCE-C94A-48BE-B16D-BD439EEFDE6D}" type="slidenum">
              <a:rPr lang="en-US" sz="1000" smtClean="0"/>
              <a:pPr algn="ctr"/>
              <a:t>‹#›</a:t>
            </a:fld>
            <a:endParaRPr lang="en-US" sz="1000" dirty="0"/>
          </a:p>
        </p:txBody>
      </p:sp>
    </p:spTree>
    <p:extLst>
      <p:ext uri="{BB962C8B-B14F-4D97-AF65-F5344CB8AC3E}">
        <p14:creationId xmlns:p14="http://schemas.microsoft.com/office/powerpoint/2010/main" val="345842038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600" b="1" kern="1200">
        <a:solidFill>
          <a:schemeClr val="tx1"/>
        </a:solidFill>
        <a:latin typeface="+mn-lt"/>
        <a:ea typeface="+mn-ea"/>
        <a:cs typeface="+mn-cs"/>
      </a:defRPr>
    </a:lvl1pPr>
    <a:lvl2pPr marL="457200" algn="l" defTabSz="914400" rtl="0" eaLnBrk="1" latinLnBrk="0" hangingPunct="1">
      <a:defRPr sz="1600" b="1" kern="1200">
        <a:solidFill>
          <a:schemeClr val="tx1"/>
        </a:solidFill>
        <a:latin typeface="+mn-lt"/>
        <a:ea typeface="+mn-ea"/>
        <a:cs typeface="+mn-cs"/>
      </a:defRPr>
    </a:lvl2pPr>
    <a:lvl3pPr marL="914400" algn="l" defTabSz="914400" rtl="0" eaLnBrk="1" latinLnBrk="0" hangingPunct="1">
      <a:defRPr sz="1600" b="1" kern="1200">
        <a:solidFill>
          <a:schemeClr val="tx1"/>
        </a:solidFill>
        <a:latin typeface="+mn-lt"/>
        <a:ea typeface="+mn-ea"/>
        <a:cs typeface="+mn-cs"/>
      </a:defRPr>
    </a:lvl3pPr>
    <a:lvl4pPr marL="1371600" algn="l" defTabSz="914400" rtl="0" eaLnBrk="1" latinLnBrk="0" hangingPunct="1">
      <a:defRPr sz="1600" b="1" kern="1200">
        <a:solidFill>
          <a:schemeClr val="tx1"/>
        </a:solidFill>
        <a:latin typeface="+mn-lt"/>
        <a:ea typeface="+mn-ea"/>
        <a:cs typeface="+mn-cs"/>
      </a:defRPr>
    </a:lvl4pPr>
    <a:lvl5pPr marL="1828800" algn="l" defTabSz="914400" rtl="0" eaLnBrk="1" latinLnBrk="0" hangingPunct="1">
      <a:defRPr sz="1600" b="1"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Tree>
    <p:extLst>
      <p:ext uri="{BB962C8B-B14F-4D97-AF65-F5344CB8AC3E}">
        <p14:creationId xmlns:p14="http://schemas.microsoft.com/office/powerpoint/2010/main" val="21496037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839520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Tree>
    <p:extLst>
      <p:ext uri="{BB962C8B-B14F-4D97-AF65-F5344CB8AC3E}">
        <p14:creationId xmlns:p14="http://schemas.microsoft.com/office/powerpoint/2010/main" val="22278069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i="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itchFamily="34" charset="0"/>
              <a:buNone/>
            </a:pPr>
            <a:endParaRPr lang="en-US" dirty="0"/>
          </a:p>
        </p:txBody>
      </p:sp>
    </p:spTree>
    <p:extLst>
      <p:ext uri="{BB962C8B-B14F-4D97-AF65-F5344CB8AC3E}">
        <p14:creationId xmlns:p14="http://schemas.microsoft.com/office/powerpoint/2010/main" val="1930019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567530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1" i="1"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01993" y="2016285"/>
            <a:ext cx="5615940" cy="7056278"/>
          </a:xfrm>
        </p:spPr>
        <p:txBody>
          <a:bodyPr>
            <a:normAutofit/>
          </a:bodyPr>
          <a:lstStyle/>
          <a:p>
            <a:pPr>
              <a:spcAft>
                <a:spcPts val="600"/>
              </a:spcAft>
            </a:pPr>
            <a:endParaRPr lang="en-US" b="1" dirty="0"/>
          </a:p>
        </p:txBody>
      </p:sp>
    </p:spTree>
    <p:extLst>
      <p:ext uri="{BB962C8B-B14F-4D97-AF65-F5344CB8AC3E}">
        <p14:creationId xmlns:p14="http://schemas.microsoft.com/office/powerpoint/2010/main" val="32670195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6739227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57506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027742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577153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351636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2150461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19" name="Footer Placeholder 18"/>
          <p:cNvSpPr>
            <a:spLocks noGrp="1"/>
          </p:cNvSpPr>
          <p:nvPr>
            <p:ph type="ftr" sz="quarter" idx="11"/>
          </p:nvPr>
        </p:nvSpPr>
        <p:spPr/>
        <p:txBody>
          <a:bodyPr/>
          <a:lstStyle/>
          <a:p>
            <a:endParaRPr lang="en-US" dirty="0"/>
          </a:p>
        </p:txBody>
      </p:sp>
      <p:sp>
        <p:nvSpPr>
          <p:cNvPr id="27" name="Slide Number Placeholder 26"/>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A90F066-0113-FD40-9F75-02D1EE2099F5}" type="slidenum">
              <a:rPr lang="en-US"/>
              <a:pPr>
                <a:defRPr/>
              </a:pPr>
              <a:t>‹#›</a:t>
            </a:fld>
            <a:endParaRPr lang="en-US"/>
          </a:p>
        </p:txBody>
      </p:sp>
    </p:spTree>
    <p:extLst>
      <p:ext uri="{BB962C8B-B14F-4D97-AF65-F5344CB8AC3E}">
        <p14:creationId xmlns:p14="http://schemas.microsoft.com/office/powerpoint/2010/main" val="3160586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BFDF7A-CD46-4443-A82F-16FF622F7BA5}" type="datetimeFigureOut">
              <a:rPr lang="en-US" smtClean="0">
                <a:solidFill>
                  <a:srgbClr val="DBF5F9">
                    <a:shade val="90000"/>
                  </a:srgbClr>
                </a:solidFill>
              </a:rPr>
              <a:pPr/>
              <a:t>6/11/12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75CEB56-65BD-414F-A0B1-6137F24BADF8}"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258605779"/>
      </p:ext>
    </p:extLst>
  </p:cSld>
  <p:clrMapOvr>
    <a:overrideClrMapping bg1="dk1" tx1="lt1" bg2="dk2" tx2="lt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865127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DBF5F9">
                    <a:shade val="90000"/>
                  </a:srgbClr>
                </a:solidFill>
              </a:rPr>
              <a:pPr/>
              <a:t>6/11/12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86666047"/>
      </p:ext>
    </p:extLst>
  </p:cSld>
  <p:clrMapOvr>
    <a:overrideClrMapping bg1="dk1" tx1="lt1" bg2="dk2" tx2="lt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0114483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0193642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4000" b="1">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93776751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543869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2558351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3467507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2708224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0218673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BFDF7A-CD46-4443-A82F-16FF622F7BA5}" type="datetimeFigureOut">
              <a:rPr lang="en-US" smtClean="0">
                <a:solidFill>
                  <a:srgbClr val="DBF5F9">
                    <a:shade val="90000"/>
                  </a:srgbClr>
                </a:solidFill>
              </a:rPr>
              <a:pPr/>
              <a:t>6/11/12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75CEB56-65BD-414F-A0B1-6137F24BADF8}"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322837210"/>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35842416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DBF5F9">
                    <a:shade val="90000"/>
                  </a:srgbClr>
                </a:solidFill>
              </a:rPr>
              <a:pPr/>
              <a:t>6/11/12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038967970"/>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4688785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6332955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4000" b="1">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382290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35787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07182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389663124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6179920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8220429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97BFDF7A-CD46-4443-A82F-16FF622F7BA5}" type="datetimeFigureOut">
              <a:rPr lang="en-US" smtClean="0">
                <a:solidFill>
                  <a:srgbClr val="DBF5F9">
                    <a:shade val="90000"/>
                  </a:srgbClr>
                </a:solidFill>
              </a:rPr>
              <a:pPr/>
              <a:t>6/11/12</a:t>
            </a:fld>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C75CEB56-65BD-414F-A0B1-6137F24BADF8}"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790311921"/>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99799198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DBF5F9">
                    <a:shade val="90000"/>
                  </a:srgbClr>
                </a:solidFill>
              </a:rPr>
              <a:pPr/>
              <a:t>6/11/12</a:t>
            </a:fld>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453048812"/>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11625739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5734369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4000" b="1">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Tree>
    <p:extLst>
      <p:ext uri="{BB962C8B-B14F-4D97-AF65-F5344CB8AC3E}">
        <p14:creationId xmlns:p14="http://schemas.microsoft.com/office/powerpoint/2010/main" val="289729571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207664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0657317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Tree>
    <p:extLst>
      <p:ext uri="{BB962C8B-B14F-4D97-AF65-F5344CB8AC3E}">
        <p14:creationId xmlns:p14="http://schemas.microsoft.com/office/powerpoint/2010/main" val="400221482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6658481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844755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704088"/>
            <a:ext cx="9144000" cy="1143000"/>
          </a:xfrm>
        </p:spPr>
        <p:txBody>
          <a:bodyPr vert="horz" tIns="45720" bIns="0" anchor="ctr">
            <a:normAutofit/>
            <a:scene3d>
              <a:camera prst="orthographicFront"/>
              <a:lightRig rig="freezing" dir="t">
                <a:rot lat="0" lon="0" rev="5640000"/>
              </a:lightRig>
            </a:scene3d>
            <a:sp3d prstMaterial="flat">
              <a:contourClr>
                <a:schemeClr val="tx2"/>
              </a:contourClr>
            </a:sp3d>
          </a:bodyPr>
          <a:lstStyle>
            <a:lvl1pPr algn="ctr" rtl="0">
              <a:spcBef>
                <a:spcPct val="0"/>
              </a:spcBef>
              <a:buNone/>
              <a:defRPr sz="4000" b="1">
                <a:ln>
                  <a:noFill/>
                </a:ln>
                <a:solidFill>
                  <a:schemeClr val="tx2"/>
                </a:solidFill>
                <a:effectLst/>
                <a:latin typeface="+mj-lt"/>
                <a:ea typeface="+mj-ea"/>
                <a:cs typeface="+mj-cs"/>
              </a:defRPr>
            </a:lvl1pPr>
          </a:lstStyle>
          <a:p>
            <a:r>
              <a:rPr kumimoji="0" lang="en-US" dirty="0" smtClean="0"/>
              <a:t>Click to edit Master title style</a:t>
            </a:r>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75CEB56-65BD-414F-A0B1-6137F24BADF8}"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97BFDF7A-CD46-4443-A82F-16FF622F7BA5}" type="datetimeFigureOut">
              <a:rPr lang="en-US" smtClean="0"/>
              <a:pPr/>
              <a:t>6/11/12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8077200" y="6356350"/>
            <a:ext cx="609600" cy="365125"/>
          </a:xfrm>
        </p:spPr>
        <p:txBody>
          <a:bodyPr/>
          <a:lstStyle/>
          <a:p>
            <a:fld id="{C75CEB56-65BD-414F-A0B1-6137F24BADF8}" type="slidenum">
              <a:rPr lang="en-US" smtClean="0"/>
              <a:pPr/>
              <a:t>‹#›</a:t>
            </a:fld>
            <a:endParaRPr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3.xml"/><Relationship Id="rId12" Type="http://schemas.openxmlformats.org/officeDocument/2006/relationships/theme" Target="../theme/theme2.xml"/><Relationship Id="rId1" Type="http://schemas.openxmlformats.org/officeDocument/2006/relationships/slideLayout" Target="../slideLayouts/slideLayout13.xml"/><Relationship Id="rId2" Type="http://schemas.openxmlformats.org/officeDocument/2006/relationships/slideLayout" Target="../slideLayouts/slideLayout14.xml"/><Relationship Id="rId3" Type="http://schemas.openxmlformats.org/officeDocument/2006/relationships/slideLayout" Target="../slideLayouts/slideLayout15.xml"/><Relationship Id="rId4" Type="http://schemas.openxmlformats.org/officeDocument/2006/relationships/slideLayout" Target="../slideLayouts/slideLayout16.xml"/><Relationship Id="rId5" Type="http://schemas.openxmlformats.org/officeDocument/2006/relationships/slideLayout" Target="../slideLayouts/slideLayout17.xml"/><Relationship Id="rId6" Type="http://schemas.openxmlformats.org/officeDocument/2006/relationships/slideLayout" Target="../slideLayouts/slideLayout18.xml"/><Relationship Id="rId7" Type="http://schemas.openxmlformats.org/officeDocument/2006/relationships/slideLayout" Target="../slideLayouts/slideLayout19.xml"/><Relationship Id="rId8" Type="http://schemas.openxmlformats.org/officeDocument/2006/relationships/slideLayout" Target="../slideLayouts/slideLayout20.xml"/><Relationship Id="rId9" Type="http://schemas.openxmlformats.org/officeDocument/2006/relationships/slideLayout" Target="../slideLayouts/slideLayout21.xml"/><Relationship Id="rId10" Type="http://schemas.openxmlformats.org/officeDocument/2006/relationships/slideLayout" Target="../slideLayouts/slideLayout22.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4.xml"/><Relationship Id="rId12" Type="http://schemas.openxmlformats.org/officeDocument/2006/relationships/theme" Target="../theme/theme3.xml"/><Relationship Id="rId1" Type="http://schemas.openxmlformats.org/officeDocument/2006/relationships/slideLayout" Target="../slideLayouts/slideLayout24.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2" Type="http://schemas.openxmlformats.org/officeDocument/2006/relationships/theme" Target="../theme/theme4.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BFDF7A-CD46-4443-A82F-16FF622F7BA5}" type="datetimeFigureOut">
              <a:rPr lang="en-US" smtClean="0"/>
              <a:pPr/>
              <a:t>6/11/12</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5CEB56-65BD-414F-A0B1-6137F24BADF8}" type="slidenum">
              <a:rPr lang="en-US" smtClean="0"/>
              <a:pPr/>
              <a:t>‹#›</a:t>
            </a:fld>
            <a:endParaRPr lang="en-US" dirty="0"/>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44"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18509357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320257622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97BFDF7A-CD46-4443-A82F-16FF622F7BA5}" type="datetimeFigureOut">
              <a:rPr lang="en-US" smtClean="0">
                <a:solidFill>
                  <a:srgbClr val="04617B">
                    <a:shade val="90000"/>
                  </a:srgbClr>
                </a:solidFill>
              </a:rPr>
              <a:pPr/>
              <a:t>6/11/12</a:t>
            </a:fld>
            <a:endParaRPr lang="en-US" dirty="0">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C75CEB56-65BD-414F-A0B1-6137F24BADF8}" type="slidenum">
              <a:rPr lang="en-US" smtClean="0">
                <a:solidFill>
                  <a:srgbClr val="04617B">
                    <a:shade val="90000"/>
                  </a:srgbClr>
                </a:solidFill>
              </a:rPr>
              <a:pPr/>
              <a:t>‹#›</a:t>
            </a:fld>
            <a:endParaRPr lang="en-US" dirty="0">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dirty="0">
                <a:solidFill>
                  <a:prstClr val="black"/>
                </a:solidFill>
              </a:endParaRPr>
            </a:p>
          </p:txBody>
        </p:sp>
      </p:grpSp>
    </p:spTree>
    <p:extLst>
      <p:ext uri="{BB962C8B-B14F-4D97-AF65-F5344CB8AC3E}">
        <p14:creationId xmlns:p14="http://schemas.microsoft.com/office/powerpoint/2010/main" val="2474102409"/>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1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6.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17.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4"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jpe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22.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3.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image" Target="../media/image2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5.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26.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5.xml"/><Relationship Id="rId3" Type="http://schemas.openxmlformats.org/officeDocument/2006/relationships/image" Target="../media/image27.gi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6.xml"/><Relationship Id="rId2" Type="http://schemas.openxmlformats.org/officeDocument/2006/relationships/notesSlide" Target="../notesSlides/notesSlide28.xml"/><Relationship Id="rId3" Type="http://schemas.openxmlformats.org/officeDocument/2006/relationships/image" Target="../media/image3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32.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0.xml"/><Relationship Id="rId3" Type="http://schemas.openxmlformats.org/officeDocument/2006/relationships/image" Target="../media/image33.jpe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4" Type="http://schemas.openxmlformats.org/officeDocument/2006/relationships/image" Target="../media/image36.jpeg"/><Relationship Id="rId5" Type="http://schemas.openxmlformats.org/officeDocument/2006/relationships/image" Target="../media/image37.jpeg"/><Relationship Id="rId6" Type="http://schemas.openxmlformats.org/officeDocument/2006/relationships/image" Target="../media/image38.jpeg"/><Relationship Id="rId7" Type="http://schemas.openxmlformats.org/officeDocument/2006/relationships/image" Target="../media/image39.jpeg"/><Relationship Id="rId1" Type="http://schemas.openxmlformats.org/officeDocument/2006/relationships/slideLayout" Target="../slideLayouts/slideLayout6.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3.xml"/><Relationship Id="rId3" Type="http://schemas.openxmlformats.org/officeDocument/2006/relationships/image" Target="../media/image40.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34.xml"/><Relationship Id="rId3" Type="http://schemas.openxmlformats.org/officeDocument/2006/relationships/image" Target="../media/image41.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5.xml"/><Relationship Id="rId3" Type="http://schemas.openxmlformats.org/officeDocument/2006/relationships/image" Target="../media/image42.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43.jpe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7.xml"/><Relationship Id="rId3" Type="http://schemas.openxmlformats.org/officeDocument/2006/relationships/image" Target="../media/image44.jpe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4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6.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9.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304800"/>
            <a:ext cx="9144000" cy="4267200"/>
          </a:xfrm>
        </p:spPr>
        <p:txBody>
          <a:bodyPr anchor="ctr">
            <a:noAutofit/>
          </a:bodyPr>
          <a:lstStyle/>
          <a:p>
            <a:pPr algn="ctr"/>
            <a:r>
              <a:rPr lang="en-US" sz="5400" dirty="0" smtClean="0"/>
              <a:t>Tell Me Something </a:t>
            </a:r>
            <a:br>
              <a:rPr lang="en-US" sz="5400" dirty="0" smtClean="0"/>
            </a:br>
            <a:r>
              <a:rPr lang="en-US" sz="5400" dirty="0" smtClean="0"/>
              <a:t>I Don’t Know:  </a:t>
            </a:r>
            <a:br>
              <a:rPr lang="en-US" sz="5400" dirty="0" smtClean="0"/>
            </a:br>
            <a:r>
              <a:rPr lang="en-US" sz="5400" dirty="0" smtClean="0"/>
              <a:t>Meaningful </a:t>
            </a:r>
            <a:br>
              <a:rPr lang="en-US" sz="5400" dirty="0" smtClean="0"/>
            </a:br>
            <a:r>
              <a:rPr lang="en-US" sz="5400" dirty="0" smtClean="0"/>
              <a:t>Community Engagement</a:t>
            </a:r>
            <a:endParaRPr lang="en-US" sz="5400" dirty="0"/>
          </a:p>
        </p:txBody>
      </p:sp>
      <p:sp>
        <p:nvSpPr>
          <p:cNvPr id="3" name="Subtitle 2"/>
          <p:cNvSpPr>
            <a:spLocks noGrp="1"/>
          </p:cNvSpPr>
          <p:nvPr>
            <p:ph type="subTitle" idx="1"/>
          </p:nvPr>
        </p:nvSpPr>
        <p:spPr>
          <a:xfrm>
            <a:off x="457200" y="4267200"/>
            <a:ext cx="8229600" cy="2209800"/>
          </a:xfrm>
        </p:spPr>
        <p:txBody>
          <a:bodyPr>
            <a:normAutofit/>
          </a:bodyPr>
          <a:lstStyle/>
          <a:p>
            <a:r>
              <a:rPr lang="en-US" sz="2800" b="1" i="1" dirty="0" smtClean="0">
                <a:latin typeface="+mj-lt"/>
              </a:rPr>
              <a:t>An Infopeople Webinar </a:t>
            </a:r>
          </a:p>
          <a:p>
            <a:r>
              <a:rPr lang="en-US" sz="2800" b="1" i="1" dirty="0" smtClean="0">
                <a:latin typeface="+mj-lt"/>
              </a:rPr>
              <a:t>Joan Frye Williams and George Needham</a:t>
            </a:r>
          </a:p>
          <a:p>
            <a:r>
              <a:rPr lang="en-US" sz="2800" b="1" i="1" dirty="0" smtClean="0">
                <a:latin typeface="+mj-lt"/>
              </a:rPr>
              <a:t>Tuesday, June 12, 2012</a:t>
            </a:r>
          </a:p>
          <a:p>
            <a:endParaRPr lang="en-US" sz="2800" b="1" i="1" dirty="0" smtClean="0">
              <a:latin typeface="+mj-lt"/>
            </a:endParaRPr>
          </a:p>
        </p:txBody>
      </p:sp>
      <p:pic>
        <p:nvPicPr>
          <p:cNvPr id="4" name="Picture 3" descr="logo"/>
          <p:cNvPicPr/>
          <p:nvPr/>
        </p:nvPicPr>
        <p:blipFill>
          <a:blip r:embed="rId3" cstate="print">
            <a:clrChange>
              <a:clrFrom>
                <a:srgbClr val="FFFFFF"/>
              </a:clrFrom>
              <a:clrTo>
                <a:srgbClr val="FFFFFF">
                  <a:alpha val="0"/>
                </a:srgbClr>
              </a:clrTo>
            </a:clrChange>
          </a:blip>
          <a:srcRect/>
          <a:stretch>
            <a:fillRect/>
          </a:stretch>
        </p:blipFill>
        <p:spPr bwMode="auto">
          <a:xfrm>
            <a:off x="2590800" y="5800725"/>
            <a:ext cx="3943350" cy="105727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0354" name="Picture 2" descr="http://1.bp.blogspot.com/_ZiGrBpKztEU/TTW5JsPrsvI/AAAAAAAABp8/-tZVUtw0K2o/s1600/Hands+Raised+1930+Class+.jpg"/>
          <p:cNvPicPr>
            <a:picLocks noChangeAspect="1" noChangeArrowheads="1"/>
          </p:cNvPicPr>
          <p:nvPr/>
        </p:nvPicPr>
        <p:blipFill>
          <a:blip r:embed="rId3" cstate="print"/>
          <a:srcRect t="8333"/>
          <a:stretch>
            <a:fillRect/>
          </a:stretch>
        </p:blipFill>
        <p:spPr bwMode="auto">
          <a:xfrm>
            <a:off x="0" y="-54993"/>
            <a:ext cx="9144000" cy="6912993"/>
          </a:xfrm>
          <a:prstGeom prst="rect">
            <a:avLst/>
          </a:prstGeom>
          <a:noFill/>
        </p:spPr>
      </p:pic>
      <p:sp>
        <p:nvSpPr>
          <p:cNvPr id="2" name="Title 1"/>
          <p:cNvSpPr>
            <a:spLocks noGrp="1"/>
          </p:cNvSpPr>
          <p:nvPr>
            <p:ph type="title"/>
          </p:nvPr>
        </p:nvSpPr>
        <p:spPr>
          <a:xfrm>
            <a:off x="457200" y="228600"/>
            <a:ext cx="8229600" cy="1143000"/>
          </a:xfrm>
        </p:spPr>
        <p:txBody>
          <a:bodyPr anchor="t">
            <a:normAutofit/>
          </a:bodyPr>
          <a:lstStyle/>
          <a:p>
            <a:pPr algn="ctr"/>
            <a:r>
              <a:rPr lang="en-US" sz="4800" b="1" dirty="0" smtClean="0">
                <a:solidFill>
                  <a:schemeClr val="bg1"/>
                </a:solidFill>
              </a:rPr>
              <a:t>What they know about</a:t>
            </a:r>
            <a:endParaRPr lang="en-US" sz="4800" b="1" dirty="0">
              <a:solidFill>
                <a:schemeClr val="bg1"/>
              </a:solidFill>
            </a:endParaRPr>
          </a:p>
        </p:txBody>
      </p:sp>
    </p:spTree>
    <p:extLst>
      <p:ext uri="{BB962C8B-B14F-4D97-AF65-F5344CB8AC3E}">
        <p14:creationId xmlns:p14="http://schemas.microsoft.com/office/powerpoint/2010/main" val="38608404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172200" y="0"/>
            <a:ext cx="2590800" cy="6858000"/>
          </a:xfrm>
        </p:spPr>
        <p:txBody>
          <a:bodyPr anchor="ctr">
            <a:normAutofit/>
          </a:bodyPr>
          <a:lstStyle/>
          <a:p>
            <a:pPr algn="ctr"/>
            <a:r>
              <a:rPr lang="en-US" sz="4800" b="1" dirty="0" smtClean="0">
                <a:solidFill>
                  <a:schemeClr val="tx1"/>
                </a:solidFill>
              </a:rPr>
              <a:t>What they care about</a:t>
            </a:r>
            <a:endParaRPr lang="en-US" sz="4800" b="1" dirty="0">
              <a:solidFill>
                <a:schemeClr val="tx1"/>
              </a:solidFill>
            </a:endParaRPr>
          </a:p>
        </p:txBody>
      </p:sp>
      <p:pic>
        <p:nvPicPr>
          <p:cNvPr id="98306" name="Picture 2" descr="http://www.womanhonorthyself.com/wp-content/uploads/2011/09/heartcaring.jpg"/>
          <p:cNvPicPr>
            <a:picLocks noChangeAspect="1" noChangeArrowheads="1"/>
          </p:cNvPicPr>
          <p:nvPr/>
        </p:nvPicPr>
        <p:blipFill>
          <a:blip r:embed="rId3" cstate="print"/>
          <a:srcRect/>
          <a:stretch>
            <a:fillRect/>
          </a:stretch>
        </p:blipFill>
        <p:spPr bwMode="auto">
          <a:xfrm>
            <a:off x="0" y="914400"/>
            <a:ext cx="6106439" cy="5943600"/>
          </a:xfrm>
          <a:prstGeom prst="rect">
            <a:avLst/>
          </a:prstGeom>
          <a:noFill/>
        </p:spPr>
      </p:pic>
    </p:spTree>
    <p:extLst>
      <p:ext uri="{BB962C8B-B14F-4D97-AF65-F5344CB8AC3E}">
        <p14:creationId xmlns:p14="http://schemas.microsoft.com/office/powerpoint/2010/main" val="40141713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6258" name="Picture 2" descr="http://screenshadowsgroup.files.wordpress.com/2011/11/groucho-3b-mirror-sequence.pn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381000"/>
            <a:ext cx="8229600" cy="1143000"/>
          </a:xfrm>
        </p:spPr>
        <p:txBody>
          <a:bodyPr anchor="ctr">
            <a:normAutofit/>
          </a:bodyPr>
          <a:lstStyle/>
          <a:p>
            <a:pPr algn="ctr"/>
            <a:r>
              <a:rPr lang="en-US" sz="4800" b="1" dirty="0" smtClean="0">
                <a:solidFill>
                  <a:schemeClr val="bg1"/>
                </a:solidFill>
              </a:rPr>
              <a:t>How they see themselves</a:t>
            </a:r>
            <a:endParaRPr lang="en-US" sz="4800" b="1" dirty="0">
              <a:solidFill>
                <a:schemeClr val="bg1"/>
              </a:solidFill>
            </a:endParaRPr>
          </a:p>
        </p:txBody>
      </p:sp>
    </p:spTree>
    <p:extLst>
      <p:ext uri="{BB962C8B-B14F-4D97-AF65-F5344CB8AC3E}">
        <p14:creationId xmlns:p14="http://schemas.microsoft.com/office/powerpoint/2010/main" val="2535077493"/>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75000"/>
            <a:alpha val="14000"/>
          </a:schemeClr>
        </a:solidFill>
        <a:effectLst/>
      </p:bgPr>
    </p:bg>
    <p:spTree>
      <p:nvGrpSpPr>
        <p:cNvPr id="1" name=""/>
        <p:cNvGrpSpPr/>
        <p:nvPr/>
      </p:nvGrpSpPr>
      <p:grpSpPr>
        <a:xfrm>
          <a:off x="0" y="0"/>
          <a:ext cx="0" cy="0"/>
          <a:chOff x="0" y="0"/>
          <a:chExt cx="0" cy="0"/>
        </a:xfrm>
      </p:grpSpPr>
      <p:pic>
        <p:nvPicPr>
          <p:cNvPr id="77826" name="Picture 2" descr="http://marketculture.files.wordpress.com/2010/06/customer-listening-insight.jpg"/>
          <p:cNvPicPr>
            <a:picLocks noChangeAspect="1" noChangeArrowheads="1"/>
          </p:cNvPicPr>
          <p:nvPr/>
        </p:nvPicPr>
        <p:blipFill>
          <a:blip r:embed="rId3" cstate="print">
            <a:clrChange>
              <a:clrFrom>
                <a:srgbClr val="F7F7F7"/>
              </a:clrFrom>
              <a:clrTo>
                <a:srgbClr val="F7F7F7">
                  <a:alpha val="0"/>
                </a:srgbClr>
              </a:clrTo>
            </a:clrChange>
          </a:blip>
          <a:srcRect/>
          <a:stretch>
            <a:fillRect/>
          </a:stretch>
        </p:blipFill>
        <p:spPr bwMode="auto">
          <a:xfrm>
            <a:off x="1295400" y="457200"/>
            <a:ext cx="6400800" cy="6400800"/>
          </a:xfrm>
          <a:prstGeom prst="rect">
            <a:avLst/>
          </a:prstGeom>
          <a:noFill/>
        </p:spPr>
      </p:pic>
      <p:sp>
        <p:nvSpPr>
          <p:cNvPr id="2" name="Title 1"/>
          <p:cNvSpPr>
            <a:spLocks noGrp="1"/>
          </p:cNvSpPr>
          <p:nvPr>
            <p:ph type="title"/>
          </p:nvPr>
        </p:nvSpPr>
        <p:spPr>
          <a:xfrm>
            <a:off x="457200" y="228600"/>
            <a:ext cx="8229600" cy="1295400"/>
          </a:xfrm>
        </p:spPr>
        <p:txBody>
          <a:bodyPr anchor="ctr">
            <a:normAutofit/>
          </a:bodyPr>
          <a:lstStyle/>
          <a:p>
            <a:r>
              <a:rPr lang="en-US" sz="4800" b="1" dirty="0" smtClean="0">
                <a:solidFill>
                  <a:schemeClr val="tx1"/>
                </a:solidFill>
              </a:rPr>
              <a:t>Listen, don’t explain</a:t>
            </a:r>
            <a:endParaRPr lang="en-US" sz="48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C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5715000"/>
            <a:ext cx="9144000" cy="1143000"/>
          </a:xfrm>
        </p:spPr>
        <p:txBody>
          <a:bodyPr anchor="ctr">
            <a:normAutofit/>
          </a:bodyPr>
          <a:lstStyle/>
          <a:p>
            <a:pPr algn="ctr"/>
            <a:r>
              <a:rPr lang="en-US" sz="4800" b="1" dirty="0" smtClean="0">
                <a:solidFill>
                  <a:schemeClr val="bg1"/>
                </a:solidFill>
              </a:rPr>
              <a:t>How to talk about the future</a:t>
            </a:r>
            <a:endParaRPr lang="en-US" sz="4800" b="1" dirty="0">
              <a:solidFill>
                <a:schemeClr val="bg1"/>
              </a:solidFill>
            </a:endParaRPr>
          </a:p>
        </p:txBody>
      </p:sp>
      <p:pic>
        <p:nvPicPr>
          <p:cNvPr id="95234" name="Picture 2" descr="http://farm1.staticflickr.com/173/487496548_0c11db6e31_z.jpg?zz=1"/>
          <p:cNvPicPr>
            <a:picLocks noChangeAspect="1" noChangeArrowheads="1"/>
          </p:cNvPicPr>
          <p:nvPr/>
        </p:nvPicPr>
        <p:blipFill>
          <a:blip r:embed="rId3" cstate="print"/>
          <a:srcRect/>
          <a:stretch>
            <a:fillRect/>
          </a:stretch>
        </p:blipFill>
        <p:spPr bwMode="auto">
          <a:xfrm>
            <a:off x="518096" y="0"/>
            <a:ext cx="8092504" cy="5791200"/>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1143000"/>
          </a:xfrm>
        </p:spPr>
        <p:txBody>
          <a:bodyPr anchor="ctr">
            <a:normAutofit/>
          </a:bodyPr>
          <a:lstStyle/>
          <a:p>
            <a:pPr algn="ctr"/>
            <a:r>
              <a:rPr lang="en-US" sz="4800" b="1" dirty="0" smtClean="0">
                <a:solidFill>
                  <a:schemeClr val="tx1"/>
                </a:solidFill>
              </a:rPr>
              <a:t>Analogies</a:t>
            </a:r>
            <a:endParaRPr lang="en-US" sz="4800" b="1" dirty="0">
              <a:solidFill>
                <a:schemeClr val="tx1"/>
              </a:solidFill>
            </a:endParaRPr>
          </a:p>
        </p:txBody>
      </p:sp>
      <p:pic>
        <p:nvPicPr>
          <p:cNvPr id="93186" name="Picture 2" descr="http://www.smart-kit.com/wp-content/uploads/2007/08/orange-visual-analogy.jpg"/>
          <p:cNvPicPr>
            <a:picLocks noChangeAspect="1" noChangeArrowheads="1"/>
          </p:cNvPicPr>
          <p:nvPr/>
        </p:nvPicPr>
        <p:blipFill>
          <a:blip r:embed="rId3" cstate="print"/>
          <a:srcRect l="4706"/>
          <a:stretch>
            <a:fillRect/>
          </a:stretch>
        </p:blipFill>
        <p:spPr bwMode="auto">
          <a:xfrm>
            <a:off x="1143000" y="1640539"/>
            <a:ext cx="6970954" cy="5217461"/>
          </a:xfrm>
          <a:prstGeom prst="rect">
            <a:avLst/>
          </a:prstGeom>
          <a:noFill/>
        </p:spPr>
      </p:pic>
    </p:spTree>
    <p:extLst>
      <p:ext uri="{BB962C8B-B14F-4D97-AF65-F5344CB8AC3E}">
        <p14:creationId xmlns:p14="http://schemas.microsoft.com/office/powerpoint/2010/main" val="387505665"/>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1138" name="Picture 2" descr="http://www.theemotionmachine.com/wp-content/uploads/experience2.jpg"/>
          <p:cNvPicPr>
            <a:picLocks noChangeAspect="1" noChangeArrowheads="1"/>
          </p:cNvPicPr>
          <p:nvPr/>
        </p:nvPicPr>
        <p:blipFill>
          <a:blip r:embed="rId3" cstate="print"/>
          <a:srcRect l="7245" r="7245"/>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457200"/>
            <a:ext cx="8229600" cy="1143000"/>
          </a:xfrm>
        </p:spPr>
        <p:txBody>
          <a:bodyPr anchor="ctr">
            <a:normAutofit/>
          </a:bodyPr>
          <a:lstStyle/>
          <a:p>
            <a:pPr algn="ctr"/>
            <a:r>
              <a:rPr lang="en-US" sz="4800" b="1" dirty="0" smtClean="0">
                <a:solidFill>
                  <a:schemeClr val="tx1"/>
                </a:solidFill>
              </a:rPr>
              <a:t>Experiences</a:t>
            </a:r>
            <a:endParaRPr lang="en-US" sz="4800" b="1" dirty="0">
              <a:solidFill>
                <a:schemeClr val="tx1"/>
              </a:solidFill>
            </a:endParaRPr>
          </a:p>
        </p:txBody>
      </p:sp>
    </p:spTree>
    <p:extLst>
      <p:ext uri="{BB962C8B-B14F-4D97-AF65-F5344CB8AC3E}">
        <p14:creationId xmlns:p14="http://schemas.microsoft.com/office/powerpoint/2010/main" val="30123547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4450" name="Picture 2" descr="http://cdn.newsday.com/polopoly_fs/1.2436662.1289151906!/httpImage/image.JPG_gen/derivatives/display_600/image.JPG"/>
          <p:cNvPicPr>
            <a:picLocks noChangeAspect="1" noChangeArrowheads="1"/>
          </p:cNvPicPr>
          <p:nvPr/>
        </p:nvPicPr>
        <p:blipFill>
          <a:blip r:embed="rId3" cstate="print">
            <a:extLst>
              <a:ext uri="{BEBA8EAE-BF5A-486C-A8C5-ECC9F3942E4B}">
                <a14:imgProps xmlns:a14="http://schemas.microsoft.com/office/drawing/2010/main">
                  <a14:imgLayer r:embed="rId4">
                    <a14:imgEffect>
                      <a14:brightnessContrast bright="33000" contrast="-33000"/>
                    </a14:imgEffect>
                  </a14:imgLayer>
                </a14:imgProps>
              </a:ext>
            </a:extLst>
          </a:blip>
          <a:srcRect/>
          <a:stretch>
            <a:fillRect/>
          </a:stretch>
        </p:blipFill>
        <p:spPr bwMode="auto">
          <a:xfrm>
            <a:off x="0" y="0"/>
            <a:ext cx="9141714" cy="6858000"/>
          </a:xfrm>
          <a:prstGeom prst="rect">
            <a:avLst/>
          </a:prstGeom>
          <a:noFill/>
        </p:spPr>
      </p:pic>
      <p:sp>
        <p:nvSpPr>
          <p:cNvPr id="2" name="Title 1"/>
          <p:cNvSpPr>
            <a:spLocks noGrp="1"/>
          </p:cNvSpPr>
          <p:nvPr>
            <p:ph type="title"/>
          </p:nvPr>
        </p:nvSpPr>
        <p:spPr>
          <a:xfrm>
            <a:off x="457200" y="5715000"/>
            <a:ext cx="8229600" cy="1143000"/>
          </a:xfrm>
        </p:spPr>
        <p:txBody>
          <a:bodyPr anchor="ctr">
            <a:normAutofit/>
          </a:bodyPr>
          <a:lstStyle/>
          <a:p>
            <a:pPr algn="r"/>
            <a:r>
              <a:rPr lang="en-US" sz="4800" b="1" dirty="0" smtClean="0">
                <a:solidFill>
                  <a:schemeClr val="tx1"/>
                </a:solidFill>
              </a:rPr>
              <a:t>Outcomes</a:t>
            </a:r>
            <a:endParaRPr lang="en-US" sz="4800" b="1" dirty="0">
              <a:solidFill>
                <a:schemeClr val="tx1"/>
              </a:solidFill>
            </a:endParaRPr>
          </a:p>
        </p:txBody>
      </p:sp>
    </p:spTree>
    <p:extLst>
      <p:ext uri="{BB962C8B-B14F-4D97-AF65-F5344CB8AC3E}">
        <p14:creationId xmlns:p14="http://schemas.microsoft.com/office/powerpoint/2010/main" val="308056501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2210" name="Picture 2" descr="http://globalmoxie.com/bm~pix/time-warp~s800x800.jpg"/>
          <p:cNvPicPr>
            <a:picLocks noChangeAspect="1" noChangeArrowheads="1"/>
          </p:cNvPicPr>
          <p:nvPr/>
        </p:nvPicPr>
        <p:blipFill>
          <a:blip r:embed="rId3" cstate="print"/>
          <a:srcRect r="3750"/>
          <a:stretch>
            <a:fillRect/>
          </a:stretch>
        </p:blipFill>
        <p:spPr bwMode="auto">
          <a:xfrm>
            <a:off x="-1" y="1"/>
            <a:ext cx="9144001" cy="6858000"/>
          </a:xfrm>
          <a:prstGeom prst="rect">
            <a:avLst/>
          </a:prstGeom>
          <a:noFill/>
        </p:spPr>
      </p:pic>
      <p:sp>
        <p:nvSpPr>
          <p:cNvPr id="4" name="Title 3"/>
          <p:cNvSpPr>
            <a:spLocks noGrp="1"/>
          </p:cNvSpPr>
          <p:nvPr>
            <p:ph type="title"/>
          </p:nvPr>
        </p:nvSpPr>
        <p:spPr>
          <a:xfrm>
            <a:off x="0" y="5638800"/>
            <a:ext cx="9144000" cy="1143000"/>
          </a:xfrm>
        </p:spPr>
        <p:txBody>
          <a:bodyPr>
            <a:normAutofit/>
          </a:bodyPr>
          <a:lstStyle/>
          <a:p>
            <a:r>
              <a:rPr lang="en-US" sz="4800" dirty="0" smtClean="0">
                <a:solidFill>
                  <a:schemeClr val="bg1"/>
                </a:solidFill>
              </a:rPr>
              <a:t>How to avoid wasting time </a:t>
            </a:r>
            <a:endParaRPr lang="en-US" sz="4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0"/>
            <a:ext cx="9144000" cy="1371600"/>
          </a:xfrm>
          <a:prstGeom prst="rect">
            <a:avLst/>
          </a:prstGeom>
          <a:noFill/>
          <a:ln w="9525">
            <a:noFill/>
            <a:miter lim="800000"/>
            <a:headEnd/>
            <a:tailEnd/>
          </a:ln>
        </p:spPr>
      </p:pic>
      <p:pic>
        <p:nvPicPr>
          <p:cNvPr id="5" name="Picture 2" descr="http://blog.news-record.com/staff/culture/Jetsons%20Car.jpg"/>
          <p:cNvPicPr>
            <a:picLocks noChangeAspect="1" noChangeArrowheads="1"/>
          </p:cNvPicPr>
          <p:nvPr/>
        </p:nvPicPr>
        <p:blipFill>
          <a:blip r:embed="rId4" cstate="print"/>
          <a:srcRect l="16000" r="2000"/>
          <a:stretch>
            <a:fillRect/>
          </a:stretch>
        </p:blipFill>
        <p:spPr bwMode="auto">
          <a:xfrm>
            <a:off x="1" y="1190625"/>
            <a:ext cx="9144000" cy="5667375"/>
          </a:xfrm>
          <a:prstGeom prst="rect">
            <a:avLst/>
          </a:prstGeom>
          <a:noFill/>
        </p:spPr>
      </p:pic>
      <p:sp>
        <p:nvSpPr>
          <p:cNvPr id="2" name="Title 1"/>
          <p:cNvSpPr>
            <a:spLocks noGrp="1"/>
          </p:cNvSpPr>
          <p:nvPr>
            <p:ph type="title"/>
          </p:nvPr>
        </p:nvSpPr>
        <p:spPr>
          <a:xfrm>
            <a:off x="457200" y="152400"/>
            <a:ext cx="8229600" cy="1143000"/>
          </a:xfrm>
        </p:spPr>
        <p:txBody>
          <a:bodyPr anchor="ctr">
            <a:normAutofit/>
          </a:bodyPr>
          <a:lstStyle/>
          <a:p>
            <a:pPr algn="ctr"/>
            <a:r>
              <a:rPr lang="en-US" sz="4800" b="1" dirty="0" smtClean="0">
                <a:solidFill>
                  <a:schemeClr val="tx1"/>
                </a:solidFill>
              </a:rPr>
              <a:t>No library predictions</a:t>
            </a:r>
            <a:endParaRPr lang="en-US" sz="4800" b="1" dirty="0">
              <a:solidFill>
                <a:schemeClr val="tx1"/>
              </a:solidFill>
            </a:endParaRPr>
          </a:p>
        </p:txBody>
      </p:sp>
    </p:spTree>
    <p:extLst>
      <p:ext uri="{BB962C8B-B14F-4D97-AF65-F5344CB8AC3E}">
        <p14:creationId xmlns:p14="http://schemas.microsoft.com/office/powerpoint/2010/main" val="3414463040"/>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943600" y="0"/>
            <a:ext cx="3124200" cy="6858000"/>
          </a:xfrm>
        </p:spPr>
        <p:txBody>
          <a:bodyPr anchor="ctr">
            <a:normAutofit/>
          </a:bodyPr>
          <a:lstStyle/>
          <a:p>
            <a:pPr algn="ctr"/>
            <a:r>
              <a:rPr lang="en-US" sz="4800" b="1" dirty="0" smtClean="0">
                <a:solidFill>
                  <a:schemeClr val="tx1"/>
                </a:solidFill>
              </a:rPr>
              <a:t>Community focus is essential</a:t>
            </a:r>
            <a:endParaRPr lang="en-US" sz="4800" b="1" dirty="0">
              <a:solidFill>
                <a:schemeClr val="tx1"/>
              </a:solidFill>
            </a:endParaRPr>
          </a:p>
        </p:txBody>
      </p:sp>
      <p:pic>
        <p:nvPicPr>
          <p:cNvPr id="108546" name="Picture 2" descr="http://www.sistemprof.it/polopoly_fs/1.414912.1310875828!/httpImage/img.jpg_gen/derivatives/landscape_500/img.jpg"/>
          <p:cNvPicPr>
            <a:picLocks noChangeAspect="1" noChangeArrowheads="1"/>
          </p:cNvPicPr>
          <p:nvPr/>
        </p:nvPicPr>
        <p:blipFill>
          <a:blip r:embed="rId3" cstate="print"/>
          <a:srcRect/>
          <a:stretch>
            <a:fillRect/>
          </a:stretch>
        </p:blipFill>
        <p:spPr bwMode="auto">
          <a:xfrm>
            <a:off x="152400" y="990600"/>
            <a:ext cx="5715000" cy="4937042"/>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97282" name="Picture 2" descr="http://inlandpolitics.com/blog/wp-content/uploads/2011/04/pig-in-a-poke.jpg"/>
          <p:cNvPicPr>
            <a:picLocks noChangeAspect="1" noChangeArrowheads="1"/>
          </p:cNvPicPr>
          <p:nvPr/>
        </p:nvPicPr>
        <p:blipFill>
          <a:blip r:embed="rId3" cstate="print"/>
          <a:srcRect/>
          <a:stretch>
            <a:fillRect/>
          </a:stretch>
        </p:blipFill>
        <p:spPr bwMode="auto">
          <a:xfrm>
            <a:off x="-7036" y="1085905"/>
            <a:ext cx="9151035" cy="5391095"/>
          </a:xfrm>
          <a:prstGeom prst="rect">
            <a:avLst/>
          </a:prstGeom>
          <a:noFill/>
        </p:spPr>
      </p:pic>
      <p:sp>
        <p:nvSpPr>
          <p:cNvPr id="2" name="Title 1"/>
          <p:cNvSpPr>
            <a:spLocks noGrp="1"/>
          </p:cNvSpPr>
          <p:nvPr>
            <p:ph type="title"/>
          </p:nvPr>
        </p:nvSpPr>
        <p:spPr>
          <a:xfrm>
            <a:off x="457200" y="228600"/>
            <a:ext cx="8229600" cy="1676400"/>
          </a:xfrm>
        </p:spPr>
        <p:txBody>
          <a:bodyPr anchor="ctr">
            <a:normAutofit/>
          </a:bodyPr>
          <a:lstStyle/>
          <a:p>
            <a:pPr algn="ctr"/>
            <a:r>
              <a:rPr lang="en-US" sz="4800" b="1" dirty="0" smtClean="0">
                <a:solidFill>
                  <a:schemeClr val="tx1"/>
                </a:solidFill>
              </a:rPr>
              <a:t>No commitments to </a:t>
            </a:r>
            <a:br>
              <a:rPr lang="en-US" sz="4800" b="1" dirty="0" smtClean="0">
                <a:solidFill>
                  <a:schemeClr val="tx1"/>
                </a:solidFill>
              </a:rPr>
            </a:br>
            <a:r>
              <a:rPr lang="en-US" sz="4800" b="1" dirty="0" smtClean="0">
                <a:solidFill>
                  <a:schemeClr val="tx1"/>
                </a:solidFill>
              </a:rPr>
              <a:t>non-existent services</a:t>
            </a:r>
            <a:endParaRPr lang="en-US" sz="4800" b="1" dirty="0">
              <a:solidFill>
                <a:schemeClr val="tx1"/>
              </a:solidFill>
            </a:endParaRPr>
          </a:p>
        </p:txBody>
      </p:sp>
    </p:spTree>
    <p:extLst>
      <p:ext uri="{BB962C8B-B14F-4D97-AF65-F5344CB8AC3E}">
        <p14:creationId xmlns:p14="http://schemas.microsoft.com/office/powerpoint/2010/main" val="347110410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4996" name="Picture 4" descr="http://lazylaces.com/pics/01/center_freeicecream.jpg"/>
          <p:cNvPicPr>
            <a:picLocks noChangeAspect="1" noChangeArrowheads="1"/>
          </p:cNvPicPr>
          <p:nvPr/>
        </p:nvPicPr>
        <p:blipFill>
          <a:blip r:embed="rId3" cstate="print"/>
          <a:srcRect t="3569"/>
          <a:stretch>
            <a:fillRect/>
          </a:stretch>
        </p:blipFill>
        <p:spPr bwMode="auto">
          <a:xfrm>
            <a:off x="0" y="1"/>
            <a:ext cx="9144000" cy="6858000"/>
          </a:xfrm>
          <a:prstGeom prst="rect">
            <a:avLst/>
          </a:prstGeom>
          <a:noFill/>
        </p:spPr>
      </p:pic>
      <p:sp>
        <p:nvSpPr>
          <p:cNvPr id="2" name="Title 1"/>
          <p:cNvSpPr>
            <a:spLocks noGrp="1"/>
          </p:cNvSpPr>
          <p:nvPr>
            <p:ph type="title"/>
          </p:nvPr>
        </p:nvSpPr>
        <p:spPr>
          <a:xfrm>
            <a:off x="457200" y="381000"/>
            <a:ext cx="8229600" cy="1143000"/>
          </a:xfrm>
        </p:spPr>
        <p:txBody>
          <a:bodyPr anchor="ctr">
            <a:normAutofit/>
          </a:bodyPr>
          <a:lstStyle/>
          <a:p>
            <a:pPr algn="ctr"/>
            <a:r>
              <a:rPr lang="en-US" sz="4800" b="1" dirty="0" smtClean="0">
                <a:solidFill>
                  <a:schemeClr val="tx1"/>
                </a:solidFill>
              </a:rPr>
              <a:t>No free ice cream</a:t>
            </a:r>
            <a:endParaRPr lang="en-US" sz="4800" b="1" dirty="0">
              <a:solidFill>
                <a:schemeClr val="tx1"/>
              </a:solidFill>
            </a:endParaRPr>
          </a:p>
        </p:txBody>
      </p:sp>
    </p:spTree>
    <p:extLst>
      <p:ext uri="{BB962C8B-B14F-4D97-AF65-F5344CB8AC3E}">
        <p14:creationId xmlns:p14="http://schemas.microsoft.com/office/powerpoint/2010/main" val="3471104100"/>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http://www.sinj.com/19/images/bush-pope-beast.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0" y="152400"/>
            <a:ext cx="9144000" cy="1143000"/>
          </a:xfrm>
        </p:spPr>
        <p:txBody>
          <a:bodyPr>
            <a:normAutofit/>
          </a:bodyPr>
          <a:lstStyle/>
          <a:p>
            <a:r>
              <a:rPr lang="en-US" sz="4800" dirty="0" smtClean="0">
                <a:solidFill>
                  <a:schemeClr val="bg1"/>
                </a:solidFill>
              </a:rPr>
              <a:t>How to connect effectively</a:t>
            </a:r>
            <a:endParaRPr lang="en-US" sz="4800" dirty="0">
              <a:solidFill>
                <a:schemeClr val="bg1"/>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6805" name="Picture 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228600" y="3733800"/>
            <a:ext cx="3276600" cy="3124200"/>
          </a:xfrm>
        </p:spPr>
        <p:txBody>
          <a:bodyPr anchor="ctr">
            <a:normAutofit/>
          </a:bodyPr>
          <a:lstStyle/>
          <a:p>
            <a:pPr algn="ctr"/>
            <a:r>
              <a:rPr lang="en-US" sz="4800" b="1" dirty="0" smtClean="0">
                <a:solidFill>
                  <a:schemeClr val="bg1"/>
                </a:solidFill>
              </a:rPr>
              <a:t>Effective community meetings</a:t>
            </a:r>
            <a:endParaRPr lang="en-US" sz="4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4191000" cy="6858000"/>
          </a:xfrm>
        </p:spPr>
        <p:txBody>
          <a:bodyPr anchor="ctr">
            <a:normAutofit/>
          </a:bodyPr>
          <a:lstStyle/>
          <a:p>
            <a:pPr algn="ctr"/>
            <a:r>
              <a:rPr lang="en-US" sz="4800" b="1" dirty="0" smtClean="0">
                <a:solidFill>
                  <a:schemeClr val="tx1"/>
                </a:solidFill>
              </a:rPr>
              <a:t>Effective </a:t>
            </a:r>
            <a:br>
              <a:rPr lang="en-US" sz="4800" b="1" dirty="0" smtClean="0">
                <a:solidFill>
                  <a:schemeClr val="tx1"/>
                </a:solidFill>
              </a:rPr>
            </a:br>
            <a:r>
              <a:rPr lang="en-US" sz="4800" b="1" dirty="0" smtClean="0">
                <a:solidFill>
                  <a:schemeClr val="tx1"/>
                </a:solidFill>
              </a:rPr>
              <a:t>social </a:t>
            </a:r>
            <a:br>
              <a:rPr lang="en-US" sz="4800" b="1" dirty="0" smtClean="0">
                <a:solidFill>
                  <a:schemeClr val="tx1"/>
                </a:solidFill>
              </a:rPr>
            </a:br>
            <a:r>
              <a:rPr lang="en-US" sz="4800" b="1" dirty="0" smtClean="0">
                <a:solidFill>
                  <a:schemeClr val="tx1"/>
                </a:solidFill>
              </a:rPr>
              <a:t>media</a:t>
            </a:r>
            <a:endParaRPr lang="en-US" sz="4800" b="1" dirty="0">
              <a:solidFill>
                <a:schemeClr val="tx1"/>
              </a:solidFill>
            </a:endParaRPr>
          </a:p>
        </p:txBody>
      </p:sp>
      <p:pic>
        <p:nvPicPr>
          <p:cNvPr id="77828" name="Picture 4"/>
          <p:cNvPicPr>
            <a:picLocks noChangeAspect="1" noChangeArrowheads="1"/>
          </p:cNvPicPr>
          <p:nvPr/>
        </p:nvPicPr>
        <p:blipFill>
          <a:blip r:embed="rId3" cstate="print"/>
          <a:srcRect/>
          <a:stretch>
            <a:fillRect/>
          </a:stretch>
        </p:blipFill>
        <p:spPr bwMode="auto">
          <a:xfrm>
            <a:off x="4747846" y="0"/>
            <a:ext cx="4396154" cy="6858000"/>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chor="ctr">
            <a:normAutofit/>
          </a:bodyPr>
          <a:lstStyle/>
          <a:p>
            <a:pPr algn="ctr"/>
            <a:r>
              <a:rPr lang="en-US" sz="4800" b="1" dirty="0" smtClean="0">
                <a:solidFill>
                  <a:schemeClr val="tx1"/>
                </a:solidFill>
              </a:rPr>
              <a:t>Effective interviews</a:t>
            </a:r>
            <a:endParaRPr lang="en-US" sz="4800" b="1" dirty="0">
              <a:solidFill>
                <a:schemeClr val="tx1"/>
              </a:solidFill>
            </a:endParaRPr>
          </a:p>
        </p:txBody>
      </p:sp>
      <p:pic>
        <p:nvPicPr>
          <p:cNvPr id="4" name="Picture 2" descr="http://technmarketing.com/blog3/wp-content/uploads/2011/06/pageant-interview.gif"/>
          <p:cNvPicPr>
            <a:picLocks noChangeAspect="1" noChangeArrowheads="1"/>
          </p:cNvPicPr>
          <p:nvPr/>
        </p:nvPicPr>
        <p:blipFill>
          <a:blip r:embed="rId3" cstate="print">
            <a:extLst>
              <a:ext uri="{28A0092B-C50C-407E-A947-70E740481C1C}">
                <a14:useLocalDpi xmlns:a14="http://schemas.microsoft.com/office/drawing/2010/main" val="0"/>
              </a:ext>
            </a:extLst>
          </a:blip>
          <a:srcRect b="10435"/>
          <a:stretch>
            <a:fillRect/>
          </a:stretch>
        </p:blipFill>
        <p:spPr bwMode="auto">
          <a:xfrm>
            <a:off x="990600" y="1293944"/>
            <a:ext cx="7315200" cy="5564055"/>
          </a:xfrm>
          <a:prstGeom prst="rect">
            <a:avLst/>
          </a:prstGeom>
          <a:noFill/>
          <a:extLst>
            <a:ext uri="{909E8E84-426E-40dd-AFC4-6F175D3DCCD1}">
              <a14:hiddenFill xmlns:a14="http://schemas.microsoft.com/office/drawing/2010/main">
                <a:solidFill>
                  <a:srgbClr val="FFFFFF"/>
                </a:solidFill>
              </a14:hiddenFill>
            </a:ext>
          </a:extLst>
        </p:spPr>
      </p:pic>
      <p:sp>
        <p:nvSpPr>
          <p:cNvPr id="5" name="Rounded Rectangle 4"/>
          <p:cNvSpPr/>
          <p:nvPr/>
        </p:nvSpPr>
        <p:spPr>
          <a:xfrm rot="20811959">
            <a:off x="6495059" y="3123971"/>
            <a:ext cx="666640" cy="235685"/>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6" name="Rounded Rectangle 5"/>
          <p:cNvSpPr/>
          <p:nvPr/>
        </p:nvSpPr>
        <p:spPr>
          <a:xfrm rot="19158246">
            <a:off x="6793784" y="3886200"/>
            <a:ext cx="914400" cy="609600"/>
          </a:xfrm>
          <a:prstGeom prst="round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48358215"/>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74754" name="Picture 2" descr="http://static.guim.co.uk/sys-images/Guardian/Pix/pictures/2011/1/12/1294856665814/Focus-Group-003.jpg"/>
          <p:cNvPicPr>
            <a:picLocks noChangeAspect="1" noChangeArrowheads="1"/>
          </p:cNvPicPr>
          <p:nvPr/>
        </p:nvPicPr>
        <p:blipFill>
          <a:blip r:embed="rId3" cstate="print"/>
          <a:srcRect/>
          <a:stretch>
            <a:fillRect/>
          </a:stretch>
        </p:blipFill>
        <p:spPr bwMode="auto">
          <a:xfrm>
            <a:off x="0" y="1371600"/>
            <a:ext cx="9144000" cy="5486400"/>
          </a:xfrm>
          <a:prstGeom prst="rect">
            <a:avLst/>
          </a:prstGeom>
          <a:noFill/>
        </p:spPr>
      </p:pic>
      <p:sp>
        <p:nvSpPr>
          <p:cNvPr id="2" name="Title 1"/>
          <p:cNvSpPr>
            <a:spLocks noGrp="1"/>
          </p:cNvSpPr>
          <p:nvPr>
            <p:ph type="title"/>
          </p:nvPr>
        </p:nvSpPr>
        <p:spPr>
          <a:xfrm>
            <a:off x="457200" y="533400"/>
            <a:ext cx="8229600" cy="1143000"/>
          </a:xfrm>
        </p:spPr>
        <p:txBody>
          <a:bodyPr anchor="t">
            <a:normAutofit/>
          </a:bodyPr>
          <a:lstStyle/>
          <a:p>
            <a:pPr algn="ctr"/>
            <a:r>
              <a:rPr lang="en-US" sz="4800" b="1" dirty="0" smtClean="0">
                <a:solidFill>
                  <a:schemeClr val="bg1"/>
                </a:solidFill>
              </a:rPr>
              <a:t>Effective focus groups</a:t>
            </a:r>
            <a:endParaRPr lang="en-US" sz="4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extLst>
              <a:ext uri="{28A0092B-C50C-407E-A947-70E740481C1C}">
                <a14:useLocalDpi xmlns:a14="http://schemas.microsoft.com/office/drawing/2010/main" val="0"/>
              </a:ext>
            </a:extLst>
          </a:blip>
          <a:srcRect l="1924" t="51892" r="25010" b="6919"/>
          <a:stretch>
            <a:fillRect/>
          </a:stretch>
        </p:blipFill>
        <p:spPr bwMode="auto">
          <a:xfrm rot="20396943">
            <a:off x="722273" y="971313"/>
            <a:ext cx="6491288" cy="46087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6172200" y="838200"/>
            <a:ext cx="2514600" cy="6019800"/>
          </a:xfrm>
        </p:spPr>
        <p:txBody>
          <a:bodyPr anchor="ctr">
            <a:normAutofit/>
          </a:bodyPr>
          <a:lstStyle/>
          <a:p>
            <a:pPr algn="ctr"/>
            <a:r>
              <a:rPr lang="en-US" sz="4800" b="1" dirty="0" smtClean="0">
                <a:solidFill>
                  <a:schemeClr val="tx1"/>
                </a:solidFill>
              </a:rPr>
              <a:t>Effective surveys</a:t>
            </a:r>
            <a:endParaRPr lang="en-US" sz="4800" b="1" dirty="0">
              <a:solidFill>
                <a:schemeClr val="tx1"/>
              </a:solidFill>
            </a:endParaRPr>
          </a:p>
        </p:txBody>
      </p:sp>
      <p:pic>
        <p:nvPicPr>
          <p:cNvPr id="93185" name="Picture 1" descr="C:\Users\needhamg\AppData\Local\Microsoft\Windows\Temporary Internet Files\Content.IE5\3V7NKMZU\MC900434872[1].png"/>
          <p:cNvPicPr>
            <a:picLocks noChangeAspect="1" noChangeArrowheads="1"/>
          </p:cNvPicPr>
          <p:nvPr/>
        </p:nvPicPr>
        <p:blipFill>
          <a:blip r:embed="rId4" cstate="print"/>
          <a:srcRect t="-4001" r="12002"/>
          <a:stretch>
            <a:fillRect/>
          </a:stretch>
        </p:blipFill>
        <p:spPr bwMode="auto">
          <a:xfrm rot="16200000">
            <a:off x="3781925" y="-276724"/>
            <a:ext cx="4719280" cy="5577529"/>
          </a:xfrm>
          <a:prstGeom prst="rect">
            <a:avLst/>
          </a:prstGeom>
          <a:noFill/>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ctr">
            <a:normAutofit/>
          </a:bodyPr>
          <a:lstStyle/>
          <a:p>
            <a:pPr algn="ctr"/>
            <a:r>
              <a:rPr lang="en-US" sz="4800" b="1" dirty="0" smtClean="0">
                <a:solidFill>
                  <a:schemeClr val="tx1"/>
                </a:solidFill>
              </a:rPr>
              <a:t>Thank them for their </a:t>
            </a:r>
            <a:r>
              <a:rPr lang="en-US" sz="4800" b="1" u="sng" dirty="0" smtClean="0">
                <a:solidFill>
                  <a:schemeClr val="tx1"/>
                </a:solidFill>
              </a:rPr>
              <a:t>service</a:t>
            </a:r>
            <a:endParaRPr lang="en-US" sz="4800" b="1" u="sng" dirty="0">
              <a:solidFill>
                <a:schemeClr val="tx1"/>
              </a:solidFill>
            </a:endParaRPr>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2339080"/>
            <a:ext cx="6675549" cy="4422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03274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2" descr="http://img211.imageshack.us/img211/3186/snapshot20080517090418gx0.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457200" y="228600"/>
            <a:ext cx="8229600" cy="1143000"/>
          </a:xfrm>
        </p:spPr>
        <p:txBody>
          <a:bodyPr anchor="ctr">
            <a:normAutofit/>
          </a:bodyPr>
          <a:lstStyle/>
          <a:p>
            <a:pPr algn="ctr"/>
            <a:r>
              <a:rPr lang="en-US" sz="4800" b="1" dirty="0" smtClean="0">
                <a:solidFill>
                  <a:schemeClr val="bg1"/>
                </a:solidFill>
              </a:rPr>
              <a:t>How to make sense of the input</a:t>
            </a:r>
            <a:endParaRPr lang="en-US" sz="4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1429" name="Picture 5" descr="http://2.bp.blogspot.com/_SSZFc9PewiU/TGV1PPtiRrI/AAAAAAAAAAM/tu0xequZBvI/s1600/snowball-effect.jpg"/>
          <p:cNvPicPr>
            <a:picLocks noChangeAspect="1" noChangeArrowheads="1"/>
          </p:cNvPicPr>
          <p:nvPr/>
        </p:nvPicPr>
        <p:blipFill>
          <a:blip r:embed="rId3" cstate="print"/>
          <a:srcRect l="2560" r="8960"/>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0" y="381000"/>
            <a:ext cx="9144000" cy="1143000"/>
          </a:xfrm>
        </p:spPr>
        <p:txBody>
          <a:bodyPr>
            <a:normAutofit/>
          </a:bodyPr>
          <a:lstStyle/>
          <a:p>
            <a:r>
              <a:rPr lang="en-US" sz="4800" dirty="0" smtClean="0">
                <a:solidFill>
                  <a:schemeClr val="tx1"/>
                </a:solidFill>
              </a:rPr>
              <a:t>It’s everybody’s responsibility</a:t>
            </a:r>
            <a:endParaRPr lang="en-US" sz="4800" dirty="0">
              <a:solidFill>
                <a:schemeClr val="tx1"/>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82" name="Picture 2" descr="http://www.makecakeidea.net/wp-content/uploads/2011/10/Fruit-Cake-5.jpg"/>
          <p:cNvPicPr>
            <a:picLocks noChangeAspect="1" noChangeArrowheads="1"/>
          </p:cNvPicPr>
          <p:nvPr/>
        </p:nvPicPr>
        <p:blipFill>
          <a:blip r:embed="rId3" cstate="print"/>
          <a:srcRect/>
          <a:stretch>
            <a:fillRect/>
          </a:stretch>
        </p:blipFill>
        <p:spPr bwMode="auto">
          <a:xfrm>
            <a:off x="0" y="762000"/>
            <a:ext cx="9151968" cy="6096000"/>
          </a:xfrm>
          <a:prstGeom prst="rect">
            <a:avLst/>
          </a:prstGeom>
          <a:noFill/>
        </p:spPr>
      </p:pic>
      <p:sp>
        <p:nvSpPr>
          <p:cNvPr id="2" name="Title 1"/>
          <p:cNvSpPr>
            <a:spLocks noGrp="1"/>
          </p:cNvSpPr>
          <p:nvPr>
            <p:ph type="title"/>
          </p:nvPr>
        </p:nvSpPr>
        <p:spPr>
          <a:xfrm>
            <a:off x="0" y="457200"/>
            <a:ext cx="9144000" cy="1143000"/>
          </a:xfrm>
        </p:spPr>
        <p:txBody>
          <a:bodyPr>
            <a:normAutofit/>
          </a:bodyPr>
          <a:lstStyle/>
          <a:p>
            <a:r>
              <a:rPr lang="en-US" sz="4800" dirty="0" smtClean="0">
                <a:solidFill>
                  <a:schemeClr val="tx1"/>
                </a:solidFill>
              </a:rPr>
              <a:t>All input is not created equal</a:t>
            </a:r>
            <a:endParaRPr lang="en-US" sz="480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Sp="0">
  <p:cSld>
    <p:bg>
      <p:bgPr>
        <a:solidFill>
          <a:schemeClr val="tx1">
            <a:alpha val="13000"/>
          </a:schemeClr>
        </a:solidFill>
        <a:effectLst/>
      </p:bgPr>
    </p:bg>
    <p:spTree>
      <p:nvGrpSpPr>
        <p:cNvPr id="1" name=""/>
        <p:cNvGrpSpPr/>
        <p:nvPr/>
      </p:nvGrpSpPr>
      <p:grpSpPr>
        <a:xfrm>
          <a:off x="0" y="0"/>
          <a:ext cx="0" cy="0"/>
          <a:chOff x="0" y="0"/>
          <a:chExt cx="0" cy="0"/>
        </a:xfrm>
      </p:grpSpPr>
      <p:pic>
        <p:nvPicPr>
          <p:cNvPr id="68610" name="Picture 2" descr="http://www2.pictures.zimbio.com/gi/40+Years+Since+Elvis+Met+Nixon+NSyYth_IzLIl.jpg"/>
          <p:cNvPicPr>
            <a:picLocks noChangeAspect="1" noChangeArrowheads="1"/>
          </p:cNvPicPr>
          <p:nvPr/>
        </p:nvPicPr>
        <p:blipFill>
          <a:blip r:embed="rId3" cstate="print"/>
          <a:srcRect t="6386" r="4848" b="6386"/>
          <a:stretch>
            <a:fillRect/>
          </a:stretch>
        </p:blipFill>
        <p:spPr bwMode="auto">
          <a:xfrm>
            <a:off x="0" y="457200"/>
            <a:ext cx="9144000" cy="6390078"/>
          </a:xfrm>
          <a:prstGeom prst="rect">
            <a:avLst/>
          </a:prstGeom>
          <a:noFill/>
        </p:spPr>
      </p:pic>
      <p:sp>
        <p:nvSpPr>
          <p:cNvPr id="2" name="Title 1"/>
          <p:cNvSpPr>
            <a:spLocks noGrp="1"/>
          </p:cNvSpPr>
          <p:nvPr>
            <p:ph type="title"/>
          </p:nvPr>
        </p:nvSpPr>
        <p:spPr>
          <a:xfrm>
            <a:off x="0" y="152400"/>
            <a:ext cx="9144000" cy="1143000"/>
          </a:xfrm>
        </p:spPr>
        <p:txBody>
          <a:bodyPr anchor="t">
            <a:normAutofit/>
          </a:bodyPr>
          <a:lstStyle/>
          <a:p>
            <a:pPr algn="ctr"/>
            <a:r>
              <a:rPr lang="en-US" sz="4800" b="1" dirty="0" smtClean="0">
                <a:solidFill>
                  <a:schemeClr val="tx1"/>
                </a:solidFill>
              </a:rPr>
              <a:t>What people have in common</a:t>
            </a:r>
            <a:endParaRPr lang="en-US" sz="4800" b="1" dirty="0">
              <a:solidFill>
                <a:schemeClr val="tx1"/>
              </a:solidFill>
            </a:endParaRPr>
          </a:p>
        </p:txBody>
      </p:sp>
    </p:spTree>
    <p:extLst>
      <p:ext uri="{BB962C8B-B14F-4D97-AF65-F5344CB8AC3E}">
        <p14:creationId xmlns:p14="http://schemas.microsoft.com/office/powerpoint/2010/main" val="378987397"/>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676400"/>
          </a:xfrm>
        </p:spPr>
        <p:txBody>
          <a:bodyPr anchor="t">
            <a:normAutofit/>
          </a:bodyPr>
          <a:lstStyle/>
          <a:p>
            <a:r>
              <a:rPr lang="en-US" sz="4800" dirty="0" smtClean="0">
                <a:solidFill>
                  <a:schemeClr val="bg1"/>
                </a:solidFill>
              </a:rPr>
              <a:t>What generates </a:t>
            </a:r>
            <a:br>
              <a:rPr lang="en-US" sz="4800" dirty="0" smtClean="0">
                <a:solidFill>
                  <a:schemeClr val="bg1"/>
                </a:solidFill>
              </a:rPr>
            </a:br>
            <a:r>
              <a:rPr lang="en-US" sz="4800" dirty="0" smtClean="0">
                <a:solidFill>
                  <a:schemeClr val="bg1"/>
                </a:solidFill>
              </a:rPr>
              <a:t>the most enthusiasm</a:t>
            </a:r>
            <a:endParaRPr lang="en-US" sz="4800" dirty="0">
              <a:solidFill>
                <a:schemeClr val="bg1"/>
              </a:solidFill>
            </a:endParaRPr>
          </a:p>
        </p:txBody>
      </p:sp>
      <p:pic>
        <p:nvPicPr>
          <p:cNvPr id="1026" name="Picture 2" descr="http://www.degreeconnection.info/images/traveler-usc.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599" y="1600199"/>
            <a:ext cx="4067357" cy="270769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cdn.turner.com/si/multimedia/photo_gallery/1009/ncaa.2010.all-mascot.team/images/ucla-joe-bruin.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562600" y="1600200"/>
            <a:ext cx="2112745" cy="274320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grfx.cstv.com/schools/cal/graphics/cal-kids-day-mascot-250w.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127835"/>
            <a:ext cx="190500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cdn.turner.com/si/multimedia/photo_gallery/1004/mlb.mascots/images/sf-giants.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634162" y="3794459"/>
            <a:ext cx="1900238" cy="271462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www.footballbabble.com/images/sammy-slug.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19550" y="3836322"/>
            <a:ext cx="1771650" cy="26309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1527429"/>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733" name="Picture 5"/>
          <p:cNvPicPr>
            <a:picLocks noChangeAspect="1" noChangeArrowheads="1"/>
          </p:cNvPicPr>
          <p:nvPr/>
        </p:nvPicPr>
        <p:blipFill>
          <a:blip r:embed="rId3" cstate="print"/>
          <a:srcRect r="3009"/>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title"/>
          </p:nvPr>
        </p:nvSpPr>
        <p:spPr>
          <a:xfrm>
            <a:off x="0" y="304800"/>
            <a:ext cx="3962400" cy="3048000"/>
          </a:xfrm>
        </p:spPr>
        <p:txBody>
          <a:bodyPr>
            <a:normAutofit/>
          </a:bodyPr>
          <a:lstStyle/>
          <a:p>
            <a:r>
              <a:rPr lang="en-US" sz="4800" dirty="0" smtClean="0">
                <a:solidFill>
                  <a:schemeClr val="bg1"/>
                </a:solidFill>
              </a:rPr>
              <a:t>What </a:t>
            </a:r>
            <a:br>
              <a:rPr lang="en-US" sz="4800" dirty="0" smtClean="0">
                <a:solidFill>
                  <a:schemeClr val="bg1"/>
                </a:solidFill>
              </a:rPr>
            </a:br>
            <a:r>
              <a:rPr lang="en-US" sz="4800" dirty="0" smtClean="0">
                <a:solidFill>
                  <a:schemeClr val="bg1"/>
                </a:solidFill>
              </a:rPr>
              <a:t>surprises </a:t>
            </a:r>
            <a:br>
              <a:rPr lang="en-US" sz="4800" dirty="0" smtClean="0">
                <a:solidFill>
                  <a:schemeClr val="bg1"/>
                </a:solidFill>
              </a:rPr>
            </a:br>
            <a:r>
              <a:rPr lang="en-US" sz="4800" dirty="0" smtClean="0">
                <a:solidFill>
                  <a:schemeClr val="bg1"/>
                </a:solidFill>
              </a:rPr>
              <a:t>you</a:t>
            </a:r>
            <a:endParaRPr lang="en-US" sz="4800" dirty="0">
              <a:solidFill>
                <a:schemeClr val="bg1"/>
              </a:solidFill>
            </a:endParaRPr>
          </a:p>
        </p:txBody>
      </p:sp>
    </p:spTree>
    <p:extLst>
      <p:ext uri="{BB962C8B-B14F-4D97-AF65-F5344CB8AC3E}">
        <p14:creationId xmlns:p14="http://schemas.microsoft.com/office/powerpoint/2010/main" val="121729878"/>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2" name="Picture 4" descr="http://www.planetware.com/i/photo/skagit-county-historical-museum-la-conner-wa227.jpg"/>
          <p:cNvPicPr>
            <a:picLocks noChangeAspect="1" noChangeArrowheads="1"/>
          </p:cNvPicPr>
          <p:nvPr/>
        </p:nvPicPr>
        <p:blipFill>
          <a:blip r:embed="rId3" cstate="print"/>
          <a:srcRect l="6000" r="6000"/>
          <a:stretch>
            <a:fillRect/>
          </a:stretch>
        </p:blipFill>
        <p:spPr bwMode="auto">
          <a:xfrm>
            <a:off x="0" y="0"/>
            <a:ext cx="9144000" cy="6858000"/>
          </a:xfrm>
          <a:prstGeom prst="rect">
            <a:avLst/>
          </a:prstGeom>
          <a:noFill/>
        </p:spPr>
      </p:pic>
      <p:sp>
        <p:nvSpPr>
          <p:cNvPr id="4" name="Title 3"/>
          <p:cNvSpPr>
            <a:spLocks noGrp="1"/>
          </p:cNvSpPr>
          <p:nvPr>
            <p:ph type="title"/>
          </p:nvPr>
        </p:nvSpPr>
        <p:spPr>
          <a:xfrm>
            <a:off x="0" y="5410200"/>
            <a:ext cx="9144000" cy="1143000"/>
          </a:xfrm>
        </p:spPr>
        <p:txBody>
          <a:bodyPr>
            <a:normAutofit/>
          </a:bodyPr>
          <a:lstStyle/>
          <a:p>
            <a:r>
              <a:rPr lang="en-US" sz="4800" dirty="0" smtClean="0">
                <a:solidFill>
                  <a:schemeClr val="bg1"/>
                </a:solidFill>
              </a:rPr>
              <a:t>What comes up most often</a:t>
            </a:r>
            <a:endParaRPr lang="en-US" sz="4800" dirty="0">
              <a:solidFill>
                <a:schemeClr val="bg1"/>
              </a:solidFill>
            </a:endParaRPr>
          </a:p>
        </p:txBody>
      </p:sp>
    </p:spTree>
    <p:extLst>
      <p:ext uri="{BB962C8B-B14F-4D97-AF65-F5344CB8AC3E}">
        <p14:creationId xmlns:p14="http://schemas.microsoft.com/office/powerpoint/2010/main" val="2082716274"/>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p:spPr>
        <p:txBody>
          <a:bodyPr>
            <a:normAutofit/>
          </a:bodyPr>
          <a:lstStyle/>
          <a:p>
            <a:r>
              <a:rPr lang="en-US" sz="4800" dirty="0" smtClean="0">
                <a:solidFill>
                  <a:schemeClr val="tx1"/>
                </a:solidFill>
              </a:rPr>
              <a:t>Learning from the inaccuracies</a:t>
            </a:r>
            <a:endParaRPr lang="en-US" sz="4800" dirty="0">
              <a:solidFill>
                <a:schemeClr val="tx1"/>
              </a:solidFill>
            </a:endParaRPr>
          </a:p>
        </p:txBody>
      </p:sp>
      <p:pic>
        <p:nvPicPr>
          <p:cNvPr id="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600" y="1447800"/>
            <a:ext cx="7150618" cy="541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bg>
      <p:bgPr>
        <a:solidFill>
          <a:srgbClr val="006699"/>
        </a:solidFill>
        <a:effectLst/>
      </p:bgPr>
    </p:bg>
    <p:spTree>
      <p:nvGrpSpPr>
        <p:cNvPr id="1" name=""/>
        <p:cNvGrpSpPr/>
        <p:nvPr/>
      </p:nvGrpSpPr>
      <p:grpSpPr>
        <a:xfrm>
          <a:off x="0" y="0"/>
          <a:ext cx="0" cy="0"/>
          <a:chOff x="0" y="0"/>
          <a:chExt cx="0" cy="0"/>
        </a:xfrm>
      </p:grpSpPr>
      <p:pic>
        <p:nvPicPr>
          <p:cNvPr id="69634" name="Picture 2" descr="http://andyfreeberg.com/editorial/photos/8goldengate_h.jpg"/>
          <p:cNvPicPr>
            <a:picLocks noChangeAspect="1" noChangeArrowheads="1"/>
          </p:cNvPicPr>
          <p:nvPr/>
        </p:nvPicPr>
        <p:blipFill>
          <a:blip r:embed="rId3" cstate="print"/>
          <a:srcRect/>
          <a:stretch>
            <a:fillRect/>
          </a:stretch>
        </p:blipFill>
        <p:spPr bwMode="auto">
          <a:xfrm>
            <a:off x="0" y="0"/>
            <a:ext cx="9181882" cy="6858001"/>
          </a:xfrm>
          <a:prstGeom prst="rect">
            <a:avLst/>
          </a:prstGeom>
          <a:noFill/>
        </p:spPr>
      </p:pic>
      <p:sp>
        <p:nvSpPr>
          <p:cNvPr id="2" name="Title 1"/>
          <p:cNvSpPr>
            <a:spLocks noGrp="1"/>
          </p:cNvSpPr>
          <p:nvPr>
            <p:ph type="title"/>
          </p:nvPr>
        </p:nvSpPr>
        <p:spPr>
          <a:xfrm>
            <a:off x="457200" y="457200"/>
            <a:ext cx="8229600" cy="1143000"/>
          </a:xfrm>
        </p:spPr>
        <p:txBody>
          <a:bodyPr anchor="ctr">
            <a:normAutofit/>
          </a:bodyPr>
          <a:lstStyle/>
          <a:p>
            <a:pPr algn="r"/>
            <a:r>
              <a:rPr lang="en-US" sz="4800" b="1" dirty="0" smtClean="0">
                <a:solidFill>
                  <a:schemeClr val="bg1"/>
                </a:solidFill>
              </a:rPr>
              <a:t>…and repeat</a:t>
            </a:r>
            <a:endParaRPr lang="en-US" sz="4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accent1">
            <a:lumMod val="5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381000"/>
            <a:ext cx="9144000" cy="1143000"/>
          </a:xfrm>
        </p:spPr>
        <p:txBody>
          <a:bodyPr>
            <a:normAutofit/>
          </a:bodyPr>
          <a:lstStyle/>
          <a:p>
            <a:r>
              <a:rPr lang="en-US" sz="4800" dirty="0" smtClean="0">
                <a:solidFill>
                  <a:schemeClr val="bg1"/>
                </a:solidFill>
              </a:rPr>
              <a:t>Let’s continue the conversation!</a:t>
            </a:r>
            <a:endParaRPr lang="en-US" sz="4800" dirty="0">
              <a:solidFill>
                <a:schemeClr val="bg1"/>
              </a:solidFill>
            </a:endParaRPr>
          </a:p>
        </p:txBody>
      </p:sp>
      <p:pic>
        <p:nvPicPr>
          <p:cNvPr id="5" name="Picture 4" descr="C:\Users\Joan\Pictures\G and J\Photo by Chuck O'Shea.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4440" r="6795"/>
          <a:stretch/>
        </p:blipFill>
        <p:spPr bwMode="auto">
          <a:xfrm>
            <a:off x="1676400" y="2451339"/>
            <a:ext cx="5867400" cy="4406662"/>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4800600" y="6248400"/>
            <a:ext cx="2286000" cy="276999"/>
          </a:xfrm>
          <a:prstGeom prst="rect">
            <a:avLst/>
          </a:prstGeom>
          <a:noFill/>
        </p:spPr>
        <p:txBody>
          <a:bodyPr wrap="square" rtlCol="0">
            <a:spAutoFit/>
          </a:bodyPr>
          <a:lstStyle/>
          <a:p>
            <a:pPr algn="r"/>
            <a:r>
              <a:rPr lang="en-US" sz="1200" dirty="0" smtClean="0">
                <a:solidFill>
                  <a:schemeClr val="bg1"/>
                </a:solidFill>
              </a:rPr>
              <a:t>Photo by Chuck O’Shea</a:t>
            </a:r>
            <a:endParaRPr lang="en-US" sz="1200" dirty="0">
              <a:solidFill>
                <a:schemeClr val="bg1"/>
              </a:solidFill>
            </a:endParaRPr>
          </a:p>
        </p:txBody>
      </p:sp>
      <p:sp>
        <p:nvSpPr>
          <p:cNvPr id="7" name="TextBox 6"/>
          <p:cNvSpPr txBox="1"/>
          <p:nvPr/>
        </p:nvSpPr>
        <p:spPr>
          <a:xfrm>
            <a:off x="1371600" y="1371600"/>
            <a:ext cx="6400800" cy="954107"/>
          </a:xfrm>
          <a:prstGeom prst="rect">
            <a:avLst/>
          </a:prstGeom>
          <a:noFill/>
        </p:spPr>
        <p:txBody>
          <a:bodyPr wrap="square" rtlCol="0">
            <a:spAutoFit/>
          </a:bodyPr>
          <a:lstStyle/>
          <a:p>
            <a:pPr algn="ctr"/>
            <a:r>
              <a:rPr lang="en-US" sz="2800" b="1" dirty="0" smtClean="0">
                <a:solidFill>
                  <a:schemeClr val="bg1"/>
                </a:solidFill>
                <a:latin typeface="+mj-lt"/>
              </a:rPr>
              <a:t>http://georgeandjoan.com</a:t>
            </a:r>
          </a:p>
          <a:p>
            <a:pPr algn="ctr"/>
            <a:r>
              <a:rPr lang="en-US" sz="2800" b="1" dirty="0" smtClean="0">
                <a:solidFill>
                  <a:schemeClr val="bg1"/>
                </a:solidFill>
                <a:latin typeface="+mj-lt"/>
              </a:rPr>
              <a:t>hello@georgeandjoan.com</a:t>
            </a:r>
            <a:r>
              <a:rPr lang="en-US" sz="2800" dirty="0" smtClean="0">
                <a:solidFill>
                  <a:schemeClr val="bg1"/>
                </a:solidFill>
                <a:latin typeface="+mj-lt"/>
              </a:rPr>
              <a:t> </a:t>
            </a:r>
            <a:endParaRPr lang="en-US" sz="2800" dirty="0">
              <a:solidFill>
                <a:schemeClr val="bg1"/>
              </a:solidFill>
              <a:latin typeface="+mj-lt"/>
            </a:endParaRP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Content Placeholder 2"/>
          <p:cNvSpPr>
            <a:spLocks noGrp="1"/>
          </p:cNvSpPr>
          <p:nvPr>
            <p:ph idx="1"/>
          </p:nvPr>
        </p:nvSpPr>
        <p:spPr>
          <a:xfrm>
            <a:off x="1447800" y="4419600"/>
            <a:ext cx="6324600" cy="1866900"/>
          </a:xfrm>
        </p:spPr>
        <p:txBody>
          <a:bodyPr/>
          <a:lstStyle/>
          <a:p>
            <a:pPr marL="0" indent="0" algn="ctr">
              <a:buFontTx/>
              <a:buNone/>
            </a:pPr>
            <a:r>
              <a:rPr lang="en-US" sz="1400">
                <a:latin typeface="Arial" charset="0"/>
              </a:rPr>
              <a:t>Infopeople webinars are supported by the U.S. Institute of Museum and Library Services under the provisions of the Library Services and Technology Act, administered in California by the State Librarian. This material is licensed under a Creative Commons 3.0 Share &amp; Share-Alike license. Use of this material should credit the author and funding source.</a:t>
            </a:r>
          </a:p>
          <a:p>
            <a:pPr marL="0" indent="0" algn="ctr">
              <a:buFontTx/>
              <a:buNone/>
            </a:pPr>
            <a:endParaRPr lang="en-US" sz="1400">
              <a:latin typeface="Arial" charset="0"/>
            </a:endParaRPr>
          </a:p>
        </p:txBody>
      </p:sp>
      <p:pic>
        <p:nvPicPr>
          <p:cNvPr id="57346" name="Picture 5" descr="Inofpeople logo.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62200" y="1676400"/>
            <a:ext cx="4978400" cy="2165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016944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bg>
      <p:bgPr>
        <a:solidFill>
          <a:srgbClr val="FFFFCC">
            <a:alpha val="2000"/>
          </a:srgbClr>
        </a:solidFill>
        <a:effectLst/>
      </p:bgPr>
    </p:bg>
    <p:spTree>
      <p:nvGrpSpPr>
        <p:cNvPr id="1" name=""/>
        <p:cNvGrpSpPr/>
        <p:nvPr/>
      </p:nvGrpSpPr>
      <p:grpSpPr>
        <a:xfrm>
          <a:off x="0" y="0"/>
          <a:ext cx="0" cy="0"/>
          <a:chOff x="0" y="0"/>
          <a:chExt cx="0" cy="0"/>
        </a:xfrm>
      </p:grpSpPr>
      <p:pic>
        <p:nvPicPr>
          <p:cNvPr id="107522" name="Picture 2" descr="http://2.bp.blogspot.com/-f-zg4jxS3X4/TjRAQ9ZY5mI/AAAAAAAAGrE/E3DVZf-sJsE/s1600/test3.jpg"/>
          <p:cNvPicPr>
            <a:picLocks noChangeAspect="1" noChangeArrowheads="1"/>
          </p:cNvPicPr>
          <p:nvPr/>
        </p:nvPicPr>
        <p:blipFill>
          <a:blip r:embed="rId3" cstate="print"/>
          <a:srcRect/>
          <a:stretch>
            <a:fillRect/>
          </a:stretch>
        </p:blipFill>
        <p:spPr bwMode="auto">
          <a:xfrm>
            <a:off x="2667000" y="0"/>
            <a:ext cx="6419850" cy="6858001"/>
          </a:xfrm>
          <a:prstGeom prst="rect">
            <a:avLst/>
          </a:prstGeom>
          <a:noFill/>
        </p:spPr>
      </p:pic>
      <p:sp>
        <p:nvSpPr>
          <p:cNvPr id="2" name="Title 1"/>
          <p:cNvSpPr>
            <a:spLocks noGrp="1"/>
          </p:cNvSpPr>
          <p:nvPr>
            <p:ph type="title"/>
          </p:nvPr>
        </p:nvSpPr>
        <p:spPr>
          <a:xfrm>
            <a:off x="457200" y="0"/>
            <a:ext cx="2362200" cy="6858000"/>
          </a:xfrm>
        </p:spPr>
        <p:txBody>
          <a:bodyPr anchor="ctr">
            <a:normAutofit/>
          </a:bodyPr>
          <a:lstStyle/>
          <a:p>
            <a:pPr algn="ctr"/>
            <a:r>
              <a:rPr lang="en-US" sz="4800" b="1" dirty="0" smtClean="0">
                <a:solidFill>
                  <a:schemeClr val="tx1"/>
                </a:solidFill>
              </a:rPr>
              <a:t>Can’t afford to guess</a:t>
            </a:r>
            <a:endParaRPr lang="en-US" sz="48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05474" name="Picture 2" descr="http://www.acts17leadership.com/wp-content/uploads/2011/03/demographics2.jpg"/>
          <p:cNvPicPr>
            <a:picLocks noChangeAspect="1" noChangeArrowheads="1"/>
          </p:cNvPicPr>
          <p:nvPr/>
        </p:nvPicPr>
        <p:blipFill>
          <a:blip r:embed="rId3" cstate="print"/>
          <a:srcRect l="1595" t="5533" r="1595" b="2767"/>
          <a:stretch>
            <a:fillRect/>
          </a:stretch>
        </p:blipFill>
        <p:spPr bwMode="auto">
          <a:xfrm>
            <a:off x="123558" y="1219200"/>
            <a:ext cx="8874264" cy="5638799"/>
          </a:xfrm>
          <a:prstGeom prst="rect">
            <a:avLst/>
          </a:prstGeom>
          <a:noFill/>
        </p:spPr>
      </p:pic>
      <p:sp>
        <p:nvSpPr>
          <p:cNvPr id="2" name="Title 1"/>
          <p:cNvSpPr>
            <a:spLocks noGrp="1"/>
          </p:cNvSpPr>
          <p:nvPr>
            <p:ph type="title"/>
          </p:nvPr>
        </p:nvSpPr>
        <p:spPr>
          <a:xfrm>
            <a:off x="457200" y="304800"/>
            <a:ext cx="8229600" cy="1143000"/>
          </a:xfrm>
        </p:spPr>
        <p:txBody>
          <a:bodyPr>
            <a:normAutofit/>
          </a:bodyPr>
          <a:lstStyle/>
          <a:p>
            <a:pPr algn="ctr"/>
            <a:r>
              <a:rPr lang="en-US" sz="4800" b="1" dirty="0" smtClean="0">
                <a:solidFill>
                  <a:schemeClr val="tx1"/>
                </a:solidFill>
              </a:rPr>
              <a:t>Demographics are not enough</a:t>
            </a:r>
            <a:endParaRPr lang="en-US" sz="4800" b="1" dirty="0">
              <a:solidFill>
                <a:schemeClr val="tx1"/>
              </a:solidFill>
            </a:endParaRPr>
          </a:p>
        </p:txBody>
      </p:sp>
    </p:spTree>
    <p:extLst>
      <p:ext uri="{BB962C8B-B14F-4D97-AF65-F5344CB8AC3E}">
        <p14:creationId xmlns:p14="http://schemas.microsoft.com/office/powerpoint/2010/main" val="350433866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p:cSld>
    <p:bg>
      <p:bgPr>
        <a:solidFill>
          <a:srgbClr val="FCD0D1">
            <a:alpha val="50000"/>
          </a:srgb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29200" y="0"/>
            <a:ext cx="4114800" cy="6858000"/>
          </a:xfrm>
        </p:spPr>
        <p:txBody>
          <a:bodyPr anchor="ctr">
            <a:normAutofit/>
          </a:bodyPr>
          <a:lstStyle/>
          <a:p>
            <a:pPr algn="ctr"/>
            <a:r>
              <a:rPr lang="en-US" sz="4800" b="1" dirty="0" smtClean="0">
                <a:solidFill>
                  <a:schemeClr val="tx1"/>
                </a:solidFill>
              </a:rPr>
              <a:t>Neither are satisfaction surveys</a:t>
            </a:r>
            <a:endParaRPr lang="en-US" sz="4800" b="1" dirty="0">
              <a:solidFill>
                <a:schemeClr val="tx1"/>
              </a:solidFill>
            </a:endParaRPr>
          </a:p>
        </p:txBody>
      </p:sp>
      <p:pic>
        <p:nvPicPr>
          <p:cNvPr id="84994" name="Picture 2" descr="http://www.nicolebaer.net/NICKI/images/MPj04222100000%5b1%5d.jpg"/>
          <p:cNvPicPr>
            <a:picLocks noChangeAspect="1" noChangeArrowheads="1"/>
          </p:cNvPicPr>
          <p:nvPr/>
        </p:nvPicPr>
        <p:blipFill>
          <a:blip r:embed="rId3" cstate="print"/>
          <a:srcRect/>
          <a:stretch>
            <a:fillRect/>
          </a:stretch>
        </p:blipFill>
        <p:spPr bwMode="auto">
          <a:xfrm>
            <a:off x="0" y="0"/>
            <a:ext cx="4730183" cy="6858000"/>
          </a:xfrm>
          <a:prstGeom prst="rect">
            <a:avLst/>
          </a:prstGeom>
          <a:noFill/>
        </p:spPr>
      </p:pic>
    </p:spTree>
    <p:extLst>
      <p:ext uri="{BB962C8B-B14F-4D97-AF65-F5344CB8AC3E}">
        <p14:creationId xmlns:p14="http://schemas.microsoft.com/office/powerpoint/2010/main" val="1424191107"/>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6503" name="Picture 7" descr="http://img.pr.com/release-file/0810/111400/pat-doe-questionmark.jpg"/>
          <p:cNvPicPr>
            <a:picLocks noChangeAspect="1" noChangeArrowheads="1"/>
          </p:cNvPicPr>
          <p:nvPr/>
        </p:nvPicPr>
        <p:blipFill>
          <a:blip r:embed="rId3" cstate="print"/>
          <a:srcRect/>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152400"/>
            <a:ext cx="9144000" cy="1810512"/>
          </a:xfrm>
        </p:spPr>
        <p:txBody>
          <a:bodyPr anchor="t">
            <a:normAutofit/>
          </a:bodyPr>
          <a:lstStyle/>
          <a:p>
            <a:pPr algn="ctr"/>
            <a:r>
              <a:rPr lang="en-US" sz="4800" b="1" dirty="0" smtClean="0">
                <a:solidFill>
                  <a:schemeClr val="tx1"/>
                </a:solidFill>
              </a:rPr>
              <a:t>Who speaks for your community?</a:t>
            </a:r>
            <a:endParaRPr lang="en-US" sz="4800"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chemeClr val="accent1">
            <a:lumMod val="75000"/>
            <a:alpha val="53000"/>
          </a:schemeClr>
        </a:solidFill>
        <a:effectLst/>
      </p:bgPr>
    </p:bg>
    <p:spTree>
      <p:nvGrpSpPr>
        <p:cNvPr id="1" name=""/>
        <p:cNvGrpSpPr/>
        <p:nvPr/>
      </p:nvGrpSpPr>
      <p:grpSpPr>
        <a:xfrm>
          <a:off x="0" y="0"/>
          <a:ext cx="0" cy="0"/>
          <a:chOff x="0" y="0"/>
          <a:chExt cx="0" cy="0"/>
        </a:xfrm>
      </p:grpSpPr>
      <p:pic>
        <p:nvPicPr>
          <p:cNvPr id="102404" name="Picture 4" descr="http://www.matc.edu/Images/matc_news/pvf/Ribbon-Cut-2.jpg"/>
          <p:cNvPicPr>
            <a:picLocks noChangeAspect="1" noChangeArrowheads="1"/>
          </p:cNvPicPr>
          <p:nvPr/>
        </p:nvPicPr>
        <p:blipFill>
          <a:blip r:embed="rId3" cstate="print"/>
          <a:srcRect/>
          <a:stretch>
            <a:fillRect/>
          </a:stretch>
        </p:blipFill>
        <p:spPr bwMode="auto">
          <a:xfrm>
            <a:off x="0" y="731518"/>
            <a:ext cx="9144000" cy="6126482"/>
          </a:xfrm>
          <a:prstGeom prst="rect">
            <a:avLst/>
          </a:prstGeom>
          <a:noFill/>
        </p:spPr>
      </p:pic>
      <p:sp>
        <p:nvSpPr>
          <p:cNvPr id="2" name="Title 1"/>
          <p:cNvSpPr>
            <a:spLocks noGrp="1"/>
          </p:cNvSpPr>
          <p:nvPr>
            <p:ph type="title"/>
          </p:nvPr>
        </p:nvSpPr>
        <p:spPr>
          <a:xfrm>
            <a:off x="0" y="0"/>
            <a:ext cx="9144000" cy="1143000"/>
          </a:xfrm>
        </p:spPr>
        <p:txBody>
          <a:bodyPr anchor="ctr">
            <a:normAutofit/>
          </a:bodyPr>
          <a:lstStyle/>
          <a:p>
            <a:pPr algn="ctr"/>
            <a:r>
              <a:rPr lang="en-US" sz="4800" b="1" spc="-130" dirty="0" smtClean="0">
                <a:solidFill>
                  <a:schemeClr val="tx1"/>
                </a:solidFill>
              </a:rPr>
              <a:t>What does your community value?</a:t>
            </a:r>
            <a:endParaRPr lang="en-US" sz="4800" b="1" spc="-130"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http://www.zastavki.com/pictures/1280x1024/2010/Movies_Films_S_episode_Sherlock_Holmes_024711_.jpg"/>
          <p:cNvPicPr>
            <a:picLocks noChangeAspect="1" noChangeArrowheads="1"/>
          </p:cNvPicPr>
          <p:nvPr/>
        </p:nvPicPr>
        <p:blipFill>
          <a:blip r:embed="rId3" cstate="print"/>
          <a:srcRect b="7031"/>
          <a:stretch>
            <a:fillRect/>
          </a:stretch>
        </p:blipFill>
        <p:spPr bwMode="auto">
          <a:xfrm>
            <a:off x="0" y="0"/>
            <a:ext cx="9144000" cy="6858000"/>
          </a:xfrm>
          <a:prstGeom prst="rect">
            <a:avLst/>
          </a:prstGeom>
          <a:noFill/>
        </p:spPr>
      </p:pic>
      <p:sp>
        <p:nvSpPr>
          <p:cNvPr id="2" name="Title 1"/>
          <p:cNvSpPr>
            <a:spLocks noGrp="1"/>
          </p:cNvSpPr>
          <p:nvPr>
            <p:ph type="title"/>
          </p:nvPr>
        </p:nvSpPr>
        <p:spPr>
          <a:xfrm>
            <a:off x="0" y="5334000"/>
            <a:ext cx="9144000" cy="1143000"/>
          </a:xfrm>
        </p:spPr>
        <p:txBody>
          <a:bodyPr anchor="ctr">
            <a:normAutofit/>
          </a:bodyPr>
          <a:lstStyle/>
          <a:p>
            <a:pPr algn="ctr"/>
            <a:r>
              <a:rPr lang="en-US" sz="4800" b="1" dirty="0" smtClean="0">
                <a:solidFill>
                  <a:schemeClr val="bg1"/>
                </a:solidFill>
              </a:rPr>
              <a:t>How to ask the right questions</a:t>
            </a:r>
            <a:endParaRPr lang="en-US" sz="4800" b="1"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2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3.xml><?xml version="1.0" encoding="utf-8"?>
<a:theme xmlns:a="http://schemas.openxmlformats.org/drawingml/2006/main" name="4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4.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1732</TotalTime>
  <Words>226</Words>
  <Application>Microsoft Macintosh PowerPoint</Application>
  <PresentationFormat>On-screen Show (4:3)</PresentationFormat>
  <Paragraphs>44</Paragraphs>
  <Slides>38</Slides>
  <Notes>37</Notes>
  <HiddenSlides>0</HiddenSlides>
  <MMClips>0</MMClips>
  <ScaleCrop>false</ScaleCrop>
  <HeadingPairs>
    <vt:vector size="4" baseType="variant">
      <vt:variant>
        <vt:lpstr>Theme</vt:lpstr>
      </vt:variant>
      <vt:variant>
        <vt:i4>4</vt:i4>
      </vt:variant>
      <vt:variant>
        <vt:lpstr>Slide Titles</vt:lpstr>
      </vt:variant>
      <vt:variant>
        <vt:i4>38</vt:i4>
      </vt:variant>
    </vt:vector>
  </HeadingPairs>
  <TitlesOfParts>
    <vt:vector size="42" baseType="lpstr">
      <vt:lpstr>Flow</vt:lpstr>
      <vt:lpstr>2_Flow</vt:lpstr>
      <vt:lpstr>4_Flow</vt:lpstr>
      <vt:lpstr>6_Flow</vt:lpstr>
      <vt:lpstr>Tell Me Something  I Don’t Know:   Meaningful  Community Engagement</vt:lpstr>
      <vt:lpstr>Community focus is essential</vt:lpstr>
      <vt:lpstr>It’s everybody’s responsibility</vt:lpstr>
      <vt:lpstr>Can’t afford to guess</vt:lpstr>
      <vt:lpstr>Demographics are not enough</vt:lpstr>
      <vt:lpstr>Neither are satisfaction surveys</vt:lpstr>
      <vt:lpstr>Who speaks for your community?</vt:lpstr>
      <vt:lpstr>What does your community value?</vt:lpstr>
      <vt:lpstr>How to ask the right questions</vt:lpstr>
      <vt:lpstr>What they know about</vt:lpstr>
      <vt:lpstr>What they care about</vt:lpstr>
      <vt:lpstr>How they see themselves</vt:lpstr>
      <vt:lpstr>Listen, don’t explain</vt:lpstr>
      <vt:lpstr>How to talk about the future</vt:lpstr>
      <vt:lpstr>Analogies</vt:lpstr>
      <vt:lpstr>Experiences</vt:lpstr>
      <vt:lpstr>Outcomes</vt:lpstr>
      <vt:lpstr>How to avoid wasting time </vt:lpstr>
      <vt:lpstr>No library predictions</vt:lpstr>
      <vt:lpstr>No commitments to  non-existent services</vt:lpstr>
      <vt:lpstr>No free ice cream</vt:lpstr>
      <vt:lpstr>How to connect effectively</vt:lpstr>
      <vt:lpstr>Effective community meetings</vt:lpstr>
      <vt:lpstr>Effective  social  media</vt:lpstr>
      <vt:lpstr>Effective interviews</vt:lpstr>
      <vt:lpstr>Effective focus groups</vt:lpstr>
      <vt:lpstr>Effective surveys</vt:lpstr>
      <vt:lpstr>Thank them for their service</vt:lpstr>
      <vt:lpstr>How to make sense of the input</vt:lpstr>
      <vt:lpstr>All input is not created equal</vt:lpstr>
      <vt:lpstr>What people have in common</vt:lpstr>
      <vt:lpstr>What generates  the most enthusiasm</vt:lpstr>
      <vt:lpstr>What  surprises  you</vt:lpstr>
      <vt:lpstr>What comes up most often</vt:lpstr>
      <vt:lpstr>Learning from the inaccuracies</vt:lpstr>
      <vt:lpstr>…and repeat</vt:lpstr>
      <vt:lpstr>Let’s continue the conversation!</vt:lpstr>
      <vt:lpstr>PowerPoint Presentation</vt:lpstr>
    </vt:vector>
  </TitlesOfParts>
  <Company>OCLC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Tell Me Something I Don't Know</dc:title>
  <dc:creator>George Needham;Joan Frye Williams</dc:creator>
  <cp:lastModifiedBy>Charles OShea</cp:lastModifiedBy>
  <cp:revision>174</cp:revision>
  <cp:lastPrinted>2012-06-11T16:53:20Z</cp:lastPrinted>
  <dcterms:created xsi:type="dcterms:W3CDTF">2011-11-17T13:52:32Z</dcterms:created>
  <dcterms:modified xsi:type="dcterms:W3CDTF">2012-06-11T16:53:45Z</dcterms:modified>
</cp:coreProperties>
</file>