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58"/>
  </p:notesMasterIdLst>
  <p:handoutMasterIdLst>
    <p:handoutMasterId r:id="rId59"/>
  </p:handoutMasterIdLst>
  <p:sldIdLst>
    <p:sldId id="256" r:id="rId2"/>
    <p:sldId id="294" r:id="rId3"/>
    <p:sldId id="268" r:id="rId4"/>
    <p:sldId id="271" r:id="rId5"/>
    <p:sldId id="272" r:id="rId6"/>
    <p:sldId id="284" r:id="rId7"/>
    <p:sldId id="285" r:id="rId8"/>
    <p:sldId id="308" r:id="rId9"/>
    <p:sldId id="331" r:id="rId10"/>
    <p:sldId id="286" r:id="rId11"/>
    <p:sldId id="295" r:id="rId12"/>
    <p:sldId id="296" r:id="rId13"/>
    <p:sldId id="341" r:id="rId14"/>
    <p:sldId id="316" r:id="rId15"/>
    <p:sldId id="297" r:id="rId16"/>
    <p:sldId id="310" r:id="rId17"/>
    <p:sldId id="319" r:id="rId18"/>
    <p:sldId id="269" r:id="rId19"/>
    <p:sldId id="342" r:id="rId20"/>
    <p:sldId id="288" r:id="rId21"/>
    <p:sldId id="276" r:id="rId22"/>
    <p:sldId id="335" r:id="rId23"/>
    <p:sldId id="337" r:id="rId24"/>
    <p:sldId id="338" r:id="rId25"/>
    <p:sldId id="279" r:id="rId26"/>
    <p:sldId id="299" r:id="rId27"/>
    <p:sldId id="305" r:id="rId28"/>
    <p:sldId id="313" r:id="rId29"/>
    <p:sldId id="314" r:id="rId30"/>
    <p:sldId id="277" r:id="rId31"/>
    <p:sldId id="325" r:id="rId32"/>
    <p:sldId id="326" r:id="rId33"/>
    <p:sldId id="260" r:id="rId34"/>
    <p:sldId id="346" r:id="rId35"/>
    <p:sldId id="347" r:id="rId36"/>
    <p:sldId id="327" r:id="rId37"/>
    <p:sldId id="328" r:id="rId38"/>
    <p:sldId id="330" r:id="rId39"/>
    <p:sldId id="329" r:id="rId40"/>
    <p:sldId id="280" r:id="rId41"/>
    <p:sldId id="306" r:id="rId42"/>
    <p:sldId id="317" r:id="rId43"/>
    <p:sldId id="318" r:id="rId44"/>
    <p:sldId id="300" r:id="rId45"/>
    <p:sldId id="323" r:id="rId46"/>
    <p:sldId id="345" r:id="rId47"/>
    <p:sldId id="343" r:id="rId48"/>
    <p:sldId id="315" r:id="rId49"/>
    <p:sldId id="263" r:id="rId50"/>
    <p:sldId id="344" r:id="rId51"/>
    <p:sldId id="339" r:id="rId52"/>
    <p:sldId id="340" r:id="rId53"/>
    <p:sldId id="324" r:id="rId54"/>
    <p:sldId id="348" r:id="rId55"/>
    <p:sldId id="350" r:id="rId56"/>
    <p:sldId id="351" r:id="rId5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898" autoAdjust="0"/>
    <p:restoredTop sz="68412" autoAdjust="0"/>
  </p:normalViewPr>
  <p:slideViewPr>
    <p:cSldViewPr>
      <p:cViewPr varScale="1">
        <p:scale>
          <a:sx n="119" d="100"/>
          <a:sy n="119" d="100"/>
        </p:scale>
        <p:origin x="-992"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notesMaster" Target="notesMasters/notesMaster1.xml"/><Relationship Id="rId59" Type="http://schemas.openxmlformats.org/officeDocument/2006/relationships/handoutMaster" Target="handoutMasters/handout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914400" y="-25218"/>
            <a:ext cx="5171440" cy="711018"/>
          </a:xfrm>
          <a:prstGeom prst="rect">
            <a:avLst/>
          </a:prstGeom>
        </p:spPr>
        <p:txBody>
          <a:bodyPr vert="horz" lIns="93177" tIns="46589" rIns="93177" bIns="46589" rtlCol="0" anchor="ctr"/>
          <a:lstStyle>
            <a:lvl1pPr algn="l">
              <a:defRPr sz="1200"/>
            </a:lvl1pPr>
          </a:lstStyle>
          <a:p>
            <a:pPr algn="ctr"/>
            <a:r>
              <a:rPr lang="en-US" dirty="0"/>
              <a:t>Operation Health: Resources for Veterans and Their Families</a:t>
            </a:r>
            <a:endParaRPr lang="en-US" dirty="0"/>
          </a:p>
        </p:txBody>
      </p:sp>
      <p:sp>
        <p:nvSpPr>
          <p:cNvPr id="3" name="Date Placeholder 2"/>
          <p:cNvSpPr>
            <a:spLocks noGrp="1"/>
          </p:cNvSpPr>
          <p:nvPr>
            <p:ph type="dt" sz="quarter" idx="1"/>
          </p:nvPr>
        </p:nvSpPr>
        <p:spPr>
          <a:xfrm>
            <a:off x="6096000" y="0"/>
            <a:ext cx="912778" cy="464820"/>
          </a:xfrm>
          <a:prstGeom prst="rect">
            <a:avLst/>
          </a:prstGeom>
        </p:spPr>
        <p:txBody>
          <a:bodyPr vert="horz" lIns="93177" tIns="46589" rIns="93177" bIns="46589" rtlCol="0"/>
          <a:lstStyle>
            <a:lvl1pPr algn="r">
              <a:defRPr sz="1200"/>
            </a:lvl1pPr>
          </a:lstStyle>
          <a:p>
            <a:r>
              <a:rPr lang="en-US" dirty="0" smtClean="0"/>
              <a:t>6/13/2012</a:t>
            </a:r>
            <a:endParaRPr lang="en-US" dirty="0"/>
          </a:p>
        </p:txBody>
      </p:sp>
      <p:sp>
        <p:nvSpPr>
          <p:cNvPr id="4" name="Footer Placeholder 3"/>
          <p:cNvSpPr>
            <a:spLocks noGrp="1"/>
          </p:cNvSpPr>
          <p:nvPr>
            <p:ph type="ftr" sz="quarter" idx="2"/>
          </p:nvPr>
        </p:nvSpPr>
        <p:spPr>
          <a:xfrm>
            <a:off x="609600" y="8534400"/>
            <a:ext cx="5791200" cy="760387"/>
          </a:xfrm>
          <a:prstGeom prst="rect">
            <a:avLst/>
          </a:prstGeom>
        </p:spPr>
        <p:txBody>
          <a:bodyPr vert="horz" lIns="93177" tIns="46589" rIns="93177" bIns="46589" rtlCol="0" anchor="ctr"/>
          <a:lstStyle>
            <a:lvl1pPr algn="l">
              <a:defRPr sz="1200"/>
            </a:lvl1pPr>
          </a:lstStyle>
          <a:p>
            <a:pPr algn="just"/>
            <a:r>
              <a:rPr lang="en-US" sz="900" dirty="0"/>
              <a:t>This material has been created for the Infopeople Project [</a:t>
            </a:r>
            <a:r>
              <a:rPr lang="en-US" sz="900" dirty="0" err="1"/>
              <a:t>infopeople.org</a:t>
            </a:r>
            <a:r>
              <a:rPr lang="en-US" sz="900" dirty="0"/>
              <a:t>], and has been supported in part by the U.S. Institute of Museum and Library Services under the provisions of the Library Services and Technology Act, administered in California by the State Librarian. This material is licensed under a Creative Commons 3.0 Share &amp; Share-Alike license. Use of this material should credit the author and funding source.</a:t>
            </a:r>
            <a:endParaRPr lang="en-US" sz="900" dirty="0"/>
          </a:p>
        </p:txBody>
      </p:sp>
      <p:sp>
        <p:nvSpPr>
          <p:cNvPr id="5" name="Slide Number Placeholder 4"/>
          <p:cNvSpPr>
            <a:spLocks noGrp="1"/>
          </p:cNvSpPr>
          <p:nvPr>
            <p:ph type="sldNum" sz="quarter" idx="3"/>
          </p:nvPr>
        </p:nvSpPr>
        <p:spPr>
          <a:xfrm>
            <a:off x="6400800" y="8829967"/>
            <a:ext cx="607978" cy="464820"/>
          </a:xfrm>
          <a:prstGeom prst="rect">
            <a:avLst/>
          </a:prstGeom>
        </p:spPr>
        <p:txBody>
          <a:bodyPr vert="horz" lIns="93177" tIns="46589" rIns="93177" bIns="46589" rtlCol="0" anchor="b"/>
          <a:lstStyle>
            <a:lvl1pPr algn="r">
              <a:defRPr sz="1200"/>
            </a:lvl1pPr>
          </a:lstStyle>
          <a:p>
            <a:fld id="{D0E92C1E-B9EB-4EC0-80E4-0E3FC18189F2}" type="slidenum">
              <a:rPr lang="en-US" smtClean="0"/>
              <a:t>‹#›</a:t>
            </a:fld>
            <a:endParaRPr lang="en-US" dirty="0"/>
          </a:p>
        </p:txBody>
      </p:sp>
    </p:spTree>
    <p:extLst>
      <p:ext uri="{BB962C8B-B14F-4D97-AF65-F5344CB8AC3E}">
        <p14:creationId xmlns:p14="http://schemas.microsoft.com/office/powerpoint/2010/main" val="13762522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E0CA867-3CEF-49C2-90CD-5EE957A18CBC}" type="datetimeFigureOut">
              <a:rPr lang="en-US" smtClean="0"/>
              <a:t>6/12/12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751B685A-B340-488D-879B-B3DA5BFBACFB}" type="slidenum">
              <a:rPr lang="en-US" smtClean="0"/>
              <a:t>‹#›</a:t>
            </a:fld>
            <a:endParaRPr lang="en-US"/>
          </a:p>
        </p:txBody>
      </p:sp>
    </p:spTree>
    <p:extLst>
      <p:ext uri="{BB962C8B-B14F-4D97-AF65-F5344CB8AC3E}">
        <p14:creationId xmlns:p14="http://schemas.microsoft.com/office/powerpoint/2010/main" val="1523337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1B685A-B340-488D-879B-B3DA5BFBACFB}" type="slidenum">
              <a:rPr lang="en-US" smtClean="0"/>
              <a:t>1</a:t>
            </a:fld>
            <a:endParaRPr lang="en-US"/>
          </a:p>
        </p:txBody>
      </p:sp>
    </p:spTree>
    <p:extLst>
      <p:ext uri="{BB962C8B-B14F-4D97-AF65-F5344CB8AC3E}">
        <p14:creationId xmlns:p14="http://schemas.microsoft.com/office/powerpoint/2010/main" val="855790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1B685A-B340-488D-879B-B3DA5BFBACFB}" type="slidenum">
              <a:rPr lang="en-US" smtClean="0"/>
              <a:t>10</a:t>
            </a:fld>
            <a:endParaRPr lang="en-US"/>
          </a:p>
        </p:txBody>
      </p:sp>
    </p:spTree>
    <p:extLst>
      <p:ext uri="{BB962C8B-B14F-4D97-AF65-F5344CB8AC3E}">
        <p14:creationId xmlns:p14="http://schemas.microsoft.com/office/powerpoint/2010/main" val="2858935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1B685A-B340-488D-879B-B3DA5BFBACFB}" type="slidenum">
              <a:rPr lang="en-US" smtClean="0"/>
              <a:t>11</a:t>
            </a:fld>
            <a:endParaRPr lang="en-US"/>
          </a:p>
        </p:txBody>
      </p:sp>
    </p:spTree>
    <p:extLst>
      <p:ext uri="{BB962C8B-B14F-4D97-AF65-F5344CB8AC3E}">
        <p14:creationId xmlns:p14="http://schemas.microsoft.com/office/powerpoint/2010/main" val="4171655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751B685A-B340-488D-879B-B3DA5BFBACFB}" type="slidenum">
              <a:rPr lang="en-US" smtClean="0"/>
              <a:t>12</a:t>
            </a:fld>
            <a:endParaRPr lang="en-US"/>
          </a:p>
        </p:txBody>
      </p:sp>
    </p:spTree>
    <p:extLst>
      <p:ext uri="{BB962C8B-B14F-4D97-AF65-F5344CB8AC3E}">
        <p14:creationId xmlns:p14="http://schemas.microsoft.com/office/powerpoint/2010/main" val="4171655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1B685A-B340-488D-879B-B3DA5BFBACFB}" type="slidenum">
              <a:rPr lang="en-US" smtClean="0"/>
              <a:t>15</a:t>
            </a:fld>
            <a:endParaRPr lang="en-US"/>
          </a:p>
        </p:txBody>
      </p:sp>
    </p:spTree>
    <p:extLst>
      <p:ext uri="{BB962C8B-B14F-4D97-AF65-F5344CB8AC3E}">
        <p14:creationId xmlns:p14="http://schemas.microsoft.com/office/powerpoint/2010/main" val="1839571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1B685A-B340-488D-879B-B3DA5BFBACFB}" type="slidenum">
              <a:rPr lang="en-US" smtClean="0"/>
              <a:t>16</a:t>
            </a:fld>
            <a:endParaRPr lang="en-US"/>
          </a:p>
        </p:txBody>
      </p:sp>
    </p:spTree>
    <p:extLst>
      <p:ext uri="{BB962C8B-B14F-4D97-AF65-F5344CB8AC3E}">
        <p14:creationId xmlns:p14="http://schemas.microsoft.com/office/powerpoint/2010/main" val="42336841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1B685A-B340-488D-879B-B3DA5BFBACFB}" type="slidenum">
              <a:rPr lang="en-US" smtClean="0"/>
              <a:t>18</a:t>
            </a:fld>
            <a:endParaRPr lang="en-US"/>
          </a:p>
        </p:txBody>
      </p:sp>
    </p:spTree>
    <p:extLst>
      <p:ext uri="{BB962C8B-B14F-4D97-AF65-F5344CB8AC3E}">
        <p14:creationId xmlns:p14="http://schemas.microsoft.com/office/powerpoint/2010/main" val="11130618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51B685A-B340-488D-879B-B3DA5BFBACFB}" type="slidenum">
              <a:rPr lang="en-US" smtClean="0"/>
              <a:t>19</a:t>
            </a:fld>
            <a:endParaRPr lang="en-US"/>
          </a:p>
        </p:txBody>
      </p:sp>
    </p:spTree>
    <p:extLst>
      <p:ext uri="{BB962C8B-B14F-4D97-AF65-F5344CB8AC3E}">
        <p14:creationId xmlns:p14="http://schemas.microsoft.com/office/powerpoint/2010/main" val="40902307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751B685A-B340-488D-879B-B3DA5BFBACFB}" type="slidenum">
              <a:rPr lang="en-US" smtClean="0"/>
              <a:t>20</a:t>
            </a:fld>
            <a:endParaRPr lang="en-US"/>
          </a:p>
        </p:txBody>
      </p:sp>
    </p:spTree>
    <p:extLst>
      <p:ext uri="{BB962C8B-B14F-4D97-AF65-F5344CB8AC3E}">
        <p14:creationId xmlns:p14="http://schemas.microsoft.com/office/powerpoint/2010/main" val="1990580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1B685A-B340-488D-879B-B3DA5BFBACFB}" type="slidenum">
              <a:rPr lang="en-US" smtClean="0"/>
              <a:t>22</a:t>
            </a:fld>
            <a:endParaRPr lang="en-US"/>
          </a:p>
        </p:txBody>
      </p:sp>
    </p:spTree>
    <p:extLst>
      <p:ext uri="{BB962C8B-B14F-4D97-AF65-F5344CB8AC3E}">
        <p14:creationId xmlns:p14="http://schemas.microsoft.com/office/powerpoint/2010/main" val="38370211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1B685A-B340-488D-879B-B3DA5BFBACFB}" type="slidenum">
              <a:rPr lang="en-US" smtClean="0"/>
              <a:t>23</a:t>
            </a:fld>
            <a:endParaRPr lang="en-US"/>
          </a:p>
        </p:txBody>
      </p:sp>
    </p:spTree>
    <p:extLst>
      <p:ext uri="{BB962C8B-B14F-4D97-AF65-F5344CB8AC3E}">
        <p14:creationId xmlns:p14="http://schemas.microsoft.com/office/powerpoint/2010/main" val="153900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1B685A-B340-488D-879B-B3DA5BFBACFB}" type="slidenum">
              <a:rPr lang="en-US" smtClean="0"/>
              <a:t>2</a:t>
            </a:fld>
            <a:endParaRPr lang="en-US"/>
          </a:p>
        </p:txBody>
      </p:sp>
    </p:spTree>
    <p:extLst>
      <p:ext uri="{BB962C8B-B14F-4D97-AF65-F5344CB8AC3E}">
        <p14:creationId xmlns:p14="http://schemas.microsoft.com/office/powerpoint/2010/main" val="26817087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1B685A-B340-488D-879B-B3DA5BFBACFB}" type="slidenum">
              <a:rPr lang="en-US" smtClean="0"/>
              <a:t>25</a:t>
            </a:fld>
            <a:endParaRPr lang="en-US"/>
          </a:p>
        </p:txBody>
      </p:sp>
    </p:spTree>
    <p:extLst>
      <p:ext uri="{BB962C8B-B14F-4D97-AF65-F5344CB8AC3E}">
        <p14:creationId xmlns:p14="http://schemas.microsoft.com/office/powerpoint/2010/main" val="15394384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1B685A-B340-488D-879B-B3DA5BFBACFB}" type="slidenum">
              <a:rPr lang="en-US" smtClean="0"/>
              <a:t>28</a:t>
            </a:fld>
            <a:endParaRPr lang="en-US"/>
          </a:p>
        </p:txBody>
      </p:sp>
    </p:spTree>
    <p:extLst>
      <p:ext uri="{BB962C8B-B14F-4D97-AF65-F5344CB8AC3E}">
        <p14:creationId xmlns:p14="http://schemas.microsoft.com/office/powerpoint/2010/main" val="20014283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1B685A-B340-488D-879B-B3DA5BFBACFB}" type="slidenum">
              <a:rPr lang="en-US" smtClean="0"/>
              <a:t>29</a:t>
            </a:fld>
            <a:endParaRPr lang="en-US"/>
          </a:p>
        </p:txBody>
      </p:sp>
    </p:spTree>
    <p:extLst>
      <p:ext uri="{BB962C8B-B14F-4D97-AF65-F5344CB8AC3E}">
        <p14:creationId xmlns:p14="http://schemas.microsoft.com/office/powerpoint/2010/main" val="35083057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1B685A-B340-488D-879B-B3DA5BFBACFB}" type="slidenum">
              <a:rPr lang="en-US" smtClean="0"/>
              <a:t>33</a:t>
            </a:fld>
            <a:endParaRPr lang="en-US"/>
          </a:p>
        </p:txBody>
      </p:sp>
    </p:spTree>
    <p:extLst>
      <p:ext uri="{BB962C8B-B14F-4D97-AF65-F5344CB8AC3E}">
        <p14:creationId xmlns:p14="http://schemas.microsoft.com/office/powerpoint/2010/main" val="39211653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751B685A-B340-488D-879B-B3DA5BFBACFB}" type="slidenum">
              <a:rPr lang="en-US" smtClean="0"/>
              <a:t>34</a:t>
            </a:fld>
            <a:endParaRPr lang="en-US"/>
          </a:p>
        </p:txBody>
      </p:sp>
    </p:spTree>
    <p:extLst>
      <p:ext uri="{BB962C8B-B14F-4D97-AF65-F5344CB8AC3E}">
        <p14:creationId xmlns:p14="http://schemas.microsoft.com/office/powerpoint/2010/main" val="39211653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1B685A-B340-488D-879B-B3DA5BFBACFB}" type="slidenum">
              <a:rPr lang="en-US" smtClean="0"/>
              <a:t>35</a:t>
            </a:fld>
            <a:endParaRPr lang="en-US"/>
          </a:p>
        </p:txBody>
      </p:sp>
    </p:spTree>
    <p:extLst>
      <p:ext uri="{BB962C8B-B14F-4D97-AF65-F5344CB8AC3E}">
        <p14:creationId xmlns:p14="http://schemas.microsoft.com/office/powerpoint/2010/main" val="25449816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1B685A-B340-488D-879B-B3DA5BFBACFB}" type="slidenum">
              <a:rPr lang="en-US" smtClean="0"/>
              <a:t>36</a:t>
            </a:fld>
            <a:endParaRPr lang="en-US"/>
          </a:p>
        </p:txBody>
      </p:sp>
    </p:spTree>
    <p:extLst>
      <p:ext uri="{BB962C8B-B14F-4D97-AF65-F5344CB8AC3E}">
        <p14:creationId xmlns:p14="http://schemas.microsoft.com/office/powerpoint/2010/main" val="39211653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1B685A-B340-488D-879B-B3DA5BFBACFB}" type="slidenum">
              <a:rPr lang="en-US" smtClean="0"/>
              <a:t>42</a:t>
            </a:fld>
            <a:endParaRPr lang="en-US"/>
          </a:p>
        </p:txBody>
      </p:sp>
    </p:spTree>
    <p:extLst>
      <p:ext uri="{BB962C8B-B14F-4D97-AF65-F5344CB8AC3E}">
        <p14:creationId xmlns:p14="http://schemas.microsoft.com/office/powerpoint/2010/main" val="31565339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1B685A-B340-488D-879B-B3DA5BFBACFB}" type="slidenum">
              <a:rPr lang="en-US" smtClean="0"/>
              <a:t>43</a:t>
            </a:fld>
            <a:endParaRPr lang="en-US"/>
          </a:p>
        </p:txBody>
      </p:sp>
    </p:spTree>
    <p:extLst>
      <p:ext uri="{BB962C8B-B14F-4D97-AF65-F5344CB8AC3E}">
        <p14:creationId xmlns:p14="http://schemas.microsoft.com/office/powerpoint/2010/main" val="9024990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1B685A-B340-488D-879B-B3DA5BFBACFB}" type="slidenum">
              <a:rPr lang="en-US" smtClean="0"/>
              <a:t>44</a:t>
            </a:fld>
            <a:endParaRPr lang="en-US"/>
          </a:p>
        </p:txBody>
      </p:sp>
    </p:spTree>
    <p:extLst>
      <p:ext uri="{BB962C8B-B14F-4D97-AF65-F5344CB8AC3E}">
        <p14:creationId xmlns:p14="http://schemas.microsoft.com/office/powerpoint/2010/main" val="2078330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1B685A-B340-488D-879B-B3DA5BFBACFB}" type="slidenum">
              <a:rPr lang="en-US" smtClean="0"/>
              <a:t>3</a:t>
            </a:fld>
            <a:endParaRPr lang="en-US"/>
          </a:p>
        </p:txBody>
      </p:sp>
    </p:spTree>
    <p:extLst>
      <p:ext uri="{BB962C8B-B14F-4D97-AF65-F5344CB8AC3E}">
        <p14:creationId xmlns:p14="http://schemas.microsoft.com/office/powerpoint/2010/main" val="30355519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1B685A-B340-488D-879B-B3DA5BFBACFB}" type="slidenum">
              <a:rPr lang="en-US" smtClean="0"/>
              <a:t>45</a:t>
            </a:fld>
            <a:endParaRPr lang="en-US"/>
          </a:p>
        </p:txBody>
      </p:sp>
    </p:spTree>
    <p:extLst>
      <p:ext uri="{BB962C8B-B14F-4D97-AF65-F5344CB8AC3E}">
        <p14:creationId xmlns:p14="http://schemas.microsoft.com/office/powerpoint/2010/main" val="38434140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1B685A-B340-488D-879B-B3DA5BFBACFB}" type="slidenum">
              <a:rPr lang="en-US" smtClean="0"/>
              <a:t>47</a:t>
            </a:fld>
            <a:endParaRPr lang="en-US"/>
          </a:p>
        </p:txBody>
      </p:sp>
    </p:spTree>
    <p:extLst>
      <p:ext uri="{BB962C8B-B14F-4D97-AF65-F5344CB8AC3E}">
        <p14:creationId xmlns:p14="http://schemas.microsoft.com/office/powerpoint/2010/main" val="31877532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1B685A-B340-488D-879B-B3DA5BFBACFB}" type="slidenum">
              <a:rPr lang="en-US" smtClean="0"/>
              <a:t>48</a:t>
            </a:fld>
            <a:endParaRPr lang="en-US"/>
          </a:p>
        </p:txBody>
      </p:sp>
    </p:spTree>
    <p:extLst>
      <p:ext uri="{BB962C8B-B14F-4D97-AF65-F5344CB8AC3E}">
        <p14:creationId xmlns:p14="http://schemas.microsoft.com/office/powerpoint/2010/main" val="36180889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1B685A-B340-488D-879B-B3DA5BFBACFB}" type="slidenum">
              <a:rPr lang="en-US" smtClean="0"/>
              <a:t>50</a:t>
            </a:fld>
            <a:endParaRPr lang="en-US"/>
          </a:p>
        </p:txBody>
      </p:sp>
    </p:spTree>
    <p:extLst>
      <p:ext uri="{BB962C8B-B14F-4D97-AF65-F5344CB8AC3E}">
        <p14:creationId xmlns:p14="http://schemas.microsoft.com/office/powerpoint/2010/main" val="38763235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1B685A-B340-488D-879B-B3DA5BFBACFB}" type="slidenum">
              <a:rPr lang="en-US" smtClean="0"/>
              <a:t>51</a:t>
            </a:fld>
            <a:endParaRPr lang="en-US"/>
          </a:p>
        </p:txBody>
      </p:sp>
    </p:spTree>
    <p:extLst>
      <p:ext uri="{BB962C8B-B14F-4D97-AF65-F5344CB8AC3E}">
        <p14:creationId xmlns:p14="http://schemas.microsoft.com/office/powerpoint/2010/main" val="10295413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1B685A-B340-488D-879B-B3DA5BFBACFB}" type="slidenum">
              <a:rPr lang="en-US" smtClean="0"/>
              <a:t>52</a:t>
            </a:fld>
            <a:endParaRPr lang="en-US"/>
          </a:p>
        </p:txBody>
      </p:sp>
    </p:spTree>
    <p:extLst>
      <p:ext uri="{BB962C8B-B14F-4D97-AF65-F5344CB8AC3E}">
        <p14:creationId xmlns:p14="http://schemas.microsoft.com/office/powerpoint/2010/main" val="35634221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
        <p:nvSpPr>
          <p:cNvPr id="71684" name="Header Placeholder 3"/>
          <p:cNvSpPr>
            <a:spLocks noGrp="1"/>
          </p:cNvSpPr>
          <p:nvPr>
            <p:ph type="hdr" sz="quarter"/>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endParaRPr lang="en-US" smtClean="0">
              <a:latin typeface="Calibri" pitchFamily="34" charset="0"/>
            </a:endParaRPr>
          </a:p>
        </p:txBody>
      </p:sp>
      <p:sp>
        <p:nvSpPr>
          <p:cNvPr id="71685" name="Date Placeholder 4"/>
          <p:cNvSpPr>
            <a:spLocks noGrp="1"/>
          </p:cNvSpPr>
          <p:nvPr>
            <p:ph type="dt" sz="quarter"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5EFDD398-FD08-4D89-A0B7-862169D6D4BE}" type="datetime8">
              <a:rPr lang="en-US" smtClean="0">
                <a:latin typeface="Calibri" pitchFamily="34" charset="0"/>
              </a:rPr>
              <a:pPr fontAlgn="base">
                <a:spcBef>
                  <a:spcPct val="0"/>
                </a:spcBef>
                <a:spcAft>
                  <a:spcPct val="0"/>
                </a:spcAft>
                <a:defRPr/>
              </a:pPr>
              <a:t>6/12/12 16:11</a:t>
            </a:fld>
            <a:endParaRPr lang="en-US" smtClean="0">
              <a:latin typeface="Calibri" pitchFamily="34" charset="0"/>
            </a:endParaRPr>
          </a:p>
        </p:txBody>
      </p:sp>
      <p:sp>
        <p:nvSpPr>
          <p:cNvPr id="71686" name="Footer Placeholder 5"/>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r>
              <a:rPr lang="en-US" smtClean="0">
                <a:solidFill>
                  <a:srgbClr val="000000"/>
                </a:solidFill>
                <a:latin typeface="Calibri" pitchFamily="34" charset="0"/>
              </a:rPr>
              <a:t>© 2007 Microsoft Corporation. All rights reserved. Microsoft, Windows, Windows Vista and other product names are or may be registered trademarks and/or trademarks in the U.S. and/or other countries.</a:t>
            </a:r>
          </a:p>
          <a:p>
            <a:pPr fontAlgn="base">
              <a:spcBef>
                <a:spcPct val="0"/>
              </a:spcBef>
              <a:spcAft>
                <a:spcPct val="0"/>
              </a:spcAft>
              <a:defRPr/>
            </a:pPr>
            <a:r>
              <a:rPr lang="en-US" smtClean="0">
                <a:solidFill>
                  <a:srgbClr val="000000"/>
                </a:solidFill>
                <a:latin typeface="Calibr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Calibri" pitchFamily="34" charset="0"/>
              </a:rPr>
            </a:br>
            <a:r>
              <a:rPr lang="en-US" smtClean="0">
                <a:solidFill>
                  <a:srgbClr val="000000"/>
                </a:solidFill>
                <a:latin typeface="Calibri" pitchFamily="34" charset="0"/>
              </a:rPr>
              <a:t>MICROSOFT MAKES NO WARRANTIES, EXPRESS, IMPLIED OR STATUTORY, AS TO THE INFORMATION IN THIS PRESENTATION.</a:t>
            </a:r>
          </a:p>
          <a:p>
            <a:pPr fontAlgn="base">
              <a:spcBef>
                <a:spcPct val="0"/>
              </a:spcBef>
              <a:spcAft>
                <a:spcPct val="0"/>
              </a:spcAft>
              <a:defRPr/>
            </a:pPr>
            <a:endParaRPr lang="en-US" smtClean="0">
              <a:latin typeface="Calibri" pitchFamily="34" charset="0"/>
            </a:endParaRPr>
          </a:p>
        </p:txBody>
      </p:sp>
      <p:sp>
        <p:nvSpPr>
          <p:cNvPr id="71687" name="Slide Number Placeholder 6"/>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528C6EC0-E046-4D80-A56E-EF5F01B62E01}" type="slidenum">
              <a:rPr lang="en-US" smtClean="0">
                <a:latin typeface="Calibri" pitchFamily="34" charset="0"/>
              </a:rPr>
              <a:pPr fontAlgn="base">
                <a:spcBef>
                  <a:spcPct val="0"/>
                </a:spcBef>
                <a:spcAft>
                  <a:spcPct val="0"/>
                </a:spcAft>
                <a:defRPr/>
              </a:pPr>
              <a:t>55</a:t>
            </a:fld>
            <a:endParaRPr lang="en-US" smtClean="0">
              <a:latin typeface="Calibri"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1B685A-B340-488D-879B-B3DA5BFBACFB}" type="slidenum">
              <a:rPr lang="en-US" smtClean="0"/>
              <a:t>56</a:t>
            </a:fld>
            <a:endParaRPr lang="en-US"/>
          </a:p>
        </p:txBody>
      </p:sp>
    </p:spTree>
    <p:extLst>
      <p:ext uri="{BB962C8B-B14F-4D97-AF65-F5344CB8AC3E}">
        <p14:creationId xmlns:p14="http://schemas.microsoft.com/office/powerpoint/2010/main" val="2245252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1B685A-B340-488D-879B-B3DA5BFBACFB}" type="slidenum">
              <a:rPr lang="en-US" smtClean="0"/>
              <a:t>4</a:t>
            </a:fld>
            <a:endParaRPr lang="en-US"/>
          </a:p>
        </p:txBody>
      </p:sp>
    </p:spTree>
    <p:extLst>
      <p:ext uri="{BB962C8B-B14F-4D97-AF65-F5344CB8AC3E}">
        <p14:creationId xmlns:p14="http://schemas.microsoft.com/office/powerpoint/2010/main" val="2039224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1B685A-B340-488D-879B-B3DA5BFBACFB}" type="slidenum">
              <a:rPr lang="en-US" smtClean="0"/>
              <a:t>5</a:t>
            </a:fld>
            <a:endParaRPr lang="en-US"/>
          </a:p>
        </p:txBody>
      </p:sp>
    </p:spTree>
    <p:extLst>
      <p:ext uri="{BB962C8B-B14F-4D97-AF65-F5344CB8AC3E}">
        <p14:creationId xmlns:p14="http://schemas.microsoft.com/office/powerpoint/2010/main" val="3965230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1B685A-B340-488D-879B-B3DA5BFBACFB}" type="slidenum">
              <a:rPr lang="en-US" smtClean="0"/>
              <a:t>6</a:t>
            </a:fld>
            <a:endParaRPr lang="en-US"/>
          </a:p>
        </p:txBody>
      </p:sp>
    </p:spTree>
    <p:extLst>
      <p:ext uri="{BB962C8B-B14F-4D97-AF65-F5344CB8AC3E}">
        <p14:creationId xmlns:p14="http://schemas.microsoft.com/office/powerpoint/2010/main" val="1632441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1B685A-B340-488D-879B-B3DA5BFBACFB}" type="slidenum">
              <a:rPr lang="en-US" smtClean="0"/>
              <a:t>7</a:t>
            </a:fld>
            <a:endParaRPr lang="en-US"/>
          </a:p>
        </p:txBody>
      </p:sp>
    </p:spTree>
    <p:extLst>
      <p:ext uri="{BB962C8B-B14F-4D97-AF65-F5344CB8AC3E}">
        <p14:creationId xmlns:p14="http://schemas.microsoft.com/office/powerpoint/2010/main" val="1754313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1B685A-B340-488D-879B-B3DA5BFBACFB}" type="slidenum">
              <a:rPr lang="en-US" smtClean="0"/>
              <a:t>8</a:t>
            </a:fld>
            <a:endParaRPr lang="en-US"/>
          </a:p>
        </p:txBody>
      </p:sp>
    </p:spTree>
    <p:extLst>
      <p:ext uri="{BB962C8B-B14F-4D97-AF65-F5344CB8AC3E}">
        <p14:creationId xmlns:p14="http://schemas.microsoft.com/office/powerpoint/2010/main" val="2396727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1B685A-B340-488D-879B-B3DA5BFBACFB}" type="slidenum">
              <a:rPr lang="en-US" smtClean="0"/>
              <a:t>9</a:t>
            </a:fld>
            <a:endParaRPr lang="en-US"/>
          </a:p>
        </p:txBody>
      </p:sp>
    </p:spTree>
    <p:extLst>
      <p:ext uri="{BB962C8B-B14F-4D97-AF65-F5344CB8AC3E}">
        <p14:creationId xmlns:p14="http://schemas.microsoft.com/office/powerpoint/2010/main" val="2396727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6" name="Slide Number Placeholder 5"/>
          <p:cNvSpPr>
            <a:spLocks noGrp="1"/>
          </p:cNvSpPr>
          <p:nvPr>
            <p:ph type="sldNum" sz="quarter" idx="12"/>
          </p:nvPr>
        </p:nvSpPr>
        <p:spPr/>
        <p:txBody>
          <a:bodyPr/>
          <a:lstStyle>
            <a:lvl1pPr>
              <a:defRPr>
                <a:solidFill>
                  <a:schemeClr val="tx2"/>
                </a:solidFill>
              </a:defRPr>
            </a:lvl1pPr>
          </a:lstStyle>
          <a:p>
            <a:fld id="{343FF83B-6980-4FB4-A49D-F9AAF205F214}" type="slidenum">
              <a:rPr lang="en-US" smtClean="0"/>
              <a:t>‹#›</a:t>
            </a:fld>
            <a:endParaRPr lang="en-US"/>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latin typeface="Trebuchet MS"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normAutofit/>
          </a:bodyPr>
          <a:lstStyle>
            <a:lvl1pPr marL="0" indent="0" algn="ctr">
              <a:buNone/>
              <a:defRPr sz="3200">
                <a:solidFill>
                  <a:schemeClr val="tx1"/>
                </a:solidFill>
                <a:effectLst>
                  <a:outerShdw blurRad="34925" dist="12700" dir="14400000" rotWithShape="0">
                    <a:prstClr val="black">
                      <a:alpha val="21000"/>
                    </a:prstClr>
                  </a:outerShdw>
                </a:effectLst>
                <a:latin typeface="Trebuchet MS"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60378" y="6161442"/>
            <a:ext cx="2133600" cy="365125"/>
          </a:xfrm>
          <a:prstGeom prst="rect">
            <a:avLst/>
          </a:prstGeom>
        </p:spPr>
        <p:txBody>
          <a:bodyPr/>
          <a:lstStyle/>
          <a:p>
            <a:fld id="{523A074F-B24F-47D8-9066-5D925886EAE6}" type="datetimeFigureOut">
              <a:rPr lang="en-US" smtClean="0"/>
              <a:t>6/12/12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FF83B-6980-4FB4-A49D-F9AAF205F214}" type="slidenum">
              <a:rPr lang="en-US" smtClean="0"/>
              <a:t>‹#›</a:t>
            </a:fld>
            <a:endParaRPr lang="en-US"/>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60378" y="6161442"/>
            <a:ext cx="2133600" cy="365125"/>
          </a:xfrm>
          <a:prstGeom prst="rect">
            <a:avLst/>
          </a:prstGeom>
        </p:spPr>
        <p:txBody>
          <a:bodyPr/>
          <a:lstStyle/>
          <a:p>
            <a:fld id="{523A074F-B24F-47D8-9066-5D925886EAE6}" type="datetimeFigureOut">
              <a:rPr lang="en-US" smtClean="0"/>
              <a:t>6/12/12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FF83B-6980-4FB4-A49D-F9AAF205F214}" type="slidenum">
              <a:rPr lang="en-US" smtClean="0"/>
              <a:t>‹#›</a:t>
            </a:fld>
            <a:endParaRPr lang="en-US"/>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p:nvPr>
        </p:nvSpPr>
        <p:spPr>
          <a:xfrm>
            <a:off x="722049" y="2355850"/>
            <a:ext cx="7690114" cy="1384994"/>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0066FF"/>
                    </a:gs>
                    <a:gs pos="28000">
                      <a:srgbClr val="2E59B0"/>
                    </a:gs>
                    <a:gs pos="62000">
                      <a:srgbClr val="2B395F"/>
                    </a:gs>
                    <a:gs pos="88000">
                      <a:srgbClr val="000000"/>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smtClean="0"/>
              <a:t>Click to edit Master text styles</a:t>
            </a:r>
          </a:p>
        </p:txBody>
      </p:sp>
    </p:spTree>
    <p:extLst>
      <p:ext uri="{BB962C8B-B14F-4D97-AF65-F5344CB8AC3E}">
        <p14:creationId xmlns:p14="http://schemas.microsoft.com/office/powerpoint/2010/main" val="3384294485"/>
      </p:ext>
    </p:extLst>
  </p:cSld>
  <p:clrMapOvr>
    <a:masterClrMapping/>
  </p:clrMapOvr>
  <p:transition xmlns:p14="http://schemas.microsoft.com/office/powerpoint/2010/mai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90F066-0113-FD40-9F75-02D1EE2099F5}" type="slidenum">
              <a:rPr lang="en-US"/>
              <a:pPr>
                <a:defRPr/>
              </a:pPr>
              <a:t>‹#›</a:t>
            </a:fld>
            <a:endParaRPr lang="en-US"/>
          </a:p>
        </p:txBody>
      </p:sp>
    </p:spTree>
    <p:extLst>
      <p:ext uri="{BB962C8B-B14F-4D97-AF65-F5344CB8AC3E}">
        <p14:creationId xmlns:p14="http://schemas.microsoft.com/office/powerpoint/2010/main" val="364718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365760" indent="-365760">
              <a:buFont typeface="Arial" pitchFamily="34" charset="0"/>
              <a:buChar char="•"/>
              <a:defRPr>
                <a:solidFill>
                  <a:schemeClr val="tx2">
                    <a:lumMod val="50000"/>
                  </a:schemeClr>
                </a:solidFill>
              </a:defRPr>
            </a:lvl1pPr>
            <a:lvl2pPr marL="777240" indent="-365760">
              <a:buFont typeface="Arial" pitchFamily="34" charset="0"/>
              <a:buChar char="•"/>
              <a:defRPr>
                <a:solidFill>
                  <a:schemeClr val="tx2">
                    <a:lumMod val="50000"/>
                  </a:schemeClr>
                </a:solidFill>
              </a:defRPr>
            </a:lvl2pPr>
            <a:lvl3pPr marL="1143000" indent="-365760">
              <a:buFont typeface="Arial" pitchFamily="34" charset="0"/>
              <a:buChar char="•"/>
              <a:defRPr>
                <a:solidFill>
                  <a:schemeClr val="tx2">
                    <a:lumMod val="50000"/>
                  </a:schemeClr>
                </a:solidFill>
              </a:defRPr>
            </a:lvl3pPr>
            <a:lvl4pPr marL="1508760" indent="-320040">
              <a:buFont typeface="Arial" pitchFamily="34" charset="0"/>
              <a:buChar char="•"/>
              <a:defRPr>
                <a:solidFill>
                  <a:schemeClr val="tx2">
                    <a:lumMod val="50000"/>
                  </a:schemeClr>
                </a:solidFill>
              </a:defRPr>
            </a:lvl4pPr>
            <a:lvl5pPr marL="1828800" indent="-320040">
              <a:buFont typeface="Arial" pitchFamily="34" charset="0"/>
              <a:buChar char="•"/>
              <a:defRPr>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827D83A-55DF-465A-8BAC-990E7A5BFAE5}" type="slidenum">
              <a:rPr lang="en-US" smtClean="0"/>
              <a:pPr/>
              <a:t>‹#›</a:t>
            </a:fld>
            <a:endParaRPr lang="en-US"/>
          </a:p>
        </p:txBody>
      </p:sp>
      <p:sp>
        <p:nvSpPr>
          <p:cNvPr id="11" name="Title 10"/>
          <p:cNvSpPr>
            <a:spLocks noGrp="1"/>
          </p:cNvSpPr>
          <p:nvPr>
            <p:ph type="title"/>
          </p:nvPr>
        </p:nvSpPr>
        <p:spPr/>
        <p:txBody>
          <a:bodyPr/>
          <a:lstStyle>
            <a:lvl1pPr>
              <a:defRPr>
                <a:solidFill>
                  <a:schemeClr val="tx2">
                    <a:lumMod val="50000"/>
                  </a:schemeClr>
                </a:solidFill>
              </a:defRPr>
            </a:lvl1pPr>
          </a:lstStyle>
          <a:p>
            <a:r>
              <a:rPr lang="en-US" dirty="0" smtClean="0"/>
              <a:t>Click to edit Master title style</a:t>
            </a:r>
            <a:endParaRPr lang="en-US" dirty="0"/>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360378" y="6161442"/>
            <a:ext cx="2133600" cy="365125"/>
          </a:xfrm>
          <a:prstGeom prst="rect">
            <a:avLst/>
          </a:prstGeom>
        </p:spPr>
        <p:txBody>
          <a:bodyPr/>
          <a:lstStyle/>
          <a:p>
            <a:fld id="{523A074F-B24F-47D8-9066-5D925886EAE6}" type="datetimeFigureOut">
              <a:rPr lang="en-US" smtClean="0"/>
              <a:t>6/12/12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FF83B-6980-4FB4-A49D-F9AAF205F214}"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343FF83B-6980-4FB4-A49D-F9AAF205F214}" type="slidenum">
              <a:rPr lang="en-US" smtClean="0"/>
              <a:t>‹#›</a:t>
            </a:fld>
            <a:endParaRPr lang="en-US"/>
          </a:p>
        </p:txBody>
      </p:sp>
      <p:sp>
        <p:nvSpPr>
          <p:cNvPr id="12" name="Title 1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a:xfrm>
            <a:off x="360378" y="6161442"/>
            <a:ext cx="2133600" cy="365125"/>
          </a:xfrm>
          <a:prstGeom prst="rect">
            <a:avLst/>
          </a:prstGeom>
        </p:spPr>
        <p:txBody>
          <a:bodyPr/>
          <a:lstStyle/>
          <a:p>
            <a:fld id="{523A074F-B24F-47D8-9066-5D925886EAE6}" type="datetimeFigureOut">
              <a:rPr lang="en-US" smtClean="0"/>
              <a:t>6/12/12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3FF83B-6980-4FB4-A49D-F9AAF205F214}" type="slidenum">
              <a:rPr lang="en-US" smtClean="0"/>
              <a:t>‹#›</a:t>
            </a:fld>
            <a:endParaRPr lang="en-US"/>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Slide Number Placeholder 4"/>
          <p:cNvSpPr>
            <a:spLocks noGrp="1"/>
          </p:cNvSpPr>
          <p:nvPr>
            <p:ph type="sldNum" sz="quarter" idx="12"/>
          </p:nvPr>
        </p:nvSpPr>
        <p:spPr/>
        <p:txBody>
          <a:bodyPr/>
          <a:lstStyle/>
          <a:p>
            <a:fld id="{343FF83B-6980-4FB4-A49D-F9AAF205F214}" type="slidenum">
              <a:rPr lang="en-US" smtClean="0"/>
              <a:t>‹#›</a:t>
            </a:fld>
            <a:endParaRPr lang="en-US"/>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43FF83B-6980-4FB4-A49D-F9AAF205F21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smtClean="0"/>
              <a:t>Click to edit Master title style</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60378" y="6161442"/>
            <a:ext cx="2133600" cy="365125"/>
          </a:xfrm>
          <a:prstGeom prst="rect">
            <a:avLst/>
          </a:prstGeom>
        </p:spPr>
        <p:txBody>
          <a:bodyPr/>
          <a:lstStyle/>
          <a:p>
            <a:fld id="{523A074F-B24F-47D8-9066-5D925886EAE6}" type="datetimeFigureOut">
              <a:rPr lang="en-US" smtClean="0"/>
              <a:t>6/12/12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3FF83B-6980-4FB4-A49D-F9AAF205F21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smtClean="0"/>
              <a:t>Click to edit Master title style</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343FF83B-6980-4FB4-A49D-F9AAF205F21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343FF83B-6980-4FB4-A49D-F9AAF205F21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txStyles>
    <p:titleStyle>
      <a:lvl1pPr algn="ctr" defTabSz="914400" rtl="0" eaLnBrk="1" latinLnBrk="0" hangingPunct="1">
        <a:spcBef>
          <a:spcPct val="0"/>
        </a:spcBef>
        <a:buNone/>
        <a:defRPr sz="4400" kern="1200">
          <a:solidFill>
            <a:schemeClr val="tx2">
              <a:lumMod val="50000"/>
            </a:schemeClr>
          </a:solidFill>
          <a:latin typeface="Trebuchet MS"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Arial" pitchFamily="34" charset="0"/>
        <a:buChar char="•"/>
        <a:defRPr sz="2800" kern="1200">
          <a:solidFill>
            <a:schemeClr val="tx2">
              <a:lumMod val="50000"/>
            </a:schemeClr>
          </a:solidFill>
          <a:latin typeface="Trebuchet MS" pitchFamily="34" charset="0"/>
          <a:ea typeface="+mn-ea"/>
          <a:cs typeface="+mn-cs"/>
        </a:defRPr>
      </a:lvl1pPr>
      <a:lvl2pPr marL="777240" indent="-365760" algn="l" defTabSz="914400" rtl="0" eaLnBrk="1" latinLnBrk="0" hangingPunct="1">
        <a:spcBef>
          <a:spcPct val="20000"/>
        </a:spcBef>
        <a:buClr>
          <a:schemeClr val="accent1"/>
        </a:buClr>
        <a:buFont typeface="Arial" pitchFamily="34" charset="0"/>
        <a:buChar char="•"/>
        <a:defRPr sz="2400" kern="1200">
          <a:solidFill>
            <a:schemeClr val="tx2">
              <a:lumMod val="50000"/>
            </a:schemeClr>
          </a:solidFill>
          <a:latin typeface="Trebuchet MS" pitchFamily="34" charset="0"/>
          <a:ea typeface="+mn-ea"/>
          <a:cs typeface="+mn-cs"/>
        </a:defRPr>
      </a:lvl2pPr>
      <a:lvl3pPr marL="1143000" indent="-365760" algn="l" defTabSz="914400" rtl="0" eaLnBrk="1" latinLnBrk="0" hangingPunct="1">
        <a:spcBef>
          <a:spcPct val="20000"/>
        </a:spcBef>
        <a:buClr>
          <a:schemeClr val="accent1"/>
        </a:buClr>
        <a:buFont typeface="Arial" pitchFamily="34" charset="0"/>
        <a:buChar char="•"/>
        <a:defRPr sz="2400" kern="1200">
          <a:solidFill>
            <a:schemeClr val="tx2">
              <a:lumMod val="50000"/>
            </a:schemeClr>
          </a:solidFill>
          <a:latin typeface="Trebuchet MS" pitchFamily="34" charset="0"/>
          <a:ea typeface="+mn-ea"/>
          <a:cs typeface="+mn-cs"/>
        </a:defRPr>
      </a:lvl3pPr>
      <a:lvl4pPr marL="1508760" indent="-320040" algn="l" defTabSz="914400" rtl="0" eaLnBrk="1" latinLnBrk="0" hangingPunct="1">
        <a:spcBef>
          <a:spcPct val="20000"/>
        </a:spcBef>
        <a:buClr>
          <a:schemeClr val="accent1"/>
        </a:buClr>
        <a:buFont typeface="Arial" pitchFamily="34" charset="0"/>
        <a:buChar char="•"/>
        <a:defRPr sz="2000" kern="1200">
          <a:solidFill>
            <a:schemeClr val="tx2">
              <a:lumMod val="50000"/>
            </a:schemeClr>
          </a:solidFill>
          <a:latin typeface="Trebuchet MS" pitchFamily="34" charset="0"/>
          <a:ea typeface="+mn-ea"/>
          <a:cs typeface="+mn-cs"/>
        </a:defRPr>
      </a:lvl4pPr>
      <a:lvl5pPr marL="1828800" indent="-320040" algn="l" defTabSz="914400" rtl="0" eaLnBrk="1" latinLnBrk="0" hangingPunct="1">
        <a:spcBef>
          <a:spcPct val="20000"/>
        </a:spcBef>
        <a:buClr>
          <a:schemeClr val="accent1"/>
        </a:buClr>
        <a:buFont typeface="Arial" pitchFamily="34" charset="0"/>
        <a:buChar char="•"/>
        <a:defRPr sz="1800" kern="1200">
          <a:solidFill>
            <a:schemeClr val="tx2">
              <a:lumMod val="50000"/>
            </a:schemeClr>
          </a:solidFill>
          <a:latin typeface="Trebuchet MS" pitchFamily="34" charset="0"/>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hyperlink" Target="http://www.mentalhealth.va.gov/" TargetMode="External"/><Relationship Id="rId4"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hyperlink" Target="http://www.ptsd.va.gov/" TargetMode="External"/><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va.gov/"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hyperlink" Target="http://www.drugabuse.gov/patients-families" TargetMode="External"/><Relationship Id="rId4" Type="http://schemas.openxmlformats.org/officeDocument/2006/relationships/hyperlink" Target="http://www.easyread.drugabuse.gov/" TargetMode="External"/><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hyperlink" Target="http://www.nchv.org/veterans.cfm" TargetMode="External"/><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hyperlink" Target="http://www.mentalhealth.va.gov/" TargetMode="External"/><Relationship Id="rId4" Type="http://schemas.openxmlformats.org/officeDocument/2006/relationships/hyperlink" Target="http://www.womenshealth.va.gov/" TargetMode="External"/><Relationship Id="rId5"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hyperlink" Target="http://www.library.ca.gov/crb/12/FINAL_REPORT.pdf" TargetMode="External"/><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hyperlink" Target="http://maketheconnection.net/"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hyperlink" Target="http://maketheconnection.net/family-friends" TargetMode="External"/><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hyperlink" Target="http://www.caregiver.va.gov/" TargetMode="External"/><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3" Type="http://schemas.openxmlformats.org/officeDocument/2006/relationships/hyperlink" Target="http://www.rorc.research.va.gov/rescue/" TargetMode="External"/><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medlineplus.gov/" TargetMode="External"/><Relationship Id="rId3"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medlineplus.gov/"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3" Type="http://schemas.openxmlformats.org/officeDocument/2006/relationships/hyperlink" Target="http://t2health.org/apps" TargetMode="External"/><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3" Type="http://schemas.openxmlformats.org/officeDocument/2006/relationships/hyperlink" Target="http://t2health.org/apps/t2-mood-tracker" TargetMode="External"/><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3" Type="http://schemas.openxmlformats.org/officeDocument/2006/relationships/hyperlink" Target="http://www.afterdeployment.org/" TargetMode="External"/><Relationship Id="rId4" Type="http://schemas.openxmlformats.org/officeDocument/2006/relationships/hyperlink" Target="http://bit.ly/VetSupport" TargetMode="External"/><Relationship Id="rId5" Type="http://schemas.openxmlformats.org/officeDocument/2006/relationships/hyperlink" Target="http://www.nami.org/Template.cfm?Section=all_discussion_groups&amp;template=/Forums/TopicDisplay.cfm&amp;ForumID=37&amp;ForumActiveFlag=Y&amp;TopicActiveFlag=Y" TargetMode="External"/><Relationship Id="rId6" Type="http://schemas.openxmlformats.org/officeDocument/2006/relationships/hyperlink" Target="http://www.nami.org/Template.cfm?Section=all_discussion_groups&amp;template=/Forums/TopicDisplay.cfm&amp;ForumID=248&amp;ForumActiveFlag=Y&amp;TopicActiveFlag=Y" TargetMode="External"/><Relationship Id="rId7" Type="http://schemas.openxmlformats.org/officeDocument/2006/relationships/hyperlink" Target="http://www.nami.org/Template.cfm?Section=all_discussion_groups&amp;template=/Forums/TopicDisplay.cfm&amp;ForumID=13&amp;ForumActiveFlag=Y&amp;TopicActiveFlag=Y" TargetMode="External"/><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militarykidsconnect.org/"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w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hyperlink" Target="http://www2.va.gov/directory/guide/vetcenter_flsh.asp" TargetMode="External"/><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4.xml.rels><?xml version="1.0" encoding="UTF-8" standalone="yes"?>
<Relationships xmlns="http://schemas.openxmlformats.org/package/2006/relationships"><Relationship Id="rId3" Type="http://schemas.openxmlformats.org/officeDocument/2006/relationships/hyperlink" Target="https://mail.em.ucla.edu/owa/redir.aspx?C=9f5d43737a8447f6b5917793b1913ed6&amp;URL=http://www.va.gov/statedva.htm" TargetMode="External"/><Relationship Id="rId4" Type="http://schemas.openxmlformats.org/officeDocument/2006/relationships/hyperlink" Target="http://www.cacvso.org/" TargetMode="External"/><Relationship Id="rId5" Type="http://schemas.openxmlformats.org/officeDocument/2006/relationships/hyperlink" Target="http://www2.va.gov/directory/guide/rpt_fac_list.cfmhic%20regions" TargetMode="External"/><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5.xml.rels><?xml version="1.0" encoding="UTF-8" standalone="yes"?>
<Relationships xmlns="http://schemas.openxmlformats.org/package/2006/relationships"><Relationship Id="rId3" Type="http://schemas.openxmlformats.org/officeDocument/2006/relationships/hyperlink" Target="http://www.calvet.ca.gov/" TargetMode="External"/><Relationship Id="rId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hyperlink" Target="http://www.myhealth.va.gov/"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hyperlink" Target="http://www.va.gov/VALNET/Consumer_Health.asp"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dirline.nlm.nih.gov/index.html"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nnlm.gov/psr/" TargetMode="External"/><Relationship Id="rId4" Type="http://schemas.openxmlformats.org/officeDocument/2006/relationships/image" Target="../media/image58.jpeg"/><Relationship Id="rId5" Type="http://schemas.openxmlformats.org/officeDocument/2006/relationships/image" Target="../media/image59.jpeg"/><Relationship Id="rId1" Type="http://schemas.openxmlformats.org/officeDocument/2006/relationships/slideLayout" Target="../slideLayouts/slideLayout12.xml"/><Relationship Id="rId2" Type="http://schemas.openxmlformats.org/officeDocument/2006/relationships/notesSlide" Target="../notesSlides/notesSlide3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60.jp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hyperlink" Target="http://www.publichealth.va.gov/exposures/" TargetMode="External"/><Relationship Id="rId5" Type="http://schemas.openxmlformats.org/officeDocument/2006/relationships/image" Target="../media/image8.jpg"/><Relationship Id="rId6" Type="http://schemas.openxmlformats.org/officeDocument/2006/relationships/image" Target="../media/image9.jpg"/><Relationship Id="rId7" Type="http://schemas.openxmlformats.org/officeDocument/2006/relationships/image" Target="../media/image10.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g"/><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hyperlink" Target="http://www.brainlinemilitary.org/" TargetMode="External"/><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Photo of American Flag with Stethoscope and Military Dog Tags on top"/>
          <p:cNvPicPr>
            <a:picLocks noChangeAspect="1"/>
          </p:cNvPicPr>
          <p:nvPr/>
        </p:nvPicPr>
        <p:blipFill rotWithShape="1">
          <a:blip r:embed="rId3">
            <a:extLst>
              <a:ext uri="{28A0092B-C50C-407E-A947-70E740481C1C}">
                <a14:useLocalDpi xmlns:a14="http://schemas.microsoft.com/office/drawing/2010/main" val="0"/>
              </a:ext>
            </a:extLst>
          </a:blip>
          <a:srcRect r="10927"/>
          <a:stretch/>
        </p:blipFill>
        <p:spPr>
          <a:xfrm>
            <a:off x="18815" y="0"/>
            <a:ext cx="9125185" cy="6858000"/>
          </a:xfrm>
          <a:prstGeom prst="rect">
            <a:avLst/>
          </a:prstGeom>
        </p:spPr>
      </p:pic>
      <p:sp>
        <p:nvSpPr>
          <p:cNvPr id="2" name="Title 1"/>
          <p:cNvSpPr>
            <a:spLocks noGrp="1"/>
          </p:cNvSpPr>
          <p:nvPr>
            <p:ph type="ctrTitle"/>
          </p:nvPr>
        </p:nvSpPr>
        <p:spPr>
          <a:xfrm>
            <a:off x="457200" y="838200"/>
            <a:ext cx="8305799" cy="1143000"/>
          </a:xfrm>
          <a:solidFill>
            <a:schemeClr val="accent1">
              <a:lumMod val="20000"/>
              <a:lumOff val="80000"/>
            </a:schemeClr>
          </a:solidFill>
          <a:ln>
            <a:solidFill>
              <a:srgbClr val="002060"/>
            </a:solidFill>
          </a:ln>
        </p:spPr>
        <p:txBody>
          <a:bodyPr>
            <a:normAutofit fontScale="90000"/>
          </a:bodyPr>
          <a:lstStyle/>
          <a:p>
            <a:pPr>
              <a:spcBef>
                <a:spcPts val="600"/>
              </a:spcBef>
              <a:spcAft>
                <a:spcPts val="600"/>
              </a:spcAft>
            </a:pPr>
            <a:r>
              <a:rPr lang="en-US" sz="4900" dirty="0" smtClean="0">
                <a:ln w="3175">
                  <a:noFill/>
                </a:ln>
                <a:solidFill>
                  <a:srgbClr val="002060"/>
                </a:solidFill>
                <a:effectLst/>
              </a:rPr>
              <a:t>Operation Health: </a:t>
            </a:r>
            <a:r>
              <a:rPr lang="en-US" dirty="0" smtClean="0">
                <a:ln w="3175">
                  <a:noFill/>
                </a:ln>
                <a:solidFill>
                  <a:srgbClr val="002060"/>
                </a:solidFill>
                <a:effectLst/>
              </a:rPr>
              <a:t/>
            </a:r>
            <a:br>
              <a:rPr lang="en-US" dirty="0" smtClean="0">
                <a:ln w="3175">
                  <a:noFill/>
                </a:ln>
                <a:solidFill>
                  <a:srgbClr val="002060"/>
                </a:solidFill>
                <a:effectLst/>
              </a:rPr>
            </a:br>
            <a:r>
              <a:rPr lang="en-US" sz="3600" dirty="0" smtClean="0">
                <a:ln w="3175">
                  <a:noFill/>
                </a:ln>
                <a:solidFill>
                  <a:srgbClr val="002060"/>
                </a:solidFill>
                <a:effectLst/>
              </a:rPr>
              <a:t>Resources for Veterans and Their Families</a:t>
            </a:r>
            <a:endParaRPr lang="en-US" sz="3600" dirty="0">
              <a:ln w="3175">
                <a:noFill/>
              </a:ln>
              <a:solidFill>
                <a:srgbClr val="002060"/>
              </a:solidFill>
              <a:effectLst/>
            </a:endParaRPr>
          </a:p>
        </p:txBody>
      </p:sp>
      <p:sp>
        <p:nvSpPr>
          <p:cNvPr id="3" name="Subtitle 2"/>
          <p:cNvSpPr>
            <a:spLocks noGrp="1"/>
          </p:cNvSpPr>
          <p:nvPr>
            <p:ph type="subTitle" idx="1"/>
          </p:nvPr>
        </p:nvSpPr>
        <p:spPr>
          <a:xfrm>
            <a:off x="2295407" y="5481145"/>
            <a:ext cx="4571999" cy="1371600"/>
          </a:xfrm>
          <a:solidFill>
            <a:schemeClr val="accent1">
              <a:lumMod val="20000"/>
              <a:lumOff val="80000"/>
            </a:schemeClr>
          </a:solidFill>
          <a:ln>
            <a:solidFill>
              <a:srgbClr val="002060"/>
            </a:solidFill>
          </a:ln>
        </p:spPr>
        <p:txBody>
          <a:bodyPr>
            <a:normAutofit fontScale="77500" lnSpcReduction="20000"/>
          </a:bodyPr>
          <a:lstStyle/>
          <a:p>
            <a:endParaRPr lang="en-US" sz="1500" dirty="0" smtClean="0">
              <a:solidFill>
                <a:srgbClr val="002060"/>
              </a:solidFill>
            </a:endParaRPr>
          </a:p>
          <a:p>
            <a:r>
              <a:rPr lang="en-US" sz="3300" dirty="0" smtClean="0">
                <a:solidFill>
                  <a:srgbClr val="002060"/>
                </a:solidFill>
              </a:rPr>
              <a:t>An Infopeople Webinar</a:t>
            </a:r>
          </a:p>
          <a:p>
            <a:r>
              <a:rPr lang="en-US" sz="2800" dirty="0" smtClean="0">
                <a:solidFill>
                  <a:srgbClr val="002060"/>
                </a:solidFill>
              </a:rPr>
              <a:t>Presented by Kelli Ham</a:t>
            </a:r>
          </a:p>
          <a:p>
            <a:r>
              <a:rPr lang="en-US" sz="2800" dirty="0" smtClean="0">
                <a:solidFill>
                  <a:srgbClr val="002060"/>
                </a:solidFill>
              </a:rPr>
              <a:t>June 13, 2012</a:t>
            </a:r>
          </a:p>
        </p:txBody>
      </p:sp>
    </p:spTree>
    <p:extLst>
      <p:ext uri="{BB962C8B-B14F-4D97-AF65-F5344CB8AC3E}">
        <p14:creationId xmlns:p14="http://schemas.microsoft.com/office/powerpoint/2010/main" val="286552054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9247" y="2743057"/>
            <a:ext cx="7745505" cy="4114943"/>
          </a:xfrm>
        </p:spPr>
        <p:txBody>
          <a:bodyPr>
            <a:normAutofit/>
          </a:bodyPr>
          <a:lstStyle/>
          <a:p>
            <a:r>
              <a:rPr lang="en-US" dirty="0" smtClean="0"/>
              <a:t>PTSD</a:t>
            </a:r>
          </a:p>
          <a:p>
            <a:r>
              <a:rPr lang="en-US" dirty="0" smtClean="0"/>
              <a:t>Depression</a:t>
            </a:r>
          </a:p>
          <a:p>
            <a:r>
              <a:rPr lang="en-US" dirty="0" smtClean="0"/>
              <a:t>Sleep disorders</a:t>
            </a:r>
          </a:p>
          <a:p>
            <a:r>
              <a:rPr lang="en-US" dirty="0" smtClean="0"/>
              <a:t>Anger</a:t>
            </a:r>
          </a:p>
          <a:p>
            <a:r>
              <a:rPr lang="en-US" dirty="0" smtClean="0"/>
              <a:t>Suicide</a:t>
            </a:r>
          </a:p>
          <a:p>
            <a:endParaRPr lang="en-US" dirty="0" smtClean="0"/>
          </a:p>
          <a:p>
            <a:endParaRPr lang="en-US" sz="2000" dirty="0" smtClean="0"/>
          </a:p>
          <a:p>
            <a:pPr marL="0" indent="0" algn="ctr">
              <a:buNone/>
            </a:pPr>
            <a:r>
              <a:rPr lang="en-US" dirty="0">
                <a:hlinkClick r:id="rId3"/>
              </a:rPr>
              <a:t>http://www.mentalhealth.va.gov</a:t>
            </a:r>
            <a:r>
              <a:rPr lang="en-US" dirty="0" smtClean="0">
                <a:hlinkClick r:id="rId3"/>
              </a:rPr>
              <a:t>/</a:t>
            </a:r>
            <a:endParaRPr lang="en-US" dirty="0" smtClean="0"/>
          </a:p>
          <a:p>
            <a:pPr marL="0" indent="0" algn="ctr">
              <a:buNone/>
            </a:pPr>
            <a:endParaRPr lang="en-US" dirty="0"/>
          </a:p>
          <a:p>
            <a:endParaRPr lang="en-US" dirty="0"/>
          </a:p>
        </p:txBody>
      </p:sp>
      <p:sp>
        <p:nvSpPr>
          <p:cNvPr id="2" name="Title 1"/>
          <p:cNvSpPr>
            <a:spLocks noGrp="1"/>
          </p:cNvSpPr>
          <p:nvPr>
            <p:ph type="title"/>
          </p:nvPr>
        </p:nvSpPr>
        <p:spPr/>
        <p:txBody>
          <a:bodyPr>
            <a:normAutofit/>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4400" kern="1200" dirty="0" smtClean="0">
                <a:solidFill>
                  <a:schemeClr val="tx1"/>
                </a:solidFill>
                <a:effectLst/>
                <a:latin typeface="+mj-lt"/>
                <a:ea typeface="+mj-ea"/>
                <a:cs typeface="+mj-cs"/>
              </a:rPr>
              <a:t>Mental Health </a:t>
            </a:r>
            <a:r>
              <a:rPr lang="en-US" dirty="0">
                <a:solidFill>
                  <a:schemeClr val="tx1"/>
                </a:solidFill>
                <a:latin typeface="+mj-lt"/>
              </a:rPr>
              <a:t>I</a:t>
            </a:r>
            <a:r>
              <a:rPr lang="en-US" sz="4400" kern="1200" dirty="0" smtClean="0">
                <a:solidFill>
                  <a:schemeClr val="tx1"/>
                </a:solidFill>
                <a:effectLst/>
                <a:latin typeface="+mj-lt"/>
                <a:ea typeface="+mj-ea"/>
                <a:cs typeface="+mj-cs"/>
              </a:rPr>
              <a:t>ssues</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9448"/>
          <a:stretch/>
        </p:blipFill>
        <p:spPr>
          <a:xfrm>
            <a:off x="4419600" y="2286000"/>
            <a:ext cx="3962400" cy="3690054"/>
          </a:xfrm>
          <a:prstGeom prst="rect">
            <a:avLst/>
          </a:prstGeom>
        </p:spPr>
      </p:pic>
    </p:spTree>
    <p:extLst>
      <p:ext uri="{BB962C8B-B14F-4D97-AF65-F5344CB8AC3E}">
        <p14:creationId xmlns:p14="http://schemas.microsoft.com/office/powerpoint/2010/main" val="141402963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27847" y="6065838"/>
            <a:ext cx="7745505" cy="792162"/>
          </a:xfrm>
        </p:spPr>
        <p:txBody>
          <a:bodyPr>
            <a:normAutofit/>
          </a:bodyPr>
          <a:lstStyle/>
          <a:p>
            <a:pPr marL="0" indent="0" algn="ctr">
              <a:buNone/>
            </a:pPr>
            <a:r>
              <a:rPr lang="en-US" sz="3600" dirty="0">
                <a:hlinkClick r:id="rId3"/>
              </a:rPr>
              <a:t>http://www.ptsd.va.gov</a:t>
            </a:r>
            <a:r>
              <a:rPr lang="en-US" sz="3600" dirty="0" smtClean="0">
                <a:hlinkClick r:id="rId3"/>
              </a:rPr>
              <a:t>/</a:t>
            </a:r>
            <a:endParaRPr lang="en-US" sz="3600" dirty="0" smtClean="0"/>
          </a:p>
          <a:p>
            <a:pPr marL="0" indent="0" algn="ctr">
              <a:buNone/>
            </a:pPr>
            <a:endParaRPr lang="en-US" sz="3600" dirty="0"/>
          </a:p>
        </p:txBody>
      </p:sp>
      <p:sp>
        <p:nvSpPr>
          <p:cNvPr id="3" name="Title 2"/>
          <p:cNvSpPr>
            <a:spLocks noGrp="1"/>
          </p:cNvSpPr>
          <p:nvPr>
            <p:ph type="title"/>
          </p:nvPr>
        </p:nvSpPr>
        <p:spPr>
          <a:xfrm>
            <a:off x="688490" y="304800"/>
            <a:ext cx="7756263" cy="1054250"/>
          </a:xfrm>
        </p:spPr>
        <p:txBody>
          <a:bodyPr/>
          <a:lstStyle/>
          <a:p>
            <a:r>
              <a:rPr lang="en-US" dirty="0" smtClean="0"/>
              <a:t>National Center for PTSD</a:t>
            </a:r>
            <a:endParaRPr lang="en-US" dirty="0"/>
          </a:p>
        </p:txBody>
      </p:sp>
      <p:pic>
        <p:nvPicPr>
          <p:cNvPr id="4101" name="Picture 5" descr="C:\Users\kkham\AppData\Local\Temp\SNAGHTMLb5d8e4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1215" y="1524000"/>
            <a:ext cx="6899785"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47416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duotone>
              <a:schemeClr val="bg1">
                <a:tint val="93000"/>
                <a:shade val="20000"/>
              </a:schemeClr>
              <a:schemeClr val="bg1">
                <a:tint val="90000"/>
                <a:shade val="85000"/>
                <a:satMod val="115000"/>
              </a:schemeClr>
            </a:duotone>
            <a:lum/>
          </a:blip>
          <a:srcRect/>
          <a:tile tx="0" ty="0" sx="60000" sy="60000" flip="none" algn="tl"/>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04800" y="570156"/>
            <a:ext cx="8534400" cy="1054250"/>
          </a:xfrm>
        </p:spPr>
        <p:txBody>
          <a:bodyPr/>
          <a:lstStyle/>
          <a:p>
            <a:r>
              <a:rPr lang="en-US" dirty="0" smtClean="0"/>
              <a:t>June is PTSD Awareness Month</a:t>
            </a:r>
            <a:endParaRPr lang="en-US" dirty="0"/>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2257425"/>
            <a:ext cx="5334000" cy="460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156714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We’ll take about two minutes for this exercise.  Go to </a:t>
            </a:r>
            <a:r>
              <a:rPr lang="en-US" dirty="0">
                <a:hlinkClick r:id="rId2"/>
              </a:rPr>
              <a:t>http://va.gov</a:t>
            </a:r>
            <a:r>
              <a:rPr lang="en-US" dirty="0" smtClean="0">
                <a:hlinkClick r:id="rId2"/>
              </a:rPr>
              <a:t>/</a:t>
            </a:r>
            <a:endParaRPr lang="en-US" dirty="0" smtClean="0"/>
          </a:p>
          <a:p>
            <a:r>
              <a:rPr lang="en-US" dirty="0" smtClean="0"/>
              <a:t>Click on </a:t>
            </a:r>
            <a:r>
              <a:rPr lang="en-US" i="1" dirty="0" smtClean="0"/>
              <a:t>Veterans Services</a:t>
            </a:r>
          </a:p>
          <a:p>
            <a:r>
              <a:rPr lang="en-US" dirty="0" smtClean="0"/>
              <a:t>Note the topics under </a:t>
            </a:r>
            <a:r>
              <a:rPr lang="en-US" i="1" dirty="0" smtClean="0"/>
              <a:t>Health and Well-Being</a:t>
            </a:r>
          </a:p>
          <a:p>
            <a:r>
              <a:rPr lang="en-US" dirty="0" smtClean="0"/>
              <a:t>Click on </a:t>
            </a:r>
            <a:r>
              <a:rPr lang="en-US" i="1" dirty="0" smtClean="0"/>
              <a:t>Mental Health </a:t>
            </a:r>
            <a:r>
              <a:rPr lang="en-US" dirty="0" smtClean="0"/>
              <a:t>and scan the page; go back later explore more</a:t>
            </a:r>
          </a:p>
          <a:p>
            <a:r>
              <a:rPr lang="en-US" dirty="0" smtClean="0"/>
              <a:t>In the Chat box: Reactions? Anything notable?</a:t>
            </a:r>
            <a:endParaRPr lang="en-US" dirty="0"/>
          </a:p>
        </p:txBody>
      </p:sp>
      <p:sp>
        <p:nvSpPr>
          <p:cNvPr id="3" name="Title 2"/>
          <p:cNvSpPr>
            <a:spLocks noGrp="1"/>
          </p:cNvSpPr>
          <p:nvPr>
            <p:ph type="title"/>
          </p:nvPr>
        </p:nvSpPr>
        <p:spPr>
          <a:xfrm>
            <a:off x="688490" y="469750"/>
            <a:ext cx="7756263" cy="1054250"/>
          </a:xfrm>
        </p:spPr>
        <p:txBody>
          <a:bodyPr/>
          <a:lstStyle/>
          <a:p>
            <a:r>
              <a:rPr lang="en-US" dirty="0"/>
              <a:t>Navigating the VA.gov </a:t>
            </a:r>
            <a:r>
              <a:rPr lang="en-US" dirty="0" smtClean="0"/>
              <a:t>Site:</a:t>
            </a:r>
            <a:br>
              <a:rPr lang="en-US" dirty="0" smtClean="0"/>
            </a:br>
            <a:r>
              <a:rPr lang="en-US" dirty="0" smtClean="0"/>
              <a:t>Mini Practice </a:t>
            </a:r>
            <a:endParaRPr lang="en-US" dirty="0"/>
          </a:p>
        </p:txBody>
      </p:sp>
    </p:spTree>
    <p:extLst>
      <p:ext uri="{BB962C8B-B14F-4D97-AF65-F5344CB8AC3E}">
        <p14:creationId xmlns:p14="http://schemas.microsoft.com/office/powerpoint/2010/main" val="246651338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570156"/>
            <a:ext cx="8534400" cy="1054250"/>
          </a:xfrm>
        </p:spPr>
        <p:txBody>
          <a:bodyPr/>
          <a:lstStyle/>
          <a:p>
            <a:r>
              <a:rPr lang="en-US" dirty="0" smtClean="0"/>
              <a:t>Navigating the VA.gov Site</a:t>
            </a:r>
            <a:endParaRPr lang="en-US"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676400"/>
            <a:ext cx="7570787" cy="481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8036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99247" y="5638800"/>
            <a:ext cx="7745505" cy="1066800"/>
          </a:xfrm>
        </p:spPr>
        <p:txBody>
          <a:bodyPr/>
          <a:lstStyle/>
          <a:p>
            <a:pPr marL="0" indent="0" algn="ctr">
              <a:buNone/>
            </a:pPr>
            <a:r>
              <a:rPr lang="en-US" dirty="0">
                <a:hlinkClick r:id="rId3"/>
              </a:rPr>
              <a:t>http://</a:t>
            </a:r>
            <a:r>
              <a:rPr lang="en-US" dirty="0" smtClean="0">
                <a:hlinkClick r:id="rId3"/>
              </a:rPr>
              <a:t>www.drugabuse.gov/patients-families</a:t>
            </a:r>
            <a:endParaRPr lang="en-US" dirty="0" smtClean="0"/>
          </a:p>
          <a:p>
            <a:pPr marL="0" indent="0" algn="ctr">
              <a:buNone/>
            </a:pPr>
            <a:r>
              <a:rPr lang="en-US" dirty="0">
                <a:hlinkClick r:id="rId4"/>
              </a:rPr>
              <a:t>http://www.easyread.drugabuse.gov</a:t>
            </a:r>
            <a:r>
              <a:rPr lang="en-US" dirty="0" smtClean="0">
                <a:hlinkClick r:id="rId4"/>
              </a:rPr>
              <a:t>/</a:t>
            </a:r>
            <a:endParaRPr lang="en-US" dirty="0" smtClean="0"/>
          </a:p>
          <a:p>
            <a:pPr marL="0" indent="0">
              <a:buNone/>
            </a:pPr>
            <a:endParaRPr lang="en-US" dirty="0"/>
          </a:p>
        </p:txBody>
      </p:sp>
      <p:sp>
        <p:nvSpPr>
          <p:cNvPr id="3" name="Title 2"/>
          <p:cNvSpPr>
            <a:spLocks noGrp="1"/>
          </p:cNvSpPr>
          <p:nvPr>
            <p:ph type="title"/>
          </p:nvPr>
        </p:nvSpPr>
        <p:spPr/>
        <p:txBody>
          <a:bodyPr/>
          <a:lstStyle/>
          <a:p>
            <a:r>
              <a:rPr lang="en-US" dirty="0" smtClean="0"/>
              <a:t>Substance Abuse</a:t>
            </a:r>
            <a:endParaRPr lang="en-US" dirty="0"/>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5807" y="2209800"/>
            <a:ext cx="4914593" cy="327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653018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5105400"/>
            <a:ext cx="7745505" cy="1020762"/>
          </a:xfrm>
        </p:spPr>
        <p:txBody>
          <a:bodyPr>
            <a:normAutofit/>
          </a:bodyPr>
          <a:lstStyle/>
          <a:p>
            <a:pPr marL="0" indent="0" algn="ctr">
              <a:buNone/>
            </a:pPr>
            <a:r>
              <a:rPr lang="en-US" dirty="0">
                <a:hlinkClick r:id="rId3"/>
              </a:rPr>
              <a:t>http://</a:t>
            </a:r>
            <a:r>
              <a:rPr lang="en-US" dirty="0" smtClean="0">
                <a:hlinkClick r:id="rId3"/>
              </a:rPr>
              <a:t>www.nchv.org/veterans.cfm</a:t>
            </a:r>
            <a:endParaRPr lang="en-US" dirty="0" smtClean="0"/>
          </a:p>
          <a:p>
            <a:pPr marL="0" indent="0" algn="ctr">
              <a:buNone/>
            </a:pPr>
            <a:endParaRPr lang="en-US" dirty="0"/>
          </a:p>
        </p:txBody>
      </p:sp>
      <p:sp>
        <p:nvSpPr>
          <p:cNvPr id="3" name="Title 2"/>
          <p:cNvSpPr>
            <a:spLocks noGrp="1"/>
          </p:cNvSpPr>
          <p:nvPr>
            <p:ph type="title"/>
          </p:nvPr>
        </p:nvSpPr>
        <p:spPr/>
        <p:txBody>
          <a:bodyPr/>
          <a:lstStyle/>
          <a:p>
            <a:r>
              <a:rPr lang="en-US" dirty="0" smtClean="0"/>
              <a:t>Homelessness</a:t>
            </a:r>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799303"/>
            <a:ext cx="7543800" cy="1177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804356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Helpful Tools from NCHV</a:t>
            </a:r>
            <a:endParaRPr lang="en-US" dirty="0"/>
          </a:p>
        </p:txBody>
      </p:sp>
      <p:pic>
        <p:nvPicPr>
          <p:cNvPr id="2050" name="Picture 2" descr="C:\Users\kkham\AppData\Local\Temp\SNAGHTML4ea72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5015" y="1676400"/>
            <a:ext cx="7104585" cy="5118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28835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76600" y="2819400"/>
            <a:ext cx="5472799" cy="3710781"/>
          </a:xfrm>
        </p:spPr>
        <p:txBody>
          <a:bodyPr/>
          <a:lstStyle/>
          <a:p>
            <a:r>
              <a:rPr lang="en-US" dirty="0"/>
              <a:t>Family </a:t>
            </a:r>
            <a:r>
              <a:rPr lang="en-US" dirty="0" smtClean="0"/>
              <a:t>Issues</a:t>
            </a:r>
          </a:p>
          <a:p>
            <a:r>
              <a:rPr lang="en-US" dirty="0" smtClean="0"/>
              <a:t>Military </a:t>
            </a:r>
            <a:r>
              <a:rPr lang="en-US" dirty="0"/>
              <a:t>Sexual Trauma</a:t>
            </a:r>
          </a:p>
          <a:p>
            <a:r>
              <a:rPr lang="en-US" dirty="0" smtClean="0"/>
              <a:t>Homelessness</a:t>
            </a:r>
          </a:p>
          <a:p>
            <a:pPr lvl="0"/>
            <a:r>
              <a:rPr lang="en-US" dirty="0" smtClean="0"/>
              <a:t>Suicide</a:t>
            </a:r>
          </a:p>
          <a:p>
            <a:pPr lvl="0"/>
            <a:endParaRPr lang="en-US" dirty="0" smtClean="0"/>
          </a:p>
          <a:p>
            <a:pPr marL="0" lvl="0" indent="0">
              <a:buNone/>
            </a:pPr>
            <a:r>
              <a:rPr lang="en-US" sz="2400" dirty="0" smtClean="0">
                <a:hlinkClick r:id="rId3"/>
              </a:rPr>
              <a:t>http://www.mentalhealth.va.gov/</a:t>
            </a:r>
            <a:endParaRPr lang="en-US" sz="2400" dirty="0" smtClean="0"/>
          </a:p>
          <a:p>
            <a:pPr marL="0" lvl="0" indent="0">
              <a:buNone/>
            </a:pPr>
            <a:r>
              <a:rPr lang="en-US" sz="2400" dirty="0">
                <a:hlinkClick r:id="rId4"/>
              </a:rPr>
              <a:t>http://www.womenshealth.va.gov</a:t>
            </a:r>
            <a:r>
              <a:rPr lang="en-US" sz="2400" dirty="0" smtClean="0">
                <a:hlinkClick r:id="rId4"/>
              </a:rPr>
              <a:t>/</a:t>
            </a:r>
            <a:endParaRPr lang="en-US" sz="2400" dirty="0" smtClean="0"/>
          </a:p>
          <a:p>
            <a:pPr marL="0" lvl="0" indent="0">
              <a:buNone/>
            </a:pPr>
            <a:endParaRPr lang="en-US" sz="2400" dirty="0"/>
          </a:p>
        </p:txBody>
      </p:sp>
      <p:sp>
        <p:nvSpPr>
          <p:cNvPr id="2" name="Title 1"/>
          <p:cNvSpPr>
            <a:spLocks noGrp="1"/>
          </p:cNvSpPr>
          <p:nvPr>
            <p:ph type="title"/>
          </p:nvPr>
        </p:nvSpPr>
        <p:spPr>
          <a:xfrm>
            <a:off x="228600" y="570156"/>
            <a:ext cx="8610600" cy="1054250"/>
          </a:xfrm>
        </p:spPr>
        <p:txBody>
          <a:bodyPr>
            <a:normAutofit fontScale="90000"/>
          </a:bodyPr>
          <a:lstStyle/>
          <a:p>
            <a:r>
              <a:rPr lang="en-US" dirty="0" smtClean="0"/>
              <a:t>Special Issues for Women Veterans</a:t>
            </a:r>
            <a:endParaRPr lang="en-US" dirty="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72" y="2133600"/>
            <a:ext cx="3153313" cy="4724400"/>
          </a:xfrm>
          <a:prstGeom prst="rect">
            <a:avLst/>
          </a:prstGeom>
        </p:spPr>
      </p:pic>
    </p:spTree>
    <p:extLst>
      <p:ext uri="{BB962C8B-B14F-4D97-AF65-F5344CB8AC3E}">
        <p14:creationId xmlns:p14="http://schemas.microsoft.com/office/powerpoint/2010/main" val="12143469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476947"/>
            <a:ext cx="4406153" cy="2857053"/>
          </a:xfrm>
        </p:spPr>
        <p:txBody>
          <a:bodyPr>
            <a:normAutofit fontScale="92500" lnSpcReduction="10000"/>
          </a:bodyPr>
          <a:lstStyle/>
          <a:p>
            <a:r>
              <a:rPr lang="en-US" dirty="0"/>
              <a:t>California has both the greatest number – more than 167,000 – and the greatest proportion of female veterans in the country (9.5 percent</a:t>
            </a:r>
            <a:r>
              <a:rPr lang="en-US" dirty="0" smtClean="0"/>
              <a:t>).</a:t>
            </a:r>
          </a:p>
          <a:p>
            <a:pPr marL="0" indent="0">
              <a:buNone/>
            </a:pPr>
            <a:r>
              <a:rPr lang="en-US" dirty="0" smtClean="0"/>
              <a:t> </a:t>
            </a:r>
          </a:p>
          <a:p>
            <a:endParaRPr lang="en-US" dirty="0"/>
          </a:p>
          <a:p>
            <a:pPr marL="0" indent="0" algn="r">
              <a:buNone/>
            </a:pPr>
            <a:endParaRPr lang="en-US" sz="2400" dirty="0"/>
          </a:p>
        </p:txBody>
      </p:sp>
      <p:sp>
        <p:nvSpPr>
          <p:cNvPr id="3" name="Title 2"/>
          <p:cNvSpPr>
            <a:spLocks noGrp="1"/>
          </p:cNvSpPr>
          <p:nvPr>
            <p:ph type="title"/>
          </p:nvPr>
        </p:nvSpPr>
        <p:spPr>
          <a:xfrm>
            <a:off x="688490" y="762000"/>
            <a:ext cx="7756263" cy="862406"/>
          </a:xfrm>
        </p:spPr>
        <p:txBody>
          <a:bodyPr/>
          <a:lstStyle/>
          <a:p>
            <a:r>
              <a:rPr lang="en-US" sz="4000" dirty="0" smtClean="0"/>
              <a:t>California’s Women Veterans</a:t>
            </a:r>
            <a:endParaRPr lang="en-US" dirty="0"/>
          </a:p>
        </p:txBody>
      </p:sp>
      <p:sp>
        <p:nvSpPr>
          <p:cNvPr id="4" name="Content Placeholder 1"/>
          <p:cNvSpPr txBox="1">
            <a:spLocks/>
          </p:cNvSpPr>
          <p:nvPr/>
        </p:nvSpPr>
        <p:spPr>
          <a:xfrm>
            <a:off x="699654" y="5562600"/>
            <a:ext cx="7772400" cy="1143000"/>
          </a:xfrm>
          <a:prstGeom prst="rect">
            <a:avLst/>
          </a:prstGeom>
        </p:spPr>
        <p:txBody>
          <a:bodyPr vert="horz" lIns="91440" tIns="45720" rIns="91440" bIns="45720" rtlCol="0">
            <a:normAutofit fontScale="85000" lnSpcReduction="20000"/>
          </a:bodyPr>
          <a:lstStyle>
            <a:lvl1pPr marL="365760" indent="-365760" algn="l" defTabSz="914400" rtl="0" eaLnBrk="1" latinLnBrk="0" hangingPunct="1">
              <a:spcBef>
                <a:spcPct val="20000"/>
              </a:spcBef>
              <a:buClr>
                <a:schemeClr val="accent1"/>
              </a:buClr>
              <a:buFont typeface="Arial" pitchFamily="34" charset="0"/>
              <a:buChar char="•"/>
              <a:defRPr sz="2800" kern="1200">
                <a:solidFill>
                  <a:schemeClr val="tx2">
                    <a:lumMod val="50000"/>
                  </a:schemeClr>
                </a:solidFill>
                <a:latin typeface="Trebuchet MS" pitchFamily="34" charset="0"/>
                <a:ea typeface="+mn-ea"/>
                <a:cs typeface="+mn-cs"/>
              </a:defRPr>
            </a:lvl1pPr>
            <a:lvl2pPr marL="777240" indent="-365760" algn="l" defTabSz="914400" rtl="0" eaLnBrk="1" latinLnBrk="0" hangingPunct="1">
              <a:spcBef>
                <a:spcPct val="20000"/>
              </a:spcBef>
              <a:buClr>
                <a:schemeClr val="accent1"/>
              </a:buClr>
              <a:buFont typeface="Arial" pitchFamily="34" charset="0"/>
              <a:buChar char="•"/>
              <a:defRPr sz="2400" kern="1200">
                <a:solidFill>
                  <a:schemeClr val="tx2">
                    <a:lumMod val="50000"/>
                  </a:schemeClr>
                </a:solidFill>
                <a:latin typeface="Trebuchet MS" pitchFamily="34" charset="0"/>
                <a:ea typeface="+mn-ea"/>
                <a:cs typeface="+mn-cs"/>
              </a:defRPr>
            </a:lvl2pPr>
            <a:lvl3pPr marL="1143000" indent="-365760" algn="l" defTabSz="914400" rtl="0" eaLnBrk="1" latinLnBrk="0" hangingPunct="1">
              <a:spcBef>
                <a:spcPct val="20000"/>
              </a:spcBef>
              <a:buClr>
                <a:schemeClr val="accent1"/>
              </a:buClr>
              <a:buFont typeface="Arial" pitchFamily="34" charset="0"/>
              <a:buChar char="•"/>
              <a:defRPr sz="2400" kern="1200">
                <a:solidFill>
                  <a:schemeClr val="tx2">
                    <a:lumMod val="50000"/>
                  </a:schemeClr>
                </a:solidFill>
                <a:latin typeface="Trebuchet MS" pitchFamily="34" charset="0"/>
                <a:ea typeface="+mn-ea"/>
                <a:cs typeface="+mn-cs"/>
              </a:defRPr>
            </a:lvl3pPr>
            <a:lvl4pPr marL="1508760" indent="-320040" algn="l" defTabSz="914400" rtl="0" eaLnBrk="1" latinLnBrk="0" hangingPunct="1">
              <a:spcBef>
                <a:spcPct val="20000"/>
              </a:spcBef>
              <a:buClr>
                <a:schemeClr val="accent1"/>
              </a:buClr>
              <a:buFont typeface="Arial" pitchFamily="34" charset="0"/>
              <a:buChar char="•"/>
              <a:defRPr sz="2000" kern="1200">
                <a:solidFill>
                  <a:schemeClr val="tx2">
                    <a:lumMod val="50000"/>
                  </a:schemeClr>
                </a:solidFill>
                <a:latin typeface="Trebuchet MS" pitchFamily="34" charset="0"/>
                <a:ea typeface="+mn-ea"/>
                <a:cs typeface="+mn-cs"/>
              </a:defRPr>
            </a:lvl4pPr>
            <a:lvl5pPr marL="1828800" indent="-320040" algn="l" defTabSz="914400" rtl="0" eaLnBrk="1" latinLnBrk="0" hangingPunct="1">
              <a:spcBef>
                <a:spcPct val="20000"/>
              </a:spcBef>
              <a:buClr>
                <a:schemeClr val="accent1"/>
              </a:buClr>
              <a:buFont typeface="Arial" pitchFamily="34" charset="0"/>
              <a:buChar char="•"/>
              <a:defRPr sz="1800" kern="1200">
                <a:solidFill>
                  <a:schemeClr val="tx2">
                    <a:lumMod val="50000"/>
                  </a:schemeClr>
                </a:solidFill>
                <a:latin typeface="Trebuchet MS" pitchFamily="34" charset="0"/>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pPr marL="0" indent="0" algn="r">
              <a:buNone/>
            </a:pPr>
            <a:r>
              <a:rPr lang="en-US" b="1" dirty="0"/>
              <a:t>California’s Women Veterans </a:t>
            </a:r>
            <a:endParaRPr lang="en-US" dirty="0"/>
          </a:p>
          <a:p>
            <a:pPr marL="0" indent="0" algn="r">
              <a:buNone/>
            </a:pPr>
            <a:r>
              <a:rPr lang="en-US" b="1" dirty="0"/>
              <a:t>Response to the 2011 Survey: Preliminary Report</a:t>
            </a:r>
            <a:endParaRPr lang="en-US" dirty="0"/>
          </a:p>
          <a:p>
            <a:pPr marL="0" indent="0" algn="r">
              <a:buNone/>
            </a:pPr>
            <a:r>
              <a:rPr lang="en-US" sz="2400" dirty="0">
                <a:hlinkClick r:id="rId3"/>
              </a:rPr>
              <a:t>http://www.library.ca.gov/crb/12/FINAL_REPORT.pdf</a:t>
            </a:r>
            <a:endParaRPr lang="en-US" sz="2400" dirty="0"/>
          </a:p>
          <a:p>
            <a:pPr marL="0" indent="0">
              <a:buFont typeface="Arial" pitchFamily="34" charset="0"/>
              <a:buNone/>
            </a:pPr>
            <a:endParaRPr lang="en-US" dirty="0" smtClean="0"/>
          </a:p>
          <a:p>
            <a:endParaRPr lang="en-US" dirty="0" smtClean="0"/>
          </a:p>
          <a:p>
            <a:pPr marL="0" indent="0" algn="r">
              <a:buFont typeface="Arial" pitchFamily="34" charset="0"/>
              <a:buNone/>
            </a:pPr>
            <a:endParaRPr lang="en-US" sz="2400" dirty="0"/>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1174" y="2209800"/>
            <a:ext cx="2867025"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76334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Defining the users</a:t>
            </a:r>
          </a:p>
          <a:p>
            <a:r>
              <a:rPr lang="en-US" dirty="0" smtClean="0"/>
              <a:t>Statistics</a:t>
            </a:r>
          </a:p>
          <a:p>
            <a:r>
              <a:rPr lang="en-US" dirty="0" smtClean="0"/>
              <a:t>Injuries and Conditions</a:t>
            </a:r>
          </a:p>
          <a:p>
            <a:r>
              <a:rPr lang="en-US" dirty="0" smtClean="0"/>
              <a:t>Unique issues for veteran subgroups</a:t>
            </a:r>
          </a:p>
          <a:p>
            <a:r>
              <a:rPr lang="en-US" dirty="0" smtClean="0"/>
              <a:t>Health resources</a:t>
            </a:r>
          </a:p>
          <a:p>
            <a:r>
              <a:rPr lang="en-US" dirty="0" smtClean="0"/>
              <a:t>Finding services</a:t>
            </a:r>
          </a:p>
          <a:p>
            <a:endParaRPr lang="en-US" dirty="0" smtClean="0"/>
          </a:p>
          <a:p>
            <a:endParaRPr lang="en-US" dirty="0" smtClean="0"/>
          </a:p>
          <a:p>
            <a:endParaRPr lang="en-US" dirty="0"/>
          </a:p>
        </p:txBody>
      </p:sp>
      <p:sp>
        <p:nvSpPr>
          <p:cNvPr id="3" name="Title 2"/>
          <p:cNvSpPr>
            <a:spLocks noGrp="1"/>
          </p:cNvSpPr>
          <p:nvPr>
            <p:ph type="title"/>
          </p:nvPr>
        </p:nvSpPr>
        <p:spPr/>
        <p:txBody>
          <a:bodyPr/>
          <a:lstStyle/>
          <a:p>
            <a:r>
              <a:rPr lang="en-US" dirty="0" smtClean="0"/>
              <a:t>Today’s Topics</a:t>
            </a:r>
            <a:endParaRPr lang="en-US" dirty="0"/>
          </a:p>
        </p:txBody>
      </p:sp>
    </p:spTree>
    <p:extLst>
      <p:ext uri="{BB962C8B-B14F-4D97-AF65-F5344CB8AC3E}">
        <p14:creationId xmlns:p14="http://schemas.microsoft.com/office/powerpoint/2010/main" val="165323299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18767" y="2247900"/>
            <a:ext cx="4706466" cy="3878263"/>
          </a:xfrm>
        </p:spPr>
      </p:pic>
      <p:sp>
        <p:nvSpPr>
          <p:cNvPr id="3" name="Title 2"/>
          <p:cNvSpPr>
            <a:spLocks noGrp="1"/>
          </p:cNvSpPr>
          <p:nvPr>
            <p:ph type="title"/>
          </p:nvPr>
        </p:nvSpPr>
        <p:spPr/>
        <p:txBody>
          <a:bodyPr/>
          <a:lstStyle/>
          <a:p>
            <a:r>
              <a:rPr lang="en-US" dirty="0" smtClean="0"/>
              <a:t>Older Vets</a:t>
            </a:r>
            <a:endParaRPr lang="en-US" dirty="0"/>
          </a:p>
        </p:txBody>
      </p:sp>
    </p:spTree>
    <p:extLst>
      <p:ext uri="{BB962C8B-B14F-4D97-AF65-F5344CB8AC3E}">
        <p14:creationId xmlns:p14="http://schemas.microsoft.com/office/powerpoint/2010/main" val="66403301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0"/>
            <a:ext cx="8229600" cy="4373563"/>
          </a:xfrm>
        </p:spPr>
        <p:txBody>
          <a:bodyPr/>
          <a:lstStyle/>
          <a:p>
            <a:endParaRPr lang="en-US" dirty="0" smtClean="0"/>
          </a:p>
        </p:txBody>
      </p:sp>
      <p:sp>
        <p:nvSpPr>
          <p:cNvPr id="2" name="Title 1"/>
          <p:cNvSpPr>
            <a:spLocks noGrp="1"/>
          </p:cNvSpPr>
          <p:nvPr>
            <p:ph type="title"/>
          </p:nvPr>
        </p:nvSpPr>
        <p:spPr/>
        <p:txBody>
          <a:bodyPr/>
          <a:lstStyle/>
          <a:p>
            <a:r>
              <a:rPr lang="en-US" dirty="0" smtClean="0"/>
              <a:t>Support Services</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3676" y="2655833"/>
            <a:ext cx="6402524" cy="4225816"/>
          </a:xfrm>
          <a:prstGeom prst="rect">
            <a:avLst/>
          </a:prstGeom>
        </p:spPr>
      </p:pic>
    </p:spTree>
    <p:extLst>
      <p:ext uri="{BB962C8B-B14F-4D97-AF65-F5344CB8AC3E}">
        <p14:creationId xmlns:p14="http://schemas.microsoft.com/office/powerpoint/2010/main" val="170112093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pPr marL="0" indent="0">
              <a:buNone/>
            </a:pPr>
            <a:r>
              <a:rPr lang="en-US" i="1" dirty="0" smtClean="0"/>
              <a:t>MakeTheConnection.net</a:t>
            </a:r>
            <a:r>
              <a:rPr lang="en-US" dirty="0" smtClean="0"/>
              <a:t> is </a:t>
            </a:r>
            <a:r>
              <a:rPr lang="en-US" dirty="0"/>
              <a:t>a one-stop resource where Veterans and their families and friends can </a:t>
            </a:r>
            <a:r>
              <a:rPr lang="en-US" dirty="0" smtClean="0"/>
              <a:t>explore </a:t>
            </a:r>
            <a:r>
              <a:rPr lang="en-US" dirty="0"/>
              <a:t>information about physical and mental health symptoms, challenging life events, and mental health conditions. </a:t>
            </a:r>
            <a:endParaRPr lang="en-US" dirty="0" smtClean="0"/>
          </a:p>
          <a:p>
            <a:pPr marL="0" indent="0">
              <a:buNone/>
            </a:pPr>
            <a:endParaRPr lang="en-US" dirty="0"/>
          </a:p>
          <a:p>
            <a:pPr marL="0" indent="0">
              <a:buNone/>
            </a:pPr>
            <a:r>
              <a:rPr lang="en-US" dirty="0" smtClean="0"/>
              <a:t>Highly recommended for any vet, family member or friend seeking support and information</a:t>
            </a:r>
          </a:p>
          <a:p>
            <a:pPr marL="0" indent="0" algn="ctr">
              <a:buNone/>
            </a:pPr>
            <a:r>
              <a:rPr lang="en-US" dirty="0">
                <a:hlinkClick r:id="rId3"/>
              </a:rPr>
              <a:t>http://maketheconnection.net</a:t>
            </a:r>
            <a:r>
              <a:rPr lang="en-US" dirty="0" smtClean="0">
                <a:hlinkClick r:id="rId3"/>
              </a:rPr>
              <a:t>/</a:t>
            </a:r>
            <a:endParaRPr lang="en-US" dirty="0" smtClean="0"/>
          </a:p>
          <a:p>
            <a:pPr marL="0" indent="0">
              <a:buNone/>
            </a:pPr>
            <a:endParaRPr lang="en-US" dirty="0"/>
          </a:p>
        </p:txBody>
      </p:sp>
      <p:sp>
        <p:nvSpPr>
          <p:cNvPr id="3" name="Title 2"/>
          <p:cNvSpPr>
            <a:spLocks noGrp="1"/>
          </p:cNvSpPr>
          <p:nvPr>
            <p:ph type="title"/>
          </p:nvPr>
        </p:nvSpPr>
        <p:spPr/>
        <p:txBody>
          <a:bodyPr/>
          <a:lstStyle/>
          <a:p>
            <a:r>
              <a:rPr lang="en-US" dirty="0" smtClean="0"/>
              <a:t>Make the Connection</a:t>
            </a:r>
            <a:endParaRPr lang="en-US" dirty="0"/>
          </a:p>
        </p:txBody>
      </p:sp>
    </p:spTree>
    <p:extLst>
      <p:ext uri="{BB962C8B-B14F-4D97-AF65-F5344CB8AC3E}">
        <p14:creationId xmlns:p14="http://schemas.microsoft.com/office/powerpoint/2010/main" val="22956570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Customizable</a:t>
            </a:r>
          </a:p>
          <a:p>
            <a:r>
              <a:rPr lang="en-US" dirty="0" smtClean="0"/>
              <a:t>Allows user to drill down to relevant info</a:t>
            </a:r>
            <a:endParaRPr lang="en-US" dirty="0"/>
          </a:p>
        </p:txBody>
      </p:sp>
      <p:sp>
        <p:nvSpPr>
          <p:cNvPr id="3" name="Title 2"/>
          <p:cNvSpPr>
            <a:spLocks noGrp="1"/>
          </p:cNvSpPr>
          <p:nvPr>
            <p:ph type="title"/>
          </p:nvPr>
        </p:nvSpPr>
        <p:spPr/>
        <p:txBody>
          <a:bodyPr/>
          <a:lstStyle/>
          <a:p>
            <a:r>
              <a:rPr lang="en-US" dirty="0" smtClean="0"/>
              <a:t>Make the Connection</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834" y="3704139"/>
            <a:ext cx="8229600" cy="2716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316076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a:xfrm>
            <a:off x="688490" y="381000"/>
            <a:ext cx="7756263" cy="1054250"/>
          </a:xfrm>
        </p:spPr>
        <p:txBody>
          <a:bodyPr/>
          <a:lstStyle/>
          <a:p>
            <a:r>
              <a:rPr lang="en-US" dirty="0" smtClean="0"/>
              <a:t>Make the Connection:</a:t>
            </a:r>
            <a:br>
              <a:rPr lang="en-US" dirty="0" smtClean="0"/>
            </a:br>
            <a:r>
              <a:rPr lang="en-US" dirty="0" smtClean="0"/>
              <a:t>Signs and Symptoms</a:t>
            </a:r>
            <a:endParaRPr lang="en-US" dirty="0"/>
          </a:p>
        </p:txBody>
      </p:sp>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752600"/>
            <a:ext cx="6569759" cy="497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906359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a:hlinkClick r:id="rId3"/>
              </a:rPr>
              <a:t>http://</a:t>
            </a:r>
            <a:r>
              <a:rPr lang="en-US" dirty="0" smtClean="0">
                <a:hlinkClick r:id="rId3"/>
              </a:rPr>
              <a:t>maketheconnection.net/family-friends</a:t>
            </a:r>
            <a:endParaRPr lang="en-US" dirty="0" smtClean="0"/>
          </a:p>
          <a:p>
            <a:pPr marL="0" indent="0">
              <a:buNone/>
            </a:pPr>
            <a:endParaRPr lang="en-US" dirty="0"/>
          </a:p>
        </p:txBody>
      </p:sp>
      <p:sp>
        <p:nvSpPr>
          <p:cNvPr id="3" name="Title 2"/>
          <p:cNvSpPr>
            <a:spLocks noGrp="1"/>
          </p:cNvSpPr>
          <p:nvPr>
            <p:ph type="title"/>
          </p:nvPr>
        </p:nvSpPr>
        <p:spPr/>
        <p:txBody>
          <a:bodyPr/>
          <a:lstStyle/>
          <a:p>
            <a:r>
              <a:rPr lang="en-US" dirty="0" smtClean="0"/>
              <a:t>Military Families and Friends </a:t>
            </a:r>
            <a:endParaRPr lang="en-US" dirty="0"/>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986178"/>
            <a:ext cx="6781800" cy="3871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23690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Veterans </a:t>
            </a:r>
            <a:r>
              <a:rPr lang="en-US" dirty="0"/>
              <a:t>Crisis Line 1.800.273.TALK (8255)</a:t>
            </a:r>
          </a:p>
          <a:p>
            <a:r>
              <a:rPr lang="en-US" dirty="0" smtClean="0"/>
              <a:t>National </a:t>
            </a:r>
            <a:r>
              <a:rPr lang="en-US" dirty="0"/>
              <a:t>Call Center for Homeless Veterans 1.877.4AID.VET (424.3838)</a:t>
            </a:r>
          </a:p>
          <a:p>
            <a:r>
              <a:rPr lang="en-US" dirty="0"/>
              <a:t> </a:t>
            </a:r>
            <a:r>
              <a:rPr lang="en-US" dirty="0" smtClean="0"/>
              <a:t>VA </a:t>
            </a:r>
            <a:r>
              <a:rPr lang="en-US" dirty="0"/>
              <a:t>Caregiver Support Line 1.855.260.3274</a:t>
            </a:r>
          </a:p>
          <a:p>
            <a:r>
              <a:rPr lang="en-US" dirty="0"/>
              <a:t> </a:t>
            </a:r>
            <a:r>
              <a:rPr lang="en-US" dirty="0" smtClean="0"/>
              <a:t>Wounded </a:t>
            </a:r>
            <a:r>
              <a:rPr lang="en-US" dirty="0"/>
              <a:t>Warrior Resource Center 1.800.342.9647</a:t>
            </a:r>
          </a:p>
        </p:txBody>
      </p:sp>
      <p:sp>
        <p:nvSpPr>
          <p:cNvPr id="3" name="Title 2"/>
          <p:cNvSpPr>
            <a:spLocks noGrp="1"/>
          </p:cNvSpPr>
          <p:nvPr>
            <p:ph type="title"/>
          </p:nvPr>
        </p:nvSpPr>
        <p:spPr/>
        <p:txBody>
          <a:bodyPr/>
          <a:lstStyle/>
          <a:p>
            <a:r>
              <a:rPr lang="en-US" dirty="0" smtClean="0"/>
              <a:t>Hotlines Worth Noting</a:t>
            </a:r>
            <a:endParaRPr lang="en-US" dirty="0"/>
          </a:p>
        </p:txBody>
      </p:sp>
      <p:pic>
        <p:nvPicPr>
          <p:cNvPr id="1029" name="Picture 5" descr="C:\Users\kkham\AppData\Local\Microsoft\Windows\Temporary Internet Files\Content.IE5\Q06W0YOJ\MP90022751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4932680"/>
            <a:ext cx="2590800" cy="172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32526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Veterans Crisis Line</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80016"/>
            <a:ext cx="9144000" cy="3644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783635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5989638"/>
            <a:ext cx="7745505" cy="868362"/>
          </a:xfrm>
        </p:spPr>
        <p:txBody>
          <a:bodyPr>
            <a:normAutofit/>
          </a:bodyPr>
          <a:lstStyle/>
          <a:p>
            <a:pPr marL="0" indent="0" algn="ctr">
              <a:buNone/>
            </a:pPr>
            <a:r>
              <a:rPr lang="en-US" sz="3600" dirty="0">
                <a:hlinkClick r:id="rId3"/>
              </a:rPr>
              <a:t>http://www.caregiver.va.gov</a:t>
            </a:r>
            <a:r>
              <a:rPr lang="en-US" sz="3600" dirty="0" smtClean="0">
                <a:hlinkClick r:id="rId3"/>
              </a:rPr>
              <a:t>/</a:t>
            </a:r>
            <a:endParaRPr lang="en-US" sz="3600" dirty="0" smtClean="0"/>
          </a:p>
          <a:p>
            <a:pPr marL="0" indent="0" algn="ctr">
              <a:buNone/>
            </a:pPr>
            <a:endParaRPr lang="en-US" sz="3600" dirty="0"/>
          </a:p>
        </p:txBody>
      </p:sp>
      <p:sp>
        <p:nvSpPr>
          <p:cNvPr id="3" name="Title 2"/>
          <p:cNvSpPr>
            <a:spLocks noGrp="1"/>
          </p:cNvSpPr>
          <p:nvPr>
            <p:ph type="title"/>
          </p:nvPr>
        </p:nvSpPr>
        <p:spPr>
          <a:xfrm>
            <a:off x="688490" y="304800"/>
            <a:ext cx="7756263" cy="1054250"/>
          </a:xfrm>
        </p:spPr>
        <p:txBody>
          <a:bodyPr/>
          <a:lstStyle/>
          <a:p>
            <a:r>
              <a:rPr lang="en-US" dirty="0" smtClean="0"/>
              <a:t>Support For Caregivers</a:t>
            </a:r>
            <a:endParaRPr lang="en-US" dirty="0"/>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447800"/>
            <a:ext cx="7620000" cy="4434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686327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9300" y="6144215"/>
            <a:ext cx="7745505" cy="715962"/>
          </a:xfrm>
        </p:spPr>
        <p:txBody>
          <a:bodyPr/>
          <a:lstStyle/>
          <a:p>
            <a:pPr marL="0" indent="0">
              <a:buNone/>
            </a:pPr>
            <a:r>
              <a:rPr lang="en-US" dirty="0">
                <a:hlinkClick r:id="rId3"/>
              </a:rPr>
              <a:t>http://www.rorc.research.va.gov/rescue</a:t>
            </a:r>
            <a:r>
              <a:rPr lang="en-US" dirty="0" smtClean="0">
                <a:hlinkClick r:id="rId3"/>
              </a:rPr>
              <a:t>/</a:t>
            </a:r>
            <a:endParaRPr lang="en-US" dirty="0" smtClean="0"/>
          </a:p>
          <a:p>
            <a:pPr marL="0" indent="0">
              <a:buNone/>
            </a:pPr>
            <a:endParaRPr lang="en-US" dirty="0"/>
          </a:p>
        </p:txBody>
      </p:sp>
      <p:sp>
        <p:nvSpPr>
          <p:cNvPr id="4" name="Title 3"/>
          <p:cNvSpPr>
            <a:spLocks noGrp="1"/>
          </p:cNvSpPr>
          <p:nvPr>
            <p:ph type="title"/>
          </p:nvPr>
        </p:nvSpPr>
        <p:spPr>
          <a:xfrm>
            <a:off x="688490" y="304800"/>
            <a:ext cx="7756263" cy="1054250"/>
          </a:xfrm>
        </p:spPr>
        <p:txBody>
          <a:bodyPr/>
          <a:lstStyle/>
          <a:p>
            <a:r>
              <a:rPr lang="en-US" dirty="0" smtClean="0"/>
              <a:t>For Stroke Caregivers</a:t>
            </a:r>
            <a:endParaRPr lang="en-US"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600200"/>
            <a:ext cx="7848600" cy="4304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447702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Who are these library users? </a:t>
            </a:r>
          </a:p>
          <a:p>
            <a:pPr lvl="1"/>
            <a:r>
              <a:rPr lang="en-US" dirty="0" smtClean="0"/>
              <a:t>Veterans</a:t>
            </a:r>
          </a:p>
          <a:p>
            <a:pPr lvl="1"/>
            <a:r>
              <a:rPr lang="en-US" dirty="0" smtClean="0"/>
              <a:t>Military families</a:t>
            </a:r>
          </a:p>
          <a:p>
            <a:pPr lvl="1"/>
            <a:r>
              <a:rPr lang="en-US" dirty="0" smtClean="0"/>
              <a:t>Caregivers of veterans</a:t>
            </a:r>
          </a:p>
          <a:p>
            <a:pPr lvl="1"/>
            <a:r>
              <a:rPr lang="en-US" dirty="0" smtClean="0"/>
              <a:t>Active duty service members</a:t>
            </a:r>
          </a:p>
        </p:txBody>
      </p:sp>
      <p:sp>
        <p:nvSpPr>
          <p:cNvPr id="2" name="Title 1"/>
          <p:cNvSpPr>
            <a:spLocks noGrp="1"/>
          </p:cNvSpPr>
          <p:nvPr>
            <p:ph type="title"/>
          </p:nvPr>
        </p:nvSpPr>
        <p:spPr/>
        <p:txBody>
          <a:bodyPr/>
          <a:lstStyle/>
          <a:p>
            <a:r>
              <a:rPr lang="en-US" dirty="0" smtClean="0">
                <a:solidFill>
                  <a:schemeClr val="tx2">
                    <a:lumMod val="50000"/>
                  </a:schemeClr>
                </a:solidFill>
              </a:rPr>
              <a:t>User Snapshot</a:t>
            </a:r>
            <a:endParaRPr lang="en-US" dirty="0">
              <a:solidFill>
                <a:schemeClr val="tx2">
                  <a:lumMod val="50000"/>
                </a:schemeClr>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4801542"/>
            <a:ext cx="4267200" cy="2044168"/>
          </a:xfrm>
          <a:prstGeom prst="rect">
            <a:avLst/>
          </a:prstGeom>
        </p:spPr>
      </p:pic>
    </p:spTree>
    <p:extLst>
      <p:ext uri="{BB962C8B-B14F-4D97-AF65-F5344CB8AC3E}">
        <p14:creationId xmlns:p14="http://schemas.microsoft.com/office/powerpoint/2010/main" val="214494553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48347"/>
            <a:ext cx="8381999" cy="3771453"/>
          </a:xfrm>
        </p:spPr>
        <p:txBody>
          <a:bodyPr>
            <a:normAutofit/>
          </a:bodyPr>
          <a:lstStyle/>
          <a:p>
            <a:r>
              <a:rPr lang="en-US" dirty="0" smtClean="0"/>
              <a:t>So many excellent sites; where to start?</a:t>
            </a:r>
          </a:p>
          <a:p>
            <a:pPr marL="411480" lvl="1" indent="0">
              <a:buNone/>
            </a:pPr>
            <a:endParaRPr lang="en-US" dirty="0" smtClean="0"/>
          </a:p>
          <a:p>
            <a:endParaRPr lang="en-US" dirty="0" smtClean="0"/>
          </a:p>
          <a:p>
            <a:endParaRPr lang="en-US" dirty="0" smtClean="0"/>
          </a:p>
          <a:p>
            <a:pPr marL="0" indent="0">
              <a:buNone/>
            </a:pPr>
            <a:endParaRPr lang="en-US" dirty="0" smtClean="0"/>
          </a:p>
          <a:p>
            <a:pPr marL="0" indent="0" algn="ctr">
              <a:buNone/>
            </a:pPr>
            <a:endParaRPr lang="en-US" dirty="0" smtClean="0"/>
          </a:p>
          <a:p>
            <a:pPr marL="0" indent="0" algn="ctr">
              <a:buNone/>
            </a:pPr>
            <a:r>
              <a:rPr lang="en-US" dirty="0" smtClean="0">
                <a:hlinkClick r:id="rId2"/>
              </a:rPr>
              <a:t>http</a:t>
            </a:r>
            <a:r>
              <a:rPr lang="en-US" dirty="0">
                <a:hlinkClick r:id="rId2"/>
              </a:rPr>
              <a:t>://</a:t>
            </a:r>
            <a:r>
              <a:rPr lang="en-US" dirty="0" smtClean="0">
                <a:hlinkClick r:id="rId2"/>
              </a:rPr>
              <a:t>medlineplus.gov</a:t>
            </a:r>
            <a:endParaRPr lang="en-US" dirty="0" smtClean="0"/>
          </a:p>
          <a:p>
            <a:pPr marL="0" indent="0" algn="ctr">
              <a:buNone/>
            </a:pPr>
            <a:endParaRPr lang="en-US" dirty="0"/>
          </a:p>
        </p:txBody>
      </p:sp>
      <p:sp>
        <p:nvSpPr>
          <p:cNvPr id="2" name="Title 1"/>
          <p:cNvSpPr>
            <a:spLocks noGrp="1"/>
          </p:cNvSpPr>
          <p:nvPr>
            <p:ph type="title"/>
          </p:nvPr>
        </p:nvSpPr>
        <p:spPr/>
        <p:txBody>
          <a:bodyPr/>
          <a:lstStyle/>
          <a:p>
            <a:r>
              <a:rPr lang="en-US" dirty="0" smtClean="0"/>
              <a:t>Online Health Resources </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1339" y="3572254"/>
            <a:ext cx="4401321" cy="999746"/>
          </a:xfrm>
          <a:prstGeom prst="rect">
            <a:avLst/>
          </a:prstGeom>
        </p:spPr>
      </p:pic>
    </p:spTree>
    <p:extLst>
      <p:ext uri="{BB962C8B-B14F-4D97-AF65-F5344CB8AC3E}">
        <p14:creationId xmlns:p14="http://schemas.microsoft.com/office/powerpoint/2010/main" val="347716461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We’ll take about 3 minutes here.</a:t>
            </a:r>
          </a:p>
          <a:p>
            <a:r>
              <a:rPr lang="en-US" dirty="0" smtClean="0"/>
              <a:t>Go to </a:t>
            </a:r>
            <a:r>
              <a:rPr lang="en-US" dirty="0" smtClean="0">
                <a:hlinkClick r:id="rId2"/>
              </a:rPr>
              <a:t>http://MedlinePlus.gov</a:t>
            </a:r>
            <a:endParaRPr lang="en-US" dirty="0" smtClean="0"/>
          </a:p>
          <a:p>
            <a:r>
              <a:rPr lang="en-US" dirty="0" smtClean="0"/>
              <a:t>Search for the key word </a:t>
            </a:r>
            <a:r>
              <a:rPr lang="en-US" i="1" dirty="0" smtClean="0"/>
              <a:t>veterans, </a:t>
            </a:r>
            <a:r>
              <a:rPr lang="en-US" dirty="0" smtClean="0"/>
              <a:t>then limit your results to Health Topics only</a:t>
            </a:r>
          </a:p>
          <a:p>
            <a:r>
              <a:rPr lang="en-US" dirty="0" smtClean="0"/>
              <a:t>Scroll the results; click on any one of the Health Topics of interest</a:t>
            </a:r>
          </a:p>
          <a:p>
            <a:r>
              <a:rPr lang="en-US" dirty="0" smtClean="0"/>
              <a:t>In the Chat box, add any comments!</a:t>
            </a:r>
            <a:endParaRPr lang="en-US" dirty="0"/>
          </a:p>
        </p:txBody>
      </p:sp>
      <p:sp>
        <p:nvSpPr>
          <p:cNvPr id="3" name="Title 2"/>
          <p:cNvSpPr>
            <a:spLocks noGrp="1"/>
          </p:cNvSpPr>
          <p:nvPr>
            <p:ph type="title"/>
          </p:nvPr>
        </p:nvSpPr>
        <p:spPr/>
        <p:txBody>
          <a:bodyPr/>
          <a:lstStyle/>
          <a:p>
            <a:r>
              <a:rPr lang="en-US" dirty="0" smtClean="0"/>
              <a:t>Mini Practice</a:t>
            </a:r>
            <a:endParaRPr lang="en-US" dirty="0"/>
          </a:p>
        </p:txBody>
      </p:sp>
    </p:spTree>
    <p:extLst>
      <p:ext uri="{BB962C8B-B14F-4D97-AF65-F5344CB8AC3E}">
        <p14:creationId xmlns:p14="http://schemas.microsoft.com/office/powerpoint/2010/main" val="265769026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a:xfrm>
            <a:off x="693073" y="0"/>
            <a:ext cx="7756263" cy="1054250"/>
          </a:xfrm>
        </p:spPr>
        <p:txBody>
          <a:bodyPr/>
          <a:lstStyle/>
          <a:p>
            <a:r>
              <a:rPr lang="en-US" dirty="0" smtClean="0"/>
              <a:t>Searching MedlinePlus</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12" y="1295400"/>
            <a:ext cx="8561387" cy="508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965723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9247" y="2248347"/>
            <a:ext cx="7745505" cy="4304853"/>
          </a:xfrm>
        </p:spPr>
        <p:txBody>
          <a:bodyPr/>
          <a:lstStyle/>
          <a:p>
            <a:pPr marL="0" indent="0">
              <a:buNone/>
            </a:pPr>
            <a:r>
              <a:rPr lang="en-US" dirty="0" smtClean="0"/>
              <a:t>Mobile Apps</a:t>
            </a:r>
          </a:p>
          <a:p>
            <a:r>
              <a:rPr lang="en-US" dirty="0" smtClean="0"/>
              <a:t>PTSD Coach</a:t>
            </a:r>
          </a:p>
          <a:p>
            <a:r>
              <a:rPr lang="en-US" dirty="0" smtClean="0"/>
              <a:t>T2 Mood Tracker </a:t>
            </a:r>
          </a:p>
          <a:p>
            <a:r>
              <a:rPr lang="en-US" dirty="0" smtClean="0"/>
              <a:t>Breath2Relax and Tactical Breather</a:t>
            </a:r>
          </a:p>
          <a:p>
            <a:endParaRPr lang="en-US" dirty="0"/>
          </a:p>
          <a:p>
            <a:pPr marL="0" indent="0">
              <a:buNone/>
            </a:pPr>
            <a:endParaRPr lang="en-US" dirty="0"/>
          </a:p>
        </p:txBody>
      </p:sp>
      <p:sp>
        <p:nvSpPr>
          <p:cNvPr id="2" name="Title 1"/>
          <p:cNvSpPr>
            <a:spLocks noGrp="1"/>
          </p:cNvSpPr>
          <p:nvPr>
            <p:ph type="title"/>
          </p:nvPr>
        </p:nvSpPr>
        <p:spPr/>
        <p:txBody>
          <a:bodyPr/>
          <a:lstStyle/>
          <a:p>
            <a:r>
              <a:rPr lang="en-US" dirty="0" smtClean="0"/>
              <a:t>Vets in the Digital Age</a:t>
            </a:r>
            <a:endParaRPr lang="en-US" dirty="0"/>
          </a:p>
        </p:txBody>
      </p:sp>
    </p:spTree>
    <p:extLst>
      <p:ext uri="{BB962C8B-B14F-4D97-AF65-F5344CB8AC3E}">
        <p14:creationId xmlns:p14="http://schemas.microsoft.com/office/powerpoint/2010/main" val="185044842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886200" y="2370585"/>
            <a:ext cx="4724400" cy="3877815"/>
          </a:xfrm>
        </p:spPr>
        <p:txBody>
          <a:bodyPr/>
          <a:lstStyle/>
          <a:p>
            <a:r>
              <a:rPr lang="en-US" dirty="0" smtClean="0"/>
              <a:t>PTSD Coach</a:t>
            </a:r>
          </a:p>
          <a:p>
            <a:r>
              <a:rPr lang="en-US" dirty="0" smtClean="0"/>
              <a:t>Easy-to-use</a:t>
            </a:r>
          </a:p>
          <a:p>
            <a:r>
              <a:rPr lang="en-US" dirty="0" smtClean="0">
                <a:hlinkClick r:id="rId3"/>
              </a:rPr>
              <a:t>http://t2health.org/apps</a:t>
            </a:r>
            <a:endParaRPr lang="en-US" dirty="0" smtClean="0"/>
          </a:p>
          <a:p>
            <a:pPr marL="0" indent="0">
              <a:buNone/>
            </a:pPr>
            <a:endParaRPr lang="en-US" dirty="0" smtClean="0"/>
          </a:p>
        </p:txBody>
      </p:sp>
      <p:sp>
        <p:nvSpPr>
          <p:cNvPr id="2" name="Title 1"/>
          <p:cNvSpPr>
            <a:spLocks noGrp="1"/>
          </p:cNvSpPr>
          <p:nvPr>
            <p:ph type="title"/>
          </p:nvPr>
        </p:nvSpPr>
        <p:spPr/>
        <p:txBody>
          <a:bodyPr/>
          <a:lstStyle/>
          <a:p>
            <a:r>
              <a:rPr lang="en-US" dirty="0" smtClean="0"/>
              <a:t>Mobile Apps and Sites</a:t>
            </a:r>
            <a:endParaRPr lang="en-US" dirty="0"/>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209800"/>
            <a:ext cx="3048000" cy="4323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9343" y="4238625"/>
            <a:ext cx="3533775" cy="24669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205360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99247" y="5716468"/>
            <a:ext cx="7745505" cy="608132"/>
          </a:xfrm>
        </p:spPr>
        <p:txBody>
          <a:bodyPr/>
          <a:lstStyle/>
          <a:p>
            <a:pPr marL="0" indent="0">
              <a:buNone/>
            </a:pPr>
            <a:r>
              <a:rPr lang="en-US" dirty="0">
                <a:hlinkClick r:id="rId3"/>
              </a:rPr>
              <a:t>http://</a:t>
            </a:r>
            <a:r>
              <a:rPr lang="en-US" dirty="0" smtClean="0">
                <a:hlinkClick r:id="rId3"/>
              </a:rPr>
              <a:t>t2health.org/apps/t2-mood-tracker</a:t>
            </a:r>
            <a:endParaRPr lang="en-US" dirty="0" smtClean="0"/>
          </a:p>
          <a:p>
            <a:pPr marL="0" indent="0">
              <a:buNone/>
            </a:pPr>
            <a:endParaRPr lang="en-US" dirty="0"/>
          </a:p>
        </p:txBody>
      </p:sp>
      <p:sp>
        <p:nvSpPr>
          <p:cNvPr id="3" name="Title 2"/>
          <p:cNvSpPr>
            <a:spLocks noGrp="1"/>
          </p:cNvSpPr>
          <p:nvPr>
            <p:ph type="title"/>
          </p:nvPr>
        </p:nvSpPr>
        <p:spPr/>
        <p:txBody>
          <a:bodyPr/>
          <a:lstStyle/>
          <a:p>
            <a:r>
              <a:rPr lang="en-US" dirty="0" smtClean="0"/>
              <a:t>T2 Mood Tracker</a:t>
            </a:r>
            <a:endParaRPr lang="en-US"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895600"/>
            <a:ext cx="1840302" cy="2622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9427" y="2895600"/>
            <a:ext cx="1667773" cy="2622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6698" y="2895599"/>
            <a:ext cx="1840302" cy="2622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2895600"/>
            <a:ext cx="1828800" cy="2622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25825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9247" y="2248347"/>
            <a:ext cx="7745505" cy="4381053"/>
          </a:xfrm>
        </p:spPr>
        <p:txBody>
          <a:bodyPr>
            <a:normAutofit/>
          </a:bodyPr>
          <a:lstStyle/>
          <a:p>
            <a:pPr marL="0" indent="0">
              <a:buNone/>
            </a:pPr>
            <a:r>
              <a:rPr lang="en-US" dirty="0" smtClean="0"/>
              <a:t>After Deployment</a:t>
            </a:r>
          </a:p>
          <a:p>
            <a:pPr marL="0" indent="0">
              <a:buNone/>
            </a:pPr>
            <a:r>
              <a:rPr lang="en-US" dirty="0">
                <a:hlinkClick r:id="rId3"/>
              </a:rPr>
              <a:t>http://www.afterdeployment.org</a:t>
            </a:r>
            <a:r>
              <a:rPr lang="en-US" dirty="0" smtClean="0">
                <a:hlinkClick r:id="rId3"/>
              </a:rPr>
              <a:t>/</a:t>
            </a:r>
            <a:endParaRPr lang="en-US" dirty="0" smtClean="0"/>
          </a:p>
          <a:p>
            <a:pPr marL="0" indent="0">
              <a:buNone/>
            </a:pPr>
            <a:endParaRPr lang="en-US" dirty="0"/>
          </a:p>
          <a:p>
            <a:pPr marL="0" indent="0">
              <a:buNone/>
            </a:pPr>
            <a:r>
              <a:rPr lang="en-US" dirty="0" smtClean="0"/>
              <a:t>National Alliance on Mental Illness (</a:t>
            </a:r>
            <a:r>
              <a:rPr lang="en-US" dirty="0"/>
              <a:t>NAMI) </a:t>
            </a:r>
            <a:r>
              <a:rPr lang="en-US" dirty="0">
                <a:hlinkClick r:id="rId4"/>
              </a:rPr>
              <a:t>http://</a:t>
            </a:r>
            <a:r>
              <a:rPr lang="en-US" dirty="0" smtClean="0">
                <a:hlinkClick r:id="rId4"/>
              </a:rPr>
              <a:t>bit.ly/VetSupport</a:t>
            </a:r>
            <a:endParaRPr lang="en-US" dirty="0" smtClean="0"/>
          </a:p>
          <a:p>
            <a:r>
              <a:rPr lang="en-US" dirty="0" smtClean="0">
                <a:hlinkClick r:id="rId5"/>
              </a:rPr>
              <a:t>Veterans Forum</a:t>
            </a:r>
            <a:endParaRPr lang="en-US" dirty="0" smtClean="0"/>
          </a:p>
          <a:p>
            <a:r>
              <a:rPr lang="en-US" dirty="0" smtClean="0">
                <a:hlinkClick r:id="rId6"/>
              </a:rPr>
              <a:t>Homeless Forum</a:t>
            </a:r>
            <a:endParaRPr lang="en-US" dirty="0" smtClean="0"/>
          </a:p>
          <a:p>
            <a:r>
              <a:rPr lang="en-US" dirty="0" smtClean="0">
                <a:hlinkClick r:id="rId7"/>
              </a:rPr>
              <a:t>Living </a:t>
            </a:r>
            <a:r>
              <a:rPr lang="en-US" dirty="0">
                <a:hlinkClick r:id="rId7"/>
              </a:rPr>
              <a:t>with Posttraumatic Stress Disorder</a:t>
            </a:r>
            <a:r>
              <a:rPr lang="en-US" dirty="0"/>
              <a:t> </a:t>
            </a:r>
          </a:p>
          <a:p>
            <a:endParaRPr lang="en-US" dirty="0"/>
          </a:p>
        </p:txBody>
      </p:sp>
      <p:sp>
        <p:nvSpPr>
          <p:cNvPr id="2" name="Title 1"/>
          <p:cNvSpPr>
            <a:spLocks noGrp="1"/>
          </p:cNvSpPr>
          <p:nvPr>
            <p:ph type="title"/>
          </p:nvPr>
        </p:nvSpPr>
        <p:spPr/>
        <p:txBody>
          <a:bodyPr/>
          <a:lstStyle/>
          <a:p>
            <a:r>
              <a:rPr lang="en-US" dirty="0" smtClean="0"/>
              <a:t>Online Support Groups</a:t>
            </a:r>
            <a:endParaRPr lang="en-US" dirty="0"/>
          </a:p>
        </p:txBody>
      </p:sp>
    </p:spTree>
    <p:extLst>
      <p:ext uri="{BB962C8B-B14F-4D97-AF65-F5344CB8AC3E}">
        <p14:creationId xmlns:p14="http://schemas.microsoft.com/office/powerpoint/2010/main" val="97651272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9518" y="2209800"/>
            <a:ext cx="7056437" cy="441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US" dirty="0" smtClean="0"/>
              <a:t>Support in Online Community</a:t>
            </a:r>
            <a:endParaRPr lang="en-US" dirty="0"/>
          </a:p>
        </p:txBody>
      </p:sp>
    </p:spTree>
    <p:extLst>
      <p:ext uri="{BB962C8B-B14F-4D97-AF65-F5344CB8AC3E}">
        <p14:creationId xmlns:p14="http://schemas.microsoft.com/office/powerpoint/2010/main" val="107236307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MKC </a:t>
            </a:r>
            <a:r>
              <a:rPr lang="en-US" dirty="0"/>
              <a:t>is an online community of military children (ages 6-17 </a:t>
            </a:r>
            <a:r>
              <a:rPr lang="en-US" dirty="0" smtClean="0"/>
              <a:t>years </a:t>
            </a:r>
            <a:r>
              <a:rPr lang="en-US" dirty="0"/>
              <a:t>old) </a:t>
            </a:r>
            <a:r>
              <a:rPr lang="en-US" dirty="0" smtClean="0"/>
              <a:t>is a safe site that </a:t>
            </a:r>
            <a:r>
              <a:rPr lang="en-US" dirty="0"/>
              <a:t>provides access to age-appropriate resources to support children from pre-deployment, through a parent's or caregiver's return</a:t>
            </a:r>
            <a:r>
              <a:rPr lang="en-US" dirty="0" smtClean="0"/>
              <a:t>.</a:t>
            </a:r>
          </a:p>
          <a:p>
            <a:endParaRPr lang="en-US" dirty="0"/>
          </a:p>
          <a:p>
            <a:r>
              <a:rPr lang="en-US" dirty="0">
                <a:hlinkClick r:id="rId2"/>
              </a:rPr>
              <a:t>https://www.militarykidsconnect.org</a:t>
            </a:r>
            <a:r>
              <a:rPr lang="en-US" dirty="0" smtClean="0">
                <a:hlinkClick r:id="rId2"/>
              </a:rPr>
              <a:t>/</a:t>
            </a:r>
            <a:endParaRPr lang="en-US" dirty="0" smtClean="0"/>
          </a:p>
          <a:p>
            <a:endParaRPr lang="en-US" dirty="0"/>
          </a:p>
        </p:txBody>
      </p:sp>
      <p:sp>
        <p:nvSpPr>
          <p:cNvPr id="3" name="Title 2"/>
          <p:cNvSpPr>
            <a:spLocks noGrp="1"/>
          </p:cNvSpPr>
          <p:nvPr>
            <p:ph type="title"/>
          </p:nvPr>
        </p:nvSpPr>
        <p:spPr/>
        <p:txBody>
          <a:bodyPr/>
          <a:lstStyle/>
          <a:p>
            <a:r>
              <a:rPr lang="en-US" dirty="0" smtClean="0"/>
              <a:t>Military Kids Connect</a:t>
            </a:r>
            <a:endParaRPr lang="en-US" dirty="0"/>
          </a:p>
        </p:txBody>
      </p:sp>
    </p:spTree>
    <p:extLst>
      <p:ext uri="{BB962C8B-B14F-4D97-AF65-F5344CB8AC3E}">
        <p14:creationId xmlns:p14="http://schemas.microsoft.com/office/powerpoint/2010/main" val="56596036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Military Kids Connect </a:t>
            </a:r>
            <a:br>
              <a:rPr lang="en-US" dirty="0" smtClean="0"/>
            </a:br>
            <a:r>
              <a:rPr lang="en-US" dirty="0" smtClean="0"/>
              <a:t>Home Page</a:t>
            </a:r>
            <a:endParaRPr lang="en-US" dirty="0"/>
          </a:p>
        </p:txBody>
      </p:sp>
      <p:sp>
        <p:nvSpPr>
          <p:cNvPr id="4" name="Content Placeholder 3"/>
          <p:cNvSpPr>
            <a:spLocks noGrp="1"/>
          </p:cNvSpPr>
          <p:nvPr>
            <p:ph idx="1"/>
          </p:nvPr>
        </p:nvSpPr>
        <p:spPr/>
        <p:txBody>
          <a:bodyPr/>
          <a:lstStyle/>
          <a:p>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377" y="211761"/>
            <a:ext cx="7760823" cy="6558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887671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Few Statistics</a:t>
            </a:r>
            <a:endParaRPr lang="en-US" dirty="0"/>
          </a:p>
        </p:txBody>
      </p:sp>
      <p:pic>
        <p:nvPicPr>
          <p:cNvPr id="4" name="Picture 4" descr="C:\Users\kkham\AppData\Local\Microsoft\Windows\Temporary Internet Files\Content.IE5\U98JALLE\MP90042783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4200" y="2667000"/>
            <a:ext cx="2986311"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20021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Complex!</a:t>
            </a:r>
          </a:p>
          <a:p>
            <a:r>
              <a:rPr lang="en-US" dirty="0" smtClean="0"/>
              <a:t>Where to turn first?</a:t>
            </a:r>
          </a:p>
          <a:p>
            <a:r>
              <a:rPr lang="en-US" dirty="0" smtClean="0"/>
              <a:t>Helps to know how it’s organized</a:t>
            </a:r>
          </a:p>
          <a:p>
            <a:endParaRPr lang="en-US" dirty="0" smtClean="0"/>
          </a:p>
        </p:txBody>
      </p:sp>
      <p:sp>
        <p:nvSpPr>
          <p:cNvPr id="3" name="Title 2"/>
          <p:cNvSpPr>
            <a:spLocks noGrp="1"/>
          </p:cNvSpPr>
          <p:nvPr>
            <p:ph type="title"/>
          </p:nvPr>
        </p:nvSpPr>
        <p:spPr/>
        <p:txBody>
          <a:bodyPr/>
          <a:lstStyle/>
          <a:p>
            <a:r>
              <a:rPr lang="en-US" dirty="0" smtClean="0"/>
              <a:t>The VA Health System</a:t>
            </a:r>
            <a:endParaRPr lang="en-US" dirty="0"/>
          </a:p>
        </p:txBody>
      </p:sp>
      <p:pic>
        <p:nvPicPr>
          <p:cNvPr id="4100" name="Picture 4" descr="C:\Users\kkham\AppData\Local\Microsoft\Windows\Temporary Internet Files\Content.IE5\TXVBU1YS\MC900056149[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1800" y="3930099"/>
            <a:ext cx="3200400" cy="2775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35967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smtClean="0"/>
              <a:t>Veterans Administration</a:t>
            </a:r>
          </a:p>
          <a:p>
            <a:r>
              <a:rPr lang="en-US" dirty="0" smtClean="0">
                <a:sym typeface="Wingdings" pitchFamily="2" charset="2"/>
              </a:rPr>
              <a:t>Veterans Health Administration</a:t>
            </a:r>
          </a:p>
          <a:p>
            <a:r>
              <a:rPr lang="en-US" dirty="0" smtClean="0">
                <a:sym typeface="Wingdings" pitchFamily="2" charset="2"/>
              </a:rPr>
              <a:t>Veterans Integrated Service Networks</a:t>
            </a:r>
          </a:p>
          <a:p>
            <a:r>
              <a:rPr lang="en-US" dirty="0" smtClean="0"/>
              <a:t>State Veterans Services </a:t>
            </a:r>
          </a:p>
          <a:p>
            <a:r>
              <a:rPr lang="en-US" dirty="0" smtClean="0"/>
              <a:t>County offices</a:t>
            </a:r>
          </a:p>
          <a:p>
            <a:r>
              <a:rPr lang="en-US" dirty="0" smtClean="0"/>
              <a:t>Vet Centers</a:t>
            </a:r>
          </a:p>
          <a:p>
            <a:r>
              <a:rPr lang="en-US" dirty="0" smtClean="0"/>
              <a:t>Veterans </a:t>
            </a:r>
            <a:r>
              <a:rPr lang="en-US" dirty="0"/>
              <a:t>Service Organizations (VSOs</a:t>
            </a:r>
            <a:r>
              <a:rPr lang="en-US" dirty="0" smtClean="0"/>
              <a:t>)</a:t>
            </a:r>
          </a:p>
          <a:p>
            <a:r>
              <a:rPr lang="en-US" dirty="0" err="1" smtClean="0"/>
              <a:t>MyHealth</a:t>
            </a:r>
            <a:r>
              <a:rPr lang="en-US" i="1" dirty="0" err="1" smtClean="0"/>
              <a:t>e</a:t>
            </a:r>
            <a:r>
              <a:rPr lang="en-US" dirty="0" err="1" smtClean="0"/>
              <a:t>Vet</a:t>
            </a:r>
            <a:r>
              <a:rPr lang="en-US" dirty="0" smtClean="0"/>
              <a:t> </a:t>
            </a:r>
          </a:p>
          <a:p>
            <a:pPr marL="411480" lvl="1" indent="0">
              <a:buNone/>
            </a:pPr>
            <a:endParaRPr lang="en-US" dirty="0"/>
          </a:p>
          <a:p>
            <a:endParaRPr lang="en-US" dirty="0"/>
          </a:p>
        </p:txBody>
      </p:sp>
      <p:sp>
        <p:nvSpPr>
          <p:cNvPr id="2" name="Title 1"/>
          <p:cNvSpPr>
            <a:spLocks noGrp="1"/>
          </p:cNvSpPr>
          <p:nvPr>
            <p:ph type="title"/>
          </p:nvPr>
        </p:nvSpPr>
        <p:spPr/>
        <p:txBody>
          <a:bodyPr/>
          <a:lstStyle/>
          <a:p>
            <a:r>
              <a:rPr lang="en-US" dirty="0" smtClean="0"/>
              <a:t>Snapshot of the System – Services and Facilities</a:t>
            </a:r>
            <a:endParaRPr lang="en-US" dirty="0"/>
          </a:p>
        </p:txBody>
      </p:sp>
    </p:spTree>
    <p:extLst>
      <p:ext uri="{BB962C8B-B14F-4D97-AF65-F5344CB8AC3E}">
        <p14:creationId xmlns:p14="http://schemas.microsoft.com/office/powerpoint/2010/main" val="177821863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Veterans Integrated Service Networks </a:t>
            </a:r>
            <a:r>
              <a:rPr lang="en-US" dirty="0" smtClean="0"/>
              <a:t>(VISNs)</a:t>
            </a:r>
            <a:endParaRPr 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514601"/>
            <a:ext cx="9158521"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725953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6065838"/>
            <a:ext cx="9143999" cy="792162"/>
          </a:xfrm>
        </p:spPr>
        <p:txBody>
          <a:bodyPr>
            <a:normAutofit/>
          </a:bodyPr>
          <a:lstStyle/>
          <a:p>
            <a:pPr marL="0" indent="0" algn="ctr">
              <a:buNone/>
            </a:pPr>
            <a:r>
              <a:rPr lang="en-US" sz="2400" dirty="0">
                <a:hlinkClick r:id="rId3"/>
              </a:rPr>
              <a:t>http://</a:t>
            </a:r>
            <a:r>
              <a:rPr lang="en-US" sz="2400" dirty="0" smtClean="0">
                <a:hlinkClick r:id="rId3"/>
              </a:rPr>
              <a:t>www2.va.gov/directory/guide/vetcenter_flsh.asp</a:t>
            </a:r>
            <a:endParaRPr lang="en-US" sz="2400" dirty="0" smtClean="0"/>
          </a:p>
          <a:p>
            <a:pPr marL="0" indent="0">
              <a:buNone/>
            </a:pPr>
            <a:endParaRPr lang="en-US" dirty="0"/>
          </a:p>
        </p:txBody>
      </p:sp>
      <p:sp>
        <p:nvSpPr>
          <p:cNvPr id="3" name="Title 2"/>
          <p:cNvSpPr>
            <a:spLocks noGrp="1"/>
          </p:cNvSpPr>
          <p:nvPr>
            <p:ph type="title"/>
          </p:nvPr>
        </p:nvSpPr>
        <p:spPr>
          <a:xfrm>
            <a:off x="688490" y="457200"/>
            <a:ext cx="7756263" cy="1054250"/>
          </a:xfrm>
        </p:spPr>
        <p:txBody>
          <a:bodyPr/>
          <a:lstStyle/>
          <a:p>
            <a:r>
              <a:rPr lang="en-US" dirty="0" smtClean="0"/>
              <a:t>Vet Centers</a:t>
            </a:r>
            <a:endParaRPr lang="en-US" dirty="0"/>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0"/>
            <a:ext cx="8763000" cy="4414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458618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1" y="2248347"/>
            <a:ext cx="8458200" cy="4152453"/>
          </a:xfrm>
        </p:spPr>
        <p:txBody>
          <a:bodyPr>
            <a:normAutofit/>
          </a:bodyPr>
          <a:lstStyle/>
          <a:p>
            <a:r>
              <a:rPr lang="en-US" dirty="0" smtClean="0"/>
              <a:t>State Departments of Veteran Affairs</a:t>
            </a:r>
          </a:p>
          <a:p>
            <a:pPr lvl="1"/>
            <a:r>
              <a:rPr lang="en-US" dirty="0" smtClean="0"/>
              <a:t>Essential resource for veterans</a:t>
            </a:r>
          </a:p>
          <a:p>
            <a:pPr lvl="1"/>
            <a:r>
              <a:rPr lang="en-US" dirty="0" smtClean="0"/>
              <a:t>Each state has one</a:t>
            </a:r>
          </a:p>
          <a:p>
            <a:pPr lvl="1"/>
            <a:r>
              <a:rPr lang="en-US" dirty="0" smtClean="0"/>
              <a:t>Additional benefits vary from state to state</a:t>
            </a:r>
          </a:p>
          <a:p>
            <a:pPr lvl="1"/>
            <a:r>
              <a:rPr lang="en-US" dirty="0" smtClean="0"/>
              <a:t> </a:t>
            </a:r>
            <a:r>
              <a:rPr lang="en-US" u="sng" dirty="0" smtClean="0">
                <a:hlinkClick r:id="rId3" action="ppaction://hlinkfile"/>
              </a:rPr>
              <a:t>http</a:t>
            </a:r>
            <a:r>
              <a:rPr lang="en-US" u="sng" dirty="0">
                <a:hlinkClick r:id="rId3" action="ppaction://hlinkfile"/>
              </a:rPr>
              <a:t>://www.va.gov/statedva.htm</a:t>
            </a:r>
            <a:r>
              <a:rPr lang="en-US" dirty="0"/>
              <a:t> </a:t>
            </a:r>
          </a:p>
          <a:p>
            <a:r>
              <a:rPr lang="en-US" dirty="0" smtClean="0">
                <a:solidFill>
                  <a:schemeClr val="tx1"/>
                </a:solidFill>
              </a:rPr>
              <a:t>County </a:t>
            </a:r>
            <a:r>
              <a:rPr lang="en-US" dirty="0">
                <a:solidFill>
                  <a:schemeClr val="tx1"/>
                </a:solidFill>
              </a:rPr>
              <a:t>Veteran Service </a:t>
            </a:r>
            <a:r>
              <a:rPr lang="en-US" dirty="0" smtClean="0">
                <a:solidFill>
                  <a:schemeClr val="tx1"/>
                </a:solidFill>
              </a:rPr>
              <a:t>Organizations</a:t>
            </a:r>
          </a:p>
          <a:p>
            <a:pPr lvl="1"/>
            <a:r>
              <a:rPr lang="en-US" u="sng" dirty="0" smtClean="0">
                <a:solidFill>
                  <a:schemeClr val="tx1"/>
                </a:solidFill>
                <a:hlinkClick r:id="rId4"/>
              </a:rPr>
              <a:t>www.cacvso.org</a:t>
            </a:r>
            <a:endParaRPr lang="en-US" dirty="0" smtClean="0">
              <a:solidFill>
                <a:schemeClr val="tx1"/>
              </a:solidFill>
            </a:endParaRPr>
          </a:p>
          <a:p>
            <a:r>
              <a:rPr lang="en-US" dirty="0"/>
              <a:t>Search for all facilities based on your criteria: </a:t>
            </a:r>
            <a:r>
              <a:rPr lang="en-US" sz="2000" dirty="0">
                <a:hlinkClick r:id="rId5"/>
              </a:rPr>
              <a:t>http://www2.va.gov/directory/guide/rpt_fac_list.cfmhic regions</a:t>
            </a:r>
            <a:endParaRPr lang="en-US" sz="2000" dirty="0"/>
          </a:p>
          <a:p>
            <a:endParaRPr lang="en-US" dirty="0"/>
          </a:p>
        </p:txBody>
      </p:sp>
      <p:sp>
        <p:nvSpPr>
          <p:cNvPr id="3" name="Title 2"/>
          <p:cNvSpPr>
            <a:spLocks noGrp="1"/>
          </p:cNvSpPr>
          <p:nvPr>
            <p:ph type="title"/>
          </p:nvPr>
        </p:nvSpPr>
        <p:spPr/>
        <p:txBody>
          <a:bodyPr/>
          <a:lstStyle/>
          <a:p>
            <a:r>
              <a:rPr lang="en-US" dirty="0" smtClean="0"/>
              <a:t>State and Local Resources</a:t>
            </a:r>
            <a:endParaRPr lang="en-US" dirty="0"/>
          </a:p>
        </p:txBody>
      </p:sp>
    </p:spTree>
    <p:extLst>
      <p:ext uri="{BB962C8B-B14F-4D97-AF65-F5344CB8AC3E}">
        <p14:creationId xmlns:p14="http://schemas.microsoft.com/office/powerpoint/2010/main" val="10519918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6248400"/>
            <a:ext cx="7745505" cy="487362"/>
          </a:xfrm>
        </p:spPr>
        <p:txBody>
          <a:bodyPr>
            <a:normAutofit lnSpcReduction="10000"/>
          </a:bodyPr>
          <a:lstStyle/>
          <a:p>
            <a:pPr marL="0" indent="0" algn="ctr">
              <a:buNone/>
            </a:pPr>
            <a:r>
              <a:rPr lang="en-US" dirty="0" smtClean="0">
                <a:hlinkClick r:id="rId3"/>
              </a:rPr>
              <a:t>http</a:t>
            </a:r>
            <a:r>
              <a:rPr lang="en-US" dirty="0">
                <a:hlinkClick r:id="rId3"/>
              </a:rPr>
              <a:t>://www.calvet.ca.gov</a:t>
            </a:r>
            <a:r>
              <a:rPr lang="en-US" dirty="0" smtClean="0">
                <a:hlinkClick r:id="rId3"/>
              </a:rPr>
              <a:t>/</a:t>
            </a:r>
            <a:endParaRPr lang="en-US" dirty="0"/>
          </a:p>
        </p:txBody>
      </p:sp>
      <p:sp>
        <p:nvSpPr>
          <p:cNvPr id="3" name="Title 2"/>
          <p:cNvSpPr>
            <a:spLocks noGrp="1"/>
          </p:cNvSpPr>
          <p:nvPr>
            <p:ph type="title"/>
          </p:nvPr>
        </p:nvSpPr>
        <p:spPr>
          <a:xfrm>
            <a:off x="688490" y="152400"/>
            <a:ext cx="7756263" cy="1054250"/>
          </a:xfrm>
        </p:spPr>
        <p:txBody>
          <a:bodyPr/>
          <a:lstStyle/>
          <a:p>
            <a:r>
              <a:rPr lang="en-US" sz="4000" dirty="0" err="1" smtClean="0"/>
              <a:t>CalVet</a:t>
            </a:r>
            <a:r>
              <a:rPr lang="en-US" sz="4000" dirty="0" smtClean="0"/>
              <a:t>: the California Department of Veteran Affairs</a:t>
            </a:r>
            <a:endParaRPr lang="en-US" sz="4000" dirty="0"/>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4943" y="1403951"/>
            <a:ext cx="6241258" cy="4692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20475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8490" y="457200"/>
            <a:ext cx="7756263" cy="1054250"/>
          </a:xfrm>
        </p:spPr>
        <p:txBody>
          <a:bodyPr/>
          <a:lstStyle/>
          <a:p>
            <a:r>
              <a:rPr lang="en-US" dirty="0" err="1" smtClean="0"/>
              <a:t>CalVet</a:t>
            </a:r>
            <a:r>
              <a:rPr lang="en-US" dirty="0" smtClean="0"/>
              <a:t> App</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700" y="1676400"/>
            <a:ext cx="2657475" cy="47244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676400"/>
            <a:ext cx="2657475" cy="47244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4561" y="1676400"/>
            <a:ext cx="2657475" cy="4724400"/>
          </a:xfrm>
          <a:prstGeom prst="rect">
            <a:avLst/>
          </a:prstGeom>
        </p:spPr>
      </p:pic>
    </p:spTree>
    <p:extLst>
      <p:ext uri="{BB962C8B-B14F-4D97-AF65-F5344CB8AC3E}">
        <p14:creationId xmlns:p14="http://schemas.microsoft.com/office/powerpoint/2010/main" val="313563060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lnSpcReduction="10000"/>
          </a:bodyPr>
          <a:lstStyle/>
          <a:p>
            <a:r>
              <a:rPr lang="en-US" dirty="0" smtClean="0"/>
              <a:t>Pilot outreach project to veterans and their families</a:t>
            </a:r>
          </a:p>
          <a:p>
            <a:r>
              <a:rPr lang="en-US" dirty="0" smtClean="0"/>
              <a:t>Three geographic areas identified </a:t>
            </a:r>
          </a:p>
          <a:p>
            <a:pPr lvl="1"/>
            <a:r>
              <a:rPr lang="en-US" dirty="0" smtClean="0"/>
              <a:t>Shasta Public Libraries</a:t>
            </a:r>
          </a:p>
          <a:p>
            <a:pPr lvl="1"/>
            <a:r>
              <a:rPr lang="en-US" dirty="0" smtClean="0"/>
              <a:t>Fresno County Library</a:t>
            </a:r>
          </a:p>
          <a:p>
            <a:pPr lvl="1"/>
            <a:r>
              <a:rPr lang="en-US" dirty="0" smtClean="0"/>
              <a:t>San Diego County Library</a:t>
            </a:r>
          </a:p>
          <a:p>
            <a:r>
              <a:rPr lang="en-US" dirty="0" smtClean="0"/>
              <a:t>Veteran ‘resource stations’ in each library</a:t>
            </a:r>
          </a:p>
          <a:p>
            <a:pPr lvl="1"/>
            <a:r>
              <a:rPr lang="en-US" dirty="0" smtClean="0"/>
              <a:t>Print resources, designated laptop for veterans’ use, trained volunteers and more!</a:t>
            </a:r>
            <a:endParaRPr lang="en-US" dirty="0"/>
          </a:p>
        </p:txBody>
      </p:sp>
      <p:sp>
        <p:nvSpPr>
          <p:cNvPr id="3" name="Title 2"/>
          <p:cNvSpPr>
            <a:spLocks noGrp="1"/>
          </p:cNvSpPr>
          <p:nvPr>
            <p:ph type="title"/>
          </p:nvPr>
        </p:nvSpPr>
        <p:spPr/>
        <p:txBody>
          <a:bodyPr/>
          <a:lstStyle/>
          <a:p>
            <a:r>
              <a:rPr lang="en-US" dirty="0" smtClean="0"/>
              <a:t>CA Dept. of Veteran Affairs</a:t>
            </a:r>
            <a:br>
              <a:rPr lang="en-US" dirty="0" smtClean="0"/>
            </a:br>
            <a:r>
              <a:rPr lang="en-US" dirty="0" smtClean="0"/>
              <a:t>and the CA State Library  </a:t>
            </a:r>
            <a:endParaRPr lang="en-US" dirty="0"/>
          </a:p>
        </p:txBody>
      </p:sp>
    </p:spTree>
    <p:extLst>
      <p:ext uri="{BB962C8B-B14F-4D97-AF65-F5344CB8AC3E}">
        <p14:creationId xmlns:p14="http://schemas.microsoft.com/office/powerpoint/2010/main" val="116039800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7745505" cy="4228653"/>
          </a:xfrm>
        </p:spPr>
        <p:txBody>
          <a:bodyPr>
            <a:normAutofit fontScale="92500" lnSpcReduction="10000"/>
          </a:bodyPr>
          <a:lstStyle/>
          <a:p>
            <a:pPr marL="0" indent="0">
              <a:buNone/>
            </a:pPr>
            <a:r>
              <a:rPr lang="en-US" dirty="0" smtClean="0">
                <a:hlinkClick r:id="rId3" tooltip="My HealtheVet"/>
              </a:rPr>
              <a:t>My </a:t>
            </a:r>
            <a:r>
              <a:rPr lang="en-US" dirty="0" err="1">
                <a:hlinkClick r:id="rId3" tooltip="My HealtheVet"/>
              </a:rPr>
              <a:t>Health</a:t>
            </a:r>
            <a:r>
              <a:rPr lang="en-US" b="1" i="1" dirty="0" err="1">
                <a:hlinkClick r:id="rId3" tooltip="My HealtheVet"/>
              </a:rPr>
              <a:t>e</a:t>
            </a:r>
            <a:r>
              <a:rPr lang="en-US" dirty="0" err="1">
                <a:hlinkClick r:id="rId3" tooltip="My HealtheVet"/>
              </a:rPr>
              <a:t>Vet</a:t>
            </a:r>
            <a:r>
              <a:rPr lang="en-US" dirty="0"/>
              <a:t> </a:t>
            </a:r>
            <a:r>
              <a:rPr lang="en-US" dirty="0" smtClean="0"/>
              <a:t>is a Personal Health Record and information portal for vets and their caregivers </a:t>
            </a:r>
            <a:endParaRPr lang="en-US" dirty="0"/>
          </a:p>
          <a:p>
            <a:r>
              <a:rPr lang="en-US" dirty="0"/>
              <a:t>Refill VA prescription medicines</a:t>
            </a:r>
          </a:p>
          <a:p>
            <a:r>
              <a:rPr lang="en-US" dirty="0"/>
              <a:t>Access links to Federal and VA benefits</a:t>
            </a:r>
          </a:p>
          <a:p>
            <a:r>
              <a:rPr lang="en-US" dirty="0" smtClean="0"/>
              <a:t>Take </a:t>
            </a:r>
            <a:r>
              <a:rPr lang="en-US" dirty="0"/>
              <a:t>on-line courses to improve physical and mental health</a:t>
            </a:r>
          </a:p>
          <a:p>
            <a:r>
              <a:rPr lang="en-US" dirty="0"/>
              <a:t>Create personal health records</a:t>
            </a:r>
          </a:p>
          <a:p>
            <a:r>
              <a:rPr lang="en-US" dirty="0"/>
              <a:t>Track changes in </a:t>
            </a:r>
            <a:r>
              <a:rPr lang="en-US" dirty="0" smtClean="0"/>
              <a:t>health</a:t>
            </a:r>
          </a:p>
          <a:p>
            <a:endParaRPr lang="en-US" sz="2000" dirty="0" smtClean="0"/>
          </a:p>
          <a:p>
            <a:pPr marL="0" indent="0" algn="ctr">
              <a:buNone/>
            </a:pPr>
            <a:r>
              <a:rPr lang="en-US" dirty="0">
                <a:hlinkClick r:id="rId3" tooltip="http://www.myhealth.va.gov"/>
              </a:rPr>
              <a:t>http://www.myhealth.va.gov</a:t>
            </a:r>
            <a:r>
              <a:rPr lang="en-US" dirty="0"/>
              <a:t> </a:t>
            </a:r>
          </a:p>
          <a:p>
            <a:endParaRPr lang="en-US" dirty="0"/>
          </a:p>
        </p:txBody>
      </p:sp>
      <p:sp>
        <p:nvSpPr>
          <p:cNvPr id="3" name="Title 2"/>
          <p:cNvSpPr>
            <a:spLocks noGrp="1"/>
          </p:cNvSpPr>
          <p:nvPr>
            <p:ph type="title"/>
          </p:nvPr>
        </p:nvSpPr>
        <p:spPr/>
        <p:txBody>
          <a:bodyPr/>
          <a:lstStyle/>
          <a:p>
            <a:r>
              <a:rPr lang="en-US" dirty="0" err="1" smtClean="0"/>
              <a:t>MyHealtheVet</a:t>
            </a:r>
            <a:endParaRPr lang="en-US" dirty="0"/>
          </a:p>
        </p:txBody>
      </p:sp>
    </p:spTree>
    <p:extLst>
      <p:ext uri="{BB962C8B-B14F-4D97-AF65-F5344CB8AC3E}">
        <p14:creationId xmlns:p14="http://schemas.microsoft.com/office/powerpoint/2010/main" val="414037282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99247" y="4800600"/>
            <a:ext cx="8216153" cy="1676400"/>
          </a:xfrm>
        </p:spPr>
        <p:txBody>
          <a:bodyPr>
            <a:normAutofit fontScale="92500" lnSpcReduction="10000"/>
          </a:bodyPr>
          <a:lstStyle/>
          <a:p>
            <a:pPr marL="0" indent="0">
              <a:buNone/>
            </a:pPr>
            <a:r>
              <a:rPr lang="en-US" dirty="0" smtClean="0"/>
              <a:t>National Resource Directory</a:t>
            </a:r>
          </a:p>
          <a:p>
            <a:r>
              <a:rPr lang="en-US" dirty="0" smtClean="0"/>
              <a:t>Connecting wounded warriors, service members, veterans, their families, and caregivers with those who support them</a:t>
            </a:r>
            <a:endParaRPr lang="en-US" dirty="0"/>
          </a:p>
        </p:txBody>
      </p:sp>
      <p:sp>
        <p:nvSpPr>
          <p:cNvPr id="2" name="Title 1"/>
          <p:cNvSpPr>
            <a:spLocks noGrp="1"/>
          </p:cNvSpPr>
          <p:nvPr>
            <p:ph type="title"/>
          </p:nvPr>
        </p:nvSpPr>
        <p:spPr>
          <a:xfrm>
            <a:off x="688490" y="457200"/>
            <a:ext cx="7756263" cy="1054250"/>
          </a:xfrm>
        </p:spPr>
        <p:txBody>
          <a:bodyPr/>
          <a:lstStyle/>
          <a:p>
            <a:r>
              <a:rPr lang="en-US" dirty="0" smtClean="0"/>
              <a:t>More Ways to Find </a:t>
            </a:r>
            <a:br>
              <a:rPr lang="en-US" dirty="0" smtClean="0"/>
            </a:br>
            <a:r>
              <a:rPr lang="en-US" dirty="0" smtClean="0"/>
              <a:t>Services and Benefits</a:t>
            </a:r>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2411"/>
          <a:stretch/>
        </p:blipFill>
        <p:spPr bwMode="auto">
          <a:xfrm>
            <a:off x="2305050" y="2286000"/>
            <a:ext cx="4533900" cy="222755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229021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743200"/>
            <a:ext cx="8139953" cy="3382962"/>
          </a:xfrm>
        </p:spPr>
        <p:txBody>
          <a:bodyPr>
            <a:normAutofit/>
          </a:bodyPr>
          <a:lstStyle/>
          <a:p>
            <a:r>
              <a:rPr lang="en-US" sz="3200" dirty="0" smtClean="0"/>
              <a:t>Different conflicts, different outcomes</a:t>
            </a:r>
          </a:p>
          <a:p>
            <a:pPr lvl="1"/>
            <a:r>
              <a:rPr lang="en-US" sz="2800" dirty="0" smtClean="0"/>
              <a:t>Exposures: environmental, substances</a:t>
            </a:r>
          </a:p>
          <a:p>
            <a:pPr lvl="1"/>
            <a:r>
              <a:rPr lang="en-US" sz="2800" dirty="0" smtClean="0"/>
              <a:t>Physical injuries</a:t>
            </a:r>
          </a:p>
          <a:p>
            <a:pPr lvl="1"/>
            <a:r>
              <a:rPr lang="en-US" sz="2800" dirty="0" smtClean="0"/>
              <a:t>Mental health issues</a:t>
            </a:r>
          </a:p>
          <a:p>
            <a:pPr lvl="1"/>
            <a:r>
              <a:rPr lang="en-US" sz="2800" dirty="0" smtClean="0"/>
              <a:t>Social issues</a:t>
            </a:r>
            <a:endParaRPr lang="en-US" sz="3200" dirty="0" smtClean="0"/>
          </a:p>
          <a:p>
            <a:endParaRPr lang="en-US" sz="3200" dirty="0"/>
          </a:p>
        </p:txBody>
      </p:sp>
      <p:sp>
        <p:nvSpPr>
          <p:cNvPr id="2" name="Title 1"/>
          <p:cNvSpPr>
            <a:spLocks noGrp="1"/>
          </p:cNvSpPr>
          <p:nvPr>
            <p:ph type="title"/>
          </p:nvPr>
        </p:nvSpPr>
        <p:spPr/>
        <p:txBody>
          <a:bodyPr/>
          <a:lstStyle/>
          <a:p>
            <a:r>
              <a:rPr lang="en-US" dirty="0" smtClean="0"/>
              <a:t>Injuries and Conditions</a:t>
            </a:r>
            <a:endParaRPr lang="en-US" dirty="0"/>
          </a:p>
        </p:txBody>
      </p:sp>
    </p:spTree>
    <p:extLst>
      <p:ext uri="{BB962C8B-B14F-4D97-AF65-F5344CB8AC3E}">
        <p14:creationId xmlns:p14="http://schemas.microsoft.com/office/powerpoint/2010/main" val="61350945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Librarians are able to help vets (and public librarians) find health information </a:t>
            </a:r>
          </a:p>
          <a:p>
            <a:r>
              <a:rPr lang="en-US" dirty="0" smtClean="0"/>
              <a:t>Located at some VA hospitals</a:t>
            </a:r>
          </a:p>
          <a:p>
            <a:r>
              <a:rPr lang="en-US" dirty="0" smtClean="0"/>
              <a:t>Check out the consumer resources (some more up-to-date than others)</a:t>
            </a:r>
          </a:p>
          <a:p>
            <a:endParaRPr lang="en-US" dirty="0" smtClean="0"/>
          </a:p>
          <a:p>
            <a:pPr marL="0" indent="0">
              <a:buNone/>
            </a:pPr>
            <a:r>
              <a:rPr lang="en-US" sz="2400" dirty="0" smtClean="0">
                <a:hlinkClick r:id="rId3"/>
              </a:rPr>
              <a:t>http</a:t>
            </a:r>
            <a:r>
              <a:rPr lang="en-US" sz="2400" dirty="0">
                <a:hlinkClick r:id="rId3"/>
              </a:rPr>
              <a:t>://</a:t>
            </a:r>
            <a:r>
              <a:rPr lang="en-US" sz="2400" dirty="0" smtClean="0">
                <a:hlinkClick r:id="rId3"/>
              </a:rPr>
              <a:t>www.va.gov/VALNET/Consumer_Health.asp</a:t>
            </a:r>
            <a:endParaRPr lang="en-US" sz="2400" dirty="0" smtClean="0"/>
          </a:p>
          <a:p>
            <a:pPr marL="0" indent="0">
              <a:buNone/>
            </a:pPr>
            <a:endParaRPr lang="en-US" sz="2400" dirty="0"/>
          </a:p>
        </p:txBody>
      </p:sp>
      <p:sp>
        <p:nvSpPr>
          <p:cNvPr id="3" name="Title 2"/>
          <p:cNvSpPr>
            <a:spLocks noGrp="1"/>
          </p:cNvSpPr>
          <p:nvPr>
            <p:ph type="title"/>
          </p:nvPr>
        </p:nvSpPr>
        <p:spPr/>
        <p:txBody>
          <a:bodyPr/>
          <a:lstStyle/>
          <a:p>
            <a:r>
              <a:rPr lang="en-US" dirty="0" smtClean="0"/>
              <a:t>VALNET – VA Libraries</a:t>
            </a:r>
            <a:endParaRPr lang="en-US" dirty="0"/>
          </a:p>
        </p:txBody>
      </p:sp>
    </p:spTree>
    <p:extLst>
      <p:ext uri="{BB962C8B-B14F-4D97-AF65-F5344CB8AC3E}">
        <p14:creationId xmlns:p14="http://schemas.microsoft.com/office/powerpoint/2010/main" val="235159501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514600"/>
            <a:ext cx="2667000" cy="396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4150" y="3000375"/>
            <a:ext cx="1924050" cy="294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2749675"/>
            <a:ext cx="2286000" cy="349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88490" y="381000"/>
            <a:ext cx="7756263" cy="914400"/>
          </a:xfrm>
        </p:spPr>
        <p:txBody>
          <a:bodyPr/>
          <a:lstStyle/>
          <a:p>
            <a:r>
              <a:rPr lang="en-US" dirty="0" smtClean="0"/>
              <a:t>A Few Recommended Titles </a:t>
            </a:r>
            <a:endParaRPr lang="en-US" dirty="0"/>
          </a:p>
        </p:txBody>
      </p:sp>
    </p:spTree>
    <p:extLst>
      <p:ext uri="{BB962C8B-B14F-4D97-AF65-F5344CB8AC3E}">
        <p14:creationId xmlns:p14="http://schemas.microsoft.com/office/powerpoint/2010/main" val="28968887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752600"/>
            <a:ext cx="2047875"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3886200"/>
            <a:ext cx="1823250" cy="272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2275386"/>
            <a:ext cx="2230465" cy="3526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1"/>
          <p:cNvSpPr>
            <a:spLocks noGrp="1"/>
          </p:cNvSpPr>
          <p:nvPr>
            <p:ph type="title"/>
          </p:nvPr>
        </p:nvSpPr>
        <p:spPr>
          <a:xfrm>
            <a:off x="688490" y="304800"/>
            <a:ext cx="7756263" cy="1054250"/>
          </a:xfrm>
        </p:spPr>
        <p:txBody>
          <a:bodyPr/>
          <a:lstStyle/>
          <a:p>
            <a:r>
              <a:rPr lang="en-US" dirty="0" smtClean="0"/>
              <a:t>A Few More</a:t>
            </a:r>
            <a:endParaRPr lang="en-US" dirty="0"/>
          </a:p>
        </p:txBody>
      </p:sp>
    </p:spTree>
    <p:extLst>
      <p:ext uri="{BB962C8B-B14F-4D97-AF65-F5344CB8AC3E}">
        <p14:creationId xmlns:p14="http://schemas.microsoft.com/office/powerpoint/2010/main" val="248314239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Using DIRLINE: Directory of Health Organizations</a:t>
            </a:r>
          </a:p>
          <a:p>
            <a:r>
              <a:rPr lang="en-US" dirty="0">
                <a:hlinkClick r:id="rId2"/>
              </a:rPr>
              <a:t>http://</a:t>
            </a:r>
            <a:r>
              <a:rPr lang="en-US" dirty="0" smtClean="0">
                <a:hlinkClick r:id="rId2"/>
              </a:rPr>
              <a:t>dirline.nlm.nih.gov/index.html</a:t>
            </a:r>
            <a:endParaRPr lang="en-US" dirty="0" smtClean="0"/>
          </a:p>
          <a:p>
            <a:r>
              <a:rPr lang="en-US" dirty="0" smtClean="0"/>
              <a:t>Try a few searches with simple key words:</a:t>
            </a:r>
          </a:p>
          <a:p>
            <a:pPr lvl="1"/>
            <a:r>
              <a:rPr lang="en-US" dirty="0"/>
              <a:t>s</a:t>
            </a:r>
            <a:r>
              <a:rPr lang="en-US" dirty="0" smtClean="0"/>
              <a:t>pinal</a:t>
            </a:r>
          </a:p>
          <a:p>
            <a:pPr lvl="1"/>
            <a:r>
              <a:rPr lang="en-US" dirty="0" smtClean="0"/>
              <a:t>veteran</a:t>
            </a:r>
          </a:p>
          <a:p>
            <a:r>
              <a:rPr lang="en-US" dirty="0" smtClean="0"/>
              <a:t>Now try this: (be sure to capitalize OR)</a:t>
            </a:r>
          </a:p>
          <a:p>
            <a:pPr lvl="1"/>
            <a:r>
              <a:rPr lang="en-US" dirty="0" smtClean="0"/>
              <a:t>amputees OR amputation</a:t>
            </a:r>
            <a:endParaRPr lang="en-US" dirty="0"/>
          </a:p>
        </p:txBody>
      </p:sp>
      <p:sp>
        <p:nvSpPr>
          <p:cNvPr id="3" name="Title 2"/>
          <p:cNvSpPr>
            <a:spLocks noGrp="1"/>
          </p:cNvSpPr>
          <p:nvPr>
            <p:ph type="title"/>
          </p:nvPr>
        </p:nvSpPr>
        <p:spPr>
          <a:xfrm>
            <a:off x="688490" y="381000"/>
            <a:ext cx="7756263" cy="1054250"/>
          </a:xfrm>
        </p:spPr>
        <p:txBody>
          <a:bodyPr/>
          <a:lstStyle/>
          <a:p>
            <a:r>
              <a:rPr lang="en-US" dirty="0" smtClean="0"/>
              <a:t>Finding Organizations:</a:t>
            </a:r>
            <a:br>
              <a:rPr lang="en-US" dirty="0" smtClean="0"/>
            </a:br>
            <a:r>
              <a:rPr lang="en-US" dirty="0" smtClean="0"/>
              <a:t>Mini Practice</a:t>
            </a:r>
            <a:endParaRPr lang="en-US" dirty="0"/>
          </a:p>
        </p:txBody>
      </p:sp>
    </p:spTree>
    <p:extLst>
      <p:ext uri="{BB962C8B-B14F-4D97-AF65-F5344CB8AC3E}">
        <p14:creationId xmlns:p14="http://schemas.microsoft.com/office/powerpoint/2010/main" val="396341797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Barely scratched the surface</a:t>
            </a:r>
          </a:p>
          <a:p>
            <a:endParaRPr lang="en-US" sz="900" dirty="0" smtClean="0"/>
          </a:p>
          <a:p>
            <a:r>
              <a:rPr lang="en-US" dirty="0" smtClean="0"/>
              <a:t>Be cautious of websites targeted to veterans; many try take advantage of the vulnerabilities faced by this population</a:t>
            </a:r>
          </a:p>
          <a:p>
            <a:endParaRPr lang="en-US" sz="800" dirty="0" smtClean="0"/>
          </a:p>
          <a:p>
            <a:r>
              <a:rPr lang="en-US" dirty="0" smtClean="0"/>
              <a:t>Learn about your own state and county resources; often the personalized services help the veteran reintegrate more easily</a:t>
            </a:r>
            <a:endParaRPr lang="en-US" dirty="0"/>
          </a:p>
        </p:txBody>
      </p:sp>
      <p:sp>
        <p:nvSpPr>
          <p:cNvPr id="3" name="Title 2"/>
          <p:cNvSpPr>
            <a:spLocks noGrp="1"/>
          </p:cNvSpPr>
          <p:nvPr>
            <p:ph type="title"/>
          </p:nvPr>
        </p:nvSpPr>
        <p:spPr/>
        <p:txBody>
          <a:bodyPr/>
          <a:lstStyle/>
          <a:p>
            <a:r>
              <a:rPr lang="en-US" dirty="0" smtClean="0"/>
              <a:t>Final Words</a:t>
            </a:r>
            <a:endParaRPr lang="en-US" dirty="0"/>
          </a:p>
        </p:txBody>
      </p:sp>
    </p:spTree>
    <p:extLst>
      <p:ext uri="{BB962C8B-B14F-4D97-AF65-F5344CB8AC3E}">
        <p14:creationId xmlns:p14="http://schemas.microsoft.com/office/powerpoint/2010/main" val="36773344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143000" y="304800"/>
            <a:ext cx="6629400" cy="1524000"/>
          </a:xfrm>
          <a:prstGeom prst="rect">
            <a:avLst/>
          </a:prstGeom>
        </p:spPr>
        <p:txBody>
          <a:bodyPr lIns="0" tIns="0" rIns="0" bIns="0" anchor="ctr"/>
          <a:lstStyle/>
          <a:p>
            <a:pPr defTabSz="912813" fontAlgn="auto">
              <a:lnSpc>
                <a:spcPct val="90000"/>
              </a:lnSpc>
              <a:spcBef>
                <a:spcPts val="0"/>
              </a:spcBef>
              <a:spcAft>
                <a:spcPts val="0"/>
              </a:spcAft>
              <a:defRPr/>
            </a:pPr>
            <a:r>
              <a:rPr lang="en-US" sz="8000" spc="-150" dirty="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Lucida Handwriting" pitchFamily="66" charset="0"/>
              </a:rPr>
              <a:t>Thank You!</a:t>
            </a:r>
          </a:p>
        </p:txBody>
      </p:sp>
      <p:sp>
        <p:nvSpPr>
          <p:cNvPr id="65539" name="Rectangle 2"/>
          <p:cNvSpPr>
            <a:spLocks noChangeArrowheads="1"/>
          </p:cNvSpPr>
          <p:nvPr/>
        </p:nvSpPr>
        <p:spPr bwMode="auto">
          <a:xfrm>
            <a:off x="0" y="2362200"/>
            <a:ext cx="9144000" cy="2662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200" dirty="0">
                <a:latin typeface="Calibri" pitchFamily="34" charset="0"/>
              </a:rPr>
              <a:t>Kelli </a:t>
            </a:r>
            <a:r>
              <a:rPr lang="en-US" sz="3200" dirty="0" smtClean="0">
                <a:latin typeface="Calibri" pitchFamily="34" charset="0"/>
              </a:rPr>
              <a:t>Ham, MLIS</a:t>
            </a:r>
          </a:p>
          <a:p>
            <a:pPr algn="ctr"/>
            <a:r>
              <a:rPr lang="en-US" sz="3200" dirty="0" smtClean="0">
                <a:latin typeface="Calibri" pitchFamily="34" charset="0"/>
              </a:rPr>
              <a:t>NN/LM Pacific Southwest Region</a:t>
            </a:r>
            <a:endParaRPr lang="en-US" sz="3200" dirty="0">
              <a:latin typeface="Calibri" pitchFamily="34" charset="0"/>
            </a:endParaRPr>
          </a:p>
          <a:p>
            <a:pPr algn="ctr"/>
            <a:r>
              <a:rPr lang="en-US" sz="3200" dirty="0">
                <a:latin typeface="Calibri" pitchFamily="34" charset="0"/>
              </a:rPr>
              <a:t>kkham@library.ucla.edu</a:t>
            </a:r>
          </a:p>
          <a:p>
            <a:pPr algn="ctr"/>
            <a:endParaRPr lang="en-US" sz="800" dirty="0">
              <a:latin typeface="Calibri" pitchFamily="34" charset="0"/>
            </a:endParaRPr>
          </a:p>
          <a:p>
            <a:pPr algn="ctr"/>
            <a:r>
              <a:rPr lang="en-US" sz="2800" dirty="0">
                <a:latin typeface="Calibri" pitchFamily="34" charset="0"/>
                <a:hlinkClick r:id="rId3"/>
              </a:rPr>
              <a:t>http://nnlm.gov/psr/</a:t>
            </a:r>
            <a:endParaRPr lang="en-US" sz="2800" dirty="0">
              <a:latin typeface="Calibri" pitchFamily="34" charset="0"/>
            </a:endParaRPr>
          </a:p>
          <a:p>
            <a:pPr algn="ctr"/>
            <a:endParaRPr lang="en-US" sz="700" dirty="0">
              <a:latin typeface="Calibri" pitchFamily="34" charset="0"/>
            </a:endParaRPr>
          </a:p>
          <a:p>
            <a:pPr algn="ctr"/>
            <a:r>
              <a:rPr lang="en-US" sz="2800" dirty="0" smtClean="0">
                <a:latin typeface="Calibri" pitchFamily="34" charset="0"/>
              </a:rPr>
              <a:t>1-800-338-7657</a:t>
            </a:r>
            <a:endParaRPr lang="en-US" sz="2800" dirty="0">
              <a:latin typeface="Calibri" pitchFamily="34" charset="0"/>
            </a:endParaRPr>
          </a:p>
        </p:txBody>
      </p:sp>
      <p:pic>
        <p:nvPicPr>
          <p:cNvPr id="6" name="Picture 7" descr="http://sharepoint/rml/Private%20Documents/Communication/Images%20and%20Logos/NLM%20LOGO-JPEG.jpg" title="Images of National Network of Libraries of Medicine (NN/LM) and the National Library of Medicine logos"/>
          <p:cNvPicPr>
            <a:picLocks noChangeAspect="1" noChangeArrowheads="1"/>
          </p:cNvPicPr>
          <p:nvPr/>
        </p:nvPicPr>
        <p:blipFill>
          <a:blip r:embed="rId4"/>
          <a:srcRect/>
          <a:stretch>
            <a:fillRect/>
          </a:stretch>
        </p:blipFill>
        <p:spPr bwMode="auto">
          <a:xfrm>
            <a:off x="7162800" y="4038600"/>
            <a:ext cx="1219200" cy="1244600"/>
          </a:xfrm>
          <a:prstGeom prst="rect">
            <a:avLst/>
          </a:prstGeom>
          <a:ln>
            <a:solidFill>
              <a:srgbClr val="002060"/>
            </a:solidFill>
          </a:ln>
          <a:effectLst>
            <a:outerShdw blurRad="292100" dist="139700" dir="2700000" algn="tl" rotWithShape="0">
              <a:srgbClr val="333333">
                <a:alpha val="65000"/>
              </a:srgbClr>
            </a:outerShdw>
          </a:effectLst>
        </p:spPr>
      </p:pic>
      <p:pic>
        <p:nvPicPr>
          <p:cNvPr id="9" name="Picture 8" descr="NNLM logo.JPG" title="Images of National Network of Libraries of Medicine (NN/LM) and the National Library of Medicine logos"/>
          <p:cNvPicPr>
            <a:picLocks noChangeAspect="1"/>
          </p:cNvPicPr>
          <p:nvPr/>
        </p:nvPicPr>
        <p:blipFill>
          <a:blip r:embed="rId5"/>
          <a:stretch>
            <a:fillRect/>
          </a:stretch>
        </p:blipFill>
        <p:spPr>
          <a:xfrm>
            <a:off x="558800" y="4191000"/>
            <a:ext cx="1727200" cy="941388"/>
          </a:xfrm>
          <a:prstGeom prst="rect">
            <a:avLst/>
          </a:prstGeom>
          <a:ln>
            <a:solidFill>
              <a:srgbClr val="002060"/>
            </a:solidFill>
          </a:ln>
          <a:effectLst>
            <a:outerShdw blurRad="292100" dist="139700" dir="2700000" algn="tl" rotWithShape="0">
              <a:srgbClr val="333333">
                <a:alpha val="65000"/>
              </a:srgbClr>
            </a:outerShdw>
          </a:effectLst>
        </p:spPr>
      </p:pic>
      <p:sp>
        <p:nvSpPr>
          <p:cNvPr id="10" name="Rectangle 9"/>
          <p:cNvSpPr/>
          <p:nvPr/>
        </p:nvSpPr>
        <p:spPr>
          <a:xfrm>
            <a:off x="558800" y="5791200"/>
            <a:ext cx="8051800" cy="738188"/>
          </a:xfrm>
          <a:prstGeom prst="rect">
            <a:avLst/>
          </a:prstGeom>
          <a:ln>
            <a:solidFill>
              <a:schemeClr val="tx2">
                <a:lumMod val="95000"/>
                <a:lumOff val="5000"/>
              </a:schemeClr>
            </a:solidFill>
          </a:ln>
        </p:spPr>
        <p:style>
          <a:lnRef idx="2">
            <a:schemeClr val="accent4"/>
          </a:lnRef>
          <a:fillRef idx="1">
            <a:schemeClr val="lt1"/>
          </a:fillRef>
          <a:effectRef idx="0">
            <a:schemeClr val="accent4"/>
          </a:effectRef>
          <a:fontRef idx="minor">
            <a:schemeClr val="dk1"/>
          </a:fontRef>
        </p:style>
        <p:txBody>
          <a:bodyPr wrap="square">
            <a:spAutoFit/>
          </a:bodyPr>
          <a:lstStyle/>
          <a:p>
            <a:pPr>
              <a:defRPr/>
            </a:pPr>
            <a:r>
              <a:rPr lang="en-US" sz="1400" dirty="0">
                <a:solidFill>
                  <a:srgbClr val="000000"/>
                </a:solidFill>
              </a:rPr>
              <a:t>This project has been funded in whole or in part with Federal funds from the Department of Health and Human Services, National Institutes of Health, National Library of Medicine, under Contract No. HHS-N-276-2011-00009-C with the UCLA Louise M. Darling Biomedical Library.</a:t>
            </a:r>
            <a:endParaRPr lang="en-US" sz="1600" dirty="0">
              <a:solidFill>
                <a:srgbClr val="000000"/>
              </a:solidFill>
            </a:endParaRPr>
          </a:p>
        </p:txBody>
      </p:sp>
    </p:spTree>
    <p:extLst>
      <p:ext uri="{BB962C8B-B14F-4D97-AF65-F5344CB8AC3E}">
        <p14:creationId xmlns:p14="http://schemas.microsoft.com/office/powerpoint/2010/main" val="88705041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Content Placeholder 2"/>
          <p:cNvSpPr>
            <a:spLocks noGrp="1"/>
          </p:cNvSpPr>
          <p:nvPr>
            <p:ph idx="1"/>
          </p:nvPr>
        </p:nvSpPr>
        <p:spPr>
          <a:xfrm>
            <a:off x="1447800" y="4419600"/>
            <a:ext cx="6324600" cy="1866900"/>
          </a:xfrm>
        </p:spPr>
        <p:txBody>
          <a:bodyPr/>
          <a:lstStyle/>
          <a:p>
            <a:pPr marL="0" indent="0" algn="ctr">
              <a:buFontTx/>
              <a:buNone/>
            </a:pPr>
            <a:r>
              <a:rPr lang="en-US" sz="1400">
                <a:latin typeface="Arial" charset="0"/>
              </a:rPr>
              <a:t>Infopeople webinars are supported by the U.S. Institute of Museum and Library Services under the provisions of the Library Services and Technology Act, administered in California by the State Librarian. This material is licensed under a Creative Commons 3.0 Share &amp; Share-Alike license. Use of this material should credit the author and funding source.</a:t>
            </a:r>
          </a:p>
          <a:p>
            <a:pPr marL="0" indent="0" algn="ctr">
              <a:buFontTx/>
              <a:buNone/>
            </a:pPr>
            <a:endParaRPr lang="en-US" sz="1400">
              <a:latin typeface="Arial" charset="0"/>
            </a:endParaRPr>
          </a:p>
        </p:txBody>
      </p:sp>
      <p:pic>
        <p:nvPicPr>
          <p:cNvPr id="2" name="Picture 1" descr="Logo  Ma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2819400"/>
            <a:ext cx="8006766" cy="1075537"/>
          </a:xfrm>
          <a:prstGeom prst="rect">
            <a:avLst/>
          </a:prstGeom>
        </p:spPr>
      </p:pic>
    </p:spTree>
    <p:extLst>
      <p:ext uri="{BB962C8B-B14F-4D97-AF65-F5344CB8AC3E}">
        <p14:creationId xmlns:p14="http://schemas.microsoft.com/office/powerpoint/2010/main" val="41072290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10285" r="38123"/>
          <a:stretch/>
        </p:blipFill>
        <p:spPr>
          <a:xfrm>
            <a:off x="5486400" y="2590800"/>
            <a:ext cx="3394841" cy="3281443"/>
          </a:xfrm>
          <a:prstGeom prst="rect">
            <a:avLst/>
          </a:prstGeom>
          <a:ln w="3175">
            <a:solidFill>
              <a:schemeClr val="tx1"/>
            </a:solidFill>
          </a:ln>
        </p:spPr>
      </p:pic>
      <p:sp>
        <p:nvSpPr>
          <p:cNvPr id="3" name="Content Placeholder 2"/>
          <p:cNvSpPr>
            <a:spLocks noGrp="1"/>
          </p:cNvSpPr>
          <p:nvPr>
            <p:ph idx="1"/>
          </p:nvPr>
        </p:nvSpPr>
        <p:spPr>
          <a:xfrm>
            <a:off x="228601" y="6244044"/>
            <a:ext cx="8652640" cy="457200"/>
          </a:xfrm>
        </p:spPr>
        <p:txBody>
          <a:bodyPr>
            <a:normAutofit fontScale="92500" lnSpcReduction="10000"/>
          </a:bodyPr>
          <a:lstStyle/>
          <a:p>
            <a:pPr marL="0" indent="0" algn="ctr">
              <a:buNone/>
            </a:pPr>
            <a:r>
              <a:rPr lang="en-US" dirty="0">
                <a:hlinkClick r:id="rId4"/>
              </a:rPr>
              <a:t>http://www.publichealth.va.gov/exposures</a:t>
            </a:r>
            <a:r>
              <a:rPr lang="en-US" dirty="0" smtClean="0">
                <a:hlinkClick r:id="rId4"/>
              </a:rPr>
              <a:t>/</a:t>
            </a:r>
            <a:endParaRPr lang="en-US" dirty="0" smtClean="0"/>
          </a:p>
          <a:p>
            <a:pPr marL="0" indent="0" algn="ctr">
              <a:buNone/>
            </a:pPr>
            <a:endParaRPr lang="en-US" dirty="0"/>
          </a:p>
        </p:txBody>
      </p:sp>
      <p:sp>
        <p:nvSpPr>
          <p:cNvPr id="2" name="Title 1"/>
          <p:cNvSpPr>
            <a:spLocks noGrp="1"/>
          </p:cNvSpPr>
          <p:nvPr>
            <p:ph type="title"/>
          </p:nvPr>
        </p:nvSpPr>
        <p:spPr>
          <a:xfrm>
            <a:off x="688490" y="381000"/>
            <a:ext cx="7756263" cy="1054250"/>
          </a:xfrm>
        </p:spPr>
        <p:txBody>
          <a:bodyPr/>
          <a:lstStyle/>
          <a:p>
            <a:r>
              <a:rPr lang="en-US" dirty="0" smtClean="0"/>
              <a:t>Military Exposures</a:t>
            </a:r>
            <a:endParaRPr lang="en-US" dirty="0"/>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 y="1701155"/>
            <a:ext cx="2846547" cy="2294316"/>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19" t="-6773" r="24065" b="6773"/>
          <a:stretch/>
        </p:blipFill>
        <p:spPr>
          <a:xfrm>
            <a:off x="1448616" y="3663133"/>
            <a:ext cx="3219450" cy="2432867"/>
          </a:xfrm>
          <a:prstGeom prst="rect">
            <a:avLst/>
          </a:prstGeom>
          <a:ln w="3175">
            <a:solidFill>
              <a:schemeClr val="tx1"/>
            </a:solidFill>
          </a:ln>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14800" y="1600200"/>
            <a:ext cx="2400300" cy="2400300"/>
          </a:xfrm>
          <a:prstGeom prst="rect">
            <a:avLst/>
          </a:prstGeom>
        </p:spPr>
      </p:pic>
    </p:spTree>
    <p:extLst>
      <p:ext uri="{BB962C8B-B14F-4D97-AF65-F5344CB8AC3E}">
        <p14:creationId xmlns:p14="http://schemas.microsoft.com/office/powerpoint/2010/main" val="272355982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Physical Injuries</a:t>
            </a:r>
            <a:endParaRPr lang="en-US"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4445726"/>
            <a:ext cx="4206785" cy="2413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02401">
            <a:off x="366172" y="2709263"/>
            <a:ext cx="4495800" cy="2579169"/>
          </a:xfrm>
          <a:prstGeom prst="rect">
            <a:avLst/>
          </a:prstGeom>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63231">
            <a:off x="5867400" y="2426647"/>
            <a:ext cx="2857500"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98371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2248347"/>
            <a:ext cx="7467600" cy="3877815"/>
          </a:xfrm>
        </p:spPr>
        <p:txBody>
          <a:bodyPr>
            <a:normAutofit lnSpcReduction="10000"/>
          </a:bodyPr>
          <a:lstStyle/>
          <a:p>
            <a:pPr marL="0" indent="0" algn="ctr">
              <a:buNone/>
            </a:pPr>
            <a:r>
              <a:rPr lang="en-US" sz="3600" dirty="0" smtClean="0"/>
              <a:t>“…TBI has become the “signature injury” of current warfare”.</a:t>
            </a:r>
          </a:p>
          <a:p>
            <a:pPr marL="0" indent="0" algn="ctr">
              <a:buNone/>
            </a:pPr>
            <a:endParaRPr lang="en-US" sz="3600" dirty="0"/>
          </a:p>
          <a:p>
            <a:pPr marL="0" indent="0" algn="r">
              <a:buNone/>
            </a:pPr>
            <a:r>
              <a:rPr lang="en-US" dirty="0" smtClean="0"/>
              <a:t>Sharon Shively and Daniel Perl</a:t>
            </a:r>
          </a:p>
          <a:p>
            <a:pPr marL="0" indent="0" algn="r">
              <a:buNone/>
            </a:pPr>
            <a:endParaRPr lang="en-US" dirty="0" smtClean="0"/>
          </a:p>
          <a:p>
            <a:pPr marL="0" indent="0" algn="r">
              <a:buNone/>
            </a:pPr>
            <a:r>
              <a:rPr lang="en-US" dirty="0" smtClean="0"/>
              <a:t>Journal </a:t>
            </a:r>
            <a:r>
              <a:rPr lang="en-US" dirty="0"/>
              <a:t>of Head Trauma Rehabilitation, </a:t>
            </a:r>
            <a:endParaRPr lang="en-US" dirty="0" smtClean="0"/>
          </a:p>
          <a:p>
            <a:pPr marL="0" indent="0" algn="r">
              <a:buNone/>
            </a:pPr>
            <a:r>
              <a:rPr lang="en-US" dirty="0" err="1" smtClean="0"/>
              <a:t>Vol</a:t>
            </a:r>
            <a:r>
              <a:rPr lang="en-US" dirty="0" smtClean="0"/>
              <a:t> </a:t>
            </a:r>
            <a:r>
              <a:rPr lang="en-US" dirty="0"/>
              <a:t>27, No. 3, </a:t>
            </a:r>
            <a:r>
              <a:rPr lang="en-US" dirty="0" err="1"/>
              <a:t>pp</a:t>
            </a:r>
            <a:r>
              <a:rPr lang="en-US" dirty="0"/>
              <a:t> 234-239</a:t>
            </a:r>
          </a:p>
          <a:p>
            <a:pPr marL="0" indent="0" algn="r">
              <a:buNone/>
            </a:pPr>
            <a:endParaRPr lang="en-US" dirty="0" smtClean="0"/>
          </a:p>
          <a:p>
            <a:pPr marL="0" indent="0" algn="r">
              <a:buNone/>
            </a:pPr>
            <a:endParaRPr lang="en-US" dirty="0"/>
          </a:p>
        </p:txBody>
      </p:sp>
      <p:sp>
        <p:nvSpPr>
          <p:cNvPr id="3" name="Title 2"/>
          <p:cNvSpPr>
            <a:spLocks noGrp="1"/>
          </p:cNvSpPr>
          <p:nvPr>
            <p:ph type="title"/>
          </p:nvPr>
        </p:nvSpPr>
        <p:spPr/>
        <p:txBody>
          <a:bodyPr/>
          <a:lstStyle/>
          <a:p>
            <a:r>
              <a:rPr lang="en-US" dirty="0" smtClean="0"/>
              <a:t>Traumatic Brain Injury</a:t>
            </a:r>
            <a:endParaRPr lang="en-US" dirty="0"/>
          </a:p>
        </p:txBody>
      </p:sp>
    </p:spTree>
    <p:extLst>
      <p:ext uri="{BB962C8B-B14F-4D97-AF65-F5344CB8AC3E}">
        <p14:creationId xmlns:p14="http://schemas.microsoft.com/office/powerpoint/2010/main" val="109956394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5532438"/>
            <a:ext cx="7467600" cy="868362"/>
          </a:xfrm>
        </p:spPr>
        <p:txBody>
          <a:bodyPr>
            <a:normAutofit fontScale="92500" lnSpcReduction="20000"/>
          </a:bodyPr>
          <a:lstStyle/>
          <a:p>
            <a:pPr marL="0" indent="0" algn="ctr">
              <a:buNone/>
            </a:pPr>
            <a:r>
              <a:rPr lang="en-US" dirty="0" smtClean="0">
                <a:hlinkClick r:id="rId3"/>
              </a:rPr>
              <a:t>http</a:t>
            </a:r>
            <a:r>
              <a:rPr lang="en-US" dirty="0">
                <a:hlinkClick r:id="rId3"/>
              </a:rPr>
              <a:t>://www.brainlinemilitary.org</a:t>
            </a:r>
            <a:r>
              <a:rPr lang="en-US" dirty="0" smtClean="0">
                <a:hlinkClick r:id="rId3"/>
              </a:rPr>
              <a:t>/</a:t>
            </a:r>
            <a:endParaRPr lang="en-US" dirty="0" smtClean="0"/>
          </a:p>
          <a:p>
            <a:pPr marL="0" indent="0" algn="ctr">
              <a:buNone/>
            </a:pPr>
            <a:r>
              <a:rPr lang="en-US" dirty="0" smtClean="0"/>
              <a:t>  </a:t>
            </a:r>
            <a:endParaRPr lang="en-US" dirty="0"/>
          </a:p>
        </p:txBody>
      </p:sp>
      <p:sp>
        <p:nvSpPr>
          <p:cNvPr id="3" name="Title 2"/>
          <p:cNvSpPr>
            <a:spLocks noGrp="1"/>
          </p:cNvSpPr>
          <p:nvPr>
            <p:ph type="title"/>
          </p:nvPr>
        </p:nvSpPr>
        <p:spPr/>
        <p:txBody>
          <a:bodyPr/>
          <a:lstStyle/>
          <a:p>
            <a:r>
              <a:rPr lang="en-US" dirty="0" err="1" smtClean="0"/>
              <a:t>Brainline</a:t>
            </a:r>
            <a:r>
              <a:rPr lang="en-US" dirty="0" smtClean="0"/>
              <a:t> Military</a:t>
            </a:r>
            <a:endParaRPr lang="en-US" dirty="0"/>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100" y="2209800"/>
            <a:ext cx="6019800"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 y="3733800"/>
            <a:ext cx="7847013" cy="147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9063176"/>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Hardcover">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Hardcover</Template>
  <TotalTime>4206</TotalTime>
  <Words>1401</Words>
  <Application>Microsoft Macintosh PowerPoint</Application>
  <PresentationFormat>On-screen Show (4:3)</PresentationFormat>
  <Paragraphs>262</Paragraphs>
  <Slides>56</Slides>
  <Notes>37</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Hardcover</vt:lpstr>
      <vt:lpstr>Operation Health:  Resources for Veterans and Their Families</vt:lpstr>
      <vt:lpstr>Today’s Topics</vt:lpstr>
      <vt:lpstr>User Snapshot</vt:lpstr>
      <vt:lpstr>A Few Statistics</vt:lpstr>
      <vt:lpstr>Injuries and Conditions</vt:lpstr>
      <vt:lpstr>Military Exposures</vt:lpstr>
      <vt:lpstr>Physical Injuries</vt:lpstr>
      <vt:lpstr>Traumatic Brain Injury</vt:lpstr>
      <vt:lpstr>Brainline Military</vt:lpstr>
      <vt:lpstr>Mental Health Issues</vt:lpstr>
      <vt:lpstr>National Center for PTSD</vt:lpstr>
      <vt:lpstr>June is PTSD Awareness Month</vt:lpstr>
      <vt:lpstr>Navigating the VA.gov Site: Mini Practice </vt:lpstr>
      <vt:lpstr>Navigating the VA.gov Site</vt:lpstr>
      <vt:lpstr>Substance Abuse</vt:lpstr>
      <vt:lpstr>Homelessness</vt:lpstr>
      <vt:lpstr>Helpful Tools from NCHV</vt:lpstr>
      <vt:lpstr>Special Issues for Women Veterans</vt:lpstr>
      <vt:lpstr>California’s Women Veterans</vt:lpstr>
      <vt:lpstr>Older Vets</vt:lpstr>
      <vt:lpstr>Support Services</vt:lpstr>
      <vt:lpstr>Make the Connection</vt:lpstr>
      <vt:lpstr>Make the Connection</vt:lpstr>
      <vt:lpstr>Make the Connection: Signs and Symptoms</vt:lpstr>
      <vt:lpstr>Military Families and Friends </vt:lpstr>
      <vt:lpstr>Hotlines Worth Noting</vt:lpstr>
      <vt:lpstr>Veterans Crisis Line</vt:lpstr>
      <vt:lpstr>Support For Caregivers</vt:lpstr>
      <vt:lpstr>For Stroke Caregivers</vt:lpstr>
      <vt:lpstr>Online Health Resources </vt:lpstr>
      <vt:lpstr>Mini Practice</vt:lpstr>
      <vt:lpstr>Searching MedlinePlus</vt:lpstr>
      <vt:lpstr>Vets in the Digital Age</vt:lpstr>
      <vt:lpstr>Mobile Apps and Sites</vt:lpstr>
      <vt:lpstr>T2 Mood Tracker</vt:lpstr>
      <vt:lpstr>Online Support Groups</vt:lpstr>
      <vt:lpstr>Support in Online Community</vt:lpstr>
      <vt:lpstr>Military Kids Connect</vt:lpstr>
      <vt:lpstr>Military Kids Connect  Home Page</vt:lpstr>
      <vt:lpstr>The VA Health System</vt:lpstr>
      <vt:lpstr>Snapshot of the System – Services and Facilities</vt:lpstr>
      <vt:lpstr>Veterans Integrated Service Networks (VISNs)</vt:lpstr>
      <vt:lpstr>Vet Centers</vt:lpstr>
      <vt:lpstr>State and Local Resources</vt:lpstr>
      <vt:lpstr>CalVet: the California Department of Veteran Affairs</vt:lpstr>
      <vt:lpstr>CalVet App</vt:lpstr>
      <vt:lpstr>CA Dept. of Veteran Affairs and the CA State Library  </vt:lpstr>
      <vt:lpstr>MyHealtheVet</vt:lpstr>
      <vt:lpstr>More Ways to Find  Services and Benefits</vt:lpstr>
      <vt:lpstr>VALNET – VA Libraries</vt:lpstr>
      <vt:lpstr>A Few Recommended Titles </vt:lpstr>
      <vt:lpstr>A Few More</vt:lpstr>
      <vt:lpstr>Finding Organizations: Mini Practice</vt:lpstr>
      <vt:lpstr>Final Words</vt:lpstr>
      <vt:lpstr>PowerPoint Presentation</vt:lpstr>
      <vt:lpstr>PowerPoint Presentation</vt:lpstr>
    </vt:vector>
  </TitlesOfParts>
  <Company>University of California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Anon</dc:creator>
  <cp:lastModifiedBy>Charles OShea</cp:lastModifiedBy>
  <cp:revision>506</cp:revision>
  <cp:lastPrinted>2012-06-12T18:42:25Z</cp:lastPrinted>
  <dcterms:created xsi:type="dcterms:W3CDTF">2012-03-27T18:23:17Z</dcterms:created>
  <dcterms:modified xsi:type="dcterms:W3CDTF">2012-06-12T23:18:10Z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2055420408</vt:i4>
  </property>
  <property fmtid="{D5CDD505-2E9C-101B-9397-08002B2CF9AE}" pid="3" name="_NewReviewCycle">
    <vt:lpwstr/>
  </property>
  <property fmtid="{D5CDD505-2E9C-101B-9397-08002B2CF9AE}" pid="4" name="_EmailSubject">
    <vt:lpwstr>my slides attached</vt:lpwstr>
  </property>
  <property fmtid="{D5CDD505-2E9C-101B-9397-08002B2CF9AE}" pid="5" name="_AuthorEmail">
    <vt:lpwstr>kkham@library.ucla.edu</vt:lpwstr>
  </property>
  <property fmtid="{D5CDD505-2E9C-101B-9397-08002B2CF9AE}" pid="6" name="_AuthorEmailDisplayName">
    <vt:lpwstr>Ham, Kelli</vt:lpwstr>
  </property>
</Properties>
</file>