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handoutMasterIdLst>
    <p:handoutMasterId r:id="rId77"/>
  </p:handoutMasterIdLst>
  <p:sldIdLst>
    <p:sldId id="298" r:id="rId2"/>
    <p:sldId id="299" r:id="rId3"/>
    <p:sldId id="300" r:id="rId4"/>
    <p:sldId id="301" r:id="rId5"/>
    <p:sldId id="302" r:id="rId6"/>
    <p:sldId id="303" r:id="rId7"/>
    <p:sldId id="304" r:id="rId8"/>
    <p:sldId id="305" r:id="rId9"/>
    <p:sldId id="306" r:id="rId10"/>
    <p:sldId id="307" r:id="rId11"/>
    <p:sldId id="309" r:id="rId12"/>
    <p:sldId id="310" r:id="rId13"/>
    <p:sldId id="311" r:id="rId14"/>
    <p:sldId id="312" r:id="rId15"/>
    <p:sldId id="313" r:id="rId16"/>
    <p:sldId id="314" r:id="rId17"/>
    <p:sldId id="315" r:id="rId18"/>
    <p:sldId id="316" r:id="rId19"/>
    <p:sldId id="317" r:id="rId20"/>
    <p:sldId id="318" r:id="rId21"/>
    <p:sldId id="349" r:id="rId22"/>
    <p:sldId id="325" r:id="rId23"/>
    <p:sldId id="326" r:id="rId24"/>
    <p:sldId id="327" r:id="rId25"/>
    <p:sldId id="328" r:id="rId26"/>
    <p:sldId id="329" r:id="rId27"/>
    <p:sldId id="331" r:id="rId28"/>
    <p:sldId id="332" r:id="rId29"/>
    <p:sldId id="333" r:id="rId30"/>
    <p:sldId id="334" r:id="rId31"/>
    <p:sldId id="335" r:id="rId32"/>
    <p:sldId id="336" r:id="rId33"/>
    <p:sldId id="341" r:id="rId34"/>
    <p:sldId id="343" r:id="rId35"/>
    <p:sldId id="257" r:id="rId36"/>
    <p:sldId id="260" r:id="rId37"/>
    <p:sldId id="261" r:id="rId38"/>
    <p:sldId id="294" r:id="rId39"/>
    <p:sldId id="295" r:id="rId40"/>
    <p:sldId id="296" r:id="rId41"/>
    <p:sldId id="262" r:id="rId42"/>
    <p:sldId id="263" r:id="rId43"/>
    <p:sldId id="264" r:id="rId44"/>
    <p:sldId id="265" r:id="rId45"/>
    <p:sldId id="266" r:id="rId46"/>
    <p:sldId id="267" r:id="rId47"/>
    <p:sldId id="268" r:id="rId48"/>
    <p:sldId id="270" r:id="rId49"/>
    <p:sldId id="271" r:id="rId50"/>
    <p:sldId id="348" r:id="rId51"/>
    <p:sldId id="272" r:id="rId52"/>
    <p:sldId id="273" r:id="rId53"/>
    <p:sldId id="274" r:id="rId54"/>
    <p:sldId id="275" r:id="rId55"/>
    <p:sldId id="276" r:id="rId56"/>
    <p:sldId id="277" r:id="rId57"/>
    <p:sldId id="297" r:id="rId58"/>
    <p:sldId id="278" r:id="rId59"/>
    <p:sldId id="279" r:id="rId60"/>
    <p:sldId id="282" r:id="rId61"/>
    <p:sldId id="283" r:id="rId62"/>
    <p:sldId id="280" r:id="rId63"/>
    <p:sldId id="281" r:id="rId64"/>
    <p:sldId id="284" r:id="rId65"/>
    <p:sldId id="285" r:id="rId66"/>
    <p:sldId id="287" r:id="rId67"/>
    <p:sldId id="288" r:id="rId68"/>
    <p:sldId id="289" r:id="rId69"/>
    <p:sldId id="290" r:id="rId70"/>
    <p:sldId id="291" r:id="rId71"/>
    <p:sldId id="347" r:id="rId72"/>
    <p:sldId id="292" r:id="rId73"/>
    <p:sldId id="293" r:id="rId74"/>
    <p:sldId id="355" r:id="rId7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84" charset="0"/>
        <a:ea typeface="ＭＳ Ｐゴシック" pitchFamily="84" charset="-128"/>
        <a:cs typeface="ＭＳ Ｐゴシック" pitchFamily="84" charset="-128"/>
      </a:defRPr>
    </a:lvl1pPr>
    <a:lvl2pPr marL="457200" algn="l" rtl="0" fontAlgn="base">
      <a:spcBef>
        <a:spcPct val="0"/>
      </a:spcBef>
      <a:spcAft>
        <a:spcPct val="0"/>
      </a:spcAft>
      <a:defRPr sz="2400" kern="1200">
        <a:solidFill>
          <a:schemeClr val="tx1"/>
        </a:solidFill>
        <a:latin typeface="Arial" pitchFamily="84" charset="0"/>
        <a:ea typeface="ＭＳ Ｐゴシック" pitchFamily="84" charset="-128"/>
        <a:cs typeface="ＭＳ Ｐゴシック" pitchFamily="84" charset="-128"/>
      </a:defRPr>
    </a:lvl2pPr>
    <a:lvl3pPr marL="914400" algn="l" rtl="0" fontAlgn="base">
      <a:spcBef>
        <a:spcPct val="0"/>
      </a:spcBef>
      <a:spcAft>
        <a:spcPct val="0"/>
      </a:spcAft>
      <a:defRPr sz="2400" kern="1200">
        <a:solidFill>
          <a:schemeClr val="tx1"/>
        </a:solidFill>
        <a:latin typeface="Arial" pitchFamily="84" charset="0"/>
        <a:ea typeface="ＭＳ Ｐゴシック" pitchFamily="84" charset="-128"/>
        <a:cs typeface="ＭＳ Ｐゴシック" pitchFamily="84" charset="-128"/>
      </a:defRPr>
    </a:lvl3pPr>
    <a:lvl4pPr marL="1371600" algn="l" rtl="0" fontAlgn="base">
      <a:spcBef>
        <a:spcPct val="0"/>
      </a:spcBef>
      <a:spcAft>
        <a:spcPct val="0"/>
      </a:spcAft>
      <a:defRPr sz="2400" kern="1200">
        <a:solidFill>
          <a:schemeClr val="tx1"/>
        </a:solidFill>
        <a:latin typeface="Arial" pitchFamily="84" charset="0"/>
        <a:ea typeface="ＭＳ Ｐゴシック" pitchFamily="84" charset="-128"/>
        <a:cs typeface="ＭＳ Ｐゴシック" pitchFamily="84" charset="-128"/>
      </a:defRPr>
    </a:lvl4pPr>
    <a:lvl5pPr marL="1828800" algn="l" rtl="0" fontAlgn="base">
      <a:spcBef>
        <a:spcPct val="0"/>
      </a:spcBef>
      <a:spcAft>
        <a:spcPct val="0"/>
      </a:spcAft>
      <a:defRPr sz="2400" kern="1200">
        <a:solidFill>
          <a:schemeClr val="tx1"/>
        </a:solidFill>
        <a:latin typeface="Arial" pitchFamily="84" charset="0"/>
        <a:ea typeface="ＭＳ Ｐゴシック" pitchFamily="84" charset="-128"/>
        <a:cs typeface="ＭＳ Ｐゴシック" pitchFamily="84" charset="-128"/>
      </a:defRPr>
    </a:lvl5pPr>
    <a:lvl6pPr marL="2286000" algn="l" defTabSz="457200" rtl="0" eaLnBrk="1" latinLnBrk="0" hangingPunct="1">
      <a:defRPr sz="2400" kern="1200">
        <a:solidFill>
          <a:schemeClr val="tx1"/>
        </a:solidFill>
        <a:latin typeface="Arial" pitchFamily="84" charset="0"/>
        <a:ea typeface="ＭＳ Ｐゴシック" pitchFamily="84" charset="-128"/>
        <a:cs typeface="ＭＳ Ｐゴシック" pitchFamily="84" charset="-128"/>
      </a:defRPr>
    </a:lvl6pPr>
    <a:lvl7pPr marL="2743200" algn="l" defTabSz="457200" rtl="0" eaLnBrk="1" latinLnBrk="0" hangingPunct="1">
      <a:defRPr sz="2400" kern="1200">
        <a:solidFill>
          <a:schemeClr val="tx1"/>
        </a:solidFill>
        <a:latin typeface="Arial" pitchFamily="84" charset="0"/>
        <a:ea typeface="ＭＳ Ｐゴシック" pitchFamily="84" charset="-128"/>
        <a:cs typeface="ＭＳ Ｐゴシック" pitchFamily="84" charset="-128"/>
      </a:defRPr>
    </a:lvl7pPr>
    <a:lvl8pPr marL="3200400" algn="l" defTabSz="457200" rtl="0" eaLnBrk="1" latinLnBrk="0" hangingPunct="1">
      <a:defRPr sz="2400" kern="1200">
        <a:solidFill>
          <a:schemeClr val="tx1"/>
        </a:solidFill>
        <a:latin typeface="Arial" pitchFamily="84" charset="0"/>
        <a:ea typeface="ＭＳ Ｐゴシック" pitchFamily="84" charset="-128"/>
        <a:cs typeface="ＭＳ Ｐゴシック" pitchFamily="84" charset="-128"/>
      </a:defRPr>
    </a:lvl8pPr>
    <a:lvl9pPr marL="3657600" algn="l" defTabSz="457200" rtl="0" eaLnBrk="1" latinLnBrk="0" hangingPunct="1">
      <a:defRPr sz="2400" kern="1200">
        <a:solidFill>
          <a:schemeClr val="tx1"/>
        </a:solidFill>
        <a:latin typeface="Arial" pitchFamily="84" charset="0"/>
        <a:ea typeface="ＭＳ Ｐゴシック" pitchFamily="84" charset="-128"/>
        <a:cs typeface="ＭＳ Ｐゴシック" pitchFamily="8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0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70045" autoAdjust="0"/>
  </p:normalViewPr>
  <p:slideViewPr>
    <p:cSldViewPr>
      <p:cViewPr varScale="1">
        <p:scale>
          <a:sx n="119" d="100"/>
          <a:sy n="119" d="100"/>
        </p:scale>
        <p:origin x="-544"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viewProps" Target="viewProps.xml"/><Relationship Id="rId81" Type="http://schemas.openxmlformats.org/officeDocument/2006/relationships/theme" Target="theme/theme1.xml"/><Relationship Id="rId82"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notesMaster" Target="notesMasters/notesMaster1.xml"/><Relationship Id="rId77" Type="http://schemas.openxmlformats.org/officeDocument/2006/relationships/handoutMaster" Target="handoutMasters/handoutMaster1.xml"/><Relationship Id="rId78" Type="http://schemas.openxmlformats.org/officeDocument/2006/relationships/printerSettings" Target="printerSettings/printerSettings1.bin"/><Relationship Id="rId79" Type="http://schemas.openxmlformats.org/officeDocument/2006/relationships/presProps" Target="presProp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36712" y="0"/>
            <a:ext cx="5184576" cy="611560"/>
          </a:xfrm>
          <a:prstGeom prst="rect">
            <a:avLst/>
          </a:prstGeom>
        </p:spPr>
        <p:txBody>
          <a:bodyPr vert="horz" lIns="91440" tIns="45720" rIns="91440" bIns="45720" rtlCol="0" anchor="ctr"/>
          <a:lstStyle>
            <a:lvl1pPr algn="l">
              <a:defRPr sz="1200"/>
            </a:lvl1pPr>
          </a:lstStyle>
          <a:p>
            <a:pPr algn="ctr"/>
            <a:r>
              <a:rPr lang="en-US" sz="1800" dirty="0"/>
              <a:t>Hack Your Career: Dream Job FTW!</a:t>
            </a:r>
          </a:p>
        </p:txBody>
      </p:sp>
      <p:sp>
        <p:nvSpPr>
          <p:cNvPr id="3" name="Date Placeholder 2"/>
          <p:cNvSpPr>
            <a:spLocks noGrp="1"/>
          </p:cNvSpPr>
          <p:nvPr>
            <p:ph type="dt" sz="quarter" idx="1"/>
          </p:nvPr>
        </p:nvSpPr>
        <p:spPr>
          <a:xfrm>
            <a:off x="6021288" y="0"/>
            <a:ext cx="835124" cy="457200"/>
          </a:xfrm>
          <a:prstGeom prst="rect">
            <a:avLst/>
          </a:prstGeom>
        </p:spPr>
        <p:txBody>
          <a:bodyPr vert="horz" lIns="91440" tIns="45720" rIns="91440" bIns="45720" rtlCol="0"/>
          <a:lstStyle>
            <a:lvl1pPr algn="r">
              <a:defRPr sz="1200"/>
            </a:lvl1pPr>
          </a:lstStyle>
          <a:p>
            <a:fld id="{0AAE4F7B-3AB5-A44A-BF2B-7D1D5FF245CD}" type="datetimeFigureOut">
              <a:rPr lang="en-US" smtClean="0"/>
              <a:t>7/18/12</a:t>
            </a:fld>
            <a:endParaRPr lang="en-US"/>
          </a:p>
        </p:txBody>
      </p:sp>
      <p:sp>
        <p:nvSpPr>
          <p:cNvPr id="4" name="Footer Placeholder 3"/>
          <p:cNvSpPr>
            <a:spLocks noGrp="1"/>
          </p:cNvSpPr>
          <p:nvPr>
            <p:ph type="ftr" sz="quarter" idx="2"/>
          </p:nvPr>
        </p:nvSpPr>
        <p:spPr>
          <a:xfrm>
            <a:off x="836712" y="8316416"/>
            <a:ext cx="5184576" cy="827584"/>
          </a:xfrm>
          <a:prstGeom prst="rect">
            <a:avLst/>
          </a:prstGeom>
        </p:spPr>
        <p:txBody>
          <a:bodyPr vert="horz" lIns="91440" tIns="45720" rIns="91440" bIns="45720" rtlCol="0" anchor="t"/>
          <a:lstStyle>
            <a:lvl1pPr algn="l">
              <a:defRPr sz="1200"/>
            </a:lvl1pPr>
          </a:lstStyle>
          <a:p>
            <a:pPr algn="just"/>
            <a:r>
              <a:rPr lang="en-US" sz="900" dirty="0"/>
              <a:t>This material has been created for the Infopeople Project [</a:t>
            </a:r>
            <a:r>
              <a:rPr lang="en-US" sz="900" dirty="0" err="1"/>
              <a:t>infopeople.org</a:t>
            </a:r>
            <a:r>
              <a:rPr lang="en-US" sz="900" dirty="0"/>
              <a:t>], and has been supported in part by the U.S. Institute of Museum and Library Services under the provisions of the Library Services and Technology Act, administered in California by the State Librarian. This material is licensed under a Creative Commons 3.0 Share &amp; Share-Alike license. Use of this material should credit the author and funding source.</a:t>
            </a:r>
          </a:p>
        </p:txBody>
      </p:sp>
      <p:sp>
        <p:nvSpPr>
          <p:cNvPr id="5" name="Slide Number Placeholder 4"/>
          <p:cNvSpPr>
            <a:spLocks noGrp="1"/>
          </p:cNvSpPr>
          <p:nvPr>
            <p:ph type="sldNum" sz="quarter" idx="3"/>
          </p:nvPr>
        </p:nvSpPr>
        <p:spPr>
          <a:xfrm>
            <a:off x="6021287" y="8685213"/>
            <a:ext cx="835125" cy="457200"/>
          </a:xfrm>
          <a:prstGeom prst="rect">
            <a:avLst/>
          </a:prstGeom>
        </p:spPr>
        <p:txBody>
          <a:bodyPr vert="horz" lIns="91440" tIns="45720" rIns="91440" bIns="45720" rtlCol="0" anchor="b"/>
          <a:lstStyle>
            <a:lvl1pPr algn="r">
              <a:defRPr sz="1200"/>
            </a:lvl1pPr>
          </a:lstStyle>
          <a:p>
            <a:fld id="{7CCF304B-1409-DB4D-A337-D19E5CB5EA68}" type="slidenum">
              <a:rPr lang="en-US" smtClean="0"/>
              <a:t>‹#›</a:t>
            </a:fld>
            <a:endParaRPr lang="en-US" dirty="0"/>
          </a:p>
        </p:txBody>
      </p:sp>
    </p:spTree>
    <p:extLst>
      <p:ext uri="{BB962C8B-B14F-4D97-AF65-F5344CB8AC3E}">
        <p14:creationId xmlns:p14="http://schemas.microsoft.com/office/powerpoint/2010/main" val="1285446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ea typeface="+mn-ea"/>
                <a:cs typeface="+mn-cs"/>
              </a:defRPr>
            </a:lvl1pPr>
          </a:lstStyle>
          <a:p>
            <a:pPr>
              <a:defRPr/>
            </a:pPr>
            <a:fld id="{AD5A5642-B347-40C5-A9B0-3C3035322878}" type="slidenum">
              <a:rPr lang="en-US"/>
              <a:pPr>
                <a:defRPr/>
              </a:pPr>
              <a:t>‹#›</a:t>
            </a:fld>
            <a:endParaRPr lang="en-US"/>
          </a:p>
        </p:txBody>
      </p:sp>
    </p:spTree>
    <p:extLst>
      <p:ext uri="{BB962C8B-B14F-4D97-AF65-F5344CB8AC3E}">
        <p14:creationId xmlns:p14="http://schemas.microsoft.com/office/powerpoint/2010/main" val="2004049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84" charset="-128"/>
        <a:cs typeface="ＭＳ Ｐゴシック" pitchFamily="84"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Shape 49"/>
          <p:cNvSpPr>
            <a:spLocks noGrp="1" noRot="1" noChangeAspect="1"/>
          </p:cNvSpPr>
          <p:nvPr>
            <p:ph type="sldImg" idx="2"/>
          </p:nvPr>
        </p:nvSpPr>
        <p:spPr>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ln/>
        </p:spPr>
      </p:sp>
      <p:sp>
        <p:nvSpPr>
          <p:cNvPr id="17410" name="Shape 50"/>
          <p:cNvSpPr>
            <a:spLocks noGrp="1"/>
          </p:cNvSpPr>
          <p:nvPr>
            <p:ph type="body" idx="1"/>
          </p:nvPr>
        </p:nvSpPr>
        <p:spPr>
          <a:xfrm>
            <a:off x="685800" y="4343400"/>
            <a:ext cx="5486400" cy="366713"/>
          </a:xfrm>
          <a:noFill/>
          <a:ln/>
        </p:spPr>
        <p:txBody>
          <a:bodyPr lIns="91425" tIns="91425" rIns="91425" bIns="91425">
            <a:spAutoFit/>
          </a:bodyPr>
          <a:lstStyle/>
          <a:p>
            <a:pPr eaLnBrk="1" hangingPunct="1"/>
            <a:endParaRPr lang="en-US">
              <a:latin typeface="Arial" pitchFamily="8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1" name="Shape 107"/>
          <p:cNvSpPr>
            <a:spLocks noGrp="1" noRot="1" noChangeAspect="1"/>
          </p:cNvSpPr>
          <p:nvPr>
            <p:ph type="sldImg" idx="2"/>
          </p:nvPr>
        </p:nvSpPr>
        <p:spPr>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ln/>
        </p:spPr>
      </p:sp>
      <p:sp>
        <p:nvSpPr>
          <p:cNvPr id="108" name="Shape 108"/>
          <p:cNvSpPr txBox="1">
            <a:spLocks noGrp="1"/>
          </p:cNvSpPr>
          <p:nvPr>
            <p:ph type="body" idx="1"/>
          </p:nvPr>
        </p:nvSpPr>
        <p:spPr>
          <a:xfrm>
            <a:off x="685800" y="4343400"/>
            <a:ext cx="5486400" cy="3406775"/>
          </a:xfrm>
        </p:spPr>
        <p:txBody>
          <a:bodyPr lIns="91425" tIns="91425" rIns="91425" bIns="91425">
            <a:spAutoFit/>
          </a:bodyPr>
          <a:lstStyle/>
          <a:p>
            <a:pPr eaLnBrk="1" hangingPunct="1">
              <a:defRPr/>
            </a:pPr>
            <a:r>
              <a:rPr lang="en" sz="1400" b="1" dirty="0" smtClean="0">
                <a:ea typeface="+mn-ea"/>
                <a:cs typeface="+mn-cs"/>
              </a:rPr>
              <a:t>Jesse: </a:t>
            </a:r>
            <a:r>
              <a:rPr lang="en" sz="1400" dirty="0" smtClean="0">
                <a:ea typeface="+mn-ea"/>
                <a:cs typeface="+mn-cs"/>
              </a:rPr>
              <a:t>Are </a:t>
            </a:r>
            <a:r>
              <a:rPr lang="en" sz="1400" dirty="0">
                <a:ea typeface="+mn-ea"/>
                <a:cs typeface="+mn-cs"/>
              </a:rPr>
              <a:t>you not really sure where you want to go next?  I've definitely been in the position where I knew I wanted to do something new, but I just didn't know what that was yet.... To help you develop some long-term career goals, think about...  </a:t>
            </a:r>
          </a:p>
          <a:p>
            <a:pPr marL="457200" indent="-317500" eaLnBrk="1" hangingPunct="1">
              <a:spcBef>
                <a:spcPts val="600"/>
              </a:spcBef>
              <a:buClr>
                <a:schemeClr val="dk2"/>
              </a:buClr>
              <a:buSzPct val="166666"/>
              <a:buFont typeface="Arial"/>
              <a:buChar char="•"/>
              <a:defRPr/>
            </a:pPr>
            <a:r>
              <a:rPr lang="en" sz="1400" dirty="0">
                <a:solidFill>
                  <a:schemeClr val="dk2"/>
                </a:solidFill>
                <a:ea typeface="+mn-ea"/>
                <a:cs typeface="+mn-cs"/>
              </a:rPr>
              <a:t>What you enjoy doing?</a:t>
            </a:r>
          </a:p>
          <a:p>
            <a:pPr marL="457200" indent="-317500" eaLnBrk="1" hangingPunct="1">
              <a:spcBef>
                <a:spcPts val="600"/>
              </a:spcBef>
              <a:buClr>
                <a:schemeClr val="dk2"/>
              </a:buClr>
              <a:buSzPct val="166666"/>
              <a:buFont typeface="Arial"/>
              <a:buChar char="•"/>
              <a:defRPr/>
            </a:pPr>
            <a:r>
              <a:rPr lang="en" sz="1400" dirty="0">
                <a:solidFill>
                  <a:schemeClr val="dk2"/>
                </a:solidFill>
                <a:ea typeface="+mn-ea"/>
                <a:cs typeface="+mn-cs"/>
              </a:rPr>
              <a:t>What do you see others doing that interests you?</a:t>
            </a:r>
          </a:p>
          <a:p>
            <a:pPr marL="457200" indent="-317500" eaLnBrk="1" hangingPunct="1">
              <a:spcBef>
                <a:spcPts val="600"/>
              </a:spcBef>
              <a:buClr>
                <a:schemeClr val="dk2"/>
              </a:buClr>
              <a:buSzPct val="166666"/>
              <a:buFont typeface="Arial"/>
              <a:buChar char="•"/>
              <a:defRPr/>
            </a:pPr>
            <a:r>
              <a:rPr lang="en" sz="1400" dirty="0">
                <a:solidFill>
                  <a:schemeClr val="dk2"/>
                </a:solidFill>
                <a:ea typeface="+mn-ea"/>
                <a:cs typeface="+mn-cs"/>
              </a:rPr>
              <a:t>Can you “test-drive” new areas of responsibility in your current position?</a:t>
            </a:r>
          </a:p>
          <a:p>
            <a:pPr marL="457200" indent="-317500" eaLnBrk="1" hangingPunct="1">
              <a:spcBef>
                <a:spcPts val="600"/>
              </a:spcBef>
              <a:buClr>
                <a:schemeClr val="dk2"/>
              </a:buClr>
              <a:buSzPct val="166666"/>
              <a:buFont typeface="Arial"/>
              <a:buChar char="•"/>
              <a:defRPr/>
            </a:pPr>
            <a:r>
              <a:rPr lang="en" sz="1400" dirty="0">
                <a:solidFill>
                  <a:schemeClr val="dk2"/>
                </a:solidFill>
                <a:ea typeface="+mn-ea"/>
                <a:cs typeface="+mn-cs"/>
              </a:rPr>
              <a:t>Can you try out new areas of librarianship as a volunteer?</a:t>
            </a:r>
          </a:p>
          <a:p>
            <a:pPr marL="457200" indent="-317500" eaLnBrk="1" hangingPunct="1">
              <a:spcBef>
                <a:spcPts val="600"/>
              </a:spcBef>
              <a:buClr>
                <a:schemeClr val="dk2"/>
              </a:buClr>
              <a:buSzPct val="166666"/>
              <a:buFont typeface="Arial"/>
              <a:buChar char="•"/>
              <a:defRPr/>
            </a:pPr>
            <a:r>
              <a:rPr lang="en" sz="1400" dirty="0">
                <a:solidFill>
                  <a:schemeClr val="dk2"/>
                </a:solidFill>
                <a:ea typeface="+mn-ea"/>
                <a:cs typeface="+mn-cs"/>
              </a:rPr>
              <a:t>Can you do informational interviews with people who have jobs your interested in?  </a:t>
            </a:r>
          </a:p>
          <a:p>
            <a:pPr marL="457200" indent="-317500" eaLnBrk="1" hangingPunct="1">
              <a:spcBef>
                <a:spcPts val="600"/>
              </a:spcBef>
              <a:buClr>
                <a:schemeClr val="dk2"/>
              </a:buClr>
              <a:buSzPct val="166666"/>
              <a:buFont typeface="Arial"/>
              <a:buChar char="•"/>
              <a:defRPr/>
            </a:pPr>
            <a:r>
              <a:rPr lang="en" sz="1400" dirty="0">
                <a:solidFill>
                  <a:schemeClr val="dk2"/>
                </a:solidFill>
                <a:ea typeface="+mn-ea"/>
                <a:cs typeface="+mn-cs"/>
              </a:rPr>
              <a:t>Can you connect with mentors who will help you figure out what path you want to take?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89" name="Shape 121"/>
          <p:cNvSpPr>
            <a:spLocks noGrp="1" noRot="1" noChangeAspect="1"/>
          </p:cNvSpPr>
          <p:nvPr>
            <p:ph type="sldImg" idx="2"/>
          </p:nvPr>
        </p:nvSpPr>
        <p:spPr>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ln/>
        </p:spPr>
      </p:sp>
      <p:sp>
        <p:nvSpPr>
          <p:cNvPr id="37890" name="Shape 122"/>
          <p:cNvSpPr>
            <a:spLocks noGrp="1"/>
          </p:cNvSpPr>
          <p:nvPr>
            <p:ph type="body" idx="1"/>
          </p:nvPr>
        </p:nvSpPr>
        <p:spPr>
          <a:xfrm>
            <a:off x="685800" y="4343400"/>
            <a:ext cx="5486400" cy="2890838"/>
          </a:xfrm>
          <a:noFill/>
          <a:ln/>
        </p:spPr>
        <p:txBody>
          <a:bodyPr lIns="91425" tIns="91425" rIns="91425" bIns="91425">
            <a:spAutoFit/>
          </a:bodyPr>
          <a:lstStyle/>
          <a:p>
            <a:pPr eaLnBrk="1" hangingPunct="1">
              <a:buClr>
                <a:srgbClr val="000000"/>
              </a:buClr>
            </a:pPr>
            <a:r>
              <a:rPr lang="en-US" b="1" smtClean="0">
                <a:solidFill>
                  <a:srgbClr val="FF0000"/>
                </a:solidFill>
                <a:latin typeface="Arial" pitchFamily="84" charset="0"/>
              </a:rPr>
              <a:t>Nicole: </a:t>
            </a:r>
          </a:p>
          <a:p>
            <a:pPr eaLnBrk="1" hangingPunct="1">
              <a:buClr>
                <a:srgbClr val="000000"/>
              </a:buClr>
            </a:pPr>
            <a:r>
              <a:rPr lang="en-US" smtClean="0">
                <a:solidFill>
                  <a:srgbClr val="FF0000"/>
                </a:solidFill>
                <a:latin typeface="Arial" pitchFamily="84" charset="0"/>
              </a:rPr>
              <a:t>We want to ask you -- If you know what you want to do next, if you can identify what kind of work would make up your dream job, what should you do know to prepare yourself to get that job?  I'm talking about things separate from your formal job search; the experiences and work you want to have that will make you an excellent candidate for your dream job.</a:t>
            </a:r>
          </a:p>
          <a:p>
            <a:pPr eaLnBrk="1" hangingPunct="1">
              <a:buClr>
                <a:srgbClr val="000000"/>
              </a:buClr>
            </a:pPr>
            <a:endParaRPr lang="en-US" smtClean="0">
              <a:solidFill>
                <a:srgbClr val="FF0000"/>
              </a:solidFill>
              <a:latin typeface="Arial" pitchFamily="84" charset="0"/>
            </a:endParaRPr>
          </a:p>
          <a:p>
            <a:pPr eaLnBrk="1" hangingPunct="1">
              <a:buClr>
                <a:srgbClr val="000000"/>
              </a:buClr>
            </a:pPr>
            <a:r>
              <a:rPr lang="en-US" b="1" smtClean="0">
                <a:solidFill>
                  <a:srgbClr val="FF0000"/>
                </a:solidFill>
                <a:latin typeface="Arial" pitchFamily="84" charset="0"/>
              </a:rPr>
              <a:t> INTERACTIVE ELEMENT:</a:t>
            </a:r>
          </a:p>
          <a:p>
            <a:pPr eaLnBrk="1" hangingPunct="1">
              <a:buClr>
                <a:srgbClr val="000000"/>
              </a:buClr>
            </a:pPr>
            <a:r>
              <a:rPr lang="en-US" b="1" smtClean="0">
                <a:solidFill>
                  <a:srgbClr val="FF0000"/>
                </a:solidFill>
                <a:latin typeface="Arial" pitchFamily="84" charset="0"/>
              </a:rPr>
              <a:t>So, in the chat box -- What do you think good strategies are to prepare yourself?  What are you doing right now to get ready for your dream job?  What strategies can recommend to other participants. </a:t>
            </a:r>
          </a:p>
          <a:p>
            <a:pPr eaLnBrk="1" hangingPunct="1"/>
            <a:endParaRPr lang="en-US" smtClean="0">
              <a:latin typeface="Arial" pitchFamily="84" charset="0"/>
            </a:endParaRPr>
          </a:p>
          <a:p>
            <a:pPr eaLnBrk="1" hangingPunct="1"/>
            <a:endParaRPr lang="en-US" smtClean="0">
              <a:latin typeface="Arial" pitchFamily="8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7" name="Shape 127"/>
          <p:cNvSpPr>
            <a:spLocks noGrp="1" noRot="1" noChangeAspect="1"/>
          </p:cNvSpPr>
          <p:nvPr>
            <p:ph type="sldImg" idx="2"/>
          </p:nvPr>
        </p:nvSpPr>
        <p:spPr>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ln/>
        </p:spPr>
      </p:sp>
      <p:sp>
        <p:nvSpPr>
          <p:cNvPr id="39938" name="Shape 128"/>
          <p:cNvSpPr>
            <a:spLocks noGrp="1"/>
          </p:cNvSpPr>
          <p:nvPr>
            <p:ph type="body" idx="1"/>
          </p:nvPr>
        </p:nvSpPr>
        <p:spPr>
          <a:xfrm>
            <a:off x="685800" y="4343400"/>
            <a:ext cx="5486400" cy="5430838"/>
          </a:xfrm>
          <a:noFill/>
          <a:ln/>
        </p:spPr>
        <p:txBody>
          <a:bodyPr lIns="91425" tIns="91425" rIns="91425" bIns="91425">
            <a:spAutoFit/>
          </a:bodyPr>
          <a:lstStyle/>
          <a:p>
            <a:pPr eaLnBrk="1" hangingPunct="1"/>
            <a:r>
              <a:rPr lang="en-US" b="1" smtClean="0">
                <a:latin typeface="Arial" pitchFamily="84" charset="0"/>
              </a:rPr>
              <a:t>Jesse: </a:t>
            </a:r>
            <a:r>
              <a:rPr lang="en-US" smtClean="0">
                <a:latin typeface="Arial" pitchFamily="84" charset="0"/>
              </a:rPr>
              <a:t>In getting ready for your next step, you of course want to be good at your current job, whatever it is.  Take it to the next level and ask for responsibilities in your current job that will give you experience that relates to your goals.  Are there opportunities to take on new projects or initiatives in your current job (wherever it is) that will give you good experience and help you strengthen your skills?  </a:t>
            </a:r>
          </a:p>
          <a:p>
            <a:pPr eaLnBrk="1" hangingPunct="1"/>
            <a:endParaRPr lang="en-US" smtClean="0">
              <a:latin typeface="Arial" pitchFamily="84" charset="0"/>
            </a:endParaRPr>
          </a:p>
          <a:p>
            <a:pPr eaLnBrk="1" hangingPunct="1"/>
            <a:r>
              <a:rPr lang="en-US" smtClean="0">
                <a:latin typeface="Arial" pitchFamily="84" charset="0"/>
              </a:rPr>
              <a:t>For example, do you want to be a children's librarian, but don't have storytime experience?  Can you get storytime training at work?  Can you lead or assist at storytimes, or expand your library's storytime by doing outreach storytimes? Don't work at a library? Can you volunteer to lead or assist a storytime at your local library?</a:t>
            </a:r>
          </a:p>
          <a:p>
            <a:pPr eaLnBrk="1" hangingPunct="1"/>
            <a:endParaRPr lang="en-US" smtClean="0">
              <a:latin typeface="Arial" pitchFamily="84" charset="0"/>
            </a:endParaRPr>
          </a:p>
          <a:p>
            <a:pPr eaLnBrk="1" hangingPunct="1"/>
            <a:r>
              <a:rPr lang="en-US" b="1" smtClean="0">
                <a:latin typeface="Arial" pitchFamily="84" charset="0"/>
              </a:rPr>
              <a:t>Nicole: </a:t>
            </a:r>
            <a:r>
              <a:rPr lang="en-US" smtClean="0">
                <a:latin typeface="Arial" pitchFamily="84" charset="0"/>
              </a:rPr>
              <a:t>If I was going to be hiring for a children's librarian, I'm going to look very favorably on a candidate who, for example, worked as an aide and lead storytimes.  That tells me he or she is a person who is willing to take on new challenges that might fall into the "other responsibilities as required" part of their job description.  It also shows me that they're enthusiastic about the work.</a:t>
            </a:r>
          </a:p>
          <a:p>
            <a:pPr eaLnBrk="1" hangingPunct="1"/>
            <a:endParaRPr lang="en-US" smtClean="0">
              <a:latin typeface="Arial" pitchFamily="84" charset="0"/>
            </a:endParaRPr>
          </a:p>
          <a:p>
            <a:pPr eaLnBrk="1" hangingPunct="1"/>
            <a:r>
              <a:rPr lang="en-US" smtClean="0">
                <a:latin typeface="Arial" pitchFamily="84" charset="0"/>
              </a:rPr>
              <a:t>Already have a lot on your plate at work?  So does everybody else.  Challenge yourself to stretch a bit further -- Do like the Courage Wolf:  bite off more than you can chew, then chew it.  </a:t>
            </a:r>
          </a:p>
          <a:p>
            <a:pPr eaLnBrk="1" hangingPunct="1"/>
            <a:endParaRPr lang="en-US" smtClean="0">
              <a:latin typeface="Arial" pitchFamily="84" charset="0"/>
            </a:endParaRPr>
          </a:p>
          <a:p>
            <a:pPr eaLnBrk="1" hangingPunct="1"/>
            <a:r>
              <a:rPr lang="en-US" smtClean="0">
                <a:latin typeface="Arial" pitchFamily="84" charset="0"/>
              </a:rPr>
              <a:t>I'm pretty sure I stole courage wolf from another Eureka Webinar.</a:t>
            </a:r>
          </a:p>
          <a:p>
            <a:pPr eaLnBrk="1" hangingPunct="1"/>
            <a:endParaRPr lang="en-US" smtClean="0">
              <a:latin typeface="Arial" pitchFamily="8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5" name="Shape 144"/>
          <p:cNvSpPr>
            <a:spLocks noGrp="1" noRot="1" noChangeAspect="1"/>
          </p:cNvSpPr>
          <p:nvPr>
            <p:ph type="sldImg" idx="2"/>
          </p:nvPr>
        </p:nvSpPr>
        <p:spPr>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ln/>
        </p:spPr>
      </p:sp>
      <p:sp>
        <p:nvSpPr>
          <p:cNvPr id="41986" name="Shape 145"/>
          <p:cNvSpPr>
            <a:spLocks noGrp="1"/>
          </p:cNvSpPr>
          <p:nvPr>
            <p:ph type="body" idx="1"/>
          </p:nvPr>
        </p:nvSpPr>
        <p:spPr>
          <a:xfrm>
            <a:off x="685800" y="4343400"/>
            <a:ext cx="5486400" cy="3732213"/>
          </a:xfrm>
          <a:noFill/>
          <a:ln/>
        </p:spPr>
        <p:txBody>
          <a:bodyPr lIns="91425" tIns="91425" rIns="91425" bIns="91425">
            <a:spAutoFit/>
          </a:bodyPr>
          <a:lstStyle/>
          <a:p>
            <a:pPr eaLnBrk="1" hangingPunct="1"/>
            <a:r>
              <a:rPr lang="en-US" b="1" smtClean="0">
                <a:latin typeface="Arial" pitchFamily="84" charset="0"/>
              </a:rPr>
              <a:t>Jesse: </a:t>
            </a:r>
            <a:r>
              <a:rPr lang="en-US" smtClean="0">
                <a:latin typeface="Arial" pitchFamily="84" charset="0"/>
              </a:rPr>
              <a:t>These are some qualities that hiring managers who answered our questionaire brought up multiple times as highly desirable.  Are these qualities that you have right now?  Where do you excel and where could you use some work?  What can you do at work now to embody these different traits?</a:t>
            </a:r>
          </a:p>
          <a:p>
            <a:pPr eaLnBrk="1" hangingPunct="1"/>
            <a:endParaRPr lang="en-US" smtClean="0">
              <a:latin typeface="Arial" pitchFamily="84" charset="0"/>
            </a:endParaRPr>
          </a:p>
          <a:p>
            <a:pPr eaLnBrk="1" hangingPunct="1"/>
            <a:r>
              <a:rPr lang="en-US" smtClean="0">
                <a:latin typeface="Arial" pitchFamily="84" charset="0"/>
              </a:rPr>
              <a:t>Most managers didn't say, "I really want someone who has experience with our ILS," or "They have to know how to use every database we have."  Having hard skills is of course important.  Hiring managers are looking at your experience of course, but they're also looking at your attitude.  </a:t>
            </a:r>
          </a:p>
          <a:p>
            <a:pPr eaLnBrk="1" hangingPunct="1"/>
            <a:endParaRPr lang="en-US" smtClean="0">
              <a:latin typeface="Arial" pitchFamily="84" charset="0"/>
            </a:endParaRPr>
          </a:p>
          <a:p>
            <a:pPr eaLnBrk="1" hangingPunct="1"/>
            <a:r>
              <a:rPr lang="en-US" b="1" smtClean="0">
                <a:latin typeface="Arial" pitchFamily="84" charset="0"/>
              </a:rPr>
              <a:t>Nicole: </a:t>
            </a:r>
            <a:r>
              <a:rPr lang="en-US" smtClean="0">
                <a:latin typeface="Arial" pitchFamily="84" charset="0"/>
              </a:rPr>
              <a:t>One of my coworkers, PC Sweeney, says:</a:t>
            </a:r>
          </a:p>
          <a:p>
            <a:pPr eaLnBrk="1" hangingPunct="1"/>
            <a:r>
              <a:rPr lang="en-US" smtClean="0">
                <a:solidFill>
                  <a:srgbClr val="333333"/>
                </a:solidFill>
                <a:latin typeface="Georgia" pitchFamily="84" charset="0"/>
                <a:ea typeface="Georgia" pitchFamily="84" charset="0"/>
                <a:cs typeface="Georgia" pitchFamily="84" charset="0"/>
                <a:sym typeface="Georgia" pitchFamily="84" charset="0"/>
              </a:rPr>
              <a:t>"I am looking for someone who is excited about the profession and has a personality. I can teach you the skills to be a good librarian, but I can’t teach you the personality."</a:t>
            </a:r>
          </a:p>
          <a:p>
            <a:pPr eaLnBrk="1" hangingPunct="1"/>
            <a:endParaRPr lang="en-US" smtClean="0">
              <a:latin typeface="Arial" pitchFamily="84" charset="0"/>
            </a:endParaRPr>
          </a:p>
          <a:p>
            <a:pPr eaLnBrk="1" hangingPunct="1"/>
            <a:endParaRPr lang="en-US" smtClean="0">
              <a:latin typeface="Arial" pitchFamily="84" charset="0"/>
            </a:endParaRPr>
          </a:p>
          <a:p>
            <a:pPr eaLnBrk="1" hangingPunct="1"/>
            <a:endParaRPr lang="en-US" smtClean="0">
              <a:latin typeface="Arial" pitchFamily="8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3" name="Shape 150"/>
          <p:cNvSpPr>
            <a:spLocks noGrp="1" noRot="1" noChangeAspect="1"/>
          </p:cNvSpPr>
          <p:nvPr>
            <p:ph type="sldImg" idx="2"/>
          </p:nvPr>
        </p:nvSpPr>
        <p:spPr>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ln/>
        </p:spPr>
      </p:sp>
      <p:sp>
        <p:nvSpPr>
          <p:cNvPr id="44034" name="Shape 151"/>
          <p:cNvSpPr>
            <a:spLocks noGrp="1"/>
          </p:cNvSpPr>
          <p:nvPr>
            <p:ph type="body" idx="1"/>
          </p:nvPr>
        </p:nvSpPr>
        <p:spPr>
          <a:xfrm>
            <a:off x="685800" y="4343400"/>
            <a:ext cx="5486400" cy="2303463"/>
          </a:xfrm>
          <a:noFill/>
          <a:ln/>
        </p:spPr>
        <p:txBody>
          <a:bodyPr lIns="91425" tIns="91425" rIns="91425" bIns="91425">
            <a:spAutoFit/>
          </a:bodyPr>
          <a:lstStyle/>
          <a:p>
            <a:pPr eaLnBrk="1" hangingPunct="1"/>
            <a:r>
              <a:rPr lang="en-US" b="1" smtClean="0">
                <a:latin typeface="Arial" pitchFamily="84" charset="0"/>
              </a:rPr>
              <a:t>Jesse </a:t>
            </a:r>
            <a:r>
              <a:rPr lang="en-US" smtClean="0">
                <a:latin typeface="Arial" pitchFamily="84" charset="0"/>
              </a:rPr>
              <a:t>Managers ultimately want someone who is going to support the work they're trying to accomplish in the library.  You want to work with people who will support you -- why wouldn't a manager want the same thing?  Being supportive of change doesn't mean passively accepting everything management wants you to do.  It means offering your input in a productive, timely fashion, and then, when a final decision is made, getting on board with it (whether you think it's a genius choice or a misguided one).  </a:t>
            </a:r>
          </a:p>
          <a:p>
            <a:pPr eaLnBrk="1" hangingPunct="1"/>
            <a:endParaRPr lang="en-US" smtClean="0">
              <a:latin typeface="Arial" pitchFamily="84" charset="0"/>
            </a:endParaRPr>
          </a:p>
          <a:p>
            <a:pPr eaLnBrk="1" hangingPunct="1"/>
            <a:r>
              <a:rPr lang="en-US" b="1" smtClean="0">
                <a:latin typeface="Arial" pitchFamily="84" charset="0"/>
              </a:rPr>
              <a:t>Nicole </a:t>
            </a:r>
            <a:r>
              <a:rPr lang="en-US" smtClean="0">
                <a:latin typeface="Arial" pitchFamily="84" charset="0"/>
              </a:rPr>
              <a:t>Is there an opportunity in your work for you to constructively support change right now?  Supporting change is a skill just like public speaking or HTML coding; it's something you can learn and practice.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1" name="Shape 157"/>
          <p:cNvSpPr>
            <a:spLocks noGrp="1" noRot="1" noChangeAspect="1"/>
          </p:cNvSpPr>
          <p:nvPr>
            <p:ph type="sldImg" idx="2"/>
          </p:nvPr>
        </p:nvSpPr>
        <p:spPr>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ln/>
        </p:spPr>
      </p:sp>
      <p:sp>
        <p:nvSpPr>
          <p:cNvPr id="46082" name="Shape 158"/>
          <p:cNvSpPr>
            <a:spLocks noGrp="1"/>
          </p:cNvSpPr>
          <p:nvPr>
            <p:ph type="body" idx="1"/>
          </p:nvPr>
        </p:nvSpPr>
        <p:spPr>
          <a:xfrm>
            <a:off x="685800" y="4343400"/>
            <a:ext cx="5486400" cy="2414588"/>
          </a:xfrm>
          <a:noFill/>
          <a:ln/>
        </p:spPr>
        <p:txBody>
          <a:bodyPr lIns="91425" tIns="91425" rIns="91425" bIns="91425">
            <a:spAutoFit/>
          </a:bodyPr>
          <a:lstStyle/>
          <a:p>
            <a:pPr eaLnBrk="1" hangingPunct="1"/>
            <a:r>
              <a:rPr lang="en-US" b="1" smtClean="0">
                <a:latin typeface="Arial" pitchFamily="84" charset="0"/>
              </a:rPr>
              <a:t>Nicole: </a:t>
            </a:r>
            <a:r>
              <a:rPr lang="en-US" smtClean="0">
                <a:latin typeface="Arial" pitchFamily="84" charset="0"/>
              </a:rPr>
              <a:t>Which brings me to reputation -- You are not Joan Jett -- You need to care about your reputation.</a:t>
            </a:r>
          </a:p>
          <a:p>
            <a:pPr eaLnBrk="1" hangingPunct="1">
              <a:buClr>
                <a:srgbClr val="000000"/>
              </a:buClr>
            </a:pPr>
            <a:r>
              <a:rPr lang="en-US" smtClean="0">
                <a:latin typeface="Arial" pitchFamily="84" charset="0"/>
              </a:rPr>
              <a:t>Your reputation at your current job is critical to you landing a future job.  Your reputation is probably going to follow you, whether you're changing departments, libraries, or careers, so you need to build a name for yourself at work that you feel proud of.</a:t>
            </a:r>
          </a:p>
          <a:p>
            <a:pPr eaLnBrk="1" hangingPunct="1"/>
            <a:endParaRPr lang="en-US" smtClean="0">
              <a:latin typeface="Arial" pitchFamily="84" charset="0"/>
            </a:endParaRPr>
          </a:p>
          <a:p>
            <a:pPr eaLnBrk="1" hangingPunct="1">
              <a:buClr>
                <a:srgbClr val="000000"/>
              </a:buClr>
            </a:pPr>
            <a:r>
              <a:rPr lang="en-US" b="1" smtClean="0">
                <a:latin typeface="Arial" pitchFamily="84" charset="0"/>
              </a:rPr>
              <a:t>Jesse: </a:t>
            </a:r>
            <a:r>
              <a:rPr lang="en-US" smtClean="0">
                <a:latin typeface="Arial" pitchFamily="84" charset="0"/>
              </a:rPr>
              <a:t>What do you want to be known for at work? Being innovative? A team-player? A hard worker?  Every day you need to be reinforcing this image of yourself through your behavior and work.  </a:t>
            </a:r>
          </a:p>
          <a:p>
            <a:pPr eaLnBrk="1" hangingPunct="1"/>
            <a:endParaRPr lang="en-US" smtClean="0">
              <a:latin typeface="Arial" pitchFamily="8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29" name="Shape 163"/>
          <p:cNvSpPr>
            <a:spLocks noGrp="1" noRot="1" noChangeAspect="1"/>
          </p:cNvSpPr>
          <p:nvPr>
            <p:ph type="sldImg" idx="2"/>
          </p:nvPr>
        </p:nvSpPr>
        <p:spPr>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ln/>
        </p:spPr>
      </p:sp>
      <p:sp>
        <p:nvSpPr>
          <p:cNvPr id="48130" name="Shape 164"/>
          <p:cNvSpPr>
            <a:spLocks noGrp="1"/>
          </p:cNvSpPr>
          <p:nvPr>
            <p:ph type="body" idx="1"/>
          </p:nvPr>
        </p:nvSpPr>
        <p:spPr>
          <a:xfrm>
            <a:off x="685800" y="4343400"/>
            <a:ext cx="5486400" cy="2851150"/>
          </a:xfrm>
          <a:noFill/>
          <a:ln/>
        </p:spPr>
        <p:txBody>
          <a:bodyPr lIns="91425" tIns="91425" rIns="91425" bIns="91425">
            <a:spAutoFit/>
          </a:bodyPr>
          <a:lstStyle/>
          <a:p>
            <a:pPr eaLnBrk="1" hangingPunct="1"/>
            <a:r>
              <a:rPr lang="en-US" b="1" smtClean="0">
                <a:latin typeface="Arial" pitchFamily="84" charset="0"/>
              </a:rPr>
              <a:t>Nicole: </a:t>
            </a:r>
            <a:r>
              <a:rPr lang="en-US" smtClean="0">
                <a:latin typeface="Arial" pitchFamily="84" charset="0"/>
              </a:rPr>
              <a:t>A big part of your reputation is based on your interpersonal skills.  We need to work to maintain positive relationships with all of our coworkers -- </a:t>
            </a:r>
            <a:r>
              <a:rPr lang="en-US" b="1" smtClean="0">
                <a:latin typeface="Arial" pitchFamily="84" charset="0"/>
              </a:rPr>
              <a:t>ALL</a:t>
            </a:r>
            <a:r>
              <a:rPr lang="en-US" smtClean="0">
                <a:latin typeface="Arial" pitchFamily="84" charset="0"/>
              </a:rPr>
              <a:t> of them.  Even the ones you don't like.  That means no fights, pillow-based or otherwise.  Work to resolve conflict productively and on your own as much as possible.  If you have to involve your boss, be prepared to own up to how you've contributed to the problem and constructively work towards a solution.</a:t>
            </a:r>
          </a:p>
          <a:p>
            <a:pPr eaLnBrk="1" hangingPunct="1"/>
            <a:endParaRPr lang="en-US" smtClean="0">
              <a:latin typeface="Arial" pitchFamily="84" charset="0"/>
            </a:endParaRPr>
          </a:p>
          <a:p>
            <a:pPr eaLnBrk="1" hangingPunct="1">
              <a:buClr>
                <a:srgbClr val="000000"/>
              </a:buClr>
            </a:pPr>
            <a:r>
              <a:rPr lang="en-US" b="1" smtClean="0">
                <a:latin typeface="Arial" pitchFamily="84" charset="0"/>
              </a:rPr>
              <a:t>Jesse: </a:t>
            </a:r>
            <a:r>
              <a:rPr lang="en-US" smtClean="0">
                <a:latin typeface="Arial" pitchFamily="84" charset="0"/>
              </a:rPr>
              <a:t>If I'm thinking about hiring someone, in addition to calling their references, I will also ask around -- if I can find current or past co-workers or supervisors, people you've worked with on a professional committee, etc. I'm going to try to talk to people you *didn't* list as references, and I think a lot of managers will "shake the tree" to see who else they can chat with about you.  To the greatest extent possible, you want *most* people to have good things to say about you.</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7" name="Shape 168"/>
          <p:cNvSpPr>
            <a:spLocks noGrp="1" noRot="1" noChangeAspect="1"/>
          </p:cNvSpPr>
          <p:nvPr>
            <p:ph type="sldImg" idx="2"/>
          </p:nvPr>
        </p:nvSpPr>
        <p:spPr>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ln/>
        </p:spPr>
      </p:sp>
      <p:sp>
        <p:nvSpPr>
          <p:cNvPr id="50178" name="Shape 169"/>
          <p:cNvSpPr>
            <a:spLocks noGrp="1"/>
          </p:cNvSpPr>
          <p:nvPr>
            <p:ph type="body" idx="1"/>
          </p:nvPr>
        </p:nvSpPr>
        <p:spPr>
          <a:xfrm>
            <a:off x="685800" y="4343400"/>
            <a:ext cx="5486400" cy="5065713"/>
          </a:xfrm>
          <a:noFill/>
          <a:ln/>
        </p:spPr>
        <p:txBody>
          <a:bodyPr lIns="91425" tIns="91425" rIns="91425" bIns="91425">
            <a:spAutoFit/>
          </a:bodyPr>
          <a:lstStyle/>
          <a:p>
            <a:pPr eaLnBrk="1" hangingPunct="1"/>
            <a:r>
              <a:rPr lang="en-US" b="1" smtClean="0">
                <a:latin typeface="Arial" pitchFamily="84" charset="0"/>
              </a:rPr>
              <a:t>Nicole: </a:t>
            </a:r>
            <a:r>
              <a:rPr lang="en-US" smtClean="0">
                <a:latin typeface="Arial" pitchFamily="84" charset="0"/>
              </a:rPr>
              <a:t>We also need to think about our online reputations.  Prospective employers will (if they're smart) research you online as extensively as possible.  When I research a job applicant, I want to 1) get a sense of the person's personality, 2) see if there are articles, etc. that corroborate or expand upon what they've told me, and 3) see if this person is smart enough not to have ridiculous stuff connected to them on the internet.</a:t>
            </a:r>
          </a:p>
          <a:p>
            <a:pPr eaLnBrk="1" hangingPunct="1"/>
            <a:endParaRPr lang="en-US" smtClean="0">
              <a:latin typeface="Arial" pitchFamily="84" charset="0"/>
            </a:endParaRPr>
          </a:p>
          <a:p>
            <a:pPr eaLnBrk="1" hangingPunct="1"/>
            <a:r>
              <a:rPr lang="en-US" smtClean="0">
                <a:latin typeface="Arial" pitchFamily="84" charset="0"/>
              </a:rPr>
              <a:t>What you need to figure out is whether your online presence supportive of, neutral to, or detrimental to your job search.  Do you need to address a problem? Can you advertise an asset (such as articles about your work)?  </a:t>
            </a:r>
          </a:p>
          <a:p>
            <a:pPr eaLnBrk="1" hangingPunct="1"/>
            <a:endParaRPr lang="en-US" smtClean="0">
              <a:latin typeface="Arial" pitchFamily="84" charset="0"/>
            </a:endParaRPr>
          </a:p>
          <a:p>
            <a:pPr eaLnBrk="1" hangingPunct="1"/>
            <a:r>
              <a:rPr lang="en-US" b="1" smtClean="0">
                <a:latin typeface="Arial" pitchFamily="84" charset="0"/>
              </a:rPr>
              <a:t>Jesse:</a:t>
            </a:r>
          </a:p>
          <a:p>
            <a:pPr eaLnBrk="1" hangingPunct="1"/>
            <a:r>
              <a:rPr lang="en-US" smtClean="0">
                <a:latin typeface="Arial" pitchFamily="84" charset="0"/>
              </a:rPr>
              <a:t>o Google yourself.  What comes up first?  Is information correct?  How does it make you look?  It can be helpful to set up a Google alert for your name, so that when there are new search results about you, you know immediately.</a:t>
            </a:r>
          </a:p>
          <a:p>
            <a:pPr eaLnBrk="1" hangingPunct="1"/>
            <a:endParaRPr lang="en-US" smtClean="0">
              <a:latin typeface="Arial" pitchFamily="84" charset="0"/>
            </a:endParaRPr>
          </a:p>
          <a:p>
            <a:pPr eaLnBrk="1" hangingPunct="1"/>
            <a:r>
              <a:rPr lang="en-US" smtClean="0">
                <a:latin typeface="Arial" pitchFamily="84" charset="0"/>
              </a:rPr>
              <a:t>o Consider your social network reputation.  Use professional sites like linkedin to make your resume public, but also think about your personal social network presence.  We've all heard stories about people whose negative or unprofessional social network profiles have come back to bite them.  Does your facebook page present the image you want to present?  How do your facebook/twitter/linkedin profiles look to people you aren't friends with?  </a:t>
            </a:r>
          </a:p>
          <a:p>
            <a:pPr eaLnBrk="1" hangingPunct="1"/>
            <a:endParaRPr lang="en-US" smtClean="0">
              <a:latin typeface="Arial" pitchFamily="84" charset="0"/>
            </a:endParaRPr>
          </a:p>
          <a:p>
            <a:pPr eaLnBrk="1" hangingPunct="1"/>
            <a:endParaRPr lang="en-US" smtClean="0">
              <a:latin typeface="Arial" pitchFamily="8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5" name="Shape 175"/>
          <p:cNvSpPr>
            <a:spLocks noGrp="1" noRot="1" noChangeAspect="1"/>
          </p:cNvSpPr>
          <p:nvPr>
            <p:ph type="sldImg" idx="2"/>
          </p:nvPr>
        </p:nvSpPr>
        <p:spPr>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ln/>
        </p:spPr>
      </p:sp>
      <p:sp>
        <p:nvSpPr>
          <p:cNvPr id="52226" name="Shape 176"/>
          <p:cNvSpPr>
            <a:spLocks noGrp="1"/>
          </p:cNvSpPr>
          <p:nvPr>
            <p:ph type="body" idx="1"/>
          </p:nvPr>
        </p:nvSpPr>
        <p:spPr>
          <a:xfrm>
            <a:off x="685800" y="4343400"/>
            <a:ext cx="5486400" cy="3565525"/>
          </a:xfrm>
          <a:noFill/>
          <a:ln/>
        </p:spPr>
        <p:txBody>
          <a:bodyPr lIns="91425" tIns="91425" rIns="91425" bIns="91425">
            <a:spAutoFit/>
          </a:bodyPr>
          <a:lstStyle/>
          <a:p>
            <a:pPr eaLnBrk="1" hangingPunct="1"/>
            <a:r>
              <a:rPr lang="en-US" b="1" smtClean="0">
                <a:latin typeface="Arial" pitchFamily="84" charset="0"/>
              </a:rPr>
              <a:t>Nicole: </a:t>
            </a:r>
            <a:r>
              <a:rPr lang="en-US" smtClean="0">
                <a:latin typeface="Arial" pitchFamily="84" charset="0"/>
              </a:rPr>
              <a:t>You *have* to ask first!  I've contacted references who didn't know the call was coming, and who didn't feel comfortable giving a reference for that person.  </a:t>
            </a:r>
          </a:p>
          <a:p>
            <a:pPr eaLnBrk="1" hangingPunct="1"/>
            <a:endParaRPr lang="en-US" smtClean="0">
              <a:latin typeface="Arial" pitchFamily="84" charset="0"/>
            </a:endParaRPr>
          </a:p>
          <a:p>
            <a:pPr eaLnBrk="1" hangingPunct="1"/>
            <a:r>
              <a:rPr lang="en-US" b="1" smtClean="0">
                <a:latin typeface="Arial" pitchFamily="84" charset="0"/>
              </a:rPr>
              <a:t>Jesse: </a:t>
            </a:r>
            <a:r>
              <a:rPr lang="en-US" smtClean="0">
                <a:latin typeface="Arial" pitchFamily="84" charset="0"/>
              </a:rPr>
              <a:t>If you're applying for a new job in your current organization, don't list the hiring manager as a reference -- they will want to check in with people, even if they know you well.  A current or past manager/supervisor is the best reference, followed by coworkers and professional contacts.  Personal friends are low on the list, followed by family.  Listing a reference whose relationship is "friend" or "aunt" does not look good.</a:t>
            </a:r>
          </a:p>
          <a:p>
            <a:pPr eaLnBrk="1" hangingPunct="1">
              <a:buClr>
                <a:srgbClr val="000000"/>
              </a:buClr>
            </a:pPr>
            <a:endParaRPr lang="en-US" smtClean="0">
              <a:latin typeface="Arial" pitchFamily="84" charset="0"/>
            </a:endParaRPr>
          </a:p>
          <a:p>
            <a:pPr eaLnBrk="1" hangingPunct="1">
              <a:buClr>
                <a:srgbClr val="000000"/>
              </a:buClr>
            </a:pPr>
            <a:r>
              <a:rPr lang="en-US" b="1" smtClean="0">
                <a:latin typeface="Arial" pitchFamily="84" charset="0"/>
              </a:rPr>
              <a:t>Nicole: </a:t>
            </a:r>
            <a:r>
              <a:rPr lang="en-US" smtClean="0">
                <a:latin typeface="Arial" pitchFamily="84" charset="0"/>
              </a:rPr>
              <a:t>I had a professor in college who told me to ask, “Can you give me a *good* reference?”  Be specific!  And, once you have people who will enthusiastically endorse you and your work, let them know when you're looking for a job and that you'll be listing them as references on a number of applications. </a:t>
            </a:r>
          </a:p>
          <a:p>
            <a:pPr eaLnBrk="1" hangingPunct="1"/>
            <a:endParaRPr lang="en-US" smtClean="0">
              <a:latin typeface="Arial" pitchFamily="8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3" name="Shape 181"/>
          <p:cNvSpPr>
            <a:spLocks noGrp="1" noRot="1" noChangeAspect="1"/>
          </p:cNvSpPr>
          <p:nvPr>
            <p:ph type="sldImg" idx="2"/>
          </p:nvPr>
        </p:nvSpPr>
        <p:spPr>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ln/>
        </p:spPr>
      </p:sp>
      <p:sp>
        <p:nvSpPr>
          <p:cNvPr id="182" name="Shape 182"/>
          <p:cNvSpPr txBox="1">
            <a:spLocks noGrp="1"/>
          </p:cNvSpPr>
          <p:nvPr>
            <p:ph type="body" idx="1"/>
          </p:nvPr>
        </p:nvSpPr>
        <p:spPr>
          <a:xfrm>
            <a:off x="685800" y="4343400"/>
            <a:ext cx="5486400" cy="5470525"/>
          </a:xfrm>
        </p:spPr>
        <p:txBody>
          <a:bodyPr lIns="91425" tIns="91425" rIns="91425" bIns="91425">
            <a:spAutoFit/>
          </a:bodyPr>
          <a:lstStyle/>
          <a:p>
            <a:pPr eaLnBrk="1" hangingPunct="1">
              <a:defRPr/>
            </a:pPr>
            <a:r>
              <a:rPr lang="en" b="1" dirty="0" smtClean="0">
                <a:ea typeface="+mn-ea"/>
                <a:cs typeface="+mn-cs"/>
              </a:rPr>
              <a:t>Nicole: </a:t>
            </a:r>
            <a:r>
              <a:rPr lang="en" dirty="0" smtClean="0">
                <a:ea typeface="+mn-ea"/>
                <a:cs typeface="+mn-cs"/>
              </a:rPr>
              <a:t>Check </a:t>
            </a:r>
            <a:r>
              <a:rPr lang="en" dirty="0">
                <a:ea typeface="+mn-ea"/>
                <a:cs typeface="+mn-cs"/>
              </a:rPr>
              <a:t>in with mentors about what they recommend -- what can you specifically do to make yourself a better candidate?  What weaknesses and strengths do they see in you, your skill set, your experience?  How's your resume?  What aren't you doing in your job search that you could be doing?</a:t>
            </a:r>
          </a:p>
          <a:p>
            <a:pPr eaLnBrk="1" hangingPunct="1">
              <a:defRPr/>
            </a:pPr>
            <a:endParaRPr dirty="0">
              <a:ea typeface="+mn-ea"/>
              <a:cs typeface="+mn-cs"/>
            </a:endParaRPr>
          </a:p>
          <a:p>
            <a:pPr eaLnBrk="1" hangingPunct="1">
              <a:defRPr/>
            </a:pPr>
            <a:r>
              <a:rPr lang="en" dirty="0">
                <a:ea typeface="+mn-ea"/>
                <a:cs typeface="+mn-cs"/>
              </a:rPr>
              <a:t>A mentor can be someone who...</a:t>
            </a:r>
          </a:p>
          <a:p>
            <a:pPr marL="457200" indent="-317500" eaLnBrk="1" hangingPunct="1">
              <a:buClr>
                <a:srgbClr val="000000"/>
              </a:buClr>
              <a:buSzPct val="212121"/>
              <a:buFont typeface="Arial"/>
              <a:buChar char="•"/>
              <a:defRPr/>
            </a:pPr>
            <a:r>
              <a:rPr lang="en" dirty="0">
                <a:ea typeface="+mn-ea"/>
                <a:cs typeface="+mn-cs"/>
              </a:rPr>
              <a:t>You know well.</a:t>
            </a:r>
          </a:p>
          <a:p>
            <a:pPr marL="457200" indent="-317500" eaLnBrk="1" hangingPunct="1">
              <a:buClr>
                <a:srgbClr val="000000"/>
              </a:buClr>
              <a:buSzPct val="212121"/>
              <a:buFont typeface="Arial"/>
              <a:buChar char="•"/>
              <a:defRPr/>
            </a:pPr>
            <a:r>
              <a:rPr lang="en" dirty="0">
                <a:ea typeface="+mn-ea"/>
                <a:cs typeface="+mn-cs"/>
              </a:rPr>
              <a:t>A friend connects you with.</a:t>
            </a:r>
          </a:p>
          <a:p>
            <a:pPr marL="457200" indent="-317500" eaLnBrk="1" hangingPunct="1">
              <a:buClr>
                <a:srgbClr val="000000"/>
              </a:buClr>
              <a:buSzPct val="212121"/>
              <a:buFont typeface="Arial"/>
              <a:buChar char="•"/>
              <a:defRPr/>
            </a:pPr>
            <a:r>
              <a:rPr lang="en" dirty="0">
                <a:ea typeface="+mn-ea"/>
                <a:cs typeface="+mn-cs"/>
              </a:rPr>
              <a:t>You cold call.</a:t>
            </a:r>
          </a:p>
          <a:p>
            <a:pPr marL="457200" indent="-317500" eaLnBrk="1" hangingPunct="1">
              <a:buClr>
                <a:srgbClr val="000000"/>
              </a:buClr>
              <a:buSzPct val="212121"/>
              <a:buFont typeface="Arial"/>
              <a:buChar char="•"/>
              <a:defRPr/>
            </a:pPr>
            <a:r>
              <a:rPr lang="en" dirty="0">
                <a:ea typeface="+mn-ea"/>
                <a:cs typeface="+mn-cs"/>
              </a:rPr>
              <a:t>You communicate with regularly.</a:t>
            </a:r>
          </a:p>
          <a:p>
            <a:pPr marL="457200" indent="-317500" eaLnBrk="1" hangingPunct="1">
              <a:buClr>
                <a:srgbClr val="000000"/>
              </a:buClr>
              <a:buSzPct val="212121"/>
              <a:buFont typeface="Arial"/>
              <a:buChar char="•"/>
              <a:defRPr/>
            </a:pPr>
            <a:r>
              <a:rPr lang="en" dirty="0">
                <a:ea typeface="+mn-ea"/>
                <a:cs typeface="+mn-cs"/>
              </a:rPr>
              <a:t>You only ask for advice from once.</a:t>
            </a:r>
          </a:p>
          <a:p>
            <a:pPr eaLnBrk="1" hangingPunct="1">
              <a:defRPr/>
            </a:pPr>
            <a:endParaRPr dirty="0">
              <a:ea typeface="+mn-ea"/>
              <a:cs typeface="+mn-cs"/>
            </a:endParaRPr>
          </a:p>
          <a:p>
            <a:pPr eaLnBrk="1" hangingPunct="1">
              <a:defRPr/>
            </a:pPr>
            <a:r>
              <a:rPr lang="en" dirty="0">
                <a:ea typeface="+mn-ea"/>
                <a:cs typeface="+mn-cs"/>
              </a:rPr>
              <a:t>Librarians can be extremely generous -- we like to give people information!  Don't be afraid to reach out to someone you don't know well to ask for advice.  </a:t>
            </a:r>
          </a:p>
          <a:p>
            <a:pPr eaLnBrk="1" hangingPunct="1">
              <a:defRPr/>
            </a:pPr>
            <a:endParaRPr dirty="0">
              <a:ea typeface="+mn-ea"/>
              <a:cs typeface="+mn-cs"/>
            </a:endParaRPr>
          </a:p>
          <a:p>
            <a:pPr eaLnBrk="1" hangingPunct="1">
              <a:defRPr/>
            </a:pPr>
            <a:r>
              <a:rPr lang="en" b="1" dirty="0" smtClean="0">
                <a:ea typeface="+mn-ea"/>
                <a:cs typeface="+mn-cs"/>
              </a:rPr>
              <a:t>Nicole: </a:t>
            </a:r>
            <a:r>
              <a:rPr lang="en" dirty="0" smtClean="0">
                <a:ea typeface="+mn-ea"/>
                <a:cs typeface="+mn-cs"/>
              </a:rPr>
              <a:t>I </a:t>
            </a:r>
            <a:r>
              <a:rPr lang="en" dirty="0">
                <a:ea typeface="+mn-ea"/>
                <a:cs typeface="+mn-cs"/>
              </a:rPr>
              <a:t>had a mentor who did practice interviews with me, edited my resume, and gave me advice on what areas I needed more experience in.  She was EXTREMELY helpful to me in understanding what I needed to do to get a job.</a:t>
            </a:r>
          </a:p>
          <a:p>
            <a:pPr eaLnBrk="1" hangingPunct="1">
              <a:defRPr/>
            </a:pPr>
            <a:endParaRPr dirty="0">
              <a:ea typeface="+mn-ea"/>
              <a:cs typeface="+mn-cs"/>
            </a:endParaRPr>
          </a:p>
          <a:p>
            <a:pPr eaLnBrk="1" hangingPunct="1">
              <a:defRPr/>
            </a:pPr>
            <a:r>
              <a:rPr lang="en" dirty="0">
                <a:ea typeface="+mn-ea"/>
                <a:cs typeface="+mn-cs"/>
              </a:rPr>
              <a:t>A good friend of mine who wanted to become a law librarian contacted the local head of a law library to ask her some questions about the profession generally; the librarian invited her to a </a:t>
            </a:r>
            <a:r>
              <a:rPr lang="en" dirty="0" smtClean="0">
                <a:ea typeface="+mn-ea"/>
                <a:cs typeface="+mn-cs"/>
              </a:rPr>
              <a:t>law librarian association meeting </a:t>
            </a:r>
            <a:r>
              <a:rPr lang="en" dirty="0">
                <a:ea typeface="+mn-ea"/>
                <a:cs typeface="+mn-cs"/>
              </a:rPr>
              <a:t>and was forthcoming with advice about job searches, the profession, and what she needed to do to meet her goal.  Don't be afraid to contact someone experienced you don't know well -- The worst they can say is "no</a:t>
            </a:r>
            <a:r>
              <a:rPr lang="en" dirty="0" smtClean="0">
                <a:ea typeface="+mn-ea"/>
                <a:cs typeface="+mn-cs"/>
              </a:rPr>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Shape 55"/>
          <p:cNvSpPr>
            <a:spLocks noGrp="1" noRot="1" noChangeAspect="1"/>
          </p:cNvSpPr>
          <p:nvPr>
            <p:ph type="sldImg" idx="2"/>
          </p:nvPr>
        </p:nvSpPr>
        <p:spPr>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ln/>
        </p:spPr>
      </p:sp>
      <p:sp>
        <p:nvSpPr>
          <p:cNvPr id="19458" name="Shape 56"/>
          <p:cNvSpPr>
            <a:spLocks noGrp="1"/>
          </p:cNvSpPr>
          <p:nvPr>
            <p:ph type="body" idx="1"/>
          </p:nvPr>
        </p:nvSpPr>
        <p:spPr>
          <a:xfrm>
            <a:off x="685800" y="4343400"/>
            <a:ext cx="5486400" cy="1279525"/>
          </a:xfrm>
          <a:noFill/>
          <a:ln/>
        </p:spPr>
        <p:txBody>
          <a:bodyPr lIns="91425" tIns="91425" rIns="91425" bIns="91425">
            <a:spAutoFit/>
          </a:bodyPr>
          <a:lstStyle/>
          <a:p>
            <a:pPr eaLnBrk="1" hangingPunct="1">
              <a:buClr>
                <a:srgbClr val="000000"/>
              </a:buClr>
            </a:pPr>
            <a:r>
              <a:rPr lang="en-US" b="1" smtClean="0">
                <a:latin typeface="Arial" pitchFamily="84" charset="0"/>
              </a:rPr>
              <a:t>Nicole: </a:t>
            </a:r>
            <a:r>
              <a:rPr lang="en-US" smtClean="0">
                <a:latin typeface="Arial" pitchFamily="84" charset="0"/>
              </a:rPr>
              <a:t>Before we get started, I just want to make sure you all know this -- when we say FTW, we use it to mean "for the win", as it's often used in internet gamer parlance.  UrbanDictionary.com will give you a variety of other definitions that we're not ascribing to this webinar... my favorite of which is "Free Taco Wednesdays".  I wish we could give you free tacos with this webinar.  But alas...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1" name="Shape 188"/>
          <p:cNvSpPr>
            <a:spLocks noGrp="1" noRot="1" noChangeAspect="1"/>
          </p:cNvSpPr>
          <p:nvPr>
            <p:ph type="sldImg" idx="2"/>
          </p:nvPr>
        </p:nvSpPr>
        <p:spPr>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ln/>
        </p:spPr>
      </p:sp>
      <p:sp>
        <p:nvSpPr>
          <p:cNvPr id="189" name="Shape 189"/>
          <p:cNvSpPr txBox="1">
            <a:spLocks noGrp="1"/>
          </p:cNvSpPr>
          <p:nvPr>
            <p:ph type="body" idx="1"/>
          </p:nvPr>
        </p:nvSpPr>
        <p:spPr>
          <a:xfrm>
            <a:off x="685800" y="4343400"/>
            <a:ext cx="5486400" cy="6721475"/>
          </a:xfrm>
        </p:spPr>
        <p:txBody>
          <a:bodyPr lIns="91425" tIns="91425" rIns="91425" bIns="91425">
            <a:spAutoFit/>
          </a:bodyPr>
          <a:lstStyle/>
          <a:p>
            <a:pPr eaLnBrk="1" hangingPunct="1">
              <a:lnSpc>
                <a:spcPct val="115000"/>
              </a:lnSpc>
              <a:defRPr/>
            </a:pPr>
            <a:r>
              <a:rPr lang="en" b="1" dirty="0" smtClean="0">
                <a:solidFill>
                  <a:schemeClr val="dk2"/>
                </a:solidFill>
                <a:ea typeface="+mn-ea"/>
                <a:cs typeface="+mn-cs"/>
              </a:rPr>
              <a:t>Jesse: </a:t>
            </a:r>
            <a:r>
              <a:rPr lang="en" dirty="0" smtClean="0">
                <a:solidFill>
                  <a:schemeClr val="dk2"/>
                </a:solidFill>
                <a:ea typeface="+mn-ea"/>
                <a:cs typeface="+mn-cs"/>
              </a:rPr>
              <a:t>Now </a:t>
            </a:r>
            <a:r>
              <a:rPr lang="en" dirty="0">
                <a:solidFill>
                  <a:schemeClr val="dk2"/>
                </a:solidFill>
                <a:ea typeface="+mn-ea"/>
                <a:cs typeface="+mn-cs"/>
              </a:rPr>
              <a:t>we're going to talk about the civil service process that most </a:t>
            </a:r>
            <a:r>
              <a:rPr lang="en" dirty="0" smtClean="0">
                <a:solidFill>
                  <a:schemeClr val="dk2"/>
                </a:solidFill>
                <a:ea typeface="+mn-ea"/>
                <a:cs typeface="+mn-cs"/>
              </a:rPr>
              <a:t>states, cities and counties, including their </a:t>
            </a:r>
            <a:r>
              <a:rPr lang="en" dirty="0">
                <a:solidFill>
                  <a:schemeClr val="dk2"/>
                </a:solidFill>
                <a:ea typeface="+mn-ea"/>
                <a:cs typeface="+mn-cs"/>
              </a:rPr>
              <a:t>public and state libraries, use for recruiting and </a:t>
            </a:r>
            <a:r>
              <a:rPr lang="en" dirty="0" smtClean="0">
                <a:solidFill>
                  <a:schemeClr val="dk2"/>
                </a:solidFill>
                <a:ea typeface="+mn-ea"/>
                <a:cs typeface="+mn-cs"/>
              </a:rPr>
              <a:t>hiring in some form or another.</a:t>
            </a:r>
            <a:endParaRPr lang="en" dirty="0">
              <a:solidFill>
                <a:schemeClr val="dk2"/>
              </a:solidFill>
              <a:ea typeface="+mn-ea"/>
              <a:cs typeface="+mn-cs"/>
            </a:endParaRPr>
          </a:p>
          <a:p>
            <a:pPr eaLnBrk="1" hangingPunct="1">
              <a:defRPr/>
            </a:pPr>
            <a:endParaRPr lang="en-US" b="1" dirty="0" smtClean="0">
              <a:ea typeface="+mn-ea"/>
              <a:cs typeface="+mn-cs"/>
            </a:endParaRPr>
          </a:p>
          <a:p>
            <a:pPr eaLnBrk="1" hangingPunct="1">
              <a:defRPr/>
            </a:pPr>
            <a:r>
              <a:rPr lang="en-US" b="1" dirty="0" smtClean="0">
                <a:ea typeface="+mn-ea"/>
                <a:cs typeface="+mn-cs"/>
              </a:rPr>
              <a:t>INTERACTIVE ELEMENT:</a:t>
            </a:r>
            <a:endParaRPr b="1" dirty="0">
              <a:ea typeface="+mn-ea"/>
              <a:cs typeface="+mn-cs"/>
            </a:endParaRPr>
          </a:p>
          <a:p>
            <a:pPr eaLnBrk="1" hangingPunct="1">
              <a:lnSpc>
                <a:spcPct val="115000"/>
              </a:lnSpc>
              <a:defRPr/>
            </a:pPr>
            <a:r>
              <a:rPr lang="en" b="1" dirty="0">
                <a:solidFill>
                  <a:srgbClr val="FF0000"/>
                </a:solidFill>
                <a:ea typeface="+mn-ea"/>
                <a:cs typeface="+mn-cs"/>
              </a:rPr>
              <a:t>RAISE YOUR HAND IF YOU HAVE SOME EXPERIENCE WITH APPLYING AND INTERVIEWING IN A CIVIL SERVICE ENVIRONMENT</a:t>
            </a:r>
          </a:p>
          <a:p>
            <a:pPr eaLnBrk="1" hangingPunct="1">
              <a:lnSpc>
                <a:spcPct val="115000"/>
              </a:lnSpc>
              <a:defRPr/>
            </a:pPr>
            <a:r>
              <a:rPr lang="en" b="1" dirty="0">
                <a:solidFill>
                  <a:srgbClr val="FF0000"/>
                </a:solidFill>
                <a:ea typeface="+mn-ea"/>
                <a:cs typeface="+mn-cs"/>
              </a:rPr>
              <a:t>NOW, RAISE YOUR HAND IF YOU FOUND IT DIFFICULT, IRRITATING, OR SLOW.</a:t>
            </a:r>
          </a:p>
          <a:p>
            <a:pPr eaLnBrk="1" hangingPunct="1">
              <a:defRPr/>
            </a:pPr>
            <a:endParaRPr lang="en-US" dirty="0" smtClean="0">
              <a:ea typeface="+mn-ea"/>
              <a:cs typeface="+mn-cs"/>
            </a:endParaRPr>
          </a:p>
          <a:p>
            <a:pPr eaLnBrk="1" hangingPunct="1">
              <a:defRPr/>
            </a:pPr>
            <a:r>
              <a:rPr lang="en-US" b="1" dirty="0" smtClean="0">
                <a:ea typeface="+mn-ea"/>
                <a:cs typeface="+mn-cs"/>
              </a:rPr>
              <a:t>Nicole:</a:t>
            </a:r>
            <a:endParaRPr b="1" dirty="0">
              <a:ea typeface="+mn-ea"/>
              <a:cs typeface="+mn-cs"/>
            </a:endParaRPr>
          </a:p>
          <a:p>
            <a:pPr eaLnBrk="1" hangingPunct="1">
              <a:lnSpc>
                <a:spcPct val="115000"/>
              </a:lnSpc>
              <a:defRPr/>
            </a:pPr>
            <a:r>
              <a:rPr lang="en" dirty="0">
                <a:ea typeface="+mn-ea"/>
                <a:cs typeface="+mn-cs"/>
              </a:rPr>
              <a:t>OK, that's good.  Let's talk a little about the background of Civil Service hiring, so that we have an understanding of its purpose, besides just making for socially awkward interviews.</a:t>
            </a:r>
          </a:p>
          <a:p>
            <a:pPr marL="457200" indent="-304800" eaLnBrk="1" hangingPunct="1">
              <a:lnSpc>
                <a:spcPct val="115000"/>
              </a:lnSpc>
              <a:buClr>
                <a:srgbClr val="000000"/>
              </a:buClr>
              <a:buSzPct val="166666"/>
              <a:buFont typeface="Arial"/>
              <a:buChar char="•"/>
              <a:defRPr/>
            </a:pPr>
            <a:r>
              <a:rPr lang="en" dirty="0">
                <a:solidFill>
                  <a:schemeClr val="dk2"/>
                </a:solidFill>
                <a:ea typeface="+mn-ea"/>
                <a:cs typeface="+mn-cs"/>
              </a:rPr>
              <a:t>Up to the early 1800s, America was in The Spoils Era of government employment -- whoever’s in power cleans house and puts in their own people.  We're looking at rampant cronyism and nepotism in government; there's also a lot of problems created when so many staff are replaced so regularly and quickly -- the institutional knowledge just gets lost, right?</a:t>
            </a:r>
          </a:p>
          <a:p>
            <a:pPr marL="457200" indent="-304800" eaLnBrk="1" hangingPunct="1">
              <a:lnSpc>
                <a:spcPct val="115000"/>
              </a:lnSpc>
              <a:buClr>
                <a:srgbClr val="000000"/>
              </a:buClr>
              <a:buSzPct val="166666"/>
              <a:buFont typeface="Arial"/>
              <a:buChar char="•"/>
              <a:defRPr/>
            </a:pPr>
            <a:r>
              <a:rPr lang="en" dirty="0">
                <a:solidFill>
                  <a:schemeClr val="dk2"/>
                </a:solidFill>
                <a:ea typeface="+mn-ea"/>
                <a:cs typeface="+mn-cs"/>
              </a:rPr>
              <a:t>In the 1870s, Ulysses Grant begins implementing </a:t>
            </a:r>
            <a:r>
              <a:rPr lang="en" dirty="0" smtClean="0">
                <a:solidFill>
                  <a:schemeClr val="dk2"/>
                </a:solidFill>
                <a:ea typeface="+mn-ea"/>
                <a:cs typeface="+mn-cs"/>
              </a:rPr>
              <a:t>reform.</a:t>
            </a:r>
            <a:endParaRPr lang="en" dirty="0">
              <a:solidFill>
                <a:schemeClr val="dk2"/>
              </a:solidFill>
              <a:ea typeface="+mn-ea"/>
              <a:cs typeface="+mn-cs"/>
            </a:endParaRPr>
          </a:p>
          <a:p>
            <a:pPr marL="457200" indent="-304800" eaLnBrk="1" hangingPunct="1">
              <a:lnSpc>
                <a:spcPct val="115000"/>
              </a:lnSpc>
              <a:buClr>
                <a:srgbClr val="000000"/>
              </a:buClr>
              <a:buSzPct val="166666"/>
              <a:buFont typeface="Arial"/>
              <a:buChar char="•"/>
              <a:defRPr/>
            </a:pPr>
            <a:r>
              <a:rPr lang="en" dirty="0">
                <a:ea typeface="+mn-ea"/>
                <a:cs typeface="+mn-cs"/>
              </a:rPr>
              <a:t>Other presidents continued the effort, and the Civil Service Act of 1883 made it so </a:t>
            </a:r>
            <a:r>
              <a:rPr lang="en" dirty="0" smtClean="0">
                <a:ea typeface="+mn-ea"/>
                <a:cs typeface="+mn-cs"/>
              </a:rPr>
              <a:t>that </a:t>
            </a:r>
            <a:r>
              <a:rPr lang="en" sz="900" dirty="0" smtClean="0">
                <a:ea typeface="+mn-ea"/>
                <a:cs typeface="+mn-cs"/>
              </a:rPr>
              <a:t>merit</a:t>
            </a:r>
            <a:r>
              <a:rPr lang="en" sz="900" dirty="0">
                <a:ea typeface="+mn-ea"/>
                <a:cs typeface="+mn-cs"/>
              </a:rPr>
              <a:t>, as basis for hiring, was guaranteed by law.</a:t>
            </a:r>
          </a:p>
          <a:p>
            <a:pPr eaLnBrk="1" hangingPunct="1">
              <a:lnSpc>
                <a:spcPct val="115000"/>
              </a:lnSpc>
              <a:defRPr/>
            </a:pPr>
            <a:r>
              <a:rPr lang="en" dirty="0" smtClean="0">
                <a:ea typeface="+mn-ea"/>
                <a:cs typeface="+mn-cs"/>
              </a:rPr>
              <a:t>SO</a:t>
            </a:r>
            <a:r>
              <a:rPr lang="en" dirty="0">
                <a:ea typeface="+mn-ea"/>
                <a:cs typeface="+mn-cs"/>
              </a:rPr>
              <a:t>, the whole point of the civil service process is to ensure fairness, competitiveness, and transparency in hiring</a:t>
            </a:r>
            <a:r>
              <a:rPr lang="en" dirty="0" smtClean="0">
                <a:ea typeface="+mn-ea"/>
                <a:cs typeface="+mn-cs"/>
              </a:rPr>
              <a:t>.</a:t>
            </a:r>
          </a:p>
          <a:p>
            <a:pPr eaLnBrk="1" hangingPunct="1">
              <a:lnSpc>
                <a:spcPct val="115000"/>
              </a:lnSpc>
              <a:defRPr/>
            </a:pPr>
            <a:endParaRPr lang="en" dirty="0" smtClean="0">
              <a:ea typeface="+mn-ea"/>
              <a:cs typeface="+mn-cs"/>
            </a:endParaRPr>
          </a:p>
          <a:p>
            <a:pPr eaLnBrk="1" hangingPunct="1">
              <a:lnSpc>
                <a:spcPct val="115000"/>
              </a:lnSpc>
              <a:defRPr/>
            </a:pPr>
            <a:r>
              <a:rPr lang="en" dirty="0" smtClean="0">
                <a:ea typeface="+mn-ea"/>
                <a:cs typeface="+mn-cs"/>
              </a:rPr>
              <a:t>SOURCE: http://www.opm.gov/about_opm/tr/history.asp, Office of Public Management</a:t>
            </a:r>
          </a:p>
          <a:p>
            <a:pPr eaLnBrk="1" hangingPunct="1">
              <a:lnSpc>
                <a:spcPct val="115000"/>
              </a:lnSpc>
              <a:defRPr/>
            </a:pPr>
            <a:endParaRPr lang="en" dirty="0">
              <a:ea typeface="+mn-ea"/>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69" name="Shape 195"/>
          <p:cNvSpPr>
            <a:spLocks noGrp="1" noRot="1" noChangeAspect="1" noTextEdit="1"/>
          </p:cNvSpPr>
          <p:nvPr>
            <p:ph type="sldImg" idx="2"/>
          </p:nvPr>
        </p:nvSpPr>
        <p:spPr>
          <a:custGeom>
            <a:avLst/>
            <a:gdLst>
              <a:gd name="T0" fmla="*/ 0 w 120000"/>
              <a:gd name="T1" fmla="*/ 0 h 120000"/>
              <a:gd name="T2" fmla="*/ 174193200 w 120000"/>
              <a:gd name="T3" fmla="*/ 0 h 120000"/>
              <a:gd name="T4" fmla="*/ 174193200 w 120000"/>
              <a:gd name="T5" fmla="*/ 97983675 h 120000"/>
              <a:gd name="T6" fmla="*/ 0 w 120000"/>
              <a:gd name="T7" fmla="*/ 97983675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close/>
              </a:path>
            </a:pathLst>
          </a:custGeom>
          <a:noFill/>
          <a:ln>
            <a:round/>
          </a:ln>
        </p:spPr>
      </p:sp>
      <p:sp>
        <p:nvSpPr>
          <p:cNvPr id="5123" name="Shape 196"/>
          <p:cNvSpPr txBox="1">
            <a:spLocks noGrp="1"/>
          </p:cNvSpPr>
          <p:nvPr>
            <p:ph type="body" idx="1"/>
          </p:nvPr>
        </p:nvSpPr>
        <p:spPr>
          <a:ln/>
        </p:spPr>
        <p:txBody>
          <a:bodyPr lIns="91425" tIns="91425" rIns="91425" bIns="91425">
            <a:spAutoFit/>
          </a:bodyPr>
          <a:lstStyle/>
          <a:p>
            <a:pPr eaLnBrk="1" hangingPunct="1">
              <a:defRPr/>
            </a:pPr>
            <a:r>
              <a:rPr lang="en" b="1" dirty="0" smtClean="0">
                <a:ea typeface="+mn-ea"/>
                <a:cs typeface="+mn-cs"/>
              </a:rPr>
              <a:t>Jesse/Nicole</a:t>
            </a:r>
          </a:p>
          <a:p>
            <a:pPr eaLnBrk="1" hangingPunct="1">
              <a:defRPr/>
            </a:pPr>
            <a:r>
              <a:rPr lang="en" b="1" dirty="0" smtClean="0">
                <a:ea typeface="+mn-ea"/>
                <a:cs typeface="+mn-cs"/>
              </a:rPr>
              <a:t>Civil Service</a:t>
            </a:r>
          </a:p>
          <a:p>
            <a:pPr marL="457200" indent="-419100" eaLnBrk="1" hangingPunct="1">
              <a:buClr>
                <a:schemeClr val="dk2"/>
              </a:buClr>
              <a:buSzPct val="166666"/>
              <a:buFont typeface="Arial"/>
              <a:buChar char="•"/>
              <a:defRPr/>
            </a:pPr>
            <a:r>
              <a:rPr lang="en" dirty="0" smtClean="0">
                <a:ea typeface="+mn-ea"/>
                <a:cs typeface="+mn-cs"/>
              </a:rPr>
              <a:t>Open and competitive</a:t>
            </a:r>
          </a:p>
          <a:p>
            <a:pPr marL="457200" indent="-419100" eaLnBrk="1" hangingPunct="1">
              <a:buClr>
                <a:schemeClr val="dk2"/>
              </a:buClr>
              <a:buSzPct val="166666"/>
              <a:buFont typeface="Arial"/>
              <a:buChar char="•"/>
              <a:defRPr/>
            </a:pPr>
            <a:r>
              <a:rPr lang="en" dirty="0" smtClean="0">
                <a:ea typeface="+mn-ea"/>
                <a:cs typeface="+mn-cs"/>
              </a:rPr>
              <a:t>Highly formalized, rule-based and transparent hiring process</a:t>
            </a:r>
          </a:p>
          <a:p>
            <a:pPr marL="457200" indent="-419100" eaLnBrk="1" hangingPunct="1">
              <a:buClr>
                <a:schemeClr val="dk2"/>
              </a:buClr>
              <a:buSzPct val="166666"/>
              <a:buFont typeface="Arial"/>
              <a:buChar char="•"/>
              <a:defRPr/>
            </a:pPr>
            <a:r>
              <a:rPr lang="en" dirty="0" smtClean="0">
                <a:ea typeface="+mn-ea"/>
                <a:cs typeface="+mn-cs"/>
              </a:rPr>
              <a:t>Usually slow</a:t>
            </a:r>
          </a:p>
          <a:p>
            <a:pPr eaLnBrk="1" hangingPunct="1">
              <a:defRPr/>
            </a:pPr>
            <a:endParaRPr lang="en" dirty="0" smtClean="0">
              <a:ea typeface="+mn-ea"/>
              <a:cs typeface="+mn-cs"/>
            </a:endParaRPr>
          </a:p>
          <a:p>
            <a:pPr eaLnBrk="1" hangingPunct="1">
              <a:defRPr/>
            </a:pPr>
            <a:r>
              <a:rPr lang="en" b="1" dirty="0" smtClean="0">
                <a:ea typeface="+mn-ea"/>
                <a:cs typeface="+mn-cs"/>
              </a:rPr>
              <a:t>Private Sector</a:t>
            </a:r>
          </a:p>
          <a:p>
            <a:pPr marL="457200" indent="-419100" eaLnBrk="1" hangingPunct="1">
              <a:buClr>
                <a:schemeClr val="dk2"/>
              </a:buClr>
              <a:buSzPct val="166666"/>
              <a:buFont typeface="Arial"/>
              <a:buChar char="•"/>
              <a:defRPr/>
            </a:pPr>
            <a:r>
              <a:rPr lang="en" dirty="0" smtClean="0">
                <a:ea typeface="+mn-ea"/>
                <a:cs typeface="+mn-cs"/>
              </a:rPr>
              <a:t>Open and competitive... unless it's not.</a:t>
            </a:r>
          </a:p>
          <a:p>
            <a:pPr marL="457200" indent="-419100" eaLnBrk="1" hangingPunct="1">
              <a:buClr>
                <a:schemeClr val="dk2"/>
              </a:buClr>
              <a:buSzPct val="166666"/>
              <a:buFont typeface="Arial"/>
              <a:buChar char="•"/>
              <a:defRPr/>
            </a:pPr>
            <a:r>
              <a:rPr lang="en" dirty="0" smtClean="0">
                <a:ea typeface="+mn-ea"/>
                <a:cs typeface="+mn-cs"/>
              </a:rPr>
              <a:t>Process may or may not be formal or transparent.</a:t>
            </a:r>
          </a:p>
          <a:p>
            <a:pPr marL="457200" indent="-419100" eaLnBrk="1" hangingPunct="1">
              <a:buClr>
                <a:schemeClr val="dk2"/>
              </a:buClr>
              <a:buSzPct val="166666"/>
              <a:buFont typeface="Arial"/>
              <a:buChar char="•"/>
              <a:defRPr/>
            </a:pPr>
            <a:r>
              <a:rPr lang="en" dirty="0" smtClean="0">
                <a:ea typeface="+mn-ea"/>
                <a:cs typeface="+mn-cs"/>
              </a:rPr>
              <a:t>Speed depends on company.</a:t>
            </a:r>
          </a:p>
          <a:p>
            <a:pPr eaLnBrk="1" hangingPunct="1">
              <a:defRPr/>
            </a:pPr>
            <a:endParaRPr lang="en-US" dirty="0">
              <a:ea typeface="+mn-ea"/>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7" name="Shape 244"/>
          <p:cNvSpPr>
            <a:spLocks noGrp="1" noRot="1" noChangeAspect="1"/>
          </p:cNvSpPr>
          <p:nvPr>
            <p:ph type="sldImg" idx="2"/>
          </p:nvPr>
        </p:nvSpPr>
        <p:spPr>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ln/>
        </p:spPr>
      </p:sp>
      <p:sp>
        <p:nvSpPr>
          <p:cNvPr id="60418" name="Shape 245"/>
          <p:cNvSpPr>
            <a:spLocks noGrp="1"/>
          </p:cNvSpPr>
          <p:nvPr>
            <p:ph type="body" idx="1"/>
          </p:nvPr>
        </p:nvSpPr>
        <p:spPr>
          <a:xfrm>
            <a:off x="685800" y="4343400"/>
            <a:ext cx="5486400" cy="5546725"/>
          </a:xfrm>
          <a:noFill/>
          <a:ln/>
        </p:spPr>
        <p:txBody>
          <a:bodyPr lIns="91425" tIns="91425" rIns="91425" bIns="91425">
            <a:spAutoFit/>
          </a:bodyPr>
          <a:lstStyle/>
          <a:p>
            <a:pPr marL="457200" indent="-317500" eaLnBrk="1" hangingPunct="1">
              <a:spcBef>
                <a:spcPts val="600"/>
              </a:spcBef>
              <a:buClr>
                <a:srgbClr val="000000"/>
              </a:buClr>
              <a:buSzPct val="167000"/>
            </a:pPr>
            <a:endParaRPr lang="en-US" sz="1400" smtClean="0">
              <a:solidFill>
                <a:srgbClr val="000000"/>
              </a:solidFill>
              <a:latin typeface="Arial" pitchFamily="84" charset="0"/>
            </a:endParaRPr>
          </a:p>
          <a:p>
            <a:pPr marL="457200" indent="-317500" eaLnBrk="1" hangingPunct="1">
              <a:spcBef>
                <a:spcPts val="600"/>
              </a:spcBef>
              <a:buClr>
                <a:srgbClr val="000000"/>
              </a:buClr>
              <a:buSzPct val="167000"/>
              <a:buFontTx/>
              <a:buChar char="•"/>
            </a:pPr>
            <a:r>
              <a:rPr lang="en-US" sz="1400" b="1" smtClean="0">
                <a:solidFill>
                  <a:srgbClr val="000000"/>
                </a:solidFill>
                <a:latin typeface="Arial" pitchFamily="84" charset="0"/>
              </a:rPr>
              <a:t>Nicole: </a:t>
            </a:r>
            <a:r>
              <a:rPr lang="en-US" sz="1400" smtClean="0">
                <a:solidFill>
                  <a:srgbClr val="000000"/>
                </a:solidFill>
                <a:latin typeface="Arial" pitchFamily="84" charset="0"/>
              </a:rPr>
              <a:t>Process – the best way to understand an individual library’s hiring process is to READ EVERYTHING.  We’re including a handout on the civil service process, but individual counties, cities and states will have specific processes that you’ll want to know about when you’re serious about a position.</a:t>
            </a:r>
            <a:endParaRPr lang="en-US" sz="1400">
              <a:solidFill>
                <a:srgbClr val="000000"/>
              </a:solidFill>
              <a:latin typeface="Arial" pitchFamily="84" charset="0"/>
            </a:endParaRPr>
          </a:p>
          <a:p>
            <a:pPr marL="914400" lvl="1" indent="-317500" eaLnBrk="1" hangingPunct="1">
              <a:spcBef>
                <a:spcPts val="475"/>
              </a:spcBef>
              <a:buClr>
                <a:srgbClr val="000000"/>
              </a:buClr>
              <a:buFont typeface="Courier New" pitchFamily="84" charset="0"/>
              <a:buChar char="o"/>
            </a:pPr>
            <a:r>
              <a:rPr lang="en-US" sz="1400" b="1" smtClean="0">
                <a:solidFill>
                  <a:srgbClr val="000000"/>
                </a:solidFill>
                <a:latin typeface="Arial" pitchFamily="84" charset="0"/>
              </a:rPr>
              <a:t>Jesse: </a:t>
            </a:r>
            <a:r>
              <a:rPr lang="en-US" sz="1400" smtClean="0">
                <a:solidFill>
                  <a:srgbClr val="000000"/>
                </a:solidFill>
                <a:latin typeface="Arial" pitchFamily="84" charset="0"/>
              </a:rPr>
              <a:t>Read </a:t>
            </a:r>
            <a:r>
              <a:rPr lang="en-US" sz="1400" i="1">
                <a:solidFill>
                  <a:srgbClr val="000000"/>
                </a:solidFill>
                <a:latin typeface="Arial" pitchFamily="84" charset="0"/>
              </a:rPr>
              <a:t>everything </a:t>
            </a:r>
            <a:r>
              <a:rPr lang="en-US" sz="1400">
                <a:solidFill>
                  <a:srgbClr val="000000"/>
                </a:solidFill>
                <a:latin typeface="Arial" pitchFamily="84" charset="0"/>
              </a:rPr>
              <a:t>if you want to know what steps there will be in the hiring process.  Every jurisdiction will have some amount of information available about their hiring processes online</a:t>
            </a:r>
            <a:r>
              <a:rPr lang="en-US" sz="1400" smtClean="0">
                <a:solidFill>
                  <a:srgbClr val="000000"/>
                </a:solidFill>
                <a:latin typeface="Arial" pitchFamily="84" charset="0"/>
              </a:rPr>
              <a:t>.  Is there a closing date for this job, or is it a continuous recruitment?  Will there be any testing or just interviews?  Have they set the dates for these already?</a:t>
            </a:r>
          </a:p>
          <a:p>
            <a:pPr marL="914400" lvl="1" indent="-317500" eaLnBrk="1" hangingPunct="1">
              <a:spcBef>
                <a:spcPts val="475"/>
              </a:spcBef>
              <a:buClr>
                <a:srgbClr val="000000"/>
              </a:buClr>
              <a:buFont typeface="Courier New" pitchFamily="84" charset="0"/>
              <a:buChar char="o"/>
            </a:pPr>
            <a:r>
              <a:rPr lang="en-US" sz="1400" b="1" smtClean="0">
                <a:solidFill>
                  <a:srgbClr val="000000"/>
                </a:solidFill>
                <a:latin typeface="Arial" pitchFamily="84" charset="0"/>
              </a:rPr>
              <a:t>Nicole: </a:t>
            </a:r>
            <a:r>
              <a:rPr lang="en-US" sz="1400" smtClean="0">
                <a:solidFill>
                  <a:srgbClr val="000000"/>
                </a:solidFill>
                <a:latin typeface="Arial" pitchFamily="84" charset="0"/>
              </a:rPr>
              <a:t>Read </a:t>
            </a:r>
            <a:r>
              <a:rPr lang="en-US" sz="1400" i="1" smtClean="0">
                <a:solidFill>
                  <a:srgbClr val="000000"/>
                </a:solidFill>
                <a:latin typeface="Arial" pitchFamily="84" charset="0"/>
              </a:rPr>
              <a:t>ALL </a:t>
            </a:r>
            <a:r>
              <a:rPr lang="en-US" sz="1400" smtClean="0">
                <a:solidFill>
                  <a:srgbClr val="000000"/>
                </a:solidFill>
                <a:latin typeface="Arial" pitchFamily="84" charset="0"/>
              </a:rPr>
              <a:t>the application instructions – Some jurisdictions will want a resume and cover letter; some will ask you to fill out a work history form and answer essay questions.  You want to give them whatever they ask for.  Don’t write “see cover letter” or “see resume” if you’re asked to input work history and answer essay questions.</a:t>
            </a:r>
            <a:endParaRPr lang="en-US" sz="1400">
              <a:solidFill>
                <a:srgbClr val="000000"/>
              </a:solidFill>
              <a:latin typeface="Arial" pitchFamily="84" charset="0"/>
            </a:endParaRPr>
          </a:p>
          <a:p>
            <a:pPr marL="914400" lvl="1" indent="-317500" eaLnBrk="1" hangingPunct="1">
              <a:spcBef>
                <a:spcPts val="475"/>
              </a:spcBef>
              <a:buClr>
                <a:srgbClr val="000000"/>
              </a:buClr>
              <a:buFont typeface="Courier New" pitchFamily="84" charset="0"/>
              <a:buChar char="o"/>
            </a:pPr>
            <a:r>
              <a:rPr lang="en-US" sz="1400" b="1" smtClean="0">
                <a:solidFill>
                  <a:srgbClr val="000000"/>
                </a:solidFill>
                <a:latin typeface="Arial" pitchFamily="84" charset="0"/>
              </a:rPr>
              <a:t>Jesse: </a:t>
            </a:r>
            <a:r>
              <a:rPr lang="en-US" sz="1400" smtClean="0">
                <a:solidFill>
                  <a:srgbClr val="000000"/>
                </a:solidFill>
                <a:latin typeface="Arial" pitchFamily="84" charset="0"/>
              </a:rPr>
              <a:t>Contact </a:t>
            </a:r>
            <a:r>
              <a:rPr lang="en-US" sz="1400">
                <a:solidFill>
                  <a:srgbClr val="000000"/>
                </a:solidFill>
                <a:latin typeface="Arial" pitchFamily="84" charset="0"/>
              </a:rPr>
              <a:t>the organization's HR with questions -- there will probably be someone assigned to the recruitment.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5" name="Shape 250"/>
          <p:cNvSpPr>
            <a:spLocks noGrp="1" noRot="1" noChangeAspect="1"/>
          </p:cNvSpPr>
          <p:nvPr>
            <p:ph type="sldImg" idx="2"/>
          </p:nvPr>
        </p:nvSpPr>
        <p:spPr>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ln/>
        </p:spPr>
      </p:sp>
      <p:sp>
        <p:nvSpPr>
          <p:cNvPr id="62466" name="Shape 251"/>
          <p:cNvSpPr>
            <a:spLocks noGrp="1"/>
          </p:cNvSpPr>
          <p:nvPr>
            <p:ph type="body" idx="1"/>
          </p:nvPr>
        </p:nvSpPr>
        <p:spPr>
          <a:xfrm>
            <a:off x="685800" y="4343400"/>
            <a:ext cx="5486400" cy="1247775"/>
          </a:xfrm>
          <a:noFill/>
          <a:ln/>
        </p:spPr>
        <p:txBody>
          <a:bodyPr lIns="91425" tIns="91425" rIns="91425" bIns="91425">
            <a:spAutoFit/>
          </a:bodyPr>
          <a:lstStyle/>
          <a:p>
            <a:pPr eaLnBrk="1" hangingPunct="1">
              <a:spcBef>
                <a:spcPts val="475"/>
              </a:spcBef>
            </a:pPr>
            <a:r>
              <a:rPr lang="en-US" sz="1400" b="1" smtClean="0">
                <a:latin typeface="Arial" pitchFamily="84" charset="0"/>
              </a:rPr>
              <a:t>Nicole: </a:t>
            </a:r>
            <a:r>
              <a:rPr lang="en-US" sz="1400" smtClean="0">
                <a:latin typeface="Arial" pitchFamily="84" charset="0"/>
              </a:rPr>
              <a:t>There are three Other things to keep in mind about the civil service process.  First of all, interviews will feel different.  The ideal experience for a job interview would be like sitting down with Terry Gross, right? She'd put you at ease, make you comfortable, ask probing questions.  Terry would help you portray your best self.</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3" name="Shape 256"/>
          <p:cNvSpPr>
            <a:spLocks noGrp="1" noRot="1" noChangeAspect="1"/>
          </p:cNvSpPr>
          <p:nvPr>
            <p:ph type="sldImg" idx="2"/>
          </p:nvPr>
        </p:nvSpPr>
        <p:spPr>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ln/>
        </p:spPr>
      </p:sp>
      <p:sp>
        <p:nvSpPr>
          <p:cNvPr id="64514" name="Shape 257"/>
          <p:cNvSpPr>
            <a:spLocks noGrp="1"/>
          </p:cNvSpPr>
          <p:nvPr>
            <p:ph type="body" idx="1"/>
          </p:nvPr>
        </p:nvSpPr>
        <p:spPr>
          <a:xfrm>
            <a:off x="685800" y="4343400"/>
            <a:ext cx="5486400" cy="366713"/>
          </a:xfrm>
          <a:noFill/>
          <a:ln/>
        </p:spPr>
        <p:txBody>
          <a:bodyPr lIns="91425" tIns="91425" rIns="91425" bIns="91425">
            <a:spAutoFit/>
          </a:bodyPr>
          <a:lstStyle/>
          <a:p>
            <a:pPr eaLnBrk="1" hangingPunct="1"/>
            <a:r>
              <a:rPr lang="en-US" b="1" smtClean="0">
                <a:latin typeface="Arial" pitchFamily="84" charset="0"/>
              </a:rPr>
              <a:t>Jesse: </a:t>
            </a:r>
            <a:r>
              <a:rPr lang="en-US" smtClean="0">
                <a:latin typeface="Arial" pitchFamily="84" charset="0"/>
              </a:rPr>
              <a:t>Instead, you'll probably get this guy.</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1" name="Shape 264"/>
          <p:cNvSpPr>
            <a:spLocks noGrp="1" noRot="1" noChangeAspect="1"/>
          </p:cNvSpPr>
          <p:nvPr>
            <p:ph type="sldImg" idx="2"/>
          </p:nvPr>
        </p:nvSpPr>
        <p:spPr>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ln/>
        </p:spPr>
      </p:sp>
      <p:sp>
        <p:nvSpPr>
          <p:cNvPr id="66562" name="Shape 265"/>
          <p:cNvSpPr>
            <a:spLocks noGrp="1"/>
          </p:cNvSpPr>
          <p:nvPr>
            <p:ph type="body" idx="1"/>
          </p:nvPr>
        </p:nvSpPr>
        <p:spPr>
          <a:xfrm>
            <a:off x="685800" y="4343400"/>
            <a:ext cx="5486400" cy="4716463"/>
          </a:xfrm>
          <a:noFill/>
          <a:ln/>
        </p:spPr>
        <p:txBody>
          <a:bodyPr lIns="91425" tIns="91425" rIns="91425" bIns="91425">
            <a:spAutoFit/>
          </a:bodyPr>
          <a:lstStyle/>
          <a:p>
            <a:pPr eaLnBrk="1" hangingPunct="1"/>
            <a:r>
              <a:rPr lang="en-US" b="1" smtClean="0">
                <a:latin typeface="Arial" pitchFamily="84" charset="0"/>
              </a:rPr>
              <a:t>Nicole: </a:t>
            </a:r>
            <a:r>
              <a:rPr lang="en-US" smtClean="0">
                <a:latin typeface="Arial" pitchFamily="84" charset="0"/>
              </a:rPr>
              <a:t>Actually it will be more like this.  A wall of three people who have been interviewing applicants since 8AM, and they're wondering what's happening back at the branch, and the guy who interviewed before you just went on and on and on and they're just ready for lunch.  It's not going to be encouraging.</a:t>
            </a:r>
          </a:p>
          <a:p>
            <a:pPr eaLnBrk="1" hangingPunct="1"/>
            <a:endParaRPr lang="en-US" smtClean="0">
              <a:latin typeface="Arial" pitchFamily="84" charset="0"/>
            </a:endParaRPr>
          </a:p>
          <a:p>
            <a:pPr eaLnBrk="1" hangingPunct="1"/>
            <a:r>
              <a:rPr lang="en-US" b="1" smtClean="0">
                <a:latin typeface="Arial" pitchFamily="84" charset="0"/>
              </a:rPr>
              <a:t>Jesse: </a:t>
            </a:r>
            <a:r>
              <a:rPr lang="en-US" smtClean="0">
                <a:latin typeface="Arial" pitchFamily="84" charset="0"/>
              </a:rPr>
              <a:t>I've encountered many, many people who find the panel interview that most public libraries do to be difficult to do well in.  It's not an engaging back and forth.  Often panelists are taking notes while you're speaking -- this is to help them score, and keep all the interviews straight, but they might not be making eye-contact with you.  They'll be asking a scripted set of questions, and they probably won't answer many of your questions.  </a:t>
            </a:r>
          </a:p>
          <a:p>
            <a:pPr eaLnBrk="1" hangingPunct="1"/>
            <a:endParaRPr lang="en-US" smtClean="0">
              <a:latin typeface="Arial" pitchFamily="84" charset="0"/>
            </a:endParaRPr>
          </a:p>
          <a:p>
            <a:pPr eaLnBrk="1" hangingPunct="1"/>
            <a:r>
              <a:rPr lang="en-US" b="1" smtClean="0">
                <a:latin typeface="Arial" pitchFamily="84" charset="0"/>
              </a:rPr>
              <a:t>Nicole: </a:t>
            </a:r>
            <a:r>
              <a:rPr lang="en-US" smtClean="0">
                <a:latin typeface="Arial" pitchFamily="84" charset="0"/>
              </a:rPr>
              <a:t>I've also talked to applicants who went through a panel interview and decided they didn't like that particular library system because the people seemed cold and off-putting.  This point in the process is not the time to judge the library itself; highly formal interviews are just a part of what the civil service code in most jurisdictions requires.</a:t>
            </a:r>
          </a:p>
          <a:p>
            <a:pPr eaLnBrk="1" hangingPunct="1"/>
            <a:endParaRPr lang="en-US" smtClean="0">
              <a:latin typeface="Arial" pitchFamily="84" charset="0"/>
            </a:endParaRPr>
          </a:p>
          <a:p>
            <a:pPr eaLnBrk="1" hangingPunct="1">
              <a:buClr>
                <a:srgbClr val="000000"/>
              </a:buClr>
            </a:pPr>
            <a:r>
              <a:rPr lang="en-US" b="1" smtClean="0">
                <a:latin typeface="Arial" pitchFamily="84" charset="0"/>
              </a:rPr>
              <a:t>Jesse: </a:t>
            </a:r>
            <a:r>
              <a:rPr lang="en-US" smtClean="0">
                <a:latin typeface="Arial" pitchFamily="84" charset="0"/>
              </a:rPr>
              <a:t>So, YOU have to bring your energy and enthusiasm with you!  You have to prepare because you're not going to get much help once you get in there.  I've been blown away by job applicants who came not only prepared, but also showed us their enthusiasm and passion for libraries.  It's totally possible, and We will talk later about how to accomplish this.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09" name="Shape 270"/>
          <p:cNvSpPr>
            <a:spLocks noGrp="1" noRot="1" noChangeAspect="1"/>
          </p:cNvSpPr>
          <p:nvPr>
            <p:ph type="sldImg" idx="2"/>
          </p:nvPr>
        </p:nvSpPr>
        <p:spPr>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ln/>
        </p:spPr>
      </p:sp>
      <p:sp>
        <p:nvSpPr>
          <p:cNvPr id="68610" name="Shape 271"/>
          <p:cNvSpPr>
            <a:spLocks noGrp="1"/>
          </p:cNvSpPr>
          <p:nvPr>
            <p:ph type="body" idx="1"/>
          </p:nvPr>
        </p:nvSpPr>
        <p:spPr>
          <a:xfrm>
            <a:off x="685800" y="4343400"/>
            <a:ext cx="5486400" cy="1573213"/>
          </a:xfrm>
          <a:noFill/>
          <a:ln/>
        </p:spPr>
        <p:txBody>
          <a:bodyPr lIns="91425" tIns="91425" rIns="91425" bIns="91425">
            <a:spAutoFit/>
          </a:bodyPr>
          <a:lstStyle/>
          <a:p>
            <a:pPr eaLnBrk="1" hangingPunct="1"/>
            <a:r>
              <a:rPr lang="en-US" b="1" smtClean="0">
                <a:latin typeface="Arial" pitchFamily="84" charset="0"/>
              </a:rPr>
              <a:t>Nicole: </a:t>
            </a:r>
            <a:r>
              <a:rPr lang="en-US" smtClean="0">
                <a:latin typeface="Arial" pitchFamily="84" charset="0"/>
              </a:rPr>
              <a:t>Scoring is the other piece of the civil service process you should keep in mind.  Every step of the process you are scored -- your application and your interview.  That means following directions and playing by the rules, just like when you play Pac-Man.  </a:t>
            </a:r>
          </a:p>
          <a:p>
            <a:pPr eaLnBrk="1" hangingPunct="1"/>
            <a:endParaRPr lang="en-US" smtClean="0">
              <a:latin typeface="Arial" pitchFamily="84" charset="0"/>
            </a:endParaRPr>
          </a:p>
          <a:p>
            <a:pPr eaLnBrk="1" hangingPunct="1"/>
            <a:r>
              <a:rPr lang="en-US" b="1" smtClean="0">
                <a:latin typeface="Arial" pitchFamily="84" charset="0"/>
              </a:rPr>
              <a:t>Jesse: </a:t>
            </a:r>
            <a:r>
              <a:rPr lang="en-US" smtClean="0">
                <a:latin typeface="Arial" pitchFamily="84" charset="0"/>
              </a:rPr>
              <a:t>Every portion of the hiring process -- from your resume up through the interview-  needs to be polished and professional in order for you to do well.</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7" name="Shape 282"/>
          <p:cNvSpPr>
            <a:spLocks noGrp="1" noRot="1" noChangeAspect="1"/>
          </p:cNvSpPr>
          <p:nvPr>
            <p:ph type="sldImg" idx="2"/>
          </p:nvPr>
        </p:nvSpPr>
        <p:spPr>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ln/>
        </p:spPr>
      </p:sp>
      <p:sp>
        <p:nvSpPr>
          <p:cNvPr id="283" name="Shape 283"/>
          <p:cNvSpPr txBox="1">
            <a:spLocks noGrp="1"/>
          </p:cNvSpPr>
          <p:nvPr>
            <p:ph type="body" idx="1"/>
          </p:nvPr>
        </p:nvSpPr>
        <p:spPr>
          <a:xfrm>
            <a:off x="685800" y="4343400"/>
            <a:ext cx="5486400" cy="3184525"/>
          </a:xfrm>
        </p:spPr>
        <p:txBody>
          <a:bodyPr lIns="91425" tIns="91425" rIns="91425" bIns="91425">
            <a:spAutoFit/>
          </a:bodyPr>
          <a:lstStyle/>
          <a:p>
            <a:pPr eaLnBrk="1" hangingPunct="1">
              <a:buClr>
                <a:srgbClr val="000000"/>
              </a:buClr>
              <a:buSzPct val="100000"/>
              <a:buFont typeface="Arial"/>
              <a:buNone/>
              <a:defRPr/>
            </a:pPr>
            <a:r>
              <a:rPr lang="en" b="1" dirty="0" smtClean="0">
                <a:ea typeface="+mn-ea"/>
                <a:cs typeface="+mn-cs"/>
              </a:rPr>
              <a:t>Nicole: </a:t>
            </a:r>
            <a:r>
              <a:rPr lang="en" dirty="0" smtClean="0">
                <a:ea typeface="+mn-ea"/>
                <a:cs typeface="+mn-cs"/>
              </a:rPr>
              <a:t>OK</a:t>
            </a:r>
            <a:r>
              <a:rPr lang="en" dirty="0">
                <a:ea typeface="+mn-ea"/>
                <a:cs typeface="+mn-cs"/>
              </a:rPr>
              <a:t>, so let's go through a job announcement and analyze it together.  I picked a recent job announcement for a supervisory librarian, but I've removed the specifics from what we're going to see here</a:t>
            </a:r>
            <a:r>
              <a:rPr lang="en" dirty="0" smtClean="0">
                <a:ea typeface="+mn-ea"/>
                <a:cs typeface="+mn-cs"/>
              </a:rPr>
              <a:t>.</a:t>
            </a:r>
          </a:p>
          <a:p>
            <a:pPr eaLnBrk="1" hangingPunct="1">
              <a:buClr>
                <a:srgbClr val="000000"/>
              </a:buClr>
              <a:buSzPct val="100000"/>
              <a:buFont typeface="Arial"/>
              <a:buNone/>
              <a:defRPr/>
            </a:pPr>
            <a:endParaRPr lang="en" dirty="0" smtClean="0">
              <a:ea typeface="+mn-ea"/>
              <a:cs typeface="+mn-cs"/>
            </a:endParaRPr>
          </a:p>
          <a:p>
            <a:pPr eaLnBrk="1" hangingPunct="1">
              <a:defRPr/>
            </a:pPr>
            <a:r>
              <a:rPr lang="en-US" dirty="0" smtClean="0">
                <a:ea typeface="+mn-ea"/>
                <a:cs typeface="+mn-cs"/>
              </a:rPr>
              <a:t> </a:t>
            </a:r>
            <a:r>
              <a:rPr lang="en-US" b="1" dirty="0" smtClean="0">
                <a:ea typeface="+mn-ea"/>
                <a:cs typeface="+mn-cs"/>
              </a:rPr>
              <a:t>Jesse: </a:t>
            </a:r>
            <a:r>
              <a:rPr lang="en-US" dirty="0" smtClean="0">
                <a:ea typeface="+mn-ea"/>
                <a:cs typeface="+mn-cs"/>
              </a:rPr>
              <a:t>Why should we do this instead of just jumping into the application?  You *must* have a good understanding of the job in order to create an application that convinces a hiring manager that you are the best possible applicant.  Ask yourself: </a:t>
            </a:r>
          </a:p>
          <a:p>
            <a:pPr marL="457200" indent="-381000" eaLnBrk="1" hangingPunct="1">
              <a:buClr>
                <a:schemeClr val="dk2"/>
              </a:buClr>
              <a:buSzPct val="166666"/>
              <a:buFont typeface="Arial"/>
              <a:buChar char="•"/>
              <a:defRPr/>
            </a:pPr>
            <a:r>
              <a:rPr lang="en-US" dirty="0" smtClean="0">
                <a:ea typeface="+mn-ea"/>
                <a:cs typeface="+mn-cs"/>
              </a:rPr>
              <a:t>What skills, abilities and knowledge are they looking for?</a:t>
            </a:r>
          </a:p>
          <a:p>
            <a:pPr marL="457200" indent="-381000" eaLnBrk="1" hangingPunct="1">
              <a:buClr>
                <a:schemeClr val="dk2"/>
              </a:buClr>
              <a:buSzPct val="166666"/>
              <a:buFont typeface="Arial"/>
              <a:buChar char="•"/>
              <a:defRPr/>
            </a:pPr>
            <a:r>
              <a:rPr lang="en-US" dirty="0" smtClean="0">
                <a:ea typeface="+mn-ea"/>
                <a:cs typeface="+mn-cs"/>
              </a:rPr>
              <a:t>What would the "ideal candidate" look like?</a:t>
            </a:r>
          </a:p>
          <a:p>
            <a:pPr marL="457200" indent="-381000" eaLnBrk="1" hangingPunct="1">
              <a:buClr>
                <a:schemeClr val="dk2"/>
              </a:buClr>
              <a:buSzPct val="166666"/>
              <a:buFont typeface="Arial"/>
              <a:buChar char="•"/>
              <a:defRPr/>
            </a:pPr>
            <a:r>
              <a:rPr lang="en-US" dirty="0" smtClean="0">
                <a:ea typeface="+mn-ea"/>
                <a:cs typeface="+mn-cs"/>
              </a:rPr>
              <a:t>Am I that candidate?  </a:t>
            </a:r>
          </a:p>
          <a:p>
            <a:pPr marL="457200" indent="-381000" eaLnBrk="1" hangingPunct="1">
              <a:buClr>
                <a:schemeClr val="dk2"/>
              </a:buClr>
              <a:buSzPct val="166666"/>
              <a:buFont typeface="Arial"/>
              <a:buChar char="•"/>
              <a:defRPr/>
            </a:pPr>
            <a:r>
              <a:rPr lang="en-US" dirty="0" smtClean="0">
                <a:ea typeface="+mn-ea"/>
                <a:cs typeface="+mn-cs"/>
              </a:rPr>
              <a:t>What does the announcement tell you about the library system?</a:t>
            </a:r>
          </a:p>
          <a:p>
            <a:pPr eaLnBrk="1" hangingPunct="1">
              <a:defRPr/>
            </a:pPr>
            <a:endParaRPr lang="en-US" dirty="0" smtClean="0">
              <a:ea typeface="+mn-ea"/>
              <a:cs typeface="+mn-cs"/>
            </a:endParaRPr>
          </a:p>
          <a:p>
            <a:pPr eaLnBrk="1" hangingPunct="1">
              <a:buClr>
                <a:srgbClr val="000000"/>
              </a:buClr>
              <a:buSzPct val="100000"/>
              <a:buFont typeface="Arial"/>
              <a:buNone/>
              <a:defRPr/>
            </a:pPr>
            <a:endParaRPr lang="en" dirty="0">
              <a:ea typeface="+mn-ea"/>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5" name="Shape 287"/>
          <p:cNvSpPr>
            <a:spLocks noGrp="1" noRot="1" noChangeAspect="1"/>
          </p:cNvSpPr>
          <p:nvPr>
            <p:ph type="sldImg" idx="2"/>
          </p:nvPr>
        </p:nvSpPr>
        <p:spPr>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ln/>
        </p:spPr>
      </p:sp>
      <p:sp>
        <p:nvSpPr>
          <p:cNvPr id="72706" name="Shape 288"/>
          <p:cNvSpPr>
            <a:spLocks noGrp="1"/>
          </p:cNvSpPr>
          <p:nvPr>
            <p:ph type="body" idx="1"/>
          </p:nvPr>
        </p:nvSpPr>
        <p:spPr>
          <a:xfrm>
            <a:off x="685800" y="4343400"/>
            <a:ext cx="5486400" cy="1938338"/>
          </a:xfrm>
          <a:noFill/>
          <a:ln/>
        </p:spPr>
        <p:txBody>
          <a:bodyPr lIns="91425" tIns="91425" rIns="91425" bIns="91425">
            <a:spAutoFit/>
          </a:bodyPr>
          <a:lstStyle/>
          <a:p>
            <a:pPr eaLnBrk="1" hangingPunct="1">
              <a:buClr>
                <a:srgbClr val="000000"/>
              </a:buClr>
            </a:pPr>
            <a:r>
              <a:rPr lang="en-US" b="1" smtClean="0">
                <a:latin typeface="Arial" pitchFamily="84" charset="0"/>
              </a:rPr>
              <a:t>Nicole: </a:t>
            </a:r>
            <a:r>
              <a:rPr lang="en-US" smtClean="0">
                <a:latin typeface="Arial" pitchFamily="84" charset="0"/>
              </a:rPr>
              <a:t>What we see in the first part of the announcement is an overwhelmingly long list of tasks -- and this is only one section!  My eyes are already glazing over.  One important thing that applicants forget to do is READ THE ENTIRE JOB DESCRIPTION!</a:t>
            </a:r>
          </a:p>
          <a:p>
            <a:pPr eaLnBrk="1" hangingPunct="1"/>
            <a:endParaRPr lang="en-US" smtClean="0">
              <a:latin typeface="Arial" pitchFamily="84" charset="0"/>
            </a:endParaRPr>
          </a:p>
          <a:p>
            <a:pPr eaLnBrk="1" hangingPunct="1">
              <a:buClr>
                <a:srgbClr val="000000"/>
              </a:buClr>
            </a:pPr>
            <a:r>
              <a:rPr lang="en-US" b="1" smtClean="0">
                <a:latin typeface="Arial" pitchFamily="84" charset="0"/>
              </a:rPr>
              <a:t>Jesse: </a:t>
            </a:r>
            <a:r>
              <a:rPr lang="en-US" smtClean="0">
                <a:latin typeface="Arial" pitchFamily="84" charset="0"/>
              </a:rPr>
              <a:t>So I will start by going to go at the job announcement methodically --  I'm going to first tick off what tasks I have a lot of experience with;  then I'll evaluate what tasks I have some transferrable, related experience in, and then finally, I'll go through and tick off what tasks would be totally new to me.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3" name="Shape 292"/>
          <p:cNvSpPr>
            <a:spLocks noGrp="1" noRot="1" noChangeAspect="1"/>
          </p:cNvSpPr>
          <p:nvPr>
            <p:ph type="sldImg" idx="2"/>
          </p:nvPr>
        </p:nvSpPr>
        <p:spPr>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ln/>
        </p:spPr>
      </p:sp>
      <p:sp>
        <p:nvSpPr>
          <p:cNvPr id="74754" name="Shape 293"/>
          <p:cNvSpPr>
            <a:spLocks noGrp="1"/>
          </p:cNvSpPr>
          <p:nvPr>
            <p:ph type="body" idx="1"/>
          </p:nvPr>
        </p:nvSpPr>
        <p:spPr>
          <a:xfrm>
            <a:off x="685800" y="4343400"/>
            <a:ext cx="5486400" cy="3033713"/>
          </a:xfrm>
          <a:noFill/>
          <a:ln/>
        </p:spPr>
        <p:txBody>
          <a:bodyPr lIns="91425" tIns="91425" rIns="91425" bIns="91425">
            <a:spAutoFit/>
          </a:bodyPr>
          <a:lstStyle/>
          <a:p>
            <a:pPr eaLnBrk="1" hangingPunct="1">
              <a:buClr>
                <a:srgbClr val="000000"/>
              </a:buClr>
            </a:pPr>
            <a:r>
              <a:rPr lang="en-US" b="1" smtClean="0">
                <a:latin typeface="Arial" pitchFamily="84" charset="0"/>
              </a:rPr>
              <a:t>Jesse: </a:t>
            </a:r>
            <a:r>
              <a:rPr lang="en-US" smtClean="0">
                <a:latin typeface="Arial" pitchFamily="84" charset="0"/>
              </a:rPr>
              <a:t>As I do this evaluating what I have a lot or a little experience in, I'm also going to look for themes or groups of tasks -- what tasks are all of a piece?    So, I'm going to go through and highlight the stuff that I think falls under standard librarian work, all of which I have a fair amount of experience with.  Let's say I've done a million programs and I'm really strong in my ref/readers' advisory skills.  I want to make sure I really emphasize my skills and experiences in this area in my application/resume/cover letter.</a:t>
            </a:r>
          </a:p>
          <a:p>
            <a:pPr eaLnBrk="1" hangingPunct="1"/>
            <a:endParaRPr lang="en-US" smtClean="0">
              <a:latin typeface="Arial" pitchFamily="84" charset="0"/>
            </a:endParaRPr>
          </a:p>
          <a:p>
            <a:pPr eaLnBrk="1" hangingPunct="1">
              <a:buClr>
                <a:srgbClr val="000000"/>
              </a:buClr>
            </a:pPr>
            <a:r>
              <a:rPr lang="en-US" b="1" smtClean="0">
                <a:latin typeface="Arial" pitchFamily="84" charset="0"/>
              </a:rPr>
              <a:t>Nicole: </a:t>
            </a:r>
            <a:r>
              <a:rPr lang="en-US" smtClean="0">
                <a:latin typeface="Arial" pitchFamily="84" charset="0"/>
              </a:rPr>
              <a:t>There are also a number of collections duties listed here -- weeding and selection, etc. -- so I can think about my collections experience holistically as well.  Let's say I hadn't done much selection of materials, but I'd done a lot of weeding and replacement lists.  This tells me that when I answer written questions or write my cover letter,  I'll want to focus on my strengths in this area, while expressing my interest in getting more experience in selection, also mentioning any education I've had in the area.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Shape 60"/>
          <p:cNvSpPr>
            <a:spLocks noGrp="1" noRot="1" noChangeAspect="1"/>
          </p:cNvSpPr>
          <p:nvPr>
            <p:ph type="sldImg" idx="2"/>
          </p:nvPr>
        </p:nvSpPr>
        <p:spPr>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ln/>
        </p:spPr>
      </p:sp>
      <p:sp>
        <p:nvSpPr>
          <p:cNvPr id="21506" name="Shape 61"/>
          <p:cNvSpPr>
            <a:spLocks noGrp="1"/>
          </p:cNvSpPr>
          <p:nvPr>
            <p:ph type="body" idx="1"/>
          </p:nvPr>
        </p:nvSpPr>
        <p:spPr>
          <a:xfrm>
            <a:off x="685800" y="4343400"/>
            <a:ext cx="5486400" cy="3930650"/>
          </a:xfrm>
          <a:noFill/>
          <a:ln/>
        </p:spPr>
        <p:txBody>
          <a:bodyPr lIns="91425" tIns="91425" rIns="91425" bIns="91425">
            <a:spAutoFit/>
          </a:bodyPr>
          <a:lstStyle/>
          <a:p>
            <a:pPr eaLnBrk="1" hangingPunct="1"/>
            <a:r>
              <a:rPr lang="en-US" b="1" smtClean="0">
                <a:latin typeface="Arial" pitchFamily="84" charset="0"/>
              </a:rPr>
              <a:t>JESSE: </a:t>
            </a:r>
            <a:r>
              <a:rPr lang="en-US" smtClean="0">
                <a:latin typeface="Arial" pitchFamily="84" charset="0"/>
              </a:rPr>
              <a:t>Looking for a job can seem incredibly daunting.  If you're unemployed, you feel an incredible amount of pressure to find a job.  If you're currently employed and looking for a new job, the prospect of a major life change can be pretty scary.  Wherever you're at in your life, searching, applying and interviewing for jobs is a lot of work -- it can be time consuming, emotionally draining, stressful and demoralizing.  </a:t>
            </a:r>
          </a:p>
          <a:p>
            <a:pPr eaLnBrk="1" hangingPunct="1"/>
            <a:endParaRPr lang="en-US" smtClean="0">
              <a:latin typeface="Arial" pitchFamily="84" charset="0"/>
            </a:endParaRPr>
          </a:p>
          <a:p>
            <a:pPr eaLnBrk="1" hangingPunct="1"/>
            <a:r>
              <a:rPr lang="en-US" b="1" smtClean="0">
                <a:latin typeface="Arial" pitchFamily="84" charset="0"/>
              </a:rPr>
              <a:t>NICOLE: </a:t>
            </a:r>
            <a:r>
              <a:rPr lang="en-US" smtClean="0">
                <a:latin typeface="Arial" pitchFamily="84" charset="0"/>
              </a:rPr>
              <a:t>We want to acknowledge that the job search process is </a:t>
            </a:r>
            <a:r>
              <a:rPr lang="en-US" i="1" smtClean="0">
                <a:latin typeface="Arial" pitchFamily="84" charset="0"/>
              </a:rPr>
              <a:t>not</a:t>
            </a:r>
            <a:r>
              <a:rPr lang="en-US" smtClean="0">
                <a:latin typeface="Arial" pitchFamily="84" charset="0"/>
              </a:rPr>
              <a:t> easy, especially now in this economy.  We want to give you some tools that will help you better communicate your particular skills and talents while navigating the job search process.  We believe that there is a great job out there for </a:t>
            </a:r>
            <a:r>
              <a:rPr lang="en-US" b="1" i="1" smtClean="0">
                <a:latin typeface="Arial" pitchFamily="84" charset="0"/>
              </a:rPr>
              <a:t>you -- </a:t>
            </a:r>
            <a:r>
              <a:rPr lang="en-US" smtClean="0">
                <a:latin typeface="Arial" pitchFamily="84" charset="0"/>
              </a:rPr>
              <a:t>a job that will tap into your amazing skills, a job that you'll find professionally satisfying, a job that will challenge you to become the awesome librarian you have the potential to be.  We challenge you to have the audacity to not just look for a job, but for your dream job.  You have to go to work every day anyway, right?  </a:t>
            </a:r>
          </a:p>
          <a:p>
            <a:pPr eaLnBrk="1" hangingPunct="1"/>
            <a:endParaRPr lang="en-US" smtClean="0">
              <a:latin typeface="Arial" pitchFamily="84" charset="0"/>
            </a:endParaRPr>
          </a:p>
          <a:p>
            <a:pPr eaLnBrk="1" hangingPunct="1"/>
            <a:r>
              <a:rPr lang="en-US" smtClean="0">
                <a:latin typeface="Arial" pitchFamily="84" charset="0"/>
              </a:rPr>
              <a:t>So, Why should you listen to us?</a:t>
            </a:r>
          </a:p>
          <a:p>
            <a:pPr eaLnBrk="1" hangingPunct="1"/>
            <a:endParaRPr lang="en-US" smtClean="0">
              <a:latin typeface="Arial" pitchFamily="8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1" name="Shape 300"/>
          <p:cNvSpPr>
            <a:spLocks noGrp="1" noRot="1" noChangeAspect="1"/>
          </p:cNvSpPr>
          <p:nvPr>
            <p:ph type="sldImg" idx="2"/>
          </p:nvPr>
        </p:nvSpPr>
        <p:spPr>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ln/>
        </p:spPr>
      </p:sp>
      <p:sp>
        <p:nvSpPr>
          <p:cNvPr id="76802" name="Shape 301"/>
          <p:cNvSpPr>
            <a:spLocks noGrp="1"/>
          </p:cNvSpPr>
          <p:nvPr>
            <p:ph type="body" idx="1"/>
          </p:nvPr>
        </p:nvSpPr>
        <p:spPr>
          <a:xfrm>
            <a:off x="685800" y="4343400"/>
            <a:ext cx="5486400" cy="731838"/>
          </a:xfrm>
          <a:noFill/>
          <a:ln/>
        </p:spPr>
        <p:txBody>
          <a:bodyPr lIns="91425" tIns="91425" rIns="91425" bIns="91425">
            <a:spAutoFit/>
          </a:bodyPr>
          <a:lstStyle/>
          <a:p>
            <a:pPr eaLnBrk="1" hangingPunct="1">
              <a:buClr>
                <a:srgbClr val="000000"/>
              </a:buClr>
            </a:pPr>
            <a:r>
              <a:rPr lang="en-US" b="1" smtClean="0">
                <a:latin typeface="Arial" pitchFamily="84" charset="0"/>
              </a:rPr>
              <a:t>Nicole: </a:t>
            </a:r>
            <a:r>
              <a:rPr lang="en-US" smtClean="0">
                <a:latin typeface="Arial" pitchFamily="84" charset="0"/>
              </a:rPr>
              <a:t>So that's all the standard librarian work I've pulled out of the description, and I can see that there are two areas I'm a rock star in and one area I'm pretty solid in.</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49" name="Shape 305"/>
          <p:cNvSpPr>
            <a:spLocks noGrp="1" noRot="1" noChangeAspect="1"/>
          </p:cNvSpPr>
          <p:nvPr>
            <p:ph type="sldImg" idx="2"/>
          </p:nvPr>
        </p:nvSpPr>
        <p:spPr>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ln/>
        </p:spPr>
      </p:sp>
      <p:sp>
        <p:nvSpPr>
          <p:cNvPr id="78850" name="Shape 306"/>
          <p:cNvSpPr>
            <a:spLocks noGrp="1"/>
          </p:cNvSpPr>
          <p:nvPr>
            <p:ph type="body" idx="1"/>
          </p:nvPr>
        </p:nvSpPr>
        <p:spPr>
          <a:xfrm>
            <a:off x="685800" y="4343400"/>
            <a:ext cx="5486400" cy="1096963"/>
          </a:xfrm>
          <a:noFill/>
          <a:ln/>
        </p:spPr>
        <p:txBody>
          <a:bodyPr lIns="91425" tIns="91425" rIns="91425" bIns="91425">
            <a:spAutoFit/>
          </a:bodyPr>
          <a:lstStyle/>
          <a:p>
            <a:pPr eaLnBrk="1" hangingPunct="1">
              <a:buClr>
                <a:srgbClr val="000000"/>
              </a:buClr>
            </a:pPr>
            <a:r>
              <a:rPr lang="en-US" b="1" smtClean="0">
                <a:latin typeface="Arial" pitchFamily="84" charset="0"/>
              </a:rPr>
              <a:t>Jesse: </a:t>
            </a:r>
            <a:r>
              <a:rPr lang="en-US" smtClean="0">
                <a:latin typeface="Arial" pitchFamily="84" charset="0"/>
              </a:rPr>
              <a:t>OK, so, now I'm looking at the area maybe I have a little less experience with -- As I go through the list of tasks, I can see that they want a librarian who can supervise and let's say I haven't formally supervised anyone before, but as I look more closely it's clear they also want someone to manage a program area, and I think that I do have some direct experience in that area.</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7" name="Shape 313"/>
          <p:cNvSpPr>
            <a:spLocks noGrp="1" noRot="1" noChangeAspect="1"/>
          </p:cNvSpPr>
          <p:nvPr>
            <p:ph type="sldImg" idx="2"/>
          </p:nvPr>
        </p:nvSpPr>
        <p:spPr>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ln/>
        </p:spPr>
      </p:sp>
      <p:sp>
        <p:nvSpPr>
          <p:cNvPr id="80898" name="Shape 314"/>
          <p:cNvSpPr>
            <a:spLocks noGrp="1"/>
          </p:cNvSpPr>
          <p:nvPr>
            <p:ph type="body" idx="1"/>
          </p:nvPr>
        </p:nvSpPr>
        <p:spPr>
          <a:xfrm>
            <a:off x="685800" y="4343400"/>
            <a:ext cx="5486400" cy="3454400"/>
          </a:xfrm>
          <a:noFill/>
          <a:ln/>
        </p:spPr>
        <p:txBody>
          <a:bodyPr lIns="91425" tIns="91425" rIns="91425" bIns="91425">
            <a:spAutoFit/>
          </a:bodyPr>
          <a:lstStyle/>
          <a:p>
            <a:pPr eaLnBrk="1" hangingPunct="1">
              <a:buClr>
                <a:srgbClr val="000000"/>
              </a:buClr>
            </a:pPr>
            <a:r>
              <a:rPr lang="en-US" b="1" smtClean="0">
                <a:latin typeface="Arial" pitchFamily="84" charset="0"/>
              </a:rPr>
              <a:t>Nicole: </a:t>
            </a:r>
            <a:r>
              <a:rPr lang="en-US" smtClean="0">
                <a:latin typeface="Arial" pitchFamily="84" charset="0"/>
              </a:rPr>
              <a:t>So now I want to think about my experience as how it relates to these areas.  Let's say I manage teen programming in my current library; sometimes I delegate tasks to other staff and work with other staff on teen services -- that's makes me feel pretty confident that I could lead a program area.  Supervision isn't something I have direct experience with, so I start thinking about what experience I have that's transferrable -- maybe I've managed volunteers or interns; maybe I was the lead barista at Starbucks in college; maybe I lead a committee or work group; maybe I've taken some supervisory prep courses.  In my application, I'm going to emphasize how interested I am in growing in this area, while touching on my nascent experience.</a:t>
            </a:r>
          </a:p>
          <a:p>
            <a:pPr eaLnBrk="1" hangingPunct="1">
              <a:buClr>
                <a:srgbClr val="000000"/>
              </a:buClr>
            </a:pPr>
            <a:endParaRPr lang="en-US" smtClean="0">
              <a:latin typeface="Arial" pitchFamily="84" charset="0"/>
            </a:endParaRPr>
          </a:p>
          <a:p>
            <a:pPr eaLnBrk="1" hangingPunct="1">
              <a:buClr>
                <a:srgbClr val="000000"/>
              </a:buClr>
            </a:pPr>
            <a:r>
              <a:rPr lang="en-US" b="1" smtClean="0">
                <a:latin typeface="Arial" pitchFamily="84" charset="0"/>
              </a:rPr>
              <a:t>Jesse: </a:t>
            </a:r>
            <a:r>
              <a:rPr lang="en-US" smtClean="0">
                <a:latin typeface="Arial" pitchFamily="84" charset="0"/>
              </a:rPr>
              <a:t>It's also good to go through and look for key words that come up multiple times or that just jump out at me -- Analyze, plan, diverse communities, principles of management, etc.  Can I pull these into my application somehow?  What does the language of the job announcement tell me about the organization?</a:t>
            </a:r>
          </a:p>
          <a:p>
            <a:pPr eaLnBrk="1" hangingPunct="1">
              <a:buClr>
                <a:srgbClr val="000000"/>
              </a:buClr>
            </a:pPr>
            <a:endParaRPr lang="en-US" smtClean="0">
              <a:latin typeface="Arial" pitchFamily="8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5" name="Shape 370"/>
          <p:cNvSpPr>
            <a:spLocks noGrp="1" noRot="1" noChangeAspect="1"/>
          </p:cNvSpPr>
          <p:nvPr>
            <p:ph type="sldImg" idx="2"/>
          </p:nvPr>
        </p:nvSpPr>
        <p:spPr>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ln/>
        </p:spPr>
      </p:sp>
      <p:sp>
        <p:nvSpPr>
          <p:cNvPr id="371" name="Shape 371"/>
          <p:cNvSpPr txBox="1">
            <a:spLocks noGrp="1"/>
          </p:cNvSpPr>
          <p:nvPr>
            <p:ph type="body" idx="1"/>
          </p:nvPr>
        </p:nvSpPr>
        <p:spPr>
          <a:xfrm>
            <a:off x="685800" y="4343400"/>
            <a:ext cx="5486400" cy="7813675"/>
          </a:xfrm>
        </p:spPr>
        <p:txBody>
          <a:bodyPr lIns="91425" tIns="91425" rIns="91425" bIns="91425">
            <a:spAutoFit/>
          </a:bodyPr>
          <a:lstStyle/>
          <a:p>
            <a:pPr eaLnBrk="1" hangingPunct="1">
              <a:defRPr/>
            </a:pPr>
            <a:r>
              <a:rPr lang="en" b="1" dirty="0" smtClean="0">
                <a:ea typeface="+mn-ea"/>
                <a:cs typeface="+mn-cs"/>
              </a:rPr>
              <a:t>Jesse</a:t>
            </a:r>
          </a:p>
          <a:p>
            <a:pPr eaLnBrk="1" hangingPunct="1">
              <a:defRPr/>
            </a:pPr>
            <a:r>
              <a:rPr lang="en" b="1" dirty="0" smtClean="0">
                <a:ea typeface="+mn-ea"/>
                <a:cs typeface="+mn-cs"/>
              </a:rPr>
              <a:t>INTERACTIVE</a:t>
            </a:r>
          </a:p>
          <a:p>
            <a:pPr eaLnBrk="1" hangingPunct="1">
              <a:defRPr/>
            </a:pPr>
            <a:r>
              <a:rPr lang="en" b="1" dirty="0" smtClean="0">
                <a:ea typeface="+mn-ea"/>
                <a:cs typeface="+mn-cs"/>
              </a:rPr>
              <a:t>Let's talk about getting a feel for a library -- I want everyone to type into the chat what they've done that's helped them get a good feel for a library or other organization where you were trying to get a job.  How have you done your research?  What's been helpful?</a:t>
            </a:r>
          </a:p>
          <a:p>
            <a:pPr eaLnBrk="1" hangingPunct="1">
              <a:spcBef>
                <a:spcPts val="600"/>
              </a:spcBef>
              <a:defRPr/>
            </a:pPr>
            <a:endParaRPr lang="en" dirty="0" smtClean="0">
              <a:solidFill>
                <a:schemeClr val="dk2"/>
              </a:solidFill>
              <a:ea typeface="+mn-ea"/>
              <a:cs typeface="+mn-cs"/>
            </a:endParaRPr>
          </a:p>
          <a:p>
            <a:pPr eaLnBrk="1" hangingPunct="1">
              <a:spcBef>
                <a:spcPts val="600"/>
              </a:spcBef>
              <a:defRPr/>
            </a:pPr>
            <a:r>
              <a:rPr lang="en" b="1" dirty="0" smtClean="0">
                <a:solidFill>
                  <a:schemeClr val="dk2"/>
                </a:solidFill>
                <a:ea typeface="+mn-ea"/>
                <a:cs typeface="+mn-cs"/>
              </a:rPr>
              <a:t>Nicole</a:t>
            </a:r>
          </a:p>
          <a:p>
            <a:pPr eaLnBrk="1" hangingPunct="1">
              <a:spcBef>
                <a:spcPts val="600"/>
              </a:spcBef>
              <a:defRPr/>
            </a:pPr>
            <a:r>
              <a:rPr lang="en" dirty="0" smtClean="0">
                <a:solidFill>
                  <a:schemeClr val="dk2"/>
                </a:solidFill>
                <a:ea typeface="+mn-ea"/>
                <a:cs typeface="+mn-cs"/>
              </a:rPr>
              <a:t>Great </a:t>
            </a:r>
            <a:r>
              <a:rPr lang="en" dirty="0">
                <a:solidFill>
                  <a:schemeClr val="dk2"/>
                </a:solidFill>
                <a:ea typeface="+mn-ea"/>
                <a:cs typeface="+mn-cs"/>
              </a:rPr>
              <a:t>answers!  You've said everything I've wanted to say!  </a:t>
            </a:r>
          </a:p>
          <a:p>
            <a:pPr eaLnBrk="1" hangingPunct="1">
              <a:spcBef>
                <a:spcPts val="600"/>
              </a:spcBef>
              <a:buClr>
                <a:srgbClr val="000000"/>
              </a:buClr>
              <a:buSzPct val="91666"/>
              <a:buFont typeface="Arial"/>
              <a:buNone/>
              <a:defRPr/>
            </a:pPr>
            <a:r>
              <a:rPr lang="en" dirty="0">
                <a:solidFill>
                  <a:schemeClr val="dk2"/>
                </a:solidFill>
                <a:ea typeface="+mn-ea"/>
                <a:cs typeface="+mn-cs"/>
              </a:rPr>
              <a:t>While you're researching, keep these questions in mind:</a:t>
            </a:r>
            <a:r>
              <a:rPr lang="en" i="1" dirty="0">
                <a:solidFill>
                  <a:schemeClr val="dk2"/>
                </a:solidFill>
                <a:ea typeface="+mn-ea"/>
                <a:cs typeface="+mn-cs"/>
              </a:rPr>
              <a:t>Is this the kind of library that you want to work for? What *don't* they have that I can bring to the table</a:t>
            </a:r>
            <a:r>
              <a:rPr lang="en" i="1" dirty="0" smtClean="0">
                <a:solidFill>
                  <a:schemeClr val="dk2"/>
                </a:solidFill>
                <a:ea typeface="+mn-ea"/>
                <a:cs typeface="+mn-cs"/>
              </a:rPr>
              <a:t>?</a:t>
            </a:r>
          </a:p>
          <a:p>
            <a:pPr eaLnBrk="1" hangingPunct="1">
              <a:spcBef>
                <a:spcPts val="600"/>
              </a:spcBef>
              <a:buClr>
                <a:srgbClr val="000000"/>
              </a:buClr>
              <a:buSzPct val="91666"/>
              <a:buFont typeface="Arial"/>
              <a:buNone/>
              <a:defRPr/>
            </a:pPr>
            <a:r>
              <a:rPr lang="en" dirty="0" smtClean="0">
                <a:solidFill>
                  <a:schemeClr val="dk2"/>
                </a:solidFill>
                <a:ea typeface="+mn-ea"/>
                <a:cs typeface="+mn-cs"/>
              </a:rPr>
              <a:t>You Need To</a:t>
            </a:r>
            <a:endParaRPr lang="en" dirty="0">
              <a:solidFill>
                <a:schemeClr val="dk2"/>
              </a:solidFill>
              <a:ea typeface="+mn-ea"/>
              <a:cs typeface="+mn-cs"/>
            </a:endParaRPr>
          </a:p>
          <a:p>
            <a:pPr marL="457200" indent="-304800" eaLnBrk="1" hangingPunct="1">
              <a:spcBef>
                <a:spcPts val="600"/>
              </a:spcBef>
              <a:buClr>
                <a:schemeClr val="dk2"/>
              </a:buClr>
              <a:buSzPct val="166666"/>
              <a:buFont typeface="Arial"/>
              <a:buChar char="•"/>
              <a:defRPr/>
            </a:pPr>
            <a:r>
              <a:rPr lang="en" dirty="0">
                <a:solidFill>
                  <a:schemeClr val="dk2"/>
                </a:solidFill>
                <a:ea typeface="+mn-ea"/>
                <a:cs typeface="+mn-cs"/>
              </a:rPr>
              <a:t>Visit the website</a:t>
            </a:r>
          </a:p>
          <a:p>
            <a:pPr marL="914400" lvl="1" indent="-304800" eaLnBrk="1" hangingPunct="1">
              <a:spcBef>
                <a:spcPts val="600"/>
              </a:spcBef>
              <a:buClr>
                <a:schemeClr val="dk2"/>
              </a:buClr>
              <a:buSzPct val="100000"/>
              <a:buFont typeface="Courier New"/>
              <a:buChar char="o"/>
              <a:defRPr/>
            </a:pPr>
            <a:r>
              <a:rPr lang="en" dirty="0">
                <a:solidFill>
                  <a:schemeClr val="dk2"/>
                </a:solidFill>
                <a:ea typeface="+mn-ea"/>
              </a:rPr>
              <a:t>What does their catalog look like?</a:t>
            </a:r>
          </a:p>
          <a:p>
            <a:pPr marL="914400" lvl="1" indent="-304800" eaLnBrk="1" hangingPunct="1">
              <a:spcBef>
                <a:spcPts val="600"/>
              </a:spcBef>
              <a:buClr>
                <a:schemeClr val="dk2"/>
              </a:buClr>
              <a:buSzPct val="100000"/>
              <a:buFont typeface="Courier New"/>
              <a:buChar char="o"/>
              <a:defRPr/>
            </a:pPr>
            <a:r>
              <a:rPr lang="en" dirty="0">
                <a:solidFill>
                  <a:schemeClr val="dk2"/>
                </a:solidFill>
                <a:ea typeface="+mn-ea"/>
              </a:rPr>
              <a:t>Use chat/online reference</a:t>
            </a:r>
          </a:p>
          <a:p>
            <a:pPr marL="914400" lvl="1" indent="-304800" eaLnBrk="1" hangingPunct="1">
              <a:spcBef>
                <a:spcPts val="600"/>
              </a:spcBef>
              <a:buClr>
                <a:schemeClr val="dk2"/>
              </a:buClr>
              <a:buSzPct val="100000"/>
              <a:buFont typeface="Courier New"/>
              <a:buChar char="o"/>
              <a:defRPr/>
            </a:pPr>
            <a:r>
              <a:rPr lang="en" dirty="0">
                <a:solidFill>
                  <a:schemeClr val="dk2"/>
                </a:solidFill>
                <a:ea typeface="+mn-ea"/>
              </a:rPr>
              <a:t>What events are coming up?</a:t>
            </a:r>
          </a:p>
          <a:p>
            <a:pPr marL="914400" lvl="1" indent="-304800" eaLnBrk="1" hangingPunct="1">
              <a:spcBef>
                <a:spcPts val="600"/>
              </a:spcBef>
              <a:buClr>
                <a:schemeClr val="dk2"/>
              </a:buClr>
              <a:buSzPct val="100000"/>
              <a:buFont typeface="Courier New"/>
              <a:buChar char="o"/>
              <a:defRPr/>
            </a:pPr>
            <a:r>
              <a:rPr lang="en" dirty="0">
                <a:solidFill>
                  <a:schemeClr val="dk2"/>
                </a:solidFill>
                <a:ea typeface="+mn-ea"/>
              </a:rPr>
              <a:t>What services do they offer?</a:t>
            </a:r>
          </a:p>
          <a:p>
            <a:pPr marL="914400" lvl="1" indent="-304800" eaLnBrk="1" hangingPunct="1">
              <a:spcBef>
                <a:spcPts val="600"/>
              </a:spcBef>
              <a:buClr>
                <a:schemeClr val="dk2"/>
              </a:buClr>
              <a:buSzPct val="100000"/>
              <a:buFont typeface="Courier New"/>
              <a:buChar char="o"/>
              <a:defRPr/>
            </a:pPr>
            <a:r>
              <a:rPr lang="en" dirty="0">
                <a:solidFill>
                  <a:schemeClr val="dk2"/>
                </a:solidFill>
                <a:ea typeface="+mn-ea"/>
              </a:rPr>
              <a:t>Mission/Vision/Strategic Plan and Goals -- Tie your experience to their goals!</a:t>
            </a:r>
          </a:p>
          <a:p>
            <a:pPr marL="457200" indent="-304800" eaLnBrk="1" hangingPunct="1">
              <a:spcBef>
                <a:spcPts val="600"/>
              </a:spcBef>
              <a:buClr>
                <a:schemeClr val="dk2"/>
              </a:buClr>
              <a:buSzPct val="166666"/>
              <a:buFont typeface="Arial"/>
              <a:buChar char="•"/>
              <a:defRPr/>
            </a:pPr>
            <a:r>
              <a:rPr lang="en" b="1" dirty="0" smtClean="0">
                <a:solidFill>
                  <a:schemeClr val="dk2"/>
                </a:solidFill>
                <a:ea typeface="+mn-ea"/>
                <a:cs typeface="+mn-cs"/>
              </a:rPr>
              <a:t>Jesse </a:t>
            </a:r>
            <a:r>
              <a:rPr lang="en" dirty="0" smtClean="0">
                <a:solidFill>
                  <a:schemeClr val="dk2"/>
                </a:solidFill>
                <a:ea typeface="+mn-ea"/>
                <a:cs typeface="+mn-cs"/>
              </a:rPr>
              <a:t>Visit </a:t>
            </a:r>
            <a:r>
              <a:rPr lang="en" dirty="0">
                <a:solidFill>
                  <a:schemeClr val="dk2"/>
                </a:solidFill>
                <a:ea typeface="+mn-ea"/>
                <a:cs typeface="+mn-cs"/>
              </a:rPr>
              <a:t>the library</a:t>
            </a:r>
          </a:p>
          <a:p>
            <a:pPr marL="914400" lvl="1" indent="-304800" eaLnBrk="1" hangingPunct="1">
              <a:spcBef>
                <a:spcPts val="600"/>
              </a:spcBef>
              <a:buClr>
                <a:schemeClr val="dk2"/>
              </a:buClr>
              <a:buSzPct val="100000"/>
              <a:buFont typeface="Courier New"/>
              <a:buChar char="o"/>
              <a:defRPr/>
            </a:pPr>
            <a:r>
              <a:rPr lang="en" dirty="0">
                <a:solidFill>
                  <a:schemeClr val="dk2"/>
                </a:solidFill>
                <a:ea typeface="+mn-ea"/>
              </a:rPr>
              <a:t>What's the building like?</a:t>
            </a:r>
          </a:p>
          <a:p>
            <a:pPr marL="914400" lvl="1" indent="-304800" eaLnBrk="1" hangingPunct="1">
              <a:spcBef>
                <a:spcPts val="600"/>
              </a:spcBef>
              <a:buClr>
                <a:schemeClr val="dk2"/>
              </a:buClr>
              <a:buSzPct val="100000"/>
              <a:buFont typeface="Courier New"/>
              <a:buChar char="o"/>
              <a:defRPr/>
            </a:pPr>
            <a:r>
              <a:rPr lang="en" dirty="0">
                <a:solidFill>
                  <a:schemeClr val="dk2"/>
                </a:solidFill>
                <a:ea typeface="+mn-ea"/>
              </a:rPr>
              <a:t>What's the customer service like?</a:t>
            </a:r>
          </a:p>
          <a:p>
            <a:pPr marL="914400" lvl="1" indent="-304800" eaLnBrk="1" hangingPunct="1">
              <a:spcBef>
                <a:spcPts val="600"/>
              </a:spcBef>
              <a:buClr>
                <a:schemeClr val="dk2"/>
              </a:buClr>
              <a:buSzPct val="100000"/>
              <a:buFont typeface="Courier New"/>
              <a:buChar char="o"/>
              <a:defRPr/>
            </a:pPr>
            <a:r>
              <a:rPr lang="en" dirty="0">
                <a:solidFill>
                  <a:schemeClr val="dk2"/>
                </a:solidFill>
                <a:ea typeface="+mn-ea"/>
              </a:rPr>
              <a:t>Collections? Computers? Automation?</a:t>
            </a:r>
          </a:p>
          <a:p>
            <a:pPr marL="457200" indent="-304800" eaLnBrk="1" hangingPunct="1">
              <a:spcBef>
                <a:spcPts val="600"/>
              </a:spcBef>
              <a:buClr>
                <a:schemeClr val="dk2"/>
              </a:buClr>
              <a:buSzPct val="166666"/>
              <a:buFont typeface="Arial"/>
              <a:buChar char="•"/>
              <a:defRPr/>
            </a:pPr>
            <a:r>
              <a:rPr lang="en" dirty="0">
                <a:solidFill>
                  <a:schemeClr val="dk2"/>
                </a:solidFill>
                <a:ea typeface="+mn-ea"/>
                <a:cs typeface="+mn-cs"/>
              </a:rPr>
              <a:t>Call and ask a question</a:t>
            </a:r>
          </a:p>
          <a:p>
            <a:pPr marL="457200" indent="-304800" eaLnBrk="1" hangingPunct="1">
              <a:spcBef>
                <a:spcPts val="600"/>
              </a:spcBef>
              <a:buClr>
                <a:schemeClr val="dk2"/>
              </a:buClr>
              <a:buSzPct val="166666"/>
              <a:buFont typeface="Arial"/>
              <a:buChar char="•"/>
              <a:defRPr/>
            </a:pPr>
            <a:r>
              <a:rPr lang="en" b="1" dirty="0" smtClean="0">
                <a:solidFill>
                  <a:schemeClr val="dk2"/>
                </a:solidFill>
                <a:ea typeface="+mn-ea"/>
                <a:cs typeface="+mn-cs"/>
              </a:rPr>
              <a:t>Nicole </a:t>
            </a:r>
            <a:r>
              <a:rPr lang="en" dirty="0" smtClean="0">
                <a:solidFill>
                  <a:schemeClr val="dk2"/>
                </a:solidFill>
                <a:ea typeface="+mn-ea"/>
                <a:cs typeface="+mn-cs"/>
              </a:rPr>
              <a:t>Ask </a:t>
            </a:r>
            <a:r>
              <a:rPr lang="en" dirty="0">
                <a:solidFill>
                  <a:schemeClr val="dk2"/>
                </a:solidFill>
                <a:ea typeface="+mn-ea"/>
                <a:cs typeface="+mn-cs"/>
              </a:rPr>
              <a:t>colleagues about the library</a:t>
            </a:r>
          </a:p>
          <a:p>
            <a:pPr marL="914400" lvl="1" indent="-304800" eaLnBrk="1" hangingPunct="1">
              <a:spcBef>
                <a:spcPts val="600"/>
              </a:spcBef>
              <a:buClr>
                <a:schemeClr val="dk2"/>
              </a:buClr>
              <a:buSzPct val="100000"/>
              <a:buFont typeface="Courier New"/>
              <a:buChar char="o"/>
              <a:defRPr/>
            </a:pPr>
            <a:r>
              <a:rPr lang="en" dirty="0">
                <a:solidFill>
                  <a:schemeClr val="dk2"/>
                </a:solidFill>
                <a:ea typeface="+mn-ea"/>
              </a:rPr>
              <a:t>Do you know anyone who works for the system?  In the area?  What kind of a reputation does the library have?</a:t>
            </a:r>
          </a:p>
          <a:p>
            <a:pPr marL="457200" indent="-304800" eaLnBrk="1" hangingPunct="1">
              <a:spcBef>
                <a:spcPts val="600"/>
              </a:spcBef>
              <a:buClr>
                <a:schemeClr val="dk2"/>
              </a:buClr>
              <a:buSzPct val="166666"/>
              <a:buFont typeface="Arial"/>
              <a:buChar char="•"/>
              <a:defRPr/>
            </a:pPr>
            <a:r>
              <a:rPr lang="en" dirty="0">
                <a:solidFill>
                  <a:schemeClr val="dk2"/>
                </a:solidFill>
                <a:ea typeface="+mn-ea"/>
                <a:cs typeface="+mn-cs"/>
              </a:rPr>
              <a:t>Search for news stories about the library</a:t>
            </a:r>
          </a:p>
          <a:p>
            <a:pPr marL="914400" lvl="1" indent="-304800" eaLnBrk="1" hangingPunct="1">
              <a:spcBef>
                <a:spcPts val="600"/>
              </a:spcBef>
              <a:buClr>
                <a:schemeClr val="dk2"/>
              </a:buClr>
              <a:buSzPct val="100000"/>
              <a:buFont typeface="Courier New"/>
              <a:buChar char="o"/>
              <a:defRPr/>
            </a:pPr>
            <a:r>
              <a:rPr lang="en" dirty="0">
                <a:ea typeface="+mn-ea"/>
              </a:rPr>
              <a:t>What's their social networking presence like?</a:t>
            </a:r>
          </a:p>
          <a:p>
            <a:pPr marL="914400" lvl="1" indent="-304800" eaLnBrk="1" hangingPunct="1">
              <a:spcBef>
                <a:spcPts val="600"/>
              </a:spcBef>
              <a:buClr>
                <a:schemeClr val="dk2"/>
              </a:buClr>
              <a:buSzPct val="100000"/>
              <a:buFont typeface="Courier New"/>
              <a:buChar char="o"/>
              <a:defRPr/>
            </a:pPr>
            <a:r>
              <a:rPr lang="en" dirty="0">
                <a:ea typeface="+mn-ea"/>
              </a:rPr>
              <a:t>What's going on with the library? </a:t>
            </a:r>
          </a:p>
          <a:p>
            <a:pPr marL="914400" lvl="1" indent="-304800" eaLnBrk="1" hangingPunct="1">
              <a:spcBef>
                <a:spcPts val="600"/>
              </a:spcBef>
              <a:buClr>
                <a:schemeClr val="dk2"/>
              </a:buClr>
              <a:buSzPct val="100000"/>
              <a:buFont typeface="Courier New"/>
              <a:buChar char="o"/>
              <a:defRPr/>
            </a:pPr>
            <a:r>
              <a:rPr lang="en" dirty="0">
                <a:ea typeface="+mn-ea"/>
              </a:rPr>
              <a:t>Do you see stories about events? Services? Funding?</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3" name="Shape 380"/>
          <p:cNvSpPr>
            <a:spLocks noGrp="1" noRot="1" noChangeAspect="1"/>
          </p:cNvSpPr>
          <p:nvPr>
            <p:ph type="sldImg" idx="2"/>
          </p:nvPr>
        </p:nvSpPr>
        <p:spPr>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ln/>
        </p:spPr>
      </p:sp>
      <p:sp>
        <p:nvSpPr>
          <p:cNvPr id="84994" name="Shape 381"/>
          <p:cNvSpPr>
            <a:spLocks noGrp="1"/>
          </p:cNvSpPr>
          <p:nvPr>
            <p:ph type="body" idx="1"/>
          </p:nvPr>
        </p:nvSpPr>
        <p:spPr>
          <a:xfrm>
            <a:off x="685800" y="4343400"/>
            <a:ext cx="5486400" cy="914400"/>
          </a:xfrm>
          <a:noFill/>
          <a:ln/>
        </p:spPr>
        <p:txBody>
          <a:bodyPr lIns="91425" tIns="91425" rIns="91425" bIns="91425">
            <a:spAutoFit/>
          </a:bodyPr>
          <a:lstStyle/>
          <a:p>
            <a:pPr eaLnBrk="1" hangingPunct="1"/>
            <a:r>
              <a:rPr lang="en-US" b="1" smtClean="0">
                <a:latin typeface="Arial" pitchFamily="84" charset="0"/>
              </a:rPr>
              <a:t>Jesse: </a:t>
            </a:r>
            <a:r>
              <a:rPr lang="en-US" smtClean="0">
                <a:latin typeface="Arial" pitchFamily="84" charset="0"/>
              </a:rPr>
              <a:t>This right here is why you need to research the library in advance!  One director said that if an applicant said that they hadn’t visited the library before, for him, the interview is over.  They didn’t prepare, and that’s reflects a characteristic he doesn’t want on his staff.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p:spPr>
        <p:txBody>
          <a:bodyPr/>
          <a:lstStyle/>
          <a:p>
            <a:fld id="{B9B5DFC1-211B-4C8F-BCC9-40D006F41896}" type="slidenum">
              <a:rPr lang="en-US">
                <a:latin typeface="Arial" pitchFamily="84" charset="0"/>
                <a:ea typeface="ＭＳ Ｐゴシック" pitchFamily="84" charset="-128"/>
                <a:cs typeface="ＭＳ Ｐゴシック" pitchFamily="84" charset="-128"/>
              </a:rPr>
              <a:pPr/>
              <a:t>35</a:t>
            </a:fld>
            <a:endParaRPr lang="en-US">
              <a:latin typeface="Arial" pitchFamily="84" charset="0"/>
              <a:ea typeface="ＭＳ Ｐゴシック" pitchFamily="84" charset="-128"/>
              <a:cs typeface="ＭＳ Ｐゴシック" pitchFamily="84" charset="-128"/>
            </a:endParaRPr>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pPr eaLnBrk="1" hangingPunct="1"/>
            <a:r>
              <a:rPr lang="en-US" b="1" smtClean="0">
                <a:latin typeface="Arial" pitchFamily="84" charset="0"/>
              </a:rPr>
              <a:t>Nicole </a:t>
            </a:r>
            <a:r>
              <a:rPr lang="en-US" smtClean="0">
                <a:latin typeface="Arial" pitchFamily="84" charset="0"/>
              </a:rPr>
              <a:t>Just about any job you want will require you to submit some paperwork, and we’re going to focus on two here… the application and the resume. </a:t>
            </a:r>
          </a:p>
          <a:p>
            <a:pPr eaLnBrk="1" hangingPunct="1"/>
            <a:endParaRPr lang="en-US" smtClean="0">
              <a:latin typeface="Arial" pitchFamily="84" charset="0"/>
            </a:endParaRPr>
          </a:p>
          <a:p>
            <a:pPr eaLnBrk="1" hangingPunct="1"/>
            <a:r>
              <a:rPr lang="en-US" b="1" smtClean="0">
                <a:latin typeface="Arial" pitchFamily="84" charset="0"/>
              </a:rPr>
              <a:t>Jesse: </a:t>
            </a:r>
            <a:r>
              <a:rPr lang="en-US" smtClean="0">
                <a:latin typeface="Arial" pitchFamily="84" charset="0"/>
              </a:rPr>
              <a:t>You may be asking yourself, why all this paperwork?  Or more to the point, why do I need to worry about the resume and the application– they’ve got the same information on them, right?  As we discussed earlier, the civil service process is likely to require you to fill out an application form, which may or may not be scored as a part of your “exam.”  It’s also very likely that you will be able to upload your resume, which may or may not be considered as part of your score.  Either way, you need to make sure that everything you submit represents you in the best possible way.  Consider this the very first assignment of your new job!  </a:t>
            </a:r>
          </a:p>
          <a:p>
            <a:pPr eaLnBrk="1" hangingPunct="1"/>
            <a:endParaRPr lang="en-US" smtClean="0">
              <a:latin typeface="Arial" pitchFamily="84" charset="0"/>
            </a:endParaRPr>
          </a:p>
          <a:p>
            <a:pPr eaLnBrk="1" hangingPunct="1"/>
            <a:endParaRPr lang="en-US" smtClean="0">
              <a:latin typeface="Arial" pitchFamily="84" charset="0"/>
            </a:endParaRPr>
          </a:p>
          <a:p>
            <a:pPr eaLnBrk="1" hangingPunct="1"/>
            <a:r>
              <a:rPr lang="en-US" smtClean="0">
                <a:latin typeface="Arial" pitchFamily="84" charset="0"/>
              </a:rPr>
              <a:t>http://www.flickr.com/photos/videolux/2389320345/</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p:spPr>
        <p:txBody>
          <a:bodyPr/>
          <a:lstStyle/>
          <a:p>
            <a:fld id="{38B48626-D4C0-4301-AED1-D754B791EBA8}" type="slidenum">
              <a:rPr lang="en-US">
                <a:latin typeface="Arial" pitchFamily="84" charset="0"/>
                <a:ea typeface="ＭＳ Ｐゴシック" pitchFamily="84" charset="-128"/>
                <a:cs typeface="ＭＳ Ｐゴシック" pitchFamily="84" charset="-128"/>
              </a:rPr>
              <a:pPr/>
              <a:t>36</a:t>
            </a:fld>
            <a:endParaRPr lang="en-US">
              <a:latin typeface="Arial" pitchFamily="84" charset="0"/>
              <a:ea typeface="ＭＳ Ｐゴシック" pitchFamily="84" charset="-128"/>
              <a:cs typeface="ＭＳ Ｐゴシック" pitchFamily="84" charset="-128"/>
            </a:endParaRPr>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pPr eaLnBrk="1" hangingPunct="1"/>
            <a:r>
              <a:rPr lang="en-US" b="1" smtClean="0">
                <a:latin typeface="Arial" pitchFamily="84" charset="0"/>
              </a:rPr>
              <a:t>Nicole</a:t>
            </a:r>
          </a:p>
          <a:p>
            <a:pPr eaLnBrk="1" hangingPunct="1"/>
            <a:r>
              <a:rPr lang="en-US" b="1" smtClean="0">
                <a:latin typeface="Arial" pitchFamily="84" charset="0"/>
              </a:rPr>
              <a:t>INTERACTIVE:</a:t>
            </a:r>
          </a:p>
          <a:p>
            <a:pPr eaLnBrk="1" hangingPunct="1"/>
            <a:r>
              <a:rPr lang="en-US" b="1" smtClean="0">
                <a:latin typeface="Arial" pitchFamily="84" charset="0"/>
              </a:rPr>
              <a:t>Okay, quick survey: raise your hand if filling out job applications makes you feel like this guy.  Yep, me too.  So here’s a few pointers to get you through it…</a:t>
            </a:r>
          </a:p>
          <a:p>
            <a:pPr eaLnBrk="1" hangingPunct="1"/>
            <a:endParaRPr lang="en-US" smtClean="0">
              <a:latin typeface="Arial" pitchFamily="84" charset="0"/>
            </a:endParaRPr>
          </a:p>
          <a:p>
            <a:pPr eaLnBrk="1" hangingPunct="1"/>
            <a:r>
              <a:rPr lang="en-US" smtClean="0">
                <a:latin typeface="Arial" pitchFamily="84" charset="0"/>
              </a:rPr>
              <a:t>http://www.flickr.com/photos/sybrenstuvel/2468506922/</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a:ln/>
        </p:spPr>
      </p:sp>
      <p:sp>
        <p:nvSpPr>
          <p:cNvPr id="91138" name="Notes Placeholder 2"/>
          <p:cNvSpPr>
            <a:spLocks noGrp="1"/>
          </p:cNvSpPr>
          <p:nvPr>
            <p:ph type="body" idx="1"/>
          </p:nvPr>
        </p:nvSpPr>
        <p:spPr>
          <a:noFill/>
          <a:ln/>
        </p:spPr>
        <p:txBody>
          <a:bodyPr/>
          <a:lstStyle/>
          <a:p>
            <a:pPr eaLnBrk="1" hangingPunct="1"/>
            <a:r>
              <a:rPr lang="en-US" b="1" smtClean="0">
                <a:latin typeface="Arial" pitchFamily="84" charset="0"/>
              </a:rPr>
              <a:t>Jesse: </a:t>
            </a:r>
            <a:r>
              <a:rPr lang="en-US" smtClean="0">
                <a:latin typeface="Arial" pitchFamily="84" charset="0"/>
              </a:rPr>
              <a:t>It seems obvious that you should always follow instructions, but in the civil service environment it's vital.  You can be docked points or even eliminated for any information that is missing or inaccurate.  If at all possible, have a friend look over the application for you, just to make sure you haven't missed or misunderstood anything.  </a:t>
            </a:r>
          </a:p>
          <a:p>
            <a:pPr eaLnBrk="1" hangingPunct="1"/>
            <a:endParaRPr lang="en-US" smtClean="0">
              <a:latin typeface="Arial" pitchFamily="84" charset="0"/>
            </a:endParaRPr>
          </a:p>
        </p:txBody>
      </p:sp>
      <p:sp>
        <p:nvSpPr>
          <p:cNvPr id="91139" name="Slide Number Placeholder 3"/>
          <p:cNvSpPr>
            <a:spLocks noGrp="1"/>
          </p:cNvSpPr>
          <p:nvPr>
            <p:ph type="sldNum" sz="quarter" idx="5"/>
          </p:nvPr>
        </p:nvSpPr>
        <p:spPr>
          <a:noFill/>
        </p:spPr>
        <p:txBody>
          <a:bodyPr/>
          <a:lstStyle/>
          <a:p>
            <a:fld id="{C6632157-2AC2-4F76-9792-0F296FC3CE09}" type="slidenum">
              <a:rPr lang="en-US" smtClean="0">
                <a:latin typeface="Arial" pitchFamily="84" charset="0"/>
                <a:ea typeface="ＭＳ Ｐゴシック" pitchFamily="84" charset="-128"/>
                <a:cs typeface="ＭＳ Ｐゴシック" pitchFamily="84" charset="-128"/>
              </a:rPr>
              <a:pPr/>
              <a:t>37</a:t>
            </a:fld>
            <a:endParaRPr lang="en-US" smtClean="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a:ln/>
        </p:spPr>
      </p:sp>
      <p:sp>
        <p:nvSpPr>
          <p:cNvPr id="93186" name="Notes Placeholder 2"/>
          <p:cNvSpPr>
            <a:spLocks noGrp="1"/>
          </p:cNvSpPr>
          <p:nvPr>
            <p:ph type="body" idx="1"/>
          </p:nvPr>
        </p:nvSpPr>
        <p:spPr>
          <a:noFill/>
          <a:ln/>
        </p:spPr>
        <p:txBody>
          <a:bodyPr/>
          <a:lstStyle/>
          <a:p>
            <a:pPr eaLnBrk="1" hangingPunct="1"/>
            <a:r>
              <a:rPr lang="en-US" b="1" smtClean="0">
                <a:latin typeface="Arial" pitchFamily="84" charset="0"/>
              </a:rPr>
              <a:t>Nicole: </a:t>
            </a:r>
            <a:r>
              <a:rPr lang="en-US" smtClean="0">
                <a:latin typeface="Arial" pitchFamily="84" charset="0"/>
              </a:rPr>
              <a:t>Keep in mind that your application is essentially a sample of business writing that you're submitting to a potential employer.  Be sure to check your grammar, and make sure that all your t's are crossed, i's dotted, and your apostrophes appropriately either there or not!</a:t>
            </a:r>
          </a:p>
          <a:p>
            <a:pPr eaLnBrk="1" hangingPunct="1"/>
            <a:r>
              <a:rPr lang="en-US" smtClean="0">
                <a:latin typeface="Arial" pitchFamily="84" charset="0"/>
              </a:rPr>
              <a:t> </a:t>
            </a:r>
          </a:p>
          <a:p>
            <a:pPr eaLnBrk="1" hangingPunct="1"/>
            <a:endParaRPr lang="en-US" smtClean="0">
              <a:latin typeface="Arial" pitchFamily="84" charset="0"/>
            </a:endParaRPr>
          </a:p>
        </p:txBody>
      </p:sp>
      <p:sp>
        <p:nvSpPr>
          <p:cNvPr id="93187" name="Slide Number Placeholder 3"/>
          <p:cNvSpPr>
            <a:spLocks noGrp="1"/>
          </p:cNvSpPr>
          <p:nvPr>
            <p:ph type="sldNum" sz="quarter" idx="5"/>
          </p:nvPr>
        </p:nvSpPr>
        <p:spPr>
          <a:noFill/>
        </p:spPr>
        <p:txBody>
          <a:bodyPr/>
          <a:lstStyle/>
          <a:p>
            <a:fld id="{CAD246CA-5E75-455C-A869-6A7636F4FAB9}" type="slidenum">
              <a:rPr lang="en-US" smtClean="0">
                <a:latin typeface="Arial" pitchFamily="84" charset="0"/>
                <a:ea typeface="ＭＳ Ｐゴシック" pitchFamily="84" charset="-128"/>
                <a:cs typeface="ＭＳ Ｐゴシック" pitchFamily="84" charset="-128"/>
              </a:rPr>
              <a:pPr/>
              <a:t>38</a:t>
            </a:fld>
            <a:endParaRPr lang="en-US" smtClean="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a:ln/>
        </p:spPr>
      </p:sp>
      <p:sp>
        <p:nvSpPr>
          <p:cNvPr id="95234" name="Notes Placeholder 2"/>
          <p:cNvSpPr>
            <a:spLocks noGrp="1"/>
          </p:cNvSpPr>
          <p:nvPr>
            <p:ph type="body" idx="1"/>
          </p:nvPr>
        </p:nvSpPr>
        <p:spPr>
          <a:noFill/>
          <a:ln/>
        </p:spPr>
        <p:txBody>
          <a:bodyPr/>
          <a:lstStyle/>
          <a:p>
            <a:pPr eaLnBrk="1" hangingPunct="1"/>
            <a:r>
              <a:rPr lang="en-US" b="1" smtClean="0">
                <a:latin typeface="Arial" pitchFamily="84" charset="0"/>
              </a:rPr>
              <a:t>Jesse</a:t>
            </a:r>
          </a:p>
          <a:p>
            <a:pPr eaLnBrk="1" hangingPunct="1"/>
            <a:r>
              <a:rPr lang="en-US" smtClean="0">
                <a:latin typeface="Arial" pitchFamily="84" charset="0"/>
              </a:rPr>
              <a:t>Also, keep in mind that spell check will catch some errors, but not all...</a:t>
            </a:r>
          </a:p>
          <a:p>
            <a:pPr eaLnBrk="1" hangingPunct="1"/>
            <a:r>
              <a:rPr lang="en-US" smtClean="0">
                <a:latin typeface="Arial" pitchFamily="84" charset="0"/>
              </a:rPr>
              <a:t> </a:t>
            </a:r>
          </a:p>
          <a:p>
            <a:pPr eaLnBrk="1" hangingPunct="1"/>
            <a:endParaRPr lang="en-US" smtClean="0">
              <a:latin typeface="Arial" pitchFamily="84" charset="0"/>
            </a:endParaRPr>
          </a:p>
        </p:txBody>
      </p:sp>
      <p:sp>
        <p:nvSpPr>
          <p:cNvPr id="95235" name="Slide Number Placeholder 3"/>
          <p:cNvSpPr>
            <a:spLocks noGrp="1"/>
          </p:cNvSpPr>
          <p:nvPr>
            <p:ph type="sldNum" sz="quarter" idx="5"/>
          </p:nvPr>
        </p:nvSpPr>
        <p:spPr>
          <a:noFill/>
        </p:spPr>
        <p:txBody>
          <a:bodyPr/>
          <a:lstStyle/>
          <a:p>
            <a:fld id="{E4834D8F-4771-4239-ADF8-D10E96C25E30}" type="slidenum">
              <a:rPr lang="en-US" smtClean="0">
                <a:latin typeface="Arial" pitchFamily="84" charset="0"/>
                <a:ea typeface="ＭＳ Ｐゴシック" pitchFamily="84" charset="-128"/>
                <a:cs typeface="ＭＳ Ｐゴシック" pitchFamily="84" charset="-128"/>
              </a:rPr>
              <a:pPr/>
              <a:t>39</a:t>
            </a:fld>
            <a:endParaRPr lang="en-US" smtClean="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3" name="Shape 69"/>
          <p:cNvSpPr>
            <a:spLocks noGrp="1" noRot="1" noChangeAspect="1"/>
          </p:cNvSpPr>
          <p:nvPr>
            <p:ph type="sldImg" idx="2"/>
          </p:nvPr>
        </p:nvSpPr>
        <p:spPr>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ln/>
        </p:spPr>
      </p:sp>
      <p:sp>
        <p:nvSpPr>
          <p:cNvPr id="23554" name="Shape 70"/>
          <p:cNvSpPr>
            <a:spLocks noGrp="1"/>
          </p:cNvSpPr>
          <p:nvPr>
            <p:ph type="body" idx="1"/>
          </p:nvPr>
        </p:nvSpPr>
        <p:spPr>
          <a:xfrm>
            <a:off x="685800" y="4343400"/>
            <a:ext cx="5486400" cy="3732213"/>
          </a:xfrm>
          <a:noFill/>
          <a:ln/>
        </p:spPr>
        <p:txBody>
          <a:bodyPr lIns="91425" tIns="91425" rIns="91425" bIns="91425">
            <a:spAutoFit/>
          </a:bodyPr>
          <a:lstStyle/>
          <a:p>
            <a:pPr eaLnBrk="1" hangingPunct="1"/>
            <a:r>
              <a:rPr lang="en-US">
                <a:latin typeface="Arial" pitchFamily="84" charset="0"/>
              </a:rPr>
              <a:t>
</a:t>
            </a:r>
          </a:p>
          <a:p>
            <a:pPr eaLnBrk="1" hangingPunct="1"/>
            <a:r>
              <a:rPr lang="en-US" b="1">
                <a:latin typeface="Arial" pitchFamily="84" charset="0"/>
              </a:rPr>
              <a:t>Nicole: </a:t>
            </a:r>
            <a:r>
              <a:rPr lang="en-US">
                <a:solidFill>
                  <a:srgbClr val="405030"/>
                </a:solidFill>
                <a:latin typeface="Tahoma" pitchFamily="84" charset="0"/>
                <a:ea typeface="Tahoma" pitchFamily="84" charset="0"/>
                <a:cs typeface="Tahoma" pitchFamily="84" charset="0"/>
                <a:sym typeface="Tahoma" pitchFamily="84" charset="0"/>
              </a:rPr>
              <a:t>I currently work as the Branch Manager for the Woodside and Portola Valley branches of the San Mateo County Library.  For about 3 years, I worked as the Training and Staff Development Manager.  I coordinated staff recruitments, organized trainings and worked on a wide variety of other projects related to training, development, HR and staffing.  Prior to that, I worked on collections and services for teens and children for San Mateo County Library and Phoenix Public Library.  Prior to working in libraries, I was the Executive Director of a literacy tutoring program in Phoenix.</a:t>
            </a:r>
          </a:p>
          <a:p>
            <a:pPr eaLnBrk="1" hangingPunct="1"/>
            <a:endParaRPr lang="en-US">
              <a:latin typeface="Arial" pitchFamily="84" charset="0"/>
            </a:endParaRPr>
          </a:p>
          <a:p>
            <a:pPr eaLnBrk="1" hangingPunct="1">
              <a:buClr>
                <a:srgbClr val="000000"/>
              </a:buClr>
            </a:pPr>
            <a:r>
              <a:rPr lang="en-US" b="1">
                <a:latin typeface="Arial" pitchFamily="84" charset="0"/>
              </a:rPr>
              <a:t>Jesse Lanz...</a:t>
            </a:r>
          </a:p>
          <a:p>
            <a:pPr eaLnBrk="1" hangingPunct="1"/>
            <a:endParaRPr lang="en-US">
              <a:latin typeface="Arial" pitchFamily="84" charset="0"/>
            </a:endParaRPr>
          </a:p>
          <a:p>
            <a:pPr eaLnBrk="1" hangingPunct="1"/>
            <a:endParaRPr lang="en-US">
              <a:latin typeface="Arial" pitchFamily="84" charset="0"/>
            </a:endParaRPr>
          </a:p>
          <a:p>
            <a:pPr eaLnBrk="1" hangingPunct="1">
              <a:buClr>
                <a:srgbClr val="000000"/>
              </a:buClr>
            </a:pPr>
            <a:r>
              <a:rPr lang="en-US">
                <a:latin typeface="Arial" pitchFamily="84" charset="0"/>
              </a:rPr>
              <a:t>We've also polled a lot of managers and library directors in California and beyond for their input on what they're looking for in an applicant.</a:t>
            </a:r>
          </a:p>
          <a:p>
            <a:pPr eaLnBrk="1" hangingPunct="1">
              <a:buClr>
                <a:srgbClr val="000000"/>
              </a:buClr>
            </a:pPr>
            <a:endParaRPr lang="en-US">
              <a:latin typeface="Arial" pitchFamily="84" charset="0"/>
            </a:endParaRPr>
          </a:p>
          <a:p>
            <a:pPr eaLnBrk="1" hangingPunct="1">
              <a:buClr>
                <a:srgbClr val="000000"/>
              </a:buClr>
            </a:pPr>
            <a:r>
              <a:rPr lang="en-US">
                <a:latin typeface="Arial" pitchFamily="84" charset="0"/>
              </a:rPr>
              <a:t>Nicole: Questions: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a:ln/>
        </p:spPr>
      </p:sp>
      <p:sp>
        <p:nvSpPr>
          <p:cNvPr id="97282" name="Notes Placeholder 2"/>
          <p:cNvSpPr>
            <a:spLocks noGrp="1"/>
          </p:cNvSpPr>
          <p:nvPr>
            <p:ph type="body" idx="1"/>
          </p:nvPr>
        </p:nvSpPr>
        <p:spPr>
          <a:noFill/>
          <a:ln/>
        </p:spPr>
        <p:txBody>
          <a:bodyPr/>
          <a:lstStyle/>
          <a:p>
            <a:pPr eaLnBrk="1" hangingPunct="1"/>
            <a:r>
              <a:rPr lang="en-US" b="1" smtClean="0">
                <a:latin typeface="Arial" pitchFamily="84" charset="0"/>
              </a:rPr>
              <a:t>Nicole: </a:t>
            </a:r>
          </a:p>
          <a:p>
            <a:pPr eaLnBrk="1" hangingPunct="1"/>
            <a:r>
              <a:rPr lang="en-US" smtClean="0">
                <a:latin typeface="Arial" pitchFamily="84" charset="0"/>
              </a:rPr>
              <a:t>If there are essay or short answer questions, or you’re asked for a cover letter, you really need to hit the sweet spot with the length and amount of detail you provide.  Think Goldilocks: Not too long, not too short, just right.  You want to be succinct, while also communicating your experience and skills clearly.</a:t>
            </a:r>
          </a:p>
          <a:p>
            <a:pPr eaLnBrk="1" hangingPunct="1"/>
            <a:endParaRPr lang="en-US" smtClean="0">
              <a:latin typeface="Arial" pitchFamily="84" charset="0"/>
            </a:endParaRPr>
          </a:p>
        </p:txBody>
      </p:sp>
      <p:sp>
        <p:nvSpPr>
          <p:cNvPr id="97283" name="Slide Number Placeholder 3"/>
          <p:cNvSpPr>
            <a:spLocks noGrp="1"/>
          </p:cNvSpPr>
          <p:nvPr>
            <p:ph type="sldNum" sz="quarter" idx="5"/>
          </p:nvPr>
        </p:nvSpPr>
        <p:spPr>
          <a:noFill/>
        </p:spPr>
        <p:txBody>
          <a:bodyPr/>
          <a:lstStyle/>
          <a:p>
            <a:fld id="{D0224DAB-7BE1-4AD0-A9F9-B28A1A309017}" type="slidenum">
              <a:rPr lang="en-US" smtClean="0">
                <a:latin typeface="Arial" pitchFamily="84" charset="0"/>
                <a:ea typeface="ＭＳ Ｐゴシック" pitchFamily="84" charset="-128"/>
                <a:cs typeface="ＭＳ Ｐゴシック" pitchFamily="84" charset="-128"/>
              </a:rPr>
              <a:pPr/>
              <a:t>40</a:t>
            </a:fld>
            <a:endParaRPr lang="en-US" smtClean="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a:ln/>
        </p:spPr>
      </p:sp>
      <p:sp>
        <p:nvSpPr>
          <p:cNvPr id="99330" name="Notes Placeholder 2"/>
          <p:cNvSpPr>
            <a:spLocks noGrp="1"/>
          </p:cNvSpPr>
          <p:nvPr>
            <p:ph type="body" idx="1"/>
          </p:nvPr>
        </p:nvSpPr>
        <p:spPr>
          <a:noFill/>
          <a:ln/>
        </p:spPr>
        <p:txBody>
          <a:bodyPr/>
          <a:lstStyle/>
          <a:p>
            <a:pPr eaLnBrk="1" hangingPunct="1"/>
            <a:r>
              <a:rPr lang="en-US" b="1" smtClean="0">
                <a:latin typeface="Arial" pitchFamily="84" charset="0"/>
              </a:rPr>
              <a:t>Jesse: </a:t>
            </a:r>
            <a:r>
              <a:rPr lang="en-US" smtClean="0">
                <a:latin typeface="Arial" pitchFamily="84" charset="0"/>
              </a:rPr>
              <a:t>Some libraries will ask for a resume, some won’t, but will give you the option to upload one.  Whether they’re asking for a resume or application, you want one drafted so that you can input it into an application. </a:t>
            </a:r>
            <a:endParaRPr lang="en-US" b="1" smtClean="0">
              <a:latin typeface="Arial" pitchFamily="84" charset="0"/>
            </a:endParaRPr>
          </a:p>
        </p:txBody>
      </p:sp>
      <p:sp>
        <p:nvSpPr>
          <p:cNvPr id="99331" name="Slide Number Placeholder 3"/>
          <p:cNvSpPr>
            <a:spLocks noGrp="1"/>
          </p:cNvSpPr>
          <p:nvPr>
            <p:ph type="sldNum" sz="quarter" idx="5"/>
          </p:nvPr>
        </p:nvSpPr>
        <p:spPr>
          <a:noFill/>
        </p:spPr>
        <p:txBody>
          <a:bodyPr/>
          <a:lstStyle/>
          <a:p>
            <a:fld id="{E0FED3E9-4C76-49ED-8849-1D473F8BA7C8}" type="slidenum">
              <a:rPr lang="en-US" smtClean="0">
                <a:latin typeface="Arial" pitchFamily="84" charset="0"/>
                <a:ea typeface="ＭＳ Ｐゴシック" pitchFamily="84" charset="-128"/>
                <a:cs typeface="ＭＳ Ｐゴシック" pitchFamily="84" charset="-128"/>
              </a:rPr>
              <a:pPr/>
              <a:t>41</a:t>
            </a:fld>
            <a:endParaRPr lang="en-US" smtClean="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p:spPr>
        <p:txBody>
          <a:bodyPr/>
          <a:lstStyle/>
          <a:p>
            <a:fld id="{E3A99585-422F-4906-B642-E5D3F9A9CB69}" type="slidenum">
              <a:rPr lang="en-US">
                <a:latin typeface="Arial" pitchFamily="84" charset="0"/>
                <a:ea typeface="ＭＳ Ｐゴシック" pitchFamily="84" charset="-128"/>
                <a:cs typeface="ＭＳ Ｐゴシック" pitchFamily="84" charset="-128"/>
              </a:rPr>
              <a:pPr/>
              <a:t>42</a:t>
            </a:fld>
            <a:endParaRPr lang="en-US">
              <a:latin typeface="Arial" pitchFamily="84" charset="0"/>
              <a:ea typeface="ＭＳ Ｐゴシック" pitchFamily="84" charset="-128"/>
              <a:cs typeface="ＭＳ Ｐゴシック" pitchFamily="84" charset="-128"/>
            </a:endParaRPr>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pPr eaLnBrk="1" hangingPunct="1"/>
            <a:r>
              <a:rPr lang="en-US" b="1" smtClean="0">
                <a:latin typeface="Arial" pitchFamily="84" charset="0"/>
              </a:rPr>
              <a:t>Jesse: </a:t>
            </a:r>
            <a:r>
              <a:rPr lang="en-US" smtClean="0">
                <a:latin typeface="Arial" pitchFamily="84" charset="0"/>
              </a:rPr>
              <a:t>Let’s backtrack for just a moment here and define what the purpose of a resume is… A resume is a summary or the highlights of your education and experience.  Its purpose is to get you an interview.  The interview is your opportunity to explain in more detail about your experiences and accomplishments.  For the resume, it's okay to be specific, but you really don't want every last detail... if you do the resume right, you'll get to explain the details in person later...</a:t>
            </a:r>
          </a:p>
          <a:p>
            <a:pPr eaLnBrk="1" hangingPunct="1"/>
            <a:r>
              <a:rPr lang="en-US" smtClean="0">
                <a:latin typeface="Arial" pitchFamily="84" charset="0"/>
              </a:rPr>
              <a:t>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p:spPr>
        <p:txBody>
          <a:bodyPr/>
          <a:lstStyle/>
          <a:p>
            <a:fld id="{992FC4E8-546F-43DA-BBDE-B97CB8AD0BF8}" type="slidenum">
              <a:rPr lang="en-US">
                <a:latin typeface="Arial" pitchFamily="84" charset="0"/>
                <a:ea typeface="ＭＳ Ｐゴシック" pitchFamily="84" charset="-128"/>
                <a:cs typeface="ＭＳ Ｐゴシック" pitchFamily="84" charset="-128"/>
              </a:rPr>
              <a:pPr/>
              <a:t>43</a:t>
            </a:fld>
            <a:endParaRPr lang="en-US">
              <a:latin typeface="Arial" pitchFamily="84" charset="0"/>
              <a:ea typeface="ＭＳ Ｐゴシック" pitchFamily="84" charset="-128"/>
              <a:cs typeface="ＭＳ Ｐゴシック" pitchFamily="84" charset="-128"/>
            </a:endParaRPr>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pPr eaLnBrk="1" hangingPunct="1"/>
            <a:r>
              <a:rPr lang="en-US" b="1" smtClean="0">
                <a:latin typeface="Arial" pitchFamily="84" charset="0"/>
              </a:rPr>
              <a:t>Jesse: </a:t>
            </a:r>
            <a:r>
              <a:rPr lang="en-US" smtClean="0">
                <a:latin typeface="Arial" pitchFamily="84" charset="0"/>
              </a:rPr>
              <a:t>How long should your resume be?  Most good resume books (and you’ll find some in our bibliography) recommend a one page resume.  You will also find some books that recommend a 2-pager, but if you do go with a two page resume make sure that you’re using that second page to the fullest.  If just a few lines are trickling on to that second page, then really you’ve got a one page resume that’s in need of some editing. Also, the  length of your resume may also correlate to where you are in your career.  If you're applying for a library director position and have 10+ years experience in libraries, you've probably earned that extra page. If your resume is more than 2 pages, you probably need to rethink and rework it.  </a:t>
            </a:r>
          </a:p>
          <a:p>
            <a:pPr eaLnBrk="1" hangingPunct="1"/>
            <a:endParaRPr lang="en-US" smtClean="0">
              <a:latin typeface="Arial" pitchFamily="84" charset="0"/>
            </a:endParaRPr>
          </a:p>
          <a:p>
            <a:pPr eaLnBrk="1" hangingPunct="1"/>
            <a:r>
              <a:rPr lang="en-US" b="1" smtClean="0">
                <a:latin typeface="Arial" pitchFamily="84" charset="0"/>
              </a:rPr>
              <a:t>Nicole </a:t>
            </a:r>
            <a:r>
              <a:rPr lang="en-US" smtClean="0">
                <a:latin typeface="Arial" pitchFamily="84" charset="0"/>
              </a:rPr>
              <a:t>After all, it is supposed to be the highlights and summary that will win you an interview– that’s where you’ll have an opportunity to give more details about how your experience is relevant to the job you’re applying for.  While you might think that a longer resume will better enumerate the many ways you are qualified for a position, this can easily backfire.  For one thing, hiring managers are BUSY, so they will appreciate a clear and concise summary of your merits.  And in an extreme case, a very long resume could communicate that you are some sort of ego maniac… or, perhaps even worse for someone applying for librarian work, that you’ve never looked at any resume book, ever.  If you think this can’t happen, we had one colleague report that he received a 78 page resume!  This is not the first step to getting your dream job!   Remember: Goldilocks!</a:t>
            </a:r>
          </a:p>
          <a:p>
            <a:pPr eaLnBrk="1" hangingPunct="1"/>
            <a:endParaRPr lang="en-US" smtClean="0">
              <a:latin typeface="Arial" pitchFamily="84" charset="0"/>
            </a:endParaRPr>
          </a:p>
          <a:p>
            <a:pPr eaLnBrk="1" hangingPunct="1"/>
            <a:r>
              <a:rPr lang="en-US" smtClean="0">
                <a:latin typeface="Arial" pitchFamily="84" charset="0"/>
              </a:rPr>
              <a:t>http://www.flickr.com/photos/bionicteaching/3212235059/</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p:spPr>
        <p:txBody>
          <a:bodyPr/>
          <a:lstStyle/>
          <a:p>
            <a:fld id="{8721DC1F-6793-4BB8-8A08-8E1F8168BDEA}" type="slidenum">
              <a:rPr lang="en-US">
                <a:latin typeface="Arial" pitchFamily="84" charset="0"/>
                <a:ea typeface="ＭＳ Ｐゴシック" pitchFamily="84" charset="-128"/>
                <a:cs typeface="ＭＳ Ｐゴシック" pitchFamily="84" charset="-128"/>
              </a:rPr>
              <a:pPr/>
              <a:t>44</a:t>
            </a:fld>
            <a:endParaRPr lang="en-US">
              <a:latin typeface="Arial" pitchFamily="84" charset="0"/>
              <a:ea typeface="ＭＳ Ｐゴシック" pitchFamily="84" charset="-128"/>
              <a:cs typeface="ＭＳ Ｐゴシック" pitchFamily="84" charset="-128"/>
            </a:endParaRPr>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pPr eaLnBrk="1" hangingPunct="1"/>
            <a:r>
              <a:rPr lang="en-US" b="1" smtClean="0">
                <a:latin typeface="Arial" pitchFamily="84" charset="0"/>
              </a:rPr>
              <a:t>Jesse: </a:t>
            </a:r>
            <a:r>
              <a:rPr lang="en-US" smtClean="0">
                <a:latin typeface="Arial" pitchFamily="84" charset="0"/>
              </a:rPr>
              <a:t>Next, let’s talk for a minute about the overall look of the resume.  The overall visual impression should be neat, clear, and organized.  As far as the font or typeface goes, it needs to be legible and professional.  Type can be very evocative for some people, so it’s best to avoid anything overly flowery, whimsical, or retro.  I would recommend erring on the side of neutral when it comes to fonts.  If you’re </a:t>
            </a:r>
            <a:r>
              <a:rPr lang="en-US" i="1" smtClean="0">
                <a:latin typeface="Arial" pitchFamily="84" charset="0"/>
              </a:rPr>
              <a:t>really</a:t>
            </a:r>
            <a:r>
              <a:rPr lang="en-US" smtClean="0">
                <a:latin typeface="Arial" pitchFamily="84" charset="0"/>
              </a:rPr>
              <a:t> curious about what the typeface on your resume might really be communicating, a great book is </a:t>
            </a:r>
            <a:r>
              <a:rPr lang="en-US" i="1" smtClean="0">
                <a:latin typeface="Arial" pitchFamily="84" charset="0"/>
              </a:rPr>
              <a:t>Just My Type: A Book About Fonts</a:t>
            </a:r>
            <a:r>
              <a:rPr lang="en-US" smtClean="0">
                <a:latin typeface="Arial" pitchFamily="84" charset="0"/>
              </a:rPr>
              <a:t>, by Simon Garfield.  And while we’re speaking about fonts, make sure that you use a size that’s legible.  No cheating on turning your two-page resume into a one-page resume by making the font tiny!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p:cNvSpPr>
          <p:nvPr>
            <p:ph type="sldImg"/>
          </p:nvPr>
        </p:nvSpPr>
        <p:spPr>
          <a:ln/>
        </p:spPr>
      </p:sp>
      <p:sp>
        <p:nvSpPr>
          <p:cNvPr id="107522" name="Notes Placeholder 2"/>
          <p:cNvSpPr>
            <a:spLocks noGrp="1"/>
          </p:cNvSpPr>
          <p:nvPr>
            <p:ph type="body" idx="1"/>
          </p:nvPr>
        </p:nvSpPr>
        <p:spPr>
          <a:noFill/>
          <a:ln/>
        </p:spPr>
        <p:txBody>
          <a:bodyPr/>
          <a:lstStyle/>
          <a:p>
            <a:pPr eaLnBrk="1" hangingPunct="1"/>
            <a:r>
              <a:rPr lang="en-US" b="1" smtClean="0">
                <a:latin typeface="Arial" pitchFamily="84" charset="0"/>
              </a:rPr>
              <a:t>Nicole</a:t>
            </a:r>
          </a:p>
          <a:p>
            <a:pPr eaLnBrk="1" hangingPunct="1"/>
            <a:r>
              <a:rPr lang="en-US" smtClean="0">
                <a:latin typeface="Arial" pitchFamily="84" charset="0"/>
              </a:rPr>
              <a:t>White space is not just for margins!  A resume should not look like a solid block of text.  As you scan the page, your eyes should be drawn to the major sections of the resume.</a:t>
            </a:r>
          </a:p>
          <a:p>
            <a:pPr eaLnBrk="1" hangingPunct="1"/>
            <a:r>
              <a:rPr lang="en-US" smtClean="0">
                <a:latin typeface="Arial" pitchFamily="84" charset="0"/>
              </a:rPr>
              <a:t> </a:t>
            </a:r>
          </a:p>
          <a:p>
            <a:pPr eaLnBrk="1" hangingPunct="1"/>
            <a:endParaRPr lang="en-US" smtClean="0">
              <a:latin typeface="Arial" pitchFamily="84" charset="0"/>
            </a:endParaRPr>
          </a:p>
        </p:txBody>
      </p:sp>
      <p:sp>
        <p:nvSpPr>
          <p:cNvPr id="107523" name="Slide Number Placeholder 3"/>
          <p:cNvSpPr>
            <a:spLocks noGrp="1"/>
          </p:cNvSpPr>
          <p:nvPr>
            <p:ph type="sldNum" sz="quarter" idx="5"/>
          </p:nvPr>
        </p:nvSpPr>
        <p:spPr>
          <a:noFill/>
        </p:spPr>
        <p:txBody>
          <a:bodyPr/>
          <a:lstStyle/>
          <a:p>
            <a:fld id="{EC115198-F795-4E06-B2CC-96E267DE9508}" type="slidenum">
              <a:rPr lang="en-US" smtClean="0">
                <a:latin typeface="Arial" pitchFamily="84" charset="0"/>
                <a:ea typeface="ＭＳ Ｐゴシック" pitchFamily="84" charset="-128"/>
                <a:cs typeface="ＭＳ Ｐゴシック" pitchFamily="84" charset="-128"/>
              </a:rPr>
              <a:pPr/>
              <a:t>45</a:t>
            </a:fld>
            <a:endParaRPr lang="en-US" smtClean="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p:spPr>
        <p:txBody>
          <a:bodyPr/>
          <a:lstStyle/>
          <a:p>
            <a:fld id="{94FC00A8-2F74-41A7-8A78-6DC56BF5122F}" type="slidenum">
              <a:rPr lang="en-US">
                <a:latin typeface="Arial" pitchFamily="84" charset="0"/>
                <a:ea typeface="ＭＳ Ｐゴシック" pitchFamily="84" charset="-128"/>
                <a:cs typeface="ＭＳ Ｐゴシック" pitchFamily="84" charset="-128"/>
              </a:rPr>
              <a:pPr/>
              <a:t>46</a:t>
            </a:fld>
            <a:endParaRPr lang="en-US">
              <a:latin typeface="Arial" pitchFamily="84" charset="0"/>
              <a:ea typeface="ＭＳ Ｐゴシック" pitchFamily="84" charset="-128"/>
              <a:cs typeface="ＭＳ Ｐゴシック" pitchFamily="84" charset="-128"/>
            </a:endParaRPr>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pPr eaLnBrk="1" hangingPunct="1"/>
            <a:r>
              <a:rPr lang="en-US" b="1" smtClean="0">
                <a:latin typeface="Arial" pitchFamily="84" charset="0"/>
              </a:rPr>
              <a:t>Jesse</a:t>
            </a:r>
          </a:p>
          <a:p>
            <a:pPr eaLnBrk="1" hangingPunct="1"/>
            <a:r>
              <a:rPr lang="en-US" smtClean="0">
                <a:latin typeface="Arial" pitchFamily="84" charset="0"/>
              </a:rPr>
              <a:t>It’s absolutely essential to proofread.  Just one silly error could be the difference between getting your dream job and not.  Having someone else proofread your resume is really helpful -- a second set of eyes will often catch what you've become blind to after reworking a resume fifteen hundred times.  Spell check is great, but it’s not perfect.</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p:spPr>
        <p:txBody>
          <a:bodyPr/>
          <a:lstStyle/>
          <a:p>
            <a:fld id="{E2B7F8BA-9550-4804-9B2B-B5F94C5AE86C}" type="slidenum">
              <a:rPr lang="en-US">
                <a:latin typeface="Arial" pitchFamily="84" charset="0"/>
                <a:ea typeface="ＭＳ Ｐゴシック" pitchFamily="84" charset="-128"/>
                <a:cs typeface="ＭＳ Ｐゴシック" pitchFamily="84" charset="-128"/>
              </a:rPr>
              <a:pPr/>
              <a:t>47</a:t>
            </a:fld>
            <a:endParaRPr lang="en-US">
              <a:latin typeface="Arial" pitchFamily="84" charset="0"/>
              <a:ea typeface="ＭＳ Ｐゴシック" pitchFamily="84" charset="-128"/>
              <a:cs typeface="ＭＳ Ｐゴシック" pitchFamily="84" charset="-128"/>
            </a:endParaRPr>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p:spPr>
        <p:txBody>
          <a:bodyPr/>
          <a:lstStyle/>
          <a:p>
            <a:pPr eaLnBrk="1" hangingPunct="1"/>
            <a:r>
              <a:rPr lang="en-US" b="1" smtClean="0">
                <a:latin typeface="Arial" pitchFamily="84" charset="0"/>
              </a:rPr>
              <a:t>Nicole</a:t>
            </a:r>
          </a:p>
          <a:p>
            <a:pPr eaLnBrk="1" hangingPunct="1"/>
            <a:r>
              <a:rPr lang="en-US" b="1" smtClean="0">
                <a:latin typeface="Arial" pitchFamily="84" charset="0"/>
              </a:rPr>
              <a:t>INTERACTIVE</a:t>
            </a:r>
          </a:p>
          <a:p>
            <a:pPr eaLnBrk="1" hangingPunct="1"/>
            <a:r>
              <a:rPr lang="en-US" smtClean="0">
                <a:latin typeface="Arial" pitchFamily="84" charset="0"/>
              </a:rPr>
              <a:t>Okay… show of hands… how many of you can identify what all of these stand for? </a:t>
            </a:r>
          </a:p>
          <a:p>
            <a:pPr eaLnBrk="1" hangingPunct="1"/>
            <a:r>
              <a:rPr lang="en-US" smtClean="0">
                <a:latin typeface="Arial" pitchFamily="84" charset="0"/>
              </a:rPr>
              <a:t>Right, me either, so don’t put them in your resume or application without defining them first.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p:spPr>
        <p:txBody>
          <a:bodyPr/>
          <a:lstStyle/>
          <a:p>
            <a:fld id="{B8EC62DA-F8A7-4141-9F5C-1CC8D5F21C22}" type="slidenum">
              <a:rPr lang="en-US">
                <a:latin typeface="Arial" pitchFamily="84" charset="0"/>
                <a:ea typeface="ＭＳ Ｐゴシック" pitchFamily="84" charset="-128"/>
                <a:cs typeface="ＭＳ Ｐゴシック" pitchFamily="84" charset="-128"/>
              </a:rPr>
              <a:pPr/>
              <a:t>48</a:t>
            </a:fld>
            <a:endParaRPr lang="en-US">
              <a:latin typeface="Arial" pitchFamily="84" charset="0"/>
              <a:ea typeface="ＭＳ Ｐゴシック" pitchFamily="84" charset="-128"/>
              <a:cs typeface="ＭＳ Ｐゴシック" pitchFamily="84" charset="-128"/>
            </a:endParaRPr>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pPr eaLnBrk="1" hangingPunct="1"/>
            <a:r>
              <a:rPr lang="en-US" b="1" smtClean="0">
                <a:latin typeface="Arial" pitchFamily="84" charset="0"/>
              </a:rPr>
              <a:t>Jesse</a:t>
            </a:r>
          </a:p>
          <a:p>
            <a:pPr eaLnBrk="1" hangingPunct="1"/>
            <a:r>
              <a:rPr lang="en-US" smtClean="0">
                <a:latin typeface="Arial" pitchFamily="84" charset="0"/>
              </a:rPr>
              <a:t>You need to be consistent on your resume.  Here are two sets of phrases that you might find on a person’s resume.  The phrases on the left all begin with action verbs and they’re all in the same verb tense.  The phrases on the right mean exactly the same thing, but some start with verbs and others nouns.  The verbs are in different tenses.  Even though it means the same thing, it doesn’t read as well.  One of my favorite career guides </a:t>
            </a:r>
            <a:r>
              <a:rPr lang="en-US" i="1" smtClean="0">
                <a:latin typeface="Arial" pitchFamily="84" charset="0"/>
              </a:rPr>
              <a:t>Can I Wear My Nose Ring to the Interview</a:t>
            </a:r>
            <a:r>
              <a:rPr lang="en-US" smtClean="0">
                <a:latin typeface="Arial" pitchFamily="84" charset="0"/>
              </a:rPr>
              <a:t>? Compares resumes to sonnets or haiku.  Each word should be carefully chosen for maximum effect.  </a:t>
            </a:r>
          </a:p>
          <a:p>
            <a:pPr eaLnBrk="1" hangingPunct="1"/>
            <a:endParaRPr lang="en-US" smtClean="0">
              <a:latin typeface="Arial" pitchFamily="84" charset="0"/>
            </a:endParaRPr>
          </a:p>
          <a:p>
            <a:pPr eaLnBrk="1" hangingPunct="1"/>
            <a:r>
              <a:rPr lang="en-US" b="1" smtClean="0">
                <a:latin typeface="Arial" pitchFamily="84" charset="0"/>
              </a:rPr>
              <a:t>Nicole: </a:t>
            </a:r>
            <a:r>
              <a:rPr lang="en-US" smtClean="0">
                <a:latin typeface="Arial" pitchFamily="84" charset="0"/>
              </a:rPr>
              <a:t>By the way, the phrases on the left are good because they are all consistent with each other, but what would make them even more effective would be to add quantities.  Anything that you can quantify in your resume, do it.  So, in the example above it would be more effective to say “Presented storytimes to 75 children weekly,” “led team of 20,” “designed web page viewed 10,000 times,” “implemented guidelines that increased circulation by 20%”, or “provided customer service in a library with 250,000 annual visits.”  Again, it’s good to pull in key words from the job announcement as applicable.</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p:cNvSpPr>
          <p:nvPr>
            <p:ph type="sldImg"/>
          </p:nvPr>
        </p:nvSpPr>
        <p:spPr>
          <a:ln/>
        </p:spPr>
      </p:sp>
      <p:sp>
        <p:nvSpPr>
          <p:cNvPr id="115714" name="Notes Placeholder 2"/>
          <p:cNvSpPr>
            <a:spLocks noGrp="1"/>
          </p:cNvSpPr>
          <p:nvPr>
            <p:ph type="body" idx="1"/>
          </p:nvPr>
        </p:nvSpPr>
        <p:spPr>
          <a:noFill/>
          <a:ln/>
        </p:spPr>
        <p:txBody>
          <a:bodyPr/>
          <a:lstStyle/>
          <a:p>
            <a:pPr eaLnBrk="1" hangingPunct="1"/>
            <a:r>
              <a:rPr lang="en-US" smtClean="0">
                <a:latin typeface="Arial" pitchFamily="84" charset="0"/>
              </a:rPr>
              <a:t>Jesse: Resumes are typically made up of phrases.  It's not necessary to use complete sentences.  It's also usual to leave out articles "a," "an," and "the."  </a:t>
            </a:r>
          </a:p>
          <a:p>
            <a:pPr eaLnBrk="1" hangingPunct="1"/>
            <a:r>
              <a:rPr lang="en-US" smtClean="0">
                <a:latin typeface="Arial" pitchFamily="84" charset="0"/>
              </a:rPr>
              <a:t> </a:t>
            </a:r>
          </a:p>
          <a:p>
            <a:pPr eaLnBrk="1" hangingPunct="1"/>
            <a:endParaRPr lang="en-US" smtClean="0">
              <a:latin typeface="Arial" pitchFamily="84" charset="0"/>
            </a:endParaRPr>
          </a:p>
        </p:txBody>
      </p:sp>
      <p:sp>
        <p:nvSpPr>
          <p:cNvPr id="115715" name="Slide Number Placeholder 3"/>
          <p:cNvSpPr>
            <a:spLocks noGrp="1"/>
          </p:cNvSpPr>
          <p:nvPr>
            <p:ph type="sldNum" sz="quarter" idx="5"/>
          </p:nvPr>
        </p:nvSpPr>
        <p:spPr>
          <a:noFill/>
        </p:spPr>
        <p:txBody>
          <a:bodyPr/>
          <a:lstStyle/>
          <a:p>
            <a:fld id="{BD120920-B7B0-48E5-A16A-A7B29D1C580B}" type="slidenum">
              <a:rPr lang="en-US" smtClean="0">
                <a:latin typeface="Arial" pitchFamily="84" charset="0"/>
                <a:ea typeface="ＭＳ Ｐゴシック" pitchFamily="84" charset="-128"/>
                <a:cs typeface="ＭＳ Ｐゴシック" pitchFamily="84" charset="-128"/>
              </a:rPr>
              <a:pPr/>
              <a:t>49</a:t>
            </a:fld>
            <a:endParaRPr lang="en-US" smtClean="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1" name="Shape 75"/>
          <p:cNvSpPr>
            <a:spLocks noGrp="1" noRot="1" noChangeAspect="1"/>
          </p:cNvSpPr>
          <p:nvPr>
            <p:ph type="sldImg" idx="2"/>
          </p:nvPr>
        </p:nvSpPr>
        <p:spPr>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ln/>
        </p:spPr>
      </p:sp>
      <p:sp>
        <p:nvSpPr>
          <p:cNvPr id="25602" name="Shape 76"/>
          <p:cNvSpPr>
            <a:spLocks noGrp="1"/>
          </p:cNvSpPr>
          <p:nvPr>
            <p:ph type="body" idx="1"/>
          </p:nvPr>
        </p:nvSpPr>
        <p:spPr>
          <a:xfrm>
            <a:off x="685800" y="4343400"/>
            <a:ext cx="5486400" cy="2597150"/>
          </a:xfrm>
          <a:noFill/>
          <a:ln/>
        </p:spPr>
        <p:txBody>
          <a:bodyPr lIns="91425" tIns="91425" rIns="91425" bIns="91425">
            <a:spAutoFit/>
          </a:bodyPr>
          <a:lstStyle/>
          <a:p>
            <a:pPr eaLnBrk="1" hangingPunct="1"/>
            <a:r>
              <a:rPr lang="en-US" b="1" smtClean="0">
                <a:latin typeface="Arial" pitchFamily="84" charset="0"/>
              </a:rPr>
              <a:t>Nicole: </a:t>
            </a:r>
            <a:r>
              <a:rPr lang="en-US" smtClean="0">
                <a:latin typeface="Arial" pitchFamily="84" charset="0"/>
              </a:rPr>
              <a:t>Oh, and have you heard?  The economy is *still* horrible.  </a:t>
            </a:r>
          </a:p>
          <a:p>
            <a:pPr eaLnBrk="1" hangingPunct="1"/>
            <a:endParaRPr lang="en-US" smtClean="0">
              <a:latin typeface="Arial" pitchFamily="84" charset="0"/>
            </a:endParaRPr>
          </a:p>
          <a:p>
            <a:pPr eaLnBrk="1" hangingPunct="1"/>
            <a:r>
              <a:rPr lang="en-US" b="1" smtClean="0">
                <a:latin typeface="Arial" pitchFamily="84" charset="0"/>
              </a:rPr>
              <a:t>Jesse: </a:t>
            </a:r>
            <a:r>
              <a:rPr lang="en-US" smtClean="0">
                <a:latin typeface="Arial" pitchFamily="84" charset="0"/>
              </a:rPr>
              <a:t>As you may have been informed by NYT, NPR and WSJ -- the economic recovery is slow.  Government tends to be on the tail end of any economic recovery.  We don't need to cite depressing unemployment statistics or talk about the financial straits many libraries find themselves in.  You already know all that.  </a:t>
            </a:r>
          </a:p>
          <a:p>
            <a:pPr eaLnBrk="1" hangingPunct="1"/>
            <a:endParaRPr lang="en-US" smtClean="0">
              <a:latin typeface="Arial" pitchFamily="84" charset="0"/>
            </a:endParaRPr>
          </a:p>
          <a:p>
            <a:pPr eaLnBrk="1" hangingPunct="1"/>
            <a:r>
              <a:rPr lang="en-US" smtClean="0">
                <a:latin typeface="Arial" pitchFamily="84" charset="0"/>
              </a:rPr>
              <a:t>For this reason, now more than ever, it's important to be smart and strategic about how you present yourself in a job interview.  It's critical that you communicate clearly why you're the best possible candidate for your dream job.</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1" name="Shape 355"/>
          <p:cNvSpPr>
            <a:spLocks noGrp="1" noRot="1" noChangeAspect="1"/>
          </p:cNvSpPr>
          <p:nvPr>
            <p:ph type="sldImg" idx="2"/>
          </p:nvPr>
        </p:nvSpPr>
        <p:spPr>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ln/>
        </p:spPr>
      </p:sp>
      <p:sp>
        <p:nvSpPr>
          <p:cNvPr id="117762" name="Shape 356"/>
          <p:cNvSpPr>
            <a:spLocks noGrp="1"/>
          </p:cNvSpPr>
          <p:nvPr>
            <p:ph type="body" idx="1"/>
          </p:nvPr>
        </p:nvSpPr>
        <p:spPr>
          <a:xfrm>
            <a:off x="685800" y="4343400"/>
            <a:ext cx="5486400" cy="549275"/>
          </a:xfrm>
          <a:noFill/>
          <a:ln/>
        </p:spPr>
        <p:txBody>
          <a:bodyPr lIns="91425" tIns="91425" rIns="91425" bIns="91425">
            <a:spAutoFit/>
          </a:bodyPr>
          <a:lstStyle/>
          <a:p>
            <a:pPr eaLnBrk="1" hangingPunct="1"/>
            <a:r>
              <a:rPr lang="en-US">
                <a:solidFill>
                  <a:srgbClr val="FF0000"/>
                </a:solidFill>
                <a:latin typeface="Arial" pitchFamily="84" charset="0"/>
              </a:rPr>
              <a:t>Nicole: </a:t>
            </a:r>
            <a:r>
              <a:rPr lang="en-US" b="1">
                <a:solidFill>
                  <a:srgbClr val="FF0000"/>
                </a:solidFill>
                <a:latin typeface="Arial" pitchFamily="84" charset="0"/>
              </a:rPr>
              <a:t>Now let’s talk about the interview, which can sometimes feel pretty intimidating, almost like a trip to Mordor.</a:t>
            </a:r>
            <a:endParaRPr lang="en-US">
              <a:solidFill>
                <a:srgbClr val="FF0000"/>
              </a:solidFill>
              <a:latin typeface="Arial" pitchFamily="8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p:spPr>
        <p:txBody>
          <a:bodyPr/>
          <a:lstStyle/>
          <a:p>
            <a:fld id="{16B98A88-2E09-4931-AC27-CDB46960EDA9}" type="slidenum">
              <a:rPr lang="en-US">
                <a:latin typeface="Arial" pitchFamily="84" charset="0"/>
                <a:ea typeface="ＭＳ Ｐゴシック" pitchFamily="84" charset="-128"/>
                <a:cs typeface="ＭＳ Ｐゴシック" pitchFamily="84" charset="-128"/>
              </a:rPr>
              <a:pPr/>
              <a:t>51</a:t>
            </a:fld>
            <a:endParaRPr lang="en-US">
              <a:latin typeface="Arial" pitchFamily="84" charset="0"/>
              <a:ea typeface="ＭＳ Ｐゴシック" pitchFamily="84" charset="-128"/>
              <a:cs typeface="ＭＳ Ｐゴシック" pitchFamily="84" charset="-128"/>
            </a:endParaRPr>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p:spPr>
        <p:txBody>
          <a:bodyPr/>
          <a:lstStyle/>
          <a:p>
            <a:pPr eaLnBrk="1" hangingPunct="1"/>
            <a:r>
              <a:rPr lang="en-US">
                <a:latin typeface="Arial" pitchFamily="84" charset="0"/>
              </a:rPr>
              <a:t>Jess: Because we’re back to these guys!  Assuming that you’ve done your homework, spruced up (or totally revamped) your resume, hopefully you’ll end up with an interview.  Nervous?  Well, that’s perfectly normal.  You’ve got a lot riding on this after all– including your dream job– so we’ve got a few tips to help you out.  </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p:spPr>
        <p:txBody>
          <a:bodyPr/>
          <a:lstStyle/>
          <a:p>
            <a:fld id="{87C8D630-BDEF-4AB5-9001-314273089F24}" type="slidenum">
              <a:rPr lang="en-US">
                <a:latin typeface="Arial" pitchFamily="84" charset="0"/>
                <a:ea typeface="ＭＳ Ｐゴシック" pitchFamily="84" charset="-128"/>
                <a:cs typeface="ＭＳ Ｐゴシック" pitchFamily="84" charset="-128"/>
              </a:rPr>
              <a:pPr/>
              <a:t>52</a:t>
            </a:fld>
            <a:endParaRPr lang="en-US">
              <a:latin typeface="Arial" pitchFamily="84" charset="0"/>
              <a:ea typeface="ＭＳ Ｐゴシック" pitchFamily="84" charset="-128"/>
              <a:cs typeface="ＭＳ Ｐゴシック" pitchFamily="84" charset="-128"/>
            </a:endParaRPr>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p:spPr>
        <p:txBody>
          <a:bodyPr/>
          <a:lstStyle/>
          <a:p>
            <a:pPr eaLnBrk="1" hangingPunct="1"/>
            <a:r>
              <a:rPr lang="en-US">
                <a:latin typeface="Arial" pitchFamily="84" charset="0"/>
              </a:rPr>
              <a:t>Nicole; So now you really need to put all the homework you’ve done on your dream library to work.  Just a few minutes ago we saw how important the hiring managers we surveyed felt it was to demonstrate that you’ve adequately researched the job and the library. Your interviewers will certainly notice that you’ve taken the time to do your homework.  Make sure you review your research.</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Placeholder 2"/>
          <p:cNvSpPr>
            <a:spLocks noGrp="1" noRot="1" noChangeAspect="1" noChangeArrowheads="1" noTextEdit="1"/>
          </p:cNvSpPr>
          <p:nvPr>
            <p:ph type="sldImg"/>
          </p:nvPr>
        </p:nvSpPr>
        <p:spPr>
          <a:ln/>
        </p:spPr>
      </p:sp>
      <p:sp>
        <p:nvSpPr>
          <p:cNvPr id="123906" name="Rectangle 3"/>
          <p:cNvSpPr>
            <a:spLocks noGrp="1" noChangeArrowheads="1"/>
          </p:cNvSpPr>
          <p:nvPr>
            <p:ph type="body" idx="1"/>
          </p:nvPr>
        </p:nvSpPr>
        <p:spPr>
          <a:noFill/>
          <a:ln/>
        </p:spPr>
        <p:txBody>
          <a:bodyPr/>
          <a:lstStyle/>
          <a:p>
            <a:r>
              <a:rPr lang="en-US">
                <a:latin typeface="Arial" pitchFamily="84" charset="0"/>
              </a:rPr>
              <a:t>Jesse: </a:t>
            </a:r>
          </a:p>
          <a:p>
            <a:r>
              <a:rPr lang="en-US">
                <a:latin typeface="Arial" pitchFamily="84" charset="0"/>
              </a:rPr>
              <a:t>While you'll never know for certain what questions you'll be asked in an interview, you can probably make an educated guess about the things you'll be asked, based on the job announcement.  If the job announcement lists a lot of customer service duties, be prepared to discuss your customer service experieince.  Being confident that you have answers in mind for these questions will give you a huge head start in terms of preparing for the interview. </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p:spPr>
        <p:txBody>
          <a:bodyPr/>
          <a:lstStyle/>
          <a:p>
            <a:fld id="{EB342A50-3AD7-49CB-9CC8-1EF65E1AD25C}" type="slidenum">
              <a:rPr lang="en-US">
                <a:latin typeface="Arial" pitchFamily="84" charset="0"/>
                <a:ea typeface="ＭＳ Ｐゴシック" pitchFamily="84" charset="-128"/>
                <a:cs typeface="ＭＳ Ｐゴシック" pitchFamily="84" charset="-128"/>
              </a:rPr>
              <a:pPr/>
              <a:t>54</a:t>
            </a:fld>
            <a:endParaRPr lang="en-US">
              <a:latin typeface="Arial" pitchFamily="84" charset="0"/>
              <a:ea typeface="ＭＳ Ｐゴシック" pitchFamily="84" charset="-128"/>
              <a:cs typeface="ＭＳ Ｐゴシック" pitchFamily="84" charset="-128"/>
            </a:endParaRPr>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p:spPr>
        <p:txBody>
          <a:bodyPr/>
          <a:lstStyle/>
          <a:p>
            <a:pPr eaLnBrk="1" hangingPunct="1"/>
            <a:r>
              <a:rPr lang="en-US" b="1">
                <a:latin typeface="Arial" pitchFamily="84" charset="0"/>
              </a:rPr>
              <a:t>Nicole:</a:t>
            </a:r>
          </a:p>
          <a:p>
            <a:pPr eaLnBrk="1" hangingPunct="1"/>
            <a:r>
              <a:rPr lang="en-US" b="1">
                <a:latin typeface="Arial" pitchFamily="84" charset="0"/>
              </a:rPr>
              <a:t>INTERACTIVE</a:t>
            </a:r>
          </a:p>
          <a:p>
            <a:pPr eaLnBrk="1" hangingPunct="1"/>
            <a:r>
              <a:rPr lang="en-US">
                <a:latin typeface="Arial" pitchFamily="84" charset="0"/>
              </a:rPr>
              <a:t>So, I’d like everyone to think about the interviews they’ve been on.  What kids of questions have you been asked?  Answer in the chat…</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Placeholder 2"/>
          <p:cNvSpPr>
            <a:spLocks noGrp="1" noRot="1" noChangeAspect="1" noChangeArrowheads="1" noTextEdit="1"/>
          </p:cNvSpPr>
          <p:nvPr>
            <p:ph type="sldImg"/>
          </p:nvPr>
        </p:nvSpPr>
        <p:spPr>
          <a:ln/>
        </p:spPr>
      </p:sp>
      <p:sp>
        <p:nvSpPr>
          <p:cNvPr id="128002" name="Rectangle 3"/>
          <p:cNvSpPr>
            <a:spLocks noGrp="1" noChangeArrowheads="1"/>
          </p:cNvSpPr>
          <p:nvPr>
            <p:ph type="body" idx="1"/>
          </p:nvPr>
        </p:nvSpPr>
        <p:spPr>
          <a:noFill/>
          <a:ln/>
        </p:spPr>
        <p:txBody>
          <a:bodyPr/>
          <a:lstStyle/>
          <a:p>
            <a:r>
              <a:rPr lang="en-US">
                <a:latin typeface="Arial" pitchFamily="84" charset="0"/>
              </a:rPr>
              <a:t>Jesse: Those are some really good questions.  We asked the same question to our experts, and we found that there were some definite similarities in the questions that they tend to ask on interviews.  Customer service was a popular question topic, and our experts often asked interviewees to describe good customer service experiences they had, even outside of the library setting.  Our experts also asked job candidates how they might handle a disagreement or difference in philosophy with their supervisor or administrator.  They asked questions about the place of technology in the library, and especially about the customer service issues that arise when customers have difficulty with newer technologies.  And finally, they asked a variety of questions that all tried to get candidates to talk about how they handle or approach change. </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Placeholder 2"/>
          <p:cNvSpPr>
            <a:spLocks noGrp="1" noRot="1" noChangeAspect="1" noChangeArrowheads="1" noTextEdit="1"/>
          </p:cNvSpPr>
          <p:nvPr>
            <p:ph type="sldImg"/>
          </p:nvPr>
        </p:nvSpPr>
        <p:spPr>
          <a:ln/>
        </p:spPr>
      </p:sp>
      <p:sp>
        <p:nvSpPr>
          <p:cNvPr id="130050" name="Rectangle 3"/>
          <p:cNvSpPr>
            <a:spLocks noGrp="1" noChangeArrowheads="1"/>
          </p:cNvSpPr>
          <p:nvPr>
            <p:ph type="body" idx="1"/>
          </p:nvPr>
        </p:nvSpPr>
        <p:spPr>
          <a:noFill/>
          <a:ln/>
        </p:spPr>
        <p:txBody>
          <a:bodyPr/>
          <a:lstStyle/>
          <a:p>
            <a:r>
              <a:rPr lang="en-US">
                <a:latin typeface="Arial" pitchFamily="84" charset="0"/>
              </a:rPr>
              <a:t>Nicole: There are some intimidating questions you just know you’re going to get at some point, so be prepared for them.</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a:noFill/>
        </p:spPr>
        <p:txBody>
          <a:bodyPr/>
          <a:lstStyle/>
          <a:p>
            <a:fld id="{D73ACC9D-6E71-4BF0-AB9F-5F782633CEA6}" type="slidenum">
              <a:rPr lang="en-US">
                <a:latin typeface="Arial" pitchFamily="84" charset="0"/>
                <a:ea typeface="ＭＳ Ｐゴシック" pitchFamily="84" charset="-128"/>
                <a:cs typeface="ＭＳ Ｐゴシック" pitchFamily="84" charset="-128"/>
              </a:rPr>
              <a:pPr/>
              <a:t>57</a:t>
            </a:fld>
            <a:endParaRPr lang="en-US">
              <a:latin typeface="Arial" pitchFamily="84" charset="0"/>
              <a:ea typeface="ＭＳ Ｐゴシック" pitchFamily="84" charset="-128"/>
              <a:cs typeface="ＭＳ Ｐゴシック" pitchFamily="84" charset="-128"/>
            </a:endParaRPr>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p:spPr>
        <p:txBody>
          <a:bodyPr/>
          <a:lstStyle/>
          <a:p>
            <a:pPr eaLnBrk="1" hangingPunct="1"/>
            <a:r>
              <a:rPr lang="en-US">
                <a:latin typeface="Arial" pitchFamily="84" charset="0"/>
              </a:rPr>
              <a:t>Jesse:</a:t>
            </a:r>
          </a:p>
          <a:p>
            <a:pPr eaLnBrk="1" hangingPunct="1"/>
            <a:r>
              <a:rPr lang="en-US">
                <a:latin typeface="Arial" pitchFamily="84" charset="0"/>
              </a:rPr>
              <a:t>The first question will often be some combination of the vague and gigantic: "Tell us about yourself" or "Describe how your education and experience have prepared you for this position".... You want to respond with, "Um, can I get a prompt here?  Do you people want to narrow it down?"  However, you should be expecting this question because almost every interview opens with a "warm up" question like this.  You should have a little elevator speech prepared for yourself -- draft and practice a 1-3 minute overview of what makes you a great candidate for the job.  In a way, it's a freebie and a chance to summarize your many sparkling accomplishments and fabulous qualities.</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p:spPr>
        <p:txBody>
          <a:bodyPr/>
          <a:lstStyle/>
          <a:p>
            <a:fld id="{AD9CD7CA-888C-4596-974D-322C24B55143}" type="slidenum">
              <a:rPr lang="en-US">
                <a:latin typeface="Arial" pitchFamily="84" charset="0"/>
                <a:ea typeface="ＭＳ Ｐゴシック" pitchFamily="84" charset="-128"/>
                <a:cs typeface="ＭＳ Ｐゴシック" pitchFamily="84" charset="-128"/>
              </a:rPr>
              <a:pPr/>
              <a:t>58</a:t>
            </a:fld>
            <a:endParaRPr lang="en-US">
              <a:latin typeface="Arial" pitchFamily="84" charset="0"/>
              <a:ea typeface="ＭＳ Ｐゴシック" pitchFamily="84" charset="-128"/>
              <a:cs typeface="ＭＳ Ｐゴシック" pitchFamily="84" charset="-128"/>
            </a:endParaRPr>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p:spPr>
        <p:txBody>
          <a:bodyPr/>
          <a:lstStyle/>
          <a:p>
            <a:pPr eaLnBrk="1" hangingPunct="1"/>
            <a:r>
              <a:rPr lang="en-US">
                <a:latin typeface="Arial" pitchFamily="84" charset="0"/>
              </a:rPr>
              <a:t>NIcole: Why is this question so hard?  Well, first of all, it’s hard because you’re in the interview for your dream job, and you only want to talk about your strengths!  It’s also really tempting to blurt out something trite or disingenuous… like “I work too hard,” “I’m a perfectionist,” or, heaven forbid, “I don’t have any weaknesses.”  The best bet here is to be honest… but use an example of a weakness that you are already working on overcoming.  For example, for me, I’m not a naturally organized person.  It’s definitely a weakness, and when I was younger it was a significant problem for me.  But it’s a weakness I’m aware of, and so I have been working on it for quite some time, and I have a lot of systems in place to keep myself organized.  It doesn’t come naturally and it’s a bit of a slog for me, but I’m always working on it.  </a:t>
            </a:r>
          </a:p>
          <a:p>
            <a:pPr eaLnBrk="1" hangingPunct="1"/>
            <a:endParaRPr lang="en-US">
              <a:latin typeface="Arial" pitchFamily="84" charset="0"/>
            </a:endParaRPr>
          </a:p>
          <a:p>
            <a:pPr eaLnBrk="1" hangingPunct="1"/>
            <a:r>
              <a:rPr lang="en-US">
                <a:latin typeface="Arial" pitchFamily="84" charset="0"/>
              </a:rPr>
              <a:t>Jesse: By the way, the ecard above was intentionally chosen to illustrate another point… if you use humor in an interview, use extreme caution.  While your great sense of humor might be well-received, you might also come across as unprofessional, or even worse offend someone.  The only truly safe topic for humor in an interview is to make fun of yourself.  </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p:spPr>
        <p:txBody>
          <a:bodyPr/>
          <a:lstStyle/>
          <a:p>
            <a:fld id="{7525EE2E-ECAE-4791-8810-211C9CE003BE}" type="slidenum">
              <a:rPr lang="en-US">
                <a:latin typeface="Arial" pitchFamily="84" charset="0"/>
                <a:ea typeface="ＭＳ Ｐゴシック" pitchFamily="84" charset="-128"/>
                <a:cs typeface="ＭＳ Ｐゴシック" pitchFamily="84" charset="-128"/>
              </a:rPr>
              <a:pPr/>
              <a:t>59</a:t>
            </a:fld>
            <a:endParaRPr lang="en-US">
              <a:latin typeface="Arial" pitchFamily="84" charset="0"/>
              <a:ea typeface="ＭＳ Ｐゴシック" pitchFamily="84" charset="-128"/>
              <a:cs typeface="ＭＳ Ｐゴシック" pitchFamily="84" charset="-128"/>
            </a:endParaRPr>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p:spPr>
        <p:txBody>
          <a:bodyPr/>
          <a:lstStyle/>
          <a:p>
            <a:pPr eaLnBrk="1" hangingPunct="1"/>
            <a:r>
              <a:rPr lang="en-US" sz="1000">
                <a:latin typeface="Arial" pitchFamily="84" charset="0"/>
              </a:rPr>
              <a:t>Nicole: We’re librarians and we are used to answering questions, and while this t-shirt may be a little harsh, I think we’re all aware that some questions are better than others.  Often the very last question you’re asked in an interview is if you have any questions for the interviewer.  It’s possible that in a civil service exam-type interview, you *won’t get this opportunity, or what you say at this point may not even be scored, but nevertheless your response is going to be the last thing you say before the interview concludes, so you want it to be memorable.  In a second interview, smart, probing questions will show your interest in the position, demonstrate you’ve spent some time thinking about the position and the organization, and that you’ve got some professional knowledge.</a:t>
            </a:r>
          </a:p>
          <a:p>
            <a:pPr eaLnBrk="1" hangingPunct="1"/>
            <a:endParaRPr lang="en-US" sz="1000">
              <a:latin typeface="Arial" pitchFamily="84" charset="0"/>
            </a:endParaRPr>
          </a:p>
          <a:p>
            <a:pPr eaLnBrk="1" hangingPunct="1"/>
            <a:r>
              <a:rPr lang="en-US" sz="1000">
                <a:latin typeface="Arial" pitchFamily="84" charset="0"/>
              </a:rPr>
              <a:t>Jesse: So, what are good questions to ask?  A good question will demonstrate that you’ve done your homework.  It will show that you’re curious to learn more about the position and the organization.  A not-so-good question will show that you’ve not taken the time to do your homework. It’s okay to ask questions about the interviewers experiences at the library or ask them questions about their thoughts on the organization.  (Interviewers, like just about everyone else, like to talk about themselves!) You should also not ask a question that is very, very specific, or something that your interviewer could have no way of knowing.  Stumping your interviewer with a really tough question might prove that you’re smart, but it could also make the interviewer feel icky or resentful.  This is probably not how you want them to feel while they’re considering hiring you!  </a:t>
            </a:r>
          </a:p>
          <a:p>
            <a:pPr eaLnBrk="1" hangingPunct="1"/>
            <a:endParaRPr lang="en-US" sz="1000">
              <a:latin typeface="Arial" pitchFamily="84" charset="0"/>
            </a:endParaRPr>
          </a:p>
          <a:p>
            <a:pPr eaLnBrk="1" hangingPunct="1"/>
            <a:r>
              <a:rPr lang="en-US" sz="1000">
                <a:latin typeface="Arial" pitchFamily="84" charset="0"/>
              </a:rPr>
              <a:t>Nicole: If you’re worried about this part of the interview, think of a few good questions you’d like to ask in advance and jot them down.  Referring to your notes before asking a question will only show that you’ve thought ahead and prepared.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9" name="Shape 82"/>
          <p:cNvSpPr>
            <a:spLocks noGrp="1" noRot="1" noChangeAspect="1"/>
          </p:cNvSpPr>
          <p:nvPr>
            <p:ph type="sldImg" idx="2"/>
          </p:nvPr>
        </p:nvSpPr>
        <p:spPr>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ln/>
        </p:spPr>
      </p:sp>
      <p:sp>
        <p:nvSpPr>
          <p:cNvPr id="27650" name="Shape 83"/>
          <p:cNvSpPr>
            <a:spLocks noGrp="1"/>
          </p:cNvSpPr>
          <p:nvPr>
            <p:ph type="body" idx="1"/>
          </p:nvPr>
        </p:nvSpPr>
        <p:spPr>
          <a:xfrm>
            <a:off x="685800" y="4343400"/>
            <a:ext cx="5486400" cy="549275"/>
          </a:xfrm>
          <a:noFill/>
          <a:ln/>
        </p:spPr>
        <p:txBody>
          <a:bodyPr lIns="91425" tIns="91425" rIns="91425" bIns="91425">
            <a:spAutoFit/>
          </a:bodyPr>
          <a:lstStyle/>
          <a:p>
            <a:pPr eaLnBrk="1" hangingPunct="1"/>
            <a:r>
              <a:rPr lang="en-US" b="1" smtClean="0">
                <a:latin typeface="Arial" pitchFamily="84" charset="0"/>
              </a:rPr>
              <a:t>Nicole: </a:t>
            </a:r>
            <a:r>
              <a:rPr lang="en-US" smtClean="0">
                <a:latin typeface="Arial" pitchFamily="84" charset="0"/>
              </a:rPr>
              <a:t>Take a deep breath first and relax.  Stay positive throughout your job hunt and remember what Calming Manatee says: Everything Will Be OK</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p:spPr>
        <p:txBody>
          <a:bodyPr/>
          <a:lstStyle/>
          <a:p>
            <a:fld id="{E362B750-6802-48E5-8235-37B8E4850D60}" type="slidenum">
              <a:rPr lang="en-US">
                <a:latin typeface="Arial" pitchFamily="84" charset="0"/>
                <a:ea typeface="ＭＳ Ｐゴシック" pitchFamily="84" charset="-128"/>
                <a:cs typeface="ＭＳ Ｐゴシック" pitchFamily="84" charset="-128"/>
              </a:rPr>
              <a:pPr/>
              <a:t>60</a:t>
            </a:fld>
            <a:endParaRPr lang="en-US">
              <a:latin typeface="Arial" pitchFamily="84" charset="0"/>
              <a:ea typeface="ＭＳ Ｐゴシック" pitchFamily="84" charset="-128"/>
              <a:cs typeface="ＭＳ Ｐゴシック" pitchFamily="84" charset="-128"/>
            </a:endParaRPr>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p:spPr>
        <p:txBody>
          <a:bodyPr/>
          <a:lstStyle/>
          <a:p>
            <a:pPr eaLnBrk="1" hangingPunct="1"/>
            <a:r>
              <a:rPr lang="en-US">
                <a:latin typeface="Arial" pitchFamily="84" charset="0"/>
              </a:rPr>
              <a:t>Jesse: For some of us, talking about ourselves isn’t easy, but this is something you’ll have to get over if you want to get your dream job!  It’s a good idea to think about 4 to 5 stories you can tell about yourself that demonstrate the qualities that your future employer is likely to want.  Practice these stories.  Tell them to yourself in the mirror, or to your dog if you need to.  Just get used to telling them!  </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p:spPr>
        <p:txBody>
          <a:bodyPr/>
          <a:lstStyle/>
          <a:p>
            <a:fld id="{A3A2633B-A113-4C5C-A305-E48931D470D0}" type="slidenum">
              <a:rPr lang="en-US">
                <a:latin typeface="Arial" pitchFamily="84" charset="0"/>
                <a:ea typeface="ＭＳ Ｐゴシック" pitchFamily="84" charset="-128"/>
                <a:cs typeface="ＭＳ Ｐゴシック" pitchFamily="84" charset="-128"/>
              </a:rPr>
              <a:pPr/>
              <a:t>61</a:t>
            </a:fld>
            <a:endParaRPr lang="en-US">
              <a:latin typeface="Arial" pitchFamily="84" charset="0"/>
              <a:ea typeface="ＭＳ Ｐゴシック" pitchFamily="84" charset="-128"/>
              <a:cs typeface="ＭＳ Ｐゴシック" pitchFamily="84" charset="-128"/>
            </a:endParaRPr>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pPr eaLnBrk="1" hangingPunct="1"/>
            <a:r>
              <a:rPr lang="en-US">
                <a:latin typeface="Arial" pitchFamily="84" charset="0"/>
              </a:rPr>
              <a:t>Nicole: If the answer to this isn’t clear, or if it isn’t favorable, rethink and tweak your stories until you’ve got stories that do demonstrate that you are the right candidate for the job.  </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p:spPr>
        <p:txBody>
          <a:bodyPr/>
          <a:lstStyle/>
          <a:p>
            <a:fld id="{0A7BFFEC-3677-4A16-A567-4F5B2237FE7C}" type="slidenum">
              <a:rPr lang="en-US">
                <a:latin typeface="Arial" pitchFamily="84" charset="0"/>
                <a:ea typeface="ＭＳ Ｐゴシック" pitchFamily="84" charset="-128"/>
                <a:cs typeface="ＭＳ Ｐゴシック" pitchFamily="84" charset="-128"/>
              </a:rPr>
              <a:pPr/>
              <a:t>62</a:t>
            </a:fld>
            <a:endParaRPr lang="en-US">
              <a:latin typeface="Arial" pitchFamily="84" charset="0"/>
              <a:ea typeface="ＭＳ Ｐゴシック" pitchFamily="84" charset="-128"/>
              <a:cs typeface="ＭＳ Ｐゴシック" pitchFamily="84" charset="-128"/>
            </a:endParaRPr>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p:spPr>
        <p:txBody>
          <a:bodyPr/>
          <a:lstStyle/>
          <a:p>
            <a:pPr eaLnBrk="1" hangingPunct="1"/>
            <a:r>
              <a:rPr lang="en-US">
                <a:latin typeface="Arial" pitchFamily="84" charset="0"/>
              </a:rPr>
              <a:t>Jesse: Now that you’ve thought about all of the questions you may be asked, as well as some that you’d like to ask yourself, have a friend ask you these questions.  A good friend will give you some honest feedback about your answers!  If you want to be really sure how you’re coming across, video yourself answering the questions.  Now, this is not for the faint-of-heart.  You may be surprised at how often you say “um”, that you raise your voice at the end of every phrase so your answers sound more like questions, or even notice that you have some sort of distracting habit like touching your face or playing with your earrings while you talk -- Umm, Nicole.  </a:t>
            </a:r>
          </a:p>
          <a:p>
            <a:pPr eaLnBrk="1" hangingPunct="1"/>
            <a:endParaRPr lang="en-US">
              <a:latin typeface="Arial" pitchFamily="84" charset="0"/>
            </a:endParaRPr>
          </a:p>
          <a:p>
            <a:pPr eaLnBrk="1" hangingPunct="1"/>
            <a:r>
              <a:rPr lang="en-US">
                <a:latin typeface="Arial" pitchFamily="84" charset="0"/>
              </a:rPr>
              <a:t>Nicole: Yes, its true I do that -- as I was informed by my wife while she was quizzing me on interview questions!  But knowing is half the battle!  But once you have this information, you can work to be more self-aware about how you’re coming across during the interview, and make sure that your communication style isn’t getting in the way of the substance of your answers.  </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a:noFill/>
        </p:spPr>
        <p:txBody>
          <a:bodyPr/>
          <a:lstStyle/>
          <a:p>
            <a:fld id="{ED64286B-5D5A-4CFA-B3C1-106DDE2BF42D}" type="slidenum">
              <a:rPr lang="en-US">
                <a:latin typeface="Arial" pitchFamily="84" charset="0"/>
                <a:ea typeface="ＭＳ Ｐゴシック" pitchFamily="84" charset="-128"/>
                <a:cs typeface="ＭＳ Ｐゴシック" pitchFamily="84" charset="-128"/>
              </a:rPr>
              <a:pPr/>
              <a:t>63</a:t>
            </a:fld>
            <a:endParaRPr lang="en-US">
              <a:latin typeface="Arial" pitchFamily="84" charset="0"/>
              <a:ea typeface="ＭＳ Ｐゴシック" pitchFamily="84" charset="-128"/>
              <a:cs typeface="ＭＳ Ｐゴシック" pitchFamily="84" charset="-128"/>
            </a:endParaRPr>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p:spPr>
        <p:txBody>
          <a:bodyPr/>
          <a:lstStyle/>
          <a:p>
            <a:pPr eaLnBrk="1" hangingPunct="1"/>
            <a:r>
              <a:rPr lang="en-US">
                <a:latin typeface="Arial" pitchFamily="84" charset="0"/>
              </a:rPr>
              <a:t>Jesse: Now it’s the day of your interview.  Here’s a few tips to help you through the main event.  First of all, it’s normal to want to jump into every question the moment you are asked it, but there’s nothing wrong with taking a moment to pause and reflect before you start responding.  </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a:noFill/>
        </p:spPr>
        <p:txBody>
          <a:bodyPr/>
          <a:lstStyle/>
          <a:p>
            <a:fld id="{F3B45D4E-DAEC-43DD-A75C-89B8F7968087}" type="slidenum">
              <a:rPr lang="en-US">
                <a:latin typeface="Arial" pitchFamily="84" charset="0"/>
                <a:ea typeface="ＭＳ Ｐゴシック" pitchFamily="84" charset="-128"/>
                <a:cs typeface="ＭＳ Ｐゴシック" pitchFamily="84" charset="-128"/>
              </a:rPr>
              <a:pPr/>
              <a:t>64</a:t>
            </a:fld>
            <a:endParaRPr lang="en-US">
              <a:latin typeface="Arial" pitchFamily="84" charset="0"/>
              <a:ea typeface="ＭＳ Ｐゴシック" pitchFamily="84" charset="-128"/>
              <a:cs typeface="ＭＳ Ｐゴシック" pitchFamily="84" charset="-128"/>
            </a:endParaRPr>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p:spPr>
        <p:txBody>
          <a:bodyPr/>
          <a:lstStyle/>
          <a:p>
            <a:pPr eaLnBrk="1" hangingPunct="1"/>
            <a:r>
              <a:rPr lang="en-US">
                <a:latin typeface="Arial" pitchFamily="84" charset="0"/>
              </a:rPr>
              <a:t>Nicole: As you answer each question, you want to make sure you answer fully.  On the other hand, interviews will quickly become bored or impatient if you’re rambling.  Since you’ve done your research and practiced, you’ll be able to clearly and concisely answer each question.  (And telling great and to-the-point stories about yourself while you do!)  Remember, you don’t need to give every single detail of your experience, but you want to leave your interviewers with an accurate picture of your merits. Again, Goldilocks!</a:t>
            </a:r>
          </a:p>
          <a:p>
            <a:pPr eaLnBrk="1" hangingPunct="1"/>
            <a:endParaRPr lang="en-US">
              <a:latin typeface="Arial" pitchFamily="84" charset="0"/>
            </a:endParaRPr>
          </a:p>
          <a:p>
            <a:pPr eaLnBrk="1" hangingPunct="1"/>
            <a:r>
              <a:rPr lang="en-US">
                <a:latin typeface="Arial" pitchFamily="84" charset="0"/>
              </a:rPr>
              <a:t>Jesse: A good framework for getting your stories concise is STAR -- situation or task, action, result -- pull a specific situation and describe it in 2-3 sentences; describe the action you took, keeping the action on what you actually did; describe the result, i.e., how successful your actions were, what you learned, etc., again, keeping it brief.</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p:spPr>
        <p:txBody>
          <a:bodyPr/>
          <a:lstStyle/>
          <a:p>
            <a:fld id="{4F045640-E718-44F6-AF83-E57679879123}" type="slidenum">
              <a:rPr lang="en-US">
                <a:latin typeface="Arial" pitchFamily="84" charset="0"/>
                <a:ea typeface="ＭＳ Ｐゴシック" pitchFamily="84" charset="-128"/>
                <a:cs typeface="ＭＳ Ｐゴシック" pitchFamily="84" charset="-128"/>
              </a:rPr>
              <a:pPr/>
              <a:t>65</a:t>
            </a:fld>
            <a:endParaRPr lang="en-US">
              <a:latin typeface="Arial" pitchFamily="84" charset="0"/>
              <a:ea typeface="ＭＳ Ｐゴシック" pitchFamily="84" charset="-128"/>
              <a:cs typeface="ＭＳ Ｐゴシック" pitchFamily="84" charset="-128"/>
            </a:endParaRPr>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p:spPr>
        <p:txBody>
          <a:bodyPr/>
          <a:lstStyle/>
          <a:p>
            <a:pPr eaLnBrk="1" hangingPunct="1"/>
            <a:r>
              <a:rPr lang="en-US">
                <a:latin typeface="Arial" pitchFamily="84" charset="0"/>
              </a:rPr>
              <a:t>Jesse: You wouldn’t think we would have to remind professional librarians of this, but several of the hiring managers we surveyed noted that it’s very important for job candidates to look the part.</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p:spPr>
        <p:txBody>
          <a:bodyPr/>
          <a:lstStyle/>
          <a:p>
            <a:fld id="{2A11FD68-DEB0-4DAD-A382-08E13642E856}" type="slidenum">
              <a:rPr lang="en-US">
                <a:latin typeface="Arial" pitchFamily="84" charset="0"/>
                <a:ea typeface="ＭＳ Ｐゴシック" pitchFamily="84" charset="-128"/>
                <a:cs typeface="ＭＳ Ｐゴシック" pitchFamily="84" charset="-128"/>
              </a:rPr>
              <a:pPr/>
              <a:t>66</a:t>
            </a:fld>
            <a:endParaRPr lang="en-US">
              <a:latin typeface="Arial" pitchFamily="84" charset="0"/>
              <a:ea typeface="ＭＳ Ｐゴシック" pitchFamily="84" charset="-128"/>
              <a:cs typeface="ＭＳ Ｐゴシック" pitchFamily="84" charset="-128"/>
            </a:endParaRPr>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p:spPr>
        <p:txBody>
          <a:bodyPr/>
          <a:lstStyle/>
          <a:p>
            <a:pPr eaLnBrk="1" hangingPunct="1"/>
            <a:r>
              <a:rPr lang="en-US">
                <a:latin typeface="Arial" pitchFamily="84" charset="0"/>
              </a:rPr>
              <a:t>Nicole: This also might seem like an obvious tip, but if you’ve never taken part in a civil service panel interview before you might get thrown off.  Remember, shake hands with each member of the panel at the beginning of the interview as you introduce yourself, and then again at the end.  As you’re leaving, make sure that you thank the panel for their time.  It never, ever hurts to say “thank you”!</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p:cNvSpPr>
            <a:spLocks noGrp="1" noChangeArrowheads="1"/>
          </p:cNvSpPr>
          <p:nvPr>
            <p:ph type="sldNum" sz="quarter" idx="5"/>
          </p:nvPr>
        </p:nvSpPr>
        <p:spPr>
          <a:noFill/>
        </p:spPr>
        <p:txBody>
          <a:bodyPr/>
          <a:lstStyle/>
          <a:p>
            <a:fld id="{9743097C-0566-4FD1-ACB9-2D2DEBE1B44F}" type="slidenum">
              <a:rPr lang="en-US">
                <a:latin typeface="Arial" pitchFamily="84" charset="0"/>
                <a:ea typeface="ＭＳ Ｐゴシック" pitchFamily="84" charset="-128"/>
                <a:cs typeface="ＭＳ Ｐゴシック" pitchFamily="84" charset="-128"/>
              </a:rPr>
              <a:pPr/>
              <a:t>67</a:t>
            </a:fld>
            <a:endParaRPr lang="en-US">
              <a:latin typeface="Arial" pitchFamily="84" charset="0"/>
              <a:ea typeface="ＭＳ Ｐゴシック" pitchFamily="84" charset="-128"/>
              <a:cs typeface="ＭＳ Ｐゴシック" pitchFamily="84" charset="-128"/>
            </a:endParaRPr>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p:spPr>
        <p:txBody>
          <a:bodyPr/>
          <a:lstStyle/>
          <a:p>
            <a:pPr eaLnBrk="1" hangingPunct="1"/>
            <a:r>
              <a:rPr lang="en-US">
                <a:latin typeface="Arial" pitchFamily="84" charset="0"/>
              </a:rPr>
              <a:t>Jesse: Throughout the course of the interview, you’ll want to be sure that you make eye contact with each of the members of the interview panel.  If the panel members are taking turns asking the questions, it’s okay to direct your answer more to the person that asked the question.  You want to avoid only making eye contact with one of your interviewers.  When you’re shaking hands, make sure that you make eye contact then, too.  </a:t>
            </a:r>
          </a:p>
          <a:p>
            <a:pPr eaLnBrk="1" hangingPunct="1"/>
            <a:endParaRPr lang="en-US">
              <a:latin typeface="Arial" pitchFamily="84" charset="0"/>
            </a:endParaRPr>
          </a:p>
          <a:p>
            <a:pPr eaLnBrk="1" hangingPunct="1"/>
            <a:r>
              <a:rPr lang="en-US">
                <a:latin typeface="Arial" pitchFamily="84" charset="0"/>
              </a:rPr>
              <a:t>Nicole: Please note: You also don’t want to confuse eye contact with staring.  It’s okay to look away occasionally!  Also, keep in mind that your interviewers are going to want to look at you.  You want to give them an opportunity to observe you without making them feel awkward by staring back.  </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a:noFill/>
        </p:spPr>
        <p:txBody>
          <a:bodyPr/>
          <a:lstStyle/>
          <a:p>
            <a:fld id="{F14471EA-9993-41C3-81BC-D5EFEAED8638}" type="slidenum">
              <a:rPr lang="en-US">
                <a:latin typeface="Arial" pitchFamily="84" charset="0"/>
                <a:ea typeface="ＭＳ Ｐゴシック" pitchFamily="84" charset="-128"/>
                <a:cs typeface="ＭＳ Ｐゴシック" pitchFamily="84" charset="-128"/>
              </a:rPr>
              <a:pPr/>
              <a:t>68</a:t>
            </a:fld>
            <a:endParaRPr lang="en-US">
              <a:latin typeface="Arial" pitchFamily="84" charset="0"/>
              <a:ea typeface="ＭＳ Ｐゴシック" pitchFamily="84" charset="-128"/>
              <a:cs typeface="ＭＳ Ｐゴシック" pitchFamily="84" charset="-128"/>
            </a:endParaRPr>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p:spPr>
        <p:txBody>
          <a:bodyPr/>
          <a:lstStyle/>
          <a:p>
            <a:pPr eaLnBrk="1" hangingPunct="1"/>
            <a:r>
              <a:rPr lang="en-US">
                <a:latin typeface="Arial" pitchFamily="84" charset="0"/>
              </a:rPr>
              <a:t>Jesse: It’s perfectly normal to be nervous for interviews!  We aren’t going to tell you that you shouldn’t be.  In fact, being nervous is just a sign that you want to do well.  Take a few deep breaths… this really helps!  </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a:noFill/>
        </p:spPr>
        <p:txBody>
          <a:bodyPr/>
          <a:lstStyle/>
          <a:p>
            <a:fld id="{1717FB6D-D3FC-422D-8283-2497FC62B695}" type="slidenum">
              <a:rPr lang="en-US">
                <a:latin typeface="Arial" pitchFamily="84" charset="0"/>
                <a:ea typeface="ＭＳ Ｐゴシック" pitchFamily="84" charset="-128"/>
                <a:cs typeface="ＭＳ Ｐゴシック" pitchFamily="84" charset="-128"/>
              </a:rPr>
              <a:pPr/>
              <a:t>69</a:t>
            </a:fld>
            <a:endParaRPr lang="en-US">
              <a:latin typeface="Arial" pitchFamily="84" charset="0"/>
              <a:ea typeface="ＭＳ Ｐゴシック" pitchFamily="84" charset="-128"/>
              <a:cs typeface="ＭＳ Ｐゴシック" pitchFamily="84" charset="-128"/>
            </a:endParaRPr>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ln/>
        </p:spPr>
        <p:txBody>
          <a:bodyPr/>
          <a:lstStyle/>
          <a:p>
            <a:pPr eaLnBrk="1" hangingPunct="1"/>
            <a:r>
              <a:rPr lang="en-US">
                <a:latin typeface="Arial" pitchFamily="84" charset="0"/>
              </a:rPr>
              <a:t>Nicole:  If you’re still nervous, it’s good to keep in mind that the people sitting across the table are also nervous!  Hiring and training a new employee represents a huge investment in time and resources.  The people interviewing you are making this decision based on a few pieces of paper and a short conversation with you… they should be nervous.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7" name="Shape 88"/>
          <p:cNvSpPr>
            <a:spLocks noGrp="1" noRot="1" noChangeAspect="1"/>
          </p:cNvSpPr>
          <p:nvPr>
            <p:ph type="sldImg" idx="2"/>
          </p:nvPr>
        </p:nvSpPr>
        <p:spPr>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ln/>
        </p:spPr>
      </p:sp>
      <p:sp>
        <p:nvSpPr>
          <p:cNvPr id="29698" name="Shape 89"/>
          <p:cNvSpPr>
            <a:spLocks noGrp="1"/>
          </p:cNvSpPr>
          <p:nvPr>
            <p:ph type="body" idx="1"/>
          </p:nvPr>
        </p:nvSpPr>
        <p:spPr>
          <a:xfrm>
            <a:off x="685800" y="4343400"/>
            <a:ext cx="5486400" cy="1208088"/>
          </a:xfrm>
          <a:noFill/>
          <a:ln/>
        </p:spPr>
        <p:txBody>
          <a:bodyPr lIns="91425" tIns="91425" rIns="91425" bIns="91425">
            <a:spAutoFit/>
          </a:bodyPr>
          <a:lstStyle/>
          <a:p>
            <a:pPr eaLnBrk="1" hangingPunct="1"/>
            <a:r>
              <a:rPr lang="en-US" b="1" smtClean="0">
                <a:latin typeface="Arial" pitchFamily="84" charset="0"/>
              </a:rPr>
              <a:t>Jesse: </a:t>
            </a:r>
            <a:r>
              <a:rPr lang="en-US" smtClean="0">
                <a:latin typeface="Arial" pitchFamily="84" charset="0"/>
              </a:rPr>
              <a:t>We’re going to talk about figuring out what you want to do; the civil service process; and how to develop successful resumes, applications and interviews.</a:t>
            </a:r>
          </a:p>
          <a:p>
            <a:pPr eaLnBrk="1" hangingPunct="1"/>
            <a:endParaRPr lang="en-US" smtClean="0">
              <a:latin typeface="Arial" pitchFamily="84" charset="0"/>
            </a:endParaRPr>
          </a:p>
          <a:p>
            <a:pPr eaLnBrk="1" hangingPunct="1"/>
            <a:r>
              <a:rPr lang="en-US" smtClean="0">
                <a:latin typeface="Arial" pitchFamily="84" charset="0"/>
              </a:rPr>
              <a:t>So this is what we're going to talk about today.  We want to help you...</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Placeholder 2"/>
          <p:cNvSpPr>
            <a:spLocks noGrp="1" noRot="1" noChangeAspect="1" noChangeArrowheads="1" noTextEdit="1"/>
          </p:cNvSpPr>
          <p:nvPr>
            <p:ph type="sldImg"/>
          </p:nvPr>
        </p:nvSpPr>
        <p:spPr>
          <a:ln/>
        </p:spPr>
      </p:sp>
      <p:sp>
        <p:nvSpPr>
          <p:cNvPr id="158722" name="Rectangle 3"/>
          <p:cNvSpPr>
            <a:spLocks noGrp="1" noChangeArrowheads="1"/>
          </p:cNvSpPr>
          <p:nvPr>
            <p:ph type="body" idx="1"/>
          </p:nvPr>
        </p:nvSpPr>
        <p:spPr>
          <a:noFill/>
          <a:ln/>
        </p:spPr>
        <p:txBody>
          <a:bodyPr/>
          <a:lstStyle/>
          <a:p>
            <a:r>
              <a:rPr lang="en-US" sz="3000">
                <a:solidFill>
                  <a:srgbClr val="191919"/>
                </a:solidFill>
                <a:latin typeface="Arial" pitchFamily="84" charset="0"/>
                <a:ea typeface="Arial" pitchFamily="84" charset="0"/>
                <a:cs typeface="Arial" pitchFamily="84" charset="0"/>
              </a:rPr>
              <a:t>Jesse: Everyone on the interview panel wants </a:t>
            </a:r>
            <a:r>
              <a:rPr lang="en-US" sz="3000" b="1" i="1">
                <a:solidFill>
                  <a:srgbClr val="191919"/>
                </a:solidFill>
                <a:latin typeface="Arial" pitchFamily="84" charset="0"/>
                <a:ea typeface="Arial" pitchFamily="84" charset="0"/>
                <a:cs typeface="Arial" pitchFamily="84" charset="0"/>
              </a:rPr>
              <a:t>you</a:t>
            </a:r>
            <a:r>
              <a:rPr lang="en-US" sz="3000">
                <a:solidFill>
                  <a:srgbClr val="191919"/>
                </a:solidFill>
                <a:latin typeface="Arial" pitchFamily="84" charset="0"/>
                <a:ea typeface="Arial" pitchFamily="84" charset="0"/>
                <a:cs typeface="Arial" pitchFamily="84" charset="0"/>
              </a:rPr>
              <a:t> to make it abundantly clear that you are the best possible candidate for their position!  They want you to make their job of hiring a new staff member an easy, clear-cut decision.</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0769" name="Shape 402"/>
          <p:cNvSpPr>
            <a:spLocks noGrp="1" noRot="1" noChangeAspect="1"/>
          </p:cNvSpPr>
          <p:nvPr>
            <p:ph type="sldImg" idx="2"/>
          </p:nvPr>
        </p:nvSpPr>
        <p:spPr>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ln/>
        </p:spPr>
      </p:sp>
      <p:sp>
        <p:nvSpPr>
          <p:cNvPr id="160770" name="Shape 403"/>
          <p:cNvSpPr>
            <a:spLocks noGrp="1"/>
          </p:cNvSpPr>
          <p:nvPr>
            <p:ph type="body" idx="1"/>
          </p:nvPr>
        </p:nvSpPr>
        <p:spPr>
          <a:xfrm>
            <a:off x="685800" y="4343400"/>
            <a:ext cx="5486400" cy="914400"/>
          </a:xfrm>
          <a:noFill/>
          <a:ln/>
        </p:spPr>
        <p:txBody>
          <a:bodyPr lIns="91425" tIns="91425" rIns="91425" bIns="91425">
            <a:spAutoFit/>
          </a:bodyPr>
          <a:lstStyle/>
          <a:p>
            <a:pPr eaLnBrk="1" hangingPunct="1"/>
            <a:r>
              <a:rPr lang="en-US">
                <a:latin typeface="Arial" pitchFamily="84" charset="0"/>
              </a:rPr>
              <a:t>Nicole: ...And if you don't get the job, and you're feeling really discouraged, I want you to imagine that this guy got the job.  When I don’t get a job I’ve applied for, and was really excited about, I just imagine that the most amazing, awesome, super heroic person possible got the job.  Obviously, right?</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Placeholder 2"/>
          <p:cNvSpPr>
            <a:spLocks noGrp="1" noRot="1" noChangeAspect="1" noChangeArrowheads="1" noTextEdit="1"/>
          </p:cNvSpPr>
          <p:nvPr>
            <p:ph type="sldImg"/>
          </p:nvPr>
        </p:nvSpPr>
        <p:spPr>
          <a:ln/>
        </p:spPr>
      </p:sp>
      <p:sp>
        <p:nvSpPr>
          <p:cNvPr id="162818" name="Rectangle 3"/>
          <p:cNvSpPr>
            <a:spLocks noGrp="1" noChangeArrowheads="1"/>
          </p:cNvSpPr>
          <p:nvPr>
            <p:ph type="body" idx="1"/>
          </p:nvPr>
        </p:nvSpPr>
        <p:spPr>
          <a:noFill/>
          <a:ln/>
        </p:spPr>
        <p:txBody>
          <a:bodyPr/>
          <a:lstStyle/>
          <a:p>
            <a:r>
              <a:rPr lang="en-US">
                <a:latin typeface="Arial" pitchFamily="84" charset="0"/>
              </a:rPr>
              <a:t>Jesse: Questions, type in chat.</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Slide Image Placeholder 1"/>
          <p:cNvSpPr>
            <a:spLocks noGrp="1" noRot="1" noChangeAspect="1"/>
          </p:cNvSpPr>
          <p:nvPr>
            <p:ph type="sldImg"/>
          </p:nvPr>
        </p:nvSpPr>
        <p:spPr>
          <a:ln/>
        </p:spPr>
      </p:sp>
      <p:sp>
        <p:nvSpPr>
          <p:cNvPr id="164866" name="Notes Placeholder 2"/>
          <p:cNvSpPr>
            <a:spLocks noGrp="1"/>
          </p:cNvSpPr>
          <p:nvPr>
            <p:ph type="body" idx="1"/>
          </p:nvPr>
        </p:nvSpPr>
        <p:spPr>
          <a:noFill/>
          <a:ln/>
        </p:spPr>
        <p:txBody>
          <a:bodyPr/>
          <a:lstStyle/>
          <a:p>
            <a:pPr eaLnBrk="1" hangingPunct="1"/>
            <a:r>
              <a:rPr lang="en-US">
                <a:latin typeface="Arial" pitchFamily="84" charset="0"/>
              </a:rPr>
              <a:t>Thank YOU!</a:t>
            </a:r>
          </a:p>
        </p:txBody>
      </p:sp>
      <p:sp>
        <p:nvSpPr>
          <p:cNvPr id="164867" name="Slide Number Placeholder 3"/>
          <p:cNvSpPr>
            <a:spLocks noGrp="1"/>
          </p:cNvSpPr>
          <p:nvPr>
            <p:ph type="sldNum" sz="quarter" idx="5"/>
          </p:nvPr>
        </p:nvSpPr>
        <p:spPr>
          <a:noFill/>
        </p:spPr>
        <p:txBody>
          <a:bodyPr/>
          <a:lstStyle/>
          <a:p>
            <a:fld id="{6BCB73F0-E4F1-457C-A21A-9C1ADE27D027}" type="slidenum">
              <a:rPr lang="en-US" smtClean="0">
                <a:latin typeface="Arial" pitchFamily="84" charset="0"/>
                <a:ea typeface="ＭＳ Ｐゴシック" pitchFamily="84" charset="-128"/>
                <a:cs typeface="ＭＳ Ｐゴシック" pitchFamily="84" charset="-128"/>
              </a:rPr>
              <a:pPr/>
              <a:t>73</a:t>
            </a:fld>
            <a:endParaRPr lang="en-US" smtClean="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5" name="Shape 94"/>
          <p:cNvSpPr>
            <a:spLocks noGrp="1" noRot="1" noChangeAspect="1"/>
          </p:cNvSpPr>
          <p:nvPr>
            <p:ph type="sldImg" idx="2"/>
          </p:nvPr>
        </p:nvSpPr>
        <p:spPr>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ln/>
        </p:spPr>
      </p:sp>
      <p:sp>
        <p:nvSpPr>
          <p:cNvPr id="31746" name="Shape 95"/>
          <p:cNvSpPr>
            <a:spLocks noGrp="1"/>
          </p:cNvSpPr>
          <p:nvPr>
            <p:ph type="body" idx="1"/>
          </p:nvPr>
        </p:nvSpPr>
        <p:spPr>
          <a:xfrm>
            <a:off x="685800" y="4343400"/>
            <a:ext cx="5486400" cy="366713"/>
          </a:xfrm>
          <a:noFill/>
          <a:ln/>
        </p:spPr>
        <p:txBody>
          <a:bodyPr lIns="91425" tIns="91425" rIns="91425" bIns="91425">
            <a:spAutoFit/>
          </a:bodyPr>
          <a:lstStyle/>
          <a:p>
            <a:pPr eaLnBrk="1" hangingPunct="1"/>
            <a:endParaRPr lang="en-US">
              <a:latin typeface="Arial" pitchFamily="8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3" name="Shape 100"/>
          <p:cNvSpPr>
            <a:spLocks noGrp="1" noRot="1" noChangeAspect="1"/>
          </p:cNvSpPr>
          <p:nvPr>
            <p:ph type="sldImg" idx="2"/>
          </p:nvPr>
        </p:nvSpPr>
        <p:spPr>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ln/>
        </p:spPr>
      </p:sp>
      <p:sp>
        <p:nvSpPr>
          <p:cNvPr id="101" name="Shape 101"/>
          <p:cNvSpPr txBox="1">
            <a:spLocks noGrp="1"/>
          </p:cNvSpPr>
          <p:nvPr>
            <p:ph type="body" idx="1"/>
          </p:nvPr>
        </p:nvSpPr>
        <p:spPr>
          <a:xfrm>
            <a:off x="685800" y="4343400"/>
            <a:ext cx="5486400" cy="3351213"/>
          </a:xfrm>
        </p:spPr>
        <p:txBody>
          <a:bodyPr lIns="91425" tIns="91425" rIns="91425" bIns="91425">
            <a:spAutoFit/>
          </a:bodyPr>
          <a:lstStyle/>
          <a:p>
            <a:pPr eaLnBrk="1" hangingPunct="1">
              <a:defRPr/>
            </a:pPr>
            <a:r>
              <a:rPr lang="en" b="1" dirty="0" smtClean="0">
                <a:solidFill>
                  <a:srgbClr val="C00000"/>
                </a:solidFill>
                <a:ea typeface="+mn-ea"/>
                <a:cs typeface="+mn-cs"/>
              </a:rPr>
              <a:t>Nicole: </a:t>
            </a:r>
            <a:r>
              <a:rPr lang="en" dirty="0" smtClean="0">
                <a:solidFill>
                  <a:srgbClr val="C00000"/>
                </a:solidFill>
                <a:ea typeface="+mn-ea"/>
                <a:cs typeface="+mn-cs"/>
              </a:rPr>
              <a:t>So we want to know, where you’re at in your career – TELL THEM WHAT TO DO</a:t>
            </a:r>
            <a:endParaRPr lang="en" b="1" dirty="0" smtClean="0">
              <a:solidFill>
                <a:srgbClr val="C00000"/>
              </a:solidFill>
              <a:ea typeface="+mn-ea"/>
              <a:cs typeface="+mn-cs"/>
            </a:endParaRPr>
          </a:p>
          <a:p>
            <a:pPr eaLnBrk="1" hangingPunct="1">
              <a:defRPr/>
            </a:pPr>
            <a:endParaRPr lang="en" b="1" dirty="0" smtClean="0">
              <a:solidFill>
                <a:srgbClr val="C00000"/>
              </a:solidFill>
              <a:ea typeface="+mn-ea"/>
              <a:cs typeface="+mn-cs"/>
            </a:endParaRPr>
          </a:p>
          <a:p>
            <a:pPr eaLnBrk="1" hangingPunct="1">
              <a:defRPr/>
            </a:pPr>
            <a:r>
              <a:rPr lang="en" b="1" dirty="0" smtClean="0">
                <a:solidFill>
                  <a:srgbClr val="C00000"/>
                </a:solidFill>
                <a:ea typeface="+mn-ea"/>
                <a:cs typeface="+mn-cs"/>
              </a:rPr>
              <a:t>INTERACTIVE </a:t>
            </a:r>
            <a:r>
              <a:rPr lang="en" b="1" dirty="0">
                <a:solidFill>
                  <a:srgbClr val="C00000"/>
                </a:solidFill>
                <a:ea typeface="+mn-ea"/>
                <a:cs typeface="+mn-cs"/>
              </a:rPr>
              <a:t>QUESTIONS</a:t>
            </a:r>
          </a:p>
          <a:p>
            <a:pPr eaLnBrk="1" hangingPunct="1">
              <a:defRPr/>
            </a:pPr>
            <a:r>
              <a:rPr lang="en" b="1" dirty="0">
                <a:solidFill>
                  <a:srgbClr val="C00000"/>
                </a:solidFill>
                <a:ea typeface="+mn-ea"/>
                <a:cs typeface="+mn-cs"/>
              </a:rPr>
              <a:t>Where are you at in your career? (Multiple choice)</a:t>
            </a:r>
          </a:p>
          <a:p>
            <a:pPr marL="457200" indent="-317500" eaLnBrk="1" hangingPunct="1">
              <a:buClr>
                <a:srgbClr val="000000"/>
              </a:buClr>
              <a:buSzPct val="212121"/>
              <a:buFont typeface="Arial"/>
              <a:buChar char="•"/>
              <a:defRPr/>
            </a:pPr>
            <a:r>
              <a:rPr lang="en" b="1" dirty="0">
                <a:solidFill>
                  <a:srgbClr val="C00000"/>
                </a:solidFill>
                <a:ea typeface="+mn-ea"/>
                <a:cs typeface="+mn-cs"/>
              </a:rPr>
              <a:t>Student</a:t>
            </a:r>
          </a:p>
          <a:p>
            <a:pPr marL="457200" indent="-317500" eaLnBrk="1" hangingPunct="1">
              <a:buClr>
                <a:srgbClr val="000000"/>
              </a:buClr>
              <a:buSzPct val="212121"/>
              <a:buFont typeface="Arial"/>
              <a:buChar char="•"/>
              <a:defRPr/>
            </a:pPr>
            <a:r>
              <a:rPr lang="en" b="1" dirty="0">
                <a:solidFill>
                  <a:srgbClr val="C00000"/>
                </a:solidFill>
                <a:ea typeface="+mn-ea"/>
                <a:cs typeface="+mn-cs"/>
              </a:rPr>
              <a:t>Unemployed</a:t>
            </a:r>
          </a:p>
          <a:p>
            <a:pPr marL="457200" indent="-317500" eaLnBrk="1" hangingPunct="1">
              <a:buClr>
                <a:srgbClr val="000000"/>
              </a:buClr>
              <a:buSzPct val="212121"/>
              <a:buFont typeface="Arial"/>
              <a:buChar char="•"/>
              <a:defRPr/>
            </a:pPr>
            <a:r>
              <a:rPr lang="en" b="1" dirty="0">
                <a:solidFill>
                  <a:srgbClr val="C00000"/>
                </a:solidFill>
                <a:ea typeface="+mn-ea"/>
                <a:cs typeface="+mn-cs"/>
              </a:rPr>
              <a:t>Employed and looking around vaguely</a:t>
            </a:r>
          </a:p>
          <a:p>
            <a:pPr marL="457200" indent="-317500" eaLnBrk="1" hangingPunct="1">
              <a:buClr>
                <a:srgbClr val="000000"/>
              </a:buClr>
              <a:buSzPct val="212121"/>
              <a:buFont typeface="Arial"/>
              <a:buChar char="•"/>
              <a:defRPr/>
            </a:pPr>
            <a:r>
              <a:rPr lang="en" b="1" dirty="0">
                <a:solidFill>
                  <a:srgbClr val="C00000"/>
                </a:solidFill>
                <a:ea typeface="+mn-ea"/>
                <a:cs typeface="+mn-cs"/>
              </a:rPr>
              <a:t>Employed and looking around seriously</a:t>
            </a:r>
          </a:p>
          <a:p>
            <a:pPr marL="457200" indent="-317500" eaLnBrk="1" hangingPunct="1">
              <a:buClr>
                <a:srgbClr val="000000"/>
              </a:buClr>
              <a:buSzPct val="212121"/>
              <a:buFont typeface="Arial"/>
              <a:buChar char="•"/>
              <a:defRPr/>
            </a:pPr>
            <a:r>
              <a:rPr lang="en" b="1" dirty="0">
                <a:solidFill>
                  <a:srgbClr val="C00000"/>
                </a:solidFill>
                <a:ea typeface="+mn-ea"/>
                <a:cs typeface="+mn-cs"/>
              </a:rPr>
              <a:t>I have my dream job already; I just love webinars!</a:t>
            </a:r>
          </a:p>
          <a:p>
            <a:pPr eaLnBrk="1" hangingPunct="1">
              <a:defRPr/>
            </a:pPr>
            <a:endParaRPr dirty="0">
              <a:solidFill>
                <a:srgbClr val="C00000"/>
              </a:solidFill>
              <a:ea typeface="+mn-ea"/>
              <a:cs typeface="+mn-cs"/>
            </a:endParaRPr>
          </a:p>
          <a:p>
            <a:pPr eaLnBrk="1" hangingPunct="1">
              <a:defRPr/>
            </a:pPr>
            <a:endParaRPr b="1" dirty="0">
              <a:solidFill>
                <a:srgbClr val="C00000"/>
              </a:solidFill>
              <a:ea typeface="+mn-ea"/>
              <a:cs typeface="+mn-cs"/>
            </a:endParaRPr>
          </a:p>
          <a:p>
            <a:pPr eaLnBrk="1" hangingPunct="1">
              <a:defRPr/>
            </a:pPr>
            <a:r>
              <a:rPr lang="en" b="1" dirty="0">
                <a:solidFill>
                  <a:srgbClr val="C00000"/>
                </a:solidFill>
                <a:ea typeface="+mn-ea"/>
                <a:cs typeface="+mn-cs"/>
              </a:rPr>
              <a:t>CHAT: </a:t>
            </a:r>
            <a:r>
              <a:rPr lang="en" b="1" dirty="0" smtClean="0">
                <a:solidFill>
                  <a:srgbClr val="C00000"/>
                </a:solidFill>
                <a:ea typeface="+mn-ea"/>
                <a:cs typeface="+mn-cs"/>
              </a:rPr>
              <a:t>If you have a career goal right now, what is it? Short term or long term – put it in the chat.</a:t>
            </a:r>
            <a:endParaRPr dirty="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F05297-141F-4A16-8DBF-16A57F8970C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FEEB54-CD76-46E5-BF5A-DA29FD0B6E3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28FB99-2597-41E8-A351-07A082BEB12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1"/>
        <p:cNvGrpSpPr/>
        <p:nvPr/>
      </p:nvGrpSpPr>
      <p:grpSpPr>
        <a:xfrm>
          <a:off x="0" y="0"/>
          <a:ext cx="0" cy="0"/>
          <a:chOff x="0" y="0"/>
          <a:chExt cx="0" cy="0"/>
        </a:xfrm>
      </p:grpSpPr>
      <p:sp>
        <p:nvSpPr>
          <p:cNvPr id="4" name="Shape 12"/>
          <p:cNvSpPr/>
          <p:nvPr/>
        </p:nvSpPr>
        <p:spPr>
          <a:xfrm>
            <a:off x="0" y="274638"/>
            <a:ext cx="8686800" cy="1554162"/>
          </a:xfrm>
          <a:prstGeom prst="rect">
            <a:avLst/>
          </a:prstGeom>
          <a:solidFill>
            <a:schemeClr val="dk2"/>
          </a:solidFill>
          <a:ln>
            <a:noFill/>
          </a:ln>
        </p:spPr>
        <p:txBody>
          <a:bodyPr lIns="91425" tIns="45700" rIns="91425" bIns="45700" anchor="ctr">
            <a:spAutoFit/>
          </a:bodyPr>
          <a:lstStyle/>
          <a:p>
            <a:pPr>
              <a:defRPr/>
            </a:pPr>
            <a:endParaRPr sz="1800">
              <a:latin typeface="Arial" charset="0"/>
              <a:ea typeface="+mn-ea"/>
              <a:cs typeface="+mn-cs"/>
            </a:endParaRPr>
          </a:p>
        </p:txBody>
      </p:sp>
      <p:sp>
        <p:nvSpPr>
          <p:cNvPr id="13" name="Shape 13"/>
          <p:cNvSpPr txBox="1">
            <a:spLocks noGrp="1"/>
          </p:cNvSpPr>
          <p:nvPr>
            <p:ph type="title"/>
          </p:nvPr>
        </p:nvSpPr>
        <p:spPr>
          <a:xfrm>
            <a:off x="457200" y="274637"/>
            <a:ext cx="8229600" cy="1522199"/>
          </a:xfrm>
          <a:prstGeom prst="rect">
            <a:avLst/>
          </a:prstGeom>
          <a:noFill/>
          <a:ln>
            <a:noFill/>
          </a:ln>
        </p:spPr>
        <p:txBody>
          <a:bodyPr lIns="91425" tIns="91425" rIns="91425" bIns="91425" anchor="b"/>
          <a:lstStyle>
            <a:lvl1pPr rtl="0">
              <a:defRPr>
                <a:solidFill>
                  <a:schemeClr val="lt1"/>
                </a:solidFill>
              </a:defRPr>
            </a:lvl1pPr>
            <a:lvl2pPr rtl="0">
              <a:defRPr>
                <a:solidFill>
                  <a:schemeClr val="lt1"/>
                </a:solidFill>
              </a:defRPr>
            </a:lvl2pPr>
            <a:lvl3pPr rtl="0">
              <a:defRPr>
                <a:solidFill>
                  <a:schemeClr val="lt1"/>
                </a:solidFill>
              </a:defRPr>
            </a:lvl3pPr>
            <a:lvl4pPr rtl="0">
              <a:defRPr>
                <a:solidFill>
                  <a:schemeClr val="lt1"/>
                </a:solidFill>
              </a:defRPr>
            </a:lvl4pPr>
            <a:lvl5pPr rtl="0">
              <a:defRPr>
                <a:solidFill>
                  <a:schemeClr val="lt1"/>
                </a:solidFill>
              </a:defRPr>
            </a:lvl5pPr>
            <a:lvl6pPr rtl="0">
              <a:defRPr>
                <a:solidFill>
                  <a:schemeClr val="lt1"/>
                </a:solidFill>
              </a:defRPr>
            </a:lvl6pPr>
            <a:lvl7pPr rtl="0">
              <a:defRPr>
                <a:solidFill>
                  <a:schemeClr val="lt1"/>
                </a:solidFill>
              </a:defRPr>
            </a:lvl7pPr>
            <a:lvl8pPr rtl="0">
              <a:defRPr>
                <a:solidFill>
                  <a:schemeClr val="lt1"/>
                </a:solidFill>
              </a:defRPr>
            </a:lvl8pPr>
            <a:lvl9pPr rtl="0">
              <a:defRPr>
                <a:solidFill>
                  <a:schemeClr val="lt1"/>
                </a:solidFill>
              </a:defRPr>
            </a:lvl9pPr>
          </a:lstStyle>
          <a:p>
            <a:endParaRPr/>
          </a:p>
        </p:txBody>
      </p:sp>
      <p:sp>
        <p:nvSpPr>
          <p:cNvPr id="14" name="Shape 14"/>
          <p:cNvSpPr txBox="1">
            <a:spLocks noGrp="1"/>
          </p:cNvSpPr>
          <p:nvPr>
            <p:ph type="body" idx="1"/>
          </p:nvPr>
        </p:nvSpPr>
        <p:spPr>
          <a:xfrm>
            <a:off x="457200" y="1947332"/>
            <a:ext cx="8229600" cy="4620299"/>
          </a:xfrm>
          <a:prstGeom prst="rect">
            <a:avLst/>
          </a:prstGeom>
          <a:noFill/>
          <a:ln>
            <a:noFill/>
          </a:ln>
        </p:spPr>
        <p:txBody>
          <a:bodyPr lIns="91425" tIns="91425" rIns="91425" bIns="91425"/>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0ED90D-ABB1-4C10-A28E-3B2B751D139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BC221C-4D4C-4868-A515-C6FDBE4AF3C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5892C0-15BA-4CC6-B30A-392A6618D8C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270A88F-6A38-4487-AB60-23B298029CC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9DAA6DE-70F1-4DDF-BA08-0667E5DC9C7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1E98C35-0113-4DE1-B01D-D2BB4A14DD7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0D288E8-2024-4BBF-893E-90B8B637E04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C160A3-1386-4EFF-9A17-4E9EAA4A6BA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E88D719-1F94-4A8C-966E-1CD3BA8A201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ea typeface="+mn-ea"/>
                <a:cs typeface="+mn-cs"/>
              </a:defRPr>
            </a:lvl1pPr>
          </a:lstStyle>
          <a:p>
            <a:pPr>
              <a:defRPr/>
            </a:pPr>
            <a:fld id="{9E63C27B-EF3E-44B6-9043-91C9A38AA19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62" r:id="rId12"/>
    <p:sldLayoutId id="2147483650" r:id="rId13"/>
  </p:sldLayoutIdLst>
  <p:txStyles>
    <p:titleStyle>
      <a:lvl1pPr algn="ctr" rtl="0" eaLnBrk="0" fontAlgn="base" hangingPunct="0">
        <a:spcBef>
          <a:spcPct val="0"/>
        </a:spcBef>
        <a:spcAft>
          <a:spcPct val="0"/>
        </a:spcAft>
        <a:defRPr sz="4400">
          <a:solidFill>
            <a:schemeClr val="tx2"/>
          </a:solidFill>
          <a:latin typeface="+mj-lt"/>
          <a:ea typeface="ＭＳ Ｐゴシック" pitchFamily="84" charset="-128"/>
          <a:cs typeface="ＭＳ Ｐゴシック" pitchFamily="84" charset="-128"/>
        </a:defRPr>
      </a:lvl1pPr>
      <a:lvl2pPr algn="ctr" rtl="0" eaLnBrk="0" fontAlgn="base" hangingPunct="0">
        <a:spcBef>
          <a:spcPct val="0"/>
        </a:spcBef>
        <a:spcAft>
          <a:spcPct val="0"/>
        </a:spcAft>
        <a:defRPr sz="4400">
          <a:solidFill>
            <a:schemeClr val="tx2"/>
          </a:solidFill>
          <a:latin typeface="Arial" charset="0"/>
          <a:ea typeface="ＭＳ Ｐゴシック" pitchFamily="84" charset="-128"/>
          <a:cs typeface="ＭＳ Ｐゴシック" pitchFamily="84" charset="-128"/>
        </a:defRPr>
      </a:lvl2pPr>
      <a:lvl3pPr algn="ctr" rtl="0" eaLnBrk="0" fontAlgn="base" hangingPunct="0">
        <a:spcBef>
          <a:spcPct val="0"/>
        </a:spcBef>
        <a:spcAft>
          <a:spcPct val="0"/>
        </a:spcAft>
        <a:defRPr sz="4400">
          <a:solidFill>
            <a:schemeClr val="tx2"/>
          </a:solidFill>
          <a:latin typeface="Arial" charset="0"/>
          <a:ea typeface="ＭＳ Ｐゴシック" pitchFamily="84" charset="-128"/>
          <a:cs typeface="ＭＳ Ｐゴシック" pitchFamily="84" charset="-128"/>
        </a:defRPr>
      </a:lvl3pPr>
      <a:lvl4pPr algn="ctr" rtl="0" eaLnBrk="0" fontAlgn="base" hangingPunct="0">
        <a:spcBef>
          <a:spcPct val="0"/>
        </a:spcBef>
        <a:spcAft>
          <a:spcPct val="0"/>
        </a:spcAft>
        <a:defRPr sz="4400">
          <a:solidFill>
            <a:schemeClr val="tx2"/>
          </a:solidFill>
          <a:latin typeface="Arial" charset="0"/>
          <a:ea typeface="ＭＳ Ｐゴシック" pitchFamily="84" charset="-128"/>
          <a:cs typeface="ＭＳ Ｐゴシック" pitchFamily="84" charset="-128"/>
        </a:defRPr>
      </a:lvl4pPr>
      <a:lvl5pPr algn="ctr" rtl="0" eaLnBrk="0" fontAlgn="base" hangingPunct="0">
        <a:spcBef>
          <a:spcPct val="0"/>
        </a:spcBef>
        <a:spcAft>
          <a:spcPct val="0"/>
        </a:spcAft>
        <a:defRPr sz="4400">
          <a:solidFill>
            <a:schemeClr val="tx2"/>
          </a:solidFill>
          <a:latin typeface="Arial" charset="0"/>
          <a:ea typeface="ＭＳ Ｐゴシック" pitchFamily="84" charset="-128"/>
          <a:cs typeface="ＭＳ Ｐゴシック" pitchFamily="84"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4" charset="-128"/>
          <a:cs typeface="ＭＳ Ｐゴシック" pitchFamily="84"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hyperlink" Target="http://www.flickr.com/photos/scottiet812/4436396357/" TargetMode="External"/><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hyperlink" Target="http://www.escapingthe9to5.com/wp-content/uploads/2010/02/Picture-25.png" TargetMode="External"/><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hyperlink" Target="http://www.flickr.com/photos/no-alternative/5252958850/" TargetMode="External"/><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hyperlink" Target="http://www.flickr.com/photos/shankbone/4488830140/" TargetMode="External"/><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hyperlink" Target="http://www.flickr.com/photos/psexypsychic/" TargetMode="External"/><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hyperlink" Target="http://www.loc.gov/pictures/item/95508819/" TargetMode="External"/><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6" Type="http://schemas.openxmlformats.org/officeDocument/2006/relationships/hyperlink" Target="http://www.co.sanmateo.ca.us/portal/site/HR" TargetMode="External"/><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hyperlink" Target="http://www.flickr.com/photos/finsthwait/295045370/" TargetMode="External"/><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hyperlink" Target="http://www.flickr.com/photos/usfbps/4597078894/" TargetMode="External"/><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hyperlink" Target="http://www.flickr.com/photos/usfbps/4597078894/" TargetMode="External"/><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hyperlink" Target="http://www.flickr.com/photos/videocrab/280787884/" TargetMode="External"/><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hyperlink" Target="http://weknowmemes.com/wp-content/uploads/2011/10/oh-get-a-job-charlie-day.jpg" TargetMode="External"/><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jpeg"/><Relationship Id="rId6" Type="http://schemas.openxmlformats.org/officeDocument/2006/relationships/image" Target="../media/image24.jpeg"/><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2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6.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7.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8.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9.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hyperlink" Target="http://www.flickr.com/photos/ittybittiesforyou/3539781784/in/photostream" TargetMode="External"/><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5.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31.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3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3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hyperlink" Target="http://www.someecards.com/graduation-cards/allow-me-to-take-some-pressure-off-your-job-search" TargetMode="External"/><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hyperlink" Target="http://www.quickmeme.com/meme/3pmgye/" TargetMode="External"/><Relationship Id="rId1" Type="http://schemas.openxmlformats.org/officeDocument/2006/relationships/slideLayout" Target="../slideLayouts/slideLayout7.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hyperlink" Target="http://www.flickr.com/photos/usfbps/4597078894/" TargetMode="External"/><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37.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38.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3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40.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hyperlink" Target="http://calmingmanatee.com/img/manatee1.jpg" TargetMode="External"/><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41.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42.jpeg"/></Relationships>
</file>

<file path=ppt/slides/_rels/slide64.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hyperlink" Target="http://www.flickr.com/photos/ittybittiesforyou/3539781784/in/photostream" TargetMode="External"/><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43.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44.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45.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hyperlink" Target="http://www.flickr.com/photos/usfbps/4597078894/" TargetMode="External"/><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3" Type="http://schemas.openxmlformats.org/officeDocument/2006/relationships/image" Target="../media/image46.jpeg"/><Relationship Id="rId4" Type="http://schemas.openxmlformats.org/officeDocument/2006/relationships/hyperlink" Target="http://www.flickr.com/photos/hystericalmark/2484549521/sizes/l/in/photostream/" TargetMode="External"/><Relationship Id="rId1" Type="http://schemas.openxmlformats.org/officeDocument/2006/relationships/slideLayout" Target="../slideLayouts/slideLayout7.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47.png"/></Relationships>
</file>

<file path=ppt/slides/_rels/slide73.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image" Target="../media/image49.jpeg"/><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hyperlink" Target="http://www.flickr.com/photos/zabdiel/3028620509" TargetMode="External"/><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057400"/>
            <a:ext cx="9144000" cy="1752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6386" name="Shape 46"/>
          <p:cNvSpPr>
            <a:spLocks noGrp="1"/>
          </p:cNvSpPr>
          <p:nvPr>
            <p:ph type="ctrTitle"/>
          </p:nvPr>
        </p:nvSpPr>
        <p:spPr>
          <a:xfrm>
            <a:off x="685800" y="1025525"/>
            <a:ext cx="7772400" cy="2954338"/>
          </a:xfrm>
        </p:spPr>
        <p:txBody>
          <a:bodyPr lIns="91425" tIns="91425" rIns="91425" bIns="91425" anchor="b">
            <a:spAutoFit/>
          </a:bodyPr>
          <a:lstStyle/>
          <a:p>
            <a:pPr algn="l" eaLnBrk="1" hangingPunct="1"/>
            <a:r>
              <a:rPr lang="en-US" sz="6000" smtClean="0"/>
              <a:t/>
            </a:r>
            <a:br>
              <a:rPr lang="en-US" sz="6000" smtClean="0"/>
            </a:br>
            <a:r>
              <a:rPr lang="en-US" sz="6000" smtClean="0">
                <a:solidFill>
                  <a:schemeClr val="bg1"/>
                </a:solidFill>
              </a:rPr>
              <a:t>Hack Your Career: Dream Job FTW!</a:t>
            </a:r>
          </a:p>
        </p:txBody>
      </p:sp>
      <p:sp>
        <p:nvSpPr>
          <p:cNvPr id="16387" name="Shape 47"/>
          <p:cNvSpPr>
            <a:spLocks noGrp="1"/>
          </p:cNvSpPr>
          <p:nvPr>
            <p:ph type="subTitle" idx="1"/>
          </p:nvPr>
        </p:nvSpPr>
        <p:spPr>
          <a:xfrm>
            <a:off x="685800" y="3813175"/>
            <a:ext cx="7772400" cy="671513"/>
          </a:xfrm>
        </p:spPr>
        <p:txBody>
          <a:bodyPr lIns="91425" tIns="91425" rIns="91425" bIns="91425" anchor="ctr">
            <a:spAutoFit/>
          </a:bodyPr>
          <a:lstStyle/>
          <a:p>
            <a:pPr algn="l" eaLnBrk="1" hangingPunct="1"/>
            <a:r>
              <a:rPr lang="en-US"/>
              <a:t>Jesse Lanz and Nicole Pasini</a:t>
            </a:r>
          </a:p>
        </p:txBody>
      </p:sp>
      <p:sp>
        <p:nvSpPr>
          <p:cNvPr id="16388" name="TextBox 1"/>
          <p:cNvSpPr txBox="1">
            <a:spLocks noChangeArrowheads="1"/>
          </p:cNvSpPr>
          <p:nvPr/>
        </p:nvSpPr>
        <p:spPr bwMode="auto">
          <a:xfrm>
            <a:off x="762000" y="5486400"/>
            <a:ext cx="2878138" cy="366713"/>
          </a:xfrm>
          <a:prstGeom prst="rect">
            <a:avLst/>
          </a:prstGeom>
          <a:noFill/>
          <a:ln w="9525">
            <a:noFill/>
            <a:miter lim="800000"/>
            <a:headEnd/>
            <a:tailEnd/>
          </a:ln>
        </p:spPr>
        <p:txBody>
          <a:bodyPr wrap="none">
            <a:prstTxWarp prst="textNoShape">
              <a:avLst/>
            </a:prstTxWarp>
            <a:spAutoFit/>
          </a:bodyPr>
          <a:lstStyle/>
          <a:p>
            <a:r>
              <a:rPr lang="en-US" sz="1800"/>
              <a:t>Wednesday, July 18, 2012</a:t>
            </a:r>
          </a:p>
        </p:txBody>
      </p:sp>
      <p:pic>
        <p:nvPicPr>
          <p:cNvPr id="16389" name="Picture 5" descr="Inofpeople logo.png"/>
          <p:cNvPicPr>
            <a:picLocks noChangeAspect="1"/>
          </p:cNvPicPr>
          <p:nvPr/>
        </p:nvPicPr>
        <p:blipFill>
          <a:blip r:embed="rId3" cstate="print"/>
          <a:srcRect/>
          <a:stretch>
            <a:fillRect/>
          </a:stretch>
        </p:blipFill>
        <p:spPr bwMode="auto">
          <a:xfrm>
            <a:off x="838200" y="5867400"/>
            <a:ext cx="1524000" cy="663575"/>
          </a:xfrm>
          <a:prstGeom prst="rect">
            <a:avLst/>
          </a:prstGeom>
          <a:noFill/>
          <a:ln w="9525">
            <a:noFill/>
            <a:miter lim="800000"/>
            <a:headEnd/>
            <a:tailEnd/>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http://farm5.staticflickr.com/4014/4436396357_28e377a376_b.jpg"/>
          <p:cNvPicPr>
            <a:picLocks noChangeAspect="1" noChangeArrowheads="1"/>
          </p:cNvPicPr>
          <p:nvPr/>
        </p:nvPicPr>
        <p:blipFill>
          <a:blip r:embed="rId3" cstate="print"/>
          <a:srcRect/>
          <a:stretch>
            <a:fillRect/>
          </a:stretch>
        </p:blipFill>
        <p:spPr bwMode="auto">
          <a:xfrm>
            <a:off x="0" y="0"/>
            <a:ext cx="10252075" cy="6858000"/>
          </a:xfrm>
          <a:prstGeom prst="rect">
            <a:avLst/>
          </a:prstGeom>
          <a:noFill/>
          <a:ln w="9525">
            <a:noFill/>
            <a:miter lim="800000"/>
            <a:headEnd/>
            <a:tailEnd/>
          </a:ln>
        </p:spPr>
      </p:pic>
      <p:sp>
        <p:nvSpPr>
          <p:cNvPr id="34818" name="Shape 105"/>
          <p:cNvSpPr txBox="1">
            <a:spLocks noChangeArrowheads="1"/>
          </p:cNvSpPr>
          <p:nvPr/>
        </p:nvSpPr>
        <p:spPr bwMode="auto">
          <a:xfrm>
            <a:off x="76200" y="6562725"/>
            <a:ext cx="4081463" cy="325438"/>
          </a:xfrm>
          <a:prstGeom prst="rect">
            <a:avLst/>
          </a:prstGeom>
          <a:noFill/>
          <a:ln w="9525">
            <a:noFill/>
            <a:miter lim="800000"/>
            <a:headEnd/>
            <a:tailEnd/>
          </a:ln>
        </p:spPr>
        <p:txBody>
          <a:bodyPr lIns="91425" tIns="91425" rIns="91425" bIns="91425" anchor="ctr">
            <a:prstTxWarp prst="textNoShape">
              <a:avLst/>
            </a:prstTxWarp>
            <a:spAutoFit/>
          </a:bodyPr>
          <a:lstStyle/>
          <a:p>
            <a:pPr>
              <a:lnSpc>
                <a:spcPct val="115000"/>
              </a:lnSpc>
            </a:pPr>
            <a:r>
              <a:rPr lang="en-US" sz="800"/>
              <a:t>source: </a:t>
            </a:r>
            <a:r>
              <a:rPr lang="en-US" sz="800" u="sng">
                <a:solidFill>
                  <a:schemeClr val="hlink"/>
                </a:solidFill>
                <a:hlinkClick r:id="rId4"/>
              </a:rPr>
              <a:t>http://www.flickr.com/photos/scottiet812/4436396357/</a:t>
            </a:r>
          </a:p>
        </p:txBody>
      </p:sp>
      <p:sp>
        <p:nvSpPr>
          <p:cNvPr id="6" name="Rectangle 5"/>
          <p:cNvSpPr/>
          <p:nvPr/>
        </p:nvSpPr>
        <p:spPr>
          <a:xfrm>
            <a:off x="2971800" y="0"/>
            <a:ext cx="4648200" cy="1200329"/>
          </a:xfrm>
          <a:prstGeom prst="rect">
            <a:avLst/>
          </a:prstGeom>
          <a:noFill/>
        </p:spPr>
        <p:txBody>
          <a:bodyPr>
            <a:spAutoFit/>
          </a:bodyPr>
          <a:lstStyle/>
          <a:p>
            <a:pPr algn="ctr">
              <a:defRPr/>
            </a:pPr>
            <a:r>
              <a:rPr lang="en-US" sz="7200" b="1" cap="all"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charset="0"/>
                <a:ea typeface="+mn-ea"/>
                <a:cs typeface="+mn-cs"/>
              </a:rPr>
              <a:t>WAIT….</a:t>
            </a:r>
          </a:p>
        </p:txBody>
      </p:sp>
      <p:sp>
        <p:nvSpPr>
          <p:cNvPr id="7" name="Rectangle 6"/>
          <p:cNvSpPr/>
          <p:nvPr/>
        </p:nvSpPr>
        <p:spPr>
          <a:xfrm>
            <a:off x="0" y="5124271"/>
            <a:ext cx="10210800" cy="1107996"/>
          </a:xfrm>
          <a:prstGeom prst="rect">
            <a:avLst/>
          </a:prstGeom>
          <a:noFill/>
        </p:spPr>
        <p:txBody>
          <a:bodyPr>
            <a:spAutoFit/>
          </a:bodyPr>
          <a:lstStyle/>
          <a:p>
            <a:pPr algn="ctr">
              <a:defRPr/>
            </a:pPr>
            <a:r>
              <a:rPr lang="en-US" sz="6600" b="1" cap="all"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charset="0"/>
                <a:ea typeface="+mn-ea"/>
                <a:cs typeface="+mn-cs"/>
              </a:rPr>
              <a:t>WHERE AM I GOING???</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hape 117"/>
          <p:cNvSpPr>
            <a:spLocks noChangeArrowheads="1"/>
          </p:cNvSpPr>
          <p:nvPr/>
        </p:nvSpPr>
        <p:spPr bwMode="auto">
          <a:xfrm rot="-1956582">
            <a:off x="-424247" y="1618810"/>
            <a:ext cx="11918666" cy="1215404"/>
          </a:xfrm>
          <a:prstGeom prst="parallelogram">
            <a:avLst>
              <a:gd name="adj" fmla="val 120956"/>
            </a:avLst>
          </a:prstGeom>
          <a:solidFill>
            <a:srgbClr val="0000FF"/>
          </a:solidFill>
          <a:ln w="9525">
            <a:noFill/>
            <a:miter lim="800000"/>
            <a:headEnd/>
            <a:tailEnd/>
          </a:ln>
        </p:spPr>
        <p:txBody>
          <a:bodyPr wrap="square" lIns="91425" tIns="91425" rIns="91425" bIns="91425" anchor="ctr">
            <a:prstTxWarp prst="textNoShape">
              <a:avLst/>
            </a:prstTxWarp>
            <a:spAutoFit/>
          </a:bodyPr>
          <a:lstStyle/>
          <a:p>
            <a:endParaRPr lang="en-US" sz="1800"/>
          </a:p>
        </p:txBody>
      </p:sp>
      <p:sp>
        <p:nvSpPr>
          <p:cNvPr id="36866" name="Shape 118"/>
          <p:cNvSpPr>
            <a:spLocks noChangeArrowheads="1"/>
          </p:cNvSpPr>
          <p:nvPr/>
        </p:nvSpPr>
        <p:spPr bwMode="auto">
          <a:xfrm rot="-1973345">
            <a:off x="1332430" y="2008232"/>
            <a:ext cx="7740650" cy="823912"/>
          </a:xfrm>
          <a:custGeom>
            <a:avLst/>
            <a:gdLst>
              <a:gd name="T0" fmla="*/ 0 w 10810"/>
              <a:gd name="T1" fmla="*/ 0 h 961"/>
              <a:gd name="T2" fmla="*/ 10810 w 10810"/>
              <a:gd name="T3" fmla="*/ 961 h 961"/>
            </a:gdLst>
            <a:ahLst/>
            <a:cxnLst/>
            <a:rect l="T0" t="T1" r="T2" b="T3"/>
            <a:pathLst>
              <a:path w="10810" h="961" extrusionOk="0">
                <a:moveTo>
                  <a:pt x="898" y="32"/>
                </a:moveTo>
                <a:lnTo>
                  <a:pt x="709" y="759"/>
                </a:lnTo>
                <a:lnTo>
                  <a:pt x="601" y="759"/>
                </a:lnTo>
                <a:lnTo>
                  <a:pt x="448" y="156"/>
                </a:lnTo>
                <a:lnTo>
                  <a:pt x="298" y="759"/>
                </a:lnTo>
                <a:lnTo>
                  <a:pt x="192" y="759"/>
                </a:lnTo>
                <a:lnTo>
                  <a:pt x="0" y="32"/>
                </a:lnTo>
                <a:lnTo>
                  <a:pt x="99" y="32"/>
                </a:lnTo>
                <a:lnTo>
                  <a:pt x="251" y="637"/>
                </a:lnTo>
                <a:lnTo>
                  <a:pt x="402" y="32"/>
                </a:lnTo>
                <a:lnTo>
                  <a:pt x="500" y="32"/>
                </a:lnTo>
                <a:lnTo>
                  <a:pt x="652" y="643"/>
                </a:lnTo>
                <a:lnTo>
                  <a:pt x="804" y="32"/>
                </a:lnTo>
                <a:lnTo>
                  <a:pt x="898" y="32"/>
                </a:lnTo>
                <a:close/>
                <a:moveTo>
                  <a:pt x="1490" y="759"/>
                </a:moveTo>
                <a:lnTo>
                  <a:pt x="1398" y="759"/>
                </a:lnTo>
                <a:lnTo>
                  <a:pt x="1398" y="449"/>
                </a:lnTo>
                <a:cubicBezTo>
                  <a:pt x="1398" y="424"/>
                  <a:pt x="1397" y="400"/>
                  <a:pt x="1394" y="378"/>
                </a:cubicBezTo>
                <a:cubicBezTo>
                  <a:pt x="1391" y="356"/>
                  <a:pt x="1385" y="339"/>
                  <a:pt x="1377" y="327"/>
                </a:cubicBezTo>
                <a:cubicBezTo>
                  <a:pt x="1369" y="313"/>
                  <a:pt x="1357" y="303"/>
                  <a:pt x="1342" y="296"/>
                </a:cubicBezTo>
                <a:cubicBezTo>
                  <a:pt x="1327" y="289"/>
                  <a:pt x="1307" y="286"/>
                  <a:pt x="1283" y="286"/>
                </a:cubicBezTo>
                <a:cubicBezTo>
                  <a:pt x="1258" y="286"/>
                  <a:pt x="1231" y="292"/>
                  <a:pt x="1204" y="305"/>
                </a:cubicBezTo>
                <a:cubicBezTo>
                  <a:pt x="1177" y="317"/>
                  <a:pt x="1150" y="333"/>
                  <a:pt x="1125" y="352"/>
                </a:cubicBezTo>
                <a:lnTo>
                  <a:pt x="1125" y="759"/>
                </a:lnTo>
                <a:lnTo>
                  <a:pt x="1034" y="759"/>
                </a:lnTo>
                <a:lnTo>
                  <a:pt x="1034" y="0"/>
                </a:lnTo>
                <a:lnTo>
                  <a:pt x="1125" y="0"/>
                </a:lnTo>
                <a:lnTo>
                  <a:pt x="1125" y="274"/>
                </a:lnTo>
                <a:cubicBezTo>
                  <a:pt x="1154" y="251"/>
                  <a:pt x="1183" y="232"/>
                  <a:pt x="1214" y="219"/>
                </a:cubicBezTo>
                <a:cubicBezTo>
                  <a:pt x="1245" y="206"/>
                  <a:pt x="1276" y="199"/>
                  <a:pt x="1309" y="199"/>
                </a:cubicBezTo>
                <a:cubicBezTo>
                  <a:pt x="1368" y="199"/>
                  <a:pt x="1412" y="217"/>
                  <a:pt x="1443" y="252"/>
                </a:cubicBezTo>
                <a:cubicBezTo>
                  <a:pt x="1474" y="287"/>
                  <a:pt x="1490" y="338"/>
                  <a:pt x="1490" y="405"/>
                </a:cubicBezTo>
                <a:lnTo>
                  <a:pt x="1490" y="759"/>
                </a:lnTo>
                <a:close/>
                <a:moveTo>
                  <a:pt x="2090" y="759"/>
                </a:moveTo>
                <a:lnTo>
                  <a:pt x="1999" y="759"/>
                </a:lnTo>
                <a:lnTo>
                  <a:pt x="1999" y="701"/>
                </a:lnTo>
                <a:cubicBezTo>
                  <a:pt x="1991" y="706"/>
                  <a:pt x="1980" y="714"/>
                  <a:pt x="1966" y="724"/>
                </a:cubicBezTo>
                <a:cubicBezTo>
                  <a:pt x="1952" y="734"/>
                  <a:pt x="1939" y="742"/>
                  <a:pt x="1926" y="748"/>
                </a:cubicBezTo>
                <a:cubicBezTo>
                  <a:pt x="1911" y="755"/>
                  <a:pt x="1893" y="762"/>
                  <a:pt x="1873" y="767"/>
                </a:cubicBezTo>
                <a:cubicBezTo>
                  <a:pt x="1853" y="772"/>
                  <a:pt x="1830" y="774"/>
                  <a:pt x="1803" y="774"/>
                </a:cubicBezTo>
                <a:cubicBezTo>
                  <a:pt x="1754" y="774"/>
                  <a:pt x="1712" y="758"/>
                  <a:pt x="1678" y="726"/>
                </a:cubicBezTo>
                <a:cubicBezTo>
                  <a:pt x="1644" y="693"/>
                  <a:pt x="1627" y="652"/>
                  <a:pt x="1627" y="601"/>
                </a:cubicBezTo>
                <a:cubicBezTo>
                  <a:pt x="1627" y="560"/>
                  <a:pt x="1636" y="526"/>
                  <a:pt x="1653" y="501"/>
                </a:cubicBezTo>
                <a:cubicBezTo>
                  <a:pt x="1671" y="475"/>
                  <a:pt x="1696" y="455"/>
                  <a:pt x="1729" y="440"/>
                </a:cubicBezTo>
                <a:cubicBezTo>
                  <a:pt x="1762" y="425"/>
                  <a:pt x="1802" y="416"/>
                  <a:pt x="1849" y="411"/>
                </a:cubicBezTo>
                <a:cubicBezTo>
                  <a:pt x="1896" y="406"/>
                  <a:pt x="1946" y="402"/>
                  <a:pt x="1999" y="399"/>
                </a:cubicBezTo>
                <a:lnTo>
                  <a:pt x="1999" y="385"/>
                </a:lnTo>
                <a:cubicBezTo>
                  <a:pt x="1999" y="364"/>
                  <a:pt x="1995" y="347"/>
                  <a:pt x="1988" y="333"/>
                </a:cubicBezTo>
                <a:cubicBezTo>
                  <a:pt x="1981" y="319"/>
                  <a:pt x="1970" y="308"/>
                  <a:pt x="1957" y="301"/>
                </a:cubicBezTo>
                <a:cubicBezTo>
                  <a:pt x="1944" y="294"/>
                  <a:pt x="1928" y="289"/>
                  <a:pt x="1910" y="286"/>
                </a:cubicBezTo>
                <a:cubicBezTo>
                  <a:pt x="1891" y="283"/>
                  <a:pt x="1872" y="282"/>
                  <a:pt x="1853" y="282"/>
                </a:cubicBezTo>
                <a:cubicBezTo>
                  <a:pt x="1828" y="282"/>
                  <a:pt x="1801" y="285"/>
                  <a:pt x="1772" y="291"/>
                </a:cubicBezTo>
                <a:cubicBezTo>
                  <a:pt x="1743" y="298"/>
                  <a:pt x="1712" y="307"/>
                  <a:pt x="1680" y="319"/>
                </a:cubicBezTo>
                <a:lnTo>
                  <a:pt x="1675" y="319"/>
                </a:lnTo>
                <a:lnTo>
                  <a:pt x="1675" y="226"/>
                </a:lnTo>
                <a:cubicBezTo>
                  <a:pt x="1693" y="221"/>
                  <a:pt x="1719" y="215"/>
                  <a:pt x="1753" y="209"/>
                </a:cubicBezTo>
                <a:cubicBezTo>
                  <a:pt x="1787" y="204"/>
                  <a:pt x="1820" y="201"/>
                  <a:pt x="1853" y="201"/>
                </a:cubicBezTo>
                <a:cubicBezTo>
                  <a:pt x="1892" y="201"/>
                  <a:pt x="1925" y="204"/>
                  <a:pt x="1953" y="210"/>
                </a:cubicBezTo>
                <a:cubicBezTo>
                  <a:pt x="1982" y="217"/>
                  <a:pt x="2006" y="228"/>
                  <a:pt x="2027" y="243"/>
                </a:cubicBezTo>
                <a:cubicBezTo>
                  <a:pt x="2048" y="258"/>
                  <a:pt x="2063" y="277"/>
                  <a:pt x="2074" y="301"/>
                </a:cubicBezTo>
                <a:cubicBezTo>
                  <a:pt x="2085" y="324"/>
                  <a:pt x="2090" y="354"/>
                  <a:pt x="2090" y="389"/>
                </a:cubicBezTo>
                <a:lnTo>
                  <a:pt x="2090" y="759"/>
                </a:lnTo>
                <a:close/>
                <a:moveTo>
                  <a:pt x="1999" y="625"/>
                </a:moveTo>
                <a:lnTo>
                  <a:pt x="1999" y="473"/>
                </a:lnTo>
                <a:cubicBezTo>
                  <a:pt x="1971" y="475"/>
                  <a:pt x="1938" y="477"/>
                  <a:pt x="1900" y="480"/>
                </a:cubicBezTo>
                <a:cubicBezTo>
                  <a:pt x="1862" y="483"/>
                  <a:pt x="1832" y="488"/>
                  <a:pt x="1810" y="495"/>
                </a:cubicBezTo>
                <a:cubicBezTo>
                  <a:pt x="1783" y="502"/>
                  <a:pt x="1762" y="514"/>
                  <a:pt x="1746" y="530"/>
                </a:cubicBezTo>
                <a:cubicBezTo>
                  <a:pt x="1730" y="545"/>
                  <a:pt x="1722" y="567"/>
                  <a:pt x="1722" y="595"/>
                </a:cubicBezTo>
                <a:cubicBezTo>
                  <a:pt x="1722" y="626"/>
                  <a:pt x="1731" y="650"/>
                  <a:pt x="1750" y="665"/>
                </a:cubicBezTo>
                <a:cubicBezTo>
                  <a:pt x="1769" y="681"/>
                  <a:pt x="1797" y="689"/>
                  <a:pt x="1836" y="689"/>
                </a:cubicBezTo>
                <a:cubicBezTo>
                  <a:pt x="1869" y="689"/>
                  <a:pt x="1898" y="683"/>
                  <a:pt x="1925" y="670"/>
                </a:cubicBezTo>
                <a:cubicBezTo>
                  <a:pt x="1952" y="657"/>
                  <a:pt x="1976" y="642"/>
                  <a:pt x="1999" y="625"/>
                </a:cubicBezTo>
                <a:close/>
                <a:moveTo>
                  <a:pt x="2550" y="754"/>
                </a:moveTo>
                <a:cubicBezTo>
                  <a:pt x="2533" y="759"/>
                  <a:pt x="2514" y="763"/>
                  <a:pt x="2494" y="766"/>
                </a:cubicBezTo>
                <a:cubicBezTo>
                  <a:pt x="2473" y="769"/>
                  <a:pt x="2455" y="770"/>
                  <a:pt x="2439" y="770"/>
                </a:cubicBezTo>
                <a:cubicBezTo>
                  <a:pt x="2384" y="770"/>
                  <a:pt x="2341" y="755"/>
                  <a:pt x="2312" y="725"/>
                </a:cubicBezTo>
                <a:cubicBezTo>
                  <a:pt x="2283" y="695"/>
                  <a:pt x="2269" y="647"/>
                  <a:pt x="2269" y="581"/>
                </a:cubicBezTo>
                <a:lnTo>
                  <a:pt x="2269" y="291"/>
                </a:lnTo>
                <a:lnTo>
                  <a:pt x="2207" y="291"/>
                </a:lnTo>
                <a:lnTo>
                  <a:pt x="2207" y="214"/>
                </a:lnTo>
                <a:lnTo>
                  <a:pt x="2269" y="214"/>
                </a:lnTo>
                <a:lnTo>
                  <a:pt x="2269" y="57"/>
                </a:lnTo>
                <a:lnTo>
                  <a:pt x="2361" y="57"/>
                </a:lnTo>
                <a:lnTo>
                  <a:pt x="2361" y="214"/>
                </a:lnTo>
                <a:lnTo>
                  <a:pt x="2550" y="214"/>
                </a:lnTo>
                <a:lnTo>
                  <a:pt x="2550" y="291"/>
                </a:lnTo>
                <a:lnTo>
                  <a:pt x="2361" y="291"/>
                </a:lnTo>
                <a:lnTo>
                  <a:pt x="2361" y="540"/>
                </a:lnTo>
                <a:cubicBezTo>
                  <a:pt x="2361" y="569"/>
                  <a:pt x="2362" y="591"/>
                  <a:pt x="2363" y="607"/>
                </a:cubicBezTo>
                <a:cubicBezTo>
                  <a:pt x="2364" y="623"/>
                  <a:pt x="2369" y="638"/>
                  <a:pt x="2376" y="652"/>
                </a:cubicBezTo>
                <a:cubicBezTo>
                  <a:pt x="2383" y="665"/>
                  <a:pt x="2393" y="674"/>
                  <a:pt x="2406" y="680"/>
                </a:cubicBezTo>
                <a:cubicBezTo>
                  <a:pt x="2419" y="686"/>
                  <a:pt x="2438" y="689"/>
                  <a:pt x="2463" y="689"/>
                </a:cubicBezTo>
                <a:cubicBezTo>
                  <a:pt x="2478" y="689"/>
                  <a:pt x="2494" y="687"/>
                  <a:pt x="2510" y="683"/>
                </a:cubicBezTo>
                <a:cubicBezTo>
                  <a:pt x="2527" y="678"/>
                  <a:pt x="2538" y="675"/>
                  <a:pt x="2545" y="672"/>
                </a:cubicBezTo>
                <a:lnTo>
                  <a:pt x="2550" y="672"/>
                </a:lnTo>
                <a:lnTo>
                  <a:pt x="2550" y="754"/>
                </a:lnTo>
                <a:close/>
                <a:moveTo>
                  <a:pt x="3416" y="725"/>
                </a:moveTo>
                <a:cubicBezTo>
                  <a:pt x="3385" y="740"/>
                  <a:pt x="3356" y="751"/>
                  <a:pt x="3329" y="759"/>
                </a:cubicBezTo>
                <a:cubicBezTo>
                  <a:pt x="3302" y="767"/>
                  <a:pt x="3272" y="771"/>
                  <a:pt x="3241" y="771"/>
                </a:cubicBezTo>
                <a:cubicBezTo>
                  <a:pt x="3202" y="771"/>
                  <a:pt x="3166" y="765"/>
                  <a:pt x="3133" y="754"/>
                </a:cubicBezTo>
                <a:cubicBezTo>
                  <a:pt x="3100" y="743"/>
                  <a:pt x="3071" y="725"/>
                  <a:pt x="3048" y="702"/>
                </a:cubicBezTo>
                <a:cubicBezTo>
                  <a:pt x="3025" y="678"/>
                  <a:pt x="3006" y="648"/>
                  <a:pt x="2993" y="613"/>
                </a:cubicBezTo>
                <a:cubicBezTo>
                  <a:pt x="2980" y="577"/>
                  <a:pt x="2974" y="535"/>
                  <a:pt x="2974" y="487"/>
                </a:cubicBezTo>
                <a:cubicBezTo>
                  <a:pt x="2974" y="398"/>
                  <a:pt x="2998" y="328"/>
                  <a:pt x="3047" y="277"/>
                </a:cubicBezTo>
                <a:cubicBezTo>
                  <a:pt x="3096" y="226"/>
                  <a:pt x="3161" y="201"/>
                  <a:pt x="3241" y="201"/>
                </a:cubicBezTo>
                <a:cubicBezTo>
                  <a:pt x="3272" y="201"/>
                  <a:pt x="3303" y="205"/>
                  <a:pt x="3333" y="214"/>
                </a:cubicBezTo>
                <a:cubicBezTo>
                  <a:pt x="3363" y="223"/>
                  <a:pt x="3391" y="234"/>
                  <a:pt x="3416" y="247"/>
                </a:cubicBezTo>
                <a:lnTo>
                  <a:pt x="3416" y="349"/>
                </a:lnTo>
                <a:lnTo>
                  <a:pt x="3411" y="349"/>
                </a:lnTo>
                <a:cubicBezTo>
                  <a:pt x="3383" y="327"/>
                  <a:pt x="3354" y="310"/>
                  <a:pt x="3324" y="298"/>
                </a:cubicBezTo>
                <a:cubicBezTo>
                  <a:pt x="3295" y="287"/>
                  <a:pt x="3266" y="281"/>
                  <a:pt x="3237" y="281"/>
                </a:cubicBezTo>
                <a:cubicBezTo>
                  <a:pt x="3185" y="281"/>
                  <a:pt x="3144" y="298"/>
                  <a:pt x="3114" y="333"/>
                </a:cubicBezTo>
                <a:cubicBezTo>
                  <a:pt x="3084" y="368"/>
                  <a:pt x="3069" y="420"/>
                  <a:pt x="3069" y="487"/>
                </a:cubicBezTo>
                <a:cubicBezTo>
                  <a:pt x="3069" y="553"/>
                  <a:pt x="3084" y="604"/>
                  <a:pt x="3113" y="639"/>
                </a:cubicBezTo>
                <a:cubicBezTo>
                  <a:pt x="3142" y="674"/>
                  <a:pt x="3184" y="692"/>
                  <a:pt x="3237" y="692"/>
                </a:cubicBezTo>
                <a:cubicBezTo>
                  <a:pt x="3256" y="692"/>
                  <a:pt x="3275" y="690"/>
                  <a:pt x="3294" y="685"/>
                </a:cubicBezTo>
                <a:cubicBezTo>
                  <a:pt x="3313" y="680"/>
                  <a:pt x="3331" y="673"/>
                  <a:pt x="3346" y="666"/>
                </a:cubicBezTo>
                <a:cubicBezTo>
                  <a:pt x="3359" y="659"/>
                  <a:pt x="3372" y="651"/>
                  <a:pt x="3383" y="644"/>
                </a:cubicBezTo>
                <a:cubicBezTo>
                  <a:pt x="3395" y="636"/>
                  <a:pt x="3404" y="629"/>
                  <a:pt x="3411" y="624"/>
                </a:cubicBezTo>
                <a:lnTo>
                  <a:pt x="3416" y="624"/>
                </a:lnTo>
                <a:lnTo>
                  <a:pt x="3416" y="725"/>
                </a:lnTo>
                <a:close/>
                <a:moveTo>
                  <a:pt x="3958" y="759"/>
                </a:moveTo>
                <a:lnTo>
                  <a:pt x="3866" y="759"/>
                </a:lnTo>
                <a:lnTo>
                  <a:pt x="3866" y="701"/>
                </a:lnTo>
                <a:cubicBezTo>
                  <a:pt x="3858" y="706"/>
                  <a:pt x="3847" y="714"/>
                  <a:pt x="3833" y="724"/>
                </a:cubicBezTo>
                <a:cubicBezTo>
                  <a:pt x="3819" y="734"/>
                  <a:pt x="3806" y="742"/>
                  <a:pt x="3793" y="748"/>
                </a:cubicBezTo>
                <a:cubicBezTo>
                  <a:pt x="3778" y="755"/>
                  <a:pt x="3760" y="762"/>
                  <a:pt x="3740" y="767"/>
                </a:cubicBezTo>
                <a:cubicBezTo>
                  <a:pt x="3720" y="772"/>
                  <a:pt x="3697" y="774"/>
                  <a:pt x="3670" y="774"/>
                </a:cubicBezTo>
                <a:cubicBezTo>
                  <a:pt x="3621" y="774"/>
                  <a:pt x="3580" y="758"/>
                  <a:pt x="3545" y="726"/>
                </a:cubicBezTo>
                <a:cubicBezTo>
                  <a:pt x="3511" y="693"/>
                  <a:pt x="3494" y="652"/>
                  <a:pt x="3494" y="601"/>
                </a:cubicBezTo>
                <a:cubicBezTo>
                  <a:pt x="3494" y="560"/>
                  <a:pt x="3503" y="526"/>
                  <a:pt x="3521" y="501"/>
                </a:cubicBezTo>
                <a:cubicBezTo>
                  <a:pt x="3538" y="475"/>
                  <a:pt x="3564" y="455"/>
                  <a:pt x="3597" y="440"/>
                </a:cubicBezTo>
                <a:cubicBezTo>
                  <a:pt x="3630" y="425"/>
                  <a:pt x="3669" y="416"/>
                  <a:pt x="3716" y="411"/>
                </a:cubicBezTo>
                <a:cubicBezTo>
                  <a:pt x="3763" y="406"/>
                  <a:pt x="3813" y="402"/>
                  <a:pt x="3866" y="399"/>
                </a:cubicBezTo>
                <a:lnTo>
                  <a:pt x="3866" y="385"/>
                </a:lnTo>
                <a:cubicBezTo>
                  <a:pt x="3866" y="364"/>
                  <a:pt x="3862" y="347"/>
                  <a:pt x="3855" y="333"/>
                </a:cubicBezTo>
                <a:cubicBezTo>
                  <a:pt x="3848" y="319"/>
                  <a:pt x="3837" y="308"/>
                  <a:pt x="3824" y="301"/>
                </a:cubicBezTo>
                <a:cubicBezTo>
                  <a:pt x="3811" y="294"/>
                  <a:pt x="3795" y="289"/>
                  <a:pt x="3777" y="286"/>
                </a:cubicBezTo>
                <a:cubicBezTo>
                  <a:pt x="3759" y="283"/>
                  <a:pt x="3740" y="282"/>
                  <a:pt x="3720" y="282"/>
                </a:cubicBezTo>
                <a:cubicBezTo>
                  <a:pt x="3696" y="282"/>
                  <a:pt x="3669" y="285"/>
                  <a:pt x="3639" y="291"/>
                </a:cubicBezTo>
                <a:cubicBezTo>
                  <a:pt x="3610" y="298"/>
                  <a:pt x="3579" y="307"/>
                  <a:pt x="3547" y="319"/>
                </a:cubicBezTo>
                <a:lnTo>
                  <a:pt x="3542" y="319"/>
                </a:lnTo>
                <a:lnTo>
                  <a:pt x="3542" y="226"/>
                </a:lnTo>
                <a:cubicBezTo>
                  <a:pt x="3560" y="221"/>
                  <a:pt x="3586" y="215"/>
                  <a:pt x="3620" y="209"/>
                </a:cubicBezTo>
                <a:cubicBezTo>
                  <a:pt x="3654" y="204"/>
                  <a:pt x="3687" y="201"/>
                  <a:pt x="3720" y="201"/>
                </a:cubicBezTo>
                <a:cubicBezTo>
                  <a:pt x="3759" y="201"/>
                  <a:pt x="3792" y="204"/>
                  <a:pt x="3820" y="210"/>
                </a:cubicBezTo>
                <a:cubicBezTo>
                  <a:pt x="3849" y="217"/>
                  <a:pt x="3874" y="228"/>
                  <a:pt x="3895" y="243"/>
                </a:cubicBezTo>
                <a:cubicBezTo>
                  <a:pt x="3915" y="258"/>
                  <a:pt x="3930" y="277"/>
                  <a:pt x="3941" y="301"/>
                </a:cubicBezTo>
                <a:cubicBezTo>
                  <a:pt x="3952" y="324"/>
                  <a:pt x="3958" y="354"/>
                  <a:pt x="3958" y="389"/>
                </a:cubicBezTo>
                <a:lnTo>
                  <a:pt x="3958" y="759"/>
                </a:lnTo>
                <a:close/>
                <a:moveTo>
                  <a:pt x="3866" y="625"/>
                </a:moveTo>
                <a:lnTo>
                  <a:pt x="3866" y="473"/>
                </a:lnTo>
                <a:cubicBezTo>
                  <a:pt x="3838" y="475"/>
                  <a:pt x="3805" y="477"/>
                  <a:pt x="3767" y="480"/>
                </a:cubicBezTo>
                <a:cubicBezTo>
                  <a:pt x="3729" y="483"/>
                  <a:pt x="3699" y="488"/>
                  <a:pt x="3677" y="495"/>
                </a:cubicBezTo>
                <a:cubicBezTo>
                  <a:pt x="3651" y="502"/>
                  <a:pt x="3630" y="514"/>
                  <a:pt x="3613" y="530"/>
                </a:cubicBezTo>
                <a:cubicBezTo>
                  <a:pt x="3597" y="545"/>
                  <a:pt x="3589" y="567"/>
                  <a:pt x="3589" y="595"/>
                </a:cubicBezTo>
                <a:cubicBezTo>
                  <a:pt x="3589" y="626"/>
                  <a:pt x="3598" y="650"/>
                  <a:pt x="3617" y="665"/>
                </a:cubicBezTo>
                <a:cubicBezTo>
                  <a:pt x="3636" y="681"/>
                  <a:pt x="3665" y="689"/>
                  <a:pt x="3704" y="689"/>
                </a:cubicBezTo>
                <a:cubicBezTo>
                  <a:pt x="3736" y="689"/>
                  <a:pt x="3765" y="683"/>
                  <a:pt x="3792" y="670"/>
                </a:cubicBezTo>
                <a:cubicBezTo>
                  <a:pt x="3819" y="657"/>
                  <a:pt x="3843" y="642"/>
                  <a:pt x="3866" y="625"/>
                </a:cubicBezTo>
                <a:close/>
                <a:moveTo>
                  <a:pt x="4590" y="759"/>
                </a:moveTo>
                <a:lnTo>
                  <a:pt x="4499" y="759"/>
                </a:lnTo>
                <a:lnTo>
                  <a:pt x="4499" y="449"/>
                </a:lnTo>
                <a:cubicBezTo>
                  <a:pt x="4499" y="424"/>
                  <a:pt x="4497" y="400"/>
                  <a:pt x="4494" y="378"/>
                </a:cubicBezTo>
                <a:cubicBezTo>
                  <a:pt x="4491" y="356"/>
                  <a:pt x="4486" y="339"/>
                  <a:pt x="4478" y="327"/>
                </a:cubicBezTo>
                <a:cubicBezTo>
                  <a:pt x="4470" y="313"/>
                  <a:pt x="4458" y="303"/>
                  <a:pt x="4443" y="296"/>
                </a:cubicBezTo>
                <a:cubicBezTo>
                  <a:pt x="4428" y="289"/>
                  <a:pt x="4408" y="286"/>
                  <a:pt x="4383" y="286"/>
                </a:cubicBezTo>
                <a:cubicBezTo>
                  <a:pt x="4358" y="286"/>
                  <a:pt x="4332" y="292"/>
                  <a:pt x="4305" y="305"/>
                </a:cubicBezTo>
                <a:cubicBezTo>
                  <a:pt x="4278" y="317"/>
                  <a:pt x="4251" y="333"/>
                  <a:pt x="4226" y="352"/>
                </a:cubicBezTo>
                <a:lnTo>
                  <a:pt x="4226" y="759"/>
                </a:lnTo>
                <a:lnTo>
                  <a:pt x="4134" y="759"/>
                </a:lnTo>
                <a:lnTo>
                  <a:pt x="4134" y="214"/>
                </a:lnTo>
                <a:lnTo>
                  <a:pt x="4226" y="214"/>
                </a:lnTo>
                <a:lnTo>
                  <a:pt x="4226" y="274"/>
                </a:lnTo>
                <a:cubicBezTo>
                  <a:pt x="4255" y="251"/>
                  <a:pt x="4284" y="232"/>
                  <a:pt x="4315" y="219"/>
                </a:cubicBezTo>
                <a:cubicBezTo>
                  <a:pt x="4346" y="206"/>
                  <a:pt x="4377" y="199"/>
                  <a:pt x="4409" y="199"/>
                </a:cubicBezTo>
                <a:cubicBezTo>
                  <a:pt x="4468" y="199"/>
                  <a:pt x="4513" y="217"/>
                  <a:pt x="4544" y="252"/>
                </a:cubicBezTo>
                <a:cubicBezTo>
                  <a:pt x="4575" y="287"/>
                  <a:pt x="4590" y="338"/>
                  <a:pt x="4590" y="405"/>
                </a:cubicBezTo>
                <a:lnTo>
                  <a:pt x="4590" y="759"/>
                </a:lnTo>
                <a:close/>
                <a:moveTo>
                  <a:pt x="5590" y="214"/>
                </a:moveTo>
                <a:lnTo>
                  <a:pt x="5272" y="960"/>
                </a:lnTo>
                <a:lnTo>
                  <a:pt x="5174" y="960"/>
                </a:lnTo>
                <a:lnTo>
                  <a:pt x="5275" y="733"/>
                </a:lnTo>
                <a:lnTo>
                  <a:pt x="5058" y="214"/>
                </a:lnTo>
                <a:lnTo>
                  <a:pt x="5158" y="214"/>
                </a:lnTo>
                <a:lnTo>
                  <a:pt x="5325" y="618"/>
                </a:lnTo>
                <a:lnTo>
                  <a:pt x="5494" y="214"/>
                </a:lnTo>
                <a:lnTo>
                  <a:pt x="5590" y="214"/>
                </a:lnTo>
                <a:close/>
                <a:moveTo>
                  <a:pt x="6175" y="487"/>
                </a:moveTo>
                <a:cubicBezTo>
                  <a:pt x="6175" y="576"/>
                  <a:pt x="6152" y="646"/>
                  <a:pt x="6107" y="697"/>
                </a:cubicBezTo>
                <a:cubicBezTo>
                  <a:pt x="6062" y="748"/>
                  <a:pt x="6001" y="774"/>
                  <a:pt x="5924" y="774"/>
                </a:cubicBezTo>
                <a:cubicBezTo>
                  <a:pt x="5847" y="774"/>
                  <a:pt x="5785" y="748"/>
                  <a:pt x="5740" y="697"/>
                </a:cubicBezTo>
                <a:cubicBezTo>
                  <a:pt x="5695" y="646"/>
                  <a:pt x="5672" y="576"/>
                  <a:pt x="5672" y="487"/>
                </a:cubicBezTo>
                <a:cubicBezTo>
                  <a:pt x="5672" y="398"/>
                  <a:pt x="5695" y="328"/>
                  <a:pt x="5740" y="276"/>
                </a:cubicBezTo>
                <a:cubicBezTo>
                  <a:pt x="5785" y="225"/>
                  <a:pt x="5847" y="199"/>
                  <a:pt x="5924" y="199"/>
                </a:cubicBezTo>
                <a:cubicBezTo>
                  <a:pt x="6001" y="199"/>
                  <a:pt x="6062" y="225"/>
                  <a:pt x="6107" y="276"/>
                </a:cubicBezTo>
                <a:cubicBezTo>
                  <a:pt x="6152" y="328"/>
                  <a:pt x="6175" y="398"/>
                  <a:pt x="6175" y="487"/>
                </a:cubicBezTo>
                <a:close/>
                <a:moveTo>
                  <a:pt x="6081" y="487"/>
                </a:moveTo>
                <a:cubicBezTo>
                  <a:pt x="6081" y="416"/>
                  <a:pt x="6067" y="364"/>
                  <a:pt x="6039" y="329"/>
                </a:cubicBezTo>
                <a:cubicBezTo>
                  <a:pt x="6012" y="295"/>
                  <a:pt x="5973" y="278"/>
                  <a:pt x="5924" y="278"/>
                </a:cubicBezTo>
                <a:cubicBezTo>
                  <a:pt x="5874" y="278"/>
                  <a:pt x="5835" y="295"/>
                  <a:pt x="5808" y="329"/>
                </a:cubicBezTo>
                <a:cubicBezTo>
                  <a:pt x="5781" y="364"/>
                  <a:pt x="5767" y="416"/>
                  <a:pt x="5767" y="487"/>
                </a:cubicBezTo>
                <a:cubicBezTo>
                  <a:pt x="5767" y="555"/>
                  <a:pt x="5781" y="607"/>
                  <a:pt x="5808" y="642"/>
                </a:cubicBezTo>
                <a:cubicBezTo>
                  <a:pt x="5836" y="677"/>
                  <a:pt x="5875" y="695"/>
                  <a:pt x="5924" y="695"/>
                </a:cubicBezTo>
                <a:cubicBezTo>
                  <a:pt x="5973" y="695"/>
                  <a:pt x="6011" y="678"/>
                  <a:pt x="6039" y="643"/>
                </a:cubicBezTo>
                <a:cubicBezTo>
                  <a:pt x="6067" y="608"/>
                  <a:pt x="6081" y="556"/>
                  <a:pt x="6081" y="487"/>
                </a:cubicBezTo>
                <a:close/>
                <a:moveTo>
                  <a:pt x="6770" y="759"/>
                </a:moveTo>
                <a:lnTo>
                  <a:pt x="6678" y="759"/>
                </a:lnTo>
                <a:lnTo>
                  <a:pt x="6678" y="699"/>
                </a:lnTo>
                <a:cubicBezTo>
                  <a:pt x="6647" y="723"/>
                  <a:pt x="6617" y="742"/>
                  <a:pt x="6589" y="755"/>
                </a:cubicBezTo>
                <a:cubicBezTo>
                  <a:pt x="6560" y="768"/>
                  <a:pt x="6529" y="774"/>
                  <a:pt x="6495" y="774"/>
                </a:cubicBezTo>
                <a:cubicBezTo>
                  <a:pt x="6438" y="774"/>
                  <a:pt x="6393" y="757"/>
                  <a:pt x="6361" y="722"/>
                </a:cubicBezTo>
                <a:cubicBezTo>
                  <a:pt x="6329" y="687"/>
                  <a:pt x="6313" y="635"/>
                  <a:pt x="6313" y="568"/>
                </a:cubicBezTo>
                <a:lnTo>
                  <a:pt x="6313" y="214"/>
                </a:lnTo>
                <a:lnTo>
                  <a:pt x="6405" y="214"/>
                </a:lnTo>
                <a:lnTo>
                  <a:pt x="6405" y="524"/>
                </a:lnTo>
                <a:cubicBezTo>
                  <a:pt x="6405" y="552"/>
                  <a:pt x="6406" y="576"/>
                  <a:pt x="6409" y="596"/>
                </a:cubicBezTo>
                <a:cubicBezTo>
                  <a:pt x="6412" y="615"/>
                  <a:pt x="6417" y="632"/>
                  <a:pt x="6426" y="646"/>
                </a:cubicBezTo>
                <a:cubicBezTo>
                  <a:pt x="6435" y="660"/>
                  <a:pt x="6446" y="670"/>
                  <a:pt x="6460" y="677"/>
                </a:cubicBezTo>
                <a:cubicBezTo>
                  <a:pt x="6474" y="684"/>
                  <a:pt x="6494" y="687"/>
                  <a:pt x="6521" y="687"/>
                </a:cubicBezTo>
                <a:cubicBezTo>
                  <a:pt x="6545" y="687"/>
                  <a:pt x="6571" y="681"/>
                  <a:pt x="6599" y="668"/>
                </a:cubicBezTo>
                <a:cubicBezTo>
                  <a:pt x="6627" y="656"/>
                  <a:pt x="6653" y="640"/>
                  <a:pt x="6678" y="621"/>
                </a:cubicBezTo>
                <a:lnTo>
                  <a:pt x="6678" y="214"/>
                </a:lnTo>
                <a:lnTo>
                  <a:pt x="6770" y="214"/>
                </a:lnTo>
                <a:lnTo>
                  <a:pt x="6770" y="759"/>
                </a:lnTo>
                <a:close/>
                <a:moveTo>
                  <a:pt x="7744" y="759"/>
                </a:moveTo>
                <a:lnTo>
                  <a:pt x="7652" y="759"/>
                </a:lnTo>
                <a:lnTo>
                  <a:pt x="7652" y="702"/>
                </a:lnTo>
                <a:cubicBezTo>
                  <a:pt x="7626" y="725"/>
                  <a:pt x="7599" y="742"/>
                  <a:pt x="7570" y="755"/>
                </a:cubicBezTo>
                <a:cubicBezTo>
                  <a:pt x="7541" y="768"/>
                  <a:pt x="7510" y="774"/>
                  <a:pt x="7477" y="774"/>
                </a:cubicBezTo>
                <a:cubicBezTo>
                  <a:pt x="7412" y="774"/>
                  <a:pt x="7360" y="749"/>
                  <a:pt x="7321" y="699"/>
                </a:cubicBezTo>
                <a:cubicBezTo>
                  <a:pt x="7283" y="649"/>
                  <a:pt x="7264" y="580"/>
                  <a:pt x="7264" y="491"/>
                </a:cubicBezTo>
                <a:cubicBezTo>
                  <a:pt x="7264" y="444"/>
                  <a:pt x="7271" y="403"/>
                  <a:pt x="7284" y="367"/>
                </a:cubicBezTo>
                <a:cubicBezTo>
                  <a:pt x="7297" y="331"/>
                  <a:pt x="7315" y="300"/>
                  <a:pt x="7337" y="275"/>
                </a:cubicBezTo>
                <a:cubicBezTo>
                  <a:pt x="7360" y="250"/>
                  <a:pt x="7386" y="231"/>
                  <a:pt x="7415" y="218"/>
                </a:cubicBezTo>
                <a:cubicBezTo>
                  <a:pt x="7444" y="205"/>
                  <a:pt x="7475" y="199"/>
                  <a:pt x="7506" y="199"/>
                </a:cubicBezTo>
                <a:cubicBezTo>
                  <a:pt x="7535" y="199"/>
                  <a:pt x="7560" y="202"/>
                  <a:pt x="7583" y="208"/>
                </a:cubicBezTo>
                <a:cubicBezTo>
                  <a:pt x="7605" y="214"/>
                  <a:pt x="7628" y="223"/>
                  <a:pt x="7652" y="236"/>
                </a:cubicBezTo>
                <a:lnTo>
                  <a:pt x="7652" y="0"/>
                </a:lnTo>
                <a:lnTo>
                  <a:pt x="7744" y="0"/>
                </a:lnTo>
                <a:lnTo>
                  <a:pt x="7744" y="759"/>
                </a:lnTo>
                <a:close/>
                <a:moveTo>
                  <a:pt x="7652" y="625"/>
                </a:moveTo>
                <a:lnTo>
                  <a:pt x="7652" y="312"/>
                </a:lnTo>
                <a:cubicBezTo>
                  <a:pt x="7627" y="301"/>
                  <a:pt x="7605" y="293"/>
                  <a:pt x="7586" y="289"/>
                </a:cubicBezTo>
                <a:cubicBezTo>
                  <a:pt x="7567" y="285"/>
                  <a:pt x="7545" y="283"/>
                  <a:pt x="7522" y="283"/>
                </a:cubicBezTo>
                <a:cubicBezTo>
                  <a:pt x="7471" y="283"/>
                  <a:pt x="7431" y="301"/>
                  <a:pt x="7402" y="336"/>
                </a:cubicBezTo>
                <a:cubicBezTo>
                  <a:pt x="7373" y="372"/>
                  <a:pt x="7359" y="423"/>
                  <a:pt x="7359" y="489"/>
                </a:cubicBezTo>
                <a:cubicBezTo>
                  <a:pt x="7359" y="554"/>
                  <a:pt x="7370" y="603"/>
                  <a:pt x="7392" y="637"/>
                </a:cubicBezTo>
                <a:cubicBezTo>
                  <a:pt x="7414" y="670"/>
                  <a:pt x="7450" y="687"/>
                  <a:pt x="7499" y="687"/>
                </a:cubicBezTo>
                <a:cubicBezTo>
                  <a:pt x="7525" y="687"/>
                  <a:pt x="7551" y="681"/>
                  <a:pt x="7578" y="670"/>
                </a:cubicBezTo>
                <a:cubicBezTo>
                  <a:pt x="7605" y="658"/>
                  <a:pt x="7629" y="643"/>
                  <a:pt x="7652" y="625"/>
                </a:cubicBezTo>
                <a:close/>
                <a:moveTo>
                  <a:pt x="8390" y="487"/>
                </a:moveTo>
                <a:cubicBezTo>
                  <a:pt x="8390" y="576"/>
                  <a:pt x="8367" y="646"/>
                  <a:pt x="8321" y="697"/>
                </a:cubicBezTo>
                <a:cubicBezTo>
                  <a:pt x="8276" y="748"/>
                  <a:pt x="8215" y="774"/>
                  <a:pt x="8138" y="774"/>
                </a:cubicBezTo>
                <a:cubicBezTo>
                  <a:pt x="8061" y="774"/>
                  <a:pt x="7999" y="748"/>
                  <a:pt x="7954" y="697"/>
                </a:cubicBezTo>
                <a:cubicBezTo>
                  <a:pt x="7909" y="646"/>
                  <a:pt x="7886" y="576"/>
                  <a:pt x="7886" y="487"/>
                </a:cubicBezTo>
                <a:cubicBezTo>
                  <a:pt x="7886" y="398"/>
                  <a:pt x="7909" y="328"/>
                  <a:pt x="7954" y="276"/>
                </a:cubicBezTo>
                <a:cubicBezTo>
                  <a:pt x="7999" y="225"/>
                  <a:pt x="8061" y="199"/>
                  <a:pt x="8138" y="199"/>
                </a:cubicBezTo>
                <a:cubicBezTo>
                  <a:pt x="8215" y="199"/>
                  <a:pt x="8276" y="225"/>
                  <a:pt x="8321" y="276"/>
                </a:cubicBezTo>
                <a:cubicBezTo>
                  <a:pt x="8367" y="328"/>
                  <a:pt x="8390" y="398"/>
                  <a:pt x="8390" y="487"/>
                </a:cubicBezTo>
                <a:close/>
                <a:moveTo>
                  <a:pt x="8295" y="487"/>
                </a:moveTo>
                <a:cubicBezTo>
                  <a:pt x="8295" y="416"/>
                  <a:pt x="8281" y="364"/>
                  <a:pt x="8253" y="329"/>
                </a:cubicBezTo>
                <a:cubicBezTo>
                  <a:pt x="8226" y="295"/>
                  <a:pt x="8187" y="278"/>
                  <a:pt x="8138" y="278"/>
                </a:cubicBezTo>
                <a:cubicBezTo>
                  <a:pt x="8088" y="278"/>
                  <a:pt x="8049" y="295"/>
                  <a:pt x="8022" y="329"/>
                </a:cubicBezTo>
                <a:cubicBezTo>
                  <a:pt x="7995" y="364"/>
                  <a:pt x="7981" y="416"/>
                  <a:pt x="7981" y="487"/>
                </a:cubicBezTo>
                <a:cubicBezTo>
                  <a:pt x="7981" y="555"/>
                  <a:pt x="7995" y="607"/>
                  <a:pt x="8022" y="642"/>
                </a:cubicBezTo>
                <a:cubicBezTo>
                  <a:pt x="8050" y="677"/>
                  <a:pt x="8089" y="695"/>
                  <a:pt x="8138" y="695"/>
                </a:cubicBezTo>
                <a:cubicBezTo>
                  <a:pt x="8187" y="695"/>
                  <a:pt x="8225" y="678"/>
                  <a:pt x="8253" y="643"/>
                </a:cubicBezTo>
                <a:cubicBezTo>
                  <a:pt x="8281" y="608"/>
                  <a:pt x="8295" y="556"/>
                  <a:pt x="8295" y="487"/>
                </a:cubicBezTo>
                <a:close/>
                <a:moveTo>
                  <a:pt x="9339" y="759"/>
                </a:moveTo>
                <a:lnTo>
                  <a:pt x="9248" y="759"/>
                </a:lnTo>
                <a:lnTo>
                  <a:pt x="9248" y="449"/>
                </a:lnTo>
                <a:cubicBezTo>
                  <a:pt x="9248" y="424"/>
                  <a:pt x="9246" y="400"/>
                  <a:pt x="9243" y="378"/>
                </a:cubicBezTo>
                <a:cubicBezTo>
                  <a:pt x="9240" y="356"/>
                  <a:pt x="9235" y="339"/>
                  <a:pt x="9227" y="327"/>
                </a:cubicBezTo>
                <a:cubicBezTo>
                  <a:pt x="9219" y="313"/>
                  <a:pt x="9207" y="303"/>
                  <a:pt x="9192" y="296"/>
                </a:cubicBezTo>
                <a:cubicBezTo>
                  <a:pt x="9177" y="289"/>
                  <a:pt x="9157" y="286"/>
                  <a:pt x="9132" y="286"/>
                </a:cubicBezTo>
                <a:cubicBezTo>
                  <a:pt x="9107" y="286"/>
                  <a:pt x="9081" y="292"/>
                  <a:pt x="9054" y="305"/>
                </a:cubicBezTo>
                <a:cubicBezTo>
                  <a:pt x="9027" y="317"/>
                  <a:pt x="9000" y="333"/>
                  <a:pt x="8975" y="352"/>
                </a:cubicBezTo>
                <a:lnTo>
                  <a:pt x="8975" y="759"/>
                </a:lnTo>
                <a:lnTo>
                  <a:pt x="8883" y="759"/>
                </a:lnTo>
                <a:lnTo>
                  <a:pt x="8883" y="214"/>
                </a:lnTo>
                <a:lnTo>
                  <a:pt x="8975" y="214"/>
                </a:lnTo>
                <a:lnTo>
                  <a:pt x="8975" y="274"/>
                </a:lnTo>
                <a:cubicBezTo>
                  <a:pt x="9004" y="251"/>
                  <a:pt x="9033" y="232"/>
                  <a:pt x="9064" y="219"/>
                </a:cubicBezTo>
                <a:cubicBezTo>
                  <a:pt x="9095" y="206"/>
                  <a:pt x="9126" y="199"/>
                  <a:pt x="9158" y="199"/>
                </a:cubicBezTo>
                <a:cubicBezTo>
                  <a:pt x="9217" y="199"/>
                  <a:pt x="9262" y="217"/>
                  <a:pt x="9293" y="252"/>
                </a:cubicBezTo>
                <a:cubicBezTo>
                  <a:pt x="9324" y="287"/>
                  <a:pt x="9339" y="338"/>
                  <a:pt x="9339" y="405"/>
                </a:cubicBezTo>
                <a:lnTo>
                  <a:pt x="9339" y="759"/>
                </a:lnTo>
                <a:close/>
                <a:moveTo>
                  <a:pt x="9981" y="487"/>
                </a:moveTo>
                <a:cubicBezTo>
                  <a:pt x="9981" y="576"/>
                  <a:pt x="9958" y="646"/>
                  <a:pt x="9913" y="697"/>
                </a:cubicBezTo>
                <a:cubicBezTo>
                  <a:pt x="9867" y="748"/>
                  <a:pt x="9806" y="774"/>
                  <a:pt x="9729" y="774"/>
                </a:cubicBezTo>
                <a:cubicBezTo>
                  <a:pt x="9652" y="774"/>
                  <a:pt x="9591" y="748"/>
                  <a:pt x="9546" y="697"/>
                </a:cubicBezTo>
                <a:cubicBezTo>
                  <a:pt x="9501" y="646"/>
                  <a:pt x="9478" y="576"/>
                  <a:pt x="9478" y="487"/>
                </a:cubicBezTo>
                <a:cubicBezTo>
                  <a:pt x="9478" y="398"/>
                  <a:pt x="9501" y="328"/>
                  <a:pt x="9546" y="276"/>
                </a:cubicBezTo>
                <a:cubicBezTo>
                  <a:pt x="9591" y="225"/>
                  <a:pt x="9652" y="199"/>
                  <a:pt x="9729" y="199"/>
                </a:cubicBezTo>
                <a:cubicBezTo>
                  <a:pt x="9806" y="199"/>
                  <a:pt x="9867" y="225"/>
                  <a:pt x="9913" y="276"/>
                </a:cubicBezTo>
                <a:cubicBezTo>
                  <a:pt x="9958" y="328"/>
                  <a:pt x="9981" y="398"/>
                  <a:pt x="9981" y="487"/>
                </a:cubicBezTo>
                <a:close/>
                <a:moveTo>
                  <a:pt x="9886" y="487"/>
                </a:moveTo>
                <a:cubicBezTo>
                  <a:pt x="9886" y="416"/>
                  <a:pt x="9872" y="364"/>
                  <a:pt x="9845" y="329"/>
                </a:cubicBezTo>
                <a:cubicBezTo>
                  <a:pt x="9817" y="295"/>
                  <a:pt x="9778" y="278"/>
                  <a:pt x="9729" y="278"/>
                </a:cubicBezTo>
                <a:cubicBezTo>
                  <a:pt x="9680" y="278"/>
                  <a:pt x="9641" y="295"/>
                  <a:pt x="9613" y="329"/>
                </a:cubicBezTo>
                <a:cubicBezTo>
                  <a:pt x="9586" y="364"/>
                  <a:pt x="9572" y="416"/>
                  <a:pt x="9572" y="487"/>
                </a:cubicBezTo>
                <a:cubicBezTo>
                  <a:pt x="9572" y="555"/>
                  <a:pt x="9586" y="607"/>
                  <a:pt x="9614" y="642"/>
                </a:cubicBezTo>
                <a:cubicBezTo>
                  <a:pt x="9641" y="677"/>
                  <a:pt x="9680" y="695"/>
                  <a:pt x="9729" y="695"/>
                </a:cubicBezTo>
                <a:cubicBezTo>
                  <a:pt x="9778" y="695"/>
                  <a:pt x="9817" y="678"/>
                  <a:pt x="9844" y="643"/>
                </a:cubicBezTo>
                <a:cubicBezTo>
                  <a:pt x="9872" y="608"/>
                  <a:pt x="9886" y="556"/>
                  <a:pt x="9886" y="487"/>
                </a:cubicBezTo>
                <a:close/>
                <a:moveTo>
                  <a:pt x="10809" y="214"/>
                </a:moveTo>
                <a:lnTo>
                  <a:pt x="10667" y="759"/>
                </a:lnTo>
                <a:lnTo>
                  <a:pt x="10582" y="759"/>
                </a:lnTo>
                <a:lnTo>
                  <a:pt x="10442" y="339"/>
                </a:lnTo>
                <a:lnTo>
                  <a:pt x="10303" y="759"/>
                </a:lnTo>
                <a:lnTo>
                  <a:pt x="10218" y="759"/>
                </a:lnTo>
                <a:lnTo>
                  <a:pt x="10075" y="214"/>
                </a:lnTo>
                <a:lnTo>
                  <a:pt x="10170" y="214"/>
                </a:lnTo>
                <a:lnTo>
                  <a:pt x="10270" y="636"/>
                </a:lnTo>
                <a:lnTo>
                  <a:pt x="10407" y="214"/>
                </a:lnTo>
                <a:lnTo>
                  <a:pt x="10482" y="214"/>
                </a:lnTo>
                <a:lnTo>
                  <a:pt x="10622" y="636"/>
                </a:lnTo>
                <a:lnTo>
                  <a:pt x="10717" y="214"/>
                </a:lnTo>
                <a:lnTo>
                  <a:pt x="10809" y="214"/>
                </a:lnTo>
                <a:close/>
              </a:path>
            </a:pathLst>
          </a:custGeom>
          <a:solidFill>
            <a:srgbClr val="FFFFFF"/>
          </a:solidFill>
          <a:ln w="9525">
            <a:noFill/>
            <a:miter lim="800000"/>
            <a:headEnd/>
            <a:tailEnd/>
          </a:ln>
        </p:spPr>
        <p:txBody>
          <a:bodyPr>
            <a:prstTxWarp prst="textNoShape">
              <a:avLst/>
            </a:prstTxWarp>
          </a:bodyPr>
          <a:lstStyle/>
          <a:p>
            <a:endParaRPr lang="en-US"/>
          </a:p>
        </p:txBody>
      </p:sp>
      <p:sp>
        <p:nvSpPr>
          <p:cNvPr id="36867" name="Shape 119"/>
          <p:cNvSpPr>
            <a:spLocks noGrp="1"/>
          </p:cNvSpPr>
          <p:nvPr>
            <p:ph type="title" idx="4294967295"/>
          </p:nvPr>
        </p:nvSpPr>
        <p:spPr>
          <a:xfrm>
            <a:off x="869950" y="2734866"/>
            <a:ext cx="8229600" cy="1846262"/>
          </a:xfrm>
        </p:spPr>
        <p:txBody>
          <a:bodyPr lIns="91425" tIns="91425" rIns="91425" bIns="91425" anchor="b">
            <a:spAutoFit/>
          </a:bodyPr>
          <a:lstStyle/>
          <a:p>
            <a:pPr algn="r" eaLnBrk="1" hangingPunct="1">
              <a:buClr>
                <a:srgbClr val="000000"/>
              </a:buClr>
              <a:buSzPct val="25000"/>
            </a:pPr>
            <a:r>
              <a:rPr lang="en-US" sz="5400" dirty="0"/>
              <a:t>t</a:t>
            </a:r>
            <a:r>
              <a:rPr lang="en-US" sz="5400" dirty="0">
                <a:solidFill>
                  <a:srgbClr val="000000"/>
                </a:solidFill>
              </a:rPr>
              <a:t>o prepare </a:t>
            </a:r>
            <a:br>
              <a:rPr lang="en-US" sz="5400" dirty="0">
                <a:solidFill>
                  <a:srgbClr val="000000"/>
                </a:solidFill>
              </a:rPr>
            </a:br>
            <a:r>
              <a:rPr lang="en-US" sz="5400" dirty="0">
                <a:solidFill>
                  <a:srgbClr val="000000"/>
                </a:solidFill>
              </a:rPr>
              <a:t>for what's next?</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hape 124"/>
          <p:cNvSpPr>
            <a:spLocks noChangeArrowheads="1"/>
          </p:cNvSpPr>
          <p:nvPr/>
        </p:nvSpPr>
        <p:spPr bwMode="auto">
          <a:xfrm>
            <a:off x="1706563" y="588963"/>
            <a:ext cx="5730875" cy="5680075"/>
          </a:xfrm>
          <a:prstGeom prst="rect">
            <a:avLst/>
          </a:prstGeom>
          <a:blipFill dpi="0" rotWithShape="1">
            <a:blip r:embed="rId3" cstate="print"/>
            <a:srcRect/>
            <a:stretch>
              <a:fillRect/>
            </a:stretch>
          </a:blipFill>
          <a:ln w="9525">
            <a:noFill/>
            <a:miter lim="800000"/>
            <a:headEnd/>
            <a:tailEnd/>
          </a:ln>
        </p:spPr>
        <p:txBody>
          <a:bodyPr>
            <a:prstTxWarp prst="textNoShape">
              <a:avLst/>
            </a:prstTxWarp>
          </a:bodyPr>
          <a:lstStyle/>
          <a:p>
            <a:endParaRPr lang="en-US"/>
          </a:p>
        </p:txBody>
      </p:sp>
      <p:sp>
        <p:nvSpPr>
          <p:cNvPr id="38914" name="Shape 125"/>
          <p:cNvSpPr txBox="1">
            <a:spLocks noChangeArrowheads="1"/>
          </p:cNvSpPr>
          <p:nvPr/>
        </p:nvSpPr>
        <p:spPr bwMode="auto">
          <a:xfrm>
            <a:off x="1676400" y="6223000"/>
            <a:ext cx="5181600" cy="306388"/>
          </a:xfrm>
          <a:prstGeom prst="rect">
            <a:avLst/>
          </a:prstGeom>
          <a:noFill/>
          <a:ln w="9525">
            <a:noFill/>
            <a:miter lim="800000"/>
            <a:headEnd/>
            <a:tailEnd/>
          </a:ln>
        </p:spPr>
        <p:txBody>
          <a:bodyPr lIns="91425" tIns="91425" rIns="91425" bIns="91425" anchor="ctr">
            <a:prstTxWarp prst="textNoShape">
              <a:avLst/>
            </a:prstTxWarp>
            <a:spAutoFit/>
          </a:bodyPr>
          <a:lstStyle/>
          <a:p>
            <a:pPr>
              <a:buClr>
                <a:srgbClr val="000000"/>
              </a:buClr>
              <a:buSzPct val="138000"/>
              <a:buFont typeface="Arial" pitchFamily="84" charset="0"/>
              <a:buNone/>
            </a:pPr>
            <a:r>
              <a:rPr lang="en-US" sz="800"/>
              <a:t>source: </a:t>
            </a:r>
            <a:r>
              <a:rPr lang="en-US" sz="800" u="sng">
                <a:solidFill>
                  <a:srgbClr val="1155CC"/>
                </a:solidFill>
                <a:hlinkClick r:id="rId4"/>
              </a:rPr>
              <a:t>http://www.escapingthe9to5.com/wp-content/uploads/2010/02/Picture-25.png</a:t>
            </a:r>
            <a:r>
              <a:rPr lang="en-US" sz="800"/>
              <a:t> </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hape 131"/>
          <p:cNvSpPr>
            <a:spLocks noChangeArrowheads="1"/>
          </p:cNvSpPr>
          <p:nvPr/>
        </p:nvSpPr>
        <p:spPr bwMode="auto">
          <a:xfrm rot="-1842265">
            <a:off x="993775" y="1077913"/>
            <a:ext cx="2043113" cy="554037"/>
          </a:xfrm>
          <a:custGeom>
            <a:avLst/>
            <a:gdLst>
              <a:gd name="T0" fmla="*/ 0 w 4861"/>
              <a:gd name="T1" fmla="*/ 0 h 926"/>
              <a:gd name="T2" fmla="*/ 4861 w 4861"/>
              <a:gd name="T3" fmla="*/ 926 h 926"/>
            </a:gdLst>
            <a:ahLst/>
            <a:cxnLst/>
            <a:rect l="T0" t="T1" r="T2" b="T3"/>
            <a:pathLst>
              <a:path w="4861" h="926" extrusionOk="0">
                <a:moveTo>
                  <a:pt x="0" y="715"/>
                </a:moveTo>
                <a:lnTo>
                  <a:pt x="0" y="0"/>
                </a:lnTo>
                <a:lnTo>
                  <a:pt x="270" y="0"/>
                </a:lnTo>
                <a:cubicBezTo>
                  <a:pt x="317" y="0"/>
                  <a:pt x="353" y="2"/>
                  <a:pt x="378" y="6"/>
                </a:cubicBezTo>
                <a:cubicBezTo>
                  <a:pt x="413" y="12"/>
                  <a:pt x="443" y="23"/>
                  <a:pt x="467" y="40"/>
                </a:cubicBezTo>
                <a:cubicBezTo>
                  <a:pt x="490" y="56"/>
                  <a:pt x="509" y="79"/>
                  <a:pt x="524" y="109"/>
                </a:cubicBezTo>
                <a:cubicBezTo>
                  <a:pt x="539" y="138"/>
                  <a:pt x="546" y="171"/>
                  <a:pt x="546" y="207"/>
                </a:cubicBezTo>
                <a:cubicBezTo>
                  <a:pt x="546" y="268"/>
                  <a:pt x="527" y="319"/>
                  <a:pt x="488" y="361"/>
                </a:cubicBezTo>
                <a:cubicBezTo>
                  <a:pt x="449" y="403"/>
                  <a:pt x="379" y="424"/>
                  <a:pt x="278" y="424"/>
                </a:cubicBezTo>
                <a:lnTo>
                  <a:pt x="94" y="424"/>
                </a:lnTo>
                <a:lnTo>
                  <a:pt x="94" y="715"/>
                </a:lnTo>
                <a:lnTo>
                  <a:pt x="0" y="715"/>
                </a:lnTo>
                <a:close/>
                <a:moveTo>
                  <a:pt x="94" y="340"/>
                </a:moveTo>
                <a:lnTo>
                  <a:pt x="279" y="340"/>
                </a:lnTo>
                <a:cubicBezTo>
                  <a:pt x="340" y="340"/>
                  <a:pt x="384" y="329"/>
                  <a:pt x="410" y="306"/>
                </a:cubicBezTo>
                <a:cubicBezTo>
                  <a:pt x="435" y="283"/>
                  <a:pt x="448" y="250"/>
                  <a:pt x="448" y="209"/>
                </a:cubicBezTo>
                <a:cubicBezTo>
                  <a:pt x="448" y="180"/>
                  <a:pt x="440" y="154"/>
                  <a:pt x="425" y="133"/>
                </a:cubicBezTo>
                <a:cubicBezTo>
                  <a:pt x="410" y="112"/>
                  <a:pt x="391" y="97"/>
                  <a:pt x="366" y="90"/>
                </a:cubicBezTo>
                <a:cubicBezTo>
                  <a:pt x="350" y="86"/>
                  <a:pt x="320" y="84"/>
                  <a:pt x="277" y="84"/>
                </a:cubicBezTo>
                <a:lnTo>
                  <a:pt x="94" y="84"/>
                </a:lnTo>
                <a:lnTo>
                  <a:pt x="94" y="340"/>
                </a:lnTo>
                <a:close/>
                <a:moveTo>
                  <a:pt x="1010" y="548"/>
                </a:moveTo>
                <a:lnTo>
                  <a:pt x="1101" y="560"/>
                </a:lnTo>
                <a:cubicBezTo>
                  <a:pt x="1087" y="613"/>
                  <a:pt x="1060" y="654"/>
                  <a:pt x="1021" y="683"/>
                </a:cubicBezTo>
                <a:cubicBezTo>
                  <a:pt x="982" y="712"/>
                  <a:pt x="933" y="727"/>
                  <a:pt x="873" y="727"/>
                </a:cubicBezTo>
                <a:cubicBezTo>
                  <a:pt x="797" y="727"/>
                  <a:pt x="737" y="704"/>
                  <a:pt x="693" y="657"/>
                </a:cubicBezTo>
                <a:cubicBezTo>
                  <a:pt x="648" y="610"/>
                  <a:pt x="626" y="545"/>
                  <a:pt x="626" y="460"/>
                </a:cubicBezTo>
                <a:cubicBezTo>
                  <a:pt x="626" y="373"/>
                  <a:pt x="648" y="306"/>
                  <a:pt x="693" y="257"/>
                </a:cubicBezTo>
                <a:cubicBezTo>
                  <a:pt x="738" y="209"/>
                  <a:pt x="797" y="185"/>
                  <a:pt x="868" y="185"/>
                </a:cubicBezTo>
                <a:cubicBezTo>
                  <a:pt x="937" y="185"/>
                  <a:pt x="994" y="209"/>
                  <a:pt x="1038" y="256"/>
                </a:cubicBezTo>
                <a:cubicBezTo>
                  <a:pt x="1082" y="303"/>
                  <a:pt x="1104" y="370"/>
                  <a:pt x="1104" y="455"/>
                </a:cubicBezTo>
                <a:cubicBezTo>
                  <a:pt x="1104" y="460"/>
                  <a:pt x="1104" y="468"/>
                  <a:pt x="1104" y="479"/>
                </a:cubicBezTo>
                <a:lnTo>
                  <a:pt x="717" y="479"/>
                </a:lnTo>
                <a:cubicBezTo>
                  <a:pt x="720" y="536"/>
                  <a:pt x="736" y="579"/>
                  <a:pt x="765" y="609"/>
                </a:cubicBezTo>
                <a:cubicBezTo>
                  <a:pt x="794" y="640"/>
                  <a:pt x="831" y="655"/>
                  <a:pt x="874" y="655"/>
                </a:cubicBezTo>
                <a:cubicBezTo>
                  <a:pt x="906" y="655"/>
                  <a:pt x="933" y="646"/>
                  <a:pt x="956" y="629"/>
                </a:cubicBezTo>
                <a:cubicBezTo>
                  <a:pt x="979" y="612"/>
                  <a:pt x="997" y="585"/>
                  <a:pt x="1010" y="548"/>
                </a:cubicBezTo>
                <a:close/>
                <a:moveTo>
                  <a:pt x="722" y="406"/>
                </a:moveTo>
                <a:lnTo>
                  <a:pt x="1011" y="406"/>
                </a:lnTo>
                <a:cubicBezTo>
                  <a:pt x="1007" y="363"/>
                  <a:pt x="996" y="330"/>
                  <a:pt x="978" y="308"/>
                </a:cubicBezTo>
                <a:cubicBezTo>
                  <a:pt x="950" y="274"/>
                  <a:pt x="914" y="257"/>
                  <a:pt x="869" y="257"/>
                </a:cubicBezTo>
                <a:cubicBezTo>
                  <a:pt x="829" y="257"/>
                  <a:pt x="795" y="271"/>
                  <a:pt x="767" y="298"/>
                </a:cubicBezTo>
                <a:cubicBezTo>
                  <a:pt x="740" y="325"/>
                  <a:pt x="725" y="361"/>
                  <a:pt x="722" y="406"/>
                </a:cubicBezTo>
                <a:close/>
                <a:moveTo>
                  <a:pt x="1210" y="715"/>
                </a:moveTo>
                <a:lnTo>
                  <a:pt x="1210" y="197"/>
                </a:lnTo>
                <a:lnTo>
                  <a:pt x="1290" y="197"/>
                </a:lnTo>
                <a:lnTo>
                  <a:pt x="1290" y="275"/>
                </a:lnTo>
                <a:cubicBezTo>
                  <a:pt x="1310" y="238"/>
                  <a:pt x="1328" y="214"/>
                  <a:pt x="1345" y="203"/>
                </a:cubicBezTo>
                <a:cubicBezTo>
                  <a:pt x="1362" y="191"/>
                  <a:pt x="1381" y="185"/>
                  <a:pt x="1402" y="185"/>
                </a:cubicBezTo>
                <a:cubicBezTo>
                  <a:pt x="1431" y="185"/>
                  <a:pt x="1461" y="194"/>
                  <a:pt x="1492" y="213"/>
                </a:cubicBezTo>
                <a:lnTo>
                  <a:pt x="1462" y="295"/>
                </a:lnTo>
                <a:cubicBezTo>
                  <a:pt x="1441" y="282"/>
                  <a:pt x="1419" y="276"/>
                  <a:pt x="1397" y="276"/>
                </a:cubicBezTo>
                <a:cubicBezTo>
                  <a:pt x="1378" y="276"/>
                  <a:pt x="1361" y="282"/>
                  <a:pt x="1346" y="293"/>
                </a:cubicBezTo>
                <a:cubicBezTo>
                  <a:pt x="1331" y="305"/>
                  <a:pt x="1320" y="321"/>
                  <a:pt x="1313" y="341"/>
                </a:cubicBezTo>
                <a:cubicBezTo>
                  <a:pt x="1303" y="372"/>
                  <a:pt x="1298" y="407"/>
                  <a:pt x="1298" y="444"/>
                </a:cubicBezTo>
                <a:lnTo>
                  <a:pt x="1298" y="715"/>
                </a:lnTo>
                <a:lnTo>
                  <a:pt x="1210" y="715"/>
                </a:lnTo>
                <a:close/>
                <a:moveTo>
                  <a:pt x="1509" y="561"/>
                </a:moveTo>
                <a:lnTo>
                  <a:pt x="1596" y="547"/>
                </a:lnTo>
                <a:cubicBezTo>
                  <a:pt x="1601" y="582"/>
                  <a:pt x="1615" y="608"/>
                  <a:pt x="1637" y="627"/>
                </a:cubicBezTo>
                <a:cubicBezTo>
                  <a:pt x="1659" y="646"/>
                  <a:pt x="1690" y="655"/>
                  <a:pt x="1730" y="655"/>
                </a:cubicBezTo>
                <a:cubicBezTo>
                  <a:pt x="1771" y="655"/>
                  <a:pt x="1801" y="647"/>
                  <a:pt x="1820" y="630"/>
                </a:cubicBezTo>
                <a:cubicBezTo>
                  <a:pt x="1840" y="613"/>
                  <a:pt x="1850" y="594"/>
                  <a:pt x="1850" y="572"/>
                </a:cubicBezTo>
                <a:cubicBezTo>
                  <a:pt x="1850" y="552"/>
                  <a:pt x="1841" y="536"/>
                  <a:pt x="1824" y="525"/>
                </a:cubicBezTo>
                <a:cubicBezTo>
                  <a:pt x="1812" y="518"/>
                  <a:pt x="1782" y="508"/>
                  <a:pt x="1734" y="496"/>
                </a:cubicBezTo>
                <a:cubicBezTo>
                  <a:pt x="1669" y="479"/>
                  <a:pt x="1625" y="465"/>
                  <a:pt x="1600" y="453"/>
                </a:cubicBezTo>
                <a:cubicBezTo>
                  <a:pt x="1575" y="442"/>
                  <a:pt x="1556" y="425"/>
                  <a:pt x="1543" y="404"/>
                </a:cubicBezTo>
                <a:cubicBezTo>
                  <a:pt x="1530" y="383"/>
                  <a:pt x="1524" y="360"/>
                  <a:pt x="1524" y="334"/>
                </a:cubicBezTo>
                <a:cubicBezTo>
                  <a:pt x="1524" y="311"/>
                  <a:pt x="1529" y="290"/>
                  <a:pt x="1540" y="270"/>
                </a:cubicBezTo>
                <a:cubicBezTo>
                  <a:pt x="1551" y="251"/>
                  <a:pt x="1565" y="234"/>
                  <a:pt x="1583" y="221"/>
                </a:cubicBezTo>
                <a:cubicBezTo>
                  <a:pt x="1597" y="211"/>
                  <a:pt x="1616" y="203"/>
                  <a:pt x="1639" y="196"/>
                </a:cubicBezTo>
                <a:cubicBezTo>
                  <a:pt x="1662" y="189"/>
                  <a:pt x="1688" y="185"/>
                  <a:pt x="1715" y="185"/>
                </a:cubicBezTo>
                <a:cubicBezTo>
                  <a:pt x="1756" y="185"/>
                  <a:pt x="1791" y="191"/>
                  <a:pt x="1822" y="203"/>
                </a:cubicBezTo>
                <a:cubicBezTo>
                  <a:pt x="1853" y="214"/>
                  <a:pt x="1875" y="230"/>
                  <a:pt x="1890" y="250"/>
                </a:cubicBezTo>
                <a:cubicBezTo>
                  <a:pt x="1905" y="270"/>
                  <a:pt x="1915" y="297"/>
                  <a:pt x="1920" y="331"/>
                </a:cubicBezTo>
                <a:lnTo>
                  <a:pt x="1834" y="342"/>
                </a:lnTo>
                <a:cubicBezTo>
                  <a:pt x="1831" y="315"/>
                  <a:pt x="1819" y="295"/>
                  <a:pt x="1800" y="280"/>
                </a:cubicBezTo>
                <a:cubicBezTo>
                  <a:pt x="1781" y="265"/>
                  <a:pt x="1755" y="257"/>
                  <a:pt x="1721" y="257"/>
                </a:cubicBezTo>
                <a:cubicBezTo>
                  <a:pt x="1681" y="257"/>
                  <a:pt x="1652" y="264"/>
                  <a:pt x="1635" y="277"/>
                </a:cubicBezTo>
                <a:cubicBezTo>
                  <a:pt x="1618" y="290"/>
                  <a:pt x="1609" y="306"/>
                  <a:pt x="1609" y="324"/>
                </a:cubicBezTo>
                <a:cubicBezTo>
                  <a:pt x="1609" y="335"/>
                  <a:pt x="1613" y="346"/>
                  <a:pt x="1620" y="355"/>
                </a:cubicBezTo>
                <a:cubicBezTo>
                  <a:pt x="1627" y="364"/>
                  <a:pt x="1638" y="372"/>
                  <a:pt x="1653" y="378"/>
                </a:cubicBezTo>
                <a:cubicBezTo>
                  <a:pt x="1662" y="381"/>
                  <a:pt x="1688" y="389"/>
                  <a:pt x="1731" y="401"/>
                </a:cubicBezTo>
                <a:cubicBezTo>
                  <a:pt x="1793" y="418"/>
                  <a:pt x="1836" y="431"/>
                  <a:pt x="1861" y="442"/>
                </a:cubicBezTo>
                <a:cubicBezTo>
                  <a:pt x="1886" y="453"/>
                  <a:pt x="1905" y="468"/>
                  <a:pt x="1919" y="488"/>
                </a:cubicBezTo>
                <a:cubicBezTo>
                  <a:pt x="1933" y="508"/>
                  <a:pt x="1940" y="533"/>
                  <a:pt x="1940" y="563"/>
                </a:cubicBezTo>
                <a:cubicBezTo>
                  <a:pt x="1940" y="592"/>
                  <a:pt x="1931" y="620"/>
                  <a:pt x="1914" y="646"/>
                </a:cubicBezTo>
                <a:cubicBezTo>
                  <a:pt x="1897" y="672"/>
                  <a:pt x="1873" y="692"/>
                  <a:pt x="1840" y="706"/>
                </a:cubicBezTo>
                <a:cubicBezTo>
                  <a:pt x="1808" y="720"/>
                  <a:pt x="1772" y="727"/>
                  <a:pt x="1731" y="727"/>
                </a:cubicBezTo>
                <a:cubicBezTo>
                  <a:pt x="1664" y="727"/>
                  <a:pt x="1612" y="713"/>
                  <a:pt x="1577" y="685"/>
                </a:cubicBezTo>
                <a:cubicBezTo>
                  <a:pt x="1542" y="657"/>
                  <a:pt x="1519" y="616"/>
                  <a:pt x="1509" y="561"/>
                </a:cubicBezTo>
                <a:close/>
                <a:moveTo>
                  <a:pt x="2012" y="456"/>
                </a:moveTo>
                <a:cubicBezTo>
                  <a:pt x="2012" y="360"/>
                  <a:pt x="2039" y="289"/>
                  <a:pt x="2092" y="243"/>
                </a:cubicBezTo>
                <a:cubicBezTo>
                  <a:pt x="2137" y="204"/>
                  <a:pt x="2191" y="185"/>
                  <a:pt x="2255" y="185"/>
                </a:cubicBezTo>
                <a:cubicBezTo>
                  <a:pt x="2326" y="185"/>
                  <a:pt x="2385" y="208"/>
                  <a:pt x="2430" y="255"/>
                </a:cubicBezTo>
                <a:cubicBezTo>
                  <a:pt x="2475" y="302"/>
                  <a:pt x="2498" y="366"/>
                  <a:pt x="2498" y="449"/>
                </a:cubicBezTo>
                <a:cubicBezTo>
                  <a:pt x="2498" y="516"/>
                  <a:pt x="2488" y="568"/>
                  <a:pt x="2467" y="606"/>
                </a:cubicBezTo>
                <a:cubicBezTo>
                  <a:pt x="2447" y="645"/>
                  <a:pt x="2418" y="674"/>
                  <a:pt x="2380" y="695"/>
                </a:cubicBezTo>
                <a:cubicBezTo>
                  <a:pt x="2342" y="716"/>
                  <a:pt x="2300" y="727"/>
                  <a:pt x="2255" y="727"/>
                </a:cubicBezTo>
                <a:cubicBezTo>
                  <a:pt x="2182" y="727"/>
                  <a:pt x="2124" y="704"/>
                  <a:pt x="2079" y="657"/>
                </a:cubicBezTo>
                <a:cubicBezTo>
                  <a:pt x="2034" y="610"/>
                  <a:pt x="2012" y="543"/>
                  <a:pt x="2012" y="456"/>
                </a:cubicBezTo>
                <a:close/>
                <a:moveTo>
                  <a:pt x="2102" y="456"/>
                </a:moveTo>
                <a:cubicBezTo>
                  <a:pt x="2102" y="523"/>
                  <a:pt x="2116" y="572"/>
                  <a:pt x="2145" y="605"/>
                </a:cubicBezTo>
                <a:cubicBezTo>
                  <a:pt x="2174" y="638"/>
                  <a:pt x="2211" y="655"/>
                  <a:pt x="2255" y="655"/>
                </a:cubicBezTo>
                <a:cubicBezTo>
                  <a:pt x="2298" y="655"/>
                  <a:pt x="2335" y="638"/>
                  <a:pt x="2364" y="605"/>
                </a:cubicBezTo>
                <a:cubicBezTo>
                  <a:pt x="2393" y="572"/>
                  <a:pt x="2407" y="521"/>
                  <a:pt x="2407" y="453"/>
                </a:cubicBezTo>
                <a:cubicBezTo>
                  <a:pt x="2407" y="389"/>
                  <a:pt x="2392" y="340"/>
                  <a:pt x="2363" y="307"/>
                </a:cubicBezTo>
                <a:cubicBezTo>
                  <a:pt x="2334" y="274"/>
                  <a:pt x="2298" y="258"/>
                  <a:pt x="2255" y="258"/>
                </a:cubicBezTo>
                <a:cubicBezTo>
                  <a:pt x="2211" y="258"/>
                  <a:pt x="2174" y="274"/>
                  <a:pt x="2145" y="307"/>
                </a:cubicBezTo>
                <a:cubicBezTo>
                  <a:pt x="2116" y="340"/>
                  <a:pt x="2102" y="389"/>
                  <a:pt x="2102" y="456"/>
                </a:cubicBezTo>
                <a:close/>
                <a:moveTo>
                  <a:pt x="2601" y="715"/>
                </a:moveTo>
                <a:lnTo>
                  <a:pt x="2601" y="197"/>
                </a:lnTo>
                <a:lnTo>
                  <a:pt x="2680" y="197"/>
                </a:lnTo>
                <a:lnTo>
                  <a:pt x="2680" y="270"/>
                </a:lnTo>
                <a:cubicBezTo>
                  <a:pt x="2718" y="213"/>
                  <a:pt x="2773" y="185"/>
                  <a:pt x="2845" y="185"/>
                </a:cubicBezTo>
                <a:cubicBezTo>
                  <a:pt x="2876" y="185"/>
                  <a:pt x="2905" y="191"/>
                  <a:pt x="2931" y="202"/>
                </a:cubicBezTo>
                <a:cubicBezTo>
                  <a:pt x="2957" y="213"/>
                  <a:pt x="2977" y="228"/>
                  <a:pt x="2990" y="246"/>
                </a:cubicBezTo>
                <a:cubicBezTo>
                  <a:pt x="3003" y="264"/>
                  <a:pt x="3012" y="286"/>
                  <a:pt x="3017" y="311"/>
                </a:cubicBezTo>
                <a:cubicBezTo>
                  <a:pt x="3020" y="327"/>
                  <a:pt x="3022" y="355"/>
                  <a:pt x="3022" y="396"/>
                </a:cubicBezTo>
                <a:lnTo>
                  <a:pt x="3022" y="715"/>
                </a:lnTo>
                <a:lnTo>
                  <a:pt x="2934" y="715"/>
                </a:lnTo>
                <a:lnTo>
                  <a:pt x="2934" y="400"/>
                </a:lnTo>
                <a:cubicBezTo>
                  <a:pt x="2934" y="364"/>
                  <a:pt x="2931" y="337"/>
                  <a:pt x="2924" y="320"/>
                </a:cubicBezTo>
                <a:cubicBezTo>
                  <a:pt x="2917" y="302"/>
                  <a:pt x="2905" y="288"/>
                  <a:pt x="2887" y="277"/>
                </a:cubicBezTo>
                <a:cubicBezTo>
                  <a:pt x="2870" y="266"/>
                  <a:pt x="2849" y="261"/>
                  <a:pt x="2826" y="261"/>
                </a:cubicBezTo>
                <a:cubicBezTo>
                  <a:pt x="2789" y="261"/>
                  <a:pt x="2756" y="273"/>
                  <a:pt x="2729" y="297"/>
                </a:cubicBezTo>
                <a:cubicBezTo>
                  <a:pt x="2702" y="321"/>
                  <a:pt x="2688" y="366"/>
                  <a:pt x="2688" y="432"/>
                </a:cubicBezTo>
                <a:lnTo>
                  <a:pt x="2688" y="715"/>
                </a:lnTo>
                <a:lnTo>
                  <a:pt x="2601" y="715"/>
                </a:lnTo>
                <a:close/>
                <a:moveTo>
                  <a:pt x="3495" y="651"/>
                </a:moveTo>
                <a:cubicBezTo>
                  <a:pt x="3462" y="679"/>
                  <a:pt x="3431" y="699"/>
                  <a:pt x="3401" y="710"/>
                </a:cubicBezTo>
                <a:cubicBezTo>
                  <a:pt x="3371" y="721"/>
                  <a:pt x="3339" y="727"/>
                  <a:pt x="3304" y="727"/>
                </a:cubicBezTo>
                <a:cubicBezTo>
                  <a:pt x="3247" y="727"/>
                  <a:pt x="3204" y="713"/>
                  <a:pt x="3173" y="685"/>
                </a:cubicBezTo>
                <a:cubicBezTo>
                  <a:pt x="3142" y="658"/>
                  <a:pt x="3127" y="622"/>
                  <a:pt x="3127" y="579"/>
                </a:cubicBezTo>
                <a:cubicBezTo>
                  <a:pt x="3127" y="554"/>
                  <a:pt x="3133" y="530"/>
                  <a:pt x="3144" y="509"/>
                </a:cubicBezTo>
                <a:cubicBezTo>
                  <a:pt x="3156" y="488"/>
                  <a:pt x="3171" y="471"/>
                  <a:pt x="3190" y="458"/>
                </a:cubicBezTo>
                <a:cubicBezTo>
                  <a:pt x="3209" y="445"/>
                  <a:pt x="3230" y="436"/>
                  <a:pt x="3253" y="430"/>
                </a:cubicBezTo>
                <a:cubicBezTo>
                  <a:pt x="3270" y="425"/>
                  <a:pt x="3296" y="421"/>
                  <a:pt x="3331" y="416"/>
                </a:cubicBezTo>
                <a:cubicBezTo>
                  <a:pt x="3402" y="408"/>
                  <a:pt x="3454" y="398"/>
                  <a:pt x="3488" y="386"/>
                </a:cubicBezTo>
                <a:cubicBezTo>
                  <a:pt x="3488" y="374"/>
                  <a:pt x="3488" y="366"/>
                  <a:pt x="3488" y="363"/>
                </a:cubicBezTo>
                <a:cubicBezTo>
                  <a:pt x="3488" y="328"/>
                  <a:pt x="3480" y="303"/>
                  <a:pt x="3463" y="288"/>
                </a:cubicBezTo>
                <a:cubicBezTo>
                  <a:pt x="3441" y="268"/>
                  <a:pt x="3408" y="258"/>
                  <a:pt x="3363" y="258"/>
                </a:cubicBezTo>
                <a:cubicBezTo>
                  <a:pt x="3322" y="258"/>
                  <a:pt x="3291" y="265"/>
                  <a:pt x="3272" y="280"/>
                </a:cubicBezTo>
                <a:cubicBezTo>
                  <a:pt x="3252" y="294"/>
                  <a:pt x="3237" y="319"/>
                  <a:pt x="3228" y="356"/>
                </a:cubicBezTo>
                <a:lnTo>
                  <a:pt x="3142" y="345"/>
                </a:lnTo>
                <a:cubicBezTo>
                  <a:pt x="3150" y="308"/>
                  <a:pt x="3163" y="279"/>
                  <a:pt x="3181" y="256"/>
                </a:cubicBezTo>
                <a:cubicBezTo>
                  <a:pt x="3199" y="233"/>
                  <a:pt x="3225" y="216"/>
                  <a:pt x="3258" y="203"/>
                </a:cubicBezTo>
                <a:cubicBezTo>
                  <a:pt x="3292" y="191"/>
                  <a:pt x="3331" y="185"/>
                  <a:pt x="3376" y="185"/>
                </a:cubicBezTo>
                <a:cubicBezTo>
                  <a:pt x="3420" y="185"/>
                  <a:pt x="3456" y="190"/>
                  <a:pt x="3484" y="201"/>
                </a:cubicBezTo>
                <a:cubicBezTo>
                  <a:pt x="3511" y="211"/>
                  <a:pt x="3532" y="224"/>
                  <a:pt x="3545" y="240"/>
                </a:cubicBezTo>
                <a:cubicBezTo>
                  <a:pt x="3558" y="256"/>
                  <a:pt x="3567" y="276"/>
                  <a:pt x="3572" y="300"/>
                </a:cubicBezTo>
                <a:cubicBezTo>
                  <a:pt x="3575" y="315"/>
                  <a:pt x="3577" y="342"/>
                  <a:pt x="3577" y="381"/>
                </a:cubicBezTo>
                <a:lnTo>
                  <a:pt x="3577" y="498"/>
                </a:lnTo>
                <a:cubicBezTo>
                  <a:pt x="3577" y="580"/>
                  <a:pt x="3579" y="632"/>
                  <a:pt x="3582" y="653"/>
                </a:cubicBezTo>
                <a:cubicBezTo>
                  <a:pt x="3586" y="675"/>
                  <a:pt x="3593" y="696"/>
                  <a:pt x="3604" y="715"/>
                </a:cubicBezTo>
                <a:lnTo>
                  <a:pt x="3513" y="715"/>
                </a:lnTo>
                <a:cubicBezTo>
                  <a:pt x="3504" y="697"/>
                  <a:pt x="3498" y="676"/>
                  <a:pt x="3495" y="651"/>
                </a:cubicBezTo>
                <a:close/>
                <a:moveTo>
                  <a:pt x="3488" y="455"/>
                </a:moveTo>
                <a:cubicBezTo>
                  <a:pt x="3456" y="468"/>
                  <a:pt x="3408" y="479"/>
                  <a:pt x="3344" y="488"/>
                </a:cubicBezTo>
                <a:cubicBezTo>
                  <a:pt x="3308" y="493"/>
                  <a:pt x="3283" y="499"/>
                  <a:pt x="3268" y="506"/>
                </a:cubicBezTo>
                <a:cubicBezTo>
                  <a:pt x="3253" y="513"/>
                  <a:pt x="3241" y="522"/>
                  <a:pt x="3233" y="534"/>
                </a:cubicBezTo>
                <a:cubicBezTo>
                  <a:pt x="3225" y="547"/>
                  <a:pt x="3221" y="561"/>
                  <a:pt x="3221" y="576"/>
                </a:cubicBezTo>
                <a:cubicBezTo>
                  <a:pt x="3221" y="599"/>
                  <a:pt x="3230" y="619"/>
                  <a:pt x="3247" y="635"/>
                </a:cubicBezTo>
                <a:cubicBezTo>
                  <a:pt x="3265" y="650"/>
                  <a:pt x="3291" y="658"/>
                  <a:pt x="3325" y="658"/>
                </a:cubicBezTo>
                <a:cubicBezTo>
                  <a:pt x="3359" y="658"/>
                  <a:pt x="3389" y="651"/>
                  <a:pt x="3416" y="636"/>
                </a:cubicBezTo>
                <a:cubicBezTo>
                  <a:pt x="3442" y="621"/>
                  <a:pt x="3461" y="601"/>
                  <a:pt x="3474" y="575"/>
                </a:cubicBezTo>
                <a:cubicBezTo>
                  <a:pt x="3483" y="555"/>
                  <a:pt x="3488" y="526"/>
                  <a:pt x="3488" y="487"/>
                </a:cubicBezTo>
                <a:lnTo>
                  <a:pt x="3488" y="455"/>
                </a:lnTo>
                <a:close/>
                <a:moveTo>
                  <a:pt x="3711" y="715"/>
                </a:moveTo>
                <a:lnTo>
                  <a:pt x="3711" y="0"/>
                </a:lnTo>
                <a:lnTo>
                  <a:pt x="3799" y="0"/>
                </a:lnTo>
                <a:lnTo>
                  <a:pt x="3799" y="715"/>
                </a:lnTo>
                <a:lnTo>
                  <a:pt x="3711" y="715"/>
                </a:lnTo>
                <a:close/>
                <a:moveTo>
                  <a:pt x="3936" y="101"/>
                </a:moveTo>
                <a:lnTo>
                  <a:pt x="3936" y="0"/>
                </a:lnTo>
                <a:lnTo>
                  <a:pt x="4023" y="0"/>
                </a:lnTo>
                <a:lnTo>
                  <a:pt x="4023" y="101"/>
                </a:lnTo>
                <a:lnTo>
                  <a:pt x="3936" y="101"/>
                </a:lnTo>
                <a:close/>
                <a:moveTo>
                  <a:pt x="3936" y="715"/>
                </a:moveTo>
                <a:lnTo>
                  <a:pt x="3936" y="197"/>
                </a:lnTo>
                <a:lnTo>
                  <a:pt x="4023" y="197"/>
                </a:lnTo>
                <a:lnTo>
                  <a:pt x="4023" y="715"/>
                </a:lnTo>
                <a:lnTo>
                  <a:pt x="3936" y="715"/>
                </a:lnTo>
                <a:close/>
                <a:moveTo>
                  <a:pt x="4349" y="637"/>
                </a:moveTo>
                <a:lnTo>
                  <a:pt x="4362" y="714"/>
                </a:lnTo>
                <a:cubicBezTo>
                  <a:pt x="4337" y="719"/>
                  <a:pt x="4315" y="722"/>
                  <a:pt x="4295" y="722"/>
                </a:cubicBezTo>
                <a:cubicBezTo>
                  <a:pt x="4264" y="722"/>
                  <a:pt x="4239" y="717"/>
                  <a:pt x="4221" y="707"/>
                </a:cubicBezTo>
                <a:cubicBezTo>
                  <a:pt x="4204" y="697"/>
                  <a:pt x="4191" y="684"/>
                  <a:pt x="4184" y="667"/>
                </a:cubicBezTo>
                <a:cubicBezTo>
                  <a:pt x="4177" y="651"/>
                  <a:pt x="4173" y="616"/>
                  <a:pt x="4173" y="563"/>
                </a:cubicBezTo>
                <a:lnTo>
                  <a:pt x="4173" y="265"/>
                </a:lnTo>
                <a:lnTo>
                  <a:pt x="4109" y="265"/>
                </a:lnTo>
                <a:lnTo>
                  <a:pt x="4109" y="197"/>
                </a:lnTo>
                <a:lnTo>
                  <a:pt x="4173" y="197"/>
                </a:lnTo>
                <a:lnTo>
                  <a:pt x="4173" y="68"/>
                </a:lnTo>
                <a:lnTo>
                  <a:pt x="4261" y="16"/>
                </a:lnTo>
                <a:lnTo>
                  <a:pt x="4261" y="197"/>
                </a:lnTo>
                <a:lnTo>
                  <a:pt x="4349" y="197"/>
                </a:lnTo>
                <a:lnTo>
                  <a:pt x="4349" y="265"/>
                </a:lnTo>
                <a:lnTo>
                  <a:pt x="4261" y="265"/>
                </a:lnTo>
                <a:lnTo>
                  <a:pt x="4261" y="568"/>
                </a:lnTo>
                <a:cubicBezTo>
                  <a:pt x="4261" y="593"/>
                  <a:pt x="4262" y="610"/>
                  <a:pt x="4265" y="617"/>
                </a:cubicBezTo>
                <a:cubicBezTo>
                  <a:pt x="4268" y="624"/>
                  <a:pt x="4273" y="629"/>
                  <a:pt x="4280" y="634"/>
                </a:cubicBezTo>
                <a:cubicBezTo>
                  <a:pt x="4287" y="638"/>
                  <a:pt x="4298" y="640"/>
                  <a:pt x="4311" y="640"/>
                </a:cubicBezTo>
                <a:cubicBezTo>
                  <a:pt x="4320" y="640"/>
                  <a:pt x="4333" y="639"/>
                  <a:pt x="4349" y="637"/>
                </a:cubicBezTo>
                <a:close/>
                <a:moveTo>
                  <a:pt x="4431" y="915"/>
                </a:moveTo>
                <a:lnTo>
                  <a:pt x="4421" y="833"/>
                </a:lnTo>
                <a:cubicBezTo>
                  <a:pt x="4440" y="838"/>
                  <a:pt x="4457" y="840"/>
                  <a:pt x="4472" y="840"/>
                </a:cubicBezTo>
                <a:cubicBezTo>
                  <a:pt x="4491" y="840"/>
                  <a:pt x="4507" y="837"/>
                  <a:pt x="4519" y="831"/>
                </a:cubicBezTo>
                <a:cubicBezTo>
                  <a:pt x="4530" y="824"/>
                  <a:pt x="4540" y="815"/>
                  <a:pt x="4547" y="803"/>
                </a:cubicBezTo>
                <a:cubicBezTo>
                  <a:pt x="4553" y="794"/>
                  <a:pt x="4562" y="773"/>
                  <a:pt x="4574" y="738"/>
                </a:cubicBezTo>
                <a:cubicBezTo>
                  <a:pt x="4576" y="733"/>
                  <a:pt x="4579" y="725"/>
                  <a:pt x="4582" y="716"/>
                </a:cubicBezTo>
                <a:lnTo>
                  <a:pt x="4385" y="197"/>
                </a:lnTo>
                <a:lnTo>
                  <a:pt x="4480" y="197"/>
                </a:lnTo>
                <a:lnTo>
                  <a:pt x="4588" y="497"/>
                </a:lnTo>
                <a:cubicBezTo>
                  <a:pt x="4602" y="535"/>
                  <a:pt x="4614" y="575"/>
                  <a:pt x="4625" y="617"/>
                </a:cubicBezTo>
                <a:cubicBezTo>
                  <a:pt x="4636" y="577"/>
                  <a:pt x="4648" y="538"/>
                  <a:pt x="4662" y="499"/>
                </a:cubicBezTo>
                <a:lnTo>
                  <a:pt x="4772" y="197"/>
                </a:lnTo>
                <a:lnTo>
                  <a:pt x="4860" y="197"/>
                </a:lnTo>
                <a:lnTo>
                  <a:pt x="4663" y="724"/>
                </a:lnTo>
                <a:cubicBezTo>
                  <a:pt x="4642" y="781"/>
                  <a:pt x="4625" y="821"/>
                  <a:pt x="4614" y="842"/>
                </a:cubicBezTo>
                <a:cubicBezTo>
                  <a:pt x="4598" y="871"/>
                  <a:pt x="4580" y="892"/>
                  <a:pt x="4560" y="905"/>
                </a:cubicBezTo>
                <a:cubicBezTo>
                  <a:pt x="4540" y="919"/>
                  <a:pt x="4516" y="926"/>
                  <a:pt x="4488" y="926"/>
                </a:cubicBezTo>
                <a:cubicBezTo>
                  <a:pt x="4471" y="926"/>
                  <a:pt x="4452" y="922"/>
                  <a:pt x="4431" y="915"/>
                </a:cubicBezTo>
                <a:close/>
              </a:path>
            </a:pathLst>
          </a:custGeom>
          <a:solidFill>
            <a:srgbClr val="0000FF"/>
          </a:solidFill>
          <a:ln w="19050">
            <a:solidFill>
              <a:srgbClr val="0000FF"/>
            </a:solidFill>
            <a:round/>
            <a:headEnd/>
            <a:tailEnd/>
          </a:ln>
        </p:spPr>
        <p:txBody>
          <a:bodyPr>
            <a:prstTxWarp prst="textNoShape">
              <a:avLst/>
            </a:prstTxWarp>
          </a:bodyPr>
          <a:lstStyle/>
          <a:p>
            <a:endParaRPr lang="en-US"/>
          </a:p>
        </p:txBody>
      </p:sp>
      <p:sp>
        <p:nvSpPr>
          <p:cNvPr id="40962" name="Shape 132"/>
          <p:cNvSpPr>
            <a:spLocks noChangeArrowheads="1"/>
          </p:cNvSpPr>
          <p:nvPr/>
        </p:nvSpPr>
        <p:spPr bwMode="auto">
          <a:xfrm rot="801134">
            <a:off x="488950" y="5818188"/>
            <a:ext cx="2257425" cy="336550"/>
          </a:xfrm>
          <a:custGeom>
            <a:avLst/>
            <a:gdLst>
              <a:gd name="T0" fmla="*/ 0 w 7151"/>
              <a:gd name="T1" fmla="*/ 0 h 728"/>
              <a:gd name="T2" fmla="*/ 7151 w 7151"/>
              <a:gd name="T3" fmla="*/ 728 h 728"/>
            </a:gdLst>
            <a:ahLst/>
            <a:cxnLst/>
            <a:rect l="T0" t="T1" r="T2" b="T3"/>
            <a:pathLst>
              <a:path w="7151" h="728" extrusionOk="0">
                <a:moveTo>
                  <a:pt x="0" y="715"/>
                </a:moveTo>
                <a:lnTo>
                  <a:pt x="0" y="0"/>
                </a:lnTo>
                <a:lnTo>
                  <a:pt x="94" y="0"/>
                </a:lnTo>
                <a:lnTo>
                  <a:pt x="94" y="715"/>
                </a:lnTo>
                <a:lnTo>
                  <a:pt x="0" y="715"/>
                </a:lnTo>
                <a:close/>
                <a:moveTo>
                  <a:pt x="250" y="715"/>
                </a:moveTo>
                <a:lnTo>
                  <a:pt x="250" y="197"/>
                </a:lnTo>
                <a:lnTo>
                  <a:pt x="329" y="197"/>
                </a:lnTo>
                <a:lnTo>
                  <a:pt x="329" y="270"/>
                </a:lnTo>
                <a:cubicBezTo>
                  <a:pt x="367" y="213"/>
                  <a:pt x="422" y="185"/>
                  <a:pt x="494" y="185"/>
                </a:cubicBezTo>
                <a:cubicBezTo>
                  <a:pt x="525" y="185"/>
                  <a:pt x="554" y="191"/>
                  <a:pt x="580" y="202"/>
                </a:cubicBezTo>
                <a:cubicBezTo>
                  <a:pt x="607" y="213"/>
                  <a:pt x="626" y="228"/>
                  <a:pt x="639" y="246"/>
                </a:cubicBezTo>
                <a:cubicBezTo>
                  <a:pt x="652" y="264"/>
                  <a:pt x="661" y="286"/>
                  <a:pt x="666" y="311"/>
                </a:cubicBezTo>
                <a:cubicBezTo>
                  <a:pt x="669" y="327"/>
                  <a:pt x="671" y="355"/>
                  <a:pt x="671" y="396"/>
                </a:cubicBezTo>
                <a:lnTo>
                  <a:pt x="671" y="715"/>
                </a:lnTo>
                <a:lnTo>
                  <a:pt x="583" y="715"/>
                </a:lnTo>
                <a:lnTo>
                  <a:pt x="583" y="400"/>
                </a:lnTo>
                <a:cubicBezTo>
                  <a:pt x="583" y="364"/>
                  <a:pt x="580" y="337"/>
                  <a:pt x="573" y="320"/>
                </a:cubicBezTo>
                <a:cubicBezTo>
                  <a:pt x="566" y="302"/>
                  <a:pt x="554" y="288"/>
                  <a:pt x="537" y="277"/>
                </a:cubicBezTo>
                <a:cubicBezTo>
                  <a:pt x="520" y="266"/>
                  <a:pt x="499" y="261"/>
                  <a:pt x="476" y="261"/>
                </a:cubicBezTo>
                <a:cubicBezTo>
                  <a:pt x="438" y="261"/>
                  <a:pt x="406" y="273"/>
                  <a:pt x="379" y="297"/>
                </a:cubicBezTo>
                <a:cubicBezTo>
                  <a:pt x="352" y="321"/>
                  <a:pt x="338" y="366"/>
                  <a:pt x="338" y="432"/>
                </a:cubicBezTo>
                <a:lnTo>
                  <a:pt x="338" y="715"/>
                </a:lnTo>
                <a:lnTo>
                  <a:pt x="250" y="715"/>
                </a:lnTo>
                <a:close/>
                <a:moveTo>
                  <a:pt x="806" y="715"/>
                </a:moveTo>
                <a:lnTo>
                  <a:pt x="806" y="197"/>
                </a:lnTo>
                <a:lnTo>
                  <a:pt x="885" y="197"/>
                </a:lnTo>
                <a:lnTo>
                  <a:pt x="885" y="270"/>
                </a:lnTo>
                <a:cubicBezTo>
                  <a:pt x="923" y="213"/>
                  <a:pt x="978" y="185"/>
                  <a:pt x="1050" y="185"/>
                </a:cubicBezTo>
                <a:cubicBezTo>
                  <a:pt x="1081" y="185"/>
                  <a:pt x="1110" y="191"/>
                  <a:pt x="1136" y="202"/>
                </a:cubicBezTo>
                <a:cubicBezTo>
                  <a:pt x="1163" y="213"/>
                  <a:pt x="1182" y="228"/>
                  <a:pt x="1195" y="246"/>
                </a:cubicBezTo>
                <a:cubicBezTo>
                  <a:pt x="1208" y="264"/>
                  <a:pt x="1218" y="286"/>
                  <a:pt x="1223" y="311"/>
                </a:cubicBezTo>
                <a:cubicBezTo>
                  <a:pt x="1226" y="327"/>
                  <a:pt x="1228" y="355"/>
                  <a:pt x="1228" y="396"/>
                </a:cubicBezTo>
                <a:lnTo>
                  <a:pt x="1228" y="715"/>
                </a:lnTo>
                <a:lnTo>
                  <a:pt x="1140" y="715"/>
                </a:lnTo>
                <a:lnTo>
                  <a:pt x="1140" y="400"/>
                </a:lnTo>
                <a:cubicBezTo>
                  <a:pt x="1140" y="364"/>
                  <a:pt x="1136" y="337"/>
                  <a:pt x="1129" y="320"/>
                </a:cubicBezTo>
                <a:cubicBezTo>
                  <a:pt x="1122" y="302"/>
                  <a:pt x="1110" y="288"/>
                  <a:pt x="1093" y="277"/>
                </a:cubicBezTo>
                <a:cubicBezTo>
                  <a:pt x="1076" y="266"/>
                  <a:pt x="1055" y="261"/>
                  <a:pt x="1032" y="261"/>
                </a:cubicBezTo>
                <a:cubicBezTo>
                  <a:pt x="995" y="261"/>
                  <a:pt x="962" y="273"/>
                  <a:pt x="935" y="297"/>
                </a:cubicBezTo>
                <a:cubicBezTo>
                  <a:pt x="908" y="321"/>
                  <a:pt x="894" y="366"/>
                  <a:pt x="894" y="432"/>
                </a:cubicBezTo>
                <a:lnTo>
                  <a:pt x="894" y="715"/>
                </a:lnTo>
                <a:lnTo>
                  <a:pt x="806" y="715"/>
                </a:lnTo>
                <a:close/>
                <a:moveTo>
                  <a:pt x="1330" y="456"/>
                </a:moveTo>
                <a:cubicBezTo>
                  <a:pt x="1330" y="360"/>
                  <a:pt x="1357" y="289"/>
                  <a:pt x="1410" y="243"/>
                </a:cubicBezTo>
                <a:cubicBezTo>
                  <a:pt x="1455" y="204"/>
                  <a:pt x="1509" y="185"/>
                  <a:pt x="1573" y="185"/>
                </a:cubicBezTo>
                <a:cubicBezTo>
                  <a:pt x="1644" y="185"/>
                  <a:pt x="1703" y="208"/>
                  <a:pt x="1748" y="255"/>
                </a:cubicBezTo>
                <a:cubicBezTo>
                  <a:pt x="1793" y="302"/>
                  <a:pt x="1815" y="366"/>
                  <a:pt x="1815" y="449"/>
                </a:cubicBezTo>
                <a:cubicBezTo>
                  <a:pt x="1815" y="516"/>
                  <a:pt x="1805" y="568"/>
                  <a:pt x="1785" y="606"/>
                </a:cubicBezTo>
                <a:cubicBezTo>
                  <a:pt x="1765" y="645"/>
                  <a:pt x="1736" y="674"/>
                  <a:pt x="1698" y="695"/>
                </a:cubicBezTo>
                <a:cubicBezTo>
                  <a:pt x="1660" y="716"/>
                  <a:pt x="1618" y="727"/>
                  <a:pt x="1573" y="727"/>
                </a:cubicBezTo>
                <a:cubicBezTo>
                  <a:pt x="1500" y="727"/>
                  <a:pt x="1442" y="704"/>
                  <a:pt x="1397" y="657"/>
                </a:cubicBezTo>
                <a:cubicBezTo>
                  <a:pt x="1352" y="610"/>
                  <a:pt x="1330" y="543"/>
                  <a:pt x="1330" y="456"/>
                </a:cubicBezTo>
                <a:close/>
                <a:moveTo>
                  <a:pt x="1420" y="456"/>
                </a:moveTo>
                <a:cubicBezTo>
                  <a:pt x="1420" y="523"/>
                  <a:pt x="1434" y="572"/>
                  <a:pt x="1463" y="605"/>
                </a:cubicBezTo>
                <a:cubicBezTo>
                  <a:pt x="1492" y="638"/>
                  <a:pt x="1529" y="655"/>
                  <a:pt x="1573" y="655"/>
                </a:cubicBezTo>
                <a:cubicBezTo>
                  <a:pt x="1616" y="655"/>
                  <a:pt x="1653" y="638"/>
                  <a:pt x="1682" y="605"/>
                </a:cubicBezTo>
                <a:cubicBezTo>
                  <a:pt x="1711" y="572"/>
                  <a:pt x="1725" y="521"/>
                  <a:pt x="1725" y="453"/>
                </a:cubicBezTo>
                <a:cubicBezTo>
                  <a:pt x="1725" y="389"/>
                  <a:pt x="1710" y="340"/>
                  <a:pt x="1681" y="307"/>
                </a:cubicBezTo>
                <a:cubicBezTo>
                  <a:pt x="1652" y="274"/>
                  <a:pt x="1616" y="258"/>
                  <a:pt x="1573" y="258"/>
                </a:cubicBezTo>
                <a:cubicBezTo>
                  <a:pt x="1529" y="258"/>
                  <a:pt x="1492" y="274"/>
                  <a:pt x="1463" y="307"/>
                </a:cubicBezTo>
                <a:cubicBezTo>
                  <a:pt x="1434" y="340"/>
                  <a:pt x="1420" y="389"/>
                  <a:pt x="1420" y="456"/>
                </a:cubicBezTo>
                <a:close/>
                <a:moveTo>
                  <a:pt x="2062" y="715"/>
                </a:moveTo>
                <a:lnTo>
                  <a:pt x="1865" y="197"/>
                </a:lnTo>
                <a:lnTo>
                  <a:pt x="1958" y="197"/>
                </a:lnTo>
                <a:lnTo>
                  <a:pt x="2069" y="507"/>
                </a:lnTo>
                <a:cubicBezTo>
                  <a:pt x="2081" y="541"/>
                  <a:pt x="2092" y="576"/>
                  <a:pt x="2103" y="612"/>
                </a:cubicBezTo>
                <a:cubicBezTo>
                  <a:pt x="2110" y="585"/>
                  <a:pt x="2121" y="552"/>
                  <a:pt x="2135" y="513"/>
                </a:cubicBezTo>
                <a:lnTo>
                  <a:pt x="2250" y="197"/>
                </a:lnTo>
                <a:lnTo>
                  <a:pt x="2341" y="197"/>
                </a:lnTo>
                <a:lnTo>
                  <a:pt x="2145" y="715"/>
                </a:lnTo>
                <a:lnTo>
                  <a:pt x="2062" y="715"/>
                </a:lnTo>
                <a:close/>
                <a:moveTo>
                  <a:pt x="2757" y="651"/>
                </a:moveTo>
                <a:cubicBezTo>
                  <a:pt x="2724" y="679"/>
                  <a:pt x="2693" y="699"/>
                  <a:pt x="2663" y="710"/>
                </a:cubicBezTo>
                <a:cubicBezTo>
                  <a:pt x="2633" y="721"/>
                  <a:pt x="2601" y="727"/>
                  <a:pt x="2566" y="727"/>
                </a:cubicBezTo>
                <a:cubicBezTo>
                  <a:pt x="2509" y="727"/>
                  <a:pt x="2465" y="713"/>
                  <a:pt x="2435" y="685"/>
                </a:cubicBezTo>
                <a:cubicBezTo>
                  <a:pt x="2404" y="658"/>
                  <a:pt x="2389" y="622"/>
                  <a:pt x="2389" y="579"/>
                </a:cubicBezTo>
                <a:cubicBezTo>
                  <a:pt x="2389" y="554"/>
                  <a:pt x="2395" y="530"/>
                  <a:pt x="2406" y="509"/>
                </a:cubicBezTo>
                <a:cubicBezTo>
                  <a:pt x="2417" y="488"/>
                  <a:pt x="2432" y="471"/>
                  <a:pt x="2451" y="458"/>
                </a:cubicBezTo>
                <a:cubicBezTo>
                  <a:pt x="2470" y="445"/>
                  <a:pt x="2491" y="436"/>
                  <a:pt x="2515" y="430"/>
                </a:cubicBezTo>
                <a:cubicBezTo>
                  <a:pt x="2532" y="425"/>
                  <a:pt x="2558" y="421"/>
                  <a:pt x="2593" y="416"/>
                </a:cubicBezTo>
                <a:cubicBezTo>
                  <a:pt x="2664" y="408"/>
                  <a:pt x="2716" y="398"/>
                  <a:pt x="2750" y="386"/>
                </a:cubicBezTo>
                <a:cubicBezTo>
                  <a:pt x="2750" y="374"/>
                  <a:pt x="2750" y="366"/>
                  <a:pt x="2750" y="363"/>
                </a:cubicBezTo>
                <a:cubicBezTo>
                  <a:pt x="2750" y="328"/>
                  <a:pt x="2742" y="303"/>
                  <a:pt x="2725" y="288"/>
                </a:cubicBezTo>
                <a:cubicBezTo>
                  <a:pt x="2702" y="268"/>
                  <a:pt x="2669" y="258"/>
                  <a:pt x="2625" y="258"/>
                </a:cubicBezTo>
                <a:cubicBezTo>
                  <a:pt x="2584" y="258"/>
                  <a:pt x="2553" y="265"/>
                  <a:pt x="2533" y="280"/>
                </a:cubicBezTo>
                <a:cubicBezTo>
                  <a:pt x="2514" y="294"/>
                  <a:pt x="2499" y="319"/>
                  <a:pt x="2490" y="356"/>
                </a:cubicBezTo>
                <a:lnTo>
                  <a:pt x="2404" y="345"/>
                </a:lnTo>
                <a:cubicBezTo>
                  <a:pt x="2412" y="308"/>
                  <a:pt x="2425" y="279"/>
                  <a:pt x="2442" y="256"/>
                </a:cubicBezTo>
                <a:cubicBezTo>
                  <a:pt x="2460" y="233"/>
                  <a:pt x="2486" y="216"/>
                  <a:pt x="2520" y="203"/>
                </a:cubicBezTo>
                <a:cubicBezTo>
                  <a:pt x="2554" y="191"/>
                  <a:pt x="2593" y="185"/>
                  <a:pt x="2638" y="185"/>
                </a:cubicBezTo>
                <a:cubicBezTo>
                  <a:pt x="2682" y="185"/>
                  <a:pt x="2718" y="190"/>
                  <a:pt x="2746" y="201"/>
                </a:cubicBezTo>
                <a:cubicBezTo>
                  <a:pt x="2773" y="211"/>
                  <a:pt x="2794" y="224"/>
                  <a:pt x="2807" y="240"/>
                </a:cubicBezTo>
                <a:cubicBezTo>
                  <a:pt x="2820" y="256"/>
                  <a:pt x="2829" y="276"/>
                  <a:pt x="2834" y="300"/>
                </a:cubicBezTo>
                <a:cubicBezTo>
                  <a:pt x="2837" y="315"/>
                  <a:pt x="2838" y="342"/>
                  <a:pt x="2838" y="381"/>
                </a:cubicBezTo>
                <a:lnTo>
                  <a:pt x="2838" y="498"/>
                </a:lnTo>
                <a:cubicBezTo>
                  <a:pt x="2838" y="580"/>
                  <a:pt x="2840" y="632"/>
                  <a:pt x="2844" y="653"/>
                </a:cubicBezTo>
                <a:cubicBezTo>
                  <a:pt x="2848" y="675"/>
                  <a:pt x="2855" y="696"/>
                  <a:pt x="2866" y="715"/>
                </a:cubicBezTo>
                <a:lnTo>
                  <a:pt x="2774" y="715"/>
                </a:lnTo>
                <a:cubicBezTo>
                  <a:pt x="2765" y="697"/>
                  <a:pt x="2760" y="676"/>
                  <a:pt x="2757" y="651"/>
                </a:cubicBezTo>
                <a:close/>
                <a:moveTo>
                  <a:pt x="2750" y="455"/>
                </a:moveTo>
                <a:cubicBezTo>
                  <a:pt x="2718" y="468"/>
                  <a:pt x="2670" y="479"/>
                  <a:pt x="2606" y="488"/>
                </a:cubicBezTo>
                <a:cubicBezTo>
                  <a:pt x="2570" y="493"/>
                  <a:pt x="2544" y="499"/>
                  <a:pt x="2529" y="506"/>
                </a:cubicBezTo>
                <a:cubicBezTo>
                  <a:pt x="2514" y="513"/>
                  <a:pt x="2503" y="522"/>
                  <a:pt x="2495" y="534"/>
                </a:cubicBezTo>
                <a:cubicBezTo>
                  <a:pt x="2486" y="547"/>
                  <a:pt x="2482" y="561"/>
                  <a:pt x="2482" y="576"/>
                </a:cubicBezTo>
                <a:cubicBezTo>
                  <a:pt x="2482" y="599"/>
                  <a:pt x="2491" y="619"/>
                  <a:pt x="2509" y="635"/>
                </a:cubicBezTo>
                <a:cubicBezTo>
                  <a:pt x="2527" y="650"/>
                  <a:pt x="2553" y="658"/>
                  <a:pt x="2587" y="658"/>
                </a:cubicBezTo>
                <a:cubicBezTo>
                  <a:pt x="2621" y="658"/>
                  <a:pt x="2651" y="651"/>
                  <a:pt x="2677" y="636"/>
                </a:cubicBezTo>
                <a:cubicBezTo>
                  <a:pt x="2704" y="621"/>
                  <a:pt x="2723" y="601"/>
                  <a:pt x="2735" y="575"/>
                </a:cubicBezTo>
                <a:cubicBezTo>
                  <a:pt x="2745" y="555"/>
                  <a:pt x="2750" y="526"/>
                  <a:pt x="2750" y="487"/>
                </a:cubicBezTo>
                <a:lnTo>
                  <a:pt x="2750" y="455"/>
                </a:lnTo>
                <a:close/>
                <a:moveTo>
                  <a:pt x="3166" y="637"/>
                </a:moveTo>
                <a:lnTo>
                  <a:pt x="3179" y="714"/>
                </a:lnTo>
                <a:cubicBezTo>
                  <a:pt x="3154" y="719"/>
                  <a:pt x="3132" y="722"/>
                  <a:pt x="3113" y="722"/>
                </a:cubicBezTo>
                <a:cubicBezTo>
                  <a:pt x="3081" y="722"/>
                  <a:pt x="3056" y="717"/>
                  <a:pt x="3039" y="707"/>
                </a:cubicBezTo>
                <a:cubicBezTo>
                  <a:pt x="3021" y="697"/>
                  <a:pt x="3008" y="684"/>
                  <a:pt x="3001" y="667"/>
                </a:cubicBezTo>
                <a:cubicBezTo>
                  <a:pt x="2994" y="651"/>
                  <a:pt x="2991" y="616"/>
                  <a:pt x="2991" y="563"/>
                </a:cubicBezTo>
                <a:lnTo>
                  <a:pt x="2991" y="265"/>
                </a:lnTo>
                <a:lnTo>
                  <a:pt x="2926" y="265"/>
                </a:lnTo>
                <a:lnTo>
                  <a:pt x="2926" y="197"/>
                </a:lnTo>
                <a:lnTo>
                  <a:pt x="2991" y="197"/>
                </a:lnTo>
                <a:lnTo>
                  <a:pt x="2991" y="68"/>
                </a:lnTo>
                <a:lnTo>
                  <a:pt x="3078" y="16"/>
                </a:lnTo>
                <a:lnTo>
                  <a:pt x="3078" y="197"/>
                </a:lnTo>
                <a:lnTo>
                  <a:pt x="3166" y="197"/>
                </a:lnTo>
                <a:lnTo>
                  <a:pt x="3166" y="265"/>
                </a:lnTo>
                <a:lnTo>
                  <a:pt x="3078" y="265"/>
                </a:lnTo>
                <a:lnTo>
                  <a:pt x="3078" y="568"/>
                </a:lnTo>
                <a:cubicBezTo>
                  <a:pt x="3078" y="593"/>
                  <a:pt x="3080" y="610"/>
                  <a:pt x="3083" y="617"/>
                </a:cubicBezTo>
                <a:cubicBezTo>
                  <a:pt x="3086" y="624"/>
                  <a:pt x="3091" y="629"/>
                  <a:pt x="3098" y="634"/>
                </a:cubicBezTo>
                <a:cubicBezTo>
                  <a:pt x="3105" y="638"/>
                  <a:pt x="3115" y="640"/>
                  <a:pt x="3128" y="640"/>
                </a:cubicBezTo>
                <a:cubicBezTo>
                  <a:pt x="3138" y="640"/>
                  <a:pt x="3151" y="639"/>
                  <a:pt x="3166" y="637"/>
                </a:cubicBezTo>
                <a:close/>
                <a:moveTo>
                  <a:pt x="3253" y="101"/>
                </a:moveTo>
                <a:lnTo>
                  <a:pt x="3253" y="0"/>
                </a:lnTo>
                <a:lnTo>
                  <a:pt x="3341" y="0"/>
                </a:lnTo>
                <a:lnTo>
                  <a:pt x="3341" y="101"/>
                </a:lnTo>
                <a:lnTo>
                  <a:pt x="3253" y="101"/>
                </a:lnTo>
                <a:close/>
                <a:moveTo>
                  <a:pt x="3253" y="715"/>
                </a:moveTo>
                <a:lnTo>
                  <a:pt x="3253" y="197"/>
                </a:lnTo>
                <a:lnTo>
                  <a:pt x="3341" y="197"/>
                </a:lnTo>
                <a:lnTo>
                  <a:pt x="3341" y="715"/>
                </a:lnTo>
                <a:lnTo>
                  <a:pt x="3253" y="715"/>
                </a:lnTo>
                <a:close/>
                <a:moveTo>
                  <a:pt x="3619" y="715"/>
                </a:moveTo>
                <a:lnTo>
                  <a:pt x="3421" y="197"/>
                </a:lnTo>
                <a:lnTo>
                  <a:pt x="3514" y="197"/>
                </a:lnTo>
                <a:lnTo>
                  <a:pt x="3625" y="507"/>
                </a:lnTo>
                <a:cubicBezTo>
                  <a:pt x="3638" y="541"/>
                  <a:pt x="3649" y="576"/>
                  <a:pt x="3659" y="612"/>
                </a:cubicBezTo>
                <a:cubicBezTo>
                  <a:pt x="3666" y="585"/>
                  <a:pt x="3677" y="552"/>
                  <a:pt x="3691" y="513"/>
                </a:cubicBezTo>
                <a:lnTo>
                  <a:pt x="3807" y="197"/>
                </a:lnTo>
                <a:lnTo>
                  <a:pt x="3897" y="197"/>
                </a:lnTo>
                <a:lnTo>
                  <a:pt x="3701" y="715"/>
                </a:lnTo>
                <a:lnTo>
                  <a:pt x="3619" y="715"/>
                </a:lnTo>
                <a:close/>
                <a:moveTo>
                  <a:pt x="4330" y="548"/>
                </a:moveTo>
                <a:lnTo>
                  <a:pt x="4420" y="560"/>
                </a:lnTo>
                <a:cubicBezTo>
                  <a:pt x="4406" y="613"/>
                  <a:pt x="4380" y="654"/>
                  <a:pt x="4341" y="683"/>
                </a:cubicBezTo>
                <a:cubicBezTo>
                  <a:pt x="4302" y="712"/>
                  <a:pt x="4253" y="727"/>
                  <a:pt x="4192" y="727"/>
                </a:cubicBezTo>
                <a:cubicBezTo>
                  <a:pt x="4117" y="727"/>
                  <a:pt x="4057" y="704"/>
                  <a:pt x="4012" y="657"/>
                </a:cubicBezTo>
                <a:cubicBezTo>
                  <a:pt x="3967" y="610"/>
                  <a:pt x="3945" y="545"/>
                  <a:pt x="3945" y="460"/>
                </a:cubicBezTo>
                <a:cubicBezTo>
                  <a:pt x="3945" y="373"/>
                  <a:pt x="3968" y="306"/>
                  <a:pt x="4013" y="257"/>
                </a:cubicBezTo>
                <a:cubicBezTo>
                  <a:pt x="4058" y="209"/>
                  <a:pt x="4116" y="185"/>
                  <a:pt x="4187" y="185"/>
                </a:cubicBezTo>
                <a:cubicBezTo>
                  <a:pt x="4256" y="185"/>
                  <a:pt x="4313" y="209"/>
                  <a:pt x="4357" y="256"/>
                </a:cubicBezTo>
                <a:cubicBezTo>
                  <a:pt x="4401" y="303"/>
                  <a:pt x="4423" y="370"/>
                  <a:pt x="4423" y="455"/>
                </a:cubicBezTo>
                <a:cubicBezTo>
                  <a:pt x="4423" y="460"/>
                  <a:pt x="4423" y="468"/>
                  <a:pt x="4423" y="479"/>
                </a:cubicBezTo>
                <a:lnTo>
                  <a:pt x="4036" y="479"/>
                </a:lnTo>
                <a:cubicBezTo>
                  <a:pt x="4039" y="536"/>
                  <a:pt x="4055" y="579"/>
                  <a:pt x="4084" y="609"/>
                </a:cubicBezTo>
                <a:cubicBezTo>
                  <a:pt x="4113" y="640"/>
                  <a:pt x="4150" y="655"/>
                  <a:pt x="4193" y="655"/>
                </a:cubicBezTo>
                <a:cubicBezTo>
                  <a:pt x="4225" y="655"/>
                  <a:pt x="4252" y="646"/>
                  <a:pt x="4275" y="629"/>
                </a:cubicBezTo>
                <a:cubicBezTo>
                  <a:pt x="4298" y="612"/>
                  <a:pt x="4317" y="585"/>
                  <a:pt x="4330" y="548"/>
                </a:cubicBezTo>
                <a:close/>
                <a:moveTo>
                  <a:pt x="4041" y="406"/>
                </a:moveTo>
                <a:lnTo>
                  <a:pt x="4331" y="406"/>
                </a:lnTo>
                <a:cubicBezTo>
                  <a:pt x="4327" y="363"/>
                  <a:pt x="4316" y="330"/>
                  <a:pt x="4297" y="308"/>
                </a:cubicBezTo>
                <a:cubicBezTo>
                  <a:pt x="4269" y="274"/>
                  <a:pt x="4233" y="257"/>
                  <a:pt x="4188" y="257"/>
                </a:cubicBezTo>
                <a:cubicBezTo>
                  <a:pt x="4148" y="257"/>
                  <a:pt x="4114" y="271"/>
                  <a:pt x="4087" y="298"/>
                </a:cubicBezTo>
                <a:cubicBezTo>
                  <a:pt x="4059" y="325"/>
                  <a:pt x="4044" y="361"/>
                  <a:pt x="4041" y="406"/>
                </a:cubicBezTo>
                <a:close/>
                <a:moveTo>
                  <a:pt x="4836" y="715"/>
                </a:moveTo>
                <a:lnTo>
                  <a:pt x="4836" y="0"/>
                </a:lnTo>
                <a:lnTo>
                  <a:pt x="4931" y="0"/>
                </a:lnTo>
                <a:lnTo>
                  <a:pt x="4931" y="715"/>
                </a:lnTo>
                <a:lnTo>
                  <a:pt x="4836" y="715"/>
                </a:lnTo>
                <a:close/>
                <a:moveTo>
                  <a:pt x="5423" y="715"/>
                </a:moveTo>
                <a:lnTo>
                  <a:pt x="5423" y="650"/>
                </a:lnTo>
                <a:cubicBezTo>
                  <a:pt x="5390" y="701"/>
                  <a:pt x="5342" y="727"/>
                  <a:pt x="5278" y="727"/>
                </a:cubicBezTo>
                <a:cubicBezTo>
                  <a:pt x="5237" y="727"/>
                  <a:pt x="5199" y="716"/>
                  <a:pt x="5164" y="693"/>
                </a:cubicBezTo>
                <a:cubicBezTo>
                  <a:pt x="5129" y="670"/>
                  <a:pt x="5102" y="638"/>
                  <a:pt x="5083" y="597"/>
                </a:cubicBezTo>
                <a:cubicBezTo>
                  <a:pt x="5064" y="556"/>
                  <a:pt x="5055" y="510"/>
                  <a:pt x="5055" y="457"/>
                </a:cubicBezTo>
                <a:cubicBezTo>
                  <a:pt x="5055" y="405"/>
                  <a:pt x="5064" y="358"/>
                  <a:pt x="5081" y="316"/>
                </a:cubicBezTo>
                <a:cubicBezTo>
                  <a:pt x="5098" y="273"/>
                  <a:pt x="5123" y="241"/>
                  <a:pt x="5158" y="219"/>
                </a:cubicBezTo>
                <a:cubicBezTo>
                  <a:pt x="5193" y="196"/>
                  <a:pt x="5231" y="185"/>
                  <a:pt x="5274" y="185"/>
                </a:cubicBezTo>
                <a:cubicBezTo>
                  <a:pt x="5305" y="185"/>
                  <a:pt x="5333" y="192"/>
                  <a:pt x="5357" y="205"/>
                </a:cubicBezTo>
                <a:cubicBezTo>
                  <a:pt x="5382" y="218"/>
                  <a:pt x="5402" y="235"/>
                  <a:pt x="5417" y="256"/>
                </a:cubicBezTo>
                <a:lnTo>
                  <a:pt x="5417" y="0"/>
                </a:lnTo>
                <a:lnTo>
                  <a:pt x="5504" y="0"/>
                </a:lnTo>
                <a:lnTo>
                  <a:pt x="5504" y="715"/>
                </a:lnTo>
                <a:lnTo>
                  <a:pt x="5423" y="715"/>
                </a:lnTo>
                <a:close/>
                <a:moveTo>
                  <a:pt x="5145" y="457"/>
                </a:moveTo>
                <a:cubicBezTo>
                  <a:pt x="5145" y="523"/>
                  <a:pt x="5159" y="572"/>
                  <a:pt x="5187" y="605"/>
                </a:cubicBezTo>
                <a:cubicBezTo>
                  <a:pt x="5215" y="638"/>
                  <a:pt x="5248" y="655"/>
                  <a:pt x="5286" y="655"/>
                </a:cubicBezTo>
                <a:cubicBezTo>
                  <a:pt x="5325" y="655"/>
                  <a:pt x="5357" y="639"/>
                  <a:pt x="5384" y="608"/>
                </a:cubicBezTo>
                <a:cubicBezTo>
                  <a:pt x="5411" y="577"/>
                  <a:pt x="5424" y="529"/>
                  <a:pt x="5424" y="464"/>
                </a:cubicBezTo>
                <a:cubicBezTo>
                  <a:pt x="5424" y="393"/>
                  <a:pt x="5410" y="341"/>
                  <a:pt x="5383" y="308"/>
                </a:cubicBezTo>
                <a:cubicBezTo>
                  <a:pt x="5356" y="275"/>
                  <a:pt x="5322" y="258"/>
                  <a:pt x="5282" y="258"/>
                </a:cubicBezTo>
                <a:cubicBezTo>
                  <a:pt x="5243" y="258"/>
                  <a:pt x="5211" y="274"/>
                  <a:pt x="5184" y="306"/>
                </a:cubicBezTo>
                <a:cubicBezTo>
                  <a:pt x="5158" y="338"/>
                  <a:pt x="5145" y="388"/>
                  <a:pt x="5145" y="457"/>
                </a:cubicBezTo>
                <a:close/>
                <a:moveTo>
                  <a:pt x="5998" y="548"/>
                </a:moveTo>
                <a:lnTo>
                  <a:pt x="6088" y="560"/>
                </a:lnTo>
                <a:cubicBezTo>
                  <a:pt x="6074" y="613"/>
                  <a:pt x="6048" y="654"/>
                  <a:pt x="6009" y="683"/>
                </a:cubicBezTo>
                <a:cubicBezTo>
                  <a:pt x="5970" y="712"/>
                  <a:pt x="5921" y="727"/>
                  <a:pt x="5860" y="727"/>
                </a:cubicBezTo>
                <a:cubicBezTo>
                  <a:pt x="5785" y="727"/>
                  <a:pt x="5725" y="704"/>
                  <a:pt x="5680" y="657"/>
                </a:cubicBezTo>
                <a:cubicBezTo>
                  <a:pt x="5635" y="610"/>
                  <a:pt x="5613" y="545"/>
                  <a:pt x="5613" y="460"/>
                </a:cubicBezTo>
                <a:cubicBezTo>
                  <a:pt x="5613" y="373"/>
                  <a:pt x="5636" y="306"/>
                  <a:pt x="5681" y="257"/>
                </a:cubicBezTo>
                <a:cubicBezTo>
                  <a:pt x="5726" y="209"/>
                  <a:pt x="5784" y="185"/>
                  <a:pt x="5855" y="185"/>
                </a:cubicBezTo>
                <a:cubicBezTo>
                  <a:pt x="5924" y="185"/>
                  <a:pt x="5981" y="209"/>
                  <a:pt x="6025" y="256"/>
                </a:cubicBezTo>
                <a:cubicBezTo>
                  <a:pt x="6069" y="303"/>
                  <a:pt x="6091" y="370"/>
                  <a:pt x="6091" y="455"/>
                </a:cubicBezTo>
                <a:cubicBezTo>
                  <a:pt x="6091" y="460"/>
                  <a:pt x="6091" y="468"/>
                  <a:pt x="6091" y="479"/>
                </a:cubicBezTo>
                <a:lnTo>
                  <a:pt x="5704" y="479"/>
                </a:lnTo>
                <a:cubicBezTo>
                  <a:pt x="5707" y="536"/>
                  <a:pt x="5723" y="579"/>
                  <a:pt x="5752" y="609"/>
                </a:cubicBezTo>
                <a:cubicBezTo>
                  <a:pt x="5781" y="640"/>
                  <a:pt x="5818" y="655"/>
                  <a:pt x="5861" y="655"/>
                </a:cubicBezTo>
                <a:cubicBezTo>
                  <a:pt x="5893" y="655"/>
                  <a:pt x="5920" y="646"/>
                  <a:pt x="5943" y="629"/>
                </a:cubicBezTo>
                <a:cubicBezTo>
                  <a:pt x="5966" y="612"/>
                  <a:pt x="5985" y="585"/>
                  <a:pt x="5998" y="548"/>
                </a:cubicBezTo>
                <a:close/>
                <a:moveTo>
                  <a:pt x="5709" y="406"/>
                </a:moveTo>
                <a:lnTo>
                  <a:pt x="5999" y="406"/>
                </a:lnTo>
                <a:cubicBezTo>
                  <a:pt x="5995" y="363"/>
                  <a:pt x="5984" y="330"/>
                  <a:pt x="5965" y="308"/>
                </a:cubicBezTo>
                <a:cubicBezTo>
                  <a:pt x="5937" y="274"/>
                  <a:pt x="5901" y="257"/>
                  <a:pt x="5856" y="257"/>
                </a:cubicBezTo>
                <a:cubicBezTo>
                  <a:pt x="5816" y="257"/>
                  <a:pt x="5782" y="271"/>
                  <a:pt x="5755" y="298"/>
                </a:cubicBezTo>
                <a:cubicBezTo>
                  <a:pt x="5727" y="325"/>
                  <a:pt x="5712" y="361"/>
                  <a:pt x="5709" y="406"/>
                </a:cubicBezTo>
                <a:close/>
                <a:moveTo>
                  <a:pt x="6537" y="651"/>
                </a:moveTo>
                <a:cubicBezTo>
                  <a:pt x="6504" y="679"/>
                  <a:pt x="6473" y="699"/>
                  <a:pt x="6443" y="710"/>
                </a:cubicBezTo>
                <a:cubicBezTo>
                  <a:pt x="6413" y="721"/>
                  <a:pt x="6381" y="727"/>
                  <a:pt x="6346" y="727"/>
                </a:cubicBezTo>
                <a:cubicBezTo>
                  <a:pt x="6289" y="727"/>
                  <a:pt x="6246" y="713"/>
                  <a:pt x="6215" y="685"/>
                </a:cubicBezTo>
                <a:cubicBezTo>
                  <a:pt x="6184" y="658"/>
                  <a:pt x="6169" y="622"/>
                  <a:pt x="6169" y="579"/>
                </a:cubicBezTo>
                <a:cubicBezTo>
                  <a:pt x="6169" y="554"/>
                  <a:pt x="6175" y="530"/>
                  <a:pt x="6186" y="509"/>
                </a:cubicBezTo>
                <a:cubicBezTo>
                  <a:pt x="6198" y="488"/>
                  <a:pt x="6213" y="471"/>
                  <a:pt x="6232" y="458"/>
                </a:cubicBezTo>
                <a:cubicBezTo>
                  <a:pt x="6251" y="445"/>
                  <a:pt x="6272" y="436"/>
                  <a:pt x="6295" y="430"/>
                </a:cubicBezTo>
                <a:cubicBezTo>
                  <a:pt x="6312" y="425"/>
                  <a:pt x="6338" y="421"/>
                  <a:pt x="6373" y="416"/>
                </a:cubicBezTo>
                <a:cubicBezTo>
                  <a:pt x="6444" y="408"/>
                  <a:pt x="6496" y="398"/>
                  <a:pt x="6530" y="386"/>
                </a:cubicBezTo>
                <a:cubicBezTo>
                  <a:pt x="6530" y="374"/>
                  <a:pt x="6530" y="366"/>
                  <a:pt x="6530" y="363"/>
                </a:cubicBezTo>
                <a:cubicBezTo>
                  <a:pt x="6530" y="328"/>
                  <a:pt x="6522" y="303"/>
                  <a:pt x="6505" y="288"/>
                </a:cubicBezTo>
                <a:cubicBezTo>
                  <a:pt x="6483" y="268"/>
                  <a:pt x="6450" y="258"/>
                  <a:pt x="6405" y="258"/>
                </a:cubicBezTo>
                <a:cubicBezTo>
                  <a:pt x="6364" y="258"/>
                  <a:pt x="6333" y="265"/>
                  <a:pt x="6314" y="280"/>
                </a:cubicBezTo>
                <a:cubicBezTo>
                  <a:pt x="6294" y="294"/>
                  <a:pt x="6279" y="319"/>
                  <a:pt x="6270" y="356"/>
                </a:cubicBezTo>
                <a:lnTo>
                  <a:pt x="6184" y="345"/>
                </a:lnTo>
                <a:cubicBezTo>
                  <a:pt x="6192" y="308"/>
                  <a:pt x="6205" y="279"/>
                  <a:pt x="6223" y="256"/>
                </a:cubicBezTo>
                <a:cubicBezTo>
                  <a:pt x="6241" y="233"/>
                  <a:pt x="6267" y="216"/>
                  <a:pt x="6300" y="203"/>
                </a:cubicBezTo>
                <a:cubicBezTo>
                  <a:pt x="6334" y="191"/>
                  <a:pt x="6373" y="185"/>
                  <a:pt x="6418" y="185"/>
                </a:cubicBezTo>
                <a:cubicBezTo>
                  <a:pt x="6462" y="185"/>
                  <a:pt x="6498" y="190"/>
                  <a:pt x="6526" y="201"/>
                </a:cubicBezTo>
                <a:cubicBezTo>
                  <a:pt x="6553" y="211"/>
                  <a:pt x="6574" y="224"/>
                  <a:pt x="6587" y="240"/>
                </a:cubicBezTo>
                <a:cubicBezTo>
                  <a:pt x="6600" y="256"/>
                  <a:pt x="6609" y="276"/>
                  <a:pt x="6614" y="300"/>
                </a:cubicBezTo>
                <a:cubicBezTo>
                  <a:pt x="6617" y="315"/>
                  <a:pt x="6619" y="342"/>
                  <a:pt x="6619" y="381"/>
                </a:cubicBezTo>
                <a:lnTo>
                  <a:pt x="6619" y="498"/>
                </a:lnTo>
                <a:cubicBezTo>
                  <a:pt x="6619" y="580"/>
                  <a:pt x="6621" y="632"/>
                  <a:pt x="6624" y="653"/>
                </a:cubicBezTo>
                <a:cubicBezTo>
                  <a:pt x="6628" y="675"/>
                  <a:pt x="6635" y="696"/>
                  <a:pt x="6646" y="715"/>
                </a:cubicBezTo>
                <a:lnTo>
                  <a:pt x="6555" y="715"/>
                </a:lnTo>
                <a:cubicBezTo>
                  <a:pt x="6546" y="697"/>
                  <a:pt x="6540" y="676"/>
                  <a:pt x="6537" y="651"/>
                </a:cubicBezTo>
                <a:close/>
                <a:moveTo>
                  <a:pt x="6530" y="455"/>
                </a:moveTo>
                <a:cubicBezTo>
                  <a:pt x="6498" y="468"/>
                  <a:pt x="6450" y="479"/>
                  <a:pt x="6386" y="488"/>
                </a:cubicBezTo>
                <a:cubicBezTo>
                  <a:pt x="6350" y="493"/>
                  <a:pt x="6325" y="499"/>
                  <a:pt x="6310" y="506"/>
                </a:cubicBezTo>
                <a:cubicBezTo>
                  <a:pt x="6295" y="513"/>
                  <a:pt x="6283" y="522"/>
                  <a:pt x="6275" y="534"/>
                </a:cubicBezTo>
                <a:cubicBezTo>
                  <a:pt x="6267" y="547"/>
                  <a:pt x="6263" y="561"/>
                  <a:pt x="6263" y="576"/>
                </a:cubicBezTo>
                <a:cubicBezTo>
                  <a:pt x="6263" y="599"/>
                  <a:pt x="6272" y="619"/>
                  <a:pt x="6289" y="635"/>
                </a:cubicBezTo>
                <a:cubicBezTo>
                  <a:pt x="6307" y="650"/>
                  <a:pt x="6333" y="658"/>
                  <a:pt x="6367" y="658"/>
                </a:cubicBezTo>
                <a:cubicBezTo>
                  <a:pt x="6401" y="658"/>
                  <a:pt x="6431" y="651"/>
                  <a:pt x="6458" y="636"/>
                </a:cubicBezTo>
                <a:cubicBezTo>
                  <a:pt x="6484" y="621"/>
                  <a:pt x="6503" y="601"/>
                  <a:pt x="6516" y="575"/>
                </a:cubicBezTo>
                <a:cubicBezTo>
                  <a:pt x="6525" y="555"/>
                  <a:pt x="6530" y="526"/>
                  <a:pt x="6530" y="487"/>
                </a:cubicBezTo>
                <a:lnTo>
                  <a:pt x="6530" y="455"/>
                </a:lnTo>
                <a:close/>
                <a:moveTo>
                  <a:pt x="6720" y="561"/>
                </a:moveTo>
                <a:lnTo>
                  <a:pt x="6807" y="547"/>
                </a:lnTo>
                <a:cubicBezTo>
                  <a:pt x="6812" y="582"/>
                  <a:pt x="6825" y="608"/>
                  <a:pt x="6847" y="627"/>
                </a:cubicBezTo>
                <a:cubicBezTo>
                  <a:pt x="6870" y="646"/>
                  <a:pt x="6901" y="655"/>
                  <a:pt x="6941" y="655"/>
                </a:cubicBezTo>
                <a:cubicBezTo>
                  <a:pt x="6981" y="655"/>
                  <a:pt x="7011" y="647"/>
                  <a:pt x="7031" y="630"/>
                </a:cubicBezTo>
                <a:cubicBezTo>
                  <a:pt x="7050" y="613"/>
                  <a:pt x="7060" y="594"/>
                  <a:pt x="7060" y="572"/>
                </a:cubicBezTo>
                <a:cubicBezTo>
                  <a:pt x="7060" y="552"/>
                  <a:pt x="7051" y="536"/>
                  <a:pt x="7034" y="525"/>
                </a:cubicBezTo>
                <a:cubicBezTo>
                  <a:pt x="7022" y="518"/>
                  <a:pt x="6992" y="508"/>
                  <a:pt x="6944" y="496"/>
                </a:cubicBezTo>
                <a:cubicBezTo>
                  <a:pt x="6880" y="479"/>
                  <a:pt x="6835" y="465"/>
                  <a:pt x="6810" y="453"/>
                </a:cubicBezTo>
                <a:cubicBezTo>
                  <a:pt x="6785" y="442"/>
                  <a:pt x="6767" y="425"/>
                  <a:pt x="6754" y="404"/>
                </a:cubicBezTo>
                <a:cubicBezTo>
                  <a:pt x="6741" y="383"/>
                  <a:pt x="6734" y="360"/>
                  <a:pt x="6734" y="334"/>
                </a:cubicBezTo>
                <a:cubicBezTo>
                  <a:pt x="6734" y="311"/>
                  <a:pt x="6739" y="290"/>
                  <a:pt x="6750" y="270"/>
                </a:cubicBezTo>
                <a:cubicBezTo>
                  <a:pt x="6761" y="251"/>
                  <a:pt x="6775" y="234"/>
                  <a:pt x="6793" y="221"/>
                </a:cubicBezTo>
                <a:cubicBezTo>
                  <a:pt x="6807" y="211"/>
                  <a:pt x="6826" y="203"/>
                  <a:pt x="6849" y="196"/>
                </a:cubicBezTo>
                <a:cubicBezTo>
                  <a:pt x="6873" y="189"/>
                  <a:pt x="6898" y="185"/>
                  <a:pt x="6925" y="185"/>
                </a:cubicBezTo>
                <a:cubicBezTo>
                  <a:pt x="6966" y="185"/>
                  <a:pt x="7001" y="191"/>
                  <a:pt x="7032" y="203"/>
                </a:cubicBezTo>
                <a:cubicBezTo>
                  <a:pt x="7063" y="214"/>
                  <a:pt x="7086" y="230"/>
                  <a:pt x="7101" y="250"/>
                </a:cubicBezTo>
                <a:cubicBezTo>
                  <a:pt x="7116" y="270"/>
                  <a:pt x="7126" y="297"/>
                  <a:pt x="7131" y="331"/>
                </a:cubicBezTo>
                <a:lnTo>
                  <a:pt x="7045" y="342"/>
                </a:lnTo>
                <a:cubicBezTo>
                  <a:pt x="7041" y="315"/>
                  <a:pt x="7030" y="295"/>
                  <a:pt x="7011" y="280"/>
                </a:cubicBezTo>
                <a:cubicBezTo>
                  <a:pt x="6992" y="265"/>
                  <a:pt x="6966" y="257"/>
                  <a:pt x="6932" y="257"/>
                </a:cubicBezTo>
                <a:cubicBezTo>
                  <a:pt x="6891" y="257"/>
                  <a:pt x="6862" y="264"/>
                  <a:pt x="6845" y="277"/>
                </a:cubicBezTo>
                <a:cubicBezTo>
                  <a:pt x="6828" y="290"/>
                  <a:pt x="6819" y="306"/>
                  <a:pt x="6819" y="324"/>
                </a:cubicBezTo>
                <a:cubicBezTo>
                  <a:pt x="6819" y="335"/>
                  <a:pt x="6823" y="346"/>
                  <a:pt x="6830" y="355"/>
                </a:cubicBezTo>
                <a:cubicBezTo>
                  <a:pt x="6837" y="364"/>
                  <a:pt x="6849" y="372"/>
                  <a:pt x="6864" y="378"/>
                </a:cubicBezTo>
                <a:cubicBezTo>
                  <a:pt x="6873" y="381"/>
                  <a:pt x="6898" y="389"/>
                  <a:pt x="6941" y="401"/>
                </a:cubicBezTo>
                <a:cubicBezTo>
                  <a:pt x="7004" y="418"/>
                  <a:pt x="7047" y="431"/>
                  <a:pt x="7071" y="442"/>
                </a:cubicBezTo>
                <a:cubicBezTo>
                  <a:pt x="7096" y="453"/>
                  <a:pt x="7115" y="468"/>
                  <a:pt x="7129" y="488"/>
                </a:cubicBezTo>
                <a:cubicBezTo>
                  <a:pt x="7143" y="508"/>
                  <a:pt x="7150" y="533"/>
                  <a:pt x="7150" y="563"/>
                </a:cubicBezTo>
                <a:cubicBezTo>
                  <a:pt x="7150" y="592"/>
                  <a:pt x="7142" y="620"/>
                  <a:pt x="7125" y="646"/>
                </a:cubicBezTo>
                <a:cubicBezTo>
                  <a:pt x="7108" y="672"/>
                  <a:pt x="7083" y="692"/>
                  <a:pt x="7051" y="706"/>
                </a:cubicBezTo>
                <a:cubicBezTo>
                  <a:pt x="7018" y="720"/>
                  <a:pt x="6982" y="727"/>
                  <a:pt x="6941" y="727"/>
                </a:cubicBezTo>
                <a:cubicBezTo>
                  <a:pt x="6874" y="727"/>
                  <a:pt x="6822" y="713"/>
                  <a:pt x="6787" y="685"/>
                </a:cubicBezTo>
                <a:cubicBezTo>
                  <a:pt x="6752" y="657"/>
                  <a:pt x="6729" y="616"/>
                  <a:pt x="6720" y="561"/>
                </a:cubicBezTo>
                <a:close/>
              </a:path>
            </a:pathLst>
          </a:custGeom>
          <a:solidFill>
            <a:srgbClr val="0000FF"/>
          </a:solidFill>
          <a:ln w="19050">
            <a:solidFill>
              <a:srgbClr val="0000FF"/>
            </a:solidFill>
            <a:round/>
            <a:headEnd/>
            <a:tailEnd/>
          </a:ln>
        </p:spPr>
        <p:txBody>
          <a:bodyPr>
            <a:prstTxWarp prst="textNoShape">
              <a:avLst/>
            </a:prstTxWarp>
          </a:bodyPr>
          <a:lstStyle/>
          <a:p>
            <a:endParaRPr lang="en-US"/>
          </a:p>
        </p:txBody>
      </p:sp>
      <p:sp>
        <p:nvSpPr>
          <p:cNvPr id="40963" name="Shape 133"/>
          <p:cNvSpPr>
            <a:spLocks noChangeArrowheads="1"/>
          </p:cNvSpPr>
          <p:nvPr/>
        </p:nvSpPr>
        <p:spPr bwMode="auto">
          <a:xfrm rot="662052">
            <a:off x="6513513" y="919163"/>
            <a:ext cx="1484312" cy="523875"/>
          </a:xfrm>
          <a:custGeom>
            <a:avLst/>
            <a:gdLst>
              <a:gd name="T0" fmla="*/ 0 w 3081"/>
              <a:gd name="T1" fmla="*/ 0 h 926"/>
              <a:gd name="T2" fmla="*/ 3081 w 3081"/>
              <a:gd name="T3" fmla="*/ 926 h 926"/>
            </a:gdLst>
            <a:ahLst/>
            <a:cxnLst/>
            <a:rect l="T0" t="T1" r="T2" b="T3"/>
            <a:pathLst>
              <a:path w="3081" h="926" extrusionOk="0">
                <a:moveTo>
                  <a:pt x="0" y="715"/>
                </a:moveTo>
                <a:lnTo>
                  <a:pt x="0" y="0"/>
                </a:lnTo>
                <a:lnTo>
                  <a:pt x="517" y="0"/>
                </a:lnTo>
                <a:lnTo>
                  <a:pt x="517" y="84"/>
                </a:lnTo>
                <a:lnTo>
                  <a:pt x="94" y="84"/>
                </a:lnTo>
                <a:lnTo>
                  <a:pt x="94" y="303"/>
                </a:lnTo>
                <a:lnTo>
                  <a:pt x="490" y="303"/>
                </a:lnTo>
                <a:lnTo>
                  <a:pt x="490" y="387"/>
                </a:lnTo>
                <a:lnTo>
                  <a:pt x="94" y="387"/>
                </a:lnTo>
                <a:lnTo>
                  <a:pt x="94" y="631"/>
                </a:lnTo>
                <a:lnTo>
                  <a:pt x="534" y="631"/>
                </a:lnTo>
                <a:lnTo>
                  <a:pt x="534" y="715"/>
                </a:lnTo>
                <a:lnTo>
                  <a:pt x="0" y="715"/>
                </a:lnTo>
                <a:close/>
                <a:moveTo>
                  <a:pt x="653" y="715"/>
                </a:moveTo>
                <a:lnTo>
                  <a:pt x="653" y="197"/>
                </a:lnTo>
                <a:lnTo>
                  <a:pt x="732" y="197"/>
                </a:lnTo>
                <a:lnTo>
                  <a:pt x="732" y="270"/>
                </a:lnTo>
                <a:cubicBezTo>
                  <a:pt x="771" y="213"/>
                  <a:pt x="826" y="185"/>
                  <a:pt x="897" y="185"/>
                </a:cubicBezTo>
                <a:cubicBezTo>
                  <a:pt x="928" y="185"/>
                  <a:pt x="957" y="191"/>
                  <a:pt x="984" y="202"/>
                </a:cubicBezTo>
                <a:cubicBezTo>
                  <a:pt x="1010" y="213"/>
                  <a:pt x="1029" y="228"/>
                  <a:pt x="1042" y="246"/>
                </a:cubicBezTo>
                <a:cubicBezTo>
                  <a:pt x="1055" y="264"/>
                  <a:pt x="1065" y="286"/>
                  <a:pt x="1070" y="311"/>
                </a:cubicBezTo>
                <a:cubicBezTo>
                  <a:pt x="1073" y="327"/>
                  <a:pt x="1075" y="355"/>
                  <a:pt x="1075" y="396"/>
                </a:cubicBezTo>
                <a:lnTo>
                  <a:pt x="1075" y="715"/>
                </a:lnTo>
                <a:lnTo>
                  <a:pt x="987" y="715"/>
                </a:lnTo>
                <a:lnTo>
                  <a:pt x="987" y="400"/>
                </a:lnTo>
                <a:cubicBezTo>
                  <a:pt x="987" y="364"/>
                  <a:pt x="984" y="337"/>
                  <a:pt x="977" y="320"/>
                </a:cubicBezTo>
                <a:cubicBezTo>
                  <a:pt x="970" y="302"/>
                  <a:pt x="957" y="288"/>
                  <a:pt x="940" y="277"/>
                </a:cubicBezTo>
                <a:cubicBezTo>
                  <a:pt x="923" y="266"/>
                  <a:pt x="902" y="261"/>
                  <a:pt x="879" y="261"/>
                </a:cubicBezTo>
                <a:cubicBezTo>
                  <a:pt x="842" y="261"/>
                  <a:pt x="809" y="273"/>
                  <a:pt x="782" y="297"/>
                </a:cubicBezTo>
                <a:cubicBezTo>
                  <a:pt x="755" y="321"/>
                  <a:pt x="741" y="366"/>
                  <a:pt x="741" y="432"/>
                </a:cubicBezTo>
                <a:lnTo>
                  <a:pt x="741" y="715"/>
                </a:lnTo>
                <a:lnTo>
                  <a:pt x="653" y="715"/>
                </a:lnTo>
                <a:close/>
                <a:moveTo>
                  <a:pt x="1564" y="548"/>
                </a:moveTo>
                <a:lnTo>
                  <a:pt x="1655" y="560"/>
                </a:lnTo>
                <a:cubicBezTo>
                  <a:pt x="1641" y="613"/>
                  <a:pt x="1615" y="654"/>
                  <a:pt x="1576" y="683"/>
                </a:cubicBezTo>
                <a:cubicBezTo>
                  <a:pt x="1537" y="712"/>
                  <a:pt x="1488" y="727"/>
                  <a:pt x="1427" y="727"/>
                </a:cubicBezTo>
                <a:cubicBezTo>
                  <a:pt x="1351" y="727"/>
                  <a:pt x="1291" y="704"/>
                  <a:pt x="1247" y="657"/>
                </a:cubicBezTo>
                <a:cubicBezTo>
                  <a:pt x="1202" y="610"/>
                  <a:pt x="1180" y="545"/>
                  <a:pt x="1180" y="460"/>
                </a:cubicBezTo>
                <a:cubicBezTo>
                  <a:pt x="1180" y="373"/>
                  <a:pt x="1203" y="306"/>
                  <a:pt x="1248" y="257"/>
                </a:cubicBezTo>
                <a:cubicBezTo>
                  <a:pt x="1293" y="209"/>
                  <a:pt x="1351" y="185"/>
                  <a:pt x="1422" y="185"/>
                </a:cubicBezTo>
                <a:cubicBezTo>
                  <a:pt x="1491" y="185"/>
                  <a:pt x="1548" y="209"/>
                  <a:pt x="1592" y="256"/>
                </a:cubicBezTo>
                <a:cubicBezTo>
                  <a:pt x="1636" y="303"/>
                  <a:pt x="1658" y="370"/>
                  <a:pt x="1658" y="455"/>
                </a:cubicBezTo>
                <a:cubicBezTo>
                  <a:pt x="1658" y="460"/>
                  <a:pt x="1658" y="468"/>
                  <a:pt x="1658" y="479"/>
                </a:cubicBezTo>
                <a:lnTo>
                  <a:pt x="1271" y="479"/>
                </a:lnTo>
                <a:cubicBezTo>
                  <a:pt x="1274" y="536"/>
                  <a:pt x="1290" y="579"/>
                  <a:pt x="1319" y="609"/>
                </a:cubicBezTo>
                <a:cubicBezTo>
                  <a:pt x="1348" y="640"/>
                  <a:pt x="1385" y="655"/>
                  <a:pt x="1428" y="655"/>
                </a:cubicBezTo>
                <a:cubicBezTo>
                  <a:pt x="1460" y="655"/>
                  <a:pt x="1487" y="646"/>
                  <a:pt x="1510" y="629"/>
                </a:cubicBezTo>
                <a:cubicBezTo>
                  <a:pt x="1533" y="612"/>
                  <a:pt x="1551" y="585"/>
                  <a:pt x="1564" y="548"/>
                </a:cubicBezTo>
                <a:close/>
                <a:moveTo>
                  <a:pt x="1276" y="406"/>
                </a:moveTo>
                <a:lnTo>
                  <a:pt x="1565" y="406"/>
                </a:lnTo>
                <a:cubicBezTo>
                  <a:pt x="1562" y="363"/>
                  <a:pt x="1551" y="330"/>
                  <a:pt x="1532" y="308"/>
                </a:cubicBezTo>
                <a:cubicBezTo>
                  <a:pt x="1504" y="274"/>
                  <a:pt x="1468" y="257"/>
                  <a:pt x="1423" y="257"/>
                </a:cubicBezTo>
                <a:cubicBezTo>
                  <a:pt x="1383" y="257"/>
                  <a:pt x="1349" y="271"/>
                  <a:pt x="1321" y="298"/>
                </a:cubicBezTo>
                <a:cubicBezTo>
                  <a:pt x="1294" y="325"/>
                  <a:pt x="1279" y="361"/>
                  <a:pt x="1276" y="406"/>
                </a:cubicBezTo>
                <a:close/>
                <a:moveTo>
                  <a:pt x="1765" y="715"/>
                </a:moveTo>
                <a:lnTo>
                  <a:pt x="1765" y="197"/>
                </a:lnTo>
                <a:lnTo>
                  <a:pt x="1844" y="197"/>
                </a:lnTo>
                <a:lnTo>
                  <a:pt x="1844" y="275"/>
                </a:lnTo>
                <a:cubicBezTo>
                  <a:pt x="1864" y="238"/>
                  <a:pt x="1883" y="214"/>
                  <a:pt x="1900" y="203"/>
                </a:cubicBezTo>
                <a:cubicBezTo>
                  <a:pt x="1917" y="191"/>
                  <a:pt x="1935" y="185"/>
                  <a:pt x="1956" y="185"/>
                </a:cubicBezTo>
                <a:cubicBezTo>
                  <a:pt x="1985" y="185"/>
                  <a:pt x="2015" y="194"/>
                  <a:pt x="2046" y="213"/>
                </a:cubicBezTo>
                <a:lnTo>
                  <a:pt x="2016" y="295"/>
                </a:lnTo>
                <a:cubicBezTo>
                  <a:pt x="1995" y="282"/>
                  <a:pt x="1973" y="276"/>
                  <a:pt x="1952" y="276"/>
                </a:cubicBezTo>
                <a:cubicBezTo>
                  <a:pt x="1933" y="276"/>
                  <a:pt x="1915" y="282"/>
                  <a:pt x="1900" y="293"/>
                </a:cubicBezTo>
                <a:cubicBezTo>
                  <a:pt x="1885" y="305"/>
                  <a:pt x="1874" y="321"/>
                  <a:pt x="1867" y="341"/>
                </a:cubicBezTo>
                <a:cubicBezTo>
                  <a:pt x="1858" y="372"/>
                  <a:pt x="1853" y="407"/>
                  <a:pt x="1853" y="444"/>
                </a:cubicBezTo>
                <a:lnTo>
                  <a:pt x="1853" y="715"/>
                </a:lnTo>
                <a:lnTo>
                  <a:pt x="1765" y="715"/>
                </a:lnTo>
                <a:close/>
                <a:moveTo>
                  <a:pt x="2083" y="758"/>
                </a:moveTo>
                <a:lnTo>
                  <a:pt x="2168" y="771"/>
                </a:lnTo>
                <a:cubicBezTo>
                  <a:pt x="2171" y="798"/>
                  <a:pt x="2181" y="817"/>
                  <a:pt x="2198" y="829"/>
                </a:cubicBezTo>
                <a:cubicBezTo>
                  <a:pt x="2219" y="845"/>
                  <a:pt x="2249" y="853"/>
                  <a:pt x="2287" y="853"/>
                </a:cubicBezTo>
                <a:cubicBezTo>
                  <a:pt x="2328" y="853"/>
                  <a:pt x="2359" y="845"/>
                  <a:pt x="2381" y="829"/>
                </a:cubicBezTo>
                <a:cubicBezTo>
                  <a:pt x="2404" y="812"/>
                  <a:pt x="2419" y="789"/>
                  <a:pt x="2426" y="760"/>
                </a:cubicBezTo>
                <a:cubicBezTo>
                  <a:pt x="2431" y="742"/>
                  <a:pt x="2433" y="704"/>
                  <a:pt x="2433" y="647"/>
                </a:cubicBezTo>
                <a:cubicBezTo>
                  <a:pt x="2394" y="692"/>
                  <a:pt x="2346" y="715"/>
                  <a:pt x="2289" y="715"/>
                </a:cubicBezTo>
                <a:cubicBezTo>
                  <a:pt x="2218" y="715"/>
                  <a:pt x="2163" y="689"/>
                  <a:pt x="2124" y="638"/>
                </a:cubicBezTo>
                <a:cubicBezTo>
                  <a:pt x="2085" y="587"/>
                  <a:pt x="2065" y="525"/>
                  <a:pt x="2065" y="453"/>
                </a:cubicBezTo>
                <a:cubicBezTo>
                  <a:pt x="2065" y="404"/>
                  <a:pt x="2074" y="358"/>
                  <a:pt x="2092" y="316"/>
                </a:cubicBezTo>
                <a:cubicBezTo>
                  <a:pt x="2110" y="274"/>
                  <a:pt x="2136" y="242"/>
                  <a:pt x="2170" y="219"/>
                </a:cubicBezTo>
                <a:cubicBezTo>
                  <a:pt x="2204" y="196"/>
                  <a:pt x="2244" y="185"/>
                  <a:pt x="2290" y="185"/>
                </a:cubicBezTo>
                <a:cubicBezTo>
                  <a:pt x="2351" y="185"/>
                  <a:pt x="2401" y="210"/>
                  <a:pt x="2441" y="259"/>
                </a:cubicBezTo>
                <a:lnTo>
                  <a:pt x="2441" y="197"/>
                </a:lnTo>
                <a:lnTo>
                  <a:pt x="2522" y="197"/>
                </a:lnTo>
                <a:lnTo>
                  <a:pt x="2522" y="645"/>
                </a:lnTo>
                <a:cubicBezTo>
                  <a:pt x="2522" y="726"/>
                  <a:pt x="2514" y="783"/>
                  <a:pt x="2497" y="817"/>
                </a:cubicBezTo>
                <a:cubicBezTo>
                  <a:pt x="2481" y="850"/>
                  <a:pt x="2455" y="877"/>
                  <a:pt x="2419" y="896"/>
                </a:cubicBezTo>
                <a:cubicBezTo>
                  <a:pt x="2384" y="916"/>
                  <a:pt x="2340" y="926"/>
                  <a:pt x="2288" y="926"/>
                </a:cubicBezTo>
                <a:cubicBezTo>
                  <a:pt x="2226" y="926"/>
                  <a:pt x="2176" y="912"/>
                  <a:pt x="2138" y="884"/>
                </a:cubicBezTo>
                <a:cubicBezTo>
                  <a:pt x="2100" y="856"/>
                  <a:pt x="2082" y="814"/>
                  <a:pt x="2083" y="758"/>
                </a:cubicBezTo>
                <a:close/>
                <a:moveTo>
                  <a:pt x="2155" y="447"/>
                </a:moveTo>
                <a:cubicBezTo>
                  <a:pt x="2155" y="515"/>
                  <a:pt x="2169" y="565"/>
                  <a:pt x="2196" y="596"/>
                </a:cubicBezTo>
                <a:cubicBezTo>
                  <a:pt x="2223" y="627"/>
                  <a:pt x="2256" y="643"/>
                  <a:pt x="2297" y="643"/>
                </a:cubicBezTo>
                <a:cubicBezTo>
                  <a:pt x="2338" y="643"/>
                  <a:pt x="2372" y="627"/>
                  <a:pt x="2399" y="596"/>
                </a:cubicBezTo>
                <a:cubicBezTo>
                  <a:pt x="2426" y="565"/>
                  <a:pt x="2440" y="516"/>
                  <a:pt x="2440" y="450"/>
                </a:cubicBezTo>
                <a:cubicBezTo>
                  <a:pt x="2440" y="386"/>
                  <a:pt x="2426" y="338"/>
                  <a:pt x="2398" y="306"/>
                </a:cubicBezTo>
                <a:cubicBezTo>
                  <a:pt x="2369" y="274"/>
                  <a:pt x="2335" y="258"/>
                  <a:pt x="2296" y="258"/>
                </a:cubicBezTo>
                <a:cubicBezTo>
                  <a:pt x="2257" y="258"/>
                  <a:pt x="2223" y="274"/>
                  <a:pt x="2196" y="305"/>
                </a:cubicBezTo>
                <a:cubicBezTo>
                  <a:pt x="2169" y="337"/>
                  <a:pt x="2155" y="384"/>
                  <a:pt x="2155" y="447"/>
                </a:cubicBezTo>
                <a:close/>
                <a:moveTo>
                  <a:pt x="2651" y="915"/>
                </a:moveTo>
                <a:lnTo>
                  <a:pt x="2641" y="833"/>
                </a:lnTo>
                <a:cubicBezTo>
                  <a:pt x="2660" y="838"/>
                  <a:pt x="2677" y="840"/>
                  <a:pt x="2691" y="840"/>
                </a:cubicBezTo>
                <a:cubicBezTo>
                  <a:pt x="2711" y="840"/>
                  <a:pt x="2727" y="837"/>
                  <a:pt x="2738" y="831"/>
                </a:cubicBezTo>
                <a:cubicBezTo>
                  <a:pt x="2750" y="824"/>
                  <a:pt x="2760" y="815"/>
                  <a:pt x="2767" y="803"/>
                </a:cubicBezTo>
                <a:cubicBezTo>
                  <a:pt x="2772" y="794"/>
                  <a:pt x="2781" y="773"/>
                  <a:pt x="2794" y="738"/>
                </a:cubicBezTo>
                <a:cubicBezTo>
                  <a:pt x="2795" y="733"/>
                  <a:pt x="2798" y="725"/>
                  <a:pt x="2802" y="716"/>
                </a:cubicBezTo>
                <a:lnTo>
                  <a:pt x="2605" y="197"/>
                </a:lnTo>
                <a:lnTo>
                  <a:pt x="2700" y="197"/>
                </a:lnTo>
                <a:lnTo>
                  <a:pt x="2808" y="497"/>
                </a:lnTo>
                <a:cubicBezTo>
                  <a:pt x="2822" y="535"/>
                  <a:pt x="2834" y="575"/>
                  <a:pt x="2845" y="617"/>
                </a:cubicBezTo>
                <a:cubicBezTo>
                  <a:pt x="2855" y="577"/>
                  <a:pt x="2867" y="538"/>
                  <a:pt x="2881" y="499"/>
                </a:cubicBezTo>
                <a:lnTo>
                  <a:pt x="2992" y="197"/>
                </a:lnTo>
                <a:lnTo>
                  <a:pt x="3080" y="197"/>
                </a:lnTo>
                <a:lnTo>
                  <a:pt x="2883" y="724"/>
                </a:lnTo>
                <a:cubicBezTo>
                  <a:pt x="2862" y="781"/>
                  <a:pt x="2845" y="821"/>
                  <a:pt x="2833" y="842"/>
                </a:cubicBezTo>
                <a:cubicBezTo>
                  <a:pt x="2818" y="871"/>
                  <a:pt x="2800" y="892"/>
                  <a:pt x="2780" y="905"/>
                </a:cubicBezTo>
                <a:cubicBezTo>
                  <a:pt x="2760" y="919"/>
                  <a:pt x="2736" y="926"/>
                  <a:pt x="2708" y="926"/>
                </a:cubicBezTo>
                <a:cubicBezTo>
                  <a:pt x="2691" y="926"/>
                  <a:pt x="2672" y="922"/>
                  <a:pt x="2651" y="915"/>
                </a:cubicBezTo>
                <a:close/>
              </a:path>
            </a:pathLst>
          </a:custGeom>
          <a:solidFill>
            <a:srgbClr val="FF0000"/>
          </a:solidFill>
          <a:ln w="19050">
            <a:solidFill>
              <a:srgbClr val="FF0000"/>
            </a:solidFill>
            <a:round/>
            <a:headEnd/>
            <a:tailEnd/>
          </a:ln>
        </p:spPr>
        <p:txBody>
          <a:bodyPr>
            <a:prstTxWarp prst="textNoShape">
              <a:avLst/>
            </a:prstTxWarp>
          </a:bodyPr>
          <a:lstStyle/>
          <a:p>
            <a:endParaRPr lang="en-US"/>
          </a:p>
        </p:txBody>
      </p:sp>
      <p:sp>
        <p:nvSpPr>
          <p:cNvPr id="40964" name="Shape 134"/>
          <p:cNvSpPr>
            <a:spLocks noChangeArrowheads="1"/>
          </p:cNvSpPr>
          <p:nvPr/>
        </p:nvSpPr>
        <p:spPr bwMode="auto">
          <a:xfrm rot="448271">
            <a:off x="3587750" y="3870325"/>
            <a:ext cx="2120900" cy="455613"/>
          </a:xfrm>
          <a:custGeom>
            <a:avLst/>
            <a:gdLst>
              <a:gd name="T0" fmla="*/ 0 w 5081"/>
              <a:gd name="T1" fmla="*/ 0 h 728"/>
              <a:gd name="T2" fmla="*/ 5081 w 5081"/>
              <a:gd name="T3" fmla="*/ 728 h 728"/>
            </a:gdLst>
            <a:ahLst/>
            <a:cxnLst/>
            <a:rect l="T0" t="T1" r="T2" b="T3"/>
            <a:pathLst>
              <a:path w="5081" h="728" extrusionOk="0">
                <a:moveTo>
                  <a:pt x="0" y="715"/>
                </a:moveTo>
                <a:lnTo>
                  <a:pt x="0" y="0"/>
                </a:lnTo>
                <a:lnTo>
                  <a:pt x="517" y="0"/>
                </a:lnTo>
                <a:lnTo>
                  <a:pt x="517" y="84"/>
                </a:lnTo>
                <a:lnTo>
                  <a:pt x="94" y="84"/>
                </a:lnTo>
                <a:lnTo>
                  <a:pt x="94" y="303"/>
                </a:lnTo>
                <a:lnTo>
                  <a:pt x="490" y="303"/>
                </a:lnTo>
                <a:lnTo>
                  <a:pt x="490" y="387"/>
                </a:lnTo>
                <a:lnTo>
                  <a:pt x="94" y="387"/>
                </a:lnTo>
                <a:lnTo>
                  <a:pt x="94" y="631"/>
                </a:lnTo>
                <a:lnTo>
                  <a:pt x="534" y="631"/>
                </a:lnTo>
                <a:lnTo>
                  <a:pt x="534" y="715"/>
                </a:lnTo>
                <a:lnTo>
                  <a:pt x="0" y="715"/>
                </a:lnTo>
                <a:close/>
                <a:moveTo>
                  <a:pt x="653" y="715"/>
                </a:moveTo>
                <a:lnTo>
                  <a:pt x="653" y="197"/>
                </a:lnTo>
                <a:lnTo>
                  <a:pt x="732" y="197"/>
                </a:lnTo>
                <a:lnTo>
                  <a:pt x="732" y="270"/>
                </a:lnTo>
                <a:cubicBezTo>
                  <a:pt x="771" y="213"/>
                  <a:pt x="826" y="185"/>
                  <a:pt x="897" y="185"/>
                </a:cubicBezTo>
                <a:cubicBezTo>
                  <a:pt x="928" y="185"/>
                  <a:pt x="957" y="191"/>
                  <a:pt x="984" y="202"/>
                </a:cubicBezTo>
                <a:cubicBezTo>
                  <a:pt x="1010" y="213"/>
                  <a:pt x="1029" y="228"/>
                  <a:pt x="1042" y="246"/>
                </a:cubicBezTo>
                <a:cubicBezTo>
                  <a:pt x="1055" y="264"/>
                  <a:pt x="1065" y="286"/>
                  <a:pt x="1070" y="311"/>
                </a:cubicBezTo>
                <a:cubicBezTo>
                  <a:pt x="1073" y="327"/>
                  <a:pt x="1075" y="355"/>
                  <a:pt x="1075" y="396"/>
                </a:cubicBezTo>
                <a:lnTo>
                  <a:pt x="1075" y="715"/>
                </a:lnTo>
                <a:lnTo>
                  <a:pt x="987" y="715"/>
                </a:lnTo>
                <a:lnTo>
                  <a:pt x="987" y="400"/>
                </a:lnTo>
                <a:cubicBezTo>
                  <a:pt x="987" y="364"/>
                  <a:pt x="984" y="337"/>
                  <a:pt x="977" y="320"/>
                </a:cubicBezTo>
                <a:cubicBezTo>
                  <a:pt x="970" y="302"/>
                  <a:pt x="957" y="288"/>
                  <a:pt x="940" y="277"/>
                </a:cubicBezTo>
                <a:cubicBezTo>
                  <a:pt x="923" y="266"/>
                  <a:pt x="902" y="261"/>
                  <a:pt x="879" y="261"/>
                </a:cubicBezTo>
                <a:cubicBezTo>
                  <a:pt x="842" y="261"/>
                  <a:pt x="809" y="273"/>
                  <a:pt x="782" y="297"/>
                </a:cubicBezTo>
                <a:cubicBezTo>
                  <a:pt x="755" y="321"/>
                  <a:pt x="741" y="366"/>
                  <a:pt x="741" y="432"/>
                </a:cubicBezTo>
                <a:lnTo>
                  <a:pt x="741" y="715"/>
                </a:lnTo>
                <a:lnTo>
                  <a:pt x="653" y="715"/>
                </a:lnTo>
                <a:close/>
                <a:moveTo>
                  <a:pt x="1401" y="637"/>
                </a:moveTo>
                <a:lnTo>
                  <a:pt x="1414" y="714"/>
                </a:lnTo>
                <a:cubicBezTo>
                  <a:pt x="1389" y="719"/>
                  <a:pt x="1367" y="722"/>
                  <a:pt x="1348" y="722"/>
                </a:cubicBezTo>
                <a:cubicBezTo>
                  <a:pt x="1316" y="722"/>
                  <a:pt x="1291" y="717"/>
                  <a:pt x="1273" y="707"/>
                </a:cubicBezTo>
                <a:cubicBezTo>
                  <a:pt x="1256" y="697"/>
                  <a:pt x="1243" y="684"/>
                  <a:pt x="1236" y="667"/>
                </a:cubicBezTo>
                <a:cubicBezTo>
                  <a:pt x="1229" y="651"/>
                  <a:pt x="1226" y="616"/>
                  <a:pt x="1226" y="563"/>
                </a:cubicBezTo>
                <a:lnTo>
                  <a:pt x="1226" y="265"/>
                </a:lnTo>
                <a:lnTo>
                  <a:pt x="1161" y="265"/>
                </a:lnTo>
                <a:lnTo>
                  <a:pt x="1161" y="197"/>
                </a:lnTo>
                <a:lnTo>
                  <a:pt x="1226" y="197"/>
                </a:lnTo>
                <a:lnTo>
                  <a:pt x="1226" y="68"/>
                </a:lnTo>
                <a:lnTo>
                  <a:pt x="1313" y="16"/>
                </a:lnTo>
                <a:lnTo>
                  <a:pt x="1313" y="197"/>
                </a:lnTo>
                <a:lnTo>
                  <a:pt x="1401" y="197"/>
                </a:lnTo>
                <a:lnTo>
                  <a:pt x="1401" y="265"/>
                </a:lnTo>
                <a:lnTo>
                  <a:pt x="1313" y="265"/>
                </a:lnTo>
                <a:lnTo>
                  <a:pt x="1313" y="568"/>
                </a:lnTo>
                <a:cubicBezTo>
                  <a:pt x="1313" y="593"/>
                  <a:pt x="1315" y="610"/>
                  <a:pt x="1318" y="617"/>
                </a:cubicBezTo>
                <a:cubicBezTo>
                  <a:pt x="1321" y="624"/>
                  <a:pt x="1326" y="629"/>
                  <a:pt x="1333" y="634"/>
                </a:cubicBezTo>
                <a:cubicBezTo>
                  <a:pt x="1340" y="638"/>
                  <a:pt x="1350" y="640"/>
                  <a:pt x="1363" y="640"/>
                </a:cubicBezTo>
                <a:cubicBezTo>
                  <a:pt x="1372" y="640"/>
                  <a:pt x="1385" y="639"/>
                  <a:pt x="1401" y="637"/>
                </a:cubicBezTo>
                <a:close/>
                <a:moveTo>
                  <a:pt x="1487" y="715"/>
                </a:moveTo>
                <a:lnTo>
                  <a:pt x="1487" y="0"/>
                </a:lnTo>
                <a:lnTo>
                  <a:pt x="1575" y="0"/>
                </a:lnTo>
                <a:lnTo>
                  <a:pt x="1575" y="256"/>
                </a:lnTo>
                <a:cubicBezTo>
                  <a:pt x="1616" y="209"/>
                  <a:pt x="1668" y="185"/>
                  <a:pt x="1730" y="185"/>
                </a:cubicBezTo>
                <a:cubicBezTo>
                  <a:pt x="1769" y="185"/>
                  <a:pt x="1802" y="193"/>
                  <a:pt x="1831" y="208"/>
                </a:cubicBezTo>
                <a:cubicBezTo>
                  <a:pt x="1859" y="223"/>
                  <a:pt x="1879" y="243"/>
                  <a:pt x="1891" y="270"/>
                </a:cubicBezTo>
                <a:cubicBezTo>
                  <a:pt x="1904" y="297"/>
                  <a:pt x="1910" y="336"/>
                  <a:pt x="1910" y="387"/>
                </a:cubicBezTo>
                <a:lnTo>
                  <a:pt x="1910" y="715"/>
                </a:lnTo>
                <a:lnTo>
                  <a:pt x="1822" y="715"/>
                </a:lnTo>
                <a:lnTo>
                  <a:pt x="1822" y="387"/>
                </a:lnTo>
                <a:cubicBezTo>
                  <a:pt x="1822" y="343"/>
                  <a:pt x="1812" y="311"/>
                  <a:pt x="1793" y="291"/>
                </a:cubicBezTo>
                <a:cubicBezTo>
                  <a:pt x="1774" y="271"/>
                  <a:pt x="1747" y="261"/>
                  <a:pt x="1712" y="261"/>
                </a:cubicBezTo>
                <a:cubicBezTo>
                  <a:pt x="1686" y="261"/>
                  <a:pt x="1662" y="268"/>
                  <a:pt x="1639" y="281"/>
                </a:cubicBezTo>
                <a:cubicBezTo>
                  <a:pt x="1616" y="294"/>
                  <a:pt x="1599" y="313"/>
                  <a:pt x="1590" y="336"/>
                </a:cubicBezTo>
                <a:cubicBezTo>
                  <a:pt x="1580" y="359"/>
                  <a:pt x="1575" y="391"/>
                  <a:pt x="1575" y="432"/>
                </a:cubicBezTo>
                <a:lnTo>
                  <a:pt x="1575" y="715"/>
                </a:lnTo>
                <a:lnTo>
                  <a:pt x="1487" y="715"/>
                </a:lnTo>
                <a:close/>
                <a:moveTo>
                  <a:pt x="2383" y="715"/>
                </a:moveTo>
                <a:lnTo>
                  <a:pt x="2383" y="639"/>
                </a:lnTo>
                <a:cubicBezTo>
                  <a:pt x="2343" y="698"/>
                  <a:pt x="2288" y="727"/>
                  <a:pt x="2219" y="727"/>
                </a:cubicBezTo>
                <a:cubicBezTo>
                  <a:pt x="2188" y="727"/>
                  <a:pt x="2160" y="721"/>
                  <a:pt x="2133" y="709"/>
                </a:cubicBezTo>
                <a:cubicBezTo>
                  <a:pt x="2106" y="698"/>
                  <a:pt x="2087" y="683"/>
                  <a:pt x="2074" y="665"/>
                </a:cubicBezTo>
                <a:cubicBezTo>
                  <a:pt x="2061" y="648"/>
                  <a:pt x="2052" y="626"/>
                  <a:pt x="2047" y="600"/>
                </a:cubicBezTo>
                <a:cubicBezTo>
                  <a:pt x="2043" y="583"/>
                  <a:pt x="2041" y="555"/>
                  <a:pt x="2041" y="518"/>
                </a:cubicBezTo>
                <a:lnTo>
                  <a:pt x="2041" y="197"/>
                </a:lnTo>
                <a:lnTo>
                  <a:pt x="2129" y="197"/>
                </a:lnTo>
                <a:lnTo>
                  <a:pt x="2129" y="484"/>
                </a:lnTo>
                <a:cubicBezTo>
                  <a:pt x="2129" y="530"/>
                  <a:pt x="2131" y="561"/>
                  <a:pt x="2135" y="577"/>
                </a:cubicBezTo>
                <a:cubicBezTo>
                  <a:pt x="2140" y="600"/>
                  <a:pt x="2152" y="619"/>
                  <a:pt x="2170" y="632"/>
                </a:cubicBezTo>
                <a:cubicBezTo>
                  <a:pt x="2188" y="645"/>
                  <a:pt x="2210" y="651"/>
                  <a:pt x="2236" y="651"/>
                </a:cubicBezTo>
                <a:cubicBezTo>
                  <a:pt x="2263" y="651"/>
                  <a:pt x="2288" y="644"/>
                  <a:pt x="2311" y="631"/>
                </a:cubicBezTo>
                <a:cubicBezTo>
                  <a:pt x="2334" y="618"/>
                  <a:pt x="2350" y="599"/>
                  <a:pt x="2360" y="576"/>
                </a:cubicBezTo>
                <a:cubicBezTo>
                  <a:pt x="2369" y="553"/>
                  <a:pt x="2374" y="519"/>
                  <a:pt x="2374" y="475"/>
                </a:cubicBezTo>
                <a:lnTo>
                  <a:pt x="2374" y="197"/>
                </a:lnTo>
                <a:lnTo>
                  <a:pt x="2462" y="197"/>
                </a:lnTo>
                <a:lnTo>
                  <a:pt x="2462" y="715"/>
                </a:lnTo>
                <a:lnTo>
                  <a:pt x="2383" y="715"/>
                </a:lnTo>
                <a:close/>
                <a:moveTo>
                  <a:pt x="2564" y="561"/>
                </a:moveTo>
                <a:lnTo>
                  <a:pt x="2651" y="547"/>
                </a:lnTo>
                <a:cubicBezTo>
                  <a:pt x="2656" y="582"/>
                  <a:pt x="2670" y="608"/>
                  <a:pt x="2692" y="627"/>
                </a:cubicBezTo>
                <a:cubicBezTo>
                  <a:pt x="2715" y="646"/>
                  <a:pt x="2746" y="655"/>
                  <a:pt x="2786" y="655"/>
                </a:cubicBezTo>
                <a:cubicBezTo>
                  <a:pt x="2826" y="655"/>
                  <a:pt x="2856" y="647"/>
                  <a:pt x="2875" y="630"/>
                </a:cubicBezTo>
                <a:cubicBezTo>
                  <a:pt x="2895" y="613"/>
                  <a:pt x="2905" y="594"/>
                  <a:pt x="2905" y="572"/>
                </a:cubicBezTo>
                <a:cubicBezTo>
                  <a:pt x="2905" y="552"/>
                  <a:pt x="2896" y="536"/>
                  <a:pt x="2879" y="525"/>
                </a:cubicBezTo>
                <a:cubicBezTo>
                  <a:pt x="2867" y="518"/>
                  <a:pt x="2837" y="508"/>
                  <a:pt x="2789" y="496"/>
                </a:cubicBezTo>
                <a:cubicBezTo>
                  <a:pt x="2724" y="479"/>
                  <a:pt x="2680" y="465"/>
                  <a:pt x="2655" y="453"/>
                </a:cubicBezTo>
                <a:cubicBezTo>
                  <a:pt x="2630" y="442"/>
                  <a:pt x="2611" y="425"/>
                  <a:pt x="2598" y="404"/>
                </a:cubicBezTo>
                <a:cubicBezTo>
                  <a:pt x="2585" y="383"/>
                  <a:pt x="2579" y="360"/>
                  <a:pt x="2579" y="334"/>
                </a:cubicBezTo>
                <a:cubicBezTo>
                  <a:pt x="2579" y="311"/>
                  <a:pt x="2584" y="290"/>
                  <a:pt x="2595" y="270"/>
                </a:cubicBezTo>
                <a:cubicBezTo>
                  <a:pt x="2606" y="251"/>
                  <a:pt x="2620" y="234"/>
                  <a:pt x="2638" y="221"/>
                </a:cubicBezTo>
                <a:cubicBezTo>
                  <a:pt x="2652" y="211"/>
                  <a:pt x="2671" y="203"/>
                  <a:pt x="2694" y="196"/>
                </a:cubicBezTo>
                <a:cubicBezTo>
                  <a:pt x="2717" y="189"/>
                  <a:pt x="2743" y="185"/>
                  <a:pt x="2770" y="185"/>
                </a:cubicBezTo>
                <a:cubicBezTo>
                  <a:pt x="2811" y="185"/>
                  <a:pt x="2846" y="191"/>
                  <a:pt x="2877" y="203"/>
                </a:cubicBezTo>
                <a:cubicBezTo>
                  <a:pt x="2908" y="214"/>
                  <a:pt x="2930" y="230"/>
                  <a:pt x="2945" y="250"/>
                </a:cubicBezTo>
                <a:cubicBezTo>
                  <a:pt x="2960" y="270"/>
                  <a:pt x="2970" y="297"/>
                  <a:pt x="2976" y="331"/>
                </a:cubicBezTo>
                <a:lnTo>
                  <a:pt x="2890" y="342"/>
                </a:lnTo>
                <a:cubicBezTo>
                  <a:pt x="2886" y="315"/>
                  <a:pt x="2875" y="295"/>
                  <a:pt x="2856" y="280"/>
                </a:cubicBezTo>
                <a:cubicBezTo>
                  <a:pt x="2837" y="265"/>
                  <a:pt x="2811" y="257"/>
                  <a:pt x="2776" y="257"/>
                </a:cubicBezTo>
                <a:cubicBezTo>
                  <a:pt x="2736" y="257"/>
                  <a:pt x="2707" y="264"/>
                  <a:pt x="2690" y="277"/>
                </a:cubicBezTo>
                <a:cubicBezTo>
                  <a:pt x="2673" y="290"/>
                  <a:pt x="2664" y="306"/>
                  <a:pt x="2664" y="324"/>
                </a:cubicBezTo>
                <a:cubicBezTo>
                  <a:pt x="2664" y="335"/>
                  <a:pt x="2668" y="346"/>
                  <a:pt x="2675" y="355"/>
                </a:cubicBezTo>
                <a:cubicBezTo>
                  <a:pt x="2682" y="364"/>
                  <a:pt x="2693" y="372"/>
                  <a:pt x="2708" y="378"/>
                </a:cubicBezTo>
                <a:cubicBezTo>
                  <a:pt x="2717" y="381"/>
                  <a:pt x="2743" y="389"/>
                  <a:pt x="2786" y="401"/>
                </a:cubicBezTo>
                <a:cubicBezTo>
                  <a:pt x="2848" y="418"/>
                  <a:pt x="2891" y="431"/>
                  <a:pt x="2916" y="442"/>
                </a:cubicBezTo>
                <a:cubicBezTo>
                  <a:pt x="2941" y="453"/>
                  <a:pt x="2960" y="468"/>
                  <a:pt x="2974" y="488"/>
                </a:cubicBezTo>
                <a:cubicBezTo>
                  <a:pt x="2988" y="508"/>
                  <a:pt x="2995" y="533"/>
                  <a:pt x="2995" y="563"/>
                </a:cubicBezTo>
                <a:cubicBezTo>
                  <a:pt x="2995" y="592"/>
                  <a:pt x="2986" y="620"/>
                  <a:pt x="2969" y="646"/>
                </a:cubicBezTo>
                <a:cubicBezTo>
                  <a:pt x="2952" y="672"/>
                  <a:pt x="2928" y="692"/>
                  <a:pt x="2895" y="706"/>
                </a:cubicBezTo>
                <a:cubicBezTo>
                  <a:pt x="2863" y="720"/>
                  <a:pt x="2827" y="727"/>
                  <a:pt x="2786" y="727"/>
                </a:cubicBezTo>
                <a:cubicBezTo>
                  <a:pt x="2719" y="727"/>
                  <a:pt x="2667" y="713"/>
                  <a:pt x="2632" y="685"/>
                </a:cubicBezTo>
                <a:cubicBezTo>
                  <a:pt x="2597" y="657"/>
                  <a:pt x="2574" y="616"/>
                  <a:pt x="2564" y="561"/>
                </a:cubicBezTo>
                <a:close/>
                <a:moveTo>
                  <a:pt x="3100" y="101"/>
                </a:moveTo>
                <a:lnTo>
                  <a:pt x="3100" y="0"/>
                </a:lnTo>
                <a:lnTo>
                  <a:pt x="3188" y="0"/>
                </a:lnTo>
                <a:lnTo>
                  <a:pt x="3188" y="101"/>
                </a:lnTo>
                <a:lnTo>
                  <a:pt x="3100" y="101"/>
                </a:lnTo>
                <a:close/>
                <a:moveTo>
                  <a:pt x="3100" y="715"/>
                </a:moveTo>
                <a:lnTo>
                  <a:pt x="3100" y="197"/>
                </a:lnTo>
                <a:lnTo>
                  <a:pt x="3188" y="197"/>
                </a:lnTo>
                <a:lnTo>
                  <a:pt x="3188" y="715"/>
                </a:lnTo>
                <a:lnTo>
                  <a:pt x="3100" y="715"/>
                </a:lnTo>
                <a:close/>
                <a:moveTo>
                  <a:pt x="3660" y="651"/>
                </a:moveTo>
                <a:cubicBezTo>
                  <a:pt x="3627" y="679"/>
                  <a:pt x="3596" y="699"/>
                  <a:pt x="3566" y="710"/>
                </a:cubicBezTo>
                <a:cubicBezTo>
                  <a:pt x="3536" y="721"/>
                  <a:pt x="3504" y="727"/>
                  <a:pt x="3469" y="727"/>
                </a:cubicBezTo>
                <a:cubicBezTo>
                  <a:pt x="3412" y="727"/>
                  <a:pt x="3369" y="713"/>
                  <a:pt x="3338" y="685"/>
                </a:cubicBezTo>
                <a:cubicBezTo>
                  <a:pt x="3307" y="658"/>
                  <a:pt x="3292" y="622"/>
                  <a:pt x="3292" y="579"/>
                </a:cubicBezTo>
                <a:cubicBezTo>
                  <a:pt x="3292" y="554"/>
                  <a:pt x="3298" y="530"/>
                  <a:pt x="3309" y="509"/>
                </a:cubicBezTo>
                <a:cubicBezTo>
                  <a:pt x="3321" y="488"/>
                  <a:pt x="3336" y="471"/>
                  <a:pt x="3355" y="458"/>
                </a:cubicBezTo>
                <a:cubicBezTo>
                  <a:pt x="3374" y="445"/>
                  <a:pt x="3395" y="436"/>
                  <a:pt x="3418" y="430"/>
                </a:cubicBezTo>
                <a:cubicBezTo>
                  <a:pt x="3435" y="425"/>
                  <a:pt x="3461" y="421"/>
                  <a:pt x="3496" y="416"/>
                </a:cubicBezTo>
                <a:cubicBezTo>
                  <a:pt x="3567" y="408"/>
                  <a:pt x="3620" y="398"/>
                  <a:pt x="3653" y="386"/>
                </a:cubicBezTo>
                <a:cubicBezTo>
                  <a:pt x="3653" y="374"/>
                  <a:pt x="3653" y="366"/>
                  <a:pt x="3653" y="363"/>
                </a:cubicBezTo>
                <a:cubicBezTo>
                  <a:pt x="3653" y="328"/>
                  <a:pt x="3645" y="303"/>
                  <a:pt x="3628" y="288"/>
                </a:cubicBezTo>
                <a:cubicBezTo>
                  <a:pt x="3606" y="268"/>
                  <a:pt x="3573" y="258"/>
                  <a:pt x="3528" y="258"/>
                </a:cubicBezTo>
                <a:cubicBezTo>
                  <a:pt x="3487" y="258"/>
                  <a:pt x="3456" y="265"/>
                  <a:pt x="3437" y="280"/>
                </a:cubicBezTo>
                <a:cubicBezTo>
                  <a:pt x="3417" y="294"/>
                  <a:pt x="3402" y="319"/>
                  <a:pt x="3393" y="356"/>
                </a:cubicBezTo>
                <a:lnTo>
                  <a:pt x="3307" y="345"/>
                </a:lnTo>
                <a:cubicBezTo>
                  <a:pt x="3315" y="308"/>
                  <a:pt x="3328" y="279"/>
                  <a:pt x="3346" y="256"/>
                </a:cubicBezTo>
                <a:cubicBezTo>
                  <a:pt x="3364" y="233"/>
                  <a:pt x="3390" y="216"/>
                  <a:pt x="3423" y="203"/>
                </a:cubicBezTo>
                <a:cubicBezTo>
                  <a:pt x="3457" y="191"/>
                  <a:pt x="3496" y="185"/>
                  <a:pt x="3541" y="185"/>
                </a:cubicBezTo>
                <a:cubicBezTo>
                  <a:pt x="3585" y="185"/>
                  <a:pt x="3621" y="190"/>
                  <a:pt x="3649" y="201"/>
                </a:cubicBezTo>
                <a:cubicBezTo>
                  <a:pt x="3676" y="211"/>
                  <a:pt x="3697" y="224"/>
                  <a:pt x="3710" y="240"/>
                </a:cubicBezTo>
                <a:cubicBezTo>
                  <a:pt x="3723" y="256"/>
                  <a:pt x="3732" y="276"/>
                  <a:pt x="3737" y="300"/>
                </a:cubicBezTo>
                <a:cubicBezTo>
                  <a:pt x="3740" y="315"/>
                  <a:pt x="3742" y="342"/>
                  <a:pt x="3742" y="381"/>
                </a:cubicBezTo>
                <a:lnTo>
                  <a:pt x="3742" y="498"/>
                </a:lnTo>
                <a:cubicBezTo>
                  <a:pt x="3742" y="580"/>
                  <a:pt x="3744" y="632"/>
                  <a:pt x="3747" y="653"/>
                </a:cubicBezTo>
                <a:cubicBezTo>
                  <a:pt x="3751" y="675"/>
                  <a:pt x="3759" y="696"/>
                  <a:pt x="3770" y="715"/>
                </a:cubicBezTo>
                <a:lnTo>
                  <a:pt x="3678" y="715"/>
                </a:lnTo>
                <a:cubicBezTo>
                  <a:pt x="3669" y="697"/>
                  <a:pt x="3663" y="676"/>
                  <a:pt x="3660" y="651"/>
                </a:cubicBezTo>
                <a:close/>
                <a:moveTo>
                  <a:pt x="3653" y="455"/>
                </a:moveTo>
                <a:cubicBezTo>
                  <a:pt x="3621" y="468"/>
                  <a:pt x="3573" y="479"/>
                  <a:pt x="3509" y="488"/>
                </a:cubicBezTo>
                <a:cubicBezTo>
                  <a:pt x="3473" y="493"/>
                  <a:pt x="3448" y="499"/>
                  <a:pt x="3433" y="506"/>
                </a:cubicBezTo>
                <a:cubicBezTo>
                  <a:pt x="3418" y="513"/>
                  <a:pt x="3406" y="522"/>
                  <a:pt x="3398" y="534"/>
                </a:cubicBezTo>
                <a:cubicBezTo>
                  <a:pt x="3390" y="547"/>
                  <a:pt x="3386" y="561"/>
                  <a:pt x="3386" y="576"/>
                </a:cubicBezTo>
                <a:cubicBezTo>
                  <a:pt x="3386" y="599"/>
                  <a:pt x="3395" y="619"/>
                  <a:pt x="3412" y="635"/>
                </a:cubicBezTo>
                <a:cubicBezTo>
                  <a:pt x="3430" y="650"/>
                  <a:pt x="3456" y="658"/>
                  <a:pt x="3490" y="658"/>
                </a:cubicBezTo>
                <a:cubicBezTo>
                  <a:pt x="3524" y="658"/>
                  <a:pt x="3554" y="651"/>
                  <a:pt x="3581" y="636"/>
                </a:cubicBezTo>
                <a:cubicBezTo>
                  <a:pt x="3607" y="621"/>
                  <a:pt x="3626" y="601"/>
                  <a:pt x="3639" y="575"/>
                </a:cubicBezTo>
                <a:cubicBezTo>
                  <a:pt x="3648" y="555"/>
                  <a:pt x="3653" y="526"/>
                  <a:pt x="3653" y="487"/>
                </a:cubicBezTo>
                <a:lnTo>
                  <a:pt x="3653" y="455"/>
                </a:lnTo>
                <a:close/>
                <a:moveTo>
                  <a:pt x="3843" y="561"/>
                </a:moveTo>
                <a:lnTo>
                  <a:pt x="3930" y="547"/>
                </a:lnTo>
                <a:cubicBezTo>
                  <a:pt x="3935" y="582"/>
                  <a:pt x="3948" y="608"/>
                  <a:pt x="3970" y="627"/>
                </a:cubicBezTo>
                <a:cubicBezTo>
                  <a:pt x="3993" y="646"/>
                  <a:pt x="4024" y="655"/>
                  <a:pt x="4064" y="655"/>
                </a:cubicBezTo>
                <a:cubicBezTo>
                  <a:pt x="4105" y="655"/>
                  <a:pt x="4135" y="647"/>
                  <a:pt x="4154" y="630"/>
                </a:cubicBezTo>
                <a:cubicBezTo>
                  <a:pt x="4173" y="613"/>
                  <a:pt x="4183" y="594"/>
                  <a:pt x="4183" y="572"/>
                </a:cubicBezTo>
                <a:cubicBezTo>
                  <a:pt x="4183" y="552"/>
                  <a:pt x="4174" y="536"/>
                  <a:pt x="4157" y="525"/>
                </a:cubicBezTo>
                <a:cubicBezTo>
                  <a:pt x="4145" y="518"/>
                  <a:pt x="4115" y="508"/>
                  <a:pt x="4067" y="496"/>
                </a:cubicBezTo>
                <a:cubicBezTo>
                  <a:pt x="4003" y="479"/>
                  <a:pt x="3958" y="465"/>
                  <a:pt x="3933" y="453"/>
                </a:cubicBezTo>
                <a:cubicBezTo>
                  <a:pt x="3908" y="442"/>
                  <a:pt x="3890" y="425"/>
                  <a:pt x="3877" y="404"/>
                </a:cubicBezTo>
                <a:cubicBezTo>
                  <a:pt x="3864" y="383"/>
                  <a:pt x="3857" y="360"/>
                  <a:pt x="3857" y="334"/>
                </a:cubicBezTo>
                <a:cubicBezTo>
                  <a:pt x="3857" y="311"/>
                  <a:pt x="3862" y="290"/>
                  <a:pt x="3873" y="270"/>
                </a:cubicBezTo>
                <a:cubicBezTo>
                  <a:pt x="3884" y="251"/>
                  <a:pt x="3898" y="234"/>
                  <a:pt x="3916" y="221"/>
                </a:cubicBezTo>
                <a:cubicBezTo>
                  <a:pt x="3930" y="211"/>
                  <a:pt x="3949" y="203"/>
                  <a:pt x="3972" y="196"/>
                </a:cubicBezTo>
                <a:cubicBezTo>
                  <a:pt x="3996" y="189"/>
                  <a:pt x="4021" y="185"/>
                  <a:pt x="4048" y="185"/>
                </a:cubicBezTo>
                <a:cubicBezTo>
                  <a:pt x="4089" y="185"/>
                  <a:pt x="4124" y="191"/>
                  <a:pt x="4155" y="203"/>
                </a:cubicBezTo>
                <a:cubicBezTo>
                  <a:pt x="4186" y="214"/>
                  <a:pt x="4209" y="230"/>
                  <a:pt x="4224" y="250"/>
                </a:cubicBezTo>
                <a:cubicBezTo>
                  <a:pt x="4239" y="270"/>
                  <a:pt x="4249" y="297"/>
                  <a:pt x="4254" y="331"/>
                </a:cubicBezTo>
                <a:lnTo>
                  <a:pt x="4168" y="342"/>
                </a:lnTo>
                <a:cubicBezTo>
                  <a:pt x="4164" y="315"/>
                  <a:pt x="4153" y="295"/>
                  <a:pt x="4134" y="280"/>
                </a:cubicBezTo>
                <a:cubicBezTo>
                  <a:pt x="4115" y="265"/>
                  <a:pt x="4089" y="257"/>
                  <a:pt x="4055" y="257"/>
                </a:cubicBezTo>
                <a:cubicBezTo>
                  <a:pt x="4014" y="257"/>
                  <a:pt x="3985" y="264"/>
                  <a:pt x="3968" y="277"/>
                </a:cubicBezTo>
                <a:cubicBezTo>
                  <a:pt x="3951" y="290"/>
                  <a:pt x="3942" y="306"/>
                  <a:pt x="3942" y="324"/>
                </a:cubicBezTo>
                <a:cubicBezTo>
                  <a:pt x="3942" y="335"/>
                  <a:pt x="3946" y="346"/>
                  <a:pt x="3953" y="355"/>
                </a:cubicBezTo>
                <a:cubicBezTo>
                  <a:pt x="3960" y="364"/>
                  <a:pt x="3972" y="372"/>
                  <a:pt x="3987" y="378"/>
                </a:cubicBezTo>
                <a:cubicBezTo>
                  <a:pt x="3996" y="381"/>
                  <a:pt x="4021" y="389"/>
                  <a:pt x="4064" y="401"/>
                </a:cubicBezTo>
                <a:cubicBezTo>
                  <a:pt x="4127" y="418"/>
                  <a:pt x="4170" y="431"/>
                  <a:pt x="4194" y="442"/>
                </a:cubicBezTo>
                <a:cubicBezTo>
                  <a:pt x="4219" y="453"/>
                  <a:pt x="4238" y="468"/>
                  <a:pt x="4252" y="488"/>
                </a:cubicBezTo>
                <a:cubicBezTo>
                  <a:pt x="4266" y="508"/>
                  <a:pt x="4273" y="533"/>
                  <a:pt x="4273" y="563"/>
                </a:cubicBezTo>
                <a:cubicBezTo>
                  <a:pt x="4273" y="592"/>
                  <a:pt x="4265" y="620"/>
                  <a:pt x="4248" y="646"/>
                </a:cubicBezTo>
                <a:cubicBezTo>
                  <a:pt x="4231" y="672"/>
                  <a:pt x="4206" y="692"/>
                  <a:pt x="4174" y="706"/>
                </a:cubicBezTo>
                <a:cubicBezTo>
                  <a:pt x="4141" y="720"/>
                  <a:pt x="4105" y="727"/>
                  <a:pt x="4064" y="727"/>
                </a:cubicBezTo>
                <a:cubicBezTo>
                  <a:pt x="3997" y="727"/>
                  <a:pt x="3945" y="713"/>
                  <a:pt x="3910" y="685"/>
                </a:cubicBezTo>
                <a:cubicBezTo>
                  <a:pt x="3875" y="657"/>
                  <a:pt x="3852" y="616"/>
                  <a:pt x="3843" y="561"/>
                </a:cubicBezTo>
                <a:close/>
                <a:moveTo>
                  <a:pt x="4378" y="715"/>
                </a:moveTo>
                <a:lnTo>
                  <a:pt x="4378" y="197"/>
                </a:lnTo>
                <a:lnTo>
                  <a:pt x="4457" y="197"/>
                </a:lnTo>
                <a:lnTo>
                  <a:pt x="4457" y="270"/>
                </a:lnTo>
                <a:cubicBezTo>
                  <a:pt x="4473" y="244"/>
                  <a:pt x="4494" y="223"/>
                  <a:pt x="4521" y="208"/>
                </a:cubicBezTo>
                <a:cubicBezTo>
                  <a:pt x="4548" y="193"/>
                  <a:pt x="4579" y="185"/>
                  <a:pt x="4614" y="185"/>
                </a:cubicBezTo>
                <a:cubicBezTo>
                  <a:pt x="4652" y="185"/>
                  <a:pt x="4683" y="193"/>
                  <a:pt x="4708" y="209"/>
                </a:cubicBezTo>
                <a:cubicBezTo>
                  <a:pt x="4733" y="225"/>
                  <a:pt x="4750" y="247"/>
                  <a:pt x="4760" y="276"/>
                </a:cubicBezTo>
                <a:cubicBezTo>
                  <a:pt x="4801" y="215"/>
                  <a:pt x="4855" y="185"/>
                  <a:pt x="4920" y="185"/>
                </a:cubicBezTo>
                <a:cubicBezTo>
                  <a:pt x="4972" y="185"/>
                  <a:pt x="5012" y="199"/>
                  <a:pt x="5039" y="228"/>
                </a:cubicBezTo>
                <a:cubicBezTo>
                  <a:pt x="5067" y="256"/>
                  <a:pt x="5081" y="300"/>
                  <a:pt x="5081" y="359"/>
                </a:cubicBezTo>
                <a:lnTo>
                  <a:pt x="5081" y="715"/>
                </a:lnTo>
                <a:lnTo>
                  <a:pt x="4993" y="715"/>
                </a:lnTo>
                <a:lnTo>
                  <a:pt x="4993" y="389"/>
                </a:lnTo>
                <a:cubicBezTo>
                  <a:pt x="4993" y="354"/>
                  <a:pt x="4990" y="328"/>
                  <a:pt x="4985" y="313"/>
                </a:cubicBezTo>
                <a:cubicBezTo>
                  <a:pt x="4979" y="298"/>
                  <a:pt x="4969" y="285"/>
                  <a:pt x="4954" y="275"/>
                </a:cubicBezTo>
                <a:cubicBezTo>
                  <a:pt x="4939" y="266"/>
                  <a:pt x="4921" y="261"/>
                  <a:pt x="4901" y="261"/>
                </a:cubicBezTo>
                <a:cubicBezTo>
                  <a:pt x="4864" y="261"/>
                  <a:pt x="4834" y="273"/>
                  <a:pt x="4810" y="298"/>
                </a:cubicBezTo>
                <a:cubicBezTo>
                  <a:pt x="4786" y="322"/>
                  <a:pt x="4774" y="361"/>
                  <a:pt x="4774" y="414"/>
                </a:cubicBezTo>
                <a:lnTo>
                  <a:pt x="4774" y="715"/>
                </a:lnTo>
                <a:lnTo>
                  <a:pt x="4686" y="715"/>
                </a:lnTo>
                <a:lnTo>
                  <a:pt x="4686" y="378"/>
                </a:lnTo>
                <a:cubicBezTo>
                  <a:pt x="4686" y="339"/>
                  <a:pt x="4679" y="310"/>
                  <a:pt x="4665" y="291"/>
                </a:cubicBezTo>
                <a:cubicBezTo>
                  <a:pt x="4650" y="271"/>
                  <a:pt x="4627" y="261"/>
                  <a:pt x="4594" y="261"/>
                </a:cubicBezTo>
                <a:cubicBezTo>
                  <a:pt x="4569" y="261"/>
                  <a:pt x="4547" y="268"/>
                  <a:pt x="4526" y="281"/>
                </a:cubicBezTo>
                <a:cubicBezTo>
                  <a:pt x="4505" y="294"/>
                  <a:pt x="4489" y="313"/>
                  <a:pt x="4480" y="338"/>
                </a:cubicBezTo>
                <a:cubicBezTo>
                  <a:pt x="4471" y="363"/>
                  <a:pt x="4466" y="399"/>
                  <a:pt x="4466" y="446"/>
                </a:cubicBezTo>
                <a:lnTo>
                  <a:pt x="4466" y="715"/>
                </a:lnTo>
                <a:lnTo>
                  <a:pt x="4378" y="715"/>
                </a:lnTo>
                <a:close/>
              </a:path>
            </a:pathLst>
          </a:custGeom>
          <a:solidFill>
            <a:srgbClr val="FF0000"/>
          </a:solidFill>
          <a:ln w="19050">
            <a:solidFill>
              <a:srgbClr val="FF0000"/>
            </a:solidFill>
            <a:round/>
            <a:headEnd/>
            <a:tailEnd/>
          </a:ln>
        </p:spPr>
        <p:txBody>
          <a:bodyPr>
            <a:prstTxWarp prst="textNoShape">
              <a:avLst/>
            </a:prstTxWarp>
          </a:bodyPr>
          <a:lstStyle/>
          <a:p>
            <a:endParaRPr lang="en-US"/>
          </a:p>
        </p:txBody>
      </p:sp>
      <p:sp>
        <p:nvSpPr>
          <p:cNvPr id="40965" name="Shape 135"/>
          <p:cNvSpPr>
            <a:spLocks noChangeArrowheads="1"/>
          </p:cNvSpPr>
          <p:nvPr/>
        </p:nvSpPr>
        <p:spPr bwMode="auto">
          <a:xfrm rot="791022">
            <a:off x="946150" y="2527300"/>
            <a:ext cx="2084388" cy="519113"/>
          </a:xfrm>
          <a:custGeom>
            <a:avLst/>
            <a:gdLst>
              <a:gd name="T0" fmla="*/ 0 w 4109"/>
              <a:gd name="T1" fmla="*/ 0 h 938"/>
              <a:gd name="T2" fmla="*/ 4109 w 4109"/>
              <a:gd name="T3" fmla="*/ 938 h 938"/>
            </a:gdLst>
            <a:ahLst/>
            <a:cxnLst/>
            <a:rect l="T0" t="T1" r="T2" b="T3"/>
            <a:pathLst>
              <a:path w="4109" h="938" extrusionOk="0">
                <a:moveTo>
                  <a:pt x="538" y="477"/>
                </a:moveTo>
                <a:lnTo>
                  <a:pt x="632" y="500"/>
                </a:lnTo>
                <a:cubicBezTo>
                  <a:pt x="613" y="578"/>
                  <a:pt x="577" y="638"/>
                  <a:pt x="525" y="679"/>
                </a:cubicBezTo>
                <a:cubicBezTo>
                  <a:pt x="474" y="720"/>
                  <a:pt x="411" y="740"/>
                  <a:pt x="336" y="740"/>
                </a:cubicBezTo>
                <a:cubicBezTo>
                  <a:pt x="259" y="740"/>
                  <a:pt x="196" y="724"/>
                  <a:pt x="148" y="693"/>
                </a:cubicBezTo>
                <a:cubicBezTo>
                  <a:pt x="99" y="661"/>
                  <a:pt x="62" y="615"/>
                  <a:pt x="37" y="556"/>
                </a:cubicBezTo>
                <a:cubicBezTo>
                  <a:pt x="12" y="497"/>
                  <a:pt x="0" y="433"/>
                  <a:pt x="0" y="364"/>
                </a:cubicBezTo>
                <a:cubicBezTo>
                  <a:pt x="0" y="289"/>
                  <a:pt x="14" y="224"/>
                  <a:pt x="42" y="169"/>
                </a:cubicBezTo>
                <a:cubicBezTo>
                  <a:pt x="71" y="114"/>
                  <a:pt x="111" y="72"/>
                  <a:pt x="164" y="43"/>
                </a:cubicBezTo>
                <a:cubicBezTo>
                  <a:pt x="217" y="14"/>
                  <a:pt x="274" y="0"/>
                  <a:pt x="337" y="0"/>
                </a:cubicBezTo>
                <a:cubicBezTo>
                  <a:pt x="409" y="0"/>
                  <a:pt x="469" y="18"/>
                  <a:pt x="518" y="54"/>
                </a:cubicBezTo>
                <a:cubicBezTo>
                  <a:pt x="567" y="91"/>
                  <a:pt x="601" y="142"/>
                  <a:pt x="620" y="208"/>
                </a:cubicBezTo>
                <a:lnTo>
                  <a:pt x="527" y="230"/>
                </a:lnTo>
                <a:cubicBezTo>
                  <a:pt x="510" y="178"/>
                  <a:pt x="486" y="140"/>
                  <a:pt x="455" y="116"/>
                </a:cubicBezTo>
                <a:cubicBezTo>
                  <a:pt x="423" y="93"/>
                  <a:pt x="383" y="81"/>
                  <a:pt x="335" y="81"/>
                </a:cubicBezTo>
                <a:cubicBezTo>
                  <a:pt x="280" y="81"/>
                  <a:pt x="234" y="94"/>
                  <a:pt x="197" y="120"/>
                </a:cubicBezTo>
                <a:cubicBezTo>
                  <a:pt x="160" y="147"/>
                  <a:pt x="135" y="182"/>
                  <a:pt x="120" y="226"/>
                </a:cubicBezTo>
                <a:cubicBezTo>
                  <a:pt x="105" y="271"/>
                  <a:pt x="97" y="317"/>
                  <a:pt x="97" y="364"/>
                </a:cubicBezTo>
                <a:cubicBezTo>
                  <a:pt x="97" y="425"/>
                  <a:pt x="106" y="478"/>
                  <a:pt x="124" y="523"/>
                </a:cubicBezTo>
                <a:cubicBezTo>
                  <a:pt x="141" y="568"/>
                  <a:pt x="169" y="602"/>
                  <a:pt x="207" y="625"/>
                </a:cubicBezTo>
                <a:cubicBezTo>
                  <a:pt x="244" y="648"/>
                  <a:pt x="285" y="659"/>
                  <a:pt x="328" y="659"/>
                </a:cubicBezTo>
                <a:cubicBezTo>
                  <a:pt x="381" y="659"/>
                  <a:pt x="426" y="644"/>
                  <a:pt x="463" y="613"/>
                </a:cubicBezTo>
                <a:cubicBezTo>
                  <a:pt x="500" y="582"/>
                  <a:pt x="525" y="537"/>
                  <a:pt x="538" y="477"/>
                </a:cubicBezTo>
                <a:close/>
                <a:moveTo>
                  <a:pt x="737" y="728"/>
                </a:moveTo>
                <a:lnTo>
                  <a:pt x="737" y="209"/>
                </a:lnTo>
                <a:lnTo>
                  <a:pt x="816" y="209"/>
                </a:lnTo>
                <a:lnTo>
                  <a:pt x="816" y="288"/>
                </a:lnTo>
                <a:cubicBezTo>
                  <a:pt x="836" y="251"/>
                  <a:pt x="855" y="226"/>
                  <a:pt x="872" y="215"/>
                </a:cubicBezTo>
                <a:cubicBezTo>
                  <a:pt x="889" y="203"/>
                  <a:pt x="907" y="197"/>
                  <a:pt x="928" y="197"/>
                </a:cubicBezTo>
                <a:cubicBezTo>
                  <a:pt x="958" y="197"/>
                  <a:pt x="988" y="207"/>
                  <a:pt x="1019" y="226"/>
                </a:cubicBezTo>
                <a:lnTo>
                  <a:pt x="988" y="307"/>
                </a:lnTo>
                <a:cubicBezTo>
                  <a:pt x="967" y="294"/>
                  <a:pt x="945" y="288"/>
                  <a:pt x="924" y="288"/>
                </a:cubicBezTo>
                <a:cubicBezTo>
                  <a:pt x="905" y="288"/>
                  <a:pt x="887" y="294"/>
                  <a:pt x="872" y="305"/>
                </a:cubicBezTo>
                <a:cubicBezTo>
                  <a:pt x="857" y="317"/>
                  <a:pt x="846" y="333"/>
                  <a:pt x="839" y="354"/>
                </a:cubicBezTo>
                <a:cubicBezTo>
                  <a:pt x="830" y="385"/>
                  <a:pt x="825" y="419"/>
                  <a:pt x="825" y="456"/>
                </a:cubicBezTo>
                <a:lnTo>
                  <a:pt x="825" y="728"/>
                </a:lnTo>
                <a:lnTo>
                  <a:pt x="737" y="728"/>
                </a:lnTo>
                <a:close/>
                <a:moveTo>
                  <a:pt x="1426" y="561"/>
                </a:moveTo>
                <a:lnTo>
                  <a:pt x="1517" y="572"/>
                </a:lnTo>
                <a:cubicBezTo>
                  <a:pt x="1502" y="625"/>
                  <a:pt x="1476" y="666"/>
                  <a:pt x="1437" y="695"/>
                </a:cubicBezTo>
                <a:cubicBezTo>
                  <a:pt x="1398" y="724"/>
                  <a:pt x="1349" y="739"/>
                  <a:pt x="1289" y="739"/>
                </a:cubicBezTo>
                <a:cubicBezTo>
                  <a:pt x="1213" y="739"/>
                  <a:pt x="1153" y="716"/>
                  <a:pt x="1108" y="669"/>
                </a:cubicBezTo>
                <a:cubicBezTo>
                  <a:pt x="1063" y="622"/>
                  <a:pt x="1041" y="557"/>
                  <a:pt x="1041" y="473"/>
                </a:cubicBezTo>
                <a:cubicBezTo>
                  <a:pt x="1041" y="386"/>
                  <a:pt x="1064" y="318"/>
                  <a:pt x="1109" y="270"/>
                </a:cubicBezTo>
                <a:cubicBezTo>
                  <a:pt x="1154" y="221"/>
                  <a:pt x="1212" y="197"/>
                  <a:pt x="1284" y="197"/>
                </a:cubicBezTo>
                <a:cubicBezTo>
                  <a:pt x="1353" y="197"/>
                  <a:pt x="1410" y="221"/>
                  <a:pt x="1454" y="268"/>
                </a:cubicBezTo>
                <a:cubicBezTo>
                  <a:pt x="1498" y="315"/>
                  <a:pt x="1520" y="382"/>
                  <a:pt x="1520" y="467"/>
                </a:cubicBezTo>
                <a:cubicBezTo>
                  <a:pt x="1520" y="472"/>
                  <a:pt x="1520" y="480"/>
                  <a:pt x="1519" y="491"/>
                </a:cubicBezTo>
                <a:lnTo>
                  <a:pt x="1132" y="491"/>
                </a:lnTo>
                <a:cubicBezTo>
                  <a:pt x="1135" y="548"/>
                  <a:pt x="1152" y="591"/>
                  <a:pt x="1181" y="622"/>
                </a:cubicBezTo>
                <a:cubicBezTo>
                  <a:pt x="1210" y="652"/>
                  <a:pt x="1246" y="667"/>
                  <a:pt x="1289" y="667"/>
                </a:cubicBezTo>
                <a:cubicBezTo>
                  <a:pt x="1321" y="667"/>
                  <a:pt x="1349" y="659"/>
                  <a:pt x="1372" y="642"/>
                </a:cubicBezTo>
                <a:cubicBezTo>
                  <a:pt x="1395" y="625"/>
                  <a:pt x="1413" y="598"/>
                  <a:pt x="1426" y="561"/>
                </a:cubicBezTo>
                <a:close/>
                <a:moveTo>
                  <a:pt x="1137" y="418"/>
                </a:moveTo>
                <a:lnTo>
                  <a:pt x="1427" y="418"/>
                </a:lnTo>
                <a:cubicBezTo>
                  <a:pt x="1423" y="375"/>
                  <a:pt x="1412" y="342"/>
                  <a:pt x="1394" y="320"/>
                </a:cubicBezTo>
                <a:cubicBezTo>
                  <a:pt x="1366" y="287"/>
                  <a:pt x="1330" y="270"/>
                  <a:pt x="1285" y="270"/>
                </a:cubicBezTo>
                <a:cubicBezTo>
                  <a:pt x="1244" y="270"/>
                  <a:pt x="1210" y="283"/>
                  <a:pt x="1183" y="310"/>
                </a:cubicBezTo>
                <a:cubicBezTo>
                  <a:pt x="1156" y="337"/>
                  <a:pt x="1140" y="373"/>
                  <a:pt x="1137" y="418"/>
                </a:cubicBezTo>
                <a:close/>
                <a:moveTo>
                  <a:pt x="1965" y="664"/>
                </a:moveTo>
                <a:cubicBezTo>
                  <a:pt x="1932" y="691"/>
                  <a:pt x="1901" y="711"/>
                  <a:pt x="1871" y="722"/>
                </a:cubicBezTo>
                <a:cubicBezTo>
                  <a:pt x="1841" y="733"/>
                  <a:pt x="1809" y="739"/>
                  <a:pt x="1774" y="739"/>
                </a:cubicBezTo>
                <a:cubicBezTo>
                  <a:pt x="1717" y="739"/>
                  <a:pt x="1674" y="725"/>
                  <a:pt x="1643" y="698"/>
                </a:cubicBezTo>
                <a:cubicBezTo>
                  <a:pt x="1612" y="670"/>
                  <a:pt x="1597" y="634"/>
                  <a:pt x="1597" y="591"/>
                </a:cubicBezTo>
                <a:cubicBezTo>
                  <a:pt x="1597" y="566"/>
                  <a:pt x="1603" y="542"/>
                  <a:pt x="1614" y="521"/>
                </a:cubicBezTo>
                <a:cubicBezTo>
                  <a:pt x="1626" y="500"/>
                  <a:pt x="1641" y="484"/>
                  <a:pt x="1660" y="471"/>
                </a:cubicBezTo>
                <a:cubicBezTo>
                  <a:pt x="1679" y="458"/>
                  <a:pt x="1700" y="449"/>
                  <a:pt x="1723" y="442"/>
                </a:cubicBezTo>
                <a:cubicBezTo>
                  <a:pt x="1740" y="437"/>
                  <a:pt x="1766" y="433"/>
                  <a:pt x="1801" y="429"/>
                </a:cubicBezTo>
                <a:cubicBezTo>
                  <a:pt x="1872" y="420"/>
                  <a:pt x="1925" y="410"/>
                  <a:pt x="1958" y="398"/>
                </a:cubicBezTo>
                <a:cubicBezTo>
                  <a:pt x="1958" y="386"/>
                  <a:pt x="1958" y="378"/>
                  <a:pt x="1958" y="375"/>
                </a:cubicBezTo>
                <a:cubicBezTo>
                  <a:pt x="1958" y="340"/>
                  <a:pt x="1950" y="315"/>
                  <a:pt x="1934" y="300"/>
                </a:cubicBezTo>
                <a:cubicBezTo>
                  <a:pt x="1911" y="280"/>
                  <a:pt x="1878" y="270"/>
                  <a:pt x="1833" y="270"/>
                </a:cubicBezTo>
                <a:cubicBezTo>
                  <a:pt x="1792" y="270"/>
                  <a:pt x="1761" y="277"/>
                  <a:pt x="1742" y="292"/>
                </a:cubicBezTo>
                <a:cubicBezTo>
                  <a:pt x="1722" y="306"/>
                  <a:pt x="1707" y="332"/>
                  <a:pt x="1698" y="369"/>
                </a:cubicBezTo>
                <a:lnTo>
                  <a:pt x="1612" y="357"/>
                </a:lnTo>
                <a:cubicBezTo>
                  <a:pt x="1620" y="320"/>
                  <a:pt x="1633" y="291"/>
                  <a:pt x="1651" y="268"/>
                </a:cubicBezTo>
                <a:cubicBezTo>
                  <a:pt x="1669" y="245"/>
                  <a:pt x="1695" y="228"/>
                  <a:pt x="1729" y="216"/>
                </a:cubicBezTo>
                <a:cubicBezTo>
                  <a:pt x="1762" y="203"/>
                  <a:pt x="1801" y="197"/>
                  <a:pt x="1846" y="197"/>
                </a:cubicBezTo>
                <a:cubicBezTo>
                  <a:pt x="1891" y="197"/>
                  <a:pt x="1927" y="202"/>
                  <a:pt x="1954" y="213"/>
                </a:cubicBezTo>
                <a:cubicBezTo>
                  <a:pt x="1982" y="224"/>
                  <a:pt x="2002" y="237"/>
                  <a:pt x="2015" y="252"/>
                </a:cubicBezTo>
                <a:cubicBezTo>
                  <a:pt x="2028" y="268"/>
                  <a:pt x="2037" y="288"/>
                  <a:pt x="2042" y="312"/>
                </a:cubicBezTo>
                <a:cubicBezTo>
                  <a:pt x="2045" y="327"/>
                  <a:pt x="2047" y="354"/>
                  <a:pt x="2047" y="393"/>
                </a:cubicBezTo>
                <a:lnTo>
                  <a:pt x="2047" y="510"/>
                </a:lnTo>
                <a:cubicBezTo>
                  <a:pt x="2047" y="592"/>
                  <a:pt x="2049" y="644"/>
                  <a:pt x="2052" y="665"/>
                </a:cubicBezTo>
                <a:cubicBezTo>
                  <a:pt x="2056" y="687"/>
                  <a:pt x="2064" y="708"/>
                  <a:pt x="2075" y="728"/>
                </a:cubicBezTo>
                <a:lnTo>
                  <a:pt x="1983" y="728"/>
                </a:lnTo>
                <a:cubicBezTo>
                  <a:pt x="1974" y="709"/>
                  <a:pt x="1968" y="688"/>
                  <a:pt x="1965" y="664"/>
                </a:cubicBezTo>
                <a:close/>
                <a:moveTo>
                  <a:pt x="1958" y="467"/>
                </a:moveTo>
                <a:cubicBezTo>
                  <a:pt x="1926" y="480"/>
                  <a:pt x="1878" y="491"/>
                  <a:pt x="1814" y="500"/>
                </a:cubicBezTo>
                <a:cubicBezTo>
                  <a:pt x="1778" y="505"/>
                  <a:pt x="1753" y="511"/>
                  <a:pt x="1738" y="518"/>
                </a:cubicBezTo>
                <a:cubicBezTo>
                  <a:pt x="1723" y="525"/>
                  <a:pt x="1711" y="534"/>
                  <a:pt x="1703" y="547"/>
                </a:cubicBezTo>
                <a:cubicBezTo>
                  <a:pt x="1695" y="559"/>
                  <a:pt x="1691" y="573"/>
                  <a:pt x="1691" y="588"/>
                </a:cubicBezTo>
                <a:cubicBezTo>
                  <a:pt x="1691" y="612"/>
                  <a:pt x="1700" y="632"/>
                  <a:pt x="1717" y="647"/>
                </a:cubicBezTo>
                <a:cubicBezTo>
                  <a:pt x="1735" y="662"/>
                  <a:pt x="1761" y="670"/>
                  <a:pt x="1795" y="670"/>
                </a:cubicBezTo>
                <a:cubicBezTo>
                  <a:pt x="1829" y="670"/>
                  <a:pt x="1859" y="663"/>
                  <a:pt x="1886" y="648"/>
                </a:cubicBezTo>
                <a:cubicBezTo>
                  <a:pt x="1912" y="633"/>
                  <a:pt x="1931" y="613"/>
                  <a:pt x="1944" y="587"/>
                </a:cubicBezTo>
                <a:cubicBezTo>
                  <a:pt x="1953" y="568"/>
                  <a:pt x="1958" y="539"/>
                  <a:pt x="1958" y="500"/>
                </a:cubicBezTo>
                <a:lnTo>
                  <a:pt x="1958" y="467"/>
                </a:lnTo>
                <a:close/>
                <a:moveTo>
                  <a:pt x="2375" y="649"/>
                </a:moveTo>
                <a:lnTo>
                  <a:pt x="2388" y="727"/>
                </a:lnTo>
                <a:cubicBezTo>
                  <a:pt x="2363" y="732"/>
                  <a:pt x="2341" y="734"/>
                  <a:pt x="2321" y="734"/>
                </a:cubicBezTo>
                <a:cubicBezTo>
                  <a:pt x="2289" y="734"/>
                  <a:pt x="2264" y="729"/>
                  <a:pt x="2247" y="719"/>
                </a:cubicBezTo>
                <a:cubicBezTo>
                  <a:pt x="2230" y="709"/>
                  <a:pt x="2217" y="696"/>
                  <a:pt x="2210" y="680"/>
                </a:cubicBezTo>
                <a:cubicBezTo>
                  <a:pt x="2203" y="663"/>
                  <a:pt x="2199" y="629"/>
                  <a:pt x="2199" y="576"/>
                </a:cubicBezTo>
                <a:lnTo>
                  <a:pt x="2199" y="277"/>
                </a:lnTo>
                <a:lnTo>
                  <a:pt x="2135" y="277"/>
                </a:lnTo>
                <a:lnTo>
                  <a:pt x="2135" y="209"/>
                </a:lnTo>
                <a:lnTo>
                  <a:pt x="2199" y="209"/>
                </a:lnTo>
                <a:lnTo>
                  <a:pt x="2199" y="81"/>
                </a:lnTo>
                <a:lnTo>
                  <a:pt x="2287" y="28"/>
                </a:lnTo>
                <a:lnTo>
                  <a:pt x="2287" y="209"/>
                </a:lnTo>
                <a:lnTo>
                  <a:pt x="2375" y="209"/>
                </a:lnTo>
                <a:lnTo>
                  <a:pt x="2375" y="277"/>
                </a:lnTo>
                <a:lnTo>
                  <a:pt x="2287" y="277"/>
                </a:lnTo>
                <a:lnTo>
                  <a:pt x="2287" y="581"/>
                </a:lnTo>
                <a:cubicBezTo>
                  <a:pt x="2287" y="606"/>
                  <a:pt x="2288" y="622"/>
                  <a:pt x="2291" y="629"/>
                </a:cubicBezTo>
                <a:cubicBezTo>
                  <a:pt x="2294" y="636"/>
                  <a:pt x="2299" y="642"/>
                  <a:pt x="2306" y="646"/>
                </a:cubicBezTo>
                <a:cubicBezTo>
                  <a:pt x="2313" y="650"/>
                  <a:pt x="2323" y="652"/>
                  <a:pt x="2336" y="652"/>
                </a:cubicBezTo>
                <a:cubicBezTo>
                  <a:pt x="2346" y="652"/>
                  <a:pt x="2359" y="651"/>
                  <a:pt x="2375" y="649"/>
                </a:cubicBezTo>
                <a:close/>
                <a:moveTo>
                  <a:pt x="2461" y="113"/>
                </a:moveTo>
                <a:lnTo>
                  <a:pt x="2461" y="12"/>
                </a:lnTo>
                <a:lnTo>
                  <a:pt x="2549" y="12"/>
                </a:lnTo>
                <a:lnTo>
                  <a:pt x="2549" y="113"/>
                </a:lnTo>
                <a:lnTo>
                  <a:pt x="2461" y="113"/>
                </a:lnTo>
                <a:close/>
                <a:moveTo>
                  <a:pt x="2461" y="728"/>
                </a:moveTo>
                <a:lnTo>
                  <a:pt x="2461" y="209"/>
                </a:lnTo>
                <a:lnTo>
                  <a:pt x="2549" y="209"/>
                </a:lnTo>
                <a:lnTo>
                  <a:pt x="2549" y="728"/>
                </a:lnTo>
                <a:lnTo>
                  <a:pt x="2461" y="728"/>
                </a:lnTo>
                <a:close/>
                <a:moveTo>
                  <a:pt x="2827" y="728"/>
                </a:moveTo>
                <a:lnTo>
                  <a:pt x="2630" y="209"/>
                </a:lnTo>
                <a:lnTo>
                  <a:pt x="2723" y="209"/>
                </a:lnTo>
                <a:lnTo>
                  <a:pt x="2834" y="520"/>
                </a:lnTo>
                <a:cubicBezTo>
                  <a:pt x="2846" y="553"/>
                  <a:pt x="2857" y="588"/>
                  <a:pt x="2867" y="624"/>
                </a:cubicBezTo>
                <a:cubicBezTo>
                  <a:pt x="2875" y="597"/>
                  <a:pt x="2886" y="564"/>
                  <a:pt x="2900" y="525"/>
                </a:cubicBezTo>
                <a:lnTo>
                  <a:pt x="3015" y="209"/>
                </a:lnTo>
                <a:lnTo>
                  <a:pt x="3105" y="209"/>
                </a:lnTo>
                <a:lnTo>
                  <a:pt x="2909" y="728"/>
                </a:lnTo>
                <a:lnTo>
                  <a:pt x="2827" y="728"/>
                </a:lnTo>
                <a:close/>
                <a:moveTo>
                  <a:pt x="3184" y="113"/>
                </a:moveTo>
                <a:lnTo>
                  <a:pt x="3184" y="12"/>
                </a:lnTo>
                <a:lnTo>
                  <a:pt x="3271" y="12"/>
                </a:lnTo>
                <a:lnTo>
                  <a:pt x="3271" y="113"/>
                </a:lnTo>
                <a:lnTo>
                  <a:pt x="3184" y="113"/>
                </a:lnTo>
                <a:close/>
                <a:moveTo>
                  <a:pt x="3184" y="728"/>
                </a:moveTo>
                <a:lnTo>
                  <a:pt x="3184" y="209"/>
                </a:lnTo>
                <a:lnTo>
                  <a:pt x="3271" y="209"/>
                </a:lnTo>
                <a:lnTo>
                  <a:pt x="3271" y="728"/>
                </a:lnTo>
                <a:lnTo>
                  <a:pt x="3184" y="728"/>
                </a:lnTo>
                <a:close/>
                <a:moveTo>
                  <a:pt x="3597" y="649"/>
                </a:moveTo>
                <a:lnTo>
                  <a:pt x="3610" y="727"/>
                </a:lnTo>
                <a:cubicBezTo>
                  <a:pt x="3585" y="732"/>
                  <a:pt x="3563" y="734"/>
                  <a:pt x="3543" y="734"/>
                </a:cubicBezTo>
                <a:cubicBezTo>
                  <a:pt x="3512" y="734"/>
                  <a:pt x="3487" y="729"/>
                  <a:pt x="3469" y="719"/>
                </a:cubicBezTo>
                <a:cubicBezTo>
                  <a:pt x="3452" y="709"/>
                  <a:pt x="3439" y="696"/>
                  <a:pt x="3432" y="680"/>
                </a:cubicBezTo>
                <a:cubicBezTo>
                  <a:pt x="3425" y="663"/>
                  <a:pt x="3421" y="629"/>
                  <a:pt x="3421" y="576"/>
                </a:cubicBezTo>
                <a:lnTo>
                  <a:pt x="3421" y="277"/>
                </a:lnTo>
                <a:lnTo>
                  <a:pt x="3357" y="277"/>
                </a:lnTo>
                <a:lnTo>
                  <a:pt x="3357" y="209"/>
                </a:lnTo>
                <a:lnTo>
                  <a:pt x="3421" y="209"/>
                </a:lnTo>
                <a:lnTo>
                  <a:pt x="3421" y="81"/>
                </a:lnTo>
                <a:lnTo>
                  <a:pt x="3509" y="28"/>
                </a:lnTo>
                <a:lnTo>
                  <a:pt x="3509" y="209"/>
                </a:lnTo>
                <a:lnTo>
                  <a:pt x="3597" y="209"/>
                </a:lnTo>
                <a:lnTo>
                  <a:pt x="3597" y="277"/>
                </a:lnTo>
                <a:lnTo>
                  <a:pt x="3509" y="277"/>
                </a:lnTo>
                <a:lnTo>
                  <a:pt x="3509" y="581"/>
                </a:lnTo>
                <a:cubicBezTo>
                  <a:pt x="3509" y="606"/>
                  <a:pt x="3510" y="622"/>
                  <a:pt x="3513" y="629"/>
                </a:cubicBezTo>
                <a:cubicBezTo>
                  <a:pt x="3516" y="636"/>
                  <a:pt x="3521" y="642"/>
                  <a:pt x="3528" y="646"/>
                </a:cubicBezTo>
                <a:cubicBezTo>
                  <a:pt x="3535" y="650"/>
                  <a:pt x="3546" y="652"/>
                  <a:pt x="3559" y="652"/>
                </a:cubicBezTo>
                <a:cubicBezTo>
                  <a:pt x="3568" y="652"/>
                  <a:pt x="3581" y="651"/>
                  <a:pt x="3597" y="649"/>
                </a:cubicBezTo>
                <a:close/>
                <a:moveTo>
                  <a:pt x="3679" y="927"/>
                </a:moveTo>
                <a:lnTo>
                  <a:pt x="3669" y="845"/>
                </a:lnTo>
                <a:cubicBezTo>
                  <a:pt x="3688" y="850"/>
                  <a:pt x="3705" y="853"/>
                  <a:pt x="3720" y="853"/>
                </a:cubicBezTo>
                <a:cubicBezTo>
                  <a:pt x="3739" y="853"/>
                  <a:pt x="3755" y="850"/>
                  <a:pt x="3767" y="843"/>
                </a:cubicBezTo>
                <a:cubicBezTo>
                  <a:pt x="3778" y="836"/>
                  <a:pt x="3788" y="827"/>
                  <a:pt x="3795" y="815"/>
                </a:cubicBezTo>
                <a:cubicBezTo>
                  <a:pt x="3801" y="806"/>
                  <a:pt x="3810" y="785"/>
                  <a:pt x="3822" y="750"/>
                </a:cubicBezTo>
                <a:cubicBezTo>
                  <a:pt x="3824" y="745"/>
                  <a:pt x="3827" y="738"/>
                  <a:pt x="3830" y="729"/>
                </a:cubicBezTo>
                <a:lnTo>
                  <a:pt x="3633" y="209"/>
                </a:lnTo>
                <a:lnTo>
                  <a:pt x="3728" y="209"/>
                </a:lnTo>
                <a:lnTo>
                  <a:pt x="3836" y="509"/>
                </a:lnTo>
                <a:cubicBezTo>
                  <a:pt x="3850" y="547"/>
                  <a:pt x="3863" y="587"/>
                  <a:pt x="3874" y="629"/>
                </a:cubicBezTo>
                <a:cubicBezTo>
                  <a:pt x="3884" y="589"/>
                  <a:pt x="3896" y="550"/>
                  <a:pt x="3910" y="511"/>
                </a:cubicBezTo>
                <a:lnTo>
                  <a:pt x="4020" y="209"/>
                </a:lnTo>
                <a:lnTo>
                  <a:pt x="4108" y="209"/>
                </a:lnTo>
                <a:lnTo>
                  <a:pt x="3911" y="736"/>
                </a:lnTo>
                <a:cubicBezTo>
                  <a:pt x="3890" y="793"/>
                  <a:pt x="3873" y="833"/>
                  <a:pt x="3862" y="854"/>
                </a:cubicBezTo>
                <a:cubicBezTo>
                  <a:pt x="3846" y="883"/>
                  <a:pt x="3828" y="904"/>
                  <a:pt x="3808" y="918"/>
                </a:cubicBezTo>
                <a:cubicBezTo>
                  <a:pt x="3788" y="931"/>
                  <a:pt x="3764" y="938"/>
                  <a:pt x="3736" y="938"/>
                </a:cubicBezTo>
                <a:cubicBezTo>
                  <a:pt x="3719" y="938"/>
                  <a:pt x="3700" y="934"/>
                  <a:pt x="3679" y="927"/>
                </a:cubicBezTo>
                <a:close/>
              </a:path>
            </a:pathLst>
          </a:custGeom>
          <a:solidFill>
            <a:srgbClr val="FF0000"/>
          </a:solidFill>
          <a:ln w="19050">
            <a:solidFill>
              <a:srgbClr val="FF0000"/>
            </a:solidFill>
            <a:round/>
            <a:headEnd/>
            <a:tailEnd/>
          </a:ln>
        </p:spPr>
        <p:txBody>
          <a:bodyPr>
            <a:prstTxWarp prst="textNoShape">
              <a:avLst/>
            </a:prstTxWarp>
          </a:bodyPr>
          <a:lstStyle/>
          <a:p>
            <a:endParaRPr lang="en-US"/>
          </a:p>
        </p:txBody>
      </p:sp>
      <p:sp>
        <p:nvSpPr>
          <p:cNvPr id="40966" name="Shape 136"/>
          <p:cNvSpPr>
            <a:spLocks noChangeArrowheads="1"/>
          </p:cNvSpPr>
          <p:nvPr/>
        </p:nvSpPr>
        <p:spPr bwMode="auto">
          <a:xfrm>
            <a:off x="3711575" y="1838325"/>
            <a:ext cx="1716088" cy="342900"/>
          </a:xfrm>
          <a:custGeom>
            <a:avLst/>
            <a:gdLst>
              <a:gd name="T0" fmla="*/ 0 w 3351"/>
              <a:gd name="T1" fmla="*/ 0 h 728"/>
              <a:gd name="T2" fmla="*/ 3351 w 3351"/>
              <a:gd name="T3" fmla="*/ 728 h 728"/>
            </a:gdLst>
            <a:ahLst/>
            <a:cxnLst/>
            <a:rect l="T0" t="T1" r="T2" b="T3"/>
            <a:pathLst>
              <a:path w="3351" h="728" extrusionOk="0">
                <a:moveTo>
                  <a:pt x="0" y="715"/>
                </a:moveTo>
                <a:lnTo>
                  <a:pt x="274" y="0"/>
                </a:lnTo>
                <a:lnTo>
                  <a:pt x="376" y="0"/>
                </a:lnTo>
                <a:lnTo>
                  <a:pt x="669" y="715"/>
                </a:lnTo>
                <a:lnTo>
                  <a:pt x="562" y="715"/>
                </a:lnTo>
                <a:lnTo>
                  <a:pt x="478" y="499"/>
                </a:lnTo>
                <a:lnTo>
                  <a:pt x="179" y="499"/>
                </a:lnTo>
                <a:lnTo>
                  <a:pt x="100" y="715"/>
                </a:lnTo>
                <a:lnTo>
                  <a:pt x="0" y="715"/>
                </a:lnTo>
                <a:close/>
                <a:moveTo>
                  <a:pt x="206" y="421"/>
                </a:moveTo>
                <a:lnTo>
                  <a:pt x="449" y="421"/>
                </a:lnTo>
                <a:lnTo>
                  <a:pt x="374" y="223"/>
                </a:lnTo>
                <a:cubicBezTo>
                  <a:pt x="351" y="163"/>
                  <a:pt x="334" y="114"/>
                  <a:pt x="323" y="75"/>
                </a:cubicBezTo>
                <a:cubicBezTo>
                  <a:pt x="314" y="121"/>
                  <a:pt x="302" y="166"/>
                  <a:pt x="285" y="211"/>
                </a:cubicBezTo>
                <a:lnTo>
                  <a:pt x="206" y="421"/>
                </a:lnTo>
                <a:close/>
                <a:moveTo>
                  <a:pt x="926" y="637"/>
                </a:moveTo>
                <a:lnTo>
                  <a:pt x="938" y="714"/>
                </a:lnTo>
                <a:cubicBezTo>
                  <a:pt x="913" y="719"/>
                  <a:pt x="891" y="722"/>
                  <a:pt x="872" y="722"/>
                </a:cubicBezTo>
                <a:cubicBezTo>
                  <a:pt x="840" y="722"/>
                  <a:pt x="815" y="717"/>
                  <a:pt x="798" y="707"/>
                </a:cubicBezTo>
                <a:cubicBezTo>
                  <a:pt x="780" y="697"/>
                  <a:pt x="768" y="684"/>
                  <a:pt x="761" y="667"/>
                </a:cubicBezTo>
                <a:cubicBezTo>
                  <a:pt x="754" y="651"/>
                  <a:pt x="750" y="616"/>
                  <a:pt x="750" y="563"/>
                </a:cubicBezTo>
                <a:lnTo>
                  <a:pt x="750" y="265"/>
                </a:lnTo>
                <a:lnTo>
                  <a:pt x="686" y="265"/>
                </a:lnTo>
                <a:lnTo>
                  <a:pt x="686" y="197"/>
                </a:lnTo>
                <a:lnTo>
                  <a:pt x="750" y="197"/>
                </a:lnTo>
                <a:lnTo>
                  <a:pt x="750" y="68"/>
                </a:lnTo>
                <a:lnTo>
                  <a:pt x="837" y="16"/>
                </a:lnTo>
                <a:lnTo>
                  <a:pt x="837" y="197"/>
                </a:lnTo>
                <a:lnTo>
                  <a:pt x="926" y="197"/>
                </a:lnTo>
                <a:lnTo>
                  <a:pt x="926" y="265"/>
                </a:lnTo>
                <a:lnTo>
                  <a:pt x="837" y="265"/>
                </a:lnTo>
                <a:lnTo>
                  <a:pt x="837" y="568"/>
                </a:lnTo>
                <a:cubicBezTo>
                  <a:pt x="837" y="593"/>
                  <a:pt x="839" y="610"/>
                  <a:pt x="842" y="617"/>
                </a:cubicBezTo>
                <a:cubicBezTo>
                  <a:pt x="845" y="624"/>
                  <a:pt x="850" y="629"/>
                  <a:pt x="857" y="634"/>
                </a:cubicBezTo>
                <a:cubicBezTo>
                  <a:pt x="864" y="638"/>
                  <a:pt x="874" y="640"/>
                  <a:pt x="887" y="640"/>
                </a:cubicBezTo>
                <a:cubicBezTo>
                  <a:pt x="897" y="640"/>
                  <a:pt x="910" y="639"/>
                  <a:pt x="926" y="637"/>
                </a:cubicBezTo>
                <a:close/>
                <a:moveTo>
                  <a:pt x="1204" y="637"/>
                </a:moveTo>
                <a:lnTo>
                  <a:pt x="1216" y="714"/>
                </a:lnTo>
                <a:cubicBezTo>
                  <a:pt x="1191" y="719"/>
                  <a:pt x="1169" y="722"/>
                  <a:pt x="1150" y="722"/>
                </a:cubicBezTo>
                <a:cubicBezTo>
                  <a:pt x="1118" y="722"/>
                  <a:pt x="1093" y="717"/>
                  <a:pt x="1076" y="707"/>
                </a:cubicBezTo>
                <a:cubicBezTo>
                  <a:pt x="1058" y="697"/>
                  <a:pt x="1046" y="684"/>
                  <a:pt x="1039" y="667"/>
                </a:cubicBezTo>
                <a:cubicBezTo>
                  <a:pt x="1032" y="651"/>
                  <a:pt x="1028" y="616"/>
                  <a:pt x="1028" y="563"/>
                </a:cubicBezTo>
                <a:lnTo>
                  <a:pt x="1028" y="265"/>
                </a:lnTo>
                <a:lnTo>
                  <a:pt x="963" y="265"/>
                </a:lnTo>
                <a:lnTo>
                  <a:pt x="963" y="197"/>
                </a:lnTo>
                <a:lnTo>
                  <a:pt x="1028" y="197"/>
                </a:lnTo>
                <a:lnTo>
                  <a:pt x="1028" y="68"/>
                </a:lnTo>
                <a:lnTo>
                  <a:pt x="1115" y="16"/>
                </a:lnTo>
                <a:lnTo>
                  <a:pt x="1115" y="197"/>
                </a:lnTo>
                <a:lnTo>
                  <a:pt x="1204" y="197"/>
                </a:lnTo>
                <a:lnTo>
                  <a:pt x="1204" y="265"/>
                </a:lnTo>
                <a:lnTo>
                  <a:pt x="1115" y="265"/>
                </a:lnTo>
                <a:lnTo>
                  <a:pt x="1115" y="568"/>
                </a:lnTo>
                <a:cubicBezTo>
                  <a:pt x="1115" y="593"/>
                  <a:pt x="1117" y="610"/>
                  <a:pt x="1120" y="617"/>
                </a:cubicBezTo>
                <a:cubicBezTo>
                  <a:pt x="1123" y="624"/>
                  <a:pt x="1128" y="629"/>
                  <a:pt x="1135" y="634"/>
                </a:cubicBezTo>
                <a:cubicBezTo>
                  <a:pt x="1142" y="638"/>
                  <a:pt x="1152" y="640"/>
                  <a:pt x="1165" y="640"/>
                </a:cubicBezTo>
                <a:cubicBezTo>
                  <a:pt x="1175" y="640"/>
                  <a:pt x="1188" y="639"/>
                  <a:pt x="1204" y="637"/>
                </a:cubicBezTo>
                <a:close/>
                <a:moveTo>
                  <a:pt x="1290" y="101"/>
                </a:moveTo>
                <a:lnTo>
                  <a:pt x="1290" y="0"/>
                </a:lnTo>
                <a:lnTo>
                  <a:pt x="1378" y="0"/>
                </a:lnTo>
                <a:lnTo>
                  <a:pt x="1378" y="101"/>
                </a:lnTo>
                <a:lnTo>
                  <a:pt x="1290" y="101"/>
                </a:lnTo>
                <a:close/>
                <a:moveTo>
                  <a:pt x="1290" y="715"/>
                </a:moveTo>
                <a:lnTo>
                  <a:pt x="1290" y="197"/>
                </a:lnTo>
                <a:lnTo>
                  <a:pt x="1378" y="197"/>
                </a:lnTo>
                <a:lnTo>
                  <a:pt x="1378" y="715"/>
                </a:lnTo>
                <a:lnTo>
                  <a:pt x="1290" y="715"/>
                </a:lnTo>
                <a:close/>
                <a:moveTo>
                  <a:pt x="1704" y="637"/>
                </a:moveTo>
                <a:lnTo>
                  <a:pt x="1716" y="714"/>
                </a:lnTo>
                <a:cubicBezTo>
                  <a:pt x="1691" y="719"/>
                  <a:pt x="1669" y="722"/>
                  <a:pt x="1650" y="722"/>
                </a:cubicBezTo>
                <a:cubicBezTo>
                  <a:pt x="1618" y="722"/>
                  <a:pt x="1593" y="717"/>
                  <a:pt x="1576" y="707"/>
                </a:cubicBezTo>
                <a:cubicBezTo>
                  <a:pt x="1558" y="697"/>
                  <a:pt x="1546" y="684"/>
                  <a:pt x="1539" y="667"/>
                </a:cubicBezTo>
                <a:cubicBezTo>
                  <a:pt x="1532" y="651"/>
                  <a:pt x="1528" y="616"/>
                  <a:pt x="1528" y="563"/>
                </a:cubicBezTo>
                <a:lnTo>
                  <a:pt x="1528" y="265"/>
                </a:lnTo>
                <a:lnTo>
                  <a:pt x="1463" y="265"/>
                </a:lnTo>
                <a:lnTo>
                  <a:pt x="1463" y="197"/>
                </a:lnTo>
                <a:lnTo>
                  <a:pt x="1528" y="197"/>
                </a:lnTo>
                <a:lnTo>
                  <a:pt x="1528" y="68"/>
                </a:lnTo>
                <a:lnTo>
                  <a:pt x="1615" y="16"/>
                </a:lnTo>
                <a:lnTo>
                  <a:pt x="1615" y="197"/>
                </a:lnTo>
                <a:lnTo>
                  <a:pt x="1704" y="197"/>
                </a:lnTo>
                <a:lnTo>
                  <a:pt x="1704" y="265"/>
                </a:lnTo>
                <a:lnTo>
                  <a:pt x="1615" y="265"/>
                </a:lnTo>
                <a:lnTo>
                  <a:pt x="1615" y="568"/>
                </a:lnTo>
                <a:cubicBezTo>
                  <a:pt x="1615" y="593"/>
                  <a:pt x="1617" y="610"/>
                  <a:pt x="1620" y="617"/>
                </a:cubicBezTo>
                <a:cubicBezTo>
                  <a:pt x="1623" y="624"/>
                  <a:pt x="1628" y="629"/>
                  <a:pt x="1635" y="634"/>
                </a:cubicBezTo>
                <a:cubicBezTo>
                  <a:pt x="1642" y="638"/>
                  <a:pt x="1652" y="640"/>
                  <a:pt x="1665" y="640"/>
                </a:cubicBezTo>
                <a:cubicBezTo>
                  <a:pt x="1675" y="640"/>
                  <a:pt x="1688" y="639"/>
                  <a:pt x="1704" y="637"/>
                </a:cubicBezTo>
                <a:close/>
                <a:moveTo>
                  <a:pt x="2129" y="715"/>
                </a:moveTo>
                <a:lnTo>
                  <a:pt x="2129" y="639"/>
                </a:lnTo>
                <a:cubicBezTo>
                  <a:pt x="2089" y="698"/>
                  <a:pt x="2034" y="727"/>
                  <a:pt x="1965" y="727"/>
                </a:cubicBezTo>
                <a:cubicBezTo>
                  <a:pt x="1934" y="727"/>
                  <a:pt x="1906" y="721"/>
                  <a:pt x="1879" y="709"/>
                </a:cubicBezTo>
                <a:cubicBezTo>
                  <a:pt x="1852" y="698"/>
                  <a:pt x="1833" y="683"/>
                  <a:pt x="1820" y="665"/>
                </a:cubicBezTo>
                <a:cubicBezTo>
                  <a:pt x="1807" y="648"/>
                  <a:pt x="1798" y="626"/>
                  <a:pt x="1793" y="600"/>
                </a:cubicBezTo>
                <a:cubicBezTo>
                  <a:pt x="1790" y="583"/>
                  <a:pt x="1788" y="555"/>
                  <a:pt x="1788" y="518"/>
                </a:cubicBezTo>
                <a:lnTo>
                  <a:pt x="1788" y="197"/>
                </a:lnTo>
                <a:lnTo>
                  <a:pt x="1875" y="197"/>
                </a:lnTo>
                <a:lnTo>
                  <a:pt x="1875" y="484"/>
                </a:lnTo>
                <a:cubicBezTo>
                  <a:pt x="1875" y="530"/>
                  <a:pt x="1877" y="561"/>
                  <a:pt x="1881" y="577"/>
                </a:cubicBezTo>
                <a:cubicBezTo>
                  <a:pt x="1886" y="600"/>
                  <a:pt x="1898" y="619"/>
                  <a:pt x="1916" y="632"/>
                </a:cubicBezTo>
                <a:cubicBezTo>
                  <a:pt x="1934" y="645"/>
                  <a:pt x="1956" y="651"/>
                  <a:pt x="1982" y="651"/>
                </a:cubicBezTo>
                <a:cubicBezTo>
                  <a:pt x="2009" y="651"/>
                  <a:pt x="2034" y="644"/>
                  <a:pt x="2057" y="631"/>
                </a:cubicBezTo>
                <a:cubicBezTo>
                  <a:pt x="2080" y="618"/>
                  <a:pt x="2096" y="599"/>
                  <a:pt x="2106" y="576"/>
                </a:cubicBezTo>
                <a:cubicBezTo>
                  <a:pt x="2115" y="553"/>
                  <a:pt x="2120" y="519"/>
                  <a:pt x="2120" y="475"/>
                </a:cubicBezTo>
                <a:lnTo>
                  <a:pt x="2120" y="197"/>
                </a:lnTo>
                <a:lnTo>
                  <a:pt x="2208" y="197"/>
                </a:lnTo>
                <a:lnTo>
                  <a:pt x="2208" y="715"/>
                </a:lnTo>
                <a:lnTo>
                  <a:pt x="2129" y="715"/>
                </a:lnTo>
                <a:close/>
                <a:moveTo>
                  <a:pt x="2682" y="715"/>
                </a:moveTo>
                <a:lnTo>
                  <a:pt x="2682" y="650"/>
                </a:lnTo>
                <a:cubicBezTo>
                  <a:pt x="2649" y="701"/>
                  <a:pt x="2601" y="727"/>
                  <a:pt x="2537" y="727"/>
                </a:cubicBezTo>
                <a:cubicBezTo>
                  <a:pt x="2496" y="727"/>
                  <a:pt x="2458" y="716"/>
                  <a:pt x="2423" y="693"/>
                </a:cubicBezTo>
                <a:cubicBezTo>
                  <a:pt x="2388" y="670"/>
                  <a:pt x="2361" y="638"/>
                  <a:pt x="2342" y="597"/>
                </a:cubicBezTo>
                <a:cubicBezTo>
                  <a:pt x="2323" y="556"/>
                  <a:pt x="2314" y="510"/>
                  <a:pt x="2314" y="457"/>
                </a:cubicBezTo>
                <a:cubicBezTo>
                  <a:pt x="2314" y="405"/>
                  <a:pt x="2323" y="358"/>
                  <a:pt x="2340" y="316"/>
                </a:cubicBezTo>
                <a:cubicBezTo>
                  <a:pt x="2357" y="273"/>
                  <a:pt x="2383" y="241"/>
                  <a:pt x="2417" y="219"/>
                </a:cubicBezTo>
                <a:cubicBezTo>
                  <a:pt x="2452" y="196"/>
                  <a:pt x="2490" y="185"/>
                  <a:pt x="2533" y="185"/>
                </a:cubicBezTo>
                <a:cubicBezTo>
                  <a:pt x="2564" y="185"/>
                  <a:pt x="2592" y="192"/>
                  <a:pt x="2617" y="205"/>
                </a:cubicBezTo>
                <a:cubicBezTo>
                  <a:pt x="2641" y="218"/>
                  <a:pt x="2661" y="235"/>
                  <a:pt x="2676" y="256"/>
                </a:cubicBezTo>
                <a:lnTo>
                  <a:pt x="2676" y="0"/>
                </a:lnTo>
                <a:lnTo>
                  <a:pt x="2764" y="0"/>
                </a:lnTo>
                <a:lnTo>
                  <a:pt x="2764" y="715"/>
                </a:lnTo>
                <a:lnTo>
                  <a:pt x="2682" y="715"/>
                </a:lnTo>
                <a:close/>
                <a:moveTo>
                  <a:pt x="2404" y="457"/>
                </a:moveTo>
                <a:cubicBezTo>
                  <a:pt x="2404" y="523"/>
                  <a:pt x="2418" y="572"/>
                  <a:pt x="2446" y="605"/>
                </a:cubicBezTo>
                <a:cubicBezTo>
                  <a:pt x="2474" y="638"/>
                  <a:pt x="2507" y="655"/>
                  <a:pt x="2545" y="655"/>
                </a:cubicBezTo>
                <a:cubicBezTo>
                  <a:pt x="2584" y="655"/>
                  <a:pt x="2616" y="639"/>
                  <a:pt x="2643" y="608"/>
                </a:cubicBezTo>
                <a:cubicBezTo>
                  <a:pt x="2670" y="577"/>
                  <a:pt x="2684" y="529"/>
                  <a:pt x="2684" y="464"/>
                </a:cubicBezTo>
                <a:cubicBezTo>
                  <a:pt x="2684" y="393"/>
                  <a:pt x="2670" y="341"/>
                  <a:pt x="2643" y="308"/>
                </a:cubicBezTo>
                <a:cubicBezTo>
                  <a:pt x="2616" y="275"/>
                  <a:pt x="2582" y="258"/>
                  <a:pt x="2541" y="258"/>
                </a:cubicBezTo>
                <a:cubicBezTo>
                  <a:pt x="2502" y="258"/>
                  <a:pt x="2470" y="274"/>
                  <a:pt x="2444" y="306"/>
                </a:cubicBezTo>
                <a:cubicBezTo>
                  <a:pt x="2417" y="338"/>
                  <a:pt x="2404" y="388"/>
                  <a:pt x="2404" y="457"/>
                </a:cubicBezTo>
                <a:close/>
                <a:moveTo>
                  <a:pt x="3257" y="548"/>
                </a:moveTo>
                <a:lnTo>
                  <a:pt x="3348" y="560"/>
                </a:lnTo>
                <a:cubicBezTo>
                  <a:pt x="3333" y="613"/>
                  <a:pt x="3307" y="654"/>
                  <a:pt x="3268" y="683"/>
                </a:cubicBezTo>
                <a:cubicBezTo>
                  <a:pt x="3229" y="712"/>
                  <a:pt x="3180" y="727"/>
                  <a:pt x="3120" y="727"/>
                </a:cubicBezTo>
                <a:cubicBezTo>
                  <a:pt x="3044" y="727"/>
                  <a:pt x="2984" y="704"/>
                  <a:pt x="2939" y="657"/>
                </a:cubicBezTo>
                <a:cubicBezTo>
                  <a:pt x="2895" y="610"/>
                  <a:pt x="2873" y="545"/>
                  <a:pt x="2873" y="460"/>
                </a:cubicBezTo>
                <a:cubicBezTo>
                  <a:pt x="2873" y="373"/>
                  <a:pt x="2895" y="306"/>
                  <a:pt x="2940" y="257"/>
                </a:cubicBezTo>
                <a:cubicBezTo>
                  <a:pt x="2985" y="209"/>
                  <a:pt x="3043" y="185"/>
                  <a:pt x="3115" y="185"/>
                </a:cubicBezTo>
                <a:cubicBezTo>
                  <a:pt x="3184" y="185"/>
                  <a:pt x="3241" y="209"/>
                  <a:pt x="3285" y="256"/>
                </a:cubicBezTo>
                <a:cubicBezTo>
                  <a:pt x="3329" y="303"/>
                  <a:pt x="3351" y="370"/>
                  <a:pt x="3351" y="455"/>
                </a:cubicBezTo>
                <a:cubicBezTo>
                  <a:pt x="3351" y="460"/>
                  <a:pt x="3351" y="468"/>
                  <a:pt x="3350" y="479"/>
                </a:cubicBezTo>
                <a:lnTo>
                  <a:pt x="2963" y="479"/>
                </a:lnTo>
                <a:cubicBezTo>
                  <a:pt x="2966" y="536"/>
                  <a:pt x="2983" y="579"/>
                  <a:pt x="3012" y="609"/>
                </a:cubicBezTo>
                <a:cubicBezTo>
                  <a:pt x="3041" y="640"/>
                  <a:pt x="3077" y="655"/>
                  <a:pt x="3120" y="655"/>
                </a:cubicBezTo>
                <a:cubicBezTo>
                  <a:pt x="3152" y="655"/>
                  <a:pt x="3180" y="646"/>
                  <a:pt x="3203" y="629"/>
                </a:cubicBezTo>
                <a:cubicBezTo>
                  <a:pt x="3226" y="612"/>
                  <a:pt x="3244" y="585"/>
                  <a:pt x="3257" y="548"/>
                </a:cubicBezTo>
                <a:close/>
                <a:moveTo>
                  <a:pt x="2968" y="406"/>
                </a:moveTo>
                <a:lnTo>
                  <a:pt x="3258" y="406"/>
                </a:lnTo>
                <a:cubicBezTo>
                  <a:pt x="3254" y="363"/>
                  <a:pt x="3243" y="330"/>
                  <a:pt x="3225" y="308"/>
                </a:cubicBezTo>
                <a:cubicBezTo>
                  <a:pt x="3197" y="274"/>
                  <a:pt x="3161" y="257"/>
                  <a:pt x="3116" y="257"/>
                </a:cubicBezTo>
                <a:cubicBezTo>
                  <a:pt x="3075" y="257"/>
                  <a:pt x="3041" y="271"/>
                  <a:pt x="3014" y="298"/>
                </a:cubicBezTo>
                <a:cubicBezTo>
                  <a:pt x="2987" y="325"/>
                  <a:pt x="2971" y="361"/>
                  <a:pt x="2968" y="406"/>
                </a:cubicBezTo>
                <a:close/>
              </a:path>
            </a:pathLst>
          </a:custGeom>
          <a:solidFill>
            <a:srgbClr val="00B050"/>
          </a:solidFill>
          <a:ln w="19050">
            <a:solidFill>
              <a:srgbClr val="00B050"/>
            </a:solidFill>
            <a:round/>
            <a:headEnd/>
            <a:tailEnd/>
          </a:ln>
        </p:spPr>
        <p:txBody>
          <a:bodyPr>
            <a:prstTxWarp prst="textNoShape">
              <a:avLst/>
            </a:prstTxWarp>
          </a:bodyPr>
          <a:lstStyle/>
          <a:p>
            <a:endParaRPr lang="en-US"/>
          </a:p>
        </p:txBody>
      </p:sp>
      <p:sp>
        <p:nvSpPr>
          <p:cNvPr id="40967" name="Shape 137"/>
          <p:cNvSpPr>
            <a:spLocks noChangeArrowheads="1"/>
          </p:cNvSpPr>
          <p:nvPr/>
        </p:nvSpPr>
        <p:spPr bwMode="auto">
          <a:xfrm rot="475325">
            <a:off x="6235700" y="4449763"/>
            <a:ext cx="2478088" cy="341312"/>
          </a:xfrm>
          <a:custGeom>
            <a:avLst/>
            <a:gdLst>
              <a:gd name="T0" fmla="*/ 0 w 7855"/>
              <a:gd name="T1" fmla="*/ 0 h 740"/>
              <a:gd name="T2" fmla="*/ 7855 w 7855"/>
              <a:gd name="T3" fmla="*/ 740 h 740"/>
            </a:gdLst>
            <a:ahLst/>
            <a:cxnLst/>
            <a:rect l="T0" t="T1" r="T2" b="T3"/>
            <a:pathLst>
              <a:path w="7855" h="740" extrusionOk="0">
                <a:moveTo>
                  <a:pt x="538" y="477"/>
                </a:moveTo>
                <a:lnTo>
                  <a:pt x="632" y="500"/>
                </a:lnTo>
                <a:cubicBezTo>
                  <a:pt x="613" y="578"/>
                  <a:pt x="577" y="638"/>
                  <a:pt x="525" y="679"/>
                </a:cubicBezTo>
                <a:cubicBezTo>
                  <a:pt x="474" y="720"/>
                  <a:pt x="411" y="740"/>
                  <a:pt x="336" y="740"/>
                </a:cubicBezTo>
                <a:cubicBezTo>
                  <a:pt x="259" y="740"/>
                  <a:pt x="196" y="724"/>
                  <a:pt x="148" y="693"/>
                </a:cubicBezTo>
                <a:cubicBezTo>
                  <a:pt x="99" y="661"/>
                  <a:pt x="62" y="615"/>
                  <a:pt x="37" y="556"/>
                </a:cubicBezTo>
                <a:cubicBezTo>
                  <a:pt x="12" y="497"/>
                  <a:pt x="0" y="433"/>
                  <a:pt x="0" y="364"/>
                </a:cubicBezTo>
                <a:cubicBezTo>
                  <a:pt x="0" y="289"/>
                  <a:pt x="14" y="224"/>
                  <a:pt x="42" y="169"/>
                </a:cubicBezTo>
                <a:cubicBezTo>
                  <a:pt x="71" y="114"/>
                  <a:pt x="111" y="72"/>
                  <a:pt x="164" y="43"/>
                </a:cubicBezTo>
                <a:cubicBezTo>
                  <a:pt x="217" y="14"/>
                  <a:pt x="274" y="0"/>
                  <a:pt x="337" y="0"/>
                </a:cubicBezTo>
                <a:cubicBezTo>
                  <a:pt x="409" y="0"/>
                  <a:pt x="469" y="18"/>
                  <a:pt x="518" y="54"/>
                </a:cubicBezTo>
                <a:cubicBezTo>
                  <a:pt x="567" y="91"/>
                  <a:pt x="601" y="142"/>
                  <a:pt x="620" y="208"/>
                </a:cubicBezTo>
                <a:lnTo>
                  <a:pt x="527" y="230"/>
                </a:lnTo>
                <a:cubicBezTo>
                  <a:pt x="510" y="178"/>
                  <a:pt x="486" y="140"/>
                  <a:pt x="455" y="116"/>
                </a:cubicBezTo>
                <a:cubicBezTo>
                  <a:pt x="423" y="93"/>
                  <a:pt x="383" y="81"/>
                  <a:pt x="335" y="81"/>
                </a:cubicBezTo>
                <a:cubicBezTo>
                  <a:pt x="280" y="81"/>
                  <a:pt x="234" y="94"/>
                  <a:pt x="197" y="120"/>
                </a:cubicBezTo>
                <a:cubicBezTo>
                  <a:pt x="160" y="147"/>
                  <a:pt x="135" y="182"/>
                  <a:pt x="120" y="226"/>
                </a:cubicBezTo>
                <a:cubicBezTo>
                  <a:pt x="105" y="271"/>
                  <a:pt x="97" y="317"/>
                  <a:pt x="97" y="364"/>
                </a:cubicBezTo>
                <a:cubicBezTo>
                  <a:pt x="97" y="425"/>
                  <a:pt x="106" y="478"/>
                  <a:pt x="124" y="523"/>
                </a:cubicBezTo>
                <a:cubicBezTo>
                  <a:pt x="141" y="568"/>
                  <a:pt x="169" y="602"/>
                  <a:pt x="207" y="625"/>
                </a:cubicBezTo>
                <a:cubicBezTo>
                  <a:pt x="244" y="648"/>
                  <a:pt x="285" y="659"/>
                  <a:pt x="328" y="659"/>
                </a:cubicBezTo>
                <a:cubicBezTo>
                  <a:pt x="381" y="659"/>
                  <a:pt x="426" y="644"/>
                  <a:pt x="463" y="613"/>
                </a:cubicBezTo>
                <a:cubicBezTo>
                  <a:pt x="500" y="582"/>
                  <a:pt x="525" y="537"/>
                  <a:pt x="538" y="477"/>
                </a:cubicBezTo>
                <a:close/>
                <a:moveTo>
                  <a:pt x="1078" y="728"/>
                </a:moveTo>
                <a:lnTo>
                  <a:pt x="1078" y="651"/>
                </a:lnTo>
                <a:cubicBezTo>
                  <a:pt x="1037" y="710"/>
                  <a:pt x="982" y="739"/>
                  <a:pt x="913" y="739"/>
                </a:cubicBezTo>
                <a:cubicBezTo>
                  <a:pt x="882" y="739"/>
                  <a:pt x="854" y="733"/>
                  <a:pt x="827" y="722"/>
                </a:cubicBezTo>
                <a:cubicBezTo>
                  <a:pt x="801" y="710"/>
                  <a:pt x="781" y="695"/>
                  <a:pt x="768" y="678"/>
                </a:cubicBezTo>
                <a:cubicBezTo>
                  <a:pt x="755" y="660"/>
                  <a:pt x="746" y="638"/>
                  <a:pt x="741" y="612"/>
                </a:cubicBezTo>
                <a:cubicBezTo>
                  <a:pt x="738" y="595"/>
                  <a:pt x="736" y="567"/>
                  <a:pt x="736" y="530"/>
                </a:cubicBezTo>
                <a:lnTo>
                  <a:pt x="736" y="209"/>
                </a:lnTo>
                <a:lnTo>
                  <a:pt x="824" y="209"/>
                </a:lnTo>
                <a:lnTo>
                  <a:pt x="824" y="497"/>
                </a:lnTo>
                <a:cubicBezTo>
                  <a:pt x="824" y="542"/>
                  <a:pt x="826" y="573"/>
                  <a:pt x="829" y="589"/>
                </a:cubicBezTo>
                <a:cubicBezTo>
                  <a:pt x="834" y="612"/>
                  <a:pt x="846" y="631"/>
                  <a:pt x="864" y="644"/>
                </a:cubicBezTo>
                <a:cubicBezTo>
                  <a:pt x="882" y="657"/>
                  <a:pt x="904" y="664"/>
                  <a:pt x="931" y="664"/>
                </a:cubicBezTo>
                <a:cubicBezTo>
                  <a:pt x="957" y="664"/>
                  <a:pt x="982" y="657"/>
                  <a:pt x="1005" y="643"/>
                </a:cubicBezTo>
                <a:cubicBezTo>
                  <a:pt x="1028" y="630"/>
                  <a:pt x="1045" y="611"/>
                  <a:pt x="1054" y="588"/>
                </a:cubicBezTo>
                <a:cubicBezTo>
                  <a:pt x="1063" y="565"/>
                  <a:pt x="1068" y="531"/>
                  <a:pt x="1068" y="487"/>
                </a:cubicBezTo>
                <a:lnTo>
                  <a:pt x="1068" y="209"/>
                </a:lnTo>
                <a:lnTo>
                  <a:pt x="1156" y="209"/>
                </a:lnTo>
                <a:lnTo>
                  <a:pt x="1156" y="728"/>
                </a:lnTo>
                <a:lnTo>
                  <a:pt x="1078" y="728"/>
                </a:lnTo>
                <a:close/>
                <a:moveTo>
                  <a:pt x="1259" y="573"/>
                </a:moveTo>
                <a:lnTo>
                  <a:pt x="1346" y="559"/>
                </a:lnTo>
                <a:cubicBezTo>
                  <a:pt x="1351" y="594"/>
                  <a:pt x="1364" y="620"/>
                  <a:pt x="1386" y="639"/>
                </a:cubicBezTo>
                <a:cubicBezTo>
                  <a:pt x="1409" y="658"/>
                  <a:pt x="1440" y="667"/>
                  <a:pt x="1480" y="667"/>
                </a:cubicBezTo>
                <a:cubicBezTo>
                  <a:pt x="1521" y="667"/>
                  <a:pt x="1551" y="659"/>
                  <a:pt x="1570" y="642"/>
                </a:cubicBezTo>
                <a:cubicBezTo>
                  <a:pt x="1589" y="626"/>
                  <a:pt x="1599" y="607"/>
                  <a:pt x="1599" y="584"/>
                </a:cubicBezTo>
                <a:cubicBezTo>
                  <a:pt x="1599" y="565"/>
                  <a:pt x="1590" y="549"/>
                  <a:pt x="1573" y="538"/>
                </a:cubicBezTo>
                <a:cubicBezTo>
                  <a:pt x="1561" y="530"/>
                  <a:pt x="1531" y="520"/>
                  <a:pt x="1483" y="508"/>
                </a:cubicBezTo>
                <a:cubicBezTo>
                  <a:pt x="1419" y="491"/>
                  <a:pt x="1374" y="477"/>
                  <a:pt x="1349" y="466"/>
                </a:cubicBezTo>
                <a:cubicBezTo>
                  <a:pt x="1324" y="454"/>
                  <a:pt x="1306" y="437"/>
                  <a:pt x="1293" y="416"/>
                </a:cubicBezTo>
                <a:cubicBezTo>
                  <a:pt x="1280" y="395"/>
                  <a:pt x="1273" y="372"/>
                  <a:pt x="1273" y="347"/>
                </a:cubicBezTo>
                <a:cubicBezTo>
                  <a:pt x="1273" y="324"/>
                  <a:pt x="1278" y="302"/>
                  <a:pt x="1289" y="283"/>
                </a:cubicBezTo>
                <a:cubicBezTo>
                  <a:pt x="1300" y="263"/>
                  <a:pt x="1314" y="246"/>
                  <a:pt x="1333" y="233"/>
                </a:cubicBezTo>
                <a:cubicBezTo>
                  <a:pt x="1346" y="223"/>
                  <a:pt x="1365" y="215"/>
                  <a:pt x="1388" y="208"/>
                </a:cubicBezTo>
                <a:cubicBezTo>
                  <a:pt x="1412" y="201"/>
                  <a:pt x="1437" y="197"/>
                  <a:pt x="1464" y="197"/>
                </a:cubicBezTo>
                <a:cubicBezTo>
                  <a:pt x="1505" y="197"/>
                  <a:pt x="1540" y="203"/>
                  <a:pt x="1571" y="215"/>
                </a:cubicBezTo>
                <a:cubicBezTo>
                  <a:pt x="1602" y="226"/>
                  <a:pt x="1625" y="242"/>
                  <a:pt x="1640" y="263"/>
                </a:cubicBezTo>
                <a:cubicBezTo>
                  <a:pt x="1655" y="282"/>
                  <a:pt x="1665" y="309"/>
                  <a:pt x="1670" y="343"/>
                </a:cubicBezTo>
                <a:lnTo>
                  <a:pt x="1584" y="354"/>
                </a:lnTo>
                <a:cubicBezTo>
                  <a:pt x="1580" y="327"/>
                  <a:pt x="1569" y="307"/>
                  <a:pt x="1550" y="292"/>
                </a:cubicBezTo>
                <a:cubicBezTo>
                  <a:pt x="1531" y="277"/>
                  <a:pt x="1505" y="270"/>
                  <a:pt x="1471" y="270"/>
                </a:cubicBezTo>
                <a:cubicBezTo>
                  <a:pt x="1430" y="270"/>
                  <a:pt x="1401" y="277"/>
                  <a:pt x="1384" y="290"/>
                </a:cubicBezTo>
                <a:cubicBezTo>
                  <a:pt x="1367" y="303"/>
                  <a:pt x="1358" y="319"/>
                  <a:pt x="1358" y="336"/>
                </a:cubicBezTo>
                <a:cubicBezTo>
                  <a:pt x="1358" y="348"/>
                  <a:pt x="1362" y="358"/>
                  <a:pt x="1369" y="367"/>
                </a:cubicBezTo>
                <a:cubicBezTo>
                  <a:pt x="1376" y="376"/>
                  <a:pt x="1388" y="384"/>
                  <a:pt x="1403" y="391"/>
                </a:cubicBezTo>
                <a:cubicBezTo>
                  <a:pt x="1412" y="394"/>
                  <a:pt x="1437" y="401"/>
                  <a:pt x="1480" y="413"/>
                </a:cubicBezTo>
                <a:cubicBezTo>
                  <a:pt x="1543" y="430"/>
                  <a:pt x="1586" y="443"/>
                  <a:pt x="1611" y="454"/>
                </a:cubicBezTo>
                <a:cubicBezTo>
                  <a:pt x="1635" y="465"/>
                  <a:pt x="1654" y="480"/>
                  <a:pt x="1668" y="500"/>
                </a:cubicBezTo>
                <a:cubicBezTo>
                  <a:pt x="1682" y="520"/>
                  <a:pt x="1689" y="545"/>
                  <a:pt x="1689" y="575"/>
                </a:cubicBezTo>
                <a:cubicBezTo>
                  <a:pt x="1689" y="604"/>
                  <a:pt x="1681" y="632"/>
                  <a:pt x="1664" y="658"/>
                </a:cubicBezTo>
                <a:cubicBezTo>
                  <a:pt x="1647" y="684"/>
                  <a:pt x="1622" y="704"/>
                  <a:pt x="1590" y="718"/>
                </a:cubicBezTo>
                <a:cubicBezTo>
                  <a:pt x="1557" y="732"/>
                  <a:pt x="1521" y="739"/>
                  <a:pt x="1480" y="739"/>
                </a:cubicBezTo>
                <a:cubicBezTo>
                  <a:pt x="1413" y="739"/>
                  <a:pt x="1361" y="725"/>
                  <a:pt x="1326" y="697"/>
                </a:cubicBezTo>
                <a:cubicBezTo>
                  <a:pt x="1291" y="669"/>
                  <a:pt x="1268" y="628"/>
                  <a:pt x="1259" y="573"/>
                </a:cubicBezTo>
                <a:close/>
                <a:moveTo>
                  <a:pt x="1986" y="649"/>
                </a:moveTo>
                <a:lnTo>
                  <a:pt x="1999" y="727"/>
                </a:lnTo>
                <a:cubicBezTo>
                  <a:pt x="1974" y="732"/>
                  <a:pt x="1951" y="734"/>
                  <a:pt x="1932" y="734"/>
                </a:cubicBezTo>
                <a:cubicBezTo>
                  <a:pt x="1900" y="734"/>
                  <a:pt x="1875" y="729"/>
                  <a:pt x="1858" y="719"/>
                </a:cubicBezTo>
                <a:cubicBezTo>
                  <a:pt x="1841" y="709"/>
                  <a:pt x="1828" y="696"/>
                  <a:pt x="1821" y="680"/>
                </a:cubicBezTo>
                <a:cubicBezTo>
                  <a:pt x="1814" y="663"/>
                  <a:pt x="1810" y="629"/>
                  <a:pt x="1810" y="576"/>
                </a:cubicBezTo>
                <a:lnTo>
                  <a:pt x="1810" y="277"/>
                </a:lnTo>
                <a:lnTo>
                  <a:pt x="1746" y="277"/>
                </a:lnTo>
                <a:lnTo>
                  <a:pt x="1746" y="209"/>
                </a:lnTo>
                <a:lnTo>
                  <a:pt x="1810" y="209"/>
                </a:lnTo>
                <a:lnTo>
                  <a:pt x="1810" y="81"/>
                </a:lnTo>
                <a:lnTo>
                  <a:pt x="1897" y="28"/>
                </a:lnTo>
                <a:lnTo>
                  <a:pt x="1897" y="209"/>
                </a:lnTo>
                <a:lnTo>
                  <a:pt x="1986" y="209"/>
                </a:lnTo>
                <a:lnTo>
                  <a:pt x="1986" y="277"/>
                </a:lnTo>
                <a:lnTo>
                  <a:pt x="1897" y="277"/>
                </a:lnTo>
                <a:lnTo>
                  <a:pt x="1897" y="581"/>
                </a:lnTo>
                <a:cubicBezTo>
                  <a:pt x="1897" y="606"/>
                  <a:pt x="1899" y="622"/>
                  <a:pt x="1902" y="629"/>
                </a:cubicBezTo>
                <a:cubicBezTo>
                  <a:pt x="1905" y="636"/>
                  <a:pt x="1910" y="642"/>
                  <a:pt x="1917" y="646"/>
                </a:cubicBezTo>
                <a:cubicBezTo>
                  <a:pt x="1924" y="650"/>
                  <a:pt x="1934" y="652"/>
                  <a:pt x="1947" y="652"/>
                </a:cubicBezTo>
                <a:cubicBezTo>
                  <a:pt x="1957" y="652"/>
                  <a:pt x="1970" y="651"/>
                  <a:pt x="1986" y="649"/>
                </a:cubicBezTo>
                <a:close/>
                <a:moveTo>
                  <a:pt x="2039" y="468"/>
                </a:moveTo>
                <a:cubicBezTo>
                  <a:pt x="2039" y="372"/>
                  <a:pt x="2066" y="301"/>
                  <a:pt x="2119" y="255"/>
                </a:cubicBezTo>
                <a:cubicBezTo>
                  <a:pt x="2164" y="216"/>
                  <a:pt x="2218" y="197"/>
                  <a:pt x="2282" y="197"/>
                </a:cubicBezTo>
                <a:cubicBezTo>
                  <a:pt x="2353" y="197"/>
                  <a:pt x="2412" y="220"/>
                  <a:pt x="2457" y="267"/>
                </a:cubicBezTo>
                <a:cubicBezTo>
                  <a:pt x="2502" y="314"/>
                  <a:pt x="2525" y="378"/>
                  <a:pt x="2525" y="461"/>
                </a:cubicBezTo>
                <a:cubicBezTo>
                  <a:pt x="2525" y="528"/>
                  <a:pt x="2515" y="580"/>
                  <a:pt x="2495" y="618"/>
                </a:cubicBezTo>
                <a:cubicBezTo>
                  <a:pt x="2475" y="657"/>
                  <a:pt x="2446" y="687"/>
                  <a:pt x="2407" y="708"/>
                </a:cubicBezTo>
                <a:cubicBezTo>
                  <a:pt x="2369" y="729"/>
                  <a:pt x="2327" y="739"/>
                  <a:pt x="2282" y="739"/>
                </a:cubicBezTo>
                <a:cubicBezTo>
                  <a:pt x="2209" y="739"/>
                  <a:pt x="2151" y="716"/>
                  <a:pt x="2106" y="669"/>
                </a:cubicBezTo>
                <a:cubicBezTo>
                  <a:pt x="2061" y="623"/>
                  <a:pt x="2039" y="556"/>
                  <a:pt x="2039" y="468"/>
                </a:cubicBezTo>
                <a:close/>
                <a:moveTo>
                  <a:pt x="2129" y="468"/>
                </a:moveTo>
                <a:cubicBezTo>
                  <a:pt x="2129" y="535"/>
                  <a:pt x="2144" y="585"/>
                  <a:pt x="2173" y="618"/>
                </a:cubicBezTo>
                <a:cubicBezTo>
                  <a:pt x="2202" y="651"/>
                  <a:pt x="2238" y="667"/>
                  <a:pt x="2282" y="667"/>
                </a:cubicBezTo>
                <a:cubicBezTo>
                  <a:pt x="2326" y="667"/>
                  <a:pt x="2362" y="650"/>
                  <a:pt x="2391" y="617"/>
                </a:cubicBezTo>
                <a:cubicBezTo>
                  <a:pt x="2420" y="584"/>
                  <a:pt x="2435" y="533"/>
                  <a:pt x="2435" y="465"/>
                </a:cubicBezTo>
                <a:cubicBezTo>
                  <a:pt x="2435" y="401"/>
                  <a:pt x="2420" y="353"/>
                  <a:pt x="2391" y="320"/>
                </a:cubicBezTo>
                <a:cubicBezTo>
                  <a:pt x="2362" y="287"/>
                  <a:pt x="2325" y="270"/>
                  <a:pt x="2282" y="270"/>
                </a:cubicBezTo>
                <a:cubicBezTo>
                  <a:pt x="2238" y="270"/>
                  <a:pt x="2202" y="286"/>
                  <a:pt x="2173" y="319"/>
                </a:cubicBezTo>
                <a:cubicBezTo>
                  <a:pt x="2144" y="352"/>
                  <a:pt x="2129" y="402"/>
                  <a:pt x="2129" y="468"/>
                </a:cubicBezTo>
                <a:close/>
                <a:moveTo>
                  <a:pt x="2628" y="728"/>
                </a:moveTo>
                <a:lnTo>
                  <a:pt x="2628" y="209"/>
                </a:lnTo>
                <a:lnTo>
                  <a:pt x="2707" y="209"/>
                </a:lnTo>
                <a:lnTo>
                  <a:pt x="2707" y="282"/>
                </a:lnTo>
                <a:cubicBezTo>
                  <a:pt x="2723" y="257"/>
                  <a:pt x="2744" y="236"/>
                  <a:pt x="2771" y="221"/>
                </a:cubicBezTo>
                <a:cubicBezTo>
                  <a:pt x="2798" y="205"/>
                  <a:pt x="2829" y="197"/>
                  <a:pt x="2864" y="197"/>
                </a:cubicBezTo>
                <a:cubicBezTo>
                  <a:pt x="2902" y="197"/>
                  <a:pt x="2933" y="205"/>
                  <a:pt x="2958" y="221"/>
                </a:cubicBezTo>
                <a:cubicBezTo>
                  <a:pt x="2983" y="237"/>
                  <a:pt x="3000" y="259"/>
                  <a:pt x="3010" y="288"/>
                </a:cubicBezTo>
                <a:cubicBezTo>
                  <a:pt x="3051" y="227"/>
                  <a:pt x="3105" y="197"/>
                  <a:pt x="3170" y="197"/>
                </a:cubicBezTo>
                <a:cubicBezTo>
                  <a:pt x="3222" y="197"/>
                  <a:pt x="3262" y="211"/>
                  <a:pt x="3289" y="240"/>
                </a:cubicBezTo>
                <a:cubicBezTo>
                  <a:pt x="3317" y="269"/>
                  <a:pt x="3331" y="313"/>
                  <a:pt x="3331" y="372"/>
                </a:cubicBezTo>
                <a:lnTo>
                  <a:pt x="3331" y="728"/>
                </a:lnTo>
                <a:lnTo>
                  <a:pt x="3243" y="728"/>
                </a:lnTo>
                <a:lnTo>
                  <a:pt x="3243" y="401"/>
                </a:lnTo>
                <a:cubicBezTo>
                  <a:pt x="3243" y="366"/>
                  <a:pt x="3240" y="340"/>
                  <a:pt x="3235" y="325"/>
                </a:cubicBezTo>
                <a:cubicBezTo>
                  <a:pt x="3229" y="310"/>
                  <a:pt x="3219" y="297"/>
                  <a:pt x="3204" y="288"/>
                </a:cubicBezTo>
                <a:cubicBezTo>
                  <a:pt x="3189" y="278"/>
                  <a:pt x="3171" y="273"/>
                  <a:pt x="3151" y="273"/>
                </a:cubicBezTo>
                <a:cubicBezTo>
                  <a:pt x="3114" y="273"/>
                  <a:pt x="3084" y="285"/>
                  <a:pt x="3060" y="310"/>
                </a:cubicBezTo>
                <a:cubicBezTo>
                  <a:pt x="3036" y="334"/>
                  <a:pt x="3024" y="373"/>
                  <a:pt x="3024" y="426"/>
                </a:cubicBezTo>
                <a:lnTo>
                  <a:pt x="3024" y="728"/>
                </a:lnTo>
                <a:lnTo>
                  <a:pt x="2936" y="728"/>
                </a:lnTo>
                <a:lnTo>
                  <a:pt x="2936" y="391"/>
                </a:lnTo>
                <a:cubicBezTo>
                  <a:pt x="2936" y="352"/>
                  <a:pt x="2929" y="322"/>
                  <a:pt x="2915" y="303"/>
                </a:cubicBezTo>
                <a:cubicBezTo>
                  <a:pt x="2900" y="283"/>
                  <a:pt x="2877" y="273"/>
                  <a:pt x="2844" y="273"/>
                </a:cubicBezTo>
                <a:cubicBezTo>
                  <a:pt x="2819" y="273"/>
                  <a:pt x="2797" y="280"/>
                  <a:pt x="2776" y="293"/>
                </a:cubicBezTo>
                <a:cubicBezTo>
                  <a:pt x="2755" y="306"/>
                  <a:pt x="2739" y="325"/>
                  <a:pt x="2730" y="350"/>
                </a:cubicBezTo>
                <a:cubicBezTo>
                  <a:pt x="2721" y="375"/>
                  <a:pt x="2716" y="411"/>
                  <a:pt x="2716" y="458"/>
                </a:cubicBezTo>
                <a:lnTo>
                  <a:pt x="2716" y="728"/>
                </a:lnTo>
                <a:lnTo>
                  <a:pt x="2628" y="728"/>
                </a:lnTo>
                <a:close/>
                <a:moveTo>
                  <a:pt x="3816" y="561"/>
                </a:moveTo>
                <a:lnTo>
                  <a:pt x="3907" y="572"/>
                </a:lnTo>
                <a:cubicBezTo>
                  <a:pt x="3892" y="625"/>
                  <a:pt x="3866" y="666"/>
                  <a:pt x="3827" y="695"/>
                </a:cubicBezTo>
                <a:cubicBezTo>
                  <a:pt x="3788" y="724"/>
                  <a:pt x="3739" y="739"/>
                  <a:pt x="3679" y="739"/>
                </a:cubicBezTo>
                <a:cubicBezTo>
                  <a:pt x="3603" y="739"/>
                  <a:pt x="3543" y="716"/>
                  <a:pt x="3498" y="669"/>
                </a:cubicBezTo>
                <a:cubicBezTo>
                  <a:pt x="3454" y="622"/>
                  <a:pt x="3432" y="557"/>
                  <a:pt x="3432" y="473"/>
                </a:cubicBezTo>
                <a:cubicBezTo>
                  <a:pt x="3432" y="386"/>
                  <a:pt x="3454" y="318"/>
                  <a:pt x="3499" y="270"/>
                </a:cubicBezTo>
                <a:cubicBezTo>
                  <a:pt x="3544" y="221"/>
                  <a:pt x="3602" y="197"/>
                  <a:pt x="3674" y="197"/>
                </a:cubicBezTo>
                <a:cubicBezTo>
                  <a:pt x="3743" y="197"/>
                  <a:pt x="3800" y="221"/>
                  <a:pt x="3844" y="268"/>
                </a:cubicBezTo>
                <a:cubicBezTo>
                  <a:pt x="3888" y="315"/>
                  <a:pt x="3910" y="382"/>
                  <a:pt x="3910" y="467"/>
                </a:cubicBezTo>
                <a:cubicBezTo>
                  <a:pt x="3910" y="472"/>
                  <a:pt x="3910" y="480"/>
                  <a:pt x="3909" y="491"/>
                </a:cubicBezTo>
                <a:lnTo>
                  <a:pt x="3522" y="491"/>
                </a:lnTo>
                <a:cubicBezTo>
                  <a:pt x="3525" y="548"/>
                  <a:pt x="3542" y="591"/>
                  <a:pt x="3571" y="622"/>
                </a:cubicBezTo>
                <a:cubicBezTo>
                  <a:pt x="3600" y="652"/>
                  <a:pt x="3636" y="667"/>
                  <a:pt x="3679" y="667"/>
                </a:cubicBezTo>
                <a:cubicBezTo>
                  <a:pt x="3712" y="667"/>
                  <a:pt x="3739" y="659"/>
                  <a:pt x="3762" y="642"/>
                </a:cubicBezTo>
                <a:cubicBezTo>
                  <a:pt x="3785" y="625"/>
                  <a:pt x="3803" y="598"/>
                  <a:pt x="3816" y="561"/>
                </a:cubicBezTo>
                <a:close/>
                <a:moveTo>
                  <a:pt x="3527" y="418"/>
                </a:moveTo>
                <a:lnTo>
                  <a:pt x="3817" y="418"/>
                </a:lnTo>
                <a:cubicBezTo>
                  <a:pt x="3813" y="375"/>
                  <a:pt x="3802" y="342"/>
                  <a:pt x="3784" y="320"/>
                </a:cubicBezTo>
                <a:cubicBezTo>
                  <a:pt x="3756" y="287"/>
                  <a:pt x="3720" y="270"/>
                  <a:pt x="3675" y="270"/>
                </a:cubicBezTo>
                <a:cubicBezTo>
                  <a:pt x="3634" y="270"/>
                  <a:pt x="3600" y="283"/>
                  <a:pt x="3573" y="310"/>
                </a:cubicBezTo>
                <a:cubicBezTo>
                  <a:pt x="3546" y="337"/>
                  <a:pt x="3530" y="373"/>
                  <a:pt x="3527" y="418"/>
                </a:cubicBezTo>
                <a:close/>
                <a:moveTo>
                  <a:pt x="4016" y="728"/>
                </a:moveTo>
                <a:lnTo>
                  <a:pt x="4016" y="209"/>
                </a:lnTo>
                <a:lnTo>
                  <a:pt x="4095" y="209"/>
                </a:lnTo>
                <a:lnTo>
                  <a:pt x="4095" y="288"/>
                </a:lnTo>
                <a:cubicBezTo>
                  <a:pt x="4115" y="251"/>
                  <a:pt x="4134" y="226"/>
                  <a:pt x="4151" y="215"/>
                </a:cubicBezTo>
                <a:cubicBezTo>
                  <a:pt x="4168" y="203"/>
                  <a:pt x="4187" y="197"/>
                  <a:pt x="4208" y="197"/>
                </a:cubicBezTo>
                <a:cubicBezTo>
                  <a:pt x="4237" y="197"/>
                  <a:pt x="4267" y="207"/>
                  <a:pt x="4298" y="226"/>
                </a:cubicBezTo>
                <a:lnTo>
                  <a:pt x="4268" y="307"/>
                </a:lnTo>
                <a:cubicBezTo>
                  <a:pt x="4246" y="294"/>
                  <a:pt x="4224" y="288"/>
                  <a:pt x="4203" y="288"/>
                </a:cubicBezTo>
                <a:cubicBezTo>
                  <a:pt x="4184" y="288"/>
                  <a:pt x="4166" y="294"/>
                  <a:pt x="4151" y="305"/>
                </a:cubicBezTo>
                <a:cubicBezTo>
                  <a:pt x="4136" y="317"/>
                  <a:pt x="4125" y="333"/>
                  <a:pt x="4119" y="354"/>
                </a:cubicBezTo>
                <a:cubicBezTo>
                  <a:pt x="4109" y="385"/>
                  <a:pt x="4104" y="419"/>
                  <a:pt x="4104" y="456"/>
                </a:cubicBezTo>
                <a:lnTo>
                  <a:pt x="4104" y="728"/>
                </a:lnTo>
                <a:lnTo>
                  <a:pt x="4016" y="728"/>
                </a:lnTo>
                <a:close/>
                <a:moveTo>
                  <a:pt x="4607" y="498"/>
                </a:moveTo>
                <a:lnTo>
                  <a:pt x="4696" y="490"/>
                </a:lnTo>
                <a:cubicBezTo>
                  <a:pt x="4701" y="525"/>
                  <a:pt x="4711" y="555"/>
                  <a:pt x="4726" y="578"/>
                </a:cubicBezTo>
                <a:cubicBezTo>
                  <a:pt x="4741" y="601"/>
                  <a:pt x="4765" y="619"/>
                  <a:pt x="4798" y="634"/>
                </a:cubicBezTo>
                <a:cubicBezTo>
                  <a:pt x="4831" y="648"/>
                  <a:pt x="4867" y="655"/>
                  <a:pt x="4908" y="655"/>
                </a:cubicBezTo>
                <a:cubicBezTo>
                  <a:pt x="4944" y="655"/>
                  <a:pt x="4976" y="650"/>
                  <a:pt x="5003" y="639"/>
                </a:cubicBezTo>
                <a:cubicBezTo>
                  <a:pt x="5031" y="628"/>
                  <a:pt x="5052" y="614"/>
                  <a:pt x="5065" y="595"/>
                </a:cubicBezTo>
                <a:cubicBezTo>
                  <a:pt x="5078" y="576"/>
                  <a:pt x="5085" y="555"/>
                  <a:pt x="5085" y="533"/>
                </a:cubicBezTo>
                <a:cubicBezTo>
                  <a:pt x="5085" y="511"/>
                  <a:pt x="5079" y="491"/>
                  <a:pt x="5066" y="474"/>
                </a:cubicBezTo>
                <a:cubicBezTo>
                  <a:pt x="5053" y="457"/>
                  <a:pt x="5031" y="443"/>
                  <a:pt x="5001" y="432"/>
                </a:cubicBezTo>
                <a:cubicBezTo>
                  <a:pt x="4982" y="425"/>
                  <a:pt x="4940" y="413"/>
                  <a:pt x="4874" y="397"/>
                </a:cubicBezTo>
                <a:cubicBezTo>
                  <a:pt x="4808" y="382"/>
                  <a:pt x="4762" y="367"/>
                  <a:pt x="4736" y="353"/>
                </a:cubicBezTo>
                <a:cubicBezTo>
                  <a:pt x="4702" y="335"/>
                  <a:pt x="4676" y="313"/>
                  <a:pt x="4659" y="286"/>
                </a:cubicBezTo>
                <a:cubicBezTo>
                  <a:pt x="4642" y="259"/>
                  <a:pt x="4634" y="230"/>
                  <a:pt x="4634" y="197"/>
                </a:cubicBezTo>
                <a:cubicBezTo>
                  <a:pt x="4634" y="161"/>
                  <a:pt x="4644" y="127"/>
                  <a:pt x="4665" y="96"/>
                </a:cubicBezTo>
                <a:cubicBezTo>
                  <a:pt x="4686" y="64"/>
                  <a:pt x="4716" y="40"/>
                  <a:pt x="4755" y="24"/>
                </a:cubicBezTo>
                <a:cubicBezTo>
                  <a:pt x="4794" y="8"/>
                  <a:pt x="4838" y="0"/>
                  <a:pt x="4886" y="0"/>
                </a:cubicBezTo>
                <a:cubicBezTo>
                  <a:pt x="4939" y="0"/>
                  <a:pt x="4986" y="8"/>
                  <a:pt x="5027" y="25"/>
                </a:cubicBezTo>
                <a:cubicBezTo>
                  <a:pt x="5067" y="42"/>
                  <a:pt x="5098" y="68"/>
                  <a:pt x="5120" y="101"/>
                </a:cubicBezTo>
                <a:cubicBezTo>
                  <a:pt x="5142" y="134"/>
                  <a:pt x="5154" y="171"/>
                  <a:pt x="5155" y="213"/>
                </a:cubicBezTo>
                <a:lnTo>
                  <a:pt x="5064" y="220"/>
                </a:lnTo>
                <a:cubicBezTo>
                  <a:pt x="5059" y="175"/>
                  <a:pt x="5043" y="141"/>
                  <a:pt x="5015" y="118"/>
                </a:cubicBezTo>
                <a:cubicBezTo>
                  <a:pt x="4987" y="95"/>
                  <a:pt x="4945" y="83"/>
                  <a:pt x="4890" y="83"/>
                </a:cubicBezTo>
                <a:cubicBezTo>
                  <a:pt x="4833" y="83"/>
                  <a:pt x="4791" y="94"/>
                  <a:pt x="4765" y="115"/>
                </a:cubicBezTo>
                <a:cubicBezTo>
                  <a:pt x="4739" y="136"/>
                  <a:pt x="4726" y="161"/>
                  <a:pt x="4726" y="190"/>
                </a:cubicBezTo>
                <a:cubicBezTo>
                  <a:pt x="4726" y="216"/>
                  <a:pt x="4735" y="237"/>
                  <a:pt x="4753" y="254"/>
                </a:cubicBezTo>
                <a:cubicBezTo>
                  <a:pt x="4772" y="271"/>
                  <a:pt x="4819" y="288"/>
                  <a:pt x="4896" y="305"/>
                </a:cubicBezTo>
                <a:cubicBezTo>
                  <a:pt x="4973" y="322"/>
                  <a:pt x="5026" y="338"/>
                  <a:pt x="5055" y="351"/>
                </a:cubicBezTo>
                <a:cubicBezTo>
                  <a:pt x="5096" y="370"/>
                  <a:pt x="5127" y="394"/>
                  <a:pt x="5147" y="424"/>
                </a:cubicBezTo>
                <a:cubicBezTo>
                  <a:pt x="5167" y="453"/>
                  <a:pt x="5177" y="487"/>
                  <a:pt x="5177" y="525"/>
                </a:cubicBezTo>
                <a:cubicBezTo>
                  <a:pt x="5177" y="564"/>
                  <a:pt x="5166" y="600"/>
                  <a:pt x="5144" y="633"/>
                </a:cubicBezTo>
                <a:cubicBezTo>
                  <a:pt x="5122" y="667"/>
                  <a:pt x="5091" y="693"/>
                  <a:pt x="5050" y="712"/>
                </a:cubicBezTo>
                <a:cubicBezTo>
                  <a:pt x="5009" y="731"/>
                  <a:pt x="4963" y="740"/>
                  <a:pt x="4912" y="740"/>
                </a:cubicBezTo>
                <a:cubicBezTo>
                  <a:pt x="4847" y="740"/>
                  <a:pt x="4793" y="730"/>
                  <a:pt x="4749" y="711"/>
                </a:cubicBezTo>
                <a:cubicBezTo>
                  <a:pt x="4706" y="692"/>
                  <a:pt x="4671" y="664"/>
                  <a:pt x="4646" y="626"/>
                </a:cubicBezTo>
                <a:cubicBezTo>
                  <a:pt x="4621" y="588"/>
                  <a:pt x="4608" y="545"/>
                  <a:pt x="4607" y="498"/>
                </a:cubicBezTo>
                <a:close/>
                <a:moveTo>
                  <a:pt x="5650" y="561"/>
                </a:moveTo>
                <a:lnTo>
                  <a:pt x="5741" y="572"/>
                </a:lnTo>
                <a:cubicBezTo>
                  <a:pt x="5726" y="625"/>
                  <a:pt x="5700" y="666"/>
                  <a:pt x="5661" y="695"/>
                </a:cubicBezTo>
                <a:cubicBezTo>
                  <a:pt x="5622" y="724"/>
                  <a:pt x="5573" y="739"/>
                  <a:pt x="5513" y="739"/>
                </a:cubicBezTo>
                <a:cubicBezTo>
                  <a:pt x="5437" y="739"/>
                  <a:pt x="5377" y="716"/>
                  <a:pt x="5332" y="669"/>
                </a:cubicBezTo>
                <a:cubicBezTo>
                  <a:pt x="5288" y="622"/>
                  <a:pt x="5266" y="557"/>
                  <a:pt x="5266" y="473"/>
                </a:cubicBezTo>
                <a:cubicBezTo>
                  <a:pt x="5266" y="386"/>
                  <a:pt x="5288" y="318"/>
                  <a:pt x="5333" y="270"/>
                </a:cubicBezTo>
                <a:cubicBezTo>
                  <a:pt x="5378" y="221"/>
                  <a:pt x="5436" y="197"/>
                  <a:pt x="5508" y="197"/>
                </a:cubicBezTo>
                <a:cubicBezTo>
                  <a:pt x="5577" y="197"/>
                  <a:pt x="5634" y="221"/>
                  <a:pt x="5678" y="268"/>
                </a:cubicBezTo>
                <a:cubicBezTo>
                  <a:pt x="5722" y="315"/>
                  <a:pt x="5744" y="382"/>
                  <a:pt x="5744" y="467"/>
                </a:cubicBezTo>
                <a:cubicBezTo>
                  <a:pt x="5744" y="472"/>
                  <a:pt x="5744" y="480"/>
                  <a:pt x="5743" y="491"/>
                </a:cubicBezTo>
                <a:lnTo>
                  <a:pt x="5356" y="491"/>
                </a:lnTo>
                <a:cubicBezTo>
                  <a:pt x="5359" y="548"/>
                  <a:pt x="5376" y="591"/>
                  <a:pt x="5405" y="622"/>
                </a:cubicBezTo>
                <a:cubicBezTo>
                  <a:pt x="5434" y="652"/>
                  <a:pt x="5470" y="667"/>
                  <a:pt x="5513" y="667"/>
                </a:cubicBezTo>
                <a:cubicBezTo>
                  <a:pt x="5546" y="667"/>
                  <a:pt x="5573" y="659"/>
                  <a:pt x="5596" y="642"/>
                </a:cubicBezTo>
                <a:cubicBezTo>
                  <a:pt x="5619" y="625"/>
                  <a:pt x="5637" y="598"/>
                  <a:pt x="5650" y="561"/>
                </a:cubicBezTo>
                <a:close/>
                <a:moveTo>
                  <a:pt x="5361" y="418"/>
                </a:moveTo>
                <a:lnTo>
                  <a:pt x="5651" y="418"/>
                </a:lnTo>
                <a:cubicBezTo>
                  <a:pt x="5647" y="375"/>
                  <a:pt x="5636" y="342"/>
                  <a:pt x="5618" y="320"/>
                </a:cubicBezTo>
                <a:cubicBezTo>
                  <a:pt x="5590" y="287"/>
                  <a:pt x="5554" y="270"/>
                  <a:pt x="5509" y="270"/>
                </a:cubicBezTo>
                <a:cubicBezTo>
                  <a:pt x="5468" y="270"/>
                  <a:pt x="5434" y="283"/>
                  <a:pt x="5407" y="310"/>
                </a:cubicBezTo>
                <a:cubicBezTo>
                  <a:pt x="5380" y="337"/>
                  <a:pt x="5364" y="373"/>
                  <a:pt x="5361" y="418"/>
                </a:cubicBezTo>
                <a:close/>
                <a:moveTo>
                  <a:pt x="5850" y="728"/>
                </a:moveTo>
                <a:lnTo>
                  <a:pt x="5850" y="209"/>
                </a:lnTo>
                <a:lnTo>
                  <a:pt x="5929" y="209"/>
                </a:lnTo>
                <a:lnTo>
                  <a:pt x="5929" y="288"/>
                </a:lnTo>
                <a:cubicBezTo>
                  <a:pt x="5949" y="251"/>
                  <a:pt x="5968" y="226"/>
                  <a:pt x="5985" y="215"/>
                </a:cubicBezTo>
                <a:cubicBezTo>
                  <a:pt x="6002" y="203"/>
                  <a:pt x="6021" y="197"/>
                  <a:pt x="6041" y="197"/>
                </a:cubicBezTo>
                <a:cubicBezTo>
                  <a:pt x="6071" y="197"/>
                  <a:pt x="6101" y="207"/>
                  <a:pt x="6132" y="226"/>
                </a:cubicBezTo>
                <a:lnTo>
                  <a:pt x="6102" y="307"/>
                </a:lnTo>
                <a:cubicBezTo>
                  <a:pt x="6080" y="294"/>
                  <a:pt x="6058" y="288"/>
                  <a:pt x="6037" y="288"/>
                </a:cubicBezTo>
                <a:cubicBezTo>
                  <a:pt x="6018" y="288"/>
                  <a:pt x="6000" y="294"/>
                  <a:pt x="5985" y="305"/>
                </a:cubicBezTo>
                <a:cubicBezTo>
                  <a:pt x="5970" y="317"/>
                  <a:pt x="5959" y="333"/>
                  <a:pt x="5953" y="354"/>
                </a:cubicBezTo>
                <a:cubicBezTo>
                  <a:pt x="5943" y="385"/>
                  <a:pt x="5938" y="419"/>
                  <a:pt x="5938" y="456"/>
                </a:cubicBezTo>
                <a:lnTo>
                  <a:pt x="5938" y="728"/>
                </a:lnTo>
                <a:lnTo>
                  <a:pt x="5850" y="728"/>
                </a:lnTo>
                <a:close/>
                <a:moveTo>
                  <a:pt x="6328" y="728"/>
                </a:moveTo>
                <a:lnTo>
                  <a:pt x="6131" y="209"/>
                </a:lnTo>
                <a:lnTo>
                  <a:pt x="6224" y="209"/>
                </a:lnTo>
                <a:lnTo>
                  <a:pt x="6335" y="520"/>
                </a:lnTo>
                <a:cubicBezTo>
                  <a:pt x="6347" y="553"/>
                  <a:pt x="6358" y="588"/>
                  <a:pt x="6368" y="624"/>
                </a:cubicBezTo>
                <a:cubicBezTo>
                  <a:pt x="6376" y="597"/>
                  <a:pt x="6387" y="564"/>
                  <a:pt x="6401" y="525"/>
                </a:cubicBezTo>
                <a:lnTo>
                  <a:pt x="6516" y="209"/>
                </a:lnTo>
                <a:lnTo>
                  <a:pt x="6606" y="209"/>
                </a:lnTo>
                <a:lnTo>
                  <a:pt x="6410" y="728"/>
                </a:lnTo>
                <a:lnTo>
                  <a:pt x="6328" y="728"/>
                </a:lnTo>
                <a:close/>
                <a:moveTo>
                  <a:pt x="6685" y="113"/>
                </a:moveTo>
                <a:lnTo>
                  <a:pt x="6685" y="12"/>
                </a:lnTo>
                <a:lnTo>
                  <a:pt x="6772" y="12"/>
                </a:lnTo>
                <a:lnTo>
                  <a:pt x="6772" y="113"/>
                </a:lnTo>
                <a:lnTo>
                  <a:pt x="6685" y="113"/>
                </a:lnTo>
                <a:close/>
                <a:moveTo>
                  <a:pt x="6685" y="728"/>
                </a:moveTo>
                <a:lnTo>
                  <a:pt x="6685" y="209"/>
                </a:lnTo>
                <a:lnTo>
                  <a:pt x="6772" y="209"/>
                </a:lnTo>
                <a:lnTo>
                  <a:pt x="6772" y="728"/>
                </a:lnTo>
                <a:lnTo>
                  <a:pt x="6685" y="728"/>
                </a:lnTo>
                <a:close/>
                <a:moveTo>
                  <a:pt x="7245" y="538"/>
                </a:moveTo>
                <a:lnTo>
                  <a:pt x="7331" y="549"/>
                </a:lnTo>
                <a:cubicBezTo>
                  <a:pt x="7322" y="608"/>
                  <a:pt x="7297" y="655"/>
                  <a:pt x="7258" y="689"/>
                </a:cubicBezTo>
                <a:cubicBezTo>
                  <a:pt x="7219" y="722"/>
                  <a:pt x="7172" y="739"/>
                  <a:pt x="7115" y="739"/>
                </a:cubicBezTo>
                <a:cubicBezTo>
                  <a:pt x="7044" y="739"/>
                  <a:pt x="6987" y="716"/>
                  <a:pt x="6944" y="670"/>
                </a:cubicBezTo>
                <a:cubicBezTo>
                  <a:pt x="6901" y="623"/>
                  <a:pt x="6879" y="557"/>
                  <a:pt x="6879" y="470"/>
                </a:cubicBezTo>
                <a:cubicBezTo>
                  <a:pt x="6879" y="414"/>
                  <a:pt x="6888" y="365"/>
                  <a:pt x="6907" y="323"/>
                </a:cubicBezTo>
                <a:cubicBezTo>
                  <a:pt x="6926" y="281"/>
                  <a:pt x="6954" y="250"/>
                  <a:pt x="6992" y="229"/>
                </a:cubicBezTo>
                <a:cubicBezTo>
                  <a:pt x="7030" y="208"/>
                  <a:pt x="7071" y="197"/>
                  <a:pt x="7116" y="197"/>
                </a:cubicBezTo>
                <a:cubicBezTo>
                  <a:pt x="7172" y="197"/>
                  <a:pt x="7218" y="211"/>
                  <a:pt x="7254" y="240"/>
                </a:cubicBezTo>
                <a:cubicBezTo>
                  <a:pt x="7290" y="269"/>
                  <a:pt x="7313" y="309"/>
                  <a:pt x="7323" y="361"/>
                </a:cubicBezTo>
                <a:lnTo>
                  <a:pt x="7237" y="375"/>
                </a:lnTo>
                <a:cubicBezTo>
                  <a:pt x="7229" y="340"/>
                  <a:pt x="7215" y="313"/>
                  <a:pt x="7194" y="296"/>
                </a:cubicBezTo>
                <a:cubicBezTo>
                  <a:pt x="7173" y="279"/>
                  <a:pt x="7148" y="270"/>
                  <a:pt x="7119" y="270"/>
                </a:cubicBezTo>
                <a:cubicBezTo>
                  <a:pt x="7075" y="270"/>
                  <a:pt x="7039" y="286"/>
                  <a:pt x="7011" y="317"/>
                </a:cubicBezTo>
                <a:cubicBezTo>
                  <a:pt x="6984" y="349"/>
                  <a:pt x="6970" y="399"/>
                  <a:pt x="6970" y="468"/>
                </a:cubicBezTo>
                <a:cubicBezTo>
                  <a:pt x="6970" y="537"/>
                  <a:pt x="6983" y="588"/>
                  <a:pt x="7010" y="620"/>
                </a:cubicBezTo>
                <a:cubicBezTo>
                  <a:pt x="7037" y="651"/>
                  <a:pt x="7071" y="667"/>
                  <a:pt x="7114" y="667"/>
                </a:cubicBezTo>
                <a:cubicBezTo>
                  <a:pt x="7149" y="667"/>
                  <a:pt x="7178" y="656"/>
                  <a:pt x="7201" y="635"/>
                </a:cubicBezTo>
                <a:cubicBezTo>
                  <a:pt x="7224" y="614"/>
                  <a:pt x="7238" y="582"/>
                  <a:pt x="7245" y="538"/>
                </a:cubicBezTo>
                <a:close/>
                <a:moveTo>
                  <a:pt x="7761" y="561"/>
                </a:moveTo>
                <a:lnTo>
                  <a:pt x="7852" y="572"/>
                </a:lnTo>
                <a:cubicBezTo>
                  <a:pt x="7838" y="625"/>
                  <a:pt x="7811" y="666"/>
                  <a:pt x="7772" y="695"/>
                </a:cubicBezTo>
                <a:cubicBezTo>
                  <a:pt x="7733" y="724"/>
                  <a:pt x="7684" y="739"/>
                  <a:pt x="7624" y="739"/>
                </a:cubicBezTo>
                <a:cubicBezTo>
                  <a:pt x="7548" y="739"/>
                  <a:pt x="7488" y="716"/>
                  <a:pt x="7444" y="669"/>
                </a:cubicBezTo>
                <a:cubicBezTo>
                  <a:pt x="7399" y="622"/>
                  <a:pt x="7377" y="557"/>
                  <a:pt x="7377" y="473"/>
                </a:cubicBezTo>
                <a:cubicBezTo>
                  <a:pt x="7377" y="386"/>
                  <a:pt x="7399" y="318"/>
                  <a:pt x="7444" y="270"/>
                </a:cubicBezTo>
                <a:cubicBezTo>
                  <a:pt x="7489" y="221"/>
                  <a:pt x="7548" y="197"/>
                  <a:pt x="7619" y="197"/>
                </a:cubicBezTo>
                <a:cubicBezTo>
                  <a:pt x="7688" y="197"/>
                  <a:pt x="7745" y="221"/>
                  <a:pt x="7789" y="268"/>
                </a:cubicBezTo>
                <a:cubicBezTo>
                  <a:pt x="7833" y="315"/>
                  <a:pt x="7855" y="382"/>
                  <a:pt x="7855" y="467"/>
                </a:cubicBezTo>
                <a:cubicBezTo>
                  <a:pt x="7855" y="472"/>
                  <a:pt x="7855" y="480"/>
                  <a:pt x="7854" y="491"/>
                </a:cubicBezTo>
                <a:lnTo>
                  <a:pt x="7468" y="491"/>
                </a:lnTo>
                <a:cubicBezTo>
                  <a:pt x="7471" y="548"/>
                  <a:pt x="7487" y="591"/>
                  <a:pt x="7516" y="622"/>
                </a:cubicBezTo>
                <a:cubicBezTo>
                  <a:pt x="7545" y="652"/>
                  <a:pt x="7582" y="667"/>
                  <a:pt x="7625" y="667"/>
                </a:cubicBezTo>
                <a:cubicBezTo>
                  <a:pt x="7657" y="667"/>
                  <a:pt x="7684" y="659"/>
                  <a:pt x="7707" y="642"/>
                </a:cubicBezTo>
                <a:cubicBezTo>
                  <a:pt x="7730" y="625"/>
                  <a:pt x="7748" y="598"/>
                  <a:pt x="7761" y="561"/>
                </a:cubicBezTo>
                <a:close/>
                <a:moveTo>
                  <a:pt x="7473" y="418"/>
                </a:moveTo>
                <a:lnTo>
                  <a:pt x="7762" y="418"/>
                </a:lnTo>
                <a:cubicBezTo>
                  <a:pt x="7758" y="375"/>
                  <a:pt x="7747" y="342"/>
                  <a:pt x="7729" y="320"/>
                </a:cubicBezTo>
                <a:cubicBezTo>
                  <a:pt x="7701" y="287"/>
                  <a:pt x="7665" y="270"/>
                  <a:pt x="7620" y="270"/>
                </a:cubicBezTo>
                <a:cubicBezTo>
                  <a:pt x="7580" y="270"/>
                  <a:pt x="7546" y="283"/>
                  <a:pt x="7518" y="310"/>
                </a:cubicBezTo>
                <a:cubicBezTo>
                  <a:pt x="7491" y="337"/>
                  <a:pt x="7476" y="373"/>
                  <a:pt x="7473" y="418"/>
                </a:cubicBezTo>
                <a:close/>
              </a:path>
            </a:pathLst>
          </a:custGeom>
          <a:solidFill>
            <a:srgbClr val="00B050"/>
          </a:solidFill>
          <a:ln w="19050">
            <a:solidFill>
              <a:srgbClr val="00B050"/>
            </a:solidFill>
            <a:round/>
            <a:headEnd/>
            <a:tailEnd/>
          </a:ln>
        </p:spPr>
        <p:txBody>
          <a:bodyPr>
            <a:prstTxWarp prst="textNoShape">
              <a:avLst/>
            </a:prstTxWarp>
          </a:bodyPr>
          <a:lstStyle/>
          <a:p>
            <a:endParaRPr lang="en-US"/>
          </a:p>
        </p:txBody>
      </p:sp>
      <p:sp>
        <p:nvSpPr>
          <p:cNvPr id="40968" name="Shape 138"/>
          <p:cNvSpPr>
            <a:spLocks noChangeArrowheads="1"/>
          </p:cNvSpPr>
          <p:nvPr/>
        </p:nvSpPr>
        <p:spPr bwMode="auto">
          <a:xfrm rot="-1258759">
            <a:off x="5413375" y="2740025"/>
            <a:ext cx="3276600" cy="339725"/>
          </a:xfrm>
          <a:custGeom>
            <a:avLst/>
            <a:gdLst>
              <a:gd name="T0" fmla="*/ 0 w 10386"/>
              <a:gd name="T1" fmla="*/ 0 h 740"/>
              <a:gd name="T2" fmla="*/ 10386 w 10386"/>
              <a:gd name="T3" fmla="*/ 740 h 740"/>
            </a:gdLst>
            <a:ahLst/>
            <a:cxnLst/>
            <a:rect l="T0" t="T1" r="T2" b="T3"/>
            <a:pathLst>
              <a:path w="10386" h="740" extrusionOk="0">
                <a:moveTo>
                  <a:pt x="0" y="728"/>
                </a:moveTo>
                <a:lnTo>
                  <a:pt x="0" y="12"/>
                </a:lnTo>
                <a:lnTo>
                  <a:pt x="270" y="12"/>
                </a:lnTo>
                <a:cubicBezTo>
                  <a:pt x="317" y="12"/>
                  <a:pt x="353" y="14"/>
                  <a:pt x="378" y="19"/>
                </a:cubicBezTo>
                <a:cubicBezTo>
                  <a:pt x="413" y="24"/>
                  <a:pt x="443" y="35"/>
                  <a:pt x="467" y="52"/>
                </a:cubicBezTo>
                <a:cubicBezTo>
                  <a:pt x="490" y="69"/>
                  <a:pt x="509" y="92"/>
                  <a:pt x="524" y="121"/>
                </a:cubicBezTo>
                <a:cubicBezTo>
                  <a:pt x="539" y="151"/>
                  <a:pt x="546" y="184"/>
                  <a:pt x="546" y="219"/>
                </a:cubicBezTo>
                <a:cubicBezTo>
                  <a:pt x="546" y="280"/>
                  <a:pt x="527" y="331"/>
                  <a:pt x="488" y="373"/>
                </a:cubicBezTo>
                <a:cubicBezTo>
                  <a:pt x="449" y="416"/>
                  <a:pt x="379" y="437"/>
                  <a:pt x="278" y="437"/>
                </a:cubicBezTo>
                <a:lnTo>
                  <a:pt x="94" y="437"/>
                </a:lnTo>
                <a:lnTo>
                  <a:pt x="94" y="728"/>
                </a:lnTo>
                <a:lnTo>
                  <a:pt x="0" y="728"/>
                </a:lnTo>
                <a:close/>
                <a:moveTo>
                  <a:pt x="94" y="352"/>
                </a:moveTo>
                <a:lnTo>
                  <a:pt x="279" y="352"/>
                </a:lnTo>
                <a:cubicBezTo>
                  <a:pt x="340" y="352"/>
                  <a:pt x="384" y="341"/>
                  <a:pt x="410" y="318"/>
                </a:cubicBezTo>
                <a:cubicBezTo>
                  <a:pt x="435" y="295"/>
                  <a:pt x="448" y="263"/>
                  <a:pt x="448" y="222"/>
                </a:cubicBezTo>
                <a:cubicBezTo>
                  <a:pt x="448" y="192"/>
                  <a:pt x="440" y="166"/>
                  <a:pt x="425" y="145"/>
                </a:cubicBezTo>
                <a:cubicBezTo>
                  <a:pt x="410" y="124"/>
                  <a:pt x="391" y="110"/>
                  <a:pt x="366" y="103"/>
                </a:cubicBezTo>
                <a:cubicBezTo>
                  <a:pt x="350" y="98"/>
                  <a:pt x="320" y="96"/>
                  <a:pt x="277" y="96"/>
                </a:cubicBezTo>
                <a:lnTo>
                  <a:pt x="94" y="96"/>
                </a:lnTo>
                <a:lnTo>
                  <a:pt x="94" y="352"/>
                </a:lnTo>
                <a:close/>
                <a:moveTo>
                  <a:pt x="654" y="728"/>
                </a:moveTo>
                <a:lnTo>
                  <a:pt x="654" y="209"/>
                </a:lnTo>
                <a:lnTo>
                  <a:pt x="733" y="209"/>
                </a:lnTo>
                <a:lnTo>
                  <a:pt x="733" y="288"/>
                </a:lnTo>
                <a:cubicBezTo>
                  <a:pt x="754" y="251"/>
                  <a:pt x="772" y="226"/>
                  <a:pt x="789" y="215"/>
                </a:cubicBezTo>
                <a:cubicBezTo>
                  <a:pt x="806" y="203"/>
                  <a:pt x="825" y="197"/>
                  <a:pt x="846" y="197"/>
                </a:cubicBezTo>
                <a:cubicBezTo>
                  <a:pt x="875" y="197"/>
                  <a:pt x="905" y="207"/>
                  <a:pt x="936" y="226"/>
                </a:cubicBezTo>
                <a:lnTo>
                  <a:pt x="906" y="307"/>
                </a:lnTo>
                <a:cubicBezTo>
                  <a:pt x="885" y="294"/>
                  <a:pt x="863" y="288"/>
                  <a:pt x="841" y="288"/>
                </a:cubicBezTo>
                <a:cubicBezTo>
                  <a:pt x="822" y="288"/>
                  <a:pt x="805" y="294"/>
                  <a:pt x="790" y="305"/>
                </a:cubicBezTo>
                <a:cubicBezTo>
                  <a:pt x="775" y="317"/>
                  <a:pt x="764" y="333"/>
                  <a:pt x="757" y="354"/>
                </a:cubicBezTo>
                <a:cubicBezTo>
                  <a:pt x="747" y="385"/>
                  <a:pt x="742" y="419"/>
                  <a:pt x="742" y="456"/>
                </a:cubicBezTo>
                <a:lnTo>
                  <a:pt x="742" y="728"/>
                </a:lnTo>
                <a:lnTo>
                  <a:pt x="654" y="728"/>
                </a:lnTo>
                <a:close/>
                <a:moveTo>
                  <a:pt x="956" y="468"/>
                </a:moveTo>
                <a:cubicBezTo>
                  <a:pt x="956" y="372"/>
                  <a:pt x="983" y="301"/>
                  <a:pt x="1036" y="255"/>
                </a:cubicBezTo>
                <a:cubicBezTo>
                  <a:pt x="1081" y="216"/>
                  <a:pt x="1135" y="197"/>
                  <a:pt x="1199" y="197"/>
                </a:cubicBezTo>
                <a:cubicBezTo>
                  <a:pt x="1270" y="197"/>
                  <a:pt x="1329" y="220"/>
                  <a:pt x="1374" y="267"/>
                </a:cubicBezTo>
                <a:cubicBezTo>
                  <a:pt x="1419" y="314"/>
                  <a:pt x="1441" y="378"/>
                  <a:pt x="1441" y="461"/>
                </a:cubicBezTo>
                <a:cubicBezTo>
                  <a:pt x="1441" y="528"/>
                  <a:pt x="1431" y="580"/>
                  <a:pt x="1411" y="618"/>
                </a:cubicBezTo>
                <a:cubicBezTo>
                  <a:pt x="1391" y="657"/>
                  <a:pt x="1362" y="687"/>
                  <a:pt x="1324" y="708"/>
                </a:cubicBezTo>
                <a:cubicBezTo>
                  <a:pt x="1286" y="729"/>
                  <a:pt x="1244" y="739"/>
                  <a:pt x="1199" y="739"/>
                </a:cubicBezTo>
                <a:cubicBezTo>
                  <a:pt x="1126" y="739"/>
                  <a:pt x="1068" y="716"/>
                  <a:pt x="1023" y="669"/>
                </a:cubicBezTo>
                <a:cubicBezTo>
                  <a:pt x="978" y="623"/>
                  <a:pt x="956" y="556"/>
                  <a:pt x="956" y="468"/>
                </a:cubicBezTo>
                <a:close/>
                <a:moveTo>
                  <a:pt x="1046" y="468"/>
                </a:moveTo>
                <a:cubicBezTo>
                  <a:pt x="1046" y="535"/>
                  <a:pt x="1060" y="585"/>
                  <a:pt x="1089" y="618"/>
                </a:cubicBezTo>
                <a:cubicBezTo>
                  <a:pt x="1118" y="651"/>
                  <a:pt x="1155" y="667"/>
                  <a:pt x="1199" y="667"/>
                </a:cubicBezTo>
                <a:cubicBezTo>
                  <a:pt x="1242" y="667"/>
                  <a:pt x="1279" y="650"/>
                  <a:pt x="1308" y="617"/>
                </a:cubicBezTo>
                <a:cubicBezTo>
                  <a:pt x="1337" y="584"/>
                  <a:pt x="1351" y="533"/>
                  <a:pt x="1351" y="465"/>
                </a:cubicBezTo>
                <a:cubicBezTo>
                  <a:pt x="1351" y="401"/>
                  <a:pt x="1336" y="353"/>
                  <a:pt x="1307" y="320"/>
                </a:cubicBezTo>
                <a:cubicBezTo>
                  <a:pt x="1278" y="287"/>
                  <a:pt x="1242" y="270"/>
                  <a:pt x="1199" y="270"/>
                </a:cubicBezTo>
                <a:cubicBezTo>
                  <a:pt x="1155" y="270"/>
                  <a:pt x="1118" y="286"/>
                  <a:pt x="1089" y="319"/>
                </a:cubicBezTo>
                <a:cubicBezTo>
                  <a:pt x="1060" y="352"/>
                  <a:pt x="1046" y="402"/>
                  <a:pt x="1046" y="468"/>
                </a:cubicBezTo>
                <a:close/>
                <a:moveTo>
                  <a:pt x="1565" y="728"/>
                </a:moveTo>
                <a:lnTo>
                  <a:pt x="1565" y="277"/>
                </a:lnTo>
                <a:lnTo>
                  <a:pt x="1488" y="277"/>
                </a:lnTo>
                <a:lnTo>
                  <a:pt x="1488" y="209"/>
                </a:lnTo>
                <a:lnTo>
                  <a:pt x="1565" y="209"/>
                </a:lnTo>
                <a:lnTo>
                  <a:pt x="1565" y="154"/>
                </a:lnTo>
                <a:cubicBezTo>
                  <a:pt x="1565" y="119"/>
                  <a:pt x="1568" y="93"/>
                  <a:pt x="1575" y="76"/>
                </a:cubicBezTo>
                <a:cubicBezTo>
                  <a:pt x="1583" y="53"/>
                  <a:pt x="1598" y="35"/>
                  <a:pt x="1619" y="21"/>
                </a:cubicBezTo>
                <a:cubicBezTo>
                  <a:pt x="1640" y="7"/>
                  <a:pt x="1670" y="0"/>
                  <a:pt x="1709" y="0"/>
                </a:cubicBezTo>
                <a:cubicBezTo>
                  <a:pt x="1734" y="0"/>
                  <a:pt x="1761" y="3"/>
                  <a:pt x="1791" y="8"/>
                </a:cubicBezTo>
                <a:lnTo>
                  <a:pt x="1778" y="85"/>
                </a:lnTo>
                <a:cubicBezTo>
                  <a:pt x="1759" y="82"/>
                  <a:pt x="1742" y="80"/>
                  <a:pt x="1726" y="80"/>
                </a:cubicBezTo>
                <a:cubicBezTo>
                  <a:pt x="1699" y="80"/>
                  <a:pt x="1680" y="86"/>
                  <a:pt x="1669" y="97"/>
                </a:cubicBezTo>
                <a:cubicBezTo>
                  <a:pt x="1658" y="108"/>
                  <a:pt x="1653" y="130"/>
                  <a:pt x="1653" y="161"/>
                </a:cubicBezTo>
                <a:lnTo>
                  <a:pt x="1653" y="209"/>
                </a:lnTo>
                <a:lnTo>
                  <a:pt x="1754" y="209"/>
                </a:lnTo>
                <a:lnTo>
                  <a:pt x="1754" y="277"/>
                </a:lnTo>
                <a:lnTo>
                  <a:pt x="1653" y="277"/>
                </a:lnTo>
                <a:lnTo>
                  <a:pt x="1653" y="728"/>
                </a:lnTo>
                <a:lnTo>
                  <a:pt x="1565" y="728"/>
                </a:lnTo>
                <a:close/>
                <a:moveTo>
                  <a:pt x="2177" y="561"/>
                </a:moveTo>
                <a:lnTo>
                  <a:pt x="2268" y="572"/>
                </a:lnTo>
                <a:cubicBezTo>
                  <a:pt x="2254" y="625"/>
                  <a:pt x="2227" y="666"/>
                  <a:pt x="2188" y="695"/>
                </a:cubicBezTo>
                <a:cubicBezTo>
                  <a:pt x="2149" y="724"/>
                  <a:pt x="2100" y="739"/>
                  <a:pt x="2040" y="739"/>
                </a:cubicBezTo>
                <a:cubicBezTo>
                  <a:pt x="1964" y="739"/>
                  <a:pt x="1904" y="716"/>
                  <a:pt x="1860" y="669"/>
                </a:cubicBezTo>
                <a:cubicBezTo>
                  <a:pt x="1815" y="622"/>
                  <a:pt x="1793" y="557"/>
                  <a:pt x="1793" y="473"/>
                </a:cubicBezTo>
                <a:cubicBezTo>
                  <a:pt x="1793" y="386"/>
                  <a:pt x="1815" y="318"/>
                  <a:pt x="1860" y="270"/>
                </a:cubicBezTo>
                <a:cubicBezTo>
                  <a:pt x="1905" y="221"/>
                  <a:pt x="1964" y="197"/>
                  <a:pt x="2035" y="197"/>
                </a:cubicBezTo>
                <a:cubicBezTo>
                  <a:pt x="2104" y="197"/>
                  <a:pt x="2161" y="221"/>
                  <a:pt x="2205" y="268"/>
                </a:cubicBezTo>
                <a:cubicBezTo>
                  <a:pt x="2249" y="315"/>
                  <a:pt x="2271" y="382"/>
                  <a:pt x="2271" y="467"/>
                </a:cubicBezTo>
                <a:cubicBezTo>
                  <a:pt x="2271" y="472"/>
                  <a:pt x="2271" y="480"/>
                  <a:pt x="2270" y="491"/>
                </a:cubicBezTo>
                <a:lnTo>
                  <a:pt x="1884" y="491"/>
                </a:lnTo>
                <a:cubicBezTo>
                  <a:pt x="1887" y="548"/>
                  <a:pt x="1903" y="591"/>
                  <a:pt x="1932" y="622"/>
                </a:cubicBezTo>
                <a:cubicBezTo>
                  <a:pt x="1961" y="652"/>
                  <a:pt x="1998" y="667"/>
                  <a:pt x="2041" y="667"/>
                </a:cubicBezTo>
                <a:cubicBezTo>
                  <a:pt x="2073" y="667"/>
                  <a:pt x="2100" y="659"/>
                  <a:pt x="2123" y="642"/>
                </a:cubicBezTo>
                <a:cubicBezTo>
                  <a:pt x="2146" y="625"/>
                  <a:pt x="2164" y="598"/>
                  <a:pt x="2177" y="561"/>
                </a:cubicBezTo>
                <a:close/>
                <a:moveTo>
                  <a:pt x="1889" y="418"/>
                </a:moveTo>
                <a:lnTo>
                  <a:pt x="2178" y="418"/>
                </a:lnTo>
                <a:cubicBezTo>
                  <a:pt x="2174" y="375"/>
                  <a:pt x="2163" y="342"/>
                  <a:pt x="2145" y="320"/>
                </a:cubicBezTo>
                <a:cubicBezTo>
                  <a:pt x="2117" y="287"/>
                  <a:pt x="2081" y="270"/>
                  <a:pt x="2036" y="270"/>
                </a:cubicBezTo>
                <a:cubicBezTo>
                  <a:pt x="1996" y="270"/>
                  <a:pt x="1962" y="283"/>
                  <a:pt x="1934" y="310"/>
                </a:cubicBezTo>
                <a:cubicBezTo>
                  <a:pt x="1907" y="337"/>
                  <a:pt x="1892" y="373"/>
                  <a:pt x="1889" y="418"/>
                </a:cubicBezTo>
                <a:close/>
                <a:moveTo>
                  <a:pt x="2343" y="573"/>
                </a:moveTo>
                <a:lnTo>
                  <a:pt x="2430" y="559"/>
                </a:lnTo>
                <a:cubicBezTo>
                  <a:pt x="2435" y="594"/>
                  <a:pt x="2448" y="620"/>
                  <a:pt x="2471" y="639"/>
                </a:cubicBezTo>
                <a:cubicBezTo>
                  <a:pt x="2493" y="658"/>
                  <a:pt x="2524" y="667"/>
                  <a:pt x="2564" y="667"/>
                </a:cubicBezTo>
                <a:cubicBezTo>
                  <a:pt x="2605" y="667"/>
                  <a:pt x="2635" y="659"/>
                  <a:pt x="2654" y="642"/>
                </a:cubicBezTo>
                <a:cubicBezTo>
                  <a:pt x="2674" y="626"/>
                  <a:pt x="2684" y="607"/>
                  <a:pt x="2684" y="584"/>
                </a:cubicBezTo>
                <a:cubicBezTo>
                  <a:pt x="2684" y="565"/>
                  <a:pt x="2675" y="549"/>
                  <a:pt x="2658" y="538"/>
                </a:cubicBezTo>
                <a:cubicBezTo>
                  <a:pt x="2646" y="530"/>
                  <a:pt x="2616" y="520"/>
                  <a:pt x="2568" y="508"/>
                </a:cubicBezTo>
                <a:cubicBezTo>
                  <a:pt x="2503" y="491"/>
                  <a:pt x="2459" y="477"/>
                  <a:pt x="2434" y="466"/>
                </a:cubicBezTo>
                <a:cubicBezTo>
                  <a:pt x="2409" y="454"/>
                  <a:pt x="2390" y="437"/>
                  <a:pt x="2377" y="416"/>
                </a:cubicBezTo>
                <a:cubicBezTo>
                  <a:pt x="2364" y="395"/>
                  <a:pt x="2358" y="372"/>
                  <a:pt x="2358" y="347"/>
                </a:cubicBezTo>
                <a:cubicBezTo>
                  <a:pt x="2358" y="324"/>
                  <a:pt x="2363" y="302"/>
                  <a:pt x="2374" y="283"/>
                </a:cubicBezTo>
                <a:cubicBezTo>
                  <a:pt x="2385" y="263"/>
                  <a:pt x="2399" y="246"/>
                  <a:pt x="2417" y="233"/>
                </a:cubicBezTo>
                <a:cubicBezTo>
                  <a:pt x="2430" y="223"/>
                  <a:pt x="2449" y="215"/>
                  <a:pt x="2473" y="208"/>
                </a:cubicBezTo>
                <a:cubicBezTo>
                  <a:pt x="2496" y="201"/>
                  <a:pt x="2522" y="197"/>
                  <a:pt x="2549" y="197"/>
                </a:cubicBezTo>
                <a:cubicBezTo>
                  <a:pt x="2590" y="197"/>
                  <a:pt x="2625" y="203"/>
                  <a:pt x="2656" y="215"/>
                </a:cubicBezTo>
                <a:cubicBezTo>
                  <a:pt x="2687" y="226"/>
                  <a:pt x="2709" y="242"/>
                  <a:pt x="2724" y="263"/>
                </a:cubicBezTo>
                <a:cubicBezTo>
                  <a:pt x="2739" y="282"/>
                  <a:pt x="2749" y="309"/>
                  <a:pt x="2754" y="343"/>
                </a:cubicBezTo>
                <a:lnTo>
                  <a:pt x="2668" y="354"/>
                </a:lnTo>
                <a:cubicBezTo>
                  <a:pt x="2665" y="327"/>
                  <a:pt x="2653" y="307"/>
                  <a:pt x="2634" y="292"/>
                </a:cubicBezTo>
                <a:cubicBezTo>
                  <a:pt x="2615" y="277"/>
                  <a:pt x="2589" y="270"/>
                  <a:pt x="2555" y="270"/>
                </a:cubicBezTo>
                <a:cubicBezTo>
                  <a:pt x="2515" y="270"/>
                  <a:pt x="2486" y="277"/>
                  <a:pt x="2469" y="290"/>
                </a:cubicBezTo>
                <a:cubicBezTo>
                  <a:pt x="2452" y="303"/>
                  <a:pt x="2443" y="319"/>
                  <a:pt x="2443" y="336"/>
                </a:cubicBezTo>
                <a:cubicBezTo>
                  <a:pt x="2443" y="348"/>
                  <a:pt x="2447" y="358"/>
                  <a:pt x="2454" y="367"/>
                </a:cubicBezTo>
                <a:cubicBezTo>
                  <a:pt x="2461" y="376"/>
                  <a:pt x="2472" y="384"/>
                  <a:pt x="2487" y="391"/>
                </a:cubicBezTo>
                <a:cubicBezTo>
                  <a:pt x="2496" y="394"/>
                  <a:pt x="2522" y="401"/>
                  <a:pt x="2565" y="413"/>
                </a:cubicBezTo>
                <a:cubicBezTo>
                  <a:pt x="2627" y="430"/>
                  <a:pt x="2670" y="443"/>
                  <a:pt x="2695" y="454"/>
                </a:cubicBezTo>
                <a:cubicBezTo>
                  <a:pt x="2720" y="465"/>
                  <a:pt x="2739" y="480"/>
                  <a:pt x="2753" y="500"/>
                </a:cubicBezTo>
                <a:cubicBezTo>
                  <a:pt x="2767" y="520"/>
                  <a:pt x="2774" y="545"/>
                  <a:pt x="2774" y="575"/>
                </a:cubicBezTo>
                <a:cubicBezTo>
                  <a:pt x="2774" y="604"/>
                  <a:pt x="2765" y="632"/>
                  <a:pt x="2748" y="658"/>
                </a:cubicBezTo>
                <a:cubicBezTo>
                  <a:pt x="2731" y="684"/>
                  <a:pt x="2707" y="704"/>
                  <a:pt x="2674" y="718"/>
                </a:cubicBezTo>
                <a:cubicBezTo>
                  <a:pt x="2642" y="732"/>
                  <a:pt x="2606" y="739"/>
                  <a:pt x="2565" y="739"/>
                </a:cubicBezTo>
                <a:cubicBezTo>
                  <a:pt x="2498" y="739"/>
                  <a:pt x="2446" y="725"/>
                  <a:pt x="2411" y="697"/>
                </a:cubicBezTo>
                <a:cubicBezTo>
                  <a:pt x="2376" y="669"/>
                  <a:pt x="2353" y="628"/>
                  <a:pt x="2343" y="573"/>
                </a:cubicBezTo>
                <a:close/>
                <a:moveTo>
                  <a:pt x="2843" y="573"/>
                </a:moveTo>
                <a:lnTo>
                  <a:pt x="2930" y="559"/>
                </a:lnTo>
                <a:cubicBezTo>
                  <a:pt x="2935" y="594"/>
                  <a:pt x="2948" y="620"/>
                  <a:pt x="2971" y="639"/>
                </a:cubicBezTo>
                <a:cubicBezTo>
                  <a:pt x="2993" y="658"/>
                  <a:pt x="3024" y="667"/>
                  <a:pt x="3064" y="667"/>
                </a:cubicBezTo>
                <a:cubicBezTo>
                  <a:pt x="3105" y="667"/>
                  <a:pt x="3135" y="659"/>
                  <a:pt x="3154" y="642"/>
                </a:cubicBezTo>
                <a:cubicBezTo>
                  <a:pt x="3174" y="626"/>
                  <a:pt x="3184" y="607"/>
                  <a:pt x="3184" y="584"/>
                </a:cubicBezTo>
                <a:cubicBezTo>
                  <a:pt x="3184" y="565"/>
                  <a:pt x="3175" y="549"/>
                  <a:pt x="3158" y="538"/>
                </a:cubicBezTo>
                <a:cubicBezTo>
                  <a:pt x="3146" y="530"/>
                  <a:pt x="3116" y="520"/>
                  <a:pt x="3068" y="508"/>
                </a:cubicBezTo>
                <a:cubicBezTo>
                  <a:pt x="3003" y="491"/>
                  <a:pt x="2959" y="477"/>
                  <a:pt x="2934" y="466"/>
                </a:cubicBezTo>
                <a:cubicBezTo>
                  <a:pt x="2909" y="454"/>
                  <a:pt x="2890" y="437"/>
                  <a:pt x="2877" y="416"/>
                </a:cubicBezTo>
                <a:cubicBezTo>
                  <a:pt x="2864" y="395"/>
                  <a:pt x="2858" y="372"/>
                  <a:pt x="2858" y="347"/>
                </a:cubicBezTo>
                <a:cubicBezTo>
                  <a:pt x="2858" y="324"/>
                  <a:pt x="2863" y="302"/>
                  <a:pt x="2874" y="283"/>
                </a:cubicBezTo>
                <a:cubicBezTo>
                  <a:pt x="2885" y="263"/>
                  <a:pt x="2899" y="246"/>
                  <a:pt x="2917" y="233"/>
                </a:cubicBezTo>
                <a:cubicBezTo>
                  <a:pt x="2930" y="223"/>
                  <a:pt x="2949" y="215"/>
                  <a:pt x="2973" y="208"/>
                </a:cubicBezTo>
                <a:cubicBezTo>
                  <a:pt x="2996" y="201"/>
                  <a:pt x="3022" y="197"/>
                  <a:pt x="3049" y="197"/>
                </a:cubicBezTo>
                <a:cubicBezTo>
                  <a:pt x="3090" y="197"/>
                  <a:pt x="3125" y="203"/>
                  <a:pt x="3156" y="215"/>
                </a:cubicBezTo>
                <a:cubicBezTo>
                  <a:pt x="3187" y="226"/>
                  <a:pt x="3209" y="242"/>
                  <a:pt x="3224" y="263"/>
                </a:cubicBezTo>
                <a:cubicBezTo>
                  <a:pt x="3239" y="282"/>
                  <a:pt x="3249" y="309"/>
                  <a:pt x="3254" y="343"/>
                </a:cubicBezTo>
                <a:lnTo>
                  <a:pt x="3168" y="354"/>
                </a:lnTo>
                <a:cubicBezTo>
                  <a:pt x="3165" y="327"/>
                  <a:pt x="3153" y="307"/>
                  <a:pt x="3134" y="292"/>
                </a:cubicBezTo>
                <a:cubicBezTo>
                  <a:pt x="3115" y="277"/>
                  <a:pt x="3089" y="270"/>
                  <a:pt x="3055" y="270"/>
                </a:cubicBezTo>
                <a:cubicBezTo>
                  <a:pt x="3015" y="270"/>
                  <a:pt x="2986" y="277"/>
                  <a:pt x="2969" y="290"/>
                </a:cubicBezTo>
                <a:cubicBezTo>
                  <a:pt x="2952" y="303"/>
                  <a:pt x="2943" y="319"/>
                  <a:pt x="2943" y="336"/>
                </a:cubicBezTo>
                <a:cubicBezTo>
                  <a:pt x="2943" y="348"/>
                  <a:pt x="2947" y="358"/>
                  <a:pt x="2954" y="367"/>
                </a:cubicBezTo>
                <a:cubicBezTo>
                  <a:pt x="2961" y="376"/>
                  <a:pt x="2972" y="384"/>
                  <a:pt x="2987" y="391"/>
                </a:cubicBezTo>
                <a:cubicBezTo>
                  <a:pt x="2996" y="394"/>
                  <a:pt x="3022" y="401"/>
                  <a:pt x="3065" y="413"/>
                </a:cubicBezTo>
                <a:cubicBezTo>
                  <a:pt x="3127" y="430"/>
                  <a:pt x="3170" y="443"/>
                  <a:pt x="3195" y="454"/>
                </a:cubicBezTo>
                <a:cubicBezTo>
                  <a:pt x="3220" y="465"/>
                  <a:pt x="3239" y="480"/>
                  <a:pt x="3253" y="500"/>
                </a:cubicBezTo>
                <a:cubicBezTo>
                  <a:pt x="3267" y="520"/>
                  <a:pt x="3274" y="545"/>
                  <a:pt x="3274" y="575"/>
                </a:cubicBezTo>
                <a:cubicBezTo>
                  <a:pt x="3274" y="604"/>
                  <a:pt x="3265" y="632"/>
                  <a:pt x="3248" y="658"/>
                </a:cubicBezTo>
                <a:cubicBezTo>
                  <a:pt x="3231" y="684"/>
                  <a:pt x="3207" y="704"/>
                  <a:pt x="3174" y="718"/>
                </a:cubicBezTo>
                <a:cubicBezTo>
                  <a:pt x="3142" y="732"/>
                  <a:pt x="3106" y="739"/>
                  <a:pt x="3065" y="739"/>
                </a:cubicBezTo>
                <a:cubicBezTo>
                  <a:pt x="2998" y="739"/>
                  <a:pt x="2946" y="725"/>
                  <a:pt x="2911" y="697"/>
                </a:cubicBezTo>
                <a:cubicBezTo>
                  <a:pt x="2876" y="669"/>
                  <a:pt x="2853" y="628"/>
                  <a:pt x="2843" y="573"/>
                </a:cubicBezTo>
                <a:close/>
                <a:moveTo>
                  <a:pt x="3379" y="113"/>
                </a:moveTo>
                <a:lnTo>
                  <a:pt x="3379" y="12"/>
                </a:lnTo>
                <a:lnTo>
                  <a:pt x="3467" y="12"/>
                </a:lnTo>
                <a:lnTo>
                  <a:pt x="3467" y="113"/>
                </a:lnTo>
                <a:lnTo>
                  <a:pt x="3379" y="113"/>
                </a:lnTo>
                <a:close/>
                <a:moveTo>
                  <a:pt x="3379" y="728"/>
                </a:moveTo>
                <a:lnTo>
                  <a:pt x="3379" y="209"/>
                </a:lnTo>
                <a:lnTo>
                  <a:pt x="3467" y="209"/>
                </a:lnTo>
                <a:lnTo>
                  <a:pt x="3467" y="728"/>
                </a:lnTo>
                <a:lnTo>
                  <a:pt x="3379" y="728"/>
                </a:lnTo>
                <a:close/>
                <a:moveTo>
                  <a:pt x="3568" y="468"/>
                </a:moveTo>
                <a:cubicBezTo>
                  <a:pt x="3568" y="372"/>
                  <a:pt x="3595" y="301"/>
                  <a:pt x="3648" y="255"/>
                </a:cubicBezTo>
                <a:cubicBezTo>
                  <a:pt x="3693" y="216"/>
                  <a:pt x="3747" y="197"/>
                  <a:pt x="3811" y="197"/>
                </a:cubicBezTo>
                <a:cubicBezTo>
                  <a:pt x="3882" y="197"/>
                  <a:pt x="3941" y="220"/>
                  <a:pt x="3986" y="267"/>
                </a:cubicBezTo>
                <a:cubicBezTo>
                  <a:pt x="4031" y="314"/>
                  <a:pt x="4054" y="378"/>
                  <a:pt x="4054" y="461"/>
                </a:cubicBezTo>
                <a:cubicBezTo>
                  <a:pt x="4054" y="528"/>
                  <a:pt x="4044" y="580"/>
                  <a:pt x="4024" y="618"/>
                </a:cubicBezTo>
                <a:cubicBezTo>
                  <a:pt x="4004" y="657"/>
                  <a:pt x="3975" y="687"/>
                  <a:pt x="3936" y="708"/>
                </a:cubicBezTo>
                <a:cubicBezTo>
                  <a:pt x="3898" y="729"/>
                  <a:pt x="3856" y="739"/>
                  <a:pt x="3811" y="739"/>
                </a:cubicBezTo>
                <a:cubicBezTo>
                  <a:pt x="3738" y="739"/>
                  <a:pt x="3680" y="716"/>
                  <a:pt x="3635" y="669"/>
                </a:cubicBezTo>
                <a:cubicBezTo>
                  <a:pt x="3590" y="623"/>
                  <a:pt x="3568" y="556"/>
                  <a:pt x="3568" y="468"/>
                </a:cubicBezTo>
                <a:close/>
                <a:moveTo>
                  <a:pt x="3658" y="468"/>
                </a:moveTo>
                <a:cubicBezTo>
                  <a:pt x="3658" y="535"/>
                  <a:pt x="3673" y="585"/>
                  <a:pt x="3702" y="618"/>
                </a:cubicBezTo>
                <a:cubicBezTo>
                  <a:pt x="3731" y="651"/>
                  <a:pt x="3767" y="667"/>
                  <a:pt x="3811" y="667"/>
                </a:cubicBezTo>
                <a:cubicBezTo>
                  <a:pt x="3854" y="667"/>
                  <a:pt x="3891" y="650"/>
                  <a:pt x="3920" y="617"/>
                </a:cubicBezTo>
                <a:cubicBezTo>
                  <a:pt x="3949" y="584"/>
                  <a:pt x="3963" y="533"/>
                  <a:pt x="3963" y="465"/>
                </a:cubicBezTo>
                <a:cubicBezTo>
                  <a:pt x="3963" y="401"/>
                  <a:pt x="3949" y="353"/>
                  <a:pt x="3920" y="320"/>
                </a:cubicBezTo>
                <a:cubicBezTo>
                  <a:pt x="3891" y="287"/>
                  <a:pt x="3854" y="270"/>
                  <a:pt x="3811" y="270"/>
                </a:cubicBezTo>
                <a:cubicBezTo>
                  <a:pt x="3767" y="270"/>
                  <a:pt x="3731" y="286"/>
                  <a:pt x="3702" y="319"/>
                </a:cubicBezTo>
                <a:cubicBezTo>
                  <a:pt x="3673" y="352"/>
                  <a:pt x="3658" y="402"/>
                  <a:pt x="3658" y="468"/>
                </a:cubicBezTo>
                <a:close/>
                <a:moveTo>
                  <a:pt x="4157" y="728"/>
                </a:moveTo>
                <a:lnTo>
                  <a:pt x="4157" y="209"/>
                </a:lnTo>
                <a:lnTo>
                  <a:pt x="4236" y="209"/>
                </a:lnTo>
                <a:lnTo>
                  <a:pt x="4236" y="283"/>
                </a:lnTo>
                <a:cubicBezTo>
                  <a:pt x="4274" y="226"/>
                  <a:pt x="4329" y="197"/>
                  <a:pt x="4401" y="197"/>
                </a:cubicBezTo>
                <a:cubicBezTo>
                  <a:pt x="4432" y="197"/>
                  <a:pt x="4461" y="203"/>
                  <a:pt x="4487" y="214"/>
                </a:cubicBezTo>
                <a:cubicBezTo>
                  <a:pt x="4513" y="225"/>
                  <a:pt x="4533" y="240"/>
                  <a:pt x="4546" y="258"/>
                </a:cubicBezTo>
                <a:cubicBezTo>
                  <a:pt x="4559" y="277"/>
                  <a:pt x="4568" y="298"/>
                  <a:pt x="4573" y="323"/>
                </a:cubicBezTo>
                <a:cubicBezTo>
                  <a:pt x="4576" y="340"/>
                  <a:pt x="4578" y="368"/>
                  <a:pt x="4578" y="409"/>
                </a:cubicBezTo>
                <a:lnTo>
                  <a:pt x="4578" y="728"/>
                </a:lnTo>
                <a:lnTo>
                  <a:pt x="4490" y="728"/>
                </a:lnTo>
                <a:lnTo>
                  <a:pt x="4490" y="412"/>
                </a:lnTo>
                <a:cubicBezTo>
                  <a:pt x="4490" y="376"/>
                  <a:pt x="4487" y="349"/>
                  <a:pt x="4480" y="332"/>
                </a:cubicBezTo>
                <a:cubicBezTo>
                  <a:pt x="4473" y="314"/>
                  <a:pt x="4461" y="300"/>
                  <a:pt x="4444" y="289"/>
                </a:cubicBezTo>
                <a:cubicBezTo>
                  <a:pt x="4426" y="278"/>
                  <a:pt x="4405" y="273"/>
                  <a:pt x="4382" y="273"/>
                </a:cubicBezTo>
                <a:cubicBezTo>
                  <a:pt x="4345" y="273"/>
                  <a:pt x="4312" y="285"/>
                  <a:pt x="4285" y="309"/>
                </a:cubicBezTo>
                <a:cubicBezTo>
                  <a:pt x="4258" y="333"/>
                  <a:pt x="4245" y="378"/>
                  <a:pt x="4245" y="444"/>
                </a:cubicBezTo>
                <a:lnTo>
                  <a:pt x="4245" y="728"/>
                </a:lnTo>
                <a:lnTo>
                  <a:pt x="4157" y="728"/>
                </a:lnTo>
                <a:close/>
                <a:moveTo>
                  <a:pt x="5051" y="664"/>
                </a:moveTo>
                <a:cubicBezTo>
                  <a:pt x="5018" y="691"/>
                  <a:pt x="4987" y="711"/>
                  <a:pt x="4957" y="722"/>
                </a:cubicBezTo>
                <a:cubicBezTo>
                  <a:pt x="4927" y="733"/>
                  <a:pt x="4895" y="739"/>
                  <a:pt x="4860" y="739"/>
                </a:cubicBezTo>
                <a:cubicBezTo>
                  <a:pt x="4803" y="739"/>
                  <a:pt x="4760" y="725"/>
                  <a:pt x="4729" y="698"/>
                </a:cubicBezTo>
                <a:cubicBezTo>
                  <a:pt x="4698" y="670"/>
                  <a:pt x="4683" y="634"/>
                  <a:pt x="4683" y="591"/>
                </a:cubicBezTo>
                <a:cubicBezTo>
                  <a:pt x="4683" y="566"/>
                  <a:pt x="4689" y="542"/>
                  <a:pt x="4700" y="521"/>
                </a:cubicBezTo>
                <a:cubicBezTo>
                  <a:pt x="4712" y="500"/>
                  <a:pt x="4727" y="484"/>
                  <a:pt x="4746" y="471"/>
                </a:cubicBezTo>
                <a:cubicBezTo>
                  <a:pt x="4765" y="458"/>
                  <a:pt x="4786" y="449"/>
                  <a:pt x="4809" y="442"/>
                </a:cubicBezTo>
                <a:cubicBezTo>
                  <a:pt x="4826" y="437"/>
                  <a:pt x="4852" y="433"/>
                  <a:pt x="4887" y="429"/>
                </a:cubicBezTo>
                <a:cubicBezTo>
                  <a:pt x="4958" y="420"/>
                  <a:pt x="5011" y="410"/>
                  <a:pt x="5044" y="398"/>
                </a:cubicBezTo>
                <a:cubicBezTo>
                  <a:pt x="5044" y="386"/>
                  <a:pt x="5044" y="378"/>
                  <a:pt x="5044" y="375"/>
                </a:cubicBezTo>
                <a:cubicBezTo>
                  <a:pt x="5044" y="340"/>
                  <a:pt x="5036" y="315"/>
                  <a:pt x="5020" y="300"/>
                </a:cubicBezTo>
                <a:cubicBezTo>
                  <a:pt x="4997" y="280"/>
                  <a:pt x="4964" y="270"/>
                  <a:pt x="4919" y="270"/>
                </a:cubicBezTo>
                <a:cubicBezTo>
                  <a:pt x="4878" y="270"/>
                  <a:pt x="4847" y="277"/>
                  <a:pt x="4828" y="292"/>
                </a:cubicBezTo>
                <a:cubicBezTo>
                  <a:pt x="4808" y="306"/>
                  <a:pt x="4793" y="332"/>
                  <a:pt x="4784" y="369"/>
                </a:cubicBezTo>
                <a:lnTo>
                  <a:pt x="4698" y="357"/>
                </a:lnTo>
                <a:cubicBezTo>
                  <a:pt x="4706" y="320"/>
                  <a:pt x="4719" y="291"/>
                  <a:pt x="4737" y="268"/>
                </a:cubicBezTo>
                <a:cubicBezTo>
                  <a:pt x="4755" y="245"/>
                  <a:pt x="4781" y="228"/>
                  <a:pt x="4814" y="216"/>
                </a:cubicBezTo>
                <a:cubicBezTo>
                  <a:pt x="4848" y="203"/>
                  <a:pt x="4887" y="197"/>
                  <a:pt x="4932" y="197"/>
                </a:cubicBezTo>
                <a:cubicBezTo>
                  <a:pt x="4977" y="197"/>
                  <a:pt x="5013" y="202"/>
                  <a:pt x="5040" y="213"/>
                </a:cubicBezTo>
                <a:cubicBezTo>
                  <a:pt x="5068" y="224"/>
                  <a:pt x="5088" y="237"/>
                  <a:pt x="5101" y="252"/>
                </a:cubicBezTo>
                <a:cubicBezTo>
                  <a:pt x="5114" y="268"/>
                  <a:pt x="5123" y="288"/>
                  <a:pt x="5128" y="312"/>
                </a:cubicBezTo>
                <a:cubicBezTo>
                  <a:pt x="5131" y="327"/>
                  <a:pt x="5133" y="354"/>
                  <a:pt x="5133" y="393"/>
                </a:cubicBezTo>
                <a:lnTo>
                  <a:pt x="5133" y="510"/>
                </a:lnTo>
                <a:cubicBezTo>
                  <a:pt x="5133" y="592"/>
                  <a:pt x="5135" y="644"/>
                  <a:pt x="5138" y="665"/>
                </a:cubicBezTo>
                <a:cubicBezTo>
                  <a:pt x="5142" y="687"/>
                  <a:pt x="5150" y="708"/>
                  <a:pt x="5161" y="728"/>
                </a:cubicBezTo>
                <a:lnTo>
                  <a:pt x="5069" y="728"/>
                </a:lnTo>
                <a:cubicBezTo>
                  <a:pt x="5060" y="709"/>
                  <a:pt x="5054" y="688"/>
                  <a:pt x="5051" y="664"/>
                </a:cubicBezTo>
                <a:close/>
                <a:moveTo>
                  <a:pt x="5044" y="467"/>
                </a:moveTo>
                <a:cubicBezTo>
                  <a:pt x="5012" y="480"/>
                  <a:pt x="4964" y="491"/>
                  <a:pt x="4900" y="500"/>
                </a:cubicBezTo>
                <a:cubicBezTo>
                  <a:pt x="4864" y="505"/>
                  <a:pt x="4839" y="511"/>
                  <a:pt x="4824" y="518"/>
                </a:cubicBezTo>
                <a:cubicBezTo>
                  <a:pt x="4809" y="525"/>
                  <a:pt x="4797" y="534"/>
                  <a:pt x="4789" y="547"/>
                </a:cubicBezTo>
                <a:cubicBezTo>
                  <a:pt x="4781" y="559"/>
                  <a:pt x="4777" y="573"/>
                  <a:pt x="4777" y="588"/>
                </a:cubicBezTo>
                <a:cubicBezTo>
                  <a:pt x="4777" y="612"/>
                  <a:pt x="4786" y="632"/>
                  <a:pt x="4803" y="647"/>
                </a:cubicBezTo>
                <a:cubicBezTo>
                  <a:pt x="4821" y="662"/>
                  <a:pt x="4847" y="670"/>
                  <a:pt x="4881" y="670"/>
                </a:cubicBezTo>
                <a:cubicBezTo>
                  <a:pt x="4915" y="670"/>
                  <a:pt x="4945" y="663"/>
                  <a:pt x="4972" y="648"/>
                </a:cubicBezTo>
                <a:cubicBezTo>
                  <a:pt x="4998" y="633"/>
                  <a:pt x="5017" y="613"/>
                  <a:pt x="5030" y="587"/>
                </a:cubicBezTo>
                <a:cubicBezTo>
                  <a:pt x="5039" y="568"/>
                  <a:pt x="5044" y="539"/>
                  <a:pt x="5044" y="500"/>
                </a:cubicBezTo>
                <a:lnTo>
                  <a:pt x="5044" y="467"/>
                </a:lnTo>
                <a:close/>
                <a:moveTo>
                  <a:pt x="5267" y="728"/>
                </a:moveTo>
                <a:lnTo>
                  <a:pt x="5267" y="12"/>
                </a:lnTo>
                <a:lnTo>
                  <a:pt x="5355" y="12"/>
                </a:lnTo>
                <a:lnTo>
                  <a:pt x="5355" y="728"/>
                </a:lnTo>
                <a:lnTo>
                  <a:pt x="5267" y="728"/>
                </a:lnTo>
                <a:close/>
                <a:moveTo>
                  <a:pt x="5780" y="728"/>
                </a:moveTo>
                <a:lnTo>
                  <a:pt x="5780" y="12"/>
                </a:lnTo>
                <a:lnTo>
                  <a:pt x="6027" y="12"/>
                </a:lnTo>
                <a:cubicBezTo>
                  <a:pt x="6082" y="12"/>
                  <a:pt x="6125" y="15"/>
                  <a:pt x="6154" y="22"/>
                </a:cubicBezTo>
                <a:cubicBezTo>
                  <a:pt x="6195" y="31"/>
                  <a:pt x="6230" y="48"/>
                  <a:pt x="6259" y="73"/>
                </a:cubicBezTo>
                <a:cubicBezTo>
                  <a:pt x="6297" y="105"/>
                  <a:pt x="6325" y="146"/>
                  <a:pt x="6344" y="196"/>
                </a:cubicBezTo>
                <a:cubicBezTo>
                  <a:pt x="6363" y="245"/>
                  <a:pt x="6372" y="302"/>
                  <a:pt x="6372" y="366"/>
                </a:cubicBezTo>
                <a:cubicBezTo>
                  <a:pt x="6372" y="420"/>
                  <a:pt x="6366" y="468"/>
                  <a:pt x="6353" y="510"/>
                </a:cubicBezTo>
                <a:cubicBezTo>
                  <a:pt x="6340" y="552"/>
                  <a:pt x="6324" y="587"/>
                  <a:pt x="6304" y="615"/>
                </a:cubicBezTo>
                <a:cubicBezTo>
                  <a:pt x="6284" y="642"/>
                  <a:pt x="6262" y="664"/>
                  <a:pt x="6239" y="680"/>
                </a:cubicBezTo>
                <a:cubicBezTo>
                  <a:pt x="6216" y="695"/>
                  <a:pt x="6187" y="707"/>
                  <a:pt x="6153" y="715"/>
                </a:cubicBezTo>
                <a:cubicBezTo>
                  <a:pt x="6120" y="724"/>
                  <a:pt x="6082" y="728"/>
                  <a:pt x="6039" y="728"/>
                </a:cubicBezTo>
                <a:lnTo>
                  <a:pt x="5780" y="728"/>
                </a:lnTo>
                <a:close/>
                <a:moveTo>
                  <a:pt x="5875" y="643"/>
                </a:moveTo>
                <a:lnTo>
                  <a:pt x="6028" y="643"/>
                </a:lnTo>
                <a:cubicBezTo>
                  <a:pt x="6075" y="643"/>
                  <a:pt x="6112" y="639"/>
                  <a:pt x="6139" y="630"/>
                </a:cubicBezTo>
                <a:cubicBezTo>
                  <a:pt x="6166" y="621"/>
                  <a:pt x="6187" y="609"/>
                  <a:pt x="6203" y="593"/>
                </a:cubicBezTo>
                <a:cubicBezTo>
                  <a:pt x="6226" y="570"/>
                  <a:pt x="6243" y="540"/>
                  <a:pt x="6256" y="502"/>
                </a:cubicBezTo>
                <a:cubicBezTo>
                  <a:pt x="6268" y="464"/>
                  <a:pt x="6274" y="418"/>
                  <a:pt x="6274" y="364"/>
                </a:cubicBezTo>
                <a:cubicBezTo>
                  <a:pt x="6274" y="289"/>
                  <a:pt x="6262" y="232"/>
                  <a:pt x="6237" y="192"/>
                </a:cubicBezTo>
                <a:cubicBezTo>
                  <a:pt x="6213" y="151"/>
                  <a:pt x="6183" y="124"/>
                  <a:pt x="6148" y="111"/>
                </a:cubicBezTo>
                <a:cubicBezTo>
                  <a:pt x="6123" y="101"/>
                  <a:pt x="6082" y="96"/>
                  <a:pt x="6025" y="96"/>
                </a:cubicBezTo>
                <a:lnTo>
                  <a:pt x="5875" y="96"/>
                </a:lnTo>
                <a:lnTo>
                  <a:pt x="5875" y="643"/>
                </a:lnTo>
                <a:close/>
                <a:moveTo>
                  <a:pt x="6846" y="561"/>
                </a:moveTo>
                <a:lnTo>
                  <a:pt x="6937" y="572"/>
                </a:lnTo>
                <a:cubicBezTo>
                  <a:pt x="6923" y="625"/>
                  <a:pt x="6896" y="666"/>
                  <a:pt x="6857" y="695"/>
                </a:cubicBezTo>
                <a:cubicBezTo>
                  <a:pt x="6818" y="724"/>
                  <a:pt x="6769" y="739"/>
                  <a:pt x="6709" y="739"/>
                </a:cubicBezTo>
                <a:cubicBezTo>
                  <a:pt x="6633" y="739"/>
                  <a:pt x="6573" y="716"/>
                  <a:pt x="6528" y="669"/>
                </a:cubicBezTo>
                <a:cubicBezTo>
                  <a:pt x="6484" y="622"/>
                  <a:pt x="6462" y="557"/>
                  <a:pt x="6462" y="473"/>
                </a:cubicBezTo>
                <a:cubicBezTo>
                  <a:pt x="6462" y="386"/>
                  <a:pt x="6484" y="318"/>
                  <a:pt x="6529" y="270"/>
                </a:cubicBezTo>
                <a:cubicBezTo>
                  <a:pt x="6574" y="221"/>
                  <a:pt x="6633" y="197"/>
                  <a:pt x="6704" y="197"/>
                </a:cubicBezTo>
                <a:cubicBezTo>
                  <a:pt x="6773" y="197"/>
                  <a:pt x="6830" y="221"/>
                  <a:pt x="6874" y="268"/>
                </a:cubicBezTo>
                <a:cubicBezTo>
                  <a:pt x="6918" y="315"/>
                  <a:pt x="6940" y="382"/>
                  <a:pt x="6940" y="467"/>
                </a:cubicBezTo>
                <a:cubicBezTo>
                  <a:pt x="6940" y="472"/>
                  <a:pt x="6940" y="480"/>
                  <a:pt x="6939" y="491"/>
                </a:cubicBezTo>
                <a:lnTo>
                  <a:pt x="6553" y="491"/>
                </a:lnTo>
                <a:cubicBezTo>
                  <a:pt x="6556" y="548"/>
                  <a:pt x="6572" y="591"/>
                  <a:pt x="6601" y="622"/>
                </a:cubicBezTo>
                <a:cubicBezTo>
                  <a:pt x="6630" y="652"/>
                  <a:pt x="6666" y="667"/>
                  <a:pt x="6709" y="667"/>
                </a:cubicBezTo>
                <a:cubicBezTo>
                  <a:pt x="6742" y="667"/>
                  <a:pt x="6769" y="659"/>
                  <a:pt x="6792" y="642"/>
                </a:cubicBezTo>
                <a:cubicBezTo>
                  <a:pt x="6815" y="625"/>
                  <a:pt x="6833" y="598"/>
                  <a:pt x="6846" y="561"/>
                </a:cubicBezTo>
                <a:close/>
                <a:moveTo>
                  <a:pt x="6558" y="418"/>
                </a:moveTo>
                <a:lnTo>
                  <a:pt x="6847" y="418"/>
                </a:lnTo>
                <a:cubicBezTo>
                  <a:pt x="6843" y="375"/>
                  <a:pt x="6832" y="342"/>
                  <a:pt x="6814" y="320"/>
                </a:cubicBezTo>
                <a:cubicBezTo>
                  <a:pt x="6786" y="287"/>
                  <a:pt x="6750" y="270"/>
                  <a:pt x="6705" y="270"/>
                </a:cubicBezTo>
                <a:cubicBezTo>
                  <a:pt x="6665" y="270"/>
                  <a:pt x="6631" y="283"/>
                  <a:pt x="6603" y="310"/>
                </a:cubicBezTo>
                <a:cubicBezTo>
                  <a:pt x="6576" y="337"/>
                  <a:pt x="6561" y="373"/>
                  <a:pt x="6558" y="418"/>
                </a:cubicBezTo>
                <a:close/>
                <a:moveTo>
                  <a:pt x="7047" y="728"/>
                </a:moveTo>
                <a:lnTo>
                  <a:pt x="7047" y="209"/>
                </a:lnTo>
                <a:lnTo>
                  <a:pt x="7126" y="209"/>
                </a:lnTo>
                <a:lnTo>
                  <a:pt x="7126" y="282"/>
                </a:lnTo>
                <a:cubicBezTo>
                  <a:pt x="7142" y="257"/>
                  <a:pt x="7164" y="236"/>
                  <a:pt x="7191" y="221"/>
                </a:cubicBezTo>
                <a:cubicBezTo>
                  <a:pt x="7218" y="205"/>
                  <a:pt x="7248" y="197"/>
                  <a:pt x="7283" y="197"/>
                </a:cubicBezTo>
                <a:cubicBezTo>
                  <a:pt x="7322" y="197"/>
                  <a:pt x="7353" y="205"/>
                  <a:pt x="7378" y="221"/>
                </a:cubicBezTo>
                <a:cubicBezTo>
                  <a:pt x="7403" y="237"/>
                  <a:pt x="7420" y="259"/>
                  <a:pt x="7430" y="288"/>
                </a:cubicBezTo>
                <a:cubicBezTo>
                  <a:pt x="7471" y="227"/>
                  <a:pt x="7524" y="197"/>
                  <a:pt x="7590" y="197"/>
                </a:cubicBezTo>
                <a:cubicBezTo>
                  <a:pt x="7641" y="197"/>
                  <a:pt x="7681" y="211"/>
                  <a:pt x="7708" y="240"/>
                </a:cubicBezTo>
                <a:cubicBezTo>
                  <a:pt x="7736" y="269"/>
                  <a:pt x="7750" y="313"/>
                  <a:pt x="7750" y="372"/>
                </a:cubicBezTo>
                <a:lnTo>
                  <a:pt x="7750" y="728"/>
                </a:lnTo>
                <a:lnTo>
                  <a:pt x="7663" y="728"/>
                </a:lnTo>
                <a:lnTo>
                  <a:pt x="7663" y="401"/>
                </a:lnTo>
                <a:cubicBezTo>
                  <a:pt x="7663" y="366"/>
                  <a:pt x="7660" y="340"/>
                  <a:pt x="7654" y="325"/>
                </a:cubicBezTo>
                <a:cubicBezTo>
                  <a:pt x="7648" y="310"/>
                  <a:pt x="7638" y="297"/>
                  <a:pt x="7623" y="288"/>
                </a:cubicBezTo>
                <a:cubicBezTo>
                  <a:pt x="7608" y="278"/>
                  <a:pt x="7591" y="273"/>
                  <a:pt x="7570" y="273"/>
                </a:cubicBezTo>
                <a:cubicBezTo>
                  <a:pt x="7534" y="273"/>
                  <a:pt x="7504" y="285"/>
                  <a:pt x="7479" y="310"/>
                </a:cubicBezTo>
                <a:cubicBezTo>
                  <a:pt x="7455" y="334"/>
                  <a:pt x="7443" y="373"/>
                  <a:pt x="7443" y="426"/>
                </a:cubicBezTo>
                <a:lnTo>
                  <a:pt x="7443" y="728"/>
                </a:lnTo>
                <a:lnTo>
                  <a:pt x="7355" y="728"/>
                </a:lnTo>
                <a:lnTo>
                  <a:pt x="7355" y="391"/>
                </a:lnTo>
                <a:cubicBezTo>
                  <a:pt x="7355" y="352"/>
                  <a:pt x="7348" y="322"/>
                  <a:pt x="7334" y="303"/>
                </a:cubicBezTo>
                <a:cubicBezTo>
                  <a:pt x="7319" y="283"/>
                  <a:pt x="7296" y="273"/>
                  <a:pt x="7264" y="273"/>
                </a:cubicBezTo>
                <a:cubicBezTo>
                  <a:pt x="7239" y="273"/>
                  <a:pt x="7216" y="280"/>
                  <a:pt x="7195" y="293"/>
                </a:cubicBezTo>
                <a:cubicBezTo>
                  <a:pt x="7174" y="306"/>
                  <a:pt x="7159" y="325"/>
                  <a:pt x="7149" y="350"/>
                </a:cubicBezTo>
                <a:cubicBezTo>
                  <a:pt x="7140" y="375"/>
                  <a:pt x="7135" y="411"/>
                  <a:pt x="7135" y="458"/>
                </a:cubicBezTo>
                <a:lnTo>
                  <a:pt x="7135" y="728"/>
                </a:lnTo>
                <a:lnTo>
                  <a:pt x="7047" y="728"/>
                </a:lnTo>
                <a:close/>
                <a:moveTo>
                  <a:pt x="8235" y="561"/>
                </a:moveTo>
                <a:lnTo>
                  <a:pt x="8326" y="572"/>
                </a:lnTo>
                <a:cubicBezTo>
                  <a:pt x="8312" y="625"/>
                  <a:pt x="8286" y="666"/>
                  <a:pt x="8247" y="695"/>
                </a:cubicBezTo>
                <a:cubicBezTo>
                  <a:pt x="8208" y="724"/>
                  <a:pt x="8158" y="739"/>
                  <a:pt x="8098" y="739"/>
                </a:cubicBezTo>
                <a:cubicBezTo>
                  <a:pt x="8022" y="739"/>
                  <a:pt x="7962" y="716"/>
                  <a:pt x="7918" y="669"/>
                </a:cubicBezTo>
                <a:cubicBezTo>
                  <a:pt x="7873" y="622"/>
                  <a:pt x="7851" y="557"/>
                  <a:pt x="7851" y="473"/>
                </a:cubicBezTo>
                <a:cubicBezTo>
                  <a:pt x="7851" y="386"/>
                  <a:pt x="7873" y="318"/>
                  <a:pt x="7918" y="270"/>
                </a:cubicBezTo>
                <a:cubicBezTo>
                  <a:pt x="7963" y="221"/>
                  <a:pt x="8022" y="197"/>
                  <a:pt x="8093" y="197"/>
                </a:cubicBezTo>
                <a:cubicBezTo>
                  <a:pt x="8162" y="197"/>
                  <a:pt x="8219" y="221"/>
                  <a:pt x="8263" y="268"/>
                </a:cubicBezTo>
                <a:cubicBezTo>
                  <a:pt x="8307" y="315"/>
                  <a:pt x="8329" y="382"/>
                  <a:pt x="8329" y="467"/>
                </a:cubicBezTo>
                <a:cubicBezTo>
                  <a:pt x="8329" y="472"/>
                  <a:pt x="8329" y="480"/>
                  <a:pt x="8329" y="491"/>
                </a:cubicBezTo>
                <a:lnTo>
                  <a:pt x="7942" y="491"/>
                </a:lnTo>
                <a:cubicBezTo>
                  <a:pt x="7945" y="548"/>
                  <a:pt x="7961" y="591"/>
                  <a:pt x="7990" y="622"/>
                </a:cubicBezTo>
                <a:cubicBezTo>
                  <a:pt x="8019" y="652"/>
                  <a:pt x="8056" y="667"/>
                  <a:pt x="8099" y="667"/>
                </a:cubicBezTo>
                <a:cubicBezTo>
                  <a:pt x="8131" y="667"/>
                  <a:pt x="8158" y="659"/>
                  <a:pt x="8181" y="642"/>
                </a:cubicBezTo>
                <a:cubicBezTo>
                  <a:pt x="8204" y="625"/>
                  <a:pt x="8222" y="598"/>
                  <a:pt x="8235" y="561"/>
                </a:cubicBezTo>
                <a:close/>
                <a:moveTo>
                  <a:pt x="7947" y="418"/>
                </a:moveTo>
                <a:lnTo>
                  <a:pt x="8236" y="418"/>
                </a:lnTo>
                <a:cubicBezTo>
                  <a:pt x="8232" y="375"/>
                  <a:pt x="8221" y="342"/>
                  <a:pt x="8203" y="320"/>
                </a:cubicBezTo>
                <a:cubicBezTo>
                  <a:pt x="8175" y="287"/>
                  <a:pt x="8139" y="270"/>
                  <a:pt x="8094" y="270"/>
                </a:cubicBezTo>
                <a:cubicBezTo>
                  <a:pt x="8054" y="270"/>
                  <a:pt x="8020" y="283"/>
                  <a:pt x="7992" y="310"/>
                </a:cubicBezTo>
                <a:cubicBezTo>
                  <a:pt x="7965" y="337"/>
                  <a:pt x="7950" y="373"/>
                  <a:pt x="7947" y="418"/>
                </a:cubicBezTo>
                <a:close/>
                <a:moveTo>
                  <a:pt x="8775" y="664"/>
                </a:moveTo>
                <a:cubicBezTo>
                  <a:pt x="8742" y="691"/>
                  <a:pt x="8711" y="711"/>
                  <a:pt x="8681" y="722"/>
                </a:cubicBezTo>
                <a:cubicBezTo>
                  <a:pt x="8651" y="733"/>
                  <a:pt x="8619" y="739"/>
                  <a:pt x="8584" y="739"/>
                </a:cubicBezTo>
                <a:cubicBezTo>
                  <a:pt x="8527" y="739"/>
                  <a:pt x="8484" y="725"/>
                  <a:pt x="8453" y="698"/>
                </a:cubicBezTo>
                <a:cubicBezTo>
                  <a:pt x="8422" y="670"/>
                  <a:pt x="8407" y="634"/>
                  <a:pt x="8407" y="591"/>
                </a:cubicBezTo>
                <a:cubicBezTo>
                  <a:pt x="8407" y="566"/>
                  <a:pt x="8413" y="542"/>
                  <a:pt x="8424" y="521"/>
                </a:cubicBezTo>
                <a:cubicBezTo>
                  <a:pt x="8435" y="500"/>
                  <a:pt x="8450" y="484"/>
                  <a:pt x="8469" y="471"/>
                </a:cubicBezTo>
                <a:cubicBezTo>
                  <a:pt x="8488" y="458"/>
                  <a:pt x="8510" y="449"/>
                  <a:pt x="8533" y="442"/>
                </a:cubicBezTo>
                <a:cubicBezTo>
                  <a:pt x="8550" y="437"/>
                  <a:pt x="8576" y="433"/>
                  <a:pt x="8611" y="429"/>
                </a:cubicBezTo>
                <a:cubicBezTo>
                  <a:pt x="8682" y="420"/>
                  <a:pt x="8734" y="410"/>
                  <a:pt x="8768" y="398"/>
                </a:cubicBezTo>
                <a:cubicBezTo>
                  <a:pt x="8768" y="386"/>
                  <a:pt x="8768" y="378"/>
                  <a:pt x="8768" y="375"/>
                </a:cubicBezTo>
                <a:cubicBezTo>
                  <a:pt x="8768" y="340"/>
                  <a:pt x="8760" y="315"/>
                  <a:pt x="8743" y="300"/>
                </a:cubicBezTo>
                <a:cubicBezTo>
                  <a:pt x="8720" y="280"/>
                  <a:pt x="8687" y="270"/>
                  <a:pt x="8643" y="270"/>
                </a:cubicBezTo>
                <a:cubicBezTo>
                  <a:pt x="8602" y="270"/>
                  <a:pt x="8571" y="277"/>
                  <a:pt x="8551" y="292"/>
                </a:cubicBezTo>
                <a:cubicBezTo>
                  <a:pt x="8532" y="306"/>
                  <a:pt x="8517" y="332"/>
                  <a:pt x="8508" y="369"/>
                </a:cubicBezTo>
                <a:lnTo>
                  <a:pt x="8422" y="357"/>
                </a:lnTo>
                <a:cubicBezTo>
                  <a:pt x="8430" y="320"/>
                  <a:pt x="8443" y="291"/>
                  <a:pt x="8460" y="268"/>
                </a:cubicBezTo>
                <a:cubicBezTo>
                  <a:pt x="8478" y="245"/>
                  <a:pt x="8504" y="228"/>
                  <a:pt x="8538" y="216"/>
                </a:cubicBezTo>
                <a:cubicBezTo>
                  <a:pt x="8572" y="203"/>
                  <a:pt x="8611" y="197"/>
                  <a:pt x="8656" y="197"/>
                </a:cubicBezTo>
                <a:cubicBezTo>
                  <a:pt x="8700" y="197"/>
                  <a:pt x="8736" y="202"/>
                  <a:pt x="8764" y="213"/>
                </a:cubicBezTo>
                <a:cubicBezTo>
                  <a:pt x="8791" y="224"/>
                  <a:pt x="8812" y="237"/>
                  <a:pt x="8825" y="252"/>
                </a:cubicBezTo>
                <a:cubicBezTo>
                  <a:pt x="8838" y="268"/>
                  <a:pt x="8847" y="288"/>
                  <a:pt x="8852" y="312"/>
                </a:cubicBezTo>
                <a:cubicBezTo>
                  <a:pt x="8855" y="327"/>
                  <a:pt x="8856" y="354"/>
                  <a:pt x="8856" y="393"/>
                </a:cubicBezTo>
                <a:lnTo>
                  <a:pt x="8856" y="510"/>
                </a:lnTo>
                <a:cubicBezTo>
                  <a:pt x="8856" y="592"/>
                  <a:pt x="8858" y="644"/>
                  <a:pt x="8862" y="665"/>
                </a:cubicBezTo>
                <a:cubicBezTo>
                  <a:pt x="8866" y="687"/>
                  <a:pt x="8873" y="708"/>
                  <a:pt x="8884" y="728"/>
                </a:cubicBezTo>
                <a:lnTo>
                  <a:pt x="8792" y="728"/>
                </a:lnTo>
                <a:cubicBezTo>
                  <a:pt x="8783" y="709"/>
                  <a:pt x="8778" y="688"/>
                  <a:pt x="8775" y="664"/>
                </a:cubicBezTo>
                <a:close/>
                <a:moveTo>
                  <a:pt x="8768" y="467"/>
                </a:moveTo>
                <a:cubicBezTo>
                  <a:pt x="8736" y="480"/>
                  <a:pt x="8688" y="491"/>
                  <a:pt x="8624" y="500"/>
                </a:cubicBezTo>
                <a:cubicBezTo>
                  <a:pt x="8588" y="505"/>
                  <a:pt x="8562" y="511"/>
                  <a:pt x="8547" y="518"/>
                </a:cubicBezTo>
                <a:cubicBezTo>
                  <a:pt x="8532" y="525"/>
                  <a:pt x="8521" y="534"/>
                  <a:pt x="8513" y="547"/>
                </a:cubicBezTo>
                <a:cubicBezTo>
                  <a:pt x="8504" y="559"/>
                  <a:pt x="8500" y="573"/>
                  <a:pt x="8500" y="588"/>
                </a:cubicBezTo>
                <a:cubicBezTo>
                  <a:pt x="8500" y="612"/>
                  <a:pt x="8509" y="632"/>
                  <a:pt x="8527" y="647"/>
                </a:cubicBezTo>
                <a:cubicBezTo>
                  <a:pt x="8545" y="662"/>
                  <a:pt x="8571" y="670"/>
                  <a:pt x="8605" y="670"/>
                </a:cubicBezTo>
                <a:cubicBezTo>
                  <a:pt x="8639" y="670"/>
                  <a:pt x="8669" y="663"/>
                  <a:pt x="8695" y="648"/>
                </a:cubicBezTo>
                <a:cubicBezTo>
                  <a:pt x="8722" y="633"/>
                  <a:pt x="8741" y="613"/>
                  <a:pt x="8753" y="587"/>
                </a:cubicBezTo>
                <a:cubicBezTo>
                  <a:pt x="8763" y="568"/>
                  <a:pt x="8768" y="539"/>
                  <a:pt x="8768" y="500"/>
                </a:cubicBezTo>
                <a:lnTo>
                  <a:pt x="8768" y="467"/>
                </a:lnTo>
                <a:close/>
                <a:moveTo>
                  <a:pt x="8993" y="728"/>
                </a:moveTo>
                <a:lnTo>
                  <a:pt x="8993" y="209"/>
                </a:lnTo>
                <a:lnTo>
                  <a:pt x="9072" y="209"/>
                </a:lnTo>
                <a:lnTo>
                  <a:pt x="9072" y="283"/>
                </a:lnTo>
                <a:cubicBezTo>
                  <a:pt x="9110" y="226"/>
                  <a:pt x="9165" y="197"/>
                  <a:pt x="9237" y="197"/>
                </a:cubicBezTo>
                <a:cubicBezTo>
                  <a:pt x="9268" y="197"/>
                  <a:pt x="9297" y="203"/>
                  <a:pt x="9323" y="214"/>
                </a:cubicBezTo>
                <a:cubicBezTo>
                  <a:pt x="9349" y="225"/>
                  <a:pt x="9369" y="240"/>
                  <a:pt x="9382" y="258"/>
                </a:cubicBezTo>
                <a:cubicBezTo>
                  <a:pt x="9395" y="277"/>
                  <a:pt x="9404" y="298"/>
                  <a:pt x="9409" y="323"/>
                </a:cubicBezTo>
                <a:cubicBezTo>
                  <a:pt x="9412" y="340"/>
                  <a:pt x="9414" y="368"/>
                  <a:pt x="9414" y="409"/>
                </a:cubicBezTo>
                <a:lnTo>
                  <a:pt x="9414" y="728"/>
                </a:lnTo>
                <a:lnTo>
                  <a:pt x="9326" y="728"/>
                </a:lnTo>
                <a:lnTo>
                  <a:pt x="9326" y="412"/>
                </a:lnTo>
                <a:cubicBezTo>
                  <a:pt x="9326" y="376"/>
                  <a:pt x="9323" y="349"/>
                  <a:pt x="9316" y="332"/>
                </a:cubicBezTo>
                <a:cubicBezTo>
                  <a:pt x="9309" y="314"/>
                  <a:pt x="9297" y="300"/>
                  <a:pt x="9279" y="289"/>
                </a:cubicBezTo>
                <a:cubicBezTo>
                  <a:pt x="9262" y="278"/>
                  <a:pt x="9241" y="273"/>
                  <a:pt x="9218" y="273"/>
                </a:cubicBezTo>
                <a:cubicBezTo>
                  <a:pt x="9181" y="273"/>
                  <a:pt x="9148" y="285"/>
                  <a:pt x="9121" y="309"/>
                </a:cubicBezTo>
                <a:cubicBezTo>
                  <a:pt x="9094" y="333"/>
                  <a:pt x="9081" y="378"/>
                  <a:pt x="9081" y="444"/>
                </a:cubicBezTo>
                <a:lnTo>
                  <a:pt x="9081" y="728"/>
                </a:lnTo>
                <a:lnTo>
                  <a:pt x="8993" y="728"/>
                </a:lnTo>
                <a:close/>
                <a:moveTo>
                  <a:pt x="9516" y="468"/>
                </a:moveTo>
                <a:cubicBezTo>
                  <a:pt x="9516" y="372"/>
                  <a:pt x="9543" y="301"/>
                  <a:pt x="9596" y="255"/>
                </a:cubicBezTo>
                <a:cubicBezTo>
                  <a:pt x="9641" y="216"/>
                  <a:pt x="9695" y="197"/>
                  <a:pt x="9759" y="197"/>
                </a:cubicBezTo>
                <a:cubicBezTo>
                  <a:pt x="9830" y="197"/>
                  <a:pt x="9889" y="220"/>
                  <a:pt x="9934" y="267"/>
                </a:cubicBezTo>
                <a:cubicBezTo>
                  <a:pt x="9979" y="314"/>
                  <a:pt x="10002" y="378"/>
                  <a:pt x="10002" y="461"/>
                </a:cubicBezTo>
                <a:cubicBezTo>
                  <a:pt x="10002" y="528"/>
                  <a:pt x="9992" y="580"/>
                  <a:pt x="9972" y="618"/>
                </a:cubicBezTo>
                <a:cubicBezTo>
                  <a:pt x="9952" y="657"/>
                  <a:pt x="9923" y="687"/>
                  <a:pt x="9884" y="708"/>
                </a:cubicBezTo>
                <a:cubicBezTo>
                  <a:pt x="9846" y="729"/>
                  <a:pt x="9804" y="739"/>
                  <a:pt x="9759" y="739"/>
                </a:cubicBezTo>
                <a:cubicBezTo>
                  <a:pt x="9686" y="739"/>
                  <a:pt x="9628" y="716"/>
                  <a:pt x="9583" y="669"/>
                </a:cubicBezTo>
                <a:cubicBezTo>
                  <a:pt x="9538" y="623"/>
                  <a:pt x="9516" y="556"/>
                  <a:pt x="9516" y="468"/>
                </a:cubicBezTo>
                <a:close/>
                <a:moveTo>
                  <a:pt x="9606" y="468"/>
                </a:moveTo>
                <a:cubicBezTo>
                  <a:pt x="9606" y="535"/>
                  <a:pt x="9621" y="585"/>
                  <a:pt x="9650" y="618"/>
                </a:cubicBezTo>
                <a:cubicBezTo>
                  <a:pt x="9679" y="651"/>
                  <a:pt x="9715" y="667"/>
                  <a:pt x="9759" y="667"/>
                </a:cubicBezTo>
                <a:cubicBezTo>
                  <a:pt x="9803" y="667"/>
                  <a:pt x="9839" y="650"/>
                  <a:pt x="9868" y="617"/>
                </a:cubicBezTo>
                <a:cubicBezTo>
                  <a:pt x="9897" y="584"/>
                  <a:pt x="9912" y="533"/>
                  <a:pt x="9912" y="465"/>
                </a:cubicBezTo>
                <a:cubicBezTo>
                  <a:pt x="9912" y="401"/>
                  <a:pt x="9897" y="353"/>
                  <a:pt x="9868" y="320"/>
                </a:cubicBezTo>
                <a:cubicBezTo>
                  <a:pt x="9839" y="287"/>
                  <a:pt x="9802" y="270"/>
                  <a:pt x="9759" y="270"/>
                </a:cubicBezTo>
                <a:cubicBezTo>
                  <a:pt x="9715" y="270"/>
                  <a:pt x="9679" y="286"/>
                  <a:pt x="9650" y="319"/>
                </a:cubicBezTo>
                <a:cubicBezTo>
                  <a:pt x="9621" y="352"/>
                  <a:pt x="9606" y="402"/>
                  <a:pt x="9606" y="468"/>
                </a:cubicBezTo>
                <a:close/>
                <a:moveTo>
                  <a:pt x="10104" y="728"/>
                </a:moveTo>
                <a:lnTo>
                  <a:pt x="10104" y="209"/>
                </a:lnTo>
                <a:lnTo>
                  <a:pt x="10183" y="209"/>
                </a:lnTo>
                <a:lnTo>
                  <a:pt x="10183" y="288"/>
                </a:lnTo>
                <a:cubicBezTo>
                  <a:pt x="10203" y="251"/>
                  <a:pt x="10222" y="226"/>
                  <a:pt x="10239" y="215"/>
                </a:cubicBezTo>
                <a:cubicBezTo>
                  <a:pt x="10256" y="203"/>
                  <a:pt x="10275" y="197"/>
                  <a:pt x="10295" y="197"/>
                </a:cubicBezTo>
                <a:cubicBezTo>
                  <a:pt x="10325" y="197"/>
                  <a:pt x="10355" y="207"/>
                  <a:pt x="10386" y="226"/>
                </a:cubicBezTo>
                <a:lnTo>
                  <a:pt x="10355" y="307"/>
                </a:lnTo>
                <a:cubicBezTo>
                  <a:pt x="10334" y="294"/>
                  <a:pt x="10312" y="288"/>
                  <a:pt x="10291" y="288"/>
                </a:cubicBezTo>
                <a:cubicBezTo>
                  <a:pt x="10272" y="288"/>
                  <a:pt x="10254" y="294"/>
                  <a:pt x="10239" y="305"/>
                </a:cubicBezTo>
                <a:cubicBezTo>
                  <a:pt x="10224" y="317"/>
                  <a:pt x="10213" y="333"/>
                  <a:pt x="10207" y="354"/>
                </a:cubicBezTo>
                <a:cubicBezTo>
                  <a:pt x="10197" y="385"/>
                  <a:pt x="10192" y="419"/>
                  <a:pt x="10192" y="456"/>
                </a:cubicBezTo>
                <a:lnTo>
                  <a:pt x="10192" y="728"/>
                </a:lnTo>
                <a:lnTo>
                  <a:pt x="10104" y="728"/>
                </a:lnTo>
                <a:close/>
              </a:path>
            </a:pathLst>
          </a:custGeom>
          <a:solidFill>
            <a:srgbClr val="0000FF"/>
          </a:solidFill>
          <a:ln w="19050">
            <a:solidFill>
              <a:srgbClr val="0000FF"/>
            </a:solidFill>
            <a:round/>
            <a:headEnd/>
            <a:tailEnd/>
          </a:ln>
        </p:spPr>
        <p:txBody>
          <a:bodyPr>
            <a:prstTxWarp prst="textNoShape">
              <a:avLst/>
            </a:prstTxWarp>
          </a:bodyPr>
          <a:lstStyle/>
          <a:p>
            <a:endParaRPr lang="en-US"/>
          </a:p>
        </p:txBody>
      </p:sp>
      <p:sp>
        <p:nvSpPr>
          <p:cNvPr id="40969" name="Shape 139"/>
          <p:cNvSpPr>
            <a:spLocks noChangeArrowheads="1"/>
          </p:cNvSpPr>
          <p:nvPr/>
        </p:nvSpPr>
        <p:spPr bwMode="auto">
          <a:xfrm rot="-1283738">
            <a:off x="6424613" y="5688013"/>
            <a:ext cx="2038350" cy="512762"/>
          </a:xfrm>
          <a:custGeom>
            <a:avLst/>
            <a:gdLst>
              <a:gd name="T0" fmla="*/ 0 w 4021"/>
              <a:gd name="T1" fmla="*/ 0 h 926"/>
              <a:gd name="T2" fmla="*/ 4021 w 4021"/>
              <a:gd name="T3" fmla="*/ 926 h 926"/>
            </a:gdLst>
            <a:ahLst/>
            <a:cxnLst/>
            <a:rect l="T0" t="T1" r="T2" b="T3"/>
            <a:pathLst>
              <a:path w="4021" h="926" extrusionOk="0">
                <a:moveTo>
                  <a:pt x="0" y="715"/>
                </a:moveTo>
                <a:lnTo>
                  <a:pt x="0" y="0"/>
                </a:lnTo>
                <a:lnTo>
                  <a:pt x="482" y="0"/>
                </a:lnTo>
                <a:lnTo>
                  <a:pt x="482" y="84"/>
                </a:lnTo>
                <a:lnTo>
                  <a:pt x="94" y="84"/>
                </a:lnTo>
                <a:lnTo>
                  <a:pt x="94" y="306"/>
                </a:lnTo>
                <a:lnTo>
                  <a:pt x="430" y="306"/>
                </a:lnTo>
                <a:lnTo>
                  <a:pt x="430" y="390"/>
                </a:lnTo>
                <a:lnTo>
                  <a:pt x="94" y="390"/>
                </a:lnTo>
                <a:lnTo>
                  <a:pt x="94" y="715"/>
                </a:lnTo>
                <a:lnTo>
                  <a:pt x="0" y="715"/>
                </a:lnTo>
                <a:close/>
                <a:moveTo>
                  <a:pt x="592" y="715"/>
                </a:moveTo>
                <a:lnTo>
                  <a:pt x="592" y="0"/>
                </a:lnTo>
                <a:lnTo>
                  <a:pt x="680" y="0"/>
                </a:lnTo>
                <a:lnTo>
                  <a:pt x="680" y="715"/>
                </a:lnTo>
                <a:lnTo>
                  <a:pt x="592" y="715"/>
                </a:lnTo>
                <a:close/>
                <a:moveTo>
                  <a:pt x="1171" y="548"/>
                </a:moveTo>
                <a:lnTo>
                  <a:pt x="1262" y="560"/>
                </a:lnTo>
                <a:cubicBezTo>
                  <a:pt x="1248" y="613"/>
                  <a:pt x="1222" y="654"/>
                  <a:pt x="1183" y="683"/>
                </a:cubicBezTo>
                <a:cubicBezTo>
                  <a:pt x="1144" y="712"/>
                  <a:pt x="1095" y="727"/>
                  <a:pt x="1034" y="727"/>
                </a:cubicBezTo>
                <a:cubicBezTo>
                  <a:pt x="958" y="727"/>
                  <a:pt x="898" y="704"/>
                  <a:pt x="854" y="657"/>
                </a:cubicBezTo>
                <a:cubicBezTo>
                  <a:pt x="809" y="610"/>
                  <a:pt x="787" y="545"/>
                  <a:pt x="787" y="460"/>
                </a:cubicBezTo>
                <a:cubicBezTo>
                  <a:pt x="787" y="373"/>
                  <a:pt x="809" y="306"/>
                  <a:pt x="854" y="257"/>
                </a:cubicBezTo>
                <a:cubicBezTo>
                  <a:pt x="899" y="209"/>
                  <a:pt x="958" y="185"/>
                  <a:pt x="1029" y="185"/>
                </a:cubicBezTo>
                <a:cubicBezTo>
                  <a:pt x="1098" y="185"/>
                  <a:pt x="1155" y="209"/>
                  <a:pt x="1199" y="256"/>
                </a:cubicBezTo>
                <a:cubicBezTo>
                  <a:pt x="1243" y="303"/>
                  <a:pt x="1265" y="370"/>
                  <a:pt x="1265" y="455"/>
                </a:cubicBezTo>
                <a:cubicBezTo>
                  <a:pt x="1265" y="460"/>
                  <a:pt x="1265" y="468"/>
                  <a:pt x="1265" y="479"/>
                </a:cubicBezTo>
                <a:lnTo>
                  <a:pt x="878" y="479"/>
                </a:lnTo>
                <a:cubicBezTo>
                  <a:pt x="881" y="536"/>
                  <a:pt x="897" y="579"/>
                  <a:pt x="926" y="609"/>
                </a:cubicBezTo>
                <a:cubicBezTo>
                  <a:pt x="955" y="640"/>
                  <a:pt x="992" y="655"/>
                  <a:pt x="1035" y="655"/>
                </a:cubicBezTo>
                <a:cubicBezTo>
                  <a:pt x="1067" y="655"/>
                  <a:pt x="1094" y="646"/>
                  <a:pt x="1117" y="629"/>
                </a:cubicBezTo>
                <a:cubicBezTo>
                  <a:pt x="1140" y="612"/>
                  <a:pt x="1158" y="585"/>
                  <a:pt x="1171" y="548"/>
                </a:cubicBezTo>
                <a:close/>
                <a:moveTo>
                  <a:pt x="883" y="406"/>
                </a:moveTo>
                <a:lnTo>
                  <a:pt x="1172" y="406"/>
                </a:lnTo>
                <a:cubicBezTo>
                  <a:pt x="1168" y="363"/>
                  <a:pt x="1157" y="330"/>
                  <a:pt x="1139" y="308"/>
                </a:cubicBezTo>
                <a:cubicBezTo>
                  <a:pt x="1111" y="274"/>
                  <a:pt x="1075" y="257"/>
                  <a:pt x="1030" y="257"/>
                </a:cubicBezTo>
                <a:cubicBezTo>
                  <a:pt x="990" y="257"/>
                  <a:pt x="956" y="271"/>
                  <a:pt x="928" y="298"/>
                </a:cubicBezTo>
                <a:cubicBezTo>
                  <a:pt x="901" y="325"/>
                  <a:pt x="886" y="361"/>
                  <a:pt x="883" y="406"/>
                </a:cubicBezTo>
                <a:close/>
                <a:moveTo>
                  <a:pt x="1314" y="715"/>
                </a:moveTo>
                <a:lnTo>
                  <a:pt x="1503" y="446"/>
                </a:lnTo>
                <a:lnTo>
                  <a:pt x="1328" y="197"/>
                </a:lnTo>
                <a:lnTo>
                  <a:pt x="1438" y="197"/>
                </a:lnTo>
                <a:lnTo>
                  <a:pt x="1518" y="318"/>
                </a:lnTo>
                <a:cubicBezTo>
                  <a:pt x="1533" y="341"/>
                  <a:pt x="1545" y="361"/>
                  <a:pt x="1554" y="376"/>
                </a:cubicBezTo>
                <a:cubicBezTo>
                  <a:pt x="1568" y="355"/>
                  <a:pt x="1581" y="336"/>
                  <a:pt x="1593" y="319"/>
                </a:cubicBezTo>
                <a:lnTo>
                  <a:pt x="1681" y="197"/>
                </a:lnTo>
                <a:lnTo>
                  <a:pt x="1786" y="197"/>
                </a:lnTo>
                <a:lnTo>
                  <a:pt x="1606" y="441"/>
                </a:lnTo>
                <a:lnTo>
                  <a:pt x="1799" y="715"/>
                </a:lnTo>
                <a:lnTo>
                  <a:pt x="1691" y="715"/>
                </a:lnTo>
                <a:lnTo>
                  <a:pt x="1585" y="554"/>
                </a:lnTo>
                <a:lnTo>
                  <a:pt x="1557" y="511"/>
                </a:lnTo>
                <a:lnTo>
                  <a:pt x="1420" y="715"/>
                </a:lnTo>
                <a:lnTo>
                  <a:pt x="1314" y="715"/>
                </a:lnTo>
                <a:close/>
                <a:moveTo>
                  <a:pt x="1873" y="101"/>
                </a:moveTo>
                <a:lnTo>
                  <a:pt x="1873" y="0"/>
                </a:lnTo>
                <a:lnTo>
                  <a:pt x="1961" y="0"/>
                </a:lnTo>
                <a:lnTo>
                  <a:pt x="1961" y="101"/>
                </a:lnTo>
                <a:lnTo>
                  <a:pt x="1873" y="101"/>
                </a:lnTo>
                <a:close/>
                <a:moveTo>
                  <a:pt x="1873" y="715"/>
                </a:moveTo>
                <a:lnTo>
                  <a:pt x="1873" y="197"/>
                </a:lnTo>
                <a:lnTo>
                  <a:pt x="1961" y="197"/>
                </a:lnTo>
                <a:lnTo>
                  <a:pt x="1961" y="715"/>
                </a:lnTo>
                <a:lnTo>
                  <a:pt x="1873" y="715"/>
                </a:lnTo>
                <a:close/>
                <a:moveTo>
                  <a:pt x="2176" y="715"/>
                </a:moveTo>
                <a:lnTo>
                  <a:pt x="2094" y="715"/>
                </a:lnTo>
                <a:lnTo>
                  <a:pt x="2094" y="0"/>
                </a:lnTo>
                <a:lnTo>
                  <a:pt x="2182" y="0"/>
                </a:lnTo>
                <a:lnTo>
                  <a:pt x="2182" y="255"/>
                </a:lnTo>
                <a:cubicBezTo>
                  <a:pt x="2219" y="208"/>
                  <a:pt x="2267" y="185"/>
                  <a:pt x="2324" y="185"/>
                </a:cubicBezTo>
                <a:cubicBezTo>
                  <a:pt x="2356" y="185"/>
                  <a:pt x="2386" y="191"/>
                  <a:pt x="2415" y="204"/>
                </a:cubicBezTo>
                <a:cubicBezTo>
                  <a:pt x="2444" y="217"/>
                  <a:pt x="2467" y="236"/>
                  <a:pt x="2485" y="259"/>
                </a:cubicBezTo>
                <a:cubicBezTo>
                  <a:pt x="2504" y="282"/>
                  <a:pt x="2518" y="310"/>
                  <a:pt x="2528" y="343"/>
                </a:cubicBezTo>
                <a:cubicBezTo>
                  <a:pt x="2539" y="376"/>
                  <a:pt x="2544" y="411"/>
                  <a:pt x="2544" y="448"/>
                </a:cubicBezTo>
                <a:cubicBezTo>
                  <a:pt x="2544" y="537"/>
                  <a:pt x="2522" y="606"/>
                  <a:pt x="2478" y="654"/>
                </a:cubicBezTo>
                <a:cubicBezTo>
                  <a:pt x="2434" y="703"/>
                  <a:pt x="2381" y="727"/>
                  <a:pt x="2320" y="727"/>
                </a:cubicBezTo>
                <a:cubicBezTo>
                  <a:pt x="2259" y="727"/>
                  <a:pt x="2211" y="701"/>
                  <a:pt x="2176" y="650"/>
                </a:cubicBezTo>
                <a:lnTo>
                  <a:pt x="2176" y="715"/>
                </a:lnTo>
                <a:close/>
                <a:moveTo>
                  <a:pt x="2175" y="452"/>
                </a:moveTo>
                <a:cubicBezTo>
                  <a:pt x="2175" y="514"/>
                  <a:pt x="2183" y="559"/>
                  <a:pt x="2200" y="587"/>
                </a:cubicBezTo>
                <a:cubicBezTo>
                  <a:pt x="2228" y="632"/>
                  <a:pt x="2265" y="655"/>
                  <a:pt x="2312" y="655"/>
                </a:cubicBezTo>
                <a:cubicBezTo>
                  <a:pt x="2351" y="655"/>
                  <a:pt x="2384" y="638"/>
                  <a:pt x="2412" y="605"/>
                </a:cubicBezTo>
                <a:cubicBezTo>
                  <a:pt x="2440" y="572"/>
                  <a:pt x="2454" y="522"/>
                  <a:pt x="2454" y="456"/>
                </a:cubicBezTo>
                <a:cubicBezTo>
                  <a:pt x="2454" y="388"/>
                  <a:pt x="2441" y="338"/>
                  <a:pt x="2414" y="306"/>
                </a:cubicBezTo>
                <a:cubicBezTo>
                  <a:pt x="2387" y="273"/>
                  <a:pt x="2355" y="257"/>
                  <a:pt x="2316" y="257"/>
                </a:cubicBezTo>
                <a:cubicBezTo>
                  <a:pt x="2278" y="257"/>
                  <a:pt x="2245" y="274"/>
                  <a:pt x="2217" y="307"/>
                </a:cubicBezTo>
                <a:cubicBezTo>
                  <a:pt x="2189" y="340"/>
                  <a:pt x="2175" y="389"/>
                  <a:pt x="2175" y="452"/>
                </a:cubicBezTo>
                <a:close/>
                <a:moveTo>
                  <a:pt x="2651" y="101"/>
                </a:moveTo>
                <a:lnTo>
                  <a:pt x="2651" y="0"/>
                </a:lnTo>
                <a:lnTo>
                  <a:pt x="2739" y="0"/>
                </a:lnTo>
                <a:lnTo>
                  <a:pt x="2739" y="101"/>
                </a:lnTo>
                <a:lnTo>
                  <a:pt x="2651" y="101"/>
                </a:lnTo>
                <a:close/>
                <a:moveTo>
                  <a:pt x="2651" y="715"/>
                </a:moveTo>
                <a:lnTo>
                  <a:pt x="2651" y="197"/>
                </a:lnTo>
                <a:lnTo>
                  <a:pt x="2739" y="197"/>
                </a:lnTo>
                <a:lnTo>
                  <a:pt x="2739" y="715"/>
                </a:lnTo>
                <a:lnTo>
                  <a:pt x="2651" y="715"/>
                </a:lnTo>
                <a:close/>
                <a:moveTo>
                  <a:pt x="2871" y="715"/>
                </a:moveTo>
                <a:lnTo>
                  <a:pt x="2871" y="0"/>
                </a:lnTo>
                <a:lnTo>
                  <a:pt x="2959" y="0"/>
                </a:lnTo>
                <a:lnTo>
                  <a:pt x="2959" y="715"/>
                </a:lnTo>
                <a:lnTo>
                  <a:pt x="2871" y="715"/>
                </a:lnTo>
                <a:close/>
                <a:moveTo>
                  <a:pt x="3096" y="101"/>
                </a:moveTo>
                <a:lnTo>
                  <a:pt x="3096" y="0"/>
                </a:lnTo>
                <a:lnTo>
                  <a:pt x="3184" y="0"/>
                </a:lnTo>
                <a:lnTo>
                  <a:pt x="3184" y="101"/>
                </a:lnTo>
                <a:lnTo>
                  <a:pt x="3096" y="101"/>
                </a:lnTo>
                <a:close/>
                <a:moveTo>
                  <a:pt x="3096" y="715"/>
                </a:moveTo>
                <a:lnTo>
                  <a:pt x="3096" y="197"/>
                </a:lnTo>
                <a:lnTo>
                  <a:pt x="3184" y="197"/>
                </a:lnTo>
                <a:lnTo>
                  <a:pt x="3184" y="715"/>
                </a:lnTo>
                <a:lnTo>
                  <a:pt x="3096" y="715"/>
                </a:lnTo>
                <a:close/>
                <a:moveTo>
                  <a:pt x="3509" y="637"/>
                </a:moveTo>
                <a:lnTo>
                  <a:pt x="3522" y="714"/>
                </a:lnTo>
                <a:cubicBezTo>
                  <a:pt x="3497" y="719"/>
                  <a:pt x="3475" y="722"/>
                  <a:pt x="3456" y="722"/>
                </a:cubicBezTo>
                <a:cubicBezTo>
                  <a:pt x="3424" y="722"/>
                  <a:pt x="3399" y="717"/>
                  <a:pt x="3381" y="707"/>
                </a:cubicBezTo>
                <a:cubicBezTo>
                  <a:pt x="3364" y="697"/>
                  <a:pt x="3351" y="684"/>
                  <a:pt x="3344" y="667"/>
                </a:cubicBezTo>
                <a:cubicBezTo>
                  <a:pt x="3337" y="651"/>
                  <a:pt x="3333" y="616"/>
                  <a:pt x="3333" y="563"/>
                </a:cubicBezTo>
                <a:lnTo>
                  <a:pt x="3333" y="265"/>
                </a:lnTo>
                <a:lnTo>
                  <a:pt x="3269" y="265"/>
                </a:lnTo>
                <a:lnTo>
                  <a:pt x="3269" y="197"/>
                </a:lnTo>
                <a:lnTo>
                  <a:pt x="3333" y="197"/>
                </a:lnTo>
                <a:lnTo>
                  <a:pt x="3333" y="68"/>
                </a:lnTo>
                <a:lnTo>
                  <a:pt x="3421" y="16"/>
                </a:lnTo>
                <a:lnTo>
                  <a:pt x="3421" y="197"/>
                </a:lnTo>
                <a:lnTo>
                  <a:pt x="3509" y="197"/>
                </a:lnTo>
                <a:lnTo>
                  <a:pt x="3509" y="265"/>
                </a:lnTo>
                <a:lnTo>
                  <a:pt x="3421" y="265"/>
                </a:lnTo>
                <a:lnTo>
                  <a:pt x="3421" y="568"/>
                </a:lnTo>
                <a:cubicBezTo>
                  <a:pt x="3421" y="593"/>
                  <a:pt x="3422" y="610"/>
                  <a:pt x="3425" y="617"/>
                </a:cubicBezTo>
                <a:cubicBezTo>
                  <a:pt x="3428" y="624"/>
                  <a:pt x="3434" y="629"/>
                  <a:pt x="3441" y="634"/>
                </a:cubicBezTo>
                <a:cubicBezTo>
                  <a:pt x="3448" y="638"/>
                  <a:pt x="3458" y="640"/>
                  <a:pt x="3471" y="640"/>
                </a:cubicBezTo>
                <a:cubicBezTo>
                  <a:pt x="3480" y="640"/>
                  <a:pt x="3493" y="639"/>
                  <a:pt x="3509" y="637"/>
                </a:cubicBezTo>
                <a:close/>
                <a:moveTo>
                  <a:pt x="3591" y="915"/>
                </a:moveTo>
                <a:lnTo>
                  <a:pt x="3582" y="833"/>
                </a:lnTo>
                <a:cubicBezTo>
                  <a:pt x="3601" y="838"/>
                  <a:pt x="3617" y="840"/>
                  <a:pt x="3632" y="840"/>
                </a:cubicBezTo>
                <a:cubicBezTo>
                  <a:pt x="3651" y="840"/>
                  <a:pt x="3667" y="837"/>
                  <a:pt x="3679" y="831"/>
                </a:cubicBezTo>
                <a:cubicBezTo>
                  <a:pt x="3690" y="824"/>
                  <a:pt x="3700" y="815"/>
                  <a:pt x="3708" y="803"/>
                </a:cubicBezTo>
                <a:cubicBezTo>
                  <a:pt x="3713" y="794"/>
                  <a:pt x="3722" y="773"/>
                  <a:pt x="3734" y="738"/>
                </a:cubicBezTo>
                <a:cubicBezTo>
                  <a:pt x="3736" y="733"/>
                  <a:pt x="3739" y="725"/>
                  <a:pt x="3742" y="716"/>
                </a:cubicBezTo>
                <a:lnTo>
                  <a:pt x="3545" y="197"/>
                </a:lnTo>
                <a:lnTo>
                  <a:pt x="3640" y="197"/>
                </a:lnTo>
                <a:lnTo>
                  <a:pt x="3748" y="497"/>
                </a:lnTo>
                <a:cubicBezTo>
                  <a:pt x="3762" y="535"/>
                  <a:pt x="3775" y="575"/>
                  <a:pt x="3786" y="617"/>
                </a:cubicBezTo>
                <a:cubicBezTo>
                  <a:pt x="3796" y="577"/>
                  <a:pt x="3808" y="538"/>
                  <a:pt x="3822" y="499"/>
                </a:cubicBezTo>
                <a:lnTo>
                  <a:pt x="3933" y="197"/>
                </a:lnTo>
                <a:lnTo>
                  <a:pt x="4020" y="197"/>
                </a:lnTo>
                <a:lnTo>
                  <a:pt x="3823" y="724"/>
                </a:lnTo>
                <a:cubicBezTo>
                  <a:pt x="3802" y="781"/>
                  <a:pt x="3785" y="821"/>
                  <a:pt x="3774" y="842"/>
                </a:cubicBezTo>
                <a:cubicBezTo>
                  <a:pt x="3758" y="871"/>
                  <a:pt x="3740" y="892"/>
                  <a:pt x="3720" y="905"/>
                </a:cubicBezTo>
                <a:cubicBezTo>
                  <a:pt x="3700" y="919"/>
                  <a:pt x="3676" y="926"/>
                  <a:pt x="3648" y="926"/>
                </a:cubicBezTo>
                <a:cubicBezTo>
                  <a:pt x="3631" y="926"/>
                  <a:pt x="3612" y="922"/>
                  <a:pt x="3591" y="915"/>
                </a:cubicBezTo>
                <a:close/>
              </a:path>
            </a:pathLst>
          </a:custGeom>
          <a:solidFill>
            <a:srgbClr val="FF9900"/>
          </a:solidFill>
          <a:ln w="19050">
            <a:solidFill>
              <a:srgbClr val="FF9900"/>
            </a:solidFill>
            <a:round/>
            <a:headEnd/>
            <a:tailEnd/>
          </a:ln>
        </p:spPr>
        <p:txBody>
          <a:bodyPr>
            <a:prstTxWarp prst="textNoShape">
              <a:avLst/>
            </a:prstTxWarp>
          </a:bodyPr>
          <a:lstStyle/>
          <a:p>
            <a:endParaRPr lang="en-US"/>
          </a:p>
        </p:txBody>
      </p:sp>
      <p:sp>
        <p:nvSpPr>
          <p:cNvPr id="40970" name="Shape 140"/>
          <p:cNvSpPr>
            <a:spLocks noChangeArrowheads="1"/>
          </p:cNvSpPr>
          <p:nvPr/>
        </p:nvSpPr>
        <p:spPr bwMode="auto">
          <a:xfrm rot="-368682">
            <a:off x="3749675" y="701675"/>
            <a:ext cx="1731963" cy="401638"/>
          </a:xfrm>
          <a:custGeom>
            <a:avLst/>
            <a:gdLst>
              <a:gd name="T0" fmla="*/ 0 w 3412"/>
              <a:gd name="T1" fmla="*/ 0 h 728"/>
              <a:gd name="T2" fmla="*/ 3412 w 3412"/>
              <a:gd name="T3" fmla="*/ 728 h 728"/>
            </a:gdLst>
            <a:ahLst/>
            <a:cxnLst/>
            <a:rect l="T0" t="T1" r="T2" b="T3"/>
            <a:pathLst>
              <a:path w="3412" h="728" extrusionOk="0">
                <a:moveTo>
                  <a:pt x="0" y="715"/>
                </a:moveTo>
                <a:lnTo>
                  <a:pt x="0" y="0"/>
                </a:lnTo>
                <a:lnTo>
                  <a:pt x="270" y="0"/>
                </a:lnTo>
                <a:cubicBezTo>
                  <a:pt x="317" y="0"/>
                  <a:pt x="353" y="2"/>
                  <a:pt x="378" y="6"/>
                </a:cubicBezTo>
                <a:cubicBezTo>
                  <a:pt x="413" y="12"/>
                  <a:pt x="443" y="23"/>
                  <a:pt x="467" y="40"/>
                </a:cubicBezTo>
                <a:cubicBezTo>
                  <a:pt x="490" y="56"/>
                  <a:pt x="509" y="79"/>
                  <a:pt x="524" y="109"/>
                </a:cubicBezTo>
                <a:cubicBezTo>
                  <a:pt x="539" y="138"/>
                  <a:pt x="546" y="171"/>
                  <a:pt x="546" y="207"/>
                </a:cubicBezTo>
                <a:cubicBezTo>
                  <a:pt x="546" y="268"/>
                  <a:pt x="527" y="319"/>
                  <a:pt x="488" y="361"/>
                </a:cubicBezTo>
                <a:cubicBezTo>
                  <a:pt x="449" y="403"/>
                  <a:pt x="379" y="424"/>
                  <a:pt x="278" y="424"/>
                </a:cubicBezTo>
                <a:lnTo>
                  <a:pt x="94" y="424"/>
                </a:lnTo>
                <a:lnTo>
                  <a:pt x="94" y="715"/>
                </a:lnTo>
                <a:lnTo>
                  <a:pt x="0" y="715"/>
                </a:lnTo>
                <a:close/>
                <a:moveTo>
                  <a:pt x="94" y="340"/>
                </a:moveTo>
                <a:lnTo>
                  <a:pt x="279" y="340"/>
                </a:lnTo>
                <a:cubicBezTo>
                  <a:pt x="340" y="340"/>
                  <a:pt x="384" y="329"/>
                  <a:pt x="410" y="306"/>
                </a:cubicBezTo>
                <a:cubicBezTo>
                  <a:pt x="435" y="283"/>
                  <a:pt x="448" y="250"/>
                  <a:pt x="448" y="209"/>
                </a:cubicBezTo>
                <a:cubicBezTo>
                  <a:pt x="448" y="180"/>
                  <a:pt x="440" y="154"/>
                  <a:pt x="425" y="133"/>
                </a:cubicBezTo>
                <a:cubicBezTo>
                  <a:pt x="410" y="112"/>
                  <a:pt x="391" y="97"/>
                  <a:pt x="366" y="90"/>
                </a:cubicBezTo>
                <a:cubicBezTo>
                  <a:pt x="350" y="86"/>
                  <a:pt x="320" y="84"/>
                  <a:pt x="277" y="84"/>
                </a:cubicBezTo>
                <a:lnTo>
                  <a:pt x="94" y="84"/>
                </a:lnTo>
                <a:lnTo>
                  <a:pt x="94" y="340"/>
                </a:lnTo>
                <a:close/>
                <a:moveTo>
                  <a:pt x="994" y="651"/>
                </a:moveTo>
                <a:cubicBezTo>
                  <a:pt x="961" y="679"/>
                  <a:pt x="930" y="699"/>
                  <a:pt x="900" y="710"/>
                </a:cubicBezTo>
                <a:cubicBezTo>
                  <a:pt x="869" y="721"/>
                  <a:pt x="837" y="727"/>
                  <a:pt x="803" y="727"/>
                </a:cubicBezTo>
                <a:cubicBezTo>
                  <a:pt x="746" y="727"/>
                  <a:pt x="702" y="713"/>
                  <a:pt x="671" y="685"/>
                </a:cubicBezTo>
                <a:cubicBezTo>
                  <a:pt x="640" y="658"/>
                  <a:pt x="625" y="622"/>
                  <a:pt x="625" y="579"/>
                </a:cubicBezTo>
                <a:cubicBezTo>
                  <a:pt x="625" y="554"/>
                  <a:pt x="631" y="530"/>
                  <a:pt x="643" y="509"/>
                </a:cubicBezTo>
                <a:cubicBezTo>
                  <a:pt x="654" y="488"/>
                  <a:pt x="669" y="471"/>
                  <a:pt x="688" y="458"/>
                </a:cubicBezTo>
                <a:cubicBezTo>
                  <a:pt x="707" y="445"/>
                  <a:pt x="728" y="436"/>
                  <a:pt x="751" y="430"/>
                </a:cubicBezTo>
                <a:cubicBezTo>
                  <a:pt x="768" y="425"/>
                  <a:pt x="795" y="421"/>
                  <a:pt x="830" y="416"/>
                </a:cubicBezTo>
                <a:cubicBezTo>
                  <a:pt x="901" y="408"/>
                  <a:pt x="953" y="398"/>
                  <a:pt x="986" y="386"/>
                </a:cubicBezTo>
                <a:cubicBezTo>
                  <a:pt x="987" y="374"/>
                  <a:pt x="987" y="366"/>
                  <a:pt x="987" y="363"/>
                </a:cubicBezTo>
                <a:cubicBezTo>
                  <a:pt x="987" y="328"/>
                  <a:pt x="979" y="303"/>
                  <a:pt x="962" y="288"/>
                </a:cubicBezTo>
                <a:cubicBezTo>
                  <a:pt x="939" y="268"/>
                  <a:pt x="906" y="258"/>
                  <a:pt x="862" y="258"/>
                </a:cubicBezTo>
                <a:cubicBezTo>
                  <a:pt x="821" y="258"/>
                  <a:pt x="790" y="265"/>
                  <a:pt x="770" y="280"/>
                </a:cubicBezTo>
                <a:cubicBezTo>
                  <a:pt x="751" y="294"/>
                  <a:pt x="736" y="319"/>
                  <a:pt x="727" y="356"/>
                </a:cubicBezTo>
                <a:lnTo>
                  <a:pt x="641" y="345"/>
                </a:lnTo>
                <a:cubicBezTo>
                  <a:pt x="648" y="308"/>
                  <a:pt x="661" y="279"/>
                  <a:pt x="679" y="256"/>
                </a:cubicBezTo>
                <a:cubicBezTo>
                  <a:pt x="697" y="233"/>
                  <a:pt x="723" y="216"/>
                  <a:pt x="757" y="203"/>
                </a:cubicBezTo>
                <a:cubicBezTo>
                  <a:pt x="791" y="191"/>
                  <a:pt x="830" y="185"/>
                  <a:pt x="875" y="185"/>
                </a:cubicBezTo>
                <a:cubicBezTo>
                  <a:pt x="919" y="185"/>
                  <a:pt x="955" y="190"/>
                  <a:pt x="982" y="201"/>
                </a:cubicBezTo>
                <a:cubicBezTo>
                  <a:pt x="1010" y="211"/>
                  <a:pt x="1030" y="224"/>
                  <a:pt x="1043" y="240"/>
                </a:cubicBezTo>
                <a:cubicBezTo>
                  <a:pt x="1056" y="256"/>
                  <a:pt x="1066" y="276"/>
                  <a:pt x="1071" y="300"/>
                </a:cubicBezTo>
                <a:cubicBezTo>
                  <a:pt x="1074" y="315"/>
                  <a:pt x="1075" y="342"/>
                  <a:pt x="1075" y="381"/>
                </a:cubicBezTo>
                <a:lnTo>
                  <a:pt x="1075" y="498"/>
                </a:lnTo>
                <a:cubicBezTo>
                  <a:pt x="1075" y="580"/>
                  <a:pt x="1077" y="632"/>
                  <a:pt x="1081" y="653"/>
                </a:cubicBezTo>
                <a:cubicBezTo>
                  <a:pt x="1084" y="675"/>
                  <a:pt x="1092" y="696"/>
                  <a:pt x="1103" y="715"/>
                </a:cubicBezTo>
                <a:lnTo>
                  <a:pt x="1011" y="715"/>
                </a:lnTo>
                <a:cubicBezTo>
                  <a:pt x="1002" y="697"/>
                  <a:pt x="997" y="676"/>
                  <a:pt x="994" y="651"/>
                </a:cubicBezTo>
                <a:close/>
                <a:moveTo>
                  <a:pt x="986" y="455"/>
                </a:moveTo>
                <a:cubicBezTo>
                  <a:pt x="954" y="468"/>
                  <a:pt x="906" y="479"/>
                  <a:pt x="843" y="488"/>
                </a:cubicBezTo>
                <a:cubicBezTo>
                  <a:pt x="807" y="493"/>
                  <a:pt x="781" y="499"/>
                  <a:pt x="766" y="506"/>
                </a:cubicBezTo>
                <a:cubicBezTo>
                  <a:pt x="751" y="513"/>
                  <a:pt x="740" y="522"/>
                  <a:pt x="731" y="534"/>
                </a:cubicBezTo>
                <a:cubicBezTo>
                  <a:pt x="723" y="547"/>
                  <a:pt x="719" y="561"/>
                  <a:pt x="719" y="576"/>
                </a:cubicBezTo>
                <a:cubicBezTo>
                  <a:pt x="719" y="599"/>
                  <a:pt x="728" y="619"/>
                  <a:pt x="746" y="635"/>
                </a:cubicBezTo>
                <a:cubicBezTo>
                  <a:pt x="763" y="650"/>
                  <a:pt x="789" y="658"/>
                  <a:pt x="824" y="658"/>
                </a:cubicBezTo>
                <a:cubicBezTo>
                  <a:pt x="858" y="658"/>
                  <a:pt x="888" y="651"/>
                  <a:pt x="914" y="636"/>
                </a:cubicBezTo>
                <a:cubicBezTo>
                  <a:pt x="941" y="621"/>
                  <a:pt x="960" y="601"/>
                  <a:pt x="972" y="575"/>
                </a:cubicBezTo>
                <a:cubicBezTo>
                  <a:pt x="981" y="555"/>
                  <a:pt x="986" y="526"/>
                  <a:pt x="986" y="487"/>
                </a:cubicBezTo>
                <a:lnTo>
                  <a:pt x="986" y="455"/>
                </a:lnTo>
                <a:close/>
                <a:moveTo>
                  <a:pt x="1176" y="561"/>
                </a:moveTo>
                <a:lnTo>
                  <a:pt x="1263" y="547"/>
                </a:lnTo>
                <a:cubicBezTo>
                  <a:pt x="1268" y="582"/>
                  <a:pt x="1281" y="608"/>
                  <a:pt x="1304" y="627"/>
                </a:cubicBezTo>
                <a:cubicBezTo>
                  <a:pt x="1326" y="646"/>
                  <a:pt x="1357" y="655"/>
                  <a:pt x="1397" y="655"/>
                </a:cubicBezTo>
                <a:cubicBezTo>
                  <a:pt x="1438" y="655"/>
                  <a:pt x="1468" y="647"/>
                  <a:pt x="1487" y="630"/>
                </a:cubicBezTo>
                <a:cubicBezTo>
                  <a:pt x="1507" y="613"/>
                  <a:pt x="1517" y="594"/>
                  <a:pt x="1517" y="572"/>
                </a:cubicBezTo>
                <a:cubicBezTo>
                  <a:pt x="1517" y="552"/>
                  <a:pt x="1508" y="536"/>
                  <a:pt x="1491" y="525"/>
                </a:cubicBezTo>
                <a:cubicBezTo>
                  <a:pt x="1479" y="518"/>
                  <a:pt x="1449" y="508"/>
                  <a:pt x="1401" y="496"/>
                </a:cubicBezTo>
                <a:cubicBezTo>
                  <a:pt x="1336" y="479"/>
                  <a:pt x="1292" y="465"/>
                  <a:pt x="1267" y="453"/>
                </a:cubicBezTo>
                <a:cubicBezTo>
                  <a:pt x="1242" y="442"/>
                  <a:pt x="1223" y="425"/>
                  <a:pt x="1210" y="404"/>
                </a:cubicBezTo>
                <a:cubicBezTo>
                  <a:pt x="1197" y="383"/>
                  <a:pt x="1191" y="360"/>
                  <a:pt x="1191" y="334"/>
                </a:cubicBezTo>
                <a:cubicBezTo>
                  <a:pt x="1191" y="311"/>
                  <a:pt x="1196" y="290"/>
                  <a:pt x="1207" y="270"/>
                </a:cubicBezTo>
                <a:cubicBezTo>
                  <a:pt x="1218" y="251"/>
                  <a:pt x="1232" y="234"/>
                  <a:pt x="1250" y="221"/>
                </a:cubicBezTo>
                <a:cubicBezTo>
                  <a:pt x="1263" y="211"/>
                  <a:pt x="1282" y="203"/>
                  <a:pt x="1306" y="196"/>
                </a:cubicBezTo>
                <a:cubicBezTo>
                  <a:pt x="1329" y="189"/>
                  <a:pt x="1355" y="185"/>
                  <a:pt x="1382" y="185"/>
                </a:cubicBezTo>
                <a:cubicBezTo>
                  <a:pt x="1423" y="185"/>
                  <a:pt x="1458" y="191"/>
                  <a:pt x="1489" y="203"/>
                </a:cubicBezTo>
                <a:cubicBezTo>
                  <a:pt x="1520" y="214"/>
                  <a:pt x="1542" y="230"/>
                  <a:pt x="1557" y="250"/>
                </a:cubicBezTo>
                <a:cubicBezTo>
                  <a:pt x="1572" y="270"/>
                  <a:pt x="1582" y="297"/>
                  <a:pt x="1587" y="331"/>
                </a:cubicBezTo>
                <a:lnTo>
                  <a:pt x="1501" y="342"/>
                </a:lnTo>
                <a:cubicBezTo>
                  <a:pt x="1498" y="315"/>
                  <a:pt x="1486" y="295"/>
                  <a:pt x="1467" y="280"/>
                </a:cubicBezTo>
                <a:cubicBezTo>
                  <a:pt x="1448" y="265"/>
                  <a:pt x="1422" y="257"/>
                  <a:pt x="1388" y="257"/>
                </a:cubicBezTo>
                <a:cubicBezTo>
                  <a:pt x="1348" y="257"/>
                  <a:pt x="1319" y="264"/>
                  <a:pt x="1302" y="277"/>
                </a:cubicBezTo>
                <a:cubicBezTo>
                  <a:pt x="1285" y="290"/>
                  <a:pt x="1276" y="306"/>
                  <a:pt x="1276" y="324"/>
                </a:cubicBezTo>
                <a:cubicBezTo>
                  <a:pt x="1276" y="335"/>
                  <a:pt x="1280" y="346"/>
                  <a:pt x="1287" y="355"/>
                </a:cubicBezTo>
                <a:cubicBezTo>
                  <a:pt x="1294" y="364"/>
                  <a:pt x="1305" y="372"/>
                  <a:pt x="1320" y="378"/>
                </a:cubicBezTo>
                <a:cubicBezTo>
                  <a:pt x="1329" y="381"/>
                  <a:pt x="1355" y="389"/>
                  <a:pt x="1398" y="401"/>
                </a:cubicBezTo>
                <a:cubicBezTo>
                  <a:pt x="1460" y="418"/>
                  <a:pt x="1503" y="431"/>
                  <a:pt x="1528" y="442"/>
                </a:cubicBezTo>
                <a:cubicBezTo>
                  <a:pt x="1553" y="453"/>
                  <a:pt x="1572" y="468"/>
                  <a:pt x="1586" y="488"/>
                </a:cubicBezTo>
                <a:cubicBezTo>
                  <a:pt x="1600" y="508"/>
                  <a:pt x="1607" y="533"/>
                  <a:pt x="1607" y="563"/>
                </a:cubicBezTo>
                <a:cubicBezTo>
                  <a:pt x="1607" y="592"/>
                  <a:pt x="1598" y="620"/>
                  <a:pt x="1581" y="646"/>
                </a:cubicBezTo>
                <a:cubicBezTo>
                  <a:pt x="1564" y="672"/>
                  <a:pt x="1540" y="692"/>
                  <a:pt x="1507" y="706"/>
                </a:cubicBezTo>
                <a:cubicBezTo>
                  <a:pt x="1475" y="720"/>
                  <a:pt x="1439" y="727"/>
                  <a:pt x="1398" y="727"/>
                </a:cubicBezTo>
                <a:cubicBezTo>
                  <a:pt x="1331" y="727"/>
                  <a:pt x="1279" y="713"/>
                  <a:pt x="1244" y="685"/>
                </a:cubicBezTo>
                <a:cubicBezTo>
                  <a:pt x="1209" y="657"/>
                  <a:pt x="1186" y="616"/>
                  <a:pt x="1176" y="561"/>
                </a:cubicBezTo>
                <a:close/>
                <a:moveTo>
                  <a:pt x="1676" y="561"/>
                </a:moveTo>
                <a:lnTo>
                  <a:pt x="1763" y="547"/>
                </a:lnTo>
                <a:cubicBezTo>
                  <a:pt x="1768" y="582"/>
                  <a:pt x="1781" y="608"/>
                  <a:pt x="1804" y="627"/>
                </a:cubicBezTo>
                <a:cubicBezTo>
                  <a:pt x="1826" y="646"/>
                  <a:pt x="1857" y="655"/>
                  <a:pt x="1897" y="655"/>
                </a:cubicBezTo>
                <a:cubicBezTo>
                  <a:pt x="1938" y="655"/>
                  <a:pt x="1968" y="647"/>
                  <a:pt x="1987" y="630"/>
                </a:cubicBezTo>
                <a:cubicBezTo>
                  <a:pt x="2007" y="613"/>
                  <a:pt x="2017" y="594"/>
                  <a:pt x="2017" y="572"/>
                </a:cubicBezTo>
                <a:cubicBezTo>
                  <a:pt x="2017" y="552"/>
                  <a:pt x="2008" y="536"/>
                  <a:pt x="1991" y="525"/>
                </a:cubicBezTo>
                <a:cubicBezTo>
                  <a:pt x="1979" y="518"/>
                  <a:pt x="1949" y="508"/>
                  <a:pt x="1901" y="496"/>
                </a:cubicBezTo>
                <a:cubicBezTo>
                  <a:pt x="1836" y="479"/>
                  <a:pt x="1792" y="465"/>
                  <a:pt x="1767" y="453"/>
                </a:cubicBezTo>
                <a:cubicBezTo>
                  <a:pt x="1742" y="442"/>
                  <a:pt x="1723" y="425"/>
                  <a:pt x="1710" y="404"/>
                </a:cubicBezTo>
                <a:cubicBezTo>
                  <a:pt x="1697" y="383"/>
                  <a:pt x="1691" y="360"/>
                  <a:pt x="1691" y="334"/>
                </a:cubicBezTo>
                <a:cubicBezTo>
                  <a:pt x="1691" y="311"/>
                  <a:pt x="1696" y="290"/>
                  <a:pt x="1707" y="270"/>
                </a:cubicBezTo>
                <a:cubicBezTo>
                  <a:pt x="1718" y="251"/>
                  <a:pt x="1732" y="234"/>
                  <a:pt x="1750" y="221"/>
                </a:cubicBezTo>
                <a:cubicBezTo>
                  <a:pt x="1763" y="211"/>
                  <a:pt x="1782" y="203"/>
                  <a:pt x="1806" y="196"/>
                </a:cubicBezTo>
                <a:cubicBezTo>
                  <a:pt x="1829" y="189"/>
                  <a:pt x="1855" y="185"/>
                  <a:pt x="1882" y="185"/>
                </a:cubicBezTo>
                <a:cubicBezTo>
                  <a:pt x="1923" y="185"/>
                  <a:pt x="1958" y="191"/>
                  <a:pt x="1989" y="203"/>
                </a:cubicBezTo>
                <a:cubicBezTo>
                  <a:pt x="2020" y="214"/>
                  <a:pt x="2042" y="230"/>
                  <a:pt x="2057" y="250"/>
                </a:cubicBezTo>
                <a:cubicBezTo>
                  <a:pt x="2072" y="270"/>
                  <a:pt x="2082" y="297"/>
                  <a:pt x="2087" y="331"/>
                </a:cubicBezTo>
                <a:lnTo>
                  <a:pt x="2001" y="342"/>
                </a:lnTo>
                <a:cubicBezTo>
                  <a:pt x="1998" y="315"/>
                  <a:pt x="1986" y="295"/>
                  <a:pt x="1967" y="280"/>
                </a:cubicBezTo>
                <a:cubicBezTo>
                  <a:pt x="1948" y="265"/>
                  <a:pt x="1922" y="257"/>
                  <a:pt x="1888" y="257"/>
                </a:cubicBezTo>
                <a:cubicBezTo>
                  <a:pt x="1848" y="257"/>
                  <a:pt x="1819" y="264"/>
                  <a:pt x="1802" y="277"/>
                </a:cubicBezTo>
                <a:cubicBezTo>
                  <a:pt x="1785" y="290"/>
                  <a:pt x="1776" y="306"/>
                  <a:pt x="1776" y="324"/>
                </a:cubicBezTo>
                <a:cubicBezTo>
                  <a:pt x="1776" y="335"/>
                  <a:pt x="1780" y="346"/>
                  <a:pt x="1787" y="355"/>
                </a:cubicBezTo>
                <a:cubicBezTo>
                  <a:pt x="1794" y="364"/>
                  <a:pt x="1805" y="372"/>
                  <a:pt x="1820" y="378"/>
                </a:cubicBezTo>
                <a:cubicBezTo>
                  <a:pt x="1829" y="381"/>
                  <a:pt x="1855" y="389"/>
                  <a:pt x="1898" y="401"/>
                </a:cubicBezTo>
                <a:cubicBezTo>
                  <a:pt x="1960" y="418"/>
                  <a:pt x="2003" y="431"/>
                  <a:pt x="2028" y="442"/>
                </a:cubicBezTo>
                <a:cubicBezTo>
                  <a:pt x="2053" y="453"/>
                  <a:pt x="2072" y="468"/>
                  <a:pt x="2086" y="488"/>
                </a:cubicBezTo>
                <a:cubicBezTo>
                  <a:pt x="2100" y="508"/>
                  <a:pt x="2107" y="533"/>
                  <a:pt x="2107" y="563"/>
                </a:cubicBezTo>
                <a:cubicBezTo>
                  <a:pt x="2107" y="592"/>
                  <a:pt x="2098" y="620"/>
                  <a:pt x="2081" y="646"/>
                </a:cubicBezTo>
                <a:cubicBezTo>
                  <a:pt x="2064" y="672"/>
                  <a:pt x="2040" y="692"/>
                  <a:pt x="2007" y="706"/>
                </a:cubicBezTo>
                <a:cubicBezTo>
                  <a:pt x="1975" y="720"/>
                  <a:pt x="1939" y="727"/>
                  <a:pt x="1898" y="727"/>
                </a:cubicBezTo>
                <a:cubicBezTo>
                  <a:pt x="1831" y="727"/>
                  <a:pt x="1779" y="713"/>
                  <a:pt x="1744" y="685"/>
                </a:cubicBezTo>
                <a:cubicBezTo>
                  <a:pt x="1709" y="657"/>
                  <a:pt x="1686" y="616"/>
                  <a:pt x="1676" y="561"/>
                </a:cubicBezTo>
                <a:close/>
                <a:moveTo>
                  <a:pt x="2212" y="101"/>
                </a:moveTo>
                <a:lnTo>
                  <a:pt x="2212" y="0"/>
                </a:lnTo>
                <a:lnTo>
                  <a:pt x="2300" y="0"/>
                </a:lnTo>
                <a:lnTo>
                  <a:pt x="2300" y="101"/>
                </a:lnTo>
                <a:lnTo>
                  <a:pt x="2212" y="101"/>
                </a:lnTo>
                <a:close/>
                <a:moveTo>
                  <a:pt x="2212" y="715"/>
                </a:moveTo>
                <a:lnTo>
                  <a:pt x="2212" y="197"/>
                </a:lnTo>
                <a:lnTo>
                  <a:pt x="2300" y="197"/>
                </a:lnTo>
                <a:lnTo>
                  <a:pt x="2300" y="715"/>
                </a:lnTo>
                <a:lnTo>
                  <a:pt x="2212" y="715"/>
                </a:lnTo>
                <a:close/>
                <a:moveTo>
                  <a:pt x="2401" y="456"/>
                </a:moveTo>
                <a:cubicBezTo>
                  <a:pt x="2401" y="360"/>
                  <a:pt x="2428" y="289"/>
                  <a:pt x="2481" y="243"/>
                </a:cubicBezTo>
                <a:cubicBezTo>
                  <a:pt x="2526" y="204"/>
                  <a:pt x="2580" y="185"/>
                  <a:pt x="2644" y="185"/>
                </a:cubicBezTo>
                <a:cubicBezTo>
                  <a:pt x="2715" y="185"/>
                  <a:pt x="2774" y="208"/>
                  <a:pt x="2819" y="255"/>
                </a:cubicBezTo>
                <a:cubicBezTo>
                  <a:pt x="2864" y="302"/>
                  <a:pt x="2887" y="366"/>
                  <a:pt x="2887" y="449"/>
                </a:cubicBezTo>
                <a:cubicBezTo>
                  <a:pt x="2887" y="516"/>
                  <a:pt x="2877" y="568"/>
                  <a:pt x="2857" y="606"/>
                </a:cubicBezTo>
                <a:cubicBezTo>
                  <a:pt x="2837" y="645"/>
                  <a:pt x="2808" y="674"/>
                  <a:pt x="2769" y="695"/>
                </a:cubicBezTo>
                <a:cubicBezTo>
                  <a:pt x="2731" y="716"/>
                  <a:pt x="2689" y="727"/>
                  <a:pt x="2644" y="727"/>
                </a:cubicBezTo>
                <a:cubicBezTo>
                  <a:pt x="2571" y="727"/>
                  <a:pt x="2513" y="704"/>
                  <a:pt x="2468" y="657"/>
                </a:cubicBezTo>
                <a:cubicBezTo>
                  <a:pt x="2423" y="610"/>
                  <a:pt x="2401" y="543"/>
                  <a:pt x="2401" y="456"/>
                </a:cubicBezTo>
                <a:close/>
                <a:moveTo>
                  <a:pt x="2491" y="456"/>
                </a:moveTo>
                <a:cubicBezTo>
                  <a:pt x="2491" y="523"/>
                  <a:pt x="2506" y="572"/>
                  <a:pt x="2535" y="605"/>
                </a:cubicBezTo>
                <a:cubicBezTo>
                  <a:pt x="2564" y="638"/>
                  <a:pt x="2600" y="655"/>
                  <a:pt x="2644" y="655"/>
                </a:cubicBezTo>
                <a:cubicBezTo>
                  <a:pt x="2687" y="655"/>
                  <a:pt x="2724" y="638"/>
                  <a:pt x="2753" y="605"/>
                </a:cubicBezTo>
                <a:cubicBezTo>
                  <a:pt x="2782" y="572"/>
                  <a:pt x="2796" y="521"/>
                  <a:pt x="2796" y="453"/>
                </a:cubicBezTo>
                <a:cubicBezTo>
                  <a:pt x="2796" y="389"/>
                  <a:pt x="2782" y="340"/>
                  <a:pt x="2753" y="307"/>
                </a:cubicBezTo>
                <a:cubicBezTo>
                  <a:pt x="2724" y="274"/>
                  <a:pt x="2687" y="258"/>
                  <a:pt x="2644" y="258"/>
                </a:cubicBezTo>
                <a:cubicBezTo>
                  <a:pt x="2600" y="258"/>
                  <a:pt x="2564" y="274"/>
                  <a:pt x="2535" y="307"/>
                </a:cubicBezTo>
                <a:cubicBezTo>
                  <a:pt x="2506" y="340"/>
                  <a:pt x="2491" y="389"/>
                  <a:pt x="2491" y="456"/>
                </a:cubicBezTo>
                <a:close/>
                <a:moveTo>
                  <a:pt x="2990" y="715"/>
                </a:moveTo>
                <a:lnTo>
                  <a:pt x="2990" y="197"/>
                </a:lnTo>
                <a:lnTo>
                  <a:pt x="3069" y="197"/>
                </a:lnTo>
                <a:lnTo>
                  <a:pt x="3069" y="270"/>
                </a:lnTo>
                <a:cubicBezTo>
                  <a:pt x="3107" y="213"/>
                  <a:pt x="3162" y="185"/>
                  <a:pt x="3234" y="185"/>
                </a:cubicBezTo>
                <a:cubicBezTo>
                  <a:pt x="3265" y="185"/>
                  <a:pt x="3294" y="191"/>
                  <a:pt x="3320" y="202"/>
                </a:cubicBezTo>
                <a:cubicBezTo>
                  <a:pt x="3346" y="213"/>
                  <a:pt x="3366" y="228"/>
                  <a:pt x="3379" y="246"/>
                </a:cubicBezTo>
                <a:cubicBezTo>
                  <a:pt x="3392" y="264"/>
                  <a:pt x="3401" y="286"/>
                  <a:pt x="3406" y="311"/>
                </a:cubicBezTo>
                <a:cubicBezTo>
                  <a:pt x="3409" y="327"/>
                  <a:pt x="3411" y="355"/>
                  <a:pt x="3411" y="396"/>
                </a:cubicBezTo>
                <a:lnTo>
                  <a:pt x="3411" y="715"/>
                </a:lnTo>
                <a:lnTo>
                  <a:pt x="3323" y="715"/>
                </a:lnTo>
                <a:lnTo>
                  <a:pt x="3323" y="400"/>
                </a:lnTo>
                <a:cubicBezTo>
                  <a:pt x="3323" y="364"/>
                  <a:pt x="3320" y="337"/>
                  <a:pt x="3313" y="320"/>
                </a:cubicBezTo>
                <a:cubicBezTo>
                  <a:pt x="3306" y="302"/>
                  <a:pt x="3294" y="288"/>
                  <a:pt x="3277" y="277"/>
                </a:cubicBezTo>
                <a:cubicBezTo>
                  <a:pt x="3259" y="266"/>
                  <a:pt x="3238" y="261"/>
                  <a:pt x="3215" y="261"/>
                </a:cubicBezTo>
                <a:cubicBezTo>
                  <a:pt x="3178" y="261"/>
                  <a:pt x="3145" y="273"/>
                  <a:pt x="3118" y="297"/>
                </a:cubicBezTo>
                <a:cubicBezTo>
                  <a:pt x="3091" y="321"/>
                  <a:pt x="3078" y="366"/>
                  <a:pt x="3078" y="432"/>
                </a:cubicBezTo>
                <a:lnTo>
                  <a:pt x="3078" y="715"/>
                </a:lnTo>
                <a:lnTo>
                  <a:pt x="2990" y="715"/>
                </a:lnTo>
                <a:close/>
              </a:path>
            </a:pathLst>
          </a:custGeom>
          <a:solidFill>
            <a:srgbClr val="FF9900"/>
          </a:solidFill>
          <a:ln w="19050">
            <a:solidFill>
              <a:srgbClr val="FF9900"/>
            </a:solidFill>
            <a:round/>
            <a:headEnd/>
            <a:tailEnd/>
          </a:ln>
        </p:spPr>
        <p:txBody>
          <a:bodyPr>
            <a:prstTxWarp prst="textNoShape">
              <a:avLst/>
            </a:prstTxWarp>
          </a:bodyPr>
          <a:lstStyle/>
          <a:p>
            <a:endParaRPr lang="en-US"/>
          </a:p>
        </p:txBody>
      </p:sp>
      <p:sp>
        <p:nvSpPr>
          <p:cNvPr id="40971" name="Shape 141"/>
          <p:cNvSpPr>
            <a:spLocks noChangeArrowheads="1"/>
          </p:cNvSpPr>
          <p:nvPr/>
        </p:nvSpPr>
        <p:spPr bwMode="auto">
          <a:xfrm rot="-969425">
            <a:off x="638175" y="3995738"/>
            <a:ext cx="1957388" cy="512762"/>
          </a:xfrm>
          <a:custGeom>
            <a:avLst/>
            <a:gdLst>
              <a:gd name="T0" fmla="*/ 0 w 3859"/>
              <a:gd name="T1" fmla="*/ 0 h 926"/>
              <a:gd name="T2" fmla="*/ 3859 w 3859"/>
              <a:gd name="T3" fmla="*/ 926 h 926"/>
            </a:gdLst>
            <a:ahLst/>
            <a:cxnLst/>
            <a:rect l="T0" t="T1" r="T2" b="T3"/>
            <a:pathLst>
              <a:path w="3859" h="926" extrusionOk="0">
                <a:moveTo>
                  <a:pt x="0" y="715"/>
                </a:moveTo>
                <a:lnTo>
                  <a:pt x="0" y="0"/>
                </a:lnTo>
                <a:lnTo>
                  <a:pt x="270" y="0"/>
                </a:lnTo>
                <a:cubicBezTo>
                  <a:pt x="317" y="0"/>
                  <a:pt x="353" y="2"/>
                  <a:pt x="378" y="6"/>
                </a:cubicBezTo>
                <a:cubicBezTo>
                  <a:pt x="413" y="12"/>
                  <a:pt x="443" y="23"/>
                  <a:pt x="467" y="40"/>
                </a:cubicBezTo>
                <a:cubicBezTo>
                  <a:pt x="490" y="56"/>
                  <a:pt x="509" y="79"/>
                  <a:pt x="524" y="109"/>
                </a:cubicBezTo>
                <a:cubicBezTo>
                  <a:pt x="539" y="138"/>
                  <a:pt x="546" y="171"/>
                  <a:pt x="546" y="207"/>
                </a:cubicBezTo>
                <a:cubicBezTo>
                  <a:pt x="546" y="268"/>
                  <a:pt x="527" y="319"/>
                  <a:pt x="488" y="361"/>
                </a:cubicBezTo>
                <a:cubicBezTo>
                  <a:pt x="449" y="403"/>
                  <a:pt x="379" y="424"/>
                  <a:pt x="278" y="424"/>
                </a:cubicBezTo>
                <a:lnTo>
                  <a:pt x="94" y="424"/>
                </a:lnTo>
                <a:lnTo>
                  <a:pt x="94" y="715"/>
                </a:lnTo>
                <a:lnTo>
                  <a:pt x="0" y="715"/>
                </a:lnTo>
                <a:close/>
                <a:moveTo>
                  <a:pt x="94" y="340"/>
                </a:moveTo>
                <a:lnTo>
                  <a:pt x="279" y="340"/>
                </a:lnTo>
                <a:cubicBezTo>
                  <a:pt x="340" y="340"/>
                  <a:pt x="384" y="329"/>
                  <a:pt x="410" y="306"/>
                </a:cubicBezTo>
                <a:cubicBezTo>
                  <a:pt x="435" y="283"/>
                  <a:pt x="448" y="250"/>
                  <a:pt x="448" y="209"/>
                </a:cubicBezTo>
                <a:cubicBezTo>
                  <a:pt x="448" y="180"/>
                  <a:pt x="440" y="154"/>
                  <a:pt x="425" y="133"/>
                </a:cubicBezTo>
                <a:cubicBezTo>
                  <a:pt x="410" y="112"/>
                  <a:pt x="391" y="97"/>
                  <a:pt x="366" y="90"/>
                </a:cubicBezTo>
                <a:cubicBezTo>
                  <a:pt x="350" y="86"/>
                  <a:pt x="320" y="84"/>
                  <a:pt x="277" y="84"/>
                </a:cubicBezTo>
                <a:lnTo>
                  <a:pt x="94" y="84"/>
                </a:lnTo>
                <a:lnTo>
                  <a:pt x="94" y="340"/>
                </a:lnTo>
                <a:close/>
                <a:moveTo>
                  <a:pt x="623" y="456"/>
                </a:moveTo>
                <a:cubicBezTo>
                  <a:pt x="623" y="360"/>
                  <a:pt x="650" y="289"/>
                  <a:pt x="703" y="243"/>
                </a:cubicBezTo>
                <a:cubicBezTo>
                  <a:pt x="748" y="204"/>
                  <a:pt x="802" y="185"/>
                  <a:pt x="866" y="185"/>
                </a:cubicBezTo>
                <a:cubicBezTo>
                  <a:pt x="937" y="185"/>
                  <a:pt x="996" y="208"/>
                  <a:pt x="1041" y="255"/>
                </a:cubicBezTo>
                <a:cubicBezTo>
                  <a:pt x="1086" y="302"/>
                  <a:pt x="1108" y="366"/>
                  <a:pt x="1108" y="449"/>
                </a:cubicBezTo>
                <a:cubicBezTo>
                  <a:pt x="1108" y="516"/>
                  <a:pt x="1098" y="568"/>
                  <a:pt x="1078" y="606"/>
                </a:cubicBezTo>
                <a:cubicBezTo>
                  <a:pt x="1058" y="645"/>
                  <a:pt x="1029" y="674"/>
                  <a:pt x="991" y="695"/>
                </a:cubicBezTo>
                <a:cubicBezTo>
                  <a:pt x="953" y="716"/>
                  <a:pt x="911" y="727"/>
                  <a:pt x="866" y="727"/>
                </a:cubicBezTo>
                <a:cubicBezTo>
                  <a:pt x="793" y="727"/>
                  <a:pt x="735" y="704"/>
                  <a:pt x="690" y="657"/>
                </a:cubicBezTo>
                <a:cubicBezTo>
                  <a:pt x="645" y="610"/>
                  <a:pt x="623" y="543"/>
                  <a:pt x="623" y="456"/>
                </a:cubicBezTo>
                <a:close/>
                <a:moveTo>
                  <a:pt x="713" y="456"/>
                </a:moveTo>
                <a:cubicBezTo>
                  <a:pt x="713" y="523"/>
                  <a:pt x="727" y="572"/>
                  <a:pt x="756" y="605"/>
                </a:cubicBezTo>
                <a:cubicBezTo>
                  <a:pt x="785" y="638"/>
                  <a:pt x="822" y="655"/>
                  <a:pt x="866" y="655"/>
                </a:cubicBezTo>
                <a:cubicBezTo>
                  <a:pt x="909" y="655"/>
                  <a:pt x="946" y="638"/>
                  <a:pt x="975" y="605"/>
                </a:cubicBezTo>
                <a:cubicBezTo>
                  <a:pt x="1004" y="572"/>
                  <a:pt x="1018" y="521"/>
                  <a:pt x="1018" y="453"/>
                </a:cubicBezTo>
                <a:cubicBezTo>
                  <a:pt x="1018" y="389"/>
                  <a:pt x="1003" y="340"/>
                  <a:pt x="974" y="307"/>
                </a:cubicBezTo>
                <a:cubicBezTo>
                  <a:pt x="945" y="274"/>
                  <a:pt x="909" y="258"/>
                  <a:pt x="866" y="258"/>
                </a:cubicBezTo>
                <a:cubicBezTo>
                  <a:pt x="822" y="258"/>
                  <a:pt x="785" y="274"/>
                  <a:pt x="756" y="307"/>
                </a:cubicBezTo>
                <a:cubicBezTo>
                  <a:pt x="727" y="340"/>
                  <a:pt x="713" y="389"/>
                  <a:pt x="713" y="456"/>
                </a:cubicBezTo>
                <a:close/>
                <a:moveTo>
                  <a:pt x="1176" y="561"/>
                </a:moveTo>
                <a:lnTo>
                  <a:pt x="1263" y="547"/>
                </a:lnTo>
                <a:cubicBezTo>
                  <a:pt x="1268" y="582"/>
                  <a:pt x="1281" y="608"/>
                  <a:pt x="1304" y="627"/>
                </a:cubicBezTo>
                <a:cubicBezTo>
                  <a:pt x="1326" y="646"/>
                  <a:pt x="1357" y="655"/>
                  <a:pt x="1397" y="655"/>
                </a:cubicBezTo>
                <a:cubicBezTo>
                  <a:pt x="1438" y="655"/>
                  <a:pt x="1468" y="647"/>
                  <a:pt x="1487" y="630"/>
                </a:cubicBezTo>
                <a:cubicBezTo>
                  <a:pt x="1507" y="613"/>
                  <a:pt x="1517" y="594"/>
                  <a:pt x="1517" y="572"/>
                </a:cubicBezTo>
                <a:cubicBezTo>
                  <a:pt x="1517" y="552"/>
                  <a:pt x="1508" y="536"/>
                  <a:pt x="1491" y="525"/>
                </a:cubicBezTo>
                <a:cubicBezTo>
                  <a:pt x="1479" y="518"/>
                  <a:pt x="1449" y="508"/>
                  <a:pt x="1401" y="496"/>
                </a:cubicBezTo>
                <a:cubicBezTo>
                  <a:pt x="1336" y="479"/>
                  <a:pt x="1292" y="465"/>
                  <a:pt x="1267" y="453"/>
                </a:cubicBezTo>
                <a:cubicBezTo>
                  <a:pt x="1242" y="442"/>
                  <a:pt x="1223" y="425"/>
                  <a:pt x="1210" y="404"/>
                </a:cubicBezTo>
                <a:cubicBezTo>
                  <a:pt x="1197" y="383"/>
                  <a:pt x="1191" y="360"/>
                  <a:pt x="1191" y="334"/>
                </a:cubicBezTo>
                <a:cubicBezTo>
                  <a:pt x="1191" y="311"/>
                  <a:pt x="1196" y="290"/>
                  <a:pt x="1207" y="270"/>
                </a:cubicBezTo>
                <a:cubicBezTo>
                  <a:pt x="1218" y="251"/>
                  <a:pt x="1232" y="234"/>
                  <a:pt x="1250" y="221"/>
                </a:cubicBezTo>
                <a:cubicBezTo>
                  <a:pt x="1263" y="211"/>
                  <a:pt x="1282" y="203"/>
                  <a:pt x="1306" y="196"/>
                </a:cubicBezTo>
                <a:cubicBezTo>
                  <a:pt x="1329" y="189"/>
                  <a:pt x="1355" y="185"/>
                  <a:pt x="1382" y="185"/>
                </a:cubicBezTo>
                <a:cubicBezTo>
                  <a:pt x="1423" y="185"/>
                  <a:pt x="1458" y="191"/>
                  <a:pt x="1489" y="203"/>
                </a:cubicBezTo>
                <a:cubicBezTo>
                  <a:pt x="1520" y="214"/>
                  <a:pt x="1542" y="230"/>
                  <a:pt x="1557" y="250"/>
                </a:cubicBezTo>
                <a:cubicBezTo>
                  <a:pt x="1572" y="270"/>
                  <a:pt x="1582" y="297"/>
                  <a:pt x="1587" y="331"/>
                </a:cubicBezTo>
                <a:lnTo>
                  <a:pt x="1501" y="342"/>
                </a:lnTo>
                <a:cubicBezTo>
                  <a:pt x="1498" y="315"/>
                  <a:pt x="1486" y="295"/>
                  <a:pt x="1467" y="280"/>
                </a:cubicBezTo>
                <a:cubicBezTo>
                  <a:pt x="1448" y="265"/>
                  <a:pt x="1422" y="257"/>
                  <a:pt x="1388" y="257"/>
                </a:cubicBezTo>
                <a:cubicBezTo>
                  <a:pt x="1348" y="257"/>
                  <a:pt x="1319" y="264"/>
                  <a:pt x="1302" y="277"/>
                </a:cubicBezTo>
                <a:cubicBezTo>
                  <a:pt x="1285" y="290"/>
                  <a:pt x="1276" y="306"/>
                  <a:pt x="1276" y="324"/>
                </a:cubicBezTo>
                <a:cubicBezTo>
                  <a:pt x="1276" y="335"/>
                  <a:pt x="1280" y="346"/>
                  <a:pt x="1287" y="355"/>
                </a:cubicBezTo>
                <a:cubicBezTo>
                  <a:pt x="1294" y="364"/>
                  <a:pt x="1305" y="372"/>
                  <a:pt x="1320" y="378"/>
                </a:cubicBezTo>
                <a:cubicBezTo>
                  <a:pt x="1329" y="381"/>
                  <a:pt x="1355" y="389"/>
                  <a:pt x="1398" y="401"/>
                </a:cubicBezTo>
                <a:cubicBezTo>
                  <a:pt x="1460" y="418"/>
                  <a:pt x="1503" y="431"/>
                  <a:pt x="1528" y="442"/>
                </a:cubicBezTo>
                <a:cubicBezTo>
                  <a:pt x="1553" y="453"/>
                  <a:pt x="1572" y="468"/>
                  <a:pt x="1586" y="488"/>
                </a:cubicBezTo>
                <a:cubicBezTo>
                  <a:pt x="1600" y="508"/>
                  <a:pt x="1607" y="533"/>
                  <a:pt x="1607" y="563"/>
                </a:cubicBezTo>
                <a:cubicBezTo>
                  <a:pt x="1607" y="592"/>
                  <a:pt x="1598" y="620"/>
                  <a:pt x="1581" y="646"/>
                </a:cubicBezTo>
                <a:cubicBezTo>
                  <a:pt x="1564" y="672"/>
                  <a:pt x="1540" y="692"/>
                  <a:pt x="1507" y="706"/>
                </a:cubicBezTo>
                <a:cubicBezTo>
                  <a:pt x="1475" y="720"/>
                  <a:pt x="1439" y="727"/>
                  <a:pt x="1398" y="727"/>
                </a:cubicBezTo>
                <a:cubicBezTo>
                  <a:pt x="1331" y="727"/>
                  <a:pt x="1279" y="713"/>
                  <a:pt x="1244" y="685"/>
                </a:cubicBezTo>
                <a:cubicBezTo>
                  <a:pt x="1209" y="657"/>
                  <a:pt x="1186" y="616"/>
                  <a:pt x="1176" y="561"/>
                </a:cubicBezTo>
                <a:close/>
                <a:moveTo>
                  <a:pt x="1712" y="101"/>
                </a:moveTo>
                <a:lnTo>
                  <a:pt x="1712" y="0"/>
                </a:lnTo>
                <a:lnTo>
                  <a:pt x="1800" y="0"/>
                </a:lnTo>
                <a:lnTo>
                  <a:pt x="1800" y="101"/>
                </a:lnTo>
                <a:lnTo>
                  <a:pt x="1712" y="101"/>
                </a:lnTo>
                <a:close/>
                <a:moveTo>
                  <a:pt x="1712" y="715"/>
                </a:moveTo>
                <a:lnTo>
                  <a:pt x="1712" y="197"/>
                </a:lnTo>
                <a:lnTo>
                  <a:pt x="1800" y="197"/>
                </a:lnTo>
                <a:lnTo>
                  <a:pt x="1800" y="715"/>
                </a:lnTo>
                <a:lnTo>
                  <a:pt x="1712" y="715"/>
                </a:lnTo>
                <a:close/>
                <a:moveTo>
                  <a:pt x="2125" y="637"/>
                </a:moveTo>
                <a:lnTo>
                  <a:pt x="2138" y="714"/>
                </a:lnTo>
                <a:cubicBezTo>
                  <a:pt x="2113" y="719"/>
                  <a:pt x="2091" y="722"/>
                  <a:pt x="2072" y="722"/>
                </a:cubicBezTo>
                <a:cubicBezTo>
                  <a:pt x="2040" y="722"/>
                  <a:pt x="2015" y="717"/>
                  <a:pt x="1998" y="707"/>
                </a:cubicBezTo>
                <a:cubicBezTo>
                  <a:pt x="1980" y="697"/>
                  <a:pt x="1967" y="684"/>
                  <a:pt x="1960" y="667"/>
                </a:cubicBezTo>
                <a:cubicBezTo>
                  <a:pt x="1953" y="651"/>
                  <a:pt x="1950" y="616"/>
                  <a:pt x="1950" y="563"/>
                </a:cubicBezTo>
                <a:lnTo>
                  <a:pt x="1950" y="265"/>
                </a:lnTo>
                <a:lnTo>
                  <a:pt x="1885" y="265"/>
                </a:lnTo>
                <a:lnTo>
                  <a:pt x="1885" y="197"/>
                </a:lnTo>
                <a:lnTo>
                  <a:pt x="1950" y="197"/>
                </a:lnTo>
                <a:lnTo>
                  <a:pt x="1950" y="68"/>
                </a:lnTo>
                <a:lnTo>
                  <a:pt x="2037" y="16"/>
                </a:lnTo>
                <a:lnTo>
                  <a:pt x="2037" y="197"/>
                </a:lnTo>
                <a:lnTo>
                  <a:pt x="2125" y="197"/>
                </a:lnTo>
                <a:lnTo>
                  <a:pt x="2125" y="265"/>
                </a:lnTo>
                <a:lnTo>
                  <a:pt x="2037" y="265"/>
                </a:lnTo>
                <a:lnTo>
                  <a:pt x="2037" y="568"/>
                </a:lnTo>
                <a:cubicBezTo>
                  <a:pt x="2037" y="593"/>
                  <a:pt x="2039" y="610"/>
                  <a:pt x="2042" y="617"/>
                </a:cubicBezTo>
                <a:cubicBezTo>
                  <a:pt x="2045" y="624"/>
                  <a:pt x="2050" y="629"/>
                  <a:pt x="2057" y="634"/>
                </a:cubicBezTo>
                <a:cubicBezTo>
                  <a:pt x="2064" y="638"/>
                  <a:pt x="2074" y="640"/>
                  <a:pt x="2087" y="640"/>
                </a:cubicBezTo>
                <a:cubicBezTo>
                  <a:pt x="2097" y="640"/>
                  <a:pt x="2110" y="639"/>
                  <a:pt x="2125" y="637"/>
                </a:cubicBezTo>
                <a:close/>
                <a:moveTo>
                  <a:pt x="2212" y="101"/>
                </a:moveTo>
                <a:lnTo>
                  <a:pt x="2212" y="0"/>
                </a:lnTo>
                <a:lnTo>
                  <a:pt x="2300" y="0"/>
                </a:lnTo>
                <a:lnTo>
                  <a:pt x="2300" y="101"/>
                </a:lnTo>
                <a:lnTo>
                  <a:pt x="2212" y="101"/>
                </a:lnTo>
                <a:close/>
                <a:moveTo>
                  <a:pt x="2212" y="715"/>
                </a:moveTo>
                <a:lnTo>
                  <a:pt x="2212" y="197"/>
                </a:lnTo>
                <a:lnTo>
                  <a:pt x="2300" y="197"/>
                </a:lnTo>
                <a:lnTo>
                  <a:pt x="2300" y="715"/>
                </a:lnTo>
                <a:lnTo>
                  <a:pt x="2212" y="715"/>
                </a:lnTo>
                <a:close/>
                <a:moveTo>
                  <a:pt x="2578" y="715"/>
                </a:moveTo>
                <a:lnTo>
                  <a:pt x="2380" y="197"/>
                </a:lnTo>
                <a:lnTo>
                  <a:pt x="2473" y="197"/>
                </a:lnTo>
                <a:lnTo>
                  <a:pt x="2584" y="507"/>
                </a:lnTo>
                <a:cubicBezTo>
                  <a:pt x="2597" y="541"/>
                  <a:pt x="2608" y="576"/>
                  <a:pt x="2618" y="612"/>
                </a:cubicBezTo>
                <a:cubicBezTo>
                  <a:pt x="2625" y="585"/>
                  <a:pt x="2636" y="552"/>
                  <a:pt x="2650" y="513"/>
                </a:cubicBezTo>
                <a:lnTo>
                  <a:pt x="2766" y="197"/>
                </a:lnTo>
                <a:lnTo>
                  <a:pt x="2856" y="197"/>
                </a:lnTo>
                <a:lnTo>
                  <a:pt x="2660" y="715"/>
                </a:lnTo>
                <a:lnTo>
                  <a:pt x="2578" y="715"/>
                </a:lnTo>
                <a:close/>
                <a:moveTo>
                  <a:pt x="2934" y="101"/>
                </a:moveTo>
                <a:lnTo>
                  <a:pt x="2934" y="0"/>
                </a:lnTo>
                <a:lnTo>
                  <a:pt x="3022" y="0"/>
                </a:lnTo>
                <a:lnTo>
                  <a:pt x="3022" y="101"/>
                </a:lnTo>
                <a:lnTo>
                  <a:pt x="2934" y="101"/>
                </a:lnTo>
                <a:close/>
                <a:moveTo>
                  <a:pt x="2934" y="715"/>
                </a:moveTo>
                <a:lnTo>
                  <a:pt x="2934" y="197"/>
                </a:lnTo>
                <a:lnTo>
                  <a:pt x="3022" y="197"/>
                </a:lnTo>
                <a:lnTo>
                  <a:pt x="3022" y="715"/>
                </a:lnTo>
                <a:lnTo>
                  <a:pt x="2934" y="715"/>
                </a:lnTo>
                <a:close/>
                <a:moveTo>
                  <a:pt x="3348" y="637"/>
                </a:moveTo>
                <a:lnTo>
                  <a:pt x="3360" y="714"/>
                </a:lnTo>
                <a:cubicBezTo>
                  <a:pt x="3335" y="719"/>
                  <a:pt x="3313" y="722"/>
                  <a:pt x="3294" y="722"/>
                </a:cubicBezTo>
                <a:cubicBezTo>
                  <a:pt x="3262" y="722"/>
                  <a:pt x="3237" y="717"/>
                  <a:pt x="3220" y="707"/>
                </a:cubicBezTo>
                <a:cubicBezTo>
                  <a:pt x="3202" y="697"/>
                  <a:pt x="3190" y="684"/>
                  <a:pt x="3183" y="667"/>
                </a:cubicBezTo>
                <a:cubicBezTo>
                  <a:pt x="3176" y="651"/>
                  <a:pt x="3172" y="616"/>
                  <a:pt x="3172" y="563"/>
                </a:cubicBezTo>
                <a:lnTo>
                  <a:pt x="3172" y="265"/>
                </a:lnTo>
                <a:lnTo>
                  <a:pt x="3107" y="265"/>
                </a:lnTo>
                <a:lnTo>
                  <a:pt x="3107" y="197"/>
                </a:lnTo>
                <a:lnTo>
                  <a:pt x="3172" y="197"/>
                </a:lnTo>
                <a:lnTo>
                  <a:pt x="3172" y="68"/>
                </a:lnTo>
                <a:lnTo>
                  <a:pt x="3259" y="16"/>
                </a:lnTo>
                <a:lnTo>
                  <a:pt x="3259" y="197"/>
                </a:lnTo>
                <a:lnTo>
                  <a:pt x="3348" y="197"/>
                </a:lnTo>
                <a:lnTo>
                  <a:pt x="3348" y="265"/>
                </a:lnTo>
                <a:lnTo>
                  <a:pt x="3259" y="265"/>
                </a:lnTo>
                <a:lnTo>
                  <a:pt x="3259" y="568"/>
                </a:lnTo>
                <a:cubicBezTo>
                  <a:pt x="3259" y="593"/>
                  <a:pt x="3261" y="610"/>
                  <a:pt x="3264" y="617"/>
                </a:cubicBezTo>
                <a:cubicBezTo>
                  <a:pt x="3267" y="624"/>
                  <a:pt x="3272" y="629"/>
                  <a:pt x="3279" y="634"/>
                </a:cubicBezTo>
                <a:cubicBezTo>
                  <a:pt x="3286" y="638"/>
                  <a:pt x="3296" y="640"/>
                  <a:pt x="3309" y="640"/>
                </a:cubicBezTo>
                <a:cubicBezTo>
                  <a:pt x="3319" y="640"/>
                  <a:pt x="3332" y="639"/>
                  <a:pt x="3348" y="637"/>
                </a:cubicBezTo>
                <a:close/>
                <a:moveTo>
                  <a:pt x="3430" y="915"/>
                </a:moveTo>
                <a:lnTo>
                  <a:pt x="3420" y="833"/>
                </a:lnTo>
                <a:cubicBezTo>
                  <a:pt x="3439" y="838"/>
                  <a:pt x="3456" y="840"/>
                  <a:pt x="3470" y="840"/>
                </a:cubicBezTo>
                <a:cubicBezTo>
                  <a:pt x="3490" y="840"/>
                  <a:pt x="3506" y="837"/>
                  <a:pt x="3517" y="831"/>
                </a:cubicBezTo>
                <a:cubicBezTo>
                  <a:pt x="3529" y="824"/>
                  <a:pt x="3539" y="815"/>
                  <a:pt x="3546" y="803"/>
                </a:cubicBezTo>
                <a:cubicBezTo>
                  <a:pt x="3551" y="794"/>
                  <a:pt x="3560" y="773"/>
                  <a:pt x="3573" y="738"/>
                </a:cubicBezTo>
                <a:cubicBezTo>
                  <a:pt x="3574" y="733"/>
                  <a:pt x="3577" y="725"/>
                  <a:pt x="3581" y="716"/>
                </a:cubicBezTo>
                <a:lnTo>
                  <a:pt x="3384" y="197"/>
                </a:lnTo>
                <a:lnTo>
                  <a:pt x="3479" y="197"/>
                </a:lnTo>
                <a:lnTo>
                  <a:pt x="3586" y="497"/>
                </a:lnTo>
                <a:cubicBezTo>
                  <a:pt x="3600" y="535"/>
                  <a:pt x="3613" y="575"/>
                  <a:pt x="3624" y="617"/>
                </a:cubicBezTo>
                <a:cubicBezTo>
                  <a:pt x="3634" y="577"/>
                  <a:pt x="3646" y="538"/>
                  <a:pt x="3660" y="499"/>
                </a:cubicBezTo>
                <a:lnTo>
                  <a:pt x="3771" y="197"/>
                </a:lnTo>
                <a:lnTo>
                  <a:pt x="3859" y="197"/>
                </a:lnTo>
                <a:lnTo>
                  <a:pt x="3662" y="724"/>
                </a:lnTo>
                <a:cubicBezTo>
                  <a:pt x="3641" y="781"/>
                  <a:pt x="3624" y="821"/>
                  <a:pt x="3612" y="842"/>
                </a:cubicBezTo>
                <a:cubicBezTo>
                  <a:pt x="3597" y="871"/>
                  <a:pt x="3579" y="892"/>
                  <a:pt x="3559" y="905"/>
                </a:cubicBezTo>
                <a:cubicBezTo>
                  <a:pt x="3538" y="919"/>
                  <a:pt x="3514" y="926"/>
                  <a:pt x="3486" y="926"/>
                </a:cubicBezTo>
                <a:cubicBezTo>
                  <a:pt x="3469" y="926"/>
                  <a:pt x="3451" y="922"/>
                  <a:pt x="3430" y="915"/>
                </a:cubicBezTo>
                <a:close/>
              </a:path>
            </a:pathLst>
          </a:custGeom>
          <a:solidFill>
            <a:srgbClr val="FF9900"/>
          </a:solidFill>
          <a:ln w="19050">
            <a:solidFill>
              <a:srgbClr val="FF9900"/>
            </a:solidFill>
            <a:round/>
            <a:headEnd/>
            <a:tailEnd/>
          </a:ln>
        </p:spPr>
        <p:txBody>
          <a:bodyPr>
            <a:prstTxWarp prst="textNoShape">
              <a:avLst/>
            </a:prstTxWarp>
          </a:bodyPr>
          <a:lstStyle/>
          <a:p>
            <a:endParaRPr lang="en-US"/>
          </a:p>
        </p:txBody>
      </p:sp>
      <p:sp>
        <p:nvSpPr>
          <p:cNvPr id="40972" name="Shape 142"/>
          <p:cNvSpPr>
            <a:spLocks noChangeArrowheads="1"/>
          </p:cNvSpPr>
          <p:nvPr/>
        </p:nvSpPr>
        <p:spPr bwMode="auto">
          <a:xfrm rot="-309820">
            <a:off x="3517900" y="5754688"/>
            <a:ext cx="2598738" cy="382587"/>
          </a:xfrm>
          <a:custGeom>
            <a:avLst/>
            <a:gdLst>
              <a:gd name="T0" fmla="*/ 0 w 9470"/>
              <a:gd name="T1" fmla="*/ 0 h 740"/>
              <a:gd name="T2" fmla="*/ 9470 w 9470"/>
              <a:gd name="T3" fmla="*/ 740 h 740"/>
            </a:gdLst>
            <a:ahLst/>
            <a:cxnLst/>
            <a:rect l="T0" t="T1" r="T2" b="T3"/>
            <a:pathLst>
              <a:path w="9470" h="740" extrusionOk="0">
                <a:moveTo>
                  <a:pt x="538" y="477"/>
                </a:moveTo>
                <a:lnTo>
                  <a:pt x="632" y="500"/>
                </a:lnTo>
                <a:cubicBezTo>
                  <a:pt x="613" y="578"/>
                  <a:pt x="577" y="638"/>
                  <a:pt x="525" y="679"/>
                </a:cubicBezTo>
                <a:cubicBezTo>
                  <a:pt x="474" y="720"/>
                  <a:pt x="411" y="740"/>
                  <a:pt x="336" y="740"/>
                </a:cubicBezTo>
                <a:cubicBezTo>
                  <a:pt x="259" y="740"/>
                  <a:pt x="196" y="724"/>
                  <a:pt x="148" y="693"/>
                </a:cubicBezTo>
                <a:cubicBezTo>
                  <a:pt x="99" y="661"/>
                  <a:pt x="62" y="615"/>
                  <a:pt x="37" y="556"/>
                </a:cubicBezTo>
                <a:cubicBezTo>
                  <a:pt x="12" y="497"/>
                  <a:pt x="0" y="433"/>
                  <a:pt x="0" y="364"/>
                </a:cubicBezTo>
                <a:cubicBezTo>
                  <a:pt x="0" y="289"/>
                  <a:pt x="14" y="224"/>
                  <a:pt x="42" y="169"/>
                </a:cubicBezTo>
                <a:cubicBezTo>
                  <a:pt x="71" y="114"/>
                  <a:pt x="111" y="72"/>
                  <a:pt x="164" y="43"/>
                </a:cubicBezTo>
                <a:cubicBezTo>
                  <a:pt x="217" y="14"/>
                  <a:pt x="274" y="0"/>
                  <a:pt x="337" y="0"/>
                </a:cubicBezTo>
                <a:cubicBezTo>
                  <a:pt x="409" y="0"/>
                  <a:pt x="469" y="18"/>
                  <a:pt x="518" y="54"/>
                </a:cubicBezTo>
                <a:cubicBezTo>
                  <a:pt x="567" y="91"/>
                  <a:pt x="601" y="142"/>
                  <a:pt x="620" y="208"/>
                </a:cubicBezTo>
                <a:lnTo>
                  <a:pt x="527" y="230"/>
                </a:lnTo>
                <a:cubicBezTo>
                  <a:pt x="510" y="178"/>
                  <a:pt x="486" y="140"/>
                  <a:pt x="455" y="116"/>
                </a:cubicBezTo>
                <a:cubicBezTo>
                  <a:pt x="423" y="93"/>
                  <a:pt x="383" y="81"/>
                  <a:pt x="335" y="81"/>
                </a:cubicBezTo>
                <a:cubicBezTo>
                  <a:pt x="280" y="81"/>
                  <a:pt x="234" y="94"/>
                  <a:pt x="197" y="120"/>
                </a:cubicBezTo>
                <a:cubicBezTo>
                  <a:pt x="160" y="147"/>
                  <a:pt x="135" y="182"/>
                  <a:pt x="120" y="226"/>
                </a:cubicBezTo>
                <a:cubicBezTo>
                  <a:pt x="105" y="271"/>
                  <a:pt x="97" y="317"/>
                  <a:pt x="97" y="364"/>
                </a:cubicBezTo>
                <a:cubicBezTo>
                  <a:pt x="97" y="425"/>
                  <a:pt x="106" y="478"/>
                  <a:pt x="124" y="523"/>
                </a:cubicBezTo>
                <a:cubicBezTo>
                  <a:pt x="141" y="568"/>
                  <a:pt x="169" y="602"/>
                  <a:pt x="207" y="625"/>
                </a:cubicBezTo>
                <a:cubicBezTo>
                  <a:pt x="244" y="648"/>
                  <a:pt x="285" y="659"/>
                  <a:pt x="328" y="659"/>
                </a:cubicBezTo>
                <a:cubicBezTo>
                  <a:pt x="381" y="659"/>
                  <a:pt x="426" y="644"/>
                  <a:pt x="463" y="613"/>
                </a:cubicBezTo>
                <a:cubicBezTo>
                  <a:pt x="500" y="582"/>
                  <a:pt x="525" y="537"/>
                  <a:pt x="538" y="477"/>
                </a:cubicBezTo>
                <a:close/>
                <a:moveTo>
                  <a:pt x="705" y="468"/>
                </a:moveTo>
                <a:cubicBezTo>
                  <a:pt x="705" y="372"/>
                  <a:pt x="732" y="301"/>
                  <a:pt x="785" y="255"/>
                </a:cubicBezTo>
                <a:cubicBezTo>
                  <a:pt x="830" y="216"/>
                  <a:pt x="884" y="197"/>
                  <a:pt x="948" y="197"/>
                </a:cubicBezTo>
                <a:cubicBezTo>
                  <a:pt x="1019" y="197"/>
                  <a:pt x="1078" y="220"/>
                  <a:pt x="1123" y="267"/>
                </a:cubicBezTo>
                <a:cubicBezTo>
                  <a:pt x="1168" y="314"/>
                  <a:pt x="1191" y="378"/>
                  <a:pt x="1191" y="461"/>
                </a:cubicBezTo>
                <a:cubicBezTo>
                  <a:pt x="1191" y="528"/>
                  <a:pt x="1181" y="580"/>
                  <a:pt x="1161" y="618"/>
                </a:cubicBezTo>
                <a:cubicBezTo>
                  <a:pt x="1141" y="657"/>
                  <a:pt x="1112" y="687"/>
                  <a:pt x="1073" y="708"/>
                </a:cubicBezTo>
                <a:cubicBezTo>
                  <a:pt x="1035" y="729"/>
                  <a:pt x="993" y="739"/>
                  <a:pt x="948" y="739"/>
                </a:cubicBezTo>
                <a:cubicBezTo>
                  <a:pt x="875" y="739"/>
                  <a:pt x="817" y="716"/>
                  <a:pt x="772" y="669"/>
                </a:cubicBezTo>
                <a:cubicBezTo>
                  <a:pt x="727" y="623"/>
                  <a:pt x="705" y="556"/>
                  <a:pt x="705" y="468"/>
                </a:cubicBezTo>
                <a:close/>
                <a:moveTo>
                  <a:pt x="795" y="468"/>
                </a:moveTo>
                <a:cubicBezTo>
                  <a:pt x="795" y="535"/>
                  <a:pt x="810" y="585"/>
                  <a:pt x="839" y="618"/>
                </a:cubicBezTo>
                <a:cubicBezTo>
                  <a:pt x="868" y="651"/>
                  <a:pt x="904" y="667"/>
                  <a:pt x="948" y="667"/>
                </a:cubicBezTo>
                <a:cubicBezTo>
                  <a:pt x="992" y="667"/>
                  <a:pt x="1028" y="650"/>
                  <a:pt x="1057" y="617"/>
                </a:cubicBezTo>
                <a:cubicBezTo>
                  <a:pt x="1086" y="584"/>
                  <a:pt x="1101" y="533"/>
                  <a:pt x="1101" y="465"/>
                </a:cubicBezTo>
                <a:cubicBezTo>
                  <a:pt x="1101" y="401"/>
                  <a:pt x="1086" y="353"/>
                  <a:pt x="1057" y="320"/>
                </a:cubicBezTo>
                <a:cubicBezTo>
                  <a:pt x="1028" y="287"/>
                  <a:pt x="991" y="270"/>
                  <a:pt x="948" y="270"/>
                </a:cubicBezTo>
                <a:cubicBezTo>
                  <a:pt x="904" y="270"/>
                  <a:pt x="868" y="286"/>
                  <a:pt x="839" y="319"/>
                </a:cubicBezTo>
                <a:cubicBezTo>
                  <a:pt x="810" y="352"/>
                  <a:pt x="795" y="402"/>
                  <a:pt x="795" y="468"/>
                </a:cubicBezTo>
                <a:close/>
                <a:moveTo>
                  <a:pt x="1294" y="728"/>
                </a:moveTo>
                <a:lnTo>
                  <a:pt x="1294" y="209"/>
                </a:lnTo>
                <a:lnTo>
                  <a:pt x="1373" y="209"/>
                </a:lnTo>
                <a:lnTo>
                  <a:pt x="1373" y="282"/>
                </a:lnTo>
                <a:cubicBezTo>
                  <a:pt x="1389" y="257"/>
                  <a:pt x="1410" y="236"/>
                  <a:pt x="1437" y="221"/>
                </a:cubicBezTo>
                <a:cubicBezTo>
                  <a:pt x="1464" y="205"/>
                  <a:pt x="1495" y="197"/>
                  <a:pt x="1530" y="197"/>
                </a:cubicBezTo>
                <a:cubicBezTo>
                  <a:pt x="1568" y="197"/>
                  <a:pt x="1599" y="205"/>
                  <a:pt x="1624" y="221"/>
                </a:cubicBezTo>
                <a:cubicBezTo>
                  <a:pt x="1649" y="237"/>
                  <a:pt x="1666" y="259"/>
                  <a:pt x="1676" y="288"/>
                </a:cubicBezTo>
                <a:cubicBezTo>
                  <a:pt x="1717" y="227"/>
                  <a:pt x="1771" y="197"/>
                  <a:pt x="1836" y="197"/>
                </a:cubicBezTo>
                <a:cubicBezTo>
                  <a:pt x="1888" y="197"/>
                  <a:pt x="1928" y="211"/>
                  <a:pt x="1955" y="240"/>
                </a:cubicBezTo>
                <a:cubicBezTo>
                  <a:pt x="1983" y="269"/>
                  <a:pt x="1997" y="313"/>
                  <a:pt x="1997" y="372"/>
                </a:cubicBezTo>
                <a:lnTo>
                  <a:pt x="1997" y="728"/>
                </a:lnTo>
                <a:lnTo>
                  <a:pt x="1909" y="728"/>
                </a:lnTo>
                <a:lnTo>
                  <a:pt x="1909" y="401"/>
                </a:lnTo>
                <a:cubicBezTo>
                  <a:pt x="1909" y="366"/>
                  <a:pt x="1906" y="340"/>
                  <a:pt x="1901" y="325"/>
                </a:cubicBezTo>
                <a:cubicBezTo>
                  <a:pt x="1895" y="310"/>
                  <a:pt x="1885" y="297"/>
                  <a:pt x="1870" y="288"/>
                </a:cubicBezTo>
                <a:cubicBezTo>
                  <a:pt x="1855" y="278"/>
                  <a:pt x="1837" y="273"/>
                  <a:pt x="1817" y="273"/>
                </a:cubicBezTo>
                <a:cubicBezTo>
                  <a:pt x="1780" y="273"/>
                  <a:pt x="1750" y="285"/>
                  <a:pt x="1726" y="310"/>
                </a:cubicBezTo>
                <a:cubicBezTo>
                  <a:pt x="1702" y="334"/>
                  <a:pt x="1690" y="373"/>
                  <a:pt x="1690" y="426"/>
                </a:cubicBezTo>
                <a:lnTo>
                  <a:pt x="1690" y="728"/>
                </a:lnTo>
                <a:lnTo>
                  <a:pt x="1602" y="728"/>
                </a:lnTo>
                <a:lnTo>
                  <a:pt x="1602" y="391"/>
                </a:lnTo>
                <a:cubicBezTo>
                  <a:pt x="1602" y="352"/>
                  <a:pt x="1595" y="322"/>
                  <a:pt x="1581" y="303"/>
                </a:cubicBezTo>
                <a:cubicBezTo>
                  <a:pt x="1566" y="283"/>
                  <a:pt x="1543" y="273"/>
                  <a:pt x="1510" y="273"/>
                </a:cubicBezTo>
                <a:cubicBezTo>
                  <a:pt x="1485" y="273"/>
                  <a:pt x="1463" y="280"/>
                  <a:pt x="1442" y="293"/>
                </a:cubicBezTo>
                <a:cubicBezTo>
                  <a:pt x="1421" y="306"/>
                  <a:pt x="1405" y="325"/>
                  <a:pt x="1396" y="350"/>
                </a:cubicBezTo>
                <a:cubicBezTo>
                  <a:pt x="1387" y="375"/>
                  <a:pt x="1382" y="411"/>
                  <a:pt x="1382" y="458"/>
                </a:cubicBezTo>
                <a:lnTo>
                  <a:pt x="1382" y="728"/>
                </a:lnTo>
                <a:lnTo>
                  <a:pt x="1294" y="728"/>
                </a:lnTo>
                <a:close/>
                <a:moveTo>
                  <a:pt x="2127" y="728"/>
                </a:moveTo>
                <a:lnTo>
                  <a:pt x="2127" y="209"/>
                </a:lnTo>
                <a:lnTo>
                  <a:pt x="2206" y="209"/>
                </a:lnTo>
                <a:lnTo>
                  <a:pt x="2206" y="282"/>
                </a:lnTo>
                <a:cubicBezTo>
                  <a:pt x="2222" y="257"/>
                  <a:pt x="2243" y="236"/>
                  <a:pt x="2270" y="221"/>
                </a:cubicBezTo>
                <a:cubicBezTo>
                  <a:pt x="2297" y="205"/>
                  <a:pt x="2328" y="197"/>
                  <a:pt x="2363" y="197"/>
                </a:cubicBezTo>
                <a:cubicBezTo>
                  <a:pt x="2401" y="197"/>
                  <a:pt x="2432" y="205"/>
                  <a:pt x="2457" y="221"/>
                </a:cubicBezTo>
                <a:cubicBezTo>
                  <a:pt x="2482" y="237"/>
                  <a:pt x="2499" y="259"/>
                  <a:pt x="2509" y="288"/>
                </a:cubicBezTo>
                <a:cubicBezTo>
                  <a:pt x="2550" y="227"/>
                  <a:pt x="2604" y="197"/>
                  <a:pt x="2669" y="197"/>
                </a:cubicBezTo>
                <a:cubicBezTo>
                  <a:pt x="2721" y="197"/>
                  <a:pt x="2761" y="211"/>
                  <a:pt x="2788" y="240"/>
                </a:cubicBezTo>
                <a:cubicBezTo>
                  <a:pt x="2816" y="269"/>
                  <a:pt x="2830" y="313"/>
                  <a:pt x="2830" y="372"/>
                </a:cubicBezTo>
                <a:lnTo>
                  <a:pt x="2830" y="728"/>
                </a:lnTo>
                <a:lnTo>
                  <a:pt x="2742" y="728"/>
                </a:lnTo>
                <a:lnTo>
                  <a:pt x="2742" y="401"/>
                </a:lnTo>
                <a:cubicBezTo>
                  <a:pt x="2742" y="366"/>
                  <a:pt x="2739" y="340"/>
                  <a:pt x="2734" y="325"/>
                </a:cubicBezTo>
                <a:cubicBezTo>
                  <a:pt x="2728" y="310"/>
                  <a:pt x="2718" y="297"/>
                  <a:pt x="2703" y="288"/>
                </a:cubicBezTo>
                <a:cubicBezTo>
                  <a:pt x="2688" y="278"/>
                  <a:pt x="2670" y="273"/>
                  <a:pt x="2650" y="273"/>
                </a:cubicBezTo>
                <a:cubicBezTo>
                  <a:pt x="2613" y="273"/>
                  <a:pt x="2583" y="285"/>
                  <a:pt x="2559" y="310"/>
                </a:cubicBezTo>
                <a:cubicBezTo>
                  <a:pt x="2535" y="334"/>
                  <a:pt x="2523" y="373"/>
                  <a:pt x="2523" y="426"/>
                </a:cubicBezTo>
                <a:lnTo>
                  <a:pt x="2523" y="728"/>
                </a:lnTo>
                <a:lnTo>
                  <a:pt x="2435" y="728"/>
                </a:lnTo>
                <a:lnTo>
                  <a:pt x="2435" y="391"/>
                </a:lnTo>
                <a:cubicBezTo>
                  <a:pt x="2435" y="352"/>
                  <a:pt x="2428" y="322"/>
                  <a:pt x="2414" y="303"/>
                </a:cubicBezTo>
                <a:cubicBezTo>
                  <a:pt x="2399" y="283"/>
                  <a:pt x="2376" y="273"/>
                  <a:pt x="2343" y="273"/>
                </a:cubicBezTo>
                <a:cubicBezTo>
                  <a:pt x="2318" y="273"/>
                  <a:pt x="2296" y="280"/>
                  <a:pt x="2275" y="293"/>
                </a:cubicBezTo>
                <a:cubicBezTo>
                  <a:pt x="2254" y="306"/>
                  <a:pt x="2238" y="325"/>
                  <a:pt x="2229" y="350"/>
                </a:cubicBezTo>
                <a:cubicBezTo>
                  <a:pt x="2220" y="375"/>
                  <a:pt x="2215" y="411"/>
                  <a:pt x="2215" y="458"/>
                </a:cubicBezTo>
                <a:lnTo>
                  <a:pt x="2215" y="728"/>
                </a:lnTo>
                <a:lnTo>
                  <a:pt x="2127" y="728"/>
                </a:lnTo>
                <a:close/>
                <a:moveTo>
                  <a:pt x="3300" y="728"/>
                </a:moveTo>
                <a:lnTo>
                  <a:pt x="3300" y="651"/>
                </a:lnTo>
                <a:cubicBezTo>
                  <a:pt x="3259" y="710"/>
                  <a:pt x="3204" y="739"/>
                  <a:pt x="3135" y="739"/>
                </a:cubicBezTo>
                <a:cubicBezTo>
                  <a:pt x="3104" y="739"/>
                  <a:pt x="3076" y="733"/>
                  <a:pt x="3049" y="722"/>
                </a:cubicBezTo>
                <a:cubicBezTo>
                  <a:pt x="3023" y="710"/>
                  <a:pt x="3003" y="695"/>
                  <a:pt x="2990" y="678"/>
                </a:cubicBezTo>
                <a:cubicBezTo>
                  <a:pt x="2977" y="660"/>
                  <a:pt x="2968" y="638"/>
                  <a:pt x="2963" y="612"/>
                </a:cubicBezTo>
                <a:cubicBezTo>
                  <a:pt x="2960" y="595"/>
                  <a:pt x="2958" y="567"/>
                  <a:pt x="2958" y="530"/>
                </a:cubicBezTo>
                <a:lnTo>
                  <a:pt x="2958" y="209"/>
                </a:lnTo>
                <a:lnTo>
                  <a:pt x="3046" y="209"/>
                </a:lnTo>
                <a:lnTo>
                  <a:pt x="3046" y="497"/>
                </a:lnTo>
                <a:cubicBezTo>
                  <a:pt x="3046" y="542"/>
                  <a:pt x="3048" y="573"/>
                  <a:pt x="3051" y="589"/>
                </a:cubicBezTo>
                <a:cubicBezTo>
                  <a:pt x="3057" y="612"/>
                  <a:pt x="3069" y="631"/>
                  <a:pt x="3086" y="644"/>
                </a:cubicBezTo>
                <a:cubicBezTo>
                  <a:pt x="3104" y="657"/>
                  <a:pt x="3126" y="664"/>
                  <a:pt x="3153" y="664"/>
                </a:cubicBezTo>
                <a:cubicBezTo>
                  <a:pt x="3179" y="664"/>
                  <a:pt x="3204" y="657"/>
                  <a:pt x="3227" y="643"/>
                </a:cubicBezTo>
                <a:cubicBezTo>
                  <a:pt x="3250" y="630"/>
                  <a:pt x="3267" y="611"/>
                  <a:pt x="3276" y="588"/>
                </a:cubicBezTo>
                <a:cubicBezTo>
                  <a:pt x="3286" y="565"/>
                  <a:pt x="3291" y="531"/>
                  <a:pt x="3291" y="487"/>
                </a:cubicBezTo>
                <a:lnTo>
                  <a:pt x="3291" y="209"/>
                </a:lnTo>
                <a:lnTo>
                  <a:pt x="3378" y="209"/>
                </a:lnTo>
                <a:lnTo>
                  <a:pt x="3378" y="728"/>
                </a:lnTo>
                <a:lnTo>
                  <a:pt x="3300" y="728"/>
                </a:lnTo>
                <a:close/>
                <a:moveTo>
                  <a:pt x="3516" y="728"/>
                </a:moveTo>
                <a:lnTo>
                  <a:pt x="3516" y="209"/>
                </a:lnTo>
                <a:lnTo>
                  <a:pt x="3595" y="209"/>
                </a:lnTo>
                <a:lnTo>
                  <a:pt x="3595" y="283"/>
                </a:lnTo>
                <a:cubicBezTo>
                  <a:pt x="3633" y="226"/>
                  <a:pt x="3688" y="197"/>
                  <a:pt x="3760" y="197"/>
                </a:cubicBezTo>
                <a:cubicBezTo>
                  <a:pt x="3791" y="197"/>
                  <a:pt x="3820" y="203"/>
                  <a:pt x="3846" y="214"/>
                </a:cubicBezTo>
                <a:cubicBezTo>
                  <a:pt x="3873" y="225"/>
                  <a:pt x="3892" y="240"/>
                  <a:pt x="3905" y="258"/>
                </a:cubicBezTo>
                <a:cubicBezTo>
                  <a:pt x="3918" y="277"/>
                  <a:pt x="3928" y="298"/>
                  <a:pt x="3933" y="323"/>
                </a:cubicBezTo>
                <a:cubicBezTo>
                  <a:pt x="3936" y="340"/>
                  <a:pt x="3937" y="368"/>
                  <a:pt x="3937" y="409"/>
                </a:cubicBezTo>
                <a:lnTo>
                  <a:pt x="3937" y="728"/>
                </a:lnTo>
                <a:lnTo>
                  <a:pt x="3850" y="728"/>
                </a:lnTo>
                <a:lnTo>
                  <a:pt x="3850" y="412"/>
                </a:lnTo>
                <a:cubicBezTo>
                  <a:pt x="3850" y="376"/>
                  <a:pt x="3846" y="349"/>
                  <a:pt x="3839" y="332"/>
                </a:cubicBezTo>
                <a:cubicBezTo>
                  <a:pt x="3832" y="314"/>
                  <a:pt x="3820" y="300"/>
                  <a:pt x="3803" y="289"/>
                </a:cubicBezTo>
                <a:cubicBezTo>
                  <a:pt x="3786" y="278"/>
                  <a:pt x="3765" y="273"/>
                  <a:pt x="3742" y="273"/>
                </a:cubicBezTo>
                <a:cubicBezTo>
                  <a:pt x="3705" y="273"/>
                  <a:pt x="3672" y="285"/>
                  <a:pt x="3645" y="309"/>
                </a:cubicBezTo>
                <a:cubicBezTo>
                  <a:pt x="3618" y="333"/>
                  <a:pt x="3604" y="378"/>
                  <a:pt x="3604" y="444"/>
                </a:cubicBezTo>
                <a:lnTo>
                  <a:pt x="3604" y="728"/>
                </a:lnTo>
                <a:lnTo>
                  <a:pt x="3516" y="728"/>
                </a:lnTo>
                <a:close/>
                <a:moveTo>
                  <a:pt x="4073" y="113"/>
                </a:moveTo>
                <a:lnTo>
                  <a:pt x="4073" y="12"/>
                </a:lnTo>
                <a:lnTo>
                  <a:pt x="4161" y="12"/>
                </a:lnTo>
                <a:lnTo>
                  <a:pt x="4161" y="113"/>
                </a:lnTo>
                <a:lnTo>
                  <a:pt x="4073" y="113"/>
                </a:lnTo>
                <a:close/>
                <a:moveTo>
                  <a:pt x="4073" y="728"/>
                </a:moveTo>
                <a:lnTo>
                  <a:pt x="4073" y="209"/>
                </a:lnTo>
                <a:lnTo>
                  <a:pt x="4161" y="209"/>
                </a:lnTo>
                <a:lnTo>
                  <a:pt x="4161" y="728"/>
                </a:lnTo>
                <a:lnTo>
                  <a:pt x="4073" y="728"/>
                </a:lnTo>
                <a:close/>
                <a:moveTo>
                  <a:pt x="4633" y="538"/>
                </a:moveTo>
                <a:lnTo>
                  <a:pt x="4719" y="549"/>
                </a:lnTo>
                <a:cubicBezTo>
                  <a:pt x="4710" y="608"/>
                  <a:pt x="4686" y="655"/>
                  <a:pt x="4647" y="689"/>
                </a:cubicBezTo>
                <a:cubicBezTo>
                  <a:pt x="4608" y="722"/>
                  <a:pt x="4560" y="739"/>
                  <a:pt x="4503" y="739"/>
                </a:cubicBezTo>
                <a:cubicBezTo>
                  <a:pt x="4432" y="739"/>
                  <a:pt x="4375" y="716"/>
                  <a:pt x="4332" y="670"/>
                </a:cubicBezTo>
                <a:cubicBezTo>
                  <a:pt x="4289" y="623"/>
                  <a:pt x="4268" y="557"/>
                  <a:pt x="4268" y="470"/>
                </a:cubicBezTo>
                <a:cubicBezTo>
                  <a:pt x="4268" y="414"/>
                  <a:pt x="4277" y="365"/>
                  <a:pt x="4295" y="323"/>
                </a:cubicBezTo>
                <a:cubicBezTo>
                  <a:pt x="4314" y="281"/>
                  <a:pt x="4342" y="250"/>
                  <a:pt x="4380" y="229"/>
                </a:cubicBezTo>
                <a:cubicBezTo>
                  <a:pt x="4418" y="208"/>
                  <a:pt x="4459" y="197"/>
                  <a:pt x="4504" y="197"/>
                </a:cubicBezTo>
                <a:cubicBezTo>
                  <a:pt x="4560" y="197"/>
                  <a:pt x="4606" y="211"/>
                  <a:pt x="4642" y="240"/>
                </a:cubicBezTo>
                <a:cubicBezTo>
                  <a:pt x="4678" y="269"/>
                  <a:pt x="4701" y="309"/>
                  <a:pt x="4711" y="361"/>
                </a:cubicBezTo>
                <a:lnTo>
                  <a:pt x="4625" y="375"/>
                </a:lnTo>
                <a:cubicBezTo>
                  <a:pt x="4617" y="340"/>
                  <a:pt x="4603" y="313"/>
                  <a:pt x="4582" y="296"/>
                </a:cubicBezTo>
                <a:cubicBezTo>
                  <a:pt x="4561" y="279"/>
                  <a:pt x="4536" y="270"/>
                  <a:pt x="4507" y="270"/>
                </a:cubicBezTo>
                <a:cubicBezTo>
                  <a:pt x="4463" y="270"/>
                  <a:pt x="4427" y="286"/>
                  <a:pt x="4399" y="317"/>
                </a:cubicBezTo>
                <a:cubicBezTo>
                  <a:pt x="4372" y="349"/>
                  <a:pt x="4358" y="399"/>
                  <a:pt x="4358" y="468"/>
                </a:cubicBezTo>
                <a:cubicBezTo>
                  <a:pt x="4358" y="537"/>
                  <a:pt x="4371" y="588"/>
                  <a:pt x="4398" y="620"/>
                </a:cubicBezTo>
                <a:cubicBezTo>
                  <a:pt x="4425" y="651"/>
                  <a:pt x="4459" y="667"/>
                  <a:pt x="4502" y="667"/>
                </a:cubicBezTo>
                <a:cubicBezTo>
                  <a:pt x="4537" y="667"/>
                  <a:pt x="4566" y="656"/>
                  <a:pt x="4589" y="635"/>
                </a:cubicBezTo>
                <a:cubicBezTo>
                  <a:pt x="4612" y="614"/>
                  <a:pt x="4627" y="582"/>
                  <a:pt x="4633" y="538"/>
                </a:cubicBezTo>
                <a:close/>
                <a:moveTo>
                  <a:pt x="5133" y="664"/>
                </a:moveTo>
                <a:cubicBezTo>
                  <a:pt x="5100" y="691"/>
                  <a:pt x="5069" y="711"/>
                  <a:pt x="5039" y="722"/>
                </a:cubicBezTo>
                <a:cubicBezTo>
                  <a:pt x="5009" y="733"/>
                  <a:pt x="4977" y="739"/>
                  <a:pt x="4942" y="739"/>
                </a:cubicBezTo>
                <a:cubicBezTo>
                  <a:pt x="4885" y="739"/>
                  <a:pt x="4841" y="725"/>
                  <a:pt x="4811" y="698"/>
                </a:cubicBezTo>
                <a:cubicBezTo>
                  <a:pt x="4780" y="670"/>
                  <a:pt x="4765" y="634"/>
                  <a:pt x="4765" y="591"/>
                </a:cubicBezTo>
                <a:cubicBezTo>
                  <a:pt x="4765" y="566"/>
                  <a:pt x="4771" y="542"/>
                  <a:pt x="4782" y="521"/>
                </a:cubicBezTo>
                <a:cubicBezTo>
                  <a:pt x="4793" y="500"/>
                  <a:pt x="4808" y="484"/>
                  <a:pt x="4827" y="471"/>
                </a:cubicBezTo>
                <a:cubicBezTo>
                  <a:pt x="4846" y="458"/>
                  <a:pt x="4867" y="449"/>
                  <a:pt x="4891" y="442"/>
                </a:cubicBezTo>
                <a:cubicBezTo>
                  <a:pt x="4908" y="437"/>
                  <a:pt x="4934" y="433"/>
                  <a:pt x="4969" y="429"/>
                </a:cubicBezTo>
                <a:cubicBezTo>
                  <a:pt x="5040" y="420"/>
                  <a:pt x="5092" y="410"/>
                  <a:pt x="5125" y="398"/>
                </a:cubicBezTo>
                <a:cubicBezTo>
                  <a:pt x="5126" y="386"/>
                  <a:pt x="5126" y="378"/>
                  <a:pt x="5126" y="375"/>
                </a:cubicBezTo>
                <a:cubicBezTo>
                  <a:pt x="5126" y="340"/>
                  <a:pt x="5118" y="315"/>
                  <a:pt x="5101" y="300"/>
                </a:cubicBezTo>
                <a:cubicBezTo>
                  <a:pt x="5078" y="280"/>
                  <a:pt x="5045" y="270"/>
                  <a:pt x="5001" y="270"/>
                </a:cubicBezTo>
                <a:cubicBezTo>
                  <a:pt x="4960" y="270"/>
                  <a:pt x="4929" y="277"/>
                  <a:pt x="4909" y="292"/>
                </a:cubicBezTo>
                <a:cubicBezTo>
                  <a:pt x="4890" y="306"/>
                  <a:pt x="4875" y="332"/>
                  <a:pt x="4866" y="369"/>
                </a:cubicBezTo>
                <a:lnTo>
                  <a:pt x="4780" y="357"/>
                </a:lnTo>
                <a:cubicBezTo>
                  <a:pt x="4787" y="320"/>
                  <a:pt x="4800" y="291"/>
                  <a:pt x="4818" y="268"/>
                </a:cubicBezTo>
                <a:cubicBezTo>
                  <a:pt x="4836" y="245"/>
                  <a:pt x="4862" y="228"/>
                  <a:pt x="4896" y="216"/>
                </a:cubicBezTo>
                <a:cubicBezTo>
                  <a:pt x="4930" y="203"/>
                  <a:pt x="4969" y="197"/>
                  <a:pt x="5014" y="197"/>
                </a:cubicBezTo>
                <a:cubicBezTo>
                  <a:pt x="5058" y="197"/>
                  <a:pt x="5094" y="202"/>
                  <a:pt x="5122" y="213"/>
                </a:cubicBezTo>
                <a:cubicBezTo>
                  <a:pt x="5149" y="224"/>
                  <a:pt x="5170" y="237"/>
                  <a:pt x="5183" y="252"/>
                </a:cubicBezTo>
                <a:cubicBezTo>
                  <a:pt x="5196" y="268"/>
                  <a:pt x="5205" y="288"/>
                  <a:pt x="5210" y="312"/>
                </a:cubicBezTo>
                <a:cubicBezTo>
                  <a:pt x="5213" y="327"/>
                  <a:pt x="5214" y="354"/>
                  <a:pt x="5214" y="393"/>
                </a:cubicBezTo>
                <a:lnTo>
                  <a:pt x="5214" y="510"/>
                </a:lnTo>
                <a:cubicBezTo>
                  <a:pt x="5214" y="592"/>
                  <a:pt x="5216" y="644"/>
                  <a:pt x="5220" y="665"/>
                </a:cubicBezTo>
                <a:cubicBezTo>
                  <a:pt x="5224" y="687"/>
                  <a:pt x="5231" y="708"/>
                  <a:pt x="5242" y="728"/>
                </a:cubicBezTo>
                <a:lnTo>
                  <a:pt x="5150" y="728"/>
                </a:lnTo>
                <a:cubicBezTo>
                  <a:pt x="5141" y="709"/>
                  <a:pt x="5136" y="688"/>
                  <a:pt x="5133" y="664"/>
                </a:cubicBezTo>
                <a:close/>
                <a:moveTo>
                  <a:pt x="5125" y="467"/>
                </a:moveTo>
                <a:cubicBezTo>
                  <a:pt x="5094" y="480"/>
                  <a:pt x="5046" y="491"/>
                  <a:pt x="4982" y="500"/>
                </a:cubicBezTo>
                <a:cubicBezTo>
                  <a:pt x="4946" y="505"/>
                  <a:pt x="4920" y="511"/>
                  <a:pt x="4905" y="518"/>
                </a:cubicBezTo>
                <a:cubicBezTo>
                  <a:pt x="4890" y="525"/>
                  <a:pt x="4879" y="534"/>
                  <a:pt x="4871" y="547"/>
                </a:cubicBezTo>
                <a:cubicBezTo>
                  <a:pt x="4862" y="559"/>
                  <a:pt x="4858" y="573"/>
                  <a:pt x="4858" y="588"/>
                </a:cubicBezTo>
                <a:cubicBezTo>
                  <a:pt x="4858" y="612"/>
                  <a:pt x="4867" y="632"/>
                  <a:pt x="4885" y="647"/>
                </a:cubicBezTo>
                <a:cubicBezTo>
                  <a:pt x="4903" y="662"/>
                  <a:pt x="4929" y="670"/>
                  <a:pt x="4963" y="670"/>
                </a:cubicBezTo>
                <a:cubicBezTo>
                  <a:pt x="4997" y="670"/>
                  <a:pt x="5027" y="663"/>
                  <a:pt x="5053" y="648"/>
                </a:cubicBezTo>
                <a:cubicBezTo>
                  <a:pt x="5080" y="633"/>
                  <a:pt x="5099" y="613"/>
                  <a:pt x="5111" y="587"/>
                </a:cubicBezTo>
                <a:cubicBezTo>
                  <a:pt x="5120" y="568"/>
                  <a:pt x="5125" y="539"/>
                  <a:pt x="5125" y="500"/>
                </a:cubicBezTo>
                <a:lnTo>
                  <a:pt x="5125" y="467"/>
                </a:lnTo>
                <a:close/>
                <a:moveTo>
                  <a:pt x="5542" y="649"/>
                </a:moveTo>
                <a:lnTo>
                  <a:pt x="5555" y="727"/>
                </a:lnTo>
                <a:cubicBezTo>
                  <a:pt x="5530" y="732"/>
                  <a:pt x="5508" y="734"/>
                  <a:pt x="5489" y="734"/>
                </a:cubicBezTo>
                <a:cubicBezTo>
                  <a:pt x="5457" y="734"/>
                  <a:pt x="5432" y="729"/>
                  <a:pt x="5415" y="719"/>
                </a:cubicBezTo>
                <a:cubicBezTo>
                  <a:pt x="5397" y="709"/>
                  <a:pt x="5384" y="696"/>
                  <a:pt x="5377" y="680"/>
                </a:cubicBezTo>
                <a:cubicBezTo>
                  <a:pt x="5370" y="663"/>
                  <a:pt x="5367" y="629"/>
                  <a:pt x="5367" y="576"/>
                </a:cubicBezTo>
                <a:lnTo>
                  <a:pt x="5367" y="277"/>
                </a:lnTo>
                <a:lnTo>
                  <a:pt x="5302" y="277"/>
                </a:lnTo>
                <a:lnTo>
                  <a:pt x="5302" y="209"/>
                </a:lnTo>
                <a:lnTo>
                  <a:pt x="5367" y="209"/>
                </a:lnTo>
                <a:lnTo>
                  <a:pt x="5367" y="81"/>
                </a:lnTo>
                <a:lnTo>
                  <a:pt x="5454" y="28"/>
                </a:lnTo>
                <a:lnTo>
                  <a:pt x="5454" y="209"/>
                </a:lnTo>
                <a:lnTo>
                  <a:pt x="5542" y="209"/>
                </a:lnTo>
                <a:lnTo>
                  <a:pt x="5542" y="277"/>
                </a:lnTo>
                <a:lnTo>
                  <a:pt x="5454" y="277"/>
                </a:lnTo>
                <a:lnTo>
                  <a:pt x="5454" y="581"/>
                </a:lnTo>
                <a:cubicBezTo>
                  <a:pt x="5454" y="606"/>
                  <a:pt x="5456" y="622"/>
                  <a:pt x="5459" y="629"/>
                </a:cubicBezTo>
                <a:cubicBezTo>
                  <a:pt x="5462" y="636"/>
                  <a:pt x="5467" y="642"/>
                  <a:pt x="5474" y="646"/>
                </a:cubicBezTo>
                <a:cubicBezTo>
                  <a:pt x="5481" y="650"/>
                  <a:pt x="5491" y="652"/>
                  <a:pt x="5504" y="652"/>
                </a:cubicBezTo>
                <a:cubicBezTo>
                  <a:pt x="5514" y="652"/>
                  <a:pt x="5527" y="651"/>
                  <a:pt x="5542" y="649"/>
                </a:cubicBezTo>
                <a:close/>
                <a:moveTo>
                  <a:pt x="5629" y="113"/>
                </a:moveTo>
                <a:lnTo>
                  <a:pt x="5629" y="12"/>
                </a:lnTo>
                <a:lnTo>
                  <a:pt x="5717" y="12"/>
                </a:lnTo>
                <a:lnTo>
                  <a:pt x="5717" y="113"/>
                </a:lnTo>
                <a:lnTo>
                  <a:pt x="5629" y="113"/>
                </a:lnTo>
                <a:close/>
                <a:moveTo>
                  <a:pt x="5629" y="728"/>
                </a:moveTo>
                <a:lnTo>
                  <a:pt x="5629" y="209"/>
                </a:lnTo>
                <a:lnTo>
                  <a:pt x="5717" y="209"/>
                </a:lnTo>
                <a:lnTo>
                  <a:pt x="5717" y="728"/>
                </a:lnTo>
                <a:lnTo>
                  <a:pt x="5629" y="728"/>
                </a:lnTo>
                <a:close/>
                <a:moveTo>
                  <a:pt x="5818" y="468"/>
                </a:moveTo>
                <a:cubicBezTo>
                  <a:pt x="5818" y="372"/>
                  <a:pt x="5845" y="301"/>
                  <a:pt x="5898" y="255"/>
                </a:cubicBezTo>
                <a:cubicBezTo>
                  <a:pt x="5943" y="216"/>
                  <a:pt x="5997" y="197"/>
                  <a:pt x="6061" y="197"/>
                </a:cubicBezTo>
                <a:cubicBezTo>
                  <a:pt x="6132" y="197"/>
                  <a:pt x="6191" y="220"/>
                  <a:pt x="6236" y="267"/>
                </a:cubicBezTo>
                <a:cubicBezTo>
                  <a:pt x="6281" y="314"/>
                  <a:pt x="6304" y="378"/>
                  <a:pt x="6304" y="461"/>
                </a:cubicBezTo>
                <a:cubicBezTo>
                  <a:pt x="6304" y="528"/>
                  <a:pt x="6294" y="580"/>
                  <a:pt x="6274" y="618"/>
                </a:cubicBezTo>
                <a:cubicBezTo>
                  <a:pt x="6254" y="657"/>
                  <a:pt x="6225" y="687"/>
                  <a:pt x="6186" y="708"/>
                </a:cubicBezTo>
                <a:cubicBezTo>
                  <a:pt x="6148" y="729"/>
                  <a:pt x="6106" y="739"/>
                  <a:pt x="6061" y="739"/>
                </a:cubicBezTo>
                <a:cubicBezTo>
                  <a:pt x="5988" y="739"/>
                  <a:pt x="5930" y="716"/>
                  <a:pt x="5885" y="669"/>
                </a:cubicBezTo>
                <a:cubicBezTo>
                  <a:pt x="5840" y="623"/>
                  <a:pt x="5818" y="556"/>
                  <a:pt x="5818" y="468"/>
                </a:cubicBezTo>
                <a:close/>
                <a:moveTo>
                  <a:pt x="5908" y="468"/>
                </a:moveTo>
                <a:cubicBezTo>
                  <a:pt x="5908" y="535"/>
                  <a:pt x="5923" y="585"/>
                  <a:pt x="5952" y="618"/>
                </a:cubicBezTo>
                <a:cubicBezTo>
                  <a:pt x="5981" y="651"/>
                  <a:pt x="6017" y="667"/>
                  <a:pt x="6061" y="667"/>
                </a:cubicBezTo>
                <a:cubicBezTo>
                  <a:pt x="6104" y="667"/>
                  <a:pt x="6141" y="650"/>
                  <a:pt x="6170" y="617"/>
                </a:cubicBezTo>
                <a:cubicBezTo>
                  <a:pt x="6199" y="584"/>
                  <a:pt x="6213" y="533"/>
                  <a:pt x="6213" y="465"/>
                </a:cubicBezTo>
                <a:cubicBezTo>
                  <a:pt x="6213" y="401"/>
                  <a:pt x="6199" y="353"/>
                  <a:pt x="6170" y="320"/>
                </a:cubicBezTo>
                <a:cubicBezTo>
                  <a:pt x="6141" y="287"/>
                  <a:pt x="6104" y="270"/>
                  <a:pt x="6061" y="270"/>
                </a:cubicBezTo>
                <a:cubicBezTo>
                  <a:pt x="6017" y="270"/>
                  <a:pt x="5981" y="286"/>
                  <a:pt x="5952" y="319"/>
                </a:cubicBezTo>
                <a:cubicBezTo>
                  <a:pt x="5923" y="352"/>
                  <a:pt x="5908" y="402"/>
                  <a:pt x="5908" y="468"/>
                </a:cubicBezTo>
                <a:close/>
                <a:moveTo>
                  <a:pt x="6407" y="728"/>
                </a:moveTo>
                <a:lnTo>
                  <a:pt x="6407" y="209"/>
                </a:lnTo>
                <a:lnTo>
                  <a:pt x="6486" y="209"/>
                </a:lnTo>
                <a:lnTo>
                  <a:pt x="6486" y="283"/>
                </a:lnTo>
                <a:cubicBezTo>
                  <a:pt x="6524" y="226"/>
                  <a:pt x="6579" y="197"/>
                  <a:pt x="6651" y="197"/>
                </a:cubicBezTo>
                <a:cubicBezTo>
                  <a:pt x="6682" y="197"/>
                  <a:pt x="6711" y="203"/>
                  <a:pt x="6737" y="214"/>
                </a:cubicBezTo>
                <a:cubicBezTo>
                  <a:pt x="6763" y="225"/>
                  <a:pt x="6783" y="240"/>
                  <a:pt x="6796" y="258"/>
                </a:cubicBezTo>
                <a:cubicBezTo>
                  <a:pt x="6809" y="277"/>
                  <a:pt x="6818" y="298"/>
                  <a:pt x="6823" y="323"/>
                </a:cubicBezTo>
                <a:cubicBezTo>
                  <a:pt x="6826" y="340"/>
                  <a:pt x="6828" y="368"/>
                  <a:pt x="6828" y="409"/>
                </a:cubicBezTo>
                <a:lnTo>
                  <a:pt x="6828" y="728"/>
                </a:lnTo>
                <a:lnTo>
                  <a:pt x="6740" y="728"/>
                </a:lnTo>
                <a:lnTo>
                  <a:pt x="6740" y="412"/>
                </a:lnTo>
                <a:cubicBezTo>
                  <a:pt x="6740" y="376"/>
                  <a:pt x="6737" y="349"/>
                  <a:pt x="6730" y="332"/>
                </a:cubicBezTo>
                <a:cubicBezTo>
                  <a:pt x="6723" y="314"/>
                  <a:pt x="6711" y="300"/>
                  <a:pt x="6694" y="289"/>
                </a:cubicBezTo>
                <a:cubicBezTo>
                  <a:pt x="6676" y="278"/>
                  <a:pt x="6655" y="273"/>
                  <a:pt x="6632" y="273"/>
                </a:cubicBezTo>
                <a:cubicBezTo>
                  <a:pt x="6595" y="273"/>
                  <a:pt x="6562" y="285"/>
                  <a:pt x="6535" y="309"/>
                </a:cubicBezTo>
                <a:cubicBezTo>
                  <a:pt x="6508" y="333"/>
                  <a:pt x="6495" y="378"/>
                  <a:pt x="6495" y="444"/>
                </a:cubicBezTo>
                <a:lnTo>
                  <a:pt x="6495" y="728"/>
                </a:lnTo>
                <a:lnTo>
                  <a:pt x="6407" y="728"/>
                </a:lnTo>
                <a:close/>
                <a:moveTo>
                  <a:pt x="7220" y="498"/>
                </a:moveTo>
                <a:lnTo>
                  <a:pt x="7309" y="490"/>
                </a:lnTo>
                <a:cubicBezTo>
                  <a:pt x="7313" y="525"/>
                  <a:pt x="7323" y="555"/>
                  <a:pt x="7339" y="578"/>
                </a:cubicBezTo>
                <a:cubicBezTo>
                  <a:pt x="7354" y="601"/>
                  <a:pt x="7378" y="619"/>
                  <a:pt x="7411" y="634"/>
                </a:cubicBezTo>
                <a:cubicBezTo>
                  <a:pt x="7443" y="648"/>
                  <a:pt x="7479" y="655"/>
                  <a:pt x="7520" y="655"/>
                </a:cubicBezTo>
                <a:cubicBezTo>
                  <a:pt x="7557" y="655"/>
                  <a:pt x="7589" y="650"/>
                  <a:pt x="7616" y="639"/>
                </a:cubicBezTo>
                <a:cubicBezTo>
                  <a:pt x="7644" y="628"/>
                  <a:pt x="7665" y="614"/>
                  <a:pt x="7678" y="595"/>
                </a:cubicBezTo>
                <a:cubicBezTo>
                  <a:pt x="7691" y="576"/>
                  <a:pt x="7698" y="555"/>
                  <a:pt x="7698" y="533"/>
                </a:cubicBezTo>
                <a:cubicBezTo>
                  <a:pt x="7698" y="511"/>
                  <a:pt x="7692" y="491"/>
                  <a:pt x="7679" y="474"/>
                </a:cubicBezTo>
                <a:cubicBezTo>
                  <a:pt x="7666" y="457"/>
                  <a:pt x="7644" y="443"/>
                  <a:pt x="7614" y="432"/>
                </a:cubicBezTo>
                <a:cubicBezTo>
                  <a:pt x="7595" y="425"/>
                  <a:pt x="7552" y="413"/>
                  <a:pt x="7487" y="397"/>
                </a:cubicBezTo>
                <a:cubicBezTo>
                  <a:pt x="7421" y="382"/>
                  <a:pt x="7375" y="367"/>
                  <a:pt x="7349" y="353"/>
                </a:cubicBezTo>
                <a:cubicBezTo>
                  <a:pt x="7314" y="335"/>
                  <a:pt x="7289" y="313"/>
                  <a:pt x="7272" y="286"/>
                </a:cubicBezTo>
                <a:cubicBezTo>
                  <a:pt x="7255" y="259"/>
                  <a:pt x="7247" y="230"/>
                  <a:pt x="7247" y="197"/>
                </a:cubicBezTo>
                <a:cubicBezTo>
                  <a:pt x="7247" y="161"/>
                  <a:pt x="7257" y="127"/>
                  <a:pt x="7278" y="96"/>
                </a:cubicBezTo>
                <a:cubicBezTo>
                  <a:pt x="7299" y="64"/>
                  <a:pt x="7329" y="40"/>
                  <a:pt x="7368" y="24"/>
                </a:cubicBezTo>
                <a:cubicBezTo>
                  <a:pt x="7407" y="8"/>
                  <a:pt x="7451" y="0"/>
                  <a:pt x="7499" y="0"/>
                </a:cubicBezTo>
                <a:cubicBezTo>
                  <a:pt x="7552" y="0"/>
                  <a:pt x="7599" y="8"/>
                  <a:pt x="7639" y="25"/>
                </a:cubicBezTo>
                <a:cubicBezTo>
                  <a:pt x="7680" y="42"/>
                  <a:pt x="7711" y="68"/>
                  <a:pt x="7733" y="101"/>
                </a:cubicBezTo>
                <a:cubicBezTo>
                  <a:pt x="7755" y="134"/>
                  <a:pt x="7767" y="171"/>
                  <a:pt x="7768" y="213"/>
                </a:cubicBezTo>
                <a:lnTo>
                  <a:pt x="7677" y="220"/>
                </a:lnTo>
                <a:cubicBezTo>
                  <a:pt x="7672" y="175"/>
                  <a:pt x="7656" y="141"/>
                  <a:pt x="7628" y="118"/>
                </a:cubicBezTo>
                <a:cubicBezTo>
                  <a:pt x="7599" y="95"/>
                  <a:pt x="7558" y="83"/>
                  <a:pt x="7503" y="83"/>
                </a:cubicBezTo>
                <a:cubicBezTo>
                  <a:pt x="7446" y="83"/>
                  <a:pt x="7404" y="94"/>
                  <a:pt x="7378" y="115"/>
                </a:cubicBezTo>
                <a:cubicBezTo>
                  <a:pt x="7351" y="136"/>
                  <a:pt x="7338" y="161"/>
                  <a:pt x="7338" y="190"/>
                </a:cubicBezTo>
                <a:cubicBezTo>
                  <a:pt x="7338" y="216"/>
                  <a:pt x="7347" y="237"/>
                  <a:pt x="7366" y="254"/>
                </a:cubicBezTo>
                <a:cubicBezTo>
                  <a:pt x="7385" y="271"/>
                  <a:pt x="7432" y="288"/>
                  <a:pt x="7509" y="305"/>
                </a:cubicBezTo>
                <a:cubicBezTo>
                  <a:pt x="7586" y="322"/>
                  <a:pt x="7639" y="338"/>
                  <a:pt x="7667" y="351"/>
                </a:cubicBezTo>
                <a:cubicBezTo>
                  <a:pt x="7709" y="370"/>
                  <a:pt x="7740" y="394"/>
                  <a:pt x="7760" y="424"/>
                </a:cubicBezTo>
                <a:cubicBezTo>
                  <a:pt x="7780" y="453"/>
                  <a:pt x="7790" y="487"/>
                  <a:pt x="7790" y="525"/>
                </a:cubicBezTo>
                <a:cubicBezTo>
                  <a:pt x="7790" y="564"/>
                  <a:pt x="7779" y="600"/>
                  <a:pt x="7757" y="633"/>
                </a:cubicBezTo>
                <a:cubicBezTo>
                  <a:pt x="7735" y="667"/>
                  <a:pt x="7704" y="693"/>
                  <a:pt x="7663" y="712"/>
                </a:cubicBezTo>
                <a:cubicBezTo>
                  <a:pt x="7622" y="731"/>
                  <a:pt x="7576" y="740"/>
                  <a:pt x="7525" y="740"/>
                </a:cubicBezTo>
                <a:cubicBezTo>
                  <a:pt x="7460" y="740"/>
                  <a:pt x="7406" y="730"/>
                  <a:pt x="7362" y="711"/>
                </a:cubicBezTo>
                <a:cubicBezTo>
                  <a:pt x="7318" y="692"/>
                  <a:pt x="7284" y="664"/>
                  <a:pt x="7259" y="626"/>
                </a:cubicBezTo>
                <a:cubicBezTo>
                  <a:pt x="7234" y="588"/>
                  <a:pt x="7221" y="545"/>
                  <a:pt x="7220" y="498"/>
                </a:cubicBezTo>
                <a:close/>
                <a:moveTo>
                  <a:pt x="7908" y="728"/>
                </a:moveTo>
                <a:lnTo>
                  <a:pt x="7908" y="12"/>
                </a:lnTo>
                <a:lnTo>
                  <a:pt x="7996" y="12"/>
                </a:lnTo>
                <a:lnTo>
                  <a:pt x="7996" y="420"/>
                </a:lnTo>
                <a:lnTo>
                  <a:pt x="8204" y="209"/>
                </a:lnTo>
                <a:lnTo>
                  <a:pt x="8318" y="209"/>
                </a:lnTo>
                <a:lnTo>
                  <a:pt x="8120" y="401"/>
                </a:lnTo>
                <a:lnTo>
                  <a:pt x="8338" y="728"/>
                </a:lnTo>
                <a:lnTo>
                  <a:pt x="8229" y="728"/>
                </a:lnTo>
                <a:lnTo>
                  <a:pt x="8058" y="462"/>
                </a:lnTo>
                <a:lnTo>
                  <a:pt x="7996" y="522"/>
                </a:lnTo>
                <a:lnTo>
                  <a:pt x="7996" y="728"/>
                </a:lnTo>
                <a:lnTo>
                  <a:pt x="7908" y="728"/>
                </a:lnTo>
                <a:close/>
                <a:moveTo>
                  <a:pt x="8408" y="113"/>
                </a:moveTo>
                <a:lnTo>
                  <a:pt x="8408" y="12"/>
                </a:lnTo>
                <a:lnTo>
                  <a:pt x="8496" y="12"/>
                </a:lnTo>
                <a:lnTo>
                  <a:pt x="8496" y="113"/>
                </a:lnTo>
                <a:lnTo>
                  <a:pt x="8408" y="113"/>
                </a:lnTo>
                <a:close/>
                <a:moveTo>
                  <a:pt x="8408" y="728"/>
                </a:moveTo>
                <a:lnTo>
                  <a:pt x="8408" y="209"/>
                </a:lnTo>
                <a:lnTo>
                  <a:pt x="8496" y="209"/>
                </a:lnTo>
                <a:lnTo>
                  <a:pt x="8496" y="728"/>
                </a:lnTo>
                <a:lnTo>
                  <a:pt x="8408" y="728"/>
                </a:lnTo>
                <a:close/>
                <a:moveTo>
                  <a:pt x="8628" y="728"/>
                </a:moveTo>
                <a:lnTo>
                  <a:pt x="8628" y="12"/>
                </a:lnTo>
                <a:lnTo>
                  <a:pt x="8716" y="12"/>
                </a:lnTo>
                <a:lnTo>
                  <a:pt x="8716" y="728"/>
                </a:lnTo>
                <a:lnTo>
                  <a:pt x="8628" y="728"/>
                </a:lnTo>
                <a:close/>
                <a:moveTo>
                  <a:pt x="8850" y="728"/>
                </a:moveTo>
                <a:lnTo>
                  <a:pt x="8850" y="12"/>
                </a:lnTo>
                <a:lnTo>
                  <a:pt x="8938" y="12"/>
                </a:lnTo>
                <a:lnTo>
                  <a:pt x="8938" y="728"/>
                </a:lnTo>
                <a:lnTo>
                  <a:pt x="8850" y="728"/>
                </a:lnTo>
                <a:close/>
                <a:moveTo>
                  <a:pt x="9039" y="573"/>
                </a:moveTo>
                <a:lnTo>
                  <a:pt x="9126" y="559"/>
                </a:lnTo>
                <a:cubicBezTo>
                  <a:pt x="9131" y="594"/>
                  <a:pt x="9144" y="620"/>
                  <a:pt x="9167" y="639"/>
                </a:cubicBezTo>
                <a:cubicBezTo>
                  <a:pt x="9189" y="658"/>
                  <a:pt x="9220" y="667"/>
                  <a:pt x="9260" y="667"/>
                </a:cubicBezTo>
                <a:cubicBezTo>
                  <a:pt x="9301" y="667"/>
                  <a:pt x="9331" y="659"/>
                  <a:pt x="9350" y="642"/>
                </a:cubicBezTo>
                <a:cubicBezTo>
                  <a:pt x="9369" y="626"/>
                  <a:pt x="9379" y="607"/>
                  <a:pt x="9379" y="584"/>
                </a:cubicBezTo>
                <a:cubicBezTo>
                  <a:pt x="9379" y="565"/>
                  <a:pt x="9371" y="549"/>
                  <a:pt x="9354" y="538"/>
                </a:cubicBezTo>
                <a:cubicBezTo>
                  <a:pt x="9341" y="530"/>
                  <a:pt x="9311" y="520"/>
                  <a:pt x="9264" y="508"/>
                </a:cubicBezTo>
                <a:cubicBezTo>
                  <a:pt x="9199" y="491"/>
                  <a:pt x="9155" y="477"/>
                  <a:pt x="9130" y="466"/>
                </a:cubicBezTo>
                <a:cubicBezTo>
                  <a:pt x="9105" y="454"/>
                  <a:pt x="9086" y="437"/>
                  <a:pt x="9073" y="416"/>
                </a:cubicBezTo>
                <a:cubicBezTo>
                  <a:pt x="9060" y="395"/>
                  <a:pt x="9054" y="372"/>
                  <a:pt x="9054" y="347"/>
                </a:cubicBezTo>
                <a:cubicBezTo>
                  <a:pt x="9054" y="324"/>
                  <a:pt x="9059" y="302"/>
                  <a:pt x="9069" y="283"/>
                </a:cubicBezTo>
                <a:cubicBezTo>
                  <a:pt x="9080" y="263"/>
                  <a:pt x="9094" y="246"/>
                  <a:pt x="9113" y="233"/>
                </a:cubicBezTo>
                <a:cubicBezTo>
                  <a:pt x="9126" y="223"/>
                  <a:pt x="9145" y="215"/>
                  <a:pt x="9169" y="208"/>
                </a:cubicBezTo>
                <a:cubicBezTo>
                  <a:pt x="9192" y="201"/>
                  <a:pt x="9218" y="197"/>
                  <a:pt x="9245" y="197"/>
                </a:cubicBezTo>
                <a:cubicBezTo>
                  <a:pt x="9286" y="197"/>
                  <a:pt x="9321" y="203"/>
                  <a:pt x="9352" y="215"/>
                </a:cubicBezTo>
                <a:cubicBezTo>
                  <a:pt x="9383" y="226"/>
                  <a:pt x="9405" y="242"/>
                  <a:pt x="9420" y="263"/>
                </a:cubicBezTo>
                <a:cubicBezTo>
                  <a:pt x="9435" y="282"/>
                  <a:pt x="9445" y="309"/>
                  <a:pt x="9450" y="343"/>
                </a:cubicBezTo>
                <a:lnTo>
                  <a:pt x="9364" y="354"/>
                </a:lnTo>
                <a:cubicBezTo>
                  <a:pt x="9360" y="327"/>
                  <a:pt x="9349" y="307"/>
                  <a:pt x="9330" y="292"/>
                </a:cubicBezTo>
                <a:cubicBezTo>
                  <a:pt x="9311" y="277"/>
                  <a:pt x="9285" y="270"/>
                  <a:pt x="9251" y="270"/>
                </a:cubicBezTo>
                <a:cubicBezTo>
                  <a:pt x="9210" y="270"/>
                  <a:pt x="9182" y="277"/>
                  <a:pt x="9165" y="290"/>
                </a:cubicBezTo>
                <a:cubicBezTo>
                  <a:pt x="9148" y="303"/>
                  <a:pt x="9139" y="319"/>
                  <a:pt x="9139" y="336"/>
                </a:cubicBezTo>
                <a:cubicBezTo>
                  <a:pt x="9139" y="348"/>
                  <a:pt x="9142" y="358"/>
                  <a:pt x="9149" y="367"/>
                </a:cubicBezTo>
                <a:cubicBezTo>
                  <a:pt x="9156" y="376"/>
                  <a:pt x="9168" y="384"/>
                  <a:pt x="9183" y="391"/>
                </a:cubicBezTo>
                <a:cubicBezTo>
                  <a:pt x="9192" y="394"/>
                  <a:pt x="9218" y="401"/>
                  <a:pt x="9261" y="413"/>
                </a:cubicBezTo>
                <a:cubicBezTo>
                  <a:pt x="9323" y="430"/>
                  <a:pt x="9366" y="443"/>
                  <a:pt x="9391" y="454"/>
                </a:cubicBezTo>
                <a:cubicBezTo>
                  <a:pt x="9416" y="465"/>
                  <a:pt x="9435" y="480"/>
                  <a:pt x="9449" y="500"/>
                </a:cubicBezTo>
                <a:cubicBezTo>
                  <a:pt x="9463" y="520"/>
                  <a:pt x="9470" y="545"/>
                  <a:pt x="9470" y="575"/>
                </a:cubicBezTo>
                <a:cubicBezTo>
                  <a:pt x="9470" y="604"/>
                  <a:pt x="9461" y="632"/>
                  <a:pt x="9444" y="658"/>
                </a:cubicBezTo>
                <a:cubicBezTo>
                  <a:pt x="9427" y="684"/>
                  <a:pt x="9402" y="704"/>
                  <a:pt x="9370" y="718"/>
                </a:cubicBezTo>
                <a:cubicBezTo>
                  <a:pt x="9338" y="732"/>
                  <a:pt x="9302" y="739"/>
                  <a:pt x="9261" y="739"/>
                </a:cubicBezTo>
                <a:cubicBezTo>
                  <a:pt x="9194" y="739"/>
                  <a:pt x="9142" y="725"/>
                  <a:pt x="9107" y="697"/>
                </a:cubicBezTo>
                <a:cubicBezTo>
                  <a:pt x="9072" y="669"/>
                  <a:pt x="9049" y="628"/>
                  <a:pt x="9039" y="573"/>
                </a:cubicBezTo>
                <a:close/>
              </a:path>
            </a:pathLst>
          </a:custGeom>
          <a:solidFill>
            <a:srgbClr val="00B050"/>
          </a:solidFill>
          <a:ln w="19050">
            <a:solidFill>
              <a:srgbClr val="00B050"/>
            </a:solidFill>
            <a:round/>
            <a:headEnd/>
            <a:tailEnd/>
          </a:ln>
        </p:spPr>
        <p:txBody>
          <a:bodyPr>
            <a:prstTxWarp prst="textNoShape">
              <a:avLst/>
            </a:prstTxWarp>
          </a:bodyPr>
          <a:lstStyle/>
          <a:p>
            <a:endParaRPr lang="en-US"/>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hape 147"/>
          <p:cNvSpPr>
            <a:spLocks noChangeArrowheads="1"/>
          </p:cNvSpPr>
          <p:nvPr/>
        </p:nvSpPr>
        <p:spPr bwMode="auto">
          <a:xfrm>
            <a:off x="428625" y="1878013"/>
            <a:ext cx="8286750" cy="2493962"/>
          </a:xfrm>
          <a:custGeom>
            <a:avLst/>
            <a:gdLst>
              <a:gd name="T0" fmla="*/ 0 w 24983"/>
              <a:gd name="T1" fmla="*/ 0 h 4421"/>
              <a:gd name="T2" fmla="*/ 24983 w 24983"/>
              <a:gd name="T3" fmla="*/ 4421 h 4421"/>
            </a:gdLst>
            <a:ahLst/>
            <a:cxnLst/>
            <a:rect l="T0" t="T1" r="T2" b="T3"/>
            <a:pathLst>
              <a:path w="24983" h="4421" extrusionOk="0">
                <a:moveTo>
                  <a:pt x="2389" y="0"/>
                </a:moveTo>
                <a:lnTo>
                  <a:pt x="2368" y="282"/>
                </a:lnTo>
                <a:lnTo>
                  <a:pt x="2303" y="282"/>
                </a:lnTo>
                <a:lnTo>
                  <a:pt x="2282" y="0"/>
                </a:lnTo>
                <a:lnTo>
                  <a:pt x="2389" y="0"/>
                </a:lnTo>
                <a:close/>
                <a:moveTo>
                  <a:pt x="2200" y="0"/>
                </a:moveTo>
                <a:lnTo>
                  <a:pt x="2179" y="282"/>
                </a:lnTo>
                <a:lnTo>
                  <a:pt x="2115" y="282"/>
                </a:lnTo>
                <a:lnTo>
                  <a:pt x="2094" y="0"/>
                </a:lnTo>
                <a:lnTo>
                  <a:pt x="2200" y="0"/>
                </a:lnTo>
                <a:close/>
                <a:moveTo>
                  <a:pt x="2841" y="951"/>
                </a:moveTo>
                <a:lnTo>
                  <a:pt x="2587" y="951"/>
                </a:lnTo>
                <a:lnTo>
                  <a:pt x="2587" y="0"/>
                </a:lnTo>
                <a:lnTo>
                  <a:pt x="2841" y="0"/>
                </a:lnTo>
                <a:lnTo>
                  <a:pt x="2841" y="69"/>
                </a:lnTo>
                <a:lnTo>
                  <a:pt x="2672" y="69"/>
                </a:lnTo>
                <a:lnTo>
                  <a:pt x="2672" y="881"/>
                </a:lnTo>
                <a:lnTo>
                  <a:pt x="2841" y="881"/>
                </a:lnTo>
                <a:lnTo>
                  <a:pt x="2841" y="951"/>
                </a:lnTo>
                <a:close/>
                <a:moveTo>
                  <a:pt x="3596" y="759"/>
                </a:moveTo>
                <a:lnTo>
                  <a:pt x="3493" y="759"/>
                </a:lnTo>
                <a:lnTo>
                  <a:pt x="3421" y="557"/>
                </a:lnTo>
                <a:lnTo>
                  <a:pt x="3107" y="557"/>
                </a:lnTo>
                <a:lnTo>
                  <a:pt x="3036" y="759"/>
                </a:lnTo>
                <a:lnTo>
                  <a:pt x="2937" y="759"/>
                </a:lnTo>
                <a:lnTo>
                  <a:pt x="3202" y="32"/>
                </a:lnTo>
                <a:lnTo>
                  <a:pt x="3331" y="32"/>
                </a:lnTo>
                <a:lnTo>
                  <a:pt x="3596" y="759"/>
                </a:lnTo>
                <a:close/>
                <a:moveTo>
                  <a:pt x="3392" y="474"/>
                </a:moveTo>
                <a:lnTo>
                  <a:pt x="3264" y="117"/>
                </a:lnTo>
                <a:lnTo>
                  <a:pt x="3136" y="474"/>
                </a:lnTo>
                <a:lnTo>
                  <a:pt x="3392" y="474"/>
                </a:lnTo>
                <a:close/>
                <a:moveTo>
                  <a:pt x="4039" y="314"/>
                </a:moveTo>
                <a:lnTo>
                  <a:pt x="4034" y="314"/>
                </a:lnTo>
                <a:cubicBezTo>
                  <a:pt x="4021" y="311"/>
                  <a:pt x="4007" y="308"/>
                  <a:pt x="3994" y="307"/>
                </a:cubicBezTo>
                <a:cubicBezTo>
                  <a:pt x="3981" y="306"/>
                  <a:pt x="3966" y="305"/>
                  <a:pt x="3949" y="305"/>
                </a:cubicBezTo>
                <a:cubicBezTo>
                  <a:pt x="3920" y="305"/>
                  <a:pt x="3893" y="311"/>
                  <a:pt x="3867" y="324"/>
                </a:cubicBezTo>
                <a:cubicBezTo>
                  <a:pt x="3840" y="336"/>
                  <a:pt x="3815" y="352"/>
                  <a:pt x="3791" y="372"/>
                </a:cubicBezTo>
                <a:lnTo>
                  <a:pt x="3791" y="759"/>
                </a:lnTo>
                <a:lnTo>
                  <a:pt x="3699" y="759"/>
                </a:lnTo>
                <a:lnTo>
                  <a:pt x="3699" y="214"/>
                </a:lnTo>
                <a:lnTo>
                  <a:pt x="3791" y="214"/>
                </a:lnTo>
                <a:lnTo>
                  <a:pt x="3791" y="294"/>
                </a:lnTo>
                <a:cubicBezTo>
                  <a:pt x="3827" y="265"/>
                  <a:pt x="3859" y="244"/>
                  <a:pt x="3887" y="232"/>
                </a:cubicBezTo>
                <a:cubicBezTo>
                  <a:pt x="3915" y="220"/>
                  <a:pt x="3943" y="214"/>
                  <a:pt x="3972" y="214"/>
                </a:cubicBezTo>
                <a:cubicBezTo>
                  <a:pt x="3988" y="214"/>
                  <a:pt x="4000" y="214"/>
                  <a:pt x="4007" y="215"/>
                </a:cubicBezTo>
                <a:cubicBezTo>
                  <a:pt x="4014" y="216"/>
                  <a:pt x="4025" y="217"/>
                  <a:pt x="4039" y="220"/>
                </a:cubicBezTo>
                <a:lnTo>
                  <a:pt x="4039" y="314"/>
                </a:lnTo>
                <a:close/>
                <a:moveTo>
                  <a:pt x="4582" y="496"/>
                </a:moveTo>
                <a:lnTo>
                  <a:pt x="4180" y="496"/>
                </a:lnTo>
                <a:cubicBezTo>
                  <a:pt x="4180" y="529"/>
                  <a:pt x="4185" y="559"/>
                  <a:pt x="4195" y="584"/>
                </a:cubicBezTo>
                <a:cubicBezTo>
                  <a:pt x="4205" y="609"/>
                  <a:pt x="4219" y="629"/>
                  <a:pt x="4237" y="645"/>
                </a:cubicBezTo>
                <a:cubicBezTo>
                  <a:pt x="4254" y="660"/>
                  <a:pt x="4274" y="672"/>
                  <a:pt x="4297" y="680"/>
                </a:cubicBezTo>
                <a:cubicBezTo>
                  <a:pt x="4320" y="688"/>
                  <a:pt x="4346" y="692"/>
                  <a:pt x="4374" y="692"/>
                </a:cubicBezTo>
                <a:cubicBezTo>
                  <a:pt x="4411" y="692"/>
                  <a:pt x="4449" y="685"/>
                  <a:pt x="4486" y="670"/>
                </a:cubicBezTo>
                <a:cubicBezTo>
                  <a:pt x="4523" y="655"/>
                  <a:pt x="4550" y="640"/>
                  <a:pt x="4566" y="626"/>
                </a:cubicBezTo>
                <a:lnTo>
                  <a:pt x="4571" y="626"/>
                </a:lnTo>
                <a:lnTo>
                  <a:pt x="4571" y="726"/>
                </a:lnTo>
                <a:cubicBezTo>
                  <a:pt x="4540" y="739"/>
                  <a:pt x="4509" y="750"/>
                  <a:pt x="4477" y="759"/>
                </a:cubicBezTo>
                <a:cubicBezTo>
                  <a:pt x="4444" y="768"/>
                  <a:pt x="4410" y="772"/>
                  <a:pt x="4375" y="772"/>
                </a:cubicBezTo>
                <a:cubicBezTo>
                  <a:pt x="4284" y="772"/>
                  <a:pt x="4214" y="748"/>
                  <a:pt x="4163" y="699"/>
                </a:cubicBezTo>
                <a:cubicBezTo>
                  <a:pt x="4112" y="650"/>
                  <a:pt x="4087" y="580"/>
                  <a:pt x="4087" y="490"/>
                </a:cubicBezTo>
                <a:cubicBezTo>
                  <a:pt x="4087" y="401"/>
                  <a:pt x="4111" y="330"/>
                  <a:pt x="4160" y="277"/>
                </a:cubicBezTo>
                <a:cubicBezTo>
                  <a:pt x="4209" y="225"/>
                  <a:pt x="4273" y="199"/>
                  <a:pt x="4352" y="199"/>
                </a:cubicBezTo>
                <a:cubicBezTo>
                  <a:pt x="4425" y="199"/>
                  <a:pt x="4482" y="220"/>
                  <a:pt x="4522" y="263"/>
                </a:cubicBezTo>
                <a:cubicBezTo>
                  <a:pt x="4562" y="306"/>
                  <a:pt x="4582" y="367"/>
                  <a:pt x="4582" y="446"/>
                </a:cubicBezTo>
                <a:lnTo>
                  <a:pt x="4582" y="496"/>
                </a:lnTo>
                <a:close/>
                <a:moveTo>
                  <a:pt x="4493" y="426"/>
                </a:moveTo>
                <a:cubicBezTo>
                  <a:pt x="4492" y="378"/>
                  <a:pt x="4480" y="341"/>
                  <a:pt x="4456" y="314"/>
                </a:cubicBezTo>
                <a:cubicBezTo>
                  <a:pt x="4432" y="287"/>
                  <a:pt x="4396" y="274"/>
                  <a:pt x="4347" y="274"/>
                </a:cubicBezTo>
                <a:cubicBezTo>
                  <a:pt x="4298" y="274"/>
                  <a:pt x="4259" y="289"/>
                  <a:pt x="4230" y="318"/>
                </a:cubicBezTo>
                <a:cubicBezTo>
                  <a:pt x="4201" y="347"/>
                  <a:pt x="4184" y="383"/>
                  <a:pt x="4180" y="426"/>
                </a:cubicBezTo>
                <a:lnTo>
                  <a:pt x="4493" y="426"/>
                </a:lnTo>
                <a:close/>
                <a:moveTo>
                  <a:pt x="5356" y="754"/>
                </a:moveTo>
                <a:cubicBezTo>
                  <a:pt x="5339" y="759"/>
                  <a:pt x="5320" y="763"/>
                  <a:pt x="5299" y="766"/>
                </a:cubicBezTo>
                <a:cubicBezTo>
                  <a:pt x="5279" y="769"/>
                  <a:pt x="5261" y="770"/>
                  <a:pt x="5245" y="770"/>
                </a:cubicBezTo>
                <a:cubicBezTo>
                  <a:pt x="5190" y="770"/>
                  <a:pt x="5147" y="755"/>
                  <a:pt x="5118" y="725"/>
                </a:cubicBezTo>
                <a:cubicBezTo>
                  <a:pt x="5089" y="695"/>
                  <a:pt x="5075" y="647"/>
                  <a:pt x="5075" y="581"/>
                </a:cubicBezTo>
                <a:lnTo>
                  <a:pt x="5075" y="291"/>
                </a:lnTo>
                <a:lnTo>
                  <a:pt x="5013" y="291"/>
                </a:lnTo>
                <a:lnTo>
                  <a:pt x="5013" y="214"/>
                </a:lnTo>
                <a:lnTo>
                  <a:pt x="5075" y="214"/>
                </a:lnTo>
                <a:lnTo>
                  <a:pt x="5075" y="57"/>
                </a:lnTo>
                <a:lnTo>
                  <a:pt x="5166" y="57"/>
                </a:lnTo>
                <a:lnTo>
                  <a:pt x="5166" y="214"/>
                </a:lnTo>
                <a:lnTo>
                  <a:pt x="5356" y="214"/>
                </a:lnTo>
                <a:lnTo>
                  <a:pt x="5356" y="291"/>
                </a:lnTo>
                <a:lnTo>
                  <a:pt x="5166" y="291"/>
                </a:lnTo>
                <a:lnTo>
                  <a:pt x="5166" y="540"/>
                </a:lnTo>
                <a:cubicBezTo>
                  <a:pt x="5166" y="569"/>
                  <a:pt x="5167" y="591"/>
                  <a:pt x="5168" y="607"/>
                </a:cubicBezTo>
                <a:cubicBezTo>
                  <a:pt x="5169" y="623"/>
                  <a:pt x="5174" y="638"/>
                  <a:pt x="5182" y="652"/>
                </a:cubicBezTo>
                <a:cubicBezTo>
                  <a:pt x="5189" y="665"/>
                  <a:pt x="5199" y="674"/>
                  <a:pt x="5212" y="680"/>
                </a:cubicBezTo>
                <a:cubicBezTo>
                  <a:pt x="5224" y="686"/>
                  <a:pt x="5243" y="689"/>
                  <a:pt x="5269" y="689"/>
                </a:cubicBezTo>
                <a:cubicBezTo>
                  <a:pt x="5284" y="689"/>
                  <a:pt x="5299" y="687"/>
                  <a:pt x="5316" y="683"/>
                </a:cubicBezTo>
                <a:cubicBezTo>
                  <a:pt x="5332" y="678"/>
                  <a:pt x="5344" y="675"/>
                  <a:pt x="5351" y="672"/>
                </a:cubicBezTo>
                <a:lnTo>
                  <a:pt x="5356" y="672"/>
                </a:lnTo>
                <a:lnTo>
                  <a:pt x="5356" y="754"/>
                </a:lnTo>
                <a:close/>
                <a:moveTo>
                  <a:pt x="5923" y="759"/>
                </a:moveTo>
                <a:lnTo>
                  <a:pt x="5831" y="759"/>
                </a:lnTo>
                <a:lnTo>
                  <a:pt x="5831" y="449"/>
                </a:lnTo>
                <a:cubicBezTo>
                  <a:pt x="5831" y="424"/>
                  <a:pt x="5830" y="400"/>
                  <a:pt x="5827" y="378"/>
                </a:cubicBezTo>
                <a:cubicBezTo>
                  <a:pt x="5824" y="356"/>
                  <a:pt x="5818" y="339"/>
                  <a:pt x="5811" y="327"/>
                </a:cubicBezTo>
                <a:cubicBezTo>
                  <a:pt x="5802" y="313"/>
                  <a:pt x="5790" y="303"/>
                  <a:pt x="5775" y="296"/>
                </a:cubicBezTo>
                <a:cubicBezTo>
                  <a:pt x="5760" y="289"/>
                  <a:pt x="5740" y="286"/>
                  <a:pt x="5716" y="286"/>
                </a:cubicBezTo>
                <a:cubicBezTo>
                  <a:pt x="5691" y="286"/>
                  <a:pt x="5664" y="292"/>
                  <a:pt x="5637" y="305"/>
                </a:cubicBezTo>
                <a:cubicBezTo>
                  <a:pt x="5610" y="317"/>
                  <a:pt x="5584" y="333"/>
                  <a:pt x="5559" y="352"/>
                </a:cubicBezTo>
                <a:lnTo>
                  <a:pt x="5559" y="759"/>
                </a:lnTo>
                <a:lnTo>
                  <a:pt x="5467" y="759"/>
                </a:lnTo>
                <a:lnTo>
                  <a:pt x="5467" y="0"/>
                </a:lnTo>
                <a:lnTo>
                  <a:pt x="5559" y="0"/>
                </a:lnTo>
                <a:lnTo>
                  <a:pt x="5559" y="274"/>
                </a:lnTo>
                <a:cubicBezTo>
                  <a:pt x="5588" y="251"/>
                  <a:pt x="5617" y="232"/>
                  <a:pt x="5647" y="219"/>
                </a:cubicBezTo>
                <a:cubicBezTo>
                  <a:pt x="5678" y="206"/>
                  <a:pt x="5709" y="199"/>
                  <a:pt x="5742" y="199"/>
                </a:cubicBezTo>
                <a:cubicBezTo>
                  <a:pt x="5801" y="199"/>
                  <a:pt x="5845" y="217"/>
                  <a:pt x="5876" y="252"/>
                </a:cubicBezTo>
                <a:cubicBezTo>
                  <a:pt x="5907" y="287"/>
                  <a:pt x="5923" y="338"/>
                  <a:pt x="5923" y="405"/>
                </a:cubicBezTo>
                <a:lnTo>
                  <a:pt x="5923" y="759"/>
                </a:lnTo>
                <a:close/>
                <a:moveTo>
                  <a:pt x="6556" y="496"/>
                </a:moveTo>
                <a:lnTo>
                  <a:pt x="6154" y="496"/>
                </a:lnTo>
                <a:cubicBezTo>
                  <a:pt x="6154" y="529"/>
                  <a:pt x="6159" y="559"/>
                  <a:pt x="6169" y="584"/>
                </a:cubicBezTo>
                <a:cubicBezTo>
                  <a:pt x="6180" y="609"/>
                  <a:pt x="6194" y="629"/>
                  <a:pt x="6211" y="645"/>
                </a:cubicBezTo>
                <a:cubicBezTo>
                  <a:pt x="6228" y="660"/>
                  <a:pt x="6248" y="672"/>
                  <a:pt x="6271" y="680"/>
                </a:cubicBezTo>
                <a:cubicBezTo>
                  <a:pt x="6294" y="688"/>
                  <a:pt x="6320" y="692"/>
                  <a:pt x="6348" y="692"/>
                </a:cubicBezTo>
                <a:cubicBezTo>
                  <a:pt x="6385" y="692"/>
                  <a:pt x="6423" y="685"/>
                  <a:pt x="6460" y="670"/>
                </a:cubicBezTo>
                <a:cubicBezTo>
                  <a:pt x="6498" y="655"/>
                  <a:pt x="6525" y="640"/>
                  <a:pt x="6541" y="626"/>
                </a:cubicBezTo>
                <a:lnTo>
                  <a:pt x="6545" y="626"/>
                </a:lnTo>
                <a:lnTo>
                  <a:pt x="6545" y="726"/>
                </a:lnTo>
                <a:cubicBezTo>
                  <a:pt x="6514" y="739"/>
                  <a:pt x="6483" y="750"/>
                  <a:pt x="6451" y="759"/>
                </a:cubicBezTo>
                <a:cubicBezTo>
                  <a:pt x="6418" y="768"/>
                  <a:pt x="6384" y="772"/>
                  <a:pt x="6349" y="772"/>
                </a:cubicBezTo>
                <a:cubicBezTo>
                  <a:pt x="6258" y="772"/>
                  <a:pt x="6188" y="748"/>
                  <a:pt x="6137" y="699"/>
                </a:cubicBezTo>
                <a:cubicBezTo>
                  <a:pt x="6086" y="650"/>
                  <a:pt x="6061" y="580"/>
                  <a:pt x="6061" y="490"/>
                </a:cubicBezTo>
                <a:cubicBezTo>
                  <a:pt x="6061" y="401"/>
                  <a:pt x="6085" y="330"/>
                  <a:pt x="6134" y="277"/>
                </a:cubicBezTo>
                <a:cubicBezTo>
                  <a:pt x="6183" y="225"/>
                  <a:pt x="6247" y="199"/>
                  <a:pt x="6326" y="199"/>
                </a:cubicBezTo>
                <a:cubicBezTo>
                  <a:pt x="6400" y="199"/>
                  <a:pt x="6457" y="220"/>
                  <a:pt x="6496" y="263"/>
                </a:cubicBezTo>
                <a:cubicBezTo>
                  <a:pt x="6536" y="306"/>
                  <a:pt x="6556" y="367"/>
                  <a:pt x="6556" y="446"/>
                </a:cubicBezTo>
                <a:lnTo>
                  <a:pt x="6556" y="496"/>
                </a:lnTo>
                <a:close/>
                <a:moveTo>
                  <a:pt x="6467" y="426"/>
                </a:moveTo>
                <a:cubicBezTo>
                  <a:pt x="6466" y="378"/>
                  <a:pt x="6454" y="341"/>
                  <a:pt x="6430" y="314"/>
                </a:cubicBezTo>
                <a:cubicBezTo>
                  <a:pt x="6407" y="287"/>
                  <a:pt x="6370" y="274"/>
                  <a:pt x="6321" y="274"/>
                </a:cubicBezTo>
                <a:cubicBezTo>
                  <a:pt x="6272" y="274"/>
                  <a:pt x="6233" y="289"/>
                  <a:pt x="6204" y="318"/>
                </a:cubicBezTo>
                <a:cubicBezTo>
                  <a:pt x="6175" y="347"/>
                  <a:pt x="6158" y="383"/>
                  <a:pt x="6154" y="426"/>
                </a:cubicBezTo>
                <a:lnTo>
                  <a:pt x="6467" y="426"/>
                </a:lnTo>
                <a:close/>
                <a:moveTo>
                  <a:pt x="7167" y="214"/>
                </a:moveTo>
                <a:lnTo>
                  <a:pt x="6849" y="960"/>
                </a:lnTo>
                <a:lnTo>
                  <a:pt x="6750" y="960"/>
                </a:lnTo>
                <a:lnTo>
                  <a:pt x="6852" y="733"/>
                </a:lnTo>
                <a:lnTo>
                  <a:pt x="6635" y="214"/>
                </a:lnTo>
                <a:lnTo>
                  <a:pt x="6734" y="214"/>
                </a:lnTo>
                <a:lnTo>
                  <a:pt x="6902" y="618"/>
                </a:lnTo>
                <a:lnTo>
                  <a:pt x="7071" y="214"/>
                </a:lnTo>
                <a:lnTo>
                  <a:pt x="7167" y="214"/>
                </a:lnTo>
                <a:close/>
                <a:moveTo>
                  <a:pt x="7534" y="951"/>
                </a:moveTo>
                <a:lnTo>
                  <a:pt x="7280" y="951"/>
                </a:lnTo>
                <a:lnTo>
                  <a:pt x="7280" y="881"/>
                </a:lnTo>
                <a:lnTo>
                  <a:pt x="7449" y="881"/>
                </a:lnTo>
                <a:lnTo>
                  <a:pt x="7449" y="69"/>
                </a:lnTo>
                <a:lnTo>
                  <a:pt x="7280" y="69"/>
                </a:lnTo>
                <a:lnTo>
                  <a:pt x="7280" y="0"/>
                </a:lnTo>
                <a:lnTo>
                  <a:pt x="7534" y="0"/>
                </a:lnTo>
                <a:lnTo>
                  <a:pt x="7534" y="951"/>
                </a:lnTo>
                <a:close/>
                <a:moveTo>
                  <a:pt x="8517" y="759"/>
                </a:moveTo>
                <a:lnTo>
                  <a:pt x="8425" y="759"/>
                </a:lnTo>
                <a:lnTo>
                  <a:pt x="8425" y="701"/>
                </a:lnTo>
                <a:cubicBezTo>
                  <a:pt x="8417" y="706"/>
                  <a:pt x="8406" y="714"/>
                  <a:pt x="8392" y="724"/>
                </a:cubicBezTo>
                <a:cubicBezTo>
                  <a:pt x="8379" y="734"/>
                  <a:pt x="8365" y="742"/>
                  <a:pt x="8352" y="748"/>
                </a:cubicBezTo>
                <a:cubicBezTo>
                  <a:pt x="8337" y="755"/>
                  <a:pt x="8319" y="762"/>
                  <a:pt x="8299" y="767"/>
                </a:cubicBezTo>
                <a:cubicBezTo>
                  <a:pt x="8280" y="772"/>
                  <a:pt x="8256" y="774"/>
                  <a:pt x="8229" y="774"/>
                </a:cubicBezTo>
                <a:cubicBezTo>
                  <a:pt x="8180" y="774"/>
                  <a:pt x="8139" y="758"/>
                  <a:pt x="8104" y="726"/>
                </a:cubicBezTo>
                <a:cubicBezTo>
                  <a:pt x="8070" y="693"/>
                  <a:pt x="8053" y="652"/>
                  <a:pt x="8053" y="601"/>
                </a:cubicBezTo>
                <a:cubicBezTo>
                  <a:pt x="8053" y="560"/>
                  <a:pt x="8062" y="526"/>
                  <a:pt x="8080" y="501"/>
                </a:cubicBezTo>
                <a:cubicBezTo>
                  <a:pt x="8097" y="475"/>
                  <a:pt x="8123" y="455"/>
                  <a:pt x="8156" y="440"/>
                </a:cubicBezTo>
                <a:cubicBezTo>
                  <a:pt x="8189" y="425"/>
                  <a:pt x="8229" y="416"/>
                  <a:pt x="8275" y="411"/>
                </a:cubicBezTo>
                <a:cubicBezTo>
                  <a:pt x="8322" y="406"/>
                  <a:pt x="8372" y="402"/>
                  <a:pt x="8425" y="399"/>
                </a:cubicBezTo>
                <a:lnTo>
                  <a:pt x="8425" y="385"/>
                </a:lnTo>
                <a:cubicBezTo>
                  <a:pt x="8425" y="364"/>
                  <a:pt x="8421" y="347"/>
                  <a:pt x="8414" y="333"/>
                </a:cubicBezTo>
                <a:cubicBezTo>
                  <a:pt x="8407" y="319"/>
                  <a:pt x="8396" y="308"/>
                  <a:pt x="8383" y="301"/>
                </a:cubicBezTo>
                <a:cubicBezTo>
                  <a:pt x="8370" y="294"/>
                  <a:pt x="8354" y="289"/>
                  <a:pt x="8336" y="286"/>
                </a:cubicBezTo>
                <a:cubicBezTo>
                  <a:pt x="8318" y="283"/>
                  <a:pt x="8299" y="282"/>
                  <a:pt x="8279" y="282"/>
                </a:cubicBezTo>
                <a:cubicBezTo>
                  <a:pt x="8255" y="282"/>
                  <a:pt x="8228" y="285"/>
                  <a:pt x="8198" y="291"/>
                </a:cubicBezTo>
                <a:cubicBezTo>
                  <a:pt x="8169" y="298"/>
                  <a:pt x="8138" y="307"/>
                  <a:pt x="8106" y="319"/>
                </a:cubicBezTo>
                <a:lnTo>
                  <a:pt x="8102" y="319"/>
                </a:lnTo>
                <a:lnTo>
                  <a:pt x="8102" y="226"/>
                </a:lnTo>
                <a:cubicBezTo>
                  <a:pt x="8119" y="221"/>
                  <a:pt x="8145" y="215"/>
                  <a:pt x="8179" y="209"/>
                </a:cubicBezTo>
                <a:cubicBezTo>
                  <a:pt x="8213" y="204"/>
                  <a:pt x="8246" y="201"/>
                  <a:pt x="8279" y="201"/>
                </a:cubicBezTo>
                <a:cubicBezTo>
                  <a:pt x="8318" y="201"/>
                  <a:pt x="8351" y="204"/>
                  <a:pt x="8380" y="210"/>
                </a:cubicBezTo>
                <a:cubicBezTo>
                  <a:pt x="8408" y="217"/>
                  <a:pt x="8433" y="228"/>
                  <a:pt x="8454" y="243"/>
                </a:cubicBezTo>
                <a:cubicBezTo>
                  <a:pt x="8474" y="258"/>
                  <a:pt x="8489" y="277"/>
                  <a:pt x="8500" y="301"/>
                </a:cubicBezTo>
                <a:cubicBezTo>
                  <a:pt x="8511" y="324"/>
                  <a:pt x="8517" y="354"/>
                  <a:pt x="8517" y="389"/>
                </a:cubicBezTo>
                <a:lnTo>
                  <a:pt x="8517" y="759"/>
                </a:lnTo>
                <a:close/>
                <a:moveTo>
                  <a:pt x="8425" y="625"/>
                </a:moveTo>
                <a:lnTo>
                  <a:pt x="8425" y="473"/>
                </a:lnTo>
                <a:cubicBezTo>
                  <a:pt x="8397" y="475"/>
                  <a:pt x="8364" y="477"/>
                  <a:pt x="8326" y="480"/>
                </a:cubicBezTo>
                <a:cubicBezTo>
                  <a:pt x="8289" y="483"/>
                  <a:pt x="8259" y="488"/>
                  <a:pt x="8236" y="495"/>
                </a:cubicBezTo>
                <a:cubicBezTo>
                  <a:pt x="8210" y="502"/>
                  <a:pt x="8189" y="514"/>
                  <a:pt x="8172" y="530"/>
                </a:cubicBezTo>
                <a:cubicBezTo>
                  <a:pt x="8156" y="545"/>
                  <a:pt x="8148" y="567"/>
                  <a:pt x="8148" y="595"/>
                </a:cubicBezTo>
                <a:cubicBezTo>
                  <a:pt x="8148" y="626"/>
                  <a:pt x="8157" y="650"/>
                  <a:pt x="8176" y="665"/>
                </a:cubicBezTo>
                <a:cubicBezTo>
                  <a:pt x="8195" y="681"/>
                  <a:pt x="8224" y="689"/>
                  <a:pt x="8263" y="689"/>
                </a:cubicBezTo>
                <a:cubicBezTo>
                  <a:pt x="8295" y="689"/>
                  <a:pt x="8324" y="683"/>
                  <a:pt x="8351" y="670"/>
                </a:cubicBezTo>
                <a:cubicBezTo>
                  <a:pt x="8378" y="657"/>
                  <a:pt x="8402" y="642"/>
                  <a:pt x="8425" y="625"/>
                </a:cubicBezTo>
                <a:close/>
                <a:moveTo>
                  <a:pt x="9149" y="759"/>
                </a:moveTo>
                <a:lnTo>
                  <a:pt x="9058" y="759"/>
                </a:lnTo>
                <a:lnTo>
                  <a:pt x="9058" y="449"/>
                </a:lnTo>
                <a:cubicBezTo>
                  <a:pt x="9058" y="424"/>
                  <a:pt x="9056" y="400"/>
                  <a:pt x="9053" y="378"/>
                </a:cubicBezTo>
                <a:cubicBezTo>
                  <a:pt x="9050" y="356"/>
                  <a:pt x="9045" y="339"/>
                  <a:pt x="9037" y="327"/>
                </a:cubicBezTo>
                <a:cubicBezTo>
                  <a:pt x="9029" y="313"/>
                  <a:pt x="9017" y="303"/>
                  <a:pt x="9002" y="296"/>
                </a:cubicBezTo>
                <a:cubicBezTo>
                  <a:pt x="8987" y="289"/>
                  <a:pt x="8967" y="286"/>
                  <a:pt x="8942" y="286"/>
                </a:cubicBezTo>
                <a:cubicBezTo>
                  <a:pt x="8917" y="286"/>
                  <a:pt x="8891" y="292"/>
                  <a:pt x="8864" y="305"/>
                </a:cubicBezTo>
                <a:cubicBezTo>
                  <a:pt x="8837" y="317"/>
                  <a:pt x="8810" y="333"/>
                  <a:pt x="8785" y="352"/>
                </a:cubicBezTo>
                <a:lnTo>
                  <a:pt x="8785" y="759"/>
                </a:lnTo>
                <a:lnTo>
                  <a:pt x="8693" y="759"/>
                </a:lnTo>
                <a:lnTo>
                  <a:pt x="8693" y="214"/>
                </a:lnTo>
                <a:lnTo>
                  <a:pt x="8785" y="214"/>
                </a:lnTo>
                <a:lnTo>
                  <a:pt x="8785" y="274"/>
                </a:lnTo>
                <a:cubicBezTo>
                  <a:pt x="8814" y="251"/>
                  <a:pt x="8843" y="232"/>
                  <a:pt x="8874" y="219"/>
                </a:cubicBezTo>
                <a:cubicBezTo>
                  <a:pt x="8905" y="206"/>
                  <a:pt x="8936" y="199"/>
                  <a:pt x="8968" y="199"/>
                </a:cubicBezTo>
                <a:cubicBezTo>
                  <a:pt x="9027" y="199"/>
                  <a:pt x="9072" y="217"/>
                  <a:pt x="9103" y="252"/>
                </a:cubicBezTo>
                <a:cubicBezTo>
                  <a:pt x="9134" y="287"/>
                  <a:pt x="9149" y="338"/>
                  <a:pt x="9149" y="405"/>
                </a:cubicBezTo>
                <a:lnTo>
                  <a:pt x="9149" y="759"/>
                </a:lnTo>
                <a:close/>
                <a:moveTo>
                  <a:pt x="9776" y="123"/>
                </a:moveTo>
                <a:lnTo>
                  <a:pt x="9673" y="123"/>
                </a:lnTo>
                <a:lnTo>
                  <a:pt x="9673" y="27"/>
                </a:lnTo>
                <a:lnTo>
                  <a:pt x="9776" y="27"/>
                </a:lnTo>
                <a:lnTo>
                  <a:pt x="9776" y="123"/>
                </a:lnTo>
                <a:close/>
                <a:moveTo>
                  <a:pt x="9770" y="759"/>
                </a:moveTo>
                <a:lnTo>
                  <a:pt x="9679" y="759"/>
                </a:lnTo>
                <a:lnTo>
                  <a:pt x="9679" y="214"/>
                </a:lnTo>
                <a:lnTo>
                  <a:pt x="9770" y="214"/>
                </a:lnTo>
                <a:lnTo>
                  <a:pt x="9770" y="759"/>
                </a:lnTo>
                <a:close/>
                <a:moveTo>
                  <a:pt x="10408" y="759"/>
                </a:moveTo>
                <a:lnTo>
                  <a:pt x="10316" y="759"/>
                </a:lnTo>
                <a:lnTo>
                  <a:pt x="10316" y="449"/>
                </a:lnTo>
                <a:cubicBezTo>
                  <a:pt x="10316" y="424"/>
                  <a:pt x="10315" y="400"/>
                  <a:pt x="10312" y="378"/>
                </a:cubicBezTo>
                <a:cubicBezTo>
                  <a:pt x="10309" y="356"/>
                  <a:pt x="10304" y="339"/>
                  <a:pt x="10296" y="327"/>
                </a:cubicBezTo>
                <a:cubicBezTo>
                  <a:pt x="10288" y="313"/>
                  <a:pt x="10276" y="303"/>
                  <a:pt x="10261" y="296"/>
                </a:cubicBezTo>
                <a:cubicBezTo>
                  <a:pt x="10246" y="289"/>
                  <a:pt x="10226" y="286"/>
                  <a:pt x="10201" y="286"/>
                </a:cubicBezTo>
                <a:cubicBezTo>
                  <a:pt x="10176" y="286"/>
                  <a:pt x="10150" y="292"/>
                  <a:pt x="10123" y="305"/>
                </a:cubicBezTo>
                <a:cubicBezTo>
                  <a:pt x="10096" y="317"/>
                  <a:pt x="10069" y="333"/>
                  <a:pt x="10044" y="352"/>
                </a:cubicBezTo>
                <a:lnTo>
                  <a:pt x="10044" y="759"/>
                </a:lnTo>
                <a:lnTo>
                  <a:pt x="9952" y="759"/>
                </a:lnTo>
                <a:lnTo>
                  <a:pt x="9952" y="214"/>
                </a:lnTo>
                <a:lnTo>
                  <a:pt x="10044" y="214"/>
                </a:lnTo>
                <a:lnTo>
                  <a:pt x="10044" y="274"/>
                </a:lnTo>
                <a:cubicBezTo>
                  <a:pt x="10073" y="251"/>
                  <a:pt x="10102" y="232"/>
                  <a:pt x="10133" y="219"/>
                </a:cubicBezTo>
                <a:cubicBezTo>
                  <a:pt x="10164" y="206"/>
                  <a:pt x="10195" y="199"/>
                  <a:pt x="10227" y="199"/>
                </a:cubicBezTo>
                <a:cubicBezTo>
                  <a:pt x="10286" y="199"/>
                  <a:pt x="10331" y="217"/>
                  <a:pt x="10362" y="252"/>
                </a:cubicBezTo>
                <a:cubicBezTo>
                  <a:pt x="10393" y="287"/>
                  <a:pt x="10408" y="338"/>
                  <a:pt x="10408" y="405"/>
                </a:cubicBezTo>
                <a:lnTo>
                  <a:pt x="10408" y="759"/>
                </a:lnTo>
                <a:close/>
                <a:moveTo>
                  <a:pt x="11027" y="759"/>
                </a:moveTo>
                <a:lnTo>
                  <a:pt x="10936" y="759"/>
                </a:lnTo>
                <a:lnTo>
                  <a:pt x="10936" y="702"/>
                </a:lnTo>
                <a:cubicBezTo>
                  <a:pt x="10909" y="725"/>
                  <a:pt x="10882" y="742"/>
                  <a:pt x="10853" y="755"/>
                </a:cubicBezTo>
                <a:cubicBezTo>
                  <a:pt x="10824" y="768"/>
                  <a:pt x="10793" y="774"/>
                  <a:pt x="10760" y="774"/>
                </a:cubicBezTo>
                <a:cubicBezTo>
                  <a:pt x="10695" y="774"/>
                  <a:pt x="10643" y="749"/>
                  <a:pt x="10605" y="699"/>
                </a:cubicBezTo>
                <a:cubicBezTo>
                  <a:pt x="10566" y="649"/>
                  <a:pt x="10547" y="580"/>
                  <a:pt x="10547" y="491"/>
                </a:cubicBezTo>
                <a:cubicBezTo>
                  <a:pt x="10547" y="444"/>
                  <a:pt x="10554" y="403"/>
                  <a:pt x="10567" y="367"/>
                </a:cubicBezTo>
                <a:cubicBezTo>
                  <a:pt x="10580" y="331"/>
                  <a:pt x="10598" y="300"/>
                  <a:pt x="10621" y="275"/>
                </a:cubicBezTo>
                <a:cubicBezTo>
                  <a:pt x="10643" y="250"/>
                  <a:pt x="10669" y="231"/>
                  <a:pt x="10698" y="218"/>
                </a:cubicBezTo>
                <a:cubicBezTo>
                  <a:pt x="10727" y="205"/>
                  <a:pt x="10758" y="199"/>
                  <a:pt x="10790" y="199"/>
                </a:cubicBezTo>
                <a:cubicBezTo>
                  <a:pt x="10819" y="199"/>
                  <a:pt x="10844" y="202"/>
                  <a:pt x="10866" y="208"/>
                </a:cubicBezTo>
                <a:cubicBezTo>
                  <a:pt x="10888" y="214"/>
                  <a:pt x="10911" y="223"/>
                  <a:pt x="10936" y="236"/>
                </a:cubicBezTo>
                <a:lnTo>
                  <a:pt x="10936" y="0"/>
                </a:lnTo>
                <a:lnTo>
                  <a:pt x="11027" y="0"/>
                </a:lnTo>
                <a:lnTo>
                  <a:pt x="11027" y="759"/>
                </a:lnTo>
                <a:close/>
                <a:moveTo>
                  <a:pt x="10936" y="625"/>
                </a:moveTo>
                <a:lnTo>
                  <a:pt x="10936" y="312"/>
                </a:lnTo>
                <a:cubicBezTo>
                  <a:pt x="10911" y="301"/>
                  <a:pt x="10888" y="293"/>
                  <a:pt x="10869" y="289"/>
                </a:cubicBezTo>
                <a:cubicBezTo>
                  <a:pt x="10850" y="285"/>
                  <a:pt x="10828" y="283"/>
                  <a:pt x="10805" y="283"/>
                </a:cubicBezTo>
                <a:cubicBezTo>
                  <a:pt x="10754" y="283"/>
                  <a:pt x="10714" y="301"/>
                  <a:pt x="10685" y="336"/>
                </a:cubicBezTo>
                <a:cubicBezTo>
                  <a:pt x="10656" y="372"/>
                  <a:pt x="10642" y="423"/>
                  <a:pt x="10642" y="489"/>
                </a:cubicBezTo>
                <a:cubicBezTo>
                  <a:pt x="10642" y="554"/>
                  <a:pt x="10653" y="603"/>
                  <a:pt x="10675" y="637"/>
                </a:cubicBezTo>
                <a:cubicBezTo>
                  <a:pt x="10697" y="670"/>
                  <a:pt x="10733" y="687"/>
                  <a:pt x="10782" y="687"/>
                </a:cubicBezTo>
                <a:cubicBezTo>
                  <a:pt x="10808" y="687"/>
                  <a:pt x="10834" y="681"/>
                  <a:pt x="10861" y="670"/>
                </a:cubicBezTo>
                <a:cubicBezTo>
                  <a:pt x="10888" y="658"/>
                  <a:pt x="10913" y="643"/>
                  <a:pt x="10936" y="625"/>
                </a:cubicBezTo>
                <a:close/>
                <a:moveTo>
                  <a:pt x="11307" y="123"/>
                </a:moveTo>
                <a:lnTo>
                  <a:pt x="11203" y="123"/>
                </a:lnTo>
                <a:lnTo>
                  <a:pt x="11203" y="27"/>
                </a:lnTo>
                <a:lnTo>
                  <a:pt x="11307" y="27"/>
                </a:lnTo>
                <a:lnTo>
                  <a:pt x="11307" y="123"/>
                </a:lnTo>
                <a:close/>
                <a:moveTo>
                  <a:pt x="11301" y="759"/>
                </a:moveTo>
                <a:lnTo>
                  <a:pt x="11209" y="759"/>
                </a:lnTo>
                <a:lnTo>
                  <a:pt x="11209" y="214"/>
                </a:lnTo>
                <a:lnTo>
                  <a:pt x="11301" y="214"/>
                </a:lnTo>
                <a:lnTo>
                  <a:pt x="11301" y="759"/>
                </a:lnTo>
                <a:close/>
                <a:moveTo>
                  <a:pt x="11954" y="214"/>
                </a:moveTo>
                <a:lnTo>
                  <a:pt x="11733" y="759"/>
                </a:lnTo>
                <a:lnTo>
                  <a:pt x="11641" y="759"/>
                </a:lnTo>
                <a:lnTo>
                  <a:pt x="11422" y="214"/>
                </a:lnTo>
                <a:lnTo>
                  <a:pt x="11521" y="214"/>
                </a:lnTo>
                <a:lnTo>
                  <a:pt x="11690" y="648"/>
                </a:lnTo>
                <a:lnTo>
                  <a:pt x="11858" y="214"/>
                </a:lnTo>
                <a:lnTo>
                  <a:pt x="11954" y="214"/>
                </a:lnTo>
                <a:close/>
                <a:moveTo>
                  <a:pt x="12173" y="123"/>
                </a:moveTo>
                <a:lnTo>
                  <a:pt x="12069" y="123"/>
                </a:lnTo>
                <a:lnTo>
                  <a:pt x="12069" y="27"/>
                </a:lnTo>
                <a:lnTo>
                  <a:pt x="12173" y="27"/>
                </a:lnTo>
                <a:lnTo>
                  <a:pt x="12173" y="123"/>
                </a:lnTo>
                <a:close/>
                <a:moveTo>
                  <a:pt x="12167" y="759"/>
                </a:moveTo>
                <a:lnTo>
                  <a:pt x="12075" y="759"/>
                </a:lnTo>
                <a:lnTo>
                  <a:pt x="12075" y="214"/>
                </a:lnTo>
                <a:lnTo>
                  <a:pt x="12167" y="214"/>
                </a:lnTo>
                <a:lnTo>
                  <a:pt x="12167" y="759"/>
                </a:lnTo>
                <a:close/>
                <a:moveTo>
                  <a:pt x="12791" y="759"/>
                </a:moveTo>
                <a:lnTo>
                  <a:pt x="12699" y="759"/>
                </a:lnTo>
                <a:lnTo>
                  <a:pt x="12699" y="702"/>
                </a:lnTo>
                <a:cubicBezTo>
                  <a:pt x="12673" y="725"/>
                  <a:pt x="12646" y="742"/>
                  <a:pt x="12617" y="755"/>
                </a:cubicBezTo>
                <a:cubicBezTo>
                  <a:pt x="12588" y="768"/>
                  <a:pt x="12557" y="774"/>
                  <a:pt x="12523" y="774"/>
                </a:cubicBezTo>
                <a:cubicBezTo>
                  <a:pt x="12458" y="774"/>
                  <a:pt x="12407" y="749"/>
                  <a:pt x="12368" y="699"/>
                </a:cubicBezTo>
                <a:cubicBezTo>
                  <a:pt x="12330" y="649"/>
                  <a:pt x="12311" y="580"/>
                  <a:pt x="12311" y="491"/>
                </a:cubicBezTo>
                <a:cubicBezTo>
                  <a:pt x="12311" y="444"/>
                  <a:pt x="12318" y="403"/>
                  <a:pt x="12331" y="367"/>
                </a:cubicBezTo>
                <a:cubicBezTo>
                  <a:pt x="12344" y="331"/>
                  <a:pt x="12362" y="300"/>
                  <a:pt x="12384" y="275"/>
                </a:cubicBezTo>
                <a:cubicBezTo>
                  <a:pt x="12406" y="250"/>
                  <a:pt x="12432" y="231"/>
                  <a:pt x="12462" y="218"/>
                </a:cubicBezTo>
                <a:cubicBezTo>
                  <a:pt x="12491" y="205"/>
                  <a:pt x="12522" y="199"/>
                  <a:pt x="12553" y="199"/>
                </a:cubicBezTo>
                <a:cubicBezTo>
                  <a:pt x="12582" y="199"/>
                  <a:pt x="12607" y="202"/>
                  <a:pt x="12629" y="208"/>
                </a:cubicBezTo>
                <a:cubicBezTo>
                  <a:pt x="12652" y="214"/>
                  <a:pt x="12675" y="223"/>
                  <a:pt x="12699" y="236"/>
                </a:cubicBezTo>
                <a:lnTo>
                  <a:pt x="12699" y="0"/>
                </a:lnTo>
                <a:lnTo>
                  <a:pt x="12791" y="0"/>
                </a:lnTo>
                <a:lnTo>
                  <a:pt x="12791" y="759"/>
                </a:lnTo>
                <a:close/>
                <a:moveTo>
                  <a:pt x="12699" y="625"/>
                </a:moveTo>
                <a:lnTo>
                  <a:pt x="12699" y="312"/>
                </a:lnTo>
                <a:cubicBezTo>
                  <a:pt x="12674" y="301"/>
                  <a:pt x="12652" y="293"/>
                  <a:pt x="12633" y="289"/>
                </a:cubicBezTo>
                <a:cubicBezTo>
                  <a:pt x="12614" y="285"/>
                  <a:pt x="12592" y="283"/>
                  <a:pt x="12569" y="283"/>
                </a:cubicBezTo>
                <a:cubicBezTo>
                  <a:pt x="12518" y="283"/>
                  <a:pt x="12478" y="301"/>
                  <a:pt x="12449" y="336"/>
                </a:cubicBezTo>
                <a:cubicBezTo>
                  <a:pt x="12420" y="372"/>
                  <a:pt x="12406" y="423"/>
                  <a:pt x="12406" y="489"/>
                </a:cubicBezTo>
                <a:cubicBezTo>
                  <a:pt x="12406" y="554"/>
                  <a:pt x="12417" y="603"/>
                  <a:pt x="12439" y="637"/>
                </a:cubicBezTo>
                <a:cubicBezTo>
                  <a:pt x="12461" y="670"/>
                  <a:pt x="12496" y="687"/>
                  <a:pt x="12545" y="687"/>
                </a:cubicBezTo>
                <a:cubicBezTo>
                  <a:pt x="12571" y="687"/>
                  <a:pt x="12598" y="681"/>
                  <a:pt x="12625" y="670"/>
                </a:cubicBezTo>
                <a:cubicBezTo>
                  <a:pt x="12652" y="658"/>
                  <a:pt x="12676" y="643"/>
                  <a:pt x="12699" y="625"/>
                </a:cubicBezTo>
                <a:close/>
                <a:moveTo>
                  <a:pt x="13424" y="759"/>
                </a:moveTo>
                <a:lnTo>
                  <a:pt x="13332" y="759"/>
                </a:lnTo>
                <a:lnTo>
                  <a:pt x="13332" y="699"/>
                </a:lnTo>
                <a:cubicBezTo>
                  <a:pt x="13301" y="723"/>
                  <a:pt x="13272" y="742"/>
                  <a:pt x="13243" y="755"/>
                </a:cubicBezTo>
                <a:cubicBezTo>
                  <a:pt x="13215" y="768"/>
                  <a:pt x="13184" y="774"/>
                  <a:pt x="13149" y="774"/>
                </a:cubicBezTo>
                <a:cubicBezTo>
                  <a:pt x="13092" y="774"/>
                  <a:pt x="13047" y="757"/>
                  <a:pt x="13016" y="722"/>
                </a:cubicBezTo>
                <a:cubicBezTo>
                  <a:pt x="12984" y="687"/>
                  <a:pt x="12968" y="635"/>
                  <a:pt x="12968" y="568"/>
                </a:cubicBezTo>
                <a:lnTo>
                  <a:pt x="12968" y="214"/>
                </a:lnTo>
                <a:lnTo>
                  <a:pt x="13060" y="214"/>
                </a:lnTo>
                <a:lnTo>
                  <a:pt x="13060" y="524"/>
                </a:lnTo>
                <a:cubicBezTo>
                  <a:pt x="13060" y="552"/>
                  <a:pt x="13061" y="576"/>
                  <a:pt x="13063" y="596"/>
                </a:cubicBezTo>
                <a:cubicBezTo>
                  <a:pt x="13066" y="615"/>
                  <a:pt x="13071" y="632"/>
                  <a:pt x="13080" y="646"/>
                </a:cubicBezTo>
                <a:cubicBezTo>
                  <a:pt x="13089" y="660"/>
                  <a:pt x="13100" y="670"/>
                  <a:pt x="13114" y="677"/>
                </a:cubicBezTo>
                <a:cubicBezTo>
                  <a:pt x="13128" y="684"/>
                  <a:pt x="13148" y="687"/>
                  <a:pt x="13175" y="687"/>
                </a:cubicBezTo>
                <a:cubicBezTo>
                  <a:pt x="13199" y="687"/>
                  <a:pt x="13225" y="681"/>
                  <a:pt x="13253" y="668"/>
                </a:cubicBezTo>
                <a:cubicBezTo>
                  <a:pt x="13281" y="656"/>
                  <a:pt x="13307" y="640"/>
                  <a:pt x="13332" y="621"/>
                </a:cubicBezTo>
                <a:lnTo>
                  <a:pt x="13332" y="214"/>
                </a:lnTo>
                <a:lnTo>
                  <a:pt x="13424" y="214"/>
                </a:lnTo>
                <a:lnTo>
                  <a:pt x="13424" y="759"/>
                </a:lnTo>
                <a:close/>
                <a:moveTo>
                  <a:pt x="14028" y="759"/>
                </a:moveTo>
                <a:lnTo>
                  <a:pt x="13937" y="759"/>
                </a:lnTo>
                <a:lnTo>
                  <a:pt x="13937" y="701"/>
                </a:lnTo>
                <a:cubicBezTo>
                  <a:pt x="13929" y="706"/>
                  <a:pt x="13918" y="714"/>
                  <a:pt x="13904" y="724"/>
                </a:cubicBezTo>
                <a:cubicBezTo>
                  <a:pt x="13890" y="734"/>
                  <a:pt x="13877" y="742"/>
                  <a:pt x="13864" y="748"/>
                </a:cubicBezTo>
                <a:cubicBezTo>
                  <a:pt x="13849" y="755"/>
                  <a:pt x="13831" y="762"/>
                  <a:pt x="13811" y="767"/>
                </a:cubicBezTo>
                <a:cubicBezTo>
                  <a:pt x="13791" y="772"/>
                  <a:pt x="13768" y="774"/>
                  <a:pt x="13741" y="774"/>
                </a:cubicBezTo>
                <a:cubicBezTo>
                  <a:pt x="13692" y="774"/>
                  <a:pt x="13650" y="758"/>
                  <a:pt x="13616" y="726"/>
                </a:cubicBezTo>
                <a:cubicBezTo>
                  <a:pt x="13582" y="693"/>
                  <a:pt x="13565" y="652"/>
                  <a:pt x="13565" y="601"/>
                </a:cubicBezTo>
                <a:cubicBezTo>
                  <a:pt x="13565" y="560"/>
                  <a:pt x="13574" y="526"/>
                  <a:pt x="13591" y="501"/>
                </a:cubicBezTo>
                <a:cubicBezTo>
                  <a:pt x="13609" y="475"/>
                  <a:pt x="13634" y="455"/>
                  <a:pt x="13667" y="440"/>
                </a:cubicBezTo>
                <a:cubicBezTo>
                  <a:pt x="13700" y="425"/>
                  <a:pt x="13740" y="416"/>
                  <a:pt x="13787" y="411"/>
                </a:cubicBezTo>
                <a:cubicBezTo>
                  <a:pt x="13834" y="406"/>
                  <a:pt x="13884" y="402"/>
                  <a:pt x="13937" y="399"/>
                </a:cubicBezTo>
                <a:lnTo>
                  <a:pt x="13937" y="385"/>
                </a:lnTo>
                <a:cubicBezTo>
                  <a:pt x="13937" y="364"/>
                  <a:pt x="13933" y="347"/>
                  <a:pt x="13926" y="333"/>
                </a:cubicBezTo>
                <a:cubicBezTo>
                  <a:pt x="13919" y="319"/>
                  <a:pt x="13908" y="308"/>
                  <a:pt x="13895" y="301"/>
                </a:cubicBezTo>
                <a:cubicBezTo>
                  <a:pt x="13882" y="294"/>
                  <a:pt x="13866" y="289"/>
                  <a:pt x="13848" y="286"/>
                </a:cubicBezTo>
                <a:cubicBezTo>
                  <a:pt x="13829" y="283"/>
                  <a:pt x="13810" y="282"/>
                  <a:pt x="13791" y="282"/>
                </a:cubicBezTo>
                <a:cubicBezTo>
                  <a:pt x="13766" y="282"/>
                  <a:pt x="13739" y="285"/>
                  <a:pt x="13710" y="291"/>
                </a:cubicBezTo>
                <a:cubicBezTo>
                  <a:pt x="13681" y="298"/>
                  <a:pt x="13650" y="307"/>
                  <a:pt x="13618" y="319"/>
                </a:cubicBezTo>
                <a:lnTo>
                  <a:pt x="13613" y="319"/>
                </a:lnTo>
                <a:lnTo>
                  <a:pt x="13613" y="226"/>
                </a:lnTo>
                <a:cubicBezTo>
                  <a:pt x="13631" y="221"/>
                  <a:pt x="13657" y="215"/>
                  <a:pt x="13691" y="209"/>
                </a:cubicBezTo>
                <a:cubicBezTo>
                  <a:pt x="13725" y="204"/>
                  <a:pt x="13758" y="201"/>
                  <a:pt x="13791" y="201"/>
                </a:cubicBezTo>
                <a:cubicBezTo>
                  <a:pt x="13830" y="201"/>
                  <a:pt x="13863" y="204"/>
                  <a:pt x="13891" y="210"/>
                </a:cubicBezTo>
                <a:cubicBezTo>
                  <a:pt x="13920" y="217"/>
                  <a:pt x="13944" y="228"/>
                  <a:pt x="13965" y="243"/>
                </a:cubicBezTo>
                <a:cubicBezTo>
                  <a:pt x="13986" y="258"/>
                  <a:pt x="14001" y="277"/>
                  <a:pt x="14012" y="301"/>
                </a:cubicBezTo>
                <a:cubicBezTo>
                  <a:pt x="14023" y="324"/>
                  <a:pt x="14028" y="354"/>
                  <a:pt x="14028" y="389"/>
                </a:cubicBezTo>
                <a:lnTo>
                  <a:pt x="14028" y="759"/>
                </a:lnTo>
                <a:close/>
                <a:moveTo>
                  <a:pt x="13937" y="625"/>
                </a:moveTo>
                <a:lnTo>
                  <a:pt x="13937" y="473"/>
                </a:lnTo>
                <a:cubicBezTo>
                  <a:pt x="13909" y="475"/>
                  <a:pt x="13876" y="477"/>
                  <a:pt x="13838" y="480"/>
                </a:cubicBezTo>
                <a:cubicBezTo>
                  <a:pt x="13800" y="483"/>
                  <a:pt x="13770" y="488"/>
                  <a:pt x="13748" y="495"/>
                </a:cubicBezTo>
                <a:cubicBezTo>
                  <a:pt x="13721" y="502"/>
                  <a:pt x="13700" y="514"/>
                  <a:pt x="13684" y="530"/>
                </a:cubicBezTo>
                <a:cubicBezTo>
                  <a:pt x="13668" y="545"/>
                  <a:pt x="13660" y="567"/>
                  <a:pt x="13660" y="595"/>
                </a:cubicBezTo>
                <a:cubicBezTo>
                  <a:pt x="13660" y="626"/>
                  <a:pt x="13669" y="650"/>
                  <a:pt x="13688" y="665"/>
                </a:cubicBezTo>
                <a:cubicBezTo>
                  <a:pt x="13707" y="681"/>
                  <a:pt x="13735" y="689"/>
                  <a:pt x="13774" y="689"/>
                </a:cubicBezTo>
                <a:cubicBezTo>
                  <a:pt x="13807" y="689"/>
                  <a:pt x="13836" y="683"/>
                  <a:pt x="13863" y="670"/>
                </a:cubicBezTo>
                <a:cubicBezTo>
                  <a:pt x="13890" y="657"/>
                  <a:pt x="13914" y="642"/>
                  <a:pt x="13937" y="625"/>
                </a:cubicBezTo>
                <a:close/>
                <a:moveTo>
                  <a:pt x="14298" y="759"/>
                </a:moveTo>
                <a:lnTo>
                  <a:pt x="14206" y="759"/>
                </a:lnTo>
                <a:lnTo>
                  <a:pt x="14206" y="0"/>
                </a:lnTo>
                <a:lnTo>
                  <a:pt x="14298" y="0"/>
                </a:lnTo>
                <a:lnTo>
                  <a:pt x="14298" y="759"/>
                </a:lnTo>
                <a:close/>
                <a:moveTo>
                  <a:pt x="15517" y="214"/>
                </a:moveTo>
                <a:lnTo>
                  <a:pt x="15375" y="759"/>
                </a:lnTo>
                <a:lnTo>
                  <a:pt x="15290" y="759"/>
                </a:lnTo>
                <a:lnTo>
                  <a:pt x="15150" y="339"/>
                </a:lnTo>
                <a:lnTo>
                  <a:pt x="15011" y="759"/>
                </a:lnTo>
                <a:lnTo>
                  <a:pt x="14926" y="759"/>
                </a:lnTo>
                <a:lnTo>
                  <a:pt x="14783" y="214"/>
                </a:lnTo>
                <a:lnTo>
                  <a:pt x="14878" y="214"/>
                </a:lnTo>
                <a:lnTo>
                  <a:pt x="14979" y="636"/>
                </a:lnTo>
                <a:lnTo>
                  <a:pt x="15115" y="214"/>
                </a:lnTo>
                <a:lnTo>
                  <a:pt x="15190" y="214"/>
                </a:lnTo>
                <a:lnTo>
                  <a:pt x="15330" y="636"/>
                </a:lnTo>
                <a:lnTo>
                  <a:pt x="15425" y="214"/>
                </a:lnTo>
                <a:lnTo>
                  <a:pt x="15517" y="214"/>
                </a:lnTo>
                <a:close/>
                <a:moveTo>
                  <a:pt x="16105" y="759"/>
                </a:moveTo>
                <a:lnTo>
                  <a:pt x="16014" y="759"/>
                </a:lnTo>
                <a:lnTo>
                  <a:pt x="16014" y="449"/>
                </a:lnTo>
                <a:cubicBezTo>
                  <a:pt x="16014" y="424"/>
                  <a:pt x="16012" y="400"/>
                  <a:pt x="16009" y="378"/>
                </a:cubicBezTo>
                <a:cubicBezTo>
                  <a:pt x="16006" y="356"/>
                  <a:pt x="16001" y="339"/>
                  <a:pt x="15993" y="327"/>
                </a:cubicBezTo>
                <a:cubicBezTo>
                  <a:pt x="15985" y="313"/>
                  <a:pt x="15973" y="303"/>
                  <a:pt x="15958" y="296"/>
                </a:cubicBezTo>
                <a:cubicBezTo>
                  <a:pt x="15943" y="289"/>
                  <a:pt x="15923" y="286"/>
                  <a:pt x="15898" y="286"/>
                </a:cubicBezTo>
                <a:cubicBezTo>
                  <a:pt x="15873" y="286"/>
                  <a:pt x="15847" y="292"/>
                  <a:pt x="15820" y="305"/>
                </a:cubicBezTo>
                <a:cubicBezTo>
                  <a:pt x="15793" y="317"/>
                  <a:pt x="15766" y="333"/>
                  <a:pt x="15741" y="352"/>
                </a:cubicBezTo>
                <a:lnTo>
                  <a:pt x="15741" y="759"/>
                </a:lnTo>
                <a:lnTo>
                  <a:pt x="15649" y="759"/>
                </a:lnTo>
                <a:lnTo>
                  <a:pt x="15649" y="0"/>
                </a:lnTo>
                <a:lnTo>
                  <a:pt x="15741" y="0"/>
                </a:lnTo>
                <a:lnTo>
                  <a:pt x="15741" y="274"/>
                </a:lnTo>
                <a:cubicBezTo>
                  <a:pt x="15770" y="251"/>
                  <a:pt x="15799" y="232"/>
                  <a:pt x="15830" y="219"/>
                </a:cubicBezTo>
                <a:cubicBezTo>
                  <a:pt x="15861" y="206"/>
                  <a:pt x="15892" y="199"/>
                  <a:pt x="15924" y="199"/>
                </a:cubicBezTo>
                <a:cubicBezTo>
                  <a:pt x="15983" y="199"/>
                  <a:pt x="16028" y="217"/>
                  <a:pt x="16059" y="252"/>
                </a:cubicBezTo>
                <a:cubicBezTo>
                  <a:pt x="16090" y="287"/>
                  <a:pt x="16105" y="338"/>
                  <a:pt x="16105" y="405"/>
                </a:cubicBezTo>
                <a:lnTo>
                  <a:pt x="16105" y="759"/>
                </a:lnTo>
                <a:close/>
                <a:moveTo>
                  <a:pt x="16747" y="487"/>
                </a:moveTo>
                <a:cubicBezTo>
                  <a:pt x="16747" y="576"/>
                  <a:pt x="16724" y="646"/>
                  <a:pt x="16679" y="697"/>
                </a:cubicBezTo>
                <a:cubicBezTo>
                  <a:pt x="16633" y="748"/>
                  <a:pt x="16572" y="774"/>
                  <a:pt x="16496" y="774"/>
                </a:cubicBezTo>
                <a:cubicBezTo>
                  <a:pt x="16419" y="774"/>
                  <a:pt x="16357" y="748"/>
                  <a:pt x="16312" y="697"/>
                </a:cubicBezTo>
                <a:cubicBezTo>
                  <a:pt x="16267" y="646"/>
                  <a:pt x="16244" y="576"/>
                  <a:pt x="16244" y="487"/>
                </a:cubicBezTo>
                <a:cubicBezTo>
                  <a:pt x="16244" y="398"/>
                  <a:pt x="16267" y="328"/>
                  <a:pt x="16312" y="276"/>
                </a:cubicBezTo>
                <a:cubicBezTo>
                  <a:pt x="16357" y="225"/>
                  <a:pt x="16419" y="199"/>
                  <a:pt x="16496" y="199"/>
                </a:cubicBezTo>
                <a:cubicBezTo>
                  <a:pt x="16572" y="199"/>
                  <a:pt x="16633" y="225"/>
                  <a:pt x="16679" y="276"/>
                </a:cubicBezTo>
                <a:cubicBezTo>
                  <a:pt x="16724" y="328"/>
                  <a:pt x="16747" y="398"/>
                  <a:pt x="16747" y="487"/>
                </a:cubicBezTo>
                <a:close/>
                <a:moveTo>
                  <a:pt x="16652" y="487"/>
                </a:moveTo>
                <a:cubicBezTo>
                  <a:pt x="16652" y="416"/>
                  <a:pt x="16638" y="364"/>
                  <a:pt x="16611" y="329"/>
                </a:cubicBezTo>
                <a:cubicBezTo>
                  <a:pt x="16583" y="295"/>
                  <a:pt x="16545" y="278"/>
                  <a:pt x="16496" y="278"/>
                </a:cubicBezTo>
                <a:cubicBezTo>
                  <a:pt x="16446" y="278"/>
                  <a:pt x="16407" y="295"/>
                  <a:pt x="16380" y="329"/>
                </a:cubicBezTo>
                <a:cubicBezTo>
                  <a:pt x="16352" y="364"/>
                  <a:pt x="16338" y="416"/>
                  <a:pt x="16338" y="487"/>
                </a:cubicBezTo>
                <a:cubicBezTo>
                  <a:pt x="16338" y="555"/>
                  <a:pt x="16352" y="607"/>
                  <a:pt x="16380" y="642"/>
                </a:cubicBezTo>
                <a:cubicBezTo>
                  <a:pt x="16407" y="677"/>
                  <a:pt x="16446" y="695"/>
                  <a:pt x="16496" y="695"/>
                </a:cubicBezTo>
                <a:cubicBezTo>
                  <a:pt x="16545" y="695"/>
                  <a:pt x="16583" y="678"/>
                  <a:pt x="16611" y="643"/>
                </a:cubicBezTo>
                <a:cubicBezTo>
                  <a:pt x="16638" y="608"/>
                  <a:pt x="16652" y="556"/>
                  <a:pt x="16652" y="487"/>
                </a:cubicBezTo>
                <a:close/>
                <a:moveTo>
                  <a:pt x="17927" y="214"/>
                </a:moveTo>
                <a:lnTo>
                  <a:pt x="17785" y="759"/>
                </a:lnTo>
                <a:lnTo>
                  <a:pt x="17700" y="759"/>
                </a:lnTo>
                <a:lnTo>
                  <a:pt x="17560" y="339"/>
                </a:lnTo>
                <a:lnTo>
                  <a:pt x="17420" y="759"/>
                </a:lnTo>
                <a:lnTo>
                  <a:pt x="17336" y="759"/>
                </a:lnTo>
                <a:lnTo>
                  <a:pt x="17192" y="214"/>
                </a:lnTo>
                <a:lnTo>
                  <a:pt x="17288" y="214"/>
                </a:lnTo>
                <a:lnTo>
                  <a:pt x="17388" y="636"/>
                </a:lnTo>
                <a:lnTo>
                  <a:pt x="17524" y="214"/>
                </a:lnTo>
                <a:lnTo>
                  <a:pt x="17600" y="214"/>
                </a:lnTo>
                <a:lnTo>
                  <a:pt x="17740" y="636"/>
                </a:lnTo>
                <a:lnTo>
                  <a:pt x="17834" y="214"/>
                </a:lnTo>
                <a:lnTo>
                  <a:pt x="17927" y="214"/>
                </a:lnTo>
                <a:close/>
                <a:moveTo>
                  <a:pt x="18158" y="123"/>
                </a:moveTo>
                <a:lnTo>
                  <a:pt x="18054" y="123"/>
                </a:lnTo>
                <a:lnTo>
                  <a:pt x="18054" y="27"/>
                </a:lnTo>
                <a:lnTo>
                  <a:pt x="18158" y="27"/>
                </a:lnTo>
                <a:lnTo>
                  <a:pt x="18158" y="123"/>
                </a:lnTo>
                <a:close/>
                <a:moveTo>
                  <a:pt x="18152" y="759"/>
                </a:moveTo>
                <a:lnTo>
                  <a:pt x="18060" y="759"/>
                </a:lnTo>
                <a:lnTo>
                  <a:pt x="18060" y="214"/>
                </a:lnTo>
                <a:lnTo>
                  <a:pt x="18152" y="214"/>
                </a:lnTo>
                <a:lnTo>
                  <a:pt x="18152" y="759"/>
                </a:lnTo>
                <a:close/>
                <a:moveTo>
                  <a:pt x="18426" y="759"/>
                </a:moveTo>
                <a:lnTo>
                  <a:pt x="18334" y="759"/>
                </a:lnTo>
                <a:lnTo>
                  <a:pt x="18334" y="0"/>
                </a:lnTo>
                <a:lnTo>
                  <a:pt x="18426" y="0"/>
                </a:lnTo>
                <a:lnTo>
                  <a:pt x="18426" y="759"/>
                </a:lnTo>
                <a:close/>
                <a:moveTo>
                  <a:pt x="18701" y="759"/>
                </a:moveTo>
                <a:lnTo>
                  <a:pt x="18609" y="759"/>
                </a:lnTo>
                <a:lnTo>
                  <a:pt x="18609" y="0"/>
                </a:lnTo>
                <a:lnTo>
                  <a:pt x="18701" y="0"/>
                </a:lnTo>
                <a:lnTo>
                  <a:pt x="18701" y="759"/>
                </a:lnTo>
                <a:close/>
                <a:moveTo>
                  <a:pt x="19920" y="214"/>
                </a:moveTo>
                <a:lnTo>
                  <a:pt x="19778" y="759"/>
                </a:lnTo>
                <a:lnTo>
                  <a:pt x="19693" y="759"/>
                </a:lnTo>
                <a:lnTo>
                  <a:pt x="19553" y="339"/>
                </a:lnTo>
                <a:lnTo>
                  <a:pt x="19414" y="759"/>
                </a:lnTo>
                <a:lnTo>
                  <a:pt x="19329" y="759"/>
                </a:lnTo>
                <a:lnTo>
                  <a:pt x="19186" y="214"/>
                </a:lnTo>
                <a:lnTo>
                  <a:pt x="19281" y="214"/>
                </a:lnTo>
                <a:lnTo>
                  <a:pt x="19381" y="636"/>
                </a:lnTo>
                <a:lnTo>
                  <a:pt x="19518" y="214"/>
                </a:lnTo>
                <a:lnTo>
                  <a:pt x="19593" y="214"/>
                </a:lnTo>
                <a:lnTo>
                  <a:pt x="19733" y="636"/>
                </a:lnTo>
                <a:lnTo>
                  <a:pt x="19828" y="214"/>
                </a:lnTo>
                <a:lnTo>
                  <a:pt x="19920" y="214"/>
                </a:lnTo>
                <a:close/>
                <a:moveTo>
                  <a:pt x="20517" y="487"/>
                </a:moveTo>
                <a:cubicBezTo>
                  <a:pt x="20517" y="576"/>
                  <a:pt x="20494" y="646"/>
                  <a:pt x="20449" y="697"/>
                </a:cubicBezTo>
                <a:cubicBezTo>
                  <a:pt x="20403" y="748"/>
                  <a:pt x="20342" y="774"/>
                  <a:pt x="20266" y="774"/>
                </a:cubicBezTo>
                <a:cubicBezTo>
                  <a:pt x="20189" y="774"/>
                  <a:pt x="20127" y="748"/>
                  <a:pt x="20082" y="697"/>
                </a:cubicBezTo>
                <a:cubicBezTo>
                  <a:pt x="20037" y="646"/>
                  <a:pt x="20014" y="576"/>
                  <a:pt x="20014" y="487"/>
                </a:cubicBezTo>
                <a:cubicBezTo>
                  <a:pt x="20014" y="398"/>
                  <a:pt x="20037" y="328"/>
                  <a:pt x="20082" y="276"/>
                </a:cubicBezTo>
                <a:cubicBezTo>
                  <a:pt x="20127" y="225"/>
                  <a:pt x="20189" y="199"/>
                  <a:pt x="20266" y="199"/>
                </a:cubicBezTo>
                <a:cubicBezTo>
                  <a:pt x="20342" y="199"/>
                  <a:pt x="20403" y="225"/>
                  <a:pt x="20449" y="276"/>
                </a:cubicBezTo>
                <a:cubicBezTo>
                  <a:pt x="20494" y="328"/>
                  <a:pt x="20517" y="398"/>
                  <a:pt x="20517" y="487"/>
                </a:cubicBezTo>
                <a:close/>
                <a:moveTo>
                  <a:pt x="20422" y="487"/>
                </a:moveTo>
                <a:cubicBezTo>
                  <a:pt x="20422" y="416"/>
                  <a:pt x="20408" y="364"/>
                  <a:pt x="20381" y="329"/>
                </a:cubicBezTo>
                <a:cubicBezTo>
                  <a:pt x="20353" y="295"/>
                  <a:pt x="20315" y="278"/>
                  <a:pt x="20266" y="278"/>
                </a:cubicBezTo>
                <a:cubicBezTo>
                  <a:pt x="20216" y="278"/>
                  <a:pt x="20177" y="295"/>
                  <a:pt x="20150" y="329"/>
                </a:cubicBezTo>
                <a:cubicBezTo>
                  <a:pt x="20122" y="364"/>
                  <a:pt x="20108" y="416"/>
                  <a:pt x="20108" y="487"/>
                </a:cubicBezTo>
                <a:cubicBezTo>
                  <a:pt x="20108" y="555"/>
                  <a:pt x="20122" y="607"/>
                  <a:pt x="20150" y="642"/>
                </a:cubicBezTo>
                <a:cubicBezTo>
                  <a:pt x="20177" y="677"/>
                  <a:pt x="20216" y="695"/>
                  <a:pt x="20266" y="695"/>
                </a:cubicBezTo>
                <a:cubicBezTo>
                  <a:pt x="20315" y="695"/>
                  <a:pt x="20353" y="678"/>
                  <a:pt x="20381" y="643"/>
                </a:cubicBezTo>
                <a:cubicBezTo>
                  <a:pt x="20408" y="608"/>
                  <a:pt x="20422" y="556"/>
                  <a:pt x="20422" y="487"/>
                </a:cubicBezTo>
                <a:close/>
                <a:moveTo>
                  <a:pt x="21000" y="314"/>
                </a:moveTo>
                <a:lnTo>
                  <a:pt x="20995" y="314"/>
                </a:lnTo>
                <a:cubicBezTo>
                  <a:pt x="20981" y="311"/>
                  <a:pt x="20968" y="308"/>
                  <a:pt x="20955" y="307"/>
                </a:cubicBezTo>
                <a:cubicBezTo>
                  <a:pt x="20942" y="306"/>
                  <a:pt x="20927" y="305"/>
                  <a:pt x="20909" y="305"/>
                </a:cubicBezTo>
                <a:cubicBezTo>
                  <a:pt x="20881" y="305"/>
                  <a:pt x="20854" y="311"/>
                  <a:pt x="20827" y="324"/>
                </a:cubicBezTo>
                <a:cubicBezTo>
                  <a:pt x="20801" y="336"/>
                  <a:pt x="20776" y="352"/>
                  <a:pt x="20751" y="372"/>
                </a:cubicBezTo>
                <a:lnTo>
                  <a:pt x="20751" y="759"/>
                </a:lnTo>
                <a:lnTo>
                  <a:pt x="20659" y="759"/>
                </a:lnTo>
                <a:lnTo>
                  <a:pt x="20659" y="214"/>
                </a:lnTo>
                <a:lnTo>
                  <a:pt x="20751" y="214"/>
                </a:lnTo>
                <a:lnTo>
                  <a:pt x="20751" y="294"/>
                </a:lnTo>
                <a:cubicBezTo>
                  <a:pt x="20788" y="265"/>
                  <a:pt x="20820" y="244"/>
                  <a:pt x="20847" y="232"/>
                </a:cubicBezTo>
                <a:cubicBezTo>
                  <a:pt x="20875" y="220"/>
                  <a:pt x="20904" y="214"/>
                  <a:pt x="20933" y="214"/>
                </a:cubicBezTo>
                <a:cubicBezTo>
                  <a:pt x="20949" y="214"/>
                  <a:pt x="20960" y="214"/>
                  <a:pt x="20967" y="215"/>
                </a:cubicBezTo>
                <a:cubicBezTo>
                  <a:pt x="20974" y="216"/>
                  <a:pt x="20985" y="217"/>
                  <a:pt x="21000" y="220"/>
                </a:cubicBezTo>
                <a:lnTo>
                  <a:pt x="21000" y="314"/>
                </a:lnTo>
                <a:close/>
                <a:moveTo>
                  <a:pt x="21581" y="759"/>
                </a:moveTo>
                <a:lnTo>
                  <a:pt x="21460" y="759"/>
                </a:lnTo>
                <a:lnTo>
                  <a:pt x="21241" y="520"/>
                </a:lnTo>
                <a:lnTo>
                  <a:pt x="21182" y="577"/>
                </a:lnTo>
                <a:lnTo>
                  <a:pt x="21182" y="759"/>
                </a:lnTo>
                <a:lnTo>
                  <a:pt x="21090" y="759"/>
                </a:lnTo>
                <a:lnTo>
                  <a:pt x="21090" y="0"/>
                </a:lnTo>
                <a:lnTo>
                  <a:pt x="21182" y="0"/>
                </a:lnTo>
                <a:lnTo>
                  <a:pt x="21182" y="487"/>
                </a:lnTo>
                <a:lnTo>
                  <a:pt x="21447" y="214"/>
                </a:lnTo>
                <a:lnTo>
                  <a:pt x="21562" y="214"/>
                </a:lnTo>
                <a:lnTo>
                  <a:pt x="21309" y="466"/>
                </a:lnTo>
                <a:lnTo>
                  <a:pt x="21581" y="759"/>
                </a:lnTo>
                <a:close/>
                <a:moveTo>
                  <a:pt x="22312" y="754"/>
                </a:moveTo>
                <a:cubicBezTo>
                  <a:pt x="22295" y="759"/>
                  <a:pt x="22277" y="763"/>
                  <a:pt x="22256" y="766"/>
                </a:cubicBezTo>
                <a:cubicBezTo>
                  <a:pt x="22236" y="769"/>
                  <a:pt x="22218" y="770"/>
                  <a:pt x="22202" y="770"/>
                </a:cubicBezTo>
                <a:cubicBezTo>
                  <a:pt x="22146" y="770"/>
                  <a:pt x="22104" y="755"/>
                  <a:pt x="22075" y="725"/>
                </a:cubicBezTo>
                <a:cubicBezTo>
                  <a:pt x="22046" y="695"/>
                  <a:pt x="22031" y="647"/>
                  <a:pt x="22031" y="581"/>
                </a:cubicBezTo>
                <a:lnTo>
                  <a:pt x="22031" y="291"/>
                </a:lnTo>
                <a:lnTo>
                  <a:pt x="21969" y="291"/>
                </a:lnTo>
                <a:lnTo>
                  <a:pt x="21969" y="214"/>
                </a:lnTo>
                <a:lnTo>
                  <a:pt x="22031" y="214"/>
                </a:lnTo>
                <a:lnTo>
                  <a:pt x="22031" y="57"/>
                </a:lnTo>
                <a:lnTo>
                  <a:pt x="22123" y="57"/>
                </a:lnTo>
                <a:lnTo>
                  <a:pt x="22123" y="214"/>
                </a:lnTo>
                <a:lnTo>
                  <a:pt x="22312" y="214"/>
                </a:lnTo>
                <a:lnTo>
                  <a:pt x="22312" y="291"/>
                </a:lnTo>
                <a:lnTo>
                  <a:pt x="22123" y="291"/>
                </a:lnTo>
                <a:lnTo>
                  <a:pt x="22123" y="540"/>
                </a:lnTo>
                <a:cubicBezTo>
                  <a:pt x="22123" y="569"/>
                  <a:pt x="22124" y="591"/>
                  <a:pt x="22125" y="607"/>
                </a:cubicBezTo>
                <a:cubicBezTo>
                  <a:pt x="22126" y="623"/>
                  <a:pt x="22131" y="638"/>
                  <a:pt x="22139" y="652"/>
                </a:cubicBezTo>
                <a:cubicBezTo>
                  <a:pt x="22146" y="665"/>
                  <a:pt x="22155" y="674"/>
                  <a:pt x="22168" y="680"/>
                </a:cubicBezTo>
                <a:cubicBezTo>
                  <a:pt x="22181" y="686"/>
                  <a:pt x="22200" y="689"/>
                  <a:pt x="22226" y="689"/>
                </a:cubicBezTo>
                <a:cubicBezTo>
                  <a:pt x="22241" y="689"/>
                  <a:pt x="22256" y="687"/>
                  <a:pt x="22272" y="683"/>
                </a:cubicBezTo>
                <a:cubicBezTo>
                  <a:pt x="22289" y="678"/>
                  <a:pt x="22301" y="675"/>
                  <a:pt x="22308" y="672"/>
                </a:cubicBezTo>
                <a:lnTo>
                  <a:pt x="22312" y="672"/>
                </a:lnTo>
                <a:lnTo>
                  <a:pt x="22312" y="754"/>
                </a:lnTo>
                <a:close/>
                <a:moveTo>
                  <a:pt x="22888" y="487"/>
                </a:moveTo>
                <a:cubicBezTo>
                  <a:pt x="22888" y="576"/>
                  <a:pt x="22865" y="646"/>
                  <a:pt x="22820" y="697"/>
                </a:cubicBezTo>
                <a:cubicBezTo>
                  <a:pt x="22774" y="748"/>
                  <a:pt x="22713" y="774"/>
                  <a:pt x="22637" y="774"/>
                </a:cubicBezTo>
                <a:cubicBezTo>
                  <a:pt x="22560" y="774"/>
                  <a:pt x="22498" y="748"/>
                  <a:pt x="22453" y="697"/>
                </a:cubicBezTo>
                <a:cubicBezTo>
                  <a:pt x="22408" y="646"/>
                  <a:pt x="22385" y="576"/>
                  <a:pt x="22385" y="487"/>
                </a:cubicBezTo>
                <a:cubicBezTo>
                  <a:pt x="22385" y="398"/>
                  <a:pt x="22408" y="328"/>
                  <a:pt x="22453" y="276"/>
                </a:cubicBezTo>
                <a:cubicBezTo>
                  <a:pt x="22498" y="225"/>
                  <a:pt x="22560" y="199"/>
                  <a:pt x="22637" y="199"/>
                </a:cubicBezTo>
                <a:cubicBezTo>
                  <a:pt x="22713" y="199"/>
                  <a:pt x="22774" y="225"/>
                  <a:pt x="22820" y="276"/>
                </a:cubicBezTo>
                <a:cubicBezTo>
                  <a:pt x="22865" y="328"/>
                  <a:pt x="22888" y="398"/>
                  <a:pt x="22888" y="487"/>
                </a:cubicBezTo>
                <a:close/>
                <a:moveTo>
                  <a:pt x="22793" y="487"/>
                </a:moveTo>
                <a:cubicBezTo>
                  <a:pt x="22793" y="416"/>
                  <a:pt x="22779" y="364"/>
                  <a:pt x="22752" y="329"/>
                </a:cubicBezTo>
                <a:cubicBezTo>
                  <a:pt x="22724" y="295"/>
                  <a:pt x="22686" y="278"/>
                  <a:pt x="22637" y="278"/>
                </a:cubicBezTo>
                <a:cubicBezTo>
                  <a:pt x="22587" y="278"/>
                  <a:pt x="22548" y="295"/>
                  <a:pt x="22521" y="329"/>
                </a:cubicBezTo>
                <a:cubicBezTo>
                  <a:pt x="22493" y="364"/>
                  <a:pt x="22479" y="416"/>
                  <a:pt x="22479" y="487"/>
                </a:cubicBezTo>
                <a:cubicBezTo>
                  <a:pt x="22479" y="555"/>
                  <a:pt x="22493" y="607"/>
                  <a:pt x="22521" y="642"/>
                </a:cubicBezTo>
                <a:cubicBezTo>
                  <a:pt x="22548" y="677"/>
                  <a:pt x="22587" y="695"/>
                  <a:pt x="22637" y="695"/>
                </a:cubicBezTo>
                <a:cubicBezTo>
                  <a:pt x="22686" y="695"/>
                  <a:pt x="22724" y="678"/>
                  <a:pt x="22752" y="643"/>
                </a:cubicBezTo>
                <a:cubicBezTo>
                  <a:pt x="22779" y="608"/>
                  <a:pt x="22793" y="556"/>
                  <a:pt x="22793" y="487"/>
                </a:cubicBezTo>
                <a:close/>
              </a:path>
              <a:path w="24983" h="4421" extrusionOk="0">
                <a:moveTo>
                  <a:pt x="442" y="1940"/>
                </a:moveTo>
                <a:cubicBezTo>
                  <a:pt x="411" y="1955"/>
                  <a:pt x="382" y="1966"/>
                  <a:pt x="355" y="1975"/>
                </a:cubicBezTo>
                <a:cubicBezTo>
                  <a:pt x="327" y="1983"/>
                  <a:pt x="298" y="1987"/>
                  <a:pt x="267" y="1987"/>
                </a:cubicBezTo>
                <a:cubicBezTo>
                  <a:pt x="228" y="1987"/>
                  <a:pt x="192" y="1981"/>
                  <a:pt x="159" y="1970"/>
                </a:cubicBezTo>
                <a:cubicBezTo>
                  <a:pt x="126" y="1958"/>
                  <a:pt x="97" y="1940"/>
                  <a:pt x="74" y="1917"/>
                </a:cubicBezTo>
                <a:cubicBezTo>
                  <a:pt x="51" y="1894"/>
                  <a:pt x="32" y="1864"/>
                  <a:pt x="19" y="1828"/>
                </a:cubicBezTo>
                <a:cubicBezTo>
                  <a:pt x="6" y="1792"/>
                  <a:pt x="0" y="1750"/>
                  <a:pt x="0" y="1703"/>
                </a:cubicBezTo>
                <a:cubicBezTo>
                  <a:pt x="0" y="1614"/>
                  <a:pt x="24" y="1544"/>
                  <a:pt x="73" y="1493"/>
                </a:cubicBezTo>
                <a:cubicBezTo>
                  <a:pt x="122" y="1442"/>
                  <a:pt x="186" y="1416"/>
                  <a:pt x="267" y="1416"/>
                </a:cubicBezTo>
                <a:cubicBezTo>
                  <a:pt x="298" y="1416"/>
                  <a:pt x="329" y="1421"/>
                  <a:pt x="359" y="1430"/>
                </a:cubicBezTo>
                <a:cubicBezTo>
                  <a:pt x="389" y="1439"/>
                  <a:pt x="417" y="1449"/>
                  <a:pt x="442" y="1462"/>
                </a:cubicBezTo>
                <a:lnTo>
                  <a:pt x="442" y="1564"/>
                </a:lnTo>
                <a:lnTo>
                  <a:pt x="437" y="1564"/>
                </a:lnTo>
                <a:cubicBezTo>
                  <a:pt x="409" y="1542"/>
                  <a:pt x="380" y="1525"/>
                  <a:pt x="350" y="1514"/>
                </a:cubicBezTo>
                <a:cubicBezTo>
                  <a:pt x="321" y="1502"/>
                  <a:pt x="292" y="1496"/>
                  <a:pt x="263" y="1496"/>
                </a:cubicBezTo>
                <a:cubicBezTo>
                  <a:pt x="211" y="1496"/>
                  <a:pt x="170" y="1514"/>
                  <a:pt x="140" y="1549"/>
                </a:cubicBezTo>
                <a:cubicBezTo>
                  <a:pt x="110" y="1584"/>
                  <a:pt x="95" y="1635"/>
                  <a:pt x="95" y="1703"/>
                </a:cubicBezTo>
                <a:cubicBezTo>
                  <a:pt x="95" y="1768"/>
                  <a:pt x="110" y="1819"/>
                  <a:pt x="139" y="1854"/>
                </a:cubicBezTo>
                <a:cubicBezTo>
                  <a:pt x="168" y="1889"/>
                  <a:pt x="210" y="1907"/>
                  <a:pt x="263" y="1907"/>
                </a:cubicBezTo>
                <a:cubicBezTo>
                  <a:pt x="282" y="1907"/>
                  <a:pt x="301" y="1905"/>
                  <a:pt x="320" y="1900"/>
                </a:cubicBezTo>
                <a:cubicBezTo>
                  <a:pt x="339" y="1895"/>
                  <a:pt x="357" y="1889"/>
                  <a:pt x="372" y="1881"/>
                </a:cubicBezTo>
                <a:cubicBezTo>
                  <a:pt x="385" y="1874"/>
                  <a:pt x="398" y="1867"/>
                  <a:pt x="409" y="1859"/>
                </a:cubicBezTo>
                <a:cubicBezTo>
                  <a:pt x="421" y="1852"/>
                  <a:pt x="430" y="1845"/>
                  <a:pt x="437" y="1839"/>
                </a:cubicBezTo>
                <a:lnTo>
                  <a:pt x="442" y="1839"/>
                </a:lnTo>
                <a:lnTo>
                  <a:pt x="442" y="1940"/>
                </a:lnTo>
                <a:close/>
                <a:moveTo>
                  <a:pt x="1024" y="1702"/>
                </a:moveTo>
                <a:cubicBezTo>
                  <a:pt x="1024" y="1791"/>
                  <a:pt x="1001" y="1861"/>
                  <a:pt x="956" y="1913"/>
                </a:cubicBezTo>
                <a:cubicBezTo>
                  <a:pt x="911" y="1964"/>
                  <a:pt x="850" y="1990"/>
                  <a:pt x="773" y="1990"/>
                </a:cubicBezTo>
                <a:cubicBezTo>
                  <a:pt x="696" y="1990"/>
                  <a:pt x="634" y="1964"/>
                  <a:pt x="589" y="1913"/>
                </a:cubicBezTo>
                <a:cubicBezTo>
                  <a:pt x="544" y="1861"/>
                  <a:pt x="521" y="1791"/>
                  <a:pt x="521" y="1702"/>
                </a:cubicBezTo>
                <a:cubicBezTo>
                  <a:pt x="521" y="1613"/>
                  <a:pt x="544" y="1543"/>
                  <a:pt x="589" y="1492"/>
                </a:cubicBezTo>
                <a:cubicBezTo>
                  <a:pt x="634" y="1440"/>
                  <a:pt x="696" y="1414"/>
                  <a:pt x="773" y="1414"/>
                </a:cubicBezTo>
                <a:cubicBezTo>
                  <a:pt x="850" y="1414"/>
                  <a:pt x="911" y="1440"/>
                  <a:pt x="956" y="1492"/>
                </a:cubicBezTo>
                <a:cubicBezTo>
                  <a:pt x="1001" y="1543"/>
                  <a:pt x="1024" y="1613"/>
                  <a:pt x="1024" y="1702"/>
                </a:cubicBezTo>
                <a:close/>
                <a:moveTo>
                  <a:pt x="930" y="1702"/>
                </a:moveTo>
                <a:cubicBezTo>
                  <a:pt x="930" y="1631"/>
                  <a:pt x="916" y="1579"/>
                  <a:pt x="888" y="1545"/>
                </a:cubicBezTo>
                <a:cubicBezTo>
                  <a:pt x="861" y="1510"/>
                  <a:pt x="822" y="1493"/>
                  <a:pt x="773" y="1493"/>
                </a:cubicBezTo>
                <a:cubicBezTo>
                  <a:pt x="723" y="1493"/>
                  <a:pt x="684" y="1510"/>
                  <a:pt x="657" y="1545"/>
                </a:cubicBezTo>
                <a:cubicBezTo>
                  <a:pt x="630" y="1579"/>
                  <a:pt x="616" y="1631"/>
                  <a:pt x="616" y="1702"/>
                </a:cubicBezTo>
                <a:cubicBezTo>
                  <a:pt x="616" y="1771"/>
                  <a:pt x="630" y="1823"/>
                  <a:pt x="657" y="1858"/>
                </a:cubicBezTo>
                <a:cubicBezTo>
                  <a:pt x="685" y="1893"/>
                  <a:pt x="724" y="1911"/>
                  <a:pt x="773" y="1911"/>
                </a:cubicBezTo>
                <a:cubicBezTo>
                  <a:pt x="822" y="1911"/>
                  <a:pt x="860" y="1893"/>
                  <a:pt x="888" y="1858"/>
                </a:cubicBezTo>
                <a:cubicBezTo>
                  <a:pt x="916" y="1823"/>
                  <a:pt x="930" y="1771"/>
                  <a:pt x="930" y="1702"/>
                </a:cubicBezTo>
                <a:close/>
                <a:moveTo>
                  <a:pt x="1623" y="1975"/>
                </a:moveTo>
                <a:lnTo>
                  <a:pt x="1531" y="1975"/>
                </a:lnTo>
                <a:lnTo>
                  <a:pt x="1531" y="1664"/>
                </a:lnTo>
                <a:cubicBezTo>
                  <a:pt x="1531" y="1639"/>
                  <a:pt x="1529" y="1615"/>
                  <a:pt x="1526" y="1594"/>
                </a:cubicBezTo>
                <a:cubicBezTo>
                  <a:pt x="1523" y="1572"/>
                  <a:pt x="1518" y="1555"/>
                  <a:pt x="1510" y="1542"/>
                </a:cubicBezTo>
                <a:cubicBezTo>
                  <a:pt x="1502" y="1528"/>
                  <a:pt x="1490" y="1518"/>
                  <a:pt x="1475" y="1512"/>
                </a:cubicBezTo>
                <a:cubicBezTo>
                  <a:pt x="1460" y="1505"/>
                  <a:pt x="1440" y="1501"/>
                  <a:pt x="1416" y="1501"/>
                </a:cubicBezTo>
                <a:cubicBezTo>
                  <a:pt x="1391" y="1501"/>
                  <a:pt x="1364" y="1507"/>
                  <a:pt x="1337" y="1520"/>
                </a:cubicBezTo>
                <a:cubicBezTo>
                  <a:pt x="1310" y="1533"/>
                  <a:pt x="1283" y="1548"/>
                  <a:pt x="1258" y="1567"/>
                </a:cubicBezTo>
                <a:lnTo>
                  <a:pt x="1258" y="1975"/>
                </a:lnTo>
                <a:lnTo>
                  <a:pt x="1166" y="1975"/>
                </a:lnTo>
                <a:lnTo>
                  <a:pt x="1166" y="1429"/>
                </a:lnTo>
                <a:lnTo>
                  <a:pt x="1258" y="1429"/>
                </a:lnTo>
                <a:lnTo>
                  <a:pt x="1258" y="1490"/>
                </a:lnTo>
                <a:cubicBezTo>
                  <a:pt x="1287" y="1466"/>
                  <a:pt x="1316" y="1447"/>
                  <a:pt x="1347" y="1434"/>
                </a:cubicBezTo>
                <a:cubicBezTo>
                  <a:pt x="1378" y="1421"/>
                  <a:pt x="1409" y="1414"/>
                  <a:pt x="1441" y="1414"/>
                </a:cubicBezTo>
                <a:cubicBezTo>
                  <a:pt x="1500" y="1414"/>
                  <a:pt x="1545" y="1432"/>
                  <a:pt x="1576" y="1467"/>
                </a:cubicBezTo>
                <a:cubicBezTo>
                  <a:pt x="1607" y="1502"/>
                  <a:pt x="1623" y="1554"/>
                  <a:pt x="1623" y="1621"/>
                </a:cubicBezTo>
                <a:lnTo>
                  <a:pt x="1623" y="1975"/>
                </a:lnTo>
                <a:close/>
                <a:moveTo>
                  <a:pt x="2189" y="1817"/>
                </a:moveTo>
                <a:cubicBezTo>
                  <a:pt x="2189" y="1867"/>
                  <a:pt x="2168" y="1908"/>
                  <a:pt x="2127" y="1940"/>
                </a:cubicBezTo>
                <a:cubicBezTo>
                  <a:pt x="2086" y="1972"/>
                  <a:pt x="2029" y="1988"/>
                  <a:pt x="1958" y="1988"/>
                </a:cubicBezTo>
                <a:cubicBezTo>
                  <a:pt x="1918" y="1988"/>
                  <a:pt x="1881" y="1983"/>
                  <a:pt x="1847" y="1973"/>
                </a:cubicBezTo>
                <a:cubicBezTo>
                  <a:pt x="1814" y="1964"/>
                  <a:pt x="1786" y="1953"/>
                  <a:pt x="1763" y="1942"/>
                </a:cubicBezTo>
                <a:lnTo>
                  <a:pt x="1763" y="1839"/>
                </a:lnTo>
                <a:lnTo>
                  <a:pt x="1768" y="1839"/>
                </a:lnTo>
                <a:cubicBezTo>
                  <a:pt x="1797" y="1861"/>
                  <a:pt x="1829" y="1878"/>
                  <a:pt x="1864" y="1891"/>
                </a:cubicBezTo>
                <a:cubicBezTo>
                  <a:pt x="1899" y="1904"/>
                  <a:pt x="1933" y="1910"/>
                  <a:pt x="1966" y="1910"/>
                </a:cubicBezTo>
                <a:cubicBezTo>
                  <a:pt x="2007" y="1910"/>
                  <a:pt x="2038" y="1904"/>
                  <a:pt x="2061" y="1891"/>
                </a:cubicBezTo>
                <a:cubicBezTo>
                  <a:pt x="2084" y="1878"/>
                  <a:pt x="2095" y="1857"/>
                  <a:pt x="2095" y="1829"/>
                </a:cubicBezTo>
                <a:cubicBezTo>
                  <a:pt x="2095" y="1808"/>
                  <a:pt x="2089" y="1791"/>
                  <a:pt x="2077" y="1780"/>
                </a:cubicBezTo>
                <a:cubicBezTo>
                  <a:pt x="2064" y="1769"/>
                  <a:pt x="2040" y="1760"/>
                  <a:pt x="2005" y="1752"/>
                </a:cubicBezTo>
                <a:cubicBezTo>
                  <a:pt x="1992" y="1749"/>
                  <a:pt x="1975" y="1746"/>
                  <a:pt x="1954" y="1742"/>
                </a:cubicBezTo>
                <a:cubicBezTo>
                  <a:pt x="1933" y="1738"/>
                  <a:pt x="1914" y="1734"/>
                  <a:pt x="1897" y="1729"/>
                </a:cubicBezTo>
                <a:cubicBezTo>
                  <a:pt x="1849" y="1716"/>
                  <a:pt x="1815" y="1698"/>
                  <a:pt x="1795" y="1673"/>
                </a:cubicBezTo>
                <a:cubicBezTo>
                  <a:pt x="1775" y="1648"/>
                  <a:pt x="1765" y="1618"/>
                  <a:pt x="1765" y="1583"/>
                </a:cubicBezTo>
                <a:cubicBezTo>
                  <a:pt x="1765" y="1560"/>
                  <a:pt x="1770" y="1539"/>
                  <a:pt x="1779" y="1519"/>
                </a:cubicBezTo>
                <a:cubicBezTo>
                  <a:pt x="1788" y="1499"/>
                  <a:pt x="1802" y="1481"/>
                  <a:pt x="1821" y="1466"/>
                </a:cubicBezTo>
                <a:cubicBezTo>
                  <a:pt x="1840" y="1451"/>
                  <a:pt x="1863" y="1439"/>
                  <a:pt x="1891" y="1430"/>
                </a:cubicBezTo>
                <a:cubicBezTo>
                  <a:pt x="1919" y="1421"/>
                  <a:pt x="1950" y="1416"/>
                  <a:pt x="1985" y="1416"/>
                </a:cubicBezTo>
                <a:cubicBezTo>
                  <a:pt x="2018" y="1416"/>
                  <a:pt x="2051" y="1420"/>
                  <a:pt x="2084" y="1428"/>
                </a:cubicBezTo>
                <a:cubicBezTo>
                  <a:pt x="2117" y="1436"/>
                  <a:pt x="2145" y="1446"/>
                  <a:pt x="2167" y="1457"/>
                </a:cubicBezTo>
                <a:lnTo>
                  <a:pt x="2167" y="1555"/>
                </a:lnTo>
                <a:lnTo>
                  <a:pt x="2163" y="1555"/>
                </a:lnTo>
                <a:cubicBezTo>
                  <a:pt x="2139" y="1538"/>
                  <a:pt x="2110" y="1523"/>
                  <a:pt x="2077" y="1512"/>
                </a:cubicBezTo>
                <a:cubicBezTo>
                  <a:pt x="2044" y="1500"/>
                  <a:pt x="2011" y="1494"/>
                  <a:pt x="1979" y="1494"/>
                </a:cubicBezTo>
                <a:cubicBezTo>
                  <a:pt x="1945" y="1494"/>
                  <a:pt x="1917" y="1500"/>
                  <a:pt x="1894" y="1513"/>
                </a:cubicBezTo>
                <a:cubicBezTo>
                  <a:pt x="1871" y="1526"/>
                  <a:pt x="1859" y="1545"/>
                  <a:pt x="1859" y="1570"/>
                </a:cubicBezTo>
                <a:cubicBezTo>
                  <a:pt x="1859" y="1593"/>
                  <a:pt x="1866" y="1610"/>
                  <a:pt x="1880" y="1621"/>
                </a:cubicBezTo>
                <a:cubicBezTo>
                  <a:pt x="1893" y="1632"/>
                  <a:pt x="1915" y="1642"/>
                  <a:pt x="1946" y="1649"/>
                </a:cubicBezTo>
                <a:cubicBezTo>
                  <a:pt x="1963" y="1653"/>
                  <a:pt x="1982" y="1657"/>
                  <a:pt x="2003" y="1661"/>
                </a:cubicBezTo>
                <a:cubicBezTo>
                  <a:pt x="2024" y="1664"/>
                  <a:pt x="2042" y="1668"/>
                  <a:pt x="2056" y="1671"/>
                </a:cubicBezTo>
                <a:cubicBezTo>
                  <a:pt x="2099" y="1681"/>
                  <a:pt x="2131" y="1698"/>
                  <a:pt x="2154" y="1722"/>
                </a:cubicBezTo>
                <a:cubicBezTo>
                  <a:pt x="2177" y="1746"/>
                  <a:pt x="2189" y="1778"/>
                  <a:pt x="2189" y="1817"/>
                </a:cubicBezTo>
                <a:close/>
                <a:moveTo>
                  <a:pt x="2604" y="1970"/>
                </a:moveTo>
                <a:cubicBezTo>
                  <a:pt x="2587" y="1975"/>
                  <a:pt x="2568" y="1978"/>
                  <a:pt x="2547" y="1981"/>
                </a:cubicBezTo>
                <a:cubicBezTo>
                  <a:pt x="2527" y="1984"/>
                  <a:pt x="2509" y="1985"/>
                  <a:pt x="2493" y="1985"/>
                </a:cubicBezTo>
                <a:cubicBezTo>
                  <a:pt x="2437" y="1985"/>
                  <a:pt x="2395" y="1970"/>
                  <a:pt x="2366" y="1940"/>
                </a:cubicBezTo>
                <a:cubicBezTo>
                  <a:pt x="2337" y="1910"/>
                  <a:pt x="2322" y="1862"/>
                  <a:pt x="2322" y="1796"/>
                </a:cubicBezTo>
                <a:lnTo>
                  <a:pt x="2322" y="1506"/>
                </a:lnTo>
                <a:lnTo>
                  <a:pt x="2260" y="1506"/>
                </a:lnTo>
                <a:lnTo>
                  <a:pt x="2260" y="1429"/>
                </a:lnTo>
                <a:lnTo>
                  <a:pt x="2322" y="1429"/>
                </a:lnTo>
                <a:lnTo>
                  <a:pt x="2322" y="1272"/>
                </a:lnTo>
                <a:lnTo>
                  <a:pt x="2414" y="1272"/>
                </a:lnTo>
                <a:lnTo>
                  <a:pt x="2414" y="1429"/>
                </a:lnTo>
                <a:lnTo>
                  <a:pt x="2604" y="1429"/>
                </a:lnTo>
                <a:lnTo>
                  <a:pt x="2604" y="1506"/>
                </a:lnTo>
                <a:lnTo>
                  <a:pt x="2414" y="1506"/>
                </a:lnTo>
                <a:lnTo>
                  <a:pt x="2414" y="1755"/>
                </a:lnTo>
                <a:cubicBezTo>
                  <a:pt x="2414" y="1784"/>
                  <a:pt x="2415" y="1806"/>
                  <a:pt x="2416" y="1822"/>
                </a:cubicBezTo>
                <a:cubicBezTo>
                  <a:pt x="2417" y="1838"/>
                  <a:pt x="2422" y="1853"/>
                  <a:pt x="2430" y="1867"/>
                </a:cubicBezTo>
                <a:cubicBezTo>
                  <a:pt x="2437" y="1880"/>
                  <a:pt x="2446" y="1890"/>
                  <a:pt x="2459" y="1896"/>
                </a:cubicBezTo>
                <a:cubicBezTo>
                  <a:pt x="2472" y="1902"/>
                  <a:pt x="2491" y="1905"/>
                  <a:pt x="2517" y="1905"/>
                </a:cubicBezTo>
                <a:cubicBezTo>
                  <a:pt x="2532" y="1905"/>
                  <a:pt x="2547" y="1903"/>
                  <a:pt x="2563" y="1898"/>
                </a:cubicBezTo>
                <a:cubicBezTo>
                  <a:pt x="2580" y="1894"/>
                  <a:pt x="2592" y="1890"/>
                  <a:pt x="2599" y="1887"/>
                </a:cubicBezTo>
                <a:lnTo>
                  <a:pt x="2604" y="1887"/>
                </a:lnTo>
                <a:lnTo>
                  <a:pt x="2604" y="1970"/>
                </a:lnTo>
                <a:close/>
                <a:moveTo>
                  <a:pt x="3055" y="1529"/>
                </a:moveTo>
                <a:lnTo>
                  <a:pt x="3050" y="1529"/>
                </a:lnTo>
                <a:cubicBezTo>
                  <a:pt x="3036" y="1526"/>
                  <a:pt x="3023" y="1523"/>
                  <a:pt x="3010" y="1522"/>
                </a:cubicBezTo>
                <a:cubicBezTo>
                  <a:pt x="2997" y="1521"/>
                  <a:pt x="2982" y="1520"/>
                  <a:pt x="2964" y="1520"/>
                </a:cubicBezTo>
                <a:cubicBezTo>
                  <a:pt x="2936" y="1520"/>
                  <a:pt x="2909" y="1526"/>
                  <a:pt x="2882" y="1539"/>
                </a:cubicBezTo>
                <a:cubicBezTo>
                  <a:pt x="2856" y="1552"/>
                  <a:pt x="2831" y="1568"/>
                  <a:pt x="2806" y="1587"/>
                </a:cubicBezTo>
                <a:lnTo>
                  <a:pt x="2806" y="1975"/>
                </a:lnTo>
                <a:lnTo>
                  <a:pt x="2714" y="1975"/>
                </a:lnTo>
                <a:lnTo>
                  <a:pt x="2714" y="1429"/>
                </a:lnTo>
                <a:lnTo>
                  <a:pt x="2806" y="1429"/>
                </a:lnTo>
                <a:lnTo>
                  <a:pt x="2806" y="1510"/>
                </a:lnTo>
                <a:cubicBezTo>
                  <a:pt x="2843" y="1481"/>
                  <a:pt x="2875" y="1460"/>
                  <a:pt x="2902" y="1448"/>
                </a:cubicBezTo>
                <a:cubicBezTo>
                  <a:pt x="2930" y="1435"/>
                  <a:pt x="2959" y="1429"/>
                  <a:pt x="2988" y="1429"/>
                </a:cubicBezTo>
                <a:cubicBezTo>
                  <a:pt x="3004" y="1429"/>
                  <a:pt x="3015" y="1429"/>
                  <a:pt x="3022" y="1430"/>
                </a:cubicBezTo>
                <a:cubicBezTo>
                  <a:pt x="3029" y="1431"/>
                  <a:pt x="3040" y="1433"/>
                  <a:pt x="3055" y="1435"/>
                </a:cubicBezTo>
                <a:lnTo>
                  <a:pt x="3055" y="1529"/>
                </a:lnTo>
                <a:close/>
                <a:moveTo>
                  <a:pt x="3593" y="1975"/>
                </a:moveTo>
                <a:lnTo>
                  <a:pt x="3501" y="1975"/>
                </a:lnTo>
                <a:lnTo>
                  <a:pt x="3501" y="1914"/>
                </a:lnTo>
                <a:cubicBezTo>
                  <a:pt x="3470" y="1939"/>
                  <a:pt x="3441" y="1957"/>
                  <a:pt x="3413" y="1970"/>
                </a:cubicBezTo>
                <a:cubicBezTo>
                  <a:pt x="3384" y="1983"/>
                  <a:pt x="3353" y="1990"/>
                  <a:pt x="3319" y="1990"/>
                </a:cubicBezTo>
                <a:cubicBezTo>
                  <a:pt x="3262" y="1990"/>
                  <a:pt x="3217" y="1972"/>
                  <a:pt x="3185" y="1937"/>
                </a:cubicBezTo>
                <a:cubicBezTo>
                  <a:pt x="3153" y="1902"/>
                  <a:pt x="3137" y="1851"/>
                  <a:pt x="3137" y="1783"/>
                </a:cubicBezTo>
                <a:lnTo>
                  <a:pt x="3137" y="1429"/>
                </a:lnTo>
                <a:lnTo>
                  <a:pt x="3229" y="1429"/>
                </a:lnTo>
                <a:lnTo>
                  <a:pt x="3229" y="1740"/>
                </a:lnTo>
                <a:cubicBezTo>
                  <a:pt x="3229" y="1767"/>
                  <a:pt x="3230" y="1791"/>
                  <a:pt x="3233" y="1811"/>
                </a:cubicBezTo>
                <a:cubicBezTo>
                  <a:pt x="3236" y="1830"/>
                  <a:pt x="3241" y="1847"/>
                  <a:pt x="3250" y="1861"/>
                </a:cubicBezTo>
                <a:cubicBezTo>
                  <a:pt x="3259" y="1876"/>
                  <a:pt x="3270" y="1886"/>
                  <a:pt x="3284" y="1893"/>
                </a:cubicBezTo>
                <a:cubicBezTo>
                  <a:pt x="3298" y="1899"/>
                  <a:pt x="3318" y="1902"/>
                  <a:pt x="3345" y="1902"/>
                </a:cubicBezTo>
                <a:cubicBezTo>
                  <a:pt x="3368" y="1902"/>
                  <a:pt x="3394" y="1896"/>
                  <a:pt x="3423" y="1884"/>
                </a:cubicBezTo>
                <a:cubicBezTo>
                  <a:pt x="3451" y="1871"/>
                  <a:pt x="3477" y="1855"/>
                  <a:pt x="3501" y="1836"/>
                </a:cubicBezTo>
                <a:lnTo>
                  <a:pt x="3501" y="1429"/>
                </a:lnTo>
                <a:lnTo>
                  <a:pt x="3593" y="1429"/>
                </a:lnTo>
                <a:lnTo>
                  <a:pt x="3593" y="1975"/>
                </a:lnTo>
                <a:close/>
                <a:moveTo>
                  <a:pt x="4177" y="1940"/>
                </a:moveTo>
                <a:cubicBezTo>
                  <a:pt x="4146" y="1955"/>
                  <a:pt x="4117" y="1966"/>
                  <a:pt x="4090" y="1975"/>
                </a:cubicBezTo>
                <a:cubicBezTo>
                  <a:pt x="4063" y="1983"/>
                  <a:pt x="4033" y="1987"/>
                  <a:pt x="4002" y="1987"/>
                </a:cubicBezTo>
                <a:cubicBezTo>
                  <a:pt x="3963" y="1987"/>
                  <a:pt x="3927" y="1981"/>
                  <a:pt x="3894" y="1970"/>
                </a:cubicBezTo>
                <a:cubicBezTo>
                  <a:pt x="3861" y="1958"/>
                  <a:pt x="3833" y="1940"/>
                  <a:pt x="3810" y="1917"/>
                </a:cubicBezTo>
                <a:cubicBezTo>
                  <a:pt x="3786" y="1894"/>
                  <a:pt x="3767" y="1864"/>
                  <a:pt x="3754" y="1828"/>
                </a:cubicBezTo>
                <a:cubicBezTo>
                  <a:pt x="3741" y="1792"/>
                  <a:pt x="3735" y="1750"/>
                  <a:pt x="3735" y="1703"/>
                </a:cubicBezTo>
                <a:cubicBezTo>
                  <a:pt x="3735" y="1614"/>
                  <a:pt x="3759" y="1544"/>
                  <a:pt x="3808" y="1493"/>
                </a:cubicBezTo>
                <a:cubicBezTo>
                  <a:pt x="3857" y="1442"/>
                  <a:pt x="3922" y="1416"/>
                  <a:pt x="4002" y="1416"/>
                </a:cubicBezTo>
                <a:cubicBezTo>
                  <a:pt x="4033" y="1416"/>
                  <a:pt x="4064" y="1421"/>
                  <a:pt x="4094" y="1430"/>
                </a:cubicBezTo>
                <a:cubicBezTo>
                  <a:pt x="4125" y="1439"/>
                  <a:pt x="4152" y="1449"/>
                  <a:pt x="4177" y="1462"/>
                </a:cubicBezTo>
                <a:lnTo>
                  <a:pt x="4177" y="1564"/>
                </a:lnTo>
                <a:lnTo>
                  <a:pt x="4172" y="1564"/>
                </a:lnTo>
                <a:cubicBezTo>
                  <a:pt x="4144" y="1542"/>
                  <a:pt x="4115" y="1525"/>
                  <a:pt x="4086" y="1514"/>
                </a:cubicBezTo>
                <a:cubicBezTo>
                  <a:pt x="4056" y="1502"/>
                  <a:pt x="4027" y="1496"/>
                  <a:pt x="3999" y="1496"/>
                </a:cubicBezTo>
                <a:cubicBezTo>
                  <a:pt x="3946" y="1496"/>
                  <a:pt x="3905" y="1514"/>
                  <a:pt x="3875" y="1549"/>
                </a:cubicBezTo>
                <a:cubicBezTo>
                  <a:pt x="3845" y="1584"/>
                  <a:pt x="3830" y="1635"/>
                  <a:pt x="3830" y="1703"/>
                </a:cubicBezTo>
                <a:cubicBezTo>
                  <a:pt x="3830" y="1768"/>
                  <a:pt x="3845" y="1819"/>
                  <a:pt x="3874" y="1854"/>
                </a:cubicBezTo>
                <a:cubicBezTo>
                  <a:pt x="3903" y="1889"/>
                  <a:pt x="3945" y="1907"/>
                  <a:pt x="3999" y="1907"/>
                </a:cubicBezTo>
                <a:cubicBezTo>
                  <a:pt x="4017" y="1907"/>
                  <a:pt x="4036" y="1905"/>
                  <a:pt x="4055" y="1900"/>
                </a:cubicBezTo>
                <a:cubicBezTo>
                  <a:pt x="4074" y="1895"/>
                  <a:pt x="4092" y="1889"/>
                  <a:pt x="4107" y="1881"/>
                </a:cubicBezTo>
                <a:cubicBezTo>
                  <a:pt x="4120" y="1874"/>
                  <a:pt x="4133" y="1867"/>
                  <a:pt x="4145" y="1859"/>
                </a:cubicBezTo>
                <a:cubicBezTo>
                  <a:pt x="4156" y="1852"/>
                  <a:pt x="4165" y="1845"/>
                  <a:pt x="4172" y="1839"/>
                </a:cubicBezTo>
                <a:lnTo>
                  <a:pt x="4177" y="1839"/>
                </a:lnTo>
                <a:lnTo>
                  <a:pt x="4177" y="1940"/>
                </a:lnTo>
                <a:close/>
                <a:moveTo>
                  <a:pt x="4578" y="1970"/>
                </a:moveTo>
                <a:cubicBezTo>
                  <a:pt x="4561" y="1975"/>
                  <a:pt x="4542" y="1978"/>
                  <a:pt x="4522" y="1981"/>
                </a:cubicBezTo>
                <a:cubicBezTo>
                  <a:pt x="4501" y="1984"/>
                  <a:pt x="4483" y="1985"/>
                  <a:pt x="4467" y="1985"/>
                </a:cubicBezTo>
                <a:cubicBezTo>
                  <a:pt x="4412" y="1985"/>
                  <a:pt x="4369" y="1970"/>
                  <a:pt x="4340" y="1940"/>
                </a:cubicBezTo>
                <a:cubicBezTo>
                  <a:pt x="4311" y="1910"/>
                  <a:pt x="4297" y="1862"/>
                  <a:pt x="4297" y="1796"/>
                </a:cubicBezTo>
                <a:lnTo>
                  <a:pt x="4297" y="1506"/>
                </a:lnTo>
                <a:lnTo>
                  <a:pt x="4235" y="1506"/>
                </a:lnTo>
                <a:lnTo>
                  <a:pt x="4235" y="1429"/>
                </a:lnTo>
                <a:lnTo>
                  <a:pt x="4297" y="1429"/>
                </a:lnTo>
                <a:lnTo>
                  <a:pt x="4297" y="1272"/>
                </a:lnTo>
                <a:lnTo>
                  <a:pt x="4389" y="1272"/>
                </a:lnTo>
                <a:lnTo>
                  <a:pt x="4389" y="1429"/>
                </a:lnTo>
                <a:lnTo>
                  <a:pt x="4578" y="1429"/>
                </a:lnTo>
                <a:lnTo>
                  <a:pt x="4578" y="1506"/>
                </a:lnTo>
                <a:lnTo>
                  <a:pt x="4389" y="1506"/>
                </a:lnTo>
                <a:lnTo>
                  <a:pt x="4389" y="1755"/>
                </a:lnTo>
                <a:cubicBezTo>
                  <a:pt x="4389" y="1784"/>
                  <a:pt x="4390" y="1806"/>
                  <a:pt x="4391" y="1822"/>
                </a:cubicBezTo>
                <a:cubicBezTo>
                  <a:pt x="4392" y="1838"/>
                  <a:pt x="4397" y="1853"/>
                  <a:pt x="4404" y="1867"/>
                </a:cubicBezTo>
                <a:cubicBezTo>
                  <a:pt x="4411" y="1880"/>
                  <a:pt x="4421" y="1890"/>
                  <a:pt x="4434" y="1896"/>
                </a:cubicBezTo>
                <a:cubicBezTo>
                  <a:pt x="4447" y="1902"/>
                  <a:pt x="4466" y="1905"/>
                  <a:pt x="4491" y="1905"/>
                </a:cubicBezTo>
                <a:cubicBezTo>
                  <a:pt x="4506" y="1905"/>
                  <a:pt x="4522" y="1903"/>
                  <a:pt x="4538" y="1898"/>
                </a:cubicBezTo>
                <a:cubicBezTo>
                  <a:pt x="4554" y="1894"/>
                  <a:pt x="4566" y="1890"/>
                  <a:pt x="4573" y="1887"/>
                </a:cubicBezTo>
                <a:lnTo>
                  <a:pt x="4578" y="1887"/>
                </a:lnTo>
                <a:lnTo>
                  <a:pt x="4578" y="1970"/>
                </a:lnTo>
                <a:close/>
                <a:moveTo>
                  <a:pt x="4788" y="1338"/>
                </a:moveTo>
                <a:lnTo>
                  <a:pt x="4684" y="1338"/>
                </a:lnTo>
                <a:lnTo>
                  <a:pt x="4684" y="1243"/>
                </a:lnTo>
                <a:lnTo>
                  <a:pt x="4788" y="1243"/>
                </a:lnTo>
                <a:lnTo>
                  <a:pt x="4788" y="1338"/>
                </a:lnTo>
                <a:close/>
                <a:moveTo>
                  <a:pt x="4782" y="1975"/>
                </a:moveTo>
                <a:lnTo>
                  <a:pt x="4690" y="1975"/>
                </a:lnTo>
                <a:lnTo>
                  <a:pt x="4690" y="1429"/>
                </a:lnTo>
                <a:lnTo>
                  <a:pt x="4782" y="1429"/>
                </a:lnTo>
                <a:lnTo>
                  <a:pt x="4782" y="1975"/>
                </a:lnTo>
                <a:close/>
                <a:moveTo>
                  <a:pt x="5435" y="1429"/>
                </a:moveTo>
                <a:lnTo>
                  <a:pt x="5214" y="1975"/>
                </a:lnTo>
                <a:lnTo>
                  <a:pt x="5122" y="1975"/>
                </a:lnTo>
                <a:lnTo>
                  <a:pt x="4903" y="1429"/>
                </a:lnTo>
                <a:lnTo>
                  <a:pt x="5002" y="1429"/>
                </a:lnTo>
                <a:lnTo>
                  <a:pt x="5171" y="1863"/>
                </a:lnTo>
                <a:lnTo>
                  <a:pt x="5339" y="1429"/>
                </a:lnTo>
                <a:lnTo>
                  <a:pt x="5435" y="1429"/>
                </a:lnTo>
                <a:close/>
                <a:moveTo>
                  <a:pt x="6012" y="1711"/>
                </a:moveTo>
                <a:lnTo>
                  <a:pt x="5610" y="1711"/>
                </a:lnTo>
                <a:cubicBezTo>
                  <a:pt x="5610" y="1745"/>
                  <a:pt x="5615" y="1774"/>
                  <a:pt x="5625" y="1799"/>
                </a:cubicBezTo>
                <a:cubicBezTo>
                  <a:pt x="5635" y="1824"/>
                  <a:pt x="5649" y="1844"/>
                  <a:pt x="5666" y="1860"/>
                </a:cubicBezTo>
                <a:cubicBezTo>
                  <a:pt x="5683" y="1876"/>
                  <a:pt x="5704" y="1888"/>
                  <a:pt x="5727" y="1895"/>
                </a:cubicBezTo>
                <a:cubicBezTo>
                  <a:pt x="5750" y="1903"/>
                  <a:pt x="5776" y="1907"/>
                  <a:pt x="5804" y="1907"/>
                </a:cubicBezTo>
                <a:cubicBezTo>
                  <a:pt x="5841" y="1907"/>
                  <a:pt x="5878" y="1900"/>
                  <a:pt x="5916" y="1885"/>
                </a:cubicBezTo>
                <a:cubicBezTo>
                  <a:pt x="5953" y="1870"/>
                  <a:pt x="5980" y="1856"/>
                  <a:pt x="5996" y="1841"/>
                </a:cubicBezTo>
                <a:lnTo>
                  <a:pt x="6001" y="1841"/>
                </a:lnTo>
                <a:lnTo>
                  <a:pt x="6001" y="1941"/>
                </a:lnTo>
                <a:cubicBezTo>
                  <a:pt x="5970" y="1954"/>
                  <a:pt x="5939" y="1965"/>
                  <a:pt x="5906" y="1974"/>
                </a:cubicBezTo>
                <a:cubicBezTo>
                  <a:pt x="5874" y="1983"/>
                  <a:pt x="5840" y="1987"/>
                  <a:pt x="5805" y="1987"/>
                </a:cubicBezTo>
                <a:cubicBezTo>
                  <a:pt x="5714" y="1987"/>
                  <a:pt x="5644" y="1963"/>
                  <a:pt x="5593" y="1914"/>
                </a:cubicBezTo>
                <a:cubicBezTo>
                  <a:pt x="5542" y="1865"/>
                  <a:pt x="5517" y="1795"/>
                  <a:pt x="5517" y="1705"/>
                </a:cubicBezTo>
                <a:cubicBezTo>
                  <a:pt x="5517" y="1616"/>
                  <a:pt x="5541" y="1545"/>
                  <a:pt x="5590" y="1493"/>
                </a:cubicBezTo>
                <a:cubicBezTo>
                  <a:pt x="5639" y="1440"/>
                  <a:pt x="5703" y="1414"/>
                  <a:pt x="5782" y="1414"/>
                </a:cubicBezTo>
                <a:cubicBezTo>
                  <a:pt x="5855" y="1414"/>
                  <a:pt x="5912" y="1436"/>
                  <a:pt x="5952" y="1479"/>
                </a:cubicBezTo>
                <a:cubicBezTo>
                  <a:pt x="5992" y="1522"/>
                  <a:pt x="6012" y="1583"/>
                  <a:pt x="6012" y="1662"/>
                </a:cubicBezTo>
                <a:lnTo>
                  <a:pt x="6012" y="1711"/>
                </a:lnTo>
                <a:close/>
                <a:moveTo>
                  <a:pt x="5922" y="1641"/>
                </a:moveTo>
                <a:cubicBezTo>
                  <a:pt x="5922" y="1593"/>
                  <a:pt x="5910" y="1556"/>
                  <a:pt x="5886" y="1529"/>
                </a:cubicBezTo>
                <a:cubicBezTo>
                  <a:pt x="5862" y="1503"/>
                  <a:pt x="5826" y="1490"/>
                  <a:pt x="5777" y="1490"/>
                </a:cubicBezTo>
                <a:cubicBezTo>
                  <a:pt x="5728" y="1490"/>
                  <a:pt x="5688" y="1504"/>
                  <a:pt x="5659" y="1533"/>
                </a:cubicBezTo>
                <a:cubicBezTo>
                  <a:pt x="5630" y="1562"/>
                  <a:pt x="5614" y="1598"/>
                  <a:pt x="5610" y="1641"/>
                </a:cubicBezTo>
                <a:lnTo>
                  <a:pt x="5922" y="1641"/>
                </a:lnTo>
                <a:close/>
                <a:moveTo>
                  <a:pt x="6244" y="1975"/>
                </a:moveTo>
                <a:lnTo>
                  <a:pt x="6152" y="1975"/>
                </a:lnTo>
                <a:lnTo>
                  <a:pt x="6152" y="1215"/>
                </a:lnTo>
                <a:lnTo>
                  <a:pt x="6244" y="1215"/>
                </a:lnTo>
                <a:lnTo>
                  <a:pt x="6244" y="1975"/>
                </a:lnTo>
                <a:close/>
                <a:moveTo>
                  <a:pt x="6897" y="1429"/>
                </a:moveTo>
                <a:lnTo>
                  <a:pt x="6579" y="2176"/>
                </a:lnTo>
                <a:lnTo>
                  <a:pt x="6480" y="2176"/>
                </a:lnTo>
                <a:lnTo>
                  <a:pt x="6582" y="1948"/>
                </a:lnTo>
                <a:lnTo>
                  <a:pt x="6365" y="1429"/>
                </a:lnTo>
                <a:lnTo>
                  <a:pt x="6464" y="1429"/>
                </a:lnTo>
                <a:lnTo>
                  <a:pt x="6632" y="1833"/>
                </a:lnTo>
                <a:lnTo>
                  <a:pt x="6801" y="1429"/>
                </a:lnTo>
                <a:lnTo>
                  <a:pt x="6897" y="1429"/>
                </a:lnTo>
                <a:close/>
                <a:moveTo>
                  <a:pt x="7825" y="1975"/>
                </a:moveTo>
                <a:lnTo>
                  <a:pt x="7733" y="1975"/>
                </a:lnTo>
                <a:lnTo>
                  <a:pt x="7733" y="1664"/>
                </a:lnTo>
                <a:cubicBezTo>
                  <a:pt x="7733" y="1639"/>
                  <a:pt x="7732" y="1615"/>
                  <a:pt x="7729" y="1594"/>
                </a:cubicBezTo>
                <a:cubicBezTo>
                  <a:pt x="7726" y="1572"/>
                  <a:pt x="7720" y="1555"/>
                  <a:pt x="7712" y="1542"/>
                </a:cubicBezTo>
                <a:cubicBezTo>
                  <a:pt x="7704" y="1528"/>
                  <a:pt x="7692" y="1518"/>
                  <a:pt x="7677" y="1512"/>
                </a:cubicBezTo>
                <a:cubicBezTo>
                  <a:pt x="7662" y="1505"/>
                  <a:pt x="7642" y="1501"/>
                  <a:pt x="7618" y="1501"/>
                </a:cubicBezTo>
                <a:cubicBezTo>
                  <a:pt x="7593" y="1501"/>
                  <a:pt x="7566" y="1507"/>
                  <a:pt x="7539" y="1520"/>
                </a:cubicBezTo>
                <a:cubicBezTo>
                  <a:pt x="7512" y="1533"/>
                  <a:pt x="7485" y="1548"/>
                  <a:pt x="7460" y="1567"/>
                </a:cubicBezTo>
                <a:lnTo>
                  <a:pt x="7460" y="1975"/>
                </a:lnTo>
                <a:lnTo>
                  <a:pt x="7369" y="1975"/>
                </a:lnTo>
                <a:lnTo>
                  <a:pt x="7369" y="1215"/>
                </a:lnTo>
                <a:lnTo>
                  <a:pt x="7460" y="1215"/>
                </a:lnTo>
                <a:lnTo>
                  <a:pt x="7460" y="1490"/>
                </a:lnTo>
                <a:cubicBezTo>
                  <a:pt x="7489" y="1466"/>
                  <a:pt x="7518" y="1447"/>
                  <a:pt x="7549" y="1434"/>
                </a:cubicBezTo>
                <a:cubicBezTo>
                  <a:pt x="7580" y="1421"/>
                  <a:pt x="7611" y="1414"/>
                  <a:pt x="7644" y="1414"/>
                </a:cubicBezTo>
                <a:cubicBezTo>
                  <a:pt x="7703" y="1414"/>
                  <a:pt x="7747" y="1432"/>
                  <a:pt x="7778" y="1467"/>
                </a:cubicBezTo>
                <a:cubicBezTo>
                  <a:pt x="7809" y="1502"/>
                  <a:pt x="7825" y="1554"/>
                  <a:pt x="7825" y="1621"/>
                </a:cubicBezTo>
                <a:lnTo>
                  <a:pt x="7825" y="1975"/>
                </a:lnTo>
                <a:close/>
                <a:moveTo>
                  <a:pt x="8458" y="1711"/>
                </a:moveTo>
                <a:lnTo>
                  <a:pt x="8056" y="1711"/>
                </a:lnTo>
                <a:cubicBezTo>
                  <a:pt x="8056" y="1745"/>
                  <a:pt x="8061" y="1774"/>
                  <a:pt x="8071" y="1799"/>
                </a:cubicBezTo>
                <a:cubicBezTo>
                  <a:pt x="8081" y="1824"/>
                  <a:pt x="8095" y="1844"/>
                  <a:pt x="8113" y="1860"/>
                </a:cubicBezTo>
                <a:cubicBezTo>
                  <a:pt x="8130" y="1876"/>
                  <a:pt x="8150" y="1888"/>
                  <a:pt x="8173" y="1895"/>
                </a:cubicBezTo>
                <a:cubicBezTo>
                  <a:pt x="8196" y="1903"/>
                  <a:pt x="8222" y="1907"/>
                  <a:pt x="8250" y="1907"/>
                </a:cubicBezTo>
                <a:cubicBezTo>
                  <a:pt x="8287" y="1907"/>
                  <a:pt x="8325" y="1900"/>
                  <a:pt x="8362" y="1885"/>
                </a:cubicBezTo>
                <a:cubicBezTo>
                  <a:pt x="8399" y="1870"/>
                  <a:pt x="8426" y="1856"/>
                  <a:pt x="8442" y="1841"/>
                </a:cubicBezTo>
                <a:lnTo>
                  <a:pt x="8447" y="1841"/>
                </a:lnTo>
                <a:lnTo>
                  <a:pt x="8447" y="1941"/>
                </a:lnTo>
                <a:cubicBezTo>
                  <a:pt x="8416" y="1954"/>
                  <a:pt x="8385" y="1965"/>
                  <a:pt x="8353" y="1974"/>
                </a:cubicBezTo>
                <a:cubicBezTo>
                  <a:pt x="8320" y="1983"/>
                  <a:pt x="8286" y="1987"/>
                  <a:pt x="8251" y="1987"/>
                </a:cubicBezTo>
                <a:cubicBezTo>
                  <a:pt x="8160" y="1987"/>
                  <a:pt x="8090" y="1963"/>
                  <a:pt x="8039" y="1914"/>
                </a:cubicBezTo>
                <a:cubicBezTo>
                  <a:pt x="7988" y="1865"/>
                  <a:pt x="7963" y="1795"/>
                  <a:pt x="7963" y="1705"/>
                </a:cubicBezTo>
                <a:cubicBezTo>
                  <a:pt x="7963" y="1616"/>
                  <a:pt x="7987" y="1545"/>
                  <a:pt x="8036" y="1493"/>
                </a:cubicBezTo>
                <a:cubicBezTo>
                  <a:pt x="8085" y="1440"/>
                  <a:pt x="8149" y="1414"/>
                  <a:pt x="8228" y="1414"/>
                </a:cubicBezTo>
                <a:cubicBezTo>
                  <a:pt x="8301" y="1414"/>
                  <a:pt x="8358" y="1436"/>
                  <a:pt x="8398" y="1479"/>
                </a:cubicBezTo>
                <a:cubicBezTo>
                  <a:pt x="8438" y="1522"/>
                  <a:pt x="8458" y="1583"/>
                  <a:pt x="8458" y="1662"/>
                </a:cubicBezTo>
                <a:lnTo>
                  <a:pt x="8458" y="1711"/>
                </a:lnTo>
                <a:close/>
                <a:moveTo>
                  <a:pt x="8369" y="1641"/>
                </a:moveTo>
                <a:cubicBezTo>
                  <a:pt x="8368" y="1593"/>
                  <a:pt x="8356" y="1556"/>
                  <a:pt x="8332" y="1529"/>
                </a:cubicBezTo>
                <a:cubicBezTo>
                  <a:pt x="8308" y="1503"/>
                  <a:pt x="8272" y="1490"/>
                  <a:pt x="8223" y="1490"/>
                </a:cubicBezTo>
                <a:cubicBezTo>
                  <a:pt x="8174" y="1490"/>
                  <a:pt x="8135" y="1504"/>
                  <a:pt x="8106" y="1533"/>
                </a:cubicBezTo>
                <a:cubicBezTo>
                  <a:pt x="8077" y="1562"/>
                  <a:pt x="8060" y="1598"/>
                  <a:pt x="8056" y="1641"/>
                </a:cubicBezTo>
                <a:lnTo>
                  <a:pt x="8369" y="1641"/>
                </a:lnTo>
                <a:close/>
                <a:moveTo>
                  <a:pt x="8690" y="1975"/>
                </a:moveTo>
                <a:lnTo>
                  <a:pt x="8598" y="1975"/>
                </a:lnTo>
                <a:lnTo>
                  <a:pt x="8598" y="1215"/>
                </a:lnTo>
                <a:lnTo>
                  <a:pt x="8690" y="1215"/>
                </a:lnTo>
                <a:lnTo>
                  <a:pt x="8690" y="1975"/>
                </a:lnTo>
                <a:close/>
                <a:moveTo>
                  <a:pt x="9352" y="1695"/>
                </a:moveTo>
                <a:cubicBezTo>
                  <a:pt x="9352" y="1740"/>
                  <a:pt x="9346" y="1780"/>
                  <a:pt x="9333" y="1817"/>
                </a:cubicBezTo>
                <a:cubicBezTo>
                  <a:pt x="9320" y="1854"/>
                  <a:pt x="9302" y="1885"/>
                  <a:pt x="9279" y="1910"/>
                </a:cubicBezTo>
                <a:cubicBezTo>
                  <a:pt x="9258" y="1934"/>
                  <a:pt x="9232" y="1953"/>
                  <a:pt x="9203" y="1966"/>
                </a:cubicBezTo>
                <a:cubicBezTo>
                  <a:pt x="9174" y="1979"/>
                  <a:pt x="9143" y="1985"/>
                  <a:pt x="9110" y="1985"/>
                </a:cubicBezTo>
                <a:cubicBezTo>
                  <a:pt x="9082" y="1985"/>
                  <a:pt x="9056" y="1982"/>
                  <a:pt x="9033" y="1976"/>
                </a:cubicBezTo>
                <a:cubicBezTo>
                  <a:pt x="9010" y="1970"/>
                  <a:pt x="8987" y="1960"/>
                  <a:pt x="8963" y="1947"/>
                </a:cubicBezTo>
                <a:lnTo>
                  <a:pt x="8963" y="2176"/>
                </a:lnTo>
                <a:lnTo>
                  <a:pt x="8872" y="2176"/>
                </a:lnTo>
                <a:lnTo>
                  <a:pt x="8872" y="1429"/>
                </a:lnTo>
                <a:lnTo>
                  <a:pt x="8963" y="1429"/>
                </a:lnTo>
                <a:lnTo>
                  <a:pt x="8963" y="1486"/>
                </a:lnTo>
                <a:cubicBezTo>
                  <a:pt x="8988" y="1466"/>
                  <a:pt x="9015" y="1449"/>
                  <a:pt x="9046" y="1435"/>
                </a:cubicBezTo>
                <a:cubicBezTo>
                  <a:pt x="9076" y="1421"/>
                  <a:pt x="9108" y="1414"/>
                  <a:pt x="9143" y="1414"/>
                </a:cubicBezTo>
                <a:cubicBezTo>
                  <a:pt x="9209" y="1414"/>
                  <a:pt x="9260" y="1439"/>
                  <a:pt x="9297" y="1489"/>
                </a:cubicBezTo>
                <a:cubicBezTo>
                  <a:pt x="9334" y="1538"/>
                  <a:pt x="9352" y="1607"/>
                  <a:pt x="9352" y="1695"/>
                </a:cubicBezTo>
                <a:close/>
                <a:moveTo>
                  <a:pt x="9257" y="1698"/>
                </a:moveTo>
                <a:cubicBezTo>
                  <a:pt x="9257" y="1632"/>
                  <a:pt x="9246" y="1583"/>
                  <a:pt x="9223" y="1550"/>
                </a:cubicBezTo>
                <a:cubicBezTo>
                  <a:pt x="9200" y="1517"/>
                  <a:pt x="9166" y="1501"/>
                  <a:pt x="9120" y="1501"/>
                </a:cubicBezTo>
                <a:cubicBezTo>
                  <a:pt x="9093" y="1501"/>
                  <a:pt x="9067" y="1507"/>
                  <a:pt x="9040" y="1519"/>
                </a:cubicBezTo>
                <a:cubicBezTo>
                  <a:pt x="9013" y="1530"/>
                  <a:pt x="8988" y="1545"/>
                  <a:pt x="8963" y="1563"/>
                </a:cubicBezTo>
                <a:lnTo>
                  <a:pt x="8963" y="1873"/>
                </a:lnTo>
                <a:cubicBezTo>
                  <a:pt x="8989" y="1884"/>
                  <a:pt x="9011" y="1892"/>
                  <a:pt x="9030" y="1896"/>
                </a:cubicBezTo>
                <a:cubicBezTo>
                  <a:pt x="9049" y="1901"/>
                  <a:pt x="9071" y="1903"/>
                  <a:pt x="9094" y="1903"/>
                </a:cubicBezTo>
                <a:cubicBezTo>
                  <a:pt x="9145" y="1903"/>
                  <a:pt x="9185" y="1886"/>
                  <a:pt x="9214" y="1851"/>
                </a:cubicBezTo>
                <a:cubicBezTo>
                  <a:pt x="9243" y="1816"/>
                  <a:pt x="9257" y="1765"/>
                  <a:pt x="9257" y="1698"/>
                </a:cubicBezTo>
                <a:close/>
                <a:moveTo>
                  <a:pt x="10129" y="1970"/>
                </a:moveTo>
                <a:cubicBezTo>
                  <a:pt x="10112" y="1975"/>
                  <a:pt x="10094" y="1978"/>
                  <a:pt x="10073" y="1981"/>
                </a:cubicBezTo>
                <a:cubicBezTo>
                  <a:pt x="10052" y="1984"/>
                  <a:pt x="10034" y="1985"/>
                  <a:pt x="10019" y="1985"/>
                </a:cubicBezTo>
                <a:cubicBezTo>
                  <a:pt x="9963" y="1985"/>
                  <a:pt x="9921" y="1970"/>
                  <a:pt x="9892" y="1940"/>
                </a:cubicBezTo>
                <a:cubicBezTo>
                  <a:pt x="9863" y="1910"/>
                  <a:pt x="9848" y="1862"/>
                  <a:pt x="9848" y="1796"/>
                </a:cubicBezTo>
                <a:lnTo>
                  <a:pt x="9848" y="1506"/>
                </a:lnTo>
                <a:lnTo>
                  <a:pt x="9786" y="1506"/>
                </a:lnTo>
                <a:lnTo>
                  <a:pt x="9786" y="1429"/>
                </a:lnTo>
                <a:lnTo>
                  <a:pt x="9848" y="1429"/>
                </a:lnTo>
                <a:lnTo>
                  <a:pt x="9848" y="1272"/>
                </a:lnTo>
                <a:lnTo>
                  <a:pt x="9940" y="1272"/>
                </a:lnTo>
                <a:lnTo>
                  <a:pt x="9940" y="1429"/>
                </a:lnTo>
                <a:lnTo>
                  <a:pt x="10129" y="1429"/>
                </a:lnTo>
                <a:lnTo>
                  <a:pt x="10129" y="1506"/>
                </a:lnTo>
                <a:lnTo>
                  <a:pt x="9940" y="1506"/>
                </a:lnTo>
                <a:lnTo>
                  <a:pt x="9940" y="1755"/>
                </a:lnTo>
                <a:cubicBezTo>
                  <a:pt x="9940" y="1784"/>
                  <a:pt x="9941" y="1806"/>
                  <a:pt x="9942" y="1822"/>
                </a:cubicBezTo>
                <a:cubicBezTo>
                  <a:pt x="9943" y="1838"/>
                  <a:pt x="9948" y="1853"/>
                  <a:pt x="9956" y="1867"/>
                </a:cubicBezTo>
                <a:cubicBezTo>
                  <a:pt x="9963" y="1880"/>
                  <a:pt x="9972" y="1890"/>
                  <a:pt x="9985" y="1896"/>
                </a:cubicBezTo>
                <a:cubicBezTo>
                  <a:pt x="9998" y="1902"/>
                  <a:pt x="10017" y="1905"/>
                  <a:pt x="10042" y="1905"/>
                </a:cubicBezTo>
                <a:cubicBezTo>
                  <a:pt x="10057" y="1905"/>
                  <a:pt x="10073" y="1903"/>
                  <a:pt x="10089" y="1898"/>
                </a:cubicBezTo>
                <a:cubicBezTo>
                  <a:pt x="10106" y="1894"/>
                  <a:pt x="10118" y="1890"/>
                  <a:pt x="10125" y="1887"/>
                </a:cubicBezTo>
                <a:lnTo>
                  <a:pt x="10129" y="1887"/>
                </a:lnTo>
                <a:lnTo>
                  <a:pt x="10129" y="1970"/>
                </a:lnTo>
                <a:close/>
                <a:moveTo>
                  <a:pt x="10696" y="1975"/>
                </a:moveTo>
                <a:lnTo>
                  <a:pt x="10604" y="1975"/>
                </a:lnTo>
                <a:lnTo>
                  <a:pt x="10604" y="1664"/>
                </a:lnTo>
                <a:cubicBezTo>
                  <a:pt x="10604" y="1639"/>
                  <a:pt x="10603" y="1615"/>
                  <a:pt x="10600" y="1594"/>
                </a:cubicBezTo>
                <a:cubicBezTo>
                  <a:pt x="10597" y="1572"/>
                  <a:pt x="10592" y="1555"/>
                  <a:pt x="10584" y="1542"/>
                </a:cubicBezTo>
                <a:cubicBezTo>
                  <a:pt x="10576" y="1528"/>
                  <a:pt x="10564" y="1518"/>
                  <a:pt x="10549" y="1512"/>
                </a:cubicBezTo>
                <a:cubicBezTo>
                  <a:pt x="10534" y="1505"/>
                  <a:pt x="10514" y="1501"/>
                  <a:pt x="10489" y="1501"/>
                </a:cubicBezTo>
                <a:cubicBezTo>
                  <a:pt x="10464" y="1501"/>
                  <a:pt x="10438" y="1507"/>
                  <a:pt x="10411" y="1520"/>
                </a:cubicBezTo>
                <a:cubicBezTo>
                  <a:pt x="10384" y="1533"/>
                  <a:pt x="10357" y="1548"/>
                  <a:pt x="10332" y="1567"/>
                </a:cubicBezTo>
                <a:lnTo>
                  <a:pt x="10332" y="1975"/>
                </a:lnTo>
                <a:lnTo>
                  <a:pt x="10240" y="1975"/>
                </a:lnTo>
                <a:lnTo>
                  <a:pt x="10240" y="1215"/>
                </a:lnTo>
                <a:lnTo>
                  <a:pt x="10332" y="1215"/>
                </a:lnTo>
                <a:lnTo>
                  <a:pt x="10332" y="1490"/>
                </a:lnTo>
                <a:cubicBezTo>
                  <a:pt x="10361" y="1466"/>
                  <a:pt x="10390" y="1447"/>
                  <a:pt x="10421" y="1434"/>
                </a:cubicBezTo>
                <a:cubicBezTo>
                  <a:pt x="10452" y="1421"/>
                  <a:pt x="10483" y="1414"/>
                  <a:pt x="10515" y="1414"/>
                </a:cubicBezTo>
                <a:cubicBezTo>
                  <a:pt x="10574" y="1414"/>
                  <a:pt x="10619" y="1432"/>
                  <a:pt x="10650" y="1467"/>
                </a:cubicBezTo>
                <a:cubicBezTo>
                  <a:pt x="10681" y="1502"/>
                  <a:pt x="10696" y="1554"/>
                  <a:pt x="10696" y="1621"/>
                </a:cubicBezTo>
                <a:lnTo>
                  <a:pt x="10696" y="1975"/>
                </a:lnTo>
                <a:close/>
                <a:moveTo>
                  <a:pt x="11330" y="1711"/>
                </a:moveTo>
                <a:lnTo>
                  <a:pt x="10928" y="1711"/>
                </a:lnTo>
                <a:cubicBezTo>
                  <a:pt x="10928" y="1745"/>
                  <a:pt x="10933" y="1774"/>
                  <a:pt x="10943" y="1799"/>
                </a:cubicBezTo>
                <a:cubicBezTo>
                  <a:pt x="10953" y="1824"/>
                  <a:pt x="10967" y="1844"/>
                  <a:pt x="10984" y="1860"/>
                </a:cubicBezTo>
                <a:cubicBezTo>
                  <a:pt x="11001" y="1876"/>
                  <a:pt x="11022" y="1888"/>
                  <a:pt x="11045" y="1895"/>
                </a:cubicBezTo>
                <a:cubicBezTo>
                  <a:pt x="11068" y="1903"/>
                  <a:pt x="11094" y="1907"/>
                  <a:pt x="11122" y="1907"/>
                </a:cubicBezTo>
                <a:cubicBezTo>
                  <a:pt x="11159" y="1907"/>
                  <a:pt x="11196" y="1900"/>
                  <a:pt x="11234" y="1885"/>
                </a:cubicBezTo>
                <a:cubicBezTo>
                  <a:pt x="11271" y="1870"/>
                  <a:pt x="11298" y="1856"/>
                  <a:pt x="11314" y="1841"/>
                </a:cubicBezTo>
                <a:lnTo>
                  <a:pt x="11319" y="1841"/>
                </a:lnTo>
                <a:lnTo>
                  <a:pt x="11319" y="1941"/>
                </a:lnTo>
                <a:cubicBezTo>
                  <a:pt x="11288" y="1954"/>
                  <a:pt x="11256" y="1965"/>
                  <a:pt x="11224" y="1974"/>
                </a:cubicBezTo>
                <a:cubicBezTo>
                  <a:pt x="11192" y="1983"/>
                  <a:pt x="11158" y="1987"/>
                  <a:pt x="11123" y="1987"/>
                </a:cubicBezTo>
                <a:cubicBezTo>
                  <a:pt x="11032" y="1987"/>
                  <a:pt x="10962" y="1963"/>
                  <a:pt x="10911" y="1914"/>
                </a:cubicBezTo>
                <a:cubicBezTo>
                  <a:pt x="10860" y="1865"/>
                  <a:pt x="10834" y="1795"/>
                  <a:pt x="10834" y="1705"/>
                </a:cubicBezTo>
                <a:cubicBezTo>
                  <a:pt x="10834" y="1616"/>
                  <a:pt x="10858" y="1545"/>
                  <a:pt x="10907" y="1493"/>
                </a:cubicBezTo>
                <a:cubicBezTo>
                  <a:pt x="10956" y="1440"/>
                  <a:pt x="11020" y="1414"/>
                  <a:pt x="11100" y="1414"/>
                </a:cubicBezTo>
                <a:cubicBezTo>
                  <a:pt x="11173" y="1414"/>
                  <a:pt x="11230" y="1436"/>
                  <a:pt x="11270" y="1479"/>
                </a:cubicBezTo>
                <a:cubicBezTo>
                  <a:pt x="11310" y="1522"/>
                  <a:pt x="11330" y="1583"/>
                  <a:pt x="11330" y="1662"/>
                </a:cubicBezTo>
                <a:lnTo>
                  <a:pt x="11330" y="1711"/>
                </a:lnTo>
                <a:close/>
                <a:moveTo>
                  <a:pt x="11240" y="1641"/>
                </a:moveTo>
                <a:cubicBezTo>
                  <a:pt x="11240" y="1593"/>
                  <a:pt x="11228" y="1556"/>
                  <a:pt x="11204" y="1529"/>
                </a:cubicBezTo>
                <a:cubicBezTo>
                  <a:pt x="11180" y="1503"/>
                  <a:pt x="11144" y="1490"/>
                  <a:pt x="11095" y="1490"/>
                </a:cubicBezTo>
                <a:cubicBezTo>
                  <a:pt x="11046" y="1490"/>
                  <a:pt x="11006" y="1504"/>
                  <a:pt x="10977" y="1533"/>
                </a:cubicBezTo>
                <a:cubicBezTo>
                  <a:pt x="10948" y="1562"/>
                  <a:pt x="10932" y="1598"/>
                  <a:pt x="10928" y="1641"/>
                </a:cubicBezTo>
                <a:lnTo>
                  <a:pt x="11240" y="1641"/>
                </a:lnTo>
                <a:close/>
                <a:moveTo>
                  <a:pt x="12285" y="1702"/>
                </a:moveTo>
                <a:cubicBezTo>
                  <a:pt x="12285" y="1791"/>
                  <a:pt x="12262" y="1861"/>
                  <a:pt x="12217" y="1913"/>
                </a:cubicBezTo>
                <a:cubicBezTo>
                  <a:pt x="12171" y="1964"/>
                  <a:pt x="12110" y="1990"/>
                  <a:pt x="12034" y="1990"/>
                </a:cubicBezTo>
                <a:cubicBezTo>
                  <a:pt x="11957" y="1990"/>
                  <a:pt x="11895" y="1964"/>
                  <a:pt x="11850" y="1913"/>
                </a:cubicBezTo>
                <a:cubicBezTo>
                  <a:pt x="11805" y="1861"/>
                  <a:pt x="11782" y="1791"/>
                  <a:pt x="11782" y="1702"/>
                </a:cubicBezTo>
                <a:cubicBezTo>
                  <a:pt x="11782" y="1613"/>
                  <a:pt x="11805" y="1543"/>
                  <a:pt x="11850" y="1492"/>
                </a:cubicBezTo>
                <a:cubicBezTo>
                  <a:pt x="11895" y="1440"/>
                  <a:pt x="11957" y="1414"/>
                  <a:pt x="12034" y="1414"/>
                </a:cubicBezTo>
                <a:cubicBezTo>
                  <a:pt x="12110" y="1414"/>
                  <a:pt x="12171" y="1440"/>
                  <a:pt x="12217" y="1492"/>
                </a:cubicBezTo>
                <a:cubicBezTo>
                  <a:pt x="12262" y="1543"/>
                  <a:pt x="12285" y="1613"/>
                  <a:pt x="12285" y="1702"/>
                </a:cubicBezTo>
                <a:close/>
                <a:moveTo>
                  <a:pt x="12190" y="1702"/>
                </a:moveTo>
                <a:cubicBezTo>
                  <a:pt x="12190" y="1631"/>
                  <a:pt x="12176" y="1579"/>
                  <a:pt x="12149" y="1545"/>
                </a:cubicBezTo>
                <a:cubicBezTo>
                  <a:pt x="12121" y="1510"/>
                  <a:pt x="12083" y="1493"/>
                  <a:pt x="12034" y="1493"/>
                </a:cubicBezTo>
                <a:cubicBezTo>
                  <a:pt x="11984" y="1493"/>
                  <a:pt x="11945" y="1510"/>
                  <a:pt x="11918" y="1545"/>
                </a:cubicBezTo>
                <a:cubicBezTo>
                  <a:pt x="11890" y="1579"/>
                  <a:pt x="11876" y="1631"/>
                  <a:pt x="11876" y="1702"/>
                </a:cubicBezTo>
                <a:cubicBezTo>
                  <a:pt x="11876" y="1771"/>
                  <a:pt x="11890" y="1823"/>
                  <a:pt x="11918" y="1858"/>
                </a:cubicBezTo>
                <a:cubicBezTo>
                  <a:pt x="11945" y="1893"/>
                  <a:pt x="11984" y="1911"/>
                  <a:pt x="12034" y="1911"/>
                </a:cubicBezTo>
                <a:cubicBezTo>
                  <a:pt x="12083" y="1911"/>
                  <a:pt x="12121" y="1893"/>
                  <a:pt x="12149" y="1858"/>
                </a:cubicBezTo>
                <a:cubicBezTo>
                  <a:pt x="12176" y="1823"/>
                  <a:pt x="12190" y="1771"/>
                  <a:pt x="12190" y="1702"/>
                </a:cubicBezTo>
                <a:close/>
                <a:moveTo>
                  <a:pt x="12768" y="1529"/>
                </a:moveTo>
                <a:lnTo>
                  <a:pt x="12763" y="1529"/>
                </a:lnTo>
                <a:cubicBezTo>
                  <a:pt x="12749" y="1526"/>
                  <a:pt x="12736" y="1523"/>
                  <a:pt x="12723" y="1522"/>
                </a:cubicBezTo>
                <a:cubicBezTo>
                  <a:pt x="12710" y="1521"/>
                  <a:pt x="12695" y="1520"/>
                  <a:pt x="12677" y="1520"/>
                </a:cubicBezTo>
                <a:cubicBezTo>
                  <a:pt x="12649" y="1520"/>
                  <a:pt x="12622" y="1526"/>
                  <a:pt x="12595" y="1539"/>
                </a:cubicBezTo>
                <a:cubicBezTo>
                  <a:pt x="12569" y="1552"/>
                  <a:pt x="12544" y="1568"/>
                  <a:pt x="12519" y="1587"/>
                </a:cubicBezTo>
                <a:lnTo>
                  <a:pt x="12519" y="1975"/>
                </a:lnTo>
                <a:lnTo>
                  <a:pt x="12427" y="1975"/>
                </a:lnTo>
                <a:lnTo>
                  <a:pt x="12427" y="1429"/>
                </a:lnTo>
                <a:lnTo>
                  <a:pt x="12519" y="1429"/>
                </a:lnTo>
                <a:lnTo>
                  <a:pt x="12519" y="1510"/>
                </a:lnTo>
                <a:cubicBezTo>
                  <a:pt x="12556" y="1481"/>
                  <a:pt x="12588" y="1460"/>
                  <a:pt x="12615" y="1448"/>
                </a:cubicBezTo>
                <a:cubicBezTo>
                  <a:pt x="12643" y="1435"/>
                  <a:pt x="12672" y="1429"/>
                  <a:pt x="12701" y="1429"/>
                </a:cubicBezTo>
                <a:cubicBezTo>
                  <a:pt x="12717" y="1429"/>
                  <a:pt x="12728" y="1429"/>
                  <a:pt x="12735" y="1430"/>
                </a:cubicBezTo>
                <a:cubicBezTo>
                  <a:pt x="12742" y="1431"/>
                  <a:pt x="12753" y="1433"/>
                  <a:pt x="12768" y="1435"/>
                </a:cubicBezTo>
                <a:lnTo>
                  <a:pt x="12768" y="1529"/>
                </a:lnTo>
                <a:close/>
                <a:moveTo>
                  <a:pt x="13296" y="1913"/>
                </a:moveTo>
                <a:cubicBezTo>
                  <a:pt x="13296" y="2005"/>
                  <a:pt x="13275" y="2073"/>
                  <a:pt x="13233" y="2116"/>
                </a:cubicBezTo>
                <a:cubicBezTo>
                  <a:pt x="13191" y="2159"/>
                  <a:pt x="13127" y="2181"/>
                  <a:pt x="13040" y="2181"/>
                </a:cubicBezTo>
                <a:cubicBezTo>
                  <a:pt x="13011" y="2181"/>
                  <a:pt x="12982" y="2179"/>
                  <a:pt x="12955" y="2175"/>
                </a:cubicBezTo>
                <a:cubicBezTo>
                  <a:pt x="12928" y="2171"/>
                  <a:pt x="12901" y="2165"/>
                  <a:pt x="12874" y="2158"/>
                </a:cubicBezTo>
                <a:lnTo>
                  <a:pt x="12874" y="2064"/>
                </a:lnTo>
                <a:lnTo>
                  <a:pt x="12878" y="2064"/>
                </a:lnTo>
                <a:cubicBezTo>
                  <a:pt x="12893" y="2070"/>
                  <a:pt x="12917" y="2077"/>
                  <a:pt x="12950" y="2086"/>
                </a:cubicBezTo>
                <a:cubicBezTo>
                  <a:pt x="12983" y="2095"/>
                  <a:pt x="13015" y="2099"/>
                  <a:pt x="13047" y="2099"/>
                </a:cubicBezTo>
                <a:cubicBezTo>
                  <a:pt x="13078" y="2099"/>
                  <a:pt x="13104" y="2095"/>
                  <a:pt x="13125" y="2087"/>
                </a:cubicBezTo>
                <a:cubicBezTo>
                  <a:pt x="13146" y="2080"/>
                  <a:pt x="13162" y="2069"/>
                  <a:pt x="13173" y="2056"/>
                </a:cubicBezTo>
                <a:cubicBezTo>
                  <a:pt x="13184" y="2043"/>
                  <a:pt x="13192" y="2028"/>
                  <a:pt x="13197" y="2010"/>
                </a:cubicBezTo>
                <a:cubicBezTo>
                  <a:pt x="13202" y="1992"/>
                  <a:pt x="13205" y="1972"/>
                  <a:pt x="13205" y="1950"/>
                </a:cubicBezTo>
                <a:lnTo>
                  <a:pt x="13205" y="1900"/>
                </a:lnTo>
                <a:cubicBezTo>
                  <a:pt x="13177" y="1923"/>
                  <a:pt x="13150" y="1939"/>
                  <a:pt x="13125" y="1950"/>
                </a:cubicBezTo>
                <a:cubicBezTo>
                  <a:pt x="13100" y="1961"/>
                  <a:pt x="13068" y="1966"/>
                  <a:pt x="13029" y="1966"/>
                </a:cubicBezTo>
                <a:cubicBezTo>
                  <a:pt x="12964" y="1966"/>
                  <a:pt x="12912" y="1943"/>
                  <a:pt x="12874" y="1896"/>
                </a:cubicBezTo>
                <a:cubicBezTo>
                  <a:pt x="12835" y="1849"/>
                  <a:pt x="12816" y="1782"/>
                  <a:pt x="12816" y="1697"/>
                </a:cubicBezTo>
                <a:cubicBezTo>
                  <a:pt x="12816" y="1650"/>
                  <a:pt x="12823" y="1609"/>
                  <a:pt x="12836" y="1576"/>
                </a:cubicBezTo>
                <a:cubicBezTo>
                  <a:pt x="12849" y="1541"/>
                  <a:pt x="12867" y="1512"/>
                  <a:pt x="12890" y="1487"/>
                </a:cubicBezTo>
                <a:cubicBezTo>
                  <a:pt x="12911" y="1464"/>
                  <a:pt x="12937" y="1446"/>
                  <a:pt x="12967" y="1433"/>
                </a:cubicBezTo>
                <a:cubicBezTo>
                  <a:pt x="12998" y="1420"/>
                  <a:pt x="13028" y="1414"/>
                  <a:pt x="13058" y="1414"/>
                </a:cubicBezTo>
                <a:cubicBezTo>
                  <a:pt x="13089" y="1414"/>
                  <a:pt x="13116" y="1417"/>
                  <a:pt x="13137" y="1424"/>
                </a:cubicBezTo>
                <a:cubicBezTo>
                  <a:pt x="13158" y="1430"/>
                  <a:pt x="13181" y="1440"/>
                  <a:pt x="13205" y="1453"/>
                </a:cubicBezTo>
                <a:lnTo>
                  <a:pt x="13210" y="1429"/>
                </a:lnTo>
                <a:lnTo>
                  <a:pt x="13296" y="1429"/>
                </a:lnTo>
                <a:lnTo>
                  <a:pt x="13296" y="1913"/>
                </a:lnTo>
                <a:close/>
                <a:moveTo>
                  <a:pt x="13205" y="1825"/>
                </a:moveTo>
                <a:lnTo>
                  <a:pt x="13205" y="1527"/>
                </a:lnTo>
                <a:cubicBezTo>
                  <a:pt x="13180" y="1516"/>
                  <a:pt x="13157" y="1509"/>
                  <a:pt x="13136" y="1504"/>
                </a:cubicBezTo>
                <a:cubicBezTo>
                  <a:pt x="13115" y="1499"/>
                  <a:pt x="13095" y="1497"/>
                  <a:pt x="13074" y="1497"/>
                </a:cubicBezTo>
                <a:cubicBezTo>
                  <a:pt x="13023" y="1497"/>
                  <a:pt x="12984" y="1514"/>
                  <a:pt x="12955" y="1547"/>
                </a:cubicBezTo>
                <a:cubicBezTo>
                  <a:pt x="12926" y="1581"/>
                  <a:pt x="12911" y="1630"/>
                  <a:pt x="12911" y="1695"/>
                </a:cubicBezTo>
                <a:cubicBezTo>
                  <a:pt x="12911" y="1756"/>
                  <a:pt x="12922" y="1803"/>
                  <a:pt x="12943" y="1834"/>
                </a:cubicBezTo>
                <a:cubicBezTo>
                  <a:pt x="12965" y="1865"/>
                  <a:pt x="13001" y="1881"/>
                  <a:pt x="13050" y="1881"/>
                </a:cubicBezTo>
                <a:cubicBezTo>
                  <a:pt x="13077" y="1881"/>
                  <a:pt x="13104" y="1876"/>
                  <a:pt x="13131" y="1866"/>
                </a:cubicBezTo>
                <a:cubicBezTo>
                  <a:pt x="13158" y="1856"/>
                  <a:pt x="13182" y="1842"/>
                  <a:pt x="13205" y="1825"/>
                </a:cubicBezTo>
                <a:close/>
                <a:moveTo>
                  <a:pt x="13901" y="1975"/>
                </a:moveTo>
                <a:lnTo>
                  <a:pt x="13810" y="1975"/>
                </a:lnTo>
                <a:lnTo>
                  <a:pt x="13810" y="1916"/>
                </a:lnTo>
                <a:cubicBezTo>
                  <a:pt x="13801" y="1922"/>
                  <a:pt x="13790" y="1930"/>
                  <a:pt x="13777" y="1940"/>
                </a:cubicBezTo>
                <a:cubicBezTo>
                  <a:pt x="13763" y="1950"/>
                  <a:pt x="13749" y="1958"/>
                  <a:pt x="13736" y="1963"/>
                </a:cubicBezTo>
                <a:cubicBezTo>
                  <a:pt x="13721" y="1971"/>
                  <a:pt x="13703" y="1977"/>
                  <a:pt x="13684" y="1982"/>
                </a:cubicBezTo>
                <a:cubicBezTo>
                  <a:pt x="13664" y="1987"/>
                  <a:pt x="13641" y="1990"/>
                  <a:pt x="13614" y="1990"/>
                </a:cubicBezTo>
                <a:cubicBezTo>
                  <a:pt x="13565" y="1990"/>
                  <a:pt x="13523" y="1974"/>
                  <a:pt x="13489" y="1941"/>
                </a:cubicBezTo>
                <a:cubicBezTo>
                  <a:pt x="13454" y="1908"/>
                  <a:pt x="13437" y="1867"/>
                  <a:pt x="13437" y="1816"/>
                </a:cubicBezTo>
                <a:cubicBezTo>
                  <a:pt x="13437" y="1775"/>
                  <a:pt x="13446" y="1741"/>
                  <a:pt x="13464" y="1716"/>
                </a:cubicBezTo>
                <a:cubicBezTo>
                  <a:pt x="13482" y="1691"/>
                  <a:pt x="13507" y="1671"/>
                  <a:pt x="13540" y="1656"/>
                </a:cubicBezTo>
                <a:cubicBezTo>
                  <a:pt x="13573" y="1641"/>
                  <a:pt x="13613" y="1631"/>
                  <a:pt x="13660" y="1626"/>
                </a:cubicBezTo>
                <a:cubicBezTo>
                  <a:pt x="13706" y="1621"/>
                  <a:pt x="13756" y="1617"/>
                  <a:pt x="13810" y="1614"/>
                </a:cubicBezTo>
                <a:lnTo>
                  <a:pt x="13810" y="1600"/>
                </a:lnTo>
                <a:cubicBezTo>
                  <a:pt x="13810" y="1579"/>
                  <a:pt x="13806" y="1562"/>
                  <a:pt x="13798" y="1548"/>
                </a:cubicBezTo>
                <a:cubicBezTo>
                  <a:pt x="13791" y="1535"/>
                  <a:pt x="13781" y="1524"/>
                  <a:pt x="13767" y="1516"/>
                </a:cubicBezTo>
                <a:cubicBezTo>
                  <a:pt x="13754" y="1509"/>
                  <a:pt x="13739" y="1504"/>
                  <a:pt x="13720" y="1501"/>
                </a:cubicBezTo>
                <a:cubicBezTo>
                  <a:pt x="13702" y="1498"/>
                  <a:pt x="13683" y="1497"/>
                  <a:pt x="13663" y="1497"/>
                </a:cubicBezTo>
                <a:cubicBezTo>
                  <a:pt x="13639" y="1497"/>
                  <a:pt x="13612" y="1500"/>
                  <a:pt x="13583" y="1507"/>
                </a:cubicBezTo>
                <a:cubicBezTo>
                  <a:pt x="13553" y="1513"/>
                  <a:pt x="13522" y="1522"/>
                  <a:pt x="13491" y="1534"/>
                </a:cubicBezTo>
                <a:lnTo>
                  <a:pt x="13486" y="1534"/>
                </a:lnTo>
                <a:lnTo>
                  <a:pt x="13486" y="1441"/>
                </a:lnTo>
                <a:cubicBezTo>
                  <a:pt x="13504" y="1436"/>
                  <a:pt x="13530" y="1431"/>
                  <a:pt x="13563" y="1425"/>
                </a:cubicBezTo>
                <a:cubicBezTo>
                  <a:pt x="13597" y="1419"/>
                  <a:pt x="13631" y="1416"/>
                  <a:pt x="13664" y="1416"/>
                </a:cubicBezTo>
                <a:cubicBezTo>
                  <a:pt x="13702" y="1416"/>
                  <a:pt x="13735" y="1419"/>
                  <a:pt x="13764" y="1426"/>
                </a:cubicBezTo>
                <a:cubicBezTo>
                  <a:pt x="13793" y="1432"/>
                  <a:pt x="13817" y="1443"/>
                  <a:pt x="13838" y="1458"/>
                </a:cubicBezTo>
                <a:cubicBezTo>
                  <a:pt x="13859" y="1473"/>
                  <a:pt x="13874" y="1492"/>
                  <a:pt x="13885" y="1516"/>
                </a:cubicBezTo>
                <a:cubicBezTo>
                  <a:pt x="13896" y="1540"/>
                  <a:pt x="13901" y="1569"/>
                  <a:pt x="13901" y="1604"/>
                </a:cubicBezTo>
                <a:lnTo>
                  <a:pt x="13901" y="1975"/>
                </a:lnTo>
                <a:close/>
                <a:moveTo>
                  <a:pt x="13810" y="1840"/>
                </a:moveTo>
                <a:lnTo>
                  <a:pt x="13810" y="1688"/>
                </a:lnTo>
                <a:cubicBezTo>
                  <a:pt x="13782" y="1690"/>
                  <a:pt x="13749" y="1693"/>
                  <a:pt x="13711" y="1696"/>
                </a:cubicBezTo>
                <a:cubicBezTo>
                  <a:pt x="13673" y="1699"/>
                  <a:pt x="13643" y="1704"/>
                  <a:pt x="13621" y="1710"/>
                </a:cubicBezTo>
                <a:cubicBezTo>
                  <a:pt x="13594" y="1717"/>
                  <a:pt x="13573" y="1729"/>
                  <a:pt x="13557" y="1745"/>
                </a:cubicBezTo>
                <a:cubicBezTo>
                  <a:pt x="13540" y="1761"/>
                  <a:pt x="13532" y="1783"/>
                  <a:pt x="13532" y="1810"/>
                </a:cubicBezTo>
                <a:cubicBezTo>
                  <a:pt x="13532" y="1841"/>
                  <a:pt x="13542" y="1865"/>
                  <a:pt x="13561" y="1881"/>
                </a:cubicBezTo>
                <a:cubicBezTo>
                  <a:pt x="13580" y="1896"/>
                  <a:pt x="13608" y="1904"/>
                  <a:pt x="13647" y="1904"/>
                </a:cubicBezTo>
                <a:cubicBezTo>
                  <a:pt x="13679" y="1904"/>
                  <a:pt x="13708" y="1898"/>
                  <a:pt x="13735" y="1886"/>
                </a:cubicBezTo>
                <a:cubicBezTo>
                  <a:pt x="13762" y="1873"/>
                  <a:pt x="13787" y="1858"/>
                  <a:pt x="13810" y="1840"/>
                </a:cubicBezTo>
                <a:close/>
                <a:moveTo>
                  <a:pt x="14534" y="1975"/>
                </a:moveTo>
                <a:lnTo>
                  <a:pt x="14442" y="1975"/>
                </a:lnTo>
                <a:lnTo>
                  <a:pt x="14442" y="1664"/>
                </a:lnTo>
                <a:cubicBezTo>
                  <a:pt x="14442" y="1639"/>
                  <a:pt x="14440" y="1615"/>
                  <a:pt x="14437" y="1594"/>
                </a:cubicBezTo>
                <a:cubicBezTo>
                  <a:pt x="14434" y="1572"/>
                  <a:pt x="14429" y="1555"/>
                  <a:pt x="14421" y="1542"/>
                </a:cubicBezTo>
                <a:cubicBezTo>
                  <a:pt x="14413" y="1528"/>
                  <a:pt x="14401" y="1518"/>
                  <a:pt x="14386" y="1512"/>
                </a:cubicBezTo>
                <a:cubicBezTo>
                  <a:pt x="14371" y="1505"/>
                  <a:pt x="14351" y="1501"/>
                  <a:pt x="14327" y="1501"/>
                </a:cubicBezTo>
                <a:cubicBezTo>
                  <a:pt x="14302" y="1501"/>
                  <a:pt x="14275" y="1507"/>
                  <a:pt x="14248" y="1520"/>
                </a:cubicBezTo>
                <a:cubicBezTo>
                  <a:pt x="14221" y="1533"/>
                  <a:pt x="14194" y="1548"/>
                  <a:pt x="14169" y="1567"/>
                </a:cubicBezTo>
                <a:lnTo>
                  <a:pt x="14169" y="1975"/>
                </a:lnTo>
                <a:lnTo>
                  <a:pt x="14078" y="1975"/>
                </a:lnTo>
                <a:lnTo>
                  <a:pt x="14078" y="1429"/>
                </a:lnTo>
                <a:lnTo>
                  <a:pt x="14169" y="1429"/>
                </a:lnTo>
                <a:lnTo>
                  <a:pt x="14169" y="1490"/>
                </a:lnTo>
                <a:cubicBezTo>
                  <a:pt x="14198" y="1466"/>
                  <a:pt x="14227" y="1447"/>
                  <a:pt x="14258" y="1434"/>
                </a:cubicBezTo>
                <a:cubicBezTo>
                  <a:pt x="14289" y="1421"/>
                  <a:pt x="14320" y="1414"/>
                  <a:pt x="14353" y="1414"/>
                </a:cubicBezTo>
                <a:cubicBezTo>
                  <a:pt x="14412" y="1414"/>
                  <a:pt x="14456" y="1432"/>
                  <a:pt x="14487" y="1467"/>
                </a:cubicBezTo>
                <a:cubicBezTo>
                  <a:pt x="14518" y="1502"/>
                  <a:pt x="14534" y="1554"/>
                  <a:pt x="14534" y="1621"/>
                </a:cubicBezTo>
                <a:lnTo>
                  <a:pt x="14534" y="1975"/>
                </a:lnTo>
                <a:close/>
                <a:moveTo>
                  <a:pt x="14809" y="1338"/>
                </a:moveTo>
                <a:lnTo>
                  <a:pt x="14706" y="1338"/>
                </a:lnTo>
                <a:lnTo>
                  <a:pt x="14706" y="1243"/>
                </a:lnTo>
                <a:lnTo>
                  <a:pt x="14809" y="1243"/>
                </a:lnTo>
                <a:lnTo>
                  <a:pt x="14809" y="1338"/>
                </a:lnTo>
                <a:close/>
                <a:moveTo>
                  <a:pt x="14803" y="1975"/>
                </a:moveTo>
                <a:lnTo>
                  <a:pt x="14711" y="1975"/>
                </a:lnTo>
                <a:lnTo>
                  <a:pt x="14711" y="1429"/>
                </a:lnTo>
                <a:lnTo>
                  <a:pt x="14803" y="1429"/>
                </a:lnTo>
                <a:lnTo>
                  <a:pt x="14803" y="1975"/>
                </a:lnTo>
                <a:close/>
                <a:moveTo>
                  <a:pt x="15380" y="1975"/>
                </a:moveTo>
                <a:lnTo>
                  <a:pt x="14940" y="1975"/>
                </a:lnTo>
                <a:lnTo>
                  <a:pt x="14940" y="1907"/>
                </a:lnTo>
                <a:lnTo>
                  <a:pt x="15258" y="1506"/>
                </a:lnTo>
                <a:lnTo>
                  <a:pt x="14947" y="1506"/>
                </a:lnTo>
                <a:lnTo>
                  <a:pt x="14947" y="1429"/>
                </a:lnTo>
                <a:lnTo>
                  <a:pt x="15372" y="1429"/>
                </a:lnTo>
                <a:lnTo>
                  <a:pt x="15372" y="1495"/>
                </a:lnTo>
                <a:lnTo>
                  <a:pt x="15053" y="1897"/>
                </a:lnTo>
                <a:lnTo>
                  <a:pt x="15380" y="1897"/>
                </a:lnTo>
                <a:lnTo>
                  <a:pt x="15380" y="1975"/>
                </a:lnTo>
                <a:close/>
                <a:moveTo>
                  <a:pt x="15934" y="1975"/>
                </a:moveTo>
                <a:lnTo>
                  <a:pt x="15843" y="1975"/>
                </a:lnTo>
                <a:lnTo>
                  <a:pt x="15843" y="1916"/>
                </a:lnTo>
                <a:cubicBezTo>
                  <a:pt x="15835" y="1922"/>
                  <a:pt x="15824" y="1930"/>
                  <a:pt x="15810" y="1940"/>
                </a:cubicBezTo>
                <a:cubicBezTo>
                  <a:pt x="15796" y="1950"/>
                  <a:pt x="15783" y="1958"/>
                  <a:pt x="15770" y="1963"/>
                </a:cubicBezTo>
                <a:cubicBezTo>
                  <a:pt x="15755" y="1971"/>
                  <a:pt x="15737" y="1977"/>
                  <a:pt x="15717" y="1982"/>
                </a:cubicBezTo>
                <a:cubicBezTo>
                  <a:pt x="15697" y="1987"/>
                  <a:pt x="15674" y="1990"/>
                  <a:pt x="15647" y="1990"/>
                </a:cubicBezTo>
                <a:cubicBezTo>
                  <a:pt x="15598" y="1990"/>
                  <a:pt x="15556" y="1974"/>
                  <a:pt x="15522" y="1941"/>
                </a:cubicBezTo>
                <a:cubicBezTo>
                  <a:pt x="15488" y="1908"/>
                  <a:pt x="15471" y="1867"/>
                  <a:pt x="15471" y="1816"/>
                </a:cubicBezTo>
                <a:cubicBezTo>
                  <a:pt x="15471" y="1775"/>
                  <a:pt x="15480" y="1741"/>
                  <a:pt x="15497" y="1716"/>
                </a:cubicBezTo>
                <a:cubicBezTo>
                  <a:pt x="15515" y="1691"/>
                  <a:pt x="15540" y="1671"/>
                  <a:pt x="15573" y="1656"/>
                </a:cubicBezTo>
                <a:cubicBezTo>
                  <a:pt x="15606" y="1641"/>
                  <a:pt x="15646" y="1631"/>
                  <a:pt x="15693" y="1626"/>
                </a:cubicBezTo>
                <a:cubicBezTo>
                  <a:pt x="15740" y="1621"/>
                  <a:pt x="15790" y="1617"/>
                  <a:pt x="15843" y="1614"/>
                </a:cubicBezTo>
                <a:lnTo>
                  <a:pt x="15843" y="1600"/>
                </a:lnTo>
                <a:cubicBezTo>
                  <a:pt x="15843" y="1579"/>
                  <a:pt x="15839" y="1562"/>
                  <a:pt x="15832" y="1548"/>
                </a:cubicBezTo>
                <a:cubicBezTo>
                  <a:pt x="15825" y="1535"/>
                  <a:pt x="15814" y="1524"/>
                  <a:pt x="15800" y="1516"/>
                </a:cubicBezTo>
                <a:cubicBezTo>
                  <a:pt x="15787" y="1509"/>
                  <a:pt x="15772" y="1504"/>
                  <a:pt x="15753" y="1501"/>
                </a:cubicBezTo>
                <a:cubicBezTo>
                  <a:pt x="15735" y="1498"/>
                  <a:pt x="15716" y="1497"/>
                  <a:pt x="15696" y="1497"/>
                </a:cubicBezTo>
                <a:cubicBezTo>
                  <a:pt x="15672" y="1497"/>
                  <a:pt x="15645" y="1500"/>
                  <a:pt x="15616" y="1507"/>
                </a:cubicBezTo>
                <a:cubicBezTo>
                  <a:pt x="15586" y="1513"/>
                  <a:pt x="15555" y="1522"/>
                  <a:pt x="15524" y="1534"/>
                </a:cubicBezTo>
                <a:lnTo>
                  <a:pt x="15519" y="1534"/>
                </a:lnTo>
                <a:lnTo>
                  <a:pt x="15519" y="1441"/>
                </a:lnTo>
                <a:cubicBezTo>
                  <a:pt x="15537" y="1436"/>
                  <a:pt x="15563" y="1431"/>
                  <a:pt x="15597" y="1425"/>
                </a:cubicBezTo>
                <a:cubicBezTo>
                  <a:pt x="15630" y="1419"/>
                  <a:pt x="15664" y="1416"/>
                  <a:pt x="15697" y="1416"/>
                </a:cubicBezTo>
                <a:cubicBezTo>
                  <a:pt x="15735" y="1416"/>
                  <a:pt x="15768" y="1419"/>
                  <a:pt x="15797" y="1426"/>
                </a:cubicBezTo>
                <a:cubicBezTo>
                  <a:pt x="15826" y="1432"/>
                  <a:pt x="15850" y="1443"/>
                  <a:pt x="15871" y="1458"/>
                </a:cubicBezTo>
                <a:cubicBezTo>
                  <a:pt x="15892" y="1473"/>
                  <a:pt x="15907" y="1492"/>
                  <a:pt x="15918" y="1516"/>
                </a:cubicBezTo>
                <a:cubicBezTo>
                  <a:pt x="15929" y="1540"/>
                  <a:pt x="15934" y="1569"/>
                  <a:pt x="15934" y="1604"/>
                </a:cubicBezTo>
                <a:lnTo>
                  <a:pt x="15934" y="1975"/>
                </a:lnTo>
                <a:close/>
                <a:moveTo>
                  <a:pt x="15843" y="1840"/>
                </a:moveTo>
                <a:lnTo>
                  <a:pt x="15843" y="1688"/>
                </a:lnTo>
                <a:cubicBezTo>
                  <a:pt x="15815" y="1690"/>
                  <a:pt x="15782" y="1693"/>
                  <a:pt x="15744" y="1696"/>
                </a:cubicBezTo>
                <a:cubicBezTo>
                  <a:pt x="15706" y="1699"/>
                  <a:pt x="15676" y="1704"/>
                  <a:pt x="15654" y="1710"/>
                </a:cubicBezTo>
                <a:cubicBezTo>
                  <a:pt x="15627" y="1717"/>
                  <a:pt x="15606" y="1729"/>
                  <a:pt x="15590" y="1745"/>
                </a:cubicBezTo>
                <a:cubicBezTo>
                  <a:pt x="15573" y="1761"/>
                  <a:pt x="15565" y="1783"/>
                  <a:pt x="15565" y="1810"/>
                </a:cubicBezTo>
                <a:cubicBezTo>
                  <a:pt x="15565" y="1841"/>
                  <a:pt x="15575" y="1865"/>
                  <a:pt x="15594" y="1881"/>
                </a:cubicBezTo>
                <a:cubicBezTo>
                  <a:pt x="15613" y="1896"/>
                  <a:pt x="15641" y="1904"/>
                  <a:pt x="15680" y="1904"/>
                </a:cubicBezTo>
                <a:cubicBezTo>
                  <a:pt x="15713" y="1904"/>
                  <a:pt x="15742" y="1898"/>
                  <a:pt x="15769" y="1886"/>
                </a:cubicBezTo>
                <a:cubicBezTo>
                  <a:pt x="15796" y="1873"/>
                  <a:pt x="15820" y="1858"/>
                  <a:pt x="15843" y="1840"/>
                </a:cubicBezTo>
                <a:close/>
                <a:moveTo>
                  <a:pt x="16394" y="1970"/>
                </a:moveTo>
                <a:cubicBezTo>
                  <a:pt x="16377" y="1975"/>
                  <a:pt x="16358" y="1978"/>
                  <a:pt x="16338" y="1981"/>
                </a:cubicBezTo>
                <a:cubicBezTo>
                  <a:pt x="16317" y="1984"/>
                  <a:pt x="16299" y="1985"/>
                  <a:pt x="16283" y="1985"/>
                </a:cubicBezTo>
                <a:cubicBezTo>
                  <a:pt x="16228" y="1985"/>
                  <a:pt x="16185" y="1970"/>
                  <a:pt x="16156" y="1940"/>
                </a:cubicBezTo>
                <a:cubicBezTo>
                  <a:pt x="16127" y="1910"/>
                  <a:pt x="16113" y="1862"/>
                  <a:pt x="16113" y="1796"/>
                </a:cubicBezTo>
                <a:lnTo>
                  <a:pt x="16113" y="1506"/>
                </a:lnTo>
                <a:lnTo>
                  <a:pt x="16051" y="1506"/>
                </a:lnTo>
                <a:lnTo>
                  <a:pt x="16051" y="1429"/>
                </a:lnTo>
                <a:lnTo>
                  <a:pt x="16113" y="1429"/>
                </a:lnTo>
                <a:lnTo>
                  <a:pt x="16113" y="1272"/>
                </a:lnTo>
                <a:lnTo>
                  <a:pt x="16205" y="1272"/>
                </a:lnTo>
                <a:lnTo>
                  <a:pt x="16205" y="1429"/>
                </a:lnTo>
                <a:lnTo>
                  <a:pt x="16394" y="1429"/>
                </a:lnTo>
                <a:lnTo>
                  <a:pt x="16394" y="1506"/>
                </a:lnTo>
                <a:lnTo>
                  <a:pt x="16205" y="1506"/>
                </a:lnTo>
                <a:lnTo>
                  <a:pt x="16205" y="1755"/>
                </a:lnTo>
                <a:cubicBezTo>
                  <a:pt x="16205" y="1784"/>
                  <a:pt x="16206" y="1806"/>
                  <a:pt x="16207" y="1822"/>
                </a:cubicBezTo>
                <a:cubicBezTo>
                  <a:pt x="16208" y="1838"/>
                  <a:pt x="16212" y="1853"/>
                  <a:pt x="16220" y="1867"/>
                </a:cubicBezTo>
                <a:cubicBezTo>
                  <a:pt x="16227" y="1880"/>
                  <a:pt x="16237" y="1890"/>
                  <a:pt x="16250" y="1896"/>
                </a:cubicBezTo>
                <a:cubicBezTo>
                  <a:pt x="16263" y="1902"/>
                  <a:pt x="16282" y="1905"/>
                  <a:pt x="16307" y="1905"/>
                </a:cubicBezTo>
                <a:cubicBezTo>
                  <a:pt x="16322" y="1905"/>
                  <a:pt x="16338" y="1903"/>
                  <a:pt x="16354" y="1898"/>
                </a:cubicBezTo>
                <a:cubicBezTo>
                  <a:pt x="16370" y="1894"/>
                  <a:pt x="16382" y="1890"/>
                  <a:pt x="16389" y="1887"/>
                </a:cubicBezTo>
                <a:lnTo>
                  <a:pt x="16394" y="1887"/>
                </a:lnTo>
                <a:lnTo>
                  <a:pt x="16394" y="1970"/>
                </a:lnTo>
                <a:close/>
                <a:moveTo>
                  <a:pt x="16604" y="1338"/>
                </a:moveTo>
                <a:lnTo>
                  <a:pt x="16500" y="1338"/>
                </a:lnTo>
                <a:lnTo>
                  <a:pt x="16500" y="1243"/>
                </a:lnTo>
                <a:lnTo>
                  <a:pt x="16604" y="1243"/>
                </a:lnTo>
                <a:lnTo>
                  <a:pt x="16604" y="1338"/>
                </a:lnTo>
                <a:close/>
                <a:moveTo>
                  <a:pt x="16598" y="1975"/>
                </a:moveTo>
                <a:lnTo>
                  <a:pt x="16506" y="1975"/>
                </a:lnTo>
                <a:lnTo>
                  <a:pt x="16506" y="1429"/>
                </a:lnTo>
                <a:lnTo>
                  <a:pt x="16598" y="1429"/>
                </a:lnTo>
                <a:lnTo>
                  <a:pt x="16598" y="1975"/>
                </a:lnTo>
                <a:close/>
                <a:moveTo>
                  <a:pt x="17244" y="1702"/>
                </a:moveTo>
                <a:cubicBezTo>
                  <a:pt x="17244" y="1791"/>
                  <a:pt x="17221" y="1861"/>
                  <a:pt x="17176" y="1913"/>
                </a:cubicBezTo>
                <a:cubicBezTo>
                  <a:pt x="17130" y="1964"/>
                  <a:pt x="17069" y="1990"/>
                  <a:pt x="16993" y="1990"/>
                </a:cubicBezTo>
                <a:cubicBezTo>
                  <a:pt x="16916" y="1990"/>
                  <a:pt x="16854" y="1964"/>
                  <a:pt x="16809" y="1913"/>
                </a:cubicBezTo>
                <a:cubicBezTo>
                  <a:pt x="16764" y="1861"/>
                  <a:pt x="16741" y="1791"/>
                  <a:pt x="16741" y="1702"/>
                </a:cubicBezTo>
                <a:cubicBezTo>
                  <a:pt x="16741" y="1613"/>
                  <a:pt x="16764" y="1543"/>
                  <a:pt x="16809" y="1492"/>
                </a:cubicBezTo>
                <a:cubicBezTo>
                  <a:pt x="16854" y="1440"/>
                  <a:pt x="16916" y="1414"/>
                  <a:pt x="16993" y="1414"/>
                </a:cubicBezTo>
                <a:cubicBezTo>
                  <a:pt x="17069" y="1414"/>
                  <a:pt x="17130" y="1440"/>
                  <a:pt x="17176" y="1492"/>
                </a:cubicBezTo>
                <a:cubicBezTo>
                  <a:pt x="17221" y="1543"/>
                  <a:pt x="17244" y="1613"/>
                  <a:pt x="17244" y="1702"/>
                </a:cubicBezTo>
                <a:close/>
                <a:moveTo>
                  <a:pt x="17149" y="1702"/>
                </a:moveTo>
                <a:cubicBezTo>
                  <a:pt x="17149" y="1631"/>
                  <a:pt x="17135" y="1579"/>
                  <a:pt x="17108" y="1545"/>
                </a:cubicBezTo>
                <a:cubicBezTo>
                  <a:pt x="17080" y="1510"/>
                  <a:pt x="17042" y="1493"/>
                  <a:pt x="16993" y="1493"/>
                </a:cubicBezTo>
                <a:cubicBezTo>
                  <a:pt x="16943" y="1493"/>
                  <a:pt x="16904" y="1510"/>
                  <a:pt x="16877" y="1545"/>
                </a:cubicBezTo>
                <a:cubicBezTo>
                  <a:pt x="16849" y="1579"/>
                  <a:pt x="16835" y="1631"/>
                  <a:pt x="16835" y="1702"/>
                </a:cubicBezTo>
                <a:cubicBezTo>
                  <a:pt x="16835" y="1771"/>
                  <a:pt x="16849" y="1823"/>
                  <a:pt x="16877" y="1858"/>
                </a:cubicBezTo>
                <a:cubicBezTo>
                  <a:pt x="16904" y="1893"/>
                  <a:pt x="16943" y="1911"/>
                  <a:pt x="16993" y="1911"/>
                </a:cubicBezTo>
                <a:cubicBezTo>
                  <a:pt x="17042" y="1911"/>
                  <a:pt x="17080" y="1893"/>
                  <a:pt x="17108" y="1858"/>
                </a:cubicBezTo>
                <a:cubicBezTo>
                  <a:pt x="17135" y="1823"/>
                  <a:pt x="17149" y="1771"/>
                  <a:pt x="17149" y="1702"/>
                </a:cubicBezTo>
                <a:close/>
                <a:moveTo>
                  <a:pt x="17842" y="1975"/>
                </a:moveTo>
                <a:lnTo>
                  <a:pt x="17750" y="1975"/>
                </a:lnTo>
                <a:lnTo>
                  <a:pt x="17750" y="1664"/>
                </a:lnTo>
                <a:cubicBezTo>
                  <a:pt x="17750" y="1639"/>
                  <a:pt x="17749" y="1615"/>
                  <a:pt x="17746" y="1594"/>
                </a:cubicBezTo>
                <a:cubicBezTo>
                  <a:pt x="17743" y="1572"/>
                  <a:pt x="17738" y="1555"/>
                  <a:pt x="17730" y="1542"/>
                </a:cubicBezTo>
                <a:cubicBezTo>
                  <a:pt x="17722" y="1528"/>
                  <a:pt x="17710" y="1518"/>
                  <a:pt x="17695" y="1512"/>
                </a:cubicBezTo>
                <a:cubicBezTo>
                  <a:pt x="17680" y="1505"/>
                  <a:pt x="17660" y="1501"/>
                  <a:pt x="17635" y="1501"/>
                </a:cubicBezTo>
                <a:cubicBezTo>
                  <a:pt x="17610" y="1501"/>
                  <a:pt x="17584" y="1507"/>
                  <a:pt x="17557" y="1520"/>
                </a:cubicBezTo>
                <a:cubicBezTo>
                  <a:pt x="17530" y="1533"/>
                  <a:pt x="17503" y="1548"/>
                  <a:pt x="17478" y="1567"/>
                </a:cubicBezTo>
                <a:lnTo>
                  <a:pt x="17478" y="1975"/>
                </a:lnTo>
                <a:lnTo>
                  <a:pt x="17386" y="1975"/>
                </a:lnTo>
                <a:lnTo>
                  <a:pt x="17386" y="1429"/>
                </a:lnTo>
                <a:lnTo>
                  <a:pt x="17478" y="1429"/>
                </a:lnTo>
                <a:lnTo>
                  <a:pt x="17478" y="1490"/>
                </a:lnTo>
                <a:cubicBezTo>
                  <a:pt x="17507" y="1466"/>
                  <a:pt x="17536" y="1447"/>
                  <a:pt x="17567" y="1434"/>
                </a:cubicBezTo>
                <a:cubicBezTo>
                  <a:pt x="17598" y="1421"/>
                  <a:pt x="17629" y="1414"/>
                  <a:pt x="17661" y="1414"/>
                </a:cubicBezTo>
                <a:cubicBezTo>
                  <a:pt x="17720" y="1414"/>
                  <a:pt x="17765" y="1432"/>
                  <a:pt x="17796" y="1467"/>
                </a:cubicBezTo>
                <a:cubicBezTo>
                  <a:pt x="17827" y="1502"/>
                  <a:pt x="17842" y="1554"/>
                  <a:pt x="17842" y="1621"/>
                </a:cubicBezTo>
                <a:lnTo>
                  <a:pt x="17842" y="1975"/>
                </a:lnTo>
                <a:close/>
                <a:moveTo>
                  <a:pt x="18349" y="1215"/>
                </a:moveTo>
                <a:lnTo>
                  <a:pt x="17999" y="2123"/>
                </a:lnTo>
                <a:lnTo>
                  <a:pt x="17914" y="2123"/>
                </a:lnTo>
                <a:lnTo>
                  <a:pt x="18263" y="1215"/>
                </a:lnTo>
                <a:lnTo>
                  <a:pt x="18349" y="1215"/>
                </a:lnTo>
                <a:close/>
                <a:moveTo>
                  <a:pt x="19269" y="1975"/>
                </a:moveTo>
                <a:lnTo>
                  <a:pt x="19177" y="1975"/>
                </a:lnTo>
                <a:lnTo>
                  <a:pt x="19177" y="1664"/>
                </a:lnTo>
                <a:cubicBezTo>
                  <a:pt x="19177" y="1641"/>
                  <a:pt x="19176" y="1618"/>
                  <a:pt x="19174" y="1596"/>
                </a:cubicBezTo>
                <a:cubicBezTo>
                  <a:pt x="19172" y="1574"/>
                  <a:pt x="19168" y="1557"/>
                  <a:pt x="19161" y="1544"/>
                </a:cubicBezTo>
                <a:cubicBezTo>
                  <a:pt x="19153" y="1530"/>
                  <a:pt x="19142" y="1519"/>
                  <a:pt x="19128" y="1512"/>
                </a:cubicBezTo>
                <a:cubicBezTo>
                  <a:pt x="19114" y="1505"/>
                  <a:pt x="19094" y="1501"/>
                  <a:pt x="19068" y="1501"/>
                </a:cubicBezTo>
                <a:cubicBezTo>
                  <a:pt x="19042" y="1501"/>
                  <a:pt x="19016" y="1508"/>
                  <a:pt x="18991" y="1521"/>
                </a:cubicBezTo>
                <a:cubicBezTo>
                  <a:pt x="18965" y="1534"/>
                  <a:pt x="18939" y="1550"/>
                  <a:pt x="18914" y="1570"/>
                </a:cubicBezTo>
                <a:cubicBezTo>
                  <a:pt x="18915" y="1577"/>
                  <a:pt x="18915" y="1586"/>
                  <a:pt x="18916" y="1596"/>
                </a:cubicBezTo>
                <a:cubicBezTo>
                  <a:pt x="18917" y="1606"/>
                  <a:pt x="18917" y="1616"/>
                  <a:pt x="18917" y="1625"/>
                </a:cubicBezTo>
                <a:lnTo>
                  <a:pt x="18917" y="1975"/>
                </a:lnTo>
                <a:lnTo>
                  <a:pt x="18825" y="1975"/>
                </a:lnTo>
                <a:lnTo>
                  <a:pt x="18825" y="1664"/>
                </a:lnTo>
                <a:cubicBezTo>
                  <a:pt x="18825" y="1640"/>
                  <a:pt x="18824" y="1617"/>
                  <a:pt x="18822" y="1596"/>
                </a:cubicBezTo>
                <a:cubicBezTo>
                  <a:pt x="18820" y="1574"/>
                  <a:pt x="18816" y="1556"/>
                  <a:pt x="18809" y="1543"/>
                </a:cubicBezTo>
                <a:cubicBezTo>
                  <a:pt x="18801" y="1529"/>
                  <a:pt x="18790" y="1519"/>
                  <a:pt x="18776" y="1512"/>
                </a:cubicBezTo>
                <a:cubicBezTo>
                  <a:pt x="18762" y="1505"/>
                  <a:pt x="18742" y="1501"/>
                  <a:pt x="18716" y="1501"/>
                </a:cubicBezTo>
                <a:cubicBezTo>
                  <a:pt x="18691" y="1501"/>
                  <a:pt x="18665" y="1507"/>
                  <a:pt x="18640" y="1520"/>
                </a:cubicBezTo>
                <a:cubicBezTo>
                  <a:pt x="18615" y="1533"/>
                  <a:pt x="18590" y="1548"/>
                  <a:pt x="18565" y="1567"/>
                </a:cubicBezTo>
                <a:lnTo>
                  <a:pt x="18565" y="1975"/>
                </a:lnTo>
                <a:lnTo>
                  <a:pt x="18473" y="1975"/>
                </a:lnTo>
                <a:lnTo>
                  <a:pt x="18473" y="1429"/>
                </a:lnTo>
                <a:lnTo>
                  <a:pt x="18565" y="1429"/>
                </a:lnTo>
                <a:lnTo>
                  <a:pt x="18565" y="1490"/>
                </a:lnTo>
                <a:cubicBezTo>
                  <a:pt x="18594" y="1466"/>
                  <a:pt x="18622" y="1447"/>
                  <a:pt x="18651" y="1434"/>
                </a:cubicBezTo>
                <a:cubicBezTo>
                  <a:pt x="18679" y="1421"/>
                  <a:pt x="18709" y="1414"/>
                  <a:pt x="18742" y="1414"/>
                </a:cubicBezTo>
                <a:cubicBezTo>
                  <a:pt x="18779" y="1414"/>
                  <a:pt x="18810" y="1422"/>
                  <a:pt x="18836" y="1437"/>
                </a:cubicBezTo>
                <a:cubicBezTo>
                  <a:pt x="18862" y="1453"/>
                  <a:pt x="18881" y="1475"/>
                  <a:pt x="18894" y="1502"/>
                </a:cubicBezTo>
                <a:cubicBezTo>
                  <a:pt x="18931" y="1471"/>
                  <a:pt x="18965" y="1449"/>
                  <a:pt x="18996" y="1435"/>
                </a:cubicBezTo>
                <a:cubicBezTo>
                  <a:pt x="19026" y="1421"/>
                  <a:pt x="19059" y="1414"/>
                  <a:pt x="19094" y="1414"/>
                </a:cubicBezTo>
                <a:cubicBezTo>
                  <a:pt x="19154" y="1414"/>
                  <a:pt x="19198" y="1432"/>
                  <a:pt x="19226" y="1469"/>
                </a:cubicBezTo>
                <a:cubicBezTo>
                  <a:pt x="19255" y="1505"/>
                  <a:pt x="19269" y="1556"/>
                  <a:pt x="19269" y="1621"/>
                </a:cubicBezTo>
                <a:lnTo>
                  <a:pt x="19269" y="1975"/>
                </a:lnTo>
                <a:close/>
                <a:moveTo>
                  <a:pt x="19870" y="1975"/>
                </a:moveTo>
                <a:lnTo>
                  <a:pt x="19778" y="1975"/>
                </a:lnTo>
                <a:lnTo>
                  <a:pt x="19778" y="1916"/>
                </a:lnTo>
                <a:cubicBezTo>
                  <a:pt x="19770" y="1922"/>
                  <a:pt x="19759" y="1930"/>
                  <a:pt x="19745" y="1940"/>
                </a:cubicBezTo>
                <a:cubicBezTo>
                  <a:pt x="19732" y="1950"/>
                  <a:pt x="19718" y="1958"/>
                  <a:pt x="19705" y="1963"/>
                </a:cubicBezTo>
                <a:cubicBezTo>
                  <a:pt x="19690" y="1971"/>
                  <a:pt x="19672" y="1977"/>
                  <a:pt x="19652" y="1982"/>
                </a:cubicBezTo>
                <a:cubicBezTo>
                  <a:pt x="19633" y="1987"/>
                  <a:pt x="19610" y="1990"/>
                  <a:pt x="19583" y="1990"/>
                </a:cubicBezTo>
                <a:cubicBezTo>
                  <a:pt x="19534" y="1990"/>
                  <a:pt x="19492" y="1974"/>
                  <a:pt x="19458" y="1941"/>
                </a:cubicBezTo>
                <a:cubicBezTo>
                  <a:pt x="19423" y="1908"/>
                  <a:pt x="19406" y="1867"/>
                  <a:pt x="19406" y="1816"/>
                </a:cubicBezTo>
                <a:cubicBezTo>
                  <a:pt x="19406" y="1775"/>
                  <a:pt x="19415" y="1741"/>
                  <a:pt x="19433" y="1716"/>
                </a:cubicBezTo>
                <a:cubicBezTo>
                  <a:pt x="19450" y="1691"/>
                  <a:pt x="19476" y="1671"/>
                  <a:pt x="19509" y="1656"/>
                </a:cubicBezTo>
                <a:cubicBezTo>
                  <a:pt x="19542" y="1641"/>
                  <a:pt x="19582" y="1631"/>
                  <a:pt x="19628" y="1626"/>
                </a:cubicBezTo>
                <a:cubicBezTo>
                  <a:pt x="19675" y="1621"/>
                  <a:pt x="19725" y="1617"/>
                  <a:pt x="19778" y="1614"/>
                </a:cubicBezTo>
                <a:lnTo>
                  <a:pt x="19778" y="1600"/>
                </a:lnTo>
                <a:cubicBezTo>
                  <a:pt x="19778" y="1579"/>
                  <a:pt x="19774" y="1562"/>
                  <a:pt x="19767" y="1548"/>
                </a:cubicBezTo>
                <a:cubicBezTo>
                  <a:pt x="19760" y="1535"/>
                  <a:pt x="19749" y="1524"/>
                  <a:pt x="19736" y="1516"/>
                </a:cubicBezTo>
                <a:cubicBezTo>
                  <a:pt x="19723" y="1509"/>
                  <a:pt x="19707" y="1504"/>
                  <a:pt x="19689" y="1501"/>
                </a:cubicBezTo>
                <a:cubicBezTo>
                  <a:pt x="19671" y="1498"/>
                  <a:pt x="19652" y="1497"/>
                  <a:pt x="19632" y="1497"/>
                </a:cubicBezTo>
                <a:cubicBezTo>
                  <a:pt x="19608" y="1497"/>
                  <a:pt x="19581" y="1500"/>
                  <a:pt x="19551" y="1507"/>
                </a:cubicBezTo>
                <a:cubicBezTo>
                  <a:pt x="19522" y="1513"/>
                  <a:pt x="19491" y="1522"/>
                  <a:pt x="19459" y="1534"/>
                </a:cubicBezTo>
                <a:lnTo>
                  <a:pt x="19455" y="1534"/>
                </a:lnTo>
                <a:lnTo>
                  <a:pt x="19455" y="1441"/>
                </a:lnTo>
                <a:cubicBezTo>
                  <a:pt x="19472" y="1436"/>
                  <a:pt x="19498" y="1431"/>
                  <a:pt x="19532" y="1425"/>
                </a:cubicBezTo>
                <a:cubicBezTo>
                  <a:pt x="19566" y="1419"/>
                  <a:pt x="19599" y="1416"/>
                  <a:pt x="19632" y="1416"/>
                </a:cubicBezTo>
                <a:cubicBezTo>
                  <a:pt x="19671" y="1416"/>
                  <a:pt x="19704" y="1419"/>
                  <a:pt x="19733" y="1426"/>
                </a:cubicBezTo>
                <a:cubicBezTo>
                  <a:pt x="19761" y="1432"/>
                  <a:pt x="19786" y="1443"/>
                  <a:pt x="19807" y="1458"/>
                </a:cubicBezTo>
                <a:cubicBezTo>
                  <a:pt x="19827" y="1473"/>
                  <a:pt x="19843" y="1492"/>
                  <a:pt x="19854" y="1516"/>
                </a:cubicBezTo>
                <a:cubicBezTo>
                  <a:pt x="19865" y="1540"/>
                  <a:pt x="19870" y="1569"/>
                  <a:pt x="19870" y="1604"/>
                </a:cubicBezTo>
                <a:lnTo>
                  <a:pt x="19870" y="1975"/>
                </a:lnTo>
                <a:close/>
                <a:moveTo>
                  <a:pt x="19778" y="1840"/>
                </a:moveTo>
                <a:lnTo>
                  <a:pt x="19778" y="1688"/>
                </a:lnTo>
                <a:cubicBezTo>
                  <a:pt x="19750" y="1690"/>
                  <a:pt x="19717" y="1693"/>
                  <a:pt x="19679" y="1696"/>
                </a:cubicBezTo>
                <a:cubicBezTo>
                  <a:pt x="19642" y="1699"/>
                  <a:pt x="19612" y="1704"/>
                  <a:pt x="19589" y="1710"/>
                </a:cubicBezTo>
                <a:cubicBezTo>
                  <a:pt x="19563" y="1717"/>
                  <a:pt x="19542" y="1729"/>
                  <a:pt x="19525" y="1745"/>
                </a:cubicBezTo>
                <a:cubicBezTo>
                  <a:pt x="19509" y="1761"/>
                  <a:pt x="19501" y="1783"/>
                  <a:pt x="19501" y="1810"/>
                </a:cubicBezTo>
                <a:cubicBezTo>
                  <a:pt x="19501" y="1841"/>
                  <a:pt x="19510" y="1865"/>
                  <a:pt x="19529" y="1881"/>
                </a:cubicBezTo>
                <a:cubicBezTo>
                  <a:pt x="19548" y="1896"/>
                  <a:pt x="19577" y="1904"/>
                  <a:pt x="19616" y="1904"/>
                </a:cubicBezTo>
                <a:cubicBezTo>
                  <a:pt x="19648" y="1904"/>
                  <a:pt x="19677" y="1898"/>
                  <a:pt x="19704" y="1886"/>
                </a:cubicBezTo>
                <a:cubicBezTo>
                  <a:pt x="19731" y="1873"/>
                  <a:pt x="19755" y="1858"/>
                  <a:pt x="19778" y="1840"/>
                </a:cubicBezTo>
                <a:close/>
                <a:moveTo>
                  <a:pt x="20502" y="1975"/>
                </a:moveTo>
                <a:lnTo>
                  <a:pt x="20411" y="1975"/>
                </a:lnTo>
                <a:lnTo>
                  <a:pt x="20411" y="1664"/>
                </a:lnTo>
                <a:cubicBezTo>
                  <a:pt x="20411" y="1639"/>
                  <a:pt x="20409" y="1615"/>
                  <a:pt x="20406" y="1594"/>
                </a:cubicBezTo>
                <a:cubicBezTo>
                  <a:pt x="20403" y="1572"/>
                  <a:pt x="20398" y="1555"/>
                  <a:pt x="20390" y="1542"/>
                </a:cubicBezTo>
                <a:cubicBezTo>
                  <a:pt x="20382" y="1528"/>
                  <a:pt x="20370" y="1518"/>
                  <a:pt x="20355" y="1512"/>
                </a:cubicBezTo>
                <a:cubicBezTo>
                  <a:pt x="20340" y="1505"/>
                  <a:pt x="20320" y="1501"/>
                  <a:pt x="20295" y="1501"/>
                </a:cubicBezTo>
                <a:cubicBezTo>
                  <a:pt x="20270" y="1501"/>
                  <a:pt x="20244" y="1507"/>
                  <a:pt x="20217" y="1520"/>
                </a:cubicBezTo>
                <a:cubicBezTo>
                  <a:pt x="20190" y="1533"/>
                  <a:pt x="20163" y="1548"/>
                  <a:pt x="20138" y="1567"/>
                </a:cubicBezTo>
                <a:lnTo>
                  <a:pt x="20138" y="1975"/>
                </a:lnTo>
                <a:lnTo>
                  <a:pt x="20046" y="1975"/>
                </a:lnTo>
                <a:lnTo>
                  <a:pt x="20046" y="1429"/>
                </a:lnTo>
                <a:lnTo>
                  <a:pt x="20138" y="1429"/>
                </a:lnTo>
                <a:lnTo>
                  <a:pt x="20138" y="1490"/>
                </a:lnTo>
                <a:cubicBezTo>
                  <a:pt x="20167" y="1466"/>
                  <a:pt x="20196" y="1447"/>
                  <a:pt x="20227" y="1434"/>
                </a:cubicBezTo>
                <a:cubicBezTo>
                  <a:pt x="20258" y="1421"/>
                  <a:pt x="20289" y="1414"/>
                  <a:pt x="20321" y="1414"/>
                </a:cubicBezTo>
                <a:cubicBezTo>
                  <a:pt x="20380" y="1414"/>
                  <a:pt x="20425" y="1432"/>
                  <a:pt x="20456" y="1467"/>
                </a:cubicBezTo>
                <a:cubicBezTo>
                  <a:pt x="20487" y="1502"/>
                  <a:pt x="20502" y="1554"/>
                  <a:pt x="20502" y="1621"/>
                </a:cubicBezTo>
                <a:lnTo>
                  <a:pt x="20502" y="1975"/>
                </a:lnTo>
                <a:close/>
                <a:moveTo>
                  <a:pt x="21103" y="1975"/>
                </a:moveTo>
                <a:lnTo>
                  <a:pt x="21012" y="1975"/>
                </a:lnTo>
                <a:lnTo>
                  <a:pt x="21012" y="1916"/>
                </a:lnTo>
                <a:cubicBezTo>
                  <a:pt x="21004" y="1922"/>
                  <a:pt x="20993" y="1930"/>
                  <a:pt x="20979" y="1940"/>
                </a:cubicBezTo>
                <a:cubicBezTo>
                  <a:pt x="20965" y="1950"/>
                  <a:pt x="20951" y="1958"/>
                  <a:pt x="20938" y="1963"/>
                </a:cubicBezTo>
                <a:cubicBezTo>
                  <a:pt x="20923" y="1971"/>
                  <a:pt x="20906" y="1977"/>
                  <a:pt x="20886" y="1982"/>
                </a:cubicBezTo>
                <a:cubicBezTo>
                  <a:pt x="20866" y="1987"/>
                  <a:pt x="20843" y="1990"/>
                  <a:pt x="20816" y="1990"/>
                </a:cubicBezTo>
                <a:cubicBezTo>
                  <a:pt x="20767" y="1990"/>
                  <a:pt x="20725" y="1974"/>
                  <a:pt x="20691" y="1941"/>
                </a:cubicBezTo>
                <a:cubicBezTo>
                  <a:pt x="20657" y="1908"/>
                  <a:pt x="20640" y="1867"/>
                  <a:pt x="20640" y="1816"/>
                </a:cubicBezTo>
                <a:cubicBezTo>
                  <a:pt x="20640" y="1775"/>
                  <a:pt x="20649" y="1741"/>
                  <a:pt x="20666" y="1716"/>
                </a:cubicBezTo>
                <a:cubicBezTo>
                  <a:pt x="20684" y="1691"/>
                  <a:pt x="20709" y="1671"/>
                  <a:pt x="20742" y="1656"/>
                </a:cubicBezTo>
                <a:cubicBezTo>
                  <a:pt x="20775" y="1641"/>
                  <a:pt x="20815" y="1631"/>
                  <a:pt x="20862" y="1626"/>
                </a:cubicBezTo>
                <a:cubicBezTo>
                  <a:pt x="20909" y="1621"/>
                  <a:pt x="20959" y="1617"/>
                  <a:pt x="21012" y="1614"/>
                </a:cubicBezTo>
                <a:lnTo>
                  <a:pt x="21012" y="1600"/>
                </a:lnTo>
                <a:cubicBezTo>
                  <a:pt x="21012" y="1579"/>
                  <a:pt x="21008" y="1562"/>
                  <a:pt x="21001" y="1548"/>
                </a:cubicBezTo>
                <a:cubicBezTo>
                  <a:pt x="20994" y="1535"/>
                  <a:pt x="20983" y="1524"/>
                  <a:pt x="20969" y="1516"/>
                </a:cubicBezTo>
                <a:cubicBezTo>
                  <a:pt x="20956" y="1509"/>
                  <a:pt x="20941" y="1504"/>
                  <a:pt x="20922" y="1501"/>
                </a:cubicBezTo>
                <a:cubicBezTo>
                  <a:pt x="20904" y="1498"/>
                  <a:pt x="20885" y="1497"/>
                  <a:pt x="20865" y="1497"/>
                </a:cubicBezTo>
                <a:cubicBezTo>
                  <a:pt x="20841" y="1497"/>
                  <a:pt x="20814" y="1500"/>
                  <a:pt x="20785" y="1507"/>
                </a:cubicBezTo>
                <a:cubicBezTo>
                  <a:pt x="20755" y="1513"/>
                  <a:pt x="20724" y="1522"/>
                  <a:pt x="20693" y="1534"/>
                </a:cubicBezTo>
                <a:lnTo>
                  <a:pt x="20688" y="1534"/>
                </a:lnTo>
                <a:lnTo>
                  <a:pt x="20688" y="1441"/>
                </a:lnTo>
                <a:cubicBezTo>
                  <a:pt x="20706" y="1436"/>
                  <a:pt x="20732" y="1431"/>
                  <a:pt x="20766" y="1425"/>
                </a:cubicBezTo>
                <a:cubicBezTo>
                  <a:pt x="20799" y="1419"/>
                  <a:pt x="20833" y="1416"/>
                  <a:pt x="20866" y="1416"/>
                </a:cubicBezTo>
                <a:cubicBezTo>
                  <a:pt x="20904" y="1416"/>
                  <a:pt x="20937" y="1419"/>
                  <a:pt x="20966" y="1426"/>
                </a:cubicBezTo>
                <a:cubicBezTo>
                  <a:pt x="20995" y="1432"/>
                  <a:pt x="21019" y="1443"/>
                  <a:pt x="21040" y="1458"/>
                </a:cubicBezTo>
                <a:cubicBezTo>
                  <a:pt x="21061" y="1473"/>
                  <a:pt x="21076" y="1492"/>
                  <a:pt x="21087" y="1516"/>
                </a:cubicBezTo>
                <a:cubicBezTo>
                  <a:pt x="21098" y="1540"/>
                  <a:pt x="21103" y="1569"/>
                  <a:pt x="21103" y="1604"/>
                </a:cubicBezTo>
                <a:lnTo>
                  <a:pt x="21103" y="1975"/>
                </a:lnTo>
                <a:close/>
                <a:moveTo>
                  <a:pt x="21012" y="1840"/>
                </a:moveTo>
                <a:lnTo>
                  <a:pt x="21012" y="1688"/>
                </a:lnTo>
                <a:cubicBezTo>
                  <a:pt x="20984" y="1690"/>
                  <a:pt x="20951" y="1693"/>
                  <a:pt x="20913" y="1696"/>
                </a:cubicBezTo>
                <a:cubicBezTo>
                  <a:pt x="20875" y="1699"/>
                  <a:pt x="20845" y="1704"/>
                  <a:pt x="20823" y="1710"/>
                </a:cubicBezTo>
                <a:cubicBezTo>
                  <a:pt x="20796" y="1717"/>
                  <a:pt x="20775" y="1729"/>
                  <a:pt x="20759" y="1745"/>
                </a:cubicBezTo>
                <a:cubicBezTo>
                  <a:pt x="20742" y="1761"/>
                  <a:pt x="20734" y="1783"/>
                  <a:pt x="20734" y="1810"/>
                </a:cubicBezTo>
                <a:cubicBezTo>
                  <a:pt x="20734" y="1841"/>
                  <a:pt x="20744" y="1865"/>
                  <a:pt x="20763" y="1881"/>
                </a:cubicBezTo>
                <a:cubicBezTo>
                  <a:pt x="20782" y="1896"/>
                  <a:pt x="20810" y="1904"/>
                  <a:pt x="20849" y="1904"/>
                </a:cubicBezTo>
                <a:cubicBezTo>
                  <a:pt x="20881" y="1904"/>
                  <a:pt x="20910" y="1898"/>
                  <a:pt x="20937" y="1886"/>
                </a:cubicBezTo>
                <a:cubicBezTo>
                  <a:pt x="20964" y="1873"/>
                  <a:pt x="20989" y="1858"/>
                  <a:pt x="21012" y="1840"/>
                </a:cubicBezTo>
                <a:close/>
                <a:moveTo>
                  <a:pt x="21722" y="1913"/>
                </a:moveTo>
                <a:cubicBezTo>
                  <a:pt x="21722" y="2005"/>
                  <a:pt x="21701" y="2073"/>
                  <a:pt x="21659" y="2116"/>
                </a:cubicBezTo>
                <a:cubicBezTo>
                  <a:pt x="21617" y="2159"/>
                  <a:pt x="21552" y="2181"/>
                  <a:pt x="21465" y="2181"/>
                </a:cubicBezTo>
                <a:cubicBezTo>
                  <a:pt x="21436" y="2181"/>
                  <a:pt x="21408" y="2179"/>
                  <a:pt x="21381" y="2175"/>
                </a:cubicBezTo>
                <a:cubicBezTo>
                  <a:pt x="21353" y="2171"/>
                  <a:pt x="21326" y="2165"/>
                  <a:pt x="21299" y="2158"/>
                </a:cubicBezTo>
                <a:lnTo>
                  <a:pt x="21299" y="2064"/>
                </a:lnTo>
                <a:lnTo>
                  <a:pt x="21304" y="2064"/>
                </a:lnTo>
                <a:cubicBezTo>
                  <a:pt x="21319" y="2070"/>
                  <a:pt x="21343" y="2077"/>
                  <a:pt x="21375" y="2086"/>
                </a:cubicBezTo>
                <a:cubicBezTo>
                  <a:pt x="21408" y="2095"/>
                  <a:pt x="21440" y="2099"/>
                  <a:pt x="21473" y="2099"/>
                </a:cubicBezTo>
                <a:cubicBezTo>
                  <a:pt x="21504" y="2099"/>
                  <a:pt x="21530" y="2095"/>
                  <a:pt x="21551" y="2087"/>
                </a:cubicBezTo>
                <a:cubicBezTo>
                  <a:pt x="21572" y="2080"/>
                  <a:pt x="21588" y="2069"/>
                  <a:pt x="21599" y="2056"/>
                </a:cubicBezTo>
                <a:cubicBezTo>
                  <a:pt x="21610" y="2043"/>
                  <a:pt x="21618" y="2028"/>
                  <a:pt x="21623" y="2010"/>
                </a:cubicBezTo>
                <a:cubicBezTo>
                  <a:pt x="21628" y="1992"/>
                  <a:pt x="21630" y="1972"/>
                  <a:pt x="21630" y="1950"/>
                </a:cubicBezTo>
                <a:lnTo>
                  <a:pt x="21630" y="1900"/>
                </a:lnTo>
                <a:cubicBezTo>
                  <a:pt x="21603" y="1923"/>
                  <a:pt x="21576" y="1939"/>
                  <a:pt x="21551" y="1950"/>
                </a:cubicBezTo>
                <a:cubicBezTo>
                  <a:pt x="21526" y="1961"/>
                  <a:pt x="21494" y="1966"/>
                  <a:pt x="21455" y="1966"/>
                </a:cubicBezTo>
                <a:cubicBezTo>
                  <a:pt x="21390" y="1966"/>
                  <a:pt x="21338" y="1943"/>
                  <a:pt x="21299" y="1896"/>
                </a:cubicBezTo>
                <a:cubicBezTo>
                  <a:pt x="21261" y="1849"/>
                  <a:pt x="21242" y="1782"/>
                  <a:pt x="21242" y="1697"/>
                </a:cubicBezTo>
                <a:cubicBezTo>
                  <a:pt x="21242" y="1650"/>
                  <a:pt x="21249" y="1609"/>
                  <a:pt x="21262" y="1576"/>
                </a:cubicBezTo>
                <a:cubicBezTo>
                  <a:pt x="21275" y="1541"/>
                  <a:pt x="21293" y="1512"/>
                  <a:pt x="21316" y="1487"/>
                </a:cubicBezTo>
                <a:cubicBezTo>
                  <a:pt x="21337" y="1464"/>
                  <a:pt x="21363" y="1446"/>
                  <a:pt x="21393" y="1433"/>
                </a:cubicBezTo>
                <a:cubicBezTo>
                  <a:pt x="21423" y="1420"/>
                  <a:pt x="21453" y="1414"/>
                  <a:pt x="21483" y="1414"/>
                </a:cubicBezTo>
                <a:cubicBezTo>
                  <a:pt x="21515" y="1414"/>
                  <a:pt x="21542" y="1417"/>
                  <a:pt x="21563" y="1424"/>
                </a:cubicBezTo>
                <a:cubicBezTo>
                  <a:pt x="21584" y="1430"/>
                  <a:pt x="21607" y="1440"/>
                  <a:pt x="21630" y="1453"/>
                </a:cubicBezTo>
                <a:lnTo>
                  <a:pt x="21636" y="1429"/>
                </a:lnTo>
                <a:lnTo>
                  <a:pt x="21722" y="1429"/>
                </a:lnTo>
                <a:lnTo>
                  <a:pt x="21722" y="1913"/>
                </a:lnTo>
                <a:close/>
                <a:moveTo>
                  <a:pt x="21630" y="1825"/>
                </a:moveTo>
                <a:lnTo>
                  <a:pt x="21630" y="1527"/>
                </a:lnTo>
                <a:cubicBezTo>
                  <a:pt x="21606" y="1516"/>
                  <a:pt x="21583" y="1509"/>
                  <a:pt x="21562" y="1504"/>
                </a:cubicBezTo>
                <a:cubicBezTo>
                  <a:pt x="21541" y="1499"/>
                  <a:pt x="21521" y="1497"/>
                  <a:pt x="21500" y="1497"/>
                </a:cubicBezTo>
                <a:cubicBezTo>
                  <a:pt x="21449" y="1497"/>
                  <a:pt x="21409" y="1514"/>
                  <a:pt x="21380" y="1547"/>
                </a:cubicBezTo>
                <a:cubicBezTo>
                  <a:pt x="21351" y="1581"/>
                  <a:pt x="21337" y="1630"/>
                  <a:pt x="21337" y="1695"/>
                </a:cubicBezTo>
                <a:cubicBezTo>
                  <a:pt x="21337" y="1756"/>
                  <a:pt x="21348" y="1803"/>
                  <a:pt x="21369" y="1834"/>
                </a:cubicBezTo>
                <a:cubicBezTo>
                  <a:pt x="21390" y="1865"/>
                  <a:pt x="21426" y="1881"/>
                  <a:pt x="21476" y="1881"/>
                </a:cubicBezTo>
                <a:cubicBezTo>
                  <a:pt x="21503" y="1881"/>
                  <a:pt x="21529" y="1876"/>
                  <a:pt x="21556" y="1866"/>
                </a:cubicBezTo>
                <a:cubicBezTo>
                  <a:pt x="21583" y="1856"/>
                  <a:pt x="21608" y="1842"/>
                  <a:pt x="21630" y="1825"/>
                </a:cubicBezTo>
                <a:close/>
                <a:moveTo>
                  <a:pt x="22359" y="1711"/>
                </a:moveTo>
                <a:lnTo>
                  <a:pt x="21958" y="1711"/>
                </a:lnTo>
                <a:cubicBezTo>
                  <a:pt x="21958" y="1745"/>
                  <a:pt x="21963" y="1774"/>
                  <a:pt x="21973" y="1799"/>
                </a:cubicBezTo>
                <a:cubicBezTo>
                  <a:pt x="21983" y="1824"/>
                  <a:pt x="21997" y="1844"/>
                  <a:pt x="22014" y="1860"/>
                </a:cubicBezTo>
                <a:cubicBezTo>
                  <a:pt x="22031" y="1876"/>
                  <a:pt x="22051" y="1888"/>
                  <a:pt x="22074" y="1895"/>
                </a:cubicBezTo>
                <a:cubicBezTo>
                  <a:pt x="22097" y="1903"/>
                  <a:pt x="22123" y="1907"/>
                  <a:pt x="22151" y="1907"/>
                </a:cubicBezTo>
                <a:cubicBezTo>
                  <a:pt x="22188" y="1907"/>
                  <a:pt x="22226" y="1900"/>
                  <a:pt x="22263" y="1885"/>
                </a:cubicBezTo>
                <a:cubicBezTo>
                  <a:pt x="22301" y="1870"/>
                  <a:pt x="22328" y="1856"/>
                  <a:pt x="22344" y="1841"/>
                </a:cubicBezTo>
                <a:lnTo>
                  <a:pt x="22349" y="1841"/>
                </a:lnTo>
                <a:lnTo>
                  <a:pt x="22349" y="1941"/>
                </a:lnTo>
                <a:cubicBezTo>
                  <a:pt x="22318" y="1954"/>
                  <a:pt x="22286" y="1965"/>
                  <a:pt x="22254" y="1974"/>
                </a:cubicBezTo>
                <a:cubicBezTo>
                  <a:pt x="22222" y="1983"/>
                  <a:pt x="22188" y="1987"/>
                  <a:pt x="22152" y="1987"/>
                </a:cubicBezTo>
                <a:cubicBezTo>
                  <a:pt x="22062" y="1987"/>
                  <a:pt x="21991" y="1963"/>
                  <a:pt x="21940" y="1914"/>
                </a:cubicBezTo>
                <a:cubicBezTo>
                  <a:pt x="21889" y="1865"/>
                  <a:pt x="21864" y="1795"/>
                  <a:pt x="21864" y="1705"/>
                </a:cubicBezTo>
                <a:cubicBezTo>
                  <a:pt x="21864" y="1616"/>
                  <a:pt x="21888" y="1545"/>
                  <a:pt x="21937" y="1493"/>
                </a:cubicBezTo>
                <a:cubicBezTo>
                  <a:pt x="21986" y="1440"/>
                  <a:pt x="22050" y="1414"/>
                  <a:pt x="22129" y="1414"/>
                </a:cubicBezTo>
                <a:cubicBezTo>
                  <a:pt x="22203" y="1414"/>
                  <a:pt x="22260" y="1436"/>
                  <a:pt x="22299" y="1479"/>
                </a:cubicBezTo>
                <a:cubicBezTo>
                  <a:pt x="22339" y="1522"/>
                  <a:pt x="22359" y="1583"/>
                  <a:pt x="22359" y="1662"/>
                </a:cubicBezTo>
                <a:lnTo>
                  <a:pt x="22359" y="1711"/>
                </a:lnTo>
                <a:close/>
                <a:moveTo>
                  <a:pt x="22270" y="1641"/>
                </a:moveTo>
                <a:cubicBezTo>
                  <a:pt x="22270" y="1593"/>
                  <a:pt x="22258" y="1556"/>
                  <a:pt x="22234" y="1529"/>
                </a:cubicBezTo>
                <a:cubicBezTo>
                  <a:pt x="22210" y="1503"/>
                  <a:pt x="22174" y="1490"/>
                  <a:pt x="22125" y="1490"/>
                </a:cubicBezTo>
                <a:cubicBezTo>
                  <a:pt x="22076" y="1490"/>
                  <a:pt x="22036" y="1504"/>
                  <a:pt x="22007" y="1533"/>
                </a:cubicBezTo>
                <a:cubicBezTo>
                  <a:pt x="21978" y="1562"/>
                  <a:pt x="21961" y="1598"/>
                  <a:pt x="21958" y="1641"/>
                </a:cubicBezTo>
                <a:lnTo>
                  <a:pt x="22270" y="1641"/>
                </a:lnTo>
                <a:close/>
                <a:moveTo>
                  <a:pt x="23294" y="1975"/>
                </a:moveTo>
                <a:lnTo>
                  <a:pt x="23203" y="1975"/>
                </a:lnTo>
                <a:lnTo>
                  <a:pt x="23203" y="1664"/>
                </a:lnTo>
                <a:cubicBezTo>
                  <a:pt x="23203" y="1641"/>
                  <a:pt x="23202" y="1618"/>
                  <a:pt x="23199" y="1596"/>
                </a:cubicBezTo>
                <a:cubicBezTo>
                  <a:pt x="23197" y="1574"/>
                  <a:pt x="23193" y="1557"/>
                  <a:pt x="23186" y="1544"/>
                </a:cubicBezTo>
                <a:cubicBezTo>
                  <a:pt x="23179" y="1530"/>
                  <a:pt x="23168" y="1519"/>
                  <a:pt x="23154" y="1512"/>
                </a:cubicBezTo>
                <a:cubicBezTo>
                  <a:pt x="23140" y="1505"/>
                  <a:pt x="23120" y="1501"/>
                  <a:pt x="23093" y="1501"/>
                </a:cubicBezTo>
                <a:cubicBezTo>
                  <a:pt x="23068" y="1501"/>
                  <a:pt x="23042" y="1508"/>
                  <a:pt x="23016" y="1521"/>
                </a:cubicBezTo>
                <a:cubicBezTo>
                  <a:pt x="22991" y="1534"/>
                  <a:pt x="22965" y="1550"/>
                  <a:pt x="22939" y="1570"/>
                </a:cubicBezTo>
                <a:cubicBezTo>
                  <a:pt x="22940" y="1577"/>
                  <a:pt x="22940" y="1586"/>
                  <a:pt x="22941" y="1596"/>
                </a:cubicBezTo>
                <a:cubicBezTo>
                  <a:pt x="22942" y="1606"/>
                  <a:pt x="22942" y="1616"/>
                  <a:pt x="22942" y="1625"/>
                </a:cubicBezTo>
                <a:lnTo>
                  <a:pt x="22942" y="1975"/>
                </a:lnTo>
                <a:lnTo>
                  <a:pt x="22851" y="1975"/>
                </a:lnTo>
                <a:lnTo>
                  <a:pt x="22851" y="1664"/>
                </a:lnTo>
                <a:cubicBezTo>
                  <a:pt x="22851" y="1640"/>
                  <a:pt x="22850" y="1617"/>
                  <a:pt x="22847" y="1596"/>
                </a:cubicBezTo>
                <a:cubicBezTo>
                  <a:pt x="22845" y="1574"/>
                  <a:pt x="22841" y="1556"/>
                  <a:pt x="22834" y="1543"/>
                </a:cubicBezTo>
                <a:cubicBezTo>
                  <a:pt x="22827" y="1529"/>
                  <a:pt x="22816" y="1519"/>
                  <a:pt x="22802" y="1512"/>
                </a:cubicBezTo>
                <a:cubicBezTo>
                  <a:pt x="22788" y="1505"/>
                  <a:pt x="22768" y="1501"/>
                  <a:pt x="22741" y="1501"/>
                </a:cubicBezTo>
                <a:cubicBezTo>
                  <a:pt x="22716" y="1501"/>
                  <a:pt x="22691" y="1507"/>
                  <a:pt x="22666" y="1520"/>
                </a:cubicBezTo>
                <a:cubicBezTo>
                  <a:pt x="22641" y="1533"/>
                  <a:pt x="22615" y="1548"/>
                  <a:pt x="22590" y="1567"/>
                </a:cubicBezTo>
                <a:lnTo>
                  <a:pt x="22590" y="1975"/>
                </a:lnTo>
                <a:lnTo>
                  <a:pt x="22499" y="1975"/>
                </a:lnTo>
                <a:lnTo>
                  <a:pt x="22499" y="1429"/>
                </a:lnTo>
                <a:lnTo>
                  <a:pt x="22590" y="1429"/>
                </a:lnTo>
                <a:lnTo>
                  <a:pt x="22590" y="1490"/>
                </a:lnTo>
                <a:cubicBezTo>
                  <a:pt x="22619" y="1466"/>
                  <a:pt x="22647" y="1447"/>
                  <a:pt x="22676" y="1434"/>
                </a:cubicBezTo>
                <a:cubicBezTo>
                  <a:pt x="22705" y="1421"/>
                  <a:pt x="22735" y="1414"/>
                  <a:pt x="22767" y="1414"/>
                </a:cubicBezTo>
                <a:cubicBezTo>
                  <a:pt x="22804" y="1414"/>
                  <a:pt x="22836" y="1422"/>
                  <a:pt x="22861" y="1437"/>
                </a:cubicBezTo>
                <a:cubicBezTo>
                  <a:pt x="22887" y="1453"/>
                  <a:pt x="22906" y="1475"/>
                  <a:pt x="22919" y="1502"/>
                </a:cubicBezTo>
                <a:cubicBezTo>
                  <a:pt x="22956" y="1471"/>
                  <a:pt x="22990" y="1449"/>
                  <a:pt x="23021" y="1435"/>
                </a:cubicBezTo>
                <a:cubicBezTo>
                  <a:pt x="23052" y="1421"/>
                  <a:pt x="23084" y="1414"/>
                  <a:pt x="23119" y="1414"/>
                </a:cubicBezTo>
                <a:cubicBezTo>
                  <a:pt x="23179" y="1414"/>
                  <a:pt x="23223" y="1432"/>
                  <a:pt x="23252" y="1469"/>
                </a:cubicBezTo>
                <a:cubicBezTo>
                  <a:pt x="23280" y="1505"/>
                  <a:pt x="23294" y="1556"/>
                  <a:pt x="23294" y="1621"/>
                </a:cubicBezTo>
                <a:lnTo>
                  <a:pt x="23294" y="1975"/>
                </a:lnTo>
                <a:close/>
                <a:moveTo>
                  <a:pt x="23928" y="1711"/>
                </a:moveTo>
                <a:lnTo>
                  <a:pt x="23526" y="1711"/>
                </a:lnTo>
                <a:cubicBezTo>
                  <a:pt x="23526" y="1745"/>
                  <a:pt x="23531" y="1774"/>
                  <a:pt x="23541" y="1799"/>
                </a:cubicBezTo>
                <a:cubicBezTo>
                  <a:pt x="23551" y="1824"/>
                  <a:pt x="23565" y="1844"/>
                  <a:pt x="23583" y="1860"/>
                </a:cubicBezTo>
                <a:cubicBezTo>
                  <a:pt x="23600" y="1876"/>
                  <a:pt x="23620" y="1888"/>
                  <a:pt x="23643" y="1895"/>
                </a:cubicBezTo>
                <a:cubicBezTo>
                  <a:pt x="23666" y="1903"/>
                  <a:pt x="23692" y="1907"/>
                  <a:pt x="23720" y="1907"/>
                </a:cubicBezTo>
                <a:cubicBezTo>
                  <a:pt x="23757" y="1907"/>
                  <a:pt x="23794" y="1900"/>
                  <a:pt x="23832" y="1885"/>
                </a:cubicBezTo>
                <a:cubicBezTo>
                  <a:pt x="23869" y="1870"/>
                  <a:pt x="23896" y="1856"/>
                  <a:pt x="23912" y="1841"/>
                </a:cubicBezTo>
                <a:lnTo>
                  <a:pt x="23917" y="1841"/>
                </a:lnTo>
                <a:lnTo>
                  <a:pt x="23917" y="1941"/>
                </a:lnTo>
                <a:cubicBezTo>
                  <a:pt x="23886" y="1954"/>
                  <a:pt x="23855" y="1965"/>
                  <a:pt x="23822" y="1974"/>
                </a:cubicBezTo>
                <a:cubicBezTo>
                  <a:pt x="23790" y="1983"/>
                  <a:pt x="23756" y="1987"/>
                  <a:pt x="23721" y="1987"/>
                </a:cubicBezTo>
                <a:cubicBezTo>
                  <a:pt x="23630" y="1987"/>
                  <a:pt x="23560" y="1963"/>
                  <a:pt x="23509" y="1914"/>
                </a:cubicBezTo>
                <a:cubicBezTo>
                  <a:pt x="23458" y="1865"/>
                  <a:pt x="23433" y="1795"/>
                  <a:pt x="23433" y="1705"/>
                </a:cubicBezTo>
                <a:cubicBezTo>
                  <a:pt x="23433" y="1616"/>
                  <a:pt x="23457" y="1545"/>
                  <a:pt x="23506" y="1493"/>
                </a:cubicBezTo>
                <a:cubicBezTo>
                  <a:pt x="23555" y="1440"/>
                  <a:pt x="23619" y="1414"/>
                  <a:pt x="23698" y="1414"/>
                </a:cubicBezTo>
                <a:cubicBezTo>
                  <a:pt x="23771" y="1414"/>
                  <a:pt x="23828" y="1436"/>
                  <a:pt x="23868" y="1479"/>
                </a:cubicBezTo>
                <a:cubicBezTo>
                  <a:pt x="23908" y="1522"/>
                  <a:pt x="23928" y="1583"/>
                  <a:pt x="23928" y="1662"/>
                </a:cubicBezTo>
                <a:lnTo>
                  <a:pt x="23928" y="1711"/>
                </a:lnTo>
                <a:close/>
                <a:moveTo>
                  <a:pt x="23838" y="1641"/>
                </a:moveTo>
                <a:cubicBezTo>
                  <a:pt x="23838" y="1593"/>
                  <a:pt x="23826" y="1556"/>
                  <a:pt x="23802" y="1529"/>
                </a:cubicBezTo>
                <a:cubicBezTo>
                  <a:pt x="23778" y="1503"/>
                  <a:pt x="23742" y="1490"/>
                  <a:pt x="23693" y="1490"/>
                </a:cubicBezTo>
                <a:cubicBezTo>
                  <a:pt x="23644" y="1490"/>
                  <a:pt x="23604" y="1504"/>
                  <a:pt x="23575" y="1533"/>
                </a:cubicBezTo>
                <a:cubicBezTo>
                  <a:pt x="23546" y="1562"/>
                  <a:pt x="23530" y="1598"/>
                  <a:pt x="23526" y="1641"/>
                </a:cubicBezTo>
                <a:lnTo>
                  <a:pt x="23838" y="1641"/>
                </a:lnTo>
                <a:close/>
                <a:moveTo>
                  <a:pt x="24523" y="1975"/>
                </a:moveTo>
                <a:lnTo>
                  <a:pt x="24431" y="1975"/>
                </a:lnTo>
                <a:lnTo>
                  <a:pt x="24431" y="1664"/>
                </a:lnTo>
                <a:cubicBezTo>
                  <a:pt x="24431" y="1639"/>
                  <a:pt x="24430" y="1615"/>
                  <a:pt x="24427" y="1594"/>
                </a:cubicBezTo>
                <a:cubicBezTo>
                  <a:pt x="24424" y="1572"/>
                  <a:pt x="24418" y="1555"/>
                  <a:pt x="24411" y="1542"/>
                </a:cubicBezTo>
                <a:cubicBezTo>
                  <a:pt x="24402" y="1528"/>
                  <a:pt x="24390" y="1518"/>
                  <a:pt x="24375" y="1512"/>
                </a:cubicBezTo>
                <a:cubicBezTo>
                  <a:pt x="24360" y="1505"/>
                  <a:pt x="24341" y="1501"/>
                  <a:pt x="24316" y="1501"/>
                </a:cubicBezTo>
                <a:cubicBezTo>
                  <a:pt x="24291" y="1501"/>
                  <a:pt x="24264" y="1507"/>
                  <a:pt x="24237" y="1520"/>
                </a:cubicBezTo>
                <a:cubicBezTo>
                  <a:pt x="24210" y="1533"/>
                  <a:pt x="24184" y="1548"/>
                  <a:pt x="24159" y="1567"/>
                </a:cubicBezTo>
                <a:lnTo>
                  <a:pt x="24159" y="1975"/>
                </a:lnTo>
                <a:lnTo>
                  <a:pt x="24067" y="1975"/>
                </a:lnTo>
                <a:lnTo>
                  <a:pt x="24067" y="1429"/>
                </a:lnTo>
                <a:lnTo>
                  <a:pt x="24159" y="1429"/>
                </a:lnTo>
                <a:lnTo>
                  <a:pt x="24159" y="1490"/>
                </a:lnTo>
                <a:cubicBezTo>
                  <a:pt x="24188" y="1466"/>
                  <a:pt x="24217" y="1447"/>
                  <a:pt x="24248" y="1434"/>
                </a:cubicBezTo>
                <a:cubicBezTo>
                  <a:pt x="24278" y="1421"/>
                  <a:pt x="24309" y="1414"/>
                  <a:pt x="24342" y="1414"/>
                </a:cubicBezTo>
                <a:cubicBezTo>
                  <a:pt x="24401" y="1414"/>
                  <a:pt x="24446" y="1432"/>
                  <a:pt x="24477" y="1467"/>
                </a:cubicBezTo>
                <a:cubicBezTo>
                  <a:pt x="24508" y="1502"/>
                  <a:pt x="24523" y="1554"/>
                  <a:pt x="24523" y="1621"/>
                </a:cubicBezTo>
                <a:lnTo>
                  <a:pt x="24523" y="1975"/>
                </a:lnTo>
                <a:close/>
                <a:moveTo>
                  <a:pt x="24983" y="1970"/>
                </a:moveTo>
                <a:cubicBezTo>
                  <a:pt x="24966" y="1975"/>
                  <a:pt x="24947" y="1978"/>
                  <a:pt x="24926" y="1981"/>
                </a:cubicBezTo>
                <a:cubicBezTo>
                  <a:pt x="24906" y="1984"/>
                  <a:pt x="24888" y="1985"/>
                  <a:pt x="24872" y="1985"/>
                </a:cubicBezTo>
                <a:cubicBezTo>
                  <a:pt x="24817" y="1985"/>
                  <a:pt x="24774" y="1970"/>
                  <a:pt x="24745" y="1940"/>
                </a:cubicBezTo>
                <a:cubicBezTo>
                  <a:pt x="24716" y="1910"/>
                  <a:pt x="24702" y="1862"/>
                  <a:pt x="24702" y="1796"/>
                </a:cubicBezTo>
                <a:lnTo>
                  <a:pt x="24702" y="1506"/>
                </a:lnTo>
                <a:lnTo>
                  <a:pt x="24640" y="1506"/>
                </a:lnTo>
                <a:lnTo>
                  <a:pt x="24640" y="1429"/>
                </a:lnTo>
                <a:lnTo>
                  <a:pt x="24702" y="1429"/>
                </a:lnTo>
                <a:lnTo>
                  <a:pt x="24702" y="1272"/>
                </a:lnTo>
                <a:lnTo>
                  <a:pt x="24793" y="1272"/>
                </a:lnTo>
                <a:lnTo>
                  <a:pt x="24793" y="1429"/>
                </a:lnTo>
                <a:lnTo>
                  <a:pt x="24983" y="1429"/>
                </a:lnTo>
                <a:lnTo>
                  <a:pt x="24983" y="1506"/>
                </a:lnTo>
                <a:lnTo>
                  <a:pt x="24793" y="1506"/>
                </a:lnTo>
                <a:lnTo>
                  <a:pt x="24793" y="1755"/>
                </a:lnTo>
                <a:cubicBezTo>
                  <a:pt x="24793" y="1784"/>
                  <a:pt x="24794" y="1806"/>
                  <a:pt x="24795" y="1822"/>
                </a:cubicBezTo>
                <a:cubicBezTo>
                  <a:pt x="24796" y="1838"/>
                  <a:pt x="24801" y="1853"/>
                  <a:pt x="24809" y="1867"/>
                </a:cubicBezTo>
                <a:cubicBezTo>
                  <a:pt x="24816" y="1880"/>
                  <a:pt x="24826" y="1890"/>
                  <a:pt x="24839" y="1896"/>
                </a:cubicBezTo>
                <a:cubicBezTo>
                  <a:pt x="24851" y="1902"/>
                  <a:pt x="24870" y="1905"/>
                  <a:pt x="24896" y="1905"/>
                </a:cubicBezTo>
                <a:cubicBezTo>
                  <a:pt x="24911" y="1905"/>
                  <a:pt x="24926" y="1903"/>
                  <a:pt x="24943" y="1898"/>
                </a:cubicBezTo>
                <a:cubicBezTo>
                  <a:pt x="24959" y="1894"/>
                  <a:pt x="24971" y="1890"/>
                  <a:pt x="24978" y="1887"/>
                </a:cubicBezTo>
                <a:lnTo>
                  <a:pt x="24983" y="1887"/>
                </a:lnTo>
                <a:lnTo>
                  <a:pt x="24983" y="1970"/>
                </a:lnTo>
                <a:close/>
              </a:path>
              <a:path w="24983" h="4421" extrusionOk="0">
                <a:moveTo>
                  <a:pt x="866" y="3190"/>
                </a:moveTo>
                <a:lnTo>
                  <a:pt x="774" y="3190"/>
                </a:lnTo>
                <a:lnTo>
                  <a:pt x="774" y="2879"/>
                </a:lnTo>
                <a:cubicBezTo>
                  <a:pt x="774" y="2856"/>
                  <a:pt x="773" y="2833"/>
                  <a:pt x="771" y="2812"/>
                </a:cubicBezTo>
                <a:cubicBezTo>
                  <a:pt x="769" y="2790"/>
                  <a:pt x="765" y="2772"/>
                  <a:pt x="758" y="2759"/>
                </a:cubicBezTo>
                <a:cubicBezTo>
                  <a:pt x="751" y="2745"/>
                  <a:pt x="740" y="2735"/>
                  <a:pt x="726" y="2728"/>
                </a:cubicBezTo>
                <a:cubicBezTo>
                  <a:pt x="712" y="2721"/>
                  <a:pt x="692" y="2717"/>
                  <a:pt x="665" y="2717"/>
                </a:cubicBezTo>
                <a:cubicBezTo>
                  <a:pt x="639" y="2717"/>
                  <a:pt x="613" y="2723"/>
                  <a:pt x="588" y="2736"/>
                </a:cubicBezTo>
                <a:cubicBezTo>
                  <a:pt x="562" y="2749"/>
                  <a:pt x="536" y="2765"/>
                  <a:pt x="511" y="2785"/>
                </a:cubicBezTo>
                <a:cubicBezTo>
                  <a:pt x="512" y="2792"/>
                  <a:pt x="512" y="2801"/>
                  <a:pt x="513" y="2811"/>
                </a:cubicBezTo>
                <a:cubicBezTo>
                  <a:pt x="514" y="2821"/>
                  <a:pt x="514" y="2831"/>
                  <a:pt x="514" y="2841"/>
                </a:cubicBezTo>
                <a:lnTo>
                  <a:pt x="514" y="3190"/>
                </a:lnTo>
                <a:lnTo>
                  <a:pt x="422" y="3190"/>
                </a:lnTo>
                <a:lnTo>
                  <a:pt x="422" y="2879"/>
                </a:lnTo>
                <a:cubicBezTo>
                  <a:pt x="422" y="2855"/>
                  <a:pt x="421" y="2832"/>
                  <a:pt x="419" y="2811"/>
                </a:cubicBezTo>
                <a:cubicBezTo>
                  <a:pt x="417" y="2789"/>
                  <a:pt x="413" y="2772"/>
                  <a:pt x="406" y="2759"/>
                </a:cubicBezTo>
                <a:cubicBezTo>
                  <a:pt x="399" y="2745"/>
                  <a:pt x="388" y="2734"/>
                  <a:pt x="374" y="2727"/>
                </a:cubicBezTo>
                <a:cubicBezTo>
                  <a:pt x="360" y="2720"/>
                  <a:pt x="340" y="2717"/>
                  <a:pt x="313" y="2717"/>
                </a:cubicBezTo>
                <a:cubicBezTo>
                  <a:pt x="288" y="2717"/>
                  <a:pt x="262" y="2723"/>
                  <a:pt x="237" y="2735"/>
                </a:cubicBezTo>
                <a:cubicBezTo>
                  <a:pt x="212" y="2748"/>
                  <a:pt x="187" y="2764"/>
                  <a:pt x="162" y="2783"/>
                </a:cubicBezTo>
                <a:lnTo>
                  <a:pt x="162" y="3190"/>
                </a:lnTo>
                <a:lnTo>
                  <a:pt x="70" y="3190"/>
                </a:lnTo>
                <a:lnTo>
                  <a:pt x="70" y="2645"/>
                </a:lnTo>
                <a:lnTo>
                  <a:pt x="162" y="2645"/>
                </a:lnTo>
                <a:lnTo>
                  <a:pt x="162" y="2705"/>
                </a:lnTo>
                <a:cubicBezTo>
                  <a:pt x="191" y="2681"/>
                  <a:pt x="219" y="2662"/>
                  <a:pt x="248" y="2649"/>
                </a:cubicBezTo>
                <a:cubicBezTo>
                  <a:pt x="277" y="2636"/>
                  <a:pt x="307" y="2629"/>
                  <a:pt x="339" y="2629"/>
                </a:cubicBezTo>
                <a:cubicBezTo>
                  <a:pt x="376" y="2629"/>
                  <a:pt x="408" y="2637"/>
                  <a:pt x="433" y="2653"/>
                </a:cubicBezTo>
                <a:cubicBezTo>
                  <a:pt x="459" y="2668"/>
                  <a:pt x="478" y="2690"/>
                  <a:pt x="491" y="2718"/>
                </a:cubicBezTo>
                <a:cubicBezTo>
                  <a:pt x="528" y="2687"/>
                  <a:pt x="562" y="2664"/>
                  <a:pt x="593" y="2650"/>
                </a:cubicBezTo>
                <a:cubicBezTo>
                  <a:pt x="624" y="2636"/>
                  <a:pt x="656" y="2629"/>
                  <a:pt x="691" y="2629"/>
                </a:cubicBezTo>
                <a:cubicBezTo>
                  <a:pt x="751" y="2629"/>
                  <a:pt x="795" y="2647"/>
                  <a:pt x="823" y="2684"/>
                </a:cubicBezTo>
                <a:cubicBezTo>
                  <a:pt x="852" y="2720"/>
                  <a:pt x="866" y="2771"/>
                  <a:pt x="866" y="2836"/>
                </a:cubicBezTo>
                <a:lnTo>
                  <a:pt x="866" y="3190"/>
                </a:lnTo>
                <a:close/>
                <a:moveTo>
                  <a:pt x="1467" y="3190"/>
                </a:moveTo>
                <a:lnTo>
                  <a:pt x="1375" y="3190"/>
                </a:lnTo>
                <a:lnTo>
                  <a:pt x="1375" y="3132"/>
                </a:lnTo>
                <a:cubicBezTo>
                  <a:pt x="1367" y="3137"/>
                  <a:pt x="1356" y="3145"/>
                  <a:pt x="1342" y="3155"/>
                </a:cubicBezTo>
                <a:cubicBezTo>
                  <a:pt x="1329" y="3165"/>
                  <a:pt x="1315" y="3173"/>
                  <a:pt x="1302" y="3179"/>
                </a:cubicBezTo>
                <a:cubicBezTo>
                  <a:pt x="1287" y="3186"/>
                  <a:pt x="1269" y="3192"/>
                  <a:pt x="1250" y="3197"/>
                </a:cubicBezTo>
                <a:cubicBezTo>
                  <a:pt x="1230" y="3202"/>
                  <a:pt x="1207" y="3205"/>
                  <a:pt x="1180" y="3205"/>
                </a:cubicBezTo>
                <a:cubicBezTo>
                  <a:pt x="1131" y="3205"/>
                  <a:pt x="1089" y="3189"/>
                  <a:pt x="1055" y="3156"/>
                </a:cubicBezTo>
                <a:cubicBezTo>
                  <a:pt x="1020" y="3123"/>
                  <a:pt x="1003" y="3082"/>
                  <a:pt x="1003" y="3032"/>
                </a:cubicBezTo>
                <a:cubicBezTo>
                  <a:pt x="1003" y="2991"/>
                  <a:pt x="1012" y="2957"/>
                  <a:pt x="1030" y="2931"/>
                </a:cubicBezTo>
                <a:cubicBezTo>
                  <a:pt x="1048" y="2906"/>
                  <a:pt x="1073" y="2886"/>
                  <a:pt x="1106" y="2871"/>
                </a:cubicBezTo>
                <a:cubicBezTo>
                  <a:pt x="1139" y="2856"/>
                  <a:pt x="1179" y="2846"/>
                  <a:pt x="1226" y="2841"/>
                </a:cubicBezTo>
                <a:cubicBezTo>
                  <a:pt x="1272" y="2836"/>
                  <a:pt x="1322" y="2832"/>
                  <a:pt x="1375" y="2830"/>
                </a:cubicBezTo>
                <a:lnTo>
                  <a:pt x="1375" y="2815"/>
                </a:lnTo>
                <a:cubicBezTo>
                  <a:pt x="1375" y="2794"/>
                  <a:pt x="1371" y="2777"/>
                  <a:pt x="1364" y="2764"/>
                </a:cubicBezTo>
                <a:cubicBezTo>
                  <a:pt x="1357" y="2750"/>
                  <a:pt x="1347" y="2739"/>
                  <a:pt x="1333" y="2731"/>
                </a:cubicBezTo>
                <a:cubicBezTo>
                  <a:pt x="1320" y="2724"/>
                  <a:pt x="1304" y="2719"/>
                  <a:pt x="1286" y="2716"/>
                </a:cubicBezTo>
                <a:cubicBezTo>
                  <a:pt x="1268" y="2713"/>
                  <a:pt x="1249" y="2712"/>
                  <a:pt x="1229" y="2712"/>
                </a:cubicBezTo>
                <a:cubicBezTo>
                  <a:pt x="1205" y="2712"/>
                  <a:pt x="1178" y="2715"/>
                  <a:pt x="1148" y="2722"/>
                </a:cubicBezTo>
                <a:cubicBezTo>
                  <a:pt x="1119" y="2728"/>
                  <a:pt x="1088" y="2737"/>
                  <a:pt x="1057" y="2750"/>
                </a:cubicBezTo>
                <a:lnTo>
                  <a:pt x="1052" y="2750"/>
                </a:lnTo>
                <a:lnTo>
                  <a:pt x="1052" y="2656"/>
                </a:lnTo>
                <a:cubicBezTo>
                  <a:pt x="1070" y="2651"/>
                  <a:pt x="1096" y="2646"/>
                  <a:pt x="1129" y="2640"/>
                </a:cubicBezTo>
                <a:cubicBezTo>
                  <a:pt x="1163" y="2634"/>
                  <a:pt x="1196" y="2631"/>
                  <a:pt x="1229" y="2631"/>
                </a:cubicBezTo>
                <a:cubicBezTo>
                  <a:pt x="1268" y="2631"/>
                  <a:pt x="1301" y="2634"/>
                  <a:pt x="1330" y="2641"/>
                </a:cubicBezTo>
                <a:cubicBezTo>
                  <a:pt x="1359" y="2647"/>
                  <a:pt x="1383" y="2658"/>
                  <a:pt x="1404" y="2673"/>
                </a:cubicBezTo>
                <a:cubicBezTo>
                  <a:pt x="1425" y="2688"/>
                  <a:pt x="1440" y="2708"/>
                  <a:pt x="1451" y="2731"/>
                </a:cubicBezTo>
                <a:cubicBezTo>
                  <a:pt x="1462" y="2755"/>
                  <a:pt x="1467" y="2785"/>
                  <a:pt x="1467" y="2820"/>
                </a:cubicBezTo>
                <a:lnTo>
                  <a:pt x="1467" y="3190"/>
                </a:lnTo>
                <a:close/>
                <a:moveTo>
                  <a:pt x="1375" y="3056"/>
                </a:moveTo>
                <a:lnTo>
                  <a:pt x="1375" y="2904"/>
                </a:lnTo>
                <a:cubicBezTo>
                  <a:pt x="1347" y="2905"/>
                  <a:pt x="1314" y="2908"/>
                  <a:pt x="1277" y="2911"/>
                </a:cubicBezTo>
                <a:cubicBezTo>
                  <a:pt x="1239" y="2914"/>
                  <a:pt x="1209" y="2919"/>
                  <a:pt x="1187" y="2925"/>
                </a:cubicBezTo>
                <a:cubicBezTo>
                  <a:pt x="1160" y="2933"/>
                  <a:pt x="1139" y="2945"/>
                  <a:pt x="1123" y="2960"/>
                </a:cubicBezTo>
                <a:cubicBezTo>
                  <a:pt x="1106" y="2976"/>
                  <a:pt x="1098" y="2998"/>
                  <a:pt x="1098" y="3025"/>
                </a:cubicBezTo>
                <a:cubicBezTo>
                  <a:pt x="1098" y="3056"/>
                  <a:pt x="1107" y="3080"/>
                  <a:pt x="1126" y="3096"/>
                </a:cubicBezTo>
                <a:cubicBezTo>
                  <a:pt x="1145" y="3112"/>
                  <a:pt x="1174" y="3120"/>
                  <a:pt x="1213" y="3120"/>
                </a:cubicBezTo>
                <a:cubicBezTo>
                  <a:pt x="1245" y="3120"/>
                  <a:pt x="1274" y="3114"/>
                  <a:pt x="1301" y="3101"/>
                </a:cubicBezTo>
                <a:cubicBezTo>
                  <a:pt x="1328" y="3088"/>
                  <a:pt x="1352" y="3073"/>
                  <a:pt x="1375" y="3056"/>
                </a:cubicBezTo>
                <a:close/>
                <a:moveTo>
                  <a:pt x="2139" y="3190"/>
                </a:moveTo>
                <a:lnTo>
                  <a:pt x="2018" y="3190"/>
                </a:lnTo>
                <a:lnTo>
                  <a:pt x="1799" y="2951"/>
                </a:lnTo>
                <a:lnTo>
                  <a:pt x="1739" y="3008"/>
                </a:lnTo>
                <a:lnTo>
                  <a:pt x="1739" y="3190"/>
                </a:lnTo>
                <a:lnTo>
                  <a:pt x="1647" y="3190"/>
                </a:lnTo>
                <a:lnTo>
                  <a:pt x="1647" y="2430"/>
                </a:lnTo>
                <a:lnTo>
                  <a:pt x="1739" y="2430"/>
                </a:lnTo>
                <a:lnTo>
                  <a:pt x="1739" y="2917"/>
                </a:lnTo>
                <a:lnTo>
                  <a:pt x="2004" y="2645"/>
                </a:lnTo>
                <a:lnTo>
                  <a:pt x="2120" y="2645"/>
                </a:lnTo>
                <a:lnTo>
                  <a:pt x="1867" y="2896"/>
                </a:lnTo>
                <a:lnTo>
                  <a:pt x="2139" y="3190"/>
                </a:lnTo>
                <a:close/>
                <a:moveTo>
                  <a:pt x="2692" y="2927"/>
                </a:moveTo>
                <a:lnTo>
                  <a:pt x="2290" y="2927"/>
                </a:lnTo>
                <a:cubicBezTo>
                  <a:pt x="2290" y="2960"/>
                  <a:pt x="2295" y="2989"/>
                  <a:pt x="2305" y="3014"/>
                </a:cubicBezTo>
                <a:cubicBezTo>
                  <a:pt x="2315" y="3039"/>
                  <a:pt x="2329" y="3060"/>
                  <a:pt x="2347" y="3076"/>
                </a:cubicBezTo>
                <a:cubicBezTo>
                  <a:pt x="2364" y="3091"/>
                  <a:pt x="2384" y="3103"/>
                  <a:pt x="2407" y="3111"/>
                </a:cubicBezTo>
                <a:cubicBezTo>
                  <a:pt x="2430" y="3119"/>
                  <a:pt x="2456" y="3123"/>
                  <a:pt x="2484" y="3123"/>
                </a:cubicBezTo>
                <a:cubicBezTo>
                  <a:pt x="2521" y="3123"/>
                  <a:pt x="2559" y="3115"/>
                  <a:pt x="2596" y="3100"/>
                </a:cubicBezTo>
                <a:cubicBezTo>
                  <a:pt x="2633" y="3085"/>
                  <a:pt x="2660" y="3071"/>
                  <a:pt x="2676" y="3057"/>
                </a:cubicBezTo>
                <a:lnTo>
                  <a:pt x="2681" y="3057"/>
                </a:lnTo>
                <a:lnTo>
                  <a:pt x="2681" y="3157"/>
                </a:lnTo>
                <a:cubicBezTo>
                  <a:pt x="2650" y="3170"/>
                  <a:pt x="2619" y="3180"/>
                  <a:pt x="2586" y="3189"/>
                </a:cubicBezTo>
                <a:cubicBezTo>
                  <a:pt x="2554" y="3198"/>
                  <a:pt x="2520" y="3203"/>
                  <a:pt x="2485" y="3203"/>
                </a:cubicBezTo>
                <a:cubicBezTo>
                  <a:pt x="2394" y="3203"/>
                  <a:pt x="2324" y="3178"/>
                  <a:pt x="2273" y="3129"/>
                </a:cubicBezTo>
                <a:cubicBezTo>
                  <a:pt x="2222" y="3080"/>
                  <a:pt x="2197" y="3011"/>
                  <a:pt x="2197" y="2920"/>
                </a:cubicBezTo>
                <a:cubicBezTo>
                  <a:pt x="2197" y="2831"/>
                  <a:pt x="2221" y="2761"/>
                  <a:pt x="2270" y="2708"/>
                </a:cubicBezTo>
                <a:cubicBezTo>
                  <a:pt x="2319" y="2655"/>
                  <a:pt x="2383" y="2629"/>
                  <a:pt x="2462" y="2629"/>
                </a:cubicBezTo>
                <a:cubicBezTo>
                  <a:pt x="2535" y="2629"/>
                  <a:pt x="2592" y="2651"/>
                  <a:pt x="2632" y="2694"/>
                </a:cubicBezTo>
                <a:cubicBezTo>
                  <a:pt x="2672" y="2737"/>
                  <a:pt x="2692" y="2798"/>
                  <a:pt x="2692" y="2877"/>
                </a:cubicBezTo>
                <a:lnTo>
                  <a:pt x="2692" y="2927"/>
                </a:lnTo>
                <a:close/>
                <a:moveTo>
                  <a:pt x="2603" y="2856"/>
                </a:moveTo>
                <a:cubicBezTo>
                  <a:pt x="2602" y="2808"/>
                  <a:pt x="2590" y="2771"/>
                  <a:pt x="2566" y="2745"/>
                </a:cubicBezTo>
                <a:cubicBezTo>
                  <a:pt x="2542" y="2718"/>
                  <a:pt x="2506" y="2705"/>
                  <a:pt x="2457" y="2705"/>
                </a:cubicBezTo>
                <a:cubicBezTo>
                  <a:pt x="2408" y="2705"/>
                  <a:pt x="2369" y="2720"/>
                  <a:pt x="2340" y="2749"/>
                </a:cubicBezTo>
                <a:cubicBezTo>
                  <a:pt x="2311" y="2778"/>
                  <a:pt x="2294" y="2813"/>
                  <a:pt x="2290" y="2856"/>
                </a:cubicBezTo>
                <a:lnTo>
                  <a:pt x="2603" y="2856"/>
                </a:lnTo>
                <a:close/>
                <a:moveTo>
                  <a:pt x="3639" y="3190"/>
                </a:moveTo>
                <a:lnTo>
                  <a:pt x="3547" y="3190"/>
                </a:lnTo>
                <a:lnTo>
                  <a:pt x="3547" y="2879"/>
                </a:lnTo>
                <a:cubicBezTo>
                  <a:pt x="3547" y="2854"/>
                  <a:pt x="3545" y="2831"/>
                  <a:pt x="3542" y="2809"/>
                </a:cubicBezTo>
                <a:cubicBezTo>
                  <a:pt x="3539" y="2787"/>
                  <a:pt x="3534" y="2770"/>
                  <a:pt x="3526" y="2757"/>
                </a:cubicBezTo>
                <a:cubicBezTo>
                  <a:pt x="3518" y="2744"/>
                  <a:pt x="3506" y="2734"/>
                  <a:pt x="3491" y="2727"/>
                </a:cubicBezTo>
                <a:cubicBezTo>
                  <a:pt x="3476" y="2720"/>
                  <a:pt x="3456" y="2717"/>
                  <a:pt x="3432" y="2717"/>
                </a:cubicBezTo>
                <a:cubicBezTo>
                  <a:pt x="3407" y="2717"/>
                  <a:pt x="3380" y="2723"/>
                  <a:pt x="3353" y="2735"/>
                </a:cubicBezTo>
                <a:cubicBezTo>
                  <a:pt x="3326" y="2748"/>
                  <a:pt x="3299" y="2764"/>
                  <a:pt x="3274" y="2783"/>
                </a:cubicBezTo>
                <a:lnTo>
                  <a:pt x="3274" y="3190"/>
                </a:lnTo>
                <a:lnTo>
                  <a:pt x="3183" y="3190"/>
                </a:lnTo>
                <a:lnTo>
                  <a:pt x="3183" y="2645"/>
                </a:lnTo>
                <a:lnTo>
                  <a:pt x="3274" y="2645"/>
                </a:lnTo>
                <a:lnTo>
                  <a:pt x="3274" y="2705"/>
                </a:lnTo>
                <a:cubicBezTo>
                  <a:pt x="3303" y="2681"/>
                  <a:pt x="3332" y="2662"/>
                  <a:pt x="3363" y="2649"/>
                </a:cubicBezTo>
                <a:cubicBezTo>
                  <a:pt x="3394" y="2636"/>
                  <a:pt x="3425" y="2629"/>
                  <a:pt x="3458" y="2629"/>
                </a:cubicBezTo>
                <a:cubicBezTo>
                  <a:pt x="3517" y="2629"/>
                  <a:pt x="3561" y="2647"/>
                  <a:pt x="3592" y="2683"/>
                </a:cubicBezTo>
                <a:cubicBezTo>
                  <a:pt x="3623" y="2718"/>
                  <a:pt x="3639" y="2769"/>
                  <a:pt x="3639" y="2836"/>
                </a:cubicBezTo>
                <a:lnTo>
                  <a:pt x="3639" y="3190"/>
                </a:lnTo>
                <a:close/>
                <a:moveTo>
                  <a:pt x="4272" y="2927"/>
                </a:moveTo>
                <a:lnTo>
                  <a:pt x="3870" y="2927"/>
                </a:lnTo>
                <a:cubicBezTo>
                  <a:pt x="3870" y="2960"/>
                  <a:pt x="3875" y="2989"/>
                  <a:pt x="3885" y="3014"/>
                </a:cubicBezTo>
                <a:cubicBezTo>
                  <a:pt x="3895" y="3039"/>
                  <a:pt x="3909" y="3060"/>
                  <a:pt x="3927" y="3076"/>
                </a:cubicBezTo>
                <a:cubicBezTo>
                  <a:pt x="3944" y="3091"/>
                  <a:pt x="3964" y="3103"/>
                  <a:pt x="3987" y="3111"/>
                </a:cubicBezTo>
                <a:cubicBezTo>
                  <a:pt x="4010" y="3119"/>
                  <a:pt x="4036" y="3123"/>
                  <a:pt x="4064" y="3123"/>
                </a:cubicBezTo>
                <a:cubicBezTo>
                  <a:pt x="4101" y="3123"/>
                  <a:pt x="4139" y="3115"/>
                  <a:pt x="4176" y="3100"/>
                </a:cubicBezTo>
                <a:cubicBezTo>
                  <a:pt x="4213" y="3085"/>
                  <a:pt x="4240" y="3071"/>
                  <a:pt x="4256" y="3057"/>
                </a:cubicBezTo>
                <a:lnTo>
                  <a:pt x="4261" y="3057"/>
                </a:lnTo>
                <a:lnTo>
                  <a:pt x="4261" y="3157"/>
                </a:lnTo>
                <a:cubicBezTo>
                  <a:pt x="4230" y="3170"/>
                  <a:pt x="4199" y="3180"/>
                  <a:pt x="4166" y="3189"/>
                </a:cubicBezTo>
                <a:cubicBezTo>
                  <a:pt x="4134" y="3198"/>
                  <a:pt x="4100" y="3203"/>
                  <a:pt x="4065" y="3203"/>
                </a:cubicBezTo>
                <a:cubicBezTo>
                  <a:pt x="3974" y="3203"/>
                  <a:pt x="3904" y="3178"/>
                  <a:pt x="3853" y="3129"/>
                </a:cubicBezTo>
                <a:cubicBezTo>
                  <a:pt x="3802" y="3080"/>
                  <a:pt x="3777" y="3011"/>
                  <a:pt x="3777" y="2920"/>
                </a:cubicBezTo>
                <a:cubicBezTo>
                  <a:pt x="3777" y="2831"/>
                  <a:pt x="3801" y="2761"/>
                  <a:pt x="3850" y="2708"/>
                </a:cubicBezTo>
                <a:cubicBezTo>
                  <a:pt x="3899" y="2655"/>
                  <a:pt x="3963" y="2629"/>
                  <a:pt x="4042" y="2629"/>
                </a:cubicBezTo>
                <a:cubicBezTo>
                  <a:pt x="4115" y="2629"/>
                  <a:pt x="4172" y="2651"/>
                  <a:pt x="4212" y="2694"/>
                </a:cubicBezTo>
                <a:cubicBezTo>
                  <a:pt x="4252" y="2737"/>
                  <a:pt x="4272" y="2798"/>
                  <a:pt x="4272" y="2877"/>
                </a:cubicBezTo>
                <a:lnTo>
                  <a:pt x="4272" y="2927"/>
                </a:lnTo>
                <a:close/>
                <a:moveTo>
                  <a:pt x="4183" y="2856"/>
                </a:moveTo>
                <a:cubicBezTo>
                  <a:pt x="4182" y="2808"/>
                  <a:pt x="4170" y="2771"/>
                  <a:pt x="4146" y="2745"/>
                </a:cubicBezTo>
                <a:cubicBezTo>
                  <a:pt x="4122" y="2718"/>
                  <a:pt x="4086" y="2705"/>
                  <a:pt x="4037" y="2705"/>
                </a:cubicBezTo>
                <a:cubicBezTo>
                  <a:pt x="3988" y="2705"/>
                  <a:pt x="3949" y="2720"/>
                  <a:pt x="3920" y="2749"/>
                </a:cubicBezTo>
                <a:cubicBezTo>
                  <a:pt x="3891" y="2778"/>
                  <a:pt x="3874" y="2813"/>
                  <a:pt x="3870" y="2856"/>
                </a:cubicBezTo>
                <a:lnTo>
                  <a:pt x="4183" y="2856"/>
                </a:lnTo>
                <a:close/>
                <a:moveTo>
                  <a:pt x="4868" y="2927"/>
                </a:moveTo>
                <a:lnTo>
                  <a:pt x="4466" y="2927"/>
                </a:lnTo>
                <a:cubicBezTo>
                  <a:pt x="4466" y="2960"/>
                  <a:pt x="4471" y="2989"/>
                  <a:pt x="4481" y="3014"/>
                </a:cubicBezTo>
                <a:cubicBezTo>
                  <a:pt x="4491" y="3039"/>
                  <a:pt x="4505" y="3060"/>
                  <a:pt x="4522" y="3076"/>
                </a:cubicBezTo>
                <a:cubicBezTo>
                  <a:pt x="4539" y="3091"/>
                  <a:pt x="4560" y="3103"/>
                  <a:pt x="4583" y="3111"/>
                </a:cubicBezTo>
                <a:cubicBezTo>
                  <a:pt x="4606" y="3119"/>
                  <a:pt x="4632" y="3123"/>
                  <a:pt x="4660" y="3123"/>
                </a:cubicBezTo>
                <a:cubicBezTo>
                  <a:pt x="4697" y="3123"/>
                  <a:pt x="4734" y="3115"/>
                  <a:pt x="4772" y="3100"/>
                </a:cubicBezTo>
                <a:cubicBezTo>
                  <a:pt x="4809" y="3085"/>
                  <a:pt x="4836" y="3071"/>
                  <a:pt x="4852" y="3057"/>
                </a:cubicBezTo>
                <a:lnTo>
                  <a:pt x="4857" y="3057"/>
                </a:lnTo>
                <a:lnTo>
                  <a:pt x="4857" y="3157"/>
                </a:lnTo>
                <a:cubicBezTo>
                  <a:pt x="4826" y="3170"/>
                  <a:pt x="4795" y="3180"/>
                  <a:pt x="4762" y="3189"/>
                </a:cubicBezTo>
                <a:cubicBezTo>
                  <a:pt x="4730" y="3198"/>
                  <a:pt x="4696" y="3203"/>
                  <a:pt x="4661" y="3203"/>
                </a:cubicBezTo>
                <a:cubicBezTo>
                  <a:pt x="4570" y="3203"/>
                  <a:pt x="4500" y="3178"/>
                  <a:pt x="4449" y="3129"/>
                </a:cubicBezTo>
                <a:cubicBezTo>
                  <a:pt x="4398" y="3080"/>
                  <a:pt x="4373" y="3011"/>
                  <a:pt x="4373" y="2920"/>
                </a:cubicBezTo>
                <a:cubicBezTo>
                  <a:pt x="4373" y="2831"/>
                  <a:pt x="4397" y="2761"/>
                  <a:pt x="4445" y="2708"/>
                </a:cubicBezTo>
                <a:cubicBezTo>
                  <a:pt x="4494" y="2655"/>
                  <a:pt x="4559" y="2629"/>
                  <a:pt x="4638" y="2629"/>
                </a:cubicBezTo>
                <a:cubicBezTo>
                  <a:pt x="4711" y="2629"/>
                  <a:pt x="4768" y="2651"/>
                  <a:pt x="4808" y="2694"/>
                </a:cubicBezTo>
                <a:cubicBezTo>
                  <a:pt x="4848" y="2737"/>
                  <a:pt x="4868" y="2798"/>
                  <a:pt x="4868" y="2877"/>
                </a:cubicBezTo>
                <a:lnTo>
                  <a:pt x="4868" y="2927"/>
                </a:lnTo>
                <a:close/>
                <a:moveTo>
                  <a:pt x="4778" y="2856"/>
                </a:moveTo>
                <a:cubicBezTo>
                  <a:pt x="4778" y="2808"/>
                  <a:pt x="4766" y="2771"/>
                  <a:pt x="4742" y="2745"/>
                </a:cubicBezTo>
                <a:cubicBezTo>
                  <a:pt x="4718" y="2718"/>
                  <a:pt x="4682" y="2705"/>
                  <a:pt x="4633" y="2705"/>
                </a:cubicBezTo>
                <a:cubicBezTo>
                  <a:pt x="4584" y="2705"/>
                  <a:pt x="4544" y="2720"/>
                  <a:pt x="4515" y="2749"/>
                </a:cubicBezTo>
                <a:cubicBezTo>
                  <a:pt x="4486" y="2778"/>
                  <a:pt x="4470" y="2813"/>
                  <a:pt x="4466" y="2856"/>
                </a:cubicBezTo>
                <a:lnTo>
                  <a:pt x="4778" y="2856"/>
                </a:lnTo>
                <a:close/>
                <a:moveTo>
                  <a:pt x="5449" y="3190"/>
                </a:moveTo>
                <a:lnTo>
                  <a:pt x="5357" y="3190"/>
                </a:lnTo>
                <a:lnTo>
                  <a:pt x="5357" y="3133"/>
                </a:lnTo>
                <a:cubicBezTo>
                  <a:pt x="5331" y="3156"/>
                  <a:pt x="5304" y="3173"/>
                  <a:pt x="5275" y="3186"/>
                </a:cubicBezTo>
                <a:cubicBezTo>
                  <a:pt x="5246" y="3199"/>
                  <a:pt x="5215" y="3205"/>
                  <a:pt x="5182" y="3205"/>
                </a:cubicBezTo>
                <a:cubicBezTo>
                  <a:pt x="5117" y="3205"/>
                  <a:pt x="5065" y="3180"/>
                  <a:pt x="5027" y="3130"/>
                </a:cubicBezTo>
                <a:cubicBezTo>
                  <a:pt x="4988" y="3080"/>
                  <a:pt x="4969" y="3010"/>
                  <a:pt x="4969" y="2921"/>
                </a:cubicBezTo>
                <a:cubicBezTo>
                  <a:pt x="4969" y="2875"/>
                  <a:pt x="4976" y="2834"/>
                  <a:pt x="4989" y="2798"/>
                </a:cubicBezTo>
                <a:cubicBezTo>
                  <a:pt x="5002" y="2762"/>
                  <a:pt x="5020" y="2731"/>
                  <a:pt x="5042" y="2706"/>
                </a:cubicBezTo>
                <a:cubicBezTo>
                  <a:pt x="5065" y="2681"/>
                  <a:pt x="5091" y="2662"/>
                  <a:pt x="5120" y="2649"/>
                </a:cubicBezTo>
                <a:cubicBezTo>
                  <a:pt x="5149" y="2636"/>
                  <a:pt x="5180" y="2629"/>
                  <a:pt x="5211" y="2629"/>
                </a:cubicBezTo>
                <a:cubicBezTo>
                  <a:pt x="5240" y="2629"/>
                  <a:pt x="5265" y="2632"/>
                  <a:pt x="5288" y="2638"/>
                </a:cubicBezTo>
                <a:cubicBezTo>
                  <a:pt x="5310" y="2644"/>
                  <a:pt x="5333" y="2653"/>
                  <a:pt x="5357" y="2666"/>
                </a:cubicBezTo>
                <a:lnTo>
                  <a:pt x="5357" y="2430"/>
                </a:lnTo>
                <a:lnTo>
                  <a:pt x="5449" y="2430"/>
                </a:lnTo>
                <a:lnTo>
                  <a:pt x="5449" y="3190"/>
                </a:lnTo>
                <a:close/>
                <a:moveTo>
                  <a:pt x="5357" y="3056"/>
                </a:moveTo>
                <a:lnTo>
                  <a:pt x="5357" y="2743"/>
                </a:lnTo>
                <a:cubicBezTo>
                  <a:pt x="5332" y="2732"/>
                  <a:pt x="5310" y="2724"/>
                  <a:pt x="5291" y="2720"/>
                </a:cubicBezTo>
                <a:cubicBezTo>
                  <a:pt x="5272" y="2715"/>
                  <a:pt x="5250" y="2713"/>
                  <a:pt x="5227" y="2713"/>
                </a:cubicBezTo>
                <a:cubicBezTo>
                  <a:pt x="5176" y="2713"/>
                  <a:pt x="5136" y="2731"/>
                  <a:pt x="5107" y="2767"/>
                </a:cubicBezTo>
                <a:cubicBezTo>
                  <a:pt x="5078" y="2803"/>
                  <a:pt x="5064" y="2854"/>
                  <a:pt x="5064" y="2919"/>
                </a:cubicBezTo>
                <a:cubicBezTo>
                  <a:pt x="5064" y="2984"/>
                  <a:pt x="5075" y="3034"/>
                  <a:pt x="5097" y="3067"/>
                </a:cubicBezTo>
                <a:cubicBezTo>
                  <a:pt x="5119" y="3101"/>
                  <a:pt x="5155" y="3118"/>
                  <a:pt x="5204" y="3118"/>
                </a:cubicBezTo>
                <a:cubicBezTo>
                  <a:pt x="5230" y="3118"/>
                  <a:pt x="5256" y="3112"/>
                  <a:pt x="5283" y="3100"/>
                </a:cubicBezTo>
                <a:cubicBezTo>
                  <a:pt x="5310" y="3089"/>
                  <a:pt x="5334" y="3074"/>
                  <a:pt x="5357" y="3056"/>
                </a:cubicBezTo>
                <a:close/>
                <a:moveTo>
                  <a:pt x="6086" y="2927"/>
                </a:moveTo>
                <a:lnTo>
                  <a:pt x="5685" y="2927"/>
                </a:lnTo>
                <a:cubicBezTo>
                  <a:pt x="5685" y="2960"/>
                  <a:pt x="5690" y="2989"/>
                  <a:pt x="5700" y="3014"/>
                </a:cubicBezTo>
                <a:cubicBezTo>
                  <a:pt x="5710" y="3039"/>
                  <a:pt x="5724" y="3060"/>
                  <a:pt x="5741" y="3076"/>
                </a:cubicBezTo>
                <a:cubicBezTo>
                  <a:pt x="5758" y="3091"/>
                  <a:pt x="5778" y="3103"/>
                  <a:pt x="5801" y="3111"/>
                </a:cubicBezTo>
                <a:cubicBezTo>
                  <a:pt x="5824" y="3119"/>
                  <a:pt x="5850" y="3123"/>
                  <a:pt x="5878" y="3123"/>
                </a:cubicBezTo>
                <a:cubicBezTo>
                  <a:pt x="5915" y="3123"/>
                  <a:pt x="5953" y="3115"/>
                  <a:pt x="5990" y="3100"/>
                </a:cubicBezTo>
                <a:cubicBezTo>
                  <a:pt x="6028" y="3085"/>
                  <a:pt x="6055" y="3071"/>
                  <a:pt x="6071" y="3057"/>
                </a:cubicBezTo>
                <a:lnTo>
                  <a:pt x="6076" y="3057"/>
                </a:lnTo>
                <a:lnTo>
                  <a:pt x="6076" y="3157"/>
                </a:lnTo>
                <a:cubicBezTo>
                  <a:pt x="6045" y="3170"/>
                  <a:pt x="6013" y="3180"/>
                  <a:pt x="5981" y="3189"/>
                </a:cubicBezTo>
                <a:cubicBezTo>
                  <a:pt x="5949" y="3198"/>
                  <a:pt x="5915" y="3203"/>
                  <a:pt x="5879" y="3203"/>
                </a:cubicBezTo>
                <a:cubicBezTo>
                  <a:pt x="5789" y="3203"/>
                  <a:pt x="5718" y="3178"/>
                  <a:pt x="5667" y="3129"/>
                </a:cubicBezTo>
                <a:cubicBezTo>
                  <a:pt x="5616" y="3080"/>
                  <a:pt x="5591" y="3011"/>
                  <a:pt x="5591" y="2920"/>
                </a:cubicBezTo>
                <a:cubicBezTo>
                  <a:pt x="5591" y="2831"/>
                  <a:pt x="5615" y="2761"/>
                  <a:pt x="5664" y="2708"/>
                </a:cubicBezTo>
                <a:cubicBezTo>
                  <a:pt x="5713" y="2655"/>
                  <a:pt x="5777" y="2629"/>
                  <a:pt x="5856" y="2629"/>
                </a:cubicBezTo>
                <a:cubicBezTo>
                  <a:pt x="5930" y="2629"/>
                  <a:pt x="5987" y="2651"/>
                  <a:pt x="6027" y="2694"/>
                </a:cubicBezTo>
                <a:cubicBezTo>
                  <a:pt x="6066" y="2737"/>
                  <a:pt x="6086" y="2798"/>
                  <a:pt x="6086" y="2877"/>
                </a:cubicBezTo>
                <a:lnTo>
                  <a:pt x="6086" y="2927"/>
                </a:lnTo>
                <a:close/>
                <a:moveTo>
                  <a:pt x="5997" y="2856"/>
                </a:moveTo>
                <a:cubicBezTo>
                  <a:pt x="5997" y="2808"/>
                  <a:pt x="5985" y="2771"/>
                  <a:pt x="5961" y="2745"/>
                </a:cubicBezTo>
                <a:cubicBezTo>
                  <a:pt x="5937" y="2718"/>
                  <a:pt x="5901" y="2705"/>
                  <a:pt x="5852" y="2705"/>
                </a:cubicBezTo>
                <a:cubicBezTo>
                  <a:pt x="5803" y="2705"/>
                  <a:pt x="5763" y="2720"/>
                  <a:pt x="5734" y="2749"/>
                </a:cubicBezTo>
                <a:cubicBezTo>
                  <a:pt x="5705" y="2778"/>
                  <a:pt x="5688" y="2813"/>
                  <a:pt x="5685" y="2856"/>
                </a:cubicBezTo>
                <a:lnTo>
                  <a:pt x="5997" y="2856"/>
                </a:lnTo>
                <a:close/>
                <a:moveTo>
                  <a:pt x="6668" y="3190"/>
                </a:moveTo>
                <a:lnTo>
                  <a:pt x="6576" y="3190"/>
                </a:lnTo>
                <a:lnTo>
                  <a:pt x="6576" y="3133"/>
                </a:lnTo>
                <a:cubicBezTo>
                  <a:pt x="6550" y="3156"/>
                  <a:pt x="6523" y="3173"/>
                  <a:pt x="6494" y="3186"/>
                </a:cubicBezTo>
                <a:cubicBezTo>
                  <a:pt x="6465" y="3199"/>
                  <a:pt x="6434" y="3205"/>
                  <a:pt x="6400" y="3205"/>
                </a:cubicBezTo>
                <a:cubicBezTo>
                  <a:pt x="6335" y="3205"/>
                  <a:pt x="6284" y="3180"/>
                  <a:pt x="6245" y="3130"/>
                </a:cubicBezTo>
                <a:cubicBezTo>
                  <a:pt x="6207" y="3080"/>
                  <a:pt x="6188" y="3010"/>
                  <a:pt x="6188" y="2921"/>
                </a:cubicBezTo>
                <a:cubicBezTo>
                  <a:pt x="6188" y="2875"/>
                  <a:pt x="6195" y="2834"/>
                  <a:pt x="6208" y="2798"/>
                </a:cubicBezTo>
                <a:cubicBezTo>
                  <a:pt x="6221" y="2762"/>
                  <a:pt x="6239" y="2731"/>
                  <a:pt x="6261" y="2706"/>
                </a:cubicBezTo>
                <a:cubicBezTo>
                  <a:pt x="6283" y="2681"/>
                  <a:pt x="6309" y="2662"/>
                  <a:pt x="6339" y="2649"/>
                </a:cubicBezTo>
                <a:cubicBezTo>
                  <a:pt x="6368" y="2636"/>
                  <a:pt x="6399" y="2629"/>
                  <a:pt x="6430" y="2629"/>
                </a:cubicBezTo>
                <a:cubicBezTo>
                  <a:pt x="6459" y="2629"/>
                  <a:pt x="6484" y="2632"/>
                  <a:pt x="6506" y="2638"/>
                </a:cubicBezTo>
                <a:cubicBezTo>
                  <a:pt x="6529" y="2644"/>
                  <a:pt x="6552" y="2653"/>
                  <a:pt x="6576" y="2666"/>
                </a:cubicBezTo>
                <a:lnTo>
                  <a:pt x="6576" y="2430"/>
                </a:lnTo>
                <a:lnTo>
                  <a:pt x="6668" y="2430"/>
                </a:lnTo>
                <a:lnTo>
                  <a:pt x="6668" y="3190"/>
                </a:lnTo>
                <a:close/>
                <a:moveTo>
                  <a:pt x="6576" y="3056"/>
                </a:moveTo>
                <a:lnTo>
                  <a:pt x="6576" y="2743"/>
                </a:lnTo>
                <a:cubicBezTo>
                  <a:pt x="6551" y="2732"/>
                  <a:pt x="6529" y="2724"/>
                  <a:pt x="6510" y="2720"/>
                </a:cubicBezTo>
                <a:cubicBezTo>
                  <a:pt x="6490" y="2715"/>
                  <a:pt x="6469" y="2713"/>
                  <a:pt x="6446" y="2713"/>
                </a:cubicBezTo>
                <a:cubicBezTo>
                  <a:pt x="6395" y="2713"/>
                  <a:pt x="6355" y="2731"/>
                  <a:pt x="6326" y="2767"/>
                </a:cubicBezTo>
                <a:cubicBezTo>
                  <a:pt x="6297" y="2803"/>
                  <a:pt x="6283" y="2854"/>
                  <a:pt x="6283" y="2919"/>
                </a:cubicBezTo>
                <a:cubicBezTo>
                  <a:pt x="6283" y="2984"/>
                  <a:pt x="6294" y="3034"/>
                  <a:pt x="6316" y="3067"/>
                </a:cubicBezTo>
                <a:cubicBezTo>
                  <a:pt x="6338" y="3101"/>
                  <a:pt x="6373" y="3118"/>
                  <a:pt x="6422" y="3118"/>
                </a:cubicBezTo>
                <a:cubicBezTo>
                  <a:pt x="6448" y="3118"/>
                  <a:pt x="6474" y="3112"/>
                  <a:pt x="6501" y="3100"/>
                </a:cubicBezTo>
                <a:cubicBezTo>
                  <a:pt x="6528" y="3089"/>
                  <a:pt x="6553" y="3074"/>
                  <a:pt x="6576" y="3056"/>
                </a:cubicBezTo>
                <a:close/>
                <a:moveTo>
                  <a:pt x="7299" y="2553"/>
                </a:moveTo>
                <a:lnTo>
                  <a:pt x="7195" y="2553"/>
                </a:lnTo>
                <a:lnTo>
                  <a:pt x="7195" y="2458"/>
                </a:lnTo>
                <a:lnTo>
                  <a:pt x="7299" y="2458"/>
                </a:lnTo>
                <a:lnTo>
                  <a:pt x="7299" y="2553"/>
                </a:lnTo>
                <a:close/>
                <a:moveTo>
                  <a:pt x="7293" y="3190"/>
                </a:moveTo>
                <a:lnTo>
                  <a:pt x="7201" y="3190"/>
                </a:lnTo>
                <a:lnTo>
                  <a:pt x="7201" y="2645"/>
                </a:lnTo>
                <a:lnTo>
                  <a:pt x="7293" y="2645"/>
                </a:lnTo>
                <a:lnTo>
                  <a:pt x="7293" y="3190"/>
                </a:lnTo>
                <a:close/>
                <a:moveTo>
                  <a:pt x="8270" y="3190"/>
                </a:moveTo>
                <a:lnTo>
                  <a:pt x="8179" y="3190"/>
                </a:lnTo>
                <a:lnTo>
                  <a:pt x="8179" y="2879"/>
                </a:lnTo>
                <a:cubicBezTo>
                  <a:pt x="8179" y="2856"/>
                  <a:pt x="8178" y="2833"/>
                  <a:pt x="8175" y="2812"/>
                </a:cubicBezTo>
                <a:cubicBezTo>
                  <a:pt x="8173" y="2790"/>
                  <a:pt x="8169" y="2772"/>
                  <a:pt x="8162" y="2759"/>
                </a:cubicBezTo>
                <a:cubicBezTo>
                  <a:pt x="8155" y="2745"/>
                  <a:pt x="8144" y="2735"/>
                  <a:pt x="8130" y="2728"/>
                </a:cubicBezTo>
                <a:cubicBezTo>
                  <a:pt x="8116" y="2721"/>
                  <a:pt x="8096" y="2717"/>
                  <a:pt x="8069" y="2717"/>
                </a:cubicBezTo>
                <a:cubicBezTo>
                  <a:pt x="8044" y="2717"/>
                  <a:pt x="8018" y="2723"/>
                  <a:pt x="7992" y="2736"/>
                </a:cubicBezTo>
                <a:cubicBezTo>
                  <a:pt x="7967" y="2749"/>
                  <a:pt x="7941" y="2765"/>
                  <a:pt x="7915" y="2785"/>
                </a:cubicBezTo>
                <a:cubicBezTo>
                  <a:pt x="7916" y="2792"/>
                  <a:pt x="7916" y="2801"/>
                  <a:pt x="7917" y="2811"/>
                </a:cubicBezTo>
                <a:cubicBezTo>
                  <a:pt x="7918" y="2821"/>
                  <a:pt x="7918" y="2831"/>
                  <a:pt x="7918" y="2841"/>
                </a:cubicBezTo>
                <a:lnTo>
                  <a:pt x="7918" y="3190"/>
                </a:lnTo>
                <a:lnTo>
                  <a:pt x="7827" y="3190"/>
                </a:lnTo>
                <a:lnTo>
                  <a:pt x="7827" y="2879"/>
                </a:lnTo>
                <a:cubicBezTo>
                  <a:pt x="7827" y="2855"/>
                  <a:pt x="7826" y="2832"/>
                  <a:pt x="7823" y="2811"/>
                </a:cubicBezTo>
                <a:cubicBezTo>
                  <a:pt x="7821" y="2789"/>
                  <a:pt x="7817" y="2772"/>
                  <a:pt x="7810" y="2759"/>
                </a:cubicBezTo>
                <a:cubicBezTo>
                  <a:pt x="7803" y="2745"/>
                  <a:pt x="7792" y="2734"/>
                  <a:pt x="7778" y="2727"/>
                </a:cubicBezTo>
                <a:cubicBezTo>
                  <a:pt x="7764" y="2720"/>
                  <a:pt x="7744" y="2717"/>
                  <a:pt x="7717" y="2717"/>
                </a:cubicBezTo>
                <a:cubicBezTo>
                  <a:pt x="7692" y="2717"/>
                  <a:pt x="7667" y="2723"/>
                  <a:pt x="7642" y="2735"/>
                </a:cubicBezTo>
                <a:cubicBezTo>
                  <a:pt x="7617" y="2748"/>
                  <a:pt x="7591" y="2764"/>
                  <a:pt x="7566" y="2783"/>
                </a:cubicBezTo>
                <a:lnTo>
                  <a:pt x="7566" y="3190"/>
                </a:lnTo>
                <a:lnTo>
                  <a:pt x="7475" y="3190"/>
                </a:lnTo>
                <a:lnTo>
                  <a:pt x="7475" y="2645"/>
                </a:lnTo>
                <a:lnTo>
                  <a:pt x="7566" y="2645"/>
                </a:lnTo>
                <a:lnTo>
                  <a:pt x="7566" y="2705"/>
                </a:lnTo>
                <a:cubicBezTo>
                  <a:pt x="7595" y="2681"/>
                  <a:pt x="7623" y="2662"/>
                  <a:pt x="7652" y="2649"/>
                </a:cubicBezTo>
                <a:cubicBezTo>
                  <a:pt x="7681" y="2636"/>
                  <a:pt x="7711" y="2629"/>
                  <a:pt x="7743" y="2629"/>
                </a:cubicBezTo>
                <a:cubicBezTo>
                  <a:pt x="7780" y="2629"/>
                  <a:pt x="7812" y="2637"/>
                  <a:pt x="7838" y="2653"/>
                </a:cubicBezTo>
                <a:cubicBezTo>
                  <a:pt x="7863" y="2668"/>
                  <a:pt x="7882" y="2690"/>
                  <a:pt x="7895" y="2718"/>
                </a:cubicBezTo>
                <a:cubicBezTo>
                  <a:pt x="7932" y="2687"/>
                  <a:pt x="7966" y="2664"/>
                  <a:pt x="7997" y="2650"/>
                </a:cubicBezTo>
                <a:cubicBezTo>
                  <a:pt x="8028" y="2636"/>
                  <a:pt x="8060" y="2629"/>
                  <a:pt x="8095" y="2629"/>
                </a:cubicBezTo>
                <a:cubicBezTo>
                  <a:pt x="8155" y="2629"/>
                  <a:pt x="8199" y="2647"/>
                  <a:pt x="8228" y="2684"/>
                </a:cubicBezTo>
                <a:cubicBezTo>
                  <a:pt x="8256" y="2720"/>
                  <a:pt x="8270" y="2771"/>
                  <a:pt x="8270" y="2836"/>
                </a:cubicBezTo>
                <a:lnTo>
                  <a:pt x="8270" y="3190"/>
                </a:lnTo>
                <a:close/>
                <a:moveTo>
                  <a:pt x="8927" y="2911"/>
                </a:moveTo>
                <a:cubicBezTo>
                  <a:pt x="8927" y="2955"/>
                  <a:pt x="8921" y="2995"/>
                  <a:pt x="8908" y="3032"/>
                </a:cubicBezTo>
                <a:cubicBezTo>
                  <a:pt x="8895" y="3069"/>
                  <a:pt x="8877" y="3100"/>
                  <a:pt x="8854" y="3125"/>
                </a:cubicBezTo>
                <a:cubicBezTo>
                  <a:pt x="8833" y="3149"/>
                  <a:pt x="8807" y="3168"/>
                  <a:pt x="8778" y="3181"/>
                </a:cubicBezTo>
                <a:cubicBezTo>
                  <a:pt x="8749" y="3194"/>
                  <a:pt x="8719" y="3201"/>
                  <a:pt x="8686" y="3201"/>
                </a:cubicBezTo>
                <a:cubicBezTo>
                  <a:pt x="8658" y="3201"/>
                  <a:pt x="8632" y="3198"/>
                  <a:pt x="8609" y="3191"/>
                </a:cubicBezTo>
                <a:cubicBezTo>
                  <a:pt x="8586" y="3185"/>
                  <a:pt x="8563" y="3176"/>
                  <a:pt x="8539" y="3163"/>
                </a:cubicBezTo>
                <a:lnTo>
                  <a:pt x="8539" y="3391"/>
                </a:lnTo>
                <a:lnTo>
                  <a:pt x="8447" y="3391"/>
                </a:lnTo>
                <a:lnTo>
                  <a:pt x="8447" y="2645"/>
                </a:lnTo>
                <a:lnTo>
                  <a:pt x="8539" y="2645"/>
                </a:lnTo>
                <a:lnTo>
                  <a:pt x="8539" y="2702"/>
                </a:lnTo>
                <a:cubicBezTo>
                  <a:pt x="8564" y="2681"/>
                  <a:pt x="8591" y="2664"/>
                  <a:pt x="8621" y="2650"/>
                </a:cubicBezTo>
                <a:cubicBezTo>
                  <a:pt x="8652" y="2636"/>
                  <a:pt x="8684" y="2629"/>
                  <a:pt x="8719" y="2629"/>
                </a:cubicBezTo>
                <a:cubicBezTo>
                  <a:pt x="8784" y="2629"/>
                  <a:pt x="8835" y="2654"/>
                  <a:pt x="8872" y="2704"/>
                </a:cubicBezTo>
                <a:cubicBezTo>
                  <a:pt x="8909" y="2753"/>
                  <a:pt x="8927" y="2822"/>
                  <a:pt x="8927" y="2911"/>
                </a:cubicBezTo>
                <a:close/>
                <a:moveTo>
                  <a:pt x="8833" y="2913"/>
                </a:moveTo>
                <a:cubicBezTo>
                  <a:pt x="8833" y="2847"/>
                  <a:pt x="8822" y="2798"/>
                  <a:pt x="8799" y="2766"/>
                </a:cubicBezTo>
                <a:cubicBezTo>
                  <a:pt x="8776" y="2733"/>
                  <a:pt x="8742" y="2717"/>
                  <a:pt x="8695" y="2717"/>
                </a:cubicBezTo>
                <a:cubicBezTo>
                  <a:pt x="8669" y="2717"/>
                  <a:pt x="8643" y="2723"/>
                  <a:pt x="8616" y="2734"/>
                </a:cubicBezTo>
                <a:cubicBezTo>
                  <a:pt x="8589" y="2745"/>
                  <a:pt x="8564" y="2760"/>
                  <a:pt x="8539" y="2779"/>
                </a:cubicBezTo>
                <a:lnTo>
                  <a:pt x="8539" y="3088"/>
                </a:lnTo>
                <a:cubicBezTo>
                  <a:pt x="8565" y="3099"/>
                  <a:pt x="8587" y="3107"/>
                  <a:pt x="8606" y="3112"/>
                </a:cubicBezTo>
                <a:cubicBezTo>
                  <a:pt x="8625" y="3116"/>
                  <a:pt x="8646" y="3118"/>
                  <a:pt x="8670" y="3118"/>
                </a:cubicBezTo>
                <a:cubicBezTo>
                  <a:pt x="8721" y="3118"/>
                  <a:pt x="8761" y="3101"/>
                  <a:pt x="8790" y="3066"/>
                </a:cubicBezTo>
                <a:cubicBezTo>
                  <a:pt x="8819" y="3032"/>
                  <a:pt x="8833" y="2981"/>
                  <a:pt x="8833" y="2913"/>
                </a:cubicBezTo>
                <a:close/>
                <a:moveTo>
                  <a:pt x="9411" y="2745"/>
                </a:moveTo>
                <a:lnTo>
                  <a:pt x="9406" y="2745"/>
                </a:lnTo>
                <a:cubicBezTo>
                  <a:pt x="9392" y="2742"/>
                  <a:pt x="9379" y="2739"/>
                  <a:pt x="9366" y="2738"/>
                </a:cubicBezTo>
                <a:cubicBezTo>
                  <a:pt x="9353" y="2736"/>
                  <a:pt x="9338" y="2735"/>
                  <a:pt x="9320" y="2735"/>
                </a:cubicBezTo>
                <a:cubicBezTo>
                  <a:pt x="9292" y="2735"/>
                  <a:pt x="9265" y="2741"/>
                  <a:pt x="9238" y="2754"/>
                </a:cubicBezTo>
                <a:cubicBezTo>
                  <a:pt x="9212" y="2767"/>
                  <a:pt x="9187" y="2783"/>
                  <a:pt x="9162" y="2803"/>
                </a:cubicBezTo>
                <a:lnTo>
                  <a:pt x="9162" y="3190"/>
                </a:lnTo>
                <a:lnTo>
                  <a:pt x="9070" y="3190"/>
                </a:lnTo>
                <a:lnTo>
                  <a:pt x="9070" y="2645"/>
                </a:lnTo>
                <a:lnTo>
                  <a:pt x="9162" y="2645"/>
                </a:lnTo>
                <a:lnTo>
                  <a:pt x="9162" y="2725"/>
                </a:lnTo>
                <a:cubicBezTo>
                  <a:pt x="9199" y="2696"/>
                  <a:pt x="9231" y="2675"/>
                  <a:pt x="9258" y="2663"/>
                </a:cubicBezTo>
                <a:cubicBezTo>
                  <a:pt x="9286" y="2651"/>
                  <a:pt x="9315" y="2645"/>
                  <a:pt x="9344" y="2645"/>
                </a:cubicBezTo>
                <a:cubicBezTo>
                  <a:pt x="9360" y="2645"/>
                  <a:pt x="9371" y="2645"/>
                  <a:pt x="9378" y="2646"/>
                </a:cubicBezTo>
                <a:cubicBezTo>
                  <a:pt x="9385" y="2647"/>
                  <a:pt x="9396" y="2648"/>
                  <a:pt x="9411" y="2650"/>
                </a:cubicBezTo>
                <a:lnTo>
                  <a:pt x="9411" y="2745"/>
                </a:lnTo>
                <a:close/>
                <a:moveTo>
                  <a:pt x="9962" y="2917"/>
                </a:moveTo>
                <a:cubicBezTo>
                  <a:pt x="9962" y="3006"/>
                  <a:pt x="9939" y="3077"/>
                  <a:pt x="9894" y="3128"/>
                </a:cubicBezTo>
                <a:cubicBezTo>
                  <a:pt x="9848" y="3179"/>
                  <a:pt x="9787" y="3205"/>
                  <a:pt x="9710" y="3205"/>
                </a:cubicBezTo>
                <a:cubicBezTo>
                  <a:pt x="9633" y="3205"/>
                  <a:pt x="9572" y="3179"/>
                  <a:pt x="9527" y="3128"/>
                </a:cubicBezTo>
                <a:cubicBezTo>
                  <a:pt x="9481" y="3077"/>
                  <a:pt x="9458" y="3006"/>
                  <a:pt x="9458" y="2917"/>
                </a:cubicBezTo>
                <a:cubicBezTo>
                  <a:pt x="9458" y="2828"/>
                  <a:pt x="9481" y="2758"/>
                  <a:pt x="9527" y="2707"/>
                </a:cubicBezTo>
                <a:cubicBezTo>
                  <a:pt x="9572" y="2655"/>
                  <a:pt x="9633" y="2629"/>
                  <a:pt x="9710" y="2629"/>
                </a:cubicBezTo>
                <a:cubicBezTo>
                  <a:pt x="9787" y="2629"/>
                  <a:pt x="9848" y="2655"/>
                  <a:pt x="9894" y="2707"/>
                </a:cubicBezTo>
                <a:cubicBezTo>
                  <a:pt x="9939" y="2758"/>
                  <a:pt x="9962" y="2828"/>
                  <a:pt x="9962" y="2917"/>
                </a:cubicBezTo>
                <a:close/>
                <a:moveTo>
                  <a:pt x="9867" y="2917"/>
                </a:moveTo>
                <a:cubicBezTo>
                  <a:pt x="9867" y="2847"/>
                  <a:pt x="9853" y="2795"/>
                  <a:pt x="9826" y="2760"/>
                </a:cubicBezTo>
                <a:cubicBezTo>
                  <a:pt x="9798" y="2725"/>
                  <a:pt x="9759" y="2708"/>
                  <a:pt x="9710" y="2708"/>
                </a:cubicBezTo>
                <a:cubicBezTo>
                  <a:pt x="9661" y="2708"/>
                  <a:pt x="9622" y="2725"/>
                  <a:pt x="9594" y="2760"/>
                </a:cubicBezTo>
                <a:cubicBezTo>
                  <a:pt x="9567" y="2795"/>
                  <a:pt x="9553" y="2847"/>
                  <a:pt x="9553" y="2917"/>
                </a:cubicBezTo>
                <a:cubicBezTo>
                  <a:pt x="9553" y="2986"/>
                  <a:pt x="9567" y="3038"/>
                  <a:pt x="9595" y="3073"/>
                </a:cubicBezTo>
                <a:cubicBezTo>
                  <a:pt x="9622" y="3108"/>
                  <a:pt x="9661" y="3126"/>
                  <a:pt x="9710" y="3126"/>
                </a:cubicBezTo>
                <a:cubicBezTo>
                  <a:pt x="9759" y="3126"/>
                  <a:pt x="9798" y="3109"/>
                  <a:pt x="9825" y="3074"/>
                </a:cubicBezTo>
                <a:cubicBezTo>
                  <a:pt x="9853" y="3039"/>
                  <a:pt x="9867" y="2986"/>
                  <a:pt x="9867" y="2917"/>
                </a:cubicBezTo>
                <a:close/>
                <a:moveTo>
                  <a:pt x="10576" y="2645"/>
                </a:moveTo>
                <a:lnTo>
                  <a:pt x="10355" y="3190"/>
                </a:lnTo>
                <a:lnTo>
                  <a:pt x="10263" y="3190"/>
                </a:lnTo>
                <a:lnTo>
                  <a:pt x="10043" y="2645"/>
                </a:lnTo>
                <a:lnTo>
                  <a:pt x="10143" y="2645"/>
                </a:lnTo>
                <a:lnTo>
                  <a:pt x="10312" y="3079"/>
                </a:lnTo>
                <a:lnTo>
                  <a:pt x="10479" y="2645"/>
                </a:lnTo>
                <a:lnTo>
                  <a:pt x="10576" y="2645"/>
                </a:lnTo>
                <a:close/>
                <a:moveTo>
                  <a:pt x="11152" y="2927"/>
                </a:moveTo>
                <a:lnTo>
                  <a:pt x="10750" y="2927"/>
                </a:lnTo>
                <a:cubicBezTo>
                  <a:pt x="10750" y="2960"/>
                  <a:pt x="10755" y="2989"/>
                  <a:pt x="10766" y="3014"/>
                </a:cubicBezTo>
                <a:cubicBezTo>
                  <a:pt x="10776" y="3039"/>
                  <a:pt x="10790" y="3060"/>
                  <a:pt x="10807" y="3076"/>
                </a:cubicBezTo>
                <a:cubicBezTo>
                  <a:pt x="10824" y="3091"/>
                  <a:pt x="10844" y="3103"/>
                  <a:pt x="10867" y="3111"/>
                </a:cubicBezTo>
                <a:cubicBezTo>
                  <a:pt x="10890" y="3119"/>
                  <a:pt x="10916" y="3123"/>
                  <a:pt x="10944" y="3123"/>
                </a:cubicBezTo>
                <a:cubicBezTo>
                  <a:pt x="10981" y="3123"/>
                  <a:pt x="11019" y="3115"/>
                  <a:pt x="11056" y="3100"/>
                </a:cubicBezTo>
                <a:cubicBezTo>
                  <a:pt x="11094" y="3085"/>
                  <a:pt x="11121" y="3071"/>
                  <a:pt x="11137" y="3057"/>
                </a:cubicBezTo>
                <a:lnTo>
                  <a:pt x="11142" y="3057"/>
                </a:lnTo>
                <a:lnTo>
                  <a:pt x="11142" y="3157"/>
                </a:lnTo>
                <a:cubicBezTo>
                  <a:pt x="11111" y="3170"/>
                  <a:pt x="11079" y="3180"/>
                  <a:pt x="11047" y="3189"/>
                </a:cubicBezTo>
                <a:cubicBezTo>
                  <a:pt x="11015" y="3198"/>
                  <a:pt x="10981" y="3203"/>
                  <a:pt x="10945" y="3203"/>
                </a:cubicBezTo>
                <a:cubicBezTo>
                  <a:pt x="10855" y="3203"/>
                  <a:pt x="10784" y="3178"/>
                  <a:pt x="10733" y="3129"/>
                </a:cubicBezTo>
                <a:cubicBezTo>
                  <a:pt x="10682" y="3080"/>
                  <a:pt x="10657" y="3011"/>
                  <a:pt x="10657" y="2920"/>
                </a:cubicBezTo>
                <a:cubicBezTo>
                  <a:pt x="10657" y="2831"/>
                  <a:pt x="10681" y="2761"/>
                  <a:pt x="10730" y="2708"/>
                </a:cubicBezTo>
                <a:cubicBezTo>
                  <a:pt x="10779" y="2655"/>
                  <a:pt x="10843" y="2629"/>
                  <a:pt x="10922" y="2629"/>
                </a:cubicBezTo>
                <a:cubicBezTo>
                  <a:pt x="10996" y="2629"/>
                  <a:pt x="11053" y="2651"/>
                  <a:pt x="11092" y="2694"/>
                </a:cubicBezTo>
                <a:cubicBezTo>
                  <a:pt x="11132" y="2737"/>
                  <a:pt x="11152" y="2798"/>
                  <a:pt x="11152" y="2877"/>
                </a:cubicBezTo>
                <a:lnTo>
                  <a:pt x="11152" y="2927"/>
                </a:lnTo>
                <a:close/>
                <a:moveTo>
                  <a:pt x="11063" y="2856"/>
                </a:moveTo>
                <a:cubicBezTo>
                  <a:pt x="11062" y="2808"/>
                  <a:pt x="11050" y="2771"/>
                  <a:pt x="11027" y="2745"/>
                </a:cubicBezTo>
                <a:cubicBezTo>
                  <a:pt x="11003" y="2718"/>
                  <a:pt x="10966" y="2705"/>
                  <a:pt x="10917" y="2705"/>
                </a:cubicBezTo>
                <a:cubicBezTo>
                  <a:pt x="10868" y="2705"/>
                  <a:pt x="10829" y="2720"/>
                  <a:pt x="10800" y="2749"/>
                </a:cubicBezTo>
                <a:cubicBezTo>
                  <a:pt x="10771" y="2778"/>
                  <a:pt x="10754" y="2813"/>
                  <a:pt x="10750" y="2856"/>
                </a:cubicBezTo>
                <a:lnTo>
                  <a:pt x="11063" y="2856"/>
                </a:lnTo>
                <a:close/>
                <a:moveTo>
                  <a:pt x="12087" y="3190"/>
                </a:moveTo>
                <a:lnTo>
                  <a:pt x="11996" y="3190"/>
                </a:lnTo>
                <a:lnTo>
                  <a:pt x="11996" y="2879"/>
                </a:lnTo>
                <a:cubicBezTo>
                  <a:pt x="11996" y="2856"/>
                  <a:pt x="11995" y="2833"/>
                  <a:pt x="11992" y="2812"/>
                </a:cubicBezTo>
                <a:cubicBezTo>
                  <a:pt x="11990" y="2790"/>
                  <a:pt x="11986" y="2772"/>
                  <a:pt x="11979" y="2759"/>
                </a:cubicBezTo>
                <a:cubicBezTo>
                  <a:pt x="11972" y="2745"/>
                  <a:pt x="11961" y="2735"/>
                  <a:pt x="11947" y="2728"/>
                </a:cubicBezTo>
                <a:cubicBezTo>
                  <a:pt x="11933" y="2721"/>
                  <a:pt x="11913" y="2717"/>
                  <a:pt x="11886" y="2717"/>
                </a:cubicBezTo>
                <a:cubicBezTo>
                  <a:pt x="11861" y="2717"/>
                  <a:pt x="11835" y="2723"/>
                  <a:pt x="11809" y="2736"/>
                </a:cubicBezTo>
                <a:cubicBezTo>
                  <a:pt x="11783" y="2749"/>
                  <a:pt x="11757" y="2765"/>
                  <a:pt x="11732" y="2785"/>
                </a:cubicBezTo>
                <a:cubicBezTo>
                  <a:pt x="11733" y="2792"/>
                  <a:pt x="11733" y="2801"/>
                  <a:pt x="11734" y="2811"/>
                </a:cubicBezTo>
                <a:cubicBezTo>
                  <a:pt x="11735" y="2821"/>
                  <a:pt x="11735" y="2831"/>
                  <a:pt x="11735" y="2841"/>
                </a:cubicBezTo>
                <a:lnTo>
                  <a:pt x="11735" y="3190"/>
                </a:lnTo>
                <a:lnTo>
                  <a:pt x="11644" y="3190"/>
                </a:lnTo>
                <a:lnTo>
                  <a:pt x="11644" y="2879"/>
                </a:lnTo>
                <a:cubicBezTo>
                  <a:pt x="11644" y="2855"/>
                  <a:pt x="11643" y="2832"/>
                  <a:pt x="11640" y="2811"/>
                </a:cubicBezTo>
                <a:cubicBezTo>
                  <a:pt x="11638" y="2789"/>
                  <a:pt x="11634" y="2772"/>
                  <a:pt x="11627" y="2759"/>
                </a:cubicBezTo>
                <a:cubicBezTo>
                  <a:pt x="11620" y="2745"/>
                  <a:pt x="11609" y="2734"/>
                  <a:pt x="11595" y="2727"/>
                </a:cubicBezTo>
                <a:cubicBezTo>
                  <a:pt x="11581" y="2720"/>
                  <a:pt x="11561" y="2717"/>
                  <a:pt x="11534" y="2717"/>
                </a:cubicBezTo>
                <a:cubicBezTo>
                  <a:pt x="11509" y="2717"/>
                  <a:pt x="11484" y="2723"/>
                  <a:pt x="11459" y="2735"/>
                </a:cubicBezTo>
                <a:cubicBezTo>
                  <a:pt x="11434" y="2748"/>
                  <a:pt x="11408" y="2764"/>
                  <a:pt x="11383" y="2783"/>
                </a:cubicBezTo>
                <a:lnTo>
                  <a:pt x="11383" y="3190"/>
                </a:lnTo>
                <a:lnTo>
                  <a:pt x="11291" y="3190"/>
                </a:lnTo>
                <a:lnTo>
                  <a:pt x="11291" y="2645"/>
                </a:lnTo>
                <a:lnTo>
                  <a:pt x="11383" y="2645"/>
                </a:lnTo>
                <a:lnTo>
                  <a:pt x="11383" y="2705"/>
                </a:lnTo>
                <a:cubicBezTo>
                  <a:pt x="11412" y="2681"/>
                  <a:pt x="11440" y="2662"/>
                  <a:pt x="11469" y="2649"/>
                </a:cubicBezTo>
                <a:cubicBezTo>
                  <a:pt x="11498" y="2636"/>
                  <a:pt x="11528" y="2629"/>
                  <a:pt x="11560" y="2629"/>
                </a:cubicBezTo>
                <a:cubicBezTo>
                  <a:pt x="11597" y="2629"/>
                  <a:pt x="11629" y="2637"/>
                  <a:pt x="11654" y="2653"/>
                </a:cubicBezTo>
                <a:cubicBezTo>
                  <a:pt x="11680" y="2668"/>
                  <a:pt x="11699" y="2690"/>
                  <a:pt x="11712" y="2718"/>
                </a:cubicBezTo>
                <a:cubicBezTo>
                  <a:pt x="11749" y="2687"/>
                  <a:pt x="11783" y="2664"/>
                  <a:pt x="11814" y="2650"/>
                </a:cubicBezTo>
                <a:cubicBezTo>
                  <a:pt x="11845" y="2636"/>
                  <a:pt x="11877" y="2629"/>
                  <a:pt x="11912" y="2629"/>
                </a:cubicBezTo>
                <a:cubicBezTo>
                  <a:pt x="11972" y="2629"/>
                  <a:pt x="12016" y="2647"/>
                  <a:pt x="12045" y="2684"/>
                </a:cubicBezTo>
                <a:cubicBezTo>
                  <a:pt x="12073" y="2720"/>
                  <a:pt x="12087" y="2771"/>
                  <a:pt x="12087" y="2836"/>
                </a:cubicBezTo>
                <a:lnTo>
                  <a:pt x="12087" y="3190"/>
                </a:lnTo>
                <a:close/>
                <a:moveTo>
                  <a:pt x="12721" y="2927"/>
                </a:moveTo>
                <a:lnTo>
                  <a:pt x="12319" y="2927"/>
                </a:lnTo>
                <a:cubicBezTo>
                  <a:pt x="12319" y="2960"/>
                  <a:pt x="12324" y="2989"/>
                  <a:pt x="12334" y="3014"/>
                </a:cubicBezTo>
                <a:cubicBezTo>
                  <a:pt x="12344" y="3039"/>
                  <a:pt x="12358" y="3060"/>
                  <a:pt x="12375" y="3076"/>
                </a:cubicBezTo>
                <a:cubicBezTo>
                  <a:pt x="12392" y="3091"/>
                  <a:pt x="12413" y="3103"/>
                  <a:pt x="12436" y="3111"/>
                </a:cubicBezTo>
                <a:cubicBezTo>
                  <a:pt x="12459" y="3119"/>
                  <a:pt x="12485" y="3123"/>
                  <a:pt x="12513" y="3123"/>
                </a:cubicBezTo>
                <a:cubicBezTo>
                  <a:pt x="12550" y="3123"/>
                  <a:pt x="12587" y="3115"/>
                  <a:pt x="12625" y="3100"/>
                </a:cubicBezTo>
                <a:cubicBezTo>
                  <a:pt x="12662" y="3085"/>
                  <a:pt x="12689" y="3071"/>
                  <a:pt x="12705" y="3057"/>
                </a:cubicBezTo>
                <a:lnTo>
                  <a:pt x="12710" y="3057"/>
                </a:lnTo>
                <a:lnTo>
                  <a:pt x="12710" y="3157"/>
                </a:lnTo>
                <a:cubicBezTo>
                  <a:pt x="12679" y="3170"/>
                  <a:pt x="12648" y="3180"/>
                  <a:pt x="12615" y="3189"/>
                </a:cubicBezTo>
                <a:cubicBezTo>
                  <a:pt x="12583" y="3198"/>
                  <a:pt x="12549" y="3203"/>
                  <a:pt x="12514" y="3203"/>
                </a:cubicBezTo>
                <a:cubicBezTo>
                  <a:pt x="12423" y="3203"/>
                  <a:pt x="12353" y="3178"/>
                  <a:pt x="12302" y="3129"/>
                </a:cubicBezTo>
                <a:cubicBezTo>
                  <a:pt x="12251" y="3080"/>
                  <a:pt x="12226" y="3011"/>
                  <a:pt x="12226" y="2920"/>
                </a:cubicBezTo>
                <a:cubicBezTo>
                  <a:pt x="12226" y="2831"/>
                  <a:pt x="12250" y="2761"/>
                  <a:pt x="12298" y="2708"/>
                </a:cubicBezTo>
                <a:cubicBezTo>
                  <a:pt x="12347" y="2655"/>
                  <a:pt x="12412" y="2629"/>
                  <a:pt x="12491" y="2629"/>
                </a:cubicBezTo>
                <a:cubicBezTo>
                  <a:pt x="12564" y="2629"/>
                  <a:pt x="12621" y="2651"/>
                  <a:pt x="12661" y="2694"/>
                </a:cubicBezTo>
                <a:cubicBezTo>
                  <a:pt x="12701" y="2737"/>
                  <a:pt x="12721" y="2798"/>
                  <a:pt x="12721" y="2877"/>
                </a:cubicBezTo>
                <a:lnTo>
                  <a:pt x="12721" y="2927"/>
                </a:lnTo>
                <a:close/>
                <a:moveTo>
                  <a:pt x="12631" y="2856"/>
                </a:moveTo>
                <a:cubicBezTo>
                  <a:pt x="12631" y="2808"/>
                  <a:pt x="12619" y="2771"/>
                  <a:pt x="12595" y="2745"/>
                </a:cubicBezTo>
                <a:cubicBezTo>
                  <a:pt x="12571" y="2718"/>
                  <a:pt x="12535" y="2705"/>
                  <a:pt x="12486" y="2705"/>
                </a:cubicBezTo>
                <a:cubicBezTo>
                  <a:pt x="12437" y="2705"/>
                  <a:pt x="12397" y="2720"/>
                  <a:pt x="12368" y="2749"/>
                </a:cubicBezTo>
                <a:cubicBezTo>
                  <a:pt x="12339" y="2778"/>
                  <a:pt x="12323" y="2813"/>
                  <a:pt x="12319" y="2856"/>
                </a:cubicBezTo>
                <a:lnTo>
                  <a:pt x="12631" y="2856"/>
                </a:lnTo>
                <a:close/>
                <a:moveTo>
                  <a:pt x="13316" y="3190"/>
                </a:moveTo>
                <a:lnTo>
                  <a:pt x="13224" y="3190"/>
                </a:lnTo>
                <a:lnTo>
                  <a:pt x="13224" y="2879"/>
                </a:lnTo>
                <a:cubicBezTo>
                  <a:pt x="13224" y="2854"/>
                  <a:pt x="13223" y="2831"/>
                  <a:pt x="13220" y="2809"/>
                </a:cubicBezTo>
                <a:cubicBezTo>
                  <a:pt x="13217" y="2787"/>
                  <a:pt x="13211" y="2770"/>
                  <a:pt x="13204" y="2757"/>
                </a:cubicBezTo>
                <a:cubicBezTo>
                  <a:pt x="13195" y="2744"/>
                  <a:pt x="13183" y="2734"/>
                  <a:pt x="13168" y="2727"/>
                </a:cubicBezTo>
                <a:cubicBezTo>
                  <a:pt x="13153" y="2720"/>
                  <a:pt x="13133" y="2717"/>
                  <a:pt x="13109" y="2717"/>
                </a:cubicBezTo>
                <a:cubicBezTo>
                  <a:pt x="13084" y="2717"/>
                  <a:pt x="13057" y="2723"/>
                  <a:pt x="13030" y="2735"/>
                </a:cubicBezTo>
                <a:cubicBezTo>
                  <a:pt x="13003" y="2748"/>
                  <a:pt x="12977" y="2764"/>
                  <a:pt x="12952" y="2783"/>
                </a:cubicBezTo>
                <a:lnTo>
                  <a:pt x="12952" y="3190"/>
                </a:lnTo>
                <a:lnTo>
                  <a:pt x="12860" y="3190"/>
                </a:lnTo>
                <a:lnTo>
                  <a:pt x="12860" y="2645"/>
                </a:lnTo>
                <a:lnTo>
                  <a:pt x="12952" y="2645"/>
                </a:lnTo>
                <a:lnTo>
                  <a:pt x="12952" y="2705"/>
                </a:lnTo>
                <a:cubicBezTo>
                  <a:pt x="12981" y="2681"/>
                  <a:pt x="13010" y="2662"/>
                  <a:pt x="13041" y="2649"/>
                </a:cubicBezTo>
                <a:cubicBezTo>
                  <a:pt x="13071" y="2636"/>
                  <a:pt x="13102" y="2629"/>
                  <a:pt x="13135" y="2629"/>
                </a:cubicBezTo>
                <a:cubicBezTo>
                  <a:pt x="13194" y="2629"/>
                  <a:pt x="13239" y="2647"/>
                  <a:pt x="13270" y="2683"/>
                </a:cubicBezTo>
                <a:cubicBezTo>
                  <a:pt x="13301" y="2718"/>
                  <a:pt x="13316" y="2769"/>
                  <a:pt x="13316" y="2836"/>
                </a:cubicBezTo>
                <a:lnTo>
                  <a:pt x="13316" y="3190"/>
                </a:lnTo>
                <a:close/>
                <a:moveTo>
                  <a:pt x="13776" y="3185"/>
                </a:moveTo>
                <a:cubicBezTo>
                  <a:pt x="13759" y="3190"/>
                  <a:pt x="13740" y="3193"/>
                  <a:pt x="13719" y="3196"/>
                </a:cubicBezTo>
                <a:cubicBezTo>
                  <a:pt x="13699" y="3199"/>
                  <a:pt x="13681" y="3201"/>
                  <a:pt x="13665" y="3201"/>
                </a:cubicBezTo>
                <a:cubicBezTo>
                  <a:pt x="13610" y="3201"/>
                  <a:pt x="13567" y="3186"/>
                  <a:pt x="13538" y="3156"/>
                </a:cubicBezTo>
                <a:cubicBezTo>
                  <a:pt x="13509" y="3126"/>
                  <a:pt x="13495" y="3078"/>
                  <a:pt x="13495" y="3012"/>
                </a:cubicBezTo>
                <a:lnTo>
                  <a:pt x="13495" y="2722"/>
                </a:lnTo>
                <a:lnTo>
                  <a:pt x="13433" y="2722"/>
                </a:lnTo>
                <a:lnTo>
                  <a:pt x="13433" y="2645"/>
                </a:lnTo>
                <a:lnTo>
                  <a:pt x="13495" y="2645"/>
                </a:lnTo>
                <a:lnTo>
                  <a:pt x="13495" y="2488"/>
                </a:lnTo>
                <a:lnTo>
                  <a:pt x="13586" y="2488"/>
                </a:lnTo>
                <a:lnTo>
                  <a:pt x="13586" y="2645"/>
                </a:lnTo>
                <a:lnTo>
                  <a:pt x="13776" y="2645"/>
                </a:lnTo>
                <a:lnTo>
                  <a:pt x="13776" y="2722"/>
                </a:lnTo>
                <a:lnTo>
                  <a:pt x="13586" y="2722"/>
                </a:lnTo>
                <a:lnTo>
                  <a:pt x="13586" y="2970"/>
                </a:lnTo>
                <a:cubicBezTo>
                  <a:pt x="13586" y="2999"/>
                  <a:pt x="13587" y="3021"/>
                  <a:pt x="13588" y="3037"/>
                </a:cubicBezTo>
                <a:cubicBezTo>
                  <a:pt x="13589" y="3054"/>
                  <a:pt x="13594" y="3069"/>
                  <a:pt x="13602" y="3083"/>
                </a:cubicBezTo>
                <a:cubicBezTo>
                  <a:pt x="13609" y="3096"/>
                  <a:pt x="13619" y="3105"/>
                  <a:pt x="13631" y="3111"/>
                </a:cubicBezTo>
                <a:cubicBezTo>
                  <a:pt x="13644" y="3117"/>
                  <a:pt x="13663" y="3120"/>
                  <a:pt x="13689" y="3120"/>
                </a:cubicBezTo>
                <a:cubicBezTo>
                  <a:pt x="13704" y="3120"/>
                  <a:pt x="13719" y="3118"/>
                  <a:pt x="13736" y="3114"/>
                </a:cubicBezTo>
                <a:cubicBezTo>
                  <a:pt x="13752" y="3109"/>
                  <a:pt x="13764" y="3106"/>
                  <a:pt x="13771" y="3103"/>
                </a:cubicBezTo>
                <a:lnTo>
                  <a:pt x="13776" y="3103"/>
                </a:lnTo>
                <a:lnTo>
                  <a:pt x="13776" y="3185"/>
                </a:lnTo>
                <a:close/>
                <a:moveTo>
                  <a:pt x="14276" y="3033"/>
                </a:moveTo>
                <a:cubicBezTo>
                  <a:pt x="14276" y="3082"/>
                  <a:pt x="14256" y="3123"/>
                  <a:pt x="14215" y="3155"/>
                </a:cubicBezTo>
                <a:cubicBezTo>
                  <a:pt x="14174" y="3187"/>
                  <a:pt x="14117" y="3203"/>
                  <a:pt x="14046" y="3203"/>
                </a:cubicBezTo>
                <a:cubicBezTo>
                  <a:pt x="14005" y="3203"/>
                  <a:pt x="13968" y="3198"/>
                  <a:pt x="13935" y="3189"/>
                </a:cubicBezTo>
                <a:cubicBezTo>
                  <a:pt x="13901" y="3179"/>
                  <a:pt x="13873" y="3168"/>
                  <a:pt x="13850" y="3157"/>
                </a:cubicBezTo>
                <a:lnTo>
                  <a:pt x="13850" y="3054"/>
                </a:lnTo>
                <a:lnTo>
                  <a:pt x="13855" y="3054"/>
                </a:lnTo>
                <a:cubicBezTo>
                  <a:pt x="13884" y="3076"/>
                  <a:pt x="13916" y="3093"/>
                  <a:pt x="13952" y="3106"/>
                </a:cubicBezTo>
                <a:cubicBezTo>
                  <a:pt x="13987" y="3119"/>
                  <a:pt x="14021" y="3125"/>
                  <a:pt x="14054" y="3125"/>
                </a:cubicBezTo>
                <a:cubicBezTo>
                  <a:pt x="14094" y="3125"/>
                  <a:pt x="14125" y="3119"/>
                  <a:pt x="14148" y="3106"/>
                </a:cubicBezTo>
                <a:cubicBezTo>
                  <a:pt x="14171" y="3093"/>
                  <a:pt x="14183" y="3072"/>
                  <a:pt x="14183" y="3044"/>
                </a:cubicBezTo>
                <a:cubicBezTo>
                  <a:pt x="14183" y="3023"/>
                  <a:pt x="14177" y="3007"/>
                  <a:pt x="14164" y="2996"/>
                </a:cubicBezTo>
                <a:cubicBezTo>
                  <a:pt x="14151" y="2985"/>
                  <a:pt x="14128" y="2975"/>
                  <a:pt x="14093" y="2967"/>
                </a:cubicBezTo>
                <a:cubicBezTo>
                  <a:pt x="14080" y="2964"/>
                  <a:pt x="14063" y="2961"/>
                  <a:pt x="14042" y="2957"/>
                </a:cubicBezTo>
                <a:cubicBezTo>
                  <a:pt x="14021" y="2953"/>
                  <a:pt x="14001" y="2949"/>
                  <a:pt x="13984" y="2944"/>
                </a:cubicBezTo>
                <a:cubicBezTo>
                  <a:pt x="13937" y="2931"/>
                  <a:pt x="13903" y="2913"/>
                  <a:pt x="13882" y="2888"/>
                </a:cubicBezTo>
                <a:cubicBezTo>
                  <a:pt x="13863" y="2864"/>
                  <a:pt x="13853" y="2834"/>
                  <a:pt x="13853" y="2798"/>
                </a:cubicBezTo>
                <a:cubicBezTo>
                  <a:pt x="13853" y="2775"/>
                  <a:pt x="13857" y="2754"/>
                  <a:pt x="13866" y="2734"/>
                </a:cubicBezTo>
                <a:cubicBezTo>
                  <a:pt x="13875" y="2715"/>
                  <a:pt x="13890" y="2697"/>
                  <a:pt x="13909" y="2681"/>
                </a:cubicBezTo>
                <a:cubicBezTo>
                  <a:pt x="13927" y="2666"/>
                  <a:pt x="13950" y="2654"/>
                  <a:pt x="13978" y="2645"/>
                </a:cubicBezTo>
                <a:cubicBezTo>
                  <a:pt x="14006" y="2636"/>
                  <a:pt x="14038" y="2631"/>
                  <a:pt x="14073" y="2631"/>
                </a:cubicBezTo>
                <a:cubicBezTo>
                  <a:pt x="14106" y="2631"/>
                  <a:pt x="14139" y="2635"/>
                  <a:pt x="14172" y="2643"/>
                </a:cubicBezTo>
                <a:cubicBezTo>
                  <a:pt x="14205" y="2651"/>
                  <a:pt x="14233" y="2661"/>
                  <a:pt x="14255" y="2672"/>
                </a:cubicBezTo>
                <a:lnTo>
                  <a:pt x="14255" y="2770"/>
                </a:lnTo>
                <a:lnTo>
                  <a:pt x="14250" y="2770"/>
                </a:lnTo>
                <a:cubicBezTo>
                  <a:pt x="14227" y="2753"/>
                  <a:pt x="14198" y="2739"/>
                  <a:pt x="14165" y="2727"/>
                </a:cubicBezTo>
                <a:cubicBezTo>
                  <a:pt x="14131" y="2715"/>
                  <a:pt x="14098" y="2709"/>
                  <a:pt x="14066" y="2709"/>
                </a:cubicBezTo>
                <a:cubicBezTo>
                  <a:pt x="14033" y="2709"/>
                  <a:pt x="14004" y="2715"/>
                  <a:pt x="13981" y="2728"/>
                </a:cubicBezTo>
                <a:cubicBezTo>
                  <a:pt x="13958" y="2741"/>
                  <a:pt x="13946" y="2761"/>
                  <a:pt x="13946" y="2786"/>
                </a:cubicBezTo>
                <a:cubicBezTo>
                  <a:pt x="13946" y="2808"/>
                  <a:pt x="13953" y="2825"/>
                  <a:pt x="13967" y="2836"/>
                </a:cubicBezTo>
                <a:cubicBezTo>
                  <a:pt x="13981" y="2848"/>
                  <a:pt x="14003" y="2857"/>
                  <a:pt x="14034" y="2864"/>
                </a:cubicBezTo>
                <a:cubicBezTo>
                  <a:pt x="14051" y="2868"/>
                  <a:pt x="14069" y="2872"/>
                  <a:pt x="14090" y="2876"/>
                </a:cubicBezTo>
                <a:cubicBezTo>
                  <a:pt x="14111" y="2880"/>
                  <a:pt x="14129" y="2884"/>
                  <a:pt x="14143" y="2887"/>
                </a:cubicBezTo>
                <a:cubicBezTo>
                  <a:pt x="14186" y="2896"/>
                  <a:pt x="14219" y="2913"/>
                  <a:pt x="14242" y="2937"/>
                </a:cubicBezTo>
                <a:cubicBezTo>
                  <a:pt x="14265" y="2961"/>
                  <a:pt x="14276" y="2993"/>
                  <a:pt x="14276" y="3033"/>
                </a:cubicBezTo>
                <a:close/>
                <a:moveTo>
                  <a:pt x="15100" y="2745"/>
                </a:moveTo>
                <a:lnTo>
                  <a:pt x="15095" y="2745"/>
                </a:lnTo>
                <a:cubicBezTo>
                  <a:pt x="15081" y="2742"/>
                  <a:pt x="15068" y="2739"/>
                  <a:pt x="15055" y="2738"/>
                </a:cubicBezTo>
                <a:cubicBezTo>
                  <a:pt x="15042" y="2736"/>
                  <a:pt x="15027" y="2735"/>
                  <a:pt x="15009" y="2735"/>
                </a:cubicBezTo>
                <a:cubicBezTo>
                  <a:pt x="14981" y="2735"/>
                  <a:pt x="14954" y="2741"/>
                  <a:pt x="14927" y="2754"/>
                </a:cubicBezTo>
                <a:cubicBezTo>
                  <a:pt x="14901" y="2767"/>
                  <a:pt x="14876" y="2783"/>
                  <a:pt x="14851" y="2803"/>
                </a:cubicBezTo>
                <a:lnTo>
                  <a:pt x="14851" y="3190"/>
                </a:lnTo>
                <a:lnTo>
                  <a:pt x="14759" y="3190"/>
                </a:lnTo>
                <a:lnTo>
                  <a:pt x="14759" y="2645"/>
                </a:lnTo>
                <a:lnTo>
                  <a:pt x="14851" y="2645"/>
                </a:lnTo>
                <a:lnTo>
                  <a:pt x="14851" y="2725"/>
                </a:lnTo>
                <a:cubicBezTo>
                  <a:pt x="14888" y="2696"/>
                  <a:pt x="14920" y="2675"/>
                  <a:pt x="14947" y="2663"/>
                </a:cubicBezTo>
                <a:cubicBezTo>
                  <a:pt x="14975" y="2651"/>
                  <a:pt x="15004" y="2645"/>
                  <a:pt x="15033" y="2645"/>
                </a:cubicBezTo>
                <a:cubicBezTo>
                  <a:pt x="15049" y="2645"/>
                  <a:pt x="15060" y="2645"/>
                  <a:pt x="15067" y="2646"/>
                </a:cubicBezTo>
                <a:cubicBezTo>
                  <a:pt x="15074" y="2647"/>
                  <a:pt x="15085" y="2648"/>
                  <a:pt x="15100" y="2650"/>
                </a:cubicBezTo>
                <a:lnTo>
                  <a:pt x="15100" y="2745"/>
                </a:lnTo>
                <a:close/>
                <a:moveTo>
                  <a:pt x="15610" y="3190"/>
                </a:moveTo>
                <a:lnTo>
                  <a:pt x="15519" y="3190"/>
                </a:lnTo>
                <a:lnTo>
                  <a:pt x="15519" y="3132"/>
                </a:lnTo>
                <a:cubicBezTo>
                  <a:pt x="15510" y="3137"/>
                  <a:pt x="15499" y="3145"/>
                  <a:pt x="15486" y="3155"/>
                </a:cubicBezTo>
                <a:cubicBezTo>
                  <a:pt x="15472" y="3165"/>
                  <a:pt x="15458" y="3173"/>
                  <a:pt x="15445" y="3179"/>
                </a:cubicBezTo>
                <a:cubicBezTo>
                  <a:pt x="15430" y="3186"/>
                  <a:pt x="15412" y="3192"/>
                  <a:pt x="15393" y="3197"/>
                </a:cubicBezTo>
                <a:cubicBezTo>
                  <a:pt x="15373" y="3202"/>
                  <a:pt x="15350" y="3205"/>
                  <a:pt x="15323" y="3205"/>
                </a:cubicBezTo>
                <a:cubicBezTo>
                  <a:pt x="15274" y="3205"/>
                  <a:pt x="15232" y="3189"/>
                  <a:pt x="15198" y="3156"/>
                </a:cubicBezTo>
                <a:cubicBezTo>
                  <a:pt x="15163" y="3123"/>
                  <a:pt x="15146" y="3082"/>
                  <a:pt x="15146" y="3032"/>
                </a:cubicBezTo>
                <a:cubicBezTo>
                  <a:pt x="15146" y="2991"/>
                  <a:pt x="15155" y="2957"/>
                  <a:pt x="15173" y="2931"/>
                </a:cubicBezTo>
                <a:cubicBezTo>
                  <a:pt x="15191" y="2906"/>
                  <a:pt x="15216" y="2886"/>
                  <a:pt x="15249" y="2871"/>
                </a:cubicBezTo>
                <a:cubicBezTo>
                  <a:pt x="15282" y="2856"/>
                  <a:pt x="15322" y="2846"/>
                  <a:pt x="15369" y="2841"/>
                </a:cubicBezTo>
                <a:cubicBezTo>
                  <a:pt x="15415" y="2836"/>
                  <a:pt x="15465" y="2832"/>
                  <a:pt x="15519" y="2830"/>
                </a:cubicBezTo>
                <a:lnTo>
                  <a:pt x="15519" y="2815"/>
                </a:lnTo>
                <a:cubicBezTo>
                  <a:pt x="15519" y="2794"/>
                  <a:pt x="15515" y="2777"/>
                  <a:pt x="15507" y="2764"/>
                </a:cubicBezTo>
                <a:cubicBezTo>
                  <a:pt x="15500" y="2750"/>
                  <a:pt x="15490" y="2739"/>
                  <a:pt x="15476" y="2731"/>
                </a:cubicBezTo>
                <a:cubicBezTo>
                  <a:pt x="15463" y="2724"/>
                  <a:pt x="15448" y="2719"/>
                  <a:pt x="15429" y="2716"/>
                </a:cubicBezTo>
                <a:cubicBezTo>
                  <a:pt x="15411" y="2713"/>
                  <a:pt x="15392" y="2712"/>
                  <a:pt x="15372" y="2712"/>
                </a:cubicBezTo>
                <a:cubicBezTo>
                  <a:pt x="15348" y="2712"/>
                  <a:pt x="15321" y="2715"/>
                  <a:pt x="15291" y="2722"/>
                </a:cubicBezTo>
                <a:cubicBezTo>
                  <a:pt x="15262" y="2728"/>
                  <a:pt x="15231" y="2737"/>
                  <a:pt x="15200" y="2750"/>
                </a:cubicBezTo>
                <a:lnTo>
                  <a:pt x="15195" y="2750"/>
                </a:lnTo>
                <a:lnTo>
                  <a:pt x="15195" y="2656"/>
                </a:lnTo>
                <a:cubicBezTo>
                  <a:pt x="15213" y="2651"/>
                  <a:pt x="15239" y="2646"/>
                  <a:pt x="15272" y="2640"/>
                </a:cubicBezTo>
                <a:cubicBezTo>
                  <a:pt x="15306" y="2634"/>
                  <a:pt x="15340" y="2631"/>
                  <a:pt x="15373" y="2631"/>
                </a:cubicBezTo>
                <a:cubicBezTo>
                  <a:pt x="15411" y="2631"/>
                  <a:pt x="15444" y="2634"/>
                  <a:pt x="15473" y="2641"/>
                </a:cubicBezTo>
                <a:cubicBezTo>
                  <a:pt x="15502" y="2647"/>
                  <a:pt x="15526" y="2658"/>
                  <a:pt x="15547" y="2673"/>
                </a:cubicBezTo>
                <a:cubicBezTo>
                  <a:pt x="15568" y="2688"/>
                  <a:pt x="15583" y="2708"/>
                  <a:pt x="15594" y="2731"/>
                </a:cubicBezTo>
                <a:cubicBezTo>
                  <a:pt x="15605" y="2755"/>
                  <a:pt x="15610" y="2785"/>
                  <a:pt x="15610" y="2820"/>
                </a:cubicBezTo>
                <a:lnTo>
                  <a:pt x="15610" y="3190"/>
                </a:lnTo>
                <a:close/>
                <a:moveTo>
                  <a:pt x="15519" y="3056"/>
                </a:moveTo>
                <a:lnTo>
                  <a:pt x="15519" y="2904"/>
                </a:lnTo>
                <a:cubicBezTo>
                  <a:pt x="15491" y="2905"/>
                  <a:pt x="15458" y="2908"/>
                  <a:pt x="15420" y="2911"/>
                </a:cubicBezTo>
                <a:cubicBezTo>
                  <a:pt x="15382" y="2914"/>
                  <a:pt x="15352" y="2919"/>
                  <a:pt x="15330" y="2925"/>
                </a:cubicBezTo>
                <a:cubicBezTo>
                  <a:pt x="15303" y="2933"/>
                  <a:pt x="15282" y="2945"/>
                  <a:pt x="15266" y="2960"/>
                </a:cubicBezTo>
                <a:cubicBezTo>
                  <a:pt x="15249" y="2976"/>
                  <a:pt x="15241" y="2998"/>
                  <a:pt x="15241" y="3025"/>
                </a:cubicBezTo>
                <a:cubicBezTo>
                  <a:pt x="15241" y="3056"/>
                  <a:pt x="15251" y="3080"/>
                  <a:pt x="15270" y="3096"/>
                </a:cubicBezTo>
                <a:cubicBezTo>
                  <a:pt x="15289" y="3112"/>
                  <a:pt x="15317" y="3120"/>
                  <a:pt x="15356" y="3120"/>
                </a:cubicBezTo>
                <a:cubicBezTo>
                  <a:pt x="15388" y="3120"/>
                  <a:pt x="15417" y="3114"/>
                  <a:pt x="15444" y="3101"/>
                </a:cubicBezTo>
                <a:cubicBezTo>
                  <a:pt x="15471" y="3088"/>
                  <a:pt x="15496" y="3073"/>
                  <a:pt x="15519" y="3056"/>
                </a:cubicBezTo>
                <a:close/>
                <a:moveTo>
                  <a:pt x="16070" y="3185"/>
                </a:moveTo>
                <a:cubicBezTo>
                  <a:pt x="16053" y="3190"/>
                  <a:pt x="16034" y="3193"/>
                  <a:pt x="16013" y="3196"/>
                </a:cubicBezTo>
                <a:cubicBezTo>
                  <a:pt x="15993" y="3199"/>
                  <a:pt x="15975" y="3201"/>
                  <a:pt x="15959" y="3201"/>
                </a:cubicBezTo>
                <a:cubicBezTo>
                  <a:pt x="15903" y="3201"/>
                  <a:pt x="15861" y="3186"/>
                  <a:pt x="15832" y="3156"/>
                </a:cubicBezTo>
                <a:cubicBezTo>
                  <a:pt x="15803" y="3126"/>
                  <a:pt x="15789" y="3078"/>
                  <a:pt x="15789" y="3012"/>
                </a:cubicBezTo>
                <a:lnTo>
                  <a:pt x="15789" y="2722"/>
                </a:lnTo>
                <a:lnTo>
                  <a:pt x="15727" y="2722"/>
                </a:lnTo>
                <a:lnTo>
                  <a:pt x="15727" y="2645"/>
                </a:lnTo>
                <a:lnTo>
                  <a:pt x="15789" y="2645"/>
                </a:lnTo>
                <a:lnTo>
                  <a:pt x="15789" y="2488"/>
                </a:lnTo>
                <a:lnTo>
                  <a:pt x="15880" y="2488"/>
                </a:lnTo>
                <a:lnTo>
                  <a:pt x="15880" y="2645"/>
                </a:lnTo>
                <a:lnTo>
                  <a:pt x="16070" y="2645"/>
                </a:lnTo>
                <a:lnTo>
                  <a:pt x="16070" y="2722"/>
                </a:lnTo>
                <a:lnTo>
                  <a:pt x="15880" y="2722"/>
                </a:lnTo>
                <a:lnTo>
                  <a:pt x="15880" y="2970"/>
                </a:lnTo>
                <a:cubicBezTo>
                  <a:pt x="15880" y="2999"/>
                  <a:pt x="15881" y="3021"/>
                  <a:pt x="15882" y="3037"/>
                </a:cubicBezTo>
                <a:cubicBezTo>
                  <a:pt x="15883" y="3054"/>
                  <a:pt x="15888" y="3069"/>
                  <a:pt x="15896" y="3083"/>
                </a:cubicBezTo>
                <a:cubicBezTo>
                  <a:pt x="15903" y="3096"/>
                  <a:pt x="15913" y="3105"/>
                  <a:pt x="15925" y="3111"/>
                </a:cubicBezTo>
                <a:cubicBezTo>
                  <a:pt x="15938" y="3117"/>
                  <a:pt x="15957" y="3120"/>
                  <a:pt x="15983" y="3120"/>
                </a:cubicBezTo>
                <a:cubicBezTo>
                  <a:pt x="15998" y="3120"/>
                  <a:pt x="16013" y="3118"/>
                  <a:pt x="16030" y="3114"/>
                </a:cubicBezTo>
                <a:cubicBezTo>
                  <a:pt x="16046" y="3109"/>
                  <a:pt x="16058" y="3106"/>
                  <a:pt x="16065" y="3103"/>
                </a:cubicBezTo>
                <a:lnTo>
                  <a:pt x="16070" y="3103"/>
                </a:lnTo>
                <a:lnTo>
                  <a:pt x="16070" y="3185"/>
                </a:lnTo>
                <a:close/>
                <a:moveTo>
                  <a:pt x="16637" y="3190"/>
                </a:moveTo>
                <a:lnTo>
                  <a:pt x="16545" y="3190"/>
                </a:lnTo>
                <a:lnTo>
                  <a:pt x="16545" y="2879"/>
                </a:lnTo>
                <a:cubicBezTo>
                  <a:pt x="16545" y="2854"/>
                  <a:pt x="16544" y="2831"/>
                  <a:pt x="16541" y="2809"/>
                </a:cubicBezTo>
                <a:cubicBezTo>
                  <a:pt x="16538" y="2787"/>
                  <a:pt x="16532" y="2770"/>
                  <a:pt x="16524" y="2757"/>
                </a:cubicBezTo>
                <a:cubicBezTo>
                  <a:pt x="16516" y="2744"/>
                  <a:pt x="16504" y="2734"/>
                  <a:pt x="16489" y="2727"/>
                </a:cubicBezTo>
                <a:cubicBezTo>
                  <a:pt x="16474" y="2720"/>
                  <a:pt x="16454" y="2717"/>
                  <a:pt x="16430" y="2717"/>
                </a:cubicBezTo>
                <a:cubicBezTo>
                  <a:pt x="16405" y="2717"/>
                  <a:pt x="16378" y="2723"/>
                  <a:pt x="16351" y="2735"/>
                </a:cubicBezTo>
                <a:cubicBezTo>
                  <a:pt x="16324" y="2748"/>
                  <a:pt x="16297" y="2764"/>
                  <a:pt x="16272" y="2783"/>
                </a:cubicBezTo>
                <a:lnTo>
                  <a:pt x="16272" y="3190"/>
                </a:lnTo>
                <a:lnTo>
                  <a:pt x="16181" y="3190"/>
                </a:lnTo>
                <a:lnTo>
                  <a:pt x="16181" y="2430"/>
                </a:lnTo>
                <a:lnTo>
                  <a:pt x="16272" y="2430"/>
                </a:lnTo>
                <a:lnTo>
                  <a:pt x="16272" y="2705"/>
                </a:lnTo>
                <a:cubicBezTo>
                  <a:pt x="16301" y="2681"/>
                  <a:pt x="16330" y="2662"/>
                  <a:pt x="16361" y="2649"/>
                </a:cubicBezTo>
                <a:cubicBezTo>
                  <a:pt x="16392" y="2636"/>
                  <a:pt x="16423" y="2629"/>
                  <a:pt x="16456" y="2629"/>
                </a:cubicBezTo>
                <a:cubicBezTo>
                  <a:pt x="16515" y="2629"/>
                  <a:pt x="16559" y="2647"/>
                  <a:pt x="16590" y="2683"/>
                </a:cubicBezTo>
                <a:cubicBezTo>
                  <a:pt x="16621" y="2718"/>
                  <a:pt x="16637" y="2769"/>
                  <a:pt x="16637" y="2836"/>
                </a:cubicBezTo>
                <a:lnTo>
                  <a:pt x="16637" y="3190"/>
                </a:lnTo>
                <a:close/>
                <a:moveTo>
                  <a:pt x="17270" y="2927"/>
                </a:moveTo>
                <a:lnTo>
                  <a:pt x="16868" y="2927"/>
                </a:lnTo>
                <a:cubicBezTo>
                  <a:pt x="16868" y="2960"/>
                  <a:pt x="16873" y="2989"/>
                  <a:pt x="16883" y="3014"/>
                </a:cubicBezTo>
                <a:cubicBezTo>
                  <a:pt x="16893" y="3039"/>
                  <a:pt x="16907" y="3060"/>
                  <a:pt x="16925" y="3076"/>
                </a:cubicBezTo>
                <a:cubicBezTo>
                  <a:pt x="16942" y="3091"/>
                  <a:pt x="16962" y="3103"/>
                  <a:pt x="16985" y="3111"/>
                </a:cubicBezTo>
                <a:cubicBezTo>
                  <a:pt x="17008" y="3119"/>
                  <a:pt x="17034" y="3123"/>
                  <a:pt x="17062" y="3123"/>
                </a:cubicBezTo>
                <a:cubicBezTo>
                  <a:pt x="17099" y="3123"/>
                  <a:pt x="17137" y="3115"/>
                  <a:pt x="17174" y="3100"/>
                </a:cubicBezTo>
                <a:cubicBezTo>
                  <a:pt x="17211" y="3085"/>
                  <a:pt x="17238" y="3071"/>
                  <a:pt x="17254" y="3057"/>
                </a:cubicBezTo>
                <a:lnTo>
                  <a:pt x="17259" y="3057"/>
                </a:lnTo>
                <a:lnTo>
                  <a:pt x="17259" y="3157"/>
                </a:lnTo>
                <a:cubicBezTo>
                  <a:pt x="17228" y="3170"/>
                  <a:pt x="17197" y="3180"/>
                  <a:pt x="17165" y="3189"/>
                </a:cubicBezTo>
                <a:cubicBezTo>
                  <a:pt x="17132" y="3198"/>
                  <a:pt x="17098" y="3203"/>
                  <a:pt x="17063" y="3203"/>
                </a:cubicBezTo>
                <a:cubicBezTo>
                  <a:pt x="16972" y="3203"/>
                  <a:pt x="16902" y="3178"/>
                  <a:pt x="16851" y="3129"/>
                </a:cubicBezTo>
                <a:cubicBezTo>
                  <a:pt x="16800" y="3080"/>
                  <a:pt x="16775" y="3011"/>
                  <a:pt x="16775" y="2920"/>
                </a:cubicBezTo>
                <a:cubicBezTo>
                  <a:pt x="16775" y="2831"/>
                  <a:pt x="16799" y="2761"/>
                  <a:pt x="16848" y="2708"/>
                </a:cubicBezTo>
                <a:cubicBezTo>
                  <a:pt x="16897" y="2655"/>
                  <a:pt x="16961" y="2629"/>
                  <a:pt x="17040" y="2629"/>
                </a:cubicBezTo>
                <a:cubicBezTo>
                  <a:pt x="17113" y="2629"/>
                  <a:pt x="17170" y="2651"/>
                  <a:pt x="17210" y="2694"/>
                </a:cubicBezTo>
                <a:cubicBezTo>
                  <a:pt x="17250" y="2737"/>
                  <a:pt x="17270" y="2798"/>
                  <a:pt x="17270" y="2877"/>
                </a:cubicBezTo>
                <a:lnTo>
                  <a:pt x="17270" y="2927"/>
                </a:lnTo>
                <a:close/>
                <a:moveTo>
                  <a:pt x="17181" y="2856"/>
                </a:moveTo>
                <a:cubicBezTo>
                  <a:pt x="17180" y="2808"/>
                  <a:pt x="17168" y="2771"/>
                  <a:pt x="17144" y="2745"/>
                </a:cubicBezTo>
                <a:cubicBezTo>
                  <a:pt x="17120" y="2718"/>
                  <a:pt x="17084" y="2705"/>
                  <a:pt x="17035" y="2705"/>
                </a:cubicBezTo>
                <a:cubicBezTo>
                  <a:pt x="16986" y="2705"/>
                  <a:pt x="16947" y="2720"/>
                  <a:pt x="16918" y="2749"/>
                </a:cubicBezTo>
                <a:cubicBezTo>
                  <a:pt x="16889" y="2778"/>
                  <a:pt x="16872" y="2813"/>
                  <a:pt x="16868" y="2856"/>
                </a:cubicBezTo>
                <a:lnTo>
                  <a:pt x="17181" y="2856"/>
                </a:lnTo>
                <a:close/>
                <a:moveTo>
                  <a:pt x="17750" y="2745"/>
                </a:moveTo>
                <a:lnTo>
                  <a:pt x="17745" y="2745"/>
                </a:lnTo>
                <a:cubicBezTo>
                  <a:pt x="17731" y="2742"/>
                  <a:pt x="17718" y="2739"/>
                  <a:pt x="17705" y="2738"/>
                </a:cubicBezTo>
                <a:cubicBezTo>
                  <a:pt x="17692" y="2736"/>
                  <a:pt x="17677" y="2735"/>
                  <a:pt x="17659" y="2735"/>
                </a:cubicBezTo>
                <a:cubicBezTo>
                  <a:pt x="17631" y="2735"/>
                  <a:pt x="17604" y="2741"/>
                  <a:pt x="17577" y="2754"/>
                </a:cubicBezTo>
                <a:cubicBezTo>
                  <a:pt x="17551" y="2767"/>
                  <a:pt x="17526" y="2783"/>
                  <a:pt x="17501" y="2803"/>
                </a:cubicBezTo>
                <a:lnTo>
                  <a:pt x="17501" y="3190"/>
                </a:lnTo>
                <a:lnTo>
                  <a:pt x="17409" y="3190"/>
                </a:lnTo>
                <a:lnTo>
                  <a:pt x="17409" y="2645"/>
                </a:lnTo>
                <a:lnTo>
                  <a:pt x="17501" y="2645"/>
                </a:lnTo>
                <a:lnTo>
                  <a:pt x="17501" y="2725"/>
                </a:lnTo>
                <a:cubicBezTo>
                  <a:pt x="17538" y="2696"/>
                  <a:pt x="17570" y="2675"/>
                  <a:pt x="17597" y="2663"/>
                </a:cubicBezTo>
                <a:cubicBezTo>
                  <a:pt x="17625" y="2651"/>
                  <a:pt x="17654" y="2645"/>
                  <a:pt x="17683" y="2645"/>
                </a:cubicBezTo>
                <a:cubicBezTo>
                  <a:pt x="17699" y="2645"/>
                  <a:pt x="17710" y="2645"/>
                  <a:pt x="17717" y="2646"/>
                </a:cubicBezTo>
                <a:cubicBezTo>
                  <a:pt x="17724" y="2647"/>
                  <a:pt x="17735" y="2648"/>
                  <a:pt x="17750" y="2650"/>
                </a:cubicBezTo>
                <a:lnTo>
                  <a:pt x="17750" y="2745"/>
                </a:lnTo>
                <a:close/>
                <a:moveTo>
                  <a:pt x="18471" y="3185"/>
                </a:moveTo>
                <a:cubicBezTo>
                  <a:pt x="18454" y="3190"/>
                  <a:pt x="18435" y="3193"/>
                  <a:pt x="18414" y="3196"/>
                </a:cubicBezTo>
                <a:cubicBezTo>
                  <a:pt x="18394" y="3199"/>
                  <a:pt x="18376" y="3201"/>
                  <a:pt x="18360" y="3201"/>
                </a:cubicBezTo>
                <a:cubicBezTo>
                  <a:pt x="18304" y="3201"/>
                  <a:pt x="18262" y="3186"/>
                  <a:pt x="18233" y="3156"/>
                </a:cubicBezTo>
                <a:cubicBezTo>
                  <a:pt x="18204" y="3126"/>
                  <a:pt x="18189" y="3078"/>
                  <a:pt x="18189" y="3012"/>
                </a:cubicBezTo>
                <a:lnTo>
                  <a:pt x="18189" y="2722"/>
                </a:lnTo>
                <a:lnTo>
                  <a:pt x="18127" y="2722"/>
                </a:lnTo>
                <a:lnTo>
                  <a:pt x="18127" y="2645"/>
                </a:lnTo>
                <a:lnTo>
                  <a:pt x="18189" y="2645"/>
                </a:lnTo>
                <a:lnTo>
                  <a:pt x="18189" y="2488"/>
                </a:lnTo>
                <a:lnTo>
                  <a:pt x="18281" y="2488"/>
                </a:lnTo>
                <a:lnTo>
                  <a:pt x="18281" y="2645"/>
                </a:lnTo>
                <a:lnTo>
                  <a:pt x="18471" y="2645"/>
                </a:lnTo>
                <a:lnTo>
                  <a:pt x="18471" y="2722"/>
                </a:lnTo>
                <a:lnTo>
                  <a:pt x="18281" y="2722"/>
                </a:lnTo>
                <a:lnTo>
                  <a:pt x="18281" y="2970"/>
                </a:lnTo>
                <a:cubicBezTo>
                  <a:pt x="18281" y="2999"/>
                  <a:pt x="18282" y="3021"/>
                  <a:pt x="18283" y="3037"/>
                </a:cubicBezTo>
                <a:cubicBezTo>
                  <a:pt x="18284" y="3054"/>
                  <a:pt x="18289" y="3069"/>
                  <a:pt x="18297" y="3083"/>
                </a:cubicBezTo>
                <a:cubicBezTo>
                  <a:pt x="18304" y="3096"/>
                  <a:pt x="18314" y="3105"/>
                  <a:pt x="18326" y="3111"/>
                </a:cubicBezTo>
                <a:cubicBezTo>
                  <a:pt x="18339" y="3117"/>
                  <a:pt x="18358" y="3120"/>
                  <a:pt x="18384" y="3120"/>
                </a:cubicBezTo>
                <a:cubicBezTo>
                  <a:pt x="18399" y="3120"/>
                  <a:pt x="18414" y="3118"/>
                  <a:pt x="18431" y="3114"/>
                </a:cubicBezTo>
                <a:cubicBezTo>
                  <a:pt x="18447" y="3109"/>
                  <a:pt x="18459" y="3106"/>
                  <a:pt x="18466" y="3103"/>
                </a:cubicBezTo>
                <a:lnTo>
                  <a:pt x="18471" y="3103"/>
                </a:lnTo>
                <a:lnTo>
                  <a:pt x="18471" y="3185"/>
                </a:lnTo>
                <a:close/>
                <a:moveTo>
                  <a:pt x="19038" y="3190"/>
                </a:moveTo>
                <a:lnTo>
                  <a:pt x="18946" y="3190"/>
                </a:lnTo>
                <a:lnTo>
                  <a:pt x="18946" y="2879"/>
                </a:lnTo>
                <a:cubicBezTo>
                  <a:pt x="18946" y="2854"/>
                  <a:pt x="18944" y="2831"/>
                  <a:pt x="18941" y="2809"/>
                </a:cubicBezTo>
                <a:cubicBezTo>
                  <a:pt x="18938" y="2787"/>
                  <a:pt x="18933" y="2770"/>
                  <a:pt x="18925" y="2757"/>
                </a:cubicBezTo>
                <a:cubicBezTo>
                  <a:pt x="18917" y="2744"/>
                  <a:pt x="18905" y="2734"/>
                  <a:pt x="18890" y="2727"/>
                </a:cubicBezTo>
                <a:cubicBezTo>
                  <a:pt x="18875" y="2720"/>
                  <a:pt x="18855" y="2717"/>
                  <a:pt x="18831" y="2717"/>
                </a:cubicBezTo>
                <a:cubicBezTo>
                  <a:pt x="18806" y="2717"/>
                  <a:pt x="18779" y="2723"/>
                  <a:pt x="18752" y="2735"/>
                </a:cubicBezTo>
                <a:cubicBezTo>
                  <a:pt x="18725" y="2748"/>
                  <a:pt x="18698" y="2764"/>
                  <a:pt x="18673" y="2783"/>
                </a:cubicBezTo>
                <a:lnTo>
                  <a:pt x="18673" y="3190"/>
                </a:lnTo>
                <a:lnTo>
                  <a:pt x="18582" y="3190"/>
                </a:lnTo>
                <a:lnTo>
                  <a:pt x="18582" y="2430"/>
                </a:lnTo>
                <a:lnTo>
                  <a:pt x="18673" y="2430"/>
                </a:lnTo>
                <a:lnTo>
                  <a:pt x="18673" y="2705"/>
                </a:lnTo>
                <a:cubicBezTo>
                  <a:pt x="18702" y="2681"/>
                  <a:pt x="18731" y="2662"/>
                  <a:pt x="18762" y="2649"/>
                </a:cubicBezTo>
                <a:cubicBezTo>
                  <a:pt x="18793" y="2636"/>
                  <a:pt x="18824" y="2629"/>
                  <a:pt x="18856" y="2629"/>
                </a:cubicBezTo>
                <a:cubicBezTo>
                  <a:pt x="18915" y="2629"/>
                  <a:pt x="18960" y="2647"/>
                  <a:pt x="18991" y="2683"/>
                </a:cubicBezTo>
                <a:cubicBezTo>
                  <a:pt x="19022" y="2718"/>
                  <a:pt x="19038" y="2769"/>
                  <a:pt x="19038" y="2836"/>
                </a:cubicBezTo>
                <a:lnTo>
                  <a:pt x="19038" y="3190"/>
                </a:lnTo>
                <a:close/>
                <a:moveTo>
                  <a:pt x="19638" y="3190"/>
                </a:moveTo>
                <a:lnTo>
                  <a:pt x="19547" y="3190"/>
                </a:lnTo>
                <a:lnTo>
                  <a:pt x="19547" y="3132"/>
                </a:lnTo>
                <a:cubicBezTo>
                  <a:pt x="19539" y="3137"/>
                  <a:pt x="19528" y="3145"/>
                  <a:pt x="19514" y="3155"/>
                </a:cubicBezTo>
                <a:cubicBezTo>
                  <a:pt x="19500" y="3165"/>
                  <a:pt x="19487" y="3173"/>
                  <a:pt x="19474" y="3179"/>
                </a:cubicBezTo>
                <a:cubicBezTo>
                  <a:pt x="19459" y="3186"/>
                  <a:pt x="19441" y="3192"/>
                  <a:pt x="19421" y="3197"/>
                </a:cubicBezTo>
                <a:cubicBezTo>
                  <a:pt x="19401" y="3202"/>
                  <a:pt x="19378" y="3205"/>
                  <a:pt x="19351" y="3205"/>
                </a:cubicBezTo>
                <a:cubicBezTo>
                  <a:pt x="19302" y="3205"/>
                  <a:pt x="19260" y="3189"/>
                  <a:pt x="19226" y="3156"/>
                </a:cubicBezTo>
                <a:cubicBezTo>
                  <a:pt x="19192" y="3123"/>
                  <a:pt x="19175" y="3082"/>
                  <a:pt x="19175" y="3032"/>
                </a:cubicBezTo>
                <a:cubicBezTo>
                  <a:pt x="19175" y="2991"/>
                  <a:pt x="19184" y="2957"/>
                  <a:pt x="19201" y="2931"/>
                </a:cubicBezTo>
                <a:cubicBezTo>
                  <a:pt x="19219" y="2906"/>
                  <a:pt x="19244" y="2886"/>
                  <a:pt x="19277" y="2871"/>
                </a:cubicBezTo>
                <a:cubicBezTo>
                  <a:pt x="19310" y="2856"/>
                  <a:pt x="19350" y="2846"/>
                  <a:pt x="19397" y="2841"/>
                </a:cubicBezTo>
                <a:cubicBezTo>
                  <a:pt x="19444" y="2836"/>
                  <a:pt x="19494" y="2832"/>
                  <a:pt x="19547" y="2830"/>
                </a:cubicBezTo>
                <a:lnTo>
                  <a:pt x="19547" y="2815"/>
                </a:lnTo>
                <a:cubicBezTo>
                  <a:pt x="19547" y="2794"/>
                  <a:pt x="19543" y="2777"/>
                  <a:pt x="19536" y="2764"/>
                </a:cubicBezTo>
                <a:cubicBezTo>
                  <a:pt x="19529" y="2750"/>
                  <a:pt x="19518" y="2739"/>
                  <a:pt x="19504" y="2731"/>
                </a:cubicBezTo>
                <a:cubicBezTo>
                  <a:pt x="19491" y="2724"/>
                  <a:pt x="19476" y="2719"/>
                  <a:pt x="19458" y="2716"/>
                </a:cubicBezTo>
                <a:cubicBezTo>
                  <a:pt x="19439" y="2713"/>
                  <a:pt x="19420" y="2712"/>
                  <a:pt x="19400" y="2712"/>
                </a:cubicBezTo>
                <a:cubicBezTo>
                  <a:pt x="19376" y="2712"/>
                  <a:pt x="19349" y="2715"/>
                  <a:pt x="19320" y="2722"/>
                </a:cubicBezTo>
                <a:cubicBezTo>
                  <a:pt x="19290" y="2728"/>
                  <a:pt x="19259" y="2737"/>
                  <a:pt x="19228" y="2750"/>
                </a:cubicBezTo>
                <a:lnTo>
                  <a:pt x="19223" y="2750"/>
                </a:lnTo>
                <a:lnTo>
                  <a:pt x="19223" y="2656"/>
                </a:lnTo>
                <a:cubicBezTo>
                  <a:pt x="19241" y="2651"/>
                  <a:pt x="19267" y="2646"/>
                  <a:pt x="19301" y="2640"/>
                </a:cubicBezTo>
                <a:cubicBezTo>
                  <a:pt x="19335" y="2634"/>
                  <a:pt x="19368" y="2631"/>
                  <a:pt x="19401" y="2631"/>
                </a:cubicBezTo>
                <a:cubicBezTo>
                  <a:pt x="19439" y="2631"/>
                  <a:pt x="19472" y="2634"/>
                  <a:pt x="19501" y="2641"/>
                </a:cubicBezTo>
                <a:cubicBezTo>
                  <a:pt x="19530" y="2647"/>
                  <a:pt x="19554" y="2658"/>
                  <a:pt x="19575" y="2673"/>
                </a:cubicBezTo>
                <a:cubicBezTo>
                  <a:pt x="19596" y="2688"/>
                  <a:pt x="19611" y="2708"/>
                  <a:pt x="19622" y="2731"/>
                </a:cubicBezTo>
                <a:cubicBezTo>
                  <a:pt x="19633" y="2755"/>
                  <a:pt x="19638" y="2785"/>
                  <a:pt x="19638" y="2820"/>
                </a:cubicBezTo>
                <a:lnTo>
                  <a:pt x="19638" y="3190"/>
                </a:lnTo>
                <a:close/>
                <a:moveTo>
                  <a:pt x="19547" y="3056"/>
                </a:moveTo>
                <a:lnTo>
                  <a:pt x="19547" y="2904"/>
                </a:lnTo>
                <a:cubicBezTo>
                  <a:pt x="19519" y="2905"/>
                  <a:pt x="19486" y="2908"/>
                  <a:pt x="19448" y="2911"/>
                </a:cubicBezTo>
                <a:cubicBezTo>
                  <a:pt x="19410" y="2914"/>
                  <a:pt x="19380" y="2919"/>
                  <a:pt x="19358" y="2925"/>
                </a:cubicBezTo>
                <a:cubicBezTo>
                  <a:pt x="19331" y="2933"/>
                  <a:pt x="19310" y="2945"/>
                  <a:pt x="19294" y="2960"/>
                </a:cubicBezTo>
                <a:cubicBezTo>
                  <a:pt x="19278" y="2976"/>
                  <a:pt x="19270" y="2998"/>
                  <a:pt x="19270" y="3025"/>
                </a:cubicBezTo>
                <a:cubicBezTo>
                  <a:pt x="19270" y="3056"/>
                  <a:pt x="19279" y="3080"/>
                  <a:pt x="19298" y="3096"/>
                </a:cubicBezTo>
                <a:cubicBezTo>
                  <a:pt x="19317" y="3112"/>
                  <a:pt x="19345" y="3120"/>
                  <a:pt x="19384" y="3120"/>
                </a:cubicBezTo>
                <a:cubicBezTo>
                  <a:pt x="19417" y="3120"/>
                  <a:pt x="19446" y="3114"/>
                  <a:pt x="19473" y="3101"/>
                </a:cubicBezTo>
                <a:cubicBezTo>
                  <a:pt x="19500" y="3088"/>
                  <a:pt x="19524" y="3073"/>
                  <a:pt x="19547" y="3056"/>
                </a:cubicBezTo>
                <a:close/>
                <a:moveTo>
                  <a:pt x="20271" y="3190"/>
                </a:moveTo>
                <a:lnTo>
                  <a:pt x="20179" y="3190"/>
                </a:lnTo>
                <a:lnTo>
                  <a:pt x="20179" y="2879"/>
                </a:lnTo>
                <a:cubicBezTo>
                  <a:pt x="20179" y="2854"/>
                  <a:pt x="20178" y="2831"/>
                  <a:pt x="20175" y="2809"/>
                </a:cubicBezTo>
                <a:cubicBezTo>
                  <a:pt x="20172" y="2787"/>
                  <a:pt x="20166" y="2770"/>
                  <a:pt x="20159" y="2757"/>
                </a:cubicBezTo>
                <a:cubicBezTo>
                  <a:pt x="20150" y="2744"/>
                  <a:pt x="20139" y="2734"/>
                  <a:pt x="20124" y="2727"/>
                </a:cubicBezTo>
                <a:cubicBezTo>
                  <a:pt x="20109" y="2720"/>
                  <a:pt x="20089" y="2717"/>
                  <a:pt x="20064" y="2717"/>
                </a:cubicBezTo>
                <a:cubicBezTo>
                  <a:pt x="20039" y="2717"/>
                  <a:pt x="20012" y="2723"/>
                  <a:pt x="19985" y="2735"/>
                </a:cubicBezTo>
                <a:cubicBezTo>
                  <a:pt x="19958" y="2748"/>
                  <a:pt x="19932" y="2764"/>
                  <a:pt x="19907" y="2783"/>
                </a:cubicBezTo>
                <a:lnTo>
                  <a:pt x="19907" y="3190"/>
                </a:lnTo>
                <a:lnTo>
                  <a:pt x="19815" y="3190"/>
                </a:lnTo>
                <a:lnTo>
                  <a:pt x="19815" y="2645"/>
                </a:lnTo>
                <a:lnTo>
                  <a:pt x="19907" y="2645"/>
                </a:lnTo>
                <a:lnTo>
                  <a:pt x="19907" y="2705"/>
                </a:lnTo>
                <a:cubicBezTo>
                  <a:pt x="19936" y="2681"/>
                  <a:pt x="19965" y="2662"/>
                  <a:pt x="19996" y="2649"/>
                </a:cubicBezTo>
                <a:cubicBezTo>
                  <a:pt x="20026" y="2636"/>
                  <a:pt x="20057" y="2629"/>
                  <a:pt x="20090" y="2629"/>
                </a:cubicBezTo>
                <a:cubicBezTo>
                  <a:pt x="20149" y="2629"/>
                  <a:pt x="20194" y="2647"/>
                  <a:pt x="20225" y="2683"/>
                </a:cubicBezTo>
                <a:cubicBezTo>
                  <a:pt x="20256" y="2718"/>
                  <a:pt x="20271" y="2769"/>
                  <a:pt x="20271" y="2836"/>
                </a:cubicBezTo>
                <a:lnTo>
                  <a:pt x="20271" y="3190"/>
                </a:lnTo>
                <a:close/>
                <a:moveTo>
                  <a:pt x="21279" y="2913"/>
                </a:moveTo>
                <a:cubicBezTo>
                  <a:pt x="21279" y="2958"/>
                  <a:pt x="21273" y="2999"/>
                  <a:pt x="21260" y="3036"/>
                </a:cubicBezTo>
                <a:cubicBezTo>
                  <a:pt x="21247" y="3073"/>
                  <a:pt x="21230" y="3103"/>
                  <a:pt x="21208" y="3128"/>
                </a:cubicBezTo>
                <a:cubicBezTo>
                  <a:pt x="21185" y="3153"/>
                  <a:pt x="21159" y="3173"/>
                  <a:pt x="21132" y="3186"/>
                </a:cubicBezTo>
                <a:cubicBezTo>
                  <a:pt x="21104" y="3199"/>
                  <a:pt x="21074" y="3205"/>
                  <a:pt x="21041" y="3205"/>
                </a:cubicBezTo>
                <a:cubicBezTo>
                  <a:pt x="21010" y="3205"/>
                  <a:pt x="20982" y="3201"/>
                  <a:pt x="20959" y="3194"/>
                </a:cubicBezTo>
                <a:cubicBezTo>
                  <a:pt x="20936" y="3187"/>
                  <a:pt x="20914" y="3177"/>
                  <a:pt x="20891" y="3165"/>
                </a:cubicBezTo>
                <a:lnTo>
                  <a:pt x="20885" y="3190"/>
                </a:lnTo>
                <a:lnTo>
                  <a:pt x="20799" y="3190"/>
                </a:lnTo>
                <a:lnTo>
                  <a:pt x="20799" y="2430"/>
                </a:lnTo>
                <a:lnTo>
                  <a:pt x="20891" y="2430"/>
                </a:lnTo>
                <a:lnTo>
                  <a:pt x="20891" y="2702"/>
                </a:lnTo>
                <a:cubicBezTo>
                  <a:pt x="20917" y="2681"/>
                  <a:pt x="20944" y="2663"/>
                  <a:pt x="20973" y="2650"/>
                </a:cubicBezTo>
                <a:cubicBezTo>
                  <a:pt x="21002" y="2636"/>
                  <a:pt x="21035" y="2629"/>
                  <a:pt x="21071" y="2629"/>
                </a:cubicBezTo>
                <a:cubicBezTo>
                  <a:pt x="21135" y="2629"/>
                  <a:pt x="21186" y="2654"/>
                  <a:pt x="21223" y="2704"/>
                </a:cubicBezTo>
                <a:cubicBezTo>
                  <a:pt x="21260" y="2753"/>
                  <a:pt x="21279" y="2823"/>
                  <a:pt x="21279" y="2913"/>
                </a:cubicBezTo>
                <a:close/>
                <a:moveTo>
                  <a:pt x="21185" y="2916"/>
                </a:moveTo>
                <a:cubicBezTo>
                  <a:pt x="21185" y="2851"/>
                  <a:pt x="21174" y="2801"/>
                  <a:pt x="21152" y="2767"/>
                </a:cubicBezTo>
                <a:cubicBezTo>
                  <a:pt x="21131" y="2734"/>
                  <a:pt x="21096" y="2717"/>
                  <a:pt x="21048" y="2717"/>
                </a:cubicBezTo>
                <a:cubicBezTo>
                  <a:pt x="21021" y="2717"/>
                  <a:pt x="20994" y="2723"/>
                  <a:pt x="20967" y="2734"/>
                </a:cubicBezTo>
                <a:cubicBezTo>
                  <a:pt x="20940" y="2745"/>
                  <a:pt x="20914" y="2760"/>
                  <a:pt x="20891" y="2779"/>
                </a:cubicBezTo>
                <a:lnTo>
                  <a:pt x="20891" y="3091"/>
                </a:lnTo>
                <a:cubicBezTo>
                  <a:pt x="20917" y="3103"/>
                  <a:pt x="20939" y="3111"/>
                  <a:pt x="20958" y="3116"/>
                </a:cubicBezTo>
                <a:cubicBezTo>
                  <a:pt x="20977" y="3121"/>
                  <a:pt x="20998" y="3123"/>
                  <a:pt x="21022" y="3123"/>
                </a:cubicBezTo>
                <a:cubicBezTo>
                  <a:pt x="21073" y="3123"/>
                  <a:pt x="21112" y="3106"/>
                  <a:pt x="21141" y="3073"/>
                </a:cubicBezTo>
                <a:cubicBezTo>
                  <a:pt x="21170" y="3039"/>
                  <a:pt x="21185" y="2987"/>
                  <a:pt x="21185" y="2916"/>
                </a:cubicBezTo>
                <a:close/>
                <a:moveTo>
                  <a:pt x="21879" y="2927"/>
                </a:moveTo>
                <a:lnTo>
                  <a:pt x="21477" y="2927"/>
                </a:lnTo>
                <a:cubicBezTo>
                  <a:pt x="21477" y="2960"/>
                  <a:pt x="21482" y="2989"/>
                  <a:pt x="21492" y="3014"/>
                </a:cubicBezTo>
                <a:cubicBezTo>
                  <a:pt x="21502" y="3039"/>
                  <a:pt x="21516" y="3060"/>
                  <a:pt x="21534" y="3076"/>
                </a:cubicBezTo>
                <a:cubicBezTo>
                  <a:pt x="21551" y="3091"/>
                  <a:pt x="21571" y="3103"/>
                  <a:pt x="21594" y="3111"/>
                </a:cubicBezTo>
                <a:cubicBezTo>
                  <a:pt x="21617" y="3119"/>
                  <a:pt x="21643" y="3123"/>
                  <a:pt x="21671" y="3123"/>
                </a:cubicBezTo>
                <a:cubicBezTo>
                  <a:pt x="21708" y="3123"/>
                  <a:pt x="21746" y="3115"/>
                  <a:pt x="21783" y="3100"/>
                </a:cubicBezTo>
                <a:cubicBezTo>
                  <a:pt x="21820" y="3085"/>
                  <a:pt x="21847" y="3071"/>
                  <a:pt x="21863" y="3057"/>
                </a:cubicBezTo>
                <a:lnTo>
                  <a:pt x="21868" y="3057"/>
                </a:lnTo>
                <a:lnTo>
                  <a:pt x="21868" y="3157"/>
                </a:lnTo>
                <a:cubicBezTo>
                  <a:pt x="21837" y="3170"/>
                  <a:pt x="21806" y="3180"/>
                  <a:pt x="21773" y="3189"/>
                </a:cubicBezTo>
                <a:cubicBezTo>
                  <a:pt x="21741" y="3198"/>
                  <a:pt x="21707" y="3203"/>
                  <a:pt x="21672" y="3203"/>
                </a:cubicBezTo>
                <a:cubicBezTo>
                  <a:pt x="21581" y="3203"/>
                  <a:pt x="21511" y="3178"/>
                  <a:pt x="21460" y="3129"/>
                </a:cubicBezTo>
                <a:cubicBezTo>
                  <a:pt x="21409" y="3080"/>
                  <a:pt x="21384" y="3011"/>
                  <a:pt x="21384" y="2920"/>
                </a:cubicBezTo>
                <a:cubicBezTo>
                  <a:pt x="21384" y="2831"/>
                  <a:pt x="21408" y="2761"/>
                  <a:pt x="21457" y="2708"/>
                </a:cubicBezTo>
                <a:cubicBezTo>
                  <a:pt x="21506" y="2655"/>
                  <a:pt x="21570" y="2629"/>
                  <a:pt x="21649" y="2629"/>
                </a:cubicBezTo>
                <a:cubicBezTo>
                  <a:pt x="21722" y="2629"/>
                  <a:pt x="21779" y="2651"/>
                  <a:pt x="21819" y="2694"/>
                </a:cubicBezTo>
                <a:cubicBezTo>
                  <a:pt x="21859" y="2737"/>
                  <a:pt x="21879" y="2798"/>
                  <a:pt x="21879" y="2877"/>
                </a:cubicBezTo>
                <a:lnTo>
                  <a:pt x="21879" y="2927"/>
                </a:lnTo>
                <a:close/>
                <a:moveTo>
                  <a:pt x="21790" y="2856"/>
                </a:moveTo>
                <a:cubicBezTo>
                  <a:pt x="21789" y="2808"/>
                  <a:pt x="21777" y="2771"/>
                  <a:pt x="21753" y="2745"/>
                </a:cubicBezTo>
                <a:cubicBezTo>
                  <a:pt x="21729" y="2718"/>
                  <a:pt x="21693" y="2705"/>
                  <a:pt x="21644" y="2705"/>
                </a:cubicBezTo>
                <a:cubicBezTo>
                  <a:pt x="21595" y="2705"/>
                  <a:pt x="21556" y="2720"/>
                  <a:pt x="21527" y="2749"/>
                </a:cubicBezTo>
                <a:cubicBezTo>
                  <a:pt x="21498" y="2778"/>
                  <a:pt x="21481" y="2813"/>
                  <a:pt x="21477" y="2856"/>
                </a:cubicBezTo>
                <a:lnTo>
                  <a:pt x="21790" y="2856"/>
                </a:lnTo>
                <a:close/>
                <a:moveTo>
                  <a:pt x="22759" y="3033"/>
                </a:moveTo>
                <a:cubicBezTo>
                  <a:pt x="22759" y="3082"/>
                  <a:pt x="22738" y="3123"/>
                  <a:pt x="22697" y="3155"/>
                </a:cubicBezTo>
                <a:cubicBezTo>
                  <a:pt x="22656" y="3187"/>
                  <a:pt x="22600" y="3203"/>
                  <a:pt x="22529" y="3203"/>
                </a:cubicBezTo>
                <a:cubicBezTo>
                  <a:pt x="22488" y="3203"/>
                  <a:pt x="22451" y="3198"/>
                  <a:pt x="22418" y="3189"/>
                </a:cubicBezTo>
                <a:cubicBezTo>
                  <a:pt x="22384" y="3179"/>
                  <a:pt x="22356" y="3168"/>
                  <a:pt x="22333" y="3157"/>
                </a:cubicBezTo>
                <a:lnTo>
                  <a:pt x="22333" y="3054"/>
                </a:lnTo>
                <a:lnTo>
                  <a:pt x="22338" y="3054"/>
                </a:lnTo>
                <a:cubicBezTo>
                  <a:pt x="22367" y="3076"/>
                  <a:pt x="22399" y="3093"/>
                  <a:pt x="22435" y="3106"/>
                </a:cubicBezTo>
                <a:cubicBezTo>
                  <a:pt x="22470" y="3119"/>
                  <a:pt x="22504" y="3125"/>
                  <a:pt x="22537" y="3125"/>
                </a:cubicBezTo>
                <a:cubicBezTo>
                  <a:pt x="22577" y="3125"/>
                  <a:pt x="22608" y="3119"/>
                  <a:pt x="22631" y="3106"/>
                </a:cubicBezTo>
                <a:cubicBezTo>
                  <a:pt x="22654" y="3093"/>
                  <a:pt x="22666" y="3072"/>
                  <a:pt x="22666" y="3044"/>
                </a:cubicBezTo>
                <a:cubicBezTo>
                  <a:pt x="22666" y="3023"/>
                  <a:pt x="22660" y="3007"/>
                  <a:pt x="22647" y="2996"/>
                </a:cubicBezTo>
                <a:cubicBezTo>
                  <a:pt x="22634" y="2985"/>
                  <a:pt x="22611" y="2975"/>
                  <a:pt x="22576" y="2967"/>
                </a:cubicBezTo>
                <a:cubicBezTo>
                  <a:pt x="22563" y="2964"/>
                  <a:pt x="22546" y="2961"/>
                  <a:pt x="22525" y="2957"/>
                </a:cubicBezTo>
                <a:cubicBezTo>
                  <a:pt x="22504" y="2953"/>
                  <a:pt x="22484" y="2949"/>
                  <a:pt x="22467" y="2944"/>
                </a:cubicBezTo>
                <a:cubicBezTo>
                  <a:pt x="22419" y="2931"/>
                  <a:pt x="22385" y="2913"/>
                  <a:pt x="22365" y="2888"/>
                </a:cubicBezTo>
                <a:cubicBezTo>
                  <a:pt x="22345" y="2864"/>
                  <a:pt x="22335" y="2834"/>
                  <a:pt x="22335" y="2798"/>
                </a:cubicBezTo>
                <a:cubicBezTo>
                  <a:pt x="22335" y="2775"/>
                  <a:pt x="22340" y="2754"/>
                  <a:pt x="22349" y="2734"/>
                </a:cubicBezTo>
                <a:cubicBezTo>
                  <a:pt x="22358" y="2715"/>
                  <a:pt x="22373" y="2697"/>
                  <a:pt x="22392" y="2681"/>
                </a:cubicBezTo>
                <a:cubicBezTo>
                  <a:pt x="22410" y="2666"/>
                  <a:pt x="22433" y="2654"/>
                  <a:pt x="22461" y="2645"/>
                </a:cubicBezTo>
                <a:cubicBezTo>
                  <a:pt x="22489" y="2636"/>
                  <a:pt x="22521" y="2631"/>
                  <a:pt x="22556" y="2631"/>
                </a:cubicBezTo>
                <a:cubicBezTo>
                  <a:pt x="22588" y="2631"/>
                  <a:pt x="22621" y="2635"/>
                  <a:pt x="22654" y="2643"/>
                </a:cubicBezTo>
                <a:cubicBezTo>
                  <a:pt x="22688" y="2651"/>
                  <a:pt x="22716" y="2661"/>
                  <a:pt x="22738" y="2672"/>
                </a:cubicBezTo>
                <a:lnTo>
                  <a:pt x="22738" y="2770"/>
                </a:lnTo>
                <a:lnTo>
                  <a:pt x="22733" y="2770"/>
                </a:lnTo>
                <a:cubicBezTo>
                  <a:pt x="22710" y="2753"/>
                  <a:pt x="22681" y="2739"/>
                  <a:pt x="22647" y="2727"/>
                </a:cubicBezTo>
                <a:cubicBezTo>
                  <a:pt x="22614" y="2715"/>
                  <a:pt x="22581" y="2709"/>
                  <a:pt x="22549" y="2709"/>
                </a:cubicBezTo>
                <a:cubicBezTo>
                  <a:pt x="22516" y="2709"/>
                  <a:pt x="22487" y="2715"/>
                  <a:pt x="22464" y="2728"/>
                </a:cubicBezTo>
                <a:cubicBezTo>
                  <a:pt x="22441" y="2741"/>
                  <a:pt x="22429" y="2761"/>
                  <a:pt x="22429" y="2786"/>
                </a:cubicBezTo>
                <a:cubicBezTo>
                  <a:pt x="22429" y="2808"/>
                  <a:pt x="22436" y="2825"/>
                  <a:pt x="22450" y="2836"/>
                </a:cubicBezTo>
                <a:cubicBezTo>
                  <a:pt x="22464" y="2848"/>
                  <a:pt x="22486" y="2857"/>
                  <a:pt x="22517" y="2864"/>
                </a:cubicBezTo>
                <a:cubicBezTo>
                  <a:pt x="22534" y="2868"/>
                  <a:pt x="22552" y="2872"/>
                  <a:pt x="22573" y="2876"/>
                </a:cubicBezTo>
                <a:cubicBezTo>
                  <a:pt x="22594" y="2880"/>
                  <a:pt x="22612" y="2884"/>
                  <a:pt x="22626" y="2887"/>
                </a:cubicBezTo>
                <a:cubicBezTo>
                  <a:pt x="22669" y="2896"/>
                  <a:pt x="22702" y="2913"/>
                  <a:pt x="22725" y="2937"/>
                </a:cubicBezTo>
                <a:cubicBezTo>
                  <a:pt x="22748" y="2961"/>
                  <a:pt x="22759" y="2993"/>
                  <a:pt x="22759" y="3033"/>
                </a:cubicBezTo>
                <a:close/>
                <a:moveTo>
                  <a:pt x="22989" y="2553"/>
                </a:moveTo>
                <a:lnTo>
                  <a:pt x="22886" y="2553"/>
                </a:lnTo>
                <a:lnTo>
                  <a:pt x="22886" y="2458"/>
                </a:lnTo>
                <a:lnTo>
                  <a:pt x="22989" y="2458"/>
                </a:lnTo>
                <a:lnTo>
                  <a:pt x="22989" y="2553"/>
                </a:lnTo>
                <a:close/>
                <a:moveTo>
                  <a:pt x="22983" y="3190"/>
                </a:moveTo>
                <a:lnTo>
                  <a:pt x="22892" y="3190"/>
                </a:lnTo>
                <a:lnTo>
                  <a:pt x="22892" y="2645"/>
                </a:lnTo>
                <a:lnTo>
                  <a:pt x="22983" y="2645"/>
                </a:lnTo>
                <a:lnTo>
                  <a:pt x="22983" y="3190"/>
                </a:lnTo>
                <a:close/>
                <a:moveTo>
                  <a:pt x="23258" y="3190"/>
                </a:moveTo>
                <a:lnTo>
                  <a:pt x="23166" y="3190"/>
                </a:lnTo>
                <a:lnTo>
                  <a:pt x="23166" y="2430"/>
                </a:lnTo>
                <a:lnTo>
                  <a:pt x="23258" y="2430"/>
                </a:lnTo>
                <a:lnTo>
                  <a:pt x="23258" y="3190"/>
                </a:lnTo>
                <a:close/>
                <a:moveTo>
                  <a:pt x="23896" y="2927"/>
                </a:moveTo>
                <a:lnTo>
                  <a:pt x="23494" y="2927"/>
                </a:lnTo>
                <a:cubicBezTo>
                  <a:pt x="23494" y="2960"/>
                  <a:pt x="23499" y="2989"/>
                  <a:pt x="23509" y="3014"/>
                </a:cubicBezTo>
                <a:cubicBezTo>
                  <a:pt x="23519" y="3039"/>
                  <a:pt x="23533" y="3060"/>
                  <a:pt x="23551" y="3076"/>
                </a:cubicBezTo>
                <a:cubicBezTo>
                  <a:pt x="23568" y="3091"/>
                  <a:pt x="23588" y="3103"/>
                  <a:pt x="23611" y="3111"/>
                </a:cubicBezTo>
                <a:cubicBezTo>
                  <a:pt x="23634" y="3119"/>
                  <a:pt x="23660" y="3123"/>
                  <a:pt x="23688" y="3123"/>
                </a:cubicBezTo>
                <a:cubicBezTo>
                  <a:pt x="23725" y="3123"/>
                  <a:pt x="23763" y="3115"/>
                  <a:pt x="23800" y="3100"/>
                </a:cubicBezTo>
                <a:cubicBezTo>
                  <a:pt x="23837" y="3085"/>
                  <a:pt x="23864" y="3071"/>
                  <a:pt x="23880" y="3057"/>
                </a:cubicBezTo>
                <a:lnTo>
                  <a:pt x="23885" y="3057"/>
                </a:lnTo>
                <a:lnTo>
                  <a:pt x="23885" y="3157"/>
                </a:lnTo>
                <a:cubicBezTo>
                  <a:pt x="23854" y="3170"/>
                  <a:pt x="23823" y="3180"/>
                  <a:pt x="23791" y="3189"/>
                </a:cubicBezTo>
                <a:cubicBezTo>
                  <a:pt x="23758" y="3198"/>
                  <a:pt x="23724" y="3203"/>
                  <a:pt x="23689" y="3203"/>
                </a:cubicBezTo>
                <a:cubicBezTo>
                  <a:pt x="23598" y="3203"/>
                  <a:pt x="23528" y="3178"/>
                  <a:pt x="23477" y="3129"/>
                </a:cubicBezTo>
                <a:cubicBezTo>
                  <a:pt x="23426" y="3080"/>
                  <a:pt x="23401" y="3011"/>
                  <a:pt x="23401" y="2920"/>
                </a:cubicBezTo>
                <a:cubicBezTo>
                  <a:pt x="23401" y="2831"/>
                  <a:pt x="23425" y="2761"/>
                  <a:pt x="23474" y="2708"/>
                </a:cubicBezTo>
                <a:cubicBezTo>
                  <a:pt x="23523" y="2655"/>
                  <a:pt x="23587" y="2629"/>
                  <a:pt x="23666" y="2629"/>
                </a:cubicBezTo>
                <a:cubicBezTo>
                  <a:pt x="23739" y="2629"/>
                  <a:pt x="23796" y="2651"/>
                  <a:pt x="23836" y="2694"/>
                </a:cubicBezTo>
                <a:cubicBezTo>
                  <a:pt x="23876" y="2737"/>
                  <a:pt x="23896" y="2798"/>
                  <a:pt x="23896" y="2877"/>
                </a:cubicBezTo>
                <a:lnTo>
                  <a:pt x="23896" y="2927"/>
                </a:lnTo>
                <a:close/>
                <a:moveTo>
                  <a:pt x="23807" y="2856"/>
                </a:moveTo>
                <a:cubicBezTo>
                  <a:pt x="23806" y="2808"/>
                  <a:pt x="23794" y="2771"/>
                  <a:pt x="23770" y="2745"/>
                </a:cubicBezTo>
                <a:cubicBezTo>
                  <a:pt x="23746" y="2718"/>
                  <a:pt x="23710" y="2705"/>
                  <a:pt x="23661" y="2705"/>
                </a:cubicBezTo>
                <a:cubicBezTo>
                  <a:pt x="23612" y="2705"/>
                  <a:pt x="23573" y="2720"/>
                  <a:pt x="23544" y="2749"/>
                </a:cubicBezTo>
                <a:cubicBezTo>
                  <a:pt x="23515" y="2778"/>
                  <a:pt x="23498" y="2813"/>
                  <a:pt x="23494" y="2856"/>
                </a:cubicBezTo>
                <a:lnTo>
                  <a:pt x="23807" y="2856"/>
                </a:lnTo>
                <a:close/>
                <a:moveTo>
                  <a:pt x="24491" y="3190"/>
                </a:moveTo>
                <a:lnTo>
                  <a:pt x="24399" y="3190"/>
                </a:lnTo>
                <a:lnTo>
                  <a:pt x="24399" y="2879"/>
                </a:lnTo>
                <a:cubicBezTo>
                  <a:pt x="24399" y="2854"/>
                  <a:pt x="24398" y="2831"/>
                  <a:pt x="24395" y="2809"/>
                </a:cubicBezTo>
                <a:cubicBezTo>
                  <a:pt x="24392" y="2787"/>
                  <a:pt x="24387" y="2770"/>
                  <a:pt x="24379" y="2757"/>
                </a:cubicBezTo>
                <a:cubicBezTo>
                  <a:pt x="24371" y="2744"/>
                  <a:pt x="24359" y="2734"/>
                  <a:pt x="24344" y="2727"/>
                </a:cubicBezTo>
                <a:cubicBezTo>
                  <a:pt x="24329" y="2720"/>
                  <a:pt x="24309" y="2717"/>
                  <a:pt x="24284" y="2717"/>
                </a:cubicBezTo>
                <a:cubicBezTo>
                  <a:pt x="24259" y="2717"/>
                  <a:pt x="24233" y="2723"/>
                  <a:pt x="24206" y="2735"/>
                </a:cubicBezTo>
                <a:cubicBezTo>
                  <a:pt x="24179" y="2748"/>
                  <a:pt x="24152" y="2764"/>
                  <a:pt x="24127" y="2783"/>
                </a:cubicBezTo>
                <a:lnTo>
                  <a:pt x="24127" y="3190"/>
                </a:lnTo>
                <a:lnTo>
                  <a:pt x="24035" y="3190"/>
                </a:lnTo>
                <a:lnTo>
                  <a:pt x="24035" y="2645"/>
                </a:lnTo>
                <a:lnTo>
                  <a:pt x="24127" y="2645"/>
                </a:lnTo>
                <a:lnTo>
                  <a:pt x="24127" y="2705"/>
                </a:lnTo>
                <a:cubicBezTo>
                  <a:pt x="24156" y="2681"/>
                  <a:pt x="24185" y="2662"/>
                  <a:pt x="24216" y="2649"/>
                </a:cubicBezTo>
                <a:cubicBezTo>
                  <a:pt x="24247" y="2636"/>
                  <a:pt x="24278" y="2629"/>
                  <a:pt x="24310" y="2629"/>
                </a:cubicBezTo>
                <a:cubicBezTo>
                  <a:pt x="24369" y="2629"/>
                  <a:pt x="24414" y="2647"/>
                  <a:pt x="24445" y="2683"/>
                </a:cubicBezTo>
                <a:cubicBezTo>
                  <a:pt x="24476" y="2718"/>
                  <a:pt x="24491" y="2769"/>
                  <a:pt x="24491" y="2836"/>
                </a:cubicBezTo>
                <a:lnTo>
                  <a:pt x="24491" y="3190"/>
                </a:lnTo>
                <a:close/>
                <a:moveTo>
                  <a:pt x="24951" y="3185"/>
                </a:moveTo>
                <a:cubicBezTo>
                  <a:pt x="24934" y="3190"/>
                  <a:pt x="24915" y="3193"/>
                  <a:pt x="24895" y="3196"/>
                </a:cubicBezTo>
                <a:cubicBezTo>
                  <a:pt x="24874" y="3199"/>
                  <a:pt x="24856" y="3201"/>
                  <a:pt x="24840" y="3201"/>
                </a:cubicBezTo>
                <a:cubicBezTo>
                  <a:pt x="24785" y="3201"/>
                  <a:pt x="24742" y="3186"/>
                  <a:pt x="24713" y="3156"/>
                </a:cubicBezTo>
                <a:cubicBezTo>
                  <a:pt x="24684" y="3126"/>
                  <a:pt x="24670" y="3078"/>
                  <a:pt x="24670" y="3012"/>
                </a:cubicBezTo>
                <a:lnTo>
                  <a:pt x="24670" y="2722"/>
                </a:lnTo>
                <a:lnTo>
                  <a:pt x="24608" y="2722"/>
                </a:lnTo>
                <a:lnTo>
                  <a:pt x="24608" y="2645"/>
                </a:lnTo>
                <a:lnTo>
                  <a:pt x="24670" y="2645"/>
                </a:lnTo>
                <a:lnTo>
                  <a:pt x="24670" y="2488"/>
                </a:lnTo>
                <a:lnTo>
                  <a:pt x="24762" y="2488"/>
                </a:lnTo>
                <a:lnTo>
                  <a:pt x="24762" y="2645"/>
                </a:lnTo>
                <a:lnTo>
                  <a:pt x="24951" y="2645"/>
                </a:lnTo>
                <a:lnTo>
                  <a:pt x="24951" y="2722"/>
                </a:lnTo>
                <a:lnTo>
                  <a:pt x="24762" y="2722"/>
                </a:lnTo>
                <a:lnTo>
                  <a:pt x="24762" y="2970"/>
                </a:lnTo>
                <a:cubicBezTo>
                  <a:pt x="24762" y="2999"/>
                  <a:pt x="24763" y="3021"/>
                  <a:pt x="24764" y="3037"/>
                </a:cubicBezTo>
                <a:cubicBezTo>
                  <a:pt x="24765" y="3054"/>
                  <a:pt x="24770" y="3069"/>
                  <a:pt x="24777" y="3083"/>
                </a:cubicBezTo>
                <a:cubicBezTo>
                  <a:pt x="24784" y="3096"/>
                  <a:pt x="24794" y="3105"/>
                  <a:pt x="24807" y="3111"/>
                </a:cubicBezTo>
                <a:cubicBezTo>
                  <a:pt x="24820" y="3117"/>
                  <a:pt x="24839" y="3120"/>
                  <a:pt x="24864" y="3120"/>
                </a:cubicBezTo>
                <a:cubicBezTo>
                  <a:pt x="24879" y="3120"/>
                  <a:pt x="24895" y="3118"/>
                  <a:pt x="24911" y="3114"/>
                </a:cubicBezTo>
                <a:cubicBezTo>
                  <a:pt x="24928" y="3109"/>
                  <a:pt x="24939" y="3106"/>
                  <a:pt x="24946" y="3103"/>
                </a:cubicBezTo>
                <a:lnTo>
                  <a:pt x="24951" y="3103"/>
                </a:lnTo>
                <a:lnTo>
                  <a:pt x="24951" y="3185"/>
                </a:lnTo>
                <a:close/>
              </a:path>
              <a:path w="24983" h="4421" extrusionOk="0">
                <a:moveTo>
                  <a:pt x="5503" y="4405"/>
                </a:moveTo>
                <a:lnTo>
                  <a:pt x="5412" y="4405"/>
                </a:lnTo>
                <a:lnTo>
                  <a:pt x="5412" y="4347"/>
                </a:lnTo>
                <a:cubicBezTo>
                  <a:pt x="5403" y="4352"/>
                  <a:pt x="5392" y="4360"/>
                  <a:pt x="5379" y="4370"/>
                </a:cubicBezTo>
                <a:cubicBezTo>
                  <a:pt x="5365" y="4380"/>
                  <a:pt x="5351" y="4388"/>
                  <a:pt x="5338" y="4394"/>
                </a:cubicBezTo>
                <a:cubicBezTo>
                  <a:pt x="5323" y="4401"/>
                  <a:pt x="5305" y="4408"/>
                  <a:pt x="5286" y="4413"/>
                </a:cubicBezTo>
                <a:cubicBezTo>
                  <a:pt x="5266" y="4418"/>
                  <a:pt x="5243" y="4420"/>
                  <a:pt x="5216" y="4420"/>
                </a:cubicBezTo>
                <a:cubicBezTo>
                  <a:pt x="5167" y="4420"/>
                  <a:pt x="5125" y="4404"/>
                  <a:pt x="5091" y="4372"/>
                </a:cubicBezTo>
                <a:cubicBezTo>
                  <a:pt x="5057" y="4339"/>
                  <a:pt x="5040" y="4298"/>
                  <a:pt x="5040" y="4247"/>
                </a:cubicBezTo>
                <a:cubicBezTo>
                  <a:pt x="5040" y="4206"/>
                  <a:pt x="5049" y="4172"/>
                  <a:pt x="5066" y="4147"/>
                </a:cubicBezTo>
                <a:cubicBezTo>
                  <a:pt x="5084" y="4121"/>
                  <a:pt x="5109" y="4101"/>
                  <a:pt x="5142" y="4086"/>
                </a:cubicBezTo>
                <a:cubicBezTo>
                  <a:pt x="5175" y="4071"/>
                  <a:pt x="5215" y="4062"/>
                  <a:pt x="5262" y="4057"/>
                </a:cubicBezTo>
                <a:cubicBezTo>
                  <a:pt x="5309" y="4052"/>
                  <a:pt x="5359" y="4048"/>
                  <a:pt x="5412" y="4045"/>
                </a:cubicBezTo>
                <a:lnTo>
                  <a:pt x="5412" y="4031"/>
                </a:lnTo>
                <a:cubicBezTo>
                  <a:pt x="5412" y="4010"/>
                  <a:pt x="5408" y="3993"/>
                  <a:pt x="5401" y="3979"/>
                </a:cubicBezTo>
                <a:cubicBezTo>
                  <a:pt x="5394" y="3965"/>
                  <a:pt x="5383" y="3954"/>
                  <a:pt x="5369" y="3947"/>
                </a:cubicBezTo>
                <a:cubicBezTo>
                  <a:pt x="5356" y="3940"/>
                  <a:pt x="5341" y="3935"/>
                  <a:pt x="5322" y="3932"/>
                </a:cubicBezTo>
                <a:cubicBezTo>
                  <a:pt x="5304" y="3929"/>
                  <a:pt x="5285" y="3928"/>
                  <a:pt x="5265" y="3928"/>
                </a:cubicBezTo>
                <a:cubicBezTo>
                  <a:pt x="5241" y="3928"/>
                  <a:pt x="5214" y="3931"/>
                  <a:pt x="5185" y="3937"/>
                </a:cubicBezTo>
                <a:cubicBezTo>
                  <a:pt x="5155" y="3944"/>
                  <a:pt x="5124" y="3953"/>
                  <a:pt x="5093" y="3965"/>
                </a:cubicBezTo>
                <a:lnTo>
                  <a:pt x="5088" y="3965"/>
                </a:lnTo>
                <a:lnTo>
                  <a:pt x="5088" y="3872"/>
                </a:lnTo>
                <a:cubicBezTo>
                  <a:pt x="5106" y="3867"/>
                  <a:pt x="5132" y="3861"/>
                  <a:pt x="5166" y="3855"/>
                </a:cubicBezTo>
                <a:cubicBezTo>
                  <a:pt x="5199" y="3850"/>
                  <a:pt x="5233" y="3847"/>
                  <a:pt x="5266" y="3847"/>
                </a:cubicBezTo>
                <a:cubicBezTo>
                  <a:pt x="5304" y="3847"/>
                  <a:pt x="5337" y="3850"/>
                  <a:pt x="5366" y="3856"/>
                </a:cubicBezTo>
                <a:cubicBezTo>
                  <a:pt x="5395" y="3863"/>
                  <a:pt x="5419" y="3874"/>
                  <a:pt x="5440" y="3889"/>
                </a:cubicBezTo>
                <a:cubicBezTo>
                  <a:pt x="5461" y="3904"/>
                  <a:pt x="5476" y="3923"/>
                  <a:pt x="5487" y="3947"/>
                </a:cubicBezTo>
                <a:cubicBezTo>
                  <a:pt x="5498" y="3970"/>
                  <a:pt x="5503" y="4000"/>
                  <a:pt x="5503" y="4035"/>
                </a:cubicBezTo>
                <a:lnTo>
                  <a:pt x="5503" y="4405"/>
                </a:lnTo>
                <a:close/>
                <a:moveTo>
                  <a:pt x="5412" y="4271"/>
                </a:moveTo>
                <a:lnTo>
                  <a:pt x="5412" y="4119"/>
                </a:lnTo>
                <a:cubicBezTo>
                  <a:pt x="5384" y="4121"/>
                  <a:pt x="5351" y="4123"/>
                  <a:pt x="5313" y="4126"/>
                </a:cubicBezTo>
                <a:cubicBezTo>
                  <a:pt x="5275" y="4129"/>
                  <a:pt x="5245" y="4134"/>
                  <a:pt x="5223" y="4141"/>
                </a:cubicBezTo>
                <a:cubicBezTo>
                  <a:pt x="5196" y="4148"/>
                  <a:pt x="5175" y="4160"/>
                  <a:pt x="5159" y="4176"/>
                </a:cubicBezTo>
                <a:cubicBezTo>
                  <a:pt x="5142" y="4191"/>
                  <a:pt x="5134" y="4213"/>
                  <a:pt x="5134" y="4241"/>
                </a:cubicBezTo>
                <a:cubicBezTo>
                  <a:pt x="5134" y="4272"/>
                  <a:pt x="5144" y="4296"/>
                  <a:pt x="5163" y="4311"/>
                </a:cubicBezTo>
                <a:cubicBezTo>
                  <a:pt x="5182" y="4327"/>
                  <a:pt x="5210" y="4335"/>
                  <a:pt x="5249" y="4335"/>
                </a:cubicBezTo>
                <a:cubicBezTo>
                  <a:pt x="5281" y="4335"/>
                  <a:pt x="5310" y="4329"/>
                  <a:pt x="5337" y="4316"/>
                </a:cubicBezTo>
                <a:cubicBezTo>
                  <a:pt x="5364" y="4303"/>
                  <a:pt x="5389" y="4288"/>
                  <a:pt x="5412" y="4271"/>
                </a:cubicBezTo>
                <a:close/>
                <a:moveTo>
                  <a:pt x="6136" y="4405"/>
                </a:moveTo>
                <a:lnTo>
                  <a:pt x="6044" y="4405"/>
                </a:lnTo>
                <a:lnTo>
                  <a:pt x="6044" y="4095"/>
                </a:lnTo>
                <a:cubicBezTo>
                  <a:pt x="6044" y="4070"/>
                  <a:pt x="6043" y="4046"/>
                  <a:pt x="6040" y="4024"/>
                </a:cubicBezTo>
                <a:cubicBezTo>
                  <a:pt x="6037" y="4002"/>
                  <a:pt x="6031" y="3985"/>
                  <a:pt x="6023" y="3973"/>
                </a:cubicBezTo>
                <a:cubicBezTo>
                  <a:pt x="6015" y="3959"/>
                  <a:pt x="6003" y="3949"/>
                  <a:pt x="5988" y="3942"/>
                </a:cubicBezTo>
                <a:cubicBezTo>
                  <a:pt x="5973" y="3935"/>
                  <a:pt x="5953" y="3932"/>
                  <a:pt x="5929" y="3932"/>
                </a:cubicBezTo>
                <a:cubicBezTo>
                  <a:pt x="5904" y="3932"/>
                  <a:pt x="5877" y="3938"/>
                  <a:pt x="5850" y="3951"/>
                </a:cubicBezTo>
                <a:cubicBezTo>
                  <a:pt x="5823" y="3963"/>
                  <a:pt x="5796" y="3979"/>
                  <a:pt x="5771" y="3998"/>
                </a:cubicBezTo>
                <a:lnTo>
                  <a:pt x="5771" y="4405"/>
                </a:lnTo>
                <a:lnTo>
                  <a:pt x="5680" y="4405"/>
                </a:lnTo>
                <a:lnTo>
                  <a:pt x="5680" y="3860"/>
                </a:lnTo>
                <a:lnTo>
                  <a:pt x="5771" y="3860"/>
                </a:lnTo>
                <a:lnTo>
                  <a:pt x="5771" y="3920"/>
                </a:lnTo>
                <a:cubicBezTo>
                  <a:pt x="5800" y="3897"/>
                  <a:pt x="5829" y="3878"/>
                  <a:pt x="5860" y="3865"/>
                </a:cubicBezTo>
                <a:cubicBezTo>
                  <a:pt x="5891" y="3852"/>
                  <a:pt x="5922" y="3845"/>
                  <a:pt x="5955" y="3845"/>
                </a:cubicBezTo>
                <a:cubicBezTo>
                  <a:pt x="6014" y="3845"/>
                  <a:pt x="6058" y="3863"/>
                  <a:pt x="6089" y="3898"/>
                </a:cubicBezTo>
                <a:cubicBezTo>
                  <a:pt x="6120" y="3933"/>
                  <a:pt x="6136" y="3984"/>
                  <a:pt x="6136" y="4051"/>
                </a:cubicBezTo>
                <a:lnTo>
                  <a:pt x="6136" y="4405"/>
                </a:lnTo>
                <a:close/>
                <a:moveTo>
                  <a:pt x="6755" y="4405"/>
                </a:moveTo>
                <a:lnTo>
                  <a:pt x="6663" y="4405"/>
                </a:lnTo>
                <a:lnTo>
                  <a:pt x="6663" y="4348"/>
                </a:lnTo>
                <a:cubicBezTo>
                  <a:pt x="6637" y="4371"/>
                  <a:pt x="6610" y="4388"/>
                  <a:pt x="6581" y="4401"/>
                </a:cubicBezTo>
                <a:cubicBezTo>
                  <a:pt x="6552" y="4414"/>
                  <a:pt x="6521" y="4420"/>
                  <a:pt x="6487" y="4420"/>
                </a:cubicBezTo>
                <a:cubicBezTo>
                  <a:pt x="6422" y="4420"/>
                  <a:pt x="6371" y="4395"/>
                  <a:pt x="6332" y="4345"/>
                </a:cubicBezTo>
                <a:cubicBezTo>
                  <a:pt x="6294" y="4295"/>
                  <a:pt x="6275" y="4226"/>
                  <a:pt x="6275" y="4137"/>
                </a:cubicBezTo>
                <a:cubicBezTo>
                  <a:pt x="6275" y="4090"/>
                  <a:pt x="6282" y="4049"/>
                  <a:pt x="6295" y="4013"/>
                </a:cubicBezTo>
                <a:cubicBezTo>
                  <a:pt x="6308" y="3977"/>
                  <a:pt x="6325" y="3946"/>
                  <a:pt x="6348" y="3921"/>
                </a:cubicBezTo>
                <a:cubicBezTo>
                  <a:pt x="6370" y="3896"/>
                  <a:pt x="6396" y="3877"/>
                  <a:pt x="6425" y="3864"/>
                </a:cubicBezTo>
                <a:cubicBezTo>
                  <a:pt x="6455" y="3851"/>
                  <a:pt x="6486" y="3845"/>
                  <a:pt x="6517" y="3845"/>
                </a:cubicBezTo>
                <a:cubicBezTo>
                  <a:pt x="6546" y="3845"/>
                  <a:pt x="6571" y="3848"/>
                  <a:pt x="6593" y="3854"/>
                </a:cubicBezTo>
                <a:cubicBezTo>
                  <a:pt x="6615" y="3860"/>
                  <a:pt x="6638" y="3869"/>
                  <a:pt x="6663" y="3882"/>
                </a:cubicBezTo>
                <a:lnTo>
                  <a:pt x="6663" y="3645"/>
                </a:lnTo>
                <a:lnTo>
                  <a:pt x="6755" y="3645"/>
                </a:lnTo>
                <a:lnTo>
                  <a:pt x="6755" y="4405"/>
                </a:lnTo>
                <a:close/>
                <a:moveTo>
                  <a:pt x="6663" y="4271"/>
                </a:moveTo>
                <a:lnTo>
                  <a:pt x="6663" y="3958"/>
                </a:lnTo>
                <a:cubicBezTo>
                  <a:pt x="6638" y="3947"/>
                  <a:pt x="6616" y="3939"/>
                  <a:pt x="6597" y="3935"/>
                </a:cubicBezTo>
                <a:cubicBezTo>
                  <a:pt x="6577" y="3931"/>
                  <a:pt x="6556" y="3929"/>
                  <a:pt x="6533" y="3929"/>
                </a:cubicBezTo>
                <a:cubicBezTo>
                  <a:pt x="6482" y="3929"/>
                  <a:pt x="6442" y="3947"/>
                  <a:pt x="6413" y="3982"/>
                </a:cubicBezTo>
                <a:cubicBezTo>
                  <a:pt x="6384" y="4018"/>
                  <a:pt x="6370" y="4069"/>
                  <a:pt x="6370" y="4135"/>
                </a:cubicBezTo>
                <a:cubicBezTo>
                  <a:pt x="6370" y="4200"/>
                  <a:pt x="6381" y="4249"/>
                  <a:pt x="6403" y="4283"/>
                </a:cubicBezTo>
                <a:cubicBezTo>
                  <a:pt x="6425" y="4316"/>
                  <a:pt x="6460" y="4333"/>
                  <a:pt x="6509" y="4333"/>
                </a:cubicBezTo>
                <a:cubicBezTo>
                  <a:pt x="6535" y="4333"/>
                  <a:pt x="6561" y="4327"/>
                  <a:pt x="6588" y="4316"/>
                </a:cubicBezTo>
                <a:cubicBezTo>
                  <a:pt x="6615" y="4304"/>
                  <a:pt x="6640" y="4289"/>
                  <a:pt x="6663" y="4271"/>
                </a:cubicBezTo>
                <a:close/>
                <a:moveTo>
                  <a:pt x="7739" y="4405"/>
                </a:moveTo>
                <a:lnTo>
                  <a:pt x="7647" y="4405"/>
                </a:lnTo>
                <a:lnTo>
                  <a:pt x="7647" y="4345"/>
                </a:lnTo>
                <a:cubicBezTo>
                  <a:pt x="7616" y="4369"/>
                  <a:pt x="7587" y="4388"/>
                  <a:pt x="7559" y="4401"/>
                </a:cubicBezTo>
                <a:cubicBezTo>
                  <a:pt x="7530" y="4414"/>
                  <a:pt x="7499" y="4420"/>
                  <a:pt x="7465" y="4420"/>
                </a:cubicBezTo>
                <a:cubicBezTo>
                  <a:pt x="7408" y="4420"/>
                  <a:pt x="7363" y="4403"/>
                  <a:pt x="7331" y="4368"/>
                </a:cubicBezTo>
                <a:cubicBezTo>
                  <a:pt x="7299" y="4333"/>
                  <a:pt x="7283" y="4281"/>
                  <a:pt x="7283" y="4214"/>
                </a:cubicBezTo>
                <a:lnTo>
                  <a:pt x="7283" y="3860"/>
                </a:lnTo>
                <a:lnTo>
                  <a:pt x="7375" y="3860"/>
                </a:lnTo>
                <a:lnTo>
                  <a:pt x="7375" y="4170"/>
                </a:lnTo>
                <a:cubicBezTo>
                  <a:pt x="7375" y="4198"/>
                  <a:pt x="7376" y="4222"/>
                  <a:pt x="7379" y="4242"/>
                </a:cubicBezTo>
                <a:cubicBezTo>
                  <a:pt x="7382" y="4261"/>
                  <a:pt x="7387" y="4278"/>
                  <a:pt x="7395" y="4292"/>
                </a:cubicBezTo>
                <a:cubicBezTo>
                  <a:pt x="7404" y="4306"/>
                  <a:pt x="7416" y="4316"/>
                  <a:pt x="7430" y="4323"/>
                </a:cubicBezTo>
                <a:cubicBezTo>
                  <a:pt x="7444" y="4330"/>
                  <a:pt x="7464" y="4333"/>
                  <a:pt x="7491" y="4333"/>
                </a:cubicBezTo>
                <a:cubicBezTo>
                  <a:pt x="7514" y="4333"/>
                  <a:pt x="7540" y="4327"/>
                  <a:pt x="7569" y="4314"/>
                </a:cubicBezTo>
                <a:cubicBezTo>
                  <a:pt x="7597" y="4302"/>
                  <a:pt x="7623" y="4286"/>
                  <a:pt x="7647" y="4267"/>
                </a:cubicBezTo>
                <a:lnTo>
                  <a:pt x="7647" y="3860"/>
                </a:lnTo>
                <a:lnTo>
                  <a:pt x="7739" y="3860"/>
                </a:lnTo>
                <a:lnTo>
                  <a:pt x="7739" y="4405"/>
                </a:lnTo>
                <a:close/>
                <a:moveTo>
                  <a:pt x="8376" y="4405"/>
                </a:moveTo>
                <a:lnTo>
                  <a:pt x="8284" y="4405"/>
                </a:lnTo>
                <a:lnTo>
                  <a:pt x="8284" y="4095"/>
                </a:lnTo>
                <a:cubicBezTo>
                  <a:pt x="8284" y="4070"/>
                  <a:pt x="8283" y="4046"/>
                  <a:pt x="8280" y="4024"/>
                </a:cubicBezTo>
                <a:cubicBezTo>
                  <a:pt x="8277" y="4002"/>
                  <a:pt x="8271" y="3985"/>
                  <a:pt x="8264" y="3973"/>
                </a:cubicBezTo>
                <a:cubicBezTo>
                  <a:pt x="8255" y="3959"/>
                  <a:pt x="8244" y="3949"/>
                  <a:pt x="8229" y="3942"/>
                </a:cubicBezTo>
                <a:cubicBezTo>
                  <a:pt x="8214" y="3935"/>
                  <a:pt x="8194" y="3932"/>
                  <a:pt x="8169" y="3932"/>
                </a:cubicBezTo>
                <a:cubicBezTo>
                  <a:pt x="8144" y="3932"/>
                  <a:pt x="8117" y="3938"/>
                  <a:pt x="8090" y="3951"/>
                </a:cubicBezTo>
                <a:cubicBezTo>
                  <a:pt x="8063" y="3963"/>
                  <a:pt x="8037" y="3979"/>
                  <a:pt x="8012" y="3998"/>
                </a:cubicBezTo>
                <a:lnTo>
                  <a:pt x="8012" y="4405"/>
                </a:lnTo>
                <a:lnTo>
                  <a:pt x="7920" y="4405"/>
                </a:lnTo>
                <a:lnTo>
                  <a:pt x="7920" y="3860"/>
                </a:lnTo>
                <a:lnTo>
                  <a:pt x="8012" y="3860"/>
                </a:lnTo>
                <a:lnTo>
                  <a:pt x="8012" y="3920"/>
                </a:lnTo>
                <a:cubicBezTo>
                  <a:pt x="8041" y="3897"/>
                  <a:pt x="8070" y="3878"/>
                  <a:pt x="8101" y="3865"/>
                </a:cubicBezTo>
                <a:cubicBezTo>
                  <a:pt x="8131" y="3852"/>
                  <a:pt x="8162" y="3845"/>
                  <a:pt x="8195" y="3845"/>
                </a:cubicBezTo>
                <a:cubicBezTo>
                  <a:pt x="8254" y="3845"/>
                  <a:pt x="8299" y="3863"/>
                  <a:pt x="8330" y="3898"/>
                </a:cubicBezTo>
                <a:cubicBezTo>
                  <a:pt x="8361" y="3933"/>
                  <a:pt x="8376" y="3984"/>
                  <a:pt x="8376" y="4051"/>
                </a:cubicBezTo>
                <a:lnTo>
                  <a:pt x="8376" y="4405"/>
                </a:lnTo>
                <a:close/>
                <a:moveTo>
                  <a:pt x="8995" y="4405"/>
                </a:moveTo>
                <a:lnTo>
                  <a:pt x="8903" y="4405"/>
                </a:lnTo>
                <a:lnTo>
                  <a:pt x="8903" y="4348"/>
                </a:lnTo>
                <a:cubicBezTo>
                  <a:pt x="8877" y="4371"/>
                  <a:pt x="8850" y="4388"/>
                  <a:pt x="8821" y="4401"/>
                </a:cubicBezTo>
                <a:cubicBezTo>
                  <a:pt x="8792" y="4414"/>
                  <a:pt x="8761" y="4420"/>
                  <a:pt x="8728" y="4420"/>
                </a:cubicBezTo>
                <a:cubicBezTo>
                  <a:pt x="8663" y="4420"/>
                  <a:pt x="8611" y="4395"/>
                  <a:pt x="8572" y="4345"/>
                </a:cubicBezTo>
                <a:cubicBezTo>
                  <a:pt x="8534" y="4295"/>
                  <a:pt x="8515" y="4226"/>
                  <a:pt x="8515" y="4137"/>
                </a:cubicBezTo>
                <a:cubicBezTo>
                  <a:pt x="8515" y="4090"/>
                  <a:pt x="8522" y="4049"/>
                  <a:pt x="8535" y="4013"/>
                </a:cubicBezTo>
                <a:cubicBezTo>
                  <a:pt x="8548" y="3977"/>
                  <a:pt x="8566" y="3946"/>
                  <a:pt x="8588" y="3921"/>
                </a:cubicBezTo>
                <a:cubicBezTo>
                  <a:pt x="8611" y="3896"/>
                  <a:pt x="8637" y="3877"/>
                  <a:pt x="8666" y="3864"/>
                </a:cubicBezTo>
                <a:cubicBezTo>
                  <a:pt x="8695" y="3851"/>
                  <a:pt x="8726" y="3845"/>
                  <a:pt x="8757" y="3845"/>
                </a:cubicBezTo>
                <a:cubicBezTo>
                  <a:pt x="8786" y="3845"/>
                  <a:pt x="8811" y="3848"/>
                  <a:pt x="8833" y="3854"/>
                </a:cubicBezTo>
                <a:cubicBezTo>
                  <a:pt x="8856" y="3860"/>
                  <a:pt x="8879" y="3869"/>
                  <a:pt x="8903" y="3882"/>
                </a:cubicBezTo>
                <a:lnTo>
                  <a:pt x="8903" y="3645"/>
                </a:lnTo>
                <a:lnTo>
                  <a:pt x="8995" y="3645"/>
                </a:lnTo>
                <a:lnTo>
                  <a:pt x="8995" y="4405"/>
                </a:lnTo>
                <a:close/>
                <a:moveTo>
                  <a:pt x="8903" y="4271"/>
                </a:moveTo>
                <a:lnTo>
                  <a:pt x="8903" y="3958"/>
                </a:lnTo>
                <a:cubicBezTo>
                  <a:pt x="8878" y="3947"/>
                  <a:pt x="8856" y="3939"/>
                  <a:pt x="8837" y="3935"/>
                </a:cubicBezTo>
                <a:cubicBezTo>
                  <a:pt x="8818" y="3931"/>
                  <a:pt x="8796" y="3929"/>
                  <a:pt x="8773" y="3929"/>
                </a:cubicBezTo>
                <a:cubicBezTo>
                  <a:pt x="8722" y="3929"/>
                  <a:pt x="8682" y="3947"/>
                  <a:pt x="8653" y="3982"/>
                </a:cubicBezTo>
                <a:cubicBezTo>
                  <a:pt x="8624" y="4018"/>
                  <a:pt x="8610" y="4069"/>
                  <a:pt x="8610" y="4135"/>
                </a:cubicBezTo>
                <a:cubicBezTo>
                  <a:pt x="8610" y="4200"/>
                  <a:pt x="8621" y="4249"/>
                  <a:pt x="8643" y="4283"/>
                </a:cubicBezTo>
                <a:cubicBezTo>
                  <a:pt x="8665" y="4316"/>
                  <a:pt x="8701" y="4333"/>
                  <a:pt x="8750" y="4333"/>
                </a:cubicBezTo>
                <a:cubicBezTo>
                  <a:pt x="8776" y="4333"/>
                  <a:pt x="8802" y="4327"/>
                  <a:pt x="8829" y="4316"/>
                </a:cubicBezTo>
                <a:cubicBezTo>
                  <a:pt x="8856" y="4304"/>
                  <a:pt x="8880" y="4289"/>
                  <a:pt x="8903" y="4271"/>
                </a:cubicBezTo>
                <a:close/>
                <a:moveTo>
                  <a:pt x="9632" y="4142"/>
                </a:moveTo>
                <a:lnTo>
                  <a:pt x="9230" y="4142"/>
                </a:lnTo>
                <a:cubicBezTo>
                  <a:pt x="9230" y="4175"/>
                  <a:pt x="9235" y="4205"/>
                  <a:pt x="9246" y="4230"/>
                </a:cubicBezTo>
                <a:cubicBezTo>
                  <a:pt x="9256" y="4255"/>
                  <a:pt x="9270" y="4275"/>
                  <a:pt x="9287" y="4291"/>
                </a:cubicBezTo>
                <a:cubicBezTo>
                  <a:pt x="9304" y="4306"/>
                  <a:pt x="9324" y="4318"/>
                  <a:pt x="9347" y="4326"/>
                </a:cubicBezTo>
                <a:cubicBezTo>
                  <a:pt x="9370" y="4334"/>
                  <a:pt x="9396" y="4338"/>
                  <a:pt x="9424" y="4338"/>
                </a:cubicBezTo>
                <a:cubicBezTo>
                  <a:pt x="9461" y="4338"/>
                  <a:pt x="9499" y="4331"/>
                  <a:pt x="9536" y="4316"/>
                </a:cubicBezTo>
                <a:cubicBezTo>
                  <a:pt x="9574" y="4301"/>
                  <a:pt x="9601" y="4286"/>
                  <a:pt x="9617" y="4272"/>
                </a:cubicBezTo>
                <a:lnTo>
                  <a:pt x="9622" y="4272"/>
                </a:lnTo>
                <a:lnTo>
                  <a:pt x="9622" y="4372"/>
                </a:lnTo>
                <a:cubicBezTo>
                  <a:pt x="9591" y="4385"/>
                  <a:pt x="9559" y="4396"/>
                  <a:pt x="9527" y="4405"/>
                </a:cubicBezTo>
                <a:cubicBezTo>
                  <a:pt x="9495" y="4414"/>
                  <a:pt x="9461" y="4418"/>
                  <a:pt x="9425" y="4418"/>
                </a:cubicBezTo>
                <a:cubicBezTo>
                  <a:pt x="9335" y="4418"/>
                  <a:pt x="9264" y="4394"/>
                  <a:pt x="9213" y="4345"/>
                </a:cubicBezTo>
                <a:cubicBezTo>
                  <a:pt x="9162" y="4296"/>
                  <a:pt x="9137" y="4226"/>
                  <a:pt x="9137" y="4136"/>
                </a:cubicBezTo>
                <a:cubicBezTo>
                  <a:pt x="9137" y="4047"/>
                  <a:pt x="9161" y="3976"/>
                  <a:pt x="9210" y="3923"/>
                </a:cubicBezTo>
                <a:cubicBezTo>
                  <a:pt x="9259" y="3871"/>
                  <a:pt x="9323" y="3845"/>
                  <a:pt x="9402" y="3845"/>
                </a:cubicBezTo>
                <a:cubicBezTo>
                  <a:pt x="9476" y="3845"/>
                  <a:pt x="9533" y="3866"/>
                  <a:pt x="9572" y="3909"/>
                </a:cubicBezTo>
                <a:cubicBezTo>
                  <a:pt x="9612" y="3952"/>
                  <a:pt x="9632" y="4013"/>
                  <a:pt x="9632" y="4092"/>
                </a:cubicBezTo>
                <a:lnTo>
                  <a:pt x="9632" y="4142"/>
                </a:lnTo>
                <a:close/>
                <a:moveTo>
                  <a:pt x="9543" y="4072"/>
                </a:moveTo>
                <a:cubicBezTo>
                  <a:pt x="9542" y="4024"/>
                  <a:pt x="9530" y="3987"/>
                  <a:pt x="9506" y="3960"/>
                </a:cubicBezTo>
                <a:cubicBezTo>
                  <a:pt x="9483" y="3933"/>
                  <a:pt x="9446" y="3920"/>
                  <a:pt x="9397" y="3920"/>
                </a:cubicBezTo>
                <a:cubicBezTo>
                  <a:pt x="9348" y="3920"/>
                  <a:pt x="9309" y="3935"/>
                  <a:pt x="9280" y="3964"/>
                </a:cubicBezTo>
                <a:cubicBezTo>
                  <a:pt x="9251" y="3993"/>
                  <a:pt x="9234" y="4029"/>
                  <a:pt x="9230" y="4072"/>
                </a:cubicBezTo>
                <a:lnTo>
                  <a:pt x="9543" y="4072"/>
                </a:lnTo>
                <a:close/>
                <a:moveTo>
                  <a:pt x="10112" y="3960"/>
                </a:moveTo>
                <a:lnTo>
                  <a:pt x="10107" y="3960"/>
                </a:lnTo>
                <a:cubicBezTo>
                  <a:pt x="10093" y="3957"/>
                  <a:pt x="10080" y="3954"/>
                  <a:pt x="10067" y="3953"/>
                </a:cubicBezTo>
                <a:cubicBezTo>
                  <a:pt x="10054" y="3952"/>
                  <a:pt x="10039" y="3951"/>
                  <a:pt x="10021" y="3951"/>
                </a:cubicBezTo>
                <a:cubicBezTo>
                  <a:pt x="9993" y="3951"/>
                  <a:pt x="9966" y="3957"/>
                  <a:pt x="9939" y="3970"/>
                </a:cubicBezTo>
                <a:cubicBezTo>
                  <a:pt x="9913" y="3982"/>
                  <a:pt x="9888" y="3998"/>
                  <a:pt x="9863" y="4018"/>
                </a:cubicBezTo>
                <a:lnTo>
                  <a:pt x="9863" y="4405"/>
                </a:lnTo>
                <a:lnTo>
                  <a:pt x="9771" y="4405"/>
                </a:lnTo>
                <a:lnTo>
                  <a:pt x="9771" y="3860"/>
                </a:lnTo>
                <a:lnTo>
                  <a:pt x="9863" y="3860"/>
                </a:lnTo>
                <a:lnTo>
                  <a:pt x="9863" y="3940"/>
                </a:lnTo>
                <a:cubicBezTo>
                  <a:pt x="9900" y="3911"/>
                  <a:pt x="9932" y="3890"/>
                  <a:pt x="9960" y="3878"/>
                </a:cubicBezTo>
                <a:cubicBezTo>
                  <a:pt x="9987" y="3866"/>
                  <a:pt x="10016" y="3860"/>
                  <a:pt x="10045" y="3860"/>
                </a:cubicBezTo>
                <a:cubicBezTo>
                  <a:pt x="10061" y="3860"/>
                  <a:pt x="10073" y="3860"/>
                  <a:pt x="10080" y="3861"/>
                </a:cubicBezTo>
                <a:cubicBezTo>
                  <a:pt x="10087" y="3862"/>
                  <a:pt x="10097" y="3863"/>
                  <a:pt x="10112" y="3866"/>
                </a:cubicBezTo>
                <a:lnTo>
                  <a:pt x="10112" y="3960"/>
                </a:lnTo>
                <a:close/>
                <a:moveTo>
                  <a:pt x="10994" y="4405"/>
                </a:moveTo>
                <a:lnTo>
                  <a:pt x="10902" y="4405"/>
                </a:lnTo>
                <a:lnTo>
                  <a:pt x="10902" y="4095"/>
                </a:lnTo>
                <a:cubicBezTo>
                  <a:pt x="10902" y="4072"/>
                  <a:pt x="10901" y="4049"/>
                  <a:pt x="10899" y="4027"/>
                </a:cubicBezTo>
                <a:cubicBezTo>
                  <a:pt x="10897" y="4005"/>
                  <a:pt x="10893" y="3988"/>
                  <a:pt x="10886" y="3975"/>
                </a:cubicBezTo>
                <a:cubicBezTo>
                  <a:pt x="10879" y="3961"/>
                  <a:pt x="10868" y="3950"/>
                  <a:pt x="10854" y="3943"/>
                </a:cubicBezTo>
                <a:cubicBezTo>
                  <a:pt x="10840" y="3936"/>
                  <a:pt x="10820" y="3932"/>
                  <a:pt x="10793" y="3932"/>
                </a:cubicBezTo>
                <a:cubicBezTo>
                  <a:pt x="10767" y="3932"/>
                  <a:pt x="10741" y="3938"/>
                  <a:pt x="10716" y="3951"/>
                </a:cubicBezTo>
                <a:cubicBezTo>
                  <a:pt x="10690" y="3964"/>
                  <a:pt x="10664" y="3981"/>
                  <a:pt x="10639" y="4000"/>
                </a:cubicBezTo>
                <a:cubicBezTo>
                  <a:pt x="10640" y="4008"/>
                  <a:pt x="10640" y="4017"/>
                  <a:pt x="10641" y="4027"/>
                </a:cubicBezTo>
                <a:cubicBezTo>
                  <a:pt x="10642" y="4036"/>
                  <a:pt x="10642" y="4046"/>
                  <a:pt x="10642" y="4056"/>
                </a:cubicBezTo>
                <a:lnTo>
                  <a:pt x="10642" y="4405"/>
                </a:lnTo>
                <a:lnTo>
                  <a:pt x="10550" y="4405"/>
                </a:lnTo>
                <a:lnTo>
                  <a:pt x="10550" y="4095"/>
                </a:lnTo>
                <a:cubicBezTo>
                  <a:pt x="10550" y="4071"/>
                  <a:pt x="10549" y="4048"/>
                  <a:pt x="10547" y="4026"/>
                </a:cubicBezTo>
                <a:cubicBezTo>
                  <a:pt x="10545" y="4005"/>
                  <a:pt x="10541" y="3987"/>
                  <a:pt x="10534" y="3974"/>
                </a:cubicBezTo>
                <a:cubicBezTo>
                  <a:pt x="10526" y="3960"/>
                  <a:pt x="10515" y="3950"/>
                  <a:pt x="10501" y="3943"/>
                </a:cubicBezTo>
                <a:cubicBezTo>
                  <a:pt x="10487" y="3936"/>
                  <a:pt x="10467" y="3932"/>
                  <a:pt x="10441" y="3932"/>
                </a:cubicBezTo>
                <a:cubicBezTo>
                  <a:pt x="10416" y="3932"/>
                  <a:pt x="10390" y="3938"/>
                  <a:pt x="10365" y="3951"/>
                </a:cubicBezTo>
                <a:cubicBezTo>
                  <a:pt x="10340" y="3963"/>
                  <a:pt x="10315" y="3979"/>
                  <a:pt x="10290" y="3998"/>
                </a:cubicBezTo>
                <a:lnTo>
                  <a:pt x="10290" y="4405"/>
                </a:lnTo>
                <a:lnTo>
                  <a:pt x="10198" y="4405"/>
                </a:lnTo>
                <a:lnTo>
                  <a:pt x="10198" y="3860"/>
                </a:lnTo>
                <a:lnTo>
                  <a:pt x="10290" y="3860"/>
                </a:lnTo>
                <a:lnTo>
                  <a:pt x="10290" y="3920"/>
                </a:lnTo>
                <a:cubicBezTo>
                  <a:pt x="10319" y="3897"/>
                  <a:pt x="10347" y="3878"/>
                  <a:pt x="10376" y="3865"/>
                </a:cubicBezTo>
                <a:cubicBezTo>
                  <a:pt x="10404" y="3852"/>
                  <a:pt x="10434" y="3845"/>
                  <a:pt x="10467" y="3845"/>
                </a:cubicBezTo>
                <a:cubicBezTo>
                  <a:pt x="10504" y="3845"/>
                  <a:pt x="10535" y="3853"/>
                  <a:pt x="10561" y="3868"/>
                </a:cubicBezTo>
                <a:cubicBezTo>
                  <a:pt x="10587" y="3884"/>
                  <a:pt x="10606" y="3906"/>
                  <a:pt x="10619" y="3933"/>
                </a:cubicBezTo>
                <a:cubicBezTo>
                  <a:pt x="10656" y="3902"/>
                  <a:pt x="10690" y="3879"/>
                  <a:pt x="10721" y="3866"/>
                </a:cubicBezTo>
                <a:cubicBezTo>
                  <a:pt x="10752" y="3852"/>
                  <a:pt x="10784" y="3845"/>
                  <a:pt x="10819" y="3845"/>
                </a:cubicBezTo>
                <a:cubicBezTo>
                  <a:pt x="10879" y="3845"/>
                  <a:pt x="10923" y="3863"/>
                  <a:pt x="10951" y="3899"/>
                </a:cubicBezTo>
                <a:cubicBezTo>
                  <a:pt x="10980" y="3936"/>
                  <a:pt x="10994" y="3986"/>
                  <a:pt x="10994" y="4051"/>
                </a:cubicBezTo>
                <a:lnTo>
                  <a:pt x="10994" y="4405"/>
                </a:lnTo>
                <a:close/>
                <a:moveTo>
                  <a:pt x="11270" y="3769"/>
                </a:moveTo>
                <a:lnTo>
                  <a:pt x="11166" y="3769"/>
                </a:lnTo>
                <a:lnTo>
                  <a:pt x="11166" y="3673"/>
                </a:lnTo>
                <a:lnTo>
                  <a:pt x="11270" y="3673"/>
                </a:lnTo>
                <a:lnTo>
                  <a:pt x="11270" y="3769"/>
                </a:lnTo>
                <a:close/>
                <a:moveTo>
                  <a:pt x="11264" y="4405"/>
                </a:moveTo>
                <a:lnTo>
                  <a:pt x="11172" y="4405"/>
                </a:lnTo>
                <a:lnTo>
                  <a:pt x="11172" y="3860"/>
                </a:lnTo>
                <a:lnTo>
                  <a:pt x="11264" y="3860"/>
                </a:lnTo>
                <a:lnTo>
                  <a:pt x="11264" y="4405"/>
                </a:lnTo>
                <a:close/>
                <a:moveTo>
                  <a:pt x="11901" y="4405"/>
                </a:moveTo>
                <a:lnTo>
                  <a:pt x="11810" y="4405"/>
                </a:lnTo>
                <a:lnTo>
                  <a:pt x="11810" y="4095"/>
                </a:lnTo>
                <a:cubicBezTo>
                  <a:pt x="11810" y="4070"/>
                  <a:pt x="11808" y="4046"/>
                  <a:pt x="11805" y="4024"/>
                </a:cubicBezTo>
                <a:cubicBezTo>
                  <a:pt x="11802" y="4002"/>
                  <a:pt x="11797" y="3985"/>
                  <a:pt x="11789" y="3973"/>
                </a:cubicBezTo>
                <a:cubicBezTo>
                  <a:pt x="11781" y="3959"/>
                  <a:pt x="11769" y="3949"/>
                  <a:pt x="11754" y="3942"/>
                </a:cubicBezTo>
                <a:cubicBezTo>
                  <a:pt x="11739" y="3935"/>
                  <a:pt x="11719" y="3932"/>
                  <a:pt x="11694" y="3932"/>
                </a:cubicBezTo>
                <a:cubicBezTo>
                  <a:pt x="11669" y="3932"/>
                  <a:pt x="11643" y="3938"/>
                  <a:pt x="11616" y="3951"/>
                </a:cubicBezTo>
                <a:cubicBezTo>
                  <a:pt x="11589" y="3963"/>
                  <a:pt x="11562" y="3979"/>
                  <a:pt x="11537" y="3998"/>
                </a:cubicBezTo>
                <a:lnTo>
                  <a:pt x="11537" y="4405"/>
                </a:lnTo>
                <a:lnTo>
                  <a:pt x="11445" y="4405"/>
                </a:lnTo>
                <a:lnTo>
                  <a:pt x="11445" y="3860"/>
                </a:lnTo>
                <a:lnTo>
                  <a:pt x="11537" y="3860"/>
                </a:lnTo>
                <a:lnTo>
                  <a:pt x="11537" y="3920"/>
                </a:lnTo>
                <a:cubicBezTo>
                  <a:pt x="11566" y="3897"/>
                  <a:pt x="11595" y="3878"/>
                  <a:pt x="11626" y="3865"/>
                </a:cubicBezTo>
                <a:cubicBezTo>
                  <a:pt x="11657" y="3852"/>
                  <a:pt x="11688" y="3845"/>
                  <a:pt x="11720" y="3845"/>
                </a:cubicBezTo>
                <a:cubicBezTo>
                  <a:pt x="11779" y="3845"/>
                  <a:pt x="11824" y="3863"/>
                  <a:pt x="11855" y="3898"/>
                </a:cubicBezTo>
                <a:cubicBezTo>
                  <a:pt x="11886" y="3933"/>
                  <a:pt x="11901" y="3984"/>
                  <a:pt x="11901" y="4051"/>
                </a:cubicBezTo>
                <a:lnTo>
                  <a:pt x="11901" y="4405"/>
                </a:lnTo>
                <a:close/>
                <a:moveTo>
                  <a:pt x="12535" y="4142"/>
                </a:moveTo>
                <a:lnTo>
                  <a:pt x="12133" y="4142"/>
                </a:lnTo>
                <a:cubicBezTo>
                  <a:pt x="12133" y="4175"/>
                  <a:pt x="12138" y="4205"/>
                  <a:pt x="12148" y="4230"/>
                </a:cubicBezTo>
                <a:cubicBezTo>
                  <a:pt x="12158" y="4255"/>
                  <a:pt x="12172" y="4275"/>
                  <a:pt x="12189" y="4291"/>
                </a:cubicBezTo>
                <a:cubicBezTo>
                  <a:pt x="12206" y="4306"/>
                  <a:pt x="12227" y="4318"/>
                  <a:pt x="12250" y="4326"/>
                </a:cubicBezTo>
                <a:cubicBezTo>
                  <a:pt x="12273" y="4334"/>
                  <a:pt x="12299" y="4338"/>
                  <a:pt x="12327" y="4338"/>
                </a:cubicBezTo>
                <a:cubicBezTo>
                  <a:pt x="12364" y="4338"/>
                  <a:pt x="12401" y="4331"/>
                  <a:pt x="12439" y="4316"/>
                </a:cubicBezTo>
                <a:cubicBezTo>
                  <a:pt x="12476" y="4301"/>
                  <a:pt x="12503" y="4286"/>
                  <a:pt x="12519" y="4272"/>
                </a:cubicBezTo>
                <a:lnTo>
                  <a:pt x="12524" y="4272"/>
                </a:lnTo>
                <a:lnTo>
                  <a:pt x="12524" y="4372"/>
                </a:lnTo>
                <a:cubicBezTo>
                  <a:pt x="12493" y="4385"/>
                  <a:pt x="12462" y="4396"/>
                  <a:pt x="12429" y="4405"/>
                </a:cubicBezTo>
                <a:cubicBezTo>
                  <a:pt x="12397" y="4414"/>
                  <a:pt x="12363" y="4418"/>
                  <a:pt x="12328" y="4418"/>
                </a:cubicBezTo>
                <a:cubicBezTo>
                  <a:pt x="12237" y="4418"/>
                  <a:pt x="12167" y="4394"/>
                  <a:pt x="12116" y="4345"/>
                </a:cubicBezTo>
                <a:cubicBezTo>
                  <a:pt x="12065" y="4296"/>
                  <a:pt x="12040" y="4226"/>
                  <a:pt x="12040" y="4136"/>
                </a:cubicBezTo>
                <a:cubicBezTo>
                  <a:pt x="12040" y="4047"/>
                  <a:pt x="12064" y="3976"/>
                  <a:pt x="12112" y="3923"/>
                </a:cubicBezTo>
                <a:cubicBezTo>
                  <a:pt x="12161" y="3871"/>
                  <a:pt x="12226" y="3845"/>
                  <a:pt x="12305" y="3845"/>
                </a:cubicBezTo>
                <a:cubicBezTo>
                  <a:pt x="12378" y="3845"/>
                  <a:pt x="12435" y="3866"/>
                  <a:pt x="12475" y="3909"/>
                </a:cubicBezTo>
                <a:cubicBezTo>
                  <a:pt x="12515" y="3952"/>
                  <a:pt x="12535" y="4013"/>
                  <a:pt x="12535" y="4092"/>
                </a:cubicBezTo>
                <a:lnTo>
                  <a:pt x="12535" y="4142"/>
                </a:lnTo>
                <a:close/>
                <a:moveTo>
                  <a:pt x="12445" y="4072"/>
                </a:moveTo>
                <a:cubicBezTo>
                  <a:pt x="12445" y="4024"/>
                  <a:pt x="12433" y="3987"/>
                  <a:pt x="12409" y="3960"/>
                </a:cubicBezTo>
                <a:cubicBezTo>
                  <a:pt x="12385" y="3933"/>
                  <a:pt x="12349" y="3920"/>
                  <a:pt x="12300" y="3920"/>
                </a:cubicBezTo>
                <a:cubicBezTo>
                  <a:pt x="12251" y="3920"/>
                  <a:pt x="12211" y="3935"/>
                  <a:pt x="12182" y="3964"/>
                </a:cubicBezTo>
                <a:cubicBezTo>
                  <a:pt x="12153" y="3993"/>
                  <a:pt x="12137" y="4029"/>
                  <a:pt x="12133" y="4072"/>
                </a:cubicBezTo>
                <a:lnTo>
                  <a:pt x="12445" y="4072"/>
                </a:lnTo>
                <a:close/>
                <a:moveTo>
                  <a:pt x="13309" y="4400"/>
                </a:moveTo>
                <a:cubicBezTo>
                  <a:pt x="13292" y="4405"/>
                  <a:pt x="13273" y="4409"/>
                  <a:pt x="13252" y="4412"/>
                </a:cubicBezTo>
                <a:cubicBezTo>
                  <a:pt x="13232" y="4415"/>
                  <a:pt x="13214" y="4416"/>
                  <a:pt x="13198" y="4416"/>
                </a:cubicBezTo>
                <a:cubicBezTo>
                  <a:pt x="13142" y="4416"/>
                  <a:pt x="13100" y="4401"/>
                  <a:pt x="13071" y="4371"/>
                </a:cubicBezTo>
                <a:cubicBezTo>
                  <a:pt x="13042" y="4341"/>
                  <a:pt x="13027" y="4293"/>
                  <a:pt x="13027" y="4227"/>
                </a:cubicBezTo>
                <a:lnTo>
                  <a:pt x="13027" y="3937"/>
                </a:lnTo>
                <a:lnTo>
                  <a:pt x="12965" y="3937"/>
                </a:lnTo>
                <a:lnTo>
                  <a:pt x="12965" y="3860"/>
                </a:lnTo>
                <a:lnTo>
                  <a:pt x="13027" y="3860"/>
                </a:lnTo>
                <a:lnTo>
                  <a:pt x="13027" y="3703"/>
                </a:lnTo>
                <a:lnTo>
                  <a:pt x="13119" y="3703"/>
                </a:lnTo>
                <a:lnTo>
                  <a:pt x="13119" y="3860"/>
                </a:lnTo>
                <a:lnTo>
                  <a:pt x="13309" y="3860"/>
                </a:lnTo>
                <a:lnTo>
                  <a:pt x="13309" y="3937"/>
                </a:lnTo>
                <a:lnTo>
                  <a:pt x="13119" y="3937"/>
                </a:lnTo>
                <a:lnTo>
                  <a:pt x="13119" y="4186"/>
                </a:lnTo>
                <a:cubicBezTo>
                  <a:pt x="13119" y="4215"/>
                  <a:pt x="13120" y="4237"/>
                  <a:pt x="13121" y="4253"/>
                </a:cubicBezTo>
                <a:cubicBezTo>
                  <a:pt x="13122" y="4269"/>
                  <a:pt x="13127" y="4284"/>
                  <a:pt x="13135" y="4298"/>
                </a:cubicBezTo>
                <a:cubicBezTo>
                  <a:pt x="13142" y="4311"/>
                  <a:pt x="13151" y="4320"/>
                  <a:pt x="13164" y="4326"/>
                </a:cubicBezTo>
                <a:cubicBezTo>
                  <a:pt x="13177" y="4332"/>
                  <a:pt x="13196" y="4335"/>
                  <a:pt x="13222" y="4335"/>
                </a:cubicBezTo>
                <a:cubicBezTo>
                  <a:pt x="13237" y="4335"/>
                  <a:pt x="13252" y="4333"/>
                  <a:pt x="13269" y="4329"/>
                </a:cubicBezTo>
                <a:cubicBezTo>
                  <a:pt x="13285" y="4324"/>
                  <a:pt x="13297" y="4321"/>
                  <a:pt x="13304" y="4318"/>
                </a:cubicBezTo>
                <a:lnTo>
                  <a:pt x="13309" y="4318"/>
                </a:lnTo>
                <a:lnTo>
                  <a:pt x="13309" y="4400"/>
                </a:lnTo>
                <a:close/>
                <a:moveTo>
                  <a:pt x="13875" y="4405"/>
                </a:moveTo>
                <a:lnTo>
                  <a:pt x="13784" y="4405"/>
                </a:lnTo>
                <a:lnTo>
                  <a:pt x="13784" y="4095"/>
                </a:lnTo>
                <a:cubicBezTo>
                  <a:pt x="13784" y="4070"/>
                  <a:pt x="13782" y="4046"/>
                  <a:pt x="13779" y="4024"/>
                </a:cubicBezTo>
                <a:cubicBezTo>
                  <a:pt x="13776" y="4002"/>
                  <a:pt x="13771" y="3985"/>
                  <a:pt x="13763" y="3973"/>
                </a:cubicBezTo>
                <a:cubicBezTo>
                  <a:pt x="13755" y="3959"/>
                  <a:pt x="13743" y="3949"/>
                  <a:pt x="13728" y="3942"/>
                </a:cubicBezTo>
                <a:cubicBezTo>
                  <a:pt x="13713" y="3935"/>
                  <a:pt x="13693" y="3932"/>
                  <a:pt x="13668" y="3932"/>
                </a:cubicBezTo>
                <a:cubicBezTo>
                  <a:pt x="13643" y="3932"/>
                  <a:pt x="13617" y="3938"/>
                  <a:pt x="13590" y="3951"/>
                </a:cubicBezTo>
                <a:cubicBezTo>
                  <a:pt x="13563" y="3963"/>
                  <a:pt x="13536" y="3979"/>
                  <a:pt x="13511" y="3998"/>
                </a:cubicBezTo>
                <a:lnTo>
                  <a:pt x="13511" y="4405"/>
                </a:lnTo>
                <a:lnTo>
                  <a:pt x="13419" y="4405"/>
                </a:lnTo>
                <a:lnTo>
                  <a:pt x="13419" y="3645"/>
                </a:lnTo>
                <a:lnTo>
                  <a:pt x="13511" y="3645"/>
                </a:lnTo>
                <a:lnTo>
                  <a:pt x="13511" y="3920"/>
                </a:lnTo>
                <a:cubicBezTo>
                  <a:pt x="13540" y="3897"/>
                  <a:pt x="13569" y="3878"/>
                  <a:pt x="13600" y="3865"/>
                </a:cubicBezTo>
                <a:cubicBezTo>
                  <a:pt x="13631" y="3852"/>
                  <a:pt x="13662" y="3845"/>
                  <a:pt x="13694" y="3845"/>
                </a:cubicBezTo>
                <a:cubicBezTo>
                  <a:pt x="13753" y="3845"/>
                  <a:pt x="13798" y="3863"/>
                  <a:pt x="13829" y="3898"/>
                </a:cubicBezTo>
                <a:cubicBezTo>
                  <a:pt x="13860" y="3933"/>
                  <a:pt x="13875" y="3984"/>
                  <a:pt x="13875" y="4051"/>
                </a:cubicBezTo>
                <a:lnTo>
                  <a:pt x="13875" y="4405"/>
                </a:lnTo>
                <a:close/>
                <a:moveTo>
                  <a:pt x="14509" y="4142"/>
                </a:moveTo>
                <a:lnTo>
                  <a:pt x="14107" y="4142"/>
                </a:lnTo>
                <a:cubicBezTo>
                  <a:pt x="14107" y="4175"/>
                  <a:pt x="14112" y="4205"/>
                  <a:pt x="14122" y="4230"/>
                </a:cubicBezTo>
                <a:cubicBezTo>
                  <a:pt x="14132" y="4255"/>
                  <a:pt x="14146" y="4275"/>
                  <a:pt x="14164" y="4291"/>
                </a:cubicBezTo>
                <a:cubicBezTo>
                  <a:pt x="14181" y="4306"/>
                  <a:pt x="14201" y="4318"/>
                  <a:pt x="14224" y="4326"/>
                </a:cubicBezTo>
                <a:cubicBezTo>
                  <a:pt x="14247" y="4334"/>
                  <a:pt x="14273" y="4338"/>
                  <a:pt x="14301" y="4338"/>
                </a:cubicBezTo>
                <a:cubicBezTo>
                  <a:pt x="14338" y="4338"/>
                  <a:pt x="14375" y="4331"/>
                  <a:pt x="14413" y="4316"/>
                </a:cubicBezTo>
                <a:cubicBezTo>
                  <a:pt x="14450" y="4301"/>
                  <a:pt x="14477" y="4286"/>
                  <a:pt x="14493" y="4272"/>
                </a:cubicBezTo>
                <a:lnTo>
                  <a:pt x="14498" y="4272"/>
                </a:lnTo>
                <a:lnTo>
                  <a:pt x="14498" y="4372"/>
                </a:lnTo>
                <a:cubicBezTo>
                  <a:pt x="14467" y="4385"/>
                  <a:pt x="14436" y="4396"/>
                  <a:pt x="14403" y="4405"/>
                </a:cubicBezTo>
                <a:cubicBezTo>
                  <a:pt x="14371" y="4414"/>
                  <a:pt x="14337" y="4418"/>
                  <a:pt x="14302" y="4418"/>
                </a:cubicBezTo>
                <a:cubicBezTo>
                  <a:pt x="14211" y="4418"/>
                  <a:pt x="14141" y="4394"/>
                  <a:pt x="14090" y="4345"/>
                </a:cubicBezTo>
                <a:cubicBezTo>
                  <a:pt x="14039" y="4296"/>
                  <a:pt x="14014" y="4226"/>
                  <a:pt x="14014" y="4136"/>
                </a:cubicBezTo>
                <a:cubicBezTo>
                  <a:pt x="14014" y="4047"/>
                  <a:pt x="14038" y="3976"/>
                  <a:pt x="14087" y="3923"/>
                </a:cubicBezTo>
                <a:cubicBezTo>
                  <a:pt x="14136" y="3871"/>
                  <a:pt x="14200" y="3845"/>
                  <a:pt x="14279" y="3845"/>
                </a:cubicBezTo>
                <a:cubicBezTo>
                  <a:pt x="14352" y="3845"/>
                  <a:pt x="14409" y="3866"/>
                  <a:pt x="14449" y="3909"/>
                </a:cubicBezTo>
                <a:cubicBezTo>
                  <a:pt x="14489" y="3952"/>
                  <a:pt x="14509" y="4013"/>
                  <a:pt x="14509" y="4092"/>
                </a:cubicBezTo>
                <a:lnTo>
                  <a:pt x="14509" y="4142"/>
                </a:lnTo>
                <a:close/>
                <a:moveTo>
                  <a:pt x="14419" y="4072"/>
                </a:moveTo>
                <a:cubicBezTo>
                  <a:pt x="14419" y="4024"/>
                  <a:pt x="14407" y="3987"/>
                  <a:pt x="14383" y="3960"/>
                </a:cubicBezTo>
                <a:cubicBezTo>
                  <a:pt x="14359" y="3933"/>
                  <a:pt x="14323" y="3920"/>
                  <a:pt x="14274" y="3920"/>
                </a:cubicBezTo>
                <a:cubicBezTo>
                  <a:pt x="14225" y="3920"/>
                  <a:pt x="14185" y="3935"/>
                  <a:pt x="14156" y="3964"/>
                </a:cubicBezTo>
                <a:cubicBezTo>
                  <a:pt x="14127" y="3993"/>
                  <a:pt x="14111" y="4029"/>
                  <a:pt x="14107" y="4072"/>
                </a:cubicBezTo>
                <a:lnTo>
                  <a:pt x="14419" y="4072"/>
                </a:lnTo>
                <a:close/>
                <a:moveTo>
                  <a:pt x="15442" y="4405"/>
                </a:moveTo>
                <a:lnTo>
                  <a:pt x="15350" y="4405"/>
                </a:lnTo>
                <a:lnTo>
                  <a:pt x="15350" y="4348"/>
                </a:lnTo>
                <a:cubicBezTo>
                  <a:pt x="15324" y="4371"/>
                  <a:pt x="15297" y="4388"/>
                  <a:pt x="15268" y="4401"/>
                </a:cubicBezTo>
                <a:cubicBezTo>
                  <a:pt x="15239" y="4414"/>
                  <a:pt x="15208" y="4420"/>
                  <a:pt x="15174" y="4420"/>
                </a:cubicBezTo>
                <a:cubicBezTo>
                  <a:pt x="15109" y="4420"/>
                  <a:pt x="15058" y="4395"/>
                  <a:pt x="15019" y="4345"/>
                </a:cubicBezTo>
                <a:cubicBezTo>
                  <a:pt x="14981" y="4295"/>
                  <a:pt x="14962" y="4226"/>
                  <a:pt x="14962" y="4137"/>
                </a:cubicBezTo>
                <a:cubicBezTo>
                  <a:pt x="14962" y="4090"/>
                  <a:pt x="14969" y="4049"/>
                  <a:pt x="14982" y="4013"/>
                </a:cubicBezTo>
                <a:cubicBezTo>
                  <a:pt x="14995" y="3977"/>
                  <a:pt x="15012" y="3946"/>
                  <a:pt x="15035" y="3921"/>
                </a:cubicBezTo>
                <a:cubicBezTo>
                  <a:pt x="15057" y="3896"/>
                  <a:pt x="15083" y="3877"/>
                  <a:pt x="15112" y="3864"/>
                </a:cubicBezTo>
                <a:cubicBezTo>
                  <a:pt x="15142" y="3851"/>
                  <a:pt x="15173" y="3845"/>
                  <a:pt x="15204" y="3845"/>
                </a:cubicBezTo>
                <a:cubicBezTo>
                  <a:pt x="15233" y="3845"/>
                  <a:pt x="15258" y="3848"/>
                  <a:pt x="15280" y="3854"/>
                </a:cubicBezTo>
                <a:cubicBezTo>
                  <a:pt x="15302" y="3860"/>
                  <a:pt x="15325" y="3869"/>
                  <a:pt x="15350" y="3882"/>
                </a:cubicBezTo>
                <a:lnTo>
                  <a:pt x="15350" y="3645"/>
                </a:lnTo>
                <a:lnTo>
                  <a:pt x="15442" y="3645"/>
                </a:lnTo>
                <a:lnTo>
                  <a:pt x="15442" y="4405"/>
                </a:lnTo>
                <a:close/>
                <a:moveTo>
                  <a:pt x="15350" y="4271"/>
                </a:moveTo>
                <a:lnTo>
                  <a:pt x="15350" y="3958"/>
                </a:lnTo>
                <a:cubicBezTo>
                  <a:pt x="15325" y="3947"/>
                  <a:pt x="15303" y="3939"/>
                  <a:pt x="15284" y="3935"/>
                </a:cubicBezTo>
                <a:cubicBezTo>
                  <a:pt x="15264" y="3931"/>
                  <a:pt x="15243" y="3929"/>
                  <a:pt x="15220" y="3929"/>
                </a:cubicBezTo>
                <a:cubicBezTo>
                  <a:pt x="15169" y="3929"/>
                  <a:pt x="15129" y="3947"/>
                  <a:pt x="15100" y="3982"/>
                </a:cubicBezTo>
                <a:cubicBezTo>
                  <a:pt x="15071" y="4018"/>
                  <a:pt x="15057" y="4069"/>
                  <a:pt x="15057" y="4135"/>
                </a:cubicBezTo>
                <a:cubicBezTo>
                  <a:pt x="15057" y="4200"/>
                  <a:pt x="15068" y="4249"/>
                  <a:pt x="15090" y="4283"/>
                </a:cubicBezTo>
                <a:cubicBezTo>
                  <a:pt x="15112" y="4316"/>
                  <a:pt x="15147" y="4333"/>
                  <a:pt x="15196" y="4333"/>
                </a:cubicBezTo>
                <a:cubicBezTo>
                  <a:pt x="15222" y="4333"/>
                  <a:pt x="15248" y="4327"/>
                  <a:pt x="15275" y="4316"/>
                </a:cubicBezTo>
                <a:cubicBezTo>
                  <a:pt x="15302" y="4304"/>
                  <a:pt x="15327" y="4289"/>
                  <a:pt x="15350" y="4271"/>
                </a:cubicBezTo>
                <a:close/>
                <a:moveTo>
                  <a:pt x="16079" y="4142"/>
                </a:moveTo>
                <a:lnTo>
                  <a:pt x="15677" y="4142"/>
                </a:lnTo>
                <a:cubicBezTo>
                  <a:pt x="15677" y="4175"/>
                  <a:pt x="15682" y="4205"/>
                  <a:pt x="15692" y="4230"/>
                </a:cubicBezTo>
                <a:cubicBezTo>
                  <a:pt x="15703" y="4255"/>
                  <a:pt x="15717" y="4275"/>
                  <a:pt x="15734" y="4291"/>
                </a:cubicBezTo>
                <a:cubicBezTo>
                  <a:pt x="15751" y="4306"/>
                  <a:pt x="15771" y="4318"/>
                  <a:pt x="15794" y="4326"/>
                </a:cubicBezTo>
                <a:cubicBezTo>
                  <a:pt x="15817" y="4334"/>
                  <a:pt x="15843" y="4338"/>
                  <a:pt x="15871" y="4338"/>
                </a:cubicBezTo>
                <a:cubicBezTo>
                  <a:pt x="15908" y="4338"/>
                  <a:pt x="15946" y="4331"/>
                  <a:pt x="15983" y="4316"/>
                </a:cubicBezTo>
                <a:cubicBezTo>
                  <a:pt x="16021" y="4301"/>
                  <a:pt x="16048" y="4286"/>
                  <a:pt x="16063" y="4272"/>
                </a:cubicBezTo>
                <a:lnTo>
                  <a:pt x="16068" y="4272"/>
                </a:lnTo>
                <a:lnTo>
                  <a:pt x="16068" y="4372"/>
                </a:lnTo>
                <a:cubicBezTo>
                  <a:pt x="16037" y="4385"/>
                  <a:pt x="16006" y="4396"/>
                  <a:pt x="15974" y="4405"/>
                </a:cubicBezTo>
                <a:cubicBezTo>
                  <a:pt x="15941" y="4414"/>
                  <a:pt x="15907" y="4418"/>
                  <a:pt x="15872" y="4418"/>
                </a:cubicBezTo>
                <a:cubicBezTo>
                  <a:pt x="15781" y="4418"/>
                  <a:pt x="15711" y="4394"/>
                  <a:pt x="15660" y="4345"/>
                </a:cubicBezTo>
                <a:cubicBezTo>
                  <a:pt x="15609" y="4296"/>
                  <a:pt x="15584" y="4226"/>
                  <a:pt x="15584" y="4136"/>
                </a:cubicBezTo>
                <a:cubicBezTo>
                  <a:pt x="15584" y="4047"/>
                  <a:pt x="15608" y="3976"/>
                  <a:pt x="15657" y="3923"/>
                </a:cubicBezTo>
                <a:cubicBezTo>
                  <a:pt x="15706" y="3871"/>
                  <a:pt x="15770" y="3845"/>
                  <a:pt x="15849" y="3845"/>
                </a:cubicBezTo>
                <a:cubicBezTo>
                  <a:pt x="15922" y="3845"/>
                  <a:pt x="15979" y="3866"/>
                  <a:pt x="16019" y="3909"/>
                </a:cubicBezTo>
                <a:cubicBezTo>
                  <a:pt x="16059" y="3952"/>
                  <a:pt x="16079" y="4013"/>
                  <a:pt x="16079" y="4092"/>
                </a:cubicBezTo>
                <a:lnTo>
                  <a:pt x="16079" y="4142"/>
                </a:lnTo>
                <a:close/>
                <a:moveTo>
                  <a:pt x="15990" y="4072"/>
                </a:moveTo>
                <a:cubicBezTo>
                  <a:pt x="15989" y="4024"/>
                  <a:pt x="15977" y="3987"/>
                  <a:pt x="15953" y="3960"/>
                </a:cubicBezTo>
                <a:cubicBezTo>
                  <a:pt x="15929" y="3933"/>
                  <a:pt x="15893" y="3920"/>
                  <a:pt x="15844" y="3920"/>
                </a:cubicBezTo>
                <a:cubicBezTo>
                  <a:pt x="15795" y="3920"/>
                  <a:pt x="15756" y="3935"/>
                  <a:pt x="15727" y="3964"/>
                </a:cubicBezTo>
                <a:cubicBezTo>
                  <a:pt x="15698" y="3993"/>
                  <a:pt x="15681" y="4029"/>
                  <a:pt x="15677" y="4072"/>
                </a:cubicBezTo>
                <a:lnTo>
                  <a:pt x="15990" y="4072"/>
                </a:lnTo>
                <a:close/>
                <a:moveTo>
                  <a:pt x="16622" y="4371"/>
                </a:moveTo>
                <a:cubicBezTo>
                  <a:pt x="16591" y="4386"/>
                  <a:pt x="16562" y="4397"/>
                  <a:pt x="16534" y="4405"/>
                </a:cubicBezTo>
                <a:cubicBezTo>
                  <a:pt x="16507" y="4413"/>
                  <a:pt x="16478" y="4417"/>
                  <a:pt x="16447" y="4417"/>
                </a:cubicBezTo>
                <a:cubicBezTo>
                  <a:pt x="16408" y="4417"/>
                  <a:pt x="16371" y="4411"/>
                  <a:pt x="16338" y="4400"/>
                </a:cubicBezTo>
                <a:cubicBezTo>
                  <a:pt x="16305" y="4389"/>
                  <a:pt x="16277" y="4371"/>
                  <a:pt x="16254" y="4348"/>
                </a:cubicBezTo>
                <a:cubicBezTo>
                  <a:pt x="16230" y="4324"/>
                  <a:pt x="16212" y="4294"/>
                  <a:pt x="16199" y="4259"/>
                </a:cubicBezTo>
                <a:cubicBezTo>
                  <a:pt x="16186" y="4223"/>
                  <a:pt x="16179" y="4181"/>
                  <a:pt x="16179" y="4133"/>
                </a:cubicBezTo>
                <a:cubicBezTo>
                  <a:pt x="16179" y="4044"/>
                  <a:pt x="16204" y="3974"/>
                  <a:pt x="16253" y="3923"/>
                </a:cubicBezTo>
                <a:cubicBezTo>
                  <a:pt x="16302" y="3872"/>
                  <a:pt x="16366" y="3847"/>
                  <a:pt x="16447" y="3847"/>
                </a:cubicBezTo>
                <a:cubicBezTo>
                  <a:pt x="16478" y="3847"/>
                  <a:pt x="16509" y="3851"/>
                  <a:pt x="16539" y="3860"/>
                </a:cubicBezTo>
                <a:cubicBezTo>
                  <a:pt x="16569" y="3869"/>
                  <a:pt x="16597" y="3880"/>
                  <a:pt x="16622" y="3893"/>
                </a:cubicBezTo>
                <a:lnTo>
                  <a:pt x="16622" y="3995"/>
                </a:lnTo>
                <a:lnTo>
                  <a:pt x="16617" y="3995"/>
                </a:lnTo>
                <a:cubicBezTo>
                  <a:pt x="16589" y="3973"/>
                  <a:pt x="16560" y="3956"/>
                  <a:pt x="16530" y="3944"/>
                </a:cubicBezTo>
                <a:cubicBezTo>
                  <a:pt x="16500" y="3933"/>
                  <a:pt x="16471" y="3927"/>
                  <a:pt x="16443" y="3927"/>
                </a:cubicBezTo>
                <a:cubicBezTo>
                  <a:pt x="16391" y="3927"/>
                  <a:pt x="16350" y="3944"/>
                  <a:pt x="16319" y="3979"/>
                </a:cubicBezTo>
                <a:cubicBezTo>
                  <a:pt x="16289" y="4014"/>
                  <a:pt x="16274" y="4066"/>
                  <a:pt x="16274" y="4133"/>
                </a:cubicBezTo>
                <a:cubicBezTo>
                  <a:pt x="16274" y="4199"/>
                  <a:pt x="16289" y="4250"/>
                  <a:pt x="16319" y="4285"/>
                </a:cubicBezTo>
                <a:cubicBezTo>
                  <a:pt x="16348" y="4320"/>
                  <a:pt x="16390" y="4338"/>
                  <a:pt x="16443" y="4338"/>
                </a:cubicBezTo>
                <a:cubicBezTo>
                  <a:pt x="16462" y="4338"/>
                  <a:pt x="16481" y="4336"/>
                  <a:pt x="16500" y="4331"/>
                </a:cubicBezTo>
                <a:cubicBezTo>
                  <a:pt x="16519" y="4326"/>
                  <a:pt x="16536" y="4319"/>
                  <a:pt x="16551" y="4312"/>
                </a:cubicBezTo>
                <a:cubicBezTo>
                  <a:pt x="16564" y="4305"/>
                  <a:pt x="16577" y="4297"/>
                  <a:pt x="16589" y="4290"/>
                </a:cubicBezTo>
                <a:cubicBezTo>
                  <a:pt x="16600" y="4282"/>
                  <a:pt x="16610" y="4275"/>
                  <a:pt x="16617" y="4270"/>
                </a:cubicBezTo>
                <a:lnTo>
                  <a:pt x="16622" y="4270"/>
                </a:lnTo>
                <a:lnTo>
                  <a:pt x="16622" y="4371"/>
                </a:lnTo>
                <a:close/>
                <a:moveTo>
                  <a:pt x="16838" y="3769"/>
                </a:moveTo>
                <a:lnTo>
                  <a:pt x="16734" y="3769"/>
                </a:lnTo>
                <a:lnTo>
                  <a:pt x="16734" y="3673"/>
                </a:lnTo>
                <a:lnTo>
                  <a:pt x="16838" y="3673"/>
                </a:lnTo>
                <a:lnTo>
                  <a:pt x="16838" y="3769"/>
                </a:lnTo>
                <a:close/>
                <a:moveTo>
                  <a:pt x="16832" y="4405"/>
                </a:moveTo>
                <a:lnTo>
                  <a:pt x="16740" y="4405"/>
                </a:lnTo>
                <a:lnTo>
                  <a:pt x="16740" y="3860"/>
                </a:lnTo>
                <a:lnTo>
                  <a:pt x="16832" y="3860"/>
                </a:lnTo>
                <a:lnTo>
                  <a:pt x="16832" y="4405"/>
                </a:lnTo>
                <a:close/>
                <a:moveTo>
                  <a:pt x="17403" y="4248"/>
                </a:moveTo>
                <a:cubicBezTo>
                  <a:pt x="17403" y="4298"/>
                  <a:pt x="17382" y="4339"/>
                  <a:pt x="17341" y="4371"/>
                </a:cubicBezTo>
                <a:cubicBezTo>
                  <a:pt x="17300" y="4402"/>
                  <a:pt x="17244" y="4418"/>
                  <a:pt x="17173" y="4418"/>
                </a:cubicBezTo>
                <a:cubicBezTo>
                  <a:pt x="17132" y="4418"/>
                  <a:pt x="17095" y="4413"/>
                  <a:pt x="17062" y="4404"/>
                </a:cubicBezTo>
                <a:cubicBezTo>
                  <a:pt x="17028" y="4395"/>
                  <a:pt x="17000" y="4384"/>
                  <a:pt x="16977" y="4373"/>
                </a:cubicBezTo>
                <a:lnTo>
                  <a:pt x="16977" y="4270"/>
                </a:lnTo>
                <a:lnTo>
                  <a:pt x="16982" y="4270"/>
                </a:lnTo>
                <a:cubicBezTo>
                  <a:pt x="17011" y="4291"/>
                  <a:pt x="17043" y="4309"/>
                  <a:pt x="17079" y="4322"/>
                </a:cubicBezTo>
                <a:cubicBezTo>
                  <a:pt x="17114" y="4335"/>
                  <a:pt x="17148" y="4341"/>
                  <a:pt x="17181" y="4341"/>
                </a:cubicBezTo>
                <a:cubicBezTo>
                  <a:pt x="17221" y="4341"/>
                  <a:pt x="17252" y="4334"/>
                  <a:pt x="17275" y="4321"/>
                </a:cubicBezTo>
                <a:cubicBezTo>
                  <a:pt x="17298" y="4308"/>
                  <a:pt x="17310" y="4288"/>
                  <a:pt x="17310" y="4260"/>
                </a:cubicBezTo>
                <a:cubicBezTo>
                  <a:pt x="17310" y="4239"/>
                  <a:pt x="17304" y="4222"/>
                  <a:pt x="17291" y="4211"/>
                </a:cubicBezTo>
                <a:cubicBezTo>
                  <a:pt x="17278" y="4200"/>
                  <a:pt x="17255" y="4190"/>
                  <a:pt x="17220" y="4183"/>
                </a:cubicBezTo>
                <a:cubicBezTo>
                  <a:pt x="17207" y="4180"/>
                  <a:pt x="17190" y="4176"/>
                  <a:pt x="17169" y="4172"/>
                </a:cubicBezTo>
                <a:cubicBezTo>
                  <a:pt x="17148" y="4168"/>
                  <a:pt x="17128" y="4164"/>
                  <a:pt x="17111" y="4160"/>
                </a:cubicBezTo>
                <a:cubicBezTo>
                  <a:pt x="17064" y="4147"/>
                  <a:pt x="17030" y="4129"/>
                  <a:pt x="17009" y="4104"/>
                </a:cubicBezTo>
                <a:cubicBezTo>
                  <a:pt x="16989" y="4079"/>
                  <a:pt x="16979" y="4049"/>
                  <a:pt x="16979" y="4013"/>
                </a:cubicBezTo>
                <a:cubicBezTo>
                  <a:pt x="16979" y="3990"/>
                  <a:pt x="16984" y="3969"/>
                  <a:pt x="16993" y="3950"/>
                </a:cubicBezTo>
                <a:cubicBezTo>
                  <a:pt x="17002" y="3930"/>
                  <a:pt x="17017" y="3912"/>
                  <a:pt x="17036" y="3896"/>
                </a:cubicBezTo>
                <a:cubicBezTo>
                  <a:pt x="17054" y="3881"/>
                  <a:pt x="17077" y="3869"/>
                  <a:pt x="17105" y="3860"/>
                </a:cubicBezTo>
                <a:cubicBezTo>
                  <a:pt x="17133" y="3851"/>
                  <a:pt x="17165" y="3847"/>
                  <a:pt x="17200" y="3847"/>
                </a:cubicBezTo>
                <a:cubicBezTo>
                  <a:pt x="17233" y="3847"/>
                  <a:pt x="17265" y="3851"/>
                  <a:pt x="17298" y="3859"/>
                </a:cubicBezTo>
                <a:cubicBezTo>
                  <a:pt x="17332" y="3867"/>
                  <a:pt x="17360" y="3877"/>
                  <a:pt x="17382" y="3888"/>
                </a:cubicBezTo>
                <a:lnTo>
                  <a:pt x="17382" y="3986"/>
                </a:lnTo>
                <a:lnTo>
                  <a:pt x="17377" y="3986"/>
                </a:lnTo>
                <a:cubicBezTo>
                  <a:pt x="17354" y="3969"/>
                  <a:pt x="17325" y="3954"/>
                  <a:pt x="17291" y="3942"/>
                </a:cubicBezTo>
                <a:cubicBezTo>
                  <a:pt x="17258" y="3930"/>
                  <a:pt x="17225" y="3924"/>
                  <a:pt x="17193" y="3924"/>
                </a:cubicBezTo>
                <a:cubicBezTo>
                  <a:pt x="17160" y="3924"/>
                  <a:pt x="17131" y="3931"/>
                  <a:pt x="17108" y="3944"/>
                </a:cubicBezTo>
                <a:cubicBezTo>
                  <a:pt x="17085" y="3957"/>
                  <a:pt x="17073" y="3976"/>
                  <a:pt x="17073" y="4001"/>
                </a:cubicBezTo>
                <a:cubicBezTo>
                  <a:pt x="17073" y="4024"/>
                  <a:pt x="17080" y="4041"/>
                  <a:pt x="17094" y="4052"/>
                </a:cubicBezTo>
                <a:cubicBezTo>
                  <a:pt x="17108" y="4063"/>
                  <a:pt x="17130" y="4073"/>
                  <a:pt x="17161" y="4080"/>
                </a:cubicBezTo>
                <a:cubicBezTo>
                  <a:pt x="17178" y="4083"/>
                  <a:pt x="17196" y="4087"/>
                  <a:pt x="17217" y="4091"/>
                </a:cubicBezTo>
                <a:cubicBezTo>
                  <a:pt x="17238" y="4095"/>
                  <a:pt x="17256" y="4099"/>
                  <a:pt x="17270" y="4102"/>
                </a:cubicBezTo>
                <a:cubicBezTo>
                  <a:pt x="17313" y="4112"/>
                  <a:pt x="17346" y="4129"/>
                  <a:pt x="17369" y="4152"/>
                </a:cubicBezTo>
                <a:cubicBezTo>
                  <a:pt x="17392" y="4176"/>
                  <a:pt x="17403" y="4208"/>
                  <a:pt x="17403" y="4248"/>
                </a:cubicBezTo>
                <a:close/>
                <a:moveTo>
                  <a:pt x="17633" y="3769"/>
                </a:moveTo>
                <a:lnTo>
                  <a:pt x="17530" y="3769"/>
                </a:lnTo>
                <a:lnTo>
                  <a:pt x="17530" y="3673"/>
                </a:lnTo>
                <a:lnTo>
                  <a:pt x="17633" y="3673"/>
                </a:lnTo>
                <a:lnTo>
                  <a:pt x="17633" y="3769"/>
                </a:lnTo>
                <a:close/>
                <a:moveTo>
                  <a:pt x="17627" y="4405"/>
                </a:moveTo>
                <a:lnTo>
                  <a:pt x="17536" y="4405"/>
                </a:lnTo>
                <a:lnTo>
                  <a:pt x="17536" y="3860"/>
                </a:lnTo>
                <a:lnTo>
                  <a:pt x="17627" y="3860"/>
                </a:lnTo>
                <a:lnTo>
                  <a:pt x="17627" y="4405"/>
                </a:lnTo>
                <a:close/>
                <a:moveTo>
                  <a:pt x="18274" y="4133"/>
                </a:moveTo>
                <a:cubicBezTo>
                  <a:pt x="18274" y="4222"/>
                  <a:pt x="18251" y="4292"/>
                  <a:pt x="18206" y="4343"/>
                </a:cubicBezTo>
                <a:cubicBezTo>
                  <a:pt x="18160" y="4394"/>
                  <a:pt x="18099" y="4420"/>
                  <a:pt x="18022" y="4420"/>
                </a:cubicBezTo>
                <a:cubicBezTo>
                  <a:pt x="17945" y="4420"/>
                  <a:pt x="17884" y="4394"/>
                  <a:pt x="17839" y="4343"/>
                </a:cubicBezTo>
                <a:cubicBezTo>
                  <a:pt x="17793" y="4292"/>
                  <a:pt x="17770" y="4222"/>
                  <a:pt x="17770" y="4133"/>
                </a:cubicBezTo>
                <a:cubicBezTo>
                  <a:pt x="17770" y="4044"/>
                  <a:pt x="17793" y="3974"/>
                  <a:pt x="17839" y="3922"/>
                </a:cubicBezTo>
                <a:cubicBezTo>
                  <a:pt x="17884" y="3871"/>
                  <a:pt x="17945" y="3845"/>
                  <a:pt x="18022" y="3845"/>
                </a:cubicBezTo>
                <a:cubicBezTo>
                  <a:pt x="18099" y="3845"/>
                  <a:pt x="18160" y="3871"/>
                  <a:pt x="18206" y="3922"/>
                </a:cubicBezTo>
                <a:cubicBezTo>
                  <a:pt x="18251" y="3974"/>
                  <a:pt x="18274" y="4044"/>
                  <a:pt x="18274" y="4133"/>
                </a:cubicBezTo>
                <a:close/>
                <a:moveTo>
                  <a:pt x="18179" y="4133"/>
                </a:moveTo>
                <a:cubicBezTo>
                  <a:pt x="18179" y="4062"/>
                  <a:pt x="18165" y="4010"/>
                  <a:pt x="18138" y="3975"/>
                </a:cubicBezTo>
                <a:cubicBezTo>
                  <a:pt x="18110" y="3941"/>
                  <a:pt x="18071" y="3924"/>
                  <a:pt x="18022" y="3924"/>
                </a:cubicBezTo>
                <a:cubicBezTo>
                  <a:pt x="17973" y="3924"/>
                  <a:pt x="17934" y="3941"/>
                  <a:pt x="17906" y="3975"/>
                </a:cubicBezTo>
                <a:cubicBezTo>
                  <a:pt x="17879" y="4010"/>
                  <a:pt x="17865" y="4062"/>
                  <a:pt x="17865" y="4133"/>
                </a:cubicBezTo>
                <a:cubicBezTo>
                  <a:pt x="17865" y="4201"/>
                  <a:pt x="17879" y="4253"/>
                  <a:pt x="17907" y="4288"/>
                </a:cubicBezTo>
                <a:cubicBezTo>
                  <a:pt x="17934" y="4323"/>
                  <a:pt x="17973" y="4341"/>
                  <a:pt x="18022" y="4341"/>
                </a:cubicBezTo>
                <a:cubicBezTo>
                  <a:pt x="18071" y="4341"/>
                  <a:pt x="18110" y="4324"/>
                  <a:pt x="18137" y="4289"/>
                </a:cubicBezTo>
                <a:cubicBezTo>
                  <a:pt x="18165" y="4254"/>
                  <a:pt x="18179" y="4202"/>
                  <a:pt x="18179" y="4133"/>
                </a:cubicBezTo>
                <a:close/>
                <a:moveTo>
                  <a:pt x="18872" y="4405"/>
                </a:moveTo>
                <a:lnTo>
                  <a:pt x="18780" y="4405"/>
                </a:lnTo>
                <a:lnTo>
                  <a:pt x="18780" y="4095"/>
                </a:lnTo>
                <a:cubicBezTo>
                  <a:pt x="18780" y="4070"/>
                  <a:pt x="18779" y="4046"/>
                  <a:pt x="18776" y="4024"/>
                </a:cubicBezTo>
                <a:cubicBezTo>
                  <a:pt x="18773" y="4002"/>
                  <a:pt x="18767" y="3985"/>
                  <a:pt x="18760" y="3973"/>
                </a:cubicBezTo>
                <a:cubicBezTo>
                  <a:pt x="18752" y="3959"/>
                  <a:pt x="18740" y="3949"/>
                  <a:pt x="18725" y="3942"/>
                </a:cubicBezTo>
                <a:cubicBezTo>
                  <a:pt x="18710" y="3935"/>
                  <a:pt x="18690" y="3932"/>
                  <a:pt x="18665" y="3932"/>
                </a:cubicBezTo>
                <a:cubicBezTo>
                  <a:pt x="18640" y="3932"/>
                  <a:pt x="18613" y="3938"/>
                  <a:pt x="18586" y="3951"/>
                </a:cubicBezTo>
                <a:cubicBezTo>
                  <a:pt x="18559" y="3963"/>
                  <a:pt x="18533" y="3979"/>
                  <a:pt x="18508" y="3998"/>
                </a:cubicBezTo>
                <a:lnTo>
                  <a:pt x="18508" y="4405"/>
                </a:lnTo>
                <a:lnTo>
                  <a:pt x="18416" y="4405"/>
                </a:lnTo>
                <a:lnTo>
                  <a:pt x="18416" y="3860"/>
                </a:lnTo>
                <a:lnTo>
                  <a:pt x="18508" y="3860"/>
                </a:lnTo>
                <a:lnTo>
                  <a:pt x="18508" y="3920"/>
                </a:lnTo>
                <a:cubicBezTo>
                  <a:pt x="18537" y="3897"/>
                  <a:pt x="18566" y="3878"/>
                  <a:pt x="18597" y="3865"/>
                </a:cubicBezTo>
                <a:cubicBezTo>
                  <a:pt x="18628" y="3852"/>
                  <a:pt x="18659" y="3845"/>
                  <a:pt x="18691" y="3845"/>
                </a:cubicBezTo>
                <a:cubicBezTo>
                  <a:pt x="18750" y="3845"/>
                  <a:pt x="18795" y="3863"/>
                  <a:pt x="18826" y="3898"/>
                </a:cubicBezTo>
                <a:cubicBezTo>
                  <a:pt x="18857" y="3933"/>
                  <a:pt x="18872" y="3984"/>
                  <a:pt x="18872" y="4051"/>
                </a:cubicBezTo>
                <a:lnTo>
                  <a:pt x="18872" y="4405"/>
                </a:lnTo>
                <a:close/>
                <a:moveTo>
                  <a:pt x="19449" y="3849"/>
                </a:moveTo>
                <a:cubicBezTo>
                  <a:pt x="19449" y="3881"/>
                  <a:pt x="19443" y="3909"/>
                  <a:pt x="19432" y="3934"/>
                </a:cubicBezTo>
                <a:cubicBezTo>
                  <a:pt x="19421" y="3959"/>
                  <a:pt x="19406" y="3981"/>
                  <a:pt x="19387" y="4000"/>
                </a:cubicBezTo>
                <a:cubicBezTo>
                  <a:pt x="19369" y="4019"/>
                  <a:pt x="19348" y="4036"/>
                  <a:pt x="19324" y="4053"/>
                </a:cubicBezTo>
                <a:cubicBezTo>
                  <a:pt x="19301" y="4069"/>
                  <a:pt x="19276" y="4085"/>
                  <a:pt x="19249" y="4100"/>
                </a:cubicBezTo>
                <a:lnTo>
                  <a:pt x="19249" y="4210"/>
                </a:lnTo>
                <a:lnTo>
                  <a:pt x="19161" y="4210"/>
                </a:lnTo>
                <a:lnTo>
                  <a:pt x="19161" y="4061"/>
                </a:lnTo>
                <a:cubicBezTo>
                  <a:pt x="19182" y="4049"/>
                  <a:pt x="19205" y="4036"/>
                  <a:pt x="19230" y="4021"/>
                </a:cubicBezTo>
                <a:cubicBezTo>
                  <a:pt x="19255" y="4007"/>
                  <a:pt x="19275" y="3993"/>
                  <a:pt x="19290" y="3978"/>
                </a:cubicBezTo>
                <a:cubicBezTo>
                  <a:pt x="19309" y="3961"/>
                  <a:pt x="19323" y="3944"/>
                  <a:pt x="19334" y="3926"/>
                </a:cubicBezTo>
                <a:cubicBezTo>
                  <a:pt x="19345" y="3907"/>
                  <a:pt x="19350" y="3884"/>
                  <a:pt x="19350" y="3856"/>
                </a:cubicBezTo>
                <a:cubicBezTo>
                  <a:pt x="19350" y="3819"/>
                  <a:pt x="19337" y="3792"/>
                  <a:pt x="19312" y="3774"/>
                </a:cubicBezTo>
                <a:cubicBezTo>
                  <a:pt x="19287" y="3756"/>
                  <a:pt x="19255" y="3747"/>
                  <a:pt x="19216" y="3747"/>
                </a:cubicBezTo>
                <a:cubicBezTo>
                  <a:pt x="19181" y="3747"/>
                  <a:pt x="19147" y="3753"/>
                  <a:pt x="19116" y="3764"/>
                </a:cubicBezTo>
                <a:cubicBezTo>
                  <a:pt x="19085" y="3775"/>
                  <a:pt x="19060" y="3786"/>
                  <a:pt x="19041" y="3797"/>
                </a:cubicBezTo>
                <a:lnTo>
                  <a:pt x="19037" y="3797"/>
                </a:lnTo>
                <a:lnTo>
                  <a:pt x="19037" y="3698"/>
                </a:lnTo>
                <a:cubicBezTo>
                  <a:pt x="19060" y="3689"/>
                  <a:pt x="19088" y="3681"/>
                  <a:pt x="19123" y="3674"/>
                </a:cubicBezTo>
                <a:cubicBezTo>
                  <a:pt x="19158" y="3667"/>
                  <a:pt x="19192" y="3664"/>
                  <a:pt x="19223" y="3664"/>
                </a:cubicBezTo>
                <a:cubicBezTo>
                  <a:pt x="19293" y="3664"/>
                  <a:pt x="19348" y="3681"/>
                  <a:pt x="19388" y="3715"/>
                </a:cubicBezTo>
                <a:cubicBezTo>
                  <a:pt x="19429" y="3749"/>
                  <a:pt x="19449" y="3794"/>
                  <a:pt x="19449" y="3849"/>
                </a:cubicBezTo>
                <a:close/>
                <a:moveTo>
                  <a:pt x="19256" y="4405"/>
                </a:moveTo>
                <a:lnTo>
                  <a:pt x="19157" y="4405"/>
                </a:lnTo>
                <a:lnTo>
                  <a:pt x="19157" y="4302"/>
                </a:lnTo>
                <a:lnTo>
                  <a:pt x="19256" y="4302"/>
                </a:lnTo>
                <a:lnTo>
                  <a:pt x="19256" y="4405"/>
                </a:lnTo>
                <a:close/>
                <a:moveTo>
                  <a:pt x="19881" y="3645"/>
                </a:moveTo>
                <a:lnTo>
                  <a:pt x="19860" y="3928"/>
                </a:lnTo>
                <a:lnTo>
                  <a:pt x="19795" y="3928"/>
                </a:lnTo>
                <a:lnTo>
                  <a:pt x="19774" y="3645"/>
                </a:lnTo>
                <a:lnTo>
                  <a:pt x="19881" y="3645"/>
                </a:lnTo>
                <a:close/>
                <a:moveTo>
                  <a:pt x="19692" y="3645"/>
                </a:moveTo>
                <a:lnTo>
                  <a:pt x="19671" y="3928"/>
                </a:lnTo>
                <a:lnTo>
                  <a:pt x="19607" y="3928"/>
                </a:lnTo>
                <a:lnTo>
                  <a:pt x="19586" y="3645"/>
                </a:lnTo>
                <a:lnTo>
                  <a:pt x="19692" y="3645"/>
                </a:lnTo>
                <a:close/>
              </a:path>
            </a:pathLst>
          </a:custGeom>
          <a:solidFill>
            <a:srgbClr val="000000"/>
          </a:solidFill>
          <a:ln w="19050">
            <a:solidFill>
              <a:schemeClr val="tx2"/>
            </a:solidFill>
            <a:round/>
            <a:headEnd/>
            <a:tailEnd/>
          </a:ln>
        </p:spPr>
        <p:txBody>
          <a:bodyPr>
            <a:prstTxWarp prst="textNoShape">
              <a:avLst/>
            </a:prstTxWarp>
          </a:bodyPr>
          <a:lstStyle/>
          <a:p>
            <a:endParaRPr lang="en-US"/>
          </a:p>
        </p:txBody>
      </p:sp>
      <p:sp>
        <p:nvSpPr>
          <p:cNvPr id="43010" name="Shape 148"/>
          <p:cNvSpPr>
            <a:spLocks noChangeArrowheads="1"/>
          </p:cNvSpPr>
          <p:nvPr/>
        </p:nvSpPr>
        <p:spPr bwMode="auto">
          <a:xfrm>
            <a:off x="6327775" y="5103813"/>
            <a:ext cx="2316163" cy="395287"/>
          </a:xfrm>
          <a:custGeom>
            <a:avLst/>
            <a:gdLst>
              <a:gd name="T0" fmla="*/ 0 w 9638"/>
              <a:gd name="T1" fmla="*/ 0 h 961"/>
              <a:gd name="T2" fmla="*/ 9638 w 9638"/>
              <a:gd name="T3" fmla="*/ 961 h 961"/>
            </a:gdLst>
            <a:ahLst/>
            <a:cxnLst/>
            <a:rect l="T0" t="T1" r="T2" b="T3"/>
            <a:pathLst>
              <a:path w="9638" h="961" extrusionOk="0">
                <a:moveTo>
                  <a:pt x="304" y="485"/>
                </a:moveTo>
                <a:lnTo>
                  <a:pt x="0" y="485"/>
                </a:lnTo>
                <a:lnTo>
                  <a:pt x="0" y="397"/>
                </a:lnTo>
                <a:lnTo>
                  <a:pt x="304" y="397"/>
                </a:lnTo>
                <a:lnTo>
                  <a:pt x="304" y="485"/>
                </a:lnTo>
                <a:close/>
                <a:moveTo>
                  <a:pt x="1401" y="759"/>
                </a:moveTo>
                <a:lnTo>
                  <a:pt x="1298" y="759"/>
                </a:lnTo>
                <a:lnTo>
                  <a:pt x="1227" y="557"/>
                </a:lnTo>
                <a:lnTo>
                  <a:pt x="913" y="557"/>
                </a:lnTo>
                <a:lnTo>
                  <a:pt x="841" y="759"/>
                </a:lnTo>
                <a:lnTo>
                  <a:pt x="743" y="759"/>
                </a:lnTo>
                <a:lnTo>
                  <a:pt x="1008" y="32"/>
                </a:lnTo>
                <a:lnTo>
                  <a:pt x="1137" y="32"/>
                </a:lnTo>
                <a:lnTo>
                  <a:pt x="1401" y="759"/>
                </a:lnTo>
                <a:close/>
                <a:moveTo>
                  <a:pt x="1197" y="474"/>
                </a:moveTo>
                <a:lnTo>
                  <a:pt x="1070" y="117"/>
                </a:lnTo>
                <a:lnTo>
                  <a:pt x="942" y="474"/>
                </a:lnTo>
                <a:lnTo>
                  <a:pt x="1197" y="474"/>
                </a:lnTo>
                <a:close/>
                <a:moveTo>
                  <a:pt x="2323" y="759"/>
                </a:moveTo>
                <a:lnTo>
                  <a:pt x="1863" y="759"/>
                </a:lnTo>
                <a:lnTo>
                  <a:pt x="1863" y="32"/>
                </a:lnTo>
                <a:lnTo>
                  <a:pt x="1960" y="32"/>
                </a:lnTo>
                <a:lnTo>
                  <a:pt x="1960" y="673"/>
                </a:lnTo>
                <a:lnTo>
                  <a:pt x="2323" y="673"/>
                </a:lnTo>
                <a:lnTo>
                  <a:pt x="2323" y="759"/>
                </a:lnTo>
                <a:close/>
                <a:moveTo>
                  <a:pt x="2511" y="123"/>
                </a:moveTo>
                <a:lnTo>
                  <a:pt x="2408" y="123"/>
                </a:lnTo>
                <a:lnTo>
                  <a:pt x="2408" y="27"/>
                </a:lnTo>
                <a:lnTo>
                  <a:pt x="2511" y="27"/>
                </a:lnTo>
                <a:lnTo>
                  <a:pt x="2511" y="123"/>
                </a:lnTo>
                <a:close/>
                <a:moveTo>
                  <a:pt x="2505" y="759"/>
                </a:moveTo>
                <a:lnTo>
                  <a:pt x="2414" y="759"/>
                </a:lnTo>
                <a:lnTo>
                  <a:pt x="2414" y="214"/>
                </a:lnTo>
                <a:lnTo>
                  <a:pt x="2505" y="214"/>
                </a:lnTo>
                <a:lnTo>
                  <a:pt x="2505" y="759"/>
                </a:lnTo>
                <a:close/>
                <a:moveTo>
                  <a:pt x="3167" y="482"/>
                </a:moveTo>
                <a:cubicBezTo>
                  <a:pt x="3167" y="528"/>
                  <a:pt x="3161" y="569"/>
                  <a:pt x="3148" y="605"/>
                </a:cubicBezTo>
                <a:cubicBezTo>
                  <a:pt x="3135" y="642"/>
                  <a:pt x="3117" y="672"/>
                  <a:pt x="3096" y="697"/>
                </a:cubicBezTo>
                <a:cubicBezTo>
                  <a:pt x="3073" y="723"/>
                  <a:pt x="3047" y="742"/>
                  <a:pt x="3020" y="755"/>
                </a:cubicBezTo>
                <a:cubicBezTo>
                  <a:pt x="2992" y="768"/>
                  <a:pt x="2961" y="774"/>
                  <a:pt x="2928" y="774"/>
                </a:cubicBezTo>
                <a:cubicBezTo>
                  <a:pt x="2897" y="774"/>
                  <a:pt x="2870" y="770"/>
                  <a:pt x="2847" y="763"/>
                </a:cubicBezTo>
                <a:cubicBezTo>
                  <a:pt x="2824" y="756"/>
                  <a:pt x="2801" y="746"/>
                  <a:pt x="2779" y="734"/>
                </a:cubicBezTo>
                <a:lnTo>
                  <a:pt x="2773" y="759"/>
                </a:lnTo>
                <a:lnTo>
                  <a:pt x="2687" y="759"/>
                </a:lnTo>
                <a:lnTo>
                  <a:pt x="2687" y="0"/>
                </a:lnTo>
                <a:lnTo>
                  <a:pt x="2779" y="0"/>
                </a:lnTo>
                <a:lnTo>
                  <a:pt x="2779" y="271"/>
                </a:lnTo>
                <a:cubicBezTo>
                  <a:pt x="2804" y="250"/>
                  <a:pt x="2832" y="232"/>
                  <a:pt x="2861" y="219"/>
                </a:cubicBezTo>
                <a:cubicBezTo>
                  <a:pt x="2890" y="206"/>
                  <a:pt x="2922" y="199"/>
                  <a:pt x="2958" y="199"/>
                </a:cubicBezTo>
                <a:cubicBezTo>
                  <a:pt x="3023" y="199"/>
                  <a:pt x="3074" y="224"/>
                  <a:pt x="3111" y="273"/>
                </a:cubicBezTo>
                <a:cubicBezTo>
                  <a:pt x="3148" y="322"/>
                  <a:pt x="3167" y="392"/>
                  <a:pt x="3167" y="482"/>
                </a:cubicBezTo>
                <a:close/>
                <a:moveTo>
                  <a:pt x="3072" y="485"/>
                </a:moveTo>
                <a:cubicBezTo>
                  <a:pt x="3072" y="420"/>
                  <a:pt x="3061" y="370"/>
                  <a:pt x="3040" y="337"/>
                </a:cubicBezTo>
                <a:cubicBezTo>
                  <a:pt x="3019" y="303"/>
                  <a:pt x="2984" y="286"/>
                  <a:pt x="2936" y="286"/>
                </a:cubicBezTo>
                <a:cubicBezTo>
                  <a:pt x="2909" y="286"/>
                  <a:pt x="2882" y="292"/>
                  <a:pt x="2855" y="304"/>
                </a:cubicBezTo>
                <a:cubicBezTo>
                  <a:pt x="2828" y="315"/>
                  <a:pt x="2802" y="330"/>
                  <a:pt x="2779" y="348"/>
                </a:cubicBezTo>
                <a:lnTo>
                  <a:pt x="2779" y="661"/>
                </a:lnTo>
                <a:cubicBezTo>
                  <a:pt x="2805" y="672"/>
                  <a:pt x="2827" y="680"/>
                  <a:pt x="2846" y="685"/>
                </a:cubicBezTo>
                <a:cubicBezTo>
                  <a:pt x="2865" y="690"/>
                  <a:pt x="2886" y="692"/>
                  <a:pt x="2910" y="692"/>
                </a:cubicBezTo>
                <a:cubicBezTo>
                  <a:pt x="2961" y="692"/>
                  <a:pt x="3000" y="675"/>
                  <a:pt x="3029" y="642"/>
                </a:cubicBezTo>
                <a:cubicBezTo>
                  <a:pt x="3058" y="609"/>
                  <a:pt x="3072" y="556"/>
                  <a:pt x="3072" y="485"/>
                </a:cubicBezTo>
                <a:close/>
                <a:moveTo>
                  <a:pt x="3650" y="314"/>
                </a:moveTo>
                <a:lnTo>
                  <a:pt x="3645" y="314"/>
                </a:lnTo>
                <a:cubicBezTo>
                  <a:pt x="3632" y="311"/>
                  <a:pt x="3619" y="308"/>
                  <a:pt x="3606" y="307"/>
                </a:cubicBezTo>
                <a:cubicBezTo>
                  <a:pt x="3593" y="306"/>
                  <a:pt x="3577" y="305"/>
                  <a:pt x="3560" y="305"/>
                </a:cubicBezTo>
                <a:cubicBezTo>
                  <a:pt x="3532" y="305"/>
                  <a:pt x="3505" y="311"/>
                  <a:pt x="3478" y="324"/>
                </a:cubicBezTo>
                <a:cubicBezTo>
                  <a:pt x="3451" y="336"/>
                  <a:pt x="3426" y="352"/>
                  <a:pt x="3402" y="372"/>
                </a:cubicBezTo>
                <a:lnTo>
                  <a:pt x="3402" y="759"/>
                </a:lnTo>
                <a:lnTo>
                  <a:pt x="3310" y="759"/>
                </a:lnTo>
                <a:lnTo>
                  <a:pt x="3310" y="214"/>
                </a:lnTo>
                <a:lnTo>
                  <a:pt x="3402" y="214"/>
                </a:lnTo>
                <a:lnTo>
                  <a:pt x="3402" y="294"/>
                </a:lnTo>
                <a:cubicBezTo>
                  <a:pt x="3439" y="265"/>
                  <a:pt x="3471" y="244"/>
                  <a:pt x="3498" y="232"/>
                </a:cubicBezTo>
                <a:cubicBezTo>
                  <a:pt x="3526" y="220"/>
                  <a:pt x="3554" y="214"/>
                  <a:pt x="3583" y="214"/>
                </a:cubicBezTo>
                <a:cubicBezTo>
                  <a:pt x="3599" y="214"/>
                  <a:pt x="3611" y="214"/>
                  <a:pt x="3618" y="215"/>
                </a:cubicBezTo>
                <a:cubicBezTo>
                  <a:pt x="3625" y="216"/>
                  <a:pt x="3636" y="217"/>
                  <a:pt x="3650" y="220"/>
                </a:cubicBezTo>
                <a:lnTo>
                  <a:pt x="3650" y="314"/>
                </a:lnTo>
                <a:close/>
                <a:moveTo>
                  <a:pt x="4161" y="759"/>
                </a:moveTo>
                <a:lnTo>
                  <a:pt x="4069" y="759"/>
                </a:lnTo>
                <a:lnTo>
                  <a:pt x="4069" y="701"/>
                </a:lnTo>
                <a:cubicBezTo>
                  <a:pt x="4061" y="706"/>
                  <a:pt x="4050" y="714"/>
                  <a:pt x="4036" y="724"/>
                </a:cubicBezTo>
                <a:cubicBezTo>
                  <a:pt x="4023" y="734"/>
                  <a:pt x="4009" y="742"/>
                  <a:pt x="3996" y="748"/>
                </a:cubicBezTo>
                <a:cubicBezTo>
                  <a:pt x="3981" y="755"/>
                  <a:pt x="3963" y="762"/>
                  <a:pt x="3943" y="767"/>
                </a:cubicBezTo>
                <a:cubicBezTo>
                  <a:pt x="3924" y="772"/>
                  <a:pt x="3901" y="774"/>
                  <a:pt x="3874" y="774"/>
                </a:cubicBezTo>
                <a:cubicBezTo>
                  <a:pt x="3825" y="774"/>
                  <a:pt x="3783" y="758"/>
                  <a:pt x="3749" y="726"/>
                </a:cubicBezTo>
                <a:cubicBezTo>
                  <a:pt x="3714" y="693"/>
                  <a:pt x="3697" y="652"/>
                  <a:pt x="3697" y="601"/>
                </a:cubicBezTo>
                <a:cubicBezTo>
                  <a:pt x="3697" y="560"/>
                  <a:pt x="3706" y="526"/>
                  <a:pt x="3724" y="501"/>
                </a:cubicBezTo>
                <a:cubicBezTo>
                  <a:pt x="3741" y="475"/>
                  <a:pt x="3767" y="455"/>
                  <a:pt x="3800" y="440"/>
                </a:cubicBezTo>
                <a:cubicBezTo>
                  <a:pt x="3833" y="425"/>
                  <a:pt x="3873" y="416"/>
                  <a:pt x="3919" y="411"/>
                </a:cubicBezTo>
                <a:cubicBezTo>
                  <a:pt x="3966" y="406"/>
                  <a:pt x="4016" y="402"/>
                  <a:pt x="4069" y="399"/>
                </a:cubicBezTo>
                <a:lnTo>
                  <a:pt x="4069" y="385"/>
                </a:lnTo>
                <a:cubicBezTo>
                  <a:pt x="4069" y="364"/>
                  <a:pt x="4065" y="347"/>
                  <a:pt x="4058" y="333"/>
                </a:cubicBezTo>
                <a:cubicBezTo>
                  <a:pt x="4051" y="319"/>
                  <a:pt x="4040" y="308"/>
                  <a:pt x="4027" y="301"/>
                </a:cubicBezTo>
                <a:cubicBezTo>
                  <a:pt x="4014" y="294"/>
                  <a:pt x="3998" y="289"/>
                  <a:pt x="3980" y="286"/>
                </a:cubicBezTo>
                <a:cubicBezTo>
                  <a:pt x="3962" y="283"/>
                  <a:pt x="3943" y="282"/>
                  <a:pt x="3923" y="282"/>
                </a:cubicBezTo>
                <a:cubicBezTo>
                  <a:pt x="3899" y="282"/>
                  <a:pt x="3872" y="285"/>
                  <a:pt x="3842" y="291"/>
                </a:cubicBezTo>
                <a:cubicBezTo>
                  <a:pt x="3813" y="298"/>
                  <a:pt x="3782" y="307"/>
                  <a:pt x="3750" y="319"/>
                </a:cubicBezTo>
                <a:lnTo>
                  <a:pt x="3746" y="319"/>
                </a:lnTo>
                <a:lnTo>
                  <a:pt x="3746" y="226"/>
                </a:lnTo>
                <a:cubicBezTo>
                  <a:pt x="3763" y="221"/>
                  <a:pt x="3789" y="215"/>
                  <a:pt x="3823" y="209"/>
                </a:cubicBezTo>
                <a:cubicBezTo>
                  <a:pt x="3857" y="204"/>
                  <a:pt x="3890" y="201"/>
                  <a:pt x="3923" y="201"/>
                </a:cubicBezTo>
                <a:cubicBezTo>
                  <a:pt x="3962" y="201"/>
                  <a:pt x="3995" y="204"/>
                  <a:pt x="4024" y="210"/>
                </a:cubicBezTo>
                <a:cubicBezTo>
                  <a:pt x="4052" y="217"/>
                  <a:pt x="4077" y="228"/>
                  <a:pt x="4098" y="243"/>
                </a:cubicBezTo>
                <a:cubicBezTo>
                  <a:pt x="4118" y="258"/>
                  <a:pt x="4134" y="277"/>
                  <a:pt x="4145" y="301"/>
                </a:cubicBezTo>
                <a:cubicBezTo>
                  <a:pt x="4156" y="324"/>
                  <a:pt x="4161" y="354"/>
                  <a:pt x="4161" y="389"/>
                </a:cubicBezTo>
                <a:lnTo>
                  <a:pt x="4161" y="759"/>
                </a:lnTo>
                <a:close/>
                <a:moveTo>
                  <a:pt x="4069" y="625"/>
                </a:moveTo>
                <a:lnTo>
                  <a:pt x="4069" y="473"/>
                </a:lnTo>
                <a:cubicBezTo>
                  <a:pt x="4041" y="475"/>
                  <a:pt x="4008" y="477"/>
                  <a:pt x="3970" y="480"/>
                </a:cubicBezTo>
                <a:cubicBezTo>
                  <a:pt x="3933" y="483"/>
                  <a:pt x="3903" y="488"/>
                  <a:pt x="3880" y="495"/>
                </a:cubicBezTo>
                <a:cubicBezTo>
                  <a:pt x="3854" y="502"/>
                  <a:pt x="3833" y="514"/>
                  <a:pt x="3816" y="530"/>
                </a:cubicBezTo>
                <a:cubicBezTo>
                  <a:pt x="3800" y="545"/>
                  <a:pt x="3792" y="567"/>
                  <a:pt x="3792" y="595"/>
                </a:cubicBezTo>
                <a:cubicBezTo>
                  <a:pt x="3792" y="626"/>
                  <a:pt x="3801" y="650"/>
                  <a:pt x="3820" y="665"/>
                </a:cubicBezTo>
                <a:cubicBezTo>
                  <a:pt x="3839" y="681"/>
                  <a:pt x="3868" y="689"/>
                  <a:pt x="3907" y="689"/>
                </a:cubicBezTo>
                <a:cubicBezTo>
                  <a:pt x="3939" y="689"/>
                  <a:pt x="3968" y="683"/>
                  <a:pt x="3995" y="670"/>
                </a:cubicBezTo>
                <a:cubicBezTo>
                  <a:pt x="4022" y="657"/>
                  <a:pt x="4046" y="642"/>
                  <a:pt x="4069" y="625"/>
                </a:cubicBezTo>
                <a:close/>
                <a:moveTo>
                  <a:pt x="4678" y="314"/>
                </a:moveTo>
                <a:lnTo>
                  <a:pt x="4673" y="314"/>
                </a:lnTo>
                <a:cubicBezTo>
                  <a:pt x="4659" y="311"/>
                  <a:pt x="4646" y="308"/>
                  <a:pt x="4633" y="307"/>
                </a:cubicBezTo>
                <a:cubicBezTo>
                  <a:pt x="4620" y="306"/>
                  <a:pt x="4605" y="305"/>
                  <a:pt x="4587" y="305"/>
                </a:cubicBezTo>
                <a:cubicBezTo>
                  <a:pt x="4559" y="305"/>
                  <a:pt x="4532" y="311"/>
                  <a:pt x="4505" y="324"/>
                </a:cubicBezTo>
                <a:cubicBezTo>
                  <a:pt x="4479" y="336"/>
                  <a:pt x="4454" y="352"/>
                  <a:pt x="4429" y="372"/>
                </a:cubicBezTo>
                <a:lnTo>
                  <a:pt x="4429" y="759"/>
                </a:lnTo>
                <a:lnTo>
                  <a:pt x="4337" y="759"/>
                </a:lnTo>
                <a:lnTo>
                  <a:pt x="4337" y="214"/>
                </a:lnTo>
                <a:lnTo>
                  <a:pt x="4429" y="214"/>
                </a:lnTo>
                <a:lnTo>
                  <a:pt x="4429" y="294"/>
                </a:lnTo>
                <a:cubicBezTo>
                  <a:pt x="4466" y="265"/>
                  <a:pt x="4498" y="244"/>
                  <a:pt x="4526" y="232"/>
                </a:cubicBezTo>
                <a:cubicBezTo>
                  <a:pt x="4553" y="220"/>
                  <a:pt x="4582" y="214"/>
                  <a:pt x="4611" y="214"/>
                </a:cubicBezTo>
                <a:cubicBezTo>
                  <a:pt x="4627" y="214"/>
                  <a:pt x="4638" y="214"/>
                  <a:pt x="4645" y="215"/>
                </a:cubicBezTo>
                <a:cubicBezTo>
                  <a:pt x="4652" y="216"/>
                  <a:pt x="4663" y="217"/>
                  <a:pt x="4678" y="220"/>
                </a:cubicBezTo>
                <a:lnTo>
                  <a:pt x="4678" y="314"/>
                </a:lnTo>
                <a:close/>
                <a:moveTo>
                  <a:pt x="5236" y="214"/>
                </a:moveTo>
                <a:lnTo>
                  <a:pt x="4917" y="960"/>
                </a:lnTo>
                <a:lnTo>
                  <a:pt x="4819" y="960"/>
                </a:lnTo>
                <a:lnTo>
                  <a:pt x="4921" y="733"/>
                </a:lnTo>
                <a:lnTo>
                  <a:pt x="4704" y="214"/>
                </a:lnTo>
                <a:lnTo>
                  <a:pt x="4803" y="214"/>
                </a:lnTo>
                <a:lnTo>
                  <a:pt x="4971" y="618"/>
                </a:lnTo>
                <a:lnTo>
                  <a:pt x="5140" y="214"/>
                </a:lnTo>
                <a:lnTo>
                  <a:pt x="5236" y="214"/>
                </a:lnTo>
                <a:close/>
                <a:moveTo>
                  <a:pt x="6329" y="396"/>
                </a:moveTo>
                <a:cubicBezTo>
                  <a:pt x="6329" y="463"/>
                  <a:pt x="6315" y="523"/>
                  <a:pt x="6286" y="576"/>
                </a:cubicBezTo>
                <a:cubicBezTo>
                  <a:pt x="6257" y="630"/>
                  <a:pt x="6219" y="672"/>
                  <a:pt x="6171" y="701"/>
                </a:cubicBezTo>
                <a:cubicBezTo>
                  <a:pt x="6138" y="722"/>
                  <a:pt x="6101" y="737"/>
                  <a:pt x="6060" y="746"/>
                </a:cubicBezTo>
                <a:cubicBezTo>
                  <a:pt x="6019" y="755"/>
                  <a:pt x="5965" y="759"/>
                  <a:pt x="5898" y="759"/>
                </a:cubicBezTo>
                <a:lnTo>
                  <a:pt x="5715" y="759"/>
                </a:lnTo>
                <a:lnTo>
                  <a:pt x="5715" y="32"/>
                </a:lnTo>
                <a:lnTo>
                  <a:pt x="5896" y="32"/>
                </a:lnTo>
                <a:cubicBezTo>
                  <a:pt x="5967" y="32"/>
                  <a:pt x="6024" y="37"/>
                  <a:pt x="6066" y="48"/>
                </a:cubicBezTo>
                <a:cubicBezTo>
                  <a:pt x="6107" y="58"/>
                  <a:pt x="6143" y="72"/>
                  <a:pt x="6172" y="90"/>
                </a:cubicBezTo>
                <a:cubicBezTo>
                  <a:pt x="6221" y="121"/>
                  <a:pt x="6260" y="162"/>
                  <a:pt x="6288" y="213"/>
                </a:cubicBezTo>
                <a:cubicBezTo>
                  <a:pt x="6315" y="265"/>
                  <a:pt x="6329" y="326"/>
                  <a:pt x="6329" y="396"/>
                </a:cubicBezTo>
                <a:close/>
                <a:moveTo>
                  <a:pt x="6228" y="395"/>
                </a:moveTo>
                <a:cubicBezTo>
                  <a:pt x="6228" y="338"/>
                  <a:pt x="6218" y="290"/>
                  <a:pt x="6198" y="251"/>
                </a:cubicBezTo>
                <a:cubicBezTo>
                  <a:pt x="6178" y="212"/>
                  <a:pt x="6148" y="181"/>
                  <a:pt x="6109" y="159"/>
                </a:cubicBezTo>
                <a:cubicBezTo>
                  <a:pt x="6080" y="142"/>
                  <a:pt x="6050" y="131"/>
                  <a:pt x="6018" y="125"/>
                </a:cubicBezTo>
                <a:cubicBezTo>
                  <a:pt x="5986" y="118"/>
                  <a:pt x="5947" y="115"/>
                  <a:pt x="5902" y="115"/>
                </a:cubicBezTo>
                <a:lnTo>
                  <a:pt x="5812" y="115"/>
                </a:lnTo>
                <a:lnTo>
                  <a:pt x="5812" y="676"/>
                </a:lnTo>
                <a:lnTo>
                  <a:pt x="5902" y="676"/>
                </a:lnTo>
                <a:cubicBezTo>
                  <a:pt x="5949" y="676"/>
                  <a:pt x="5989" y="673"/>
                  <a:pt x="6024" y="666"/>
                </a:cubicBezTo>
                <a:cubicBezTo>
                  <a:pt x="6059" y="659"/>
                  <a:pt x="6091" y="647"/>
                  <a:pt x="6120" y="628"/>
                </a:cubicBezTo>
                <a:cubicBezTo>
                  <a:pt x="6156" y="605"/>
                  <a:pt x="6183" y="574"/>
                  <a:pt x="6201" y="537"/>
                </a:cubicBezTo>
                <a:cubicBezTo>
                  <a:pt x="6219" y="499"/>
                  <a:pt x="6228" y="452"/>
                  <a:pt x="6228" y="395"/>
                </a:cubicBezTo>
                <a:close/>
                <a:moveTo>
                  <a:pt x="6577" y="123"/>
                </a:moveTo>
                <a:lnTo>
                  <a:pt x="6473" y="123"/>
                </a:lnTo>
                <a:lnTo>
                  <a:pt x="6473" y="27"/>
                </a:lnTo>
                <a:lnTo>
                  <a:pt x="6577" y="27"/>
                </a:lnTo>
                <a:lnTo>
                  <a:pt x="6577" y="123"/>
                </a:lnTo>
                <a:close/>
                <a:moveTo>
                  <a:pt x="6571" y="759"/>
                </a:moveTo>
                <a:lnTo>
                  <a:pt x="6479" y="759"/>
                </a:lnTo>
                <a:lnTo>
                  <a:pt x="6479" y="214"/>
                </a:lnTo>
                <a:lnTo>
                  <a:pt x="6571" y="214"/>
                </a:lnTo>
                <a:lnTo>
                  <a:pt x="6571" y="759"/>
                </a:lnTo>
                <a:close/>
                <a:moveTo>
                  <a:pt x="7093" y="314"/>
                </a:moveTo>
                <a:lnTo>
                  <a:pt x="7088" y="314"/>
                </a:lnTo>
                <a:cubicBezTo>
                  <a:pt x="7074" y="311"/>
                  <a:pt x="7061" y="308"/>
                  <a:pt x="7048" y="307"/>
                </a:cubicBezTo>
                <a:cubicBezTo>
                  <a:pt x="7035" y="306"/>
                  <a:pt x="7020" y="305"/>
                  <a:pt x="7002" y="305"/>
                </a:cubicBezTo>
                <a:cubicBezTo>
                  <a:pt x="6974" y="305"/>
                  <a:pt x="6947" y="311"/>
                  <a:pt x="6920" y="324"/>
                </a:cubicBezTo>
                <a:cubicBezTo>
                  <a:pt x="6894" y="336"/>
                  <a:pt x="6869" y="352"/>
                  <a:pt x="6844" y="372"/>
                </a:cubicBezTo>
                <a:lnTo>
                  <a:pt x="6844" y="759"/>
                </a:lnTo>
                <a:lnTo>
                  <a:pt x="6752" y="759"/>
                </a:lnTo>
                <a:lnTo>
                  <a:pt x="6752" y="214"/>
                </a:lnTo>
                <a:lnTo>
                  <a:pt x="6844" y="214"/>
                </a:lnTo>
                <a:lnTo>
                  <a:pt x="6844" y="294"/>
                </a:lnTo>
                <a:cubicBezTo>
                  <a:pt x="6881" y="265"/>
                  <a:pt x="6913" y="244"/>
                  <a:pt x="6941" y="232"/>
                </a:cubicBezTo>
                <a:cubicBezTo>
                  <a:pt x="6968" y="220"/>
                  <a:pt x="6997" y="214"/>
                  <a:pt x="7026" y="214"/>
                </a:cubicBezTo>
                <a:cubicBezTo>
                  <a:pt x="7042" y="214"/>
                  <a:pt x="7054" y="214"/>
                  <a:pt x="7061" y="215"/>
                </a:cubicBezTo>
                <a:cubicBezTo>
                  <a:pt x="7068" y="216"/>
                  <a:pt x="7078" y="217"/>
                  <a:pt x="7093" y="220"/>
                </a:cubicBezTo>
                <a:lnTo>
                  <a:pt x="7093" y="314"/>
                </a:lnTo>
                <a:close/>
                <a:moveTo>
                  <a:pt x="7636" y="496"/>
                </a:moveTo>
                <a:lnTo>
                  <a:pt x="7234" y="496"/>
                </a:lnTo>
                <a:cubicBezTo>
                  <a:pt x="7234" y="529"/>
                  <a:pt x="7239" y="559"/>
                  <a:pt x="7249" y="584"/>
                </a:cubicBezTo>
                <a:cubicBezTo>
                  <a:pt x="7259" y="609"/>
                  <a:pt x="7273" y="629"/>
                  <a:pt x="7291" y="645"/>
                </a:cubicBezTo>
                <a:cubicBezTo>
                  <a:pt x="7308" y="660"/>
                  <a:pt x="7328" y="672"/>
                  <a:pt x="7351" y="680"/>
                </a:cubicBezTo>
                <a:cubicBezTo>
                  <a:pt x="7374" y="688"/>
                  <a:pt x="7400" y="692"/>
                  <a:pt x="7428" y="692"/>
                </a:cubicBezTo>
                <a:cubicBezTo>
                  <a:pt x="7465" y="692"/>
                  <a:pt x="7502" y="685"/>
                  <a:pt x="7540" y="670"/>
                </a:cubicBezTo>
                <a:cubicBezTo>
                  <a:pt x="7577" y="655"/>
                  <a:pt x="7604" y="640"/>
                  <a:pt x="7620" y="626"/>
                </a:cubicBezTo>
                <a:lnTo>
                  <a:pt x="7625" y="626"/>
                </a:lnTo>
                <a:lnTo>
                  <a:pt x="7625" y="726"/>
                </a:lnTo>
                <a:cubicBezTo>
                  <a:pt x="7594" y="739"/>
                  <a:pt x="7563" y="750"/>
                  <a:pt x="7530" y="759"/>
                </a:cubicBezTo>
                <a:cubicBezTo>
                  <a:pt x="7498" y="768"/>
                  <a:pt x="7464" y="772"/>
                  <a:pt x="7429" y="772"/>
                </a:cubicBezTo>
                <a:cubicBezTo>
                  <a:pt x="7338" y="772"/>
                  <a:pt x="7268" y="748"/>
                  <a:pt x="7217" y="699"/>
                </a:cubicBezTo>
                <a:cubicBezTo>
                  <a:pt x="7166" y="650"/>
                  <a:pt x="7141" y="580"/>
                  <a:pt x="7141" y="490"/>
                </a:cubicBezTo>
                <a:cubicBezTo>
                  <a:pt x="7141" y="401"/>
                  <a:pt x="7165" y="330"/>
                  <a:pt x="7214" y="277"/>
                </a:cubicBezTo>
                <a:cubicBezTo>
                  <a:pt x="7263" y="225"/>
                  <a:pt x="7327" y="199"/>
                  <a:pt x="7406" y="199"/>
                </a:cubicBezTo>
                <a:cubicBezTo>
                  <a:pt x="7479" y="199"/>
                  <a:pt x="7536" y="220"/>
                  <a:pt x="7576" y="263"/>
                </a:cubicBezTo>
                <a:cubicBezTo>
                  <a:pt x="7616" y="306"/>
                  <a:pt x="7636" y="367"/>
                  <a:pt x="7636" y="446"/>
                </a:cubicBezTo>
                <a:lnTo>
                  <a:pt x="7636" y="496"/>
                </a:lnTo>
                <a:close/>
                <a:moveTo>
                  <a:pt x="7546" y="426"/>
                </a:moveTo>
                <a:cubicBezTo>
                  <a:pt x="7546" y="378"/>
                  <a:pt x="7534" y="341"/>
                  <a:pt x="7510" y="314"/>
                </a:cubicBezTo>
                <a:cubicBezTo>
                  <a:pt x="7486" y="287"/>
                  <a:pt x="7450" y="274"/>
                  <a:pt x="7401" y="274"/>
                </a:cubicBezTo>
                <a:cubicBezTo>
                  <a:pt x="7352" y="274"/>
                  <a:pt x="7312" y="289"/>
                  <a:pt x="7283" y="318"/>
                </a:cubicBezTo>
                <a:cubicBezTo>
                  <a:pt x="7254" y="347"/>
                  <a:pt x="7238" y="383"/>
                  <a:pt x="7234" y="426"/>
                </a:cubicBezTo>
                <a:lnTo>
                  <a:pt x="7546" y="426"/>
                </a:lnTo>
                <a:close/>
                <a:moveTo>
                  <a:pt x="8178" y="725"/>
                </a:moveTo>
                <a:cubicBezTo>
                  <a:pt x="8147" y="740"/>
                  <a:pt x="8118" y="751"/>
                  <a:pt x="8091" y="759"/>
                </a:cubicBezTo>
                <a:cubicBezTo>
                  <a:pt x="8064" y="767"/>
                  <a:pt x="8034" y="771"/>
                  <a:pt x="8003" y="771"/>
                </a:cubicBezTo>
                <a:cubicBezTo>
                  <a:pt x="7964" y="771"/>
                  <a:pt x="7928" y="765"/>
                  <a:pt x="7895" y="754"/>
                </a:cubicBezTo>
                <a:cubicBezTo>
                  <a:pt x="7862" y="743"/>
                  <a:pt x="7834" y="725"/>
                  <a:pt x="7811" y="702"/>
                </a:cubicBezTo>
                <a:cubicBezTo>
                  <a:pt x="7787" y="678"/>
                  <a:pt x="7768" y="648"/>
                  <a:pt x="7755" y="613"/>
                </a:cubicBezTo>
                <a:cubicBezTo>
                  <a:pt x="7742" y="577"/>
                  <a:pt x="7736" y="535"/>
                  <a:pt x="7736" y="487"/>
                </a:cubicBezTo>
                <a:cubicBezTo>
                  <a:pt x="7736" y="398"/>
                  <a:pt x="7760" y="328"/>
                  <a:pt x="7809" y="277"/>
                </a:cubicBezTo>
                <a:cubicBezTo>
                  <a:pt x="7858" y="226"/>
                  <a:pt x="7923" y="201"/>
                  <a:pt x="8003" y="201"/>
                </a:cubicBezTo>
                <a:cubicBezTo>
                  <a:pt x="8034" y="201"/>
                  <a:pt x="8065" y="205"/>
                  <a:pt x="8095" y="214"/>
                </a:cubicBezTo>
                <a:cubicBezTo>
                  <a:pt x="8126" y="223"/>
                  <a:pt x="8153" y="234"/>
                  <a:pt x="8178" y="247"/>
                </a:cubicBezTo>
                <a:lnTo>
                  <a:pt x="8178" y="349"/>
                </a:lnTo>
                <a:lnTo>
                  <a:pt x="8173" y="349"/>
                </a:lnTo>
                <a:cubicBezTo>
                  <a:pt x="8145" y="327"/>
                  <a:pt x="8116" y="310"/>
                  <a:pt x="8087" y="298"/>
                </a:cubicBezTo>
                <a:cubicBezTo>
                  <a:pt x="8057" y="287"/>
                  <a:pt x="8028" y="281"/>
                  <a:pt x="8000" y="281"/>
                </a:cubicBezTo>
                <a:cubicBezTo>
                  <a:pt x="7947" y="281"/>
                  <a:pt x="7906" y="298"/>
                  <a:pt x="7876" y="333"/>
                </a:cubicBezTo>
                <a:cubicBezTo>
                  <a:pt x="7846" y="368"/>
                  <a:pt x="7831" y="420"/>
                  <a:pt x="7831" y="487"/>
                </a:cubicBezTo>
                <a:cubicBezTo>
                  <a:pt x="7831" y="553"/>
                  <a:pt x="7846" y="604"/>
                  <a:pt x="7875" y="639"/>
                </a:cubicBezTo>
                <a:cubicBezTo>
                  <a:pt x="7904" y="674"/>
                  <a:pt x="7946" y="692"/>
                  <a:pt x="8000" y="692"/>
                </a:cubicBezTo>
                <a:cubicBezTo>
                  <a:pt x="8018" y="692"/>
                  <a:pt x="8037" y="690"/>
                  <a:pt x="8056" y="685"/>
                </a:cubicBezTo>
                <a:cubicBezTo>
                  <a:pt x="8075" y="680"/>
                  <a:pt x="8093" y="673"/>
                  <a:pt x="8108" y="666"/>
                </a:cubicBezTo>
                <a:cubicBezTo>
                  <a:pt x="8121" y="659"/>
                  <a:pt x="8134" y="651"/>
                  <a:pt x="8145" y="644"/>
                </a:cubicBezTo>
                <a:cubicBezTo>
                  <a:pt x="8157" y="636"/>
                  <a:pt x="8166" y="629"/>
                  <a:pt x="8173" y="624"/>
                </a:cubicBezTo>
                <a:lnTo>
                  <a:pt x="8178" y="624"/>
                </a:lnTo>
                <a:lnTo>
                  <a:pt x="8178" y="725"/>
                </a:lnTo>
                <a:close/>
                <a:moveTo>
                  <a:pt x="8579" y="754"/>
                </a:moveTo>
                <a:cubicBezTo>
                  <a:pt x="8562" y="759"/>
                  <a:pt x="8543" y="763"/>
                  <a:pt x="8523" y="766"/>
                </a:cubicBezTo>
                <a:cubicBezTo>
                  <a:pt x="8502" y="769"/>
                  <a:pt x="8484" y="770"/>
                  <a:pt x="8468" y="770"/>
                </a:cubicBezTo>
                <a:cubicBezTo>
                  <a:pt x="8413" y="770"/>
                  <a:pt x="8370" y="755"/>
                  <a:pt x="8341" y="725"/>
                </a:cubicBezTo>
                <a:cubicBezTo>
                  <a:pt x="8312" y="695"/>
                  <a:pt x="8298" y="647"/>
                  <a:pt x="8298" y="581"/>
                </a:cubicBezTo>
                <a:lnTo>
                  <a:pt x="8298" y="291"/>
                </a:lnTo>
                <a:lnTo>
                  <a:pt x="8236" y="291"/>
                </a:lnTo>
                <a:lnTo>
                  <a:pt x="8236" y="214"/>
                </a:lnTo>
                <a:lnTo>
                  <a:pt x="8298" y="214"/>
                </a:lnTo>
                <a:lnTo>
                  <a:pt x="8298" y="57"/>
                </a:lnTo>
                <a:lnTo>
                  <a:pt x="8390" y="57"/>
                </a:lnTo>
                <a:lnTo>
                  <a:pt x="8390" y="214"/>
                </a:lnTo>
                <a:lnTo>
                  <a:pt x="8579" y="214"/>
                </a:lnTo>
                <a:lnTo>
                  <a:pt x="8579" y="291"/>
                </a:lnTo>
                <a:lnTo>
                  <a:pt x="8390" y="291"/>
                </a:lnTo>
                <a:lnTo>
                  <a:pt x="8390" y="540"/>
                </a:lnTo>
                <a:cubicBezTo>
                  <a:pt x="8390" y="569"/>
                  <a:pt x="8391" y="591"/>
                  <a:pt x="8392" y="607"/>
                </a:cubicBezTo>
                <a:cubicBezTo>
                  <a:pt x="8393" y="623"/>
                  <a:pt x="8398" y="638"/>
                  <a:pt x="8405" y="652"/>
                </a:cubicBezTo>
                <a:cubicBezTo>
                  <a:pt x="8412" y="665"/>
                  <a:pt x="8422" y="674"/>
                  <a:pt x="8435" y="680"/>
                </a:cubicBezTo>
                <a:cubicBezTo>
                  <a:pt x="8448" y="686"/>
                  <a:pt x="8467" y="689"/>
                  <a:pt x="8492" y="689"/>
                </a:cubicBezTo>
                <a:cubicBezTo>
                  <a:pt x="8507" y="689"/>
                  <a:pt x="8523" y="687"/>
                  <a:pt x="8539" y="683"/>
                </a:cubicBezTo>
                <a:cubicBezTo>
                  <a:pt x="8555" y="678"/>
                  <a:pt x="8567" y="675"/>
                  <a:pt x="8574" y="672"/>
                </a:cubicBezTo>
                <a:lnTo>
                  <a:pt x="8579" y="672"/>
                </a:lnTo>
                <a:lnTo>
                  <a:pt x="8579" y="754"/>
                </a:lnTo>
                <a:close/>
                <a:moveTo>
                  <a:pt x="9155" y="487"/>
                </a:moveTo>
                <a:cubicBezTo>
                  <a:pt x="9155" y="576"/>
                  <a:pt x="9132" y="646"/>
                  <a:pt x="9086" y="697"/>
                </a:cubicBezTo>
                <a:cubicBezTo>
                  <a:pt x="9041" y="748"/>
                  <a:pt x="8980" y="774"/>
                  <a:pt x="8903" y="774"/>
                </a:cubicBezTo>
                <a:cubicBezTo>
                  <a:pt x="8826" y="774"/>
                  <a:pt x="8765" y="748"/>
                  <a:pt x="8719" y="697"/>
                </a:cubicBezTo>
                <a:cubicBezTo>
                  <a:pt x="8674" y="646"/>
                  <a:pt x="8651" y="576"/>
                  <a:pt x="8651" y="487"/>
                </a:cubicBezTo>
                <a:cubicBezTo>
                  <a:pt x="8651" y="398"/>
                  <a:pt x="8674" y="328"/>
                  <a:pt x="8719" y="276"/>
                </a:cubicBezTo>
                <a:cubicBezTo>
                  <a:pt x="8765" y="225"/>
                  <a:pt x="8826" y="199"/>
                  <a:pt x="8903" y="199"/>
                </a:cubicBezTo>
                <a:cubicBezTo>
                  <a:pt x="8980" y="199"/>
                  <a:pt x="9041" y="225"/>
                  <a:pt x="9086" y="276"/>
                </a:cubicBezTo>
                <a:cubicBezTo>
                  <a:pt x="9132" y="328"/>
                  <a:pt x="9155" y="398"/>
                  <a:pt x="9155" y="487"/>
                </a:cubicBezTo>
                <a:close/>
                <a:moveTo>
                  <a:pt x="9060" y="487"/>
                </a:moveTo>
                <a:cubicBezTo>
                  <a:pt x="9060" y="416"/>
                  <a:pt x="9046" y="364"/>
                  <a:pt x="9019" y="329"/>
                </a:cubicBezTo>
                <a:cubicBezTo>
                  <a:pt x="8991" y="295"/>
                  <a:pt x="8952" y="278"/>
                  <a:pt x="8903" y="278"/>
                </a:cubicBezTo>
                <a:cubicBezTo>
                  <a:pt x="8854" y="278"/>
                  <a:pt x="8815" y="295"/>
                  <a:pt x="8787" y="329"/>
                </a:cubicBezTo>
                <a:cubicBezTo>
                  <a:pt x="8760" y="364"/>
                  <a:pt x="8746" y="416"/>
                  <a:pt x="8746" y="487"/>
                </a:cubicBezTo>
                <a:cubicBezTo>
                  <a:pt x="8746" y="555"/>
                  <a:pt x="8760" y="607"/>
                  <a:pt x="8788" y="642"/>
                </a:cubicBezTo>
                <a:cubicBezTo>
                  <a:pt x="8815" y="677"/>
                  <a:pt x="8854" y="695"/>
                  <a:pt x="8903" y="695"/>
                </a:cubicBezTo>
                <a:cubicBezTo>
                  <a:pt x="8952" y="695"/>
                  <a:pt x="8991" y="678"/>
                  <a:pt x="9018" y="643"/>
                </a:cubicBezTo>
                <a:cubicBezTo>
                  <a:pt x="9046" y="608"/>
                  <a:pt x="9060" y="556"/>
                  <a:pt x="9060" y="487"/>
                </a:cubicBezTo>
                <a:close/>
                <a:moveTo>
                  <a:pt x="9637" y="314"/>
                </a:moveTo>
                <a:lnTo>
                  <a:pt x="9632" y="314"/>
                </a:lnTo>
                <a:cubicBezTo>
                  <a:pt x="9619" y="311"/>
                  <a:pt x="9605" y="308"/>
                  <a:pt x="9592" y="307"/>
                </a:cubicBezTo>
                <a:cubicBezTo>
                  <a:pt x="9579" y="306"/>
                  <a:pt x="9564" y="305"/>
                  <a:pt x="9547" y="305"/>
                </a:cubicBezTo>
                <a:cubicBezTo>
                  <a:pt x="9518" y="305"/>
                  <a:pt x="9491" y="311"/>
                  <a:pt x="9465" y="324"/>
                </a:cubicBezTo>
                <a:cubicBezTo>
                  <a:pt x="9438" y="336"/>
                  <a:pt x="9413" y="352"/>
                  <a:pt x="9389" y="372"/>
                </a:cubicBezTo>
                <a:lnTo>
                  <a:pt x="9389" y="759"/>
                </a:lnTo>
                <a:lnTo>
                  <a:pt x="9297" y="759"/>
                </a:lnTo>
                <a:lnTo>
                  <a:pt x="9297" y="214"/>
                </a:lnTo>
                <a:lnTo>
                  <a:pt x="9389" y="214"/>
                </a:lnTo>
                <a:lnTo>
                  <a:pt x="9389" y="294"/>
                </a:lnTo>
                <a:cubicBezTo>
                  <a:pt x="9425" y="265"/>
                  <a:pt x="9457" y="244"/>
                  <a:pt x="9485" y="232"/>
                </a:cubicBezTo>
                <a:cubicBezTo>
                  <a:pt x="9513" y="220"/>
                  <a:pt x="9541" y="214"/>
                  <a:pt x="9570" y="214"/>
                </a:cubicBezTo>
                <a:cubicBezTo>
                  <a:pt x="9586" y="214"/>
                  <a:pt x="9598" y="214"/>
                  <a:pt x="9605" y="215"/>
                </a:cubicBezTo>
                <a:cubicBezTo>
                  <a:pt x="9612" y="216"/>
                  <a:pt x="9623" y="217"/>
                  <a:pt x="9637" y="220"/>
                </a:cubicBezTo>
                <a:lnTo>
                  <a:pt x="9637" y="314"/>
                </a:lnTo>
                <a:close/>
              </a:path>
            </a:pathLst>
          </a:custGeom>
          <a:solidFill>
            <a:srgbClr val="000000"/>
          </a:solidFill>
          <a:ln w="19050">
            <a:solidFill>
              <a:schemeClr val="tx2"/>
            </a:solidFill>
            <a:round/>
            <a:headEnd/>
            <a:tailEnd/>
          </a:ln>
        </p:spPr>
        <p:txBody>
          <a:bodyPr>
            <a:prstTxWarp prst="textNoShape">
              <a:avLst/>
            </a:prstTxWarp>
          </a:bodyPr>
          <a:lstStyle/>
          <a:p>
            <a:endParaRPr lang="en-US"/>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hape 153"/>
          <p:cNvSpPr>
            <a:spLocks noChangeArrowheads="1"/>
          </p:cNvSpPr>
          <p:nvPr/>
        </p:nvSpPr>
        <p:spPr bwMode="auto">
          <a:xfrm>
            <a:off x="2492375" y="1517650"/>
            <a:ext cx="4159250" cy="4889500"/>
          </a:xfrm>
          <a:prstGeom prst="rect">
            <a:avLst/>
          </a:prstGeom>
          <a:blipFill dpi="0" rotWithShape="1">
            <a:blip r:embed="rId3" cstate="print"/>
            <a:srcRect/>
            <a:stretch>
              <a:fillRect/>
            </a:stretch>
          </a:blipFill>
          <a:ln w="9525">
            <a:noFill/>
            <a:miter lim="800000"/>
            <a:headEnd/>
            <a:tailEnd/>
          </a:ln>
        </p:spPr>
        <p:txBody>
          <a:bodyPr>
            <a:prstTxWarp prst="textNoShape">
              <a:avLst/>
            </a:prstTxWarp>
          </a:bodyPr>
          <a:lstStyle/>
          <a:p>
            <a:endParaRPr lang="en-US"/>
          </a:p>
        </p:txBody>
      </p:sp>
      <p:sp>
        <p:nvSpPr>
          <p:cNvPr id="45058" name="Shape 154"/>
          <p:cNvSpPr txBox="1">
            <a:spLocks noChangeArrowheads="1"/>
          </p:cNvSpPr>
          <p:nvPr/>
        </p:nvSpPr>
        <p:spPr bwMode="auto">
          <a:xfrm>
            <a:off x="604838" y="515938"/>
            <a:ext cx="7934325" cy="733425"/>
          </a:xfrm>
          <a:prstGeom prst="rect">
            <a:avLst/>
          </a:prstGeom>
          <a:noFill/>
          <a:ln w="9525">
            <a:noFill/>
            <a:miter lim="800000"/>
            <a:headEnd/>
            <a:tailEnd/>
          </a:ln>
        </p:spPr>
        <p:txBody>
          <a:bodyPr lIns="91425" tIns="91425" rIns="91425" bIns="91425">
            <a:prstTxWarp prst="textNoShape">
              <a:avLst/>
            </a:prstTxWarp>
            <a:spAutoFit/>
          </a:bodyPr>
          <a:lstStyle/>
          <a:p>
            <a:pPr algn="ctr"/>
            <a:r>
              <a:rPr lang="en-US" sz="3600"/>
              <a:t>You Are Not Joan Jett.</a:t>
            </a:r>
          </a:p>
        </p:txBody>
      </p:sp>
      <p:sp>
        <p:nvSpPr>
          <p:cNvPr id="45059" name="Shape 155"/>
          <p:cNvSpPr txBox="1">
            <a:spLocks noChangeArrowheads="1"/>
          </p:cNvSpPr>
          <p:nvPr/>
        </p:nvSpPr>
        <p:spPr bwMode="auto">
          <a:xfrm>
            <a:off x="2514600" y="6357938"/>
            <a:ext cx="5880100" cy="306387"/>
          </a:xfrm>
          <a:prstGeom prst="rect">
            <a:avLst/>
          </a:prstGeom>
          <a:noFill/>
          <a:ln w="9525">
            <a:noFill/>
            <a:miter lim="800000"/>
            <a:headEnd/>
            <a:tailEnd/>
          </a:ln>
        </p:spPr>
        <p:txBody>
          <a:bodyPr lIns="91425" tIns="91425" rIns="91425" bIns="91425" anchor="ctr">
            <a:prstTxWarp prst="textNoShape">
              <a:avLst/>
            </a:prstTxWarp>
            <a:spAutoFit/>
          </a:bodyPr>
          <a:lstStyle/>
          <a:p>
            <a:pPr>
              <a:buClr>
                <a:srgbClr val="000000"/>
              </a:buClr>
              <a:buSzPct val="138000"/>
              <a:buFont typeface="Arial" pitchFamily="84" charset="0"/>
              <a:buNone/>
            </a:pPr>
            <a:r>
              <a:rPr lang="en-US" sz="800"/>
              <a:t>source: </a:t>
            </a:r>
            <a:r>
              <a:rPr lang="en-US" sz="800" u="sng">
                <a:solidFill>
                  <a:schemeClr val="hlink"/>
                </a:solidFill>
                <a:hlinkClick r:id="rId4"/>
              </a:rPr>
              <a:t>http://www.flickr.com/photos/no-alternative/5252958850/</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hape 160"/>
          <p:cNvSpPr>
            <a:spLocks noChangeArrowheads="1"/>
          </p:cNvSpPr>
          <p:nvPr/>
        </p:nvSpPr>
        <p:spPr bwMode="auto">
          <a:xfrm>
            <a:off x="0" y="0"/>
            <a:ext cx="9144000" cy="6858000"/>
          </a:xfrm>
          <a:prstGeom prst="rect">
            <a:avLst/>
          </a:prstGeom>
          <a:blipFill dpi="0" rotWithShape="1">
            <a:blip r:embed="rId3" cstate="print"/>
            <a:srcRect/>
            <a:stretch>
              <a:fillRect/>
            </a:stretch>
          </a:blipFill>
          <a:ln w="9525">
            <a:noFill/>
            <a:miter lim="800000"/>
            <a:headEnd/>
            <a:tailEnd/>
          </a:ln>
        </p:spPr>
        <p:txBody>
          <a:bodyPr>
            <a:prstTxWarp prst="textNoShape">
              <a:avLst/>
            </a:prstTxWarp>
          </a:bodyPr>
          <a:lstStyle/>
          <a:p>
            <a:endParaRPr lang="en-US"/>
          </a:p>
        </p:txBody>
      </p:sp>
      <p:sp>
        <p:nvSpPr>
          <p:cNvPr id="47106" name="Shape 161"/>
          <p:cNvSpPr txBox="1">
            <a:spLocks noChangeArrowheads="1"/>
          </p:cNvSpPr>
          <p:nvPr/>
        </p:nvSpPr>
        <p:spPr bwMode="auto">
          <a:xfrm>
            <a:off x="76200" y="6527800"/>
            <a:ext cx="5408613" cy="306388"/>
          </a:xfrm>
          <a:prstGeom prst="rect">
            <a:avLst/>
          </a:prstGeom>
          <a:noFill/>
          <a:ln w="9525">
            <a:noFill/>
            <a:miter lim="800000"/>
            <a:headEnd/>
            <a:tailEnd/>
          </a:ln>
        </p:spPr>
        <p:txBody>
          <a:bodyPr lIns="91425" tIns="91425" rIns="91425" bIns="91425" anchor="ctr">
            <a:prstTxWarp prst="textNoShape">
              <a:avLst/>
            </a:prstTxWarp>
            <a:spAutoFit/>
          </a:bodyPr>
          <a:lstStyle/>
          <a:p>
            <a:pPr>
              <a:buClr>
                <a:srgbClr val="000000"/>
              </a:buClr>
              <a:buSzPct val="138000"/>
              <a:buFont typeface="Arial" pitchFamily="84" charset="0"/>
              <a:buNone/>
            </a:pPr>
            <a:r>
              <a:rPr lang="en-US" sz="800"/>
              <a:t>source: </a:t>
            </a:r>
            <a:r>
              <a:rPr lang="en-US" sz="800" u="sng">
                <a:solidFill>
                  <a:schemeClr val="hlink"/>
                </a:solidFill>
                <a:hlinkClick r:id="rId4"/>
              </a:rPr>
              <a:t>http://www.flickr.com/photos/shankbone/4488830140/   </a:t>
            </a:r>
            <a:r>
              <a:rPr lang="en-US" sz="1100" u="sng">
                <a:solidFill>
                  <a:schemeClr val="hlink"/>
                </a:solidFill>
                <a:hlinkClick r:id="rId4"/>
              </a:rPr>
              <a:t>  </a:t>
            </a:r>
            <a:r>
              <a:rPr lang="en-US" sz="1100"/>
              <a:t> </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hape 166"/>
          <p:cNvSpPr>
            <a:spLocks noChangeArrowheads="1"/>
          </p:cNvSpPr>
          <p:nvPr/>
        </p:nvSpPr>
        <p:spPr bwMode="auto">
          <a:xfrm>
            <a:off x="1524000" y="2171700"/>
            <a:ext cx="6096000" cy="2514600"/>
          </a:xfrm>
          <a:prstGeom prst="rect">
            <a:avLst/>
          </a:prstGeom>
          <a:blipFill dpi="0" rotWithShape="1">
            <a:blip r:embed="rId3" cstate="print"/>
            <a:srcRect/>
            <a:stretch>
              <a:fillRect/>
            </a:stretch>
          </a:blipFill>
          <a:ln w="9525">
            <a:noFill/>
            <a:miter lim="800000"/>
            <a:headEnd/>
            <a:tailEnd/>
          </a:ln>
        </p:spPr>
        <p:txBody>
          <a:bodyPr>
            <a:prstTxWarp prst="textNoShape">
              <a:avLst/>
            </a:prstTxWarp>
          </a:bodyPr>
          <a:lstStyle/>
          <a:p>
            <a:endParaRPr lang="en-US"/>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hape 171"/>
          <p:cNvSpPr>
            <a:spLocks noChangeArrowheads="1"/>
          </p:cNvSpPr>
          <p:nvPr/>
        </p:nvSpPr>
        <p:spPr bwMode="auto">
          <a:xfrm>
            <a:off x="2665413" y="1368425"/>
            <a:ext cx="3813175" cy="5091113"/>
          </a:xfrm>
          <a:prstGeom prst="rect">
            <a:avLst/>
          </a:prstGeom>
          <a:blipFill dpi="0" rotWithShape="1">
            <a:blip r:embed="rId3" cstate="print"/>
            <a:srcRect/>
            <a:stretch>
              <a:fillRect/>
            </a:stretch>
          </a:blipFill>
          <a:ln w="9525">
            <a:noFill/>
            <a:miter lim="800000"/>
            <a:headEnd/>
            <a:tailEnd/>
          </a:ln>
        </p:spPr>
        <p:txBody>
          <a:bodyPr>
            <a:prstTxWarp prst="textNoShape">
              <a:avLst/>
            </a:prstTxWarp>
          </a:bodyPr>
          <a:lstStyle/>
          <a:p>
            <a:endParaRPr lang="en-US"/>
          </a:p>
        </p:txBody>
      </p:sp>
      <p:sp>
        <p:nvSpPr>
          <p:cNvPr id="51202" name="Shape 172"/>
          <p:cNvSpPr txBox="1">
            <a:spLocks noChangeArrowheads="1"/>
          </p:cNvSpPr>
          <p:nvPr/>
        </p:nvSpPr>
        <p:spPr bwMode="auto">
          <a:xfrm>
            <a:off x="1887538" y="96838"/>
            <a:ext cx="5289550" cy="1282700"/>
          </a:xfrm>
          <a:prstGeom prst="rect">
            <a:avLst/>
          </a:prstGeom>
          <a:noFill/>
          <a:ln w="9525">
            <a:noFill/>
            <a:miter lim="800000"/>
            <a:headEnd/>
            <a:tailEnd/>
          </a:ln>
        </p:spPr>
        <p:txBody>
          <a:bodyPr lIns="91425" tIns="91425" rIns="91425" bIns="91425">
            <a:prstTxWarp prst="textNoShape">
              <a:avLst/>
            </a:prstTxWarp>
            <a:spAutoFit/>
          </a:bodyPr>
          <a:lstStyle/>
          <a:p>
            <a:pPr algn="ctr"/>
            <a:r>
              <a:rPr lang="en-US" sz="3600"/>
              <a:t>Can you give me </a:t>
            </a:r>
          </a:p>
          <a:p>
            <a:pPr algn="ctr"/>
            <a:r>
              <a:rPr lang="en-US" sz="3600"/>
              <a:t>a </a:t>
            </a:r>
            <a:r>
              <a:rPr lang="en-US" sz="3600" b="1" i="1"/>
              <a:t>good</a:t>
            </a:r>
            <a:r>
              <a:rPr lang="en-US" sz="3600"/>
              <a:t> reference?</a:t>
            </a:r>
          </a:p>
        </p:txBody>
      </p:sp>
      <p:sp>
        <p:nvSpPr>
          <p:cNvPr id="51203" name="Shape 173"/>
          <p:cNvSpPr txBox="1">
            <a:spLocks noChangeArrowheads="1"/>
          </p:cNvSpPr>
          <p:nvPr/>
        </p:nvSpPr>
        <p:spPr bwMode="auto">
          <a:xfrm>
            <a:off x="2673350" y="6415088"/>
            <a:ext cx="2998788" cy="306387"/>
          </a:xfrm>
          <a:prstGeom prst="rect">
            <a:avLst/>
          </a:prstGeom>
          <a:noFill/>
          <a:ln w="9525">
            <a:noFill/>
            <a:miter lim="800000"/>
            <a:headEnd/>
            <a:tailEnd/>
          </a:ln>
        </p:spPr>
        <p:txBody>
          <a:bodyPr lIns="91425" tIns="91425" rIns="91425" bIns="91425" anchor="ctr">
            <a:prstTxWarp prst="textNoShape">
              <a:avLst/>
            </a:prstTxWarp>
            <a:spAutoFit/>
          </a:bodyPr>
          <a:lstStyle/>
          <a:p>
            <a:pPr>
              <a:buClr>
                <a:srgbClr val="000000"/>
              </a:buClr>
              <a:buSzPct val="138000"/>
              <a:buFont typeface="Arial" pitchFamily="84" charset="0"/>
              <a:buNone/>
            </a:pPr>
            <a:r>
              <a:rPr lang="en-US" sz="800"/>
              <a:t>source: </a:t>
            </a:r>
            <a:r>
              <a:rPr lang="en-US" sz="800" u="sng">
                <a:solidFill>
                  <a:schemeClr val="hlink"/>
                </a:solidFill>
                <a:hlinkClick r:id="rId4"/>
              </a:rPr>
              <a:t>http://www.flickr.com/photos/psexypsychic/ </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hape 178"/>
          <p:cNvSpPr>
            <a:spLocks noGrp="1"/>
          </p:cNvSpPr>
          <p:nvPr>
            <p:ph type="title"/>
          </p:nvPr>
        </p:nvSpPr>
        <p:spPr>
          <a:xfrm>
            <a:off x="457200" y="274638"/>
            <a:ext cx="8229600" cy="1522412"/>
          </a:xfrm>
        </p:spPr>
        <p:txBody>
          <a:bodyPr>
            <a:spAutoFit/>
          </a:bodyPr>
          <a:lstStyle/>
          <a:p>
            <a:pPr eaLnBrk="1" hangingPunct="1"/>
            <a:r>
              <a:rPr lang="en-US">
                <a:solidFill>
                  <a:srgbClr val="FFFFFF"/>
                </a:solidFill>
              </a:rPr>
              <a:t>Ask a Mentor for Help!</a:t>
            </a:r>
          </a:p>
        </p:txBody>
      </p:sp>
      <p:sp>
        <p:nvSpPr>
          <p:cNvPr id="53250" name="Shape 179"/>
          <p:cNvSpPr>
            <a:spLocks noGrp="1"/>
          </p:cNvSpPr>
          <p:nvPr>
            <p:ph type="body" idx="1"/>
          </p:nvPr>
        </p:nvSpPr>
        <p:spPr>
          <a:xfrm>
            <a:off x="457200" y="1947863"/>
            <a:ext cx="8229600" cy="2154237"/>
          </a:xfrm>
        </p:spPr>
        <p:txBody>
          <a:bodyPr>
            <a:spAutoFit/>
          </a:bodyPr>
          <a:lstStyle/>
          <a:p>
            <a:pPr eaLnBrk="1" hangingPunct="1">
              <a:spcBef>
                <a:spcPct val="0"/>
              </a:spcBef>
              <a:buFontTx/>
              <a:buNone/>
            </a:pPr>
            <a:r>
              <a:rPr lang="en-US">
                <a:solidFill>
                  <a:srgbClr val="000000"/>
                </a:solidFill>
              </a:rPr>
              <a:t>"Find someone who you trust who might be willing to mentor you in the job search progress.  ... </a:t>
            </a:r>
          </a:p>
          <a:p>
            <a:pPr algn="r" eaLnBrk="1" hangingPunct="1">
              <a:spcBef>
                <a:spcPct val="0"/>
              </a:spcBef>
              <a:buFontTx/>
              <a:buNone/>
            </a:pPr>
            <a:r>
              <a:rPr lang="en-US" i="1"/>
              <a:t>- A Library Director</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hape 53"/>
          <p:cNvSpPr>
            <a:spLocks noGrp="1"/>
          </p:cNvSpPr>
          <p:nvPr>
            <p:ph type="subTitle" idx="4294967295"/>
          </p:nvPr>
        </p:nvSpPr>
        <p:spPr>
          <a:xfrm>
            <a:off x="685800" y="3048000"/>
            <a:ext cx="7772400" cy="949325"/>
          </a:xfrm>
        </p:spPr>
        <p:txBody>
          <a:bodyPr lIns="91425" tIns="91425" rIns="91425" bIns="91425">
            <a:spAutoFit/>
          </a:bodyPr>
          <a:lstStyle/>
          <a:p>
            <a:pPr algn="ctr" eaLnBrk="1" hangingPunct="1">
              <a:buClr>
                <a:srgbClr val="000000"/>
              </a:buClr>
              <a:buSzPct val="25000"/>
              <a:buFontTx/>
              <a:buNone/>
            </a:pPr>
            <a:r>
              <a:rPr lang="en-US" sz="6000"/>
              <a:t>FTW = FOR THE WIN</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hape 184"/>
          <p:cNvSpPr>
            <a:spLocks noGrp="1"/>
          </p:cNvSpPr>
          <p:nvPr>
            <p:ph type="title" idx="4294967295"/>
          </p:nvPr>
        </p:nvSpPr>
        <p:spPr>
          <a:xfrm>
            <a:off x="457200" y="274638"/>
            <a:ext cx="8229600" cy="1522412"/>
          </a:xfrm>
        </p:spPr>
        <p:txBody>
          <a:bodyPr lIns="91425" tIns="91425" rIns="91425" bIns="91425" anchor="b">
            <a:spAutoFit/>
          </a:bodyPr>
          <a:lstStyle/>
          <a:p>
            <a:pPr eaLnBrk="1" hangingPunct="1"/>
            <a:r>
              <a:rPr lang="en-US"/>
              <a:t>The Civil Service Process</a:t>
            </a:r>
          </a:p>
        </p:txBody>
      </p:sp>
      <p:sp>
        <p:nvSpPr>
          <p:cNvPr id="55298" name="Shape 185"/>
          <p:cNvSpPr>
            <a:spLocks noChangeArrowheads="1"/>
          </p:cNvSpPr>
          <p:nvPr/>
        </p:nvSpPr>
        <p:spPr bwMode="auto">
          <a:xfrm>
            <a:off x="-685800" y="-774700"/>
            <a:ext cx="11042650" cy="8775700"/>
          </a:xfrm>
          <a:prstGeom prst="rect">
            <a:avLst/>
          </a:prstGeom>
          <a:blipFill dpi="0" rotWithShape="1">
            <a:blip r:embed="rId3" cstate="print"/>
            <a:srcRect/>
            <a:stretch>
              <a:fillRect/>
            </a:stretch>
          </a:blipFill>
          <a:ln w="9525">
            <a:noFill/>
            <a:miter lim="800000"/>
            <a:headEnd/>
            <a:tailEnd/>
          </a:ln>
        </p:spPr>
        <p:txBody>
          <a:bodyPr>
            <a:prstTxWarp prst="textNoShape">
              <a:avLst/>
            </a:prstTxWarp>
          </a:bodyPr>
          <a:lstStyle/>
          <a:p>
            <a:endParaRPr lang="en-US"/>
          </a:p>
        </p:txBody>
      </p:sp>
      <p:sp>
        <p:nvSpPr>
          <p:cNvPr id="55299" name="Shape 186"/>
          <p:cNvSpPr txBox="1">
            <a:spLocks noChangeArrowheads="1"/>
          </p:cNvSpPr>
          <p:nvPr/>
        </p:nvSpPr>
        <p:spPr bwMode="auto">
          <a:xfrm>
            <a:off x="211138" y="6324600"/>
            <a:ext cx="4008437" cy="306388"/>
          </a:xfrm>
          <a:prstGeom prst="rect">
            <a:avLst/>
          </a:prstGeom>
          <a:noFill/>
          <a:ln w="9525">
            <a:noFill/>
            <a:miter lim="800000"/>
            <a:headEnd/>
            <a:tailEnd/>
          </a:ln>
        </p:spPr>
        <p:txBody>
          <a:bodyPr lIns="91425" tIns="91425" rIns="91425" bIns="91425">
            <a:prstTxWarp prst="textNoShape">
              <a:avLst/>
            </a:prstTxWarp>
            <a:spAutoFit/>
          </a:bodyPr>
          <a:lstStyle/>
          <a:p>
            <a:r>
              <a:rPr lang="en-US" sz="800"/>
              <a:t>source: </a:t>
            </a:r>
            <a:r>
              <a:rPr lang="en-US" sz="800" u="sng">
                <a:solidFill>
                  <a:schemeClr val="hlink"/>
                </a:solidFill>
                <a:hlinkClick r:id="rId4"/>
              </a:rPr>
              <a:t>http://www.loc.gov/pictures/item/95508819/</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hape 191"/>
          <p:cNvSpPr>
            <a:spLocks noGrp="1"/>
          </p:cNvSpPr>
          <p:nvPr>
            <p:ph type="title" idx="4294967295"/>
          </p:nvPr>
        </p:nvSpPr>
        <p:spPr>
          <a:xfrm>
            <a:off x="457200" y="274638"/>
            <a:ext cx="8229600" cy="1522412"/>
          </a:xfrm>
        </p:spPr>
        <p:txBody>
          <a:bodyPr lIns="91425" tIns="91425" rIns="91425" bIns="91425" anchor="b">
            <a:spAutoFit/>
          </a:bodyPr>
          <a:lstStyle/>
          <a:p>
            <a:pPr eaLnBrk="1" hangingPunct="1"/>
            <a:r>
              <a:rPr lang="en-US" sz="4300" b="1">
                <a:solidFill>
                  <a:srgbClr val="FFFFFF"/>
                </a:solidFill>
                <a:ea typeface="Arial" pitchFamily="84" charset="0"/>
                <a:cs typeface="Arial" pitchFamily="84" charset="0"/>
                <a:sym typeface="Arial" pitchFamily="84" charset="0"/>
              </a:rPr>
              <a:t>Major Differences</a:t>
            </a:r>
          </a:p>
        </p:txBody>
      </p:sp>
      <p:sp>
        <p:nvSpPr>
          <p:cNvPr id="57346" name="Shape 192"/>
          <p:cNvSpPr>
            <a:spLocks noGrp="1"/>
          </p:cNvSpPr>
          <p:nvPr>
            <p:ph type="body" idx="4294967295"/>
          </p:nvPr>
        </p:nvSpPr>
        <p:spPr>
          <a:xfrm>
            <a:off x="457200" y="1947863"/>
            <a:ext cx="7848600" cy="2424112"/>
          </a:xfrm>
        </p:spPr>
        <p:txBody>
          <a:bodyPr lIns="91425" tIns="91425" rIns="91425" bIns="91425">
            <a:spAutoFit/>
          </a:bodyPr>
          <a:lstStyle/>
          <a:p>
            <a:pPr eaLnBrk="1" hangingPunct="1">
              <a:buFontTx/>
              <a:buNone/>
            </a:pPr>
            <a:r>
              <a:rPr lang="en-US" b="1"/>
              <a:t>Civil Service vs. Private Sector</a:t>
            </a:r>
          </a:p>
          <a:p>
            <a:pPr eaLnBrk="1" hangingPunct="1">
              <a:buClr>
                <a:srgbClr val="000000"/>
              </a:buClr>
              <a:buSzPct val="167000"/>
            </a:pPr>
            <a:r>
              <a:rPr lang="en-US"/>
              <a:t>Open &amp; competitive vs. ?</a:t>
            </a:r>
          </a:p>
          <a:p>
            <a:pPr eaLnBrk="1" hangingPunct="1">
              <a:buClr>
                <a:srgbClr val="000000"/>
              </a:buClr>
              <a:buSzPct val="167000"/>
            </a:pPr>
            <a:r>
              <a:rPr lang="en-US"/>
              <a:t>Highly formal vs. ?</a:t>
            </a:r>
          </a:p>
          <a:p>
            <a:pPr eaLnBrk="1" hangingPunct="1">
              <a:buClr>
                <a:srgbClr val="000000"/>
              </a:buClr>
              <a:buSzPct val="167000"/>
            </a:pPr>
            <a:r>
              <a:rPr lang="en-US"/>
              <a:t>Usually slow vs. ?</a:t>
            </a:r>
          </a:p>
        </p:txBody>
      </p:sp>
      <p:sp>
        <p:nvSpPr>
          <p:cNvPr id="57347" name="Rectangle 16"/>
          <p:cNvSpPr>
            <a:spLocks noChangeArrowheads="1"/>
          </p:cNvSpPr>
          <p:nvPr/>
        </p:nvSpPr>
        <p:spPr bwMode="auto">
          <a:xfrm>
            <a:off x="0" y="685800"/>
            <a:ext cx="8229600" cy="914400"/>
          </a:xfrm>
          <a:prstGeom prst="rect">
            <a:avLst/>
          </a:prstGeom>
          <a:solidFill>
            <a:schemeClr val="tx2"/>
          </a:solidFill>
          <a:ln w="9525">
            <a:solidFill>
              <a:schemeClr val="tx1"/>
            </a:solidFill>
            <a:miter lim="800000"/>
            <a:headEnd/>
            <a:tailEnd/>
          </a:ln>
        </p:spPr>
        <p:txBody>
          <a:bodyPr wrap="none" anchor="ctr">
            <a:prstTxWarp prst="textNoShape">
              <a:avLst/>
            </a:prstTxWarp>
          </a:bodyPr>
          <a:lstStyle/>
          <a:p>
            <a:endParaRPr lang="en-US" sz="1800"/>
          </a:p>
        </p:txBody>
      </p:sp>
      <p:sp>
        <p:nvSpPr>
          <p:cNvPr id="57348" name="Rectangle 15"/>
          <p:cNvSpPr>
            <a:spLocks noChangeArrowheads="1"/>
          </p:cNvSpPr>
          <p:nvPr/>
        </p:nvSpPr>
        <p:spPr bwMode="auto">
          <a:xfrm>
            <a:off x="838200" y="762000"/>
            <a:ext cx="5272088" cy="823913"/>
          </a:xfrm>
          <a:prstGeom prst="rect">
            <a:avLst/>
          </a:prstGeom>
          <a:noFill/>
          <a:ln w="9525">
            <a:noFill/>
            <a:miter lim="800000"/>
            <a:headEnd/>
            <a:tailEnd/>
          </a:ln>
        </p:spPr>
        <p:txBody>
          <a:bodyPr wrap="none" anchor="ctr">
            <a:prstTxWarp prst="textNoShape">
              <a:avLst/>
            </a:prstTxWarp>
            <a:spAutoFit/>
          </a:bodyPr>
          <a:lstStyle/>
          <a:p>
            <a:r>
              <a:rPr lang="en-US" sz="4800" b="1">
                <a:solidFill>
                  <a:srgbClr val="FFFFFF"/>
                </a:solidFill>
                <a:ea typeface="Arial" pitchFamily="84" charset="0"/>
                <a:cs typeface="Arial" pitchFamily="84" charset="0"/>
              </a:rPr>
              <a:t>major differences</a:t>
            </a:r>
            <a:endParaRPr lang="en-US" sz="180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hape 232"/>
          <p:cNvSpPr>
            <a:spLocks noGrp="1"/>
          </p:cNvSpPr>
          <p:nvPr>
            <p:ph type="title"/>
          </p:nvPr>
        </p:nvSpPr>
        <p:spPr>
          <a:xfrm>
            <a:off x="457200" y="996950"/>
            <a:ext cx="8229600" cy="800100"/>
          </a:xfrm>
        </p:spPr>
        <p:txBody>
          <a:bodyPr>
            <a:spAutoFit/>
          </a:bodyPr>
          <a:lstStyle/>
          <a:p>
            <a:pPr algn="l" eaLnBrk="1" hangingPunct="1">
              <a:buClr>
                <a:srgbClr val="000000"/>
              </a:buClr>
              <a:buSzPct val="28000"/>
            </a:pPr>
            <a:r>
              <a:rPr lang="en-US" sz="4000" b="1">
                <a:solidFill>
                  <a:srgbClr val="FFFFFF"/>
                </a:solidFill>
              </a:rPr>
              <a:t>understanding the process</a:t>
            </a:r>
          </a:p>
        </p:txBody>
      </p:sp>
      <p:grpSp>
        <p:nvGrpSpPr>
          <p:cNvPr id="59394" name="Shape 233"/>
          <p:cNvGrpSpPr>
            <a:grpSpLocks/>
          </p:cNvGrpSpPr>
          <p:nvPr/>
        </p:nvGrpSpPr>
        <p:grpSpPr bwMode="auto">
          <a:xfrm rot="-951588">
            <a:off x="0" y="2449513"/>
            <a:ext cx="5991225" cy="4364037"/>
            <a:chOff x="-3256500" y="5372100"/>
            <a:chExt cx="8353425" cy="6090600"/>
          </a:xfrm>
        </p:grpSpPr>
        <p:sp>
          <p:nvSpPr>
            <p:cNvPr id="59402" name="Shape 234"/>
            <p:cNvSpPr>
              <a:spLocks noChangeArrowheads="1"/>
            </p:cNvSpPr>
            <p:nvPr/>
          </p:nvSpPr>
          <p:spPr bwMode="auto">
            <a:xfrm>
              <a:off x="-3256500" y="5374162"/>
              <a:ext cx="8353425" cy="6086475"/>
            </a:xfrm>
            <a:prstGeom prst="rect">
              <a:avLst/>
            </a:prstGeom>
            <a:blipFill dpi="0" rotWithShape="1">
              <a:blip r:embed="rId3" cstate="print"/>
              <a:srcRect/>
              <a:stretch>
                <a:fillRect/>
              </a:stretch>
            </a:blipFill>
            <a:ln w="9525">
              <a:noFill/>
              <a:miter lim="800000"/>
              <a:headEnd/>
              <a:tailEnd/>
            </a:ln>
          </p:spPr>
          <p:txBody>
            <a:bodyPr>
              <a:prstTxWarp prst="textNoShape">
                <a:avLst/>
              </a:prstTxWarp>
            </a:bodyPr>
            <a:lstStyle/>
            <a:p>
              <a:endParaRPr lang="en-US"/>
            </a:p>
          </p:txBody>
        </p:sp>
        <p:sp>
          <p:nvSpPr>
            <p:cNvPr id="59403" name="Shape 235"/>
            <p:cNvSpPr>
              <a:spLocks noChangeArrowheads="1"/>
            </p:cNvSpPr>
            <p:nvPr/>
          </p:nvSpPr>
          <p:spPr bwMode="auto">
            <a:xfrm>
              <a:off x="-3251587" y="5372100"/>
              <a:ext cx="8343599" cy="6090600"/>
            </a:xfrm>
            <a:prstGeom prst="rect">
              <a:avLst/>
            </a:prstGeom>
            <a:noFill/>
            <a:ln w="38100">
              <a:solidFill>
                <a:srgbClr val="000000"/>
              </a:solidFill>
              <a:round/>
              <a:headEnd/>
              <a:tailEnd/>
            </a:ln>
          </p:spPr>
          <p:txBody>
            <a:bodyPr lIns="91425" tIns="91425" rIns="91425" bIns="91425" anchor="ctr">
              <a:prstTxWarp prst="textNoShape">
                <a:avLst/>
              </a:prstTxWarp>
              <a:spAutoFit/>
            </a:bodyPr>
            <a:lstStyle/>
            <a:p>
              <a:endParaRPr lang="en-US" sz="1800"/>
            </a:p>
          </p:txBody>
        </p:sp>
      </p:grpSp>
      <p:grpSp>
        <p:nvGrpSpPr>
          <p:cNvPr id="59395" name="Shape 236"/>
          <p:cNvGrpSpPr>
            <a:grpSpLocks/>
          </p:cNvGrpSpPr>
          <p:nvPr/>
        </p:nvGrpSpPr>
        <p:grpSpPr bwMode="auto">
          <a:xfrm rot="873047">
            <a:off x="4291013" y="2924175"/>
            <a:ext cx="5678487" cy="3971925"/>
            <a:chOff x="-13114100" y="-2613775"/>
            <a:chExt cx="8690099" cy="6486599"/>
          </a:xfrm>
        </p:grpSpPr>
        <p:sp>
          <p:nvSpPr>
            <p:cNvPr id="59400" name="Shape 237"/>
            <p:cNvSpPr>
              <a:spLocks noChangeArrowheads="1"/>
            </p:cNvSpPr>
            <p:nvPr/>
          </p:nvSpPr>
          <p:spPr bwMode="auto">
            <a:xfrm>
              <a:off x="-13079112" y="-2562225"/>
              <a:ext cx="8620125" cy="6410325"/>
            </a:xfrm>
            <a:prstGeom prst="rect">
              <a:avLst/>
            </a:prstGeom>
            <a:blipFill dpi="0" rotWithShape="1">
              <a:blip r:embed="rId4" cstate="print"/>
              <a:srcRect/>
              <a:stretch>
                <a:fillRect/>
              </a:stretch>
            </a:blipFill>
            <a:ln w="9525">
              <a:noFill/>
              <a:miter lim="800000"/>
              <a:headEnd/>
              <a:tailEnd/>
            </a:ln>
          </p:spPr>
          <p:txBody>
            <a:bodyPr>
              <a:prstTxWarp prst="textNoShape">
                <a:avLst/>
              </a:prstTxWarp>
            </a:bodyPr>
            <a:lstStyle/>
            <a:p>
              <a:endParaRPr lang="en-US"/>
            </a:p>
          </p:txBody>
        </p:sp>
        <p:sp>
          <p:nvSpPr>
            <p:cNvPr id="59401" name="Shape 238"/>
            <p:cNvSpPr>
              <a:spLocks noChangeArrowheads="1"/>
            </p:cNvSpPr>
            <p:nvPr/>
          </p:nvSpPr>
          <p:spPr bwMode="auto">
            <a:xfrm>
              <a:off x="-13114100" y="-2613775"/>
              <a:ext cx="8690099" cy="6486599"/>
            </a:xfrm>
            <a:prstGeom prst="rect">
              <a:avLst/>
            </a:prstGeom>
            <a:noFill/>
            <a:ln w="38100">
              <a:solidFill>
                <a:srgbClr val="000000"/>
              </a:solidFill>
              <a:round/>
              <a:headEnd/>
              <a:tailEnd/>
            </a:ln>
          </p:spPr>
          <p:txBody>
            <a:bodyPr lIns="91425" tIns="91425" rIns="91425" bIns="91425" anchor="ctr">
              <a:prstTxWarp prst="textNoShape">
                <a:avLst/>
              </a:prstTxWarp>
              <a:spAutoFit/>
            </a:bodyPr>
            <a:lstStyle/>
            <a:p>
              <a:endParaRPr lang="en-US" sz="1800"/>
            </a:p>
          </p:txBody>
        </p:sp>
      </p:grpSp>
      <p:grpSp>
        <p:nvGrpSpPr>
          <p:cNvPr id="59396" name="Shape 239"/>
          <p:cNvGrpSpPr>
            <a:grpSpLocks/>
          </p:cNvGrpSpPr>
          <p:nvPr/>
        </p:nvGrpSpPr>
        <p:grpSpPr bwMode="auto">
          <a:xfrm rot="-27685">
            <a:off x="1833563" y="3575050"/>
            <a:ext cx="6365875" cy="2520950"/>
            <a:chOff x="6862125" y="1933575"/>
            <a:chExt cx="8690099" cy="3438599"/>
          </a:xfrm>
        </p:grpSpPr>
        <p:sp>
          <p:nvSpPr>
            <p:cNvPr id="59398" name="Shape 240"/>
            <p:cNvSpPr>
              <a:spLocks noChangeArrowheads="1"/>
            </p:cNvSpPr>
            <p:nvPr/>
          </p:nvSpPr>
          <p:spPr bwMode="auto">
            <a:xfrm>
              <a:off x="6916162" y="1933575"/>
              <a:ext cx="8582025" cy="3438525"/>
            </a:xfrm>
            <a:prstGeom prst="rect">
              <a:avLst/>
            </a:prstGeom>
            <a:blipFill dpi="0" rotWithShape="1">
              <a:blip r:embed="rId5" cstate="print"/>
              <a:srcRect/>
              <a:stretch>
                <a:fillRect/>
              </a:stretch>
            </a:blipFill>
            <a:ln w="9525">
              <a:noFill/>
              <a:miter lim="800000"/>
              <a:headEnd/>
              <a:tailEnd/>
            </a:ln>
          </p:spPr>
          <p:txBody>
            <a:bodyPr>
              <a:prstTxWarp prst="textNoShape">
                <a:avLst/>
              </a:prstTxWarp>
            </a:bodyPr>
            <a:lstStyle/>
            <a:p>
              <a:endParaRPr lang="en-US"/>
            </a:p>
          </p:txBody>
        </p:sp>
        <p:sp>
          <p:nvSpPr>
            <p:cNvPr id="59399" name="Shape 241"/>
            <p:cNvSpPr>
              <a:spLocks noChangeArrowheads="1"/>
            </p:cNvSpPr>
            <p:nvPr/>
          </p:nvSpPr>
          <p:spPr bwMode="auto">
            <a:xfrm>
              <a:off x="6862125" y="1933575"/>
              <a:ext cx="8690099" cy="3438599"/>
            </a:xfrm>
            <a:prstGeom prst="rect">
              <a:avLst/>
            </a:prstGeom>
            <a:noFill/>
            <a:ln w="38100">
              <a:solidFill>
                <a:srgbClr val="000000"/>
              </a:solidFill>
              <a:round/>
              <a:headEnd/>
              <a:tailEnd/>
            </a:ln>
          </p:spPr>
          <p:txBody>
            <a:bodyPr lIns="91425" tIns="91425" rIns="91425" bIns="91425" anchor="ctr">
              <a:prstTxWarp prst="textNoShape">
                <a:avLst/>
              </a:prstTxWarp>
              <a:spAutoFit/>
            </a:bodyPr>
            <a:lstStyle/>
            <a:p>
              <a:endParaRPr lang="en-US" sz="1800"/>
            </a:p>
          </p:txBody>
        </p:sp>
      </p:grpSp>
      <p:sp>
        <p:nvSpPr>
          <p:cNvPr id="59397" name="Shape 242"/>
          <p:cNvSpPr txBox="1">
            <a:spLocks noChangeArrowheads="1"/>
          </p:cNvSpPr>
          <p:nvPr/>
        </p:nvSpPr>
        <p:spPr bwMode="auto">
          <a:xfrm>
            <a:off x="3505200" y="6705600"/>
            <a:ext cx="3000375" cy="180975"/>
          </a:xfrm>
          <a:prstGeom prst="rect">
            <a:avLst/>
          </a:prstGeom>
          <a:noFill/>
          <a:ln w="9525">
            <a:noFill/>
            <a:miter lim="800000"/>
            <a:headEnd/>
            <a:tailEnd/>
          </a:ln>
        </p:spPr>
        <p:txBody>
          <a:bodyPr lIns="91425" tIns="91425" rIns="91425" bIns="91425" anchor="ctr">
            <a:prstTxWarp prst="textNoShape">
              <a:avLst/>
            </a:prstTxWarp>
            <a:spAutoFit/>
          </a:bodyPr>
          <a:lstStyle/>
          <a:p>
            <a:pPr>
              <a:buClr>
                <a:srgbClr val="000000"/>
              </a:buClr>
              <a:buSzPct val="138000"/>
              <a:buFont typeface="Arial" pitchFamily="84" charset="0"/>
              <a:buNone/>
            </a:pPr>
            <a:r>
              <a:rPr lang="en-US" sz="800"/>
              <a:t>source: </a:t>
            </a:r>
            <a:r>
              <a:rPr lang="en-US" sz="800" u="sng">
                <a:solidFill>
                  <a:schemeClr val="hlink"/>
                </a:solidFill>
                <a:hlinkClick r:id="rId6"/>
              </a:rPr>
              <a:t>http://www.co.sanmateo.ca.us/portal/site/HR</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hape 247"/>
          <p:cNvSpPr>
            <a:spLocks noChangeArrowheads="1"/>
          </p:cNvSpPr>
          <p:nvPr/>
        </p:nvSpPr>
        <p:spPr bwMode="auto">
          <a:xfrm>
            <a:off x="1828800" y="0"/>
            <a:ext cx="5486400" cy="6858000"/>
          </a:xfrm>
          <a:prstGeom prst="rect">
            <a:avLst/>
          </a:prstGeom>
          <a:blipFill dpi="0" rotWithShape="1">
            <a:blip r:embed="rId3" cstate="print"/>
            <a:srcRect/>
            <a:stretch>
              <a:fillRect/>
            </a:stretch>
          </a:blipFill>
          <a:ln w="9525">
            <a:noFill/>
            <a:miter lim="800000"/>
            <a:headEnd/>
            <a:tailEnd/>
          </a:ln>
        </p:spPr>
        <p:txBody>
          <a:bodyPr>
            <a:prstTxWarp prst="textNoShape">
              <a:avLst/>
            </a:prstTxWarp>
          </a:bodyPr>
          <a:lstStyle/>
          <a:p>
            <a:endParaRPr lang="en-US"/>
          </a:p>
        </p:txBody>
      </p:sp>
      <p:sp>
        <p:nvSpPr>
          <p:cNvPr id="61442" name="Shape 248"/>
          <p:cNvSpPr txBox="1">
            <a:spLocks noChangeArrowheads="1"/>
          </p:cNvSpPr>
          <p:nvPr/>
        </p:nvSpPr>
        <p:spPr bwMode="auto">
          <a:xfrm>
            <a:off x="1828800" y="5257800"/>
            <a:ext cx="3000375" cy="3000375"/>
          </a:xfrm>
          <a:prstGeom prst="rect">
            <a:avLst/>
          </a:prstGeom>
          <a:noFill/>
          <a:ln w="9525">
            <a:noFill/>
            <a:miter lim="800000"/>
            <a:headEnd/>
            <a:tailEnd/>
          </a:ln>
        </p:spPr>
        <p:txBody>
          <a:bodyPr lIns="91425" tIns="91425" rIns="91425" bIns="91425" anchor="ctr">
            <a:prstTxWarp prst="textNoShape">
              <a:avLst/>
            </a:prstTxWarp>
            <a:spAutoFit/>
          </a:bodyPr>
          <a:lstStyle/>
          <a:p>
            <a:pPr>
              <a:buClr>
                <a:srgbClr val="000000"/>
              </a:buClr>
              <a:buSzPct val="138000"/>
              <a:buFont typeface="Arial" pitchFamily="84" charset="0"/>
              <a:buNone/>
            </a:pPr>
            <a:r>
              <a:rPr lang="en-US" sz="800"/>
              <a:t>source: </a:t>
            </a:r>
            <a:r>
              <a:rPr lang="en-US" sz="800" u="sng">
                <a:solidFill>
                  <a:schemeClr val="hlink"/>
                </a:solidFill>
                <a:hlinkClick r:id="rId4"/>
              </a:rPr>
              <a:t>http://www.flickr.com/photos/finsthwait/295045370/</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hape 253"/>
          <p:cNvSpPr>
            <a:spLocks noChangeArrowheads="1"/>
          </p:cNvSpPr>
          <p:nvPr/>
        </p:nvSpPr>
        <p:spPr bwMode="auto">
          <a:xfrm>
            <a:off x="2038350" y="2171700"/>
            <a:ext cx="5067300" cy="2514600"/>
          </a:xfrm>
          <a:prstGeom prst="rect">
            <a:avLst/>
          </a:prstGeom>
          <a:blipFill dpi="0" rotWithShape="1">
            <a:blip r:embed="rId3" cstate="print"/>
            <a:srcRect/>
            <a:stretch>
              <a:fillRect/>
            </a:stretch>
          </a:blipFill>
          <a:ln w="9525">
            <a:noFill/>
            <a:miter lim="800000"/>
            <a:headEnd/>
            <a:tailEnd/>
          </a:ln>
        </p:spPr>
        <p:txBody>
          <a:bodyPr>
            <a:prstTxWarp prst="textNoShape">
              <a:avLst/>
            </a:prstTxWarp>
          </a:bodyPr>
          <a:lstStyle/>
          <a:p>
            <a:endParaRPr lang="en-US"/>
          </a:p>
        </p:txBody>
      </p:sp>
      <p:sp>
        <p:nvSpPr>
          <p:cNvPr id="63490" name="Shape 254"/>
          <p:cNvSpPr txBox="1">
            <a:spLocks noChangeArrowheads="1"/>
          </p:cNvSpPr>
          <p:nvPr/>
        </p:nvSpPr>
        <p:spPr bwMode="auto">
          <a:xfrm>
            <a:off x="2057400" y="4622800"/>
            <a:ext cx="3000375" cy="306388"/>
          </a:xfrm>
          <a:prstGeom prst="rect">
            <a:avLst/>
          </a:prstGeom>
          <a:noFill/>
          <a:ln w="9525">
            <a:noFill/>
            <a:miter lim="800000"/>
            <a:headEnd/>
            <a:tailEnd/>
          </a:ln>
        </p:spPr>
        <p:txBody>
          <a:bodyPr lIns="91425" tIns="91425" rIns="91425" bIns="91425" anchor="ctr">
            <a:prstTxWarp prst="textNoShape">
              <a:avLst/>
            </a:prstTxWarp>
            <a:spAutoFit/>
          </a:bodyPr>
          <a:lstStyle/>
          <a:p>
            <a:pPr>
              <a:buClr>
                <a:srgbClr val="000000"/>
              </a:buClr>
              <a:buSzPct val="138000"/>
              <a:buFont typeface="Arial" pitchFamily="84" charset="0"/>
              <a:buNone/>
            </a:pPr>
            <a:r>
              <a:rPr lang="en-US" sz="800"/>
              <a:t>source: </a:t>
            </a:r>
            <a:r>
              <a:rPr lang="en-US" sz="800" u="sng">
                <a:solidFill>
                  <a:schemeClr val="hlink"/>
                </a:solidFill>
                <a:hlinkClick r:id="rId4"/>
              </a:rPr>
              <a:t>http://www.flickr.com/photos/usfbps/4597078894/ </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hape 259"/>
          <p:cNvSpPr>
            <a:spLocks noChangeArrowheads="1"/>
          </p:cNvSpPr>
          <p:nvPr/>
        </p:nvSpPr>
        <p:spPr bwMode="auto">
          <a:xfrm>
            <a:off x="-609600" y="2171700"/>
            <a:ext cx="5067300" cy="2514600"/>
          </a:xfrm>
          <a:prstGeom prst="rect">
            <a:avLst/>
          </a:prstGeom>
          <a:blipFill dpi="0" rotWithShape="1">
            <a:blip r:embed="rId3" cstate="print"/>
            <a:srcRect/>
            <a:stretch>
              <a:fillRect/>
            </a:stretch>
          </a:blipFill>
          <a:ln w="9525">
            <a:noFill/>
            <a:miter lim="800000"/>
            <a:headEnd/>
            <a:tailEnd/>
          </a:ln>
        </p:spPr>
        <p:txBody>
          <a:bodyPr>
            <a:prstTxWarp prst="textNoShape">
              <a:avLst/>
            </a:prstTxWarp>
          </a:bodyPr>
          <a:lstStyle/>
          <a:p>
            <a:endParaRPr lang="en-US"/>
          </a:p>
        </p:txBody>
      </p:sp>
      <p:sp>
        <p:nvSpPr>
          <p:cNvPr id="65538" name="Shape 260"/>
          <p:cNvSpPr>
            <a:spLocks noChangeArrowheads="1"/>
          </p:cNvSpPr>
          <p:nvPr/>
        </p:nvSpPr>
        <p:spPr bwMode="auto">
          <a:xfrm>
            <a:off x="1857375" y="2171700"/>
            <a:ext cx="5067300" cy="2514600"/>
          </a:xfrm>
          <a:prstGeom prst="rect">
            <a:avLst/>
          </a:prstGeom>
          <a:blipFill dpi="0" rotWithShape="1">
            <a:blip r:embed="rId3" cstate="print"/>
            <a:srcRect/>
            <a:stretch>
              <a:fillRect/>
            </a:stretch>
          </a:blipFill>
          <a:ln w="9525">
            <a:noFill/>
            <a:miter lim="800000"/>
            <a:headEnd/>
            <a:tailEnd/>
          </a:ln>
        </p:spPr>
        <p:txBody>
          <a:bodyPr>
            <a:prstTxWarp prst="textNoShape">
              <a:avLst/>
            </a:prstTxWarp>
          </a:bodyPr>
          <a:lstStyle/>
          <a:p>
            <a:endParaRPr lang="en-US"/>
          </a:p>
        </p:txBody>
      </p:sp>
      <p:sp>
        <p:nvSpPr>
          <p:cNvPr id="65539" name="Shape 261"/>
          <p:cNvSpPr>
            <a:spLocks noChangeArrowheads="1"/>
          </p:cNvSpPr>
          <p:nvPr/>
        </p:nvSpPr>
        <p:spPr bwMode="auto">
          <a:xfrm>
            <a:off x="4305300" y="2171700"/>
            <a:ext cx="5067300" cy="2514600"/>
          </a:xfrm>
          <a:prstGeom prst="rect">
            <a:avLst/>
          </a:prstGeom>
          <a:blipFill dpi="0" rotWithShape="1">
            <a:blip r:embed="rId3" cstate="print"/>
            <a:srcRect/>
            <a:stretch>
              <a:fillRect/>
            </a:stretch>
          </a:blipFill>
          <a:ln w="9525">
            <a:noFill/>
            <a:miter lim="800000"/>
            <a:headEnd/>
            <a:tailEnd/>
          </a:ln>
        </p:spPr>
        <p:txBody>
          <a:bodyPr>
            <a:prstTxWarp prst="textNoShape">
              <a:avLst/>
            </a:prstTxWarp>
          </a:bodyPr>
          <a:lstStyle/>
          <a:p>
            <a:endParaRPr lang="en-US"/>
          </a:p>
        </p:txBody>
      </p:sp>
      <p:sp>
        <p:nvSpPr>
          <p:cNvPr id="65540" name="Shape 262"/>
          <p:cNvSpPr txBox="1">
            <a:spLocks noChangeArrowheads="1"/>
          </p:cNvSpPr>
          <p:nvPr/>
        </p:nvSpPr>
        <p:spPr bwMode="auto">
          <a:xfrm>
            <a:off x="0" y="4622800"/>
            <a:ext cx="3000375" cy="306388"/>
          </a:xfrm>
          <a:prstGeom prst="rect">
            <a:avLst/>
          </a:prstGeom>
          <a:noFill/>
          <a:ln w="9525">
            <a:noFill/>
            <a:miter lim="800000"/>
            <a:headEnd/>
            <a:tailEnd/>
          </a:ln>
        </p:spPr>
        <p:txBody>
          <a:bodyPr lIns="91425" tIns="91425" rIns="91425" bIns="91425" anchor="ctr">
            <a:prstTxWarp prst="textNoShape">
              <a:avLst/>
            </a:prstTxWarp>
            <a:spAutoFit/>
          </a:bodyPr>
          <a:lstStyle/>
          <a:p>
            <a:pPr>
              <a:buClr>
                <a:srgbClr val="000000"/>
              </a:buClr>
              <a:buSzPct val="138000"/>
              <a:buFont typeface="Arial" pitchFamily="84" charset="0"/>
              <a:buNone/>
            </a:pPr>
            <a:r>
              <a:rPr lang="en-US" sz="800"/>
              <a:t>source: </a:t>
            </a:r>
            <a:r>
              <a:rPr lang="en-US" sz="800" u="sng">
                <a:solidFill>
                  <a:schemeClr val="hlink"/>
                </a:solidFill>
                <a:hlinkClick r:id="rId4"/>
              </a:rPr>
              <a:t>http://www.flickr.com/photos/usfbps/4597078894/ </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hape 267"/>
          <p:cNvSpPr>
            <a:spLocks noChangeArrowheads="1"/>
          </p:cNvSpPr>
          <p:nvPr/>
        </p:nvSpPr>
        <p:spPr bwMode="auto">
          <a:xfrm>
            <a:off x="0" y="0"/>
            <a:ext cx="9144000" cy="6858000"/>
          </a:xfrm>
          <a:prstGeom prst="rect">
            <a:avLst/>
          </a:prstGeom>
          <a:blipFill dpi="0" rotWithShape="1">
            <a:blip r:embed="rId3" cstate="print"/>
            <a:srcRect/>
            <a:stretch>
              <a:fillRect/>
            </a:stretch>
          </a:blipFill>
          <a:ln w="9525">
            <a:noFill/>
            <a:miter lim="800000"/>
            <a:headEnd/>
            <a:tailEnd/>
          </a:ln>
        </p:spPr>
        <p:txBody>
          <a:bodyPr>
            <a:prstTxWarp prst="textNoShape">
              <a:avLst/>
            </a:prstTxWarp>
          </a:bodyPr>
          <a:lstStyle/>
          <a:p>
            <a:endParaRPr lang="en-US"/>
          </a:p>
        </p:txBody>
      </p:sp>
      <p:sp>
        <p:nvSpPr>
          <p:cNvPr id="67586" name="Shape 268"/>
          <p:cNvSpPr txBox="1">
            <a:spLocks noChangeArrowheads="1"/>
          </p:cNvSpPr>
          <p:nvPr/>
        </p:nvSpPr>
        <p:spPr bwMode="auto">
          <a:xfrm>
            <a:off x="76200" y="6527800"/>
            <a:ext cx="3000375" cy="306388"/>
          </a:xfrm>
          <a:prstGeom prst="rect">
            <a:avLst/>
          </a:prstGeom>
          <a:noFill/>
          <a:ln w="9525">
            <a:noFill/>
            <a:miter lim="800000"/>
            <a:headEnd/>
            <a:tailEnd/>
          </a:ln>
        </p:spPr>
        <p:txBody>
          <a:bodyPr lIns="91425" tIns="91425" rIns="91425" bIns="91425" anchor="ctr">
            <a:prstTxWarp prst="textNoShape">
              <a:avLst/>
            </a:prstTxWarp>
            <a:spAutoFit/>
          </a:bodyPr>
          <a:lstStyle/>
          <a:p>
            <a:pPr>
              <a:buClr>
                <a:srgbClr val="000000"/>
              </a:buClr>
              <a:buSzPct val="138000"/>
              <a:buFont typeface="Arial" pitchFamily="84" charset="0"/>
              <a:buNone/>
            </a:pPr>
            <a:r>
              <a:rPr lang="en-US" sz="800">
                <a:solidFill>
                  <a:srgbClr val="EFEFEF"/>
                </a:solidFill>
              </a:rPr>
              <a:t>source: </a:t>
            </a:r>
            <a:r>
              <a:rPr lang="en-US" sz="800" u="sng">
                <a:solidFill>
                  <a:schemeClr val="hlink"/>
                </a:solidFill>
                <a:hlinkClick r:id="rId4"/>
              </a:rPr>
              <a:t>http://www.flickr.com/photos/videocrab/280787884/</a:t>
            </a:r>
            <a:r>
              <a:rPr lang="en-US" sz="800">
                <a:solidFill>
                  <a:srgbClr val="191919"/>
                </a:solidFill>
              </a:rPr>
              <a:t> </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hape 279"/>
          <p:cNvSpPr>
            <a:spLocks noGrp="1"/>
          </p:cNvSpPr>
          <p:nvPr>
            <p:ph type="title"/>
          </p:nvPr>
        </p:nvSpPr>
        <p:spPr>
          <a:xfrm>
            <a:off x="457200" y="274638"/>
            <a:ext cx="8229600" cy="1522412"/>
          </a:xfrm>
        </p:spPr>
        <p:txBody>
          <a:bodyPr>
            <a:spAutoFit/>
          </a:bodyPr>
          <a:lstStyle/>
          <a:p>
            <a:pPr eaLnBrk="1" hangingPunct="1">
              <a:buClr>
                <a:srgbClr val="000000"/>
              </a:buClr>
              <a:buSzPct val="25000"/>
            </a:pPr>
            <a:r>
              <a:rPr lang="en-US">
                <a:solidFill>
                  <a:srgbClr val="FFFFFF"/>
                </a:solidFill>
              </a:rPr>
              <a:t>Analyze This </a:t>
            </a:r>
          </a:p>
        </p:txBody>
      </p:sp>
      <p:sp>
        <p:nvSpPr>
          <p:cNvPr id="69634" name="Shape 280"/>
          <p:cNvSpPr>
            <a:spLocks noGrp="1"/>
          </p:cNvSpPr>
          <p:nvPr>
            <p:ph type="body" idx="1"/>
          </p:nvPr>
        </p:nvSpPr>
        <p:spPr>
          <a:xfrm>
            <a:off x="228600" y="2465388"/>
            <a:ext cx="8686800" cy="739775"/>
          </a:xfrm>
        </p:spPr>
        <p:txBody>
          <a:bodyPr anchor="ctr">
            <a:spAutoFit/>
          </a:bodyPr>
          <a:lstStyle/>
          <a:p>
            <a:pPr eaLnBrk="1" hangingPunct="1">
              <a:buClr>
                <a:srgbClr val="000000"/>
              </a:buClr>
              <a:buSzPct val="37000"/>
              <a:buFontTx/>
              <a:buNone/>
            </a:pPr>
            <a:r>
              <a:rPr lang="en-US" sz="3600"/>
              <a:t>Supervisory Librarian Job Announcement</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Shape 285"/>
          <p:cNvSpPr txBox="1"/>
          <p:nvPr/>
        </p:nvSpPr>
        <p:spPr>
          <a:xfrm>
            <a:off x="0" y="49213"/>
            <a:ext cx="9128125" cy="6450012"/>
          </a:xfrm>
          <a:prstGeom prst="rect">
            <a:avLst/>
          </a:prstGeom>
          <a:noFill/>
        </p:spPr>
        <p:txBody>
          <a:bodyPr lIns="91425" tIns="91425" rIns="91425" bIns="91425">
            <a:spAutoFit/>
          </a:bodyPr>
          <a:lstStyle/>
          <a:p>
            <a:pPr>
              <a:lnSpc>
                <a:spcPct val="115000"/>
              </a:lnSpc>
              <a:buClr>
                <a:srgbClr val="000000"/>
              </a:buClr>
              <a:buSzPct val="78571"/>
              <a:buFont typeface="Arial"/>
              <a:buNone/>
              <a:defRPr/>
            </a:pPr>
            <a:r>
              <a:rPr lang="en" sz="1800" b="1">
                <a:latin typeface="Verdana"/>
                <a:ea typeface="Verdana"/>
                <a:cs typeface="Verdana"/>
                <a:sym typeface="Verdana"/>
              </a:rPr>
              <a:t>Typical Tasks</a:t>
            </a:r>
          </a:p>
          <a:p>
            <a:pPr marL="457200" indent="-311150">
              <a:lnSpc>
                <a:spcPct val="115000"/>
              </a:lnSpc>
              <a:buClr>
                <a:srgbClr val="000000"/>
              </a:buClr>
              <a:buSzPct val="166666"/>
              <a:buFont typeface="Arial"/>
              <a:buChar char="•"/>
              <a:defRPr/>
            </a:pPr>
            <a:r>
              <a:rPr lang="en" sz="1300">
                <a:latin typeface="Verdana"/>
                <a:ea typeface="Verdana"/>
                <a:cs typeface="Verdana"/>
                <a:sym typeface="Verdana"/>
              </a:rPr>
              <a:t>Hires, trains, supervises, evaluates and terminates subordinate personnel;</a:t>
            </a:r>
          </a:p>
          <a:p>
            <a:pPr marL="457200" indent="-311150">
              <a:lnSpc>
                <a:spcPct val="115000"/>
              </a:lnSpc>
              <a:buClr>
                <a:srgbClr val="000000"/>
              </a:buClr>
              <a:buSzPct val="166666"/>
              <a:buFont typeface="Arial"/>
              <a:buChar char="•"/>
              <a:defRPr/>
            </a:pPr>
            <a:r>
              <a:rPr lang="en" sz="1300">
                <a:latin typeface="Verdana"/>
                <a:ea typeface="Verdana"/>
                <a:cs typeface="Verdana"/>
                <a:sym typeface="Verdana"/>
              </a:rPr>
              <a:t>Creates employee work schedules;</a:t>
            </a:r>
          </a:p>
          <a:p>
            <a:pPr marL="457200" indent="-311150">
              <a:lnSpc>
                <a:spcPct val="115000"/>
              </a:lnSpc>
              <a:buClr>
                <a:srgbClr val="000000"/>
              </a:buClr>
              <a:buSzPct val="166666"/>
              <a:buFont typeface="Arial"/>
              <a:buChar char="•"/>
              <a:defRPr/>
            </a:pPr>
            <a:r>
              <a:rPr lang="en" sz="1300">
                <a:latin typeface="Verdana"/>
                <a:ea typeface="Verdana"/>
                <a:cs typeface="Verdana"/>
                <a:sym typeface="Verdana"/>
              </a:rPr>
              <a:t>Attends professional workshops and meetings;</a:t>
            </a:r>
          </a:p>
          <a:p>
            <a:pPr marL="457200" indent="-311150">
              <a:lnSpc>
                <a:spcPct val="115000"/>
              </a:lnSpc>
              <a:buClr>
                <a:srgbClr val="000000"/>
              </a:buClr>
              <a:buSzPct val="166666"/>
              <a:buFont typeface="Arial"/>
              <a:buChar char="•"/>
              <a:defRPr/>
            </a:pPr>
            <a:r>
              <a:rPr lang="en" sz="1300">
                <a:latin typeface="Verdana"/>
                <a:ea typeface="Verdana"/>
                <a:cs typeface="Verdana"/>
                <a:sym typeface="Verdana"/>
              </a:rPr>
              <a:t>Participates and assists in making system policy decisions for program area;</a:t>
            </a:r>
          </a:p>
          <a:p>
            <a:pPr marL="457200" indent="-311150">
              <a:lnSpc>
                <a:spcPct val="115000"/>
              </a:lnSpc>
              <a:buClr>
                <a:srgbClr val="000000"/>
              </a:buClr>
              <a:buSzPct val="166666"/>
              <a:buFont typeface="Arial"/>
              <a:buChar char="•"/>
              <a:defRPr/>
            </a:pPr>
            <a:r>
              <a:rPr lang="en" sz="1300">
                <a:latin typeface="Verdana"/>
                <a:ea typeface="Verdana"/>
                <a:cs typeface="Verdana"/>
                <a:sym typeface="Verdana"/>
              </a:rPr>
              <a:t>Gathers and conducts analysis of data for various internal library reports.</a:t>
            </a:r>
          </a:p>
          <a:p>
            <a:pPr marL="457200" indent="-311150">
              <a:lnSpc>
                <a:spcPct val="115000"/>
              </a:lnSpc>
              <a:buClr>
                <a:srgbClr val="000000"/>
              </a:buClr>
              <a:buSzPct val="166666"/>
              <a:buFont typeface="Arial"/>
              <a:buChar char="•"/>
              <a:defRPr/>
            </a:pPr>
            <a:r>
              <a:rPr lang="en" sz="1300">
                <a:latin typeface="Verdana"/>
                <a:ea typeface="Verdana"/>
                <a:cs typeface="Verdana"/>
                <a:sym typeface="Verdana"/>
              </a:rPr>
              <a:t>Plans, develops, organizes, conducts, publicizes and evaluates appropriate programs;</a:t>
            </a:r>
          </a:p>
          <a:p>
            <a:pPr marL="457200" indent="-311150">
              <a:lnSpc>
                <a:spcPct val="115000"/>
              </a:lnSpc>
              <a:buClr>
                <a:srgbClr val="000000"/>
              </a:buClr>
              <a:buSzPct val="166666"/>
              <a:buFont typeface="Arial"/>
              <a:buChar char="•"/>
              <a:defRPr/>
            </a:pPr>
            <a:r>
              <a:rPr lang="en" sz="1300">
                <a:latin typeface="Verdana"/>
                <a:ea typeface="Verdana"/>
                <a:cs typeface="Verdana"/>
                <a:sym typeface="Verdana"/>
              </a:rPr>
              <a:t>Familiarizes and trains library patrons in the use of library facilities and materials; assists patrons on selection of appropriate material; </a:t>
            </a:r>
          </a:p>
          <a:p>
            <a:pPr marL="457200" indent="-311150">
              <a:lnSpc>
                <a:spcPct val="115000"/>
              </a:lnSpc>
              <a:buClr>
                <a:srgbClr val="000000"/>
              </a:buClr>
              <a:buSzPct val="166666"/>
              <a:buFont typeface="Arial"/>
              <a:buChar char="•"/>
              <a:defRPr/>
            </a:pPr>
            <a:r>
              <a:rPr lang="en" sz="1300">
                <a:latin typeface="Verdana"/>
                <a:ea typeface="Verdana"/>
                <a:cs typeface="Verdana"/>
                <a:sym typeface="Verdana"/>
              </a:rPr>
              <a:t>Evaluates and reviews Library literature;</a:t>
            </a:r>
          </a:p>
          <a:p>
            <a:pPr marL="457200" indent="-311150">
              <a:lnSpc>
                <a:spcPct val="115000"/>
              </a:lnSpc>
              <a:buClr>
                <a:srgbClr val="000000"/>
              </a:buClr>
              <a:buSzPct val="166666"/>
              <a:buFont typeface="Arial"/>
              <a:buChar char="•"/>
              <a:defRPr/>
            </a:pPr>
            <a:r>
              <a:rPr lang="en" sz="1300">
                <a:latin typeface="Verdana"/>
                <a:ea typeface="Verdana"/>
                <a:cs typeface="Verdana"/>
                <a:sym typeface="Verdana"/>
              </a:rPr>
              <a:t>Manages collections based upon community needs using established procedures;</a:t>
            </a:r>
          </a:p>
          <a:p>
            <a:pPr marL="457200" indent="-311150">
              <a:lnSpc>
                <a:spcPct val="115000"/>
              </a:lnSpc>
              <a:buClr>
                <a:srgbClr val="000000"/>
              </a:buClr>
              <a:buSzPct val="166666"/>
              <a:buFont typeface="Arial"/>
              <a:buChar char="•"/>
              <a:defRPr/>
            </a:pPr>
            <a:r>
              <a:rPr lang="en" sz="1300">
                <a:latin typeface="Verdana"/>
                <a:ea typeface="Verdana"/>
                <a:cs typeface="Verdana"/>
                <a:sym typeface="Verdana"/>
              </a:rPr>
              <a:t>Promotes reading and performs reader's advisory services;</a:t>
            </a:r>
          </a:p>
          <a:p>
            <a:pPr marL="457200" indent="-311150">
              <a:lnSpc>
                <a:spcPct val="115000"/>
              </a:lnSpc>
              <a:buClr>
                <a:srgbClr val="000000"/>
              </a:buClr>
              <a:buSzPct val="166666"/>
              <a:buFont typeface="Arial"/>
              <a:buChar char="•"/>
              <a:defRPr/>
            </a:pPr>
            <a:r>
              <a:rPr lang="en" sz="1300">
                <a:latin typeface="Verdana"/>
                <a:ea typeface="Verdana"/>
                <a:cs typeface="Verdana"/>
                <a:sym typeface="Verdana"/>
              </a:rPr>
              <a:t>Answers difficult reference questions;</a:t>
            </a:r>
          </a:p>
          <a:p>
            <a:pPr marL="457200" indent="-311150">
              <a:lnSpc>
                <a:spcPct val="115000"/>
              </a:lnSpc>
              <a:buClr>
                <a:srgbClr val="000000"/>
              </a:buClr>
              <a:buSzPct val="166666"/>
              <a:buFont typeface="Arial"/>
              <a:buChar char="•"/>
              <a:defRPr/>
            </a:pPr>
            <a:r>
              <a:rPr lang="en" sz="1300">
                <a:latin typeface="Verdana"/>
                <a:ea typeface="Verdana"/>
                <a:cs typeface="Verdana"/>
                <a:sym typeface="Verdana"/>
              </a:rPr>
              <a:t>Collaborates with local educational and community agencies on projects and presentations;</a:t>
            </a:r>
          </a:p>
          <a:p>
            <a:pPr marL="457200" indent="-311150">
              <a:lnSpc>
                <a:spcPct val="115000"/>
              </a:lnSpc>
              <a:buClr>
                <a:srgbClr val="000000"/>
              </a:buClr>
              <a:buSzPct val="166666"/>
              <a:buFont typeface="Arial"/>
              <a:buChar char="•"/>
              <a:defRPr/>
            </a:pPr>
            <a:r>
              <a:rPr lang="en" sz="1300">
                <a:latin typeface="Verdana"/>
                <a:ea typeface="Verdana"/>
                <a:cs typeface="Verdana"/>
                <a:sym typeface="Verdana"/>
              </a:rPr>
              <a:t>Recommends materials to be purchased and purges old materials based on established criteria;</a:t>
            </a:r>
          </a:p>
          <a:p>
            <a:pPr marL="457200" indent="-311150">
              <a:lnSpc>
                <a:spcPct val="115000"/>
              </a:lnSpc>
              <a:buClr>
                <a:srgbClr val="000000"/>
              </a:buClr>
              <a:buSzPct val="166666"/>
              <a:buFont typeface="Arial"/>
              <a:buChar char="•"/>
              <a:defRPr/>
            </a:pPr>
            <a:r>
              <a:rPr lang="en" sz="1300">
                <a:latin typeface="Verdana"/>
                <a:ea typeface="Verdana"/>
                <a:cs typeface="Verdana"/>
                <a:sym typeface="Verdana"/>
              </a:rPr>
              <a:t>Manages a community library in the absence of the Community Librarian to resolve routine operating problems;</a:t>
            </a:r>
          </a:p>
          <a:p>
            <a:pPr marL="457200" indent="-311150">
              <a:lnSpc>
                <a:spcPct val="115000"/>
              </a:lnSpc>
              <a:buClr>
                <a:srgbClr val="000000"/>
              </a:buClr>
              <a:buSzPct val="166666"/>
              <a:buFont typeface="Arial"/>
              <a:buChar char="•"/>
              <a:defRPr/>
            </a:pPr>
            <a:r>
              <a:rPr lang="en" sz="1300">
                <a:latin typeface="Verdana"/>
                <a:ea typeface="Verdana"/>
                <a:cs typeface="Verdana"/>
                <a:sym typeface="Verdana"/>
              </a:rPr>
              <a:t>Organizes the physical interior for assigned section of the library; coordinates library displays;</a:t>
            </a:r>
          </a:p>
          <a:p>
            <a:pPr marL="457200" indent="-311150">
              <a:lnSpc>
                <a:spcPct val="115000"/>
              </a:lnSpc>
              <a:buClr>
                <a:srgbClr val="000000"/>
              </a:buClr>
              <a:buSzPct val="166666"/>
              <a:buFont typeface="Arial"/>
              <a:buChar char="•"/>
              <a:defRPr/>
            </a:pPr>
            <a:r>
              <a:rPr lang="en" sz="1300">
                <a:latin typeface="Verdana"/>
                <a:ea typeface="Verdana"/>
                <a:cs typeface="Verdana"/>
                <a:sym typeface="Verdana"/>
              </a:rPr>
              <a:t>Speaks to community groups;</a:t>
            </a:r>
          </a:p>
          <a:p>
            <a:pPr marL="457200" indent="-311150">
              <a:lnSpc>
                <a:spcPct val="115000"/>
              </a:lnSpc>
              <a:buClr>
                <a:srgbClr val="000000"/>
              </a:buClr>
              <a:buSzPct val="166666"/>
              <a:buFont typeface="Arial"/>
              <a:buChar char="•"/>
              <a:defRPr/>
            </a:pPr>
            <a:r>
              <a:rPr lang="en" sz="1300">
                <a:latin typeface="Verdana"/>
                <a:ea typeface="Verdana"/>
                <a:cs typeface="Verdana"/>
                <a:sym typeface="Verdana"/>
              </a:rPr>
              <a:t>Plans and develops programs for assigned section;</a:t>
            </a:r>
          </a:p>
          <a:p>
            <a:pPr marL="457200" indent="-311150">
              <a:lnSpc>
                <a:spcPct val="115000"/>
              </a:lnSpc>
              <a:buClr>
                <a:srgbClr val="000000"/>
              </a:buClr>
              <a:buSzPct val="166666"/>
              <a:buFont typeface="Arial"/>
              <a:buChar char="•"/>
              <a:defRPr/>
            </a:pPr>
            <a:r>
              <a:rPr lang="en" sz="1300">
                <a:latin typeface="Verdana"/>
                <a:ea typeface="Verdana"/>
                <a:cs typeface="Verdana"/>
                <a:sym typeface="Verdana"/>
              </a:rPr>
              <a:t>Assists in the preparation of the annual budget for the County Library; allocates and monitors spending for programs;</a:t>
            </a:r>
          </a:p>
          <a:p>
            <a:pPr marL="457200" indent="-311150">
              <a:lnSpc>
                <a:spcPct val="115000"/>
              </a:lnSpc>
              <a:buClr>
                <a:srgbClr val="000000"/>
              </a:buClr>
              <a:buSzPct val="166666"/>
              <a:buFont typeface="Arial"/>
              <a:buChar char="•"/>
              <a:defRPr/>
            </a:pPr>
            <a:r>
              <a:rPr lang="en" sz="1300">
                <a:latin typeface="Verdana"/>
                <a:ea typeface="Verdana"/>
                <a:cs typeface="Verdana"/>
                <a:sym typeface="Verdana"/>
              </a:rPr>
              <a:t>Oversees all aspects of a program such as , technical innovation, outreach, training, and staff development;</a:t>
            </a:r>
          </a:p>
          <a:p>
            <a:pPr marL="457200" indent="-311150">
              <a:lnSpc>
                <a:spcPct val="115000"/>
              </a:lnSpc>
              <a:buClr>
                <a:srgbClr val="000000"/>
              </a:buClr>
              <a:buSzPct val="166666"/>
              <a:buFont typeface="Arial"/>
              <a:buChar char="•"/>
              <a:defRPr/>
            </a:pPr>
            <a:r>
              <a:rPr lang="en" sz="1300">
                <a:latin typeface="Verdana"/>
                <a:ea typeface="Verdana"/>
                <a:cs typeface="Verdana"/>
                <a:sym typeface="Verdana"/>
              </a:rPr>
              <a:t>Coordinates the Integrated Library System (ILS) with circulation and information system staff and develops procedures for use in all outlets;</a:t>
            </a:r>
          </a:p>
          <a:p>
            <a:pPr marL="457200" indent="-311150">
              <a:lnSpc>
                <a:spcPct val="115000"/>
              </a:lnSpc>
              <a:buClr>
                <a:srgbClr val="000000"/>
              </a:buClr>
              <a:buSzPct val="166666"/>
              <a:buFont typeface="Arial"/>
              <a:buChar char="•"/>
              <a:defRPr/>
            </a:pPr>
            <a:r>
              <a:rPr lang="en" sz="1300">
                <a:latin typeface="Verdana"/>
                <a:ea typeface="Verdana"/>
                <a:cs typeface="Verdana"/>
                <a:sym typeface="Verdana"/>
              </a:rPr>
              <a:t>Analyzes and resolves automation problems with technical information system staff;</a:t>
            </a:r>
          </a:p>
          <a:p>
            <a:pPr marL="457200" indent="-311150">
              <a:lnSpc>
                <a:spcPct val="115000"/>
              </a:lnSpc>
              <a:buClr>
                <a:srgbClr val="000000"/>
              </a:buClr>
              <a:buSzPct val="166666"/>
              <a:buFont typeface="Arial"/>
              <a:buChar char="•"/>
              <a:defRPr/>
            </a:pPr>
            <a:r>
              <a:rPr lang="en" sz="1300">
                <a:latin typeface="Verdana"/>
                <a:ea typeface="Verdana"/>
                <a:cs typeface="Verdana"/>
                <a:sym typeface="Verdana"/>
              </a:rPr>
              <a:t>Performs other related duties as required.</a:t>
            </a:r>
          </a:p>
          <a:p>
            <a:pPr>
              <a:defRPr/>
            </a:pPr>
            <a:endParaRPr sz="1800">
              <a:latin typeface="Arial" charset="0"/>
              <a:ea typeface="+mn-ea"/>
              <a:cs typeface="+mn-cs"/>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Shape 290"/>
          <p:cNvSpPr txBox="1"/>
          <p:nvPr/>
        </p:nvSpPr>
        <p:spPr>
          <a:xfrm>
            <a:off x="0" y="49213"/>
            <a:ext cx="9128125" cy="6013450"/>
          </a:xfrm>
          <a:prstGeom prst="rect">
            <a:avLst/>
          </a:prstGeom>
          <a:noFill/>
        </p:spPr>
        <p:txBody>
          <a:bodyPr lIns="91425" tIns="91425" rIns="91425" bIns="91425">
            <a:spAutoFit/>
          </a:bodyPr>
          <a:lstStyle/>
          <a:p>
            <a:pPr>
              <a:lnSpc>
                <a:spcPct val="115000"/>
              </a:lnSpc>
              <a:buClr>
                <a:srgbClr val="000000"/>
              </a:buClr>
              <a:buSzPct val="78571"/>
              <a:buFont typeface="Arial"/>
              <a:buNone/>
              <a:defRPr/>
            </a:pPr>
            <a:r>
              <a:rPr lang="en" sz="1800" b="1">
                <a:latin typeface="Verdana"/>
                <a:ea typeface="Verdana"/>
                <a:cs typeface="Verdana"/>
                <a:sym typeface="Verdana"/>
              </a:rPr>
              <a:t>Typical Tasks</a:t>
            </a:r>
          </a:p>
          <a:p>
            <a:pPr marL="457200" indent="-304800">
              <a:lnSpc>
                <a:spcPct val="115000"/>
              </a:lnSpc>
              <a:buClr>
                <a:srgbClr val="000000"/>
              </a:buClr>
              <a:buSzPct val="166666"/>
              <a:buFont typeface="Arial"/>
              <a:buChar char="•"/>
              <a:defRPr/>
            </a:pPr>
            <a:r>
              <a:rPr lang="en" sz="1200">
                <a:latin typeface="Verdana"/>
                <a:ea typeface="Verdana"/>
                <a:cs typeface="Verdana"/>
                <a:sym typeface="Verdana"/>
              </a:rPr>
              <a:t>Hires, trains, supervises, evaluates and terminates subordinate personnel;</a:t>
            </a:r>
          </a:p>
          <a:p>
            <a:pPr marL="457200" indent="-304800">
              <a:lnSpc>
                <a:spcPct val="115000"/>
              </a:lnSpc>
              <a:buClr>
                <a:srgbClr val="000000"/>
              </a:buClr>
              <a:buSzPct val="166666"/>
              <a:buFont typeface="Arial"/>
              <a:buChar char="•"/>
              <a:defRPr/>
            </a:pPr>
            <a:r>
              <a:rPr lang="en" sz="1200">
                <a:latin typeface="Verdana"/>
                <a:ea typeface="Verdana"/>
                <a:cs typeface="Verdana"/>
                <a:sym typeface="Verdana"/>
              </a:rPr>
              <a:t>Creates employee work schedules;</a:t>
            </a:r>
          </a:p>
          <a:p>
            <a:pPr marL="457200" indent="-304800">
              <a:lnSpc>
                <a:spcPct val="115000"/>
              </a:lnSpc>
              <a:buClr>
                <a:srgbClr val="000000"/>
              </a:buClr>
              <a:buSzPct val="166666"/>
              <a:buFont typeface="Arial"/>
              <a:buChar char="•"/>
              <a:defRPr/>
            </a:pPr>
            <a:r>
              <a:rPr lang="en" sz="1200" b="1">
                <a:solidFill>
                  <a:srgbClr val="38761D"/>
                </a:solidFill>
                <a:latin typeface="Verdana"/>
                <a:ea typeface="Verdana"/>
                <a:cs typeface="Verdana"/>
                <a:sym typeface="Verdana"/>
              </a:rPr>
              <a:t>Attends professional workshops and meetings;</a:t>
            </a:r>
          </a:p>
          <a:p>
            <a:pPr marL="457200" indent="-304800">
              <a:lnSpc>
                <a:spcPct val="115000"/>
              </a:lnSpc>
              <a:buClr>
                <a:srgbClr val="000000"/>
              </a:buClr>
              <a:buSzPct val="166666"/>
              <a:buFont typeface="Arial"/>
              <a:buChar char="•"/>
              <a:defRPr/>
            </a:pPr>
            <a:r>
              <a:rPr lang="en" sz="1200">
                <a:latin typeface="Verdana"/>
                <a:ea typeface="Verdana"/>
                <a:cs typeface="Verdana"/>
                <a:sym typeface="Verdana"/>
              </a:rPr>
              <a:t>Participates and assists in making system policy decisions for program area;</a:t>
            </a:r>
          </a:p>
          <a:p>
            <a:pPr marL="457200" indent="-304800">
              <a:lnSpc>
                <a:spcPct val="115000"/>
              </a:lnSpc>
              <a:buClr>
                <a:srgbClr val="000000"/>
              </a:buClr>
              <a:buSzPct val="166666"/>
              <a:buFont typeface="Arial"/>
              <a:buChar char="•"/>
              <a:defRPr/>
            </a:pPr>
            <a:r>
              <a:rPr lang="en" sz="1200" b="1">
                <a:solidFill>
                  <a:srgbClr val="38761D"/>
                </a:solidFill>
                <a:latin typeface="Verdana"/>
                <a:ea typeface="Verdana"/>
                <a:cs typeface="Verdana"/>
                <a:sym typeface="Verdana"/>
              </a:rPr>
              <a:t>Gathers and conducts analysis of data for various internal library reports.</a:t>
            </a:r>
          </a:p>
          <a:p>
            <a:pPr marL="457200" indent="-304800">
              <a:lnSpc>
                <a:spcPct val="115000"/>
              </a:lnSpc>
              <a:buClr>
                <a:srgbClr val="000000"/>
              </a:buClr>
              <a:buSzPct val="166666"/>
              <a:buFont typeface="Arial"/>
              <a:buChar char="•"/>
              <a:defRPr/>
            </a:pPr>
            <a:r>
              <a:rPr lang="en" sz="1200" b="1">
                <a:solidFill>
                  <a:srgbClr val="38761D"/>
                </a:solidFill>
                <a:latin typeface="Verdana"/>
                <a:ea typeface="Verdana"/>
                <a:cs typeface="Verdana"/>
                <a:sym typeface="Verdana"/>
              </a:rPr>
              <a:t>Plans, develops, organizes, conducts, publicizes and evaluates appropriate programs;</a:t>
            </a:r>
          </a:p>
          <a:p>
            <a:pPr marL="457200" indent="-304800">
              <a:lnSpc>
                <a:spcPct val="115000"/>
              </a:lnSpc>
              <a:buClr>
                <a:srgbClr val="000000"/>
              </a:buClr>
              <a:buSzPct val="166666"/>
              <a:buFont typeface="Arial"/>
              <a:buChar char="•"/>
              <a:defRPr/>
            </a:pPr>
            <a:r>
              <a:rPr lang="en" sz="1200" b="1">
                <a:solidFill>
                  <a:srgbClr val="38761D"/>
                </a:solidFill>
                <a:latin typeface="Verdana"/>
                <a:ea typeface="Verdana"/>
                <a:cs typeface="Verdana"/>
                <a:sym typeface="Verdana"/>
              </a:rPr>
              <a:t>Familiarizes and trains library patrons in the use of library facilities and materials; assists patrons on selection of appropriate material; </a:t>
            </a:r>
          </a:p>
          <a:p>
            <a:pPr marL="457200" indent="-304800">
              <a:lnSpc>
                <a:spcPct val="115000"/>
              </a:lnSpc>
              <a:buClr>
                <a:srgbClr val="000000"/>
              </a:buClr>
              <a:buSzPct val="166666"/>
              <a:buFont typeface="Arial"/>
              <a:buChar char="•"/>
              <a:defRPr/>
            </a:pPr>
            <a:r>
              <a:rPr lang="en" sz="1200" b="1">
                <a:solidFill>
                  <a:srgbClr val="38761D"/>
                </a:solidFill>
                <a:latin typeface="Verdana"/>
                <a:ea typeface="Verdana"/>
                <a:cs typeface="Verdana"/>
                <a:sym typeface="Verdana"/>
              </a:rPr>
              <a:t>Evaluates and reviews Library literature;</a:t>
            </a:r>
          </a:p>
          <a:p>
            <a:pPr marL="457200" indent="-304800">
              <a:lnSpc>
                <a:spcPct val="115000"/>
              </a:lnSpc>
              <a:buClr>
                <a:srgbClr val="000000"/>
              </a:buClr>
              <a:buSzPct val="166666"/>
              <a:buFont typeface="Arial"/>
              <a:buChar char="•"/>
              <a:defRPr/>
            </a:pPr>
            <a:r>
              <a:rPr lang="en" sz="1200" b="1">
                <a:solidFill>
                  <a:srgbClr val="38761D"/>
                </a:solidFill>
                <a:latin typeface="Verdana"/>
                <a:ea typeface="Verdana"/>
                <a:cs typeface="Verdana"/>
                <a:sym typeface="Verdana"/>
              </a:rPr>
              <a:t>Manages collections based upon community needs using established procedures;</a:t>
            </a:r>
          </a:p>
          <a:p>
            <a:pPr marL="457200" indent="-304800">
              <a:lnSpc>
                <a:spcPct val="115000"/>
              </a:lnSpc>
              <a:buClr>
                <a:srgbClr val="000000"/>
              </a:buClr>
              <a:buSzPct val="166666"/>
              <a:buFont typeface="Arial"/>
              <a:buChar char="•"/>
              <a:defRPr/>
            </a:pPr>
            <a:r>
              <a:rPr lang="en" sz="1200" b="1">
                <a:solidFill>
                  <a:srgbClr val="38761D"/>
                </a:solidFill>
                <a:latin typeface="Verdana"/>
                <a:ea typeface="Verdana"/>
                <a:cs typeface="Verdana"/>
                <a:sym typeface="Verdana"/>
              </a:rPr>
              <a:t>Promotes reading and performs reader's advisory services;</a:t>
            </a:r>
          </a:p>
          <a:p>
            <a:pPr marL="457200" indent="-304800">
              <a:lnSpc>
                <a:spcPct val="115000"/>
              </a:lnSpc>
              <a:buClr>
                <a:srgbClr val="000000"/>
              </a:buClr>
              <a:buSzPct val="166666"/>
              <a:buFont typeface="Arial"/>
              <a:buChar char="•"/>
              <a:defRPr/>
            </a:pPr>
            <a:r>
              <a:rPr lang="en" sz="1200" b="1">
                <a:solidFill>
                  <a:srgbClr val="38761D"/>
                </a:solidFill>
                <a:latin typeface="Verdana"/>
                <a:ea typeface="Verdana"/>
                <a:cs typeface="Verdana"/>
                <a:sym typeface="Verdana"/>
              </a:rPr>
              <a:t>Answers difficult reference questions;</a:t>
            </a:r>
          </a:p>
          <a:p>
            <a:pPr marL="457200" indent="-304800">
              <a:lnSpc>
                <a:spcPct val="115000"/>
              </a:lnSpc>
              <a:buClr>
                <a:srgbClr val="000000"/>
              </a:buClr>
              <a:buSzPct val="166666"/>
              <a:buFont typeface="Arial"/>
              <a:buChar char="•"/>
              <a:defRPr/>
            </a:pPr>
            <a:r>
              <a:rPr lang="en" sz="1200" b="1">
                <a:solidFill>
                  <a:srgbClr val="38761D"/>
                </a:solidFill>
                <a:latin typeface="Verdana"/>
                <a:ea typeface="Verdana"/>
                <a:cs typeface="Verdana"/>
                <a:sym typeface="Verdana"/>
              </a:rPr>
              <a:t>Collaborates with local educational and community agencies on projects and presentations;</a:t>
            </a:r>
          </a:p>
          <a:p>
            <a:pPr marL="457200" indent="-304800">
              <a:lnSpc>
                <a:spcPct val="115000"/>
              </a:lnSpc>
              <a:buClr>
                <a:srgbClr val="000000"/>
              </a:buClr>
              <a:buSzPct val="166666"/>
              <a:buFont typeface="Arial"/>
              <a:buChar char="•"/>
              <a:defRPr/>
            </a:pPr>
            <a:r>
              <a:rPr lang="en" sz="1200" b="1">
                <a:solidFill>
                  <a:srgbClr val="38761D"/>
                </a:solidFill>
                <a:latin typeface="Verdana"/>
                <a:ea typeface="Verdana"/>
                <a:cs typeface="Verdana"/>
                <a:sym typeface="Verdana"/>
              </a:rPr>
              <a:t>Recommends materials to be purchased and purges old materials based on established criteria;</a:t>
            </a:r>
          </a:p>
          <a:p>
            <a:pPr marL="457200" indent="-304800">
              <a:lnSpc>
                <a:spcPct val="115000"/>
              </a:lnSpc>
              <a:buClr>
                <a:srgbClr val="000000"/>
              </a:buClr>
              <a:buSzPct val="166666"/>
              <a:buFont typeface="Arial"/>
              <a:buChar char="•"/>
              <a:defRPr/>
            </a:pPr>
            <a:r>
              <a:rPr lang="en" sz="1200">
                <a:latin typeface="Verdana"/>
                <a:ea typeface="Verdana"/>
                <a:cs typeface="Verdana"/>
                <a:sym typeface="Verdana"/>
              </a:rPr>
              <a:t>Manages a community library in the absence of the Community Librarian to resolve routine operating problems;</a:t>
            </a:r>
          </a:p>
          <a:p>
            <a:pPr marL="457200" indent="-304800">
              <a:lnSpc>
                <a:spcPct val="115000"/>
              </a:lnSpc>
              <a:buClr>
                <a:srgbClr val="000000"/>
              </a:buClr>
              <a:buSzPct val="166666"/>
              <a:buFont typeface="Arial"/>
              <a:buChar char="•"/>
              <a:defRPr/>
            </a:pPr>
            <a:r>
              <a:rPr lang="en" sz="1200" b="1">
                <a:solidFill>
                  <a:srgbClr val="38761D"/>
                </a:solidFill>
                <a:latin typeface="Verdana"/>
                <a:ea typeface="Verdana"/>
                <a:cs typeface="Verdana"/>
                <a:sym typeface="Verdana"/>
              </a:rPr>
              <a:t>Organizes the physical interior for assigned section of the library; coordinates library displays;</a:t>
            </a:r>
          </a:p>
          <a:p>
            <a:pPr marL="457200" indent="-304800">
              <a:lnSpc>
                <a:spcPct val="115000"/>
              </a:lnSpc>
              <a:buClr>
                <a:srgbClr val="000000"/>
              </a:buClr>
              <a:buSzPct val="166666"/>
              <a:buFont typeface="Arial"/>
              <a:buChar char="•"/>
              <a:defRPr/>
            </a:pPr>
            <a:r>
              <a:rPr lang="en" sz="1200" b="1">
                <a:solidFill>
                  <a:srgbClr val="38761D"/>
                </a:solidFill>
                <a:latin typeface="Verdana"/>
                <a:ea typeface="Verdana"/>
                <a:cs typeface="Verdana"/>
                <a:sym typeface="Verdana"/>
              </a:rPr>
              <a:t>Speaks to community groups;</a:t>
            </a:r>
          </a:p>
          <a:p>
            <a:pPr marL="457200" indent="-304800">
              <a:lnSpc>
                <a:spcPct val="115000"/>
              </a:lnSpc>
              <a:buClr>
                <a:srgbClr val="000000"/>
              </a:buClr>
              <a:buSzPct val="166666"/>
              <a:buFont typeface="Arial"/>
              <a:buChar char="•"/>
              <a:defRPr/>
            </a:pPr>
            <a:r>
              <a:rPr lang="en" sz="1200" b="1">
                <a:solidFill>
                  <a:srgbClr val="38761D"/>
                </a:solidFill>
                <a:latin typeface="Verdana"/>
                <a:ea typeface="Verdana"/>
                <a:cs typeface="Verdana"/>
                <a:sym typeface="Verdana"/>
              </a:rPr>
              <a:t>Plans and develops programs for assigned section;</a:t>
            </a:r>
          </a:p>
          <a:p>
            <a:pPr marL="457200" indent="-304800">
              <a:lnSpc>
                <a:spcPct val="115000"/>
              </a:lnSpc>
              <a:buClr>
                <a:srgbClr val="000000"/>
              </a:buClr>
              <a:buSzPct val="166666"/>
              <a:buFont typeface="Arial"/>
              <a:buChar char="•"/>
              <a:defRPr/>
            </a:pPr>
            <a:r>
              <a:rPr lang="en" sz="1200">
                <a:latin typeface="Verdana"/>
                <a:ea typeface="Verdana"/>
                <a:cs typeface="Verdana"/>
                <a:sym typeface="Verdana"/>
              </a:rPr>
              <a:t>Assists in the preparation of the annual budget for the County Library; allocates and monitors spending for programs;</a:t>
            </a:r>
          </a:p>
          <a:p>
            <a:pPr marL="457200" indent="-304800">
              <a:lnSpc>
                <a:spcPct val="115000"/>
              </a:lnSpc>
              <a:buClr>
                <a:srgbClr val="000000"/>
              </a:buClr>
              <a:buSzPct val="166666"/>
              <a:buFont typeface="Arial"/>
              <a:buChar char="•"/>
              <a:defRPr/>
            </a:pPr>
            <a:r>
              <a:rPr lang="en" sz="1200">
                <a:latin typeface="Verdana"/>
                <a:ea typeface="Verdana"/>
                <a:cs typeface="Verdana"/>
                <a:sym typeface="Verdana"/>
              </a:rPr>
              <a:t>Oversees all aspects of a program such as , technical innovation, outreach, training, and staff development;</a:t>
            </a:r>
          </a:p>
          <a:p>
            <a:pPr marL="457200" indent="-304800">
              <a:lnSpc>
                <a:spcPct val="115000"/>
              </a:lnSpc>
              <a:buClr>
                <a:srgbClr val="000000"/>
              </a:buClr>
              <a:buSzPct val="166666"/>
              <a:buFont typeface="Arial"/>
              <a:buChar char="•"/>
              <a:defRPr/>
            </a:pPr>
            <a:r>
              <a:rPr lang="en" sz="1200">
                <a:latin typeface="Verdana"/>
                <a:ea typeface="Verdana"/>
                <a:cs typeface="Verdana"/>
                <a:sym typeface="Verdana"/>
              </a:rPr>
              <a:t>Coordinates the Integrated Library System (ILS) with circulation and information system staff and develops procedures for use in all outlets;</a:t>
            </a:r>
          </a:p>
          <a:p>
            <a:pPr marL="457200" indent="-304800">
              <a:lnSpc>
                <a:spcPct val="115000"/>
              </a:lnSpc>
              <a:buClr>
                <a:srgbClr val="000000"/>
              </a:buClr>
              <a:buSzPct val="166666"/>
              <a:buFont typeface="Arial"/>
              <a:buChar char="•"/>
              <a:defRPr/>
            </a:pPr>
            <a:r>
              <a:rPr lang="en" sz="1200" b="1">
                <a:solidFill>
                  <a:srgbClr val="38761D"/>
                </a:solidFill>
                <a:latin typeface="Verdana"/>
                <a:ea typeface="Verdana"/>
                <a:cs typeface="Verdana"/>
                <a:sym typeface="Verdana"/>
              </a:rPr>
              <a:t>Analyzes and resolves automation problems with technical information system staff;</a:t>
            </a:r>
          </a:p>
          <a:p>
            <a:pPr marL="457200" indent="-304800">
              <a:lnSpc>
                <a:spcPct val="115000"/>
              </a:lnSpc>
              <a:buClr>
                <a:srgbClr val="000000"/>
              </a:buClr>
              <a:buSzPct val="166666"/>
              <a:buFont typeface="Arial"/>
              <a:buChar char="•"/>
              <a:defRPr/>
            </a:pPr>
            <a:r>
              <a:rPr lang="en" sz="1200">
                <a:latin typeface="Verdana"/>
                <a:ea typeface="Verdana"/>
                <a:cs typeface="Verdana"/>
                <a:sym typeface="Verdana"/>
              </a:rPr>
              <a:t>Performs other related duties as required.</a:t>
            </a:r>
          </a:p>
          <a:p>
            <a:pPr>
              <a:defRPr/>
            </a:pPr>
            <a:endParaRPr sz="1800">
              <a:latin typeface="Arial" charset="0"/>
              <a:ea typeface="+mn-ea"/>
              <a:cs typeface="+mn-cs"/>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http://weknowmemes.com/wp-content/uploads/2011/10/oh-get-a-job-charlie-day.jpg"/>
          <p:cNvPicPr>
            <a:picLocks noChangeAspect="1" noChangeArrowheads="1"/>
          </p:cNvPicPr>
          <p:nvPr/>
        </p:nvPicPr>
        <p:blipFill>
          <a:blip r:embed="rId3" cstate="print"/>
          <a:srcRect/>
          <a:stretch>
            <a:fillRect/>
          </a:stretch>
        </p:blipFill>
        <p:spPr bwMode="auto">
          <a:xfrm>
            <a:off x="0" y="404813"/>
            <a:ext cx="9144000" cy="6089650"/>
          </a:xfrm>
          <a:prstGeom prst="rect">
            <a:avLst/>
          </a:prstGeom>
          <a:noFill/>
          <a:ln w="9525">
            <a:noFill/>
            <a:miter lim="800000"/>
            <a:headEnd/>
            <a:tailEnd/>
          </a:ln>
        </p:spPr>
      </p:pic>
      <p:sp>
        <p:nvSpPr>
          <p:cNvPr id="20482" name="Shape 58"/>
          <p:cNvSpPr txBox="1">
            <a:spLocks noChangeArrowheads="1"/>
          </p:cNvSpPr>
          <p:nvPr/>
        </p:nvSpPr>
        <p:spPr bwMode="auto">
          <a:xfrm>
            <a:off x="0" y="6264275"/>
            <a:ext cx="8129588" cy="306388"/>
          </a:xfrm>
          <a:prstGeom prst="rect">
            <a:avLst/>
          </a:prstGeom>
          <a:noFill/>
          <a:ln w="9525">
            <a:noFill/>
            <a:miter lim="800000"/>
            <a:headEnd/>
            <a:tailEnd/>
          </a:ln>
        </p:spPr>
        <p:txBody>
          <a:bodyPr lIns="91425" tIns="91425" rIns="91425" bIns="91425" anchor="ctr">
            <a:prstTxWarp prst="textNoShape">
              <a:avLst/>
            </a:prstTxWarp>
            <a:spAutoFit/>
          </a:bodyPr>
          <a:lstStyle/>
          <a:p>
            <a:pPr>
              <a:buClr>
                <a:srgbClr val="000000"/>
              </a:buClr>
              <a:buSzPct val="138000"/>
              <a:buFont typeface="Arial" pitchFamily="84" charset="0"/>
              <a:buNone/>
            </a:pPr>
            <a:r>
              <a:rPr lang="en-US" sz="800">
                <a:solidFill>
                  <a:srgbClr val="FFFFFF"/>
                </a:solidFill>
              </a:rPr>
              <a:t>source: </a:t>
            </a:r>
            <a:r>
              <a:rPr lang="en-US" sz="800" u="sng">
                <a:solidFill>
                  <a:srgbClr val="1155CC"/>
                </a:solidFill>
                <a:hlinkClick r:id="rId4"/>
              </a:rPr>
              <a:t>http://weknowmemes.com/wp-content/uploads/2011/10/oh-get-a-job-charlie-day.jpg</a:t>
            </a:r>
            <a:r>
              <a:rPr lang="en-US" sz="800">
                <a:solidFill>
                  <a:srgbClr val="191919"/>
                </a:solidFill>
              </a:rPr>
              <a:t>, </a:t>
            </a:r>
            <a:r>
              <a:rPr lang="en-US" sz="800">
                <a:solidFill>
                  <a:srgbClr val="EFEFEF"/>
                </a:solidFill>
              </a:rPr>
              <a:t>Always Sunny in Philadelphia</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Shape 295"/>
          <p:cNvSpPr txBox="1"/>
          <p:nvPr/>
        </p:nvSpPr>
        <p:spPr>
          <a:xfrm>
            <a:off x="0" y="49213"/>
            <a:ext cx="9128125" cy="6013450"/>
          </a:xfrm>
          <a:prstGeom prst="rect">
            <a:avLst/>
          </a:prstGeom>
          <a:noFill/>
        </p:spPr>
        <p:txBody>
          <a:bodyPr lIns="91425" tIns="91425" rIns="91425" bIns="91425">
            <a:spAutoFit/>
          </a:bodyPr>
          <a:lstStyle/>
          <a:p>
            <a:pPr>
              <a:lnSpc>
                <a:spcPct val="115000"/>
              </a:lnSpc>
              <a:buClr>
                <a:srgbClr val="000000"/>
              </a:buClr>
              <a:buSzPct val="78571"/>
              <a:buFont typeface="Arial"/>
              <a:buNone/>
              <a:defRPr/>
            </a:pPr>
            <a:r>
              <a:rPr lang="en" sz="1800" b="1">
                <a:solidFill>
                  <a:srgbClr val="B7B7B7"/>
                </a:solidFill>
                <a:latin typeface="Verdana"/>
                <a:ea typeface="Verdana"/>
                <a:cs typeface="Verdana"/>
                <a:sym typeface="Verdana"/>
              </a:rPr>
              <a:t>Typical Tasks</a:t>
            </a:r>
          </a:p>
          <a:p>
            <a:pPr marL="457200" indent="-304800">
              <a:lnSpc>
                <a:spcPct val="115000"/>
              </a:lnSpc>
              <a:buClr>
                <a:srgbClr val="B7B7B7"/>
              </a:buClr>
              <a:buSzPct val="166666"/>
              <a:buFont typeface="Arial"/>
              <a:buChar char="•"/>
              <a:defRPr/>
            </a:pPr>
            <a:r>
              <a:rPr lang="en" sz="1200">
                <a:solidFill>
                  <a:srgbClr val="B7B7B7"/>
                </a:solidFill>
                <a:latin typeface="Verdana"/>
                <a:ea typeface="Verdana"/>
                <a:cs typeface="Verdana"/>
                <a:sym typeface="Verdana"/>
              </a:rPr>
              <a:t>Hires, trains, supervises, evaluates and terminates subordinate personnel;</a:t>
            </a:r>
          </a:p>
          <a:p>
            <a:pPr marL="457200" indent="-304800">
              <a:lnSpc>
                <a:spcPct val="115000"/>
              </a:lnSpc>
              <a:buClr>
                <a:srgbClr val="B7B7B7"/>
              </a:buClr>
              <a:buSzPct val="166666"/>
              <a:buFont typeface="Arial"/>
              <a:buChar char="•"/>
              <a:defRPr/>
            </a:pPr>
            <a:r>
              <a:rPr lang="en" sz="1200">
                <a:solidFill>
                  <a:srgbClr val="B7B7B7"/>
                </a:solidFill>
                <a:latin typeface="Verdana"/>
                <a:ea typeface="Verdana"/>
                <a:cs typeface="Verdana"/>
                <a:sym typeface="Verdana"/>
              </a:rPr>
              <a:t>Creates employee work schedules;</a:t>
            </a:r>
          </a:p>
          <a:p>
            <a:pPr marL="457200" indent="-304800">
              <a:lnSpc>
                <a:spcPct val="115000"/>
              </a:lnSpc>
              <a:buClr>
                <a:srgbClr val="B7B7B7"/>
              </a:buClr>
              <a:buSzPct val="166666"/>
              <a:buFont typeface="Arial"/>
              <a:buChar char="•"/>
              <a:defRPr/>
            </a:pPr>
            <a:r>
              <a:rPr lang="en" sz="1200" b="1">
                <a:solidFill>
                  <a:srgbClr val="B7B7B7"/>
                </a:solidFill>
                <a:latin typeface="Verdana"/>
                <a:ea typeface="Verdana"/>
                <a:cs typeface="Verdana"/>
                <a:sym typeface="Verdana"/>
              </a:rPr>
              <a:t>Attends professional workshops and meetings;</a:t>
            </a:r>
          </a:p>
          <a:p>
            <a:pPr marL="457200" indent="-304800">
              <a:lnSpc>
                <a:spcPct val="115000"/>
              </a:lnSpc>
              <a:buClr>
                <a:srgbClr val="B7B7B7"/>
              </a:buClr>
              <a:buSzPct val="166666"/>
              <a:buFont typeface="Arial"/>
              <a:buChar char="•"/>
              <a:defRPr/>
            </a:pPr>
            <a:r>
              <a:rPr lang="en" sz="1200">
                <a:solidFill>
                  <a:srgbClr val="B7B7B7"/>
                </a:solidFill>
                <a:latin typeface="Verdana"/>
                <a:ea typeface="Verdana"/>
                <a:cs typeface="Verdana"/>
                <a:sym typeface="Verdana"/>
              </a:rPr>
              <a:t>Participates and assists in making system policy decisions for program area;</a:t>
            </a:r>
          </a:p>
          <a:p>
            <a:pPr marL="457200" indent="-304800">
              <a:lnSpc>
                <a:spcPct val="115000"/>
              </a:lnSpc>
              <a:buClr>
                <a:srgbClr val="B7B7B7"/>
              </a:buClr>
              <a:buSzPct val="166666"/>
              <a:buFont typeface="Arial"/>
              <a:buChar char="•"/>
              <a:defRPr/>
            </a:pPr>
            <a:r>
              <a:rPr lang="en" sz="1200" b="1">
                <a:solidFill>
                  <a:srgbClr val="B7B7B7"/>
                </a:solidFill>
                <a:latin typeface="Verdana"/>
                <a:ea typeface="Verdana"/>
                <a:cs typeface="Verdana"/>
                <a:sym typeface="Verdana"/>
              </a:rPr>
              <a:t>Gathers and conducts analysis of data for various internal library reports.</a:t>
            </a:r>
          </a:p>
          <a:p>
            <a:pPr marL="457200" indent="-304800">
              <a:lnSpc>
                <a:spcPct val="115000"/>
              </a:lnSpc>
              <a:buClr>
                <a:srgbClr val="B7B7B7"/>
              </a:buClr>
              <a:buSzPct val="166666"/>
              <a:buFont typeface="Arial"/>
              <a:buChar char="•"/>
              <a:defRPr/>
            </a:pPr>
            <a:r>
              <a:rPr lang="en" sz="1200" b="1">
                <a:solidFill>
                  <a:srgbClr val="B7B7B7"/>
                </a:solidFill>
                <a:latin typeface="Verdana"/>
                <a:ea typeface="Verdana"/>
                <a:cs typeface="Verdana"/>
                <a:sym typeface="Verdana"/>
              </a:rPr>
              <a:t>Plans, develops, organizes, conducts, publicizes and evaluates appropriate programs;</a:t>
            </a:r>
          </a:p>
          <a:p>
            <a:pPr marL="457200" indent="-304800">
              <a:lnSpc>
                <a:spcPct val="115000"/>
              </a:lnSpc>
              <a:buClr>
                <a:srgbClr val="B7B7B7"/>
              </a:buClr>
              <a:buSzPct val="166666"/>
              <a:buFont typeface="Arial"/>
              <a:buChar char="•"/>
              <a:defRPr/>
            </a:pPr>
            <a:r>
              <a:rPr lang="en" sz="1200" b="1">
                <a:solidFill>
                  <a:srgbClr val="B7B7B7"/>
                </a:solidFill>
                <a:latin typeface="Verdana"/>
                <a:ea typeface="Verdana"/>
                <a:cs typeface="Verdana"/>
                <a:sym typeface="Verdana"/>
              </a:rPr>
              <a:t>Familiarizes and trains library patrons in the use of library facilities and materials; assists patrons on selection of appropriate material; </a:t>
            </a:r>
          </a:p>
          <a:p>
            <a:pPr marL="457200" indent="-304800">
              <a:lnSpc>
                <a:spcPct val="115000"/>
              </a:lnSpc>
              <a:buClr>
                <a:srgbClr val="B7B7B7"/>
              </a:buClr>
              <a:buSzPct val="166666"/>
              <a:buFont typeface="Arial"/>
              <a:buChar char="•"/>
              <a:defRPr/>
            </a:pPr>
            <a:r>
              <a:rPr lang="en" sz="1200" b="1">
                <a:solidFill>
                  <a:srgbClr val="B7B7B7"/>
                </a:solidFill>
                <a:latin typeface="Verdana"/>
                <a:ea typeface="Verdana"/>
                <a:cs typeface="Verdana"/>
                <a:sym typeface="Verdana"/>
              </a:rPr>
              <a:t>Evaluates and reviews Library literature;</a:t>
            </a:r>
          </a:p>
          <a:p>
            <a:pPr marL="457200" indent="-304800">
              <a:lnSpc>
                <a:spcPct val="115000"/>
              </a:lnSpc>
              <a:buClr>
                <a:srgbClr val="B7B7B7"/>
              </a:buClr>
              <a:buSzPct val="166666"/>
              <a:buFont typeface="Arial"/>
              <a:buChar char="•"/>
              <a:defRPr/>
            </a:pPr>
            <a:r>
              <a:rPr lang="en" sz="1200" b="1">
                <a:solidFill>
                  <a:srgbClr val="B7B7B7"/>
                </a:solidFill>
                <a:latin typeface="Verdana"/>
                <a:ea typeface="Verdana"/>
                <a:cs typeface="Verdana"/>
                <a:sym typeface="Verdana"/>
              </a:rPr>
              <a:t>Manages collections based upon community needs using established procedures;</a:t>
            </a:r>
          </a:p>
          <a:p>
            <a:pPr marL="457200" indent="-304800">
              <a:lnSpc>
                <a:spcPct val="115000"/>
              </a:lnSpc>
              <a:buClr>
                <a:srgbClr val="B7B7B7"/>
              </a:buClr>
              <a:buSzPct val="166666"/>
              <a:buFont typeface="Arial"/>
              <a:buChar char="•"/>
              <a:defRPr/>
            </a:pPr>
            <a:r>
              <a:rPr lang="en" sz="1200" b="1">
                <a:solidFill>
                  <a:srgbClr val="B7B7B7"/>
                </a:solidFill>
                <a:latin typeface="Verdana"/>
                <a:ea typeface="Verdana"/>
                <a:cs typeface="Verdana"/>
                <a:sym typeface="Verdana"/>
              </a:rPr>
              <a:t>Promotes reading and performs reader's advisory services;</a:t>
            </a:r>
          </a:p>
          <a:p>
            <a:pPr marL="457200" indent="-304800">
              <a:lnSpc>
                <a:spcPct val="115000"/>
              </a:lnSpc>
              <a:buClr>
                <a:srgbClr val="B7B7B7"/>
              </a:buClr>
              <a:buSzPct val="166666"/>
              <a:buFont typeface="Arial"/>
              <a:buChar char="•"/>
              <a:defRPr/>
            </a:pPr>
            <a:r>
              <a:rPr lang="en" sz="1200" b="1">
                <a:solidFill>
                  <a:srgbClr val="B7B7B7"/>
                </a:solidFill>
                <a:latin typeface="Verdana"/>
                <a:ea typeface="Verdana"/>
                <a:cs typeface="Verdana"/>
                <a:sym typeface="Verdana"/>
              </a:rPr>
              <a:t>Answers difficult reference questions;</a:t>
            </a:r>
          </a:p>
          <a:p>
            <a:pPr marL="457200" indent="-304800">
              <a:lnSpc>
                <a:spcPct val="115000"/>
              </a:lnSpc>
              <a:buClr>
                <a:srgbClr val="B7B7B7"/>
              </a:buClr>
              <a:buSzPct val="166666"/>
              <a:buFont typeface="Arial"/>
              <a:buChar char="•"/>
              <a:defRPr/>
            </a:pPr>
            <a:r>
              <a:rPr lang="en" sz="1200" b="1">
                <a:solidFill>
                  <a:srgbClr val="B7B7B7"/>
                </a:solidFill>
                <a:latin typeface="Verdana"/>
                <a:ea typeface="Verdana"/>
                <a:cs typeface="Verdana"/>
                <a:sym typeface="Verdana"/>
              </a:rPr>
              <a:t>Collaborates with local educational and community agencies on projects and presentations;</a:t>
            </a:r>
          </a:p>
          <a:p>
            <a:pPr marL="457200" indent="-304800">
              <a:lnSpc>
                <a:spcPct val="115000"/>
              </a:lnSpc>
              <a:buClr>
                <a:srgbClr val="B7B7B7"/>
              </a:buClr>
              <a:buSzPct val="166666"/>
              <a:buFont typeface="Arial"/>
              <a:buChar char="•"/>
              <a:defRPr/>
            </a:pPr>
            <a:r>
              <a:rPr lang="en" sz="1200" b="1">
                <a:solidFill>
                  <a:srgbClr val="B7B7B7"/>
                </a:solidFill>
                <a:latin typeface="Verdana"/>
                <a:ea typeface="Verdana"/>
                <a:cs typeface="Verdana"/>
                <a:sym typeface="Verdana"/>
              </a:rPr>
              <a:t>Recommends materials to be purchased and purges old materials based on established criteria;</a:t>
            </a:r>
          </a:p>
          <a:p>
            <a:pPr marL="457200" indent="-304800">
              <a:lnSpc>
                <a:spcPct val="115000"/>
              </a:lnSpc>
              <a:buClr>
                <a:srgbClr val="B7B7B7"/>
              </a:buClr>
              <a:buSzPct val="166666"/>
              <a:buFont typeface="Arial"/>
              <a:buChar char="•"/>
              <a:defRPr/>
            </a:pPr>
            <a:r>
              <a:rPr lang="en" sz="1200">
                <a:solidFill>
                  <a:srgbClr val="B7B7B7"/>
                </a:solidFill>
                <a:latin typeface="Verdana"/>
                <a:ea typeface="Verdana"/>
                <a:cs typeface="Verdana"/>
                <a:sym typeface="Verdana"/>
              </a:rPr>
              <a:t>Manages a community library in the absence of the Community Librarian to resolve routine operating problems;</a:t>
            </a:r>
          </a:p>
          <a:p>
            <a:pPr marL="457200" indent="-304800">
              <a:lnSpc>
                <a:spcPct val="115000"/>
              </a:lnSpc>
              <a:buClr>
                <a:srgbClr val="B7B7B7"/>
              </a:buClr>
              <a:buSzPct val="166666"/>
              <a:buFont typeface="Arial"/>
              <a:buChar char="•"/>
              <a:defRPr/>
            </a:pPr>
            <a:r>
              <a:rPr lang="en" sz="1200" b="1">
                <a:solidFill>
                  <a:srgbClr val="B7B7B7"/>
                </a:solidFill>
                <a:latin typeface="Verdana"/>
                <a:ea typeface="Verdana"/>
                <a:cs typeface="Verdana"/>
                <a:sym typeface="Verdana"/>
              </a:rPr>
              <a:t>Organizes the physical interior for assigned section of the library; coordinates library displays;</a:t>
            </a:r>
          </a:p>
          <a:p>
            <a:pPr marL="457200" indent="-304800">
              <a:lnSpc>
                <a:spcPct val="115000"/>
              </a:lnSpc>
              <a:buClr>
                <a:srgbClr val="B7B7B7"/>
              </a:buClr>
              <a:buSzPct val="166666"/>
              <a:buFont typeface="Arial"/>
              <a:buChar char="•"/>
              <a:defRPr/>
            </a:pPr>
            <a:r>
              <a:rPr lang="en" sz="1200" b="1">
                <a:solidFill>
                  <a:srgbClr val="B7B7B7"/>
                </a:solidFill>
                <a:latin typeface="Verdana"/>
                <a:ea typeface="Verdana"/>
                <a:cs typeface="Verdana"/>
                <a:sym typeface="Verdana"/>
              </a:rPr>
              <a:t>Speaks to community groups;</a:t>
            </a:r>
          </a:p>
          <a:p>
            <a:pPr marL="457200" indent="-304800">
              <a:lnSpc>
                <a:spcPct val="115000"/>
              </a:lnSpc>
              <a:buClr>
                <a:srgbClr val="B7B7B7"/>
              </a:buClr>
              <a:buSzPct val="166666"/>
              <a:buFont typeface="Arial"/>
              <a:buChar char="•"/>
              <a:defRPr/>
            </a:pPr>
            <a:r>
              <a:rPr lang="en" sz="1200" b="1">
                <a:solidFill>
                  <a:srgbClr val="B7B7B7"/>
                </a:solidFill>
                <a:latin typeface="Verdana"/>
                <a:ea typeface="Verdana"/>
                <a:cs typeface="Verdana"/>
                <a:sym typeface="Verdana"/>
              </a:rPr>
              <a:t>Plans and develops programs for assigned section;</a:t>
            </a:r>
          </a:p>
          <a:p>
            <a:pPr marL="457200" indent="-304800">
              <a:lnSpc>
                <a:spcPct val="115000"/>
              </a:lnSpc>
              <a:buClr>
                <a:srgbClr val="B7B7B7"/>
              </a:buClr>
              <a:buSzPct val="166666"/>
              <a:buFont typeface="Arial"/>
              <a:buChar char="•"/>
              <a:defRPr/>
            </a:pPr>
            <a:r>
              <a:rPr lang="en" sz="1200">
                <a:solidFill>
                  <a:srgbClr val="B7B7B7"/>
                </a:solidFill>
                <a:latin typeface="Verdana"/>
                <a:ea typeface="Verdana"/>
                <a:cs typeface="Verdana"/>
                <a:sym typeface="Verdana"/>
              </a:rPr>
              <a:t>Assists in the preparation of the annual budget for the County Library; allocates and monitors spending for programs;</a:t>
            </a:r>
          </a:p>
          <a:p>
            <a:pPr marL="457200" indent="-304800">
              <a:lnSpc>
                <a:spcPct val="115000"/>
              </a:lnSpc>
              <a:buClr>
                <a:srgbClr val="B7B7B7"/>
              </a:buClr>
              <a:buSzPct val="166666"/>
              <a:buFont typeface="Arial"/>
              <a:buChar char="•"/>
              <a:defRPr/>
            </a:pPr>
            <a:r>
              <a:rPr lang="en" sz="1200">
                <a:solidFill>
                  <a:srgbClr val="B7B7B7"/>
                </a:solidFill>
                <a:latin typeface="Verdana"/>
                <a:ea typeface="Verdana"/>
                <a:cs typeface="Verdana"/>
                <a:sym typeface="Verdana"/>
              </a:rPr>
              <a:t>Oversees all aspects of a program such as , technical innovation, outreach, training, and staff development;</a:t>
            </a:r>
          </a:p>
          <a:p>
            <a:pPr marL="457200" indent="-304800">
              <a:lnSpc>
                <a:spcPct val="115000"/>
              </a:lnSpc>
              <a:buClr>
                <a:srgbClr val="B7B7B7"/>
              </a:buClr>
              <a:buSzPct val="166666"/>
              <a:buFont typeface="Arial"/>
              <a:buChar char="•"/>
              <a:defRPr/>
            </a:pPr>
            <a:r>
              <a:rPr lang="en" sz="1200">
                <a:solidFill>
                  <a:srgbClr val="B7B7B7"/>
                </a:solidFill>
                <a:latin typeface="Verdana"/>
                <a:ea typeface="Verdana"/>
                <a:cs typeface="Verdana"/>
                <a:sym typeface="Verdana"/>
              </a:rPr>
              <a:t>Coordinates the Integrated Library System (ILS) with circulation and information system staff and develops procedures for use in all outlets;</a:t>
            </a:r>
          </a:p>
          <a:p>
            <a:pPr marL="457200" indent="-304800">
              <a:lnSpc>
                <a:spcPct val="115000"/>
              </a:lnSpc>
              <a:buClr>
                <a:srgbClr val="B7B7B7"/>
              </a:buClr>
              <a:buSzPct val="166666"/>
              <a:buFont typeface="Arial"/>
              <a:buChar char="•"/>
              <a:defRPr/>
            </a:pPr>
            <a:r>
              <a:rPr lang="en" sz="1200">
                <a:solidFill>
                  <a:srgbClr val="B7B7B7"/>
                </a:solidFill>
                <a:latin typeface="Verdana"/>
                <a:ea typeface="Verdana"/>
                <a:cs typeface="Verdana"/>
                <a:sym typeface="Verdana"/>
              </a:rPr>
              <a:t>Analyzes and resolves automation problems with technical information system staff;</a:t>
            </a:r>
          </a:p>
          <a:p>
            <a:pPr marL="457200" indent="-304800">
              <a:lnSpc>
                <a:spcPct val="115000"/>
              </a:lnSpc>
              <a:buClr>
                <a:srgbClr val="B7B7B7"/>
              </a:buClr>
              <a:buSzPct val="166666"/>
              <a:buFont typeface="Arial"/>
              <a:buChar char="•"/>
              <a:defRPr/>
            </a:pPr>
            <a:r>
              <a:rPr lang="en" sz="1200">
                <a:solidFill>
                  <a:srgbClr val="B7B7B7"/>
                </a:solidFill>
                <a:latin typeface="Verdana"/>
                <a:ea typeface="Verdana"/>
                <a:cs typeface="Verdana"/>
                <a:sym typeface="Verdana"/>
              </a:rPr>
              <a:t>Performs other related duties as required.</a:t>
            </a:r>
          </a:p>
          <a:p>
            <a:pPr>
              <a:defRPr/>
            </a:pPr>
            <a:endParaRPr sz="1800">
              <a:latin typeface="Arial" charset="0"/>
              <a:ea typeface="+mn-ea"/>
              <a:cs typeface="+mn-cs"/>
            </a:endParaRPr>
          </a:p>
        </p:txBody>
      </p:sp>
      <p:sp>
        <p:nvSpPr>
          <p:cNvPr id="75779" name="Shape 297"/>
          <p:cNvSpPr>
            <a:spLocks noChangeArrowheads="1"/>
          </p:cNvSpPr>
          <p:nvPr/>
        </p:nvSpPr>
        <p:spPr bwMode="auto">
          <a:xfrm>
            <a:off x="476250" y="935038"/>
            <a:ext cx="8191500" cy="782637"/>
          </a:xfrm>
          <a:custGeom>
            <a:avLst/>
            <a:gdLst>
              <a:gd name="T0" fmla="*/ 0 w 10790"/>
              <a:gd name="T1" fmla="*/ 0 h 740"/>
              <a:gd name="T2" fmla="*/ 10790 w 10790"/>
              <a:gd name="T3" fmla="*/ 740 h 740"/>
            </a:gdLst>
            <a:ahLst/>
            <a:cxnLst/>
            <a:rect l="T0" t="T1" r="T2" b="T3"/>
            <a:pathLst>
              <a:path w="10790" h="740" extrusionOk="0">
                <a:moveTo>
                  <a:pt x="0" y="498"/>
                </a:moveTo>
                <a:lnTo>
                  <a:pt x="89" y="490"/>
                </a:lnTo>
                <a:cubicBezTo>
                  <a:pt x="93" y="525"/>
                  <a:pt x="103" y="555"/>
                  <a:pt x="118" y="578"/>
                </a:cubicBezTo>
                <a:cubicBezTo>
                  <a:pt x="134" y="601"/>
                  <a:pt x="158" y="619"/>
                  <a:pt x="190" y="634"/>
                </a:cubicBezTo>
                <a:cubicBezTo>
                  <a:pt x="223" y="648"/>
                  <a:pt x="259" y="655"/>
                  <a:pt x="300" y="655"/>
                </a:cubicBezTo>
                <a:cubicBezTo>
                  <a:pt x="336" y="655"/>
                  <a:pt x="368" y="650"/>
                  <a:pt x="396" y="639"/>
                </a:cubicBezTo>
                <a:cubicBezTo>
                  <a:pt x="423" y="628"/>
                  <a:pt x="444" y="614"/>
                  <a:pt x="458" y="595"/>
                </a:cubicBezTo>
                <a:cubicBezTo>
                  <a:pt x="471" y="576"/>
                  <a:pt x="478" y="555"/>
                  <a:pt x="478" y="533"/>
                </a:cubicBezTo>
                <a:cubicBezTo>
                  <a:pt x="478" y="511"/>
                  <a:pt x="471" y="491"/>
                  <a:pt x="458" y="474"/>
                </a:cubicBezTo>
                <a:cubicBezTo>
                  <a:pt x="445" y="457"/>
                  <a:pt x="424" y="443"/>
                  <a:pt x="394" y="432"/>
                </a:cubicBezTo>
                <a:cubicBezTo>
                  <a:pt x="375" y="425"/>
                  <a:pt x="332" y="413"/>
                  <a:pt x="267" y="397"/>
                </a:cubicBezTo>
                <a:cubicBezTo>
                  <a:pt x="201" y="382"/>
                  <a:pt x="155" y="367"/>
                  <a:pt x="128" y="353"/>
                </a:cubicBezTo>
                <a:cubicBezTo>
                  <a:pt x="94" y="335"/>
                  <a:pt x="69" y="313"/>
                  <a:pt x="52" y="286"/>
                </a:cubicBezTo>
                <a:cubicBezTo>
                  <a:pt x="35" y="259"/>
                  <a:pt x="27" y="230"/>
                  <a:pt x="27" y="197"/>
                </a:cubicBezTo>
                <a:cubicBezTo>
                  <a:pt x="27" y="161"/>
                  <a:pt x="37" y="127"/>
                  <a:pt x="58" y="96"/>
                </a:cubicBezTo>
                <a:cubicBezTo>
                  <a:pt x="78" y="64"/>
                  <a:pt x="108" y="40"/>
                  <a:pt x="147" y="24"/>
                </a:cubicBezTo>
                <a:cubicBezTo>
                  <a:pt x="187" y="8"/>
                  <a:pt x="231" y="0"/>
                  <a:pt x="279" y="0"/>
                </a:cubicBezTo>
                <a:cubicBezTo>
                  <a:pt x="332" y="0"/>
                  <a:pt x="378" y="8"/>
                  <a:pt x="419" y="25"/>
                </a:cubicBezTo>
                <a:cubicBezTo>
                  <a:pt x="460" y="42"/>
                  <a:pt x="491" y="68"/>
                  <a:pt x="513" y="101"/>
                </a:cubicBezTo>
                <a:cubicBezTo>
                  <a:pt x="534" y="134"/>
                  <a:pt x="546" y="171"/>
                  <a:pt x="548" y="213"/>
                </a:cubicBezTo>
                <a:lnTo>
                  <a:pt x="457" y="220"/>
                </a:lnTo>
                <a:cubicBezTo>
                  <a:pt x="452" y="175"/>
                  <a:pt x="436" y="141"/>
                  <a:pt x="407" y="118"/>
                </a:cubicBezTo>
                <a:cubicBezTo>
                  <a:pt x="379" y="95"/>
                  <a:pt x="338" y="83"/>
                  <a:pt x="283" y="83"/>
                </a:cubicBezTo>
                <a:cubicBezTo>
                  <a:pt x="226" y="83"/>
                  <a:pt x="184" y="94"/>
                  <a:pt x="157" y="115"/>
                </a:cubicBezTo>
                <a:cubicBezTo>
                  <a:pt x="131" y="136"/>
                  <a:pt x="118" y="161"/>
                  <a:pt x="118" y="190"/>
                </a:cubicBezTo>
                <a:cubicBezTo>
                  <a:pt x="118" y="216"/>
                  <a:pt x="127" y="237"/>
                  <a:pt x="146" y="254"/>
                </a:cubicBezTo>
                <a:cubicBezTo>
                  <a:pt x="164" y="271"/>
                  <a:pt x="212" y="288"/>
                  <a:pt x="289" y="305"/>
                </a:cubicBezTo>
                <a:cubicBezTo>
                  <a:pt x="366" y="322"/>
                  <a:pt x="418" y="338"/>
                  <a:pt x="447" y="351"/>
                </a:cubicBezTo>
                <a:cubicBezTo>
                  <a:pt x="489" y="370"/>
                  <a:pt x="520" y="394"/>
                  <a:pt x="540" y="424"/>
                </a:cubicBezTo>
                <a:cubicBezTo>
                  <a:pt x="559" y="453"/>
                  <a:pt x="569" y="487"/>
                  <a:pt x="569" y="525"/>
                </a:cubicBezTo>
                <a:cubicBezTo>
                  <a:pt x="569" y="564"/>
                  <a:pt x="558" y="600"/>
                  <a:pt x="537" y="633"/>
                </a:cubicBezTo>
                <a:cubicBezTo>
                  <a:pt x="515" y="667"/>
                  <a:pt x="484" y="693"/>
                  <a:pt x="443" y="712"/>
                </a:cubicBezTo>
                <a:cubicBezTo>
                  <a:pt x="402" y="731"/>
                  <a:pt x="356" y="740"/>
                  <a:pt x="305" y="740"/>
                </a:cubicBezTo>
                <a:cubicBezTo>
                  <a:pt x="240" y="740"/>
                  <a:pt x="186" y="730"/>
                  <a:pt x="142" y="711"/>
                </a:cubicBezTo>
                <a:cubicBezTo>
                  <a:pt x="98" y="692"/>
                  <a:pt x="64" y="664"/>
                  <a:pt x="39" y="626"/>
                </a:cubicBezTo>
                <a:cubicBezTo>
                  <a:pt x="14" y="588"/>
                  <a:pt x="1" y="545"/>
                  <a:pt x="0" y="498"/>
                </a:cubicBezTo>
                <a:close/>
                <a:moveTo>
                  <a:pt x="879" y="649"/>
                </a:moveTo>
                <a:lnTo>
                  <a:pt x="892" y="727"/>
                </a:lnTo>
                <a:cubicBezTo>
                  <a:pt x="867" y="732"/>
                  <a:pt x="845" y="734"/>
                  <a:pt x="826" y="734"/>
                </a:cubicBezTo>
                <a:cubicBezTo>
                  <a:pt x="794" y="734"/>
                  <a:pt x="769" y="729"/>
                  <a:pt x="751" y="719"/>
                </a:cubicBezTo>
                <a:cubicBezTo>
                  <a:pt x="734" y="709"/>
                  <a:pt x="721" y="696"/>
                  <a:pt x="714" y="680"/>
                </a:cubicBezTo>
                <a:cubicBezTo>
                  <a:pt x="707" y="663"/>
                  <a:pt x="704" y="629"/>
                  <a:pt x="704" y="576"/>
                </a:cubicBezTo>
                <a:lnTo>
                  <a:pt x="704" y="277"/>
                </a:lnTo>
                <a:lnTo>
                  <a:pt x="639" y="277"/>
                </a:lnTo>
                <a:lnTo>
                  <a:pt x="639" y="209"/>
                </a:lnTo>
                <a:lnTo>
                  <a:pt x="704" y="209"/>
                </a:lnTo>
                <a:lnTo>
                  <a:pt x="704" y="81"/>
                </a:lnTo>
                <a:lnTo>
                  <a:pt x="791" y="28"/>
                </a:lnTo>
                <a:lnTo>
                  <a:pt x="791" y="209"/>
                </a:lnTo>
                <a:lnTo>
                  <a:pt x="879" y="209"/>
                </a:lnTo>
                <a:lnTo>
                  <a:pt x="879" y="277"/>
                </a:lnTo>
                <a:lnTo>
                  <a:pt x="791" y="277"/>
                </a:lnTo>
                <a:lnTo>
                  <a:pt x="791" y="581"/>
                </a:lnTo>
                <a:cubicBezTo>
                  <a:pt x="791" y="606"/>
                  <a:pt x="793" y="622"/>
                  <a:pt x="796" y="629"/>
                </a:cubicBezTo>
                <a:cubicBezTo>
                  <a:pt x="799" y="636"/>
                  <a:pt x="804" y="642"/>
                  <a:pt x="811" y="646"/>
                </a:cubicBezTo>
                <a:cubicBezTo>
                  <a:pt x="818" y="650"/>
                  <a:pt x="828" y="652"/>
                  <a:pt x="841" y="652"/>
                </a:cubicBezTo>
                <a:cubicBezTo>
                  <a:pt x="850" y="652"/>
                  <a:pt x="863" y="651"/>
                  <a:pt x="879" y="649"/>
                </a:cubicBezTo>
                <a:close/>
                <a:moveTo>
                  <a:pt x="1304" y="664"/>
                </a:moveTo>
                <a:cubicBezTo>
                  <a:pt x="1271" y="691"/>
                  <a:pt x="1240" y="711"/>
                  <a:pt x="1210" y="722"/>
                </a:cubicBezTo>
                <a:cubicBezTo>
                  <a:pt x="1180" y="733"/>
                  <a:pt x="1148" y="739"/>
                  <a:pt x="1113" y="739"/>
                </a:cubicBezTo>
                <a:cubicBezTo>
                  <a:pt x="1056" y="739"/>
                  <a:pt x="1012" y="725"/>
                  <a:pt x="981" y="698"/>
                </a:cubicBezTo>
                <a:cubicBezTo>
                  <a:pt x="951" y="670"/>
                  <a:pt x="936" y="634"/>
                  <a:pt x="936" y="591"/>
                </a:cubicBezTo>
                <a:cubicBezTo>
                  <a:pt x="936" y="566"/>
                  <a:pt x="942" y="542"/>
                  <a:pt x="953" y="521"/>
                </a:cubicBezTo>
                <a:cubicBezTo>
                  <a:pt x="964" y="500"/>
                  <a:pt x="979" y="484"/>
                  <a:pt x="998" y="471"/>
                </a:cubicBezTo>
                <a:cubicBezTo>
                  <a:pt x="1017" y="458"/>
                  <a:pt x="1038" y="449"/>
                  <a:pt x="1062" y="442"/>
                </a:cubicBezTo>
                <a:cubicBezTo>
                  <a:pt x="1079" y="437"/>
                  <a:pt x="1105" y="433"/>
                  <a:pt x="1140" y="429"/>
                </a:cubicBezTo>
                <a:cubicBezTo>
                  <a:pt x="1211" y="420"/>
                  <a:pt x="1263" y="410"/>
                  <a:pt x="1296" y="398"/>
                </a:cubicBezTo>
                <a:cubicBezTo>
                  <a:pt x="1297" y="386"/>
                  <a:pt x="1297" y="378"/>
                  <a:pt x="1297" y="375"/>
                </a:cubicBezTo>
                <a:cubicBezTo>
                  <a:pt x="1297" y="340"/>
                  <a:pt x="1289" y="315"/>
                  <a:pt x="1272" y="300"/>
                </a:cubicBezTo>
                <a:cubicBezTo>
                  <a:pt x="1249" y="280"/>
                  <a:pt x="1216" y="270"/>
                  <a:pt x="1172" y="270"/>
                </a:cubicBezTo>
                <a:cubicBezTo>
                  <a:pt x="1131" y="270"/>
                  <a:pt x="1100" y="277"/>
                  <a:pt x="1080" y="292"/>
                </a:cubicBezTo>
                <a:cubicBezTo>
                  <a:pt x="1061" y="306"/>
                  <a:pt x="1046" y="332"/>
                  <a:pt x="1037" y="369"/>
                </a:cubicBezTo>
                <a:lnTo>
                  <a:pt x="951" y="357"/>
                </a:lnTo>
                <a:cubicBezTo>
                  <a:pt x="958" y="320"/>
                  <a:pt x="971" y="291"/>
                  <a:pt x="989" y="268"/>
                </a:cubicBezTo>
                <a:cubicBezTo>
                  <a:pt x="1007" y="245"/>
                  <a:pt x="1033" y="228"/>
                  <a:pt x="1067" y="216"/>
                </a:cubicBezTo>
                <a:cubicBezTo>
                  <a:pt x="1101" y="203"/>
                  <a:pt x="1140" y="197"/>
                  <a:pt x="1185" y="197"/>
                </a:cubicBezTo>
                <a:cubicBezTo>
                  <a:pt x="1229" y="197"/>
                  <a:pt x="1265" y="202"/>
                  <a:pt x="1292" y="213"/>
                </a:cubicBezTo>
                <a:cubicBezTo>
                  <a:pt x="1320" y="224"/>
                  <a:pt x="1341" y="237"/>
                  <a:pt x="1354" y="252"/>
                </a:cubicBezTo>
                <a:cubicBezTo>
                  <a:pt x="1367" y="268"/>
                  <a:pt x="1376" y="288"/>
                  <a:pt x="1381" y="312"/>
                </a:cubicBezTo>
                <a:cubicBezTo>
                  <a:pt x="1384" y="327"/>
                  <a:pt x="1385" y="354"/>
                  <a:pt x="1385" y="393"/>
                </a:cubicBezTo>
                <a:lnTo>
                  <a:pt x="1385" y="510"/>
                </a:lnTo>
                <a:cubicBezTo>
                  <a:pt x="1385" y="592"/>
                  <a:pt x="1387" y="644"/>
                  <a:pt x="1391" y="665"/>
                </a:cubicBezTo>
                <a:cubicBezTo>
                  <a:pt x="1394" y="687"/>
                  <a:pt x="1402" y="708"/>
                  <a:pt x="1413" y="728"/>
                </a:cubicBezTo>
                <a:lnTo>
                  <a:pt x="1321" y="728"/>
                </a:lnTo>
                <a:cubicBezTo>
                  <a:pt x="1312" y="709"/>
                  <a:pt x="1307" y="688"/>
                  <a:pt x="1304" y="664"/>
                </a:cubicBezTo>
                <a:close/>
                <a:moveTo>
                  <a:pt x="1296" y="467"/>
                </a:moveTo>
                <a:cubicBezTo>
                  <a:pt x="1265" y="480"/>
                  <a:pt x="1217" y="491"/>
                  <a:pt x="1153" y="500"/>
                </a:cubicBezTo>
                <a:cubicBezTo>
                  <a:pt x="1117" y="505"/>
                  <a:pt x="1091" y="511"/>
                  <a:pt x="1076" y="518"/>
                </a:cubicBezTo>
                <a:cubicBezTo>
                  <a:pt x="1061" y="525"/>
                  <a:pt x="1050" y="534"/>
                  <a:pt x="1041" y="547"/>
                </a:cubicBezTo>
                <a:cubicBezTo>
                  <a:pt x="1033" y="559"/>
                  <a:pt x="1029" y="573"/>
                  <a:pt x="1029" y="588"/>
                </a:cubicBezTo>
                <a:cubicBezTo>
                  <a:pt x="1029" y="612"/>
                  <a:pt x="1038" y="632"/>
                  <a:pt x="1056" y="647"/>
                </a:cubicBezTo>
                <a:cubicBezTo>
                  <a:pt x="1074" y="662"/>
                  <a:pt x="1100" y="670"/>
                  <a:pt x="1134" y="670"/>
                </a:cubicBezTo>
                <a:cubicBezTo>
                  <a:pt x="1168" y="670"/>
                  <a:pt x="1198" y="663"/>
                  <a:pt x="1224" y="648"/>
                </a:cubicBezTo>
                <a:cubicBezTo>
                  <a:pt x="1251" y="633"/>
                  <a:pt x="1270" y="613"/>
                  <a:pt x="1282" y="587"/>
                </a:cubicBezTo>
                <a:cubicBezTo>
                  <a:pt x="1291" y="568"/>
                  <a:pt x="1296" y="539"/>
                  <a:pt x="1296" y="500"/>
                </a:cubicBezTo>
                <a:lnTo>
                  <a:pt x="1296" y="467"/>
                </a:lnTo>
                <a:close/>
                <a:moveTo>
                  <a:pt x="1521" y="728"/>
                </a:moveTo>
                <a:lnTo>
                  <a:pt x="1521" y="209"/>
                </a:lnTo>
                <a:lnTo>
                  <a:pt x="1601" y="209"/>
                </a:lnTo>
                <a:lnTo>
                  <a:pt x="1601" y="283"/>
                </a:lnTo>
                <a:cubicBezTo>
                  <a:pt x="1639" y="226"/>
                  <a:pt x="1694" y="197"/>
                  <a:pt x="1766" y="197"/>
                </a:cubicBezTo>
                <a:cubicBezTo>
                  <a:pt x="1797" y="197"/>
                  <a:pt x="1825" y="203"/>
                  <a:pt x="1852" y="214"/>
                </a:cubicBezTo>
                <a:cubicBezTo>
                  <a:pt x="1878" y="225"/>
                  <a:pt x="1898" y="240"/>
                  <a:pt x="1911" y="258"/>
                </a:cubicBezTo>
                <a:cubicBezTo>
                  <a:pt x="1924" y="277"/>
                  <a:pt x="1933" y="298"/>
                  <a:pt x="1938" y="323"/>
                </a:cubicBezTo>
                <a:cubicBezTo>
                  <a:pt x="1941" y="340"/>
                  <a:pt x="1943" y="368"/>
                  <a:pt x="1943" y="409"/>
                </a:cubicBezTo>
                <a:lnTo>
                  <a:pt x="1943" y="728"/>
                </a:lnTo>
                <a:lnTo>
                  <a:pt x="1855" y="728"/>
                </a:lnTo>
                <a:lnTo>
                  <a:pt x="1855" y="412"/>
                </a:lnTo>
                <a:cubicBezTo>
                  <a:pt x="1855" y="376"/>
                  <a:pt x="1852" y="349"/>
                  <a:pt x="1845" y="332"/>
                </a:cubicBezTo>
                <a:cubicBezTo>
                  <a:pt x="1838" y="314"/>
                  <a:pt x="1825" y="300"/>
                  <a:pt x="1808" y="289"/>
                </a:cubicBezTo>
                <a:cubicBezTo>
                  <a:pt x="1791" y="278"/>
                  <a:pt x="1770" y="273"/>
                  <a:pt x="1747" y="273"/>
                </a:cubicBezTo>
                <a:cubicBezTo>
                  <a:pt x="1710" y="273"/>
                  <a:pt x="1677" y="285"/>
                  <a:pt x="1650" y="309"/>
                </a:cubicBezTo>
                <a:cubicBezTo>
                  <a:pt x="1623" y="333"/>
                  <a:pt x="1609" y="378"/>
                  <a:pt x="1609" y="444"/>
                </a:cubicBezTo>
                <a:lnTo>
                  <a:pt x="1609" y="728"/>
                </a:lnTo>
                <a:lnTo>
                  <a:pt x="1521" y="728"/>
                </a:lnTo>
                <a:close/>
                <a:moveTo>
                  <a:pt x="2414" y="728"/>
                </a:moveTo>
                <a:lnTo>
                  <a:pt x="2414" y="662"/>
                </a:lnTo>
                <a:cubicBezTo>
                  <a:pt x="2381" y="713"/>
                  <a:pt x="2333" y="739"/>
                  <a:pt x="2269" y="739"/>
                </a:cubicBezTo>
                <a:cubicBezTo>
                  <a:pt x="2228" y="739"/>
                  <a:pt x="2190" y="728"/>
                  <a:pt x="2155" y="705"/>
                </a:cubicBezTo>
                <a:cubicBezTo>
                  <a:pt x="2120" y="682"/>
                  <a:pt x="2093" y="651"/>
                  <a:pt x="2074" y="610"/>
                </a:cubicBezTo>
                <a:cubicBezTo>
                  <a:pt x="2055" y="569"/>
                  <a:pt x="2046" y="522"/>
                  <a:pt x="2046" y="469"/>
                </a:cubicBezTo>
                <a:cubicBezTo>
                  <a:pt x="2046" y="417"/>
                  <a:pt x="2055" y="370"/>
                  <a:pt x="2072" y="328"/>
                </a:cubicBezTo>
                <a:cubicBezTo>
                  <a:pt x="2089" y="286"/>
                  <a:pt x="2115" y="254"/>
                  <a:pt x="2149" y="231"/>
                </a:cubicBezTo>
                <a:cubicBezTo>
                  <a:pt x="2184" y="208"/>
                  <a:pt x="2222" y="197"/>
                  <a:pt x="2265" y="197"/>
                </a:cubicBezTo>
                <a:cubicBezTo>
                  <a:pt x="2296" y="197"/>
                  <a:pt x="2324" y="204"/>
                  <a:pt x="2349" y="217"/>
                </a:cubicBezTo>
                <a:cubicBezTo>
                  <a:pt x="2373" y="230"/>
                  <a:pt x="2393" y="248"/>
                  <a:pt x="2408" y="269"/>
                </a:cubicBezTo>
                <a:lnTo>
                  <a:pt x="2408" y="12"/>
                </a:lnTo>
                <a:lnTo>
                  <a:pt x="2496" y="12"/>
                </a:lnTo>
                <a:lnTo>
                  <a:pt x="2496" y="728"/>
                </a:lnTo>
                <a:lnTo>
                  <a:pt x="2414" y="728"/>
                </a:lnTo>
                <a:close/>
                <a:moveTo>
                  <a:pt x="2136" y="469"/>
                </a:moveTo>
                <a:cubicBezTo>
                  <a:pt x="2136" y="535"/>
                  <a:pt x="2150" y="585"/>
                  <a:pt x="2178" y="618"/>
                </a:cubicBezTo>
                <a:cubicBezTo>
                  <a:pt x="2206" y="651"/>
                  <a:pt x="2239" y="667"/>
                  <a:pt x="2277" y="667"/>
                </a:cubicBezTo>
                <a:cubicBezTo>
                  <a:pt x="2316" y="667"/>
                  <a:pt x="2348" y="651"/>
                  <a:pt x="2375" y="620"/>
                </a:cubicBezTo>
                <a:cubicBezTo>
                  <a:pt x="2402" y="589"/>
                  <a:pt x="2416" y="541"/>
                  <a:pt x="2416" y="476"/>
                </a:cubicBezTo>
                <a:cubicBezTo>
                  <a:pt x="2416" y="405"/>
                  <a:pt x="2402" y="353"/>
                  <a:pt x="2375" y="320"/>
                </a:cubicBezTo>
                <a:cubicBezTo>
                  <a:pt x="2347" y="287"/>
                  <a:pt x="2313" y="270"/>
                  <a:pt x="2273" y="270"/>
                </a:cubicBezTo>
                <a:cubicBezTo>
                  <a:pt x="2234" y="270"/>
                  <a:pt x="2202" y="286"/>
                  <a:pt x="2175" y="318"/>
                </a:cubicBezTo>
                <a:cubicBezTo>
                  <a:pt x="2149" y="350"/>
                  <a:pt x="2136" y="400"/>
                  <a:pt x="2136" y="469"/>
                </a:cubicBezTo>
                <a:close/>
                <a:moveTo>
                  <a:pt x="2972" y="664"/>
                </a:moveTo>
                <a:cubicBezTo>
                  <a:pt x="2939" y="691"/>
                  <a:pt x="2908" y="711"/>
                  <a:pt x="2878" y="722"/>
                </a:cubicBezTo>
                <a:cubicBezTo>
                  <a:pt x="2848" y="733"/>
                  <a:pt x="2816" y="739"/>
                  <a:pt x="2781" y="739"/>
                </a:cubicBezTo>
                <a:cubicBezTo>
                  <a:pt x="2724" y="739"/>
                  <a:pt x="2681" y="725"/>
                  <a:pt x="2650" y="698"/>
                </a:cubicBezTo>
                <a:cubicBezTo>
                  <a:pt x="2619" y="670"/>
                  <a:pt x="2604" y="634"/>
                  <a:pt x="2604" y="591"/>
                </a:cubicBezTo>
                <a:cubicBezTo>
                  <a:pt x="2604" y="566"/>
                  <a:pt x="2610" y="542"/>
                  <a:pt x="2621" y="521"/>
                </a:cubicBezTo>
                <a:cubicBezTo>
                  <a:pt x="2633" y="500"/>
                  <a:pt x="2648" y="484"/>
                  <a:pt x="2667" y="471"/>
                </a:cubicBezTo>
                <a:cubicBezTo>
                  <a:pt x="2686" y="458"/>
                  <a:pt x="2707" y="449"/>
                  <a:pt x="2730" y="442"/>
                </a:cubicBezTo>
                <a:cubicBezTo>
                  <a:pt x="2747" y="437"/>
                  <a:pt x="2773" y="433"/>
                  <a:pt x="2808" y="429"/>
                </a:cubicBezTo>
                <a:cubicBezTo>
                  <a:pt x="2879" y="420"/>
                  <a:pt x="2932" y="410"/>
                  <a:pt x="2965" y="398"/>
                </a:cubicBezTo>
                <a:cubicBezTo>
                  <a:pt x="2965" y="386"/>
                  <a:pt x="2965" y="378"/>
                  <a:pt x="2965" y="375"/>
                </a:cubicBezTo>
                <a:cubicBezTo>
                  <a:pt x="2965" y="340"/>
                  <a:pt x="2957" y="315"/>
                  <a:pt x="2940" y="300"/>
                </a:cubicBezTo>
                <a:cubicBezTo>
                  <a:pt x="2918" y="280"/>
                  <a:pt x="2885" y="270"/>
                  <a:pt x="2840" y="270"/>
                </a:cubicBezTo>
                <a:cubicBezTo>
                  <a:pt x="2799" y="270"/>
                  <a:pt x="2768" y="277"/>
                  <a:pt x="2749" y="292"/>
                </a:cubicBezTo>
                <a:cubicBezTo>
                  <a:pt x="2729" y="306"/>
                  <a:pt x="2714" y="332"/>
                  <a:pt x="2705" y="369"/>
                </a:cubicBezTo>
                <a:lnTo>
                  <a:pt x="2619" y="357"/>
                </a:lnTo>
                <a:cubicBezTo>
                  <a:pt x="2627" y="320"/>
                  <a:pt x="2640" y="291"/>
                  <a:pt x="2658" y="268"/>
                </a:cubicBezTo>
                <a:cubicBezTo>
                  <a:pt x="2676" y="245"/>
                  <a:pt x="2702" y="228"/>
                  <a:pt x="2735" y="216"/>
                </a:cubicBezTo>
                <a:cubicBezTo>
                  <a:pt x="2769" y="203"/>
                  <a:pt x="2808" y="197"/>
                  <a:pt x="2853" y="197"/>
                </a:cubicBezTo>
                <a:cubicBezTo>
                  <a:pt x="2897" y="197"/>
                  <a:pt x="2933" y="202"/>
                  <a:pt x="2961" y="213"/>
                </a:cubicBezTo>
                <a:cubicBezTo>
                  <a:pt x="2988" y="224"/>
                  <a:pt x="3009" y="237"/>
                  <a:pt x="3022" y="252"/>
                </a:cubicBezTo>
                <a:cubicBezTo>
                  <a:pt x="3035" y="268"/>
                  <a:pt x="3044" y="288"/>
                  <a:pt x="3049" y="312"/>
                </a:cubicBezTo>
                <a:cubicBezTo>
                  <a:pt x="3052" y="327"/>
                  <a:pt x="3054" y="354"/>
                  <a:pt x="3054" y="393"/>
                </a:cubicBezTo>
                <a:lnTo>
                  <a:pt x="3054" y="510"/>
                </a:lnTo>
                <a:cubicBezTo>
                  <a:pt x="3054" y="592"/>
                  <a:pt x="3056" y="644"/>
                  <a:pt x="3059" y="665"/>
                </a:cubicBezTo>
                <a:cubicBezTo>
                  <a:pt x="3063" y="687"/>
                  <a:pt x="3071" y="708"/>
                  <a:pt x="3082" y="728"/>
                </a:cubicBezTo>
                <a:lnTo>
                  <a:pt x="2990" y="728"/>
                </a:lnTo>
                <a:cubicBezTo>
                  <a:pt x="2981" y="709"/>
                  <a:pt x="2975" y="688"/>
                  <a:pt x="2972" y="664"/>
                </a:cubicBezTo>
                <a:close/>
                <a:moveTo>
                  <a:pt x="2965" y="467"/>
                </a:moveTo>
                <a:cubicBezTo>
                  <a:pt x="2933" y="480"/>
                  <a:pt x="2885" y="491"/>
                  <a:pt x="2821" y="500"/>
                </a:cubicBezTo>
                <a:cubicBezTo>
                  <a:pt x="2785" y="505"/>
                  <a:pt x="2760" y="511"/>
                  <a:pt x="2745" y="518"/>
                </a:cubicBezTo>
                <a:cubicBezTo>
                  <a:pt x="2730" y="525"/>
                  <a:pt x="2718" y="534"/>
                  <a:pt x="2710" y="547"/>
                </a:cubicBezTo>
                <a:cubicBezTo>
                  <a:pt x="2702" y="559"/>
                  <a:pt x="2698" y="573"/>
                  <a:pt x="2698" y="588"/>
                </a:cubicBezTo>
                <a:cubicBezTo>
                  <a:pt x="2698" y="612"/>
                  <a:pt x="2707" y="632"/>
                  <a:pt x="2724" y="647"/>
                </a:cubicBezTo>
                <a:cubicBezTo>
                  <a:pt x="2742" y="662"/>
                  <a:pt x="2768" y="670"/>
                  <a:pt x="2802" y="670"/>
                </a:cubicBezTo>
                <a:cubicBezTo>
                  <a:pt x="2836" y="670"/>
                  <a:pt x="2866" y="663"/>
                  <a:pt x="2893" y="648"/>
                </a:cubicBezTo>
                <a:cubicBezTo>
                  <a:pt x="2919" y="633"/>
                  <a:pt x="2938" y="613"/>
                  <a:pt x="2951" y="587"/>
                </a:cubicBezTo>
                <a:cubicBezTo>
                  <a:pt x="2960" y="568"/>
                  <a:pt x="2965" y="539"/>
                  <a:pt x="2965" y="500"/>
                </a:cubicBezTo>
                <a:lnTo>
                  <a:pt x="2965" y="467"/>
                </a:lnTo>
                <a:close/>
                <a:moveTo>
                  <a:pt x="3189" y="728"/>
                </a:moveTo>
                <a:lnTo>
                  <a:pt x="3189" y="209"/>
                </a:lnTo>
                <a:lnTo>
                  <a:pt x="3268" y="209"/>
                </a:lnTo>
                <a:lnTo>
                  <a:pt x="3268" y="288"/>
                </a:lnTo>
                <a:cubicBezTo>
                  <a:pt x="3288" y="251"/>
                  <a:pt x="3307" y="226"/>
                  <a:pt x="3324" y="215"/>
                </a:cubicBezTo>
                <a:cubicBezTo>
                  <a:pt x="3341" y="203"/>
                  <a:pt x="3360" y="197"/>
                  <a:pt x="3380" y="197"/>
                </a:cubicBezTo>
                <a:cubicBezTo>
                  <a:pt x="3410" y="197"/>
                  <a:pt x="3440" y="207"/>
                  <a:pt x="3471" y="226"/>
                </a:cubicBezTo>
                <a:lnTo>
                  <a:pt x="3440" y="307"/>
                </a:lnTo>
                <a:cubicBezTo>
                  <a:pt x="3419" y="294"/>
                  <a:pt x="3397" y="288"/>
                  <a:pt x="3376" y="288"/>
                </a:cubicBezTo>
                <a:cubicBezTo>
                  <a:pt x="3357" y="288"/>
                  <a:pt x="3339" y="294"/>
                  <a:pt x="3324" y="305"/>
                </a:cubicBezTo>
                <a:cubicBezTo>
                  <a:pt x="3309" y="317"/>
                  <a:pt x="3298" y="333"/>
                  <a:pt x="3291" y="354"/>
                </a:cubicBezTo>
                <a:cubicBezTo>
                  <a:pt x="3282" y="385"/>
                  <a:pt x="3277" y="419"/>
                  <a:pt x="3277" y="456"/>
                </a:cubicBezTo>
                <a:lnTo>
                  <a:pt x="3277" y="728"/>
                </a:lnTo>
                <a:lnTo>
                  <a:pt x="3189" y="728"/>
                </a:lnTo>
                <a:close/>
                <a:moveTo>
                  <a:pt x="3859" y="728"/>
                </a:moveTo>
                <a:lnTo>
                  <a:pt x="3859" y="662"/>
                </a:lnTo>
                <a:cubicBezTo>
                  <a:pt x="3826" y="713"/>
                  <a:pt x="3778" y="739"/>
                  <a:pt x="3714" y="739"/>
                </a:cubicBezTo>
                <a:cubicBezTo>
                  <a:pt x="3673" y="739"/>
                  <a:pt x="3635" y="728"/>
                  <a:pt x="3600" y="705"/>
                </a:cubicBezTo>
                <a:cubicBezTo>
                  <a:pt x="3565" y="682"/>
                  <a:pt x="3539" y="651"/>
                  <a:pt x="3520" y="610"/>
                </a:cubicBezTo>
                <a:cubicBezTo>
                  <a:pt x="3501" y="569"/>
                  <a:pt x="3491" y="522"/>
                  <a:pt x="3491" y="469"/>
                </a:cubicBezTo>
                <a:cubicBezTo>
                  <a:pt x="3491" y="417"/>
                  <a:pt x="3500" y="370"/>
                  <a:pt x="3517" y="328"/>
                </a:cubicBezTo>
                <a:cubicBezTo>
                  <a:pt x="3534" y="286"/>
                  <a:pt x="3560" y="254"/>
                  <a:pt x="3595" y="231"/>
                </a:cubicBezTo>
                <a:cubicBezTo>
                  <a:pt x="3629" y="208"/>
                  <a:pt x="3667" y="197"/>
                  <a:pt x="3710" y="197"/>
                </a:cubicBezTo>
                <a:cubicBezTo>
                  <a:pt x="3741" y="197"/>
                  <a:pt x="3769" y="204"/>
                  <a:pt x="3794" y="217"/>
                </a:cubicBezTo>
                <a:cubicBezTo>
                  <a:pt x="3819" y="230"/>
                  <a:pt x="3839" y="248"/>
                  <a:pt x="3854" y="269"/>
                </a:cubicBezTo>
                <a:lnTo>
                  <a:pt x="3854" y="12"/>
                </a:lnTo>
                <a:lnTo>
                  <a:pt x="3941" y="12"/>
                </a:lnTo>
                <a:lnTo>
                  <a:pt x="3941" y="728"/>
                </a:lnTo>
                <a:lnTo>
                  <a:pt x="3859" y="728"/>
                </a:lnTo>
                <a:close/>
                <a:moveTo>
                  <a:pt x="3582" y="469"/>
                </a:moveTo>
                <a:cubicBezTo>
                  <a:pt x="3582" y="535"/>
                  <a:pt x="3596" y="585"/>
                  <a:pt x="3624" y="618"/>
                </a:cubicBezTo>
                <a:cubicBezTo>
                  <a:pt x="3652" y="651"/>
                  <a:pt x="3685" y="667"/>
                  <a:pt x="3723" y="667"/>
                </a:cubicBezTo>
                <a:cubicBezTo>
                  <a:pt x="3761" y="667"/>
                  <a:pt x="3793" y="651"/>
                  <a:pt x="3820" y="620"/>
                </a:cubicBezTo>
                <a:cubicBezTo>
                  <a:pt x="3847" y="589"/>
                  <a:pt x="3861" y="541"/>
                  <a:pt x="3861" y="476"/>
                </a:cubicBezTo>
                <a:cubicBezTo>
                  <a:pt x="3861" y="405"/>
                  <a:pt x="3847" y="353"/>
                  <a:pt x="3820" y="320"/>
                </a:cubicBezTo>
                <a:cubicBezTo>
                  <a:pt x="3793" y="287"/>
                  <a:pt x="3759" y="270"/>
                  <a:pt x="3719" y="270"/>
                </a:cubicBezTo>
                <a:cubicBezTo>
                  <a:pt x="3680" y="270"/>
                  <a:pt x="3647" y="286"/>
                  <a:pt x="3621" y="318"/>
                </a:cubicBezTo>
                <a:cubicBezTo>
                  <a:pt x="3595" y="350"/>
                  <a:pt x="3582" y="400"/>
                  <a:pt x="3582" y="469"/>
                </a:cubicBezTo>
                <a:close/>
                <a:moveTo>
                  <a:pt x="4364" y="728"/>
                </a:moveTo>
                <a:lnTo>
                  <a:pt x="4364" y="12"/>
                </a:lnTo>
                <a:lnTo>
                  <a:pt x="4459" y="12"/>
                </a:lnTo>
                <a:lnTo>
                  <a:pt x="4459" y="643"/>
                </a:lnTo>
                <a:lnTo>
                  <a:pt x="4812" y="643"/>
                </a:lnTo>
                <a:lnTo>
                  <a:pt x="4812" y="728"/>
                </a:lnTo>
                <a:lnTo>
                  <a:pt x="4364" y="728"/>
                </a:lnTo>
                <a:close/>
                <a:moveTo>
                  <a:pt x="4914" y="113"/>
                </a:moveTo>
                <a:lnTo>
                  <a:pt x="4914" y="12"/>
                </a:lnTo>
                <a:lnTo>
                  <a:pt x="5001" y="12"/>
                </a:lnTo>
                <a:lnTo>
                  <a:pt x="5001" y="113"/>
                </a:lnTo>
                <a:lnTo>
                  <a:pt x="4914" y="113"/>
                </a:lnTo>
                <a:close/>
                <a:moveTo>
                  <a:pt x="4914" y="728"/>
                </a:moveTo>
                <a:lnTo>
                  <a:pt x="4914" y="209"/>
                </a:lnTo>
                <a:lnTo>
                  <a:pt x="5001" y="209"/>
                </a:lnTo>
                <a:lnTo>
                  <a:pt x="5001" y="728"/>
                </a:lnTo>
                <a:lnTo>
                  <a:pt x="4914" y="728"/>
                </a:lnTo>
                <a:close/>
                <a:moveTo>
                  <a:pt x="5216" y="728"/>
                </a:moveTo>
                <a:lnTo>
                  <a:pt x="5135" y="728"/>
                </a:lnTo>
                <a:lnTo>
                  <a:pt x="5135" y="12"/>
                </a:lnTo>
                <a:lnTo>
                  <a:pt x="5223" y="12"/>
                </a:lnTo>
                <a:lnTo>
                  <a:pt x="5223" y="267"/>
                </a:lnTo>
                <a:cubicBezTo>
                  <a:pt x="5260" y="220"/>
                  <a:pt x="5307" y="197"/>
                  <a:pt x="5365" y="197"/>
                </a:cubicBezTo>
                <a:cubicBezTo>
                  <a:pt x="5397" y="197"/>
                  <a:pt x="5427" y="204"/>
                  <a:pt x="5455" y="217"/>
                </a:cubicBezTo>
                <a:cubicBezTo>
                  <a:pt x="5484" y="230"/>
                  <a:pt x="5507" y="248"/>
                  <a:pt x="5526" y="271"/>
                </a:cubicBezTo>
                <a:cubicBezTo>
                  <a:pt x="5544" y="294"/>
                  <a:pt x="5558" y="322"/>
                  <a:pt x="5569" y="355"/>
                </a:cubicBezTo>
                <a:cubicBezTo>
                  <a:pt x="5579" y="388"/>
                  <a:pt x="5584" y="423"/>
                  <a:pt x="5584" y="460"/>
                </a:cubicBezTo>
                <a:cubicBezTo>
                  <a:pt x="5584" y="549"/>
                  <a:pt x="5562" y="618"/>
                  <a:pt x="5519" y="666"/>
                </a:cubicBezTo>
                <a:cubicBezTo>
                  <a:pt x="5475" y="715"/>
                  <a:pt x="5422" y="739"/>
                  <a:pt x="5360" y="739"/>
                </a:cubicBezTo>
                <a:cubicBezTo>
                  <a:pt x="5299" y="739"/>
                  <a:pt x="5251" y="714"/>
                  <a:pt x="5216" y="663"/>
                </a:cubicBezTo>
                <a:lnTo>
                  <a:pt x="5216" y="728"/>
                </a:lnTo>
                <a:close/>
                <a:moveTo>
                  <a:pt x="5215" y="464"/>
                </a:moveTo>
                <a:cubicBezTo>
                  <a:pt x="5215" y="527"/>
                  <a:pt x="5224" y="572"/>
                  <a:pt x="5241" y="599"/>
                </a:cubicBezTo>
                <a:cubicBezTo>
                  <a:pt x="5268" y="644"/>
                  <a:pt x="5306" y="667"/>
                  <a:pt x="5353" y="667"/>
                </a:cubicBezTo>
                <a:cubicBezTo>
                  <a:pt x="5392" y="667"/>
                  <a:pt x="5425" y="650"/>
                  <a:pt x="5453" y="617"/>
                </a:cubicBezTo>
                <a:cubicBezTo>
                  <a:pt x="5481" y="584"/>
                  <a:pt x="5495" y="534"/>
                  <a:pt x="5495" y="468"/>
                </a:cubicBezTo>
                <a:cubicBezTo>
                  <a:pt x="5495" y="400"/>
                  <a:pt x="5481" y="350"/>
                  <a:pt x="5454" y="318"/>
                </a:cubicBezTo>
                <a:cubicBezTo>
                  <a:pt x="5427" y="286"/>
                  <a:pt x="5395" y="270"/>
                  <a:pt x="5357" y="270"/>
                </a:cubicBezTo>
                <a:cubicBezTo>
                  <a:pt x="5318" y="270"/>
                  <a:pt x="5285" y="287"/>
                  <a:pt x="5257" y="320"/>
                </a:cubicBezTo>
                <a:cubicBezTo>
                  <a:pt x="5229" y="353"/>
                  <a:pt x="5215" y="401"/>
                  <a:pt x="5215" y="464"/>
                </a:cubicBezTo>
                <a:close/>
                <a:moveTo>
                  <a:pt x="5690" y="728"/>
                </a:moveTo>
                <a:lnTo>
                  <a:pt x="5690" y="209"/>
                </a:lnTo>
                <a:lnTo>
                  <a:pt x="5770" y="209"/>
                </a:lnTo>
                <a:lnTo>
                  <a:pt x="5770" y="288"/>
                </a:lnTo>
                <a:cubicBezTo>
                  <a:pt x="5790" y="251"/>
                  <a:pt x="5808" y="226"/>
                  <a:pt x="5825" y="215"/>
                </a:cubicBezTo>
                <a:cubicBezTo>
                  <a:pt x="5842" y="203"/>
                  <a:pt x="5861" y="197"/>
                  <a:pt x="5882" y="197"/>
                </a:cubicBezTo>
                <a:cubicBezTo>
                  <a:pt x="5911" y="197"/>
                  <a:pt x="5941" y="207"/>
                  <a:pt x="5972" y="226"/>
                </a:cubicBezTo>
                <a:lnTo>
                  <a:pt x="5942" y="307"/>
                </a:lnTo>
                <a:cubicBezTo>
                  <a:pt x="5921" y="294"/>
                  <a:pt x="5899" y="288"/>
                  <a:pt x="5877" y="288"/>
                </a:cubicBezTo>
                <a:cubicBezTo>
                  <a:pt x="5858" y="288"/>
                  <a:pt x="5841" y="294"/>
                  <a:pt x="5826" y="305"/>
                </a:cubicBezTo>
                <a:cubicBezTo>
                  <a:pt x="5811" y="317"/>
                  <a:pt x="5800" y="333"/>
                  <a:pt x="5793" y="354"/>
                </a:cubicBezTo>
                <a:cubicBezTo>
                  <a:pt x="5783" y="385"/>
                  <a:pt x="5778" y="419"/>
                  <a:pt x="5778" y="456"/>
                </a:cubicBezTo>
                <a:lnTo>
                  <a:pt x="5778" y="728"/>
                </a:lnTo>
                <a:lnTo>
                  <a:pt x="5690" y="728"/>
                </a:lnTo>
                <a:close/>
                <a:moveTo>
                  <a:pt x="6363" y="664"/>
                </a:moveTo>
                <a:cubicBezTo>
                  <a:pt x="6330" y="691"/>
                  <a:pt x="6299" y="711"/>
                  <a:pt x="6269" y="722"/>
                </a:cubicBezTo>
                <a:cubicBezTo>
                  <a:pt x="6239" y="733"/>
                  <a:pt x="6207" y="739"/>
                  <a:pt x="6172" y="739"/>
                </a:cubicBezTo>
                <a:cubicBezTo>
                  <a:pt x="6115" y="739"/>
                  <a:pt x="6071" y="725"/>
                  <a:pt x="6041" y="698"/>
                </a:cubicBezTo>
                <a:cubicBezTo>
                  <a:pt x="6010" y="670"/>
                  <a:pt x="5995" y="634"/>
                  <a:pt x="5995" y="591"/>
                </a:cubicBezTo>
                <a:cubicBezTo>
                  <a:pt x="5995" y="566"/>
                  <a:pt x="6001" y="542"/>
                  <a:pt x="6012" y="521"/>
                </a:cubicBezTo>
                <a:cubicBezTo>
                  <a:pt x="6023" y="500"/>
                  <a:pt x="6038" y="484"/>
                  <a:pt x="6057" y="471"/>
                </a:cubicBezTo>
                <a:cubicBezTo>
                  <a:pt x="6076" y="458"/>
                  <a:pt x="6097" y="449"/>
                  <a:pt x="6121" y="442"/>
                </a:cubicBezTo>
                <a:cubicBezTo>
                  <a:pt x="6138" y="437"/>
                  <a:pt x="6164" y="433"/>
                  <a:pt x="6199" y="429"/>
                </a:cubicBezTo>
                <a:cubicBezTo>
                  <a:pt x="6270" y="420"/>
                  <a:pt x="6322" y="410"/>
                  <a:pt x="6355" y="398"/>
                </a:cubicBezTo>
                <a:cubicBezTo>
                  <a:pt x="6356" y="386"/>
                  <a:pt x="6356" y="378"/>
                  <a:pt x="6356" y="375"/>
                </a:cubicBezTo>
                <a:cubicBezTo>
                  <a:pt x="6356" y="340"/>
                  <a:pt x="6348" y="315"/>
                  <a:pt x="6331" y="300"/>
                </a:cubicBezTo>
                <a:cubicBezTo>
                  <a:pt x="6308" y="280"/>
                  <a:pt x="6275" y="270"/>
                  <a:pt x="6231" y="270"/>
                </a:cubicBezTo>
                <a:cubicBezTo>
                  <a:pt x="6190" y="270"/>
                  <a:pt x="6159" y="277"/>
                  <a:pt x="6139" y="292"/>
                </a:cubicBezTo>
                <a:cubicBezTo>
                  <a:pt x="6120" y="306"/>
                  <a:pt x="6105" y="332"/>
                  <a:pt x="6096" y="369"/>
                </a:cubicBezTo>
                <a:lnTo>
                  <a:pt x="6010" y="357"/>
                </a:lnTo>
                <a:cubicBezTo>
                  <a:pt x="6017" y="320"/>
                  <a:pt x="6030" y="291"/>
                  <a:pt x="6048" y="268"/>
                </a:cubicBezTo>
                <a:cubicBezTo>
                  <a:pt x="6066" y="245"/>
                  <a:pt x="6092" y="228"/>
                  <a:pt x="6126" y="216"/>
                </a:cubicBezTo>
                <a:cubicBezTo>
                  <a:pt x="6160" y="203"/>
                  <a:pt x="6199" y="197"/>
                  <a:pt x="6244" y="197"/>
                </a:cubicBezTo>
                <a:cubicBezTo>
                  <a:pt x="6288" y="197"/>
                  <a:pt x="6324" y="202"/>
                  <a:pt x="6352" y="213"/>
                </a:cubicBezTo>
                <a:cubicBezTo>
                  <a:pt x="6379" y="224"/>
                  <a:pt x="6400" y="237"/>
                  <a:pt x="6413" y="252"/>
                </a:cubicBezTo>
                <a:cubicBezTo>
                  <a:pt x="6426" y="268"/>
                  <a:pt x="6435" y="288"/>
                  <a:pt x="6440" y="312"/>
                </a:cubicBezTo>
                <a:cubicBezTo>
                  <a:pt x="6443" y="327"/>
                  <a:pt x="6444" y="354"/>
                  <a:pt x="6444" y="393"/>
                </a:cubicBezTo>
                <a:lnTo>
                  <a:pt x="6444" y="510"/>
                </a:lnTo>
                <a:cubicBezTo>
                  <a:pt x="6444" y="592"/>
                  <a:pt x="6446" y="644"/>
                  <a:pt x="6450" y="665"/>
                </a:cubicBezTo>
                <a:cubicBezTo>
                  <a:pt x="6454" y="687"/>
                  <a:pt x="6461" y="708"/>
                  <a:pt x="6472" y="728"/>
                </a:cubicBezTo>
                <a:lnTo>
                  <a:pt x="6380" y="728"/>
                </a:lnTo>
                <a:cubicBezTo>
                  <a:pt x="6371" y="709"/>
                  <a:pt x="6366" y="688"/>
                  <a:pt x="6363" y="664"/>
                </a:cubicBezTo>
                <a:close/>
                <a:moveTo>
                  <a:pt x="6355" y="467"/>
                </a:moveTo>
                <a:cubicBezTo>
                  <a:pt x="6324" y="480"/>
                  <a:pt x="6276" y="491"/>
                  <a:pt x="6212" y="500"/>
                </a:cubicBezTo>
                <a:cubicBezTo>
                  <a:pt x="6176" y="505"/>
                  <a:pt x="6150" y="511"/>
                  <a:pt x="6135" y="518"/>
                </a:cubicBezTo>
                <a:cubicBezTo>
                  <a:pt x="6120" y="525"/>
                  <a:pt x="6109" y="534"/>
                  <a:pt x="6101" y="547"/>
                </a:cubicBezTo>
                <a:cubicBezTo>
                  <a:pt x="6092" y="559"/>
                  <a:pt x="6088" y="573"/>
                  <a:pt x="6088" y="588"/>
                </a:cubicBezTo>
                <a:cubicBezTo>
                  <a:pt x="6088" y="612"/>
                  <a:pt x="6097" y="632"/>
                  <a:pt x="6115" y="647"/>
                </a:cubicBezTo>
                <a:cubicBezTo>
                  <a:pt x="6133" y="662"/>
                  <a:pt x="6159" y="670"/>
                  <a:pt x="6193" y="670"/>
                </a:cubicBezTo>
                <a:cubicBezTo>
                  <a:pt x="6227" y="670"/>
                  <a:pt x="6257" y="663"/>
                  <a:pt x="6283" y="648"/>
                </a:cubicBezTo>
                <a:cubicBezTo>
                  <a:pt x="6310" y="633"/>
                  <a:pt x="6329" y="613"/>
                  <a:pt x="6341" y="587"/>
                </a:cubicBezTo>
                <a:cubicBezTo>
                  <a:pt x="6350" y="568"/>
                  <a:pt x="6355" y="539"/>
                  <a:pt x="6355" y="500"/>
                </a:cubicBezTo>
                <a:lnTo>
                  <a:pt x="6355" y="467"/>
                </a:lnTo>
                <a:close/>
                <a:moveTo>
                  <a:pt x="6580" y="728"/>
                </a:moveTo>
                <a:lnTo>
                  <a:pt x="6580" y="209"/>
                </a:lnTo>
                <a:lnTo>
                  <a:pt x="6659" y="209"/>
                </a:lnTo>
                <a:lnTo>
                  <a:pt x="6659" y="288"/>
                </a:lnTo>
                <a:cubicBezTo>
                  <a:pt x="6679" y="251"/>
                  <a:pt x="6698" y="226"/>
                  <a:pt x="6715" y="215"/>
                </a:cubicBezTo>
                <a:cubicBezTo>
                  <a:pt x="6732" y="203"/>
                  <a:pt x="6750" y="197"/>
                  <a:pt x="6771" y="197"/>
                </a:cubicBezTo>
                <a:cubicBezTo>
                  <a:pt x="6800" y="197"/>
                  <a:pt x="6830" y="207"/>
                  <a:pt x="6861" y="226"/>
                </a:cubicBezTo>
                <a:lnTo>
                  <a:pt x="6831" y="307"/>
                </a:lnTo>
                <a:cubicBezTo>
                  <a:pt x="6810" y="294"/>
                  <a:pt x="6788" y="288"/>
                  <a:pt x="6767" y="288"/>
                </a:cubicBezTo>
                <a:cubicBezTo>
                  <a:pt x="6748" y="288"/>
                  <a:pt x="6730" y="294"/>
                  <a:pt x="6715" y="305"/>
                </a:cubicBezTo>
                <a:cubicBezTo>
                  <a:pt x="6700" y="317"/>
                  <a:pt x="6689" y="333"/>
                  <a:pt x="6682" y="354"/>
                </a:cubicBezTo>
                <a:cubicBezTo>
                  <a:pt x="6672" y="385"/>
                  <a:pt x="6667" y="419"/>
                  <a:pt x="6667" y="456"/>
                </a:cubicBezTo>
                <a:lnTo>
                  <a:pt x="6667" y="728"/>
                </a:lnTo>
                <a:lnTo>
                  <a:pt x="6580" y="728"/>
                </a:lnTo>
                <a:close/>
                <a:moveTo>
                  <a:pt x="6914" y="113"/>
                </a:moveTo>
                <a:lnTo>
                  <a:pt x="6914" y="12"/>
                </a:lnTo>
                <a:lnTo>
                  <a:pt x="7002" y="12"/>
                </a:lnTo>
                <a:lnTo>
                  <a:pt x="7002" y="113"/>
                </a:lnTo>
                <a:lnTo>
                  <a:pt x="6914" y="113"/>
                </a:lnTo>
                <a:close/>
                <a:moveTo>
                  <a:pt x="6914" y="728"/>
                </a:moveTo>
                <a:lnTo>
                  <a:pt x="6914" y="209"/>
                </a:lnTo>
                <a:lnTo>
                  <a:pt x="7002" y="209"/>
                </a:lnTo>
                <a:lnTo>
                  <a:pt x="7002" y="728"/>
                </a:lnTo>
                <a:lnTo>
                  <a:pt x="6914" y="728"/>
                </a:lnTo>
                <a:close/>
                <a:moveTo>
                  <a:pt x="7474" y="664"/>
                </a:moveTo>
                <a:cubicBezTo>
                  <a:pt x="7441" y="691"/>
                  <a:pt x="7410" y="711"/>
                  <a:pt x="7380" y="722"/>
                </a:cubicBezTo>
                <a:cubicBezTo>
                  <a:pt x="7350" y="733"/>
                  <a:pt x="7318" y="739"/>
                  <a:pt x="7283" y="739"/>
                </a:cubicBezTo>
                <a:cubicBezTo>
                  <a:pt x="7226" y="739"/>
                  <a:pt x="7183" y="725"/>
                  <a:pt x="7152" y="698"/>
                </a:cubicBezTo>
                <a:cubicBezTo>
                  <a:pt x="7121" y="670"/>
                  <a:pt x="7106" y="634"/>
                  <a:pt x="7106" y="591"/>
                </a:cubicBezTo>
                <a:cubicBezTo>
                  <a:pt x="7106" y="566"/>
                  <a:pt x="7112" y="542"/>
                  <a:pt x="7123" y="521"/>
                </a:cubicBezTo>
                <a:cubicBezTo>
                  <a:pt x="7135" y="500"/>
                  <a:pt x="7150" y="484"/>
                  <a:pt x="7169" y="471"/>
                </a:cubicBezTo>
                <a:cubicBezTo>
                  <a:pt x="7188" y="458"/>
                  <a:pt x="7209" y="449"/>
                  <a:pt x="7232" y="442"/>
                </a:cubicBezTo>
                <a:cubicBezTo>
                  <a:pt x="7249" y="437"/>
                  <a:pt x="7275" y="433"/>
                  <a:pt x="7310" y="429"/>
                </a:cubicBezTo>
                <a:cubicBezTo>
                  <a:pt x="7381" y="420"/>
                  <a:pt x="7433" y="410"/>
                  <a:pt x="7467" y="398"/>
                </a:cubicBezTo>
                <a:cubicBezTo>
                  <a:pt x="7467" y="386"/>
                  <a:pt x="7467" y="378"/>
                  <a:pt x="7467" y="375"/>
                </a:cubicBezTo>
                <a:cubicBezTo>
                  <a:pt x="7467" y="340"/>
                  <a:pt x="7459" y="315"/>
                  <a:pt x="7442" y="300"/>
                </a:cubicBezTo>
                <a:cubicBezTo>
                  <a:pt x="7420" y="280"/>
                  <a:pt x="7387" y="270"/>
                  <a:pt x="7342" y="270"/>
                </a:cubicBezTo>
                <a:cubicBezTo>
                  <a:pt x="7301" y="270"/>
                  <a:pt x="7270" y="277"/>
                  <a:pt x="7251" y="292"/>
                </a:cubicBezTo>
                <a:cubicBezTo>
                  <a:pt x="7231" y="306"/>
                  <a:pt x="7216" y="332"/>
                  <a:pt x="7207" y="369"/>
                </a:cubicBezTo>
                <a:lnTo>
                  <a:pt x="7121" y="357"/>
                </a:lnTo>
                <a:cubicBezTo>
                  <a:pt x="7129" y="320"/>
                  <a:pt x="7142" y="291"/>
                  <a:pt x="7160" y="268"/>
                </a:cubicBezTo>
                <a:cubicBezTo>
                  <a:pt x="7178" y="245"/>
                  <a:pt x="7204" y="228"/>
                  <a:pt x="7237" y="216"/>
                </a:cubicBezTo>
                <a:cubicBezTo>
                  <a:pt x="7271" y="203"/>
                  <a:pt x="7310" y="197"/>
                  <a:pt x="7355" y="197"/>
                </a:cubicBezTo>
                <a:cubicBezTo>
                  <a:pt x="7399" y="197"/>
                  <a:pt x="7435" y="202"/>
                  <a:pt x="7463" y="213"/>
                </a:cubicBezTo>
                <a:cubicBezTo>
                  <a:pt x="7490" y="224"/>
                  <a:pt x="7511" y="237"/>
                  <a:pt x="7524" y="252"/>
                </a:cubicBezTo>
                <a:cubicBezTo>
                  <a:pt x="7537" y="268"/>
                  <a:pt x="7546" y="288"/>
                  <a:pt x="7551" y="312"/>
                </a:cubicBezTo>
                <a:cubicBezTo>
                  <a:pt x="7554" y="327"/>
                  <a:pt x="7556" y="354"/>
                  <a:pt x="7556" y="393"/>
                </a:cubicBezTo>
                <a:lnTo>
                  <a:pt x="7556" y="510"/>
                </a:lnTo>
                <a:cubicBezTo>
                  <a:pt x="7556" y="592"/>
                  <a:pt x="7558" y="644"/>
                  <a:pt x="7561" y="665"/>
                </a:cubicBezTo>
                <a:cubicBezTo>
                  <a:pt x="7565" y="687"/>
                  <a:pt x="7572" y="708"/>
                  <a:pt x="7583" y="728"/>
                </a:cubicBezTo>
                <a:lnTo>
                  <a:pt x="7492" y="728"/>
                </a:lnTo>
                <a:cubicBezTo>
                  <a:pt x="7483" y="709"/>
                  <a:pt x="7477" y="688"/>
                  <a:pt x="7474" y="664"/>
                </a:cubicBezTo>
                <a:close/>
                <a:moveTo>
                  <a:pt x="7467" y="467"/>
                </a:moveTo>
                <a:cubicBezTo>
                  <a:pt x="7435" y="480"/>
                  <a:pt x="7387" y="491"/>
                  <a:pt x="7323" y="500"/>
                </a:cubicBezTo>
                <a:cubicBezTo>
                  <a:pt x="7287" y="505"/>
                  <a:pt x="7262" y="511"/>
                  <a:pt x="7247" y="518"/>
                </a:cubicBezTo>
                <a:cubicBezTo>
                  <a:pt x="7232" y="525"/>
                  <a:pt x="7220" y="534"/>
                  <a:pt x="7212" y="547"/>
                </a:cubicBezTo>
                <a:cubicBezTo>
                  <a:pt x="7204" y="559"/>
                  <a:pt x="7200" y="573"/>
                  <a:pt x="7200" y="588"/>
                </a:cubicBezTo>
                <a:cubicBezTo>
                  <a:pt x="7200" y="612"/>
                  <a:pt x="7209" y="632"/>
                  <a:pt x="7226" y="647"/>
                </a:cubicBezTo>
                <a:cubicBezTo>
                  <a:pt x="7244" y="662"/>
                  <a:pt x="7270" y="670"/>
                  <a:pt x="7304" y="670"/>
                </a:cubicBezTo>
                <a:cubicBezTo>
                  <a:pt x="7338" y="670"/>
                  <a:pt x="7368" y="663"/>
                  <a:pt x="7395" y="648"/>
                </a:cubicBezTo>
                <a:cubicBezTo>
                  <a:pt x="7421" y="633"/>
                  <a:pt x="7440" y="613"/>
                  <a:pt x="7453" y="587"/>
                </a:cubicBezTo>
                <a:cubicBezTo>
                  <a:pt x="7462" y="568"/>
                  <a:pt x="7467" y="539"/>
                  <a:pt x="7467" y="500"/>
                </a:cubicBezTo>
                <a:lnTo>
                  <a:pt x="7467" y="467"/>
                </a:lnTo>
                <a:close/>
                <a:moveTo>
                  <a:pt x="7692" y="728"/>
                </a:moveTo>
                <a:lnTo>
                  <a:pt x="7692" y="209"/>
                </a:lnTo>
                <a:lnTo>
                  <a:pt x="7771" y="209"/>
                </a:lnTo>
                <a:lnTo>
                  <a:pt x="7771" y="283"/>
                </a:lnTo>
                <a:cubicBezTo>
                  <a:pt x="7809" y="226"/>
                  <a:pt x="7864" y="197"/>
                  <a:pt x="7936" y="197"/>
                </a:cubicBezTo>
                <a:cubicBezTo>
                  <a:pt x="7967" y="197"/>
                  <a:pt x="7996" y="203"/>
                  <a:pt x="8022" y="214"/>
                </a:cubicBezTo>
                <a:cubicBezTo>
                  <a:pt x="8049" y="225"/>
                  <a:pt x="8068" y="240"/>
                  <a:pt x="8081" y="258"/>
                </a:cubicBezTo>
                <a:cubicBezTo>
                  <a:pt x="8094" y="277"/>
                  <a:pt x="8103" y="298"/>
                  <a:pt x="8108" y="323"/>
                </a:cubicBezTo>
                <a:cubicBezTo>
                  <a:pt x="8111" y="340"/>
                  <a:pt x="8113" y="368"/>
                  <a:pt x="8113" y="409"/>
                </a:cubicBezTo>
                <a:lnTo>
                  <a:pt x="8113" y="728"/>
                </a:lnTo>
                <a:lnTo>
                  <a:pt x="8025" y="728"/>
                </a:lnTo>
                <a:lnTo>
                  <a:pt x="8025" y="412"/>
                </a:lnTo>
                <a:cubicBezTo>
                  <a:pt x="8025" y="376"/>
                  <a:pt x="8022" y="349"/>
                  <a:pt x="8015" y="332"/>
                </a:cubicBezTo>
                <a:cubicBezTo>
                  <a:pt x="8008" y="314"/>
                  <a:pt x="7996" y="300"/>
                  <a:pt x="7979" y="289"/>
                </a:cubicBezTo>
                <a:cubicBezTo>
                  <a:pt x="7962" y="278"/>
                  <a:pt x="7941" y="273"/>
                  <a:pt x="7917" y="273"/>
                </a:cubicBezTo>
                <a:cubicBezTo>
                  <a:pt x="7880" y="273"/>
                  <a:pt x="7847" y="285"/>
                  <a:pt x="7820" y="309"/>
                </a:cubicBezTo>
                <a:cubicBezTo>
                  <a:pt x="7793" y="333"/>
                  <a:pt x="7780" y="378"/>
                  <a:pt x="7780" y="444"/>
                </a:cubicBezTo>
                <a:lnTo>
                  <a:pt x="7780" y="728"/>
                </a:lnTo>
                <a:lnTo>
                  <a:pt x="7692" y="728"/>
                </a:lnTo>
                <a:close/>
                <a:moveTo>
                  <a:pt x="8662" y="728"/>
                </a:moveTo>
                <a:lnTo>
                  <a:pt x="8472" y="12"/>
                </a:lnTo>
                <a:lnTo>
                  <a:pt x="8569" y="12"/>
                </a:lnTo>
                <a:lnTo>
                  <a:pt x="8678" y="481"/>
                </a:lnTo>
                <a:cubicBezTo>
                  <a:pt x="8690" y="530"/>
                  <a:pt x="8700" y="579"/>
                  <a:pt x="8708" y="627"/>
                </a:cubicBezTo>
                <a:cubicBezTo>
                  <a:pt x="8727" y="551"/>
                  <a:pt x="8738" y="507"/>
                  <a:pt x="8741" y="495"/>
                </a:cubicBezTo>
                <a:lnTo>
                  <a:pt x="8877" y="12"/>
                </a:lnTo>
                <a:lnTo>
                  <a:pt x="8991" y="12"/>
                </a:lnTo>
                <a:lnTo>
                  <a:pt x="9094" y="374"/>
                </a:lnTo>
                <a:cubicBezTo>
                  <a:pt x="9119" y="464"/>
                  <a:pt x="9138" y="548"/>
                  <a:pt x="9149" y="627"/>
                </a:cubicBezTo>
                <a:cubicBezTo>
                  <a:pt x="9158" y="582"/>
                  <a:pt x="9170" y="531"/>
                  <a:pt x="9185" y="472"/>
                </a:cubicBezTo>
                <a:lnTo>
                  <a:pt x="9297" y="12"/>
                </a:lnTo>
                <a:lnTo>
                  <a:pt x="9393" y="12"/>
                </a:lnTo>
                <a:lnTo>
                  <a:pt x="9196" y="728"/>
                </a:lnTo>
                <a:lnTo>
                  <a:pt x="9105" y="728"/>
                </a:lnTo>
                <a:lnTo>
                  <a:pt x="8954" y="182"/>
                </a:lnTo>
                <a:cubicBezTo>
                  <a:pt x="8941" y="137"/>
                  <a:pt x="8934" y="109"/>
                  <a:pt x="8932" y="98"/>
                </a:cubicBezTo>
                <a:cubicBezTo>
                  <a:pt x="8924" y="131"/>
                  <a:pt x="8917" y="159"/>
                  <a:pt x="8911" y="182"/>
                </a:cubicBezTo>
                <a:lnTo>
                  <a:pt x="8759" y="728"/>
                </a:lnTo>
                <a:lnTo>
                  <a:pt x="8662" y="728"/>
                </a:lnTo>
                <a:close/>
                <a:moveTo>
                  <a:pt x="9437" y="468"/>
                </a:moveTo>
                <a:cubicBezTo>
                  <a:pt x="9437" y="372"/>
                  <a:pt x="9464" y="301"/>
                  <a:pt x="9517" y="255"/>
                </a:cubicBezTo>
                <a:cubicBezTo>
                  <a:pt x="9562" y="216"/>
                  <a:pt x="9616" y="197"/>
                  <a:pt x="9680" y="197"/>
                </a:cubicBezTo>
                <a:cubicBezTo>
                  <a:pt x="9751" y="197"/>
                  <a:pt x="9810" y="220"/>
                  <a:pt x="9855" y="267"/>
                </a:cubicBezTo>
                <a:cubicBezTo>
                  <a:pt x="9900" y="314"/>
                  <a:pt x="9923" y="378"/>
                  <a:pt x="9923" y="461"/>
                </a:cubicBezTo>
                <a:cubicBezTo>
                  <a:pt x="9923" y="528"/>
                  <a:pt x="9913" y="580"/>
                  <a:pt x="9893" y="618"/>
                </a:cubicBezTo>
                <a:cubicBezTo>
                  <a:pt x="9873" y="657"/>
                  <a:pt x="9844" y="687"/>
                  <a:pt x="9805" y="708"/>
                </a:cubicBezTo>
                <a:cubicBezTo>
                  <a:pt x="9767" y="729"/>
                  <a:pt x="9725" y="739"/>
                  <a:pt x="9680" y="739"/>
                </a:cubicBezTo>
                <a:cubicBezTo>
                  <a:pt x="9607" y="739"/>
                  <a:pt x="9549" y="716"/>
                  <a:pt x="9504" y="669"/>
                </a:cubicBezTo>
                <a:cubicBezTo>
                  <a:pt x="9459" y="623"/>
                  <a:pt x="9437" y="556"/>
                  <a:pt x="9437" y="468"/>
                </a:cubicBezTo>
                <a:close/>
                <a:moveTo>
                  <a:pt x="9527" y="468"/>
                </a:moveTo>
                <a:cubicBezTo>
                  <a:pt x="9527" y="535"/>
                  <a:pt x="9542" y="585"/>
                  <a:pt x="9571" y="618"/>
                </a:cubicBezTo>
                <a:cubicBezTo>
                  <a:pt x="9600" y="651"/>
                  <a:pt x="9636" y="667"/>
                  <a:pt x="9680" y="667"/>
                </a:cubicBezTo>
                <a:cubicBezTo>
                  <a:pt x="9724" y="667"/>
                  <a:pt x="9760" y="650"/>
                  <a:pt x="9789" y="617"/>
                </a:cubicBezTo>
                <a:cubicBezTo>
                  <a:pt x="9818" y="584"/>
                  <a:pt x="9833" y="533"/>
                  <a:pt x="9833" y="465"/>
                </a:cubicBezTo>
                <a:cubicBezTo>
                  <a:pt x="9833" y="401"/>
                  <a:pt x="9818" y="353"/>
                  <a:pt x="9789" y="320"/>
                </a:cubicBezTo>
                <a:cubicBezTo>
                  <a:pt x="9760" y="287"/>
                  <a:pt x="9723" y="270"/>
                  <a:pt x="9680" y="270"/>
                </a:cubicBezTo>
                <a:cubicBezTo>
                  <a:pt x="9636" y="270"/>
                  <a:pt x="9600" y="286"/>
                  <a:pt x="9571" y="319"/>
                </a:cubicBezTo>
                <a:cubicBezTo>
                  <a:pt x="9542" y="352"/>
                  <a:pt x="9527" y="402"/>
                  <a:pt x="9527" y="468"/>
                </a:cubicBezTo>
                <a:close/>
                <a:moveTo>
                  <a:pt x="10025" y="728"/>
                </a:moveTo>
                <a:lnTo>
                  <a:pt x="10025" y="209"/>
                </a:lnTo>
                <a:lnTo>
                  <a:pt x="10104" y="209"/>
                </a:lnTo>
                <a:lnTo>
                  <a:pt x="10104" y="288"/>
                </a:lnTo>
                <a:cubicBezTo>
                  <a:pt x="10124" y="251"/>
                  <a:pt x="10143" y="226"/>
                  <a:pt x="10160" y="215"/>
                </a:cubicBezTo>
                <a:cubicBezTo>
                  <a:pt x="10177" y="203"/>
                  <a:pt x="10196" y="197"/>
                  <a:pt x="10216" y="197"/>
                </a:cubicBezTo>
                <a:cubicBezTo>
                  <a:pt x="10246" y="197"/>
                  <a:pt x="10276" y="207"/>
                  <a:pt x="10307" y="226"/>
                </a:cubicBezTo>
                <a:lnTo>
                  <a:pt x="10276" y="307"/>
                </a:lnTo>
                <a:cubicBezTo>
                  <a:pt x="10255" y="294"/>
                  <a:pt x="10233" y="288"/>
                  <a:pt x="10212" y="288"/>
                </a:cubicBezTo>
                <a:cubicBezTo>
                  <a:pt x="10193" y="288"/>
                  <a:pt x="10175" y="294"/>
                  <a:pt x="10160" y="305"/>
                </a:cubicBezTo>
                <a:cubicBezTo>
                  <a:pt x="10145" y="317"/>
                  <a:pt x="10134" y="333"/>
                  <a:pt x="10127" y="354"/>
                </a:cubicBezTo>
                <a:cubicBezTo>
                  <a:pt x="10118" y="385"/>
                  <a:pt x="10113" y="419"/>
                  <a:pt x="10113" y="456"/>
                </a:cubicBezTo>
                <a:lnTo>
                  <a:pt x="10113" y="728"/>
                </a:lnTo>
                <a:lnTo>
                  <a:pt x="10025" y="728"/>
                </a:lnTo>
                <a:close/>
                <a:moveTo>
                  <a:pt x="10359" y="728"/>
                </a:moveTo>
                <a:lnTo>
                  <a:pt x="10359" y="12"/>
                </a:lnTo>
                <a:lnTo>
                  <a:pt x="10447" y="12"/>
                </a:lnTo>
                <a:lnTo>
                  <a:pt x="10447" y="420"/>
                </a:lnTo>
                <a:lnTo>
                  <a:pt x="10655" y="209"/>
                </a:lnTo>
                <a:lnTo>
                  <a:pt x="10769" y="209"/>
                </a:lnTo>
                <a:lnTo>
                  <a:pt x="10571" y="401"/>
                </a:lnTo>
                <a:lnTo>
                  <a:pt x="10789" y="728"/>
                </a:lnTo>
                <a:lnTo>
                  <a:pt x="10681" y="728"/>
                </a:lnTo>
                <a:lnTo>
                  <a:pt x="10509" y="462"/>
                </a:lnTo>
                <a:lnTo>
                  <a:pt x="10447" y="522"/>
                </a:lnTo>
                <a:lnTo>
                  <a:pt x="10447" y="728"/>
                </a:lnTo>
                <a:lnTo>
                  <a:pt x="10359" y="728"/>
                </a:lnTo>
                <a:close/>
              </a:path>
            </a:pathLst>
          </a:custGeom>
          <a:solidFill>
            <a:srgbClr val="38761D"/>
          </a:solidFill>
          <a:ln w="19050">
            <a:solidFill>
              <a:srgbClr val="38761D"/>
            </a:solidFill>
            <a:round/>
            <a:headEnd/>
            <a:tailEnd/>
          </a:ln>
        </p:spPr>
        <p:txBody>
          <a:bodyPr>
            <a:prstTxWarp prst="textNoShape">
              <a:avLst/>
            </a:prstTxWarp>
          </a:bodyPr>
          <a:lstStyle/>
          <a:p>
            <a:endParaRPr lang="en-US"/>
          </a:p>
        </p:txBody>
      </p:sp>
      <p:sp>
        <p:nvSpPr>
          <p:cNvPr id="75780" name="Shape 298"/>
          <p:cNvSpPr>
            <a:spLocks noChangeArrowheads="1"/>
          </p:cNvSpPr>
          <p:nvPr/>
        </p:nvSpPr>
        <p:spPr bwMode="auto">
          <a:xfrm>
            <a:off x="1108075" y="1941513"/>
            <a:ext cx="6911975" cy="1901825"/>
          </a:xfrm>
          <a:custGeom>
            <a:avLst/>
            <a:gdLst>
              <a:gd name="T0" fmla="*/ 0 w 12887"/>
              <a:gd name="T1" fmla="*/ 0 h 3028"/>
              <a:gd name="T2" fmla="*/ 12887 w 12887"/>
              <a:gd name="T3" fmla="*/ 3028 h 3028"/>
            </a:gdLst>
            <a:ahLst/>
            <a:cxnLst/>
            <a:rect l="T0" t="T1" r="T2" b="T3"/>
            <a:pathLst>
              <a:path w="12887" h="3028" extrusionOk="0">
                <a:moveTo>
                  <a:pt x="3484" y="715"/>
                </a:moveTo>
                <a:lnTo>
                  <a:pt x="3484" y="0"/>
                </a:lnTo>
                <a:lnTo>
                  <a:pt x="3754" y="0"/>
                </a:lnTo>
                <a:cubicBezTo>
                  <a:pt x="3802" y="0"/>
                  <a:pt x="3838" y="2"/>
                  <a:pt x="3863" y="6"/>
                </a:cubicBezTo>
                <a:cubicBezTo>
                  <a:pt x="3898" y="12"/>
                  <a:pt x="3928" y="23"/>
                  <a:pt x="3952" y="40"/>
                </a:cubicBezTo>
                <a:cubicBezTo>
                  <a:pt x="3975" y="56"/>
                  <a:pt x="3994" y="79"/>
                  <a:pt x="4009" y="109"/>
                </a:cubicBezTo>
                <a:cubicBezTo>
                  <a:pt x="4024" y="138"/>
                  <a:pt x="4031" y="171"/>
                  <a:pt x="4031" y="207"/>
                </a:cubicBezTo>
                <a:cubicBezTo>
                  <a:pt x="4031" y="268"/>
                  <a:pt x="4012" y="319"/>
                  <a:pt x="3973" y="361"/>
                </a:cubicBezTo>
                <a:cubicBezTo>
                  <a:pt x="3934" y="403"/>
                  <a:pt x="3864" y="424"/>
                  <a:pt x="3763" y="424"/>
                </a:cubicBezTo>
                <a:lnTo>
                  <a:pt x="3579" y="424"/>
                </a:lnTo>
                <a:lnTo>
                  <a:pt x="3579" y="715"/>
                </a:lnTo>
                <a:lnTo>
                  <a:pt x="3484" y="715"/>
                </a:lnTo>
                <a:close/>
                <a:moveTo>
                  <a:pt x="3579" y="340"/>
                </a:moveTo>
                <a:lnTo>
                  <a:pt x="3764" y="340"/>
                </a:lnTo>
                <a:cubicBezTo>
                  <a:pt x="3825" y="340"/>
                  <a:pt x="3869" y="329"/>
                  <a:pt x="3895" y="306"/>
                </a:cubicBezTo>
                <a:cubicBezTo>
                  <a:pt x="3920" y="283"/>
                  <a:pt x="3933" y="250"/>
                  <a:pt x="3933" y="209"/>
                </a:cubicBezTo>
                <a:cubicBezTo>
                  <a:pt x="3933" y="180"/>
                  <a:pt x="3925" y="154"/>
                  <a:pt x="3910" y="133"/>
                </a:cubicBezTo>
                <a:cubicBezTo>
                  <a:pt x="3895" y="112"/>
                  <a:pt x="3876" y="97"/>
                  <a:pt x="3851" y="90"/>
                </a:cubicBezTo>
                <a:cubicBezTo>
                  <a:pt x="3835" y="86"/>
                  <a:pt x="3805" y="84"/>
                  <a:pt x="3762" y="84"/>
                </a:cubicBezTo>
                <a:lnTo>
                  <a:pt x="3579" y="84"/>
                </a:lnTo>
                <a:lnTo>
                  <a:pt x="3579" y="340"/>
                </a:lnTo>
                <a:close/>
                <a:moveTo>
                  <a:pt x="4139" y="715"/>
                </a:moveTo>
                <a:lnTo>
                  <a:pt x="4139" y="197"/>
                </a:lnTo>
                <a:lnTo>
                  <a:pt x="4218" y="197"/>
                </a:lnTo>
                <a:lnTo>
                  <a:pt x="4218" y="275"/>
                </a:lnTo>
                <a:cubicBezTo>
                  <a:pt x="4239" y="238"/>
                  <a:pt x="4257" y="214"/>
                  <a:pt x="4274" y="203"/>
                </a:cubicBezTo>
                <a:cubicBezTo>
                  <a:pt x="4291" y="191"/>
                  <a:pt x="4310" y="185"/>
                  <a:pt x="4331" y="185"/>
                </a:cubicBezTo>
                <a:cubicBezTo>
                  <a:pt x="4360" y="185"/>
                  <a:pt x="4390" y="194"/>
                  <a:pt x="4421" y="213"/>
                </a:cubicBezTo>
                <a:lnTo>
                  <a:pt x="4391" y="295"/>
                </a:lnTo>
                <a:cubicBezTo>
                  <a:pt x="4369" y="282"/>
                  <a:pt x="4347" y="276"/>
                  <a:pt x="4326" y="276"/>
                </a:cubicBezTo>
                <a:cubicBezTo>
                  <a:pt x="4307" y="276"/>
                  <a:pt x="4289" y="282"/>
                  <a:pt x="4274" y="293"/>
                </a:cubicBezTo>
                <a:cubicBezTo>
                  <a:pt x="4259" y="305"/>
                  <a:pt x="4248" y="321"/>
                  <a:pt x="4242" y="341"/>
                </a:cubicBezTo>
                <a:cubicBezTo>
                  <a:pt x="4232" y="372"/>
                  <a:pt x="4227" y="407"/>
                  <a:pt x="4227" y="444"/>
                </a:cubicBezTo>
                <a:lnTo>
                  <a:pt x="4227" y="715"/>
                </a:lnTo>
                <a:lnTo>
                  <a:pt x="4139" y="715"/>
                </a:lnTo>
                <a:close/>
                <a:moveTo>
                  <a:pt x="4440" y="456"/>
                </a:moveTo>
                <a:cubicBezTo>
                  <a:pt x="4440" y="360"/>
                  <a:pt x="4467" y="289"/>
                  <a:pt x="4520" y="243"/>
                </a:cubicBezTo>
                <a:cubicBezTo>
                  <a:pt x="4565" y="204"/>
                  <a:pt x="4619" y="185"/>
                  <a:pt x="4684" y="185"/>
                </a:cubicBezTo>
                <a:cubicBezTo>
                  <a:pt x="4755" y="185"/>
                  <a:pt x="4813" y="208"/>
                  <a:pt x="4858" y="255"/>
                </a:cubicBezTo>
                <a:cubicBezTo>
                  <a:pt x="4903" y="302"/>
                  <a:pt x="4926" y="366"/>
                  <a:pt x="4926" y="449"/>
                </a:cubicBezTo>
                <a:cubicBezTo>
                  <a:pt x="4926" y="516"/>
                  <a:pt x="4916" y="568"/>
                  <a:pt x="4896" y="606"/>
                </a:cubicBezTo>
                <a:cubicBezTo>
                  <a:pt x="4876" y="645"/>
                  <a:pt x="4847" y="674"/>
                  <a:pt x="4809" y="695"/>
                </a:cubicBezTo>
                <a:cubicBezTo>
                  <a:pt x="4770" y="716"/>
                  <a:pt x="4729" y="727"/>
                  <a:pt x="4684" y="727"/>
                </a:cubicBezTo>
                <a:cubicBezTo>
                  <a:pt x="4611" y="727"/>
                  <a:pt x="4552" y="704"/>
                  <a:pt x="4507" y="657"/>
                </a:cubicBezTo>
                <a:cubicBezTo>
                  <a:pt x="4462" y="610"/>
                  <a:pt x="4440" y="543"/>
                  <a:pt x="4440" y="456"/>
                </a:cubicBezTo>
                <a:close/>
                <a:moveTo>
                  <a:pt x="4531" y="456"/>
                </a:moveTo>
                <a:cubicBezTo>
                  <a:pt x="4531" y="523"/>
                  <a:pt x="4545" y="572"/>
                  <a:pt x="4574" y="605"/>
                </a:cubicBezTo>
                <a:cubicBezTo>
                  <a:pt x="4603" y="638"/>
                  <a:pt x="4640" y="655"/>
                  <a:pt x="4684" y="655"/>
                </a:cubicBezTo>
                <a:cubicBezTo>
                  <a:pt x="4727" y="655"/>
                  <a:pt x="4763" y="638"/>
                  <a:pt x="4792" y="605"/>
                </a:cubicBezTo>
                <a:cubicBezTo>
                  <a:pt x="4821" y="572"/>
                  <a:pt x="4836" y="521"/>
                  <a:pt x="4836" y="453"/>
                </a:cubicBezTo>
                <a:cubicBezTo>
                  <a:pt x="4836" y="389"/>
                  <a:pt x="4821" y="340"/>
                  <a:pt x="4792" y="307"/>
                </a:cubicBezTo>
                <a:cubicBezTo>
                  <a:pt x="4763" y="274"/>
                  <a:pt x="4727" y="258"/>
                  <a:pt x="4684" y="258"/>
                </a:cubicBezTo>
                <a:cubicBezTo>
                  <a:pt x="4640" y="258"/>
                  <a:pt x="4603" y="274"/>
                  <a:pt x="4574" y="307"/>
                </a:cubicBezTo>
                <a:cubicBezTo>
                  <a:pt x="4545" y="340"/>
                  <a:pt x="4531" y="389"/>
                  <a:pt x="4531" y="456"/>
                </a:cubicBezTo>
                <a:close/>
                <a:moveTo>
                  <a:pt x="5013" y="758"/>
                </a:moveTo>
                <a:lnTo>
                  <a:pt x="5099" y="771"/>
                </a:lnTo>
                <a:cubicBezTo>
                  <a:pt x="5102" y="798"/>
                  <a:pt x="5112" y="817"/>
                  <a:pt x="5128" y="829"/>
                </a:cubicBezTo>
                <a:cubicBezTo>
                  <a:pt x="5150" y="845"/>
                  <a:pt x="5180" y="853"/>
                  <a:pt x="5218" y="853"/>
                </a:cubicBezTo>
                <a:cubicBezTo>
                  <a:pt x="5259" y="853"/>
                  <a:pt x="5290" y="845"/>
                  <a:pt x="5312" y="829"/>
                </a:cubicBezTo>
                <a:cubicBezTo>
                  <a:pt x="5334" y="812"/>
                  <a:pt x="5349" y="789"/>
                  <a:pt x="5357" y="760"/>
                </a:cubicBezTo>
                <a:cubicBezTo>
                  <a:pt x="5362" y="742"/>
                  <a:pt x="5364" y="704"/>
                  <a:pt x="5363" y="647"/>
                </a:cubicBezTo>
                <a:cubicBezTo>
                  <a:pt x="5325" y="692"/>
                  <a:pt x="5277" y="715"/>
                  <a:pt x="5220" y="715"/>
                </a:cubicBezTo>
                <a:cubicBezTo>
                  <a:pt x="5149" y="715"/>
                  <a:pt x="5093" y="689"/>
                  <a:pt x="5054" y="638"/>
                </a:cubicBezTo>
                <a:cubicBezTo>
                  <a:pt x="5015" y="587"/>
                  <a:pt x="4996" y="525"/>
                  <a:pt x="4996" y="453"/>
                </a:cubicBezTo>
                <a:cubicBezTo>
                  <a:pt x="4996" y="404"/>
                  <a:pt x="5005" y="358"/>
                  <a:pt x="5022" y="316"/>
                </a:cubicBezTo>
                <a:cubicBezTo>
                  <a:pt x="5040" y="274"/>
                  <a:pt x="5066" y="242"/>
                  <a:pt x="5100" y="219"/>
                </a:cubicBezTo>
                <a:cubicBezTo>
                  <a:pt x="5134" y="196"/>
                  <a:pt x="5174" y="185"/>
                  <a:pt x="5220" y="185"/>
                </a:cubicBezTo>
                <a:cubicBezTo>
                  <a:pt x="5281" y="185"/>
                  <a:pt x="5332" y="210"/>
                  <a:pt x="5372" y="259"/>
                </a:cubicBezTo>
                <a:lnTo>
                  <a:pt x="5372" y="197"/>
                </a:lnTo>
                <a:lnTo>
                  <a:pt x="5453" y="197"/>
                </a:lnTo>
                <a:lnTo>
                  <a:pt x="5453" y="645"/>
                </a:lnTo>
                <a:cubicBezTo>
                  <a:pt x="5453" y="726"/>
                  <a:pt x="5445" y="783"/>
                  <a:pt x="5428" y="817"/>
                </a:cubicBezTo>
                <a:cubicBezTo>
                  <a:pt x="5411" y="850"/>
                  <a:pt x="5385" y="877"/>
                  <a:pt x="5350" y="896"/>
                </a:cubicBezTo>
                <a:cubicBezTo>
                  <a:pt x="5314" y="916"/>
                  <a:pt x="5270" y="926"/>
                  <a:pt x="5218" y="926"/>
                </a:cubicBezTo>
                <a:cubicBezTo>
                  <a:pt x="5156" y="926"/>
                  <a:pt x="5106" y="912"/>
                  <a:pt x="5068" y="884"/>
                </a:cubicBezTo>
                <a:cubicBezTo>
                  <a:pt x="5030" y="856"/>
                  <a:pt x="5012" y="814"/>
                  <a:pt x="5013" y="758"/>
                </a:cubicBezTo>
                <a:close/>
                <a:moveTo>
                  <a:pt x="5086" y="447"/>
                </a:moveTo>
                <a:cubicBezTo>
                  <a:pt x="5086" y="515"/>
                  <a:pt x="5099" y="565"/>
                  <a:pt x="5126" y="596"/>
                </a:cubicBezTo>
                <a:cubicBezTo>
                  <a:pt x="5153" y="627"/>
                  <a:pt x="5187" y="643"/>
                  <a:pt x="5228" y="643"/>
                </a:cubicBezTo>
                <a:cubicBezTo>
                  <a:pt x="5269" y="643"/>
                  <a:pt x="5303" y="627"/>
                  <a:pt x="5330" y="596"/>
                </a:cubicBezTo>
                <a:cubicBezTo>
                  <a:pt x="5357" y="565"/>
                  <a:pt x="5371" y="516"/>
                  <a:pt x="5371" y="450"/>
                </a:cubicBezTo>
                <a:cubicBezTo>
                  <a:pt x="5371" y="386"/>
                  <a:pt x="5357" y="338"/>
                  <a:pt x="5328" y="306"/>
                </a:cubicBezTo>
                <a:cubicBezTo>
                  <a:pt x="5300" y="274"/>
                  <a:pt x="5266" y="258"/>
                  <a:pt x="5227" y="258"/>
                </a:cubicBezTo>
                <a:cubicBezTo>
                  <a:pt x="5188" y="258"/>
                  <a:pt x="5154" y="274"/>
                  <a:pt x="5127" y="305"/>
                </a:cubicBezTo>
                <a:cubicBezTo>
                  <a:pt x="5100" y="337"/>
                  <a:pt x="5086" y="384"/>
                  <a:pt x="5086" y="447"/>
                </a:cubicBezTo>
                <a:close/>
                <a:moveTo>
                  <a:pt x="5584" y="715"/>
                </a:moveTo>
                <a:lnTo>
                  <a:pt x="5584" y="197"/>
                </a:lnTo>
                <a:lnTo>
                  <a:pt x="5664" y="197"/>
                </a:lnTo>
                <a:lnTo>
                  <a:pt x="5664" y="275"/>
                </a:lnTo>
                <a:cubicBezTo>
                  <a:pt x="5684" y="238"/>
                  <a:pt x="5702" y="214"/>
                  <a:pt x="5719" y="203"/>
                </a:cubicBezTo>
                <a:cubicBezTo>
                  <a:pt x="5736" y="191"/>
                  <a:pt x="5755" y="185"/>
                  <a:pt x="5776" y="185"/>
                </a:cubicBezTo>
                <a:cubicBezTo>
                  <a:pt x="5805" y="185"/>
                  <a:pt x="5835" y="194"/>
                  <a:pt x="5866" y="213"/>
                </a:cubicBezTo>
                <a:lnTo>
                  <a:pt x="5836" y="295"/>
                </a:lnTo>
                <a:cubicBezTo>
                  <a:pt x="5815" y="282"/>
                  <a:pt x="5793" y="276"/>
                  <a:pt x="5771" y="276"/>
                </a:cubicBezTo>
                <a:cubicBezTo>
                  <a:pt x="5752" y="276"/>
                  <a:pt x="5735" y="282"/>
                  <a:pt x="5720" y="293"/>
                </a:cubicBezTo>
                <a:cubicBezTo>
                  <a:pt x="5705" y="305"/>
                  <a:pt x="5694" y="321"/>
                  <a:pt x="5687" y="341"/>
                </a:cubicBezTo>
                <a:cubicBezTo>
                  <a:pt x="5677" y="372"/>
                  <a:pt x="5672" y="407"/>
                  <a:pt x="5672" y="444"/>
                </a:cubicBezTo>
                <a:lnTo>
                  <a:pt x="5672" y="715"/>
                </a:lnTo>
                <a:lnTo>
                  <a:pt x="5584" y="715"/>
                </a:lnTo>
                <a:close/>
                <a:moveTo>
                  <a:pt x="6257" y="651"/>
                </a:moveTo>
                <a:cubicBezTo>
                  <a:pt x="6224" y="679"/>
                  <a:pt x="6193" y="699"/>
                  <a:pt x="6163" y="710"/>
                </a:cubicBezTo>
                <a:cubicBezTo>
                  <a:pt x="6133" y="721"/>
                  <a:pt x="6101" y="727"/>
                  <a:pt x="6066" y="727"/>
                </a:cubicBezTo>
                <a:cubicBezTo>
                  <a:pt x="6009" y="727"/>
                  <a:pt x="5965" y="713"/>
                  <a:pt x="5935" y="685"/>
                </a:cubicBezTo>
                <a:cubicBezTo>
                  <a:pt x="5904" y="658"/>
                  <a:pt x="5889" y="622"/>
                  <a:pt x="5889" y="579"/>
                </a:cubicBezTo>
                <a:cubicBezTo>
                  <a:pt x="5889" y="554"/>
                  <a:pt x="5895" y="530"/>
                  <a:pt x="5906" y="509"/>
                </a:cubicBezTo>
                <a:cubicBezTo>
                  <a:pt x="5917" y="488"/>
                  <a:pt x="5932" y="471"/>
                  <a:pt x="5951" y="458"/>
                </a:cubicBezTo>
                <a:cubicBezTo>
                  <a:pt x="5970" y="445"/>
                  <a:pt x="5991" y="436"/>
                  <a:pt x="6015" y="430"/>
                </a:cubicBezTo>
                <a:cubicBezTo>
                  <a:pt x="6032" y="425"/>
                  <a:pt x="6058" y="421"/>
                  <a:pt x="6093" y="416"/>
                </a:cubicBezTo>
                <a:cubicBezTo>
                  <a:pt x="6164" y="408"/>
                  <a:pt x="6216" y="398"/>
                  <a:pt x="6250" y="386"/>
                </a:cubicBezTo>
                <a:cubicBezTo>
                  <a:pt x="6250" y="374"/>
                  <a:pt x="6250" y="366"/>
                  <a:pt x="6250" y="363"/>
                </a:cubicBezTo>
                <a:cubicBezTo>
                  <a:pt x="6250" y="328"/>
                  <a:pt x="6242" y="303"/>
                  <a:pt x="6225" y="288"/>
                </a:cubicBezTo>
                <a:cubicBezTo>
                  <a:pt x="6202" y="268"/>
                  <a:pt x="6169" y="258"/>
                  <a:pt x="6125" y="258"/>
                </a:cubicBezTo>
                <a:cubicBezTo>
                  <a:pt x="6084" y="258"/>
                  <a:pt x="6053" y="265"/>
                  <a:pt x="6033" y="280"/>
                </a:cubicBezTo>
                <a:cubicBezTo>
                  <a:pt x="6014" y="294"/>
                  <a:pt x="5999" y="319"/>
                  <a:pt x="5990" y="356"/>
                </a:cubicBezTo>
                <a:lnTo>
                  <a:pt x="5904" y="345"/>
                </a:lnTo>
                <a:cubicBezTo>
                  <a:pt x="5912" y="308"/>
                  <a:pt x="5925" y="279"/>
                  <a:pt x="5942" y="256"/>
                </a:cubicBezTo>
                <a:cubicBezTo>
                  <a:pt x="5960" y="233"/>
                  <a:pt x="5986" y="216"/>
                  <a:pt x="6020" y="203"/>
                </a:cubicBezTo>
                <a:cubicBezTo>
                  <a:pt x="6054" y="191"/>
                  <a:pt x="6093" y="185"/>
                  <a:pt x="6138" y="185"/>
                </a:cubicBezTo>
                <a:cubicBezTo>
                  <a:pt x="6182" y="185"/>
                  <a:pt x="6218" y="190"/>
                  <a:pt x="6246" y="201"/>
                </a:cubicBezTo>
                <a:cubicBezTo>
                  <a:pt x="6273" y="211"/>
                  <a:pt x="6294" y="224"/>
                  <a:pt x="6307" y="240"/>
                </a:cubicBezTo>
                <a:cubicBezTo>
                  <a:pt x="6320" y="256"/>
                  <a:pt x="6329" y="276"/>
                  <a:pt x="6334" y="300"/>
                </a:cubicBezTo>
                <a:cubicBezTo>
                  <a:pt x="6337" y="315"/>
                  <a:pt x="6338" y="342"/>
                  <a:pt x="6338" y="381"/>
                </a:cubicBezTo>
                <a:lnTo>
                  <a:pt x="6338" y="498"/>
                </a:lnTo>
                <a:cubicBezTo>
                  <a:pt x="6338" y="580"/>
                  <a:pt x="6340" y="632"/>
                  <a:pt x="6344" y="653"/>
                </a:cubicBezTo>
                <a:cubicBezTo>
                  <a:pt x="6348" y="675"/>
                  <a:pt x="6355" y="696"/>
                  <a:pt x="6366" y="715"/>
                </a:cubicBezTo>
                <a:lnTo>
                  <a:pt x="6274" y="715"/>
                </a:lnTo>
                <a:cubicBezTo>
                  <a:pt x="6265" y="697"/>
                  <a:pt x="6260" y="676"/>
                  <a:pt x="6257" y="651"/>
                </a:cubicBezTo>
                <a:close/>
                <a:moveTo>
                  <a:pt x="6250" y="455"/>
                </a:moveTo>
                <a:cubicBezTo>
                  <a:pt x="6218" y="468"/>
                  <a:pt x="6170" y="479"/>
                  <a:pt x="6106" y="488"/>
                </a:cubicBezTo>
                <a:cubicBezTo>
                  <a:pt x="6070" y="493"/>
                  <a:pt x="6044" y="499"/>
                  <a:pt x="6029" y="506"/>
                </a:cubicBezTo>
                <a:cubicBezTo>
                  <a:pt x="6014" y="513"/>
                  <a:pt x="6003" y="522"/>
                  <a:pt x="5995" y="534"/>
                </a:cubicBezTo>
                <a:cubicBezTo>
                  <a:pt x="5986" y="547"/>
                  <a:pt x="5982" y="561"/>
                  <a:pt x="5982" y="576"/>
                </a:cubicBezTo>
                <a:cubicBezTo>
                  <a:pt x="5982" y="599"/>
                  <a:pt x="5991" y="619"/>
                  <a:pt x="6009" y="635"/>
                </a:cubicBezTo>
                <a:cubicBezTo>
                  <a:pt x="6027" y="650"/>
                  <a:pt x="6053" y="658"/>
                  <a:pt x="6087" y="658"/>
                </a:cubicBezTo>
                <a:cubicBezTo>
                  <a:pt x="6121" y="658"/>
                  <a:pt x="6151" y="651"/>
                  <a:pt x="6177" y="636"/>
                </a:cubicBezTo>
                <a:cubicBezTo>
                  <a:pt x="6204" y="621"/>
                  <a:pt x="6223" y="601"/>
                  <a:pt x="6235" y="575"/>
                </a:cubicBezTo>
                <a:cubicBezTo>
                  <a:pt x="6245" y="555"/>
                  <a:pt x="6250" y="526"/>
                  <a:pt x="6250" y="487"/>
                </a:cubicBezTo>
                <a:lnTo>
                  <a:pt x="6250" y="455"/>
                </a:lnTo>
                <a:close/>
                <a:moveTo>
                  <a:pt x="6475" y="715"/>
                </a:moveTo>
                <a:lnTo>
                  <a:pt x="6475" y="197"/>
                </a:lnTo>
                <a:lnTo>
                  <a:pt x="6553" y="197"/>
                </a:lnTo>
                <a:lnTo>
                  <a:pt x="6553" y="270"/>
                </a:lnTo>
                <a:cubicBezTo>
                  <a:pt x="6570" y="244"/>
                  <a:pt x="6591" y="223"/>
                  <a:pt x="6618" y="208"/>
                </a:cubicBezTo>
                <a:cubicBezTo>
                  <a:pt x="6645" y="193"/>
                  <a:pt x="6676" y="185"/>
                  <a:pt x="6710" y="185"/>
                </a:cubicBezTo>
                <a:cubicBezTo>
                  <a:pt x="6749" y="185"/>
                  <a:pt x="6780" y="193"/>
                  <a:pt x="6805" y="209"/>
                </a:cubicBezTo>
                <a:cubicBezTo>
                  <a:pt x="6830" y="225"/>
                  <a:pt x="6847" y="247"/>
                  <a:pt x="6857" y="276"/>
                </a:cubicBezTo>
                <a:cubicBezTo>
                  <a:pt x="6898" y="215"/>
                  <a:pt x="6951" y="185"/>
                  <a:pt x="7017" y="185"/>
                </a:cubicBezTo>
                <a:cubicBezTo>
                  <a:pt x="7068" y="185"/>
                  <a:pt x="7108" y="199"/>
                  <a:pt x="7136" y="228"/>
                </a:cubicBezTo>
                <a:cubicBezTo>
                  <a:pt x="7163" y="256"/>
                  <a:pt x="7177" y="300"/>
                  <a:pt x="7177" y="359"/>
                </a:cubicBezTo>
                <a:lnTo>
                  <a:pt x="7177" y="715"/>
                </a:lnTo>
                <a:lnTo>
                  <a:pt x="7090" y="715"/>
                </a:lnTo>
                <a:lnTo>
                  <a:pt x="7090" y="389"/>
                </a:lnTo>
                <a:cubicBezTo>
                  <a:pt x="7090" y="354"/>
                  <a:pt x="7087" y="328"/>
                  <a:pt x="7081" y="313"/>
                </a:cubicBezTo>
                <a:cubicBezTo>
                  <a:pt x="7076" y="298"/>
                  <a:pt x="7065" y="285"/>
                  <a:pt x="7050" y="275"/>
                </a:cubicBezTo>
                <a:cubicBezTo>
                  <a:pt x="7035" y="266"/>
                  <a:pt x="7018" y="261"/>
                  <a:pt x="6998" y="261"/>
                </a:cubicBezTo>
                <a:cubicBezTo>
                  <a:pt x="6961" y="261"/>
                  <a:pt x="6931" y="273"/>
                  <a:pt x="6907" y="298"/>
                </a:cubicBezTo>
                <a:cubicBezTo>
                  <a:pt x="6883" y="322"/>
                  <a:pt x="6871" y="361"/>
                  <a:pt x="6871" y="414"/>
                </a:cubicBezTo>
                <a:lnTo>
                  <a:pt x="6871" y="715"/>
                </a:lnTo>
                <a:lnTo>
                  <a:pt x="6783" y="715"/>
                </a:lnTo>
                <a:lnTo>
                  <a:pt x="6783" y="378"/>
                </a:lnTo>
                <a:cubicBezTo>
                  <a:pt x="6783" y="339"/>
                  <a:pt x="6776" y="310"/>
                  <a:pt x="6761" y="291"/>
                </a:cubicBezTo>
                <a:cubicBezTo>
                  <a:pt x="6747" y="271"/>
                  <a:pt x="6724" y="261"/>
                  <a:pt x="6691" y="261"/>
                </a:cubicBezTo>
                <a:cubicBezTo>
                  <a:pt x="6666" y="261"/>
                  <a:pt x="6643" y="268"/>
                  <a:pt x="6622" y="281"/>
                </a:cubicBezTo>
                <a:cubicBezTo>
                  <a:pt x="6601" y="294"/>
                  <a:pt x="6586" y="313"/>
                  <a:pt x="6577" y="338"/>
                </a:cubicBezTo>
                <a:cubicBezTo>
                  <a:pt x="6567" y="363"/>
                  <a:pt x="6562" y="399"/>
                  <a:pt x="6562" y="446"/>
                </a:cubicBezTo>
                <a:lnTo>
                  <a:pt x="6562" y="715"/>
                </a:lnTo>
                <a:lnTo>
                  <a:pt x="6475" y="715"/>
                </a:lnTo>
                <a:close/>
                <a:moveTo>
                  <a:pt x="7308" y="715"/>
                </a:moveTo>
                <a:lnTo>
                  <a:pt x="7308" y="197"/>
                </a:lnTo>
                <a:lnTo>
                  <a:pt x="7386" y="197"/>
                </a:lnTo>
                <a:lnTo>
                  <a:pt x="7386" y="270"/>
                </a:lnTo>
                <a:cubicBezTo>
                  <a:pt x="7403" y="244"/>
                  <a:pt x="7424" y="223"/>
                  <a:pt x="7451" y="208"/>
                </a:cubicBezTo>
                <a:cubicBezTo>
                  <a:pt x="7478" y="193"/>
                  <a:pt x="7509" y="185"/>
                  <a:pt x="7543" y="185"/>
                </a:cubicBezTo>
                <a:cubicBezTo>
                  <a:pt x="7582" y="185"/>
                  <a:pt x="7613" y="193"/>
                  <a:pt x="7638" y="209"/>
                </a:cubicBezTo>
                <a:cubicBezTo>
                  <a:pt x="7663" y="225"/>
                  <a:pt x="7680" y="247"/>
                  <a:pt x="7690" y="276"/>
                </a:cubicBezTo>
                <a:cubicBezTo>
                  <a:pt x="7731" y="215"/>
                  <a:pt x="7784" y="185"/>
                  <a:pt x="7850" y="185"/>
                </a:cubicBezTo>
                <a:cubicBezTo>
                  <a:pt x="7901" y="185"/>
                  <a:pt x="7941" y="199"/>
                  <a:pt x="7969" y="228"/>
                </a:cubicBezTo>
                <a:cubicBezTo>
                  <a:pt x="7996" y="256"/>
                  <a:pt x="8010" y="300"/>
                  <a:pt x="8010" y="359"/>
                </a:cubicBezTo>
                <a:lnTo>
                  <a:pt x="8010" y="715"/>
                </a:lnTo>
                <a:lnTo>
                  <a:pt x="7923" y="715"/>
                </a:lnTo>
                <a:lnTo>
                  <a:pt x="7923" y="389"/>
                </a:lnTo>
                <a:cubicBezTo>
                  <a:pt x="7923" y="354"/>
                  <a:pt x="7920" y="328"/>
                  <a:pt x="7914" y="313"/>
                </a:cubicBezTo>
                <a:cubicBezTo>
                  <a:pt x="7909" y="298"/>
                  <a:pt x="7898" y="285"/>
                  <a:pt x="7883" y="275"/>
                </a:cubicBezTo>
                <a:cubicBezTo>
                  <a:pt x="7868" y="266"/>
                  <a:pt x="7851" y="261"/>
                  <a:pt x="7831" y="261"/>
                </a:cubicBezTo>
                <a:cubicBezTo>
                  <a:pt x="7794" y="261"/>
                  <a:pt x="7764" y="273"/>
                  <a:pt x="7740" y="298"/>
                </a:cubicBezTo>
                <a:cubicBezTo>
                  <a:pt x="7716" y="322"/>
                  <a:pt x="7704" y="361"/>
                  <a:pt x="7704" y="414"/>
                </a:cubicBezTo>
                <a:lnTo>
                  <a:pt x="7704" y="715"/>
                </a:lnTo>
                <a:lnTo>
                  <a:pt x="7616" y="715"/>
                </a:lnTo>
                <a:lnTo>
                  <a:pt x="7616" y="378"/>
                </a:lnTo>
                <a:cubicBezTo>
                  <a:pt x="7616" y="339"/>
                  <a:pt x="7609" y="310"/>
                  <a:pt x="7594" y="291"/>
                </a:cubicBezTo>
                <a:cubicBezTo>
                  <a:pt x="7580" y="271"/>
                  <a:pt x="7557" y="261"/>
                  <a:pt x="7524" y="261"/>
                </a:cubicBezTo>
                <a:cubicBezTo>
                  <a:pt x="7499" y="261"/>
                  <a:pt x="7476" y="268"/>
                  <a:pt x="7455" y="281"/>
                </a:cubicBezTo>
                <a:cubicBezTo>
                  <a:pt x="7434" y="294"/>
                  <a:pt x="7419" y="313"/>
                  <a:pt x="7410" y="338"/>
                </a:cubicBezTo>
                <a:cubicBezTo>
                  <a:pt x="7400" y="363"/>
                  <a:pt x="7395" y="399"/>
                  <a:pt x="7395" y="446"/>
                </a:cubicBezTo>
                <a:lnTo>
                  <a:pt x="7395" y="715"/>
                </a:lnTo>
                <a:lnTo>
                  <a:pt x="7308" y="715"/>
                </a:lnTo>
                <a:close/>
                <a:moveTo>
                  <a:pt x="8141" y="101"/>
                </a:moveTo>
                <a:lnTo>
                  <a:pt x="8141" y="0"/>
                </a:lnTo>
                <a:lnTo>
                  <a:pt x="8229" y="0"/>
                </a:lnTo>
                <a:lnTo>
                  <a:pt x="8229" y="101"/>
                </a:lnTo>
                <a:lnTo>
                  <a:pt x="8141" y="101"/>
                </a:lnTo>
                <a:close/>
                <a:moveTo>
                  <a:pt x="8141" y="715"/>
                </a:moveTo>
                <a:lnTo>
                  <a:pt x="8141" y="197"/>
                </a:lnTo>
                <a:lnTo>
                  <a:pt x="8229" y="197"/>
                </a:lnTo>
                <a:lnTo>
                  <a:pt x="8229" y="715"/>
                </a:lnTo>
                <a:lnTo>
                  <a:pt x="8141" y="715"/>
                </a:lnTo>
                <a:close/>
                <a:moveTo>
                  <a:pt x="8363" y="715"/>
                </a:moveTo>
                <a:lnTo>
                  <a:pt x="8363" y="197"/>
                </a:lnTo>
                <a:lnTo>
                  <a:pt x="8442" y="197"/>
                </a:lnTo>
                <a:lnTo>
                  <a:pt x="8442" y="270"/>
                </a:lnTo>
                <a:cubicBezTo>
                  <a:pt x="8480" y="213"/>
                  <a:pt x="8535" y="185"/>
                  <a:pt x="8607" y="185"/>
                </a:cubicBezTo>
                <a:cubicBezTo>
                  <a:pt x="8638" y="185"/>
                  <a:pt x="8667" y="191"/>
                  <a:pt x="8693" y="202"/>
                </a:cubicBezTo>
                <a:cubicBezTo>
                  <a:pt x="8719" y="213"/>
                  <a:pt x="8739" y="228"/>
                  <a:pt x="8752" y="246"/>
                </a:cubicBezTo>
                <a:cubicBezTo>
                  <a:pt x="8765" y="264"/>
                  <a:pt x="8774" y="286"/>
                  <a:pt x="8779" y="311"/>
                </a:cubicBezTo>
                <a:cubicBezTo>
                  <a:pt x="8782" y="327"/>
                  <a:pt x="8784" y="355"/>
                  <a:pt x="8784" y="396"/>
                </a:cubicBezTo>
                <a:lnTo>
                  <a:pt x="8784" y="715"/>
                </a:lnTo>
                <a:lnTo>
                  <a:pt x="8696" y="715"/>
                </a:lnTo>
                <a:lnTo>
                  <a:pt x="8696" y="400"/>
                </a:lnTo>
                <a:cubicBezTo>
                  <a:pt x="8696" y="364"/>
                  <a:pt x="8693" y="337"/>
                  <a:pt x="8686" y="320"/>
                </a:cubicBezTo>
                <a:cubicBezTo>
                  <a:pt x="8679" y="302"/>
                  <a:pt x="8667" y="288"/>
                  <a:pt x="8650" y="277"/>
                </a:cubicBezTo>
                <a:cubicBezTo>
                  <a:pt x="8633" y="266"/>
                  <a:pt x="8612" y="261"/>
                  <a:pt x="8588" y="261"/>
                </a:cubicBezTo>
                <a:cubicBezTo>
                  <a:pt x="8551" y="261"/>
                  <a:pt x="8518" y="273"/>
                  <a:pt x="8491" y="297"/>
                </a:cubicBezTo>
                <a:cubicBezTo>
                  <a:pt x="8464" y="321"/>
                  <a:pt x="8451" y="366"/>
                  <a:pt x="8451" y="432"/>
                </a:cubicBezTo>
                <a:lnTo>
                  <a:pt x="8451" y="715"/>
                </a:lnTo>
                <a:lnTo>
                  <a:pt x="8363" y="715"/>
                </a:lnTo>
                <a:close/>
                <a:moveTo>
                  <a:pt x="8903" y="758"/>
                </a:moveTo>
                <a:lnTo>
                  <a:pt x="8988" y="771"/>
                </a:lnTo>
                <a:cubicBezTo>
                  <a:pt x="8992" y="798"/>
                  <a:pt x="9002" y="817"/>
                  <a:pt x="9018" y="829"/>
                </a:cubicBezTo>
                <a:cubicBezTo>
                  <a:pt x="9040" y="845"/>
                  <a:pt x="9070" y="853"/>
                  <a:pt x="9107" y="853"/>
                </a:cubicBezTo>
                <a:cubicBezTo>
                  <a:pt x="9148" y="853"/>
                  <a:pt x="9179" y="845"/>
                  <a:pt x="9202" y="829"/>
                </a:cubicBezTo>
                <a:cubicBezTo>
                  <a:pt x="9224" y="812"/>
                  <a:pt x="9239" y="789"/>
                  <a:pt x="9247" y="760"/>
                </a:cubicBezTo>
                <a:cubicBezTo>
                  <a:pt x="9251" y="742"/>
                  <a:pt x="9253" y="704"/>
                  <a:pt x="9253" y="647"/>
                </a:cubicBezTo>
                <a:cubicBezTo>
                  <a:pt x="9214" y="692"/>
                  <a:pt x="9166" y="715"/>
                  <a:pt x="9109" y="715"/>
                </a:cubicBezTo>
                <a:cubicBezTo>
                  <a:pt x="9038" y="715"/>
                  <a:pt x="8983" y="689"/>
                  <a:pt x="8944" y="638"/>
                </a:cubicBezTo>
                <a:cubicBezTo>
                  <a:pt x="8905" y="587"/>
                  <a:pt x="8885" y="525"/>
                  <a:pt x="8885" y="453"/>
                </a:cubicBezTo>
                <a:cubicBezTo>
                  <a:pt x="8885" y="404"/>
                  <a:pt x="8894" y="358"/>
                  <a:pt x="8912" y="316"/>
                </a:cubicBezTo>
                <a:cubicBezTo>
                  <a:pt x="8930" y="274"/>
                  <a:pt x="8956" y="242"/>
                  <a:pt x="8990" y="219"/>
                </a:cubicBezTo>
                <a:cubicBezTo>
                  <a:pt x="9024" y="196"/>
                  <a:pt x="9064" y="185"/>
                  <a:pt x="9110" y="185"/>
                </a:cubicBezTo>
                <a:cubicBezTo>
                  <a:pt x="9171" y="185"/>
                  <a:pt x="9222" y="210"/>
                  <a:pt x="9261" y="259"/>
                </a:cubicBezTo>
                <a:lnTo>
                  <a:pt x="9261" y="197"/>
                </a:lnTo>
                <a:lnTo>
                  <a:pt x="9342" y="197"/>
                </a:lnTo>
                <a:lnTo>
                  <a:pt x="9342" y="645"/>
                </a:lnTo>
                <a:cubicBezTo>
                  <a:pt x="9342" y="726"/>
                  <a:pt x="9334" y="783"/>
                  <a:pt x="9318" y="817"/>
                </a:cubicBezTo>
                <a:cubicBezTo>
                  <a:pt x="9301" y="850"/>
                  <a:pt x="9275" y="877"/>
                  <a:pt x="9239" y="896"/>
                </a:cubicBezTo>
                <a:cubicBezTo>
                  <a:pt x="9204" y="916"/>
                  <a:pt x="9160" y="926"/>
                  <a:pt x="9108" y="926"/>
                </a:cubicBezTo>
                <a:cubicBezTo>
                  <a:pt x="9046" y="926"/>
                  <a:pt x="8996" y="912"/>
                  <a:pt x="8958" y="884"/>
                </a:cubicBezTo>
                <a:cubicBezTo>
                  <a:pt x="8920" y="856"/>
                  <a:pt x="8902" y="814"/>
                  <a:pt x="8903" y="758"/>
                </a:cubicBezTo>
                <a:close/>
                <a:moveTo>
                  <a:pt x="8976" y="447"/>
                </a:moveTo>
                <a:cubicBezTo>
                  <a:pt x="8976" y="515"/>
                  <a:pt x="8989" y="565"/>
                  <a:pt x="9016" y="596"/>
                </a:cubicBezTo>
                <a:cubicBezTo>
                  <a:pt x="9043" y="627"/>
                  <a:pt x="9077" y="643"/>
                  <a:pt x="9118" y="643"/>
                </a:cubicBezTo>
                <a:cubicBezTo>
                  <a:pt x="9158" y="643"/>
                  <a:pt x="9192" y="627"/>
                  <a:pt x="9219" y="596"/>
                </a:cubicBezTo>
                <a:cubicBezTo>
                  <a:pt x="9246" y="565"/>
                  <a:pt x="9260" y="516"/>
                  <a:pt x="9260" y="450"/>
                </a:cubicBezTo>
                <a:cubicBezTo>
                  <a:pt x="9260" y="386"/>
                  <a:pt x="9246" y="338"/>
                  <a:pt x="9218" y="306"/>
                </a:cubicBezTo>
                <a:cubicBezTo>
                  <a:pt x="9190" y="274"/>
                  <a:pt x="9156" y="258"/>
                  <a:pt x="9116" y="258"/>
                </a:cubicBezTo>
                <a:cubicBezTo>
                  <a:pt x="9077" y="258"/>
                  <a:pt x="9044" y="274"/>
                  <a:pt x="9017" y="305"/>
                </a:cubicBezTo>
                <a:cubicBezTo>
                  <a:pt x="8990" y="337"/>
                  <a:pt x="8976" y="384"/>
                  <a:pt x="8976" y="447"/>
                </a:cubicBezTo>
                <a:close/>
              </a:path>
              <a:path w="12887" h="3028" extrusionOk="0">
                <a:moveTo>
                  <a:pt x="0" y="1865"/>
                </a:moveTo>
                <a:lnTo>
                  <a:pt x="0" y="1149"/>
                </a:lnTo>
                <a:lnTo>
                  <a:pt x="317" y="1149"/>
                </a:lnTo>
                <a:cubicBezTo>
                  <a:pt x="381" y="1149"/>
                  <a:pt x="429" y="1156"/>
                  <a:pt x="462" y="1169"/>
                </a:cubicBezTo>
                <a:cubicBezTo>
                  <a:pt x="495" y="1182"/>
                  <a:pt x="522" y="1204"/>
                  <a:pt x="542" y="1237"/>
                </a:cubicBezTo>
                <a:cubicBezTo>
                  <a:pt x="562" y="1270"/>
                  <a:pt x="572" y="1306"/>
                  <a:pt x="572" y="1345"/>
                </a:cubicBezTo>
                <a:cubicBezTo>
                  <a:pt x="572" y="1396"/>
                  <a:pt x="555" y="1438"/>
                  <a:pt x="522" y="1473"/>
                </a:cubicBezTo>
                <a:cubicBezTo>
                  <a:pt x="489" y="1508"/>
                  <a:pt x="439" y="1530"/>
                  <a:pt x="370" y="1540"/>
                </a:cubicBezTo>
                <a:cubicBezTo>
                  <a:pt x="395" y="1552"/>
                  <a:pt x="414" y="1564"/>
                  <a:pt x="427" y="1575"/>
                </a:cubicBezTo>
                <a:cubicBezTo>
                  <a:pt x="455" y="1600"/>
                  <a:pt x="481" y="1632"/>
                  <a:pt x="506" y="1670"/>
                </a:cubicBezTo>
                <a:lnTo>
                  <a:pt x="630" y="1865"/>
                </a:lnTo>
                <a:lnTo>
                  <a:pt x="511" y="1865"/>
                </a:lnTo>
                <a:lnTo>
                  <a:pt x="416" y="1716"/>
                </a:lnTo>
                <a:cubicBezTo>
                  <a:pt x="389" y="1673"/>
                  <a:pt x="366" y="1641"/>
                  <a:pt x="348" y="1618"/>
                </a:cubicBezTo>
                <a:cubicBezTo>
                  <a:pt x="330" y="1595"/>
                  <a:pt x="314" y="1579"/>
                  <a:pt x="300" y="1570"/>
                </a:cubicBezTo>
                <a:cubicBezTo>
                  <a:pt x="286" y="1561"/>
                  <a:pt x="272" y="1554"/>
                  <a:pt x="257" y="1551"/>
                </a:cubicBezTo>
                <a:cubicBezTo>
                  <a:pt x="246" y="1548"/>
                  <a:pt x="229" y="1547"/>
                  <a:pt x="204" y="1547"/>
                </a:cubicBezTo>
                <a:lnTo>
                  <a:pt x="94" y="1547"/>
                </a:lnTo>
                <a:lnTo>
                  <a:pt x="94" y="1865"/>
                </a:lnTo>
                <a:lnTo>
                  <a:pt x="0" y="1865"/>
                </a:lnTo>
                <a:close/>
                <a:moveTo>
                  <a:pt x="94" y="1465"/>
                </a:moveTo>
                <a:lnTo>
                  <a:pt x="298" y="1465"/>
                </a:lnTo>
                <a:cubicBezTo>
                  <a:pt x="341" y="1465"/>
                  <a:pt x="375" y="1461"/>
                  <a:pt x="399" y="1452"/>
                </a:cubicBezTo>
                <a:cubicBezTo>
                  <a:pt x="424" y="1443"/>
                  <a:pt x="442" y="1428"/>
                  <a:pt x="455" y="1409"/>
                </a:cubicBezTo>
                <a:cubicBezTo>
                  <a:pt x="468" y="1389"/>
                  <a:pt x="474" y="1368"/>
                  <a:pt x="474" y="1345"/>
                </a:cubicBezTo>
                <a:cubicBezTo>
                  <a:pt x="474" y="1311"/>
                  <a:pt x="462" y="1283"/>
                  <a:pt x="437" y="1261"/>
                </a:cubicBezTo>
                <a:cubicBezTo>
                  <a:pt x="412" y="1240"/>
                  <a:pt x="374" y="1229"/>
                  <a:pt x="321" y="1229"/>
                </a:cubicBezTo>
                <a:lnTo>
                  <a:pt x="94" y="1229"/>
                </a:lnTo>
                <a:lnTo>
                  <a:pt x="94" y="1465"/>
                </a:lnTo>
                <a:close/>
                <a:moveTo>
                  <a:pt x="1064" y="1698"/>
                </a:moveTo>
                <a:lnTo>
                  <a:pt x="1155" y="1709"/>
                </a:lnTo>
                <a:cubicBezTo>
                  <a:pt x="1140" y="1762"/>
                  <a:pt x="1114" y="1804"/>
                  <a:pt x="1075" y="1833"/>
                </a:cubicBezTo>
                <a:cubicBezTo>
                  <a:pt x="1036" y="1862"/>
                  <a:pt x="987" y="1877"/>
                  <a:pt x="927" y="1877"/>
                </a:cubicBezTo>
                <a:cubicBezTo>
                  <a:pt x="851" y="1877"/>
                  <a:pt x="791" y="1854"/>
                  <a:pt x="746" y="1807"/>
                </a:cubicBezTo>
                <a:cubicBezTo>
                  <a:pt x="702" y="1760"/>
                  <a:pt x="680" y="1695"/>
                  <a:pt x="680" y="1610"/>
                </a:cubicBezTo>
                <a:cubicBezTo>
                  <a:pt x="680" y="1523"/>
                  <a:pt x="702" y="1455"/>
                  <a:pt x="747" y="1407"/>
                </a:cubicBezTo>
                <a:cubicBezTo>
                  <a:pt x="792" y="1359"/>
                  <a:pt x="850" y="1335"/>
                  <a:pt x="922" y="1335"/>
                </a:cubicBezTo>
                <a:cubicBezTo>
                  <a:pt x="991" y="1335"/>
                  <a:pt x="1048" y="1359"/>
                  <a:pt x="1092" y="1406"/>
                </a:cubicBezTo>
                <a:cubicBezTo>
                  <a:pt x="1136" y="1453"/>
                  <a:pt x="1158" y="1520"/>
                  <a:pt x="1158" y="1605"/>
                </a:cubicBezTo>
                <a:cubicBezTo>
                  <a:pt x="1158" y="1610"/>
                  <a:pt x="1158" y="1618"/>
                  <a:pt x="1157" y="1628"/>
                </a:cubicBezTo>
                <a:lnTo>
                  <a:pt x="770" y="1628"/>
                </a:lnTo>
                <a:cubicBezTo>
                  <a:pt x="773" y="1685"/>
                  <a:pt x="790" y="1729"/>
                  <a:pt x="819" y="1759"/>
                </a:cubicBezTo>
                <a:cubicBezTo>
                  <a:pt x="848" y="1790"/>
                  <a:pt x="884" y="1805"/>
                  <a:pt x="927" y="1805"/>
                </a:cubicBezTo>
                <a:cubicBezTo>
                  <a:pt x="960" y="1805"/>
                  <a:pt x="987" y="1796"/>
                  <a:pt x="1010" y="1779"/>
                </a:cubicBezTo>
                <a:cubicBezTo>
                  <a:pt x="1033" y="1762"/>
                  <a:pt x="1051" y="1735"/>
                  <a:pt x="1064" y="1698"/>
                </a:cubicBezTo>
                <a:close/>
                <a:moveTo>
                  <a:pt x="775" y="1556"/>
                </a:moveTo>
                <a:lnTo>
                  <a:pt x="1065" y="1556"/>
                </a:lnTo>
                <a:cubicBezTo>
                  <a:pt x="1061" y="1513"/>
                  <a:pt x="1050" y="1480"/>
                  <a:pt x="1032" y="1458"/>
                </a:cubicBezTo>
                <a:cubicBezTo>
                  <a:pt x="1004" y="1424"/>
                  <a:pt x="968" y="1407"/>
                  <a:pt x="923" y="1407"/>
                </a:cubicBezTo>
                <a:cubicBezTo>
                  <a:pt x="882" y="1407"/>
                  <a:pt x="848" y="1421"/>
                  <a:pt x="821" y="1448"/>
                </a:cubicBezTo>
                <a:cubicBezTo>
                  <a:pt x="794" y="1475"/>
                  <a:pt x="778" y="1511"/>
                  <a:pt x="775" y="1556"/>
                </a:cubicBezTo>
                <a:close/>
                <a:moveTo>
                  <a:pt x="1286" y="1865"/>
                </a:moveTo>
                <a:lnTo>
                  <a:pt x="1286" y="1415"/>
                </a:lnTo>
                <a:lnTo>
                  <a:pt x="1208" y="1415"/>
                </a:lnTo>
                <a:lnTo>
                  <a:pt x="1208" y="1347"/>
                </a:lnTo>
                <a:lnTo>
                  <a:pt x="1286" y="1347"/>
                </a:lnTo>
                <a:lnTo>
                  <a:pt x="1286" y="1291"/>
                </a:lnTo>
                <a:cubicBezTo>
                  <a:pt x="1286" y="1256"/>
                  <a:pt x="1289" y="1231"/>
                  <a:pt x="1295" y="1214"/>
                </a:cubicBezTo>
                <a:cubicBezTo>
                  <a:pt x="1304" y="1191"/>
                  <a:pt x="1319" y="1173"/>
                  <a:pt x="1340" y="1159"/>
                </a:cubicBezTo>
                <a:cubicBezTo>
                  <a:pt x="1361" y="1144"/>
                  <a:pt x="1391" y="1137"/>
                  <a:pt x="1430" y="1137"/>
                </a:cubicBezTo>
                <a:cubicBezTo>
                  <a:pt x="1455" y="1137"/>
                  <a:pt x="1482" y="1140"/>
                  <a:pt x="1512" y="1146"/>
                </a:cubicBezTo>
                <a:lnTo>
                  <a:pt x="1499" y="1223"/>
                </a:lnTo>
                <a:cubicBezTo>
                  <a:pt x="1480" y="1220"/>
                  <a:pt x="1463" y="1218"/>
                  <a:pt x="1447" y="1218"/>
                </a:cubicBezTo>
                <a:cubicBezTo>
                  <a:pt x="1420" y="1218"/>
                  <a:pt x="1401" y="1224"/>
                  <a:pt x="1390" y="1235"/>
                </a:cubicBezTo>
                <a:cubicBezTo>
                  <a:pt x="1379" y="1246"/>
                  <a:pt x="1374" y="1268"/>
                  <a:pt x="1374" y="1299"/>
                </a:cubicBezTo>
                <a:lnTo>
                  <a:pt x="1374" y="1347"/>
                </a:lnTo>
                <a:lnTo>
                  <a:pt x="1475" y="1347"/>
                </a:lnTo>
                <a:lnTo>
                  <a:pt x="1475" y="1415"/>
                </a:lnTo>
                <a:lnTo>
                  <a:pt x="1374" y="1415"/>
                </a:lnTo>
                <a:lnTo>
                  <a:pt x="1374" y="1865"/>
                </a:lnTo>
                <a:lnTo>
                  <a:pt x="1286" y="1865"/>
                </a:lnTo>
                <a:close/>
                <a:moveTo>
                  <a:pt x="1898" y="1698"/>
                </a:moveTo>
                <a:lnTo>
                  <a:pt x="1989" y="1709"/>
                </a:lnTo>
                <a:cubicBezTo>
                  <a:pt x="1974" y="1762"/>
                  <a:pt x="1948" y="1804"/>
                  <a:pt x="1909" y="1833"/>
                </a:cubicBezTo>
                <a:cubicBezTo>
                  <a:pt x="1870" y="1862"/>
                  <a:pt x="1821" y="1877"/>
                  <a:pt x="1761" y="1877"/>
                </a:cubicBezTo>
                <a:cubicBezTo>
                  <a:pt x="1685" y="1877"/>
                  <a:pt x="1625" y="1854"/>
                  <a:pt x="1580" y="1807"/>
                </a:cubicBezTo>
                <a:cubicBezTo>
                  <a:pt x="1536" y="1760"/>
                  <a:pt x="1514" y="1695"/>
                  <a:pt x="1514" y="1610"/>
                </a:cubicBezTo>
                <a:cubicBezTo>
                  <a:pt x="1514" y="1523"/>
                  <a:pt x="1536" y="1455"/>
                  <a:pt x="1581" y="1407"/>
                </a:cubicBezTo>
                <a:cubicBezTo>
                  <a:pt x="1626" y="1359"/>
                  <a:pt x="1684" y="1335"/>
                  <a:pt x="1756" y="1335"/>
                </a:cubicBezTo>
                <a:cubicBezTo>
                  <a:pt x="1825" y="1335"/>
                  <a:pt x="1882" y="1359"/>
                  <a:pt x="1926" y="1406"/>
                </a:cubicBezTo>
                <a:cubicBezTo>
                  <a:pt x="1970" y="1453"/>
                  <a:pt x="1992" y="1520"/>
                  <a:pt x="1992" y="1605"/>
                </a:cubicBezTo>
                <a:cubicBezTo>
                  <a:pt x="1992" y="1610"/>
                  <a:pt x="1992" y="1618"/>
                  <a:pt x="1991" y="1628"/>
                </a:cubicBezTo>
                <a:lnTo>
                  <a:pt x="1604" y="1628"/>
                </a:lnTo>
                <a:cubicBezTo>
                  <a:pt x="1607" y="1685"/>
                  <a:pt x="1624" y="1729"/>
                  <a:pt x="1653" y="1759"/>
                </a:cubicBezTo>
                <a:cubicBezTo>
                  <a:pt x="1682" y="1790"/>
                  <a:pt x="1718" y="1805"/>
                  <a:pt x="1761" y="1805"/>
                </a:cubicBezTo>
                <a:cubicBezTo>
                  <a:pt x="1794" y="1805"/>
                  <a:pt x="1821" y="1796"/>
                  <a:pt x="1844" y="1779"/>
                </a:cubicBezTo>
                <a:cubicBezTo>
                  <a:pt x="1867" y="1762"/>
                  <a:pt x="1885" y="1735"/>
                  <a:pt x="1898" y="1698"/>
                </a:cubicBezTo>
                <a:close/>
                <a:moveTo>
                  <a:pt x="1609" y="1556"/>
                </a:moveTo>
                <a:lnTo>
                  <a:pt x="1899" y="1556"/>
                </a:lnTo>
                <a:cubicBezTo>
                  <a:pt x="1895" y="1513"/>
                  <a:pt x="1884" y="1480"/>
                  <a:pt x="1866" y="1458"/>
                </a:cubicBezTo>
                <a:cubicBezTo>
                  <a:pt x="1838" y="1424"/>
                  <a:pt x="1802" y="1407"/>
                  <a:pt x="1757" y="1407"/>
                </a:cubicBezTo>
                <a:cubicBezTo>
                  <a:pt x="1716" y="1407"/>
                  <a:pt x="1682" y="1421"/>
                  <a:pt x="1655" y="1448"/>
                </a:cubicBezTo>
                <a:cubicBezTo>
                  <a:pt x="1628" y="1475"/>
                  <a:pt x="1612" y="1511"/>
                  <a:pt x="1609" y="1556"/>
                </a:cubicBezTo>
                <a:close/>
                <a:moveTo>
                  <a:pt x="2098" y="1865"/>
                </a:moveTo>
                <a:lnTo>
                  <a:pt x="2098" y="1347"/>
                </a:lnTo>
                <a:lnTo>
                  <a:pt x="2177" y="1347"/>
                </a:lnTo>
                <a:lnTo>
                  <a:pt x="2177" y="1425"/>
                </a:lnTo>
                <a:cubicBezTo>
                  <a:pt x="2198" y="1388"/>
                  <a:pt x="2216" y="1364"/>
                  <a:pt x="2233" y="1353"/>
                </a:cubicBezTo>
                <a:cubicBezTo>
                  <a:pt x="2250" y="1341"/>
                  <a:pt x="2269" y="1335"/>
                  <a:pt x="2290" y="1335"/>
                </a:cubicBezTo>
                <a:cubicBezTo>
                  <a:pt x="2319" y="1335"/>
                  <a:pt x="2349" y="1344"/>
                  <a:pt x="2380" y="1363"/>
                </a:cubicBezTo>
                <a:lnTo>
                  <a:pt x="2350" y="1445"/>
                </a:lnTo>
                <a:cubicBezTo>
                  <a:pt x="2328" y="1432"/>
                  <a:pt x="2306" y="1426"/>
                  <a:pt x="2285" y="1426"/>
                </a:cubicBezTo>
                <a:cubicBezTo>
                  <a:pt x="2266" y="1426"/>
                  <a:pt x="2248" y="1432"/>
                  <a:pt x="2233" y="1443"/>
                </a:cubicBezTo>
                <a:cubicBezTo>
                  <a:pt x="2218" y="1454"/>
                  <a:pt x="2207" y="1470"/>
                  <a:pt x="2201" y="1491"/>
                </a:cubicBezTo>
                <a:cubicBezTo>
                  <a:pt x="2191" y="1522"/>
                  <a:pt x="2186" y="1557"/>
                  <a:pt x="2186" y="1594"/>
                </a:cubicBezTo>
                <a:lnTo>
                  <a:pt x="2186" y="1865"/>
                </a:lnTo>
                <a:lnTo>
                  <a:pt x="2098" y="1865"/>
                </a:lnTo>
                <a:close/>
                <a:moveTo>
                  <a:pt x="2787" y="1698"/>
                </a:moveTo>
                <a:lnTo>
                  <a:pt x="2878" y="1709"/>
                </a:lnTo>
                <a:cubicBezTo>
                  <a:pt x="2863" y="1762"/>
                  <a:pt x="2837" y="1804"/>
                  <a:pt x="2798" y="1833"/>
                </a:cubicBezTo>
                <a:cubicBezTo>
                  <a:pt x="2759" y="1862"/>
                  <a:pt x="2710" y="1877"/>
                  <a:pt x="2650" y="1877"/>
                </a:cubicBezTo>
                <a:cubicBezTo>
                  <a:pt x="2574" y="1877"/>
                  <a:pt x="2514" y="1854"/>
                  <a:pt x="2469" y="1807"/>
                </a:cubicBezTo>
                <a:cubicBezTo>
                  <a:pt x="2425" y="1760"/>
                  <a:pt x="2403" y="1695"/>
                  <a:pt x="2403" y="1610"/>
                </a:cubicBezTo>
                <a:cubicBezTo>
                  <a:pt x="2403" y="1523"/>
                  <a:pt x="2425" y="1455"/>
                  <a:pt x="2470" y="1407"/>
                </a:cubicBezTo>
                <a:cubicBezTo>
                  <a:pt x="2515" y="1359"/>
                  <a:pt x="2574" y="1335"/>
                  <a:pt x="2645" y="1335"/>
                </a:cubicBezTo>
                <a:cubicBezTo>
                  <a:pt x="2714" y="1335"/>
                  <a:pt x="2771" y="1359"/>
                  <a:pt x="2815" y="1406"/>
                </a:cubicBezTo>
                <a:cubicBezTo>
                  <a:pt x="2859" y="1453"/>
                  <a:pt x="2881" y="1520"/>
                  <a:pt x="2881" y="1605"/>
                </a:cubicBezTo>
                <a:cubicBezTo>
                  <a:pt x="2881" y="1610"/>
                  <a:pt x="2881" y="1618"/>
                  <a:pt x="2880" y="1628"/>
                </a:cubicBezTo>
                <a:lnTo>
                  <a:pt x="2494" y="1628"/>
                </a:lnTo>
                <a:cubicBezTo>
                  <a:pt x="2497" y="1685"/>
                  <a:pt x="2513" y="1729"/>
                  <a:pt x="2542" y="1759"/>
                </a:cubicBezTo>
                <a:cubicBezTo>
                  <a:pt x="2571" y="1790"/>
                  <a:pt x="2607" y="1805"/>
                  <a:pt x="2650" y="1805"/>
                </a:cubicBezTo>
                <a:cubicBezTo>
                  <a:pt x="2683" y="1805"/>
                  <a:pt x="2710" y="1796"/>
                  <a:pt x="2733" y="1779"/>
                </a:cubicBezTo>
                <a:cubicBezTo>
                  <a:pt x="2756" y="1762"/>
                  <a:pt x="2774" y="1735"/>
                  <a:pt x="2787" y="1698"/>
                </a:cubicBezTo>
                <a:close/>
                <a:moveTo>
                  <a:pt x="2499" y="1556"/>
                </a:moveTo>
                <a:lnTo>
                  <a:pt x="2788" y="1556"/>
                </a:lnTo>
                <a:cubicBezTo>
                  <a:pt x="2784" y="1513"/>
                  <a:pt x="2773" y="1480"/>
                  <a:pt x="2755" y="1458"/>
                </a:cubicBezTo>
                <a:cubicBezTo>
                  <a:pt x="2727" y="1424"/>
                  <a:pt x="2691" y="1407"/>
                  <a:pt x="2646" y="1407"/>
                </a:cubicBezTo>
                <a:cubicBezTo>
                  <a:pt x="2605" y="1407"/>
                  <a:pt x="2571" y="1421"/>
                  <a:pt x="2544" y="1448"/>
                </a:cubicBezTo>
                <a:cubicBezTo>
                  <a:pt x="2517" y="1475"/>
                  <a:pt x="2502" y="1511"/>
                  <a:pt x="2499" y="1556"/>
                </a:cubicBezTo>
                <a:close/>
                <a:moveTo>
                  <a:pt x="2988" y="1865"/>
                </a:moveTo>
                <a:lnTo>
                  <a:pt x="2988" y="1347"/>
                </a:lnTo>
                <a:lnTo>
                  <a:pt x="3067" y="1347"/>
                </a:lnTo>
                <a:lnTo>
                  <a:pt x="3067" y="1420"/>
                </a:lnTo>
                <a:cubicBezTo>
                  <a:pt x="3106" y="1363"/>
                  <a:pt x="3161" y="1335"/>
                  <a:pt x="3232" y="1335"/>
                </a:cubicBezTo>
                <a:cubicBezTo>
                  <a:pt x="3263" y="1335"/>
                  <a:pt x="3292" y="1341"/>
                  <a:pt x="3319" y="1352"/>
                </a:cubicBezTo>
                <a:cubicBezTo>
                  <a:pt x="3345" y="1363"/>
                  <a:pt x="3364" y="1378"/>
                  <a:pt x="3377" y="1396"/>
                </a:cubicBezTo>
                <a:cubicBezTo>
                  <a:pt x="3390" y="1414"/>
                  <a:pt x="3400" y="1436"/>
                  <a:pt x="3405" y="1461"/>
                </a:cubicBezTo>
                <a:cubicBezTo>
                  <a:pt x="3408" y="1477"/>
                  <a:pt x="3410" y="1505"/>
                  <a:pt x="3410" y="1546"/>
                </a:cubicBezTo>
                <a:lnTo>
                  <a:pt x="3410" y="1865"/>
                </a:lnTo>
                <a:lnTo>
                  <a:pt x="3322" y="1865"/>
                </a:lnTo>
                <a:lnTo>
                  <a:pt x="3322" y="1550"/>
                </a:lnTo>
                <a:cubicBezTo>
                  <a:pt x="3322" y="1514"/>
                  <a:pt x="3319" y="1487"/>
                  <a:pt x="3312" y="1470"/>
                </a:cubicBezTo>
                <a:cubicBezTo>
                  <a:pt x="3305" y="1452"/>
                  <a:pt x="3292" y="1438"/>
                  <a:pt x="3275" y="1427"/>
                </a:cubicBezTo>
                <a:cubicBezTo>
                  <a:pt x="3258" y="1416"/>
                  <a:pt x="3237" y="1411"/>
                  <a:pt x="3214" y="1411"/>
                </a:cubicBezTo>
                <a:cubicBezTo>
                  <a:pt x="3177" y="1411"/>
                  <a:pt x="3144" y="1423"/>
                  <a:pt x="3117" y="1447"/>
                </a:cubicBezTo>
                <a:cubicBezTo>
                  <a:pt x="3090" y="1470"/>
                  <a:pt x="3076" y="1515"/>
                  <a:pt x="3076" y="1582"/>
                </a:cubicBezTo>
                <a:lnTo>
                  <a:pt x="3076" y="1865"/>
                </a:lnTo>
                <a:lnTo>
                  <a:pt x="2988" y="1865"/>
                </a:lnTo>
                <a:close/>
                <a:moveTo>
                  <a:pt x="3883" y="1675"/>
                </a:moveTo>
                <a:lnTo>
                  <a:pt x="3969" y="1687"/>
                </a:lnTo>
                <a:cubicBezTo>
                  <a:pt x="3960" y="1746"/>
                  <a:pt x="3936" y="1793"/>
                  <a:pt x="3897" y="1826"/>
                </a:cubicBezTo>
                <a:cubicBezTo>
                  <a:pt x="3858" y="1860"/>
                  <a:pt x="3810" y="1877"/>
                  <a:pt x="3753" y="1877"/>
                </a:cubicBezTo>
                <a:cubicBezTo>
                  <a:pt x="3682" y="1877"/>
                  <a:pt x="3625" y="1854"/>
                  <a:pt x="3582" y="1807"/>
                </a:cubicBezTo>
                <a:cubicBezTo>
                  <a:pt x="3539" y="1761"/>
                  <a:pt x="3518" y="1695"/>
                  <a:pt x="3518" y="1608"/>
                </a:cubicBezTo>
                <a:cubicBezTo>
                  <a:pt x="3518" y="1552"/>
                  <a:pt x="3527" y="1503"/>
                  <a:pt x="3545" y="1461"/>
                </a:cubicBezTo>
                <a:cubicBezTo>
                  <a:pt x="3564" y="1419"/>
                  <a:pt x="3592" y="1388"/>
                  <a:pt x="3630" y="1367"/>
                </a:cubicBezTo>
                <a:cubicBezTo>
                  <a:pt x="3668" y="1346"/>
                  <a:pt x="3709" y="1335"/>
                  <a:pt x="3754" y="1335"/>
                </a:cubicBezTo>
                <a:cubicBezTo>
                  <a:pt x="3810" y="1335"/>
                  <a:pt x="3856" y="1349"/>
                  <a:pt x="3892" y="1378"/>
                </a:cubicBezTo>
                <a:cubicBezTo>
                  <a:pt x="3928" y="1406"/>
                  <a:pt x="3951" y="1446"/>
                  <a:pt x="3961" y="1499"/>
                </a:cubicBezTo>
                <a:lnTo>
                  <a:pt x="3875" y="1512"/>
                </a:lnTo>
                <a:cubicBezTo>
                  <a:pt x="3867" y="1477"/>
                  <a:pt x="3853" y="1451"/>
                  <a:pt x="3832" y="1434"/>
                </a:cubicBezTo>
                <a:cubicBezTo>
                  <a:pt x="3811" y="1416"/>
                  <a:pt x="3786" y="1407"/>
                  <a:pt x="3757" y="1407"/>
                </a:cubicBezTo>
                <a:cubicBezTo>
                  <a:pt x="3713" y="1407"/>
                  <a:pt x="3677" y="1423"/>
                  <a:pt x="3649" y="1455"/>
                </a:cubicBezTo>
                <a:cubicBezTo>
                  <a:pt x="3622" y="1486"/>
                  <a:pt x="3608" y="1536"/>
                  <a:pt x="3608" y="1605"/>
                </a:cubicBezTo>
                <a:cubicBezTo>
                  <a:pt x="3608" y="1675"/>
                  <a:pt x="3621" y="1726"/>
                  <a:pt x="3648" y="1757"/>
                </a:cubicBezTo>
                <a:cubicBezTo>
                  <a:pt x="3675" y="1789"/>
                  <a:pt x="3709" y="1805"/>
                  <a:pt x="3752" y="1805"/>
                </a:cubicBezTo>
                <a:cubicBezTo>
                  <a:pt x="3787" y="1805"/>
                  <a:pt x="3816" y="1794"/>
                  <a:pt x="3839" y="1773"/>
                </a:cubicBezTo>
                <a:cubicBezTo>
                  <a:pt x="3862" y="1752"/>
                  <a:pt x="3877" y="1719"/>
                  <a:pt x="3883" y="1675"/>
                </a:cubicBezTo>
                <a:close/>
                <a:moveTo>
                  <a:pt x="4399" y="1698"/>
                </a:moveTo>
                <a:lnTo>
                  <a:pt x="4490" y="1709"/>
                </a:lnTo>
                <a:cubicBezTo>
                  <a:pt x="4476" y="1762"/>
                  <a:pt x="4450" y="1804"/>
                  <a:pt x="4411" y="1833"/>
                </a:cubicBezTo>
                <a:cubicBezTo>
                  <a:pt x="4372" y="1862"/>
                  <a:pt x="4323" y="1877"/>
                  <a:pt x="4262" y="1877"/>
                </a:cubicBezTo>
                <a:cubicBezTo>
                  <a:pt x="4186" y="1877"/>
                  <a:pt x="4126" y="1854"/>
                  <a:pt x="4082" y="1807"/>
                </a:cubicBezTo>
                <a:cubicBezTo>
                  <a:pt x="4037" y="1760"/>
                  <a:pt x="4015" y="1695"/>
                  <a:pt x="4015" y="1610"/>
                </a:cubicBezTo>
                <a:cubicBezTo>
                  <a:pt x="4015" y="1523"/>
                  <a:pt x="4038" y="1455"/>
                  <a:pt x="4083" y="1407"/>
                </a:cubicBezTo>
                <a:cubicBezTo>
                  <a:pt x="4128" y="1359"/>
                  <a:pt x="4186" y="1335"/>
                  <a:pt x="4257" y="1335"/>
                </a:cubicBezTo>
                <a:cubicBezTo>
                  <a:pt x="4326" y="1335"/>
                  <a:pt x="4383" y="1359"/>
                  <a:pt x="4427" y="1406"/>
                </a:cubicBezTo>
                <a:cubicBezTo>
                  <a:pt x="4471" y="1453"/>
                  <a:pt x="4493" y="1520"/>
                  <a:pt x="4493" y="1605"/>
                </a:cubicBezTo>
                <a:cubicBezTo>
                  <a:pt x="4493" y="1610"/>
                  <a:pt x="4493" y="1618"/>
                  <a:pt x="4493" y="1628"/>
                </a:cubicBezTo>
                <a:lnTo>
                  <a:pt x="4106" y="1628"/>
                </a:lnTo>
                <a:cubicBezTo>
                  <a:pt x="4109" y="1685"/>
                  <a:pt x="4125" y="1729"/>
                  <a:pt x="4154" y="1759"/>
                </a:cubicBezTo>
                <a:cubicBezTo>
                  <a:pt x="4183" y="1790"/>
                  <a:pt x="4220" y="1805"/>
                  <a:pt x="4263" y="1805"/>
                </a:cubicBezTo>
                <a:cubicBezTo>
                  <a:pt x="4295" y="1805"/>
                  <a:pt x="4322" y="1796"/>
                  <a:pt x="4345" y="1779"/>
                </a:cubicBezTo>
                <a:cubicBezTo>
                  <a:pt x="4368" y="1762"/>
                  <a:pt x="4386" y="1735"/>
                  <a:pt x="4399" y="1698"/>
                </a:cubicBezTo>
                <a:close/>
                <a:moveTo>
                  <a:pt x="4111" y="1556"/>
                </a:moveTo>
                <a:lnTo>
                  <a:pt x="4400" y="1556"/>
                </a:lnTo>
                <a:cubicBezTo>
                  <a:pt x="4397" y="1513"/>
                  <a:pt x="4386" y="1480"/>
                  <a:pt x="4367" y="1458"/>
                </a:cubicBezTo>
                <a:cubicBezTo>
                  <a:pt x="4339" y="1424"/>
                  <a:pt x="4303" y="1407"/>
                  <a:pt x="4258" y="1407"/>
                </a:cubicBezTo>
                <a:cubicBezTo>
                  <a:pt x="4218" y="1407"/>
                  <a:pt x="4184" y="1421"/>
                  <a:pt x="4156" y="1448"/>
                </a:cubicBezTo>
                <a:cubicBezTo>
                  <a:pt x="4129" y="1475"/>
                  <a:pt x="4114" y="1511"/>
                  <a:pt x="4111" y="1556"/>
                </a:cubicBezTo>
                <a:close/>
                <a:moveTo>
                  <a:pt x="4535" y="1877"/>
                </a:moveTo>
                <a:lnTo>
                  <a:pt x="4742" y="1137"/>
                </a:lnTo>
                <a:lnTo>
                  <a:pt x="4812" y="1137"/>
                </a:lnTo>
                <a:lnTo>
                  <a:pt x="4605" y="1877"/>
                </a:lnTo>
                <a:lnTo>
                  <a:pt x="4535" y="1877"/>
                </a:lnTo>
                <a:close/>
                <a:moveTo>
                  <a:pt x="4891" y="1865"/>
                </a:moveTo>
                <a:lnTo>
                  <a:pt x="4891" y="1149"/>
                </a:lnTo>
                <a:lnTo>
                  <a:pt x="5208" y="1149"/>
                </a:lnTo>
                <a:cubicBezTo>
                  <a:pt x="5272" y="1149"/>
                  <a:pt x="5321" y="1156"/>
                  <a:pt x="5354" y="1169"/>
                </a:cubicBezTo>
                <a:cubicBezTo>
                  <a:pt x="5387" y="1182"/>
                  <a:pt x="5414" y="1204"/>
                  <a:pt x="5434" y="1237"/>
                </a:cubicBezTo>
                <a:cubicBezTo>
                  <a:pt x="5453" y="1270"/>
                  <a:pt x="5463" y="1306"/>
                  <a:pt x="5463" y="1345"/>
                </a:cubicBezTo>
                <a:cubicBezTo>
                  <a:pt x="5463" y="1396"/>
                  <a:pt x="5447" y="1438"/>
                  <a:pt x="5414" y="1473"/>
                </a:cubicBezTo>
                <a:cubicBezTo>
                  <a:pt x="5381" y="1508"/>
                  <a:pt x="5331" y="1530"/>
                  <a:pt x="5262" y="1540"/>
                </a:cubicBezTo>
                <a:cubicBezTo>
                  <a:pt x="5287" y="1552"/>
                  <a:pt x="5306" y="1564"/>
                  <a:pt x="5319" y="1575"/>
                </a:cubicBezTo>
                <a:cubicBezTo>
                  <a:pt x="5346" y="1600"/>
                  <a:pt x="5372" y="1632"/>
                  <a:pt x="5397" y="1670"/>
                </a:cubicBezTo>
                <a:lnTo>
                  <a:pt x="5522" y="1865"/>
                </a:lnTo>
                <a:lnTo>
                  <a:pt x="5403" y="1865"/>
                </a:lnTo>
                <a:lnTo>
                  <a:pt x="5308" y="1716"/>
                </a:lnTo>
                <a:cubicBezTo>
                  <a:pt x="5281" y="1673"/>
                  <a:pt x="5258" y="1641"/>
                  <a:pt x="5240" y="1618"/>
                </a:cubicBezTo>
                <a:cubicBezTo>
                  <a:pt x="5222" y="1595"/>
                  <a:pt x="5206" y="1579"/>
                  <a:pt x="5192" y="1570"/>
                </a:cubicBezTo>
                <a:cubicBezTo>
                  <a:pt x="5177" y="1561"/>
                  <a:pt x="5163" y="1554"/>
                  <a:pt x="5148" y="1551"/>
                </a:cubicBezTo>
                <a:cubicBezTo>
                  <a:pt x="5137" y="1548"/>
                  <a:pt x="5120" y="1547"/>
                  <a:pt x="5096" y="1547"/>
                </a:cubicBezTo>
                <a:lnTo>
                  <a:pt x="4986" y="1547"/>
                </a:lnTo>
                <a:lnTo>
                  <a:pt x="4986" y="1865"/>
                </a:lnTo>
                <a:lnTo>
                  <a:pt x="4891" y="1865"/>
                </a:lnTo>
                <a:close/>
                <a:moveTo>
                  <a:pt x="4986" y="1465"/>
                </a:moveTo>
                <a:lnTo>
                  <a:pt x="5189" y="1465"/>
                </a:lnTo>
                <a:cubicBezTo>
                  <a:pt x="5232" y="1465"/>
                  <a:pt x="5266" y="1461"/>
                  <a:pt x="5291" y="1452"/>
                </a:cubicBezTo>
                <a:cubicBezTo>
                  <a:pt x="5316" y="1443"/>
                  <a:pt x="5334" y="1428"/>
                  <a:pt x="5347" y="1409"/>
                </a:cubicBezTo>
                <a:cubicBezTo>
                  <a:pt x="5360" y="1389"/>
                  <a:pt x="5366" y="1368"/>
                  <a:pt x="5366" y="1345"/>
                </a:cubicBezTo>
                <a:cubicBezTo>
                  <a:pt x="5366" y="1311"/>
                  <a:pt x="5354" y="1283"/>
                  <a:pt x="5329" y="1261"/>
                </a:cubicBezTo>
                <a:cubicBezTo>
                  <a:pt x="5304" y="1240"/>
                  <a:pt x="5265" y="1229"/>
                  <a:pt x="5212" y="1229"/>
                </a:cubicBezTo>
                <a:lnTo>
                  <a:pt x="4986" y="1229"/>
                </a:lnTo>
                <a:lnTo>
                  <a:pt x="4986" y="1465"/>
                </a:lnTo>
                <a:close/>
                <a:moveTo>
                  <a:pt x="5956" y="1698"/>
                </a:moveTo>
                <a:lnTo>
                  <a:pt x="6046" y="1709"/>
                </a:lnTo>
                <a:cubicBezTo>
                  <a:pt x="6032" y="1762"/>
                  <a:pt x="6006" y="1804"/>
                  <a:pt x="5967" y="1833"/>
                </a:cubicBezTo>
                <a:cubicBezTo>
                  <a:pt x="5928" y="1862"/>
                  <a:pt x="5879" y="1877"/>
                  <a:pt x="5818" y="1877"/>
                </a:cubicBezTo>
                <a:cubicBezTo>
                  <a:pt x="5743" y="1877"/>
                  <a:pt x="5683" y="1854"/>
                  <a:pt x="5638" y="1807"/>
                </a:cubicBezTo>
                <a:cubicBezTo>
                  <a:pt x="5593" y="1760"/>
                  <a:pt x="5571" y="1695"/>
                  <a:pt x="5571" y="1610"/>
                </a:cubicBezTo>
                <a:cubicBezTo>
                  <a:pt x="5571" y="1523"/>
                  <a:pt x="5594" y="1455"/>
                  <a:pt x="5639" y="1407"/>
                </a:cubicBezTo>
                <a:cubicBezTo>
                  <a:pt x="5684" y="1359"/>
                  <a:pt x="5742" y="1335"/>
                  <a:pt x="5813" y="1335"/>
                </a:cubicBezTo>
                <a:cubicBezTo>
                  <a:pt x="5882" y="1335"/>
                  <a:pt x="5939" y="1359"/>
                  <a:pt x="5983" y="1406"/>
                </a:cubicBezTo>
                <a:cubicBezTo>
                  <a:pt x="6027" y="1453"/>
                  <a:pt x="6049" y="1520"/>
                  <a:pt x="6049" y="1605"/>
                </a:cubicBezTo>
                <a:cubicBezTo>
                  <a:pt x="6049" y="1610"/>
                  <a:pt x="6049" y="1618"/>
                  <a:pt x="6049" y="1628"/>
                </a:cubicBezTo>
                <a:lnTo>
                  <a:pt x="5662" y="1628"/>
                </a:lnTo>
                <a:cubicBezTo>
                  <a:pt x="5665" y="1685"/>
                  <a:pt x="5681" y="1729"/>
                  <a:pt x="5710" y="1759"/>
                </a:cubicBezTo>
                <a:cubicBezTo>
                  <a:pt x="5739" y="1790"/>
                  <a:pt x="5776" y="1805"/>
                  <a:pt x="5819" y="1805"/>
                </a:cubicBezTo>
                <a:cubicBezTo>
                  <a:pt x="5851" y="1805"/>
                  <a:pt x="5878" y="1796"/>
                  <a:pt x="5901" y="1779"/>
                </a:cubicBezTo>
                <a:cubicBezTo>
                  <a:pt x="5924" y="1762"/>
                  <a:pt x="5943" y="1735"/>
                  <a:pt x="5956" y="1698"/>
                </a:cubicBezTo>
                <a:close/>
                <a:moveTo>
                  <a:pt x="5667" y="1556"/>
                </a:moveTo>
                <a:lnTo>
                  <a:pt x="5957" y="1556"/>
                </a:lnTo>
                <a:cubicBezTo>
                  <a:pt x="5953" y="1513"/>
                  <a:pt x="5942" y="1480"/>
                  <a:pt x="5923" y="1458"/>
                </a:cubicBezTo>
                <a:cubicBezTo>
                  <a:pt x="5895" y="1424"/>
                  <a:pt x="5859" y="1407"/>
                  <a:pt x="5814" y="1407"/>
                </a:cubicBezTo>
                <a:cubicBezTo>
                  <a:pt x="5774" y="1407"/>
                  <a:pt x="5740" y="1421"/>
                  <a:pt x="5713" y="1448"/>
                </a:cubicBezTo>
                <a:cubicBezTo>
                  <a:pt x="5685" y="1475"/>
                  <a:pt x="5670" y="1511"/>
                  <a:pt x="5667" y="1556"/>
                </a:cubicBezTo>
                <a:close/>
                <a:moveTo>
                  <a:pt x="6495" y="1801"/>
                </a:moveTo>
                <a:cubicBezTo>
                  <a:pt x="6462" y="1829"/>
                  <a:pt x="6431" y="1849"/>
                  <a:pt x="6401" y="1860"/>
                </a:cubicBezTo>
                <a:cubicBezTo>
                  <a:pt x="6371" y="1871"/>
                  <a:pt x="6339" y="1877"/>
                  <a:pt x="6304" y="1877"/>
                </a:cubicBezTo>
                <a:cubicBezTo>
                  <a:pt x="6247" y="1877"/>
                  <a:pt x="6204" y="1863"/>
                  <a:pt x="6173" y="1835"/>
                </a:cubicBezTo>
                <a:cubicBezTo>
                  <a:pt x="6142" y="1807"/>
                  <a:pt x="6127" y="1772"/>
                  <a:pt x="6127" y="1729"/>
                </a:cubicBezTo>
                <a:cubicBezTo>
                  <a:pt x="6127" y="1703"/>
                  <a:pt x="6133" y="1680"/>
                  <a:pt x="6144" y="1659"/>
                </a:cubicBezTo>
                <a:cubicBezTo>
                  <a:pt x="6156" y="1638"/>
                  <a:pt x="6171" y="1621"/>
                  <a:pt x="6190" y="1608"/>
                </a:cubicBezTo>
                <a:cubicBezTo>
                  <a:pt x="6209" y="1595"/>
                  <a:pt x="6230" y="1586"/>
                  <a:pt x="6253" y="1580"/>
                </a:cubicBezTo>
                <a:cubicBezTo>
                  <a:pt x="6270" y="1575"/>
                  <a:pt x="6296" y="1571"/>
                  <a:pt x="6331" y="1566"/>
                </a:cubicBezTo>
                <a:cubicBezTo>
                  <a:pt x="6402" y="1558"/>
                  <a:pt x="6454" y="1548"/>
                  <a:pt x="6488" y="1536"/>
                </a:cubicBezTo>
                <a:cubicBezTo>
                  <a:pt x="6488" y="1524"/>
                  <a:pt x="6488" y="1516"/>
                  <a:pt x="6488" y="1513"/>
                </a:cubicBezTo>
                <a:cubicBezTo>
                  <a:pt x="6488" y="1477"/>
                  <a:pt x="6480" y="1452"/>
                  <a:pt x="6463" y="1437"/>
                </a:cubicBezTo>
                <a:cubicBezTo>
                  <a:pt x="6441" y="1418"/>
                  <a:pt x="6408" y="1408"/>
                  <a:pt x="6363" y="1408"/>
                </a:cubicBezTo>
                <a:cubicBezTo>
                  <a:pt x="6322" y="1408"/>
                  <a:pt x="6291" y="1415"/>
                  <a:pt x="6272" y="1430"/>
                </a:cubicBezTo>
                <a:cubicBezTo>
                  <a:pt x="6252" y="1444"/>
                  <a:pt x="6237" y="1469"/>
                  <a:pt x="6228" y="1506"/>
                </a:cubicBezTo>
                <a:lnTo>
                  <a:pt x="6142" y="1495"/>
                </a:lnTo>
                <a:cubicBezTo>
                  <a:pt x="6150" y="1458"/>
                  <a:pt x="6163" y="1428"/>
                  <a:pt x="6181" y="1406"/>
                </a:cubicBezTo>
                <a:cubicBezTo>
                  <a:pt x="6199" y="1383"/>
                  <a:pt x="6225" y="1366"/>
                  <a:pt x="6258" y="1353"/>
                </a:cubicBezTo>
                <a:cubicBezTo>
                  <a:pt x="6292" y="1341"/>
                  <a:pt x="6331" y="1335"/>
                  <a:pt x="6376" y="1335"/>
                </a:cubicBezTo>
                <a:cubicBezTo>
                  <a:pt x="6420" y="1335"/>
                  <a:pt x="6456" y="1340"/>
                  <a:pt x="6484" y="1351"/>
                </a:cubicBezTo>
                <a:cubicBezTo>
                  <a:pt x="6511" y="1361"/>
                  <a:pt x="6532" y="1374"/>
                  <a:pt x="6545" y="1390"/>
                </a:cubicBezTo>
                <a:cubicBezTo>
                  <a:pt x="6558" y="1406"/>
                  <a:pt x="6567" y="1426"/>
                  <a:pt x="6572" y="1450"/>
                </a:cubicBezTo>
                <a:cubicBezTo>
                  <a:pt x="6575" y="1465"/>
                  <a:pt x="6577" y="1492"/>
                  <a:pt x="6577" y="1531"/>
                </a:cubicBezTo>
                <a:lnTo>
                  <a:pt x="6577" y="1648"/>
                </a:lnTo>
                <a:cubicBezTo>
                  <a:pt x="6577" y="1729"/>
                  <a:pt x="6579" y="1781"/>
                  <a:pt x="6582" y="1803"/>
                </a:cubicBezTo>
                <a:cubicBezTo>
                  <a:pt x="6586" y="1824"/>
                  <a:pt x="6593" y="1845"/>
                  <a:pt x="6604" y="1865"/>
                </a:cubicBezTo>
                <a:lnTo>
                  <a:pt x="6513" y="1865"/>
                </a:lnTo>
                <a:cubicBezTo>
                  <a:pt x="6504" y="1847"/>
                  <a:pt x="6498" y="1826"/>
                  <a:pt x="6495" y="1801"/>
                </a:cubicBezTo>
                <a:close/>
                <a:moveTo>
                  <a:pt x="6488" y="1605"/>
                </a:moveTo>
                <a:cubicBezTo>
                  <a:pt x="6456" y="1618"/>
                  <a:pt x="6408" y="1629"/>
                  <a:pt x="6344" y="1638"/>
                </a:cubicBezTo>
                <a:cubicBezTo>
                  <a:pt x="6308" y="1643"/>
                  <a:pt x="6283" y="1649"/>
                  <a:pt x="6268" y="1656"/>
                </a:cubicBezTo>
                <a:cubicBezTo>
                  <a:pt x="6253" y="1663"/>
                  <a:pt x="6241" y="1672"/>
                  <a:pt x="6233" y="1684"/>
                </a:cubicBezTo>
                <a:cubicBezTo>
                  <a:pt x="6225" y="1697"/>
                  <a:pt x="6221" y="1711"/>
                  <a:pt x="6221" y="1726"/>
                </a:cubicBezTo>
                <a:cubicBezTo>
                  <a:pt x="6221" y="1749"/>
                  <a:pt x="6230" y="1769"/>
                  <a:pt x="6247" y="1785"/>
                </a:cubicBezTo>
                <a:cubicBezTo>
                  <a:pt x="6265" y="1800"/>
                  <a:pt x="6291" y="1808"/>
                  <a:pt x="6325" y="1808"/>
                </a:cubicBezTo>
                <a:cubicBezTo>
                  <a:pt x="6359" y="1808"/>
                  <a:pt x="6389" y="1801"/>
                  <a:pt x="6416" y="1786"/>
                </a:cubicBezTo>
                <a:cubicBezTo>
                  <a:pt x="6442" y="1771"/>
                  <a:pt x="6461" y="1751"/>
                  <a:pt x="6474" y="1725"/>
                </a:cubicBezTo>
                <a:cubicBezTo>
                  <a:pt x="6483" y="1705"/>
                  <a:pt x="6488" y="1676"/>
                  <a:pt x="6488" y="1637"/>
                </a:cubicBezTo>
                <a:lnTo>
                  <a:pt x="6488" y="1605"/>
                </a:lnTo>
                <a:close/>
                <a:moveTo>
                  <a:pt x="7049" y="1865"/>
                </a:moveTo>
                <a:lnTo>
                  <a:pt x="7049" y="1800"/>
                </a:lnTo>
                <a:cubicBezTo>
                  <a:pt x="7016" y="1851"/>
                  <a:pt x="6968" y="1877"/>
                  <a:pt x="6904" y="1877"/>
                </a:cubicBezTo>
                <a:cubicBezTo>
                  <a:pt x="6863" y="1877"/>
                  <a:pt x="6825" y="1866"/>
                  <a:pt x="6790" y="1843"/>
                </a:cubicBezTo>
                <a:cubicBezTo>
                  <a:pt x="6755" y="1820"/>
                  <a:pt x="6729" y="1788"/>
                  <a:pt x="6710" y="1747"/>
                </a:cubicBezTo>
                <a:cubicBezTo>
                  <a:pt x="6691" y="1706"/>
                  <a:pt x="6681" y="1659"/>
                  <a:pt x="6681" y="1606"/>
                </a:cubicBezTo>
                <a:cubicBezTo>
                  <a:pt x="6681" y="1555"/>
                  <a:pt x="6690" y="1508"/>
                  <a:pt x="6707" y="1466"/>
                </a:cubicBezTo>
                <a:cubicBezTo>
                  <a:pt x="6724" y="1423"/>
                  <a:pt x="6750" y="1391"/>
                  <a:pt x="6785" y="1369"/>
                </a:cubicBezTo>
                <a:cubicBezTo>
                  <a:pt x="6819" y="1346"/>
                  <a:pt x="6857" y="1335"/>
                  <a:pt x="6900" y="1335"/>
                </a:cubicBezTo>
                <a:cubicBezTo>
                  <a:pt x="6931" y="1335"/>
                  <a:pt x="6959" y="1342"/>
                  <a:pt x="6984" y="1355"/>
                </a:cubicBezTo>
                <a:cubicBezTo>
                  <a:pt x="7008" y="1368"/>
                  <a:pt x="7028" y="1385"/>
                  <a:pt x="7043" y="1406"/>
                </a:cubicBezTo>
                <a:lnTo>
                  <a:pt x="7043" y="1149"/>
                </a:lnTo>
                <a:lnTo>
                  <a:pt x="7131" y="1149"/>
                </a:lnTo>
                <a:lnTo>
                  <a:pt x="7131" y="1865"/>
                </a:lnTo>
                <a:lnTo>
                  <a:pt x="7049" y="1865"/>
                </a:lnTo>
                <a:close/>
                <a:moveTo>
                  <a:pt x="6771" y="1606"/>
                </a:moveTo>
                <a:cubicBezTo>
                  <a:pt x="6771" y="1673"/>
                  <a:pt x="6785" y="1722"/>
                  <a:pt x="6813" y="1755"/>
                </a:cubicBezTo>
                <a:cubicBezTo>
                  <a:pt x="6841" y="1788"/>
                  <a:pt x="6874" y="1805"/>
                  <a:pt x="6913" y="1805"/>
                </a:cubicBezTo>
                <a:cubicBezTo>
                  <a:pt x="6951" y="1805"/>
                  <a:pt x="6983" y="1789"/>
                  <a:pt x="7010" y="1758"/>
                </a:cubicBezTo>
                <a:cubicBezTo>
                  <a:pt x="7037" y="1726"/>
                  <a:pt x="7051" y="1678"/>
                  <a:pt x="7051" y="1614"/>
                </a:cubicBezTo>
                <a:cubicBezTo>
                  <a:pt x="7051" y="1543"/>
                  <a:pt x="7037" y="1491"/>
                  <a:pt x="7010" y="1458"/>
                </a:cubicBezTo>
                <a:cubicBezTo>
                  <a:pt x="6983" y="1425"/>
                  <a:pt x="6949" y="1408"/>
                  <a:pt x="6909" y="1408"/>
                </a:cubicBezTo>
                <a:cubicBezTo>
                  <a:pt x="6870" y="1408"/>
                  <a:pt x="6837" y="1424"/>
                  <a:pt x="6811" y="1456"/>
                </a:cubicBezTo>
                <a:cubicBezTo>
                  <a:pt x="6784" y="1487"/>
                  <a:pt x="6771" y="1537"/>
                  <a:pt x="6771" y="1606"/>
                </a:cubicBezTo>
                <a:close/>
                <a:moveTo>
                  <a:pt x="7624" y="1698"/>
                </a:moveTo>
                <a:lnTo>
                  <a:pt x="7715" y="1709"/>
                </a:lnTo>
                <a:cubicBezTo>
                  <a:pt x="7700" y="1762"/>
                  <a:pt x="7674" y="1804"/>
                  <a:pt x="7635" y="1833"/>
                </a:cubicBezTo>
                <a:cubicBezTo>
                  <a:pt x="7596" y="1862"/>
                  <a:pt x="7547" y="1877"/>
                  <a:pt x="7487" y="1877"/>
                </a:cubicBezTo>
                <a:cubicBezTo>
                  <a:pt x="7411" y="1877"/>
                  <a:pt x="7351" y="1854"/>
                  <a:pt x="7306" y="1807"/>
                </a:cubicBezTo>
                <a:cubicBezTo>
                  <a:pt x="7262" y="1760"/>
                  <a:pt x="7240" y="1695"/>
                  <a:pt x="7240" y="1610"/>
                </a:cubicBezTo>
                <a:cubicBezTo>
                  <a:pt x="7240" y="1523"/>
                  <a:pt x="7262" y="1455"/>
                  <a:pt x="7307" y="1407"/>
                </a:cubicBezTo>
                <a:cubicBezTo>
                  <a:pt x="7352" y="1359"/>
                  <a:pt x="7411" y="1335"/>
                  <a:pt x="7482" y="1335"/>
                </a:cubicBezTo>
                <a:cubicBezTo>
                  <a:pt x="7551" y="1335"/>
                  <a:pt x="7608" y="1359"/>
                  <a:pt x="7652" y="1406"/>
                </a:cubicBezTo>
                <a:cubicBezTo>
                  <a:pt x="7696" y="1453"/>
                  <a:pt x="7718" y="1520"/>
                  <a:pt x="7718" y="1605"/>
                </a:cubicBezTo>
                <a:cubicBezTo>
                  <a:pt x="7718" y="1610"/>
                  <a:pt x="7718" y="1618"/>
                  <a:pt x="7717" y="1628"/>
                </a:cubicBezTo>
                <a:lnTo>
                  <a:pt x="7331" y="1628"/>
                </a:lnTo>
                <a:cubicBezTo>
                  <a:pt x="7334" y="1685"/>
                  <a:pt x="7350" y="1729"/>
                  <a:pt x="7379" y="1759"/>
                </a:cubicBezTo>
                <a:cubicBezTo>
                  <a:pt x="7408" y="1790"/>
                  <a:pt x="7444" y="1805"/>
                  <a:pt x="7487" y="1805"/>
                </a:cubicBezTo>
                <a:cubicBezTo>
                  <a:pt x="7520" y="1805"/>
                  <a:pt x="7547" y="1796"/>
                  <a:pt x="7570" y="1779"/>
                </a:cubicBezTo>
                <a:cubicBezTo>
                  <a:pt x="7593" y="1762"/>
                  <a:pt x="7611" y="1735"/>
                  <a:pt x="7624" y="1698"/>
                </a:cubicBezTo>
                <a:close/>
                <a:moveTo>
                  <a:pt x="7335" y="1556"/>
                </a:moveTo>
                <a:lnTo>
                  <a:pt x="7625" y="1556"/>
                </a:lnTo>
                <a:cubicBezTo>
                  <a:pt x="7621" y="1513"/>
                  <a:pt x="7610" y="1480"/>
                  <a:pt x="7592" y="1458"/>
                </a:cubicBezTo>
                <a:cubicBezTo>
                  <a:pt x="7564" y="1424"/>
                  <a:pt x="7528" y="1407"/>
                  <a:pt x="7483" y="1407"/>
                </a:cubicBezTo>
                <a:cubicBezTo>
                  <a:pt x="7442" y="1407"/>
                  <a:pt x="7408" y="1421"/>
                  <a:pt x="7381" y="1448"/>
                </a:cubicBezTo>
                <a:cubicBezTo>
                  <a:pt x="7354" y="1475"/>
                  <a:pt x="7338" y="1511"/>
                  <a:pt x="7335" y="1556"/>
                </a:cubicBezTo>
                <a:close/>
                <a:moveTo>
                  <a:pt x="7824" y="1865"/>
                </a:moveTo>
                <a:lnTo>
                  <a:pt x="7824" y="1347"/>
                </a:lnTo>
                <a:lnTo>
                  <a:pt x="7903" y="1347"/>
                </a:lnTo>
                <a:lnTo>
                  <a:pt x="7903" y="1425"/>
                </a:lnTo>
                <a:cubicBezTo>
                  <a:pt x="7924" y="1388"/>
                  <a:pt x="7942" y="1364"/>
                  <a:pt x="7959" y="1353"/>
                </a:cubicBezTo>
                <a:cubicBezTo>
                  <a:pt x="7976" y="1341"/>
                  <a:pt x="7995" y="1335"/>
                  <a:pt x="8016" y="1335"/>
                </a:cubicBezTo>
                <a:cubicBezTo>
                  <a:pt x="8045" y="1335"/>
                  <a:pt x="8075" y="1344"/>
                  <a:pt x="8106" y="1363"/>
                </a:cubicBezTo>
                <a:lnTo>
                  <a:pt x="8076" y="1445"/>
                </a:lnTo>
                <a:cubicBezTo>
                  <a:pt x="8054" y="1432"/>
                  <a:pt x="8032" y="1426"/>
                  <a:pt x="8011" y="1426"/>
                </a:cubicBezTo>
                <a:cubicBezTo>
                  <a:pt x="7992" y="1426"/>
                  <a:pt x="7974" y="1432"/>
                  <a:pt x="7959" y="1443"/>
                </a:cubicBezTo>
                <a:cubicBezTo>
                  <a:pt x="7944" y="1454"/>
                  <a:pt x="7934" y="1470"/>
                  <a:pt x="7927" y="1491"/>
                </a:cubicBezTo>
                <a:cubicBezTo>
                  <a:pt x="7917" y="1522"/>
                  <a:pt x="7912" y="1557"/>
                  <a:pt x="7912" y="1594"/>
                </a:cubicBezTo>
                <a:lnTo>
                  <a:pt x="7912" y="1865"/>
                </a:lnTo>
                <a:lnTo>
                  <a:pt x="7824" y="1865"/>
                </a:lnTo>
                <a:close/>
                <a:moveTo>
                  <a:pt x="8123" y="1710"/>
                </a:moveTo>
                <a:lnTo>
                  <a:pt x="8210" y="1697"/>
                </a:lnTo>
                <a:cubicBezTo>
                  <a:pt x="8215" y="1732"/>
                  <a:pt x="8228" y="1758"/>
                  <a:pt x="8251" y="1777"/>
                </a:cubicBezTo>
                <a:cubicBezTo>
                  <a:pt x="8273" y="1796"/>
                  <a:pt x="8304" y="1805"/>
                  <a:pt x="8344" y="1805"/>
                </a:cubicBezTo>
                <a:cubicBezTo>
                  <a:pt x="8385" y="1805"/>
                  <a:pt x="8415" y="1797"/>
                  <a:pt x="8434" y="1780"/>
                </a:cubicBezTo>
                <a:cubicBezTo>
                  <a:pt x="8453" y="1763"/>
                  <a:pt x="8463" y="1744"/>
                  <a:pt x="8463" y="1722"/>
                </a:cubicBezTo>
                <a:cubicBezTo>
                  <a:pt x="8463" y="1702"/>
                  <a:pt x="8454" y="1686"/>
                  <a:pt x="8437" y="1675"/>
                </a:cubicBezTo>
                <a:cubicBezTo>
                  <a:pt x="8425" y="1668"/>
                  <a:pt x="8395" y="1658"/>
                  <a:pt x="8348" y="1645"/>
                </a:cubicBezTo>
                <a:cubicBezTo>
                  <a:pt x="8283" y="1629"/>
                  <a:pt x="8239" y="1615"/>
                  <a:pt x="8214" y="1603"/>
                </a:cubicBezTo>
                <a:cubicBezTo>
                  <a:pt x="8189" y="1591"/>
                  <a:pt x="8170" y="1575"/>
                  <a:pt x="8157" y="1554"/>
                </a:cubicBezTo>
                <a:cubicBezTo>
                  <a:pt x="8144" y="1533"/>
                  <a:pt x="8138" y="1509"/>
                  <a:pt x="8138" y="1484"/>
                </a:cubicBezTo>
                <a:cubicBezTo>
                  <a:pt x="8138" y="1461"/>
                  <a:pt x="8143" y="1440"/>
                  <a:pt x="8153" y="1420"/>
                </a:cubicBezTo>
                <a:cubicBezTo>
                  <a:pt x="8164" y="1401"/>
                  <a:pt x="8178" y="1384"/>
                  <a:pt x="8197" y="1371"/>
                </a:cubicBezTo>
                <a:cubicBezTo>
                  <a:pt x="8210" y="1361"/>
                  <a:pt x="8229" y="1353"/>
                  <a:pt x="8253" y="1346"/>
                </a:cubicBezTo>
                <a:cubicBezTo>
                  <a:pt x="8276" y="1339"/>
                  <a:pt x="8302" y="1335"/>
                  <a:pt x="8329" y="1335"/>
                </a:cubicBezTo>
                <a:cubicBezTo>
                  <a:pt x="8370" y="1335"/>
                  <a:pt x="8405" y="1341"/>
                  <a:pt x="8436" y="1353"/>
                </a:cubicBezTo>
                <a:cubicBezTo>
                  <a:pt x="8467" y="1364"/>
                  <a:pt x="8489" y="1380"/>
                  <a:pt x="8504" y="1400"/>
                </a:cubicBezTo>
                <a:cubicBezTo>
                  <a:pt x="8519" y="1420"/>
                  <a:pt x="8529" y="1447"/>
                  <a:pt x="8534" y="1480"/>
                </a:cubicBezTo>
                <a:lnTo>
                  <a:pt x="8448" y="1492"/>
                </a:lnTo>
                <a:cubicBezTo>
                  <a:pt x="8444" y="1465"/>
                  <a:pt x="8433" y="1445"/>
                  <a:pt x="8414" y="1430"/>
                </a:cubicBezTo>
                <a:cubicBezTo>
                  <a:pt x="8395" y="1415"/>
                  <a:pt x="8369" y="1407"/>
                  <a:pt x="8335" y="1407"/>
                </a:cubicBezTo>
                <a:cubicBezTo>
                  <a:pt x="8294" y="1407"/>
                  <a:pt x="8266" y="1414"/>
                  <a:pt x="8249" y="1427"/>
                </a:cubicBezTo>
                <a:cubicBezTo>
                  <a:pt x="8232" y="1440"/>
                  <a:pt x="8223" y="1456"/>
                  <a:pt x="8223" y="1474"/>
                </a:cubicBezTo>
                <a:cubicBezTo>
                  <a:pt x="8223" y="1485"/>
                  <a:pt x="8226" y="1496"/>
                  <a:pt x="8233" y="1505"/>
                </a:cubicBezTo>
                <a:cubicBezTo>
                  <a:pt x="8240" y="1514"/>
                  <a:pt x="8252" y="1522"/>
                  <a:pt x="8267" y="1528"/>
                </a:cubicBezTo>
                <a:cubicBezTo>
                  <a:pt x="8276" y="1531"/>
                  <a:pt x="8302" y="1539"/>
                  <a:pt x="8345" y="1551"/>
                </a:cubicBezTo>
                <a:cubicBezTo>
                  <a:pt x="8407" y="1568"/>
                  <a:pt x="8450" y="1581"/>
                  <a:pt x="8475" y="1592"/>
                </a:cubicBezTo>
                <a:cubicBezTo>
                  <a:pt x="8500" y="1602"/>
                  <a:pt x="8519" y="1617"/>
                  <a:pt x="8533" y="1638"/>
                </a:cubicBezTo>
                <a:cubicBezTo>
                  <a:pt x="8547" y="1658"/>
                  <a:pt x="8554" y="1683"/>
                  <a:pt x="8554" y="1713"/>
                </a:cubicBezTo>
                <a:cubicBezTo>
                  <a:pt x="8554" y="1742"/>
                  <a:pt x="8545" y="1770"/>
                  <a:pt x="8528" y="1796"/>
                </a:cubicBezTo>
                <a:cubicBezTo>
                  <a:pt x="8511" y="1821"/>
                  <a:pt x="8486" y="1841"/>
                  <a:pt x="8454" y="1856"/>
                </a:cubicBezTo>
                <a:cubicBezTo>
                  <a:pt x="8422" y="1870"/>
                  <a:pt x="8386" y="1877"/>
                  <a:pt x="8345" y="1877"/>
                </a:cubicBezTo>
                <a:cubicBezTo>
                  <a:pt x="8278" y="1877"/>
                  <a:pt x="8226" y="1863"/>
                  <a:pt x="8191" y="1835"/>
                </a:cubicBezTo>
                <a:cubicBezTo>
                  <a:pt x="8156" y="1807"/>
                  <a:pt x="8133" y="1765"/>
                  <a:pt x="8123" y="1710"/>
                </a:cubicBezTo>
                <a:close/>
                <a:moveTo>
                  <a:pt x="8659" y="1403"/>
                </a:moveTo>
                <a:lnTo>
                  <a:pt x="8636" y="1269"/>
                </a:lnTo>
                <a:lnTo>
                  <a:pt x="8636" y="1149"/>
                </a:lnTo>
                <a:lnTo>
                  <a:pt x="8736" y="1149"/>
                </a:lnTo>
                <a:lnTo>
                  <a:pt x="8736" y="1269"/>
                </a:lnTo>
                <a:lnTo>
                  <a:pt x="8713" y="1403"/>
                </a:lnTo>
                <a:lnTo>
                  <a:pt x="8659" y="1403"/>
                </a:lnTo>
                <a:close/>
                <a:moveTo>
                  <a:pt x="9060" y="1865"/>
                </a:moveTo>
                <a:lnTo>
                  <a:pt x="9334" y="1149"/>
                </a:lnTo>
                <a:lnTo>
                  <a:pt x="9437" y="1149"/>
                </a:lnTo>
                <a:lnTo>
                  <a:pt x="9729" y="1865"/>
                </a:lnTo>
                <a:lnTo>
                  <a:pt x="9622" y="1865"/>
                </a:lnTo>
                <a:lnTo>
                  <a:pt x="9538" y="1648"/>
                </a:lnTo>
                <a:lnTo>
                  <a:pt x="9239" y="1648"/>
                </a:lnTo>
                <a:lnTo>
                  <a:pt x="9160" y="1865"/>
                </a:lnTo>
                <a:lnTo>
                  <a:pt x="9060" y="1865"/>
                </a:lnTo>
                <a:close/>
                <a:moveTo>
                  <a:pt x="9266" y="1571"/>
                </a:moveTo>
                <a:lnTo>
                  <a:pt x="9509" y="1571"/>
                </a:lnTo>
                <a:lnTo>
                  <a:pt x="9434" y="1373"/>
                </a:lnTo>
                <a:cubicBezTo>
                  <a:pt x="9411" y="1313"/>
                  <a:pt x="9394" y="1264"/>
                  <a:pt x="9383" y="1225"/>
                </a:cubicBezTo>
                <a:cubicBezTo>
                  <a:pt x="9374" y="1270"/>
                  <a:pt x="9362" y="1316"/>
                  <a:pt x="9345" y="1361"/>
                </a:cubicBezTo>
                <a:lnTo>
                  <a:pt x="9266" y="1571"/>
                </a:lnTo>
                <a:close/>
                <a:moveTo>
                  <a:pt x="10130" y="1865"/>
                </a:moveTo>
                <a:lnTo>
                  <a:pt x="10130" y="1800"/>
                </a:lnTo>
                <a:cubicBezTo>
                  <a:pt x="10097" y="1851"/>
                  <a:pt x="10049" y="1877"/>
                  <a:pt x="9985" y="1877"/>
                </a:cubicBezTo>
                <a:cubicBezTo>
                  <a:pt x="9944" y="1877"/>
                  <a:pt x="9906" y="1866"/>
                  <a:pt x="9871" y="1843"/>
                </a:cubicBezTo>
                <a:cubicBezTo>
                  <a:pt x="9836" y="1820"/>
                  <a:pt x="9810" y="1788"/>
                  <a:pt x="9791" y="1747"/>
                </a:cubicBezTo>
                <a:cubicBezTo>
                  <a:pt x="9772" y="1706"/>
                  <a:pt x="9762" y="1659"/>
                  <a:pt x="9762" y="1606"/>
                </a:cubicBezTo>
                <a:cubicBezTo>
                  <a:pt x="9762" y="1555"/>
                  <a:pt x="9771" y="1508"/>
                  <a:pt x="9788" y="1466"/>
                </a:cubicBezTo>
                <a:cubicBezTo>
                  <a:pt x="9805" y="1423"/>
                  <a:pt x="9831" y="1391"/>
                  <a:pt x="9866" y="1369"/>
                </a:cubicBezTo>
                <a:cubicBezTo>
                  <a:pt x="9900" y="1346"/>
                  <a:pt x="9938" y="1335"/>
                  <a:pt x="9981" y="1335"/>
                </a:cubicBezTo>
                <a:cubicBezTo>
                  <a:pt x="10012" y="1335"/>
                  <a:pt x="10040" y="1342"/>
                  <a:pt x="10065" y="1355"/>
                </a:cubicBezTo>
                <a:cubicBezTo>
                  <a:pt x="10090" y="1368"/>
                  <a:pt x="10110" y="1385"/>
                  <a:pt x="10125" y="1406"/>
                </a:cubicBezTo>
                <a:lnTo>
                  <a:pt x="10125" y="1149"/>
                </a:lnTo>
                <a:lnTo>
                  <a:pt x="10212" y="1149"/>
                </a:lnTo>
                <a:lnTo>
                  <a:pt x="10212" y="1865"/>
                </a:lnTo>
                <a:lnTo>
                  <a:pt x="10130" y="1865"/>
                </a:lnTo>
                <a:close/>
                <a:moveTo>
                  <a:pt x="9853" y="1606"/>
                </a:moveTo>
                <a:cubicBezTo>
                  <a:pt x="9853" y="1673"/>
                  <a:pt x="9867" y="1722"/>
                  <a:pt x="9895" y="1755"/>
                </a:cubicBezTo>
                <a:cubicBezTo>
                  <a:pt x="9923" y="1788"/>
                  <a:pt x="9956" y="1805"/>
                  <a:pt x="9994" y="1805"/>
                </a:cubicBezTo>
                <a:cubicBezTo>
                  <a:pt x="10032" y="1805"/>
                  <a:pt x="10064" y="1789"/>
                  <a:pt x="10091" y="1758"/>
                </a:cubicBezTo>
                <a:cubicBezTo>
                  <a:pt x="10118" y="1726"/>
                  <a:pt x="10132" y="1678"/>
                  <a:pt x="10132" y="1614"/>
                </a:cubicBezTo>
                <a:cubicBezTo>
                  <a:pt x="10132" y="1543"/>
                  <a:pt x="10118" y="1491"/>
                  <a:pt x="10091" y="1458"/>
                </a:cubicBezTo>
                <a:cubicBezTo>
                  <a:pt x="10064" y="1425"/>
                  <a:pt x="10030" y="1408"/>
                  <a:pt x="9990" y="1408"/>
                </a:cubicBezTo>
                <a:cubicBezTo>
                  <a:pt x="9951" y="1408"/>
                  <a:pt x="9918" y="1424"/>
                  <a:pt x="9892" y="1456"/>
                </a:cubicBezTo>
                <a:cubicBezTo>
                  <a:pt x="9866" y="1487"/>
                  <a:pt x="9853" y="1537"/>
                  <a:pt x="9853" y="1606"/>
                </a:cubicBezTo>
                <a:close/>
                <a:moveTo>
                  <a:pt x="10494" y="1865"/>
                </a:moveTo>
                <a:lnTo>
                  <a:pt x="10297" y="1347"/>
                </a:lnTo>
                <a:lnTo>
                  <a:pt x="10390" y="1347"/>
                </a:lnTo>
                <a:lnTo>
                  <a:pt x="10501" y="1657"/>
                </a:lnTo>
                <a:cubicBezTo>
                  <a:pt x="10513" y="1691"/>
                  <a:pt x="10524" y="1726"/>
                  <a:pt x="10534" y="1762"/>
                </a:cubicBezTo>
                <a:cubicBezTo>
                  <a:pt x="10542" y="1735"/>
                  <a:pt x="10553" y="1702"/>
                  <a:pt x="10567" y="1663"/>
                </a:cubicBezTo>
                <a:lnTo>
                  <a:pt x="10682" y="1347"/>
                </a:lnTo>
                <a:lnTo>
                  <a:pt x="10772" y="1347"/>
                </a:lnTo>
                <a:lnTo>
                  <a:pt x="10576" y="1865"/>
                </a:lnTo>
                <a:lnTo>
                  <a:pt x="10494" y="1865"/>
                </a:lnTo>
                <a:close/>
                <a:moveTo>
                  <a:pt x="10851" y="1250"/>
                </a:moveTo>
                <a:lnTo>
                  <a:pt x="10851" y="1149"/>
                </a:lnTo>
                <a:lnTo>
                  <a:pt x="10938" y="1149"/>
                </a:lnTo>
                <a:lnTo>
                  <a:pt x="10938" y="1250"/>
                </a:lnTo>
                <a:lnTo>
                  <a:pt x="10851" y="1250"/>
                </a:lnTo>
                <a:close/>
                <a:moveTo>
                  <a:pt x="10851" y="1865"/>
                </a:moveTo>
                <a:lnTo>
                  <a:pt x="10851" y="1347"/>
                </a:lnTo>
                <a:lnTo>
                  <a:pt x="10938" y="1347"/>
                </a:lnTo>
                <a:lnTo>
                  <a:pt x="10938" y="1865"/>
                </a:lnTo>
                <a:lnTo>
                  <a:pt x="10851" y="1865"/>
                </a:lnTo>
                <a:close/>
                <a:moveTo>
                  <a:pt x="11037" y="1710"/>
                </a:moveTo>
                <a:lnTo>
                  <a:pt x="11124" y="1697"/>
                </a:lnTo>
                <a:cubicBezTo>
                  <a:pt x="11129" y="1732"/>
                  <a:pt x="11142" y="1758"/>
                  <a:pt x="11165" y="1777"/>
                </a:cubicBezTo>
                <a:cubicBezTo>
                  <a:pt x="11187" y="1796"/>
                  <a:pt x="11218" y="1805"/>
                  <a:pt x="11258" y="1805"/>
                </a:cubicBezTo>
                <a:cubicBezTo>
                  <a:pt x="11299" y="1805"/>
                  <a:pt x="11329" y="1797"/>
                  <a:pt x="11348" y="1780"/>
                </a:cubicBezTo>
                <a:cubicBezTo>
                  <a:pt x="11367" y="1763"/>
                  <a:pt x="11377" y="1744"/>
                  <a:pt x="11377" y="1722"/>
                </a:cubicBezTo>
                <a:cubicBezTo>
                  <a:pt x="11377" y="1702"/>
                  <a:pt x="11369" y="1686"/>
                  <a:pt x="11352" y="1675"/>
                </a:cubicBezTo>
                <a:cubicBezTo>
                  <a:pt x="11339" y="1668"/>
                  <a:pt x="11309" y="1658"/>
                  <a:pt x="11262" y="1645"/>
                </a:cubicBezTo>
                <a:cubicBezTo>
                  <a:pt x="11197" y="1629"/>
                  <a:pt x="11153" y="1615"/>
                  <a:pt x="11128" y="1603"/>
                </a:cubicBezTo>
                <a:cubicBezTo>
                  <a:pt x="11103" y="1591"/>
                  <a:pt x="11084" y="1575"/>
                  <a:pt x="11071" y="1554"/>
                </a:cubicBezTo>
                <a:cubicBezTo>
                  <a:pt x="11058" y="1533"/>
                  <a:pt x="11052" y="1509"/>
                  <a:pt x="11052" y="1484"/>
                </a:cubicBezTo>
                <a:cubicBezTo>
                  <a:pt x="11052" y="1461"/>
                  <a:pt x="11057" y="1440"/>
                  <a:pt x="11068" y="1420"/>
                </a:cubicBezTo>
                <a:cubicBezTo>
                  <a:pt x="11078" y="1401"/>
                  <a:pt x="11092" y="1384"/>
                  <a:pt x="11111" y="1371"/>
                </a:cubicBezTo>
                <a:cubicBezTo>
                  <a:pt x="11124" y="1361"/>
                  <a:pt x="11143" y="1353"/>
                  <a:pt x="11167" y="1346"/>
                </a:cubicBezTo>
                <a:cubicBezTo>
                  <a:pt x="11190" y="1339"/>
                  <a:pt x="11216" y="1335"/>
                  <a:pt x="11243" y="1335"/>
                </a:cubicBezTo>
                <a:cubicBezTo>
                  <a:pt x="11284" y="1335"/>
                  <a:pt x="11319" y="1341"/>
                  <a:pt x="11350" y="1353"/>
                </a:cubicBezTo>
                <a:cubicBezTo>
                  <a:pt x="11381" y="1364"/>
                  <a:pt x="11403" y="1380"/>
                  <a:pt x="11418" y="1400"/>
                </a:cubicBezTo>
                <a:cubicBezTo>
                  <a:pt x="11433" y="1420"/>
                  <a:pt x="11443" y="1447"/>
                  <a:pt x="11448" y="1480"/>
                </a:cubicBezTo>
                <a:lnTo>
                  <a:pt x="11362" y="1492"/>
                </a:lnTo>
                <a:cubicBezTo>
                  <a:pt x="11358" y="1465"/>
                  <a:pt x="11347" y="1445"/>
                  <a:pt x="11328" y="1430"/>
                </a:cubicBezTo>
                <a:cubicBezTo>
                  <a:pt x="11309" y="1415"/>
                  <a:pt x="11283" y="1407"/>
                  <a:pt x="11249" y="1407"/>
                </a:cubicBezTo>
                <a:cubicBezTo>
                  <a:pt x="11208" y="1407"/>
                  <a:pt x="11180" y="1414"/>
                  <a:pt x="11163" y="1427"/>
                </a:cubicBezTo>
                <a:cubicBezTo>
                  <a:pt x="11146" y="1440"/>
                  <a:pt x="11137" y="1456"/>
                  <a:pt x="11137" y="1474"/>
                </a:cubicBezTo>
                <a:cubicBezTo>
                  <a:pt x="11137" y="1485"/>
                  <a:pt x="11140" y="1496"/>
                  <a:pt x="11147" y="1505"/>
                </a:cubicBezTo>
                <a:cubicBezTo>
                  <a:pt x="11154" y="1514"/>
                  <a:pt x="11166" y="1522"/>
                  <a:pt x="11181" y="1528"/>
                </a:cubicBezTo>
                <a:cubicBezTo>
                  <a:pt x="11190" y="1531"/>
                  <a:pt x="11216" y="1539"/>
                  <a:pt x="11259" y="1551"/>
                </a:cubicBezTo>
                <a:cubicBezTo>
                  <a:pt x="11321" y="1568"/>
                  <a:pt x="11364" y="1581"/>
                  <a:pt x="11389" y="1592"/>
                </a:cubicBezTo>
                <a:cubicBezTo>
                  <a:pt x="11414" y="1602"/>
                  <a:pt x="11433" y="1617"/>
                  <a:pt x="11447" y="1638"/>
                </a:cubicBezTo>
                <a:cubicBezTo>
                  <a:pt x="11461" y="1658"/>
                  <a:pt x="11468" y="1683"/>
                  <a:pt x="11468" y="1713"/>
                </a:cubicBezTo>
                <a:cubicBezTo>
                  <a:pt x="11468" y="1742"/>
                  <a:pt x="11459" y="1770"/>
                  <a:pt x="11442" y="1796"/>
                </a:cubicBezTo>
                <a:cubicBezTo>
                  <a:pt x="11425" y="1821"/>
                  <a:pt x="11400" y="1841"/>
                  <a:pt x="11368" y="1856"/>
                </a:cubicBezTo>
                <a:cubicBezTo>
                  <a:pt x="11336" y="1870"/>
                  <a:pt x="11300" y="1877"/>
                  <a:pt x="11259" y="1877"/>
                </a:cubicBezTo>
                <a:cubicBezTo>
                  <a:pt x="11192" y="1877"/>
                  <a:pt x="11140" y="1863"/>
                  <a:pt x="11105" y="1835"/>
                </a:cubicBezTo>
                <a:cubicBezTo>
                  <a:pt x="11070" y="1807"/>
                  <a:pt x="11047" y="1765"/>
                  <a:pt x="11037" y="1710"/>
                </a:cubicBezTo>
                <a:close/>
                <a:moveTo>
                  <a:pt x="11540" y="1606"/>
                </a:moveTo>
                <a:cubicBezTo>
                  <a:pt x="11540" y="1510"/>
                  <a:pt x="11567" y="1439"/>
                  <a:pt x="11620" y="1393"/>
                </a:cubicBezTo>
                <a:cubicBezTo>
                  <a:pt x="11665" y="1354"/>
                  <a:pt x="11719" y="1335"/>
                  <a:pt x="11783" y="1335"/>
                </a:cubicBezTo>
                <a:cubicBezTo>
                  <a:pt x="11854" y="1335"/>
                  <a:pt x="11913" y="1358"/>
                  <a:pt x="11958" y="1405"/>
                </a:cubicBezTo>
                <a:cubicBezTo>
                  <a:pt x="12003" y="1452"/>
                  <a:pt x="12025" y="1516"/>
                  <a:pt x="12025" y="1599"/>
                </a:cubicBezTo>
                <a:cubicBezTo>
                  <a:pt x="12025" y="1666"/>
                  <a:pt x="12015" y="1718"/>
                  <a:pt x="11995" y="1756"/>
                </a:cubicBezTo>
                <a:cubicBezTo>
                  <a:pt x="11975" y="1794"/>
                  <a:pt x="11946" y="1824"/>
                  <a:pt x="11908" y="1845"/>
                </a:cubicBezTo>
                <a:cubicBezTo>
                  <a:pt x="11870" y="1866"/>
                  <a:pt x="11828" y="1877"/>
                  <a:pt x="11783" y="1877"/>
                </a:cubicBezTo>
                <a:cubicBezTo>
                  <a:pt x="11710" y="1877"/>
                  <a:pt x="11652" y="1854"/>
                  <a:pt x="11607" y="1807"/>
                </a:cubicBezTo>
                <a:cubicBezTo>
                  <a:pt x="11562" y="1760"/>
                  <a:pt x="11540" y="1693"/>
                  <a:pt x="11540" y="1606"/>
                </a:cubicBezTo>
                <a:close/>
                <a:moveTo>
                  <a:pt x="11630" y="1606"/>
                </a:moveTo>
                <a:cubicBezTo>
                  <a:pt x="11630" y="1673"/>
                  <a:pt x="11644" y="1722"/>
                  <a:pt x="11673" y="1755"/>
                </a:cubicBezTo>
                <a:cubicBezTo>
                  <a:pt x="11702" y="1788"/>
                  <a:pt x="11739" y="1805"/>
                  <a:pt x="11783" y="1805"/>
                </a:cubicBezTo>
                <a:cubicBezTo>
                  <a:pt x="11826" y="1805"/>
                  <a:pt x="11863" y="1788"/>
                  <a:pt x="11892" y="1755"/>
                </a:cubicBezTo>
                <a:cubicBezTo>
                  <a:pt x="11921" y="1722"/>
                  <a:pt x="11935" y="1671"/>
                  <a:pt x="11935" y="1603"/>
                </a:cubicBezTo>
                <a:cubicBezTo>
                  <a:pt x="11935" y="1539"/>
                  <a:pt x="11920" y="1490"/>
                  <a:pt x="11891" y="1457"/>
                </a:cubicBezTo>
                <a:cubicBezTo>
                  <a:pt x="11862" y="1424"/>
                  <a:pt x="11826" y="1408"/>
                  <a:pt x="11783" y="1408"/>
                </a:cubicBezTo>
                <a:cubicBezTo>
                  <a:pt x="11739" y="1408"/>
                  <a:pt x="11702" y="1424"/>
                  <a:pt x="11673" y="1457"/>
                </a:cubicBezTo>
                <a:cubicBezTo>
                  <a:pt x="11644" y="1490"/>
                  <a:pt x="11630" y="1539"/>
                  <a:pt x="11630" y="1606"/>
                </a:cubicBezTo>
                <a:close/>
                <a:moveTo>
                  <a:pt x="12127" y="1865"/>
                </a:moveTo>
                <a:lnTo>
                  <a:pt x="12127" y="1347"/>
                </a:lnTo>
                <a:lnTo>
                  <a:pt x="12207" y="1347"/>
                </a:lnTo>
                <a:lnTo>
                  <a:pt x="12207" y="1425"/>
                </a:lnTo>
                <a:cubicBezTo>
                  <a:pt x="12227" y="1388"/>
                  <a:pt x="12245" y="1364"/>
                  <a:pt x="12262" y="1353"/>
                </a:cubicBezTo>
                <a:cubicBezTo>
                  <a:pt x="12279" y="1341"/>
                  <a:pt x="12298" y="1335"/>
                  <a:pt x="12319" y="1335"/>
                </a:cubicBezTo>
                <a:cubicBezTo>
                  <a:pt x="12348" y="1335"/>
                  <a:pt x="12378" y="1344"/>
                  <a:pt x="12409" y="1363"/>
                </a:cubicBezTo>
                <a:lnTo>
                  <a:pt x="12379" y="1445"/>
                </a:lnTo>
                <a:cubicBezTo>
                  <a:pt x="12358" y="1432"/>
                  <a:pt x="12336" y="1426"/>
                  <a:pt x="12314" y="1426"/>
                </a:cubicBezTo>
                <a:cubicBezTo>
                  <a:pt x="12295" y="1426"/>
                  <a:pt x="12278" y="1432"/>
                  <a:pt x="12263" y="1443"/>
                </a:cubicBezTo>
                <a:cubicBezTo>
                  <a:pt x="12248" y="1454"/>
                  <a:pt x="12237" y="1470"/>
                  <a:pt x="12230" y="1491"/>
                </a:cubicBezTo>
                <a:cubicBezTo>
                  <a:pt x="12220" y="1522"/>
                  <a:pt x="12215" y="1557"/>
                  <a:pt x="12215" y="1594"/>
                </a:cubicBezTo>
                <a:lnTo>
                  <a:pt x="12215" y="1865"/>
                </a:lnTo>
                <a:lnTo>
                  <a:pt x="12127" y="1865"/>
                </a:lnTo>
                <a:close/>
                <a:moveTo>
                  <a:pt x="12458" y="2065"/>
                </a:moveTo>
                <a:lnTo>
                  <a:pt x="12448" y="1982"/>
                </a:lnTo>
                <a:cubicBezTo>
                  <a:pt x="12467" y="1987"/>
                  <a:pt x="12484" y="1990"/>
                  <a:pt x="12498" y="1990"/>
                </a:cubicBezTo>
                <a:cubicBezTo>
                  <a:pt x="12517" y="1990"/>
                  <a:pt x="12533" y="1987"/>
                  <a:pt x="12545" y="1980"/>
                </a:cubicBezTo>
                <a:cubicBezTo>
                  <a:pt x="12556" y="1974"/>
                  <a:pt x="12566" y="1965"/>
                  <a:pt x="12574" y="1953"/>
                </a:cubicBezTo>
                <a:cubicBezTo>
                  <a:pt x="12579" y="1944"/>
                  <a:pt x="12588" y="1923"/>
                  <a:pt x="12601" y="1888"/>
                </a:cubicBezTo>
                <a:cubicBezTo>
                  <a:pt x="12602" y="1883"/>
                  <a:pt x="12605" y="1875"/>
                  <a:pt x="12608" y="1866"/>
                </a:cubicBezTo>
                <a:lnTo>
                  <a:pt x="12412" y="1347"/>
                </a:lnTo>
                <a:lnTo>
                  <a:pt x="12506" y="1347"/>
                </a:lnTo>
                <a:lnTo>
                  <a:pt x="12614" y="1647"/>
                </a:lnTo>
                <a:cubicBezTo>
                  <a:pt x="12628" y="1685"/>
                  <a:pt x="12641" y="1725"/>
                  <a:pt x="12652" y="1767"/>
                </a:cubicBezTo>
                <a:cubicBezTo>
                  <a:pt x="12662" y="1727"/>
                  <a:pt x="12674" y="1688"/>
                  <a:pt x="12688" y="1649"/>
                </a:cubicBezTo>
                <a:lnTo>
                  <a:pt x="12799" y="1347"/>
                </a:lnTo>
                <a:lnTo>
                  <a:pt x="12887" y="1347"/>
                </a:lnTo>
                <a:lnTo>
                  <a:pt x="12689" y="1874"/>
                </a:lnTo>
                <a:cubicBezTo>
                  <a:pt x="12668" y="1931"/>
                  <a:pt x="12652" y="1970"/>
                  <a:pt x="12640" y="1992"/>
                </a:cubicBezTo>
                <a:cubicBezTo>
                  <a:pt x="12625" y="2021"/>
                  <a:pt x="12607" y="2042"/>
                  <a:pt x="12586" y="2055"/>
                </a:cubicBezTo>
                <a:cubicBezTo>
                  <a:pt x="12566" y="2069"/>
                  <a:pt x="12542" y="2076"/>
                  <a:pt x="12514" y="2076"/>
                </a:cubicBezTo>
                <a:cubicBezTo>
                  <a:pt x="12497" y="2076"/>
                  <a:pt x="12479" y="2072"/>
                  <a:pt x="12458" y="2065"/>
                </a:cubicBezTo>
                <a:close/>
              </a:path>
              <a:path w="12887" h="3028" extrusionOk="0">
                <a:moveTo>
                  <a:pt x="4551" y="2764"/>
                </a:moveTo>
                <a:lnTo>
                  <a:pt x="4645" y="2788"/>
                </a:lnTo>
                <a:cubicBezTo>
                  <a:pt x="4625" y="2866"/>
                  <a:pt x="4589" y="2925"/>
                  <a:pt x="4538" y="2966"/>
                </a:cubicBezTo>
                <a:cubicBezTo>
                  <a:pt x="4487" y="3007"/>
                  <a:pt x="4424" y="3027"/>
                  <a:pt x="4349" y="3027"/>
                </a:cubicBezTo>
                <a:cubicBezTo>
                  <a:pt x="4272" y="3027"/>
                  <a:pt x="4209" y="3011"/>
                  <a:pt x="4161" y="2980"/>
                </a:cubicBezTo>
                <a:cubicBezTo>
                  <a:pt x="4112" y="2949"/>
                  <a:pt x="4075" y="2903"/>
                  <a:pt x="4050" y="2844"/>
                </a:cubicBezTo>
                <a:cubicBezTo>
                  <a:pt x="4025" y="2784"/>
                  <a:pt x="4012" y="2720"/>
                  <a:pt x="4012" y="2652"/>
                </a:cubicBezTo>
                <a:cubicBezTo>
                  <a:pt x="4012" y="2577"/>
                  <a:pt x="4026" y="2512"/>
                  <a:pt x="4055" y="2457"/>
                </a:cubicBezTo>
                <a:cubicBezTo>
                  <a:pt x="4084" y="2402"/>
                  <a:pt x="4124" y="2359"/>
                  <a:pt x="4177" y="2330"/>
                </a:cubicBezTo>
                <a:cubicBezTo>
                  <a:pt x="4230" y="2301"/>
                  <a:pt x="4287" y="2287"/>
                  <a:pt x="4350" y="2287"/>
                </a:cubicBezTo>
                <a:cubicBezTo>
                  <a:pt x="4422" y="2287"/>
                  <a:pt x="4482" y="2305"/>
                  <a:pt x="4531" y="2342"/>
                </a:cubicBezTo>
                <a:cubicBezTo>
                  <a:pt x="4580" y="2378"/>
                  <a:pt x="4614" y="2429"/>
                  <a:pt x="4633" y="2496"/>
                </a:cubicBezTo>
                <a:lnTo>
                  <a:pt x="4540" y="2518"/>
                </a:lnTo>
                <a:cubicBezTo>
                  <a:pt x="4523" y="2465"/>
                  <a:pt x="4499" y="2427"/>
                  <a:pt x="4468" y="2404"/>
                </a:cubicBezTo>
                <a:cubicBezTo>
                  <a:pt x="4436" y="2380"/>
                  <a:pt x="4396" y="2368"/>
                  <a:pt x="4348" y="2368"/>
                </a:cubicBezTo>
                <a:cubicBezTo>
                  <a:pt x="4293" y="2368"/>
                  <a:pt x="4247" y="2381"/>
                  <a:pt x="4210" y="2408"/>
                </a:cubicBezTo>
                <a:cubicBezTo>
                  <a:pt x="4173" y="2434"/>
                  <a:pt x="4148" y="2469"/>
                  <a:pt x="4133" y="2514"/>
                </a:cubicBezTo>
                <a:cubicBezTo>
                  <a:pt x="4118" y="2559"/>
                  <a:pt x="4110" y="2604"/>
                  <a:pt x="4110" y="2651"/>
                </a:cubicBezTo>
                <a:cubicBezTo>
                  <a:pt x="4110" y="2712"/>
                  <a:pt x="4119" y="2766"/>
                  <a:pt x="4137" y="2811"/>
                </a:cubicBezTo>
                <a:cubicBezTo>
                  <a:pt x="4154" y="2856"/>
                  <a:pt x="4182" y="2890"/>
                  <a:pt x="4219" y="2913"/>
                </a:cubicBezTo>
                <a:cubicBezTo>
                  <a:pt x="4257" y="2935"/>
                  <a:pt x="4298" y="2946"/>
                  <a:pt x="4341" y="2946"/>
                </a:cubicBezTo>
                <a:cubicBezTo>
                  <a:pt x="4394" y="2946"/>
                  <a:pt x="4439" y="2931"/>
                  <a:pt x="4476" y="2900"/>
                </a:cubicBezTo>
                <a:cubicBezTo>
                  <a:pt x="4513" y="2869"/>
                  <a:pt x="4538" y="2824"/>
                  <a:pt x="4551" y="2764"/>
                </a:cubicBezTo>
                <a:close/>
                <a:moveTo>
                  <a:pt x="4718" y="2756"/>
                </a:moveTo>
                <a:cubicBezTo>
                  <a:pt x="4718" y="2660"/>
                  <a:pt x="4745" y="2589"/>
                  <a:pt x="4798" y="2542"/>
                </a:cubicBezTo>
                <a:cubicBezTo>
                  <a:pt x="4843" y="2504"/>
                  <a:pt x="4897" y="2485"/>
                  <a:pt x="4961" y="2485"/>
                </a:cubicBezTo>
                <a:cubicBezTo>
                  <a:pt x="5032" y="2485"/>
                  <a:pt x="5091" y="2508"/>
                  <a:pt x="5136" y="2555"/>
                </a:cubicBezTo>
                <a:cubicBezTo>
                  <a:pt x="5181" y="2602"/>
                  <a:pt x="5204" y="2666"/>
                  <a:pt x="5204" y="2749"/>
                </a:cubicBezTo>
                <a:cubicBezTo>
                  <a:pt x="5204" y="2816"/>
                  <a:pt x="5194" y="2868"/>
                  <a:pt x="5174" y="2906"/>
                </a:cubicBezTo>
                <a:cubicBezTo>
                  <a:pt x="5154" y="2944"/>
                  <a:pt x="5125" y="2974"/>
                  <a:pt x="5086" y="2995"/>
                </a:cubicBezTo>
                <a:cubicBezTo>
                  <a:pt x="5048" y="3016"/>
                  <a:pt x="5006" y="3027"/>
                  <a:pt x="4961" y="3027"/>
                </a:cubicBezTo>
                <a:cubicBezTo>
                  <a:pt x="4888" y="3027"/>
                  <a:pt x="4830" y="3004"/>
                  <a:pt x="4785" y="2957"/>
                </a:cubicBezTo>
                <a:cubicBezTo>
                  <a:pt x="4740" y="2910"/>
                  <a:pt x="4718" y="2843"/>
                  <a:pt x="4718" y="2756"/>
                </a:cubicBezTo>
                <a:close/>
                <a:moveTo>
                  <a:pt x="4808" y="2756"/>
                </a:moveTo>
                <a:cubicBezTo>
                  <a:pt x="4808" y="2822"/>
                  <a:pt x="4823" y="2872"/>
                  <a:pt x="4852" y="2905"/>
                </a:cubicBezTo>
                <a:cubicBezTo>
                  <a:pt x="4881" y="2938"/>
                  <a:pt x="4917" y="2955"/>
                  <a:pt x="4961" y="2955"/>
                </a:cubicBezTo>
                <a:cubicBezTo>
                  <a:pt x="5005" y="2955"/>
                  <a:pt x="5041" y="2938"/>
                  <a:pt x="5070" y="2905"/>
                </a:cubicBezTo>
                <a:cubicBezTo>
                  <a:pt x="5099" y="2872"/>
                  <a:pt x="5114" y="2821"/>
                  <a:pt x="5114" y="2753"/>
                </a:cubicBezTo>
                <a:cubicBezTo>
                  <a:pt x="5114" y="2689"/>
                  <a:pt x="5099" y="2640"/>
                  <a:pt x="5070" y="2607"/>
                </a:cubicBezTo>
                <a:cubicBezTo>
                  <a:pt x="5041" y="2574"/>
                  <a:pt x="5004" y="2558"/>
                  <a:pt x="4961" y="2558"/>
                </a:cubicBezTo>
                <a:cubicBezTo>
                  <a:pt x="4917" y="2558"/>
                  <a:pt x="4881" y="2574"/>
                  <a:pt x="4852" y="2607"/>
                </a:cubicBezTo>
                <a:cubicBezTo>
                  <a:pt x="4823" y="2640"/>
                  <a:pt x="4808" y="2689"/>
                  <a:pt x="4808" y="2756"/>
                </a:cubicBezTo>
                <a:close/>
                <a:moveTo>
                  <a:pt x="5305" y="3015"/>
                </a:moveTo>
                <a:lnTo>
                  <a:pt x="5305" y="2299"/>
                </a:lnTo>
                <a:lnTo>
                  <a:pt x="5393" y="2299"/>
                </a:lnTo>
                <a:lnTo>
                  <a:pt x="5393" y="3015"/>
                </a:lnTo>
                <a:lnTo>
                  <a:pt x="5305" y="3015"/>
                </a:lnTo>
                <a:close/>
                <a:moveTo>
                  <a:pt x="5527" y="3015"/>
                </a:moveTo>
                <a:lnTo>
                  <a:pt x="5527" y="2299"/>
                </a:lnTo>
                <a:lnTo>
                  <a:pt x="5615" y="2299"/>
                </a:lnTo>
                <a:lnTo>
                  <a:pt x="5615" y="3015"/>
                </a:lnTo>
                <a:lnTo>
                  <a:pt x="5527" y="3015"/>
                </a:lnTo>
                <a:close/>
                <a:moveTo>
                  <a:pt x="6106" y="2848"/>
                </a:moveTo>
                <a:lnTo>
                  <a:pt x="6197" y="2859"/>
                </a:lnTo>
                <a:cubicBezTo>
                  <a:pt x="6183" y="2912"/>
                  <a:pt x="6156" y="2954"/>
                  <a:pt x="6117" y="2983"/>
                </a:cubicBezTo>
                <a:cubicBezTo>
                  <a:pt x="6078" y="3012"/>
                  <a:pt x="6029" y="3027"/>
                  <a:pt x="5969" y="3027"/>
                </a:cubicBezTo>
                <a:cubicBezTo>
                  <a:pt x="5893" y="3027"/>
                  <a:pt x="5833" y="3004"/>
                  <a:pt x="5788" y="2957"/>
                </a:cubicBezTo>
                <a:cubicBezTo>
                  <a:pt x="5744" y="2910"/>
                  <a:pt x="5722" y="2845"/>
                  <a:pt x="5722" y="2760"/>
                </a:cubicBezTo>
                <a:cubicBezTo>
                  <a:pt x="5722" y="2673"/>
                  <a:pt x="5744" y="2605"/>
                  <a:pt x="5789" y="2557"/>
                </a:cubicBezTo>
                <a:cubicBezTo>
                  <a:pt x="5834" y="2509"/>
                  <a:pt x="5893" y="2485"/>
                  <a:pt x="5964" y="2485"/>
                </a:cubicBezTo>
                <a:cubicBezTo>
                  <a:pt x="6033" y="2485"/>
                  <a:pt x="6090" y="2509"/>
                  <a:pt x="6134" y="2556"/>
                </a:cubicBezTo>
                <a:cubicBezTo>
                  <a:pt x="6178" y="2603"/>
                  <a:pt x="6200" y="2669"/>
                  <a:pt x="6200" y="2755"/>
                </a:cubicBezTo>
                <a:cubicBezTo>
                  <a:pt x="6200" y="2760"/>
                  <a:pt x="6200" y="2768"/>
                  <a:pt x="6199" y="2778"/>
                </a:cubicBezTo>
                <a:lnTo>
                  <a:pt x="5813" y="2778"/>
                </a:lnTo>
                <a:cubicBezTo>
                  <a:pt x="5816" y="2835"/>
                  <a:pt x="5832" y="2879"/>
                  <a:pt x="5861" y="2909"/>
                </a:cubicBezTo>
                <a:cubicBezTo>
                  <a:pt x="5890" y="2940"/>
                  <a:pt x="5926" y="2955"/>
                  <a:pt x="5969" y="2955"/>
                </a:cubicBezTo>
                <a:cubicBezTo>
                  <a:pt x="6002" y="2955"/>
                  <a:pt x="6029" y="2946"/>
                  <a:pt x="6052" y="2929"/>
                </a:cubicBezTo>
                <a:cubicBezTo>
                  <a:pt x="6075" y="2912"/>
                  <a:pt x="6093" y="2885"/>
                  <a:pt x="6106" y="2848"/>
                </a:cubicBezTo>
                <a:close/>
                <a:moveTo>
                  <a:pt x="5818" y="2706"/>
                </a:moveTo>
                <a:lnTo>
                  <a:pt x="6107" y="2706"/>
                </a:lnTo>
                <a:cubicBezTo>
                  <a:pt x="6103" y="2663"/>
                  <a:pt x="6092" y="2630"/>
                  <a:pt x="6074" y="2608"/>
                </a:cubicBezTo>
                <a:cubicBezTo>
                  <a:pt x="6046" y="2574"/>
                  <a:pt x="6010" y="2557"/>
                  <a:pt x="5965" y="2557"/>
                </a:cubicBezTo>
                <a:cubicBezTo>
                  <a:pt x="5925" y="2557"/>
                  <a:pt x="5891" y="2571"/>
                  <a:pt x="5863" y="2598"/>
                </a:cubicBezTo>
                <a:cubicBezTo>
                  <a:pt x="5836" y="2625"/>
                  <a:pt x="5821" y="2661"/>
                  <a:pt x="5818" y="2706"/>
                </a:cubicBezTo>
                <a:close/>
                <a:moveTo>
                  <a:pt x="6646" y="2825"/>
                </a:moveTo>
                <a:lnTo>
                  <a:pt x="6732" y="2836"/>
                </a:lnTo>
                <a:cubicBezTo>
                  <a:pt x="6723" y="2896"/>
                  <a:pt x="6699" y="2943"/>
                  <a:pt x="6660" y="2976"/>
                </a:cubicBezTo>
                <a:cubicBezTo>
                  <a:pt x="6621" y="3010"/>
                  <a:pt x="6573" y="3027"/>
                  <a:pt x="6516" y="3027"/>
                </a:cubicBezTo>
                <a:cubicBezTo>
                  <a:pt x="6445" y="3027"/>
                  <a:pt x="6388" y="3004"/>
                  <a:pt x="6345" y="2957"/>
                </a:cubicBezTo>
                <a:cubicBezTo>
                  <a:pt x="6302" y="2911"/>
                  <a:pt x="6281" y="2845"/>
                  <a:pt x="6281" y="2758"/>
                </a:cubicBezTo>
                <a:cubicBezTo>
                  <a:pt x="6281" y="2702"/>
                  <a:pt x="6290" y="2653"/>
                  <a:pt x="6308" y="2611"/>
                </a:cubicBezTo>
                <a:cubicBezTo>
                  <a:pt x="6327" y="2569"/>
                  <a:pt x="6355" y="2537"/>
                  <a:pt x="6393" y="2516"/>
                </a:cubicBezTo>
                <a:cubicBezTo>
                  <a:pt x="6431" y="2495"/>
                  <a:pt x="6472" y="2485"/>
                  <a:pt x="6517" y="2485"/>
                </a:cubicBezTo>
                <a:cubicBezTo>
                  <a:pt x="6573" y="2485"/>
                  <a:pt x="6619" y="2499"/>
                  <a:pt x="6655" y="2528"/>
                </a:cubicBezTo>
                <a:cubicBezTo>
                  <a:pt x="6691" y="2556"/>
                  <a:pt x="6714" y="2596"/>
                  <a:pt x="6724" y="2649"/>
                </a:cubicBezTo>
                <a:lnTo>
                  <a:pt x="6638" y="2662"/>
                </a:lnTo>
                <a:cubicBezTo>
                  <a:pt x="6630" y="2627"/>
                  <a:pt x="6616" y="2601"/>
                  <a:pt x="6595" y="2583"/>
                </a:cubicBezTo>
                <a:cubicBezTo>
                  <a:pt x="6574" y="2566"/>
                  <a:pt x="6549" y="2557"/>
                  <a:pt x="6520" y="2557"/>
                </a:cubicBezTo>
                <a:cubicBezTo>
                  <a:pt x="6476" y="2557"/>
                  <a:pt x="6440" y="2573"/>
                  <a:pt x="6412" y="2605"/>
                </a:cubicBezTo>
                <a:cubicBezTo>
                  <a:pt x="6385" y="2636"/>
                  <a:pt x="6371" y="2686"/>
                  <a:pt x="6371" y="2755"/>
                </a:cubicBezTo>
                <a:cubicBezTo>
                  <a:pt x="6371" y="2825"/>
                  <a:pt x="6384" y="2876"/>
                  <a:pt x="6411" y="2907"/>
                </a:cubicBezTo>
                <a:cubicBezTo>
                  <a:pt x="6438" y="2939"/>
                  <a:pt x="6472" y="2955"/>
                  <a:pt x="6515" y="2955"/>
                </a:cubicBezTo>
                <a:cubicBezTo>
                  <a:pt x="6550" y="2955"/>
                  <a:pt x="6579" y="2944"/>
                  <a:pt x="6602" y="2923"/>
                </a:cubicBezTo>
                <a:cubicBezTo>
                  <a:pt x="6625" y="2902"/>
                  <a:pt x="6639" y="2869"/>
                  <a:pt x="6646" y="2825"/>
                </a:cubicBezTo>
                <a:close/>
                <a:moveTo>
                  <a:pt x="6999" y="2937"/>
                </a:moveTo>
                <a:lnTo>
                  <a:pt x="7012" y="3014"/>
                </a:lnTo>
                <a:cubicBezTo>
                  <a:pt x="6987" y="3019"/>
                  <a:pt x="6965" y="3022"/>
                  <a:pt x="6946" y="3022"/>
                </a:cubicBezTo>
                <a:cubicBezTo>
                  <a:pt x="6914" y="3022"/>
                  <a:pt x="6889" y="3017"/>
                  <a:pt x="6871" y="3007"/>
                </a:cubicBezTo>
                <a:cubicBezTo>
                  <a:pt x="6854" y="2997"/>
                  <a:pt x="6841" y="2984"/>
                  <a:pt x="6834" y="2967"/>
                </a:cubicBezTo>
                <a:cubicBezTo>
                  <a:pt x="6827" y="2950"/>
                  <a:pt x="6823" y="2916"/>
                  <a:pt x="6823" y="2863"/>
                </a:cubicBezTo>
                <a:lnTo>
                  <a:pt x="6823" y="2565"/>
                </a:lnTo>
                <a:lnTo>
                  <a:pt x="6759" y="2565"/>
                </a:lnTo>
                <a:lnTo>
                  <a:pt x="6759" y="2497"/>
                </a:lnTo>
                <a:lnTo>
                  <a:pt x="6823" y="2497"/>
                </a:lnTo>
                <a:lnTo>
                  <a:pt x="6823" y="2368"/>
                </a:lnTo>
                <a:lnTo>
                  <a:pt x="6911" y="2315"/>
                </a:lnTo>
                <a:lnTo>
                  <a:pt x="6911" y="2497"/>
                </a:lnTo>
                <a:lnTo>
                  <a:pt x="6999" y="2497"/>
                </a:lnTo>
                <a:lnTo>
                  <a:pt x="6999" y="2565"/>
                </a:lnTo>
                <a:lnTo>
                  <a:pt x="6911" y="2565"/>
                </a:lnTo>
                <a:lnTo>
                  <a:pt x="6911" y="2868"/>
                </a:lnTo>
                <a:cubicBezTo>
                  <a:pt x="6911" y="2893"/>
                  <a:pt x="6912" y="2909"/>
                  <a:pt x="6915" y="2916"/>
                </a:cubicBezTo>
                <a:cubicBezTo>
                  <a:pt x="6918" y="2923"/>
                  <a:pt x="6924" y="2929"/>
                  <a:pt x="6931" y="2934"/>
                </a:cubicBezTo>
                <a:cubicBezTo>
                  <a:pt x="6938" y="2938"/>
                  <a:pt x="6948" y="2940"/>
                  <a:pt x="6961" y="2940"/>
                </a:cubicBezTo>
                <a:cubicBezTo>
                  <a:pt x="6970" y="2940"/>
                  <a:pt x="6983" y="2939"/>
                  <a:pt x="6999" y="2937"/>
                </a:cubicBezTo>
                <a:close/>
                <a:moveTo>
                  <a:pt x="7086" y="2400"/>
                </a:moveTo>
                <a:lnTo>
                  <a:pt x="7086" y="2299"/>
                </a:lnTo>
                <a:lnTo>
                  <a:pt x="7174" y="2299"/>
                </a:lnTo>
                <a:lnTo>
                  <a:pt x="7174" y="2400"/>
                </a:lnTo>
                <a:lnTo>
                  <a:pt x="7086" y="2400"/>
                </a:lnTo>
                <a:close/>
                <a:moveTo>
                  <a:pt x="7086" y="3015"/>
                </a:moveTo>
                <a:lnTo>
                  <a:pt x="7086" y="2497"/>
                </a:lnTo>
                <a:lnTo>
                  <a:pt x="7174" y="2497"/>
                </a:lnTo>
                <a:lnTo>
                  <a:pt x="7174" y="3015"/>
                </a:lnTo>
                <a:lnTo>
                  <a:pt x="7086" y="3015"/>
                </a:lnTo>
                <a:close/>
                <a:moveTo>
                  <a:pt x="7275" y="2756"/>
                </a:moveTo>
                <a:cubicBezTo>
                  <a:pt x="7275" y="2660"/>
                  <a:pt x="7302" y="2589"/>
                  <a:pt x="7355" y="2542"/>
                </a:cubicBezTo>
                <a:cubicBezTo>
                  <a:pt x="7400" y="2504"/>
                  <a:pt x="7454" y="2485"/>
                  <a:pt x="7518" y="2485"/>
                </a:cubicBezTo>
                <a:cubicBezTo>
                  <a:pt x="7589" y="2485"/>
                  <a:pt x="7648" y="2508"/>
                  <a:pt x="7693" y="2555"/>
                </a:cubicBezTo>
                <a:cubicBezTo>
                  <a:pt x="7738" y="2602"/>
                  <a:pt x="7760" y="2666"/>
                  <a:pt x="7760" y="2749"/>
                </a:cubicBezTo>
                <a:cubicBezTo>
                  <a:pt x="7760" y="2816"/>
                  <a:pt x="7750" y="2868"/>
                  <a:pt x="7730" y="2906"/>
                </a:cubicBezTo>
                <a:cubicBezTo>
                  <a:pt x="7710" y="2944"/>
                  <a:pt x="7681" y="2974"/>
                  <a:pt x="7643" y="2995"/>
                </a:cubicBezTo>
                <a:cubicBezTo>
                  <a:pt x="7605" y="3016"/>
                  <a:pt x="7563" y="3027"/>
                  <a:pt x="7518" y="3027"/>
                </a:cubicBezTo>
                <a:cubicBezTo>
                  <a:pt x="7445" y="3027"/>
                  <a:pt x="7387" y="3004"/>
                  <a:pt x="7342" y="2957"/>
                </a:cubicBezTo>
                <a:cubicBezTo>
                  <a:pt x="7297" y="2910"/>
                  <a:pt x="7275" y="2843"/>
                  <a:pt x="7275" y="2756"/>
                </a:cubicBezTo>
                <a:close/>
                <a:moveTo>
                  <a:pt x="7365" y="2756"/>
                </a:moveTo>
                <a:cubicBezTo>
                  <a:pt x="7365" y="2822"/>
                  <a:pt x="7379" y="2872"/>
                  <a:pt x="7408" y="2905"/>
                </a:cubicBezTo>
                <a:cubicBezTo>
                  <a:pt x="7437" y="2938"/>
                  <a:pt x="7474" y="2955"/>
                  <a:pt x="7518" y="2955"/>
                </a:cubicBezTo>
                <a:cubicBezTo>
                  <a:pt x="7561" y="2955"/>
                  <a:pt x="7598" y="2938"/>
                  <a:pt x="7627" y="2905"/>
                </a:cubicBezTo>
                <a:cubicBezTo>
                  <a:pt x="7656" y="2872"/>
                  <a:pt x="7670" y="2821"/>
                  <a:pt x="7670" y="2753"/>
                </a:cubicBezTo>
                <a:cubicBezTo>
                  <a:pt x="7670" y="2689"/>
                  <a:pt x="7655" y="2640"/>
                  <a:pt x="7626" y="2607"/>
                </a:cubicBezTo>
                <a:cubicBezTo>
                  <a:pt x="7597" y="2574"/>
                  <a:pt x="7561" y="2558"/>
                  <a:pt x="7518" y="2558"/>
                </a:cubicBezTo>
                <a:cubicBezTo>
                  <a:pt x="7474" y="2558"/>
                  <a:pt x="7437" y="2574"/>
                  <a:pt x="7408" y="2607"/>
                </a:cubicBezTo>
                <a:cubicBezTo>
                  <a:pt x="7379" y="2640"/>
                  <a:pt x="7365" y="2689"/>
                  <a:pt x="7365" y="2756"/>
                </a:cubicBezTo>
                <a:close/>
                <a:moveTo>
                  <a:pt x="7864" y="3015"/>
                </a:moveTo>
                <a:lnTo>
                  <a:pt x="7864" y="2497"/>
                </a:lnTo>
                <a:lnTo>
                  <a:pt x="7943" y="2497"/>
                </a:lnTo>
                <a:lnTo>
                  <a:pt x="7943" y="2570"/>
                </a:lnTo>
                <a:cubicBezTo>
                  <a:pt x="7981" y="2513"/>
                  <a:pt x="8036" y="2485"/>
                  <a:pt x="8108" y="2485"/>
                </a:cubicBezTo>
                <a:cubicBezTo>
                  <a:pt x="8139" y="2485"/>
                  <a:pt x="8168" y="2491"/>
                  <a:pt x="8194" y="2502"/>
                </a:cubicBezTo>
                <a:cubicBezTo>
                  <a:pt x="8220" y="2513"/>
                  <a:pt x="8240" y="2528"/>
                  <a:pt x="8253" y="2546"/>
                </a:cubicBezTo>
                <a:cubicBezTo>
                  <a:pt x="8266" y="2564"/>
                  <a:pt x="8275" y="2586"/>
                  <a:pt x="8280" y="2611"/>
                </a:cubicBezTo>
                <a:cubicBezTo>
                  <a:pt x="8283" y="2627"/>
                  <a:pt x="8285" y="2655"/>
                  <a:pt x="8285" y="2696"/>
                </a:cubicBezTo>
                <a:lnTo>
                  <a:pt x="8285" y="3015"/>
                </a:lnTo>
                <a:lnTo>
                  <a:pt x="8197" y="3015"/>
                </a:lnTo>
                <a:lnTo>
                  <a:pt x="8197" y="2700"/>
                </a:lnTo>
                <a:cubicBezTo>
                  <a:pt x="8197" y="2664"/>
                  <a:pt x="8194" y="2637"/>
                  <a:pt x="8187" y="2619"/>
                </a:cubicBezTo>
                <a:cubicBezTo>
                  <a:pt x="8180" y="2602"/>
                  <a:pt x="8168" y="2588"/>
                  <a:pt x="8150" y="2577"/>
                </a:cubicBezTo>
                <a:cubicBezTo>
                  <a:pt x="8133" y="2566"/>
                  <a:pt x="8112" y="2561"/>
                  <a:pt x="8089" y="2561"/>
                </a:cubicBezTo>
                <a:cubicBezTo>
                  <a:pt x="8052" y="2561"/>
                  <a:pt x="8019" y="2573"/>
                  <a:pt x="7992" y="2597"/>
                </a:cubicBezTo>
                <a:cubicBezTo>
                  <a:pt x="7965" y="2620"/>
                  <a:pt x="7951" y="2665"/>
                  <a:pt x="7951" y="2732"/>
                </a:cubicBezTo>
                <a:lnTo>
                  <a:pt x="7951" y="3015"/>
                </a:lnTo>
                <a:lnTo>
                  <a:pt x="7864" y="3015"/>
                </a:lnTo>
                <a:close/>
                <a:moveTo>
                  <a:pt x="8385" y="2860"/>
                </a:moveTo>
                <a:lnTo>
                  <a:pt x="8471" y="2847"/>
                </a:lnTo>
                <a:cubicBezTo>
                  <a:pt x="8476" y="2882"/>
                  <a:pt x="8490" y="2908"/>
                  <a:pt x="8512" y="2927"/>
                </a:cubicBezTo>
                <a:cubicBezTo>
                  <a:pt x="8535" y="2946"/>
                  <a:pt x="8566" y="2955"/>
                  <a:pt x="8606" y="2955"/>
                </a:cubicBezTo>
                <a:cubicBezTo>
                  <a:pt x="8646" y="2955"/>
                  <a:pt x="8676" y="2947"/>
                  <a:pt x="8696" y="2930"/>
                </a:cubicBezTo>
                <a:cubicBezTo>
                  <a:pt x="8715" y="2913"/>
                  <a:pt x="8725" y="2894"/>
                  <a:pt x="8725" y="2872"/>
                </a:cubicBezTo>
                <a:cubicBezTo>
                  <a:pt x="8725" y="2852"/>
                  <a:pt x="8716" y="2836"/>
                  <a:pt x="8699" y="2825"/>
                </a:cubicBezTo>
                <a:cubicBezTo>
                  <a:pt x="8687" y="2817"/>
                  <a:pt x="8657" y="2807"/>
                  <a:pt x="8609" y="2795"/>
                </a:cubicBezTo>
                <a:cubicBezTo>
                  <a:pt x="8544" y="2779"/>
                  <a:pt x="8500" y="2765"/>
                  <a:pt x="8475" y="2753"/>
                </a:cubicBezTo>
                <a:cubicBezTo>
                  <a:pt x="8450" y="2741"/>
                  <a:pt x="8431" y="2725"/>
                  <a:pt x="8418" y="2704"/>
                </a:cubicBezTo>
                <a:cubicBezTo>
                  <a:pt x="8405" y="2683"/>
                  <a:pt x="8399" y="2659"/>
                  <a:pt x="8399" y="2634"/>
                </a:cubicBezTo>
                <a:cubicBezTo>
                  <a:pt x="8399" y="2611"/>
                  <a:pt x="8404" y="2590"/>
                  <a:pt x="8415" y="2570"/>
                </a:cubicBezTo>
                <a:cubicBezTo>
                  <a:pt x="8426" y="2551"/>
                  <a:pt x="8440" y="2534"/>
                  <a:pt x="8458" y="2521"/>
                </a:cubicBezTo>
                <a:cubicBezTo>
                  <a:pt x="8472" y="2511"/>
                  <a:pt x="8491" y="2502"/>
                  <a:pt x="8514" y="2495"/>
                </a:cubicBezTo>
                <a:cubicBezTo>
                  <a:pt x="8538" y="2488"/>
                  <a:pt x="8563" y="2485"/>
                  <a:pt x="8590" y="2485"/>
                </a:cubicBezTo>
                <a:cubicBezTo>
                  <a:pt x="8631" y="2485"/>
                  <a:pt x="8666" y="2491"/>
                  <a:pt x="8697" y="2502"/>
                </a:cubicBezTo>
                <a:cubicBezTo>
                  <a:pt x="8728" y="2514"/>
                  <a:pt x="8750" y="2530"/>
                  <a:pt x="8765" y="2550"/>
                </a:cubicBezTo>
                <a:cubicBezTo>
                  <a:pt x="8780" y="2570"/>
                  <a:pt x="8790" y="2597"/>
                  <a:pt x="8796" y="2630"/>
                </a:cubicBezTo>
                <a:lnTo>
                  <a:pt x="8710" y="2642"/>
                </a:lnTo>
                <a:cubicBezTo>
                  <a:pt x="8706" y="2615"/>
                  <a:pt x="8695" y="2595"/>
                  <a:pt x="8676" y="2580"/>
                </a:cubicBezTo>
                <a:cubicBezTo>
                  <a:pt x="8657" y="2565"/>
                  <a:pt x="8631" y="2557"/>
                  <a:pt x="8596" y="2557"/>
                </a:cubicBezTo>
                <a:cubicBezTo>
                  <a:pt x="8556" y="2557"/>
                  <a:pt x="8527" y="2564"/>
                  <a:pt x="8510" y="2577"/>
                </a:cubicBezTo>
                <a:cubicBezTo>
                  <a:pt x="8493" y="2590"/>
                  <a:pt x="8484" y="2606"/>
                  <a:pt x="8484" y="2624"/>
                </a:cubicBezTo>
                <a:cubicBezTo>
                  <a:pt x="8484" y="2635"/>
                  <a:pt x="8488" y="2646"/>
                  <a:pt x="8495" y="2655"/>
                </a:cubicBezTo>
                <a:cubicBezTo>
                  <a:pt x="8502" y="2664"/>
                  <a:pt x="8514" y="2672"/>
                  <a:pt x="8529" y="2678"/>
                </a:cubicBezTo>
                <a:cubicBezTo>
                  <a:pt x="8538" y="2681"/>
                  <a:pt x="8563" y="2689"/>
                  <a:pt x="8606" y="2701"/>
                </a:cubicBezTo>
                <a:cubicBezTo>
                  <a:pt x="8668" y="2718"/>
                  <a:pt x="8711" y="2731"/>
                  <a:pt x="8736" y="2742"/>
                </a:cubicBezTo>
                <a:cubicBezTo>
                  <a:pt x="8761" y="2752"/>
                  <a:pt x="8780" y="2767"/>
                  <a:pt x="8794" y="2788"/>
                </a:cubicBezTo>
                <a:cubicBezTo>
                  <a:pt x="8808" y="2808"/>
                  <a:pt x="8815" y="2833"/>
                  <a:pt x="8815" y="2863"/>
                </a:cubicBezTo>
                <a:cubicBezTo>
                  <a:pt x="8815" y="2892"/>
                  <a:pt x="8806" y="2920"/>
                  <a:pt x="8789" y="2946"/>
                </a:cubicBezTo>
                <a:cubicBezTo>
                  <a:pt x="8772" y="2971"/>
                  <a:pt x="8748" y="2991"/>
                  <a:pt x="8716" y="3006"/>
                </a:cubicBezTo>
                <a:cubicBezTo>
                  <a:pt x="8683" y="3020"/>
                  <a:pt x="8647" y="3027"/>
                  <a:pt x="8606" y="3027"/>
                </a:cubicBezTo>
                <a:cubicBezTo>
                  <a:pt x="8539" y="3027"/>
                  <a:pt x="8487" y="3013"/>
                  <a:pt x="8452" y="2985"/>
                </a:cubicBezTo>
                <a:cubicBezTo>
                  <a:pt x="8417" y="2957"/>
                  <a:pt x="8394" y="2915"/>
                  <a:pt x="8385" y="2860"/>
                </a:cubicBezTo>
                <a:close/>
              </a:path>
            </a:pathLst>
          </a:custGeom>
          <a:solidFill>
            <a:srgbClr val="38761D"/>
          </a:solidFill>
          <a:ln w="19050">
            <a:solidFill>
              <a:srgbClr val="38761D"/>
            </a:solidFill>
            <a:round/>
            <a:headEnd/>
            <a:tailEnd/>
          </a:ln>
        </p:spPr>
        <p:txBody>
          <a:bodyPr>
            <a:prstTxWarp prst="textNoShape">
              <a:avLst/>
            </a:prstTxWarp>
          </a:bodyPr>
          <a:lstStyle/>
          <a:p>
            <a:endParaRPr lang="en-US"/>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Shape 303"/>
          <p:cNvSpPr txBox="1"/>
          <p:nvPr/>
        </p:nvSpPr>
        <p:spPr>
          <a:xfrm>
            <a:off x="0" y="49213"/>
            <a:ext cx="9128125" cy="6432550"/>
          </a:xfrm>
          <a:prstGeom prst="rect">
            <a:avLst/>
          </a:prstGeom>
          <a:noFill/>
        </p:spPr>
        <p:txBody>
          <a:bodyPr lIns="91425" tIns="91425" rIns="91425" bIns="91425">
            <a:spAutoFit/>
          </a:bodyPr>
          <a:lstStyle/>
          <a:p>
            <a:pPr>
              <a:lnSpc>
                <a:spcPct val="115000"/>
              </a:lnSpc>
              <a:buClr>
                <a:srgbClr val="000000"/>
              </a:buClr>
              <a:buSzPct val="78571"/>
              <a:buFont typeface="Arial"/>
              <a:buNone/>
              <a:defRPr/>
            </a:pPr>
            <a:r>
              <a:rPr lang="en" sz="1800" b="1">
                <a:latin typeface="Verdana"/>
                <a:ea typeface="Verdana"/>
                <a:cs typeface="Verdana"/>
                <a:sym typeface="Verdana"/>
              </a:rPr>
              <a:t>Typical Tasks</a:t>
            </a:r>
          </a:p>
          <a:p>
            <a:pPr marL="457200" indent="-304800">
              <a:lnSpc>
                <a:spcPct val="115000"/>
              </a:lnSpc>
              <a:buClr>
                <a:srgbClr val="000000"/>
              </a:buClr>
              <a:buSzPct val="166666"/>
              <a:buFont typeface="Arial"/>
              <a:buChar char="•"/>
              <a:defRPr/>
            </a:pPr>
            <a:r>
              <a:rPr lang="en" sz="1200" b="1">
                <a:solidFill>
                  <a:srgbClr val="FF0000"/>
                </a:solidFill>
                <a:latin typeface="Verdana"/>
                <a:ea typeface="Verdana"/>
                <a:cs typeface="Verdana"/>
                <a:sym typeface="Verdana"/>
              </a:rPr>
              <a:t>Hires, trains, supervises, evaluates and terminates subordinate personnel;</a:t>
            </a:r>
          </a:p>
          <a:p>
            <a:pPr marL="457200" indent="-304800">
              <a:lnSpc>
                <a:spcPct val="115000"/>
              </a:lnSpc>
              <a:buClr>
                <a:srgbClr val="000000"/>
              </a:buClr>
              <a:buSzPct val="166666"/>
              <a:buFont typeface="Arial"/>
              <a:buChar char="•"/>
              <a:defRPr/>
            </a:pPr>
            <a:r>
              <a:rPr lang="en" sz="1200" b="1">
                <a:solidFill>
                  <a:srgbClr val="FF0000"/>
                </a:solidFill>
                <a:latin typeface="Verdana"/>
                <a:ea typeface="Verdana"/>
                <a:cs typeface="Verdana"/>
                <a:sym typeface="Verdana"/>
              </a:rPr>
              <a:t>Creates employee work schedules;</a:t>
            </a:r>
          </a:p>
          <a:p>
            <a:pPr marL="457200" indent="-304800">
              <a:lnSpc>
                <a:spcPct val="115000"/>
              </a:lnSpc>
              <a:buClr>
                <a:srgbClr val="000000"/>
              </a:buClr>
              <a:buSzPct val="166666"/>
              <a:buFont typeface="Arial"/>
              <a:buChar char="•"/>
              <a:defRPr/>
            </a:pPr>
            <a:r>
              <a:rPr lang="en" sz="1200">
                <a:latin typeface="Verdana"/>
                <a:ea typeface="Verdana"/>
                <a:cs typeface="Verdana"/>
                <a:sym typeface="Verdana"/>
              </a:rPr>
              <a:t>Attends professional workshops and meetings;</a:t>
            </a:r>
          </a:p>
          <a:p>
            <a:pPr marL="457200" indent="-304800">
              <a:lnSpc>
                <a:spcPct val="115000"/>
              </a:lnSpc>
              <a:buClr>
                <a:srgbClr val="000000"/>
              </a:buClr>
              <a:buSzPct val="166666"/>
              <a:buFont typeface="Arial"/>
              <a:buChar char="•"/>
              <a:defRPr/>
            </a:pPr>
            <a:r>
              <a:rPr lang="en" sz="1200" b="1">
                <a:solidFill>
                  <a:srgbClr val="FF0000"/>
                </a:solidFill>
                <a:latin typeface="Verdana"/>
                <a:ea typeface="Verdana"/>
                <a:cs typeface="Verdana"/>
                <a:sym typeface="Verdana"/>
              </a:rPr>
              <a:t>Participates and assists in making system policy decisions for program area;</a:t>
            </a:r>
          </a:p>
          <a:p>
            <a:pPr marL="457200" indent="-304800">
              <a:lnSpc>
                <a:spcPct val="115000"/>
              </a:lnSpc>
              <a:buClr>
                <a:srgbClr val="000000"/>
              </a:buClr>
              <a:buSzPct val="166666"/>
              <a:buFont typeface="Arial"/>
              <a:buChar char="•"/>
              <a:defRPr/>
            </a:pPr>
            <a:r>
              <a:rPr lang="en" sz="1200">
                <a:latin typeface="Verdana"/>
                <a:ea typeface="Verdana"/>
                <a:cs typeface="Verdana"/>
                <a:sym typeface="Verdana"/>
              </a:rPr>
              <a:t>Gathers and conducts analysis of data for various internal library reports.</a:t>
            </a:r>
          </a:p>
          <a:p>
            <a:pPr marL="457200" indent="-304800">
              <a:lnSpc>
                <a:spcPct val="115000"/>
              </a:lnSpc>
              <a:buClr>
                <a:srgbClr val="000000"/>
              </a:buClr>
              <a:buSzPct val="166666"/>
              <a:buFont typeface="Arial"/>
              <a:buChar char="•"/>
              <a:defRPr/>
            </a:pPr>
            <a:r>
              <a:rPr lang="en" sz="1200">
                <a:latin typeface="Verdana"/>
                <a:ea typeface="Verdana"/>
                <a:cs typeface="Verdana"/>
                <a:sym typeface="Verdana"/>
              </a:rPr>
              <a:t>Plans, develops, organizes, conducts, publicizes and evaluates appropriate programs;</a:t>
            </a:r>
          </a:p>
          <a:p>
            <a:pPr marL="457200" indent="-304800">
              <a:lnSpc>
                <a:spcPct val="115000"/>
              </a:lnSpc>
              <a:buClr>
                <a:srgbClr val="000000"/>
              </a:buClr>
              <a:buSzPct val="166666"/>
              <a:buFont typeface="Arial"/>
              <a:buChar char="•"/>
              <a:defRPr/>
            </a:pPr>
            <a:r>
              <a:rPr lang="en" sz="1200">
                <a:latin typeface="Verdana"/>
                <a:ea typeface="Verdana"/>
                <a:cs typeface="Verdana"/>
                <a:sym typeface="Verdana"/>
              </a:rPr>
              <a:t>Familiarizes and trains library patrons in the use of library facilities and materials; assists patrons on selection of appropriate material; </a:t>
            </a:r>
          </a:p>
          <a:p>
            <a:pPr marL="457200" indent="-304800">
              <a:lnSpc>
                <a:spcPct val="115000"/>
              </a:lnSpc>
              <a:buClr>
                <a:srgbClr val="000000"/>
              </a:buClr>
              <a:buSzPct val="166666"/>
              <a:buFont typeface="Arial"/>
              <a:buChar char="•"/>
              <a:defRPr/>
            </a:pPr>
            <a:r>
              <a:rPr lang="en" sz="1200">
                <a:latin typeface="Verdana"/>
                <a:ea typeface="Verdana"/>
                <a:cs typeface="Verdana"/>
                <a:sym typeface="Verdana"/>
              </a:rPr>
              <a:t>Evaluates and reviews Library literature;</a:t>
            </a:r>
          </a:p>
          <a:p>
            <a:pPr marL="457200" indent="-304800">
              <a:lnSpc>
                <a:spcPct val="115000"/>
              </a:lnSpc>
              <a:buClr>
                <a:srgbClr val="000000"/>
              </a:buClr>
              <a:buSzPct val="166666"/>
              <a:buFont typeface="Arial"/>
              <a:buChar char="•"/>
              <a:defRPr/>
            </a:pPr>
            <a:r>
              <a:rPr lang="en" sz="1200">
                <a:latin typeface="Verdana"/>
                <a:ea typeface="Verdana"/>
                <a:cs typeface="Verdana"/>
                <a:sym typeface="Verdana"/>
              </a:rPr>
              <a:t>Manages collections based upon community needs using established procedures;</a:t>
            </a:r>
          </a:p>
          <a:p>
            <a:pPr marL="457200" indent="-304800">
              <a:lnSpc>
                <a:spcPct val="115000"/>
              </a:lnSpc>
              <a:buClr>
                <a:srgbClr val="000000"/>
              </a:buClr>
              <a:buSzPct val="166666"/>
              <a:buFont typeface="Arial"/>
              <a:buChar char="•"/>
              <a:defRPr/>
            </a:pPr>
            <a:r>
              <a:rPr lang="en" sz="1200">
                <a:latin typeface="Verdana"/>
                <a:ea typeface="Verdana"/>
                <a:cs typeface="Verdana"/>
                <a:sym typeface="Verdana"/>
              </a:rPr>
              <a:t>Promotes reading and performs reader's advisory services;</a:t>
            </a:r>
          </a:p>
          <a:p>
            <a:pPr marL="457200" indent="-304800">
              <a:lnSpc>
                <a:spcPct val="115000"/>
              </a:lnSpc>
              <a:buClr>
                <a:srgbClr val="000000"/>
              </a:buClr>
              <a:buSzPct val="166666"/>
              <a:buFont typeface="Arial"/>
              <a:buChar char="•"/>
              <a:defRPr/>
            </a:pPr>
            <a:r>
              <a:rPr lang="en" sz="1200">
                <a:latin typeface="Verdana"/>
                <a:ea typeface="Verdana"/>
                <a:cs typeface="Verdana"/>
                <a:sym typeface="Verdana"/>
              </a:rPr>
              <a:t>Answers difficult reference questions;</a:t>
            </a:r>
          </a:p>
          <a:p>
            <a:pPr marL="457200" indent="-304800">
              <a:lnSpc>
                <a:spcPct val="115000"/>
              </a:lnSpc>
              <a:buClr>
                <a:srgbClr val="000000"/>
              </a:buClr>
              <a:buSzPct val="166666"/>
              <a:buFont typeface="Arial"/>
              <a:buChar char="•"/>
              <a:defRPr/>
            </a:pPr>
            <a:r>
              <a:rPr lang="en" sz="1200">
                <a:latin typeface="Verdana"/>
                <a:ea typeface="Verdana"/>
                <a:cs typeface="Verdana"/>
                <a:sym typeface="Verdana"/>
              </a:rPr>
              <a:t>Collaborates with local educational and community agencies on projects and presentations;</a:t>
            </a:r>
          </a:p>
          <a:p>
            <a:pPr marL="457200" indent="-304800">
              <a:lnSpc>
                <a:spcPct val="115000"/>
              </a:lnSpc>
              <a:buClr>
                <a:srgbClr val="000000"/>
              </a:buClr>
              <a:buSzPct val="166666"/>
              <a:buFont typeface="Arial"/>
              <a:buChar char="•"/>
              <a:defRPr/>
            </a:pPr>
            <a:r>
              <a:rPr lang="en" sz="1200">
                <a:latin typeface="Verdana"/>
                <a:ea typeface="Verdana"/>
                <a:cs typeface="Verdana"/>
                <a:sym typeface="Verdana"/>
              </a:rPr>
              <a:t>Recommends materials to be purchased and purges old materials based on established criteria;</a:t>
            </a:r>
          </a:p>
          <a:p>
            <a:pPr marL="457200" indent="-304800">
              <a:lnSpc>
                <a:spcPct val="115000"/>
              </a:lnSpc>
              <a:buClr>
                <a:srgbClr val="000000"/>
              </a:buClr>
              <a:buSzPct val="166666"/>
              <a:buFont typeface="Arial"/>
              <a:buChar char="•"/>
              <a:defRPr/>
            </a:pPr>
            <a:r>
              <a:rPr lang="en" sz="1200" b="1">
                <a:solidFill>
                  <a:srgbClr val="FF0000"/>
                </a:solidFill>
                <a:latin typeface="Verdana"/>
                <a:ea typeface="Verdana"/>
                <a:cs typeface="Verdana"/>
                <a:sym typeface="Verdana"/>
              </a:rPr>
              <a:t>Manages a community library in the absence of the Community Librarian to resolve routine operating problems;</a:t>
            </a:r>
          </a:p>
          <a:p>
            <a:pPr marL="457200" indent="-304800">
              <a:lnSpc>
                <a:spcPct val="115000"/>
              </a:lnSpc>
              <a:buClr>
                <a:srgbClr val="000000"/>
              </a:buClr>
              <a:buSzPct val="166666"/>
              <a:buFont typeface="Arial"/>
              <a:buChar char="•"/>
              <a:defRPr/>
            </a:pPr>
            <a:r>
              <a:rPr lang="en" sz="1200">
                <a:latin typeface="Verdana"/>
                <a:ea typeface="Verdana"/>
                <a:cs typeface="Verdana"/>
                <a:sym typeface="Verdana"/>
              </a:rPr>
              <a:t>Organizes the physical interior for assigned section of the library; coordinates library displays;</a:t>
            </a:r>
          </a:p>
          <a:p>
            <a:pPr marL="457200" indent="-304800">
              <a:lnSpc>
                <a:spcPct val="115000"/>
              </a:lnSpc>
              <a:buClr>
                <a:srgbClr val="000000"/>
              </a:buClr>
              <a:buSzPct val="166666"/>
              <a:buFont typeface="Arial"/>
              <a:buChar char="•"/>
              <a:defRPr/>
            </a:pPr>
            <a:r>
              <a:rPr lang="en" sz="1200">
                <a:latin typeface="Verdana"/>
                <a:ea typeface="Verdana"/>
                <a:cs typeface="Verdana"/>
                <a:sym typeface="Verdana"/>
              </a:rPr>
              <a:t>Speaks to community groups;</a:t>
            </a:r>
          </a:p>
          <a:p>
            <a:pPr marL="457200" indent="-304800">
              <a:lnSpc>
                <a:spcPct val="115000"/>
              </a:lnSpc>
              <a:buClr>
                <a:srgbClr val="000000"/>
              </a:buClr>
              <a:buSzPct val="166666"/>
              <a:buFont typeface="Arial"/>
              <a:buChar char="•"/>
              <a:defRPr/>
            </a:pPr>
            <a:r>
              <a:rPr lang="en" sz="1200">
                <a:latin typeface="Verdana"/>
                <a:ea typeface="Verdana"/>
                <a:cs typeface="Verdana"/>
                <a:sym typeface="Verdana"/>
              </a:rPr>
              <a:t>Plans and develops programs for assigned section;</a:t>
            </a:r>
          </a:p>
          <a:p>
            <a:pPr marL="457200" indent="-304800">
              <a:lnSpc>
                <a:spcPct val="115000"/>
              </a:lnSpc>
              <a:buClr>
                <a:srgbClr val="000000"/>
              </a:buClr>
              <a:buSzPct val="166666"/>
              <a:buFont typeface="Arial"/>
              <a:buChar char="•"/>
              <a:defRPr/>
            </a:pPr>
            <a:r>
              <a:rPr lang="en" sz="1200" b="1">
                <a:solidFill>
                  <a:srgbClr val="FF0000"/>
                </a:solidFill>
                <a:latin typeface="Verdana"/>
                <a:ea typeface="Verdana"/>
                <a:cs typeface="Verdana"/>
                <a:sym typeface="Verdana"/>
              </a:rPr>
              <a:t>Assists in the preparation of the annual budget for the County Library; allocates and monitors spending for programs;</a:t>
            </a:r>
          </a:p>
          <a:p>
            <a:pPr marL="457200" indent="-304800">
              <a:lnSpc>
                <a:spcPct val="115000"/>
              </a:lnSpc>
              <a:buClr>
                <a:srgbClr val="000000"/>
              </a:buClr>
              <a:buSzPct val="166666"/>
              <a:buFont typeface="Arial"/>
              <a:buChar char="•"/>
              <a:defRPr/>
            </a:pPr>
            <a:r>
              <a:rPr lang="en" sz="1200" b="1">
                <a:solidFill>
                  <a:srgbClr val="FF0000"/>
                </a:solidFill>
                <a:latin typeface="Verdana"/>
                <a:ea typeface="Verdana"/>
                <a:cs typeface="Verdana"/>
                <a:sym typeface="Verdana"/>
              </a:rPr>
              <a:t>Oversees all aspects of a program such as , technical innovation, outreach, training, and staff development;</a:t>
            </a:r>
          </a:p>
          <a:p>
            <a:pPr marL="457200" indent="-304800">
              <a:lnSpc>
                <a:spcPct val="115000"/>
              </a:lnSpc>
              <a:buClr>
                <a:srgbClr val="000000"/>
              </a:buClr>
              <a:buSzPct val="166666"/>
              <a:buFont typeface="Arial"/>
              <a:buChar char="•"/>
              <a:defRPr/>
            </a:pPr>
            <a:r>
              <a:rPr lang="en" sz="1200" b="1">
                <a:solidFill>
                  <a:srgbClr val="FF0000"/>
                </a:solidFill>
                <a:latin typeface="Verdana"/>
                <a:ea typeface="Verdana"/>
                <a:cs typeface="Verdana"/>
                <a:sym typeface="Verdana"/>
              </a:rPr>
              <a:t>Coordinates the Integrated Library System (ILS) with circulation and information system staff and develops procedures for use in all outlets;</a:t>
            </a:r>
          </a:p>
          <a:p>
            <a:pPr marL="457200" indent="-304800">
              <a:lnSpc>
                <a:spcPct val="115000"/>
              </a:lnSpc>
              <a:buClr>
                <a:srgbClr val="000000"/>
              </a:buClr>
              <a:buSzPct val="166666"/>
              <a:buFont typeface="Arial"/>
              <a:buChar char="•"/>
              <a:defRPr/>
            </a:pPr>
            <a:r>
              <a:rPr lang="en" sz="1200">
                <a:latin typeface="Verdana"/>
                <a:ea typeface="Verdana"/>
                <a:cs typeface="Verdana"/>
                <a:sym typeface="Verdana"/>
              </a:rPr>
              <a:t>Analyzes and resolves automation problems with technical information system staff;</a:t>
            </a:r>
          </a:p>
          <a:p>
            <a:pPr marL="457200" indent="-304800">
              <a:lnSpc>
                <a:spcPct val="115000"/>
              </a:lnSpc>
              <a:buClr>
                <a:srgbClr val="000000"/>
              </a:buClr>
              <a:buSzPct val="166666"/>
              <a:buFont typeface="Arial"/>
              <a:buChar char="•"/>
              <a:defRPr/>
            </a:pPr>
            <a:r>
              <a:rPr lang="en" sz="1200">
                <a:latin typeface="Verdana"/>
                <a:ea typeface="Verdana"/>
                <a:cs typeface="Verdana"/>
                <a:sym typeface="Verdana"/>
              </a:rPr>
              <a:t>Performs other related duties as required.</a:t>
            </a:r>
          </a:p>
          <a:p>
            <a:pPr>
              <a:defRPr/>
            </a:pPr>
            <a:endParaRPr sz="1800">
              <a:latin typeface="Arial" charset="0"/>
              <a:ea typeface="+mn-ea"/>
              <a:cs typeface="+mn-cs"/>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Shape 308"/>
          <p:cNvSpPr txBox="1"/>
          <p:nvPr/>
        </p:nvSpPr>
        <p:spPr>
          <a:xfrm>
            <a:off x="0" y="49213"/>
            <a:ext cx="9128125" cy="6432550"/>
          </a:xfrm>
          <a:prstGeom prst="rect">
            <a:avLst/>
          </a:prstGeom>
          <a:noFill/>
        </p:spPr>
        <p:txBody>
          <a:bodyPr lIns="91425" tIns="91425" rIns="91425" bIns="91425">
            <a:spAutoFit/>
          </a:bodyPr>
          <a:lstStyle/>
          <a:p>
            <a:pPr>
              <a:lnSpc>
                <a:spcPct val="115000"/>
              </a:lnSpc>
              <a:buClr>
                <a:srgbClr val="000000"/>
              </a:buClr>
              <a:buSzPct val="78571"/>
              <a:buFont typeface="Arial"/>
              <a:buNone/>
              <a:defRPr/>
            </a:pPr>
            <a:r>
              <a:rPr lang="en" sz="1800" b="1">
                <a:solidFill>
                  <a:srgbClr val="B7B7B7"/>
                </a:solidFill>
                <a:latin typeface="Verdana"/>
                <a:ea typeface="Verdana"/>
                <a:cs typeface="Verdana"/>
                <a:sym typeface="Verdana"/>
              </a:rPr>
              <a:t>Typical Tasks</a:t>
            </a:r>
          </a:p>
          <a:p>
            <a:pPr marL="457200" indent="-304800">
              <a:lnSpc>
                <a:spcPct val="115000"/>
              </a:lnSpc>
              <a:buClr>
                <a:srgbClr val="B7B7B7"/>
              </a:buClr>
              <a:buSzPct val="166666"/>
              <a:buFont typeface="Arial"/>
              <a:buChar char="•"/>
              <a:defRPr/>
            </a:pPr>
            <a:r>
              <a:rPr lang="en" sz="1200" b="1">
                <a:solidFill>
                  <a:srgbClr val="B7B7B7"/>
                </a:solidFill>
                <a:latin typeface="Verdana"/>
                <a:ea typeface="Verdana"/>
                <a:cs typeface="Verdana"/>
                <a:sym typeface="Verdana"/>
              </a:rPr>
              <a:t>Hires, trains, supervises, evaluates and terminates subordinate personnel;</a:t>
            </a:r>
          </a:p>
          <a:p>
            <a:pPr marL="457200" indent="-304800">
              <a:lnSpc>
                <a:spcPct val="115000"/>
              </a:lnSpc>
              <a:buClr>
                <a:srgbClr val="B7B7B7"/>
              </a:buClr>
              <a:buSzPct val="166666"/>
              <a:buFont typeface="Arial"/>
              <a:buChar char="•"/>
              <a:defRPr/>
            </a:pPr>
            <a:r>
              <a:rPr lang="en" sz="1200" b="1">
                <a:solidFill>
                  <a:srgbClr val="B7B7B7"/>
                </a:solidFill>
                <a:latin typeface="Verdana"/>
                <a:ea typeface="Verdana"/>
                <a:cs typeface="Verdana"/>
                <a:sym typeface="Verdana"/>
              </a:rPr>
              <a:t>Creates employee work schedules;</a:t>
            </a:r>
          </a:p>
          <a:p>
            <a:pPr marL="457200" indent="-304800">
              <a:lnSpc>
                <a:spcPct val="115000"/>
              </a:lnSpc>
              <a:buClr>
                <a:srgbClr val="B7B7B7"/>
              </a:buClr>
              <a:buSzPct val="166666"/>
              <a:buFont typeface="Arial"/>
              <a:buChar char="•"/>
              <a:defRPr/>
            </a:pPr>
            <a:r>
              <a:rPr lang="en" sz="1200">
                <a:solidFill>
                  <a:srgbClr val="B7B7B7"/>
                </a:solidFill>
                <a:latin typeface="Verdana"/>
                <a:ea typeface="Verdana"/>
                <a:cs typeface="Verdana"/>
                <a:sym typeface="Verdana"/>
              </a:rPr>
              <a:t>Attends professional workshops and meetings;</a:t>
            </a:r>
          </a:p>
          <a:p>
            <a:pPr marL="457200" indent="-304800">
              <a:lnSpc>
                <a:spcPct val="115000"/>
              </a:lnSpc>
              <a:buClr>
                <a:srgbClr val="B7B7B7"/>
              </a:buClr>
              <a:buSzPct val="166666"/>
              <a:buFont typeface="Arial"/>
              <a:buChar char="•"/>
              <a:defRPr/>
            </a:pPr>
            <a:r>
              <a:rPr lang="en" sz="1200" b="1">
                <a:solidFill>
                  <a:srgbClr val="B7B7B7"/>
                </a:solidFill>
                <a:latin typeface="Verdana"/>
                <a:ea typeface="Verdana"/>
                <a:cs typeface="Verdana"/>
                <a:sym typeface="Verdana"/>
              </a:rPr>
              <a:t>Participates and assists in making system policy decisions for program area;</a:t>
            </a:r>
          </a:p>
          <a:p>
            <a:pPr marL="457200" indent="-304800">
              <a:lnSpc>
                <a:spcPct val="115000"/>
              </a:lnSpc>
              <a:buClr>
                <a:srgbClr val="B7B7B7"/>
              </a:buClr>
              <a:buSzPct val="166666"/>
              <a:buFont typeface="Arial"/>
              <a:buChar char="•"/>
              <a:defRPr/>
            </a:pPr>
            <a:r>
              <a:rPr lang="en" sz="1200">
                <a:solidFill>
                  <a:srgbClr val="B7B7B7"/>
                </a:solidFill>
                <a:latin typeface="Verdana"/>
                <a:ea typeface="Verdana"/>
                <a:cs typeface="Verdana"/>
                <a:sym typeface="Verdana"/>
              </a:rPr>
              <a:t>Gathers and conducts analysis of data for various internal library reports.</a:t>
            </a:r>
          </a:p>
          <a:p>
            <a:pPr marL="457200" indent="-304800">
              <a:lnSpc>
                <a:spcPct val="115000"/>
              </a:lnSpc>
              <a:buClr>
                <a:srgbClr val="B7B7B7"/>
              </a:buClr>
              <a:buSzPct val="166666"/>
              <a:buFont typeface="Arial"/>
              <a:buChar char="•"/>
              <a:defRPr/>
            </a:pPr>
            <a:r>
              <a:rPr lang="en" sz="1200" b="1">
                <a:solidFill>
                  <a:srgbClr val="B7B7B7"/>
                </a:solidFill>
                <a:latin typeface="Verdana"/>
                <a:ea typeface="Verdana"/>
                <a:cs typeface="Verdana"/>
                <a:sym typeface="Verdana"/>
              </a:rPr>
              <a:t>Plans, develops, organizes, conducts, publicizes and evaluates appropriate programs;</a:t>
            </a:r>
          </a:p>
          <a:p>
            <a:pPr marL="457200" indent="-304800">
              <a:lnSpc>
                <a:spcPct val="115000"/>
              </a:lnSpc>
              <a:buClr>
                <a:srgbClr val="B7B7B7"/>
              </a:buClr>
              <a:buSzPct val="166666"/>
              <a:buFont typeface="Arial"/>
              <a:buChar char="•"/>
              <a:defRPr/>
            </a:pPr>
            <a:r>
              <a:rPr lang="en" sz="1200">
                <a:solidFill>
                  <a:srgbClr val="B7B7B7"/>
                </a:solidFill>
                <a:latin typeface="Verdana"/>
                <a:ea typeface="Verdana"/>
                <a:cs typeface="Verdana"/>
                <a:sym typeface="Verdana"/>
              </a:rPr>
              <a:t>Familiarizes and trains library patrons in the use of library facilities and materials; assists patrons on selection of appropriate material; </a:t>
            </a:r>
          </a:p>
          <a:p>
            <a:pPr marL="457200" indent="-304800">
              <a:lnSpc>
                <a:spcPct val="115000"/>
              </a:lnSpc>
              <a:buClr>
                <a:srgbClr val="B7B7B7"/>
              </a:buClr>
              <a:buSzPct val="166666"/>
              <a:buFont typeface="Arial"/>
              <a:buChar char="•"/>
              <a:defRPr/>
            </a:pPr>
            <a:r>
              <a:rPr lang="en" sz="1200">
                <a:solidFill>
                  <a:srgbClr val="B7B7B7"/>
                </a:solidFill>
                <a:latin typeface="Verdana"/>
                <a:ea typeface="Verdana"/>
                <a:cs typeface="Verdana"/>
                <a:sym typeface="Verdana"/>
              </a:rPr>
              <a:t>Evaluates and reviews Library literature;</a:t>
            </a:r>
          </a:p>
          <a:p>
            <a:pPr marL="457200" indent="-304800">
              <a:lnSpc>
                <a:spcPct val="115000"/>
              </a:lnSpc>
              <a:buClr>
                <a:srgbClr val="B7B7B7"/>
              </a:buClr>
              <a:buSzPct val="166666"/>
              <a:buFont typeface="Arial"/>
              <a:buChar char="•"/>
              <a:defRPr/>
            </a:pPr>
            <a:r>
              <a:rPr lang="en" sz="1200">
                <a:solidFill>
                  <a:srgbClr val="B7B7B7"/>
                </a:solidFill>
                <a:latin typeface="Verdana"/>
                <a:ea typeface="Verdana"/>
                <a:cs typeface="Verdana"/>
                <a:sym typeface="Verdana"/>
              </a:rPr>
              <a:t>Manages collections based upon community needs using established procedures;</a:t>
            </a:r>
          </a:p>
          <a:p>
            <a:pPr marL="457200" indent="-304800">
              <a:lnSpc>
                <a:spcPct val="115000"/>
              </a:lnSpc>
              <a:buClr>
                <a:srgbClr val="B7B7B7"/>
              </a:buClr>
              <a:buSzPct val="166666"/>
              <a:buFont typeface="Arial"/>
              <a:buChar char="•"/>
              <a:defRPr/>
            </a:pPr>
            <a:r>
              <a:rPr lang="en" sz="1200">
                <a:solidFill>
                  <a:srgbClr val="B7B7B7"/>
                </a:solidFill>
                <a:latin typeface="Verdana"/>
                <a:ea typeface="Verdana"/>
                <a:cs typeface="Verdana"/>
                <a:sym typeface="Verdana"/>
              </a:rPr>
              <a:t>Promotes reading and performs reader's advisory services;</a:t>
            </a:r>
          </a:p>
          <a:p>
            <a:pPr marL="457200" indent="-304800">
              <a:lnSpc>
                <a:spcPct val="115000"/>
              </a:lnSpc>
              <a:buClr>
                <a:srgbClr val="B7B7B7"/>
              </a:buClr>
              <a:buSzPct val="166666"/>
              <a:buFont typeface="Arial"/>
              <a:buChar char="•"/>
              <a:defRPr/>
            </a:pPr>
            <a:r>
              <a:rPr lang="en" sz="1200">
                <a:solidFill>
                  <a:srgbClr val="B7B7B7"/>
                </a:solidFill>
                <a:latin typeface="Verdana"/>
                <a:ea typeface="Verdana"/>
                <a:cs typeface="Verdana"/>
                <a:sym typeface="Verdana"/>
              </a:rPr>
              <a:t>Answers difficult reference questions;</a:t>
            </a:r>
          </a:p>
          <a:p>
            <a:pPr marL="457200" indent="-304800">
              <a:lnSpc>
                <a:spcPct val="115000"/>
              </a:lnSpc>
              <a:buClr>
                <a:srgbClr val="B7B7B7"/>
              </a:buClr>
              <a:buSzPct val="166666"/>
              <a:buFont typeface="Arial"/>
              <a:buChar char="•"/>
              <a:defRPr/>
            </a:pPr>
            <a:r>
              <a:rPr lang="en" sz="1200">
                <a:solidFill>
                  <a:srgbClr val="B7B7B7"/>
                </a:solidFill>
                <a:latin typeface="Verdana"/>
                <a:ea typeface="Verdana"/>
                <a:cs typeface="Verdana"/>
                <a:sym typeface="Verdana"/>
              </a:rPr>
              <a:t>Collaborates with local educational and community agencies on projects and presentations;</a:t>
            </a:r>
          </a:p>
          <a:p>
            <a:pPr marL="457200" indent="-304800">
              <a:lnSpc>
                <a:spcPct val="115000"/>
              </a:lnSpc>
              <a:buClr>
                <a:srgbClr val="B7B7B7"/>
              </a:buClr>
              <a:buSzPct val="166666"/>
              <a:buFont typeface="Arial"/>
              <a:buChar char="•"/>
              <a:defRPr/>
            </a:pPr>
            <a:r>
              <a:rPr lang="en" sz="1200">
                <a:solidFill>
                  <a:srgbClr val="B7B7B7"/>
                </a:solidFill>
                <a:latin typeface="Verdana"/>
                <a:ea typeface="Verdana"/>
                <a:cs typeface="Verdana"/>
                <a:sym typeface="Verdana"/>
              </a:rPr>
              <a:t>Recommends materials to be purchased and purges old materials based on established criteria;</a:t>
            </a:r>
          </a:p>
          <a:p>
            <a:pPr marL="457200" indent="-304800">
              <a:lnSpc>
                <a:spcPct val="115000"/>
              </a:lnSpc>
              <a:buClr>
                <a:srgbClr val="B7B7B7"/>
              </a:buClr>
              <a:buSzPct val="166666"/>
              <a:buFont typeface="Arial"/>
              <a:buChar char="•"/>
              <a:defRPr/>
            </a:pPr>
            <a:r>
              <a:rPr lang="en" sz="1200" b="1">
                <a:solidFill>
                  <a:srgbClr val="B7B7B7"/>
                </a:solidFill>
                <a:latin typeface="Verdana"/>
                <a:ea typeface="Verdana"/>
                <a:cs typeface="Verdana"/>
                <a:sym typeface="Verdana"/>
              </a:rPr>
              <a:t>Manages a community library in the absence of the Community Librarian to resolve routine operating problems;</a:t>
            </a:r>
          </a:p>
          <a:p>
            <a:pPr marL="457200" indent="-304800">
              <a:lnSpc>
                <a:spcPct val="115000"/>
              </a:lnSpc>
              <a:buClr>
                <a:srgbClr val="B7B7B7"/>
              </a:buClr>
              <a:buSzPct val="166666"/>
              <a:buFont typeface="Arial"/>
              <a:buChar char="•"/>
              <a:defRPr/>
            </a:pPr>
            <a:r>
              <a:rPr lang="en" sz="1200">
                <a:solidFill>
                  <a:srgbClr val="B7B7B7"/>
                </a:solidFill>
                <a:latin typeface="Verdana"/>
                <a:ea typeface="Verdana"/>
                <a:cs typeface="Verdana"/>
                <a:sym typeface="Verdana"/>
              </a:rPr>
              <a:t>Organizes the physical interior for assigned section of the library; coordinates library displays;</a:t>
            </a:r>
          </a:p>
          <a:p>
            <a:pPr marL="457200" indent="-304800">
              <a:lnSpc>
                <a:spcPct val="115000"/>
              </a:lnSpc>
              <a:buClr>
                <a:srgbClr val="B7B7B7"/>
              </a:buClr>
              <a:buSzPct val="166666"/>
              <a:buFont typeface="Arial"/>
              <a:buChar char="•"/>
              <a:defRPr/>
            </a:pPr>
            <a:r>
              <a:rPr lang="en" sz="1200">
                <a:solidFill>
                  <a:srgbClr val="B7B7B7"/>
                </a:solidFill>
                <a:latin typeface="Verdana"/>
                <a:ea typeface="Verdana"/>
                <a:cs typeface="Verdana"/>
                <a:sym typeface="Verdana"/>
              </a:rPr>
              <a:t>Speaks to community groups;</a:t>
            </a:r>
          </a:p>
          <a:p>
            <a:pPr marL="457200" indent="-304800">
              <a:lnSpc>
                <a:spcPct val="115000"/>
              </a:lnSpc>
              <a:buClr>
                <a:srgbClr val="B7B7B7"/>
              </a:buClr>
              <a:buSzPct val="166666"/>
              <a:buFont typeface="Arial"/>
              <a:buChar char="•"/>
              <a:defRPr/>
            </a:pPr>
            <a:r>
              <a:rPr lang="en" sz="1200">
                <a:solidFill>
                  <a:srgbClr val="B7B7B7"/>
                </a:solidFill>
                <a:latin typeface="Verdana"/>
                <a:ea typeface="Verdana"/>
                <a:cs typeface="Verdana"/>
                <a:sym typeface="Verdana"/>
              </a:rPr>
              <a:t>Plans and develops programs for assigned section;</a:t>
            </a:r>
          </a:p>
          <a:p>
            <a:pPr marL="457200" indent="-304800">
              <a:lnSpc>
                <a:spcPct val="115000"/>
              </a:lnSpc>
              <a:buClr>
                <a:srgbClr val="B7B7B7"/>
              </a:buClr>
              <a:buSzPct val="166666"/>
              <a:buFont typeface="Arial"/>
              <a:buChar char="•"/>
              <a:defRPr/>
            </a:pPr>
            <a:r>
              <a:rPr lang="en" sz="1200" b="1">
                <a:solidFill>
                  <a:srgbClr val="B7B7B7"/>
                </a:solidFill>
                <a:latin typeface="Verdana"/>
                <a:ea typeface="Verdana"/>
                <a:cs typeface="Verdana"/>
                <a:sym typeface="Verdana"/>
              </a:rPr>
              <a:t>Assists in the preparation of the annual budget for the County Library; allocates and monitors spending for programs;</a:t>
            </a:r>
          </a:p>
          <a:p>
            <a:pPr marL="457200" indent="-304800">
              <a:lnSpc>
                <a:spcPct val="115000"/>
              </a:lnSpc>
              <a:buClr>
                <a:srgbClr val="B7B7B7"/>
              </a:buClr>
              <a:buSzPct val="166666"/>
              <a:buFont typeface="Arial"/>
              <a:buChar char="•"/>
              <a:defRPr/>
            </a:pPr>
            <a:r>
              <a:rPr lang="en" sz="1200" b="1">
                <a:solidFill>
                  <a:srgbClr val="B7B7B7"/>
                </a:solidFill>
                <a:latin typeface="Verdana"/>
                <a:ea typeface="Verdana"/>
                <a:cs typeface="Verdana"/>
                <a:sym typeface="Verdana"/>
              </a:rPr>
              <a:t>Oversees all aspects of a program such as , technical innovation, outreach, training, and staff development;</a:t>
            </a:r>
          </a:p>
          <a:p>
            <a:pPr marL="457200" indent="-304800">
              <a:lnSpc>
                <a:spcPct val="115000"/>
              </a:lnSpc>
              <a:buClr>
                <a:srgbClr val="B7B7B7"/>
              </a:buClr>
              <a:buSzPct val="166666"/>
              <a:buFont typeface="Arial"/>
              <a:buChar char="•"/>
              <a:defRPr/>
            </a:pPr>
            <a:r>
              <a:rPr lang="en" sz="1200" b="1">
                <a:solidFill>
                  <a:srgbClr val="B7B7B7"/>
                </a:solidFill>
                <a:latin typeface="Verdana"/>
                <a:ea typeface="Verdana"/>
                <a:cs typeface="Verdana"/>
                <a:sym typeface="Verdana"/>
              </a:rPr>
              <a:t>Coordinates the Integrated Library System (ILS) with circulation and information system staff and develops procedures for use in all outlets;</a:t>
            </a:r>
          </a:p>
          <a:p>
            <a:pPr marL="457200" indent="-304800">
              <a:lnSpc>
                <a:spcPct val="115000"/>
              </a:lnSpc>
              <a:buClr>
                <a:srgbClr val="B7B7B7"/>
              </a:buClr>
              <a:buSzPct val="166666"/>
              <a:buFont typeface="Arial"/>
              <a:buChar char="•"/>
              <a:defRPr/>
            </a:pPr>
            <a:r>
              <a:rPr lang="en" sz="1200">
                <a:solidFill>
                  <a:srgbClr val="B7B7B7"/>
                </a:solidFill>
                <a:latin typeface="Verdana"/>
                <a:ea typeface="Verdana"/>
                <a:cs typeface="Verdana"/>
                <a:sym typeface="Verdana"/>
              </a:rPr>
              <a:t>Analyzes and resolves automation problems with technical information system staff;</a:t>
            </a:r>
          </a:p>
          <a:p>
            <a:pPr marL="457200" indent="-304800">
              <a:lnSpc>
                <a:spcPct val="115000"/>
              </a:lnSpc>
              <a:buClr>
                <a:srgbClr val="B7B7B7"/>
              </a:buClr>
              <a:buSzPct val="166666"/>
              <a:buFont typeface="Arial"/>
              <a:buChar char="•"/>
              <a:defRPr/>
            </a:pPr>
            <a:r>
              <a:rPr lang="en" sz="1200">
                <a:solidFill>
                  <a:srgbClr val="B7B7B7"/>
                </a:solidFill>
                <a:latin typeface="Verdana"/>
                <a:ea typeface="Verdana"/>
                <a:cs typeface="Verdana"/>
                <a:sym typeface="Verdana"/>
              </a:rPr>
              <a:t>Performs other related duties as required.</a:t>
            </a:r>
          </a:p>
          <a:p>
            <a:pPr>
              <a:defRPr/>
            </a:pPr>
            <a:endParaRPr sz="1800">
              <a:latin typeface="Arial" charset="0"/>
              <a:ea typeface="+mn-ea"/>
              <a:cs typeface="+mn-cs"/>
            </a:endParaRPr>
          </a:p>
        </p:txBody>
      </p:sp>
      <p:sp>
        <p:nvSpPr>
          <p:cNvPr id="79875" name="Shape 310"/>
          <p:cNvSpPr>
            <a:spLocks noChangeArrowheads="1"/>
          </p:cNvSpPr>
          <p:nvPr/>
        </p:nvSpPr>
        <p:spPr bwMode="auto">
          <a:xfrm>
            <a:off x="531813" y="782638"/>
            <a:ext cx="8080375" cy="992187"/>
          </a:xfrm>
          <a:custGeom>
            <a:avLst/>
            <a:gdLst>
              <a:gd name="T0" fmla="*/ 0 w 10644"/>
              <a:gd name="T1" fmla="*/ 0 h 938"/>
              <a:gd name="T2" fmla="*/ 10644 w 10644"/>
              <a:gd name="T3" fmla="*/ 938 h 938"/>
            </a:gdLst>
            <a:ahLst/>
            <a:cxnLst/>
            <a:rect l="T0" t="T1" r="T2" b="T3"/>
            <a:pathLst>
              <a:path w="10644" h="938" extrusionOk="0">
                <a:moveTo>
                  <a:pt x="0" y="498"/>
                </a:moveTo>
                <a:lnTo>
                  <a:pt x="89" y="490"/>
                </a:lnTo>
                <a:cubicBezTo>
                  <a:pt x="93" y="525"/>
                  <a:pt x="103" y="555"/>
                  <a:pt x="118" y="578"/>
                </a:cubicBezTo>
                <a:cubicBezTo>
                  <a:pt x="134" y="601"/>
                  <a:pt x="158" y="619"/>
                  <a:pt x="190" y="634"/>
                </a:cubicBezTo>
                <a:cubicBezTo>
                  <a:pt x="223" y="648"/>
                  <a:pt x="259" y="655"/>
                  <a:pt x="300" y="655"/>
                </a:cubicBezTo>
                <a:cubicBezTo>
                  <a:pt x="336" y="655"/>
                  <a:pt x="368" y="650"/>
                  <a:pt x="396" y="639"/>
                </a:cubicBezTo>
                <a:cubicBezTo>
                  <a:pt x="423" y="628"/>
                  <a:pt x="444" y="614"/>
                  <a:pt x="458" y="595"/>
                </a:cubicBezTo>
                <a:cubicBezTo>
                  <a:pt x="471" y="576"/>
                  <a:pt x="478" y="555"/>
                  <a:pt x="478" y="533"/>
                </a:cubicBezTo>
                <a:cubicBezTo>
                  <a:pt x="478" y="511"/>
                  <a:pt x="471" y="491"/>
                  <a:pt x="458" y="474"/>
                </a:cubicBezTo>
                <a:cubicBezTo>
                  <a:pt x="445" y="457"/>
                  <a:pt x="424" y="443"/>
                  <a:pt x="394" y="432"/>
                </a:cubicBezTo>
                <a:cubicBezTo>
                  <a:pt x="375" y="425"/>
                  <a:pt x="332" y="413"/>
                  <a:pt x="267" y="397"/>
                </a:cubicBezTo>
                <a:cubicBezTo>
                  <a:pt x="201" y="382"/>
                  <a:pt x="155" y="367"/>
                  <a:pt x="128" y="353"/>
                </a:cubicBezTo>
                <a:cubicBezTo>
                  <a:pt x="94" y="335"/>
                  <a:pt x="69" y="313"/>
                  <a:pt x="52" y="286"/>
                </a:cubicBezTo>
                <a:cubicBezTo>
                  <a:pt x="35" y="259"/>
                  <a:pt x="27" y="230"/>
                  <a:pt x="27" y="197"/>
                </a:cubicBezTo>
                <a:cubicBezTo>
                  <a:pt x="27" y="161"/>
                  <a:pt x="37" y="127"/>
                  <a:pt x="58" y="96"/>
                </a:cubicBezTo>
                <a:cubicBezTo>
                  <a:pt x="78" y="64"/>
                  <a:pt x="108" y="40"/>
                  <a:pt x="147" y="24"/>
                </a:cubicBezTo>
                <a:cubicBezTo>
                  <a:pt x="187" y="8"/>
                  <a:pt x="231" y="0"/>
                  <a:pt x="279" y="0"/>
                </a:cubicBezTo>
                <a:cubicBezTo>
                  <a:pt x="332" y="0"/>
                  <a:pt x="378" y="8"/>
                  <a:pt x="419" y="25"/>
                </a:cubicBezTo>
                <a:cubicBezTo>
                  <a:pt x="460" y="42"/>
                  <a:pt x="491" y="68"/>
                  <a:pt x="513" y="101"/>
                </a:cubicBezTo>
                <a:cubicBezTo>
                  <a:pt x="534" y="134"/>
                  <a:pt x="546" y="171"/>
                  <a:pt x="548" y="213"/>
                </a:cubicBezTo>
                <a:lnTo>
                  <a:pt x="457" y="220"/>
                </a:lnTo>
                <a:cubicBezTo>
                  <a:pt x="452" y="175"/>
                  <a:pt x="436" y="141"/>
                  <a:pt x="407" y="118"/>
                </a:cubicBezTo>
                <a:cubicBezTo>
                  <a:pt x="379" y="95"/>
                  <a:pt x="338" y="83"/>
                  <a:pt x="283" y="83"/>
                </a:cubicBezTo>
                <a:cubicBezTo>
                  <a:pt x="226" y="83"/>
                  <a:pt x="184" y="94"/>
                  <a:pt x="157" y="115"/>
                </a:cubicBezTo>
                <a:cubicBezTo>
                  <a:pt x="131" y="136"/>
                  <a:pt x="118" y="161"/>
                  <a:pt x="118" y="190"/>
                </a:cubicBezTo>
                <a:cubicBezTo>
                  <a:pt x="118" y="216"/>
                  <a:pt x="127" y="237"/>
                  <a:pt x="146" y="254"/>
                </a:cubicBezTo>
                <a:cubicBezTo>
                  <a:pt x="164" y="271"/>
                  <a:pt x="212" y="288"/>
                  <a:pt x="289" y="305"/>
                </a:cubicBezTo>
                <a:cubicBezTo>
                  <a:pt x="366" y="322"/>
                  <a:pt x="418" y="338"/>
                  <a:pt x="447" y="351"/>
                </a:cubicBezTo>
                <a:cubicBezTo>
                  <a:pt x="489" y="370"/>
                  <a:pt x="520" y="394"/>
                  <a:pt x="540" y="424"/>
                </a:cubicBezTo>
                <a:cubicBezTo>
                  <a:pt x="559" y="453"/>
                  <a:pt x="569" y="487"/>
                  <a:pt x="569" y="525"/>
                </a:cubicBezTo>
                <a:cubicBezTo>
                  <a:pt x="569" y="564"/>
                  <a:pt x="558" y="600"/>
                  <a:pt x="537" y="633"/>
                </a:cubicBezTo>
                <a:cubicBezTo>
                  <a:pt x="515" y="667"/>
                  <a:pt x="484" y="693"/>
                  <a:pt x="443" y="712"/>
                </a:cubicBezTo>
                <a:cubicBezTo>
                  <a:pt x="402" y="731"/>
                  <a:pt x="356" y="740"/>
                  <a:pt x="305" y="740"/>
                </a:cubicBezTo>
                <a:cubicBezTo>
                  <a:pt x="240" y="740"/>
                  <a:pt x="186" y="730"/>
                  <a:pt x="142" y="711"/>
                </a:cubicBezTo>
                <a:cubicBezTo>
                  <a:pt x="98" y="692"/>
                  <a:pt x="64" y="664"/>
                  <a:pt x="39" y="626"/>
                </a:cubicBezTo>
                <a:cubicBezTo>
                  <a:pt x="14" y="588"/>
                  <a:pt x="1" y="545"/>
                  <a:pt x="0" y="498"/>
                </a:cubicBezTo>
                <a:close/>
                <a:moveTo>
                  <a:pt x="1027" y="728"/>
                </a:moveTo>
                <a:lnTo>
                  <a:pt x="1027" y="651"/>
                </a:lnTo>
                <a:cubicBezTo>
                  <a:pt x="987" y="710"/>
                  <a:pt x="932" y="739"/>
                  <a:pt x="863" y="739"/>
                </a:cubicBezTo>
                <a:cubicBezTo>
                  <a:pt x="832" y="739"/>
                  <a:pt x="804" y="733"/>
                  <a:pt x="777" y="722"/>
                </a:cubicBezTo>
                <a:cubicBezTo>
                  <a:pt x="750" y="710"/>
                  <a:pt x="731" y="695"/>
                  <a:pt x="718" y="678"/>
                </a:cubicBezTo>
                <a:cubicBezTo>
                  <a:pt x="705" y="660"/>
                  <a:pt x="696" y="638"/>
                  <a:pt x="691" y="612"/>
                </a:cubicBezTo>
                <a:cubicBezTo>
                  <a:pt x="688" y="595"/>
                  <a:pt x="686" y="567"/>
                  <a:pt x="686" y="530"/>
                </a:cubicBezTo>
                <a:lnTo>
                  <a:pt x="686" y="209"/>
                </a:lnTo>
                <a:lnTo>
                  <a:pt x="773" y="209"/>
                </a:lnTo>
                <a:lnTo>
                  <a:pt x="773" y="497"/>
                </a:lnTo>
                <a:cubicBezTo>
                  <a:pt x="773" y="542"/>
                  <a:pt x="775" y="573"/>
                  <a:pt x="779" y="589"/>
                </a:cubicBezTo>
                <a:cubicBezTo>
                  <a:pt x="784" y="612"/>
                  <a:pt x="796" y="631"/>
                  <a:pt x="814" y="644"/>
                </a:cubicBezTo>
                <a:cubicBezTo>
                  <a:pt x="832" y="657"/>
                  <a:pt x="854" y="664"/>
                  <a:pt x="880" y="664"/>
                </a:cubicBezTo>
                <a:cubicBezTo>
                  <a:pt x="907" y="664"/>
                  <a:pt x="932" y="657"/>
                  <a:pt x="955" y="643"/>
                </a:cubicBezTo>
                <a:cubicBezTo>
                  <a:pt x="978" y="630"/>
                  <a:pt x="994" y="611"/>
                  <a:pt x="1004" y="588"/>
                </a:cubicBezTo>
                <a:cubicBezTo>
                  <a:pt x="1013" y="565"/>
                  <a:pt x="1018" y="531"/>
                  <a:pt x="1018" y="487"/>
                </a:cubicBezTo>
                <a:lnTo>
                  <a:pt x="1018" y="209"/>
                </a:lnTo>
                <a:lnTo>
                  <a:pt x="1106" y="209"/>
                </a:lnTo>
                <a:lnTo>
                  <a:pt x="1106" y="728"/>
                </a:lnTo>
                <a:lnTo>
                  <a:pt x="1027" y="728"/>
                </a:lnTo>
                <a:close/>
                <a:moveTo>
                  <a:pt x="1244" y="926"/>
                </a:moveTo>
                <a:lnTo>
                  <a:pt x="1244" y="209"/>
                </a:lnTo>
                <a:lnTo>
                  <a:pt x="1324" y="209"/>
                </a:lnTo>
                <a:lnTo>
                  <a:pt x="1324" y="276"/>
                </a:lnTo>
                <a:cubicBezTo>
                  <a:pt x="1343" y="250"/>
                  <a:pt x="1364" y="230"/>
                  <a:pt x="1388" y="217"/>
                </a:cubicBezTo>
                <a:cubicBezTo>
                  <a:pt x="1411" y="204"/>
                  <a:pt x="1440" y="197"/>
                  <a:pt x="1474" y="197"/>
                </a:cubicBezTo>
                <a:cubicBezTo>
                  <a:pt x="1519" y="197"/>
                  <a:pt x="1558" y="208"/>
                  <a:pt x="1591" y="231"/>
                </a:cubicBezTo>
                <a:cubicBezTo>
                  <a:pt x="1625" y="254"/>
                  <a:pt x="1651" y="287"/>
                  <a:pt x="1668" y="328"/>
                </a:cubicBezTo>
                <a:cubicBezTo>
                  <a:pt x="1685" y="369"/>
                  <a:pt x="1694" y="415"/>
                  <a:pt x="1694" y="464"/>
                </a:cubicBezTo>
                <a:cubicBezTo>
                  <a:pt x="1694" y="517"/>
                  <a:pt x="1684" y="565"/>
                  <a:pt x="1665" y="608"/>
                </a:cubicBezTo>
                <a:cubicBezTo>
                  <a:pt x="1646" y="650"/>
                  <a:pt x="1619" y="682"/>
                  <a:pt x="1582" y="705"/>
                </a:cubicBezTo>
                <a:cubicBezTo>
                  <a:pt x="1546" y="728"/>
                  <a:pt x="1508" y="739"/>
                  <a:pt x="1468" y="739"/>
                </a:cubicBezTo>
                <a:cubicBezTo>
                  <a:pt x="1439" y="739"/>
                  <a:pt x="1412" y="733"/>
                  <a:pt x="1389" y="721"/>
                </a:cubicBezTo>
                <a:cubicBezTo>
                  <a:pt x="1366" y="708"/>
                  <a:pt x="1347" y="693"/>
                  <a:pt x="1332" y="674"/>
                </a:cubicBezTo>
                <a:lnTo>
                  <a:pt x="1332" y="926"/>
                </a:lnTo>
                <a:lnTo>
                  <a:pt x="1244" y="926"/>
                </a:lnTo>
                <a:close/>
                <a:moveTo>
                  <a:pt x="1323" y="471"/>
                </a:moveTo>
                <a:cubicBezTo>
                  <a:pt x="1323" y="538"/>
                  <a:pt x="1337" y="587"/>
                  <a:pt x="1364" y="619"/>
                </a:cubicBezTo>
                <a:cubicBezTo>
                  <a:pt x="1391" y="651"/>
                  <a:pt x="1423" y="667"/>
                  <a:pt x="1462" y="667"/>
                </a:cubicBezTo>
                <a:cubicBezTo>
                  <a:pt x="1501" y="667"/>
                  <a:pt x="1534" y="651"/>
                  <a:pt x="1562" y="618"/>
                </a:cubicBezTo>
                <a:cubicBezTo>
                  <a:pt x="1590" y="585"/>
                  <a:pt x="1604" y="533"/>
                  <a:pt x="1604" y="464"/>
                </a:cubicBezTo>
                <a:cubicBezTo>
                  <a:pt x="1604" y="398"/>
                  <a:pt x="1590" y="348"/>
                  <a:pt x="1563" y="315"/>
                </a:cubicBezTo>
                <a:cubicBezTo>
                  <a:pt x="1536" y="282"/>
                  <a:pt x="1503" y="266"/>
                  <a:pt x="1466" y="266"/>
                </a:cubicBezTo>
                <a:cubicBezTo>
                  <a:pt x="1429" y="266"/>
                  <a:pt x="1395" y="284"/>
                  <a:pt x="1366" y="319"/>
                </a:cubicBezTo>
                <a:cubicBezTo>
                  <a:pt x="1337" y="354"/>
                  <a:pt x="1323" y="404"/>
                  <a:pt x="1323" y="471"/>
                </a:cubicBezTo>
                <a:close/>
                <a:moveTo>
                  <a:pt x="2155" y="561"/>
                </a:moveTo>
                <a:lnTo>
                  <a:pt x="2246" y="572"/>
                </a:lnTo>
                <a:cubicBezTo>
                  <a:pt x="2231" y="625"/>
                  <a:pt x="2205" y="666"/>
                  <a:pt x="2166" y="695"/>
                </a:cubicBezTo>
                <a:cubicBezTo>
                  <a:pt x="2127" y="724"/>
                  <a:pt x="2078" y="739"/>
                  <a:pt x="2018" y="739"/>
                </a:cubicBezTo>
                <a:cubicBezTo>
                  <a:pt x="1942" y="739"/>
                  <a:pt x="1882" y="716"/>
                  <a:pt x="1837" y="669"/>
                </a:cubicBezTo>
                <a:cubicBezTo>
                  <a:pt x="1792" y="622"/>
                  <a:pt x="1770" y="557"/>
                  <a:pt x="1770" y="473"/>
                </a:cubicBezTo>
                <a:cubicBezTo>
                  <a:pt x="1770" y="386"/>
                  <a:pt x="1793" y="318"/>
                  <a:pt x="1838" y="270"/>
                </a:cubicBezTo>
                <a:cubicBezTo>
                  <a:pt x="1883" y="221"/>
                  <a:pt x="1941" y="197"/>
                  <a:pt x="2013" y="197"/>
                </a:cubicBezTo>
                <a:cubicBezTo>
                  <a:pt x="2082" y="197"/>
                  <a:pt x="2139" y="221"/>
                  <a:pt x="2183" y="268"/>
                </a:cubicBezTo>
                <a:cubicBezTo>
                  <a:pt x="2227" y="315"/>
                  <a:pt x="2249" y="382"/>
                  <a:pt x="2249" y="467"/>
                </a:cubicBezTo>
                <a:cubicBezTo>
                  <a:pt x="2249" y="472"/>
                  <a:pt x="2249" y="480"/>
                  <a:pt x="2248" y="491"/>
                </a:cubicBezTo>
                <a:lnTo>
                  <a:pt x="1861" y="491"/>
                </a:lnTo>
                <a:cubicBezTo>
                  <a:pt x="1864" y="548"/>
                  <a:pt x="1881" y="591"/>
                  <a:pt x="1910" y="622"/>
                </a:cubicBezTo>
                <a:cubicBezTo>
                  <a:pt x="1939" y="652"/>
                  <a:pt x="1975" y="667"/>
                  <a:pt x="2018" y="667"/>
                </a:cubicBezTo>
                <a:cubicBezTo>
                  <a:pt x="2050" y="667"/>
                  <a:pt x="2078" y="659"/>
                  <a:pt x="2101" y="642"/>
                </a:cubicBezTo>
                <a:cubicBezTo>
                  <a:pt x="2124" y="625"/>
                  <a:pt x="2142" y="598"/>
                  <a:pt x="2155" y="561"/>
                </a:cubicBezTo>
                <a:close/>
                <a:moveTo>
                  <a:pt x="1866" y="418"/>
                </a:moveTo>
                <a:lnTo>
                  <a:pt x="2156" y="418"/>
                </a:lnTo>
                <a:cubicBezTo>
                  <a:pt x="2152" y="375"/>
                  <a:pt x="2141" y="342"/>
                  <a:pt x="2123" y="320"/>
                </a:cubicBezTo>
                <a:cubicBezTo>
                  <a:pt x="2095" y="287"/>
                  <a:pt x="2059" y="270"/>
                  <a:pt x="2014" y="270"/>
                </a:cubicBezTo>
                <a:cubicBezTo>
                  <a:pt x="1973" y="270"/>
                  <a:pt x="1939" y="283"/>
                  <a:pt x="1912" y="310"/>
                </a:cubicBezTo>
                <a:cubicBezTo>
                  <a:pt x="1885" y="337"/>
                  <a:pt x="1869" y="373"/>
                  <a:pt x="1866" y="418"/>
                </a:cubicBezTo>
                <a:close/>
                <a:moveTo>
                  <a:pt x="2355" y="728"/>
                </a:moveTo>
                <a:lnTo>
                  <a:pt x="2355" y="209"/>
                </a:lnTo>
                <a:lnTo>
                  <a:pt x="2434" y="209"/>
                </a:lnTo>
                <a:lnTo>
                  <a:pt x="2434" y="288"/>
                </a:lnTo>
                <a:cubicBezTo>
                  <a:pt x="2454" y="251"/>
                  <a:pt x="2473" y="226"/>
                  <a:pt x="2490" y="215"/>
                </a:cubicBezTo>
                <a:cubicBezTo>
                  <a:pt x="2507" y="203"/>
                  <a:pt x="2526" y="197"/>
                  <a:pt x="2546" y="197"/>
                </a:cubicBezTo>
                <a:cubicBezTo>
                  <a:pt x="2576" y="197"/>
                  <a:pt x="2606" y="207"/>
                  <a:pt x="2637" y="226"/>
                </a:cubicBezTo>
                <a:lnTo>
                  <a:pt x="2606" y="307"/>
                </a:lnTo>
                <a:cubicBezTo>
                  <a:pt x="2585" y="294"/>
                  <a:pt x="2563" y="288"/>
                  <a:pt x="2542" y="288"/>
                </a:cubicBezTo>
                <a:cubicBezTo>
                  <a:pt x="2523" y="288"/>
                  <a:pt x="2505" y="294"/>
                  <a:pt x="2490" y="305"/>
                </a:cubicBezTo>
                <a:cubicBezTo>
                  <a:pt x="2475" y="317"/>
                  <a:pt x="2464" y="333"/>
                  <a:pt x="2458" y="354"/>
                </a:cubicBezTo>
                <a:cubicBezTo>
                  <a:pt x="2448" y="385"/>
                  <a:pt x="2443" y="419"/>
                  <a:pt x="2443" y="456"/>
                </a:cubicBezTo>
                <a:lnTo>
                  <a:pt x="2443" y="728"/>
                </a:lnTo>
                <a:lnTo>
                  <a:pt x="2355" y="728"/>
                </a:lnTo>
                <a:close/>
                <a:moveTo>
                  <a:pt x="2833" y="728"/>
                </a:moveTo>
                <a:lnTo>
                  <a:pt x="2636" y="209"/>
                </a:lnTo>
                <a:lnTo>
                  <a:pt x="2729" y="209"/>
                </a:lnTo>
                <a:lnTo>
                  <a:pt x="2840" y="520"/>
                </a:lnTo>
                <a:cubicBezTo>
                  <a:pt x="2852" y="553"/>
                  <a:pt x="2863" y="588"/>
                  <a:pt x="2873" y="624"/>
                </a:cubicBezTo>
                <a:cubicBezTo>
                  <a:pt x="2881" y="597"/>
                  <a:pt x="2892" y="564"/>
                  <a:pt x="2906" y="525"/>
                </a:cubicBezTo>
                <a:lnTo>
                  <a:pt x="3021" y="209"/>
                </a:lnTo>
                <a:lnTo>
                  <a:pt x="3111" y="209"/>
                </a:lnTo>
                <a:lnTo>
                  <a:pt x="2915" y="728"/>
                </a:lnTo>
                <a:lnTo>
                  <a:pt x="2833" y="728"/>
                </a:lnTo>
                <a:close/>
                <a:moveTo>
                  <a:pt x="3189" y="113"/>
                </a:moveTo>
                <a:lnTo>
                  <a:pt x="3189" y="12"/>
                </a:lnTo>
                <a:lnTo>
                  <a:pt x="3277" y="12"/>
                </a:lnTo>
                <a:lnTo>
                  <a:pt x="3277" y="113"/>
                </a:lnTo>
                <a:lnTo>
                  <a:pt x="3189" y="113"/>
                </a:lnTo>
                <a:close/>
                <a:moveTo>
                  <a:pt x="3189" y="728"/>
                </a:moveTo>
                <a:lnTo>
                  <a:pt x="3189" y="209"/>
                </a:lnTo>
                <a:lnTo>
                  <a:pt x="3277" y="209"/>
                </a:lnTo>
                <a:lnTo>
                  <a:pt x="3277" y="728"/>
                </a:lnTo>
                <a:lnTo>
                  <a:pt x="3189" y="728"/>
                </a:lnTo>
                <a:close/>
                <a:moveTo>
                  <a:pt x="3376" y="573"/>
                </a:moveTo>
                <a:lnTo>
                  <a:pt x="3463" y="559"/>
                </a:lnTo>
                <a:cubicBezTo>
                  <a:pt x="3468" y="594"/>
                  <a:pt x="3481" y="620"/>
                  <a:pt x="3504" y="639"/>
                </a:cubicBezTo>
                <a:cubicBezTo>
                  <a:pt x="3526" y="658"/>
                  <a:pt x="3557" y="667"/>
                  <a:pt x="3597" y="667"/>
                </a:cubicBezTo>
                <a:cubicBezTo>
                  <a:pt x="3638" y="667"/>
                  <a:pt x="3668" y="659"/>
                  <a:pt x="3687" y="642"/>
                </a:cubicBezTo>
                <a:cubicBezTo>
                  <a:pt x="3706" y="626"/>
                  <a:pt x="3716" y="607"/>
                  <a:pt x="3716" y="584"/>
                </a:cubicBezTo>
                <a:cubicBezTo>
                  <a:pt x="3716" y="565"/>
                  <a:pt x="3707" y="549"/>
                  <a:pt x="3690" y="538"/>
                </a:cubicBezTo>
                <a:cubicBezTo>
                  <a:pt x="3678" y="530"/>
                  <a:pt x="3648" y="520"/>
                  <a:pt x="3601" y="508"/>
                </a:cubicBezTo>
                <a:cubicBezTo>
                  <a:pt x="3536" y="491"/>
                  <a:pt x="3491" y="477"/>
                  <a:pt x="3466" y="466"/>
                </a:cubicBezTo>
                <a:cubicBezTo>
                  <a:pt x="3441" y="454"/>
                  <a:pt x="3423" y="437"/>
                  <a:pt x="3410" y="416"/>
                </a:cubicBezTo>
                <a:cubicBezTo>
                  <a:pt x="3397" y="395"/>
                  <a:pt x="3391" y="372"/>
                  <a:pt x="3391" y="347"/>
                </a:cubicBezTo>
                <a:cubicBezTo>
                  <a:pt x="3391" y="324"/>
                  <a:pt x="3396" y="302"/>
                  <a:pt x="3406" y="283"/>
                </a:cubicBezTo>
                <a:cubicBezTo>
                  <a:pt x="3417" y="263"/>
                  <a:pt x="3431" y="246"/>
                  <a:pt x="3450" y="233"/>
                </a:cubicBezTo>
                <a:cubicBezTo>
                  <a:pt x="3463" y="223"/>
                  <a:pt x="3482" y="215"/>
                  <a:pt x="3506" y="208"/>
                </a:cubicBezTo>
                <a:cubicBezTo>
                  <a:pt x="3529" y="201"/>
                  <a:pt x="3555" y="197"/>
                  <a:pt x="3582" y="197"/>
                </a:cubicBezTo>
                <a:cubicBezTo>
                  <a:pt x="3623" y="197"/>
                  <a:pt x="3658" y="203"/>
                  <a:pt x="3689" y="215"/>
                </a:cubicBezTo>
                <a:cubicBezTo>
                  <a:pt x="3720" y="226"/>
                  <a:pt x="3742" y="242"/>
                  <a:pt x="3757" y="263"/>
                </a:cubicBezTo>
                <a:cubicBezTo>
                  <a:pt x="3772" y="282"/>
                  <a:pt x="3782" y="309"/>
                  <a:pt x="3787" y="343"/>
                </a:cubicBezTo>
                <a:lnTo>
                  <a:pt x="3701" y="354"/>
                </a:lnTo>
                <a:cubicBezTo>
                  <a:pt x="3697" y="327"/>
                  <a:pt x="3686" y="307"/>
                  <a:pt x="3667" y="292"/>
                </a:cubicBezTo>
                <a:cubicBezTo>
                  <a:pt x="3648" y="277"/>
                  <a:pt x="3622" y="270"/>
                  <a:pt x="3588" y="270"/>
                </a:cubicBezTo>
                <a:cubicBezTo>
                  <a:pt x="3547" y="270"/>
                  <a:pt x="3518" y="277"/>
                  <a:pt x="3501" y="290"/>
                </a:cubicBezTo>
                <a:cubicBezTo>
                  <a:pt x="3484" y="303"/>
                  <a:pt x="3476" y="319"/>
                  <a:pt x="3476" y="336"/>
                </a:cubicBezTo>
                <a:cubicBezTo>
                  <a:pt x="3476" y="348"/>
                  <a:pt x="3479" y="358"/>
                  <a:pt x="3486" y="367"/>
                </a:cubicBezTo>
                <a:cubicBezTo>
                  <a:pt x="3493" y="376"/>
                  <a:pt x="3505" y="384"/>
                  <a:pt x="3520" y="391"/>
                </a:cubicBezTo>
                <a:cubicBezTo>
                  <a:pt x="3529" y="394"/>
                  <a:pt x="3555" y="401"/>
                  <a:pt x="3598" y="413"/>
                </a:cubicBezTo>
                <a:cubicBezTo>
                  <a:pt x="3660" y="430"/>
                  <a:pt x="3703" y="443"/>
                  <a:pt x="3728" y="454"/>
                </a:cubicBezTo>
                <a:cubicBezTo>
                  <a:pt x="3753" y="465"/>
                  <a:pt x="3772" y="480"/>
                  <a:pt x="3786" y="500"/>
                </a:cubicBezTo>
                <a:cubicBezTo>
                  <a:pt x="3800" y="520"/>
                  <a:pt x="3807" y="545"/>
                  <a:pt x="3807" y="575"/>
                </a:cubicBezTo>
                <a:cubicBezTo>
                  <a:pt x="3807" y="604"/>
                  <a:pt x="3798" y="632"/>
                  <a:pt x="3781" y="658"/>
                </a:cubicBezTo>
                <a:cubicBezTo>
                  <a:pt x="3764" y="684"/>
                  <a:pt x="3739" y="704"/>
                  <a:pt x="3707" y="718"/>
                </a:cubicBezTo>
                <a:cubicBezTo>
                  <a:pt x="3675" y="732"/>
                  <a:pt x="3639" y="739"/>
                  <a:pt x="3598" y="739"/>
                </a:cubicBezTo>
                <a:cubicBezTo>
                  <a:pt x="3531" y="739"/>
                  <a:pt x="3479" y="725"/>
                  <a:pt x="3444" y="697"/>
                </a:cubicBezTo>
                <a:cubicBezTo>
                  <a:pt x="3409" y="669"/>
                  <a:pt x="3386" y="628"/>
                  <a:pt x="3376" y="573"/>
                </a:cubicBezTo>
                <a:close/>
                <a:moveTo>
                  <a:pt x="3878" y="468"/>
                </a:moveTo>
                <a:cubicBezTo>
                  <a:pt x="3878" y="372"/>
                  <a:pt x="3905" y="301"/>
                  <a:pt x="3958" y="255"/>
                </a:cubicBezTo>
                <a:cubicBezTo>
                  <a:pt x="4003" y="216"/>
                  <a:pt x="4057" y="197"/>
                  <a:pt x="4122" y="197"/>
                </a:cubicBezTo>
                <a:cubicBezTo>
                  <a:pt x="4193" y="197"/>
                  <a:pt x="4251" y="220"/>
                  <a:pt x="4296" y="267"/>
                </a:cubicBezTo>
                <a:cubicBezTo>
                  <a:pt x="4341" y="314"/>
                  <a:pt x="4364" y="378"/>
                  <a:pt x="4364" y="461"/>
                </a:cubicBezTo>
                <a:cubicBezTo>
                  <a:pt x="4364" y="528"/>
                  <a:pt x="4354" y="580"/>
                  <a:pt x="4334" y="618"/>
                </a:cubicBezTo>
                <a:cubicBezTo>
                  <a:pt x="4314" y="657"/>
                  <a:pt x="4285" y="687"/>
                  <a:pt x="4247" y="708"/>
                </a:cubicBezTo>
                <a:cubicBezTo>
                  <a:pt x="4208" y="729"/>
                  <a:pt x="4167" y="739"/>
                  <a:pt x="4122" y="739"/>
                </a:cubicBezTo>
                <a:cubicBezTo>
                  <a:pt x="4049" y="739"/>
                  <a:pt x="3990" y="716"/>
                  <a:pt x="3945" y="669"/>
                </a:cubicBezTo>
                <a:cubicBezTo>
                  <a:pt x="3900" y="623"/>
                  <a:pt x="3878" y="556"/>
                  <a:pt x="3878" y="468"/>
                </a:cubicBezTo>
                <a:close/>
                <a:moveTo>
                  <a:pt x="3969" y="468"/>
                </a:moveTo>
                <a:cubicBezTo>
                  <a:pt x="3969" y="535"/>
                  <a:pt x="3983" y="585"/>
                  <a:pt x="4012" y="618"/>
                </a:cubicBezTo>
                <a:cubicBezTo>
                  <a:pt x="4041" y="651"/>
                  <a:pt x="4078" y="667"/>
                  <a:pt x="4122" y="667"/>
                </a:cubicBezTo>
                <a:cubicBezTo>
                  <a:pt x="4165" y="667"/>
                  <a:pt x="4201" y="650"/>
                  <a:pt x="4230" y="617"/>
                </a:cubicBezTo>
                <a:cubicBezTo>
                  <a:pt x="4259" y="584"/>
                  <a:pt x="4274" y="533"/>
                  <a:pt x="4274" y="465"/>
                </a:cubicBezTo>
                <a:cubicBezTo>
                  <a:pt x="4274" y="401"/>
                  <a:pt x="4259" y="353"/>
                  <a:pt x="4230" y="320"/>
                </a:cubicBezTo>
                <a:cubicBezTo>
                  <a:pt x="4201" y="287"/>
                  <a:pt x="4165" y="270"/>
                  <a:pt x="4122" y="270"/>
                </a:cubicBezTo>
                <a:cubicBezTo>
                  <a:pt x="4078" y="270"/>
                  <a:pt x="4041" y="286"/>
                  <a:pt x="4012" y="319"/>
                </a:cubicBezTo>
                <a:cubicBezTo>
                  <a:pt x="3983" y="352"/>
                  <a:pt x="3969" y="402"/>
                  <a:pt x="3969" y="468"/>
                </a:cubicBezTo>
                <a:close/>
                <a:moveTo>
                  <a:pt x="4466" y="728"/>
                </a:moveTo>
                <a:lnTo>
                  <a:pt x="4466" y="209"/>
                </a:lnTo>
                <a:lnTo>
                  <a:pt x="4545" y="209"/>
                </a:lnTo>
                <a:lnTo>
                  <a:pt x="4545" y="288"/>
                </a:lnTo>
                <a:cubicBezTo>
                  <a:pt x="4566" y="251"/>
                  <a:pt x="4584" y="226"/>
                  <a:pt x="4601" y="215"/>
                </a:cubicBezTo>
                <a:cubicBezTo>
                  <a:pt x="4618" y="203"/>
                  <a:pt x="4637" y="197"/>
                  <a:pt x="4658" y="197"/>
                </a:cubicBezTo>
                <a:cubicBezTo>
                  <a:pt x="4687" y="197"/>
                  <a:pt x="4717" y="207"/>
                  <a:pt x="4748" y="226"/>
                </a:cubicBezTo>
                <a:lnTo>
                  <a:pt x="4718" y="307"/>
                </a:lnTo>
                <a:cubicBezTo>
                  <a:pt x="4697" y="294"/>
                  <a:pt x="4675" y="288"/>
                  <a:pt x="4653" y="288"/>
                </a:cubicBezTo>
                <a:cubicBezTo>
                  <a:pt x="4634" y="288"/>
                  <a:pt x="4617" y="294"/>
                  <a:pt x="4602" y="305"/>
                </a:cubicBezTo>
                <a:cubicBezTo>
                  <a:pt x="4587" y="317"/>
                  <a:pt x="4576" y="333"/>
                  <a:pt x="4569" y="354"/>
                </a:cubicBezTo>
                <a:cubicBezTo>
                  <a:pt x="4559" y="385"/>
                  <a:pt x="4554" y="419"/>
                  <a:pt x="4554" y="456"/>
                </a:cubicBezTo>
                <a:lnTo>
                  <a:pt x="4554" y="728"/>
                </a:lnTo>
                <a:lnTo>
                  <a:pt x="4466" y="728"/>
                </a:lnTo>
                <a:close/>
                <a:moveTo>
                  <a:pt x="4796" y="927"/>
                </a:moveTo>
                <a:lnTo>
                  <a:pt x="4787" y="845"/>
                </a:lnTo>
                <a:cubicBezTo>
                  <a:pt x="4806" y="850"/>
                  <a:pt x="4822" y="853"/>
                  <a:pt x="4837" y="853"/>
                </a:cubicBezTo>
                <a:cubicBezTo>
                  <a:pt x="4856" y="853"/>
                  <a:pt x="4872" y="850"/>
                  <a:pt x="4884" y="843"/>
                </a:cubicBezTo>
                <a:cubicBezTo>
                  <a:pt x="4895" y="836"/>
                  <a:pt x="4905" y="827"/>
                  <a:pt x="4913" y="815"/>
                </a:cubicBezTo>
                <a:cubicBezTo>
                  <a:pt x="4918" y="806"/>
                  <a:pt x="4927" y="785"/>
                  <a:pt x="4939" y="750"/>
                </a:cubicBezTo>
                <a:cubicBezTo>
                  <a:pt x="4941" y="745"/>
                  <a:pt x="4944" y="738"/>
                  <a:pt x="4947" y="729"/>
                </a:cubicBezTo>
                <a:lnTo>
                  <a:pt x="4750" y="209"/>
                </a:lnTo>
                <a:lnTo>
                  <a:pt x="4845" y="209"/>
                </a:lnTo>
                <a:lnTo>
                  <a:pt x="4953" y="509"/>
                </a:lnTo>
                <a:cubicBezTo>
                  <a:pt x="4967" y="547"/>
                  <a:pt x="4980" y="587"/>
                  <a:pt x="4991" y="629"/>
                </a:cubicBezTo>
                <a:cubicBezTo>
                  <a:pt x="5001" y="589"/>
                  <a:pt x="5013" y="550"/>
                  <a:pt x="5027" y="511"/>
                </a:cubicBezTo>
                <a:lnTo>
                  <a:pt x="5138" y="209"/>
                </a:lnTo>
                <a:lnTo>
                  <a:pt x="5226" y="209"/>
                </a:lnTo>
                <a:lnTo>
                  <a:pt x="5028" y="736"/>
                </a:lnTo>
                <a:cubicBezTo>
                  <a:pt x="5007" y="793"/>
                  <a:pt x="4991" y="833"/>
                  <a:pt x="4979" y="854"/>
                </a:cubicBezTo>
                <a:cubicBezTo>
                  <a:pt x="4964" y="883"/>
                  <a:pt x="4946" y="904"/>
                  <a:pt x="4925" y="918"/>
                </a:cubicBezTo>
                <a:cubicBezTo>
                  <a:pt x="4905" y="931"/>
                  <a:pt x="4881" y="938"/>
                  <a:pt x="4853" y="938"/>
                </a:cubicBezTo>
                <a:cubicBezTo>
                  <a:pt x="4836" y="938"/>
                  <a:pt x="4817" y="934"/>
                  <a:pt x="4796" y="927"/>
                </a:cubicBezTo>
                <a:close/>
                <a:moveTo>
                  <a:pt x="5234" y="740"/>
                </a:moveTo>
                <a:lnTo>
                  <a:pt x="5442" y="0"/>
                </a:lnTo>
                <a:lnTo>
                  <a:pt x="5512" y="0"/>
                </a:lnTo>
                <a:lnTo>
                  <a:pt x="5305" y="740"/>
                </a:lnTo>
                <a:lnTo>
                  <a:pt x="5234" y="740"/>
                </a:lnTo>
                <a:close/>
                <a:moveTo>
                  <a:pt x="5585" y="728"/>
                </a:moveTo>
                <a:lnTo>
                  <a:pt x="5585" y="12"/>
                </a:lnTo>
                <a:lnTo>
                  <a:pt x="5680" y="12"/>
                </a:lnTo>
                <a:lnTo>
                  <a:pt x="5680" y="643"/>
                </a:lnTo>
                <a:lnTo>
                  <a:pt x="6033" y="643"/>
                </a:lnTo>
                <a:lnTo>
                  <a:pt x="6033" y="728"/>
                </a:lnTo>
                <a:lnTo>
                  <a:pt x="5585" y="728"/>
                </a:lnTo>
                <a:close/>
                <a:moveTo>
                  <a:pt x="6489" y="561"/>
                </a:moveTo>
                <a:lnTo>
                  <a:pt x="6580" y="572"/>
                </a:lnTo>
                <a:cubicBezTo>
                  <a:pt x="6566" y="625"/>
                  <a:pt x="6539" y="666"/>
                  <a:pt x="6500" y="695"/>
                </a:cubicBezTo>
                <a:cubicBezTo>
                  <a:pt x="6461" y="724"/>
                  <a:pt x="6412" y="739"/>
                  <a:pt x="6352" y="739"/>
                </a:cubicBezTo>
                <a:cubicBezTo>
                  <a:pt x="6276" y="739"/>
                  <a:pt x="6216" y="716"/>
                  <a:pt x="6172" y="669"/>
                </a:cubicBezTo>
                <a:cubicBezTo>
                  <a:pt x="6127" y="622"/>
                  <a:pt x="6105" y="557"/>
                  <a:pt x="6105" y="473"/>
                </a:cubicBezTo>
                <a:cubicBezTo>
                  <a:pt x="6105" y="386"/>
                  <a:pt x="6127" y="318"/>
                  <a:pt x="6172" y="270"/>
                </a:cubicBezTo>
                <a:cubicBezTo>
                  <a:pt x="6217" y="221"/>
                  <a:pt x="6276" y="197"/>
                  <a:pt x="6347" y="197"/>
                </a:cubicBezTo>
                <a:cubicBezTo>
                  <a:pt x="6416" y="197"/>
                  <a:pt x="6473" y="221"/>
                  <a:pt x="6517" y="268"/>
                </a:cubicBezTo>
                <a:cubicBezTo>
                  <a:pt x="6561" y="315"/>
                  <a:pt x="6583" y="382"/>
                  <a:pt x="6583" y="467"/>
                </a:cubicBezTo>
                <a:cubicBezTo>
                  <a:pt x="6583" y="472"/>
                  <a:pt x="6583" y="480"/>
                  <a:pt x="6583" y="491"/>
                </a:cubicBezTo>
                <a:lnTo>
                  <a:pt x="6196" y="491"/>
                </a:lnTo>
                <a:cubicBezTo>
                  <a:pt x="6199" y="548"/>
                  <a:pt x="6215" y="591"/>
                  <a:pt x="6244" y="622"/>
                </a:cubicBezTo>
                <a:cubicBezTo>
                  <a:pt x="6273" y="652"/>
                  <a:pt x="6310" y="667"/>
                  <a:pt x="6353" y="667"/>
                </a:cubicBezTo>
                <a:cubicBezTo>
                  <a:pt x="6385" y="667"/>
                  <a:pt x="6412" y="659"/>
                  <a:pt x="6435" y="642"/>
                </a:cubicBezTo>
                <a:cubicBezTo>
                  <a:pt x="6458" y="625"/>
                  <a:pt x="6476" y="598"/>
                  <a:pt x="6489" y="561"/>
                </a:cubicBezTo>
                <a:close/>
                <a:moveTo>
                  <a:pt x="6201" y="418"/>
                </a:moveTo>
                <a:lnTo>
                  <a:pt x="6490" y="418"/>
                </a:lnTo>
                <a:cubicBezTo>
                  <a:pt x="6486" y="375"/>
                  <a:pt x="6475" y="342"/>
                  <a:pt x="6457" y="320"/>
                </a:cubicBezTo>
                <a:cubicBezTo>
                  <a:pt x="6429" y="287"/>
                  <a:pt x="6393" y="270"/>
                  <a:pt x="6348" y="270"/>
                </a:cubicBezTo>
                <a:cubicBezTo>
                  <a:pt x="6308" y="270"/>
                  <a:pt x="6274" y="283"/>
                  <a:pt x="6246" y="310"/>
                </a:cubicBezTo>
                <a:cubicBezTo>
                  <a:pt x="6219" y="337"/>
                  <a:pt x="6204" y="373"/>
                  <a:pt x="6201" y="418"/>
                </a:cubicBezTo>
                <a:close/>
                <a:moveTo>
                  <a:pt x="7029" y="664"/>
                </a:moveTo>
                <a:cubicBezTo>
                  <a:pt x="6996" y="691"/>
                  <a:pt x="6965" y="711"/>
                  <a:pt x="6935" y="722"/>
                </a:cubicBezTo>
                <a:cubicBezTo>
                  <a:pt x="6905" y="733"/>
                  <a:pt x="6873" y="739"/>
                  <a:pt x="6838" y="739"/>
                </a:cubicBezTo>
                <a:cubicBezTo>
                  <a:pt x="6781" y="739"/>
                  <a:pt x="6737" y="725"/>
                  <a:pt x="6707" y="698"/>
                </a:cubicBezTo>
                <a:cubicBezTo>
                  <a:pt x="6676" y="670"/>
                  <a:pt x="6661" y="634"/>
                  <a:pt x="6661" y="591"/>
                </a:cubicBezTo>
                <a:cubicBezTo>
                  <a:pt x="6661" y="566"/>
                  <a:pt x="6667" y="542"/>
                  <a:pt x="6678" y="521"/>
                </a:cubicBezTo>
                <a:cubicBezTo>
                  <a:pt x="6689" y="500"/>
                  <a:pt x="6704" y="484"/>
                  <a:pt x="6723" y="471"/>
                </a:cubicBezTo>
                <a:cubicBezTo>
                  <a:pt x="6742" y="458"/>
                  <a:pt x="6763" y="449"/>
                  <a:pt x="6787" y="442"/>
                </a:cubicBezTo>
                <a:cubicBezTo>
                  <a:pt x="6804" y="437"/>
                  <a:pt x="6830" y="433"/>
                  <a:pt x="6865" y="429"/>
                </a:cubicBezTo>
                <a:cubicBezTo>
                  <a:pt x="6936" y="420"/>
                  <a:pt x="6988" y="410"/>
                  <a:pt x="7021" y="398"/>
                </a:cubicBezTo>
                <a:cubicBezTo>
                  <a:pt x="7022" y="386"/>
                  <a:pt x="7022" y="378"/>
                  <a:pt x="7022" y="375"/>
                </a:cubicBezTo>
                <a:cubicBezTo>
                  <a:pt x="7022" y="340"/>
                  <a:pt x="7014" y="315"/>
                  <a:pt x="6997" y="300"/>
                </a:cubicBezTo>
                <a:cubicBezTo>
                  <a:pt x="6974" y="280"/>
                  <a:pt x="6941" y="270"/>
                  <a:pt x="6897" y="270"/>
                </a:cubicBezTo>
                <a:cubicBezTo>
                  <a:pt x="6856" y="270"/>
                  <a:pt x="6825" y="277"/>
                  <a:pt x="6805" y="292"/>
                </a:cubicBezTo>
                <a:cubicBezTo>
                  <a:pt x="6786" y="306"/>
                  <a:pt x="6771" y="332"/>
                  <a:pt x="6762" y="369"/>
                </a:cubicBezTo>
                <a:lnTo>
                  <a:pt x="6676" y="357"/>
                </a:lnTo>
                <a:cubicBezTo>
                  <a:pt x="6683" y="320"/>
                  <a:pt x="6696" y="291"/>
                  <a:pt x="6714" y="268"/>
                </a:cubicBezTo>
                <a:cubicBezTo>
                  <a:pt x="6732" y="245"/>
                  <a:pt x="6758" y="228"/>
                  <a:pt x="6792" y="216"/>
                </a:cubicBezTo>
                <a:cubicBezTo>
                  <a:pt x="6826" y="203"/>
                  <a:pt x="6865" y="197"/>
                  <a:pt x="6910" y="197"/>
                </a:cubicBezTo>
                <a:cubicBezTo>
                  <a:pt x="6954" y="197"/>
                  <a:pt x="6990" y="202"/>
                  <a:pt x="7018" y="213"/>
                </a:cubicBezTo>
                <a:cubicBezTo>
                  <a:pt x="7045" y="224"/>
                  <a:pt x="7066" y="237"/>
                  <a:pt x="7079" y="252"/>
                </a:cubicBezTo>
                <a:cubicBezTo>
                  <a:pt x="7092" y="268"/>
                  <a:pt x="7101" y="288"/>
                  <a:pt x="7106" y="312"/>
                </a:cubicBezTo>
                <a:cubicBezTo>
                  <a:pt x="7109" y="327"/>
                  <a:pt x="7110" y="354"/>
                  <a:pt x="7110" y="393"/>
                </a:cubicBezTo>
                <a:lnTo>
                  <a:pt x="7110" y="510"/>
                </a:lnTo>
                <a:cubicBezTo>
                  <a:pt x="7110" y="592"/>
                  <a:pt x="7112" y="644"/>
                  <a:pt x="7116" y="665"/>
                </a:cubicBezTo>
                <a:cubicBezTo>
                  <a:pt x="7120" y="687"/>
                  <a:pt x="7127" y="708"/>
                  <a:pt x="7138" y="728"/>
                </a:cubicBezTo>
                <a:lnTo>
                  <a:pt x="7046" y="728"/>
                </a:lnTo>
                <a:cubicBezTo>
                  <a:pt x="7037" y="709"/>
                  <a:pt x="7032" y="688"/>
                  <a:pt x="7029" y="664"/>
                </a:cubicBezTo>
                <a:close/>
                <a:moveTo>
                  <a:pt x="7021" y="467"/>
                </a:moveTo>
                <a:cubicBezTo>
                  <a:pt x="6990" y="480"/>
                  <a:pt x="6942" y="491"/>
                  <a:pt x="6878" y="500"/>
                </a:cubicBezTo>
                <a:cubicBezTo>
                  <a:pt x="6842" y="505"/>
                  <a:pt x="6816" y="511"/>
                  <a:pt x="6801" y="518"/>
                </a:cubicBezTo>
                <a:cubicBezTo>
                  <a:pt x="6786" y="525"/>
                  <a:pt x="6775" y="534"/>
                  <a:pt x="6767" y="547"/>
                </a:cubicBezTo>
                <a:cubicBezTo>
                  <a:pt x="6758" y="559"/>
                  <a:pt x="6754" y="573"/>
                  <a:pt x="6754" y="588"/>
                </a:cubicBezTo>
                <a:cubicBezTo>
                  <a:pt x="6754" y="612"/>
                  <a:pt x="6763" y="632"/>
                  <a:pt x="6781" y="647"/>
                </a:cubicBezTo>
                <a:cubicBezTo>
                  <a:pt x="6799" y="662"/>
                  <a:pt x="6825" y="670"/>
                  <a:pt x="6859" y="670"/>
                </a:cubicBezTo>
                <a:cubicBezTo>
                  <a:pt x="6893" y="670"/>
                  <a:pt x="6923" y="663"/>
                  <a:pt x="6949" y="648"/>
                </a:cubicBezTo>
                <a:cubicBezTo>
                  <a:pt x="6976" y="633"/>
                  <a:pt x="6995" y="613"/>
                  <a:pt x="7007" y="587"/>
                </a:cubicBezTo>
                <a:cubicBezTo>
                  <a:pt x="7016" y="568"/>
                  <a:pt x="7021" y="539"/>
                  <a:pt x="7021" y="500"/>
                </a:cubicBezTo>
                <a:lnTo>
                  <a:pt x="7021" y="467"/>
                </a:lnTo>
                <a:close/>
                <a:moveTo>
                  <a:pt x="7583" y="728"/>
                </a:moveTo>
                <a:lnTo>
                  <a:pt x="7583" y="662"/>
                </a:lnTo>
                <a:cubicBezTo>
                  <a:pt x="7550" y="713"/>
                  <a:pt x="7502" y="739"/>
                  <a:pt x="7438" y="739"/>
                </a:cubicBezTo>
                <a:cubicBezTo>
                  <a:pt x="7397" y="739"/>
                  <a:pt x="7359" y="728"/>
                  <a:pt x="7324" y="705"/>
                </a:cubicBezTo>
                <a:cubicBezTo>
                  <a:pt x="7289" y="682"/>
                  <a:pt x="7262" y="651"/>
                  <a:pt x="7243" y="610"/>
                </a:cubicBezTo>
                <a:cubicBezTo>
                  <a:pt x="7224" y="569"/>
                  <a:pt x="7215" y="522"/>
                  <a:pt x="7215" y="469"/>
                </a:cubicBezTo>
                <a:cubicBezTo>
                  <a:pt x="7215" y="417"/>
                  <a:pt x="7224" y="370"/>
                  <a:pt x="7241" y="328"/>
                </a:cubicBezTo>
                <a:cubicBezTo>
                  <a:pt x="7258" y="286"/>
                  <a:pt x="7284" y="254"/>
                  <a:pt x="7318" y="231"/>
                </a:cubicBezTo>
                <a:cubicBezTo>
                  <a:pt x="7353" y="208"/>
                  <a:pt x="7391" y="197"/>
                  <a:pt x="7434" y="197"/>
                </a:cubicBezTo>
                <a:cubicBezTo>
                  <a:pt x="7465" y="197"/>
                  <a:pt x="7493" y="204"/>
                  <a:pt x="7518" y="217"/>
                </a:cubicBezTo>
                <a:cubicBezTo>
                  <a:pt x="7542" y="230"/>
                  <a:pt x="7562" y="248"/>
                  <a:pt x="7577" y="269"/>
                </a:cubicBezTo>
                <a:lnTo>
                  <a:pt x="7577" y="12"/>
                </a:lnTo>
                <a:lnTo>
                  <a:pt x="7665" y="12"/>
                </a:lnTo>
                <a:lnTo>
                  <a:pt x="7665" y="728"/>
                </a:lnTo>
                <a:lnTo>
                  <a:pt x="7583" y="728"/>
                </a:lnTo>
                <a:close/>
                <a:moveTo>
                  <a:pt x="7305" y="469"/>
                </a:moveTo>
                <a:cubicBezTo>
                  <a:pt x="7305" y="535"/>
                  <a:pt x="7319" y="585"/>
                  <a:pt x="7347" y="618"/>
                </a:cubicBezTo>
                <a:cubicBezTo>
                  <a:pt x="7375" y="651"/>
                  <a:pt x="7408" y="667"/>
                  <a:pt x="7446" y="667"/>
                </a:cubicBezTo>
                <a:cubicBezTo>
                  <a:pt x="7485" y="667"/>
                  <a:pt x="7517" y="651"/>
                  <a:pt x="7544" y="620"/>
                </a:cubicBezTo>
                <a:cubicBezTo>
                  <a:pt x="7571" y="589"/>
                  <a:pt x="7584" y="541"/>
                  <a:pt x="7584" y="476"/>
                </a:cubicBezTo>
                <a:cubicBezTo>
                  <a:pt x="7584" y="405"/>
                  <a:pt x="7570" y="353"/>
                  <a:pt x="7543" y="320"/>
                </a:cubicBezTo>
                <a:cubicBezTo>
                  <a:pt x="7516" y="287"/>
                  <a:pt x="7482" y="270"/>
                  <a:pt x="7442" y="270"/>
                </a:cubicBezTo>
                <a:cubicBezTo>
                  <a:pt x="7403" y="270"/>
                  <a:pt x="7371" y="286"/>
                  <a:pt x="7344" y="318"/>
                </a:cubicBezTo>
                <a:cubicBezTo>
                  <a:pt x="7318" y="350"/>
                  <a:pt x="7305" y="400"/>
                  <a:pt x="7305" y="469"/>
                </a:cubicBezTo>
                <a:close/>
                <a:moveTo>
                  <a:pt x="8274" y="728"/>
                </a:moveTo>
                <a:lnTo>
                  <a:pt x="8274" y="96"/>
                </a:lnTo>
                <a:lnTo>
                  <a:pt x="8038" y="96"/>
                </a:lnTo>
                <a:lnTo>
                  <a:pt x="8038" y="12"/>
                </a:lnTo>
                <a:lnTo>
                  <a:pt x="8605" y="12"/>
                </a:lnTo>
                <a:lnTo>
                  <a:pt x="8605" y="96"/>
                </a:lnTo>
                <a:lnTo>
                  <a:pt x="8369" y="96"/>
                </a:lnTo>
                <a:lnTo>
                  <a:pt x="8369" y="728"/>
                </a:lnTo>
                <a:lnTo>
                  <a:pt x="8274" y="728"/>
                </a:lnTo>
                <a:close/>
                <a:moveTo>
                  <a:pt x="9030" y="664"/>
                </a:moveTo>
                <a:cubicBezTo>
                  <a:pt x="8997" y="691"/>
                  <a:pt x="8966" y="711"/>
                  <a:pt x="8936" y="722"/>
                </a:cubicBezTo>
                <a:cubicBezTo>
                  <a:pt x="8906" y="733"/>
                  <a:pt x="8874" y="739"/>
                  <a:pt x="8839" y="739"/>
                </a:cubicBezTo>
                <a:cubicBezTo>
                  <a:pt x="8782" y="739"/>
                  <a:pt x="8738" y="725"/>
                  <a:pt x="8708" y="698"/>
                </a:cubicBezTo>
                <a:cubicBezTo>
                  <a:pt x="8677" y="670"/>
                  <a:pt x="8662" y="634"/>
                  <a:pt x="8662" y="591"/>
                </a:cubicBezTo>
                <a:cubicBezTo>
                  <a:pt x="8662" y="566"/>
                  <a:pt x="8668" y="542"/>
                  <a:pt x="8679" y="521"/>
                </a:cubicBezTo>
                <a:cubicBezTo>
                  <a:pt x="8690" y="500"/>
                  <a:pt x="8705" y="484"/>
                  <a:pt x="8724" y="471"/>
                </a:cubicBezTo>
                <a:cubicBezTo>
                  <a:pt x="8743" y="458"/>
                  <a:pt x="8764" y="449"/>
                  <a:pt x="8788" y="442"/>
                </a:cubicBezTo>
                <a:cubicBezTo>
                  <a:pt x="8805" y="437"/>
                  <a:pt x="8831" y="433"/>
                  <a:pt x="8866" y="429"/>
                </a:cubicBezTo>
                <a:cubicBezTo>
                  <a:pt x="8937" y="420"/>
                  <a:pt x="8989" y="410"/>
                  <a:pt x="9022" y="398"/>
                </a:cubicBezTo>
                <a:cubicBezTo>
                  <a:pt x="9023" y="386"/>
                  <a:pt x="9023" y="378"/>
                  <a:pt x="9023" y="375"/>
                </a:cubicBezTo>
                <a:cubicBezTo>
                  <a:pt x="9023" y="340"/>
                  <a:pt x="9015" y="315"/>
                  <a:pt x="8998" y="300"/>
                </a:cubicBezTo>
                <a:cubicBezTo>
                  <a:pt x="8975" y="280"/>
                  <a:pt x="8942" y="270"/>
                  <a:pt x="8898" y="270"/>
                </a:cubicBezTo>
                <a:cubicBezTo>
                  <a:pt x="8857" y="270"/>
                  <a:pt x="8826" y="277"/>
                  <a:pt x="8806" y="292"/>
                </a:cubicBezTo>
                <a:cubicBezTo>
                  <a:pt x="8787" y="306"/>
                  <a:pt x="8772" y="332"/>
                  <a:pt x="8763" y="369"/>
                </a:cubicBezTo>
                <a:lnTo>
                  <a:pt x="8677" y="357"/>
                </a:lnTo>
                <a:cubicBezTo>
                  <a:pt x="8684" y="320"/>
                  <a:pt x="8697" y="291"/>
                  <a:pt x="8715" y="268"/>
                </a:cubicBezTo>
                <a:cubicBezTo>
                  <a:pt x="8733" y="245"/>
                  <a:pt x="8759" y="228"/>
                  <a:pt x="8793" y="216"/>
                </a:cubicBezTo>
                <a:cubicBezTo>
                  <a:pt x="8827" y="203"/>
                  <a:pt x="8866" y="197"/>
                  <a:pt x="8911" y="197"/>
                </a:cubicBezTo>
                <a:cubicBezTo>
                  <a:pt x="8955" y="197"/>
                  <a:pt x="8991" y="202"/>
                  <a:pt x="9019" y="213"/>
                </a:cubicBezTo>
                <a:cubicBezTo>
                  <a:pt x="9046" y="224"/>
                  <a:pt x="9067" y="237"/>
                  <a:pt x="9080" y="252"/>
                </a:cubicBezTo>
                <a:cubicBezTo>
                  <a:pt x="9093" y="268"/>
                  <a:pt x="9102" y="288"/>
                  <a:pt x="9107" y="312"/>
                </a:cubicBezTo>
                <a:cubicBezTo>
                  <a:pt x="9110" y="327"/>
                  <a:pt x="9111" y="354"/>
                  <a:pt x="9111" y="393"/>
                </a:cubicBezTo>
                <a:lnTo>
                  <a:pt x="9111" y="510"/>
                </a:lnTo>
                <a:cubicBezTo>
                  <a:pt x="9111" y="592"/>
                  <a:pt x="9113" y="644"/>
                  <a:pt x="9117" y="665"/>
                </a:cubicBezTo>
                <a:cubicBezTo>
                  <a:pt x="9121" y="687"/>
                  <a:pt x="9128" y="708"/>
                  <a:pt x="9139" y="728"/>
                </a:cubicBezTo>
                <a:lnTo>
                  <a:pt x="9047" y="728"/>
                </a:lnTo>
                <a:cubicBezTo>
                  <a:pt x="9038" y="709"/>
                  <a:pt x="9033" y="688"/>
                  <a:pt x="9030" y="664"/>
                </a:cubicBezTo>
                <a:close/>
                <a:moveTo>
                  <a:pt x="9022" y="467"/>
                </a:moveTo>
                <a:cubicBezTo>
                  <a:pt x="8991" y="480"/>
                  <a:pt x="8943" y="491"/>
                  <a:pt x="8879" y="500"/>
                </a:cubicBezTo>
                <a:cubicBezTo>
                  <a:pt x="8843" y="505"/>
                  <a:pt x="8817" y="511"/>
                  <a:pt x="8802" y="518"/>
                </a:cubicBezTo>
                <a:cubicBezTo>
                  <a:pt x="8787" y="525"/>
                  <a:pt x="8776" y="534"/>
                  <a:pt x="8768" y="547"/>
                </a:cubicBezTo>
                <a:cubicBezTo>
                  <a:pt x="8759" y="559"/>
                  <a:pt x="8755" y="573"/>
                  <a:pt x="8755" y="588"/>
                </a:cubicBezTo>
                <a:cubicBezTo>
                  <a:pt x="8755" y="612"/>
                  <a:pt x="8764" y="632"/>
                  <a:pt x="8782" y="647"/>
                </a:cubicBezTo>
                <a:cubicBezTo>
                  <a:pt x="8800" y="662"/>
                  <a:pt x="8826" y="670"/>
                  <a:pt x="8860" y="670"/>
                </a:cubicBezTo>
                <a:cubicBezTo>
                  <a:pt x="8894" y="670"/>
                  <a:pt x="8924" y="663"/>
                  <a:pt x="8950" y="648"/>
                </a:cubicBezTo>
                <a:cubicBezTo>
                  <a:pt x="8977" y="633"/>
                  <a:pt x="8996" y="613"/>
                  <a:pt x="9008" y="587"/>
                </a:cubicBezTo>
                <a:cubicBezTo>
                  <a:pt x="9017" y="568"/>
                  <a:pt x="9022" y="539"/>
                  <a:pt x="9022" y="500"/>
                </a:cubicBezTo>
                <a:lnTo>
                  <a:pt x="9022" y="467"/>
                </a:lnTo>
                <a:close/>
                <a:moveTo>
                  <a:pt x="9212" y="573"/>
                </a:moveTo>
                <a:lnTo>
                  <a:pt x="9299" y="559"/>
                </a:lnTo>
                <a:cubicBezTo>
                  <a:pt x="9304" y="594"/>
                  <a:pt x="9318" y="620"/>
                  <a:pt x="9340" y="639"/>
                </a:cubicBezTo>
                <a:cubicBezTo>
                  <a:pt x="9363" y="658"/>
                  <a:pt x="9394" y="667"/>
                  <a:pt x="9434" y="667"/>
                </a:cubicBezTo>
                <a:cubicBezTo>
                  <a:pt x="9474" y="667"/>
                  <a:pt x="9504" y="659"/>
                  <a:pt x="9523" y="642"/>
                </a:cubicBezTo>
                <a:cubicBezTo>
                  <a:pt x="9543" y="626"/>
                  <a:pt x="9553" y="607"/>
                  <a:pt x="9553" y="584"/>
                </a:cubicBezTo>
                <a:cubicBezTo>
                  <a:pt x="9553" y="565"/>
                  <a:pt x="9544" y="549"/>
                  <a:pt x="9527" y="538"/>
                </a:cubicBezTo>
                <a:cubicBezTo>
                  <a:pt x="9515" y="530"/>
                  <a:pt x="9485" y="520"/>
                  <a:pt x="9437" y="508"/>
                </a:cubicBezTo>
                <a:cubicBezTo>
                  <a:pt x="9372" y="491"/>
                  <a:pt x="9328" y="477"/>
                  <a:pt x="9303" y="466"/>
                </a:cubicBezTo>
                <a:cubicBezTo>
                  <a:pt x="9278" y="454"/>
                  <a:pt x="9259" y="437"/>
                  <a:pt x="9246" y="416"/>
                </a:cubicBezTo>
                <a:cubicBezTo>
                  <a:pt x="9233" y="395"/>
                  <a:pt x="9227" y="372"/>
                  <a:pt x="9227" y="347"/>
                </a:cubicBezTo>
                <a:cubicBezTo>
                  <a:pt x="9227" y="324"/>
                  <a:pt x="9232" y="302"/>
                  <a:pt x="9243" y="283"/>
                </a:cubicBezTo>
                <a:cubicBezTo>
                  <a:pt x="9254" y="263"/>
                  <a:pt x="9268" y="246"/>
                  <a:pt x="9286" y="233"/>
                </a:cubicBezTo>
                <a:cubicBezTo>
                  <a:pt x="9300" y="223"/>
                  <a:pt x="9319" y="215"/>
                  <a:pt x="9342" y="208"/>
                </a:cubicBezTo>
                <a:cubicBezTo>
                  <a:pt x="9365" y="201"/>
                  <a:pt x="9391" y="197"/>
                  <a:pt x="9418" y="197"/>
                </a:cubicBezTo>
                <a:cubicBezTo>
                  <a:pt x="9459" y="197"/>
                  <a:pt x="9494" y="203"/>
                  <a:pt x="9525" y="215"/>
                </a:cubicBezTo>
                <a:cubicBezTo>
                  <a:pt x="9556" y="226"/>
                  <a:pt x="9578" y="242"/>
                  <a:pt x="9593" y="263"/>
                </a:cubicBezTo>
                <a:cubicBezTo>
                  <a:pt x="9608" y="282"/>
                  <a:pt x="9618" y="309"/>
                  <a:pt x="9624" y="343"/>
                </a:cubicBezTo>
                <a:lnTo>
                  <a:pt x="9538" y="354"/>
                </a:lnTo>
                <a:cubicBezTo>
                  <a:pt x="9534" y="327"/>
                  <a:pt x="9523" y="307"/>
                  <a:pt x="9504" y="292"/>
                </a:cubicBezTo>
                <a:cubicBezTo>
                  <a:pt x="9485" y="277"/>
                  <a:pt x="9459" y="270"/>
                  <a:pt x="9424" y="270"/>
                </a:cubicBezTo>
                <a:cubicBezTo>
                  <a:pt x="9384" y="270"/>
                  <a:pt x="9355" y="277"/>
                  <a:pt x="9338" y="290"/>
                </a:cubicBezTo>
                <a:cubicBezTo>
                  <a:pt x="9321" y="303"/>
                  <a:pt x="9312" y="319"/>
                  <a:pt x="9312" y="336"/>
                </a:cubicBezTo>
                <a:cubicBezTo>
                  <a:pt x="9312" y="348"/>
                  <a:pt x="9316" y="358"/>
                  <a:pt x="9323" y="367"/>
                </a:cubicBezTo>
                <a:cubicBezTo>
                  <a:pt x="9330" y="376"/>
                  <a:pt x="9341" y="384"/>
                  <a:pt x="9356" y="391"/>
                </a:cubicBezTo>
                <a:cubicBezTo>
                  <a:pt x="9365" y="394"/>
                  <a:pt x="9391" y="401"/>
                  <a:pt x="9434" y="413"/>
                </a:cubicBezTo>
                <a:cubicBezTo>
                  <a:pt x="9496" y="430"/>
                  <a:pt x="9539" y="443"/>
                  <a:pt x="9564" y="454"/>
                </a:cubicBezTo>
                <a:cubicBezTo>
                  <a:pt x="9589" y="465"/>
                  <a:pt x="9608" y="480"/>
                  <a:pt x="9622" y="500"/>
                </a:cubicBezTo>
                <a:cubicBezTo>
                  <a:pt x="9636" y="520"/>
                  <a:pt x="9643" y="545"/>
                  <a:pt x="9643" y="575"/>
                </a:cubicBezTo>
                <a:cubicBezTo>
                  <a:pt x="9643" y="604"/>
                  <a:pt x="9634" y="632"/>
                  <a:pt x="9617" y="658"/>
                </a:cubicBezTo>
                <a:cubicBezTo>
                  <a:pt x="9600" y="684"/>
                  <a:pt x="9576" y="704"/>
                  <a:pt x="9543" y="718"/>
                </a:cubicBezTo>
                <a:cubicBezTo>
                  <a:pt x="9511" y="732"/>
                  <a:pt x="9475" y="739"/>
                  <a:pt x="9434" y="739"/>
                </a:cubicBezTo>
                <a:cubicBezTo>
                  <a:pt x="9367" y="739"/>
                  <a:pt x="9315" y="725"/>
                  <a:pt x="9280" y="697"/>
                </a:cubicBezTo>
                <a:cubicBezTo>
                  <a:pt x="9245" y="669"/>
                  <a:pt x="9222" y="628"/>
                  <a:pt x="9212" y="573"/>
                </a:cubicBezTo>
                <a:close/>
                <a:moveTo>
                  <a:pt x="9748" y="728"/>
                </a:moveTo>
                <a:lnTo>
                  <a:pt x="9748" y="12"/>
                </a:lnTo>
                <a:lnTo>
                  <a:pt x="9836" y="12"/>
                </a:lnTo>
                <a:lnTo>
                  <a:pt x="9836" y="420"/>
                </a:lnTo>
                <a:lnTo>
                  <a:pt x="10044" y="209"/>
                </a:lnTo>
                <a:lnTo>
                  <a:pt x="10158" y="209"/>
                </a:lnTo>
                <a:lnTo>
                  <a:pt x="9959" y="401"/>
                </a:lnTo>
                <a:lnTo>
                  <a:pt x="10178" y="728"/>
                </a:lnTo>
                <a:lnTo>
                  <a:pt x="10069" y="728"/>
                </a:lnTo>
                <a:lnTo>
                  <a:pt x="9898" y="462"/>
                </a:lnTo>
                <a:lnTo>
                  <a:pt x="9836" y="522"/>
                </a:lnTo>
                <a:lnTo>
                  <a:pt x="9836" y="728"/>
                </a:lnTo>
                <a:lnTo>
                  <a:pt x="9748" y="728"/>
                </a:lnTo>
                <a:close/>
                <a:moveTo>
                  <a:pt x="10212" y="573"/>
                </a:moveTo>
                <a:lnTo>
                  <a:pt x="10299" y="559"/>
                </a:lnTo>
                <a:cubicBezTo>
                  <a:pt x="10304" y="594"/>
                  <a:pt x="10318" y="620"/>
                  <a:pt x="10340" y="639"/>
                </a:cubicBezTo>
                <a:cubicBezTo>
                  <a:pt x="10363" y="658"/>
                  <a:pt x="10394" y="667"/>
                  <a:pt x="10434" y="667"/>
                </a:cubicBezTo>
                <a:cubicBezTo>
                  <a:pt x="10474" y="667"/>
                  <a:pt x="10504" y="659"/>
                  <a:pt x="10523" y="642"/>
                </a:cubicBezTo>
                <a:cubicBezTo>
                  <a:pt x="10543" y="626"/>
                  <a:pt x="10553" y="607"/>
                  <a:pt x="10553" y="584"/>
                </a:cubicBezTo>
                <a:cubicBezTo>
                  <a:pt x="10553" y="565"/>
                  <a:pt x="10544" y="549"/>
                  <a:pt x="10527" y="538"/>
                </a:cubicBezTo>
                <a:cubicBezTo>
                  <a:pt x="10515" y="530"/>
                  <a:pt x="10485" y="520"/>
                  <a:pt x="10437" y="508"/>
                </a:cubicBezTo>
                <a:cubicBezTo>
                  <a:pt x="10372" y="491"/>
                  <a:pt x="10328" y="477"/>
                  <a:pt x="10303" y="466"/>
                </a:cubicBezTo>
                <a:cubicBezTo>
                  <a:pt x="10278" y="454"/>
                  <a:pt x="10259" y="437"/>
                  <a:pt x="10246" y="416"/>
                </a:cubicBezTo>
                <a:cubicBezTo>
                  <a:pt x="10233" y="395"/>
                  <a:pt x="10227" y="372"/>
                  <a:pt x="10227" y="347"/>
                </a:cubicBezTo>
                <a:cubicBezTo>
                  <a:pt x="10227" y="324"/>
                  <a:pt x="10232" y="302"/>
                  <a:pt x="10243" y="283"/>
                </a:cubicBezTo>
                <a:cubicBezTo>
                  <a:pt x="10254" y="263"/>
                  <a:pt x="10268" y="246"/>
                  <a:pt x="10286" y="233"/>
                </a:cubicBezTo>
                <a:cubicBezTo>
                  <a:pt x="10300" y="223"/>
                  <a:pt x="10319" y="215"/>
                  <a:pt x="10342" y="208"/>
                </a:cubicBezTo>
                <a:cubicBezTo>
                  <a:pt x="10365" y="201"/>
                  <a:pt x="10391" y="197"/>
                  <a:pt x="10418" y="197"/>
                </a:cubicBezTo>
                <a:cubicBezTo>
                  <a:pt x="10459" y="197"/>
                  <a:pt x="10494" y="203"/>
                  <a:pt x="10525" y="215"/>
                </a:cubicBezTo>
                <a:cubicBezTo>
                  <a:pt x="10556" y="226"/>
                  <a:pt x="10578" y="242"/>
                  <a:pt x="10593" y="263"/>
                </a:cubicBezTo>
                <a:cubicBezTo>
                  <a:pt x="10608" y="282"/>
                  <a:pt x="10618" y="309"/>
                  <a:pt x="10624" y="343"/>
                </a:cubicBezTo>
                <a:lnTo>
                  <a:pt x="10538" y="354"/>
                </a:lnTo>
                <a:cubicBezTo>
                  <a:pt x="10534" y="327"/>
                  <a:pt x="10523" y="307"/>
                  <a:pt x="10504" y="292"/>
                </a:cubicBezTo>
                <a:cubicBezTo>
                  <a:pt x="10485" y="277"/>
                  <a:pt x="10459" y="270"/>
                  <a:pt x="10424" y="270"/>
                </a:cubicBezTo>
                <a:cubicBezTo>
                  <a:pt x="10384" y="270"/>
                  <a:pt x="10355" y="277"/>
                  <a:pt x="10338" y="290"/>
                </a:cubicBezTo>
                <a:cubicBezTo>
                  <a:pt x="10321" y="303"/>
                  <a:pt x="10312" y="319"/>
                  <a:pt x="10312" y="336"/>
                </a:cubicBezTo>
                <a:cubicBezTo>
                  <a:pt x="10312" y="348"/>
                  <a:pt x="10316" y="358"/>
                  <a:pt x="10323" y="367"/>
                </a:cubicBezTo>
                <a:cubicBezTo>
                  <a:pt x="10330" y="376"/>
                  <a:pt x="10341" y="384"/>
                  <a:pt x="10356" y="391"/>
                </a:cubicBezTo>
                <a:cubicBezTo>
                  <a:pt x="10365" y="394"/>
                  <a:pt x="10391" y="401"/>
                  <a:pt x="10434" y="413"/>
                </a:cubicBezTo>
                <a:cubicBezTo>
                  <a:pt x="10496" y="430"/>
                  <a:pt x="10539" y="443"/>
                  <a:pt x="10564" y="454"/>
                </a:cubicBezTo>
                <a:cubicBezTo>
                  <a:pt x="10589" y="465"/>
                  <a:pt x="10608" y="480"/>
                  <a:pt x="10622" y="500"/>
                </a:cubicBezTo>
                <a:cubicBezTo>
                  <a:pt x="10636" y="520"/>
                  <a:pt x="10643" y="545"/>
                  <a:pt x="10643" y="575"/>
                </a:cubicBezTo>
                <a:cubicBezTo>
                  <a:pt x="10643" y="604"/>
                  <a:pt x="10634" y="632"/>
                  <a:pt x="10617" y="658"/>
                </a:cubicBezTo>
                <a:cubicBezTo>
                  <a:pt x="10600" y="684"/>
                  <a:pt x="10576" y="704"/>
                  <a:pt x="10543" y="718"/>
                </a:cubicBezTo>
                <a:cubicBezTo>
                  <a:pt x="10511" y="732"/>
                  <a:pt x="10475" y="739"/>
                  <a:pt x="10434" y="739"/>
                </a:cubicBezTo>
                <a:cubicBezTo>
                  <a:pt x="10367" y="739"/>
                  <a:pt x="10315" y="725"/>
                  <a:pt x="10280" y="697"/>
                </a:cubicBezTo>
                <a:cubicBezTo>
                  <a:pt x="10245" y="669"/>
                  <a:pt x="10222" y="628"/>
                  <a:pt x="10212" y="573"/>
                </a:cubicBezTo>
                <a:close/>
              </a:path>
            </a:pathLst>
          </a:custGeom>
          <a:solidFill>
            <a:srgbClr val="FF0000"/>
          </a:solidFill>
          <a:ln w="19050">
            <a:solidFill>
              <a:srgbClr val="FF0000"/>
            </a:solidFill>
            <a:round/>
            <a:headEnd/>
            <a:tailEnd/>
          </a:ln>
        </p:spPr>
        <p:txBody>
          <a:bodyPr>
            <a:prstTxWarp prst="textNoShape">
              <a:avLst/>
            </a:prstTxWarp>
          </a:bodyPr>
          <a:lstStyle/>
          <a:p>
            <a:endParaRPr lang="en-US"/>
          </a:p>
        </p:txBody>
      </p:sp>
      <p:sp>
        <p:nvSpPr>
          <p:cNvPr id="79876" name="Shape 311"/>
          <p:cNvSpPr>
            <a:spLocks noChangeArrowheads="1"/>
          </p:cNvSpPr>
          <p:nvPr/>
        </p:nvSpPr>
        <p:spPr bwMode="auto">
          <a:xfrm>
            <a:off x="1890713" y="1941513"/>
            <a:ext cx="5362575" cy="1312862"/>
          </a:xfrm>
          <a:custGeom>
            <a:avLst/>
            <a:gdLst>
              <a:gd name="T0" fmla="*/ 0 w 10000"/>
              <a:gd name="T1" fmla="*/ 0 h 2089"/>
              <a:gd name="T2" fmla="*/ 10000 w 10000"/>
              <a:gd name="T3" fmla="*/ 2089 h 2089"/>
            </a:gdLst>
            <a:ahLst/>
            <a:cxnLst/>
            <a:rect l="T0" t="T1" r="T2" b="T3"/>
            <a:pathLst>
              <a:path w="10000" h="2089" extrusionOk="0">
                <a:moveTo>
                  <a:pt x="1975" y="379"/>
                </a:moveTo>
                <a:cubicBezTo>
                  <a:pt x="1975" y="260"/>
                  <a:pt x="2007" y="167"/>
                  <a:pt x="2071" y="100"/>
                </a:cubicBezTo>
                <a:cubicBezTo>
                  <a:pt x="2134" y="33"/>
                  <a:pt x="2217" y="0"/>
                  <a:pt x="2318" y="0"/>
                </a:cubicBezTo>
                <a:cubicBezTo>
                  <a:pt x="2384" y="0"/>
                  <a:pt x="2443" y="16"/>
                  <a:pt x="2496" y="47"/>
                </a:cubicBezTo>
                <a:cubicBezTo>
                  <a:pt x="2549" y="78"/>
                  <a:pt x="2590" y="122"/>
                  <a:pt x="2618" y="179"/>
                </a:cubicBezTo>
                <a:cubicBezTo>
                  <a:pt x="2645" y="236"/>
                  <a:pt x="2659" y="300"/>
                  <a:pt x="2659" y="371"/>
                </a:cubicBezTo>
                <a:cubicBezTo>
                  <a:pt x="2659" y="444"/>
                  <a:pt x="2644" y="509"/>
                  <a:pt x="2615" y="566"/>
                </a:cubicBezTo>
                <a:cubicBezTo>
                  <a:pt x="2586" y="623"/>
                  <a:pt x="2545" y="667"/>
                  <a:pt x="2491" y="696"/>
                </a:cubicBezTo>
                <a:cubicBezTo>
                  <a:pt x="2437" y="725"/>
                  <a:pt x="2379" y="740"/>
                  <a:pt x="2317" y="740"/>
                </a:cubicBezTo>
                <a:cubicBezTo>
                  <a:pt x="2250" y="740"/>
                  <a:pt x="2189" y="724"/>
                  <a:pt x="2136" y="691"/>
                </a:cubicBezTo>
                <a:cubicBezTo>
                  <a:pt x="2083" y="659"/>
                  <a:pt x="2043" y="615"/>
                  <a:pt x="2016" y="558"/>
                </a:cubicBezTo>
                <a:cubicBezTo>
                  <a:pt x="1989" y="502"/>
                  <a:pt x="1975" y="442"/>
                  <a:pt x="1975" y="379"/>
                </a:cubicBezTo>
                <a:close/>
                <a:moveTo>
                  <a:pt x="2072" y="381"/>
                </a:moveTo>
                <a:cubicBezTo>
                  <a:pt x="2072" y="467"/>
                  <a:pt x="2095" y="535"/>
                  <a:pt x="2142" y="585"/>
                </a:cubicBezTo>
                <a:cubicBezTo>
                  <a:pt x="2189" y="634"/>
                  <a:pt x="2247" y="659"/>
                  <a:pt x="2317" y="659"/>
                </a:cubicBezTo>
                <a:cubicBezTo>
                  <a:pt x="2388" y="659"/>
                  <a:pt x="2447" y="634"/>
                  <a:pt x="2493" y="584"/>
                </a:cubicBezTo>
                <a:cubicBezTo>
                  <a:pt x="2539" y="534"/>
                  <a:pt x="2562" y="463"/>
                  <a:pt x="2562" y="371"/>
                </a:cubicBezTo>
                <a:cubicBezTo>
                  <a:pt x="2562" y="312"/>
                  <a:pt x="2552" y="261"/>
                  <a:pt x="2532" y="218"/>
                </a:cubicBezTo>
                <a:cubicBezTo>
                  <a:pt x="2513" y="175"/>
                  <a:pt x="2484" y="141"/>
                  <a:pt x="2446" y="117"/>
                </a:cubicBezTo>
                <a:cubicBezTo>
                  <a:pt x="2408" y="93"/>
                  <a:pt x="2365" y="81"/>
                  <a:pt x="2318" y="81"/>
                </a:cubicBezTo>
                <a:cubicBezTo>
                  <a:pt x="2251" y="81"/>
                  <a:pt x="2194" y="104"/>
                  <a:pt x="2145" y="150"/>
                </a:cubicBezTo>
                <a:cubicBezTo>
                  <a:pt x="2096" y="196"/>
                  <a:pt x="2072" y="273"/>
                  <a:pt x="2072" y="381"/>
                </a:cubicBezTo>
                <a:close/>
                <a:moveTo>
                  <a:pt x="2914" y="728"/>
                </a:moveTo>
                <a:lnTo>
                  <a:pt x="2717" y="209"/>
                </a:lnTo>
                <a:lnTo>
                  <a:pt x="2810" y="209"/>
                </a:lnTo>
                <a:lnTo>
                  <a:pt x="2921" y="520"/>
                </a:lnTo>
                <a:cubicBezTo>
                  <a:pt x="2933" y="553"/>
                  <a:pt x="2944" y="588"/>
                  <a:pt x="2954" y="625"/>
                </a:cubicBezTo>
                <a:cubicBezTo>
                  <a:pt x="2962" y="597"/>
                  <a:pt x="2973" y="564"/>
                  <a:pt x="2987" y="526"/>
                </a:cubicBezTo>
                <a:lnTo>
                  <a:pt x="3102" y="209"/>
                </a:lnTo>
                <a:lnTo>
                  <a:pt x="3193" y="209"/>
                </a:lnTo>
                <a:lnTo>
                  <a:pt x="2996" y="728"/>
                </a:lnTo>
                <a:lnTo>
                  <a:pt x="2914" y="728"/>
                </a:lnTo>
                <a:close/>
                <a:moveTo>
                  <a:pt x="3625" y="561"/>
                </a:moveTo>
                <a:lnTo>
                  <a:pt x="3716" y="572"/>
                </a:lnTo>
                <a:cubicBezTo>
                  <a:pt x="3702" y="625"/>
                  <a:pt x="3675" y="667"/>
                  <a:pt x="3636" y="696"/>
                </a:cubicBezTo>
                <a:cubicBezTo>
                  <a:pt x="3597" y="725"/>
                  <a:pt x="3548" y="740"/>
                  <a:pt x="3488" y="740"/>
                </a:cubicBezTo>
                <a:cubicBezTo>
                  <a:pt x="3412" y="740"/>
                  <a:pt x="3352" y="717"/>
                  <a:pt x="3308" y="670"/>
                </a:cubicBezTo>
                <a:cubicBezTo>
                  <a:pt x="3263" y="623"/>
                  <a:pt x="3241" y="558"/>
                  <a:pt x="3241" y="473"/>
                </a:cubicBezTo>
                <a:cubicBezTo>
                  <a:pt x="3241" y="386"/>
                  <a:pt x="3263" y="318"/>
                  <a:pt x="3308" y="270"/>
                </a:cubicBezTo>
                <a:cubicBezTo>
                  <a:pt x="3353" y="222"/>
                  <a:pt x="3412" y="198"/>
                  <a:pt x="3483" y="198"/>
                </a:cubicBezTo>
                <a:cubicBezTo>
                  <a:pt x="3552" y="198"/>
                  <a:pt x="3609" y="222"/>
                  <a:pt x="3653" y="269"/>
                </a:cubicBezTo>
                <a:cubicBezTo>
                  <a:pt x="3697" y="316"/>
                  <a:pt x="3719" y="382"/>
                  <a:pt x="3719" y="468"/>
                </a:cubicBezTo>
                <a:cubicBezTo>
                  <a:pt x="3719" y="473"/>
                  <a:pt x="3719" y="481"/>
                  <a:pt x="3718" y="491"/>
                </a:cubicBezTo>
                <a:lnTo>
                  <a:pt x="3332" y="491"/>
                </a:lnTo>
                <a:cubicBezTo>
                  <a:pt x="3335" y="548"/>
                  <a:pt x="3351" y="592"/>
                  <a:pt x="3380" y="622"/>
                </a:cubicBezTo>
                <a:cubicBezTo>
                  <a:pt x="3409" y="652"/>
                  <a:pt x="3446" y="667"/>
                  <a:pt x="3489" y="667"/>
                </a:cubicBezTo>
                <a:cubicBezTo>
                  <a:pt x="3521" y="667"/>
                  <a:pt x="3548" y="659"/>
                  <a:pt x="3571" y="642"/>
                </a:cubicBezTo>
                <a:cubicBezTo>
                  <a:pt x="3594" y="625"/>
                  <a:pt x="3612" y="598"/>
                  <a:pt x="3625" y="561"/>
                </a:cubicBezTo>
                <a:close/>
                <a:moveTo>
                  <a:pt x="3337" y="419"/>
                </a:moveTo>
                <a:lnTo>
                  <a:pt x="3626" y="419"/>
                </a:lnTo>
                <a:cubicBezTo>
                  <a:pt x="3622" y="376"/>
                  <a:pt x="3611" y="343"/>
                  <a:pt x="3593" y="321"/>
                </a:cubicBezTo>
                <a:cubicBezTo>
                  <a:pt x="3565" y="287"/>
                  <a:pt x="3529" y="270"/>
                  <a:pt x="3484" y="270"/>
                </a:cubicBezTo>
                <a:cubicBezTo>
                  <a:pt x="3444" y="270"/>
                  <a:pt x="3410" y="284"/>
                  <a:pt x="3382" y="311"/>
                </a:cubicBezTo>
                <a:cubicBezTo>
                  <a:pt x="3355" y="338"/>
                  <a:pt x="3340" y="374"/>
                  <a:pt x="3337" y="419"/>
                </a:cubicBezTo>
                <a:close/>
                <a:moveTo>
                  <a:pt x="3825" y="728"/>
                </a:moveTo>
                <a:lnTo>
                  <a:pt x="3825" y="209"/>
                </a:lnTo>
                <a:lnTo>
                  <a:pt x="3905" y="209"/>
                </a:lnTo>
                <a:lnTo>
                  <a:pt x="3905" y="288"/>
                </a:lnTo>
                <a:cubicBezTo>
                  <a:pt x="3925" y="251"/>
                  <a:pt x="3943" y="227"/>
                  <a:pt x="3960" y="215"/>
                </a:cubicBezTo>
                <a:cubicBezTo>
                  <a:pt x="3977" y="204"/>
                  <a:pt x="3996" y="198"/>
                  <a:pt x="4017" y="198"/>
                </a:cubicBezTo>
                <a:cubicBezTo>
                  <a:pt x="4046" y="198"/>
                  <a:pt x="4076" y="207"/>
                  <a:pt x="4107" y="226"/>
                </a:cubicBezTo>
                <a:lnTo>
                  <a:pt x="4077" y="308"/>
                </a:lnTo>
                <a:cubicBezTo>
                  <a:pt x="4056" y="295"/>
                  <a:pt x="4034" y="289"/>
                  <a:pt x="4012" y="289"/>
                </a:cubicBezTo>
                <a:cubicBezTo>
                  <a:pt x="3993" y="289"/>
                  <a:pt x="3976" y="295"/>
                  <a:pt x="3961" y="306"/>
                </a:cubicBezTo>
                <a:cubicBezTo>
                  <a:pt x="3946" y="317"/>
                  <a:pt x="3935" y="333"/>
                  <a:pt x="3928" y="354"/>
                </a:cubicBezTo>
                <a:cubicBezTo>
                  <a:pt x="3918" y="385"/>
                  <a:pt x="3913" y="420"/>
                  <a:pt x="3913" y="457"/>
                </a:cubicBezTo>
                <a:lnTo>
                  <a:pt x="3913" y="728"/>
                </a:lnTo>
                <a:lnTo>
                  <a:pt x="3825" y="728"/>
                </a:lnTo>
                <a:close/>
                <a:moveTo>
                  <a:pt x="4124" y="573"/>
                </a:moveTo>
                <a:lnTo>
                  <a:pt x="4211" y="560"/>
                </a:lnTo>
                <a:cubicBezTo>
                  <a:pt x="4216" y="595"/>
                  <a:pt x="4229" y="621"/>
                  <a:pt x="4252" y="640"/>
                </a:cubicBezTo>
                <a:cubicBezTo>
                  <a:pt x="4274" y="658"/>
                  <a:pt x="4305" y="667"/>
                  <a:pt x="4345" y="667"/>
                </a:cubicBezTo>
                <a:cubicBezTo>
                  <a:pt x="4386" y="667"/>
                  <a:pt x="4416" y="659"/>
                  <a:pt x="4435" y="643"/>
                </a:cubicBezTo>
                <a:cubicBezTo>
                  <a:pt x="4455" y="626"/>
                  <a:pt x="4465" y="607"/>
                  <a:pt x="4465" y="585"/>
                </a:cubicBezTo>
                <a:cubicBezTo>
                  <a:pt x="4465" y="565"/>
                  <a:pt x="4456" y="549"/>
                  <a:pt x="4439" y="538"/>
                </a:cubicBezTo>
                <a:cubicBezTo>
                  <a:pt x="4427" y="530"/>
                  <a:pt x="4397" y="520"/>
                  <a:pt x="4349" y="508"/>
                </a:cubicBezTo>
                <a:cubicBezTo>
                  <a:pt x="4284" y="492"/>
                  <a:pt x="4240" y="478"/>
                  <a:pt x="4215" y="466"/>
                </a:cubicBezTo>
                <a:cubicBezTo>
                  <a:pt x="4190" y="454"/>
                  <a:pt x="4171" y="438"/>
                  <a:pt x="4158" y="417"/>
                </a:cubicBezTo>
                <a:cubicBezTo>
                  <a:pt x="4145" y="396"/>
                  <a:pt x="4139" y="372"/>
                  <a:pt x="4139" y="347"/>
                </a:cubicBezTo>
                <a:cubicBezTo>
                  <a:pt x="4139" y="324"/>
                  <a:pt x="4144" y="302"/>
                  <a:pt x="4155" y="283"/>
                </a:cubicBezTo>
                <a:cubicBezTo>
                  <a:pt x="4166" y="263"/>
                  <a:pt x="4180" y="247"/>
                  <a:pt x="4198" y="234"/>
                </a:cubicBezTo>
                <a:cubicBezTo>
                  <a:pt x="4211" y="224"/>
                  <a:pt x="4230" y="215"/>
                  <a:pt x="4254" y="208"/>
                </a:cubicBezTo>
                <a:cubicBezTo>
                  <a:pt x="4277" y="201"/>
                  <a:pt x="4303" y="198"/>
                  <a:pt x="4330" y="198"/>
                </a:cubicBezTo>
                <a:cubicBezTo>
                  <a:pt x="4371" y="198"/>
                  <a:pt x="4406" y="204"/>
                  <a:pt x="4437" y="215"/>
                </a:cubicBezTo>
                <a:cubicBezTo>
                  <a:pt x="4468" y="227"/>
                  <a:pt x="4490" y="243"/>
                  <a:pt x="4505" y="263"/>
                </a:cubicBezTo>
                <a:cubicBezTo>
                  <a:pt x="4520" y="283"/>
                  <a:pt x="4530" y="310"/>
                  <a:pt x="4535" y="343"/>
                </a:cubicBezTo>
                <a:lnTo>
                  <a:pt x="4449" y="355"/>
                </a:lnTo>
                <a:cubicBezTo>
                  <a:pt x="4446" y="328"/>
                  <a:pt x="4434" y="307"/>
                  <a:pt x="4415" y="292"/>
                </a:cubicBezTo>
                <a:cubicBezTo>
                  <a:pt x="4396" y="277"/>
                  <a:pt x="4370" y="270"/>
                  <a:pt x="4336" y="270"/>
                </a:cubicBezTo>
                <a:cubicBezTo>
                  <a:pt x="4296" y="270"/>
                  <a:pt x="4267" y="277"/>
                  <a:pt x="4250" y="290"/>
                </a:cubicBezTo>
                <a:cubicBezTo>
                  <a:pt x="4233" y="303"/>
                  <a:pt x="4224" y="319"/>
                  <a:pt x="4224" y="337"/>
                </a:cubicBezTo>
                <a:cubicBezTo>
                  <a:pt x="4224" y="348"/>
                  <a:pt x="4228" y="359"/>
                  <a:pt x="4235" y="368"/>
                </a:cubicBezTo>
                <a:cubicBezTo>
                  <a:pt x="4242" y="377"/>
                  <a:pt x="4253" y="385"/>
                  <a:pt x="4268" y="391"/>
                </a:cubicBezTo>
                <a:cubicBezTo>
                  <a:pt x="4277" y="394"/>
                  <a:pt x="4303" y="402"/>
                  <a:pt x="4346" y="414"/>
                </a:cubicBezTo>
                <a:cubicBezTo>
                  <a:pt x="4408" y="430"/>
                  <a:pt x="4451" y="443"/>
                  <a:pt x="4476" y="454"/>
                </a:cubicBezTo>
                <a:cubicBezTo>
                  <a:pt x="4501" y="465"/>
                  <a:pt x="4520" y="480"/>
                  <a:pt x="4534" y="500"/>
                </a:cubicBezTo>
                <a:cubicBezTo>
                  <a:pt x="4548" y="521"/>
                  <a:pt x="4555" y="546"/>
                  <a:pt x="4555" y="576"/>
                </a:cubicBezTo>
                <a:cubicBezTo>
                  <a:pt x="4555" y="605"/>
                  <a:pt x="4546" y="633"/>
                  <a:pt x="4529" y="659"/>
                </a:cubicBezTo>
                <a:cubicBezTo>
                  <a:pt x="4512" y="684"/>
                  <a:pt x="4488" y="704"/>
                  <a:pt x="4455" y="719"/>
                </a:cubicBezTo>
                <a:cubicBezTo>
                  <a:pt x="4423" y="733"/>
                  <a:pt x="4387" y="740"/>
                  <a:pt x="4346" y="740"/>
                </a:cubicBezTo>
                <a:cubicBezTo>
                  <a:pt x="4279" y="740"/>
                  <a:pt x="4227" y="726"/>
                  <a:pt x="4192" y="698"/>
                </a:cubicBezTo>
                <a:cubicBezTo>
                  <a:pt x="4157" y="670"/>
                  <a:pt x="4134" y="628"/>
                  <a:pt x="4124" y="573"/>
                </a:cubicBezTo>
                <a:close/>
                <a:moveTo>
                  <a:pt x="5014" y="561"/>
                </a:moveTo>
                <a:lnTo>
                  <a:pt x="5105" y="572"/>
                </a:lnTo>
                <a:cubicBezTo>
                  <a:pt x="5091" y="625"/>
                  <a:pt x="5065" y="667"/>
                  <a:pt x="5026" y="696"/>
                </a:cubicBezTo>
                <a:cubicBezTo>
                  <a:pt x="4987" y="725"/>
                  <a:pt x="4938" y="740"/>
                  <a:pt x="4877" y="740"/>
                </a:cubicBezTo>
                <a:cubicBezTo>
                  <a:pt x="4801" y="740"/>
                  <a:pt x="4741" y="717"/>
                  <a:pt x="4697" y="670"/>
                </a:cubicBezTo>
                <a:cubicBezTo>
                  <a:pt x="4652" y="623"/>
                  <a:pt x="4630" y="558"/>
                  <a:pt x="4630" y="473"/>
                </a:cubicBezTo>
                <a:cubicBezTo>
                  <a:pt x="4630" y="386"/>
                  <a:pt x="4652" y="318"/>
                  <a:pt x="4697" y="270"/>
                </a:cubicBezTo>
                <a:cubicBezTo>
                  <a:pt x="4742" y="222"/>
                  <a:pt x="4801" y="198"/>
                  <a:pt x="4872" y="198"/>
                </a:cubicBezTo>
                <a:cubicBezTo>
                  <a:pt x="4941" y="198"/>
                  <a:pt x="4998" y="222"/>
                  <a:pt x="5042" y="269"/>
                </a:cubicBezTo>
                <a:cubicBezTo>
                  <a:pt x="5086" y="316"/>
                  <a:pt x="5108" y="382"/>
                  <a:pt x="5108" y="468"/>
                </a:cubicBezTo>
                <a:cubicBezTo>
                  <a:pt x="5108" y="473"/>
                  <a:pt x="5108" y="481"/>
                  <a:pt x="5108" y="491"/>
                </a:cubicBezTo>
                <a:lnTo>
                  <a:pt x="4721" y="491"/>
                </a:lnTo>
                <a:cubicBezTo>
                  <a:pt x="4724" y="548"/>
                  <a:pt x="4740" y="592"/>
                  <a:pt x="4769" y="622"/>
                </a:cubicBezTo>
                <a:cubicBezTo>
                  <a:pt x="4798" y="652"/>
                  <a:pt x="4835" y="667"/>
                  <a:pt x="4878" y="667"/>
                </a:cubicBezTo>
                <a:cubicBezTo>
                  <a:pt x="4910" y="667"/>
                  <a:pt x="4937" y="659"/>
                  <a:pt x="4960" y="642"/>
                </a:cubicBezTo>
                <a:cubicBezTo>
                  <a:pt x="4983" y="625"/>
                  <a:pt x="5001" y="598"/>
                  <a:pt x="5014" y="561"/>
                </a:cubicBezTo>
                <a:close/>
                <a:moveTo>
                  <a:pt x="4726" y="419"/>
                </a:moveTo>
                <a:lnTo>
                  <a:pt x="5015" y="419"/>
                </a:lnTo>
                <a:cubicBezTo>
                  <a:pt x="5012" y="376"/>
                  <a:pt x="5001" y="343"/>
                  <a:pt x="4982" y="321"/>
                </a:cubicBezTo>
                <a:cubicBezTo>
                  <a:pt x="4954" y="287"/>
                  <a:pt x="4918" y="270"/>
                  <a:pt x="4873" y="270"/>
                </a:cubicBezTo>
                <a:cubicBezTo>
                  <a:pt x="4833" y="270"/>
                  <a:pt x="4799" y="284"/>
                  <a:pt x="4771" y="311"/>
                </a:cubicBezTo>
                <a:cubicBezTo>
                  <a:pt x="4744" y="338"/>
                  <a:pt x="4729" y="374"/>
                  <a:pt x="4726" y="419"/>
                </a:cubicBezTo>
                <a:close/>
                <a:moveTo>
                  <a:pt x="5571" y="561"/>
                </a:moveTo>
                <a:lnTo>
                  <a:pt x="5661" y="572"/>
                </a:lnTo>
                <a:cubicBezTo>
                  <a:pt x="5647" y="625"/>
                  <a:pt x="5621" y="667"/>
                  <a:pt x="5582" y="696"/>
                </a:cubicBezTo>
                <a:cubicBezTo>
                  <a:pt x="5543" y="725"/>
                  <a:pt x="5494" y="740"/>
                  <a:pt x="5433" y="740"/>
                </a:cubicBezTo>
                <a:cubicBezTo>
                  <a:pt x="5358" y="740"/>
                  <a:pt x="5298" y="717"/>
                  <a:pt x="5253" y="670"/>
                </a:cubicBezTo>
                <a:cubicBezTo>
                  <a:pt x="5208" y="623"/>
                  <a:pt x="5186" y="558"/>
                  <a:pt x="5186" y="473"/>
                </a:cubicBezTo>
                <a:cubicBezTo>
                  <a:pt x="5186" y="386"/>
                  <a:pt x="5209" y="318"/>
                  <a:pt x="5254" y="270"/>
                </a:cubicBezTo>
                <a:cubicBezTo>
                  <a:pt x="5299" y="222"/>
                  <a:pt x="5357" y="198"/>
                  <a:pt x="5428" y="198"/>
                </a:cubicBezTo>
                <a:cubicBezTo>
                  <a:pt x="5497" y="198"/>
                  <a:pt x="5554" y="222"/>
                  <a:pt x="5598" y="269"/>
                </a:cubicBezTo>
                <a:cubicBezTo>
                  <a:pt x="5642" y="316"/>
                  <a:pt x="5664" y="382"/>
                  <a:pt x="5664" y="468"/>
                </a:cubicBezTo>
                <a:cubicBezTo>
                  <a:pt x="5664" y="473"/>
                  <a:pt x="5664" y="481"/>
                  <a:pt x="5664" y="491"/>
                </a:cubicBezTo>
                <a:lnTo>
                  <a:pt x="5277" y="491"/>
                </a:lnTo>
                <a:cubicBezTo>
                  <a:pt x="5280" y="548"/>
                  <a:pt x="5296" y="592"/>
                  <a:pt x="5325" y="622"/>
                </a:cubicBezTo>
                <a:cubicBezTo>
                  <a:pt x="5354" y="652"/>
                  <a:pt x="5391" y="667"/>
                  <a:pt x="5434" y="667"/>
                </a:cubicBezTo>
                <a:cubicBezTo>
                  <a:pt x="5466" y="667"/>
                  <a:pt x="5493" y="659"/>
                  <a:pt x="5516" y="642"/>
                </a:cubicBezTo>
                <a:cubicBezTo>
                  <a:pt x="5539" y="625"/>
                  <a:pt x="5558" y="598"/>
                  <a:pt x="5571" y="561"/>
                </a:cubicBezTo>
                <a:close/>
                <a:moveTo>
                  <a:pt x="5282" y="419"/>
                </a:moveTo>
                <a:lnTo>
                  <a:pt x="5572" y="419"/>
                </a:lnTo>
                <a:cubicBezTo>
                  <a:pt x="5568" y="376"/>
                  <a:pt x="5557" y="343"/>
                  <a:pt x="5538" y="321"/>
                </a:cubicBezTo>
                <a:cubicBezTo>
                  <a:pt x="5510" y="287"/>
                  <a:pt x="5474" y="270"/>
                  <a:pt x="5429" y="270"/>
                </a:cubicBezTo>
                <a:cubicBezTo>
                  <a:pt x="5389" y="270"/>
                  <a:pt x="5355" y="284"/>
                  <a:pt x="5328" y="311"/>
                </a:cubicBezTo>
                <a:cubicBezTo>
                  <a:pt x="5300" y="338"/>
                  <a:pt x="5285" y="374"/>
                  <a:pt x="5282" y="419"/>
                </a:cubicBezTo>
                <a:close/>
                <a:moveTo>
                  <a:pt x="6029" y="498"/>
                </a:moveTo>
                <a:lnTo>
                  <a:pt x="6118" y="490"/>
                </a:lnTo>
                <a:cubicBezTo>
                  <a:pt x="6122" y="526"/>
                  <a:pt x="6132" y="555"/>
                  <a:pt x="6147" y="578"/>
                </a:cubicBezTo>
                <a:cubicBezTo>
                  <a:pt x="6163" y="601"/>
                  <a:pt x="6187" y="620"/>
                  <a:pt x="6219" y="634"/>
                </a:cubicBezTo>
                <a:cubicBezTo>
                  <a:pt x="6252" y="648"/>
                  <a:pt x="6288" y="655"/>
                  <a:pt x="6329" y="655"/>
                </a:cubicBezTo>
                <a:cubicBezTo>
                  <a:pt x="6366" y="655"/>
                  <a:pt x="6398" y="650"/>
                  <a:pt x="6425" y="639"/>
                </a:cubicBezTo>
                <a:cubicBezTo>
                  <a:pt x="6453" y="628"/>
                  <a:pt x="6474" y="614"/>
                  <a:pt x="6487" y="595"/>
                </a:cubicBezTo>
                <a:cubicBezTo>
                  <a:pt x="6500" y="576"/>
                  <a:pt x="6507" y="556"/>
                  <a:pt x="6507" y="534"/>
                </a:cubicBezTo>
                <a:cubicBezTo>
                  <a:pt x="6507" y="511"/>
                  <a:pt x="6501" y="492"/>
                  <a:pt x="6488" y="475"/>
                </a:cubicBezTo>
                <a:cubicBezTo>
                  <a:pt x="6475" y="458"/>
                  <a:pt x="6453" y="444"/>
                  <a:pt x="6423" y="433"/>
                </a:cubicBezTo>
                <a:cubicBezTo>
                  <a:pt x="6404" y="425"/>
                  <a:pt x="6361" y="413"/>
                  <a:pt x="6296" y="398"/>
                </a:cubicBezTo>
                <a:cubicBezTo>
                  <a:pt x="6230" y="382"/>
                  <a:pt x="6184" y="367"/>
                  <a:pt x="6157" y="353"/>
                </a:cubicBezTo>
                <a:cubicBezTo>
                  <a:pt x="6123" y="335"/>
                  <a:pt x="6098" y="313"/>
                  <a:pt x="6081" y="286"/>
                </a:cubicBezTo>
                <a:cubicBezTo>
                  <a:pt x="6064" y="260"/>
                  <a:pt x="6056" y="230"/>
                  <a:pt x="6056" y="197"/>
                </a:cubicBezTo>
                <a:cubicBezTo>
                  <a:pt x="6056" y="161"/>
                  <a:pt x="6066" y="127"/>
                  <a:pt x="6087" y="96"/>
                </a:cubicBezTo>
                <a:cubicBezTo>
                  <a:pt x="6107" y="65"/>
                  <a:pt x="6137" y="41"/>
                  <a:pt x="6177" y="24"/>
                </a:cubicBezTo>
                <a:cubicBezTo>
                  <a:pt x="6216" y="8"/>
                  <a:pt x="6260" y="0"/>
                  <a:pt x="6308" y="0"/>
                </a:cubicBezTo>
                <a:cubicBezTo>
                  <a:pt x="6361" y="0"/>
                  <a:pt x="6407" y="9"/>
                  <a:pt x="6448" y="26"/>
                </a:cubicBezTo>
                <a:cubicBezTo>
                  <a:pt x="6489" y="43"/>
                  <a:pt x="6520" y="68"/>
                  <a:pt x="6542" y="101"/>
                </a:cubicBezTo>
                <a:cubicBezTo>
                  <a:pt x="6563" y="134"/>
                  <a:pt x="6575" y="172"/>
                  <a:pt x="6577" y="214"/>
                </a:cubicBezTo>
                <a:lnTo>
                  <a:pt x="6486" y="221"/>
                </a:lnTo>
                <a:cubicBezTo>
                  <a:pt x="6481" y="176"/>
                  <a:pt x="6465" y="141"/>
                  <a:pt x="6436" y="118"/>
                </a:cubicBezTo>
                <a:cubicBezTo>
                  <a:pt x="6408" y="95"/>
                  <a:pt x="6367" y="83"/>
                  <a:pt x="6312" y="83"/>
                </a:cubicBezTo>
                <a:cubicBezTo>
                  <a:pt x="6255" y="83"/>
                  <a:pt x="6213" y="94"/>
                  <a:pt x="6186" y="115"/>
                </a:cubicBezTo>
                <a:cubicBezTo>
                  <a:pt x="6160" y="136"/>
                  <a:pt x="6147" y="161"/>
                  <a:pt x="6147" y="191"/>
                </a:cubicBezTo>
                <a:cubicBezTo>
                  <a:pt x="6147" y="216"/>
                  <a:pt x="6156" y="237"/>
                  <a:pt x="6175" y="254"/>
                </a:cubicBezTo>
                <a:cubicBezTo>
                  <a:pt x="6193" y="271"/>
                  <a:pt x="6241" y="288"/>
                  <a:pt x="6318" y="305"/>
                </a:cubicBezTo>
                <a:cubicBezTo>
                  <a:pt x="6395" y="323"/>
                  <a:pt x="6447" y="338"/>
                  <a:pt x="6476" y="351"/>
                </a:cubicBezTo>
                <a:cubicBezTo>
                  <a:pt x="6518" y="370"/>
                  <a:pt x="6549" y="395"/>
                  <a:pt x="6569" y="424"/>
                </a:cubicBezTo>
                <a:cubicBezTo>
                  <a:pt x="6588" y="453"/>
                  <a:pt x="6598" y="487"/>
                  <a:pt x="6598" y="526"/>
                </a:cubicBezTo>
                <a:cubicBezTo>
                  <a:pt x="6598" y="564"/>
                  <a:pt x="6587" y="600"/>
                  <a:pt x="6566" y="634"/>
                </a:cubicBezTo>
                <a:cubicBezTo>
                  <a:pt x="6544" y="667"/>
                  <a:pt x="6513" y="693"/>
                  <a:pt x="6472" y="712"/>
                </a:cubicBezTo>
                <a:cubicBezTo>
                  <a:pt x="6431" y="731"/>
                  <a:pt x="6385" y="740"/>
                  <a:pt x="6334" y="740"/>
                </a:cubicBezTo>
                <a:cubicBezTo>
                  <a:pt x="6269" y="740"/>
                  <a:pt x="6215" y="731"/>
                  <a:pt x="6171" y="712"/>
                </a:cubicBezTo>
                <a:cubicBezTo>
                  <a:pt x="6127" y="693"/>
                  <a:pt x="6093" y="665"/>
                  <a:pt x="6068" y="627"/>
                </a:cubicBezTo>
                <a:cubicBezTo>
                  <a:pt x="6043" y="589"/>
                  <a:pt x="6030" y="546"/>
                  <a:pt x="6029" y="498"/>
                </a:cubicBezTo>
                <a:close/>
                <a:moveTo>
                  <a:pt x="6908" y="649"/>
                </a:moveTo>
                <a:lnTo>
                  <a:pt x="6921" y="727"/>
                </a:lnTo>
                <a:cubicBezTo>
                  <a:pt x="6896" y="732"/>
                  <a:pt x="6874" y="735"/>
                  <a:pt x="6855" y="735"/>
                </a:cubicBezTo>
                <a:cubicBezTo>
                  <a:pt x="6823" y="735"/>
                  <a:pt x="6798" y="730"/>
                  <a:pt x="6781" y="720"/>
                </a:cubicBezTo>
                <a:cubicBezTo>
                  <a:pt x="6763" y="710"/>
                  <a:pt x="6750" y="697"/>
                  <a:pt x="6743" y="680"/>
                </a:cubicBezTo>
                <a:cubicBezTo>
                  <a:pt x="6736" y="663"/>
                  <a:pt x="6733" y="629"/>
                  <a:pt x="6733" y="576"/>
                </a:cubicBezTo>
                <a:lnTo>
                  <a:pt x="6733" y="278"/>
                </a:lnTo>
                <a:lnTo>
                  <a:pt x="6668" y="278"/>
                </a:lnTo>
                <a:lnTo>
                  <a:pt x="6668" y="209"/>
                </a:lnTo>
                <a:lnTo>
                  <a:pt x="6733" y="209"/>
                </a:lnTo>
                <a:lnTo>
                  <a:pt x="6733" y="81"/>
                </a:lnTo>
                <a:lnTo>
                  <a:pt x="6820" y="28"/>
                </a:lnTo>
                <a:lnTo>
                  <a:pt x="6820" y="209"/>
                </a:lnTo>
                <a:lnTo>
                  <a:pt x="6908" y="209"/>
                </a:lnTo>
                <a:lnTo>
                  <a:pt x="6908" y="278"/>
                </a:lnTo>
                <a:lnTo>
                  <a:pt x="6820" y="278"/>
                </a:lnTo>
                <a:lnTo>
                  <a:pt x="6820" y="581"/>
                </a:lnTo>
                <a:cubicBezTo>
                  <a:pt x="6820" y="606"/>
                  <a:pt x="6822" y="622"/>
                  <a:pt x="6825" y="629"/>
                </a:cubicBezTo>
                <a:cubicBezTo>
                  <a:pt x="6828" y="636"/>
                  <a:pt x="6833" y="642"/>
                  <a:pt x="6840" y="646"/>
                </a:cubicBezTo>
                <a:cubicBezTo>
                  <a:pt x="6847" y="651"/>
                  <a:pt x="6857" y="653"/>
                  <a:pt x="6870" y="653"/>
                </a:cubicBezTo>
                <a:cubicBezTo>
                  <a:pt x="6880" y="653"/>
                  <a:pt x="6893" y="652"/>
                  <a:pt x="6908" y="649"/>
                </a:cubicBezTo>
                <a:close/>
                <a:moveTo>
                  <a:pt x="7333" y="664"/>
                </a:moveTo>
                <a:cubicBezTo>
                  <a:pt x="7300" y="692"/>
                  <a:pt x="7269" y="712"/>
                  <a:pt x="7239" y="723"/>
                </a:cubicBezTo>
                <a:cubicBezTo>
                  <a:pt x="7209" y="734"/>
                  <a:pt x="7177" y="740"/>
                  <a:pt x="7142" y="740"/>
                </a:cubicBezTo>
                <a:cubicBezTo>
                  <a:pt x="7085" y="740"/>
                  <a:pt x="7041" y="726"/>
                  <a:pt x="7010" y="698"/>
                </a:cubicBezTo>
                <a:cubicBezTo>
                  <a:pt x="6980" y="670"/>
                  <a:pt x="6965" y="634"/>
                  <a:pt x="6965" y="591"/>
                </a:cubicBezTo>
                <a:cubicBezTo>
                  <a:pt x="6965" y="566"/>
                  <a:pt x="6971" y="543"/>
                  <a:pt x="6982" y="522"/>
                </a:cubicBezTo>
                <a:cubicBezTo>
                  <a:pt x="6993" y="501"/>
                  <a:pt x="7008" y="484"/>
                  <a:pt x="7027" y="471"/>
                </a:cubicBezTo>
                <a:cubicBezTo>
                  <a:pt x="7046" y="458"/>
                  <a:pt x="7067" y="449"/>
                  <a:pt x="7091" y="442"/>
                </a:cubicBezTo>
                <a:cubicBezTo>
                  <a:pt x="7108" y="438"/>
                  <a:pt x="7134" y="434"/>
                  <a:pt x="7169" y="429"/>
                </a:cubicBezTo>
                <a:cubicBezTo>
                  <a:pt x="7240" y="420"/>
                  <a:pt x="7292" y="410"/>
                  <a:pt x="7325" y="399"/>
                </a:cubicBezTo>
                <a:cubicBezTo>
                  <a:pt x="7326" y="387"/>
                  <a:pt x="7326" y="379"/>
                  <a:pt x="7326" y="376"/>
                </a:cubicBezTo>
                <a:cubicBezTo>
                  <a:pt x="7326" y="340"/>
                  <a:pt x="7318" y="315"/>
                  <a:pt x="7301" y="300"/>
                </a:cubicBezTo>
                <a:cubicBezTo>
                  <a:pt x="7278" y="280"/>
                  <a:pt x="7245" y="270"/>
                  <a:pt x="7201" y="270"/>
                </a:cubicBezTo>
                <a:cubicBezTo>
                  <a:pt x="7160" y="270"/>
                  <a:pt x="7129" y="277"/>
                  <a:pt x="7109" y="292"/>
                </a:cubicBezTo>
                <a:cubicBezTo>
                  <a:pt x="7090" y="307"/>
                  <a:pt x="7075" y="332"/>
                  <a:pt x="7066" y="369"/>
                </a:cubicBezTo>
                <a:lnTo>
                  <a:pt x="6980" y="357"/>
                </a:lnTo>
                <a:cubicBezTo>
                  <a:pt x="6987" y="320"/>
                  <a:pt x="7000" y="291"/>
                  <a:pt x="7018" y="268"/>
                </a:cubicBezTo>
                <a:cubicBezTo>
                  <a:pt x="7036" y="245"/>
                  <a:pt x="7062" y="228"/>
                  <a:pt x="7096" y="216"/>
                </a:cubicBezTo>
                <a:cubicBezTo>
                  <a:pt x="7130" y="204"/>
                  <a:pt x="7169" y="198"/>
                  <a:pt x="7214" y="198"/>
                </a:cubicBezTo>
                <a:cubicBezTo>
                  <a:pt x="7258" y="198"/>
                  <a:pt x="7294" y="203"/>
                  <a:pt x="7322" y="213"/>
                </a:cubicBezTo>
                <a:cubicBezTo>
                  <a:pt x="7349" y="224"/>
                  <a:pt x="7370" y="237"/>
                  <a:pt x="7383" y="253"/>
                </a:cubicBezTo>
                <a:cubicBezTo>
                  <a:pt x="7396" y="268"/>
                  <a:pt x="7405" y="288"/>
                  <a:pt x="7410" y="312"/>
                </a:cubicBezTo>
                <a:cubicBezTo>
                  <a:pt x="7413" y="327"/>
                  <a:pt x="7414" y="355"/>
                  <a:pt x="7414" y="394"/>
                </a:cubicBezTo>
                <a:lnTo>
                  <a:pt x="7414" y="511"/>
                </a:lnTo>
                <a:cubicBezTo>
                  <a:pt x="7414" y="592"/>
                  <a:pt x="7416" y="644"/>
                  <a:pt x="7420" y="666"/>
                </a:cubicBezTo>
                <a:cubicBezTo>
                  <a:pt x="7424" y="687"/>
                  <a:pt x="7431" y="708"/>
                  <a:pt x="7442" y="728"/>
                </a:cubicBezTo>
                <a:lnTo>
                  <a:pt x="7350" y="728"/>
                </a:lnTo>
                <a:cubicBezTo>
                  <a:pt x="7341" y="710"/>
                  <a:pt x="7336" y="689"/>
                  <a:pt x="7333" y="664"/>
                </a:cubicBezTo>
                <a:close/>
                <a:moveTo>
                  <a:pt x="7325" y="468"/>
                </a:moveTo>
                <a:cubicBezTo>
                  <a:pt x="7294" y="481"/>
                  <a:pt x="7246" y="492"/>
                  <a:pt x="7182" y="501"/>
                </a:cubicBezTo>
                <a:cubicBezTo>
                  <a:pt x="7146" y="506"/>
                  <a:pt x="7120" y="512"/>
                  <a:pt x="7105" y="519"/>
                </a:cubicBezTo>
                <a:cubicBezTo>
                  <a:pt x="7090" y="525"/>
                  <a:pt x="7079" y="534"/>
                  <a:pt x="7071" y="547"/>
                </a:cubicBezTo>
                <a:cubicBezTo>
                  <a:pt x="7062" y="560"/>
                  <a:pt x="7058" y="574"/>
                  <a:pt x="7058" y="589"/>
                </a:cubicBezTo>
                <a:cubicBezTo>
                  <a:pt x="7058" y="612"/>
                  <a:pt x="7067" y="632"/>
                  <a:pt x="7085" y="647"/>
                </a:cubicBezTo>
                <a:cubicBezTo>
                  <a:pt x="7103" y="663"/>
                  <a:pt x="7129" y="671"/>
                  <a:pt x="7163" y="671"/>
                </a:cubicBezTo>
                <a:cubicBezTo>
                  <a:pt x="7197" y="671"/>
                  <a:pt x="7227" y="664"/>
                  <a:pt x="7253" y="649"/>
                </a:cubicBezTo>
                <a:cubicBezTo>
                  <a:pt x="7280" y="634"/>
                  <a:pt x="7299" y="613"/>
                  <a:pt x="7311" y="588"/>
                </a:cubicBezTo>
                <a:cubicBezTo>
                  <a:pt x="7320" y="568"/>
                  <a:pt x="7325" y="539"/>
                  <a:pt x="7325" y="500"/>
                </a:cubicBezTo>
                <a:lnTo>
                  <a:pt x="7325" y="468"/>
                </a:lnTo>
                <a:close/>
                <a:moveTo>
                  <a:pt x="7572" y="728"/>
                </a:moveTo>
                <a:lnTo>
                  <a:pt x="7572" y="278"/>
                </a:lnTo>
                <a:lnTo>
                  <a:pt x="7494" y="278"/>
                </a:lnTo>
                <a:lnTo>
                  <a:pt x="7494" y="209"/>
                </a:lnTo>
                <a:lnTo>
                  <a:pt x="7572" y="209"/>
                </a:lnTo>
                <a:lnTo>
                  <a:pt x="7572" y="154"/>
                </a:lnTo>
                <a:cubicBezTo>
                  <a:pt x="7572" y="119"/>
                  <a:pt x="7575" y="94"/>
                  <a:pt x="7581" y="77"/>
                </a:cubicBezTo>
                <a:cubicBezTo>
                  <a:pt x="7589" y="54"/>
                  <a:pt x="7604" y="35"/>
                  <a:pt x="7625" y="21"/>
                </a:cubicBezTo>
                <a:cubicBezTo>
                  <a:pt x="7646" y="7"/>
                  <a:pt x="7676" y="0"/>
                  <a:pt x="7715" y="0"/>
                </a:cubicBezTo>
                <a:cubicBezTo>
                  <a:pt x="7740" y="0"/>
                  <a:pt x="7767" y="3"/>
                  <a:pt x="7797" y="9"/>
                </a:cubicBezTo>
                <a:lnTo>
                  <a:pt x="7784" y="85"/>
                </a:lnTo>
                <a:cubicBezTo>
                  <a:pt x="7766" y="82"/>
                  <a:pt x="7749" y="81"/>
                  <a:pt x="7732" y="81"/>
                </a:cubicBezTo>
                <a:cubicBezTo>
                  <a:pt x="7705" y="81"/>
                  <a:pt x="7687" y="87"/>
                  <a:pt x="7676" y="98"/>
                </a:cubicBezTo>
                <a:cubicBezTo>
                  <a:pt x="7665" y="109"/>
                  <a:pt x="7659" y="131"/>
                  <a:pt x="7659" y="162"/>
                </a:cubicBezTo>
                <a:lnTo>
                  <a:pt x="7659" y="209"/>
                </a:lnTo>
                <a:lnTo>
                  <a:pt x="7760" y="209"/>
                </a:lnTo>
                <a:lnTo>
                  <a:pt x="7760" y="278"/>
                </a:lnTo>
                <a:lnTo>
                  <a:pt x="7659" y="278"/>
                </a:lnTo>
                <a:lnTo>
                  <a:pt x="7659" y="728"/>
                </a:lnTo>
                <a:lnTo>
                  <a:pt x="7572" y="728"/>
                </a:lnTo>
                <a:close/>
                <a:moveTo>
                  <a:pt x="7849" y="728"/>
                </a:moveTo>
                <a:lnTo>
                  <a:pt x="7849" y="278"/>
                </a:lnTo>
                <a:lnTo>
                  <a:pt x="7772" y="278"/>
                </a:lnTo>
                <a:lnTo>
                  <a:pt x="7772" y="209"/>
                </a:lnTo>
                <a:lnTo>
                  <a:pt x="7849" y="209"/>
                </a:lnTo>
                <a:lnTo>
                  <a:pt x="7849" y="154"/>
                </a:lnTo>
                <a:cubicBezTo>
                  <a:pt x="7849" y="119"/>
                  <a:pt x="7852" y="94"/>
                  <a:pt x="7859" y="77"/>
                </a:cubicBezTo>
                <a:cubicBezTo>
                  <a:pt x="7867" y="54"/>
                  <a:pt x="7882" y="35"/>
                  <a:pt x="7903" y="21"/>
                </a:cubicBezTo>
                <a:cubicBezTo>
                  <a:pt x="7924" y="7"/>
                  <a:pt x="7954" y="0"/>
                  <a:pt x="7993" y="0"/>
                </a:cubicBezTo>
                <a:cubicBezTo>
                  <a:pt x="8018" y="0"/>
                  <a:pt x="8045" y="3"/>
                  <a:pt x="8075" y="9"/>
                </a:cubicBezTo>
                <a:lnTo>
                  <a:pt x="8062" y="85"/>
                </a:lnTo>
                <a:cubicBezTo>
                  <a:pt x="8043" y="82"/>
                  <a:pt x="8026" y="81"/>
                  <a:pt x="8010" y="81"/>
                </a:cubicBezTo>
                <a:cubicBezTo>
                  <a:pt x="7983" y="81"/>
                  <a:pt x="7964" y="87"/>
                  <a:pt x="7953" y="98"/>
                </a:cubicBezTo>
                <a:cubicBezTo>
                  <a:pt x="7942" y="109"/>
                  <a:pt x="7937" y="131"/>
                  <a:pt x="7937" y="162"/>
                </a:cubicBezTo>
                <a:lnTo>
                  <a:pt x="7937" y="209"/>
                </a:lnTo>
                <a:lnTo>
                  <a:pt x="8038" y="209"/>
                </a:lnTo>
                <a:lnTo>
                  <a:pt x="8038" y="278"/>
                </a:lnTo>
                <a:lnTo>
                  <a:pt x="7937" y="278"/>
                </a:lnTo>
                <a:lnTo>
                  <a:pt x="7937" y="728"/>
                </a:lnTo>
                <a:lnTo>
                  <a:pt x="7849" y="728"/>
                </a:lnTo>
                <a:close/>
              </a:path>
              <a:path w="10000" h="2089" extrusionOk="0">
                <a:moveTo>
                  <a:pt x="0" y="1878"/>
                </a:moveTo>
                <a:lnTo>
                  <a:pt x="0" y="1162"/>
                </a:lnTo>
                <a:lnTo>
                  <a:pt x="142" y="1162"/>
                </a:lnTo>
                <a:lnTo>
                  <a:pt x="312" y="1669"/>
                </a:lnTo>
                <a:cubicBezTo>
                  <a:pt x="327" y="1716"/>
                  <a:pt x="339" y="1752"/>
                  <a:pt x="346" y="1775"/>
                </a:cubicBezTo>
                <a:cubicBezTo>
                  <a:pt x="354" y="1749"/>
                  <a:pt x="367" y="1711"/>
                  <a:pt x="384" y="1660"/>
                </a:cubicBezTo>
                <a:lnTo>
                  <a:pt x="555" y="1162"/>
                </a:lnTo>
                <a:lnTo>
                  <a:pt x="683" y="1162"/>
                </a:lnTo>
                <a:lnTo>
                  <a:pt x="683" y="1878"/>
                </a:lnTo>
                <a:lnTo>
                  <a:pt x="591" y="1878"/>
                </a:lnTo>
                <a:lnTo>
                  <a:pt x="591" y="1279"/>
                </a:lnTo>
                <a:lnTo>
                  <a:pt x="383" y="1878"/>
                </a:lnTo>
                <a:lnTo>
                  <a:pt x="298" y="1878"/>
                </a:lnTo>
                <a:lnTo>
                  <a:pt x="91" y="1269"/>
                </a:lnTo>
                <a:lnTo>
                  <a:pt x="91" y="1878"/>
                </a:lnTo>
                <a:lnTo>
                  <a:pt x="0" y="1878"/>
                </a:lnTo>
                <a:close/>
                <a:moveTo>
                  <a:pt x="1163" y="1814"/>
                </a:moveTo>
                <a:cubicBezTo>
                  <a:pt x="1130" y="1841"/>
                  <a:pt x="1099" y="1861"/>
                  <a:pt x="1069" y="1873"/>
                </a:cubicBezTo>
                <a:cubicBezTo>
                  <a:pt x="1038" y="1884"/>
                  <a:pt x="1006" y="1890"/>
                  <a:pt x="972" y="1890"/>
                </a:cubicBezTo>
                <a:cubicBezTo>
                  <a:pt x="915" y="1890"/>
                  <a:pt x="871" y="1876"/>
                  <a:pt x="840" y="1848"/>
                </a:cubicBezTo>
                <a:cubicBezTo>
                  <a:pt x="809" y="1820"/>
                  <a:pt x="794" y="1784"/>
                  <a:pt x="794" y="1741"/>
                </a:cubicBezTo>
                <a:cubicBezTo>
                  <a:pt x="794" y="1716"/>
                  <a:pt x="800" y="1693"/>
                  <a:pt x="812" y="1672"/>
                </a:cubicBezTo>
                <a:cubicBezTo>
                  <a:pt x="823" y="1651"/>
                  <a:pt x="838" y="1634"/>
                  <a:pt x="857" y="1621"/>
                </a:cubicBezTo>
                <a:cubicBezTo>
                  <a:pt x="876" y="1608"/>
                  <a:pt x="897" y="1599"/>
                  <a:pt x="920" y="1592"/>
                </a:cubicBezTo>
                <a:cubicBezTo>
                  <a:pt x="937" y="1587"/>
                  <a:pt x="964" y="1583"/>
                  <a:pt x="999" y="1579"/>
                </a:cubicBezTo>
                <a:cubicBezTo>
                  <a:pt x="1070" y="1570"/>
                  <a:pt x="1122" y="1560"/>
                  <a:pt x="1155" y="1549"/>
                </a:cubicBezTo>
                <a:cubicBezTo>
                  <a:pt x="1156" y="1537"/>
                  <a:pt x="1156" y="1529"/>
                  <a:pt x="1156" y="1526"/>
                </a:cubicBezTo>
                <a:cubicBezTo>
                  <a:pt x="1156" y="1490"/>
                  <a:pt x="1148" y="1465"/>
                  <a:pt x="1131" y="1450"/>
                </a:cubicBezTo>
                <a:cubicBezTo>
                  <a:pt x="1108" y="1430"/>
                  <a:pt x="1075" y="1420"/>
                  <a:pt x="1031" y="1420"/>
                </a:cubicBezTo>
                <a:cubicBezTo>
                  <a:pt x="990" y="1420"/>
                  <a:pt x="959" y="1427"/>
                  <a:pt x="939" y="1442"/>
                </a:cubicBezTo>
                <a:cubicBezTo>
                  <a:pt x="920" y="1457"/>
                  <a:pt x="905" y="1482"/>
                  <a:pt x="895" y="1519"/>
                </a:cubicBezTo>
                <a:lnTo>
                  <a:pt x="810" y="1507"/>
                </a:lnTo>
                <a:cubicBezTo>
                  <a:pt x="817" y="1470"/>
                  <a:pt x="830" y="1441"/>
                  <a:pt x="848" y="1418"/>
                </a:cubicBezTo>
                <a:cubicBezTo>
                  <a:pt x="866" y="1395"/>
                  <a:pt x="892" y="1378"/>
                  <a:pt x="926" y="1366"/>
                </a:cubicBezTo>
                <a:cubicBezTo>
                  <a:pt x="960" y="1354"/>
                  <a:pt x="999" y="1348"/>
                  <a:pt x="1043" y="1348"/>
                </a:cubicBezTo>
                <a:cubicBezTo>
                  <a:pt x="1088" y="1348"/>
                  <a:pt x="1124" y="1353"/>
                  <a:pt x="1151" y="1363"/>
                </a:cubicBezTo>
                <a:cubicBezTo>
                  <a:pt x="1179" y="1374"/>
                  <a:pt x="1199" y="1387"/>
                  <a:pt x="1212" y="1403"/>
                </a:cubicBezTo>
                <a:cubicBezTo>
                  <a:pt x="1225" y="1418"/>
                  <a:pt x="1235" y="1438"/>
                  <a:pt x="1240" y="1462"/>
                </a:cubicBezTo>
                <a:cubicBezTo>
                  <a:pt x="1243" y="1477"/>
                  <a:pt x="1244" y="1504"/>
                  <a:pt x="1244" y="1543"/>
                </a:cubicBezTo>
                <a:lnTo>
                  <a:pt x="1244" y="1661"/>
                </a:lnTo>
                <a:cubicBezTo>
                  <a:pt x="1244" y="1742"/>
                  <a:pt x="1246" y="1794"/>
                  <a:pt x="1250" y="1816"/>
                </a:cubicBezTo>
                <a:cubicBezTo>
                  <a:pt x="1253" y="1837"/>
                  <a:pt x="1261" y="1858"/>
                  <a:pt x="1272" y="1878"/>
                </a:cubicBezTo>
                <a:lnTo>
                  <a:pt x="1180" y="1878"/>
                </a:lnTo>
                <a:cubicBezTo>
                  <a:pt x="1171" y="1860"/>
                  <a:pt x="1165" y="1839"/>
                  <a:pt x="1163" y="1814"/>
                </a:cubicBezTo>
                <a:close/>
                <a:moveTo>
                  <a:pt x="1155" y="1618"/>
                </a:moveTo>
                <a:cubicBezTo>
                  <a:pt x="1123" y="1631"/>
                  <a:pt x="1075" y="1642"/>
                  <a:pt x="1012" y="1651"/>
                </a:cubicBezTo>
                <a:cubicBezTo>
                  <a:pt x="976" y="1656"/>
                  <a:pt x="950" y="1662"/>
                  <a:pt x="935" y="1668"/>
                </a:cubicBezTo>
                <a:cubicBezTo>
                  <a:pt x="920" y="1675"/>
                  <a:pt x="909" y="1684"/>
                  <a:pt x="900" y="1697"/>
                </a:cubicBezTo>
                <a:cubicBezTo>
                  <a:pt x="892" y="1710"/>
                  <a:pt x="888" y="1724"/>
                  <a:pt x="888" y="1739"/>
                </a:cubicBezTo>
                <a:cubicBezTo>
                  <a:pt x="888" y="1762"/>
                  <a:pt x="897" y="1782"/>
                  <a:pt x="915" y="1797"/>
                </a:cubicBezTo>
                <a:cubicBezTo>
                  <a:pt x="932" y="1813"/>
                  <a:pt x="958" y="1821"/>
                  <a:pt x="993" y="1821"/>
                </a:cubicBezTo>
                <a:cubicBezTo>
                  <a:pt x="1026" y="1821"/>
                  <a:pt x="1056" y="1814"/>
                  <a:pt x="1083" y="1799"/>
                </a:cubicBezTo>
                <a:cubicBezTo>
                  <a:pt x="1110" y="1784"/>
                  <a:pt x="1129" y="1763"/>
                  <a:pt x="1141" y="1738"/>
                </a:cubicBezTo>
                <a:cubicBezTo>
                  <a:pt x="1150" y="1718"/>
                  <a:pt x="1155" y="1689"/>
                  <a:pt x="1155" y="1650"/>
                </a:cubicBezTo>
                <a:lnTo>
                  <a:pt x="1155" y="1618"/>
                </a:lnTo>
                <a:close/>
                <a:moveTo>
                  <a:pt x="1380" y="1878"/>
                </a:moveTo>
                <a:lnTo>
                  <a:pt x="1380" y="1359"/>
                </a:lnTo>
                <a:lnTo>
                  <a:pt x="1459" y="1359"/>
                </a:lnTo>
                <a:lnTo>
                  <a:pt x="1459" y="1433"/>
                </a:lnTo>
                <a:cubicBezTo>
                  <a:pt x="1498" y="1376"/>
                  <a:pt x="1553" y="1348"/>
                  <a:pt x="1625" y="1348"/>
                </a:cubicBezTo>
                <a:cubicBezTo>
                  <a:pt x="1656" y="1348"/>
                  <a:pt x="1684" y="1354"/>
                  <a:pt x="1711" y="1365"/>
                </a:cubicBezTo>
                <a:cubicBezTo>
                  <a:pt x="1737" y="1376"/>
                  <a:pt x="1757" y="1390"/>
                  <a:pt x="1770" y="1409"/>
                </a:cubicBezTo>
                <a:cubicBezTo>
                  <a:pt x="1783" y="1427"/>
                  <a:pt x="1792" y="1449"/>
                  <a:pt x="1797" y="1474"/>
                </a:cubicBezTo>
                <a:cubicBezTo>
                  <a:pt x="1800" y="1490"/>
                  <a:pt x="1802" y="1518"/>
                  <a:pt x="1802" y="1559"/>
                </a:cubicBezTo>
                <a:lnTo>
                  <a:pt x="1802" y="1878"/>
                </a:lnTo>
                <a:lnTo>
                  <a:pt x="1714" y="1878"/>
                </a:lnTo>
                <a:lnTo>
                  <a:pt x="1714" y="1562"/>
                </a:lnTo>
                <a:cubicBezTo>
                  <a:pt x="1714" y="1527"/>
                  <a:pt x="1711" y="1500"/>
                  <a:pt x="1704" y="1482"/>
                </a:cubicBezTo>
                <a:cubicBezTo>
                  <a:pt x="1697" y="1465"/>
                  <a:pt x="1684" y="1451"/>
                  <a:pt x="1667" y="1440"/>
                </a:cubicBezTo>
                <a:cubicBezTo>
                  <a:pt x="1650" y="1429"/>
                  <a:pt x="1629" y="1424"/>
                  <a:pt x="1606" y="1424"/>
                </a:cubicBezTo>
                <a:cubicBezTo>
                  <a:pt x="1569" y="1424"/>
                  <a:pt x="1536" y="1436"/>
                  <a:pt x="1509" y="1459"/>
                </a:cubicBezTo>
                <a:cubicBezTo>
                  <a:pt x="1482" y="1483"/>
                  <a:pt x="1468" y="1528"/>
                  <a:pt x="1468" y="1595"/>
                </a:cubicBezTo>
                <a:lnTo>
                  <a:pt x="1468" y="1878"/>
                </a:lnTo>
                <a:lnTo>
                  <a:pt x="1380" y="1878"/>
                </a:lnTo>
                <a:close/>
                <a:moveTo>
                  <a:pt x="2275" y="1814"/>
                </a:moveTo>
                <a:cubicBezTo>
                  <a:pt x="2242" y="1841"/>
                  <a:pt x="2211" y="1861"/>
                  <a:pt x="2181" y="1873"/>
                </a:cubicBezTo>
                <a:cubicBezTo>
                  <a:pt x="2151" y="1884"/>
                  <a:pt x="2119" y="1890"/>
                  <a:pt x="2084" y="1890"/>
                </a:cubicBezTo>
                <a:cubicBezTo>
                  <a:pt x="2027" y="1890"/>
                  <a:pt x="1984" y="1876"/>
                  <a:pt x="1953" y="1848"/>
                </a:cubicBezTo>
                <a:cubicBezTo>
                  <a:pt x="1922" y="1820"/>
                  <a:pt x="1907" y="1784"/>
                  <a:pt x="1907" y="1741"/>
                </a:cubicBezTo>
                <a:cubicBezTo>
                  <a:pt x="1907" y="1716"/>
                  <a:pt x="1913" y="1693"/>
                  <a:pt x="1924" y="1672"/>
                </a:cubicBezTo>
                <a:cubicBezTo>
                  <a:pt x="1935" y="1651"/>
                  <a:pt x="1950" y="1634"/>
                  <a:pt x="1969" y="1621"/>
                </a:cubicBezTo>
                <a:cubicBezTo>
                  <a:pt x="1988" y="1608"/>
                  <a:pt x="2010" y="1599"/>
                  <a:pt x="2033" y="1592"/>
                </a:cubicBezTo>
                <a:cubicBezTo>
                  <a:pt x="2050" y="1587"/>
                  <a:pt x="2076" y="1583"/>
                  <a:pt x="2111" y="1579"/>
                </a:cubicBezTo>
                <a:cubicBezTo>
                  <a:pt x="2182" y="1570"/>
                  <a:pt x="2234" y="1560"/>
                  <a:pt x="2268" y="1549"/>
                </a:cubicBezTo>
                <a:cubicBezTo>
                  <a:pt x="2268" y="1537"/>
                  <a:pt x="2268" y="1529"/>
                  <a:pt x="2268" y="1526"/>
                </a:cubicBezTo>
                <a:cubicBezTo>
                  <a:pt x="2268" y="1490"/>
                  <a:pt x="2260" y="1465"/>
                  <a:pt x="2243" y="1450"/>
                </a:cubicBezTo>
                <a:cubicBezTo>
                  <a:pt x="2220" y="1430"/>
                  <a:pt x="2187" y="1420"/>
                  <a:pt x="2143" y="1420"/>
                </a:cubicBezTo>
                <a:cubicBezTo>
                  <a:pt x="2102" y="1420"/>
                  <a:pt x="2071" y="1427"/>
                  <a:pt x="2051" y="1442"/>
                </a:cubicBezTo>
                <a:cubicBezTo>
                  <a:pt x="2032" y="1457"/>
                  <a:pt x="2017" y="1482"/>
                  <a:pt x="2008" y="1519"/>
                </a:cubicBezTo>
                <a:lnTo>
                  <a:pt x="1922" y="1507"/>
                </a:lnTo>
                <a:cubicBezTo>
                  <a:pt x="1930" y="1470"/>
                  <a:pt x="1943" y="1441"/>
                  <a:pt x="1960" y="1418"/>
                </a:cubicBezTo>
                <a:cubicBezTo>
                  <a:pt x="1978" y="1395"/>
                  <a:pt x="2004" y="1378"/>
                  <a:pt x="2038" y="1366"/>
                </a:cubicBezTo>
                <a:cubicBezTo>
                  <a:pt x="2072" y="1354"/>
                  <a:pt x="2111" y="1348"/>
                  <a:pt x="2156" y="1348"/>
                </a:cubicBezTo>
                <a:cubicBezTo>
                  <a:pt x="2200" y="1348"/>
                  <a:pt x="2236" y="1353"/>
                  <a:pt x="2264" y="1363"/>
                </a:cubicBezTo>
                <a:cubicBezTo>
                  <a:pt x="2291" y="1374"/>
                  <a:pt x="2312" y="1387"/>
                  <a:pt x="2325" y="1403"/>
                </a:cubicBezTo>
                <a:cubicBezTo>
                  <a:pt x="2338" y="1418"/>
                  <a:pt x="2347" y="1438"/>
                  <a:pt x="2352" y="1462"/>
                </a:cubicBezTo>
                <a:cubicBezTo>
                  <a:pt x="2355" y="1477"/>
                  <a:pt x="2356" y="1504"/>
                  <a:pt x="2356" y="1543"/>
                </a:cubicBezTo>
                <a:lnTo>
                  <a:pt x="2356" y="1661"/>
                </a:lnTo>
                <a:cubicBezTo>
                  <a:pt x="2356" y="1742"/>
                  <a:pt x="2358" y="1794"/>
                  <a:pt x="2362" y="1816"/>
                </a:cubicBezTo>
                <a:cubicBezTo>
                  <a:pt x="2366" y="1837"/>
                  <a:pt x="2373" y="1858"/>
                  <a:pt x="2384" y="1878"/>
                </a:cubicBezTo>
                <a:lnTo>
                  <a:pt x="2292" y="1878"/>
                </a:lnTo>
                <a:cubicBezTo>
                  <a:pt x="2283" y="1860"/>
                  <a:pt x="2278" y="1839"/>
                  <a:pt x="2275" y="1814"/>
                </a:cubicBezTo>
                <a:close/>
                <a:moveTo>
                  <a:pt x="2268" y="1618"/>
                </a:moveTo>
                <a:cubicBezTo>
                  <a:pt x="2236" y="1631"/>
                  <a:pt x="2188" y="1642"/>
                  <a:pt x="2124" y="1651"/>
                </a:cubicBezTo>
                <a:cubicBezTo>
                  <a:pt x="2088" y="1656"/>
                  <a:pt x="2062" y="1662"/>
                  <a:pt x="2047" y="1668"/>
                </a:cubicBezTo>
                <a:cubicBezTo>
                  <a:pt x="2032" y="1675"/>
                  <a:pt x="2021" y="1684"/>
                  <a:pt x="2013" y="1697"/>
                </a:cubicBezTo>
                <a:cubicBezTo>
                  <a:pt x="2004" y="1710"/>
                  <a:pt x="2000" y="1724"/>
                  <a:pt x="2000" y="1739"/>
                </a:cubicBezTo>
                <a:cubicBezTo>
                  <a:pt x="2000" y="1762"/>
                  <a:pt x="2009" y="1782"/>
                  <a:pt x="2027" y="1797"/>
                </a:cubicBezTo>
                <a:cubicBezTo>
                  <a:pt x="2045" y="1813"/>
                  <a:pt x="2071" y="1821"/>
                  <a:pt x="2105" y="1821"/>
                </a:cubicBezTo>
                <a:cubicBezTo>
                  <a:pt x="2139" y="1821"/>
                  <a:pt x="2169" y="1814"/>
                  <a:pt x="2195" y="1799"/>
                </a:cubicBezTo>
                <a:cubicBezTo>
                  <a:pt x="2222" y="1784"/>
                  <a:pt x="2241" y="1763"/>
                  <a:pt x="2253" y="1738"/>
                </a:cubicBezTo>
                <a:cubicBezTo>
                  <a:pt x="2263" y="1718"/>
                  <a:pt x="2268" y="1689"/>
                  <a:pt x="2268" y="1650"/>
                </a:cubicBezTo>
                <a:lnTo>
                  <a:pt x="2268" y="1618"/>
                </a:lnTo>
                <a:close/>
                <a:moveTo>
                  <a:pt x="2477" y="1921"/>
                </a:moveTo>
                <a:lnTo>
                  <a:pt x="2562" y="1934"/>
                </a:lnTo>
                <a:cubicBezTo>
                  <a:pt x="2565" y="1960"/>
                  <a:pt x="2575" y="1979"/>
                  <a:pt x="2592" y="1991"/>
                </a:cubicBezTo>
                <a:cubicBezTo>
                  <a:pt x="2614" y="2008"/>
                  <a:pt x="2644" y="2016"/>
                  <a:pt x="2681" y="2016"/>
                </a:cubicBezTo>
                <a:cubicBezTo>
                  <a:pt x="2722" y="2016"/>
                  <a:pt x="2753" y="2008"/>
                  <a:pt x="2775" y="1991"/>
                </a:cubicBezTo>
                <a:cubicBezTo>
                  <a:pt x="2798" y="1975"/>
                  <a:pt x="2813" y="1952"/>
                  <a:pt x="2820" y="1923"/>
                </a:cubicBezTo>
                <a:cubicBezTo>
                  <a:pt x="2825" y="1905"/>
                  <a:pt x="2827" y="1867"/>
                  <a:pt x="2827" y="1810"/>
                </a:cubicBezTo>
                <a:cubicBezTo>
                  <a:pt x="2788" y="1855"/>
                  <a:pt x="2740" y="1878"/>
                  <a:pt x="2683" y="1878"/>
                </a:cubicBezTo>
                <a:cubicBezTo>
                  <a:pt x="2612" y="1878"/>
                  <a:pt x="2557" y="1852"/>
                  <a:pt x="2518" y="1801"/>
                </a:cubicBezTo>
                <a:cubicBezTo>
                  <a:pt x="2479" y="1750"/>
                  <a:pt x="2459" y="1688"/>
                  <a:pt x="2459" y="1616"/>
                </a:cubicBezTo>
                <a:cubicBezTo>
                  <a:pt x="2459" y="1566"/>
                  <a:pt x="2468" y="1520"/>
                  <a:pt x="2486" y="1479"/>
                </a:cubicBezTo>
                <a:cubicBezTo>
                  <a:pt x="2504" y="1437"/>
                  <a:pt x="2530" y="1405"/>
                  <a:pt x="2564" y="1382"/>
                </a:cubicBezTo>
                <a:cubicBezTo>
                  <a:pt x="2598" y="1359"/>
                  <a:pt x="2638" y="1348"/>
                  <a:pt x="2684" y="1348"/>
                </a:cubicBezTo>
                <a:cubicBezTo>
                  <a:pt x="2745" y="1348"/>
                  <a:pt x="2795" y="1373"/>
                  <a:pt x="2835" y="1422"/>
                </a:cubicBezTo>
                <a:lnTo>
                  <a:pt x="2835" y="1359"/>
                </a:lnTo>
                <a:lnTo>
                  <a:pt x="2916" y="1359"/>
                </a:lnTo>
                <a:lnTo>
                  <a:pt x="2916" y="1808"/>
                </a:lnTo>
                <a:cubicBezTo>
                  <a:pt x="2916" y="1889"/>
                  <a:pt x="2908" y="1946"/>
                  <a:pt x="2891" y="1979"/>
                </a:cubicBezTo>
                <a:cubicBezTo>
                  <a:pt x="2875" y="2013"/>
                  <a:pt x="2849" y="2040"/>
                  <a:pt x="2813" y="2059"/>
                </a:cubicBezTo>
                <a:cubicBezTo>
                  <a:pt x="2778" y="2078"/>
                  <a:pt x="2734" y="2088"/>
                  <a:pt x="2682" y="2088"/>
                </a:cubicBezTo>
                <a:cubicBezTo>
                  <a:pt x="2620" y="2088"/>
                  <a:pt x="2570" y="2074"/>
                  <a:pt x="2532" y="2047"/>
                </a:cubicBezTo>
                <a:cubicBezTo>
                  <a:pt x="2494" y="2019"/>
                  <a:pt x="2476" y="1977"/>
                  <a:pt x="2477" y="1921"/>
                </a:cubicBezTo>
                <a:close/>
                <a:moveTo>
                  <a:pt x="2549" y="1609"/>
                </a:moveTo>
                <a:cubicBezTo>
                  <a:pt x="2549" y="1677"/>
                  <a:pt x="2563" y="1727"/>
                  <a:pt x="2590" y="1758"/>
                </a:cubicBezTo>
                <a:cubicBezTo>
                  <a:pt x="2617" y="1789"/>
                  <a:pt x="2650" y="1805"/>
                  <a:pt x="2691" y="1805"/>
                </a:cubicBezTo>
                <a:cubicBezTo>
                  <a:pt x="2732" y="1805"/>
                  <a:pt x="2766" y="1790"/>
                  <a:pt x="2793" y="1759"/>
                </a:cubicBezTo>
                <a:cubicBezTo>
                  <a:pt x="2820" y="1728"/>
                  <a:pt x="2834" y="1679"/>
                  <a:pt x="2834" y="1612"/>
                </a:cubicBezTo>
                <a:cubicBezTo>
                  <a:pt x="2834" y="1549"/>
                  <a:pt x="2820" y="1501"/>
                  <a:pt x="2792" y="1469"/>
                </a:cubicBezTo>
                <a:cubicBezTo>
                  <a:pt x="2764" y="1436"/>
                  <a:pt x="2730" y="1420"/>
                  <a:pt x="2690" y="1420"/>
                </a:cubicBezTo>
                <a:cubicBezTo>
                  <a:pt x="2651" y="1420"/>
                  <a:pt x="2617" y="1436"/>
                  <a:pt x="2590" y="1468"/>
                </a:cubicBezTo>
                <a:cubicBezTo>
                  <a:pt x="2563" y="1500"/>
                  <a:pt x="2549" y="1547"/>
                  <a:pt x="2549" y="1609"/>
                </a:cubicBezTo>
                <a:close/>
                <a:moveTo>
                  <a:pt x="3404" y="1711"/>
                </a:moveTo>
                <a:lnTo>
                  <a:pt x="3495" y="1722"/>
                </a:lnTo>
                <a:cubicBezTo>
                  <a:pt x="3480" y="1775"/>
                  <a:pt x="3454" y="1817"/>
                  <a:pt x="3415" y="1846"/>
                </a:cubicBezTo>
                <a:cubicBezTo>
                  <a:pt x="3376" y="1875"/>
                  <a:pt x="3327" y="1890"/>
                  <a:pt x="3267" y="1890"/>
                </a:cubicBezTo>
                <a:cubicBezTo>
                  <a:pt x="3191" y="1890"/>
                  <a:pt x="3131" y="1867"/>
                  <a:pt x="3086" y="1820"/>
                </a:cubicBezTo>
                <a:cubicBezTo>
                  <a:pt x="3042" y="1773"/>
                  <a:pt x="3020" y="1708"/>
                  <a:pt x="3020" y="1623"/>
                </a:cubicBezTo>
                <a:cubicBezTo>
                  <a:pt x="3020" y="1536"/>
                  <a:pt x="3042" y="1468"/>
                  <a:pt x="3087" y="1420"/>
                </a:cubicBezTo>
                <a:cubicBezTo>
                  <a:pt x="3132" y="1372"/>
                  <a:pt x="3190" y="1348"/>
                  <a:pt x="3262" y="1348"/>
                </a:cubicBezTo>
                <a:cubicBezTo>
                  <a:pt x="3331" y="1348"/>
                  <a:pt x="3388" y="1371"/>
                  <a:pt x="3432" y="1418"/>
                </a:cubicBezTo>
                <a:cubicBezTo>
                  <a:pt x="3476" y="1465"/>
                  <a:pt x="3498" y="1532"/>
                  <a:pt x="3498" y="1618"/>
                </a:cubicBezTo>
                <a:cubicBezTo>
                  <a:pt x="3498" y="1623"/>
                  <a:pt x="3498" y="1630"/>
                  <a:pt x="3497" y="1641"/>
                </a:cubicBezTo>
                <a:lnTo>
                  <a:pt x="3110" y="1641"/>
                </a:lnTo>
                <a:cubicBezTo>
                  <a:pt x="3113" y="1698"/>
                  <a:pt x="3130" y="1742"/>
                  <a:pt x="3159" y="1772"/>
                </a:cubicBezTo>
                <a:cubicBezTo>
                  <a:pt x="3188" y="1802"/>
                  <a:pt x="3224" y="1817"/>
                  <a:pt x="3267" y="1817"/>
                </a:cubicBezTo>
                <a:cubicBezTo>
                  <a:pt x="3299" y="1817"/>
                  <a:pt x="3327" y="1809"/>
                  <a:pt x="3350" y="1792"/>
                </a:cubicBezTo>
                <a:cubicBezTo>
                  <a:pt x="3373" y="1775"/>
                  <a:pt x="3391" y="1748"/>
                  <a:pt x="3404" y="1711"/>
                </a:cubicBezTo>
                <a:close/>
                <a:moveTo>
                  <a:pt x="3115" y="1569"/>
                </a:moveTo>
                <a:lnTo>
                  <a:pt x="3405" y="1569"/>
                </a:lnTo>
                <a:cubicBezTo>
                  <a:pt x="3401" y="1525"/>
                  <a:pt x="3390" y="1492"/>
                  <a:pt x="3372" y="1471"/>
                </a:cubicBezTo>
                <a:cubicBezTo>
                  <a:pt x="3344" y="1437"/>
                  <a:pt x="3308" y="1420"/>
                  <a:pt x="3263" y="1420"/>
                </a:cubicBezTo>
                <a:cubicBezTo>
                  <a:pt x="3222" y="1420"/>
                  <a:pt x="3188" y="1433"/>
                  <a:pt x="3161" y="1460"/>
                </a:cubicBezTo>
                <a:cubicBezTo>
                  <a:pt x="3134" y="1487"/>
                  <a:pt x="3118" y="1524"/>
                  <a:pt x="3115" y="1569"/>
                </a:cubicBezTo>
                <a:close/>
                <a:moveTo>
                  <a:pt x="3894" y="1878"/>
                </a:moveTo>
                <a:lnTo>
                  <a:pt x="3894" y="1162"/>
                </a:lnTo>
                <a:lnTo>
                  <a:pt x="4164" y="1162"/>
                </a:lnTo>
                <a:cubicBezTo>
                  <a:pt x="4211" y="1162"/>
                  <a:pt x="4248" y="1164"/>
                  <a:pt x="4273" y="1169"/>
                </a:cubicBezTo>
                <a:cubicBezTo>
                  <a:pt x="4308" y="1175"/>
                  <a:pt x="4338" y="1186"/>
                  <a:pt x="4361" y="1202"/>
                </a:cubicBezTo>
                <a:cubicBezTo>
                  <a:pt x="4385" y="1219"/>
                  <a:pt x="4404" y="1242"/>
                  <a:pt x="4419" y="1271"/>
                </a:cubicBezTo>
                <a:cubicBezTo>
                  <a:pt x="4433" y="1301"/>
                  <a:pt x="4440" y="1334"/>
                  <a:pt x="4440" y="1369"/>
                </a:cubicBezTo>
                <a:cubicBezTo>
                  <a:pt x="4440" y="1430"/>
                  <a:pt x="4421" y="1481"/>
                  <a:pt x="4382" y="1524"/>
                </a:cubicBezTo>
                <a:cubicBezTo>
                  <a:pt x="4343" y="1566"/>
                  <a:pt x="4273" y="1587"/>
                  <a:pt x="4172" y="1587"/>
                </a:cubicBezTo>
                <a:lnTo>
                  <a:pt x="3989" y="1587"/>
                </a:lnTo>
                <a:lnTo>
                  <a:pt x="3989" y="1878"/>
                </a:lnTo>
                <a:lnTo>
                  <a:pt x="3894" y="1878"/>
                </a:lnTo>
                <a:close/>
                <a:moveTo>
                  <a:pt x="3989" y="1502"/>
                </a:moveTo>
                <a:lnTo>
                  <a:pt x="4174" y="1502"/>
                </a:lnTo>
                <a:cubicBezTo>
                  <a:pt x="4235" y="1502"/>
                  <a:pt x="4279" y="1491"/>
                  <a:pt x="4304" y="1468"/>
                </a:cubicBezTo>
                <a:cubicBezTo>
                  <a:pt x="4330" y="1445"/>
                  <a:pt x="4343" y="1413"/>
                  <a:pt x="4343" y="1372"/>
                </a:cubicBezTo>
                <a:cubicBezTo>
                  <a:pt x="4343" y="1342"/>
                  <a:pt x="4335" y="1316"/>
                  <a:pt x="4320" y="1295"/>
                </a:cubicBezTo>
                <a:cubicBezTo>
                  <a:pt x="4305" y="1274"/>
                  <a:pt x="4285" y="1260"/>
                  <a:pt x="4260" y="1253"/>
                </a:cubicBezTo>
                <a:cubicBezTo>
                  <a:pt x="4244" y="1249"/>
                  <a:pt x="4215" y="1247"/>
                  <a:pt x="4172" y="1247"/>
                </a:cubicBezTo>
                <a:lnTo>
                  <a:pt x="3989" y="1247"/>
                </a:lnTo>
                <a:lnTo>
                  <a:pt x="3989" y="1502"/>
                </a:lnTo>
                <a:close/>
                <a:moveTo>
                  <a:pt x="4549" y="1878"/>
                </a:moveTo>
                <a:lnTo>
                  <a:pt x="4549" y="1359"/>
                </a:lnTo>
                <a:lnTo>
                  <a:pt x="4628" y="1359"/>
                </a:lnTo>
                <a:lnTo>
                  <a:pt x="4628" y="1438"/>
                </a:lnTo>
                <a:cubicBezTo>
                  <a:pt x="4648" y="1401"/>
                  <a:pt x="4667" y="1377"/>
                  <a:pt x="4684" y="1365"/>
                </a:cubicBezTo>
                <a:cubicBezTo>
                  <a:pt x="4701" y="1354"/>
                  <a:pt x="4719" y="1348"/>
                  <a:pt x="4740" y="1348"/>
                </a:cubicBezTo>
                <a:cubicBezTo>
                  <a:pt x="4770" y="1348"/>
                  <a:pt x="4800" y="1357"/>
                  <a:pt x="4831" y="1376"/>
                </a:cubicBezTo>
                <a:lnTo>
                  <a:pt x="4800" y="1458"/>
                </a:lnTo>
                <a:cubicBezTo>
                  <a:pt x="4779" y="1445"/>
                  <a:pt x="4757" y="1438"/>
                  <a:pt x="4736" y="1438"/>
                </a:cubicBezTo>
                <a:cubicBezTo>
                  <a:pt x="4717" y="1438"/>
                  <a:pt x="4699" y="1444"/>
                  <a:pt x="4684" y="1456"/>
                </a:cubicBezTo>
                <a:cubicBezTo>
                  <a:pt x="4669" y="1467"/>
                  <a:pt x="4658" y="1483"/>
                  <a:pt x="4651" y="1504"/>
                </a:cubicBezTo>
                <a:cubicBezTo>
                  <a:pt x="4642" y="1535"/>
                  <a:pt x="4637" y="1569"/>
                  <a:pt x="4637" y="1606"/>
                </a:cubicBezTo>
                <a:lnTo>
                  <a:pt x="4637" y="1878"/>
                </a:lnTo>
                <a:lnTo>
                  <a:pt x="4549" y="1878"/>
                </a:lnTo>
                <a:close/>
                <a:moveTo>
                  <a:pt x="4850" y="1619"/>
                </a:moveTo>
                <a:cubicBezTo>
                  <a:pt x="4850" y="1523"/>
                  <a:pt x="4877" y="1452"/>
                  <a:pt x="4930" y="1405"/>
                </a:cubicBezTo>
                <a:cubicBezTo>
                  <a:pt x="4975" y="1367"/>
                  <a:pt x="5029" y="1348"/>
                  <a:pt x="5093" y="1348"/>
                </a:cubicBezTo>
                <a:cubicBezTo>
                  <a:pt x="5164" y="1348"/>
                  <a:pt x="5223" y="1371"/>
                  <a:pt x="5268" y="1418"/>
                </a:cubicBezTo>
                <a:cubicBezTo>
                  <a:pt x="5313" y="1465"/>
                  <a:pt x="5336" y="1529"/>
                  <a:pt x="5336" y="1611"/>
                </a:cubicBezTo>
                <a:cubicBezTo>
                  <a:pt x="5336" y="1678"/>
                  <a:pt x="5326" y="1730"/>
                  <a:pt x="5306" y="1769"/>
                </a:cubicBezTo>
                <a:cubicBezTo>
                  <a:pt x="5286" y="1807"/>
                  <a:pt x="5257" y="1837"/>
                  <a:pt x="5218" y="1858"/>
                </a:cubicBezTo>
                <a:cubicBezTo>
                  <a:pt x="5180" y="1879"/>
                  <a:pt x="5138" y="1890"/>
                  <a:pt x="5093" y="1890"/>
                </a:cubicBezTo>
                <a:cubicBezTo>
                  <a:pt x="5020" y="1890"/>
                  <a:pt x="4962" y="1867"/>
                  <a:pt x="4917" y="1820"/>
                </a:cubicBezTo>
                <a:cubicBezTo>
                  <a:pt x="4872" y="1773"/>
                  <a:pt x="4850" y="1706"/>
                  <a:pt x="4850" y="1619"/>
                </a:cubicBezTo>
                <a:close/>
                <a:moveTo>
                  <a:pt x="4940" y="1619"/>
                </a:moveTo>
                <a:cubicBezTo>
                  <a:pt x="4940" y="1685"/>
                  <a:pt x="4955" y="1735"/>
                  <a:pt x="4984" y="1768"/>
                </a:cubicBezTo>
                <a:cubicBezTo>
                  <a:pt x="5013" y="1801"/>
                  <a:pt x="5049" y="1817"/>
                  <a:pt x="5093" y="1817"/>
                </a:cubicBezTo>
                <a:cubicBezTo>
                  <a:pt x="5137" y="1817"/>
                  <a:pt x="5173" y="1801"/>
                  <a:pt x="5202" y="1768"/>
                </a:cubicBezTo>
                <a:cubicBezTo>
                  <a:pt x="5231" y="1735"/>
                  <a:pt x="5246" y="1684"/>
                  <a:pt x="5246" y="1616"/>
                </a:cubicBezTo>
                <a:cubicBezTo>
                  <a:pt x="5246" y="1552"/>
                  <a:pt x="5231" y="1503"/>
                  <a:pt x="5202" y="1470"/>
                </a:cubicBezTo>
                <a:cubicBezTo>
                  <a:pt x="5173" y="1437"/>
                  <a:pt x="5136" y="1420"/>
                  <a:pt x="5093" y="1420"/>
                </a:cubicBezTo>
                <a:cubicBezTo>
                  <a:pt x="5049" y="1420"/>
                  <a:pt x="5013" y="1437"/>
                  <a:pt x="4984" y="1470"/>
                </a:cubicBezTo>
                <a:cubicBezTo>
                  <a:pt x="4955" y="1503"/>
                  <a:pt x="4940" y="1552"/>
                  <a:pt x="4940" y="1619"/>
                </a:cubicBezTo>
                <a:close/>
                <a:moveTo>
                  <a:pt x="5423" y="1921"/>
                </a:moveTo>
                <a:lnTo>
                  <a:pt x="5508" y="1934"/>
                </a:lnTo>
                <a:cubicBezTo>
                  <a:pt x="5512" y="1960"/>
                  <a:pt x="5522" y="1979"/>
                  <a:pt x="5538" y="1991"/>
                </a:cubicBezTo>
                <a:cubicBezTo>
                  <a:pt x="5560" y="2008"/>
                  <a:pt x="5590" y="2016"/>
                  <a:pt x="5627" y="2016"/>
                </a:cubicBezTo>
                <a:cubicBezTo>
                  <a:pt x="5668" y="2016"/>
                  <a:pt x="5699" y="2008"/>
                  <a:pt x="5722" y="1991"/>
                </a:cubicBezTo>
                <a:cubicBezTo>
                  <a:pt x="5744" y="1975"/>
                  <a:pt x="5759" y="1952"/>
                  <a:pt x="5767" y="1923"/>
                </a:cubicBezTo>
                <a:cubicBezTo>
                  <a:pt x="5771" y="1905"/>
                  <a:pt x="5773" y="1867"/>
                  <a:pt x="5773" y="1810"/>
                </a:cubicBezTo>
                <a:cubicBezTo>
                  <a:pt x="5734" y="1855"/>
                  <a:pt x="5686" y="1878"/>
                  <a:pt x="5629" y="1878"/>
                </a:cubicBezTo>
                <a:cubicBezTo>
                  <a:pt x="5558" y="1878"/>
                  <a:pt x="5503" y="1852"/>
                  <a:pt x="5464" y="1801"/>
                </a:cubicBezTo>
                <a:cubicBezTo>
                  <a:pt x="5425" y="1750"/>
                  <a:pt x="5405" y="1688"/>
                  <a:pt x="5405" y="1616"/>
                </a:cubicBezTo>
                <a:cubicBezTo>
                  <a:pt x="5405" y="1566"/>
                  <a:pt x="5414" y="1520"/>
                  <a:pt x="5432" y="1479"/>
                </a:cubicBezTo>
                <a:cubicBezTo>
                  <a:pt x="5450" y="1437"/>
                  <a:pt x="5476" y="1405"/>
                  <a:pt x="5510" y="1382"/>
                </a:cubicBezTo>
                <a:cubicBezTo>
                  <a:pt x="5544" y="1359"/>
                  <a:pt x="5584" y="1348"/>
                  <a:pt x="5630" y="1348"/>
                </a:cubicBezTo>
                <a:cubicBezTo>
                  <a:pt x="5691" y="1348"/>
                  <a:pt x="5742" y="1373"/>
                  <a:pt x="5781" y="1422"/>
                </a:cubicBezTo>
                <a:lnTo>
                  <a:pt x="5781" y="1359"/>
                </a:lnTo>
                <a:lnTo>
                  <a:pt x="5862" y="1359"/>
                </a:lnTo>
                <a:lnTo>
                  <a:pt x="5862" y="1808"/>
                </a:lnTo>
                <a:cubicBezTo>
                  <a:pt x="5862" y="1889"/>
                  <a:pt x="5854" y="1946"/>
                  <a:pt x="5838" y="1979"/>
                </a:cubicBezTo>
                <a:cubicBezTo>
                  <a:pt x="5821" y="2013"/>
                  <a:pt x="5795" y="2040"/>
                  <a:pt x="5759" y="2059"/>
                </a:cubicBezTo>
                <a:cubicBezTo>
                  <a:pt x="5724" y="2078"/>
                  <a:pt x="5680" y="2088"/>
                  <a:pt x="5628" y="2088"/>
                </a:cubicBezTo>
                <a:cubicBezTo>
                  <a:pt x="5566" y="2088"/>
                  <a:pt x="5516" y="2074"/>
                  <a:pt x="5478" y="2047"/>
                </a:cubicBezTo>
                <a:cubicBezTo>
                  <a:pt x="5440" y="2019"/>
                  <a:pt x="5422" y="1977"/>
                  <a:pt x="5423" y="1921"/>
                </a:cubicBezTo>
                <a:close/>
                <a:moveTo>
                  <a:pt x="5496" y="1609"/>
                </a:moveTo>
                <a:cubicBezTo>
                  <a:pt x="5496" y="1677"/>
                  <a:pt x="5509" y="1727"/>
                  <a:pt x="5536" y="1758"/>
                </a:cubicBezTo>
                <a:cubicBezTo>
                  <a:pt x="5563" y="1789"/>
                  <a:pt x="5597" y="1805"/>
                  <a:pt x="5638" y="1805"/>
                </a:cubicBezTo>
                <a:cubicBezTo>
                  <a:pt x="5678" y="1805"/>
                  <a:pt x="5712" y="1790"/>
                  <a:pt x="5739" y="1759"/>
                </a:cubicBezTo>
                <a:cubicBezTo>
                  <a:pt x="5766" y="1728"/>
                  <a:pt x="5780" y="1679"/>
                  <a:pt x="5780" y="1612"/>
                </a:cubicBezTo>
                <a:cubicBezTo>
                  <a:pt x="5780" y="1549"/>
                  <a:pt x="5766" y="1501"/>
                  <a:pt x="5738" y="1469"/>
                </a:cubicBezTo>
                <a:cubicBezTo>
                  <a:pt x="5710" y="1436"/>
                  <a:pt x="5676" y="1420"/>
                  <a:pt x="5636" y="1420"/>
                </a:cubicBezTo>
                <a:cubicBezTo>
                  <a:pt x="5597" y="1420"/>
                  <a:pt x="5564" y="1436"/>
                  <a:pt x="5537" y="1468"/>
                </a:cubicBezTo>
                <a:cubicBezTo>
                  <a:pt x="5510" y="1500"/>
                  <a:pt x="5496" y="1547"/>
                  <a:pt x="5496" y="1609"/>
                </a:cubicBezTo>
                <a:close/>
                <a:moveTo>
                  <a:pt x="5994" y="1878"/>
                </a:moveTo>
                <a:lnTo>
                  <a:pt x="5994" y="1359"/>
                </a:lnTo>
                <a:lnTo>
                  <a:pt x="6073" y="1359"/>
                </a:lnTo>
                <a:lnTo>
                  <a:pt x="6073" y="1438"/>
                </a:lnTo>
                <a:cubicBezTo>
                  <a:pt x="6094" y="1401"/>
                  <a:pt x="6112" y="1377"/>
                  <a:pt x="6129" y="1365"/>
                </a:cubicBezTo>
                <a:cubicBezTo>
                  <a:pt x="6146" y="1354"/>
                  <a:pt x="6165" y="1348"/>
                  <a:pt x="6186" y="1348"/>
                </a:cubicBezTo>
                <a:cubicBezTo>
                  <a:pt x="6215" y="1348"/>
                  <a:pt x="6245" y="1357"/>
                  <a:pt x="6276" y="1376"/>
                </a:cubicBezTo>
                <a:lnTo>
                  <a:pt x="6246" y="1458"/>
                </a:lnTo>
                <a:cubicBezTo>
                  <a:pt x="6224" y="1445"/>
                  <a:pt x="6202" y="1438"/>
                  <a:pt x="6181" y="1438"/>
                </a:cubicBezTo>
                <a:cubicBezTo>
                  <a:pt x="6162" y="1438"/>
                  <a:pt x="6144" y="1444"/>
                  <a:pt x="6129" y="1456"/>
                </a:cubicBezTo>
                <a:cubicBezTo>
                  <a:pt x="6114" y="1467"/>
                  <a:pt x="6103" y="1483"/>
                  <a:pt x="6097" y="1504"/>
                </a:cubicBezTo>
                <a:cubicBezTo>
                  <a:pt x="6087" y="1535"/>
                  <a:pt x="6082" y="1569"/>
                  <a:pt x="6082" y="1606"/>
                </a:cubicBezTo>
                <a:lnTo>
                  <a:pt x="6082" y="1878"/>
                </a:lnTo>
                <a:lnTo>
                  <a:pt x="5994" y="1878"/>
                </a:lnTo>
                <a:close/>
                <a:moveTo>
                  <a:pt x="6666" y="1814"/>
                </a:moveTo>
                <a:cubicBezTo>
                  <a:pt x="6634" y="1841"/>
                  <a:pt x="6603" y="1861"/>
                  <a:pt x="6572" y="1873"/>
                </a:cubicBezTo>
                <a:cubicBezTo>
                  <a:pt x="6542" y="1884"/>
                  <a:pt x="6510" y="1890"/>
                  <a:pt x="6476" y="1890"/>
                </a:cubicBezTo>
                <a:cubicBezTo>
                  <a:pt x="6419" y="1890"/>
                  <a:pt x="6375" y="1876"/>
                  <a:pt x="6344" y="1848"/>
                </a:cubicBezTo>
                <a:cubicBezTo>
                  <a:pt x="6313" y="1820"/>
                  <a:pt x="6298" y="1784"/>
                  <a:pt x="6298" y="1741"/>
                </a:cubicBezTo>
                <a:cubicBezTo>
                  <a:pt x="6298" y="1716"/>
                  <a:pt x="6304" y="1693"/>
                  <a:pt x="6316" y="1672"/>
                </a:cubicBezTo>
                <a:cubicBezTo>
                  <a:pt x="6327" y="1651"/>
                  <a:pt x="6342" y="1634"/>
                  <a:pt x="6361" y="1621"/>
                </a:cubicBezTo>
                <a:cubicBezTo>
                  <a:pt x="6380" y="1608"/>
                  <a:pt x="6401" y="1599"/>
                  <a:pt x="6424" y="1592"/>
                </a:cubicBezTo>
                <a:cubicBezTo>
                  <a:pt x="6441" y="1587"/>
                  <a:pt x="6467" y="1583"/>
                  <a:pt x="6502" y="1579"/>
                </a:cubicBezTo>
                <a:cubicBezTo>
                  <a:pt x="6573" y="1570"/>
                  <a:pt x="6626" y="1560"/>
                  <a:pt x="6659" y="1549"/>
                </a:cubicBezTo>
                <a:cubicBezTo>
                  <a:pt x="6660" y="1537"/>
                  <a:pt x="6660" y="1529"/>
                  <a:pt x="6660" y="1526"/>
                </a:cubicBezTo>
                <a:cubicBezTo>
                  <a:pt x="6660" y="1490"/>
                  <a:pt x="6652" y="1465"/>
                  <a:pt x="6635" y="1450"/>
                </a:cubicBezTo>
                <a:cubicBezTo>
                  <a:pt x="6612" y="1430"/>
                  <a:pt x="6579" y="1420"/>
                  <a:pt x="6535" y="1420"/>
                </a:cubicBezTo>
                <a:cubicBezTo>
                  <a:pt x="6494" y="1420"/>
                  <a:pt x="6463" y="1427"/>
                  <a:pt x="6443" y="1442"/>
                </a:cubicBezTo>
                <a:cubicBezTo>
                  <a:pt x="6424" y="1457"/>
                  <a:pt x="6409" y="1482"/>
                  <a:pt x="6399" y="1519"/>
                </a:cubicBezTo>
                <a:lnTo>
                  <a:pt x="6313" y="1507"/>
                </a:lnTo>
                <a:cubicBezTo>
                  <a:pt x="6321" y="1470"/>
                  <a:pt x="6334" y="1441"/>
                  <a:pt x="6352" y="1418"/>
                </a:cubicBezTo>
                <a:cubicBezTo>
                  <a:pt x="6370" y="1395"/>
                  <a:pt x="6396" y="1378"/>
                  <a:pt x="6430" y="1366"/>
                </a:cubicBezTo>
                <a:cubicBezTo>
                  <a:pt x="6463" y="1354"/>
                  <a:pt x="6502" y="1348"/>
                  <a:pt x="6547" y="1348"/>
                </a:cubicBezTo>
                <a:cubicBezTo>
                  <a:pt x="6592" y="1348"/>
                  <a:pt x="6628" y="1353"/>
                  <a:pt x="6655" y="1363"/>
                </a:cubicBezTo>
                <a:cubicBezTo>
                  <a:pt x="6683" y="1374"/>
                  <a:pt x="6703" y="1387"/>
                  <a:pt x="6716" y="1403"/>
                </a:cubicBezTo>
                <a:cubicBezTo>
                  <a:pt x="6729" y="1418"/>
                  <a:pt x="6739" y="1438"/>
                  <a:pt x="6744" y="1462"/>
                </a:cubicBezTo>
                <a:cubicBezTo>
                  <a:pt x="6747" y="1477"/>
                  <a:pt x="6748" y="1504"/>
                  <a:pt x="6748" y="1543"/>
                </a:cubicBezTo>
                <a:lnTo>
                  <a:pt x="6748" y="1661"/>
                </a:lnTo>
                <a:cubicBezTo>
                  <a:pt x="6748" y="1742"/>
                  <a:pt x="6750" y="1794"/>
                  <a:pt x="6754" y="1816"/>
                </a:cubicBezTo>
                <a:cubicBezTo>
                  <a:pt x="6757" y="1837"/>
                  <a:pt x="6765" y="1858"/>
                  <a:pt x="6776" y="1878"/>
                </a:cubicBezTo>
                <a:lnTo>
                  <a:pt x="6684" y="1878"/>
                </a:lnTo>
                <a:cubicBezTo>
                  <a:pt x="6675" y="1860"/>
                  <a:pt x="6669" y="1839"/>
                  <a:pt x="6666" y="1814"/>
                </a:cubicBezTo>
                <a:close/>
                <a:moveTo>
                  <a:pt x="6659" y="1618"/>
                </a:moveTo>
                <a:cubicBezTo>
                  <a:pt x="6627" y="1631"/>
                  <a:pt x="6579" y="1642"/>
                  <a:pt x="6516" y="1651"/>
                </a:cubicBezTo>
                <a:cubicBezTo>
                  <a:pt x="6479" y="1656"/>
                  <a:pt x="6454" y="1662"/>
                  <a:pt x="6439" y="1668"/>
                </a:cubicBezTo>
                <a:cubicBezTo>
                  <a:pt x="6424" y="1675"/>
                  <a:pt x="6412" y="1684"/>
                  <a:pt x="6404" y="1697"/>
                </a:cubicBezTo>
                <a:cubicBezTo>
                  <a:pt x="6396" y="1710"/>
                  <a:pt x="6392" y="1724"/>
                  <a:pt x="6392" y="1739"/>
                </a:cubicBezTo>
                <a:cubicBezTo>
                  <a:pt x="6392" y="1762"/>
                  <a:pt x="6401" y="1782"/>
                  <a:pt x="6419" y="1797"/>
                </a:cubicBezTo>
                <a:cubicBezTo>
                  <a:pt x="6436" y="1813"/>
                  <a:pt x="6462" y="1821"/>
                  <a:pt x="6497" y="1821"/>
                </a:cubicBezTo>
                <a:cubicBezTo>
                  <a:pt x="6530" y="1821"/>
                  <a:pt x="6560" y="1814"/>
                  <a:pt x="6587" y="1799"/>
                </a:cubicBezTo>
                <a:cubicBezTo>
                  <a:pt x="6613" y="1784"/>
                  <a:pt x="6632" y="1763"/>
                  <a:pt x="6645" y="1738"/>
                </a:cubicBezTo>
                <a:cubicBezTo>
                  <a:pt x="6654" y="1718"/>
                  <a:pt x="6659" y="1689"/>
                  <a:pt x="6659" y="1650"/>
                </a:cubicBezTo>
                <a:lnTo>
                  <a:pt x="6659" y="1618"/>
                </a:lnTo>
                <a:close/>
                <a:moveTo>
                  <a:pt x="6884" y="1878"/>
                </a:moveTo>
                <a:lnTo>
                  <a:pt x="6884" y="1359"/>
                </a:lnTo>
                <a:lnTo>
                  <a:pt x="6963" y="1359"/>
                </a:lnTo>
                <a:lnTo>
                  <a:pt x="6963" y="1432"/>
                </a:lnTo>
                <a:cubicBezTo>
                  <a:pt x="6979" y="1407"/>
                  <a:pt x="7001" y="1386"/>
                  <a:pt x="7028" y="1371"/>
                </a:cubicBezTo>
                <a:cubicBezTo>
                  <a:pt x="7055" y="1356"/>
                  <a:pt x="7085" y="1348"/>
                  <a:pt x="7120" y="1348"/>
                </a:cubicBezTo>
                <a:cubicBezTo>
                  <a:pt x="7159" y="1348"/>
                  <a:pt x="7190" y="1356"/>
                  <a:pt x="7215" y="1372"/>
                </a:cubicBezTo>
                <a:cubicBezTo>
                  <a:pt x="7239" y="1387"/>
                  <a:pt x="7256" y="1409"/>
                  <a:pt x="7267" y="1438"/>
                </a:cubicBezTo>
                <a:cubicBezTo>
                  <a:pt x="7308" y="1378"/>
                  <a:pt x="7361" y="1348"/>
                  <a:pt x="7427" y="1348"/>
                </a:cubicBezTo>
                <a:cubicBezTo>
                  <a:pt x="7478" y="1348"/>
                  <a:pt x="7518" y="1362"/>
                  <a:pt x="7545" y="1390"/>
                </a:cubicBezTo>
                <a:cubicBezTo>
                  <a:pt x="7573" y="1419"/>
                  <a:pt x="7587" y="1463"/>
                  <a:pt x="7587" y="1522"/>
                </a:cubicBezTo>
                <a:lnTo>
                  <a:pt x="7587" y="1878"/>
                </a:lnTo>
                <a:lnTo>
                  <a:pt x="7500" y="1878"/>
                </a:lnTo>
                <a:lnTo>
                  <a:pt x="7500" y="1551"/>
                </a:lnTo>
                <a:cubicBezTo>
                  <a:pt x="7500" y="1516"/>
                  <a:pt x="7497" y="1491"/>
                  <a:pt x="7491" y="1475"/>
                </a:cubicBezTo>
                <a:cubicBezTo>
                  <a:pt x="7485" y="1460"/>
                  <a:pt x="7475" y="1447"/>
                  <a:pt x="7460" y="1438"/>
                </a:cubicBezTo>
                <a:cubicBezTo>
                  <a:pt x="7445" y="1429"/>
                  <a:pt x="7427" y="1424"/>
                  <a:pt x="7407" y="1424"/>
                </a:cubicBezTo>
                <a:cubicBezTo>
                  <a:pt x="7371" y="1424"/>
                  <a:pt x="7341" y="1436"/>
                  <a:pt x="7316" y="1460"/>
                </a:cubicBezTo>
                <a:cubicBezTo>
                  <a:pt x="7292" y="1485"/>
                  <a:pt x="7280" y="1524"/>
                  <a:pt x="7280" y="1577"/>
                </a:cubicBezTo>
                <a:lnTo>
                  <a:pt x="7280" y="1878"/>
                </a:lnTo>
                <a:lnTo>
                  <a:pt x="7192" y="1878"/>
                </a:lnTo>
                <a:lnTo>
                  <a:pt x="7192" y="1541"/>
                </a:lnTo>
                <a:cubicBezTo>
                  <a:pt x="7192" y="1502"/>
                  <a:pt x="7185" y="1472"/>
                  <a:pt x="7171" y="1453"/>
                </a:cubicBezTo>
                <a:cubicBezTo>
                  <a:pt x="7156" y="1434"/>
                  <a:pt x="7133" y="1424"/>
                  <a:pt x="7101" y="1424"/>
                </a:cubicBezTo>
                <a:cubicBezTo>
                  <a:pt x="7076" y="1424"/>
                  <a:pt x="7053" y="1430"/>
                  <a:pt x="7032" y="1443"/>
                </a:cubicBezTo>
                <a:cubicBezTo>
                  <a:pt x="7011" y="1456"/>
                  <a:pt x="6995" y="1475"/>
                  <a:pt x="6986" y="1500"/>
                </a:cubicBezTo>
                <a:cubicBezTo>
                  <a:pt x="6977" y="1525"/>
                  <a:pt x="6972" y="1562"/>
                  <a:pt x="6972" y="1609"/>
                </a:cubicBezTo>
                <a:lnTo>
                  <a:pt x="6972" y="1878"/>
                </a:lnTo>
                <a:lnTo>
                  <a:pt x="6884" y="1878"/>
                </a:lnTo>
                <a:close/>
                <a:moveTo>
                  <a:pt x="7928" y="1878"/>
                </a:moveTo>
                <a:lnTo>
                  <a:pt x="8203" y="1162"/>
                </a:lnTo>
                <a:lnTo>
                  <a:pt x="8305" y="1162"/>
                </a:lnTo>
                <a:lnTo>
                  <a:pt x="8598" y="1878"/>
                </a:lnTo>
                <a:lnTo>
                  <a:pt x="8490" y="1878"/>
                </a:lnTo>
                <a:lnTo>
                  <a:pt x="8406" y="1661"/>
                </a:lnTo>
                <a:lnTo>
                  <a:pt x="8107" y="1661"/>
                </a:lnTo>
                <a:lnTo>
                  <a:pt x="8028" y="1878"/>
                </a:lnTo>
                <a:lnTo>
                  <a:pt x="7928" y="1878"/>
                </a:lnTo>
                <a:close/>
                <a:moveTo>
                  <a:pt x="8134" y="1584"/>
                </a:moveTo>
                <a:lnTo>
                  <a:pt x="8377" y="1584"/>
                </a:lnTo>
                <a:lnTo>
                  <a:pt x="8302" y="1386"/>
                </a:lnTo>
                <a:cubicBezTo>
                  <a:pt x="8279" y="1325"/>
                  <a:pt x="8262" y="1276"/>
                  <a:pt x="8251" y="1237"/>
                </a:cubicBezTo>
                <a:cubicBezTo>
                  <a:pt x="8242" y="1283"/>
                  <a:pt x="8230" y="1329"/>
                  <a:pt x="8213" y="1374"/>
                </a:cubicBezTo>
                <a:lnTo>
                  <a:pt x="8134" y="1584"/>
                </a:lnTo>
                <a:close/>
                <a:moveTo>
                  <a:pt x="8661" y="1878"/>
                </a:moveTo>
                <a:lnTo>
                  <a:pt x="8661" y="1359"/>
                </a:lnTo>
                <a:lnTo>
                  <a:pt x="8740" y="1359"/>
                </a:lnTo>
                <a:lnTo>
                  <a:pt x="8740" y="1438"/>
                </a:lnTo>
                <a:cubicBezTo>
                  <a:pt x="8760" y="1401"/>
                  <a:pt x="8779" y="1377"/>
                  <a:pt x="8796" y="1365"/>
                </a:cubicBezTo>
                <a:cubicBezTo>
                  <a:pt x="8813" y="1354"/>
                  <a:pt x="8832" y="1348"/>
                  <a:pt x="8853" y="1348"/>
                </a:cubicBezTo>
                <a:cubicBezTo>
                  <a:pt x="8882" y="1348"/>
                  <a:pt x="8912" y="1357"/>
                  <a:pt x="8943" y="1376"/>
                </a:cubicBezTo>
                <a:lnTo>
                  <a:pt x="8913" y="1458"/>
                </a:lnTo>
                <a:cubicBezTo>
                  <a:pt x="8891" y="1445"/>
                  <a:pt x="8869" y="1438"/>
                  <a:pt x="8848" y="1438"/>
                </a:cubicBezTo>
                <a:cubicBezTo>
                  <a:pt x="8829" y="1438"/>
                  <a:pt x="8811" y="1444"/>
                  <a:pt x="8796" y="1456"/>
                </a:cubicBezTo>
                <a:cubicBezTo>
                  <a:pt x="8781" y="1467"/>
                  <a:pt x="8770" y="1483"/>
                  <a:pt x="8764" y="1504"/>
                </a:cubicBezTo>
                <a:cubicBezTo>
                  <a:pt x="8754" y="1535"/>
                  <a:pt x="8749" y="1569"/>
                  <a:pt x="8749" y="1606"/>
                </a:cubicBezTo>
                <a:lnTo>
                  <a:pt x="8749" y="1878"/>
                </a:lnTo>
                <a:lnTo>
                  <a:pt x="8661" y="1878"/>
                </a:lnTo>
                <a:close/>
                <a:moveTo>
                  <a:pt x="9350" y="1711"/>
                </a:moveTo>
                <a:lnTo>
                  <a:pt x="9441" y="1722"/>
                </a:lnTo>
                <a:cubicBezTo>
                  <a:pt x="9426" y="1775"/>
                  <a:pt x="9400" y="1817"/>
                  <a:pt x="9361" y="1846"/>
                </a:cubicBezTo>
                <a:cubicBezTo>
                  <a:pt x="9322" y="1875"/>
                  <a:pt x="9273" y="1890"/>
                  <a:pt x="9213" y="1890"/>
                </a:cubicBezTo>
                <a:cubicBezTo>
                  <a:pt x="9137" y="1890"/>
                  <a:pt x="9077" y="1867"/>
                  <a:pt x="9032" y="1820"/>
                </a:cubicBezTo>
                <a:cubicBezTo>
                  <a:pt x="8988" y="1773"/>
                  <a:pt x="8966" y="1708"/>
                  <a:pt x="8966" y="1623"/>
                </a:cubicBezTo>
                <a:cubicBezTo>
                  <a:pt x="8966" y="1536"/>
                  <a:pt x="8988" y="1468"/>
                  <a:pt x="9033" y="1420"/>
                </a:cubicBezTo>
                <a:cubicBezTo>
                  <a:pt x="9078" y="1372"/>
                  <a:pt x="9137" y="1348"/>
                  <a:pt x="9208" y="1348"/>
                </a:cubicBezTo>
                <a:cubicBezTo>
                  <a:pt x="9277" y="1348"/>
                  <a:pt x="9334" y="1371"/>
                  <a:pt x="9378" y="1418"/>
                </a:cubicBezTo>
                <a:cubicBezTo>
                  <a:pt x="9422" y="1465"/>
                  <a:pt x="9444" y="1532"/>
                  <a:pt x="9444" y="1618"/>
                </a:cubicBezTo>
                <a:cubicBezTo>
                  <a:pt x="9444" y="1623"/>
                  <a:pt x="9444" y="1630"/>
                  <a:pt x="9443" y="1641"/>
                </a:cubicBezTo>
                <a:lnTo>
                  <a:pt x="9057" y="1641"/>
                </a:lnTo>
                <a:cubicBezTo>
                  <a:pt x="9060" y="1698"/>
                  <a:pt x="9076" y="1742"/>
                  <a:pt x="9105" y="1772"/>
                </a:cubicBezTo>
                <a:cubicBezTo>
                  <a:pt x="9134" y="1802"/>
                  <a:pt x="9170" y="1817"/>
                  <a:pt x="9213" y="1817"/>
                </a:cubicBezTo>
                <a:cubicBezTo>
                  <a:pt x="9246" y="1817"/>
                  <a:pt x="9273" y="1809"/>
                  <a:pt x="9296" y="1792"/>
                </a:cubicBezTo>
                <a:cubicBezTo>
                  <a:pt x="9319" y="1775"/>
                  <a:pt x="9337" y="1748"/>
                  <a:pt x="9350" y="1711"/>
                </a:cubicBezTo>
                <a:close/>
                <a:moveTo>
                  <a:pt x="9062" y="1569"/>
                </a:moveTo>
                <a:lnTo>
                  <a:pt x="9351" y="1569"/>
                </a:lnTo>
                <a:cubicBezTo>
                  <a:pt x="9347" y="1525"/>
                  <a:pt x="9336" y="1492"/>
                  <a:pt x="9318" y="1471"/>
                </a:cubicBezTo>
                <a:cubicBezTo>
                  <a:pt x="9290" y="1437"/>
                  <a:pt x="9254" y="1420"/>
                  <a:pt x="9209" y="1420"/>
                </a:cubicBezTo>
                <a:cubicBezTo>
                  <a:pt x="9168" y="1420"/>
                  <a:pt x="9134" y="1433"/>
                  <a:pt x="9107" y="1460"/>
                </a:cubicBezTo>
                <a:cubicBezTo>
                  <a:pt x="9080" y="1487"/>
                  <a:pt x="9065" y="1524"/>
                  <a:pt x="9062" y="1569"/>
                </a:cubicBezTo>
                <a:close/>
                <a:moveTo>
                  <a:pt x="9890" y="1814"/>
                </a:moveTo>
                <a:cubicBezTo>
                  <a:pt x="9857" y="1841"/>
                  <a:pt x="9826" y="1861"/>
                  <a:pt x="9796" y="1873"/>
                </a:cubicBezTo>
                <a:cubicBezTo>
                  <a:pt x="9765" y="1884"/>
                  <a:pt x="9733" y="1890"/>
                  <a:pt x="9699" y="1890"/>
                </a:cubicBezTo>
                <a:cubicBezTo>
                  <a:pt x="9642" y="1890"/>
                  <a:pt x="9598" y="1876"/>
                  <a:pt x="9567" y="1848"/>
                </a:cubicBezTo>
                <a:cubicBezTo>
                  <a:pt x="9536" y="1820"/>
                  <a:pt x="9521" y="1784"/>
                  <a:pt x="9521" y="1741"/>
                </a:cubicBezTo>
                <a:cubicBezTo>
                  <a:pt x="9521" y="1716"/>
                  <a:pt x="9527" y="1693"/>
                  <a:pt x="9539" y="1672"/>
                </a:cubicBezTo>
                <a:cubicBezTo>
                  <a:pt x="9550" y="1651"/>
                  <a:pt x="9565" y="1634"/>
                  <a:pt x="9584" y="1621"/>
                </a:cubicBezTo>
                <a:cubicBezTo>
                  <a:pt x="9603" y="1608"/>
                  <a:pt x="9624" y="1599"/>
                  <a:pt x="9647" y="1592"/>
                </a:cubicBezTo>
                <a:cubicBezTo>
                  <a:pt x="9664" y="1587"/>
                  <a:pt x="9691" y="1583"/>
                  <a:pt x="9726" y="1579"/>
                </a:cubicBezTo>
                <a:cubicBezTo>
                  <a:pt x="9797" y="1570"/>
                  <a:pt x="9849" y="1560"/>
                  <a:pt x="9882" y="1549"/>
                </a:cubicBezTo>
                <a:cubicBezTo>
                  <a:pt x="9883" y="1537"/>
                  <a:pt x="9883" y="1529"/>
                  <a:pt x="9883" y="1526"/>
                </a:cubicBezTo>
                <a:cubicBezTo>
                  <a:pt x="9883" y="1490"/>
                  <a:pt x="9875" y="1465"/>
                  <a:pt x="9858" y="1450"/>
                </a:cubicBezTo>
                <a:cubicBezTo>
                  <a:pt x="9835" y="1430"/>
                  <a:pt x="9802" y="1420"/>
                  <a:pt x="9758" y="1420"/>
                </a:cubicBezTo>
                <a:cubicBezTo>
                  <a:pt x="9717" y="1420"/>
                  <a:pt x="9686" y="1427"/>
                  <a:pt x="9666" y="1442"/>
                </a:cubicBezTo>
                <a:cubicBezTo>
                  <a:pt x="9647" y="1457"/>
                  <a:pt x="9632" y="1482"/>
                  <a:pt x="9623" y="1519"/>
                </a:cubicBezTo>
                <a:lnTo>
                  <a:pt x="9537" y="1507"/>
                </a:lnTo>
                <a:cubicBezTo>
                  <a:pt x="9544" y="1470"/>
                  <a:pt x="9557" y="1441"/>
                  <a:pt x="9575" y="1418"/>
                </a:cubicBezTo>
                <a:cubicBezTo>
                  <a:pt x="9593" y="1395"/>
                  <a:pt x="9619" y="1378"/>
                  <a:pt x="9653" y="1366"/>
                </a:cubicBezTo>
                <a:cubicBezTo>
                  <a:pt x="9687" y="1354"/>
                  <a:pt x="9726" y="1348"/>
                  <a:pt x="9770" y="1348"/>
                </a:cubicBezTo>
                <a:cubicBezTo>
                  <a:pt x="9815" y="1348"/>
                  <a:pt x="9851" y="1353"/>
                  <a:pt x="9878" y="1363"/>
                </a:cubicBezTo>
                <a:cubicBezTo>
                  <a:pt x="9906" y="1374"/>
                  <a:pt x="9926" y="1387"/>
                  <a:pt x="9939" y="1403"/>
                </a:cubicBezTo>
                <a:cubicBezTo>
                  <a:pt x="9952" y="1418"/>
                  <a:pt x="9962" y="1438"/>
                  <a:pt x="9967" y="1462"/>
                </a:cubicBezTo>
                <a:cubicBezTo>
                  <a:pt x="9970" y="1477"/>
                  <a:pt x="9971" y="1504"/>
                  <a:pt x="9971" y="1543"/>
                </a:cubicBezTo>
                <a:lnTo>
                  <a:pt x="9971" y="1661"/>
                </a:lnTo>
                <a:cubicBezTo>
                  <a:pt x="9971" y="1742"/>
                  <a:pt x="9973" y="1794"/>
                  <a:pt x="9977" y="1816"/>
                </a:cubicBezTo>
                <a:cubicBezTo>
                  <a:pt x="9980" y="1837"/>
                  <a:pt x="9988" y="1858"/>
                  <a:pt x="9999" y="1878"/>
                </a:cubicBezTo>
                <a:lnTo>
                  <a:pt x="9907" y="1878"/>
                </a:lnTo>
                <a:cubicBezTo>
                  <a:pt x="9898" y="1860"/>
                  <a:pt x="9893" y="1839"/>
                  <a:pt x="9890" y="1814"/>
                </a:cubicBezTo>
                <a:close/>
                <a:moveTo>
                  <a:pt x="9882" y="1618"/>
                </a:moveTo>
                <a:cubicBezTo>
                  <a:pt x="9850" y="1631"/>
                  <a:pt x="9802" y="1642"/>
                  <a:pt x="9739" y="1651"/>
                </a:cubicBezTo>
                <a:cubicBezTo>
                  <a:pt x="9703" y="1656"/>
                  <a:pt x="9677" y="1662"/>
                  <a:pt x="9662" y="1668"/>
                </a:cubicBezTo>
                <a:cubicBezTo>
                  <a:pt x="9647" y="1675"/>
                  <a:pt x="9636" y="1684"/>
                  <a:pt x="9627" y="1697"/>
                </a:cubicBezTo>
                <a:cubicBezTo>
                  <a:pt x="9619" y="1710"/>
                  <a:pt x="9615" y="1724"/>
                  <a:pt x="9615" y="1739"/>
                </a:cubicBezTo>
                <a:cubicBezTo>
                  <a:pt x="9615" y="1762"/>
                  <a:pt x="9624" y="1782"/>
                  <a:pt x="9642" y="1797"/>
                </a:cubicBezTo>
                <a:cubicBezTo>
                  <a:pt x="9659" y="1813"/>
                  <a:pt x="9685" y="1821"/>
                  <a:pt x="9720" y="1821"/>
                </a:cubicBezTo>
                <a:cubicBezTo>
                  <a:pt x="9753" y="1821"/>
                  <a:pt x="9783" y="1814"/>
                  <a:pt x="9810" y="1799"/>
                </a:cubicBezTo>
                <a:cubicBezTo>
                  <a:pt x="9837" y="1784"/>
                  <a:pt x="9856" y="1763"/>
                  <a:pt x="9868" y="1738"/>
                </a:cubicBezTo>
                <a:cubicBezTo>
                  <a:pt x="9877" y="1718"/>
                  <a:pt x="9882" y="1689"/>
                  <a:pt x="9882" y="1650"/>
                </a:cubicBezTo>
                <a:lnTo>
                  <a:pt x="9882" y="1618"/>
                </a:lnTo>
                <a:close/>
              </a:path>
            </a:pathLst>
          </a:custGeom>
          <a:solidFill>
            <a:srgbClr val="FF0000"/>
          </a:solidFill>
          <a:ln w="19050">
            <a:solidFill>
              <a:srgbClr val="FF0000"/>
            </a:solidFill>
            <a:round/>
            <a:headEnd/>
            <a:tailEnd/>
          </a:ln>
        </p:spPr>
        <p:txBody>
          <a:bodyPr>
            <a:prstTxWarp prst="textNoShape">
              <a:avLst/>
            </a:prstTxWarp>
          </a:bodyPr>
          <a:lstStyle/>
          <a:p>
            <a:endParaRPr lang="en-US"/>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hape 358"/>
          <p:cNvSpPr>
            <a:spLocks noGrp="1"/>
          </p:cNvSpPr>
          <p:nvPr>
            <p:ph type="ctrTitle" idx="4294967295"/>
          </p:nvPr>
        </p:nvSpPr>
        <p:spPr>
          <a:xfrm>
            <a:off x="685800" y="1733550"/>
            <a:ext cx="7772400" cy="2246313"/>
          </a:xfrm>
        </p:spPr>
        <p:txBody>
          <a:bodyPr lIns="91425" tIns="91425" rIns="91425" bIns="91425" anchor="b">
            <a:spAutoFit/>
          </a:bodyPr>
          <a:lstStyle/>
          <a:p>
            <a:pPr eaLnBrk="1" hangingPunct="1"/>
            <a:r>
              <a:rPr lang="en-US"/>
              <a:t>Research the Library</a:t>
            </a:r>
          </a:p>
        </p:txBody>
      </p:sp>
      <p:grpSp>
        <p:nvGrpSpPr>
          <p:cNvPr id="81922" name="Shape 359"/>
          <p:cNvGrpSpPr>
            <a:grpSpLocks/>
          </p:cNvGrpSpPr>
          <p:nvPr/>
        </p:nvGrpSpPr>
        <p:grpSpPr bwMode="auto">
          <a:xfrm>
            <a:off x="0" y="-1193800"/>
            <a:ext cx="4692650" cy="5805488"/>
            <a:chOff x="81428" y="-145355"/>
            <a:chExt cx="4143386" cy="5129097"/>
          </a:xfrm>
        </p:grpSpPr>
        <p:sp>
          <p:nvSpPr>
            <p:cNvPr id="81930" name="Shape 360"/>
            <p:cNvSpPr>
              <a:spLocks noChangeArrowheads="1"/>
            </p:cNvSpPr>
            <p:nvPr/>
          </p:nvSpPr>
          <p:spPr bwMode="auto">
            <a:xfrm>
              <a:off x="81428" y="-145355"/>
              <a:ext cx="4143386" cy="5129097"/>
            </a:xfrm>
            <a:prstGeom prst="rect">
              <a:avLst/>
            </a:prstGeom>
            <a:blipFill dpi="0" rotWithShape="1">
              <a:blip r:embed="rId3" cstate="print"/>
              <a:srcRect/>
              <a:stretch>
                <a:fillRect/>
              </a:stretch>
            </a:blipFill>
            <a:ln w="9525">
              <a:noFill/>
              <a:miter lim="800000"/>
              <a:headEnd/>
              <a:tailEnd/>
            </a:ln>
          </p:spPr>
          <p:txBody>
            <a:bodyPr>
              <a:prstTxWarp prst="textNoShape">
                <a:avLst/>
              </a:prstTxWarp>
            </a:bodyPr>
            <a:lstStyle/>
            <a:p>
              <a:endParaRPr lang="en-US"/>
            </a:p>
          </p:txBody>
        </p:sp>
        <p:sp>
          <p:nvSpPr>
            <p:cNvPr id="81931" name="Shape 361"/>
            <p:cNvSpPr txBox="1">
              <a:spLocks noChangeArrowheads="1"/>
            </p:cNvSpPr>
            <p:nvPr/>
          </p:nvSpPr>
          <p:spPr bwMode="auto">
            <a:xfrm>
              <a:off x="81428" y="3548941"/>
              <a:ext cx="4000414" cy="270691"/>
            </a:xfrm>
            <a:prstGeom prst="rect">
              <a:avLst/>
            </a:prstGeom>
            <a:noFill/>
            <a:ln w="9525">
              <a:noFill/>
              <a:miter lim="800000"/>
              <a:headEnd/>
              <a:tailEnd/>
            </a:ln>
          </p:spPr>
          <p:txBody>
            <a:bodyPr lIns="91425" tIns="91425" rIns="91425" bIns="91425">
              <a:prstTxWarp prst="textNoShape">
                <a:avLst/>
              </a:prstTxWarp>
              <a:spAutoFit/>
            </a:bodyPr>
            <a:lstStyle/>
            <a:p>
              <a:r>
                <a:rPr lang="en-US" sz="800"/>
                <a:t>source: http://www.flickr.com/photos/shannonpatrick17/2394235624/</a:t>
              </a:r>
              <a:r>
                <a:rPr lang="en-US" sz="1800"/>
                <a:t> </a:t>
              </a:r>
            </a:p>
          </p:txBody>
        </p:sp>
      </p:grpSp>
      <p:grpSp>
        <p:nvGrpSpPr>
          <p:cNvPr id="81923" name="Shape 362"/>
          <p:cNvGrpSpPr>
            <a:grpSpLocks/>
          </p:cNvGrpSpPr>
          <p:nvPr/>
        </p:nvGrpSpPr>
        <p:grpSpPr bwMode="auto">
          <a:xfrm>
            <a:off x="0" y="3514725"/>
            <a:ext cx="4365625" cy="3368675"/>
            <a:chOff x="2330138" y="4138494"/>
            <a:chExt cx="4483723" cy="3504493"/>
          </a:xfrm>
        </p:grpSpPr>
        <p:sp>
          <p:nvSpPr>
            <p:cNvPr id="81928" name="Shape 363"/>
            <p:cNvSpPr>
              <a:spLocks noChangeArrowheads="1"/>
            </p:cNvSpPr>
            <p:nvPr/>
          </p:nvSpPr>
          <p:spPr bwMode="auto">
            <a:xfrm>
              <a:off x="2330138" y="4138494"/>
              <a:ext cx="4483723" cy="3504493"/>
            </a:xfrm>
            <a:prstGeom prst="rect">
              <a:avLst/>
            </a:prstGeom>
            <a:blipFill dpi="0" rotWithShape="1">
              <a:blip r:embed="rId4" cstate="print"/>
              <a:srcRect/>
              <a:stretch>
                <a:fillRect/>
              </a:stretch>
            </a:blipFill>
            <a:ln w="9525">
              <a:noFill/>
              <a:miter lim="800000"/>
              <a:headEnd/>
              <a:tailEnd/>
            </a:ln>
          </p:spPr>
          <p:txBody>
            <a:bodyPr>
              <a:prstTxWarp prst="textNoShape">
                <a:avLst/>
              </a:prstTxWarp>
            </a:bodyPr>
            <a:lstStyle/>
            <a:p>
              <a:endParaRPr lang="en-US"/>
            </a:p>
          </p:txBody>
        </p:sp>
        <p:sp>
          <p:nvSpPr>
            <p:cNvPr id="81929" name="Shape 364"/>
            <p:cNvSpPr txBox="1">
              <a:spLocks noChangeArrowheads="1"/>
            </p:cNvSpPr>
            <p:nvPr/>
          </p:nvSpPr>
          <p:spPr bwMode="auto">
            <a:xfrm>
              <a:off x="2351334" y="7150839"/>
              <a:ext cx="4441331" cy="318740"/>
            </a:xfrm>
            <a:prstGeom prst="rect">
              <a:avLst/>
            </a:prstGeom>
            <a:noFill/>
            <a:ln w="9525">
              <a:noFill/>
              <a:miter lim="800000"/>
              <a:headEnd/>
              <a:tailEnd/>
            </a:ln>
          </p:spPr>
          <p:txBody>
            <a:bodyPr lIns="91425" tIns="91425" rIns="91425" bIns="91425">
              <a:prstTxWarp prst="textNoShape">
                <a:avLst/>
              </a:prstTxWarp>
              <a:spAutoFit/>
            </a:bodyPr>
            <a:lstStyle/>
            <a:p>
              <a:r>
                <a:rPr lang="en-US" sz="800"/>
                <a:t>source: http://www.flickr.com/photos/blacktulip/395220505/</a:t>
              </a:r>
            </a:p>
          </p:txBody>
        </p:sp>
      </p:grpSp>
      <p:sp>
        <p:nvSpPr>
          <p:cNvPr id="81924" name="Shape 365"/>
          <p:cNvSpPr>
            <a:spLocks noChangeArrowheads="1"/>
          </p:cNvSpPr>
          <p:nvPr/>
        </p:nvSpPr>
        <p:spPr bwMode="auto">
          <a:xfrm>
            <a:off x="4333875" y="-127000"/>
            <a:ext cx="4810125" cy="3609975"/>
          </a:xfrm>
          <a:prstGeom prst="rect">
            <a:avLst/>
          </a:prstGeom>
          <a:blipFill dpi="0" rotWithShape="1">
            <a:blip r:embed="rId5" cstate="print"/>
            <a:srcRect/>
            <a:stretch>
              <a:fillRect/>
            </a:stretch>
          </a:blipFill>
          <a:ln w="9525">
            <a:noFill/>
            <a:miter lim="800000"/>
            <a:headEnd/>
            <a:tailEnd/>
          </a:ln>
        </p:spPr>
        <p:txBody>
          <a:bodyPr>
            <a:prstTxWarp prst="textNoShape">
              <a:avLst/>
            </a:prstTxWarp>
          </a:bodyPr>
          <a:lstStyle/>
          <a:p>
            <a:endParaRPr lang="en-US"/>
          </a:p>
        </p:txBody>
      </p:sp>
      <p:sp>
        <p:nvSpPr>
          <p:cNvPr id="81925" name="Shape 366"/>
          <p:cNvSpPr txBox="1">
            <a:spLocks noChangeArrowheads="1"/>
          </p:cNvSpPr>
          <p:nvPr/>
        </p:nvSpPr>
        <p:spPr bwMode="auto">
          <a:xfrm>
            <a:off x="4343400" y="2743200"/>
            <a:ext cx="4351338" cy="306388"/>
          </a:xfrm>
          <a:prstGeom prst="rect">
            <a:avLst/>
          </a:prstGeom>
          <a:noFill/>
          <a:ln w="9525">
            <a:noFill/>
            <a:miter lim="800000"/>
            <a:headEnd/>
            <a:tailEnd/>
          </a:ln>
        </p:spPr>
        <p:txBody>
          <a:bodyPr lIns="91425" tIns="91425" rIns="91425" bIns="91425">
            <a:prstTxWarp prst="textNoShape">
              <a:avLst/>
            </a:prstTxWarp>
            <a:spAutoFit/>
          </a:bodyPr>
          <a:lstStyle/>
          <a:p>
            <a:r>
              <a:rPr lang="en-US" sz="800"/>
              <a:t>source: http://www.flickr.com/photos/kavo1/526353251/</a:t>
            </a:r>
          </a:p>
        </p:txBody>
      </p:sp>
      <p:sp>
        <p:nvSpPr>
          <p:cNvPr id="81926" name="Shape 367"/>
          <p:cNvSpPr>
            <a:spLocks noChangeArrowheads="1"/>
          </p:cNvSpPr>
          <p:nvPr/>
        </p:nvSpPr>
        <p:spPr bwMode="auto">
          <a:xfrm>
            <a:off x="4329113" y="3276600"/>
            <a:ext cx="4814887" cy="3587750"/>
          </a:xfrm>
          <a:prstGeom prst="rect">
            <a:avLst/>
          </a:prstGeom>
          <a:blipFill dpi="0" rotWithShape="1">
            <a:blip r:embed="rId6" cstate="print"/>
            <a:srcRect/>
            <a:stretch>
              <a:fillRect/>
            </a:stretch>
          </a:blipFill>
          <a:ln w="9525">
            <a:noFill/>
            <a:miter lim="800000"/>
            <a:headEnd/>
            <a:tailEnd/>
          </a:ln>
        </p:spPr>
        <p:txBody>
          <a:bodyPr>
            <a:prstTxWarp prst="textNoShape">
              <a:avLst/>
            </a:prstTxWarp>
          </a:bodyPr>
          <a:lstStyle/>
          <a:p>
            <a:endParaRPr lang="en-US"/>
          </a:p>
        </p:txBody>
      </p:sp>
      <p:sp>
        <p:nvSpPr>
          <p:cNvPr id="81927" name="Shape 368"/>
          <p:cNvSpPr txBox="1">
            <a:spLocks noChangeArrowheads="1"/>
          </p:cNvSpPr>
          <p:nvPr/>
        </p:nvSpPr>
        <p:spPr bwMode="auto">
          <a:xfrm>
            <a:off x="4365625" y="6467475"/>
            <a:ext cx="2998788" cy="306388"/>
          </a:xfrm>
          <a:prstGeom prst="rect">
            <a:avLst/>
          </a:prstGeom>
          <a:noFill/>
          <a:ln w="9525">
            <a:noFill/>
            <a:miter lim="800000"/>
            <a:headEnd/>
            <a:tailEnd/>
          </a:ln>
        </p:spPr>
        <p:txBody>
          <a:bodyPr lIns="91425" tIns="91425" rIns="91425" bIns="91425" anchor="ctr">
            <a:prstTxWarp prst="textNoShape">
              <a:avLst/>
            </a:prstTxWarp>
            <a:spAutoFit/>
          </a:bodyPr>
          <a:lstStyle/>
          <a:p>
            <a:pPr>
              <a:buClr>
                <a:srgbClr val="000000"/>
              </a:buClr>
              <a:buSzPct val="138000"/>
              <a:buFont typeface="Arial" pitchFamily="84" charset="0"/>
              <a:buNone/>
            </a:pPr>
            <a:r>
              <a:rPr lang="en-US" sz="800"/>
              <a:t>http://www.flickr.com/photos/wsl-libdev/3615593368/</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hape 378"/>
          <p:cNvSpPr txBox="1">
            <a:spLocks noChangeArrowheads="1"/>
          </p:cNvSpPr>
          <p:nvPr/>
        </p:nvSpPr>
        <p:spPr bwMode="auto">
          <a:xfrm>
            <a:off x="152400" y="2473325"/>
            <a:ext cx="8775700" cy="1830388"/>
          </a:xfrm>
          <a:prstGeom prst="rect">
            <a:avLst/>
          </a:prstGeom>
          <a:noFill/>
          <a:ln w="9525">
            <a:noFill/>
            <a:miter lim="800000"/>
            <a:headEnd/>
            <a:tailEnd/>
          </a:ln>
        </p:spPr>
        <p:txBody>
          <a:bodyPr lIns="91425" tIns="91425" rIns="91425" bIns="91425" anchor="ctr">
            <a:prstTxWarp prst="textNoShape">
              <a:avLst/>
            </a:prstTxWarp>
            <a:spAutoFit/>
          </a:bodyPr>
          <a:lstStyle/>
          <a:p>
            <a:r>
              <a:rPr lang="en-US" sz="3000"/>
              <a:t>"If you haven’t done any research, you are going to be written off.  You are a librarian."</a:t>
            </a:r>
          </a:p>
          <a:p>
            <a:endParaRPr lang="en-US" sz="1800"/>
          </a:p>
          <a:p>
            <a:pPr algn="r">
              <a:buClr>
                <a:srgbClr val="000000"/>
              </a:buClr>
              <a:buSzPct val="37000"/>
              <a:buFont typeface="Arial" pitchFamily="84" charset="0"/>
              <a:buNone/>
            </a:pPr>
            <a:r>
              <a:rPr lang="en-US" sz="3000" i="1"/>
              <a:t>- Retired Library Director</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ChangeArrowheads="1"/>
          </p:cNvSpPr>
          <p:nvPr/>
        </p:nvSpPr>
        <p:spPr bwMode="auto">
          <a:xfrm>
            <a:off x="4479925" y="3292475"/>
            <a:ext cx="184150" cy="274638"/>
          </a:xfrm>
          <a:prstGeom prst="rect">
            <a:avLst/>
          </a:prstGeom>
          <a:noFill/>
          <a:ln w="9525">
            <a:noFill/>
            <a:miter lim="800000"/>
            <a:headEnd/>
            <a:tailEnd/>
          </a:ln>
        </p:spPr>
        <p:txBody>
          <a:bodyPr wrap="none" tIns="0" bIns="0" anchor="ctr">
            <a:prstTxWarp prst="textNoShape">
              <a:avLst/>
            </a:prstTxWarp>
            <a:spAutoFit/>
          </a:bodyPr>
          <a:lstStyle/>
          <a:p>
            <a:pPr algn="ctr" eaLnBrk="0" hangingPunct="0"/>
            <a:endParaRPr lang="en-US" sz="1800"/>
          </a:p>
        </p:txBody>
      </p:sp>
      <p:sp>
        <p:nvSpPr>
          <p:cNvPr id="86018" name="Rectangle 3"/>
          <p:cNvSpPr>
            <a:spLocks noChangeArrowheads="1"/>
          </p:cNvSpPr>
          <p:nvPr/>
        </p:nvSpPr>
        <p:spPr bwMode="auto">
          <a:xfrm>
            <a:off x="4416425" y="3246438"/>
            <a:ext cx="311150" cy="366712"/>
          </a:xfrm>
          <a:prstGeom prst="rect">
            <a:avLst/>
          </a:prstGeom>
          <a:noFill/>
          <a:ln w="9525">
            <a:noFill/>
            <a:miter lim="800000"/>
            <a:headEnd/>
            <a:tailEnd/>
          </a:ln>
        </p:spPr>
        <p:txBody>
          <a:bodyPr wrap="none" anchor="ctr">
            <a:prstTxWarp prst="textNoShape">
              <a:avLst/>
            </a:prstTxWarp>
            <a:spAutoFit/>
          </a:bodyPr>
          <a:lstStyle/>
          <a:p>
            <a:r>
              <a:rPr lang="en-US" sz="1800"/>
              <a:t>  </a:t>
            </a:r>
          </a:p>
        </p:txBody>
      </p:sp>
      <p:sp>
        <p:nvSpPr>
          <p:cNvPr id="86019" name="Rectangle 4"/>
          <p:cNvSpPr>
            <a:spLocks noChangeArrowheads="1"/>
          </p:cNvSpPr>
          <p:nvPr/>
        </p:nvSpPr>
        <p:spPr bwMode="auto">
          <a:xfrm>
            <a:off x="4416425" y="3246438"/>
            <a:ext cx="311150" cy="366712"/>
          </a:xfrm>
          <a:prstGeom prst="rect">
            <a:avLst/>
          </a:prstGeom>
          <a:noFill/>
          <a:ln w="9525">
            <a:noFill/>
            <a:miter lim="800000"/>
            <a:headEnd/>
            <a:tailEnd/>
          </a:ln>
        </p:spPr>
        <p:txBody>
          <a:bodyPr wrap="none" anchor="ctr">
            <a:prstTxWarp prst="textNoShape">
              <a:avLst/>
            </a:prstTxWarp>
            <a:spAutoFit/>
          </a:bodyPr>
          <a:lstStyle/>
          <a:p>
            <a:r>
              <a:rPr lang="en-US" sz="1800"/>
              <a:t>  </a:t>
            </a:r>
          </a:p>
        </p:txBody>
      </p:sp>
      <p:pic>
        <p:nvPicPr>
          <p:cNvPr id="86020" name="Picture 5" descr="2389320345_70fff68f2f_o"/>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86021" name="Rectangle 7"/>
          <p:cNvSpPr>
            <a:spLocks noChangeArrowheads="1"/>
          </p:cNvSpPr>
          <p:nvPr/>
        </p:nvSpPr>
        <p:spPr bwMode="auto">
          <a:xfrm>
            <a:off x="0" y="685800"/>
            <a:ext cx="8229600" cy="914400"/>
          </a:xfrm>
          <a:prstGeom prst="rect">
            <a:avLst/>
          </a:prstGeom>
          <a:solidFill>
            <a:schemeClr val="tx2"/>
          </a:solidFill>
          <a:ln w="9525">
            <a:solidFill>
              <a:schemeClr val="tx1"/>
            </a:solidFill>
            <a:miter lim="800000"/>
            <a:headEnd/>
            <a:tailEnd/>
          </a:ln>
        </p:spPr>
        <p:txBody>
          <a:bodyPr wrap="none" anchor="ctr">
            <a:prstTxWarp prst="textNoShape">
              <a:avLst/>
            </a:prstTxWarp>
          </a:bodyPr>
          <a:lstStyle/>
          <a:p>
            <a:endParaRPr lang="en-US" sz="1800"/>
          </a:p>
        </p:txBody>
      </p:sp>
      <p:sp>
        <p:nvSpPr>
          <p:cNvPr id="86022" name="Text Box 6"/>
          <p:cNvSpPr txBox="1">
            <a:spLocks noChangeArrowheads="1"/>
          </p:cNvSpPr>
          <p:nvPr/>
        </p:nvSpPr>
        <p:spPr bwMode="auto">
          <a:xfrm>
            <a:off x="914400" y="776288"/>
            <a:ext cx="4572000" cy="823912"/>
          </a:xfrm>
          <a:prstGeom prst="rect">
            <a:avLst/>
          </a:prstGeom>
          <a:noFill/>
          <a:ln w="9525">
            <a:noFill/>
            <a:miter lim="800000"/>
            <a:headEnd/>
            <a:tailEnd/>
          </a:ln>
        </p:spPr>
        <p:txBody>
          <a:bodyPr>
            <a:prstTxWarp prst="textNoShape">
              <a:avLst/>
            </a:prstTxWarp>
            <a:spAutoFit/>
          </a:bodyPr>
          <a:lstStyle/>
          <a:p>
            <a:pPr>
              <a:spcBef>
                <a:spcPct val="50000"/>
              </a:spcBef>
            </a:pPr>
            <a:r>
              <a:rPr lang="en-US" sz="4800" b="1">
                <a:solidFill>
                  <a:schemeClr val="bg1"/>
                </a:solidFill>
              </a:rPr>
              <a:t>why?</a:t>
            </a:r>
          </a:p>
        </p:txBody>
      </p:sp>
      <p:sp>
        <p:nvSpPr>
          <p:cNvPr id="86023" name="Rectangle 12"/>
          <p:cNvSpPr>
            <a:spLocks noChangeArrowheads="1"/>
          </p:cNvSpPr>
          <p:nvPr/>
        </p:nvSpPr>
        <p:spPr bwMode="auto">
          <a:xfrm>
            <a:off x="2403475" y="6477000"/>
            <a:ext cx="4302125" cy="381000"/>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sz="1800"/>
          </a:p>
        </p:txBody>
      </p:sp>
      <p:sp>
        <p:nvSpPr>
          <p:cNvPr id="86024" name="Rectangle 13"/>
          <p:cNvSpPr>
            <a:spLocks noChangeArrowheads="1"/>
          </p:cNvSpPr>
          <p:nvPr/>
        </p:nvSpPr>
        <p:spPr bwMode="auto">
          <a:xfrm>
            <a:off x="2457450" y="6564313"/>
            <a:ext cx="4183063" cy="274637"/>
          </a:xfrm>
          <a:prstGeom prst="rect">
            <a:avLst/>
          </a:prstGeom>
          <a:noFill/>
          <a:ln w="9525">
            <a:noFill/>
            <a:miter lim="800000"/>
            <a:headEnd/>
            <a:tailEnd/>
          </a:ln>
        </p:spPr>
        <p:txBody>
          <a:bodyPr wrap="none">
            <a:prstTxWarp prst="textNoShape">
              <a:avLst/>
            </a:prstTxWarp>
            <a:spAutoFit/>
          </a:bodyPr>
          <a:lstStyle/>
          <a:p>
            <a:pPr>
              <a:spcBef>
                <a:spcPct val="30000"/>
              </a:spcBef>
            </a:pPr>
            <a:r>
              <a:rPr lang="en-US" sz="1200">
                <a:solidFill>
                  <a:schemeClr val="bg1"/>
                </a:solidFill>
              </a:rPr>
              <a:t>Source: http://www.flickr.com/photos/videolux/2389320345/</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5" descr="2468506922_cdeac5e211_o"/>
          <p:cNvPicPr>
            <a:picLocks noChangeAspect="1" noChangeArrowheads="1"/>
          </p:cNvPicPr>
          <p:nvPr/>
        </p:nvPicPr>
        <p:blipFill>
          <a:blip r:embed="rId3" cstate="print"/>
          <a:srcRect/>
          <a:stretch>
            <a:fillRect/>
          </a:stretch>
        </p:blipFill>
        <p:spPr bwMode="auto">
          <a:xfrm>
            <a:off x="0" y="-534988"/>
            <a:ext cx="9144000" cy="7454901"/>
          </a:xfrm>
          <a:prstGeom prst="rect">
            <a:avLst/>
          </a:prstGeom>
          <a:noFill/>
          <a:ln w="9525">
            <a:noFill/>
            <a:miter lim="800000"/>
            <a:headEnd/>
            <a:tailEnd/>
          </a:ln>
        </p:spPr>
      </p:pic>
      <p:sp>
        <p:nvSpPr>
          <p:cNvPr id="88066" name="Rectangle 6"/>
          <p:cNvSpPr>
            <a:spLocks noChangeArrowheads="1"/>
          </p:cNvSpPr>
          <p:nvPr/>
        </p:nvSpPr>
        <p:spPr bwMode="auto">
          <a:xfrm>
            <a:off x="2084388" y="6553200"/>
            <a:ext cx="4478337" cy="274638"/>
          </a:xfrm>
          <a:prstGeom prst="rect">
            <a:avLst/>
          </a:prstGeom>
          <a:noFill/>
          <a:ln w="9525">
            <a:noFill/>
            <a:miter lim="800000"/>
            <a:headEnd/>
            <a:tailEnd/>
          </a:ln>
        </p:spPr>
        <p:txBody>
          <a:bodyPr wrap="none">
            <a:prstTxWarp prst="textNoShape">
              <a:avLst/>
            </a:prstTxWarp>
            <a:spAutoFit/>
          </a:bodyPr>
          <a:lstStyle/>
          <a:p>
            <a:pPr>
              <a:spcBef>
                <a:spcPct val="30000"/>
              </a:spcBef>
            </a:pPr>
            <a:r>
              <a:rPr lang="en-US" sz="1200">
                <a:solidFill>
                  <a:schemeClr val="bg1"/>
                </a:solidFill>
              </a:rPr>
              <a:t>Source: http://www.flickr.com/photos/sybrenstuvel/2468506922/</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17" descr="4427395256_005d989da4"/>
          <p:cNvPicPr>
            <a:picLocks noChangeAspect="1" noChangeArrowheads="1"/>
          </p:cNvPicPr>
          <p:nvPr/>
        </p:nvPicPr>
        <p:blipFill>
          <a:blip r:embed="rId3" cstate="print"/>
          <a:srcRect/>
          <a:stretch>
            <a:fillRect/>
          </a:stretch>
        </p:blipFill>
        <p:spPr bwMode="auto">
          <a:xfrm>
            <a:off x="3657600" y="990600"/>
            <a:ext cx="4327525" cy="6477000"/>
          </a:xfrm>
          <a:prstGeom prst="rect">
            <a:avLst/>
          </a:prstGeom>
          <a:noFill/>
          <a:ln w="9525">
            <a:noFill/>
            <a:miter lim="800000"/>
            <a:headEnd/>
            <a:tailEnd/>
          </a:ln>
        </p:spPr>
      </p:pic>
      <p:sp>
        <p:nvSpPr>
          <p:cNvPr id="90114" name="Rectangle 4"/>
          <p:cNvSpPr>
            <a:spLocks noChangeArrowheads="1"/>
          </p:cNvSpPr>
          <p:nvPr/>
        </p:nvSpPr>
        <p:spPr bwMode="auto">
          <a:xfrm>
            <a:off x="0" y="685800"/>
            <a:ext cx="8229600" cy="914400"/>
          </a:xfrm>
          <a:prstGeom prst="rect">
            <a:avLst/>
          </a:prstGeom>
          <a:solidFill>
            <a:schemeClr val="tx2"/>
          </a:solidFill>
          <a:ln w="9525">
            <a:solidFill>
              <a:schemeClr val="tx1"/>
            </a:solidFill>
            <a:miter lim="800000"/>
            <a:headEnd/>
            <a:tailEnd/>
          </a:ln>
        </p:spPr>
        <p:txBody>
          <a:bodyPr wrap="none" anchor="ctr">
            <a:prstTxWarp prst="textNoShape">
              <a:avLst/>
            </a:prstTxWarp>
          </a:bodyPr>
          <a:lstStyle/>
          <a:p>
            <a:endParaRPr lang="en-US" sz="1800"/>
          </a:p>
        </p:txBody>
      </p:sp>
      <p:sp>
        <p:nvSpPr>
          <p:cNvPr id="90115" name="Rectangle 5"/>
          <p:cNvSpPr>
            <a:spLocks noChangeArrowheads="1"/>
          </p:cNvSpPr>
          <p:nvPr/>
        </p:nvSpPr>
        <p:spPr bwMode="auto">
          <a:xfrm>
            <a:off x="4416425" y="3246438"/>
            <a:ext cx="311150" cy="366712"/>
          </a:xfrm>
          <a:prstGeom prst="rect">
            <a:avLst/>
          </a:prstGeom>
          <a:noFill/>
          <a:ln w="9525">
            <a:noFill/>
            <a:miter lim="800000"/>
            <a:headEnd/>
            <a:tailEnd/>
          </a:ln>
        </p:spPr>
        <p:txBody>
          <a:bodyPr wrap="none" anchor="ctr">
            <a:prstTxWarp prst="textNoShape">
              <a:avLst/>
            </a:prstTxWarp>
            <a:spAutoFit/>
          </a:bodyPr>
          <a:lstStyle/>
          <a:p>
            <a:r>
              <a:rPr lang="en-US" sz="1800"/>
              <a:t>  </a:t>
            </a:r>
          </a:p>
        </p:txBody>
      </p:sp>
      <p:sp>
        <p:nvSpPr>
          <p:cNvPr id="90116" name="Rectangle 6"/>
          <p:cNvSpPr>
            <a:spLocks noChangeArrowheads="1"/>
          </p:cNvSpPr>
          <p:nvPr/>
        </p:nvSpPr>
        <p:spPr bwMode="auto">
          <a:xfrm>
            <a:off x="4416425" y="3246438"/>
            <a:ext cx="311150" cy="366712"/>
          </a:xfrm>
          <a:prstGeom prst="rect">
            <a:avLst/>
          </a:prstGeom>
          <a:noFill/>
          <a:ln w="9525">
            <a:noFill/>
            <a:miter lim="800000"/>
            <a:headEnd/>
            <a:tailEnd/>
          </a:ln>
        </p:spPr>
        <p:txBody>
          <a:bodyPr wrap="none" anchor="ctr">
            <a:prstTxWarp prst="textNoShape">
              <a:avLst/>
            </a:prstTxWarp>
            <a:spAutoFit/>
          </a:bodyPr>
          <a:lstStyle/>
          <a:p>
            <a:r>
              <a:rPr lang="en-US" sz="1800"/>
              <a:t>  </a:t>
            </a:r>
          </a:p>
        </p:txBody>
      </p:sp>
      <p:sp>
        <p:nvSpPr>
          <p:cNvPr id="90117" name="Rectangle 9"/>
          <p:cNvSpPr>
            <a:spLocks noChangeArrowheads="1"/>
          </p:cNvSpPr>
          <p:nvPr/>
        </p:nvSpPr>
        <p:spPr bwMode="auto">
          <a:xfrm>
            <a:off x="533400" y="1905000"/>
            <a:ext cx="7696200" cy="1631950"/>
          </a:xfrm>
          <a:prstGeom prst="rect">
            <a:avLst/>
          </a:prstGeom>
          <a:noFill/>
          <a:ln w="9525">
            <a:noFill/>
            <a:miter lim="800000"/>
            <a:headEnd/>
            <a:tailEnd/>
          </a:ln>
        </p:spPr>
        <p:txBody>
          <a:bodyPr tIns="0" bIns="0" anchor="ctr">
            <a:prstTxWarp prst="textNoShape">
              <a:avLst/>
            </a:prstTxWarp>
            <a:spAutoFit/>
          </a:bodyPr>
          <a:lstStyle/>
          <a:p>
            <a:endParaRPr lang="en-US" sz="1800"/>
          </a:p>
          <a:p>
            <a:pPr eaLnBrk="0" hangingPunct="0"/>
            <a:r>
              <a:rPr lang="en-US" sz="3000">
                <a:solidFill>
                  <a:srgbClr val="191919"/>
                </a:solidFill>
                <a:ea typeface="Arial" pitchFamily="84" charset="0"/>
                <a:cs typeface="Arial" pitchFamily="84" charset="0"/>
              </a:rPr>
              <a:t>Follow instructions</a:t>
            </a:r>
          </a:p>
          <a:p>
            <a:pPr eaLnBrk="0" hangingPunct="0"/>
            <a:endParaRPr lang="en-US" sz="3000">
              <a:solidFill>
                <a:srgbClr val="191919"/>
              </a:solidFill>
              <a:ea typeface="Arial" pitchFamily="84" charset="0"/>
              <a:cs typeface="Arial" pitchFamily="84" charset="0"/>
            </a:endParaRPr>
          </a:p>
          <a:p>
            <a:pPr eaLnBrk="0" hangingPunct="0">
              <a:buFontTx/>
              <a:buChar char="•"/>
            </a:pPr>
            <a:endParaRPr lang="en-US" sz="1100"/>
          </a:p>
          <a:p>
            <a:pPr eaLnBrk="0" hangingPunct="0"/>
            <a:endParaRPr lang="en-US" sz="1800"/>
          </a:p>
        </p:txBody>
      </p:sp>
      <p:sp>
        <p:nvSpPr>
          <p:cNvPr id="90118" name="Rectangle 10"/>
          <p:cNvSpPr>
            <a:spLocks noChangeArrowheads="1"/>
          </p:cNvSpPr>
          <p:nvPr/>
        </p:nvSpPr>
        <p:spPr bwMode="auto">
          <a:xfrm>
            <a:off x="838200" y="762000"/>
            <a:ext cx="4524375" cy="823913"/>
          </a:xfrm>
          <a:prstGeom prst="rect">
            <a:avLst/>
          </a:prstGeom>
          <a:noFill/>
          <a:ln w="9525">
            <a:noFill/>
            <a:miter lim="800000"/>
            <a:headEnd/>
            <a:tailEnd/>
          </a:ln>
        </p:spPr>
        <p:txBody>
          <a:bodyPr wrap="none" anchor="ctr">
            <a:prstTxWarp prst="textNoShape">
              <a:avLst/>
            </a:prstTxWarp>
            <a:spAutoFit/>
          </a:bodyPr>
          <a:lstStyle/>
          <a:p>
            <a:r>
              <a:rPr lang="en-US" sz="4800" b="1">
                <a:solidFill>
                  <a:srgbClr val="FFFFFF"/>
                </a:solidFill>
                <a:ea typeface="Arial" pitchFamily="84" charset="0"/>
                <a:cs typeface="Arial" pitchFamily="84" charset="0"/>
              </a:rPr>
              <a:t>the application</a:t>
            </a:r>
            <a:r>
              <a:rPr lang="en-US" sz="1100"/>
              <a:t> </a:t>
            </a:r>
            <a:endParaRPr lang="en-US" sz="1800"/>
          </a:p>
        </p:txBody>
      </p:sp>
      <p:sp>
        <p:nvSpPr>
          <p:cNvPr id="90119" name="Rectangle 18"/>
          <p:cNvSpPr>
            <a:spLocks noChangeArrowheads="1"/>
          </p:cNvSpPr>
          <p:nvPr/>
        </p:nvSpPr>
        <p:spPr bwMode="auto">
          <a:xfrm>
            <a:off x="0" y="6289675"/>
            <a:ext cx="3698875" cy="457200"/>
          </a:xfrm>
          <a:prstGeom prst="rect">
            <a:avLst/>
          </a:prstGeom>
          <a:noFill/>
          <a:ln w="9525">
            <a:noFill/>
            <a:miter lim="800000"/>
            <a:headEnd/>
            <a:tailEnd/>
          </a:ln>
        </p:spPr>
        <p:txBody>
          <a:bodyPr wrap="none">
            <a:prstTxWarp prst="textNoShape">
              <a:avLst/>
            </a:prstTxWarp>
            <a:spAutoFit/>
          </a:bodyPr>
          <a:lstStyle/>
          <a:p>
            <a:r>
              <a:rPr lang="en-US" sz="1200"/>
              <a:t>Source:</a:t>
            </a:r>
          </a:p>
          <a:p>
            <a:r>
              <a:rPr lang="en-US" sz="1200"/>
              <a:t> http://www.flickr.com/photos/jackbetty/4427395256/</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4"/>
          <p:cNvSpPr>
            <a:spLocks noChangeArrowheads="1"/>
          </p:cNvSpPr>
          <p:nvPr/>
        </p:nvSpPr>
        <p:spPr bwMode="auto">
          <a:xfrm>
            <a:off x="0" y="685800"/>
            <a:ext cx="8229600" cy="914400"/>
          </a:xfrm>
          <a:prstGeom prst="rect">
            <a:avLst/>
          </a:prstGeom>
          <a:solidFill>
            <a:schemeClr val="tx2"/>
          </a:solidFill>
          <a:ln w="9525">
            <a:solidFill>
              <a:schemeClr val="tx1"/>
            </a:solidFill>
            <a:miter lim="800000"/>
            <a:headEnd/>
            <a:tailEnd/>
          </a:ln>
        </p:spPr>
        <p:txBody>
          <a:bodyPr wrap="none" anchor="ctr">
            <a:prstTxWarp prst="textNoShape">
              <a:avLst/>
            </a:prstTxWarp>
          </a:bodyPr>
          <a:lstStyle/>
          <a:p>
            <a:endParaRPr lang="en-US" sz="1800"/>
          </a:p>
        </p:txBody>
      </p:sp>
      <p:sp>
        <p:nvSpPr>
          <p:cNvPr id="92162" name="Rectangle 5"/>
          <p:cNvSpPr>
            <a:spLocks noChangeArrowheads="1"/>
          </p:cNvSpPr>
          <p:nvPr/>
        </p:nvSpPr>
        <p:spPr bwMode="auto">
          <a:xfrm>
            <a:off x="4416425" y="3246438"/>
            <a:ext cx="311150" cy="366712"/>
          </a:xfrm>
          <a:prstGeom prst="rect">
            <a:avLst/>
          </a:prstGeom>
          <a:noFill/>
          <a:ln w="9525">
            <a:noFill/>
            <a:miter lim="800000"/>
            <a:headEnd/>
            <a:tailEnd/>
          </a:ln>
        </p:spPr>
        <p:txBody>
          <a:bodyPr wrap="none" anchor="ctr">
            <a:prstTxWarp prst="textNoShape">
              <a:avLst/>
            </a:prstTxWarp>
            <a:spAutoFit/>
          </a:bodyPr>
          <a:lstStyle/>
          <a:p>
            <a:r>
              <a:rPr lang="en-US" sz="1800"/>
              <a:t>  </a:t>
            </a:r>
          </a:p>
        </p:txBody>
      </p:sp>
      <p:sp>
        <p:nvSpPr>
          <p:cNvPr id="92163" name="Rectangle 6"/>
          <p:cNvSpPr>
            <a:spLocks noChangeArrowheads="1"/>
          </p:cNvSpPr>
          <p:nvPr/>
        </p:nvSpPr>
        <p:spPr bwMode="auto">
          <a:xfrm>
            <a:off x="4416425" y="3246438"/>
            <a:ext cx="311150" cy="366712"/>
          </a:xfrm>
          <a:prstGeom prst="rect">
            <a:avLst/>
          </a:prstGeom>
          <a:noFill/>
          <a:ln w="9525">
            <a:noFill/>
            <a:miter lim="800000"/>
            <a:headEnd/>
            <a:tailEnd/>
          </a:ln>
        </p:spPr>
        <p:txBody>
          <a:bodyPr wrap="none" anchor="ctr">
            <a:prstTxWarp prst="textNoShape">
              <a:avLst/>
            </a:prstTxWarp>
            <a:spAutoFit/>
          </a:bodyPr>
          <a:lstStyle/>
          <a:p>
            <a:r>
              <a:rPr lang="en-US" sz="1800"/>
              <a:t>  </a:t>
            </a:r>
          </a:p>
        </p:txBody>
      </p:sp>
      <p:sp>
        <p:nvSpPr>
          <p:cNvPr id="92164" name="Rectangle 7"/>
          <p:cNvSpPr>
            <a:spLocks noChangeArrowheads="1"/>
          </p:cNvSpPr>
          <p:nvPr/>
        </p:nvSpPr>
        <p:spPr bwMode="auto">
          <a:xfrm>
            <a:off x="533400" y="1828800"/>
            <a:ext cx="7696200" cy="1174750"/>
          </a:xfrm>
          <a:prstGeom prst="rect">
            <a:avLst/>
          </a:prstGeom>
          <a:noFill/>
          <a:ln w="9525">
            <a:noFill/>
            <a:miter lim="800000"/>
            <a:headEnd/>
            <a:tailEnd/>
          </a:ln>
        </p:spPr>
        <p:txBody>
          <a:bodyPr tIns="0" bIns="0" anchor="ctr">
            <a:prstTxWarp prst="textNoShape">
              <a:avLst/>
            </a:prstTxWarp>
            <a:spAutoFit/>
          </a:bodyPr>
          <a:lstStyle/>
          <a:p>
            <a:endParaRPr lang="en-US" sz="1800"/>
          </a:p>
          <a:p>
            <a:pPr eaLnBrk="0" hangingPunct="0"/>
            <a:r>
              <a:rPr lang="en-US" sz="3000">
                <a:solidFill>
                  <a:srgbClr val="191919"/>
                </a:solidFill>
                <a:ea typeface="Arial" pitchFamily="84" charset="0"/>
                <a:cs typeface="Arial" pitchFamily="84" charset="0"/>
              </a:rPr>
              <a:t>Grammar counts!</a:t>
            </a:r>
          </a:p>
          <a:p>
            <a:pPr eaLnBrk="0" hangingPunct="0">
              <a:buFontTx/>
              <a:buChar char="•"/>
            </a:pPr>
            <a:endParaRPr lang="en-US" sz="1100"/>
          </a:p>
          <a:p>
            <a:pPr eaLnBrk="0" hangingPunct="0"/>
            <a:endParaRPr lang="en-US" sz="1800"/>
          </a:p>
        </p:txBody>
      </p:sp>
      <p:sp>
        <p:nvSpPr>
          <p:cNvPr id="92165" name="Rectangle 8"/>
          <p:cNvSpPr>
            <a:spLocks noChangeArrowheads="1"/>
          </p:cNvSpPr>
          <p:nvPr/>
        </p:nvSpPr>
        <p:spPr bwMode="auto">
          <a:xfrm>
            <a:off x="838200" y="762000"/>
            <a:ext cx="4524375" cy="823913"/>
          </a:xfrm>
          <a:prstGeom prst="rect">
            <a:avLst/>
          </a:prstGeom>
          <a:noFill/>
          <a:ln w="9525">
            <a:noFill/>
            <a:miter lim="800000"/>
            <a:headEnd/>
            <a:tailEnd/>
          </a:ln>
        </p:spPr>
        <p:txBody>
          <a:bodyPr wrap="none" anchor="ctr">
            <a:prstTxWarp prst="textNoShape">
              <a:avLst/>
            </a:prstTxWarp>
            <a:spAutoFit/>
          </a:bodyPr>
          <a:lstStyle/>
          <a:p>
            <a:r>
              <a:rPr lang="en-US" sz="4800" b="1">
                <a:solidFill>
                  <a:srgbClr val="FFFFFF"/>
                </a:solidFill>
                <a:ea typeface="Arial" pitchFamily="84" charset="0"/>
                <a:cs typeface="Arial" pitchFamily="84" charset="0"/>
              </a:rPr>
              <a:t>the application</a:t>
            </a:r>
            <a:r>
              <a:rPr lang="en-US" sz="1100"/>
              <a:t> </a:t>
            </a:r>
            <a:endParaRPr lang="en-US" sz="1800"/>
          </a:p>
        </p:txBody>
      </p:sp>
      <p:pic>
        <p:nvPicPr>
          <p:cNvPr id="92166" name="Picture 10" descr="818445088_aa4c63d474"/>
          <p:cNvPicPr>
            <a:picLocks noChangeAspect="1" noChangeArrowheads="1"/>
          </p:cNvPicPr>
          <p:nvPr/>
        </p:nvPicPr>
        <p:blipFill>
          <a:blip r:embed="rId3" cstate="print"/>
          <a:srcRect/>
          <a:stretch>
            <a:fillRect/>
          </a:stretch>
        </p:blipFill>
        <p:spPr bwMode="auto">
          <a:xfrm>
            <a:off x="2190750" y="2828925"/>
            <a:ext cx="4762500" cy="3571875"/>
          </a:xfrm>
          <a:prstGeom prst="rect">
            <a:avLst/>
          </a:prstGeom>
          <a:noFill/>
          <a:ln w="9525">
            <a:noFill/>
            <a:miter lim="800000"/>
            <a:headEnd/>
            <a:tailEnd/>
          </a:ln>
        </p:spPr>
      </p:pic>
      <p:sp>
        <p:nvSpPr>
          <p:cNvPr id="92167" name="Rectangle 12"/>
          <p:cNvSpPr>
            <a:spLocks noChangeArrowheads="1"/>
          </p:cNvSpPr>
          <p:nvPr/>
        </p:nvSpPr>
        <p:spPr bwMode="auto">
          <a:xfrm>
            <a:off x="2438400" y="6583363"/>
            <a:ext cx="4267200" cy="274637"/>
          </a:xfrm>
          <a:prstGeom prst="rect">
            <a:avLst/>
          </a:prstGeom>
          <a:noFill/>
          <a:ln w="9525">
            <a:noFill/>
            <a:miter lim="800000"/>
            <a:headEnd/>
            <a:tailEnd/>
          </a:ln>
        </p:spPr>
        <p:txBody>
          <a:bodyPr wrap="none">
            <a:prstTxWarp prst="textNoShape">
              <a:avLst/>
            </a:prstTxWarp>
            <a:spAutoFit/>
          </a:bodyPr>
          <a:lstStyle/>
          <a:p>
            <a:r>
              <a:rPr lang="en-US" sz="1200"/>
              <a:t>Source:http://www.flickr.com/photos/dickdotcom/818445088/</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5"/>
          <p:cNvSpPr>
            <a:spLocks noChangeArrowheads="1"/>
          </p:cNvSpPr>
          <p:nvPr/>
        </p:nvSpPr>
        <p:spPr bwMode="auto">
          <a:xfrm>
            <a:off x="0" y="685800"/>
            <a:ext cx="8229600" cy="914400"/>
          </a:xfrm>
          <a:prstGeom prst="rect">
            <a:avLst/>
          </a:prstGeom>
          <a:solidFill>
            <a:schemeClr val="tx2"/>
          </a:solidFill>
          <a:ln w="9525">
            <a:solidFill>
              <a:schemeClr val="tx1"/>
            </a:solidFill>
            <a:miter lim="800000"/>
            <a:headEnd/>
            <a:tailEnd/>
          </a:ln>
        </p:spPr>
        <p:txBody>
          <a:bodyPr wrap="none" anchor="ctr">
            <a:prstTxWarp prst="textNoShape">
              <a:avLst/>
            </a:prstTxWarp>
          </a:bodyPr>
          <a:lstStyle/>
          <a:p>
            <a:endParaRPr lang="en-US" sz="1800"/>
          </a:p>
        </p:txBody>
      </p:sp>
      <p:sp>
        <p:nvSpPr>
          <p:cNvPr id="94210" name="Rectangle 6"/>
          <p:cNvSpPr>
            <a:spLocks noChangeArrowheads="1"/>
          </p:cNvSpPr>
          <p:nvPr/>
        </p:nvSpPr>
        <p:spPr bwMode="auto">
          <a:xfrm>
            <a:off x="4416425" y="3246438"/>
            <a:ext cx="311150" cy="366712"/>
          </a:xfrm>
          <a:prstGeom prst="rect">
            <a:avLst/>
          </a:prstGeom>
          <a:noFill/>
          <a:ln w="9525">
            <a:noFill/>
            <a:miter lim="800000"/>
            <a:headEnd/>
            <a:tailEnd/>
          </a:ln>
        </p:spPr>
        <p:txBody>
          <a:bodyPr wrap="none" anchor="ctr">
            <a:prstTxWarp prst="textNoShape">
              <a:avLst/>
            </a:prstTxWarp>
            <a:spAutoFit/>
          </a:bodyPr>
          <a:lstStyle/>
          <a:p>
            <a:r>
              <a:rPr lang="en-US" sz="1800"/>
              <a:t>  </a:t>
            </a:r>
          </a:p>
        </p:txBody>
      </p:sp>
      <p:sp>
        <p:nvSpPr>
          <p:cNvPr id="94211" name="Rectangle 7"/>
          <p:cNvSpPr>
            <a:spLocks noChangeArrowheads="1"/>
          </p:cNvSpPr>
          <p:nvPr/>
        </p:nvSpPr>
        <p:spPr bwMode="auto">
          <a:xfrm>
            <a:off x="4416425" y="3246438"/>
            <a:ext cx="311150" cy="366712"/>
          </a:xfrm>
          <a:prstGeom prst="rect">
            <a:avLst/>
          </a:prstGeom>
          <a:noFill/>
          <a:ln w="9525">
            <a:noFill/>
            <a:miter lim="800000"/>
            <a:headEnd/>
            <a:tailEnd/>
          </a:ln>
        </p:spPr>
        <p:txBody>
          <a:bodyPr wrap="none" anchor="ctr">
            <a:prstTxWarp prst="textNoShape">
              <a:avLst/>
            </a:prstTxWarp>
            <a:spAutoFit/>
          </a:bodyPr>
          <a:lstStyle/>
          <a:p>
            <a:r>
              <a:rPr lang="en-US" sz="1800"/>
              <a:t>  </a:t>
            </a:r>
          </a:p>
        </p:txBody>
      </p:sp>
      <p:sp>
        <p:nvSpPr>
          <p:cNvPr id="94212" name="Rectangle 8"/>
          <p:cNvSpPr>
            <a:spLocks noChangeArrowheads="1"/>
          </p:cNvSpPr>
          <p:nvPr/>
        </p:nvSpPr>
        <p:spPr bwMode="auto">
          <a:xfrm>
            <a:off x="533400" y="1828800"/>
            <a:ext cx="7696200" cy="1174750"/>
          </a:xfrm>
          <a:prstGeom prst="rect">
            <a:avLst/>
          </a:prstGeom>
          <a:noFill/>
          <a:ln w="9525">
            <a:noFill/>
            <a:miter lim="800000"/>
            <a:headEnd/>
            <a:tailEnd/>
          </a:ln>
        </p:spPr>
        <p:txBody>
          <a:bodyPr tIns="0" bIns="0" anchor="ctr">
            <a:prstTxWarp prst="textNoShape">
              <a:avLst/>
            </a:prstTxWarp>
            <a:spAutoFit/>
          </a:bodyPr>
          <a:lstStyle/>
          <a:p>
            <a:endParaRPr lang="en-US" sz="1800"/>
          </a:p>
          <a:p>
            <a:pPr eaLnBrk="0" hangingPunct="0"/>
            <a:r>
              <a:rPr lang="en-US" sz="3000">
                <a:solidFill>
                  <a:srgbClr val="191919"/>
                </a:solidFill>
                <a:ea typeface="Arial" pitchFamily="84" charset="0"/>
                <a:cs typeface="Arial" pitchFamily="84" charset="0"/>
              </a:rPr>
              <a:t>So does spelling!</a:t>
            </a:r>
          </a:p>
          <a:p>
            <a:pPr eaLnBrk="0" hangingPunct="0">
              <a:buFontTx/>
              <a:buChar char="•"/>
            </a:pPr>
            <a:endParaRPr lang="en-US" sz="1100"/>
          </a:p>
          <a:p>
            <a:pPr eaLnBrk="0" hangingPunct="0"/>
            <a:endParaRPr lang="en-US" sz="1800"/>
          </a:p>
        </p:txBody>
      </p:sp>
      <p:sp>
        <p:nvSpPr>
          <p:cNvPr id="94213" name="Rectangle 9"/>
          <p:cNvSpPr>
            <a:spLocks noChangeArrowheads="1"/>
          </p:cNvSpPr>
          <p:nvPr/>
        </p:nvSpPr>
        <p:spPr bwMode="auto">
          <a:xfrm>
            <a:off x="838200" y="762000"/>
            <a:ext cx="4524375" cy="823913"/>
          </a:xfrm>
          <a:prstGeom prst="rect">
            <a:avLst/>
          </a:prstGeom>
          <a:noFill/>
          <a:ln w="9525">
            <a:noFill/>
            <a:miter lim="800000"/>
            <a:headEnd/>
            <a:tailEnd/>
          </a:ln>
        </p:spPr>
        <p:txBody>
          <a:bodyPr wrap="none" anchor="ctr">
            <a:prstTxWarp prst="textNoShape">
              <a:avLst/>
            </a:prstTxWarp>
            <a:spAutoFit/>
          </a:bodyPr>
          <a:lstStyle/>
          <a:p>
            <a:r>
              <a:rPr lang="en-US" sz="4800" b="1">
                <a:solidFill>
                  <a:srgbClr val="FFFFFF"/>
                </a:solidFill>
                <a:ea typeface="Arial" pitchFamily="84" charset="0"/>
                <a:cs typeface="Arial" pitchFamily="84" charset="0"/>
              </a:rPr>
              <a:t>the application</a:t>
            </a:r>
            <a:r>
              <a:rPr lang="en-US" sz="1100"/>
              <a:t> </a:t>
            </a:r>
            <a:endParaRPr lang="en-US" sz="1800"/>
          </a:p>
        </p:txBody>
      </p:sp>
      <p:pic>
        <p:nvPicPr>
          <p:cNvPr id="94214" name="Picture 11" descr="216995731_ab4be0f4e5_o"/>
          <p:cNvPicPr>
            <a:picLocks noChangeAspect="1" noChangeArrowheads="1"/>
          </p:cNvPicPr>
          <p:nvPr/>
        </p:nvPicPr>
        <p:blipFill>
          <a:blip r:embed="rId3" cstate="print"/>
          <a:srcRect/>
          <a:stretch>
            <a:fillRect/>
          </a:stretch>
        </p:blipFill>
        <p:spPr bwMode="auto">
          <a:xfrm>
            <a:off x="2514600" y="3028950"/>
            <a:ext cx="3886200" cy="2914650"/>
          </a:xfrm>
          <a:prstGeom prst="rect">
            <a:avLst/>
          </a:prstGeom>
          <a:noFill/>
          <a:ln w="9525">
            <a:noFill/>
            <a:miter lim="800000"/>
            <a:headEnd/>
            <a:tailEnd/>
          </a:ln>
        </p:spPr>
      </p:pic>
      <p:sp>
        <p:nvSpPr>
          <p:cNvPr id="94215" name="Rectangle 12"/>
          <p:cNvSpPr>
            <a:spLocks noChangeArrowheads="1"/>
          </p:cNvSpPr>
          <p:nvPr/>
        </p:nvSpPr>
        <p:spPr bwMode="auto">
          <a:xfrm>
            <a:off x="2338388" y="6564313"/>
            <a:ext cx="4224337" cy="274637"/>
          </a:xfrm>
          <a:prstGeom prst="rect">
            <a:avLst/>
          </a:prstGeom>
          <a:noFill/>
          <a:ln w="9525">
            <a:noFill/>
            <a:miter lim="800000"/>
            <a:headEnd/>
            <a:tailEnd/>
          </a:ln>
        </p:spPr>
        <p:txBody>
          <a:bodyPr wrap="none">
            <a:prstTxWarp prst="textNoShape">
              <a:avLst/>
            </a:prstTxWarp>
            <a:spAutoFit/>
          </a:bodyPr>
          <a:lstStyle/>
          <a:p>
            <a:r>
              <a:rPr lang="en-US" sz="1200"/>
              <a:t>Source: http://www.flickr.com/photos/pswansen/216995731/</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hape 63"/>
          <p:cNvSpPr>
            <a:spLocks noChangeArrowheads="1"/>
          </p:cNvSpPr>
          <p:nvPr/>
        </p:nvSpPr>
        <p:spPr bwMode="auto">
          <a:xfrm>
            <a:off x="4051300" y="1060450"/>
            <a:ext cx="4010025" cy="3743325"/>
          </a:xfrm>
          <a:prstGeom prst="rect">
            <a:avLst/>
          </a:prstGeom>
          <a:blipFill dpi="0" rotWithShape="1">
            <a:blip r:embed="rId3" cstate="print"/>
            <a:srcRect/>
            <a:stretch>
              <a:fillRect/>
            </a:stretch>
          </a:blipFill>
          <a:ln w="9525">
            <a:noFill/>
            <a:miter lim="800000"/>
            <a:headEnd/>
            <a:tailEnd/>
          </a:ln>
        </p:spPr>
        <p:txBody>
          <a:bodyPr>
            <a:prstTxWarp prst="textNoShape">
              <a:avLst/>
            </a:prstTxWarp>
          </a:bodyPr>
          <a:lstStyle/>
          <a:p>
            <a:endParaRPr lang="en-US"/>
          </a:p>
        </p:txBody>
      </p:sp>
      <p:sp>
        <p:nvSpPr>
          <p:cNvPr id="22530" name="Shape 64"/>
          <p:cNvSpPr>
            <a:spLocks noChangeArrowheads="1"/>
          </p:cNvSpPr>
          <p:nvPr/>
        </p:nvSpPr>
        <p:spPr bwMode="auto">
          <a:xfrm>
            <a:off x="1082675" y="1092200"/>
            <a:ext cx="3581400" cy="3709988"/>
          </a:xfrm>
          <a:prstGeom prst="rect">
            <a:avLst/>
          </a:prstGeom>
          <a:blipFill dpi="0" rotWithShape="1">
            <a:blip r:embed="rId4" cstate="print"/>
            <a:srcRect/>
            <a:stretch>
              <a:fillRect/>
            </a:stretch>
          </a:blipFill>
          <a:ln w="9525">
            <a:noFill/>
            <a:miter lim="800000"/>
            <a:headEnd/>
            <a:tailEnd/>
          </a:ln>
        </p:spPr>
        <p:txBody>
          <a:bodyPr>
            <a:prstTxWarp prst="textNoShape">
              <a:avLst/>
            </a:prstTxWarp>
          </a:bodyPr>
          <a:lstStyle/>
          <a:p>
            <a:endParaRPr lang="en-US"/>
          </a:p>
        </p:txBody>
      </p:sp>
      <p:sp>
        <p:nvSpPr>
          <p:cNvPr id="22532" name="Shape 66"/>
          <p:cNvSpPr txBox="1">
            <a:spLocks noChangeArrowheads="1"/>
          </p:cNvSpPr>
          <p:nvPr/>
        </p:nvSpPr>
        <p:spPr bwMode="auto">
          <a:xfrm>
            <a:off x="1016000" y="4932363"/>
            <a:ext cx="3640138" cy="1373187"/>
          </a:xfrm>
          <a:prstGeom prst="rect">
            <a:avLst/>
          </a:prstGeom>
          <a:noFill/>
          <a:ln w="9525">
            <a:noFill/>
            <a:miter lim="800000"/>
            <a:headEnd/>
            <a:tailEnd/>
          </a:ln>
        </p:spPr>
        <p:txBody>
          <a:bodyPr lIns="91425" tIns="91425" rIns="91425" bIns="91425">
            <a:prstTxWarp prst="textNoShape">
              <a:avLst/>
            </a:prstTxWarp>
            <a:spAutoFit/>
          </a:bodyPr>
          <a:lstStyle/>
          <a:p>
            <a:pPr algn="ctr"/>
            <a:r>
              <a:rPr lang="en-US" sz="1800" b="1"/>
              <a:t>Jesse Lanz</a:t>
            </a:r>
          </a:p>
          <a:p>
            <a:pPr algn="ctr"/>
            <a:r>
              <a:rPr lang="en-US" sz="1500"/>
              <a:t>Community Library Manager</a:t>
            </a:r>
          </a:p>
          <a:p>
            <a:pPr algn="ctr"/>
            <a:r>
              <a:rPr lang="en-US" sz="1500"/>
              <a:t>Diamond Bar Library</a:t>
            </a:r>
          </a:p>
          <a:p>
            <a:pPr algn="ctr"/>
            <a:r>
              <a:rPr lang="en-US" sz="1500"/>
              <a:t>County of Los Angeles Public Library</a:t>
            </a:r>
          </a:p>
          <a:p>
            <a:pPr algn="ctr"/>
            <a:r>
              <a:rPr lang="en-US" sz="1500"/>
              <a:t>JLanz@library.lacounty.gov </a:t>
            </a:r>
          </a:p>
        </p:txBody>
      </p:sp>
      <p:sp>
        <p:nvSpPr>
          <p:cNvPr id="22533" name="Shape 67"/>
          <p:cNvSpPr txBox="1">
            <a:spLocks noChangeArrowheads="1"/>
          </p:cNvSpPr>
          <p:nvPr/>
        </p:nvSpPr>
        <p:spPr bwMode="auto">
          <a:xfrm>
            <a:off x="4656138" y="4953000"/>
            <a:ext cx="3451225" cy="1373188"/>
          </a:xfrm>
          <a:prstGeom prst="rect">
            <a:avLst/>
          </a:prstGeom>
          <a:noFill/>
          <a:ln w="9525">
            <a:noFill/>
            <a:miter lim="800000"/>
            <a:headEnd/>
            <a:tailEnd/>
          </a:ln>
        </p:spPr>
        <p:txBody>
          <a:bodyPr lIns="91425" tIns="91425" rIns="91425" bIns="91425">
            <a:prstTxWarp prst="textNoShape">
              <a:avLst/>
            </a:prstTxWarp>
            <a:spAutoFit/>
          </a:bodyPr>
          <a:lstStyle/>
          <a:p>
            <a:pPr algn="ctr"/>
            <a:r>
              <a:rPr lang="en-US" sz="1800" b="1"/>
              <a:t>Nicole Pasini</a:t>
            </a:r>
          </a:p>
          <a:p>
            <a:pPr algn="ctr"/>
            <a:r>
              <a:rPr lang="en-US" sz="1500"/>
              <a:t>Branch Manager</a:t>
            </a:r>
          </a:p>
          <a:p>
            <a:pPr algn="ctr"/>
            <a:r>
              <a:rPr lang="en-US" sz="1500"/>
              <a:t>Woodside and Portola Valley Libraries</a:t>
            </a:r>
          </a:p>
          <a:p>
            <a:pPr algn="ctr"/>
            <a:r>
              <a:rPr lang="en-US" sz="1500"/>
              <a:t>San Mateo County Library</a:t>
            </a:r>
          </a:p>
          <a:p>
            <a:pPr algn="ctr"/>
            <a:r>
              <a:rPr lang="en-US" sz="1500"/>
              <a:t>pasini@smcl.org</a:t>
            </a:r>
          </a:p>
        </p:txBody>
      </p:sp>
      <p:sp>
        <p:nvSpPr>
          <p:cNvPr id="7" name="Rectangle 6"/>
          <p:cNvSpPr/>
          <p:nvPr/>
        </p:nvSpPr>
        <p:spPr>
          <a:xfrm>
            <a:off x="1043608" y="1052736"/>
            <a:ext cx="7056784" cy="3744416"/>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4"/>
          <p:cNvSpPr>
            <a:spLocks noChangeArrowheads="1"/>
          </p:cNvSpPr>
          <p:nvPr/>
        </p:nvSpPr>
        <p:spPr bwMode="auto">
          <a:xfrm>
            <a:off x="0" y="685800"/>
            <a:ext cx="8229600" cy="914400"/>
          </a:xfrm>
          <a:prstGeom prst="rect">
            <a:avLst/>
          </a:prstGeom>
          <a:solidFill>
            <a:schemeClr val="tx2"/>
          </a:solidFill>
          <a:ln w="9525">
            <a:solidFill>
              <a:schemeClr val="tx1"/>
            </a:solidFill>
            <a:miter lim="800000"/>
            <a:headEnd/>
            <a:tailEnd/>
          </a:ln>
        </p:spPr>
        <p:txBody>
          <a:bodyPr wrap="none" anchor="ctr">
            <a:prstTxWarp prst="textNoShape">
              <a:avLst/>
            </a:prstTxWarp>
          </a:bodyPr>
          <a:lstStyle/>
          <a:p>
            <a:endParaRPr lang="en-US" sz="1800"/>
          </a:p>
        </p:txBody>
      </p:sp>
      <p:sp>
        <p:nvSpPr>
          <p:cNvPr id="96258" name="Rectangle 5"/>
          <p:cNvSpPr>
            <a:spLocks noChangeArrowheads="1"/>
          </p:cNvSpPr>
          <p:nvPr/>
        </p:nvSpPr>
        <p:spPr bwMode="auto">
          <a:xfrm>
            <a:off x="4416425" y="3246438"/>
            <a:ext cx="311150" cy="366712"/>
          </a:xfrm>
          <a:prstGeom prst="rect">
            <a:avLst/>
          </a:prstGeom>
          <a:noFill/>
          <a:ln w="9525">
            <a:noFill/>
            <a:miter lim="800000"/>
            <a:headEnd/>
            <a:tailEnd/>
          </a:ln>
        </p:spPr>
        <p:txBody>
          <a:bodyPr wrap="none" anchor="ctr">
            <a:prstTxWarp prst="textNoShape">
              <a:avLst/>
            </a:prstTxWarp>
            <a:spAutoFit/>
          </a:bodyPr>
          <a:lstStyle/>
          <a:p>
            <a:r>
              <a:rPr lang="en-US" sz="1800"/>
              <a:t>  </a:t>
            </a:r>
          </a:p>
        </p:txBody>
      </p:sp>
      <p:sp>
        <p:nvSpPr>
          <p:cNvPr id="96259" name="Rectangle 6"/>
          <p:cNvSpPr>
            <a:spLocks noChangeArrowheads="1"/>
          </p:cNvSpPr>
          <p:nvPr/>
        </p:nvSpPr>
        <p:spPr bwMode="auto">
          <a:xfrm>
            <a:off x="4416425" y="3246438"/>
            <a:ext cx="311150" cy="366712"/>
          </a:xfrm>
          <a:prstGeom prst="rect">
            <a:avLst/>
          </a:prstGeom>
          <a:noFill/>
          <a:ln w="9525">
            <a:noFill/>
            <a:miter lim="800000"/>
            <a:headEnd/>
            <a:tailEnd/>
          </a:ln>
        </p:spPr>
        <p:txBody>
          <a:bodyPr wrap="none" anchor="ctr">
            <a:prstTxWarp prst="textNoShape">
              <a:avLst/>
            </a:prstTxWarp>
            <a:spAutoFit/>
          </a:bodyPr>
          <a:lstStyle/>
          <a:p>
            <a:r>
              <a:rPr lang="en-US" sz="1800"/>
              <a:t>  </a:t>
            </a:r>
          </a:p>
        </p:txBody>
      </p:sp>
      <p:sp>
        <p:nvSpPr>
          <p:cNvPr id="96260" name="Rectangle 8"/>
          <p:cNvSpPr>
            <a:spLocks noChangeArrowheads="1"/>
          </p:cNvSpPr>
          <p:nvPr/>
        </p:nvSpPr>
        <p:spPr bwMode="auto">
          <a:xfrm>
            <a:off x="838200" y="762000"/>
            <a:ext cx="4524375" cy="823913"/>
          </a:xfrm>
          <a:prstGeom prst="rect">
            <a:avLst/>
          </a:prstGeom>
          <a:noFill/>
          <a:ln w="9525">
            <a:noFill/>
            <a:miter lim="800000"/>
            <a:headEnd/>
            <a:tailEnd/>
          </a:ln>
        </p:spPr>
        <p:txBody>
          <a:bodyPr wrap="none" anchor="ctr">
            <a:prstTxWarp prst="textNoShape">
              <a:avLst/>
            </a:prstTxWarp>
            <a:spAutoFit/>
          </a:bodyPr>
          <a:lstStyle/>
          <a:p>
            <a:r>
              <a:rPr lang="en-US" sz="4800" b="1">
                <a:solidFill>
                  <a:srgbClr val="FFFFFF"/>
                </a:solidFill>
                <a:ea typeface="Arial" pitchFamily="84" charset="0"/>
                <a:cs typeface="Arial" pitchFamily="84" charset="0"/>
              </a:rPr>
              <a:t>the application</a:t>
            </a:r>
            <a:r>
              <a:rPr lang="en-US" sz="1100"/>
              <a:t> </a:t>
            </a:r>
            <a:endParaRPr lang="en-US" sz="1800"/>
          </a:p>
        </p:txBody>
      </p:sp>
      <p:pic>
        <p:nvPicPr>
          <p:cNvPr id="96261" name="Picture 6" descr="goldilocks"/>
          <p:cNvPicPr>
            <a:picLocks noChangeAspect="1" noChangeArrowheads="1"/>
          </p:cNvPicPr>
          <p:nvPr/>
        </p:nvPicPr>
        <p:blipFill>
          <a:blip r:embed="rId3" cstate="print"/>
          <a:srcRect/>
          <a:stretch>
            <a:fillRect/>
          </a:stretch>
        </p:blipFill>
        <p:spPr bwMode="auto">
          <a:xfrm>
            <a:off x="1981200" y="1914525"/>
            <a:ext cx="5014913" cy="4638675"/>
          </a:xfrm>
          <a:prstGeom prst="rect">
            <a:avLst/>
          </a:prstGeom>
          <a:noFill/>
          <a:ln w="9525">
            <a:noFill/>
            <a:miter lim="800000"/>
            <a:headEnd/>
            <a:tailEnd/>
          </a:ln>
        </p:spPr>
      </p:pic>
      <p:sp>
        <p:nvSpPr>
          <p:cNvPr id="96262" name="Text Box 8"/>
          <p:cNvSpPr txBox="1">
            <a:spLocks noChangeArrowheads="1"/>
          </p:cNvSpPr>
          <p:nvPr/>
        </p:nvSpPr>
        <p:spPr bwMode="auto">
          <a:xfrm>
            <a:off x="1905000" y="6491288"/>
            <a:ext cx="5311775" cy="214312"/>
          </a:xfrm>
          <a:prstGeom prst="rect">
            <a:avLst/>
          </a:prstGeom>
          <a:noFill/>
          <a:ln w="9525">
            <a:noFill/>
            <a:miter lim="800000"/>
            <a:headEnd/>
            <a:tailEnd/>
          </a:ln>
        </p:spPr>
        <p:txBody>
          <a:bodyPr>
            <a:prstTxWarp prst="textNoShape">
              <a:avLst/>
            </a:prstTxWarp>
            <a:spAutoFit/>
          </a:bodyPr>
          <a:lstStyle/>
          <a:p>
            <a:pPr>
              <a:spcBef>
                <a:spcPct val="50000"/>
              </a:spcBef>
            </a:pPr>
            <a:r>
              <a:rPr lang="en-US" sz="800"/>
              <a:t>Source: </a:t>
            </a:r>
            <a:r>
              <a:rPr lang="en-US" sz="800">
                <a:hlinkClick r:id="rId4"/>
              </a:rPr>
              <a:t>http://www.flickr.com/photos/ittybittiesforyou/3539781784/in/photostream</a:t>
            </a:r>
            <a:r>
              <a:rPr lang="en-US" sz="800"/>
              <a:t> </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9" descr="2389320345_70fff68f2f_o"/>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98306" name="Rectangle 4"/>
          <p:cNvSpPr>
            <a:spLocks noChangeArrowheads="1"/>
          </p:cNvSpPr>
          <p:nvPr/>
        </p:nvSpPr>
        <p:spPr bwMode="auto">
          <a:xfrm>
            <a:off x="0" y="685800"/>
            <a:ext cx="8229600" cy="914400"/>
          </a:xfrm>
          <a:prstGeom prst="rect">
            <a:avLst/>
          </a:prstGeom>
          <a:solidFill>
            <a:schemeClr val="tx2"/>
          </a:solidFill>
          <a:ln w="9525">
            <a:solidFill>
              <a:schemeClr val="tx1"/>
            </a:solidFill>
            <a:miter lim="800000"/>
            <a:headEnd/>
            <a:tailEnd/>
          </a:ln>
        </p:spPr>
        <p:txBody>
          <a:bodyPr wrap="none" anchor="ctr">
            <a:prstTxWarp prst="textNoShape">
              <a:avLst/>
            </a:prstTxWarp>
          </a:bodyPr>
          <a:lstStyle/>
          <a:p>
            <a:endParaRPr lang="en-US" sz="1800"/>
          </a:p>
        </p:txBody>
      </p:sp>
      <p:sp>
        <p:nvSpPr>
          <p:cNvPr id="98307" name="Rectangle 5"/>
          <p:cNvSpPr>
            <a:spLocks noChangeArrowheads="1"/>
          </p:cNvSpPr>
          <p:nvPr/>
        </p:nvSpPr>
        <p:spPr bwMode="auto">
          <a:xfrm>
            <a:off x="4416425" y="3246438"/>
            <a:ext cx="311150" cy="366712"/>
          </a:xfrm>
          <a:prstGeom prst="rect">
            <a:avLst/>
          </a:prstGeom>
          <a:noFill/>
          <a:ln w="9525">
            <a:noFill/>
            <a:miter lim="800000"/>
            <a:headEnd/>
            <a:tailEnd/>
          </a:ln>
        </p:spPr>
        <p:txBody>
          <a:bodyPr wrap="none" anchor="ctr">
            <a:prstTxWarp prst="textNoShape">
              <a:avLst/>
            </a:prstTxWarp>
            <a:spAutoFit/>
          </a:bodyPr>
          <a:lstStyle/>
          <a:p>
            <a:r>
              <a:rPr lang="en-US" sz="1800"/>
              <a:t>  </a:t>
            </a:r>
          </a:p>
        </p:txBody>
      </p:sp>
      <p:sp>
        <p:nvSpPr>
          <p:cNvPr id="98308" name="Rectangle 6"/>
          <p:cNvSpPr>
            <a:spLocks noChangeArrowheads="1"/>
          </p:cNvSpPr>
          <p:nvPr/>
        </p:nvSpPr>
        <p:spPr bwMode="auto">
          <a:xfrm>
            <a:off x="4416425" y="3246438"/>
            <a:ext cx="311150" cy="366712"/>
          </a:xfrm>
          <a:prstGeom prst="rect">
            <a:avLst/>
          </a:prstGeom>
          <a:noFill/>
          <a:ln w="9525">
            <a:noFill/>
            <a:miter lim="800000"/>
            <a:headEnd/>
            <a:tailEnd/>
          </a:ln>
        </p:spPr>
        <p:txBody>
          <a:bodyPr wrap="none" anchor="ctr">
            <a:prstTxWarp prst="textNoShape">
              <a:avLst/>
            </a:prstTxWarp>
            <a:spAutoFit/>
          </a:bodyPr>
          <a:lstStyle/>
          <a:p>
            <a:r>
              <a:rPr lang="en-US" sz="1800"/>
              <a:t>  </a:t>
            </a:r>
          </a:p>
        </p:txBody>
      </p:sp>
      <p:sp>
        <p:nvSpPr>
          <p:cNvPr id="98309" name="Rectangle 8"/>
          <p:cNvSpPr>
            <a:spLocks noChangeArrowheads="1"/>
          </p:cNvSpPr>
          <p:nvPr/>
        </p:nvSpPr>
        <p:spPr bwMode="auto">
          <a:xfrm>
            <a:off x="838200" y="762000"/>
            <a:ext cx="3475038" cy="823913"/>
          </a:xfrm>
          <a:prstGeom prst="rect">
            <a:avLst/>
          </a:prstGeom>
          <a:noFill/>
          <a:ln w="9525">
            <a:noFill/>
            <a:miter lim="800000"/>
            <a:headEnd/>
            <a:tailEnd/>
          </a:ln>
        </p:spPr>
        <p:txBody>
          <a:bodyPr wrap="none" anchor="ctr">
            <a:prstTxWarp prst="textNoShape">
              <a:avLst/>
            </a:prstTxWarp>
            <a:spAutoFit/>
          </a:bodyPr>
          <a:lstStyle/>
          <a:p>
            <a:r>
              <a:rPr lang="en-US" sz="4800" b="1">
                <a:solidFill>
                  <a:srgbClr val="FFFFFF"/>
                </a:solidFill>
                <a:ea typeface="Arial" pitchFamily="84" charset="0"/>
                <a:cs typeface="Arial" pitchFamily="84" charset="0"/>
              </a:rPr>
              <a:t>the resume</a:t>
            </a:r>
            <a:r>
              <a:rPr lang="en-US" sz="1100"/>
              <a:t> </a:t>
            </a:r>
            <a:endParaRPr lang="en-US" sz="1800"/>
          </a:p>
        </p:txBody>
      </p:sp>
      <p:sp>
        <p:nvSpPr>
          <p:cNvPr id="98310" name="Rectangle 14"/>
          <p:cNvSpPr>
            <a:spLocks noChangeArrowheads="1"/>
          </p:cNvSpPr>
          <p:nvPr/>
        </p:nvSpPr>
        <p:spPr bwMode="auto">
          <a:xfrm>
            <a:off x="2403475" y="6477000"/>
            <a:ext cx="4302125" cy="381000"/>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sz="1800"/>
          </a:p>
        </p:txBody>
      </p:sp>
      <p:sp>
        <p:nvSpPr>
          <p:cNvPr id="98311" name="Rectangle 15"/>
          <p:cNvSpPr>
            <a:spLocks noChangeArrowheads="1"/>
          </p:cNvSpPr>
          <p:nvPr/>
        </p:nvSpPr>
        <p:spPr bwMode="auto">
          <a:xfrm>
            <a:off x="2457450" y="6564313"/>
            <a:ext cx="4183063" cy="274637"/>
          </a:xfrm>
          <a:prstGeom prst="rect">
            <a:avLst/>
          </a:prstGeom>
          <a:noFill/>
          <a:ln w="9525">
            <a:noFill/>
            <a:miter lim="800000"/>
            <a:headEnd/>
            <a:tailEnd/>
          </a:ln>
        </p:spPr>
        <p:txBody>
          <a:bodyPr wrap="none">
            <a:prstTxWarp prst="textNoShape">
              <a:avLst/>
            </a:prstTxWarp>
            <a:spAutoFit/>
          </a:bodyPr>
          <a:lstStyle/>
          <a:p>
            <a:pPr>
              <a:spcBef>
                <a:spcPct val="30000"/>
              </a:spcBef>
            </a:pPr>
            <a:r>
              <a:rPr lang="en-US" sz="1200">
                <a:solidFill>
                  <a:schemeClr val="bg1"/>
                </a:solidFill>
              </a:rPr>
              <a:t>Source: http://www.flickr.com/photos/videolux/2389320345/</a:t>
            </a: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4"/>
          <p:cNvSpPr>
            <a:spLocks noChangeArrowheads="1"/>
          </p:cNvSpPr>
          <p:nvPr/>
        </p:nvSpPr>
        <p:spPr bwMode="auto">
          <a:xfrm>
            <a:off x="0" y="685800"/>
            <a:ext cx="8229600" cy="914400"/>
          </a:xfrm>
          <a:prstGeom prst="rect">
            <a:avLst/>
          </a:prstGeom>
          <a:solidFill>
            <a:schemeClr val="tx2"/>
          </a:solidFill>
          <a:ln w="9525">
            <a:solidFill>
              <a:schemeClr val="tx1"/>
            </a:solidFill>
            <a:miter lim="800000"/>
            <a:headEnd/>
            <a:tailEnd/>
          </a:ln>
        </p:spPr>
        <p:txBody>
          <a:bodyPr wrap="none" anchor="ctr">
            <a:prstTxWarp prst="textNoShape">
              <a:avLst/>
            </a:prstTxWarp>
          </a:bodyPr>
          <a:lstStyle/>
          <a:p>
            <a:endParaRPr lang="en-US" sz="1800"/>
          </a:p>
        </p:txBody>
      </p:sp>
      <p:sp>
        <p:nvSpPr>
          <p:cNvPr id="100354" name="Rectangle 5"/>
          <p:cNvSpPr>
            <a:spLocks noChangeArrowheads="1"/>
          </p:cNvSpPr>
          <p:nvPr/>
        </p:nvSpPr>
        <p:spPr bwMode="auto">
          <a:xfrm>
            <a:off x="4416425" y="3246438"/>
            <a:ext cx="311150" cy="366712"/>
          </a:xfrm>
          <a:prstGeom prst="rect">
            <a:avLst/>
          </a:prstGeom>
          <a:noFill/>
          <a:ln w="9525">
            <a:noFill/>
            <a:miter lim="800000"/>
            <a:headEnd/>
            <a:tailEnd/>
          </a:ln>
        </p:spPr>
        <p:txBody>
          <a:bodyPr wrap="none" anchor="ctr">
            <a:prstTxWarp prst="textNoShape">
              <a:avLst/>
            </a:prstTxWarp>
            <a:spAutoFit/>
          </a:bodyPr>
          <a:lstStyle/>
          <a:p>
            <a:r>
              <a:rPr lang="en-US" sz="1800"/>
              <a:t>  </a:t>
            </a:r>
          </a:p>
        </p:txBody>
      </p:sp>
      <p:sp>
        <p:nvSpPr>
          <p:cNvPr id="100355" name="Rectangle 6"/>
          <p:cNvSpPr>
            <a:spLocks noChangeArrowheads="1"/>
          </p:cNvSpPr>
          <p:nvPr/>
        </p:nvSpPr>
        <p:spPr bwMode="auto">
          <a:xfrm>
            <a:off x="4416425" y="3246438"/>
            <a:ext cx="311150" cy="366712"/>
          </a:xfrm>
          <a:prstGeom prst="rect">
            <a:avLst/>
          </a:prstGeom>
          <a:noFill/>
          <a:ln w="9525">
            <a:noFill/>
            <a:miter lim="800000"/>
            <a:headEnd/>
            <a:tailEnd/>
          </a:ln>
        </p:spPr>
        <p:txBody>
          <a:bodyPr wrap="none" anchor="ctr">
            <a:prstTxWarp prst="textNoShape">
              <a:avLst/>
            </a:prstTxWarp>
            <a:spAutoFit/>
          </a:bodyPr>
          <a:lstStyle/>
          <a:p>
            <a:r>
              <a:rPr lang="en-US" sz="1800"/>
              <a:t>  </a:t>
            </a:r>
          </a:p>
        </p:txBody>
      </p:sp>
      <p:sp>
        <p:nvSpPr>
          <p:cNvPr id="100356" name="Rectangle 8"/>
          <p:cNvSpPr>
            <a:spLocks noChangeArrowheads="1"/>
          </p:cNvSpPr>
          <p:nvPr/>
        </p:nvSpPr>
        <p:spPr bwMode="auto">
          <a:xfrm>
            <a:off x="838200" y="762000"/>
            <a:ext cx="3509963" cy="823913"/>
          </a:xfrm>
          <a:prstGeom prst="rect">
            <a:avLst/>
          </a:prstGeom>
          <a:noFill/>
          <a:ln w="9525">
            <a:noFill/>
            <a:miter lim="800000"/>
            <a:headEnd/>
            <a:tailEnd/>
          </a:ln>
        </p:spPr>
        <p:txBody>
          <a:bodyPr wrap="none" anchor="ctr">
            <a:prstTxWarp prst="textNoShape">
              <a:avLst/>
            </a:prstTxWarp>
            <a:spAutoFit/>
          </a:bodyPr>
          <a:lstStyle/>
          <a:p>
            <a:r>
              <a:rPr lang="en-US" sz="4800" b="1">
                <a:solidFill>
                  <a:srgbClr val="FFFFFF"/>
                </a:solidFill>
                <a:ea typeface="Arial" pitchFamily="84" charset="0"/>
                <a:cs typeface="Arial" pitchFamily="84" charset="0"/>
              </a:rPr>
              <a:t>a resume…</a:t>
            </a:r>
            <a:r>
              <a:rPr lang="en-US" sz="1100"/>
              <a:t> </a:t>
            </a:r>
            <a:endParaRPr lang="en-US" sz="1800"/>
          </a:p>
        </p:txBody>
      </p:sp>
      <p:sp>
        <p:nvSpPr>
          <p:cNvPr id="100357" name="Rectangle 9"/>
          <p:cNvSpPr>
            <a:spLocks noChangeArrowheads="1"/>
          </p:cNvSpPr>
          <p:nvPr/>
        </p:nvSpPr>
        <p:spPr bwMode="auto">
          <a:xfrm>
            <a:off x="533400" y="2057400"/>
            <a:ext cx="4038600" cy="3003550"/>
          </a:xfrm>
          <a:prstGeom prst="rect">
            <a:avLst/>
          </a:prstGeom>
          <a:noFill/>
          <a:ln w="9525">
            <a:noFill/>
            <a:miter lim="800000"/>
            <a:headEnd/>
            <a:tailEnd/>
          </a:ln>
        </p:spPr>
        <p:txBody>
          <a:bodyPr tIns="0" bIns="0" anchor="ctr">
            <a:prstTxWarp prst="textNoShape">
              <a:avLst/>
            </a:prstTxWarp>
            <a:spAutoFit/>
          </a:bodyPr>
          <a:lstStyle/>
          <a:p>
            <a:endParaRPr lang="en-US" sz="1800"/>
          </a:p>
          <a:p>
            <a:pPr eaLnBrk="0" hangingPunct="0"/>
            <a:r>
              <a:rPr lang="en-US" sz="3000">
                <a:solidFill>
                  <a:srgbClr val="00CC00"/>
                </a:solidFill>
                <a:ea typeface="Arial" pitchFamily="84" charset="0"/>
                <a:cs typeface="Arial" pitchFamily="84" charset="0"/>
              </a:rPr>
              <a:t>is:</a:t>
            </a:r>
          </a:p>
          <a:p>
            <a:pPr eaLnBrk="0" hangingPunct="0"/>
            <a:r>
              <a:rPr lang="en-US" sz="3000">
                <a:solidFill>
                  <a:srgbClr val="00CC00"/>
                </a:solidFill>
                <a:ea typeface="Arial" pitchFamily="84" charset="0"/>
                <a:cs typeface="Arial" pitchFamily="84" charset="0"/>
              </a:rPr>
              <a:t>	a summary</a:t>
            </a:r>
          </a:p>
          <a:p>
            <a:pPr eaLnBrk="0" hangingPunct="0"/>
            <a:r>
              <a:rPr lang="en-US" sz="3000">
                <a:solidFill>
                  <a:srgbClr val="00CC00"/>
                </a:solidFill>
                <a:ea typeface="Arial" pitchFamily="84" charset="0"/>
                <a:cs typeface="Arial" pitchFamily="84" charset="0"/>
              </a:rPr>
              <a:t>	the highlights</a:t>
            </a:r>
          </a:p>
          <a:p>
            <a:pPr eaLnBrk="0" hangingPunct="0"/>
            <a:r>
              <a:rPr lang="en-US" sz="3000">
                <a:solidFill>
                  <a:srgbClr val="00CC00"/>
                </a:solidFill>
                <a:ea typeface="Arial" pitchFamily="84" charset="0"/>
                <a:cs typeface="Arial" pitchFamily="84" charset="0"/>
              </a:rPr>
              <a:t>	a first impression</a:t>
            </a:r>
          </a:p>
          <a:p>
            <a:pPr eaLnBrk="0" hangingPunct="0"/>
            <a:endParaRPr lang="en-US" sz="3000">
              <a:solidFill>
                <a:srgbClr val="191919"/>
              </a:solidFill>
              <a:ea typeface="Arial" pitchFamily="84" charset="0"/>
              <a:cs typeface="Arial" pitchFamily="84" charset="0"/>
            </a:endParaRPr>
          </a:p>
          <a:p>
            <a:pPr eaLnBrk="0" hangingPunct="0">
              <a:buFontTx/>
              <a:buChar char="•"/>
            </a:pPr>
            <a:endParaRPr lang="en-US" sz="1100"/>
          </a:p>
          <a:p>
            <a:pPr eaLnBrk="0" hangingPunct="0"/>
            <a:endParaRPr lang="en-US" sz="1800"/>
          </a:p>
        </p:txBody>
      </p:sp>
      <p:sp>
        <p:nvSpPr>
          <p:cNvPr id="100358" name="Rectangle 10"/>
          <p:cNvSpPr>
            <a:spLocks noChangeArrowheads="1"/>
          </p:cNvSpPr>
          <p:nvPr/>
        </p:nvSpPr>
        <p:spPr bwMode="auto">
          <a:xfrm>
            <a:off x="4495800" y="2057400"/>
            <a:ext cx="4267200" cy="3917950"/>
          </a:xfrm>
          <a:prstGeom prst="rect">
            <a:avLst/>
          </a:prstGeom>
          <a:noFill/>
          <a:ln w="9525">
            <a:noFill/>
            <a:miter lim="800000"/>
            <a:headEnd/>
            <a:tailEnd/>
          </a:ln>
        </p:spPr>
        <p:txBody>
          <a:bodyPr tIns="0" bIns="0" anchor="ctr">
            <a:prstTxWarp prst="textNoShape">
              <a:avLst/>
            </a:prstTxWarp>
            <a:spAutoFit/>
          </a:bodyPr>
          <a:lstStyle/>
          <a:p>
            <a:endParaRPr lang="en-US" sz="1800"/>
          </a:p>
          <a:p>
            <a:pPr eaLnBrk="0" hangingPunct="0"/>
            <a:r>
              <a:rPr lang="en-US" sz="3000">
                <a:solidFill>
                  <a:srgbClr val="FF0000"/>
                </a:solidFill>
                <a:ea typeface="Arial" pitchFamily="84" charset="0"/>
                <a:cs typeface="Arial" pitchFamily="84" charset="0"/>
              </a:rPr>
              <a:t>is not:</a:t>
            </a:r>
          </a:p>
          <a:p>
            <a:pPr eaLnBrk="0" hangingPunct="0"/>
            <a:r>
              <a:rPr lang="en-US" sz="3000">
                <a:solidFill>
                  <a:srgbClr val="FF0000"/>
                </a:solidFill>
                <a:ea typeface="Arial" pitchFamily="84" charset="0"/>
                <a:cs typeface="Arial" pitchFamily="84" charset="0"/>
              </a:rPr>
              <a:t>	an autobiography</a:t>
            </a:r>
          </a:p>
          <a:p>
            <a:pPr eaLnBrk="0" hangingPunct="0"/>
            <a:r>
              <a:rPr lang="en-US" sz="3000">
                <a:solidFill>
                  <a:srgbClr val="FF0000"/>
                </a:solidFill>
                <a:ea typeface="Arial" pitchFamily="84" charset="0"/>
                <a:cs typeface="Arial" pitchFamily="84" charset="0"/>
              </a:rPr>
              <a:t>	a confessional</a:t>
            </a:r>
          </a:p>
          <a:p>
            <a:pPr eaLnBrk="0" hangingPunct="0"/>
            <a:r>
              <a:rPr lang="en-US" sz="3000">
                <a:solidFill>
                  <a:srgbClr val="FF0000"/>
                </a:solidFill>
                <a:ea typeface="Arial" pitchFamily="84" charset="0"/>
                <a:cs typeface="Arial" pitchFamily="84" charset="0"/>
              </a:rPr>
              <a:t>	a comprehensive 	list of everything 	you’ve done in 		every job, ever</a:t>
            </a:r>
          </a:p>
          <a:p>
            <a:pPr eaLnBrk="0" hangingPunct="0">
              <a:buFontTx/>
              <a:buChar char="•"/>
            </a:pPr>
            <a:endParaRPr lang="en-US" sz="1100"/>
          </a:p>
          <a:p>
            <a:pPr eaLnBrk="0" hangingPunct="0"/>
            <a:endParaRPr lang="en-US" sz="1800"/>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4"/>
          <p:cNvSpPr>
            <a:spLocks noChangeArrowheads="1"/>
          </p:cNvSpPr>
          <p:nvPr/>
        </p:nvSpPr>
        <p:spPr bwMode="auto">
          <a:xfrm>
            <a:off x="0" y="685800"/>
            <a:ext cx="8229600" cy="914400"/>
          </a:xfrm>
          <a:prstGeom prst="rect">
            <a:avLst/>
          </a:prstGeom>
          <a:solidFill>
            <a:schemeClr val="tx2"/>
          </a:solidFill>
          <a:ln w="9525">
            <a:solidFill>
              <a:schemeClr val="tx1"/>
            </a:solidFill>
            <a:miter lim="800000"/>
            <a:headEnd/>
            <a:tailEnd/>
          </a:ln>
        </p:spPr>
        <p:txBody>
          <a:bodyPr wrap="none" anchor="ctr">
            <a:prstTxWarp prst="textNoShape">
              <a:avLst/>
            </a:prstTxWarp>
          </a:bodyPr>
          <a:lstStyle/>
          <a:p>
            <a:endParaRPr lang="en-US" sz="1800"/>
          </a:p>
        </p:txBody>
      </p:sp>
      <p:sp>
        <p:nvSpPr>
          <p:cNvPr id="102402" name="Rectangle 5"/>
          <p:cNvSpPr>
            <a:spLocks noChangeArrowheads="1"/>
          </p:cNvSpPr>
          <p:nvPr/>
        </p:nvSpPr>
        <p:spPr bwMode="auto">
          <a:xfrm>
            <a:off x="4416425" y="3246438"/>
            <a:ext cx="311150" cy="366712"/>
          </a:xfrm>
          <a:prstGeom prst="rect">
            <a:avLst/>
          </a:prstGeom>
          <a:noFill/>
          <a:ln w="9525">
            <a:noFill/>
            <a:miter lim="800000"/>
            <a:headEnd/>
            <a:tailEnd/>
          </a:ln>
        </p:spPr>
        <p:txBody>
          <a:bodyPr wrap="none" anchor="ctr">
            <a:prstTxWarp prst="textNoShape">
              <a:avLst/>
            </a:prstTxWarp>
            <a:spAutoFit/>
          </a:bodyPr>
          <a:lstStyle/>
          <a:p>
            <a:r>
              <a:rPr lang="en-US" sz="1800"/>
              <a:t>  </a:t>
            </a:r>
          </a:p>
        </p:txBody>
      </p:sp>
      <p:sp>
        <p:nvSpPr>
          <p:cNvPr id="102403" name="Rectangle 6"/>
          <p:cNvSpPr>
            <a:spLocks noChangeArrowheads="1"/>
          </p:cNvSpPr>
          <p:nvPr/>
        </p:nvSpPr>
        <p:spPr bwMode="auto">
          <a:xfrm>
            <a:off x="4416425" y="3246438"/>
            <a:ext cx="311150" cy="366712"/>
          </a:xfrm>
          <a:prstGeom prst="rect">
            <a:avLst/>
          </a:prstGeom>
          <a:noFill/>
          <a:ln w="9525">
            <a:noFill/>
            <a:miter lim="800000"/>
            <a:headEnd/>
            <a:tailEnd/>
          </a:ln>
        </p:spPr>
        <p:txBody>
          <a:bodyPr wrap="none" anchor="ctr">
            <a:prstTxWarp prst="textNoShape">
              <a:avLst/>
            </a:prstTxWarp>
            <a:spAutoFit/>
          </a:bodyPr>
          <a:lstStyle/>
          <a:p>
            <a:r>
              <a:rPr lang="en-US" sz="1800"/>
              <a:t>  </a:t>
            </a:r>
          </a:p>
        </p:txBody>
      </p:sp>
      <p:sp>
        <p:nvSpPr>
          <p:cNvPr id="102404" name="Rectangle 8"/>
          <p:cNvSpPr>
            <a:spLocks noChangeArrowheads="1"/>
          </p:cNvSpPr>
          <p:nvPr/>
        </p:nvSpPr>
        <p:spPr bwMode="auto">
          <a:xfrm>
            <a:off x="838200" y="762000"/>
            <a:ext cx="2051050" cy="823913"/>
          </a:xfrm>
          <a:prstGeom prst="rect">
            <a:avLst/>
          </a:prstGeom>
          <a:noFill/>
          <a:ln w="9525">
            <a:noFill/>
            <a:miter lim="800000"/>
            <a:headEnd/>
            <a:tailEnd/>
          </a:ln>
        </p:spPr>
        <p:txBody>
          <a:bodyPr wrap="none" anchor="ctr">
            <a:prstTxWarp prst="textNoShape">
              <a:avLst/>
            </a:prstTxWarp>
            <a:spAutoFit/>
          </a:bodyPr>
          <a:lstStyle/>
          <a:p>
            <a:r>
              <a:rPr lang="en-US" sz="4800" b="1">
                <a:solidFill>
                  <a:srgbClr val="FFFFFF"/>
                </a:solidFill>
                <a:ea typeface="Arial" pitchFamily="84" charset="0"/>
                <a:cs typeface="Arial" pitchFamily="84" charset="0"/>
              </a:rPr>
              <a:t>length</a:t>
            </a:r>
            <a:r>
              <a:rPr lang="en-US" sz="1100"/>
              <a:t> </a:t>
            </a:r>
            <a:endParaRPr lang="en-US" sz="1800"/>
          </a:p>
        </p:txBody>
      </p:sp>
      <p:pic>
        <p:nvPicPr>
          <p:cNvPr id="102405" name="Picture 12" descr="3212235059_ec946e9e6b"/>
          <p:cNvPicPr>
            <a:picLocks noChangeAspect="1" noChangeArrowheads="1"/>
          </p:cNvPicPr>
          <p:nvPr/>
        </p:nvPicPr>
        <p:blipFill>
          <a:blip r:embed="rId3" cstate="print"/>
          <a:srcRect/>
          <a:stretch>
            <a:fillRect/>
          </a:stretch>
        </p:blipFill>
        <p:spPr bwMode="auto">
          <a:xfrm>
            <a:off x="2924175" y="1828800"/>
            <a:ext cx="3171825" cy="4762500"/>
          </a:xfrm>
          <a:prstGeom prst="rect">
            <a:avLst/>
          </a:prstGeom>
          <a:noFill/>
          <a:ln w="9525">
            <a:noFill/>
            <a:miter lim="800000"/>
            <a:headEnd/>
            <a:tailEnd/>
          </a:ln>
        </p:spPr>
      </p:pic>
      <p:sp>
        <p:nvSpPr>
          <p:cNvPr id="102406" name="Rectangle 13"/>
          <p:cNvSpPr>
            <a:spLocks noChangeArrowheads="1"/>
          </p:cNvSpPr>
          <p:nvPr/>
        </p:nvSpPr>
        <p:spPr bwMode="auto">
          <a:xfrm>
            <a:off x="2459038" y="6575425"/>
            <a:ext cx="4030662" cy="274638"/>
          </a:xfrm>
          <a:prstGeom prst="rect">
            <a:avLst/>
          </a:prstGeom>
          <a:noFill/>
          <a:ln w="9525">
            <a:noFill/>
            <a:miter lim="800000"/>
            <a:headEnd/>
            <a:tailEnd/>
          </a:ln>
        </p:spPr>
        <p:txBody>
          <a:bodyPr wrap="none">
            <a:prstTxWarp prst="textNoShape">
              <a:avLst/>
            </a:prstTxWarp>
            <a:spAutoFit/>
          </a:bodyPr>
          <a:lstStyle/>
          <a:p>
            <a:pPr>
              <a:spcBef>
                <a:spcPct val="30000"/>
              </a:spcBef>
            </a:pPr>
            <a:r>
              <a:rPr lang="en-US" sz="1200"/>
              <a:t>http://www.flickr.com/photos/bionicteaching/3212235059/</a:t>
            </a: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4"/>
          <p:cNvSpPr>
            <a:spLocks noChangeArrowheads="1"/>
          </p:cNvSpPr>
          <p:nvPr/>
        </p:nvSpPr>
        <p:spPr bwMode="auto">
          <a:xfrm>
            <a:off x="0" y="685800"/>
            <a:ext cx="8229600" cy="914400"/>
          </a:xfrm>
          <a:prstGeom prst="rect">
            <a:avLst/>
          </a:prstGeom>
          <a:solidFill>
            <a:schemeClr val="tx2"/>
          </a:solidFill>
          <a:ln w="9525">
            <a:solidFill>
              <a:schemeClr val="tx1"/>
            </a:solidFill>
            <a:miter lim="800000"/>
            <a:headEnd/>
            <a:tailEnd/>
          </a:ln>
        </p:spPr>
        <p:txBody>
          <a:bodyPr wrap="none" anchor="ctr">
            <a:prstTxWarp prst="textNoShape">
              <a:avLst/>
            </a:prstTxWarp>
          </a:bodyPr>
          <a:lstStyle/>
          <a:p>
            <a:endParaRPr lang="en-US" sz="1800"/>
          </a:p>
        </p:txBody>
      </p:sp>
      <p:sp>
        <p:nvSpPr>
          <p:cNvPr id="104450" name="Rectangle 5"/>
          <p:cNvSpPr>
            <a:spLocks noChangeArrowheads="1"/>
          </p:cNvSpPr>
          <p:nvPr/>
        </p:nvSpPr>
        <p:spPr bwMode="auto">
          <a:xfrm>
            <a:off x="4416425" y="3246438"/>
            <a:ext cx="311150" cy="366712"/>
          </a:xfrm>
          <a:prstGeom prst="rect">
            <a:avLst/>
          </a:prstGeom>
          <a:noFill/>
          <a:ln w="9525">
            <a:noFill/>
            <a:miter lim="800000"/>
            <a:headEnd/>
            <a:tailEnd/>
          </a:ln>
        </p:spPr>
        <p:txBody>
          <a:bodyPr wrap="none" anchor="ctr">
            <a:prstTxWarp prst="textNoShape">
              <a:avLst/>
            </a:prstTxWarp>
            <a:spAutoFit/>
          </a:bodyPr>
          <a:lstStyle/>
          <a:p>
            <a:r>
              <a:rPr lang="en-US" sz="1800"/>
              <a:t>  </a:t>
            </a:r>
          </a:p>
        </p:txBody>
      </p:sp>
      <p:sp>
        <p:nvSpPr>
          <p:cNvPr id="104451" name="Rectangle 6"/>
          <p:cNvSpPr>
            <a:spLocks noChangeArrowheads="1"/>
          </p:cNvSpPr>
          <p:nvPr/>
        </p:nvSpPr>
        <p:spPr bwMode="auto">
          <a:xfrm>
            <a:off x="4416425" y="3246438"/>
            <a:ext cx="311150" cy="366712"/>
          </a:xfrm>
          <a:prstGeom prst="rect">
            <a:avLst/>
          </a:prstGeom>
          <a:noFill/>
          <a:ln w="9525">
            <a:noFill/>
            <a:miter lim="800000"/>
            <a:headEnd/>
            <a:tailEnd/>
          </a:ln>
        </p:spPr>
        <p:txBody>
          <a:bodyPr wrap="none" anchor="ctr">
            <a:prstTxWarp prst="textNoShape">
              <a:avLst/>
            </a:prstTxWarp>
            <a:spAutoFit/>
          </a:bodyPr>
          <a:lstStyle/>
          <a:p>
            <a:r>
              <a:rPr lang="en-US" sz="1800"/>
              <a:t>  </a:t>
            </a:r>
          </a:p>
        </p:txBody>
      </p:sp>
      <p:sp>
        <p:nvSpPr>
          <p:cNvPr id="104452" name="Rectangle 8"/>
          <p:cNvSpPr>
            <a:spLocks noChangeArrowheads="1"/>
          </p:cNvSpPr>
          <p:nvPr/>
        </p:nvSpPr>
        <p:spPr bwMode="auto">
          <a:xfrm>
            <a:off x="838200" y="762000"/>
            <a:ext cx="3611563" cy="823913"/>
          </a:xfrm>
          <a:prstGeom prst="rect">
            <a:avLst/>
          </a:prstGeom>
          <a:noFill/>
          <a:ln w="9525">
            <a:noFill/>
            <a:miter lim="800000"/>
            <a:headEnd/>
            <a:tailEnd/>
          </a:ln>
        </p:spPr>
        <p:txBody>
          <a:bodyPr wrap="none" anchor="ctr">
            <a:prstTxWarp prst="textNoShape">
              <a:avLst/>
            </a:prstTxWarp>
            <a:spAutoFit/>
          </a:bodyPr>
          <a:lstStyle/>
          <a:p>
            <a:r>
              <a:rPr lang="en-US" sz="4800" b="1">
                <a:solidFill>
                  <a:srgbClr val="FFFFFF"/>
                </a:solidFill>
                <a:ea typeface="Arial" pitchFamily="84" charset="0"/>
                <a:cs typeface="Arial" pitchFamily="84" charset="0"/>
              </a:rPr>
              <a:t>appearance</a:t>
            </a:r>
            <a:r>
              <a:rPr lang="en-US" sz="1100"/>
              <a:t> </a:t>
            </a:r>
            <a:endParaRPr lang="en-US" sz="1800"/>
          </a:p>
        </p:txBody>
      </p:sp>
      <p:sp>
        <p:nvSpPr>
          <p:cNvPr id="104453" name="Rectangle 9"/>
          <p:cNvSpPr>
            <a:spLocks noChangeArrowheads="1"/>
          </p:cNvSpPr>
          <p:nvPr/>
        </p:nvSpPr>
        <p:spPr bwMode="auto">
          <a:xfrm>
            <a:off x="4416425" y="3246438"/>
            <a:ext cx="311150" cy="366712"/>
          </a:xfrm>
          <a:prstGeom prst="rect">
            <a:avLst/>
          </a:prstGeom>
          <a:noFill/>
          <a:ln w="9525">
            <a:noFill/>
            <a:miter lim="800000"/>
            <a:headEnd/>
            <a:tailEnd/>
          </a:ln>
        </p:spPr>
        <p:txBody>
          <a:bodyPr wrap="none" anchor="ctr">
            <a:prstTxWarp prst="textNoShape">
              <a:avLst/>
            </a:prstTxWarp>
            <a:spAutoFit/>
          </a:bodyPr>
          <a:lstStyle/>
          <a:p>
            <a:r>
              <a:rPr lang="en-US" sz="1800"/>
              <a:t>  </a:t>
            </a:r>
          </a:p>
        </p:txBody>
      </p:sp>
      <p:sp>
        <p:nvSpPr>
          <p:cNvPr id="104454" name="Rectangle 10"/>
          <p:cNvSpPr>
            <a:spLocks noChangeArrowheads="1"/>
          </p:cNvSpPr>
          <p:nvPr/>
        </p:nvSpPr>
        <p:spPr bwMode="auto">
          <a:xfrm>
            <a:off x="4416425" y="3246438"/>
            <a:ext cx="311150" cy="366712"/>
          </a:xfrm>
          <a:prstGeom prst="rect">
            <a:avLst/>
          </a:prstGeom>
          <a:noFill/>
          <a:ln w="9525">
            <a:noFill/>
            <a:miter lim="800000"/>
            <a:headEnd/>
            <a:tailEnd/>
          </a:ln>
        </p:spPr>
        <p:txBody>
          <a:bodyPr wrap="none" anchor="ctr">
            <a:prstTxWarp prst="textNoShape">
              <a:avLst/>
            </a:prstTxWarp>
            <a:spAutoFit/>
          </a:bodyPr>
          <a:lstStyle/>
          <a:p>
            <a:r>
              <a:rPr lang="en-US" sz="1800"/>
              <a:t>  </a:t>
            </a:r>
          </a:p>
        </p:txBody>
      </p:sp>
      <p:sp>
        <p:nvSpPr>
          <p:cNvPr id="104455" name="Rectangle 11"/>
          <p:cNvSpPr>
            <a:spLocks noChangeArrowheads="1"/>
          </p:cNvSpPr>
          <p:nvPr/>
        </p:nvSpPr>
        <p:spPr bwMode="auto">
          <a:xfrm>
            <a:off x="838200" y="1873250"/>
            <a:ext cx="4038600" cy="1631950"/>
          </a:xfrm>
          <a:prstGeom prst="rect">
            <a:avLst/>
          </a:prstGeom>
          <a:noFill/>
          <a:ln w="9525">
            <a:noFill/>
            <a:miter lim="800000"/>
            <a:headEnd/>
            <a:tailEnd/>
          </a:ln>
        </p:spPr>
        <p:txBody>
          <a:bodyPr tIns="0" bIns="0" anchor="ctr">
            <a:prstTxWarp prst="textNoShape">
              <a:avLst/>
            </a:prstTxWarp>
            <a:spAutoFit/>
          </a:bodyPr>
          <a:lstStyle/>
          <a:p>
            <a:endParaRPr lang="en-US" sz="1800"/>
          </a:p>
          <a:p>
            <a:pPr eaLnBrk="0" hangingPunct="0"/>
            <a:r>
              <a:rPr lang="en-US" sz="3000">
                <a:solidFill>
                  <a:srgbClr val="00CC00"/>
                </a:solidFill>
                <a:ea typeface="Arial" pitchFamily="84" charset="0"/>
                <a:cs typeface="Arial" pitchFamily="84" charset="0"/>
              </a:rPr>
              <a:t>DO use a legible font</a:t>
            </a:r>
          </a:p>
          <a:p>
            <a:pPr eaLnBrk="0" hangingPunct="0"/>
            <a:r>
              <a:rPr lang="en-US" sz="3000">
                <a:solidFill>
                  <a:srgbClr val="00CC00"/>
                </a:solidFill>
                <a:ea typeface="Arial" pitchFamily="84" charset="0"/>
                <a:cs typeface="Arial" pitchFamily="84" charset="0"/>
              </a:rPr>
              <a:t>	</a:t>
            </a:r>
            <a:endParaRPr lang="en-US" sz="3000">
              <a:solidFill>
                <a:srgbClr val="191919"/>
              </a:solidFill>
              <a:ea typeface="Arial" pitchFamily="84" charset="0"/>
              <a:cs typeface="Arial" pitchFamily="84" charset="0"/>
            </a:endParaRPr>
          </a:p>
          <a:p>
            <a:pPr eaLnBrk="0" hangingPunct="0">
              <a:buFontTx/>
              <a:buChar char="•"/>
            </a:pPr>
            <a:endParaRPr lang="en-US" sz="1100"/>
          </a:p>
          <a:p>
            <a:pPr eaLnBrk="0" hangingPunct="0"/>
            <a:endParaRPr lang="en-US" sz="1800"/>
          </a:p>
        </p:txBody>
      </p:sp>
      <p:pic>
        <p:nvPicPr>
          <p:cNvPr id="104456" name="Picture 14"/>
          <p:cNvPicPr>
            <a:picLocks noChangeAspect="1" noChangeArrowheads="1"/>
          </p:cNvPicPr>
          <p:nvPr/>
        </p:nvPicPr>
        <p:blipFill>
          <a:blip r:embed="rId3" cstate="print"/>
          <a:srcRect l="8594" t="48958" r="11719" b="16667"/>
          <a:stretch>
            <a:fillRect/>
          </a:stretch>
        </p:blipFill>
        <p:spPr bwMode="auto">
          <a:xfrm>
            <a:off x="838200" y="3352800"/>
            <a:ext cx="7772400" cy="25146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4"/>
          <p:cNvSpPr>
            <a:spLocks noChangeArrowheads="1"/>
          </p:cNvSpPr>
          <p:nvPr/>
        </p:nvSpPr>
        <p:spPr bwMode="auto">
          <a:xfrm>
            <a:off x="0" y="685800"/>
            <a:ext cx="8229600" cy="914400"/>
          </a:xfrm>
          <a:prstGeom prst="rect">
            <a:avLst/>
          </a:prstGeom>
          <a:solidFill>
            <a:schemeClr val="tx2"/>
          </a:solidFill>
          <a:ln w="9525">
            <a:solidFill>
              <a:schemeClr val="tx1"/>
            </a:solidFill>
            <a:miter lim="800000"/>
            <a:headEnd/>
            <a:tailEnd/>
          </a:ln>
        </p:spPr>
        <p:txBody>
          <a:bodyPr wrap="none" anchor="ctr">
            <a:prstTxWarp prst="textNoShape">
              <a:avLst/>
            </a:prstTxWarp>
          </a:bodyPr>
          <a:lstStyle/>
          <a:p>
            <a:endParaRPr lang="en-US" sz="1800"/>
          </a:p>
        </p:txBody>
      </p:sp>
      <p:sp>
        <p:nvSpPr>
          <p:cNvPr id="106498" name="Rectangle 5"/>
          <p:cNvSpPr>
            <a:spLocks noChangeArrowheads="1"/>
          </p:cNvSpPr>
          <p:nvPr/>
        </p:nvSpPr>
        <p:spPr bwMode="auto">
          <a:xfrm>
            <a:off x="4416425" y="3246438"/>
            <a:ext cx="311150" cy="366712"/>
          </a:xfrm>
          <a:prstGeom prst="rect">
            <a:avLst/>
          </a:prstGeom>
          <a:noFill/>
          <a:ln w="9525">
            <a:noFill/>
            <a:miter lim="800000"/>
            <a:headEnd/>
            <a:tailEnd/>
          </a:ln>
        </p:spPr>
        <p:txBody>
          <a:bodyPr wrap="none" anchor="ctr">
            <a:prstTxWarp prst="textNoShape">
              <a:avLst/>
            </a:prstTxWarp>
            <a:spAutoFit/>
          </a:bodyPr>
          <a:lstStyle/>
          <a:p>
            <a:r>
              <a:rPr lang="en-US" sz="1800"/>
              <a:t>  </a:t>
            </a:r>
          </a:p>
        </p:txBody>
      </p:sp>
      <p:sp>
        <p:nvSpPr>
          <p:cNvPr id="106499" name="Rectangle 6"/>
          <p:cNvSpPr>
            <a:spLocks noChangeArrowheads="1"/>
          </p:cNvSpPr>
          <p:nvPr/>
        </p:nvSpPr>
        <p:spPr bwMode="auto">
          <a:xfrm>
            <a:off x="4416425" y="3246438"/>
            <a:ext cx="311150" cy="366712"/>
          </a:xfrm>
          <a:prstGeom prst="rect">
            <a:avLst/>
          </a:prstGeom>
          <a:noFill/>
          <a:ln w="9525">
            <a:noFill/>
            <a:miter lim="800000"/>
            <a:headEnd/>
            <a:tailEnd/>
          </a:ln>
        </p:spPr>
        <p:txBody>
          <a:bodyPr wrap="none" anchor="ctr">
            <a:prstTxWarp prst="textNoShape">
              <a:avLst/>
            </a:prstTxWarp>
            <a:spAutoFit/>
          </a:bodyPr>
          <a:lstStyle/>
          <a:p>
            <a:r>
              <a:rPr lang="en-US" sz="1800"/>
              <a:t>  </a:t>
            </a:r>
          </a:p>
        </p:txBody>
      </p:sp>
      <p:sp>
        <p:nvSpPr>
          <p:cNvPr id="106500" name="Rectangle 7"/>
          <p:cNvSpPr>
            <a:spLocks noChangeArrowheads="1"/>
          </p:cNvSpPr>
          <p:nvPr/>
        </p:nvSpPr>
        <p:spPr bwMode="auto">
          <a:xfrm>
            <a:off x="838200" y="762000"/>
            <a:ext cx="3611563" cy="823913"/>
          </a:xfrm>
          <a:prstGeom prst="rect">
            <a:avLst/>
          </a:prstGeom>
          <a:noFill/>
          <a:ln w="9525">
            <a:noFill/>
            <a:miter lim="800000"/>
            <a:headEnd/>
            <a:tailEnd/>
          </a:ln>
        </p:spPr>
        <p:txBody>
          <a:bodyPr wrap="none" anchor="ctr">
            <a:prstTxWarp prst="textNoShape">
              <a:avLst/>
            </a:prstTxWarp>
            <a:spAutoFit/>
          </a:bodyPr>
          <a:lstStyle/>
          <a:p>
            <a:r>
              <a:rPr lang="en-US" sz="4800" b="1">
                <a:solidFill>
                  <a:srgbClr val="FFFFFF"/>
                </a:solidFill>
                <a:ea typeface="Arial" pitchFamily="84" charset="0"/>
                <a:cs typeface="Arial" pitchFamily="84" charset="0"/>
              </a:rPr>
              <a:t>appearance</a:t>
            </a:r>
            <a:r>
              <a:rPr lang="en-US" sz="1100"/>
              <a:t> </a:t>
            </a:r>
            <a:endParaRPr lang="en-US" sz="1800"/>
          </a:p>
        </p:txBody>
      </p:sp>
      <p:sp>
        <p:nvSpPr>
          <p:cNvPr id="106501" name="Rectangle 8"/>
          <p:cNvSpPr>
            <a:spLocks noChangeArrowheads="1"/>
          </p:cNvSpPr>
          <p:nvPr/>
        </p:nvSpPr>
        <p:spPr bwMode="auto">
          <a:xfrm>
            <a:off x="4416425" y="3246438"/>
            <a:ext cx="311150" cy="366712"/>
          </a:xfrm>
          <a:prstGeom prst="rect">
            <a:avLst/>
          </a:prstGeom>
          <a:noFill/>
          <a:ln w="9525">
            <a:noFill/>
            <a:miter lim="800000"/>
            <a:headEnd/>
            <a:tailEnd/>
          </a:ln>
        </p:spPr>
        <p:txBody>
          <a:bodyPr wrap="none" anchor="ctr">
            <a:prstTxWarp prst="textNoShape">
              <a:avLst/>
            </a:prstTxWarp>
            <a:spAutoFit/>
          </a:bodyPr>
          <a:lstStyle/>
          <a:p>
            <a:r>
              <a:rPr lang="en-US" sz="1800"/>
              <a:t>  </a:t>
            </a:r>
          </a:p>
        </p:txBody>
      </p:sp>
      <p:sp>
        <p:nvSpPr>
          <p:cNvPr id="106502" name="Rectangle 9"/>
          <p:cNvSpPr>
            <a:spLocks noChangeArrowheads="1"/>
          </p:cNvSpPr>
          <p:nvPr/>
        </p:nvSpPr>
        <p:spPr bwMode="auto">
          <a:xfrm>
            <a:off x="4416425" y="3246438"/>
            <a:ext cx="311150" cy="366712"/>
          </a:xfrm>
          <a:prstGeom prst="rect">
            <a:avLst/>
          </a:prstGeom>
          <a:noFill/>
          <a:ln w="9525">
            <a:noFill/>
            <a:miter lim="800000"/>
            <a:headEnd/>
            <a:tailEnd/>
          </a:ln>
        </p:spPr>
        <p:txBody>
          <a:bodyPr wrap="none" anchor="ctr">
            <a:prstTxWarp prst="textNoShape">
              <a:avLst/>
            </a:prstTxWarp>
            <a:spAutoFit/>
          </a:bodyPr>
          <a:lstStyle/>
          <a:p>
            <a:r>
              <a:rPr lang="en-US" sz="1800"/>
              <a:t>  </a:t>
            </a:r>
          </a:p>
        </p:txBody>
      </p:sp>
      <p:sp>
        <p:nvSpPr>
          <p:cNvPr id="106503" name="Rectangle 10"/>
          <p:cNvSpPr>
            <a:spLocks noChangeArrowheads="1"/>
          </p:cNvSpPr>
          <p:nvPr/>
        </p:nvSpPr>
        <p:spPr bwMode="auto">
          <a:xfrm>
            <a:off x="838200" y="1873250"/>
            <a:ext cx="4572000" cy="1631950"/>
          </a:xfrm>
          <a:prstGeom prst="rect">
            <a:avLst/>
          </a:prstGeom>
          <a:noFill/>
          <a:ln w="9525">
            <a:noFill/>
            <a:miter lim="800000"/>
            <a:headEnd/>
            <a:tailEnd/>
          </a:ln>
        </p:spPr>
        <p:txBody>
          <a:bodyPr tIns="0" bIns="0" anchor="ctr">
            <a:prstTxWarp prst="textNoShape">
              <a:avLst/>
            </a:prstTxWarp>
            <a:spAutoFit/>
          </a:bodyPr>
          <a:lstStyle/>
          <a:p>
            <a:endParaRPr lang="en-US" sz="1800"/>
          </a:p>
          <a:p>
            <a:pPr eaLnBrk="0" hangingPunct="0"/>
            <a:r>
              <a:rPr lang="en-US" sz="3000">
                <a:solidFill>
                  <a:srgbClr val="00CC00"/>
                </a:solidFill>
                <a:ea typeface="Arial" pitchFamily="84" charset="0"/>
                <a:cs typeface="Arial" pitchFamily="84" charset="0"/>
              </a:rPr>
              <a:t>DO include white space</a:t>
            </a:r>
          </a:p>
          <a:p>
            <a:pPr eaLnBrk="0" hangingPunct="0"/>
            <a:r>
              <a:rPr lang="en-US" sz="3000">
                <a:solidFill>
                  <a:srgbClr val="00CC00"/>
                </a:solidFill>
                <a:ea typeface="Arial" pitchFamily="84" charset="0"/>
                <a:cs typeface="Arial" pitchFamily="84" charset="0"/>
              </a:rPr>
              <a:t>	</a:t>
            </a:r>
            <a:endParaRPr lang="en-US" sz="3000">
              <a:solidFill>
                <a:srgbClr val="191919"/>
              </a:solidFill>
              <a:ea typeface="Arial" pitchFamily="84" charset="0"/>
              <a:cs typeface="Arial" pitchFamily="84" charset="0"/>
            </a:endParaRPr>
          </a:p>
          <a:p>
            <a:pPr eaLnBrk="0" hangingPunct="0">
              <a:buFontTx/>
              <a:buChar char="•"/>
            </a:pPr>
            <a:endParaRPr lang="en-US" sz="1100"/>
          </a:p>
          <a:p>
            <a:pPr eaLnBrk="0" hangingPunct="0"/>
            <a:endParaRPr lang="en-US" sz="1800"/>
          </a:p>
        </p:txBody>
      </p:sp>
      <p:sp>
        <p:nvSpPr>
          <p:cNvPr id="106504" name="Rectangle 14"/>
          <p:cNvSpPr>
            <a:spLocks noChangeArrowheads="1"/>
          </p:cNvSpPr>
          <p:nvPr/>
        </p:nvSpPr>
        <p:spPr bwMode="auto">
          <a:xfrm>
            <a:off x="4953000" y="5410200"/>
            <a:ext cx="3505200" cy="1631950"/>
          </a:xfrm>
          <a:prstGeom prst="rect">
            <a:avLst/>
          </a:prstGeom>
          <a:noFill/>
          <a:ln w="9525">
            <a:noFill/>
            <a:miter lim="800000"/>
            <a:headEnd/>
            <a:tailEnd/>
          </a:ln>
        </p:spPr>
        <p:txBody>
          <a:bodyPr tIns="0" bIns="0" anchor="ctr">
            <a:prstTxWarp prst="textNoShape">
              <a:avLst/>
            </a:prstTxWarp>
            <a:spAutoFit/>
          </a:bodyPr>
          <a:lstStyle/>
          <a:p>
            <a:endParaRPr lang="en-US" sz="1800"/>
          </a:p>
          <a:p>
            <a:pPr eaLnBrk="0" hangingPunct="0"/>
            <a:r>
              <a:rPr lang="en-US" sz="3000">
                <a:solidFill>
                  <a:srgbClr val="FF0000"/>
                </a:solidFill>
                <a:ea typeface="Arial" pitchFamily="84" charset="0"/>
                <a:cs typeface="Arial" pitchFamily="84" charset="0"/>
              </a:rPr>
              <a:t>(but not this much)</a:t>
            </a:r>
          </a:p>
          <a:p>
            <a:pPr eaLnBrk="0" hangingPunct="0"/>
            <a:r>
              <a:rPr lang="en-US" sz="3000">
                <a:solidFill>
                  <a:srgbClr val="00CC00"/>
                </a:solidFill>
                <a:ea typeface="Arial" pitchFamily="84" charset="0"/>
                <a:cs typeface="Arial" pitchFamily="84" charset="0"/>
              </a:rPr>
              <a:t>	</a:t>
            </a:r>
            <a:endParaRPr lang="en-US" sz="3000">
              <a:solidFill>
                <a:srgbClr val="191919"/>
              </a:solidFill>
              <a:ea typeface="Arial" pitchFamily="84" charset="0"/>
              <a:cs typeface="Arial" pitchFamily="84" charset="0"/>
            </a:endParaRPr>
          </a:p>
          <a:p>
            <a:pPr eaLnBrk="0" hangingPunct="0">
              <a:buFontTx/>
              <a:buChar char="•"/>
            </a:pPr>
            <a:endParaRPr lang="en-US" sz="1100"/>
          </a:p>
          <a:p>
            <a:pPr eaLnBrk="0" hangingPunct="0"/>
            <a:endParaRPr lang="en-US" sz="1800"/>
          </a:p>
        </p:txBody>
      </p:sp>
      <p:sp>
        <p:nvSpPr>
          <p:cNvPr id="106505" name="AutoShape 18"/>
          <p:cNvSpPr>
            <a:spLocks noChangeArrowheads="1"/>
          </p:cNvSpPr>
          <p:nvPr/>
        </p:nvSpPr>
        <p:spPr bwMode="auto">
          <a:xfrm>
            <a:off x="3429000" y="5715000"/>
            <a:ext cx="1447800" cy="381000"/>
          </a:xfrm>
          <a:prstGeom prst="leftArrow">
            <a:avLst>
              <a:gd name="adj1" fmla="val 50000"/>
              <a:gd name="adj2" fmla="val 95000"/>
            </a:avLst>
          </a:prstGeom>
          <a:solidFill>
            <a:srgbClr val="FF0000"/>
          </a:solidFill>
          <a:ln w="0">
            <a:solidFill>
              <a:schemeClr val="tx1"/>
            </a:solidFill>
            <a:miter lim="800000"/>
            <a:headEnd/>
            <a:tailEnd/>
          </a:ln>
        </p:spPr>
        <p:txBody>
          <a:bodyPr wrap="none" anchor="ctr">
            <a:prstTxWarp prst="textNoShape">
              <a:avLst/>
            </a:prstTxWarp>
          </a:bodyPr>
          <a:lstStyle/>
          <a:p>
            <a:pPr algn="ctr"/>
            <a:endParaRPr lang="en-US" sz="1800">
              <a:solidFill>
                <a:srgbClr val="FF0000"/>
              </a:solidFill>
            </a:endParaRPr>
          </a:p>
        </p:txBody>
      </p:sp>
      <p:sp>
        <p:nvSpPr>
          <p:cNvPr id="106506" name="AutoShape 19"/>
          <p:cNvSpPr>
            <a:spLocks noChangeArrowheads="1"/>
          </p:cNvSpPr>
          <p:nvPr/>
        </p:nvSpPr>
        <p:spPr bwMode="auto">
          <a:xfrm rot="2700000">
            <a:off x="5105400" y="4724400"/>
            <a:ext cx="1447800" cy="381000"/>
          </a:xfrm>
          <a:prstGeom prst="leftArrow">
            <a:avLst>
              <a:gd name="adj1" fmla="val 50000"/>
              <a:gd name="adj2" fmla="val 95000"/>
            </a:avLst>
          </a:prstGeom>
          <a:solidFill>
            <a:srgbClr val="FF0000"/>
          </a:solidFill>
          <a:ln w="0">
            <a:solidFill>
              <a:schemeClr val="tx1"/>
            </a:solidFill>
            <a:miter lim="800000"/>
            <a:headEnd/>
            <a:tailEnd/>
          </a:ln>
        </p:spPr>
        <p:txBody>
          <a:bodyPr rot="10800000" vert="eaVert" wrap="none" anchor="ctr">
            <a:prstTxWarp prst="textNoShape">
              <a:avLst/>
            </a:prstTxWarp>
          </a:bodyPr>
          <a:lstStyle/>
          <a:p>
            <a:pPr algn="ctr"/>
            <a:endParaRPr lang="en-US" sz="1800">
              <a:solidFill>
                <a:srgbClr val="FF0000"/>
              </a:solidFill>
            </a:endParaRPr>
          </a:p>
        </p:txBody>
      </p:sp>
      <p:sp>
        <p:nvSpPr>
          <p:cNvPr id="106507" name="AutoShape 20"/>
          <p:cNvSpPr>
            <a:spLocks noChangeArrowheads="1"/>
          </p:cNvSpPr>
          <p:nvPr/>
        </p:nvSpPr>
        <p:spPr bwMode="auto">
          <a:xfrm rot="5400000">
            <a:off x="7239000" y="4572000"/>
            <a:ext cx="1447800" cy="381000"/>
          </a:xfrm>
          <a:prstGeom prst="leftArrow">
            <a:avLst>
              <a:gd name="adj1" fmla="val 50000"/>
              <a:gd name="adj2" fmla="val 95000"/>
            </a:avLst>
          </a:prstGeom>
          <a:solidFill>
            <a:srgbClr val="FF0000"/>
          </a:solidFill>
          <a:ln w="0">
            <a:solidFill>
              <a:schemeClr val="tx1"/>
            </a:solidFill>
            <a:miter lim="800000"/>
            <a:headEnd/>
            <a:tailEnd/>
          </a:ln>
        </p:spPr>
        <p:txBody>
          <a:bodyPr rot="10800000" vert="eaVert" wrap="none" anchor="ctr">
            <a:prstTxWarp prst="textNoShape">
              <a:avLst/>
            </a:prstTxWarp>
          </a:bodyPr>
          <a:lstStyle/>
          <a:p>
            <a:pPr algn="ctr"/>
            <a:endParaRPr lang="en-US" sz="180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4"/>
          <p:cNvSpPr>
            <a:spLocks noChangeArrowheads="1"/>
          </p:cNvSpPr>
          <p:nvPr/>
        </p:nvSpPr>
        <p:spPr bwMode="auto">
          <a:xfrm>
            <a:off x="0" y="685800"/>
            <a:ext cx="8229600" cy="914400"/>
          </a:xfrm>
          <a:prstGeom prst="rect">
            <a:avLst/>
          </a:prstGeom>
          <a:solidFill>
            <a:schemeClr val="tx2"/>
          </a:solidFill>
          <a:ln w="9525">
            <a:solidFill>
              <a:schemeClr val="tx1"/>
            </a:solidFill>
            <a:miter lim="800000"/>
            <a:headEnd/>
            <a:tailEnd/>
          </a:ln>
        </p:spPr>
        <p:txBody>
          <a:bodyPr wrap="none" anchor="ctr">
            <a:prstTxWarp prst="textNoShape">
              <a:avLst/>
            </a:prstTxWarp>
          </a:bodyPr>
          <a:lstStyle/>
          <a:p>
            <a:endParaRPr lang="en-US" sz="1800"/>
          </a:p>
        </p:txBody>
      </p:sp>
      <p:sp>
        <p:nvSpPr>
          <p:cNvPr id="108546" name="Rectangle 5"/>
          <p:cNvSpPr>
            <a:spLocks noChangeArrowheads="1"/>
          </p:cNvSpPr>
          <p:nvPr/>
        </p:nvSpPr>
        <p:spPr bwMode="auto">
          <a:xfrm>
            <a:off x="4416425" y="3246438"/>
            <a:ext cx="311150" cy="366712"/>
          </a:xfrm>
          <a:prstGeom prst="rect">
            <a:avLst/>
          </a:prstGeom>
          <a:noFill/>
          <a:ln w="9525">
            <a:noFill/>
            <a:miter lim="800000"/>
            <a:headEnd/>
            <a:tailEnd/>
          </a:ln>
        </p:spPr>
        <p:txBody>
          <a:bodyPr wrap="none" anchor="ctr">
            <a:prstTxWarp prst="textNoShape">
              <a:avLst/>
            </a:prstTxWarp>
            <a:spAutoFit/>
          </a:bodyPr>
          <a:lstStyle/>
          <a:p>
            <a:r>
              <a:rPr lang="en-US" sz="1800"/>
              <a:t>  </a:t>
            </a:r>
          </a:p>
        </p:txBody>
      </p:sp>
      <p:sp>
        <p:nvSpPr>
          <p:cNvPr id="108547" name="Rectangle 6"/>
          <p:cNvSpPr>
            <a:spLocks noChangeArrowheads="1"/>
          </p:cNvSpPr>
          <p:nvPr/>
        </p:nvSpPr>
        <p:spPr bwMode="auto">
          <a:xfrm>
            <a:off x="4416425" y="3246438"/>
            <a:ext cx="311150" cy="366712"/>
          </a:xfrm>
          <a:prstGeom prst="rect">
            <a:avLst/>
          </a:prstGeom>
          <a:noFill/>
          <a:ln w="9525">
            <a:noFill/>
            <a:miter lim="800000"/>
            <a:headEnd/>
            <a:tailEnd/>
          </a:ln>
        </p:spPr>
        <p:txBody>
          <a:bodyPr wrap="none" anchor="ctr">
            <a:prstTxWarp prst="textNoShape">
              <a:avLst/>
            </a:prstTxWarp>
            <a:spAutoFit/>
          </a:bodyPr>
          <a:lstStyle/>
          <a:p>
            <a:r>
              <a:rPr lang="en-US" sz="1800"/>
              <a:t>  </a:t>
            </a:r>
          </a:p>
        </p:txBody>
      </p:sp>
      <p:sp>
        <p:nvSpPr>
          <p:cNvPr id="108548" name="Rectangle 7"/>
          <p:cNvSpPr>
            <a:spLocks noChangeArrowheads="1"/>
          </p:cNvSpPr>
          <p:nvPr/>
        </p:nvSpPr>
        <p:spPr bwMode="auto">
          <a:xfrm>
            <a:off x="838200" y="762000"/>
            <a:ext cx="3611563" cy="823913"/>
          </a:xfrm>
          <a:prstGeom prst="rect">
            <a:avLst/>
          </a:prstGeom>
          <a:noFill/>
          <a:ln w="9525">
            <a:noFill/>
            <a:miter lim="800000"/>
            <a:headEnd/>
            <a:tailEnd/>
          </a:ln>
        </p:spPr>
        <p:txBody>
          <a:bodyPr wrap="none" anchor="ctr">
            <a:prstTxWarp prst="textNoShape">
              <a:avLst/>
            </a:prstTxWarp>
            <a:spAutoFit/>
          </a:bodyPr>
          <a:lstStyle/>
          <a:p>
            <a:r>
              <a:rPr lang="en-US" sz="4800" b="1">
                <a:solidFill>
                  <a:srgbClr val="FFFFFF"/>
                </a:solidFill>
                <a:ea typeface="Arial" pitchFamily="84" charset="0"/>
                <a:cs typeface="Arial" pitchFamily="84" charset="0"/>
              </a:rPr>
              <a:t>appearance</a:t>
            </a:r>
            <a:r>
              <a:rPr lang="en-US" sz="1100"/>
              <a:t> </a:t>
            </a:r>
            <a:endParaRPr lang="en-US" sz="1800"/>
          </a:p>
        </p:txBody>
      </p:sp>
      <p:sp>
        <p:nvSpPr>
          <p:cNvPr id="108549" name="Rectangle 8"/>
          <p:cNvSpPr>
            <a:spLocks noChangeArrowheads="1"/>
          </p:cNvSpPr>
          <p:nvPr/>
        </p:nvSpPr>
        <p:spPr bwMode="auto">
          <a:xfrm>
            <a:off x="4416425" y="3246438"/>
            <a:ext cx="311150" cy="366712"/>
          </a:xfrm>
          <a:prstGeom prst="rect">
            <a:avLst/>
          </a:prstGeom>
          <a:noFill/>
          <a:ln w="9525">
            <a:noFill/>
            <a:miter lim="800000"/>
            <a:headEnd/>
            <a:tailEnd/>
          </a:ln>
        </p:spPr>
        <p:txBody>
          <a:bodyPr wrap="none" anchor="ctr">
            <a:prstTxWarp prst="textNoShape">
              <a:avLst/>
            </a:prstTxWarp>
            <a:spAutoFit/>
          </a:bodyPr>
          <a:lstStyle/>
          <a:p>
            <a:r>
              <a:rPr lang="en-US" sz="1800"/>
              <a:t>  </a:t>
            </a:r>
          </a:p>
        </p:txBody>
      </p:sp>
      <p:sp>
        <p:nvSpPr>
          <p:cNvPr id="108550" name="Rectangle 9"/>
          <p:cNvSpPr>
            <a:spLocks noChangeArrowheads="1"/>
          </p:cNvSpPr>
          <p:nvPr/>
        </p:nvSpPr>
        <p:spPr bwMode="auto">
          <a:xfrm>
            <a:off x="4416425" y="3246438"/>
            <a:ext cx="311150" cy="366712"/>
          </a:xfrm>
          <a:prstGeom prst="rect">
            <a:avLst/>
          </a:prstGeom>
          <a:noFill/>
          <a:ln w="9525">
            <a:noFill/>
            <a:miter lim="800000"/>
            <a:headEnd/>
            <a:tailEnd/>
          </a:ln>
        </p:spPr>
        <p:txBody>
          <a:bodyPr wrap="none" anchor="ctr">
            <a:prstTxWarp prst="textNoShape">
              <a:avLst/>
            </a:prstTxWarp>
            <a:spAutoFit/>
          </a:bodyPr>
          <a:lstStyle/>
          <a:p>
            <a:r>
              <a:rPr lang="en-US" sz="1800"/>
              <a:t>  </a:t>
            </a:r>
          </a:p>
        </p:txBody>
      </p:sp>
      <p:sp>
        <p:nvSpPr>
          <p:cNvPr id="108551" name="Rectangle 10"/>
          <p:cNvSpPr>
            <a:spLocks noChangeArrowheads="1"/>
          </p:cNvSpPr>
          <p:nvPr/>
        </p:nvSpPr>
        <p:spPr bwMode="auto">
          <a:xfrm>
            <a:off x="838200" y="1873250"/>
            <a:ext cx="7391400" cy="2089150"/>
          </a:xfrm>
          <a:prstGeom prst="rect">
            <a:avLst/>
          </a:prstGeom>
          <a:noFill/>
          <a:ln w="9525">
            <a:noFill/>
            <a:miter lim="800000"/>
            <a:headEnd/>
            <a:tailEnd/>
          </a:ln>
        </p:spPr>
        <p:txBody>
          <a:bodyPr tIns="0" bIns="0" anchor="ctr">
            <a:prstTxWarp prst="textNoShape">
              <a:avLst/>
            </a:prstTxWarp>
            <a:spAutoFit/>
          </a:bodyPr>
          <a:lstStyle/>
          <a:p>
            <a:endParaRPr lang="en-US" sz="1800"/>
          </a:p>
          <a:p>
            <a:pPr eaLnBrk="0" hangingPunct="0"/>
            <a:r>
              <a:rPr lang="en-US" sz="3000">
                <a:solidFill>
                  <a:srgbClr val="00CC00"/>
                </a:solidFill>
                <a:ea typeface="Arial" pitchFamily="84" charset="0"/>
                <a:cs typeface="Arial" pitchFamily="84" charset="0"/>
              </a:rPr>
              <a:t>DO proofread </a:t>
            </a:r>
          </a:p>
          <a:p>
            <a:pPr eaLnBrk="0" hangingPunct="0"/>
            <a:r>
              <a:rPr lang="en-US" sz="3000">
                <a:solidFill>
                  <a:srgbClr val="00CC00"/>
                </a:solidFill>
                <a:ea typeface="Arial" pitchFamily="84" charset="0"/>
                <a:cs typeface="Arial" pitchFamily="84" charset="0"/>
              </a:rPr>
              <a:t>(and have someone else proofread too)</a:t>
            </a:r>
          </a:p>
          <a:p>
            <a:pPr eaLnBrk="0" hangingPunct="0"/>
            <a:r>
              <a:rPr lang="en-US" sz="3000">
                <a:solidFill>
                  <a:srgbClr val="00CC00"/>
                </a:solidFill>
                <a:ea typeface="Arial" pitchFamily="84" charset="0"/>
                <a:cs typeface="Arial" pitchFamily="84" charset="0"/>
              </a:rPr>
              <a:t>	</a:t>
            </a:r>
            <a:endParaRPr lang="en-US" sz="3000">
              <a:solidFill>
                <a:srgbClr val="191919"/>
              </a:solidFill>
              <a:ea typeface="Arial" pitchFamily="84" charset="0"/>
              <a:cs typeface="Arial" pitchFamily="84" charset="0"/>
            </a:endParaRPr>
          </a:p>
          <a:p>
            <a:pPr eaLnBrk="0" hangingPunct="0">
              <a:buFontTx/>
              <a:buChar char="•"/>
            </a:pPr>
            <a:endParaRPr lang="en-US" sz="1100"/>
          </a:p>
          <a:p>
            <a:pPr eaLnBrk="0" hangingPunct="0"/>
            <a:endParaRPr lang="en-US" sz="1800"/>
          </a:p>
        </p:txBody>
      </p:sp>
      <p:pic>
        <p:nvPicPr>
          <p:cNvPr id="108552" name="Picture 12" descr="6170176616_4ecc9caa9f_o"/>
          <p:cNvPicPr>
            <a:picLocks noChangeAspect="1" noChangeArrowheads="1"/>
          </p:cNvPicPr>
          <p:nvPr/>
        </p:nvPicPr>
        <p:blipFill>
          <a:blip r:embed="rId3" cstate="print"/>
          <a:srcRect/>
          <a:stretch>
            <a:fillRect/>
          </a:stretch>
        </p:blipFill>
        <p:spPr bwMode="auto">
          <a:xfrm>
            <a:off x="2667000" y="3429000"/>
            <a:ext cx="3200400" cy="2376488"/>
          </a:xfrm>
          <a:prstGeom prst="rect">
            <a:avLst/>
          </a:prstGeom>
          <a:noFill/>
          <a:ln w="9525">
            <a:noFill/>
            <a:miter lim="800000"/>
            <a:headEnd/>
            <a:tailEnd/>
          </a:ln>
        </p:spPr>
      </p:pic>
      <p:sp>
        <p:nvSpPr>
          <p:cNvPr id="108553" name="Rectangle 13"/>
          <p:cNvSpPr>
            <a:spLocks noChangeArrowheads="1"/>
          </p:cNvSpPr>
          <p:nvPr/>
        </p:nvSpPr>
        <p:spPr bwMode="auto">
          <a:xfrm>
            <a:off x="2133600" y="6564313"/>
            <a:ext cx="4046538" cy="274637"/>
          </a:xfrm>
          <a:prstGeom prst="rect">
            <a:avLst/>
          </a:prstGeom>
          <a:noFill/>
          <a:ln w="9525">
            <a:noFill/>
            <a:miter lim="800000"/>
            <a:headEnd/>
            <a:tailEnd/>
          </a:ln>
        </p:spPr>
        <p:txBody>
          <a:bodyPr wrap="none">
            <a:prstTxWarp prst="textNoShape">
              <a:avLst/>
            </a:prstTxWarp>
            <a:spAutoFit/>
          </a:bodyPr>
          <a:lstStyle/>
          <a:p>
            <a:r>
              <a:rPr lang="en-US" sz="1200"/>
              <a:t>Source: http://www.flickr.com/photos/b-may/6170176616/</a:t>
            </a: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4"/>
          <p:cNvSpPr>
            <a:spLocks noChangeArrowheads="1"/>
          </p:cNvSpPr>
          <p:nvPr/>
        </p:nvSpPr>
        <p:spPr bwMode="auto">
          <a:xfrm>
            <a:off x="0" y="685800"/>
            <a:ext cx="8229600" cy="914400"/>
          </a:xfrm>
          <a:prstGeom prst="rect">
            <a:avLst/>
          </a:prstGeom>
          <a:solidFill>
            <a:schemeClr val="tx2"/>
          </a:solidFill>
          <a:ln w="9525">
            <a:solidFill>
              <a:schemeClr val="tx1"/>
            </a:solidFill>
            <a:miter lim="800000"/>
            <a:headEnd/>
            <a:tailEnd/>
          </a:ln>
        </p:spPr>
        <p:txBody>
          <a:bodyPr wrap="none" anchor="ctr">
            <a:prstTxWarp prst="textNoShape">
              <a:avLst/>
            </a:prstTxWarp>
          </a:bodyPr>
          <a:lstStyle/>
          <a:p>
            <a:endParaRPr lang="en-US" sz="1800"/>
          </a:p>
        </p:txBody>
      </p:sp>
      <p:sp>
        <p:nvSpPr>
          <p:cNvPr id="110594" name="Rectangle 5"/>
          <p:cNvSpPr>
            <a:spLocks noChangeArrowheads="1"/>
          </p:cNvSpPr>
          <p:nvPr/>
        </p:nvSpPr>
        <p:spPr bwMode="auto">
          <a:xfrm>
            <a:off x="4416425" y="3246438"/>
            <a:ext cx="311150" cy="366712"/>
          </a:xfrm>
          <a:prstGeom prst="rect">
            <a:avLst/>
          </a:prstGeom>
          <a:noFill/>
          <a:ln w="9525">
            <a:noFill/>
            <a:miter lim="800000"/>
            <a:headEnd/>
            <a:tailEnd/>
          </a:ln>
        </p:spPr>
        <p:txBody>
          <a:bodyPr wrap="none" anchor="ctr">
            <a:prstTxWarp prst="textNoShape">
              <a:avLst/>
            </a:prstTxWarp>
            <a:spAutoFit/>
          </a:bodyPr>
          <a:lstStyle/>
          <a:p>
            <a:r>
              <a:rPr lang="en-US" sz="1800"/>
              <a:t>  </a:t>
            </a:r>
          </a:p>
        </p:txBody>
      </p:sp>
      <p:sp>
        <p:nvSpPr>
          <p:cNvPr id="110595" name="Rectangle 6"/>
          <p:cNvSpPr>
            <a:spLocks noChangeArrowheads="1"/>
          </p:cNvSpPr>
          <p:nvPr/>
        </p:nvSpPr>
        <p:spPr bwMode="auto">
          <a:xfrm>
            <a:off x="4416425" y="3246438"/>
            <a:ext cx="311150" cy="366712"/>
          </a:xfrm>
          <a:prstGeom prst="rect">
            <a:avLst/>
          </a:prstGeom>
          <a:noFill/>
          <a:ln w="9525">
            <a:noFill/>
            <a:miter lim="800000"/>
            <a:headEnd/>
            <a:tailEnd/>
          </a:ln>
        </p:spPr>
        <p:txBody>
          <a:bodyPr wrap="none" anchor="ctr">
            <a:prstTxWarp prst="textNoShape">
              <a:avLst/>
            </a:prstTxWarp>
            <a:spAutoFit/>
          </a:bodyPr>
          <a:lstStyle/>
          <a:p>
            <a:r>
              <a:rPr lang="en-US" sz="1800"/>
              <a:t>  </a:t>
            </a:r>
          </a:p>
        </p:txBody>
      </p:sp>
      <p:sp>
        <p:nvSpPr>
          <p:cNvPr id="110596" name="Rectangle 7"/>
          <p:cNvSpPr>
            <a:spLocks noChangeArrowheads="1"/>
          </p:cNvSpPr>
          <p:nvPr/>
        </p:nvSpPr>
        <p:spPr bwMode="auto">
          <a:xfrm>
            <a:off x="838200" y="762000"/>
            <a:ext cx="3611563" cy="823913"/>
          </a:xfrm>
          <a:prstGeom prst="rect">
            <a:avLst/>
          </a:prstGeom>
          <a:noFill/>
          <a:ln w="9525">
            <a:noFill/>
            <a:miter lim="800000"/>
            <a:headEnd/>
            <a:tailEnd/>
          </a:ln>
        </p:spPr>
        <p:txBody>
          <a:bodyPr wrap="none" anchor="ctr">
            <a:prstTxWarp prst="textNoShape">
              <a:avLst/>
            </a:prstTxWarp>
            <a:spAutoFit/>
          </a:bodyPr>
          <a:lstStyle/>
          <a:p>
            <a:r>
              <a:rPr lang="en-US" sz="4800" b="1">
                <a:solidFill>
                  <a:srgbClr val="FFFFFF"/>
                </a:solidFill>
                <a:ea typeface="Arial" pitchFamily="84" charset="0"/>
                <a:cs typeface="Arial" pitchFamily="84" charset="0"/>
              </a:rPr>
              <a:t>appearance</a:t>
            </a:r>
            <a:r>
              <a:rPr lang="en-US" sz="1100"/>
              <a:t> </a:t>
            </a:r>
            <a:endParaRPr lang="en-US" sz="1800"/>
          </a:p>
        </p:txBody>
      </p:sp>
      <p:sp>
        <p:nvSpPr>
          <p:cNvPr id="110597" name="Rectangle 8"/>
          <p:cNvSpPr>
            <a:spLocks noChangeArrowheads="1"/>
          </p:cNvSpPr>
          <p:nvPr/>
        </p:nvSpPr>
        <p:spPr bwMode="auto">
          <a:xfrm>
            <a:off x="4416425" y="3246438"/>
            <a:ext cx="311150" cy="366712"/>
          </a:xfrm>
          <a:prstGeom prst="rect">
            <a:avLst/>
          </a:prstGeom>
          <a:noFill/>
          <a:ln w="9525">
            <a:noFill/>
            <a:miter lim="800000"/>
            <a:headEnd/>
            <a:tailEnd/>
          </a:ln>
        </p:spPr>
        <p:txBody>
          <a:bodyPr wrap="none" anchor="ctr">
            <a:prstTxWarp prst="textNoShape">
              <a:avLst/>
            </a:prstTxWarp>
            <a:spAutoFit/>
          </a:bodyPr>
          <a:lstStyle/>
          <a:p>
            <a:r>
              <a:rPr lang="en-US" sz="1800"/>
              <a:t>  </a:t>
            </a:r>
          </a:p>
        </p:txBody>
      </p:sp>
      <p:sp>
        <p:nvSpPr>
          <p:cNvPr id="110598" name="Rectangle 9"/>
          <p:cNvSpPr>
            <a:spLocks noChangeArrowheads="1"/>
          </p:cNvSpPr>
          <p:nvPr/>
        </p:nvSpPr>
        <p:spPr bwMode="auto">
          <a:xfrm>
            <a:off x="4416425" y="3246438"/>
            <a:ext cx="311150" cy="366712"/>
          </a:xfrm>
          <a:prstGeom prst="rect">
            <a:avLst/>
          </a:prstGeom>
          <a:noFill/>
          <a:ln w="9525">
            <a:noFill/>
            <a:miter lim="800000"/>
            <a:headEnd/>
            <a:tailEnd/>
          </a:ln>
        </p:spPr>
        <p:txBody>
          <a:bodyPr wrap="none" anchor="ctr">
            <a:prstTxWarp prst="textNoShape">
              <a:avLst/>
            </a:prstTxWarp>
            <a:spAutoFit/>
          </a:bodyPr>
          <a:lstStyle/>
          <a:p>
            <a:r>
              <a:rPr lang="en-US" sz="1800"/>
              <a:t>  </a:t>
            </a:r>
          </a:p>
        </p:txBody>
      </p:sp>
      <p:sp>
        <p:nvSpPr>
          <p:cNvPr id="110599" name="Rectangle 10"/>
          <p:cNvSpPr>
            <a:spLocks noChangeArrowheads="1"/>
          </p:cNvSpPr>
          <p:nvPr/>
        </p:nvSpPr>
        <p:spPr bwMode="auto">
          <a:xfrm>
            <a:off x="838200" y="1828800"/>
            <a:ext cx="7848600" cy="1631950"/>
          </a:xfrm>
          <a:prstGeom prst="rect">
            <a:avLst/>
          </a:prstGeom>
          <a:noFill/>
          <a:ln w="9525">
            <a:noFill/>
            <a:miter lim="800000"/>
            <a:headEnd/>
            <a:tailEnd/>
          </a:ln>
        </p:spPr>
        <p:txBody>
          <a:bodyPr tIns="0" bIns="0" anchor="ctr">
            <a:prstTxWarp prst="textNoShape">
              <a:avLst/>
            </a:prstTxWarp>
            <a:spAutoFit/>
          </a:bodyPr>
          <a:lstStyle/>
          <a:p>
            <a:endParaRPr lang="en-US" sz="1800"/>
          </a:p>
          <a:p>
            <a:pPr eaLnBrk="0" hangingPunct="0"/>
            <a:r>
              <a:rPr lang="en-US" sz="3000">
                <a:solidFill>
                  <a:srgbClr val="FF0000"/>
                </a:solidFill>
                <a:ea typeface="Arial" pitchFamily="84" charset="0"/>
                <a:cs typeface="Arial" pitchFamily="84" charset="0"/>
              </a:rPr>
              <a:t>DON’T assume abbreviations are universal</a:t>
            </a:r>
          </a:p>
          <a:p>
            <a:pPr eaLnBrk="0" hangingPunct="0"/>
            <a:r>
              <a:rPr lang="en-US" sz="3000">
                <a:solidFill>
                  <a:srgbClr val="00CC00"/>
                </a:solidFill>
                <a:ea typeface="Arial" pitchFamily="84" charset="0"/>
                <a:cs typeface="Arial" pitchFamily="84" charset="0"/>
              </a:rPr>
              <a:t>	</a:t>
            </a:r>
            <a:endParaRPr lang="en-US" sz="3000">
              <a:solidFill>
                <a:srgbClr val="191919"/>
              </a:solidFill>
              <a:ea typeface="Arial" pitchFamily="84" charset="0"/>
              <a:cs typeface="Arial" pitchFamily="84" charset="0"/>
            </a:endParaRPr>
          </a:p>
          <a:p>
            <a:pPr eaLnBrk="0" hangingPunct="0">
              <a:buFontTx/>
              <a:buChar char="•"/>
            </a:pPr>
            <a:endParaRPr lang="en-US" sz="1100"/>
          </a:p>
          <a:p>
            <a:pPr eaLnBrk="0" hangingPunct="0"/>
            <a:endParaRPr lang="en-US" sz="1800"/>
          </a:p>
        </p:txBody>
      </p:sp>
      <p:sp>
        <p:nvSpPr>
          <p:cNvPr id="110600" name="Rectangle 11"/>
          <p:cNvSpPr>
            <a:spLocks noChangeArrowheads="1"/>
          </p:cNvSpPr>
          <p:nvPr/>
        </p:nvSpPr>
        <p:spPr bwMode="auto">
          <a:xfrm>
            <a:off x="838200" y="3443288"/>
            <a:ext cx="7543800" cy="3186112"/>
          </a:xfrm>
          <a:prstGeom prst="rect">
            <a:avLst/>
          </a:prstGeom>
          <a:noFill/>
          <a:ln w="9525">
            <a:noFill/>
            <a:miter lim="800000"/>
            <a:headEnd/>
            <a:tailEnd/>
          </a:ln>
        </p:spPr>
        <p:txBody>
          <a:bodyPr tIns="0" bIns="0" anchor="ctr">
            <a:prstTxWarp prst="textNoShape">
              <a:avLst/>
            </a:prstTxWarp>
            <a:spAutoFit/>
          </a:bodyPr>
          <a:lstStyle/>
          <a:p>
            <a:r>
              <a:rPr lang="en-US" sz="3000"/>
              <a:t>CLM? ARA? RYSC? ROM? RA? LA? ALA? APRC? RASC? CDS? CRC? ILS? SAM? AIRC? BRC? FOL? CHIPS? AVMS? CBE? NIC? SIR? NFMS? EXCOM? DSR? SMS? AUP? MMT? ADCON?</a:t>
            </a:r>
            <a:endParaRPr lang="en-US" sz="3000">
              <a:solidFill>
                <a:srgbClr val="FF0000"/>
              </a:solidFill>
              <a:ea typeface="Arial" pitchFamily="84" charset="0"/>
              <a:cs typeface="Arial" pitchFamily="84" charset="0"/>
            </a:endParaRPr>
          </a:p>
          <a:p>
            <a:pPr eaLnBrk="0" hangingPunct="0"/>
            <a:r>
              <a:rPr lang="en-US" sz="3000">
                <a:solidFill>
                  <a:srgbClr val="00CC00"/>
                </a:solidFill>
                <a:ea typeface="Arial" pitchFamily="84" charset="0"/>
                <a:cs typeface="Arial" pitchFamily="84" charset="0"/>
              </a:rPr>
              <a:t>	</a:t>
            </a:r>
            <a:endParaRPr lang="en-US" sz="3000">
              <a:solidFill>
                <a:srgbClr val="191919"/>
              </a:solidFill>
              <a:ea typeface="Arial" pitchFamily="84" charset="0"/>
              <a:cs typeface="Arial" pitchFamily="84" charset="0"/>
            </a:endParaRPr>
          </a:p>
          <a:p>
            <a:pPr eaLnBrk="0" hangingPunct="0">
              <a:buFontTx/>
              <a:buChar char="•"/>
            </a:pPr>
            <a:endParaRPr lang="en-US" sz="1100"/>
          </a:p>
          <a:p>
            <a:pPr eaLnBrk="0" hangingPunct="0"/>
            <a:endParaRPr lang="en-US" sz="1800"/>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4"/>
          <p:cNvSpPr>
            <a:spLocks noChangeArrowheads="1"/>
          </p:cNvSpPr>
          <p:nvPr/>
        </p:nvSpPr>
        <p:spPr bwMode="auto">
          <a:xfrm>
            <a:off x="0" y="204788"/>
            <a:ext cx="8915400" cy="6675437"/>
          </a:xfrm>
          <a:prstGeom prst="rect">
            <a:avLst/>
          </a:prstGeom>
          <a:noFill/>
          <a:ln w="9525">
            <a:noFill/>
            <a:miter lim="800000"/>
            <a:headEnd/>
            <a:tailEnd/>
          </a:ln>
        </p:spPr>
        <p:txBody>
          <a:bodyPr tIns="0" bIns="0" anchor="ctr">
            <a:prstTxWarp prst="textNoShape">
              <a:avLst/>
            </a:prstTxWarp>
            <a:spAutoFit/>
          </a:bodyPr>
          <a:lstStyle/>
          <a:p>
            <a:pPr eaLnBrk="0" hangingPunct="0"/>
            <a:r>
              <a:rPr lang="en-US" sz="3000">
                <a:solidFill>
                  <a:srgbClr val="00CC00"/>
                </a:solidFill>
                <a:ea typeface="Arial" pitchFamily="84" charset="0"/>
                <a:cs typeface="Arial" pitchFamily="84" charset="0"/>
              </a:rPr>
              <a:t>Presented storytimes			</a:t>
            </a:r>
            <a:r>
              <a:rPr lang="en-US" sz="3000">
                <a:solidFill>
                  <a:srgbClr val="FF0000"/>
                </a:solidFill>
                <a:ea typeface="Arial" pitchFamily="84" charset="0"/>
                <a:cs typeface="Arial" pitchFamily="84" charset="0"/>
              </a:rPr>
              <a:t>Holding storytime</a:t>
            </a:r>
          </a:p>
          <a:p>
            <a:pPr eaLnBrk="0" hangingPunct="0"/>
            <a:endParaRPr lang="en-US" sz="3000">
              <a:solidFill>
                <a:srgbClr val="FF0000"/>
              </a:solidFill>
              <a:ea typeface="Arial" pitchFamily="84" charset="0"/>
              <a:cs typeface="Arial" pitchFamily="84" charset="0"/>
            </a:endParaRPr>
          </a:p>
          <a:p>
            <a:pPr eaLnBrk="0" hangingPunct="0"/>
            <a:r>
              <a:rPr lang="en-US" sz="3000">
                <a:solidFill>
                  <a:srgbClr val="00CC00"/>
                </a:solidFill>
                <a:ea typeface="Arial" pitchFamily="84" charset="0"/>
                <a:cs typeface="Arial" pitchFamily="84" charset="0"/>
              </a:rPr>
              <a:t>Led team 					</a:t>
            </a:r>
            <a:r>
              <a:rPr lang="en-US" sz="3000">
                <a:solidFill>
                  <a:srgbClr val="FF0000"/>
                </a:solidFill>
                <a:ea typeface="Arial" pitchFamily="84" charset="0"/>
                <a:cs typeface="Arial" pitchFamily="84" charset="0"/>
              </a:rPr>
              <a:t>Team leader</a:t>
            </a:r>
          </a:p>
          <a:p>
            <a:pPr eaLnBrk="0" hangingPunct="0"/>
            <a:endParaRPr lang="en-US" sz="3000">
              <a:solidFill>
                <a:srgbClr val="00CC00"/>
              </a:solidFill>
              <a:ea typeface="Arial" pitchFamily="84" charset="0"/>
              <a:cs typeface="Arial" pitchFamily="84" charset="0"/>
            </a:endParaRPr>
          </a:p>
          <a:p>
            <a:pPr eaLnBrk="0" hangingPunct="0"/>
            <a:r>
              <a:rPr lang="en-US" sz="3000">
                <a:solidFill>
                  <a:srgbClr val="00CC00"/>
                </a:solidFill>
                <a:ea typeface="Arial" pitchFamily="84" charset="0"/>
                <a:cs typeface="Arial" pitchFamily="84" charset="0"/>
              </a:rPr>
              <a:t>Designed web page			</a:t>
            </a:r>
            <a:r>
              <a:rPr lang="en-US" sz="3000">
                <a:solidFill>
                  <a:srgbClr val="FF0000"/>
                </a:solidFill>
                <a:ea typeface="Arial" pitchFamily="84" charset="0"/>
                <a:cs typeface="Arial" pitchFamily="84" charset="0"/>
              </a:rPr>
              <a:t>In charge of web 						design</a:t>
            </a:r>
          </a:p>
          <a:p>
            <a:pPr eaLnBrk="0" hangingPunct="0"/>
            <a:endParaRPr lang="en-US" sz="3000">
              <a:solidFill>
                <a:srgbClr val="FF0000"/>
              </a:solidFill>
              <a:ea typeface="Arial" pitchFamily="84" charset="0"/>
              <a:cs typeface="Arial" pitchFamily="84" charset="0"/>
            </a:endParaRPr>
          </a:p>
          <a:p>
            <a:pPr eaLnBrk="0" hangingPunct="0"/>
            <a:r>
              <a:rPr lang="en-US" sz="3000">
                <a:solidFill>
                  <a:srgbClr val="00CC00"/>
                </a:solidFill>
                <a:ea typeface="Arial" pitchFamily="84" charset="0"/>
                <a:cs typeface="Arial" pitchFamily="84" charset="0"/>
              </a:rPr>
              <a:t>Implemented guidelines		</a:t>
            </a:r>
            <a:r>
              <a:rPr lang="en-US" sz="3000">
                <a:solidFill>
                  <a:srgbClr val="FF0000"/>
                </a:solidFill>
                <a:ea typeface="Arial" pitchFamily="84" charset="0"/>
                <a:cs typeface="Arial" pitchFamily="84" charset="0"/>
              </a:rPr>
              <a:t>Worked on 							guidelines</a:t>
            </a:r>
          </a:p>
          <a:p>
            <a:pPr eaLnBrk="0" hangingPunct="0"/>
            <a:endParaRPr lang="en-US" sz="3000">
              <a:solidFill>
                <a:srgbClr val="FF0000"/>
              </a:solidFill>
              <a:ea typeface="Arial" pitchFamily="84" charset="0"/>
              <a:cs typeface="Arial" pitchFamily="84" charset="0"/>
            </a:endParaRPr>
          </a:p>
          <a:p>
            <a:pPr eaLnBrk="0" hangingPunct="0"/>
            <a:r>
              <a:rPr lang="en-US" sz="3000">
                <a:solidFill>
                  <a:srgbClr val="00CC00"/>
                </a:solidFill>
                <a:ea typeface="Arial" pitchFamily="84" charset="0"/>
                <a:cs typeface="Arial" pitchFamily="84" charset="0"/>
              </a:rPr>
              <a:t>Provided customer service		</a:t>
            </a:r>
            <a:r>
              <a:rPr lang="en-US" sz="3000">
                <a:solidFill>
                  <a:srgbClr val="FF0000"/>
                </a:solidFill>
                <a:ea typeface="Arial" pitchFamily="84" charset="0"/>
                <a:cs typeface="Arial" pitchFamily="84" charset="0"/>
              </a:rPr>
              <a:t>Customer service</a:t>
            </a:r>
          </a:p>
          <a:p>
            <a:pPr eaLnBrk="0" hangingPunct="0"/>
            <a:endParaRPr lang="en-US" sz="3000">
              <a:solidFill>
                <a:srgbClr val="00CC00"/>
              </a:solidFill>
              <a:ea typeface="Arial" pitchFamily="84" charset="0"/>
              <a:cs typeface="Arial" pitchFamily="84" charset="0"/>
            </a:endParaRPr>
          </a:p>
          <a:p>
            <a:pPr eaLnBrk="0" hangingPunct="0"/>
            <a:endParaRPr lang="en-US" sz="3000">
              <a:solidFill>
                <a:srgbClr val="00CC00"/>
              </a:solidFill>
              <a:ea typeface="Arial" pitchFamily="84" charset="0"/>
              <a:cs typeface="Arial" pitchFamily="84" charset="0"/>
            </a:endParaRPr>
          </a:p>
          <a:p>
            <a:pPr eaLnBrk="0" hangingPunct="0"/>
            <a:r>
              <a:rPr lang="en-US" sz="3000">
                <a:solidFill>
                  <a:srgbClr val="00CC00"/>
                </a:solidFill>
                <a:ea typeface="Arial" pitchFamily="84" charset="0"/>
                <a:cs typeface="Arial" pitchFamily="84" charset="0"/>
              </a:rPr>
              <a:t>These are consistent &amp; parallel	</a:t>
            </a:r>
            <a:r>
              <a:rPr lang="en-US" sz="3000">
                <a:solidFill>
                  <a:srgbClr val="FF0000"/>
                </a:solidFill>
                <a:ea typeface="Arial" pitchFamily="84" charset="0"/>
                <a:cs typeface="Arial" pitchFamily="84" charset="0"/>
              </a:rPr>
              <a:t>These aren’t</a:t>
            </a:r>
            <a:r>
              <a:rPr lang="en-US" sz="3000">
                <a:solidFill>
                  <a:srgbClr val="00CC00"/>
                </a:solidFill>
                <a:ea typeface="Arial" pitchFamily="84" charset="0"/>
                <a:cs typeface="Arial" pitchFamily="84" charset="0"/>
              </a:rPr>
              <a:t>	</a:t>
            </a:r>
            <a:endParaRPr lang="en-US" sz="1100"/>
          </a:p>
          <a:p>
            <a:pPr eaLnBrk="0" hangingPunct="0"/>
            <a:endParaRPr lang="en-US" sz="1800"/>
          </a:p>
        </p:txBody>
      </p:sp>
      <p:sp>
        <p:nvSpPr>
          <p:cNvPr id="112642" name="AutoShape 5"/>
          <p:cNvSpPr>
            <a:spLocks noChangeArrowheads="1"/>
          </p:cNvSpPr>
          <p:nvPr/>
        </p:nvSpPr>
        <p:spPr bwMode="auto">
          <a:xfrm rot="5400000">
            <a:off x="1981200" y="5562600"/>
            <a:ext cx="762000" cy="304800"/>
          </a:xfrm>
          <a:prstGeom prst="leftArrow">
            <a:avLst>
              <a:gd name="adj1" fmla="val 50000"/>
              <a:gd name="adj2" fmla="val 62500"/>
            </a:avLst>
          </a:prstGeom>
          <a:solidFill>
            <a:srgbClr val="00CC00"/>
          </a:solidFill>
          <a:ln w="0">
            <a:solidFill>
              <a:schemeClr val="tx1"/>
            </a:solidFill>
            <a:miter lim="800000"/>
            <a:headEnd/>
            <a:tailEnd/>
          </a:ln>
        </p:spPr>
        <p:txBody>
          <a:bodyPr rot="10800000" vert="eaVert" wrap="none" anchor="ctr">
            <a:prstTxWarp prst="textNoShape">
              <a:avLst/>
            </a:prstTxWarp>
          </a:bodyPr>
          <a:lstStyle/>
          <a:p>
            <a:pPr algn="ctr"/>
            <a:endParaRPr lang="en-US" sz="1800">
              <a:solidFill>
                <a:srgbClr val="FF0000"/>
              </a:solidFill>
            </a:endParaRPr>
          </a:p>
        </p:txBody>
      </p:sp>
      <p:sp>
        <p:nvSpPr>
          <p:cNvPr id="112643" name="AutoShape 6"/>
          <p:cNvSpPr>
            <a:spLocks noChangeArrowheads="1"/>
          </p:cNvSpPr>
          <p:nvPr/>
        </p:nvSpPr>
        <p:spPr bwMode="auto">
          <a:xfrm rot="5400000">
            <a:off x="6324600" y="5562600"/>
            <a:ext cx="762000" cy="304800"/>
          </a:xfrm>
          <a:prstGeom prst="leftArrow">
            <a:avLst>
              <a:gd name="adj1" fmla="val 50000"/>
              <a:gd name="adj2" fmla="val 62500"/>
            </a:avLst>
          </a:prstGeom>
          <a:solidFill>
            <a:srgbClr val="FF0000"/>
          </a:solidFill>
          <a:ln w="0">
            <a:solidFill>
              <a:schemeClr val="tx1"/>
            </a:solidFill>
            <a:miter lim="800000"/>
            <a:headEnd/>
            <a:tailEnd/>
          </a:ln>
        </p:spPr>
        <p:txBody>
          <a:bodyPr rot="10800000" vert="eaVert" wrap="none" anchor="ctr">
            <a:prstTxWarp prst="textNoShape">
              <a:avLst/>
            </a:prstTxWarp>
          </a:bodyPr>
          <a:lstStyle/>
          <a:p>
            <a:pPr algn="ctr"/>
            <a:endParaRPr lang="en-US" sz="180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4"/>
          <p:cNvSpPr>
            <a:spLocks noChangeArrowheads="1"/>
          </p:cNvSpPr>
          <p:nvPr/>
        </p:nvSpPr>
        <p:spPr bwMode="auto">
          <a:xfrm>
            <a:off x="0" y="685800"/>
            <a:ext cx="8229600" cy="914400"/>
          </a:xfrm>
          <a:prstGeom prst="rect">
            <a:avLst/>
          </a:prstGeom>
          <a:solidFill>
            <a:schemeClr val="tx2"/>
          </a:solidFill>
          <a:ln w="9525">
            <a:solidFill>
              <a:schemeClr val="tx1"/>
            </a:solidFill>
            <a:miter lim="800000"/>
            <a:headEnd/>
            <a:tailEnd/>
          </a:ln>
        </p:spPr>
        <p:txBody>
          <a:bodyPr wrap="none" anchor="ctr">
            <a:prstTxWarp prst="textNoShape">
              <a:avLst/>
            </a:prstTxWarp>
          </a:bodyPr>
          <a:lstStyle/>
          <a:p>
            <a:endParaRPr lang="en-US" sz="1800"/>
          </a:p>
        </p:txBody>
      </p:sp>
      <p:sp>
        <p:nvSpPr>
          <p:cNvPr id="114690" name="Rectangle 5"/>
          <p:cNvSpPr>
            <a:spLocks noChangeArrowheads="1"/>
          </p:cNvSpPr>
          <p:nvPr/>
        </p:nvSpPr>
        <p:spPr bwMode="auto">
          <a:xfrm>
            <a:off x="4416425" y="3246438"/>
            <a:ext cx="311150" cy="366712"/>
          </a:xfrm>
          <a:prstGeom prst="rect">
            <a:avLst/>
          </a:prstGeom>
          <a:noFill/>
          <a:ln w="9525">
            <a:noFill/>
            <a:miter lim="800000"/>
            <a:headEnd/>
            <a:tailEnd/>
          </a:ln>
        </p:spPr>
        <p:txBody>
          <a:bodyPr wrap="none" anchor="ctr">
            <a:prstTxWarp prst="textNoShape">
              <a:avLst/>
            </a:prstTxWarp>
            <a:spAutoFit/>
          </a:bodyPr>
          <a:lstStyle/>
          <a:p>
            <a:r>
              <a:rPr lang="en-US" sz="1800"/>
              <a:t>  </a:t>
            </a:r>
          </a:p>
        </p:txBody>
      </p:sp>
      <p:sp>
        <p:nvSpPr>
          <p:cNvPr id="114691" name="Rectangle 6"/>
          <p:cNvSpPr>
            <a:spLocks noChangeArrowheads="1"/>
          </p:cNvSpPr>
          <p:nvPr/>
        </p:nvSpPr>
        <p:spPr bwMode="auto">
          <a:xfrm>
            <a:off x="4416425" y="3246438"/>
            <a:ext cx="311150" cy="366712"/>
          </a:xfrm>
          <a:prstGeom prst="rect">
            <a:avLst/>
          </a:prstGeom>
          <a:noFill/>
          <a:ln w="9525">
            <a:noFill/>
            <a:miter lim="800000"/>
            <a:headEnd/>
            <a:tailEnd/>
          </a:ln>
        </p:spPr>
        <p:txBody>
          <a:bodyPr wrap="none" anchor="ctr">
            <a:prstTxWarp prst="textNoShape">
              <a:avLst/>
            </a:prstTxWarp>
            <a:spAutoFit/>
          </a:bodyPr>
          <a:lstStyle/>
          <a:p>
            <a:r>
              <a:rPr lang="en-US" sz="1800"/>
              <a:t>  </a:t>
            </a:r>
          </a:p>
        </p:txBody>
      </p:sp>
      <p:sp>
        <p:nvSpPr>
          <p:cNvPr id="114692" name="Rectangle 7"/>
          <p:cNvSpPr>
            <a:spLocks noChangeArrowheads="1"/>
          </p:cNvSpPr>
          <p:nvPr/>
        </p:nvSpPr>
        <p:spPr bwMode="auto">
          <a:xfrm>
            <a:off x="838200" y="762000"/>
            <a:ext cx="7099300" cy="823913"/>
          </a:xfrm>
          <a:prstGeom prst="rect">
            <a:avLst/>
          </a:prstGeom>
          <a:noFill/>
          <a:ln w="9525">
            <a:noFill/>
            <a:miter lim="800000"/>
            <a:headEnd/>
            <a:tailEnd/>
          </a:ln>
        </p:spPr>
        <p:txBody>
          <a:bodyPr wrap="none" anchor="ctr">
            <a:prstTxWarp prst="textNoShape">
              <a:avLst/>
            </a:prstTxWarp>
            <a:spAutoFit/>
          </a:bodyPr>
          <a:lstStyle/>
          <a:p>
            <a:r>
              <a:rPr lang="en-US" sz="4800" b="1">
                <a:solidFill>
                  <a:srgbClr val="FFFFFF"/>
                </a:solidFill>
                <a:ea typeface="Arial" pitchFamily="84" charset="0"/>
                <a:cs typeface="Arial" pitchFamily="84" charset="0"/>
              </a:rPr>
              <a:t>grammar &amp; punctuation</a:t>
            </a:r>
            <a:r>
              <a:rPr lang="en-US" sz="1100"/>
              <a:t> </a:t>
            </a:r>
            <a:endParaRPr lang="en-US" sz="1800"/>
          </a:p>
        </p:txBody>
      </p:sp>
      <p:sp>
        <p:nvSpPr>
          <p:cNvPr id="114693" name="Rectangle 8"/>
          <p:cNvSpPr>
            <a:spLocks noChangeArrowheads="1"/>
          </p:cNvSpPr>
          <p:nvPr/>
        </p:nvSpPr>
        <p:spPr bwMode="auto">
          <a:xfrm>
            <a:off x="4416425" y="3246438"/>
            <a:ext cx="311150" cy="366712"/>
          </a:xfrm>
          <a:prstGeom prst="rect">
            <a:avLst/>
          </a:prstGeom>
          <a:noFill/>
          <a:ln w="9525">
            <a:noFill/>
            <a:miter lim="800000"/>
            <a:headEnd/>
            <a:tailEnd/>
          </a:ln>
        </p:spPr>
        <p:txBody>
          <a:bodyPr wrap="none" anchor="ctr">
            <a:prstTxWarp prst="textNoShape">
              <a:avLst/>
            </a:prstTxWarp>
            <a:spAutoFit/>
          </a:bodyPr>
          <a:lstStyle/>
          <a:p>
            <a:r>
              <a:rPr lang="en-US" sz="1800"/>
              <a:t>  </a:t>
            </a:r>
          </a:p>
        </p:txBody>
      </p:sp>
      <p:sp>
        <p:nvSpPr>
          <p:cNvPr id="114694" name="Rectangle 9"/>
          <p:cNvSpPr>
            <a:spLocks noChangeArrowheads="1"/>
          </p:cNvSpPr>
          <p:nvPr/>
        </p:nvSpPr>
        <p:spPr bwMode="auto">
          <a:xfrm>
            <a:off x="4416425" y="3246438"/>
            <a:ext cx="311150" cy="366712"/>
          </a:xfrm>
          <a:prstGeom prst="rect">
            <a:avLst/>
          </a:prstGeom>
          <a:noFill/>
          <a:ln w="9525">
            <a:noFill/>
            <a:miter lim="800000"/>
            <a:headEnd/>
            <a:tailEnd/>
          </a:ln>
        </p:spPr>
        <p:txBody>
          <a:bodyPr wrap="none" anchor="ctr">
            <a:prstTxWarp prst="textNoShape">
              <a:avLst/>
            </a:prstTxWarp>
            <a:spAutoFit/>
          </a:bodyPr>
          <a:lstStyle/>
          <a:p>
            <a:r>
              <a:rPr lang="en-US" sz="1800"/>
              <a:t>  </a:t>
            </a:r>
          </a:p>
        </p:txBody>
      </p:sp>
      <p:sp>
        <p:nvSpPr>
          <p:cNvPr id="114695" name="Rectangle 10"/>
          <p:cNvSpPr>
            <a:spLocks noChangeArrowheads="1"/>
          </p:cNvSpPr>
          <p:nvPr/>
        </p:nvSpPr>
        <p:spPr bwMode="auto">
          <a:xfrm>
            <a:off x="838200" y="1828800"/>
            <a:ext cx="8077200" cy="1631950"/>
          </a:xfrm>
          <a:prstGeom prst="rect">
            <a:avLst/>
          </a:prstGeom>
          <a:noFill/>
          <a:ln w="9525">
            <a:noFill/>
            <a:miter lim="800000"/>
            <a:headEnd/>
            <a:tailEnd/>
          </a:ln>
        </p:spPr>
        <p:txBody>
          <a:bodyPr tIns="0" bIns="0" anchor="ctr">
            <a:prstTxWarp prst="textNoShape">
              <a:avLst/>
            </a:prstTxWarp>
            <a:spAutoFit/>
          </a:bodyPr>
          <a:lstStyle/>
          <a:p>
            <a:endParaRPr lang="en-US" sz="1800"/>
          </a:p>
          <a:p>
            <a:pPr eaLnBrk="0" hangingPunct="0"/>
            <a:r>
              <a:rPr lang="en-US" sz="3000">
                <a:solidFill>
                  <a:srgbClr val="FF0000"/>
                </a:solidFill>
                <a:ea typeface="Arial" pitchFamily="84" charset="0"/>
                <a:cs typeface="Arial" pitchFamily="84" charset="0"/>
              </a:rPr>
              <a:t>DON’T worry about using complete sentences</a:t>
            </a:r>
          </a:p>
          <a:p>
            <a:pPr eaLnBrk="0" hangingPunct="0"/>
            <a:r>
              <a:rPr lang="en-US" sz="3000">
                <a:solidFill>
                  <a:srgbClr val="00CC00"/>
                </a:solidFill>
                <a:ea typeface="Arial" pitchFamily="84" charset="0"/>
                <a:cs typeface="Arial" pitchFamily="84" charset="0"/>
              </a:rPr>
              <a:t>	</a:t>
            </a:r>
            <a:endParaRPr lang="en-US" sz="3000">
              <a:solidFill>
                <a:srgbClr val="191919"/>
              </a:solidFill>
              <a:ea typeface="Arial" pitchFamily="84" charset="0"/>
              <a:cs typeface="Arial" pitchFamily="84" charset="0"/>
            </a:endParaRPr>
          </a:p>
          <a:p>
            <a:pPr eaLnBrk="0" hangingPunct="0">
              <a:buFontTx/>
              <a:buChar char="•"/>
            </a:pPr>
            <a:endParaRPr lang="en-US" sz="1100"/>
          </a:p>
          <a:p>
            <a:pPr eaLnBrk="0" hangingPunct="0"/>
            <a:endParaRPr lang="en-US" sz="180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hape 72"/>
          <p:cNvSpPr>
            <a:spLocks noChangeArrowheads="1"/>
          </p:cNvSpPr>
          <p:nvPr/>
        </p:nvSpPr>
        <p:spPr bwMode="auto">
          <a:xfrm>
            <a:off x="914400" y="1397000"/>
            <a:ext cx="7315200" cy="4064000"/>
          </a:xfrm>
          <a:prstGeom prst="rect">
            <a:avLst/>
          </a:prstGeom>
          <a:blipFill dpi="0" rotWithShape="1">
            <a:blip r:embed="rId3" cstate="print"/>
            <a:srcRect/>
            <a:stretch>
              <a:fillRect/>
            </a:stretch>
          </a:blipFill>
          <a:ln w="9525">
            <a:noFill/>
            <a:miter lim="800000"/>
            <a:headEnd/>
            <a:tailEnd/>
          </a:ln>
        </p:spPr>
        <p:txBody>
          <a:bodyPr>
            <a:prstTxWarp prst="textNoShape">
              <a:avLst/>
            </a:prstTxWarp>
          </a:bodyPr>
          <a:lstStyle/>
          <a:p>
            <a:endParaRPr lang="en-US"/>
          </a:p>
        </p:txBody>
      </p:sp>
      <p:sp>
        <p:nvSpPr>
          <p:cNvPr id="24578" name="Shape 73"/>
          <p:cNvSpPr txBox="1">
            <a:spLocks noChangeArrowheads="1"/>
          </p:cNvSpPr>
          <p:nvPr/>
        </p:nvSpPr>
        <p:spPr bwMode="auto">
          <a:xfrm>
            <a:off x="990600" y="5410200"/>
            <a:ext cx="5967413" cy="306388"/>
          </a:xfrm>
          <a:prstGeom prst="rect">
            <a:avLst/>
          </a:prstGeom>
          <a:noFill/>
          <a:ln w="9525">
            <a:noFill/>
            <a:miter lim="800000"/>
            <a:headEnd/>
            <a:tailEnd/>
          </a:ln>
        </p:spPr>
        <p:txBody>
          <a:bodyPr lIns="91425" tIns="91425" rIns="91425" bIns="91425" anchor="ctr">
            <a:prstTxWarp prst="textNoShape">
              <a:avLst/>
            </a:prstTxWarp>
            <a:spAutoFit/>
          </a:bodyPr>
          <a:lstStyle/>
          <a:p>
            <a:pPr>
              <a:buClr>
                <a:srgbClr val="000000"/>
              </a:buClr>
              <a:buSzPct val="138000"/>
              <a:buFont typeface="Arial" pitchFamily="84" charset="0"/>
              <a:buNone/>
            </a:pPr>
            <a:r>
              <a:rPr lang="en-US" sz="800"/>
              <a:t>source: </a:t>
            </a:r>
            <a:r>
              <a:rPr lang="en-US" sz="800" u="sng">
                <a:solidFill>
                  <a:srgbClr val="1155CC"/>
                </a:solidFill>
                <a:hlinkClick r:id="rId4"/>
              </a:rPr>
              <a:t>http://www.someecards.com/graduation-cards/allow-me-to-take-some-pressure-off-your-job-search</a:t>
            </a:r>
            <a:r>
              <a:rPr lang="en-US" sz="800"/>
              <a:t> </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7" name="Picture 2" descr="http://static.quickmeme.com/media/social/qm.gif"/>
          <p:cNvPicPr>
            <a:picLocks noChangeAspect="1" noChangeArrowheads="1"/>
          </p:cNvPicPr>
          <p:nvPr/>
        </p:nvPicPr>
        <p:blipFill>
          <a:blip r:embed="rId3"/>
          <a:srcRect/>
          <a:stretch>
            <a:fillRect/>
          </a:stretch>
        </p:blipFill>
        <p:spPr bwMode="auto">
          <a:xfrm>
            <a:off x="155575" y="-928688"/>
            <a:ext cx="5953125" cy="1943101"/>
          </a:xfrm>
          <a:prstGeom prst="rect">
            <a:avLst/>
          </a:prstGeom>
          <a:noFill/>
          <a:ln w="9525">
            <a:noFill/>
            <a:miter lim="800000"/>
            <a:headEnd/>
            <a:tailEnd/>
          </a:ln>
        </p:spPr>
      </p:pic>
      <p:pic>
        <p:nvPicPr>
          <p:cNvPr id="116738" name="Picture 4" descr="http://static.quickmeme.com/media/social/qm.gif"/>
          <p:cNvPicPr>
            <a:picLocks noChangeAspect="1" noChangeArrowheads="1"/>
          </p:cNvPicPr>
          <p:nvPr/>
        </p:nvPicPr>
        <p:blipFill>
          <a:blip r:embed="rId3"/>
          <a:srcRect/>
          <a:stretch>
            <a:fillRect/>
          </a:stretch>
        </p:blipFill>
        <p:spPr bwMode="auto">
          <a:xfrm>
            <a:off x="155575" y="-928688"/>
            <a:ext cx="5953125" cy="1943101"/>
          </a:xfrm>
          <a:prstGeom prst="rect">
            <a:avLst/>
          </a:prstGeom>
          <a:noFill/>
          <a:ln w="9525">
            <a:noFill/>
            <a:miter lim="800000"/>
            <a:headEnd/>
            <a:tailEnd/>
          </a:ln>
        </p:spPr>
      </p:pic>
      <p:pic>
        <p:nvPicPr>
          <p:cNvPr id="116739" name="Picture 6" descr="http://static.quickmeme.com/media/social/qm.gif"/>
          <p:cNvPicPr>
            <a:picLocks noChangeAspect="1" noChangeArrowheads="1"/>
          </p:cNvPicPr>
          <p:nvPr/>
        </p:nvPicPr>
        <p:blipFill>
          <a:blip r:embed="rId3"/>
          <a:srcRect/>
          <a:stretch>
            <a:fillRect/>
          </a:stretch>
        </p:blipFill>
        <p:spPr bwMode="auto">
          <a:xfrm>
            <a:off x="155575" y="-928688"/>
            <a:ext cx="5953125" cy="1943101"/>
          </a:xfrm>
          <a:prstGeom prst="rect">
            <a:avLst/>
          </a:prstGeom>
          <a:noFill/>
          <a:ln w="9525">
            <a:noFill/>
            <a:miter lim="800000"/>
            <a:headEnd/>
            <a:tailEnd/>
          </a:ln>
        </p:spPr>
      </p:pic>
      <p:pic>
        <p:nvPicPr>
          <p:cNvPr id="116740" name="Picture 7"/>
          <p:cNvPicPr>
            <a:picLocks noChangeAspect="1" noChangeArrowheads="1"/>
          </p:cNvPicPr>
          <p:nvPr/>
        </p:nvPicPr>
        <p:blipFill>
          <a:blip r:embed="rId4" cstate="print"/>
          <a:srcRect/>
          <a:stretch>
            <a:fillRect/>
          </a:stretch>
        </p:blipFill>
        <p:spPr bwMode="auto">
          <a:xfrm>
            <a:off x="0" y="1547813"/>
            <a:ext cx="9144000" cy="3762375"/>
          </a:xfrm>
          <a:prstGeom prst="rect">
            <a:avLst/>
          </a:prstGeom>
          <a:noFill/>
          <a:ln w="9525">
            <a:noFill/>
            <a:miter lim="800000"/>
            <a:headEnd/>
            <a:tailEnd/>
          </a:ln>
        </p:spPr>
      </p:pic>
      <p:sp>
        <p:nvSpPr>
          <p:cNvPr id="116741" name="Shape 368"/>
          <p:cNvSpPr txBox="1">
            <a:spLocks noChangeArrowheads="1"/>
          </p:cNvSpPr>
          <p:nvPr/>
        </p:nvSpPr>
        <p:spPr bwMode="auto">
          <a:xfrm>
            <a:off x="-76200" y="5181600"/>
            <a:ext cx="3000375" cy="306388"/>
          </a:xfrm>
          <a:prstGeom prst="rect">
            <a:avLst/>
          </a:prstGeom>
          <a:noFill/>
          <a:ln w="9525">
            <a:noFill/>
            <a:miter lim="800000"/>
            <a:headEnd/>
            <a:tailEnd/>
          </a:ln>
        </p:spPr>
        <p:txBody>
          <a:bodyPr lIns="91425" tIns="91425" rIns="91425" bIns="91425" anchor="ctr">
            <a:prstTxWarp prst="textNoShape">
              <a:avLst/>
            </a:prstTxWarp>
            <a:spAutoFit/>
          </a:bodyPr>
          <a:lstStyle/>
          <a:p>
            <a:pPr>
              <a:buClr>
                <a:srgbClr val="000000"/>
              </a:buClr>
              <a:buSzPct val="138000"/>
            </a:pPr>
            <a:r>
              <a:rPr lang="en-US" sz="800"/>
              <a:t>source: </a:t>
            </a:r>
            <a:r>
              <a:rPr lang="en-US" sz="800">
                <a:hlinkClick r:id="rId5"/>
              </a:rPr>
              <a:t>http://www.quickmeme.com/meme/3pmgye/</a:t>
            </a:r>
            <a:r>
              <a:rPr lang="en-US" sz="800"/>
              <a:t> </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5" name="Picture 14" descr="4597078894_44a609975c"/>
          <p:cNvPicPr>
            <a:picLocks noChangeAspect="1" noChangeArrowheads="1"/>
          </p:cNvPicPr>
          <p:nvPr/>
        </p:nvPicPr>
        <p:blipFill>
          <a:blip r:embed="rId3" cstate="print"/>
          <a:srcRect/>
          <a:stretch>
            <a:fillRect/>
          </a:stretch>
        </p:blipFill>
        <p:spPr bwMode="auto">
          <a:xfrm>
            <a:off x="-723900" y="2971800"/>
            <a:ext cx="4762500" cy="3181350"/>
          </a:xfrm>
          <a:prstGeom prst="rect">
            <a:avLst/>
          </a:prstGeom>
          <a:noFill/>
          <a:ln w="9525">
            <a:noFill/>
            <a:miter lim="800000"/>
            <a:headEnd/>
            <a:tailEnd/>
          </a:ln>
        </p:spPr>
      </p:pic>
      <p:sp>
        <p:nvSpPr>
          <p:cNvPr id="118786" name="Rectangle 6"/>
          <p:cNvSpPr>
            <a:spLocks noChangeArrowheads="1"/>
          </p:cNvSpPr>
          <p:nvPr/>
        </p:nvSpPr>
        <p:spPr bwMode="auto">
          <a:xfrm>
            <a:off x="2446338" y="6262688"/>
            <a:ext cx="4114800" cy="549275"/>
          </a:xfrm>
          <a:prstGeom prst="rect">
            <a:avLst/>
          </a:prstGeom>
          <a:noFill/>
          <a:ln w="9525">
            <a:noFill/>
            <a:miter lim="800000"/>
            <a:headEnd/>
            <a:tailEnd/>
          </a:ln>
        </p:spPr>
        <p:txBody>
          <a:bodyPr wrap="none" anchor="ctr">
            <a:prstTxWarp prst="textNoShape">
              <a:avLst/>
            </a:prstTxWarp>
            <a:spAutoFit/>
          </a:bodyPr>
          <a:lstStyle/>
          <a:p>
            <a:r>
              <a:rPr lang="en-US" sz="1800"/>
              <a:t/>
            </a:r>
            <a:br>
              <a:rPr lang="en-US" sz="1800"/>
            </a:br>
            <a:r>
              <a:rPr lang="en-US" sz="1200"/>
              <a:t>Source: </a:t>
            </a:r>
            <a:r>
              <a:rPr lang="en-US" sz="1200" u="sng">
                <a:hlinkClick r:id="rId4"/>
              </a:rPr>
              <a:t>http://www.flickr.com/photos/usfbps/4597078894/</a:t>
            </a:r>
            <a:r>
              <a:rPr lang="en-US" sz="1200">
                <a:hlinkClick r:id="rId4"/>
              </a:rPr>
              <a:t> </a:t>
            </a:r>
            <a:endParaRPr lang="en-US" sz="1200"/>
          </a:p>
        </p:txBody>
      </p:sp>
      <p:sp>
        <p:nvSpPr>
          <p:cNvPr id="118787" name="Rectangle 7"/>
          <p:cNvSpPr>
            <a:spLocks noChangeArrowheads="1"/>
          </p:cNvSpPr>
          <p:nvPr/>
        </p:nvSpPr>
        <p:spPr bwMode="auto">
          <a:xfrm>
            <a:off x="4416425" y="3246438"/>
            <a:ext cx="311150" cy="366712"/>
          </a:xfrm>
          <a:prstGeom prst="rect">
            <a:avLst/>
          </a:prstGeom>
          <a:noFill/>
          <a:ln w="9525">
            <a:noFill/>
            <a:miter lim="800000"/>
            <a:headEnd/>
            <a:tailEnd/>
          </a:ln>
        </p:spPr>
        <p:txBody>
          <a:bodyPr wrap="none" anchor="ctr">
            <a:prstTxWarp prst="textNoShape">
              <a:avLst/>
            </a:prstTxWarp>
            <a:spAutoFit/>
          </a:bodyPr>
          <a:lstStyle/>
          <a:p>
            <a:r>
              <a:rPr lang="en-US" sz="1800"/>
              <a:t>  </a:t>
            </a:r>
          </a:p>
        </p:txBody>
      </p:sp>
      <p:sp>
        <p:nvSpPr>
          <p:cNvPr id="118788" name="Rectangle 8"/>
          <p:cNvSpPr>
            <a:spLocks noChangeArrowheads="1"/>
          </p:cNvSpPr>
          <p:nvPr/>
        </p:nvSpPr>
        <p:spPr bwMode="auto">
          <a:xfrm>
            <a:off x="4416425" y="3246438"/>
            <a:ext cx="311150" cy="366712"/>
          </a:xfrm>
          <a:prstGeom prst="rect">
            <a:avLst/>
          </a:prstGeom>
          <a:noFill/>
          <a:ln w="9525">
            <a:noFill/>
            <a:miter lim="800000"/>
            <a:headEnd/>
            <a:tailEnd/>
          </a:ln>
        </p:spPr>
        <p:txBody>
          <a:bodyPr wrap="none" anchor="ctr">
            <a:prstTxWarp prst="textNoShape">
              <a:avLst/>
            </a:prstTxWarp>
            <a:spAutoFit/>
          </a:bodyPr>
          <a:lstStyle/>
          <a:p>
            <a:r>
              <a:rPr lang="en-US" sz="1800"/>
              <a:t>  </a:t>
            </a:r>
          </a:p>
        </p:txBody>
      </p:sp>
      <p:pic>
        <p:nvPicPr>
          <p:cNvPr id="118789" name="Picture 12" descr="4597078894_44a609975c"/>
          <p:cNvPicPr>
            <a:picLocks noChangeAspect="1" noChangeArrowheads="1"/>
          </p:cNvPicPr>
          <p:nvPr/>
        </p:nvPicPr>
        <p:blipFill>
          <a:blip r:embed="rId3" cstate="print"/>
          <a:srcRect/>
          <a:stretch>
            <a:fillRect/>
          </a:stretch>
        </p:blipFill>
        <p:spPr bwMode="auto">
          <a:xfrm>
            <a:off x="1752600" y="2971800"/>
            <a:ext cx="4762500" cy="3181350"/>
          </a:xfrm>
          <a:prstGeom prst="rect">
            <a:avLst/>
          </a:prstGeom>
          <a:noFill/>
          <a:ln w="9525">
            <a:noFill/>
            <a:miter lim="800000"/>
            <a:headEnd/>
            <a:tailEnd/>
          </a:ln>
        </p:spPr>
      </p:pic>
      <p:pic>
        <p:nvPicPr>
          <p:cNvPr id="118790" name="Picture 10" descr="4597078894_44a609975c"/>
          <p:cNvPicPr>
            <a:picLocks noChangeAspect="1" noChangeArrowheads="1"/>
          </p:cNvPicPr>
          <p:nvPr/>
        </p:nvPicPr>
        <p:blipFill>
          <a:blip r:embed="rId3" cstate="print"/>
          <a:srcRect/>
          <a:stretch>
            <a:fillRect/>
          </a:stretch>
        </p:blipFill>
        <p:spPr bwMode="auto">
          <a:xfrm>
            <a:off x="4381500" y="2971800"/>
            <a:ext cx="4762500" cy="3181350"/>
          </a:xfrm>
          <a:prstGeom prst="rect">
            <a:avLst/>
          </a:prstGeom>
          <a:noFill/>
          <a:ln w="9525">
            <a:noFill/>
            <a:miter lim="800000"/>
            <a:headEnd/>
            <a:tailEnd/>
          </a:ln>
        </p:spPr>
      </p:pic>
      <p:sp>
        <p:nvSpPr>
          <p:cNvPr id="118791" name="Rectangle 15"/>
          <p:cNvSpPr>
            <a:spLocks noChangeArrowheads="1"/>
          </p:cNvSpPr>
          <p:nvPr/>
        </p:nvSpPr>
        <p:spPr bwMode="auto">
          <a:xfrm>
            <a:off x="0" y="685800"/>
            <a:ext cx="8229600" cy="914400"/>
          </a:xfrm>
          <a:prstGeom prst="rect">
            <a:avLst/>
          </a:prstGeom>
          <a:solidFill>
            <a:schemeClr val="tx2"/>
          </a:solidFill>
          <a:ln w="9525">
            <a:solidFill>
              <a:schemeClr val="tx1"/>
            </a:solidFill>
            <a:miter lim="800000"/>
            <a:headEnd/>
            <a:tailEnd/>
          </a:ln>
        </p:spPr>
        <p:txBody>
          <a:bodyPr wrap="none" anchor="ctr">
            <a:prstTxWarp prst="textNoShape">
              <a:avLst/>
            </a:prstTxWarp>
          </a:bodyPr>
          <a:lstStyle/>
          <a:p>
            <a:endParaRPr lang="en-US" sz="1800"/>
          </a:p>
        </p:txBody>
      </p:sp>
      <p:sp>
        <p:nvSpPr>
          <p:cNvPr id="118792" name="Rectangle 16"/>
          <p:cNvSpPr>
            <a:spLocks noChangeArrowheads="1"/>
          </p:cNvSpPr>
          <p:nvPr/>
        </p:nvSpPr>
        <p:spPr bwMode="auto">
          <a:xfrm>
            <a:off x="838200" y="762000"/>
            <a:ext cx="3949700" cy="823913"/>
          </a:xfrm>
          <a:prstGeom prst="rect">
            <a:avLst/>
          </a:prstGeom>
          <a:noFill/>
          <a:ln w="9525">
            <a:noFill/>
            <a:miter lim="800000"/>
            <a:headEnd/>
            <a:tailEnd/>
          </a:ln>
        </p:spPr>
        <p:txBody>
          <a:bodyPr wrap="none" anchor="ctr">
            <a:prstTxWarp prst="textNoShape">
              <a:avLst/>
            </a:prstTxWarp>
            <a:spAutoFit/>
          </a:bodyPr>
          <a:lstStyle/>
          <a:p>
            <a:r>
              <a:rPr lang="en-US" sz="4800" b="1">
                <a:solidFill>
                  <a:srgbClr val="FFFFFF"/>
                </a:solidFill>
                <a:ea typeface="Arial" pitchFamily="84" charset="0"/>
                <a:cs typeface="Arial" pitchFamily="84" charset="0"/>
              </a:rPr>
              <a:t>the interview</a:t>
            </a:r>
            <a:r>
              <a:rPr lang="en-US" sz="1100"/>
              <a:t> </a:t>
            </a:r>
            <a:endParaRPr lang="en-US" sz="1800"/>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4"/>
          <p:cNvSpPr>
            <a:spLocks noChangeArrowheads="1"/>
          </p:cNvSpPr>
          <p:nvPr/>
        </p:nvSpPr>
        <p:spPr bwMode="auto">
          <a:xfrm>
            <a:off x="0" y="685800"/>
            <a:ext cx="8229600" cy="914400"/>
          </a:xfrm>
          <a:prstGeom prst="rect">
            <a:avLst/>
          </a:prstGeom>
          <a:solidFill>
            <a:schemeClr val="tx2"/>
          </a:solidFill>
          <a:ln w="9525">
            <a:solidFill>
              <a:schemeClr val="tx1"/>
            </a:solidFill>
            <a:miter lim="800000"/>
            <a:headEnd/>
            <a:tailEnd/>
          </a:ln>
        </p:spPr>
        <p:txBody>
          <a:bodyPr wrap="none" anchor="ctr">
            <a:prstTxWarp prst="textNoShape">
              <a:avLst/>
            </a:prstTxWarp>
          </a:bodyPr>
          <a:lstStyle/>
          <a:p>
            <a:endParaRPr lang="en-US" sz="1800"/>
          </a:p>
        </p:txBody>
      </p:sp>
      <p:sp>
        <p:nvSpPr>
          <p:cNvPr id="120834" name="Rectangle 5"/>
          <p:cNvSpPr>
            <a:spLocks noChangeArrowheads="1"/>
          </p:cNvSpPr>
          <p:nvPr/>
        </p:nvSpPr>
        <p:spPr bwMode="auto">
          <a:xfrm>
            <a:off x="4416425" y="3246438"/>
            <a:ext cx="311150" cy="366712"/>
          </a:xfrm>
          <a:prstGeom prst="rect">
            <a:avLst/>
          </a:prstGeom>
          <a:noFill/>
          <a:ln w="9525">
            <a:noFill/>
            <a:miter lim="800000"/>
            <a:headEnd/>
            <a:tailEnd/>
          </a:ln>
        </p:spPr>
        <p:txBody>
          <a:bodyPr wrap="none" anchor="ctr">
            <a:prstTxWarp prst="textNoShape">
              <a:avLst/>
            </a:prstTxWarp>
            <a:spAutoFit/>
          </a:bodyPr>
          <a:lstStyle/>
          <a:p>
            <a:r>
              <a:rPr lang="en-US" sz="1800"/>
              <a:t>  </a:t>
            </a:r>
          </a:p>
        </p:txBody>
      </p:sp>
      <p:sp>
        <p:nvSpPr>
          <p:cNvPr id="120835" name="Rectangle 6"/>
          <p:cNvSpPr>
            <a:spLocks noChangeArrowheads="1"/>
          </p:cNvSpPr>
          <p:nvPr/>
        </p:nvSpPr>
        <p:spPr bwMode="auto">
          <a:xfrm>
            <a:off x="4416425" y="3246438"/>
            <a:ext cx="311150" cy="366712"/>
          </a:xfrm>
          <a:prstGeom prst="rect">
            <a:avLst/>
          </a:prstGeom>
          <a:noFill/>
          <a:ln w="9525">
            <a:noFill/>
            <a:miter lim="800000"/>
            <a:headEnd/>
            <a:tailEnd/>
          </a:ln>
        </p:spPr>
        <p:txBody>
          <a:bodyPr wrap="none" anchor="ctr">
            <a:prstTxWarp prst="textNoShape">
              <a:avLst/>
            </a:prstTxWarp>
            <a:spAutoFit/>
          </a:bodyPr>
          <a:lstStyle/>
          <a:p>
            <a:r>
              <a:rPr lang="en-US" sz="1800"/>
              <a:t>  </a:t>
            </a:r>
          </a:p>
        </p:txBody>
      </p:sp>
      <p:sp>
        <p:nvSpPr>
          <p:cNvPr id="120836" name="Rectangle 7"/>
          <p:cNvSpPr>
            <a:spLocks noChangeArrowheads="1"/>
          </p:cNvSpPr>
          <p:nvPr/>
        </p:nvSpPr>
        <p:spPr bwMode="auto">
          <a:xfrm>
            <a:off x="4416425" y="3246438"/>
            <a:ext cx="311150" cy="366712"/>
          </a:xfrm>
          <a:prstGeom prst="rect">
            <a:avLst/>
          </a:prstGeom>
          <a:noFill/>
          <a:ln w="9525">
            <a:noFill/>
            <a:miter lim="800000"/>
            <a:headEnd/>
            <a:tailEnd/>
          </a:ln>
        </p:spPr>
        <p:txBody>
          <a:bodyPr wrap="none" anchor="ctr">
            <a:prstTxWarp prst="textNoShape">
              <a:avLst/>
            </a:prstTxWarp>
            <a:spAutoFit/>
          </a:bodyPr>
          <a:lstStyle/>
          <a:p>
            <a:r>
              <a:rPr lang="en-US" sz="1800"/>
              <a:t>  </a:t>
            </a:r>
          </a:p>
        </p:txBody>
      </p:sp>
      <p:sp>
        <p:nvSpPr>
          <p:cNvPr id="120837" name="Rectangle 8"/>
          <p:cNvSpPr>
            <a:spLocks noChangeArrowheads="1"/>
          </p:cNvSpPr>
          <p:nvPr/>
        </p:nvSpPr>
        <p:spPr bwMode="auto">
          <a:xfrm>
            <a:off x="4416425" y="3246438"/>
            <a:ext cx="311150" cy="366712"/>
          </a:xfrm>
          <a:prstGeom prst="rect">
            <a:avLst/>
          </a:prstGeom>
          <a:noFill/>
          <a:ln w="9525">
            <a:noFill/>
            <a:miter lim="800000"/>
            <a:headEnd/>
            <a:tailEnd/>
          </a:ln>
        </p:spPr>
        <p:txBody>
          <a:bodyPr wrap="none" anchor="ctr">
            <a:prstTxWarp prst="textNoShape">
              <a:avLst/>
            </a:prstTxWarp>
            <a:spAutoFit/>
          </a:bodyPr>
          <a:lstStyle/>
          <a:p>
            <a:r>
              <a:rPr lang="en-US" sz="1800"/>
              <a:t>  </a:t>
            </a:r>
          </a:p>
        </p:txBody>
      </p:sp>
      <p:sp>
        <p:nvSpPr>
          <p:cNvPr id="120838" name="Rectangle 10"/>
          <p:cNvSpPr>
            <a:spLocks noChangeArrowheads="1"/>
          </p:cNvSpPr>
          <p:nvPr/>
        </p:nvSpPr>
        <p:spPr bwMode="auto">
          <a:xfrm>
            <a:off x="838200" y="762000"/>
            <a:ext cx="2284413" cy="823913"/>
          </a:xfrm>
          <a:prstGeom prst="rect">
            <a:avLst/>
          </a:prstGeom>
          <a:noFill/>
          <a:ln w="9525">
            <a:noFill/>
            <a:miter lim="800000"/>
            <a:headEnd/>
            <a:tailEnd/>
          </a:ln>
        </p:spPr>
        <p:txBody>
          <a:bodyPr wrap="none" anchor="ctr">
            <a:prstTxWarp prst="textNoShape">
              <a:avLst/>
            </a:prstTxWarp>
            <a:spAutoFit/>
          </a:bodyPr>
          <a:lstStyle/>
          <a:p>
            <a:r>
              <a:rPr lang="en-US" sz="4800" b="1">
                <a:solidFill>
                  <a:srgbClr val="FFFFFF"/>
                </a:solidFill>
                <a:ea typeface="Arial" pitchFamily="84" charset="0"/>
                <a:cs typeface="Arial" pitchFamily="84" charset="0"/>
              </a:rPr>
              <a:t>review!</a:t>
            </a:r>
            <a:endParaRPr lang="en-US" sz="1800"/>
          </a:p>
        </p:txBody>
      </p:sp>
      <p:pic>
        <p:nvPicPr>
          <p:cNvPr id="120839" name="Picture 12" descr="2157564985_dbe061660b"/>
          <p:cNvPicPr>
            <a:picLocks noChangeAspect="1" noChangeArrowheads="1"/>
          </p:cNvPicPr>
          <p:nvPr/>
        </p:nvPicPr>
        <p:blipFill>
          <a:blip r:embed="rId3" cstate="print"/>
          <a:srcRect/>
          <a:stretch>
            <a:fillRect/>
          </a:stretch>
        </p:blipFill>
        <p:spPr bwMode="auto">
          <a:xfrm>
            <a:off x="2514600" y="1752600"/>
            <a:ext cx="3895725" cy="4762500"/>
          </a:xfrm>
          <a:prstGeom prst="rect">
            <a:avLst/>
          </a:prstGeom>
          <a:noFill/>
          <a:ln w="9525">
            <a:noFill/>
            <a:miter lim="800000"/>
            <a:headEnd/>
            <a:tailEnd/>
          </a:ln>
        </p:spPr>
      </p:pic>
      <p:sp>
        <p:nvSpPr>
          <p:cNvPr id="120840" name="Rectangle 13"/>
          <p:cNvSpPr>
            <a:spLocks noChangeArrowheads="1"/>
          </p:cNvSpPr>
          <p:nvPr/>
        </p:nvSpPr>
        <p:spPr bwMode="auto">
          <a:xfrm>
            <a:off x="2305050" y="6564313"/>
            <a:ext cx="4487863" cy="274637"/>
          </a:xfrm>
          <a:prstGeom prst="rect">
            <a:avLst/>
          </a:prstGeom>
          <a:noFill/>
          <a:ln w="9525">
            <a:noFill/>
            <a:miter lim="800000"/>
            <a:headEnd/>
            <a:tailEnd/>
          </a:ln>
        </p:spPr>
        <p:txBody>
          <a:bodyPr wrap="none">
            <a:prstTxWarp prst="textNoShape">
              <a:avLst/>
            </a:prstTxWarp>
            <a:spAutoFit/>
          </a:bodyPr>
          <a:lstStyle/>
          <a:p>
            <a:r>
              <a:rPr lang="en-US" sz="1200"/>
              <a:t>Source: http://www.flickr.com/photos/quack-quack/2157564985/</a:t>
            </a: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4"/>
          <p:cNvSpPr>
            <a:spLocks noChangeArrowheads="1"/>
          </p:cNvSpPr>
          <p:nvPr/>
        </p:nvSpPr>
        <p:spPr bwMode="auto">
          <a:xfrm>
            <a:off x="0" y="685800"/>
            <a:ext cx="8229600" cy="914400"/>
          </a:xfrm>
          <a:prstGeom prst="rect">
            <a:avLst/>
          </a:prstGeom>
          <a:solidFill>
            <a:schemeClr val="tx2"/>
          </a:solidFill>
          <a:ln w="9525">
            <a:solidFill>
              <a:schemeClr val="tx1"/>
            </a:solidFill>
            <a:miter lim="800000"/>
            <a:headEnd/>
            <a:tailEnd/>
          </a:ln>
        </p:spPr>
        <p:txBody>
          <a:bodyPr wrap="none" anchor="ctr">
            <a:prstTxWarp prst="textNoShape">
              <a:avLst/>
            </a:prstTxWarp>
          </a:bodyPr>
          <a:lstStyle/>
          <a:p>
            <a:endParaRPr lang="en-US" sz="1800"/>
          </a:p>
        </p:txBody>
      </p:sp>
      <p:sp>
        <p:nvSpPr>
          <p:cNvPr id="122882" name="Rectangle 5"/>
          <p:cNvSpPr>
            <a:spLocks noChangeArrowheads="1"/>
          </p:cNvSpPr>
          <p:nvPr/>
        </p:nvSpPr>
        <p:spPr bwMode="auto">
          <a:xfrm>
            <a:off x="4416425" y="3246438"/>
            <a:ext cx="311150" cy="366712"/>
          </a:xfrm>
          <a:prstGeom prst="rect">
            <a:avLst/>
          </a:prstGeom>
          <a:noFill/>
          <a:ln w="9525">
            <a:noFill/>
            <a:miter lim="800000"/>
            <a:headEnd/>
            <a:tailEnd/>
          </a:ln>
        </p:spPr>
        <p:txBody>
          <a:bodyPr wrap="none" anchor="ctr">
            <a:prstTxWarp prst="textNoShape">
              <a:avLst/>
            </a:prstTxWarp>
            <a:spAutoFit/>
          </a:bodyPr>
          <a:lstStyle/>
          <a:p>
            <a:r>
              <a:rPr lang="en-US" sz="1800"/>
              <a:t>  </a:t>
            </a:r>
          </a:p>
        </p:txBody>
      </p:sp>
      <p:sp>
        <p:nvSpPr>
          <p:cNvPr id="122883" name="Rectangle 6"/>
          <p:cNvSpPr>
            <a:spLocks noChangeArrowheads="1"/>
          </p:cNvSpPr>
          <p:nvPr/>
        </p:nvSpPr>
        <p:spPr bwMode="auto">
          <a:xfrm>
            <a:off x="4416425" y="3246438"/>
            <a:ext cx="311150" cy="366712"/>
          </a:xfrm>
          <a:prstGeom prst="rect">
            <a:avLst/>
          </a:prstGeom>
          <a:noFill/>
          <a:ln w="9525">
            <a:noFill/>
            <a:miter lim="800000"/>
            <a:headEnd/>
            <a:tailEnd/>
          </a:ln>
        </p:spPr>
        <p:txBody>
          <a:bodyPr wrap="none" anchor="ctr">
            <a:prstTxWarp prst="textNoShape">
              <a:avLst/>
            </a:prstTxWarp>
            <a:spAutoFit/>
          </a:bodyPr>
          <a:lstStyle/>
          <a:p>
            <a:r>
              <a:rPr lang="en-US" sz="1800"/>
              <a:t>  </a:t>
            </a:r>
          </a:p>
        </p:txBody>
      </p:sp>
      <p:sp>
        <p:nvSpPr>
          <p:cNvPr id="122884" name="Rectangle 7"/>
          <p:cNvSpPr>
            <a:spLocks noChangeArrowheads="1"/>
          </p:cNvSpPr>
          <p:nvPr/>
        </p:nvSpPr>
        <p:spPr bwMode="auto">
          <a:xfrm>
            <a:off x="533400" y="2209800"/>
            <a:ext cx="7696200" cy="1357313"/>
          </a:xfrm>
          <a:prstGeom prst="rect">
            <a:avLst/>
          </a:prstGeom>
          <a:noFill/>
          <a:ln w="9525">
            <a:noFill/>
            <a:miter lim="800000"/>
            <a:headEnd/>
            <a:tailEnd/>
          </a:ln>
        </p:spPr>
        <p:txBody>
          <a:bodyPr tIns="0" bIns="0" anchor="ctr">
            <a:prstTxWarp prst="textNoShape">
              <a:avLst/>
            </a:prstTxWarp>
            <a:spAutoFit/>
          </a:bodyPr>
          <a:lstStyle/>
          <a:p>
            <a:r>
              <a:rPr lang="en-US" sz="3000">
                <a:solidFill>
                  <a:srgbClr val="191919"/>
                </a:solidFill>
                <a:ea typeface="Arial" pitchFamily="84" charset="0"/>
                <a:cs typeface="Arial" pitchFamily="84" charset="0"/>
              </a:rPr>
              <a:t>Formulate questions you think you may be asked</a:t>
            </a:r>
          </a:p>
          <a:p>
            <a:pPr eaLnBrk="0" hangingPunct="0">
              <a:buFontTx/>
              <a:buChar char="•"/>
            </a:pPr>
            <a:endParaRPr lang="en-US" sz="1100"/>
          </a:p>
          <a:p>
            <a:pPr eaLnBrk="0" hangingPunct="0"/>
            <a:endParaRPr lang="en-US" sz="1800"/>
          </a:p>
        </p:txBody>
      </p:sp>
      <p:sp>
        <p:nvSpPr>
          <p:cNvPr id="122885" name="Rectangle 8"/>
          <p:cNvSpPr>
            <a:spLocks noChangeArrowheads="1"/>
          </p:cNvSpPr>
          <p:nvPr/>
        </p:nvSpPr>
        <p:spPr bwMode="auto">
          <a:xfrm>
            <a:off x="838200" y="808038"/>
            <a:ext cx="6953250" cy="731837"/>
          </a:xfrm>
          <a:prstGeom prst="rect">
            <a:avLst/>
          </a:prstGeom>
          <a:noFill/>
          <a:ln w="9525">
            <a:noFill/>
            <a:miter lim="800000"/>
            <a:headEnd/>
            <a:tailEnd/>
          </a:ln>
        </p:spPr>
        <p:txBody>
          <a:bodyPr wrap="none" anchor="ctr">
            <a:prstTxWarp prst="textNoShape">
              <a:avLst/>
            </a:prstTxWarp>
            <a:spAutoFit/>
          </a:bodyPr>
          <a:lstStyle/>
          <a:p>
            <a:r>
              <a:rPr lang="en-US" sz="4200" b="1">
                <a:solidFill>
                  <a:srgbClr val="FFFFFF"/>
                </a:solidFill>
                <a:ea typeface="Arial" pitchFamily="84" charset="0"/>
                <a:cs typeface="Arial" pitchFamily="84" charset="0"/>
              </a:rPr>
              <a:t>practice, practice, practice</a:t>
            </a:r>
            <a:r>
              <a:rPr lang="en-US" sz="1100"/>
              <a:t> </a:t>
            </a:r>
            <a:endParaRPr lang="en-US" sz="1800"/>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4"/>
          <p:cNvSpPr>
            <a:spLocks noChangeArrowheads="1"/>
          </p:cNvSpPr>
          <p:nvPr/>
        </p:nvSpPr>
        <p:spPr bwMode="auto">
          <a:xfrm>
            <a:off x="0" y="685800"/>
            <a:ext cx="8229600" cy="914400"/>
          </a:xfrm>
          <a:prstGeom prst="rect">
            <a:avLst/>
          </a:prstGeom>
          <a:solidFill>
            <a:schemeClr val="tx2"/>
          </a:solidFill>
          <a:ln w="9525">
            <a:solidFill>
              <a:schemeClr val="tx1"/>
            </a:solidFill>
            <a:miter lim="800000"/>
            <a:headEnd/>
            <a:tailEnd/>
          </a:ln>
        </p:spPr>
        <p:txBody>
          <a:bodyPr wrap="none" anchor="ctr">
            <a:prstTxWarp prst="textNoShape">
              <a:avLst/>
            </a:prstTxWarp>
          </a:bodyPr>
          <a:lstStyle/>
          <a:p>
            <a:endParaRPr lang="en-US" sz="1800"/>
          </a:p>
        </p:txBody>
      </p:sp>
      <p:sp>
        <p:nvSpPr>
          <p:cNvPr id="124930" name="Rectangle 5"/>
          <p:cNvSpPr>
            <a:spLocks noChangeArrowheads="1"/>
          </p:cNvSpPr>
          <p:nvPr/>
        </p:nvSpPr>
        <p:spPr bwMode="auto">
          <a:xfrm>
            <a:off x="4416425" y="3246438"/>
            <a:ext cx="311150" cy="366712"/>
          </a:xfrm>
          <a:prstGeom prst="rect">
            <a:avLst/>
          </a:prstGeom>
          <a:noFill/>
          <a:ln w="9525">
            <a:noFill/>
            <a:miter lim="800000"/>
            <a:headEnd/>
            <a:tailEnd/>
          </a:ln>
        </p:spPr>
        <p:txBody>
          <a:bodyPr wrap="none" anchor="ctr">
            <a:prstTxWarp prst="textNoShape">
              <a:avLst/>
            </a:prstTxWarp>
            <a:spAutoFit/>
          </a:bodyPr>
          <a:lstStyle/>
          <a:p>
            <a:r>
              <a:rPr lang="en-US" sz="1800"/>
              <a:t>  </a:t>
            </a:r>
          </a:p>
        </p:txBody>
      </p:sp>
      <p:sp>
        <p:nvSpPr>
          <p:cNvPr id="124931" name="Rectangle 6"/>
          <p:cNvSpPr>
            <a:spLocks noChangeArrowheads="1"/>
          </p:cNvSpPr>
          <p:nvPr/>
        </p:nvSpPr>
        <p:spPr bwMode="auto">
          <a:xfrm>
            <a:off x="4416425" y="3246438"/>
            <a:ext cx="311150" cy="366712"/>
          </a:xfrm>
          <a:prstGeom prst="rect">
            <a:avLst/>
          </a:prstGeom>
          <a:noFill/>
          <a:ln w="9525">
            <a:noFill/>
            <a:miter lim="800000"/>
            <a:headEnd/>
            <a:tailEnd/>
          </a:ln>
        </p:spPr>
        <p:txBody>
          <a:bodyPr wrap="none" anchor="ctr">
            <a:prstTxWarp prst="textNoShape">
              <a:avLst/>
            </a:prstTxWarp>
            <a:spAutoFit/>
          </a:bodyPr>
          <a:lstStyle/>
          <a:p>
            <a:r>
              <a:rPr lang="en-US" sz="1800"/>
              <a:t>  </a:t>
            </a:r>
          </a:p>
        </p:txBody>
      </p:sp>
      <p:sp>
        <p:nvSpPr>
          <p:cNvPr id="124932" name="Rectangle 7"/>
          <p:cNvSpPr>
            <a:spLocks noChangeArrowheads="1"/>
          </p:cNvSpPr>
          <p:nvPr/>
        </p:nvSpPr>
        <p:spPr bwMode="auto">
          <a:xfrm>
            <a:off x="533400" y="2209800"/>
            <a:ext cx="7696200" cy="1357313"/>
          </a:xfrm>
          <a:prstGeom prst="rect">
            <a:avLst/>
          </a:prstGeom>
          <a:noFill/>
          <a:ln w="9525">
            <a:noFill/>
            <a:miter lim="800000"/>
            <a:headEnd/>
            <a:tailEnd/>
          </a:ln>
        </p:spPr>
        <p:txBody>
          <a:bodyPr tIns="0" bIns="0" anchor="ctr">
            <a:prstTxWarp prst="textNoShape">
              <a:avLst/>
            </a:prstTxWarp>
            <a:spAutoFit/>
          </a:bodyPr>
          <a:lstStyle/>
          <a:p>
            <a:r>
              <a:rPr lang="en-US" sz="3000">
                <a:solidFill>
                  <a:srgbClr val="191919"/>
                </a:solidFill>
                <a:ea typeface="Arial" pitchFamily="84" charset="0"/>
                <a:cs typeface="Arial" pitchFamily="84" charset="0"/>
              </a:rPr>
              <a:t>What questions have you been asked at interviews?</a:t>
            </a:r>
          </a:p>
          <a:p>
            <a:pPr eaLnBrk="0" hangingPunct="0">
              <a:buFontTx/>
              <a:buChar char="•"/>
            </a:pPr>
            <a:endParaRPr lang="en-US" sz="1100"/>
          </a:p>
          <a:p>
            <a:pPr eaLnBrk="0" hangingPunct="0"/>
            <a:endParaRPr lang="en-US" sz="1800"/>
          </a:p>
        </p:txBody>
      </p:sp>
      <p:sp>
        <p:nvSpPr>
          <p:cNvPr id="124933" name="Rectangle 8"/>
          <p:cNvSpPr>
            <a:spLocks noChangeArrowheads="1"/>
          </p:cNvSpPr>
          <p:nvPr/>
        </p:nvSpPr>
        <p:spPr bwMode="auto">
          <a:xfrm>
            <a:off x="838200" y="808038"/>
            <a:ext cx="6953250" cy="731837"/>
          </a:xfrm>
          <a:prstGeom prst="rect">
            <a:avLst/>
          </a:prstGeom>
          <a:noFill/>
          <a:ln w="9525">
            <a:noFill/>
            <a:miter lim="800000"/>
            <a:headEnd/>
            <a:tailEnd/>
          </a:ln>
        </p:spPr>
        <p:txBody>
          <a:bodyPr wrap="none" anchor="ctr">
            <a:prstTxWarp prst="textNoShape">
              <a:avLst/>
            </a:prstTxWarp>
            <a:spAutoFit/>
          </a:bodyPr>
          <a:lstStyle/>
          <a:p>
            <a:r>
              <a:rPr lang="en-US" sz="4200" b="1">
                <a:solidFill>
                  <a:srgbClr val="FFFFFF"/>
                </a:solidFill>
                <a:ea typeface="Arial" pitchFamily="84" charset="0"/>
                <a:cs typeface="Arial" pitchFamily="84" charset="0"/>
              </a:rPr>
              <a:t>practice, practice, practice</a:t>
            </a:r>
            <a:r>
              <a:rPr lang="en-US" sz="1100"/>
              <a:t> </a:t>
            </a:r>
            <a:endParaRPr lang="en-US" sz="1800"/>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4"/>
          <p:cNvSpPr>
            <a:spLocks noChangeArrowheads="1"/>
          </p:cNvSpPr>
          <p:nvPr/>
        </p:nvSpPr>
        <p:spPr bwMode="auto">
          <a:xfrm>
            <a:off x="0" y="685800"/>
            <a:ext cx="8229600" cy="914400"/>
          </a:xfrm>
          <a:prstGeom prst="rect">
            <a:avLst/>
          </a:prstGeom>
          <a:solidFill>
            <a:schemeClr val="tx2"/>
          </a:solidFill>
          <a:ln w="9525">
            <a:solidFill>
              <a:schemeClr val="tx1"/>
            </a:solidFill>
            <a:miter lim="800000"/>
            <a:headEnd/>
            <a:tailEnd/>
          </a:ln>
        </p:spPr>
        <p:txBody>
          <a:bodyPr wrap="none" anchor="ctr">
            <a:prstTxWarp prst="textNoShape">
              <a:avLst/>
            </a:prstTxWarp>
          </a:bodyPr>
          <a:lstStyle/>
          <a:p>
            <a:endParaRPr lang="en-US" sz="1800"/>
          </a:p>
        </p:txBody>
      </p:sp>
      <p:sp>
        <p:nvSpPr>
          <p:cNvPr id="126978" name="Rectangle 5"/>
          <p:cNvSpPr>
            <a:spLocks noChangeArrowheads="1"/>
          </p:cNvSpPr>
          <p:nvPr/>
        </p:nvSpPr>
        <p:spPr bwMode="auto">
          <a:xfrm>
            <a:off x="4416425" y="3246438"/>
            <a:ext cx="311150" cy="366712"/>
          </a:xfrm>
          <a:prstGeom prst="rect">
            <a:avLst/>
          </a:prstGeom>
          <a:noFill/>
          <a:ln w="9525">
            <a:noFill/>
            <a:miter lim="800000"/>
            <a:headEnd/>
            <a:tailEnd/>
          </a:ln>
        </p:spPr>
        <p:txBody>
          <a:bodyPr wrap="none" anchor="ctr">
            <a:prstTxWarp prst="textNoShape">
              <a:avLst/>
            </a:prstTxWarp>
            <a:spAutoFit/>
          </a:bodyPr>
          <a:lstStyle/>
          <a:p>
            <a:r>
              <a:rPr lang="en-US" sz="1800"/>
              <a:t>  </a:t>
            </a:r>
          </a:p>
        </p:txBody>
      </p:sp>
      <p:sp>
        <p:nvSpPr>
          <p:cNvPr id="126979" name="Rectangle 6"/>
          <p:cNvSpPr>
            <a:spLocks noChangeArrowheads="1"/>
          </p:cNvSpPr>
          <p:nvPr/>
        </p:nvSpPr>
        <p:spPr bwMode="auto">
          <a:xfrm>
            <a:off x="4416425" y="3246438"/>
            <a:ext cx="311150" cy="366712"/>
          </a:xfrm>
          <a:prstGeom prst="rect">
            <a:avLst/>
          </a:prstGeom>
          <a:noFill/>
          <a:ln w="9525">
            <a:noFill/>
            <a:miter lim="800000"/>
            <a:headEnd/>
            <a:tailEnd/>
          </a:ln>
        </p:spPr>
        <p:txBody>
          <a:bodyPr wrap="none" anchor="ctr">
            <a:prstTxWarp prst="textNoShape">
              <a:avLst/>
            </a:prstTxWarp>
            <a:spAutoFit/>
          </a:bodyPr>
          <a:lstStyle/>
          <a:p>
            <a:r>
              <a:rPr lang="en-US" sz="1800"/>
              <a:t>  </a:t>
            </a:r>
          </a:p>
        </p:txBody>
      </p:sp>
      <p:sp>
        <p:nvSpPr>
          <p:cNvPr id="126980" name="Rectangle 7"/>
          <p:cNvSpPr>
            <a:spLocks noChangeArrowheads="1"/>
          </p:cNvSpPr>
          <p:nvPr/>
        </p:nvSpPr>
        <p:spPr bwMode="auto">
          <a:xfrm>
            <a:off x="457200" y="1843088"/>
            <a:ext cx="7696200" cy="5472112"/>
          </a:xfrm>
          <a:prstGeom prst="rect">
            <a:avLst/>
          </a:prstGeom>
          <a:noFill/>
          <a:ln w="9525">
            <a:noFill/>
            <a:miter lim="800000"/>
            <a:headEnd/>
            <a:tailEnd/>
          </a:ln>
        </p:spPr>
        <p:txBody>
          <a:bodyPr tIns="0" bIns="0" anchor="ctr">
            <a:prstTxWarp prst="textNoShape">
              <a:avLst/>
            </a:prstTxWarp>
            <a:spAutoFit/>
          </a:bodyPr>
          <a:lstStyle/>
          <a:p>
            <a:r>
              <a:rPr lang="en-US" sz="3000">
                <a:solidFill>
                  <a:srgbClr val="191919"/>
                </a:solidFill>
                <a:ea typeface="Arial" pitchFamily="84" charset="0"/>
                <a:cs typeface="Arial" pitchFamily="84" charset="0"/>
              </a:rPr>
              <a:t>Here are some topics that the experts we surveyed frequently ask about:</a:t>
            </a:r>
          </a:p>
          <a:p>
            <a:endParaRPr lang="en-US" sz="3000">
              <a:solidFill>
                <a:srgbClr val="191919"/>
              </a:solidFill>
              <a:ea typeface="Arial" pitchFamily="84" charset="0"/>
              <a:cs typeface="Arial" pitchFamily="84" charset="0"/>
            </a:endParaRPr>
          </a:p>
          <a:p>
            <a:pPr>
              <a:buFontTx/>
              <a:buChar char="•"/>
            </a:pPr>
            <a:r>
              <a:rPr lang="en-US" sz="3000">
                <a:solidFill>
                  <a:srgbClr val="191919"/>
                </a:solidFill>
                <a:ea typeface="Arial" pitchFamily="84" charset="0"/>
                <a:cs typeface="Arial" pitchFamily="84" charset="0"/>
              </a:rPr>
              <a:t> Great customer service experiences</a:t>
            </a:r>
          </a:p>
          <a:p>
            <a:pPr>
              <a:buFontTx/>
              <a:buChar char="•"/>
            </a:pPr>
            <a:r>
              <a:rPr lang="en-US" sz="3000">
                <a:solidFill>
                  <a:srgbClr val="191919"/>
                </a:solidFill>
                <a:ea typeface="Arial" pitchFamily="84" charset="0"/>
                <a:cs typeface="Arial" pitchFamily="84" charset="0"/>
              </a:rPr>
              <a:t> Differences in philosophy/values with management/administration</a:t>
            </a:r>
          </a:p>
          <a:p>
            <a:pPr>
              <a:buFontTx/>
              <a:buChar char="•"/>
            </a:pPr>
            <a:r>
              <a:rPr lang="en-US" sz="3000">
                <a:solidFill>
                  <a:srgbClr val="191919"/>
                </a:solidFill>
                <a:ea typeface="Arial" pitchFamily="84" charset="0"/>
                <a:cs typeface="Arial" pitchFamily="84" charset="0"/>
              </a:rPr>
              <a:t> Electronic resources and their challenges to customers</a:t>
            </a:r>
          </a:p>
          <a:p>
            <a:pPr>
              <a:buFontTx/>
              <a:buChar char="•"/>
            </a:pPr>
            <a:r>
              <a:rPr lang="en-US" sz="3000">
                <a:solidFill>
                  <a:srgbClr val="191919"/>
                </a:solidFill>
                <a:ea typeface="Arial" pitchFamily="84" charset="0"/>
                <a:cs typeface="Arial" pitchFamily="84" charset="0"/>
              </a:rPr>
              <a:t>Change</a:t>
            </a:r>
          </a:p>
          <a:p>
            <a:pPr>
              <a:buFontTx/>
              <a:buChar char="•"/>
            </a:pPr>
            <a:endParaRPr lang="en-US" sz="3000">
              <a:solidFill>
                <a:srgbClr val="191919"/>
              </a:solidFill>
              <a:ea typeface="Arial" pitchFamily="84" charset="0"/>
              <a:cs typeface="Arial" pitchFamily="84" charset="0"/>
            </a:endParaRPr>
          </a:p>
          <a:p>
            <a:r>
              <a:rPr lang="en-US" sz="3000">
                <a:solidFill>
                  <a:srgbClr val="191919"/>
                </a:solidFill>
                <a:ea typeface="Arial" pitchFamily="84" charset="0"/>
                <a:cs typeface="Arial" pitchFamily="84" charset="0"/>
              </a:rPr>
              <a:t>	</a:t>
            </a:r>
          </a:p>
          <a:p>
            <a:pPr eaLnBrk="0" hangingPunct="0">
              <a:buFontTx/>
              <a:buChar char="•"/>
            </a:pPr>
            <a:endParaRPr lang="en-US" sz="1100"/>
          </a:p>
          <a:p>
            <a:pPr eaLnBrk="0" hangingPunct="0"/>
            <a:endParaRPr lang="en-US" sz="1800"/>
          </a:p>
        </p:txBody>
      </p:sp>
      <p:sp>
        <p:nvSpPr>
          <p:cNvPr id="126981" name="Rectangle 8"/>
          <p:cNvSpPr>
            <a:spLocks noChangeArrowheads="1"/>
          </p:cNvSpPr>
          <p:nvPr/>
        </p:nvSpPr>
        <p:spPr bwMode="auto">
          <a:xfrm>
            <a:off x="838200" y="808038"/>
            <a:ext cx="6953250" cy="731837"/>
          </a:xfrm>
          <a:prstGeom prst="rect">
            <a:avLst/>
          </a:prstGeom>
          <a:noFill/>
          <a:ln w="9525">
            <a:noFill/>
            <a:miter lim="800000"/>
            <a:headEnd/>
            <a:tailEnd/>
          </a:ln>
        </p:spPr>
        <p:txBody>
          <a:bodyPr wrap="none" anchor="ctr">
            <a:prstTxWarp prst="textNoShape">
              <a:avLst/>
            </a:prstTxWarp>
            <a:spAutoFit/>
          </a:bodyPr>
          <a:lstStyle/>
          <a:p>
            <a:r>
              <a:rPr lang="en-US" sz="4200" b="1">
                <a:solidFill>
                  <a:srgbClr val="FFFFFF"/>
                </a:solidFill>
                <a:ea typeface="Arial" pitchFamily="84" charset="0"/>
                <a:cs typeface="Arial" pitchFamily="84" charset="0"/>
              </a:rPr>
              <a:t>practice, practice, practice</a:t>
            </a:r>
            <a:r>
              <a:rPr lang="en-US" sz="1100"/>
              <a:t> </a:t>
            </a:r>
            <a:endParaRPr lang="en-US" sz="1800"/>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4"/>
          <p:cNvSpPr>
            <a:spLocks noChangeArrowheads="1"/>
          </p:cNvSpPr>
          <p:nvPr/>
        </p:nvSpPr>
        <p:spPr bwMode="auto">
          <a:xfrm>
            <a:off x="0" y="685800"/>
            <a:ext cx="8229600" cy="914400"/>
          </a:xfrm>
          <a:prstGeom prst="rect">
            <a:avLst/>
          </a:prstGeom>
          <a:solidFill>
            <a:schemeClr val="tx2"/>
          </a:solidFill>
          <a:ln w="9525">
            <a:solidFill>
              <a:schemeClr val="tx1"/>
            </a:solidFill>
            <a:miter lim="800000"/>
            <a:headEnd/>
            <a:tailEnd/>
          </a:ln>
        </p:spPr>
        <p:txBody>
          <a:bodyPr wrap="none" anchor="ctr">
            <a:prstTxWarp prst="textNoShape">
              <a:avLst/>
            </a:prstTxWarp>
          </a:bodyPr>
          <a:lstStyle/>
          <a:p>
            <a:endParaRPr lang="en-US" sz="1800"/>
          </a:p>
        </p:txBody>
      </p:sp>
      <p:sp>
        <p:nvSpPr>
          <p:cNvPr id="129026" name="Rectangle 5"/>
          <p:cNvSpPr>
            <a:spLocks noChangeArrowheads="1"/>
          </p:cNvSpPr>
          <p:nvPr/>
        </p:nvSpPr>
        <p:spPr bwMode="auto">
          <a:xfrm>
            <a:off x="4416425" y="3246438"/>
            <a:ext cx="311150" cy="366712"/>
          </a:xfrm>
          <a:prstGeom prst="rect">
            <a:avLst/>
          </a:prstGeom>
          <a:noFill/>
          <a:ln w="9525">
            <a:noFill/>
            <a:miter lim="800000"/>
            <a:headEnd/>
            <a:tailEnd/>
          </a:ln>
        </p:spPr>
        <p:txBody>
          <a:bodyPr wrap="none" anchor="ctr">
            <a:prstTxWarp prst="textNoShape">
              <a:avLst/>
            </a:prstTxWarp>
            <a:spAutoFit/>
          </a:bodyPr>
          <a:lstStyle/>
          <a:p>
            <a:r>
              <a:rPr lang="en-US" sz="1800"/>
              <a:t>  </a:t>
            </a:r>
          </a:p>
        </p:txBody>
      </p:sp>
      <p:sp>
        <p:nvSpPr>
          <p:cNvPr id="129027" name="Rectangle 6"/>
          <p:cNvSpPr>
            <a:spLocks noChangeArrowheads="1"/>
          </p:cNvSpPr>
          <p:nvPr/>
        </p:nvSpPr>
        <p:spPr bwMode="auto">
          <a:xfrm>
            <a:off x="4416425" y="3246438"/>
            <a:ext cx="311150" cy="366712"/>
          </a:xfrm>
          <a:prstGeom prst="rect">
            <a:avLst/>
          </a:prstGeom>
          <a:noFill/>
          <a:ln w="9525">
            <a:noFill/>
            <a:miter lim="800000"/>
            <a:headEnd/>
            <a:tailEnd/>
          </a:ln>
        </p:spPr>
        <p:txBody>
          <a:bodyPr wrap="none" anchor="ctr">
            <a:prstTxWarp prst="textNoShape">
              <a:avLst/>
            </a:prstTxWarp>
            <a:spAutoFit/>
          </a:bodyPr>
          <a:lstStyle/>
          <a:p>
            <a:r>
              <a:rPr lang="en-US" sz="1800"/>
              <a:t>  </a:t>
            </a:r>
          </a:p>
        </p:txBody>
      </p:sp>
      <p:sp>
        <p:nvSpPr>
          <p:cNvPr id="129028" name="Rectangle 7"/>
          <p:cNvSpPr>
            <a:spLocks noChangeArrowheads="1"/>
          </p:cNvSpPr>
          <p:nvPr/>
        </p:nvSpPr>
        <p:spPr bwMode="auto">
          <a:xfrm>
            <a:off x="533400" y="2133600"/>
            <a:ext cx="7696200" cy="1357313"/>
          </a:xfrm>
          <a:prstGeom prst="rect">
            <a:avLst/>
          </a:prstGeom>
          <a:noFill/>
          <a:ln w="9525">
            <a:noFill/>
            <a:miter lim="800000"/>
            <a:headEnd/>
            <a:tailEnd/>
          </a:ln>
        </p:spPr>
        <p:txBody>
          <a:bodyPr tIns="0" bIns="0" anchor="ctr">
            <a:prstTxWarp prst="textNoShape">
              <a:avLst/>
            </a:prstTxWarp>
            <a:spAutoFit/>
          </a:bodyPr>
          <a:lstStyle/>
          <a:p>
            <a:r>
              <a:rPr lang="en-US" sz="3000">
                <a:solidFill>
                  <a:srgbClr val="191919"/>
                </a:solidFill>
                <a:ea typeface="Arial" pitchFamily="84" charset="0"/>
                <a:cs typeface="Arial" pitchFamily="84" charset="0"/>
              </a:rPr>
              <a:t>Prepare for the dreaded questions…</a:t>
            </a:r>
          </a:p>
          <a:p>
            <a:endParaRPr lang="en-US" sz="3000">
              <a:solidFill>
                <a:srgbClr val="191919"/>
              </a:solidFill>
              <a:ea typeface="Arial" pitchFamily="84" charset="0"/>
              <a:cs typeface="Arial" pitchFamily="84" charset="0"/>
            </a:endParaRPr>
          </a:p>
          <a:p>
            <a:pPr eaLnBrk="0" hangingPunct="0">
              <a:buFontTx/>
              <a:buChar char="•"/>
            </a:pPr>
            <a:endParaRPr lang="en-US" sz="1100"/>
          </a:p>
          <a:p>
            <a:pPr eaLnBrk="0" hangingPunct="0"/>
            <a:endParaRPr lang="en-US" sz="1800"/>
          </a:p>
        </p:txBody>
      </p:sp>
      <p:sp>
        <p:nvSpPr>
          <p:cNvPr id="129029" name="Rectangle 8"/>
          <p:cNvSpPr>
            <a:spLocks noChangeArrowheads="1"/>
          </p:cNvSpPr>
          <p:nvPr/>
        </p:nvSpPr>
        <p:spPr bwMode="auto">
          <a:xfrm>
            <a:off x="838200" y="808038"/>
            <a:ext cx="6953250" cy="731837"/>
          </a:xfrm>
          <a:prstGeom prst="rect">
            <a:avLst/>
          </a:prstGeom>
          <a:noFill/>
          <a:ln w="9525">
            <a:noFill/>
            <a:miter lim="800000"/>
            <a:headEnd/>
            <a:tailEnd/>
          </a:ln>
        </p:spPr>
        <p:txBody>
          <a:bodyPr wrap="none" anchor="ctr">
            <a:prstTxWarp prst="textNoShape">
              <a:avLst/>
            </a:prstTxWarp>
            <a:spAutoFit/>
          </a:bodyPr>
          <a:lstStyle/>
          <a:p>
            <a:r>
              <a:rPr lang="en-US" sz="4200" b="1">
                <a:solidFill>
                  <a:srgbClr val="FFFFFF"/>
                </a:solidFill>
                <a:ea typeface="Arial" pitchFamily="84" charset="0"/>
                <a:cs typeface="Arial" pitchFamily="84" charset="0"/>
              </a:rPr>
              <a:t>practice, practice, practice</a:t>
            </a:r>
            <a:r>
              <a:rPr lang="en-US" sz="1100"/>
              <a:t> </a:t>
            </a:r>
            <a:endParaRPr lang="en-US" sz="1800"/>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5"/>
          <p:cNvSpPr>
            <a:spLocks noChangeArrowheads="1"/>
          </p:cNvSpPr>
          <p:nvPr/>
        </p:nvSpPr>
        <p:spPr bwMode="auto">
          <a:xfrm>
            <a:off x="0" y="685800"/>
            <a:ext cx="8229600" cy="914400"/>
          </a:xfrm>
          <a:prstGeom prst="rect">
            <a:avLst/>
          </a:prstGeom>
          <a:solidFill>
            <a:schemeClr val="tx2"/>
          </a:solidFill>
          <a:ln w="9525">
            <a:solidFill>
              <a:schemeClr val="tx1"/>
            </a:solidFill>
            <a:miter lim="800000"/>
            <a:headEnd/>
            <a:tailEnd/>
          </a:ln>
        </p:spPr>
        <p:txBody>
          <a:bodyPr wrap="none" anchor="ctr">
            <a:prstTxWarp prst="textNoShape">
              <a:avLst/>
            </a:prstTxWarp>
          </a:bodyPr>
          <a:lstStyle/>
          <a:p>
            <a:endParaRPr lang="en-US" sz="1800"/>
          </a:p>
        </p:txBody>
      </p:sp>
      <p:sp>
        <p:nvSpPr>
          <p:cNvPr id="131074" name="Rectangle 6"/>
          <p:cNvSpPr>
            <a:spLocks noChangeArrowheads="1"/>
          </p:cNvSpPr>
          <p:nvPr/>
        </p:nvSpPr>
        <p:spPr bwMode="auto">
          <a:xfrm>
            <a:off x="4416425" y="3246438"/>
            <a:ext cx="311150" cy="366712"/>
          </a:xfrm>
          <a:prstGeom prst="rect">
            <a:avLst/>
          </a:prstGeom>
          <a:noFill/>
          <a:ln w="9525">
            <a:noFill/>
            <a:miter lim="800000"/>
            <a:headEnd/>
            <a:tailEnd/>
          </a:ln>
        </p:spPr>
        <p:txBody>
          <a:bodyPr wrap="none" anchor="ctr">
            <a:prstTxWarp prst="textNoShape">
              <a:avLst/>
            </a:prstTxWarp>
            <a:spAutoFit/>
          </a:bodyPr>
          <a:lstStyle/>
          <a:p>
            <a:r>
              <a:rPr lang="en-US" sz="1800"/>
              <a:t>  </a:t>
            </a:r>
          </a:p>
        </p:txBody>
      </p:sp>
      <p:sp>
        <p:nvSpPr>
          <p:cNvPr id="131075" name="Rectangle 7"/>
          <p:cNvSpPr>
            <a:spLocks noChangeArrowheads="1"/>
          </p:cNvSpPr>
          <p:nvPr/>
        </p:nvSpPr>
        <p:spPr bwMode="auto">
          <a:xfrm>
            <a:off x="4416425" y="3246438"/>
            <a:ext cx="311150" cy="366712"/>
          </a:xfrm>
          <a:prstGeom prst="rect">
            <a:avLst/>
          </a:prstGeom>
          <a:noFill/>
          <a:ln w="9525">
            <a:noFill/>
            <a:miter lim="800000"/>
            <a:headEnd/>
            <a:tailEnd/>
          </a:ln>
        </p:spPr>
        <p:txBody>
          <a:bodyPr wrap="none" anchor="ctr">
            <a:prstTxWarp prst="textNoShape">
              <a:avLst/>
            </a:prstTxWarp>
            <a:spAutoFit/>
          </a:bodyPr>
          <a:lstStyle/>
          <a:p>
            <a:r>
              <a:rPr lang="en-US" sz="1800"/>
              <a:t>  </a:t>
            </a:r>
          </a:p>
        </p:txBody>
      </p:sp>
      <p:sp>
        <p:nvSpPr>
          <p:cNvPr id="131076" name="Rectangle 8"/>
          <p:cNvSpPr>
            <a:spLocks noChangeArrowheads="1"/>
          </p:cNvSpPr>
          <p:nvPr/>
        </p:nvSpPr>
        <p:spPr bwMode="auto">
          <a:xfrm>
            <a:off x="533400" y="2133600"/>
            <a:ext cx="7696200" cy="1357313"/>
          </a:xfrm>
          <a:prstGeom prst="rect">
            <a:avLst/>
          </a:prstGeom>
          <a:noFill/>
          <a:ln w="9525">
            <a:noFill/>
            <a:miter lim="800000"/>
            <a:headEnd/>
            <a:tailEnd/>
          </a:ln>
        </p:spPr>
        <p:txBody>
          <a:bodyPr tIns="0" bIns="0" anchor="ctr">
            <a:prstTxWarp prst="textNoShape">
              <a:avLst/>
            </a:prstTxWarp>
            <a:spAutoFit/>
          </a:bodyPr>
          <a:lstStyle/>
          <a:p>
            <a:r>
              <a:rPr lang="en-US" sz="3000">
                <a:solidFill>
                  <a:srgbClr val="191919"/>
                </a:solidFill>
                <a:ea typeface="Arial" pitchFamily="84" charset="0"/>
                <a:cs typeface="Arial" pitchFamily="84" charset="0"/>
              </a:rPr>
              <a:t>1.  Tell us something about yourself.</a:t>
            </a:r>
          </a:p>
          <a:p>
            <a:endParaRPr lang="en-US" sz="3000">
              <a:solidFill>
                <a:srgbClr val="191919"/>
              </a:solidFill>
              <a:ea typeface="Arial" pitchFamily="84" charset="0"/>
              <a:cs typeface="Arial" pitchFamily="84" charset="0"/>
            </a:endParaRPr>
          </a:p>
          <a:p>
            <a:pPr eaLnBrk="0" hangingPunct="0">
              <a:buFontTx/>
              <a:buChar char="•"/>
            </a:pPr>
            <a:endParaRPr lang="en-US" sz="1100"/>
          </a:p>
          <a:p>
            <a:pPr eaLnBrk="0" hangingPunct="0"/>
            <a:endParaRPr lang="en-US" sz="1800"/>
          </a:p>
        </p:txBody>
      </p:sp>
      <p:sp>
        <p:nvSpPr>
          <p:cNvPr id="131077" name="Rectangle 9"/>
          <p:cNvSpPr>
            <a:spLocks noChangeArrowheads="1"/>
          </p:cNvSpPr>
          <p:nvPr/>
        </p:nvSpPr>
        <p:spPr bwMode="auto">
          <a:xfrm>
            <a:off x="838200" y="808038"/>
            <a:ext cx="6953250" cy="731837"/>
          </a:xfrm>
          <a:prstGeom prst="rect">
            <a:avLst/>
          </a:prstGeom>
          <a:noFill/>
          <a:ln w="9525">
            <a:noFill/>
            <a:miter lim="800000"/>
            <a:headEnd/>
            <a:tailEnd/>
          </a:ln>
        </p:spPr>
        <p:txBody>
          <a:bodyPr wrap="none" anchor="ctr">
            <a:prstTxWarp prst="textNoShape">
              <a:avLst/>
            </a:prstTxWarp>
            <a:spAutoFit/>
          </a:bodyPr>
          <a:lstStyle/>
          <a:p>
            <a:r>
              <a:rPr lang="en-US" sz="4200" b="1">
                <a:solidFill>
                  <a:srgbClr val="FFFFFF"/>
                </a:solidFill>
                <a:ea typeface="Arial" pitchFamily="84" charset="0"/>
                <a:cs typeface="Arial" pitchFamily="84" charset="0"/>
              </a:rPr>
              <a:t>practice, practice, practice</a:t>
            </a:r>
            <a:r>
              <a:rPr lang="en-US" sz="1100"/>
              <a:t> </a:t>
            </a:r>
            <a:endParaRPr lang="en-US" sz="1800"/>
          </a:p>
        </p:txBody>
      </p:sp>
      <p:sp>
        <p:nvSpPr>
          <p:cNvPr id="131078" name="Rectangle 10"/>
          <p:cNvSpPr>
            <a:spLocks noChangeArrowheads="1"/>
          </p:cNvSpPr>
          <p:nvPr/>
        </p:nvSpPr>
        <p:spPr bwMode="auto">
          <a:xfrm>
            <a:off x="2532063" y="6575425"/>
            <a:ext cx="4105275" cy="274638"/>
          </a:xfrm>
          <a:prstGeom prst="rect">
            <a:avLst/>
          </a:prstGeom>
          <a:noFill/>
          <a:ln w="9525">
            <a:noFill/>
            <a:miter lim="800000"/>
            <a:headEnd/>
            <a:tailEnd/>
          </a:ln>
        </p:spPr>
        <p:txBody>
          <a:bodyPr wrap="none">
            <a:prstTxWarp prst="textNoShape">
              <a:avLst/>
            </a:prstTxWarp>
            <a:spAutoFit/>
          </a:bodyPr>
          <a:lstStyle/>
          <a:p>
            <a:r>
              <a:rPr lang="en-US" sz="1200"/>
              <a:t>Source: http://www.flickr.com/photos/timriley/2630062931/</a:t>
            </a:r>
          </a:p>
        </p:txBody>
      </p:sp>
      <p:pic>
        <p:nvPicPr>
          <p:cNvPr id="131079" name="Picture 12" descr="2630062931_2163c6a82f"/>
          <p:cNvPicPr>
            <a:picLocks noChangeAspect="1" noChangeArrowheads="1"/>
          </p:cNvPicPr>
          <p:nvPr/>
        </p:nvPicPr>
        <p:blipFill>
          <a:blip r:embed="rId3" cstate="print"/>
          <a:srcRect/>
          <a:stretch>
            <a:fillRect/>
          </a:stretch>
        </p:blipFill>
        <p:spPr bwMode="auto">
          <a:xfrm>
            <a:off x="3171825" y="2781300"/>
            <a:ext cx="2771775" cy="36957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1" name="Picture 5" descr="http://cdn.someecards.com/someecards/filestorage/dick-clark-rip-work-ethic-workplace-ecards-someecards.png"/>
          <p:cNvPicPr>
            <a:picLocks noChangeAspect="1" noChangeArrowheads="1"/>
          </p:cNvPicPr>
          <p:nvPr/>
        </p:nvPicPr>
        <p:blipFill>
          <a:blip r:embed="rId3" cstate="print"/>
          <a:srcRect/>
          <a:stretch>
            <a:fillRect/>
          </a:stretch>
        </p:blipFill>
        <p:spPr bwMode="auto">
          <a:xfrm>
            <a:off x="1752600" y="3048000"/>
            <a:ext cx="5715000" cy="3186113"/>
          </a:xfrm>
          <a:prstGeom prst="rect">
            <a:avLst/>
          </a:prstGeom>
          <a:noFill/>
          <a:ln w="9525">
            <a:noFill/>
            <a:miter lim="800000"/>
            <a:headEnd/>
            <a:tailEnd/>
          </a:ln>
        </p:spPr>
      </p:pic>
      <p:sp>
        <p:nvSpPr>
          <p:cNvPr id="133122" name="Rectangle 6"/>
          <p:cNvSpPr>
            <a:spLocks noChangeArrowheads="1"/>
          </p:cNvSpPr>
          <p:nvPr/>
        </p:nvSpPr>
        <p:spPr bwMode="auto">
          <a:xfrm>
            <a:off x="0" y="685800"/>
            <a:ext cx="8229600" cy="914400"/>
          </a:xfrm>
          <a:prstGeom prst="rect">
            <a:avLst/>
          </a:prstGeom>
          <a:solidFill>
            <a:schemeClr val="tx2"/>
          </a:solidFill>
          <a:ln w="9525">
            <a:solidFill>
              <a:schemeClr val="tx1"/>
            </a:solidFill>
            <a:miter lim="800000"/>
            <a:headEnd/>
            <a:tailEnd/>
          </a:ln>
        </p:spPr>
        <p:txBody>
          <a:bodyPr wrap="none" anchor="ctr">
            <a:prstTxWarp prst="textNoShape">
              <a:avLst/>
            </a:prstTxWarp>
          </a:bodyPr>
          <a:lstStyle/>
          <a:p>
            <a:endParaRPr lang="en-US" sz="1800"/>
          </a:p>
        </p:txBody>
      </p:sp>
      <p:sp>
        <p:nvSpPr>
          <p:cNvPr id="133123" name="Rectangle 7"/>
          <p:cNvSpPr>
            <a:spLocks noChangeArrowheads="1"/>
          </p:cNvSpPr>
          <p:nvPr/>
        </p:nvSpPr>
        <p:spPr bwMode="auto">
          <a:xfrm>
            <a:off x="4416425" y="3246438"/>
            <a:ext cx="311150" cy="366712"/>
          </a:xfrm>
          <a:prstGeom prst="rect">
            <a:avLst/>
          </a:prstGeom>
          <a:noFill/>
          <a:ln w="9525">
            <a:noFill/>
            <a:miter lim="800000"/>
            <a:headEnd/>
            <a:tailEnd/>
          </a:ln>
        </p:spPr>
        <p:txBody>
          <a:bodyPr wrap="none" anchor="ctr">
            <a:prstTxWarp prst="textNoShape">
              <a:avLst/>
            </a:prstTxWarp>
            <a:spAutoFit/>
          </a:bodyPr>
          <a:lstStyle/>
          <a:p>
            <a:r>
              <a:rPr lang="en-US" sz="1800"/>
              <a:t>  </a:t>
            </a:r>
          </a:p>
        </p:txBody>
      </p:sp>
      <p:sp>
        <p:nvSpPr>
          <p:cNvPr id="133124" name="Rectangle 8"/>
          <p:cNvSpPr>
            <a:spLocks noChangeArrowheads="1"/>
          </p:cNvSpPr>
          <p:nvPr/>
        </p:nvSpPr>
        <p:spPr bwMode="auto">
          <a:xfrm>
            <a:off x="4416425" y="3246438"/>
            <a:ext cx="311150" cy="366712"/>
          </a:xfrm>
          <a:prstGeom prst="rect">
            <a:avLst/>
          </a:prstGeom>
          <a:noFill/>
          <a:ln w="9525">
            <a:noFill/>
            <a:miter lim="800000"/>
            <a:headEnd/>
            <a:tailEnd/>
          </a:ln>
        </p:spPr>
        <p:txBody>
          <a:bodyPr wrap="none" anchor="ctr">
            <a:prstTxWarp prst="textNoShape">
              <a:avLst/>
            </a:prstTxWarp>
            <a:spAutoFit/>
          </a:bodyPr>
          <a:lstStyle/>
          <a:p>
            <a:r>
              <a:rPr lang="en-US" sz="1800"/>
              <a:t>  </a:t>
            </a:r>
          </a:p>
        </p:txBody>
      </p:sp>
      <p:sp>
        <p:nvSpPr>
          <p:cNvPr id="133125" name="Rectangle 9"/>
          <p:cNvSpPr>
            <a:spLocks noChangeArrowheads="1"/>
          </p:cNvSpPr>
          <p:nvPr/>
        </p:nvSpPr>
        <p:spPr bwMode="auto">
          <a:xfrm>
            <a:off x="533400" y="2133600"/>
            <a:ext cx="7696200" cy="1357313"/>
          </a:xfrm>
          <a:prstGeom prst="rect">
            <a:avLst/>
          </a:prstGeom>
          <a:noFill/>
          <a:ln w="9525">
            <a:noFill/>
            <a:miter lim="800000"/>
            <a:headEnd/>
            <a:tailEnd/>
          </a:ln>
        </p:spPr>
        <p:txBody>
          <a:bodyPr tIns="0" bIns="0" anchor="ctr">
            <a:prstTxWarp prst="textNoShape">
              <a:avLst/>
            </a:prstTxWarp>
            <a:spAutoFit/>
          </a:bodyPr>
          <a:lstStyle/>
          <a:p>
            <a:r>
              <a:rPr lang="en-US" sz="3000">
                <a:solidFill>
                  <a:srgbClr val="191919"/>
                </a:solidFill>
                <a:ea typeface="Arial" pitchFamily="84" charset="0"/>
                <a:cs typeface="Arial" pitchFamily="84" charset="0"/>
              </a:rPr>
              <a:t>2.  What are your weaknesses?</a:t>
            </a:r>
          </a:p>
          <a:p>
            <a:endParaRPr lang="en-US" sz="3000">
              <a:solidFill>
                <a:srgbClr val="191919"/>
              </a:solidFill>
              <a:ea typeface="Arial" pitchFamily="84" charset="0"/>
              <a:cs typeface="Arial" pitchFamily="84" charset="0"/>
            </a:endParaRPr>
          </a:p>
          <a:p>
            <a:pPr eaLnBrk="0" hangingPunct="0">
              <a:buFontTx/>
              <a:buChar char="•"/>
            </a:pPr>
            <a:endParaRPr lang="en-US" sz="1100"/>
          </a:p>
          <a:p>
            <a:pPr eaLnBrk="0" hangingPunct="0"/>
            <a:endParaRPr lang="en-US" sz="1800"/>
          </a:p>
        </p:txBody>
      </p:sp>
      <p:sp>
        <p:nvSpPr>
          <p:cNvPr id="133126" name="Rectangle 10"/>
          <p:cNvSpPr>
            <a:spLocks noChangeArrowheads="1"/>
          </p:cNvSpPr>
          <p:nvPr/>
        </p:nvSpPr>
        <p:spPr bwMode="auto">
          <a:xfrm>
            <a:off x="838200" y="808038"/>
            <a:ext cx="6953250" cy="731837"/>
          </a:xfrm>
          <a:prstGeom prst="rect">
            <a:avLst/>
          </a:prstGeom>
          <a:noFill/>
          <a:ln w="9525">
            <a:noFill/>
            <a:miter lim="800000"/>
            <a:headEnd/>
            <a:tailEnd/>
          </a:ln>
        </p:spPr>
        <p:txBody>
          <a:bodyPr wrap="none" anchor="ctr">
            <a:prstTxWarp prst="textNoShape">
              <a:avLst/>
            </a:prstTxWarp>
            <a:spAutoFit/>
          </a:bodyPr>
          <a:lstStyle/>
          <a:p>
            <a:r>
              <a:rPr lang="en-US" sz="4200" b="1">
                <a:solidFill>
                  <a:srgbClr val="FFFFFF"/>
                </a:solidFill>
                <a:ea typeface="Arial" pitchFamily="84" charset="0"/>
                <a:cs typeface="Arial" pitchFamily="84" charset="0"/>
              </a:rPr>
              <a:t>practice, practice, practice</a:t>
            </a:r>
            <a:r>
              <a:rPr lang="en-US" sz="1100"/>
              <a:t> </a:t>
            </a:r>
            <a:endParaRPr lang="en-US" sz="1800"/>
          </a:p>
        </p:txBody>
      </p:sp>
      <p:sp>
        <p:nvSpPr>
          <p:cNvPr id="133127" name="Rectangle 11"/>
          <p:cNvSpPr>
            <a:spLocks noChangeArrowheads="1"/>
          </p:cNvSpPr>
          <p:nvPr/>
        </p:nvSpPr>
        <p:spPr bwMode="auto">
          <a:xfrm>
            <a:off x="1187450" y="6575425"/>
            <a:ext cx="6680200" cy="274638"/>
          </a:xfrm>
          <a:prstGeom prst="rect">
            <a:avLst/>
          </a:prstGeom>
          <a:noFill/>
          <a:ln w="9525">
            <a:noFill/>
            <a:miter lim="800000"/>
            <a:headEnd/>
            <a:tailEnd/>
          </a:ln>
        </p:spPr>
        <p:txBody>
          <a:bodyPr wrap="none">
            <a:prstTxWarp prst="textNoShape">
              <a:avLst/>
            </a:prstTxWarp>
            <a:spAutoFit/>
          </a:bodyPr>
          <a:lstStyle/>
          <a:p>
            <a:r>
              <a:rPr lang="en-US" sz="1200"/>
              <a:t>Source:http://www.someecards.com/workplace-cards/dick-clark-die-workplace-work-funny-ecard</a:t>
            </a:r>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5"/>
          <p:cNvSpPr>
            <a:spLocks noChangeArrowheads="1"/>
          </p:cNvSpPr>
          <p:nvPr/>
        </p:nvSpPr>
        <p:spPr bwMode="auto">
          <a:xfrm>
            <a:off x="0" y="685800"/>
            <a:ext cx="8229600" cy="914400"/>
          </a:xfrm>
          <a:prstGeom prst="rect">
            <a:avLst/>
          </a:prstGeom>
          <a:solidFill>
            <a:schemeClr val="tx2"/>
          </a:solidFill>
          <a:ln w="9525">
            <a:solidFill>
              <a:schemeClr val="tx1"/>
            </a:solidFill>
            <a:miter lim="800000"/>
            <a:headEnd/>
            <a:tailEnd/>
          </a:ln>
        </p:spPr>
        <p:txBody>
          <a:bodyPr wrap="none" anchor="ctr">
            <a:prstTxWarp prst="textNoShape">
              <a:avLst/>
            </a:prstTxWarp>
          </a:bodyPr>
          <a:lstStyle/>
          <a:p>
            <a:endParaRPr lang="en-US" sz="1800"/>
          </a:p>
        </p:txBody>
      </p:sp>
      <p:sp>
        <p:nvSpPr>
          <p:cNvPr id="135170" name="Rectangle 6"/>
          <p:cNvSpPr>
            <a:spLocks noChangeArrowheads="1"/>
          </p:cNvSpPr>
          <p:nvPr/>
        </p:nvSpPr>
        <p:spPr bwMode="auto">
          <a:xfrm>
            <a:off x="4416425" y="3246438"/>
            <a:ext cx="311150" cy="366712"/>
          </a:xfrm>
          <a:prstGeom prst="rect">
            <a:avLst/>
          </a:prstGeom>
          <a:noFill/>
          <a:ln w="9525">
            <a:noFill/>
            <a:miter lim="800000"/>
            <a:headEnd/>
            <a:tailEnd/>
          </a:ln>
        </p:spPr>
        <p:txBody>
          <a:bodyPr wrap="none" anchor="ctr">
            <a:prstTxWarp prst="textNoShape">
              <a:avLst/>
            </a:prstTxWarp>
            <a:spAutoFit/>
          </a:bodyPr>
          <a:lstStyle/>
          <a:p>
            <a:r>
              <a:rPr lang="en-US" sz="1800"/>
              <a:t>  </a:t>
            </a:r>
          </a:p>
        </p:txBody>
      </p:sp>
      <p:sp>
        <p:nvSpPr>
          <p:cNvPr id="135171" name="Rectangle 7"/>
          <p:cNvSpPr>
            <a:spLocks noChangeArrowheads="1"/>
          </p:cNvSpPr>
          <p:nvPr/>
        </p:nvSpPr>
        <p:spPr bwMode="auto">
          <a:xfrm>
            <a:off x="4416425" y="3246438"/>
            <a:ext cx="311150" cy="366712"/>
          </a:xfrm>
          <a:prstGeom prst="rect">
            <a:avLst/>
          </a:prstGeom>
          <a:noFill/>
          <a:ln w="9525">
            <a:noFill/>
            <a:miter lim="800000"/>
            <a:headEnd/>
            <a:tailEnd/>
          </a:ln>
        </p:spPr>
        <p:txBody>
          <a:bodyPr wrap="none" anchor="ctr">
            <a:prstTxWarp prst="textNoShape">
              <a:avLst/>
            </a:prstTxWarp>
            <a:spAutoFit/>
          </a:bodyPr>
          <a:lstStyle/>
          <a:p>
            <a:r>
              <a:rPr lang="en-US" sz="1800"/>
              <a:t>  </a:t>
            </a:r>
          </a:p>
        </p:txBody>
      </p:sp>
      <p:sp>
        <p:nvSpPr>
          <p:cNvPr id="135172" name="Rectangle 8"/>
          <p:cNvSpPr>
            <a:spLocks noChangeArrowheads="1"/>
          </p:cNvSpPr>
          <p:nvPr/>
        </p:nvSpPr>
        <p:spPr bwMode="auto">
          <a:xfrm>
            <a:off x="533400" y="2133600"/>
            <a:ext cx="7696200" cy="1357313"/>
          </a:xfrm>
          <a:prstGeom prst="rect">
            <a:avLst/>
          </a:prstGeom>
          <a:noFill/>
          <a:ln w="9525">
            <a:noFill/>
            <a:miter lim="800000"/>
            <a:headEnd/>
            <a:tailEnd/>
          </a:ln>
        </p:spPr>
        <p:txBody>
          <a:bodyPr tIns="0" bIns="0" anchor="ctr">
            <a:prstTxWarp prst="textNoShape">
              <a:avLst/>
            </a:prstTxWarp>
            <a:spAutoFit/>
          </a:bodyPr>
          <a:lstStyle/>
          <a:p>
            <a:r>
              <a:rPr lang="en-US" sz="3000">
                <a:solidFill>
                  <a:srgbClr val="191919"/>
                </a:solidFill>
                <a:ea typeface="Arial" pitchFamily="84" charset="0"/>
                <a:cs typeface="Arial" pitchFamily="84" charset="0"/>
              </a:rPr>
              <a:t>3.  So, what questions do you have for us?</a:t>
            </a:r>
          </a:p>
          <a:p>
            <a:endParaRPr lang="en-US" sz="3000">
              <a:solidFill>
                <a:srgbClr val="191919"/>
              </a:solidFill>
              <a:ea typeface="Arial" pitchFamily="84" charset="0"/>
              <a:cs typeface="Arial" pitchFamily="84" charset="0"/>
            </a:endParaRPr>
          </a:p>
          <a:p>
            <a:pPr eaLnBrk="0" hangingPunct="0">
              <a:buFontTx/>
              <a:buChar char="•"/>
            </a:pPr>
            <a:endParaRPr lang="en-US" sz="1100"/>
          </a:p>
          <a:p>
            <a:pPr eaLnBrk="0" hangingPunct="0"/>
            <a:endParaRPr lang="en-US" sz="1800"/>
          </a:p>
        </p:txBody>
      </p:sp>
      <p:sp>
        <p:nvSpPr>
          <p:cNvPr id="135173" name="Rectangle 9"/>
          <p:cNvSpPr>
            <a:spLocks noChangeArrowheads="1"/>
          </p:cNvSpPr>
          <p:nvPr/>
        </p:nvSpPr>
        <p:spPr bwMode="auto">
          <a:xfrm>
            <a:off x="838200" y="808038"/>
            <a:ext cx="6953250" cy="731837"/>
          </a:xfrm>
          <a:prstGeom prst="rect">
            <a:avLst/>
          </a:prstGeom>
          <a:noFill/>
          <a:ln w="9525">
            <a:noFill/>
            <a:miter lim="800000"/>
            <a:headEnd/>
            <a:tailEnd/>
          </a:ln>
        </p:spPr>
        <p:txBody>
          <a:bodyPr wrap="none" anchor="ctr">
            <a:prstTxWarp prst="textNoShape">
              <a:avLst/>
            </a:prstTxWarp>
            <a:spAutoFit/>
          </a:bodyPr>
          <a:lstStyle/>
          <a:p>
            <a:r>
              <a:rPr lang="en-US" sz="4200" b="1">
                <a:solidFill>
                  <a:srgbClr val="FFFFFF"/>
                </a:solidFill>
                <a:ea typeface="Arial" pitchFamily="84" charset="0"/>
                <a:cs typeface="Arial" pitchFamily="84" charset="0"/>
              </a:rPr>
              <a:t>practice, practice, practice</a:t>
            </a:r>
            <a:r>
              <a:rPr lang="en-US" sz="1100"/>
              <a:t> </a:t>
            </a:r>
            <a:endParaRPr lang="en-US" sz="1800"/>
          </a:p>
        </p:txBody>
      </p:sp>
      <p:pic>
        <p:nvPicPr>
          <p:cNvPr id="135174" name="Picture 11" descr="4228084870_3c168f1503"/>
          <p:cNvPicPr>
            <a:picLocks noChangeAspect="1" noChangeArrowheads="1"/>
          </p:cNvPicPr>
          <p:nvPr/>
        </p:nvPicPr>
        <p:blipFill>
          <a:blip r:embed="rId3" cstate="print"/>
          <a:srcRect/>
          <a:stretch>
            <a:fillRect/>
          </a:stretch>
        </p:blipFill>
        <p:spPr bwMode="auto">
          <a:xfrm>
            <a:off x="2895600" y="2895600"/>
            <a:ext cx="3276600" cy="3276600"/>
          </a:xfrm>
          <a:prstGeom prst="rect">
            <a:avLst/>
          </a:prstGeom>
          <a:noFill/>
          <a:ln w="9525">
            <a:noFill/>
            <a:miter lim="800000"/>
            <a:headEnd/>
            <a:tailEnd/>
          </a:ln>
        </p:spPr>
      </p:pic>
      <p:sp>
        <p:nvSpPr>
          <p:cNvPr id="135175" name="Rectangle 12"/>
          <p:cNvSpPr>
            <a:spLocks noChangeArrowheads="1"/>
          </p:cNvSpPr>
          <p:nvPr/>
        </p:nvSpPr>
        <p:spPr bwMode="auto">
          <a:xfrm>
            <a:off x="2271713" y="6564313"/>
            <a:ext cx="4445000" cy="274637"/>
          </a:xfrm>
          <a:prstGeom prst="rect">
            <a:avLst/>
          </a:prstGeom>
          <a:noFill/>
          <a:ln w="9525">
            <a:noFill/>
            <a:miter lim="800000"/>
            <a:headEnd/>
            <a:tailEnd/>
          </a:ln>
        </p:spPr>
        <p:txBody>
          <a:bodyPr wrap="none">
            <a:prstTxWarp prst="textNoShape">
              <a:avLst/>
            </a:prstTxWarp>
            <a:spAutoFit/>
          </a:bodyPr>
          <a:lstStyle/>
          <a:p>
            <a:r>
              <a:rPr lang="en-US" sz="1200"/>
              <a:t>Source: http://www.flickr.com/photos/busyprinting/4228084870/</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hape 78"/>
          <p:cNvSpPr txBox="1">
            <a:spLocks noChangeArrowheads="1"/>
          </p:cNvSpPr>
          <p:nvPr/>
        </p:nvSpPr>
        <p:spPr bwMode="auto">
          <a:xfrm>
            <a:off x="2841625" y="3200400"/>
            <a:ext cx="3657600" cy="458788"/>
          </a:xfrm>
          <a:prstGeom prst="rect">
            <a:avLst/>
          </a:prstGeom>
          <a:noFill/>
          <a:ln w="9525">
            <a:noFill/>
            <a:miter lim="800000"/>
            <a:headEnd/>
            <a:tailEnd/>
          </a:ln>
        </p:spPr>
        <p:txBody>
          <a:bodyPr lIns="91425" tIns="91425" rIns="91425" bIns="91425">
            <a:prstTxWarp prst="textNoShape">
              <a:avLst/>
            </a:prstTxWarp>
            <a:spAutoFit/>
          </a:bodyPr>
          <a:lstStyle/>
          <a:p>
            <a:r>
              <a:rPr lang="en-US" sz="1800"/>
              <a:t>SOMETHING HOPEFUL</a:t>
            </a:r>
          </a:p>
        </p:txBody>
      </p:sp>
      <p:sp>
        <p:nvSpPr>
          <p:cNvPr id="26626" name="Shape 79"/>
          <p:cNvSpPr>
            <a:spLocks noChangeArrowheads="1"/>
          </p:cNvSpPr>
          <p:nvPr/>
        </p:nvSpPr>
        <p:spPr bwMode="auto">
          <a:xfrm>
            <a:off x="285750" y="557213"/>
            <a:ext cx="8572500" cy="5743575"/>
          </a:xfrm>
          <a:prstGeom prst="rect">
            <a:avLst/>
          </a:prstGeom>
          <a:blipFill dpi="0" rotWithShape="1">
            <a:blip r:embed="rId3" cstate="print"/>
            <a:srcRect/>
            <a:stretch>
              <a:fillRect/>
            </a:stretch>
          </a:blipFill>
          <a:ln w="9525">
            <a:noFill/>
            <a:miter lim="800000"/>
            <a:headEnd/>
            <a:tailEnd/>
          </a:ln>
        </p:spPr>
        <p:txBody>
          <a:bodyPr>
            <a:prstTxWarp prst="textNoShape">
              <a:avLst/>
            </a:prstTxWarp>
          </a:bodyPr>
          <a:lstStyle/>
          <a:p>
            <a:endParaRPr lang="en-US"/>
          </a:p>
        </p:txBody>
      </p:sp>
      <p:sp>
        <p:nvSpPr>
          <p:cNvPr id="26627" name="Shape 80"/>
          <p:cNvSpPr txBox="1">
            <a:spLocks noChangeArrowheads="1"/>
          </p:cNvSpPr>
          <p:nvPr/>
        </p:nvSpPr>
        <p:spPr bwMode="auto">
          <a:xfrm>
            <a:off x="304800" y="6223000"/>
            <a:ext cx="3000375" cy="306388"/>
          </a:xfrm>
          <a:prstGeom prst="rect">
            <a:avLst/>
          </a:prstGeom>
          <a:noFill/>
          <a:ln w="9525">
            <a:noFill/>
            <a:miter lim="800000"/>
            <a:headEnd/>
            <a:tailEnd/>
          </a:ln>
        </p:spPr>
        <p:txBody>
          <a:bodyPr lIns="91425" tIns="91425" rIns="91425" bIns="91425" anchor="ctr">
            <a:prstTxWarp prst="textNoShape">
              <a:avLst/>
            </a:prstTxWarp>
            <a:spAutoFit/>
          </a:bodyPr>
          <a:lstStyle/>
          <a:p>
            <a:pPr>
              <a:buClr>
                <a:srgbClr val="000000"/>
              </a:buClr>
              <a:buSzPct val="138000"/>
              <a:buFont typeface="Arial" pitchFamily="84" charset="0"/>
              <a:buNone/>
            </a:pPr>
            <a:r>
              <a:rPr lang="en-US" sz="800"/>
              <a:t>source: </a:t>
            </a:r>
            <a:r>
              <a:rPr lang="en-US" sz="800" u="sng">
                <a:solidFill>
                  <a:schemeClr val="hlink"/>
                </a:solidFill>
                <a:hlinkClick r:id="rId4"/>
              </a:rPr>
              <a:t>http://calmingmanatee.com/img/manatee1.jpg </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4"/>
          <p:cNvSpPr>
            <a:spLocks noChangeArrowheads="1"/>
          </p:cNvSpPr>
          <p:nvPr/>
        </p:nvSpPr>
        <p:spPr bwMode="auto">
          <a:xfrm>
            <a:off x="0" y="685800"/>
            <a:ext cx="8229600" cy="914400"/>
          </a:xfrm>
          <a:prstGeom prst="rect">
            <a:avLst/>
          </a:prstGeom>
          <a:solidFill>
            <a:schemeClr val="tx2"/>
          </a:solidFill>
          <a:ln w="9525">
            <a:solidFill>
              <a:schemeClr val="tx1"/>
            </a:solidFill>
            <a:miter lim="800000"/>
            <a:headEnd/>
            <a:tailEnd/>
          </a:ln>
        </p:spPr>
        <p:txBody>
          <a:bodyPr wrap="none" anchor="ctr">
            <a:prstTxWarp prst="textNoShape">
              <a:avLst/>
            </a:prstTxWarp>
          </a:bodyPr>
          <a:lstStyle/>
          <a:p>
            <a:endParaRPr lang="en-US" sz="1800"/>
          </a:p>
        </p:txBody>
      </p:sp>
      <p:sp>
        <p:nvSpPr>
          <p:cNvPr id="137218" name="Rectangle 5"/>
          <p:cNvSpPr>
            <a:spLocks noChangeArrowheads="1"/>
          </p:cNvSpPr>
          <p:nvPr/>
        </p:nvSpPr>
        <p:spPr bwMode="auto">
          <a:xfrm>
            <a:off x="4416425" y="3246438"/>
            <a:ext cx="311150" cy="366712"/>
          </a:xfrm>
          <a:prstGeom prst="rect">
            <a:avLst/>
          </a:prstGeom>
          <a:noFill/>
          <a:ln w="9525">
            <a:noFill/>
            <a:miter lim="800000"/>
            <a:headEnd/>
            <a:tailEnd/>
          </a:ln>
        </p:spPr>
        <p:txBody>
          <a:bodyPr wrap="none" anchor="ctr">
            <a:prstTxWarp prst="textNoShape">
              <a:avLst/>
            </a:prstTxWarp>
            <a:spAutoFit/>
          </a:bodyPr>
          <a:lstStyle/>
          <a:p>
            <a:r>
              <a:rPr lang="en-US" sz="1800"/>
              <a:t>  </a:t>
            </a:r>
          </a:p>
        </p:txBody>
      </p:sp>
      <p:sp>
        <p:nvSpPr>
          <p:cNvPr id="137219" name="Rectangle 6"/>
          <p:cNvSpPr>
            <a:spLocks noChangeArrowheads="1"/>
          </p:cNvSpPr>
          <p:nvPr/>
        </p:nvSpPr>
        <p:spPr bwMode="auto">
          <a:xfrm>
            <a:off x="4416425" y="3246438"/>
            <a:ext cx="311150" cy="366712"/>
          </a:xfrm>
          <a:prstGeom prst="rect">
            <a:avLst/>
          </a:prstGeom>
          <a:noFill/>
          <a:ln w="9525">
            <a:noFill/>
            <a:miter lim="800000"/>
            <a:headEnd/>
            <a:tailEnd/>
          </a:ln>
        </p:spPr>
        <p:txBody>
          <a:bodyPr wrap="none" anchor="ctr">
            <a:prstTxWarp prst="textNoShape">
              <a:avLst/>
            </a:prstTxWarp>
            <a:spAutoFit/>
          </a:bodyPr>
          <a:lstStyle/>
          <a:p>
            <a:r>
              <a:rPr lang="en-US" sz="1800"/>
              <a:t>  </a:t>
            </a:r>
          </a:p>
        </p:txBody>
      </p:sp>
      <p:sp>
        <p:nvSpPr>
          <p:cNvPr id="137220" name="Rectangle 7"/>
          <p:cNvSpPr>
            <a:spLocks noChangeArrowheads="1"/>
          </p:cNvSpPr>
          <p:nvPr/>
        </p:nvSpPr>
        <p:spPr bwMode="auto">
          <a:xfrm>
            <a:off x="457200" y="2209800"/>
            <a:ext cx="7696200" cy="2728913"/>
          </a:xfrm>
          <a:prstGeom prst="rect">
            <a:avLst/>
          </a:prstGeom>
          <a:noFill/>
          <a:ln w="9525">
            <a:noFill/>
            <a:miter lim="800000"/>
            <a:headEnd/>
            <a:tailEnd/>
          </a:ln>
        </p:spPr>
        <p:txBody>
          <a:bodyPr tIns="0" bIns="0" anchor="ctr">
            <a:prstTxWarp prst="textNoShape">
              <a:avLst/>
            </a:prstTxWarp>
            <a:spAutoFit/>
          </a:bodyPr>
          <a:lstStyle/>
          <a:p>
            <a:r>
              <a:rPr lang="en-US" sz="3000">
                <a:solidFill>
                  <a:srgbClr val="191919"/>
                </a:solidFill>
                <a:ea typeface="Arial" pitchFamily="84" charset="0"/>
                <a:cs typeface="Arial" pitchFamily="84" charset="0"/>
              </a:rPr>
              <a:t>Get comfortable telling stories about yourself</a:t>
            </a:r>
          </a:p>
          <a:p>
            <a:pPr>
              <a:buFontTx/>
              <a:buChar char="•"/>
            </a:pPr>
            <a:endParaRPr lang="en-US" sz="3000">
              <a:solidFill>
                <a:srgbClr val="191919"/>
              </a:solidFill>
              <a:ea typeface="Arial" pitchFamily="84" charset="0"/>
              <a:cs typeface="Arial" pitchFamily="84" charset="0"/>
            </a:endParaRPr>
          </a:p>
          <a:p>
            <a:pPr>
              <a:buFontTx/>
              <a:buChar char="•"/>
            </a:pPr>
            <a:endParaRPr lang="en-US" sz="3000">
              <a:solidFill>
                <a:srgbClr val="191919"/>
              </a:solidFill>
              <a:ea typeface="Arial" pitchFamily="84" charset="0"/>
              <a:cs typeface="Arial" pitchFamily="84" charset="0"/>
            </a:endParaRPr>
          </a:p>
          <a:p>
            <a:r>
              <a:rPr lang="en-US" sz="3000">
                <a:solidFill>
                  <a:srgbClr val="191919"/>
                </a:solidFill>
                <a:ea typeface="Arial" pitchFamily="84" charset="0"/>
                <a:cs typeface="Arial" pitchFamily="84" charset="0"/>
              </a:rPr>
              <a:t>	</a:t>
            </a:r>
          </a:p>
          <a:p>
            <a:pPr eaLnBrk="0" hangingPunct="0">
              <a:buFontTx/>
              <a:buChar char="•"/>
            </a:pPr>
            <a:endParaRPr lang="en-US" sz="1100"/>
          </a:p>
          <a:p>
            <a:pPr eaLnBrk="0" hangingPunct="0"/>
            <a:endParaRPr lang="en-US" sz="1800"/>
          </a:p>
        </p:txBody>
      </p:sp>
      <p:sp>
        <p:nvSpPr>
          <p:cNvPr id="137221" name="Rectangle 8"/>
          <p:cNvSpPr>
            <a:spLocks noChangeArrowheads="1"/>
          </p:cNvSpPr>
          <p:nvPr/>
        </p:nvSpPr>
        <p:spPr bwMode="auto">
          <a:xfrm>
            <a:off x="838200" y="808038"/>
            <a:ext cx="6953250" cy="731837"/>
          </a:xfrm>
          <a:prstGeom prst="rect">
            <a:avLst/>
          </a:prstGeom>
          <a:noFill/>
          <a:ln w="9525">
            <a:noFill/>
            <a:miter lim="800000"/>
            <a:headEnd/>
            <a:tailEnd/>
          </a:ln>
        </p:spPr>
        <p:txBody>
          <a:bodyPr wrap="none" anchor="ctr">
            <a:prstTxWarp prst="textNoShape">
              <a:avLst/>
            </a:prstTxWarp>
            <a:spAutoFit/>
          </a:bodyPr>
          <a:lstStyle/>
          <a:p>
            <a:r>
              <a:rPr lang="en-US" sz="4200" b="1">
                <a:solidFill>
                  <a:srgbClr val="FFFFFF"/>
                </a:solidFill>
                <a:ea typeface="Arial" pitchFamily="84" charset="0"/>
                <a:cs typeface="Arial" pitchFamily="84" charset="0"/>
              </a:rPr>
              <a:t>practice, practice, practice</a:t>
            </a:r>
            <a:r>
              <a:rPr lang="en-US" sz="1100"/>
              <a:t> </a:t>
            </a:r>
            <a:endParaRPr lang="en-US" sz="1800"/>
          </a:p>
        </p:txBody>
      </p:sp>
      <p:pic>
        <p:nvPicPr>
          <p:cNvPr id="137222" name="Picture 10" descr="3498006166_d2f97c4736"/>
          <p:cNvPicPr>
            <a:picLocks noChangeAspect="1" noChangeArrowheads="1"/>
          </p:cNvPicPr>
          <p:nvPr/>
        </p:nvPicPr>
        <p:blipFill>
          <a:blip r:embed="rId3" cstate="print"/>
          <a:srcRect/>
          <a:stretch>
            <a:fillRect/>
          </a:stretch>
        </p:blipFill>
        <p:spPr bwMode="auto">
          <a:xfrm>
            <a:off x="2819400" y="3302000"/>
            <a:ext cx="3467100" cy="3098800"/>
          </a:xfrm>
          <a:prstGeom prst="rect">
            <a:avLst/>
          </a:prstGeom>
          <a:noFill/>
          <a:ln w="9525">
            <a:noFill/>
            <a:miter lim="800000"/>
            <a:headEnd/>
            <a:tailEnd/>
          </a:ln>
        </p:spPr>
      </p:pic>
      <p:sp>
        <p:nvSpPr>
          <p:cNvPr id="137223" name="Rectangle 11"/>
          <p:cNvSpPr>
            <a:spLocks noChangeArrowheads="1"/>
          </p:cNvSpPr>
          <p:nvPr/>
        </p:nvSpPr>
        <p:spPr bwMode="auto">
          <a:xfrm>
            <a:off x="2743200" y="6564313"/>
            <a:ext cx="3860800" cy="274637"/>
          </a:xfrm>
          <a:prstGeom prst="rect">
            <a:avLst/>
          </a:prstGeom>
          <a:noFill/>
          <a:ln w="9525">
            <a:noFill/>
            <a:miter lim="800000"/>
            <a:headEnd/>
            <a:tailEnd/>
          </a:ln>
        </p:spPr>
        <p:txBody>
          <a:bodyPr wrap="none">
            <a:prstTxWarp prst="textNoShape">
              <a:avLst/>
            </a:prstTxWarp>
            <a:spAutoFit/>
          </a:bodyPr>
          <a:lstStyle/>
          <a:p>
            <a:r>
              <a:rPr lang="en-US" sz="1200"/>
              <a:t>Source: http://www.flickr.com/photos/fcpl/3498006166/</a:t>
            </a:r>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4"/>
          <p:cNvSpPr>
            <a:spLocks noChangeArrowheads="1"/>
          </p:cNvSpPr>
          <p:nvPr/>
        </p:nvSpPr>
        <p:spPr bwMode="auto">
          <a:xfrm>
            <a:off x="0" y="685800"/>
            <a:ext cx="8229600" cy="914400"/>
          </a:xfrm>
          <a:prstGeom prst="rect">
            <a:avLst/>
          </a:prstGeom>
          <a:solidFill>
            <a:schemeClr val="tx2"/>
          </a:solidFill>
          <a:ln w="9525">
            <a:solidFill>
              <a:schemeClr val="tx1"/>
            </a:solidFill>
            <a:miter lim="800000"/>
            <a:headEnd/>
            <a:tailEnd/>
          </a:ln>
        </p:spPr>
        <p:txBody>
          <a:bodyPr wrap="none" anchor="ctr">
            <a:prstTxWarp prst="textNoShape">
              <a:avLst/>
            </a:prstTxWarp>
          </a:bodyPr>
          <a:lstStyle/>
          <a:p>
            <a:endParaRPr lang="en-US" sz="1800"/>
          </a:p>
        </p:txBody>
      </p:sp>
      <p:sp>
        <p:nvSpPr>
          <p:cNvPr id="139266" name="Rectangle 5"/>
          <p:cNvSpPr>
            <a:spLocks noChangeArrowheads="1"/>
          </p:cNvSpPr>
          <p:nvPr/>
        </p:nvSpPr>
        <p:spPr bwMode="auto">
          <a:xfrm>
            <a:off x="4416425" y="3246438"/>
            <a:ext cx="311150" cy="366712"/>
          </a:xfrm>
          <a:prstGeom prst="rect">
            <a:avLst/>
          </a:prstGeom>
          <a:noFill/>
          <a:ln w="9525">
            <a:noFill/>
            <a:miter lim="800000"/>
            <a:headEnd/>
            <a:tailEnd/>
          </a:ln>
        </p:spPr>
        <p:txBody>
          <a:bodyPr wrap="none" anchor="ctr">
            <a:prstTxWarp prst="textNoShape">
              <a:avLst/>
            </a:prstTxWarp>
            <a:spAutoFit/>
          </a:bodyPr>
          <a:lstStyle/>
          <a:p>
            <a:r>
              <a:rPr lang="en-US" sz="1800"/>
              <a:t>  </a:t>
            </a:r>
          </a:p>
        </p:txBody>
      </p:sp>
      <p:sp>
        <p:nvSpPr>
          <p:cNvPr id="139267" name="Rectangle 6"/>
          <p:cNvSpPr>
            <a:spLocks noChangeArrowheads="1"/>
          </p:cNvSpPr>
          <p:nvPr/>
        </p:nvSpPr>
        <p:spPr bwMode="auto">
          <a:xfrm>
            <a:off x="4416425" y="3246438"/>
            <a:ext cx="311150" cy="366712"/>
          </a:xfrm>
          <a:prstGeom prst="rect">
            <a:avLst/>
          </a:prstGeom>
          <a:noFill/>
          <a:ln w="9525">
            <a:noFill/>
            <a:miter lim="800000"/>
            <a:headEnd/>
            <a:tailEnd/>
          </a:ln>
        </p:spPr>
        <p:txBody>
          <a:bodyPr wrap="none" anchor="ctr">
            <a:prstTxWarp prst="textNoShape">
              <a:avLst/>
            </a:prstTxWarp>
            <a:spAutoFit/>
          </a:bodyPr>
          <a:lstStyle/>
          <a:p>
            <a:r>
              <a:rPr lang="en-US" sz="1800"/>
              <a:t>  </a:t>
            </a:r>
          </a:p>
        </p:txBody>
      </p:sp>
      <p:sp>
        <p:nvSpPr>
          <p:cNvPr id="139268" name="Rectangle 7"/>
          <p:cNvSpPr>
            <a:spLocks noChangeArrowheads="1"/>
          </p:cNvSpPr>
          <p:nvPr/>
        </p:nvSpPr>
        <p:spPr bwMode="auto">
          <a:xfrm>
            <a:off x="533400" y="2057400"/>
            <a:ext cx="7696200" cy="2728913"/>
          </a:xfrm>
          <a:prstGeom prst="rect">
            <a:avLst/>
          </a:prstGeom>
          <a:noFill/>
          <a:ln w="9525">
            <a:noFill/>
            <a:miter lim="800000"/>
            <a:headEnd/>
            <a:tailEnd/>
          </a:ln>
        </p:spPr>
        <p:txBody>
          <a:bodyPr tIns="0" bIns="0" anchor="ctr">
            <a:prstTxWarp prst="textNoShape">
              <a:avLst/>
            </a:prstTxWarp>
            <a:spAutoFit/>
          </a:bodyPr>
          <a:lstStyle/>
          <a:p>
            <a:endParaRPr lang="en-US" sz="3000">
              <a:solidFill>
                <a:srgbClr val="191919"/>
              </a:solidFill>
              <a:ea typeface="Arial" pitchFamily="84" charset="0"/>
              <a:cs typeface="Arial" pitchFamily="84" charset="0"/>
            </a:endParaRPr>
          </a:p>
          <a:p>
            <a:endParaRPr lang="en-US" sz="3000">
              <a:solidFill>
                <a:srgbClr val="191919"/>
              </a:solidFill>
              <a:ea typeface="Arial" pitchFamily="84" charset="0"/>
              <a:cs typeface="Arial" pitchFamily="84" charset="0"/>
            </a:endParaRPr>
          </a:p>
          <a:p>
            <a:r>
              <a:rPr lang="en-US" sz="3000" i="1">
                <a:solidFill>
                  <a:srgbClr val="191919"/>
                </a:solidFill>
                <a:ea typeface="Arial" pitchFamily="84" charset="0"/>
                <a:cs typeface="Arial" pitchFamily="84" charset="0"/>
              </a:rPr>
              <a:t>How does this story present me as a candidate for this position?</a:t>
            </a:r>
          </a:p>
          <a:p>
            <a:endParaRPr lang="en-US" sz="3000" i="1">
              <a:solidFill>
                <a:srgbClr val="191919"/>
              </a:solidFill>
              <a:ea typeface="Arial" pitchFamily="84" charset="0"/>
              <a:cs typeface="Arial" pitchFamily="84" charset="0"/>
            </a:endParaRPr>
          </a:p>
          <a:p>
            <a:pPr eaLnBrk="0" hangingPunct="0">
              <a:buFontTx/>
              <a:buChar char="•"/>
            </a:pPr>
            <a:endParaRPr lang="en-US" sz="1100"/>
          </a:p>
          <a:p>
            <a:pPr eaLnBrk="0" hangingPunct="0"/>
            <a:endParaRPr lang="en-US" sz="1800"/>
          </a:p>
        </p:txBody>
      </p:sp>
      <p:sp>
        <p:nvSpPr>
          <p:cNvPr id="139269" name="Rectangle 8"/>
          <p:cNvSpPr>
            <a:spLocks noChangeArrowheads="1"/>
          </p:cNvSpPr>
          <p:nvPr/>
        </p:nvSpPr>
        <p:spPr bwMode="auto">
          <a:xfrm>
            <a:off x="838200" y="808038"/>
            <a:ext cx="6953250" cy="731837"/>
          </a:xfrm>
          <a:prstGeom prst="rect">
            <a:avLst/>
          </a:prstGeom>
          <a:noFill/>
          <a:ln w="9525">
            <a:noFill/>
            <a:miter lim="800000"/>
            <a:headEnd/>
            <a:tailEnd/>
          </a:ln>
        </p:spPr>
        <p:txBody>
          <a:bodyPr wrap="none" anchor="ctr">
            <a:prstTxWarp prst="textNoShape">
              <a:avLst/>
            </a:prstTxWarp>
            <a:spAutoFit/>
          </a:bodyPr>
          <a:lstStyle/>
          <a:p>
            <a:r>
              <a:rPr lang="en-US" sz="4200" b="1">
                <a:solidFill>
                  <a:srgbClr val="FFFFFF"/>
                </a:solidFill>
                <a:ea typeface="Arial" pitchFamily="84" charset="0"/>
                <a:cs typeface="Arial" pitchFamily="84" charset="0"/>
              </a:rPr>
              <a:t>practice, practice, practice</a:t>
            </a:r>
            <a:r>
              <a:rPr lang="en-US" sz="1100"/>
              <a:t> </a:t>
            </a:r>
            <a:endParaRPr lang="en-US" sz="1800"/>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4"/>
          <p:cNvSpPr>
            <a:spLocks noChangeArrowheads="1"/>
          </p:cNvSpPr>
          <p:nvPr/>
        </p:nvSpPr>
        <p:spPr bwMode="auto">
          <a:xfrm>
            <a:off x="0" y="685800"/>
            <a:ext cx="8229600" cy="914400"/>
          </a:xfrm>
          <a:prstGeom prst="rect">
            <a:avLst/>
          </a:prstGeom>
          <a:solidFill>
            <a:schemeClr val="tx2"/>
          </a:solidFill>
          <a:ln w="9525">
            <a:solidFill>
              <a:schemeClr val="tx1"/>
            </a:solidFill>
            <a:miter lim="800000"/>
            <a:headEnd/>
            <a:tailEnd/>
          </a:ln>
        </p:spPr>
        <p:txBody>
          <a:bodyPr wrap="none" anchor="ctr">
            <a:prstTxWarp prst="textNoShape">
              <a:avLst/>
            </a:prstTxWarp>
          </a:bodyPr>
          <a:lstStyle/>
          <a:p>
            <a:endParaRPr lang="en-US" sz="1800"/>
          </a:p>
        </p:txBody>
      </p:sp>
      <p:sp>
        <p:nvSpPr>
          <p:cNvPr id="141314" name="Rectangle 5"/>
          <p:cNvSpPr>
            <a:spLocks noChangeArrowheads="1"/>
          </p:cNvSpPr>
          <p:nvPr/>
        </p:nvSpPr>
        <p:spPr bwMode="auto">
          <a:xfrm>
            <a:off x="4416425" y="3246438"/>
            <a:ext cx="311150" cy="366712"/>
          </a:xfrm>
          <a:prstGeom prst="rect">
            <a:avLst/>
          </a:prstGeom>
          <a:noFill/>
          <a:ln w="9525">
            <a:noFill/>
            <a:miter lim="800000"/>
            <a:headEnd/>
            <a:tailEnd/>
          </a:ln>
        </p:spPr>
        <p:txBody>
          <a:bodyPr wrap="none" anchor="ctr">
            <a:prstTxWarp prst="textNoShape">
              <a:avLst/>
            </a:prstTxWarp>
            <a:spAutoFit/>
          </a:bodyPr>
          <a:lstStyle/>
          <a:p>
            <a:r>
              <a:rPr lang="en-US" sz="1800"/>
              <a:t>  </a:t>
            </a:r>
          </a:p>
        </p:txBody>
      </p:sp>
      <p:sp>
        <p:nvSpPr>
          <p:cNvPr id="141315" name="Rectangle 6"/>
          <p:cNvSpPr>
            <a:spLocks noChangeArrowheads="1"/>
          </p:cNvSpPr>
          <p:nvPr/>
        </p:nvSpPr>
        <p:spPr bwMode="auto">
          <a:xfrm>
            <a:off x="4416425" y="3246438"/>
            <a:ext cx="311150" cy="366712"/>
          </a:xfrm>
          <a:prstGeom prst="rect">
            <a:avLst/>
          </a:prstGeom>
          <a:noFill/>
          <a:ln w="9525">
            <a:noFill/>
            <a:miter lim="800000"/>
            <a:headEnd/>
            <a:tailEnd/>
          </a:ln>
        </p:spPr>
        <p:txBody>
          <a:bodyPr wrap="none" anchor="ctr">
            <a:prstTxWarp prst="textNoShape">
              <a:avLst/>
            </a:prstTxWarp>
            <a:spAutoFit/>
          </a:bodyPr>
          <a:lstStyle/>
          <a:p>
            <a:r>
              <a:rPr lang="en-US" sz="1800"/>
              <a:t>  </a:t>
            </a:r>
          </a:p>
        </p:txBody>
      </p:sp>
      <p:sp>
        <p:nvSpPr>
          <p:cNvPr id="141316" name="Rectangle 7"/>
          <p:cNvSpPr>
            <a:spLocks noChangeArrowheads="1"/>
          </p:cNvSpPr>
          <p:nvPr/>
        </p:nvSpPr>
        <p:spPr bwMode="auto">
          <a:xfrm>
            <a:off x="457200" y="1981200"/>
            <a:ext cx="7696200" cy="4100513"/>
          </a:xfrm>
          <a:prstGeom prst="rect">
            <a:avLst/>
          </a:prstGeom>
          <a:noFill/>
          <a:ln w="9525">
            <a:noFill/>
            <a:miter lim="800000"/>
            <a:headEnd/>
            <a:tailEnd/>
          </a:ln>
        </p:spPr>
        <p:txBody>
          <a:bodyPr tIns="0" bIns="0" anchor="ctr">
            <a:prstTxWarp prst="textNoShape">
              <a:avLst/>
            </a:prstTxWarp>
            <a:spAutoFit/>
          </a:bodyPr>
          <a:lstStyle/>
          <a:p>
            <a:r>
              <a:rPr lang="en-US" sz="3000">
                <a:solidFill>
                  <a:srgbClr val="191919"/>
                </a:solidFill>
                <a:ea typeface="Arial" pitchFamily="84" charset="0"/>
                <a:cs typeface="Arial" pitchFamily="84" charset="0"/>
              </a:rPr>
              <a:t>Have a friend quiz you…</a:t>
            </a:r>
          </a:p>
          <a:p>
            <a:endParaRPr lang="en-US" sz="3000">
              <a:solidFill>
                <a:srgbClr val="191919"/>
              </a:solidFill>
              <a:ea typeface="Arial" pitchFamily="84" charset="0"/>
              <a:cs typeface="Arial" pitchFamily="84" charset="0"/>
            </a:endParaRPr>
          </a:p>
          <a:p>
            <a:r>
              <a:rPr lang="en-US" sz="3000">
                <a:solidFill>
                  <a:srgbClr val="191919"/>
                </a:solidFill>
                <a:ea typeface="Arial" pitchFamily="84" charset="0"/>
                <a:cs typeface="Arial" pitchFamily="84" charset="0"/>
              </a:rPr>
              <a:t>and/or…</a:t>
            </a:r>
          </a:p>
          <a:p>
            <a:endParaRPr lang="en-US" sz="3000">
              <a:solidFill>
                <a:srgbClr val="191919"/>
              </a:solidFill>
              <a:ea typeface="Arial" pitchFamily="84" charset="0"/>
              <a:cs typeface="Arial" pitchFamily="84" charset="0"/>
            </a:endParaRPr>
          </a:p>
          <a:p>
            <a:r>
              <a:rPr lang="en-US" sz="3000">
                <a:solidFill>
                  <a:srgbClr val="191919"/>
                </a:solidFill>
                <a:ea typeface="Arial" pitchFamily="84" charset="0"/>
                <a:cs typeface="Arial" pitchFamily="84" charset="0"/>
              </a:rPr>
              <a:t>videorecord yourself </a:t>
            </a:r>
          </a:p>
          <a:p>
            <a:pPr>
              <a:buFontTx/>
              <a:buChar char="•"/>
            </a:pPr>
            <a:endParaRPr lang="en-US" sz="3000">
              <a:solidFill>
                <a:srgbClr val="191919"/>
              </a:solidFill>
              <a:ea typeface="Arial" pitchFamily="84" charset="0"/>
              <a:cs typeface="Arial" pitchFamily="84" charset="0"/>
            </a:endParaRPr>
          </a:p>
          <a:p>
            <a:pPr>
              <a:buFontTx/>
              <a:buChar char="•"/>
            </a:pPr>
            <a:endParaRPr lang="en-US" sz="3000">
              <a:solidFill>
                <a:srgbClr val="191919"/>
              </a:solidFill>
              <a:ea typeface="Arial" pitchFamily="84" charset="0"/>
              <a:cs typeface="Arial" pitchFamily="84" charset="0"/>
            </a:endParaRPr>
          </a:p>
          <a:p>
            <a:r>
              <a:rPr lang="en-US" sz="3000">
                <a:solidFill>
                  <a:srgbClr val="191919"/>
                </a:solidFill>
                <a:ea typeface="Arial" pitchFamily="84" charset="0"/>
                <a:cs typeface="Arial" pitchFamily="84" charset="0"/>
              </a:rPr>
              <a:t>	</a:t>
            </a:r>
          </a:p>
          <a:p>
            <a:pPr eaLnBrk="0" hangingPunct="0">
              <a:buFontTx/>
              <a:buChar char="•"/>
            </a:pPr>
            <a:endParaRPr lang="en-US" sz="1100"/>
          </a:p>
          <a:p>
            <a:pPr eaLnBrk="0" hangingPunct="0"/>
            <a:endParaRPr lang="en-US" sz="1800"/>
          </a:p>
        </p:txBody>
      </p:sp>
      <p:sp>
        <p:nvSpPr>
          <p:cNvPr id="141317" name="Rectangle 8"/>
          <p:cNvSpPr>
            <a:spLocks noChangeArrowheads="1"/>
          </p:cNvSpPr>
          <p:nvPr/>
        </p:nvSpPr>
        <p:spPr bwMode="auto">
          <a:xfrm>
            <a:off x="838200" y="808038"/>
            <a:ext cx="6953250" cy="731837"/>
          </a:xfrm>
          <a:prstGeom prst="rect">
            <a:avLst/>
          </a:prstGeom>
          <a:noFill/>
          <a:ln w="9525">
            <a:noFill/>
            <a:miter lim="800000"/>
            <a:headEnd/>
            <a:tailEnd/>
          </a:ln>
        </p:spPr>
        <p:txBody>
          <a:bodyPr wrap="none" anchor="ctr">
            <a:prstTxWarp prst="textNoShape">
              <a:avLst/>
            </a:prstTxWarp>
            <a:spAutoFit/>
          </a:bodyPr>
          <a:lstStyle/>
          <a:p>
            <a:r>
              <a:rPr lang="en-US" sz="4200" b="1">
                <a:solidFill>
                  <a:srgbClr val="FFFFFF"/>
                </a:solidFill>
                <a:ea typeface="Arial" pitchFamily="84" charset="0"/>
                <a:cs typeface="Arial" pitchFamily="84" charset="0"/>
              </a:rPr>
              <a:t>practice, practice, practice</a:t>
            </a:r>
            <a:r>
              <a:rPr lang="en-US" sz="1100"/>
              <a:t> </a:t>
            </a:r>
            <a:endParaRPr lang="en-US" sz="1800"/>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5"/>
          <p:cNvSpPr>
            <a:spLocks noChangeArrowheads="1"/>
          </p:cNvSpPr>
          <p:nvPr/>
        </p:nvSpPr>
        <p:spPr bwMode="auto">
          <a:xfrm>
            <a:off x="0" y="685800"/>
            <a:ext cx="8229600" cy="914400"/>
          </a:xfrm>
          <a:prstGeom prst="rect">
            <a:avLst/>
          </a:prstGeom>
          <a:solidFill>
            <a:schemeClr val="tx2"/>
          </a:solidFill>
          <a:ln w="9525">
            <a:solidFill>
              <a:schemeClr val="tx1"/>
            </a:solidFill>
            <a:miter lim="800000"/>
            <a:headEnd/>
            <a:tailEnd/>
          </a:ln>
        </p:spPr>
        <p:txBody>
          <a:bodyPr wrap="none" anchor="ctr">
            <a:prstTxWarp prst="textNoShape">
              <a:avLst/>
            </a:prstTxWarp>
          </a:bodyPr>
          <a:lstStyle/>
          <a:p>
            <a:endParaRPr lang="en-US" sz="1800"/>
          </a:p>
        </p:txBody>
      </p:sp>
      <p:sp>
        <p:nvSpPr>
          <p:cNvPr id="143362" name="Rectangle 6"/>
          <p:cNvSpPr>
            <a:spLocks noChangeArrowheads="1"/>
          </p:cNvSpPr>
          <p:nvPr/>
        </p:nvSpPr>
        <p:spPr bwMode="auto">
          <a:xfrm>
            <a:off x="4416425" y="3246438"/>
            <a:ext cx="311150" cy="366712"/>
          </a:xfrm>
          <a:prstGeom prst="rect">
            <a:avLst/>
          </a:prstGeom>
          <a:noFill/>
          <a:ln w="9525">
            <a:noFill/>
            <a:miter lim="800000"/>
            <a:headEnd/>
            <a:tailEnd/>
          </a:ln>
        </p:spPr>
        <p:txBody>
          <a:bodyPr wrap="none" anchor="ctr">
            <a:prstTxWarp prst="textNoShape">
              <a:avLst/>
            </a:prstTxWarp>
            <a:spAutoFit/>
          </a:bodyPr>
          <a:lstStyle/>
          <a:p>
            <a:r>
              <a:rPr lang="en-US" sz="1800"/>
              <a:t>  </a:t>
            </a:r>
          </a:p>
        </p:txBody>
      </p:sp>
      <p:sp>
        <p:nvSpPr>
          <p:cNvPr id="143363" name="Rectangle 7"/>
          <p:cNvSpPr>
            <a:spLocks noChangeArrowheads="1"/>
          </p:cNvSpPr>
          <p:nvPr/>
        </p:nvSpPr>
        <p:spPr bwMode="auto">
          <a:xfrm>
            <a:off x="4416425" y="3246438"/>
            <a:ext cx="311150" cy="366712"/>
          </a:xfrm>
          <a:prstGeom prst="rect">
            <a:avLst/>
          </a:prstGeom>
          <a:noFill/>
          <a:ln w="9525">
            <a:noFill/>
            <a:miter lim="800000"/>
            <a:headEnd/>
            <a:tailEnd/>
          </a:ln>
        </p:spPr>
        <p:txBody>
          <a:bodyPr wrap="none" anchor="ctr">
            <a:prstTxWarp prst="textNoShape">
              <a:avLst/>
            </a:prstTxWarp>
            <a:spAutoFit/>
          </a:bodyPr>
          <a:lstStyle/>
          <a:p>
            <a:r>
              <a:rPr lang="en-US" sz="1800"/>
              <a:t>  </a:t>
            </a:r>
          </a:p>
        </p:txBody>
      </p:sp>
      <p:sp>
        <p:nvSpPr>
          <p:cNvPr id="143364" name="Rectangle 8"/>
          <p:cNvSpPr>
            <a:spLocks noChangeArrowheads="1"/>
          </p:cNvSpPr>
          <p:nvPr/>
        </p:nvSpPr>
        <p:spPr bwMode="auto">
          <a:xfrm>
            <a:off x="457200" y="1905000"/>
            <a:ext cx="7696200" cy="2728913"/>
          </a:xfrm>
          <a:prstGeom prst="rect">
            <a:avLst/>
          </a:prstGeom>
          <a:noFill/>
          <a:ln w="9525">
            <a:noFill/>
            <a:miter lim="800000"/>
            <a:headEnd/>
            <a:tailEnd/>
          </a:ln>
        </p:spPr>
        <p:txBody>
          <a:bodyPr tIns="0" bIns="0" anchor="ctr">
            <a:prstTxWarp prst="textNoShape">
              <a:avLst/>
            </a:prstTxWarp>
            <a:spAutoFit/>
          </a:bodyPr>
          <a:lstStyle/>
          <a:p>
            <a:r>
              <a:rPr lang="en-US" sz="3000">
                <a:solidFill>
                  <a:srgbClr val="191919"/>
                </a:solidFill>
                <a:ea typeface="Arial" pitchFamily="84" charset="0"/>
                <a:cs typeface="Arial" pitchFamily="84" charset="0"/>
              </a:rPr>
              <a:t>Take your time</a:t>
            </a:r>
          </a:p>
          <a:p>
            <a:r>
              <a:rPr lang="en-US" sz="3000">
                <a:solidFill>
                  <a:srgbClr val="191919"/>
                </a:solidFill>
                <a:ea typeface="Arial" pitchFamily="84" charset="0"/>
                <a:cs typeface="Arial" pitchFamily="84" charset="0"/>
              </a:rPr>
              <a:t>(but if there’s a time limit be aware of it!)</a:t>
            </a:r>
          </a:p>
          <a:p>
            <a:pPr>
              <a:buFontTx/>
              <a:buChar char="•"/>
            </a:pPr>
            <a:endParaRPr lang="en-US" sz="3000">
              <a:solidFill>
                <a:srgbClr val="191919"/>
              </a:solidFill>
              <a:ea typeface="Arial" pitchFamily="84" charset="0"/>
              <a:cs typeface="Arial" pitchFamily="84" charset="0"/>
            </a:endParaRPr>
          </a:p>
          <a:p>
            <a:pPr>
              <a:buFontTx/>
              <a:buChar char="•"/>
            </a:pPr>
            <a:endParaRPr lang="en-US" sz="3000">
              <a:solidFill>
                <a:srgbClr val="191919"/>
              </a:solidFill>
              <a:ea typeface="Arial" pitchFamily="84" charset="0"/>
              <a:cs typeface="Arial" pitchFamily="84" charset="0"/>
            </a:endParaRPr>
          </a:p>
          <a:p>
            <a:r>
              <a:rPr lang="en-US" sz="3000">
                <a:solidFill>
                  <a:srgbClr val="191919"/>
                </a:solidFill>
                <a:ea typeface="Arial" pitchFamily="84" charset="0"/>
                <a:cs typeface="Arial" pitchFamily="84" charset="0"/>
              </a:rPr>
              <a:t>	</a:t>
            </a:r>
          </a:p>
          <a:p>
            <a:pPr eaLnBrk="0" hangingPunct="0">
              <a:buFontTx/>
              <a:buChar char="•"/>
            </a:pPr>
            <a:endParaRPr lang="en-US" sz="1100"/>
          </a:p>
          <a:p>
            <a:pPr eaLnBrk="0" hangingPunct="0"/>
            <a:endParaRPr lang="en-US" sz="1800"/>
          </a:p>
        </p:txBody>
      </p:sp>
      <p:sp>
        <p:nvSpPr>
          <p:cNvPr id="143365" name="Rectangle 9"/>
          <p:cNvSpPr>
            <a:spLocks noChangeArrowheads="1"/>
          </p:cNvSpPr>
          <p:nvPr/>
        </p:nvSpPr>
        <p:spPr bwMode="auto">
          <a:xfrm>
            <a:off x="838200" y="762000"/>
            <a:ext cx="5270500" cy="823913"/>
          </a:xfrm>
          <a:prstGeom prst="rect">
            <a:avLst/>
          </a:prstGeom>
          <a:noFill/>
          <a:ln w="9525">
            <a:noFill/>
            <a:miter lim="800000"/>
            <a:headEnd/>
            <a:tailEnd/>
          </a:ln>
        </p:spPr>
        <p:txBody>
          <a:bodyPr wrap="none" anchor="ctr">
            <a:prstTxWarp prst="textNoShape">
              <a:avLst/>
            </a:prstTxWarp>
            <a:spAutoFit/>
          </a:bodyPr>
          <a:lstStyle/>
          <a:p>
            <a:r>
              <a:rPr lang="en-US" sz="4800" b="1">
                <a:solidFill>
                  <a:srgbClr val="FFFFFF"/>
                </a:solidFill>
                <a:ea typeface="Arial" pitchFamily="84" charset="0"/>
                <a:cs typeface="Arial" pitchFamily="84" charset="0"/>
              </a:rPr>
              <a:t>in the interview…</a:t>
            </a:r>
            <a:r>
              <a:rPr lang="en-US" sz="1100"/>
              <a:t> </a:t>
            </a:r>
            <a:endParaRPr lang="en-US" sz="1800"/>
          </a:p>
        </p:txBody>
      </p:sp>
      <p:pic>
        <p:nvPicPr>
          <p:cNvPr id="143366" name="Picture 11" descr="2283676770_6b53f8b77f"/>
          <p:cNvPicPr>
            <a:picLocks noChangeAspect="1" noChangeArrowheads="1"/>
          </p:cNvPicPr>
          <p:nvPr/>
        </p:nvPicPr>
        <p:blipFill>
          <a:blip r:embed="rId3" cstate="print"/>
          <a:srcRect/>
          <a:stretch>
            <a:fillRect/>
          </a:stretch>
        </p:blipFill>
        <p:spPr bwMode="auto">
          <a:xfrm>
            <a:off x="2209800" y="2938463"/>
            <a:ext cx="4514850" cy="3386137"/>
          </a:xfrm>
          <a:prstGeom prst="rect">
            <a:avLst/>
          </a:prstGeom>
          <a:noFill/>
          <a:ln w="9525">
            <a:noFill/>
            <a:miter lim="800000"/>
            <a:headEnd/>
            <a:tailEnd/>
          </a:ln>
        </p:spPr>
      </p:pic>
      <p:sp>
        <p:nvSpPr>
          <p:cNvPr id="143367" name="Rectangle 12"/>
          <p:cNvSpPr>
            <a:spLocks noChangeArrowheads="1"/>
          </p:cNvSpPr>
          <p:nvPr/>
        </p:nvSpPr>
        <p:spPr bwMode="auto">
          <a:xfrm>
            <a:off x="2463800" y="6564313"/>
            <a:ext cx="4021138" cy="274637"/>
          </a:xfrm>
          <a:prstGeom prst="rect">
            <a:avLst/>
          </a:prstGeom>
          <a:noFill/>
          <a:ln w="9525">
            <a:noFill/>
            <a:miter lim="800000"/>
            <a:headEnd/>
            <a:tailEnd/>
          </a:ln>
        </p:spPr>
        <p:txBody>
          <a:bodyPr wrap="none">
            <a:prstTxWarp prst="textNoShape">
              <a:avLst/>
            </a:prstTxWarp>
            <a:spAutoFit/>
          </a:bodyPr>
          <a:lstStyle/>
          <a:p>
            <a:r>
              <a:rPr lang="en-US" sz="1200"/>
              <a:t>Source: http://www.flickr.com/photos/tonivc/2283676770/</a:t>
            </a:r>
          </a:p>
        </p:txBody>
      </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4"/>
          <p:cNvSpPr>
            <a:spLocks noChangeArrowheads="1"/>
          </p:cNvSpPr>
          <p:nvPr/>
        </p:nvSpPr>
        <p:spPr bwMode="auto">
          <a:xfrm>
            <a:off x="0" y="685800"/>
            <a:ext cx="8229600" cy="914400"/>
          </a:xfrm>
          <a:prstGeom prst="rect">
            <a:avLst/>
          </a:prstGeom>
          <a:solidFill>
            <a:schemeClr val="tx2"/>
          </a:solidFill>
          <a:ln w="9525">
            <a:solidFill>
              <a:schemeClr val="tx1"/>
            </a:solidFill>
            <a:miter lim="800000"/>
            <a:headEnd/>
            <a:tailEnd/>
          </a:ln>
        </p:spPr>
        <p:txBody>
          <a:bodyPr wrap="none" anchor="ctr">
            <a:prstTxWarp prst="textNoShape">
              <a:avLst/>
            </a:prstTxWarp>
          </a:bodyPr>
          <a:lstStyle/>
          <a:p>
            <a:endParaRPr lang="en-US" sz="1800"/>
          </a:p>
        </p:txBody>
      </p:sp>
      <p:sp>
        <p:nvSpPr>
          <p:cNvPr id="145410" name="Rectangle 5"/>
          <p:cNvSpPr>
            <a:spLocks noChangeArrowheads="1"/>
          </p:cNvSpPr>
          <p:nvPr/>
        </p:nvSpPr>
        <p:spPr bwMode="auto">
          <a:xfrm>
            <a:off x="4416425" y="3246438"/>
            <a:ext cx="311150" cy="366712"/>
          </a:xfrm>
          <a:prstGeom prst="rect">
            <a:avLst/>
          </a:prstGeom>
          <a:noFill/>
          <a:ln w="9525">
            <a:noFill/>
            <a:miter lim="800000"/>
            <a:headEnd/>
            <a:tailEnd/>
          </a:ln>
        </p:spPr>
        <p:txBody>
          <a:bodyPr wrap="none" anchor="ctr">
            <a:prstTxWarp prst="textNoShape">
              <a:avLst/>
            </a:prstTxWarp>
            <a:spAutoFit/>
          </a:bodyPr>
          <a:lstStyle/>
          <a:p>
            <a:r>
              <a:rPr lang="en-US" sz="1800"/>
              <a:t>  </a:t>
            </a:r>
          </a:p>
        </p:txBody>
      </p:sp>
      <p:sp>
        <p:nvSpPr>
          <p:cNvPr id="145411" name="Rectangle 6"/>
          <p:cNvSpPr>
            <a:spLocks noChangeArrowheads="1"/>
          </p:cNvSpPr>
          <p:nvPr/>
        </p:nvSpPr>
        <p:spPr bwMode="auto">
          <a:xfrm>
            <a:off x="4416425" y="3246438"/>
            <a:ext cx="311150" cy="366712"/>
          </a:xfrm>
          <a:prstGeom prst="rect">
            <a:avLst/>
          </a:prstGeom>
          <a:noFill/>
          <a:ln w="9525">
            <a:noFill/>
            <a:miter lim="800000"/>
            <a:headEnd/>
            <a:tailEnd/>
          </a:ln>
        </p:spPr>
        <p:txBody>
          <a:bodyPr wrap="none" anchor="ctr">
            <a:prstTxWarp prst="textNoShape">
              <a:avLst/>
            </a:prstTxWarp>
            <a:spAutoFit/>
          </a:bodyPr>
          <a:lstStyle/>
          <a:p>
            <a:r>
              <a:rPr lang="en-US" sz="1800"/>
              <a:t>  </a:t>
            </a:r>
          </a:p>
        </p:txBody>
      </p:sp>
      <p:sp>
        <p:nvSpPr>
          <p:cNvPr id="145412" name="Rectangle 8"/>
          <p:cNvSpPr>
            <a:spLocks noChangeArrowheads="1"/>
          </p:cNvSpPr>
          <p:nvPr/>
        </p:nvSpPr>
        <p:spPr bwMode="auto">
          <a:xfrm>
            <a:off x="838200" y="762000"/>
            <a:ext cx="5270500" cy="823913"/>
          </a:xfrm>
          <a:prstGeom prst="rect">
            <a:avLst/>
          </a:prstGeom>
          <a:noFill/>
          <a:ln w="9525">
            <a:noFill/>
            <a:miter lim="800000"/>
            <a:headEnd/>
            <a:tailEnd/>
          </a:ln>
        </p:spPr>
        <p:txBody>
          <a:bodyPr wrap="none" anchor="ctr">
            <a:prstTxWarp prst="textNoShape">
              <a:avLst/>
            </a:prstTxWarp>
            <a:spAutoFit/>
          </a:bodyPr>
          <a:lstStyle/>
          <a:p>
            <a:r>
              <a:rPr lang="en-US" sz="4800" b="1">
                <a:solidFill>
                  <a:srgbClr val="FFFFFF"/>
                </a:solidFill>
                <a:ea typeface="Arial" pitchFamily="84" charset="0"/>
                <a:cs typeface="Arial" pitchFamily="84" charset="0"/>
              </a:rPr>
              <a:t>in the interview…</a:t>
            </a:r>
            <a:r>
              <a:rPr lang="en-US" sz="1100"/>
              <a:t> </a:t>
            </a:r>
            <a:endParaRPr lang="en-US" sz="1800"/>
          </a:p>
        </p:txBody>
      </p:sp>
      <p:sp>
        <p:nvSpPr>
          <p:cNvPr id="145413" name="Rectangle 5"/>
          <p:cNvSpPr>
            <a:spLocks noChangeArrowheads="1"/>
          </p:cNvSpPr>
          <p:nvPr/>
        </p:nvSpPr>
        <p:spPr bwMode="auto">
          <a:xfrm>
            <a:off x="4416425" y="3246438"/>
            <a:ext cx="311150" cy="366712"/>
          </a:xfrm>
          <a:prstGeom prst="rect">
            <a:avLst/>
          </a:prstGeom>
          <a:noFill/>
          <a:ln w="9525">
            <a:noFill/>
            <a:miter lim="800000"/>
            <a:headEnd/>
            <a:tailEnd/>
          </a:ln>
        </p:spPr>
        <p:txBody>
          <a:bodyPr wrap="none" anchor="ctr">
            <a:prstTxWarp prst="textNoShape">
              <a:avLst/>
            </a:prstTxWarp>
            <a:spAutoFit/>
          </a:bodyPr>
          <a:lstStyle/>
          <a:p>
            <a:r>
              <a:rPr lang="en-US" sz="1800"/>
              <a:t>  </a:t>
            </a:r>
          </a:p>
        </p:txBody>
      </p:sp>
      <p:sp>
        <p:nvSpPr>
          <p:cNvPr id="145414" name="Rectangle 6"/>
          <p:cNvSpPr>
            <a:spLocks noChangeArrowheads="1"/>
          </p:cNvSpPr>
          <p:nvPr/>
        </p:nvSpPr>
        <p:spPr bwMode="auto">
          <a:xfrm>
            <a:off x="4416425" y="3246438"/>
            <a:ext cx="311150" cy="366712"/>
          </a:xfrm>
          <a:prstGeom prst="rect">
            <a:avLst/>
          </a:prstGeom>
          <a:noFill/>
          <a:ln w="9525">
            <a:noFill/>
            <a:miter lim="800000"/>
            <a:headEnd/>
            <a:tailEnd/>
          </a:ln>
        </p:spPr>
        <p:txBody>
          <a:bodyPr wrap="none" anchor="ctr">
            <a:prstTxWarp prst="textNoShape">
              <a:avLst/>
            </a:prstTxWarp>
            <a:spAutoFit/>
          </a:bodyPr>
          <a:lstStyle/>
          <a:p>
            <a:r>
              <a:rPr lang="en-US" sz="1800"/>
              <a:t>  </a:t>
            </a:r>
          </a:p>
        </p:txBody>
      </p:sp>
      <p:pic>
        <p:nvPicPr>
          <p:cNvPr id="145415" name="Picture 8" descr="goldilocks"/>
          <p:cNvPicPr>
            <a:picLocks noChangeAspect="1" noChangeArrowheads="1"/>
          </p:cNvPicPr>
          <p:nvPr/>
        </p:nvPicPr>
        <p:blipFill>
          <a:blip r:embed="rId3" cstate="print"/>
          <a:srcRect/>
          <a:stretch>
            <a:fillRect/>
          </a:stretch>
        </p:blipFill>
        <p:spPr bwMode="auto">
          <a:xfrm>
            <a:off x="1981200" y="1914525"/>
            <a:ext cx="5014913" cy="4638675"/>
          </a:xfrm>
          <a:prstGeom prst="rect">
            <a:avLst/>
          </a:prstGeom>
          <a:noFill/>
          <a:ln w="9525">
            <a:noFill/>
            <a:miter lim="800000"/>
            <a:headEnd/>
            <a:tailEnd/>
          </a:ln>
        </p:spPr>
      </p:pic>
      <p:sp>
        <p:nvSpPr>
          <p:cNvPr id="145416" name="Text Box 9"/>
          <p:cNvSpPr txBox="1">
            <a:spLocks noChangeArrowheads="1"/>
          </p:cNvSpPr>
          <p:nvPr/>
        </p:nvSpPr>
        <p:spPr bwMode="auto">
          <a:xfrm>
            <a:off x="1905000" y="6491288"/>
            <a:ext cx="5311775" cy="214312"/>
          </a:xfrm>
          <a:prstGeom prst="rect">
            <a:avLst/>
          </a:prstGeom>
          <a:noFill/>
          <a:ln w="9525">
            <a:noFill/>
            <a:miter lim="800000"/>
            <a:headEnd/>
            <a:tailEnd/>
          </a:ln>
        </p:spPr>
        <p:txBody>
          <a:bodyPr>
            <a:prstTxWarp prst="textNoShape">
              <a:avLst/>
            </a:prstTxWarp>
            <a:spAutoFit/>
          </a:bodyPr>
          <a:lstStyle/>
          <a:p>
            <a:pPr>
              <a:spcBef>
                <a:spcPct val="50000"/>
              </a:spcBef>
            </a:pPr>
            <a:r>
              <a:rPr lang="en-US" sz="800"/>
              <a:t>Source: </a:t>
            </a:r>
            <a:r>
              <a:rPr lang="en-US" sz="800">
                <a:hlinkClick r:id="rId4"/>
              </a:rPr>
              <a:t>http://www.flickr.com/photos/ittybittiesforyou/3539781784/in/photostream</a:t>
            </a:r>
            <a:r>
              <a:rPr lang="en-US" sz="800"/>
              <a:t> </a:t>
            </a:r>
          </a:p>
        </p:txBody>
      </p:sp>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4"/>
          <p:cNvSpPr>
            <a:spLocks noChangeArrowheads="1"/>
          </p:cNvSpPr>
          <p:nvPr/>
        </p:nvSpPr>
        <p:spPr bwMode="auto">
          <a:xfrm>
            <a:off x="0" y="685800"/>
            <a:ext cx="8229600" cy="914400"/>
          </a:xfrm>
          <a:prstGeom prst="rect">
            <a:avLst/>
          </a:prstGeom>
          <a:solidFill>
            <a:schemeClr val="tx2"/>
          </a:solidFill>
          <a:ln w="9525">
            <a:solidFill>
              <a:schemeClr val="tx1"/>
            </a:solidFill>
            <a:miter lim="800000"/>
            <a:headEnd/>
            <a:tailEnd/>
          </a:ln>
        </p:spPr>
        <p:txBody>
          <a:bodyPr wrap="none" anchor="ctr">
            <a:prstTxWarp prst="textNoShape">
              <a:avLst/>
            </a:prstTxWarp>
          </a:bodyPr>
          <a:lstStyle/>
          <a:p>
            <a:endParaRPr lang="en-US" sz="1800"/>
          </a:p>
        </p:txBody>
      </p:sp>
      <p:sp>
        <p:nvSpPr>
          <p:cNvPr id="147458" name="Rectangle 5"/>
          <p:cNvSpPr>
            <a:spLocks noChangeArrowheads="1"/>
          </p:cNvSpPr>
          <p:nvPr/>
        </p:nvSpPr>
        <p:spPr bwMode="auto">
          <a:xfrm>
            <a:off x="4416425" y="3246438"/>
            <a:ext cx="311150" cy="366712"/>
          </a:xfrm>
          <a:prstGeom prst="rect">
            <a:avLst/>
          </a:prstGeom>
          <a:noFill/>
          <a:ln w="9525">
            <a:noFill/>
            <a:miter lim="800000"/>
            <a:headEnd/>
            <a:tailEnd/>
          </a:ln>
        </p:spPr>
        <p:txBody>
          <a:bodyPr wrap="none" anchor="ctr">
            <a:prstTxWarp prst="textNoShape">
              <a:avLst/>
            </a:prstTxWarp>
            <a:spAutoFit/>
          </a:bodyPr>
          <a:lstStyle/>
          <a:p>
            <a:r>
              <a:rPr lang="en-US" sz="1800"/>
              <a:t>  </a:t>
            </a:r>
          </a:p>
        </p:txBody>
      </p:sp>
      <p:sp>
        <p:nvSpPr>
          <p:cNvPr id="147459" name="Rectangle 6"/>
          <p:cNvSpPr>
            <a:spLocks noChangeArrowheads="1"/>
          </p:cNvSpPr>
          <p:nvPr/>
        </p:nvSpPr>
        <p:spPr bwMode="auto">
          <a:xfrm>
            <a:off x="4416425" y="3246438"/>
            <a:ext cx="311150" cy="366712"/>
          </a:xfrm>
          <a:prstGeom prst="rect">
            <a:avLst/>
          </a:prstGeom>
          <a:noFill/>
          <a:ln w="9525">
            <a:noFill/>
            <a:miter lim="800000"/>
            <a:headEnd/>
            <a:tailEnd/>
          </a:ln>
        </p:spPr>
        <p:txBody>
          <a:bodyPr wrap="none" anchor="ctr">
            <a:prstTxWarp prst="textNoShape">
              <a:avLst/>
            </a:prstTxWarp>
            <a:spAutoFit/>
          </a:bodyPr>
          <a:lstStyle/>
          <a:p>
            <a:r>
              <a:rPr lang="en-US" sz="1800"/>
              <a:t>  </a:t>
            </a:r>
          </a:p>
        </p:txBody>
      </p:sp>
      <p:sp>
        <p:nvSpPr>
          <p:cNvPr id="147460" name="Rectangle 7"/>
          <p:cNvSpPr>
            <a:spLocks noChangeArrowheads="1"/>
          </p:cNvSpPr>
          <p:nvPr/>
        </p:nvSpPr>
        <p:spPr bwMode="auto">
          <a:xfrm>
            <a:off x="457200" y="2057400"/>
            <a:ext cx="7696200" cy="2271713"/>
          </a:xfrm>
          <a:prstGeom prst="rect">
            <a:avLst/>
          </a:prstGeom>
          <a:noFill/>
          <a:ln w="9525">
            <a:noFill/>
            <a:miter lim="800000"/>
            <a:headEnd/>
            <a:tailEnd/>
          </a:ln>
        </p:spPr>
        <p:txBody>
          <a:bodyPr tIns="0" bIns="0" anchor="ctr">
            <a:prstTxWarp prst="textNoShape">
              <a:avLst/>
            </a:prstTxWarp>
            <a:spAutoFit/>
          </a:bodyPr>
          <a:lstStyle/>
          <a:p>
            <a:r>
              <a:rPr lang="en-US" sz="3000">
                <a:solidFill>
                  <a:srgbClr val="191919"/>
                </a:solidFill>
                <a:ea typeface="Arial" pitchFamily="84" charset="0"/>
                <a:cs typeface="Arial" pitchFamily="84" charset="0"/>
              </a:rPr>
              <a:t>Dress for success</a:t>
            </a:r>
          </a:p>
          <a:p>
            <a:endParaRPr lang="en-US" sz="3000">
              <a:solidFill>
                <a:srgbClr val="191919"/>
              </a:solidFill>
              <a:ea typeface="Arial" pitchFamily="84" charset="0"/>
              <a:cs typeface="Arial" pitchFamily="84" charset="0"/>
            </a:endParaRPr>
          </a:p>
          <a:p>
            <a:pPr>
              <a:buFontTx/>
              <a:buChar char="•"/>
            </a:pPr>
            <a:endParaRPr lang="en-US" sz="3000">
              <a:solidFill>
                <a:srgbClr val="191919"/>
              </a:solidFill>
              <a:ea typeface="Arial" pitchFamily="84" charset="0"/>
              <a:cs typeface="Arial" pitchFamily="84" charset="0"/>
            </a:endParaRPr>
          </a:p>
          <a:p>
            <a:r>
              <a:rPr lang="en-US" sz="3000">
                <a:solidFill>
                  <a:srgbClr val="191919"/>
                </a:solidFill>
                <a:ea typeface="Arial" pitchFamily="84" charset="0"/>
                <a:cs typeface="Arial" pitchFamily="84" charset="0"/>
              </a:rPr>
              <a:t>	</a:t>
            </a:r>
          </a:p>
          <a:p>
            <a:pPr eaLnBrk="0" hangingPunct="0">
              <a:buFontTx/>
              <a:buChar char="•"/>
            </a:pPr>
            <a:endParaRPr lang="en-US" sz="1100"/>
          </a:p>
          <a:p>
            <a:pPr eaLnBrk="0" hangingPunct="0"/>
            <a:endParaRPr lang="en-US" sz="1800"/>
          </a:p>
        </p:txBody>
      </p:sp>
      <p:sp>
        <p:nvSpPr>
          <p:cNvPr id="147461" name="Rectangle 8"/>
          <p:cNvSpPr>
            <a:spLocks noChangeArrowheads="1"/>
          </p:cNvSpPr>
          <p:nvPr/>
        </p:nvSpPr>
        <p:spPr bwMode="auto">
          <a:xfrm>
            <a:off x="838200" y="762000"/>
            <a:ext cx="5270500" cy="823913"/>
          </a:xfrm>
          <a:prstGeom prst="rect">
            <a:avLst/>
          </a:prstGeom>
          <a:noFill/>
          <a:ln w="9525">
            <a:noFill/>
            <a:miter lim="800000"/>
            <a:headEnd/>
            <a:tailEnd/>
          </a:ln>
        </p:spPr>
        <p:txBody>
          <a:bodyPr wrap="none" anchor="ctr">
            <a:prstTxWarp prst="textNoShape">
              <a:avLst/>
            </a:prstTxWarp>
            <a:spAutoFit/>
          </a:bodyPr>
          <a:lstStyle/>
          <a:p>
            <a:r>
              <a:rPr lang="en-US" sz="4800" b="1">
                <a:solidFill>
                  <a:srgbClr val="FFFFFF"/>
                </a:solidFill>
                <a:ea typeface="Arial" pitchFamily="84" charset="0"/>
                <a:cs typeface="Arial" pitchFamily="84" charset="0"/>
              </a:rPr>
              <a:t>in the interview…</a:t>
            </a:r>
            <a:r>
              <a:rPr lang="en-US" sz="1100"/>
              <a:t> </a:t>
            </a:r>
            <a:endParaRPr lang="en-US" sz="1800"/>
          </a:p>
        </p:txBody>
      </p:sp>
      <p:pic>
        <p:nvPicPr>
          <p:cNvPr id="147462" name="Picture 13" descr="2155660009_64c30abecb"/>
          <p:cNvPicPr>
            <a:picLocks noChangeAspect="1" noChangeArrowheads="1"/>
          </p:cNvPicPr>
          <p:nvPr/>
        </p:nvPicPr>
        <p:blipFill>
          <a:blip r:embed="rId3" cstate="print"/>
          <a:srcRect/>
          <a:stretch>
            <a:fillRect/>
          </a:stretch>
        </p:blipFill>
        <p:spPr bwMode="auto">
          <a:xfrm>
            <a:off x="3048000" y="2667000"/>
            <a:ext cx="2800350" cy="3733800"/>
          </a:xfrm>
          <a:prstGeom prst="rect">
            <a:avLst/>
          </a:prstGeom>
          <a:noFill/>
          <a:ln w="9525">
            <a:noFill/>
            <a:miter lim="800000"/>
            <a:headEnd/>
            <a:tailEnd/>
          </a:ln>
        </p:spPr>
      </p:pic>
      <p:sp>
        <p:nvSpPr>
          <p:cNvPr id="147463" name="Rectangle 14"/>
          <p:cNvSpPr>
            <a:spLocks noChangeArrowheads="1"/>
          </p:cNvSpPr>
          <p:nvPr/>
        </p:nvSpPr>
        <p:spPr bwMode="auto">
          <a:xfrm>
            <a:off x="2574925" y="6564313"/>
            <a:ext cx="3911600" cy="274637"/>
          </a:xfrm>
          <a:prstGeom prst="rect">
            <a:avLst/>
          </a:prstGeom>
          <a:noFill/>
          <a:ln w="9525">
            <a:noFill/>
            <a:miter lim="800000"/>
            <a:headEnd/>
            <a:tailEnd/>
          </a:ln>
        </p:spPr>
        <p:txBody>
          <a:bodyPr wrap="none">
            <a:prstTxWarp prst="textNoShape">
              <a:avLst/>
            </a:prstTxWarp>
            <a:spAutoFit/>
          </a:bodyPr>
          <a:lstStyle/>
          <a:p>
            <a:r>
              <a:rPr lang="en-US" sz="1200"/>
              <a:t>Source: http://www.flickr.com/photos/jgd3/2155660009/</a:t>
            </a:r>
          </a:p>
        </p:txBody>
      </p:sp>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4"/>
          <p:cNvSpPr>
            <a:spLocks noChangeArrowheads="1"/>
          </p:cNvSpPr>
          <p:nvPr/>
        </p:nvSpPr>
        <p:spPr bwMode="auto">
          <a:xfrm>
            <a:off x="0" y="685800"/>
            <a:ext cx="8229600" cy="914400"/>
          </a:xfrm>
          <a:prstGeom prst="rect">
            <a:avLst/>
          </a:prstGeom>
          <a:solidFill>
            <a:schemeClr val="tx2"/>
          </a:solidFill>
          <a:ln w="9525">
            <a:solidFill>
              <a:schemeClr val="tx1"/>
            </a:solidFill>
            <a:miter lim="800000"/>
            <a:headEnd/>
            <a:tailEnd/>
          </a:ln>
        </p:spPr>
        <p:txBody>
          <a:bodyPr wrap="none" anchor="ctr">
            <a:prstTxWarp prst="textNoShape">
              <a:avLst/>
            </a:prstTxWarp>
          </a:bodyPr>
          <a:lstStyle/>
          <a:p>
            <a:endParaRPr lang="en-US" sz="1800"/>
          </a:p>
        </p:txBody>
      </p:sp>
      <p:sp>
        <p:nvSpPr>
          <p:cNvPr id="149506" name="Rectangle 5"/>
          <p:cNvSpPr>
            <a:spLocks noChangeArrowheads="1"/>
          </p:cNvSpPr>
          <p:nvPr/>
        </p:nvSpPr>
        <p:spPr bwMode="auto">
          <a:xfrm>
            <a:off x="4416425" y="3246438"/>
            <a:ext cx="311150" cy="366712"/>
          </a:xfrm>
          <a:prstGeom prst="rect">
            <a:avLst/>
          </a:prstGeom>
          <a:noFill/>
          <a:ln w="9525">
            <a:noFill/>
            <a:miter lim="800000"/>
            <a:headEnd/>
            <a:tailEnd/>
          </a:ln>
        </p:spPr>
        <p:txBody>
          <a:bodyPr wrap="none" anchor="ctr">
            <a:prstTxWarp prst="textNoShape">
              <a:avLst/>
            </a:prstTxWarp>
            <a:spAutoFit/>
          </a:bodyPr>
          <a:lstStyle/>
          <a:p>
            <a:r>
              <a:rPr lang="en-US" sz="1800"/>
              <a:t>  </a:t>
            </a:r>
          </a:p>
        </p:txBody>
      </p:sp>
      <p:sp>
        <p:nvSpPr>
          <p:cNvPr id="149507" name="Rectangle 6"/>
          <p:cNvSpPr>
            <a:spLocks noChangeArrowheads="1"/>
          </p:cNvSpPr>
          <p:nvPr/>
        </p:nvSpPr>
        <p:spPr bwMode="auto">
          <a:xfrm>
            <a:off x="4416425" y="3246438"/>
            <a:ext cx="311150" cy="366712"/>
          </a:xfrm>
          <a:prstGeom prst="rect">
            <a:avLst/>
          </a:prstGeom>
          <a:noFill/>
          <a:ln w="9525">
            <a:noFill/>
            <a:miter lim="800000"/>
            <a:headEnd/>
            <a:tailEnd/>
          </a:ln>
        </p:spPr>
        <p:txBody>
          <a:bodyPr wrap="none" anchor="ctr">
            <a:prstTxWarp prst="textNoShape">
              <a:avLst/>
            </a:prstTxWarp>
            <a:spAutoFit/>
          </a:bodyPr>
          <a:lstStyle/>
          <a:p>
            <a:r>
              <a:rPr lang="en-US" sz="1800"/>
              <a:t>  </a:t>
            </a:r>
          </a:p>
        </p:txBody>
      </p:sp>
      <p:sp>
        <p:nvSpPr>
          <p:cNvPr id="149508" name="Rectangle 7"/>
          <p:cNvSpPr>
            <a:spLocks noChangeArrowheads="1"/>
          </p:cNvSpPr>
          <p:nvPr/>
        </p:nvSpPr>
        <p:spPr bwMode="auto">
          <a:xfrm>
            <a:off x="457200" y="1905000"/>
            <a:ext cx="7696200" cy="2728913"/>
          </a:xfrm>
          <a:prstGeom prst="rect">
            <a:avLst/>
          </a:prstGeom>
          <a:noFill/>
          <a:ln w="9525">
            <a:noFill/>
            <a:miter lim="800000"/>
            <a:headEnd/>
            <a:tailEnd/>
          </a:ln>
        </p:spPr>
        <p:txBody>
          <a:bodyPr tIns="0" bIns="0" anchor="ctr">
            <a:prstTxWarp prst="textNoShape">
              <a:avLst/>
            </a:prstTxWarp>
            <a:spAutoFit/>
          </a:bodyPr>
          <a:lstStyle/>
          <a:p>
            <a:r>
              <a:rPr lang="en-US" sz="3000">
                <a:solidFill>
                  <a:srgbClr val="191919"/>
                </a:solidFill>
                <a:ea typeface="Arial" pitchFamily="84" charset="0"/>
                <a:cs typeface="Arial" pitchFamily="84" charset="0"/>
              </a:rPr>
              <a:t>Shake each panel member’s hand at the beginning and end of the interview</a:t>
            </a:r>
          </a:p>
          <a:p>
            <a:pPr>
              <a:buFontTx/>
              <a:buChar char="•"/>
            </a:pPr>
            <a:endParaRPr lang="en-US" sz="3000">
              <a:solidFill>
                <a:srgbClr val="191919"/>
              </a:solidFill>
              <a:ea typeface="Arial" pitchFamily="84" charset="0"/>
              <a:cs typeface="Arial" pitchFamily="84" charset="0"/>
            </a:endParaRPr>
          </a:p>
          <a:p>
            <a:pPr>
              <a:buFontTx/>
              <a:buChar char="•"/>
            </a:pPr>
            <a:endParaRPr lang="en-US" sz="3000">
              <a:solidFill>
                <a:srgbClr val="191919"/>
              </a:solidFill>
              <a:ea typeface="Arial" pitchFamily="84" charset="0"/>
              <a:cs typeface="Arial" pitchFamily="84" charset="0"/>
            </a:endParaRPr>
          </a:p>
          <a:p>
            <a:r>
              <a:rPr lang="en-US" sz="3000">
                <a:solidFill>
                  <a:srgbClr val="191919"/>
                </a:solidFill>
                <a:ea typeface="Arial" pitchFamily="84" charset="0"/>
                <a:cs typeface="Arial" pitchFamily="84" charset="0"/>
              </a:rPr>
              <a:t>	</a:t>
            </a:r>
          </a:p>
          <a:p>
            <a:pPr eaLnBrk="0" hangingPunct="0">
              <a:buFontTx/>
              <a:buChar char="•"/>
            </a:pPr>
            <a:endParaRPr lang="en-US" sz="1100"/>
          </a:p>
          <a:p>
            <a:pPr eaLnBrk="0" hangingPunct="0"/>
            <a:endParaRPr lang="en-US" sz="1800"/>
          </a:p>
        </p:txBody>
      </p:sp>
      <p:sp>
        <p:nvSpPr>
          <p:cNvPr id="149509" name="Rectangle 8"/>
          <p:cNvSpPr>
            <a:spLocks noChangeArrowheads="1"/>
          </p:cNvSpPr>
          <p:nvPr/>
        </p:nvSpPr>
        <p:spPr bwMode="auto">
          <a:xfrm>
            <a:off x="838200" y="762000"/>
            <a:ext cx="5270500" cy="823913"/>
          </a:xfrm>
          <a:prstGeom prst="rect">
            <a:avLst/>
          </a:prstGeom>
          <a:noFill/>
          <a:ln w="9525">
            <a:noFill/>
            <a:miter lim="800000"/>
            <a:headEnd/>
            <a:tailEnd/>
          </a:ln>
        </p:spPr>
        <p:txBody>
          <a:bodyPr wrap="none" anchor="ctr">
            <a:prstTxWarp prst="textNoShape">
              <a:avLst/>
            </a:prstTxWarp>
            <a:spAutoFit/>
          </a:bodyPr>
          <a:lstStyle/>
          <a:p>
            <a:r>
              <a:rPr lang="en-US" sz="4800" b="1">
                <a:solidFill>
                  <a:srgbClr val="FFFFFF"/>
                </a:solidFill>
                <a:ea typeface="Arial" pitchFamily="84" charset="0"/>
                <a:cs typeface="Arial" pitchFamily="84" charset="0"/>
              </a:rPr>
              <a:t>in the interview…</a:t>
            </a:r>
            <a:r>
              <a:rPr lang="en-US" sz="1100"/>
              <a:t> </a:t>
            </a:r>
            <a:endParaRPr lang="en-US" sz="1800"/>
          </a:p>
        </p:txBody>
      </p:sp>
      <p:pic>
        <p:nvPicPr>
          <p:cNvPr id="149510" name="Picture 10" descr="5188623575_f24d37b3d9"/>
          <p:cNvPicPr>
            <a:picLocks noChangeAspect="1" noChangeArrowheads="1"/>
          </p:cNvPicPr>
          <p:nvPr/>
        </p:nvPicPr>
        <p:blipFill>
          <a:blip r:embed="rId3" cstate="print"/>
          <a:srcRect/>
          <a:stretch>
            <a:fillRect/>
          </a:stretch>
        </p:blipFill>
        <p:spPr bwMode="auto">
          <a:xfrm>
            <a:off x="2190750" y="3009900"/>
            <a:ext cx="4762500" cy="3162300"/>
          </a:xfrm>
          <a:prstGeom prst="rect">
            <a:avLst/>
          </a:prstGeom>
          <a:noFill/>
          <a:ln w="9525">
            <a:noFill/>
            <a:miter lim="800000"/>
            <a:headEnd/>
            <a:tailEnd/>
          </a:ln>
        </p:spPr>
      </p:pic>
      <p:sp>
        <p:nvSpPr>
          <p:cNvPr id="149511" name="Rectangle 11"/>
          <p:cNvSpPr>
            <a:spLocks noChangeArrowheads="1"/>
          </p:cNvSpPr>
          <p:nvPr/>
        </p:nvSpPr>
        <p:spPr bwMode="auto">
          <a:xfrm>
            <a:off x="2547938" y="6564313"/>
            <a:ext cx="4165600" cy="274637"/>
          </a:xfrm>
          <a:prstGeom prst="rect">
            <a:avLst/>
          </a:prstGeom>
          <a:noFill/>
          <a:ln w="9525">
            <a:noFill/>
            <a:miter lim="800000"/>
            <a:headEnd/>
            <a:tailEnd/>
          </a:ln>
        </p:spPr>
        <p:txBody>
          <a:bodyPr wrap="none">
            <a:prstTxWarp prst="textNoShape">
              <a:avLst/>
            </a:prstTxWarp>
            <a:spAutoFit/>
          </a:bodyPr>
          <a:lstStyle/>
          <a:p>
            <a:r>
              <a:rPr lang="en-US" sz="1200"/>
              <a:t>Source: http://www.flickr.com/photos/mytudut/5188623575/</a:t>
            </a:r>
          </a:p>
        </p:txBody>
      </p:sp>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4"/>
          <p:cNvSpPr>
            <a:spLocks noChangeArrowheads="1"/>
          </p:cNvSpPr>
          <p:nvPr/>
        </p:nvSpPr>
        <p:spPr bwMode="auto">
          <a:xfrm>
            <a:off x="0" y="685800"/>
            <a:ext cx="8229600" cy="914400"/>
          </a:xfrm>
          <a:prstGeom prst="rect">
            <a:avLst/>
          </a:prstGeom>
          <a:solidFill>
            <a:schemeClr val="tx2"/>
          </a:solidFill>
          <a:ln w="9525">
            <a:solidFill>
              <a:schemeClr val="tx1"/>
            </a:solidFill>
            <a:miter lim="800000"/>
            <a:headEnd/>
            <a:tailEnd/>
          </a:ln>
        </p:spPr>
        <p:txBody>
          <a:bodyPr wrap="none" anchor="ctr">
            <a:prstTxWarp prst="textNoShape">
              <a:avLst/>
            </a:prstTxWarp>
          </a:bodyPr>
          <a:lstStyle/>
          <a:p>
            <a:endParaRPr lang="en-US" sz="1800"/>
          </a:p>
        </p:txBody>
      </p:sp>
      <p:sp>
        <p:nvSpPr>
          <p:cNvPr id="151554" name="Rectangle 5"/>
          <p:cNvSpPr>
            <a:spLocks noChangeArrowheads="1"/>
          </p:cNvSpPr>
          <p:nvPr/>
        </p:nvSpPr>
        <p:spPr bwMode="auto">
          <a:xfrm>
            <a:off x="4416425" y="3246438"/>
            <a:ext cx="311150" cy="366712"/>
          </a:xfrm>
          <a:prstGeom prst="rect">
            <a:avLst/>
          </a:prstGeom>
          <a:noFill/>
          <a:ln w="9525">
            <a:noFill/>
            <a:miter lim="800000"/>
            <a:headEnd/>
            <a:tailEnd/>
          </a:ln>
        </p:spPr>
        <p:txBody>
          <a:bodyPr wrap="none" anchor="ctr">
            <a:prstTxWarp prst="textNoShape">
              <a:avLst/>
            </a:prstTxWarp>
            <a:spAutoFit/>
          </a:bodyPr>
          <a:lstStyle/>
          <a:p>
            <a:r>
              <a:rPr lang="en-US" sz="1800"/>
              <a:t>  </a:t>
            </a:r>
          </a:p>
        </p:txBody>
      </p:sp>
      <p:sp>
        <p:nvSpPr>
          <p:cNvPr id="151555" name="Rectangle 6"/>
          <p:cNvSpPr>
            <a:spLocks noChangeArrowheads="1"/>
          </p:cNvSpPr>
          <p:nvPr/>
        </p:nvSpPr>
        <p:spPr bwMode="auto">
          <a:xfrm>
            <a:off x="4416425" y="3246438"/>
            <a:ext cx="311150" cy="366712"/>
          </a:xfrm>
          <a:prstGeom prst="rect">
            <a:avLst/>
          </a:prstGeom>
          <a:noFill/>
          <a:ln w="9525">
            <a:noFill/>
            <a:miter lim="800000"/>
            <a:headEnd/>
            <a:tailEnd/>
          </a:ln>
        </p:spPr>
        <p:txBody>
          <a:bodyPr wrap="none" anchor="ctr">
            <a:prstTxWarp prst="textNoShape">
              <a:avLst/>
            </a:prstTxWarp>
            <a:spAutoFit/>
          </a:bodyPr>
          <a:lstStyle/>
          <a:p>
            <a:r>
              <a:rPr lang="en-US" sz="1800"/>
              <a:t>  </a:t>
            </a:r>
          </a:p>
        </p:txBody>
      </p:sp>
      <p:sp>
        <p:nvSpPr>
          <p:cNvPr id="151556" name="Rectangle 7"/>
          <p:cNvSpPr>
            <a:spLocks noChangeArrowheads="1"/>
          </p:cNvSpPr>
          <p:nvPr/>
        </p:nvSpPr>
        <p:spPr bwMode="auto">
          <a:xfrm>
            <a:off x="457200" y="1919288"/>
            <a:ext cx="7696200" cy="2728912"/>
          </a:xfrm>
          <a:prstGeom prst="rect">
            <a:avLst/>
          </a:prstGeom>
          <a:noFill/>
          <a:ln w="9525">
            <a:noFill/>
            <a:miter lim="800000"/>
            <a:headEnd/>
            <a:tailEnd/>
          </a:ln>
        </p:spPr>
        <p:txBody>
          <a:bodyPr tIns="0" bIns="0" anchor="ctr">
            <a:prstTxWarp prst="textNoShape">
              <a:avLst/>
            </a:prstTxWarp>
            <a:spAutoFit/>
          </a:bodyPr>
          <a:lstStyle/>
          <a:p>
            <a:r>
              <a:rPr lang="en-US" sz="3000">
                <a:solidFill>
                  <a:srgbClr val="191919"/>
                </a:solidFill>
                <a:ea typeface="Arial" pitchFamily="84" charset="0"/>
                <a:cs typeface="Arial" pitchFamily="84" charset="0"/>
              </a:rPr>
              <a:t>Make eye contact (but remember it’s not a staring contest)</a:t>
            </a:r>
          </a:p>
          <a:p>
            <a:pPr>
              <a:buFontTx/>
              <a:buChar char="•"/>
            </a:pPr>
            <a:endParaRPr lang="en-US" sz="3000">
              <a:solidFill>
                <a:srgbClr val="191919"/>
              </a:solidFill>
              <a:ea typeface="Arial" pitchFamily="84" charset="0"/>
              <a:cs typeface="Arial" pitchFamily="84" charset="0"/>
            </a:endParaRPr>
          </a:p>
          <a:p>
            <a:pPr>
              <a:buFontTx/>
              <a:buChar char="•"/>
            </a:pPr>
            <a:endParaRPr lang="en-US" sz="3000">
              <a:solidFill>
                <a:srgbClr val="191919"/>
              </a:solidFill>
              <a:ea typeface="Arial" pitchFamily="84" charset="0"/>
              <a:cs typeface="Arial" pitchFamily="84" charset="0"/>
            </a:endParaRPr>
          </a:p>
          <a:p>
            <a:r>
              <a:rPr lang="en-US" sz="3000">
                <a:solidFill>
                  <a:srgbClr val="191919"/>
                </a:solidFill>
                <a:ea typeface="Arial" pitchFamily="84" charset="0"/>
                <a:cs typeface="Arial" pitchFamily="84" charset="0"/>
              </a:rPr>
              <a:t>	</a:t>
            </a:r>
          </a:p>
          <a:p>
            <a:pPr eaLnBrk="0" hangingPunct="0">
              <a:buFontTx/>
              <a:buChar char="•"/>
            </a:pPr>
            <a:endParaRPr lang="en-US" sz="1100"/>
          </a:p>
          <a:p>
            <a:pPr eaLnBrk="0" hangingPunct="0"/>
            <a:endParaRPr lang="en-US" sz="1800"/>
          </a:p>
        </p:txBody>
      </p:sp>
      <p:sp>
        <p:nvSpPr>
          <p:cNvPr id="151557" name="Rectangle 8"/>
          <p:cNvSpPr>
            <a:spLocks noChangeArrowheads="1"/>
          </p:cNvSpPr>
          <p:nvPr/>
        </p:nvSpPr>
        <p:spPr bwMode="auto">
          <a:xfrm>
            <a:off x="838200" y="762000"/>
            <a:ext cx="5270500" cy="823913"/>
          </a:xfrm>
          <a:prstGeom prst="rect">
            <a:avLst/>
          </a:prstGeom>
          <a:noFill/>
          <a:ln w="9525">
            <a:noFill/>
            <a:miter lim="800000"/>
            <a:headEnd/>
            <a:tailEnd/>
          </a:ln>
        </p:spPr>
        <p:txBody>
          <a:bodyPr wrap="none" anchor="ctr">
            <a:prstTxWarp prst="textNoShape">
              <a:avLst/>
            </a:prstTxWarp>
            <a:spAutoFit/>
          </a:bodyPr>
          <a:lstStyle/>
          <a:p>
            <a:r>
              <a:rPr lang="en-US" sz="4800" b="1">
                <a:solidFill>
                  <a:srgbClr val="FFFFFF"/>
                </a:solidFill>
                <a:ea typeface="Arial" pitchFamily="84" charset="0"/>
                <a:cs typeface="Arial" pitchFamily="84" charset="0"/>
              </a:rPr>
              <a:t>in the interview…</a:t>
            </a:r>
            <a:r>
              <a:rPr lang="en-US" sz="1100"/>
              <a:t> </a:t>
            </a:r>
            <a:endParaRPr lang="en-US" sz="1800"/>
          </a:p>
        </p:txBody>
      </p:sp>
      <p:pic>
        <p:nvPicPr>
          <p:cNvPr id="151558" name="Picture 10" descr="496757353_08d77cc5ef"/>
          <p:cNvPicPr>
            <a:picLocks noChangeAspect="1" noChangeArrowheads="1"/>
          </p:cNvPicPr>
          <p:nvPr/>
        </p:nvPicPr>
        <p:blipFill>
          <a:blip r:embed="rId3" cstate="print"/>
          <a:srcRect/>
          <a:stretch>
            <a:fillRect/>
          </a:stretch>
        </p:blipFill>
        <p:spPr bwMode="auto">
          <a:xfrm>
            <a:off x="3352800" y="2895600"/>
            <a:ext cx="2282825" cy="3429000"/>
          </a:xfrm>
          <a:prstGeom prst="rect">
            <a:avLst/>
          </a:prstGeom>
          <a:noFill/>
          <a:ln w="9525">
            <a:noFill/>
            <a:miter lim="800000"/>
            <a:headEnd/>
            <a:tailEnd/>
          </a:ln>
        </p:spPr>
      </p:pic>
      <p:sp>
        <p:nvSpPr>
          <p:cNvPr id="151559" name="Rectangle 11"/>
          <p:cNvSpPr>
            <a:spLocks noChangeArrowheads="1"/>
          </p:cNvSpPr>
          <p:nvPr/>
        </p:nvSpPr>
        <p:spPr bwMode="auto">
          <a:xfrm>
            <a:off x="2238375" y="6564313"/>
            <a:ext cx="4632325" cy="274637"/>
          </a:xfrm>
          <a:prstGeom prst="rect">
            <a:avLst/>
          </a:prstGeom>
          <a:noFill/>
          <a:ln w="9525">
            <a:noFill/>
            <a:miter lim="800000"/>
            <a:headEnd/>
            <a:tailEnd/>
          </a:ln>
        </p:spPr>
        <p:txBody>
          <a:bodyPr wrap="none">
            <a:prstTxWarp prst="textNoShape">
              <a:avLst/>
            </a:prstTxWarp>
            <a:spAutoFit/>
          </a:bodyPr>
          <a:lstStyle/>
          <a:p>
            <a:r>
              <a:rPr lang="en-US" sz="1200"/>
              <a:t>Source: http://www.flickr.com/photos/hawksanddoves/496757353/</a:t>
            </a:r>
          </a:p>
        </p:txBody>
      </p:sp>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4"/>
          <p:cNvSpPr>
            <a:spLocks noChangeArrowheads="1"/>
          </p:cNvSpPr>
          <p:nvPr/>
        </p:nvSpPr>
        <p:spPr bwMode="auto">
          <a:xfrm>
            <a:off x="0" y="685800"/>
            <a:ext cx="8229600" cy="914400"/>
          </a:xfrm>
          <a:prstGeom prst="rect">
            <a:avLst/>
          </a:prstGeom>
          <a:solidFill>
            <a:schemeClr val="tx2"/>
          </a:solidFill>
          <a:ln w="9525">
            <a:solidFill>
              <a:schemeClr val="tx1"/>
            </a:solidFill>
            <a:miter lim="800000"/>
            <a:headEnd/>
            <a:tailEnd/>
          </a:ln>
        </p:spPr>
        <p:txBody>
          <a:bodyPr wrap="none" anchor="ctr">
            <a:prstTxWarp prst="textNoShape">
              <a:avLst/>
            </a:prstTxWarp>
          </a:bodyPr>
          <a:lstStyle/>
          <a:p>
            <a:endParaRPr lang="en-US" sz="1800"/>
          </a:p>
        </p:txBody>
      </p:sp>
      <p:sp>
        <p:nvSpPr>
          <p:cNvPr id="153602" name="Rectangle 5"/>
          <p:cNvSpPr>
            <a:spLocks noChangeArrowheads="1"/>
          </p:cNvSpPr>
          <p:nvPr/>
        </p:nvSpPr>
        <p:spPr bwMode="auto">
          <a:xfrm>
            <a:off x="4416425" y="3246438"/>
            <a:ext cx="311150" cy="366712"/>
          </a:xfrm>
          <a:prstGeom prst="rect">
            <a:avLst/>
          </a:prstGeom>
          <a:noFill/>
          <a:ln w="9525">
            <a:noFill/>
            <a:miter lim="800000"/>
            <a:headEnd/>
            <a:tailEnd/>
          </a:ln>
        </p:spPr>
        <p:txBody>
          <a:bodyPr wrap="none" anchor="ctr">
            <a:prstTxWarp prst="textNoShape">
              <a:avLst/>
            </a:prstTxWarp>
            <a:spAutoFit/>
          </a:bodyPr>
          <a:lstStyle/>
          <a:p>
            <a:r>
              <a:rPr lang="en-US" sz="1800"/>
              <a:t>  </a:t>
            </a:r>
          </a:p>
        </p:txBody>
      </p:sp>
      <p:sp>
        <p:nvSpPr>
          <p:cNvPr id="153603" name="Rectangle 6"/>
          <p:cNvSpPr>
            <a:spLocks noChangeArrowheads="1"/>
          </p:cNvSpPr>
          <p:nvPr/>
        </p:nvSpPr>
        <p:spPr bwMode="auto">
          <a:xfrm>
            <a:off x="4416425" y="3246438"/>
            <a:ext cx="311150" cy="366712"/>
          </a:xfrm>
          <a:prstGeom prst="rect">
            <a:avLst/>
          </a:prstGeom>
          <a:noFill/>
          <a:ln w="9525">
            <a:noFill/>
            <a:miter lim="800000"/>
            <a:headEnd/>
            <a:tailEnd/>
          </a:ln>
        </p:spPr>
        <p:txBody>
          <a:bodyPr wrap="none" anchor="ctr">
            <a:prstTxWarp prst="textNoShape">
              <a:avLst/>
            </a:prstTxWarp>
            <a:spAutoFit/>
          </a:bodyPr>
          <a:lstStyle/>
          <a:p>
            <a:r>
              <a:rPr lang="en-US" sz="1800"/>
              <a:t>  </a:t>
            </a:r>
          </a:p>
        </p:txBody>
      </p:sp>
      <p:sp>
        <p:nvSpPr>
          <p:cNvPr id="153604" name="Rectangle 7"/>
          <p:cNvSpPr>
            <a:spLocks noChangeArrowheads="1"/>
          </p:cNvSpPr>
          <p:nvPr/>
        </p:nvSpPr>
        <p:spPr bwMode="auto">
          <a:xfrm>
            <a:off x="457200" y="2133600"/>
            <a:ext cx="7696200" cy="2271713"/>
          </a:xfrm>
          <a:prstGeom prst="rect">
            <a:avLst/>
          </a:prstGeom>
          <a:noFill/>
          <a:ln w="9525">
            <a:noFill/>
            <a:miter lim="800000"/>
            <a:headEnd/>
            <a:tailEnd/>
          </a:ln>
        </p:spPr>
        <p:txBody>
          <a:bodyPr tIns="0" bIns="0" anchor="ctr">
            <a:prstTxWarp prst="textNoShape">
              <a:avLst/>
            </a:prstTxWarp>
            <a:spAutoFit/>
          </a:bodyPr>
          <a:lstStyle/>
          <a:p>
            <a:r>
              <a:rPr lang="en-US" sz="3000">
                <a:solidFill>
                  <a:srgbClr val="191919"/>
                </a:solidFill>
                <a:ea typeface="Arial" pitchFamily="84" charset="0"/>
                <a:cs typeface="Arial" pitchFamily="84" charset="0"/>
              </a:rPr>
              <a:t>Of course you are!</a:t>
            </a:r>
          </a:p>
          <a:p>
            <a:pPr>
              <a:buFontTx/>
              <a:buChar char="•"/>
            </a:pPr>
            <a:endParaRPr lang="en-US" sz="3000">
              <a:solidFill>
                <a:srgbClr val="191919"/>
              </a:solidFill>
              <a:ea typeface="Arial" pitchFamily="84" charset="0"/>
              <a:cs typeface="Arial" pitchFamily="84" charset="0"/>
            </a:endParaRPr>
          </a:p>
          <a:p>
            <a:pPr>
              <a:buFontTx/>
              <a:buChar char="•"/>
            </a:pPr>
            <a:endParaRPr lang="en-US" sz="3000">
              <a:solidFill>
                <a:srgbClr val="191919"/>
              </a:solidFill>
              <a:ea typeface="Arial" pitchFamily="84" charset="0"/>
              <a:cs typeface="Arial" pitchFamily="84" charset="0"/>
            </a:endParaRPr>
          </a:p>
          <a:p>
            <a:r>
              <a:rPr lang="en-US" sz="3000">
                <a:solidFill>
                  <a:srgbClr val="191919"/>
                </a:solidFill>
                <a:ea typeface="Arial" pitchFamily="84" charset="0"/>
                <a:cs typeface="Arial" pitchFamily="84" charset="0"/>
              </a:rPr>
              <a:t>	</a:t>
            </a:r>
          </a:p>
          <a:p>
            <a:pPr eaLnBrk="0" hangingPunct="0">
              <a:buFontTx/>
              <a:buChar char="•"/>
            </a:pPr>
            <a:endParaRPr lang="en-US" sz="1100"/>
          </a:p>
          <a:p>
            <a:pPr eaLnBrk="0" hangingPunct="0"/>
            <a:endParaRPr lang="en-US" sz="1800"/>
          </a:p>
        </p:txBody>
      </p:sp>
      <p:sp>
        <p:nvSpPr>
          <p:cNvPr id="153605" name="Rectangle 8"/>
          <p:cNvSpPr>
            <a:spLocks noChangeArrowheads="1"/>
          </p:cNvSpPr>
          <p:nvPr/>
        </p:nvSpPr>
        <p:spPr bwMode="auto">
          <a:xfrm>
            <a:off x="838200" y="762000"/>
            <a:ext cx="2967038" cy="823913"/>
          </a:xfrm>
          <a:prstGeom prst="rect">
            <a:avLst/>
          </a:prstGeom>
          <a:noFill/>
          <a:ln w="9525">
            <a:noFill/>
            <a:miter lim="800000"/>
            <a:headEnd/>
            <a:tailEnd/>
          </a:ln>
        </p:spPr>
        <p:txBody>
          <a:bodyPr wrap="none" anchor="ctr">
            <a:prstTxWarp prst="textNoShape">
              <a:avLst/>
            </a:prstTxWarp>
            <a:spAutoFit/>
          </a:bodyPr>
          <a:lstStyle/>
          <a:p>
            <a:r>
              <a:rPr lang="en-US" sz="4800" b="1">
                <a:solidFill>
                  <a:srgbClr val="FFFFFF"/>
                </a:solidFill>
                <a:ea typeface="Arial" pitchFamily="84" charset="0"/>
                <a:cs typeface="Arial" pitchFamily="84" charset="0"/>
              </a:rPr>
              <a:t>nervous?</a:t>
            </a:r>
            <a:r>
              <a:rPr lang="en-US" sz="1100"/>
              <a:t> </a:t>
            </a:r>
            <a:endParaRPr lang="en-US" sz="1800"/>
          </a:p>
        </p:txBody>
      </p:sp>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4"/>
          <p:cNvSpPr>
            <a:spLocks noChangeArrowheads="1"/>
          </p:cNvSpPr>
          <p:nvPr/>
        </p:nvSpPr>
        <p:spPr bwMode="auto">
          <a:xfrm>
            <a:off x="0" y="685800"/>
            <a:ext cx="8229600" cy="914400"/>
          </a:xfrm>
          <a:prstGeom prst="rect">
            <a:avLst/>
          </a:prstGeom>
          <a:solidFill>
            <a:schemeClr val="tx2"/>
          </a:solidFill>
          <a:ln w="9525">
            <a:solidFill>
              <a:schemeClr val="tx1"/>
            </a:solidFill>
            <a:miter lim="800000"/>
            <a:headEnd/>
            <a:tailEnd/>
          </a:ln>
        </p:spPr>
        <p:txBody>
          <a:bodyPr wrap="none" anchor="ctr">
            <a:prstTxWarp prst="textNoShape">
              <a:avLst/>
            </a:prstTxWarp>
          </a:bodyPr>
          <a:lstStyle/>
          <a:p>
            <a:endParaRPr lang="en-US" sz="1800"/>
          </a:p>
        </p:txBody>
      </p:sp>
      <p:sp>
        <p:nvSpPr>
          <p:cNvPr id="155650" name="Rectangle 5"/>
          <p:cNvSpPr>
            <a:spLocks noChangeArrowheads="1"/>
          </p:cNvSpPr>
          <p:nvPr/>
        </p:nvSpPr>
        <p:spPr bwMode="auto">
          <a:xfrm>
            <a:off x="4416425" y="3246438"/>
            <a:ext cx="311150" cy="366712"/>
          </a:xfrm>
          <a:prstGeom prst="rect">
            <a:avLst/>
          </a:prstGeom>
          <a:noFill/>
          <a:ln w="9525">
            <a:noFill/>
            <a:miter lim="800000"/>
            <a:headEnd/>
            <a:tailEnd/>
          </a:ln>
        </p:spPr>
        <p:txBody>
          <a:bodyPr wrap="none" anchor="ctr">
            <a:prstTxWarp prst="textNoShape">
              <a:avLst/>
            </a:prstTxWarp>
            <a:spAutoFit/>
          </a:bodyPr>
          <a:lstStyle/>
          <a:p>
            <a:r>
              <a:rPr lang="en-US" sz="1800"/>
              <a:t>  </a:t>
            </a:r>
          </a:p>
        </p:txBody>
      </p:sp>
      <p:sp>
        <p:nvSpPr>
          <p:cNvPr id="155651" name="Rectangle 6"/>
          <p:cNvSpPr>
            <a:spLocks noChangeArrowheads="1"/>
          </p:cNvSpPr>
          <p:nvPr/>
        </p:nvSpPr>
        <p:spPr bwMode="auto">
          <a:xfrm>
            <a:off x="4416425" y="3246438"/>
            <a:ext cx="311150" cy="366712"/>
          </a:xfrm>
          <a:prstGeom prst="rect">
            <a:avLst/>
          </a:prstGeom>
          <a:noFill/>
          <a:ln w="9525">
            <a:noFill/>
            <a:miter lim="800000"/>
            <a:headEnd/>
            <a:tailEnd/>
          </a:ln>
        </p:spPr>
        <p:txBody>
          <a:bodyPr wrap="none" anchor="ctr">
            <a:prstTxWarp prst="textNoShape">
              <a:avLst/>
            </a:prstTxWarp>
            <a:spAutoFit/>
          </a:bodyPr>
          <a:lstStyle/>
          <a:p>
            <a:r>
              <a:rPr lang="en-US" sz="1800"/>
              <a:t>  </a:t>
            </a:r>
          </a:p>
        </p:txBody>
      </p:sp>
      <p:sp>
        <p:nvSpPr>
          <p:cNvPr id="155652" name="Rectangle 7"/>
          <p:cNvSpPr>
            <a:spLocks noChangeArrowheads="1"/>
          </p:cNvSpPr>
          <p:nvPr/>
        </p:nvSpPr>
        <p:spPr bwMode="auto">
          <a:xfrm>
            <a:off x="457200" y="2133600"/>
            <a:ext cx="7696200" cy="2271713"/>
          </a:xfrm>
          <a:prstGeom prst="rect">
            <a:avLst/>
          </a:prstGeom>
          <a:noFill/>
          <a:ln w="9525">
            <a:noFill/>
            <a:miter lim="800000"/>
            <a:headEnd/>
            <a:tailEnd/>
          </a:ln>
        </p:spPr>
        <p:txBody>
          <a:bodyPr tIns="0" bIns="0" anchor="ctr">
            <a:prstTxWarp prst="textNoShape">
              <a:avLst/>
            </a:prstTxWarp>
            <a:spAutoFit/>
          </a:bodyPr>
          <a:lstStyle/>
          <a:p>
            <a:r>
              <a:rPr lang="en-US" sz="3000">
                <a:solidFill>
                  <a:srgbClr val="191919"/>
                </a:solidFill>
                <a:ea typeface="Arial" pitchFamily="84" charset="0"/>
                <a:cs typeface="Arial" pitchFamily="84" charset="0"/>
              </a:rPr>
              <a:t>These guys probably are too!</a:t>
            </a:r>
          </a:p>
          <a:p>
            <a:pPr>
              <a:buFontTx/>
              <a:buChar char="•"/>
            </a:pPr>
            <a:endParaRPr lang="en-US" sz="3000">
              <a:solidFill>
                <a:srgbClr val="191919"/>
              </a:solidFill>
              <a:ea typeface="Arial" pitchFamily="84" charset="0"/>
              <a:cs typeface="Arial" pitchFamily="84" charset="0"/>
            </a:endParaRPr>
          </a:p>
          <a:p>
            <a:pPr>
              <a:buFontTx/>
              <a:buChar char="•"/>
            </a:pPr>
            <a:endParaRPr lang="en-US" sz="3000">
              <a:solidFill>
                <a:srgbClr val="191919"/>
              </a:solidFill>
              <a:ea typeface="Arial" pitchFamily="84" charset="0"/>
              <a:cs typeface="Arial" pitchFamily="84" charset="0"/>
            </a:endParaRPr>
          </a:p>
          <a:p>
            <a:r>
              <a:rPr lang="en-US" sz="3000">
                <a:solidFill>
                  <a:srgbClr val="191919"/>
                </a:solidFill>
                <a:ea typeface="Arial" pitchFamily="84" charset="0"/>
                <a:cs typeface="Arial" pitchFamily="84" charset="0"/>
              </a:rPr>
              <a:t>	</a:t>
            </a:r>
          </a:p>
          <a:p>
            <a:pPr eaLnBrk="0" hangingPunct="0">
              <a:buFontTx/>
              <a:buChar char="•"/>
            </a:pPr>
            <a:endParaRPr lang="en-US" sz="1100"/>
          </a:p>
          <a:p>
            <a:pPr eaLnBrk="0" hangingPunct="0"/>
            <a:endParaRPr lang="en-US" sz="1800"/>
          </a:p>
        </p:txBody>
      </p:sp>
      <p:sp>
        <p:nvSpPr>
          <p:cNvPr id="155653" name="Rectangle 8"/>
          <p:cNvSpPr>
            <a:spLocks noChangeArrowheads="1"/>
          </p:cNvSpPr>
          <p:nvPr/>
        </p:nvSpPr>
        <p:spPr bwMode="auto">
          <a:xfrm>
            <a:off x="838200" y="762000"/>
            <a:ext cx="4186238" cy="823913"/>
          </a:xfrm>
          <a:prstGeom prst="rect">
            <a:avLst/>
          </a:prstGeom>
          <a:noFill/>
          <a:ln w="9525">
            <a:noFill/>
            <a:miter lim="800000"/>
            <a:headEnd/>
            <a:tailEnd/>
          </a:ln>
        </p:spPr>
        <p:txBody>
          <a:bodyPr wrap="none" anchor="ctr">
            <a:prstTxWarp prst="textNoShape">
              <a:avLst/>
            </a:prstTxWarp>
            <a:spAutoFit/>
          </a:bodyPr>
          <a:lstStyle/>
          <a:p>
            <a:r>
              <a:rPr lang="en-US" sz="4800" b="1">
                <a:solidFill>
                  <a:srgbClr val="FFFFFF"/>
                </a:solidFill>
                <a:ea typeface="Arial" pitchFamily="84" charset="0"/>
                <a:cs typeface="Arial" pitchFamily="84" charset="0"/>
              </a:rPr>
              <a:t>still nervous?</a:t>
            </a:r>
            <a:r>
              <a:rPr lang="en-US" sz="1100"/>
              <a:t> </a:t>
            </a:r>
            <a:endParaRPr lang="en-US" sz="1800"/>
          </a:p>
        </p:txBody>
      </p:sp>
      <p:pic>
        <p:nvPicPr>
          <p:cNvPr id="155654" name="Picture 9" descr="4597078894_44a609975c"/>
          <p:cNvPicPr>
            <a:picLocks noChangeAspect="1" noChangeArrowheads="1"/>
          </p:cNvPicPr>
          <p:nvPr/>
        </p:nvPicPr>
        <p:blipFill>
          <a:blip r:embed="rId3" cstate="print"/>
          <a:srcRect/>
          <a:stretch>
            <a:fillRect/>
          </a:stretch>
        </p:blipFill>
        <p:spPr bwMode="auto">
          <a:xfrm>
            <a:off x="-723900" y="2971800"/>
            <a:ext cx="4762500" cy="3181350"/>
          </a:xfrm>
          <a:prstGeom prst="rect">
            <a:avLst/>
          </a:prstGeom>
          <a:noFill/>
          <a:ln w="9525">
            <a:noFill/>
            <a:miter lim="800000"/>
            <a:headEnd/>
            <a:tailEnd/>
          </a:ln>
        </p:spPr>
      </p:pic>
      <p:sp>
        <p:nvSpPr>
          <p:cNvPr id="155655" name="Rectangle 10"/>
          <p:cNvSpPr>
            <a:spLocks noChangeArrowheads="1"/>
          </p:cNvSpPr>
          <p:nvPr/>
        </p:nvSpPr>
        <p:spPr bwMode="auto">
          <a:xfrm>
            <a:off x="2598738" y="6261100"/>
            <a:ext cx="4114800" cy="549275"/>
          </a:xfrm>
          <a:prstGeom prst="rect">
            <a:avLst/>
          </a:prstGeom>
          <a:noFill/>
          <a:ln w="9525">
            <a:noFill/>
            <a:miter lim="800000"/>
            <a:headEnd/>
            <a:tailEnd/>
          </a:ln>
        </p:spPr>
        <p:txBody>
          <a:bodyPr wrap="none" anchor="ctr">
            <a:prstTxWarp prst="textNoShape">
              <a:avLst/>
            </a:prstTxWarp>
            <a:spAutoFit/>
          </a:bodyPr>
          <a:lstStyle/>
          <a:p>
            <a:r>
              <a:rPr lang="en-US" sz="1800"/>
              <a:t/>
            </a:r>
            <a:br>
              <a:rPr lang="en-US" sz="1800"/>
            </a:br>
            <a:r>
              <a:rPr lang="en-US" sz="1200"/>
              <a:t>Source: </a:t>
            </a:r>
            <a:r>
              <a:rPr lang="en-US" sz="1200" u="sng">
                <a:hlinkClick r:id="rId4"/>
              </a:rPr>
              <a:t>http://www.flickr.com/photos/usfbps/4597078894/</a:t>
            </a:r>
            <a:r>
              <a:rPr lang="en-US" sz="1200">
                <a:hlinkClick r:id="rId4"/>
              </a:rPr>
              <a:t> </a:t>
            </a:r>
            <a:endParaRPr lang="en-US" sz="1200"/>
          </a:p>
        </p:txBody>
      </p:sp>
      <p:pic>
        <p:nvPicPr>
          <p:cNvPr id="155656" name="Picture 11" descr="4597078894_44a609975c"/>
          <p:cNvPicPr>
            <a:picLocks noChangeAspect="1" noChangeArrowheads="1"/>
          </p:cNvPicPr>
          <p:nvPr/>
        </p:nvPicPr>
        <p:blipFill>
          <a:blip r:embed="rId3" cstate="print"/>
          <a:srcRect/>
          <a:stretch>
            <a:fillRect/>
          </a:stretch>
        </p:blipFill>
        <p:spPr bwMode="auto">
          <a:xfrm>
            <a:off x="1752600" y="2971800"/>
            <a:ext cx="4762500" cy="3181350"/>
          </a:xfrm>
          <a:prstGeom prst="rect">
            <a:avLst/>
          </a:prstGeom>
          <a:noFill/>
          <a:ln w="9525">
            <a:noFill/>
            <a:miter lim="800000"/>
            <a:headEnd/>
            <a:tailEnd/>
          </a:ln>
        </p:spPr>
      </p:pic>
      <p:pic>
        <p:nvPicPr>
          <p:cNvPr id="155657" name="Picture 12" descr="4597078894_44a609975c"/>
          <p:cNvPicPr>
            <a:picLocks noChangeAspect="1" noChangeArrowheads="1"/>
          </p:cNvPicPr>
          <p:nvPr/>
        </p:nvPicPr>
        <p:blipFill>
          <a:blip r:embed="rId3" cstate="print"/>
          <a:srcRect/>
          <a:stretch>
            <a:fillRect/>
          </a:stretch>
        </p:blipFill>
        <p:spPr bwMode="auto">
          <a:xfrm>
            <a:off x="4381500" y="2971800"/>
            <a:ext cx="4762500" cy="31813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hape 85"/>
          <p:cNvSpPr>
            <a:spLocks noGrp="1"/>
          </p:cNvSpPr>
          <p:nvPr>
            <p:ph type="title"/>
          </p:nvPr>
        </p:nvSpPr>
        <p:spPr>
          <a:xfrm>
            <a:off x="457200" y="274638"/>
            <a:ext cx="8229600" cy="1522412"/>
          </a:xfrm>
        </p:spPr>
        <p:txBody>
          <a:bodyPr>
            <a:spAutoFit/>
          </a:bodyPr>
          <a:lstStyle/>
          <a:p>
            <a:pPr eaLnBrk="1" hangingPunct="1"/>
            <a:r>
              <a:rPr lang="en-US">
                <a:solidFill>
                  <a:srgbClr val="FFFFFF"/>
                </a:solidFill>
              </a:rPr>
              <a:t>objectives</a:t>
            </a:r>
          </a:p>
        </p:txBody>
      </p:sp>
      <p:sp>
        <p:nvSpPr>
          <p:cNvPr id="28674" name="Shape 86"/>
          <p:cNvSpPr>
            <a:spLocks noGrp="1"/>
          </p:cNvSpPr>
          <p:nvPr>
            <p:ph type="body" idx="1"/>
          </p:nvPr>
        </p:nvSpPr>
        <p:spPr>
          <a:xfrm>
            <a:off x="457200" y="1947863"/>
            <a:ext cx="8229600" cy="4619625"/>
          </a:xfrm>
        </p:spPr>
        <p:txBody>
          <a:bodyPr>
            <a:spAutoFit/>
          </a:bodyPr>
          <a:lstStyle/>
          <a:p>
            <a:pPr marL="457200" indent="-381000" eaLnBrk="1" hangingPunct="1">
              <a:buClr>
                <a:srgbClr val="000000"/>
              </a:buClr>
              <a:buSzPct val="167000"/>
            </a:pPr>
            <a:r>
              <a:rPr lang="en-US" sz="2400">
                <a:solidFill>
                  <a:srgbClr val="000000"/>
                </a:solidFill>
                <a:latin typeface="Tahoma" pitchFamily="84" charset="0"/>
                <a:ea typeface="Tahoma" pitchFamily="84" charset="0"/>
                <a:cs typeface="Tahoma" pitchFamily="84" charset="0"/>
                <a:sym typeface="Tahoma" pitchFamily="84" charset="0"/>
              </a:rPr>
              <a:t>Identify the three questions they need to answer before beginning the job search process.</a:t>
            </a:r>
          </a:p>
          <a:p>
            <a:pPr marL="457200" indent="-381000" eaLnBrk="1" hangingPunct="1">
              <a:buClr>
                <a:srgbClr val="000000"/>
              </a:buClr>
              <a:buSzPct val="167000"/>
            </a:pPr>
            <a:r>
              <a:rPr lang="en-US" sz="2400">
                <a:solidFill>
                  <a:srgbClr val="000000"/>
                </a:solidFill>
                <a:latin typeface="Tahoma" pitchFamily="84" charset="0"/>
                <a:ea typeface="Tahoma" pitchFamily="84" charset="0"/>
                <a:cs typeface="Tahoma" pitchFamily="84" charset="0"/>
                <a:sym typeface="Tahoma" pitchFamily="84" charset="0"/>
              </a:rPr>
              <a:t>Understand the three major ways that civil service hiring processes differ from hiring processes in the private and nonprofit sectors.</a:t>
            </a:r>
          </a:p>
          <a:p>
            <a:pPr marL="457200" indent="-381000" eaLnBrk="1" hangingPunct="1">
              <a:buClr>
                <a:srgbClr val="000000"/>
              </a:buClr>
              <a:buSzPct val="167000"/>
            </a:pPr>
            <a:r>
              <a:rPr lang="en-US" sz="2400">
                <a:solidFill>
                  <a:srgbClr val="000000"/>
                </a:solidFill>
                <a:latin typeface="Tahoma" pitchFamily="84" charset="0"/>
                <a:ea typeface="Tahoma" pitchFamily="84" charset="0"/>
                <a:cs typeface="Tahoma" pitchFamily="84" charset="0"/>
                <a:sym typeface="Tahoma" pitchFamily="84" charset="0"/>
              </a:rPr>
              <a:t>Identify 10 steps that go into successful resumes, applications and interviews, from the perspective of hiring managers.</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4"/>
          <p:cNvSpPr>
            <a:spLocks noChangeArrowheads="1"/>
          </p:cNvSpPr>
          <p:nvPr/>
        </p:nvSpPr>
        <p:spPr bwMode="auto">
          <a:xfrm>
            <a:off x="0" y="685800"/>
            <a:ext cx="8229600" cy="914400"/>
          </a:xfrm>
          <a:prstGeom prst="rect">
            <a:avLst/>
          </a:prstGeom>
          <a:solidFill>
            <a:schemeClr val="tx2"/>
          </a:solidFill>
          <a:ln w="9525">
            <a:solidFill>
              <a:schemeClr val="tx1"/>
            </a:solidFill>
            <a:miter lim="800000"/>
            <a:headEnd/>
            <a:tailEnd/>
          </a:ln>
        </p:spPr>
        <p:txBody>
          <a:bodyPr wrap="none" anchor="ctr">
            <a:prstTxWarp prst="textNoShape">
              <a:avLst/>
            </a:prstTxWarp>
          </a:bodyPr>
          <a:lstStyle/>
          <a:p>
            <a:endParaRPr lang="en-US" sz="1800"/>
          </a:p>
        </p:txBody>
      </p:sp>
      <p:sp>
        <p:nvSpPr>
          <p:cNvPr id="157698" name="Rectangle 5"/>
          <p:cNvSpPr>
            <a:spLocks noChangeArrowheads="1"/>
          </p:cNvSpPr>
          <p:nvPr/>
        </p:nvSpPr>
        <p:spPr bwMode="auto">
          <a:xfrm>
            <a:off x="4416425" y="3246438"/>
            <a:ext cx="311150" cy="366712"/>
          </a:xfrm>
          <a:prstGeom prst="rect">
            <a:avLst/>
          </a:prstGeom>
          <a:noFill/>
          <a:ln w="9525">
            <a:noFill/>
            <a:miter lim="800000"/>
            <a:headEnd/>
            <a:tailEnd/>
          </a:ln>
        </p:spPr>
        <p:txBody>
          <a:bodyPr wrap="none" anchor="ctr">
            <a:prstTxWarp prst="textNoShape">
              <a:avLst/>
            </a:prstTxWarp>
            <a:spAutoFit/>
          </a:bodyPr>
          <a:lstStyle/>
          <a:p>
            <a:r>
              <a:rPr lang="en-US" sz="1800"/>
              <a:t>  </a:t>
            </a:r>
          </a:p>
        </p:txBody>
      </p:sp>
      <p:sp>
        <p:nvSpPr>
          <p:cNvPr id="157699" name="Rectangle 6"/>
          <p:cNvSpPr>
            <a:spLocks noChangeArrowheads="1"/>
          </p:cNvSpPr>
          <p:nvPr/>
        </p:nvSpPr>
        <p:spPr bwMode="auto">
          <a:xfrm>
            <a:off x="4416425" y="3246438"/>
            <a:ext cx="311150" cy="366712"/>
          </a:xfrm>
          <a:prstGeom prst="rect">
            <a:avLst/>
          </a:prstGeom>
          <a:noFill/>
          <a:ln w="9525">
            <a:noFill/>
            <a:miter lim="800000"/>
            <a:headEnd/>
            <a:tailEnd/>
          </a:ln>
        </p:spPr>
        <p:txBody>
          <a:bodyPr wrap="none" anchor="ctr">
            <a:prstTxWarp prst="textNoShape">
              <a:avLst/>
            </a:prstTxWarp>
            <a:spAutoFit/>
          </a:bodyPr>
          <a:lstStyle/>
          <a:p>
            <a:r>
              <a:rPr lang="en-US" sz="1800"/>
              <a:t>  </a:t>
            </a:r>
          </a:p>
        </p:txBody>
      </p:sp>
      <p:sp>
        <p:nvSpPr>
          <p:cNvPr id="157700" name="Rectangle 7"/>
          <p:cNvSpPr>
            <a:spLocks noChangeArrowheads="1"/>
          </p:cNvSpPr>
          <p:nvPr/>
        </p:nvSpPr>
        <p:spPr bwMode="auto">
          <a:xfrm>
            <a:off x="457200" y="2438400"/>
            <a:ext cx="7696200" cy="2271713"/>
          </a:xfrm>
          <a:prstGeom prst="rect">
            <a:avLst/>
          </a:prstGeom>
          <a:noFill/>
          <a:ln w="9525">
            <a:noFill/>
            <a:miter lim="800000"/>
            <a:headEnd/>
            <a:tailEnd/>
          </a:ln>
        </p:spPr>
        <p:txBody>
          <a:bodyPr tIns="0" bIns="0" anchor="ctr">
            <a:prstTxWarp prst="textNoShape">
              <a:avLst/>
            </a:prstTxWarp>
            <a:spAutoFit/>
          </a:bodyPr>
          <a:lstStyle/>
          <a:p>
            <a:endParaRPr lang="en-US" sz="3000">
              <a:solidFill>
                <a:srgbClr val="191919"/>
              </a:solidFill>
              <a:ea typeface="Arial" pitchFamily="84" charset="0"/>
              <a:cs typeface="Arial" pitchFamily="84" charset="0"/>
            </a:endParaRPr>
          </a:p>
          <a:p>
            <a:pPr>
              <a:buFontTx/>
              <a:buChar char="•"/>
            </a:pPr>
            <a:endParaRPr lang="en-US" sz="3000">
              <a:solidFill>
                <a:srgbClr val="191919"/>
              </a:solidFill>
              <a:ea typeface="Arial" pitchFamily="84" charset="0"/>
              <a:cs typeface="Arial" pitchFamily="84" charset="0"/>
            </a:endParaRPr>
          </a:p>
          <a:p>
            <a:pPr>
              <a:buFontTx/>
              <a:buChar char="•"/>
            </a:pPr>
            <a:endParaRPr lang="en-US" sz="3000">
              <a:solidFill>
                <a:srgbClr val="191919"/>
              </a:solidFill>
              <a:ea typeface="Arial" pitchFamily="84" charset="0"/>
              <a:cs typeface="Arial" pitchFamily="84" charset="0"/>
            </a:endParaRPr>
          </a:p>
          <a:p>
            <a:r>
              <a:rPr lang="en-US" sz="3000">
                <a:solidFill>
                  <a:srgbClr val="191919"/>
                </a:solidFill>
                <a:ea typeface="Arial" pitchFamily="84" charset="0"/>
                <a:cs typeface="Arial" pitchFamily="84" charset="0"/>
              </a:rPr>
              <a:t>	</a:t>
            </a:r>
          </a:p>
          <a:p>
            <a:pPr eaLnBrk="0" hangingPunct="0">
              <a:buFontTx/>
              <a:buChar char="•"/>
            </a:pPr>
            <a:endParaRPr lang="en-US" sz="1100"/>
          </a:p>
          <a:p>
            <a:pPr eaLnBrk="0" hangingPunct="0"/>
            <a:endParaRPr lang="en-US" sz="1800"/>
          </a:p>
        </p:txBody>
      </p:sp>
      <p:sp>
        <p:nvSpPr>
          <p:cNvPr id="157701" name="Rectangle 8"/>
          <p:cNvSpPr>
            <a:spLocks noChangeArrowheads="1"/>
          </p:cNvSpPr>
          <p:nvPr/>
        </p:nvSpPr>
        <p:spPr bwMode="auto">
          <a:xfrm>
            <a:off x="838200" y="762000"/>
            <a:ext cx="5033963" cy="823913"/>
          </a:xfrm>
          <a:prstGeom prst="rect">
            <a:avLst/>
          </a:prstGeom>
          <a:noFill/>
          <a:ln w="9525">
            <a:noFill/>
            <a:miter lim="800000"/>
            <a:headEnd/>
            <a:tailEnd/>
          </a:ln>
        </p:spPr>
        <p:txBody>
          <a:bodyPr wrap="none" anchor="ctr">
            <a:prstTxWarp prst="textNoShape">
              <a:avLst/>
            </a:prstTxWarp>
            <a:spAutoFit/>
          </a:bodyPr>
          <a:lstStyle/>
          <a:p>
            <a:r>
              <a:rPr lang="en-US" sz="4800" b="1">
                <a:solidFill>
                  <a:srgbClr val="FFFFFF"/>
                </a:solidFill>
                <a:ea typeface="Arial" pitchFamily="84" charset="0"/>
                <a:cs typeface="Arial" pitchFamily="84" charset="0"/>
              </a:rPr>
              <a:t>just remember…</a:t>
            </a:r>
            <a:r>
              <a:rPr lang="en-US" sz="1100"/>
              <a:t> </a:t>
            </a:r>
            <a:endParaRPr lang="en-US" sz="1800"/>
          </a:p>
        </p:txBody>
      </p:sp>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Shape 399"/>
          <p:cNvSpPr>
            <a:spLocks noChangeArrowheads="1"/>
          </p:cNvSpPr>
          <p:nvPr/>
        </p:nvSpPr>
        <p:spPr bwMode="auto">
          <a:xfrm>
            <a:off x="2000250" y="0"/>
            <a:ext cx="5143500" cy="6858000"/>
          </a:xfrm>
          <a:prstGeom prst="rect">
            <a:avLst/>
          </a:prstGeom>
          <a:blipFill dpi="0" rotWithShape="1">
            <a:blip r:embed="rId3" cstate="print"/>
            <a:srcRect/>
            <a:stretch>
              <a:fillRect/>
            </a:stretch>
          </a:blipFill>
          <a:ln w="9525">
            <a:noFill/>
            <a:miter lim="800000"/>
            <a:headEnd/>
            <a:tailEnd/>
          </a:ln>
        </p:spPr>
        <p:txBody>
          <a:bodyPr>
            <a:prstTxWarp prst="textNoShape">
              <a:avLst/>
            </a:prstTxWarp>
          </a:bodyPr>
          <a:lstStyle/>
          <a:p>
            <a:endParaRPr lang="en-US"/>
          </a:p>
        </p:txBody>
      </p:sp>
      <p:sp>
        <p:nvSpPr>
          <p:cNvPr id="159746" name="Shape 400"/>
          <p:cNvSpPr txBox="1">
            <a:spLocks noChangeArrowheads="1"/>
          </p:cNvSpPr>
          <p:nvPr/>
        </p:nvSpPr>
        <p:spPr bwMode="auto">
          <a:xfrm>
            <a:off x="1981200" y="6604000"/>
            <a:ext cx="6151563" cy="306388"/>
          </a:xfrm>
          <a:prstGeom prst="rect">
            <a:avLst/>
          </a:prstGeom>
          <a:noFill/>
          <a:ln w="9525">
            <a:noFill/>
            <a:miter lim="800000"/>
            <a:headEnd/>
            <a:tailEnd/>
          </a:ln>
        </p:spPr>
        <p:txBody>
          <a:bodyPr lIns="91425" tIns="91425" rIns="91425" bIns="91425" anchor="ctr">
            <a:prstTxWarp prst="textNoShape">
              <a:avLst/>
            </a:prstTxWarp>
            <a:spAutoFit/>
          </a:bodyPr>
          <a:lstStyle/>
          <a:p>
            <a:pPr>
              <a:buClr>
                <a:srgbClr val="000000"/>
              </a:buClr>
              <a:buSzPct val="138000"/>
              <a:buFont typeface="Arial" pitchFamily="84" charset="0"/>
              <a:buNone/>
            </a:pPr>
            <a:r>
              <a:rPr lang="en-US" sz="800"/>
              <a:t>source: </a:t>
            </a:r>
            <a:r>
              <a:rPr lang="en-US" sz="800" u="sng">
                <a:solidFill>
                  <a:schemeClr val="hlink"/>
                </a:solidFill>
                <a:hlinkClick r:id="rId4"/>
              </a:rPr>
              <a:t>http://www.flickr.com/photos/hystericalmark/2484549521/sizes/l/in/photostream/ </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4"/>
          <p:cNvSpPr>
            <a:spLocks noChangeArrowheads="1"/>
          </p:cNvSpPr>
          <p:nvPr/>
        </p:nvSpPr>
        <p:spPr bwMode="auto">
          <a:xfrm>
            <a:off x="0" y="685800"/>
            <a:ext cx="8229600" cy="914400"/>
          </a:xfrm>
          <a:prstGeom prst="rect">
            <a:avLst/>
          </a:prstGeom>
          <a:solidFill>
            <a:schemeClr val="tx2"/>
          </a:solidFill>
          <a:ln w="9525">
            <a:solidFill>
              <a:schemeClr val="tx1"/>
            </a:solidFill>
            <a:miter lim="800000"/>
            <a:headEnd/>
            <a:tailEnd/>
          </a:ln>
        </p:spPr>
        <p:txBody>
          <a:bodyPr wrap="none" anchor="ctr">
            <a:prstTxWarp prst="textNoShape">
              <a:avLst/>
            </a:prstTxWarp>
          </a:bodyPr>
          <a:lstStyle/>
          <a:p>
            <a:endParaRPr lang="en-US" sz="1800"/>
          </a:p>
        </p:txBody>
      </p:sp>
      <p:sp>
        <p:nvSpPr>
          <p:cNvPr id="161794" name="Rectangle 5"/>
          <p:cNvSpPr>
            <a:spLocks noChangeArrowheads="1"/>
          </p:cNvSpPr>
          <p:nvPr/>
        </p:nvSpPr>
        <p:spPr bwMode="auto">
          <a:xfrm>
            <a:off x="4416425" y="3246438"/>
            <a:ext cx="311150" cy="366712"/>
          </a:xfrm>
          <a:prstGeom prst="rect">
            <a:avLst/>
          </a:prstGeom>
          <a:noFill/>
          <a:ln w="9525">
            <a:noFill/>
            <a:miter lim="800000"/>
            <a:headEnd/>
            <a:tailEnd/>
          </a:ln>
        </p:spPr>
        <p:txBody>
          <a:bodyPr wrap="none" anchor="ctr">
            <a:prstTxWarp prst="textNoShape">
              <a:avLst/>
            </a:prstTxWarp>
            <a:spAutoFit/>
          </a:bodyPr>
          <a:lstStyle/>
          <a:p>
            <a:r>
              <a:rPr lang="en-US" sz="1800"/>
              <a:t>  </a:t>
            </a:r>
          </a:p>
        </p:txBody>
      </p:sp>
      <p:sp>
        <p:nvSpPr>
          <p:cNvPr id="161795" name="Rectangle 6"/>
          <p:cNvSpPr>
            <a:spLocks noChangeArrowheads="1"/>
          </p:cNvSpPr>
          <p:nvPr/>
        </p:nvSpPr>
        <p:spPr bwMode="auto">
          <a:xfrm>
            <a:off x="4416425" y="3246438"/>
            <a:ext cx="311150" cy="366712"/>
          </a:xfrm>
          <a:prstGeom prst="rect">
            <a:avLst/>
          </a:prstGeom>
          <a:noFill/>
          <a:ln w="9525">
            <a:noFill/>
            <a:miter lim="800000"/>
            <a:headEnd/>
            <a:tailEnd/>
          </a:ln>
        </p:spPr>
        <p:txBody>
          <a:bodyPr wrap="none" anchor="ctr">
            <a:prstTxWarp prst="textNoShape">
              <a:avLst/>
            </a:prstTxWarp>
            <a:spAutoFit/>
          </a:bodyPr>
          <a:lstStyle/>
          <a:p>
            <a:r>
              <a:rPr lang="en-US" sz="1800"/>
              <a:t>  </a:t>
            </a:r>
          </a:p>
        </p:txBody>
      </p:sp>
      <p:sp>
        <p:nvSpPr>
          <p:cNvPr id="161796" name="Rectangle 8"/>
          <p:cNvSpPr>
            <a:spLocks noChangeArrowheads="1"/>
          </p:cNvSpPr>
          <p:nvPr/>
        </p:nvSpPr>
        <p:spPr bwMode="auto">
          <a:xfrm>
            <a:off x="838200" y="762000"/>
            <a:ext cx="3475038" cy="823913"/>
          </a:xfrm>
          <a:prstGeom prst="rect">
            <a:avLst/>
          </a:prstGeom>
          <a:noFill/>
          <a:ln w="9525">
            <a:noFill/>
            <a:miter lim="800000"/>
            <a:headEnd/>
            <a:tailEnd/>
          </a:ln>
        </p:spPr>
        <p:txBody>
          <a:bodyPr wrap="none" anchor="ctr">
            <a:prstTxWarp prst="textNoShape">
              <a:avLst/>
            </a:prstTxWarp>
            <a:spAutoFit/>
          </a:bodyPr>
          <a:lstStyle/>
          <a:p>
            <a:r>
              <a:rPr lang="en-US" sz="4800" b="1">
                <a:solidFill>
                  <a:srgbClr val="FFFFFF"/>
                </a:solidFill>
                <a:ea typeface="Arial" pitchFamily="84" charset="0"/>
                <a:cs typeface="Arial" pitchFamily="84" charset="0"/>
              </a:rPr>
              <a:t>questions?</a:t>
            </a:r>
            <a:r>
              <a:rPr lang="en-US" sz="1100"/>
              <a:t> </a:t>
            </a:r>
            <a:endParaRPr lang="en-US" sz="1800"/>
          </a:p>
        </p:txBody>
      </p:sp>
      <p:pic>
        <p:nvPicPr>
          <p:cNvPr id="161797" name="Picture 10" descr="Unshelved strip for 9/27/2007"/>
          <p:cNvPicPr>
            <a:picLocks noChangeAspect="1" noChangeArrowheads="1"/>
          </p:cNvPicPr>
          <p:nvPr/>
        </p:nvPicPr>
        <p:blipFill>
          <a:blip r:embed="rId3" cstate="print"/>
          <a:srcRect r="64667"/>
          <a:stretch>
            <a:fillRect/>
          </a:stretch>
        </p:blipFill>
        <p:spPr bwMode="auto">
          <a:xfrm>
            <a:off x="2590800" y="2170113"/>
            <a:ext cx="3962400" cy="3925887"/>
          </a:xfrm>
          <a:prstGeom prst="rect">
            <a:avLst/>
          </a:prstGeom>
          <a:noFill/>
          <a:ln w="9525">
            <a:noFill/>
            <a:miter lim="800000"/>
            <a:headEnd/>
            <a:tailEnd/>
          </a:ln>
        </p:spPr>
      </p:pic>
      <p:sp>
        <p:nvSpPr>
          <p:cNvPr id="161798" name="Rectangle 11"/>
          <p:cNvSpPr>
            <a:spLocks noChangeArrowheads="1"/>
          </p:cNvSpPr>
          <p:nvPr/>
        </p:nvSpPr>
        <p:spPr bwMode="auto">
          <a:xfrm>
            <a:off x="2913063" y="6564313"/>
            <a:ext cx="3267075" cy="274637"/>
          </a:xfrm>
          <a:prstGeom prst="rect">
            <a:avLst/>
          </a:prstGeom>
          <a:noFill/>
          <a:ln w="9525">
            <a:noFill/>
            <a:miter lim="800000"/>
            <a:headEnd/>
            <a:tailEnd/>
          </a:ln>
        </p:spPr>
        <p:txBody>
          <a:bodyPr wrap="none">
            <a:prstTxWarp prst="textNoShape">
              <a:avLst/>
            </a:prstTxWarp>
            <a:spAutoFit/>
          </a:bodyPr>
          <a:lstStyle/>
          <a:p>
            <a:r>
              <a:rPr lang="en-US" sz="1200"/>
              <a:t>Source: http://www.unshelved.com/2007-9-27</a:t>
            </a:r>
          </a:p>
        </p:txBody>
      </p:sp>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p:cNvSpPr>
            <a:spLocks noChangeArrowheads="1"/>
          </p:cNvSpPr>
          <p:nvPr/>
        </p:nvSpPr>
        <p:spPr bwMode="auto">
          <a:xfrm>
            <a:off x="0" y="685800"/>
            <a:ext cx="8229600" cy="914400"/>
          </a:xfrm>
          <a:prstGeom prst="rect">
            <a:avLst/>
          </a:prstGeom>
          <a:solidFill>
            <a:schemeClr val="tx2"/>
          </a:solidFill>
          <a:ln w="9525">
            <a:solidFill>
              <a:schemeClr val="tx1"/>
            </a:solidFill>
            <a:miter lim="800000"/>
            <a:headEnd/>
            <a:tailEnd/>
          </a:ln>
        </p:spPr>
        <p:txBody>
          <a:bodyPr wrap="none" anchor="ctr">
            <a:prstTxWarp prst="textNoShape">
              <a:avLst/>
            </a:prstTxWarp>
          </a:bodyPr>
          <a:lstStyle/>
          <a:p>
            <a:endParaRPr lang="en-US" sz="1800"/>
          </a:p>
        </p:txBody>
      </p:sp>
      <p:sp>
        <p:nvSpPr>
          <p:cNvPr id="163842" name="Rectangle 8"/>
          <p:cNvSpPr>
            <a:spLocks noChangeArrowheads="1"/>
          </p:cNvSpPr>
          <p:nvPr/>
        </p:nvSpPr>
        <p:spPr bwMode="auto">
          <a:xfrm>
            <a:off x="3930650" y="2914650"/>
            <a:ext cx="311150" cy="366713"/>
          </a:xfrm>
          <a:prstGeom prst="rect">
            <a:avLst/>
          </a:prstGeom>
          <a:noFill/>
          <a:ln w="9525">
            <a:noFill/>
            <a:miter lim="800000"/>
            <a:headEnd/>
            <a:tailEnd/>
          </a:ln>
        </p:spPr>
        <p:txBody>
          <a:bodyPr wrap="none" anchor="ctr">
            <a:prstTxWarp prst="textNoShape">
              <a:avLst/>
            </a:prstTxWarp>
            <a:spAutoFit/>
          </a:bodyPr>
          <a:lstStyle/>
          <a:p>
            <a:r>
              <a:rPr lang="en-US" sz="1800"/>
              <a:t>  </a:t>
            </a:r>
          </a:p>
        </p:txBody>
      </p:sp>
      <p:sp>
        <p:nvSpPr>
          <p:cNvPr id="163843" name="Rectangle 9"/>
          <p:cNvSpPr>
            <a:spLocks noChangeArrowheads="1"/>
          </p:cNvSpPr>
          <p:nvPr/>
        </p:nvSpPr>
        <p:spPr bwMode="auto">
          <a:xfrm>
            <a:off x="3930650" y="2914650"/>
            <a:ext cx="311150" cy="366713"/>
          </a:xfrm>
          <a:prstGeom prst="rect">
            <a:avLst/>
          </a:prstGeom>
          <a:noFill/>
          <a:ln w="9525">
            <a:noFill/>
            <a:miter lim="800000"/>
            <a:headEnd/>
            <a:tailEnd/>
          </a:ln>
        </p:spPr>
        <p:txBody>
          <a:bodyPr wrap="none" anchor="ctr">
            <a:prstTxWarp prst="textNoShape">
              <a:avLst/>
            </a:prstTxWarp>
            <a:spAutoFit/>
          </a:bodyPr>
          <a:lstStyle/>
          <a:p>
            <a:r>
              <a:rPr lang="en-US" sz="1800"/>
              <a:t>  </a:t>
            </a:r>
          </a:p>
        </p:txBody>
      </p:sp>
      <p:sp>
        <p:nvSpPr>
          <p:cNvPr id="163844" name="Rectangle 11"/>
          <p:cNvSpPr>
            <a:spLocks noChangeArrowheads="1"/>
          </p:cNvSpPr>
          <p:nvPr/>
        </p:nvSpPr>
        <p:spPr bwMode="auto">
          <a:xfrm>
            <a:off x="838200" y="762000"/>
            <a:ext cx="2390775" cy="823913"/>
          </a:xfrm>
          <a:prstGeom prst="rect">
            <a:avLst/>
          </a:prstGeom>
          <a:noFill/>
          <a:ln w="9525">
            <a:noFill/>
            <a:miter lim="800000"/>
            <a:headEnd/>
            <a:tailEnd/>
          </a:ln>
        </p:spPr>
        <p:txBody>
          <a:bodyPr wrap="none" anchor="ctr">
            <a:prstTxWarp prst="textNoShape">
              <a:avLst/>
            </a:prstTxWarp>
            <a:spAutoFit/>
          </a:bodyPr>
          <a:lstStyle/>
          <a:p>
            <a:r>
              <a:rPr lang="en-US" sz="4800" b="1">
                <a:solidFill>
                  <a:srgbClr val="FFFFFF"/>
                </a:solidFill>
                <a:ea typeface="Arial" pitchFamily="84" charset="0"/>
                <a:cs typeface="Arial" pitchFamily="84" charset="0"/>
              </a:rPr>
              <a:t>thanks!</a:t>
            </a:r>
            <a:r>
              <a:rPr lang="en-US" sz="1100"/>
              <a:t> </a:t>
            </a:r>
            <a:endParaRPr lang="en-US" sz="1800"/>
          </a:p>
        </p:txBody>
      </p:sp>
      <p:pic>
        <p:nvPicPr>
          <p:cNvPr id="163845" name="Picture 13" descr="Nicole Pasini"/>
          <p:cNvPicPr>
            <a:picLocks noChangeAspect="1" noChangeArrowheads="1"/>
          </p:cNvPicPr>
          <p:nvPr/>
        </p:nvPicPr>
        <p:blipFill>
          <a:blip r:embed="rId3" cstate="print"/>
          <a:srcRect/>
          <a:stretch>
            <a:fillRect/>
          </a:stretch>
        </p:blipFill>
        <p:spPr bwMode="auto">
          <a:xfrm>
            <a:off x="4086225" y="2057400"/>
            <a:ext cx="3228975" cy="3011488"/>
          </a:xfrm>
          <a:prstGeom prst="rect">
            <a:avLst/>
          </a:prstGeom>
          <a:noFill/>
          <a:ln w="9525">
            <a:noFill/>
            <a:miter lim="800000"/>
            <a:headEnd/>
            <a:tailEnd/>
          </a:ln>
        </p:spPr>
      </p:pic>
      <p:pic>
        <p:nvPicPr>
          <p:cNvPr id="163846" name="Picture 15" descr="Jesse Lanz"/>
          <p:cNvPicPr>
            <a:picLocks noChangeAspect="1" noChangeArrowheads="1"/>
          </p:cNvPicPr>
          <p:nvPr/>
        </p:nvPicPr>
        <p:blipFill>
          <a:blip r:embed="rId4" cstate="print"/>
          <a:srcRect/>
          <a:stretch>
            <a:fillRect/>
          </a:stretch>
        </p:blipFill>
        <p:spPr bwMode="auto">
          <a:xfrm>
            <a:off x="1600200" y="2057400"/>
            <a:ext cx="2898775" cy="2998788"/>
          </a:xfrm>
          <a:prstGeom prst="rect">
            <a:avLst/>
          </a:prstGeom>
          <a:noFill/>
          <a:ln w="9525">
            <a:noFill/>
            <a:miter lim="800000"/>
            <a:headEnd/>
            <a:tailEnd/>
          </a:ln>
        </p:spPr>
      </p:pic>
      <p:sp>
        <p:nvSpPr>
          <p:cNvPr id="163847" name="Rectangle 16"/>
          <p:cNvSpPr>
            <a:spLocks noChangeArrowheads="1"/>
          </p:cNvSpPr>
          <p:nvPr/>
        </p:nvSpPr>
        <p:spPr bwMode="auto">
          <a:xfrm>
            <a:off x="1555750" y="4991100"/>
            <a:ext cx="3930650" cy="1704975"/>
          </a:xfrm>
          <a:prstGeom prst="rect">
            <a:avLst/>
          </a:prstGeom>
          <a:noFill/>
          <a:ln w="9525">
            <a:noFill/>
            <a:miter lim="800000"/>
            <a:headEnd/>
            <a:tailEnd/>
          </a:ln>
        </p:spPr>
        <p:txBody>
          <a:bodyPr anchor="ctr">
            <a:prstTxWarp prst="textNoShape">
              <a:avLst/>
            </a:prstTxWarp>
            <a:spAutoFit/>
          </a:bodyPr>
          <a:lstStyle/>
          <a:p>
            <a:r>
              <a:rPr lang="en-US" sz="1800"/>
              <a:t/>
            </a:r>
            <a:br>
              <a:rPr lang="en-US" sz="1800"/>
            </a:br>
            <a:r>
              <a:rPr lang="en-US" sz="1800" b="1"/>
              <a:t>Jesse Lanz</a:t>
            </a:r>
            <a:endParaRPr lang="en-US" sz="1800"/>
          </a:p>
          <a:p>
            <a:r>
              <a:rPr lang="en-US" sz="1400"/>
              <a:t>Community Library Manager</a:t>
            </a:r>
          </a:p>
          <a:p>
            <a:r>
              <a:rPr lang="en-US" sz="1400"/>
              <a:t>Diamond Bar Library</a:t>
            </a:r>
          </a:p>
          <a:p>
            <a:r>
              <a:rPr lang="en-US" sz="1400"/>
              <a:t>County of Los Angeles Public Library</a:t>
            </a:r>
          </a:p>
          <a:p>
            <a:r>
              <a:rPr lang="en-US" sz="1400"/>
              <a:t>JLanz@library.lacounty.gov </a:t>
            </a:r>
          </a:p>
          <a:p>
            <a:endParaRPr lang="en-US" sz="1400"/>
          </a:p>
        </p:txBody>
      </p:sp>
      <p:sp>
        <p:nvSpPr>
          <p:cNvPr id="163848" name="Rectangle 17"/>
          <p:cNvSpPr>
            <a:spLocks noChangeArrowheads="1"/>
          </p:cNvSpPr>
          <p:nvPr/>
        </p:nvSpPr>
        <p:spPr bwMode="auto">
          <a:xfrm>
            <a:off x="4572000" y="5259388"/>
            <a:ext cx="4114800" cy="1217612"/>
          </a:xfrm>
          <a:prstGeom prst="rect">
            <a:avLst/>
          </a:prstGeom>
          <a:noFill/>
          <a:ln w="9525">
            <a:noFill/>
            <a:miter lim="800000"/>
            <a:headEnd/>
            <a:tailEnd/>
          </a:ln>
        </p:spPr>
        <p:txBody>
          <a:bodyPr>
            <a:prstTxWarp prst="textNoShape">
              <a:avLst/>
            </a:prstTxWarp>
            <a:spAutoFit/>
          </a:bodyPr>
          <a:lstStyle/>
          <a:p>
            <a:r>
              <a:rPr lang="en-US" sz="1800" b="1"/>
              <a:t>Nicole Pasini</a:t>
            </a:r>
            <a:endParaRPr lang="en-US" sz="1800"/>
          </a:p>
          <a:p>
            <a:r>
              <a:rPr lang="en-US" sz="1400"/>
              <a:t>Branch Manager</a:t>
            </a:r>
          </a:p>
          <a:p>
            <a:r>
              <a:rPr lang="en-US" sz="1400"/>
              <a:t>Woodside and Portola Valley Libraries</a:t>
            </a:r>
          </a:p>
          <a:p>
            <a:r>
              <a:rPr lang="en-US" sz="1400"/>
              <a:t>San Mateo County Library</a:t>
            </a:r>
          </a:p>
          <a:p>
            <a:r>
              <a:rPr lang="en-US" sz="1400"/>
              <a:t>pasini@smcl.org</a:t>
            </a:r>
          </a:p>
        </p:txBody>
      </p:sp>
    </p:spTree>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Content Placeholder 2"/>
          <p:cNvSpPr>
            <a:spLocks noGrp="1"/>
          </p:cNvSpPr>
          <p:nvPr>
            <p:ph idx="1"/>
          </p:nvPr>
        </p:nvSpPr>
        <p:spPr>
          <a:xfrm>
            <a:off x="1447800" y="4419600"/>
            <a:ext cx="6324600" cy="1866900"/>
          </a:xfrm>
        </p:spPr>
        <p:txBody>
          <a:bodyPr/>
          <a:lstStyle/>
          <a:p>
            <a:pPr marL="0" indent="0" algn="ctr" eaLnBrk="1" hangingPunct="1">
              <a:buFontTx/>
              <a:buNone/>
            </a:pPr>
            <a:r>
              <a:rPr lang="en-US" sz="1400"/>
              <a:t>Infopeople webinars are supported by the U.S. Institute of Museum and Library Services under the provisions of the Library Services and Technology Act, administered in California by the State Librarian. This material is licensed under a Creative Commons 3.0 Share &amp; Share-Alike license. Use of this material should credit the author and funding source.</a:t>
            </a:r>
          </a:p>
          <a:p>
            <a:pPr marL="0" indent="0" algn="ctr" eaLnBrk="1" hangingPunct="1">
              <a:buFontTx/>
              <a:buNone/>
            </a:pPr>
            <a:endParaRPr lang="en-US" sz="1400"/>
          </a:p>
        </p:txBody>
      </p:sp>
      <p:pic>
        <p:nvPicPr>
          <p:cNvPr id="165890" name="Picture 5" descr="Inofpeople logo.png"/>
          <p:cNvPicPr>
            <a:picLocks noChangeAspect="1"/>
          </p:cNvPicPr>
          <p:nvPr/>
        </p:nvPicPr>
        <p:blipFill>
          <a:blip r:embed="rId2" cstate="print"/>
          <a:srcRect/>
          <a:stretch>
            <a:fillRect/>
          </a:stretch>
        </p:blipFill>
        <p:spPr bwMode="auto">
          <a:xfrm>
            <a:off x="2362200" y="1676400"/>
            <a:ext cx="4978400" cy="216535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hape 91"/>
          <p:cNvSpPr>
            <a:spLocks noGrp="1"/>
          </p:cNvSpPr>
          <p:nvPr>
            <p:ph type="title"/>
          </p:nvPr>
        </p:nvSpPr>
        <p:spPr>
          <a:xfrm>
            <a:off x="457200" y="274638"/>
            <a:ext cx="8229600" cy="1522412"/>
          </a:xfrm>
        </p:spPr>
        <p:txBody>
          <a:bodyPr>
            <a:spAutoFit/>
          </a:bodyPr>
          <a:lstStyle/>
          <a:p>
            <a:pPr eaLnBrk="1" hangingPunct="1"/>
            <a:r>
              <a:rPr lang="en-US">
                <a:solidFill>
                  <a:srgbClr val="FFFFFF"/>
                </a:solidFill>
              </a:rPr>
              <a:t>sections</a:t>
            </a:r>
          </a:p>
        </p:txBody>
      </p:sp>
      <p:sp>
        <p:nvSpPr>
          <p:cNvPr id="30722" name="Shape 92"/>
          <p:cNvSpPr>
            <a:spLocks noGrp="1"/>
          </p:cNvSpPr>
          <p:nvPr>
            <p:ph type="body" idx="1"/>
          </p:nvPr>
        </p:nvSpPr>
        <p:spPr>
          <a:xfrm>
            <a:off x="457200" y="1947863"/>
            <a:ext cx="8229600" cy="4619625"/>
          </a:xfrm>
        </p:spPr>
        <p:txBody>
          <a:bodyPr>
            <a:spAutoFit/>
          </a:bodyPr>
          <a:lstStyle/>
          <a:p>
            <a:pPr marL="457200" indent="-419100" eaLnBrk="1" hangingPunct="1">
              <a:buClr>
                <a:srgbClr val="000000"/>
              </a:buClr>
              <a:buSzPct val="167000"/>
            </a:pPr>
            <a:r>
              <a:rPr lang="en-US"/>
              <a:t>Where Are You Going? Where Have You Been?</a:t>
            </a:r>
          </a:p>
          <a:p>
            <a:pPr marL="457200" indent="-419100" eaLnBrk="1" hangingPunct="1">
              <a:buClr>
                <a:srgbClr val="000000"/>
              </a:buClr>
              <a:buSzPct val="167000"/>
            </a:pPr>
            <a:r>
              <a:rPr lang="en-US"/>
              <a:t>The Civil Service Process</a:t>
            </a:r>
          </a:p>
          <a:p>
            <a:pPr marL="457200" indent="-419100" eaLnBrk="1" hangingPunct="1">
              <a:buClr>
                <a:srgbClr val="000000"/>
              </a:buClr>
              <a:buSzPct val="167000"/>
            </a:pPr>
            <a:r>
              <a:rPr lang="en-US"/>
              <a:t>Pre-Application Work</a:t>
            </a:r>
          </a:p>
          <a:p>
            <a:pPr marL="457200" indent="-419100" eaLnBrk="1" hangingPunct="1">
              <a:buClr>
                <a:srgbClr val="000000"/>
              </a:buClr>
              <a:buSzPct val="167000"/>
            </a:pPr>
            <a:r>
              <a:rPr lang="en-US"/>
              <a:t>Resumes and Applications</a:t>
            </a:r>
          </a:p>
          <a:p>
            <a:pPr marL="457200" indent="-419100" eaLnBrk="1" hangingPunct="1">
              <a:buClr>
                <a:srgbClr val="000000"/>
              </a:buClr>
              <a:buSzPct val="167000"/>
            </a:pPr>
            <a:r>
              <a:rPr lang="en-US"/>
              <a:t>Interviews</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http://farm4.staticflickr.com/3007/3028620509_efe2edabc2_o.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2770" name="Shape 97"/>
          <p:cNvSpPr txBox="1">
            <a:spLocks noChangeArrowheads="1"/>
          </p:cNvSpPr>
          <p:nvPr/>
        </p:nvSpPr>
        <p:spPr bwMode="auto">
          <a:xfrm>
            <a:off x="850900" y="271463"/>
            <a:ext cx="7442200" cy="6001613"/>
          </a:xfrm>
          <a:prstGeom prst="rect">
            <a:avLst/>
          </a:prstGeom>
          <a:noFill/>
          <a:ln w="9525">
            <a:noFill/>
            <a:miter lim="800000"/>
            <a:headEnd/>
            <a:tailEnd/>
          </a:ln>
        </p:spPr>
        <p:txBody>
          <a:bodyPr lIns="91425" tIns="91425" rIns="91425" bIns="91425">
            <a:prstTxWarp prst="textNoShape">
              <a:avLst/>
            </a:prstTxWarp>
            <a:spAutoFit/>
          </a:bodyPr>
          <a:lstStyle/>
          <a:p>
            <a:pPr algn="ctr"/>
            <a:r>
              <a:rPr lang="en-US" sz="4800" b="1" dirty="0" smtClean="0"/>
              <a:t>Where </a:t>
            </a:r>
            <a:r>
              <a:rPr lang="en-US" sz="4800" b="1" dirty="0"/>
              <a:t>are you going?</a:t>
            </a:r>
          </a:p>
          <a:p>
            <a:pPr algn="ctr"/>
            <a:endParaRPr lang="en-US" sz="4800" b="1" dirty="0" smtClean="0"/>
          </a:p>
          <a:p>
            <a:pPr algn="ctr"/>
            <a:endParaRPr lang="en-US" sz="4800" b="1" dirty="0"/>
          </a:p>
          <a:p>
            <a:pPr algn="ctr"/>
            <a:endParaRPr lang="en-US" sz="4800" b="1" dirty="0"/>
          </a:p>
          <a:p>
            <a:pPr algn="ctr"/>
            <a:endParaRPr lang="en-US" sz="4800" b="1" dirty="0"/>
          </a:p>
          <a:p>
            <a:endParaRPr lang="en-US" sz="1800" b="1" dirty="0"/>
          </a:p>
          <a:p>
            <a:endParaRPr lang="en-US" sz="1800" b="1" dirty="0"/>
          </a:p>
          <a:p>
            <a:endParaRPr lang="en-US" sz="1800" b="1" dirty="0"/>
          </a:p>
          <a:p>
            <a:endParaRPr lang="en-US" sz="1800" b="1" dirty="0"/>
          </a:p>
          <a:p>
            <a:endParaRPr lang="en-US" sz="1800" b="1" dirty="0"/>
          </a:p>
          <a:p>
            <a:pPr algn="ctr"/>
            <a:r>
              <a:rPr lang="en-US" sz="4800" b="1" dirty="0"/>
              <a:t>Where have you been?</a:t>
            </a:r>
          </a:p>
        </p:txBody>
      </p:sp>
      <p:sp>
        <p:nvSpPr>
          <p:cNvPr id="32771" name="Shape 98"/>
          <p:cNvSpPr txBox="1">
            <a:spLocks noChangeArrowheads="1"/>
          </p:cNvSpPr>
          <p:nvPr/>
        </p:nvSpPr>
        <p:spPr bwMode="auto">
          <a:xfrm>
            <a:off x="76200" y="6594475"/>
            <a:ext cx="3644900" cy="325438"/>
          </a:xfrm>
          <a:prstGeom prst="rect">
            <a:avLst/>
          </a:prstGeom>
          <a:noFill/>
          <a:ln w="9525">
            <a:noFill/>
            <a:miter lim="800000"/>
            <a:headEnd/>
            <a:tailEnd/>
          </a:ln>
        </p:spPr>
        <p:txBody>
          <a:bodyPr lIns="91425" tIns="91425" rIns="91425" bIns="91425" anchor="ctr">
            <a:prstTxWarp prst="textNoShape">
              <a:avLst/>
            </a:prstTxWarp>
            <a:spAutoFit/>
          </a:bodyPr>
          <a:lstStyle/>
          <a:p>
            <a:pPr>
              <a:lnSpc>
                <a:spcPct val="115000"/>
              </a:lnSpc>
            </a:pPr>
            <a:r>
              <a:rPr lang="en-US" sz="800"/>
              <a:t>source: </a:t>
            </a:r>
            <a:r>
              <a:rPr lang="en-US" sz="800" u="sng">
                <a:solidFill>
                  <a:schemeClr val="hlink"/>
                </a:solidFill>
                <a:hlinkClick r:id="rId4"/>
              </a:rPr>
              <a:t>http://www.flickr.com/photos/zabdiel/3028620509</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2482</TotalTime>
  <Words>10791</Words>
  <Application>Microsoft Macintosh PowerPoint</Application>
  <PresentationFormat>On-screen Show (4:3)</PresentationFormat>
  <Paragraphs>763</Paragraphs>
  <Slides>74</Slides>
  <Notes>73</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Default Design</vt:lpstr>
      <vt:lpstr> Hack Your Career: Dream Job FTW!</vt:lpstr>
      <vt:lpstr>PowerPoint Presentation</vt:lpstr>
      <vt:lpstr>PowerPoint Presentation</vt:lpstr>
      <vt:lpstr>PowerPoint Presentation</vt:lpstr>
      <vt:lpstr>PowerPoint Presentation</vt:lpstr>
      <vt:lpstr>PowerPoint Presentation</vt:lpstr>
      <vt:lpstr>objectives</vt:lpstr>
      <vt:lpstr>sections</vt:lpstr>
      <vt:lpstr>PowerPoint Presentation</vt:lpstr>
      <vt:lpstr>PowerPoint Presentation</vt:lpstr>
      <vt:lpstr>to prepare  for what's next?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Ask a Mentor for Help!</vt:lpstr>
      <vt:lpstr>The Civil Service Process</vt:lpstr>
      <vt:lpstr>Major Differences</vt:lpstr>
      <vt:lpstr>understanding the process</vt:lpstr>
      <vt:lpstr>PowerPoint Presentation</vt:lpstr>
      <vt:lpstr>PowerPoint Presentation</vt:lpstr>
      <vt:lpstr>PowerPoint Presentation</vt:lpstr>
      <vt:lpstr>PowerPoint Presentation</vt:lpstr>
      <vt:lpstr>Analyze This </vt:lpstr>
      <vt:lpstr>PowerPoint Presentation</vt:lpstr>
      <vt:lpstr>PowerPoint Presentation</vt:lpstr>
      <vt:lpstr>PowerPoint Presentation</vt:lpstr>
      <vt:lpstr>PowerPoint Presentation</vt:lpstr>
      <vt:lpstr>PowerPoint Presentation</vt:lpstr>
      <vt:lpstr>Research the Library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Hahn Intl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Emily's Box</dc:creator>
  <cp:lastModifiedBy>Charles OShea</cp:lastModifiedBy>
  <cp:revision>72</cp:revision>
  <cp:lastPrinted>2012-07-17T18:47:51Z</cp:lastPrinted>
  <dcterms:created xsi:type="dcterms:W3CDTF">2012-06-24T20:38:35Z</dcterms:created>
  <dcterms:modified xsi:type="dcterms:W3CDTF">2012-07-18T16:15:48Z</dcterms:modified>
</cp:coreProperties>
</file>