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56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3E983-7E42-4B9D-90DF-1F94E24BE79C}" type="datetimeFigureOut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B3B1-3CD8-4667-98EF-EA116D2745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B3B1-3CD8-4667-98EF-EA116D2745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4F07D-8F1E-45FD-9152-16EA9B507C4E}" type="slidenum">
              <a:rPr lang="en-US" smtClean="0"/>
              <a:pPr/>
              <a:t>36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79F24B-2625-4A02-8572-EF0212920CE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77C806-F110-482F-AB7C-5D5CD21F2FF2}" type="slidenum">
              <a:rPr lang="en-US" smtClean="0"/>
              <a:pPr/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379"/>
            <a:fld id="{61F563D7-2FF6-45A8-A94E-B03929FAF5CE}" type="slidenum">
              <a:rPr lang="en-US" smtClean="0"/>
              <a:pPr defTabSz="928379"/>
              <a:t>19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379"/>
            <a:fld id="{93D6C619-2106-4F05-81BD-53E618D73643}" type="slidenum">
              <a:rPr lang="en-US" smtClean="0"/>
              <a:pPr defTabSz="928379"/>
              <a:t>21</a:t>
            </a:fld>
            <a:endParaRPr lang="en-US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B3B1-3CD8-4667-98EF-EA116D2745E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475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3" name="Notes Placeholder 3"/>
          <p:cNvSpPr>
            <a:spLocks noGrp="1"/>
          </p:cNvSpPr>
          <p:nvPr/>
        </p:nvSpPr>
        <p:spPr bwMode="auto">
          <a:xfrm>
            <a:off x="913059" y="4347456"/>
            <a:ext cx="5031887" cy="412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6" tIns="45694" rIns="91386" bIns="45694"/>
          <a:lstStyle/>
          <a:p>
            <a:pPr eaLnBrk="0" hangingPunct="0">
              <a:spcBef>
                <a:spcPct val="30000"/>
              </a:spcBef>
            </a:pPr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24B330-5C98-4208-9740-9F143D683F0D}" type="slidenum">
              <a:rPr lang="en-US" smtClean="0"/>
              <a:pPr/>
              <a:t>34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D924-DA83-4E7D-9AA9-C7A04B6D54E0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EA81-FE12-4275-8D49-055ABFDE1FD6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6D378-4E81-43A4-BA75-EE969D8B479A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ADAC-9F6E-49B9-8296-DA07FB911825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4EDC0-F401-4FFB-8EBD-E8DDDE000ABD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F678-FDCB-4F2E-9902-ECC898E7CA80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07A1-0EE4-4724-A780-D3D476532108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C0E-BD15-4110-BB71-0A5742E39699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6443-86BD-4A61-8596-ADA694539D05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C6AA-EE13-453E-9B9C-9B2F1D597646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C0689-DB1D-4831-89A7-5D75DE3249D1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76942C32-CDF3-4987-BBB5-FFB6DCB3E231}" type="datetime1">
              <a:rPr lang="en-US" smtClean="0"/>
              <a:pPr/>
              <a:t>7/24/2012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"/>
              </a:defRPr>
            </a:lvl1pPr>
          </a:lstStyle>
          <a:p>
            <a:fld id="{8C6B5B77-4519-43AE-B0BC-D3C0E1CB26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P_Band_blue.jpg"/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5417575"/>
            <a:ext cx="9153144" cy="14516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C569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inda.clark@census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susgov_slider_randomsamp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62" y="871068"/>
            <a:ext cx="2895600" cy="2076450"/>
          </a:xfrm>
          <a:prstGeom prst="rect">
            <a:avLst/>
          </a:prstGeom>
        </p:spPr>
      </p:pic>
      <p:pic>
        <p:nvPicPr>
          <p:cNvPr id="3" name="Picture 2" descr="govslider_new_homep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376487"/>
            <a:ext cx="2895600" cy="2105025"/>
          </a:xfrm>
          <a:prstGeom prst="rect">
            <a:avLst/>
          </a:prstGeom>
        </p:spPr>
      </p:pic>
      <p:pic>
        <p:nvPicPr>
          <p:cNvPr id="4" name="Picture 3" descr="censusgov_slider_socialmed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521" y="3443287"/>
            <a:ext cx="2895600" cy="2076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183" y="3443287"/>
            <a:ext cx="269168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U.S. Census Bureau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census.gov</a:t>
            </a:r>
            <a:endParaRPr lang="en-US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4873" y="871068"/>
            <a:ext cx="5015248" cy="89255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Census Data Immersion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itchFamily="34" charset="0"/>
              </a:rPr>
              <a:t>From A Novice to A Skilled Data Miner</a:t>
            </a:r>
            <a:endParaRPr lang="en-US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367" y="4881093"/>
            <a:ext cx="3683357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Infopeople Webinar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August 7, 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599" y="6413020"/>
            <a:ext cx="520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04038"/>
            <a:ext cx="9144000" cy="509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282226" y="2820473"/>
            <a:ext cx="457200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Make selection from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alphabetical listing of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geographies for the state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1854558" y="3554569"/>
            <a:ext cx="2427668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>Refining Your Search</a:t>
            </a:r>
            <a:endParaRPr lang="en-US" sz="4000" dirty="0">
              <a:solidFill>
                <a:srgbClr val="1C5696"/>
              </a:solidFill>
              <a:latin typeface="Arial Rounded MT Bold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717"/>
            <a:ext cx="9144000" cy="504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09881" y="600552"/>
            <a:ext cx="3876541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Displays selected city (or other selected geography) on top of page and retains the selected state at the bottom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65927" y="1800881"/>
            <a:ext cx="1506828" cy="555953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665927" y="5756855"/>
            <a:ext cx="914400" cy="486917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>
            <a:endCxn id="4" idx="7"/>
          </p:cNvCxnSpPr>
          <p:nvPr/>
        </p:nvCxnSpPr>
        <p:spPr>
          <a:xfrm rot="10800000" flipV="1">
            <a:off x="3952085" y="965914"/>
            <a:ext cx="1057796" cy="9163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5" idx="0"/>
          </p:cNvCxnSpPr>
          <p:nvPr/>
        </p:nvCxnSpPr>
        <p:spPr>
          <a:xfrm rot="5400000">
            <a:off x="2088517" y="2835491"/>
            <a:ext cx="3955974" cy="18867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>
            <a:off x="-1111931" y="1843769"/>
            <a:ext cx="3138263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10626" y="1712026"/>
            <a:ext cx="3387144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6699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“Megafooter”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Links to program pages and special interest pages</a:t>
            </a:r>
            <a:endParaRPr lang="en-US" dirty="0">
              <a:solidFill>
                <a:srgbClr val="006699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222261" y="3101006"/>
            <a:ext cx="932888" cy="15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34862" y="5795493"/>
            <a:ext cx="875764" cy="2318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55324" y="4121239"/>
            <a:ext cx="1326524" cy="2318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V="1">
            <a:off x="4481848" y="4829577"/>
            <a:ext cx="618186" cy="30329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2547938" cy="3305175"/>
          </a:xfrm>
          <a:prstGeom prst="rect">
            <a:avLst/>
          </a:prstGeom>
          <a:noFill/>
          <a:ln w="9525">
            <a:solidFill>
              <a:srgbClr val="5891D6"/>
            </a:solidFill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4521200" cy="1314450"/>
          </a:xfrm>
          <a:prstGeom prst="rect">
            <a:avLst/>
          </a:prstGeom>
          <a:noFill/>
          <a:ln w="9525">
            <a:solidFill>
              <a:srgbClr val="5891D6"/>
            </a:solidFill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29250"/>
            <a:ext cx="2959100" cy="1428750"/>
          </a:xfrm>
          <a:prstGeom prst="rect">
            <a:avLst/>
          </a:prstGeom>
          <a:noFill/>
          <a:ln w="9525">
            <a:solidFill>
              <a:srgbClr val="5891D6"/>
            </a:solidFill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9100" y="152400"/>
            <a:ext cx="5727700" cy="2185988"/>
          </a:xfrm>
          <a:prstGeom prst="rect">
            <a:avLst/>
          </a:prstGeom>
          <a:noFill/>
          <a:ln w="9525">
            <a:solidFill>
              <a:srgbClr val="5891D6"/>
            </a:solidFill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3825" y="2505075"/>
            <a:ext cx="4248150" cy="923925"/>
          </a:xfrm>
          <a:prstGeom prst="rect">
            <a:avLst/>
          </a:prstGeom>
          <a:noFill/>
          <a:ln w="9525">
            <a:solidFill>
              <a:srgbClr val="5891D6"/>
            </a:solidFill>
            <a:miter lim="800000"/>
            <a:headEnd/>
            <a:tailEnd/>
          </a:ln>
        </p:spPr>
      </p:pic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4737100" y="3733800"/>
            <a:ext cx="4152900" cy="2062163"/>
          </a:xfrm>
          <a:prstGeom prst="rect">
            <a:avLst/>
          </a:prstGeom>
          <a:solidFill>
            <a:schemeClr val="bg1"/>
          </a:solidFill>
          <a:ln w="28575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itchFamily="34" charset="0"/>
              </a:rPr>
              <a:t>Publications: </a:t>
            </a:r>
          </a:p>
          <a:p>
            <a:pPr algn="ctr"/>
            <a:r>
              <a:rPr lang="en-US" sz="3200" dirty="0">
                <a:solidFill>
                  <a:srgbClr val="1C5696"/>
                </a:solidFill>
                <a:latin typeface="Arial Rounded MT Bold" pitchFamily="34" charset="0"/>
              </a:rPr>
              <a:t>Drill down to access census tables back to 1790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-288131" y="2953544"/>
            <a:ext cx="156368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3713" y="2171700"/>
            <a:ext cx="407987" cy="1588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454400" y="2720975"/>
            <a:ext cx="479425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1817687" y="4141788"/>
            <a:ext cx="3273425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174625" y="4875213"/>
            <a:ext cx="163513" cy="158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959100" y="5776913"/>
            <a:ext cx="495300" cy="158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-101600" y="5151438"/>
            <a:ext cx="554037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298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983553"/>
            <a:ext cx="9144000" cy="388588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558344" y="566670"/>
            <a:ext cx="1171977" cy="36060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00034" y="2704563"/>
            <a:ext cx="1584101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613921" y="1871703"/>
            <a:ext cx="2056274" cy="16743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2537139" y="307501"/>
            <a:ext cx="3812147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577345" y="3684945"/>
            <a:ext cx="2213579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Poverty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0"/>
            <a:ext cx="92456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0" y="2870200"/>
            <a:ext cx="1270000" cy="4318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3200" y="2870200"/>
            <a:ext cx="1270000" cy="2794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3200" y="3302000"/>
            <a:ext cx="1270000" cy="2921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6203950" y="4584700"/>
            <a:ext cx="2924903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66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6699"/>
                </a:solidFill>
                <a:latin typeface="Arial Rounded MT Bold" pitchFamily="34" charset="0"/>
              </a:rPr>
              <a:t>SAIPE provides poverty </a:t>
            </a:r>
          </a:p>
          <a:p>
            <a:pPr algn="ctr"/>
            <a:r>
              <a:rPr lang="en-US" dirty="0">
                <a:solidFill>
                  <a:srgbClr val="006699"/>
                </a:solidFill>
                <a:latin typeface="Arial Rounded MT Bold" pitchFamily="34" charset="0"/>
              </a:rPr>
              <a:t>estimates of children by </a:t>
            </a:r>
          </a:p>
          <a:p>
            <a:pPr algn="ctr"/>
            <a:r>
              <a:rPr lang="en-US" dirty="0">
                <a:solidFill>
                  <a:srgbClr val="006699"/>
                </a:solidFill>
                <a:latin typeface="Arial Rounded MT Bold" pitchFamily="34" charset="0"/>
              </a:rPr>
              <a:t>school district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6445250" y="3409950"/>
            <a:ext cx="1282700" cy="1066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2125663" y="1143000"/>
            <a:ext cx="3236912" cy="9239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What is “poverty?”</a:t>
            </a:r>
          </a:p>
          <a:p>
            <a:r>
              <a:rPr lang="en-US" dirty="0">
                <a:latin typeface="Arial Rounded MT Bold" pitchFamily="34" charset="0"/>
              </a:rPr>
              <a:t>How is it measured?</a:t>
            </a:r>
          </a:p>
          <a:p>
            <a:r>
              <a:rPr lang="en-US" dirty="0">
                <a:latin typeface="Arial Rounded MT Bold" pitchFamily="34" charset="0"/>
              </a:rPr>
              <a:t>Which survey should I use?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1214438" y="2066925"/>
            <a:ext cx="1189037" cy="8032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1320800" y="2219325"/>
            <a:ext cx="1235075" cy="9302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73487"/>
            <a:ext cx="9144000" cy="201935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itchFamily="34" charset="0"/>
              </a:rPr>
              <a:t>American FactFinder </a:t>
            </a:r>
            <a:r>
              <a:rPr lang="en-US" sz="2800" dirty="0" smtClean="0">
                <a:solidFill>
                  <a:srgbClr val="1C5696"/>
                </a:solidFill>
                <a:latin typeface="Arial Rounded MT Bold" pitchFamily="34" charset="0"/>
              </a:rPr>
              <a:t/>
            </a:r>
            <a:br>
              <a:rPr lang="en-US" sz="2800" dirty="0" smtClean="0">
                <a:solidFill>
                  <a:srgbClr val="1C5696"/>
                </a:solidFill>
                <a:latin typeface="Arial Rounded MT Bold" pitchFamily="34" charset="0"/>
              </a:rPr>
            </a:br>
            <a:r>
              <a:rPr lang="en-US" sz="3100" dirty="0" smtClean="0">
                <a:solidFill>
                  <a:srgbClr val="0070C0"/>
                </a:solidFill>
                <a:latin typeface="Arial Rounded MT Bold" pitchFamily="34" charset="0"/>
              </a:rPr>
              <a:t>Three Simple Things You Need to Know</a:t>
            </a:r>
            <a:br>
              <a:rPr lang="en-US" sz="3100" dirty="0" smtClean="0">
                <a:solidFill>
                  <a:srgbClr val="0070C0"/>
                </a:solidFill>
                <a:latin typeface="Arial Rounded MT Bold" pitchFamily="34" charset="0"/>
              </a:rPr>
            </a:br>
            <a:r>
              <a:rPr lang="en-US" sz="3100" dirty="0" smtClean="0">
                <a:solidFill>
                  <a:srgbClr val="0070C0"/>
                </a:solidFill>
                <a:latin typeface="Arial Rounded MT Bold" pitchFamily="34" charset="0"/>
              </a:rPr>
              <a:t>Before Embarking on Your Search</a:t>
            </a:r>
            <a:endParaRPr lang="en-US" sz="31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0393" y="2884868"/>
            <a:ext cx="68804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is Census geography?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What’s the difference between race and ethnicity?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Which demographic program should I use?</a:t>
            </a:r>
            <a:r>
              <a:rPr lang="en-US" sz="24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4805"/>
            <a:ext cx="9144000" cy="556319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0" y="0"/>
            <a:ext cx="9144000" cy="1218903"/>
          </a:xfrm>
          <a:prstGeom prst="rect">
            <a:avLst/>
          </a:prstGeom>
          <a:solidFill>
            <a:schemeClr val="bg1"/>
          </a:solidFill>
          <a:ln w="28575">
            <a:solidFill>
              <a:srgbClr val="00CC00"/>
            </a:solidFill>
          </a:ln>
        </p:spPr>
        <p:txBody>
          <a:bodyPr lIns="91432" tIns="45716" rIns="91432" bIns="45716" anchor="ctr"/>
          <a:lstStyle/>
          <a:p>
            <a:pPr algn="ctr">
              <a:spcBef>
                <a:spcPts val="7199"/>
              </a:spcBef>
              <a:defRPr/>
            </a:pPr>
            <a:r>
              <a:rPr lang="en-US" sz="3600" dirty="0">
                <a:solidFill>
                  <a:srgbClr val="00B050"/>
                </a:solidFill>
                <a:latin typeface="Arial Rounded MT Bold" pitchFamily="34" charset="0"/>
                <a:ea typeface="+mj-ea"/>
                <a:cs typeface="+mj-cs"/>
              </a:rPr>
              <a:t>Census Geography Hierarchy</a:t>
            </a:r>
          </a:p>
          <a:p>
            <a:pPr algn="ctr">
              <a:defRPr/>
            </a:pPr>
            <a:r>
              <a:rPr lang="en-US" sz="2000" dirty="0">
                <a:solidFill>
                  <a:srgbClr val="00B050"/>
                </a:solidFill>
                <a:latin typeface="Arial Rounded MT Bold" pitchFamily="34" charset="0"/>
              </a:rPr>
              <a:t>(with 2010 Statistical Area Criteria)              </a:t>
            </a:r>
          </a:p>
          <a:p>
            <a:pPr algn="ctr">
              <a:defRPr/>
            </a:pPr>
            <a:r>
              <a:rPr lang="en-US" sz="900" b="1" i="1" dirty="0">
                <a:latin typeface="Times New Roman" pitchFamily="18" charset="0"/>
                <a:cs typeface="Times New Roman" pitchFamily="18" charset="0"/>
              </a:rPr>
              <a:t>Revised 05-13-12</a:t>
            </a:r>
            <a:endParaRPr lang="en-US" sz="2000" dirty="0">
              <a:solidFill>
                <a:srgbClr val="00B050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5152572" y="6000750"/>
            <a:ext cx="3820584" cy="507823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300" dirty="0">
                <a:cs typeface="Arial" charset="0"/>
              </a:rPr>
              <a:t>  1,200 to 8,000 population (optimum 4,000)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cs typeface="Arial" charset="0"/>
              </a:rPr>
              <a:t>  480 to 3,200 housing units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45143" y="5000625"/>
            <a:ext cx="2361595" cy="49243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en-US" sz="1300" dirty="0">
                <a:cs typeface="Arial" charset="0"/>
              </a:rPr>
              <a:t>600 to 3,000 population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cs typeface="Arial" charset="0"/>
              </a:rPr>
              <a:t>  240 to 1,200 housing units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653143" y="1428750"/>
            <a:ext cx="1905000" cy="491133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ctr"/>
            <a:r>
              <a:rPr lang="en-US" sz="1300" dirty="0">
                <a:cs typeface="Arial" charset="0"/>
              </a:rPr>
              <a:t>Central axis describes a nesting relationship 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055" name="TextBox 22"/>
          <p:cNvSpPr txBox="1">
            <a:spLocks noChangeArrowheads="1"/>
          </p:cNvSpPr>
          <p:nvPr/>
        </p:nvSpPr>
        <p:spPr bwMode="auto">
          <a:xfrm>
            <a:off x="5733143" y="4786313"/>
            <a:ext cx="3265714" cy="1123376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300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en-US" sz="1300" dirty="0">
                <a:cs typeface="Arial" charset="0"/>
              </a:rPr>
              <a:t>Cities and towns -- incorporated  </a:t>
            </a:r>
          </a:p>
          <a:p>
            <a:pPr>
              <a:buFont typeface="Arial" charset="0"/>
              <a:buChar char="•"/>
            </a:pPr>
            <a:r>
              <a:rPr lang="en-US" sz="1300" dirty="0">
                <a:cs typeface="Arial" charset="0"/>
              </a:rPr>
              <a:t>  Census Designated Places  (CDPs):</a:t>
            </a:r>
          </a:p>
          <a:p>
            <a:r>
              <a:rPr lang="en-US" sz="1300" dirty="0">
                <a:cs typeface="Arial" charset="0"/>
              </a:rPr>
              <a:t>    - - Unincorporated; no size threshold</a:t>
            </a:r>
          </a:p>
          <a:p>
            <a:r>
              <a:rPr lang="en-US" sz="1300" dirty="0">
                <a:cs typeface="Arial" charset="0"/>
              </a:rPr>
              <a:t>    - - Separate and distinct from city/town</a:t>
            </a:r>
          </a:p>
          <a:p>
            <a:r>
              <a:rPr lang="en-US" sz="1300" dirty="0">
                <a:cs typeface="Arial" charset="0"/>
              </a:rPr>
              <a:t>    - - Redefined each census</a:t>
            </a:r>
          </a:p>
        </p:txBody>
      </p:sp>
      <p:sp>
        <p:nvSpPr>
          <p:cNvPr id="2056" name="TextBox 16"/>
          <p:cNvSpPr txBox="1">
            <a:spLocks noChangeArrowheads="1"/>
          </p:cNvSpPr>
          <p:nvPr/>
        </p:nvSpPr>
        <p:spPr bwMode="auto">
          <a:xfrm>
            <a:off x="152703" y="5866805"/>
            <a:ext cx="3048000" cy="89254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ctr"/>
            <a:r>
              <a:rPr lang="en-US" sz="1300" dirty="0"/>
              <a:t>Blocks are </a:t>
            </a:r>
            <a:r>
              <a:rPr lang="en-US" sz="1300" u="sng" dirty="0"/>
              <a:t>not</a:t>
            </a:r>
            <a:r>
              <a:rPr lang="en-US" sz="1300" dirty="0"/>
              <a:t> defined by population</a:t>
            </a:r>
          </a:p>
          <a:p>
            <a:pPr algn="ctr"/>
            <a:r>
              <a:rPr lang="en-US" sz="1300" dirty="0"/>
              <a:t>and are the smallest geographic level at which data are ever released  (Decennial Census, not the ACS)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52572" y="4786313"/>
            <a:ext cx="580571" cy="2857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4572" y="5357812"/>
            <a:ext cx="1233714" cy="64293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2540000" y="5286375"/>
            <a:ext cx="1524000" cy="71437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193143" y="6143625"/>
            <a:ext cx="845155" cy="48518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054" idx="3"/>
          </p:cNvCxnSpPr>
          <p:nvPr/>
        </p:nvCxnSpPr>
        <p:spPr>
          <a:xfrm>
            <a:off x="2558143" y="1674317"/>
            <a:ext cx="1599595" cy="44053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791200" y="533400"/>
            <a:ext cx="3124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1C5696"/>
                </a:solidFill>
                <a:latin typeface="Arial Rounded MT Bold" pitchFamily="34" charset="0"/>
                <a:cs typeface="Arial" pitchFamily="34" charset="0"/>
              </a:rPr>
              <a:t>2010 Census Ethnicity Question</a:t>
            </a:r>
          </a:p>
          <a:p>
            <a:pPr>
              <a:defRPr/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11163"/>
            <a:ext cx="5183188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873500"/>
            <a:ext cx="3149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600" dirty="0">
                <a:solidFill>
                  <a:srgbClr val="1C5696"/>
                </a:solidFill>
                <a:latin typeface="Arial Rounded MT Bold" pitchFamily="34" charset="0"/>
                <a:cs typeface="Arial" pitchFamily="34" charset="0"/>
              </a:rPr>
              <a:t>2010 Census Race </a:t>
            </a:r>
            <a:endParaRPr lang="en-US" sz="3600" dirty="0" smtClean="0">
              <a:solidFill>
                <a:srgbClr val="1C5696"/>
              </a:solidFill>
              <a:latin typeface="Arial Rounded MT Bold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3600" dirty="0" smtClean="0">
                <a:solidFill>
                  <a:srgbClr val="1C5696"/>
                </a:solidFill>
                <a:latin typeface="Arial Rounded MT Bold" pitchFamily="34" charset="0"/>
                <a:cs typeface="Arial" pitchFamily="34" charset="0"/>
              </a:rPr>
              <a:t>Question</a:t>
            </a:r>
            <a:endParaRPr lang="en-US" sz="3600" dirty="0">
              <a:solidFill>
                <a:srgbClr val="1C5696"/>
              </a:solidFill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4275" y="3124200"/>
            <a:ext cx="46577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411163"/>
            <a:ext cx="5183188" cy="38732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183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100" dirty="0" smtClean="0">
                <a:solidFill>
                  <a:srgbClr val="C00000"/>
                </a:solidFill>
                <a:latin typeface="Arial Rounded MT Bold" pitchFamily="34" charset="0"/>
              </a:rPr>
              <a:t>2010 Census </a:t>
            </a: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/>
            </a:r>
            <a:b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</a:b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Questionnaire Topics</a:t>
            </a:r>
          </a:p>
        </p:txBody>
      </p:sp>
      <p:sp>
        <p:nvSpPr>
          <p:cNvPr id="1024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017431" y="2240924"/>
            <a:ext cx="2819400" cy="3076976"/>
          </a:xfrm>
        </p:spPr>
        <p:txBody>
          <a:bodyPr>
            <a:normAutofit fontScale="70000" lnSpcReduction="20000"/>
          </a:bodyPr>
          <a:lstStyle/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3700" dirty="0" smtClean="0">
                <a:solidFill>
                  <a:srgbClr val="1C5696"/>
                </a:solidFill>
                <a:latin typeface="Arial Rounded MT Bold" pitchFamily="34" charset="0"/>
              </a:rPr>
              <a:t>(Name)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3700" dirty="0" smtClean="0">
                <a:solidFill>
                  <a:srgbClr val="1C5696"/>
                </a:solidFill>
                <a:latin typeface="Arial Rounded MT Bold" pitchFamily="34" charset="0"/>
              </a:rPr>
              <a:t>Sex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3700" dirty="0" smtClean="0">
                <a:solidFill>
                  <a:srgbClr val="1C5696"/>
                </a:solidFill>
                <a:latin typeface="Arial Rounded MT Bold" pitchFamily="34" charset="0"/>
              </a:rPr>
              <a:t>Age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3700" dirty="0" smtClean="0">
                <a:solidFill>
                  <a:srgbClr val="1C5696"/>
                </a:solidFill>
                <a:latin typeface="Arial Rounded MT Bold" pitchFamily="34" charset="0"/>
              </a:rPr>
              <a:t>Date of birth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3700" dirty="0" smtClean="0">
                <a:solidFill>
                  <a:srgbClr val="1C5696"/>
                </a:solidFill>
                <a:latin typeface="Arial Rounded MT Bold" pitchFamily="34" charset="0"/>
              </a:rPr>
              <a:t>Ethnicity</a:t>
            </a:r>
          </a:p>
          <a:p>
            <a:pPr marL="236538" indent="-236538" eaLnBrk="1" hangingPunct="1"/>
            <a:endParaRPr lang="en-US" dirty="0" smtClean="0"/>
          </a:p>
        </p:txBody>
      </p:sp>
      <p:sp>
        <p:nvSpPr>
          <p:cNvPr id="1024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2240923"/>
            <a:ext cx="4343400" cy="3076977"/>
          </a:xfrm>
        </p:spPr>
        <p:txBody>
          <a:bodyPr>
            <a:normAutofit fontScale="92500" lnSpcReduction="20000"/>
          </a:bodyPr>
          <a:lstStyle/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Race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Relationship of people    within household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Rent / own house (tenure)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(Coverage questions)</a:t>
            </a:r>
          </a:p>
          <a:p>
            <a:pPr marL="236538" indent="-236538" eaLnBrk="1" hangingPunct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</a:pPr>
            <a:endParaRPr lang="en-US" dirty="0" smtClean="0"/>
          </a:p>
          <a:p>
            <a:pPr marL="236538" indent="-236538" eaLnBrk="1" hangingPunct="1">
              <a:buClr>
                <a:srgbClr val="99CCFF"/>
              </a:buClr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80304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 Rounded MT Bold" pitchFamily="34" charset="0"/>
              </a:rPr>
              <a:t>Content</a:t>
            </a:r>
            <a:endParaRPr lang="en-US" sz="40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0006" y="962696"/>
            <a:ext cx="7836794" cy="521335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Homepage</a:t>
            </a:r>
          </a:p>
          <a:p>
            <a:pPr lvl="1"/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Shortcuts to data</a:t>
            </a:r>
          </a:p>
          <a:p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American FactFinder: data access tool</a:t>
            </a:r>
          </a:p>
          <a:p>
            <a:pPr lvl="1"/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Demographic programs: what you need to know 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2010 Census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Population Estimates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American Community Survey (ACS) </a:t>
            </a:r>
          </a:p>
          <a:p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Support</a:t>
            </a:r>
          </a:p>
          <a:p>
            <a:pPr lvl="1"/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Census website</a:t>
            </a:r>
          </a:p>
          <a:p>
            <a:pPr lvl="1"/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External resources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9195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itchFamily="34" charset="0"/>
              </a:rPr>
              <a:t>2010 Census </a:t>
            </a:r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/>
            </a:r>
            <a:b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</a:br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>Data Release Schedule</a:t>
            </a:r>
            <a:endParaRPr lang="en-US" sz="4000" dirty="0"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1958"/>
            <a:ext cx="9144000" cy="456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5330"/>
            <a:ext cx="91440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Population Estimates</a:t>
            </a:r>
            <a:r>
              <a:rPr lang="en-US" sz="4900" dirty="0" smtClean="0">
                <a:solidFill>
                  <a:srgbClr val="006699"/>
                </a:solidFill>
                <a:latin typeface="Arial Rounded MT Bold" pitchFamily="34" charset="0"/>
              </a:rPr>
              <a:t/>
            </a:r>
            <a:br>
              <a:rPr lang="en-US" sz="4900" dirty="0" smtClean="0">
                <a:solidFill>
                  <a:srgbClr val="006699"/>
                </a:solidFill>
                <a:latin typeface="Arial Rounded MT Bold" pitchFamily="34" charset="0"/>
              </a:rPr>
            </a:br>
            <a:r>
              <a:rPr lang="en-US" sz="4400" dirty="0" smtClean="0">
                <a:solidFill>
                  <a:srgbClr val="006699"/>
                </a:solidFill>
                <a:latin typeface="Arial Rounded MT Bold" pitchFamily="34" charset="0"/>
              </a:rPr>
              <a:t>Intercensal Year Releases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51000"/>
            <a:ext cx="8229600" cy="3930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Population counts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Nation - - age, sex, race, and Hispanic origin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States - - age, sex, race, and Hispanic origin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Counties - - age, sex, race, and Hispanic origin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Incorporated places - - total population only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Housing unit counts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States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Counties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91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Population Estimates</a:t>
            </a:r>
            <a:r>
              <a:rPr lang="en-US" sz="3200" dirty="0" smtClean="0">
                <a:solidFill>
                  <a:srgbClr val="006699"/>
                </a:solidFill>
                <a:latin typeface="Arial Rounded MT Bold" pitchFamily="34" charset="0"/>
              </a:rPr>
              <a:t/>
            </a:r>
            <a:br>
              <a:rPr lang="en-US" sz="3200" dirty="0" smtClean="0">
                <a:solidFill>
                  <a:srgbClr val="006699"/>
                </a:solidFill>
                <a:latin typeface="Arial Rounded MT Bold" pitchFamily="34" charset="0"/>
              </a:rPr>
            </a:b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Release Schedule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3919"/>
            <a:ext cx="9144000" cy="446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62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34389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C00000"/>
                </a:solidFill>
                <a:latin typeface="Arial Rounded MT Bold" pitchFamily="34" charset="0"/>
              </a:rPr>
              <a:t>American Community Survey (ACS) </a:t>
            </a:r>
            <a:r>
              <a:rPr lang="en-US" sz="2400" dirty="0" smtClean="0">
                <a:solidFill>
                  <a:srgbClr val="006699"/>
                </a:solidFill>
                <a:latin typeface="Arial Rounded MT Bold" pitchFamily="34" charset="0"/>
              </a:rPr>
              <a:t/>
            </a:r>
            <a:br>
              <a:rPr lang="en-US" sz="2400" dirty="0" smtClean="0">
                <a:solidFill>
                  <a:srgbClr val="006699"/>
                </a:solidFill>
                <a:latin typeface="Arial Rounded MT Bold" pitchFamily="34" charset="0"/>
              </a:rPr>
            </a:br>
            <a:r>
              <a:rPr lang="en-US" sz="4000" dirty="0" smtClean="0">
                <a:solidFill>
                  <a:srgbClr val="006699"/>
                </a:solidFill>
                <a:latin typeface="Arial Rounded MT Bold" pitchFamily="34" charset="0"/>
              </a:rPr>
              <a:t>Content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43891"/>
            <a:ext cx="7689273" cy="4525963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Arial Rounded MT Bold" pitchFamily="34" charset="0"/>
              </a:rPr>
              <a:t>Four types of characteristics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Arial Rounded MT Bold" pitchFamily="34" charset="0"/>
              </a:rPr>
              <a:t>Social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Arial Rounded MT Bold" pitchFamily="34" charset="0"/>
              </a:rPr>
              <a:t>Economic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Arial Rounded MT Bold" pitchFamily="34" charset="0"/>
              </a:rPr>
              <a:t>Housing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Arial Rounded MT Bold" pitchFamily="34" charset="0"/>
              </a:rPr>
              <a:t>Demographic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Arial Rounded MT Bold" pitchFamily="34" charset="0"/>
              </a:rPr>
              <a:t>Characteristics, </a:t>
            </a:r>
            <a:r>
              <a:rPr lang="en-US" u="sng" dirty="0" smtClean="0">
                <a:latin typeface="Arial Rounded MT Bold" pitchFamily="34" charset="0"/>
              </a:rPr>
              <a:t>not</a:t>
            </a:r>
            <a:r>
              <a:rPr lang="en-US" dirty="0" smtClean="0">
                <a:latin typeface="Arial Rounded MT Bold" pitchFamily="34" charset="0"/>
              </a:rPr>
              <a:t> population 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210"/>
            <a:ext cx="91440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1171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9869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>
                <a:solidFill>
                  <a:srgbClr val="C00000"/>
                </a:solidFill>
                <a:latin typeface="Arial Rounded MT Bold" pitchFamily="34" charset="0"/>
              </a:rPr>
              <a:t>Support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</a:rPr>
              <a:t>ACS Compass Products</a:t>
            </a:r>
            <a:endParaRPr lang="en-US" sz="40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Brace 5"/>
          <p:cNvSpPr/>
          <p:nvPr/>
        </p:nvSpPr>
        <p:spPr>
          <a:xfrm>
            <a:off x="4267200" y="3505200"/>
            <a:ext cx="381000" cy="457200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429000"/>
            <a:ext cx="28956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</a:rPr>
              <a:t>Help for data users on a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Rounded MT Bold" pitchFamily="34" charset="0"/>
              </a:rPr>
              <a:t>v</a:t>
            </a:r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</a:rPr>
              <a:t>ariety of subjects </a:t>
            </a:r>
            <a:endParaRPr lang="en-US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24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C00000"/>
                </a:solidFill>
                <a:latin typeface="Arial Rounded MT Bold" pitchFamily="34" charset="0"/>
                <a:cs typeface="Arial" pitchFamily="34" charset="0"/>
              </a:rPr>
              <a:t>Intended Audiences</a:t>
            </a:r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/>
            </a:r>
            <a:br>
              <a:rPr lang="en-US" sz="40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ACS Compass Handbooks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sz="1800" dirty="0" smtClean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5603" name="Content Placeholder 7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114800" cy="5257800"/>
          </a:xfrm>
        </p:spPr>
        <p:txBody>
          <a:bodyPr>
            <a:normAutofit fontScale="47500" lnSpcReduction="20000"/>
          </a:bodyPr>
          <a:lstStyle/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General Data Users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Businesses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High School Teachers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Congress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Federal Agencies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Media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PUMS Users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4400" b="0" dirty="0" smtClean="0">
                <a:solidFill>
                  <a:srgbClr val="0070C0"/>
                </a:solidFill>
                <a:latin typeface="Arial Rounded MT Bold" pitchFamily="34" charset="0"/>
              </a:rPr>
              <a:t>Researchers</a:t>
            </a:r>
          </a:p>
          <a:p>
            <a:pPr marL="341313" lvl="1" indent="-233363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endParaRPr lang="en-US" sz="2200" b="0" dirty="0" smtClean="0">
              <a:solidFill>
                <a:srgbClr val="0070C0"/>
              </a:solidFill>
              <a:latin typeface="Arial Rounded MT Bold" pitchFamily="34" charset="0"/>
            </a:endParaRPr>
          </a:p>
          <a:p>
            <a:pPr marL="341313" lvl="1" indent="-233363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25604" name="Content Placeholder 8"/>
          <p:cNvSpPr>
            <a:spLocks noGrp="1"/>
          </p:cNvSpPr>
          <p:nvPr>
            <p:ph type="body" sz="quarter" idx="3"/>
          </p:nvPr>
        </p:nvSpPr>
        <p:spPr>
          <a:xfrm>
            <a:off x="3962400" y="2895600"/>
            <a:ext cx="4724400" cy="3699165"/>
          </a:xfrm>
        </p:spPr>
        <p:txBody>
          <a:bodyPr>
            <a:normAutofit/>
          </a:bodyPr>
          <a:lstStyle/>
          <a:p>
            <a:pPr marL="287338" lvl="1" indent="-225425" eaLnBrk="1" hangingPunct="1">
              <a:spcBef>
                <a:spcPct val="0"/>
              </a:spcBef>
            </a:pPr>
            <a:endParaRPr lang="en-US" sz="1800" b="0" dirty="0" smtClean="0"/>
          </a:p>
          <a:p>
            <a:pPr marL="287338" lvl="1" indent="-225425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100" b="0" dirty="0" smtClean="0">
                <a:solidFill>
                  <a:srgbClr val="0070C0"/>
                </a:solidFill>
                <a:latin typeface="Arial Rounded MT Bold" pitchFamily="34" charset="0"/>
              </a:rPr>
              <a:t>Rural  Areas</a:t>
            </a:r>
          </a:p>
          <a:p>
            <a:pPr marL="287338" lvl="1" indent="-225425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100" b="0" dirty="0" smtClean="0">
                <a:solidFill>
                  <a:srgbClr val="0070C0"/>
                </a:solidFill>
                <a:latin typeface="Arial Rounded MT Bold" pitchFamily="34" charset="0"/>
              </a:rPr>
              <a:t>State and Local Governments</a:t>
            </a:r>
          </a:p>
          <a:p>
            <a:pPr marL="287338" lvl="1" indent="-225425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100" b="0" dirty="0" smtClean="0">
                <a:solidFill>
                  <a:srgbClr val="0070C0"/>
                </a:solidFill>
                <a:latin typeface="Arial Rounded MT Bold" pitchFamily="34" charset="0"/>
              </a:rPr>
              <a:t>American Indian and Alaska Native Populations</a:t>
            </a:r>
          </a:p>
          <a:p>
            <a:pPr marL="287338" lvl="1" indent="-225425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100" b="0" dirty="0" smtClean="0">
                <a:solidFill>
                  <a:srgbClr val="0070C0"/>
                </a:solidFill>
                <a:latin typeface="Arial Rounded MT Bold" pitchFamily="34" charset="0"/>
              </a:rPr>
              <a:t>Puerto Rico Community Survey</a:t>
            </a:r>
            <a:endParaRPr lang="en-US" sz="2100" b="0" u="sng" dirty="0" smtClean="0">
              <a:solidFill>
                <a:srgbClr val="0070C0"/>
              </a:solidFill>
              <a:latin typeface="Arial Rounded MT Bold" pitchFamily="34" charset="0"/>
            </a:endParaRPr>
          </a:p>
          <a:p>
            <a:pPr eaLnBrk="1" hangingPunct="1"/>
            <a:endParaRPr lang="en-US" sz="26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r="23436" b="32188"/>
          <a:stretch>
            <a:fillRect/>
          </a:stretch>
        </p:blipFill>
        <p:spPr bwMode="auto">
          <a:xfrm>
            <a:off x="5105400" y="1447800"/>
            <a:ext cx="2632660" cy="16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25" y="1143000"/>
            <a:ext cx="8272382" cy="505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</a:rPr>
              <a:t>ACS Training Presentations</a:t>
            </a:r>
            <a:br>
              <a:rPr lang="en-US" dirty="0" smtClean="0">
                <a:solidFill>
                  <a:srgbClr val="0070C0"/>
                </a:solidFill>
                <a:latin typeface="Arial Rounded MT Bold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 Rounded MT Bold" pitchFamily="34" charset="0"/>
              </a:rPr>
              <a:t>with Speaker Notes</a:t>
            </a:r>
            <a:endParaRPr lang="en-US" sz="31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i="1" dirty="0" smtClean="0">
                <a:solidFill>
                  <a:srgbClr val="C00000"/>
                </a:solidFill>
                <a:latin typeface="Arial Rounded MT Bold" pitchFamily="34" charset="0"/>
              </a:rPr>
              <a:t>New</a:t>
            </a:r>
            <a:r>
              <a:rPr lang="en-US" sz="4000" b="1" i="1" dirty="0" smtClean="0">
                <a:solidFill>
                  <a:srgbClr val="FF0000"/>
                </a:solidFill>
                <a:latin typeface="Arial Rounded MT Bold" pitchFamily="34" charset="0"/>
              </a:rPr>
              <a:t/>
            </a:r>
            <a:br>
              <a:rPr lang="en-US" sz="4000" b="1" i="1" dirty="0" smtClean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>   </a:t>
            </a: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Homepage:  census.gov</a:t>
            </a:r>
            <a:endParaRPr lang="en-US" dirty="0">
              <a:solidFill>
                <a:srgbClr val="1C5696"/>
              </a:solidFill>
              <a:latin typeface="Arial Rounded MT Bold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25217"/>
            <a:ext cx="9144000" cy="553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342844" y="2278808"/>
            <a:ext cx="2646609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American FactFinder is the entry point for Census Bureau </a:t>
            </a:r>
          </a:p>
          <a:p>
            <a:pPr algn="ctr"/>
            <a:r>
              <a:rPr lang="en-US" dirty="0" smtClean="0">
                <a:latin typeface="Arial Rounded MT Bold" pitchFamily="34" charset="0"/>
              </a:rPr>
              <a:t>demographic and economic data</a:t>
            </a:r>
            <a:endParaRPr lang="en-US" dirty="0">
              <a:latin typeface="Arial Rounded MT Bold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5138670" y="2060622"/>
            <a:ext cx="1204174" cy="42500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-1230724" y="4307194"/>
            <a:ext cx="3644714" cy="158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</a:rPr>
              <a:t>ACS Questionnaires</a:t>
            </a:r>
            <a:endParaRPr lang="en-US" sz="40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>
            <a:off x="6477000" y="2971800"/>
            <a:ext cx="220980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</a:rPr>
              <a:t>Comparing ACS Estimates</a:t>
            </a:r>
            <a:endParaRPr lang="en-US" sz="40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rot="10800000">
            <a:off x="3657600" y="2971800"/>
            <a:ext cx="220980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486400" y="5410200"/>
            <a:ext cx="121920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</a:rPr>
              <a:t>Comparing ACS Estimates</a:t>
            </a:r>
            <a:endParaRPr lang="en-US" sz="40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 Rounded MT Bold" pitchFamily="34" charset="0"/>
              </a:rPr>
              <a:t>Comparing ACS Estimates: </a:t>
            </a:r>
            <a:r>
              <a:rPr lang="en-US" sz="3600" dirty="0" smtClean="0">
                <a:solidFill>
                  <a:srgbClr val="0070C0"/>
                </a:solidFill>
                <a:latin typeface="Arial Rounded MT Bold" pitchFamily="34" charset="0"/>
              </a:rPr>
              <a:t/>
            </a:r>
            <a:br>
              <a:rPr lang="en-US" sz="3600" dirty="0" smtClean="0">
                <a:solidFill>
                  <a:srgbClr val="0070C0"/>
                </a:solidFill>
                <a:latin typeface="Arial Rounded MT Bold" pitchFamily="34" charset="0"/>
              </a:rPr>
            </a:br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</a:rPr>
              <a:t>Three Possible Outcomes</a:t>
            </a:r>
            <a:endParaRPr lang="en-US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08098"/>
            <a:ext cx="9144000" cy="244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352800" y="54864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60198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2800" y="64886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1"/>
            <a:ext cx="9143999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4419600"/>
            <a:ext cx="9144000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-380206" y="4495006"/>
            <a:ext cx="106680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39403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C00000"/>
                </a:solidFill>
                <a:latin typeface="Arial Rounded MT Bold" pitchFamily="34" charset="0"/>
                <a:cs typeface="Arial" pitchFamily="34" charset="0"/>
              </a:rPr>
              <a:t>Aggregating ACS Estimates </a:t>
            </a:r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How to Calculate the New MOE</a:t>
            </a:r>
            <a:endParaRPr lang="en-US" sz="4000" dirty="0" smtClean="0">
              <a:latin typeface="Arial Rounded MT Bold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928254" y="1503680"/>
          <a:ext cx="7384473" cy="2159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1491"/>
                <a:gridCol w="2461491"/>
                <a:gridCol w="24614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Geography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Estimate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Margin of Error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Tract 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5,264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+/- 1,624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Tract 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6,508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+/-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1,395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Tract 3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4,364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+/- 1,026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Tract 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6,865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+/- 1,909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23,001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+/- 5,954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</a:tr>
            </a:tbl>
          </a:graphicData>
        </a:graphic>
      </p:graphicFrame>
      <p:sp>
        <p:nvSpPr>
          <p:cNvPr id="23582" name="TextBox 5"/>
          <p:cNvSpPr txBox="1">
            <a:spLocks noChangeArrowheads="1"/>
          </p:cNvSpPr>
          <p:nvPr/>
        </p:nvSpPr>
        <p:spPr bwMode="auto">
          <a:xfrm>
            <a:off x="609600" y="3684042"/>
            <a:ext cx="802178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Apply </a:t>
            </a: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the formula:</a:t>
            </a:r>
          </a:p>
          <a:p>
            <a:endParaRPr lang="en-US" sz="2400" dirty="0">
              <a:solidFill>
                <a:schemeClr val="tx1"/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New </a:t>
            </a: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Estimate = 23,001  	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Equal to the sum </a:t>
            </a: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of 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the estimates</a:t>
            </a:r>
            <a:endParaRPr lang="en-US" sz="2000" dirty="0">
              <a:solidFill>
                <a:schemeClr val="tx1"/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New </a:t>
            </a: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MOE = 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+/- 3,046 </a:t>
            </a: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		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Less </a:t>
            </a: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than the sum of 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the MOEs</a:t>
            </a:r>
            <a:endParaRPr lang="en-US" sz="20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23583" name="TextBox 7"/>
          <p:cNvSpPr txBox="1">
            <a:spLocks noChangeArrowheads="1"/>
          </p:cNvSpPr>
          <p:nvPr/>
        </p:nvSpPr>
        <p:spPr bwMode="auto">
          <a:xfrm>
            <a:off x="1371600" y="5438368"/>
            <a:ext cx="6269181" cy="58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The estimates in this example are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fictitious.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Note the ACS easy calculator next slide.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84" name="Picture 6" descr="mo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1981" y="3853779"/>
            <a:ext cx="36576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6567053" y="5756856"/>
            <a:ext cx="2147455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977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C00000"/>
                </a:solidFill>
                <a:latin typeface="Arial Rounded MT Bold" pitchFamily="34" charset="0"/>
                <a:cs typeface="Arial" pitchFamily="34" charset="0"/>
              </a:rPr>
              <a:t>Oklahoma Department of Commerce </a:t>
            </a:r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ACS Calculator </a:t>
            </a:r>
            <a:r>
              <a:rPr lang="en-US" sz="27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(the easy way!)</a:t>
            </a: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52400" y="5562600"/>
            <a:ext cx="88392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www.okcommerce.gov/data-and-research/demographics-and-population-data/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7924800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  <a:noFill/>
        </p:spPr>
        <p:txBody>
          <a:bodyPr/>
          <a:lstStyle/>
          <a:p>
            <a:fld id="{9EFE99D6-7250-41E7-B899-6BB2CC394E1B}" type="slidenum">
              <a:rPr lang="en-US" smtClean="0"/>
              <a:pPr/>
              <a:t>36</a:t>
            </a:fld>
            <a:endParaRPr lang="en-US" dirty="0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637338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971800"/>
            <a:ext cx="70040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1" name="Straight Arrow Connector 7"/>
          <p:cNvCxnSpPr>
            <a:cxnSpLocks noChangeShapeType="1"/>
          </p:cNvCxnSpPr>
          <p:nvPr/>
        </p:nvCxnSpPr>
        <p:spPr bwMode="auto">
          <a:xfrm>
            <a:off x="1676400" y="3200400"/>
            <a:ext cx="457200" cy="158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228600" y="5105400"/>
            <a:ext cx="75438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600" b="1" dirty="0">
                <a:solidFill>
                  <a:srgbClr val="0070C0"/>
                </a:solidFill>
              </a:rPr>
              <a:t>Home page &gt; </a:t>
            </a:r>
            <a:r>
              <a:rPr lang="en-US" sz="1600" b="1" dirty="0" smtClean="0">
                <a:solidFill>
                  <a:srgbClr val="0070C0"/>
                </a:solidFill>
              </a:rPr>
              <a:t>Geography &gt; Maps and Mapping Resources </a:t>
            </a:r>
            <a:r>
              <a:rPr lang="en-US" sz="1600" b="1" dirty="0">
                <a:solidFill>
                  <a:srgbClr val="0070C0"/>
                </a:solidFill>
              </a:rPr>
              <a:t>&gt; Map </a:t>
            </a:r>
            <a:r>
              <a:rPr lang="en-US" sz="1600" b="1" dirty="0" smtClean="0">
                <a:solidFill>
                  <a:srgbClr val="0070C0"/>
                </a:solidFill>
              </a:rPr>
              <a:t>Products (this page) </a:t>
            </a:r>
            <a:r>
              <a:rPr lang="en-US" sz="1600" b="1" dirty="0">
                <a:solidFill>
                  <a:srgbClr val="0070C0"/>
                </a:solidFill>
              </a:rPr>
              <a:t>&gt; (select type of map) &gt; (select state) &gt; (select county) &gt; open 000.pdf (index map) </a:t>
            </a:r>
            <a:r>
              <a:rPr lang="en-US" sz="1600" b="1" dirty="0" smtClean="0">
                <a:solidFill>
                  <a:srgbClr val="0070C0"/>
                </a:solidFill>
              </a:rPr>
              <a:t>and zoom in to </a:t>
            </a:r>
            <a:r>
              <a:rPr lang="en-US" sz="1600" b="1" dirty="0">
                <a:solidFill>
                  <a:srgbClr val="0070C0"/>
                </a:solidFill>
              </a:rPr>
              <a:t>determine map sheet (or inset)  &gt; back out &gt; select map sheet (or inset)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0" y="1524000"/>
            <a:ext cx="5181600" cy="16312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2010 Reference Maps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Census Tracts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Arial Rounded MT Bold" pitchFamily="34" charset="0"/>
                <a:cs typeface="Arial" pitchFamily="34" charset="0"/>
              </a:rPr>
              <a:t>  County / Blocks</a:t>
            </a:r>
            <a:endParaRPr lang="en-US" sz="2800" dirty="0">
              <a:solidFill>
                <a:srgbClr val="0070C0"/>
              </a:solidFill>
              <a:latin typeface="Arial Rounded MT Bol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846542"/>
            <a:ext cx="47103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1C5696"/>
                </a:solidFill>
                <a:latin typeface="Arial Rounded MT Bold" pitchFamily="34" charset="0"/>
              </a:rPr>
              <a:t>Thank you!</a:t>
            </a:r>
            <a:endParaRPr lang="en-US" sz="4800" dirty="0">
              <a:solidFill>
                <a:srgbClr val="1C5696"/>
              </a:solidFill>
              <a:latin typeface="+mn-lt"/>
            </a:endParaRP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5055065" y="1841679"/>
            <a:ext cx="3631735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1C56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2000" dirty="0">
                <a:latin typeface="Arial Rounded MT Bold" pitchFamily="34" charset="0"/>
                <a:cs typeface="Arial" pitchFamily="34" charset="0"/>
              </a:rPr>
              <a:t>Linda Clark</a:t>
            </a:r>
          </a:p>
          <a:p>
            <a:pPr marL="457200" indent="-457200"/>
            <a:r>
              <a:rPr lang="en-US" sz="1600" dirty="0">
                <a:latin typeface="Arial Rounded MT Bold" pitchFamily="34" charset="0"/>
                <a:cs typeface="Arial" pitchFamily="34" charset="0"/>
              </a:rPr>
              <a:t>Data Dissemination Specialist</a:t>
            </a:r>
          </a:p>
          <a:p>
            <a:pPr marL="457200" indent="-457200"/>
            <a:r>
              <a:rPr lang="en-US" sz="1600" dirty="0">
                <a:latin typeface="Arial Rounded MT Bold" pitchFamily="34" charset="0"/>
                <a:cs typeface="Arial" pitchFamily="34" charset="0"/>
              </a:rPr>
              <a:t>Pacific Northwest and Alaska</a:t>
            </a:r>
          </a:p>
          <a:p>
            <a:pPr marL="457200" indent="-457200"/>
            <a:r>
              <a:rPr lang="en-US" sz="1600" dirty="0">
                <a:latin typeface="Arial Rounded MT Bold" pitchFamily="34" charset="0"/>
                <a:cs typeface="Arial" pitchFamily="34" charset="0"/>
              </a:rPr>
              <a:t>Los Angeles Region</a:t>
            </a:r>
          </a:p>
          <a:p>
            <a:pPr marL="457200" indent="-457200"/>
            <a:r>
              <a:rPr lang="en-US" sz="1600" dirty="0">
                <a:latin typeface="Arial Rounded MT Bold" pitchFamily="34" charset="0"/>
                <a:cs typeface="Arial" pitchFamily="34" charset="0"/>
              </a:rPr>
              <a:t>U.S. Census Bureau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682" y="1841679"/>
            <a:ext cx="3947618" cy="1154162"/>
          </a:xfrm>
          <a:prstGeom prst="rect">
            <a:avLst/>
          </a:prstGeom>
          <a:noFill/>
          <a:ln w="28575">
            <a:solidFill>
              <a:srgbClr val="1C5696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Workshop Information</a:t>
            </a:r>
          </a:p>
          <a:p>
            <a:pPr algn="ctr">
              <a:defRPr/>
            </a:pPr>
            <a:r>
              <a:rPr lang="en-US" sz="1600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and</a:t>
            </a:r>
            <a:r>
              <a:rPr lang="en-US" sz="1600" dirty="0" smtClean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Data Questions</a:t>
            </a:r>
          </a:p>
        </p:txBody>
      </p:sp>
      <p:pic>
        <p:nvPicPr>
          <p:cNvPr id="8" name="Picture 7" descr="Rainier84_mount_rainier_and_tacoma_08-20-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39" y="846543"/>
            <a:ext cx="4092358" cy="3197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0338" y="4298025"/>
            <a:ext cx="4092359" cy="1077218"/>
          </a:xfrm>
          <a:prstGeom prst="rect">
            <a:avLst/>
          </a:prstGeom>
          <a:noFill/>
          <a:ln w="28575">
            <a:solidFill>
              <a:srgbClr val="1C5696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Los Angeles Regional Office</a:t>
            </a:r>
          </a:p>
          <a:p>
            <a:pPr marL="457200" indent="-45720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818-267-1725    or </a:t>
            </a:r>
          </a:p>
          <a:p>
            <a:pPr marL="457200" indent="-45720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888-806-6389 (toll-free ) </a:t>
            </a:r>
            <a:endParaRPr lang="en-US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88" y="3614217"/>
            <a:ext cx="3947618" cy="1992853"/>
          </a:xfrm>
          <a:prstGeom prst="rect">
            <a:avLst/>
          </a:prstGeom>
          <a:noFill/>
          <a:ln w="28575">
            <a:solidFill>
              <a:srgbClr val="1C5696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1C5696"/>
                </a:solidFill>
                <a:latin typeface="Arial Rounded MT Bold" pitchFamily="34" charset="0"/>
                <a:cs typeface="Arial" charset="0"/>
              </a:rPr>
              <a:t>Linda Clark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1C5696"/>
                </a:solidFill>
                <a:latin typeface="Arial Rounded MT Bold" pitchFamily="34" charset="0"/>
                <a:cs typeface="Arial" charset="0"/>
              </a:rPr>
              <a:t>Data Dissemination Specialist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1C5696"/>
                </a:solidFill>
                <a:latin typeface="Arial Rounded MT Bold" pitchFamily="34" charset="0"/>
                <a:cs typeface="Arial" charset="0"/>
              </a:rPr>
              <a:t>Pacific Northwest &amp; Alaska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1C5696"/>
                </a:solidFill>
                <a:latin typeface="Arial Rounded MT Bold" pitchFamily="34" charset="0"/>
                <a:cs typeface="Arial" charset="0"/>
              </a:rPr>
              <a:t>U.S. Census Bureau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1C5696"/>
                </a:solidFill>
                <a:latin typeface="Arial Rounded MT Bold" pitchFamily="34" charset="0"/>
                <a:cs typeface="Arial" charset="0"/>
              </a:rPr>
              <a:t>Los Angeles Region</a:t>
            </a:r>
          </a:p>
          <a:p>
            <a:pPr marL="457200" indent="-45720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dirty="0" smtClean="0">
                <a:latin typeface="Arial Rounded MT Bold" pitchFamily="34" charset="0"/>
                <a:cs typeface="Arial" charset="0"/>
                <a:hlinkClick r:id="rId4"/>
              </a:rPr>
              <a:t>linda.clark@census.gov</a:t>
            </a:r>
            <a:endParaRPr lang="en-US" sz="2000" dirty="0" smtClean="0">
              <a:latin typeface="Arial Rounded MT Bold" pitchFamily="34" charset="0"/>
              <a:cs typeface="Arial" charset="0"/>
            </a:endParaRPr>
          </a:p>
          <a:p>
            <a:pPr marL="457200" indent="-457200"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  <a:cs typeface="Arial" charset="0"/>
              </a:rPr>
              <a:t>Mobile:  206-446-8794</a:t>
            </a:r>
          </a:p>
        </p:txBody>
      </p:sp>
      <p:cxnSp>
        <p:nvCxnSpPr>
          <p:cNvPr id="14" name="Straight Connector 13"/>
          <p:cNvCxnSpPr>
            <a:stCxn id="6" idx="2"/>
            <a:endCxn id="12" idx="0"/>
          </p:cNvCxnSpPr>
          <p:nvPr/>
        </p:nvCxnSpPr>
        <p:spPr>
          <a:xfrm rot="5400000">
            <a:off x="2021906" y="3304632"/>
            <a:ext cx="618376" cy="794"/>
          </a:xfrm>
          <a:prstGeom prst="line">
            <a:avLst/>
          </a:prstGeom>
          <a:ln>
            <a:solidFill>
              <a:srgbClr val="1C56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4305300" y="4610642"/>
            <a:ext cx="405038" cy="1"/>
          </a:xfrm>
          <a:prstGeom prst="line">
            <a:avLst/>
          </a:prstGeom>
          <a:ln>
            <a:solidFill>
              <a:srgbClr val="1C56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2134"/>
            <a:ext cx="9144000" cy="559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83368" y="2936388"/>
            <a:ext cx="3503053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6699"/>
            </a:solidFill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Tx/>
              <a:buAutoNum type="arabicPeriod"/>
              <a:defRPr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QuickFacts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Interactive Map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Population Finder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1712890" y="1506829"/>
            <a:ext cx="4507606" cy="16098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006962" y="2936390"/>
            <a:ext cx="3968836" cy="45075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2006970" y="3683355"/>
            <a:ext cx="3968829" cy="126212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19134"/>
            <a:ext cx="91440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Simple Data Searches</a:t>
            </a:r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/>
            </a:r>
            <a:b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</a:br>
            <a:r>
              <a:rPr lang="en-US" sz="3100" dirty="0" smtClean="0">
                <a:solidFill>
                  <a:srgbClr val="C00000"/>
                </a:solidFill>
                <a:latin typeface="Arial Rounded MT Bold" pitchFamily="34" charset="0"/>
              </a:rPr>
              <a:t>Linked from Homepage</a:t>
            </a:r>
            <a:endParaRPr lang="en-US" sz="31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-1230724" y="4539002"/>
            <a:ext cx="3644714" cy="158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>1.  Quick Facts</a:t>
            </a:r>
            <a:endParaRPr lang="en-US" sz="4000" dirty="0">
              <a:solidFill>
                <a:srgbClr val="1C5696"/>
              </a:solidFill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41" y="1018422"/>
            <a:ext cx="8680361" cy="483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36761" y="2704563"/>
            <a:ext cx="3136006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Must meet population threshold of 5,000 residents for inclusion in QuickFacts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1554" y="850006"/>
            <a:ext cx="2897748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Easy access to the 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2010 Census 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Demographic Profile 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and to the four </a:t>
            </a:r>
          </a:p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ACS Data Profiles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1751527" y="2537139"/>
            <a:ext cx="985234" cy="450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7705738" y="2515551"/>
            <a:ext cx="37802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12035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latin typeface="Arial Rounded MT Bold" pitchFamily="34" charset="0"/>
                <a:cs typeface="Arial" charset="0"/>
              </a:rPr>
              <a:t>New </a:t>
            </a:r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/>
            </a:r>
            <a:b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</a:br>
            <a:r>
              <a:rPr lang="en-US" sz="4000" dirty="0" smtClean="0">
                <a:solidFill>
                  <a:srgbClr val="1C5696"/>
                </a:solidFill>
                <a:latin typeface="Arial Rounded MT Bold" pitchFamily="34" charset="0"/>
              </a:rPr>
              <a:t>2.  Interactive Map</a:t>
            </a:r>
            <a:endParaRPr lang="en-US" sz="31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12035"/>
            <a:ext cx="9144000" cy="554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785611" y="4699389"/>
            <a:ext cx="1403797" cy="87716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531095" y="3045456"/>
            <a:ext cx="990879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00045" y="2945062"/>
            <a:ext cx="2060620" cy="1754326"/>
          </a:xfrm>
          <a:prstGeom prst="rect">
            <a:avLst/>
          </a:prstGeom>
          <a:noFill/>
          <a:ln w="28575">
            <a:solidFill>
              <a:srgbClr val="1C569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Icons display 10 top-ranked U.S. counties or states in various types of business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23527" y="5958557"/>
            <a:ext cx="194470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Click arrow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00045" y="1143000"/>
            <a:ext cx="2060620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006699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Explore Census data through a mashup of population and economic data </a:t>
            </a:r>
            <a:endParaRPr lang="en-US" dirty="0">
              <a:solidFill>
                <a:srgbClr val="006699"/>
              </a:solidFill>
              <a:latin typeface="Arial Rounded MT Bold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5331855" y="3322749"/>
            <a:ext cx="1468193" cy="21894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6085271" y="3541691"/>
            <a:ext cx="714785" cy="55379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5679582" y="3747754"/>
            <a:ext cx="1326526" cy="914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800144" cy="314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34096" y="2833352"/>
            <a:ext cx="1137018" cy="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604" y="2833352"/>
            <a:ext cx="5129212" cy="321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5537915" y="3361386"/>
            <a:ext cx="1700012" cy="119773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68767"/>
            <a:ext cx="8718326" cy="561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8410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latin typeface="Arial Rounded MT Bold" pitchFamily="34" charset="0"/>
              </a:rPr>
              <a:t>Displays information from the </a:t>
            </a:r>
            <a:br>
              <a:rPr lang="en-US" sz="3100" dirty="0" smtClean="0">
                <a:latin typeface="Arial Rounded MT Bold" pitchFamily="34" charset="0"/>
              </a:rPr>
            </a:br>
            <a:r>
              <a:rPr lang="en-US" sz="3100" dirty="0" smtClean="0">
                <a:latin typeface="Arial Rounded MT Bold" pitchFamily="34" charset="0"/>
              </a:rPr>
              <a:t>2010 Census Demographic Profile (100% count)</a:t>
            </a: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/>
            </a:r>
            <a:b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</a:br>
            <a:r>
              <a:rPr lang="en-US" dirty="0" smtClean="0">
                <a:solidFill>
                  <a:srgbClr val="1C5696"/>
                </a:solidFill>
                <a:latin typeface="Arial Rounded MT Bold" pitchFamily="34" charset="0"/>
              </a:rPr>
              <a:t>3.  Population Finder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4100"/>
            <a:ext cx="8822029" cy="43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945488" y="1584100"/>
            <a:ext cx="4198512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1C5696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(Select state on homepage)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Re-select state here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Click on Areas Within to see the four geographic types available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Select Places (cities)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6699"/>
                </a:solidFill>
                <a:latin typeface="Arial Rounded MT Bold" pitchFamily="34" charset="0"/>
              </a:rPr>
              <a:t>Select Search (hidden) . . . </a:t>
            </a:r>
            <a:endParaRPr lang="en-US" dirty="0">
              <a:solidFill>
                <a:srgbClr val="006699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656825" y="1751526"/>
            <a:ext cx="2781834" cy="8242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38659" y="1751526"/>
            <a:ext cx="150682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1777286" y="2926302"/>
            <a:ext cx="3052291" cy="666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5B77-4519-43AE-B0BC-D3C0E1CB260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789</Words>
  <Application>Microsoft Office PowerPoint</Application>
  <PresentationFormat>On-screen Show (4:3)</PresentationFormat>
  <Paragraphs>230</Paragraphs>
  <Slides>37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Content</vt:lpstr>
      <vt:lpstr>New    Homepage:  census.gov</vt:lpstr>
      <vt:lpstr>Simple Data Searches Linked from Homepage</vt:lpstr>
      <vt:lpstr>1.  Quick Facts</vt:lpstr>
      <vt:lpstr>New  2.  Interactive Map</vt:lpstr>
      <vt:lpstr>Slide 7</vt:lpstr>
      <vt:lpstr>Slide 8</vt:lpstr>
      <vt:lpstr>Displays information from the  2010 Census Demographic Profile (100% count) 3.  Population Finder</vt:lpstr>
      <vt:lpstr>Refining Your Search</vt:lpstr>
      <vt:lpstr>Slide 11</vt:lpstr>
      <vt:lpstr>Slide 12</vt:lpstr>
      <vt:lpstr>Slide 13</vt:lpstr>
      <vt:lpstr>Slide 14</vt:lpstr>
      <vt:lpstr>Poverty</vt:lpstr>
      <vt:lpstr>American FactFinder  Three Simple Things You Need to Know Before Embarking on Your Search</vt:lpstr>
      <vt:lpstr>Slide 17</vt:lpstr>
      <vt:lpstr>Slide 18</vt:lpstr>
      <vt:lpstr>2010 Census  Questionnaire Topics</vt:lpstr>
      <vt:lpstr>2010 Census  Data Release Schedule</vt:lpstr>
      <vt:lpstr>Population Estimates Intercensal Year Releases</vt:lpstr>
      <vt:lpstr>Population Estimates Release Schedule</vt:lpstr>
      <vt:lpstr>American Community Survey (ACS)  Content</vt:lpstr>
      <vt:lpstr>Slide 24</vt:lpstr>
      <vt:lpstr>Slide 25</vt:lpstr>
      <vt:lpstr>  Support  </vt:lpstr>
      <vt:lpstr>ACS Compass Products</vt:lpstr>
      <vt:lpstr>Intended Audiences ACS Compass Handbooks </vt:lpstr>
      <vt:lpstr>ACS Training Presentations with Speaker Notes</vt:lpstr>
      <vt:lpstr>ACS Questionnaires</vt:lpstr>
      <vt:lpstr>Comparing ACS Estimates</vt:lpstr>
      <vt:lpstr>Comparing ACS Estimates</vt:lpstr>
      <vt:lpstr>Comparing ACS Estimates:  Three Possible Outcomes</vt:lpstr>
      <vt:lpstr>Aggregating ACS Estimates  How to Calculate the New MOE</vt:lpstr>
      <vt:lpstr>Oklahoma Department of Commerce  ACS Calculator (the easy way!)</vt:lpstr>
      <vt:lpstr>Slide 36</vt:lpstr>
      <vt:lpstr>Slide 37</vt:lpstr>
    </vt:vector>
  </TitlesOfParts>
  <Company>DraftFCB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Hall</dc:creator>
  <cp:lastModifiedBy>clark056</cp:lastModifiedBy>
  <cp:revision>15</cp:revision>
  <dcterms:created xsi:type="dcterms:W3CDTF">2011-03-08T18:45:57Z</dcterms:created>
  <dcterms:modified xsi:type="dcterms:W3CDTF">2012-07-24T19:52:58Z</dcterms:modified>
</cp:coreProperties>
</file>