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7" r:id="rId1"/>
  </p:sldMasterIdLst>
  <p:notesMasterIdLst>
    <p:notesMasterId r:id="rId38"/>
  </p:notesMasterIdLst>
  <p:handoutMasterIdLst>
    <p:handoutMasterId r:id="rId39"/>
  </p:handoutMasterIdLst>
  <p:sldIdLst>
    <p:sldId id="256" r:id="rId2"/>
    <p:sldId id="258" r:id="rId3"/>
    <p:sldId id="317" r:id="rId4"/>
    <p:sldId id="259" r:id="rId5"/>
    <p:sldId id="260" r:id="rId6"/>
    <p:sldId id="264" r:id="rId7"/>
    <p:sldId id="265" r:id="rId8"/>
    <p:sldId id="318" r:id="rId9"/>
    <p:sldId id="274" r:id="rId10"/>
    <p:sldId id="319" r:id="rId11"/>
    <p:sldId id="288" r:id="rId12"/>
    <p:sldId id="276" r:id="rId13"/>
    <p:sldId id="266" r:id="rId14"/>
    <p:sldId id="328" r:id="rId15"/>
    <p:sldId id="310" r:id="rId16"/>
    <p:sldId id="326" r:id="rId17"/>
    <p:sldId id="282" r:id="rId18"/>
    <p:sldId id="280" r:id="rId19"/>
    <p:sldId id="281" r:id="rId20"/>
    <p:sldId id="327" r:id="rId21"/>
    <p:sldId id="324" r:id="rId22"/>
    <p:sldId id="315" r:id="rId23"/>
    <p:sldId id="298" r:id="rId24"/>
    <p:sldId id="329" r:id="rId25"/>
    <p:sldId id="330" r:id="rId26"/>
    <p:sldId id="331" r:id="rId27"/>
    <p:sldId id="332" r:id="rId28"/>
    <p:sldId id="316" r:id="rId29"/>
    <p:sldId id="299" r:id="rId30"/>
    <p:sldId id="300" r:id="rId31"/>
    <p:sldId id="311" r:id="rId32"/>
    <p:sldId id="303" r:id="rId33"/>
    <p:sldId id="314" r:id="rId34"/>
    <p:sldId id="308" r:id="rId35"/>
    <p:sldId id="334" r:id="rId36"/>
    <p:sldId id="33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1080" y="-112"/>
      </p:cViewPr>
      <p:guideLst>
        <p:guide orient="horz" pos="2160"/>
        <p:guide pos="2880"/>
      </p:guideLst>
    </p:cSldViewPr>
  </p:slideViewPr>
  <p:notesTextViewPr>
    <p:cViewPr>
      <p:scale>
        <a:sx n="100" d="100"/>
        <a:sy n="100" d="100"/>
      </p:scale>
      <p:origin x="0" y="0"/>
    </p:cViewPr>
  </p:notesTextViewPr>
  <p:sorterViewPr>
    <p:cViewPr>
      <p:scale>
        <a:sx n="193" d="100"/>
        <a:sy n="193" d="100"/>
      </p:scale>
      <p:origin x="0" y="234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19726" y="-1"/>
            <a:ext cx="5149273" cy="692727"/>
          </a:xfrm>
          <a:prstGeom prst="rect">
            <a:avLst/>
          </a:prstGeom>
        </p:spPr>
        <p:txBody>
          <a:bodyPr vert="horz" lIns="91440" tIns="45720" rIns="91440" bIns="45720" rtlCol="0" anchor="ctr"/>
          <a:lstStyle>
            <a:lvl1pPr algn="l">
              <a:defRPr sz="1200"/>
            </a:lvl1pPr>
          </a:lstStyle>
          <a:p>
            <a:pPr algn="ctr"/>
            <a:r>
              <a:rPr lang="en-US" sz="1800" dirty="0"/>
              <a:t>Organizational Storytelling for Librarians</a:t>
            </a:r>
          </a:p>
        </p:txBody>
      </p:sp>
      <p:sp>
        <p:nvSpPr>
          <p:cNvPr id="3" name="Date Placeholder 2"/>
          <p:cNvSpPr>
            <a:spLocks noGrp="1"/>
          </p:cNvSpPr>
          <p:nvPr>
            <p:ph type="dt" sz="quarter" idx="1"/>
          </p:nvPr>
        </p:nvSpPr>
        <p:spPr>
          <a:xfrm>
            <a:off x="5969000" y="0"/>
            <a:ext cx="887413" cy="457200"/>
          </a:xfrm>
          <a:prstGeom prst="rect">
            <a:avLst/>
          </a:prstGeom>
        </p:spPr>
        <p:txBody>
          <a:bodyPr vert="horz" lIns="91440" tIns="45720" rIns="91440" bIns="45720" rtlCol="0"/>
          <a:lstStyle>
            <a:lvl1pPr algn="r">
              <a:defRPr sz="1200"/>
            </a:lvl1pPr>
          </a:lstStyle>
          <a:p>
            <a:r>
              <a:rPr lang="en-US" dirty="0" smtClean="0"/>
              <a:t>8/15/2012</a:t>
            </a:r>
            <a:endParaRPr lang="en-US" dirty="0"/>
          </a:p>
        </p:txBody>
      </p:sp>
      <p:sp>
        <p:nvSpPr>
          <p:cNvPr id="4" name="Footer Placeholder 3"/>
          <p:cNvSpPr>
            <a:spLocks noGrp="1"/>
          </p:cNvSpPr>
          <p:nvPr>
            <p:ph type="ftr" sz="quarter" idx="2"/>
          </p:nvPr>
        </p:nvSpPr>
        <p:spPr>
          <a:xfrm>
            <a:off x="819726" y="8382000"/>
            <a:ext cx="5149272" cy="760413"/>
          </a:xfrm>
          <a:prstGeom prst="rect">
            <a:avLst/>
          </a:prstGeom>
        </p:spPr>
        <p:txBody>
          <a:bodyPr vert="horz" lIns="91440" tIns="45720" rIns="91440" bIns="45720" rtlCol="0" anchor="ctr"/>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p:txBody>
      </p:sp>
      <p:sp>
        <p:nvSpPr>
          <p:cNvPr id="5" name="Slide Number Placeholder 4"/>
          <p:cNvSpPr>
            <a:spLocks noGrp="1"/>
          </p:cNvSpPr>
          <p:nvPr>
            <p:ph type="sldNum" sz="quarter" idx="3"/>
          </p:nvPr>
        </p:nvSpPr>
        <p:spPr>
          <a:xfrm>
            <a:off x="5968999" y="8685213"/>
            <a:ext cx="887413" cy="457200"/>
          </a:xfrm>
          <a:prstGeom prst="rect">
            <a:avLst/>
          </a:prstGeom>
        </p:spPr>
        <p:txBody>
          <a:bodyPr vert="horz" lIns="91440" tIns="45720" rIns="91440" bIns="45720" rtlCol="0" anchor="b"/>
          <a:lstStyle>
            <a:lvl1pPr algn="r">
              <a:defRPr sz="1200"/>
            </a:lvl1pPr>
          </a:lstStyle>
          <a:p>
            <a:fld id="{C9BC0992-DDEE-D34D-A5E2-5AC02DA26194}" type="slidenum">
              <a:rPr lang="en-US" smtClean="0"/>
              <a:t>‹#›</a:t>
            </a:fld>
            <a:endParaRPr lang="en-US"/>
          </a:p>
        </p:txBody>
      </p:sp>
    </p:spTree>
    <p:extLst>
      <p:ext uri="{BB962C8B-B14F-4D97-AF65-F5344CB8AC3E}">
        <p14:creationId xmlns:p14="http://schemas.microsoft.com/office/powerpoint/2010/main" val="310577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FF349-E9B6-004F-BEB6-B7FFE8470D9B}" type="datetimeFigureOut">
              <a:rPr lang="en-US" smtClean="0"/>
              <a:t>8/15/12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2F062-3D41-2449-BD6C-751DB9D04D13}" type="slidenum">
              <a:rPr lang="en-US" smtClean="0"/>
              <a:t>‹#›</a:t>
            </a:fld>
            <a:endParaRPr lang="en-US"/>
          </a:p>
        </p:txBody>
      </p:sp>
    </p:spTree>
    <p:extLst>
      <p:ext uri="{BB962C8B-B14F-4D97-AF65-F5344CB8AC3E}">
        <p14:creationId xmlns:p14="http://schemas.microsoft.com/office/powerpoint/2010/main" val="4194231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introduction to the concept of organ</a:t>
            </a:r>
            <a:r>
              <a:rPr lang="en-US" baseline="0" dirty="0" smtClean="0"/>
              <a:t>izational storytelling and how I got interested in the topic.  I have always loved using stories to teach, but I originally thought specifically about using fiction to illustrate key points – such as using the book Fahrenheit 451 to talk about censorship and intellectual freedom.  In much of the business and academic literature, this term “narrative” is often used interchangeably with the term “story,” so I had seen various articles about “organizational narrative.”  Then I also began to see the term “organizational storytelling.”  So my interest in using stories to teach had kind of put these things on my radar.</a:t>
            </a:r>
          </a:p>
          <a:p>
            <a:r>
              <a:rPr lang="en-US" baseline="0" dirty="0" smtClean="0"/>
              <a:t>Let me just say as well that the stereotypical 20</a:t>
            </a:r>
            <a:r>
              <a:rPr lang="en-US" baseline="30000" dirty="0" smtClean="0"/>
              <a:t>th</a:t>
            </a:r>
            <a:r>
              <a:rPr lang="en-US" baseline="0" dirty="0" smtClean="0"/>
              <a:t>  century approach to business, and then the enthusiasm in the late 20</a:t>
            </a:r>
            <a:r>
              <a:rPr lang="en-US" baseline="30000" dirty="0" smtClean="0"/>
              <a:t>th</a:t>
            </a:r>
            <a:r>
              <a:rPr lang="en-US" baseline="0" dirty="0" smtClean="0"/>
              <a:t> century / early 21</a:t>
            </a:r>
            <a:r>
              <a:rPr lang="en-US" baseline="30000" dirty="0" smtClean="0"/>
              <a:t>st</a:t>
            </a:r>
            <a:r>
              <a:rPr lang="en-US" baseline="0" dirty="0" smtClean="0"/>
              <a:t> century for technology, focused respectively on mechanization and then the wonders of electronic communication. However, there emerged a counter-narrative, if you will, that focused on the value of building human relationships in the workplace.</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2</a:t>
            </a:fld>
            <a:endParaRPr lang="en-US"/>
          </a:p>
        </p:txBody>
      </p:sp>
    </p:spTree>
    <p:extLst>
      <p:ext uri="{BB962C8B-B14F-4D97-AF65-F5344CB8AC3E}">
        <p14:creationId xmlns:p14="http://schemas.microsoft.com/office/powerpoint/2010/main" val="317457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Block:</a:t>
            </a:r>
            <a:r>
              <a:rPr lang="en-US" baseline="0" dirty="0" smtClean="0"/>
              <a:t>    Community: The Structure of Belonging.  “What can we create together?”</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16</a:t>
            </a:fld>
            <a:endParaRPr lang="en-US"/>
          </a:p>
        </p:txBody>
      </p:sp>
    </p:spTree>
    <p:extLst>
      <p:ext uri="{BB962C8B-B14F-4D97-AF65-F5344CB8AC3E}">
        <p14:creationId xmlns:p14="http://schemas.microsoft.com/office/powerpoint/2010/main" val="380582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a:t>
            </a:r>
            <a:r>
              <a:rPr lang="en-US" baseline="0" dirty="0" smtClean="0"/>
              <a:t>bout also using the organization’s story to communicate vision and  values?</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17</a:t>
            </a:fld>
            <a:endParaRPr lang="en-US"/>
          </a:p>
        </p:txBody>
      </p:sp>
    </p:spTree>
    <p:extLst>
      <p:ext uri="{BB962C8B-B14F-4D97-AF65-F5344CB8AC3E}">
        <p14:creationId xmlns:p14="http://schemas.microsoft.com/office/powerpoint/2010/main" val="94166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Peg</a:t>
            </a:r>
            <a:r>
              <a:rPr lang="en-US" b="0" baseline="0" dirty="0" smtClean="0"/>
              <a:t> </a:t>
            </a:r>
            <a:r>
              <a:rPr lang="en-US" b="0" baseline="0" dirty="0" err="1" smtClean="0"/>
              <a:t>Neuhauser</a:t>
            </a:r>
            <a:r>
              <a:rPr lang="en-US" b="0" baseline="0" dirty="0" smtClean="0"/>
              <a:t>, in her book Corporate Legends and Lore: The Power of Storytelling as a Management Tool, tells about the Pawnee Indian concept of the sacred bundle;  a physical collection of artifacts that represented key moments or events in the life of the tribe.  These artifacts served as reminders of both successes and failures – they told the story of the organization.</a:t>
            </a:r>
            <a:endParaRPr lang="en-US" b="0" dirty="0" smtClean="0"/>
          </a:p>
          <a:p>
            <a:endParaRPr lang="en-US" b="1" dirty="0" smtClean="0"/>
          </a:p>
          <a:p>
            <a:r>
              <a:rPr lang="en-US" b="1" dirty="0" smtClean="0"/>
              <a:t>Sacred bundles</a:t>
            </a:r>
            <a:r>
              <a:rPr lang="en-US" dirty="0" smtClean="0"/>
              <a:t> were a powerful part of Pawnee ceremonies linked to planting and harvesting. They contained tools necessary to those ceremonies, and the rituals and ceremonies associated with them were passed from generation to generation along with the bundles. Bundles were </a:t>
            </a:r>
            <a:r>
              <a:rPr lang="en-US" b="1" dirty="0" smtClean="0"/>
              <a:t>owned by women</a:t>
            </a:r>
            <a:r>
              <a:rPr lang="en-US" dirty="0" smtClean="0"/>
              <a:t> and inherited through the female line, but could be used by men only. To open or use a bundle without the proper ritual and ceremony invited disaster.</a:t>
            </a:r>
          </a:p>
          <a:p>
            <a:r>
              <a:rPr lang="en-US" dirty="0" smtClean="0"/>
              <a:t>Bundle contents changed from ritual to ritual. The Society's bundle is a collection of </a:t>
            </a:r>
            <a:r>
              <a:rPr lang="en-US" b="1" dirty="0" smtClean="0"/>
              <a:t>precious objects</a:t>
            </a:r>
            <a:r>
              <a:rPr lang="en-US" dirty="0" smtClean="0"/>
              <a:t> wrapped in an ocher-stained bison hide. On the outside of the bundle are tied several ceremonial objects: a long pipe, arrow fragments, a meat fork tipped with a raccoon bone, and small American flags. X-ray analysis indicates that inside are stuffed bird bundles, hawk bells, counting sticks, and glass beads sewn on a leather strip.</a:t>
            </a:r>
          </a:p>
          <a:p>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18</a:t>
            </a:fld>
            <a:endParaRPr lang="en-US"/>
          </a:p>
        </p:txBody>
      </p:sp>
    </p:spTree>
    <p:extLst>
      <p:ext uri="{BB962C8B-B14F-4D97-AF65-F5344CB8AC3E}">
        <p14:creationId xmlns:p14="http://schemas.microsoft.com/office/powerpoint/2010/main" val="404113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artifacts that you choose for your sacred bundle serve to tell the story that you want to tell.</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19</a:t>
            </a:fld>
            <a:endParaRPr lang="en-US"/>
          </a:p>
        </p:txBody>
      </p:sp>
    </p:spTree>
    <p:extLst>
      <p:ext uri="{BB962C8B-B14F-4D97-AF65-F5344CB8AC3E}">
        <p14:creationId xmlns:p14="http://schemas.microsoft.com/office/powerpoint/2010/main" val="411903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a:t>
            </a:r>
            <a:r>
              <a:rPr lang="en-US" baseline="0" dirty="0" smtClean="0"/>
              <a:t>bout also using the organization’s story to communicate vision and  values?</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20</a:t>
            </a:fld>
            <a:endParaRPr lang="en-US"/>
          </a:p>
        </p:txBody>
      </p:sp>
    </p:spTree>
    <p:extLst>
      <p:ext uri="{BB962C8B-B14F-4D97-AF65-F5344CB8AC3E}">
        <p14:creationId xmlns:p14="http://schemas.microsoft.com/office/powerpoint/2010/main" val="94166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just</a:t>
            </a:r>
            <a:r>
              <a:rPr lang="en-US" baseline="0" dirty="0" smtClean="0"/>
              <a:t> briefly talk about using stories in leadership.</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24</a:t>
            </a:fld>
            <a:endParaRPr lang="en-US"/>
          </a:p>
        </p:txBody>
      </p:sp>
    </p:spTree>
    <p:extLst>
      <p:ext uri="{BB962C8B-B14F-4D97-AF65-F5344CB8AC3E}">
        <p14:creationId xmlns:p14="http://schemas.microsoft.com/office/powerpoint/2010/main" val="132379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2F062-3D41-2449-BD6C-751DB9D04D13}" type="slidenum">
              <a:rPr lang="en-US" smtClean="0"/>
              <a:t>36</a:t>
            </a:fld>
            <a:endParaRPr lang="en-US"/>
          </a:p>
        </p:txBody>
      </p:sp>
    </p:spTree>
    <p:extLst>
      <p:ext uri="{BB962C8B-B14F-4D97-AF65-F5344CB8AC3E}">
        <p14:creationId xmlns:p14="http://schemas.microsoft.com/office/powerpoint/2010/main" val="107470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introduction to the concept of organ</a:t>
            </a:r>
            <a:r>
              <a:rPr lang="en-US" baseline="0" dirty="0" smtClean="0"/>
              <a:t>izational storytelling and how I got interested in the topic.  I have always loved using stories to teach, but I originally thought specifically about using fiction to illustrate key points – such as using the book Fahrenheit 451 to talk about censorship and intellectual freedom.  In much of the business and academic literature, this term “narrative” is often used interchangeably with the term “story,” so I had seen various articles about “organizational narrative.”  Then I also began to see the term “organizational storytelling.”  So my interest in using stories to teach had kind of put these things on my radar.</a:t>
            </a:r>
          </a:p>
          <a:p>
            <a:r>
              <a:rPr lang="en-US" baseline="0" dirty="0" smtClean="0"/>
              <a:t>Let me just say as well that the stereotypical 20</a:t>
            </a:r>
            <a:r>
              <a:rPr lang="en-US" baseline="30000" dirty="0" smtClean="0"/>
              <a:t>th</a:t>
            </a:r>
            <a:r>
              <a:rPr lang="en-US" baseline="0" dirty="0" smtClean="0"/>
              <a:t>  century approach to business, and then the enthusiasm in the late 20</a:t>
            </a:r>
            <a:r>
              <a:rPr lang="en-US" baseline="30000" dirty="0" smtClean="0"/>
              <a:t>th</a:t>
            </a:r>
            <a:r>
              <a:rPr lang="en-US" baseline="0" dirty="0" smtClean="0"/>
              <a:t> century / early 21</a:t>
            </a:r>
            <a:r>
              <a:rPr lang="en-US" baseline="30000" dirty="0" smtClean="0"/>
              <a:t>st</a:t>
            </a:r>
            <a:r>
              <a:rPr lang="en-US" baseline="0" dirty="0" smtClean="0"/>
              <a:t> century for technology, focused respectively on mechanization and then the wonders of electronic communication. However, there emerged a counter-narrative, if you will, that focused on the value of building human relationships in the workplace.</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3</a:t>
            </a:fld>
            <a:endParaRPr lang="en-US"/>
          </a:p>
        </p:txBody>
      </p:sp>
    </p:spTree>
    <p:extLst>
      <p:ext uri="{BB962C8B-B14F-4D97-AF65-F5344CB8AC3E}">
        <p14:creationId xmlns:p14="http://schemas.microsoft.com/office/powerpoint/2010/main" val="317457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in mind, I’ll point out a couple of books to you that were published</a:t>
            </a:r>
            <a:r>
              <a:rPr lang="en-US" baseline="0" dirty="0" smtClean="0"/>
              <a:t> between 1999 and 2004 that solidified my interest in organizational narrative and then organizational storytelling.</a:t>
            </a:r>
          </a:p>
          <a:p>
            <a:r>
              <a:rPr lang="en-US" baseline="0" dirty="0" smtClean="0"/>
              <a:t>-- Social Life:    “knowledge management’  - some great examples in the book about capturing knowledge and expertise of an organization’s workers simply by encouraging them to talk to one another.</a:t>
            </a:r>
          </a:p>
          <a:p>
            <a:r>
              <a:rPr lang="en-US" baseline="0" dirty="0" smtClean="0"/>
              <a:t>-- Storytelling in Organizations took that a step further through the authors’ specific essays of their experiences sharing stories and listening to stories within an organization.</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4</a:t>
            </a:fld>
            <a:endParaRPr lang="en-US"/>
          </a:p>
        </p:txBody>
      </p:sp>
    </p:spTree>
    <p:extLst>
      <p:ext uri="{BB962C8B-B14F-4D97-AF65-F5344CB8AC3E}">
        <p14:creationId xmlns:p14="http://schemas.microsoft.com/office/powerpoint/2010/main" val="171844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that</a:t>
            </a:r>
            <a:r>
              <a:rPr lang="en-US" baseline="0" dirty="0" smtClean="0"/>
              <a:t> process I began to see some key, exciting areas where the life-stories and work-life stories could be captured in various ways to improve organizations and relationships.</a:t>
            </a:r>
          </a:p>
          <a:p>
            <a:r>
              <a:rPr lang="en-US" baseline="0" dirty="0" smtClean="0"/>
              <a:t>Knowledge management:  what are the “knowledge stories,” if you will, of the staff members?  How can we encourage them to share their work through conversation and reflection?</a:t>
            </a:r>
          </a:p>
          <a:p>
            <a:r>
              <a:rPr lang="en-US" baseline="0" dirty="0" smtClean="0"/>
              <a:t>Leadership</a:t>
            </a:r>
          </a:p>
          <a:p>
            <a:r>
              <a:rPr lang="en-US" baseline="0" dirty="0" smtClean="0"/>
              <a:t>Organizational narrative:  What is the story of the organization?</a:t>
            </a:r>
          </a:p>
          <a:p>
            <a:r>
              <a:rPr lang="en-US" baseline="0" dirty="0" smtClean="0"/>
              <a:t>Building community:  Collecting and sharing stories within the organization and among our customers to strengthen community ties.</a:t>
            </a:r>
          </a:p>
          <a:p>
            <a:r>
              <a:rPr lang="en-US" baseline="0" dirty="0" smtClean="0"/>
              <a:t>Using stories to teach:  tied to all of the above</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5</a:t>
            </a:fld>
            <a:endParaRPr lang="en-US"/>
          </a:p>
        </p:txBody>
      </p:sp>
    </p:spTree>
    <p:extLst>
      <p:ext uri="{BB962C8B-B14F-4D97-AF65-F5344CB8AC3E}">
        <p14:creationId xmlns:p14="http://schemas.microsoft.com/office/powerpoint/2010/main" val="80715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 we should acknowledge</a:t>
            </a:r>
            <a:r>
              <a:rPr lang="en-US" baseline="0" dirty="0" smtClean="0"/>
              <a:t> about stories is that they touch people’s hearts.  We hear so much today about “confirmation bias”  -- that people read things and interpret them in a way that confirms their bias.</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7</a:t>
            </a:fld>
            <a:endParaRPr lang="en-US"/>
          </a:p>
        </p:txBody>
      </p:sp>
    </p:spTree>
    <p:extLst>
      <p:ext uri="{BB962C8B-B14F-4D97-AF65-F5344CB8AC3E}">
        <p14:creationId xmlns:p14="http://schemas.microsoft.com/office/powerpoint/2010/main" val="146972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that</a:t>
            </a:r>
            <a:r>
              <a:rPr lang="en-US" baseline="0" dirty="0" smtClean="0"/>
              <a:t> process I began to see some key, exciting areas where the life-stories and work-life stories could be captured in various ways to improve organizations and relationships.</a:t>
            </a:r>
          </a:p>
          <a:p>
            <a:r>
              <a:rPr lang="en-US" baseline="0" dirty="0" smtClean="0"/>
              <a:t>Knowledge management:  what are the “knowledge stories,” if you will, of the staff members?  How can we encourage them to share their work through conversation and reflection?</a:t>
            </a:r>
          </a:p>
          <a:p>
            <a:r>
              <a:rPr lang="en-US" baseline="0" dirty="0" smtClean="0"/>
              <a:t>Leadership</a:t>
            </a:r>
          </a:p>
          <a:p>
            <a:r>
              <a:rPr lang="en-US" baseline="0" dirty="0" smtClean="0"/>
              <a:t>Organizational narrative:  What is the story of the organization?</a:t>
            </a:r>
          </a:p>
          <a:p>
            <a:r>
              <a:rPr lang="en-US" baseline="0" dirty="0" smtClean="0"/>
              <a:t>Building community:  Collecting and sharing stories within the organization and among our customers to strengthen community ties.</a:t>
            </a:r>
          </a:p>
          <a:p>
            <a:r>
              <a:rPr lang="en-US" baseline="0" dirty="0" smtClean="0"/>
              <a:t>Using stories to teach:  tied to all of the above</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8</a:t>
            </a:fld>
            <a:endParaRPr lang="en-US"/>
          </a:p>
        </p:txBody>
      </p:sp>
    </p:spTree>
    <p:extLst>
      <p:ext uri="{BB962C8B-B14F-4D97-AF65-F5344CB8AC3E}">
        <p14:creationId xmlns:p14="http://schemas.microsoft.com/office/powerpoint/2010/main" val="80715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just</a:t>
            </a:r>
            <a:r>
              <a:rPr lang="en-US" baseline="0" dirty="0" smtClean="0"/>
              <a:t> briefly talk about using stories in leadership.</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9</a:t>
            </a:fld>
            <a:endParaRPr lang="en-US"/>
          </a:p>
        </p:txBody>
      </p:sp>
    </p:spTree>
    <p:extLst>
      <p:ext uri="{BB962C8B-B14F-4D97-AF65-F5344CB8AC3E}">
        <p14:creationId xmlns:p14="http://schemas.microsoft.com/office/powerpoint/2010/main" val="132379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Touch people’s hearts before</a:t>
            </a:r>
            <a:r>
              <a:rPr lang="en-US" baseline="0" dirty="0" smtClean="0"/>
              <a:t> their minds -   don’t try to convince through logic until you’ve got their minds opened.</a:t>
            </a:r>
            <a:endParaRPr lang="en-US" dirty="0"/>
          </a:p>
        </p:txBody>
      </p:sp>
      <p:sp>
        <p:nvSpPr>
          <p:cNvPr id="4" name="Slide Number Placeholder 3"/>
          <p:cNvSpPr>
            <a:spLocks noGrp="1"/>
          </p:cNvSpPr>
          <p:nvPr>
            <p:ph type="sldNum" sz="quarter" idx="10"/>
          </p:nvPr>
        </p:nvSpPr>
        <p:spPr/>
        <p:txBody>
          <a:bodyPr/>
          <a:lstStyle/>
          <a:p>
            <a:fld id="{B932F062-3D41-2449-BD6C-751DB9D04D13}" type="slidenum">
              <a:rPr lang="en-US" smtClean="0"/>
              <a:t>14</a:t>
            </a:fld>
            <a:endParaRPr lang="en-US"/>
          </a:p>
        </p:txBody>
      </p:sp>
    </p:spTree>
    <p:extLst>
      <p:ext uri="{BB962C8B-B14F-4D97-AF65-F5344CB8AC3E}">
        <p14:creationId xmlns:p14="http://schemas.microsoft.com/office/powerpoint/2010/main" val="307538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Block:</a:t>
            </a:r>
            <a:r>
              <a:rPr lang="en-US" baseline="0" dirty="0" smtClean="0"/>
              <a:t>    Community: The Structure of Belonging.  “What can we create together?”</a:t>
            </a:r>
            <a:endParaRPr lang="en-US" dirty="0"/>
          </a:p>
        </p:txBody>
      </p:sp>
      <p:sp>
        <p:nvSpPr>
          <p:cNvPr id="4" name="Slide Number Placeholder 3"/>
          <p:cNvSpPr>
            <a:spLocks noGrp="1"/>
          </p:cNvSpPr>
          <p:nvPr>
            <p:ph type="sldNum" sz="quarter" idx="10"/>
          </p:nvPr>
        </p:nvSpPr>
        <p:spPr/>
        <p:txBody>
          <a:bodyPr/>
          <a:lstStyle/>
          <a:p>
            <a:fld id="{A814025A-748B-714E-B985-89C4DBBB0604}" type="slidenum">
              <a:rPr lang="en-US" smtClean="0"/>
              <a:pPr/>
              <a:t>15</a:t>
            </a:fld>
            <a:endParaRPr lang="en-US"/>
          </a:p>
        </p:txBody>
      </p:sp>
    </p:spTree>
    <p:extLst>
      <p:ext uri="{BB962C8B-B14F-4D97-AF65-F5344CB8AC3E}">
        <p14:creationId xmlns:p14="http://schemas.microsoft.com/office/powerpoint/2010/main" val="380582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39B9A22E-0CCD-034A-B3B0-70708AA73DCB}" type="datetimeFigureOut">
              <a:rPr lang="en-US" smtClean="0"/>
              <a:t>8/15/12</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9A22E-0CCD-034A-B3B0-70708AA73DCB}" type="datetimeFigureOut">
              <a:rPr lang="en-US" smtClean="0"/>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FA52-E50B-E644-871B-9F7F1E427C4B}"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9B9A22E-0CCD-034A-B3B0-70708AA73DCB}" type="datetimeFigureOut">
              <a:rPr lang="en-US" smtClean="0"/>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9B9A22E-0CCD-034A-B3B0-70708AA73DCB}" type="datetimeFigureOut">
              <a:rPr lang="en-US" smtClean="0"/>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9B9A22E-0CCD-034A-B3B0-70708AA73DCB}" type="datetimeFigureOut">
              <a:rPr lang="en-US" smtClean="0"/>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9B9A22E-0CCD-034A-B3B0-70708AA73DCB}" type="datetimeFigureOut">
              <a:rPr lang="en-US" smtClean="0"/>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9B9A22E-0CCD-034A-B3B0-70708AA73DCB}" type="datetimeFigureOut">
              <a:rPr lang="en-US" smtClean="0"/>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39B9A22E-0CCD-034A-B3B0-70708AA73DCB}" type="datetimeFigureOut">
              <a:rPr lang="en-US" smtClean="0"/>
              <a:t>8/15/12</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9A22E-0CCD-034A-B3B0-70708AA73DCB}" type="datetimeFigureOut">
              <a:rPr lang="en-US" smtClean="0"/>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9B9A22E-0CCD-034A-B3B0-70708AA73DCB}" type="datetimeFigureOut">
              <a:rPr lang="en-US" smtClean="0"/>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9B9A22E-0CCD-034A-B3B0-70708AA73DCB}" type="datetimeFigureOut">
              <a:rPr lang="en-US" smtClean="0"/>
              <a:t>8/15/12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9B9A22E-0CCD-034A-B3B0-70708AA73DCB}" type="datetimeFigureOut">
              <a:rPr lang="en-US" smtClean="0"/>
              <a:t>8/15/12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9B9A22E-0CCD-034A-B3B0-70708AA73DCB}" type="datetimeFigureOut">
              <a:rPr lang="en-US" smtClean="0"/>
              <a:t>8/15/12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9B9A22E-0CCD-034A-B3B0-70708AA73DCB}" type="datetimeFigureOut">
              <a:rPr lang="en-US" smtClean="0"/>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4FA52-E50B-E644-871B-9F7F1E427C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9B9A22E-0CCD-034A-B3B0-70708AA73DCB}" type="datetimeFigureOut">
              <a:rPr lang="en-US" smtClean="0"/>
              <a:t>8/15/12</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B364FA52-E50B-E644-871B-9F7F1E427C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mavor/2391657339/" TargetMode="External"/><Relationship Id="rId4" Type="http://schemas.openxmlformats.org/officeDocument/2006/relationships/image" Target="../media/image9.jp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hagcolorado.blogspot.com/2011/09/whats-next-library-advocacy.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rvey.qualtrics.com/SE/?SID=SV_0jrjcQFpfJ1Srn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Organizational Storytelling for Librarians</a:t>
            </a:r>
            <a:endParaRPr lang="en-US" sz="4800" dirty="0"/>
          </a:p>
        </p:txBody>
      </p:sp>
      <p:sp>
        <p:nvSpPr>
          <p:cNvPr id="3" name="Subtitle 2"/>
          <p:cNvSpPr>
            <a:spLocks noGrp="1"/>
          </p:cNvSpPr>
          <p:nvPr>
            <p:ph type="subTitle" idx="1"/>
          </p:nvPr>
        </p:nvSpPr>
        <p:spPr>
          <a:xfrm>
            <a:off x="914400" y="3428999"/>
            <a:ext cx="7342188" cy="2099235"/>
          </a:xfrm>
        </p:spPr>
        <p:txBody>
          <a:bodyPr>
            <a:noAutofit/>
          </a:bodyPr>
          <a:lstStyle/>
          <a:p>
            <a:r>
              <a:rPr lang="en-US" sz="2800" dirty="0" err="1" smtClean="0"/>
              <a:t>Infopeople</a:t>
            </a:r>
            <a:r>
              <a:rPr lang="en-US" sz="2800" dirty="0" smtClean="0"/>
              <a:t> Webinar</a:t>
            </a:r>
          </a:p>
          <a:p>
            <a:r>
              <a:rPr lang="en-US" sz="2800" dirty="0" smtClean="0"/>
              <a:t>August 15, 2012</a:t>
            </a:r>
          </a:p>
          <a:p>
            <a:endParaRPr lang="en-US" sz="2800" dirty="0"/>
          </a:p>
          <a:p>
            <a:r>
              <a:rPr lang="en-US" sz="2800" dirty="0" smtClean="0"/>
              <a:t>Kate Marek</a:t>
            </a:r>
            <a:endParaRPr lang="en-US" sz="2800" dirty="0"/>
          </a:p>
        </p:txBody>
      </p:sp>
    </p:spTree>
    <p:extLst>
      <p:ext uri="{BB962C8B-B14F-4D97-AF65-F5344CB8AC3E}">
        <p14:creationId xmlns:p14="http://schemas.microsoft.com/office/powerpoint/2010/main" val="29527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a:xfrm>
            <a:off x="1920052" y="2400175"/>
            <a:ext cx="6325423" cy="3665346"/>
          </a:xfrm>
        </p:spPr>
        <p:txBody>
          <a:bodyPr/>
          <a:lstStyle/>
          <a:p>
            <a:r>
              <a:rPr lang="en-US" dirty="0" smtClean="0"/>
              <a:t>Communicating</a:t>
            </a:r>
          </a:p>
          <a:p>
            <a:r>
              <a:rPr lang="en-US" dirty="0" smtClean="0"/>
              <a:t>Listening</a:t>
            </a:r>
          </a:p>
          <a:p>
            <a:r>
              <a:rPr lang="en-US" dirty="0" smtClean="0"/>
              <a:t>Sharing</a:t>
            </a:r>
            <a:endParaRPr lang="en-US" dirty="0"/>
          </a:p>
        </p:txBody>
      </p:sp>
    </p:spTree>
    <p:extLst>
      <p:ext uri="{BB962C8B-B14F-4D97-AF65-F5344CB8AC3E}">
        <p14:creationId xmlns:p14="http://schemas.microsoft.com/office/powerpoint/2010/main" val="329848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 for Leadership</a:t>
            </a:r>
            <a:endParaRPr lang="en-US" dirty="0"/>
          </a:p>
        </p:txBody>
      </p:sp>
      <p:sp>
        <p:nvSpPr>
          <p:cNvPr id="3" name="Content Placeholder 2"/>
          <p:cNvSpPr>
            <a:spLocks noGrp="1"/>
          </p:cNvSpPr>
          <p:nvPr>
            <p:ph idx="1"/>
          </p:nvPr>
        </p:nvSpPr>
        <p:spPr>
          <a:xfrm>
            <a:off x="2040256" y="2296695"/>
            <a:ext cx="6646543" cy="3829468"/>
          </a:xfrm>
        </p:spPr>
        <p:txBody>
          <a:bodyPr/>
          <a:lstStyle/>
          <a:p>
            <a:r>
              <a:rPr lang="en-US" dirty="0" smtClean="0"/>
              <a:t>“Who I Am”</a:t>
            </a:r>
          </a:p>
          <a:p>
            <a:r>
              <a:rPr lang="en-US" dirty="0" smtClean="0"/>
              <a:t>“Why I Am Here”</a:t>
            </a:r>
          </a:p>
          <a:p>
            <a:r>
              <a:rPr lang="en-US" dirty="0" smtClean="0"/>
              <a:t>The Vision story</a:t>
            </a:r>
            <a:endParaRPr lang="en-US" dirty="0"/>
          </a:p>
        </p:txBody>
      </p:sp>
    </p:spTree>
    <p:extLst>
      <p:ext uri="{BB962C8B-B14F-4D97-AF65-F5344CB8AC3E}">
        <p14:creationId xmlns:p14="http://schemas.microsoft.com/office/powerpoint/2010/main" val="835999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Stories You Need to Know How to Tell (Simmons)</a:t>
            </a:r>
            <a:endParaRPr lang="en-US" dirty="0"/>
          </a:p>
        </p:txBody>
      </p:sp>
      <p:sp>
        <p:nvSpPr>
          <p:cNvPr id="3" name="Content Placeholder 2"/>
          <p:cNvSpPr>
            <a:spLocks noGrp="1"/>
          </p:cNvSpPr>
          <p:nvPr>
            <p:ph idx="1"/>
          </p:nvPr>
        </p:nvSpPr>
        <p:spPr>
          <a:xfrm>
            <a:off x="1270094" y="2283185"/>
            <a:ext cx="7416706" cy="3842978"/>
          </a:xfrm>
        </p:spPr>
        <p:txBody>
          <a:bodyPr/>
          <a:lstStyle/>
          <a:p>
            <a:r>
              <a:rPr lang="en-US" dirty="0" smtClean="0"/>
              <a:t>“Who I am” stories</a:t>
            </a:r>
          </a:p>
          <a:p>
            <a:r>
              <a:rPr lang="en-US" dirty="0" smtClean="0"/>
              <a:t>“Why I am here” stories</a:t>
            </a:r>
          </a:p>
          <a:p>
            <a:r>
              <a:rPr lang="en-US" dirty="0" smtClean="0"/>
              <a:t>“The Vision”</a:t>
            </a:r>
          </a:p>
          <a:p>
            <a:r>
              <a:rPr lang="en-US" dirty="0" smtClean="0"/>
              <a:t>Teaching stories</a:t>
            </a:r>
          </a:p>
          <a:p>
            <a:r>
              <a:rPr lang="en-US" dirty="0" smtClean="0"/>
              <a:t>Values-in-action stories</a:t>
            </a:r>
          </a:p>
          <a:p>
            <a:r>
              <a:rPr lang="en-US" dirty="0" smtClean="0"/>
              <a:t>“I Know what you are thinking” stories</a:t>
            </a:r>
            <a:endParaRPr lang="en-US" dirty="0"/>
          </a:p>
        </p:txBody>
      </p:sp>
    </p:spTree>
    <p:extLst>
      <p:ext uri="{BB962C8B-B14F-4D97-AF65-F5344CB8AC3E}">
        <p14:creationId xmlns:p14="http://schemas.microsoft.com/office/powerpoint/2010/main" val="19353635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7" y="2233585"/>
            <a:ext cx="8229600" cy="1143000"/>
          </a:xfrm>
        </p:spPr>
        <p:txBody>
          <a:bodyPr/>
          <a:lstStyle/>
          <a:p>
            <a:r>
              <a:rPr lang="en-US" dirty="0" smtClean="0"/>
              <a:t>Facilitating Change</a:t>
            </a:r>
            <a:endParaRPr lang="en-US" dirty="0"/>
          </a:p>
        </p:txBody>
      </p:sp>
    </p:spTree>
    <p:extLst>
      <p:ext uri="{BB962C8B-B14F-4D97-AF65-F5344CB8AC3E}">
        <p14:creationId xmlns:p14="http://schemas.microsoft.com/office/powerpoint/2010/main" val="28668146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0043" y="5820424"/>
            <a:ext cx="6110167" cy="523220"/>
          </a:xfrm>
          <a:prstGeom prst="rect">
            <a:avLst/>
          </a:prstGeom>
          <a:noFill/>
        </p:spPr>
        <p:txBody>
          <a:bodyPr wrap="square" rtlCol="0">
            <a:spAutoFit/>
          </a:bodyPr>
          <a:lstStyle/>
          <a:p>
            <a:r>
              <a:rPr lang="en-US" sz="1400" dirty="0" err="1" smtClean="0"/>
              <a:t>Syowoe</a:t>
            </a:r>
            <a:r>
              <a:rPr lang="en-US" sz="1400" dirty="0" smtClean="0"/>
              <a:t> </a:t>
            </a:r>
            <a:r>
              <a:rPr lang="en-US" sz="1400" dirty="0" err="1" smtClean="0"/>
              <a:t>Photostream</a:t>
            </a:r>
            <a:r>
              <a:rPr lang="en-US" sz="1400" dirty="0" smtClean="0"/>
              <a:t>, </a:t>
            </a:r>
            <a:r>
              <a:rPr lang="en-US" sz="1400" dirty="0" smtClean="0">
                <a:hlinkClick r:id="rId3"/>
              </a:rPr>
              <a:t>http://www.flickr.com/photos/mavor/2391657339/</a:t>
            </a:r>
            <a:r>
              <a:rPr lang="en-US" sz="1400" dirty="0" smtClean="0"/>
              <a:t>  Creative Commons License </a:t>
            </a:r>
            <a:endParaRPr lang="en-US" sz="1400" dirty="0"/>
          </a:p>
        </p:txBody>
      </p:sp>
      <p:pic>
        <p:nvPicPr>
          <p:cNvPr id="8" name="Picture 7" descr="ManAndDo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791382"/>
            <a:ext cx="3657600" cy="4762500"/>
          </a:xfrm>
          <a:prstGeom prst="rect">
            <a:avLst/>
          </a:prstGeom>
        </p:spPr>
      </p:pic>
    </p:spTree>
    <p:extLst>
      <p:ext uri="{BB962C8B-B14F-4D97-AF65-F5344CB8AC3E}">
        <p14:creationId xmlns:p14="http://schemas.microsoft.com/office/powerpoint/2010/main" val="32087791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124407"/>
            <a:ext cx="7345362" cy="1339850"/>
          </a:xfrm>
        </p:spPr>
        <p:txBody>
          <a:bodyPr/>
          <a:lstStyle/>
          <a:p>
            <a:r>
              <a:rPr lang="en-US" dirty="0" smtClean="0"/>
              <a:t>Building Community</a:t>
            </a:r>
            <a:endParaRPr lang="en-US" dirty="0"/>
          </a:p>
        </p:txBody>
      </p:sp>
    </p:spTree>
    <p:extLst>
      <p:ext uri="{BB962C8B-B14F-4D97-AF65-F5344CB8AC3E}">
        <p14:creationId xmlns:p14="http://schemas.microsoft.com/office/powerpoint/2010/main" val="161506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324276"/>
            <a:ext cx="7345362" cy="1339850"/>
          </a:xfrm>
        </p:spPr>
        <p:txBody>
          <a:bodyPr/>
          <a:lstStyle/>
          <a:p>
            <a:r>
              <a:rPr lang="en-US" dirty="0" smtClean="0"/>
              <a:t>Building Community</a:t>
            </a:r>
            <a:endParaRPr lang="en-US" dirty="0"/>
          </a:p>
        </p:txBody>
      </p:sp>
      <p:sp>
        <p:nvSpPr>
          <p:cNvPr id="3" name="TextBox 2"/>
          <p:cNvSpPr txBox="1"/>
          <p:nvPr/>
        </p:nvSpPr>
        <p:spPr>
          <a:xfrm>
            <a:off x="1390038" y="2430177"/>
            <a:ext cx="6180169" cy="2246769"/>
          </a:xfrm>
          <a:prstGeom prst="rect">
            <a:avLst/>
          </a:prstGeom>
          <a:noFill/>
        </p:spPr>
        <p:txBody>
          <a:bodyPr wrap="square" rtlCol="0">
            <a:spAutoFit/>
          </a:bodyPr>
          <a:lstStyle/>
          <a:p>
            <a:pPr marL="457200" indent="-457200">
              <a:buFont typeface="Arial"/>
              <a:buChar char="•"/>
            </a:pPr>
            <a:r>
              <a:rPr lang="en-US" sz="2800" dirty="0" smtClean="0"/>
              <a:t>Internal:   </a:t>
            </a:r>
          </a:p>
          <a:p>
            <a:pPr lvl="1"/>
            <a:r>
              <a:rPr lang="en-US" sz="2800" dirty="0"/>
              <a:t>	</a:t>
            </a:r>
            <a:r>
              <a:rPr lang="en-US" sz="2800" dirty="0" smtClean="0"/>
              <a:t>Within the organization</a:t>
            </a:r>
          </a:p>
          <a:p>
            <a:pPr lvl="1"/>
            <a:endParaRPr lang="en-US" sz="2800" dirty="0" smtClean="0"/>
          </a:p>
          <a:p>
            <a:pPr marL="457200" indent="-457200">
              <a:buFont typeface="Arial"/>
              <a:buChar char="•"/>
            </a:pPr>
            <a:r>
              <a:rPr lang="en-US" sz="2800" dirty="0" smtClean="0"/>
              <a:t>External:  </a:t>
            </a:r>
          </a:p>
          <a:p>
            <a:r>
              <a:rPr lang="en-US" sz="2800" dirty="0"/>
              <a:t>	</a:t>
            </a:r>
            <a:r>
              <a:rPr lang="en-US" sz="2800" dirty="0" smtClean="0"/>
              <a:t>	Among the service community</a:t>
            </a:r>
            <a:endParaRPr lang="en-US" sz="2800" dirty="0"/>
          </a:p>
        </p:txBody>
      </p:sp>
    </p:spTree>
    <p:extLst>
      <p:ext uri="{BB962C8B-B14F-4D97-AF65-F5344CB8AC3E}">
        <p14:creationId xmlns:p14="http://schemas.microsoft.com/office/powerpoint/2010/main" val="177870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894737"/>
            <a:ext cx="7345362" cy="1339850"/>
          </a:xfrm>
        </p:spPr>
        <p:txBody>
          <a:bodyPr/>
          <a:lstStyle/>
          <a:p>
            <a:r>
              <a:rPr lang="en-US" dirty="0" smtClean="0"/>
              <a:t>The Organization</a:t>
            </a:r>
            <a:endParaRPr lang="en-US" dirty="0"/>
          </a:p>
        </p:txBody>
      </p:sp>
    </p:spTree>
    <p:extLst>
      <p:ext uri="{BB962C8B-B14F-4D97-AF65-F5344CB8AC3E}">
        <p14:creationId xmlns:p14="http://schemas.microsoft.com/office/powerpoint/2010/main" val="3736735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9311" y="5417495"/>
            <a:ext cx="5699783" cy="369332"/>
          </a:xfrm>
          <a:prstGeom prst="rect">
            <a:avLst/>
          </a:prstGeom>
          <a:noFill/>
        </p:spPr>
        <p:txBody>
          <a:bodyPr wrap="square" rtlCol="0">
            <a:spAutoFit/>
          </a:bodyPr>
          <a:lstStyle/>
          <a:p>
            <a:r>
              <a:rPr lang="en-US" dirty="0" smtClean="0"/>
              <a:t>http://</a:t>
            </a:r>
            <a:r>
              <a:rPr lang="en-US" dirty="0" err="1" smtClean="0"/>
              <a:t>www.kshs.org</a:t>
            </a:r>
            <a:r>
              <a:rPr lang="en-US" dirty="0" smtClean="0"/>
              <a:t>/p/sacred-</a:t>
            </a:r>
            <a:r>
              <a:rPr lang="en-US" dirty="0" err="1" smtClean="0"/>
              <a:t>pawnee</a:t>
            </a:r>
            <a:r>
              <a:rPr lang="en-US" dirty="0" smtClean="0"/>
              <a:t>-bundle/10118</a:t>
            </a:r>
            <a:endParaRPr lang="en-US" dirty="0"/>
          </a:p>
        </p:txBody>
      </p:sp>
      <p:sp>
        <p:nvSpPr>
          <p:cNvPr id="6" name="TextBox 5"/>
          <p:cNvSpPr txBox="1"/>
          <p:nvPr/>
        </p:nvSpPr>
        <p:spPr>
          <a:xfrm>
            <a:off x="1325346" y="716029"/>
            <a:ext cx="6093748" cy="707886"/>
          </a:xfrm>
          <a:prstGeom prst="rect">
            <a:avLst/>
          </a:prstGeom>
          <a:noFill/>
        </p:spPr>
        <p:txBody>
          <a:bodyPr wrap="square" rtlCol="0">
            <a:spAutoFit/>
          </a:bodyPr>
          <a:lstStyle/>
          <a:p>
            <a:pPr algn="ctr"/>
            <a:r>
              <a:rPr lang="en-US" sz="4000" dirty="0" smtClean="0"/>
              <a:t>The Sacred Bundle</a:t>
            </a:r>
            <a:endParaRPr lang="en-US" sz="4000" dirty="0"/>
          </a:p>
        </p:txBody>
      </p:sp>
      <p:pic>
        <p:nvPicPr>
          <p:cNvPr id="3" name="Picture 2" descr="SacredBundle-2-Kansa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595" y="2838957"/>
            <a:ext cx="3098800" cy="1473200"/>
          </a:xfrm>
          <a:prstGeom prst="rect">
            <a:avLst/>
          </a:prstGeom>
        </p:spPr>
      </p:pic>
    </p:spTree>
    <p:extLst>
      <p:ext uri="{BB962C8B-B14F-4D97-AF65-F5344CB8AC3E}">
        <p14:creationId xmlns:p14="http://schemas.microsoft.com/office/powerpoint/2010/main" val="29504056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Sacred Bundle</a:t>
            </a:r>
            <a:endParaRPr lang="en-US" dirty="0"/>
          </a:p>
        </p:txBody>
      </p:sp>
      <p:sp>
        <p:nvSpPr>
          <p:cNvPr id="3" name="Content Placeholder 2"/>
          <p:cNvSpPr>
            <a:spLocks noGrp="1"/>
          </p:cNvSpPr>
          <p:nvPr>
            <p:ph idx="1"/>
          </p:nvPr>
        </p:nvSpPr>
        <p:spPr/>
        <p:txBody>
          <a:bodyPr>
            <a:normAutofit lnSpcReduction="10000"/>
          </a:bodyPr>
          <a:lstStyle/>
          <a:p>
            <a:r>
              <a:rPr lang="en-US" dirty="0"/>
              <a:t>What are 4-5 key events in your library’s history?</a:t>
            </a:r>
          </a:p>
          <a:p>
            <a:r>
              <a:rPr lang="en-US" dirty="0"/>
              <a:t>Who are your library’s heroes?</a:t>
            </a:r>
          </a:p>
          <a:p>
            <a:r>
              <a:rPr lang="en-US" dirty="0"/>
              <a:t>What key values or characteristics of your library are highlighted in your stories?</a:t>
            </a:r>
          </a:p>
          <a:p>
            <a:r>
              <a:rPr lang="en-US" dirty="0"/>
              <a:t>What physical artifacts might you include in your sacred bundle?</a:t>
            </a:r>
          </a:p>
          <a:p>
            <a:r>
              <a:rPr lang="en-US" dirty="0"/>
              <a:t>What crisis events or stories are in your sacred bundle?</a:t>
            </a:r>
          </a:p>
          <a:p>
            <a:endParaRPr lang="en-US" dirty="0"/>
          </a:p>
        </p:txBody>
      </p:sp>
    </p:spTree>
    <p:extLst>
      <p:ext uri="{BB962C8B-B14F-4D97-AF65-F5344CB8AC3E}">
        <p14:creationId xmlns:p14="http://schemas.microsoft.com/office/powerpoint/2010/main" val="39444833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8883"/>
            <a:ext cx="8229600" cy="1143000"/>
          </a:xfrm>
        </p:spPr>
        <p:txBody>
          <a:bodyPr>
            <a:normAutofit fontScale="90000"/>
          </a:bodyPr>
          <a:lstStyle/>
          <a:p>
            <a:r>
              <a:rPr lang="en-US" dirty="0" smtClean="0"/>
              <a:t>Organizational Narrative /Organizational Storytelling</a:t>
            </a:r>
            <a:endParaRPr lang="en-US" dirty="0"/>
          </a:p>
        </p:txBody>
      </p:sp>
    </p:spTree>
    <p:extLst>
      <p:ext uri="{BB962C8B-B14F-4D97-AF65-F5344CB8AC3E}">
        <p14:creationId xmlns:p14="http://schemas.microsoft.com/office/powerpoint/2010/main" val="19769358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894737"/>
            <a:ext cx="7345362" cy="1339850"/>
          </a:xfrm>
        </p:spPr>
        <p:txBody>
          <a:bodyPr/>
          <a:lstStyle/>
          <a:p>
            <a:r>
              <a:rPr lang="en-US" dirty="0" smtClean="0"/>
              <a:t>The Service Community</a:t>
            </a:r>
            <a:endParaRPr lang="en-US" dirty="0"/>
          </a:p>
        </p:txBody>
      </p:sp>
    </p:spTree>
    <p:extLst>
      <p:ext uri="{BB962C8B-B14F-4D97-AF65-F5344CB8AC3E}">
        <p14:creationId xmlns:p14="http://schemas.microsoft.com/office/powerpoint/2010/main" val="313233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Community</a:t>
            </a:r>
            <a:endParaRPr lang="en-US" dirty="0"/>
          </a:p>
        </p:txBody>
      </p:sp>
      <p:sp>
        <p:nvSpPr>
          <p:cNvPr id="4" name="Content Placeholder 3"/>
          <p:cNvSpPr>
            <a:spLocks noGrp="1"/>
          </p:cNvSpPr>
          <p:nvPr>
            <p:ph idx="1"/>
          </p:nvPr>
        </p:nvSpPr>
        <p:spPr>
          <a:xfrm>
            <a:off x="1600044" y="2440177"/>
            <a:ext cx="6645431" cy="3625343"/>
          </a:xfrm>
        </p:spPr>
        <p:txBody>
          <a:bodyPr>
            <a:normAutofit/>
          </a:bodyPr>
          <a:lstStyle/>
          <a:p>
            <a:r>
              <a:rPr lang="en-US" sz="2800" dirty="0" smtClean="0"/>
              <a:t>Cultural memory</a:t>
            </a:r>
          </a:p>
          <a:p>
            <a:r>
              <a:rPr lang="en-US" sz="2800" dirty="0" smtClean="0"/>
              <a:t>What can we create together?</a:t>
            </a:r>
            <a:endParaRPr lang="en-US" sz="2800" dirty="0"/>
          </a:p>
        </p:txBody>
      </p:sp>
    </p:spTree>
    <p:extLst>
      <p:ext uri="{BB962C8B-B14F-4D97-AF65-F5344CB8AC3E}">
        <p14:creationId xmlns:p14="http://schemas.microsoft.com/office/powerpoint/2010/main" val="230230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31 at 4.1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960"/>
            <a:ext cx="6401291" cy="6858000"/>
          </a:xfrm>
          <a:prstGeom prst="rect">
            <a:avLst/>
          </a:prstGeom>
        </p:spPr>
      </p:pic>
      <p:sp>
        <p:nvSpPr>
          <p:cNvPr id="5" name="TextBox 4"/>
          <p:cNvSpPr txBox="1"/>
          <p:nvPr/>
        </p:nvSpPr>
        <p:spPr>
          <a:xfrm>
            <a:off x="5438588" y="4775805"/>
            <a:ext cx="3705412" cy="369332"/>
          </a:xfrm>
          <a:prstGeom prst="rect">
            <a:avLst/>
          </a:prstGeom>
          <a:noFill/>
        </p:spPr>
        <p:txBody>
          <a:bodyPr wrap="square" rtlCol="0">
            <a:spAutoFit/>
          </a:bodyPr>
          <a:lstStyle/>
          <a:p>
            <a:r>
              <a:rPr lang="en-US" dirty="0" smtClean="0"/>
              <a:t>http://</a:t>
            </a:r>
            <a:r>
              <a:rPr lang="en-US" dirty="0" err="1" smtClean="0"/>
              <a:t>nationaldayoflistening.org</a:t>
            </a:r>
            <a:r>
              <a:rPr lang="en-US" dirty="0" smtClean="0"/>
              <a:t>/</a:t>
            </a:r>
            <a:endParaRPr lang="en-US" dirty="0"/>
          </a:p>
        </p:txBody>
      </p:sp>
    </p:spTree>
    <p:extLst>
      <p:ext uri="{BB962C8B-B14F-4D97-AF65-F5344CB8AC3E}">
        <p14:creationId xmlns:p14="http://schemas.microsoft.com/office/powerpoint/2010/main" val="174886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17 at 6.5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58467" cy="3013457"/>
          </a:xfrm>
          <a:prstGeom prst="rect">
            <a:avLst/>
          </a:prstGeom>
        </p:spPr>
      </p:pic>
      <p:pic>
        <p:nvPicPr>
          <p:cNvPr id="5" name="Picture 4" descr="Screen shot 2011-10-17 at 6.58.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297" y="859868"/>
            <a:ext cx="4049508" cy="3179614"/>
          </a:xfrm>
          <a:prstGeom prst="rect">
            <a:avLst/>
          </a:prstGeom>
        </p:spPr>
      </p:pic>
      <p:pic>
        <p:nvPicPr>
          <p:cNvPr id="6" name="Picture 5" descr="Screen shot 2011-10-17 at 6.59.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84" y="2300719"/>
            <a:ext cx="4217636" cy="3027727"/>
          </a:xfrm>
          <a:prstGeom prst="rect">
            <a:avLst/>
          </a:prstGeom>
        </p:spPr>
      </p:pic>
      <p:pic>
        <p:nvPicPr>
          <p:cNvPr id="7" name="Picture 6" descr="Screen shot 2011-10-17 at 7.00.4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288" y="4039482"/>
            <a:ext cx="5165494" cy="3140792"/>
          </a:xfrm>
          <a:prstGeom prst="rect">
            <a:avLst/>
          </a:prstGeom>
        </p:spPr>
      </p:pic>
      <p:sp>
        <p:nvSpPr>
          <p:cNvPr id="8" name="TextBox 7"/>
          <p:cNvSpPr txBox="1"/>
          <p:nvPr/>
        </p:nvSpPr>
        <p:spPr>
          <a:xfrm>
            <a:off x="270232" y="5734272"/>
            <a:ext cx="3404933" cy="1200329"/>
          </a:xfrm>
          <a:prstGeom prst="rect">
            <a:avLst/>
          </a:prstGeom>
          <a:noFill/>
        </p:spPr>
        <p:txBody>
          <a:bodyPr wrap="square" rtlCol="0">
            <a:spAutoFit/>
          </a:bodyPr>
          <a:lstStyle/>
          <a:p>
            <a:r>
              <a:rPr lang="en-US" dirty="0" smtClean="0"/>
              <a:t>Story Corps Door-To-Door service;</a:t>
            </a:r>
            <a:r>
              <a:rPr lang="en-US" baseline="0" dirty="0" smtClean="0"/>
              <a:t> http://</a:t>
            </a:r>
            <a:r>
              <a:rPr lang="en-US" baseline="0" dirty="0" err="1" smtClean="0"/>
              <a:t>storycorps.org</a:t>
            </a:r>
            <a:r>
              <a:rPr lang="en-US" baseline="0" dirty="0" smtClean="0"/>
              <a:t>/your-community/ </a:t>
            </a:r>
            <a:endParaRPr lang="en-US" dirty="0" smtClean="0"/>
          </a:p>
          <a:p>
            <a:endParaRPr lang="en-US" dirty="0"/>
          </a:p>
        </p:txBody>
      </p:sp>
    </p:spTree>
    <p:extLst>
      <p:ext uri="{BB962C8B-B14F-4D97-AF65-F5344CB8AC3E}">
        <p14:creationId xmlns:p14="http://schemas.microsoft.com/office/powerpoint/2010/main" val="38175365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989307"/>
            <a:ext cx="7345362" cy="1339850"/>
          </a:xfrm>
        </p:spPr>
        <p:txBody>
          <a:bodyPr/>
          <a:lstStyle/>
          <a:p>
            <a:r>
              <a:rPr lang="en-US" dirty="0" smtClean="0"/>
              <a:t>Advocacy</a:t>
            </a:r>
            <a:endParaRPr lang="en-US" dirty="0"/>
          </a:p>
        </p:txBody>
      </p:sp>
    </p:spTree>
    <p:extLst>
      <p:ext uri="{BB962C8B-B14F-4D97-AF65-F5344CB8AC3E}">
        <p14:creationId xmlns:p14="http://schemas.microsoft.com/office/powerpoint/2010/main" val="344768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600" dirty="0" smtClean="0"/>
              <a:t>How good is the library?  (Counting collections and visitors)</a:t>
            </a:r>
          </a:p>
          <a:p>
            <a:pPr marL="0" indent="0" algn="ctr">
              <a:buNone/>
            </a:pPr>
            <a:r>
              <a:rPr lang="en-US" sz="3600" dirty="0" err="1"/>
              <a:t>v</a:t>
            </a:r>
            <a:r>
              <a:rPr lang="en-US" sz="3600" dirty="0" err="1" smtClean="0"/>
              <a:t>s</a:t>
            </a:r>
            <a:endParaRPr lang="en-US" sz="3600" dirty="0" smtClean="0"/>
          </a:p>
          <a:p>
            <a:pPr marL="0" indent="0" algn="ctr">
              <a:buNone/>
            </a:pPr>
            <a:r>
              <a:rPr lang="en-US" sz="3600" dirty="0" smtClean="0"/>
              <a:t>How much good does the library do?</a:t>
            </a:r>
            <a:endParaRPr lang="en-US" sz="3600" dirty="0"/>
          </a:p>
        </p:txBody>
      </p:sp>
    </p:spTree>
    <p:extLst>
      <p:ext uri="{BB962C8B-B14F-4D97-AF65-F5344CB8AC3E}">
        <p14:creationId xmlns:p14="http://schemas.microsoft.com/office/powerpoint/2010/main" val="3672142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Colorado’s BHAG</a:t>
            </a:r>
            <a:endParaRPr lang="en-US" dirty="0"/>
          </a:p>
        </p:txBody>
      </p:sp>
      <p:sp>
        <p:nvSpPr>
          <p:cNvPr id="3" name="Content Placeholder 2"/>
          <p:cNvSpPr>
            <a:spLocks noGrp="1"/>
          </p:cNvSpPr>
          <p:nvPr>
            <p:ph idx="1"/>
          </p:nvPr>
        </p:nvSpPr>
        <p:spPr/>
        <p:txBody>
          <a:bodyPr/>
          <a:lstStyle/>
          <a:p>
            <a:r>
              <a:rPr lang="en-US" sz="2800" dirty="0" smtClean="0"/>
              <a:t>Sustained library advocacy</a:t>
            </a:r>
          </a:p>
          <a:p>
            <a:pPr lvl="1"/>
            <a:r>
              <a:rPr lang="en-US" sz="2400" dirty="0" smtClean="0"/>
              <a:t>Building stories around four key messages:</a:t>
            </a:r>
          </a:p>
          <a:p>
            <a:pPr lvl="2"/>
            <a:r>
              <a:rPr lang="en-US" sz="2400" dirty="0" smtClean="0"/>
              <a:t>Libraries change lives</a:t>
            </a:r>
          </a:p>
          <a:p>
            <a:pPr lvl="2"/>
            <a:r>
              <a:rPr lang="en-US" sz="2400" dirty="0" smtClean="0"/>
              <a:t>Libraries build community</a:t>
            </a:r>
          </a:p>
          <a:p>
            <a:pPr lvl="2"/>
            <a:r>
              <a:rPr lang="en-US" sz="2400" dirty="0" smtClean="0"/>
              <a:t>Libraries mean business</a:t>
            </a:r>
          </a:p>
          <a:p>
            <a:pPr lvl="2"/>
            <a:r>
              <a:rPr lang="en-US" sz="2400" dirty="0" smtClean="0"/>
              <a:t>Libraries are a smart investment</a:t>
            </a:r>
          </a:p>
        </p:txBody>
      </p:sp>
      <p:sp>
        <p:nvSpPr>
          <p:cNvPr id="4" name="TextBox 3"/>
          <p:cNvSpPr txBox="1"/>
          <p:nvPr/>
        </p:nvSpPr>
        <p:spPr>
          <a:xfrm>
            <a:off x="2340064" y="5280384"/>
            <a:ext cx="6150168" cy="923330"/>
          </a:xfrm>
          <a:prstGeom prst="rect">
            <a:avLst/>
          </a:prstGeom>
          <a:noFill/>
        </p:spPr>
        <p:txBody>
          <a:bodyPr wrap="square" rtlCol="0">
            <a:spAutoFit/>
          </a:bodyPr>
          <a:lstStyle/>
          <a:p>
            <a:r>
              <a:rPr lang="en-US" dirty="0" smtClean="0"/>
              <a:t>See </a:t>
            </a:r>
            <a:r>
              <a:rPr lang="en-US" dirty="0" smtClean="0">
                <a:hlinkClick r:id="rId2"/>
              </a:rPr>
              <a:t>http://bhagcolorado.blogspot.com/2011/09/whats-next-library-advocacy.html</a:t>
            </a:r>
            <a:r>
              <a:rPr lang="en-US" dirty="0" smtClean="0"/>
              <a:t> </a:t>
            </a:r>
            <a:endParaRPr lang="en-US" dirty="0"/>
          </a:p>
        </p:txBody>
      </p:sp>
    </p:spTree>
    <p:extLst>
      <p:ext uri="{BB962C8B-B14F-4D97-AF65-F5344CB8AC3E}">
        <p14:creationId xmlns:p14="http://schemas.microsoft.com/office/powerpoint/2010/main" val="415226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 for Advocacy</a:t>
            </a:r>
            <a:endParaRPr lang="en-US" dirty="0"/>
          </a:p>
        </p:txBody>
      </p:sp>
      <p:sp>
        <p:nvSpPr>
          <p:cNvPr id="3" name="Content Placeholder 2"/>
          <p:cNvSpPr>
            <a:spLocks noGrp="1"/>
          </p:cNvSpPr>
          <p:nvPr>
            <p:ph idx="1"/>
          </p:nvPr>
        </p:nvSpPr>
        <p:spPr>
          <a:xfrm>
            <a:off x="2040256" y="2580187"/>
            <a:ext cx="6646543" cy="3545975"/>
          </a:xfrm>
        </p:spPr>
        <p:txBody>
          <a:bodyPr/>
          <a:lstStyle/>
          <a:p>
            <a:r>
              <a:rPr lang="en-US" dirty="0" smtClean="0"/>
              <a:t>Stories of your customers</a:t>
            </a:r>
          </a:p>
          <a:p>
            <a:pPr lvl="1"/>
            <a:r>
              <a:rPr lang="en-US" dirty="0" smtClean="0"/>
              <a:t>Get permission if you get too specific</a:t>
            </a:r>
          </a:p>
          <a:p>
            <a:pPr lvl="1"/>
            <a:r>
              <a:rPr lang="en-US" dirty="0" smtClean="0"/>
              <a:t>Be accurate!</a:t>
            </a:r>
            <a:endParaRPr lang="en-US" dirty="0"/>
          </a:p>
        </p:txBody>
      </p:sp>
    </p:spTree>
    <p:extLst>
      <p:ext uri="{BB962C8B-B14F-4D97-AF65-F5344CB8AC3E}">
        <p14:creationId xmlns:p14="http://schemas.microsoft.com/office/powerpoint/2010/main" val="291349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7" y="3885990"/>
            <a:ext cx="8229600" cy="1143000"/>
          </a:xfrm>
        </p:spPr>
        <p:txBody>
          <a:bodyPr>
            <a:normAutofit/>
          </a:bodyPr>
          <a:lstStyle/>
          <a:p>
            <a:r>
              <a:rPr lang="en-US" sz="3600" dirty="0" smtClean="0"/>
              <a:t>Waynn Pearson</a:t>
            </a:r>
            <a:endParaRPr lang="en-US" sz="3600" dirty="0"/>
          </a:p>
        </p:txBody>
      </p:sp>
      <p:sp>
        <p:nvSpPr>
          <p:cNvPr id="4" name="Title 1"/>
          <p:cNvSpPr txBox="1">
            <a:spLocks/>
          </p:cNvSpPr>
          <p:nvPr/>
        </p:nvSpPr>
        <p:spPr>
          <a:xfrm>
            <a:off x="501507" y="2710224"/>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dirty="0" smtClean="0"/>
              <a:t>Telling Stories Through Buildings</a:t>
            </a:r>
            <a:endParaRPr lang="en-US" dirty="0"/>
          </a:p>
        </p:txBody>
      </p:sp>
    </p:spTree>
    <p:extLst>
      <p:ext uri="{BB962C8B-B14F-4D97-AF65-F5344CB8AC3E}">
        <p14:creationId xmlns:p14="http://schemas.microsoft.com/office/powerpoint/2010/main" val="1111670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7" y="2557824"/>
            <a:ext cx="8229600" cy="1143000"/>
          </a:xfrm>
        </p:spPr>
        <p:txBody>
          <a:bodyPr/>
          <a:lstStyle/>
          <a:p>
            <a:r>
              <a:rPr lang="en-US" dirty="0" smtClean="0"/>
              <a:t>The Skill Set </a:t>
            </a:r>
            <a:endParaRPr lang="en-US" dirty="0"/>
          </a:p>
        </p:txBody>
      </p:sp>
    </p:spTree>
    <p:extLst>
      <p:ext uri="{BB962C8B-B14F-4D97-AF65-F5344CB8AC3E}">
        <p14:creationId xmlns:p14="http://schemas.microsoft.com/office/powerpoint/2010/main" val="10105985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4481"/>
            <a:ext cx="8229600" cy="1143000"/>
          </a:xfrm>
        </p:spPr>
        <p:txBody>
          <a:bodyPr>
            <a:normAutofit fontScale="90000"/>
          </a:bodyPr>
          <a:lstStyle/>
          <a:p>
            <a:r>
              <a:rPr lang="en-US" dirty="0" smtClean="0"/>
              <a:t>Organizational Narrative /Organizational Storytelling</a:t>
            </a:r>
            <a:endParaRPr lang="en-US" dirty="0"/>
          </a:p>
        </p:txBody>
      </p:sp>
      <p:sp>
        <p:nvSpPr>
          <p:cNvPr id="3" name="TextBox 2"/>
          <p:cNvSpPr txBox="1"/>
          <p:nvPr/>
        </p:nvSpPr>
        <p:spPr>
          <a:xfrm>
            <a:off x="2401029" y="4027990"/>
            <a:ext cx="4246447" cy="369332"/>
          </a:xfrm>
          <a:prstGeom prst="rect">
            <a:avLst/>
          </a:prstGeom>
          <a:noFill/>
        </p:spPr>
        <p:txBody>
          <a:bodyPr wrap="square" rtlCol="0">
            <a:spAutoFit/>
          </a:bodyPr>
          <a:lstStyle/>
          <a:p>
            <a:r>
              <a:rPr lang="en-US" dirty="0" smtClean="0"/>
              <a:t>Have you heard of this concept before?</a:t>
            </a:r>
            <a:endParaRPr lang="en-US" dirty="0"/>
          </a:p>
        </p:txBody>
      </p:sp>
    </p:spTree>
    <p:extLst>
      <p:ext uri="{BB962C8B-B14F-4D97-AF65-F5344CB8AC3E}">
        <p14:creationId xmlns:p14="http://schemas.microsoft.com/office/powerpoint/2010/main" val="17286668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7" y="2557824"/>
            <a:ext cx="8229600" cy="1143000"/>
          </a:xfrm>
        </p:spPr>
        <p:txBody>
          <a:bodyPr>
            <a:normAutofit fontScale="90000"/>
          </a:bodyPr>
          <a:lstStyle/>
          <a:p>
            <a:r>
              <a:rPr lang="en-US" dirty="0" smtClean="0"/>
              <a:t>“Beware the well-told story…”</a:t>
            </a:r>
            <a:br>
              <a:rPr lang="en-US" dirty="0" smtClean="0"/>
            </a:br>
            <a:r>
              <a:rPr lang="en-US" sz="2400" i="1" dirty="0" smtClean="0"/>
              <a:t>Stephen Denning</a:t>
            </a:r>
            <a:endParaRPr lang="en-US" dirty="0"/>
          </a:p>
        </p:txBody>
      </p:sp>
    </p:spTree>
    <p:extLst>
      <p:ext uri="{BB962C8B-B14F-4D97-AF65-F5344CB8AC3E}">
        <p14:creationId xmlns:p14="http://schemas.microsoft.com/office/powerpoint/2010/main" val="46258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Skill Set</a:t>
            </a:r>
            <a:endParaRPr lang="en-US" dirty="0"/>
          </a:p>
        </p:txBody>
      </p:sp>
      <p:sp>
        <p:nvSpPr>
          <p:cNvPr id="4" name="Content Placeholder 2"/>
          <p:cNvSpPr>
            <a:spLocks noGrp="1"/>
          </p:cNvSpPr>
          <p:nvPr>
            <p:ph idx="1"/>
          </p:nvPr>
        </p:nvSpPr>
        <p:spPr>
          <a:xfrm>
            <a:off x="792019" y="1985966"/>
            <a:ext cx="7598707" cy="4078580"/>
          </a:xfrm>
        </p:spPr>
        <p:txBody>
          <a:bodyPr>
            <a:normAutofit fontScale="85000" lnSpcReduction="20000"/>
          </a:bodyPr>
          <a:lstStyle/>
          <a:p>
            <a:r>
              <a:rPr lang="en-US" dirty="0" smtClean="0"/>
              <a:t>Be authentic</a:t>
            </a:r>
          </a:p>
          <a:p>
            <a:r>
              <a:rPr lang="en-US" dirty="0" smtClean="0"/>
              <a:t>Be accurate, but think in terms of a painting rather than a photograph</a:t>
            </a:r>
          </a:p>
          <a:p>
            <a:r>
              <a:rPr lang="en-US" dirty="0" smtClean="0"/>
              <a:t>Be yourself</a:t>
            </a:r>
          </a:p>
          <a:p>
            <a:r>
              <a:rPr lang="en-US" dirty="0" smtClean="0"/>
              <a:t>Consider your audience and consider your goals</a:t>
            </a:r>
          </a:p>
          <a:p>
            <a:r>
              <a:rPr lang="en-US" dirty="0"/>
              <a:t>Be </a:t>
            </a:r>
            <a:r>
              <a:rPr lang="en-US" dirty="0" smtClean="0"/>
              <a:t>brief; Be careful of TMI !</a:t>
            </a:r>
          </a:p>
          <a:p>
            <a:r>
              <a:rPr lang="en-US" dirty="0" smtClean="0"/>
              <a:t>Be consistent and on point</a:t>
            </a:r>
          </a:p>
          <a:p>
            <a:r>
              <a:rPr lang="en-US" b="1" i="1" dirty="0" smtClean="0"/>
              <a:t>Listen</a:t>
            </a:r>
          </a:p>
          <a:p>
            <a:r>
              <a:rPr lang="en-US" b="1" i="1" dirty="0" smtClean="0"/>
              <a:t>Practice</a:t>
            </a:r>
            <a:endParaRPr lang="en-US" b="1" i="1" dirty="0"/>
          </a:p>
        </p:txBody>
      </p:sp>
    </p:spTree>
    <p:extLst>
      <p:ext uri="{BB962C8B-B14F-4D97-AF65-F5344CB8AC3E}">
        <p14:creationId xmlns:p14="http://schemas.microsoft.com/office/powerpoint/2010/main" val="314577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7" y="2557824"/>
            <a:ext cx="8229600" cy="1143000"/>
          </a:xfrm>
        </p:spPr>
        <p:txBody>
          <a:bodyPr>
            <a:normAutofit fontScale="90000"/>
          </a:bodyPr>
          <a:lstStyle/>
          <a:p>
            <a:r>
              <a:rPr lang="en-US" dirty="0" smtClean="0"/>
              <a:t>Images, Memories, Taking Notes, Listening</a:t>
            </a:r>
            <a:endParaRPr lang="en-US" dirty="0"/>
          </a:p>
        </p:txBody>
      </p:sp>
    </p:spTree>
    <p:extLst>
      <p:ext uri="{BB962C8B-B14F-4D97-AF65-F5344CB8AC3E}">
        <p14:creationId xmlns:p14="http://schemas.microsoft.com/office/powerpoint/2010/main" val="329631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ake a moment to think of a “Who I am” and/or a “Why I am here” story.</a:t>
            </a:r>
          </a:p>
          <a:p>
            <a:r>
              <a:rPr lang="en-US" dirty="0" smtClean="0"/>
              <a:t>Take </a:t>
            </a:r>
            <a:r>
              <a:rPr lang="en-US" dirty="0"/>
              <a:t>a moment to think of events and items that should go into your library’s “sacred bundle.</a:t>
            </a:r>
            <a:r>
              <a:rPr lang="en-US" dirty="0" smtClean="0"/>
              <a:t>”</a:t>
            </a:r>
          </a:p>
          <a:p>
            <a:r>
              <a:rPr lang="en-US" dirty="0" smtClean="0"/>
              <a:t>Consider ways to gather and share stories from within your community.</a:t>
            </a:r>
          </a:p>
          <a:p>
            <a:r>
              <a:rPr lang="en-US" dirty="0"/>
              <a:t>T</a:t>
            </a:r>
            <a:r>
              <a:rPr lang="en-US" dirty="0" smtClean="0"/>
              <a:t>hink </a:t>
            </a:r>
            <a:r>
              <a:rPr lang="en-US" dirty="0"/>
              <a:t>of a story from your community that you could share with decision makers to advocate for support or funding.</a:t>
            </a:r>
          </a:p>
          <a:p>
            <a:endParaRPr lang="en-US" dirty="0" smtClean="0"/>
          </a:p>
        </p:txBody>
      </p:sp>
    </p:spTree>
    <p:extLst>
      <p:ext uri="{BB962C8B-B14F-4D97-AF65-F5344CB8AC3E}">
        <p14:creationId xmlns:p14="http://schemas.microsoft.com/office/powerpoint/2010/main" val="182429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18 at 9.48.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333615"/>
            <a:ext cx="5778500" cy="838200"/>
          </a:xfrm>
          <a:prstGeom prst="rect">
            <a:avLst/>
          </a:prstGeom>
        </p:spPr>
      </p:pic>
      <p:pic>
        <p:nvPicPr>
          <p:cNvPr id="5" name="Picture 4" descr="storytelling word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42918"/>
            <a:ext cx="6350000" cy="3924300"/>
          </a:xfrm>
          <a:prstGeom prst="rect">
            <a:avLst/>
          </a:prstGeom>
        </p:spPr>
      </p:pic>
      <p:sp>
        <p:nvSpPr>
          <p:cNvPr id="6" name="Title 5"/>
          <p:cNvSpPr>
            <a:spLocks noGrp="1"/>
          </p:cNvSpPr>
          <p:nvPr>
            <p:ph type="title"/>
          </p:nvPr>
        </p:nvSpPr>
        <p:spPr>
          <a:xfrm>
            <a:off x="457200" y="274638"/>
            <a:ext cx="8229600" cy="968280"/>
          </a:xfrm>
        </p:spPr>
        <p:txBody>
          <a:bodyPr/>
          <a:lstStyle/>
          <a:p>
            <a:r>
              <a:rPr lang="en-US" dirty="0" smtClean="0"/>
              <a:t>Thank you!</a:t>
            </a:r>
            <a:endParaRPr lang="en-US" dirty="0"/>
          </a:p>
        </p:txBody>
      </p:sp>
    </p:spTree>
    <p:extLst>
      <p:ext uri="{BB962C8B-B14F-4D97-AF65-F5344CB8AC3E}">
        <p14:creationId xmlns:p14="http://schemas.microsoft.com/office/powerpoint/2010/main" val="3062537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and Certificate of Attendance</a:t>
            </a:r>
            <a:endParaRPr lang="en-US" dirty="0"/>
          </a:p>
        </p:txBody>
      </p:sp>
      <p:sp>
        <p:nvSpPr>
          <p:cNvPr id="3" name="Content Placeholder 2"/>
          <p:cNvSpPr>
            <a:spLocks noGrp="1"/>
          </p:cNvSpPr>
          <p:nvPr>
            <p:ph idx="1"/>
          </p:nvPr>
        </p:nvSpPr>
        <p:spPr/>
        <p:txBody>
          <a:bodyPr/>
          <a:lstStyle/>
          <a:p>
            <a:pPr marL="0" indent="0">
              <a:buNone/>
            </a:pPr>
            <a:r>
              <a:rPr lang="en-US" dirty="0" smtClean="0"/>
              <a:t>Please take a minute and fill out our webinar survey.  You will find in at:</a:t>
            </a:r>
          </a:p>
          <a:p>
            <a:pPr marL="0" indent="0">
              <a:buNone/>
            </a:pPr>
            <a:r>
              <a:rPr lang="en-US" u="sng" dirty="0">
                <a:hlinkClick r:id="rId2"/>
              </a:rPr>
              <a:t>https://survey.qualtrics.com/SE/?SID=</a:t>
            </a:r>
            <a:r>
              <a:rPr lang="en-US" u="sng" dirty="0" smtClean="0">
                <a:hlinkClick r:id="rId2"/>
              </a:rPr>
              <a:t>SV_0jrjcQFpfJ1Srn7</a:t>
            </a:r>
            <a:endParaRPr lang="en-US" u="sng" dirty="0" smtClean="0"/>
          </a:p>
          <a:p>
            <a:pPr marL="0" indent="0">
              <a:buNone/>
            </a:pPr>
            <a:endParaRPr lang="en-US" u="sng" dirty="0"/>
          </a:p>
          <a:p>
            <a:pPr marL="0" indent="0">
              <a:buNone/>
            </a:pPr>
            <a:r>
              <a:rPr lang="en-US" dirty="0" smtClean="0"/>
              <a:t>Thank you!</a:t>
            </a:r>
            <a:endParaRPr lang="en-US" dirty="0"/>
          </a:p>
        </p:txBody>
      </p:sp>
    </p:spTree>
    <p:extLst>
      <p:ext uri="{BB962C8B-B14F-4D97-AF65-F5344CB8AC3E}">
        <p14:creationId xmlns:p14="http://schemas.microsoft.com/office/powerpoint/2010/main" val="2364145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Life_Brown-Dugui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73" y="418808"/>
            <a:ext cx="2818691" cy="4142496"/>
          </a:xfrm>
          <a:prstGeom prst="rect">
            <a:avLst/>
          </a:prstGeom>
        </p:spPr>
      </p:pic>
      <p:pic>
        <p:nvPicPr>
          <p:cNvPr id="5" name="Picture 4" descr="OrganizationalStorytell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780" y="2206927"/>
            <a:ext cx="2978667" cy="4340343"/>
          </a:xfrm>
          <a:prstGeom prst="rect">
            <a:avLst/>
          </a:prstGeom>
        </p:spPr>
      </p:pic>
    </p:spTree>
    <p:extLst>
      <p:ext uri="{BB962C8B-B14F-4D97-AF65-F5344CB8AC3E}">
        <p14:creationId xmlns:p14="http://schemas.microsoft.com/office/powerpoint/2010/main" val="288221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Stories</a:t>
            </a:r>
            <a:endParaRPr lang="en-US" dirty="0"/>
          </a:p>
        </p:txBody>
      </p:sp>
      <p:sp>
        <p:nvSpPr>
          <p:cNvPr id="3" name="Content Placeholder 2"/>
          <p:cNvSpPr>
            <a:spLocks noGrp="1"/>
          </p:cNvSpPr>
          <p:nvPr>
            <p:ph idx="1"/>
          </p:nvPr>
        </p:nvSpPr>
        <p:spPr/>
        <p:txBody>
          <a:bodyPr/>
          <a:lstStyle/>
          <a:p>
            <a:r>
              <a:rPr lang="en-US" dirty="0" smtClean="0"/>
              <a:t>Knowledge </a:t>
            </a:r>
            <a:r>
              <a:rPr lang="en-US" dirty="0"/>
              <a:t>Management</a:t>
            </a:r>
          </a:p>
          <a:p>
            <a:r>
              <a:rPr lang="en-US" dirty="0" smtClean="0"/>
              <a:t>Leadership: </a:t>
            </a:r>
            <a:r>
              <a:rPr lang="en-US" dirty="0"/>
              <a:t>Sharing Vision; Advocacy; Making connections with people through sharing ideas and </a:t>
            </a:r>
            <a:r>
              <a:rPr lang="en-US" dirty="0" smtClean="0"/>
              <a:t>values</a:t>
            </a:r>
          </a:p>
          <a:p>
            <a:r>
              <a:rPr lang="en-US" dirty="0" smtClean="0"/>
              <a:t>Organizational narrative</a:t>
            </a:r>
            <a:endParaRPr lang="en-US" dirty="0"/>
          </a:p>
          <a:p>
            <a:r>
              <a:rPr lang="en-US" dirty="0" smtClean="0"/>
              <a:t>Building community</a:t>
            </a:r>
          </a:p>
          <a:p>
            <a:r>
              <a:rPr lang="en-US" dirty="0" smtClean="0"/>
              <a:t>Using </a:t>
            </a:r>
            <a:r>
              <a:rPr lang="en-US" dirty="0"/>
              <a:t>stories to </a:t>
            </a:r>
            <a:r>
              <a:rPr lang="en-US" dirty="0" smtClean="0"/>
              <a:t>teach</a:t>
            </a:r>
            <a:endParaRPr lang="en-US" dirty="0"/>
          </a:p>
        </p:txBody>
      </p:sp>
    </p:spTree>
    <p:extLst>
      <p:ext uri="{BB962C8B-B14F-4D97-AF65-F5344CB8AC3E}">
        <p14:creationId xmlns:p14="http://schemas.microsoft.com/office/powerpoint/2010/main" val="4297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ctT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237" y="797088"/>
            <a:ext cx="6958792" cy="5451054"/>
          </a:xfrm>
          <a:prstGeom prst="rect">
            <a:avLst/>
          </a:prstGeom>
        </p:spPr>
      </p:pic>
    </p:spTree>
    <p:extLst>
      <p:ext uri="{BB962C8B-B14F-4D97-AF65-F5344CB8AC3E}">
        <p14:creationId xmlns:p14="http://schemas.microsoft.com/office/powerpoint/2010/main" val="12690017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tnamMemori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578" y="418808"/>
            <a:ext cx="3014096" cy="5358393"/>
          </a:xfrm>
          <a:prstGeom prst="rect">
            <a:avLst/>
          </a:prstGeom>
        </p:spPr>
      </p:pic>
      <p:sp>
        <p:nvSpPr>
          <p:cNvPr id="3" name="TextBox 2"/>
          <p:cNvSpPr txBox="1"/>
          <p:nvPr/>
        </p:nvSpPr>
        <p:spPr>
          <a:xfrm>
            <a:off x="2080791" y="6065978"/>
            <a:ext cx="5918098" cy="369332"/>
          </a:xfrm>
          <a:prstGeom prst="rect">
            <a:avLst/>
          </a:prstGeom>
          <a:noFill/>
        </p:spPr>
        <p:txBody>
          <a:bodyPr wrap="square" rtlCol="0">
            <a:spAutoFit/>
          </a:bodyPr>
          <a:lstStyle/>
          <a:p>
            <a:r>
              <a:rPr lang="en-US" dirty="0"/>
              <a:t>http://</a:t>
            </a:r>
            <a:r>
              <a:rPr lang="en-US" dirty="0" err="1"/>
              <a:t>www.flickr.com</a:t>
            </a:r>
            <a:r>
              <a:rPr lang="en-US" dirty="0"/>
              <a:t>/photos/</a:t>
            </a:r>
            <a:r>
              <a:rPr lang="en-US" dirty="0" err="1"/>
              <a:t>gregvmusic</a:t>
            </a:r>
            <a:r>
              <a:rPr lang="en-US" dirty="0"/>
              <a:t>/4537079902/</a:t>
            </a:r>
          </a:p>
        </p:txBody>
      </p:sp>
    </p:spTree>
    <p:extLst>
      <p:ext uri="{BB962C8B-B14F-4D97-AF65-F5344CB8AC3E}">
        <p14:creationId xmlns:p14="http://schemas.microsoft.com/office/powerpoint/2010/main" val="33328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Organizational Storytelling for Librarians</a:t>
            </a:r>
            <a:endParaRPr lang="en-US" sz="3600" dirty="0"/>
          </a:p>
        </p:txBody>
      </p:sp>
      <p:sp>
        <p:nvSpPr>
          <p:cNvPr id="3" name="Content Placeholder 2"/>
          <p:cNvSpPr>
            <a:spLocks noGrp="1"/>
          </p:cNvSpPr>
          <p:nvPr>
            <p:ph idx="1"/>
          </p:nvPr>
        </p:nvSpPr>
        <p:spPr>
          <a:xfrm>
            <a:off x="2728442" y="2033837"/>
            <a:ext cx="5517033" cy="4031684"/>
          </a:xfrm>
        </p:spPr>
        <p:txBody>
          <a:bodyPr>
            <a:normAutofit/>
          </a:bodyPr>
          <a:lstStyle/>
          <a:p>
            <a:pPr marL="457200" indent="-457200">
              <a:buFont typeface="Arial"/>
              <a:buChar char="•"/>
            </a:pPr>
            <a:r>
              <a:rPr lang="en-US" dirty="0">
                <a:cs typeface="Courier"/>
              </a:rPr>
              <a:t>Communicating vision and </a:t>
            </a:r>
            <a:r>
              <a:rPr lang="en-US" dirty="0" smtClean="0">
                <a:cs typeface="Courier"/>
              </a:rPr>
              <a:t>values</a:t>
            </a:r>
            <a:endParaRPr lang="en-US" dirty="0">
              <a:cs typeface="Courier"/>
            </a:endParaRPr>
          </a:p>
          <a:p>
            <a:pPr marL="457200" indent="-457200">
              <a:buFont typeface="Arial"/>
              <a:buChar char="•"/>
            </a:pPr>
            <a:r>
              <a:rPr lang="en-US" dirty="0">
                <a:cs typeface="Courier"/>
              </a:rPr>
              <a:t>Using stories to navigate </a:t>
            </a:r>
            <a:r>
              <a:rPr lang="en-US" dirty="0" smtClean="0">
                <a:cs typeface="Courier"/>
              </a:rPr>
              <a:t>change</a:t>
            </a:r>
            <a:endParaRPr lang="en-US" dirty="0">
              <a:cs typeface="Courier"/>
            </a:endParaRPr>
          </a:p>
          <a:p>
            <a:pPr marL="457200" indent="-457200">
              <a:buFont typeface="Arial"/>
              <a:buChar char="•"/>
            </a:pPr>
            <a:r>
              <a:rPr lang="en-US" dirty="0">
                <a:cs typeface="Courier"/>
              </a:rPr>
              <a:t>Using stories to build </a:t>
            </a:r>
            <a:r>
              <a:rPr lang="en-US" dirty="0" smtClean="0">
                <a:cs typeface="Courier"/>
              </a:rPr>
              <a:t>community</a:t>
            </a:r>
          </a:p>
          <a:p>
            <a:pPr marL="457200" indent="-457200">
              <a:buFont typeface="Arial"/>
              <a:buChar char="•"/>
            </a:pPr>
            <a:r>
              <a:rPr lang="en-US" dirty="0" smtClean="0">
                <a:cs typeface="Courier"/>
              </a:rPr>
              <a:t>Library Advocacy</a:t>
            </a:r>
            <a:endParaRPr lang="en-US" dirty="0">
              <a:cs typeface="Courier"/>
            </a:endParaRPr>
          </a:p>
          <a:p>
            <a:pPr marL="457200" indent="-457200">
              <a:buFont typeface="Arial"/>
              <a:buChar char="•"/>
            </a:pPr>
            <a:r>
              <a:rPr lang="en-US" dirty="0" smtClean="0">
                <a:cs typeface="Courier"/>
              </a:rPr>
              <a:t>Telling </a:t>
            </a:r>
            <a:r>
              <a:rPr lang="en-US" dirty="0">
                <a:cs typeface="Courier"/>
              </a:rPr>
              <a:t>stories through </a:t>
            </a:r>
            <a:r>
              <a:rPr lang="en-US" dirty="0" smtClean="0">
                <a:cs typeface="Courier"/>
              </a:rPr>
              <a:t>buildings</a:t>
            </a:r>
            <a:endParaRPr lang="en-US" dirty="0">
              <a:cs typeface="Courier"/>
            </a:endParaRPr>
          </a:p>
          <a:p>
            <a:pPr marL="457200" indent="-457200">
              <a:buFont typeface="Arial"/>
              <a:buChar char="•"/>
            </a:pPr>
            <a:r>
              <a:rPr lang="en-US" dirty="0">
                <a:cs typeface="Courier"/>
              </a:rPr>
              <a:t>Developing the skill </a:t>
            </a:r>
            <a:r>
              <a:rPr lang="en-US" dirty="0" smtClean="0">
                <a:cs typeface="Courier"/>
              </a:rPr>
              <a:t>set</a:t>
            </a:r>
            <a:endParaRPr lang="en-US" dirty="0">
              <a:cs typeface="Courier"/>
            </a:endParaRPr>
          </a:p>
        </p:txBody>
      </p:sp>
      <p:pic>
        <p:nvPicPr>
          <p:cNvPr id="4" name="Picture 3" descr="MarekBoo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1" y="2994210"/>
            <a:ext cx="1525330" cy="2296632"/>
          </a:xfrm>
          <a:prstGeom prst="rect">
            <a:avLst/>
          </a:prstGeom>
        </p:spPr>
      </p:pic>
    </p:spTree>
    <p:extLst>
      <p:ext uri="{BB962C8B-B14F-4D97-AF65-F5344CB8AC3E}">
        <p14:creationId xmlns:p14="http://schemas.microsoft.com/office/powerpoint/2010/main" val="262454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989307"/>
            <a:ext cx="7345362" cy="1339850"/>
          </a:xfrm>
        </p:spPr>
        <p:txBody>
          <a:bodyPr/>
          <a:lstStyle/>
          <a:p>
            <a:r>
              <a:rPr lang="en-US" dirty="0" smtClean="0"/>
              <a:t>Leadership</a:t>
            </a:r>
            <a:endParaRPr lang="en-US" dirty="0"/>
          </a:p>
        </p:txBody>
      </p:sp>
    </p:spTree>
    <p:extLst>
      <p:ext uri="{BB962C8B-B14F-4D97-AF65-F5344CB8AC3E}">
        <p14:creationId xmlns:p14="http://schemas.microsoft.com/office/powerpoint/2010/main" val="1310906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1293</TotalTime>
  <Words>1754</Words>
  <Application>Microsoft Macintosh PowerPoint</Application>
  <PresentationFormat>On-screen Show (4:3)</PresentationFormat>
  <Paragraphs>152</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Capital</vt:lpstr>
      <vt:lpstr>Organizational Storytelling for Librarians</vt:lpstr>
      <vt:lpstr>Organizational Narrative /Organizational Storytelling</vt:lpstr>
      <vt:lpstr>Organizational Narrative /Organizational Storytelling</vt:lpstr>
      <vt:lpstr>PowerPoint Presentation</vt:lpstr>
      <vt:lpstr>Sharing Stories</vt:lpstr>
      <vt:lpstr>PowerPoint Presentation</vt:lpstr>
      <vt:lpstr>PowerPoint Presentation</vt:lpstr>
      <vt:lpstr>Organizational Storytelling for Librarians</vt:lpstr>
      <vt:lpstr>Leadership</vt:lpstr>
      <vt:lpstr>Leadership</vt:lpstr>
      <vt:lpstr>Stories for Leadership</vt:lpstr>
      <vt:lpstr>Six Stories You Need to Know How to Tell (Simmons)</vt:lpstr>
      <vt:lpstr>Facilitating Change</vt:lpstr>
      <vt:lpstr>PowerPoint Presentation</vt:lpstr>
      <vt:lpstr>Building Community</vt:lpstr>
      <vt:lpstr>Building Community</vt:lpstr>
      <vt:lpstr>The Organization</vt:lpstr>
      <vt:lpstr>PowerPoint Presentation</vt:lpstr>
      <vt:lpstr>The Sacred Bundle</vt:lpstr>
      <vt:lpstr>The Service Community</vt:lpstr>
      <vt:lpstr>Building Community</vt:lpstr>
      <vt:lpstr>PowerPoint Presentation</vt:lpstr>
      <vt:lpstr>PowerPoint Presentation</vt:lpstr>
      <vt:lpstr>Advocacy</vt:lpstr>
      <vt:lpstr>PowerPoint Presentation</vt:lpstr>
      <vt:lpstr>Colorado’s BHAG</vt:lpstr>
      <vt:lpstr>Stories for Advocacy</vt:lpstr>
      <vt:lpstr>Waynn Pearson</vt:lpstr>
      <vt:lpstr>The Skill Set </vt:lpstr>
      <vt:lpstr>“Beware the well-told story…” Stephen Denning</vt:lpstr>
      <vt:lpstr>Developing the Skill Set</vt:lpstr>
      <vt:lpstr>Images, Memories, Taking Notes, Listening</vt:lpstr>
      <vt:lpstr>Try It!</vt:lpstr>
      <vt:lpstr>Thank you!</vt:lpstr>
      <vt:lpstr>Survey and Certificate of Attendance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Information</dc:title>
  <dc:creator>Katherine Marek</dc:creator>
  <cp:lastModifiedBy>Charles OShea</cp:lastModifiedBy>
  <cp:revision>30</cp:revision>
  <cp:lastPrinted>2012-08-15T17:11:59Z</cp:lastPrinted>
  <dcterms:created xsi:type="dcterms:W3CDTF">2012-07-31T19:48:20Z</dcterms:created>
  <dcterms:modified xsi:type="dcterms:W3CDTF">2012-08-15T17:12:24Z</dcterms:modified>
</cp:coreProperties>
</file>