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7" r:id="rId1"/>
  </p:sldMasterIdLst>
  <p:notesMasterIdLst>
    <p:notesMasterId r:id="rId32"/>
  </p:notesMasterIdLst>
  <p:handoutMasterIdLst>
    <p:handoutMasterId r:id="rId33"/>
  </p:handoutMasterIdLst>
  <p:sldIdLst>
    <p:sldId id="316" r:id="rId2"/>
    <p:sldId id="340" r:id="rId3"/>
    <p:sldId id="321" r:id="rId4"/>
    <p:sldId id="319" r:id="rId5"/>
    <p:sldId id="374" r:id="rId6"/>
    <p:sldId id="375" r:id="rId7"/>
    <p:sldId id="382" r:id="rId8"/>
    <p:sldId id="376" r:id="rId9"/>
    <p:sldId id="377" r:id="rId10"/>
    <p:sldId id="378" r:id="rId11"/>
    <p:sldId id="356" r:id="rId12"/>
    <p:sldId id="332" r:id="rId13"/>
    <p:sldId id="324" r:id="rId14"/>
    <p:sldId id="326" r:id="rId15"/>
    <p:sldId id="352" r:id="rId16"/>
    <p:sldId id="322" r:id="rId17"/>
    <p:sldId id="336" r:id="rId18"/>
    <p:sldId id="362" r:id="rId19"/>
    <p:sldId id="341" r:id="rId20"/>
    <p:sldId id="360" r:id="rId21"/>
    <p:sldId id="342" r:id="rId22"/>
    <p:sldId id="349" r:id="rId23"/>
    <p:sldId id="367" r:id="rId24"/>
    <p:sldId id="346" r:id="rId25"/>
    <p:sldId id="345" r:id="rId26"/>
    <p:sldId id="354" r:id="rId27"/>
    <p:sldId id="365" r:id="rId28"/>
    <p:sldId id="361" r:id="rId29"/>
    <p:sldId id="383" r:id="rId30"/>
    <p:sldId id="35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2204" autoAdjust="0"/>
  </p:normalViewPr>
  <p:slideViewPr>
    <p:cSldViewPr snapToGrid="0" snapToObjects="1">
      <p:cViewPr varScale="1">
        <p:scale>
          <a:sx n="121" d="100"/>
          <a:sy n="121" d="100"/>
        </p:scale>
        <p:origin x="-157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3" d="100"/>
        <a:sy n="193" d="100"/>
      </p:scale>
      <p:origin x="0" y="0"/>
    </p:cViewPr>
  </p:sorterViewPr>
  <p:notesViewPr>
    <p:cSldViewPr snapToGrid="0" snapToObjects="1">
      <p:cViewPr varScale="1">
        <p:scale>
          <a:sx n="141" d="100"/>
          <a:sy n="141" d="100"/>
        </p:scale>
        <p:origin x="-63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31273" y="0"/>
            <a:ext cx="5137725" cy="727364"/>
          </a:xfrm>
          <a:prstGeom prst="rect">
            <a:avLst/>
          </a:prstGeom>
        </p:spPr>
        <p:txBody>
          <a:bodyPr vert="horz" lIns="91440" tIns="45720" rIns="91440" bIns="45720" rtlCol="0" anchor="ctr"/>
          <a:lstStyle>
            <a:lvl1pPr algn="l">
              <a:defRPr sz="1200"/>
            </a:lvl1pPr>
          </a:lstStyle>
          <a:p>
            <a:pPr algn="ctr"/>
            <a:r>
              <a:rPr lang="en-US" sz="1800" dirty="0"/>
              <a:t>Telling Stories Through </a:t>
            </a:r>
            <a:r>
              <a:rPr lang="en-US" sz="1800" dirty="0" smtClean="0"/>
              <a:t>Buildings</a:t>
            </a:r>
            <a:endParaRPr lang="en-US" sz="1800" dirty="0"/>
          </a:p>
        </p:txBody>
      </p:sp>
      <p:sp>
        <p:nvSpPr>
          <p:cNvPr id="3" name="Date Placeholder 2"/>
          <p:cNvSpPr>
            <a:spLocks noGrp="1"/>
          </p:cNvSpPr>
          <p:nvPr>
            <p:ph type="dt" sz="quarter" idx="1"/>
          </p:nvPr>
        </p:nvSpPr>
        <p:spPr>
          <a:xfrm>
            <a:off x="5968999" y="0"/>
            <a:ext cx="887413" cy="457200"/>
          </a:xfrm>
          <a:prstGeom prst="rect">
            <a:avLst/>
          </a:prstGeom>
        </p:spPr>
        <p:txBody>
          <a:bodyPr vert="horz" lIns="91440" tIns="45720" rIns="91440" bIns="45720" rtlCol="0"/>
          <a:lstStyle>
            <a:lvl1pPr algn="r">
              <a:defRPr sz="1200"/>
            </a:lvl1pPr>
          </a:lstStyle>
          <a:p>
            <a:r>
              <a:rPr lang="en-US" dirty="0" smtClean="0"/>
              <a:t>8/15/2012</a:t>
            </a:r>
            <a:endParaRPr lang="en-US" dirty="0"/>
          </a:p>
        </p:txBody>
      </p:sp>
      <p:sp>
        <p:nvSpPr>
          <p:cNvPr id="4" name="Footer Placeholder 3"/>
          <p:cNvSpPr>
            <a:spLocks noGrp="1"/>
          </p:cNvSpPr>
          <p:nvPr>
            <p:ph type="ftr" sz="quarter" idx="2"/>
          </p:nvPr>
        </p:nvSpPr>
        <p:spPr>
          <a:xfrm>
            <a:off x="831273" y="8358909"/>
            <a:ext cx="5137725" cy="783504"/>
          </a:xfrm>
          <a:prstGeom prst="rect">
            <a:avLst/>
          </a:prstGeom>
        </p:spPr>
        <p:txBody>
          <a:bodyPr vert="horz" lIns="91440" tIns="45720" rIns="91440" bIns="45720" rtlCol="0" anchor="ctr"/>
          <a:lstStyle>
            <a:lvl1pPr algn="l">
              <a:defRPr sz="1200"/>
            </a:lvl1pPr>
          </a:lstStyle>
          <a:p>
            <a:pPr algn="just"/>
            <a:r>
              <a:rPr lang="en-US" sz="900" dirty="0"/>
              <a:t>This material has been created for the Infopeople Project [</a:t>
            </a:r>
            <a:r>
              <a:rPr lang="en-US" sz="900" dirty="0" err="1"/>
              <a:t>infopeople.org</a:t>
            </a:r>
            <a:r>
              <a:rPr lang="en-US" sz="900" dirty="0"/>
              <a:t>], and has been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p:txBody>
      </p:sp>
      <p:sp>
        <p:nvSpPr>
          <p:cNvPr id="5" name="Slide Number Placeholder 4"/>
          <p:cNvSpPr>
            <a:spLocks noGrp="1"/>
          </p:cNvSpPr>
          <p:nvPr>
            <p:ph type="sldNum" sz="quarter" idx="3"/>
          </p:nvPr>
        </p:nvSpPr>
        <p:spPr>
          <a:xfrm>
            <a:off x="5968999" y="8685213"/>
            <a:ext cx="887414" cy="457200"/>
          </a:xfrm>
          <a:prstGeom prst="rect">
            <a:avLst/>
          </a:prstGeom>
        </p:spPr>
        <p:txBody>
          <a:bodyPr vert="horz" lIns="91440" tIns="45720" rIns="91440" bIns="45720" rtlCol="0" anchor="b"/>
          <a:lstStyle>
            <a:lvl1pPr algn="r">
              <a:defRPr sz="1200"/>
            </a:lvl1pPr>
          </a:lstStyle>
          <a:p>
            <a:fld id="{FD598CDE-12D9-2541-B626-616ED8F2607E}" type="slidenum">
              <a:rPr lang="en-US" smtClean="0"/>
              <a:t>‹#›</a:t>
            </a:fld>
            <a:endParaRPr lang="en-US" dirty="0"/>
          </a:p>
        </p:txBody>
      </p:sp>
    </p:spTree>
    <p:extLst>
      <p:ext uri="{BB962C8B-B14F-4D97-AF65-F5344CB8AC3E}">
        <p14:creationId xmlns:p14="http://schemas.microsoft.com/office/powerpoint/2010/main" val="1654587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EFF349-E9B6-004F-BEB6-B7FFE8470D9B}" type="datetimeFigureOut">
              <a:rPr lang="en-US" smtClean="0"/>
              <a:t>8/15/12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32F062-3D41-2449-BD6C-751DB9D04D13}" type="slidenum">
              <a:rPr lang="en-US" smtClean="0"/>
              <a:t>‹#›</a:t>
            </a:fld>
            <a:endParaRPr lang="en-US"/>
          </a:p>
        </p:txBody>
      </p:sp>
    </p:spTree>
    <p:extLst>
      <p:ext uri="{BB962C8B-B14F-4D97-AF65-F5344CB8AC3E}">
        <p14:creationId xmlns:p14="http://schemas.microsoft.com/office/powerpoint/2010/main" val="419423115"/>
      </p:ext>
    </p:extLst>
  </p:cSld>
  <p:clrMap bg1="lt1" tx1="dk1" bg2="lt2" tx2="dk2" accent1="accent1" accent2="accent2" accent3="accent3" accent4="accent4" accent5="accent5" accent6="accent6" hlink="hlink" folHlink="folHlink"/>
  <p:notesStyle>
    <a:lvl1pPr marL="0" algn="l" defTabSz="457200" rtl="0" eaLnBrk="1" latinLnBrk="0" hangingPunct="1">
      <a:defRPr sz="1600" b="1" i="0" kern="1200">
        <a:solidFill>
          <a:schemeClr val="tx1"/>
        </a:solidFill>
        <a:latin typeface="Verdana"/>
        <a:ea typeface="+mn-ea"/>
        <a:cs typeface="Verdana"/>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32F062-3D41-2449-BD6C-751DB9D04D13}" type="slidenum">
              <a:rPr lang="en-US" smtClean="0"/>
              <a:t>1</a:t>
            </a:fld>
            <a:endParaRPr lang="en-US"/>
          </a:p>
        </p:txBody>
      </p:sp>
    </p:spTree>
    <p:extLst>
      <p:ext uri="{BB962C8B-B14F-4D97-AF65-F5344CB8AC3E}">
        <p14:creationId xmlns:p14="http://schemas.microsoft.com/office/powerpoint/2010/main" val="1521577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had fun visiting </a:t>
            </a:r>
            <a:r>
              <a:rPr lang="en-US" dirty="0" smtClean="0"/>
              <a:t>OPEN public spaces where people</a:t>
            </a:r>
            <a:r>
              <a:rPr lang="en-US" baseline="0" dirty="0" smtClean="0"/>
              <a:t> could gather…we would watch people use a particular space.  We learned lessons that we used in designing “The Library as Place” which  played a very important part in making Cerritos Library a learning Destination and a learning organization.   </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10</a:t>
            </a:fld>
            <a:endParaRPr lang="en-US"/>
          </a:p>
        </p:txBody>
      </p:sp>
    </p:spTree>
    <p:extLst>
      <p:ext uri="{BB962C8B-B14F-4D97-AF65-F5344CB8AC3E}">
        <p14:creationId xmlns:p14="http://schemas.microsoft.com/office/powerpoint/2010/main" val="91216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the way we found Joe and Jim, Pine and Gilmore.  They wrote this</a:t>
            </a:r>
            <a:r>
              <a:rPr lang="en-US" baseline="0" dirty="0" smtClean="0"/>
              <a:t> wonderfully insightful</a:t>
            </a:r>
            <a:r>
              <a:rPr lang="en-US" dirty="0" smtClean="0"/>
              <a:t> book about how Story telling can create experiences and play a</a:t>
            </a:r>
            <a:r>
              <a:rPr lang="en-US" baseline="0" dirty="0" smtClean="0"/>
              <a:t> roll</a:t>
            </a:r>
            <a:r>
              <a:rPr lang="en-US" dirty="0" smtClean="0"/>
              <a:t> in building stronger relationships with guests…</a:t>
            </a:r>
            <a:r>
              <a:rPr lang="en-US" baseline="0" dirty="0" smtClean="0"/>
              <a:t>staff and your product.  At this point, we decided that our product was going to be users experiences instead of traditional books and information.</a:t>
            </a:r>
          </a:p>
          <a:p>
            <a:endParaRPr lang="en-US" baseline="0" dirty="0" smtClean="0"/>
          </a:p>
        </p:txBody>
      </p:sp>
      <p:sp>
        <p:nvSpPr>
          <p:cNvPr id="4" name="Slide Number Placeholder 3"/>
          <p:cNvSpPr>
            <a:spLocks noGrp="1"/>
          </p:cNvSpPr>
          <p:nvPr>
            <p:ph type="sldNum" sz="quarter" idx="10"/>
          </p:nvPr>
        </p:nvSpPr>
        <p:spPr/>
        <p:txBody>
          <a:bodyPr/>
          <a:lstStyle/>
          <a:p>
            <a:fld id="{B932F062-3D41-2449-BD6C-751DB9D04D13}" type="slidenum">
              <a:rPr lang="en-US" smtClean="0"/>
              <a:t>11</a:t>
            </a:fld>
            <a:endParaRPr lang="en-US"/>
          </a:p>
        </p:txBody>
      </p:sp>
    </p:spTree>
    <p:extLst>
      <p:ext uri="{BB962C8B-B14F-4D97-AF65-F5344CB8AC3E}">
        <p14:creationId xmlns:p14="http://schemas.microsoft.com/office/powerpoint/2010/main" val="3699692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Cerritos we infused everything with story telling.  This Mind Map…shows</a:t>
            </a:r>
            <a:r>
              <a:rPr lang="en-US" baseline="0" dirty="0" smtClean="0"/>
              <a:t> the portals we designed around.  We wanted to see relationships between the users, the tools and the building…in a clear way.</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12</a:t>
            </a:fld>
            <a:endParaRPr lang="en-US"/>
          </a:p>
        </p:txBody>
      </p:sp>
    </p:spTree>
    <p:extLst>
      <p:ext uri="{BB962C8B-B14F-4D97-AF65-F5344CB8AC3E}">
        <p14:creationId xmlns:p14="http://schemas.microsoft.com/office/powerpoint/2010/main" val="3698888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 am focusing</a:t>
            </a:r>
            <a:r>
              <a:rPr lang="en-US" baseline="0" dirty="0" smtClean="0"/>
              <a:t> today</a:t>
            </a:r>
            <a:r>
              <a:rPr lang="en-US" dirty="0" smtClean="0"/>
              <a:t> on the building itself.  We decided early on to use Theming…through out the new library.</a:t>
            </a:r>
            <a:r>
              <a:rPr lang="en-US" baseline="0" dirty="0" smtClean="0"/>
              <a:t>  This decision set the tone for the architecture and provided for the idea of being “on stage”…we the staff complimented the building as stage by being performers.  The physical building, the electronic technology and the human touch had a comfortable place to provide library services.</a:t>
            </a:r>
          </a:p>
        </p:txBody>
      </p:sp>
      <p:sp>
        <p:nvSpPr>
          <p:cNvPr id="4" name="Slide Number Placeholder 3"/>
          <p:cNvSpPr>
            <a:spLocks noGrp="1"/>
          </p:cNvSpPr>
          <p:nvPr>
            <p:ph type="sldNum" sz="quarter" idx="10"/>
          </p:nvPr>
        </p:nvSpPr>
        <p:spPr/>
        <p:txBody>
          <a:bodyPr/>
          <a:lstStyle/>
          <a:p>
            <a:fld id="{B932F062-3D41-2449-BD6C-751DB9D04D13}" type="slidenum">
              <a:rPr lang="en-US" smtClean="0"/>
              <a:t>13</a:t>
            </a:fld>
            <a:endParaRPr lang="en-US"/>
          </a:p>
        </p:txBody>
      </p:sp>
    </p:spTree>
    <p:extLst>
      <p:ext uri="{BB962C8B-B14F-4D97-AF65-F5344CB8AC3E}">
        <p14:creationId xmlns:p14="http://schemas.microsoft.com/office/powerpoint/2010/main" val="1450534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building itself is designed as a series of themed spaces that collectively carry out several meta-storylines.  The Children’s Library has one storyline…Save the Planet.</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14</a:t>
            </a:fld>
            <a:endParaRPr lang="en-US"/>
          </a:p>
        </p:txBody>
      </p:sp>
    </p:spTree>
    <p:extLst>
      <p:ext uri="{BB962C8B-B14F-4D97-AF65-F5344CB8AC3E}">
        <p14:creationId xmlns:p14="http://schemas.microsoft.com/office/powerpoint/2010/main" val="603056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discovered that </a:t>
            </a:r>
            <a:r>
              <a:rPr lang="en-US" dirty="0" smtClean="0"/>
              <a:t>organizational story telling…not in the</a:t>
            </a:r>
            <a:r>
              <a:rPr lang="en-US" baseline="0" dirty="0" smtClean="0"/>
              <a:t> usual form of “narrative knowledge”…but instead in the form of “narrative imagination”   is a great way of connecting to your audience…engaging your community.   Maybe most important we found that story telling connected us to those so called…non-users.</a:t>
            </a:r>
          </a:p>
          <a:p>
            <a:endParaRPr lang="en-US" baseline="0" dirty="0" smtClean="0"/>
          </a:p>
          <a:p>
            <a:r>
              <a:rPr lang="en-US" baseline="0" dirty="0" smtClean="0"/>
              <a:t>Our first Meta-storyline came from this famous image of a strange little, wild haired guy riding a bicycle…Imagination is more important than knowledge.</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15</a:t>
            </a:fld>
            <a:endParaRPr lang="en-US"/>
          </a:p>
        </p:txBody>
      </p:sp>
    </p:spTree>
    <p:extLst>
      <p:ext uri="{BB962C8B-B14F-4D97-AF65-F5344CB8AC3E}">
        <p14:creationId xmlns:p14="http://schemas.microsoft.com/office/powerpoint/2010/main" val="22802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Compelling storylines come from imagination…or as our friend Ray would say he never saw a blank piece of paper!  Storylines create a spark</a:t>
            </a:r>
            <a:r>
              <a:rPr lang="en-US" baseline="0" dirty="0" smtClean="0"/>
              <a:t> for learning…it triggers peoples imaginations in a memorable way… it transforms their thinking about what a library is….about what a library can be.</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16</a:t>
            </a:fld>
            <a:endParaRPr lang="en-US"/>
          </a:p>
        </p:txBody>
      </p:sp>
    </p:spTree>
    <p:extLst>
      <p:ext uri="{BB962C8B-B14F-4D97-AF65-F5344CB8AC3E}">
        <p14:creationId xmlns:p14="http://schemas.microsoft.com/office/powerpoint/2010/main" val="1226101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latin typeface="Verdana"/>
                <a:cs typeface="Verdana"/>
              </a:rPr>
              <a:t>Yet another meta-story was that the library is a “Club Med for the mind” </a:t>
            </a:r>
            <a:r>
              <a:rPr lang="en-US" b="1" i="0" baseline="0" dirty="0" smtClean="0">
                <a:latin typeface="Verdana"/>
                <a:cs typeface="Verdana"/>
              </a:rPr>
              <a:t>  It is </a:t>
            </a:r>
            <a:r>
              <a:rPr lang="en-US" b="1" i="0" dirty="0" smtClean="0">
                <a:latin typeface="Verdana"/>
                <a:cs typeface="Verdana"/>
              </a:rPr>
              <a:t>designed to engage users in</a:t>
            </a:r>
            <a:r>
              <a:rPr lang="en-US" b="1" i="0" baseline="0" dirty="0" smtClean="0">
                <a:latin typeface="Verdana"/>
                <a:cs typeface="Verdana"/>
              </a:rPr>
              <a:t> the many pleasures of learning.  In Cerritos the library offers a wide variety of learning spaces that respond to different needs and learning styles.</a:t>
            </a:r>
            <a:endParaRPr lang="en-US" b="1" i="0" dirty="0">
              <a:latin typeface="Verdana"/>
              <a:cs typeface="Verdana"/>
            </a:endParaRPr>
          </a:p>
        </p:txBody>
      </p:sp>
      <p:sp>
        <p:nvSpPr>
          <p:cNvPr id="4" name="Slide Number Placeholder 3"/>
          <p:cNvSpPr>
            <a:spLocks noGrp="1"/>
          </p:cNvSpPr>
          <p:nvPr>
            <p:ph type="sldNum" sz="quarter" idx="10"/>
          </p:nvPr>
        </p:nvSpPr>
        <p:spPr/>
        <p:txBody>
          <a:bodyPr/>
          <a:lstStyle/>
          <a:p>
            <a:fld id="{B932F062-3D41-2449-BD6C-751DB9D04D13}" type="slidenum">
              <a:rPr lang="en-US" smtClean="0"/>
              <a:t>17</a:t>
            </a:fld>
            <a:endParaRPr lang="en-US"/>
          </a:p>
        </p:txBody>
      </p:sp>
    </p:spTree>
    <p:extLst>
      <p:ext uri="{BB962C8B-B14F-4D97-AF65-F5344CB8AC3E}">
        <p14:creationId xmlns:p14="http://schemas.microsoft.com/office/powerpoint/2010/main" val="1001295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time learning</a:t>
            </a:r>
            <a:r>
              <a:rPr lang="en-US" baseline="0" dirty="0" smtClean="0"/>
              <a:t> can be a</a:t>
            </a:r>
            <a:r>
              <a:rPr lang="en-US" dirty="0" smtClean="0"/>
              <a:t>! Mom</a:t>
            </a:r>
            <a:r>
              <a:rPr lang="en-US" baseline="0" dirty="0" smtClean="0"/>
              <a:t> and daughter…one on one.  Or Skip in our 15,000 gal aquarium answering kids questions and telling them all about the reef and the fish.  There are 7 cameras in the tank also that provide for learning…we discovered that kids react better at times to  smaller scale images.  We worked at getting the most out of every designed learning experience…people through out the library while working at computers can click on a drop down window and watch the fish swimming around.  </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18</a:t>
            </a:fld>
            <a:endParaRPr lang="en-US"/>
          </a:p>
        </p:txBody>
      </p:sp>
    </p:spTree>
    <p:extLst>
      <p:ext uri="{BB962C8B-B14F-4D97-AF65-F5344CB8AC3E}">
        <p14:creationId xmlns:p14="http://schemas.microsoft.com/office/powerpoint/2010/main" val="217916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mega-storyline…which infuses all library spaces,</a:t>
            </a:r>
            <a:r>
              <a:rPr lang="en-US" baseline="0" dirty="0" smtClean="0"/>
              <a:t> is “Honoring the Past and Imagining the Future.”  This came from an  image that gave me the idea for how to tell people what is meant by the word…the future.   I was reading the New York Times one Sunday morning…and boom this image jumps out at me…it was the Guggenheim Museum in Bilbao, Spain.  The Cerritos Library’s titanium skin came from this image…I had to have it!</a:t>
            </a:r>
          </a:p>
          <a:p>
            <a:r>
              <a:rPr lang="en-US" baseline="0" dirty="0" smtClean="0"/>
              <a:t>An ancient city, an ancient street and lo and behold at the end of the street was this very futuristic building with curving lines and intersecting planes.  The ticket…make that the “E” Ticket became simply escorting people in our new library on a “eye candy” JOURNEY through time.</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19</a:t>
            </a:fld>
            <a:endParaRPr lang="en-US"/>
          </a:p>
        </p:txBody>
      </p:sp>
    </p:spTree>
    <p:extLst>
      <p:ext uri="{BB962C8B-B14F-4D97-AF65-F5344CB8AC3E}">
        <p14:creationId xmlns:p14="http://schemas.microsoft.com/office/powerpoint/2010/main" val="169973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Hello…I</a:t>
            </a:r>
            <a:r>
              <a:rPr lang="en-US" sz="2000" baseline="0" dirty="0" smtClean="0"/>
              <a:t> am Waynn Pearson.  Great to have you with us today.  I want to tank Kate for inviting me to be part of this webinar.</a:t>
            </a:r>
            <a:endParaRPr lang="en-US" sz="2000" dirty="0"/>
          </a:p>
        </p:txBody>
      </p:sp>
      <p:sp>
        <p:nvSpPr>
          <p:cNvPr id="4" name="Slide Number Placeholder 3"/>
          <p:cNvSpPr>
            <a:spLocks noGrp="1"/>
          </p:cNvSpPr>
          <p:nvPr>
            <p:ph type="sldNum" sz="quarter" idx="10"/>
          </p:nvPr>
        </p:nvSpPr>
        <p:spPr/>
        <p:txBody>
          <a:bodyPr/>
          <a:lstStyle/>
          <a:p>
            <a:fld id="{B932F062-3D41-2449-BD6C-751DB9D04D13}" type="slidenum">
              <a:rPr lang="en-US" smtClean="0"/>
              <a:t>2</a:t>
            </a:fld>
            <a:endParaRPr lang="en-US"/>
          </a:p>
        </p:txBody>
      </p:sp>
    </p:spTree>
    <p:extLst>
      <p:ext uri="{BB962C8B-B14F-4D97-AF65-F5344CB8AC3E}">
        <p14:creationId xmlns:p14="http://schemas.microsoft.com/office/powerpoint/2010/main" val="459699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latin typeface="Verdana"/>
                <a:cs typeface="Verdana"/>
              </a:rPr>
              <a:t>…and now you have it.</a:t>
            </a:r>
            <a:endParaRPr lang="en-US" b="1" i="0" dirty="0">
              <a:latin typeface="Verdana"/>
              <a:cs typeface="Verdana"/>
            </a:endParaRPr>
          </a:p>
        </p:txBody>
      </p:sp>
      <p:sp>
        <p:nvSpPr>
          <p:cNvPr id="4" name="Slide Number Placeholder 3"/>
          <p:cNvSpPr>
            <a:spLocks noGrp="1"/>
          </p:cNvSpPr>
          <p:nvPr>
            <p:ph type="sldNum" sz="quarter" idx="10"/>
          </p:nvPr>
        </p:nvSpPr>
        <p:spPr/>
        <p:txBody>
          <a:bodyPr/>
          <a:lstStyle/>
          <a:p>
            <a:fld id="{B932F062-3D41-2449-BD6C-751DB9D04D13}" type="slidenum">
              <a:rPr lang="en-US" smtClean="0"/>
              <a:t>20</a:t>
            </a:fld>
            <a:endParaRPr lang="en-US"/>
          </a:p>
        </p:txBody>
      </p:sp>
    </p:spTree>
    <p:extLst>
      <p:ext uri="{BB962C8B-B14F-4D97-AF65-F5344CB8AC3E}">
        <p14:creationId xmlns:p14="http://schemas.microsoft.com/office/powerpoint/2010/main" val="3896241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latin typeface="Verdana"/>
                <a:cs typeface="Verdana"/>
              </a:rPr>
              <a:t>Because of my experience of building the Cerritos Library I</a:t>
            </a:r>
            <a:r>
              <a:rPr lang="en-US" b="1" i="0" baseline="0" dirty="0" smtClean="0">
                <a:latin typeface="Verdana"/>
                <a:cs typeface="Verdana"/>
              </a:rPr>
              <a:t> was asked to talk and in some cases put my thoughts together on how we did it…build a library of the future.  So a </a:t>
            </a:r>
            <a:r>
              <a:rPr lang="en-US" b="1" i="0" dirty="0" smtClean="0">
                <a:latin typeface="Verdana"/>
                <a:cs typeface="Verdana"/>
              </a:rPr>
              <a:t>few years ago I wrote an</a:t>
            </a:r>
            <a:r>
              <a:rPr lang="en-US" b="1" i="0" baseline="0" dirty="0" smtClean="0">
                <a:latin typeface="Verdana"/>
                <a:cs typeface="Verdana"/>
              </a:rPr>
              <a:t> Epilogue for “Last one out turn off the the lights” a book by </a:t>
            </a:r>
            <a:r>
              <a:rPr lang="en-US" b="1" i="0" baseline="0" dirty="0" err="1" smtClean="0">
                <a:latin typeface="Verdana"/>
                <a:cs typeface="Verdana"/>
              </a:rPr>
              <a:t>Cleyle</a:t>
            </a:r>
            <a:r>
              <a:rPr lang="en-US" b="1" i="0" baseline="0" dirty="0" smtClean="0">
                <a:latin typeface="Verdana"/>
                <a:cs typeface="Verdana"/>
              </a:rPr>
              <a:t> and </a:t>
            </a:r>
            <a:r>
              <a:rPr lang="en-US" b="1" i="0" baseline="0" dirty="0" err="1" smtClean="0">
                <a:latin typeface="Verdana"/>
                <a:cs typeface="Verdana"/>
              </a:rPr>
              <a:t>Mgillis</a:t>
            </a:r>
            <a:r>
              <a:rPr lang="en-US" b="1" i="0" baseline="0" dirty="0" smtClean="0">
                <a:latin typeface="Verdana"/>
                <a:cs typeface="Verdana"/>
              </a:rPr>
              <a:t>.  It has become a popular handbook for how to build a library model for the future.</a:t>
            </a:r>
          </a:p>
          <a:p>
            <a:endParaRPr lang="en-US" b="1" i="0" baseline="0" dirty="0" smtClean="0">
              <a:latin typeface="Verdana"/>
              <a:cs typeface="Verdana"/>
            </a:endParaRPr>
          </a:p>
          <a:p>
            <a:r>
              <a:rPr lang="en-US" b="1" i="0" baseline="0" dirty="0" smtClean="0">
                <a:latin typeface="Verdana"/>
                <a:cs typeface="Verdana"/>
              </a:rPr>
              <a:t>These are my 10 suggestions for doing it…as they say.   Create gathering places…Main Street is a good example.</a:t>
            </a:r>
            <a:endParaRPr lang="en-US" b="1" i="0" dirty="0">
              <a:latin typeface="Verdana"/>
              <a:cs typeface="Verdana"/>
            </a:endParaRPr>
          </a:p>
        </p:txBody>
      </p:sp>
      <p:sp>
        <p:nvSpPr>
          <p:cNvPr id="4" name="Slide Number Placeholder 3"/>
          <p:cNvSpPr>
            <a:spLocks noGrp="1"/>
          </p:cNvSpPr>
          <p:nvPr>
            <p:ph type="sldNum" sz="quarter" idx="10"/>
          </p:nvPr>
        </p:nvSpPr>
        <p:spPr/>
        <p:txBody>
          <a:bodyPr/>
          <a:lstStyle/>
          <a:p>
            <a:fld id="{B932F062-3D41-2449-BD6C-751DB9D04D13}" type="slidenum">
              <a:rPr lang="en-US" smtClean="0"/>
              <a:t>21</a:t>
            </a:fld>
            <a:endParaRPr lang="en-US"/>
          </a:p>
        </p:txBody>
      </p:sp>
    </p:spTree>
    <p:extLst>
      <p:ext uri="{BB962C8B-B14F-4D97-AF65-F5344CB8AC3E}">
        <p14:creationId xmlns:p14="http://schemas.microsoft.com/office/powerpoint/2010/main" val="3628676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smtClean="0">
                <a:latin typeface="Verdana"/>
                <a:cs typeface="Verdana"/>
              </a:rPr>
              <a:t>Design for users…express the users desires…. learn from</a:t>
            </a:r>
            <a:r>
              <a:rPr lang="en-US" sz="1800" b="1" i="0" baseline="0" dirty="0" smtClean="0">
                <a:latin typeface="Verdana"/>
                <a:cs typeface="Verdana"/>
              </a:rPr>
              <a:t> their needs and how they want to do things…</a:t>
            </a:r>
            <a:endParaRPr lang="en-US" sz="1800" b="1" i="0" dirty="0">
              <a:latin typeface="Verdana"/>
              <a:cs typeface="Verdana"/>
            </a:endParaRPr>
          </a:p>
        </p:txBody>
      </p:sp>
      <p:sp>
        <p:nvSpPr>
          <p:cNvPr id="4" name="Slide Number Placeholder 3"/>
          <p:cNvSpPr>
            <a:spLocks noGrp="1"/>
          </p:cNvSpPr>
          <p:nvPr>
            <p:ph type="sldNum" sz="quarter" idx="10"/>
          </p:nvPr>
        </p:nvSpPr>
        <p:spPr/>
        <p:txBody>
          <a:bodyPr/>
          <a:lstStyle/>
          <a:p>
            <a:fld id="{B932F062-3D41-2449-BD6C-751DB9D04D13}" type="slidenum">
              <a:rPr lang="en-US" smtClean="0"/>
              <a:t>22</a:t>
            </a:fld>
            <a:endParaRPr lang="en-US"/>
          </a:p>
        </p:txBody>
      </p:sp>
    </p:spTree>
    <p:extLst>
      <p:ext uri="{BB962C8B-B14F-4D97-AF65-F5344CB8AC3E}">
        <p14:creationId xmlns:p14="http://schemas.microsoft.com/office/powerpoint/2010/main" val="3474910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dirty="0" smtClean="0">
                <a:latin typeface="Verdana"/>
                <a:cs typeface="Verdana"/>
              </a:rPr>
              <a:t>Do</a:t>
            </a:r>
            <a:r>
              <a:rPr lang="en-US" sz="1600" b="1" i="0" baseline="0" dirty="0" smtClean="0">
                <a:latin typeface="Verdana"/>
                <a:cs typeface="Verdana"/>
              </a:rPr>
              <a:t> not limit yourself to providing information…libraries are so much more.  We ran away from the idea that a library is an INFORMATION PLACE…that was not acceptable for a library of the future…we need to adapt to a new zeitgeist.</a:t>
            </a:r>
          </a:p>
          <a:p>
            <a:endParaRPr lang="en-US" sz="1600" b="1" i="0" dirty="0">
              <a:latin typeface="Verdana"/>
              <a:cs typeface="Verdana"/>
            </a:endParaRPr>
          </a:p>
        </p:txBody>
      </p:sp>
      <p:sp>
        <p:nvSpPr>
          <p:cNvPr id="4" name="Slide Number Placeholder 3"/>
          <p:cNvSpPr>
            <a:spLocks noGrp="1"/>
          </p:cNvSpPr>
          <p:nvPr>
            <p:ph type="sldNum" sz="quarter" idx="10"/>
          </p:nvPr>
        </p:nvSpPr>
        <p:spPr/>
        <p:txBody>
          <a:bodyPr/>
          <a:lstStyle/>
          <a:p>
            <a:fld id="{B932F062-3D41-2449-BD6C-751DB9D04D13}" type="slidenum">
              <a:rPr lang="en-US" smtClean="0"/>
              <a:t>23</a:t>
            </a:fld>
            <a:endParaRPr lang="en-US"/>
          </a:p>
        </p:txBody>
      </p:sp>
    </p:spTree>
    <p:extLst>
      <p:ext uri="{BB962C8B-B14F-4D97-AF65-F5344CB8AC3E}">
        <p14:creationId xmlns:p14="http://schemas.microsoft.com/office/powerpoint/2010/main" val="2546796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out from behind the desk…even if it a beautifully designed a time machine.</a:t>
            </a:r>
            <a:r>
              <a:rPr lang="en-US" baseline="0" dirty="0" smtClean="0"/>
              <a:t>  </a:t>
            </a:r>
            <a:r>
              <a:rPr lang="en-US" dirty="0" smtClean="0"/>
              <a:t> Design</a:t>
            </a:r>
            <a:r>
              <a:rPr lang="en-US" baseline="0" dirty="0" smtClean="0"/>
              <a:t> meets and greets through out the library. We provided our staff with headsets and two way radios so they could answer peoples questions in the stacks…study carrels.</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24</a:t>
            </a:fld>
            <a:endParaRPr lang="en-US"/>
          </a:p>
        </p:txBody>
      </p:sp>
    </p:spTree>
    <p:extLst>
      <p:ext uri="{BB962C8B-B14F-4D97-AF65-F5344CB8AC3E}">
        <p14:creationId xmlns:p14="http://schemas.microsoft.com/office/powerpoint/2010/main" val="1082366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outside the library for ideas…OUTSIDE in was our mantra.  I believe story telling is all about gaining</a:t>
            </a:r>
            <a:r>
              <a:rPr lang="en-US" baseline="0" dirty="0" smtClean="0"/>
              <a:t> a foothold in the world of information, knowledge, understanding and…yes, wisdom.</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25</a:t>
            </a:fld>
            <a:endParaRPr lang="en-US"/>
          </a:p>
        </p:txBody>
      </p:sp>
    </p:spTree>
    <p:extLst>
      <p:ext uri="{BB962C8B-B14F-4D97-AF65-F5344CB8AC3E}">
        <p14:creationId xmlns:p14="http://schemas.microsoft.com/office/powerpoint/2010/main" val="3440326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Communicate with more than words…use images , provide planned emotions.</a:t>
            </a:r>
            <a:r>
              <a:rPr lang="en-US" baseline="0" dirty="0" smtClean="0"/>
              <a:t>  We put flowers in the restrooms…</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26</a:t>
            </a:fld>
            <a:endParaRPr lang="en-US"/>
          </a:p>
        </p:txBody>
      </p:sp>
    </p:spTree>
    <p:extLst>
      <p:ext uri="{BB962C8B-B14F-4D97-AF65-F5344CB8AC3E}">
        <p14:creationId xmlns:p14="http://schemas.microsoft.com/office/powerpoint/2010/main" val="15880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 a storyline…to</a:t>
            </a:r>
            <a:r>
              <a:rPr lang="en-US" baseline="0" dirty="0" smtClean="0"/>
              <a:t> get through a period of change, it helps to have a clear sense of what you want the library to accomplish.  A good storyline can organize the flow of people and ideas…in our case a potent blend of history and innovation.</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27</a:t>
            </a:fld>
            <a:endParaRPr lang="en-US"/>
          </a:p>
        </p:txBody>
      </p:sp>
    </p:spTree>
    <p:extLst>
      <p:ext uri="{BB962C8B-B14F-4D97-AF65-F5344CB8AC3E}">
        <p14:creationId xmlns:p14="http://schemas.microsoft.com/office/powerpoint/2010/main" val="406494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Romance your users…People want to feel good.  At Cerritos we build a library that would provide for just that</a:t>
            </a:r>
            <a:r>
              <a:rPr lang="en-US" baseline="0" dirty="0" smtClean="0"/>
              <a:t>  in the morning guests are welcomed outside the library with movie clips…Oh what a beautiful morning plays on a large outdoor monitor, along with clip from Rocky  showing him getting up and running the streets of Philadelphia….with that energizing soundtrack blaring away.</a:t>
            </a:r>
          </a:p>
          <a:p>
            <a:endParaRPr lang="en-US" baseline="0" dirty="0" smtClean="0"/>
          </a:p>
          <a:p>
            <a:r>
              <a:rPr lang="en-US" baseline="0" dirty="0" smtClean="0"/>
              <a:t>At night the video wall on Main Street announces the closing of the library with similar emotional movie clips…the last scene from Casablanca plays.  The most popular clip is from Sound of Music…So long, farewell, </a:t>
            </a:r>
            <a:r>
              <a:rPr lang="en-US" dirty="0" smtClean="0"/>
              <a:t>Auf </a:t>
            </a:r>
            <a:r>
              <a:rPr lang="en-US" dirty="0" err="1" smtClean="0"/>
              <a:t>wiedersehen</a:t>
            </a:r>
            <a:r>
              <a:rPr lang="en-US" dirty="0" smtClean="0"/>
              <a:t>.  Our</a:t>
            </a:r>
            <a:r>
              <a:rPr lang="en-US" baseline="0" dirty="0" smtClean="0"/>
              <a:t> guests have taken to singing along and dancing.  People leave the library feeling good!</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932F062-3D41-2449-BD6C-751DB9D04D13}" type="slidenum">
              <a:rPr lang="en-US" smtClean="0"/>
              <a:t>28</a:t>
            </a:fld>
            <a:endParaRPr lang="en-US"/>
          </a:p>
        </p:txBody>
      </p:sp>
    </p:spTree>
    <p:extLst>
      <p:ext uri="{BB962C8B-B14F-4D97-AF65-F5344CB8AC3E}">
        <p14:creationId xmlns:p14="http://schemas.microsoft.com/office/powerpoint/2010/main" val="4255493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it fun…we created a comic strip…we created “walk-</a:t>
            </a:r>
            <a:r>
              <a:rPr lang="en-US" baseline="0" dirty="0" err="1" smtClean="0"/>
              <a:t>abouts</a:t>
            </a:r>
            <a:r>
              <a:rPr lang="en-US" baseline="0" dirty="0" smtClean="0"/>
              <a:t>” that resembled the cartoon characters.</a:t>
            </a:r>
          </a:p>
          <a:p>
            <a:endParaRPr lang="en-US" baseline="0" dirty="0" smtClean="0"/>
          </a:p>
          <a:p>
            <a:r>
              <a:rPr lang="en-US" baseline="0" dirty="0" smtClean="0"/>
              <a:t>We developed a self-guided audio tour of the library that is hosted by H.G. Wells and Jules Verne… with sound effects to boot.</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29</a:t>
            </a:fld>
            <a:endParaRPr lang="en-US"/>
          </a:p>
        </p:txBody>
      </p:sp>
    </p:spTree>
    <p:extLst>
      <p:ext uri="{BB962C8B-B14F-4D97-AF65-F5344CB8AC3E}">
        <p14:creationId xmlns:p14="http://schemas.microsoft.com/office/powerpoint/2010/main" val="233611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Now…let’s </a:t>
            </a:r>
            <a:r>
              <a:rPr lang="en-US" baseline="0" dirty="0" smtClean="0"/>
              <a:t>“experience it!”  The Cerritos Library that is.</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3</a:t>
            </a:fld>
            <a:endParaRPr lang="en-US"/>
          </a:p>
        </p:txBody>
      </p:sp>
    </p:spTree>
    <p:extLst>
      <p:ext uri="{BB962C8B-B14F-4D97-AF65-F5344CB8AC3E}">
        <p14:creationId xmlns:p14="http://schemas.microsoft.com/office/powerpoint/2010/main" val="1553898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 really paint Coconut Palm Trees.  Thanks for listening.</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30</a:t>
            </a:fld>
            <a:endParaRPr lang="en-US"/>
          </a:p>
        </p:txBody>
      </p:sp>
    </p:spTree>
    <p:extLst>
      <p:ext uri="{BB962C8B-B14F-4D97-AF65-F5344CB8AC3E}">
        <p14:creationId xmlns:p14="http://schemas.microsoft.com/office/powerpoint/2010/main" val="36181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talking today about using compelling story telling as we did in creating</a:t>
            </a:r>
            <a:r>
              <a:rPr lang="en-US" baseline="0" dirty="0" smtClean="0"/>
              <a:t> </a:t>
            </a:r>
            <a:r>
              <a:rPr lang="en-US" dirty="0" smtClean="0"/>
              <a:t>the Cerritos Library in California…the first EXPERIENCE LIBRARY. </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4</a:t>
            </a:fld>
            <a:endParaRPr lang="en-US"/>
          </a:p>
        </p:txBody>
      </p:sp>
    </p:spTree>
    <p:extLst>
      <p:ext uri="{BB962C8B-B14F-4D97-AF65-F5344CB8AC3E}">
        <p14:creationId xmlns:p14="http://schemas.microsoft.com/office/powerpoint/2010/main" val="177704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end of the 20</a:t>
            </a:r>
            <a:r>
              <a:rPr lang="en-US" baseline="30000" dirty="0" smtClean="0"/>
              <a:t>th</a:t>
            </a:r>
            <a:r>
              <a:rPr lang="en-US" baseline="0" dirty="0" smtClean="0"/>
              <a:t> Century I spoke at the California Millennium Conference.     I suggested then that the Zeitgeist…</a:t>
            </a:r>
            <a:r>
              <a:rPr lang="en-US" i="1" baseline="0" dirty="0" smtClean="0"/>
              <a:t>the spirit of the age</a:t>
            </a:r>
            <a:r>
              <a:rPr lang="en-US" baseline="0" dirty="0" smtClean="0"/>
              <a:t>…in this case the future of libraries…would be experiences and convergence.</a:t>
            </a:r>
          </a:p>
          <a:p>
            <a:endParaRPr lang="en-US" baseline="0" dirty="0" smtClean="0"/>
          </a:p>
          <a:p>
            <a:r>
              <a:rPr lang="en-US" baseline="0" dirty="0" smtClean="0"/>
              <a:t>Today in the second decade of the 21</a:t>
            </a:r>
            <a:r>
              <a:rPr lang="en-US" baseline="30000" dirty="0" smtClean="0"/>
              <a:t>st</a:t>
            </a:r>
            <a:r>
              <a:rPr lang="en-US" baseline="0" dirty="0" smtClean="0"/>
              <a:t> Century I can safely say that the Zeitgeist is experiences…and experiences are what stories are all about!</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5</a:t>
            </a:fld>
            <a:endParaRPr lang="en-US"/>
          </a:p>
        </p:txBody>
      </p:sp>
    </p:spTree>
    <p:extLst>
      <p:ext uri="{BB962C8B-B14F-4D97-AF65-F5344CB8AC3E}">
        <p14:creationId xmlns:p14="http://schemas.microsoft.com/office/powerpoint/2010/main" val="2504864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At Cerritos We needed to meet the challenge of building a library for the new millennium… of the future…   so we “threw away the box and started with a blank piece of paper and created storylines”  We used stories as a tool to conceptualize, design and build our new library.</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6</a:t>
            </a:fld>
            <a:endParaRPr lang="en-US"/>
          </a:p>
        </p:txBody>
      </p:sp>
    </p:spTree>
    <p:extLst>
      <p:ext uri="{BB962C8B-B14F-4D97-AF65-F5344CB8AC3E}">
        <p14:creationId xmlns:p14="http://schemas.microsoft.com/office/powerpoint/2010/main" val="2422246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My research brought about subscribing to Business Week and the Wall Street Journal…I read about corporate</a:t>
            </a:r>
            <a:r>
              <a:rPr lang="en-US" baseline="0" dirty="0" smtClean="0"/>
              <a:t> America and the trends they were following in presenting services, products and customer experiences.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932F062-3D41-2449-BD6C-751DB9D04D13}" type="slidenum">
              <a:rPr lang="en-US" smtClean="0"/>
              <a:t>7</a:t>
            </a:fld>
            <a:endParaRPr lang="en-US"/>
          </a:p>
        </p:txBody>
      </p:sp>
    </p:spTree>
    <p:extLst>
      <p:ext uri="{BB962C8B-B14F-4D97-AF65-F5344CB8AC3E}">
        <p14:creationId xmlns:p14="http://schemas.microsoft.com/office/powerpoint/2010/main" val="3301855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looked at entertainment venues</a:t>
            </a:r>
            <a:r>
              <a:rPr lang="en-US" baseline="0" dirty="0" smtClean="0"/>
              <a:t> especially Disneyland.  Their use of story telling simply was the benchmark for our effort.</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8</a:t>
            </a:fld>
            <a:endParaRPr lang="en-US"/>
          </a:p>
        </p:txBody>
      </p:sp>
    </p:spTree>
    <p:extLst>
      <p:ext uri="{BB962C8B-B14F-4D97-AF65-F5344CB8AC3E}">
        <p14:creationId xmlns:p14="http://schemas.microsoft.com/office/powerpoint/2010/main" val="70194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visited museums</a:t>
            </a:r>
            <a:r>
              <a:rPr lang="en-US" baseline="0" dirty="0" smtClean="0"/>
              <a:t> and universities…   In 1997 museums were really changing their image with new forms of providing  learning experiences.</a:t>
            </a:r>
            <a:endParaRPr lang="en-US" dirty="0"/>
          </a:p>
        </p:txBody>
      </p:sp>
      <p:sp>
        <p:nvSpPr>
          <p:cNvPr id="4" name="Slide Number Placeholder 3"/>
          <p:cNvSpPr>
            <a:spLocks noGrp="1"/>
          </p:cNvSpPr>
          <p:nvPr>
            <p:ph type="sldNum" sz="quarter" idx="10"/>
          </p:nvPr>
        </p:nvSpPr>
        <p:spPr/>
        <p:txBody>
          <a:bodyPr/>
          <a:lstStyle/>
          <a:p>
            <a:fld id="{B932F062-3D41-2449-BD6C-751DB9D04D13}" type="slidenum">
              <a:rPr lang="en-US" smtClean="0"/>
              <a:t>9</a:t>
            </a:fld>
            <a:endParaRPr lang="en-US"/>
          </a:p>
        </p:txBody>
      </p:sp>
    </p:spTree>
    <p:extLst>
      <p:ext uri="{BB962C8B-B14F-4D97-AF65-F5344CB8AC3E}">
        <p14:creationId xmlns:p14="http://schemas.microsoft.com/office/powerpoint/2010/main" val="3142565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39B9A22E-0CCD-034A-B3B0-70708AA73DCB}" type="datetimeFigureOut">
              <a:rPr lang="en-US" smtClean="0"/>
              <a:t>8/15/12</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B9A22E-0CCD-034A-B3B0-70708AA73DCB}" type="datetimeFigureOut">
              <a:rPr lang="en-US" smtClean="0"/>
              <a:t>8/15/12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4FA52-E50B-E644-871B-9F7F1E427C4B}"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39B9A22E-0CCD-034A-B3B0-70708AA73DCB}" type="datetimeFigureOut">
              <a:rPr lang="en-US" smtClean="0"/>
              <a:t>8/15/12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39B9A22E-0CCD-034A-B3B0-70708AA73DCB}" type="datetimeFigureOut">
              <a:rPr lang="en-US" smtClean="0"/>
              <a:t>8/15/12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9B9A22E-0CCD-034A-B3B0-70708AA73DCB}" type="datetimeFigureOut">
              <a:rPr lang="en-US" smtClean="0"/>
              <a:t>8/15/12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9B9A22E-0CCD-034A-B3B0-70708AA73DCB}" type="datetimeFigureOut">
              <a:rPr lang="en-US" smtClean="0"/>
              <a:t>8/15/12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39B9A22E-0CCD-034A-B3B0-70708AA73DCB}" type="datetimeFigureOut">
              <a:rPr lang="en-US" smtClean="0"/>
              <a:t>8/15/12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39B9A22E-0CCD-034A-B3B0-70708AA73DCB}" type="datetimeFigureOut">
              <a:rPr lang="en-US" smtClean="0"/>
              <a:t>8/15/12</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B9A22E-0CCD-034A-B3B0-70708AA73DCB}" type="datetimeFigureOut">
              <a:rPr lang="en-US" smtClean="0"/>
              <a:t>8/15/12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9B9A22E-0CCD-034A-B3B0-70708AA73DCB}" type="datetimeFigureOut">
              <a:rPr lang="en-US" smtClean="0"/>
              <a:t>8/15/12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39B9A22E-0CCD-034A-B3B0-70708AA73DCB}" type="datetimeFigureOut">
              <a:rPr lang="en-US" smtClean="0"/>
              <a:t>8/15/12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9B9A22E-0CCD-034A-B3B0-70708AA73DCB}" type="datetimeFigureOut">
              <a:rPr lang="en-US" smtClean="0"/>
              <a:t>8/15/12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39B9A22E-0CCD-034A-B3B0-70708AA73DCB}" type="datetimeFigureOut">
              <a:rPr lang="en-US" smtClean="0"/>
              <a:t>8/15/12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39B9A22E-0CCD-034A-B3B0-70708AA73DCB}" type="datetimeFigureOut">
              <a:rPr lang="en-US" smtClean="0"/>
              <a:t>8/15/12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4FA52-E50B-E644-871B-9F7F1E427C4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39B9A22E-0CCD-034A-B3B0-70708AA73DCB}" type="datetimeFigureOut">
              <a:rPr lang="en-US" smtClean="0"/>
              <a:t>8/15/12</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B364FA52-E50B-E644-871B-9F7F1E427C4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7.xml"/><Relationship Id="rId5" Type="http://schemas.openxmlformats.org/officeDocument/2006/relationships/image" Target="../media/image20.jpg"/><Relationship Id="rId6" Type="http://schemas.openxmlformats.org/officeDocument/2006/relationships/image" Target="../media/image21.png"/><Relationship Id="rId7" Type="http://schemas.openxmlformats.org/officeDocument/2006/relationships/image" Target="../media/image22.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g"/><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86200"/>
            <a:ext cx="8229600" cy="1143000"/>
          </a:xfrm>
        </p:spPr>
        <p:txBody>
          <a:bodyPr>
            <a:normAutofit/>
          </a:bodyPr>
          <a:lstStyle/>
          <a:p>
            <a:r>
              <a:rPr lang="en-US" sz="3600" dirty="0" smtClean="0"/>
              <a:t>Waynn Pearson</a:t>
            </a:r>
            <a:endParaRPr lang="en-US" sz="3600" dirty="0"/>
          </a:p>
        </p:txBody>
      </p:sp>
      <p:sp>
        <p:nvSpPr>
          <p:cNvPr id="4" name="Title 1"/>
          <p:cNvSpPr txBox="1">
            <a:spLocks/>
          </p:cNvSpPr>
          <p:nvPr/>
        </p:nvSpPr>
        <p:spPr>
          <a:xfrm>
            <a:off x="501507" y="2710224"/>
            <a:ext cx="82296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a:lstStyle>
          <a:p>
            <a:r>
              <a:rPr lang="en-US" dirty="0" smtClean="0"/>
              <a:t>Telling Stories Through Buildings</a:t>
            </a:r>
            <a:endParaRPr lang="en-US" dirty="0"/>
          </a:p>
        </p:txBody>
      </p:sp>
    </p:spTree>
    <p:extLst>
      <p:ext uri="{BB962C8B-B14F-4D97-AF65-F5344CB8AC3E}">
        <p14:creationId xmlns:p14="http://schemas.microsoft.com/office/powerpoint/2010/main" val="1111670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blic spac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09" y="392546"/>
            <a:ext cx="5140899" cy="3430252"/>
          </a:xfrm>
          <a:prstGeom prst="rect">
            <a:avLst/>
          </a:prstGeom>
        </p:spPr>
      </p:pic>
      <p:sp>
        <p:nvSpPr>
          <p:cNvPr id="3" name="TextBox 2"/>
          <p:cNvSpPr txBox="1"/>
          <p:nvPr/>
        </p:nvSpPr>
        <p:spPr>
          <a:xfrm rot="600993">
            <a:off x="494461" y="4281779"/>
            <a:ext cx="10195761" cy="707886"/>
          </a:xfrm>
          <a:prstGeom prst="rect">
            <a:avLst/>
          </a:prstGeom>
          <a:noFill/>
        </p:spPr>
        <p:txBody>
          <a:bodyPr wrap="square" rtlCol="0">
            <a:spAutoFit/>
            <a:scene3d>
              <a:camera prst="isometricRightUp"/>
              <a:lightRig rig="threePt" dir="t"/>
            </a:scene3d>
          </a:bodyPr>
          <a:lstStyle/>
          <a:p>
            <a:r>
              <a:rPr lang="en-US" sz="4000" b="1" i="1" dirty="0" smtClean="0">
                <a:solidFill>
                  <a:srgbClr val="3366FF"/>
                </a:solidFill>
                <a:effectLst>
                  <a:innerShdw blurRad="63500" dist="50800" dir="13500000">
                    <a:prstClr val="black">
                      <a:alpha val="50000"/>
                    </a:prstClr>
                  </a:innerShdw>
                </a:effectLst>
                <a:latin typeface="Verdana"/>
                <a:cs typeface="Verdana"/>
              </a:rPr>
              <a:t>Public spaces with fun stuff!</a:t>
            </a:r>
            <a:endParaRPr lang="en-US" sz="4000" b="1" i="1" dirty="0">
              <a:solidFill>
                <a:srgbClr val="3366FF"/>
              </a:solidFill>
              <a:effectLst>
                <a:innerShdw blurRad="63500" dist="50800" dir="13500000">
                  <a:prstClr val="black">
                    <a:alpha val="50000"/>
                  </a:prstClr>
                </a:innerShdw>
              </a:effectLst>
              <a:latin typeface="Verdana"/>
              <a:cs typeface="Verdana"/>
            </a:endParaRPr>
          </a:p>
        </p:txBody>
      </p:sp>
    </p:spTree>
    <p:extLst>
      <p:ext uri="{BB962C8B-B14F-4D97-AF65-F5344CB8AC3E}">
        <p14:creationId xmlns:p14="http://schemas.microsoft.com/office/powerpoint/2010/main" val="535886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ned Image 122210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544">
            <a:off x="3451161" y="1122665"/>
            <a:ext cx="3219586" cy="4797690"/>
          </a:xfrm>
          <a:prstGeom prst="rect">
            <a:avLst/>
          </a:prstGeom>
        </p:spPr>
      </p:pic>
      <p:sp>
        <p:nvSpPr>
          <p:cNvPr id="3" name="TextBox 2"/>
          <p:cNvSpPr txBox="1"/>
          <p:nvPr/>
        </p:nvSpPr>
        <p:spPr>
          <a:xfrm rot="18538712">
            <a:off x="-79297" y="2395337"/>
            <a:ext cx="5615102" cy="707886"/>
          </a:xfrm>
          <a:prstGeom prst="rect">
            <a:avLst/>
          </a:prstGeom>
          <a:noFill/>
        </p:spPr>
        <p:txBody>
          <a:bodyPr wrap="square" rtlCol="0">
            <a:spAutoFit/>
          </a:bodyPr>
          <a:lstStyle/>
          <a:p>
            <a:r>
              <a:rPr lang="en-US" sz="2000" b="1" i="1" dirty="0" smtClean="0">
                <a:latin typeface="Verdana"/>
                <a:cs typeface="Verdana"/>
              </a:rPr>
              <a:t>On stage…places ready…Curtain up!</a:t>
            </a:r>
          </a:p>
          <a:p>
            <a:r>
              <a:rPr lang="en-US" sz="2000" b="1" i="1" dirty="0">
                <a:latin typeface="Verdana"/>
                <a:cs typeface="Verdana"/>
              </a:rPr>
              <a:t> </a:t>
            </a:r>
            <a:r>
              <a:rPr lang="en-US" sz="2000" b="1" i="1" dirty="0" smtClean="0">
                <a:latin typeface="Verdana"/>
                <a:cs typeface="Verdana"/>
              </a:rPr>
              <a:t>   </a:t>
            </a:r>
            <a:endParaRPr lang="en-US" sz="2000" b="1" i="1" dirty="0">
              <a:latin typeface="Verdana"/>
              <a:cs typeface="Verdana"/>
            </a:endParaRPr>
          </a:p>
        </p:txBody>
      </p:sp>
    </p:spTree>
    <p:extLst>
      <p:ext uri="{BB962C8B-B14F-4D97-AF65-F5344CB8AC3E}">
        <p14:creationId xmlns:p14="http://schemas.microsoft.com/office/powerpoint/2010/main" val="11064370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rrito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76" y="301885"/>
            <a:ext cx="6385034" cy="6219704"/>
          </a:xfrm>
          <a:prstGeom prst="rect">
            <a:avLst/>
          </a:prstGeom>
        </p:spPr>
      </p:pic>
    </p:spTree>
    <p:extLst>
      <p:ext uri="{BB962C8B-B14F-4D97-AF65-F5344CB8AC3E}">
        <p14:creationId xmlns:p14="http://schemas.microsoft.com/office/powerpoint/2010/main" val="5502863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in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61641">
            <a:off x="942799" y="1060377"/>
            <a:ext cx="6794912" cy="4345826"/>
          </a:xfrm>
          <a:prstGeom prst="rect">
            <a:avLst/>
          </a:prstGeom>
        </p:spPr>
      </p:pic>
      <p:sp>
        <p:nvSpPr>
          <p:cNvPr id="4" name="TextBox 3"/>
          <p:cNvSpPr txBox="1"/>
          <p:nvPr/>
        </p:nvSpPr>
        <p:spPr>
          <a:xfrm rot="20543958">
            <a:off x="4494853" y="5356327"/>
            <a:ext cx="3035182" cy="523220"/>
          </a:xfrm>
          <a:prstGeom prst="rect">
            <a:avLst/>
          </a:prstGeom>
          <a:noFill/>
        </p:spPr>
        <p:txBody>
          <a:bodyPr wrap="square" rtlCol="0">
            <a:spAutoFit/>
          </a:bodyPr>
          <a:lstStyle/>
          <a:p>
            <a:r>
              <a:rPr lang="en-US" sz="2800" b="1" i="1" dirty="0" smtClean="0">
                <a:latin typeface="Verdana"/>
                <a:cs typeface="Verdana"/>
              </a:rPr>
              <a:t>Main Street</a:t>
            </a:r>
            <a:endParaRPr lang="en-US" sz="2800" b="1" i="1" dirty="0">
              <a:latin typeface="Verdana"/>
              <a:cs typeface="Verdana"/>
            </a:endParaRPr>
          </a:p>
        </p:txBody>
      </p:sp>
    </p:spTree>
    <p:extLst>
      <p:ext uri="{BB962C8B-B14F-4D97-AF65-F5344CB8AC3E}">
        <p14:creationId xmlns:p14="http://schemas.microsoft.com/office/powerpoint/2010/main" val="35696973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rt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621" y="1202121"/>
            <a:ext cx="6350000" cy="4445000"/>
          </a:xfrm>
          <a:prstGeom prst="rect">
            <a:avLst/>
          </a:prstGeom>
        </p:spPr>
      </p:pic>
      <p:sp>
        <p:nvSpPr>
          <p:cNvPr id="2" name="TextBox 1"/>
          <p:cNvSpPr txBox="1"/>
          <p:nvPr/>
        </p:nvSpPr>
        <p:spPr>
          <a:xfrm>
            <a:off x="2505364" y="5830455"/>
            <a:ext cx="4218951" cy="461665"/>
          </a:xfrm>
          <a:prstGeom prst="rect">
            <a:avLst/>
          </a:prstGeom>
          <a:noFill/>
        </p:spPr>
        <p:txBody>
          <a:bodyPr wrap="square" rtlCol="0">
            <a:spAutoFit/>
          </a:bodyPr>
          <a:lstStyle/>
          <a:p>
            <a:r>
              <a:rPr lang="en-US" sz="2400" b="1" i="1" dirty="0" smtClean="0">
                <a:latin typeface="Verdana"/>
                <a:cs typeface="Verdana"/>
              </a:rPr>
              <a:t>Children’s Portal</a:t>
            </a:r>
            <a:endParaRPr lang="en-US" sz="2400" b="1" i="1" dirty="0">
              <a:latin typeface="Verdana"/>
              <a:cs typeface="Verdana"/>
            </a:endParaRPr>
          </a:p>
        </p:txBody>
      </p:sp>
    </p:spTree>
    <p:extLst>
      <p:ext uri="{BB962C8B-B14F-4D97-AF65-F5344CB8AC3E}">
        <p14:creationId xmlns:p14="http://schemas.microsoft.com/office/powerpoint/2010/main" val="35696973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instein2_2t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741" y="348658"/>
            <a:ext cx="2821780" cy="5827589"/>
          </a:xfrm>
          <a:prstGeom prst="rect">
            <a:avLst/>
          </a:prstGeom>
        </p:spPr>
      </p:pic>
      <p:sp>
        <p:nvSpPr>
          <p:cNvPr id="3" name="TextBox 2"/>
          <p:cNvSpPr txBox="1"/>
          <p:nvPr/>
        </p:nvSpPr>
        <p:spPr>
          <a:xfrm>
            <a:off x="311285" y="1304636"/>
            <a:ext cx="5528423" cy="1107996"/>
          </a:xfrm>
          <a:prstGeom prst="rect">
            <a:avLst/>
          </a:prstGeom>
          <a:noFill/>
        </p:spPr>
        <p:txBody>
          <a:bodyPr wrap="square" rtlCol="0">
            <a:spAutoFit/>
          </a:bodyPr>
          <a:lstStyle/>
          <a:p>
            <a:r>
              <a:rPr lang="en-US" sz="2000" b="1" i="1" dirty="0" smtClean="0">
                <a:latin typeface="Verdana"/>
                <a:cs typeface="Verdana"/>
              </a:rPr>
              <a:t>First Meta-storyline…a quote from</a:t>
            </a:r>
          </a:p>
          <a:p>
            <a:endParaRPr lang="en-US" dirty="0"/>
          </a:p>
          <a:p>
            <a:r>
              <a:rPr lang="en-US" dirty="0" smtClean="0"/>
              <a:t>    </a:t>
            </a:r>
            <a:r>
              <a:rPr lang="en-US" sz="2400" dirty="0" smtClean="0"/>
              <a:t> </a:t>
            </a:r>
            <a:r>
              <a:rPr lang="en-US" sz="2800" b="1" i="1" dirty="0" smtClean="0">
                <a:solidFill>
                  <a:schemeClr val="accent6">
                    <a:lumMod val="75000"/>
                  </a:schemeClr>
                </a:solidFill>
                <a:latin typeface="Verdana"/>
                <a:cs typeface="Verdana"/>
              </a:rPr>
              <a:t>Albert Einstein</a:t>
            </a:r>
            <a:endParaRPr lang="en-US" sz="2800" b="1" i="1" dirty="0">
              <a:solidFill>
                <a:schemeClr val="accent6">
                  <a:lumMod val="75000"/>
                </a:schemeClr>
              </a:solidFill>
              <a:latin typeface="Verdana"/>
              <a:cs typeface="Verdana"/>
            </a:endParaRPr>
          </a:p>
        </p:txBody>
      </p:sp>
    </p:spTree>
    <p:extLst>
      <p:ext uri="{BB962C8B-B14F-4D97-AF65-F5344CB8AC3E}">
        <p14:creationId xmlns:p14="http://schemas.microsoft.com/office/powerpoint/2010/main" val="14801059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rritos St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7337">
            <a:off x="1874742" y="924829"/>
            <a:ext cx="6183984" cy="4736965"/>
          </a:xfrm>
          <a:prstGeom prst="rect">
            <a:avLst/>
          </a:prstGeom>
        </p:spPr>
      </p:pic>
      <p:sp>
        <p:nvSpPr>
          <p:cNvPr id="2" name="TextBox 1"/>
          <p:cNvSpPr txBox="1"/>
          <p:nvPr/>
        </p:nvSpPr>
        <p:spPr>
          <a:xfrm rot="542883">
            <a:off x="1846712" y="5660509"/>
            <a:ext cx="4026090" cy="523220"/>
          </a:xfrm>
          <a:prstGeom prst="rect">
            <a:avLst/>
          </a:prstGeom>
          <a:noFill/>
        </p:spPr>
        <p:txBody>
          <a:bodyPr wrap="square" rtlCol="0">
            <a:spAutoFit/>
          </a:bodyPr>
          <a:lstStyle/>
          <a:p>
            <a:r>
              <a:rPr lang="en-US" sz="2800" dirty="0" smtClean="0">
                <a:solidFill>
                  <a:schemeClr val="accent2">
                    <a:lumMod val="75000"/>
                  </a:schemeClr>
                </a:solidFill>
              </a:rPr>
              <a:t>Ray Bradbury’s World!</a:t>
            </a:r>
            <a:endParaRPr lang="en-US" sz="2800" dirty="0">
              <a:solidFill>
                <a:schemeClr val="accent2">
                  <a:lumMod val="75000"/>
                </a:schemeClr>
              </a:solidFill>
            </a:endParaRPr>
          </a:p>
        </p:txBody>
      </p:sp>
    </p:spTree>
    <p:extLst>
      <p:ext uri="{BB962C8B-B14F-4D97-AF65-F5344CB8AC3E}">
        <p14:creationId xmlns:p14="http://schemas.microsoft.com/office/powerpoint/2010/main" val="35696973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rfullview.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996" y="3213939"/>
            <a:ext cx="4806658" cy="3364661"/>
          </a:xfrm>
          <a:prstGeom prst="rect">
            <a:avLst/>
          </a:prstGeom>
        </p:spPr>
      </p:pic>
      <p:pic>
        <p:nvPicPr>
          <p:cNvPr id="7" name="OLD_004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1814" y="3610227"/>
            <a:ext cx="3605372" cy="2704029"/>
          </a:xfrm>
          <a:prstGeom prst="rect">
            <a:avLst/>
          </a:prstGeom>
        </p:spPr>
      </p:pic>
      <p:pic>
        <p:nvPicPr>
          <p:cNvPr id="9" name="Picture 8" descr="Old World Port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70" y="376023"/>
            <a:ext cx="3249493" cy="2923053"/>
          </a:xfrm>
          <a:prstGeom prst="rect">
            <a:avLst/>
          </a:prstGeom>
        </p:spPr>
      </p:pic>
      <p:sp>
        <p:nvSpPr>
          <p:cNvPr id="10" name="TextBox 9"/>
          <p:cNvSpPr txBox="1"/>
          <p:nvPr/>
        </p:nvSpPr>
        <p:spPr>
          <a:xfrm rot="20790935">
            <a:off x="3720844" y="1029046"/>
            <a:ext cx="6230087" cy="923330"/>
          </a:xfrm>
          <a:prstGeom prst="rect">
            <a:avLst/>
          </a:prstGeom>
          <a:noFill/>
        </p:spPr>
        <p:txBody>
          <a:bodyPr wrap="square" rtlCol="0">
            <a:spAutoFit/>
          </a:bodyPr>
          <a:lstStyle/>
          <a:p>
            <a:r>
              <a:rPr lang="en-US" b="1" i="1" dirty="0" smtClean="0">
                <a:solidFill>
                  <a:schemeClr val="bg2">
                    <a:lumMod val="75000"/>
                  </a:schemeClr>
                </a:solidFill>
                <a:latin typeface="Verdana"/>
                <a:cs typeface="Verdana"/>
              </a:rPr>
              <a:t>The library of your dreams</a:t>
            </a:r>
          </a:p>
          <a:p>
            <a:r>
              <a:rPr lang="en-US" b="1" i="1" dirty="0" smtClean="0">
                <a:solidFill>
                  <a:schemeClr val="bg2">
                    <a:lumMod val="75000"/>
                  </a:schemeClr>
                </a:solidFill>
                <a:latin typeface="Verdana"/>
                <a:cs typeface="Verdana"/>
              </a:rPr>
              <a:t>…Gothic in its storyline…leather bound</a:t>
            </a:r>
          </a:p>
          <a:p>
            <a:r>
              <a:rPr lang="en-US" b="1" i="1" dirty="0" smtClean="0">
                <a:solidFill>
                  <a:schemeClr val="bg2">
                    <a:lumMod val="75000"/>
                  </a:schemeClr>
                </a:solidFill>
                <a:latin typeface="Verdana"/>
                <a:cs typeface="Verdana"/>
              </a:rPr>
              <a:t>Classics to boot! </a:t>
            </a:r>
            <a:endParaRPr lang="en-US" b="1" i="1" dirty="0">
              <a:solidFill>
                <a:schemeClr val="bg2">
                  <a:lumMod val="75000"/>
                </a:schemeClr>
              </a:solidFill>
              <a:latin typeface="Verdana"/>
              <a:cs typeface="Verdana"/>
            </a:endParaRPr>
          </a:p>
        </p:txBody>
      </p:sp>
    </p:spTree>
    <p:extLst>
      <p:ext uri="{BB962C8B-B14F-4D97-AF65-F5344CB8AC3E}">
        <p14:creationId xmlns:p14="http://schemas.microsoft.com/office/powerpoint/2010/main" val="27193024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quarium mother and gir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17" y="353036"/>
            <a:ext cx="3088383" cy="1541273"/>
          </a:xfrm>
          <a:prstGeom prst="rect">
            <a:avLst/>
          </a:prstGeom>
        </p:spPr>
      </p:pic>
      <p:pic>
        <p:nvPicPr>
          <p:cNvPr id="3" name="Picture 2" descr="kids aquarium in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361" y="4462622"/>
            <a:ext cx="3544050" cy="1958162"/>
          </a:xfrm>
          <a:prstGeom prst="rect">
            <a:avLst/>
          </a:prstGeom>
        </p:spPr>
      </p:pic>
      <p:pic>
        <p:nvPicPr>
          <p:cNvPr id="4" name="Picture 3" descr="skip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193" y="2081014"/>
            <a:ext cx="4233400" cy="2963380"/>
          </a:xfrm>
          <a:prstGeom prst="rect">
            <a:avLst/>
          </a:prstGeom>
        </p:spPr>
      </p:pic>
      <p:sp>
        <p:nvSpPr>
          <p:cNvPr id="5" name="TextBox 4"/>
          <p:cNvSpPr txBox="1"/>
          <p:nvPr/>
        </p:nvSpPr>
        <p:spPr>
          <a:xfrm>
            <a:off x="1113954" y="5186290"/>
            <a:ext cx="3301119" cy="307777"/>
          </a:xfrm>
          <a:prstGeom prst="rect">
            <a:avLst/>
          </a:prstGeom>
          <a:noFill/>
        </p:spPr>
        <p:txBody>
          <a:bodyPr wrap="none" rtlCol="0">
            <a:spAutoFit/>
          </a:bodyPr>
          <a:lstStyle/>
          <a:p>
            <a:r>
              <a:rPr lang="en-US" sz="1400" b="1" i="1" dirty="0" smtClean="0">
                <a:solidFill>
                  <a:srgbClr val="3366FF"/>
                </a:solidFill>
                <a:latin typeface="Verdana"/>
                <a:cs typeface="Verdana"/>
              </a:rPr>
              <a:t>Skip answering kids questions</a:t>
            </a:r>
            <a:endParaRPr lang="en-US" sz="1400" b="1" i="1" dirty="0">
              <a:solidFill>
                <a:srgbClr val="3366FF"/>
              </a:solidFill>
              <a:latin typeface="Verdana"/>
              <a:cs typeface="Verdana"/>
            </a:endParaRPr>
          </a:p>
        </p:txBody>
      </p:sp>
      <p:sp>
        <p:nvSpPr>
          <p:cNvPr id="6" name="TextBox 5"/>
          <p:cNvSpPr txBox="1"/>
          <p:nvPr/>
        </p:nvSpPr>
        <p:spPr>
          <a:xfrm>
            <a:off x="3838529" y="950702"/>
            <a:ext cx="4995299" cy="307777"/>
          </a:xfrm>
          <a:prstGeom prst="rect">
            <a:avLst/>
          </a:prstGeom>
          <a:noFill/>
        </p:spPr>
        <p:txBody>
          <a:bodyPr wrap="square" rtlCol="0">
            <a:spAutoFit/>
          </a:bodyPr>
          <a:lstStyle/>
          <a:p>
            <a:r>
              <a:rPr lang="en-US" sz="1400" b="1" i="1" dirty="0" smtClean="0">
                <a:latin typeface="Verdana"/>
                <a:cs typeface="Verdana"/>
              </a:rPr>
              <a:t>Mother and daughter learning together</a:t>
            </a:r>
            <a:endParaRPr lang="en-US" sz="1400" b="1" i="1" dirty="0">
              <a:latin typeface="Verdana"/>
              <a:cs typeface="Verdana"/>
            </a:endParaRPr>
          </a:p>
        </p:txBody>
      </p:sp>
    </p:spTree>
    <p:extLst>
      <p:ext uri="{BB962C8B-B14F-4D97-AF65-F5344CB8AC3E}">
        <p14:creationId xmlns:p14="http://schemas.microsoft.com/office/powerpoint/2010/main" val="19855025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uggen bilao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274" y="463515"/>
            <a:ext cx="4711236" cy="5932668"/>
          </a:xfrm>
          <a:prstGeom prst="rect">
            <a:avLst/>
          </a:prstGeom>
        </p:spPr>
      </p:pic>
      <p:sp>
        <p:nvSpPr>
          <p:cNvPr id="2" name="TextBox 1"/>
          <p:cNvSpPr txBox="1"/>
          <p:nvPr/>
        </p:nvSpPr>
        <p:spPr>
          <a:xfrm rot="10800000" flipV="1">
            <a:off x="311725" y="1905048"/>
            <a:ext cx="3671456" cy="1477328"/>
          </a:xfrm>
          <a:prstGeom prst="rect">
            <a:avLst/>
          </a:prstGeom>
          <a:noFill/>
        </p:spPr>
        <p:txBody>
          <a:bodyPr wrap="square" rtlCol="0">
            <a:spAutoFit/>
          </a:bodyPr>
          <a:lstStyle/>
          <a:p>
            <a:r>
              <a:rPr lang="en-US" b="1" i="1" dirty="0" smtClean="0">
                <a:solidFill>
                  <a:schemeClr val="accent2">
                    <a:lumMod val="75000"/>
                  </a:schemeClr>
                </a:solidFill>
                <a:latin typeface="Verdana"/>
                <a:cs typeface="Verdana"/>
              </a:rPr>
              <a:t>“Honoring the Past   </a:t>
            </a:r>
          </a:p>
          <a:p>
            <a:endParaRPr lang="en-US" b="1" i="1" dirty="0">
              <a:solidFill>
                <a:schemeClr val="accent2">
                  <a:lumMod val="75000"/>
                </a:schemeClr>
              </a:solidFill>
              <a:latin typeface="Verdana"/>
              <a:cs typeface="Verdana"/>
            </a:endParaRPr>
          </a:p>
          <a:p>
            <a:r>
              <a:rPr lang="en-US" b="1" i="1" dirty="0" smtClean="0">
                <a:solidFill>
                  <a:schemeClr val="accent2">
                    <a:lumMod val="75000"/>
                  </a:schemeClr>
                </a:solidFill>
                <a:latin typeface="Verdana"/>
                <a:cs typeface="Verdana"/>
              </a:rPr>
              <a:t>    </a:t>
            </a:r>
            <a:r>
              <a:rPr lang="en-US" b="1" i="1" dirty="0">
                <a:solidFill>
                  <a:schemeClr val="accent2">
                    <a:lumMod val="75000"/>
                  </a:schemeClr>
                </a:solidFill>
                <a:latin typeface="Verdana"/>
                <a:cs typeface="Verdana"/>
              </a:rPr>
              <a:t> </a:t>
            </a:r>
            <a:r>
              <a:rPr lang="en-US" b="1" i="1" dirty="0" smtClean="0">
                <a:solidFill>
                  <a:schemeClr val="accent2">
                    <a:lumMod val="75000"/>
                  </a:schemeClr>
                </a:solidFill>
                <a:latin typeface="Verdana"/>
                <a:cs typeface="Verdana"/>
              </a:rPr>
              <a:t>    and </a:t>
            </a:r>
            <a:br>
              <a:rPr lang="en-US" b="1" i="1" dirty="0" smtClean="0">
                <a:solidFill>
                  <a:schemeClr val="accent2">
                    <a:lumMod val="75000"/>
                  </a:schemeClr>
                </a:solidFill>
                <a:latin typeface="Verdana"/>
                <a:cs typeface="Verdana"/>
              </a:rPr>
            </a:br>
            <a:r>
              <a:rPr lang="en-US" b="1" i="1" dirty="0" smtClean="0">
                <a:solidFill>
                  <a:schemeClr val="accent2">
                    <a:lumMod val="75000"/>
                  </a:schemeClr>
                </a:solidFill>
                <a:latin typeface="Verdana"/>
                <a:cs typeface="Verdana"/>
              </a:rPr>
              <a:t>    </a:t>
            </a:r>
          </a:p>
          <a:p>
            <a:r>
              <a:rPr lang="en-US" b="1" i="1" dirty="0" smtClean="0">
                <a:solidFill>
                  <a:schemeClr val="accent2">
                    <a:lumMod val="75000"/>
                  </a:schemeClr>
                </a:solidFill>
                <a:latin typeface="Verdana"/>
                <a:cs typeface="Verdana"/>
              </a:rPr>
              <a:t>    Imagining the Future”</a:t>
            </a:r>
            <a:endParaRPr lang="en-US" b="1" i="1" dirty="0">
              <a:solidFill>
                <a:schemeClr val="accent2">
                  <a:lumMod val="75000"/>
                </a:schemeClr>
              </a:solidFill>
              <a:latin typeface="Verdana"/>
              <a:cs typeface="Verdana"/>
            </a:endParaRPr>
          </a:p>
        </p:txBody>
      </p:sp>
    </p:spTree>
    <p:extLst>
      <p:ext uri="{BB962C8B-B14F-4D97-AF65-F5344CB8AC3E}">
        <p14:creationId xmlns:p14="http://schemas.microsoft.com/office/powerpoint/2010/main" val="25480909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latin typeface="Verdana"/>
                <a:cs typeface="Verdana"/>
              </a:rPr>
              <a:t>Hello…that’s me on the left!</a:t>
            </a:r>
            <a:endParaRPr lang="en-US" b="1" i="1" dirty="0">
              <a:latin typeface="Verdana"/>
              <a:cs typeface="Verdana"/>
            </a:endParaRPr>
          </a:p>
        </p:txBody>
      </p:sp>
      <p:pic>
        <p:nvPicPr>
          <p:cNvPr id="4" name="Content Placeholder 3" descr="Scanned Image 122210000.jpg"/>
          <p:cNvPicPr>
            <a:picLocks noGrp="1" noChangeAspect="1"/>
          </p:cNvPicPr>
          <p:nvPr>
            <p:ph idx="1"/>
          </p:nvPr>
        </p:nvPicPr>
        <p:blipFill>
          <a:blip r:embed="rId3">
            <a:extLst>
              <a:ext uri="{28A0092B-C50C-407E-A947-70E740481C1C}">
                <a14:useLocalDpi xmlns:a14="http://schemas.microsoft.com/office/drawing/2010/main" val="0"/>
              </a:ext>
            </a:extLst>
          </a:blip>
          <a:srcRect t="14030" b="14030"/>
          <a:stretch>
            <a:fillRect/>
          </a:stretch>
        </p:blipFill>
        <p:spPr/>
      </p:pic>
    </p:spTree>
    <p:extLst>
      <p:ext uri="{BB962C8B-B14F-4D97-AF65-F5344CB8AC3E}">
        <p14:creationId xmlns:p14="http://schemas.microsoft.com/office/powerpoint/2010/main" val="20678518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apz Pro XScreenSnapz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3994">
            <a:off x="588818" y="1791884"/>
            <a:ext cx="8065754" cy="4040415"/>
          </a:xfrm>
          <a:prstGeom prst="rect">
            <a:avLst/>
          </a:prstGeom>
        </p:spPr>
      </p:pic>
      <p:sp>
        <p:nvSpPr>
          <p:cNvPr id="2" name="TextBox 1"/>
          <p:cNvSpPr txBox="1"/>
          <p:nvPr/>
        </p:nvSpPr>
        <p:spPr>
          <a:xfrm rot="20950173">
            <a:off x="227536" y="454416"/>
            <a:ext cx="8672225" cy="1077218"/>
          </a:xfrm>
          <a:prstGeom prst="rect">
            <a:avLst/>
          </a:prstGeom>
          <a:noFill/>
        </p:spPr>
        <p:txBody>
          <a:bodyPr wrap="square" rtlCol="0">
            <a:spAutoFit/>
          </a:bodyPr>
          <a:lstStyle/>
          <a:p>
            <a:r>
              <a:rPr lang="en-US"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a:cs typeface="Verdana"/>
              </a:rPr>
              <a:t>     </a:t>
            </a:r>
            <a:r>
              <a:rPr lang="en-US" sz="28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a:cs typeface="Verdana"/>
              </a:rPr>
              <a:t>Voilà…</a:t>
            </a:r>
          </a:p>
          <a:p>
            <a:endParaRPr lang="en-US"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a:cs typeface="Verdana"/>
            </a:endParaRPr>
          </a:p>
          <a:p>
            <a:r>
              <a:rPr lang="en-US"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a:cs typeface="Verdana"/>
              </a:rPr>
              <a:t>The Library of the Future…Cerritos Millennium Library</a:t>
            </a:r>
            <a:endParaRPr lang="en-US"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a:cs typeface="Verdana"/>
            </a:endParaRPr>
          </a:p>
        </p:txBody>
      </p:sp>
      <p:sp>
        <p:nvSpPr>
          <p:cNvPr id="6" name="TextBox 5"/>
          <p:cNvSpPr txBox="1"/>
          <p:nvPr/>
        </p:nvSpPr>
        <p:spPr>
          <a:xfrm>
            <a:off x="5749635" y="5749636"/>
            <a:ext cx="2955638" cy="400110"/>
          </a:xfrm>
          <a:prstGeom prst="rect">
            <a:avLst/>
          </a:prstGeom>
          <a:noFill/>
        </p:spPr>
        <p:txBody>
          <a:bodyPr wrap="square" rtlCol="0">
            <a:spAutoFit/>
          </a:bodyPr>
          <a:lstStyle/>
          <a:p>
            <a:r>
              <a:rPr lang="en-US" sz="2000" b="1" i="1" dirty="0" smtClean="0">
                <a:latin typeface="Verdana"/>
                <a:cs typeface="Verdana"/>
              </a:rPr>
              <a:t>March 16, 2002</a:t>
            </a:r>
            <a:endParaRPr lang="en-US" sz="2000" b="1" i="1" dirty="0">
              <a:latin typeface="Verdana"/>
              <a:cs typeface="Verdana"/>
            </a:endParaRPr>
          </a:p>
        </p:txBody>
      </p:sp>
    </p:spTree>
    <p:extLst>
      <p:ext uri="{BB962C8B-B14F-4D97-AF65-F5344CB8AC3E}">
        <p14:creationId xmlns:p14="http://schemas.microsoft.com/office/powerpoint/2010/main" val="3864356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01_1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863" y="741259"/>
            <a:ext cx="5788444" cy="4237141"/>
          </a:xfrm>
          <a:prstGeom prst="rect">
            <a:avLst/>
          </a:prstGeom>
        </p:spPr>
      </p:pic>
      <p:sp>
        <p:nvSpPr>
          <p:cNvPr id="5" name="TextBox 4"/>
          <p:cNvSpPr txBox="1"/>
          <p:nvPr/>
        </p:nvSpPr>
        <p:spPr>
          <a:xfrm>
            <a:off x="793750" y="5200650"/>
            <a:ext cx="7048181" cy="369332"/>
          </a:xfrm>
          <a:prstGeom prst="rect">
            <a:avLst/>
          </a:prstGeom>
          <a:noFill/>
        </p:spPr>
        <p:txBody>
          <a:bodyPr wrap="square" rtlCol="0">
            <a:spAutoFit/>
          </a:bodyPr>
          <a:lstStyle/>
          <a:p>
            <a:r>
              <a:rPr lang="en-US" b="1" i="1" dirty="0" smtClean="0">
                <a:solidFill>
                  <a:schemeClr val="accent2"/>
                </a:solidFill>
                <a:latin typeface="Verdana"/>
                <a:cs typeface="Verdana"/>
              </a:rPr>
              <a:t>Main Street…a gathering place…shops and services</a:t>
            </a:r>
            <a:endParaRPr lang="en-US" b="1" i="1" dirty="0">
              <a:solidFill>
                <a:schemeClr val="accent2"/>
              </a:solidFill>
              <a:latin typeface="Verdana"/>
              <a:cs typeface="Verdana"/>
            </a:endParaRPr>
          </a:p>
        </p:txBody>
      </p:sp>
    </p:spTree>
    <p:extLst>
      <p:ext uri="{BB962C8B-B14F-4D97-AF65-F5344CB8AC3E}">
        <p14:creationId xmlns:p14="http://schemas.microsoft.com/office/powerpoint/2010/main" val="29993587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3.jpg"/>
          <p:cNvPicPr>
            <a:picLocks noGrp="1" noChangeAspect="1"/>
          </p:cNvPicPr>
          <p:nvPr>
            <p:ph idx="4294967295"/>
          </p:nvPr>
        </p:nvPicPr>
        <p:blipFill>
          <a:blip r:embed="rId3">
            <a:extLst>
              <a:ext uri="{28A0092B-C50C-407E-A947-70E740481C1C}">
                <a14:useLocalDpi xmlns:a14="http://schemas.microsoft.com/office/drawing/2010/main" val="0"/>
              </a:ext>
            </a:extLst>
          </a:blip>
          <a:srcRect t="7478" b="7478"/>
          <a:stretch>
            <a:fillRect/>
          </a:stretch>
        </p:blipFill>
        <p:spPr>
          <a:xfrm>
            <a:off x="3543300" y="1114378"/>
            <a:ext cx="5137150" cy="4379957"/>
          </a:xfrm>
        </p:spPr>
      </p:pic>
      <p:sp>
        <p:nvSpPr>
          <p:cNvPr id="3" name="TextBox 2"/>
          <p:cNvSpPr txBox="1"/>
          <p:nvPr/>
        </p:nvSpPr>
        <p:spPr>
          <a:xfrm rot="19979164">
            <a:off x="164768" y="2454608"/>
            <a:ext cx="4054848" cy="369332"/>
          </a:xfrm>
          <a:prstGeom prst="rect">
            <a:avLst/>
          </a:prstGeom>
          <a:noFill/>
        </p:spPr>
        <p:txBody>
          <a:bodyPr wrap="square" rtlCol="0">
            <a:spAutoFit/>
          </a:bodyPr>
          <a:lstStyle/>
          <a:p>
            <a:r>
              <a:rPr lang="en-US" b="1" i="1" dirty="0" smtClean="0">
                <a:latin typeface="Verdana"/>
                <a:cs typeface="Verdana"/>
              </a:rPr>
              <a:t>Craftsman…20</a:t>
            </a:r>
            <a:r>
              <a:rPr lang="en-US" b="1" i="1" baseline="30000" dirty="0" smtClean="0">
                <a:latin typeface="Verdana"/>
                <a:cs typeface="Verdana"/>
              </a:rPr>
              <a:t>th</a:t>
            </a:r>
            <a:r>
              <a:rPr lang="en-US" b="1" i="1" dirty="0" smtClean="0">
                <a:latin typeface="Verdana"/>
                <a:cs typeface="Verdana"/>
              </a:rPr>
              <a:t> Century</a:t>
            </a:r>
            <a:endParaRPr lang="en-US" b="1" i="1" dirty="0">
              <a:latin typeface="Verdana"/>
              <a:cs typeface="Verdana"/>
            </a:endParaRPr>
          </a:p>
        </p:txBody>
      </p:sp>
    </p:spTree>
    <p:extLst>
      <p:ext uri="{BB962C8B-B14F-4D97-AF65-F5344CB8AC3E}">
        <p14:creationId xmlns:p14="http://schemas.microsoft.com/office/powerpoint/2010/main" val="39958339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colater sec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3611">
            <a:off x="763991" y="1676734"/>
            <a:ext cx="7357284" cy="3638217"/>
          </a:xfrm>
          <a:prstGeom prst="rect">
            <a:avLst/>
          </a:prstGeom>
        </p:spPr>
      </p:pic>
      <p:sp>
        <p:nvSpPr>
          <p:cNvPr id="3" name="TextBox 2"/>
          <p:cNvSpPr txBox="1"/>
          <p:nvPr/>
        </p:nvSpPr>
        <p:spPr>
          <a:xfrm>
            <a:off x="571500" y="5346700"/>
            <a:ext cx="5994400" cy="400110"/>
          </a:xfrm>
          <a:prstGeom prst="rect">
            <a:avLst/>
          </a:prstGeom>
          <a:noFill/>
        </p:spPr>
        <p:txBody>
          <a:bodyPr wrap="square" rtlCol="0">
            <a:spAutoFit/>
          </a:bodyPr>
          <a:lstStyle/>
          <a:p>
            <a:r>
              <a:rPr lang="en-US" sz="2000" b="1" i="1" dirty="0" smtClean="0">
                <a:latin typeface="Verdana"/>
                <a:cs typeface="Verdana"/>
              </a:rPr>
              <a:t>Arriving in the 21</a:t>
            </a:r>
            <a:r>
              <a:rPr lang="en-US" sz="2000" b="1" i="1" baseline="30000" dirty="0" smtClean="0">
                <a:latin typeface="Verdana"/>
                <a:cs typeface="Verdana"/>
              </a:rPr>
              <a:t>st</a:t>
            </a:r>
            <a:r>
              <a:rPr lang="en-US" sz="2000" b="1" i="1" dirty="0" smtClean="0">
                <a:latin typeface="Verdana"/>
                <a:cs typeface="Verdana"/>
              </a:rPr>
              <a:t> Century</a:t>
            </a:r>
            <a:endParaRPr lang="en-US" sz="2000" b="1" i="1" dirty="0">
              <a:latin typeface="Verdana"/>
              <a:cs typeface="Verdana"/>
            </a:endParaRPr>
          </a:p>
        </p:txBody>
      </p:sp>
    </p:spTree>
    <p:extLst>
      <p:ext uri="{BB962C8B-B14F-4D97-AF65-F5344CB8AC3E}">
        <p14:creationId xmlns:p14="http://schemas.microsoft.com/office/powerpoint/2010/main" val="19776941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age.jpg"/>
          <p:cNvPicPr>
            <a:picLocks noGrp="1" noChangeAspect="1"/>
          </p:cNvPicPr>
          <p:nvPr>
            <p:ph idx="4294967295"/>
          </p:nvPr>
        </p:nvPicPr>
        <p:blipFill>
          <a:blip r:embed="rId3">
            <a:extLst>
              <a:ext uri="{28A0092B-C50C-407E-A947-70E740481C1C}">
                <a14:useLocalDpi xmlns:a14="http://schemas.microsoft.com/office/drawing/2010/main" val="0"/>
              </a:ext>
            </a:extLst>
          </a:blip>
          <a:srcRect t="13442" b="13442"/>
          <a:stretch>
            <a:fillRect/>
          </a:stretch>
        </p:blipFill>
        <p:spPr>
          <a:xfrm>
            <a:off x="3514187" y="1143919"/>
            <a:ext cx="5242163" cy="3852430"/>
          </a:xfrm>
        </p:spPr>
      </p:pic>
      <p:sp>
        <p:nvSpPr>
          <p:cNvPr id="2" name="TextBox 1"/>
          <p:cNvSpPr txBox="1"/>
          <p:nvPr/>
        </p:nvSpPr>
        <p:spPr>
          <a:xfrm rot="20563588">
            <a:off x="201393" y="2206111"/>
            <a:ext cx="4020415" cy="1077218"/>
          </a:xfrm>
          <a:prstGeom prst="rect">
            <a:avLst/>
          </a:prstGeom>
          <a:noFill/>
        </p:spPr>
        <p:txBody>
          <a:bodyPr wrap="square" rtlCol="0">
            <a:spAutoFit/>
          </a:bodyPr>
          <a:lstStyle/>
          <a:p>
            <a:r>
              <a:rPr lang="en-US" sz="2000" b="1" i="1" dirty="0" smtClean="0">
                <a:latin typeface="Verdana"/>
                <a:cs typeface="Verdana"/>
              </a:rPr>
              <a:t>An Information Desk</a:t>
            </a:r>
          </a:p>
          <a:p>
            <a:r>
              <a:rPr lang="en-US" sz="2000" b="1" i="1" dirty="0">
                <a:latin typeface="Verdana"/>
                <a:cs typeface="Verdana"/>
              </a:rPr>
              <a:t>	</a:t>
            </a:r>
            <a:r>
              <a:rPr lang="en-US" sz="2000" b="1" i="1" dirty="0" smtClean="0">
                <a:latin typeface="Verdana"/>
                <a:cs typeface="Verdana"/>
              </a:rPr>
              <a:t>that is a</a:t>
            </a:r>
          </a:p>
          <a:p>
            <a:r>
              <a:rPr lang="en-US" sz="2000" b="1" i="1" dirty="0" smtClean="0">
                <a:latin typeface="Verdana"/>
                <a:cs typeface="Verdana"/>
              </a:rPr>
              <a:t>    </a:t>
            </a:r>
            <a:r>
              <a:rPr lang="en-US" sz="2400" b="1" i="1" dirty="0" smtClean="0">
                <a:solidFill>
                  <a:srgbClr val="FF6600"/>
                </a:solidFill>
                <a:latin typeface="Verdana"/>
                <a:cs typeface="Verdana"/>
              </a:rPr>
              <a:t>“Time Machine”</a:t>
            </a:r>
            <a:endParaRPr lang="en-US" sz="2400" b="1" i="1" dirty="0">
              <a:solidFill>
                <a:srgbClr val="FF6600"/>
              </a:solidFill>
              <a:latin typeface="Verdana"/>
              <a:cs typeface="Verdana"/>
            </a:endParaRPr>
          </a:p>
        </p:txBody>
      </p:sp>
    </p:spTree>
    <p:extLst>
      <p:ext uri="{BB962C8B-B14F-4D97-AF65-F5344CB8AC3E}">
        <p14:creationId xmlns:p14="http://schemas.microsoft.com/office/powerpoint/2010/main" val="8417349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rritos 2nd Fl Comp.jpg"/>
          <p:cNvPicPr>
            <a:picLocks noGrp="1" noChangeAspect="1"/>
          </p:cNvPicPr>
          <p:nvPr>
            <p:ph idx="4294967295"/>
          </p:nvPr>
        </p:nvPicPr>
        <p:blipFill>
          <a:blip r:embed="rId3">
            <a:extLst>
              <a:ext uri="{28A0092B-C50C-407E-A947-70E740481C1C}">
                <a14:useLocalDpi xmlns:a14="http://schemas.microsoft.com/office/drawing/2010/main" val="0"/>
              </a:ext>
            </a:extLst>
          </a:blip>
          <a:srcRect t="24167" b="24167"/>
          <a:stretch>
            <a:fillRect/>
          </a:stretch>
        </p:blipFill>
        <p:spPr>
          <a:xfrm>
            <a:off x="431800" y="342766"/>
            <a:ext cx="6515100" cy="5069021"/>
          </a:xfrm>
        </p:spPr>
      </p:pic>
      <p:sp>
        <p:nvSpPr>
          <p:cNvPr id="3" name="TextBox 2"/>
          <p:cNvSpPr txBox="1"/>
          <p:nvPr/>
        </p:nvSpPr>
        <p:spPr>
          <a:xfrm>
            <a:off x="431800" y="5638800"/>
            <a:ext cx="7588250" cy="369332"/>
          </a:xfrm>
          <a:prstGeom prst="rect">
            <a:avLst/>
          </a:prstGeom>
          <a:noFill/>
        </p:spPr>
        <p:txBody>
          <a:bodyPr wrap="none" rtlCol="0">
            <a:prstTxWarp prst="textStop">
              <a:avLst/>
            </a:prstTxWarp>
            <a:spAutoFit/>
          </a:bodyPr>
          <a:lstStyle/>
          <a:p>
            <a:r>
              <a:rPr lang="en-US" b="1" i="1"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Verdana"/>
                <a:cs typeface="Verdana"/>
              </a:rPr>
              <a:t>The sizzle of the 21</a:t>
            </a:r>
            <a:r>
              <a:rPr lang="en-US" b="1" i="1" baseline="3000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Verdana"/>
                <a:cs typeface="Verdana"/>
              </a:rPr>
              <a:t>st</a:t>
            </a:r>
            <a:r>
              <a:rPr lang="en-US" b="1" i="1"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Verdana"/>
                <a:cs typeface="Verdana"/>
              </a:rPr>
              <a:t> Century computer bay!</a:t>
            </a:r>
            <a:endParaRPr lang="en-US" b="1" i="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Verdana"/>
              <a:cs typeface="Verdana"/>
            </a:endParaRPr>
          </a:p>
        </p:txBody>
      </p:sp>
    </p:spTree>
    <p:extLst>
      <p:ext uri="{BB962C8B-B14F-4D97-AF65-F5344CB8AC3E}">
        <p14:creationId xmlns:p14="http://schemas.microsoft.com/office/powerpoint/2010/main" val="12553831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27_1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99" y="953551"/>
            <a:ext cx="7240962" cy="4518360"/>
          </a:xfrm>
          <a:prstGeom prst="rect">
            <a:avLst/>
          </a:prstGeom>
        </p:spPr>
      </p:pic>
    </p:spTree>
    <p:extLst>
      <p:ext uri="{BB962C8B-B14F-4D97-AF65-F5344CB8AC3E}">
        <p14:creationId xmlns:p14="http://schemas.microsoft.com/office/powerpoint/2010/main" val="567429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instreet oldworl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31" y="904134"/>
            <a:ext cx="8349979" cy="4167186"/>
          </a:xfrm>
          <a:prstGeom prst="rect">
            <a:avLst/>
          </a:prstGeom>
        </p:spPr>
      </p:pic>
    </p:spTree>
    <p:extLst>
      <p:ext uri="{BB962C8B-B14F-4D97-AF65-F5344CB8AC3E}">
        <p14:creationId xmlns:p14="http://schemas.microsoft.com/office/powerpoint/2010/main" val="34900451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deow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93" y="1218821"/>
            <a:ext cx="8550198" cy="4619146"/>
          </a:xfrm>
          <a:prstGeom prst="rect">
            <a:avLst/>
          </a:prstGeom>
        </p:spPr>
      </p:pic>
    </p:spTree>
    <p:extLst>
      <p:ext uri="{BB962C8B-B14F-4D97-AF65-F5344CB8AC3E}">
        <p14:creationId xmlns:p14="http://schemas.microsoft.com/office/powerpoint/2010/main" val="39653637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rrito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24" y="548640"/>
            <a:ext cx="2664601" cy="4407760"/>
          </a:xfrm>
          <a:prstGeom prst="rect">
            <a:avLst/>
          </a:prstGeom>
        </p:spPr>
      </p:pic>
      <p:pic>
        <p:nvPicPr>
          <p:cNvPr id="3" name="Picture 2" descr="Scanned Image 1221300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55" y="386016"/>
            <a:ext cx="2329752" cy="2820222"/>
          </a:xfrm>
          <a:prstGeom prst="rect">
            <a:avLst/>
          </a:prstGeom>
        </p:spPr>
      </p:pic>
      <p:pic>
        <p:nvPicPr>
          <p:cNvPr id="4" name="Picture 3" descr="lib_toursJourne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296" y="3270776"/>
            <a:ext cx="5290107" cy="3205896"/>
          </a:xfrm>
          <a:prstGeom prst="rect">
            <a:avLst/>
          </a:prstGeom>
        </p:spPr>
      </p:pic>
    </p:spTree>
    <p:extLst>
      <p:ext uri="{BB962C8B-B14F-4D97-AF65-F5344CB8AC3E}">
        <p14:creationId xmlns:p14="http://schemas.microsoft.com/office/powerpoint/2010/main" val="362343116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7924" y="5727115"/>
            <a:ext cx="5406882" cy="800219"/>
          </a:xfrm>
          <a:prstGeom prst="rect">
            <a:avLst/>
          </a:prstGeom>
          <a:noFill/>
        </p:spPr>
        <p:txBody>
          <a:bodyPr wrap="square" rtlCol="0">
            <a:spAutoFit/>
          </a:bodyPr>
          <a:lstStyle/>
          <a:p>
            <a:r>
              <a:rPr lang="en-US" sz="2800" b="1" i="1" dirty="0" smtClean="0">
                <a:ln w="17780" cmpd="sng">
                  <a:solidFill>
                    <a:schemeClr val="accent1">
                      <a:tint val="3000"/>
                    </a:schemeClr>
                  </a:solidFill>
                  <a:prstDash val="solid"/>
                  <a:miter lim="800000"/>
                </a:ln>
                <a:solidFill>
                  <a:srgbClr val="0000FF"/>
                </a:solidFill>
                <a:effectLst>
                  <a:glow rad="63500">
                    <a:schemeClr val="accent1">
                      <a:satMod val="175000"/>
                      <a:alpha val="40000"/>
                    </a:schemeClr>
                  </a:glow>
                  <a:outerShdw blurRad="55000" dist="50800" dir="5400000" algn="tl">
                    <a:srgbClr val="000000">
                      <a:alpha val="33000"/>
                    </a:srgbClr>
                  </a:outerShdw>
                </a:effectLst>
                <a:latin typeface="Verdana"/>
                <a:cs typeface="Verdana"/>
              </a:rPr>
              <a:t>Night time is very cool</a:t>
            </a:r>
          </a:p>
          <a:p>
            <a:endParaRPr lang="en-US" dirty="0">
              <a:solidFill>
                <a:srgbClr val="FF0000"/>
              </a:solidFill>
              <a:effectLst>
                <a:glow rad="63500">
                  <a:schemeClr val="accent1">
                    <a:satMod val="175000"/>
                    <a:alpha val="40000"/>
                  </a:schemeClr>
                </a:glow>
              </a:effectLst>
            </a:endParaRPr>
          </a:p>
        </p:txBody>
      </p:sp>
      <p:pic>
        <p:nvPicPr>
          <p:cNvPr id="2" name="Picture 1" descr="libr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14" y="1206500"/>
            <a:ext cx="6350000" cy="4445000"/>
          </a:xfrm>
          <a:prstGeom prst="rect">
            <a:avLst/>
          </a:prstGeom>
        </p:spPr>
      </p:pic>
    </p:spTree>
    <p:extLst>
      <p:ext uri="{BB962C8B-B14F-4D97-AF65-F5344CB8AC3E}">
        <p14:creationId xmlns:p14="http://schemas.microsoft.com/office/powerpoint/2010/main" val="356969732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4458">
            <a:off x="1918030" y="819316"/>
            <a:ext cx="5240903" cy="4168368"/>
          </a:xfrm>
          <a:prstGeom prst="rect">
            <a:avLst/>
          </a:prstGeom>
        </p:spPr>
      </p:pic>
      <p:sp>
        <p:nvSpPr>
          <p:cNvPr id="5" name="TextBox 4"/>
          <p:cNvSpPr txBox="1"/>
          <p:nvPr/>
        </p:nvSpPr>
        <p:spPr>
          <a:xfrm rot="1576408">
            <a:off x="876560" y="5168089"/>
            <a:ext cx="4933869" cy="1200329"/>
          </a:xfrm>
          <a:prstGeom prst="rect">
            <a:avLst/>
          </a:prstGeom>
          <a:noFill/>
        </p:spPr>
        <p:txBody>
          <a:bodyPr wrap="square" rtlCol="0">
            <a:spAutoFit/>
            <a:scene3d>
              <a:camera prst="isometricOffAxis2Right"/>
              <a:lightRig rig="threePt" dir="t"/>
            </a:scene3d>
          </a:bodyPr>
          <a:lstStyle/>
          <a:p>
            <a:r>
              <a:rPr lang="en-US" sz="3600" b="1" i="1" dirty="0" smtClean="0">
                <a:solidFill>
                  <a:srgbClr val="0000FF"/>
                </a:solidFill>
                <a:latin typeface="Verdana"/>
                <a:cs typeface="Verdana"/>
              </a:rPr>
              <a:t>Yep!  This is me in retirement…</a:t>
            </a:r>
            <a:endParaRPr lang="en-US" sz="3600" b="1" i="1" dirty="0">
              <a:solidFill>
                <a:srgbClr val="0000FF"/>
              </a:solidFill>
              <a:latin typeface="Verdana"/>
              <a:cs typeface="Verdana"/>
            </a:endParaRPr>
          </a:p>
        </p:txBody>
      </p:sp>
    </p:spTree>
    <p:extLst>
      <p:ext uri="{BB962C8B-B14F-4D97-AF65-F5344CB8AC3E}">
        <p14:creationId xmlns:p14="http://schemas.microsoft.com/office/powerpoint/2010/main" val="3198528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2959" y="5518728"/>
            <a:ext cx="7844385" cy="646331"/>
          </a:xfrm>
          <a:prstGeom prst="rect">
            <a:avLst/>
          </a:prstGeom>
          <a:noFill/>
        </p:spPr>
        <p:txBody>
          <a:bodyPr wrap="square" rtlCol="0">
            <a:spAutoFit/>
          </a:bodyPr>
          <a:lstStyle/>
          <a:p>
            <a:r>
              <a:rPr lang="en-US" b="1" i="1" dirty="0" smtClean="0">
                <a:ln w="17780" cmpd="sng">
                  <a:solidFill>
                    <a:schemeClr val="accent1">
                      <a:tint val="3000"/>
                    </a:schemeClr>
                  </a:solidFill>
                  <a:prstDash val="solid"/>
                  <a:miter lim="800000"/>
                </a:ln>
                <a:solidFill>
                  <a:srgbClr val="0000FF"/>
                </a:solidFill>
                <a:effectLst>
                  <a:outerShdw blurRad="55000" dist="50800" dir="5400000" algn="tl">
                    <a:srgbClr val="000000">
                      <a:alpha val="33000"/>
                    </a:srgbClr>
                  </a:outerShdw>
                </a:effectLst>
                <a:latin typeface="Verdana"/>
                <a:cs typeface="Verdana"/>
              </a:rPr>
              <a:t>That is an Artists Book by … in the foreground</a:t>
            </a:r>
          </a:p>
          <a:p>
            <a:endParaRPr lang="en-US" dirty="0"/>
          </a:p>
        </p:txBody>
      </p:sp>
      <p:pic>
        <p:nvPicPr>
          <p:cNvPr id="5" name="Picture 4" descr="Exterior at N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011" y="553785"/>
            <a:ext cx="6706074" cy="4964943"/>
          </a:xfrm>
          <a:prstGeom prst="rect">
            <a:avLst/>
          </a:prstGeom>
        </p:spPr>
      </p:pic>
    </p:spTree>
    <p:extLst>
      <p:ext uri="{BB962C8B-B14F-4D97-AF65-F5344CB8AC3E}">
        <p14:creationId xmlns:p14="http://schemas.microsoft.com/office/powerpoint/2010/main" val="35696973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iorfram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355" y="2431192"/>
            <a:ext cx="3961808" cy="3941899"/>
          </a:xfrm>
          <a:prstGeom prst="rect">
            <a:avLst/>
          </a:prstGeom>
        </p:spPr>
      </p:pic>
      <p:sp>
        <p:nvSpPr>
          <p:cNvPr id="5" name="TextBox 4"/>
          <p:cNvSpPr txBox="1"/>
          <p:nvPr/>
        </p:nvSpPr>
        <p:spPr>
          <a:xfrm>
            <a:off x="1824182" y="704273"/>
            <a:ext cx="7008091" cy="830997"/>
          </a:xfrm>
          <a:prstGeom prst="rect">
            <a:avLst/>
          </a:prstGeom>
          <a:noFill/>
        </p:spPr>
        <p:txBody>
          <a:bodyPr wrap="square" rtlCol="0">
            <a:spAutoFit/>
            <a:scene3d>
              <a:camera prst="perspectiveContrastingRightFacing"/>
              <a:lightRig rig="threePt" dir="t"/>
            </a:scene3d>
          </a:bodyPr>
          <a:lstStyle/>
          <a:p>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Zeitgeist is Story Telling</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896701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c couple 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336" y="325582"/>
            <a:ext cx="5054600" cy="5029200"/>
          </a:xfrm>
          <a:prstGeom prst="rect">
            <a:avLst/>
          </a:prstGeom>
        </p:spPr>
      </p:pic>
      <p:sp>
        <p:nvSpPr>
          <p:cNvPr id="3" name="TextBox 2"/>
          <p:cNvSpPr txBox="1"/>
          <p:nvPr/>
        </p:nvSpPr>
        <p:spPr>
          <a:xfrm>
            <a:off x="277092" y="1500909"/>
            <a:ext cx="3463636" cy="923330"/>
          </a:xfrm>
          <a:prstGeom prst="rect">
            <a:avLst/>
          </a:prstGeom>
          <a:noFill/>
        </p:spPr>
        <p:txBody>
          <a:bodyPr wrap="square" rtlCol="0">
            <a:spAutoFit/>
          </a:bodyPr>
          <a:lstStyle/>
          <a:p>
            <a:r>
              <a:rPr lang="en-US" b="1" i="1" dirty="0" smtClean="0">
                <a:latin typeface="Verdana"/>
                <a:cs typeface="Verdana"/>
              </a:rPr>
              <a:t>In Cerritos we used</a:t>
            </a:r>
          </a:p>
          <a:p>
            <a:r>
              <a:rPr lang="en-US" b="1" i="1" dirty="0" smtClean="0">
                <a:latin typeface="Verdana"/>
                <a:cs typeface="Verdana"/>
              </a:rPr>
              <a:t>Story telling in order to </a:t>
            </a:r>
          </a:p>
          <a:p>
            <a:r>
              <a:rPr lang="en-US" b="1" i="1" dirty="0" smtClean="0">
                <a:latin typeface="Verdana"/>
                <a:cs typeface="Verdana"/>
              </a:rPr>
              <a:t>Get out of the box…</a:t>
            </a:r>
          </a:p>
        </p:txBody>
      </p:sp>
    </p:spTree>
    <p:extLst>
      <p:ext uri="{BB962C8B-B14F-4D97-AF65-F5344CB8AC3E}">
        <p14:creationId xmlns:p14="http://schemas.microsoft.com/office/powerpoint/2010/main" val="29952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llstreetjour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173" y="1549035"/>
            <a:ext cx="2995093" cy="3412591"/>
          </a:xfrm>
          <a:prstGeom prst="rect">
            <a:avLst/>
          </a:prstGeom>
        </p:spPr>
      </p:pic>
      <p:pic>
        <p:nvPicPr>
          <p:cNvPr id="3" name="Picture 2" descr="businesswee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151" y="383812"/>
            <a:ext cx="2971800" cy="3657600"/>
          </a:xfrm>
          <a:prstGeom prst="rect">
            <a:avLst/>
          </a:prstGeom>
        </p:spPr>
      </p:pic>
      <p:sp>
        <p:nvSpPr>
          <p:cNvPr id="4" name="TextBox 3"/>
          <p:cNvSpPr txBox="1"/>
          <p:nvPr/>
        </p:nvSpPr>
        <p:spPr>
          <a:xfrm rot="753200">
            <a:off x="713719" y="4592495"/>
            <a:ext cx="6366165" cy="707886"/>
          </a:xfrm>
          <a:prstGeom prst="rect">
            <a:avLst/>
          </a:prstGeom>
          <a:noFill/>
        </p:spPr>
        <p:txBody>
          <a:bodyPr wrap="square" rtlCol="0">
            <a:spAutoFit/>
          </a:bodyPr>
          <a:lstStyle/>
          <a:p>
            <a:r>
              <a:rPr lang="en-US" sz="2000" b="1" i="1" dirty="0" smtClean="0">
                <a:solidFill>
                  <a:srgbClr val="FF0000"/>
                </a:solidFill>
                <a:latin typeface="Verdana"/>
                <a:cs typeface="Verdana"/>
              </a:rPr>
              <a:t>A good librarian always starts by reading…</a:t>
            </a:r>
          </a:p>
          <a:p>
            <a:r>
              <a:rPr lang="en-US" sz="2000" b="1" i="1" dirty="0">
                <a:solidFill>
                  <a:srgbClr val="FF0000"/>
                </a:solidFill>
                <a:latin typeface="Verdana"/>
                <a:cs typeface="Verdana"/>
              </a:rPr>
              <a:t> </a:t>
            </a:r>
            <a:r>
              <a:rPr lang="en-US" sz="2000" b="1" i="1" dirty="0" smtClean="0">
                <a:solidFill>
                  <a:srgbClr val="FF0000"/>
                </a:solidFill>
                <a:latin typeface="Verdana"/>
                <a:cs typeface="Verdana"/>
              </a:rPr>
              <a:t>  to learn!</a:t>
            </a:r>
            <a:endParaRPr lang="en-US" sz="2000" b="1" i="1" dirty="0">
              <a:solidFill>
                <a:srgbClr val="FF0000"/>
              </a:solidFill>
              <a:latin typeface="Verdana"/>
              <a:cs typeface="Verdana"/>
            </a:endParaRPr>
          </a:p>
        </p:txBody>
      </p:sp>
    </p:spTree>
    <p:extLst>
      <p:ext uri="{BB962C8B-B14F-4D97-AF65-F5344CB8AC3E}">
        <p14:creationId xmlns:p14="http://schemas.microsoft.com/office/powerpoint/2010/main" val="385466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ney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5" y="1095718"/>
            <a:ext cx="8436166" cy="3453192"/>
          </a:xfrm>
          <a:prstGeom prst="rect">
            <a:avLst/>
          </a:prstGeom>
        </p:spPr>
      </p:pic>
      <p:sp>
        <p:nvSpPr>
          <p:cNvPr id="3" name="TextBox 2"/>
          <p:cNvSpPr txBox="1"/>
          <p:nvPr/>
        </p:nvSpPr>
        <p:spPr>
          <a:xfrm>
            <a:off x="473365" y="4976152"/>
            <a:ext cx="5899726" cy="584776"/>
          </a:xfrm>
          <a:prstGeom prst="rect">
            <a:avLst/>
          </a:prstGeom>
          <a:noFill/>
        </p:spPr>
        <p:txBody>
          <a:bodyPr wrap="square" rtlCol="0">
            <a:spAutoFit/>
          </a:bodyPr>
          <a:lstStyle/>
          <a:p>
            <a:r>
              <a:rPr lang="en-US" sz="3200" b="1" i="1" dirty="0" smtClean="0">
                <a:solidFill>
                  <a:srgbClr val="008000"/>
                </a:solidFill>
                <a:effectLst>
                  <a:glow rad="101600">
                    <a:schemeClr val="accent2">
                      <a:satMod val="175000"/>
                      <a:alpha val="40000"/>
                    </a:schemeClr>
                  </a:glow>
                </a:effectLst>
                <a:latin typeface="Verdana"/>
                <a:cs typeface="Verdana"/>
              </a:rPr>
              <a:t>Disneyland’s Main Street</a:t>
            </a:r>
            <a:endParaRPr lang="en-US" sz="3200" b="1" i="1" dirty="0">
              <a:solidFill>
                <a:srgbClr val="008000"/>
              </a:solidFill>
              <a:effectLst>
                <a:glow rad="101600">
                  <a:schemeClr val="accent2">
                    <a:satMod val="175000"/>
                    <a:alpha val="40000"/>
                  </a:schemeClr>
                </a:glow>
              </a:effectLst>
              <a:latin typeface="Verdana"/>
              <a:cs typeface="Verdana"/>
            </a:endParaRPr>
          </a:p>
        </p:txBody>
      </p:sp>
    </p:spTree>
    <p:extLst>
      <p:ext uri="{BB962C8B-B14F-4D97-AF65-F5344CB8AC3E}">
        <p14:creationId xmlns:p14="http://schemas.microsoft.com/office/powerpoint/2010/main" val="51411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tty muse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27" y="1270000"/>
            <a:ext cx="7289800" cy="4864100"/>
          </a:xfrm>
          <a:prstGeom prst="rect">
            <a:avLst/>
          </a:prstGeom>
        </p:spPr>
      </p:pic>
      <p:sp>
        <p:nvSpPr>
          <p:cNvPr id="4" name="TextBox 3"/>
          <p:cNvSpPr txBox="1"/>
          <p:nvPr/>
        </p:nvSpPr>
        <p:spPr>
          <a:xfrm>
            <a:off x="2032000" y="669636"/>
            <a:ext cx="5451457" cy="1107996"/>
          </a:xfrm>
          <a:prstGeom prst="rect">
            <a:avLst/>
          </a:prstGeom>
          <a:noFill/>
        </p:spPr>
        <p:txBody>
          <a:bodyPr wrap="square" rtlCol="0">
            <a:spAutoFit/>
          </a:bodyPr>
          <a:lstStyle/>
          <a:p>
            <a:r>
              <a:rPr lang="en-US" sz="4800" b="1" i="1" dirty="0" smtClean="0">
                <a:latin typeface="Verdana"/>
                <a:cs typeface="Verdana"/>
              </a:rPr>
              <a:t>Getty Center</a:t>
            </a:r>
          </a:p>
          <a:p>
            <a:endParaRPr lang="en-US" dirty="0"/>
          </a:p>
        </p:txBody>
      </p:sp>
    </p:spTree>
    <p:extLst>
      <p:ext uri="{BB962C8B-B14F-4D97-AF65-F5344CB8AC3E}">
        <p14:creationId xmlns:p14="http://schemas.microsoft.com/office/powerpoint/2010/main" val="9121906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8534</TotalTime>
  <Words>1734</Words>
  <Application>Microsoft Macintosh PowerPoint</Application>
  <PresentationFormat>On-screen Show (4:3)</PresentationFormat>
  <Paragraphs>114</Paragraphs>
  <Slides>30</Slides>
  <Notes>30</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Capital</vt:lpstr>
      <vt:lpstr>Waynn Pearson</vt:lpstr>
      <vt:lpstr>Hello…that’s me on the left!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Information</dc:title>
  <dc:creator>Katherine Marek</dc:creator>
  <cp:lastModifiedBy>Charles OShea</cp:lastModifiedBy>
  <cp:revision>144</cp:revision>
  <cp:lastPrinted>2012-08-15T17:15:16Z</cp:lastPrinted>
  <dcterms:created xsi:type="dcterms:W3CDTF">2012-07-31T19:48:20Z</dcterms:created>
  <dcterms:modified xsi:type="dcterms:W3CDTF">2012-08-15T17:15:46Z</dcterms:modified>
</cp:coreProperties>
</file>