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934" r:id="rId2"/>
    <p:sldMasterId id="2147483720" r:id="rId3"/>
    <p:sldMasterId id="2147483732" r:id="rId4"/>
    <p:sldMasterId id="2147483696" r:id="rId5"/>
    <p:sldMasterId id="2147483684" r:id="rId6"/>
    <p:sldMasterId id="2147483921" r:id="rId7"/>
    <p:sldMasterId id="2147483946" r:id="rId8"/>
  </p:sldMasterIdLst>
  <p:notesMasterIdLst>
    <p:notesMasterId r:id="rId39"/>
  </p:notesMasterIdLst>
  <p:handoutMasterIdLst>
    <p:handoutMasterId r:id="rId40"/>
  </p:handoutMasterIdLst>
  <p:sldIdLst>
    <p:sldId id="291" r:id="rId9"/>
    <p:sldId id="361" r:id="rId10"/>
    <p:sldId id="411" r:id="rId11"/>
    <p:sldId id="412" r:id="rId12"/>
    <p:sldId id="428" r:id="rId13"/>
    <p:sldId id="413" r:id="rId14"/>
    <p:sldId id="414" r:id="rId15"/>
    <p:sldId id="415" r:id="rId16"/>
    <p:sldId id="416" r:id="rId17"/>
    <p:sldId id="417" r:id="rId18"/>
    <p:sldId id="418" r:id="rId19"/>
    <p:sldId id="430" r:id="rId20"/>
    <p:sldId id="431" r:id="rId21"/>
    <p:sldId id="432" r:id="rId22"/>
    <p:sldId id="433" r:id="rId23"/>
    <p:sldId id="435" r:id="rId24"/>
    <p:sldId id="436" r:id="rId25"/>
    <p:sldId id="437" r:id="rId26"/>
    <p:sldId id="419" r:id="rId27"/>
    <p:sldId id="424" r:id="rId28"/>
    <p:sldId id="422" r:id="rId29"/>
    <p:sldId id="420" r:id="rId30"/>
    <p:sldId id="425" r:id="rId31"/>
    <p:sldId id="421" r:id="rId32"/>
    <p:sldId id="423" r:id="rId33"/>
    <p:sldId id="427" r:id="rId34"/>
    <p:sldId id="426" r:id="rId35"/>
    <p:sldId id="348" r:id="rId36"/>
    <p:sldId id="352" r:id="rId37"/>
    <p:sldId id="353" r:id="rId3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A50021"/>
    <a:srgbClr val="777777"/>
    <a:srgbClr val="008000"/>
    <a:srgbClr val="CC3300"/>
    <a:srgbClr val="00FFFF"/>
    <a:srgbClr val="D793C5"/>
    <a:srgbClr val="3333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8776" autoAdjust="0"/>
  </p:normalViewPr>
  <p:slideViewPr>
    <p:cSldViewPr>
      <p:cViewPr>
        <p:scale>
          <a:sx n="150" d="100"/>
          <a:sy n="150" d="100"/>
        </p:scale>
        <p:origin x="-80" y="248"/>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29496"/>
    </p:cViewPr>
  </p:sorterViewPr>
  <p:notesViewPr>
    <p:cSldViewPr>
      <p:cViewPr>
        <p:scale>
          <a:sx n="120" d="100"/>
          <a:sy n="120" d="100"/>
        </p:scale>
        <p:origin x="-438" y="195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0" y="-1"/>
            <a:ext cx="4953000" cy="770731"/>
          </a:xfrm>
          <a:prstGeom prst="rect">
            <a:avLst/>
          </a:prstGeom>
        </p:spPr>
        <p:txBody>
          <a:bodyPr vert="horz" lIns="91440" tIns="45720" rIns="91440" bIns="45720" rtlCol="0" anchor="t"/>
          <a:lstStyle>
            <a:lvl1pPr algn="l" fontAlgn="auto">
              <a:spcBef>
                <a:spcPts val="0"/>
              </a:spcBef>
              <a:spcAft>
                <a:spcPts val="0"/>
              </a:spcAft>
              <a:defRPr sz="1200" dirty="0">
                <a:latin typeface="+mn-lt"/>
                <a:cs typeface="+mn-cs"/>
              </a:defRPr>
            </a:lvl1pPr>
          </a:lstStyle>
          <a:p>
            <a:pPr algn="ctr">
              <a:defRPr/>
            </a:pPr>
            <a:r>
              <a:rPr lang="en-US" dirty="0"/>
              <a:t>Telling Your Story: Five Secrets for Successful Career Growth and Advancement</a:t>
            </a:r>
          </a:p>
          <a:p>
            <a:pPr>
              <a:defRPr/>
            </a:pPr>
            <a:endParaRPr lang="en-US" dirty="0"/>
          </a:p>
          <a:p>
            <a:pPr algn="ctr">
              <a:defRPr/>
            </a:pPr>
            <a:endParaRPr lang="en-US" dirty="0"/>
          </a:p>
        </p:txBody>
      </p:sp>
      <p:sp>
        <p:nvSpPr>
          <p:cNvPr id="4" name="Footer Placeholder 3"/>
          <p:cNvSpPr>
            <a:spLocks noGrp="1"/>
          </p:cNvSpPr>
          <p:nvPr>
            <p:ph type="ftr" sz="quarter" idx="2"/>
          </p:nvPr>
        </p:nvSpPr>
        <p:spPr>
          <a:xfrm>
            <a:off x="914400" y="8543132"/>
            <a:ext cx="4953000" cy="769144"/>
          </a:xfrm>
          <a:prstGeom prst="rect">
            <a:avLst/>
          </a:prstGeom>
        </p:spPr>
        <p:txBody>
          <a:bodyPr vert="horz" lIns="91440" tIns="45720" rIns="91440" bIns="45720" rtlCol="0" anchor="ctr"/>
          <a:lstStyle>
            <a:lvl1pPr algn="l" fontAlgn="auto">
              <a:spcBef>
                <a:spcPts val="0"/>
              </a:spcBef>
              <a:spcAft>
                <a:spcPts val="0"/>
              </a:spcAft>
              <a:defRPr sz="1200" dirty="0">
                <a:latin typeface="+mn-lt"/>
                <a:cs typeface="+mn-cs"/>
              </a:defRPr>
            </a:lvl1pPr>
          </a:lstStyle>
          <a:p>
            <a:pPr algn="just">
              <a:defRPr/>
            </a:pPr>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sz="900" dirty="0"/>
          </a:p>
        </p:txBody>
      </p:sp>
      <p:sp>
        <p:nvSpPr>
          <p:cNvPr id="5" name="Slide Number Placeholder 4"/>
          <p:cNvSpPr>
            <a:spLocks noGrp="1"/>
          </p:cNvSpPr>
          <p:nvPr>
            <p:ph type="sldNum" sz="quarter" idx="3"/>
          </p:nvPr>
        </p:nvSpPr>
        <p:spPr>
          <a:xfrm>
            <a:off x="5867399" y="8847138"/>
            <a:ext cx="989013"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27C998-D0B2-4904-8B27-58CD6443EB8A}" type="slidenum">
              <a:rPr lang="en-US"/>
              <a:pPr>
                <a:defRPr/>
              </a:pPr>
              <a:t>‹#›</a:t>
            </a:fld>
            <a:endParaRPr lang="en-US" dirty="0"/>
          </a:p>
        </p:txBody>
      </p:sp>
      <p:sp>
        <p:nvSpPr>
          <p:cNvPr id="3" name="Date Placeholder 2"/>
          <p:cNvSpPr>
            <a:spLocks noGrp="1"/>
          </p:cNvSpPr>
          <p:nvPr>
            <p:ph type="dt" sz="quarter" idx="1"/>
          </p:nvPr>
        </p:nvSpPr>
        <p:spPr>
          <a:xfrm>
            <a:off x="5867400" y="-1"/>
            <a:ext cx="989012" cy="465931"/>
          </a:xfrm>
          <a:prstGeom prst="rect">
            <a:avLst/>
          </a:prstGeom>
        </p:spPr>
        <p:txBody>
          <a:bodyPr vert="horz" lIns="91440" tIns="45720" rIns="91440" bIns="45720" rtlCol="0"/>
          <a:lstStyle>
            <a:lvl1pPr algn="r">
              <a:defRPr sz="1200"/>
            </a:lvl1pPr>
          </a:lstStyle>
          <a:p>
            <a:r>
              <a:rPr lang="en-US" dirty="0" smtClean="0"/>
              <a:t>10/10/2012</a:t>
            </a:r>
            <a:endParaRPr lang="en-US" dirty="0"/>
          </a:p>
        </p:txBody>
      </p:sp>
    </p:spTree>
    <p:extLst>
      <p:ext uri="{BB962C8B-B14F-4D97-AF65-F5344CB8AC3E}">
        <p14:creationId xmlns:p14="http://schemas.microsoft.com/office/powerpoint/2010/main" val="1344436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A0979B-380F-4A58-9D8B-7FC6DFFE196C}" type="datetimeFigureOut">
              <a:rPr lang="en-US"/>
              <a:pPr>
                <a:defRPr/>
              </a:pPr>
              <a:t>10/10/12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38246E-BD9D-4763-A6BB-0F64C9D58F6D}" type="slidenum">
              <a:rPr lang="en-US"/>
              <a:pPr>
                <a:defRPr/>
              </a:pPr>
              <a:t>‹#›</a:t>
            </a:fld>
            <a:endParaRPr lang="en-US" dirty="0"/>
          </a:p>
        </p:txBody>
      </p:sp>
    </p:spTree>
    <p:extLst>
      <p:ext uri="{BB962C8B-B14F-4D97-AF65-F5344CB8AC3E}">
        <p14:creationId xmlns:p14="http://schemas.microsoft.com/office/powerpoint/2010/main" val="2002355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770D5A-EBFA-4E2C-BCD8-0B7FF085371A}" type="slidenum">
              <a:rPr lang="en-US" smtClean="0">
                <a:solidFill>
                  <a:srgbClr val="0000FF"/>
                </a:solidFill>
              </a:rPr>
              <a:pPr fontAlgn="base">
                <a:spcBef>
                  <a:spcPct val="0"/>
                </a:spcBef>
                <a:spcAft>
                  <a:spcPct val="0"/>
                </a:spcAft>
                <a:defRPr/>
              </a:pPr>
              <a:t>1</a:t>
            </a:fld>
            <a:endParaRPr lang="en-US" dirty="0" smtClean="0">
              <a:solidFill>
                <a:srgbClr val="0000FF"/>
              </a:solidFill>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685800" y="4424363"/>
            <a:ext cx="5486400" cy="85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685800" y="4424363"/>
            <a:ext cx="5486400" cy="77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4C61B-6E32-4C74-9892-28A26BBF3252}"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086"/>
            <a:ext cx="5486400" cy="335704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086"/>
            <a:ext cx="5486400" cy="335704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r>
              <a:rPr lang="en-US" dirty="0"/>
              <a:t>Deb will introduce this slide.</a:t>
            </a:r>
          </a:p>
        </p:txBody>
      </p:sp>
      <p:sp>
        <p:nvSpPr>
          <p:cNvPr id="4" name="Slide Number Placeholder 3"/>
          <p:cNvSpPr>
            <a:spLocks noGrp="1"/>
          </p:cNvSpPr>
          <p:nvPr>
            <p:ph type="sldNum" sz="quarter" idx="10"/>
          </p:nvPr>
        </p:nvSpPr>
        <p:spPr/>
        <p:txBody>
          <a:bodyPr/>
          <a:lstStyle/>
          <a:p>
            <a:fld id="{0568FA6F-47EC-4874-99E8-D4534FC73D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430313-E263-4F76-B628-E6679690D0C6}"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xfrm>
            <a:off x="685800" y="4424363"/>
            <a:ext cx="5486400" cy="155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989320-1C0F-48F8-BB96-D58FC25F1EFD}" type="slidenum">
              <a:rPr lang="en-US" smtClean="0">
                <a:solidFill>
                  <a:srgbClr val="000000"/>
                </a:solidFill>
              </a:rPr>
              <a:pPr fontAlgn="base">
                <a:spcBef>
                  <a:spcPct val="0"/>
                </a:spcBef>
                <a:spcAft>
                  <a:spcPct val="0"/>
                </a:spcAft>
                <a:defRPr/>
              </a:pPr>
              <a:t>29</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2E03BF-6110-4FF1-B1FC-66A26466ADA2}"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085"/>
            <a:ext cx="5486400" cy="459175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6</a:t>
            </a:fld>
            <a:endParaRPr lang="en-US" dirty="0"/>
          </a:p>
        </p:txBody>
      </p:sp>
    </p:spTree>
    <p:extLst>
      <p:ext uri="{BB962C8B-B14F-4D97-AF65-F5344CB8AC3E}">
        <p14:creationId xmlns:p14="http://schemas.microsoft.com/office/powerpoint/2010/main" val="109661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8</a:t>
            </a:fld>
            <a:endParaRPr lang="en-US" dirty="0"/>
          </a:p>
        </p:txBody>
      </p:sp>
    </p:spTree>
    <p:extLst>
      <p:ext uri="{BB962C8B-B14F-4D97-AF65-F5344CB8AC3E}">
        <p14:creationId xmlns:p14="http://schemas.microsoft.com/office/powerpoint/2010/main" val="188706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76288"/>
            <a:ext cx="4656138"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9</a:t>
            </a:fld>
            <a:endParaRPr lang="en-US" dirty="0"/>
          </a:p>
        </p:txBody>
      </p:sp>
    </p:spTree>
    <p:extLst>
      <p:ext uri="{BB962C8B-B14F-4D97-AF65-F5344CB8AC3E}">
        <p14:creationId xmlns:p14="http://schemas.microsoft.com/office/powerpoint/2010/main" val="363925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dirty="0" smtClean="0"/>
              <a:t>Click to edit Master subtitle style</a:t>
            </a:r>
          </a:p>
        </p:txBody>
      </p:sp>
      <p:sp>
        <p:nvSpPr>
          <p:cNvPr id="18" name="Rectangle 16"/>
          <p:cNvSpPr>
            <a:spLocks noGrp="1" noChangeArrowheads="1"/>
          </p:cNvSpPr>
          <p:nvPr>
            <p:ph type="dt" sz="half" idx="10"/>
          </p:nvPr>
        </p:nvSpPr>
        <p:spPr>
          <a:xfrm>
            <a:off x="457200" y="5875338"/>
            <a:ext cx="2133600" cy="830262"/>
          </a:xfrm>
          <a:prstGeom prst="rect">
            <a:avLst/>
          </a:prstGeom>
        </p:spPr>
        <p:txBody>
          <a:bodyPr/>
          <a:lstStyle>
            <a:lvl1pPr fontAlgn="auto">
              <a:spcBef>
                <a:spcPts val="0"/>
              </a:spcBef>
              <a:spcAft>
                <a:spcPts val="0"/>
              </a:spcAft>
              <a:defRPr b="0" dirty="0">
                <a:solidFill>
                  <a:srgbClr val="000000"/>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1183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5"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9706BF55-EA80-4EC7-B7BE-E38131A213AD}" type="slidenum">
              <a:rPr lang="en-US"/>
              <a:pPr>
                <a:defRPr/>
              </a:pPr>
              <a:t>‹#›</a:t>
            </a:fld>
            <a:endParaRPr lang="en-US" dirty="0"/>
          </a:p>
        </p:txBody>
      </p:sp>
      <p:sp>
        <p:nvSpPr>
          <p:cNvPr id="6"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8290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5"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296C476D-B5F1-427A-8E48-E62E01D9BA4B}" type="slidenum">
              <a:rPr lang="en-US"/>
              <a:pPr>
                <a:defRPr/>
              </a:pPr>
              <a:t>‹#›</a:t>
            </a:fld>
            <a:endParaRPr lang="en-US" dirty="0"/>
          </a:p>
        </p:txBody>
      </p:sp>
      <p:sp>
        <p:nvSpPr>
          <p:cNvPr id="6"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44300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644B6BB2-C7B5-4316-BED7-0BC5110C53E5}" type="slidenum">
              <a:rPr lang="en-US"/>
              <a:pPr>
                <a:defRPr/>
              </a:pPr>
              <a:t>‹#›</a:t>
            </a:fld>
            <a:endParaRPr lang="en-US" dirty="0"/>
          </a:p>
        </p:txBody>
      </p:sp>
    </p:spTree>
    <p:extLst>
      <p:ext uri="{BB962C8B-B14F-4D97-AF65-F5344CB8AC3E}">
        <p14:creationId xmlns:p14="http://schemas.microsoft.com/office/powerpoint/2010/main" val="1750889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366956C6-D139-43CD-824E-C18F18533156}" type="slidenum">
              <a:rPr lang="en-US"/>
              <a:pPr>
                <a:defRPr/>
              </a:pPr>
              <a:t>‹#›</a:t>
            </a:fld>
            <a:endParaRPr lang="en-US" dirty="0"/>
          </a:p>
        </p:txBody>
      </p:sp>
    </p:spTree>
    <p:extLst>
      <p:ext uri="{BB962C8B-B14F-4D97-AF65-F5344CB8AC3E}">
        <p14:creationId xmlns:p14="http://schemas.microsoft.com/office/powerpoint/2010/main" val="138215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41DF0129-F276-4BF8-8755-7A17B1F87B8E}" type="slidenum">
              <a:rPr lang="en-US"/>
              <a:pPr>
                <a:defRPr/>
              </a:pPr>
              <a:t>‹#›</a:t>
            </a:fld>
            <a:endParaRPr lang="en-US" dirty="0"/>
          </a:p>
        </p:txBody>
      </p:sp>
    </p:spTree>
    <p:extLst>
      <p:ext uri="{BB962C8B-B14F-4D97-AF65-F5344CB8AC3E}">
        <p14:creationId xmlns:p14="http://schemas.microsoft.com/office/powerpoint/2010/main" val="68588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EB9418F0-37A6-4478-B184-129BF0A63434}" type="slidenum">
              <a:rPr lang="en-US"/>
              <a:pPr>
                <a:defRPr/>
              </a:pPr>
              <a:t>‹#›</a:t>
            </a:fld>
            <a:endParaRPr lang="en-US" dirty="0"/>
          </a:p>
        </p:txBody>
      </p:sp>
    </p:spTree>
    <p:extLst>
      <p:ext uri="{BB962C8B-B14F-4D97-AF65-F5344CB8AC3E}">
        <p14:creationId xmlns:p14="http://schemas.microsoft.com/office/powerpoint/2010/main" val="304783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9" name="Slide Number Placeholder 5"/>
          <p:cNvSpPr>
            <a:spLocks noGrp="1"/>
          </p:cNvSpPr>
          <p:nvPr>
            <p:ph type="sldNum" sz="quarter" idx="12"/>
          </p:nvPr>
        </p:nvSpPr>
        <p:spPr/>
        <p:txBody>
          <a:bodyPr/>
          <a:lstStyle>
            <a:lvl1pPr>
              <a:defRPr/>
            </a:lvl1pPr>
          </a:lstStyle>
          <a:p>
            <a:pPr>
              <a:defRPr/>
            </a:pPr>
            <a:fld id="{586D6681-AFF0-43C6-A735-F6C0F5107ED9}" type="slidenum">
              <a:rPr lang="en-US"/>
              <a:pPr>
                <a:defRPr/>
              </a:pPr>
              <a:t>‹#›</a:t>
            </a:fld>
            <a:endParaRPr lang="en-US" dirty="0"/>
          </a:p>
        </p:txBody>
      </p:sp>
    </p:spTree>
    <p:extLst>
      <p:ext uri="{BB962C8B-B14F-4D97-AF65-F5344CB8AC3E}">
        <p14:creationId xmlns:p14="http://schemas.microsoft.com/office/powerpoint/2010/main" val="289370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5" name="Slide Number Placeholder 5"/>
          <p:cNvSpPr>
            <a:spLocks noGrp="1"/>
          </p:cNvSpPr>
          <p:nvPr>
            <p:ph type="sldNum" sz="quarter" idx="12"/>
          </p:nvPr>
        </p:nvSpPr>
        <p:spPr/>
        <p:txBody>
          <a:bodyPr/>
          <a:lstStyle>
            <a:lvl1pPr>
              <a:defRPr/>
            </a:lvl1pPr>
          </a:lstStyle>
          <a:p>
            <a:pPr>
              <a:defRPr/>
            </a:pPr>
            <a:fld id="{A1D1FB2B-F172-4A41-945E-0D9748D4BCE5}" type="slidenum">
              <a:rPr lang="en-US"/>
              <a:pPr>
                <a:defRPr/>
              </a:pPr>
              <a:t>‹#›</a:t>
            </a:fld>
            <a:endParaRPr lang="en-US" dirty="0"/>
          </a:p>
        </p:txBody>
      </p:sp>
    </p:spTree>
    <p:extLst>
      <p:ext uri="{BB962C8B-B14F-4D97-AF65-F5344CB8AC3E}">
        <p14:creationId xmlns:p14="http://schemas.microsoft.com/office/powerpoint/2010/main" val="241813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4" name="Slide Number Placeholder 5"/>
          <p:cNvSpPr>
            <a:spLocks noGrp="1"/>
          </p:cNvSpPr>
          <p:nvPr>
            <p:ph type="sldNum" sz="quarter" idx="12"/>
          </p:nvPr>
        </p:nvSpPr>
        <p:spPr/>
        <p:txBody>
          <a:bodyPr/>
          <a:lstStyle>
            <a:lvl1pPr>
              <a:defRPr/>
            </a:lvl1pPr>
          </a:lstStyle>
          <a:p>
            <a:pPr>
              <a:defRPr/>
            </a:pPr>
            <a:fld id="{2B00AD20-9704-4E0A-9AA7-CC1C43139428}" type="slidenum">
              <a:rPr lang="en-US"/>
              <a:pPr>
                <a:defRPr/>
              </a:pPr>
              <a:t>‹#›</a:t>
            </a:fld>
            <a:endParaRPr lang="en-US" dirty="0"/>
          </a:p>
        </p:txBody>
      </p:sp>
    </p:spTree>
    <p:extLst>
      <p:ext uri="{BB962C8B-B14F-4D97-AF65-F5344CB8AC3E}">
        <p14:creationId xmlns:p14="http://schemas.microsoft.com/office/powerpoint/2010/main" val="29154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F6EE3A70-F946-49DC-9644-9425CD6B0336}" type="slidenum">
              <a:rPr lang="en-US"/>
              <a:pPr>
                <a:defRPr/>
              </a:pPr>
              <a:t>‹#›</a:t>
            </a:fld>
            <a:endParaRPr lang="en-US" dirty="0"/>
          </a:p>
        </p:txBody>
      </p:sp>
    </p:spTree>
    <p:extLst>
      <p:ext uri="{BB962C8B-B14F-4D97-AF65-F5344CB8AC3E}">
        <p14:creationId xmlns:p14="http://schemas.microsoft.com/office/powerpoint/2010/main" val="158062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5"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4355AC77-46BB-4EEB-9B33-511E710D160F}" type="slidenum">
              <a:rPr lang="en-US"/>
              <a:pPr>
                <a:defRPr/>
              </a:pPr>
              <a:t>‹#›</a:t>
            </a:fld>
            <a:endParaRPr lang="en-US" dirty="0"/>
          </a:p>
        </p:txBody>
      </p:sp>
      <p:sp>
        <p:nvSpPr>
          <p:cNvPr id="6"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4085708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0BFBFF2B-4057-4295-B4A1-D3FA7CF28CB6}" type="slidenum">
              <a:rPr lang="en-US"/>
              <a:pPr>
                <a:defRPr/>
              </a:pPr>
              <a:t>‹#›</a:t>
            </a:fld>
            <a:endParaRPr lang="en-US" dirty="0"/>
          </a:p>
        </p:txBody>
      </p:sp>
    </p:spTree>
    <p:extLst>
      <p:ext uri="{BB962C8B-B14F-4D97-AF65-F5344CB8AC3E}">
        <p14:creationId xmlns:p14="http://schemas.microsoft.com/office/powerpoint/2010/main" val="2532846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F03C434C-4D5F-49AF-9B5B-F07B547C0F57}" type="slidenum">
              <a:rPr lang="en-US"/>
              <a:pPr>
                <a:defRPr/>
              </a:pPr>
              <a:t>‹#›</a:t>
            </a:fld>
            <a:endParaRPr lang="en-US" dirty="0"/>
          </a:p>
        </p:txBody>
      </p:sp>
    </p:spTree>
    <p:extLst>
      <p:ext uri="{BB962C8B-B14F-4D97-AF65-F5344CB8AC3E}">
        <p14:creationId xmlns:p14="http://schemas.microsoft.com/office/powerpoint/2010/main" val="3487973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0FB26914-6DB6-47BA-ACB6-DA6CAA7A4B67}" type="slidenum">
              <a:rPr lang="en-US"/>
              <a:pPr>
                <a:defRPr/>
              </a:pPr>
              <a:t>‹#›</a:t>
            </a:fld>
            <a:endParaRPr lang="en-US" dirty="0"/>
          </a:p>
        </p:txBody>
      </p:sp>
    </p:spTree>
    <p:extLst>
      <p:ext uri="{BB962C8B-B14F-4D97-AF65-F5344CB8AC3E}">
        <p14:creationId xmlns:p14="http://schemas.microsoft.com/office/powerpoint/2010/main" val="2782213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E87588D8-798F-4AC7-AACE-5A9E64A7FD7A}" type="slidenum">
              <a:rPr lang="en-US"/>
              <a:pPr>
                <a:defRPr/>
              </a:pPr>
              <a:t>‹#›</a:t>
            </a:fld>
            <a:endParaRPr lang="en-US" dirty="0"/>
          </a:p>
        </p:txBody>
      </p:sp>
    </p:spTree>
    <p:extLst>
      <p:ext uri="{BB962C8B-B14F-4D97-AF65-F5344CB8AC3E}">
        <p14:creationId xmlns:p14="http://schemas.microsoft.com/office/powerpoint/2010/main" val="1571825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49107104-550F-4EC6-AFD7-B7BB0F428EF7}" type="slidenum">
              <a:rPr lang="en-US"/>
              <a:pPr>
                <a:defRPr/>
              </a:pPr>
              <a:t>‹#›</a:t>
            </a:fld>
            <a:endParaRPr lang="en-US" dirty="0"/>
          </a:p>
        </p:txBody>
      </p:sp>
    </p:spTree>
    <p:extLst>
      <p:ext uri="{BB962C8B-B14F-4D97-AF65-F5344CB8AC3E}">
        <p14:creationId xmlns:p14="http://schemas.microsoft.com/office/powerpoint/2010/main" val="289077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601D0D0B-5B14-444A-9A1A-B8F1F342698F}" type="slidenum">
              <a:rPr lang="en-US"/>
              <a:pPr>
                <a:defRPr/>
              </a:pPr>
              <a:t>‹#›</a:t>
            </a:fld>
            <a:endParaRPr lang="en-US" dirty="0"/>
          </a:p>
        </p:txBody>
      </p:sp>
    </p:spTree>
    <p:extLst>
      <p:ext uri="{BB962C8B-B14F-4D97-AF65-F5344CB8AC3E}">
        <p14:creationId xmlns:p14="http://schemas.microsoft.com/office/powerpoint/2010/main" val="191746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BA07C1B4-73A8-4542-9639-0AC48E070646}" type="slidenum">
              <a:rPr lang="en-US"/>
              <a:pPr>
                <a:defRPr/>
              </a:pPr>
              <a:t>‹#›</a:t>
            </a:fld>
            <a:endParaRPr lang="en-US" dirty="0"/>
          </a:p>
        </p:txBody>
      </p:sp>
    </p:spTree>
    <p:extLst>
      <p:ext uri="{BB962C8B-B14F-4D97-AF65-F5344CB8AC3E}">
        <p14:creationId xmlns:p14="http://schemas.microsoft.com/office/powerpoint/2010/main" val="3182874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9" name="Slide Number Placeholder 5"/>
          <p:cNvSpPr>
            <a:spLocks noGrp="1"/>
          </p:cNvSpPr>
          <p:nvPr>
            <p:ph type="sldNum" sz="quarter" idx="12"/>
          </p:nvPr>
        </p:nvSpPr>
        <p:spPr/>
        <p:txBody>
          <a:bodyPr/>
          <a:lstStyle>
            <a:lvl1pPr>
              <a:defRPr/>
            </a:lvl1pPr>
          </a:lstStyle>
          <a:p>
            <a:pPr>
              <a:defRPr/>
            </a:pPr>
            <a:fld id="{D92ECF9A-DE5E-4916-8BF8-66CD13F69222}" type="slidenum">
              <a:rPr lang="en-US"/>
              <a:pPr>
                <a:defRPr/>
              </a:pPr>
              <a:t>‹#›</a:t>
            </a:fld>
            <a:endParaRPr lang="en-US" dirty="0"/>
          </a:p>
        </p:txBody>
      </p:sp>
    </p:spTree>
    <p:extLst>
      <p:ext uri="{BB962C8B-B14F-4D97-AF65-F5344CB8AC3E}">
        <p14:creationId xmlns:p14="http://schemas.microsoft.com/office/powerpoint/2010/main" val="1915613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5" name="Slide Number Placeholder 5"/>
          <p:cNvSpPr>
            <a:spLocks noGrp="1"/>
          </p:cNvSpPr>
          <p:nvPr>
            <p:ph type="sldNum" sz="quarter" idx="12"/>
          </p:nvPr>
        </p:nvSpPr>
        <p:spPr/>
        <p:txBody>
          <a:bodyPr/>
          <a:lstStyle>
            <a:lvl1pPr>
              <a:defRPr/>
            </a:lvl1pPr>
          </a:lstStyle>
          <a:p>
            <a:pPr>
              <a:defRPr/>
            </a:pPr>
            <a:fld id="{4338D40E-04A1-4D8A-89DF-07C52C1719D8}" type="slidenum">
              <a:rPr lang="en-US"/>
              <a:pPr>
                <a:defRPr/>
              </a:pPr>
              <a:t>‹#›</a:t>
            </a:fld>
            <a:endParaRPr lang="en-US" dirty="0"/>
          </a:p>
        </p:txBody>
      </p:sp>
    </p:spTree>
    <p:extLst>
      <p:ext uri="{BB962C8B-B14F-4D97-AF65-F5344CB8AC3E}">
        <p14:creationId xmlns:p14="http://schemas.microsoft.com/office/powerpoint/2010/main" val="3614856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4" name="Slide Number Placeholder 5"/>
          <p:cNvSpPr>
            <a:spLocks noGrp="1"/>
          </p:cNvSpPr>
          <p:nvPr>
            <p:ph type="sldNum" sz="quarter" idx="12"/>
          </p:nvPr>
        </p:nvSpPr>
        <p:spPr/>
        <p:txBody>
          <a:bodyPr/>
          <a:lstStyle>
            <a:lvl1pPr>
              <a:defRPr/>
            </a:lvl1pPr>
          </a:lstStyle>
          <a:p>
            <a:pPr>
              <a:defRPr/>
            </a:pPr>
            <a:fld id="{2297F4D3-CF55-444B-8AB8-FF334EE06E28}" type="slidenum">
              <a:rPr lang="en-US"/>
              <a:pPr>
                <a:defRPr/>
              </a:pPr>
              <a:t>‹#›</a:t>
            </a:fld>
            <a:endParaRPr lang="en-US" dirty="0"/>
          </a:p>
        </p:txBody>
      </p:sp>
    </p:spTree>
    <p:extLst>
      <p:ext uri="{BB962C8B-B14F-4D97-AF65-F5344CB8AC3E}">
        <p14:creationId xmlns:p14="http://schemas.microsoft.com/office/powerpoint/2010/main" val="37388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5"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C065463D-42C1-4622-A7E5-D236827D0523}" type="slidenum">
              <a:rPr lang="en-US"/>
              <a:pPr>
                <a:defRPr/>
              </a:pPr>
              <a:t>‹#›</a:t>
            </a:fld>
            <a:endParaRPr lang="en-US" dirty="0"/>
          </a:p>
        </p:txBody>
      </p:sp>
      <p:sp>
        <p:nvSpPr>
          <p:cNvPr id="6"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014896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D94DF307-8FFE-471F-9135-A4328EC15C5E}" type="slidenum">
              <a:rPr lang="en-US"/>
              <a:pPr>
                <a:defRPr/>
              </a:pPr>
              <a:t>‹#›</a:t>
            </a:fld>
            <a:endParaRPr lang="en-US" dirty="0"/>
          </a:p>
        </p:txBody>
      </p:sp>
    </p:spTree>
    <p:extLst>
      <p:ext uri="{BB962C8B-B14F-4D97-AF65-F5344CB8AC3E}">
        <p14:creationId xmlns:p14="http://schemas.microsoft.com/office/powerpoint/2010/main" val="4074959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25265274-CD93-41B4-9D9B-30FB678052DC}" type="slidenum">
              <a:rPr lang="en-US"/>
              <a:pPr>
                <a:defRPr/>
              </a:pPr>
              <a:t>‹#›</a:t>
            </a:fld>
            <a:endParaRPr lang="en-US" dirty="0"/>
          </a:p>
        </p:txBody>
      </p:sp>
    </p:spTree>
    <p:extLst>
      <p:ext uri="{BB962C8B-B14F-4D97-AF65-F5344CB8AC3E}">
        <p14:creationId xmlns:p14="http://schemas.microsoft.com/office/powerpoint/2010/main" val="1620823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8399AD9F-69E1-4BB4-B3D8-998FC1D25ABB}" type="slidenum">
              <a:rPr lang="en-US"/>
              <a:pPr>
                <a:defRPr/>
              </a:pPr>
              <a:t>‹#›</a:t>
            </a:fld>
            <a:endParaRPr lang="en-US" dirty="0"/>
          </a:p>
        </p:txBody>
      </p:sp>
    </p:spTree>
    <p:extLst>
      <p:ext uri="{BB962C8B-B14F-4D97-AF65-F5344CB8AC3E}">
        <p14:creationId xmlns:p14="http://schemas.microsoft.com/office/powerpoint/2010/main" val="326764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E3F6C6BE-8A8A-4236-B64D-A1D79FF01A17}" type="slidenum">
              <a:rPr lang="en-US"/>
              <a:pPr>
                <a:defRPr/>
              </a:pPr>
              <a:t>‹#›</a:t>
            </a:fld>
            <a:endParaRPr lang="en-US" dirty="0"/>
          </a:p>
        </p:txBody>
      </p:sp>
    </p:spTree>
    <p:extLst>
      <p:ext uri="{BB962C8B-B14F-4D97-AF65-F5344CB8AC3E}">
        <p14:creationId xmlns:p14="http://schemas.microsoft.com/office/powerpoint/2010/main" val="1829224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5338"/>
            <a:ext cx="2133600" cy="830262"/>
          </a:xfrm>
        </p:spPr>
        <p:txBody>
          <a:bodyPr/>
          <a:lstStyle>
            <a:lvl1pPr fontAlgn="auto">
              <a:spcBef>
                <a:spcPts val="0"/>
              </a:spcBef>
              <a:spcAft>
                <a:spcPts val="0"/>
              </a:spcAft>
              <a:defRPr b="0" dirty="0">
                <a:solidFill>
                  <a:srgbClr val="000000"/>
                </a:solidFill>
              </a:defRPr>
            </a:lvl1pPr>
          </a:lstStyle>
          <a:p>
            <a:pPr>
              <a:defRPr/>
            </a:pPr>
            <a:r>
              <a:rPr lang="en-US" smtClean="0"/>
              <a:t>dgrossman@cityofmillvalley.org dhunt@information-edge.com www.information-edge.com</a:t>
            </a:r>
            <a:endParaRPr lang="en-US"/>
          </a:p>
        </p:txBody>
      </p:sp>
      <p:sp>
        <p:nvSpPr>
          <p:cNvPr id="19" name="Rectangle 17"/>
          <p:cNvSpPr>
            <a:spLocks noGrp="1" noChangeArrowheads="1"/>
          </p:cNvSpPr>
          <p:nvPr>
            <p:ph type="ftr" sz="quarter" idx="11"/>
          </p:nvPr>
        </p:nvSpPr>
        <p:spPr/>
        <p:txBody>
          <a:bodyPr/>
          <a:lstStyle>
            <a:lvl1pPr fontAlgn="auto">
              <a:spcBef>
                <a:spcPts val="0"/>
              </a:spcBef>
              <a:spcAft>
                <a:spcPts val="0"/>
              </a:spcAft>
              <a:defRPr b="0" dirty="0">
                <a:solidFill>
                  <a:srgbClr val="000000"/>
                </a:solidFill>
              </a:defRPr>
            </a:lvl1pPr>
          </a:lstStyle>
          <a:p>
            <a:pPr>
              <a:defRPr/>
            </a:pPr>
            <a:r>
              <a:rPr lang="en-US"/>
              <a:t>© 2011 by Deb Hunt and  David Grossman</a:t>
            </a:r>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7FF71F9E-27B0-4A3A-9A98-8E2F2C8B342A}" type="slidenum">
              <a:rPr lang="en-US"/>
              <a:pPr>
                <a:defRPr/>
              </a:pPr>
              <a:t>‹#›</a:t>
            </a:fld>
            <a:endParaRPr lang="en-US" dirty="0"/>
          </a:p>
        </p:txBody>
      </p:sp>
    </p:spTree>
    <p:extLst>
      <p:ext uri="{BB962C8B-B14F-4D97-AF65-F5344CB8AC3E}">
        <p14:creationId xmlns:p14="http://schemas.microsoft.com/office/powerpoint/2010/main" val="3423222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BCADBFE-7E00-42DD-A55E-E59BD11649CA}"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204267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5EB9C33-0823-4B9B-97A4-62D8735F6C5A}"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242789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09CB318-4EB0-4F0B-95CD-56D378BF3F0A}"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38633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63F1216-DC9D-4D93-85EA-CF523A8B3B27}" type="slidenum">
              <a:rPr lang="en-US"/>
              <a:pPr>
                <a:defRPr/>
              </a:pPr>
              <a:t>‹#›</a:t>
            </a:fld>
            <a:endParaRPr lang="en-US"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701237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D13DDCC-2B38-4A2D-94E7-055EAB246B6B}" type="slidenum">
              <a:rPr lang="en-US"/>
              <a:pPr>
                <a:defRPr/>
              </a:pPr>
              <a:t>‹#›</a:t>
            </a:fld>
            <a:endParaRPr lang="en-US"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8299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D4CD736B-E31E-444E-8D84-413BB496415D}" type="slidenum">
              <a:rPr lang="en-US"/>
              <a:pPr>
                <a:defRPr/>
              </a:pPr>
              <a:t>‹#›</a:t>
            </a:fld>
            <a:endParaRPr lang="en-US" dirty="0"/>
          </a:p>
        </p:txBody>
      </p:sp>
      <p:sp>
        <p:nvSpPr>
          <p:cNvPr id="7"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272396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E9FD163-5B46-4EDD-B296-368C24BC9FFF}" type="slidenum">
              <a:rPr lang="en-US"/>
              <a:pPr>
                <a:defRPr/>
              </a:pPr>
              <a:t>‹#›</a:t>
            </a:fld>
            <a:endParaRPr lang="en-US"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0331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D2D5220-66ED-48D6-BF65-CEAA827F9167}"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973932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5C4F042-3EE6-41FA-8609-B8B6C09A2DFC}"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02048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B566031-126F-4091-958C-FF0D6AF248BD}"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161681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9E4E433-43FF-4323-9660-2FC666B0500E}"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82797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5338"/>
            <a:ext cx="2133600" cy="830262"/>
          </a:xfrm>
        </p:spPr>
        <p:txBody>
          <a:bodyPr/>
          <a:lstStyle>
            <a:lvl1pPr fontAlgn="auto">
              <a:spcBef>
                <a:spcPts val="0"/>
              </a:spcBef>
              <a:spcAft>
                <a:spcPts val="0"/>
              </a:spcAft>
              <a:defRPr b="0" dirty="0">
                <a:solidFill>
                  <a:srgbClr val="000000"/>
                </a:solidFill>
              </a:defRPr>
            </a:lvl1pPr>
          </a:lstStyle>
          <a:p>
            <a:pPr>
              <a:defRPr/>
            </a:pPr>
            <a:r>
              <a:rPr lang="en-US" smtClean="0"/>
              <a:t>dgrossman@cityofmillvalley.org dhunt@information-edge.com www.information-edge.com</a:t>
            </a:r>
            <a:endParaRPr lang="en-US"/>
          </a:p>
        </p:txBody>
      </p:sp>
      <p:sp>
        <p:nvSpPr>
          <p:cNvPr id="19" name="Rectangle 17"/>
          <p:cNvSpPr>
            <a:spLocks noGrp="1" noChangeArrowheads="1"/>
          </p:cNvSpPr>
          <p:nvPr>
            <p:ph type="ftr" sz="quarter" idx="11"/>
          </p:nvPr>
        </p:nvSpPr>
        <p:spPr/>
        <p:txBody>
          <a:bodyPr/>
          <a:lstStyle>
            <a:lvl1pPr fontAlgn="auto">
              <a:spcBef>
                <a:spcPts val="0"/>
              </a:spcBef>
              <a:spcAft>
                <a:spcPts val="0"/>
              </a:spcAft>
              <a:defRPr b="0" dirty="0">
                <a:solidFill>
                  <a:srgbClr val="000000"/>
                </a:solidFill>
              </a:defRPr>
            </a:lvl1pPr>
          </a:lstStyle>
          <a:p>
            <a:pPr>
              <a:defRPr/>
            </a:pPr>
            <a:r>
              <a:rPr lang="en-US"/>
              <a:t>© 2011 by Deb Hunt and  David Grossman</a:t>
            </a:r>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3F4608E4-30EA-4FBF-BB32-5C1F2A19F5FC}" type="slidenum">
              <a:rPr lang="en-US"/>
              <a:pPr>
                <a:defRPr/>
              </a:pPr>
              <a:t>‹#›</a:t>
            </a:fld>
            <a:endParaRPr lang="en-US" dirty="0"/>
          </a:p>
        </p:txBody>
      </p:sp>
    </p:spTree>
    <p:extLst>
      <p:ext uri="{BB962C8B-B14F-4D97-AF65-F5344CB8AC3E}">
        <p14:creationId xmlns:p14="http://schemas.microsoft.com/office/powerpoint/2010/main" val="503713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808A5B1-4A38-46A2-B210-9981FB0055F5}"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862228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9F2F7D4-4DBE-4BB8-A779-C0C37C59541E}"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55049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8453610-4485-4878-AA18-EDF7D9A1B8FA}"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427881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1633E1A-0896-4514-8CA9-22F47DB6FE89}" type="slidenum">
              <a:rPr lang="en-US"/>
              <a:pPr>
                <a:defRPr/>
              </a:pPr>
              <a:t>‹#›</a:t>
            </a:fld>
            <a:endParaRPr lang="en-US"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60174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8"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C2BF5D1F-4365-4E9C-95C4-0E1DFD3B8D5B}" type="slidenum">
              <a:rPr lang="en-US"/>
              <a:pPr>
                <a:defRPr/>
              </a:pPr>
              <a:t>‹#›</a:t>
            </a:fld>
            <a:endParaRPr lang="en-US" dirty="0"/>
          </a:p>
        </p:txBody>
      </p:sp>
      <p:sp>
        <p:nvSpPr>
          <p:cNvPr id="9"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884427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1BE157E-BCCA-4877-831A-CEE7527FF320}" type="slidenum">
              <a:rPr lang="en-US"/>
              <a:pPr>
                <a:defRPr/>
              </a:pPr>
              <a:t>‹#›</a:t>
            </a:fld>
            <a:endParaRPr lang="en-US"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747727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9806005-43E0-407A-AEE4-8FC9BED321B8}" type="slidenum">
              <a:rPr lang="en-US"/>
              <a:pPr>
                <a:defRPr/>
              </a:pPr>
              <a:t>‹#›</a:t>
            </a:fld>
            <a:endParaRPr lang="en-US"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096768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56EECB7-E07A-41A0-98FC-FB853E816F0E}"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34947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CC0F2F8-318E-48DA-A8DB-ADA389CC21C7}"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658216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35B0F0A-3B29-42DD-80FB-42ABB9DF2B71}"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802843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8291E40-3AA2-4DC1-A68D-2295CDBBEB72}"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381784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5338"/>
            <a:ext cx="2133600" cy="830262"/>
          </a:xfrm>
        </p:spPr>
        <p:txBody>
          <a:bodyPr/>
          <a:lstStyle>
            <a:lvl1pPr fontAlgn="auto">
              <a:spcBef>
                <a:spcPts val="0"/>
              </a:spcBef>
              <a:spcAft>
                <a:spcPts val="0"/>
              </a:spcAft>
              <a:defRPr b="0" dirty="0">
                <a:solidFill>
                  <a:srgbClr val="000000"/>
                </a:solidFill>
              </a:defRPr>
            </a:lvl1pPr>
          </a:lstStyle>
          <a:p>
            <a:pPr>
              <a:defRPr/>
            </a:pPr>
            <a:r>
              <a:rPr lang="en-US" smtClean="0"/>
              <a:t>dgrossman@cityofmillvalley.org dhunt@information-edge.com www.information-edge.com</a:t>
            </a:r>
            <a:endParaRPr lang="en-US"/>
          </a:p>
        </p:txBody>
      </p:sp>
      <p:sp>
        <p:nvSpPr>
          <p:cNvPr id="19" name="Rectangle 17"/>
          <p:cNvSpPr>
            <a:spLocks noGrp="1" noChangeArrowheads="1"/>
          </p:cNvSpPr>
          <p:nvPr>
            <p:ph type="ftr" sz="quarter" idx="11"/>
          </p:nvPr>
        </p:nvSpPr>
        <p:spPr/>
        <p:txBody>
          <a:bodyPr/>
          <a:lstStyle>
            <a:lvl1pPr fontAlgn="auto">
              <a:spcBef>
                <a:spcPts val="0"/>
              </a:spcBef>
              <a:spcAft>
                <a:spcPts val="0"/>
              </a:spcAft>
              <a:defRPr b="0" dirty="0">
                <a:solidFill>
                  <a:srgbClr val="000000"/>
                </a:solidFill>
              </a:defRPr>
            </a:lvl1pPr>
          </a:lstStyle>
          <a:p>
            <a:pPr>
              <a:defRPr/>
            </a:pPr>
            <a:r>
              <a:rPr lang="en-US"/>
              <a:t>© 2011 by Deb Hunt and  David Grossman</a:t>
            </a:r>
          </a:p>
        </p:txBody>
      </p:sp>
      <p:sp>
        <p:nvSpPr>
          <p:cNvPr id="20"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EF421D5-1A2A-4B52-A32A-045796D26F4E}" type="slidenum">
              <a:rPr lang="en-US"/>
              <a:pPr>
                <a:defRPr/>
              </a:pPr>
              <a:t>‹#›</a:t>
            </a:fld>
            <a:endParaRPr lang="en-US" dirty="0"/>
          </a:p>
        </p:txBody>
      </p:sp>
    </p:spTree>
    <p:extLst>
      <p:ext uri="{BB962C8B-B14F-4D97-AF65-F5344CB8AC3E}">
        <p14:creationId xmlns:p14="http://schemas.microsoft.com/office/powerpoint/2010/main" val="1372358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a:xfrm>
            <a:off x="6553200" y="6096000"/>
            <a:ext cx="2133600" cy="609600"/>
          </a:xfrm>
        </p:spPr>
        <p:txBody>
          <a:bodyPr/>
          <a:lstStyle>
            <a:lvl1pPr fontAlgn="auto">
              <a:spcBef>
                <a:spcPts val="0"/>
              </a:spcBef>
              <a:spcAft>
                <a:spcPts val="0"/>
              </a:spcAft>
              <a:defRPr/>
            </a:lvl1pPr>
          </a:lstStyle>
          <a:p>
            <a:pPr>
              <a:defRPr/>
            </a:pPr>
            <a:fld id="{0E71A551-8A85-4436-A7DB-1913FA7C87A3}"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9174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678CD12-C34A-4D3F-AAC8-BC317B34200A}"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773891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FCC332A-379F-4BF0-9492-1C6CF8C3715F}"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8604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4" name="Slide Number Placeholder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BB0BAAF1-A3CA-4F3D-ACF8-3A8E3E66AAE3}" type="slidenum">
              <a:rPr lang="en-US"/>
              <a:pPr>
                <a:defRPr/>
              </a:pPr>
              <a:t>‹#›</a:t>
            </a:fld>
            <a:endParaRPr lang="en-US" dirty="0"/>
          </a:p>
        </p:txBody>
      </p:sp>
      <p:sp>
        <p:nvSpPr>
          <p:cNvPr id="5"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310035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403D0BA-4743-47E6-8DDE-A9EFE26EDECE}" type="slidenum">
              <a:rPr lang="en-US"/>
              <a:pPr>
                <a:defRPr/>
              </a:pPr>
              <a:t>‹#›</a:t>
            </a:fld>
            <a:endParaRPr lang="en-US"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413008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499058F-35E5-4B6C-B863-EF4EAC6C55AD}" type="slidenum">
              <a:rPr lang="en-US"/>
              <a:pPr>
                <a:defRPr/>
              </a:pPr>
              <a:t>‹#›</a:t>
            </a:fld>
            <a:endParaRPr lang="en-US"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74203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EC6839C-656B-4E55-963D-98A63A8D4719}" type="slidenum">
              <a:rPr lang="en-US"/>
              <a:pPr>
                <a:defRPr/>
              </a:pPr>
              <a:t>‹#›</a:t>
            </a:fld>
            <a:endParaRPr lang="en-US"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516923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0FD6C43-EAC2-448F-98B6-982DF662E144}"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932566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D058BBF-AC1E-48B6-BFE9-9C88E123DEA1}" type="slidenum">
              <a:rPr lang="en-US"/>
              <a:pPr>
                <a:defRPr/>
              </a:pPr>
              <a:t>‹#›</a:t>
            </a:fld>
            <a:endParaRPr lang="en-US"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4072071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56BC4A5-3B55-47EF-B7C9-04E0222F8807}"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1391916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fontAlgn="auto">
              <a:spcBef>
                <a:spcPts val="0"/>
              </a:spcBef>
              <a:spcAft>
                <a:spcPts val="0"/>
              </a:spcAft>
              <a:defRPr dirty="0"/>
            </a:lvl1pPr>
          </a:lstStyle>
          <a:p>
            <a:pPr>
              <a:defRPr/>
            </a:pPr>
            <a:r>
              <a:rPr lang="en-US"/>
              <a:t>© 2011 by Deb Hunt and  David Grossman</a:t>
            </a:r>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719A3F7-9B96-46A7-B508-BAA6C429B225}" type="slidenum">
              <a:rPr lang="en-US"/>
              <a:pPr>
                <a:defRPr/>
              </a:pPr>
              <a:t>‹#›</a:t>
            </a:fld>
            <a:endParaRPr lang="en-US"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dirty="0"/>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422327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solidFill>
                  <a:schemeClr val="tx1"/>
                </a:solidFill>
              </a:defRPr>
            </a:lvl1pPr>
          </a:lstStyle>
          <a:p>
            <a:pPr>
              <a:defRPr/>
            </a:pPr>
            <a:r>
              <a:rPr lang="en-US" smtClean="0"/>
              <a:t>dgrossman@cityofmillvalley.org dhunt@information-edge.com www.information-edge.com</a:t>
            </a: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solidFill>
                  <a:schemeClr val="tx1"/>
                </a:solidFill>
              </a:defRPr>
            </a:lvl1pPr>
          </a:lstStyle>
          <a:p>
            <a:pPr>
              <a:defRPr/>
            </a:pPr>
            <a:r>
              <a:rPr lang="en-US"/>
              <a:t>© 2011 by Deb Hunt and  David Grossman</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schemeClr val="tx1"/>
                </a:solidFill>
              </a:defRPr>
            </a:lvl1pPr>
          </a:lstStyle>
          <a:p>
            <a:pPr>
              <a:defRPr/>
            </a:pPr>
            <a:fld id="{10FC9B56-9FEA-4F3D-9591-D34AC4E8B7D0}" type="slidenum">
              <a:rPr lang="en-US"/>
              <a:pPr>
                <a:defRPr/>
              </a:pPr>
              <a:t>‹#›</a:t>
            </a:fld>
            <a:endParaRPr lang="en-US" dirty="0"/>
          </a:p>
        </p:txBody>
      </p:sp>
    </p:spTree>
    <p:extLst>
      <p:ext uri="{BB962C8B-B14F-4D97-AF65-F5344CB8AC3E}">
        <p14:creationId xmlns:p14="http://schemas.microsoft.com/office/powerpoint/2010/main" val="16022933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dirty="0">
                <a:solidFill>
                  <a:srgbClr val="000000"/>
                </a:solidFill>
              </a:defRPr>
            </a:lvl1pPr>
          </a:lstStyle>
          <a:p>
            <a:pPr>
              <a:defRPr/>
            </a:pPr>
            <a:r>
              <a:rPr lang="en-US" smtClean="0"/>
              <a:t>dgrossman@cityofmillvalley.org dhunt@information-edge.com www.information-edge.com</a:t>
            </a:r>
            <a:endParaRPr lang="en-US"/>
          </a:p>
        </p:txBody>
      </p:sp>
      <p:sp>
        <p:nvSpPr>
          <p:cNvPr id="5" name="Slide Number Placeholder 7"/>
          <p:cNvSpPr>
            <a:spLocks noGrp="1"/>
          </p:cNvSpPr>
          <p:nvPr>
            <p:ph type="sldNum" sz="quarter" idx="11"/>
          </p:nvPr>
        </p:nvSpPr>
        <p:spPr/>
        <p:txBody>
          <a:bodyPr/>
          <a:lstStyle>
            <a:lvl1pPr>
              <a:defRPr>
                <a:solidFill>
                  <a:srgbClr val="000000"/>
                </a:solidFill>
              </a:defRPr>
            </a:lvl1pPr>
          </a:lstStyle>
          <a:p>
            <a:pPr>
              <a:defRPr/>
            </a:pPr>
            <a:fld id="{A4C2AD9A-E37B-4409-8913-A741D0A4B662}" type="slidenum">
              <a:rPr lang="en-US"/>
              <a:pPr>
                <a:defRPr/>
              </a:pPr>
              <a:t>‹#›</a:t>
            </a:fld>
            <a:endParaRPr lang="en-US" dirty="0"/>
          </a:p>
        </p:txBody>
      </p:sp>
      <p:sp>
        <p:nvSpPr>
          <p:cNvPr id="6" name="Footer Placeholder 8"/>
          <p:cNvSpPr>
            <a:spLocks noGrp="1"/>
          </p:cNvSpPr>
          <p:nvPr>
            <p:ph type="ftr" sz="quarter" idx="12"/>
          </p:nvPr>
        </p:nvSpPr>
        <p:spPr/>
        <p:txBody>
          <a:bodyPr/>
          <a:lstStyle>
            <a:lvl1pPr>
              <a:defRPr dirty="0">
                <a:solidFill>
                  <a:srgbClr val="000000"/>
                </a:solidFill>
              </a:defRPr>
            </a:lvl1pPr>
          </a:lstStyle>
          <a:p>
            <a:pPr>
              <a:defRPr/>
            </a:pPr>
            <a:r>
              <a:rPr lang="en-US"/>
              <a:t>© 2011 by Deb Hunt and  David Grossman</a:t>
            </a:r>
          </a:p>
        </p:txBody>
      </p:sp>
    </p:spTree>
    <p:extLst>
      <p:ext uri="{BB962C8B-B14F-4D97-AF65-F5344CB8AC3E}">
        <p14:creationId xmlns:p14="http://schemas.microsoft.com/office/powerpoint/2010/main" val="1637544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1F0C82AF-4DE3-478F-83B6-61A95493DCDE}" type="slidenum">
              <a:rPr lang="en-US"/>
              <a:pPr>
                <a:defRPr/>
              </a:pPr>
              <a:t>‹#›</a:t>
            </a:fld>
            <a:endParaRPr lang="en-US" dirty="0"/>
          </a:p>
        </p:txBody>
      </p:sp>
    </p:spTree>
    <p:extLst>
      <p:ext uri="{BB962C8B-B14F-4D97-AF65-F5344CB8AC3E}">
        <p14:creationId xmlns:p14="http://schemas.microsoft.com/office/powerpoint/2010/main" val="147448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B589CFBE-03CD-4D49-8927-9708A34F25C2}" type="slidenum">
              <a:rPr lang="en-US"/>
              <a:pPr>
                <a:defRPr/>
              </a:pPr>
              <a:t>‹#›</a:t>
            </a:fld>
            <a:endParaRPr lang="en-US" dirty="0"/>
          </a:p>
        </p:txBody>
      </p:sp>
      <p:sp>
        <p:nvSpPr>
          <p:cNvPr id="4"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2625517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8" name="Footer Placeholder 4"/>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9" name="Slide Number Placeholder 5"/>
          <p:cNvSpPr>
            <a:spLocks noGrp="1"/>
          </p:cNvSpPr>
          <p:nvPr>
            <p:ph type="sldNum" sz="quarter" idx="12"/>
          </p:nvPr>
        </p:nvSpPr>
        <p:spPr/>
        <p:txBody>
          <a:bodyPr/>
          <a:lstStyle>
            <a:lvl1pPr>
              <a:defRPr>
                <a:solidFill>
                  <a:srgbClr val="000000"/>
                </a:solidFill>
              </a:defRPr>
            </a:lvl1pPr>
          </a:lstStyle>
          <a:p>
            <a:pPr>
              <a:defRPr/>
            </a:pPr>
            <a:fld id="{3B375429-045D-4997-9950-5FB16EDCB6B0}" type="slidenum">
              <a:rPr lang="en-US"/>
              <a:pPr>
                <a:defRPr/>
              </a:pPr>
              <a:t>‹#›</a:t>
            </a:fld>
            <a:endParaRPr lang="en-US" dirty="0"/>
          </a:p>
        </p:txBody>
      </p:sp>
    </p:spTree>
    <p:extLst>
      <p:ext uri="{BB962C8B-B14F-4D97-AF65-F5344CB8AC3E}">
        <p14:creationId xmlns:p14="http://schemas.microsoft.com/office/powerpoint/2010/main" val="21448552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6" name="Footer Placeholder 5"/>
          <p:cNvSpPr>
            <a:spLocks noGrp="1"/>
          </p:cNvSpPr>
          <p:nvPr>
            <p:ph type="ftr" sz="quarter" idx="15"/>
          </p:nvPr>
        </p:nvSpPr>
        <p:spPr/>
        <p:txBody>
          <a:bodyPr/>
          <a:lstStyle>
            <a:lvl1pPr>
              <a:defRPr dirty="0">
                <a:solidFill>
                  <a:srgbClr val="666699"/>
                </a:solidFill>
              </a:defRPr>
            </a:lvl1pPr>
          </a:lstStyle>
          <a:p>
            <a:pPr>
              <a:defRPr/>
            </a:pPr>
            <a:r>
              <a:rPr lang="en-US"/>
              <a:t>© 2011 by Deb Hunt and  David Grossman</a:t>
            </a:r>
          </a:p>
        </p:txBody>
      </p:sp>
      <p:sp>
        <p:nvSpPr>
          <p:cNvPr id="7" name="Slide Number Placeholder 6"/>
          <p:cNvSpPr>
            <a:spLocks noGrp="1"/>
          </p:cNvSpPr>
          <p:nvPr>
            <p:ph type="sldNum" sz="quarter" idx="16"/>
          </p:nvPr>
        </p:nvSpPr>
        <p:spPr/>
        <p:txBody>
          <a:bodyPr/>
          <a:lstStyle>
            <a:lvl1pPr>
              <a:defRPr>
                <a:solidFill>
                  <a:srgbClr val="000000"/>
                </a:solidFill>
              </a:defRPr>
            </a:lvl1pPr>
          </a:lstStyle>
          <a:p>
            <a:pPr>
              <a:defRPr/>
            </a:pPr>
            <a:fld id="{4958B8CF-4E28-46C4-9718-287225A521E3}" type="slidenum">
              <a:rPr lang="en-US"/>
              <a:pPr>
                <a:defRPr/>
              </a:pPr>
              <a:t>‹#›</a:t>
            </a:fld>
            <a:endParaRPr lang="en-US" dirty="0"/>
          </a:p>
        </p:txBody>
      </p:sp>
    </p:spTree>
    <p:extLst>
      <p:ext uri="{BB962C8B-B14F-4D97-AF65-F5344CB8AC3E}">
        <p14:creationId xmlns:p14="http://schemas.microsoft.com/office/powerpoint/2010/main" val="3717917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8" name="Footer Placeholder 7"/>
          <p:cNvSpPr>
            <a:spLocks noGrp="1"/>
          </p:cNvSpPr>
          <p:nvPr>
            <p:ph type="ftr" sz="quarter" idx="16"/>
          </p:nvPr>
        </p:nvSpPr>
        <p:spPr/>
        <p:txBody>
          <a:bodyPr/>
          <a:lstStyle>
            <a:lvl1pPr>
              <a:defRPr dirty="0">
                <a:solidFill>
                  <a:srgbClr val="666699"/>
                </a:solidFill>
              </a:defRPr>
            </a:lvl1pPr>
          </a:lstStyle>
          <a:p>
            <a:pPr>
              <a:defRPr/>
            </a:pPr>
            <a:r>
              <a:rPr lang="en-US"/>
              <a:t>© 2011 by Deb Hunt and  David Grossman</a:t>
            </a:r>
          </a:p>
        </p:txBody>
      </p:sp>
      <p:sp>
        <p:nvSpPr>
          <p:cNvPr id="9" name="Slide Number Placeholder 8"/>
          <p:cNvSpPr>
            <a:spLocks noGrp="1"/>
          </p:cNvSpPr>
          <p:nvPr>
            <p:ph type="sldNum" sz="quarter" idx="17"/>
          </p:nvPr>
        </p:nvSpPr>
        <p:spPr/>
        <p:txBody>
          <a:bodyPr/>
          <a:lstStyle>
            <a:lvl1pPr>
              <a:defRPr>
                <a:solidFill>
                  <a:srgbClr val="000000"/>
                </a:solidFill>
              </a:defRPr>
            </a:lvl1pPr>
          </a:lstStyle>
          <a:p>
            <a:pPr>
              <a:defRPr/>
            </a:pPr>
            <a:fld id="{67602B97-8985-4B94-AB2C-4B1826072A33}" type="slidenum">
              <a:rPr lang="en-US"/>
              <a:pPr>
                <a:defRPr/>
              </a:pPr>
              <a:t>‹#›</a:t>
            </a:fld>
            <a:endParaRPr lang="en-US" dirty="0"/>
          </a:p>
        </p:txBody>
      </p:sp>
    </p:spTree>
    <p:extLst>
      <p:ext uri="{BB962C8B-B14F-4D97-AF65-F5344CB8AC3E}">
        <p14:creationId xmlns:p14="http://schemas.microsoft.com/office/powerpoint/2010/main" val="2933594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4" name="Footer Placeholder 3"/>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21F7AF50-DE8A-4B82-B46E-E276E33EB74F}" type="slidenum">
              <a:rPr lang="en-US"/>
              <a:pPr>
                <a:defRPr/>
              </a:pPr>
              <a:t>‹#›</a:t>
            </a:fld>
            <a:endParaRPr lang="en-US" dirty="0"/>
          </a:p>
        </p:txBody>
      </p:sp>
    </p:spTree>
    <p:extLst>
      <p:ext uri="{BB962C8B-B14F-4D97-AF65-F5344CB8AC3E}">
        <p14:creationId xmlns:p14="http://schemas.microsoft.com/office/powerpoint/2010/main" val="317750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3" name="Footer Placeholder 2"/>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4" name="Slide Number Placeholder 3"/>
          <p:cNvSpPr>
            <a:spLocks noGrp="1"/>
          </p:cNvSpPr>
          <p:nvPr>
            <p:ph type="sldNum" sz="quarter" idx="12"/>
          </p:nvPr>
        </p:nvSpPr>
        <p:spPr/>
        <p:txBody>
          <a:bodyPr/>
          <a:lstStyle>
            <a:lvl1pPr>
              <a:defRPr>
                <a:solidFill>
                  <a:srgbClr val="000000"/>
                </a:solidFill>
              </a:defRPr>
            </a:lvl1pPr>
          </a:lstStyle>
          <a:p>
            <a:pPr>
              <a:defRPr/>
            </a:pPr>
            <a:fld id="{C763874D-7A9B-467C-A321-F103FAAAC5EB}" type="slidenum">
              <a:rPr lang="en-US"/>
              <a:pPr>
                <a:defRPr/>
              </a:pPr>
              <a:t>‹#›</a:t>
            </a:fld>
            <a:endParaRPr lang="en-US" dirty="0"/>
          </a:p>
        </p:txBody>
      </p:sp>
    </p:spTree>
    <p:extLst>
      <p:ext uri="{BB962C8B-B14F-4D97-AF65-F5344CB8AC3E}">
        <p14:creationId xmlns:p14="http://schemas.microsoft.com/office/powerpoint/2010/main" val="685044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6" name="Footer Placeholder 5"/>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A74E461E-0DC2-4598-BD3F-77E9B9EE39D8}" type="slidenum">
              <a:rPr lang="en-US"/>
              <a:pPr>
                <a:defRPr/>
              </a:pPr>
              <a:t>‹#›</a:t>
            </a:fld>
            <a:endParaRPr lang="en-US" dirty="0"/>
          </a:p>
        </p:txBody>
      </p:sp>
    </p:spTree>
    <p:extLst>
      <p:ext uri="{BB962C8B-B14F-4D97-AF65-F5344CB8AC3E}">
        <p14:creationId xmlns:p14="http://schemas.microsoft.com/office/powerpoint/2010/main" val="320243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6" name="Footer Placeholder 5"/>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E7F90D14-ABF5-4F8A-AAD1-E19D955E8B5A}" type="slidenum">
              <a:rPr lang="en-US"/>
              <a:pPr>
                <a:defRPr/>
              </a:pPr>
              <a:t>‹#›</a:t>
            </a:fld>
            <a:endParaRPr lang="en-US" dirty="0"/>
          </a:p>
        </p:txBody>
      </p:sp>
    </p:spTree>
    <p:extLst>
      <p:ext uri="{BB962C8B-B14F-4D97-AF65-F5344CB8AC3E}">
        <p14:creationId xmlns:p14="http://schemas.microsoft.com/office/powerpoint/2010/main" val="3933673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A2D791B9-C46D-4CF7-897E-0DBC6263E2E1}" type="slidenum">
              <a:rPr lang="en-US"/>
              <a:pPr>
                <a:defRPr/>
              </a:pPr>
              <a:t>‹#›</a:t>
            </a:fld>
            <a:endParaRPr lang="en-US" dirty="0"/>
          </a:p>
        </p:txBody>
      </p:sp>
    </p:spTree>
    <p:extLst>
      <p:ext uri="{BB962C8B-B14F-4D97-AF65-F5344CB8AC3E}">
        <p14:creationId xmlns:p14="http://schemas.microsoft.com/office/powerpoint/2010/main" val="2783180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solidFill>
                  <a:srgbClr val="666699"/>
                </a:solidFill>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dirty="0">
                <a:solidFill>
                  <a:srgbClr val="666699"/>
                </a:solidFill>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B2E6D264-9848-4B81-99D8-DBF3C1DE48C2}" type="slidenum">
              <a:rPr lang="en-US"/>
              <a:pPr>
                <a:defRPr/>
              </a:pPr>
              <a:t>‹#›</a:t>
            </a:fld>
            <a:endParaRPr lang="en-US" dirty="0"/>
          </a:p>
        </p:txBody>
      </p:sp>
    </p:spTree>
    <p:extLst>
      <p:ext uri="{BB962C8B-B14F-4D97-AF65-F5344CB8AC3E}">
        <p14:creationId xmlns:p14="http://schemas.microsoft.com/office/powerpoint/2010/main" val="2005950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144EB0ED-C217-4007-9E47-2C80A3EA1FB4}" type="slidenum">
              <a:rPr lang="en-US"/>
              <a:pPr>
                <a:defRPr/>
              </a:pPr>
              <a:t>‹#›</a:t>
            </a:fld>
            <a:endParaRPr lang="en-US" dirty="0"/>
          </a:p>
        </p:txBody>
      </p:sp>
    </p:spTree>
    <p:extLst>
      <p:ext uri="{BB962C8B-B14F-4D97-AF65-F5344CB8AC3E}">
        <p14:creationId xmlns:p14="http://schemas.microsoft.com/office/powerpoint/2010/main" val="128212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D1F8089A-5613-449F-AE06-3BF87D1D0CAE}" type="slidenum">
              <a:rPr lang="en-US"/>
              <a:pPr>
                <a:defRPr/>
              </a:pPr>
              <a:t>‹#›</a:t>
            </a:fld>
            <a:endParaRPr lang="en-US" dirty="0"/>
          </a:p>
        </p:txBody>
      </p:sp>
      <p:sp>
        <p:nvSpPr>
          <p:cNvPr id="7"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410997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fontAlgn="auto">
              <a:spcBef>
                <a:spcPts val="2000"/>
              </a:spcBef>
              <a:spcAft>
                <a:spcPts val="0"/>
              </a:spcAft>
              <a:buClr>
                <a:schemeClr val="accent1">
                  <a:lumMod val="60000"/>
                  <a:lumOff val="40000"/>
                </a:schemeClr>
              </a:buClr>
              <a:buSzPct val="110000"/>
              <a:buFont typeface="Wingdings 2" pitchFamily="18" charset="2"/>
              <a:buNone/>
              <a:defRPr/>
            </a:pPr>
            <a:endParaRPr sz="3200" dirty="0">
              <a:solidFill>
                <a:schemeClr val="tx1">
                  <a:lumMod val="65000"/>
                  <a:lumOff val="35000"/>
                </a:schemeClr>
              </a:solidFill>
              <a:latin typeface="+mn-lt"/>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dirty="0"/>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dirty="0"/>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05E5199F-B06C-4529-830D-2C1C62C2CD68}" type="slidenum">
              <a:rPr lang="en-US"/>
              <a:pPr>
                <a:defRPr/>
              </a:pPr>
              <a:t>‹#›</a:t>
            </a:fld>
            <a:endParaRPr lang="en-US" dirty="0"/>
          </a:p>
        </p:txBody>
      </p:sp>
    </p:spTree>
    <p:extLst>
      <p:ext uri="{BB962C8B-B14F-4D97-AF65-F5344CB8AC3E}">
        <p14:creationId xmlns:p14="http://schemas.microsoft.com/office/powerpoint/2010/main" val="11376637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63750753-B957-4AAF-B9E6-60D6711C69B9}" type="slidenum">
              <a:rPr lang="en-US"/>
              <a:pPr>
                <a:defRPr/>
              </a:pPr>
              <a:t>‹#›</a:t>
            </a:fld>
            <a:endParaRPr lang="en-US" dirty="0"/>
          </a:p>
        </p:txBody>
      </p:sp>
    </p:spTree>
    <p:extLst>
      <p:ext uri="{BB962C8B-B14F-4D97-AF65-F5344CB8AC3E}">
        <p14:creationId xmlns:p14="http://schemas.microsoft.com/office/powerpoint/2010/main" val="1566466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4"/>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5"/>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6"/>
          </p:nvPr>
        </p:nvSpPr>
        <p:spPr/>
        <p:txBody>
          <a:bodyPr/>
          <a:lstStyle>
            <a:lvl1pPr>
              <a:defRPr/>
            </a:lvl1pPr>
          </a:lstStyle>
          <a:p>
            <a:pPr>
              <a:defRPr/>
            </a:pPr>
            <a:fld id="{3BC11D31-32B6-45FA-BA55-86818ECC08CB}" type="slidenum">
              <a:rPr lang="en-US"/>
              <a:pPr>
                <a:defRPr/>
              </a:pPr>
              <a:t>‹#›</a:t>
            </a:fld>
            <a:endParaRPr lang="en-US" dirty="0"/>
          </a:p>
        </p:txBody>
      </p:sp>
    </p:spTree>
    <p:extLst>
      <p:ext uri="{BB962C8B-B14F-4D97-AF65-F5344CB8AC3E}">
        <p14:creationId xmlns:p14="http://schemas.microsoft.com/office/powerpoint/2010/main" val="500175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498CAEF5-A74B-4236-AF72-150581DC3622}" type="slidenum">
              <a:rPr lang="en-US"/>
              <a:pPr>
                <a:defRPr/>
              </a:pPr>
              <a:t>‹#›</a:t>
            </a:fld>
            <a:endParaRPr lang="en-US" dirty="0"/>
          </a:p>
        </p:txBody>
      </p:sp>
    </p:spTree>
    <p:extLst>
      <p:ext uri="{BB962C8B-B14F-4D97-AF65-F5344CB8AC3E}">
        <p14:creationId xmlns:p14="http://schemas.microsoft.com/office/powerpoint/2010/main" val="1723882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AFAB821F-C5C2-472C-B4E2-D59C6BFCE680}" type="slidenum">
              <a:rPr lang="en-US"/>
              <a:pPr>
                <a:defRPr/>
              </a:pPr>
              <a:t>‹#›</a:t>
            </a:fld>
            <a:endParaRPr lang="en-US" dirty="0"/>
          </a:p>
        </p:txBody>
      </p:sp>
    </p:spTree>
    <p:extLst>
      <p:ext uri="{BB962C8B-B14F-4D97-AF65-F5344CB8AC3E}">
        <p14:creationId xmlns:p14="http://schemas.microsoft.com/office/powerpoint/2010/main" val="6148771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9" name="Slide Number Placeholder 5"/>
          <p:cNvSpPr>
            <a:spLocks noGrp="1"/>
          </p:cNvSpPr>
          <p:nvPr>
            <p:ph type="sldNum" sz="quarter" idx="12"/>
          </p:nvPr>
        </p:nvSpPr>
        <p:spPr/>
        <p:txBody>
          <a:bodyPr/>
          <a:lstStyle>
            <a:lvl1pPr>
              <a:defRPr/>
            </a:lvl1pPr>
          </a:lstStyle>
          <a:p>
            <a:pPr>
              <a:defRPr/>
            </a:pPr>
            <a:fld id="{7896239A-63F1-4D37-9D91-E6556F37E851}" type="slidenum">
              <a:rPr lang="en-US"/>
              <a:pPr>
                <a:defRPr/>
              </a:pPr>
              <a:t>‹#›</a:t>
            </a:fld>
            <a:endParaRPr lang="en-US" dirty="0"/>
          </a:p>
        </p:txBody>
      </p:sp>
    </p:spTree>
    <p:extLst>
      <p:ext uri="{BB962C8B-B14F-4D97-AF65-F5344CB8AC3E}">
        <p14:creationId xmlns:p14="http://schemas.microsoft.com/office/powerpoint/2010/main" val="2303073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5" name="Slide Number Placeholder 5"/>
          <p:cNvSpPr>
            <a:spLocks noGrp="1"/>
          </p:cNvSpPr>
          <p:nvPr>
            <p:ph type="sldNum" sz="quarter" idx="12"/>
          </p:nvPr>
        </p:nvSpPr>
        <p:spPr/>
        <p:txBody>
          <a:bodyPr/>
          <a:lstStyle>
            <a:lvl1pPr>
              <a:defRPr/>
            </a:lvl1pPr>
          </a:lstStyle>
          <a:p>
            <a:pPr>
              <a:defRPr/>
            </a:pPr>
            <a:fld id="{E08319AA-E07E-4094-99A6-28732F34DC62}" type="slidenum">
              <a:rPr lang="en-US"/>
              <a:pPr>
                <a:defRPr/>
              </a:pPr>
              <a:t>‹#›</a:t>
            </a:fld>
            <a:endParaRPr lang="en-US" dirty="0"/>
          </a:p>
        </p:txBody>
      </p:sp>
    </p:spTree>
    <p:extLst>
      <p:ext uri="{BB962C8B-B14F-4D97-AF65-F5344CB8AC3E}">
        <p14:creationId xmlns:p14="http://schemas.microsoft.com/office/powerpoint/2010/main" val="33362480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4" name="Slide Number Placeholder 5"/>
          <p:cNvSpPr>
            <a:spLocks noGrp="1"/>
          </p:cNvSpPr>
          <p:nvPr>
            <p:ph type="sldNum" sz="quarter" idx="12"/>
          </p:nvPr>
        </p:nvSpPr>
        <p:spPr/>
        <p:txBody>
          <a:bodyPr/>
          <a:lstStyle>
            <a:lvl1pPr>
              <a:defRPr/>
            </a:lvl1pPr>
          </a:lstStyle>
          <a:p>
            <a:pPr>
              <a:defRPr/>
            </a:pPr>
            <a:fld id="{D266AE00-9EBA-4AD6-B095-054DDBA15196}" type="slidenum">
              <a:rPr lang="en-US"/>
              <a:pPr>
                <a:defRPr/>
              </a:pPr>
              <a:t>‹#›</a:t>
            </a:fld>
            <a:endParaRPr lang="en-US" dirty="0"/>
          </a:p>
        </p:txBody>
      </p:sp>
    </p:spTree>
    <p:extLst>
      <p:ext uri="{BB962C8B-B14F-4D97-AF65-F5344CB8AC3E}">
        <p14:creationId xmlns:p14="http://schemas.microsoft.com/office/powerpoint/2010/main" val="1786108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FF11F542-DDAD-437E-9FE9-7FCF66CD5BC0}" type="slidenum">
              <a:rPr lang="en-US"/>
              <a:pPr>
                <a:defRPr/>
              </a:pPr>
              <a:t>‹#›</a:t>
            </a:fld>
            <a:endParaRPr lang="en-US" dirty="0"/>
          </a:p>
        </p:txBody>
      </p:sp>
    </p:spTree>
    <p:extLst>
      <p:ext uri="{BB962C8B-B14F-4D97-AF65-F5344CB8AC3E}">
        <p14:creationId xmlns:p14="http://schemas.microsoft.com/office/powerpoint/2010/main" val="6896023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7" name="Slide Number Placeholder 5"/>
          <p:cNvSpPr>
            <a:spLocks noGrp="1"/>
          </p:cNvSpPr>
          <p:nvPr>
            <p:ph type="sldNum" sz="quarter" idx="12"/>
          </p:nvPr>
        </p:nvSpPr>
        <p:spPr/>
        <p:txBody>
          <a:bodyPr/>
          <a:lstStyle>
            <a:lvl1pPr>
              <a:defRPr/>
            </a:lvl1pPr>
          </a:lstStyle>
          <a:p>
            <a:pPr>
              <a:defRPr/>
            </a:pPr>
            <a:fld id="{A068A23E-EABA-42D4-BE38-88CDCF933E9E}" type="slidenum">
              <a:rPr lang="en-US"/>
              <a:pPr>
                <a:defRPr/>
              </a:pPr>
              <a:t>‹#›</a:t>
            </a:fld>
            <a:endParaRPr lang="en-US" dirty="0"/>
          </a:p>
        </p:txBody>
      </p:sp>
    </p:spTree>
    <p:extLst>
      <p:ext uri="{BB962C8B-B14F-4D97-AF65-F5344CB8AC3E}">
        <p14:creationId xmlns:p14="http://schemas.microsoft.com/office/powerpoint/2010/main" val="12493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3638"/>
            <a:ext cx="2895600" cy="46196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a:t>© 2011 by Deb Hunt and  David Grossman</a:t>
            </a:r>
          </a:p>
        </p:txBody>
      </p:sp>
      <p:sp>
        <p:nvSpPr>
          <p:cNvPr id="6" name="Rectangle 3"/>
          <p:cNvSpPr>
            <a:spLocks noGrp="1" noChangeArrowheads="1"/>
          </p:cNvSpPr>
          <p:nvPr>
            <p:ph type="sldNum" sz="quarter" idx="11"/>
          </p:nvPr>
        </p:nvSpPr>
        <p:spPr>
          <a:xfrm>
            <a:off x="6553200" y="6248400"/>
            <a:ext cx="2133600" cy="457200"/>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fld id="{BA203B6C-BB72-4B9B-9830-A4E6DDDC2158}" type="slidenum">
              <a:rPr lang="en-US"/>
              <a:pPr>
                <a:defRPr/>
              </a:pPr>
              <a:t>‹#›</a:t>
            </a:fld>
            <a:endParaRPr lang="en-US" dirty="0"/>
          </a:p>
        </p:txBody>
      </p:sp>
      <p:sp>
        <p:nvSpPr>
          <p:cNvPr id="7" name="Rectangle 16"/>
          <p:cNvSpPr>
            <a:spLocks noGrp="1" noChangeArrowheads="1"/>
          </p:cNvSpPr>
          <p:nvPr>
            <p:ph type="dt" sz="half" idx="12"/>
          </p:nvPr>
        </p:nvSpPr>
        <p:spPr>
          <a:xfrm>
            <a:off x="457200" y="6059488"/>
            <a:ext cx="2667000" cy="646112"/>
          </a:xfrm>
          <a:prstGeom prst="rect">
            <a:avLst/>
          </a:prstGeom>
        </p:spPr>
        <p:txBody>
          <a:bodyPr/>
          <a:lstStyle>
            <a:lvl1pPr fontAlgn="auto">
              <a:spcBef>
                <a:spcPts val="0"/>
              </a:spcBef>
              <a:spcAft>
                <a:spcPts val="0"/>
              </a:spcAft>
              <a:defRPr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spTree>
    <p:extLst>
      <p:ext uri="{BB962C8B-B14F-4D97-AF65-F5344CB8AC3E}">
        <p14:creationId xmlns:p14="http://schemas.microsoft.com/office/powerpoint/2010/main" val="338332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D42A1232-8900-4250-9E66-AB4D0408053B}" type="slidenum">
              <a:rPr lang="en-US"/>
              <a:pPr>
                <a:defRPr/>
              </a:pPr>
              <a:t>‹#›</a:t>
            </a:fld>
            <a:endParaRPr lang="en-US" dirty="0"/>
          </a:p>
        </p:txBody>
      </p:sp>
    </p:spTree>
    <p:extLst>
      <p:ext uri="{BB962C8B-B14F-4D97-AF65-F5344CB8AC3E}">
        <p14:creationId xmlns:p14="http://schemas.microsoft.com/office/powerpoint/2010/main" val="38306898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 2011 by Deb Hunt and  David Grossman</a:t>
            </a:r>
          </a:p>
        </p:txBody>
      </p:sp>
      <p:sp>
        <p:nvSpPr>
          <p:cNvPr id="6" name="Slide Number Placeholder 5"/>
          <p:cNvSpPr>
            <a:spLocks noGrp="1"/>
          </p:cNvSpPr>
          <p:nvPr>
            <p:ph type="sldNum" sz="quarter" idx="12"/>
          </p:nvPr>
        </p:nvSpPr>
        <p:spPr/>
        <p:txBody>
          <a:bodyPr/>
          <a:lstStyle>
            <a:lvl1pPr>
              <a:defRPr/>
            </a:lvl1pPr>
          </a:lstStyle>
          <a:p>
            <a:pPr>
              <a:defRPr/>
            </a:pPr>
            <a:fld id="{20E14F90-B489-47B6-A680-B3A203E0A51C}" type="slidenum">
              <a:rPr lang="en-US"/>
              <a:pPr>
                <a:defRPr/>
              </a:pPr>
              <a:t>‹#›</a:t>
            </a:fld>
            <a:endParaRPr lang="en-US" dirty="0"/>
          </a:p>
        </p:txBody>
      </p:sp>
    </p:spTree>
    <p:extLst>
      <p:ext uri="{BB962C8B-B14F-4D97-AF65-F5344CB8AC3E}">
        <p14:creationId xmlns:p14="http://schemas.microsoft.com/office/powerpoint/2010/main" val="2407395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4"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10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10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3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103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103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103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103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103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103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grpSp>
      <p:sp>
        <p:nvSpPr>
          <p:cNvPr id="102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a:t>© 2011 by Deb Hunt and  David Grossman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9F66C3-DC1D-4095-895D-74A257C4A6A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a:t>© 2011 by Deb Hunt and  David Grossman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799915-3E5E-4C10-A523-6709DCF23A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638"/>
            <a:ext cx="2895600" cy="46196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ctr" eaLnBrk="1" hangingPunct="1">
              <a:defRPr sz="1200" b="1" dirty="0">
                <a:solidFill>
                  <a:srgbClr val="666699"/>
                </a:solidFill>
                <a:latin typeface="+mn-lt"/>
                <a:cs typeface="+mn-cs"/>
              </a:defRPr>
            </a:lvl1pPr>
          </a:lstStyle>
          <a:p>
            <a:pPr>
              <a:defRPr/>
            </a:pPr>
            <a:r>
              <a:rPr lang="en-US"/>
              <a:t>© 2011 by Deb Hunt and  David Grossman</a:t>
            </a: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itchFamily="34" charset="0"/>
                <a:cs typeface="+mn-cs"/>
              </a:defRPr>
            </a:lvl1pPr>
          </a:lstStyle>
          <a:p>
            <a:pPr>
              <a:defRPr/>
            </a:pPr>
            <a:fld id="{23834AF8-10B7-428B-B025-34F8419E2712}" type="slidenum">
              <a:rPr lang="en-US"/>
              <a:pPr>
                <a:defRPr/>
              </a:pPr>
              <a:t>‹#›</a:t>
            </a:fld>
            <a:endParaRPr lang="en-US" dirty="0"/>
          </a:p>
        </p:txBody>
      </p:sp>
      <p:grpSp>
        <p:nvGrpSpPr>
          <p:cNvPr id="4100" name="Group 4"/>
          <p:cNvGrpSpPr>
            <a:grpSpLocks/>
          </p:cNvGrpSpPr>
          <p:nvPr/>
        </p:nvGrpSpPr>
        <p:grpSpPr bwMode="auto">
          <a:xfrm>
            <a:off x="0" y="0"/>
            <a:ext cx="9144000" cy="546100"/>
            <a:chOff x="0" y="0"/>
            <a:chExt cx="5760" cy="344"/>
          </a:xfrm>
        </p:grpSpPr>
        <p:sp>
          <p:nvSpPr>
            <p:cNvPr id="41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41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410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410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410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411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411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411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411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488"/>
            <a:ext cx="2667000" cy="64611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eaLnBrk="1" hangingPunct="1">
              <a:defRPr sz="1200" b="1"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pic>
        <p:nvPicPr>
          <p:cNvPr id="4104" name="Picture 3" descr="Info Edge Logo.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53200" y="6096000"/>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638"/>
            <a:ext cx="2895600" cy="46196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ctr" eaLnBrk="1" hangingPunct="1">
              <a:defRPr sz="1200" b="1" dirty="0">
                <a:solidFill>
                  <a:srgbClr val="666699"/>
                </a:solidFill>
                <a:latin typeface="+mn-lt"/>
                <a:cs typeface="+mn-cs"/>
              </a:defRPr>
            </a:lvl1pPr>
          </a:lstStyle>
          <a:p>
            <a:pPr>
              <a:defRPr/>
            </a:pPr>
            <a:r>
              <a:rPr lang="en-US"/>
              <a:t>© 2011 by Deb Hunt and  David Grossman</a:t>
            </a: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itchFamily="34" charset="0"/>
                <a:cs typeface="+mn-cs"/>
              </a:defRPr>
            </a:lvl1pPr>
          </a:lstStyle>
          <a:p>
            <a:pPr>
              <a:defRPr/>
            </a:pPr>
            <a:fld id="{99EF1BFC-842F-4060-A077-B7E45974BCDC}" type="slidenum">
              <a:rPr lang="en-US"/>
              <a:pPr>
                <a:defRPr/>
              </a:pPr>
              <a:t>‹#›</a:t>
            </a:fld>
            <a:endParaRPr lang="en-US" dirty="0"/>
          </a:p>
        </p:txBody>
      </p:sp>
      <p:grpSp>
        <p:nvGrpSpPr>
          <p:cNvPr id="5124" name="Group 4"/>
          <p:cNvGrpSpPr>
            <a:grpSpLocks/>
          </p:cNvGrpSpPr>
          <p:nvPr/>
        </p:nvGrpSpPr>
        <p:grpSpPr bwMode="auto">
          <a:xfrm>
            <a:off x="0" y="0"/>
            <a:ext cx="9144000" cy="546100"/>
            <a:chOff x="0" y="0"/>
            <a:chExt cx="5760" cy="344"/>
          </a:xfrm>
        </p:grpSpPr>
        <p:sp>
          <p:nvSpPr>
            <p:cNvPr id="51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51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3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513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513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513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513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3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513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grpSp>
      <p:sp>
        <p:nvSpPr>
          <p:cNvPr id="5125"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6"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488"/>
            <a:ext cx="2667000" cy="64611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eaLnBrk="1" hangingPunct="1">
              <a:defRPr sz="1200" b="1"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pic>
        <p:nvPicPr>
          <p:cNvPr id="5128" name="Picture 3" descr="Info Edge Logo.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53200" y="6096000"/>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638"/>
            <a:ext cx="2895600" cy="46196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ctr" eaLnBrk="1" hangingPunct="1">
              <a:defRPr sz="1200" b="1" dirty="0">
                <a:solidFill>
                  <a:srgbClr val="666699"/>
                </a:solidFill>
                <a:latin typeface="+mn-lt"/>
                <a:cs typeface="+mn-cs"/>
              </a:defRPr>
            </a:lvl1pPr>
          </a:lstStyle>
          <a:p>
            <a:pPr>
              <a:defRPr/>
            </a:pPr>
            <a:r>
              <a:rPr lang="en-US"/>
              <a:t>© 2011 by Deb Hunt and  David Grossman</a:t>
            </a: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itchFamily="34" charset="0"/>
                <a:cs typeface="+mn-cs"/>
              </a:defRPr>
            </a:lvl1pPr>
          </a:lstStyle>
          <a:p>
            <a:pPr>
              <a:defRPr/>
            </a:pPr>
            <a:fld id="{F02BFE72-5D01-43D3-A91C-DE626B3A432C}" type="slidenum">
              <a:rPr lang="en-US"/>
              <a:pPr>
                <a:defRPr/>
              </a:pPr>
              <a:t>‹#›</a:t>
            </a:fld>
            <a:endParaRPr lang="en-US" dirty="0"/>
          </a:p>
        </p:txBody>
      </p:sp>
      <p:grpSp>
        <p:nvGrpSpPr>
          <p:cNvPr id="6148" name="Group 4"/>
          <p:cNvGrpSpPr>
            <a:grpSpLocks/>
          </p:cNvGrpSpPr>
          <p:nvPr/>
        </p:nvGrpSpPr>
        <p:grpSpPr bwMode="auto">
          <a:xfrm>
            <a:off x="0" y="0"/>
            <a:ext cx="9144000" cy="546100"/>
            <a:chOff x="0" y="0"/>
            <a:chExt cx="5760" cy="344"/>
          </a:xfrm>
        </p:grpSpPr>
        <p:sp>
          <p:nvSpPr>
            <p:cNvPr id="61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pitchFamily="18" charset="0"/>
              </a:endParaRPr>
            </a:p>
          </p:txBody>
        </p:sp>
        <p:sp>
          <p:nvSpPr>
            <p:cNvPr id="61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5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615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615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615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666699"/>
                </a:solidFill>
              </a:endParaRPr>
            </a:p>
          </p:txBody>
        </p:sp>
        <p:sp>
          <p:nvSpPr>
            <p:cNvPr id="615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6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sp>
          <p:nvSpPr>
            <p:cNvPr id="616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9999CC"/>
                </a:solidFill>
              </a:endParaRPr>
            </a:p>
          </p:txBody>
        </p:sp>
      </p:grpSp>
      <p:sp>
        <p:nvSpPr>
          <p:cNvPr id="614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488"/>
            <a:ext cx="2667000" cy="646112"/>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eaLnBrk="1" hangingPunct="1">
              <a:defRPr sz="1200" b="1" dirty="0">
                <a:solidFill>
                  <a:srgbClr val="666699"/>
                </a:solidFill>
                <a:latin typeface="+mn-lt"/>
                <a:cs typeface="+mn-cs"/>
              </a:defRPr>
            </a:lvl1pPr>
          </a:lstStyle>
          <a:p>
            <a:pPr>
              <a:defRPr/>
            </a:pPr>
            <a:r>
              <a:rPr lang="en-US" smtClean="0"/>
              <a:t>dgrossman@cityofmillvalley.org dhunt@information-edge.com www.information-edge.com</a:t>
            </a:r>
            <a:endParaRPr lang="en-US"/>
          </a:p>
        </p:txBody>
      </p:sp>
      <p:pic>
        <p:nvPicPr>
          <p:cNvPr id="6152" name="Picture 3" descr="Info Edge 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53200" y="6096000"/>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dirty="0">
                <a:solidFill>
                  <a:schemeClr val="tx1">
                    <a:lumMod val="65000"/>
                    <a:lumOff val="35000"/>
                  </a:schemeClr>
                </a:solidFill>
                <a:latin typeface="Century Gothic" pitchFamily="34" charset="0"/>
                <a:cs typeface="+mn-cs"/>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dirty="0">
                <a:solidFill>
                  <a:schemeClr val="tx1">
                    <a:lumMod val="65000"/>
                    <a:lumOff val="35000"/>
                  </a:schemeClr>
                </a:solidFill>
                <a:latin typeface="Century Gothic" pitchFamily="34" charset="0"/>
                <a:cs typeface="+mn-cs"/>
              </a:defRPr>
            </a:lvl1pPr>
          </a:lstStyle>
          <a:p>
            <a:pPr>
              <a:defRPr/>
            </a:pPr>
            <a:r>
              <a:rPr lang="en-US"/>
              <a:t>© 2011 by Deb Hunt and  David Grossman</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5887EE1-91A0-431D-9427-9CAEC7C628AB}"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5130" r:id="rId1"/>
    <p:sldLayoutId id="2147485072"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073" r:id="rId12"/>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solidFill>
                <a:latin typeface="+mn-lt"/>
                <a:cs typeface="+mn-cs"/>
              </a:defRPr>
            </a:lvl1pPr>
          </a:lstStyle>
          <a:p>
            <a:pPr>
              <a:defRPr/>
            </a:pPr>
            <a:r>
              <a:rPr lang="en-US" smtClean="0"/>
              <a:t>dgrossman@cityofmillvalley.org dhunt@information-edge.com www.information-edge.com</a:t>
            </a:r>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bg1"/>
                </a:solidFill>
                <a:latin typeface="+mn-lt"/>
                <a:cs typeface="+mn-cs"/>
              </a:defRPr>
            </a:lvl1pPr>
          </a:lstStyle>
          <a:p>
            <a:pPr>
              <a:defRPr/>
            </a:pPr>
            <a:r>
              <a:rPr lang="en-US"/>
              <a:t>© 2011 by Deb Hunt and  David Grossman</a:t>
            </a: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a:solidFill>
                  <a:schemeClr val="bg1"/>
                </a:solidFill>
                <a:latin typeface="+mn-lt"/>
                <a:cs typeface="+mn-cs"/>
              </a:defRPr>
            </a:lvl1pPr>
          </a:lstStyle>
          <a:p>
            <a:pPr>
              <a:defRPr/>
            </a:pPr>
            <a:fld id="{3409438E-1AF9-4E31-B3B1-9224159732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40"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 id="2147485084" r:id="rId12"/>
  </p:sldLayoutIdLst>
  <p:hf hdr="0" ftr="0" dt="0"/>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0.xml"/><Relationship Id="rId3"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jobsfed.com/" TargetMode="External"/><Relationship Id="rId4" Type="http://schemas.openxmlformats.org/officeDocument/2006/relationships/hyperlink" Target="http://jobsearch.monster.com/" TargetMode="External"/><Relationship Id="rId5" Type="http://schemas.openxmlformats.org/officeDocument/2006/relationships/hyperlink" Target="http://www.net-temps.com/" TargetMode="External"/><Relationship Id="rId6" Type="http://schemas.openxmlformats.org/officeDocument/2006/relationships/hyperlink" Target="http://job-hunt.indeed.com/" TargetMode="External"/><Relationship Id="rId7" Type="http://schemas.openxmlformats.org/officeDocument/2006/relationships/hyperlink" Target="http://www.jobcentral.org/" TargetMode="External"/><Relationship Id="rId8" Type="http://schemas.openxmlformats.org/officeDocument/2006/relationships/hyperlink" Target="http://careers.peopleclick.com/" TargetMode="External"/><Relationship Id="rId1" Type="http://schemas.openxmlformats.org/officeDocument/2006/relationships/slideLayout" Target="../slideLayouts/slideLayout7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7.xml"/><Relationship Id="rId3" Type="http://schemas.openxmlformats.org/officeDocument/2006/relationships/hyperlink" Target="http://bit.ly/edd6C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hyperlink" Target="mailto:dhunt@information-edge.com" TargetMode="External"/><Relationship Id="rId4" Type="http://schemas.openxmlformats.org/officeDocument/2006/relationships/hyperlink" Target="mailto:dgrossman@cityofmillvalley.org" TargetMode="External"/><Relationship Id="rId5" Type="http://schemas.openxmlformats.org/officeDocument/2006/relationships/image" Target="../media/image16.png"/><Relationship Id="rId1" Type="http://schemas.openxmlformats.org/officeDocument/2006/relationships/slideLayout" Target="../slideLayouts/slideLayout6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bit.ly/fN8q0v" TargetMode="External"/><Relationship Id="rId4" Type="http://schemas.openxmlformats.org/officeDocument/2006/relationships/image" Target="../media/image9.wmf"/><Relationship Id="rId1" Type="http://schemas.openxmlformats.org/officeDocument/2006/relationships/slideLayout" Target="../slideLayouts/slideLayout6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9.xml"/><Relationship Id="rId3"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7"/>
          <p:cNvSpPr>
            <a:spLocks noChangeArrowheads="1"/>
          </p:cNvSpPr>
          <p:nvPr/>
        </p:nvSpPr>
        <p:spPr bwMode="auto">
          <a:xfrm>
            <a:off x="838200" y="2292350"/>
            <a:ext cx="73152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spcBef>
                <a:spcPct val="20000"/>
              </a:spcBef>
              <a:buClr>
                <a:srgbClr val="000000"/>
              </a:buClr>
              <a:buSzPct val="95000"/>
            </a:pPr>
            <a:r>
              <a:rPr lang="en-US" sz="2400" dirty="0">
                <a:solidFill>
                  <a:srgbClr val="0D0D0D"/>
                </a:solidFill>
              </a:rPr>
              <a:t>An </a:t>
            </a:r>
            <a:r>
              <a:rPr lang="en-US" sz="2400" dirty="0" err="1">
                <a:solidFill>
                  <a:srgbClr val="0D0D0D"/>
                </a:solidFill>
              </a:rPr>
              <a:t>Infopeople</a:t>
            </a:r>
            <a:r>
              <a:rPr lang="en-US" sz="2400" dirty="0">
                <a:solidFill>
                  <a:srgbClr val="0D0D0D"/>
                </a:solidFill>
              </a:rPr>
              <a:t> Webinar </a:t>
            </a:r>
          </a:p>
          <a:p>
            <a:pPr algn="ctr">
              <a:spcBef>
                <a:spcPct val="20000"/>
              </a:spcBef>
              <a:buClr>
                <a:srgbClr val="000000"/>
              </a:buClr>
              <a:buSzPct val="95000"/>
            </a:pPr>
            <a:r>
              <a:rPr lang="en-US" sz="2400" dirty="0" smtClean="0">
                <a:solidFill>
                  <a:srgbClr val="0D0D0D"/>
                </a:solidFill>
              </a:rPr>
              <a:t>October 10, </a:t>
            </a:r>
            <a:r>
              <a:rPr lang="en-US" sz="2400" dirty="0">
                <a:solidFill>
                  <a:srgbClr val="0D0D0D"/>
                </a:solidFill>
              </a:rPr>
              <a:t>2012</a:t>
            </a:r>
            <a:br>
              <a:rPr lang="en-US" sz="2400" dirty="0">
                <a:solidFill>
                  <a:srgbClr val="0D0D0D"/>
                </a:solidFill>
              </a:rPr>
            </a:br>
            <a:endParaRPr lang="en-US" sz="2400" dirty="0">
              <a:solidFill>
                <a:srgbClr val="0D0D0D"/>
              </a:solidFill>
            </a:endParaRPr>
          </a:p>
          <a:p>
            <a:pPr algn="ctr">
              <a:spcBef>
                <a:spcPct val="20000"/>
              </a:spcBef>
              <a:buClr>
                <a:srgbClr val="000000"/>
              </a:buClr>
              <a:buSzPct val="95000"/>
            </a:pPr>
            <a:r>
              <a:rPr lang="en-US" sz="2400" dirty="0">
                <a:solidFill>
                  <a:srgbClr val="666699"/>
                </a:solidFill>
              </a:rPr>
              <a:t>Deb Hunt, Information Edge </a:t>
            </a:r>
            <a:br>
              <a:rPr lang="en-US" sz="2400" dirty="0">
                <a:solidFill>
                  <a:srgbClr val="666699"/>
                </a:solidFill>
              </a:rPr>
            </a:br>
            <a:r>
              <a:rPr lang="en-US" sz="2400" dirty="0">
                <a:solidFill>
                  <a:srgbClr val="666699"/>
                </a:solidFill>
              </a:rPr>
              <a:t>David Grossman, Mill Valley Public Library</a:t>
            </a:r>
          </a:p>
          <a:p>
            <a:pPr eaLnBrk="0" hangingPunct="0"/>
            <a:endParaRPr lang="en-US" sz="2400" dirty="0">
              <a:solidFill>
                <a:srgbClr val="000000"/>
              </a:solidFill>
            </a:endParaRPr>
          </a:p>
        </p:txBody>
      </p:sp>
      <p:sp>
        <p:nvSpPr>
          <p:cNvPr id="3078" name="Rectangle 6"/>
          <p:cNvSpPr>
            <a:spLocks noChangeArrowheads="1"/>
          </p:cNvSpPr>
          <p:nvPr/>
        </p:nvSpPr>
        <p:spPr bwMode="auto">
          <a:xfrm>
            <a:off x="152400" y="457200"/>
            <a:ext cx="8763000" cy="1846263"/>
          </a:xfrm>
          <a:prstGeom prst="rect">
            <a:avLst/>
          </a:prstGeom>
          <a:noFill/>
          <a:ln>
            <a:noFill/>
          </a:ln>
          <a:effectLst/>
          <a:extLst/>
        </p:spPr>
        <p:txBody>
          <a:bodyPr anchor="ctr">
            <a:spAutoFit/>
          </a:bodyPr>
          <a:lstStyle/>
          <a:p>
            <a:pPr algn="ctr">
              <a:defRPr/>
            </a:pPr>
            <a:r>
              <a:rPr lang="en-US" sz="3800" b="1" dirty="0">
                <a:solidFill>
                  <a:schemeClr val="accent6">
                    <a:lumMod val="75000"/>
                  </a:schemeClr>
                </a:solidFill>
                <a:latin typeface="Arial"/>
                <a:cs typeface="Arial"/>
              </a:rPr>
              <a:t>Telling Your Story: Five Secrets for Successful Career Growth and Advancement</a:t>
            </a:r>
          </a:p>
        </p:txBody>
      </p:sp>
      <p:pic>
        <p:nvPicPr>
          <p:cNvPr id="66565" name="Picture 3" descr="Logo  Mai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800600"/>
            <a:ext cx="54625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Box 8"/>
          <p:cNvSpPr txBox="1">
            <a:spLocks noChangeArrowheads="1"/>
          </p:cNvSpPr>
          <p:nvPr/>
        </p:nvSpPr>
        <p:spPr bwMode="auto">
          <a:xfrm>
            <a:off x="1143000" y="5562600"/>
            <a:ext cx="6934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dirty="0" err="1"/>
              <a:t>Infopeople</a:t>
            </a:r>
            <a:r>
              <a:rPr lang="en-US" sz="1200" dirty="0"/>
              <a:t>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eaLnBrk="1" hangingPunct="1"/>
            <a:endParaRPr lang="en-US" dirty="0">
              <a:latin typeface="Palatino Linotype" pitchFamily="18" charset="0"/>
            </a:endParaRPr>
          </a:p>
        </p:txBody>
      </p:sp>
      <p:sp>
        <p:nvSpPr>
          <p:cNvPr id="7" name="Slide Number Placeholder 6"/>
          <p:cNvSpPr>
            <a:spLocks noGrp="1"/>
          </p:cNvSpPr>
          <p:nvPr>
            <p:ph type="sldNum" sz="quarter" idx="12"/>
          </p:nvPr>
        </p:nvSpPr>
        <p:spPr/>
        <p:txBody>
          <a:bodyPr/>
          <a:lstStyle/>
          <a:p>
            <a:pPr>
              <a:defRPr/>
            </a:pPr>
            <a:fld id="{C763874D-7A9B-467C-A321-F103FAAAC5EB}"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8229600" cy="1066800"/>
          </a:xfrm>
        </p:spPr>
        <p:txBody>
          <a:bodyPr/>
          <a:lstStyle/>
          <a:p>
            <a:r>
              <a:rPr lang="en-US" dirty="0" smtClean="0">
                <a:latin typeface="Arial" pitchFamily="34" charset="0"/>
                <a:cs typeface="Arial" pitchFamily="34" charset="0"/>
              </a:rPr>
              <a:t>Getting to Yes</a:t>
            </a:r>
            <a:endParaRPr lang="en-US" dirty="0">
              <a:latin typeface="Arial" pitchFamily="34" charset="0"/>
              <a:cs typeface="Arial" pitchFamily="34" charset="0"/>
            </a:endParaRPr>
          </a:p>
        </p:txBody>
      </p:sp>
      <p:sp>
        <p:nvSpPr>
          <p:cNvPr id="3" name="Content Placeholder 2"/>
          <p:cNvSpPr>
            <a:spLocks noGrp="1"/>
          </p:cNvSpPr>
          <p:nvPr>
            <p:ph idx="1"/>
          </p:nvPr>
        </p:nvSpPr>
        <p:spPr>
          <a:xfrm>
            <a:off x="228600" y="2971800"/>
            <a:ext cx="8763000" cy="3886200"/>
          </a:xfrm>
        </p:spPr>
        <p:txBody>
          <a:bodyPr/>
          <a:lstStyle/>
          <a:p>
            <a:pPr>
              <a:buNone/>
            </a:pPr>
            <a:r>
              <a:rPr lang="en-US" sz="3200" dirty="0" smtClean="0">
                <a:solidFill>
                  <a:schemeClr val="tx1"/>
                </a:solidFill>
                <a:latin typeface="Arial" pitchFamily="34" charset="0"/>
                <a:cs typeface="Arial" pitchFamily="34" charset="0"/>
              </a:rPr>
              <a:t>With decision makers (employers/clients, etc.) </a:t>
            </a:r>
          </a:p>
          <a:p>
            <a:r>
              <a:rPr lang="en-US" sz="3200" dirty="0" smtClean="0">
                <a:solidFill>
                  <a:schemeClr val="tx1"/>
                </a:solidFill>
                <a:latin typeface="Arial" pitchFamily="34" charset="0"/>
                <a:cs typeface="Arial" pitchFamily="34" charset="0"/>
              </a:rPr>
              <a:t>Demonstrate your value (how you can positively affect the bottom line)</a:t>
            </a:r>
          </a:p>
          <a:p>
            <a:r>
              <a:rPr lang="en-US" sz="3200" dirty="0" smtClean="0">
                <a:solidFill>
                  <a:schemeClr val="tx1"/>
                </a:solidFill>
                <a:latin typeface="Arial" pitchFamily="34" charset="0"/>
                <a:cs typeface="Arial" pitchFamily="34" charset="0"/>
              </a:rPr>
              <a:t>Consistently obtain buy-in</a:t>
            </a:r>
          </a:p>
          <a:p>
            <a:r>
              <a:rPr lang="en-US" sz="3200" dirty="0" smtClean="0">
                <a:solidFill>
                  <a:schemeClr val="tx1"/>
                </a:solidFill>
                <a:latin typeface="Arial" pitchFamily="34" charset="0"/>
                <a:cs typeface="Arial" pitchFamily="34" charset="0"/>
              </a:rPr>
              <a:t>See the world through their eyes (not yours)</a:t>
            </a:r>
          </a:p>
          <a:p>
            <a:r>
              <a:rPr lang="en-US" sz="3200" dirty="0" smtClean="0">
                <a:solidFill>
                  <a:schemeClr val="tx1"/>
                </a:solidFill>
                <a:latin typeface="Arial" pitchFamily="34" charset="0"/>
                <a:cs typeface="Arial" pitchFamily="34" charset="0"/>
              </a:rPr>
              <a:t>Adapt to reality (don’t try to change the world)</a:t>
            </a:r>
          </a:p>
          <a:p>
            <a:endParaRPr lang="en-US" dirty="0"/>
          </a:p>
        </p:txBody>
      </p:sp>
      <p:pic>
        <p:nvPicPr>
          <p:cNvPr id="6" name="Picture 4" descr="C:\Documents and Settings\David\Local Settings\Temporary Internet Files\Content.IE5\616TZVW3\MP900385418[1].jpg"/>
          <p:cNvPicPr>
            <a:picLocks noChangeAspect="1" noChangeArrowheads="1"/>
          </p:cNvPicPr>
          <p:nvPr/>
        </p:nvPicPr>
        <p:blipFill>
          <a:blip r:embed="rId3" cstate="print"/>
          <a:srcRect/>
          <a:stretch>
            <a:fillRect/>
          </a:stretch>
        </p:blipFill>
        <p:spPr bwMode="auto">
          <a:xfrm>
            <a:off x="6019800" y="903514"/>
            <a:ext cx="2682240" cy="1915886"/>
          </a:xfrm>
          <a:prstGeom prst="rect">
            <a:avLst/>
          </a:prstGeom>
          <a:noFill/>
        </p:spPr>
      </p:pic>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10</a:t>
            </a:fld>
            <a:endParaRPr lang="en-US" dirty="0"/>
          </a:p>
        </p:txBody>
      </p:sp>
    </p:spTree>
    <p:extLst>
      <p:ext uri="{BB962C8B-B14F-4D97-AF65-F5344CB8AC3E}">
        <p14:creationId xmlns:p14="http://schemas.microsoft.com/office/powerpoint/2010/main" val="2630873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371600"/>
          </a:xfrm>
        </p:spPr>
        <p:txBody>
          <a:bodyPr/>
          <a:lstStyle/>
          <a:p>
            <a:pPr>
              <a:lnSpc>
                <a:spcPct val="100000"/>
              </a:lnSpc>
            </a:pP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a:latin typeface="Arial" pitchFamily="34" charset="0"/>
                <a:cs typeface="Arial" pitchFamily="34" charset="0"/>
              </a:rPr>
              <a:t/>
            </a:r>
            <a:br>
              <a:rPr lang="en-US" sz="3200" dirty="0">
                <a:latin typeface="Arial" pitchFamily="34" charset="0"/>
                <a:cs typeface="Arial" pitchFamily="34" charset="0"/>
              </a:rPr>
            </a:br>
            <a:r>
              <a:rPr lang="en-US" sz="3500" dirty="0" smtClean="0">
                <a:latin typeface="Arial" pitchFamily="34" charset="0"/>
                <a:cs typeface="Arial" pitchFamily="34" charset="0"/>
              </a:rPr>
              <a:t/>
            </a:r>
            <a:br>
              <a:rPr lang="en-US" sz="3500" dirty="0" smtClean="0">
                <a:latin typeface="Arial" pitchFamily="34" charset="0"/>
                <a:cs typeface="Arial" pitchFamily="34" charset="0"/>
              </a:rPr>
            </a:br>
            <a:r>
              <a:rPr lang="en-US" sz="3500" dirty="0" smtClean="0">
                <a:latin typeface="Arial" pitchFamily="34" charset="0"/>
                <a:cs typeface="Arial" pitchFamily="34" charset="0"/>
              </a:rPr>
              <a:t>Case Study: </a:t>
            </a:r>
            <a:r>
              <a:rPr lang="en-US" sz="3600" dirty="0" smtClean="0">
                <a:latin typeface="Arial" pitchFamily="34" charset="0"/>
                <a:cs typeface="Arial" pitchFamily="34" charset="0"/>
              </a:rPr>
              <a:t>Successful Interactions</a:t>
            </a:r>
            <a:br>
              <a:rPr lang="en-US" sz="3600" dirty="0" smtClean="0">
                <a:latin typeface="Arial" pitchFamily="34" charset="0"/>
                <a:cs typeface="Arial" pitchFamily="34" charset="0"/>
              </a:rPr>
            </a:br>
            <a:r>
              <a:rPr lang="en-US" sz="3600" dirty="0" smtClean="0">
                <a:latin typeface="Arial" pitchFamily="34" charset="0"/>
                <a:cs typeface="Arial" pitchFamily="34" charset="0"/>
              </a:rPr>
              <a:t>Leigh Montgomery’s Talking Points</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304800" y="1447800"/>
          <a:ext cx="8534400" cy="4572000"/>
        </p:xfrm>
        <a:graphic>
          <a:graphicData uri="http://schemas.openxmlformats.org/drawingml/2006/table">
            <a:tbl>
              <a:tblPr firstRow="1" bandRow="1">
                <a:tableStyleId>{21E4AEA4-8DFA-4A89-87EB-49C32662AFE0}</a:tableStyleId>
              </a:tblPr>
              <a:tblGrid>
                <a:gridCol w="2734322"/>
                <a:gridCol w="5800078"/>
              </a:tblGrid>
              <a:tr h="762000">
                <a:tc>
                  <a:txBody>
                    <a:bodyPr/>
                    <a:lstStyle/>
                    <a:p>
                      <a:r>
                        <a:rPr lang="en-US" sz="2200" dirty="0" smtClean="0">
                          <a:latin typeface="Arial" pitchFamily="34" charset="0"/>
                          <a:cs typeface="Arial" pitchFamily="34" charset="0"/>
                        </a:rPr>
                        <a:t>Situation/ Interaction</a:t>
                      </a:r>
                      <a:endParaRPr lang="en-US" sz="2200" dirty="0">
                        <a:latin typeface="Arial" pitchFamily="34" charset="0"/>
                        <a:cs typeface="Arial" pitchFamily="34" charset="0"/>
                      </a:endParaRPr>
                    </a:p>
                  </a:txBody>
                  <a:tcPr/>
                </a:tc>
                <a:tc>
                  <a:txBody>
                    <a:bodyPr/>
                    <a:lstStyle/>
                    <a:p>
                      <a:r>
                        <a:rPr lang="en-US" sz="2200" dirty="0" smtClean="0">
                          <a:latin typeface="Arial" pitchFamily="34" charset="0"/>
                          <a:cs typeface="Arial" pitchFamily="34" charset="0"/>
                        </a:rPr>
                        <a:t>Leigh’s</a:t>
                      </a:r>
                      <a:r>
                        <a:rPr lang="en-US" sz="2200" baseline="0" dirty="0" smtClean="0">
                          <a:latin typeface="Arial" pitchFamily="34" charset="0"/>
                          <a:cs typeface="Arial" pitchFamily="34" charset="0"/>
                        </a:rPr>
                        <a:t> Talking Points</a:t>
                      </a:r>
                      <a:endParaRPr lang="en-US" sz="2200" dirty="0">
                        <a:latin typeface="Arial" pitchFamily="34" charset="0"/>
                        <a:cs typeface="Arial" pitchFamily="34" charset="0"/>
                      </a:endParaRPr>
                    </a:p>
                  </a:txBody>
                  <a:tcPr/>
                </a:tc>
              </a:tr>
              <a:tr h="624840">
                <a:tc>
                  <a:txBody>
                    <a:bodyPr/>
                    <a:lstStyle/>
                    <a:p>
                      <a:r>
                        <a:rPr lang="en-US" sz="2200" dirty="0" smtClean="0">
                          <a:latin typeface="Arial" pitchFamily="34" charset="0"/>
                          <a:cs typeface="Arial" pitchFamily="34" charset="0"/>
                        </a:rPr>
                        <a:t>Leigh’s </a:t>
                      </a:r>
                      <a:r>
                        <a:rPr lang="en-US" sz="2200" baseline="0" dirty="0" smtClean="0">
                          <a:latin typeface="Arial" pitchFamily="34" charset="0"/>
                          <a:cs typeface="Arial" pitchFamily="34" charset="0"/>
                        </a:rPr>
                        <a:t>Story</a:t>
                      </a:r>
                      <a:endParaRPr lang="en-US" sz="2200" dirty="0">
                        <a:latin typeface="Arial" pitchFamily="34" charset="0"/>
                        <a:cs typeface="Arial" pitchFamily="34" charset="0"/>
                      </a:endParaRPr>
                    </a:p>
                  </a:txBody>
                  <a:tcPr/>
                </a:tc>
                <a:tc>
                  <a:txBody>
                    <a:bodyPr/>
                    <a:lstStyle/>
                    <a:p>
                      <a:r>
                        <a:rPr lang="en-US" sz="2200" kern="1200" dirty="0" smtClean="0">
                          <a:solidFill>
                            <a:schemeClr val="dk1"/>
                          </a:solidFill>
                          <a:latin typeface="Arial" pitchFamily="34" charset="0"/>
                          <a:ea typeface="+mn-ea"/>
                          <a:cs typeface="Arial" pitchFamily="34" charset="0"/>
                        </a:rPr>
                        <a:t>I was recruited for a position in the MONITOR’s library after I finished…</a:t>
                      </a:r>
                      <a:endParaRPr lang="en-US" sz="2200" dirty="0">
                        <a:latin typeface="Arial" pitchFamily="34" charset="0"/>
                        <a:cs typeface="Arial" pitchFamily="34" charset="0"/>
                      </a:endParaRPr>
                    </a:p>
                  </a:txBody>
                  <a:tcPr/>
                </a:tc>
              </a:tr>
              <a:tr h="762000">
                <a:tc>
                  <a:txBody>
                    <a:bodyPr/>
                    <a:lstStyle/>
                    <a:p>
                      <a:r>
                        <a:rPr lang="en-US" sz="2200" dirty="0" smtClean="0">
                          <a:latin typeface="Arial" pitchFamily="34" charset="0"/>
                          <a:cs typeface="Arial" pitchFamily="34" charset="0"/>
                        </a:rPr>
                        <a:t>Leigh’s</a:t>
                      </a:r>
                      <a:r>
                        <a:rPr lang="en-US" sz="2200" baseline="0" dirty="0" smtClean="0">
                          <a:latin typeface="Arial" pitchFamily="34" charset="0"/>
                          <a:cs typeface="Arial" pitchFamily="34" charset="0"/>
                        </a:rPr>
                        <a:t> 30 second elevator pitch</a:t>
                      </a:r>
                      <a:endParaRPr lang="en-US" sz="2200" dirty="0">
                        <a:latin typeface="Arial" pitchFamily="34" charset="0"/>
                        <a:cs typeface="Arial" pitchFamily="34" charset="0"/>
                      </a:endParaRPr>
                    </a:p>
                  </a:txBody>
                  <a:tcPr/>
                </a:tc>
                <a:tc>
                  <a:txBody>
                    <a:bodyPr/>
                    <a:lstStyle/>
                    <a:p>
                      <a:r>
                        <a:rPr lang="en-US" sz="2200" kern="1200" dirty="0" smtClean="0">
                          <a:solidFill>
                            <a:schemeClr val="dk1"/>
                          </a:solidFill>
                          <a:latin typeface="Arial" pitchFamily="34" charset="0"/>
                          <a:ea typeface="+mn-ea"/>
                          <a:cs typeface="Arial" pitchFamily="34" charset="0"/>
                        </a:rPr>
                        <a:t>Librarians/Info Pros should have several of elevator pitches, depending on the…</a:t>
                      </a:r>
                      <a:endParaRPr lang="en-US" sz="2200" dirty="0">
                        <a:latin typeface="Arial" pitchFamily="34" charset="0"/>
                        <a:cs typeface="Arial" pitchFamily="34" charset="0"/>
                      </a:endParaRPr>
                    </a:p>
                  </a:txBody>
                  <a:tcPr/>
                </a:tc>
              </a:tr>
              <a:tr h="751840">
                <a:tc>
                  <a:txBody>
                    <a:bodyPr/>
                    <a:lstStyle/>
                    <a:p>
                      <a:r>
                        <a:rPr lang="en-US" sz="2200" dirty="0" smtClean="0">
                          <a:latin typeface="Arial" pitchFamily="34" charset="0"/>
                          <a:cs typeface="Arial" pitchFamily="34" charset="0"/>
                        </a:rPr>
                        <a:t>What</a:t>
                      </a:r>
                      <a:r>
                        <a:rPr lang="en-US" sz="2200" baseline="0" dirty="0" smtClean="0">
                          <a:latin typeface="Arial" pitchFamily="34" charset="0"/>
                          <a:cs typeface="Arial" pitchFamily="34" charset="0"/>
                        </a:rPr>
                        <a:t> Leigh listens for</a:t>
                      </a:r>
                      <a:endParaRPr lang="en-US" sz="2200" dirty="0">
                        <a:latin typeface="Arial" pitchFamily="34" charset="0"/>
                        <a:cs typeface="Arial" pitchFamily="34" charset="0"/>
                      </a:endParaRPr>
                    </a:p>
                  </a:txBody>
                  <a:tcPr/>
                </a:tc>
                <a:tc>
                  <a:txBody>
                    <a:bodyPr/>
                    <a:lstStyle/>
                    <a:p>
                      <a:r>
                        <a:rPr lang="en-US" sz="2200" kern="1200" dirty="0" smtClean="0">
                          <a:solidFill>
                            <a:schemeClr val="dk1"/>
                          </a:solidFill>
                          <a:latin typeface="Arial" pitchFamily="34" charset="0"/>
                          <a:ea typeface="+mn-ea"/>
                          <a:cs typeface="Arial" pitchFamily="34" charset="0"/>
                        </a:rPr>
                        <a:t>This is an interesting and complex question.  As an information professional in a…</a:t>
                      </a:r>
                      <a:endParaRPr lang="en-US" sz="2200" dirty="0">
                        <a:latin typeface="Arial" pitchFamily="34" charset="0"/>
                        <a:cs typeface="Arial" pitchFamily="34" charset="0"/>
                      </a:endParaRPr>
                    </a:p>
                  </a:txBody>
                  <a:tcPr/>
                </a:tc>
              </a:tr>
              <a:tr h="558800">
                <a:tc>
                  <a:txBody>
                    <a:bodyPr/>
                    <a:lstStyle/>
                    <a:p>
                      <a:r>
                        <a:rPr lang="en-US" sz="2200" dirty="0" smtClean="0">
                          <a:latin typeface="Arial" pitchFamily="34" charset="0"/>
                          <a:cs typeface="Arial" pitchFamily="34" charset="0"/>
                        </a:rPr>
                        <a:t>How</a:t>
                      </a:r>
                      <a:r>
                        <a:rPr lang="en-US" sz="2200" baseline="0" dirty="0" smtClean="0">
                          <a:latin typeface="Arial" pitchFamily="34" charset="0"/>
                          <a:cs typeface="Arial" pitchFamily="34" charset="0"/>
                        </a:rPr>
                        <a:t> Leigh gets</a:t>
                      </a:r>
                    </a:p>
                    <a:p>
                      <a:r>
                        <a:rPr lang="en-US" sz="2200" baseline="0" dirty="0" smtClean="0">
                          <a:latin typeface="Arial" pitchFamily="34" charset="0"/>
                          <a:cs typeface="Arial" pitchFamily="34" charset="0"/>
                        </a:rPr>
                        <a:t>buy-in</a:t>
                      </a:r>
                      <a:endParaRPr lang="en-US" sz="2200" dirty="0">
                        <a:latin typeface="Arial" pitchFamily="34" charset="0"/>
                        <a:cs typeface="Arial" pitchFamily="34" charset="0"/>
                      </a:endParaRPr>
                    </a:p>
                  </a:txBody>
                  <a:tcPr/>
                </a:tc>
                <a:tc>
                  <a:txBody>
                    <a:bodyPr/>
                    <a:lstStyle/>
                    <a:p>
                      <a:r>
                        <a:rPr lang="en-US" sz="2200" kern="1200" dirty="0" smtClean="0">
                          <a:solidFill>
                            <a:schemeClr val="dk1"/>
                          </a:solidFill>
                          <a:latin typeface="Arial" pitchFamily="34" charset="0"/>
                          <a:ea typeface="+mn-ea"/>
                          <a:cs typeface="Arial" pitchFamily="34" charset="0"/>
                        </a:rPr>
                        <a:t>I set quarterly goals and I'm asked to suggest three to five goals to accomplish…</a:t>
                      </a:r>
                      <a:endParaRPr lang="en-US" sz="2200" dirty="0">
                        <a:latin typeface="Arial" pitchFamily="34" charset="0"/>
                        <a:cs typeface="Arial" pitchFamily="34" charset="0"/>
                      </a:endParaRPr>
                    </a:p>
                  </a:txBody>
                  <a:tcPr/>
                </a:tc>
              </a:tr>
              <a:tr h="762000">
                <a:tc>
                  <a:txBody>
                    <a:bodyPr/>
                    <a:lstStyle/>
                    <a:p>
                      <a:r>
                        <a:rPr lang="en-US" sz="2200" dirty="0" smtClean="0">
                          <a:latin typeface="Arial" pitchFamily="34" charset="0"/>
                          <a:cs typeface="Arial" pitchFamily="34" charset="0"/>
                        </a:rPr>
                        <a:t>How</a:t>
                      </a:r>
                      <a:r>
                        <a:rPr lang="en-US" sz="2200" baseline="0" dirty="0" smtClean="0">
                          <a:latin typeface="Arial" pitchFamily="34" charset="0"/>
                          <a:cs typeface="Arial" pitchFamily="34" charset="0"/>
                        </a:rPr>
                        <a:t> Leigh gets to “Yes”</a:t>
                      </a:r>
                      <a:endParaRPr lang="en-US" sz="2200" dirty="0">
                        <a:latin typeface="Arial" pitchFamily="34" charset="0"/>
                        <a:cs typeface="Arial" pitchFamily="34" charset="0"/>
                      </a:endParaRPr>
                    </a:p>
                  </a:txBody>
                  <a:tcPr/>
                </a:tc>
                <a:tc>
                  <a:txBody>
                    <a:bodyPr/>
                    <a:lstStyle/>
                    <a:p>
                      <a:r>
                        <a:rPr lang="en-US" sz="2200" kern="1200" dirty="0" smtClean="0">
                          <a:solidFill>
                            <a:schemeClr val="dk1"/>
                          </a:solidFill>
                          <a:latin typeface="Arial" pitchFamily="34" charset="0"/>
                          <a:ea typeface="+mn-ea"/>
                          <a:cs typeface="Arial" pitchFamily="34" charset="0"/>
                        </a:rPr>
                        <a:t>“Yes" these days is more like: not "No."  I do get this with most things and not others…</a:t>
                      </a:r>
                      <a:endParaRPr lang="en-US" sz="2200" dirty="0">
                        <a:latin typeface="Arial" pitchFamily="34" charset="0"/>
                        <a:cs typeface="Arial" pitchFamily="34" charset="0"/>
                      </a:endParaRPr>
                    </a:p>
                  </a:txBody>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11</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3600" dirty="0" smtClean="0">
                <a:latin typeface="Arial" pitchFamily="34" charset="0"/>
                <a:cs typeface="Arial" pitchFamily="34" charset="0"/>
              </a:rPr>
              <a:t>Leigh Montgomery’s Story</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457200" y="1219200"/>
          <a:ext cx="8305800" cy="4963160"/>
        </p:xfrm>
        <a:graphic>
          <a:graphicData uri="http://schemas.openxmlformats.org/drawingml/2006/table">
            <a:tbl>
              <a:tblPr firstRow="1" bandRow="1">
                <a:tableStyleId>{21E4AEA4-8DFA-4A89-87EB-49C32662AFE0}</a:tableStyleId>
              </a:tblPr>
              <a:tblGrid>
                <a:gridCol w="8305800"/>
              </a:tblGrid>
              <a:tr h="685800">
                <a:tc>
                  <a:txBody>
                    <a:bodyPr/>
                    <a:lstStyle/>
                    <a:p>
                      <a:r>
                        <a:rPr lang="en-US" sz="2200" dirty="0" smtClean="0">
                          <a:latin typeface="Arial" pitchFamily="34" charset="0"/>
                          <a:cs typeface="Arial" pitchFamily="34" charset="0"/>
                        </a:rPr>
                        <a:t>Overview:</a:t>
                      </a:r>
                      <a:endParaRPr lang="en-US" sz="2200" dirty="0">
                        <a:latin typeface="Arial" pitchFamily="34" charset="0"/>
                        <a:cs typeface="Arial" pitchFamily="34" charset="0"/>
                      </a:endParaRPr>
                    </a:p>
                  </a:txBody>
                  <a:tcPr>
                    <a:solidFill>
                      <a:srgbClr val="800000"/>
                    </a:solidFill>
                  </a:tcPr>
                </a:tc>
              </a:tr>
              <a:tr h="685800">
                <a:tc>
                  <a:txBody>
                    <a:bodyPr/>
                    <a:lstStyle/>
                    <a:p>
                      <a:r>
                        <a:rPr lang="en-US" sz="2200" b="1" dirty="0" smtClean="0">
                          <a:latin typeface="Arial" pitchFamily="34" charset="0"/>
                          <a:cs typeface="Arial" pitchFamily="34" charset="0"/>
                        </a:rPr>
                        <a:t>Summarizes where Leigh has been in her career</a:t>
                      </a:r>
                      <a:endParaRPr lang="en-US" sz="2200" b="1" dirty="0">
                        <a:latin typeface="Arial" pitchFamily="34" charset="0"/>
                        <a:cs typeface="Arial" pitchFamily="34" charset="0"/>
                      </a:endParaRPr>
                    </a:p>
                  </a:txBody>
                  <a:tcPr>
                    <a:solidFill>
                      <a:schemeClr val="accent3">
                        <a:lumMod val="60000"/>
                        <a:lumOff val="40000"/>
                      </a:schemeClr>
                    </a:solidFill>
                  </a:tcPr>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Enumerates</a:t>
                      </a:r>
                      <a:r>
                        <a:rPr lang="en-US" sz="2200" b="1" baseline="0" dirty="0" smtClean="0">
                          <a:solidFill>
                            <a:schemeClr val="bg1"/>
                          </a:solidFill>
                          <a:latin typeface="Arial" pitchFamily="34" charset="0"/>
                          <a:cs typeface="Arial" pitchFamily="34" charset="0"/>
                        </a:rPr>
                        <a:t> what jobs/tasks Leigh has performed</a:t>
                      </a:r>
                      <a:endParaRPr lang="en-US" sz="2200" b="1" dirty="0">
                        <a:solidFill>
                          <a:schemeClr val="bg1"/>
                        </a:solidFill>
                        <a:latin typeface="Arial" pitchFamily="34" charset="0"/>
                        <a:cs typeface="Arial" pitchFamily="34" charset="0"/>
                      </a:endParaRPr>
                    </a:p>
                  </a:txBody>
                  <a:tcPr>
                    <a:solidFill>
                      <a:srgbClr val="800000"/>
                    </a:solidFill>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Emphasizes</a:t>
                      </a:r>
                      <a:r>
                        <a:rPr lang="en-US" sz="2200" b="1" kern="1200" baseline="0" dirty="0" smtClean="0">
                          <a:solidFill>
                            <a:schemeClr val="tx1"/>
                          </a:solidFill>
                          <a:latin typeface="Arial" pitchFamily="34" charset="0"/>
                          <a:ea typeface="+mn-ea"/>
                          <a:cs typeface="Arial" pitchFamily="34" charset="0"/>
                        </a:rPr>
                        <a:t> Leigh’s skills</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695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Highlights</a:t>
                      </a:r>
                      <a:r>
                        <a:rPr lang="en-US" sz="2200" b="1" kern="1200" baseline="0" dirty="0" smtClean="0">
                          <a:solidFill>
                            <a:schemeClr val="bg1"/>
                          </a:solidFill>
                          <a:latin typeface="Arial" pitchFamily="34" charset="0"/>
                          <a:ea typeface="+mn-ea"/>
                          <a:cs typeface="Arial" pitchFamily="34" charset="0"/>
                        </a:rPr>
                        <a:t> Leigh’s accomplishments</a:t>
                      </a:r>
                      <a:endParaRPr lang="en-US" sz="2200" dirty="0">
                        <a:solidFill>
                          <a:schemeClr val="bg1"/>
                        </a:solidFill>
                        <a:latin typeface="Arial" pitchFamily="34" charset="0"/>
                        <a:cs typeface="Arial" pitchFamily="34" charset="0"/>
                      </a:endParaRPr>
                    </a:p>
                  </a:txBody>
                  <a:tcPr>
                    <a:solidFill>
                      <a:srgbClr val="800000"/>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Details</a:t>
                      </a:r>
                      <a:r>
                        <a:rPr lang="en-US" sz="2200" b="1" kern="1200" baseline="0" dirty="0" smtClean="0">
                          <a:solidFill>
                            <a:schemeClr val="tx1"/>
                          </a:solidFill>
                          <a:latin typeface="Arial" pitchFamily="34" charset="0"/>
                          <a:ea typeface="+mn-ea"/>
                          <a:cs typeface="Arial" pitchFamily="34" charset="0"/>
                        </a:rPr>
                        <a:t> what value L</a:t>
                      </a:r>
                      <a:r>
                        <a:rPr lang="en-US" sz="2200" b="1" kern="1200" dirty="0" smtClean="0">
                          <a:solidFill>
                            <a:schemeClr val="tx1"/>
                          </a:solidFill>
                          <a:latin typeface="Arial" pitchFamily="34" charset="0"/>
                          <a:ea typeface="+mn-ea"/>
                          <a:cs typeface="Arial" pitchFamily="34" charset="0"/>
                        </a:rPr>
                        <a:t>eigh</a:t>
                      </a:r>
                      <a:r>
                        <a:rPr lang="en-US" sz="2200" b="1" kern="1200" baseline="0" dirty="0" smtClean="0">
                          <a:solidFill>
                            <a:schemeClr val="tx1"/>
                          </a:solidFill>
                          <a:latin typeface="Arial" pitchFamily="34" charset="0"/>
                          <a:ea typeface="+mn-ea"/>
                          <a:cs typeface="Arial" pitchFamily="34" charset="0"/>
                        </a:rPr>
                        <a:t> can offer any organization</a:t>
                      </a:r>
                      <a:endParaRPr lang="en-US" sz="2200" dirty="0">
                        <a:latin typeface="Arial" pitchFamily="34" charset="0"/>
                        <a:cs typeface="Arial" pitchFamily="34" charset="0"/>
                      </a:endParaRPr>
                    </a:p>
                  </a:txBody>
                  <a:tcPr>
                    <a:solidFill>
                      <a:schemeClr val="accent3">
                        <a:lumMod val="60000"/>
                        <a:lumOff val="40000"/>
                      </a:schemeClr>
                    </a:solidFill>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Provides a good idea of what Leigh</a:t>
                      </a:r>
                      <a:r>
                        <a:rPr lang="en-US" sz="2200" b="1" kern="1200" baseline="0" dirty="0" smtClean="0">
                          <a:solidFill>
                            <a:schemeClr val="bg1"/>
                          </a:solidFill>
                          <a:latin typeface="Arial" pitchFamily="34" charset="0"/>
                          <a:ea typeface="+mn-ea"/>
                          <a:cs typeface="Arial" pitchFamily="34" charset="0"/>
                        </a:rPr>
                        <a:t> brings to any situation</a:t>
                      </a:r>
                      <a:endParaRPr lang="en-US" sz="2200" dirty="0">
                        <a:solidFill>
                          <a:schemeClr val="bg1"/>
                        </a:solidFill>
                        <a:latin typeface="Arial" pitchFamily="34" charset="0"/>
                        <a:cs typeface="Arial" pitchFamily="34" charset="0"/>
                      </a:endParaRPr>
                    </a:p>
                  </a:txBody>
                  <a:tcPr>
                    <a:solidFill>
                      <a:srgbClr val="800000"/>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12</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3600" dirty="0" smtClean="0">
                <a:latin typeface="Arial" pitchFamily="34" charset="0"/>
                <a:cs typeface="Arial" pitchFamily="34" charset="0"/>
              </a:rPr>
              <a:t>Leigh Montgomery’s Story</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457200" y="1219200"/>
          <a:ext cx="8305800" cy="4963160"/>
        </p:xfrm>
        <a:graphic>
          <a:graphicData uri="http://schemas.openxmlformats.org/drawingml/2006/table">
            <a:tbl>
              <a:tblPr firstRow="1" bandRow="1">
                <a:tableStyleId>{21E4AEA4-8DFA-4A89-87EB-49C32662AFE0}</a:tableStyleId>
              </a:tblPr>
              <a:tblGrid>
                <a:gridCol w="8305800"/>
              </a:tblGrid>
              <a:tr h="685800">
                <a:tc>
                  <a:txBody>
                    <a:bodyPr/>
                    <a:lstStyle/>
                    <a:p>
                      <a:r>
                        <a:rPr lang="en-US" sz="2200" dirty="0" smtClean="0">
                          <a:latin typeface="Arial" pitchFamily="34" charset="0"/>
                          <a:cs typeface="Arial" pitchFamily="34" charset="0"/>
                        </a:rPr>
                        <a:t>Specifics:</a:t>
                      </a:r>
                      <a:endParaRPr lang="en-US" sz="2200" dirty="0">
                        <a:latin typeface="Arial" pitchFamily="34" charset="0"/>
                        <a:cs typeface="Arial" pitchFamily="34" charset="0"/>
                      </a:endParaRPr>
                    </a:p>
                  </a:txBody>
                  <a:tcPr>
                    <a:solidFill>
                      <a:srgbClr val="800000"/>
                    </a:solidFill>
                  </a:tcPr>
                </a:tc>
              </a:tr>
              <a:tr h="685800">
                <a:tc>
                  <a:txBody>
                    <a:bodyPr/>
                    <a:lstStyle/>
                    <a:p>
                      <a:r>
                        <a:rPr lang="en-US" sz="2200" b="1" dirty="0" smtClean="0">
                          <a:latin typeface="Arial" pitchFamily="34" charset="0"/>
                          <a:cs typeface="Arial" pitchFamily="34" charset="0"/>
                        </a:rPr>
                        <a:t>Possesses extensive research skills</a:t>
                      </a:r>
                      <a:endParaRPr lang="en-US" sz="2200" b="1" dirty="0">
                        <a:latin typeface="Arial" pitchFamily="34" charset="0"/>
                        <a:cs typeface="Arial" pitchFamily="34" charset="0"/>
                      </a:endParaRPr>
                    </a:p>
                  </a:txBody>
                  <a:tcPr>
                    <a:solidFill>
                      <a:schemeClr val="accent3">
                        <a:lumMod val="60000"/>
                        <a:lumOff val="40000"/>
                      </a:schemeClr>
                    </a:solidFill>
                  </a:tcPr>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Writes and communicates well</a:t>
                      </a:r>
                      <a:endParaRPr lang="en-US" sz="2200" b="1" dirty="0">
                        <a:solidFill>
                          <a:schemeClr val="bg1"/>
                        </a:solidFill>
                        <a:latin typeface="Arial" pitchFamily="34" charset="0"/>
                        <a:cs typeface="Arial" pitchFamily="34" charset="0"/>
                      </a:endParaRPr>
                    </a:p>
                  </a:txBody>
                  <a:tcPr>
                    <a:solidFill>
                      <a:srgbClr val="800000"/>
                    </a:solidFill>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Possesses teaching skill and</a:t>
                      </a:r>
                      <a:r>
                        <a:rPr lang="en-US" sz="2200" b="1" kern="1200" baseline="0" dirty="0" smtClean="0">
                          <a:solidFill>
                            <a:schemeClr val="tx1"/>
                          </a:solidFill>
                          <a:latin typeface="Arial" pitchFamily="34" charset="0"/>
                          <a:ea typeface="+mn-ea"/>
                          <a:cs typeface="Arial" pitchFamily="34" charset="0"/>
                        </a:rPr>
                        <a:t> experience</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695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High achiever</a:t>
                      </a:r>
                      <a:endParaRPr lang="en-US" sz="2200" dirty="0">
                        <a:solidFill>
                          <a:schemeClr val="bg1"/>
                        </a:solidFill>
                        <a:latin typeface="Arial" pitchFamily="34" charset="0"/>
                        <a:cs typeface="Arial" pitchFamily="34" charset="0"/>
                      </a:endParaRPr>
                    </a:p>
                  </a:txBody>
                  <a:tcPr>
                    <a:solidFill>
                      <a:srgbClr val="800000"/>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Quick</a:t>
                      </a:r>
                      <a:r>
                        <a:rPr lang="en-US" sz="2200" b="1" kern="1200" baseline="0" dirty="0" smtClean="0">
                          <a:solidFill>
                            <a:schemeClr val="tx1"/>
                          </a:solidFill>
                          <a:latin typeface="Arial" pitchFamily="34" charset="0"/>
                          <a:ea typeface="+mn-ea"/>
                          <a:cs typeface="Arial" pitchFamily="34" charset="0"/>
                        </a:rPr>
                        <a:t> learner</a:t>
                      </a:r>
                      <a:endParaRPr lang="en-US" sz="2200" dirty="0">
                        <a:latin typeface="Arial" pitchFamily="34" charset="0"/>
                        <a:cs typeface="Arial" pitchFamily="34" charset="0"/>
                      </a:endParaRPr>
                    </a:p>
                  </a:txBody>
                  <a:tcPr>
                    <a:solidFill>
                      <a:schemeClr val="accent3">
                        <a:lumMod val="60000"/>
                        <a:lumOff val="40000"/>
                      </a:schemeClr>
                    </a:solidFill>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Goes outside comfort zone</a:t>
                      </a:r>
                      <a:endParaRPr lang="en-US" sz="2200" dirty="0">
                        <a:solidFill>
                          <a:schemeClr val="bg1"/>
                        </a:solidFill>
                        <a:latin typeface="Arial" pitchFamily="34" charset="0"/>
                        <a:cs typeface="Arial" pitchFamily="34" charset="0"/>
                      </a:endParaRPr>
                    </a:p>
                  </a:txBody>
                  <a:tcPr>
                    <a:solidFill>
                      <a:srgbClr val="800000"/>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13</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3600" dirty="0" smtClean="0">
                <a:latin typeface="Arial" pitchFamily="34" charset="0"/>
                <a:cs typeface="Arial" pitchFamily="34" charset="0"/>
              </a:rPr>
              <a:t>Leigh Montgomery’s Story</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457200" y="1219200"/>
          <a:ext cx="8305800" cy="4963160"/>
        </p:xfrm>
        <a:graphic>
          <a:graphicData uri="http://schemas.openxmlformats.org/drawingml/2006/table">
            <a:tbl>
              <a:tblPr firstRow="1" bandRow="1">
                <a:tableStyleId>{21E4AEA4-8DFA-4A89-87EB-49C32662AFE0}</a:tableStyleId>
              </a:tblPr>
              <a:tblGrid>
                <a:gridCol w="8305800"/>
              </a:tblGrid>
              <a:tr h="685800">
                <a:tc>
                  <a:txBody>
                    <a:bodyPr/>
                    <a:lstStyle/>
                    <a:p>
                      <a:r>
                        <a:rPr lang="en-US" sz="2200" dirty="0" smtClean="0">
                          <a:latin typeface="Arial" pitchFamily="34" charset="0"/>
                          <a:cs typeface="Arial" pitchFamily="34" charset="0"/>
                        </a:rPr>
                        <a:t>Specifics: (Continued)</a:t>
                      </a:r>
                      <a:endParaRPr lang="en-US" sz="2200" dirty="0">
                        <a:latin typeface="Arial" pitchFamily="34" charset="0"/>
                        <a:cs typeface="Arial" pitchFamily="34" charset="0"/>
                      </a:endParaRPr>
                    </a:p>
                  </a:txBody>
                  <a:tcPr>
                    <a:solidFill>
                      <a:srgbClr val="800000"/>
                    </a:solidFill>
                  </a:tcPr>
                </a:tc>
              </a:tr>
              <a:tr h="685800">
                <a:tc>
                  <a:txBody>
                    <a:bodyPr/>
                    <a:lstStyle/>
                    <a:p>
                      <a:r>
                        <a:rPr lang="en-US" sz="2200" b="1" dirty="0" smtClean="0">
                          <a:latin typeface="Arial" pitchFamily="34" charset="0"/>
                          <a:cs typeface="Arial" pitchFamily="34" charset="0"/>
                        </a:rPr>
                        <a:t>Versatile</a:t>
                      </a:r>
                      <a:endParaRPr lang="en-US" sz="2200" b="1" dirty="0">
                        <a:latin typeface="Arial" pitchFamily="34" charset="0"/>
                        <a:cs typeface="Arial" pitchFamily="34" charset="0"/>
                      </a:endParaRPr>
                    </a:p>
                  </a:txBody>
                  <a:tcPr>
                    <a:solidFill>
                      <a:schemeClr val="accent3">
                        <a:lumMod val="60000"/>
                        <a:lumOff val="40000"/>
                      </a:schemeClr>
                    </a:solidFill>
                  </a:tcPr>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Self starter</a:t>
                      </a:r>
                      <a:endParaRPr lang="en-US" sz="2200" b="1" dirty="0">
                        <a:solidFill>
                          <a:schemeClr val="bg1"/>
                        </a:solidFill>
                        <a:latin typeface="Arial" pitchFamily="34" charset="0"/>
                        <a:cs typeface="Arial" pitchFamily="34" charset="0"/>
                      </a:endParaRPr>
                    </a:p>
                  </a:txBody>
                  <a:tcPr>
                    <a:solidFill>
                      <a:srgbClr val="800000"/>
                    </a:solidFill>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Embraces</a:t>
                      </a:r>
                      <a:r>
                        <a:rPr lang="en-US" sz="2200" b="1" kern="1200" baseline="0" dirty="0" smtClean="0">
                          <a:solidFill>
                            <a:schemeClr val="tx1"/>
                          </a:solidFill>
                          <a:latin typeface="Arial" pitchFamily="34" charset="0"/>
                          <a:ea typeface="+mn-ea"/>
                          <a:cs typeface="Arial" pitchFamily="34" charset="0"/>
                        </a:rPr>
                        <a:t> change</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695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Positive attitude</a:t>
                      </a:r>
                      <a:endParaRPr lang="en-US" sz="2200" dirty="0">
                        <a:solidFill>
                          <a:schemeClr val="bg1"/>
                        </a:solidFill>
                        <a:latin typeface="Arial" pitchFamily="34" charset="0"/>
                        <a:cs typeface="Arial" pitchFamily="34" charset="0"/>
                      </a:endParaRPr>
                    </a:p>
                  </a:txBody>
                  <a:tcPr>
                    <a:solidFill>
                      <a:srgbClr val="800000"/>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Active in professional</a:t>
                      </a:r>
                      <a:r>
                        <a:rPr lang="en-US" sz="2200" b="1" kern="1200" baseline="0" dirty="0" smtClean="0">
                          <a:solidFill>
                            <a:schemeClr val="tx1"/>
                          </a:solidFill>
                          <a:latin typeface="Arial" pitchFamily="34" charset="0"/>
                          <a:ea typeface="+mn-ea"/>
                          <a:cs typeface="Arial" pitchFamily="34" charset="0"/>
                        </a:rPr>
                        <a:t> organizations</a:t>
                      </a:r>
                      <a:endParaRPr lang="en-US" sz="2200" dirty="0">
                        <a:latin typeface="Arial" pitchFamily="34" charset="0"/>
                        <a:cs typeface="Arial" pitchFamily="34" charset="0"/>
                      </a:endParaRPr>
                    </a:p>
                  </a:txBody>
                  <a:tcPr>
                    <a:solidFill>
                      <a:schemeClr val="accent3">
                        <a:lumMod val="60000"/>
                        <a:lumOff val="40000"/>
                      </a:schemeClr>
                    </a:solidFill>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An</a:t>
                      </a:r>
                      <a:r>
                        <a:rPr lang="en-US" sz="2200" b="1" kern="1200" baseline="0" dirty="0" smtClean="0">
                          <a:solidFill>
                            <a:schemeClr val="bg1"/>
                          </a:solidFill>
                          <a:latin typeface="Arial" pitchFamily="34" charset="0"/>
                          <a:ea typeface="+mn-ea"/>
                          <a:cs typeface="Arial" pitchFamily="34" charset="0"/>
                        </a:rPr>
                        <a:t> “experience” collector</a:t>
                      </a:r>
                      <a:endParaRPr lang="en-US" sz="2200" dirty="0">
                        <a:solidFill>
                          <a:schemeClr val="bg1"/>
                        </a:solidFill>
                        <a:latin typeface="Arial" pitchFamily="34" charset="0"/>
                        <a:cs typeface="Arial" pitchFamily="34" charset="0"/>
                      </a:endParaRPr>
                    </a:p>
                  </a:txBody>
                  <a:tcPr>
                    <a:solidFill>
                      <a:srgbClr val="800000"/>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14</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nSpc>
                <a:spcPct val="100000"/>
              </a:lnSpc>
            </a:pPr>
            <a:r>
              <a:rPr lang="en-US" sz="3600" dirty="0" smtClean="0">
                <a:latin typeface="Arial" pitchFamily="34" charset="0"/>
                <a:cs typeface="Arial" pitchFamily="34" charset="0"/>
              </a:rPr>
              <a:t>Leigh Montgomery’s Elevator Pitch</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304800" y="1524000"/>
          <a:ext cx="8610600" cy="4224840"/>
        </p:xfrm>
        <a:graphic>
          <a:graphicData uri="http://schemas.openxmlformats.org/drawingml/2006/table">
            <a:tbl>
              <a:tblPr firstRow="1" bandRow="1">
                <a:tableStyleId>{21E4AEA4-8DFA-4A89-87EB-49C32662AFE0}</a:tableStyleId>
              </a:tblPr>
              <a:tblGrid>
                <a:gridCol w="8610600"/>
              </a:tblGrid>
              <a:tr h="698239">
                <a:tc>
                  <a:txBody>
                    <a:bodyPr/>
                    <a:lstStyle/>
                    <a:p>
                      <a:r>
                        <a:rPr lang="en-US" sz="2200" dirty="0" smtClean="0">
                          <a:latin typeface="Arial" pitchFamily="34" charset="0"/>
                          <a:cs typeface="Arial" pitchFamily="34" charset="0"/>
                        </a:rPr>
                        <a:t>Has</a:t>
                      </a:r>
                      <a:r>
                        <a:rPr lang="en-US" sz="2200" baseline="0" dirty="0" smtClean="0">
                          <a:latin typeface="Arial" pitchFamily="34" charset="0"/>
                          <a:cs typeface="Arial" pitchFamily="34" charset="0"/>
                        </a:rPr>
                        <a:t> several elevator pitches depending on audience/situation  </a:t>
                      </a:r>
                      <a:endParaRPr lang="en-US" sz="2200" dirty="0">
                        <a:latin typeface="Arial" pitchFamily="34" charset="0"/>
                        <a:cs typeface="Arial" pitchFamily="34" charset="0"/>
                      </a:endParaRPr>
                    </a:p>
                  </a:txBody>
                  <a:tcPr>
                    <a:solidFill>
                      <a:srgbClr val="800000"/>
                    </a:solidFill>
                  </a:tcPr>
                </a:tc>
              </a:tr>
              <a:tr h="698239">
                <a:tc>
                  <a:txBody>
                    <a:bodyPr/>
                    <a:lstStyle/>
                    <a:p>
                      <a:r>
                        <a:rPr lang="en-US" sz="2200" b="1" dirty="0" smtClean="0">
                          <a:latin typeface="Arial" pitchFamily="34" charset="0"/>
                          <a:cs typeface="Arial" pitchFamily="34" charset="0"/>
                        </a:rPr>
                        <a:t>Prefers</a:t>
                      </a:r>
                      <a:r>
                        <a:rPr lang="en-US" sz="2200" b="1" baseline="0" dirty="0" smtClean="0">
                          <a:latin typeface="Arial" pitchFamily="34" charset="0"/>
                          <a:cs typeface="Arial" pitchFamily="34" charset="0"/>
                        </a:rPr>
                        <a:t> elevator “pitch” over “speech” because it is a sales job</a:t>
                      </a:r>
                      <a:endParaRPr lang="en-US" sz="2200" b="1" dirty="0">
                        <a:latin typeface="Arial" pitchFamily="34" charset="0"/>
                        <a:cs typeface="Arial" pitchFamily="34" charset="0"/>
                      </a:endParaRPr>
                    </a:p>
                  </a:txBody>
                  <a:tcPr>
                    <a:solidFill>
                      <a:schemeClr val="accent3">
                        <a:lumMod val="60000"/>
                        <a:lumOff val="40000"/>
                      </a:schemeClr>
                    </a:solidFill>
                  </a:tcPr>
                </a:tc>
              </a:tr>
              <a:tr h="853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Sees elevator</a:t>
                      </a:r>
                      <a:r>
                        <a:rPr lang="en-US" sz="2200" b="1" baseline="0" dirty="0" smtClean="0">
                          <a:solidFill>
                            <a:schemeClr val="bg1"/>
                          </a:solidFill>
                          <a:latin typeface="Arial" pitchFamily="34" charset="0"/>
                          <a:cs typeface="Arial" pitchFamily="34" charset="0"/>
                        </a:rPr>
                        <a:t> pitch as “elevating” your profile or self</a:t>
                      </a:r>
                      <a:endParaRPr lang="en-US" sz="2200" b="1" dirty="0">
                        <a:solidFill>
                          <a:schemeClr val="bg1"/>
                        </a:solidFill>
                        <a:latin typeface="Arial" pitchFamily="34" charset="0"/>
                        <a:cs typeface="Arial" pitchFamily="34" charset="0"/>
                      </a:endParaRPr>
                    </a:p>
                  </a:txBody>
                  <a:tcPr>
                    <a:solidFill>
                      <a:srgbClr val="800000"/>
                    </a:solidFill>
                  </a:tcPr>
                </a:tc>
              </a:tr>
              <a:tr h="645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Should</a:t>
                      </a:r>
                      <a:r>
                        <a:rPr lang="en-US" sz="2200" b="1" kern="1200" baseline="0" dirty="0" smtClean="0">
                          <a:solidFill>
                            <a:schemeClr val="tx1"/>
                          </a:solidFill>
                          <a:latin typeface="Arial" pitchFamily="34" charset="0"/>
                          <a:ea typeface="+mn-ea"/>
                          <a:cs typeface="Arial" pitchFamily="34" charset="0"/>
                        </a:rPr>
                        <a:t> be casual/conversational to start conversation</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708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Uses elevator pitch during meeting introductions</a:t>
                      </a:r>
                      <a:endParaRPr lang="en-US" sz="2200" dirty="0">
                        <a:solidFill>
                          <a:schemeClr val="bg1"/>
                        </a:solidFill>
                        <a:latin typeface="Arial" pitchFamily="34" charset="0"/>
                        <a:cs typeface="Arial" pitchFamily="34" charset="0"/>
                      </a:endParaRPr>
                    </a:p>
                  </a:txBody>
                  <a:tcPr>
                    <a:solidFill>
                      <a:srgbClr val="800000"/>
                    </a:solidFill>
                  </a:tcPr>
                </a:tc>
              </a:tr>
              <a:tr h="620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Often begins</a:t>
                      </a:r>
                      <a:r>
                        <a:rPr lang="en-US" sz="2200" b="1" kern="1200" baseline="0" dirty="0" smtClean="0">
                          <a:solidFill>
                            <a:schemeClr val="tx1"/>
                          </a:solidFill>
                          <a:latin typeface="Arial" pitchFamily="34" charset="0"/>
                          <a:ea typeface="+mn-ea"/>
                          <a:cs typeface="Arial" pitchFamily="34" charset="0"/>
                        </a:rPr>
                        <a:t> elevator pitch with a question</a:t>
                      </a:r>
                      <a:endParaRPr lang="en-US" sz="2200" dirty="0">
                        <a:latin typeface="Arial" pitchFamily="34" charset="0"/>
                        <a:cs typeface="Arial" pitchFamily="34" charset="0"/>
                      </a:endParaRPr>
                    </a:p>
                  </a:txBody>
                  <a:tcPr>
                    <a:solidFill>
                      <a:schemeClr val="accent3">
                        <a:lumMod val="60000"/>
                        <a:lumOff val="4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15</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nSpc>
                <a:spcPct val="100000"/>
              </a:lnSpc>
            </a:pPr>
            <a:r>
              <a:rPr lang="en-US" sz="3600" dirty="0" smtClean="0">
                <a:latin typeface="Arial" pitchFamily="34" charset="0"/>
                <a:cs typeface="Arial" pitchFamily="34" charset="0"/>
              </a:rPr>
              <a:t>What Leigh Montgomery Listens For</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304800" y="1752600"/>
          <a:ext cx="8610600" cy="3721361"/>
        </p:xfrm>
        <a:graphic>
          <a:graphicData uri="http://schemas.openxmlformats.org/drawingml/2006/table">
            <a:tbl>
              <a:tblPr firstRow="1" bandRow="1">
                <a:tableStyleId>{21E4AEA4-8DFA-4A89-87EB-49C32662AFE0}</a:tableStyleId>
              </a:tblPr>
              <a:tblGrid>
                <a:gridCol w="8610600"/>
              </a:tblGrid>
              <a:tr h="698239">
                <a:tc>
                  <a:txBody>
                    <a:bodyPr/>
                    <a:lstStyle/>
                    <a:p>
                      <a:r>
                        <a:rPr lang="en-US" sz="2200" dirty="0" smtClean="0">
                          <a:latin typeface="Arial" pitchFamily="34" charset="0"/>
                          <a:cs typeface="Arial" pitchFamily="34" charset="0"/>
                        </a:rPr>
                        <a:t>Looks for</a:t>
                      </a:r>
                      <a:r>
                        <a:rPr lang="en-US" sz="2200" baseline="0" dirty="0" smtClean="0">
                          <a:latin typeface="Arial" pitchFamily="34" charset="0"/>
                          <a:cs typeface="Arial" pitchFamily="34" charset="0"/>
                        </a:rPr>
                        <a:t> common aspirations in digital and quality journalism</a:t>
                      </a:r>
                      <a:endParaRPr lang="en-US" sz="2200" dirty="0">
                        <a:latin typeface="Arial" pitchFamily="34" charset="0"/>
                        <a:cs typeface="Arial" pitchFamily="34" charset="0"/>
                      </a:endParaRPr>
                    </a:p>
                  </a:txBody>
                  <a:tcPr>
                    <a:solidFill>
                      <a:srgbClr val="800000"/>
                    </a:solidFill>
                  </a:tcPr>
                </a:tc>
              </a:tr>
              <a:tr h="698239">
                <a:tc>
                  <a:txBody>
                    <a:bodyPr/>
                    <a:lstStyle/>
                    <a:p>
                      <a:r>
                        <a:rPr lang="en-US" sz="2200" b="1" dirty="0" smtClean="0">
                          <a:latin typeface="Arial" pitchFamily="34" charset="0"/>
                          <a:cs typeface="Arial" pitchFamily="34" charset="0"/>
                        </a:rPr>
                        <a:t>Listens for</a:t>
                      </a:r>
                      <a:r>
                        <a:rPr lang="en-US" sz="2200" b="1" baseline="0" dirty="0" smtClean="0">
                          <a:latin typeface="Arial" pitchFamily="34" charset="0"/>
                          <a:cs typeface="Arial" pitchFamily="34" charset="0"/>
                        </a:rPr>
                        <a:t> patterns in how management uses the information and learns what’s important to them</a:t>
                      </a:r>
                      <a:endParaRPr lang="en-US" sz="2200" b="1" dirty="0">
                        <a:latin typeface="Arial" pitchFamily="34" charset="0"/>
                        <a:cs typeface="Arial" pitchFamily="34" charset="0"/>
                      </a:endParaRPr>
                    </a:p>
                  </a:txBody>
                  <a:tcPr>
                    <a:solidFill>
                      <a:schemeClr val="accent3">
                        <a:lumMod val="60000"/>
                        <a:lumOff val="40000"/>
                      </a:schemeClr>
                    </a:solidFill>
                  </a:tcPr>
                </a:tc>
              </a:tr>
              <a:tr h="853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Listening carefully tells</a:t>
                      </a:r>
                      <a:r>
                        <a:rPr lang="en-US" sz="2200" b="1" baseline="0" dirty="0" smtClean="0">
                          <a:solidFill>
                            <a:schemeClr val="bg1"/>
                          </a:solidFill>
                          <a:latin typeface="Arial" pitchFamily="34" charset="0"/>
                          <a:cs typeface="Arial" pitchFamily="34" charset="0"/>
                        </a:rPr>
                        <a:t> Leigh what is OK and not OK to do</a:t>
                      </a:r>
                      <a:endParaRPr lang="en-US" sz="2200" b="1" dirty="0">
                        <a:solidFill>
                          <a:schemeClr val="bg1"/>
                        </a:solidFill>
                        <a:latin typeface="Arial" pitchFamily="34" charset="0"/>
                        <a:cs typeface="Arial" pitchFamily="34" charset="0"/>
                      </a:endParaRPr>
                    </a:p>
                  </a:txBody>
                  <a:tcPr>
                    <a:solidFill>
                      <a:srgbClr val="800000"/>
                    </a:solidFill>
                  </a:tcPr>
                </a:tc>
              </a:tr>
              <a:tr h="645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Leigh listens for</a:t>
                      </a:r>
                      <a:r>
                        <a:rPr lang="en-US" sz="2200" b="1" kern="1200" baseline="0" dirty="0" smtClean="0">
                          <a:solidFill>
                            <a:schemeClr val="tx1"/>
                          </a:solidFill>
                          <a:latin typeface="Arial" pitchFamily="34" charset="0"/>
                          <a:ea typeface="+mn-ea"/>
                          <a:cs typeface="Arial" pitchFamily="34" charset="0"/>
                        </a:rPr>
                        <a:t> subtle but important phrases</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708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Listens for books and articles admired or endorsed</a:t>
                      </a:r>
                      <a:r>
                        <a:rPr lang="en-US" sz="2200" b="1" kern="1200" baseline="0" dirty="0" smtClean="0">
                          <a:solidFill>
                            <a:schemeClr val="bg1"/>
                          </a:solidFill>
                          <a:latin typeface="Arial" pitchFamily="34" charset="0"/>
                          <a:ea typeface="+mn-ea"/>
                          <a:cs typeface="Arial" pitchFamily="34" charset="0"/>
                        </a:rPr>
                        <a:t> by</a:t>
                      </a:r>
                      <a:r>
                        <a:rPr lang="en-US" sz="2200" b="1" kern="1200" dirty="0" smtClean="0">
                          <a:solidFill>
                            <a:schemeClr val="bg1"/>
                          </a:solidFill>
                          <a:latin typeface="Arial" pitchFamily="34" charset="0"/>
                          <a:ea typeface="+mn-ea"/>
                          <a:cs typeface="Arial" pitchFamily="34" charset="0"/>
                        </a:rPr>
                        <a:t> management</a:t>
                      </a:r>
                      <a:endParaRPr lang="en-US" sz="2200" dirty="0">
                        <a:solidFill>
                          <a:schemeClr val="bg1"/>
                        </a:solidFill>
                        <a:latin typeface="Arial" pitchFamily="34" charset="0"/>
                        <a:cs typeface="Arial" pitchFamily="34" charset="0"/>
                      </a:endParaRPr>
                    </a:p>
                  </a:txBody>
                  <a:tcPr>
                    <a:solidFill>
                      <a:srgbClr val="800000"/>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16</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nSpc>
                <a:spcPct val="100000"/>
              </a:lnSpc>
            </a:pPr>
            <a:r>
              <a:rPr lang="en-US" sz="3600" dirty="0" smtClean="0">
                <a:latin typeface="Arial" pitchFamily="34" charset="0"/>
                <a:cs typeface="Arial" pitchFamily="34" charset="0"/>
              </a:rPr>
              <a:t>How Leigh Montgomery Gets Buy-In</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304800" y="1752600"/>
          <a:ext cx="8610600" cy="3784225"/>
        </p:xfrm>
        <a:graphic>
          <a:graphicData uri="http://schemas.openxmlformats.org/drawingml/2006/table">
            <a:tbl>
              <a:tblPr firstRow="1" bandRow="1">
                <a:tableStyleId>{21E4AEA4-8DFA-4A89-87EB-49C32662AFE0}</a:tableStyleId>
              </a:tblPr>
              <a:tblGrid>
                <a:gridCol w="8610600"/>
              </a:tblGrid>
              <a:tr h="698239">
                <a:tc>
                  <a:txBody>
                    <a:bodyPr/>
                    <a:lstStyle/>
                    <a:p>
                      <a:r>
                        <a:rPr lang="en-US" sz="2200" dirty="0" smtClean="0">
                          <a:latin typeface="Arial" pitchFamily="34" charset="0"/>
                          <a:cs typeface="Arial" pitchFamily="34" charset="0"/>
                        </a:rPr>
                        <a:t>Leigh sets quarterly goals aligned with her</a:t>
                      </a:r>
                      <a:r>
                        <a:rPr lang="en-US" sz="2200" baseline="0" dirty="0" smtClean="0">
                          <a:latin typeface="Arial" pitchFamily="34" charset="0"/>
                          <a:cs typeface="Arial" pitchFamily="34" charset="0"/>
                        </a:rPr>
                        <a:t> manager’s goals</a:t>
                      </a:r>
                      <a:endParaRPr lang="en-US" sz="2200" dirty="0">
                        <a:latin typeface="Arial" pitchFamily="34" charset="0"/>
                        <a:cs typeface="Arial" pitchFamily="34" charset="0"/>
                      </a:endParaRPr>
                    </a:p>
                  </a:txBody>
                  <a:tcPr>
                    <a:solidFill>
                      <a:srgbClr val="800000"/>
                    </a:solidFill>
                  </a:tcPr>
                </a:tc>
              </a:tr>
              <a:tr h="698239">
                <a:tc>
                  <a:txBody>
                    <a:bodyPr/>
                    <a:lstStyle/>
                    <a:p>
                      <a:r>
                        <a:rPr lang="en-US" sz="2200" b="1" dirty="0" smtClean="0">
                          <a:latin typeface="Arial" pitchFamily="34" charset="0"/>
                          <a:cs typeface="Arial" pitchFamily="34" charset="0"/>
                        </a:rPr>
                        <a:t>Leigh looks</a:t>
                      </a:r>
                      <a:r>
                        <a:rPr lang="en-US" sz="2200" b="1" baseline="0" dirty="0" smtClean="0">
                          <a:latin typeface="Arial" pitchFamily="34" charset="0"/>
                          <a:cs typeface="Arial" pitchFamily="34" charset="0"/>
                        </a:rPr>
                        <a:t> for opportunities to motivate her, apply her abilities and support company objectives</a:t>
                      </a:r>
                      <a:endParaRPr lang="en-US" sz="2200" b="1" dirty="0">
                        <a:latin typeface="Arial" pitchFamily="34" charset="0"/>
                        <a:cs typeface="Arial" pitchFamily="34" charset="0"/>
                      </a:endParaRPr>
                    </a:p>
                  </a:txBody>
                  <a:tcPr>
                    <a:solidFill>
                      <a:schemeClr val="accent3">
                        <a:lumMod val="60000"/>
                        <a:lumOff val="40000"/>
                      </a:schemeClr>
                    </a:solidFill>
                  </a:tcPr>
                </a:tc>
              </a:tr>
              <a:tr h="853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Leigh communicates what she’s done</a:t>
                      </a:r>
                      <a:r>
                        <a:rPr lang="en-US" sz="2200" b="1" baseline="0" dirty="0" smtClean="0">
                          <a:solidFill>
                            <a:schemeClr val="bg1"/>
                          </a:solidFill>
                          <a:latin typeface="Arial" pitchFamily="34" charset="0"/>
                          <a:cs typeface="Arial" pitchFamily="34" charset="0"/>
                        </a:rPr>
                        <a:t> and quantifies her achievements</a:t>
                      </a:r>
                      <a:endParaRPr lang="en-US" sz="2200" b="1" dirty="0">
                        <a:solidFill>
                          <a:schemeClr val="bg1"/>
                        </a:solidFill>
                        <a:latin typeface="Arial" pitchFamily="34" charset="0"/>
                        <a:cs typeface="Arial" pitchFamily="34" charset="0"/>
                      </a:endParaRPr>
                    </a:p>
                  </a:txBody>
                  <a:tcPr>
                    <a:solidFill>
                      <a:srgbClr val="800000"/>
                    </a:solidFill>
                  </a:tcPr>
                </a:tc>
              </a:tr>
              <a:tr h="645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Leigh tries to provide examples where a librarian</a:t>
                      </a:r>
                      <a:r>
                        <a:rPr lang="en-US" sz="2200" b="1" kern="1200" baseline="0" dirty="0" smtClean="0">
                          <a:solidFill>
                            <a:schemeClr val="tx1"/>
                          </a:solidFill>
                          <a:latin typeface="Arial" pitchFamily="34" charset="0"/>
                          <a:ea typeface="+mn-ea"/>
                          <a:cs typeface="Arial" pitchFamily="34" charset="0"/>
                        </a:rPr>
                        <a:t> has made a difference</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708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Leigh</a:t>
                      </a:r>
                      <a:r>
                        <a:rPr lang="en-US" sz="2200" b="1" kern="1200" baseline="0" dirty="0" smtClean="0">
                          <a:solidFill>
                            <a:schemeClr val="bg1"/>
                          </a:solidFill>
                          <a:latin typeface="Arial" pitchFamily="34" charset="0"/>
                          <a:ea typeface="+mn-ea"/>
                          <a:cs typeface="Arial" pitchFamily="34" charset="0"/>
                        </a:rPr>
                        <a:t> always maintains revenue streams as a goal</a:t>
                      </a:r>
                      <a:endParaRPr lang="en-US" sz="2200" dirty="0">
                        <a:solidFill>
                          <a:schemeClr val="bg1"/>
                        </a:solidFill>
                        <a:latin typeface="Arial" pitchFamily="34" charset="0"/>
                        <a:cs typeface="Arial" pitchFamily="34" charset="0"/>
                      </a:endParaRPr>
                    </a:p>
                  </a:txBody>
                  <a:tcPr>
                    <a:solidFill>
                      <a:srgbClr val="800000"/>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17</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3600" dirty="0" smtClean="0">
                <a:latin typeface="Arial" pitchFamily="34" charset="0"/>
                <a:cs typeface="Arial" pitchFamily="34" charset="0"/>
              </a:rPr>
              <a:t>How Leigh Montgomery Gets to “Yes”</a:t>
            </a:r>
            <a:endParaRPr lang="en-US" sz="36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0520986"/>
              </p:ext>
            </p:extLst>
          </p:nvPr>
        </p:nvGraphicFramePr>
        <p:xfrm>
          <a:off x="457200" y="1295400"/>
          <a:ext cx="8305800" cy="4754880"/>
        </p:xfrm>
        <a:graphic>
          <a:graphicData uri="http://schemas.openxmlformats.org/drawingml/2006/table">
            <a:tbl>
              <a:tblPr firstRow="1" bandRow="1">
                <a:tableStyleId>{21E4AEA4-8DFA-4A89-87EB-49C32662AFE0}</a:tableStyleId>
              </a:tblPr>
              <a:tblGrid>
                <a:gridCol w="8305800"/>
              </a:tblGrid>
              <a:tr h="685800">
                <a:tc>
                  <a:txBody>
                    <a:bodyPr/>
                    <a:lstStyle/>
                    <a:p>
                      <a:r>
                        <a:rPr lang="en-US" sz="2200" dirty="0" smtClean="0">
                          <a:latin typeface="Arial" pitchFamily="34" charset="0"/>
                          <a:cs typeface="Arial" pitchFamily="34" charset="0"/>
                        </a:rPr>
                        <a:t>Leigh</a:t>
                      </a:r>
                      <a:r>
                        <a:rPr lang="en-US" sz="2200" baseline="0" dirty="0" smtClean="0">
                          <a:latin typeface="Arial" pitchFamily="34" charset="0"/>
                          <a:cs typeface="Arial" pitchFamily="34" charset="0"/>
                        </a:rPr>
                        <a:t> says, these days, “yes” is more like “not no”</a:t>
                      </a:r>
                      <a:endParaRPr lang="en-US" sz="2200" dirty="0">
                        <a:latin typeface="Arial" pitchFamily="34" charset="0"/>
                        <a:cs typeface="Arial" pitchFamily="34" charset="0"/>
                      </a:endParaRPr>
                    </a:p>
                  </a:txBody>
                  <a:tcPr>
                    <a:solidFill>
                      <a:srgbClr val="800000"/>
                    </a:solidFill>
                  </a:tcPr>
                </a:tc>
              </a:tr>
              <a:tr h="685800">
                <a:tc>
                  <a:txBody>
                    <a:bodyPr/>
                    <a:lstStyle/>
                    <a:p>
                      <a:r>
                        <a:rPr lang="en-US" sz="2200" b="1" dirty="0" smtClean="0">
                          <a:latin typeface="Arial" pitchFamily="34" charset="0"/>
                          <a:cs typeface="Arial" pitchFamily="34" charset="0"/>
                        </a:rPr>
                        <a:t>Holds</a:t>
                      </a:r>
                      <a:r>
                        <a:rPr lang="en-US" sz="2200" b="1" baseline="0" dirty="0" smtClean="0">
                          <a:latin typeface="Arial" pitchFamily="34" charset="0"/>
                          <a:cs typeface="Arial" pitchFamily="34" charset="0"/>
                        </a:rPr>
                        <a:t> quarterly meetings with management  to review results of the previous quarter</a:t>
                      </a:r>
                      <a:endParaRPr lang="en-US" sz="2200" b="1" dirty="0">
                        <a:latin typeface="Arial" pitchFamily="34" charset="0"/>
                        <a:cs typeface="Arial" pitchFamily="34" charset="0"/>
                      </a:endParaRPr>
                    </a:p>
                  </a:txBody>
                  <a:tcPr>
                    <a:solidFill>
                      <a:schemeClr val="accent3">
                        <a:lumMod val="60000"/>
                        <a:lumOff val="40000"/>
                      </a:schemeClr>
                    </a:solidFill>
                  </a:tcPr>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Arial" pitchFamily="34" charset="0"/>
                          <a:cs typeface="Arial" pitchFamily="34" charset="0"/>
                        </a:rPr>
                        <a:t>Quantifies</a:t>
                      </a:r>
                      <a:r>
                        <a:rPr lang="en-US" sz="2200" b="1" baseline="0" dirty="0" smtClean="0">
                          <a:solidFill>
                            <a:schemeClr val="bg1"/>
                          </a:solidFill>
                          <a:latin typeface="Arial" pitchFamily="34" charset="0"/>
                          <a:cs typeface="Arial" pitchFamily="34" charset="0"/>
                        </a:rPr>
                        <a:t> everything = management’s preference</a:t>
                      </a:r>
                      <a:endParaRPr lang="en-US" sz="2200" b="1" dirty="0">
                        <a:solidFill>
                          <a:schemeClr val="bg1"/>
                        </a:solidFill>
                        <a:latin typeface="Arial" pitchFamily="34" charset="0"/>
                        <a:cs typeface="Arial" pitchFamily="34" charset="0"/>
                      </a:endParaRPr>
                    </a:p>
                  </a:txBody>
                  <a:tcPr>
                    <a:solidFill>
                      <a:srgbClr val="800000"/>
                    </a:solidFill>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Leigh</a:t>
                      </a:r>
                      <a:r>
                        <a:rPr lang="en-US" sz="2200" b="1" kern="1200" baseline="0" dirty="0" smtClean="0">
                          <a:solidFill>
                            <a:schemeClr val="tx1"/>
                          </a:solidFill>
                          <a:latin typeface="Arial" pitchFamily="34" charset="0"/>
                          <a:ea typeface="+mn-ea"/>
                          <a:cs typeface="Arial" pitchFamily="34" charset="0"/>
                        </a:rPr>
                        <a:t> and manager review best performing items, what she is proudest of, where she’s applied technology innovatively and new clients and changes to the electronic portfolio</a:t>
                      </a:r>
                      <a:endParaRPr lang="en-US" sz="2200" b="1" dirty="0">
                        <a:solidFill>
                          <a:schemeClr val="tx1"/>
                        </a:solidFill>
                        <a:latin typeface="Arial" pitchFamily="34" charset="0"/>
                        <a:cs typeface="Arial" pitchFamily="34" charset="0"/>
                      </a:endParaRPr>
                    </a:p>
                  </a:txBody>
                  <a:tcPr>
                    <a:solidFill>
                      <a:schemeClr val="accent3">
                        <a:lumMod val="60000"/>
                        <a:lumOff val="40000"/>
                      </a:schemeClr>
                    </a:solidFill>
                  </a:tcPr>
                </a:tc>
              </a:tr>
              <a:tr h="695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Arial" pitchFamily="34" charset="0"/>
                          <a:ea typeface="+mn-ea"/>
                          <a:cs typeface="Arial" pitchFamily="34" charset="0"/>
                        </a:rPr>
                        <a:t>She’s always able to articulate what</a:t>
                      </a:r>
                      <a:r>
                        <a:rPr lang="en-US" sz="2200" b="1" kern="1200" baseline="0" dirty="0" smtClean="0">
                          <a:solidFill>
                            <a:schemeClr val="bg1"/>
                          </a:solidFill>
                          <a:latin typeface="Arial" pitchFamily="34" charset="0"/>
                          <a:ea typeface="+mn-ea"/>
                          <a:cs typeface="Arial" pitchFamily="34" charset="0"/>
                        </a:rPr>
                        <a:t> something is and why they are paying “$X” for it</a:t>
                      </a:r>
                      <a:endParaRPr lang="en-US" sz="2200" dirty="0">
                        <a:solidFill>
                          <a:schemeClr val="bg1"/>
                        </a:solidFill>
                        <a:latin typeface="Arial" pitchFamily="34" charset="0"/>
                        <a:cs typeface="Arial" pitchFamily="34" charset="0"/>
                      </a:endParaRPr>
                    </a:p>
                  </a:txBody>
                  <a:tcPr>
                    <a:solidFill>
                      <a:srgbClr val="800000"/>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Arial" pitchFamily="34" charset="0"/>
                          <a:ea typeface="+mn-ea"/>
                          <a:cs typeface="Arial" pitchFamily="34" charset="0"/>
                        </a:rPr>
                        <a:t>Leigh’s objective</a:t>
                      </a:r>
                      <a:r>
                        <a:rPr lang="en-US" sz="2200" b="1" kern="1200" baseline="0" dirty="0" smtClean="0">
                          <a:solidFill>
                            <a:schemeClr val="tx1"/>
                          </a:solidFill>
                          <a:latin typeface="Arial" pitchFamily="34" charset="0"/>
                          <a:ea typeface="+mn-ea"/>
                          <a:cs typeface="Arial" pitchFamily="34" charset="0"/>
                        </a:rPr>
                        <a:t> is for clear and descriptive communication</a:t>
                      </a:r>
                      <a:endParaRPr lang="en-US" sz="2200" dirty="0">
                        <a:latin typeface="Arial" pitchFamily="34" charset="0"/>
                        <a:cs typeface="Arial" pitchFamily="34" charset="0"/>
                      </a:endParaRPr>
                    </a:p>
                  </a:txBody>
                  <a:tcPr>
                    <a:solidFill>
                      <a:schemeClr val="accent3">
                        <a:lumMod val="60000"/>
                        <a:lumOff val="4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18</a:t>
            </a:fld>
            <a:endParaRPr lang="en-US" dirty="0"/>
          </a:p>
        </p:txBody>
      </p:sp>
    </p:spTree>
    <p:extLst>
      <p:ext uri="{BB962C8B-B14F-4D97-AF65-F5344CB8AC3E}">
        <p14:creationId xmlns:p14="http://schemas.microsoft.com/office/powerpoint/2010/main" val="5587669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a:lnSpc>
                <a:spcPct val="100000"/>
              </a:lnSpc>
            </a:pPr>
            <a:r>
              <a:rPr lang="en-US" sz="3600" dirty="0" smtClean="0"/>
              <a:t/>
            </a:r>
            <a:br>
              <a:rPr lang="en-US" sz="3600" dirty="0" smtClean="0"/>
            </a:br>
            <a:r>
              <a:rPr lang="en-US" sz="4000" dirty="0" smtClean="0">
                <a:latin typeface="Arial" pitchFamily="34" charset="0"/>
                <a:cs typeface="Arial" pitchFamily="34" charset="0"/>
              </a:rPr>
              <a:t>Successful Interactions: </a:t>
            </a:r>
            <a:br>
              <a:rPr lang="en-US" sz="4000" dirty="0" smtClean="0">
                <a:latin typeface="Arial" pitchFamily="34" charset="0"/>
                <a:cs typeface="Arial" pitchFamily="34" charset="0"/>
              </a:rPr>
            </a:br>
            <a:r>
              <a:rPr lang="en-US" sz="4000" dirty="0" smtClean="0">
                <a:latin typeface="Arial" pitchFamily="34" charset="0"/>
                <a:cs typeface="Arial" pitchFamily="34" charset="0"/>
              </a:rPr>
              <a:t>Your Talking Points</a:t>
            </a:r>
            <a:endParaRPr lang="en-US" sz="40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49262986"/>
              </p:ext>
            </p:extLst>
          </p:nvPr>
        </p:nvGraphicFramePr>
        <p:xfrm>
          <a:off x="609600" y="1905000"/>
          <a:ext cx="7848600" cy="3911600"/>
        </p:xfrm>
        <a:graphic>
          <a:graphicData uri="http://schemas.openxmlformats.org/drawingml/2006/table">
            <a:tbl>
              <a:tblPr firstRow="1" bandRow="1">
                <a:tableStyleId>{21E4AEA4-8DFA-4A89-87EB-49C32662AFE0}</a:tableStyleId>
              </a:tblPr>
              <a:tblGrid>
                <a:gridCol w="3200400"/>
                <a:gridCol w="4648200"/>
              </a:tblGrid>
              <a:tr h="762000">
                <a:tc>
                  <a:txBody>
                    <a:bodyPr/>
                    <a:lstStyle/>
                    <a:p>
                      <a:r>
                        <a:rPr lang="en-US" sz="2400" dirty="0" smtClean="0">
                          <a:latin typeface="Arial" pitchFamily="34" charset="0"/>
                          <a:cs typeface="Arial" pitchFamily="34" charset="0"/>
                        </a:rPr>
                        <a:t>Situation/ Interaction</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Your</a:t>
                      </a:r>
                      <a:r>
                        <a:rPr lang="en-US" sz="2400" baseline="0" dirty="0" smtClean="0">
                          <a:latin typeface="Arial" pitchFamily="34" charset="0"/>
                          <a:cs typeface="Arial" pitchFamily="34" charset="0"/>
                        </a:rPr>
                        <a:t> Talking Points</a:t>
                      </a:r>
                      <a:endParaRPr lang="en-US" sz="2400" dirty="0">
                        <a:latin typeface="Arial" pitchFamily="34" charset="0"/>
                        <a:cs typeface="Arial" pitchFamily="34" charset="0"/>
                      </a:endParaRPr>
                    </a:p>
                  </a:txBody>
                  <a:tcPr/>
                </a:tc>
              </a:tr>
              <a:tr h="548640">
                <a:tc>
                  <a:txBody>
                    <a:bodyPr/>
                    <a:lstStyle/>
                    <a:p>
                      <a:r>
                        <a:rPr lang="en-US" sz="2400" dirty="0" smtClean="0">
                          <a:latin typeface="Arial" pitchFamily="34" charset="0"/>
                          <a:cs typeface="Arial" pitchFamily="34" charset="0"/>
                        </a:rPr>
                        <a:t>Your </a:t>
                      </a:r>
                      <a:r>
                        <a:rPr lang="en-US" sz="2400" baseline="0" dirty="0" smtClean="0">
                          <a:latin typeface="Arial" pitchFamily="34" charset="0"/>
                          <a:cs typeface="Arial" pitchFamily="34" charset="0"/>
                        </a:rPr>
                        <a:t>Story</a:t>
                      </a:r>
                      <a:endParaRPr lang="en-US" sz="2400" dirty="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r h="762000">
                <a:tc>
                  <a:txBody>
                    <a:bodyPr/>
                    <a:lstStyle/>
                    <a:p>
                      <a:r>
                        <a:rPr lang="en-US" sz="2400" dirty="0" smtClean="0">
                          <a:latin typeface="Arial" pitchFamily="34" charset="0"/>
                          <a:cs typeface="Arial" pitchFamily="34" charset="0"/>
                        </a:rPr>
                        <a:t>Your</a:t>
                      </a:r>
                      <a:r>
                        <a:rPr lang="en-US" sz="2400" baseline="0" dirty="0" smtClean="0">
                          <a:latin typeface="Arial" pitchFamily="34" charset="0"/>
                          <a:cs typeface="Arial" pitchFamily="34" charset="0"/>
                        </a:rPr>
                        <a:t> 30 second elevator pitch</a:t>
                      </a:r>
                      <a:endParaRPr lang="en-US" sz="2400" dirty="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r h="624840">
                <a:tc>
                  <a:txBody>
                    <a:bodyPr/>
                    <a:lstStyle/>
                    <a:p>
                      <a:r>
                        <a:rPr lang="en-US" sz="2400" dirty="0" smtClean="0">
                          <a:latin typeface="Arial" pitchFamily="34" charset="0"/>
                          <a:cs typeface="Arial" pitchFamily="34" charset="0"/>
                        </a:rPr>
                        <a:t>What</a:t>
                      </a:r>
                      <a:r>
                        <a:rPr lang="en-US" sz="2400" baseline="0" dirty="0" smtClean="0">
                          <a:latin typeface="Arial" pitchFamily="34" charset="0"/>
                          <a:cs typeface="Arial" pitchFamily="34" charset="0"/>
                        </a:rPr>
                        <a:t> you listen for</a:t>
                      </a:r>
                      <a:endParaRPr lang="en-US" sz="2400" dirty="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r h="558800">
                <a:tc>
                  <a:txBody>
                    <a:bodyPr/>
                    <a:lstStyle/>
                    <a:p>
                      <a:r>
                        <a:rPr lang="en-US" sz="2400" dirty="0" smtClean="0">
                          <a:latin typeface="Arial" pitchFamily="34" charset="0"/>
                          <a:cs typeface="Arial" pitchFamily="34" charset="0"/>
                        </a:rPr>
                        <a:t>How</a:t>
                      </a:r>
                      <a:r>
                        <a:rPr lang="en-US" sz="2400" baseline="0" dirty="0" smtClean="0">
                          <a:latin typeface="Arial" pitchFamily="34" charset="0"/>
                          <a:cs typeface="Arial" pitchFamily="34" charset="0"/>
                        </a:rPr>
                        <a:t> you get buy-in</a:t>
                      </a:r>
                      <a:endParaRPr lang="en-US" sz="2400" dirty="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r h="533400">
                <a:tc>
                  <a:txBody>
                    <a:bodyPr/>
                    <a:lstStyle/>
                    <a:p>
                      <a:r>
                        <a:rPr lang="en-US" sz="2400" dirty="0" smtClean="0">
                          <a:latin typeface="Arial" pitchFamily="34" charset="0"/>
                          <a:cs typeface="Arial" pitchFamily="34" charset="0"/>
                        </a:rPr>
                        <a:t>How</a:t>
                      </a:r>
                      <a:r>
                        <a:rPr lang="en-US" sz="2400" baseline="0" dirty="0" smtClean="0">
                          <a:latin typeface="Arial" pitchFamily="34" charset="0"/>
                          <a:cs typeface="Arial" pitchFamily="34" charset="0"/>
                        </a:rPr>
                        <a:t> you get to “Yes”</a:t>
                      </a:r>
                      <a:endParaRPr lang="en-US" sz="2400" dirty="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bl>
          </a:graphicData>
        </a:graphic>
      </p:graphicFrame>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19</a:t>
            </a:fld>
            <a:endParaRPr lang="en-US" dirty="0"/>
          </a:p>
        </p:txBody>
      </p:sp>
    </p:spTree>
    <p:extLst>
      <p:ext uri="{BB962C8B-B14F-4D97-AF65-F5344CB8AC3E}">
        <p14:creationId xmlns:p14="http://schemas.microsoft.com/office/powerpoint/2010/main" val="10115711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eaLnBrk="1" fontAlgn="auto" hangingPunct="1">
              <a:spcAft>
                <a:spcPts val="0"/>
              </a:spcAft>
              <a:defRPr/>
            </a:pPr>
            <a:r>
              <a:rPr lang="en-US" dirty="0" smtClean="0">
                <a:latin typeface="Arial"/>
                <a:cs typeface="Arial"/>
              </a:rPr>
              <a:t>Agenda</a:t>
            </a:r>
            <a:endParaRPr lang="en-US" dirty="0">
              <a:latin typeface="Arial"/>
              <a:cs typeface="Arial"/>
            </a:endParaRPr>
          </a:p>
        </p:txBody>
      </p:sp>
      <p:sp>
        <p:nvSpPr>
          <p:cNvPr id="67587" name="Content Placeholder 2"/>
          <p:cNvSpPr>
            <a:spLocks noGrp="1"/>
          </p:cNvSpPr>
          <p:nvPr>
            <p:ph idx="1"/>
          </p:nvPr>
        </p:nvSpPr>
        <p:spPr>
          <a:xfrm>
            <a:off x="685800" y="1752600"/>
            <a:ext cx="8153400" cy="4191000"/>
          </a:xfrm>
        </p:spPr>
        <p:txBody>
          <a:bodyPr/>
          <a:lstStyle/>
          <a:p>
            <a:pPr eaLnBrk="1" hangingPunct="1">
              <a:lnSpc>
                <a:spcPct val="150000"/>
              </a:lnSpc>
            </a:pPr>
            <a:r>
              <a:rPr lang="en-US" sz="2800" dirty="0" smtClean="0">
                <a:solidFill>
                  <a:srgbClr val="0D0D0D"/>
                </a:solidFill>
                <a:latin typeface="Arial" pitchFamily="34" charset="0"/>
                <a:cs typeface="Arial" pitchFamily="34" charset="0"/>
              </a:rPr>
              <a:t>The importance of successful interactions</a:t>
            </a:r>
          </a:p>
          <a:p>
            <a:pPr eaLnBrk="1" hangingPunct="1">
              <a:lnSpc>
                <a:spcPct val="150000"/>
              </a:lnSpc>
            </a:pPr>
            <a:r>
              <a:rPr lang="en-US" sz="2800" dirty="0" smtClean="0">
                <a:solidFill>
                  <a:srgbClr val="0D0D0D"/>
                </a:solidFill>
                <a:latin typeface="Arial" pitchFamily="34" charset="0"/>
                <a:cs typeface="Arial" pitchFamily="34" charset="0"/>
              </a:rPr>
              <a:t>The five secrets of successful interactions</a:t>
            </a:r>
          </a:p>
          <a:p>
            <a:pPr eaLnBrk="1" hangingPunct="1">
              <a:lnSpc>
                <a:spcPct val="150000"/>
              </a:lnSpc>
            </a:pPr>
            <a:r>
              <a:rPr lang="en-US" sz="2800" dirty="0" smtClean="0">
                <a:solidFill>
                  <a:srgbClr val="0D0D0D"/>
                </a:solidFill>
                <a:latin typeface="Arial" pitchFamily="34" charset="0"/>
                <a:cs typeface="Arial" pitchFamily="34" charset="0"/>
              </a:rPr>
              <a:t>Case study </a:t>
            </a:r>
          </a:p>
          <a:p>
            <a:pPr eaLnBrk="1" hangingPunct="1">
              <a:lnSpc>
                <a:spcPct val="150000"/>
              </a:lnSpc>
            </a:pPr>
            <a:r>
              <a:rPr lang="en-US" sz="2800" dirty="0" smtClean="0">
                <a:solidFill>
                  <a:srgbClr val="0D0D0D"/>
                </a:solidFill>
                <a:latin typeface="Arial" pitchFamily="34" charset="0"/>
                <a:cs typeface="Arial" pitchFamily="34" charset="0"/>
              </a:rPr>
              <a:t>Developing your own talking points for success</a:t>
            </a:r>
          </a:p>
          <a:p>
            <a:pPr eaLnBrk="1" hangingPunct="1">
              <a:lnSpc>
                <a:spcPct val="150000"/>
              </a:lnSpc>
            </a:pPr>
            <a:r>
              <a:rPr lang="en-US" sz="2800" dirty="0" smtClean="0">
                <a:solidFill>
                  <a:srgbClr val="0D0D0D"/>
                </a:solidFill>
                <a:latin typeface="Arial" pitchFamily="34" charset="0"/>
                <a:cs typeface="Arial" pitchFamily="34" charset="0"/>
              </a:rPr>
              <a:t>A sampling of job opportunities </a:t>
            </a:r>
          </a:p>
        </p:txBody>
      </p:sp>
      <p:pic>
        <p:nvPicPr>
          <p:cNvPr id="67589" name="Picture 4" descr="agenda slide 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871" y="4572000"/>
            <a:ext cx="1752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pPr>
              <a:lnSpc>
                <a:spcPct val="100000"/>
              </a:lnSpc>
            </a:pPr>
            <a:r>
              <a:rPr lang="en-US" sz="4000" dirty="0" smtClean="0">
                <a:latin typeface="Arial" pitchFamily="34" charset="0"/>
                <a:cs typeface="Arial" pitchFamily="34" charset="0"/>
              </a:rPr>
              <a:t>Audience Poll: What will be your favorite talking points?</a:t>
            </a:r>
            <a:br>
              <a:rPr lang="en-US" sz="4000" dirty="0" smtClean="0">
                <a:latin typeface="Arial" pitchFamily="34" charset="0"/>
                <a:cs typeface="Arial" pitchFamily="34" charset="0"/>
              </a:rPr>
            </a:br>
            <a:r>
              <a:rPr lang="en-US" sz="2800" dirty="0" smtClean="0">
                <a:latin typeface="Arial" pitchFamily="34" charset="0"/>
                <a:cs typeface="Arial" pitchFamily="34" charset="0"/>
              </a:rPr>
              <a:t>(choose all that apply)</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152400" y="2133600"/>
            <a:ext cx="8763000" cy="3352800"/>
          </a:xfrm>
        </p:spPr>
        <p:txBody>
          <a:bodyPr/>
          <a:lstStyle/>
          <a:p>
            <a:pPr>
              <a:buNone/>
            </a:pPr>
            <a:r>
              <a:rPr lang="en-US" sz="3200" dirty="0" smtClean="0">
                <a:solidFill>
                  <a:schemeClr val="tx1"/>
                </a:solidFill>
                <a:latin typeface="Arial" pitchFamily="34" charset="0"/>
                <a:cs typeface="Arial" pitchFamily="34" charset="0"/>
              </a:rPr>
              <a:t> </a:t>
            </a:r>
          </a:p>
          <a:p>
            <a:endParaRPr lang="en-US" dirty="0"/>
          </a:p>
        </p:txBody>
      </p:sp>
      <p:sp>
        <p:nvSpPr>
          <p:cNvPr id="4" name="Rectangle 3"/>
          <p:cNvSpPr/>
          <p:nvPr/>
        </p:nvSpPr>
        <p:spPr>
          <a:xfrm>
            <a:off x="1219200" y="2316301"/>
            <a:ext cx="6553200" cy="3170099"/>
          </a:xfrm>
          <a:prstGeom prst="rect">
            <a:avLst/>
          </a:prstGeom>
        </p:spPr>
        <p:txBody>
          <a:bodyPr wrap="square">
            <a:spAutoFit/>
          </a:bodyPr>
          <a:lstStyle/>
          <a:p>
            <a:pPr marL="742950" indent="-742950">
              <a:buFont typeface="+mj-lt"/>
              <a:buAutoNum type="arabicPeriod"/>
            </a:pPr>
            <a:r>
              <a:rPr lang="en-US" sz="4000" dirty="0"/>
              <a:t>Storytelling</a:t>
            </a:r>
          </a:p>
          <a:p>
            <a:pPr marL="742950" indent="-742950">
              <a:buFont typeface="+mj-lt"/>
              <a:buAutoNum type="arabicPeriod"/>
            </a:pPr>
            <a:r>
              <a:rPr lang="en-US" sz="4000" dirty="0"/>
              <a:t>Elevator pitch</a:t>
            </a:r>
          </a:p>
          <a:p>
            <a:pPr marL="742950" indent="-742950">
              <a:buFont typeface="+mj-lt"/>
              <a:buAutoNum type="arabicPeriod"/>
            </a:pPr>
            <a:r>
              <a:rPr lang="en-US" sz="4000" dirty="0"/>
              <a:t>Listening</a:t>
            </a:r>
          </a:p>
          <a:p>
            <a:pPr marL="742950" indent="-742950">
              <a:buFont typeface="+mj-lt"/>
              <a:buAutoNum type="arabicPeriod"/>
            </a:pPr>
            <a:r>
              <a:rPr lang="en-US" sz="4000" dirty="0"/>
              <a:t>Getting buy-in</a:t>
            </a:r>
          </a:p>
          <a:p>
            <a:pPr marL="742950" indent="-742950">
              <a:buFont typeface="+mj-lt"/>
              <a:buAutoNum type="arabicPeriod"/>
            </a:pPr>
            <a:r>
              <a:rPr lang="en-US" sz="4000" dirty="0"/>
              <a:t>Getting to yes</a:t>
            </a:r>
          </a:p>
        </p:txBody>
      </p:sp>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20</a:t>
            </a:fld>
            <a:endParaRPr lang="en-US" dirty="0"/>
          </a:p>
        </p:txBody>
      </p:sp>
      <p:pic>
        <p:nvPicPr>
          <p:cNvPr id="18" name="Picture 16" descr="C:\Documents and Settings\David\Local Settings\Temporary Internet Files\Content.IE5\616TZVW3\MC900304349[1].wmf"/>
          <p:cNvPicPr>
            <a:picLocks noChangeAspect="1" noChangeArrowheads="1"/>
          </p:cNvPicPr>
          <p:nvPr/>
        </p:nvPicPr>
        <p:blipFill>
          <a:blip r:embed="rId3" cstate="print"/>
          <a:srcRect/>
          <a:stretch>
            <a:fillRect/>
          </a:stretch>
        </p:blipFill>
        <p:spPr bwMode="auto">
          <a:xfrm>
            <a:off x="5334000" y="2286000"/>
            <a:ext cx="3153523" cy="2667000"/>
          </a:xfrm>
          <a:prstGeom prst="rect">
            <a:avLst/>
          </a:prstGeom>
          <a:noFill/>
        </p:spPr>
      </p:pic>
    </p:spTree>
    <p:extLst>
      <p:ext uri="{BB962C8B-B14F-4D97-AF65-F5344CB8AC3E}">
        <p14:creationId xmlns:p14="http://schemas.microsoft.com/office/powerpoint/2010/main" val="296454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a:lnSpc>
                <a:spcPct val="100000"/>
              </a:lnSpc>
            </a:pPr>
            <a:r>
              <a:rPr lang="en-US" sz="3200" dirty="0" smtClean="0">
                <a:latin typeface="Arial" pitchFamily="34" charset="0"/>
                <a:cs typeface="Arial" pitchFamily="34" charset="0"/>
              </a:rPr>
              <a:t>A Sampling of Job Titles </a:t>
            </a:r>
            <a:br>
              <a:rPr lang="en-US" sz="3200" dirty="0" smtClean="0">
                <a:latin typeface="Arial" pitchFamily="34" charset="0"/>
                <a:cs typeface="Arial" pitchFamily="34" charset="0"/>
              </a:rPr>
            </a:br>
            <a:r>
              <a:rPr lang="en-US" sz="3200" dirty="0" smtClean="0">
                <a:latin typeface="Arial" pitchFamily="34" charset="0"/>
                <a:cs typeface="Arial" pitchFamily="34" charset="0"/>
              </a:rPr>
              <a:t>for Recent Grads and Our Colleagues</a:t>
            </a:r>
            <a:endParaRPr lang="en-US" sz="3200" dirty="0">
              <a:latin typeface="Arial" pitchFamily="34" charset="0"/>
              <a:cs typeface="Arial" pitchFamily="34" charset="0"/>
            </a:endParaRPr>
          </a:p>
        </p:txBody>
      </p:sp>
      <p:sp>
        <p:nvSpPr>
          <p:cNvPr id="7" name="Content Placeholder 6"/>
          <p:cNvSpPr>
            <a:spLocks noGrp="1"/>
          </p:cNvSpPr>
          <p:nvPr>
            <p:ph idx="1"/>
          </p:nvPr>
        </p:nvSpPr>
        <p:spPr>
          <a:xfrm>
            <a:off x="457200" y="1295400"/>
            <a:ext cx="8229600" cy="5105400"/>
          </a:xfrm>
        </p:spPr>
        <p:txBody>
          <a:bodyPr/>
          <a:lstStyle/>
          <a:p>
            <a:r>
              <a:rPr lang="en-US" dirty="0" smtClean="0">
                <a:solidFill>
                  <a:schemeClr val="tx1"/>
                </a:solidFill>
                <a:latin typeface="Arial" pitchFamily="34" charset="0"/>
                <a:cs typeface="Arial" pitchFamily="34" charset="0"/>
              </a:rPr>
              <a:t>Business Development Manager at Geneca</a:t>
            </a:r>
          </a:p>
          <a:p>
            <a:r>
              <a:rPr lang="en-US" dirty="0" smtClean="0">
                <a:solidFill>
                  <a:schemeClr val="tx1"/>
                </a:solidFill>
                <a:latin typeface="Arial" pitchFamily="34" charset="0"/>
                <a:cs typeface="Arial" pitchFamily="34" charset="0"/>
              </a:rPr>
              <a:t>Human Factors Engineer, Intel Corp.</a:t>
            </a:r>
          </a:p>
          <a:p>
            <a:r>
              <a:rPr lang="en-US" dirty="0" smtClean="0">
                <a:solidFill>
                  <a:schemeClr val="tx1"/>
                </a:solidFill>
                <a:latin typeface="Arial" pitchFamily="34" charset="0"/>
                <a:cs typeface="Arial" pitchFamily="34" charset="0"/>
              </a:rPr>
              <a:t>Information Architect</a:t>
            </a:r>
          </a:p>
          <a:p>
            <a:r>
              <a:rPr lang="en-US" dirty="0" smtClean="0">
                <a:solidFill>
                  <a:schemeClr val="tx1"/>
                </a:solidFill>
                <a:latin typeface="Arial" pitchFamily="34" charset="0"/>
                <a:cs typeface="Arial" pitchFamily="34" charset="0"/>
              </a:rPr>
              <a:t>Information Specialist, National Center for Patient Safety</a:t>
            </a:r>
          </a:p>
          <a:p>
            <a:r>
              <a:rPr lang="en-US" dirty="0" smtClean="0">
                <a:solidFill>
                  <a:schemeClr val="tx1"/>
                </a:solidFill>
                <a:latin typeface="Arial" pitchFamily="34" charset="0"/>
                <a:cs typeface="Arial" pitchFamily="34" charset="0"/>
              </a:rPr>
              <a:t>Knowledge Manager, Freedom from Hunger</a:t>
            </a:r>
          </a:p>
          <a:p>
            <a:r>
              <a:rPr lang="en-US" dirty="0" smtClean="0">
                <a:solidFill>
                  <a:schemeClr val="tx1"/>
                </a:solidFill>
                <a:latin typeface="Arial" pitchFamily="34" charset="0"/>
                <a:cs typeface="Arial" pitchFamily="34" charset="0"/>
              </a:rPr>
              <a:t>Library Partnerships Manager, Google Book Search </a:t>
            </a:r>
          </a:p>
          <a:p>
            <a:r>
              <a:rPr lang="en-US" dirty="0" smtClean="0">
                <a:solidFill>
                  <a:schemeClr val="tx1"/>
                </a:solidFill>
                <a:latin typeface="Arial" pitchFamily="34" charset="0"/>
                <a:cs typeface="Arial" pitchFamily="34" charset="0"/>
              </a:rPr>
              <a:t>Metrics Manager, Global Consumer Design, Whirlpool</a:t>
            </a:r>
          </a:p>
          <a:p>
            <a:r>
              <a:rPr lang="en-US" dirty="0" smtClean="0">
                <a:solidFill>
                  <a:schemeClr val="tx1"/>
                </a:solidFill>
                <a:latin typeface="Arial" pitchFamily="34" charset="0"/>
                <a:cs typeface="Arial" pitchFamily="34" charset="0"/>
              </a:rPr>
              <a:t>Project Manager, The </a:t>
            </a:r>
            <a:r>
              <a:rPr lang="en-US" dirty="0" err="1" smtClean="0">
                <a:solidFill>
                  <a:schemeClr val="tx1"/>
                </a:solidFill>
                <a:latin typeface="Arial" pitchFamily="34" charset="0"/>
                <a:cs typeface="Arial" pitchFamily="34" charset="0"/>
              </a:rPr>
              <a:t>SoftAd</a:t>
            </a:r>
            <a:r>
              <a:rPr lang="en-US" dirty="0" smtClean="0">
                <a:solidFill>
                  <a:schemeClr val="tx1"/>
                </a:solidFill>
                <a:latin typeface="Arial" pitchFamily="34" charset="0"/>
                <a:cs typeface="Arial" pitchFamily="34" charset="0"/>
              </a:rPr>
              <a:t> Group</a:t>
            </a:r>
          </a:p>
          <a:p>
            <a:r>
              <a:rPr lang="en-US" dirty="0" smtClean="0">
                <a:solidFill>
                  <a:schemeClr val="tx1"/>
                </a:solidFill>
                <a:latin typeface="Arial" pitchFamily="34" charset="0"/>
                <a:cs typeface="Arial" pitchFamily="34" charset="0"/>
              </a:rPr>
              <a:t>User Experience Researcher, Microsoft Corp.</a:t>
            </a:r>
          </a:p>
          <a:p>
            <a:r>
              <a:rPr lang="en-US" dirty="0" smtClean="0">
                <a:solidFill>
                  <a:schemeClr val="tx1"/>
                </a:solidFill>
                <a:latin typeface="Arial" pitchFamily="34" charset="0"/>
                <a:cs typeface="Arial" pitchFamily="34" charset="0"/>
              </a:rPr>
              <a:t>User-Interface Designer, Lockheed Martin</a:t>
            </a:r>
          </a:p>
          <a:p>
            <a:r>
              <a:rPr lang="en-US" dirty="0" smtClean="0">
                <a:solidFill>
                  <a:schemeClr val="tx1"/>
                </a:solidFill>
                <a:latin typeface="Arial" pitchFamily="34" charset="0"/>
                <a:cs typeface="Arial" pitchFamily="34" charset="0"/>
              </a:rPr>
              <a:t>Web Production Assistant, Adobe Systems</a:t>
            </a:r>
          </a:p>
          <a:p>
            <a:endParaRPr lang="en-US" sz="2400" dirty="0" smtClean="0"/>
          </a:p>
          <a:p>
            <a:pPr>
              <a:buNone/>
            </a:pPr>
            <a:endParaRPr lang="en-US" sz="2400" dirty="0" smtClean="0"/>
          </a:p>
        </p:txBody>
      </p:sp>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21</a:t>
            </a:fld>
            <a:endParaRPr lang="en-US" dirty="0"/>
          </a:p>
        </p:txBody>
      </p:sp>
    </p:spTree>
    <p:extLst>
      <p:ext uri="{BB962C8B-B14F-4D97-AF65-F5344CB8AC3E}">
        <p14:creationId xmlns:p14="http://schemas.microsoft.com/office/powerpoint/2010/main" val="4338135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algn="ctr"/>
            <a:r>
              <a:rPr lang="en-US" sz="4000" dirty="0" smtClean="0">
                <a:latin typeface="Arial" pitchFamily="34" charset="0"/>
                <a:cs typeface="Arial" pitchFamily="34" charset="0"/>
              </a:rPr>
              <a:t>A Sampling of Job Titles and Sources You May Not Have Considered</a:t>
            </a:r>
            <a:endParaRPr lang="en-US" sz="4000" dirty="0">
              <a:latin typeface="Arial" pitchFamily="34" charset="0"/>
              <a:cs typeface="Arial" pitchFamily="34" charset="0"/>
            </a:endParaRPr>
          </a:p>
        </p:txBody>
      </p:sp>
      <p:sp>
        <p:nvSpPr>
          <p:cNvPr id="3" name="Content Placeholder 2"/>
          <p:cNvSpPr>
            <a:spLocks noGrp="1"/>
          </p:cNvSpPr>
          <p:nvPr>
            <p:ph sz="half" idx="4294967295"/>
          </p:nvPr>
        </p:nvSpPr>
        <p:spPr>
          <a:xfrm>
            <a:off x="228600" y="1371600"/>
            <a:ext cx="3733800" cy="5181600"/>
          </a:xfrm>
          <a:prstGeom prst="rect">
            <a:avLst/>
          </a:prstGeom>
        </p:spPr>
        <p:txBody>
          <a:bodyPr/>
          <a:lstStyle/>
          <a:p>
            <a:r>
              <a:rPr lang="en-US" sz="2800" dirty="0">
                <a:solidFill>
                  <a:schemeClr val="tx1"/>
                </a:solidFill>
                <a:latin typeface="Arial" pitchFamily="34" charset="0"/>
                <a:cs typeface="Arial" pitchFamily="34" charset="0"/>
              </a:rPr>
              <a:t>Museum Curator </a:t>
            </a:r>
          </a:p>
          <a:p>
            <a:r>
              <a:rPr lang="en-US" sz="2800" dirty="0" smtClean="0">
                <a:solidFill>
                  <a:schemeClr val="tx1"/>
                </a:solidFill>
                <a:latin typeface="Arial" pitchFamily="34" charset="0"/>
                <a:cs typeface="Arial" pitchFamily="34" charset="0"/>
              </a:rPr>
              <a:t>Library </a:t>
            </a:r>
            <a:r>
              <a:rPr lang="en-US" sz="2800" dirty="0">
                <a:solidFill>
                  <a:schemeClr val="tx1"/>
                </a:solidFill>
                <a:latin typeface="Arial" pitchFamily="34" charset="0"/>
                <a:cs typeface="Arial" pitchFamily="34" charset="0"/>
              </a:rPr>
              <a:t>Research </a:t>
            </a:r>
            <a:r>
              <a:rPr lang="en-US" sz="2800" dirty="0" smtClean="0">
                <a:solidFill>
                  <a:schemeClr val="tx1"/>
                </a:solidFill>
                <a:latin typeface="Arial" pitchFamily="34" charset="0"/>
                <a:cs typeface="Arial" pitchFamily="34" charset="0"/>
              </a:rPr>
              <a:t>Consultant</a:t>
            </a:r>
          </a:p>
          <a:p>
            <a:r>
              <a:rPr lang="en-US" sz="2800" dirty="0" err="1" smtClean="0">
                <a:solidFill>
                  <a:schemeClr val="tx1"/>
                </a:solidFill>
                <a:latin typeface="Arial" pitchFamily="34" charset="0"/>
                <a:cs typeface="Arial" pitchFamily="34" charset="0"/>
              </a:rPr>
              <a:t>Sharepoint</a:t>
            </a:r>
            <a:r>
              <a:rPr lang="en-US" sz="2800" dirty="0" smtClean="0">
                <a:solidFill>
                  <a:schemeClr val="tx1"/>
                </a:solidFill>
                <a:latin typeface="Arial" pitchFamily="34" charset="0"/>
                <a:cs typeface="Arial" pitchFamily="34" charset="0"/>
              </a:rPr>
              <a:t> Power User</a:t>
            </a:r>
          </a:p>
          <a:p>
            <a:r>
              <a:rPr lang="en-US" sz="2800" dirty="0" smtClean="0">
                <a:solidFill>
                  <a:schemeClr val="tx1"/>
                </a:solidFill>
                <a:latin typeface="Arial" pitchFamily="34" charset="0"/>
                <a:cs typeface="Arial" pitchFamily="34" charset="0"/>
              </a:rPr>
              <a:t>Web Applications Developer</a:t>
            </a:r>
          </a:p>
          <a:p>
            <a:r>
              <a:rPr lang="en-US" sz="2800" dirty="0" smtClean="0">
                <a:solidFill>
                  <a:schemeClr val="tx1"/>
                </a:solidFill>
                <a:latin typeface="Arial" pitchFamily="34" charset="0"/>
                <a:cs typeface="Arial" pitchFamily="34" charset="0"/>
              </a:rPr>
              <a:t>Publications Director	</a:t>
            </a:r>
          </a:p>
          <a:p>
            <a:r>
              <a:rPr lang="en-US" sz="2800" dirty="0" smtClean="0">
                <a:solidFill>
                  <a:schemeClr val="tx1"/>
                </a:solidFill>
                <a:latin typeface="Arial" pitchFamily="34" charset="0"/>
                <a:cs typeface="Arial" pitchFamily="34" charset="0"/>
              </a:rPr>
              <a:t>Document Logistics Manager</a:t>
            </a:r>
          </a:p>
        </p:txBody>
      </p:sp>
      <p:sp>
        <p:nvSpPr>
          <p:cNvPr id="4" name="Content Placeholder 3"/>
          <p:cNvSpPr>
            <a:spLocks noGrp="1"/>
          </p:cNvSpPr>
          <p:nvPr>
            <p:ph sz="half" idx="2"/>
          </p:nvPr>
        </p:nvSpPr>
        <p:spPr>
          <a:xfrm>
            <a:off x="3886200" y="1447800"/>
            <a:ext cx="5257800" cy="5181600"/>
          </a:xfrm>
        </p:spPr>
        <p:txBody>
          <a:bodyPr/>
          <a:lstStyle/>
          <a:p>
            <a:r>
              <a:rPr lang="en-US" sz="2800" dirty="0">
                <a:solidFill>
                  <a:schemeClr val="tx1"/>
                </a:solidFill>
                <a:latin typeface="Arial" pitchFamily="34" charset="0"/>
                <a:cs typeface="Arial" pitchFamily="34" charset="0"/>
                <a:hlinkClick r:id="rId3"/>
              </a:rPr>
              <a:t>http://www.jobsfed.com</a:t>
            </a:r>
            <a:r>
              <a:rPr lang="en-US" sz="2800" dirty="0" smtClean="0">
                <a:solidFill>
                  <a:schemeClr val="tx1"/>
                </a:solidFill>
                <a:latin typeface="Arial" pitchFamily="34" charset="0"/>
                <a:cs typeface="Arial" pitchFamily="34" charset="0"/>
                <a:hlinkClick r:id="rId3"/>
              </a:rPr>
              <a:t>/</a:t>
            </a:r>
            <a:endParaRPr lang="en-US" sz="2800" dirty="0" smtClean="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hlinkClick r:id="rId4"/>
              </a:rPr>
              <a:t>http://jobsearch.monster.com</a:t>
            </a:r>
            <a:r>
              <a:rPr lang="en-US" sz="2800" dirty="0" smtClean="0">
                <a:solidFill>
                  <a:schemeClr val="tx1"/>
                </a:solidFill>
                <a:latin typeface="Arial" pitchFamily="34" charset="0"/>
                <a:cs typeface="Arial" pitchFamily="34" charset="0"/>
                <a:hlinkClick r:id="rId4"/>
              </a:rPr>
              <a:t>/</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smtClean="0">
              <a:solidFill>
                <a:schemeClr val="tx1"/>
              </a:solidFill>
              <a:latin typeface="Arial" pitchFamily="34" charset="0"/>
              <a:cs typeface="Arial" pitchFamily="34" charset="0"/>
              <a:hlinkClick r:id=""/>
            </a:endParaRPr>
          </a:p>
          <a:p>
            <a:r>
              <a:rPr lang="en-US" sz="2800" dirty="0" smtClean="0">
                <a:solidFill>
                  <a:schemeClr val="tx1"/>
                </a:solidFill>
                <a:latin typeface="Arial" pitchFamily="34" charset="0"/>
                <a:cs typeface="Arial" pitchFamily="34" charset="0"/>
                <a:hlinkClick r:id=""/>
              </a:rPr>
              <a:t>http</a:t>
            </a:r>
            <a:r>
              <a:rPr lang="en-US" sz="2800" dirty="0">
                <a:solidFill>
                  <a:schemeClr val="tx1"/>
                </a:solidFill>
                <a:latin typeface="Arial" pitchFamily="34" charset="0"/>
                <a:cs typeface="Arial" pitchFamily="34" charset="0"/>
                <a:hlinkClick r:id="rId5"/>
              </a:rPr>
              <a:t>://</a:t>
            </a:r>
            <a:r>
              <a:rPr lang="en-US" sz="2800" dirty="0" smtClean="0">
                <a:solidFill>
                  <a:schemeClr val="tx1"/>
                </a:solidFill>
                <a:latin typeface="Arial" pitchFamily="34" charset="0"/>
                <a:cs typeface="Arial" pitchFamily="34" charset="0"/>
                <a:hlinkClick r:id="rId5"/>
              </a:rPr>
              <a:t>www.net-temps.com/</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smtClean="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hlinkClick r:id="rId6"/>
              </a:rPr>
              <a:t>http://</a:t>
            </a:r>
            <a:r>
              <a:rPr lang="en-US" sz="2800" dirty="0" smtClean="0">
                <a:solidFill>
                  <a:schemeClr val="tx1"/>
                </a:solidFill>
                <a:latin typeface="Arial" pitchFamily="34" charset="0"/>
                <a:cs typeface="Arial" pitchFamily="34" charset="0"/>
                <a:hlinkClick r:id="rId6"/>
              </a:rPr>
              <a:t>job-hunt.indeed.com/</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smtClean="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hlinkClick r:id="rId7"/>
              </a:rPr>
              <a:t>http://www.jobcentral.org</a:t>
            </a:r>
            <a:r>
              <a:rPr lang="en-US" sz="2800" dirty="0" smtClean="0">
                <a:solidFill>
                  <a:schemeClr val="tx1"/>
                </a:solidFill>
                <a:latin typeface="Arial" pitchFamily="34" charset="0"/>
                <a:cs typeface="Arial" pitchFamily="34" charset="0"/>
                <a:hlinkClick r:id="rId7"/>
              </a:rPr>
              <a:t>/</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smtClean="0">
              <a:solidFill>
                <a:schemeClr val="tx1"/>
              </a:solidFill>
              <a:latin typeface="Arial" pitchFamily="34" charset="0"/>
              <a:cs typeface="Arial" pitchFamily="34" charset="0"/>
            </a:endParaRPr>
          </a:p>
          <a:p>
            <a:r>
              <a:rPr lang="en-US" sz="2800" dirty="0">
                <a:solidFill>
                  <a:schemeClr val="tx1"/>
                </a:solidFill>
                <a:latin typeface="Arial" pitchFamily="34" charset="0"/>
                <a:cs typeface="Arial" pitchFamily="34" charset="0"/>
                <a:hlinkClick r:id="rId8"/>
              </a:rPr>
              <a:t>http://careers.peopleclick.com</a:t>
            </a:r>
            <a:r>
              <a:rPr lang="en-US" sz="2800" dirty="0">
                <a:latin typeface="Arial" pitchFamily="34" charset="0"/>
                <a:cs typeface="Arial" pitchFamily="34" charset="0"/>
                <a:hlinkClick r:id="rId8"/>
              </a:rPr>
              <a:t>/</a:t>
            </a:r>
            <a:endParaRPr lang="en-US" sz="2800" dirty="0">
              <a:solidFill>
                <a:schemeClr val="tx1"/>
              </a:solidFill>
              <a:latin typeface="Arial" pitchFamily="34" charset="0"/>
              <a:cs typeface="Arial" pitchFamily="34" charset="0"/>
            </a:endParaRPr>
          </a:p>
        </p:txBody>
      </p:sp>
      <p:sp>
        <p:nvSpPr>
          <p:cNvPr id="7" name="Slide Number Placeholder 6"/>
          <p:cNvSpPr>
            <a:spLocks noGrp="1"/>
          </p:cNvSpPr>
          <p:nvPr>
            <p:ph type="sldNum" sz="quarter" idx="16"/>
          </p:nvPr>
        </p:nvSpPr>
        <p:spPr/>
        <p:txBody>
          <a:bodyPr/>
          <a:lstStyle/>
          <a:p>
            <a:pPr>
              <a:defRPr/>
            </a:pPr>
            <a:fld id="{4958B8CF-4E28-46C4-9718-287225A521E3}" type="slidenum">
              <a:rPr lang="en-US" smtClean="0"/>
              <a:pPr>
                <a:defRPr/>
              </a:pPr>
              <a:t>22</a:t>
            </a:fld>
            <a:endParaRPr lang="en-US" dirty="0"/>
          </a:p>
        </p:txBody>
      </p:sp>
    </p:spTree>
    <p:extLst>
      <p:ext uri="{BB962C8B-B14F-4D97-AF65-F5344CB8AC3E}">
        <p14:creationId xmlns:p14="http://schemas.microsoft.com/office/powerpoint/2010/main" val="21086485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600200"/>
          </a:xfrm>
        </p:spPr>
        <p:txBody>
          <a:bodyPr/>
          <a:lstStyle/>
          <a:p>
            <a:pPr>
              <a:lnSpc>
                <a:spcPct val="100000"/>
              </a:lnSpc>
            </a:pPr>
            <a:r>
              <a:rPr lang="en-US" sz="4000" dirty="0" smtClean="0">
                <a:latin typeface="Arial" pitchFamily="34" charset="0"/>
                <a:cs typeface="Arial" pitchFamily="34" charset="0"/>
              </a:rPr>
              <a:t>Audience Poll: Which job titles are </a:t>
            </a:r>
            <a:br>
              <a:rPr lang="en-US" sz="4000" dirty="0" smtClean="0">
                <a:latin typeface="Arial" pitchFamily="34" charset="0"/>
                <a:cs typeface="Arial" pitchFamily="34" charset="0"/>
              </a:rPr>
            </a:br>
            <a:r>
              <a:rPr lang="en-US" sz="4000" dirty="0" smtClean="0">
                <a:latin typeface="Arial" pitchFamily="34" charset="0"/>
                <a:cs typeface="Arial" pitchFamily="34" charset="0"/>
              </a:rPr>
              <a:t>most appealing to </a:t>
            </a:r>
            <a:r>
              <a:rPr lang="en-US" sz="4000" dirty="0">
                <a:latin typeface="Arial" pitchFamily="34" charset="0"/>
                <a:cs typeface="Arial" pitchFamily="34" charset="0"/>
              </a:rPr>
              <a:t>you?</a:t>
            </a:r>
            <a:br>
              <a:rPr lang="en-US" sz="4000" dirty="0">
                <a:latin typeface="Arial" pitchFamily="34" charset="0"/>
                <a:cs typeface="Arial" pitchFamily="34" charset="0"/>
              </a:rPr>
            </a:br>
            <a:r>
              <a:rPr lang="en-US" sz="2800" dirty="0">
                <a:latin typeface="Arial" pitchFamily="34" charset="0"/>
                <a:cs typeface="Arial" pitchFamily="34" charset="0"/>
              </a:rPr>
              <a:t>(choose all that apply)</a:t>
            </a:r>
          </a:p>
        </p:txBody>
      </p:sp>
      <p:sp>
        <p:nvSpPr>
          <p:cNvPr id="3" name="Content Placeholder 2"/>
          <p:cNvSpPr>
            <a:spLocks noGrp="1"/>
          </p:cNvSpPr>
          <p:nvPr>
            <p:ph sz="half" idx="4294967295"/>
          </p:nvPr>
        </p:nvSpPr>
        <p:spPr>
          <a:xfrm>
            <a:off x="1447800" y="2362200"/>
            <a:ext cx="6324600" cy="4038600"/>
          </a:xfrm>
          <a:prstGeom prst="rect">
            <a:avLst/>
          </a:prstGeom>
        </p:spPr>
        <p:txBody>
          <a:bodyPr/>
          <a:lstStyle/>
          <a:p>
            <a:pPr marL="514350" indent="-514350">
              <a:buFont typeface="+mj-lt"/>
              <a:buAutoNum type="arabicPeriod"/>
            </a:pPr>
            <a:r>
              <a:rPr lang="en-US" sz="3200" dirty="0">
                <a:solidFill>
                  <a:schemeClr val="tx1"/>
                </a:solidFill>
                <a:latin typeface="Arial" pitchFamily="34" charset="0"/>
                <a:cs typeface="Arial" pitchFamily="34" charset="0"/>
              </a:rPr>
              <a:t>Museum Curator </a:t>
            </a:r>
          </a:p>
          <a:p>
            <a:pPr marL="514350" indent="-514350">
              <a:buFont typeface="+mj-lt"/>
              <a:buAutoNum type="arabicPeriod"/>
            </a:pPr>
            <a:r>
              <a:rPr lang="en-US" sz="3200" dirty="0" smtClean="0">
                <a:solidFill>
                  <a:schemeClr val="tx1"/>
                </a:solidFill>
                <a:latin typeface="Arial" pitchFamily="34" charset="0"/>
                <a:cs typeface="Arial" pitchFamily="34" charset="0"/>
              </a:rPr>
              <a:t>Library </a:t>
            </a:r>
            <a:r>
              <a:rPr lang="en-US" sz="3200" dirty="0">
                <a:solidFill>
                  <a:schemeClr val="tx1"/>
                </a:solidFill>
                <a:latin typeface="Arial" pitchFamily="34" charset="0"/>
                <a:cs typeface="Arial" pitchFamily="34" charset="0"/>
              </a:rPr>
              <a:t>Research </a:t>
            </a:r>
            <a:r>
              <a:rPr lang="en-US" sz="3200" dirty="0" smtClean="0">
                <a:solidFill>
                  <a:schemeClr val="tx1"/>
                </a:solidFill>
                <a:latin typeface="Arial" pitchFamily="34" charset="0"/>
                <a:cs typeface="Arial" pitchFamily="34" charset="0"/>
              </a:rPr>
              <a:t>Consultant</a:t>
            </a:r>
          </a:p>
          <a:p>
            <a:pPr marL="514350" indent="-514350">
              <a:buFont typeface="+mj-lt"/>
              <a:buAutoNum type="arabicPeriod"/>
            </a:pPr>
            <a:r>
              <a:rPr lang="en-US" sz="3200" dirty="0" err="1" smtClean="0">
                <a:solidFill>
                  <a:schemeClr val="tx1"/>
                </a:solidFill>
                <a:latin typeface="Arial" pitchFamily="34" charset="0"/>
                <a:cs typeface="Arial" pitchFamily="34" charset="0"/>
              </a:rPr>
              <a:t>Sharepoint</a:t>
            </a:r>
            <a:r>
              <a:rPr lang="en-US" sz="3200" dirty="0" smtClean="0">
                <a:solidFill>
                  <a:schemeClr val="tx1"/>
                </a:solidFill>
                <a:latin typeface="Arial" pitchFamily="34" charset="0"/>
                <a:cs typeface="Arial" pitchFamily="34" charset="0"/>
              </a:rPr>
              <a:t> Power User</a:t>
            </a:r>
          </a:p>
          <a:p>
            <a:pPr marL="514350" indent="-514350">
              <a:buFont typeface="+mj-lt"/>
              <a:buAutoNum type="arabicPeriod"/>
            </a:pPr>
            <a:r>
              <a:rPr lang="en-US" sz="3200" dirty="0" smtClean="0">
                <a:solidFill>
                  <a:schemeClr val="tx1"/>
                </a:solidFill>
                <a:latin typeface="Arial" pitchFamily="34" charset="0"/>
                <a:cs typeface="Arial" pitchFamily="34" charset="0"/>
              </a:rPr>
              <a:t>Web Applications Developer</a:t>
            </a:r>
          </a:p>
          <a:p>
            <a:pPr marL="514350" indent="-514350">
              <a:buFont typeface="+mj-lt"/>
              <a:buAutoNum type="arabicPeriod"/>
            </a:pPr>
            <a:r>
              <a:rPr lang="en-US" sz="3200" smtClean="0">
                <a:solidFill>
                  <a:schemeClr val="tx1"/>
                </a:solidFill>
                <a:latin typeface="Arial" pitchFamily="34" charset="0"/>
                <a:cs typeface="Arial" pitchFamily="34" charset="0"/>
              </a:rPr>
              <a:t>Publications Director</a:t>
            </a:r>
            <a:endParaRPr lang="en-US" sz="3200">
              <a:solidFill>
                <a:schemeClr val="tx1"/>
              </a:solidFill>
              <a:latin typeface="Arial" pitchFamily="34" charset="0"/>
              <a:cs typeface="Arial" pitchFamily="34" charset="0"/>
            </a:endParaRPr>
          </a:p>
          <a:p>
            <a:pPr marL="514350" indent="-514350">
              <a:buFont typeface="+mj-lt"/>
              <a:buAutoNum type="arabicPeriod"/>
            </a:pPr>
            <a:r>
              <a:rPr lang="en-US" sz="3200" smtClean="0">
                <a:solidFill>
                  <a:schemeClr val="tx1"/>
                </a:solidFill>
                <a:latin typeface="Arial" pitchFamily="34" charset="0"/>
                <a:cs typeface="Arial" pitchFamily="34" charset="0"/>
              </a:rPr>
              <a:t>Document </a:t>
            </a:r>
            <a:r>
              <a:rPr lang="en-US" sz="3200" dirty="0">
                <a:solidFill>
                  <a:schemeClr val="tx1"/>
                </a:solidFill>
                <a:latin typeface="Arial" pitchFamily="34" charset="0"/>
                <a:cs typeface="Arial" pitchFamily="34" charset="0"/>
              </a:rPr>
              <a:t>Logistics Manager</a:t>
            </a:r>
          </a:p>
        </p:txBody>
      </p:sp>
      <p:sp>
        <p:nvSpPr>
          <p:cNvPr id="5" name="Slide Number Placeholder 4"/>
          <p:cNvSpPr>
            <a:spLocks noGrp="1"/>
          </p:cNvSpPr>
          <p:nvPr>
            <p:ph type="sldNum" sz="quarter" idx="16"/>
          </p:nvPr>
        </p:nvSpPr>
        <p:spPr/>
        <p:txBody>
          <a:bodyPr/>
          <a:lstStyle/>
          <a:p>
            <a:pPr>
              <a:defRPr/>
            </a:pPr>
            <a:fld id="{4958B8CF-4E28-46C4-9718-287225A521E3}" type="slidenum">
              <a:rPr lang="en-US" smtClean="0"/>
              <a:pPr>
                <a:defRPr/>
              </a:pPr>
              <a:t>23</a:t>
            </a:fld>
            <a:endParaRPr lang="en-US" dirty="0"/>
          </a:p>
        </p:txBody>
      </p:sp>
    </p:spTree>
    <p:extLst>
      <p:ext uri="{BB962C8B-B14F-4D97-AF65-F5344CB8AC3E}">
        <p14:creationId xmlns:p14="http://schemas.microsoft.com/office/powerpoint/2010/main" val="34010031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pPr algn="l"/>
            <a:r>
              <a:rPr lang="en-US" sz="4400" dirty="0" smtClean="0">
                <a:latin typeface="Arial" pitchFamily="34" charset="0"/>
                <a:cs typeface="Arial" pitchFamily="34" charset="0"/>
              </a:rPr>
              <a:t>  Look who’s recently changed jobs!</a:t>
            </a:r>
            <a:endParaRPr lang="en-US" sz="4400" dirty="0">
              <a:latin typeface="Arial" pitchFamily="34" charset="0"/>
              <a:cs typeface="Arial" pitchFamily="34" charset="0"/>
            </a:endParaRPr>
          </a:p>
        </p:txBody>
      </p:sp>
      <p:pic>
        <p:nvPicPr>
          <p:cNvPr id="8" name="Content Placeholder 7" descr="Linked In Graphic.jpg"/>
          <p:cNvPicPr>
            <a:picLocks noGrp="1" noChangeAspect="1"/>
          </p:cNvPicPr>
          <p:nvPr>
            <p:ph idx="1"/>
          </p:nvPr>
        </p:nvPicPr>
        <p:blipFill>
          <a:blip r:embed="rId3" cstate="print"/>
          <a:stretch>
            <a:fillRect/>
          </a:stretch>
        </p:blipFill>
        <p:spPr>
          <a:xfrm>
            <a:off x="2057400" y="1022000"/>
            <a:ext cx="4876800" cy="5302600"/>
          </a:xfrm>
        </p:spPr>
      </p:pic>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24</a:t>
            </a:fld>
            <a:endParaRPr lang="en-US" dirty="0"/>
          </a:p>
        </p:txBody>
      </p:sp>
    </p:spTree>
    <p:extLst>
      <p:ext uri="{BB962C8B-B14F-4D97-AF65-F5344CB8AC3E}">
        <p14:creationId xmlns:p14="http://schemas.microsoft.com/office/powerpoint/2010/main" val="40937598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524000"/>
          </a:xfrm>
        </p:spPr>
        <p:txBody>
          <a:bodyPr>
            <a:normAutofit fontScale="90000"/>
          </a:bodyPr>
          <a:lstStyle/>
          <a:p>
            <a:pPr algn="ctr"/>
            <a:r>
              <a:rPr lang="en-US" dirty="0" smtClean="0">
                <a:latin typeface="Arial" pitchFamily="34" charset="0"/>
                <a:cs typeface="Arial" pitchFamily="34" charset="0"/>
              </a:rPr>
              <a:t>Summary of What We’ve Learned in this Series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905000"/>
            <a:ext cx="8382000" cy="4419600"/>
          </a:xfrm>
        </p:spPr>
        <p:txBody>
          <a:bodyPr>
            <a:noAutofit/>
          </a:bodyPr>
          <a:lstStyle/>
          <a:p>
            <a:pPr marL="457200" indent="-457200">
              <a:buFont typeface="+mj-lt"/>
              <a:buAutoNum type="arabicPeriod"/>
            </a:pPr>
            <a:r>
              <a:rPr lang="en-US" sz="2400" dirty="0" smtClean="0">
                <a:solidFill>
                  <a:schemeClr val="tx1"/>
                </a:solidFill>
                <a:latin typeface="Arial" pitchFamily="34" charset="0"/>
                <a:cs typeface="Arial" pitchFamily="34" charset="0"/>
              </a:rPr>
              <a:t>There are </a:t>
            </a:r>
            <a:r>
              <a:rPr lang="en-US" dirty="0" smtClean="0">
                <a:solidFill>
                  <a:schemeClr val="tx1"/>
                </a:solidFill>
                <a:latin typeface="Arial" pitchFamily="34" charset="0"/>
                <a:cs typeface="Arial" pitchFamily="34" charset="0"/>
              </a:rPr>
              <a:t>no excuses</a:t>
            </a:r>
            <a:endParaRPr lang="en-US" sz="2400" dirty="0" smtClean="0">
              <a:solidFill>
                <a:schemeClr val="tx1"/>
              </a:solidFill>
              <a:latin typeface="Arial" pitchFamily="34" charset="0"/>
              <a:cs typeface="Arial" pitchFamily="34" charset="0"/>
            </a:endParaRPr>
          </a:p>
          <a:p>
            <a:pPr marL="457200" indent="-457200">
              <a:buFont typeface="+mj-lt"/>
              <a:buAutoNum type="arabicPeriod"/>
            </a:pPr>
            <a:r>
              <a:rPr lang="en-US" dirty="0" smtClean="0">
                <a:solidFill>
                  <a:schemeClr val="tx1"/>
                </a:solidFill>
                <a:latin typeface="Arial" pitchFamily="34" charset="0"/>
                <a:cs typeface="Arial" pitchFamily="34" charset="0"/>
              </a:rPr>
              <a:t>33 critical skills for career advancement</a:t>
            </a:r>
          </a:p>
          <a:p>
            <a:pPr marL="457200" indent="-457200">
              <a:buFont typeface="+mj-lt"/>
              <a:buAutoNum type="arabicPeriod"/>
            </a:pPr>
            <a:r>
              <a:rPr lang="en-US" dirty="0" smtClean="0">
                <a:solidFill>
                  <a:schemeClr val="tx1"/>
                </a:solidFill>
                <a:latin typeface="Arial" pitchFamily="34" charset="0"/>
                <a:cs typeface="Arial" pitchFamily="34" charset="0"/>
              </a:rPr>
              <a:t>Six ways to acquire new skills</a:t>
            </a:r>
          </a:p>
          <a:p>
            <a:pPr marL="457200" indent="-457200">
              <a:buFont typeface="+mj-lt"/>
              <a:buAutoNum type="arabicPeriod"/>
            </a:pPr>
            <a:r>
              <a:rPr lang="en-US" sz="2400" dirty="0" smtClean="0">
                <a:solidFill>
                  <a:schemeClr val="tx1"/>
                </a:solidFill>
                <a:latin typeface="Arial" pitchFamily="34" charset="0"/>
                <a:cs typeface="Arial" pitchFamily="34" charset="0"/>
              </a:rPr>
              <a:t>New ways to overcome adversity</a:t>
            </a:r>
          </a:p>
          <a:p>
            <a:pPr marL="457200" indent="-457200">
              <a:buFont typeface="+mj-lt"/>
              <a:buAutoNum type="arabicPeriod"/>
            </a:pPr>
            <a:r>
              <a:rPr lang="en-US" dirty="0" smtClean="0">
                <a:solidFill>
                  <a:schemeClr val="tx1"/>
                </a:solidFill>
                <a:latin typeface="Arial" pitchFamily="34" charset="0"/>
                <a:cs typeface="Arial" pitchFamily="34" charset="0"/>
              </a:rPr>
              <a:t>How to develop a dynamite resume</a:t>
            </a:r>
          </a:p>
          <a:p>
            <a:pPr marL="457200" indent="-457200">
              <a:buFont typeface="+mj-lt"/>
              <a:buAutoNum type="arabicPeriod"/>
            </a:pPr>
            <a:r>
              <a:rPr lang="en-US" dirty="0" smtClean="0">
                <a:solidFill>
                  <a:schemeClr val="tx1"/>
                </a:solidFill>
                <a:latin typeface="Arial" pitchFamily="34" charset="0"/>
                <a:cs typeface="Arial" pitchFamily="34" charset="0"/>
              </a:rPr>
              <a:t>The value of networking</a:t>
            </a:r>
          </a:p>
          <a:p>
            <a:pPr marL="457200" indent="-457200">
              <a:buFont typeface="+mj-lt"/>
              <a:buAutoNum type="arabicPeriod"/>
            </a:pPr>
            <a:r>
              <a:rPr lang="en-US" sz="2400" dirty="0" smtClean="0">
                <a:solidFill>
                  <a:schemeClr val="tx1"/>
                </a:solidFill>
                <a:latin typeface="Arial" pitchFamily="34" charset="0"/>
                <a:cs typeface="Arial" pitchFamily="34" charset="0"/>
              </a:rPr>
              <a:t>How to become a front runner</a:t>
            </a:r>
          </a:p>
          <a:p>
            <a:pPr marL="457200" indent="-457200">
              <a:buFont typeface="+mj-lt"/>
              <a:buAutoNum type="arabicPeriod"/>
            </a:pPr>
            <a:r>
              <a:rPr lang="en-US" dirty="0" smtClean="0">
                <a:solidFill>
                  <a:schemeClr val="tx1"/>
                </a:solidFill>
                <a:latin typeface="Arial" pitchFamily="34" charset="0"/>
                <a:cs typeface="Arial" pitchFamily="34" charset="0"/>
              </a:rPr>
              <a:t>Invest in yourself </a:t>
            </a:r>
          </a:p>
          <a:p>
            <a:pPr marL="457200" indent="-457200">
              <a:buFont typeface="+mj-lt"/>
              <a:buAutoNum type="arabicPeriod"/>
            </a:pPr>
            <a:r>
              <a:rPr lang="en-US" sz="2400" dirty="0" smtClean="0">
                <a:solidFill>
                  <a:schemeClr val="tx1"/>
                </a:solidFill>
                <a:latin typeface="Arial" pitchFamily="34" charset="0"/>
                <a:cs typeface="Arial" pitchFamily="34" charset="0"/>
              </a:rPr>
              <a:t>Five secrets of successful interactions</a:t>
            </a:r>
          </a:p>
          <a:p>
            <a:pPr marL="457200" indent="-457200">
              <a:buFont typeface="+mj-lt"/>
              <a:buAutoNum type="arabicPeriod"/>
            </a:pPr>
            <a:r>
              <a:rPr lang="en-US" dirty="0" smtClean="0">
                <a:solidFill>
                  <a:schemeClr val="tx1"/>
                </a:solidFill>
                <a:latin typeface="Arial" pitchFamily="34" charset="0"/>
                <a:cs typeface="Arial" pitchFamily="34" charset="0"/>
              </a:rPr>
              <a:t>How to develop your talking points</a:t>
            </a:r>
            <a:endParaRPr lang="en-US" sz="24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25</a:t>
            </a:fld>
            <a:endParaRPr lang="en-US" dirty="0"/>
          </a:p>
        </p:txBody>
      </p:sp>
    </p:spTree>
    <p:extLst>
      <p:ext uri="{BB962C8B-B14F-4D97-AF65-F5344CB8AC3E}">
        <p14:creationId xmlns:p14="http://schemas.microsoft.com/office/powerpoint/2010/main" val="15150592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752600"/>
          </a:xfrm>
        </p:spPr>
        <p:txBody>
          <a:bodyPr>
            <a:normAutofit fontScale="90000"/>
          </a:bodyPr>
          <a:lstStyle/>
          <a:p>
            <a:pPr>
              <a:lnSpc>
                <a:spcPct val="100000"/>
              </a:lnSpc>
            </a:pPr>
            <a:r>
              <a:rPr lang="en-US" sz="4000" dirty="0">
                <a:latin typeface="Arial" pitchFamily="34" charset="0"/>
                <a:cs typeface="Arial" pitchFamily="34" charset="0"/>
              </a:rPr>
              <a:t>A</a:t>
            </a:r>
            <a:r>
              <a:rPr lang="en-US" sz="4000" dirty="0" smtClean="0">
                <a:latin typeface="Arial" pitchFamily="34" charset="0"/>
                <a:cs typeface="Arial" pitchFamily="34" charset="0"/>
              </a:rPr>
              <a:t>udience Poll: What is your most important takeaway from these </a:t>
            </a:r>
            <a:r>
              <a:rPr lang="en-US" sz="4000" dirty="0">
                <a:latin typeface="Arial" pitchFamily="34" charset="0"/>
                <a:cs typeface="Arial" pitchFamily="34" charset="0"/>
              </a:rPr>
              <a:t>webinars?</a:t>
            </a:r>
            <a:br>
              <a:rPr lang="en-US" sz="4000" dirty="0">
                <a:latin typeface="Arial" pitchFamily="34" charset="0"/>
                <a:cs typeface="Arial" pitchFamily="34" charset="0"/>
              </a:rPr>
            </a:br>
            <a:r>
              <a:rPr lang="en-US" sz="3100" dirty="0">
                <a:latin typeface="Arial" pitchFamily="34" charset="0"/>
                <a:cs typeface="Arial" pitchFamily="34" charset="0"/>
              </a:rPr>
              <a:t>(choose all that apply)</a:t>
            </a:r>
          </a:p>
        </p:txBody>
      </p:sp>
      <p:sp>
        <p:nvSpPr>
          <p:cNvPr id="3" name="Content Placeholder 2"/>
          <p:cNvSpPr>
            <a:spLocks noGrp="1"/>
          </p:cNvSpPr>
          <p:nvPr>
            <p:ph idx="1"/>
          </p:nvPr>
        </p:nvSpPr>
        <p:spPr>
          <a:xfrm>
            <a:off x="457200" y="2133600"/>
            <a:ext cx="8382000" cy="4114800"/>
          </a:xfrm>
        </p:spPr>
        <p:txBody>
          <a:bodyPr>
            <a:noAutofit/>
          </a:bodyPr>
          <a:lstStyle/>
          <a:p>
            <a:pPr marL="457200" indent="-457200">
              <a:buFont typeface="+mj-lt"/>
              <a:buAutoNum type="arabicPeriod"/>
            </a:pPr>
            <a:r>
              <a:rPr lang="en-US" sz="2400" dirty="0" smtClean="0">
                <a:solidFill>
                  <a:schemeClr val="tx1"/>
                </a:solidFill>
                <a:latin typeface="Arial" pitchFamily="34" charset="0"/>
                <a:cs typeface="Arial" pitchFamily="34" charset="0"/>
              </a:rPr>
              <a:t>Ther</a:t>
            </a:r>
            <a:r>
              <a:rPr lang="en-US" dirty="0" smtClean="0">
                <a:solidFill>
                  <a:schemeClr val="tx1"/>
                </a:solidFill>
                <a:latin typeface="Arial" pitchFamily="34" charset="0"/>
                <a:cs typeface="Arial" pitchFamily="34" charset="0"/>
              </a:rPr>
              <a:t>e are no excuses</a:t>
            </a:r>
          </a:p>
          <a:p>
            <a:pPr marL="457200" indent="-457200">
              <a:buFont typeface="+mj-lt"/>
              <a:buAutoNum type="arabicPeriod"/>
            </a:pPr>
            <a:r>
              <a:rPr lang="en-US" sz="2400" dirty="0" smtClean="0">
                <a:solidFill>
                  <a:schemeClr val="tx1"/>
                </a:solidFill>
                <a:latin typeface="Arial" pitchFamily="34" charset="0"/>
                <a:cs typeface="Arial" pitchFamily="34" charset="0"/>
              </a:rPr>
              <a:t>The importance of </a:t>
            </a:r>
            <a:r>
              <a:rPr lang="en-US" dirty="0" smtClean="0">
                <a:solidFill>
                  <a:schemeClr val="tx1"/>
                </a:solidFill>
                <a:latin typeface="Arial" pitchFamily="34" charset="0"/>
                <a:cs typeface="Arial" pitchFamily="34" charset="0"/>
              </a:rPr>
              <a:t>having the right skills</a:t>
            </a:r>
            <a:endParaRPr lang="en-US" sz="2400" dirty="0" smtClean="0">
              <a:solidFill>
                <a:schemeClr val="tx1"/>
              </a:solidFill>
              <a:latin typeface="Arial" pitchFamily="34" charset="0"/>
              <a:cs typeface="Arial" pitchFamily="34" charset="0"/>
            </a:endParaRPr>
          </a:p>
          <a:p>
            <a:pPr marL="457200" indent="-457200">
              <a:buFont typeface="+mj-lt"/>
              <a:buAutoNum type="arabicPeriod"/>
            </a:pPr>
            <a:r>
              <a:rPr lang="en-US" dirty="0" smtClean="0">
                <a:solidFill>
                  <a:schemeClr val="tx1"/>
                </a:solidFill>
                <a:latin typeface="Arial" pitchFamily="34" charset="0"/>
                <a:cs typeface="Arial" pitchFamily="34" charset="0"/>
              </a:rPr>
              <a:t>Strategies for acquiring new skills</a:t>
            </a:r>
          </a:p>
          <a:p>
            <a:pPr marL="457200" indent="-457200">
              <a:buFont typeface="+mj-lt"/>
              <a:buAutoNum type="arabicPeriod"/>
            </a:pPr>
            <a:r>
              <a:rPr lang="en-US" dirty="0" smtClean="0">
                <a:solidFill>
                  <a:schemeClr val="tx1"/>
                </a:solidFill>
                <a:latin typeface="Arial" pitchFamily="34" charset="0"/>
                <a:cs typeface="Arial" pitchFamily="34" charset="0"/>
              </a:rPr>
              <a:t>Value of networking</a:t>
            </a:r>
          </a:p>
          <a:p>
            <a:pPr marL="457200" indent="-457200">
              <a:buFont typeface="+mj-lt"/>
              <a:buAutoNum type="arabicPeriod"/>
            </a:pPr>
            <a:r>
              <a:rPr lang="en-US" dirty="0" smtClean="0">
                <a:solidFill>
                  <a:schemeClr val="tx1"/>
                </a:solidFill>
                <a:latin typeface="Arial" pitchFamily="34" charset="0"/>
                <a:cs typeface="Arial" pitchFamily="34" charset="0"/>
              </a:rPr>
              <a:t>Need to invest in yourself</a:t>
            </a:r>
          </a:p>
          <a:p>
            <a:pPr marL="457200" indent="-457200">
              <a:buFont typeface="+mj-lt"/>
              <a:buAutoNum type="arabicPeriod"/>
            </a:pPr>
            <a:r>
              <a:rPr lang="en-US" dirty="0" smtClean="0">
                <a:solidFill>
                  <a:schemeClr val="tx1"/>
                </a:solidFill>
                <a:latin typeface="Arial" pitchFamily="34" charset="0"/>
                <a:cs typeface="Arial" pitchFamily="34" charset="0"/>
              </a:rPr>
              <a:t>Tips for developing a dynamite resume</a:t>
            </a:r>
          </a:p>
          <a:p>
            <a:pPr marL="457200" indent="-457200">
              <a:buFont typeface="+mj-lt"/>
              <a:buAutoNum type="arabicPeriod"/>
            </a:pPr>
            <a:r>
              <a:rPr lang="en-US" dirty="0" smtClean="0">
                <a:solidFill>
                  <a:schemeClr val="tx1"/>
                </a:solidFill>
                <a:latin typeface="Arial" pitchFamily="34" charset="0"/>
                <a:cs typeface="Arial" pitchFamily="34" charset="0"/>
              </a:rPr>
              <a:t>How to become a Front Runner</a:t>
            </a:r>
          </a:p>
          <a:p>
            <a:pPr marL="457200" indent="-457200">
              <a:buFont typeface="+mj-lt"/>
              <a:buAutoNum type="arabicPeriod"/>
            </a:pPr>
            <a:r>
              <a:rPr lang="en-US" dirty="0" smtClean="0">
                <a:solidFill>
                  <a:schemeClr val="tx1"/>
                </a:solidFill>
                <a:latin typeface="Arial" pitchFamily="34" charset="0"/>
                <a:cs typeface="Arial" pitchFamily="34" charset="0"/>
              </a:rPr>
              <a:t>Case studies of successful librarians/info pros</a:t>
            </a:r>
          </a:p>
          <a:p>
            <a:pPr marL="457200" indent="-457200">
              <a:buFont typeface="+mj-lt"/>
              <a:buAutoNum type="arabicPeriod"/>
            </a:pPr>
            <a:r>
              <a:rPr lang="en-US" dirty="0" smtClean="0">
                <a:solidFill>
                  <a:schemeClr val="tx1"/>
                </a:solidFill>
                <a:latin typeface="Arial" pitchFamily="34" charset="0"/>
                <a:cs typeface="Arial" pitchFamily="34" charset="0"/>
              </a:rPr>
              <a:t>Secrets of successful interactions</a:t>
            </a:r>
          </a:p>
          <a:p>
            <a:pPr marL="457200" indent="-457200">
              <a:buFont typeface="+mj-lt"/>
              <a:buAutoNum type="arabicPeriod"/>
            </a:pPr>
            <a:r>
              <a:rPr lang="en-US" dirty="0" smtClean="0">
                <a:solidFill>
                  <a:schemeClr val="tx1"/>
                </a:solidFill>
                <a:latin typeface="Arial" pitchFamily="34" charset="0"/>
                <a:cs typeface="Arial" pitchFamily="34" charset="0"/>
              </a:rPr>
              <a:t>Great follow up resources </a:t>
            </a:r>
          </a:p>
          <a:p>
            <a:endParaRPr lang="en-US" sz="24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26</a:t>
            </a:fld>
            <a:endParaRPr lang="en-US" dirty="0"/>
          </a:p>
        </p:txBody>
      </p:sp>
    </p:spTree>
    <p:extLst>
      <p:ext uri="{BB962C8B-B14F-4D97-AF65-F5344CB8AC3E}">
        <p14:creationId xmlns:p14="http://schemas.microsoft.com/office/powerpoint/2010/main" val="17431835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524000"/>
          </a:xfrm>
        </p:spPr>
        <p:txBody>
          <a:bodyPr>
            <a:normAutofit fontScale="90000"/>
          </a:bodyPr>
          <a:lstStyle/>
          <a:p>
            <a:pPr algn="ctr"/>
            <a:r>
              <a:rPr lang="en-US" dirty="0" smtClean="0">
                <a:latin typeface="Arial" pitchFamily="34" charset="0"/>
                <a:cs typeface="Arial" pitchFamily="34" charset="0"/>
              </a:rPr>
              <a:t>Homework Assignment:</a:t>
            </a:r>
            <a:br>
              <a:rPr lang="en-US" dirty="0" smtClean="0">
                <a:latin typeface="Arial" pitchFamily="34" charset="0"/>
                <a:cs typeface="Arial" pitchFamily="34" charset="0"/>
              </a:rPr>
            </a:br>
            <a:r>
              <a:rPr lang="en-US" dirty="0" smtClean="0">
                <a:latin typeface="Arial" pitchFamily="34" charset="0"/>
                <a:cs typeface="Arial" pitchFamily="34" charset="0"/>
              </a:rPr>
              <a:t>Readings and Exercises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905000"/>
            <a:ext cx="8382000" cy="4419600"/>
          </a:xfrm>
        </p:spPr>
        <p:txBody>
          <a:bodyPr>
            <a:noAutofit/>
          </a:bodyPr>
          <a:lstStyle/>
          <a:p>
            <a:r>
              <a:rPr lang="en-US" sz="2400" dirty="0" smtClean="0">
                <a:solidFill>
                  <a:schemeClr val="tx1"/>
                </a:solidFill>
                <a:latin typeface="Arial" pitchFamily="34" charset="0"/>
                <a:cs typeface="Arial" pitchFamily="34" charset="0"/>
              </a:rPr>
              <a:t>Investigate </a:t>
            </a:r>
            <a:r>
              <a:rPr lang="en-US" sz="2400" dirty="0">
                <a:solidFill>
                  <a:schemeClr val="tx1"/>
                </a:solidFill>
                <a:latin typeface="Arial" pitchFamily="34" charset="0"/>
                <a:cs typeface="Arial" pitchFamily="34" charset="0"/>
              </a:rPr>
              <a:t>two or three areas/associations for career changing/job </a:t>
            </a:r>
            <a:r>
              <a:rPr lang="en-US" sz="2400" dirty="0" smtClean="0">
                <a:solidFill>
                  <a:schemeClr val="tx1"/>
                </a:solidFill>
                <a:latin typeface="Arial" pitchFamily="34" charset="0"/>
                <a:cs typeface="Arial" pitchFamily="34" charset="0"/>
              </a:rPr>
              <a:t>opportunities</a:t>
            </a:r>
          </a:p>
          <a:p>
            <a:r>
              <a:rPr lang="en-US" sz="2400" dirty="0" smtClean="0">
                <a:solidFill>
                  <a:schemeClr val="tx1"/>
                </a:solidFill>
                <a:latin typeface="Arial" pitchFamily="34" charset="0"/>
                <a:cs typeface="Arial" pitchFamily="34" charset="0"/>
              </a:rPr>
              <a:t>“How Do You Prove Your Worth” Jill Strand. </a:t>
            </a:r>
            <a:r>
              <a:rPr lang="en-US" sz="2400" i="1" dirty="0" smtClean="0">
                <a:solidFill>
                  <a:schemeClr val="tx1"/>
                </a:solidFill>
                <a:latin typeface="Arial" pitchFamily="34" charset="0"/>
                <a:cs typeface="Arial" pitchFamily="34" charset="0"/>
              </a:rPr>
              <a:t>Information Outlook</a:t>
            </a:r>
            <a:r>
              <a:rPr lang="en-US" sz="2400" dirty="0" smtClean="0">
                <a:solidFill>
                  <a:schemeClr val="tx1"/>
                </a:solidFill>
                <a:latin typeface="Arial" pitchFamily="34" charset="0"/>
                <a:cs typeface="Arial" pitchFamily="34" charset="0"/>
              </a:rPr>
              <a:t>. Dec 2011. Vol. 15, Iss. 8; pp. 28-29.</a:t>
            </a:r>
          </a:p>
          <a:p>
            <a:r>
              <a:rPr lang="en-US" sz="2400" dirty="0" smtClean="0">
                <a:solidFill>
                  <a:schemeClr val="tx1"/>
                </a:solidFill>
                <a:latin typeface="Arial" pitchFamily="34" charset="0"/>
                <a:cs typeface="Arial" pitchFamily="34" charset="0"/>
              </a:rPr>
              <a:t>“10 Questions: Julie Takata.” Stuart Hales. </a:t>
            </a:r>
            <a:r>
              <a:rPr lang="en-US" sz="2400" i="1" dirty="0" smtClean="0">
                <a:solidFill>
                  <a:schemeClr val="tx1"/>
                </a:solidFill>
                <a:latin typeface="Arial" pitchFamily="34" charset="0"/>
                <a:cs typeface="Arial" pitchFamily="34" charset="0"/>
              </a:rPr>
              <a:t>Information Outlook</a:t>
            </a:r>
            <a:r>
              <a:rPr lang="en-US" sz="2400" dirty="0" smtClean="0">
                <a:solidFill>
                  <a:schemeClr val="tx1"/>
                </a:solidFill>
                <a:latin typeface="Arial" pitchFamily="34" charset="0"/>
                <a:cs typeface="Arial" pitchFamily="34" charset="0"/>
              </a:rPr>
              <a:t>. Dec 2010. Vol. 14, Iss. 8; pp. 17-21. [case study]</a:t>
            </a:r>
          </a:p>
          <a:p>
            <a:r>
              <a:rPr lang="en-US" sz="2400" dirty="0" smtClean="0">
                <a:solidFill>
                  <a:schemeClr val="tx1"/>
                </a:solidFill>
                <a:latin typeface="Arial" pitchFamily="34" charset="0"/>
                <a:cs typeface="Arial" pitchFamily="34" charset="0"/>
              </a:rPr>
              <a:t>“Information </a:t>
            </a:r>
            <a:r>
              <a:rPr lang="en-US" sz="2400" dirty="0">
                <a:solidFill>
                  <a:schemeClr val="tx1"/>
                </a:solidFill>
                <a:latin typeface="Arial" pitchFamily="34" charset="0"/>
                <a:cs typeface="Arial" pitchFamily="34" charset="0"/>
              </a:rPr>
              <a:t>Pro as Storyteller For Staff, Patrons, </a:t>
            </a:r>
            <a:r>
              <a:rPr lang="en-US" sz="2400" dirty="0" smtClean="0">
                <a:solidFill>
                  <a:schemeClr val="tx1"/>
                </a:solidFill>
                <a:latin typeface="Arial" pitchFamily="34" charset="0"/>
                <a:cs typeface="Arial" pitchFamily="34" charset="0"/>
              </a:rPr>
              <a:t>Management.” Debbie </a:t>
            </a:r>
            <a:r>
              <a:rPr lang="en-US" sz="2400" dirty="0">
                <a:solidFill>
                  <a:schemeClr val="tx1"/>
                </a:solidFill>
                <a:latin typeface="Arial" pitchFamily="34" charset="0"/>
                <a:cs typeface="Arial" pitchFamily="34" charset="0"/>
              </a:rPr>
              <a:t>Schachter. </a:t>
            </a:r>
            <a:r>
              <a:rPr lang="en-US" sz="2400" i="1" dirty="0" smtClean="0">
                <a:solidFill>
                  <a:schemeClr val="tx1"/>
                </a:solidFill>
                <a:latin typeface="Arial" pitchFamily="34" charset="0"/>
                <a:cs typeface="Arial" pitchFamily="34" charset="0"/>
              </a:rPr>
              <a:t>Information Outlook,</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Feb 2008. </a:t>
            </a:r>
            <a:r>
              <a:rPr lang="nl-NL" sz="2400" dirty="0" smtClean="0">
                <a:solidFill>
                  <a:schemeClr val="tx1"/>
                </a:solidFill>
                <a:latin typeface="Arial" pitchFamily="34" charset="0"/>
                <a:cs typeface="Arial" pitchFamily="34" charset="0"/>
              </a:rPr>
              <a:t>Vol. 12, Iss. 2; pp. 28-29. </a:t>
            </a:r>
            <a:endParaRPr lang="en-US" sz="2400" dirty="0" smtClean="0">
              <a:solidFill>
                <a:schemeClr val="tx1"/>
              </a:solidFill>
              <a:latin typeface="Arial" pitchFamily="34" charset="0"/>
              <a:cs typeface="Arial" pitchFamily="34" charset="0"/>
            </a:endParaRPr>
          </a:p>
          <a:p>
            <a:r>
              <a:rPr lang="en-US" sz="2400" dirty="0">
                <a:solidFill>
                  <a:schemeClr val="tx1"/>
                </a:solidFill>
                <a:latin typeface="Arial" pitchFamily="34" charset="0"/>
                <a:cs typeface="Arial" pitchFamily="34" charset="0"/>
              </a:rPr>
              <a:t>Coping with </a:t>
            </a:r>
            <a:r>
              <a:rPr lang="en-US" sz="2400" dirty="0" smtClean="0">
                <a:solidFill>
                  <a:schemeClr val="tx1"/>
                </a:solidFill>
                <a:latin typeface="Arial" pitchFamily="34" charset="0"/>
                <a:cs typeface="Arial" pitchFamily="34" charset="0"/>
              </a:rPr>
              <a:t>Continual  Motion</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hlinkClick r:id="rId3"/>
              </a:rPr>
              <a:t>http</a:t>
            </a:r>
            <a:r>
              <a:rPr lang="en-US" sz="2400" dirty="0">
                <a:solidFill>
                  <a:schemeClr val="tx1"/>
                </a:solidFill>
                <a:latin typeface="Arial" pitchFamily="34" charset="0"/>
                <a:cs typeface="Arial" pitchFamily="34" charset="0"/>
                <a:hlinkClick r:id="rId3"/>
              </a:rPr>
              <a:t>://</a:t>
            </a:r>
            <a:r>
              <a:rPr lang="en-US" sz="2400" dirty="0" smtClean="0">
                <a:solidFill>
                  <a:schemeClr val="tx1"/>
                </a:solidFill>
                <a:latin typeface="Arial" pitchFamily="34" charset="0"/>
                <a:cs typeface="Arial" pitchFamily="34" charset="0"/>
                <a:hlinkClick r:id="rId3"/>
              </a:rPr>
              <a:t>bit.ly/edd6Cf</a:t>
            </a:r>
            <a:endParaRPr lang="en-US" sz="24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27</a:t>
            </a:fld>
            <a:endParaRPr lang="en-US" dirty="0"/>
          </a:p>
        </p:txBody>
      </p:sp>
    </p:spTree>
    <p:extLst>
      <p:ext uri="{BB962C8B-B14F-4D97-AF65-F5344CB8AC3E}">
        <p14:creationId xmlns:p14="http://schemas.microsoft.com/office/powerpoint/2010/main" val="41505839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Arial"/>
                <a:cs typeface="Arial"/>
              </a:rPr>
              <a:t>Questions?</a:t>
            </a:r>
            <a:endParaRPr lang="en-US" dirty="0">
              <a:latin typeface="Arial"/>
              <a:cs typeface="Arial"/>
            </a:endParaRPr>
          </a:p>
        </p:txBody>
      </p:sp>
      <p:pic>
        <p:nvPicPr>
          <p:cNvPr id="99332"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657600" y="1981200"/>
            <a:ext cx="1533525" cy="2992438"/>
          </a:xfrm>
        </p:spPr>
      </p:pic>
      <p:sp>
        <p:nvSpPr>
          <p:cNvPr id="5" name="Slide Number Placeholder 4"/>
          <p:cNvSpPr>
            <a:spLocks noGrp="1"/>
          </p:cNvSpPr>
          <p:nvPr>
            <p:ph type="sldNum" sz="quarter" idx="12"/>
          </p:nvPr>
        </p:nvSpPr>
        <p:spPr/>
        <p:txBody>
          <a:bodyPr/>
          <a:lstStyle/>
          <a:p>
            <a:pPr>
              <a:defRPr/>
            </a:pPr>
            <a:fld id="{1F0C82AF-4DE3-478F-83B6-61A95493DCDE}" type="slidenum">
              <a:rPr lang="en-US" smtClean="0"/>
              <a:pPr>
                <a:defRPr/>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0" cy="2438400"/>
          </a:xfrm>
        </p:spPr>
        <p:txBody>
          <a:bodyPr>
            <a:normAutofit fontScale="90000"/>
          </a:bodyPr>
          <a:lstStyle/>
          <a:p>
            <a:pPr eaLnBrk="1" fontAlgn="auto" hangingPunct="1">
              <a:lnSpc>
                <a:spcPct val="100000"/>
              </a:lnSpc>
              <a:spcAft>
                <a:spcPts val="0"/>
              </a:spcAft>
              <a:tabLst>
                <a:tab pos="4687888" algn="l"/>
              </a:tabLst>
              <a:defRPr/>
            </a:pPr>
            <a:r>
              <a:rPr lang="en-US" sz="3300" b="1" dirty="0">
                <a:latin typeface="Arial"/>
                <a:cs typeface="Arial"/>
              </a:rPr>
              <a:t/>
            </a:r>
            <a:br>
              <a:rPr lang="en-US" sz="3300" b="1" dirty="0">
                <a:latin typeface="Arial"/>
                <a:cs typeface="Arial"/>
              </a:rPr>
            </a:br>
            <a:r>
              <a:rPr lang="en-US" sz="3300" b="1" dirty="0">
                <a:latin typeface="Arial"/>
                <a:cs typeface="Arial"/>
              </a:rPr>
              <a:t/>
            </a:r>
            <a:br>
              <a:rPr lang="en-US" sz="3300" b="1" dirty="0">
                <a:latin typeface="Arial"/>
                <a:cs typeface="Arial"/>
              </a:rPr>
            </a:br>
            <a:r>
              <a:rPr lang="en-US" sz="3300" b="1" dirty="0">
                <a:latin typeface="Arial"/>
                <a:cs typeface="Arial"/>
              </a:rPr>
              <a:t/>
            </a:r>
            <a:br>
              <a:rPr lang="en-US" sz="3300" b="1" dirty="0">
                <a:latin typeface="Arial"/>
                <a:cs typeface="Arial"/>
              </a:rPr>
            </a:br>
            <a:r>
              <a:rPr lang="en-US" sz="3300" b="1" dirty="0">
                <a:latin typeface="Arial"/>
                <a:cs typeface="Arial"/>
              </a:rPr>
              <a:t/>
            </a:r>
            <a:br>
              <a:rPr lang="en-US" sz="3300" b="1" dirty="0">
                <a:latin typeface="Arial"/>
                <a:cs typeface="Arial"/>
              </a:rPr>
            </a:br>
            <a:r>
              <a:rPr lang="en-US" sz="3300" b="1" dirty="0">
                <a:latin typeface="Arial"/>
                <a:cs typeface="Arial"/>
              </a:rPr>
              <a:t/>
            </a:r>
            <a:br>
              <a:rPr lang="en-US" sz="3300" b="1" dirty="0">
                <a:latin typeface="Arial"/>
                <a:cs typeface="Arial"/>
              </a:rPr>
            </a:br>
            <a:r>
              <a:rPr lang="en-US" sz="3300" b="1" dirty="0" smtClean="0">
                <a:latin typeface="Arial"/>
                <a:cs typeface="Arial"/>
              </a:rPr>
              <a:t/>
            </a:r>
            <a:br>
              <a:rPr lang="en-US" sz="3300" b="1" dirty="0" smtClean="0">
                <a:latin typeface="Arial"/>
                <a:cs typeface="Arial"/>
              </a:rPr>
            </a:br>
            <a:r>
              <a:rPr lang="en-US" sz="3300" b="1" dirty="0">
                <a:latin typeface="Arial"/>
                <a:cs typeface="Arial"/>
              </a:rPr>
              <a:t/>
            </a:r>
            <a:br>
              <a:rPr lang="en-US" sz="3300" b="1" dirty="0">
                <a:latin typeface="Arial"/>
                <a:cs typeface="Arial"/>
              </a:rPr>
            </a:br>
            <a:r>
              <a:rPr lang="en-US" sz="3300" b="1" dirty="0" smtClean="0">
                <a:latin typeface="Arial"/>
                <a:cs typeface="Arial"/>
              </a:rPr>
              <a:t/>
            </a:r>
            <a:br>
              <a:rPr lang="en-US" sz="3300" b="1" dirty="0" smtClean="0">
                <a:latin typeface="Arial"/>
                <a:cs typeface="Arial"/>
              </a:rPr>
            </a:br>
            <a:r>
              <a:rPr lang="en-US" sz="3300" b="1" dirty="0">
                <a:latin typeface="Arial"/>
                <a:cs typeface="Arial"/>
              </a:rPr>
              <a:t/>
            </a:r>
            <a:br>
              <a:rPr lang="en-US" sz="3300" b="1" dirty="0">
                <a:latin typeface="Arial"/>
                <a:cs typeface="Arial"/>
              </a:rPr>
            </a:br>
            <a:r>
              <a:rPr lang="en-US" sz="3300" b="1" dirty="0" smtClean="0">
                <a:latin typeface="Arial"/>
                <a:cs typeface="Arial"/>
              </a:rPr>
              <a:t/>
            </a:r>
            <a:br>
              <a:rPr lang="en-US" sz="3300" b="1" dirty="0" smtClean="0">
                <a:latin typeface="Arial"/>
                <a:cs typeface="Arial"/>
              </a:rPr>
            </a:br>
            <a:r>
              <a:rPr lang="en-US" sz="3300" b="1" dirty="0">
                <a:latin typeface="Arial"/>
                <a:cs typeface="Arial"/>
              </a:rPr>
              <a:t/>
            </a:r>
            <a:br>
              <a:rPr lang="en-US" sz="3300" b="1" dirty="0">
                <a:latin typeface="Arial"/>
                <a:cs typeface="Arial"/>
              </a:rPr>
            </a:br>
            <a:r>
              <a:rPr lang="en-US" sz="4000" dirty="0" smtClean="0">
                <a:latin typeface="Arial"/>
                <a:cs typeface="Arial"/>
              </a:rPr>
              <a:t/>
            </a:r>
            <a:br>
              <a:rPr lang="en-US" sz="4000" dirty="0" smtClean="0">
                <a:latin typeface="Arial"/>
                <a:cs typeface="Arial"/>
              </a:rPr>
            </a:br>
            <a:r>
              <a:rPr lang="en-US" sz="3600" b="1" dirty="0">
                <a:latin typeface="Arial"/>
                <a:cs typeface="Arial"/>
              </a:rPr>
              <a:t>What’s Next?</a:t>
            </a:r>
            <a:br>
              <a:rPr lang="en-US" sz="3600" b="1" dirty="0">
                <a:latin typeface="Arial"/>
                <a:cs typeface="Arial"/>
              </a:rPr>
            </a:br>
            <a:r>
              <a:rPr lang="en-US" sz="3600" b="1" dirty="0">
                <a:latin typeface="Arial"/>
                <a:cs typeface="Arial"/>
              </a:rPr>
              <a:t>Stay in touch! Please join our Career Sustainability Group on LinkedIn</a:t>
            </a:r>
            <a:br>
              <a:rPr lang="en-US" sz="3600" b="1" dirty="0">
                <a:latin typeface="Arial"/>
                <a:cs typeface="Arial"/>
              </a:rPr>
            </a:br>
            <a:r>
              <a:rPr lang="en-US" sz="3600" b="1" dirty="0">
                <a:latin typeface="Arial"/>
                <a:cs typeface="Arial"/>
              </a:rPr>
              <a:t>http://linkd.in/pqkjzp</a:t>
            </a:r>
            <a:br>
              <a:rPr lang="en-US" sz="3600" b="1" dirty="0">
                <a:latin typeface="Arial"/>
                <a:cs typeface="Arial"/>
              </a:rPr>
            </a:br>
            <a:endParaRPr lang="en-US" sz="3600" dirty="0">
              <a:latin typeface="Arial"/>
              <a:cs typeface="Arial"/>
            </a:endParaRPr>
          </a:p>
        </p:txBody>
      </p:sp>
      <p:sp>
        <p:nvSpPr>
          <p:cNvPr id="100356" name="Rectangle 6"/>
          <p:cNvSpPr>
            <a:spLocks noChangeArrowheads="1"/>
          </p:cNvSpPr>
          <p:nvPr/>
        </p:nvSpPr>
        <p:spPr bwMode="auto">
          <a:xfrm>
            <a:off x="381000" y="2895600"/>
            <a:ext cx="449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chemeClr val="tx2"/>
                </a:solidFill>
              </a:rPr>
              <a:t>Deb and David also provide:</a:t>
            </a:r>
          </a:p>
          <a:p>
            <a:pPr lvl="1">
              <a:buFont typeface="Arial" pitchFamily="34" charset="0"/>
              <a:buChar char="•"/>
            </a:pPr>
            <a:r>
              <a:rPr lang="en-US" sz="2000" dirty="0">
                <a:solidFill>
                  <a:schemeClr val="tx2"/>
                </a:solidFill>
              </a:rPr>
              <a:t>Workshops/seminars</a:t>
            </a:r>
          </a:p>
          <a:p>
            <a:pPr lvl="1">
              <a:buFont typeface="Arial" pitchFamily="34" charset="0"/>
              <a:buChar char="•"/>
            </a:pPr>
            <a:r>
              <a:rPr lang="en-US" sz="2000" dirty="0">
                <a:solidFill>
                  <a:schemeClr val="tx2"/>
                </a:solidFill>
              </a:rPr>
              <a:t>Customized career </a:t>
            </a:r>
            <a:r>
              <a:rPr lang="en-US" sz="2000" dirty="0" smtClean="0">
                <a:solidFill>
                  <a:schemeClr val="tx2"/>
                </a:solidFill>
              </a:rPr>
              <a:t>coaching,   </a:t>
            </a:r>
            <a:r>
              <a:rPr lang="en-US" sz="2000" dirty="0">
                <a:solidFill>
                  <a:schemeClr val="tx2"/>
                </a:solidFill>
              </a:rPr>
              <a:t>resume writing, mentoring</a:t>
            </a:r>
          </a:p>
        </p:txBody>
      </p:sp>
      <p:sp>
        <p:nvSpPr>
          <p:cNvPr id="100357" name="Rectangle 7"/>
          <p:cNvSpPr>
            <a:spLocks noChangeArrowheads="1"/>
          </p:cNvSpPr>
          <p:nvPr/>
        </p:nvSpPr>
        <p:spPr bwMode="auto">
          <a:xfrm>
            <a:off x="561975" y="4876800"/>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chemeClr val="tx2"/>
                </a:solidFill>
              </a:rPr>
              <a:t>Contact Us:</a:t>
            </a:r>
            <a:r>
              <a:rPr lang="en-US" sz="2000" dirty="0">
                <a:solidFill>
                  <a:schemeClr val="tx2"/>
                </a:solidFill>
              </a:rPr>
              <a:t> Join our mailing list to more learn about our upcoming workshops, </a:t>
            </a:r>
            <a:r>
              <a:rPr lang="en-US" sz="2000" dirty="0" smtClean="0">
                <a:solidFill>
                  <a:schemeClr val="tx2"/>
                </a:solidFill>
              </a:rPr>
              <a:t>coaching </a:t>
            </a:r>
            <a:r>
              <a:rPr lang="en-US" sz="2000" dirty="0">
                <a:solidFill>
                  <a:schemeClr val="tx2"/>
                </a:solidFill>
              </a:rPr>
              <a:t>services, publications and discussion groups. </a:t>
            </a:r>
            <a:r>
              <a:rPr lang="en-US" sz="2000" dirty="0">
                <a:solidFill>
                  <a:schemeClr val="tx2"/>
                </a:solidFill>
                <a:hlinkClick r:id="rId3"/>
              </a:rPr>
              <a:t>dhunt@information-edge.com</a:t>
            </a:r>
            <a:r>
              <a:rPr lang="en-US" sz="2000" dirty="0">
                <a:solidFill>
                  <a:schemeClr val="tx2"/>
                </a:solidFill>
              </a:rPr>
              <a:t> / </a:t>
            </a:r>
            <a:r>
              <a:rPr lang="en-US" sz="2000" dirty="0">
                <a:solidFill>
                  <a:schemeClr val="tx2"/>
                </a:solidFill>
                <a:hlinkClick r:id="rId4"/>
              </a:rPr>
              <a:t>dgrossman@cityofmillvalley.org</a:t>
            </a:r>
            <a:r>
              <a:rPr lang="en-US" sz="2000" dirty="0">
                <a:solidFill>
                  <a:schemeClr val="tx2"/>
                </a:solidFill>
              </a:rPr>
              <a:t> </a:t>
            </a:r>
          </a:p>
        </p:txBody>
      </p:sp>
      <p:pic>
        <p:nvPicPr>
          <p:cNvPr id="100358"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3261" y="2209800"/>
            <a:ext cx="326293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latin typeface="Arial" pitchFamily="34" charset="0"/>
                <a:cs typeface="Arial" pitchFamily="34" charset="0"/>
              </a:rPr>
              <a:t>Successful Interactions</a:t>
            </a:r>
            <a:endParaRPr lang="en-US" dirty="0">
              <a:latin typeface="Arial" pitchFamily="34" charset="0"/>
              <a:cs typeface="Arial" pitchFamily="34" charset="0"/>
            </a:endParaRPr>
          </a:p>
        </p:txBody>
      </p:sp>
      <p:pic>
        <p:nvPicPr>
          <p:cNvPr id="7" name="Content Placeholder 6" descr="group interacting.jpg"/>
          <p:cNvPicPr>
            <a:picLocks noGrp="1" noChangeAspect="1"/>
          </p:cNvPicPr>
          <p:nvPr>
            <p:ph idx="1"/>
          </p:nvPr>
        </p:nvPicPr>
        <p:blipFill>
          <a:blip r:embed="rId3" cstate="print"/>
          <a:stretch>
            <a:fillRect/>
          </a:stretch>
        </p:blipFill>
        <p:spPr>
          <a:xfrm>
            <a:off x="2057400" y="1676400"/>
            <a:ext cx="4953000" cy="4302262"/>
          </a:xfrm>
        </p:spPr>
      </p:pic>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3</a:t>
            </a:fld>
            <a:endParaRPr lang="en-US" dirty="0"/>
          </a:p>
        </p:txBody>
      </p:sp>
    </p:spTree>
    <p:extLst>
      <p:ext uri="{BB962C8B-B14F-4D97-AF65-F5344CB8AC3E}">
        <p14:creationId xmlns:p14="http://schemas.microsoft.com/office/powerpoint/2010/main" val="2667773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sz="half" idx="2"/>
          </p:nvPr>
        </p:nvSpPr>
        <p:spPr>
          <a:xfrm>
            <a:off x="1447800" y="4419600"/>
            <a:ext cx="6324600" cy="1866900"/>
          </a:xfrm>
        </p:spPr>
        <p:txBody>
          <a:bodyPr/>
          <a:lstStyle/>
          <a:p>
            <a:pPr marL="0" indent="0" algn="ctr" eaLnBrk="1" hangingPunct="1">
              <a:buFontTx/>
              <a:buNone/>
            </a:pPr>
            <a:r>
              <a:rPr lang="en-US" sz="1400" smtClean="0">
                <a:latin typeface="Arial" pitchFamily="34" charset="0"/>
                <a:cs typeface="Arial" pitchFamily="34"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eaLnBrk="1" hangingPunct="1">
              <a:buFontTx/>
              <a:buNone/>
            </a:pPr>
            <a:endParaRPr lang="en-US" sz="1400" smtClean="0">
              <a:latin typeface="Arial" pitchFamily="34" charset="0"/>
              <a:cs typeface="Arial" pitchFamily="34" charset="0"/>
            </a:endParaRPr>
          </a:p>
        </p:txBody>
      </p:sp>
      <p:pic>
        <p:nvPicPr>
          <p:cNvPr id="101379" name="Picture 5" descr="Inofpeopl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44EB0ED-C217-4007-9E47-2C80A3EA1FB4}" type="slidenum">
              <a:rPr lang="en-US" smtClean="0"/>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a:latin typeface="Arial" pitchFamily="34" charset="0"/>
                <a:cs typeface="Arial" pitchFamily="34" charset="0"/>
              </a:rPr>
              <a:t>The </a:t>
            </a:r>
            <a:r>
              <a:rPr lang="en-US" dirty="0" smtClean="0">
                <a:latin typeface="Arial" pitchFamily="34" charset="0"/>
                <a:cs typeface="Arial" pitchFamily="34" charset="0"/>
              </a:rPr>
              <a:t>Five Secrets </a:t>
            </a:r>
            <a:r>
              <a:rPr lang="en-US" dirty="0">
                <a:latin typeface="Arial" pitchFamily="34" charset="0"/>
                <a:cs typeface="Arial" pitchFamily="34" charset="0"/>
              </a:rPr>
              <a:t>of </a:t>
            </a:r>
            <a:r>
              <a:rPr lang="en-US" dirty="0" smtClean="0">
                <a:latin typeface="Arial" pitchFamily="34" charset="0"/>
                <a:cs typeface="Arial" pitchFamily="34" charset="0"/>
              </a:rPr>
              <a:t>Successful Interactions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990600" y="1981200"/>
            <a:ext cx="7391400" cy="4191000"/>
          </a:xfrm>
        </p:spPr>
        <p:txBody>
          <a:bodyPr/>
          <a:lstStyle/>
          <a:p>
            <a:r>
              <a:rPr lang="en-US" sz="4000" dirty="0" smtClean="0">
                <a:solidFill>
                  <a:schemeClr val="tx1"/>
                </a:solidFill>
                <a:latin typeface="Arial" pitchFamily="34" charset="0"/>
                <a:cs typeface="Arial" pitchFamily="34" charset="0"/>
              </a:rPr>
              <a:t>Storytelling</a:t>
            </a:r>
          </a:p>
          <a:p>
            <a:r>
              <a:rPr lang="en-US" sz="4000" dirty="0" smtClean="0">
                <a:solidFill>
                  <a:schemeClr val="tx1"/>
                </a:solidFill>
                <a:latin typeface="Arial" pitchFamily="34" charset="0"/>
                <a:cs typeface="Arial" pitchFamily="34" charset="0"/>
              </a:rPr>
              <a:t>Elevator pitch</a:t>
            </a:r>
          </a:p>
          <a:p>
            <a:r>
              <a:rPr lang="en-US" sz="4000" dirty="0" smtClean="0">
                <a:solidFill>
                  <a:schemeClr val="tx1"/>
                </a:solidFill>
                <a:latin typeface="Arial" pitchFamily="34" charset="0"/>
                <a:cs typeface="Arial" pitchFamily="34" charset="0"/>
              </a:rPr>
              <a:t>Listening</a:t>
            </a:r>
          </a:p>
          <a:p>
            <a:r>
              <a:rPr lang="en-US" sz="4000" dirty="0" smtClean="0">
                <a:solidFill>
                  <a:schemeClr val="tx1"/>
                </a:solidFill>
                <a:latin typeface="Arial" pitchFamily="34" charset="0"/>
                <a:cs typeface="Arial" pitchFamily="34" charset="0"/>
              </a:rPr>
              <a:t>Getting buy-in</a:t>
            </a:r>
          </a:p>
          <a:p>
            <a:r>
              <a:rPr lang="en-US" sz="4000" dirty="0" smtClean="0">
                <a:solidFill>
                  <a:schemeClr val="tx1"/>
                </a:solidFill>
                <a:latin typeface="Arial" pitchFamily="34" charset="0"/>
                <a:cs typeface="Arial" pitchFamily="34" charset="0"/>
              </a:rPr>
              <a:t>Getting to yes</a:t>
            </a:r>
            <a:endParaRPr lang="en-US" sz="4000" dirty="0">
              <a:solidFill>
                <a:schemeClr val="tx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4</a:t>
            </a:fld>
            <a:endParaRPr lang="en-US" dirty="0"/>
          </a:p>
        </p:txBody>
      </p:sp>
      <p:pic>
        <p:nvPicPr>
          <p:cNvPr id="8" name="Picture 7" descr="MP900387752.JPG"/>
          <p:cNvPicPr>
            <a:picLocks noChangeAspect="1"/>
          </p:cNvPicPr>
          <p:nvPr/>
        </p:nvPicPr>
        <p:blipFill>
          <a:blip r:embed="rId3" cstate="print"/>
          <a:stretch>
            <a:fillRect/>
          </a:stretch>
        </p:blipFill>
        <p:spPr>
          <a:xfrm>
            <a:off x="5181600" y="2286000"/>
            <a:ext cx="3657600" cy="2609088"/>
          </a:xfrm>
          <a:prstGeom prst="rect">
            <a:avLst/>
          </a:prstGeom>
        </p:spPr>
      </p:pic>
    </p:spTree>
    <p:extLst>
      <p:ext uri="{BB962C8B-B14F-4D97-AF65-F5344CB8AC3E}">
        <p14:creationId xmlns:p14="http://schemas.microsoft.com/office/powerpoint/2010/main" val="4114907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15200" cy="1371600"/>
          </a:xfrm>
        </p:spPr>
        <p:txBody>
          <a:bodyPr/>
          <a:lstStyle/>
          <a:p>
            <a:r>
              <a:rPr lang="en-US" dirty="0" smtClean="0">
                <a:latin typeface="Arial" pitchFamily="34" charset="0"/>
                <a:cs typeface="Arial" pitchFamily="34" charset="0"/>
              </a:rPr>
              <a:t>Why Telling Your Story is So Important</a:t>
            </a:r>
            <a:endParaRPr lang="en-US" dirty="0">
              <a:latin typeface="Arial" pitchFamily="34" charset="0"/>
              <a:cs typeface="Arial" pitchFamily="34" charset="0"/>
            </a:endParaRPr>
          </a:p>
        </p:txBody>
      </p:sp>
      <p:sp>
        <p:nvSpPr>
          <p:cNvPr id="3" name="Content Placeholder 2"/>
          <p:cNvSpPr>
            <a:spLocks noGrp="1"/>
          </p:cNvSpPr>
          <p:nvPr>
            <p:ph idx="1"/>
          </p:nvPr>
        </p:nvSpPr>
        <p:spPr>
          <a:xfrm>
            <a:off x="914400" y="2133600"/>
            <a:ext cx="7391400" cy="3657600"/>
          </a:xfrm>
        </p:spPr>
        <p:txBody>
          <a:bodyPr/>
          <a:lstStyle/>
          <a:p>
            <a:r>
              <a:rPr lang="en-US" sz="2800" dirty="0" smtClean="0">
                <a:solidFill>
                  <a:schemeClr val="tx1"/>
                </a:solidFill>
                <a:latin typeface="Arial" pitchFamily="34" charset="0"/>
                <a:cs typeface="Arial" pitchFamily="34" charset="0"/>
              </a:rPr>
              <a:t>First impressions can mean everything</a:t>
            </a:r>
          </a:p>
          <a:p>
            <a:r>
              <a:rPr lang="en-US" sz="2800" dirty="0" smtClean="0">
                <a:solidFill>
                  <a:schemeClr val="tx1"/>
                </a:solidFill>
                <a:latin typeface="Arial" pitchFamily="34" charset="0"/>
                <a:cs typeface="Arial" pitchFamily="34" charset="0"/>
              </a:rPr>
              <a:t>Limited time to make a pitch</a:t>
            </a:r>
          </a:p>
          <a:p>
            <a:r>
              <a:rPr lang="en-US" sz="2800" dirty="0" smtClean="0">
                <a:solidFill>
                  <a:schemeClr val="tx1"/>
                </a:solidFill>
                <a:latin typeface="Arial" pitchFamily="34" charset="0"/>
                <a:cs typeface="Arial" pitchFamily="34" charset="0"/>
              </a:rPr>
              <a:t>Importance of conveying your value</a:t>
            </a:r>
          </a:p>
          <a:p>
            <a:r>
              <a:rPr lang="en-US" sz="2800" dirty="0" smtClean="0">
                <a:solidFill>
                  <a:schemeClr val="tx1"/>
                </a:solidFill>
                <a:latin typeface="Arial" pitchFamily="34" charset="0"/>
                <a:cs typeface="Arial" pitchFamily="34" charset="0"/>
              </a:rPr>
              <a:t>It is really a sales pitch for you or your work</a:t>
            </a:r>
          </a:p>
          <a:p>
            <a:r>
              <a:rPr lang="en-US" sz="2800" dirty="0" smtClean="0">
                <a:solidFill>
                  <a:schemeClr val="tx1"/>
                </a:solidFill>
                <a:latin typeface="Arial" pitchFamily="34" charset="0"/>
                <a:cs typeface="Arial" pitchFamily="34" charset="0"/>
              </a:rPr>
              <a:t>Concise storytelling is a hallmark of successful people</a:t>
            </a:r>
          </a:p>
          <a:p>
            <a:r>
              <a:rPr lang="en-US" sz="2800" dirty="0" smtClean="0">
                <a:solidFill>
                  <a:schemeClr val="tx1"/>
                </a:solidFill>
                <a:latin typeface="Arial" pitchFamily="34" charset="0"/>
                <a:cs typeface="Arial" pitchFamily="34" charset="0"/>
              </a:rPr>
              <a:t>People remember stories</a:t>
            </a:r>
          </a:p>
          <a:p>
            <a:r>
              <a:rPr lang="en-US" sz="2800" dirty="0" smtClean="0">
                <a:solidFill>
                  <a:schemeClr val="tx1"/>
                </a:solidFill>
                <a:latin typeface="Arial" pitchFamily="34" charset="0"/>
                <a:cs typeface="Arial" pitchFamily="34" charset="0"/>
              </a:rPr>
              <a:t>Your story is your unique brand</a:t>
            </a:r>
            <a:endParaRPr lang="en-US" sz="2800" dirty="0">
              <a:solidFill>
                <a:schemeClr val="tx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5</a:t>
            </a:fld>
            <a:endParaRPr lang="en-US" dirty="0"/>
          </a:p>
        </p:txBody>
      </p:sp>
    </p:spTree>
    <p:extLst>
      <p:ext uri="{BB962C8B-B14F-4D97-AF65-F5344CB8AC3E}">
        <p14:creationId xmlns:p14="http://schemas.microsoft.com/office/powerpoint/2010/main" val="4114907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8229600" cy="914400"/>
          </a:xfrm>
        </p:spPr>
        <p:txBody>
          <a:bodyPr/>
          <a:lstStyle/>
          <a:p>
            <a:r>
              <a:rPr lang="en-US" dirty="0" smtClean="0">
                <a:latin typeface="Arial" pitchFamily="34" charset="0"/>
                <a:cs typeface="Arial" pitchFamily="34" charset="0"/>
              </a:rPr>
              <a:t>Storytelling</a:t>
            </a:r>
            <a:endParaRPr lang="en-US" dirty="0">
              <a:latin typeface="Arial" pitchFamily="34" charset="0"/>
              <a:cs typeface="Arial" pitchFamily="34" charset="0"/>
            </a:endParaRPr>
          </a:p>
        </p:txBody>
      </p:sp>
      <p:sp>
        <p:nvSpPr>
          <p:cNvPr id="3" name="Content Placeholder 2"/>
          <p:cNvSpPr>
            <a:spLocks noGrp="1"/>
          </p:cNvSpPr>
          <p:nvPr>
            <p:ph idx="1"/>
          </p:nvPr>
        </p:nvSpPr>
        <p:spPr>
          <a:xfrm>
            <a:off x="533400" y="2895600"/>
            <a:ext cx="8229600" cy="3962400"/>
          </a:xfrm>
        </p:spPr>
        <p:txBody>
          <a:bodyPr/>
          <a:lstStyle/>
          <a:p>
            <a:r>
              <a:rPr lang="en-US" sz="4000" dirty="0" smtClean="0">
                <a:solidFill>
                  <a:schemeClr val="tx1"/>
                </a:solidFill>
                <a:latin typeface="Arial" pitchFamily="34" charset="0"/>
                <a:cs typeface="Arial" pitchFamily="34" charset="0"/>
              </a:rPr>
              <a:t>Engage and excite the involvement of listeners</a:t>
            </a:r>
          </a:p>
          <a:p>
            <a:r>
              <a:rPr lang="en-US" sz="4000" dirty="0" smtClean="0">
                <a:solidFill>
                  <a:schemeClr val="tx1"/>
                </a:solidFill>
                <a:latin typeface="Arial" pitchFamily="34" charset="0"/>
                <a:cs typeface="Arial" pitchFamily="34" charset="0"/>
              </a:rPr>
              <a:t>Develop information center/library stories to support the work you do </a:t>
            </a:r>
          </a:p>
          <a:p>
            <a:r>
              <a:rPr lang="en-US" sz="4000" dirty="0" smtClean="0">
                <a:solidFill>
                  <a:schemeClr val="tx1"/>
                </a:solidFill>
                <a:latin typeface="Arial" pitchFamily="34" charset="0"/>
                <a:cs typeface="Arial" pitchFamily="34" charset="0"/>
              </a:rPr>
              <a:t>Testimonials</a:t>
            </a:r>
          </a:p>
          <a:p>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6</a:t>
            </a:fld>
            <a:endParaRPr lang="en-US" dirty="0"/>
          </a:p>
        </p:txBody>
      </p:sp>
      <p:pic>
        <p:nvPicPr>
          <p:cNvPr id="3074" name="Picture 2" descr="C:\Documents and Settings\David\Local Settings\Temporary Internet Files\Content.IE5\GND27QFG\MP900410113[1].jpg"/>
          <p:cNvPicPr>
            <a:picLocks noChangeAspect="1" noChangeArrowheads="1"/>
          </p:cNvPicPr>
          <p:nvPr/>
        </p:nvPicPr>
        <p:blipFill>
          <a:blip r:embed="rId3" cstate="print"/>
          <a:srcRect/>
          <a:stretch>
            <a:fillRect/>
          </a:stretch>
        </p:blipFill>
        <p:spPr bwMode="auto">
          <a:xfrm>
            <a:off x="5142964" y="533400"/>
            <a:ext cx="3541690" cy="2357437"/>
          </a:xfrm>
          <a:prstGeom prst="rect">
            <a:avLst/>
          </a:prstGeom>
          <a:noFill/>
        </p:spPr>
      </p:pic>
    </p:spTree>
    <p:extLst>
      <p:ext uri="{BB962C8B-B14F-4D97-AF65-F5344CB8AC3E}">
        <p14:creationId xmlns:p14="http://schemas.microsoft.com/office/powerpoint/2010/main" val="3647903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latin typeface="Arial" pitchFamily="34" charset="0"/>
                <a:cs typeface="Arial" pitchFamily="34" charset="0"/>
              </a:rPr>
              <a:t>Elevator Pitch</a:t>
            </a:r>
            <a:r>
              <a:rPr lang="en-US" dirty="0" smtClean="0"/>
              <a:t>	</a:t>
            </a:r>
            <a:endParaRPr lang="en-US" dirty="0"/>
          </a:p>
        </p:txBody>
      </p:sp>
      <p:sp>
        <p:nvSpPr>
          <p:cNvPr id="3" name="Content Placeholder 2"/>
          <p:cNvSpPr>
            <a:spLocks noGrp="1"/>
          </p:cNvSpPr>
          <p:nvPr>
            <p:ph idx="1"/>
          </p:nvPr>
        </p:nvSpPr>
        <p:spPr>
          <a:xfrm>
            <a:off x="381000" y="1828800"/>
            <a:ext cx="8229600" cy="4267200"/>
          </a:xfrm>
        </p:spPr>
        <p:txBody>
          <a:bodyPr/>
          <a:lstStyle/>
          <a:p>
            <a:r>
              <a:rPr lang="en-US" sz="3600" dirty="0" smtClean="0">
                <a:solidFill>
                  <a:schemeClr val="tx1"/>
                </a:solidFill>
                <a:latin typeface="Arial" pitchFamily="34" charset="0"/>
                <a:cs typeface="Arial" pitchFamily="34" charset="0"/>
              </a:rPr>
              <a:t>30 seconds</a:t>
            </a:r>
          </a:p>
          <a:p>
            <a:r>
              <a:rPr lang="en-US" sz="3600" dirty="0" smtClean="0">
                <a:solidFill>
                  <a:schemeClr val="tx1"/>
                </a:solidFill>
                <a:latin typeface="Arial" pitchFamily="34" charset="0"/>
                <a:cs typeface="Arial" pitchFamily="34" charset="0"/>
              </a:rPr>
              <a:t>Know it by heart</a:t>
            </a:r>
          </a:p>
          <a:p>
            <a:r>
              <a:rPr lang="en-US" sz="3600" dirty="0" smtClean="0">
                <a:solidFill>
                  <a:schemeClr val="tx1"/>
                </a:solidFill>
                <a:latin typeface="Arial" pitchFamily="34" charset="0"/>
                <a:cs typeface="Arial" pitchFamily="34" charset="0"/>
              </a:rPr>
              <a:t>Say it with passion</a:t>
            </a:r>
          </a:p>
          <a:p>
            <a:r>
              <a:rPr lang="en-US" sz="3600" dirty="0" smtClean="0">
                <a:solidFill>
                  <a:schemeClr val="tx1"/>
                </a:solidFill>
                <a:latin typeface="Arial" pitchFamily="34" charset="0"/>
                <a:cs typeface="Arial" pitchFamily="34" charset="0"/>
              </a:rPr>
              <a:t>Be prepared to expand on it, and don’t count on it as your only tool</a:t>
            </a:r>
          </a:p>
          <a:p>
            <a:r>
              <a:rPr lang="en-US" sz="3600" dirty="0">
                <a:solidFill>
                  <a:schemeClr val="tx1"/>
                </a:solidFill>
                <a:latin typeface="Arial" pitchFamily="34" charset="0"/>
                <a:cs typeface="Arial" pitchFamily="34" charset="0"/>
              </a:rPr>
              <a:t>Fantastic Formulas for Composing Elevator </a:t>
            </a:r>
            <a:r>
              <a:rPr lang="en-US" sz="3600" dirty="0" smtClean="0">
                <a:solidFill>
                  <a:schemeClr val="tx1"/>
                </a:solidFill>
                <a:latin typeface="Arial" pitchFamily="34" charset="0"/>
                <a:cs typeface="Arial" pitchFamily="34" charset="0"/>
              </a:rPr>
              <a:t>Speeches </a:t>
            </a:r>
            <a:r>
              <a:rPr lang="en-US" sz="3600" dirty="0" smtClean="0">
                <a:solidFill>
                  <a:schemeClr val="tx1"/>
                </a:solidFill>
                <a:latin typeface="Arial" pitchFamily="34" charset="0"/>
                <a:cs typeface="Arial" pitchFamily="34" charset="0"/>
                <a:hlinkClick r:id="rId3"/>
              </a:rPr>
              <a:t>http</a:t>
            </a:r>
            <a:r>
              <a:rPr lang="en-US" sz="3600" dirty="0">
                <a:solidFill>
                  <a:schemeClr val="tx1"/>
                </a:solidFill>
                <a:latin typeface="Arial" pitchFamily="34" charset="0"/>
                <a:cs typeface="Arial" pitchFamily="34" charset="0"/>
                <a:hlinkClick r:id="rId3"/>
              </a:rPr>
              <a:t>://bit.ly/fN8q0v</a:t>
            </a:r>
            <a:endParaRPr lang="en-US" sz="3600" dirty="0">
              <a:solidFill>
                <a:schemeClr val="tx1"/>
              </a:solidFill>
              <a:latin typeface="Arial" pitchFamily="34" charset="0"/>
              <a:cs typeface="Arial" pitchFamily="34" charset="0"/>
            </a:endParaRPr>
          </a:p>
        </p:txBody>
      </p:sp>
      <p:pic>
        <p:nvPicPr>
          <p:cNvPr id="6" name="Picture 5" descr="C:\Documents and Settings\David\Local Settings\Temporary Internet Files\Content.IE5\616TZVW3\MC900332526[1].wmf"/>
          <p:cNvPicPr>
            <a:picLocks noChangeAspect="1" noChangeArrowheads="1"/>
          </p:cNvPicPr>
          <p:nvPr/>
        </p:nvPicPr>
        <p:blipFill>
          <a:blip r:embed="rId4" cstate="print"/>
          <a:srcRect/>
          <a:stretch>
            <a:fillRect/>
          </a:stretch>
        </p:blipFill>
        <p:spPr bwMode="auto">
          <a:xfrm>
            <a:off x="6172200" y="914400"/>
            <a:ext cx="2815782" cy="2861062"/>
          </a:xfrm>
          <a:prstGeom prst="rect">
            <a:avLst/>
          </a:prstGeom>
          <a:noFill/>
        </p:spPr>
      </p:pic>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7</a:t>
            </a:fld>
            <a:endParaRPr lang="en-US" dirty="0"/>
          </a:p>
        </p:txBody>
      </p:sp>
    </p:spTree>
    <p:extLst>
      <p:ext uri="{BB962C8B-B14F-4D97-AF65-F5344CB8AC3E}">
        <p14:creationId xmlns:p14="http://schemas.microsoft.com/office/powerpoint/2010/main" val="558890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latin typeface="Arial" pitchFamily="34" charset="0"/>
                <a:cs typeface="Arial" pitchFamily="34" charset="0"/>
              </a:rPr>
              <a:t>Listening</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419600"/>
          </a:xfrm>
        </p:spPr>
        <p:txBody>
          <a:bodyPr/>
          <a:lstStyle/>
          <a:p>
            <a:pPr marL="0" indent="0">
              <a:buNone/>
            </a:pPr>
            <a:r>
              <a:rPr lang="en-US" sz="3200" dirty="0" smtClean="0">
                <a:solidFill>
                  <a:schemeClr val="tx1"/>
                </a:solidFill>
                <a:latin typeface="Arial" pitchFamily="34" charset="0"/>
                <a:cs typeface="Arial" pitchFamily="34" charset="0"/>
              </a:rPr>
              <a:t>“Listening to what customers, competitors and experts are saying can be a much more productive social networking tactic than promoting your library through</a:t>
            </a:r>
          </a:p>
          <a:p>
            <a:pPr marL="0" indent="0">
              <a:buNone/>
            </a:pPr>
            <a:r>
              <a:rPr lang="en-US" sz="3200" dirty="0" smtClean="0">
                <a:solidFill>
                  <a:schemeClr val="tx1"/>
                </a:solidFill>
                <a:latin typeface="Arial" pitchFamily="34" charset="0"/>
                <a:cs typeface="Arial" pitchFamily="34" charset="0"/>
              </a:rPr>
              <a:t>blogs, tweets and the like.”</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“Listening: The Fast Track </a:t>
            </a:r>
          </a:p>
          <a:p>
            <a:pPr marL="0" indent="0">
              <a:buNone/>
            </a:pPr>
            <a:r>
              <a:rPr lang="en-US" sz="3200" dirty="0" smtClean="0">
                <a:solidFill>
                  <a:schemeClr val="tx1"/>
                </a:solidFill>
                <a:latin typeface="Arial" pitchFamily="34" charset="0"/>
                <a:cs typeface="Arial" pitchFamily="34" charset="0"/>
              </a:rPr>
              <a:t>to Social Networking?” </a:t>
            </a:r>
            <a:r>
              <a:rPr lang="en-US" sz="3200" dirty="0">
                <a:solidFill>
                  <a:schemeClr val="tx1"/>
                </a:solidFill>
                <a:latin typeface="Arial" pitchFamily="34" charset="0"/>
                <a:cs typeface="Arial" pitchFamily="34" charset="0"/>
              </a:rPr>
              <a:t>by Bill </a:t>
            </a:r>
            <a:r>
              <a:rPr lang="en-US" sz="3200" dirty="0" smtClean="0">
                <a:solidFill>
                  <a:schemeClr val="tx1"/>
                </a:solidFill>
                <a:latin typeface="Arial" pitchFamily="34" charset="0"/>
                <a:cs typeface="Arial" pitchFamily="34" charset="0"/>
              </a:rPr>
              <a:t>French. </a:t>
            </a:r>
            <a:r>
              <a:rPr lang="en-US" sz="3200" i="1" dirty="0" smtClean="0">
                <a:solidFill>
                  <a:schemeClr val="tx1"/>
                </a:solidFill>
                <a:latin typeface="Arial" pitchFamily="34" charset="0"/>
                <a:cs typeface="Arial" pitchFamily="34" charset="0"/>
              </a:rPr>
              <a:t>Information Outlook</a:t>
            </a:r>
            <a:r>
              <a:rPr lang="en-US" sz="3200" dirty="0" smtClean="0">
                <a:solidFill>
                  <a:schemeClr val="tx1"/>
                </a:solidFill>
                <a:latin typeface="Arial" pitchFamily="34" charset="0"/>
                <a:cs typeface="Arial" pitchFamily="34" charset="0"/>
              </a:rPr>
              <a:t>, April/May 2010, </a:t>
            </a:r>
            <a:r>
              <a:rPr lang="en-US" sz="3200" dirty="0">
                <a:solidFill>
                  <a:schemeClr val="tx1"/>
                </a:solidFill>
                <a:latin typeface="Arial" pitchFamily="34" charset="0"/>
                <a:cs typeface="Arial" pitchFamily="34" charset="0"/>
              </a:rPr>
              <a:t>p. </a:t>
            </a:r>
            <a:r>
              <a:rPr lang="en-US" sz="3200" dirty="0" smtClean="0">
                <a:solidFill>
                  <a:schemeClr val="tx1"/>
                </a:solidFill>
                <a:latin typeface="Arial" pitchFamily="34" charset="0"/>
                <a:cs typeface="Arial" pitchFamily="34" charset="0"/>
              </a:rPr>
              <a:t>15. </a:t>
            </a:r>
            <a:endParaRPr lang="en-US" sz="3200" dirty="0">
              <a:solidFill>
                <a:schemeClr val="tx1"/>
              </a:solidFill>
              <a:latin typeface="Arial" pitchFamily="34" charset="0"/>
              <a:cs typeface="Arial" pitchFamily="34" charset="0"/>
            </a:endParaRPr>
          </a:p>
        </p:txBody>
      </p:sp>
      <p:pic>
        <p:nvPicPr>
          <p:cNvPr id="6" name="Picture 5" descr="C:\Documents and Settings\David\Local Settings\Temporary Internet Files\Content.IE5\O1S24ZG2\MC900064950[1].wmf"/>
          <p:cNvPicPr>
            <a:picLocks noChangeAspect="1" noChangeArrowheads="1"/>
          </p:cNvPicPr>
          <p:nvPr/>
        </p:nvPicPr>
        <p:blipFill>
          <a:blip r:embed="rId3" cstate="print"/>
          <a:srcRect/>
          <a:stretch>
            <a:fillRect/>
          </a:stretch>
        </p:blipFill>
        <p:spPr bwMode="auto">
          <a:xfrm>
            <a:off x="6629400" y="3048000"/>
            <a:ext cx="1776679" cy="1567282"/>
          </a:xfrm>
          <a:prstGeom prst="rect">
            <a:avLst/>
          </a:prstGeom>
          <a:noFill/>
        </p:spPr>
      </p:pic>
      <p:sp>
        <p:nvSpPr>
          <p:cNvPr id="7" name="Slide Number Placeholder 6"/>
          <p:cNvSpPr>
            <a:spLocks noGrp="1"/>
          </p:cNvSpPr>
          <p:nvPr>
            <p:ph type="sldNum" sz="quarter" idx="12"/>
          </p:nvPr>
        </p:nvSpPr>
        <p:spPr/>
        <p:txBody>
          <a:bodyPr/>
          <a:lstStyle/>
          <a:p>
            <a:pPr>
              <a:defRPr/>
            </a:pPr>
            <a:fld id="{1F0C82AF-4DE3-478F-83B6-61A95493DCDE}" type="slidenum">
              <a:rPr lang="en-US" smtClean="0"/>
              <a:pPr>
                <a:defRPr/>
              </a:pPr>
              <a:t>8</a:t>
            </a:fld>
            <a:endParaRPr lang="en-US" dirty="0"/>
          </a:p>
        </p:txBody>
      </p:sp>
    </p:spTree>
    <p:extLst>
      <p:ext uri="{BB962C8B-B14F-4D97-AF65-F5344CB8AC3E}">
        <p14:creationId xmlns:p14="http://schemas.microsoft.com/office/powerpoint/2010/main" val="2931052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dirty="0" smtClean="0">
                <a:latin typeface="Arial" pitchFamily="34" charset="0"/>
                <a:cs typeface="Arial" pitchFamily="34" charset="0"/>
              </a:rPr>
              <a:t>Getting Buy-In</a:t>
            </a:r>
            <a:endParaRPr lang="en-US" dirty="0">
              <a:latin typeface="Arial" pitchFamily="34" charset="0"/>
              <a:cs typeface="Arial" pitchFamily="34" charset="0"/>
            </a:endParaRPr>
          </a:p>
        </p:txBody>
      </p:sp>
      <p:sp>
        <p:nvSpPr>
          <p:cNvPr id="3" name="Content Placeholder 2"/>
          <p:cNvSpPr>
            <a:spLocks noGrp="1"/>
          </p:cNvSpPr>
          <p:nvPr>
            <p:ph idx="1"/>
          </p:nvPr>
        </p:nvSpPr>
        <p:spPr>
          <a:xfrm>
            <a:off x="0" y="1676400"/>
            <a:ext cx="8229600" cy="3886200"/>
          </a:xfrm>
        </p:spPr>
        <p:txBody>
          <a:bodyPr/>
          <a:lstStyle/>
          <a:p>
            <a:r>
              <a:rPr lang="en-US" sz="3200" dirty="0" smtClean="0">
                <a:solidFill>
                  <a:schemeClr val="tx1"/>
                </a:solidFill>
                <a:latin typeface="Arial" pitchFamily="34" charset="0"/>
                <a:cs typeface="Arial" pitchFamily="34" charset="0"/>
              </a:rPr>
              <a:t>Stay informed of topics and trends</a:t>
            </a:r>
          </a:p>
          <a:p>
            <a:pPr>
              <a:buNone/>
            </a:pPr>
            <a:r>
              <a:rPr lang="en-US" sz="3200" dirty="0" smtClean="0">
                <a:solidFill>
                  <a:schemeClr val="tx1"/>
                </a:solidFill>
                <a:latin typeface="Arial" pitchFamily="34" charset="0"/>
                <a:cs typeface="Arial" pitchFamily="34" charset="0"/>
              </a:rPr>
              <a:t>	of interest to senior executives</a:t>
            </a:r>
          </a:p>
          <a:p>
            <a:r>
              <a:rPr lang="en-US" sz="3200" dirty="0" smtClean="0">
                <a:solidFill>
                  <a:schemeClr val="tx1"/>
                </a:solidFill>
                <a:latin typeface="Arial" pitchFamily="34" charset="0"/>
                <a:cs typeface="Arial" pitchFamily="34" charset="0"/>
              </a:rPr>
              <a:t>Become an expert on these topics</a:t>
            </a:r>
          </a:p>
          <a:p>
            <a:pPr>
              <a:buNone/>
            </a:pPr>
            <a:r>
              <a:rPr lang="en-US" sz="3200" dirty="0" smtClean="0">
                <a:solidFill>
                  <a:schemeClr val="tx1"/>
                </a:solidFill>
                <a:latin typeface="Arial" pitchFamily="34" charset="0"/>
                <a:cs typeface="Arial" pitchFamily="34" charset="0"/>
              </a:rPr>
              <a:t>	and always be ready to share </a:t>
            </a:r>
          </a:p>
          <a:p>
            <a:pPr>
              <a:buNone/>
            </a:pPr>
            <a:r>
              <a:rPr lang="en-US" sz="3200" dirty="0" smtClean="0">
                <a:solidFill>
                  <a:schemeClr val="tx1"/>
                </a:solidFill>
                <a:latin typeface="Arial" pitchFamily="34" charset="0"/>
                <a:cs typeface="Arial" pitchFamily="34" charset="0"/>
              </a:rPr>
              <a:t>	valuable information</a:t>
            </a:r>
          </a:p>
          <a:p>
            <a:r>
              <a:rPr lang="en-US" sz="3200" dirty="0" smtClean="0">
                <a:solidFill>
                  <a:schemeClr val="tx1"/>
                </a:solidFill>
                <a:latin typeface="Arial" pitchFamily="34" charset="0"/>
                <a:cs typeface="Arial" pitchFamily="34" charset="0"/>
              </a:rPr>
              <a:t>Be visible/seen/heard from regularly</a:t>
            </a:r>
          </a:p>
          <a:p>
            <a:r>
              <a:rPr lang="en-US" sz="3200" dirty="0" smtClean="0">
                <a:solidFill>
                  <a:schemeClr val="tx1"/>
                </a:solidFill>
                <a:latin typeface="Arial" pitchFamily="34" charset="0"/>
                <a:cs typeface="Arial" pitchFamily="34" charset="0"/>
              </a:rPr>
              <a:t>Be the link to outside and inside expertise</a:t>
            </a:r>
            <a:endParaRPr lang="en-US" sz="3200" dirty="0">
              <a:solidFill>
                <a:schemeClr val="tx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1F0C82AF-4DE3-478F-83B6-61A95493DCDE}" type="slidenum">
              <a:rPr lang="en-US" smtClean="0"/>
              <a:pPr>
                <a:defRPr/>
              </a:pPr>
              <a:t>9</a:t>
            </a:fld>
            <a:endParaRPr lang="en-US" dirty="0"/>
          </a:p>
        </p:txBody>
      </p:sp>
      <p:pic>
        <p:nvPicPr>
          <p:cNvPr id="1027" name="Picture 3" descr="C:\Documents and Settings\David\Local Settings\Temporary Internet Files\Content.IE5\2O9S5QVB\MC900070965[1].wmf"/>
          <p:cNvPicPr>
            <a:picLocks noChangeAspect="1" noChangeArrowheads="1"/>
          </p:cNvPicPr>
          <p:nvPr/>
        </p:nvPicPr>
        <p:blipFill>
          <a:blip r:embed="rId3" cstate="print"/>
          <a:srcRect/>
          <a:stretch>
            <a:fillRect/>
          </a:stretch>
        </p:blipFill>
        <p:spPr bwMode="auto">
          <a:xfrm>
            <a:off x="7068707" y="1600200"/>
            <a:ext cx="2075293" cy="3794079"/>
          </a:xfrm>
          <a:prstGeom prst="rect">
            <a:avLst/>
          </a:prstGeom>
          <a:noFill/>
        </p:spPr>
      </p:pic>
    </p:spTree>
    <p:extLst>
      <p:ext uri="{BB962C8B-B14F-4D97-AF65-F5344CB8AC3E}">
        <p14:creationId xmlns:p14="http://schemas.microsoft.com/office/powerpoint/2010/main" val="4017531227"/>
      </p:ext>
    </p:extLst>
  </p:cSld>
  <p:clrMapOvr>
    <a:masterClrMapping/>
  </p:clrMapOvr>
  <p:timing>
    <p:tnLst>
      <p:par>
        <p:cTn xmlns:p14="http://schemas.microsoft.com/office/powerpoint/2010/mai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1414</Words>
  <Application>Microsoft Macintosh PowerPoint</Application>
  <PresentationFormat>On-screen Show (4:3)</PresentationFormat>
  <Paragraphs>262</Paragraphs>
  <Slides>30</Slides>
  <Notes>30</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2_Pixel</vt:lpstr>
      <vt:lpstr>1_Custom Design</vt:lpstr>
      <vt:lpstr>Custom Design</vt:lpstr>
      <vt:lpstr>3_Pixel</vt:lpstr>
      <vt:lpstr>1_Pixel</vt:lpstr>
      <vt:lpstr>Pixel</vt:lpstr>
      <vt:lpstr>Executive</vt:lpstr>
      <vt:lpstr>Breeze</vt:lpstr>
      <vt:lpstr>PowerPoint Presentation</vt:lpstr>
      <vt:lpstr>Agenda</vt:lpstr>
      <vt:lpstr>Successful Interactions</vt:lpstr>
      <vt:lpstr>The Five Secrets of Successful Interactions</vt:lpstr>
      <vt:lpstr>Why Telling Your Story is So Important</vt:lpstr>
      <vt:lpstr>Storytelling</vt:lpstr>
      <vt:lpstr>Elevator Pitch </vt:lpstr>
      <vt:lpstr>Listening</vt:lpstr>
      <vt:lpstr>Getting Buy-In</vt:lpstr>
      <vt:lpstr>Getting to Yes</vt:lpstr>
      <vt:lpstr>   Case Study: Successful Interactions Leigh Montgomery’s Talking Points</vt:lpstr>
      <vt:lpstr>Leigh Montgomery’s Story</vt:lpstr>
      <vt:lpstr>Leigh Montgomery’s Story</vt:lpstr>
      <vt:lpstr>Leigh Montgomery’s Story</vt:lpstr>
      <vt:lpstr>Leigh Montgomery’s Elevator Pitch</vt:lpstr>
      <vt:lpstr>What Leigh Montgomery Listens For</vt:lpstr>
      <vt:lpstr>How Leigh Montgomery Gets Buy-In</vt:lpstr>
      <vt:lpstr>How Leigh Montgomery Gets to “Yes”</vt:lpstr>
      <vt:lpstr> Successful Interactions:  Your Talking Points</vt:lpstr>
      <vt:lpstr>Audience Poll: What will be your favorite talking points? (choose all that apply)</vt:lpstr>
      <vt:lpstr>A Sampling of Job Titles  for Recent Grads and Our Colleagues</vt:lpstr>
      <vt:lpstr>A Sampling of Job Titles and Sources You May Not Have Considered</vt:lpstr>
      <vt:lpstr>Audience Poll: Which job titles are  most appealing to you? (choose all that apply)</vt:lpstr>
      <vt:lpstr>  Look who’s recently changed jobs!</vt:lpstr>
      <vt:lpstr>Summary of What We’ve Learned in this Series</vt:lpstr>
      <vt:lpstr>Audience Poll: What is your most important takeaway from these webinars? (choose all that apply)</vt:lpstr>
      <vt:lpstr>Homework Assignment: Readings and Exercises</vt:lpstr>
      <vt:lpstr>Questions?</vt:lpstr>
      <vt:lpstr>            What’s Next? Stay in touch! Please join our Career Sustainability Group on LinkedIn http://linkd.in/pqkjzp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2012-07-05T22:39:53Z</dcterms:created>
  <dcterms:modified xsi:type="dcterms:W3CDTF">2012-10-10T17:45:33Z</dcterms:modified>
</cp:coreProperties>
</file>