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2"/>
  </p:notesMasterIdLst>
  <p:handoutMasterIdLst>
    <p:handoutMasterId r:id="rId103"/>
  </p:handoutMasterIdLst>
  <p:sldIdLst>
    <p:sldId id="265" r:id="rId2"/>
    <p:sldId id="302" r:id="rId3"/>
    <p:sldId id="299" r:id="rId4"/>
    <p:sldId id="356" r:id="rId5"/>
    <p:sldId id="394" r:id="rId6"/>
    <p:sldId id="402" r:id="rId7"/>
    <p:sldId id="328" r:id="rId8"/>
    <p:sldId id="316" r:id="rId9"/>
    <p:sldId id="399" r:id="rId10"/>
    <p:sldId id="372" r:id="rId11"/>
    <p:sldId id="259" r:id="rId12"/>
    <p:sldId id="371" r:id="rId13"/>
    <p:sldId id="314" r:id="rId14"/>
    <p:sldId id="303" r:id="rId15"/>
    <p:sldId id="301" r:id="rId16"/>
    <p:sldId id="304" r:id="rId17"/>
    <p:sldId id="305" r:id="rId18"/>
    <p:sldId id="424" r:id="rId19"/>
    <p:sldId id="407" r:id="rId20"/>
    <p:sldId id="313" r:id="rId21"/>
    <p:sldId id="406" r:id="rId22"/>
    <p:sldId id="361" r:id="rId23"/>
    <p:sldId id="374" r:id="rId24"/>
    <p:sldId id="365" r:id="rId25"/>
    <p:sldId id="289" r:id="rId26"/>
    <p:sldId id="409" r:id="rId27"/>
    <p:sldId id="418" r:id="rId28"/>
    <p:sldId id="340" r:id="rId29"/>
    <p:sldId id="363" r:id="rId30"/>
    <p:sldId id="414" r:id="rId31"/>
    <p:sldId id="311" r:id="rId32"/>
    <p:sldId id="362" r:id="rId33"/>
    <p:sldId id="425" r:id="rId34"/>
    <p:sldId id="327" r:id="rId35"/>
    <p:sldId id="298" r:id="rId36"/>
    <p:sldId id="379" r:id="rId37"/>
    <p:sldId id="391" r:id="rId38"/>
    <p:sldId id="358" r:id="rId39"/>
    <p:sldId id="333" r:id="rId40"/>
    <p:sldId id="273" r:id="rId41"/>
    <p:sldId id="357" r:id="rId42"/>
    <p:sldId id="335" r:id="rId43"/>
    <p:sldId id="266" r:id="rId44"/>
    <p:sldId id="297" r:id="rId45"/>
    <p:sldId id="308" r:id="rId46"/>
    <p:sldId id="378" r:id="rId47"/>
    <p:sldId id="395" r:id="rId48"/>
    <p:sldId id="377" r:id="rId49"/>
    <p:sldId id="417" r:id="rId50"/>
    <p:sldId id="393" r:id="rId51"/>
    <p:sldId id="368" r:id="rId52"/>
    <p:sldId id="284" r:id="rId53"/>
    <p:sldId id="291" r:id="rId54"/>
    <p:sldId id="292" r:id="rId55"/>
    <p:sldId id="312" r:id="rId56"/>
    <p:sldId id="413" r:id="rId57"/>
    <p:sldId id="382" r:id="rId58"/>
    <p:sldId id="260" r:id="rId59"/>
    <p:sldId id="397" r:id="rId60"/>
    <p:sldId id="388" r:id="rId61"/>
    <p:sldId id="257" r:id="rId62"/>
    <p:sldId id="376" r:id="rId63"/>
    <p:sldId id="408" r:id="rId64"/>
    <p:sldId id="387" r:id="rId65"/>
    <p:sldId id="342" r:id="rId66"/>
    <p:sldId id="295" r:id="rId67"/>
    <p:sldId id="293" r:id="rId68"/>
    <p:sldId id="354" r:id="rId69"/>
    <p:sldId id="349" r:id="rId70"/>
    <p:sldId id="401" r:id="rId71"/>
    <p:sldId id="294" r:id="rId72"/>
    <p:sldId id="373" r:id="rId73"/>
    <p:sldId id="403" r:id="rId74"/>
    <p:sldId id="396" r:id="rId75"/>
    <p:sldId id="410" r:id="rId76"/>
    <p:sldId id="329" r:id="rId77"/>
    <p:sldId id="272" r:id="rId78"/>
    <p:sldId id="275" r:id="rId79"/>
    <p:sldId id="276" r:id="rId80"/>
    <p:sldId id="277" r:id="rId81"/>
    <p:sldId id="353" r:id="rId82"/>
    <p:sldId id="263" r:id="rId83"/>
    <p:sldId id="326" r:id="rId84"/>
    <p:sldId id="271" r:id="rId85"/>
    <p:sldId id="324" r:id="rId86"/>
    <p:sldId id="351" r:id="rId87"/>
    <p:sldId id="338" r:id="rId88"/>
    <p:sldId id="337" r:id="rId89"/>
    <p:sldId id="331" r:id="rId90"/>
    <p:sldId id="336" r:id="rId91"/>
    <p:sldId id="369" r:id="rId92"/>
    <p:sldId id="274" r:id="rId93"/>
    <p:sldId id="267" r:id="rId94"/>
    <p:sldId id="323" r:id="rId95"/>
    <p:sldId id="384" r:id="rId96"/>
    <p:sldId id="421" r:id="rId97"/>
    <p:sldId id="286" r:id="rId98"/>
    <p:sldId id="315" r:id="rId99"/>
    <p:sldId id="318" r:id="rId100"/>
    <p:sldId id="339"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4567" autoAdjust="0"/>
  </p:normalViewPr>
  <p:slideViewPr>
    <p:cSldViewPr snapToGrid="0" snapToObjects="1">
      <p:cViewPr>
        <p:scale>
          <a:sx n="125" d="100"/>
          <a:sy n="125" d="100"/>
        </p:scale>
        <p:origin x="-488" y="-3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snapToGrid="0" snapToObjects="1">
      <p:cViewPr varScale="1">
        <p:scale>
          <a:sx n="81" d="100"/>
          <a:sy n="81" d="100"/>
        </p:scale>
        <p:origin x="-3576" y="-1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notesMaster" Target="notesMasters/notesMaster1.xml"/><Relationship Id="rId103" Type="http://schemas.openxmlformats.org/officeDocument/2006/relationships/handoutMaster" Target="handoutMasters/handout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1F671F-67C7-3547-BFDB-126D65532157}" type="datetimeFigureOut">
              <a:rPr lang="en-US" smtClean="0"/>
              <a:t>12/12/12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3CD19C-8DEB-2648-9AA9-835A7C75D24F}" type="slidenum">
              <a:rPr lang="en-US" smtClean="0"/>
              <a:t>‹#›</a:t>
            </a:fld>
            <a:endParaRPr lang="en-US"/>
          </a:p>
        </p:txBody>
      </p:sp>
    </p:spTree>
    <p:extLst>
      <p:ext uri="{BB962C8B-B14F-4D97-AF65-F5344CB8AC3E}">
        <p14:creationId xmlns:p14="http://schemas.microsoft.com/office/powerpoint/2010/main" val="2984396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87C76B-A2B8-4E48-8D8C-15974670078F}" type="datetimeFigureOut">
              <a:rPr lang="en-US" smtClean="0"/>
              <a:t>12/12/12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C240C-3F08-5F44-9886-5DBEC3A1322A}" type="slidenum">
              <a:rPr lang="en-US" smtClean="0"/>
              <a:t>‹#›</a:t>
            </a:fld>
            <a:endParaRPr lang="en-US"/>
          </a:p>
        </p:txBody>
      </p:sp>
      <p:sp>
        <p:nvSpPr>
          <p:cNvPr id="8" name="TextBox 7"/>
          <p:cNvSpPr txBox="1"/>
          <p:nvPr/>
        </p:nvSpPr>
        <p:spPr>
          <a:xfrm>
            <a:off x="3162300" y="54991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3747186"/>
      </p:ext>
    </p:extLst>
  </p:cSld>
  <p:clrMap bg1="lt1" tx1="dk1" bg2="lt2" tx2="dk2" accent1="accent1" accent2="accent2" accent3="accent3" accent4="accent4" accent5="accent5" accent6="accent6" hlink="hlink" folHlink="folHlink"/>
  <p:notesStyle>
    <a:lvl1pPr marL="0" algn="l" defTabSz="457200" rtl="0" eaLnBrk="1" latinLnBrk="0" hangingPunct="1">
      <a:defRPr sz="2400" kern="1200">
        <a:solidFill>
          <a:schemeClr val="tx1"/>
        </a:solidFill>
        <a:latin typeface="+mn-lt"/>
        <a:ea typeface="+mn-ea"/>
        <a:cs typeface="+mn-cs"/>
      </a:defRPr>
    </a:lvl1pPr>
    <a:lvl2pPr marL="457200" algn="l" defTabSz="457200" rtl="0" eaLnBrk="1" latinLnBrk="0" hangingPunct="1">
      <a:defRPr sz="2400" kern="1200">
        <a:solidFill>
          <a:schemeClr val="tx1"/>
        </a:solidFill>
        <a:latin typeface="+mn-lt"/>
        <a:ea typeface="+mn-ea"/>
        <a:cs typeface="+mn-cs"/>
      </a:defRPr>
    </a:lvl2pPr>
    <a:lvl3pPr marL="914400" algn="l" defTabSz="457200" rtl="0" eaLnBrk="1" latinLnBrk="0" hangingPunct="1">
      <a:defRPr sz="2400" kern="1200">
        <a:solidFill>
          <a:schemeClr val="tx1"/>
        </a:solidFill>
        <a:latin typeface="+mn-lt"/>
        <a:ea typeface="+mn-ea"/>
        <a:cs typeface="+mn-cs"/>
      </a:defRPr>
    </a:lvl3pPr>
    <a:lvl4pPr marL="1371600" algn="l" defTabSz="457200" rtl="0" eaLnBrk="1" latinLnBrk="0" hangingPunct="1">
      <a:defRPr sz="2400" kern="1200">
        <a:solidFill>
          <a:schemeClr val="tx1"/>
        </a:solidFill>
        <a:latin typeface="+mn-lt"/>
        <a:ea typeface="+mn-ea"/>
        <a:cs typeface="+mn-cs"/>
      </a:defRPr>
    </a:lvl4pPr>
    <a:lvl5pPr marL="1828800" algn="l" defTabSz="457200" rtl="0" eaLnBrk="1" latinLnBrk="0" hangingPunct="1">
      <a:defRPr sz="24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Title slide</a:t>
            </a:r>
            <a:endParaRPr lang="en-US" sz="2800" dirty="0"/>
          </a:p>
        </p:txBody>
      </p:sp>
      <p:sp>
        <p:nvSpPr>
          <p:cNvPr id="4" name="Slide Number Placeholder 3"/>
          <p:cNvSpPr>
            <a:spLocks noGrp="1"/>
          </p:cNvSpPr>
          <p:nvPr>
            <p:ph type="sldNum" sz="quarter" idx="10"/>
          </p:nvPr>
        </p:nvSpPr>
        <p:spPr/>
        <p:txBody>
          <a:bodyPr/>
          <a:lstStyle/>
          <a:p>
            <a:fld id="{37EC240C-3F08-5F44-9886-5DBEC3A1322A}" type="slidenum">
              <a:rPr lang="en-US" smtClean="0"/>
              <a:t>1</a:t>
            </a:fld>
            <a:endParaRPr lang="en-US"/>
          </a:p>
        </p:txBody>
      </p:sp>
    </p:spTree>
    <p:extLst>
      <p:ext uri="{BB962C8B-B14F-4D97-AF65-F5344CB8AC3E}">
        <p14:creationId xmlns:p14="http://schemas.microsoft.com/office/powerpoint/2010/main" val="538227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14</a:t>
            </a:fld>
            <a:endParaRPr lang="en-US"/>
          </a:p>
        </p:txBody>
      </p:sp>
    </p:spTree>
    <p:extLst>
      <p:ext uri="{BB962C8B-B14F-4D97-AF65-F5344CB8AC3E}">
        <p14:creationId xmlns:p14="http://schemas.microsoft.com/office/powerpoint/2010/main" val="1818103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18</a:t>
            </a:fld>
            <a:endParaRPr lang="en-US"/>
          </a:p>
        </p:txBody>
      </p:sp>
    </p:spTree>
    <p:extLst>
      <p:ext uri="{BB962C8B-B14F-4D97-AF65-F5344CB8AC3E}">
        <p14:creationId xmlns:p14="http://schemas.microsoft.com/office/powerpoint/2010/main" val="1402036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19</a:t>
            </a:fld>
            <a:endParaRPr lang="en-US"/>
          </a:p>
        </p:txBody>
      </p:sp>
    </p:spTree>
    <p:extLst>
      <p:ext uri="{BB962C8B-B14F-4D97-AF65-F5344CB8AC3E}">
        <p14:creationId xmlns:p14="http://schemas.microsoft.com/office/powerpoint/2010/main" val="1345934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various areas. </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20</a:t>
            </a:fld>
            <a:endParaRPr lang="en-US"/>
          </a:p>
        </p:txBody>
      </p:sp>
    </p:spTree>
    <p:extLst>
      <p:ext uri="{BB962C8B-B14F-4D97-AF65-F5344CB8AC3E}">
        <p14:creationId xmlns:p14="http://schemas.microsoft.com/office/powerpoint/2010/main" val="2109105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simple</a:t>
            </a:r>
            <a:r>
              <a:rPr lang="en-US" baseline="0" dirty="0" smtClean="0"/>
              <a:t> flyer. Now let’s deconstruct it. That blank space in the center is called “white space.”</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22</a:t>
            </a:fld>
            <a:endParaRPr lang="en-US"/>
          </a:p>
        </p:txBody>
      </p:sp>
    </p:spTree>
    <p:extLst>
      <p:ext uri="{BB962C8B-B14F-4D97-AF65-F5344CB8AC3E}">
        <p14:creationId xmlns:p14="http://schemas.microsoft.com/office/powerpoint/2010/main" val="4153525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simple</a:t>
            </a:r>
            <a:r>
              <a:rPr lang="en-US" baseline="0" dirty="0" smtClean="0"/>
              <a:t> flyer. Now let’s deconstruct it.</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23</a:t>
            </a:fld>
            <a:endParaRPr lang="en-US"/>
          </a:p>
        </p:txBody>
      </p:sp>
    </p:spTree>
    <p:extLst>
      <p:ext uri="{BB962C8B-B14F-4D97-AF65-F5344CB8AC3E}">
        <p14:creationId xmlns:p14="http://schemas.microsoft.com/office/powerpoint/2010/main" val="4153525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interesting</a:t>
            </a:r>
            <a:r>
              <a:rPr lang="en-US" baseline="0" dirty="0" smtClean="0"/>
              <a:t> and complicated human organ</a:t>
            </a:r>
          </a:p>
          <a:p>
            <a:r>
              <a:rPr lang="en-US" baseline="0" dirty="0" smtClean="0"/>
              <a:t>Changing at break-neck speed with the easy  availability of PCs, and mobile devices</a:t>
            </a:r>
          </a:p>
        </p:txBody>
      </p:sp>
      <p:sp>
        <p:nvSpPr>
          <p:cNvPr id="4" name="Slide Number Placeholder 3"/>
          <p:cNvSpPr>
            <a:spLocks noGrp="1"/>
          </p:cNvSpPr>
          <p:nvPr>
            <p:ph type="sldNum" sz="quarter" idx="10"/>
          </p:nvPr>
        </p:nvSpPr>
        <p:spPr/>
        <p:txBody>
          <a:bodyPr/>
          <a:lstStyle/>
          <a:p>
            <a:fld id="{37EC240C-3F08-5F44-9886-5DBEC3A1322A}" type="slidenum">
              <a:rPr lang="en-US" smtClean="0"/>
              <a:t>27</a:t>
            </a:fld>
            <a:endParaRPr lang="en-US"/>
          </a:p>
        </p:txBody>
      </p:sp>
    </p:spTree>
    <p:extLst>
      <p:ext uri="{BB962C8B-B14F-4D97-AF65-F5344CB8AC3E}">
        <p14:creationId xmlns:p14="http://schemas.microsoft.com/office/powerpoint/2010/main" val="2538933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C240C-3F08-5F44-9886-5DBEC3A1322A}" type="slidenum">
              <a:rPr lang="en-US" smtClean="0"/>
              <a:t>28</a:t>
            </a:fld>
            <a:endParaRPr lang="en-US"/>
          </a:p>
        </p:txBody>
      </p:sp>
    </p:spTree>
    <p:extLst>
      <p:ext uri="{BB962C8B-B14F-4D97-AF65-F5344CB8AC3E}">
        <p14:creationId xmlns:p14="http://schemas.microsoft.com/office/powerpoint/2010/main" val="3507772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simple</a:t>
            </a:r>
            <a:r>
              <a:rPr lang="en-US" baseline="0" dirty="0" smtClean="0"/>
              <a:t> flyer. Now let’s deconstruct it.</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32</a:t>
            </a:fld>
            <a:endParaRPr lang="en-US"/>
          </a:p>
        </p:txBody>
      </p:sp>
    </p:spTree>
    <p:extLst>
      <p:ext uri="{BB962C8B-B14F-4D97-AF65-F5344CB8AC3E}">
        <p14:creationId xmlns:p14="http://schemas.microsoft.com/office/powerpoint/2010/main" val="4153525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C240C-3F08-5F44-9886-5DBEC3A1322A}" type="slidenum">
              <a:rPr lang="en-US" smtClean="0"/>
              <a:t>34</a:t>
            </a:fld>
            <a:endParaRPr lang="en-US"/>
          </a:p>
        </p:txBody>
      </p:sp>
    </p:spTree>
    <p:extLst>
      <p:ext uri="{BB962C8B-B14F-4D97-AF65-F5344CB8AC3E}">
        <p14:creationId xmlns:p14="http://schemas.microsoft.com/office/powerpoint/2010/main" val="55418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C240C-3F08-5F44-9886-5DBEC3A1322A}" type="slidenum">
              <a:rPr lang="en-US" smtClean="0"/>
              <a:t>2</a:t>
            </a:fld>
            <a:endParaRPr lang="en-US"/>
          </a:p>
        </p:txBody>
      </p:sp>
    </p:spTree>
    <p:extLst>
      <p:ext uri="{BB962C8B-B14F-4D97-AF65-F5344CB8AC3E}">
        <p14:creationId xmlns:p14="http://schemas.microsoft.com/office/powerpoint/2010/main" val="277276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38</a:t>
            </a:fld>
            <a:endParaRPr lang="en-US"/>
          </a:p>
        </p:txBody>
      </p:sp>
    </p:spTree>
    <p:extLst>
      <p:ext uri="{BB962C8B-B14F-4D97-AF65-F5344CB8AC3E}">
        <p14:creationId xmlns:p14="http://schemas.microsoft.com/office/powerpoint/2010/main" val="2093888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why headlines are in ALL CAPS. But size does matter.</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39</a:t>
            </a:fld>
            <a:endParaRPr lang="en-US"/>
          </a:p>
        </p:txBody>
      </p:sp>
    </p:spTree>
    <p:extLst>
      <p:ext uri="{BB962C8B-B14F-4D97-AF65-F5344CB8AC3E}">
        <p14:creationId xmlns:p14="http://schemas.microsoft.com/office/powerpoint/2010/main" val="1174238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C240C-3F08-5F44-9886-5DBEC3A1322A}" type="slidenum">
              <a:rPr lang="en-US" smtClean="0"/>
              <a:t>40</a:t>
            </a:fld>
            <a:endParaRPr lang="en-US"/>
          </a:p>
        </p:txBody>
      </p:sp>
    </p:spTree>
    <p:extLst>
      <p:ext uri="{BB962C8B-B14F-4D97-AF65-F5344CB8AC3E}">
        <p14:creationId xmlns:p14="http://schemas.microsoft.com/office/powerpoint/2010/main" val="3951646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why</a:t>
            </a:r>
            <a:r>
              <a:rPr lang="en-US" baseline="0" dirty="0" smtClean="0"/>
              <a:t> so many people browsing the stacks get cricks in the necks!</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41</a:t>
            </a:fld>
            <a:endParaRPr lang="en-US"/>
          </a:p>
        </p:txBody>
      </p:sp>
    </p:spTree>
    <p:extLst>
      <p:ext uri="{BB962C8B-B14F-4D97-AF65-F5344CB8AC3E}">
        <p14:creationId xmlns:p14="http://schemas.microsoft.com/office/powerpoint/2010/main" val="2093888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C240C-3F08-5F44-9886-5DBEC3A1322A}" type="slidenum">
              <a:rPr lang="en-US" smtClean="0"/>
              <a:t>44</a:t>
            </a:fld>
            <a:endParaRPr lang="en-US"/>
          </a:p>
        </p:txBody>
      </p:sp>
    </p:spTree>
    <p:extLst>
      <p:ext uri="{BB962C8B-B14F-4D97-AF65-F5344CB8AC3E}">
        <p14:creationId xmlns:p14="http://schemas.microsoft.com/office/powerpoint/2010/main" val="1417088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an ideal world, graphic design</a:t>
            </a:r>
            <a:r>
              <a:rPr lang="en-US" baseline="0" dirty="0" smtClean="0"/>
              <a:t> does not include proofreading. Few of us work in and </a:t>
            </a:r>
            <a:r>
              <a:rPr lang="en-US" baseline="0" smtClean="0"/>
              <a:t>ideal world…</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50</a:t>
            </a:fld>
            <a:endParaRPr lang="en-US"/>
          </a:p>
        </p:txBody>
      </p:sp>
    </p:spTree>
    <p:extLst>
      <p:ext uri="{BB962C8B-B14F-4D97-AF65-F5344CB8AC3E}">
        <p14:creationId xmlns:p14="http://schemas.microsoft.com/office/powerpoint/2010/main" val="318509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C240C-3F08-5F44-9886-5DBEC3A1322A}" type="slidenum">
              <a:rPr lang="en-US" smtClean="0"/>
              <a:t>62</a:t>
            </a:fld>
            <a:endParaRPr lang="en-US"/>
          </a:p>
        </p:txBody>
      </p:sp>
    </p:spTree>
    <p:extLst>
      <p:ext uri="{BB962C8B-B14F-4D97-AF65-F5344CB8AC3E}">
        <p14:creationId xmlns:p14="http://schemas.microsoft.com/office/powerpoint/2010/main" val="1953432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C240C-3F08-5F44-9886-5DBEC3A1322A}" type="slidenum">
              <a:rPr lang="en-US" smtClean="0"/>
              <a:t>63</a:t>
            </a:fld>
            <a:endParaRPr lang="en-US"/>
          </a:p>
        </p:txBody>
      </p:sp>
    </p:spTree>
    <p:extLst>
      <p:ext uri="{BB962C8B-B14F-4D97-AF65-F5344CB8AC3E}">
        <p14:creationId xmlns:p14="http://schemas.microsoft.com/office/powerpoint/2010/main" val="1953432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Oh,</a:t>
            </a:r>
            <a:r>
              <a:rPr lang="en-US" baseline="0" dirty="0" smtClean="0"/>
              <a:t> no… is in </a:t>
            </a:r>
            <a:r>
              <a:rPr lang="en-US" baseline="0" dirty="0" err="1" smtClean="0"/>
              <a:t>HolyCow</a:t>
            </a:r>
            <a:r>
              <a:rPr lang="en-US" baseline="0" dirty="0" smtClean="0"/>
              <a:t> font.</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85</a:t>
            </a:fld>
            <a:endParaRPr lang="en-US"/>
          </a:p>
        </p:txBody>
      </p:sp>
    </p:spTree>
    <p:extLst>
      <p:ext uri="{BB962C8B-B14F-4D97-AF65-F5344CB8AC3E}">
        <p14:creationId xmlns:p14="http://schemas.microsoft.com/office/powerpoint/2010/main" val="2096302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used is for non-English speaking</a:t>
            </a:r>
            <a:r>
              <a:rPr lang="en-US" baseline="0" dirty="0" smtClean="0"/>
              <a:t> visitors.</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89</a:t>
            </a:fld>
            <a:endParaRPr lang="en-US"/>
          </a:p>
        </p:txBody>
      </p:sp>
    </p:spTree>
    <p:extLst>
      <p:ext uri="{BB962C8B-B14F-4D97-AF65-F5344CB8AC3E}">
        <p14:creationId xmlns:p14="http://schemas.microsoft.com/office/powerpoint/2010/main" val="2595367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C240C-3F08-5F44-9886-5DBEC3A1322A}" type="slidenum">
              <a:rPr lang="en-US" smtClean="0"/>
              <a:t>3</a:t>
            </a:fld>
            <a:endParaRPr lang="en-US"/>
          </a:p>
        </p:txBody>
      </p:sp>
    </p:spTree>
    <p:extLst>
      <p:ext uri="{BB962C8B-B14F-4D97-AF65-F5344CB8AC3E}">
        <p14:creationId xmlns:p14="http://schemas.microsoft.com/office/powerpoint/2010/main" val="3737764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time visitors</a:t>
            </a:r>
            <a:r>
              <a:rPr lang="en-US" baseline="0" dirty="0" smtClean="0"/>
              <a:t> see everything; regular visitors ignore most things.</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90</a:t>
            </a:fld>
            <a:endParaRPr lang="en-US"/>
          </a:p>
        </p:txBody>
      </p:sp>
    </p:spTree>
    <p:extLst>
      <p:ext uri="{BB962C8B-B14F-4D97-AF65-F5344CB8AC3E}">
        <p14:creationId xmlns:p14="http://schemas.microsoft.com/office/powerpoint/2010/main" val="971125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AutoNum type="arabicPeriod"/>
            </a:pPr>
            <a:r>
              <a:rPr lang="en-US" dirty="0" smtClean="0"/>
              <a:t>So</a:t>
            </a:r>
            <a:r>
              <a:rPr lang="en-US" baseline="0" dirty="0" smtClean="0"/>
              <a:t> everyone can access them, particularly when you’re not there.</a:t>
            </a:r>
          </a:p>
          <a:p>
            <a:pPr marL="457200" indent="-457200">
              <a:buAutoNum type="arabicPeriod"/>
            </a:pPr>
            <a:r>
              <a:rPr lang="en-US" baseline="0" dirty="0" smtClean="0"/>
              <a:t>Because…just in case..</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92</a:t>
            </a:fld>
            <a:endParaRPr lang="en-US"/>
          </a:p>
        </p:txBody>
      </p:sp>
    </p:spTree>
    <p:extLst>
      <p:ext uri="{BB962C8B-B14F-4D97-AF65-F5344CB8AC3E}">
        <p14:creationId xmlns:p14="http://schemas.microsoft.com/office/powerpoint/2010/main" val="3553028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are free, other</a:t>
            </a:r>
            <a:r>
              <a:rPr lang="en-US" baseline="0" dirty="0" smtClean="0"/>
              <a:t> are one-time cost or month fee. Consider </a:t>
            </a:r>
            <a:r>
              <a:rPr lang="en-US" baseline="0" dirty="0" err="1" smtClean="0"/>
              <a:t>VolunteerMatch</a:t>
            </a:r>
            <a:r>
              <a:rPr lang="en-US" baseline="0" dirty="0" smtClean="0"/>
              <a:t> if all else fails. Have a volunteer create templates for you. Contact Carla Lehn at the California State Library for more information on the program here in CA.</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94</a:t>
            </a:fld>
            <a:endParaRPr lang="en-US"/>
          </a:p>
        </p:txBody>
      </p:sp>
    </p:spTree>
    <p:extLst>
      <p:ext uri="{BB962C8B-B14F-4D97-AF65-F5344CB8AC3E}">
        <p14:creationId xmlns:p14="http://schemas.microsoft.com/office/powerpoint/2010/main" val="448706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
            </a:r>
            <a:r>
              <a:rPr lang="en-US" baseline="0" dirty="0" smtClean="0"/>
              <a:t>o Apple version of MS Publisher.</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4</a:t>
            </a:fld>
            <a:endParaRPr lang="en-US"/>
          </a:p>
        </p:txBody>
      </p:sp>
    </p:spTree>
    <p:extLst>
      <p:ext uri="{BB962C8B-B14F-4D97-AF65-F5344CB8AC3E}">
        <p14:creationId xmlns:p14="http://schemas.microsoft.com/office/powerpoint/2010/main" val="1786161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Great</a:t>
            </a:r>
            <a:r>
              <a:rPr lang="en-US" baseline="0" dirty="0" smtClean="0"/>
              <a:t> </a:t>
            </a:r>
            <a:r>
              <a:rPr lang="en-US" dirty="0" smtClean="0"/>
              <a:t>Graphic Designers are also great artists.</a:t>
            </a:r>
          </a:p>
          <a:p>
            <a:r>
              <a:rPr lang="en-US" dirty="0" smtClean="0"/>
              <a:t>IS NOT: Typing an Out of Order sign in</a:t>
            </a:r>
            <a:r>
              <a:rPr lang="en-US" baseline="0" dirty="0" smtClean="0"/>
              <a:t> inch high letters is not graphic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5</a:t>
            </a:fld>
            <a:endParaRPr lang="en-US"/>
          </a:p>
        </p:txBody>
      </p:sp>
    </p:spTree>
    <p:extLst>
      <p:ext uri="{BB962C8B-B14F-4D97-AF65-F5344CB8AC3E}">
        <p14:creationId xmlns:p14="http://schemas.microsoft.com/office/powerpoint/2010/main" val="3737764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a:t>
            </a:r>
            <a:r>
              <a:rPr lang="en-US" dirty="0" err="1" smtClean="0"/>
              <a:t>Varityper</a:t>
            </a:r>
            <a:r>
              <a:rPr lang="en-US" dirty="0" smtClean="0"/>
              <a:t>.</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7</a:t>
            </a:fld>
            <a:endParaRPr lang="en-US"/>
          </a:p>
        </p:txBody>
      </p:sp>
    </p:spTree>
    <p:extLst>
      <p:ext uri="{BB962C8B-B14F-4D97-AF65-F5344CB8AC3E}">
        <p14:creationId xmlns:p14="http://schemas.microsoft.com/office/powerpoint/2010/main" val="314472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 shape?</a:t>
            </a:r>
            <a:r>
              <a:rPr lang="en-US" baseline="0" dirty="0" smtClean="0"/>
              <a:t> It can be an image, a paragraph of text, a column of numbers.</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8</a:t>
            </a:fld>
            <a:endParaRPr lang="en-US"/>
          </a:p>
        </p:txBody>
      </p:sp>
    </p:spTree>
    <p:extLst>
      <p:ext uri="{BB962C8B-B14F-4D97-AF65-F5344CB8AC3E}">
        <p14:creationId xmlns:p14="http://schemas.microsoft.com/office/powerpoint/2010/main" val="236026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Organic,</a:t>
            </a:r>
            <a:r>
              <a:rPr lang="en-US" baseline="0" dirty="0" smtClean="0"/>
              <a:t> grounded in nature, the way we see things to organize our world.</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9</a:t>
            </a:fld>
            <a:endParaRPr lang="en-US"/>
          </a:p>
        </p:txBody>
      </p:sp>
    </p:spTree>
    <p:extLst>
      <p:ext uri="{BB962C8B-B14F-4D97-AF65-F5344CB8AC3E}">
        <p14:creationId xmlns:p14="http://schemas.microsoft.com/office/powerpoint/2010/main" val="36258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Positive: Gives a head start, creates its own organizational</a:t>
            </a:r>
            <a:r>
              <a:rPr lang="en-US" baseline="0" dirty="0" smtClean="0"/>
              <a:t> space</a:t>
            </a:r>
          </a:p>
          <a:p>
            <a:r>
              <a:rPr lang="en-US" baseline="0" dirty="0" smtClean="0"/>
              <a:t>Negatives: Confined to </a:t>
            </a:r>
            <a:r>
              <a:rPr lang="en-US" baseline="0" smtClean="0"/>
              <a:t>someone else’s view</a:t>
            </a:r>
            <a:endParaRPr lang="en-US" dirty="0"/>
          </a:p>
        </p:txBody>
      </p:sp>
      <p:sp>
        <p:nvSpPr>
          <p:cNvPr id="4" name="Slide Number Placeholder 3"/>
          <p:cNvSpPr>
            <a:spLocks noGrp="1"/>
          </p:cNvSpPr>
          <p:nvPr>
            <p:ph type="sldNum" sz="quarter" idx="10"/>
          </p:nvPr>
        </p:nvSpPr>
        <p:spPr/>
        <p:txBody>
          <a:bodyPr/>
          <a:lstStyle/>
          <a:p>
            <a:fld id="{37EC240C-3F08-5F44-9886-5DBEC3A1322A}" type="slidenum">
              <a:rPr lang="en-US" smtClean="0"/>
              <a:t>10</a:t>
            </a:fld>
            <a:endParaRPr lang="en-US"/>
          </a:p>
        </p:txBody>
      </p:sp>
    </p:spTree>
    <p:extLst>
      <p:ext uri="{BB962C8B-B14F-4D97-AF65-F5344CB8AC3E}">
        <p14:creationId xmlns:p14="http://schemas.microsoft.com/office/powerpoint/2010/main" val="218186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7CC563-4AD4-0542-9BDB-B2D36CCECAD1}" type="datetimeFigureOut">
              <a:rPr lang="en-US" smtClean="0"/>
              <a:t>12/12/12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61F6FC-7263-FB42-B75F-FEB844E6FB2C}" type="slidenum">
              <a:rPr lang="en-US" smtClean="0"/>
              <a:t>‹#›</a:t>
            </a:fld>
            <a:endParaRPr lang="en-US" dirty="0"/>
          </a:p>
        </p:txBody>
      </p:sp>
    </p:spTree>
    <p:extLst>
      <p:ext uri="{BB962C8B-B14F-4D97-AF65-F5344CB8AC3E}">
        <p14:creationId xmlns:p14="http://schemas.microsoft.com/office/powerpoint/2010/main" val="1600319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CC563-4AD4-0542-9BDB-B2D36CCECAD1}" type="datetimeFigureOut">
              <a:rPr lang="en-US" smtClean="0"/>
              <a:t>12/12/12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61F6FC-7263-FB42-B75F-FEB844E6FB2C}" type="slidenum">
              <a:rPr lang="en-US" smtClean="0"/>
              <a:t>‹#›</a:t>
            </a:fld>
            <a:endParaRPr lang="en-US" dirty="0"/>
          </a:p>
        </p:txBody>
      </p:sp>
    </p:spTree>
    <p:extLst>
      <p:ext uri="{BB962C8B-B14F-4D97-AF65-F5344CB8AC3E}">
        <p14:creationId xmlns:p14="http://schemas.microsoft.com/office/powerpoint/2010/main" val="3181945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CC563-4AD4-0542-9BDB-B2D36CCECAD1}" type="datetimeFigureOut">
              <a:rPr lang="en-US" smtClean="0"/>
              <a:t>12/12/12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61F6FC-7263-FB42-B75F-FEB844E6FB2C}" type="slidenum">
              <a:rPr lang="en-US" smtClean="0"/>
              <a:t>‹#›</a:t>
            </a:fld>
            <a:endParaRPr lang="en-US" dirty="0"/>
          </a:p>
        </p:txBody>
      </p:sp>
    </p:spTree>
    <p:extLst>
      <p:ext uri="{BB962C8B-B14F-4D97-AF65-F5344CB8AC3E}">
        <p14:creationId xmlns:p14="http://schemas.microsoft.com/office/powerpoint/2010/main" val="2895302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A90F066-0113-FD40-9F75-02D1EE2099F5}" type="slidenum">
              <a:rPr lang="en-US"/>
              <a:pPr>
                <a:defRPr/>
              </a:pPr>
              <a:t>‹#›</a:t>
            </a:fld>
            <a:endParaRPr lang="en-US" dirty="0"/>
          </a:p>
        </p:txBody>
      </p:sp>
    </p:spTree>
    <p:extLst>
      <p:ext uri="{BB962C8B-B14F-4D97-AF65-F5344CB8AC3E}">
        <p14:creationId xmlns:p14="http://schemas.microsoft.com/office/powerpoint/2010/main" val="36471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CC563-4AD4-0542-9BDB-B2D36CCECAD1}" type="datetimeFigureOut">
              <a:rPr lang="en-US" smtClean="0"/>
              <a:t>12/12/12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61F6FC-7263-FB42-B75F-FEB844E6FB2C}" type="slidenum">
              <a:rPr lang="en-US" smtClean="0"/>
              <a:t>‹#›</a:t>
            </a:fld>
            <a:endParaRPr lang="en-US" dirty="0"/>
          </a:p>
        </p:txBody>
      </p:sp>
    </p:spTree>
    <p:extLst>
      <p:ext uri="{BB962C8B-B14F-4D97-AF65-F5344CB8AC3E}">
        <p14:creationId xmlns:p14="http://schemas.microsoft.com/office/powerpoint/2010/main" val="2771427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7CC563-4AD4-0542-9BDB-B2D36CCECAD1}" type="datetimeFigureOut">
              <a:rPr lang="en-US" smtClean="0"/>
              <a:t>12/12/12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61F6FC-7263-FB42-B75F-FEB844E6FB2C}" type="slidenum">
              <a:rPr lang="en-US" smtClean="0"/>
              <a:t>‹#›</a:t>
            </a:fld>
            <a:endParaRPr lang="en-US" dirty="0"/>
          </a:p>
        </p:txBody>
      </p:sp>
    </p:spTree>
    <p:extLst>
      <p:ext uri="{BB962C8B-B14F-4D97-AF65-F5344CB8AC3E}">
        <p14:creationId xmlns:p14="http://schemas.microsoft.com/office/powerpoint/2010/main" val="1420717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7CC563-4AD4-0542-9BDB-B2D36CCECAD1}" type="datetimeFigureOut">
              <a:rPr lang="en-US" smtClean="0"/>
              <a:t>12/12/12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61F6FC-7263-FB42-B75F-FEB844E6FB2C}" type="slidenum">
              <a:rPr lang="en-US" smtClean="0"/>
              <a:t>‹#›</a:t>
            </a:fld>
            <a:endParaRPr lang="en-US" dirty="0"/>
          </a:p>
        </p:txBody>
      </p:sp>
    </p:spTree>
    <p:extLst>
      <p:ext uri="{BB962C8B-B14F-4D97-AF65-F5344CB8AC3E}">
        <p14:creationId xmlns:p14="http://schemas.microsoft.com/office/powerpoint/2010/main" val="390334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7CC563-4AD4-0542-9BDB-B2D36CCECAD1}" type="datetimeFigureOut">
              <a:rPr lang="en-US" smtClean="0"/>
              <a:t>12/12/12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61F6FC-7263-FB42-B75F-FEB844E6FB2C}" type="slidenum">
              <a:rPr lang="en-US" smtClean="0"/>
              <a:t>‹#›</a:t>
            </a:fld>
            <a:endParaRPr lang="en-US" dirty="0"/>
          </a:p>
        </p:txBody>
      </p:sp>
    </p:spTree>
    <p:extLst>
      <p:ext uri="{BB962C8B-B14F-4D97-AF65-F5344CB8AC3E}">
        <p14:creationId xmlns:p14="http://schemas.microsoft.com/office/powerpoint/2010/main" val="1622264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7CC563-4AD4-0542-9BDB-B2D36CCECAD1}" type="datetimeFigureOut">
              <a:rPr lang="en-US" smtClean="0"/>
              <a:t>12/12/12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61F6FC-7263-FB42-B75F-FEB844E6FB2C}" type="slidenum">
              <a:rPr lang="en-US" smtClean="0"/>
              <a:t>‹#›</a:t>
            </a:fld>
            <a:endParaRPr lang="en-US" dirty="0"/>
          </a:p>
        </p:txBody>
      </p:sp>
    </p:spTree>
    <p:extLst>
      <p:ext uri="{BB962C8B-B14F-4D97-AF65-F5344CB8AC3E}">
        <p14:creationId xmlns:p14="http://schemas.microsoft.com/office/powerpoint/2010/main" val="218432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CC563-4AD4-0542-9BDB-B2D36CCECAD1}" type="datetimeFigureOut">
              <a:rPr lang="en-US" smtClean="0"/>
              <a:t>12/12/12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61F6FC-7263-FB42-B75F-FEB844E6FB2C}" type="slidenum">
              <a:rPr lang="en-US" smtClean="0"/>
              <a:t>‹#›</a:t>
            </a:fld>
            <a:endParaRPr lang="en-US" dirty="0"/>
          </a:p>
        </p:txBody>
      </p:sp>
    </p:spTree>
    <p:extLst>
      <p:ext uri="{BB962C8B-B14F-4D97-AF65-F5344CB8AC3E}">
        <p14:creationId xmlns:p14="http://schemas.microsoft.com/office/powerpoint/2010/main" val="2524009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7CC563-4AD4-0542-9BDB-B2D36CCECAD1}" type="datetimeFigureOut">
              <a:rPr lang="en-US" smtClean="0"/>
              <a:t>12/12/12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61F6FC-7263-FB42-B75F-FEB844E6FB2C}" type="slidenum">
              <a:rPr lang="en-US" smtClean="0"/>
              <a:t>‹#›</a:t>
            </a:fld>
            <a:endParaRPr lang="en-US" dirty="0"/>
          </a:p>
        </p:txBody>
      </p:sp>
    </p:spTree>
    <p:extLst>
      <p:ext uri="{BB962C8B-B14F-4D97-AF65-F5344CB8AC3E}">
        <p14:creationId xmlns:p14="http://schemas.microsoft.com/office/powerpoint/2010/main" val="2024902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7CC563-4AD4-0542-9BDB-B2D36CCECAD1}" type="datetimeFigureOut">
              <a:rPr lang="en-US" smtClean="0"/>
              <a:t>12/12/12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61F6FC-7263-FB42-B75F-FEB844E6FB2C}" type="slidenum">
              <a:rPr lang="en-US" smtClean="0"/>
              <a:t>‹#›</a:t>
            </a:fld>
            <a:endParaRPr lang="en-US" dirty="0"/>
          </a:p>
        </p:txBody>
      </p:sp>
    </p:spTree>
    <p:extLst>
      <p:ext uri="{BB962C8B-B14F-4D97-AF65-F5344CB8AC3E}">
        <p14:creationId xmlns:p14="http://schemas.microsoft.com/office/powerpoint/2010/main" val="28674802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CC563-4AD4-0542-9BDB-B2D36CCECAD1}" type="datetimeFigureOut">
              <a:rPr lang="en-US" smtClean="0"/>
              <a:t>12/12/12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1F6FC-7263-FB42-B75F-FEB844E6FB2C}" type="slidenum">
              <a:rPr lang="en-US" smtClean="0"/>
              <a:t>‹#›</a:t>
            </a:fld>
            <a:endParaRPr lang="en-US" dirty="0"/>
          </a:p>
        </p:txBody>
      </p:sp>
    </p:spTree>
    <p:extLst>
      <p:ext uri="{BB962C8B-B14F-4D97-AF65-F5344CB8AC3E}">
        <p14:creationId xmlns:p14="http://schemas.microsoft.com/office/powerpoint/2010/main" val="335171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8.png"/><Relationship Id="rId5" Type="http://schemas.microsoft.com/office/2007/relationships/hdphoto" Target="../media/hdphoto6.wdp"/><Relationship Id="rId6"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 Id="rId3" Type="http://schemas.openxmlformats.org/officeDocument/2006/relationships/image" Target="../media/image5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 Id="rId3" Type="http://schemas.openxmlformats.org/officeDocument/2006/relationships/image" Target="../media/image5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40.jpg"/><Relationship Id="rId5" Type="http://schemas.openxmlformats.org/officeDocument/2006/relationships/image" Target="../media/image6.jpe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 Id="rId3" Type="http://schemas.openxmlformats.org/officeDocument/2006/relationships/image" Target="../media/image65.JP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7.png"/><Relationship Id="rId5" Type="http://schemas.openxmlformats.org/officeDocument/2006/relationships/image" Target="../media/image8.png"/><Relationship Id="rId6"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4" Type="http://schemas.microsoft.com/office/2007/relationships/hdphoto" Target="../media/hdphoto9.wdp"/><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eg"/><Relationship Id="rId5" Type="http://schemas.microsoft.com/office/2007/relationships/hdphoto" Target="../media/hdphoto4.wdp"/><Relationship Id="rId6" Type="http://schemas.openxmlformats.org/officeDocument/2006/relationships/image" Target="../media/image11.png"/><Relationship Id="rId7"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93.emf"/><Relationship Id="rId5" Type="http://schemas.openxmlformats.org/officeDocument/2006/relationships/image" Target="../media/image94.emf"/><Relationship Id="rId6" Type="http://schemas.openxmlformats.org/officeDocument/2006/relationships/image" Target="../media/image95.emf"/><Relationship Id="rId1" Type="http://schemas.openxmlformats.org/officeDocument/2006/relationships/slideLayout" Target="../slideLayouts/slideLayout2.xml"/><Relationship Id="rId2" Type="http://schemas.openxmlformats.org/officeDocument/2006/relationships/image" Target="../media/image91.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jpeg"/><Relationship Id="rId3" Type="http://schemas.openxmlformats.org/officeDocument/2006/relationships/hyperlink" Target="mailto:laura@oplin.or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8.png"/><Relationship Id="rId5" Type="http://schemas.microsoft.com/office/2007/relationships/hdphoto" Target="../media/hdphoto3.wdp"/><Relationship Id="rId6"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6.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103.jpg"/><Relationship Id="rId5"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10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g"/></Relationships>
</file>

<file path=ppt/slides/_rels/slide79.x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08.jpg"/><Relationship Id="rId5" Type="http://schemas.openxmlformats.org/officeDocument/2006/relationships/image" Target="../media/image109.jpg"/><Relationship Id="rId6" Type="http://schemas.openxmlformats.org/officeDocument/2006/relationships/image" Target="../media/image110.jpg"/><Relationship Id="rId1" Type="http://schemas.openxmlformats.org/officeDocument/2006/relationships/slideLayout" Target="../slideLayouts/slideLayout1.xml"/><Relationship Id="rId2" Type="http://schemas.openxmlformats.org/officeDocument/2006/relationships/image" Target="../media/image106.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g"/><Relationship Id="rId3" Type="http://schemas.openxmlformats.org/officeDocument/2006/relationships/image" Target="../media/image114.jpeg"/></Relationships>
</file>

<file path=ppt/slides/_rels/slide88.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115.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8.JP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gif"/><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jpg"/><Relationship Id="rId8" Type="http://schemas.openxmlformats.org/officeDocument/2006/relationships/image" Target="../media/image19.emf"/><Relationship Id="rId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19.jpeg"/></Relationships>
</file>

<file path=ppt/slides/_rels/slide91.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emf"/><Relationship Id="rId5" Type="http://schemas.openxmlformats.org/officeDocument/2006/relationships/image" Target="../media/image123.emf"/><Relationship Id="rId1" Type="http://schemas.openxmlformats.org/officeDocument/2006/relationships/slideLayout" Target="../slideLayouts/slideLayout2.xml"/><Relationship Id="rId2" Type="http://schemas.openxmlformats.org/officeDocument/2006/relationships/image" Target="../media/image12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g"/><Relationship Id="rId3" Type="http://schemas.openxmlformats.org/officeDocument/2006/relationships/image" Target="../media/image126.jpg"/></Relationships>
</file>

<file path=ppt/slides/_rels/slide94.xml.rels><?xml version="1.0" encoding="UTF-8" standalone="yes"?>
<Relationships xmlns="http://schemas.openxmlformats.org/package/2006/relationships"><Relationship Id="rId11" Type="http://schemas.openxmlformats.org/officeDocument/2006/relationships/image" Target="../media/image134.png"/><Relationship Id="rId12" Type="http://schemas.openxmlformats.org/officeDocument/2006/relationships/image" Target="../media/image135.png"/><Relationship Id="rId13"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27.png"/><Relationship Id="rId4" Type="http://schemas.microsoft.com/office/2007/relationships/hdphoto" Target="../media/hdphoto10.wdp"/><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jpg"/><Relationship Id="rId8" Type="http://schemas.openxmlformats.org/officeDocument/2006/relationships/image" Target="../media/image131.png"/><Relationship Id="rId9" Type="http://schemas.openxmlformats.org/officeDocument/2006/relationships/image" Target="../media/image132.png"/><Relationship Id="rId10" Type="http://schemas.openxmlformats.org/officeDocument/2006/relationships/image" Target="../media/image13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g"/></Relationships>
</file>

<file path=ppt/slides/_rels/slide9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8.png"/><Relationship Id="rId5" Type="http://schemas.microsoft.com/office/2007/relationships/hdphoto" Target="../media/hdphoto3.wdp"/><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7.xml.rels><?xml version="1.0" encoding="UTF-8" standalone="yes"?>
<Relationships xmlns="http://schemas.openxmlformats.org/package/2006/relationships"><Relationship Id="rId3" Type="http://schemas.openxmlformats.org/officeDocument/2006/relationships/image" Target="../media/image139.emf"/><Relationship Id="rId4" Type="http://schemas.openxmlformats.org/officeDocument/2006/relationships/image" Target="../media/image140.emf"/><Relationship Id="rId5" Type="http://schemas.openxmlformats.org/officeDocument/2006/relationships/image" Target="../media/image141.jpg"/><Relationship Id="rId1" Type="http://schemas.openxmlformats.org/officeDocument/2006/relationships/slideLayout" Target="../slideLayouts/slideLayout2.xml"/><Relationship Id="rId2" Type="http://schemas.openxmlformats.org/officeDocument/2006/relationships/image" Target="../media/image138.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g"/><Relationship Id="rId3" Type="http://schemas.openxmlformats.org/officeDocument/2006/relationships/image" Target="../media/image143.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llo.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300" y="693966"/>
            <a:ext cx="3749158" cy="48664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Box 4"/>
          <p:cNvSpPr txBox="1"/>
          <p:nvPr/>
        </p:nvSpPr>
        <p:spPr>
          <a:xfrm>
            <a:off x="4434061" y="961660"/>
            <a:ext cx="4709939" cy="1200328"/>
          </a:xfrm>
          <a:prstGeom prst="rect">
            <a:avLst/>
          </a:prstGeom>
          <a:noFill/>
        </p:spPr>
        <p:txBody>
          <a:bodyPr wrap="square" rtlCol="0">
            <a:spAutoFit/>
          </a:bodyPr>
          <a:lstStyle/>
          <a:p>
            <a:r>
              <a:rPr lang="en-US" sz="2400" dirty="0"/>
              <a:t>Basic Graphic Design </a:t>
            </a:r>
            <a:endParaRPr lang="en-US" sz="2400" dirty="0" smtClean="0"/>
          </a:p>
          <a:p>
            <a:r>
              <a:rPr lang="en-US" sz="2400" dirty="0" smtClean="0"/>
              <a:t>for </a:t>
            </a:r>
            <a:r>
              <a:rPr lang="en-US" sz="2400" dirty="0"/>
              <a:t>Library Staff: </a:t>
            </a:r>
            <a:endParaRPr lang="en-US" sz="2400" dirty="0" smtClean="0"/>
          </a:p>
          <a:p>
            <a:r>
              <a:rPr lang="en-US" sz="2400" dirty="0" smtClean="0"/>
              <a:t>Quick </a:t>
            </a:r>
            <a:r>
              <a:rPr lang="en-US" sz="2400" dirty="0"/>
              <a:t>and Easy Solutions</a:t>
            </a:r>
          </a:p>
        </p:txBody>
      </p:sp>
      <p:sp>
        <p:nvSpPr>
          <p:cNvPr id="6" name="TextBox 5"/>
          <p:cNvSpPr txBox="1"/>
          <p:nvPr/>
        </p:nvSpPr>
        <p:spPr>
          <a:xfrm>
            <a:off x="4434061" y="2963299"/>
            <a:ext cx="4709939" cy="2246769"/>
          </a:xfrm>
          <a:prstGeom prst="rect">
            <a:avLst/>
          </a:prstGeom>
          <a:noFill/>
        </p:spPr>
        <p:txBody>
          <a:bodyPr wrap="square" rtlCol="0">
            <a:spAutoFit/>
          </a:bodyPr>
          <a:lstStyle/>
          <a:p>
            <a:r>
              <a:rPr lang="en-US" sz="2000" dirty="0" smtClean="0"/>
              <a:t>Wednesday, December 12, 2012</a:t>
            </a:r>
          </a:p>
          <a:p>
            <a:r>
              <a:rPr lang="en-US" sz="2000" dirty="0" smtClean="0"/>
              <a:t>12 Noon Pacific</a:t>
            </a:r>
          </a:p>
          <a:p>
            <a:endParaRPr lang="en-US" sz="2000" dirty="0"/>
          </a:p>
          <a:p>
            <a:r>
              <a:rPr lang="en-US" sz="2000" dirty="0" smtClean="0"/>
              <a:t>Presented by</a:t>
            </a:r>
          </a:p>
          <a:p>
            <a:r>
              <a:rPr lang="en-US" sz="2000" dirty="0" smtClean="0"/>
              <a:t>Stanley K. Strauss</a:t>
            </a:r>
          </a:p>
          <a:p>
            <a:endParaRPr lang="en-US" sz="2000" dirty="0"/>
          </a:p>
          <a:p>
            <a:endParaRPr lang="en-US" sz="2000" dirty="0"/>
          </a:p>
        </p:txBody>
      </p:sp>
      <p:sp>
        <p:nvSpPr>
          <p:cNvPr id="7" name="Content Placeholder 2"/>
          <p:cNvSpPr>
            <a:spLocks noGrp="1"/>
          </p:cNvSpPr>
          <p:nvPr>
            <p:ph idx="1"/>
          </p:nvPr>
        </p:nvSpPr>
        <p:spPr>
          <a:xfrm>
            <a:off x="403113" y="5856912"/>
            <a:ext cx="8396513" cy="895478"/>
          </a:xfrm>
        </p:spPr>
        <p:txBody>
          <a:bodyPr/>
          <a:lstStyle/>
          <a:p>
            <a:pPr marL="0" indent="0" algn="just">
              <a:buFontTx/>
              <a:buNone/>
            </a:pPr>
            <a:r>
              <a:rPr lang="en-US" sz="1200" dirty="0">
                <a:latin typeface="Arial" charset="0"/>
              </a:rPr>
              <a:t>Infopeople webinars are supported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dirty="0">
              <a:latin typeface="Arial" charset="0"/>
            </a:endParaRPr>
          </a:p>
        </p:txBody>
      </p:sp>
      <p:pic>
        <p:nvPicPr>
          <p:cNvPr id="3" name="Picture 2" descr="IFP logo 2012_outlines.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8713" y="5170554"/>
            <a:ext cx="3292587" cy="389820"/>
          </a:xfrm>
          <a:prstGeom prst="rect">
            <a:avLst/>
          </a:prstGeom>
        </p:spPr>
      </p:pic>
    </p:spTree>
    <p:extLst>
      <p:ext uri="{BB962C8B-B14F-4D97-AF65-F5344CB8AC3E}">
        <p14:creationId xmlns:p14="http://schemas.microsoft.com/office/powerpoint/2010/main" val="36672514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d Template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2970" y="1180749"/>
            <a:ext cx="4759627" cy="3387709"/>
          </a:xfrm>
          <a:prstGeom prst="rect">
            <a:avLst/>
          </a:prstGeom>
        </p:spPr>
      </p:pic>
      <p:pic>
        <p:nvPicPr>
          <p:cNvPr id="3" name="Picture 2" descr="Pages Template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78656" y="2733499"/>
            <a:ext cx="4416897" cy="3382505"/>
          </a:xfrm>
          <a:prstGeom prst="rect">
            <a:avLst/>
          </a:prstGeom>
        </p:spPr>
      </p:pic>
      <p:sp>
        <p:nvSpPr>
          <p:cNvPr id="4" name="TextBox 3"/>
          <p:cNvSpPr txBox="1"/>
          <p:nvPr/>
        </p:nvSpPr>
        <p:spPr>
          <a:xfrm>
            <a:off x="0" y="334574"/>
            <a:ext cx="9144000" cy="646331"/>
          </a:xfrm>
          <a:prstGeom prst="rect">
            <a:avLst/>
          </a:prstGeom>
          <a:noFill/>
        </p:spPr>
        <p:txBody>
          <a:bodyPr wrap="square" rtlCol="0">
            <a:spAutoFit/>
          </a:bodyPr>
          <a:lstStyle/>
          <a:p>
            <a:pPr algn="ctr"/>
            <a:r>
              <a:rPr lang="en-US" sz="3600" dirty="0" smtClean="0"/>
              <a:t>Using Templates</a:t>
            </a:r>
          </a:p>
        </p:txBody>
      </p:sp>
      <p:sp>
        <p:nvSpPr>
          <p:cNvPr id="5" name="TextBox 4"/>
          <p:cNvSpPr txBox="1"/>
          <p:nvPr/>
        </p:nvSpPr>
        <p:spPr>
          <a:xfrm>
            <a:off x="1227944" y="4568458"/>
            <a:ext cx="2950712" cy="369332"/>
          </a:xfrm>
          <a:prstGeom prst="rect">
            <a:avLst/>
          </a:prstGeom>
          <a:noFill/>
        </p:spPr>
        <p:txBody>
          <a:bodyPr wrap="square" rtlCol="0">
            <a:spAutoFit/>
          </a:bodyPr>
          <a:lstStyle/>
          <a:p>
            <a:pPr algn="ctr"/>
            <a:r>
              <a:rPr lang="en-US" dirty="0" smtClean="0"/>
              <a:t>Microsoft Word 2011</a:t>
            </a:r>
            <a:endParaRPr lang="en-US" dirty="0"/>
          </a:p>
        </p:txBody>
      </p:sp>
      <p:sp>
        <p:nvSpPr>
          <p:cNvPr id="6" name="TextBox 5"/>
          <p:cNvSpPr txBox="1"/>
          <p:nvPr/>
        </p:nvSpPr>
        <p:spPr>
          <a:xfrm>
            <a:off x="5478060" y="6116004"/>
            <a:ext cx="2322082" cy="369332"/>
          </a:xfrm>
          <a:prstGeom prst="rect">
            <a:avLst/>
          </a:prstGeom>
          <a:noFill/>
        </p:spPr>
        <p:txBody>
          <a:bodyPr wrap="square" rtlCol="0">
            <a:spAutoFit/>
          </a:bodyPr>
          <a:lstStyle/>
          <a:p>
            <a:pPr algn="ctr"/>
            <a:r>
              <a:rPr lang="en-US" dirty="0" smtClean="0"/>
              <a:t>Pages 2009</a:t>
            </a:r>
            <a:endParaRPr lang="en-US" dirty="0"/>
          </a:p>
        </p:txBody>
      </p:sp>
      <p:sp>
        <p:nvSpPr>
          <p:cNvPr id="7" name="Donut 6"/>
          <p:cNvSpPr/>
          <p:nvPr/>
        </p:nvSpPr>
        <p:spPr>
          <a:xfrm>
            <a:off x="524304" y="3396232"/>
            <a:ext cx="885490" cy="298142"/>
          </a:xfrm>
          <a:prstGeom prst="donut">
            <a:avLst>
              <a:gd name="adj" fmla="val 4455"/>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73941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447800" y="4419600"/>
            <a:ext cx="6324600" cy="1866900"/>
          </a:xfrm>
        </p:spPr>
        <p:txBody>
          <a:bodyPr/>
          <a:lstStyle/>
          <a:p>
            <a:pPr marL="0" indent="0" algn="ctr">
              <a:buFontTx/>
              <a:buNone/>
            </a:pPr>
            <a:r>
              <a:rPr lang="en-US" sz="1400" dirty="0">
                <a:latin typeface="Arial" charset="0"/>
              </a:rPr>
              <a:t>Infopeople webinars are supported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dirty="0">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8049" y="2154756"/>
            <a:ext cx="7365944" cy="872078"/>
          </a:xfrm>
          <a:prstGeom prst="rect">
            <a:avLst/>
          </a:prstGeom>
        </p:spPr>
      </p:pic>
    </p:spTree>
    <p:extLst>
      <p:ext uri="{BB962C8B-B14F-4D97-AF65-F5344CB8AC3E}">
        <p14:creationId xmlns:p14="http://schemas.microsoft.com/office/powerpoint/2010/main" val="41072290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olden-yellow.jpg"/>
          <p:cNvPicPr>
            <a:picLocks noChangeAspect="1"/>
          </p:cNvPicPr>
          <p:nvPr/>
        </p:nvPicPr>
        <p:blipFill>
          <a:blip r:embed="rId2">
            <a:alphaModFix amt="62000"/>
            <a:extLst>
              <a:ext uri="{28A0092B-C50C-407E-A947-70E740481C1C}">
                <a14:useLocalDpi xmlns:a14="http://schemas.microsoft.com/office/drawing/2010/main"/>
              </a:ext>
            </a:extLst>
          </a:blip>
          <a:stretch>
            <a:fillRect/>
          </a:stretch>
        </p:blipFill>
        <p:spPr>
          <a:xfrm>
            <a:off x="4549652" y="0"/>
            <a:ext cx="4594348" cy="6858000"/>
          </a:xfrm>
          <a:prstGeom prst="rect">
            <a:avLst/>
          </a:prstGeom>
        </p:spPr>
      </p:pic>
      <p:sp>
        <p:nvSpPr>
          <p:cNvPr id="5" name="TextBox 4"/>
          <p:cNvSpPr txBox="1"/>
          <p:nvPr/>
        </p:nvSpPr>
        <p:spPr>
          <a:xfrm>
            <a:off x="4586641" y="5972090"/>
            <a:ext cx="4557359" cy="461665"/>
          </a:xfrm>
          <a:prstGeom prst="rect">
            <a:avLst/>
          </a:prstGeom>
          <a:noFill/>
        </p:spPr>
        <p:txBody>
          <a:bodyPr wrap="square" rtlCol="0">
            <a:spAutoFit/>
          </a:bodyPr>
          <a:lstStyle/>
          <a:p>
            <a:pPr algn="ctr"/>
            <a:r>
              <a:rPr lang="en-US" sz="2400" dirty="0" smtClean="0"/>
              <a:t>Professional backgrounds</a:t>
            </a:r>
            <a:endParaRPr lang="en-US" sz="2400" dirty="0"/>
          </a:p>
        </p:txBody>
      </p:sp>
      <p:sp>
        <p:nvSpPr>
          <p:cNvPr id="7" name="TextBox 6"/>
          <p:cNvSpPr txBox="1"/>
          <p:nvPr/>
        </p:nvSpPr>
        <p:spPr>
          <a:xfrm>
            <a:off x="4919543" y="6433755"/>
            <a:ext cx="3933167" cy="553998"/>
          </a:xfrm>
          <a:prstGeom prst="rect">
            <a:avLst/>
          </a:prstGeom>
          <a:noFill/>
        </p:spPr>
        <p:txBody>
          <a:bodyPr wrap="square" rtlCol="0">
            <a:spAutoFit/>
          </a:bodyPr>
          <a:lstStyle/>
          <a:p>
            <a:pPr algn="ctr"/>
            <a:r>
              <a:rPr lang="en-US" sz="1200" dirty="0" smtClean="0"/>
              <a:t>http://backgrounds.mysitemyway.com/</a:t>
            </a:r>
          </a:p>
          <a:p>
            <a:endParaRPr lang="en-US" dirty="0"/>
          </a:p>
        </p:txBody>
      </p:sp>
      <p:pic>
        <p:nvPicPr>
          <p:cNvPr id="8" name="Picture 7" descr="Bleak House.JPG"/>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115274" y="0"/>
            <a:ext cx="4434378" cy="6858000"/>
          </a:xfrm>
          <a:prstGeom prst="rect">
            <a:avLst/>
          </a:prstGeom>
        </p:spPr>
      </p:pic>
      <p:sp>
        <p:nvSpPr>
          <p:cNvPr id="12" name="TextBox 11"/>
          <p:cNvSpPr txBox="1"/>
          <p:nvPr/>
        </p:nvSpPr>
        <p:spPr>
          <a:xfrm>
            <a:off x="661220" y="5976265"/>
            <a:ext cx="4313060" cy="461665"/>
          </a:xfrm>
          <a:prstGeom prst="rect">
            <a:avLst/>
          </a:prstGeom>
          <a:noFill/>
        </p:spPr>
        <p:txBody>
          <a:bodyPr wrap="square" rtlCol="0">
            <a:spAutoFit/>
          </a:bodyPr>
          <a:lstStyle/>
          <a:p>
            <a:pPr algn="ctr"/>
            <a:r>
              <a:rPr lang="en-US" sz="2400" dirty="0" smtClean="0"/>
              <a:t>Your own photo.</a:t>
            </a:r>
            <a:endParaRPr lang="en-US" sz="2400" dirty="0"/>
          </a:p>
        </p:txBody>
      </p:sp>
    </p:spTree>
    <p:extLst>
      <p:ext uri="{BB962C8B-B14F-4D97-AF65-F5344CB8AC3E}">
        <p14:creationId xmlns:p14="http://schemas.microsoft.com/office/powerpoint/2010/main" val="10950164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 Template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87355" y="1219942"/>
            <a:ext cx="6000916" cy="3693251"/>
          </a:xfrm>
          <a:prstGeom prst="rect">
            <a:avLst/>
          </a:prstGeom>
        </p:spPr>
      </p:pic>
      <p:sp>
        <p:nvSpPr>
          <p:cNvPr id="3" name="TextBox 2"/>
          <p:cNvSpPr txBox="1"/>
          <p:nvPr/>
        </p:nvSpPr>
        <p:spPr>
          <a:xfrm>
            <a:off x="0" y="334574"/>
            <a:ext cx="9144000" cy="646331"/>
          </a:xfrm>
          <a:prstGeom prst="rect">
            <a:avLst/>
          </a:prstGeom>
          <a:noFill/>
        </p:spPr>
        <p:txBody>
          <a:bodyPr wrap="square" rtlCol="0">
            <a:spAutoFit/>
          </a:bodyPr>
          <a:lstStyle/>
          <a:p>
            <a:pPr algn="ctr"/>
            <a:r>
              <a:rPr lang="en-US" sz="3600" dirty="0" smtClean="0"/>
              <a:t>PowerPoint Templates</a:t>
            </a:r>
          </a:p>
        </p:txBody>
      </p:sp>
      <p:sp>
        <p:nvSpPr>
          <p:cNvPr id="4" name="TextBox 3"/>
          <p:cNvSpPr txBox="1"/>
          <p:nvPr/>
        </p:nvSpPr>
        <p:spPr>
          <a:xfrm>
            <a:off x="3400114" y="5186785"/>
            <a:ext cx="2950712" cy="369332"/>
          </a:xfrm>
          <a:prstGeom prst="rect">
            <a:avLst/>
          </a:prstGeom>
          <a:noFill/>
        </p:spPr>
        <p:txBody>
          <a:bodyPr wrap="square" rtlCol="0">
            <a:spAutoFit/>
          </a:bodyPr>
          <a:lstStyle/>
          <a:p>
            <a:pPr algn="ctr"/>
            <a:r>
              <a:rPr lang="en-US" dirty="0" smtClean="0"/>
              <a:t>PowerPoint 2011</a:t>
            </a:r>
            <a:endParaRPr lang="en-US" dirty="0"/>
          </a:p>
        </p:txBody>
      </p:sp>
    </p:spTree>
    <p:extLst>
      <p:ext uri="{BB962C8B-B14F-4D97-AF65-F5344CB8AC3E}">
        <p14:creationId xmlns:p14="http://schemas.microsoft.com/office/powerpoint/2010/main" val="32739419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3287"/>
          </a:xfrm>
          <a:prstGeom prst="rect">
            <a:avLst/>
          </a:prstGeom>
        </p:spPr>
      </p:pic>
    </p:spTree>
    <p:extLst>
      <p:ext uri="{BB962C8B-B14F-4D97-AF65-F5344CB8AC3E}">
        <p14:creationId xmlns:p14="http://schemas.microsoft.com/office/powerpoint/2010/main" val="40750706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618"/>
            <a:ext cx="9144000" cy="6853382"/>
          </a:xfrm>
          <a:prstGeom prst="rect">
            <a:avLst/>
          </a:prstGeom>
        </p:spPr>
      </p:pic>
    </p:spTree>
    <p:extLst>
      <p:ext uri="{BB962C8B-B14F-4D97-AF65-F5344CB8AC3E}">
        <p14:creationId xmlns:p14="http://schemas.microsoft.com/office/powerpoint/2010/main" val="21930439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618"/>
            <a:ext cx="9144000" cy="6853382"/>
          </a:xfrm>
          <a:prstGeom prst="rect">
            <a:avLst/>
          </a:prstGeom>
        </p:spPr>
      </p:pic>
    </p:spTree>
    <p:extLst>
      <p:ext uri="{BB962C8B-B14F-4D97-AF65-F5344CB8AC3E}">
        <p14:creationId xmlns:p14="http://schemas.microsoft.com/office/powerpoint/2010/main" val="21930439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3382"/>
          </a:xfrm>
          <a:prstGeom prst="rect">
            <a:avLst/>
          </a:prstGeom>
        </p:spPr>
      </p:pic>
    </p:spTree>
    <p:extLst>
      <p:ext uri="{BB962C8B-B14F-4D97-AF65-F5344CB8AC3E}">
        <p14:creationId xmlns:p14="http://schemas.microsoft.com/office/powerpoint/2010/main" val="219304396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81" y="0"/>
            <a:ext cx="9140919" cy="6858000"/>
          </a:xfrm>
          <a:prstGeom prst="rect">
            <a:avLst/>
          </a:prstGeom>
        </p:spPr>
      </p:pic>
    </p:spTree>
    <p:extLst>
      <p:ext uri="{BB962C8B-B14F-4D97-AF65-F5344CB8AC3E}">
        <p14:creationId xmlns:p14="http://schemas.microsoft.com/office/powerpoint/2010/main" val="21930439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334574"/>
            <a:ext cx="9144000" cy="646331"/>
          </a:xfrm>
          <a:prstGeom prst="rect">
            <a:avLst/>
          </a:prstGeom>
          <a:noFill/>
        </p:spPr>
        <p:txBody>
          <a:bodyPr wrap="square" rtlCol="0">
            <a:spAutoFit/>
          </a:bodyPr>
          <a:lstStyle/>
          <a:p>
            <a:pPr algn="ctr"/>
            <a:r>
              <a:rPr lang="en-US" sz="3600" dirty="0" smtClean="0"/>
              <a:t>Aligning Shapes</a:t>
            </a:r>
          </a:p>
        </p:txBody>
      </p:sp>
      <p:grpSp>
        <p:nvGrpSpPr>
          <p:cNvPr id="7" name="Group 6"/>
          <p:cNvGrpSpPr/>
          <p:nvPr/>
        </p:nvGrpSpPr>
        <p:grpSpPr>
          <a:xfrm>
            <a:off x="5075028" y="1846152"/>
            <a:ext cx="3674675" cy="3875844"/>
            <a:chOff x="1335611" y="1675153"/>
            <a:chExt cx="3162702" cy="3334882"/>
          </a:xfrm>
        </p:grpSpPr>
        <p:pic>
          <p:nvPicPr>
            <p:cNvPr id="8" name="Picture 7" descr="Screen Shot 2012-10-29 at 2.52.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611" y="1675153"/>
              <a:ext cx="1574128" cy="1718948"/>
            </a:xfrm>
            <a:prstGeom prst="rect">
              <a:avLst/>
            </a:prstGeom>
            <a:ln>
              <a:solidFill>
                <a:srgbClr val="000000"/>
              </a:solidFill>
            </a:ln>
          </p:spPr>
        </p:pic>
        <p:pic>
          <p:nvPicPr>
            <p:cNvPr id="9" name="Picture 8" descr="Screen Shot 2012-10-29 at 2.53.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739" y="3273665"/>
              <a:ext cx="1588574" cy="1736370"/>
            </a:xfrm>
            <a:prstGeom prst="rect">
              <a:avLst/>
            </a:prstGeom>
            <a:ln>
              <a:solidFill>
                <a:srgbClr val="000000"/>
              </a:solidFill>
            </a:ln>
          </p:spPr>
        </p:pic>
      </p:grpSp>
      <p:sp>
        <p:nvSpPr>
          <p:cNvPr id="14" name="Rectangle 13"/>
          <p:cNvSpPr/>
          <p:nvPr/>
        </p:nvSpPr>
        <p:spPr>
          <a:xfrm>
            <a:off x="824196" y="1709257"/>
            <a:ext cx="472314" cy="962230"/>
          </a:xfrm>
          <a:prstGeom prst="rect">
            <a:avLst/>
          </a:prstGeom>
          <a:solidFill>
            <a:schemeClr val="bg2">
              <a:lumMod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06773" y="2014057"/>
            <a:ext cx="472314" cy="962230"/>
          </a:xfrm>
          <a:prstGeom prst="rect">
            <a:avLst/>
          </a:prstGeom>
          <a:solidFill>
            <a:schemeClr val="bg2">
              <a:lumMod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639767" y="1846152"/>
            <a:ext cx="472314" cy="962230"/>
          </a:xfrm>
          <a:prstGeom prst="rect">
            <a:avLst/>
          </a:prstGeom>
          <a:solidFill>
            <a:schemeClr val="bg2">
              <a:lumMod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273863" y="1532942"/>
            <a:ext cx="472314" cy="962230"/>
          </a:xfrm>
          <a:prstGeom prst="rect">
            <a:avLst/>
          </a:prstGeom>
          <a:solidFill>
            <a:schemeClr val="bg2">
              <a:lumMod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752600" y="3230808"/>
            <a:ext cx="1079147" cy="369332"/>
          </a:xfrm>
          <a:prstGeom prst="rect">
            <a:avLst/>
          </a:prstGeom>
          <a:noFill/>
        </p:spPr>
        <p:txBody>
          <a:bodyPr wrap="square" rtlCol="0">
            <a:spAutoFit/>
          </a:bodyPr>
          <a:lstStyle/>
          <a:p>
            <a:pPr algn="ctr"/>
            <a:r>
              <a:rPr lang="en-US" dirty="0" smtClean="0"/>
              <a:t>Top</a:t>
            </a:r>
            <a:endParaRPr lang="en-US" dirty="0"/>
          </a:p>
        </p:txBody>
      </p:sp>
      <p:sp>
        <p:nvSpPr>
          <p:cNvPr id="22" name="TextBox 21"/>
          <p:cNvSpPr txBox="1"/>
          <p:nvPr/>
        </p:nvSpPr>
        <p:spPr>
          <a:xfrm>
            <a:off x="1587785" y="4859822"/>
            <a:ext cx="1548282" cy="369332"/>
          </a:xfrm>
          <a:prstGeom prst="rect">
            <a:avLst/>
          </a:prstGeom>
          <a:noFill/>
        </p:spPr>
        <p:txBody>
          <a:bodyPr wrap="square" rtlCol="0">
            <a:spAutoFit/>
          </a:bodyPr>
          <a:lstStyle/>
          <a:p>
            <a:pPr algn="ctr"/>
            <a:r>
              <a:rPr lang="en-US" dirty="0" smtClean="0"/>
              <a:t>Distribute</a:t>
            </a:r>
            <a:endParaRPr lang="en-US" dirty="0"/>
          </a:p>
        </p:txBody>
      </p:sp>
      <p:sp>
        <p:nvSpPr>
          <p:cNvPr id="23" name="Rectangle 22"/>
          <p:cNvSpPr/>
          <p:nvPr/>
        </p:nvSpPr>
        <p:spPr>
          <a:xfrm>
            <a:off x="824196" y="3600140"/>
            <a:ext cx="472314" cy="962230"/>
          </a:xfrm>
          <a:prstGeom prst="rect">
            <a:avLst/>
          </a:prstGeom>
          <a:solidFill>
            <a:schemeClr val="bg2">
              <a:lumMod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506773" y="3600140"/>
            <a:ext cx="472314" cy="962230"/>
          </a:xfrm>
          <a:prstGeom prst="rect">
            <a:avLst/>
          </a:prstGeom>
          <a:solidFill>
            <a:schemeClr val="bg2">
              <a:lumMod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639767" y="3600140"/>
            <a:ext cx="472314" cy="962230"/>
          </a:xfrm>
          <a:prstGeom prst="rect">
            <a:avLst/>
          </a:prstGeom>
          <a:solidFill>
            <a:schemeClr val="bg2">
              <a:lumMod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273863" y="3600140"/>
            <a:ext cx="472314" cy="962230"/>
          </a:xfrm>
          <a:prstGeom prst="rect">
            <a:avLst/>
          </a:prstGeom>
          <a:solidFill>
            <a:schemeClr val="bg2">
              <a:lumMod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848182" y="5240881"/>
            <a:ext cx="472314" cy="962230"/>
          </a:xfrm>
          <a:prstGeom prst="rect">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664738" y="5240881"/>
            <a:ext cx="472314" cy="962230"/>
          </a:xfrm>
          <a:prstGeom prst="rect">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481294" y="5240881"/>
            <a:ext cx="472314" cy="962230"/>
          </a:xfrm>
          <a:prstGeom prst="rect">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3297849" y="5240881"/>
            <a:ext cx="472314" cy="962230"/>
          </a:xfrm>
          <a:prstGeom prst="rect">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4915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19568"/>
            <a:ext cx="9143999" cy="646331"/>
          </a:xfrm>
          <a:prstGeom prst="rect">
            <a:avLst/>
          </a:prstGeom>
        </p:spPr>
        <p:txBody>
          <a:bodyPr wrap="square">
            <a:spAutoFit/>
          </a:bodyPr>
          <a:lstStyle/>
          <a:p>
            <a:pPr algn="ctr"/>
            <a:r>
              <a:rPr lang="en-US" sz="3600" dirty="0"/>
              <a:t>The 7 Pesky Must-Haves</a:t>
            </a:r>
          </a:p>
        </p:txBody>
      </p:sp>
      <p:sp>
        <p:nvSpPr>
          <p:cNvPr id="7" name="TextBox 6"/>
          <p:cNvSpPr txBox="1"/>
          <p:nvPr/>
        </p:nvSpPr>
        <p:spPr>
          <a:xfrm>
            <a:off x="4017776" y="1298745"/>
            <a:ext cx="2769748" cy="5632310"/>
          </a:xfrm>
          <a:prstGeom prst="rect">
            <a:avLst/>
          </a:prstGeom>
          <a:noFill/>
        </p:spPr>
        <p:txBody>
          <a:bodyPr wrap="square" rtlCol="0">
            <a:spAutoFit/>
          </a:bodyPr>
          <a:lstStyle/>
          <a:p>
            <a:pPr>
              <a:lnSpc>
                <a:spcPct val="200000"/>
              </a:lnSpc>
            </a:pPr>
            <a:r>
              <a:rPr lang="en-US" sz="2400" dirty="0"/>
              <a:t>Day of the Week</a:t>
            </a:r>
          </a:p>
          <a:p>
            <a:pPr>
              <a:lnSpc>
                <a:spcPct val="200000"/>
              </a:lnSpc>
            </a:pPr>
            <a:r>
              <a:rPr lang="en-US" sz="2400" dirty="0"/>
              <a:t>Date</a:t>
            </a:r>
          </a:p>
          <a:p>
            <a:pPr>
              <a:lnSpc>
                <a:spcPct val="200000"/>
              </a:lnSpc>
            </a:pPr>
            <a:r>
              <a:rPr lang="en-US" sz="2400" dirty="0"/>
              <a:t>Time</a:t>
            </a:r>
          </a:p>
          <a:p>
            <a:pPr>
              <a:lnSpc>
                <a:spcPct val="200000"/>
              </a:lnSpc>
            </a:pPr>
            <a:r>
              <a:rPr lang="en-US" sz="2400" dirty="0"/>
              <a:t>Address</a:t>
            </a:r>
          </a:p>
          <a:p>
            <a:pPr>
              <a:lnSpc>
                <a:spcPct val="200000"/>
              </a:lnSpc>
            </a:pPr>
            <a:r>
              <a:rPr lang="en-US" sz="2400" dirty="0"/>
              <a:t>Phone Number</a:t>
            </a:r>
          </a:p>
          <a:p>
            <a:pPr>
              <a:lnSpc>
                <a:spcPct val="200000"/>
              </a:lnSpc>
            </a:pPr>
            <a:r>
              <a:rPr lang="en-US" sz="2400" dirty="0"/>
              <a:t>Contact Name</a:t>
            </a:r>
          </a:p>
          <a:p>
            <a:pPr>
              <a:lnSpc>
                <a:spcPct val="200000"/>
              </a:lnSpc>
            </a:pPr>
            <a:r>
              <a:rPr lang="en-US" sz="2400" dirty="0"/>
              <a:t>Logo</a:t>
            </a:r>
          </a:p>
          <a:p>
            <a:endParaRPr lang="en-US" sz="2400" dirty="0"/>
          </a:p>
        </p:txBody>
      </p:sp>
      <p:sp>
        <p:nvSpPr>
          <p:cNvPr id="8" name="TextBox 7"/>
          <p:cNvSpPr txBox="1"/>
          <p:nvPr/>
        </p:nvSpPr>
        <p:spPr>
          <a:xfrm>
            <a:off x="6787524" y="5063159"/>
            <a:ext cx="1839199" cy="1477328"/>
          </a:xfrm>
          <a:prstGeom prst="rect">
            <a:avLst/>
          </a:prstGeom>
          <a:noFill/>
        </p:spPr>
        <p:txBody>
          <a:bodyPr wrap="square" rtlCol="0">
            <a:spAutoFit/>
          </a:bodyPr>
          <a:lstStyle/>
          <a:p>
            <a:r>
              <a:rPr lang="en-US" dirty="0"/>
              <a:t>Fee</a:t>
            </a:r>
          </a:p>
          <a:p>
            <a:r>
              <a:rPr lang="en-US" dirty="0"/>
              <a:t>Ages</a:t>
            </a:r>
          </a:p>
          <a:p>
            <a:r>
              <a:rPr lang="en-US" dirty="0"/>
              <a:t>Registration</a:t>
            </a:r>
          </a:p>
          <a:p>
            <a:r>
              <a:rPr lang="en-US" dirty="0"/>
              <a:t>QR Code</a:t>
            </a:r>
          </a:p>
          <a:p>
            <a:r>
              <a:rPr lang="en-US" dirty="0"/>
              <a:t>Other </a:t>
            </a:r>
          </a:p>
        </p:txBody>
      </p:sp>
      <p:pic>
        <p:nvPicPr>
          <p:cNvPr id="3" name="Picture 2" descr="Seve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55" y="1750716"/>
            <a:ext cx="3235268" cy="4691139"/>
          </a:xfrm>
          <a:prstGeom prst="rect">
            <a:avLst/>
          </a:prstGeom>
        </p:spPr>
      </p:pic>
    </p:spTree>
    <p:extLst>
      <p:ext uri="{BB962C8B-B14F-4D97-AF65-F5344CB8AC3E}">
        <p14:creationId xmlns:p14="http://schemas.microsoft.com/office/powerpoint/2010/main" val="1387510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9"/>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anuts.jp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944067">
            <a:off x="1637805" y="1013696"/>
            <a:ext cx="5334557" cy="47465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You got the job.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548" y="755462"/>
            <a:ext cx="4077898" cy="52772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93043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roncone-Accordions-Bac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6400" y="590550"/>
            <a:ext cx="5638800" cy="1480185"/>
          </a:xfrm>
          <a:prstGeom prst="rect">
            <a:avLst/>
          </a:prstGeom>
        </p:spPr>
      </p:pic>
      <p:sp>
        <p:nvSpPr>
          <p:cNvPr id="11" name="TextBox 10"/>
          <p:cNvSpPr txBox="1"/>
          <p:nvPr/>
        </p:nvSpPr>
        <p:spPr>
          <a:xfrm>
            <a:off x="1419657" y="2169636"/>
            <a:ext cx="7165543" cy="523220"/>
          </a:xfrm>
          <a:prstGeom prst="rect">
            <a:avLst/>
          </a:prstGeom>
          <a:noFill/>
        </p:spPr>
        <p:txBody>
          <a:bodyPr wrap="none" rtlCol="0">
            <a:spAutoFit/>
          </a:bodyPr>
          <a:lstStyle/>
          <a:p>
            <a:pPr algn="r"/>
            <a:r>
              <a:rPr lang="en-US" sz="2800" dirty="0" smtClean="0"/>
              <a:t>Making Accordion Books: Folding and Unfolding</a:t>
            </a:r>
            <a:endParaRPr lang="en-US" sz="2800" dirty="0"/>
          </a:p>
        </p:txBody>
      </p:sp>
      <p:sp>
        <p:nvSpPr>
          <p:cNvPr id="15" name="Rectangle 14"/>
          <p:cNvSpPr/>
          <p:nvPr/>
        </p:nvSpPr>
        <p:spPr>
          <a:xfrm>
            <a:off x="731263" y="590550"/>
            <a:ext cx="7853937" cy="1480185"/>
          </a:xfrm>
          <a:prstGeom prst="rect">
            <a:avLst/>
          </a:prstGeom>
          <a:solidFill>
            <a:schemeClr val="bg2">
              <a:lumMod val="25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t>Image</a:t>
            </a:r>
            <a:endParaRPr lang="en-US" dirty="0"/>
          </a:p>
        </p:txBody>
      </p:sp>
      <p:sp>
        <p:nvSpPr>
          <p:cNvPr id="16" name="Rectangle 15"/>
          <p:cNvSpPr/>
          <p:nvPr/>
        </p:nvSpPr>
        <p:spPr>
          <a:xfrm>
            <a:off x="731263" y="2169636"/>
            <a:ext cx="7853937" cy="523220"/>
          </a:xfrm>
          <a:prstGeom prst="rect">
            <a:avLst/>
          </a:prstGeom>
          <a:solidFill>
            <a:srgbClr val="4A452A"/>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chemeClr val="accent6">
                    <a:lumMod val="60000"/>
                    <a:lumOff val="40000"/>
                  </a:schemeClr>
                </a:solidFill>
              </a:rPr>
              <a:t>Title</a:t>
            </a:r>
            <a:endParaRPr lang="en-US" dirty="0">
              <a:solidFill>
                <a:schemeClr val="accent6">
                  <a:lumMod val="60000"/>
                  <a:lumOff val="40000"/>
                </a:schemeClr>
              </a:solidFill>
            </a:endParaRPr>
          </a:p>
        </p:txBody>
      </p:sp>
      <p:sp>
        <p:nvSpPr>
          <p:cNvPr id="17" name="Rectangle 16"/>
          <p:cNvSpPr/>
          <p:nvPr/>
        </p:nvSpPr>
        <p:spPr>
          <a:xfrm>
            <a:off x="5486400" y="3053834"/>
            <a:ext cx="1234650" cy="400566"/>
          </a:xfrm>
          <a:prstGeom prst="rect">
            <a:avLst/>
          </a:prstGeom>
          <a:solidFill>
            <a:srgbClr val="4A452A"/>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rgbClr val="FAC090"/>
                </a:solidFill>
              </a:rPr>
              <a:t>Day</a:t>
            </a:r>
            <a:endParaRPr lang="en-US" dirty="0">
              <a:solidFill>
                <a:srgbClr val="FAC090"/>
              </a:solidFill>
            </a:endParaRPr>
          </a:p>
        </p:txBody>
      </p:sp>
      <p:sp>
        <p:nvSpPr>
          <p:cNvPr id="18" name="Rectangle 17"/>
          <p:cNvSpPr/>
          <p:nvPr/>
        </p:nvSpPr>
        <p:spPr>
          <a:xfrm>
            <a:off x="6721050" y="3053834"/>
            <a:ext cx="1864149" cy="400566"/>
          </a:xfrm>
          <a:prstGeom prst="rect">
            <a:avLst/>
          </a:prstGeom>
          <a:solidFill>
            <a:srgbClr val="4A452A"/>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rgbClr val="FAC090"/>
                </a:solidFill>
              </a:rPr>
              <a:t>Date</a:t>
            </a:r>
            <a:endParaRPr lang="en-US" dirty="0">
              <a:solidFill>
                <a:srgbClr val="FAC090"/>
              </a:solidFill>
            </a:endParaRPr>
          </a:p>
        </p:txBody>
      </p:sp>
      <p:sp>
        <p:nvSpPr>
          <p:cNvPr id="19" name="Rectangle 18"/>
          <p:cNvSpPr/>
          <p:nvPr/>
        </p:nvSpPr>
        <p:spPr>
          <a:xfrm>
            <a:off x="7429499" y="3454400"/>
            <a:ext cx="1155700" cy="400566"/>
          </a:xfrm>
          <a:prstGeom prst="rect">
            <a:avLst/>
          </a:prstGeom>
          <a:solidFill>
            <a:srgbClr val="4A452A"/>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rgbClr val="FAC090"/>
                </a:solidFill>
              </a:rPr>
              <a:t>Time</a:t>
            </a:r>
            <a:endParaRPr lang="en-US" dirty="0">
              <a:solidFill>
                <a:srgbClr val="FAC090"/>
              </a:solidFill>
            </a:endParaRPr>
          </a:p>
        </p:txBody>
      </p:sp>
      <p:sp>
        <p:nvSpPr>
          <p:cNvPr id="20" name="Rectangle 19"/>
          <p:cNvSpPr/>
          <p:nvPr/>
        </p:nvSpPr>
        <p:spPr>
          <a:xfrm>
            <a:off x="6432550" y="3854966"/>
            <a:ext cx="2152650" cy="907534"/>
          </a:xfrm>
          <a:prstGeom prst="rect">
            <a:avLst/>
          </a:prstGeom>
          <a:solidFill>
            <a:srgbClr val="4A452A"/>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rgbClr val="FAC090"/>
                </a:solidFill>
              </a:rPr>
              <a:t>Address</a:t>
            </a:r>
            <a:endParaRPr lang="en-US" dirty="0">
              <a:solidFill>
                <a:srgbClr val="FAC090"/>
              </a:solidFill>
            </a:endParaRPr>
          </a:p>
        </p:txBody>
      </p:sp>
      <p:sp>
        <p:nvSpPr>
          <p:cNvPr id="21" name="Rectangle 20"/>
          <p:cNvSpPr/>
          <p:nvPr/>
        </p:nvSpPr>
        <p:spPr>
          <a:xfrm>
            <a:off x="609600" y="5075109"/>
            <a:ext cx="2781300" cy="1465391"/>
          </a:xfrm>
          <a:prstGeom prst="rect">
            <a:avLst/>
          </a:prstGeom>
          <a:solidFill>
            <a:srgbClr val="4A452A"/>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Additional Information</a:t>
            </a:r>
            <a:endParaRPr lang="en-US" dirty="0"/>
          </a:p>
        </p:txBody>
      </p:sp>
      <p:sp>
        <p:nvSpPr>
          <p:cNvPr id="22" name="Rectangle 21"/>
          <p:cNvSpPr/>
          <p:nvPr/>
        </p:nvSpPr>
        <p:spPr>
          <a:xfrm>
            <a:off x="6896100" y="5715000"/>
            <a:ext cx="1679150" cy="825500"/>
          </a:xfrm>
          <a:prstGeom prst="rect">
            <a:avLst/>
          </a:prstGeom>
          <a:solidFill>
            <a:srgbClr val="4A452A"/>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rgbClr val="FAC090"/>
                </a:solidFill>
              </a:rPr>
              <a:t>Logo</a:t>
            </a:r>
            <a:endParaRPr lang="en-US" dirty="0">
              <a:solidFill>
                <a:srgbClr val="FAC090"/>
              </a:solidFill>
            </a:endParaRPr>
          </a:p>
        </p:txBody>
      </p:sp>
      <p:sp>
        <p:nvSpPr>
          <p:cNvPr id="23" name="Rectangle 22"/>
          <p:cNvSpPr/>
          <p:nvPr/>
        </p:nvSpPr>
        <p:spPr>
          <a:xfrm>
            <a:off x="7340600" y="4769366"/>
            <a:ext cx="1234650" cy="400566"/>
          </a:xfrm>
          <a:prstGeom prst="rect">
            <a:avLst/>
          </a:prstGeom>
          <a:solidFill>
            <a:srgbClr val="4A452A"/>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solidFill>
                  <a:srgbClr val="FAC090"/>
                </a:solidFill>
              </a:rPr>
              <a:t>Website</a:t>
            </a:r>
            <a:endParaRPr lang="en-US" dirty="0">
              <a:solidFill>
                <a:srgbClr val="FAC090"/>
              </a:solidFill>
            </a:endParaRPr>
          </a:p>
        </p:txBody>
      </p:sp>
    </p:spTree>
    <p:extLst>
      <p:ext uri="{BB962C8B-B14F-4D97-AF65-F5344CB8AC3E}">
        <p14:creationId xmlns:p14="http://schemas.microsoft.com/office/powerpoint/2010/main" val="40750706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Callout 2 (Border and Accent Bar) 2"/>
          <p:cNvSpPr/>
          <p:nvPr/>
        </p:nvSpPr>
        <p:spPr>
          <a:xfrm>
            <a:off x="1907592" y="1244600"/>
            <a:ext cx="2774149" cy="1892300"/>
          </a:xfrm>
          <a:prstGeom prst="accentBorderCallout2">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Before</a:t>
            </a:r>
            <a:endParaRPr lang="en-US" sz="4800" dirty="0"/>
          </a:p>
        </p:txBody>
      </p:sp>
      <p:sp>
        <p:nvSpPr>
          <p:cNvPr id="4" name="Line Callout 2 (Border and Accent Bar) 3"/>
          <p:cNvSpPr/>
          <p:nvPr/>
        </p:nvSpPr>
        <p:spPr>
          <a:xfrm flipH="1">
            <a:off x="4478541" y="3492500"/>
            <a:ext cx="2774149" cy="1892300"/>
          </a:xfrm>
          <a:prstGeom prst="accentBorderCallout2">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After</a:t>
            </a:r>
            <a:endParaRPr lang="en-US" sz="4800" dirty="0"/>
          </a:p>
        </p:txBody>
      </p:sp>
    </p:spTree>
    <p:extLst>
      <p:ext uri="{BB962C8B-B14F-4D97-AF65-F5344CB8AC3E}">
        <p14:creationId xmlns:p14="http://schemas.microsoft.com/office/powerpoint/2010/main" val="17814057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1412819" y="2169636"/>
            <a:ext cx="7172381" cy="800219"/>
          </a:xfrm>
          <a:prstGeom prst="rect">
            <a:avLst/>
          </a:prstGeom>
          <a:noFill/>
        </p:spPr>
        <p:txBody>
          <a:bodyPr wrap="none" rtlCol="0">
            <a:spAutoFit/>
          </a:bodyPr>
          <a:lstStyle/>
          <a:p>
            <a:pPr algn="r"/>
            <a:r>
              <a:rPr lang="en-US" sz="2800" dirty="0" smtClean="0"/>
              <a:t>Making Accordion Books: Folding and Unfolding</a:t>
            </a:r>
          </a:p>
          <a:p>
            <a:pPr algn="r"/>
            <a:r>
              <a:rPr lang="en-US" dirty="0" smtClean="0"/>
              <a:t>a bookmaking workshop</a:t>
            </a:r>
            <a:endParaRPr lang="en-US" dirty="0"/>
          </a:p>
        </p:txBody>
      </p:sp>
      <p:sp>
        <p:nvSpPr>
          <p:cNvPr id="13" name="TextBox 12"/>
          <p:cNvSpPr txBox="1"/>
          <p:nvPr/>
        </p:nvSpPr>
        <p:spPr>
          <a:xfrm>
            <a:off x="3721100" y="3053834"/>
            <a:ext cx="4864100" cy="2585323"/>
          </a:xfrm>
          <a:prstGeom prst="rect">
            <a:avLst/>
          </a:prstGeom>
          <a:noFill/>
        </p:spPr>
        <p:txBody>
          <a:bodyPr wrap="square" rtlCol="0">
            <a:spAutoFit/>
          </a:bodyPr>
          <a:lstStyle/>
          <a:p>
            <a:pPr algn="r"/>
            <a:r>
              <a:rPr lang="en-US" dirty="0" smtClean="0"/>
              <a:t>Wednesday, December 12, 2012</a:t>
            </a:r>
          </a:p>
          <a:p>
            <a:pPr algn="r"/>
            <a:r>
              <a:rPr lang="en-US" dirty="0" smtClean="0"/>
              <a:t>7pm – 9pm</a:t>
            </a:r>
          </a:p>
          <a:p>
            <a:pPr algn="r"/>
            <a:endParaRPr lang="en-US" dirty="0"/>
          </a:p>
          <a:p>
            <a:pPr algn="r"/>
            <a:r>
              <a:rPr lang="en-US" dirty="0" smtClean="0"/>
              <a:t>MyTown Public Library</a:t>
            </a:r>
          </a:p>
          <a:p>
            <a:pPr algn="r"/>
            <a:r>
              <a:rPr lang="en-US" dirty="0" smtClean="0"/>
              <a:t>1111 Main Street</a:t>
            </a:r>
          </a:p>
          <a:p>
            <a:pPr algn="r"/>
            <a:r>
              <a:rPr lang="en-US" dirty="0" smtClean="0"/>
              <a:t>MyTown, CA 90101</a:t>
            </a:r>
          </a:p>
          <a:p>
            <a:pPr algn="r"/>
            <a:endParaRPr lang="en-US" dirty="0"/>
          </a:p>
          <a:p>
            <a:pPr algn="r"/>
            <a:endParaRPr lang="en-US" dirty="0" smtClean="0"/>
          </a:p>
          <a:p>
            <a:pPr algn="r"/>
            <a:endParaRPr lang="en-US" dirty="0"/>
          </a:p>
        </p:txBody>
      </p:sp>
      <p:sp>
        <p:nvSpPr>
          <p:cNvPr id="2" name="TextBox 1"/>
          <p:cNvSpPr txBox="1"/>
          <p:nvPr/>
        </p:nvSpPr>
        <p:spPr>
          <a:xfrm>
            <a:off x="6746090" y="5029200"/>
            <a:ext cx="1827844" cy="276999"/>
          </a:xfrm>
          <a:prstGeom prst="rect">
            <a:avLst/>
          </a:prstGeom>
          <a:noFill/>
        </p:spPr>
        <p:txBody>
          <a:bodyPr wrap="none" rtlCol="0">
            <a:spAutoFit/>
          </a:bodyPr>
          <a:lstStyle/>
          <a:p>
            <a:pPr algn="r"/>
            <a:r>
              <a:rPr lang="en-US" sz="1200" dirty="0"/>
              <a:t>http:/</a:t>
            </a:r>
            <a:r>
              <a:rPr lang="en-US" sz="1200" dirty="0" smtClean="0"/>
              <a:t>/mytownlibrary.org</a:t>
            </a:r>
            <a:endParaRPr lang="en-US" sz="1200" dirty="0"/>
          </a:p>
        </p:txBody>
      </p:sp>
      <p:sp>
        <p:nvSpPr>
          <p:cNvPr id="3" name="Rectangle 2"/>
          <p:cNvSpPr/>
          <p:nvPr/>
        </p:nvSpPr>
        <p:spPr>
          <a:xfrm>
            <a:off x="294403" y="5306199"/>
            <a:ext cx="5925854" cy="1200329"/>
          </a:xfrm>
          <a:prstGeom prst="rect">
            <a:avLst/>
          </a:prstGeom>
        </p:spPr>
        <p:txBody>
          <a:bodyPr wrap="square">
            <a:spAutoFit/>
          </a:bodyPr>
          <a:lstStyle/>
          <a:p>
            <a:r>
              <a:rPr lang="en-US" dirty="0" smtClean="0"/>
              <a:t>This program is free.</a:t>
            </a:r>
          </a:p>
          <a:p>
            <a:r>
              <a:rPr lang="en-US" dirty="0" smtClean="0"/>
              <a:t>For ages 18 and up.</a:t>
            </a:r>
          </a:p>
          <a:p>
            <a:r>
              <a:rPr lang="en-US" dirty="0" smtClean="0"/>
              <a:t>To pre-registration and for more information,</a:t>
            </a:r>
          </a:p>
          <a:p>
            <a:r>
              <a:rPr lang="en-US" dirty="0" smtClean="0"/>
              <a:t>please call Stanley at 555-1212.</a:t>
            </a:r>
            <a:endParaRPr lang="en-US" dirty="0"/>
          </a:p>
        </p:txBody>
      </p:sp>
      <p:grpSp>
        <p:nvGrpSpPr>
          <p:cNvPr id="4" name="Group 3"/>
          <p:cNvGrpSpPr/>
          <p:nvPr/>
        </p:nvGrpSpPr>
        <p:grpSpPr>
          <a:xfrm>
            <a:off x="1583812" y="410684"/>
            <a:ext cx="6879168" cy="1755776"/>
            <a:chOff x="1583812" y="410684"/>
            <a:chExt cx="6879168" cy="1755776"/>
          </a:xfrm>
        </p:grpSpPr>
        <p:pic>
          <p:nvPicPr>
            <p:cNvPr id="6" name="Picture 5" descr="IMG_132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6180" y="410684"/>
              <a:ext cx="2336800" cy="1755776"/>
            </a:xfrm>
            <a:prstGeom prst="rect">
              <a:avLst/>
            </a:prstGeom>
          </p:spPr>
        </p:pic>
        <p:pic>
          <p:nvPicPr>
            <p:cNvPr id="15" name="Picture 14" descr="IMG_143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83812" y="410684"/>
              <a:ext cx="2341034" cy="1755776"/>
            </a:xfrm>
            <a:prstGeom prst="rect">
              <a:avLst/>
            </a:prstGeom>
          </p:spPr>
        </p:pic>
        <p:pic>
          <p:nvPicPr>
            <p:cNvPr id="16" name="Picture 15" descr="IMG_1427.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35946" y="410684"/>
              <a:ext cx="2341034" cy="1755776"/>
            </a:xfrm>
            <a:prstGeom prst="rect">
              <a:avLst/>
            </a:prstGeom>
          </p:spPr>
        </p:pic>
      </p:grpSp>
      <p:sp>
        <p:nvSpPr>
          <p:cNvPr id="25" name="TextBox 24"/>
          <p:cNvSpPr txBox="1"/>
          <p:nvPr/>
        </p:nvSpPr>
        <p:spPr>
          <a:xfrm>
            <a:off x="5481294" y="5947152"/>
            <a:ext cx="3467100" cy="369332"/>
          </a:xfrm>
          <a:prstGeom prst="rect">
            <a:avLst/>
          </a:prstGeom>
          <a:noFill/>
          <a:scene3d>
            <a:camera prst="isometricOffAxis2Left"/>
            <a:lightRig rig="threePt" dir="t"/>
          </a:scene3d>
        </p:spPr>
        <p:txBody>
          <a:bodyPr wrap="square" rtlCol="0">
            <a:spAutoFit/>
            <a:scene3d>
              <a:camera prst="isometricOffAxis1Left"/>
              <a:lightRig rig="threePt" dir="t"/>
            </a:scene3d>
          </a:bodyPr>
          <a:lstStyle/>
          <a:p>
            <a:pPr algn="ctr"/>
            <a:r>
              <a:rPr lang="en-US" dirty="0" smtClean="0"/>
              <a:t>Discovering New Worlds</a:t>
            </a:r>
            <a:endParaRPr lang="en-US" dirty="0"/>
          </a:p>
        </p:txBody>
      </p:sp>
      <p:sp>
        <p:nvSpPr>
          <p:cNvPr id="26" name="Rectangle 25"/>
          <p:cNvSpPr/>
          <p:nvPr/>
        </p:nvSpPr>
        <p:spPr>
          <a:xfrm>
            <a:off x="5044388" y="5423932"/>
            <a:ext cx="4620312" cy="523220"/>
          </a:xfrm>
          <a:prstGeom prst="rect">
            <a:avLst/>
          </a:prstGeom>
          <a:noFill/>
          <a:scene3d>
            <a:camera prst="isometricOffAxis2Left"/>
            <a:lightRig rig="threePt" dir="t"/>
          </a:scene3d>
        </p:spPr>
        <p:txBody>
          <a:bodyPr wrap="square" lIns="91440" tIns="45720" rIns="91440" bIns="45720">
            <a:spAutoFit/>
            <a:scene3d>
              <a:camera prst="isometricOffAxis1Left"/>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rgbClr val="17375E"/>
                </a:solidFill>
                <a:effectLst>
                  <a:reflection blurRad="12700" stA="50000" endPos="50000" dist="5000" dir="5400000" sy="-100000" rotWithShape="0"/>
                </a:effectLst>
              </a:rPr>
              <a:t>MyTown Library</a:t>
            </a:r>
            <a:endParaRPr lang="en-US" sz="2800" b="1" cap="all" dirty="0">
              <a:ln w="0"/>
              <a:solidFill>
                <a:srgbClr val="17375E"/>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41897665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 </a:t>
            </a:r>
            <a:endParaRPr lang="en-US" dirty="0"/>
          </a:p>
        </p:txBody>
      </p:sp>
      <p:sp>
        <p:nvSpPr>
          <p:cNvPr id="13" name="TextBox 12"/>
          <p:cNvSpPr txBox="1"/>
          <p:nvPr/>
        </p:nvSpPr>
        <p:spPr>
          <a:xfrm>
            <a:off x="3636651" y="3195629"/>
            <a:ext cx="4864100" cy="2585323"/>
          </a:xfrm>
          <a:prstGeom prst="rect">
            <a:avLst/>
          </a:prstGeom>
          <a:noFill/>
        </p:spPr>
        <p:txBody>
          <a:bodyPr wrap="square" rtlCol="0">
            <a:spAutoFit/>
          </a:bodyPr>
          <a:lstStyle/>
          <a:p>
            <a:pPr algn="r"/>
            <a:r>
              <a:rPr lang="en-US" dirty="0" smtClean="0"/>
              <a:t>Wednesday, December 12, 2012</a:t>
            </a:r>
          </a:p>
          <a:p>
            <a:pPr algn="r"/>
            <a:r>
              <a:rPr lang="en-US" dirty="0" smtClean="0"/>
              <a:t>7pm – 9pm</a:t>
            </a:r>
          </a:p>
          <a:p>
            <a:pPr algn="r"/>
            <a:endParaRPr lang="en-US" dirty="0"/>
          </a:p>
          <a:p>
            <a:pPr algn="r"/>
            <a:r>
              <a:rPr lang="en-US" dirty="0" smtClean="0"/>
              <a:t>MyTown Public Library</a:t>
            </a:r>
          </a:p>
          <a:p>
            <a:pPr algn="r"/>
            <a:r>
              <a:rPr lang="en-US" dirty="0" smtClean="0"/>
              <a:t>1111 Main Street</a:t>
            </a:r>
          </a:p>
          <a:p>
            <a:pPr algn="r"/>
            <a:r>
              <a:rPr lang="en-US" dirty="0" smtClean="0"/>
              <a:t>MyTown, CA 90101</a:t>
            </a:r>
          </a:p>
          <a:p>
            <a:pPr algn="r"/>
            <a:endParaRPr lang="en-US" dirty="0"/>
          </a:p>
          <a:p>
            <a:pPr algn="r"/>
            <a:endParaRPr lang="en-US" dirty="0" smtClean="0"/>
          </a:p>
          <a:p>
            <a:pPr algn="r"/>
            <a:endParaRPr lang="en-US" dirty="0"/>
          </a:p>
        </p:txBody>
      </p:sp>
      <p:sp>
        <p:nvSpPr>
          <p:cNvPr id="2" name="TextBox 1"/>
          <p:cNvSpPr txBox="1"/>
          <p:nvPr/>
        </p:nvSpPr>
        <p:spPr>
          <a:xfrm>
            <a:off x="6746090" y="5029200"/>
            <a:ext cx="1827844" cy="276999"/>
          </a:xfrm>
          <a:prstGeom prst="rect">
            <a:avLst/>
          </a:prstGeom>
          <a:noFill/>
        </p:spPr>
        <p:txBody>
          <a:bodyPr wrap="none" rtlCol="0">
            <a:spAutoFit/>
          </a:bodyPr>
          <a:lstStyle/>
          <a:p>
            <a:pPr algn="r"/>
            <a:r>
              <a:rPr lang="en-US" sz="1200" dirty="0"/>
              <a:t>http:/</a:t>
            </a:r>
            <a:r>
              <a:rPr lang="en-US" sz="1200" dirty="0" smtClean="0"/>
              <a:t>/mytownlibrary.org</a:t>
            </a:r>
            <a:endParaRPr lang="en-US" sz="1200" dirty="0"/>
          </a:p>
        </p:txBody>
      </p:sp>
      <p:pic>
        <p:nvPicPr>
          <p:cNvPr id="16" name="Picture 15" descr="IMG_1427.JPG"/>
          <p:cNvPicPr>
            <a:picLocks noChangeAspect="1"/>
          </p:cNvPicPr>
          <p:nvPr/>
        </p:nvPicPr>
        <p:blipFill>
          <a:blip r:embed="rId3" cstate="print">
            <a:alphaModFix amt="57000"/>
            <a:extLst>
              <a:ext uri="{28A0092B-C50C-407E-A947-70E740481C1C}">
                <a14:useLocalDpi xmlns:a14="http://schemas.microsoft.com/office/drawing/2010/main"/>
              </a:ext>
            </a:extLst>
          </a:blip>
          <a:stretch>
            <a:fillRect/>
          </a:stretch>
        </p:blipFill>
        <p:spPr>
          <a:xfrm rot="2095617">
            <a:off x="816480" y="1044481"/>
            <a:ext cx="2712018" cy="2034014"/>
          </a:xfrm>
          <a:prstGeom prst="rect">
            <a:avLst/>
          </a:prstGeom>
        </p:spPr>
      </p:pic>
      <p:pic>
        <p:nvPicPr>
          <p:cNvPr id="6" name="Picture 5" descr="IMG_1320.JPG"/>
          <p:cNvPicPr>
            <a:picLocks noChangeAspect="1"/>
          </p:cNvPicPr>
          <p:nvPr/>
        </p:nvPicPr>
        <p:blipFill>
          <a:blip r:embed="rId4" cstate="print">
            <a:alphaModFix amt="78000"/>
            <a:extLst>
              <a:ext uri="{28A0092B-C50C-407E-A947-70E740481C1C}">
                <a14:useLocalDpi xmlns:a14="http://schemas.microsoft.com/office/drawing/2010/main"/>
              </a:ext>
            </a:extLst>
          </a:blip>
          <a:stretch>
            <a:fillRect/>
          </a:stretch>
        </p:blipFill>
        <p:spPr>
          <a:xfrm rot="20145271">
            <a:off x="3435311" y="1040523"/>
            <a:ext cx="2336800" cy="1752600"/>
          </a:xfrm>
          <a:prstGeom prst="rect">
            <a:avLst/>
          </a:prstGeom>
        </p:spPr>
      </p:pic>
      <p:pic>
        <p:nvPicPr>
          <p:cNvPr id="15" name="Picture 14" descr="IMG_143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304446">
            <a:off x="2143110" y="2447315"/>
            <a:ext cx="2656491" cy="1992369"/>
          </a:xfrm>
          <a:prstGeom prst="rect">
            <a:avLst/>
          </a:prstGeom>
        </p:spPr>
      </p:pic>
      <p:sp>
        <p:nvSpPr>
          <p:cNvPr id="3" name="Rectangle 2"/>
          <p:cNvSpPr/>
          <p:nvPr/>
        </p:nvSpPr>
        <p:spPr>
          <a:xfrm>
            <a:off x="294403" y="5306199"/>
            <a:ext cx="5925854" cy="1200329"/>
          </a:xfrm>
          <a:prstGeom prst="rect">
            <a:avLst/>
          </a:prstGeom>
        </p:spPr>
        <p:txBody>
          <a:bodyPr wrap="square">
            <a:spAutoFit/>
          </a:bodyPr>
          <a:lstStyle/>
          <a:p>
            <a:r>
              <a:rPr lang="en-US" dirty="0" smtClean="0"/>
              <a:t>This program is free.</a:t>
            </a:r>
          </a:p>
          <a:p>
            <a:r>
              <a:rPr lang="en-US" dirty="0" smtClean="0"/>
              <a:t>For ages 18 and up.</a:t>
            </a:r>
          </a:p>
          <a:p>
            <a:r>
              <a:rPr lang="en-US" dirty="0" smtClean="0"/>
              <a:t>To pre-registration and for more information,</a:t>
            </a:r>
          </a:p>
          <a:p>
            <a:r>
              <a:rPr lang="en-US" dirty="0" smtClean="0"/>
              <a:t>please call Stanley at 555-1212.</a:t>
            </a:r>
            <a:endParaRPr lang="en-US" dirty="0"/>
          </a:p>
        </p:txBody>
      </p:sp>
      <p:sp>
        <p:nvSpPr>
          <p:cNvPr id="25" name="TextBox 24"/>
          <p:cNvSpPr txBox="1"/>
          <p:nvPr/>
        </p:nvSpPr>
        <p:spPr>
          <a:xfrm>
            <a:off x="5481294" y="5947152"/>
            <a:ext cx="3467100" cy="369332"/>
          </a:xfrm>
          <a:prstGeom prst="rect">
            <a:avLst/>
          </a:prstGeom>
          <a:noFill/>
          <a:scene3d>
            <a:camera prst="isometricOffAxis2Left"/>
            <a:lightRig rig="threePt" dir="t"/>
          </a:scene3d>
        </p:spPr>
        <p:txBody>
          <a:bodyPr wrap="square" rtlCol="0">
            <a:spAutoFit/>
            <a:scene3d>
              <a:camera prst="isometricOffAxis1Left"/>
              <a:lightRig rig="threePt" dir="t"/>
            </a:scene3d>
          </a:bodyPr>
          <a:lstStyle/>
          <a:p>
            <a:pPr algn="ctr"/>
            <a:r>
              <a:rPr lang="en-US" dirty="0" smtClean="0"/>
              <a:t>Discovering New Worlds</a:t>
            </a:r>
            <a:endParaRPr lang="en-US" dirty="0"/>
          </a:p>
        </p:txBody>
      </p:sp>
      <p:sp>
        <p:nvSpPr>
          <p:cNvPr id="26" name="Rectangle 25"/>
          <p:cNvSpPr/>
          <p:nvPr/>
        </p:nvSpPr>
        <p:spPr>
          <a:xfrm>
            <a:off x="5044388" y="5423932"/>
            <a:ext cx="4620312" cy="523220"/>
          </a:xfrm>
          <a:prstGeom prst="rect">
            <a:avLst/>
          </a:prstGeom>
          <a:noFill/>
          <a:scene3d>
            <a:camera prst="isometricOffAxis2Left"/>
            <a:lightRig rig="threePt" dir="t"/>
          </a:scene3d>
        </p:spPr>
        <p:txBody>
          <a:bodyPr wrap="square" lIns="91440" tIns="45720" rIns="91440" bIns="45720">
            <a:spAutoFit/>
            <a:scene3d>
              <a:camera prst="isometricOffAxis1Left"/>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rgbClr val="17375E"/>
                </a:solidFill>
                <a:effectLst>
                  <a:reflection blurRad="12700" stA="50000" endPos="50000" dist="5000" dir="5400000" sy="-100000" rotWithShape="0"/>
                </a:effectLst>
              </a:rPr>
              <a:t>MyTown Library</a:t>
            </a:r>
            <a:endParaRPr lang="en-US" sz="2800" b="1" cap="all" dirty="0">
              <a:ln w="0"/>
              <a:solidFill>
                <a:srgbClr val="17375E"/>
              </a:solidFill>
              <a:effectLst>
                <a:reflection blurRad="12700" stA="50000" endPos="50000" dist="5000" dir="5400000" sy="-100000" rotWithShape="0"/>
              </a:effectLst>
            </a:endParaRPr>
          </a:p>
        </p:txBody>
      </p:sp>
      <p:sp>
        <p:nvSpPr>
          <p:cNvPr id="11" name="TextBox 10"/>
          <p:cNvSpPr txBox="1"/>
          <p:nvPr/>
        </p:nvSpPr>
        <p:spPr>
          <a:xfrm>
            <a:off x="5117584" y="2169636"/>
            <a:ext cx="3467616" cy="800219"/>
          </a:xfrm>
          <a:prstGeom prst="rect">
            <a:avLst/>
          </a:prstGeom>
          <a:noFill/>
        </p:spPr>
        <p:txBody>
          <a:bodyPr wrap="none" rtlCol="0">
            <a:spAutoFit/>
          </a:bodyPr>
          <a:lstStyle/>
          <a:p>
            <a:pPr algn="r"/>
            <a:r>
              <a:rPr lang="en-US" sz="2800" b="1" dirty="0" smtClean="0"/>
              <a:t>Folding and Unfolding</a:t>
            </a:r>
          </a:p>
          <a:p>
            <a:pPr algn="r"/>
            <a:r>
              <a:rPr lang="en-US" dirty="0" smtClean="0"/>
              <a:t>a bookmaking workshop</a:t>
            </a:r>
            <a:endParaRPr lang="en-US" dirty="0"/>
          </a:p>
        </p:txBody>
      </p:sp>
      <p:sp>
        <p:nvSpPr>
          <p:cNvPr id="4" name="TextBox 3"/>
          <p:cNvSpPr txBox="1"/>
          <p:nvPr/>
        </p:nvSpPr>
        <p:spPr>
          <a:xfrm rot="20160627">
            <a:off x="3504725" y="540860"/>
            <a:ext cx="1690036" cy="523220"/>
          </a:xfrm>
          <a:prstGeom prst="rect">
            <a:avLst/>
          </a:prstGeom>
          <a:noFill/>
        </p:spPr>
        <p:txBody>
          <a:bodyPr wrap="none" rtlCol="0">
            <a:spAutoFit/>
          </a:bodyPr>
          <a:lstStyle/>
          <a:p>
            <a:r>
              <a:rPr lang="en-US" sz="2800" b="1" dirty="0" smtClean="0"/>
              <a:t>Accordion</a:t>
            </a:r>
            <a:endParaRPr lang="en-US" sz="2800" b="1" dirty="0"/>
          </a:p>
        </p:txBody>
      </p:sp>
      <p:sp>
        <p:nvSpPr>
          <p:cNvPr id="7" name="Rectangle 6"/>
          <p:cNvSpPr/>
          <p:nvPr/>
        </p:nvSpPr>
        <p:spPr>
          <a:xfrm rot="2079519">
            <a:off x="2389941" y="717115"/>
            <a:ext cx="1300356" cy="523220"/>
          </a:xfrm>
          <a:prstGeom prst="rect">
            <a:avLst/>
          </a:prstGeom>
        </p:spPr>
        <p:txBody>
          <a:bodyPr wrap="none">
            <a:spAutoFit/>
          </a:bodyPr>
          <a:lstStyle/>
          <a:p>
            <a:pPr lvl="0"/>
            <a:r>
              <a:rPr lang="en-US" sz="2800" b="1" dirty="0">
                <a:solidFill>
                  <a:prstClr val="black"/>
                </a:solidFill>
              </a:rPr>
              <a:t>Making</a:t>
            </a:r>
          </a:p>
        </p:txBody>
      </p:sp>
      <p:sp>
        <p:nvSpPr>
          <p:cNvPr id="9" name="TextBox 8"/>
          <p:cNvSpPr txBox="1"/>
          <p:nvPr/>
        </p:nvSpPr>
        <p:spPr>
          <a:xfrm rot="3904457">
            <a:off x="5375259" y="1024729"/>
            <a:ext cx="1186668" cy="523220"/>
          </a:xfrm>
          <a:prstGeom prst="rect">
            <a:avLst/>
          </a:prstGeom>
          <a:noFill/>
        </p:spPr>
        <p:txBody>
          <a:bodyPr wrap="none" rtlCol="0">
            <a:spAutoFit/>
          </a:bodyPr>
          <a:lstStyle/>
          <a:p>
            <a:r>
              <a:rPr lang="en-US" sz="2800" b="1" dirty="0" smtClean="0"/>
              <a:t>Books:</a:t>
            </a:r>
            <a:endParaRPr lang="en-US" sz="2800" dirty="0"/>
          </a:p>
        </p:txBody>
      </p:sp>
    </p:spTree>
    <p:extLst>
      <p:ext uri="{BB962C8B-B14F-4D97-AF65-F5344CB8AC3E}">
        <p14:creationId xmlns:p14="http://schemas.microsoft.com/office/powerpoint/2010/main" val="42438945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ite_space_is_not_your_enemy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7212" y="756833"/>
            <a:ext cx="4303518" cy="5309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p:cNvSpPr txBox="1"/>
          <p:nvPr/>
        </p:nvSpPr>
        <p:spPr>
          <a:xfrm>
            <a:off x="5865792" y="3919640"/>
            <a:ext cx="3024281" cy="1200328"/>
          </a:xfrm>
          <a:prstGeom prst="rect">
            <a:avLst/>
          </a:prstGeom>
          <a:noFill/>
        </p:spPr>
        <p:txBody>
          <a:bodyPr wrap="square" rtlCol="0">
            <a:spAutoFit/>
          </a:bodyPr>
          <a:lstStyle/>
          <a:p>
            <a:r>
              <a:rPr lang="en-US" sz="2400" dirty="0" smtClean="0"/>
              <a:t>White space is </a:t>
            </a:r>
          </a:p>
          <a:p>
            <a:r>
              <a:rPr lang="en-US" sz="2400" dirty="0" smtClean="0"/>
              <a:t>unused space </a:t>
            </a:r>
          </a:p>
          <a:p>
            <a:r>
              <a:rPr lang="en-US" sz="2400" dirty="0" smtClean="0"/>
              <a:t>used with a purpose.</a:t>
            </a:r>
          </a:p>
        </p:txBody>
      </p:sp>
      <p:sp>
        <p:nvSpPr>
          <p:cNvPr id="4" name="TextBox 3"/>
          <p:cNvSpPr txBox="1"/>
          <p:nvPr/>
        </p:nvSpPr>
        <p:spPr>
          <a:xfrm>
            <a:off x="5865792" y="5545344"/>
            <a:ext cx="2342792" cy="646331"/>
          </a:xfrm>
          <a:prstGeom prst="rect">
            <a:avLst/>
          </a:prstGeom>
          <a:noFill/>
        </p:spPr>
        <p:txBody>
          <a:bodyPr wrap="square" rtlCol="0">
            <a:spAutoFit/>
          </a:bodyPr>
          <a:lstStyle/>
          <a:p>
            <a:r>
              <a:rPr lang="en-US" b="1" dirty="0"/>
              <a:t>It can be any color.</a:t>
            </a:r>
          </a:p>
          <a:p>
            <a:endParaRPr lang="en-US" dirty="0"/>
          </a:p>
        </p:txBody>
      </p:sp>
    </p:spTree>
    <p:extLst>
      <p:ext uri="{BB962C8B-B14F-4D97-AF65-F5344CB8AC3E}">
        <p14:creationId xmlns:p14="http://schemas.microsoft.com/office/powerpoint/2010/main" val="3273941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lton_glaser_dyl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8968" y="434029"/>
            <a:ext cx="3930361" cy="55201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0" y="4815446"/>
            <a:ext cx="4394466" cy="1200329"/>
          </a:xfrm>
          <a:prstGeom prst="rect">
            <a:avLst/>
          </a:prstGeom>
          <a:noFill/>
        </p:spPr>
        <p:txBody>
          <a:bodyPr wrap="square" rtlCol="0">
            <a:spAutoFit/>
          </a:bodyPr>
          <a:lstStyle/>
          <a:p>
            <a:pPr algn="r"/>
            <a:r>
              <a:rPr lang="en-US" dirty="0"/>
              <a:t> </a:t>
            </a:r>
            <a:r>
              <a:rPr lang="en-US" i="1" dirty="0"/>
              <a:t>I move things around until </a:t>
            </a:r>
            <a:endParaRPr lang="en-US" i="1" dirty="0" smtClean="0"/>
          </a:p>
          <a:p>
            <a:pPr algn="r"/>
            <a:r>
              <a:rPr lang="en-US" i="1" dirty="0" smtClean="0"/>
              <a:t>they </a:t>
            </a:r>
            <a:r>
              <a:rPr lang="en-US" i="1" dirty="0"/>
              <a:t>look </a:t>
            </a:r>
            <a:r>
              <a:rPr lang="en-US" i="1" dirty="0" smtClean="0"/>
              <a:t>right.</a:t>
            </a:r>
          </a:p>
          <a:p>
            <a:pPr algn="r"/>
            <a:r>
              <a:rPr lang="en-US" dirty="0" smtClean="0"/>
              <a:t>Milton </a:t>
            </a:r>
            <a:r>
              <a:rPr lang="en-US" dirty="0"/>
              <a:t>Glaser</a:t>
            </a:r>
          </a:p>
          <a:p>
            <a:endParaRPr lang="en-US" dirty="0"/>
          </a:p>
        </p:txBody>
      </p:sp>
      <p:sp>
        <p:nvSpPr>
          <p:cNvPr id="5" name="TextBox 4"/>
          <p:cNvSpPr txBox="1"/>
          <p:nvPr/>
        </p:nvSpPr>
        <p:spPr>
          <a:xfrm>
            <a:off x="4558968" y="5984389"/>
            <a:ext cx="4166696" cy="461665"/>
          </a:xfrm>
          <a:prstGeom prst="rect">
            <a:avLst/>
          </a:prstGeom>
          <a:noFill/>
        </p:spPr>
        <p:txBody>
          <a:bodyPr wrap="square" rtlCol="0">
            <a:spAutoFit/>
          </a:bodyPr>
          <a:lstStyle/>
          <a:p>
            <a:r>
              <a:rPr lang="en-US" sz="1200" dirty="0" smtClean="0"/>
              <a:t>Glaser, Milton. </a:t>
            </a:r>
            <a:r>
              <a:rPr lang="en-US" sz="1200" i="1" dirty="0" smtClean="0"/>
              <a:t>Milton Glaser: Graphic Design.</a:t>
            </a:r>
          </a:p>
          <a:p>
            <a:r>
              <a:rPr lang="en-US" sz="1200" dirty="0" smtClean="0"/>
              <a:t>New York. Overlook Press. 1983.</a:t>
            </a:r>
            <a:endParaRPr lang="en-US" sz="1200" dirty="0"/>
          </a:p>
        </p:txBody>
      </p:sp>
    </p:spTree>
    <p:extLst>
      <p:ext uri="{BB962C8B-B14F-4D97-AF65-F5344CB8AC3E}">
        <p14:creationId xmlns:p14="http://schemas.microsoft.com/office/powerpoint/2010/main" val="17526604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Working with Text</a:t>
            </a:r>
            <a:endParaRPr lang="en-US" dirty="0"/>
          </a:p>
        </p:txBody>
      </p:sp>
      <p:pic>
        <p:nvPicPr>
          <p:cNvPr id="4" name="Picture 3" descr="Tulip flower.jpg"/>
          <p:cNvPicPr>
            <a:picLocks noChangeAspect="1"/>
          </p:cNvPicPr>
          <p:nvPr/>
        </p:nvPicPr>
        <p:blipFill>
          <a:blip r:embed="rId2">
            <a:alphaModFix amt="27000"/>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tretch>
            <a:fillRect/>
          </a:stretch>
        </p:blipFill>
        <p:spPr>
          <a:xfrm rot="1786498">
            <a:off x="3506949" y="1977819"/>
            <a:ext cx="3275768" cy="24568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color-wheel-leaf.jpg"/>
          <p:cNvPicPr>
            <a:picLocks noChangeAspect="1"/>
          </p:cNvPicPr>
          <p:nvPr/>
        </p:nvPicPr>
        <p:blipFill>
          <a:blip r:embed="rId4">
            <a:alphaModFix amt="27000"/>
            <a:extLst>
              <a:ext uri="{BEBA8EAE-BF5A-486C-A8C5-ECC9F3942E4B}">
                <a14:imgProps xmlns:a14="http://schemas.microsoft.com/office/drawing/2010/main">
                  <a14:imgLayer r:embed="rId5">
                    <a14:imgEffect>
                      <a14:backgroundRemoval t="0" b="99789" l="0" r="100000"/>
                    </a14:imgEffect>
                  </a14:imgLayer>
                </a14:imgProps>
              </a:ext>
              <a:ext uri="{28A0092B-C50C-407E-A947-70E740481C1C}">
                <a14:useLocalDpi xmlns:a14="http://schemas.microsoft.com/office/drawing/2010/main" val="0"/>
              </a:ext>
            </a:extLst>
          </a:blip>
          <a:stretch>
            <a:fillRect/>
          </a:stretch>
        </p:blipFill>
        <p:spPr>
          <a:xfrm>
            <a:off x="1090746" y="3023513"/>
            <a:ext cx="4044818" cy="3834487"/>
          </a:xfrm>
          <a:prstGeom prst="rect">
            <a:avLst/>
          </a:prstGeom>
        </p:spPr>
      </p:pic>
      <p:pic>
        <p:nvPicPr>
          <p:cNvPr id="11" name="Picture 10" descr="audience4.jpg"/>
          <p:cNvPicPr>
            <a:picLocks noChangeAspect="1"/>
          </p:cNvPicPr>
          <p:nvPr/>
        </p:nvPicPr>
        <p:blipFill>
          <a:blip r:embed="rId6">
            <a:alphaModFix amt="27000"/>
            <a:extLst>
              <a:ext uri="{28A0092B-C50C-407E-A947-70E740481C1C}">
                <a14:useLocalDpi xmlns:a14="http://schemas.microsoft.com/office/drawing/2010/main"/>
              </a:ext>
            </a:extLst>
          </a:blip>
          <a:stretch>
            <a:fillRect/>
          </a:stretch>
        </p:blipFill>
        <p:spPr>
          <a:xfrm rot="20821136">
            <a:off x="5347316" y="3948762"/>
            <a:ext cx="3417435" cy="2274148"/>
          </a:xfrm>
          <a:prstGeom prst="rect">
            <a:avLst/>
          </a:prstGeom>
        </p:spPr>
      </p:pic>
      <p:sp>
        <p:nvSpPr>
          <p:cNvPr id="12" name="TextBox 11"/>
          <p:cNvSpPr txBox="1"/>
          <p:nvPr/>
        </p:nvSpPr>
        <p:spPr>
          <a:xfrm>
            <a:off x="1724310" y="1417638"/>
            <a:ext cx="757802" cy="369332"/>
          </a:xfrm>
          <a:prstGeom prst="rect">
            <a:avLst/>
          </a:prstGeom>
          <a:noFill/>
        </p:spPr>
        <p:txBody>
          <a:bodyPr wrap="none" rtlCol="0">
            <a:spAutoFit/>
          </a:bodyPr>
          <a:lstStyle/>
          <a:p>
            <a:pPr algn="ctr"/>
            <a:r>
              <a:rPr lang="en-US" dirty="0" smtClean="0"/>
              <a:t>   </a:t>
            </a:r>
            <a:r>
              <a:rPr lang="en-US" b="1" dirty="0" smtClean="0"/>
              <a:t>Text   </a:t>
            </a:r>
            <a:endParaRPr lang="en-US" b="1" dirty="0"/>
          </a:p>
        </p:txBody>
      </p:sp>
      <p:sp>
        <p:nvSpPr>
          <p:cNvPr id="13" name="TextBox 12"/>
          <p:cNvSpPr txBox="1"/>
          <p:nvPr/>
        </p:nvSpPr>
        <p:spPr>
          <a:xfrm>
            <a:off x="793228" y="5355036"/>
            <a:ext cx="1320052" cy="369332"/>
          </a:xfrm>
          <a:prstGeom prst="rect">
            <a:avLst/>
          </a:prstGeom>
          <a:noFill/>
        </p:spPr>
        <p:txBody>
          <a:bodyPr wrap="square" rtlCol="0">
            <a:spAutoFit/>
          </a:bodyPr>
          <a:lstStyle/>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Shape</a:t>
            </a:r>
            <a:endParaRPr lang="en-US" dirty="0"/>
          </a:p>
        </p:txBody>
      </p:sp>
      <p:sp>
        <p:nvSpPr>
          <p:cNvPr id="14" name="TextBox 13"/>
          <p:cNvSpPr txBox="1"/>
          <p:nvPr/>
        </p:nvSpPr>
        <p:spPr>
          <a:xfrm rot="1699861">
            <a:off x="5605310" y="1658361"/>
            <a:ext cx="897727" cy="369332"/>
          </a:xfrm>
          <a:prstGeom prst="rect">
            <a:avLst/>
          </a:prstGeom>
          <a:noFill/>
        </p:spPr>
        <p:txBody>
          <a:bodyPr wrap="none" rtlCol="0">
            <a:spAutoFit/>
          </a:bodyPr>
          <a:lstStyle/>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Images</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5" name="TextBox 14"/>
          <p:cNvSpPr txBox="1"/>
          <p:nvPr/>
        </p:nvSpPr>
        <p:spPr>
          <a:xfrm rot="20871835">
            <a:off x="6284535" y="6100676"/>
            <a:ext cx="2439135" cy="369332"/>
          </a:xfrm>
          <a:prstGeom prst="rect">
            <a:avLst/>
          </a:prstGeom>
          <a:noFill/>
        </p:spPr>
        <p:txBody>
          <a:bodyPr wrap="square" rtlCol="0">
            <a:spAutoFit/>
          </a:bodyPr>
          <a:lstStyle/>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Customer Service</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 name="TextBox 2"/>
          <p:cNvSpPr txBox="1"/>
          <p:nvPr/>
        </p:nvSpPr>
        <p:spPr>
          <a:xfrm>
            <a:off x="792819" y="1843027"/>
            <a:ext cx="2641439" cy="2031326"/>
          </a:xfrm>
          <a:prstGeom prst="rect">
            <a:avLst/>
          </a:prstGeom>
          <a:noFill/>
        </p:spPr>
        <p:txBody>
          <a:bodyPr wrap="square" rtlCol="0">
            <a:spAutoFit/>
          </a:bodyPr>
          <a:lstStyle/>
          <a:p>
            <a:pPr algn="just"/>
            <a:r>
              <a:rPr lang="en-US" sz="900" dirty="0"/>
              <a:t>With eager eyes and strained attention, </a:t>
            </a:r>
            <a:r>
              <a:rPr lang="en-US" sz="900" dirty="0" err="1"/>
              <a:t>Mr</a:t>
            </a:r>
            <a:r>
              <a:rPr lang="en-US" sz="900" dirty="0"/>
              <a:t> </a:t>
            </a:r>
            <a:r>
              <a:rPr lang="en-US" sz="900" dirty="0" err="1"/>
              <a:t>Haredale</a:t>
            </a:r>
            <a:r>
              <a:rPr lang="en-US" sz="900" dirty="0"/>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a:p>
            <a:endParaRPr lang="en-US" sz="900" dirty="0"/>
          </a:p>
        </p:txBody>
      </p:sp>
    </p:spTree>
    <p:extLst>
      <p:ext uri="{BB962C8B-B14F-4D97-AF65-F5344CB8AC3E}">
        <p14:creationId xmlns:p14="http://schemas.microsoft.com/office/powerpoint/2010/main" val="28871911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man-mind.jpg"/>
          <p:cNvPicPr>
            <a:picLocks noChangeAspect="1"/>
          </p:cNvPicPr>
          <p:nvPr/>
        </p:nvPicPr>
        <p:blipFill>
          <a:blip r:embed="rId3">
            <a:extLst>
              <a:ext uri="{BEBA8EAE-BF5A-486C-A8C5-ECC9F3942E4B}">
                <a14:imgProps xmlns:a14="http://schemas.microsoft.com/office/drawing/2010/main">
                  <a14:imgLayer r:embed="rId4">
                    <a14:imgEffect>
                      <a14:backgroundRemoval t="0" b="99729" l="417" r="99306">
                        <a14:foregroundMark x1="16250" y1="13110" x2="16250" y2="13110"/>
                        <a14:foregroundMark x1="20694" y1="10579" x2="20694" y2="10579"/>
                        <a14:foregroundMark x1="32917" y1="6600" x2="32917" y2="6600"/>
                        <a14:foregroundMark x1="38611" y1="5877" x2="38611" y2="5877"/>
                      </a14:backgroundRemoval>
                    </a14:imgEffect>
                  </a14:imgLayer>
                </a14:imgProps>
              </a:ext>
              <a:ext uri="{28A0092B-C50C-407E-A947-70E740481C1C}">
                <a14:useLocalDpi xmlns:a14="http://schemas.microsoft.com/office/drawing/2010/main" val="0"/>
              </a:ext>
            </a:extLst>
          </a:blip>
          <a:stretch>
            <a:fillRect/>
          </a:stretch>
        </p:blipFill>
        <p:spPr>
          <a:xfrm>
            <a:off x="761435" y="826042"/>
            <a:ext cx="3419121" cy="5252149"/>
          </a:xfrm>
          <a:prstGeom prst="rect">
            <a:avLst/>
          </a:prstGeom>
        </p:spPr>
      </p:pic>
      <p:sp>
        <p:nvSpPr>
          <p:cNvPr id="9" name="TextBox 8"/>
          <p:cNvSpPr txBox="1"/>
          <p:nvPr/>
        </p:nvSpPr>
        <p:spPr>
          <a:xfrm>
            <a:off x="4648290" y="3526091"/>
            <a:ext cx="3526289" cy="2031325"/>
          </a:xfrm>
          <a:prstGeom prst="rect">
            <a:avLst/>
          </a:prstGeom>
          <a:noFill/>
        </p:spPr>
        <p:txBody>
          <a:bodyPr wrap="square" rtlCol="0">
            <a:spAutoFit/>
          </a:bodyPr>
          <a:lstStyle/>
          <a:p>
            <a:r>
              <a:rPr lang="en-US" i="1" dirty="0"/>
              <a:t>I have a theory about the human mind. A brain is a lot like a computer. It will only take so many facts, and then it will go on overload and blow up. </a:t>
            </a:r>
            <a:endParaRPr lang="en-US" i="1" dirty="0" smtClean="0"/>
          </a:p>
          <a:p>
            <a:endParaRPr lang="en-US" dirty="0"/>
          </a:p>
          <a:p>
            <a:r>
              <a:rPr lang="en-US" dirty="0" smtClean="0"/>
              <a:t>Erma </a:t>
            </a:r>
            <a:r>
              <a:rPr lang="en-US" dirty="0" err="1" smtClean="0"/>
              <a:t>Bombeck</a:t>
            </a:r>
            <a:endParaRPr lang="en-US" dirty="0"/>
          </a:p>
        </p:txBody>
      </p:sp>
    </p:spTree>
    <p:extLst>
      <p:ext uri="{BB962C8B-B14F-4D97-AF65-F5344CB8AC3E}">
        <p14:creationId xmlns:p14="http://schemas.microsoft.com/office/powerpoint/2010/main" val="39677850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300" y="818634"/>
            <a:ext cx="6184900" cy="646331"/>
          </a:xfrm>
          <a:prstGeom prst="rect">
            <a:avLst/>
          </a:prstGeom>
          <a:noFill/>
        </p:spPr>
        <p:txBody>
          <a:bodyPr wrap="square" rtlCol="0">
            <a:spAutoFit/>
          </a:bodyPr>
          <a:lstStyle/>
          <a:p>
            <a:pPr algn="ctr"/>
            <a:r>
              <a:rPr lang="en-US" sz="3600" dirty="0" smtClean="0"/>
              <a:t>The Original Layout Scheme</a:t>
            </a:r>
            <a:endParaRPr lang="en-US" sz="3600" dirty="0"/>
          </a:p>
        </p:txBody>
      </p:sp>
      <p:pic>
        <p:nvPicPr>
          <p:cNvPr id="12" name="Picture 11" descr="Gutenberg-Bible-Leav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7081" y="1771051"/>
            <a:ext cx="5819119" cy="3867774"/>
          </a:xfrm>
          <a:prstGeom prst="rect">
            <a:avLst/>
          </a:prstGeom>
          <a:ln>
            <a:noFill/>
          </a:ln>
          <a:effectLst>
            <a:softEdge rad="112500"/>
          </a:effectLst>
        </p:spPr>
      </p:pic>
    </p:spTree>
    <p:extLst>
      <p:ext uri="{BB962C8B-B14F-4D97-AF65-F5344CB8AC3E}">
        <p14:creationId xmlns:p14="http://schemas.microsoft.com/office/powerpoint/2010/main" val="26935983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2669" y="505578"/>
            <a:ext cx="4887919" cy="646331"/>
          </a:xfrm>
          <a:prstGeom prst="rect">
            <a:avLst/>
          </a:prstGeom>
          <a:noFill/>
        </p:spPr>
        <p:txBody>
          <a:bodyPr wrap="square" rtlCol="0">
            <a:spAutoFit/>
          </a:bodyPr>
          <a:lstStyle/>
          <a:p>
            <a:pPr algn="ctr"/>
            <a:r>
              <a:rPr lang="en-US" sz="3600" dirty="0" smtClean="0"/>
              <a:t>Text Alignment</a:t>
            </a:r>
            <a:endParaRPr lang="en-US" sz="3600" dirty="0"/>
          </a:p>
        </p:txBody>
      </p:sp>
      <p:sp>
        <p:nvSpPr>
          <p:cNvPr id="5" name="TextBox 4"/>
          <p:cNvSpPr txBox="1"/>
          <p:nvPr/>
        </p:nvSpPr>
        <p:spPr>
          <a:xfrm>
            <a:off x="616322" y="1819626"/>
            <a:ext cx="1553540" cy="4401205"/>
          </a:xfrm>
          <a:prstGeom prst="rect">
            <a:avLst/>
          </a:prstGeom>
          <a:noFill/>
        </p:spPr>
        <p:txBody>
          <a:bodyPr wrap="square" rtlCol="0">
            <a:spAutoFit/>
          </a:bodyPr>
          <a:lstStyle/>
          <a:p>
            <a:r>
              <a:rPr lang="en-US" sz="1000" dirty="0"/>
              <a:t>With eager eyes and strained attention, </a:t>
            </a:r>
            <a:r>
              <a:rPr lang="en-US" sz="1000" dirty="0" err="1"/>
              <a:t>Mr</a:t>
            </a:r>
            <a:r>
              <a:rPr lang="en-US" sz="1000" dirty="0"/>
              <a:t> </a:t>
            </a:r>
            <a:r>
              <a:rPr lang="en-US" sz="1000" dirty="0" err="1"/>
              <a:t>Haredale</a:t>
            </a:r>
            <a:r>
              <a:rPr lang="en-US" sz="1000" dirty="0"/>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p:txBody>
      </p:sp>
      <p:sp>
        <p:nvSpPr>
          <p:cNvPr id="6" name="TextBox 5"/>
          <p:cNvSpPr txBox="1"/>
          <p:nvPr/>
        </p:nvSpPr>
        <p:spPr>
          <a:xfrm>
            <a:off x="2744906" y="1819626"/>
            <a:ext cx="1553540" cy="4555093"/>
          </a:xfrm>
          <a:prstGeom prst="rect">
            <a:avLst/>
          </a:prstGeom>
          <a:noFill/>
        </p:spPr>
        <p:txBody>
          <a:bodyPr wrap="square" rtlCol="0">
            <a:spAutoFit/>
          </a:bodyPr>
          <a:lstStyle/>
          <a:p>
            <a:pPr algn="ctr"/>
            <a:r>
              <a:rPr lang="en-US" sz="1000" dirty="0"/>
              <a:t>With eager eyes and strained attention, </a:t>
            </a:r>
            <a:r>
              <a:rPr lang="en-US" sz="1000" dirty="0" err="1"/>
              <a:t>Mr</a:t>
            </a:r>
            <a:r>
              <a:rPr lang="en-US" sz="1000" dirty="0"/>
              <a:t> </a:t>
            </a:r>
            <a:r>
              <a:rPr lang="en-US" sz="1000" dirty="0" err="1"/>
              <a:t>Haredale</a:t>
            </a:r>
            <a:r>
              <a:rPr lang="en-US" sz="1000" dirty="0"/>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p:txBody>
      </p:sp>
      <p:sp>
        <p:nvSpPr>
          <p:cNvPr id="7" name="TextBox 6"/>
          <p:cNvSpPr txBox="1"/>
          <p:nvPr/>
        </p:nvSpPr>
        <p:spPr>
          <a:xfrm>
            <a:off x="4873490" y="1819626"/>
            <a:ext cx="1553540" cy="4401205"/>
          </a:xfrm>
          <a:prstGeom prst="rect">
            <a:avLst/>
          </a:prstGeom>
          <a:noFill/>
        </p:spPr>
        <p:txBody>
          <a:bodyPr wrap="square" rtlCol="0">
            <a:spAutoFit/>
          </a:bodyPr>
          <a:lstStyle/>
          <a:p>
            <a:pPr algn="just"/>
            <a:r>
              <a:rPr lang="en-US" sz="1000" dirty="0"/>
              <a:t>With eager eyes and strained attention, </a:t>
            </a:r>
            <a:r>
              <a:rPr lang="en-US" sz="1000" dirty="0" err="1"/>
              <a:t>Mr</a:t>
            </a:r>
            <a:r>
              <a:rPr lang="en-US" sz="1000" dirty="0"/>
              <a:t> </a:t>
            </a:r>
            <a:r>
              <a:rPr lang="en-US" sz="1000" dirty="0" err="1"/>
              <a:t>Haredale</a:t>
            </a:r>
            <a:r>
              <a:rPr lang="en-US" sz="1000" dirty="0"/>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p:txBody>
      </p:sp>
      <p:sp>
        <p:nvSpPr>
          <p:cNvPr id="8" name="TextBox 7"/>
          <p:cNvSpPr txBox="1"/>
          <p:nvPr/>
        </p:nvSpPr>
        <p:spPr>
          <a:xfrm>
            <a:off x="7002074" y="1819626"/>
            <a:ext cx="1553540" cy="4401205"/>
          </a:xfrm>
          <a:prstGeom prst="rect">
            <a:avLst/>
          </a:prstGeom>
          <a:noFill/>
        </p:spPr>
        <p:txBody>
          <a:bodyPr wrap="square" rtlCol="0">
            <a:spAutoFit/>
          </a:bodyPr>
          <a:lstStyle/>
          <a:p>
            <a:pPr algn="r"/>
            <a:r>
              <a:rPr lang="en-US" sz="1000" dirty="0"/>
              <a:t>With eager eyes and strained attention, </a:t>
            </a:r>
            <a:r>
              <a:rPr lang="en-US" sz="1000" dirty="0" err="1"/>
              <a:t>Mr</a:t>
            </a:r>
            <a:r>
              <a:rPr lang="en-US" sz="1000" dirty="0"/>
              <a:t> </a:t>
            </a:r>
            <a:r>
              <a:rPr lang="en-US" sz="1000" dirty="0" err="1"/>
              <a:t>Haredale</a:t>
            </a:r>
            <a:r>
              <a:rPr lang="en-US" sz="1000" dirty="0"/>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p:txBody>
      </p:sp>
      <p:sp>
        <p:nvSpPr>
          <p:cNvPr id="9" name="TextBox 8"/>
          <p:cNvSpPr txBox="1"/>
          <p:nvPr/>
        </p:nvSpPr>
        <p:spPr>
          <a:xfrm>
            <a:off x="727288" y="1371600"/>
            <a:ext cx="1097342" cy="369332"/>
          </a:xfrm>
          <a:prstGeom prst="rect">
            <a:avLst/>
          </a:prstGeom>
          <a:noFill/>
        </p:spPr>
        <p:txBody>
          <a:bodyPr wrap="square" rtlCol="0">
            <a:spAutoFit/>
          </a:bodyPr>
          <a:lstStyle/>
          <a:p>
            <a:pPr algn="ctr"/>
            <a:r>
              <a:rPr lang="en-US" dirty="0" smtClean="0"/>
              <a:t>Left</a:t>
            </a:r>
            <a:endParaRPr lang="en-US" dirty="0"/>
          </a:p>
        </p:txBody>
      </p:sp>
      <p:sp>
        <p:nvSpPr>
          <p:cNvPr id="10" name="TextBox 9"/>
          <p:cNvSpPr txBox="1"/>
          <p:nvPr/>
        </p:nvSpPr>
        <p:spPr>
          <a:xfrm>
            <a:off x="2878244" y="1371600"/>
            <a:ext cx="1097342" cy="369332"/>
          </a:xfrm>
          <a:prstGeom prst="rect">
            <a:avLst/>
          </a:prstGeom>
          <a:noFill/>
        </p:spPr>
        <p:txBody>
          <a:bodyPr wrap="square" rtlCol="0">
            <a:spAutoFit/>
          </a:bodyPr>
          <a:lstStyle/>
          <a:p>
            <a:pPr algn="ctr"/>
            <a:r>
              <a:rPr lang="en-US" dirty="0" smtClean="0"/>
              <a:t>Center</a:t>
            </a:r>
            <a:endParaRPr lang="en-US" dirty="0"/>
          </a:p>
        </p:txBody>
      </p:sp>
      <p:sp>
        <p:nvSpPr>
          <p:cNvPr id="11" name="TextBox 10"/>
          <p:cNvSpPr txBox="1"/>
          <p:nvPr/>
        </p:nvSpPr>
        <p:spPr>
          <a:xfrm>
            <a:off x="4759627" y="1371600"/>
            <a:ext cx="1667403" cy="369332"/>
          </a:xfrm>
          <a:prstGeom prst="rect">
            <a:avLst/>
          </a:prstGeom>
          <a:noFill/>
        </p:spPr>
        <p:txBody>
          <a:bodyPr wrap="square" rtlCol="0">
            <a:spAutoFit/>
          </a:bodyPr>
          <a:lstStyle/>
          <a:p>
            <a:pPr algn="ctr"/>
            <a:r>
              <a:rPr lang="en-US" dirty="0" smtClean="0"/>
              <a:t>Justify</a:t>
            </a:r>
            <a:endParaRPr lang="en-US" dirty="0"/>
          </a:p>
        </p:txBody>
      </p:sp>
      <p:sp>
        <p:nvSpPr>
          <p:cNvPr id="12" name="TextBox 11"/>
          <p:cNvSpPr txBox="1"/>
          <p:nvPr/>
        </p:nvSpPr>
        <p:spPr>
          <a:xfrm>
            <a:off x="7180155" y="1371600"/>
            <a:ext cx="1097342" cy="369332"/>
          </a:xfrm>
          <a:prstGeom prst="rect">
            <a:avLst/>
          </a:prstGeom>
          <a:noFill/>
        </p:spPr>
        <p:txBody>
          <a:bodyPr wrap="square" rtlCol="0">
            <a:spAutoFit/>
          </a:bodyPr>
          <a:lstStyle/>
          <a:p>
            <a:pPr algn="ctr"/>
            <a:r>
              <a:rPr lang="en-US" dirty="0" smtClean="0"/>
              <a:t>Right</a:t>
            </a:r>
            <a:endParaRPr lang="en-US" dirty="0"/>
          </a:p>
        </p:txBody>
      </p:sp>
    </p:spTree>
    <p:extLst>
      <p:ext uri="{BB962C8B-B14F-4D97-AF65-F5344CB8AC3E}">
        <p14:creationId xmlns:p14="http://schemas.microsoft.com/office/powerpoint/2010/main" val="32739419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1034" y="447530"/>
            <a:ext cx="7003259" cy="830997"/>
          </a:xfrm>
          <a:prstGeom prst="rect">
            <a:avLst/>
          </a:prstGeom>
          <a:noFill/>
        </p:spPr>
        <p:txBody>
          <a:bodyPr wrap="square" rtlCol="0">
            <a:spAutoFit/>
          </a:bodyPr>
          <a:lstStyle/>
          <a:p>
            <a:pPr algn="ctr"/>
            <a:r>
              <a:rPr lang="en-US" sz="4800" dirty="0" smtClean="0"/>
              <a:t>Today’s Agenda</a:t>
            </a:r>
            <a:endParaRPr lang="en-US" sz="4800" dirty="0"/>
          </a:p>
        </p:txBody>
      </p:sp>
      <p:sp>
        <p:nvSpPr>
          <p:cNvPr id="3" name="TextBox 2"/>
          <p:cNvSpPr txBox="1"/>
          <p:nvPr/>
        </p:nvSpPr>
        <p:spPr>
          <a:xfrm>
            <a:off x="2435110" y="2175126"/>
            <a:ext cx="4444851" cy="2554545"/>
          </a:xfrm>
          <a:prstGeom prst="rect">
            <a:avLst/>
          </a:prstGeom>
          <a:noFill/>
        </p:spPr>
        <p:txBody>
          <a:bodyPr wrap="square" rtlCol="0">
            <a:spAutoFit/>
          </a:bodyPr>
          <a:lstStyle/>
          <a:p>
            <a:pPr marL="285750" indent="-285750">
              <a:buFont typeface="Arial"/>
              <a:buChar char="•"/>
            </a:pPr>
            <a:r>
              <a:rPr lang="en-US" sz="3200" dirty="0" smtClean="0"/>
              <a:t>Shapes</a:t>
            </a:r>
          </a:p>
          <a:p>
            <a:pPr marL="285750" indent="-285750">
              <a:buFont typeface="Arial"/>
              <a:buChar char="•"/>
            </a:pPr>
            <a:r>
              <a:rPr lang="en-US" sz="3200" dirty="0" smtClean="0"/>
              <a:t>Text</a:t>
            </a:r>
          </a:p>
          <a:p>
            <a:pPr marL="285750" indent="-285750">
              <a:buFont typeface="Arial"/>
              <a:buChar char="•"/>
            </a:pPr>
            <a:r>
              <a:rPr lang="en-US" sz="3200" dirty="0" smtClean="0"/>
              <a:t>Images and Color</a:t>
            </a:r>
          </a:p>
          <a:p>
            <a:pPr marL="285750" indent="-285750">
              <a:buFont typeface="Arial"/>
              <a:buChar char="•"/>
            </a:pPr>
            <a:r>
              <a:rPr lang="en-US" sz="3200" dirty="0" smtClean="0"/>
              <a:t>The Web</a:t>
            </a:r>
          </a:p>
          <a:p>
            <a:pPr marL="285750" indent="-285750">
              <a:buFont typeface="Arial"/>
              <a:buChar char="•"/>
            </a:pPr>
            <a:r>
              <a:rPr lang="en-US" sz="3200" dirty="0" smtClean="0"/>
              <a:t>Customer Service</a:t>
            </a:r>
            <a:endParaRPr lang="en-US" sz="3200" dirty="0"/>
          </a:p>
        </p:txBody>
      </p:sp>
      <p:sp>
        <p:nvSpPr>
          <p:cNvPr id="4" name="TextBox 3"/>
          <p:cNvSpPr txBox="1"/>
          <p:nvPr/>
        </p:nvSpPr>
        <p:spPr>
          <a:xfrm>
            <a:off x="1306946" y="1491808"/>
            <a:ext cx="3735894" cy="646331"/>
          </a:xfrm>
          <a:prstGeom prst="rect">
            <a:avLst/>
          </a:prstGeom>
          <a:noFill/>
        </p:spPr>
        <p:txBody>
          <a:bodyPr wrap="square" rtlCol="0">
            <a:spAutoFit/>
          </a:bodyPr>
          <a:lstStyle/>
          <a:p>
            <a:r>
              <a:rPr lang="en-US" sz="3600" dirty="0" smtClean="0"/>
              <a:t>Working with:</a:t>
            </a:r>
            <a:endParaRPr lang="en-US" sz="3600" dirty="0"/>
          </a:p>
        </p:txBody>
      </p:sp>
      <p:sp>
        <p:nvSpPr>
          <p:cNvPr id="5" name="TextBox 4"/>
          <p:cNvSpPr txBox="1"/>
          <p:nvPr/>
        </p:nvSpPr>
        <p:spPr>
          <a:xfrm>
            <a:off x="1306946" y="4770338"/>
            <a:ext cx="3735894" cy="1200329"/>
          </a:xfrm>
          <a:prstGeom prst="rect">
            <a:avLst/>
          </a:prstGeom>
          <a:noFill/>
        </p:spPr>
        <p:txBody>
          <a:bodyPr wrap="square" rtlCol="0">
            <a:spAutoFit/>
          </a:bodyPr>
          <a:lstStyle/>
          <a:p>
            <a:r>
              <a:rPr lang="en-US" sz="3600" dirty="0" smtClean="0"/>
              <a:t>Setting Up Shop</a:t>
            </a:r>
          </a:p>
          <a:p>
            <a:r>
              <a:rPr lang="en-US" sz="3600" dirty="0" smtClean="0"/>
              <a:t>Q &amp; A</a:t>
            </a:r>
            <a:endParaRPr lang="en-US" sz="3600" dirty="0"/>
          </a:p>
        </p:txBody>
      </p:sp>
    </p:spTree>
    <p:extLst>
      <p:ext uri="{BB962C8B-B14F-4D97-AF65-F5344CB8AC3E}">
        <p14:creationId xmlns:p14="http://schemas.microsoft.com/office/powerpoint/2010/main" val="219304396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2669" y="505578"/>
            <a:ext cx="4887919" cy="646331"/>
          </a:xfrm>
          <a:prstGeom prst="rect">
            <a:avLst/>
          </a:prstGeom>
          <a:noFill/>
        </p:spPr>
        <p:txBody>
          <a:bodyPr wrap="square" rtlCol="0">
            <a:spAutoFit/>
          </a:bodyPr>
          <a:lstStyle/>
          <a:p>
            <a:pPr algn="ctr"/>
            <a:r>
              <a:rPr lang="en-US" sz="3600" dirty="0" smtClean="0"/>
              <a:t>Font Styles</a:t>
            </a:r>
            <a:endParaRPr lang="en-US" sz="3600" dirty="0"/>
          </a:p>
        </p:txBody>
      </p:sp>
      <p:sp>
        <p:nvSpPr>
          <p:cNvPr id="17" name="TextBox 16"/>
          <p:cNvSpPr txBox="1"/>
          <p:nvPr/>
        </p:nvSpPr>
        <p:spPr>
          <a:xfrm>
            <a:off x="616322" y="1819626"/>
            <a:ext cx="1553540" cy="4401205"/>
          </a:xfrm>
          <a:prstGeom prst="rect">
            <a:avLst/>
          </a:prstGeom>
          <a:noFill/>
        </p:spPr>
        <p:txBody>
          <a:bodyPr wrap="square" rtlCol="0">
            <a:spAutoFit/>
          </a:bodyPr>
          <a:lstStyle/>
          <a:p>
            <a:r>
              <a:rPr lang="en-US" sz="1000" dirty="0"/>
              <a:t>With eager eyes and strained attention, </a:t>
            </a:r>
            <a:r>
              <a:rPr lang="en-US" sz="1000" dirty="0" err="1"/>
              <a:t>Mr</a:t>
            </a:r>
            <a:r>
              <a:rPr lang="en-US" sz="1000" dirty="0"/>
              <a:t> </a:t>
            </a:r>
            <a:r>
              <a:rPr lang="en-US" sz="1000" dirty="0" err="1"/>
              <a:t>Haredale</a:t>
            </a:r>
            <a:r>
              <a:rPr lang="en-US" sz="1000" dirty="0"/>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p:txBody>
      </p:sp>
      <p:sp>
        <p:nvSpPr>
          <p:cNvPr id="18" name="TextBox 17"/>
          <p:cNvSpPr txBox="1"/>
          <p:nvPr/>
        </p:nvSpPr>
        <p:spPr>
          <a:xfrm>
            <a:off x="2744906" y="1819626"/>
            <a:ext cx="1553540" cy="4555093"/>
          </a:xfrm>
          <a:prstGeom prst="rect">
            <a:avLst/>
          </a:prstGeom>
          <a:noFill/>
        </p:spPr>
        <p:txBody>
          <a:bodyPr wrap="square" rtlCol="0">
            <a:spAutoFit/>
          </a:bodyPr>
          <a:lstStyle/>
          <a:p>
            <a:r>
              <a:rPr lang="en-US" sz="1000" b="1" dirty="0"/>
              <a:t>With eager eyes and strained attention, </a:t>
            </a:r>
            <a:r>
              <a:rPr lang="en-US" sz="1000" b="1" dirty="0" err="1"/>
              <a:t>Mr</a:t>
            </a:r>
            <a:r>
              <a:rPr lang="en-US" sz="1000" b="1" dirty="0"/>
              <a:t> </a:t>
            </a:r>
            <a:r>
              <a:rPr lang="en-US" sz="1000" b="1" dirty="0" err="1"/>
              <a:t>Haredale</a:t>
            </a:r>
            <a:r>
              <a:rPr lang="en-US" sz="1000" b="1" dirty="0"/>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p:txBody>
      </p:sp>
      <p:sp>
        <p:nvSpPr>
          <p:cNvPr id="19" name="TextBox 18"/>
          <p:cNvSpPr txBox="1"/>
          <p:nvPr/>
        </p:nvSpPr>
        <p:spPr>
          <a:xfrm>
            <a:off x="4873490" y="1819626"/>
            <a:ext cx="1553540" cy="4401205"/>
          </a:xfrm>
          <a:prstGeom prst="rect">
            <a:avLst/>
          </a:prstGeom>
          <a:noFill/>
        </p:spPr>
        <p:txBody>
          <a:bodyPr wrap="square" rtlCol="0">
            <a:spAutoFit/>
          </a:bodyPr>
          <a:lstStyle/>
          <a:p>
            <a:r>
              <a:rPr lang="en-US" sz="1000" i="1" dirty="0"/>
              <a:t>With eager eyes and strained attention, </a:t>
            </a:r>
            <a:r>
              <a:rPr lang="en-US" sz="1000" i="1" dirty="0" err="1"/>
              <a:t>Mr</a:t>
            </a:r>
            <a:r>
              <a:rPr lang="en-US" sz="1000" i="1" dirty="0"/>
              <a:t> </a:t>
            </a:r>
            <a:r>
              <a:rPr lang="en-US" sz="1000" i="1" dirty="0" err="1"/>
              <a:t>Haredale</a:t>
            </a:r>
            <a:r>
              <a:rPr lang="en-US" sz="1000" i="1" dirty="0"/>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p:txBody>
      </p:sp>
      <p:sp>
        <p:nvSpPr>
          <p:cNvPr id="20" name="TextBox 19"/>
          <p:cNvSpPr txBox="1"/>
          <p:nvPr/>
        </p:nvSpPr>
        <p:spPr>
          <a:xfrm>
            <a:off x="7002074" y="1819626"/>
            <a:ext cx="1553540" cy="4401205"/>
          </a:xfrm>
          <a:prstGeom prst="rect">
            <a:avLst/>
          </a:prstGeom>
          <a:noFill/>
        </p:spPr>
        <p:txBody>
          <a:bodyPr wrap="square" rtlCol="0">
            <a:spAutoFit/>
          </a:bodyPr>
          <a:lstStyle/>
          <a:p>
            <a:r>
              <a:rPr lang="en-US" sz="1000" u="sng" dirty="0"/>
              <a:t>With eager eyes and strained attention, </a:t>
            </a:r>
            <a:r>
              <a:rPr lang="en-US" sz="1000" u="sng" dirty="0" err="1"/>
              <a:t>Mr</a:t>
            </a:r>
            <a:r>
              <a:rPr lang="en-US" sz="1000" u="sng" dirty="0"/>
              <a:t> </a:t>
            </a:r>
            <a:r>
              <a:rPr lang="en-US" sz="1000" u="sng" dirty="0" err="1"/>
              <a:t>Haredale</a:t>
            </a:r>
            <a:r>
              <a:rPr lang="en-US" sz="1000" u="sng" dirty="0"/>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p:txBody>
      </p:sp>
      <p:sp>
        <p:nvSpPr>
          <p:cNvPr id="21" name="TextBox 20"/>
          <p:cNvSpPr txBox="1"/>
          <p:nvPr/>
        </p:nvSpPr>
        <p:spPr>
          <a:xfrm>
            <a:off x="727288" y="1371600"/>
            <a:ext cx="1097342" cy="369332"/>
          </a:xfrm>
          <a:prstGeom prst="rect">
            <a:avLst/>
          </a:prstGeom>
          <a:noFill/>
        </p:spPr>
        <p:txBody>
          <a:bodyPr wrap="square" rtlCol="0">
            <a:spAutoFit/>
          </a:bodyPr>
          <a:lstStyle/>
          <a:p>
            <a:pPr algn="ctr"/>
            <a:r>
              <a:rPr lang="en-US" dirty="0" smtClean="0"/>
              <a:t>Plain</a:t>
            </a:r>
            <a:endParaRPr lang="en-US" dirty="0"/>
          </a:p>
        </p:txBody>
      </p:sp>
      <p:sp>
        <p:nvSpPr>
          <p:cNvPr id="22" name="TextBox 21"/>
          <p:cNvSpPr txBox="1"/>
          <p:nvPr/>
        </p:nvSpPr>
        <p:spPr>
          <a:xfrm>
            <a:off x="2878244" y="1371600"/>
            <a:ext cx="1097342" cy="369332"/>
          </a:xfrm>
          <a:prstGeom prst="rect">
            <a:avLst/>
          </a:prstGeom>
          <a:noFill/>
        </p:spPr>
        <p:txBody>
          <a:bodyPr wrap="square" rtlCol="0">
            <a:spAutoFit/>
          </a:bodyPr>
          <a:lstStyle/>
          <a:p>
            <a:pPr algn="ctr"/>
            <a:r>
              <a:rPr lang="en-US" dirty="0" smtClean="0"/>
              <a:t>Bold</a:t>
            </a:r>
            <a:endParaRPr lang="en-US" dirty="0"/>
          </a:p>
        </p:txBody>
      </p:sp>
      <p:sp>
        <p:nvSpPr>
          <p:cNvPr id="23" name="TextBox 22"/>
          <p:cNvSpPr txBox="1"/>
          <p:nvPr/>
        </p:nvSpPr>
        <p:spPr>
          <a:xfrm>
            <a:off x="5029200" y="1371600"/>
            <a:ext cx="1097342" cy="369332"/>
          </a:xfrm>
          <a:prstGeom prst="rect">
            <a:avLst/>
          </a:prstGeom>
          <a:noFill/>
        </p:spPr>
        <p:txBody>
          <a:bodyPr wrap="square" rtlCol="0">
            <a:spAutoFit/>
          </a:bodyPr>
          <a:lstStyle/>
          <a:p>
            <a:pPr algn="ctr"/>
            <a:r>
              <a:rPr lang="en-US" dirty="0" smtClean="0"/>
              <a:t>Italic</a:t>
            </a:r>
            <a:endParaRPr lang="en-US" dirty="0"/>
          </a:p>
        </p:txBody>
      </p:sp>
      <p:sp>
        <p:nvSpPr>
          <p:cNvPr id="24" name="TextBox 23"/>
          <p:cNvSpPr txBox="1"/>
          <p:nvPr/>
        </p:nvSpPr>
        <p:spPr>
          <a:xfrm>
            <a:off x="6825125" y="1371600"/>
            <a:ext cx="1629306" cy="369332"/>
          </a:xfrm>
          <a:prstGeom prst="rect">
            <a:avLst/>
          </a:prstGeom>
          <a:noFill/>
        </p:spPr>
        <p:txBody>
          <a:bodyPr wrap="square" rtlCol="0">
            <a:spAutoFit/>
          </a:bodyPr>
          <a:lstStyle/>
          <a:p>
            <a:pPr algn="ctr"/>
            <a:r>
              <a:rPr lang="en-US" dirty="0" smtClean="0"/>
              <a:t>Underline</a:t>
            </a:r>
            <a:endParaRPr lang="en-US" dirty="0"/>
          </a:p>
        </p:txBody>
      </p:sp>
    </p:spTree>
    <p:extLst>
      <p:ext uri="{BB962C8B-B14F-4D97-AF65-F5344CB8AC3E}">
        <p14:creationId xmlns:p14="http://schemas.microsoft.com/office/powerpoint/2010/main" val="19430846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3600" y="990600"/>
            <a:ext cx="5948696" cy="646331"/>
          </a:xfrm>
          <a:prstGeom prst="rect">
            <a:avLst/>
          </a:prstGeom>
          <a:noFill/>
        </p:spPr>
        <p:txBody>
          <a:bodyPr wrap="square" rtlCol="0">
            <a:spAutoFit/>
          </a:bodyPr>
          <a:lstStyle/>
          <a:p>
            <a:r>
              <a:rPr lang="en-US" sz="3600" dirty="0" smtClean="0">
                <a:latin typeface="Herculanum"/>
                <a:cs typeface="Herculanum"/>
              </a:rPr>
              <a:t>Using lots of fonts…</a:t>
            </a:r>
            <a:endParaRPr lang="en-US" sz="3600" dirty="0">
              <a:latin typeface="Herculanum"/>
              <a:cs typeface="Herculanum"/>
            </a:endParaRPr>
          </a:p>
        </p:txBody>
      </p:sp>
      <p:sp>
        <p:nvSpPr>
          <p:cNvPr id="11" name="TextBox 10"/>
          <p:cNvSpPr txBox="1"/>
          <p:nvPr/>
        </p:nvSpPr>
        <p:spPr>
          <a:xfrm>
            <a:off x="472152" y="5325308"/>
            <a:ext cx="8880322" cy="1015663"/>
          </a:xfrm>
          <a:prstGeom prst="rect">
            <a:avLst/>
          </a:prstGeom>
          <a:noFill/>
        </p:spPr>
        <p:txBody>
          <a:bodyPr wrap="square" rtlCol="0">
            <a:spAutoFit/>
          </a:bodyPr>
          <a:lstStyle/>
          <a:p>
            <a:r>
              <a:rPr lang="en-US" sz="6000" dirty="0" smtClean="0">
                <a:latin typeface="Courier"/>
                <a:cs typeface="Courier"/>
              </a:rPr>
              <a:t>what we’re doing.</a:t>
            </a:r>
            <a:endParaRPr lang="en-US" sz="6000" dirty="0">
              <a:latin typeface="Courier"/>
              <a:cs typeface="Courier"/>
            </a:endParaRPr>
          </a:p>
        </p:txBody>
      </p:sp>
      <p:sp>
        <p:nvSpPr>
          <p:cNvPr id="12" name="TextBox 11"/>
          <p:cNvSpPr txBox="1"/>
          <p:nvPr/>
        </p:nvSpPr>
        <p:spPr>
          <a:xfrm>
            <a:off x="863600" y="3744794"/>
            <a:ext cx="7566570" cy="769441"/>
          </a:xfrm>
          <a:prstGeom prst="rect">
            <a:avLst/>
          </a:prstGeom>
          <a:noFill/>
        </p:spPr>
        <p:txBody>
          <a:bodyPr wrap="none" rtlCol="0">
            <a:spAutoFit/>
          </a:bodyPr>
          <a:lstStyle/>
          <a:p>
            <a:r>
              <a:rPr lang="en-US" sz="4400" dirty="0" smtClean="0">
                <a:latin typeface="Braggadocio"/>
                <a:cs typeface="Braggadocio"/>
              </a:rPr>
              <a:t>makes it look as if…</a:t>
            </a:r>
            <a:endParaRPr lang="en-US" sz="4400" dirty="0">
              <a:latin typeface="Braggadocio"/>
              <a:cs typeface="Braggadocio"/>
            </a:endParaRPr>
          </a:p>
        </p:txBody>
      </p:sp>
      <p:sp>
        <p:nvSpPr>
          <p:cNvPr id="14" name="TextBox 13"/>
          <p:cNvSpPr txBox="1"/>
          <p:nvPr/>
        </p:nvSpPr>
        <p:spPr>
          <a:xfrm>
            <a:off x="1790845" y="2153524"/>
            <a:ext cx="7353300" cy="1015663"/>
          </a:xfrm>
          <a:prstGeom prst="rect">
            <a:avLst/>
          </a:prstGeom>
          <a:noFill/>
        </p:spPr>
        <p:txBody>
          <a:bodyPr wrap="square" rtlCol="0">
            <a:spAutoFit/>
          </a:bodyPr>
          <a:lstStyle/>
          <a:p>
            <a:r>
              <a:rPr lang="en-US" sz="6000" dirty="0" smtClean="0">
                <a:latin typeface="American Typewriter"/>
                <a:cs typeface="American Typewriter"/>
              </a:rPr>
              <a:t>and lots of sizes…</a:t>
            </a:r>
            <a:endParaRPr lang="en-US" sz="6000" dirty="0">
              <a:latin typeface="American Typewriter"/>
              <a:cs typeface="American Typewriter"/>
            </a:endParaRPr>
          </a:p>
        </p:txBody>
      </p:sp>
      <p:sp>
        <p:nvSpPr>
          <p:cNvPr id="6" name="TextBox 5"/>
          <p:cNvSpPr txBox="1"/>
          <p:nvPr/>
        </p:nvSpPr>
        <p:spPr>
          <a:xfrm>
            <a:off x="4521200" y="4620855"/>
            <a:ext cx="3561185" cy="861774"/>
          </a:xfrm>
          <a:prstGeom prst="rect">
            <a:avLst/>
          </a:prstGeom>
          <a:noFill/>
        </p:spPr>
        <p:txBody>
          <a:bodyPr wrap="square" rtlCol="0">
            <a:spAutoFit/>
          </a:bodyPr>
          <a:lstStyle/>
          <a:p>
            <a:r>
              <a:rPr lang="en-US" sz="3200" dirty="0" smtClean="0">
                <a:latin typeface="Calibri"/>
                <a:cs typeface="Calibri"/>
              </a:rPr>
              <a:t>we </a:t>
            </a:r>
            <a:r>
              <a:rPr lang="en-US" sz="3200" dirty="0">
                <a:latin typeface="Calibri"/>
                <a:cs typeface="Calibri"/>
              </a:rPr>
              <a:t>don’t know…</a:t>
            </a:r>
          </a:p>
          <a:p>
            <a:endParaRPr lang="en-US" dirty="0"/>
          </a:p>
        </p:txBody>
      </p:sp>
    </p:spTree>
    <p:extLst>
      <p:ext uri="{BB962C8B-B14F-4D97-AF65-F5344CB8AC3E}">
        <p14:creationId xmlns:p14="http://schemas.microsoft.com/office/powerpoint/2010/main" val="6099380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1412819" y="2169636"/>
            <a:ext cx="7172381" cy="800219"/>
          </a:xfrm>
          <a:prstGeom prst="rect">
            <a:avLst/>
          </a:prstGeom>
          <a:noFill/>
        </p:spPr>
        <p:txBody>
          <a:bodyPr wrap="none" rtlCol="0">
            <a:spAutoFit/>
          </a:bodyPr>
          <a:lstStyle/>
          <a:p>
            <a:pPr algn="r"/>
            <a:r>
              <a:rPr lang="en-US" sz="2800" dirty="0" smtClean="0"/>
              <a:t>Making Accordion Books: Folding and Unfolding</a:t>
            </a:r>
          </a:p>
          <a:p>
            <a:pPr algn="r"/>
            <a:r>
              <a:rPr lang="en-US" dirty="0" smtClean="0"/>
              <a:t>a bookmaking workshop</a:t>
            </a:r>
            <a:endParaRPr lang="en-US" dirty="0"/>
          </a:p>
        </p:txBody>
      </p:sp>
      <p:sp>
        <p:nvSpPr>
          <p:cNvPr id="13" name="TextBox 12"/>
          <p:cNvSpPr txBox="1"/>
          <p:nvPr/>
        </p:nvSpPr>
        <p:spPr>
          <a:xfrm>
            <a:off x="3721100" y="3053834"/>
            <a:ext cx="4864100" cy="2585323"/>
          </a:xfrm>
          <a:prstGeom prst="rect">
            <a:avLst/>
          </a:prstGeom>
          <a:noFill/>
        </p:spPr>
        <p:txBody>
          <a:bodyPr wrap="square" rtlCol="0">
            <a:spAutoFit/>
          </a:bodyPr>
          <a:lstStyle/>
          <a:p>
            <a:pPr algn="r"/>
            <a:r>
              <a:rPr lang="en-US" dirty="0" smtClean="0"/>
              <a:t>Wednesday, December 12, 2012</a:t>
            </a:r>
          </a:p>
          <a:p>
            <a:pPr algn="r"/>
            <a:r>
              <a:rPr lang="en-US" dirty="0" smtClean="0"/>
              <a:t>7pm – 9pm</a:t>
            </a:r>
          </a:p>
          <a:p>
            <a:pPr algn="r"/>
            <a:endParaRPr lang="en-US" dirty="0"/>
          </a:p>
          <a:p>
            <a:pPr algn="r"/>
            <a:r>
              <a:rPr lang="en-US" dirty="0" smtClean="0"/>
              <a:t>MyTown Public Library</a:t>
            </a:r>
          </a:p>
          <a:p>
            <a:pPr algn="r"/>
            <a:r>
              <a:rPr lang="en-US" dirty="0" smtClean="0"/>
              <a:t>1111 Main Street</a:t>
            </a:r>
          </a:p>
          <a:p>
            <a:pPr algn="r"/>
            <a:r>
              <a:rPr lang="en-US" dirty="0" smtClean="0"/>
              <a:t>MyTown, CA 90101</a:t>
            </a:r>
          </a:p>
          <a:p>
            <a:pPr algn="r"/>
            <a:endParaRPr lang="en-US" dirty="0"/>
          </a:p>
          <a:p>
            <a:pPr algn="r"/>
            <a:endParaRPr lang="en-US" dirty="0" smtClean="0"/>
          </a:p>
          <a:p>
            <a:pPr algn="r"/>
            <a:endParaRPr lang="en-US" dirty="0"/>
          </a:p>
        </p:txBody>
      </p:sp>
      <p:sp>
        <p:nvSpPr>
          <p:cNvPr id="2" name="TextBox 1"/>
          <p:cNvSpPr txBox="1"/>
          <p:nvPr/>
        </p:nvSpPr>
        <p:spPr>
          <a:xfrm>
            <a:off x="6746090" y="5029200"/>
            <a:ext cx="1827844" cy="276999"/>
          </a:xfrm>
          <a:prstGeom prst="rect">
            <a:avLst/>
          </a:prstGeom>
          <a:noFill/>
        </p:spPr>
        <p:txBody>
          <a:bodyPr wrap="none" rtlCol="0">
            <a:spAutoFit/>
          </a:bodyPr>
          <a:lstStyle/>
          <a:p>
            <a:pPr algn="r"/>
            <a:r>
              <a:rPr lang="en-US" sz="1200" dirty="0"/>
              <a:t>http:/</a:t>
            </a:r>
            <a:r>
              <a:rPr lang="en-US" sz="1200" dirty="0" smtClean="0"/>
              <a:t>/mytownlibrary.org</a:t>
            </a:r>
            <a:endParaRPr lang="en-US" sz="1200" dirty="0"/>
          </a:p>
        </p:txBody>
      </p:sp>
      <p:sp>
        <p:nvSpPr>
          <p:cNvPr id="3" name="Rectangle 2"/>
          <p:cNvSpPr/>
          <p:nvPr/>
        </p:nvSpPr>
        <p:spPr>
          <a:xfrm>
            <a:off x="294403" y="5306199"/>
            <a:ext cx="5925854" cy="1200329"/>
          </a:xfrm>
          <a:prstGeom prst="rect">
            <a:avLst/>
          </a:prstGeom>
        </p:spPr>
        <p:txBody>
          <a:bodyPr wrap="square">
            <a:spAutoFit/>
          </a:bodyPr>
          <a:lstStyle/>
          <a:p>
            <a:r>
              <a:rPr lang="en-US" dirty="0" smtClean="0"/>
              <a:t>This program is free.</a:t>
            </a:r>
          </a:p>
          <a:p>
            <a:r>
              <a:rPr lang="en-US" dirty="0" smtClean="0"/>
              <a:t>For ages 18 and up.</a:t>
            </a:r>
          </a:p>
          <a:p>
            <a:r>
              <a:rPr lang="en-US" dirty="0" smtClean="0"/>
              <a:t>To pre-registration and for more information,</a:t>
            </a:r>
          </a:p>
          <a:p>
            <a:r>
              <a:rPr lang="en-US" dirty="0" smtClean="0"/>
              <a:t>please call Stanley at 555-1212.</a:t>
            </a:r>
            <a:endParaRPr lang="en-US" dirty="0"/>
          </a:p>
        </p:txBody>
      </p:sp>
      <p:pic>
        <p:nvPicPr>
          <p:cNvPr id="6" name="Picture 5" descr="IMG_132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6180" y="410684"/>
            <a:ext cx="2336800" cy="1752600"/>
          </a:xfrm>
          <a:prstGeom prst="rect">
            <a:avLst/>
          </a:prstGeom>
        </p:spPr>
      </p:pic>
      <p:pic>
        <p:nvPicPr>
          <p:cNvPr id="15" name="Picture 14" descr="IMG_143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83812" y="410684"/>
            <a:ext cx="2341034" cy="1755776"/>
          </a:xfrm>
          <a:prstGeom prst="rect">
            <a:avLst/>
          </a:prstGeom>
        </p:spPr>
      </p:pic>
      <p:pic>
        <p:nvPicPr>
          <p:cNvPr id="16" name="Picture 15" descr="IMG_1427.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35946" y="410684"/>
            <a:ext cx="2341034" cy="1755776"/>
          </a:xfrm>
          <a:prstGeom prst="rect">
            <a:avLst/>
          </a:prstGeom>
        </p:spPr>
      </p:pic>
      <p:sp>
        <p:nvSpPr>
          <p:cNvPr id="25" name="TextBox 24"/>
          <p:cNvSpPr txBox="1"/>
          <p:nvPr/>
        </p:nvSpPr>
        <p:spPr>
          <a:xfrm>
            <a:off x="5481294" y="5947152"/>
            <a:ext cx="3467100" cy="369332"/>
          </a:xfrm>
          <a:prstGeom prst="rect">
            <a:avLst/>
          </a:prstGeom>
          <a:noFill/>
          <a:scene3d>
            <a:camera prst="isometricOffAxis2Left"/>
            <a:lightRig rig="threePt" dir="t"/>
          </a:scene3d>
        </p:spPr>
        <p:txBody>
          <a:bodyPr wrap="square" rtlCol="0">
            <a:spAutoFit/>
            <a:scene3d>
              <a:camera prst="isometricOffAxis1Left"/>
              <a:lightRig rig="threePt" dir="t"/>
            </a:scene3d>
          </a:bodyPr>
          <a:lstStyle/>
          <a:p>
            <a:pPr algn="ctr"/>
            <a:r>
              <a:rPr lang="en-US" dirty="0" smtClean="0"/>
              <a:t>Discovering New Worlds</a:t>
            </a:r>
            <a:endParaRPr lang="en-US" dirty="0"/>
          </a:p>
        </p:txBody>
      </p:sp>
      <p:sp>
        <p:nvSpPr>
          <p:cNvPr id="26" name="Rectangle 25"/>
          <p:cNvSpPr/>
          <p:nvPr/>
        </p:nvSpPr>
        <p:spPr>
          <a:xfrm>
            <a:off x="5044388" y="5423932"/>
            <a:ext cx="4620312" cy="523220"/>
          </a:xfrm>
          <a:prstGeom prst="rect">
            <a:avLst/>
          </a:prstGeom>
          <a:noFill/>
          <a:scene3d>
            <a:camera prst="isometricOffAxis2Left"/>
            <a:lightRig rig="threePt" dir="t"/>
          </a:scene3d>
        </p:spPr>
        <p:txBody>
          <a:bodyPr wrap="square" lIns="91440" tIns="45720" rIns="91440" bIns="45720">
            <a:spAutoFit/>
            <a:scene3d>
              <a:camera prst="isometricOffAxis1Left"/>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solidFill>
                  <a:srgbClr val="17375E"/>
                </a:solidFill>
                <a:effectLst>
                  <a:reflection blurRad="12700" stA="50000" endPos="50000" dist="5000" dir="5400000" sy="-100000" rotWithShape="0"/>
                </a:effectLst>
              </a:rPr>
              <a:t>MyTown Library</a:t>
            </a:r>
            <a:endParaRPr lang="en-US" sz="2800" b="1" cap="all" dirty="0">
              <a:ln w="0"/>
              <a:solidFill>
                <a:srgbClr val="17375E"/>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41897665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5 at 4.26.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1090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8-08 at 12.13.3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19"/>
            <a:ext cx="9245600" cy="6887619"/>
          </a:xfrm>
          <a:prstGeom prst="rect">
            <a:avLst/>
          </a:prstGeom>
        </p:spPr>
      </p:pic>
    </p:spTree>
    <p:extLst>
      <p:ext uri="{BB962C8B-B14F-4D97-AF65-F5344CB8AC3E}">
        <p14:creationId xmlns:p14="http://schemas.microsoft.com/office/powerpoint/2010/main" val="155134487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5958" y="1230089"/>
            <a:ext cx="3024145" cy="830997"/>
          </a:xfrm>
          <a:prstGeom prst="rect">
            <a:avLst/>
          </a:prstGeom>
        </p:spPr>
        <p:txBody>
          <a:bodyPr wrap="square">
            <a:spAutoFit/>
          </a:bodyPr>
          <a:lstStyle/>
          <a:p>
            <a:pPr algn="ctr"/>
            <a:r>
              <a:rPr lang="en-US" sz="4800" dirty="0" smtClean="0"/>
              <a:t>Legibility</a:t>
            </a:r>
            <a:endParaRPr lang="en-US" sz="4800" dirty="0"/>
          </a:p>
        </p:txBody>
      </p:sp>
      <p:sp>
        <p:nvSpPr>
          <p:cNvPr id="5" name="Rectangle 4"/>
          <p:cNvSpPr/>
          <p:nvPr/>
        </p:nvSpPr>
        <p:spPr>
          <a:xfrm>
            <a:off x="775958" y="2210653"/>
            <a:ext cx="3024145" cy="2234800"/>
          </a:xfrm>
          <a:prstGeom prst="rect">
            <a:avLst/>
          </a:prstGeom>
        </p:spPr>
        <p:txBody>
          <a:bodyPr wrap="square">
            <a:spAutoFit/>
          </a:bodyPr>
          <a:lstStyle/>
          <a:p>
            <a:pPr algn="just">
              <a:lnSpc>
                <a:spcPts val="1040"/>
              </a:lnSpc>
            </a:pPr>
            <a:r>
              <a:rPr lang="en-US" sz="1200" dirty="0">
                <a:latin typeface="Cambria"/>
                <a:cs typeface="Cambria"/>
              </a:rPr>
              <a:t>With eager eyes and strained attention, Mr Haredale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a:t>
            </a:r>
          </a:p>
        </p:txBody>
      </p:sp>
      <p:sp>
        <p:nvSpPr>
          <p:cNvPr id="6" name="Rectangle 5"/>
          <p:cNvSpPr/>
          <p:nvPr/>
        </p:nvSpPr>
        <p:spPr>
          <a:xfrm>
            <a:off x="5107348" y="2210653"/>
            <a:ext cx="2822868" cy="3416319"/>
          </a:xfrm>
          <a:prstGeom prst="rect">
            <a:avLst/>
          </a:prstGeom>
        </p:spPr>
        <p:txBody>
          <a:bodyPr wrap="square">
            <a:spAutoFit/>
          </a:bodyPr>
          <a:lstStyle/>
          <a:p>
            <a:pPr algn="just"/>
            <a:r>
              <a:rPr lang="en-US" sz="1200" dirty="0">
                <a:solidFill>
                  <a:schemeClr val="tx1">
                    <a:lumMod val="85000"/>
                    <a:lumOff val="15000"/>
                  </a:schemeClr>
                </a:solidFill>
                <a:latin typeface="Cambria"/>
                <a:cs typeface="Cambria"/>
              </a:rPr>
              <a:t>With eager eyes and strained attention, Mr Haredale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a:t>
            </a:r>
            <a:r>
              <a:rPr lang="en-US" sz="1200" dirty="0" smtClean="0">
                <a:solidFill>
                  <a:schemeClr val="tx1">
                    <a:lumMod val="85000"/>
                    <a:lumOff val="15000"/>
                  </a:schemeClr>
                </a:solidFill>
                <a:latin typeface="Cambria"/>
                <a:cs typeface="Cambria"/>
              </a:rPr>
              <a:t>regrets.</a:t>
            </a:r>
            <a:endParaRPr lang="en-US" sz="1200" dirty="0">
              <a:solidFill>
                <a:schemeClr val="tx1">
                  <a:lumMod val="85000"/>
                  <a:lumOff val="15000"/>
                </a:schemeClr>
              </a:solidFill>
              <a:latin typeface="Cambria"/>
              <a:cs typeface="Cambria"/>
            </a:endParaRPr>
          </a:p>
        </p:txBody>
      </p:sp>
      <p:sp>
        <p:nvSpPr>
          <p:cNvPr id="8" name="Rectangle 7"/>
          <p:cNvSpPr/>
          <p:nvPr/>
        </p:nvSpPr>
        <p:spPr>
          <a:xfrm>
            <a:off x="4458213" y="1230089"/>
            <a:ext cx="4129620" cy="830997"/>
          </a:xfrm>
          <a:prstGeom prst="rect">
            <a:avLst/>
          </a:prstGeom>
        </p:spPr>
        <p:txBody>
          <a:bodyPr wrap="square">
            <a:spAutoFit/>
          </a:bodyPr>
          <a:lstStyle/>
          <a:p>
            <a:pPr algn="ctr"/>
            <a:r>
              <a:rPr lang="en-US" sz="4800" dirty="0" smtClean="0"/>
              <a:t>Readability</a:t>
            </a:r>
            <a:endParaRPr lang="en-US" sz="4800" dirty="0"/>
          </a:p>
        </p:txBody>
      </p:sp>
    </p:spTree>
    <p:extLst>
      <p:ext uri="{BB962C8B-B14F-4D97-AF65-F5344CB8AC3E}">
        <p14:creationId xmlns:p14="http://schemas.microsoft.com/office/powerpoint/2010/main" val="2193043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2667" y="1838270"/>
            <a:ext cx="3475472" cy="369332"/>
          </a:xfrm>
          <a:prstGeom prst="rect">
            <a:avLst/>
          </a:prstGeom>
          <a:noFill/>
        </p:spPr>
        <p:txBody>
          <a:bodyPr wrap="square" rtlCol="0">
            <a:spAutoFit/>
          </a:bodyPr>
          <a:lstStyle/>
          <a:p>
            <a:endParaRPr lang="en-US" dirty="0"/>
          </a:p>
        </p:txBody>
      </p:sp>
      <p:sp>
        <p:nvSpPr>
          <p:cNvPr id="4" name="Rectangle 3"/>
          <p:cNvSpPr/>
          <p:nvPr/>
        </p:nvSpPr>
        <p:spPr>
          <a:xfrm>
            <a:off x="651651" y="1275243"/>
            <a:ext cx="3876488" cy="3600985"/>
          </a:xfrm>
          <a:prstGeom prst="rect">
            <a:avLst/>
          </a:prstGeom>
        </p:spPr>
        <p:txBody>
          <a:bodyPr wrap="square">
            <a:spAutoFit/>
          </a:bodyPr>
          <a:lstStyle/>
          <a:p>
            <a:r>
              <a:rPr lang="en-US" sz="1200" dirty="0">
                <a:latin typeface="Courier"/>
                <a:cs typeface="Courier"/>
              </a:rPr>
              <a:t>With eager eyes and strained attention, </a:t>
            </a:r>
            <a:r>
              <a:rPr lang="en-US" sz="1200" dirty="0" err="1">
                <a:latin typeface="Courier"/>
                <a:cs typeface="Courier"/>
              </a:rPr>
              <a:t>Mr</a:t>
            </a:r>
            <a:r>
              <a:rPr lang="en-US" sz="1200" dirty="0">
                <a:latin typeface="Courier"/>
                <a:cs typeface="Courier"/>
              </a:rPr>
              <a:t> </a:t>
            </a:r>
            <a:r>
              <a:rPr lang="en-US" sz="1200" dirty="0" err="1">
                <a:latin typeface="Courier"/>
                <a:cs typeface="Courier"/>
              </a:rPr>
              <a:t>Haredale</a:t>
            </a:r>
            <a:r>
              <a:rPr lang="en-US" sz="1200" dirty="0">
                <a:latin typeface="Courier"/>
                <a:cs typeface="Courier"/>
              </a:rPr>
              <a:t> saw him chained, and locked and barred up in his cell. </a:t>
            </a:r>
            <a:r>
              <a:rPr lang="en-US" sz="1200" dirty="0" smtClean="0">
                <a:latin typeface="Courier"/>
                <a:cs typeface="Courier"/>
              </a:rPr>
              <a:t> Nay</a:t>
            </a:r>
            <a:r>
              <a:rPr lang="en-US" sz="1200" dirty="0">
                <a:latin typeface="Courier"/>
                <a:cs typeface="Courier"/>
              </a:rPr>
              <a:t>, when he had left the jail, and stood in the free street, without, he felt the iron plates upon the doors, with his hands, and drew them over the stone wall, to assure himself that it was real; and to exult in its being so strong, and rough, and cold. </a:t>
            </a:r>
            <a:r>
              <a:rPr lang="en-US" sz="1200" dirty="0" smtClean="0">
                <a:latin typeface="Courier"/>
                <a:cs typeface="Courier"/>
              </a:rPr>
              <a:t> It </a:t>
            </a:r>
            <a:r>
              <a:rPr lang="en-US" sz="1200" dirty="0">
                <a:latin typeface="Courier"/>
                <a:cs typeface="Courier"/>
              </a:rPr>
              <a:t>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a:p>
            <a:r>
              <a:rPr lang="en-US" sz="1200" dirty="0">
                <a:latin typeface="Courier"/>
                <a:cs typeface="Courier"/>
              </a:rPr>
              <a:t> </a:t>
            </a:r>
          </a:p>
        </p:txBody>
      </p:sp>
      <p:sp>
        <p:nvSpPr>
          <p:cNvPr id="5" name="Rectangle 4"/>
          <p:cNvSpPr/>
          <p:nvPr/>
        </p:nvSpPr>
        <p:spPr>
          <a:xfrm>
            <a:off x="4797503" y="1275243"/>
            <a:ext cx="3876488" cy="2492990"/>
          </a:xfrm>
          <a:prstGeom prst="rect">
            <a:avLst/>
          </a:prstGeom>
        </p:spPr>
        <p:txBody>
          <a:bodyPr wrap="square">
            <a:spAutoFit/>
          </a:bodyPr>
          <a:lstStyle/>
          <a:p>
            <a:r>
              <a:rPr lang="en-US" sz="1200" dirty="0"/>
              <a:t>With eager eyes and strained attention, </a:t>
            </a:r>
            <a:r>
              <a:rPr lang="en-US" sz="1200" dirty="0" err="1"/>
              <a:t>Mr</a:t>
            </a:r>
            <a:r>
              <a:rPr lang="en-US" sz="1200" dirty="0"/>
              <a:t> </a:t>
            </a:r>
            <a:r>
              <a:rPr lang="en-US" sz="1200" dirty="0" err="1"/>
              <a:t>Haredale</a:t>
            </a:r>
            <a:r>
              <a:rPr lang="en-US" sz="1200" dirty="0"/>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a:p>
            <a:r>
              <a:rPr lang="en-US" sz="1200" dirty="0"/>
              <a:t> </a:t>
            </a:r>
          </a:p>
        </p:txBody>
      </p:sp>
      <p:sp>
        <p:nvSpPr>
          <p:cNvPr id="6" name="TextBox 5"/>
          <p:cNvSpPr txBox="1"/>
          <p:nvPr/>
        </p:nvSpPr>
        <p:spPr>
          <a:xfrm>
            <a:off x="762000" y="704198"/>
            <a:ext cx="3581399" cy="461665"/>
          </a:xfrm>
          <a:prstGeom prst="rect">
            <a:avLst/>
          </a:prstGeom>
          <a:noFill/>
        </p:spPr>
        <p:txBody>
          <a:bodyPr wrap="square" rtlCol="0">
            <a:spAutoFit/>
          </a:bodyPr>
          <a:lstStyle/>
          <a:p>
            <a:pPr algn="ctr"/>
            <a:r>
              <a:rPr lang="en-US" sz="2400" dirty="0" err="1" smtClean="0"/>
              <a:t>Monospaced</a:t>
            </a:r>
            <a:r>
              <a:rPr lang="en-US" sz="2400" dirty="0" smtClean="0"/>
              <a:t> font</a:t>
            </a:r>
            <a:endParaRPr lang="en-US" sz="2400" dirty="0"/>
          </a:p>
        </p:txBody>
      </p:sp>
      <p:sp>
        <p:nvSpPr>
          <p:cNvPr id="9" name="TextBox 8"/>
          <p:cNvSpPr txBox="1"/>
          <p:nvPr/>
        </p:nvSpPr>
        <p:spPr>
          <a:xfrm>
            <a:off x="4876800" y="704198"/>
            <a:ext cx="3505199" cy="461665"/>
          </a:xfrm>
          <a:prstGeom prst="rect">
            <a:avLst/>
          </a:prstGeom>
          <a:noFill/>
        </p:spPr>
        <p:txBody>
          <a:bodyPr wrap="square" rtlCol="0">
            <a:spAutoFit/>
          </a:bodyPr>
          <a:lstStyle/>
          <a:p>
            <a:pPr algn="ctr"/>
            <a:r>
              <a:rPr lang="en-US" sz="2400" dirty="0" smtClean="0"/>
              <a:t>Proportional font</a:t>
            </a:r>
            <a:endParaRPr lang="en-US" sz="2400" dirty="0"/>
          </a:p>
        </p:txBody>
      </p:sp>
      <p:sp>
        <p:nvSpPr>
          <p:cNvPr id="10" name="TextBox 9"/>
          <p:cNvSpPr txBox="1"/>
          <p:nvPr/>
        </p:nvSpPr>
        <p:spPr>
          <a:xfrm>
            <a:off x="787341" y="4944939"/>
            <a:ext cx="3623835" cy="1200329"/>
          </a:xfrm>
          <a:prstGeom prst="rect">
            <a:avLst/>
          </a:prstGeom>
          <a:noFill/>
        </p:spPr>
        <p:txBody>
          <a:bodyPr wrap="square" rtlCol="0">
            <a:spAutoFit/>
          </a:bodyPr>
          <a:lstStyle/>
          <a:p>
            <a:r>
              <a:rPr lang="en-US" dirty="0" smtClean="0">
                <a:latin typeface="Courier"/>
                <a:cs typeface="Courier"/>
              </a:rPr>
              <a:t>Each letter contains the same amount of space in the text. - 12 pt. Courier)</a:t>
            </a:r>
            <a:endParaRPr lang="en-US" dirty="0">
              <a:latin typeface="Courier"/>
              <a:cs typeface="Courier"/>
            </a:endParaRPr>
          </a:p>
        </p:txBody>
      </p:sp>
      <p:sp>
        <p:nvSpPr>
          <p:cNvPr id="11" name="TextBox 10"/>
          <p:cNvSpPr txBox="1"/>
          <p:nvPr/>
        </p:nvSpPr>
        <p:spPr>
          <a:xfrm>
            <a:off x="4933192" y="4944939"/>
            <a:ext cx="3623835" cy="646331"/>
          </a:xfrm>
          <a:prstGeom prst="rect">
            <a:avLst/>
          </a:prstGeom>
          <a:noFill/>
        </p:spPr>
        <p:txBody>
          <a:bodyPr wrap="square" rtlCol="0">
            <a:spAutoFit/>
          </a:bodyPr>
          <a:lstStyle/>
          <a:p>
            <a:r>
              <a:rPr lang="en-US" dirty="0" smtClean="0"/>
              <a:t>Each letter occupies only the space it needs in the text. – 12 pt. Calibri.</a:t>
            </a:r>
            <a:endParaRPr lang="en-US" dirty="0"/>
          </a:p>
        </p:txBody>
      </p:sp>
      <p:sp>
        <p:nvSpPr>
          <p:cNvPr id="12" name="Donut 11"/>
          <p:cNvSpPr/>
          <p:nvPr/>
        </p:nvSpPr>
        <p:spPr>
          <a:xfrm>
            <a:off x="2516316" y="1295145"/>
            <a:ext cx="1827083" cy="1086250"/>
          </a:xfrm>
          <a:prstGeom prst="donut">
            <a:avLst>
              <a:gd name="adj" fmla="val 5003"/>
            </a:avLst>
          </a:prstGeom>
          <a:solidFill>
            <a:schemeClr val="bg2">
              <a:lumMod val="2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39226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5 at 4.29.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331"/>
            <a:ext cx="9144000" cy="6619030"/>
          </a:xfrm>
          <a:prstGeom prst="rect">
            <a:avLst/>
          </a:prstGeom>
        </p:spPr>
      </p:pic>
    </p:spTree>
    <p:extLst>
      <p:ext uri="{BB962C8B-B14F-4D97-AF65-F5344CB8AC3E}">
        <p14:creationId xmlns:p14="http://schemas.microsoft.com/office/powerpoint/2010/main" val="413203239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6139" y="994432"/>
            <a:ext cx="8557861" cy="1200329"/>
          </a:xfrm>
          <a:prstGeom prst="rect">
            <a:avLst/>
          </a:prstGeom>
          <a:noFill/>
        </p:spPr>
        <p:txBody>
          <a:bodyPr wrap="square" rtlCol="0">
            <a:spAutoFit/>
          </a:bodyPr>
          <a:lstStyle/>
          <a:p>
            <a:r>
              <a:rPr lang="en-US" sz="3600" dirty="0"/>
              <a:t>READING ALL CAPS IS MORE </a:t>
            </a:r>
            <a:r>
              <a:rPr lang="en-US" sz="3600" dirty="0" smtClean="0"/>
              <a:t>DIFFICULT</a:t>
            </a:r>
          </a:p>
          <a:p>
            <a:r>
              <a:rPr lang="en-US" sz="3600" dirty="0" smtClean="0"/>
              <a:t>than </a:t>
            </a:r>
            <a:r>
              <a:rPr lang="en-US" sz="3600" dirty="0"/>
              <a:t>Reading in Title Case</a:t>
            </a:r>
            <a:r>
              <a:rPr lang="en-US" sz="3600" dirty="0" smtClean="0"/>
              <a:t>.</a:t>
            </a:r>
            <a:endParaRPr lang="en-US" sz="3600" dirty="0"/>
          </a:p>
        </p:txBody>
      </p:sp>
      <p:sp>
        <p:nvSpPr>
          <p:cNvPr id="5" name="TextBox 4"/>
          <p:cNvSpPr txBox="1"/>
          <p:nvPr/>
        </p:nvSpPr>
        <p:spPr>
          <a:xfrm>
            <a:off x="887966" y="2813246"/>
            <a:ext cx="3632414" cy="2585323"/>
          </a:xfrm>
          <a:prstGeom prst="rect">
            <a:avLst/>
          </a:prstGeom>
          <a:noFill/>
        </p:spPr>
        <p:txBody>
          <a:bodyPr wrap="square" rtlCol="0">
            <a:spAutoFit/>
          </a:bodyPr>
          <a:lstStyle/>
          <a:p>
            <a:r>
              <a:rPr lang="en-US" dirty="0" smtClean="0"/>
              <a:t>“…HE KNEW HE WAS TORTURED </a:t>
            </a:r>
          </a:p>
          <a:p>
            <a:r>
              <a:rPr lang="en-US" dirty="0" smtClean="0"/>
              <a:t>BY ANXIETY FOR THOSE HE HAD </a:t>
            </a:r>
          </a:p>
          <a:p>
            <a:r>
              <a:rPr lang="en-US" dirty="0" smtClean="0"/>
              <a:t>LEFT AT HOME; AND THAT </a:t>
            </a:r>
          </a:p>
          <a:p>
            <a:r>
              <a:rPr lang="en-US" dirty="0" smtClean="0"/>
              <a:t>HOME ITSELF WAS BUT </a:t>
            </a:r>
          </a:p>
          <a:p>
            <a:r>
              <a:rPr lang="en-US" dirty="0" smtClean="0"/>
              <a:t>ANOTHER BEAD IN THE LONG ROSARY OF HIS REGRETS.”</a:t>
            </a:r>
          </a:p>
          <a:p>
            <a:endParaRPr lang="en-US" dirty="0" smtClean="0"/>
          </a:p>
          <a:p>
            <a:r>
              <a:rPr lang="en-US" dirty="0" smtClean="0"/>
              <a:t>-</a:t>
            </a:r>
            <a:r>
              <a:rPr lang="en-US" i="1" dirty="0" smtClean="0"/>
              <a:t>BARNABY RUDGE</a:t>
            </a:r>
            <a:r>
              <a:rPr lang="en-US" dirty="0" smtClean="0"/>
              <a:t>, CHAPTER 61</a:t>
            </a:r>
          </a:p>
          <a:p>
            <a:endParaRPr lang="en-US" dirty="0"/>
          </a:p>
        </p:txBody>
      </p:sp>
      <p:sp>
        <p:nvSpPr>
          <p:cNvPr id="11" name="TextBox 10"/>
          <p:cNvSpPr txBox="1"/>
          <p:nvPr/>
        </p:nvSpPr>
        <p:spPr>
          <a:xfrm>
            <a:off x="4964764" y="2804053"/>
            <a:ext cx="4013827" cy="2308324"/>
          </a:xfrm>
          <a:prstGeom prst="rect">
            <a:avLst/>
          </a:prstGeom>
          <a:noFill/>
        </p:spPr>
        <p:txBody>
          <a:bodyPr wrap="square" rtlCol="0">
            <a:spAutoFit/>
          </a:bodyPr>
          <a:lstStyle/>
          <a:p>
            <a:r>
              <a:rPr lang="en-US" dirty="0"/>
              <a:t>“…he knew he was tortured by </a:t>
            </a:r>
            <a:endParaRPr lang="en-US" dirty="0" smtClean="0"/>
          </a:p>
          <a:p>
            <a:r>
              <a:rPr lang="en-US" dirty="0" smtClean="0"/>
              <a:t>anxiety </a:t>
            </a:r>
            <a:r>
              <a:rPr lang="en-US" dirty="0"/>
              <a:t>for those he had left at </a:t>
            </a:r>
            <a:endParaRPr lang="en-US" dirty="0" smtClean="0"/>
          </a:p>
          <a:p>
            <a:r>
              <a:rPr lang="en-US" dirty="0" smtClean="0"/>
              <a:t>home</a:t>
            </a:r>
            <a:r>
              <a:rPr lang="en-US" dirty="0"/>
              <a:t>; and that home itself was </a:t>
            </a:r>
            <a:endParaRPr lang="en-US" dirty="0" smtClean="0"/>
          </a:p>
          <a:p>
            <a:r>
              <a:rPr lang="en-US" dirty="0" smtClean="0"/>
              <a:t>but </a:t>
            </a:r>
            <a:r>
              <a:rPr lang="en-US" dirty="0"/>
              <a:t>another bead in the long </a:t>
            </a:r>
            <a:endParaRPr lang="en-US" dirty="0" smtClean="0"/>
          </a:p>
          <a:p>
            <a:r>
              <a:rPr lang="en-US" dirty="0" smtClean="0"/>
              <a:t>rosary of </a:t>
            </a:r>
            <a:r>
              <a:rPr lang="en-US" dirty="0"/>
              <a:t>his regrets.”</a:t>
            </a:r>
          </a:p>
          <a:p>
            <a:endParaRPr lang="en-US" dirty="0"/>
          </a:p>
          <a:p>
            <a:r>
              <a:rPr lang="en-US" dirty="0"/>
              <a:t>-</a:t>
            </a:r>
            <a:r>
              <a:rPr lang="en-US" i="1" dirty="0"/>
              <a:t>Barnaby Rudge</a:t>
            </a:r>
            <a:r>
              <a:rPr lang="en-US" dirty="0"/>
              <a:t>, </a:t>
            </a:r>
            <a:r>
              <a:rPr lang="en-US" dirty="0" smtClean="0"/>
              <a:t>Chapter </a:t>
            </a:r>
            <a:r>
              <a:rPr lang="en-US" dirty="0"/>
              <a:t>61</a:t>
            </a:r>
          </a:p>
          <a:p>
            <a:endParaRPr lang="en-US" dirty="0"/>
          </a:p>
        </p:txBody>
      </p:sp>
    </p:spTree>
    <p:extLst>
      <p:ext uri="{BB962C8B-B14F-4D97-AF65-F5344CB8AC3E}">
        <p14:creationId xmlns:p14="http://schemas.microsoft.com/office/powerpoint/2010/main" val="5835147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wey Beats Tru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4432" y="833297"/>
            <a:ext cx="6055564" cy="4771784"/>
          </a:xfrm>
          <a:prstGeom prst="rect">
            <a:avLst/>
          </a:prstGeom>
        </p:spPr>
      </p:pic>
      <p:sp>
        <p:nvSpPr>
          <p:cNvPr id="3" name="TextBox 2"/>
          <p:cNvSpPr txBox="1"/>
          <p:nvPr/>
        </p:nvSpPr>
        <p:spPr>
          <a:xfrm>
            <a:off x="1030185" y="5733975"/>
            <a:ext cx="7282340" cy="646331"/>
          </a:xfrm>
          <a:prstGeom prst="rect">
            <a:avLst/>
          </a:prstGeom>
          <a:noFill/>
        </p:spPr>
        <p:txBody>
          <a:bodyPr wrap="square" rtlCol="0">
            <a:spAutoFit/>
          </a:bodyPr>
          <a:lstStyle/>
          <a:p>
            <a:pPr algn="ctr"/>
            <a:r>
              <a:rPr lang="en-US" sz="3600" dirty="0" smtClean="0"/>
              <a:t>Headlines are an exception.</a:t>
            </a:r>
            <a:endParaRPr lang="en-US" sz="3600" dirty="0"/>
          </a:p>
        </p:txBody>
      </p:sp>
    </p:spTree>
    <p:extLst>
      <p:ext uri="{BB962C8B-B14F-4D97-AF65-F5344CB8AC3E}">
        <p14:creationId xmlns:p14="http://schemas.microsoft.com/office/powerpoint/2010/main" val="15513448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pples14.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50507" y="1171253"/>
            <a:ext cx="4374430" cy="4672687"/>
          </a:xfrm>
          <a:prstGeom prst="rect">
            <a:avLst/>
          </a:prstGeom>
        </p:spPr>
      </p:pic>
      <p:sp>
        <p:nvSpPr>
          <p:cNvPr id="5" name="Title 1"/>
          <p:cNvSpPr>
            <a:spLocks noGrp="1"/>
          </p:cNvSpPr>
          <p:nvPr>
            <p:ph type="title"/>
          </p:nvPr>
        </p:nvSpPr>
        <p:spPr>
          <a:xfrm>
            <a:off x="457200" y="274638"/>
            <a:ext cx="8229600" cy="1143000"/>
          </a:xfrm>
        </p:spPr>
        <p:txBody>
          <a:bodyPr/>
          <a:lstStyle/>
          <a:p>
            <a:r>
              <a:rPr lang="en-US" dirty="0" smtClean="0"/>
              <a:t>A Minor Disclaimer</a:t>
            </a:r>
            <a:endParaRPr lang="en-US" dirty="0"/>
          </a:p>
        </p:txBody>
      </p:sp>
      <p:sp>
        <p:nvSpPr>
          <p:cNvPr id="6" name="TextBox 5"/>
          <p:cNvSpPr txBox="1"/>
          <p:nvPr/>
        </p:nvSpPr>
        <p:spPr>
          <a:xfrm>
            <a:off x="4314545" y="2850722"/>
            <a:ext cx="4687215" cy="1569660"/>
          </a:xfrm>
          <a:prstGeom prst="rect">
            <a:avLst/>
          </a:prstGeom>
          <a:noFill/>
        </p:spPr>
        <p:txBody>
          <a:bodyPr wrap="square" rtlCol="0">
            <a:spAutoFit/>
          </a:bodyPr>
          <a:lstStyle/>
          <a:p>
            <a:pPr marL="285750" indent="-285750">
              <a:buFont typeface="Arial"/>
              <a:buChar char="•"/>
            </a:pPr>
            <a:r>
              <a:rPr lang="en-US" sz="3200" dirty="0" smtClean="0"/>
              <a:t>Apple-centric</a:t>
            </a:r>
          </a:p>
          <a:p>
            <a:pPr marL="285750" indent="-285750">
              <a:buFont typeface="Arial"/>
              <a:buChar char="•"/>
            </a:pPr>
            <a:r>
              <a:rPr lang="en-US" sz="3200" dirty="0" smtClean="0"/>
              <a:t>PC compatible</a:t>
            </a:r>
          </a:p>
          <a:p>
            <a:pPr marL="285750" indent="-285750">
              <a:buFont typeface="Arial"/>
              <a:buChar char="•"/>
            </a:pPr>
            <a:r>
              <a:rPr lang="en-US" sz="3200" dirty="0" smtClean="0"/>
              <a:t>Everything you need</a:t>
            </a:r>
          </a:p>
        </p:txBody>
      </p:sp>
    </p:spTree>
    <p:extLst>
      <p:ext uri="{BB962C8B-B14F-4D97-AF65-F5344CB8AC3E}">
        <p14:creationId xmlns:p14="http://schemas.microsoft.com/office/powerpoint/2010/main" val="109418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ze matt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034" y="0"/>
            <a:ext cx="9175034" cy="6858000"/>
          </a:xfrm>
          <a:prstGeom prst="rect">
            <a:avLst/>
          </a:prstGeom>
        </p:spPr>
      </p:pic>
    </p:spTree>
    <p:extLst>
      <p:ext uri="{BB962C8B-B14F-4D97-AF65-F5344CB8AC3E}">
        <p14:creationId xmlns:p14="http://schemas.microsoft.com/office/powerpoint/2010/main" val="366725147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2416750"/>
            <a:ext cx="5270500" cy="3514149"/>
          </a:xfrm>
          <a:prstGeom prst="rect">
            <a:avLst/>
          </a:prstGeom>
          <a:noFill/>
        </p:spPr>
        <p:txBody>
          <a:bodyPr wrap="square" rtlCol="0">
            <a:spAutoFit/>
          </a:bodyPr>
          <a:lstStyle/>
          <a:p>
            <a:r>
              <a:rPr lang="en-US" sz="3600" dirty="0" smtClean="0"/>
              <a:t>Reading</a:t>
            </a:r>
          </a:p>
          <a:p>
            <a:r>
              <a:rPr lang="en-US" sz="3600" dirty="0"/>
              <a:t>V</a:t>
            </a:r>
            <a:r>
              <a:rPr lang="en-US" sz="3600" dirty="0" smtClean="0"/>
              <a:t>ertically </a:t>
            </a:r>
          </a:p>
          <a:p>
            <a:r>
              <a:rPr lang="en-US" sz="3600" dirty="0" smtClean="0"/>
              <a:t>is </a:t>
            </a:r>
          </a:p>
          <a:p>
            <a:r>
              <a:rPr lang="en-US" sz="3600" dirty="0" smtClean="0"/>
              <a:t>more </a:t>
            </a:r>
          </a:p>
          <a:p>
            <a:r>
              <a:rPr lang="en-US" sz="3600" dirty="0"/>
              <a:t>d</a:t>
            </a:r>
            <a:r>
              <a:rPr lang="en-US" sz="3600" dirty="0" smtClean="0"/>
              <a:t>ifficult</a:t>
            </a:r>
          </a:p>
          <a:p>
            <a:r>
              <a:rPr lang="en-US" sz="3600" dirty="0" smtClean="0"/>
              <a:t>than reading Horizontally. </a:t>
            </a:r>
            <a:endParaRPr lang="en-US" sz="3600" dirty="0"/>
          </a:p>
        </p:txBody>
      </p:sp>
      <p:sp>
        <p:nvSpPr>
          <p:cNvPr id="4" name="TextBox 3"/>
          <p:cNvSpPr txBox="1"/>
          <p:nvPr/>
        </p:nvSpPr>
        <p:spPr>
          <a:xfrm rot="5400000" flipH="1">
            <a:off x="-1772417" y="3145419"/>
            <a:ext cx="5813412" cy="830997"/>
          </a:xfrm>
          <a:prstGeom prst="rect">
            <a:avLst/>
          </a:prstGeom>
          <a:noFill/>
        </p:spPr>
        <p:txBody>
          <a:bodyPr wrap="square" rtlCol="0">
            <a:spAutoFit/>
          </a:bodyPr>
          <a:lstStyle/>
          <a:p>
            <a:pPr algn="ctr"/>
            <a:r>
              <a:rPr lang="en-US" sz="4800" dirty="0" smtClean="0"/>
              <a:t>VERTICAL READING</a:t>
            </a:r>
            <a:endParaRPr lang="en-US" sz="4800" dirty="0"/>
          </a:p>
        </p:txBody>
      </p:sp>
      <p:pic>
        <p:nvPicPr>
          <p:cNvPr id="8" name="Picture 7" descr="bookstack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44605" y="744007"/>
            <a:ext cx="4414484" cy="4168876"/>
          </a:xfrm>
          <a:prstGeom prst="rect">
            <a:avLst/>
          </a:prstGeom>
        </p:spPr>
      </p:pic>
    </p:spTree>
    <p:extLst>
      <p:ext uri="{BB962C8B-B14F-4D97-AF65-F5344CB8AC3E}">
        <p14:creationId xmlns:p14="http://schemas.microsoft.com/office/powerpoint/2010/main" val="5835147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8238" y="1180147"/>
            <a:ext cx="3592171" cy="4425551"/>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4642613" y="1180147"/>
            <a:ext cx="3592171" cy="442555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 name="TextBox 3"/>
          <p:cNvSpPr txBox="1"/>
          <p:nvPr/>
        </p:nvSpPr>
        <p:spPr>
          <a:xfrm>
            <a:off x="1026335" y="1552149"/>
            <a:ext cx="3053345" cy="2769989"/>
          </a:xfrm>
          <a:prstGeom prst="rect">
            <a:avLst/>
          </a:prstGeom>
          <a:noFill/>
        </p:spPr>
        <p:txBody>
          <a:bodyPr wrap="square" rtlCol="0">
            <a:spAutoFit/>
          </a:bodyPr>
          <a:lstStyle/>
          <a:p>
            <a:r>
              <a:rPr lang="en-US" dirty="0" smtClean="0">
                <a:solidFill>
                  <a:srgbClr val="FFFFFF"/>
                </a:solidFill>
              </a:rPr>
              <a:t>Reading white text on a black background is harder than</a:t>
            </a:r>
          </a:p>
          <a:p>
            <a:endParaRPr lang="en-US" dirty="0" smtClean="0">
              <a:solidFill>
                <a:srgbClr val="FFFFFF"/>
              </a:solidFill>
            </a:endParaRPr>
          </a:p>
          <a:p>
            <a:endParaRPr lang="en-US" dirty="0">
              <a:solidFill>
                <a:srgbClr val="FFFFFF"/>
              </a:solidFill>
            </a:endParaRPr>
          </a:p>
          <a:p>
            <a:r>
              <a:rPr lang="en-US" sz="1400" dirty="0" smtClean="0">
                <a:solidFill>
                  <a:srgbClr val="FFFFFF"/>
                </a:solidFill>
              </a:rPr>
              <a:t>“</a:t>
            </a:r>
            <a:r>
              <a:rPr lang="en-US" sz="1400" dirty="0">
                <a:solidFill>
                  <a:srgbClr val="FFFFFF"/>
                </a:solidFill>
              </a:rPr>
              <a:t>…he knew he was tortured by anxiety for those he had left at home; and that home itself was but another bead in the long rosary of his regrets.”</a:t>
            </a:r>
          </a:p>
          <a:p>
            <a:endParaRPr lang="en-US" sz="1400" dirty="0">
              <a:solidFill>
                <a:srgbClr val="FFFFFF"/>
              </a:solidFill>
            </a:endParaRPr>
          </a:p>
          <a:p>
            <a:r>
              <a:rPr lang="en-US" sz="1400" dirty="0">
                <a:solidFill>
                  <a:srgbClr val="FFFFFF"/>
                </a:solidFill>
              </a:rPr>
              <a:t>-</a:t>
            </a:r>
            <a:r>
              <a:rPr lang="en-US" sz="1400" i="1" dirty="0">
                <a:solidFill>
                  <a:srgbClr val="FFFFFF"/>
                </a:solidFill>
              </a:rPr>
              <a:t>Barnaby Rudge</a:t>
            </a:r>
            <a:r>
              <a:rPr lang="en-US" sz="1400" dirty="0">
                <a:solidFill>
                  <a:srgbClr val="FFFFFF"/>
                </a:solidFill>
              </a:rPr>
              <a:t>, Chapter 61</a:t>
            </a:r>
          </a:p>
          <a:p>
            <a:endParaRPr lang="en-US" dirty="0">
              <a:solidFill>
                <a:srgbClr val="FFFFFF"/>
              </a:solidFill>
            </a:endParaRPr>
          </a:p>
        </p:txBody>
      </p:sp>
      <p:sp>
        <p:nvSpPr>
          <p:cNvPr id="5" name="TextBox 4"/>
          <p:cNvSpPr txBox="1"/>
          <p:nvPr/>
        </p:nvSpPr>
        <p:spPr>
          <a:xfrm>
            <a:off x="4952065" y="1552149"/>
            <a:ext cx="3168808" cy="2769989"/>
          </a:xfrm>
          <a:prstGeom prst="rect">
            <a:avLst/>
          </a:prstGeom>
          <a:noFill/>
        </p:spPr>
        <p:txBody>
          <a:bodyPr wrap="square" rtlCol="0">
            <a:spAutoFit/>
          </a:bodyPr>
          <a:lstStyle/>
          <a:p>
            <a:r>
              <a:rPr lang="en-US" dirty="0" smtClean="0"/>
              <a:t>Reading black text on a white background</a:t>
            </a:r>
          </a:p>
          <a:p>
            <a:endParaRPr lang="en-US" dirty="0"/>
          </a:p>
          <a:p>
            <a:endParaRPr lang="en-US" dirty="0"/>
          </a:p>
          <a:p>
            <a:r>
              <a:rPr lang="en-US" sz="1400" dirty="0" smtClean="0"/>
              <a:t>“</a:t>
            </a:r>
            <a:r>
              <a:rPr lang="en-US" sz="1400" dirty="0"/>
              <a:t>…he knew he was tortured by anxiety for those he had left at home; and that home itself was but another bead in </a:t>
            </a:r>
          </a:p>
          <a:p>
            <a:r>
              <a:rPr lang="en-US" sz="1400" dirty="0" smtClean="0"/>
              <a:t>the </a:t>
            </a:r>
            <a:r>
              <a:rPr lang="en-US" sz="1400" dirty="0"/>
              <a:t>long rosary of his regrets.”</a:t>
            </a:r>
          </a:p>
          <a:p>
            <a:endParaRPr lang="en-US" sz="1400" dirty="0"/>
          </a:p>
          <a:p>
            <a:r>
              <a:rPr lang="en-US" sz="1400" dirty="0"/>
              <a:t>-</a:t>
            </a:r>
            <a:r>
              <a:rPr lang="en-US" sz="1400" i="1" dirty="0"/>
              <a:t>Barnaby Rudge</a:t>
            </a:r>
            <a:r>
              <a:rPr lang="en-US" sz="1400" dirty="0"/>
              <a:t>, Chapter 61</a:t>
            </a:r>
          </a:p>
          <a:p>
            <a:endParaRPr lang="en-US" dirty="0"/>
          </a:p>
        </p:txBody>
      </p:sp>
    </p:spTree>
    <p:extLst>
      <p:ext uri="{BB962C8B-B14F-4D97-AF65-F5344CB8AC3E}">
        <p14:creationId xmlns:p14="http://schemas.microsoft.com/office/powerpoint/2010/main" val="1551344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imperfection ALL CAP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2696" y="1689285"/>
            <a:ext cx="6159500" cy="3276600"/>
          </a:xfrm>
          <a:prstGeom prst="rect">
            <a:avLst/>
          </a:prstGeom>
        </p:spPr>
      </p:pic>
      <p:sp>
        <p:nvSpPr>
          <p:cNvPr id="2" name="TextBox 1"/>
          <p:cNvSpPr txBox="1"/>
          <p:nvPr/>
        </p:nvSpPr>
        <p:spPr>
          <a:xfrm>
            <a:off x="2771103" y="5426111"/>
            <a:ext cx="3822831" cy="461665"/>
          </a:xfrm>
          <a:prstGeom prst="rect">
            <a:avLst/>
          </a:prstGeom>
          <a:noFill/>
        </p:spPr>
        <p:txBody>
          <a:bodyPr wrap="none" rtlCol="0">
            <a:spAutoFit/>
          </a:bodyPr>
          <a:lstStyle/>
          <a:p>
            <a:r>
              <a:rPr lang="en-US" sz="2400" dirty="0" smtClean="0"/>
              <a:t>The almost perfect example.</a:t>
            </a:r>
            <a:endParaRPr lang="en-US" sz="2400" dirty="0"/>
          </a:p>
        </p:txBody>
      </p:sp>
    </p:spTree>
    <p:extLst>
      <p:ext uri="{BB962C8B-B14F-4D97-AF65-F5344CB8AC3E}">
        <p14:creationId xmlns:p14="http://schemas.microsoft.com/office/powerpoint/2010/main" val="366725147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0025" y="1970143"/>
            <a:ext cx="3335861" cy="3693319"/>
          </a:xfrm>
          <a:prstGeom prst="rect">
            <a:avLst/>
          </a:prstGeom>
          <a:noFill/>
        </p:spPr>
        <p:txBody>
          <a:bodyPr wrap="none" rtlCol="0">
            <a:spAutoFit/>
          </a:bodyPr>
          <a:lstStyle/>
          <a:p>
            <a:r>
              <a:rPr lang="en-US" sz="2400" dirty="0">
                <a:latin typeface="American Typewriter"/>
                <a:cs typeface="American Typewriter"/>
              </a:rPr>
              <a:t>After reading the</a:t>
            </a:r>
          </a:p>
          <a:p>
            <a:r>
              <a:rPr lang="en-US" sz="2400" dirty="0">
                <a:latin typeface="American Typewriter"/>
                <a:cs typeface="American Typewriter"/>
              </a:rPr>
              <a:t>the sentence, you are</a:t>
            </a:r>
          </a:p>
          <a:p>
            <a:r>
              <a:rPr lang="en-US" sz="2400" dirty="0">
                <a:latin typeface="American Typewriter"/>
                <a:cs typeface="American Typewriter"/>
              </a:rPr>
              <a:t>now aware that the</a:t>
            </a:r>
          </a:p>
          <a:p>
            <a:r>
              <a:rPr lang="en-US" sz="2400" dirty="0">
                <a:latin typeface="American Typewriter"/>
                <a:cs typeface="American Typewriter"/>
              </a:rPr>
              <a:t>the human brain</a:t>
            </a:r>
          </a:p>
          <a:p>
            <a:r>
              <a:rPr lang="en-US" sz="2400" dirty="0" smtClean="0">
                <a:latin typeface="American Typewriter"/>
                <a:cs typeface="American Typewriter"/>
              </a:rPr>
              <a:t>often does not</a:t>
            </a:r>
          </a:p>
          <a:p>
            <a:r>
              <a:rPr lang="en-US" sz="2400" dirty="0" smtClean="0">
                <a:latin typeface="American Typewriter"/>
                <a:cs typeface="American Typewriter"/>
              </a:rPr>
              <a:t>inform </a:t>
            </a:r>
            <a:r>
              <a:rPr lang="en-US" sz="2400" dirty="0">
                <a:latin typeface="American Typewriter"/>
                <a:cs typeface="American Typewriter"/>
              </a:rPr>
              <a:t>you that the</a:t>
            </a:r>
          </a:p>
          <a:p>
            <a:r>
              <a:rPr lang="en-US" sz="2400" dirty="0">
                <a:latin typeface="American Typewriter"/>
                <a:cs typeface="American Typewriter"/>
              </a:rPr>
              <a:t>the word ‘the’ has</a:t>
            </a:r>
          </a:p>
          <a:p>
            <a:r>
              <a:rPr lang="en-US" sz="2400" dirty="0">
                <a:latin typeface="American Typewriter"/>
                <a:cs typeface="American Typewriter"/>
              </a:rPr>
              <a:t>been repeated twice</a:t>
            </a:r>
          </a:p>
          <a:p>
            <a:r>
              <a:rPr lang="en-US" sz="2400" dirty="0">
                <a:latin typeface="American Typewriter"/>
                <a:cs typeface="American Typewriter"/>
              </a:rPr>
              <a:t>every time.</a:t>
            </a:r>
          </a:p>
          <a:p>
            <a:endParaRPr lang="en-US" dirty="0">
              <a:latin typeface="American Typewriter"/>
              <a:cs typeface="American Typewriter"/>
            </a:endParaRPr>
          </a:p>
        </p:txBody>
      </p:sp>
      <p:sp>
        <p:nvSpPr>
          <p:cNvPr id="3" name="TextBox 2"/>
          <p:cNvSpPr txBox="1"/>
          <p:nvPr/>
        </p:nvSpPr>
        <p:spPr>
          <a:xfrm>
            <a:off x="448010" y="800058"/>
            <a:ext cx="8262228" cy="830997"/>
          </a:xfrm>
          <a:prstGeom prst="rect">
            <a:avLst/>
          </a:prstGeom>
          <a:noFill/>
        </p:spPr>
        <p:txBody>
          <a:bodyPr wrap="square" rtlCol="0">
            <a:spAutoFit/>
          </a:bodyPr>
          <a:lstStyle/>
          <a:p>
            <a:pPr algn="ctr"/>
            <a:r>
              <a:rPr lang="en-US" sz="4800" dirty="0" smtClean="0">
                <a:latin typeface="+mj-lt"/>
                <a:cs typeface="American Typewriter"/>
              </a:rPr>
              <a:t>What We See</a:t>
            </a:r>
            <a:endParaRPr lang="en-US" sz="4800" dirty="0">
              <a:latin typeface="+mj-lt"/>
              <a:cs typeface="American Typewriter"/>
            </a:endParaRPr>
          </a:p>
        </p:txBody>
      </p:sp>
    </p:spTree>
    <p:extLst>
      <p:ext uri="{BB962C8B-B14F-4D97-AF65-F5344CB8AC3E}">
        <p14:creationId xmlns:p14="http://schemas.microsoft.com/office/powerpoint/2010/main" val="21930439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0025" y="1970143"/>
            <a:ext cx="3335861" cy="3693319"/>
          </a:xfrm>
          <a:prstGeom prst="rect">
            <a:avLst/>
          </a:prstGeom>
          <a:noFill/>
        </p:spPr>
        <p:txBody>
          <a:bodyPr wrap="none" rtlCol="0">
            <a:spAutoFit/>
          </a:bodyPr>
          <a:lstStyle/>
          <a:p>
            <a:r>
              <a:rPr lang="en-US" sz="2400" dirty="0">
                <a:latin typeface="American Typewriter"/>
                <a:cs typeface="American Typewriter"/>
              </a:rPr>
              <a:t>After reading the</a:t>
            </a:r>
          </a:p>
          <a:p>
            <a:r>
              <a:rPr lang="en-US" sz="2400" dirty="0">
                <a:latin typeface="American Typewriter"/>
                <a:cs typeface="American Typewriter"/>
              </a:rPr>
              <a:t>the sentence, you are</a:t>
            </a:r>
          </a:p>
          <a:p>
            <a:r>
              <a:rPr lang="en-US" sz="2400" dirty="0">
                <a:latin typeface="American Typewriter"/>
                <a:cs typeface="American Typewriter"/>
              </a:rPr>
              <a:t>now aware that the</a:t>
            </a:r>
          </a:p>
          <a:p>
            <a:r>
              <a:rPr lang="en-US" sz="2400" dirty="0">
                <a:latin typeface="American Typewriter"/>
                <a:cs typeface="American Typewriter"/>
              </a:rPr>
              <a:t>the human brain</a:t>
            </a:r>
          </a:p>
          <a:p>
            <a:r>
              <a:rPr lang="en-US" sz="2400" dirty="0" smtClean="0">
                <a:latin typeface="American Typewriter"/>
                <a:cs typeface="American Typewriter"/>
              </a:rPr>
              <a:t>often does not</a:t>
            </a:r>
          </a:p>
          <a:p>
            <a:r>
              <a:rPr lang="en-US" sz="2400" dirty="0" smtClean="0">
                <a:latin typeface="American Typewriter"/>
                <a:cs typeface="American Typewriter"/>
              </a:rPr>
              <a:t>inform </a:t>
            </a:r>
            <a:r>
              <a:rPr lang="en-US" sz="2400" dirty="0">
                <a:latin typeface="American Typewriter"/>
                <a:cs typeface="American Typewriter"/>
              </a:rPr>
              <a:t>you that the</a:t>
            </a:r>
          </a:p>
          <a:p>
            <a:r>
              <a:rPr lang="en-US" sz="2400" dirty="0">
                <a:latin typeface="American Typewriter"/>
                <a:cs typeface="American Typewriter"/>
              </a:rPr>
              <a:t>the word ‘the’ has</a:t>
            </a:r>
          </a:p>
          <a:p>
            <a:r>
              <a:rPr lang="en-US" sz="2400" dirty="0">
                <a:latin typeface="American Typewriter"/>
                <a:cs typeface="American Typewriter"/>
              </a:rPr>
              <a:t>been repeated twice</a:t>
            </a:r>
          </a:p>
          <a:p>
            <a:r>
              <a:rPr lang="en-US" sz="2400" dirty="0">
                <a:latin typeface="American Typewriter"/>
                <a:cs typeface="American Typewriter"/>
              </a:rPr>
              <a:t>every time.</a:t>
            </a:r>
          </a:p>
          <a:p>
            <a:endParaRPr lang="en-US" dirty="0">
              <a:latin typeface="American Typewriter"/>
              <a:cs typeface="American Typewriter"/>
            </a:endParaRPr>
          </a:p>
        </p:txBody>
      </p:sp>
      <p:sp>
        <p:nvSpPr>
          <p:cNvPr id="3" name="TextBox 2"/>
          <p:cNvSpPr txBox="1"/>
          <p:nvPr/>
        </p:nvSpPr>
        <p:spPr>
          <a:xfrm>
            <a:off x="448010" y="800058"/>
            <a:ext cx="8262228" cy="830997"/>
          </a:xfrm>
          <a:prstGeom prst="rect">
            <a:avLst/>
          </a:prstGeom>
          <a:noFill/>
        </p:spPr>
        <p:txBody>
          <a:bodyPr wrap="square" rtlCol="0">
            <a:spAutoFit/>
          </a:bodyPr>
          <a:lstStyle/>
          <a:p>
            <a:pPr algn="ctr"/>
            <a:r>
              <a:rPr lang="en-US" sz="4800" dirty="0" smtClean="0">
                <a:latin typeface="+mj-lt"/>
                <a:cs typeface="American Typewriter"/>
              </a:rPr>
              <a:t>What’s Really There</a:t>
            </a:r>
            <a:endParaRPr lang="en-US" sz="4800" dirty="0">
              <a:latin typeface="+mj-lt"/>
              <a:cs typeface="American Typewriter"/>
            </a:endParaRPr>
          </a:p>
        </p:txBody>
      </p:sp>
      <p:sp>
        <p:nvSpPr>
          <p:cNvPr id="4" name="TextBox 3"/>
          <p:cNvSpPr txBox="1"/>
          <p:nvPr/>
        </p:nvSpPr>
        <p:spPr>
          <a:xfrm>
            <a:off x="4552521" y="1972531"/>
            <a:ext cx="3335861" cy="3693319"/>
          </a:xfrm>
          <a:prstGeom prst="rect">
            <a:avLst/>
          </a:prstGeom>
          <a:noFill/>
        </p:spPr>
        <p:txBody>
          <a:bodyPr wrap="none" rtlCol="0">
            <a:spAutoFit/>
          </a:bodyPr>
          <a:lstStyle/>
          <a:p>
            <a:r>
              <a:rPr lang="en-US" sz="2400" dirty="0">
                <a:latin typeface="American Typewriter"/>
                <a:cs typeface="American Typewriter"/>
              </a:rPr>
              <a:t>After reading </a:t>
            </a:r>
            <a:r>
              <a:rPr lang="en-US" sz="2400" dirty="0">
                <a:solidFill>
                  <a:schemeClr val="accent2"/>
                </a:solidFill>
                <a:latin typeface="American Typewriter"/>
                <a:cs typeface="American Typewriter"/>
              </a:rPr>
              <a:t>the</a:t>
            </a:r>
          </a:p>
          <a:p>
            <a:r>
              <a:rPr lang="en-US" sz="2400" dirty="0">
                <a:solidFill>
                  <a:schemeClr val="accent2"/>
                </a:solidFill>
                <a:latin typeface="American Typewriter"/>
                <a:cs typeface="American Typewriter"/>
              </a:rPr>
              <a:t>the </a:t>
            </a:r>
            <a:r>
              <a:rPr lang="en-US" sz="2400" dirty="0">
                <a:latin typeface="American Typewriter"/>
                <a:cs typeface="American Typewriter"/>
              </a:rPr>
              <a:t>sentence, you are</a:t>
            </a:r>
          </a:p>
          <a:p>
            <a:r>
              <a:rPr lang="en-US" sz="2400" dirty="0">
                <a:latin typeface="American Typewriter"/>
                <a:cs typeface="American Typewriter"/>
              </a:rPr>
              <a:t>now aware that </a:t>
            </a:r>
            <a:r>
              <a:rPr lang="en-US" sz="2400" dirty="0">
                <a:solidFill>
                  <a:srgbClr val="C0504D"/>
                </a:solidFill>
                <a:latin typeface="American Typewriter"/>
                <a:cs typeface="American Typewriter"/>
              </a:rPr>
              <a:t>the</a:t>
            </a:r>
          </a:p>
          <a:p>
            <a:r>
              <a:rPr lang="en-US" sz="2400" dirty="0">
                <a:solidFill>
                  <a:srgbClr val="C0504D"/>
                </a:solidFill>
                <a:latin typeface="American Typewriter"/>
                <a:cs typeface="American Typewriter"/>
              </a:rPr>
              <a:t>the</a:t>
            </a:r>
            <a:r>
              <a:rPr lang="en-US" sz="2400" dirty="0">
                <a:latin typeface="American Typewriter"/>
                <a:cs typeface="American Typewriter"/>
              </a:rPr>
              <a:t> human brain</a:t>
            </a:r>
          </a:p>
          <a:p>
            <a:r>
              <a:rPr lang="en-US" sz="2400" dirty="0" smtClean="0">
                <a:latin typeface="American Typewriter"/>
                <a:cs typeface="American Typewriter"/>
              </a:rPr>
              <a:t>often does not</a:t>
            </a:r>
          </a:p>
          <a:p>
            <a:r>
              <a:rPr lang="en-US" sz="2400" dirty="0" smtClean="0">
                <a:latin typeface="American Typewriter"/>
                <a:cs typeface="American Typewriter"/>
              </a:rPr>
              <a:t>inform </a:t>
            </a:r>
            <a:r>
              <a:rPr lang="en-US" sz="2400" dirty="0">
                <a:latin typeface="American Typewriter"/>
                <a:cs typeface="American Typewriter"/>
              </a:rPr>
              <a:t>you that </a:t>
            </a:r>
            <a:r>
              <a:rPr lang="en-US" sz="2400" dirty="0">
                <a:solidFill>
                  <a:srgbClr val="C0504D"/>
                </a:solidFill>
                <a:latin typeface="American Typewriter"/>
                <a:cs typeface="American Typewriter"/>
              </a:rPr>
              <a:t>the</a:t>
            </a:r>
          </a:p>
          <a:p>
            <a:r>
              <a:rPr lang="en-US" sz="2400" dirty="0">
                <a:solidFill>
                  <a:srgbClr val="C0504D"/>
                </a:solidFill>
                <a:latin typeface="American Typewriter"/>
                <a:cs typeface="American Typewriter"/>
              </a:rPr>
              <a:t>the</a:t>
            </a:r>
            <a:r>
              <a:rPr lang="en-US" sz="2400" dirty="0">
                <a:latin typeface="American Typewriter"/>
                <a:cs typeface="American Typewriter"/>
              </a:rPr>
              <a:t> word ‘the’ has</a:t>
            </a:r>
          </a:p>
          <a:p>
            <a:r>
              <a:rPr lang="en-US" sz="2400" dirty="0">
                <a:latin typeface="American Typewriter"/>
                <a:cs typeface="American Typewriter"/>
              </a:rPr>
              <a:t>been repeated twice</a:t>
            </a:r>
          </a:p>
          <a:p>
            <a:r>
              <a:rPr lang="en-US" sz="2400" dirty="0">
                <a:latin typeface="American Typewriter"/>
                <a:cs typeface="American Typewriter"/>
              </a:rPr>
              <a:t>every time.</a:t>
            </a:r>
          </a:p>
          <a:p>
            <a:endParaRPr lang="en-US" dirty="0">
              <a:latin typeface="American Typewriter"/>
              <a:cs typeface="American Typewriter"/>
            </a:endParaRPr>
          </a:p>
        </p:txBody>
      </p:sp>
    </p:spTree>
    <p:extLst>
      <p:ext uri="{BB962C8B-B14F-4D97-AF65-F5344CB8AC3E}">
        <p14:creationId xmlns:p14="http://schemas.microsoft.com/office/powerpoint/2010/main" val="1356135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rnaby with top signature.pdf"/>
          <p:cNvPicPr>
            <a:picLocks noChangeAspect="1"/>
          </p:cNvPicPr>
          <p:nvPr/>
        </p:nvPicPr>
        <p:blipFill>
          <a:blip r:embed="rId2">
            <a:duotone>
              <a:prstClr val="black"/>
              <a:srgbClr val="D9C3A5">
                <a:tint val="50000"/>
                <a:satMod val="180000"/>
              </a:srgbClr>
            </a:duotone>
            <a:alphaModFix amt="77000"/>
            <a:extLst>
              <a:ext uri="{28A0092B-C50C-407E-A947-70E740481C1C}">
                <a14:useLocalDpi xmlns:a14="http://schemas.microsoft.com/office/drawing/2010/main" val="0"/>
              </a:ext>
            </a:extLst>
          </a:blip>
          <a:stretch>
            <a:fillRect/>
          </a:stretch>
        </p:blipFill>
        <p:spPr>
          <a:xfrm>
            <a:off x="1149499" y="777359"/>
            <a:ext cx="6820367" cy="5270282"/>
          </a:xfrm>
          <a:prstGeom prst="rect">
            <a:avLst/>
          </a:prstGeom>
          <a:ln>
            <a:solidFill>
              <a:schemeClr val="tx1"/>
            </a:solidFill>
          </a:ln>
          <a:effectLst>
            <a:outerShdw blurRad="292100" dist="139700" dir="2700000" algn="tl" rotWithShape="0">
              <a:srgbClr val="333333">
                <a:alpha val="65000"/>
              </a:srgbClr>
            </a:outerShdw>
          </a:effectLst>
        </p:spPr>
      </p:pic>
      <p:cxnSp>
        <p:nvCxnSpPr>
          <p:cNvPr id="13" name="Straight Arrow Connector 12"/>
          <p:cNvCxnSpPr/>
          <p:nvPr/>
        </p:nvCxnSpPr>
        <p:spPr>
          <a:xfrm flipV="1">
            <a:off x="3295234" y="3514537"/>
            <a:ext cx="667805" cy="2025513"/>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3131480" y="3612899"/>
            <a:ext cx="0" cy="12621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5295283" y="3612899"/>
            <a:ext cx="0" cy="12621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V="1">
            <a:off x="5380160" y="3612899"/>
            <a:ext cx="667805" cy="2025513"/>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a:off x="7380208" y="3612899"/>
            <a:ext cx="0" cy="12621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3922685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rnaby with top signature FINAL.pdf"/>
          <p:cNvPicPr>
            <a:picLocks noChangeAspect="1"/>
          </p:cNvPicPr>
          <p:nvPr/>
        </p:nvPicPr>
        <p:blipFill>
          <a:blip r:embed="rId2">
            <a:grayscl/>
            <a:alphaModFix amt="81000"/>
            <a:extLst>
              <a:ext uri="{28A0092B-C50C-407E-A947-70E740481C1C}">
                <a14:useLocalDpi xmlns:a14="http://schemas.microsoft.com/office/drawing/2010/main" val="0"/>
              </a:ext>
            </a:extLst>
          </a:blip>
          <a:stretch>
            <a:fillRect/>
          </a:stretch>
        </p:blipFill>
        <p:spPr>
          <a:xfrm>
            <a:off x="1160447" y="777358"/>
            <a:ext cx="6831315" cy="5278743"/>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71007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rnaby with text block center.pdf"/>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82343" y="770917"/>
            <a:ext cx="6809420" cy="5261824"/>
          </a:xfrm>
          <a:prstGeom prst="rect">
            <a:avLst/>
          </a:prstGeom>
        </p:spPr>
      </p:pic>
      <p:pic>
        <p:nvPicPr>
          <p:cNvPr id="2" name="Picture 1" descr="barnaby with text block center.pdf"/>
          <p:cNvPicPr>
            <a:picLocks noChangeAspect="1"/>
          </p:cNvPicPr>
          <p:nvPr/>
        </p:nvPicPr>
        <p:blipFill>
          <a:blip r:embed="rId3">
            <a:grayscl/>
            <a:alphaModFix amt="77000"/>
            <a:extLst>
              <a:ext uri="{28A0092B-C50C-407E-A947-70E740481C1C}">
                <a14:useLocalDpi xmlns:a14="http://schemas.microsoft.com/office/drawing/2010/main" val="0"/>
              </a:ext>
            </a:extLst>
          </a:blip>
          <a:stretch>
            <a:fillRect/>
          </a:stretch>
        </p:blipFill>
        <p:spPr>
          <a:xfrm>
            <a:off x="1182344" y="770918"/>
            <a:ext cx="6809418" cy="5261823"/>
          </a:xfrm>
          <a:prstGeom prst="rect">
            <a:avLst/>
          </a:prstGeom>
          <a:ln>
            <a:solidFill>
              <a:srgbClr val="000000"/>
            </a:solidFill>
          </a:ln>
          <a:effectLst>
            <a:outerShdw blurRad="292100" dist="139700" dir="2700000" algn="tl" rotWithShape="0">
              <a:srgbClr val="333333">
                <a:alpha val="65000"/>
              </a:srgbClr>
            </a:outerShdw>
          </a:effectLst>
        </p:spPr>
      </p:pic>
      <p:sp>
        <p:nvSpPr>
          <p:cNvPr id="5" name="Curved Right Arrow 4"/>
          <p:cNvSpPr/>
          <p:nvPr/>
        </p:nvSpPr>
        <p:spPr>
          <a:xfrm>
            <a:off x="3028937" y="2879275"/>
            <a:ext cx="615253" cy="2129875"/>
          </a:xfrm>
          <a:prstGeom prst="curved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Curved Right Arrow 5"/>
          <p:cNvSpPr/>
          <p:nvPr/>
        </p:nvSpPr>
        <p:spPr>
          <a:xfrm flipH="1">
            <a:off x="5673900" y="2879275"/>
            <a:ext cx="615253" cy="2129875"/>
          </a:xfrm>
          <a:prstGeom prst="curved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39226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rnaby with text block center WEB Version.pdf"/>
          <p:cNvPicPr>
            <a:picLocks noChangeAspect="1"/>
          </p:cNvPicPr>
          <p:nvPr/>
        </p:nvPicPr>
        <p:blipFill>
          <a:blip r:embed="rId2">
            <a:duotone>
              <a:prstClr val="black"/>
              <a:schemeClr val="accent6">
                <a:tint val="45000"/>
                <a:satMod val="400000"/>
              </a:schemeClr>
            </a:duotone>
            <a:lum/>
            <a:extLst>
              <a:ext uri="{28A0092B-C50C-407E-A947-70E740481C1C}">
                <a14:useLocalDpi xmlns:a14="http://schemas.microsoft.com/office/drawing/2010/main" val="0"/>
              </a:ext>
            </a:extLst>
          </a:blip>
          <a:stretch>
            <a:fillRect/>
          </a:stretch>
        </p:blipFill>
        <p:spPr>
          <a:xfrm>
            <a:off x="1160448" y="777358"/>
            <a:ext cx="6831314" cy="5278743"/>
          </a:xfrm>
          <a:prstGeom prst="rect">
            <a:avLst/>
          </a:prstGeom>
        </p:spPr>
      </p:pic>
      <p:pic>
        <p:nvPicPr>
          <p:cNvPr id="8" name="Picture 7" descr="barnaby with text block center WEB Version.pdf"/>
          <p:cNvPicPr>
            <a:picLocks noChangeAspect="1"/>
          </p:cNvPicPr>
          <p:nvPr/>
        </p:nvPicPr>
        <p:blipFill>
          <a:blip r:embed="rId3">
            <a:grayscl/>
            <a:alphaModFix amt="80000"/>
            <a:extLst>
              <a:ext uri="{28A0092B-C50C-407E-A947-70E740481C1C}">
                <a14:useLocalDpi xmlns:a14="http://schemas.microsoft.com/office/drawing/2010/main" val="0"/>
              </a:ext>
            </a:extLst>
          </a:blip>
          <a:stretch>
            <a:fillRect/>
          </a:stretch>
        </p:blipFill>
        <p:spPr>
          <a:xfrm>
            <a:off x="1160448" y="777358"/>
            <a:ext cx="6831314" cy="5278742"/>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6322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1036" y="863029"/>
            <a:ext cx="1398316" cy="830997"/>
          </a:xfrm>
          <a:prstGeom prst="rect">
            <a:avLst/>
          </a:prstGeom>
          <a:noFill/>
        </p:spPr>
        <p:txBody>
          <a:bodyPr wrap="square" rtlCol="0">
            <a:spAutoFit/>
          </a:bodyPr>
          <a:lstStyle/>
          <a:p>
            <a:r>
              <a:rPr lang="en-US" sz="4800" dirty="0" smtClean="0"/>
              <a:t>It is</a:t>
            </a:r>
            <a:endParaRPr lang="en-US" sz="4800" dirty="0"/>
          </a:p>
        </p:txBody>
      </p:sp>
      <p:sp>
        <p:nvSpPr>
          <p:cNvPr id="3" name="TextBox 2"/>
          <p:cNvSpPr txBox="1"/>
          <p:nvPr/>
        </p:nvSpPr>
        <p:spPr>
          <a:xfrm>
            <a:off x="1317569" y="1861280"/>
            <a:ext cx="5574723" cy="1846659"/>
          </a:xfrm>
          <a:prstGeom prst="rect">
            <a:avLst/>
          </a:prstGeom>
          <a:noFill/>
        </p:spPr>
        <p:txBody>
          <a:bodyPr wrap="square" rtlCol="0">
            <a:spAutoFit/>
          </a:bodyPr>
          <a:lstStyle/>
          <a:p>
            <a:pPr marL="285750" lvl="0" indent="-285750">
              <a:buFont typeface="Arial"/>
              <a:buChar char="•"/>
            </a:pPr>
            <a:r>
              <a:rPr lang="en-US" sz="2400" dirty="0" smtClean="0"/>
              <a:t>Placing </a:t>
            </a:r>
            <a:r>
              <a:rPr lang="en-US" sz="2400" dirty="0"/>
              <a:t>objects on a page.</a:t>
            </a:r>
          </a:p>
          <a:p>
            <a:pPr marL="285750" lvl="0" indent="-285750">
              <a:buFont typeface="Arial"/>
              <a:buChar char="•"/>
            </a:pPr>
            <a:r>
              <a:rPr lang="en-US" sz="2400" dirty="0" smtClean="0"/>
              <a:t>Communicating </a:t>
            </a:r>
            <a:r>
              <a:rPr lang="en-US" sz="2400" dirty="0"/>
              <a:t>visually and verbally.</a:t>
            </a:r>
          </a:p>
          <a:p>
            <a:pPr marL="285750" lvl="0" indent="-285750">
              <a:buFont typeface="Arial"/>
              <a:buChar char="•"/>
            </a:pPr>
            <a:r>
              <a:rPr lang="en-US" sz="2400" dirty="0"/>
              <a:t>Problem solving.</a:t>
            </a:r>
          </a:p>
          <a:p>
            <a:pPr marL="285750" lvl="0" indent="-285750">
              <a:buFont typeface="Arial"/>
              <a:buChar char="•"/>
            </a:pPr>
            <a:r>
              <a:rPr lang="en-US" sz="2400" dirty="0"/>
              <a:t>Art.</a:t>
            </a:r>
          </a:p>
          <a:p>
            <a:endParaRPr lang="en-US" dirty="0"/>
          </a:p>
        </p:txBody>
      </p:sp>
      <p:sp>
        <p:nvSpPr>
          <p:cNvPr id="4" name="TextBox 3"/>
          <p:cNvSpPr txBox="1"/>
          <p:nvPr/>
        </p:nvSpPr>
        <p:spPr>
          <a:xfrm>
            <a:off x="5386229" y="3661772"/>
            <a:ext cx="2923015" cy="830997"/>
          </a:xfrm>
          <a:prstGeom prst="rect">
            <a:avLst/>
          </a:prstGeom>
          <a:noFill/>
        </p:spPr>
        <p:txBody>
          <a:bodyPr wrap="square" rtlCol="0">
            <a:spAutoFit/>
          </a:bodyPr>
          <a:lstStyle/>
          <a:p>
            <a:r>
              <a:rPr lang="en-US" sz="4800" dirty="0" smtClean="0"/>
              <a:t>It is not</a:t>
            </a:r>
            <a:endParaRPr lang="en-US" sz="4800" dirty="0"/>
          </a:p>
        </p:txBody>
      </p:sp>
      <p:sp>
        <p:nvSpPr>
          <p:cNvPr id="5" name="TextBox 4"/>
          <p:cNvSpPr txBox="1"/>
          <p:nvPr/>
        </p:nvSpPr>
        <p:spPr>
          <a:xfrm>
            <a:off x="5736553" y="4656116"/>
            <a:ext cx="3153781" cy="1569660"/>
          </a:xfrm>
          <a:prstGeom prst="rect">
            <a:avLst/>
          </a:prstGeom>
          <a:noFill/>
        </p:spPr>
        <p:txBody>
          <a:bodyPr wrap="square" rtlCol="0">
            <a:spAutoFit/>
          </a:bodyPr>
          <a:lstStyle/>
          <a:p>
            <a:pPr marL="342900" lvl="0" indent="-342900">
              <a:buFont typeface="Arial"/>
              <a:buChar char="•"/>
            </a:pPr>
            <a:r>
              <a:rPr lang="en-US" sz="2400" dirty="0"/>
              <a:t>Writing text.</a:t>
            </a:r>
          </a:p>
          <a:p>
            <a:pPr marL="342900" lvl="0" indent="-342900">
              <a:buFont typeface="Arial"/>
              <a:buChar char="•"/>
            </a:pPr>
            <a:r>
              <a:rPr lang="en-US" sz="2400" dirty="0"/>
              <a:t>Editing text.</a:t>
            </a:r>
          </a:p>
          <a:p>
            <a:pPr marL="342900" lvl="0" indent="-342900">
              <a:buFont typeface="Arial"/>
              <a:buChar char="•"/>
            </a:pPr>
            <a:r>
              <a:rPr lang="en-US" sz="2400" dirty="0"/>
              <a:t>Creating images.</a:t>
            </a:r>
          </a:p>
          <a:p>
            <a:pPr marL="342900" lvl="0" indent="-342900">
              <a:buFont typeface="Arial"/>
              <a:buChar char="•"/>
            </a:pPr>
            <a:r>
              <a:rPr lang="en-US" sz="2400" dirty="0"/>
              <a:t>Busy work.</a:t>
            </a:r>
          </a:p>
        </p:txBody>
      </p:sp>
    </p:spTree>
    <p:extLst>
      <p:ext uri="{BB962C8B-B14F-4D97-AF65-F5344CB8AC3E}">
        <p14:creationId xmlns:p14="http://schemas.microsoft.com/office/powerpoint/2010/main" val="1278875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Proofreading</a:t>
            </a:r>
            <a:endParaRPr lang="en-US" dirty="0"/>
          </a:p>
        </p:txBody>
      </p:sp>
      <p:sp>
        <p:nvSpPr>
          <p:cNvPr id="3" name="Content Placeholder 2"/>
          <p:cNvSpPr>
            <a:spLocks noGrp="1"/>
          </p:cNvSpPr>
          <p:nvPr>
            <p:ph idx="1"/>
          </p:nvPr>
        </p:nvSpPr>
        <p:spPr>
          <a:xfrm>
            <a:off x="609600" y="1600201"/>
            <a:ext cx="4337858" cy="1870542"/>
          </a:xfrm>
        </p:spPr>
        <p:txBody>
          <a:bodyPr/>
          <a:lstStyle/>
          <a:p>
            <a:pPr marL="0" indent="0">
              <a:buNone/>
            </a:pPr>
            <a:r>
              <a:rPr lang="en-US" dirty="0" smtClean="0"/>
              <a:t>Content:</a:t>
            </a:r>
            <a:r>
              <a:rPr lang="en-US" dirty="0"/>
              <a:t> </a:t>
            </a:r>
          </a:p>
          <a:p>
            <a:pPr lvl="1"/>
            <a:r>
              <a:rPr lang="en-US" dirty="0"/>
              <a:t>Does it make sense?</a:t>
            </a:r>
          </a:p>
          <a:p>
            <a:pPr lvl="1"/>
            <a:r>
              <a:rPr lang="en-US" dirty="0"/>
              <a:t>Is the data correct?</a:t>
            </a:r>
          </a:p>
          <a:p>
            <a:endParaRPr lang="en-US" dirty="0"/>
          </a:p>
        </p:txBody>
      </p:sp>
      <p:sp>
        <p:nvSpPr>
          <p:cNvPr id="4" name="Content Placeholder 2"/>
          <p:cNvSpPr txBox="1">
            <a:spLocks/>
          </p:cNvSpPr>
          <p:nvPr/>
        </p:nvSpPr>
        <p:spPr>
          <a:xfrm>
            <a:off x="609600" y="3800009"/>
            <a:ext cx="4337858" cy="21232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Correction: </a:t>
            </a:r>
          </a:p>
          <a:p>
            <a:pPr lvl="1"/>
            <a:r>
              <a:rPr lang="en-US" dirty="0" smtClean="0"/>
              <a:t>Grammar</a:t>
            </a:r>
          </a:p>
          <a:p>
            <a:pPr lvl="1"/>
            <a:r>
              <a:rPr lang="en-US" dirty="0" smtClean="0"/>
              <a:t>Spelling</a:t>
            </a:r>
          </a:p>
          <a:p>
            <a:pPr lvl="1"/>
            <a:r>
              <a:rPr lang="en-US" dirty="0" smtClean="0"/>
              <a:t>Punctuation</a:t>
            </a:r>
          </a:p>
          <a:p>
            <a:endParaRPr lang="en-US" dirty="0"/>
          </a:p>
        </p:txBody>
      </p:sp>
      <p:pic>
        <p:nvPicPr>
          <p:cNvPr id="5" name="Picture 4" descr="jun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045" y="1589253"/>
            <a:ext cx="3457539" cy="2593155"/>
          </a:xfrm>
          <a:prstGeom prst="rect">
            <a:avLst/>
          </a:prstGeom>
        </p:spPr>
      </p:pic>
      <p:sp>
        <p:nvSpPr>
          <p:cNvPr id="10" name="Rectangle 9"/>
          <p:cNvSpPr/>
          <p:nvPr/>
        </p:nvSpPr>
        <p:spPr>
          <a:xfrm>
            <a:off x="4789046" y="4894074"/>
            <a:ext cx="3334088" cy="1368589"/>
          </a:xfrm>
          <a:prstGeom prst="rect">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47458" y="4978026"/>
            <a:ext cx="3299126" cy="1200329"/>
          </a:xfrm>
          <a:prstGeom prst="rect">
            <a:avLst/>
          </a:prstGeom>
          <a:noFill/>
        </p:spPr>
        <p:txBody>
          <a:bodyPr wrap="square" rtlCol="0">
            <a:spAutoFit/>
          </a:bodyPr>
          <a:lstStyle/>
          <a:p>
            <a:pPr marL="285750" indent="-285750">
              <a:buFont typeface="Arial"/>
              <a:buChar char="•"/>
            </a:pPr>
            <a:r>
              <a:rPr lang="en-US" dirty="0" smtClean="0"/>
              <a:t>They feel bad about that.</a:t>
            </a:r>
          </a:p>
          <a:p>
            <a:pPr marL="285750" indent="-285750">
              <a:buFont typeface="Arial"/>
              <a:buChar char="•"/>
            </a:pPr>
            <a:r>
              <a:rPr lang="en-US" dirty="0" smtClean="0"/>
              <a:t>There, their, they’re</a:t>
            </a:r>
          </a:p>
          <a:p>
            <a:pPr marL="285750" indent="-285750">
              <a:buFont typeface="Arial"/>
              <a:buChar char="•"/>
            </a:pPr>
            <a:r>
              <a:rPr lang="en-US" dirty="0" smtClean="0"/>
              <a:t>Let’s eat Grandma (or) </a:t>
            </a:r>
          </a:p>
          <a:p>
            <a:r>
              <a:rPr lang="en-US" dirty="0"/>
              <a:t>	</a:t>
            </a:r>
            <a:r>
              <a:rPr lang="en-US" dirty="0" smtClean="0"/>
              <a:t>Let’s eat, Grandma.</a:t>
            </a:r>
            <a:endParaRPr lang="en-US" dirty="0"/>
          </a:p>
        </p:txBody>
      </p:sp>
    </p:spTree>
    <p:extLst>
      <p:ext uri="{BB962C8B-B14F-4D97-AF65-F5344CB8AC3E}">
        <p14:creationId xmlns:p14="http://schemas.microsoft.com/office/powerpoint/2010/main" val="258248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0"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mpty_u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5889" y="0"/>
            <a:ext cx="5404912" cy="62364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Rectangle 3"/>
          <p:cNvSpPr/>
          <p:nvPr/>
        </p:nvSpPr>
        <p:spPr>
          <a:xfrm rot="376349">
            <a:off x="3935002" y="3377264"/>
            <a:ext cx="2920775" cy="2492990"/>
          </a:xfrm>
          <a:prstGeom prst="rect">
            <a:avLst/>
          </a:prstGeom>
        </p:spPr>
        <p:txBody>
          <a:bodyPr wrap="square">
            <a:spAutoFit/>
          </a:bodyPr>
          <a:lstStyle/>
          <a:p>
            <a:pPr algn="ctr"/>
            <a:r>
              <a:rPr lang="en-US" sz="1600" dirty="0"/>
              <a:t>“When I use a word,” </a:t>
            </a:r>
            <a:endParaRPr lang="en-US" sz="1600" dirty="0" smtClean="0"/>
          </a:p>
          <a:p>
            <a:pPr algn="ctr"/>
            <a:r>
              <a:rPr lang="en-US" sz="1600" dirty="0" smtClean="0"/>
              <a:t>Humpty </a:t>
            </a:r>
            <a:r>
              <a:rPr lang="en-US" sz="1600" dirty="0"/>
              <a:t>Dumpty said in </a:t>
            </a:r>
            <a:endParaRPr lang="en-US" sz="1600" dirty="0" smtClean="0"/>
          </a:p>
          <a:p>
            <a:pPr algn="ctr"/>
            <a:r>
              <a:rPr lang="en-US" sz="1600" dirty="0" smtClean="0"/>
              <a:t>rather </a:t>
            </a:r>
            <a:r>
              <a:rPr lang="en-US" sz="1600" dirty="0"/>
              <a:t>a scornful tone. “It </a:t>
            </a:r>
          </a:p>
          <a:p>
            <a:pPr algn="ctr"/>
            <a:r>
              <a:rPr lang="en-US" sz="1600" dirty="0" smtClean="0"/>
              <a:t>means </a:t>
            </a:r>
            <a:r>
              <a:rPr lang="en-US" sz="1600" dirty="0"/>
              <a:t>just what I choose it </a:t>
            </a:r>
          </a:p>
          <a:p>
            <a:pPr algn="ctr"/>
            <a:r>
              <a:rPr lang="en-US" sz="1600" dirty="0" smtClean="0"/>
              <a:t>to </a:t>
            </a:r>
            <a:r>
              <a:rPr lang="en-US" sz="1600" dirty="0"/>
              <a:t>mean – </a:t>
            </a:r>
            <a:endParaRPr lang="en-US" sz="1600" dirty="0" smtClean="0"/>
          </a:p>
          <a:p>
            <a:pPr algn="ctr"/>
            <a:r>
              <a:rPr lang="en-US" sz="1600" dirty="0" smtClean="0"/>
              <a:t>neither </a:t>
            </a:r>
            <a:r>
              <a:rPr lang="en-US" sz="1600" dirty="0"/>
              <a:t>more or less.</a:t>
            </a:r>
            <a:r>
              <a:rPr lang="en-US" sz="1600" dirty="0" smtClean="0"/>
              <a:t>”</a:t>
            </a:r>
          </a:p>
          <a:p>
            <a:pPr algn="ctr"/>
            <a:endParaRPr lang="en-US" sz="1600" dirty="0" smtClean="0"/>
          </a:p>
          <a:p>
            <a:pPr algn="ctr"/>
            <a:r>
              <a:rPr lang="en-US" sz="1400" dirty="0"/>
              <a:t>Lewis Carroll. </a:t>
            </a:r>
            <a:r>
              <a:rPr lang="en-US" sz="1400" i="1" dirty="0" smtClean="0"/>
              <a:t>Through </a:t>
            </a:r>
            <a:r>
              <a:rPr lang="en-US" sz="1400" i="1" dirty="0"/>
              <a:t>the Looking Glass</a:t>
            </a:r>
            <a:r>
              <a:rPr lang="en-US" sz="1400" dirty="0"/>
              <a:t>, Chapter VI.</a:t>
            </a:r>
          </a:p>
          <a:p>
            <a:pPr algn="ctr"/>
            <a:endParaRPr lang="en-US" sz="1600" dirty="0"/>
          </a:p>
        </p:txBody>
      </p:sp>
    </p:spTree>
    <p:extLst>
      <p:ext uri="{BB962C8B-B14F-4D97-AF65-F5344CB8AC3E}">
        <p14:creationId xmlns:p14="http://schemas.microsoft.com/office/powerpoint/2010/main" val="327394197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84163"/>
            <a:ext cx="9144000" cy="1200329"/>
          </a:xfrm>
          <a:prstGeom prst="rect">
            <a:avLst/>
          </a:prstGeom>
          <a:noFill/>
        </p:spPr>
        <p:txBody>
          <a:bodyPr wrap="square" rtlCol="0">
            <a:spAutoFit/>
          </a:bodyPr>
          <a:lstStyle/>
          <a:p>
            <a:pPr algn="ctr"/>
            <a:r>
              <a:rPr lang="en-US" sz="4000" dirty="0" smtClean="0"/>
              <a:t>Proofreading: </a:t>
            </a:r>
            <a:r>
              <a:rPr lang="en-US" sz="3200" dirty="0" smtClean="0"/>
              <a:t>A Very Old Mistake</a:t>
            </a:r>
          </a:p>
          <a:p>
            <a:pPr algn="ctr"/>
            <a:r>
              <a:rPr lang="en-US" sz="3200" dirty="0" smtClean="0"/>
              <a:t>(a missing word)</a:t>
            </a:r>
            <a:endParaRPr lang="en-US" sz="3200" dirty="0"/>
          </a:p>
        </p:txBody>
      </p:sp>
      <p:sp>
        <p:nvSpPr>
          <p:cNvPr id="4" name="TextBox 3"/>
          <p:cNvSpPr txBox="1"/>
          <p:nvPr/>
        </p:nvSpPr>
        <p:spPr>
          <a:xfrm>
            <a:off x="5845551" y="4647357"/>
            <a:ext cx="2180571" cy="1169551"/>
          </a:xfrm>
          <a:prstGeom prst="rect">
            <a:avLst/>
          </a:prstGeom>
          <a:noFill/>
        </p:spPr>
        <p:txBody>
          <a:bodyPr wrap="square" rtlCol="0">
            <a:spAutoFit/>
          </a:bodyPr>
          <a:lstStyle/>
          <a:p>
            <a:r>
              <a:rPr lang="en-US" sz="1400" dirty="0"/>
              <a:t>From a 1631 Bible published by Robert Barker and Martin Lucas, the </a:t>
            </a:r>
            <a:r>
              <a:rPr lang="en-US" sz="1400" dirty="0" smtClean="0"/>
              <a:t>royal printers in London</a:t>
            </a:r>
            <a:endParaRPr lang="en-US" sz="1400" dirty="0"/>
          </a:p>
          <a:p>
            <a:endParaRPr lang="en-US" sz="1400" dirty="0"/>
          </a:p>
        </p:txBody>
      </p:sp>
      <p:pic>
        <p:nvPicPr>
          <p:cNvPr id="7" name="Picture 6" descr="thou shall commit adultry 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710" y="2183991"/>
            <a:ext cx="4797286" cy="3436451"/>
          </a:xfrm>
          <a:prstGeom prst="rect">
            <a:avLst/>
          </a:prstGeom>
        </p:spPr>
      </p:pic>
      <p:sp>
        <p:nvSpPr>
          <p:cNvPr id="3" name="Donut 2"/>
          <p:cNvSpPr/>
          <p:nvPr/>
        </p:nvSpPr>
        <p:spPr>
          <a:xfrm>
            <a:off x="2069100" y="3292174"/>
            <a:ext cx="2297751" cy="1086250"/>
          </a:xfrm>
          <a:prstGeom prst="donut">
            <a:avLst>
              <a:gd name="adj" fmla="val 5003"/>
            </a:avLst>
          </a:prstGeom>
          <a:solidFill>
            <a:schemeClr val="bg2">
              <a:lumMod val="2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52660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72435"/>
            <a:ext cx="9144000" cy="1323439"/>
          </a:xfrm>
          <a:prstGeom prst="rect">
            <a:avLst/>
          </a:prstGeom>
          <a:noFill/>
        </p:spPr>
        <p:txBody>
          <a:bodyPr wrap="square" rtlCol="0">
            <a:spAutoFit/>
          </a:bodyPr>
          <a:lstStyle/>
          <a:p>
            <a:pPr algn="ctr"/>
            <a:r>
              <a:rPr lang="en-US" sz="4800" dirty="0"/>
              <a:t>Proofreading: </a:t>
            </a:r>
            <a:r>
              <a:rPr lang="en-US" sz="3200" dirty="0" smtClean="0"/>
              <a:t>An Embarrassing Mistake</a:t>
            </a:r>
          </a:p>
          <a:p>
            <a:pPr algn="ctr"/>
            <a:r>
              <a:rPr lang="en-US" sz="3200" dirty="0" smtClean="0"/>
              <a:t>(a missing letter)</a:t>
            </a:r>
            <a:endParaRPr lang="en-US" sz="3200" dirty="0"/>
          </a:p>
        </p:txBody>
      </p:sp>
      <p:sp>
        <p:nvSpPr>
          <p:cNvPr id="3" name="TextBox 2"/>
          <p:cNvSpPr txBox="1"/>
          <p:nvPr/>
        </p:nvSpPr>
        <p:spPr>
          <a:xfrm>
            <a:off x="4527356" y="3293102"/>
            <a:ext cx="3809691" cy="2431435"/>
          </a:xfrm>
          <a:prstGeom prst="rect">
            <a:avLst/>
          </a:prstGeom>
          <a:noFill/>
        </p:spPr>
        <p:txBody>
          <a:bodyPr wrap="square" rtlCol="0">
            <a:spAutoFit/>
          </a:bodyPr>
          <a:lstStyle/>
          <a:p>
            <a:r>
              <a:rPr lang="en-US" sz="2400" dirty="0" smtClean="0"/>
              <a:t>“When </a:t>
            </a:r>
            <a:r>
              <a:rPr lang="en-US" sz="2400" dirty="0"/>
              <a:t>I was only three, </a:t>
            </a:r>
            <a:endParaRPr lang="en-US" sz="2400" dirty="0" smtClean="0"/>
          </a:p>
          <a:p>
            <a:r>
              <a:rPr lang="en-US" sz="2400" dirty="0" smtClean="0"/>
              <a:t>and </a:t>
            </a:r>
            <a:r>
              <a:rPr lang="en-US" sz="2400" dirty="0"/>
              <a:t>still named Belle </a:t>
            </a:r>
            <a:endParaRPr lang="en-US" sz="2400" dirty="0" smtClean="0"/>
          </a:p>
          <a:p>
            <a:r>
              <a:rPr lang="en-US" sz="2400" dirty="0" smtClean="0"/>
              <a:t>Miriam </a:t>
            </a:r>
            <a:r>
              <a:rPr lang="en-US" sz="2400" dirty="0"/>
              <a:t>Silverman, I sang my first aria in pubic.”</a:t>
            </a:r>
          </a:p>
          <a:p>
            <a:r>
              <a:rPr lang="en-US" sz="1400" dirty="0"/>
              <a:t> </a:t>
            </a:r>
          </a:p>
          <a:p>
            <a:r>
              <a:rPr lang="en-US" sz="1400" dirty="0"/>
              <a:t>Opening sentence:</a:t>
            </a:r>
          </a:p>
          <a:p>
            <a:r>
              <a:rPr lang="en-US" sz="1400" i="1" dirty="0"/>
              <a:t>Bubbles: a self-portrait</a:t>
            </a:r>
            <a:r>
              <a:rPr lang="en-US" sz="1400" dirty="0"/>
              <a:t> by Beverly Sills</a:t>
            </a:r>
            <a:r>
              <a:rPr lang="en-US" sz="1400" dirty="0" smtClean="0"/>
              <a:t>.</a:t>
            </a:r>
          </a:p>
          <a:p>
            <a:r>
              <a:rPr lang="en-US" sz="1400" dirty="0" smtClean="0"/>
              <a:t>First edition. New </a:t>
            </a:r>
            <a:r>
              <a:rPr lang="en-US" sz="1400" dirty="0"/>
              <a:t>York: Bobbs-Merrill. 1976</a:t>
            </a:r>
            <a:r>
              <a:rPr lang="en-US" sz="1400" dirty="0" smtClean="0"/>
              <a:t>.</a:t>
            </a:r>
            <a:endParaRPr lang="en-US" sz="1400" dirty="0"/>
          </a:p>
        </p:txBody>
      </p:sp>
      <p:pic>
        <p:nvPicPr>
          <p:cNvPr id="5" name="Picture 4" descr="Beverly_Sills_Bubbl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4079" y="1918985"/>
            <a:ext cx="3567524" cy="4054207"/>
          </a:xfrm>
          <a:prstGeom prst="rect">
            <a:avLst/>
          </a:prstGeom>
        </p:spPr>
      </p:pic>
      <p:sp>
        <p:nvSpPr>
          <p:cNvPr id="6" name="Donut 5"/>
          <p:cNvSpPr/>
          <p:nvPr/>
        </p:nvSpPr>
        <p:spPr>
          <a:xfrm>
            <a:off x="5600454" y="4209694"/>
            <a:ext cx="1601960" cy="896619"/>
          </a:xfrm>
          <a:prstGeom prst="donut">
            <a:avLst>
              <a:gd name="adj" fmla="val 5003"/>
            </a:avLst>
          </a:prstGeom>
          <a:solidFill>
            <a:schemeClr val="bg2">
              <a:lumMod val="2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7710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8398" y="6068735"/>
            <a:ext cx="7396337" cy="523220"/>
          </a:xfrm>
          <a:prstGeom prst="rect">
            <a:avLst/>
          </a:prstGeom>
          <a:noFill/>
        </p:spPr>
        <p:txBody>
          <a:bodyPr wrap="square" rtlCol="0">
            <a:spAutoFit/>
          </a:bodyPr>
          <a:lstStyle/>
          <a:p>
            <a:pPr algn="ctr"/>
            <a:r>
              <a:rPr lang="en-US" sz="2800" dirty="0" smtClean="0"/>
              <a:t>Spellchecking Is Not Proofreading</a:t>
            </a:r>
            <a:endParaRPr lang="en-US" sz="2800" dirty="0"/>
          </a:p>
        </p:txBody>
      </p:sp>
      <p:sp>
        <p:nvSpPr>
          <p:cNvPr id="3" name="TextBox 2"/>
          <p:cNvSpPr txBox="1"/>
          <p:nvPr/>
        </p:nvSpPr>
        <p:spPr>
          <a:xfrm>
            <a:off x="1117092" y="5466704"/>
            <a:ext cx="7137643" cy="523220"/>
          </a:xfrm>
          <a:prstGeom prst="rect">
            <a:avLst/>
          </a:prstGeom>
          <a:noFill/>
        </p:spPr>
        <p:txBody>
          <a:bodyPr wrap="square" rtlCol="0">
            <a:spAutoFit/>
          </a:bodyPr>
          <a:lstStyle/>
          <a:p>
            <a:pPr algn="ctr"/>
            <a:r>
              <a:rPr lang="en-US" sz="1400" dirty="0" smtClean="0"/>
              <a:t>“Gorilla warriors have been kidnapping children as young as five years old </a:t>
            </a:r>
          </a:p>
          <a:p>
            <a:pPr algn="ctr"/>
            <a:r>
              <a:rPr lang="en-US" sz="1400" dirty="0" smtClean="0"/>
              <a:t>and training them to become rebel soldiers.”</a:t>
            </a:r>
            <a:endParaRPr lang="en-US" sz="1400" dirty="0"/>
          </a:p>
        </p:txBody>
      </p:sp>
      <p:pic>
        <p:nvPicPr>
          <p:cNvPr id="4" name="Picture 3" descr="gorilla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4095" y="2013275"/>
            <a:ext cx="5177222" cy="3453429"/>
          </a:xfrm>
          <a:prstGeom prst="rect">
            <a:avLst/>
          </a:prstGeom>
        </p:spPr>
      </p:pic>
      <p:sp>
        <p:nvSpPr>
          <p:cNvPr id="5" name="TextBox 4"/>
          <p:cNvSpPr txBox="1"/>
          <p:nvPr/>
        </p:nvSpPr>
        <p:spPr>
          <a:xfrm>
            <a:off x="0" y="472435"/>
            <a:ext cx="9144000" cy="1323439"/>
          </a:xfrm>
          <a:prstGeom prst="rect">
            <a:avLst/>
          </a:prstGeom>
          <a:noFill/>
        </p:spPr>
        <p:txBody>
          <a:bodyPr wrap="square" rtlCol="0">
            <a:spAutoFit/>
          </a:bodyPr>
          <a:lstStyle/>
          <a:p>
            <a:pPr algn="ctr"/>
            <a:r>
              <a:rPr lang="en-US" sz="4800" dirty="0"/>
              <a:t>Proofreading: </a:t>
            </a:r>
            <a:r>
              <a:rPr lang="en-US" sz="3200" dirty="0" smtClean="0"/>
              <a:t>A Silly Mistake</a:t>
            </a:r>
          </a:p>
          <a:p>
            <a:pPr algn="ctr"/>
            <a:r>
              <a:rPr lang="en-US" sz="3200" dirty="0" smtClean="0"/>
              <a:t>(an unintended word)</a:t>
            </a:r>
            <a:endParaRPr lang="en-US" sz="3200" dirty="0"/>
          </a:p>
        </p:txBody>
      </p:sp>
      <p:sp>
        <p:nvSpPr>
          <p:cNvPr id="8" name="Donut 7"/>
          <p:cNvSpPr/>
          <p:nvPr/>
        </p:nvSpPr>
        <p:spPr>
          <a:xfrm>
            <a:off x="1470392" y="5163867"/>
            <a:ext cx="1827083" cy="1086250"/>
          </a:xfrm>
          <a:prstGeom prst="donut">
            <a:avLst>
              <a:gd name="adj" fmla="val 5003"/>
            </a:avLst>
          </a:prstGeom>
          <a:solidFill>
            <a:schemeClr val="bg2">
              <a:lumMod val="2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7546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orward Button.png"/>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70742" y="4282554"/>
            <a:ext cx="2691372" cy="2691372"/>
          </a:xfrm>
          <a:prstGeom prst="rect">
            <a:avLst/>
          </a:prstGeom>
        </p:spPr>
      </p:pic>
      <p:pic>
        <p:nvPicPr>
          <p:cNvPr id="2" name="Picture 1" descr="Forward Butto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742" y="226317"/>
            <a:ext cx="2691372" cy="2691372"/>
          </a:xfrm>
          <a:prstGeom prst="rect">
            <a:avLst/>
          </a:prstGeom>
        </p:spPr>
      </p:pic>
      <p:pic>
        <p:nvPicPr>
          <p:cNvPr id="3" name="Picture 2" descr="Re-rea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4446" y="2626075"/>
            <a:ext cx="1910648" cy="1910648"/>
          </a:xfrm>
          <a:prstGeom prst="rect">
            <a:avLst/>
          </a:prstGeom>
        </p:spPr>
      </p:pic>
      <p:sp>
        <p:nvSpPr>
          <p:cNvPr id="5" name="Donut 4"/>
          <p:cNvSpPr/>
          <p:nvPr/>
        </p:nvSpPr>
        <p:spPr>
          <a:xfrm>
            <a:off x="581918" y="653436"/>
            <a:ext cx="1834700" cy="1812362"/>
          </a:xfrm>
          <a:prstGeom prst="donut">
            <a:avLst>
              <a:gd name="adj" fmla="val 245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2999849" y="1245228"/>
            <a:ext cx="5092158" cy="830997"/>
          </a:xfrm>
          <a:prstGeom prst="rect">
            <a:avLst/>
          </a:prstGeom>
          <a:noFill/>
        </p:spPr>
        <p:txBody>
          <a:bodyPr wrap="square" rtlCol="0">
            <a:spAutoFit/>
          </a:bodyPr>
          <a:lstStyle/>
          <a:p>
            <a:r>
              <a:rPr lang="en-US" sz="4800" dirty="0" smtClean="0"/>
              <a:t>Read</a:t>
            </a:r>
            <a:endParaRPr lang="en-US" sz="4800" dirty="0"/>
          </a:p>
        </p:txBody>
      </p:sp>
      <p:sp>
        <p:nvSpPr>
          <p:cNvPr id="9" name="TextBox 8"/>
          <p:cNvSpPr txBox="1"/>
          <p:nvPr/>
        </p:nvSpPr>
        <p:spPr>
          <a:xfrm>
            <a:off x="2999849" y="3064610"/>
            <a:ext cx="4677393" cy="830997"/>
          </a:xfrm>
          <a:prstGeom prst="rect">
            <a:avLst/>
          </a:prstGeom>
          <a:noFill/>
        </p:spPr>
        <p:txBody>
          <a:bodyPr wrap="square" rtlCol="0">
            <a:spAutoFit/>
          </a:bodyPr>
          <a:lstStyle/>
          <a:p>
            <a:r>
              <a:rPr lang="en-US" sz="4800" dirty="0" smtClean="0"/>
              <a:t>Read Again</a:t>
            </a:r>
            <a:endParaRPr lang="en-US" sz="4800" dirty="0"/>
          </a:p>
        </p:txBody>
      </p:sp>
      <p:sp>
        <p:nvSpPr>
          <p:cNvPr id="10" name="TextBox 9"/>
          <p:cNvSpPr txBox="1"/>
          <p:nvPr/>
        </p:nvSpPr>
        <p:spPr>
          <a:xfrm>
            <a:off x="2999849" y="5083996"/>
            <a:ext cx="5523698" cy="830997"/>
          </a:xfrm>
          <a:prstGeom prst="rect">
            <a:avLst/>
          </a:prstGeom>
          <a:noFill/>
        </p:spPr>
        <p:txBody>
          <a:bodyPr wrap="square" rtlCol="0">
            <a:spAutoFit/>
          </a:bodyPr>
          <a:lstStyle/>
          <a:p>
            <a:r>
              <a:rPr lang="en-US" sz="4800" dirty="0" smtClean="0"/>
              <a:t>Read Backwards</a:t>
            </a:r>
            <a:endParaRPr lang="en-US" sz="4800" dirty="0"/>
          </a:p>
        </p:txBody>
      </p:sp>
      <p:sp>
        <p:nvSpPr>
          <p:cNvPr id="13" name="Donut 12"/>
          <p:cNvSpPr/>
          <p:nvPr/>
        </p:nvSpPr>
        <p:spPr>
          <a:xfrm flipH="1">
            <a:off x="642822" y="4709673"/>
            <a:ext cx="1834700" cy="1812362"/>
          </a:xfrm>
          <a:prstGeom prst="donut">
            <a:avLst>
              <a:gd name="adj" fmla="val 245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0993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lor-wheel-leaf.jpg"/>
          <p:cNvPicPr>
            <a:picLocks noChangeAspect="1"/>
          </p:cNvPicPr>
          <p:nvPr/>
        </p:nvPicPr>
        <p:blipFill>
          <a:blip r:embed="rId2">
            <a:alphaModFix amt="27000"/>
            <a:extLst>
              <a:ext uri="{BEBA8EAE-BF5A-486C-A8C5-ECC9F3942E4B}">
                <a14:imgProps xmlns:a14="http://schemas.microsoft.com/office/drawing/2010/main">
                  <a14:imgLayer r:embed="rId3">
                    <a14:imgEffect>
                      <a14:backgroundRemoval t="0" b="99789" l="0" r="100000"/>
                    </a14:imgEffect>
                  </a14:imgLayer>
                </a14:imgProps>
              </a:ext>
              <a:ext uri="{28A0092B-C50C-407E-A947-70E740481C1C}">
                <a14:useLocalDpi xmlns:a14="http://schemas.microsoft.com/office/drawing/2010/main" val="0"/>
              </a:ext>
            </a:extLst>
          </a:blip>
          <a:stretch>
            <a:fillRect/>
          </a:stretch>
        </p:blipFill>
        <p:spPr>
          <a:xfrm>
            <a:off x="1090746" y="3023513"/>
            <a:ext cx="4044818" cy="3834487"/>
          </a:xfrm>
          <a:prstGeom prst="rect">
            <a:avLst/>
          </a:prstGeom>
        </p:spPr>
      </p:pic>
      <p:pic>
        <p:nvPicPr>
          <p:cNvPr id="11" name="Picture 10" descr="audience4.jpg"/>
          <p:cNvPicPr>
            <a:picLocks noChangeAspect="1"/>
          </p:cNvPicPr>
          <p:nvPr/>
        </p:nvPicPr>
        <p:blipFill>
          <a:blip r:embed="rId4">
            <a:alphaModFix amt="27000"/>
            <a:extLst>
              <a:ext uri="{28A0092B-C50C-407E-A947-70E740481C1C}">
                <a14:useLocalDpi xmlns:a14="http://schemas.microsoft.com/office/drawing/2010/main"/>
              </a:ext>
            </a:extLst>
          </a:blip>
          <a:stretch>
            <a:fillRect/>
          </a:stretch>
        </p:blipFill>
        <p:spPr>
          <a:xfrm rot="20821136">
            <a:off x="5347316" y="3948762"/>
            <a:ext cx="3417435" cy="2274148"/>
          </a:xfrm>
          <a:prstGeom prst="rect">
            <a:avLst/>
          </a:prstGeom>
        </p:spPr>
      </p:pic>
      <p:sp>
        <p:nvSpPr>
          <p:cNvPr id="2" name="Title 1"/>
          <p:cNvSpPr>
            <a:spLocks noGrp="1"/>
          </p:cNvSpPr>
          <p:nvPr>
            <p:ph type="title"/>
          </p:nvPr>
        </p:nvSpPr>
        <p:spPr>
          <a:xfrm>
            <a:off x="457200" y="274638"/>
            <a:ext cx="8229600" cy="1143000"/>
          </a:xfrm>
        </p:spPr>
        <p:txBody>
          <a:bodyPr/>
          <a:lstStyle/>
          <a:p>
            <a:r>
              <a:rPr lang="en-US" dirty="0" smtClean="0"/>
              <a:t>Working with Images</a:t>
            </a:r>
            <a:endParaRPr lang="en-US" dirty="0"/>
          </a:p>
        </p:txBody>
      </p:sp>
      <p:sp>
        <p:nvSpPr>
          <p:cNvPr id="3" name="TextBox 2"/>
          <p:cNvSpPr txBox="1"/>
          <p:nvPr/>
        </p:nvSpPr>
        <p:spPr>
          <a:xfrm>
            <a:off x="792819" y="1843027"/>
            <a:ext cx="2641439" cy="2031326"/>
          </a:xfrm>
          <a:prstGeom prst="rect">
            <a:avLst/>
          </a:prstGeom>
          <a:noFill/>
        </p:spPr>
        <p:txBody>
          <a:bodyPr wrap="square" rtlCol="0">
            <a:spAutoFit/>
          </a:bodyPr>
          <a:lstStyle/>
          <a:p>
            <a:pPr algn="just"/>
            <a:r>
              <a:rPr lang="en-US" sz="900" dirty="0">
                <a:solidFill>
                  <a:schemeClr val="bg1">
                    <a:lumMod val="65000"/>
                  </a:schemeClr>
                </a:solidFill>
              </a:rPr>
              <a:t>With eager eyes and strained attention, </a:t>
            </a:r>
            <a:r>
              <a:rPr lang="en-US" sz="900" dirty="0" err="1">
                <a:solidFill>
                  <a:schemeClr val="bg1">
                    <a:lumMod val="65000"/>
                  </a:schemeClr>
                </a:solidFill>
              </a:rPr>
              <a:t>Mr</a:t>
            </a:r>
            <a:r>
              <a:rPr lang="en-US" sz="900" dirty="0">
                <a:solidFill>
                  <a:schemeClr val="bg1">
                    <a:lumMod val="65000"/>
                  </a:schemeClr>
                </a:solidFill>
              </a:rPr>
              <a:t> </a:t>
            </a:r>
            <a:r>
              <a:rPr lang="en-US" sz="900" dirty="0" err="1">
                <a:solidFill>
                  <a:schemeClr val="bg1">
                    <a:lumMod val="65000"/>
                  </a:schemeClr>
                </a:solidFill>
              </a:rPr>
              <a:t>Haredale</a:t>
            </a:r>
            <a:r>
              <a:rPr lang="en-US" sz="900" dirty="0">
                <a:solidFill>
                  <a:schemeClr val="bg1">
                    <a:lumMod val="65000"/>
                  </a:schemeClr>
                </a:solidFill>
              </a:rPr>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a:p>
            <a:endParaRPr lang="en-US" sz="900" dirty="0"/>
          </a:p>
        </p:txBody>
      </p:sp>
      <p:pic>
        <p:nvPicPr>
          <p:cNvPr id="4" name="Picture 3" descr="Tulip flower.jpg"/>
          <p:cNvPicPr>
            <a:picLocks noChangeAspect="1"/>
          </p:cNvPicPr>
          <p:nvPr/>
        </p:nvPicPr>
        <p:blipFill>
          <a:blip r:embed="rId5">
            <a:alphaModFix/>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tretch>
            <a:fillRect/>
          </a:stretch>
        </p:blipFill>
        <p:spPr>
          <a:xfrm rot="1786498">
            <a:off x="3506949" y="1977819"/>
            <a:ext cx="3275768" cy="24568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p:cNvSpPr txBox="1"/>
          <p:nvPr/>
        </p:nvSpPr>
        <p:spPr>
          <a:xfrm>
            <a:off x="1714692" y="1417638"/>
            <a:ext cx="777038" cy="369332"/>
          </a:xfrm>
          <a:prstGeom prst="rect">
            <a:avLst/>
          </a:prstGeom>
          <a:noFill/>
        </p:spPr>
        <p:txBody>
          <a:bodyPr wrap="none" rtlCol="0">
            <a:spAutoFit/>
          </a:bodyPr>
          <a:lstStyle/>
          <a:p>
            <a:pPr algn="ctr"/>
            <a:r>
              <a:rPr lang="en-US" dirty="0" smtClean="0"/>
              <a:t>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Text</a:t>
            </a:r>
            <a:endParaRPr lang="en-US" dirty="0"/>
          </a:p>
        </p:txBody>
      </p:sp>
      <p:sp>
        <p:nvSpPr>
          <p:cNvPr id="13" name="TextBox 12"/>
          <p:cNvSpPr txBox="1"/>
          <p:nvPr/>
        </p:nvSpPr>
        <p:spPr>
          <a:xfrm>
            <a:off x="793228" y="5355036"/>
            <a:ext cx="1381012" cy="369332"/>
          </a:xfrm>
          <a:prstGeom prst="rect">
            <a:avLst/>
          </a:prstGeom>
          <a:noFill/>
        </p:spPr>
        <p:txBody>
          <a:bodyPr wrap="square" rtlCol="0">
            <a:spAutoFit/>
          </a:bodyPr>
          <a:lstStyle/>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Shapes</a:t>
            </a:r>
            <a:endParaRPr lang="en-US" dirty="0"/>
          </a:p>
        </p:txBody>
      </p:sp>
      <p:sp>
        <p:nvSpPr>
          <p:cNvPr id="14" name="TextBox 13"/>
          <p:cNvSpPr txBox="1"/>
          <p:nvPr/>
        </p:nvSpPr>
        <p:spPr>
          <a:xfrm rot="1699861">
            <a:off x="5113161" y="1740480"/>
            <a:ext cx="1837362" cy="369332"/>
          </a:xfrm>
          <a:prstGeom prst="rect">
            <a:avLst/>
          </a:prstGeom>
          <a:noFill/>
        </p:spPr>
        <p:txBody>
          <a:bodyPr wrap="square" rtlCol="0">
            <a:spAutoFit/>
          </a:bodyPr>
          <a:lstStyle/>
          <a:p>
            <a:pPr algn="ctr"/>
            <a:r>
              <a:rPr lang="en-US" b="1" dirty="0" smtClean="0"/>
              <a:t>Images</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5" name="TextBox 14"/>
          <p:cNvSpPr txBox="1"/>
          <p:nvPr/>
        </p:nvSpPr>
        <p:spPr>
          <a:xfrm rot="20871835">
            <a:off x="6523896" y="6045122"/>
            <a:ext cx="2477098" cy="369332"/>
          </a:xfrm>
          <a:prstGeom prst="rect">
            <a:avLst/>
          </a:prstGeom>
          <a:noFill/>
        </p:spPr>
        <p:txBody>
          <a:bodyPr wrap="square" rtlCol="0">
            <a:spAutoFit/>
          </a:bodyPr>
          <a:lstStyle/>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Customer Service</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80140150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 Image Advance Search.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2543" y="712939"/>
            <a:ext cx="5588034" cy="4980392"/>
          </a:xfrm>
          <a:prstGeom prst="rect">
            <a:avLst/>
          </a:prstGeom>
        </p:spPr>
      </p:pic>
      <p:sp>
        <p:nvSpPr>
          <p:cNvPr id="3" name="TextBox 2"/>
          <p:cNvSpPr txBox="1"/>
          <p:nvPr/>
        </p:nvSpPr>
        <p:spPr>
          <a:xfrm>
            <a:off x="722543" y="5783845"/>
            <a:ext cx="4864884" cy="369332"/>
          </a:xfrm>
          <a:prstGeom prst="rect">
            <a:avLst/>
          </a:prstGeom>
          <a:noFill/>
        </p:spPr>
        <p:txBody>
          <a:bodyPr wrap="none" rtlCol="0">
            <a:spAutoFit/>
          </a:bodyPr>
          <a:lstStyle/>
          <a:p>
            <a:r>
              <a:rPr lang="en-US" dirty="0"/>
              <a:t>http://</a:t>
            </a:r>
            <a:r>
              <a:rPr lang="en-US" dirty="0" err="1"/>
              <a:t>www.google.com</a:t>
            </a:r>
            <a:r>
              <a:rPr lang="en-US" dirty="0"/>
              <a:t>/</a:t>
            </a:r>
            <a:r>
              <a:rPr lang="en-US" dirty="0" err="1"/>
              <a:t>advanced_image_search</a:t>
            </a:r>
            <a:endParaRPr lang="en-US" dirty="0"/>
          </a:p>
        </p:txBody>
      </p:sp>
    </p:spTree>
    <p:extLst>
      <p:ext uri="{BB962C8B-B14F-4D97-AF65-F5344CB8AC3E}">
        <p14:creationId xmlns:p14="http://schemas.microsoft.com/office/powerpoint/2010/main" val="73922685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ease stand b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8739" y="1703644"/>
            <a:ext cx="3153859" cy="2368898"/>
          </a:xfrm>
          <a:prstGeom prst="rect">
            <a:avLst/>
          </a:prstGeom>
        </p:spPr>
      </p:pic>
      <p:sp>
        <p:nvSpPr>
          <p:cNvPr id="3" name="TextBox 2"/>
          <p:cNvSpPr txBox="1"/>
          <p:nvPr/>
        </p:nvSpPr>
        <p:spPr>
          <a:xfrm>
            <a:off x="4970715" y="2872213"/>
            <a:ext cx="3885909" cy="1200329"/>
          </a:xfrm>
          <a:prstGeom prst="rect">
            <a:avLst/>
          </a:prstGeom>
          <a:noFill/>
        </p:spPr>
        <p:txBody>
          <a:bodyPr wrap="square" rtlCol="0">
            <a:spAutoFit/>
          </a:bodyPr>
          <a:lstStyle/>
          <a:p>
            <a:r>
              <a:rPr lang="en-US" dirty="0" smtClean="0"/>
              <a:t>Google Image Search</a:t>
            </a:r>
          </a:p>
          <a:p>
            <a:r>
              <a:rPr lang="en-US" dirty="0" smtClean="0"/>
              <a:t>Key Word: ebooks</a:t>
            </a:r>
          </a:p>
          <a:p>
            <a:r>
              <a:rPr lang="en-US" dirty="0" smtClean="0"/>
              <a:t>Color: black and white</a:t>
            </a:r>
          </a:p>
          <a:p>
            <a:r>
              <a:rPr lang="en-US" dirty="0" smtClean="0"/>
              <a:t>Usage Rights: free to use or share</a:t>
            </a:r>
          </a:p>
        </p:txBody>
      </p:sp>
      <p:pic>
        <p:nvPicPr>
          <p:cNvPr id="4" name="Picture 3" descr="Ch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7846" y="4708012"/>
            <a:ext cx="1444752" cy="1714500"/>
          </a:xfrm>
          <a:prstGeom prst="rect">
            <a:avLst/>
          </a:prstGeom>
        </p:spPr>
      </p:pic>
      <p:sp>
        <p:nvSpPr>
          <p:cNvPr id="8" name="TextBox 7"/>
          <p:cNvSpPr txBox="1"/>
          <p:nvPr/>
        </p:nvSpPr>
        <p:spPr>
          <a:xfrm>
            <a:off x="4970716" y="5329163"/>
            <a:ext cx="3885908" cy="1200329"/>
          </a:xfrm>
          <a:prstGeom prst="rect">
            <a:avLst/>
          </a:prstGeom>
          <a:noFill/>
        </p:spPr>
        <p:txBody>
          <a:bodyPr wrap="square" rtlCol="0">
            <a:spAutoFit/>
          </a:bodyPr>
          <a:lstStyle/>
          <a:p>
            <a:r>
              <a:rPr lang="en-US" dirty="0" smtClean="0"/>
              <a:t>Google Image Search</a:t>
            </a:r>
          </a:p>
          <a:p>
            <a:r>
              <a:rPr lang="en-US" dirty="0" smtClean="0"/>
              <a:t>Key Word: ebooks</a:t>
            </a:r>
          </a:p>
          <a:p>
            <a:r>
              <a:rPr lang="en-US" dirty="0" smtClean="0"/>
              <a:t>Color: blue</a:t>
            </a:r>
          </a:p>
          <a:p>
            <a:r>
              <a:rPr lang="en-US" dirty="0" smtClean="0"/>
              <a:t>Usage Rights: free to use or share</a:t>
            </a:r>
          </a:p>
        </p:txBody>
      </p:sp>
      <p:sp>
        <p:nvSpPr>
          <p:cNvPr id="5" name="TextBox 4"/>
          <p:cNvSpPr txBox="1"/>
          <p:nvPr/>
        </p:nvSpPr>
        <p:spPr>
          <a:xfrm>
            <a:off x="0" y="613128"/>
            <a:ext cx="9144000" cy="830997"/>
          </a:xfrm>
          <a:prstGeom prst="rect">
            <a:avLst/>
          </a:prstGeom>
          <a:noFill/>
        </p:spPr>
        <p:txBody>
          <a:bodyPr wrap="square" rtlCol="0">
            <a:spAutoFit/>
          </a:bodyPr>
          <a:lstStyle/>
          <a:p>
            <a:pPr algn="ctr"/>
            <a:r>
              <a:rPr lang="en-US" sz="4800" dirty="0" smtClean="0"/>
              <a:t>Searches and Results</a:t>
            </a:r>
            <a:endParaRPr lang="en-US" sz="4800" dirty="0"/>
          </a:p>
        </p:txBody>
      </p:sp>
    </p:spTree>
    <p:extLst>
      <p:ext uri="{BB962C8B-B14F-4D97-AF65-F5344CB8AC3E}">
        <p14:creationId xmlns:p14="http://schemas.microsoft.com/office/powerpoint/2010/main" val="132120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9 at 9.08.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792" y="3838494"/>
            <a:ext cx="3378333" cy="2246451"/>
          </a:xfrm>
          <a:prstGeom prst="rect">
            <a:avLst/>
          </a:prstGeom>
        </p:spPr>
      </p:pic>
      <p:pic>
        <p:nvPicPr>
          <p:cNvPr id="3" name="Picture 2" descr="Screen Shot 2012-10-19 at 9.10.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191" y="1409351"/>
            <a:ext cx="3378333" cy="2250776"/>
          </a:xfrm>
          <a:prstGeom prst="rect">
            <a:avLst/>
          </a:prstGeom>
        </p:spPr>
      </p:pic>
      <p:pic>
        <p:nvPicPr>
          <p:cNvPr id="4" name="Picture 3" descr="Screen Shot 2012-10-19 at 9.11.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191" y="3809154"/>
            <a:ext cx="3411499" cy="2275791"/>
          </a:xfrm>
          <a:prstGeom prst="rect">
            <a:avLst/>
          </a:prstGeom>
        </p:spPr>
      </p:pic>
      <p:pic>
        <p:nvPicPr>
          <p:cNvPr id="5" name="Picture 4" descr="dicken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4507" y="1477582"/>
            <a:ext cx="1800133" cy="2182545"/>
          </a:xfrm>
          <a:prstGeom prst="rect">
            <a:avLst/>
          </a:prstGeom>
        </p:spPr>
      </p:pic>
      <p:sp>
        <p:nvSpPr>
          <p:cNvPr id="7" name="TextBox 6"/>
          <p:cNvSpPr txBox="1"/>
          <p:nvPr/>
        </p:nvSpPr>
        <p:spPr>
          <a:xfrm>
            <a:off x="448010" y="479722"/>
            <a:ext cx="8262228" cy="830997"/>
          </a:xfrm>
          <a:prstGeom prst="rect">
            <a:avLst/>
          </a:prstGeom>
          <a:noFill/>
        </p:spPr>
        <p:txBody>
          <a:bodyPr wrap="square" rtlCol="0">
            <a:spAutoFit/>
          </a:bodyPr>
          <a:lstStyle/>
          <a:p>
            <a:pPr algn="ctr"/>
            <a:r>
              <a:rPr lang="en-US" sz="4800" dirty="0" smtClean="0">
                <a:latin typeface="+mj-lt"/>
                <a:cs typeface="American Typewriter"/>
              </a:rPr>
              <a:t>Google Image Search</a:t>
            </a:r>
            <a:endParaRPr lang="en-US" sz="4800" dirty="0">
              <a:latin typeface="+mj-lt"/>
              <a:cs typeface="American Typewriter"/>
            </a:endParaRPr>
          </a:p>
        </p:txBody>
      </p:sp>
      <p:sp>
        <p:nvSpPr>
          <p:cNvPr id="8" name="Donut 7"/>
          <p:cNvSpPr/>
          <p:nvPr/>
        </p:nvSpPr>
        <p:spPr>
          <a:xfrm>
            <a:off x="2629383" y="4584405"/>
            <a:ext cx="551676" cy="285546"/>
          </a:xfrm>
          <a:prstGeom prst="donut">
            <a:avLst>
              <a:gd name="adj" fmla="val 5003"/>
            </a:avLst>
          </a:prstGeom>
          <a:solidFill>
            <a:schemeClr val="bg2">
              <a:lumMod val="25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16095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Three Basic Elements</a:t>
            </a:r>
            <a:endParaRPr lang="en-US" dirty="0"/>
          </a:p>
        </p:txBody>
      </p:sp>
      <p:sp>
        <p:nvSpPr>
          <p:cNvPr id="3" name="TextBox 2"/>
          <p:cNvSpPr txBox="1"/>
          <p:nvPr/>
        </p:nvSpPr>
        <p:spPr>
          <a:xfrm>
            <a:off x="792819" y="1843027"/>
            <a:ext cx="2641439" cy="2031326"/>
          </a:xfrm>
          <a:prstGeom prst="rect">
            <a:avLst/>
          </a:prstGeom>
          <a:noFill/>
        </p:spPr>
        <p:txBody>
          <a:bodyPr wrap="square" rtlCol="0">
            <a:spAutoFit/>
          </a:bodyPr>
          <a:lstStyle/>
          <a:p>
            <a:pPr algn="just"/>
            <a:r>
              <a:rPr lang="en-US" sz="900" dirty="0"/>
              <a:t>With eager eyes and strained attention, </a:t>
            </a:r>
            <a:r>
              <a:rPr lang="en-US" sz="900" dirty="0" err="1"/>
              <a:t>Mr</a:t>
            </a:r>
            <a:r>
              <a:rPr lang="en-US" sz="900" dirty="0"/>
              <a:t> </a:t>
            </a:r>
            <a:r>
              <a:rPr lang="en-US" sz="900" dirty="0" err="1"/>
              <a:t>Haredale</a:t>
            </a:r>
            <a:r>
              <a:rPr lang="en-US" sz="900" dirty="0"/>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a:p>
            <a:endParaRPr lang="en-US" sz="900" dirty="0"/>
          </a:p>
        </p:txBody>
      </p:sp>
      <p:pic>
        <p:nvPicPr>
          <p:cNvPr id="4" name="Picture 3" descr="Tulip flower.jpg"/>
          <p:cNvPicPr>
            <a:picLocks noChangeAspect="1"/>
          </p:cNvPicPr>
          <p:nvPr/>
        </p:nvPicPr>
        <p:blipFill>
          <a:blip r:embed="rId2">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tretch>
            <a:fillRect/>
          </a:stretch>
        </p:blipFill>
        <p:spPr>
          <a:xfrm rot="1786498">
            <a:off x="3506949" y="1977819"/>
            <a:ext cx="3275768" cy="24568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p:cNvSpPr txBox="1"/>
          <p:nvPr/>
        </p:nvSpPr>
        <p:spPr>
          <a:xfrm>
            <a:off x="1724310" y="1417638"/>
            <a:ext cx="757802" cy="369332"/>
          </a:xfrm>
          <a:prstGeom prst="rect">
            <a:avLst/>
          </a:prstGeom>
          <a:noFill/>
        </p:spPr>
        <p:txBody>
          <a:bodyPr wrap="none" rtlCol="0">
            <a:spAutoFit/>
          </a:bodyPr>
          <a:lstStyle/>
          <a:p>
            <a:pPr algn="ctr"/>
            <a:r>
              <a:rPr lang="en-US" dirty="0" smtClean="0"/>
              <a:t>   </a:t>
            </a:r>
            <a:r>
              <a:rPr lang="en-US" b="1" dirty="0" smtClean="0"/>
              <a:t>Text   </a:t>
            </a:r>
            <a:endParaRPr lang="en-US" b="1" dirty="0"/>
          </a:p>
        </p:txBody>
      </p:sp>
      <p:sp>
        <p:nvSpPr>
          <p:cNvPr id="13" name="TextBox 12"/>
          <p:cNvSpPr txBox="1"/>
          <p:nvPr/>
        </p:nvSpPr>
        <p:spPr>
          <a:xfrm>
            <a:off x="793228" y="5355036"/>
            <a:ext cx="851515" cy="369332"/>
          </a:xfrm>
          <a:prstGeom prst="rect">
            <a:avLst/>
          </a:prstGeom>
          <a:noFill/>
        </p:spPr>
        <p:txBody>
          <a:bodyPr wrap="none" rtlCol="0">
            <a:spAutoFit/>
          </a:bodyPr>
          <a:lstStyle/>
          <a:p>
            <a:r>
              <a:rPr lang="en-US" dirty="0" smtClean="0"/>
              <a:t>Shapes</a:t>
            </a:r>
            <a:endParaRPr lang="en-US" dirty="0"/>
          </a:p>
        </p:txBody>
      </p:sp>
      <p:sp>
        <p:nvSpPr>
          <p:cNvPr id="14" name="TextBox 13"/>
          <p:cNvSpPr txBox="1"/>
          <p:nvPr/>
        </p:nvSpPr>
        <p:spPr>
          <a:xfrm rot="1699861">
            <a:off x="5628384" y="1658361"/>
            <a:ext cx="851578" cy="369332"/>
          </a:xfrm>
          <a:prstGeom prst="rect">
            <a:avLst/>
          </a:prstGeom>
          <a:noFill/>
        </p:spPr>
        <p:txBody>
          <a:bodyPr wrap="none" rtlCol="0">
            <a:spAutoFit/>
          </a:bodyPr>
          <a:lstStyle/>
          <a:p>
            <a:r>
              <a:rPr lang="en-US" dirty="0" smtClean="0"/>
              <a:t>Images</a:t>
            </a:r>
            <a:endParaRPr lang="en-US" dirty="0"/>
          </a:p>
        </p:txBody>
      </p:sp>
      <p:sp>
        <p:nvSpPr>
          <p:cNvPr id="15" name="TextBox 14"/>
          <p:cNvSpPr txBox="1"/>
          <p:nvPr/>
        </p:nvSpPr>
        <p:spPr>
          <a:xfrm rot="20735718">
            <a:off x="6592835" y="6100803"/>
            <a:ext cx="1821344" cy="369332"/>
          </a:xfrm>
          <a:prstGeom prst="rect">
            <a:avLst/>
          </a:prstGeom>
          <a:noFill/>
        </p:spPr>
        <p:txBody>
          <a:bodyPr wrap="none" rtlCol="0">
            <a:spAutoFit/>
          </a:bodyPr>
          <a:lstStyle/>
          <a:p>
            <a:r>
              <a:rPr lang="en-US" dirty="0" smtClean="0"/>
              <a:t>Customer Service</a:t>
            </a:r>
            <a:endParaRPr lang="en-US" dirty="0"/>
          </a:p>
        </p:txBody>
      </p:sp>
      <p:pic>
        <p:nvPicPr>
          <p:cNvPr id="16" name="Picture 15" descr="Screen Shot 2012-08-08 at 10.11.26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36576">
            <a:off x="5573193" y="4149851"/>
            <a:ext cx="2838790" cy="2033751"/>
          </a:xfrm>
          <a:prstGeom prst="rect">
            <a:avLst/>
          </a:prstGeom>
        </p:spPr>
      </p:pic>
      <p:pic>
        <p:nvPicPr>
          <p:cNvPr id="10" name="Picture 9" descr="color-wheel-leaf.jpg"/>
          <p:cNvPicPr>
            <a:picLocks noChangeAspect="1"/>
          </p:cNvPicPr>
          <p:nvPr/>
        </p:nvPicPr>
        <p:blipFill>
          <a:blip r:embed="rId5">
            <a:extLst>
              <a:ext uri="{BEBA8EAE-BF5A-486C-A8C5-ECC9F3942E4B}">
                <a14:imgProps xmlns:a14="http://schemas.microsoft.com/office/drawing/2010/main">
                  <a14:imgLayer r:embed="rId6">
                    <a14:imgEffect>
                      <a14:backgroundRemoval t="0" b="99789" l="0" r="100000"/>
                    </a14:imgEffect>
                  </a14:imgLayer>
                </a14:imgProps>
              </a:ext>
              <a:ext uri="{28A0092B-C50C-407E-A947-70E740481C1C}">
                <a14:useLocalDpi xmlns:a14="http://schemas.microsoft.com/office/drawing/2010/main" val="0"/>
              </a:ext>
            </a:extLst>
          </a:blip>
          <a:stretch>
            <a:fillRect/>
          </a:stretch>
        </p:blipFill>
        <p:spPr>
          <a:xfrm>
            <a:off x="1090746" y="3023513"/>
            <a:ext cx="4044818" cy="3834487"/>
          </a:xfrm>
          <a:prstGeom prst="rect">
            <a:avLst/>
          </a:prstGeom>
        </p:spPr>
      </p:pic>
    </p:spTree>
    <p:extLst>
      <p:ext uri="{BB962C8B-B14F-4D97-AF65-F5344CB8AC3E}">
        <p14:creationId xmlns:p14="http://schemas.microsoft.com/office/powerpoint/2010/main" val="516095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98689"/>
            <a:ext cx="9144000" cy="830997"/>
          </a:xfrm>
          <a:prstGeom prst="rect">
            <a:avLst/>
          </a:prstGeom>
          <a:noFill/>
        </p:spPr>
        <p:txBody>
          <a:bodyPr wrap="square" rtlCol="0">
            <a:spAutoFit/>
          </a:bodyPr>
          <a:lstStyle/>
          <a:p>
            <a:pPr algn="ctr"/>
            <a:r>
              <a:rPr lang="en-US" sz="4800" dirty="0" smtClean="0">
                <a:latin typeface="+mj-lt"/>
                <a:cs typeface="American Typewriter"/>
              </a:rPr>
              <a:t>Image File Formats</a:t>
            </a:r>
            <a:endParaRPr lang="en-US" sz="4800" dirty="0">
              <a:latin typeface="+mj-lt"/>
              <a:cs typeface="American Typewriter"/>
            </a:endParaRPr>
          </a:p>
        </p:txBody>
      </p:sp>
      <p:pic>
        <p:nvPicPr>
          <p:cNvPr id="6" name="Picture 5" descr="file format eps 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5422" y="2921579"/>
            <a:ext cx="1931619" cy="1931619"/>
          </a:xfrm>
          <a:prstGeom prst="rect">
            <a:avLst/>
          </a:prstGeom>
        </p:spPr>
      </p:pic>
      <p:pic>
        <p:nvPicPr>
          <p:cNvPr id="11" name="Picture 10" descr="file format tiff2 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395" y="2661598"/>
            <a:ext cx="2277903" cy="2277903"/>
          </a:xfrm>
          <a:prstGeom prst="rect">
            <a:avLst/>
          </a:prstGeom>
        </p:spPr>
      </p:pic>
      <p:pic>
        <p:nvPicPr>
          <p:cNvPr id="7" name="Picture 6" descr="file format gif 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477" y="2402668"/>
            <a:ext cx="2623136" cy="2623136"/>
          </a:xfrm>
          <a:prstGeom prst="rect">
            <a:avLst/>
          </a:prstGeom>
        </p:spPr>
      </p:pic>
      <p:pic>
        <p:nvPicPr>
          <p:cNvPr id="10" name="Picture 9" descr="file format jpeg 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133600"/>
            <a:ext cx="2968404" cy="2968404"/>
          </a:xfrm>
          <a:prstGeom prst="rect">
            <a:avLst/>
          </a:prstGeom>
        </p:spPr>
      </p:pic>
      <p:pic>
        <p:nvPicPr>
          <p:cNvPr id="12" name="Picture 11" descr="File format_P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5111" y="4939501"/>
            <a:ext cx="1343860" cy="1343860"/>
          </a:xfrm>
          <a:prstGeom prst="rect">
            <a:avLst/>
          </a:prstGeom>
        </p:spPr>
      </p:pic>
    </p:spTree>
    <p:extLst>
      <p:ext uri="{BB962C8B-B14F-4D97-AF65-F5344CB8AC3E}">
        <p14:creationId xmlns:p14="http://schemas.microsoft.com/office/powerpoint/2010/main" val="73922685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eck-out graphic.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1940" y="935210"/>
            <a:ext cx="2912251" cy="2292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lawyer disgui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36077" y="1192500"/>
            <a:ext cx="2874439" cy="4311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Shelving cart.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5706" y="3074612"/>
            <a:ext cx="2746399" cy="2700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848384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6052" y="495468"/>
            <a:ext cx="6184900" cy="646331"/>
          </a:xfrm>
          <a:prstGeom prst="rect">
            <a:avLst/>
          </a:prstGeom>
          <a:noFill/>
        </p:spPr>
        <p:txBody>
          <a:bodyPr wrap="square" rtlCol="0">
            <a:spAutoFit/>
          </a:bodyPr>
          <a:lstStyle/>
          <a:p>
            <a:pPr algn="ctr"/>
            <a:r>
              <a:rPr lang="en-US" sz="3600" dirty="0" smtClean="0"/>
              <a:t>Editing Images</a:t>
            </a:r>
            <a:endParaRPr lang="en-US" sz="3600" dirty="0"/>
          </a:p>
        </p:txBody>
      </p:sp>
      <p:pic>
        <p:nvPicPr>
          <p:cNvPr id="6" name="Picture 5" descr="Screen Shot 2012-10-11 at 7.10.1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48149" y="2459105"/>
            <a:ext cx="2564669" cy="589181"/>
          </a:xfrm>
          <a:prstGeom prst="rect">
            <a:avLst/>
          </a:prstGeom>
        </p:spPr>
      </p:pic>
      <p:pic>
        <p:nvPicPr>
          <p:cNvPr id="5" name="Picture 4" descr="Color wheel edi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149" y="3742246"/>
            <a:ext cx="2564669" cy="691832"/>
          </a:xfrm>
          <a:prstGeom prst="rect">
            <a:avLst/>
          </a:prstGeom>
        </p:spPr>
      </p:pic>
      <p:sp>
        <p:nvSpPr>
          <p:cNvPr id="7" name="TextBox 6"/>
          <p:cNvSpPr txBox="1"/>
          <p:nvPr/>
        </p:nvSpPr>
        <p:spPr>
          <a:xfrm>
            <a:off x="6621039" y="3097602"/>
            <a:ext cx="1190726" cy="369332"/>
          </a:xfrm>
          <a:prstGeom prst="rect">
            <a:avLst/>
          </a:prstGeom>
          <a:noFill/>
        </p:spPr>
        <p:txBody>
          <a:bodyPr wrap="none" rtlCol="0">
            <a:spAutoFit/>
          </a:bodyPr>
          <a:lstStyle/>
          <a:p>
            <a:r>
              <a:rPr lang="en-US" dirty="0" smtClean="0"/>
              <a:t>In Keynote</a:t>
            </a:r>
            <a:endParaRPr lang="en-US" dirty="0"/>
          </a:p>
        </p:txBody>
      </p:sp>
      <p:sp>
        <p:nvSpPr>
          <p:cNvPr id="8" name="TextBox 7"/>
          <p:cNvSpPr txBox="1"/>
          <p:nvPr/>
        </p:nvSpPr>
        <p:spPr>
          <a:xfrm>
            <a:off x="6773439" y="4463188"/>
            <a:ext cx="774571" cy="369332"/>
          </a:xfrm>
          <a:prstGeom prst="rect">
            <a:avLst/>
          </a:prstGeom>
          <a:noFill/>
        </p:spPr>
        <p:txBody>
          <a:bodyPr wrap="none" rtlCol="0">
            <a:spAutoFit/>
          </a:bodyPr>
          <a:lstStyle/>
          <a:p>
            <a:r>
              <a:rPr lang="en-US" dirty="0" smtClean="0"/>
              <a:t>In PPT</a:t>
            </a:r>
            <a:endParaRPr lang="en-US" dirty="0"/>
          </a:p>
        </p:txBody>
      </p:sp>
      <p:sp>
        <p:nvSpPr>
          <p:cNvPr id="12" name="Donut 11"/>
          <p:cNvSpPr/>
          <p:nvPr/>
        </p:nvSpPr>
        <p:spPr>
          <a:xfrm>
            <a:off x="6397384" y="2459105"/>
            <a:ext cx="752110" cy="768349"/>
          </a:xfrm>
          <a:prstGeom prst="donut">
            <a:avLst>
              <a:gd name="adj" fmla="val 500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6934200" y="3810000"/>
            <a:ext cx="752110" cy="768349"/>
          </a:xfrm>
          <a:prstGeom prst="donut">
            <a:avLst>
              <a:gd name="adj" fmla="val 500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7" name="Picture 16" descr="color-wheel-lea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452" y="1329905"/>
            <a:ext cx="4759257" cy="4511776"/>
          </a:xfrm>
          <a:prstGeom prst="rect">
            <a:avLst/>
          </a:prstGeom>
        </p:spPr>
      </p:pic>
      <p:sp>
        <p:nvSpPr>
          <p:cNvPr id="18" name="TextBox 17"/>
          <p:cNvSpPr txBox="1"/>
          <p:nvPr/>
        </p:nvSpPr>
        <p:spPr>
          <a:xfrm>
            <a:off x="685800" y="5867400"/>
            <a:ext cx="4967901" cy="276999"/>
          </a:xfrm>
          <a:prstGeom prst="rect">
            <a:avLst/>
          </a:prstGeom>
          <a:noFill/>
        </p:spPr>
        <p:txBody>
          <a:bodyPr wrap="none" rtlCol="0">
            <a:spAutoFit/>
          </a:bodyPr>
          <a:lstStyle/>
          <a:p>
            <a:r>
              <a:rPr lang="en-US" sz="1200" dirty="0"/>
              <a:t>http://</a:t>
            </a:r>
            <a:r>
              <a:rPr lang="en-US" sz="1200" dirty="0" err="1"/>
              <a:t>en.wikipedia.org</a:t>
            </a:r>
            <a:r>
              <a:rPr lang="en-US" sz="1200" dirty="0"/>
              <a:t>/wiki/File:Autumn_leaves_%28pantone%29_crop.jpg</a:t>
            </a:r>
          </a:p>
        </p:txBody>
      </p:sp>
    </p:spTree>
    <p:extLst>
      <p:ext uri="{BB962C8B-B14F-4D97-AF65-F5344CB8AC3E}">
        <p14:creationId xmlns:p14="http://schemas.microsoft.com/office/powerpoint/2010/main" val="1128186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6052" y="495468"/>
            <a:ext cx="6184900" cy="646331"/>
          </a:xfrm>
          <a:prstGeom prst="rect">
            <a:avLst/>
          </a:prstGeom>
          <a:noFill/>
        </p:spPr>
        <p:txBody>
          <a:bodyPr wrap="square" rtlCol="0">
            <a:spAutoFit/>
          </a:bodyPr>
          <a:lstStyle/>
          <a:p>
            <a:pPr algn="ctr"/>
            <a:r>
              <a:rPr lang="en-US" sz="3600" dirty="0"/>
              <a:t>Editing </a:t>
            </a:r>
            <a:r>
              <a:rPr lang="en-US" sz="3600" dirty="0" smtClean="0"/>
              <a:t>Images</a:t>
            </a:r>
            <a:endParaRPr lang="en-US" sz="3600" dirty="0"/>
          </a:p>
        </p:txBody>
      </p:sp>
      <p:pic>
        <p:nvPicPr>
          <p:cNvPr id="17" name="Picture 16" descr="color-wheel-leaf.jpg"/>
          <p:cNvPicPr>
            <a:picLocks noChangeAspect="1"/>
          </p:cNvPicPr>
          <p:nvPr/>
        </p:nvPicPr>
        <p:blipFill>
          <a:blip r:embed="rId3">
            <a:extLst>
              <a:ext uri="{BEBA8EAE-BF5A-486C-A8C5-ECC9F3942E4B}">
                <a14:imgProps xmlns:a14="http://schemas.microsoft.com/office/drawing/2010/main">
                  <a14:imgLayer r:embed="rId4">
                    <a14:imgEffect>
                      <a14:backgroundRemoval t="211" b="99578" l="200" r="100000"/>
                    </a14:imgEffect>
                  </a14:imgLayer>
                </a14:imgProps>
              </a:ext>
              <a:ext uri="{28A0092B-C50C-407E-A947-70E740481C1C}">
                <a14:useLocalDpi xmlns:a14="http://schemas.microsoft.com/office/drawing/2010/main" val="0"/>
              </a:ext>
            </a:extLst>
          </a:blip>
          <a:stretch>
            <a:fillRect/>
          </a:stretch>
        </p:blipFill>
        <p:spPr>
          <a:xfrm>
            <a:off x="727452" y="1329905"/>
            <a:ext cx="4759257" cy="4511776"/>
          </a:xfrm>
          <a:prstGeom prst="rect">
            <a:avLst/>
          </a:prstGeom>
        </p:spPr>
      </p:pic>
      <p:sp>
        <p:nvSpPr>
          <p:cNvPr id="4" name="TextBox 3"/>
          <p:cNvSpPr txBox="1"/>
          <p:nvPr/>
        </p:nvSpPr>
        <p:spPr>
          <a:xfrm>
            <a:off x="3117492" y="5369896"/>
            <a:ext cx="6026508" cy="646331"/>
          </a:xfrm>
          <a:prstGeom prst="rect">
            <a:avLst/>
          </a:prstGeom>
          <a:noFill/>
        </p:spPr>
        <p:txBody>
          <a:bodyPr wrap="square" rtlCol="0">
            <a:spAutoFit/>
          </a:bodyPr>
          <a:lstStyle/>
          <a:p>
            <a:pPr algn="ctr"/>
            <a:r>
              <a:rPr lang="en-US" sz="3600" dirty="0" smtClean="0"/>
              <a:t>A Bit about Color</a:t>
            </a:r>
            <a:endParaRPr lang="en-US" sz="3600" dirty="0"/>
          </a:p>
        </p:txBody>
      </p:sp>
    </p:spTree>
    <p:extLst>
      <p:ext uri="{BB962C8B-B14F-4D97-AF65-F5344CB8AC3E}">
        <p14:creationId xmlns:p14="http://schemas.microsoft.com/office/powerpoint/2010/main" val="358805482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9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60549">
            <a:off x="1182345" y="968079"/>
            <a:ext cx="3174420" cy="42325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IMG_0935.jpg"/>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tretch>
            <a:fillRect/>
          </a:stretch>
        </p:blipFill>
        <p:spPr>
          <a:xfrm rot="1148275">
            <a:off x="4717561" y="914522"/>
            <a:ext cx="3174420" cy="42325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Screen Shot 2012-10-11 at 8.23.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897" y="5309240"/>
            <a:ext cx="2727409" cy="779260"/>
          </a:xfrm>
          <a:prstGeom prst="rect">
            <a:avLst/>
          </a:prstGeom>
        </p:spPr>
      </p:pic>
    </p:spTree>
    <p:extLst>
      <p:ext uri="{BB962C8B-B14F-4D97-AF65-F5344CB8AC3E}">
        <p14:creationId xmlns:p14="http://schemas.microsoft.com/office/powerpoint/2010/main" val="739226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300" y="818634"/>
            <a:ext cx="6184900" cy="646331"/>
          </a:xfrm>
          <a:prstGeom prst="rect">
            <a:avLst/>
          </a:prstGeom>
          <a:noFill/>
        </p:spPr>
        <p:txBody>
          <a:bodyPr wrap="square" rtlCol="0">
            <a:spAutoFit/>
          </a:bodyPr>
          <a:lstStyle/>
          <a:p>
            <a:pPr algn="ctr"/>
            <a:r>
              <a:rPr lang="en-US" sz="3600" dirty="0" smtClean="0"/>
              <a:t>Working with the Web</a:t>
            </a:r>
            <a:endParaRPr lang="en-US" sz="3600" dirty="0"/>
          </a:p>
        </p:txBody>
      </p:sp>
      <p:sp>
        <p:nvSpPr>
          <p:cNvPr id="3" name="TextBox 2"/>
          <p:cNvSpPr txBox="1"/>
          <p:nvPr/>
        </p:nvSpPr>
        <p:spPr>
          <a:xfrm>
            <a:off x="1146660" y="6115178"/>
            <a:ext cx="6978599" cy="276999"/>
          </a:xfrm>
          <a:prstGeom prst="rect">
            <a:avLst/>
          </a:prstGeom>
          <a:noFill/>
        </p:spPr>
        <p:txBody>
          <a:bodyPr wrap="square" rtlCol="0">
            <a:spAutoFit/>
          </a:bodyPr>
          <a:lstStyle/>
          <a:p>
            <a:pPr algn="ctr"/>
            <a:r>
              <a:rPr lang="en-US" sz="1200" dirty="0"/>
              <a:t>http://</a:t>
            </a:r>
            <a:r>
              <a:rPr lang="en-US" sz="1200" dirty="0" err="1"/>
              <a:t>personalpages.manchester.ac.uk</a:t>
            </a:r>
            <a:r>
              <a:rPr lang="en-US" sz="1200" dirty="0"/>
              <a:t>/staff/</a:t>
            </a:r>
            <a:r>
              <a:rPr lang="en-US" sz="1200" dirty="0" err="1"/>
              <a:t>m.dodge</a:t>
            </a:r>
            <a:r>
              <a:rPr lang="en-US" sz="1200" dirty="0"/>
              <a:t>/</a:t>
            </a:r>
            <a:r>
              <a:rPr lang="en-US" sz="1200" dirty="0" err="1"/>
              <a:t>cybergeography</a:t>
            </a:r>
            <a:r>
              <a:rPr lang="en-US" sz="1200" dirty="0"/>
              <a:t>/atlas/</a:t>
            </a:r>
            <a:r>
              <a:rPr lang="en-US" sz="1200" dirty="0" err="1"/>
              <a:t>eick_arctran.gif</a:t>
            </a:r>
            <a:endParaRPr lang="en-US" sz="1200" dirty="0"/>
          </a:p>
        </p:txBody>
      </p:sp>
      <p:pic>
        <p:nvPicPr>
          <p:cNvPr id="5" name="Picture 4" descr="Web.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660" y="1864580"/>
            <a:ext cx="6990929" cy="3911916"/>
          </a:xfrm>
          <a:prstGeom prst="rect">
            <a:avLst/>
          </a:prstGeom>
        </p:spPr>
      </p:pic>
    </p:spTree>
    <p:extLst>
      <p:ext uri="{BB962C8B-B14F-4D97-AF65-F5344CB8AC3E}">
        <p14:creationId xmlns:p14="http://schemas.microsoft.com/office/powerpoint/2010/main" val="269359830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95703" y="967248"/>
            <a:ext cx="3742543" cy="3305466"/>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pic>
        <p:nvPicPr>
          <p:cNvPr id="2" name="Picture 1" descr="apple-mouse-198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4456" y="1088038"/>
            <a:ext cx="3486048" cy="3058514"/>
          </a:xfrm>
          <a:prstGeom prst="rect">
            <a:avLst/>
          </a:prstGeom>
        </p:spPr>
      </p:pic>
      <p:sp>
        <p:nvSpPr>
          <p:cNvPr id="3" name="TextBox 2"/>
          <p:cNvSpPr txBox="1"/>
          <p:nvPr/>
        </p:nvSpPr>
        <p:spPr>
          <a:xfrm>
            <a:off x="1513838" y="4146552"/>
            <a:ext cx="7215960" cy="1200329"/>
          </a:xfrm>
          <a:prstGeom prst="rect">
            <a:avLst/>
          </a:prstGeom>
          <a:noFill/>
        </p:spPr>
        <p:txBody>
          <a:bodyPr wrap="square" rtlCol="0">
            <a:spAutoFit/>
          </a:bodyPr>
          <a:lstStyle/>
          <a:p>
            <a:r>
              <a:rPr lang="en-US" sz="7200" dirty="0" smtClean="0"/>
              <a:t>Click…</a:t>
            </a:r>
            <a:r>
              <a:rPr lang="en-US" sz="4800" dirty="0">
                <a:solidFill>
                  <a:schemeClr val="tx1">
                    <a:lumMod val="75000"/>
                    <a:lumOff val="25000"/>
                  </a:schemeClr>
                </a:solidFill>
              </a:rPr>
              <a:t>Click</a:t>
            </a:r>
            <a:r>
              <a:rPr lang="en-US" sz="6000" dirty="0" smtClean="0">
                <a:solidFill>
                  <a:schemeClr val="tx1">
                    <a:lumMod val="75000"/>
                    <a:lumOff val="25000"/>
                  </a:schemeClr>
                </a:solidFill>
              </a:rPr>
              <a:t>…</a:t>
            </a:r>
            <a:r>
              <a:rPr lang="en-US" sz="3600" dirty="0">
                <a:solidFill>
                  <a:schemeClr val="tx1">
                    <a:lumMod val="50000"/>
                    <a:lumOff val="50000"/>
                  </a:schemeClr>
                </a:solidFill>
              </a:rPr>
              <a:t>Click</a:t>
            </a:r>
            <a:r>
              <a:rPr lang="en-US" sz="3600" dirty="0" smtClean="0">
                <a:solidFill>
                  <a:schemeClr val="tx1">
                    <a:lumMod val="50000"/>
                    <a:lumOff val="50000"/>
                  </a:schemeClr>
                </a:solidFill>
              </a:rPr>
              <a:t>…</a:t>
            </a:r>
            <a:r>
              <a:rPr lang="en-US" sz="2400" dirty="0">
                <a:solidFill>
                  <a:schemeClr val="bg1">
                    <a:lumMod val="65000"/>
                  </a:schemeClr>
                </a:solidFill>
              </a:rPr>
              <a:t>Gone</a:t>
            </a:r>
            <a:r>
              <a:rPr lang="en-US" sz="2400" dirty="0" smtClean="0">
                <a:solidFill>
                  <a:schemeClr val="bg1">
                    <a:lumMod val="65000"/>
                  </a:schemeClr>
                </a:solidFill>
              </a:rPr>
              <a:t>.</a:t>
            </a:r>
            <a:endParaRPr lang="en-US" sz="2400" dirty="0">
              <a:solidFill>
                <a:schemeClr val="bg1">
                  <a:lumMod val="65000"/>
                </a:schemeClr>
              </a:solidFill>
            </a:endParaRPr>
          </a:p>
        </p:txBody>
      </p:sp>
    </p:spTree>
    <p:extLst>
      <p:ext uri="{BB962C8B-B14F-4D97-AF65-F5344CB8AC3E}">
        <p14:creationId xmlns:p14="http://schemas.microsoft.com/office/powerpoint/2010/main" val="219304396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23221" y="505605"/>
            <a:ext cx="7866691" cy="5526378"/>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Cerritos_Library_Homepag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0761" y="740770"/>
            <a:ext cx="3236501" cy="4973740"/>
          </a:xfrm>
          <a:prstGeom prst="rect">
            <a:avLst/>
          </a:prstGeom>
        </p:spPr>
      </p:pic>
      <p:pic>
        <p:nvPicPr>
          <p:cNvPr id="5" name="Picture 4" descr="CountyOfLosangelesLibraryHomepag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93686" y="740770"/>
            <a:ext cx="3715645" cy="4973740"/>
          </a:xfrm>
          <a:prstGeom prst="rect">
            <a:avLst/>
          </a:prstGeom>
        </p:spPr>
      </p:pic>
    </p:spTree>
    <p:extLst>
      <p:ext uri="{BB962C8B-B14F-4D97-AF65-F5344CB8AC3E}">
        <p14:creationId xmlns:p14="http://schemas.microsoft.com/office/powerpoint/2010/main" val="95979062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1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9181785" cy="6952604"/>
          </a:xfrm>
          <a:prstGeom prst="rect">
            <a:avLst/>
          </a:prstGeom>
        </p:spPr>
      </p:pic>
    </p:spTree>
    <p:extLst>
      <p:ext uri="{BB962C8B-B14F-4D97-AF65-F5344CB8AC3E}">
        <p14:creationId xmlns:p14="http://schemas.microsoft.com/office/powerpoint/2010/main" val="20210687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Callout 2 (Border and Accent Bar) 2"/>
          <p:cNvSpPr/>
          <p:nvPr/>
        </p:nvSpPr>
        <p:spPr>
          <a:xfrm>
            <a:off x="1907592" y="1244600"/>
            <a:ext cx="2774149" cy="1892300"/>
          </a:xfrm>
          <a:prstGeom prst="accentBorderCallout2">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Before</a:t>
            </a:r>
            <a:endParaRPr lang="en-US" sz="4800" dirty="0"/>
          </a:p>
        </p:txBody>
      </p:sp>
      <p:sp>
        <p:nvSpPr>
          <p:cNvPr id="4" name="Line Callout 2 (Border and Accent Bar) 3"/>
          <p:cNvSpPr/>
          <p:nvPr/>
        </p:nvSpPr>
        <p:spPr>
          <a:xfrm flipH="1">
            <a:off x="4478541" y="3492500"/>
            <a:ext cx="2774149" cy="1892300"/>
          </a:xfrm>
          <a:prstGeom prst="accentBorderCallout2">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After</a:t>
            </a:r>
            <a:endParaRPr lang="en-US" sz="4800" dirty="0"/>
          </a:p>
        </p:txBody>
      </p:sp>
    </p:spTree>
    <p:extLst>
      <p:ext uri="{BB962C8B-B14F-4D97-AF65-F5344CB8AC3E}">
        <p14:creationId xmlns:p14="http://schemas.microsoft.com/office/powerpoint/2010/main" val="7712938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etal_typ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563" y="777604"/>
            <a:ext cx="5499347" cy="2798680"/>
          </a:xfrm>
          <a:prstGeom prst="rect">
            <a:avLst/>
          </a:prstGeom>
          <a:ln>
            <a:noFill/>
          </a:ln>
          <a:effectLst>
            <a:outerShdw blurRad="292100" dist="139700" dir="2700000" algn="tl" rotWithShape="0">
              <a:srgbClr val="333333">
                <a:alpha val="65000"/>
              </a:srgbClr>
            </a:outerShdw>
          </a:effectLst>
        </p:spPr>
      </p:pic>
      <p:pic>
        <p:nvPicPr>
          <p:cNvPr id="6" name="Picture 5" descr="typewriter_2.jpg"/>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artisticChalkSketch trans="36000" pressure="2"/>
                    </a14:imgEffect>
                  </a14:imgLayer>
                </a14:imgProps>
              </a:ext>
              <a:ext uri="{28A0092B-C50C-407E-A947-70E740481C1C}">
                <a14:useLocalDpi xmlns:a14="http://schemas.microsoft.com/office/drawing/2010/main" val="0"/>
              </a:ext>
            </a:extLst>
          </a:blip>
          <a:stretch>
            <a:fillRect/>
          </a:stretch>
        </p:blipFill>
        <p:spPr>
          <a:xfrm rot="20010614">
            <a:off x="1570523" y="2741650"/>
            <a:ext cx="2815554" cy="2769398"/>
          </a:xfrm>
          <a:prstGeom prst="rect">
            <a:avLst/>
          </a:prstGeom>
          <a:ln>
            <a:noFill/>
          </a:ln>
          <a:effectLst>
            <a:outerShdw blurRad="292100" dist="139700" dir="2700000" algn="tl" rotWithShape="0">
              <a:srgbClr val="333333">
                <a:alpha val="65000"/>
              </a:srgbClr>
            </a:outerShdw>
          </a:effectLst>
        </p:spPr>
      </p:pic>
      <p:pic>
        <p:nvPicPr>
          <p:cNvPr id="5" name="Picture 4" descr="pagemaker.jpg"/>
          <p:cNvPicPr>
            <a:picLocks noChangeAspect="1"/>
          </p:cNvPicPr>
          <p:nvPr/>
        </p:nvPicPr>
        <p:blipFill>
          <a:blip r:embed="rId6" cstate="print">
            <a:extLst>
              <a:ext uri="{BEBA8EAE-BF5A-486C-A8C5-ECC9F3942E4B}">
                <a14:imgProps xmlns:a14="http://schemas.microsoft.com/office/drawing/2010/main">
                  <a14:imgLayer r:embed="rId7">
                    <a14:imgEffect>
                      <a14:backgroundRemoval t="429" b="98928" l="0" r="99579"/>
                    </a14:imgEffect>
                  </a14:imgLayer>
                </a14:imgProps>
              </a:ext>
              <a:ext uri="{28A0092B-C50C-407E-A947-70E740481C1C}">
                <a14:useLocalDpi xmlns:a14="http://schemas.microsoft.com/office/drawing/2010/main"/>
              </a:ext>
            </a:extLst>
          </a:blip>
          <a:stretch>
            <a:fillRect/>
          </a:stretch>
        </p:blipFill>
        <p:spPr>
          <a:xfrm rot="1446198">
            <a:off x="4830495" y="2285845"/>
            <a:ext cx="3039612" cy="298521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369352" y="5394405"/>
            <a:ext cx="5878145" cy="646331"/>
          </a:xfrm>
          <a:prstGeom prst="rect">
            <a:avLst/>
          </a:prstGeom>
          <a:noFill/>
        </p:spPr>
        <p:txBody>
          <a:bodyPr wrap="square" rtlCol="0">
            <a:spAutoFit/>
          </a:bodyPr>
          <a:lstStyle/>
          <a:p>
            <a:r>
              <a:rPr lang="en-US" sz="3600" dirty="0" smtClean="0"/>
              <a:t>In the beginning…</a:t>
            </a:r>
          </a:p>
        </p:txBody>
      </p:sp>
    </p:spTree>
    <p:extLst>
      <p:ext uri="{BB962C8B-B14F-4D97-AF65-F5344CB8AC3E}">
        <p14:creationId xmlns:p14="http://schemas.microsoft.com/office/powerpoint/2010/main" val="1551344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 Diego P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37671">
            <a:off x="615193" y="961594"/>
            <a:ext cx="4656646" cy="4557669"/>
          </a:xfrm>
          <a:prstGeom prst="rect">
            <a:avLst/>
          </a:prstGeom>
          <a:ln>
            <a:noFill/>
          </a:ln>
          <a:effectLst>
            <a:outerShdw blurRad="292100" dist="139700" dir="2700000" algn="tl" rotWithShape="0">
              <a:srgbClr val="333333">
                <a:alpha val="65000"/>
              </a:srgbClr>
            </a:outerShdw>
          </a:effectLst>
        </p:spPr>
      </p:pic>
      <p:pic>
        <p:nvPicPr>
          <p:cNvPr id="3" name="Picture 2" descr="Los Angeles P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75708">
            <a:off x="4743105" y="2020285"/>
            <a:ext cx="3666942" cy="41935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609521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95171" y="656047"/>
            <a:ext cx="6635655" cy="518949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1506672" y="805754"/>
            <a:ext cx="6197600" cy="977900"/>
          </a:xfrm>
          <a:prstGeom prst="rect">
            <a:avLst/>
          </a:prstGeom>
        </p:spPr>
      </p:pic>
      <p:pic>
        <p:nvPicPr>
          <p:cNvPr id="5" name="Picture 4"/>
          <p:cNvPicPr>
            <a:picLocks noChangeAspect="1"/>
          </p:cNvPicPr>
          <p:nvPr/>
        </p:nvPicPr>
        <p:blipFill>
          <a:blip r:embed="rId3"/>
          <a:stretch>
            <a:fillRect/>
          </a:stretch>
        </p:blipFill>
        <p:spPr>
          <a:xfrm>
            <a:off x="1506672" y="1783654"/>
            <a:ext cx="6172200" cy="977900"/>
          </a:xfrm>
          <a:prstGeom prst="rect">
            <a:avLst/>
          </a:prstGeom>
        </p:spPr>
      </p:pic>
      <p:pic>
        <p:nvPicPr>
          <p:cNvPr id="6" name="Picture 5"/>
          <p:cNvPicPr>
            <a:picLocks noChangeAspect="1"/>
          </p:cNvPicPr>
          <p:nvPr/>
        </p:nvPicPr>
        <p:blipFill>
          <a:blip r:embed="rId4"/>
          <a:stretch>
            <a:fillRect/>
          </a:stretch>
        </p:blipFill>
        <p:spPr>
          <a:xfrm>
            <a:off x="1506672" y="2761554"/>
            <a:ext cx="6172200" cy="977900"/>
          </a:xfrm>
          <a:prstGeom prst="rect">
            <a:avLst/>
          </a:prstGeom>
        </p:spPr>
      </p:pic>
      <p:pic>
        <p:nvPicPr>
          <p:cNvPr id="7" name="Picture 6"/>
          <p:cNvPicPr>
            <a:picLocks noChangeAspect="1"/>
          </p:cNvPicPr>
          <p:nvPr/>
        </p:nvPicPr>
        <p:blipFill>
          <a:blip r:embed="rId5"/>
          <a:stretch>
            <a:fillRect/>
          </a:stretch>
        </p:blipFill>
        <p:spPr>
          <a:xfrm>
            <a:off x="1506672" y="3739454"/>
            <a:ext cx="6172200" cy="977900"/>
          </a:xfrm>
          <a:prstGeom prst="rect">
            <a:avLst/>
          </a:prstGeom>
        </p:spPr>
      </p:pic>
      <p:pic>
        <p:nvPicPr>
          <p:cNvPr id="8" name="Picture 7"/>
          <p:cNvPicPr>
            <a:picLocks noChangeAspect="1"/>
          </p:cNvPicPr>
          <p:nvPr/>
        </p:nvPicPr>
        <p:blipFill>
          <a:blip r:embed="rId6"/>
          <a:stretch>
            <a:fillRect/>
          </a:stretch>
        </p:blipFill>
        <p:spPr>
          <a:xfrm>
            <a:off x="1506672" y="4717354"/>
            <a:ext cx="6210300" cy="977900"/>
          </a:xfrm>
          <a:prstGeom prst="rect">
            <a:avLst/>
          </a:prstGeom>
        </p:spPr>
      </p:pic>
    </p:spTree>
    <p:extLst>
      <p:ext uri="{BB962C8B-B14F-4D97-AF65-F5344CB8AC3E}">
        <p14:creationId xmlns:p14="http://schemas.microsoft.com/office/powerpoint/2010/main" val="219304396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Fotolia_2791375_X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7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214330" y="0"/>
            <a:ext cx="2667000" cy="3600450"/>
          </a:xfrm>
        </p:spPr>
        <p:txBody>
          <a:bodyPr/>
          <a:lstStyle/>
          <a:p>
            <a:pPr eaLnBrk="1" hangingPunct="1">
              <a:defRPr/>
            </a:pPr>
            <a:r>
              <a:rPr lang="en-US" sz="3600" b="1" dirty="0" smtClean="0"/>
              <a:t>Writing </a:t>
            </a:r>
            <a:r>
              <a:rPr lang="en-US" sz="3200" b="1" dirty="0" smtClean="0"/>
              <a:t>for the Web</a:t>
            </a:r>
            <a:br>
              <a:rPr lang="en-US" sz="3200" b="1" dirty="0" smtClean="0"/>
            </a:br>
            <a:r>
              <a:rPr lang="en-US" sz="2400" i="1" dirty="0" smtClean="0">
                <a:solidFill>
                  <a:srgbClr val="FF6600"/>
                </a:solidFill>
              </a:rPr>
              <a:t>(A.K.A.</a:t>
            </a:r>
            <a:br>
              <a:rPr lang="en-US" sz="2400" i="1" dirty="0" smtClean="0">
                <a:solidFill>
                  <a:srgbClr val="FF6600"/>
                </a:solidFill>
              </a:rPr>
            </a:br>
            <a:r>
              <a:rPr lang="ja-JP" altLang="en-US" sz="2400" i="1" dirty="0" smtClean="0">
                <a:solidFill>
                  <a:srgbClr val="FF6600"/>
                </a:solidFill>
                <a:latin typeface="Arial"/>
              </a:rPr>
              <a:t>“</a:t>
            </a:r>
            <a:r>
              <a:rPr lang="en-US" sz="2400" i="1" dirty="0" smtClean="0">
                <a:solidFill>
                  <a:srgbClr val="FF6600"/>
                </a:solidFill>
              </a:rPr>
              <a:t>Trying to get people to give a darn</a:t>
            </a:r>
            <a:r>
              <a:rPr lang="ja-JP" altLang="en-US" sz="2400" i="1" dirty="0" smtClean="0">
                <a:solidFill>
                  <a:srgbClr val="FF6600"/>
                </a:solidFill>
                <a:latin typeface="Arial"/>
              </a:rPr>
              <a:t>”</a:t>
            </a:r>
            <a:r>
              <a:rPr lang="en-US" sz="2400" i="1" dirty="0" smtClean="0">
                <a:solidFill>
                  <a:srgbClr val="FF6600"/>
                </a:solidFill>
              </a:rPr>
              <a:t>)</a:t>
            </a:r>
            <a:endParaRPr lang="en-US" sz="3200" i="1" dirty="0" smtClean="0">
              <a:solidFill>
                <a:srgbClr val="FF6600"/>
              </a:solidFill>
            </a:endParaRPr>
          </a:p>
        </p:txBody>
      </p:sp>
      <p:sp>
        <p:nvSpPr>
          <p:cNvPr id="2051" name="Rectangle 3"/>
          <p:cNvSpPr>
            <a:spLocks noGrp="1" noChangeArrowheads="1"/>
          </p:cNvSpPr>
          <p:nvPr>
            <p:ph type="subTitle" idx="1"/>
          </p:nvPr>
        </p:nvSpPr>
        <p:spPr>
          <a:xfrm>
            <a:off x="4329130" y="0"/>
            <a:ext cx="4800600" cy="1752600"/>
          </a:xfrm>
        </p:spPr>
        <p:txBody>
          <a:bodyPr/>
          <a:lstStyle/>
          <a:p>
            <a:pPr algn="r" eaLnBrk="1" hangingPunct="1">
              <a:defRPr/>
            </a:pPr>
            <a:r>
              <a:rPr lang="en-US" sz="1800" smtClean="0"/>
              <a:t>Laura Solomon</a:t>
            </a:r>
          </a:p>
          <a:p>
            <a:pPr algn="r" eaLnBrk="1" hangingPunct="1">
              <a:defRPr/>
            </a:pPr>
            <a:r>
              <a:rPr lang="en-US" sz="1800" smtClean="0"/>
              <a:t>Library Services Manager</a:t>
            </a:r>
          </a:p>
          <a:p>
            <a:pPr algn="r" eaLnBrk="1" hangingPunct="1">
              <a:defRPr/>
            </a:pPr>
            <a:r>
              <a:rPr lang="en-US" sz="1800" smtClean="0"/>
              <a:t>OPLIN</a:t>
            </a:r>
          </a:p>
          <a:p>
            <a:pPr algn="r" eaLnBrk="1" hangingPunct="1">
              <a:defRPr/>
            </a:pPr>
            <a:r>
              <a:rPr lang="en-US" sz="1800" smtClean="0">
                <a:hlinkClick r:id="rId3"/>
              </a:rPr>
              <a:t>laura@oplin.org</a:t>
            </a:r>
            <a:endParaRPr lang="en-US" sz="1800" smtClean="0"/>
          </a:p>
          <a:p>
            <a:pPr algn="r" eaLnBrk="1" hangingPunct="1">
              <a:defRPr/>
            </a:pPr>
            <a:endParaRPr lang="en-US" sz="1800" smtClean="0"/>
          </a:p>
        </p:txBody>
      </p:sp>
      <p:sp>
        <p:nvSpPr>
          <p:cNvPr id="16388" name="TextBox 1"/>
          <p:cNvSpPr txBox="1">
            <a:spLocks noChangeArrowheads="1"/>
          </p:cNvSpPr>
          <p:nvPr/>
        </p:nvSpPr>
        <p:spPr bwMode="auto">
          <a:xfrm>
            <a:off x="6234130" y="1752600"/>
            <a:ext cx="2895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dirty="0"/>
              <a:t>An Infopeople Webinar</a:t>
            </a:r>
          </a:p>
          <a:p>
            <a:pPr algn="r" eaLnBrk="1" hangingPunct="1"/>
            <a:r>
              <a:rPr lang="en-US" sz="1800" dirty="0"/>
              <a:t>Thursday, August 9, 2012</a:t>
            </a:r>
          </a:p>
          <a:p>
            <a:pPr eaLnBrk="1" hangingPunct="1"/>
            <a:endParaRPr lang="en-US" sz="1800" dirty="0"/>
          </a:p>
        </p:txBody>
      </p:sp>
      <p:sp>
        <p:nvSpPr>
          <p:cNvPr id="2" name="TextBox 1"/>
          <p:cNvSpPr txBox="1"/>
          <p:nvPr/>
        </p:nvSpPr>
        <p:spPr>
          <a:xfrm>
            <a:off x="2881330" y="6285565"/>
            <a:ext cx="4228855" cy="369332"/>
          </a:xfrm>
          <a:prstGeom prst="rect">
            <a:avLst/>
          </a:prstGeom>
          <a:noFill/>
        </p:spPr>
        <p:txBody>
          <a:bodyPr wrap="none" rtlCol="0">
            <a:spAutoFit/>
          </a:bodyPr>
          <a:lstStyle/>
          <a:p>
            <a:r>
              <a:rPr lang="en-US" dirty="0"/>
              <a:t>http://</a:t>
            </a:r>
            <a:r>
              <a:rPr lang="en-US" dirty="0" err="1"/>
              <a:t>infopeople.org</a:t>
            </a:r>
            <a:r>
              <a:rPr lang="en-US" dirty="0"/>
              <a:t>/training/writing-web</a:t>
            </a:r>
          </a:p>
        </p:txBody>
      </p:sp>
    </p:spTree>
    <p:extLst>
      <p:ext uri="{BB962C8B-B14F-4D97-AF65-F5344CB8AC3E}">
        <p14:creationId xmlns:p14="http://schemas.microsoft.com/office/powerpoint/2010/main" val="244648441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1300" y="818634"/>
            <a:ext cx="6184900" cy="646331"/>
          </a:xfrm>
          <a:prstGeom prst="rect">
            <a:avLst/>
          </a:prstGeom>
          <a:noFill/>
        </p:spPr>
        <p:txBody>
          <a:bodyPr wrap="square" rtlCol="0">
            <a:spAutoFit/>
          </a:bodyPr>
          <a:lstStyle/>
          <a:p>
            <a:pPr algn="ctr"/>
            <a:r>
              <a:rPr lang="en-US" sz="3600" dirty="0" smtClean="0"/>
              <a:t>QR Codes</a:t>
            </a:r>
            <a:endParaRPr lang="en-US" sz="3600" dirty="0"/>
          </a:p>
        </p:txBody>
      </p:sp>
      <p:pic>
        <p:nvPicPr>
          <p:cNvPr id="5" name="Picture 4" descr="qr co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805" y="1947980"/>
            <a:ext cx="3180879" cy="3180879"/>
          </a:xfrm>
          <a:prstGeom prst="rect">
            <a:avLst/>
          </a:prstGeom>
        </p:spPr>
      </p:pic>
      <p:sp>
        <p:nvSpPr>
          <p:cNvPr id="6" name="TextBox 5"/>
          <p:cNvSpPr txBox="1"/>
          <p:nvPr/>
        </p:nvSpPr>
        <p:spPr>
          <a:xfrm>
            <a:off x="931805" y="5375976"/>
            <a:ext cx="5314275" cy="646331"/>
          </a:xfrm>
          <a:prstGeom prst="rect">
            <a:avLst/>
          </a:prstGeom>
          <a:noFill/>
        </p:spPr>
        <p:txBody>
          <a:bodyPr wrap="none" rtlCol="0">
            <a:spAutoFit/>
          </a:bodyPr>
          <a:lstStyle/>
          <a:p>
            <a:r>
              <a:rPr lang="en-US" dirty="0"/>
              <a:t>http://</a:t>
            </a:r>
            <a:r>
              <a:rPr lang="en-US" dirty="0" err="1"/>
              <a:t>www.qrstuff.com</a:t>
            </a:r>
            <a:r>
              <a:rPr lang="en-US" dirty="0"/>
              <a:t>/</a:t>
            </a:r>
          </a:p>
          <a:p>
            <a:r>
              <a:rPr lang="en-US" dirty="0" smtClean="0"/>
              <a:t>http</a:t>
            </a:r>
            <a:r>
              <a:rPr lang="en-US" dirty="0"/>
              <a:t>://</a:t>
            </a:r>
            <a:r>
              <a:rPr lang="en-US" dirty="0" err="1"/>
              <a:t>www.mobile-barcodes.com</a:t>
            </a:r>
            <a:r>
              <a:rPr lang="en-US" dirty="0"/>
              <a:t>/</a:t>
            </a:r>
            <a:r>
              <a:rPr lang="en-US" dirty="0" err="1"/>
              <a:t>qr</a:t>
            </a:r>
            <a:r>
              <a:rPr lang="en-US" dirty="0"/>
              <a:t>-code-generator/</a:t>
            </a:r>
          </a:p>
        </p:txBody>
      </p:sp>
      <p:pic>
        <p:nvPicPr>
          <p:cNvPr id="7" name="Picture 6" descr="QR-code-sign-for-the-O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018" y="1947980"/>
            <a:ext cx="4241171" cy="3180879"/>
          </a:xfrm>
          <a:prstGeom prst="rect">
            <a:avLst/>
          </a:prstGeom>
        </p:spPr>
      </p:pic>
    </p:spTree>
    <p:extLst>
      <p:ext uri="{BB962C8B-B14F-4D97-AF65-F5344CB8AC3E}">
        <p14:creationId xmlns:p14="http://schemas.microsoft.com/office/powerpoint/2010/main" val="930545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385" y="5313794"/>
            <a:ext cx="6007100" cy="711200"/>
          </a:xfrm>
          <a:prstGeom prst="rect">
            <a:avLst/>
          </a:prstGeom>
        </p:spPr>
      </p:pic>
      <p:sp>
        <p:nvSpPr>
          <p:cNvPr id="3" name="TextBox 2"/>
          <p:cNvSpPr txBox="1"/>
          <p:nvPr/>
        </p:nvSpPr>
        <p:spPr>
          <a:xfrm>
            <a:off x="493187" y="753951"/>
            <a:ext cx="8162249" cy="646331"/>
          </a:xfrm>
          <a:prstGeom prst="rect">
            <a:avLst/>
          </a:prstGeom>
          <a:noFill/>
        </p:spPr>
        <p:txBody>
          <a:bodyPr wrap="square" rtlCol="0">
            <a:spAutoFit/>
          </a:bodyPr>
          <a:lstStyle/>
          <a:p>
            <a:pPr algn="ctr"/>
            <a:r>
              <a:rPr lang="en-US" sz="3600" dirty="0" smtClean="0"/>
              <a:t>Upcoming Webinars of Interest</a:t>
            </a:r>
            <a:endParaRPr lang="en-US" sz="3600" dirty="0"/>
          </a:p>
        </p:txBody>
      </p:sp>
      <p:pic>
        <p:nvPicPr>
          <p:cNvPr id="4" name="Picture 3" descr="qr co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39" y="1972638"/>
            <a:ext cx="1134267" cy="1134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469184" y="2294535"/>
            <a:ext cx="4487301" cy="923330"/>
          </a:xfrm>
          <a:prstGeom prst="rect">
            <a:avLst/>
          </a:prstGeom>
          <a:noFill/>
        </p:spPr>
        <p:txBody>
          <a:bodyPr wrap="none" rtlCol="0">
            <a:spAutoFit/>
          </a:bodyPr>
          <a:lstStyle/>
          <a:p>
            <a:r>
              <a:rPr lang="en-US" b="1" i="1" dirty="0" smtClean="0"/>
              <a:t>QR Codes</a:t>
            </a:r>
          </a:p>
          <a:p>
            <a:r>
              <a:rPr lang="en-US" dirty="0" smtClean="0"/>
              <a:t>Thursday, January 17, 2013 at 12 Noon Pacific</a:t>
            </a:r>
          </a:p>
          <a:p>
            <a:r>
              <a:rPr lang="en-US" dirty="0" smtClean="0"/>
              <a:t>Tom Peters and Guest</a:t>
            </a:r>
            <a:endParaRPr lang="en-US" dirty="0"/>
          </a:p>
        </p:txBody>
      </p:sp>
      <p:sp>
        <p:nvSpPr>
          <p:cNvPr id="7" name="TextBox 6"/>
          <p:cNvSpPr txBox="1"/>
          <p:nvPr/>
        </p:nvSpPr>
        <p:spPr>
          <a:xfrm>
            <a:off x="1890885" y="3937267"/>
            <a:ext cx="4372336" cy="923330"/>
          </a:xfrm>
          <a:prstGeom prst="rect">
            <a:avLst/>
          </a:prstGeom>
          <a:noFill/>
        </p:spPr>
        <p:txBody>
          <a:bodyPr wrap="none" rtlCol="0">
            <a:spAutoFit/>
          </a:bodyPr>
          <a:lstStyle/>
          <a:p>
            <a:pPr algn="r"/>
            <a:r>
              <a:rPr lang="en-US" b="1" i="1" dirty="0" smtClean="0"/>
              <a:t>Mobile Website Design</a:t>
            </a:r>
          </a:p>
          <a:p>
            <a:pPr algn="r"/>
            <a:r>
              <a:rPr lang="en-US" dirty="0" smtClean="0"/>
              <a:t>Thursday, March 14, 2013 at 12 Noon Pacific</a:t>
            </a:r>
          </a:p>
          <a:p>
            <a:pPr algn="r"/>
            <a:r>
              <a:rPr lang="en-US" dirty="0" smtClean="0"/>
              <a:t>Tom Peters and Guest</a:t>
            </a:r>
            <a:endParaRPr lang="en-US" dirty="0"/>
          </a:p>
        </p:txBody>
      </p:sp>
      <p:pic>
        <p:nvPicPr>
          <p:cNvPr id="8" name="Picture 7" descr="mobile_devices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3221" y="3106904"/>
            <a:ext cx="2039286" cy="2063621"/>
          </a:xfrm>
          <a:prstGeom prst="rect">
            <a:avLst/>
          </a:prstGeom>
        </p:spPr>
      </p:pic>
    </p:spTree>
    <p:extLst>
      <p:ext uri="{BB962C8B-B14F-4D97-AF65-F5344CB8AC3E}">
        <p14:creationId xmlns:p14="http://schemas.microsoft.com/office/powerpoint/2010/main" val="51609521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Working with Customer Service</a:t>
            </a:r>
            <a:endParaRPr lang="en-US" dirty="0"/>
          </a:p>
        </p:txBody>
      </p:sp>
      <p:sp>
        <p:nvSpPr>
          <p:cNvPr id="3" name="TextBox 2"/>
          <p:cNvSpPr txBox="1"/>
          <p:nvPr/>
        </p:nvSpPr>
        <p:spPr>
          <a:xfrm>
            <a:off x="792819" y="1843027"/>
            <a:ext cx="2641439" cy="2031326"/>
          </a:xfrm>
          <a:prstGeom prst="rect">
            <a:avLst/>
          </a:prstGeom>
          <a:noFill/>
        </p:spPr>
        <p:txBody>
          <a:bodyPr wrap="square" rtlCol="0">
            <a:spAutoFit/>
          </a:bodyPr>
          <a:lstStyle/>
          <a:p>
            <a:pPr algn="just"/>
            <a:r>
              <a:rPr lang="en-US" sz="900" dirty="0">
                <a:solidFill>
                  <a:schemeClr val="bg1">
                    <a:lumMod val="65000"/>
                  </a:schemeClr>
                </a:solidFill>
              </a:rPr>
              <a:t>With eager eyes and strained attention, </a:t>
            </a:r>
            <a:r>
              <a:rPr lang="en-US" sz="900" dirty="0" err="1">
                <a:solidFill>
                  <a:schemeClr val="bg1">
                    <a:lumMod val="65000"/>
                  </a:schemeClr>
                </a:solidFill>
              </a:rPr>
              <a:t>Mr</a:t>
            </a:r>
            <a:r>
              <a:rPr lang="en-US" sz="900" dirty="0">
                <a:solidFill>
                  <a:schemeClr val="bg1">
                    <a:lumMod val="65000"/>
                  </a:schemeClr>
                </a:solidFill>
              </a:rPr>
              <a:t> </a:t>
            </a:r>
            <a:r>
              <a:rPr lang="en-US" sz="900" dirty="0" err="1">
                <a:solidFill>
                  <a:schemeClr val="bg1">
                    <a:lumMod val="65000"/>
                  </a:schemeClr>
                </a:solidFill>
              </a:rPr>
              <a:t>Haredale</a:t>
            </a:r>
            <a:r>
              <a:rPr lang="en-US" sz="900" dirty="0">
                <a:solidFill>
                  <a:schemeClr val="bg1">
                    <a:lumMod val="65000"/>
                  </a:schemeClr>
                </a:solidFill>
              </a:rPr>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a:p>
            <a:pPr algn="just"/>
            <a:endParaRPr lang="en-US" sz="900" dirty="0">
              <a:solidFill>
                <a:schemeClr val="bg1">
                  <a:lumMod val="75000"/>
                </a:schemeClr>
              </a:solidFill>
            </a:endParaRPr>
          </a:p>
        </p:txBody>
      </p:sp>
      <p:pic>
        <p:nvPicPr>
          <p:cNvPr id="4" name="Picture 3" descr="Tulip flower.jpg"/>
          <p:cNvPicPr>
            <a:picLocks noChangeAspect="1"/>
          </p:cNvPicPr>
          <p:nvPr/>
        </p:nvPicPr>
        <p:blipFill>
          <a:blip r:embed="rId2">
            <a:alphaModFix amt="27000"/>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tretch>
            <a:fillRect/>
          </a:stretch>
        </p:blipFill>
        <p:spPr>
          <a:xfrm rot="1786498">
            <a:off x="3506949" y="1977819"/>
            <a:ext cx="3275768" cy="24568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color-wheel-leaf.jpg"/>
          <p:cNvPicPr>
            <a:picLocks noChangeAspect="1"/>
          </p:cNvPicPr>
          <p:nvPr/>
        </p:nvPicPr>
        <p:blipFill>
          <a:blip r:embed="rId4">
            <a:alphaModFix amt="27000"/>
            <a:extLst>
              <a:ext uri="{BEBA8EAE-BF5A-486C-A8C5-ECC9F3942E4B}">
                <a14:imgProps xmlns:a14="http://schemas.microsoft.com/office/drawing/2010/main">
                  <a14:imgLayer r:embed="rId5">
                    <a14:imgEffect>
                      <a14:backgroundRemoval t="0" b="99789" l="0" r="100000"/>
                    </a14:imgEffect>
                  </a14:imgLayer>
                </a14:imgProps>
              </a:ext>
              <a:ext uri="{28A0092B-C50C-407E-A947-70E740481C1C}">
                <a14:useLocalDpi xmlns:a14="http://schemas.microsoft.com/office/drawing/2010/main" val="0"/>
              </a:ext>
            </a:extLst>
          </a:blip>
          <a:stretch>
            <a:fillRect/>
          </a:stretch>
        </p:blipFill>
        <p:spPr>
          <a:xfrm>
            <a:off x="1090746" y="3023513"/>
            <a:ext cx="4044818" cy="3834487"/>
          </a:xfrm>
          <a:prstGeom prst="rect">
            <a:avLst/>
          </a:prstGeom>
        </p:spPr>
      </p:pic>
      <p:pic>
        <p:nvPicPr>
          <p:cNvPr id="11" name="Picture 10" descr="audience4.jpg"/>
          <p:cNvPicPr>
            <a:picLocks noChangeAspect="1"/>
          </p:cNvPicPr>
          <p:nvPr/>
        </p:nvPicPr>
        <p:blipFill>
          <a:blip r:embed="rId6">
            <a:alphaModFix/>
            <a:extLst>
              <a:ext uri="{28A0092B-C50C-407E-A947-70E740481C1C}">
                <a14:useLocalDpi xmlns:a14="http://schemas.microsoft.com/office/drawing/2010/main"/>
              </a:ext>
            </a:extLst>
          </a:blip>
          <a:stretch>
            <a:fillRect/>
          </a:stretch>
        </p:blipFill>
        <p:spPr>
          <a:xfrm rot="20821136">
            <a:off x="5347316" y="3948762"/>
            <a:ext cx="3417435" cy="2274148"/>
          </a:xfrm>
          <a:prstGeom prst="rect">
            <a:avLst/>
          </a:prstGeom>
        </p:spPr>
      </p:pic>
      <p:sp>
        <p:nvSpPr>
          <p:cNvPr id="12" name="TextBox 11"/>
          <p:cNvSpPr txBox="1"/>
          <p:nvPr/>
        </p:nvSpPr>
        <p:spPr>
          <a:xfrm>
            <a:off x="1714692" y="1417638"/>
            <a:ext cx="777038" cy="369332"/>
          </a:xfrm>
          <a:prstGeom prst="rect">
            <a:avLst/>
          </a:prstGeom>
          <a:noFill/>
        </p:spPr>
        <p:txBody>
          <a:bodyPr wrap="none" rtlCol="0">
            <a:spAutoFit/>
          </a:bodyPr>
          <a:lstStyle/>
          <a:p>
            <a:pPr algn="ctr"/>
            <a:r>
              <a:rPr lang="en-US" dirty="0" smtClean="0"/>
              <a:t>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Text </a:t>
            </a:r>
            <a:endParaRPr lang="en-US" dirty="0"/>
          </a:p>
        </p:txBody>
      </p:sp>
      <p:sp>
        <p:nvSpPr>
          <p:cNvPr id="13" name="TextBox 12"/>
          <p:cNvSpPr txBox="1"/>
          <p:nvPr/>
        </p:nvSpPr>
        <p:spPr>
          <a:xfrm>
            <a:off x="793228" y="5355036"/>
            <a:ext cx="895811" cy="369332"/>
          </a:xfrm>
          <a:prstGeom prst="rect">
            <a:avLst/>
          </a:prstGeom>
          <a:noFill/>
        </p:spPr>
        <p:txBody>
          <a:bodyPr wrap="none" rtlCol="0">
            <a:spAutoFit/>
          </a:bodyPr>
          <a:lstStyle/>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Shapes</a:t>
            </a:r>
            <a:endParaRPr lang="en-US" dirty="0"/>
          </a:p>
        </p:txBody>
      </p:sp>
      <p:sp>
        <p:nvSpPr>
          <p:cNvPr id="14" name="TextBox 13"/>
          <p:cNvSpPr txBox="1"/>
          <p:nvPr/>
        </p:nvSpPr>
        <p:spPr>
          <a:xfrm rot="1699861">
            <a:off x="5605310" y="1658361"/>
            <a:ext cx="897727" cy="369332"/>
          </a:xfrm>
          <a:prstGeom prst="rect">
            <a:avLst/>
          </a:prstGeom>
          <a:noFill/>
        </p:spPr>
        <p:txBody>
          <a:bodyPr wrap="none" rtlCol="0">
            <a:spAutoFit/>
          </a:bodyPr>
          <a:lstStyle/>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Images</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5" name="TextBox 14"/>
          <p:cNvSpPr txBox="1"/>
          <p:nvPr/>
        </p:nvSpPr>
        <p:spPr>
          <a:xfrm rot="20871835">
            <a:off x="6937075" y="6071959"/>
            <a:ext cx="1401129" cy="369332"/>
          </a:xfrm>
          <a:prstGeom prst="rect">
            <a:avLst/>
          </a:prstGeom>
          <a:noFill/>
        </p:spPr>
        <p:txBody>
          <a:bodyPr wrap="square" rtlCol="0">
            <a:spAutoFit/>
          </a:bodyPr>
          <a:lstStyle/>
          <a:p>
            <a:r>
              <a:rPr lang="en-US" b="1"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Audience</a:t>
            </a:r>
            <a:endParaRPr lang="en-US"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80140150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udience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3205" y="1137531"/>
            <a:ext cx="7136671" cy="5352505"/>
          </a:xfrm>
          <a:prstGeom prst="rect">
            <a:avLst/>
          </a:prstGeom>
        </p:spPr>
      </p:pic>
      <p:pic>
        <p:nvPicPr>
          <p:cNvPr id="5" name="Picture 4" descr="audience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1506" y="1619677"/>
            <a:ext cx="5943403" cy="4388212"/>
          </a:xfrm>
          <a:prstGeom prst="rect">
            <a:avLst/>
          </a:prstGeom>
        </p:spPr>
      </p:pic>
      <p:pic>
        <p:nvPicPr>
          <p:cNvPr id="8" name="Picture 7" descr="audience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7564" y="2160554"/>
            <a:ext cx="4834005" cy="3306459"/>
          </a:xfrm>
          <a:prstGeom prst="rect">
            <a:avLst/>
          </a:prstGeom>
        </p:spPr>
      </p:pic>
      <p:pic>
        <p:nvPicPr>
          <p:cNvPr id="6" name="Picture 5" descr="audience4.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49772" y="2710303"/>
            <a:ext cx="3316471" cy="2206960"/>
          </a:xfrm>
          <a:prstGeom prst="rect">
            <a:avLst/>
          </a:prstGeom>
        </p:spPr>
      </p:pic>
      <p:sp>
        <p:nvSpPr>
          <p:cNvPr id="7" name="Title 1"/>
          <p:cNvSpPr>
            <a:spLocks noGrp="1"/>
          </p:cNvSpPr>
          <p:nvPr>
            <p:ph type="title"/>
          </p:nvPr>
        </p:nvSpPr>
        <p:spPr>
          <a:xfrm>
            <a:off x="457200" y="69225"/>
            <a:ext cx="8229600" cy="1143000"/>
          </a:xfrm>
        </p:spPr>
        <p:txBody>
          <a:bodyPr/>
          <a:lstStyle/>
          <a:p>
            <a:r>
              <a:rPr lang="en-US" dirty="0" smtClean="0"/>
              <a:t>Who Is Your Target?</a:t>
            </a:r>
            <a:endParaRPr lang="en-US" dirty="0"/>
          </a:p>
        </p:txBody>
      </p:sp>
      <p:sp>
        <p:nvSpPr>
          <p:cNvPr id="11" name="Title 1"/>
          <p:cNvSpPr txBox="1">
            <a:spLocks/>
          </p:cNvSpPr>
          <p:nvPr/>
        </p:nvSpPr>
        <p:spPr>
          <a:xfrm>
            <a:off x="2748852" y="4030642"/>
            <a:ext cx="3655507" cy="7867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bg1"/>
                </a:solidFill>
              </a:rPr>
              <a:t>What Are They Seeing?</a:t>
            </a:r>
            <a:endParaRPr lang="en-US" sz="2400" dirty="0">
              <a:solidFill>
                <a:schemeClr val="bg1"/>
              </a:solidFill>
            </a:endParaRPr>
          </a:p>
        </p:txBody>
      </p:sp>
    </p:spTree>
    <p:extLst>
      <p:ext uri="{BB962C8B-B14F-4D97-AF65-F5344CB8AC3E}">
        <p14:creationId xmlns:p14="http://schemas.microsoft.com/office/powerpoint/2010/main" val="1551344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igns-ba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5730" y="266620"/>
            <a:ext cx="6936490" cy="6403247"/>
          </a:xfrm>
          <a:prstGeom prst="rect">
            <a:avLst/>
          </a:prstGeom>
        </p:spPr>
      </p:pic>
    </p:spTree>
    <p:extLst>
      <p:ext uri="{BB962C8B-B14F-4D97-AF65-F5344CB8AC3E}">
        <p14:creationId xmlns:p14="http://schemas.microsoft.com/office/powerpoint/2010/main" val="366725147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nealogy sig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4482" y="1122710"/>
            <a:ext cx="6350000" cy="4762500"/>
          </a:xfrm>
          <a:prstGeom prst="rect">
            <a:avLst/>
          </a:prstGeom>
        </p:spPr>
      </p:pic>
    </p:spTree>
    <p:extLst>
      <p:ext uri="{BB962C8B-B14F-4D97-AF65-F5344CB8AC3E}">
        <p14:creationId xmlns:p14="http://schemas.microsoft.com/office/powerpoint/2010/main" val="366725147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rn off phones underlin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797" y="490765"/>
            <a:ext cx="2533127" cy="3377503"/>
          </a:xfrm>
          <a:prstGeom prst="rect">
            <a:avLst/>
          </a:prstGeom>
          <a:ln>
            <a:noFill/>
          </a:ln>
          <a:effectLst>
            <a:outerShdw blurRad="292100" dist="139700" dir="2700000" algn="tl" rotWithShape="0">
              <a:srgbClr val="333333">
                <a:alpha val="65000"/>
              </a:srgbClr>
            </a:outerShdw>
          </a:effectLst>
        </p:spPr>
      </p:pic>
      <p:pic>
        <p:nvPicPr>
          <p:cNvPr id="4" name="Picture 3" descr="Cell Phone Gabbing.pdf"/>
          <p:cNvPicPr>
            <a:picLocks noChangeAspect="1"/>
          </p:cNvPicPr>
          <p:nvPr/>
        </p:nvPicPr>
        <p:blipFill>
          <a:blip r:embed="rId3">
            <a:alphaModFix amt="79000"/>
            <a:extLst>
              <a:ext uri="{28A0092B-C50C-407E-A947-70E740481C1C}">
                <a14:useLocalDpi xmlns:a14="http://schemas.microsoft.com/office/drawing/2010/main"/>
              </a:ext>
            </a:extLst>
          </a:blip>
          <a:stretch>
            <a:fillRect/>
          </a:stretch>
        </p:blipFill>
        <p:spPr>
          <a:xfrm>
            <a:off x="3568924" y="777357"/>
            <a:ext cx="3138634" cy="2353975"/>
          </a:xfrm>
          <a:prstGeom prst="rect">
            <a:avLst/>
          </a:prstGeom>
          <a:ln>
            <a:solidFill>
              <a:srgbClr val="000000"/>
            </a:solidFill>
          </a:ln>
          <a:effectLst>
            <a:outerShdw blurRad="292100" dist="139700" dir="2700000" algn="tl" rotWithShape="0">
              <a:srgbClr val="333333">
                <a:alpha val="65000"/>
              </a:srgbClr>
            </a:outerShdw>
          </a:effectLst>
        </p:spPr>
      </p:pic>
      <p:sp>
        <p:nvSpPr>
          <p:cNvPr id="8" name="TextBox 7"/>
          <p:cNvSpPr txBox="1"/>
          <p:nvPr/>
        </p:nvSpPr>
        <p:spPr>
          <a:xfrm>
            <a:off x="597892" y="758385"/>
            <a:ext cx="580224" cy="369332"/>
          </a:xfrm>
          <a:prstGeom prst="rect">
            <a:avLst/>
          </a:prstGeom>
          <a:noFill/>
        </p:spPr>
        <p:txBody>
          <a:bodyPr wrap="square" rtlCol="0">
            <a:spAutoFit/>
          </a:bodyPr>
          <a:lstStyle/>
          <a:p>
            <a:r>
              <a:rPr lang="en-US" dirty="0" smtClean="0"/>
              <a:t>1.</a:t>
            </a:r>
            <a:endParaRPr lang="en-US" dirty="0"/>
          </a:p>
        </p:txBody>
      </p:sp>
      <p:sp>
        <p:nvSpPr>
          <p:cNvPr id="11" name="TextBox 10"/>
          <p:cNvSpPr txBox="1"/>
          <p:nvPr/>
        </p:nvSpPr>
        <p:spPr>
          <a:xfrm>
            <a:off x="888004" y="5940499"/>
            <a:ext cx="580224" cy="369332"/>
          </a:xfrm>
          <a:prstGeom prst="rect">
            <a:avLst/>
          </a:prstGeom>
          <a:noFill/>
        </p:spPr>
        <p:txBody>
          <a:bodyPr wrap="square" rtlCol="0">
            <a:spAutoFit/>
          </a:bodyPr>
          <a:lstStyle/>
          <a:p>
            <a:r>
              <a:rPr lang="en-US" dirty="0" smtClean="0"/>
              <a:t>5.</a:t>
            </a:r>
            <a:endParaRPr lang="en-US" dirty="0"/>
          </a:p>
        </p:txBody>
      </p:sp>
      <p:sp>
        <p:nvSpPr>
          <p:cNvPr id="12" name="TextBox 11"/>
          <p:cNvSpPr txBox="1"/>
          <p:nvPr/>
        </p:nvSpPr>
        <p:spPr>
          <a:xfrm>
            <a:off x="6784191" y="803139"/>
            <a:ext cx="580224" cy="369332"/>
          </a:xfrm>
          <a:prstGeom prst="rect">
            <a:avLst/>
          </a:prstGeom>
          <a:noFill/>
        </p:spPr>
        <p:txBody>
          <a:bodyPr wrap="square" rtlCol="0">
            <a:spAutoFit/>
          </a:bodyPr>
          <a:lstStyle/>
          <a:p>
            <a:r>
              <a:rPr lang="en-US" dirty="0" smtClean="0"/>
              <a:t>2.</a:t>
            </a:r>
            <a:endParaRPr lang="en-US" dirty="0"/>
          </a:p>
        </p:txBody>
      </p:sp>
      <p:sp>
        <p:nvSpPr>
          <p:cNvPr id="13" name="TextBox 12"/>
          <p:cNvSpPr txBox="1"/>
          <p:nvPr/>
        </p:nvSpPr>
        <p:spPr>
          <a:xfrm>
            <a:off x="7247438" y="5606937"/>
            <a:ext cx="580224" cy="369332"/>
          </a:xfrm>
          <a:prstGeom prst="rect">
            <a:avLst/>
          </a:prstGeom>
          <a:noFill/>
        </p:spPr>
        <p:txBody>
          <a:bodyPr wrap="square" rtlCol="0">
            <a:spAutoFit/>
          </a:bodyPr>
          <a:lstStyle/>
          <a:p>
            <a:r>
              <a:rPr lang="en-US" dirty="0" smtClean="0"/>
              <a:t>4.</a:t>
            </a:r>
            <a:endParaRPr lang="en-US" dirty="0"/>
          </a:p>
        </p:txBody>
      </p:sp>
      <p:sp>
        <p:nvSpPr>
          <p:cNvPr id="14" name="TextBox 13"/>
          <p:cNvSpPr txBox="1"/>
          <p:nvPr/>
        </p:nvSpPr>
        <p:spPr>
          <a:xfrm>
            <a:off x="8582935" y="3035656"/>
            <a:ext cx="580224" cy="369332"/>
          </a:xfrm>
          <a:prstGeom prst="rect">
            <a:avLst/>
          </a:prstGeom>
          <a:noFill/>
        </p:spPr>
        <p:txBody>
          <a:bodyPr wrap="square" rtlCol="0">
            <a:spAutoFit/>
          </a:bodyPr>
          <a:lstStyle/>
          <a:p>
            <a:r>
              <a:rPr lang="en-US" dirty="0" smtClean="0"/>
              <a:t>3.</a:t>
            </a:r>
            <a:endParaRPr lang="en-US" dirty="0"/>
          </a:p>
        </p:txBody>
      </p:sp>
      <p:pic>
        <p:nvPicPr>
          <p:cNvPr id="9" name="Picture 8" descr="signcellphon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7438" y="3129718"/>
            <a:ext cx="3810000" cy="2857500"/>
          </a:xfrm>
          <a:prstGeom prst="rect">
            <a:avLst/>
          </a:prstGeom>
          <a:ln>
            <a:noFill/>
          </a:ln>
          <a:effectLst>
            <a:outerShdw blurRad="292100" dist="139700" dir="2700000" algn="tl" rotWithShape="0">
              <a:srgbClr val="333333">
                <a:alpha val="65000"/>
              </a:srgbClr>
            </a:outerShdw>
          </a:effectLst>
        </p:spPr>
      </p:pic>
      <p:pic>
        <p:nvPicPr>
          <p:cNvPr id="2" name="Picture 1" descr="cell phones outsi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3288" y="1919920"/>
            <a:ext cx="2059647" cy="1488007"/>
          </a:xfrm>
          <a:prstGeom prst="rect">
            <a:avLst/>
          </a:prstGeom>
          <a:ln>
            <a:noFill/>
          </a:ln>
          <a:effectLst>
            <a:outerShdw blurRad="292100" dist="139700" dir="2700000" algn="tl" rotWithShape="0">
              <a:srgbClr val="333333">
                <a:alpha val="65000"/>
              </a:srgbClr>
            </a:outerShdw>
          </a:effectLst>
        </p:spPr>
      </p:pic>
      <p:pic>
        <p:nvPicPr>
          <p:cNvPr id="7" name="Picture 6" descr="polite cell phone skoki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2903" y="3407927"/>
            <a:ext cx="2246021" cy="29946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76294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80000" y="5308600"/>
            <a:ext cx="1371600" cy="381000"/>
          </a:xfrm>
          <a:prstGeom prst="rect">
            <a:avLst/>
          </a:prstGeom>
          <a:noFill/>
        </p:spPr>
        <p:txBody>
          <a:bodyPr wrap="square" rtlCol="0">
            <a:spAutoFit/>
          </a:bodyPr>
          <a:lstStyle/>
          <a:p>
            <a:pPr algn="ctr"/>
            <a:r>
              <a:rPr lang="en-US" dirty="0" smtClean="0"/>
              <a:t>Landscape</a:t>
            </a:r>
            <a:endParaRPr lang="en-US" dirty="0"/>
          </a:p>
        </p:txBody>
      </p:sp>
      <p:sp>
        <p:nvSpPr>
          <p:cNvPr id="6" name="TextBox 5"/>
          <p:cNvSpPr txBox="1"/>
          <p:nvPr/>
        </p:nvSpPr>
        <p:spPr>
          <a:xfrm>
            <a:off x="1435100" y="5727700"/>
            <a:ext cx="1371600" cy="381000"/>
          </a:xfrm>
          <a:prstGeom prst="rect">
            <a:avLst/>
          </a:prstGeom>
          <a:noFill/>
        </p:spPr>
        <p:txBody>
          <a:bodyPr wrap="square" rtlCol="0">
            <a:spAutoFit/>
          </a:bodyPr>
          <a:lstStyle/>
          <a:p>
            <a:pPr algn="ctr"/>
            <a:r>
              <a:rPr lang="en-US" dirty="0" smtClean="0"/>
              <a:t>Portrait</a:t>
            </a:r>
            <a:endParaRPr lang="en-US" dirty="0"/>
          </a:p>
        </p:txBody>
      </p:sp>
      <p:sp>
        <p:nvSpPr>
          <p:cNvPr id="7" name="TextBox 6"/>
          <p:cNvSpPr txBox="1"/>
          <p:nvPr/>
        </p:nvSpPr>
        <p:spPr>
          <a:xfrm>
            <a:off x="4064000" y="1219200"/>
            <a:ext cx="3669920" cy="646331"/>
          </a:xfrm>
          <a:prstGeom prst="rect">
            <a:avLst/>
          </a:prstGeom>
          <a:noFill/>
        </p:spPr>
        <p:txBody>
          <a:bodyPr wrap="none" rtlCol="0">
            <a:spAutoFit/>
          </a:bodyPr>
          <a:lstStyle/>
          <a:p>
            <a:pPr algn="ctr"/>
            <a:r>
              <a:rPr lang="en-US" sz="3600" dirty="0"/>
              <a:t>Shapes and Layout</a:t>
            </a:r>
          </a:p>
        </p:txBody>
      </p:sp>
      <p:pic>
        <p:nvPicPr>
          <p:cNvPr id="2" name="Picture 1" descr="landscap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236" y="1984308"/>
            <a:ext cx="5306070" cy="3236702"/>
          </a:xfrm>
          <a:prstGeom prst="rect">
            <a:avLst/>
          </a:prstGeom>
        </p:spPr>
      </p:pic>
      <p:pic>
        <p:nvPicPr>
          <p:cNvPr id="4" name="Picture 3" descr="Portrai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000" y="762000"/>
            <a:ext cx="3251200" cy="4914900"/>
          </a:xfrm>
          <a:prstGeom prst="rect">
            <a:avLst/>
          </a:prstGeom>
        </p:spPr>
      </p:pic>
    </p:spTree>
    <p:extLst>
      <p:ext uri="{BB962C8B-B14F-4D97-AF65-F5344CB8AC3E}">
        <p14:creationId xmlns:p14="http://schemas.microsoft.com/office/powerpoint/2010/main" val="407507067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gncellpho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98850" y="1440263"/>
            <a:ext cx="4993500" cy="3745125"/>
          </a:xfrm>
          <a:prstGeom prst="rect">
            <a:avLst/>
          </a:prstGeom>
        </p:spPr>
      </p:pic>
    </p:spTree>
    <p:extLst>
      <p:ext uri="{BB962C8B-B14F-4D97-AF65-F5344CB8AC3E}">
        <p14:creationId xmlns:p14="http://schemas.microsoft.com/office/powerpoint/2010/main" val="423783446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Callout 2 (Border and Accent Bar) 2"/>
          <p:cNvSpPr/>
          <p:nvPr/>
        </p:nvSpPr>
        <p:spPr>
          <a:xfrm>
            <a:off x="1907592" y="1244600"/>
            <a:ext cx="2774149" cy="1892300"/>
          </a:xfrm>
          <a:prstGeom prst="accentBorderCallout2">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Before</a:t>
            </a:r>
            <a:endParaRPr lang="en-US" sz="4800" dirty="0"/>
          </a:p>
        </p:txBody>
      </p:sp>
      <p:sp>
        <p:nvSpPr>
          <p:cNvPr id="4" name="Line Callout 2 (Border and Accent Bar) 3"/>
          <p:cNvSpPr/>
          <p:nvPr/>
        </p:nvSpPr>
        <p:spPr>
          <a:xfrm flipH="1">
            <a:off x="4478541" y="3492500"/>
            <a:ext cx="2774149" cy="1892300"/>
          </a:xfrm>
          <a:prstGeom prst="accentBorderCallout2">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After</a:t>
            </a:r>
            <a:endParaRPr lang="en-US" sz="4800" dirty="0"/>
          </a:p>
        </p:txBody>
      </p:sp>
    </p:spTree>
    <p:extLst>
      <p:ext uri="{BB962C8B-B14F-4D97-AF65-F5344CB8AC3E}">
        <p14:creationId xmlns:p14="http://schemas.microsoft.com/office/powerpoint/2010/main" val="37989390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ll phone sign landscape view.pdf"/>
          <p:cNvPicPr>
            <a:picLocks noChangeAspect="1"/>
          </p:cNvPicPr>
          <p:nvPr/>
        </p:nvPicPr>
        <p:blipFill>
          <a:blip r:embed="rId2">
            <a:alphaModFix amt="92000"/>
            <a:extLst>
              <a:ext uri="{28A0092B-C50C-407E-A947-70E740481C1C}">
                <a14:useLocalDpi xmlns:a14="http://schemas.microsoft.com/office/drawing/2010/main"/>
              </a:ext>
            </a:extLst>
          </a:blip>
          <a:stretch>
            <a:fillRect/>
          </a:stretch>
        </p:blipFill>
        <p:spPr>
          <a:xfrm>
            <a:off x="1438356" y="912346"/>
            <a:ext cx="6608339" cy="4956254"/>
          </a:xfrm>
          <a:prstGeom prst="rect">
            <a:avLst/>
          </a:prstGeom>
          <a:ln w="28575" cmpd="sng">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42885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Callout 2 (Border and Accent Bar) 2"/>
          <p:cNvSpPr/>
          <p:nvPr/>
        </p:nvSpPr>
        <p:spPr>
          <a:xfrm>
            <a:off x="1907592" y="1244600"/>
            <a:ext cx="2774149" cy="1892300"/>
          </a:xfrm>
          <a:prstGeom prst="accentBorderCallout2">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Before</a:t>
            </a:r>
            <a:endParaRPr lang="en-US" sz="4800" dirty="0"/>
          </a:p>
        </p:txBody>
      </p:sp>
      <p:sp>
        <p:nvSpPr>
          <p:cNvPr id="4" name="Line Callout 2 (Border and Accent Bar) 3"/>
          <p:cNvSpPr/>
          <p:nvPr/>
        </p:nvSpPr>
        <p:spPr>
          <a:xfrm flipH="1">
            <a:off x="4478541" y="3492500"/>
            <a:ext cx="2774149" cy="1892300"/>
          </a:xfrm>
          <a:prstGeom prst="accentBorderCallout2">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After</a:t>
            </a:r>
            <a:endParaRPr lang="en-US" sz="4800" dirty="0"/>
          </a:p>
        </p:txBody>
      </p:sp>
    </p:spTree>
    <p:extLst>
      <p:ext uri="{BB962C8B-B14F-4D97-AF65-F5344CB8AC3E}">
        <p14:creationId xmlns:p14="http://schemas.microsoft.com/office/powerpoint/2010/main" val="155134487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ut of Ord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30528" y="446813"/>
            <a:ext cx="4595453" cy="6152592"/>
          </a:xfrm>
          <a:prstGeom prst="rect">
            <a:avLst/>
          </a:prstGeom>
        </p:spPr>
      </p:pic>
    </p:spTree>
    <p:extLst>
      <p:ext uri="{BB962C8B-B14F-4D97-AF65-F5344CB8AC3E}">
        <p14:creationId xmlns:p14="http://schemas.microsoft.com/office/powerpoint/2010/main" val="366725147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676" y="0"/>
            <a:ext cx="9181676" cy="6858000"/>
          </a:xfrm>
          <a:prstGeom prst="rect">
            <a:avLst/>
          </a:prstGeom>
          <a:solidFill>
            <a:schemeClr val="accent6">
              <a:lumMod val="40000"/>
              <a:lumOff val="60000"/>
              <a:alpha val="68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943100" y="1117600"/>
            <a:ext cx="6362700" cy="3293209"/>
          </a:xfrm>
          <a:prstGeom prst="rect">
            <a:avLst/>
          </a:prstGeom>
          <a:noFill/>
        </p:spPr>
        <p:txBody>
          <a:bodyPr wrap="square" rtlCol="0">
            <a:spAutoFit/>
          </a:bodyPr>
          <a:lstStyle/>
          <a:p>
            <a:pPr algn="r"/>
            <a:r>
              <a:rPr lang="en-US" sz="2800" b="1" dirty="0" smtClean="0"/>
              <a:t>Something’s Not Working Right</a:t>
            </a:r>
          </a:p>
          <a:p>
            <a:pPr algn="r"/>
            <a:endParaRPr lang="en-US" dirty="0" smtClean="0"/>
          </a:p>
          <a:p>
            <a:pPr algn="r"/>
            <a:endParaRPr lang="en-US" dirty="0"/>
          </a:p>
          <a:p>
            <a:pPr algn="r"/>
            <a:r>
              <a:rPr lang="en-US" dirty="0" smtClean="0"/>
              <a:t> </a:t>
            </a:r>
          </a:p>
          <a:p>
            <a:pPr algn="r"/>
            <a:r>
              <a:rPr lang="en-US" dirty="0" smtClean="0"/>
              <a:t>We apologize for the inconvenience.</a:t>
            </a:r>
          </a:p>
          <a:p>
            <a:pPr algn="r"/>
            <a:r>
              <a:rPr lang="en-US" dirty="0" smtClean="0"/>
              <a:t>We’re working on a solution.</a:t>
            </a:r>
          </a:p>
          <a:p>
            <a:pPr algn="r"/>
            <a:r>
              <a:rPr lang="en-US" dirty="0" smtClean="0"/>
              <a:t> </a:t>
            </a:r>
          </a:p>
          <a:p>
            <a:pPr algn="r"/>
            <a:r>
              <a:rPr lang="en-US" dirty="0" smtClean="0"/>
              <a:t>If you need assistance, </a:t>
            </a:r>
          </a:p>
          <a:p>
            <a:pPr algn="r"/>
            <a:r>
              <a:rPr lang="en-US" dirty="0" smtClean="0"/>
              <a:t>please ask any staff member.</a:t>
            </a:r>
          </a:p>
          <a:p>
            <a:pPr algn="r"/>
            <a:r>
              <a:rPr lang="en-US" dirty="0" smtClean="0"/>
              <a:t> </a:t>
            </a:r>
          </a:p>
          <a:p>
            <a:pPr algn="r"/>
            <a:r>
              <a:rPr lang="en-US" dirty="0" smtClean="0"/>
              <a:t>Thanks for your patience.</a:t>
            </a:r>
            <a:endParaRPr lang="en-US" dirty="0"/>
          </a:p>
        </p:txBody>
      </p:sp>
      <p:sp>
        <p:nvSpPr>
          <p:cNvPr id="4" name="TextBox 3"/>
          <p:cNvSpPr txBox="1"/>
          <p:nvPr/>
        </p:nvSpPr>
        <p:spPr>
          <a:xfrm>
            <a:off x="930210" y="5974836"/>
            <a:ext cx="704980" cy="369332"/>
          </a:xfrm>
          <a:prstGeom prst="rect">
            <a:avLst/>
          </a:prstGeom>
          <a:noFill/>
        </p:spPr>
        <p:txBody>
          <a:bodyPr wrap="square" rtlCol="0">
            <a:spAutoFit/>
          </a:bodyPr>
          <a:lstStyle/>
          <a:p>
            <a:r>
              <a:rPr lang="en-US" dirty="0" smtClean="0"/>
              <a:t>Date</a:t>
            </a:r>
            <a:endParaRPr lang="en-US" dirty="0"/>
          </a:p>
        </p:txBody>
      </p:sp>
      <p:sp>
        <p:nvSpPr>
          <p:cNvPr id="5" name="TextBox 4"/>
          <p:cNvSpPr txBox="1"/>
          <p:nvPr/>
        </p:nvSpPr>
        <p:spPr>
          <a:xfrm>
            <a:off x="7473820" y="5974836"/>
            <a:ext cx="704980" cy="369332"/>
          </a:xfrm>
          <a:prstGeom prst="rect">
            <a:avLst/>
          </a:prstGeom>
          <a:noFill/>
        </p:spPr>
        <p:txBody>
          <a:bodyPr wrap="square" rtlCol="0">
            <a:spAutoFit/>
          </a:bodyPr>
          <a:lstStyle/>
          <a:p>
            <a:r>
              <a:rPr lang="en-US" dirty="0" smtClean="0"/>
              <a:t>Logo</a:t>
            </a:r>
            <a:endParaRPr lang="en-US" dirty="0"/>
          </a:p>
        </p:txBody>
      </p:sp>
      <p:sp>
        <p:nvSpPr>
          <p:cNvPr id="6" name="TextBox 5"/>
          <p:cNvSpPr txBox="1"/>
          <p:nvPr/>
        </p:nvSpPr>
        <p:spPr>
          <a:xfrm rot="19617550">
            <a:off x="66960" y="2442885"/>
            <a:ext cx="5733299" cy="1323439"/>
          </a:xfrm>
          <a:prstGeom prst="rect">
            <a:avLst/>
          </a:prstGeom>
          <a:noFill/>
        </p:spPr>
        <p:txBody>
          <a:bodyPr wrap="square" rtlCol="0">
            <a:spAutoFit/>
          </a:bodyPr>
          <a:lstStyle/>
          <a:p>
            <a:r>
              <a:rPr lang="en-US" sz="8000" dirty="0" smtClean="0">
                <a:latin typeface="HolyCow"/>
                <a:cs typeface="HolyCow"/>
              </a:rPr>
              <a:t>Oh, no…</a:t>
            </a:r>
            <a:endParaRPr lang="en-US" sz="8000" dirty="0">
              <a:latin typeface="HolyCow"/>
              <a:cs typeface="HolyCow"/>
            </a:endParaRPr>
          </a:p>
        </p:txBody>
      </p:sp>
    </p:spTree>
    <p:extLst>
      <p:ext uri="{BB962C8B-B14F-4D97-AF65-F5344CB8AC3E}">
        <p14:creationId xmlns:p14="http://schemas.microsoft.com/office/powerpoint/2010/main" val="273098502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Callout 2 (Border and Accent Bar) 2"/>
          <p:cNvSpPr/>
          <p:nvPr/>
        </p:nvSpPr>
        <p:spPr>
          <a:xfrm>
            <a:off x="1907592" y="1244600"/>
            <a:ext cx="2774149" cy="1892300"/>
          </a:xfrm>
          <a:prstGeom prst="accentBorderCallout2">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Before</a:t>
            </a:r>
            <a:endParaRPr lang="en-US" sz="4800" dirty="0"/>
          </a:p>
        </p:txBody>
      </p:sp>
      <p:sp>
        <p:nvSpPr>
          <p:cNvPr id="4" name="Line Callout 2 (Border and Accent Bar) 3"/>
          <p:cNvSpPr/>
          <p:nvPr/>
        </p:nvSpPr>
        <p:spPr>
          <a:xfrm flipH="1">
            <a:off x="4478541" y="3492500"/>
            <a:ext cx="2774149" cy="1892300"/>
          </a:xfrm>
          <a:prstGeom prst="accentBorderCallout2">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After</a:t>
            </a:r>
            <a:endParaRPr lang="en-US" sz="4800" dirty="0"/>
          </a:p>
        </p:txBody>
      </p:sp>
    </p:spTree>
    <p:extLst>
      <p:ext uri="{BB962C8B-B14F-4D97-AF65-F5344CB8AC3E}">
        <p14:creationId xmlns:p14="http://schemas.microsoft.com/office/powerpoint/2010/main" val="311333599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 FOOD OR DRINK cropped.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8486" y="949248"/>
            <a:ext cx="3762478" cy="4951486"/>
          </a:xfrm>
          <a:prstGeom prst="rect">
            <a:avLst/>
          </a:prstGeom>
        </p:spPr>
      </p:pic>
      <p:pic>
        <p:nvPicPr>
          <p:cNvPr id="3" name="Picture 2" descr="NO FOOD OR DRINK.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372046" y="6244608"/>
            <a:ext cx="4711546" cy="646331"/>
          </a:xfrm>
          <a:prstGeom prst="rect">
            <a:avLst/>
          </a:prstGeom>
          <a:noFill/>
        </p:spPr>
        <p:txBody>
          <a:bodyPr wrap="none" rtlCol="0">
            <a:spAutoFit/>
          </a:bodyPr>
          <a:lstStyle/>
          <a:p>
            <a:r>
              <a:rPr lang="en-US" dirty="0">
                <a:solidFill>
                  <a:schemeClr val="bg2">
                    <a:lumMod val="75000"/>
                  </a:schemeClr>
                </a:solidFill>
              </a:rPr>
              <a:t>http://</a:t>
            </a:r>
            <a:r>
              <a:rPr lang="en-US" dirty="0" err="1">
                <a:solidFill>
                  <a:schemeClr val="bg2">
                    <a:lumMod val="75000"/>
                  </a:schemeClr>
                </a:solidFill>
              </a:rPr>
              <a:t>www.flickr.com</a:t>
            </a:r>
            <a:r>
              <a:rPr lang="en-US" dirty="0">
                <a:solidFill>
                  <a:schemeClr val="bg2">
                    <a:lumMod val="75000"/>
                  </a:schemeClr>
                </a:solidFill>
              </a:rPr>
              <a:t>/photos/</a:t>
            </a:r>
            <a:r>
              <a:rPr lang="en-US" dirty="0" err="1">
                <a:solidFill>
                  <a:schemeClr val="bg2">
                    <a:lumMod val="75000"/>
                  </a:schemeClr>
                </a:solidFill>
              </a:rPr>
              <a:t>travelinlibrarian</a:t>
            </a:r>
            <a:r>
              <a:rPr lang="en-US" dirty="0">
                <a:solidFill>
                  <a:schemeClr val="bg2">
                    <a:lumMod val="75000"/>
                  </a:schemeClr>
                </a:solidFill>
              </a:rPr>
              <a:t>/</a:t>
            </a:r>
          </a:p>
          <a:p>
            <a:endParaRPr lang="en-US" dirty="0"/>
          </a:p>
        </p:txBody>
      </p:sp>
      <p:sp>
        <p:nvSpPr>
          <p:cNvPr id="5" name="Donut 4"/>
          <p:cNvSpPr/>
          <p:nvPr/>
        </p:nvSpPr>
        <p:spPr>
          <a:xfrm>
            <a:off x="4438896" y="1577805"/>
            <a:ext cx="4374753" cy="4512871"/>
          </a:xfrm>
          <a:prstGeom prst="donut">
            <a:avLst>
              <a:gd name="adj" fmla="val 1725"/>
            </a:avLst>
          </a:prstGeom>
          <a:solidFill>
            <a:schemeClr val="bg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1344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 f&amp;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5801" y="964647"/>
            <a:ext cx="3447844" cy="4877031"/>
          </a:xfrm>
          <a:prstGeom prst="rect">
            <a:avLst/>
          </a:prstGeom>
        </p:spPr>
      </p:pic>
      <p:pic>
        <p:nvPicPr>
          <p:cNvPr id="6" name="Picture 5" descr="No_Original_by_nicholasjo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09921" y="623037"/>
            <a:ext cx="3901440" cy="2602230"/>
          </a:xfrm>
          <a:prstGeom prst="rect">
            <a:avLst/>
          </a:prstGeom>
        </p:spPr>
      </p:pic>
      <p:pic>
        <p:nvPicPr>
          <p:cNvPr id="7" name="Picture 6" descr="gorillas n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09921" y="3403163"/>
            <a:ext cx="3901440" cy="2792953"/>
          </a:xfrm>
          <a:prstGeom prst="rect">
            <a:avLst/>
          </a:prstGeom>
        </p:spPr>
      </p:pic>
      <p:sp>
        <p:nvSpPr>
          <p:cNvPr id="8" name="Donut 7"/>
          <p:cNvSpPr/>
          <p:nvPr/>
        </p:nvSpPr>
        <p:spPr>
          <a:xfrm>
            <a:off x="447643" y="3925271"/>
            <a:ext cx="1309955" cy="1309955"/>
          </a:xfrm>
          <a:prstGeom prst="donut">
            <a:avLst>
              <a:gd name="adj" fmla="val 3305"/>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4191938" y="4218777"/>
            <a:ext cx="914078" cy="914078"/>
          </a:xfrm>
          <a:prstGeom prst="donut">
            <a:avLst>
              <a:gd name="adj" fmla="val 3305"/>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4876800" y="381000"/>
            <a:ext cx="2979298" cy="2979298"/>
          </a:xfrm>
          <a:prstGeom prst="donut">
            <a:avLst>
              <a:gd name="adj" fmla="val 3305"/>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1344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00353" y="5274665"/>
            <a:ext cx="3582469" cy="646331"/>
          </a:xfrm>
          <a:prstGeom prst="rect">
            <a:avLst/>
          </a:prstGeom>
          <a:noFill/>
        </p:spPr>
        <p:txBody>
          <a:bodyPr wrap="square" rtlCol="0">
            <a:spAutoFit/>
          </a:bodyPr>
          <a:lstStyle/>
          <a:p>
            <a:r>
              <a:rPr lang="en-US" dirty="0" smtClean="0"/>
              <a:t>Crocker Art Museum</a:t>
            </a:r>
          </a:p>
          <a:p>
            <a:r>
              <a:rPr lang="en-US" dirty="0" smtClean="0"/>
              <a:t>Sacramento, CA</a:t>
            </a:r>
            <a:endParaRPr lang="en-US" dirty="0"/>
          </a:p>
        </p:txBody>
      </p:sp>
      <p:pic>
        <p:nvPicPr>
          <p:cNvPr id="2" name="Picture 1" descr="Crocker_si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8512" y="1352316"/>
            <a:ext cx="5230573" cy="39067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13448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3647" y="924952"/>
            <a:ext cx="5486709" cy="646331"/>
          </a:xfrm>
          <a:prstGeom prst="rect">
            <a:avLst/>
          </a:prstGeom>
          <a:noFill/>
        </p:spPr>
        <p:txBody>
          <a:bodyPr wrap="square" rtlCol="0">
            <a:spAutoFit/>
          </a:bodyPr>
          <a:lstStyle/>
          <a:p>
            <a:pPr algn="ctr"/>
            <a:r>
              <a:rPr lang="en-US" sz="3600" dirty="0" smtClean="0"/>
              <a:t>The Golden Ratio</a:t>
            </a:r>
            <a:endParaRPr lang="en-US" sz="3600" dirty="0"/>
          </a:p>
        </p:txBody>
      </p:sp>
      <p:pic>
        <p:nvPicPr>
          <p:cNvPr id="4" name="Picture 3" descr="golden-ratio-math.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505545"/>
            <a:ext cx="1247518" cy="813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olden_ration6_Music.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1534493"/>
            <a:ext cx="1401642" cy="700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golden_ratio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2450663"/>
            <a:ext cx="1023367" cy="1018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golden-ratio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15200" y="5783514"/>
            <a:ext cx="1247518" cy="834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golden_ratio_architectur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4733889"/>
            <a:ext cx="1340205" cy="834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8"/>
          <a:stretch>
            <a:fillRect/>
          </a:stretch>
        </p:blipFill>
        <p:spPr>
          <a:xfrm>
            <a:off x="722350" y="1840973"/>
            <a:ext cx="6139407" cy="3798108"/>
          </a:xfrm>
          <a:prstGeom prst="rect">
            <a:avLst/>
          </a:prstGeom>
          <a:ln>
            <a:noFill/>
          </a:ln>
          <a:effectLst>
            <a:outerShdw blurRad="292100" dist="139700" dir="2700000" algn="tl" rotWithShape="0">
              <a:srgbClr val="333333">
                <a:alpha val="65000"/>
              </a:srgbClr>
            </a:outerShdw>
          </a:effectLst>
        </p:spPr>
      </p:pic>
      <p:pic>
        <p:nvPicPr>
          <p:cNvPr id="7" name="Picture 6" descr="golden_ratio_shel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15200" y="3684262"/>
            <a:ext cx="1255602" cy="834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6095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ke the Tou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333559" y="5526257"/>
            <a:ext cx="2777924" cy="646331"/>
          </a:xfrm>
          <a:prstGeom prst="rect">
            <a:avLst/>
          </a:prstGeom>
          <a:noFill/>
        </p:spPr>
        <p:txBody>
          <a:bodyPr wrap="none" rtlCol="0">
            <a:spAutoFit/>
          </a:bodyPr>
          <a:lstStyle/>
          <a:p>
            <a:r>
              <a:rPr lang="en-US" sz="3600" dirty="0" smtClean="0"/>
              <a:t>Take the Tour</a:t>
            </a:r>
            <a:endParaRPr lang="en-US" sz="3600" dirty="0"/>
          </a:p>
        </p:txBody>
      </p:sp>
      <p:sp>
        <p:nvSpPr>
          <p:cNvPr id="4" name="Donut 3"/>
          <p:cNvSpPr/>
          <p:nvPr/>
        </p:nvSpPr>
        <p:spPr>
          <a:xfrm>
            <a:off x="3656317" y="2129396"/>
            <a:ext cx="2142474" cy="2142474"/>
          </a:xfrm>
          <a:prstGeom prst="donut">
            <a:avLst>
              <a:gd name="adj" fmla="val 3305"/>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64146" y="-2502930"/>
            <a:ext cx="333735" cy="333735"/>
          </a:xfrm>
          <a:prstGeom prst="donut">
            <a:avLst>
              <a:gd name="adj" fmla="val 3305"/>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1230052" y="1081339"/>
            <a:ext cx="714536" cy="714536"/>
          </a:xfrm>
          <a:prstGeom prst="donut">
            <a:avLst>
              <a:gd name="adj" fmla="val 3305"/>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1140247" y="-2502930"/>
            <a:ext cx="333735" cy="333735"/>
          </a:xfrm>
          <a:prstGeom prst="donut">
            <a:avLst>
              <a:gd name="adj" fmla="val 3305"/>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2300594" y="1006296"/>
            <a:ext cx="810889" cy="805275"/>
          </a:xfrm>
          <a:prstGeom prst="donut">
            <a:avLst>
              <a:gd name="adj" fmla="val 3305"/>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1586058" y="1414860"/>
            <a:ext cx="714536" cy="714536"/>
          </a:xfrm>
          <a:prstGeom prst="donut">
            <a:avLst>
              <a:gd name="adj" fmla="val 3305"/>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4488836" y="0"/>
            <a:ext cx="1309955" cy="1309955"/>
          </a:xfrm>
          <a:prstGeom prst="donut">
            <a:avLst>
              <a:gd name="adj" fmla="val 3305"/>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1344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0"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423313"/>
            <a:ext cx="4785284" cy="5336317"/>
            <a:chOff x="1" y="423313"/>
            <a:chExt cx="4785284" cy="5336317"/>
          </a:xfrm>
        </p:grpSpPr>
        <p:pic>
          <p:nvPicPr>
            <p:cNvPr id="3" name="Picture 2" descr="Print_Sho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2989" y="1407747"/>
              <a:ext cx="2939358" cy="20010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1" y="423313"/>
              <a:ext cx="4785284" cy="646331"/>
            </a:xfrm>
            <a:prstGeom prst="rect">
              <a:avLst/>
            </a:prstGeom>
            <a:noFill/>
          </p:spPr>
          <p:txBody>
            <a:bodyPr wrap="square" rtlCol="0">
              <a:spAutoFit/>
            </a:bodyPr>
            <a:lstStyle/>
            <a:p>
              <a:pPr algn="ctr"/>
              <a:r>
                <a:rPr lang="en-US" sz="3600" dirty="0" smtClean="0"/>
                <a:t>Setting Up Shop</a:t>
              </a:r>
              <a:endParaRPr lang="en-US" sz="3600" dirty="0"/>
            </a:p>
          </p:txBody>
        </p:sp>
        <p:pic>
          <p:nvPicPr>
            <p:cNvPr id="5" name="Picture 4" descr="Copycat_cartoonstock.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2989" y="3721805"/>
              <a:ext cx="2939358" cy="20378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pic>
        <p:nvPicPr>
          <p:cNvPr id="12" name="Picture 11" descr="WORK ORDER For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944" y="0"/>
            <a:ext cx="5299364" cy="6858000"/>
          </a:xfrm>
          <a:prstGeom prst="rect">
            <a:avLst/>
          </a:prstGeom>
        </p:spPr>
      </p:pic>
      <p:grpSp>
        <p:nvGrpSpPr>
          <p:cNvPr id="18" name="Group 17"/>
          <p:cNvGrpSpPr/>
          <p:nvPr/>
        </p:nvGrpSpPr>
        <p:grpSpPr>
          <a:xfrm>
            <a:off x="3930944" y="0"/>
            <a:ext cx="5299364" cy="6858000"/>
            <a:chOff x="-1697904" y="-998197"/>
            <a:chExt cx="5299364" cy="6858000"/>
          </a:xfrm>
        </p:grpSpPr>
        <p:pic>
          <p:nvPicPr>
            <p:cNvPr id="11" name="Picture 10" descr="WORK ORDER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904" y="-998197"/>
              <a:ext cx="5299364" cy="6858000"/>
            </a:xfrm>
            <a:prstGeom prst="rect">
              <a:avLst/>
            </a:prstGeom>
          </p:spPr>
        </p:pic>
        <p:sp>
          <p:nvSpPr>
            <p:cNvPr id="17" name="Rectangle 16"/>
            <p:cNvSpPr/>
            <p:nvPr/>
          </p:nvSpPr>
          <p:spPr>
            <a:xfrm>
              <a:off x="-1368595" y="-826042"/>
              <a:ext cx="4475675" cy="631244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3941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08-07 at 9.50.06 AM.png"/>
          <p:cNvPicPr>
            <a:picLocks noChangeAspect="1"/>
          </p:cNvPicPr>
          <p:nvPr/>
        </p:nvPicPr>
        <p:blipFill>
          <a:blip r:embed="rId3">
            <a:alphaModFix amt="50000"/>
            <a:extLst>
              <a:ext uri="{28A0092B-C50C-407E-A947-70E740481C1C}">
                <a14:useLocalDpi xmlns:a14="http://schemas.microsoft.com/office/drawing/2010/main"/>
              </a:ext>
            </a:extLst>
          </a:blip>
          <a:stretch>
            <a:fillRect/>
          </a:stretch>
        </p:blipFill>
        <p:spPr>
          <a:xfrm>
            <a:off x="0" y="-10949"/>
            <a:ext cx="9144000" cy="6858000"/>
          </a:xfrm>
          <a:prstGeom prst="rect">
            <a:avLst/>
          </a:prstGeom>
        </p:spPr>
      </p:pic>
      <p:sp>
        <p:nvSpPr>
          <p:cNvPr id="3" name="TextBox 2"/>
          <p:cNvSpPr txBox="1"/>
          <p:nvPr/>
        </p:nvSpPr>
        <p:spPr>
          <a:xfrm>
            <a:off x="2707912" y="3503464"/>
            <a:ext cx="6023457" cy="830997"/>
          </a:xfrm>
          <a:prstGeom prst="rect">
            <a:avLst/>
          </a:prstGeom>
          <a:noFill/>
        </p:spPr>
        <p:txBody>
          <a:bodyPr wrap="square" rtlCol="0">
            <a:spAutoFit/>
          </a:bodyPr>
          <a:lstStyle/>
          <a:p>
            <a:r>
              <a:rPr lang="en-US" sz="4800" dirty="0" smtClean="0"/>
              <a:t>- On your intranet</a:t>
            </a:r>
            <a:endParaRPr lang="en-US" sz="4800" dirty="0"/>
          </a:p>
        </p:txBody>
      </p:sp>
      <p:sp>
        <p:nvSpPr>
          <p:cNvPr id="4" name="TextBox 3"/>
          <p:cNvSpPr txBox="1"/>
          <p:nvPr/>
        </p:nvSpPr>
        <p:spPr>
          <a:xfrm>
            <a:off x="2707913" y="4494738"/>
            <a:ext cx="6023456" cy="830997"/>
          </a:xfrm>
          <a:prstGeom prst="rect">
            <a:avLst/>
          </a:prstGeom>
          <a:noFill/>
        </p:spPr>
        <p:txBody>
          <a:bodyPr wrap="square" rtlCol="0">
            <a:spAutoFit/>
          </a:bodyPr>
          <a:lstStyle/>
          <a:p>
            <a:r>
              <a:rPr lang="en-US" sz="4800" dirty="0" smtClean="0">
                <a:solidFill>
                  <a:srgbClr val="000000"/>
                </a:solidFill>
              </a:rPr>
              <a:t>- In your desk files</a:t>
            </a:r>
            <a:endParaRPr lang="en-US" sz="4800" dirty="0">
              <a:solidFill>
                <a:srgbClr val="000000"/>
              </a:solidFill>
            </a:endParaRPr>
          </a:p>
        </p:txBody>
      </p:sp>
      <p:sp>
        <p:nvSpPr>
          <p:cNvPr id="9" name="TextBox 8"/>
          <p:cNvSpPr txBox="1"/>
          <p:nvPr/>
        </p:nvSpPr>
        <p:spPr>
          <a:xfrm>
            <a:off x="1011032" y="6226139"/>
            <a:ext cx="2648531" cy="369332"/>
          </a:xfrm>
          <a:prstGeom prst="rect">
            <a:avLst/>
          </a:prstGeom>
          <a:noFill/>
        </p:spPr>
        <p:txBody>
          <a:bodyPr wrap="none" rtlCol="0">
            <a:spAutoFit/>
          </a:bodyPr>
          <a:lstStyle/>
          <a:p>
            <a:r>
              <a:rPr lang="en-US" dirty="0"/>
              <a:t>https://maps.google.com/</a:t>
            </a:r>
          </a:p>
        </p:txBody>
      </p:sp>
      <p:sp>
        <p:nvSpPr>
          <p:cNvPr id="2" name="TextBox 1"/>
          <p:cNvSpPr txBox="1"/>
          <p:nvPr/>
        </p:nvSpPr>
        <p:spPr>
          <a:xfrm>
            <a:off x="0" y="1193410"/>
            <a:ext cx="9144000" cy="830997"/>
          </a:xfrm>
          <a:prstGeom prst="rect">
            <a:avLst/>
          </a:prstGeom>
          <a:noFill/>
        </p:spPr>
        <p:txBody>
          <a:bodyPr wrap="square" rtlCol="0">
            <a:spAutoFit/>
          </a:bodyPr>
          <a:lstStyle/>
          <a:p>
            <a:pPr algn="ctr"/>
            <a:r>
              <a:rPr lang="en-US" sz="4800" dirty="0" smtClean="0"/>
              <a:t>Where to Store Your Files</a:t>
            </a:r>
            <a:endParaRPr lang="en-US" sz="4800" dirty="0"/>
          </a:p>
        </p:txBody>
      </p:sp>
    </p:spTree>
    <p:extLst>
      <p:ext uri="{BB962C8B-B14F-4D97-AF65-F5344CB8AC3E}">
        <p14:creationId xmlns:p14="http://schemas.microsoft.com/office/powerpoint/2010/main" val="3667251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rary closed 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1875" y="635072"/>
            <a:ext cx="4596738" cy="5370574"/>
          </a:xfrm>
          <a:prstGeom prst="rect">
            <a:avLst/>
          </a:prstGeom>
        </p:spPr>
      </p:pic>
      <p:sp>
        <p:nvSpPr>
          <p:cNvPr id="5" name="TextBox 4"/>
          <p:cNvSpPr txBox="1"/>
          <p:nvPr/>
        </p:nvSpPr>
        <p:spPr>
          <a:xfrm>
            <a:off x="559496" y="5396482"/>
            <a:ext cx="4689117" cy="615553"/>
          </a:xfrm>
          <a:prstGeom prst="rect">
            <a:avLst/>
          </a:prstGeom>
          <a:noFill/>
        </p:spPr>
        <p:txBody>
          <a:bodyPr wrap="square" rtlCol="0">
            <a:spAutoFit/>
          </a:bodyPr>
          <a:lstStyle/>
          <a:p>
            <a:pPr algn="ctr"/>
            <a:r>
              <a:rPr lang="en-US" sz="1600" dirty="0">
                <a:solidFill>
                  <a:schemeClr val="bg1"/>
                </a:solidFill>
              </a:rPr>
              <a:t>Q: Where were you when the lights went out?</a:t>
            </a:r>
          </a:p>
          <a:p>
            <a:endParaRPr lang="en-US" dirty="0"/>
          </a:p>
        </p:txBody>
      </p:sp>
      <p:grpSp>
        <p:nvGrpSpPr>
          <p:cNvPr id="6" name="Group 5"/>
          <p:cNvGrpSpPr/>
          <p:nvPr/>
        </p:nvGrpSpPr>
        <p:grpSpPr>
          <a:xfrm>
            <a:off x="4964897" y="1911661"/>
            <a:ext cx="2839791" cy="2982687"/>
            <a:chOff x="4964898" y="1455488"/>
            <a:chExt cx="3641220" cy="3790179"/>
          </a:xfrm>
        </p:grpSpPr>
        <p:pic>
          <p:nvPicPr>
            <p:cNvPr id="2" name="Picture 1" descr="library closed 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64898" y="1455488"/>
              <a:ext cx="3641220" cy="3790179"/>
            </a:xfrm>
            <a:prstGeom prst="rect">
              <a:avLst/>
            </a:prstGeom>
          </p:spPr>
        </p:pic>
        <p:sp>
          <p:nvSpPr>
            <p:cNvPr id="4" name="TextBox 3"/>
            <p:cNvSpPr txBox="1"/>
            <p:nvPr/>
          </p:nvSpPr>
          <p:spPr>
            <a:xfrm>
              <a:off x="5792177" y="4771048"/>
              <a:ext cx="2163521" cy="430209"/>
            </a:xfrm>
            <a:prstGeom prst="rect">
              <a:avLst/>
            </a:prstGeom>
            <a:noFill/>
          </p:spPr>
          <p:txBody>
            <a:bodyPr wrap="square" rtlCol="0">
              <a:spAutoFit/>
            </a:bodyPr>
            <a:lstStyle/>
            <a:p>
              <a:pPr algn="ctr"/>
              <a:r>
                <a:rPr lang="en-US" sz="1600" dirty="0" smtClean="0">
                  <a:solidFill>
                    <a:srgbClr val="FFFFFF"/>
                  </a:solidFill>
                </a:rPr>
                <a:t>A: In the dark.</a:t>
              </a:r>
              <a:endParaRPr lang="en-US" sz="1600" dirty="0">
                <a:solidFill>
                  <a:srgbClr val="FFFFFF"/>
                </a:solidFill>
              </a:endParaRPr>
            </a:p>
          </p:txBody>
        </p:sp>
      </p:grpSp>
    </p:spTree>
    <p:extLst>
      <p:ext uri="{BB962C8B-B14F-4D97-AF65-F5344CB8AC3E}">
        <p14:creationId xmlns:p14="http://schemas.microsoft.com/office/powerpoint/2010/main" val="3667251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olunteerMatch-Logo-Causerelatedmarketing.blogspot.com_.jpg"/>
          <p:cNvPicPr>
            <a:picLocks noChangeAspect="1"/>
          </p:cNvPicPr>
          <p:nvPr/>
        </p:nvPicPr>
        <p:blipFill>
          <a:blip r:embed="rId3">
            <a:extLst>
              <a:ext uri="{BEBA8EAE-BF5A-486C-A8C5-ECC9F3942E4B}">
                <a14:imgProps xmlns:a14="http://schemas.microsoft.com/office/drawing/2010/main">
                  <a14:imgLayer r:embed="rId4">
                    <a14:imgEffect>
                      <a14:backgroundRemoval t="2000" b="98000" l="213" r="99360">
                        <a14:foregroundMark x1="13646" y1="34500" x2="13646" y2="34500"/>
                        <a14:foregroundMark x1="28571" y1="38500" x2="28571" y2="38500"/>
                        <a14:foregroundMark x1="30704" y1="15500" x2="30704" y2="15500"/>
                        <a14:foregroundMark x1="29638" y1="2000" x2="29638" y2="2000"/>
                        <a14:foregroundMark x1="55864" y1="41000" x2="55864" y2="41000"/>
                        <a14:foregroundMark x1="49680" y1="27500" x2="49680" y2="27500"/>
                        <a14:foregroundMark x1="4264" y1="30500" x2="4264" y2="30500"/>
                        <a14:foregroundMark x1="81023" y1="38500" x2="81023" y2="38500"/>
                        <a14:foregroundMark x1="94243" y1="42000" x2="94243" y2="42000"/>
                        <a14:foregroundMark x1="13859" y1="42500" x2="13859" y2="42500"/>
                        <a14:foregroundMark x1="18337" y1="42000" x2="18337" y2="42000"/>
                        <a14:foregroundMark x1="46055" y1="49000" x2="46055" y2="49000"/>
                        <a14:foregroundMark x1="40938" y1="42000" x2="40938" y2="42000"/>
                        <a14:foregroundMark x1="42857" y1="40000" x2="42857" y2="40000"/>
                        <a14:foregroundMark x1="33902" y1="14000" x2="33902" y2="14000"/>
                        <a14:foregroundMark x1="32409" y1="4500" x2="32409" y2="4500"/>
                        <a14:foregroundMark x1="90618" y1="35000" x2="90618" y2="35000"/>
                        <a14:foregroundMark x1="96588" y1="35500" x2="96588" y2="35500"/>
                        <a14:foregroundMark x1="32409" y1="43500" x2="32409" y2="43500"/>
                        <a14:foregroundMark x1="26013" y1="38500" x2="26013" y2="38500"/>
                        <a14:foregroundMark x1="26866" y1="14000" x2="26866" y2="14000"/>
                        <a14:foregroundMark x1="26866" y1="6500" x2="26866" y2="6500"/>
                        <a14:backgroundMark x1="24733" y1="24000" x2="24733" y2="24000"/>
                      </a14:backgroundRemoval>
                    </a14:imgEffect>
                  </a14:imgLayer>
                </a14:imgProps>
              </a:ext>
              <a:ext uri="{28A0092B-C50C-407E-A947-70E740481C1C}">
                <a14:useLocalDpi xmlns:a14="http://schemas.microsoft.com/office/drawing/2010/main"/>
              </a:ext>
            </a:extLst>
          </a:blip>
          <a:stretch>
            <a:fillRect/>
          </a:stretch>
        </p:blipFill>
        <p:spPr>
          <a:xfrm>
            <a:off x="936181" y="520700"/>
            <a:ext cx="4377881" cy="1866900"/>
          </a:xfrm>
          <a:prstGeom prst="rect">
            <a:avLst/>
          </a:prstGeom>
        </p:spPr>
      </p:pic>
      <p:sp>
        <p:nvSpPr>
          <p:cNvPr id="6" name="TextBox 5"/>
          <p:cNvSpPr txBox="1"/>
          <p:nvPr/>
        </p:nvSpPr>
        <p:spPr>
          <a:xfrm>
            <a:off x="301181" y="1368048"/>
            <a:ext cx="5441950" cy="1015663"/>
          </a:xfrm>
          <a:prstGeom prst="rect">
            <a:avLst/>
          </a:prstGeom>
          <a:noFill/>
        </p:spPr>
        <p:txBody>
          <a:bodyPr wrap="square" rtlCol="0">
            <a:spAutoFit/>
          </a:bodyPr>
          <a:lstStyle/>
          <a:p>
            <a:pPr algn="ctr"/>
            <a:r>
              <a:rPr lang="en-US" sz="3600" b="1" dirty="0" err="1" smtClean="0"/>
              <a:t>Volunteer</a:t>
            </a:r>
            <a:r>
              <a:rPr lang="en-US" sz="3600" dirty="0" err="1" smtClean="0"/>
              <a:t>Match</a:t>
            </a:r>
            <a:r>
              <a:rPr lang="en-US" sz="3600" b="1" dirty="0" err="1" smtClean="0"/>
              <a:t>.org</a:t>
            </a:r>
            <a:endParaRPr lang="en-US" sz="3600" b="1" dirty="0" smtClean="0"/>
          </a:p>
          <a:p>
            <a:pPr algn="ctr"/>
            <a:r>
              <a:rPr lang="en-US" sz="2400" dirty="0" smtClean="0"/>
              <a:t>Where volunteering begins</a:t>
            </a:r>
            <a:endParaRPr lang="en-US" sz="2400" dirty="0"/>
          </a:p>
        </p:txBody>
      </p:sp>
      <p:pic>
        <p:nvPicPr>
          <p:cNvPr id="12" name="Picture 11"/>
          <p:cNvPicPr>
            <a:picLocks noChangeAspect="1"/>
          </p:cNvPicPr>
          <p:nvPr/>
        </p:nvPicPr>
        <p:blipFill>
          <a:blip r:embed="rId5"/>
          <a:stretch>
            <a:fillRect/>
          </a:stretch>
        </p:blipFill>
        <p:spPr>
          <a:xfrm>
            <a:off x="4559300" y="3416300"/>
            <a:ext cx="12700" cy="12700"/>
          </a:xfrm>
          <a:prstGeom prst="rect">
            <a:avLst/>
          </a:prstGeom>
        </p:spPr>
      </p:pic>
      <p:pic>
        <p:nvPicPr>
          <p:cNvPr id="13" name="Picture 12"/>
          <p:cNvPicPr>
            <a:picLocks noChangeAspect="1"/>
          </p:cNvPicPr>
          <p:nvPr/>
        </p:nvPicPr>
        <p:blipFill>
          <a:blip r:embed="rId5"/>
          <a:stretch>
            <a:fillRect/>
          </a:stretch>
        </p:blipFill>
        <p:spPr>
          <a:xfrm>
            <a:off x="4559300" y="3416300"/>
            <a:ext cx="12700" cy="12700"/>
          </a:xfrm>
          <a:prstGeom prst="rect">
            <a:avLst/>
          </a:prstGeom>
        </p:spPr>
      </p:pic>
      <p:pic>
        <p:nvPicPr>
          <p:cNvPr id="15" name="Picture 14"/>
          <p:cNvPicPr>
            <a:picLocks noChangeAspect="1"/>
          </p:cNvPicPr>
          <p:nvPr/>
        </p:nvPicPr>
        <p:blipFill>
          <a:blip r:embed="rId6"/>
          <a:stretch>
            <a:fillRect/>
          </a:stretch>
        </p:blipFill>
        <p:spPr>
          <a:xfrm>
            <a:off x="1265516" y="3115052"/>
            <a:ext cx="2322856" cy="1739900"/>
          </a:xfrm>
          <a:prstGeom prst="rect">
            <a:avLst/>
          </a:prstGeom>
        </p:spPr>
      </p:pic>
      <p:pic>
        <p:nvPicPr>
          <p:cNvPr id="18" name="Picture 17" descr="lynd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72100" y="1947556"/>
            <a:ext cx="2222500" cy="2222500"/>
          </a:xfrm>
          <a:prstGeom prst="rect">
            <a:avLst/>
          </a:prstGeom>
        </p:spPr>
      </p:pic>
      <p:pic>
        <p:nvPicPr>
          <p:cNvPr id="20" name="Picture 19"/>
          <p:cNvPicPr>
            <a:picLocks noChangeAspect="1"/>
          </p:cNvPicPr>
          <p:nvPr/>
        </p:nvPicPr>
        <p:blipFill>
          <a:blip r:embed="rId8"/>
          <a:stretch>
            <a:fillRect/>
          </a:stretch>
        </p:blipFill>
        <p:spPr>
          <a:xfrm>
            <a:off x="3070864" y="2662544"/>
            <a:ext cx="2396775" cy="1507512"/>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18811" y="4067551"/>
            <a:ext cx="2367928" cy="2147303"/>
          </a:xfrm>
          <a:prstGeom prst="rect">
            <a:avLst/>
          </a:prstGeom>
        </p:spPr>
      </p:pic>
      <p:sp>
        <p:nvSpPr>
          <p:cNvPr id="22" name="TextBox 21"/>
          <p:cNvSpPr txBox="1"/>
          <p:nvPr/>
        </p:nvSpPr>
        <p:spPr>
          <a:xfrm>
            <a:off x="5886739" y="5263386"/>
            <a:ext cx="3257261" cy="523220"/>
          </a:xfrm>
          <a:prstGeom prst="rect">
            <a:avLst/>
          </a:prstGeom>
          <a:noFill/>
        </p:spPr>
        <p:txBody>
          <a:bodyPr wrap="square" rtlCol="0">
            <a:spAutoFit/>
          </a:bodyPr>
          <a:lstStyle/>
          <a:p>
            <a:r>
              <a:rPr lang="en-US" sz="2800" dirty="0" smtClean="0"/>
              <a:t>Online Resources</a:t>
            </a:r>
            <a:endParaRPr lang="en-US" sz="2800" dirty="0"/>
          </a:p>
        </p:txBody>
      </p:sp>
      <p:pic>
        <p:nvPicPr>
          <p:cNvPr id="24" name="Picture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00200" y="4800600"/>
            <a:ext cx="1969247" cy="1476935"/>
          </a:xfrm>
          <a:prstGeom prst="rect">
            <a:avLst/>
          </a:prstGeom>
        </p:spPr>
      </p:pic>
      <p:pic>
        <p:nvPicPr>
          <p:cNvPr id="25" name="Picture 24"/>
          <p:cNvPicPr>
            <a:picLocks noChangeAspect="1"/>
          </p:cNvPicPr>
          <p:nvPr/>
        </p:nvPicPr>
        <p:blipFill>
          <a:blip r:embed="rId11"/>
          <a:stretch>
            <a:fillRect/>
          </a:stretch>
        </p:blipFill>
        <p:spPr>
          <a:xfrm>
            <a:off x="5743131" y="3889751"/>
            <a:ext cx="1276061" cy="1276061"/>
          </a:xfrm>
          <a:prstGeom prst="rect">
            <a:avLst/>
          </a:prstGeom>
        </p:spPr>
      </p:pic>
      <p:sp>
        <p:nvSpPr>
          <p:cNvPr id="26" name="Frame 25"/>
          <p:cNvSpPr/>
          <p:nvPr/>
        </p:nvSpPr>
        <p:spPr>
          <a:xfrm>
            <a:off x="5743131" y="3889751"/>
            <a:ext cx="1276061" cy="1276061"/>
          </a:xfrm>
          <a:prstGeom prst="frame">
            <a:avLst>
              <a:gd name="adj1" fmla="val 4538"/>
            </a:avLst>
          </a:prstGeom>
          <a:solidFill>
            <a:schemeClr val="tx1"/>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Frame 31"/>
          <p:cNvSpPr/>
          <p:nvPr/>
        </p:nvSpPr>
        <p:spPr>
          <a:xfrm>
            <a:off x="6956569" y="4067551"/>
            <a:ext cx="1121463" cy="617469"/>
          </a:xfrm>
          <a:prstGeom prst="frame">
            <a:avLst>
              <a:gd name="adj1" fmla="val 0"/>
            </a:avLst>
          </a:prstGeom>
          <a:solidFill>
            <a:schemeClr val="tx1"/>
          </a:solidFill>
          <a:ln w="3175" cmpd="sng">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1" name="Picture 3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19192" y="4067551"/>
            <a:ext cx="1058840" cy="621021"/>
          </a:xfrm>
          <a:prstGeom prst="rect">
            <a:avLst/>
          </a:prstGeom>
        </p:spPr>
      </p:pic>
      <p:pic>
        <p:nvPicPr>
          <p:cNvPr id="2" name="Picture 1" descr="adobe_logo.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48654" y="817376"/>
            <a:ext cx="1491891" cy="1491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3098502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19568"/>
            <a:ext cx="9143999" cy="646331"/>
          </a:xfrm>
          <a:prstGeom prst="rect">
            <a:avLst/>
          </a:prstGeom>
        </p:spPr>
        <p:txBody>
          <a:bodyPr wrap="square">
            <a:spAutoFit/>
          </a:bodyPr>
          <a:lstStyle/>
          <a:p>
            <a:pPr algn="ctr"/>
            <a:r>
              <a:rPr lang="en-US" sz="3600" dirty="0"/>
              <a:t>The 7 Pesky Must-Haves</a:t>
            </a:r>
          </a:p>
        </p:txBody>
      </p:sp>
      <p:sp>
        <p:nvSpPr>
          <p:cNvPr id="7" name="TextBox 6"/>
          <p:cNvSpPr txBox="1"/>
          <p:nvPr/>
        </p:nvSpPr>
        <p:spPr>
          <a:xfrm>
            <a:off x="3437444" y="1569983"/>
            <a:ext cx="2769748" cy="3434787"/>
          </a:xfrm>
          <a:prstGeom prst="rect">
            <a:avLst/>
          </a:prstGeom>
          <a:noFill/>
        </p:spPr>
        <p:txBody>
          <a:bodyPr wrap="square" rtlCol="0">
            <a:spAutoFit/>
          </a:bodyPr>
          <a:lstStyle/>
          <a:p>
            <a:pPr>
              <a:lnSpc>
                <a:spcPct val="130000"/>
              </a:lnSpc>
            </a:pPr>
            <a:r>
              <a:rPr lang="en-US" sz="2400" dirty="0"/>
              <a:t>Day of the Week</a:t>
            </a:r>
          </a:p>
          <a:p>
            <a:pPr>
              <a:lnSpc>
                <a:spcPct val="130000"/>
              </a:lnSpc>
            </a:pPr>
            <a:r>
              <a:rPr lang="en-US" sz="2400" dirty="0"/>
              <a:t>Date</a:t>
            </a:r>
          </a:p>
          <a:p>
            <a:pPr>
              <a:lnSpc>
                <a:spcPct val="130000"/>
              </a:lnSpc>
            </a:pPr>
            <a:r>
              <a:rPr lang="en-US" sz="2400" dirty="0"/>
              <a:t>Time</a:t>
            </a:r>
          </a:p>
          <a:p>
            <a:pPr>
              <a:lnSpc>
                <a:spcPct val="130000"/>
              </a:lnSpc>
            </a:pPr>
            <a:r>
              <a:rPr lang="en-US" sz="2400" dirty="0"/>
              <a:t>Address</a:t>
            </a:r>
          </a:p>
          <a:p>
            <a:pPr>
              <a:lnSpc>
                <a:spcPct val="130000"/>
              </a:lnSpc>
            </a:pPr>
            <a:r>
              <a:rPr lang="en-US" sz="2400" dirty="0"/>
              <a:t>Phone Number</a:t>
            </a:r>
          </a:p>
          <a:p>
            <a:pPr>
              <a:lnSpc>
                <a:spcPct val="130000"/>
              </a:lnSpc>
            </a:pPr>
            <a:r>
              <a:rPr lang="en-US" sz="2400" dirty="0"/>
              <a:t>Contact Name</a:t>
            </a:r>
          </a:p>
          <a:p>
            <a:pPr>
              <a:lnSpc>
                <a:spcPct val="130000"/>
              </a:lnSpc>
            </a:pPr>
            <a:r>
              <a:rPr lang="en-US" sz="2400" dirty="0" smtClean="0"/>
              <a:t>Logo</a:t>
            </a:r>
            <a:endParaRPr lang="en-US" sz="2400" dirty="0"/>
          </a:p>
        </p:txBody>
      </p:sp>
      <p:sp>
        <p:nvSpPr>
          <p:cNvPr id="8" name="TextBox 7"/>
          <p:cNvSpPr txBox="1"/>
          <p:nvPr/>
        </p:nvSpPr>
        <p:spPr>
          <a:xfrm>
            <a:off x="3890049" y="5004770"/>
            <a:ext cx="1839199" cy="1477328"/>
          </a:xfrm>
          <a:prstGeom prst="rect">
            <a:avLst/>
          </a:prstGeom>
          <a:noFill/>
        </p:spPr>
        <p:txBody>
          <a:bodyPr wrap="square" rtlCol="0">
            <a:spAutoFit/>
          </a:bodyPr>
          <a:lstStyle/>
          <a:p>
            <a:r>
              <a:rPr lang="en-US" dirty="0">
                <a:solidFill>
                  <a:schemeClr val="tx1">
                    <a:lumMod val="65000"/>
                    <a:lumOff val="35000"/>
                  </a:schemeClr>
                </a:solidFill>
              </a:rPr>
              <a:t>Fee</a:t>
            </a:r>
          </a:p>
          <a:p>
            <a:r>
              <a:rPr lang="en-US" dirty="0">
                <a:solidFill>
                  <a:schemeClr val="tx1">
                    <a:lumMod val="65000"/>
                    <a:lumOff val="35000"/>
                  </a:schemeClr>
                </a:solidFill>
              </a:rPr>
              <a:t>Ages</a:t>
            </a:r>
          </a:p>
          <a:p>
            <a:r>
              <a:rPr lang="en-US" dirty="0">
                <a:solidFill>
                  <a:schemeClr val="tx1">
                    <a:lumMod val="65000"/>
                    <a:lumOff val="35000"/>
                  </a:schemeClr>
                </a:solidFill>
              </a:rPr>
              <a:t>Registration</a:t>
            </a:r>
          </a:p>
          <a:p>
            <a:r>
              <a:rPr lang="en-US" dirty="0">
                <a:solidFill>
                  <a:schemeClr val="tx1">
                    <a:lumMod val="65000"/>
                    <a:lumOff val="35000"/>
                  </a:schemeClr>
                </a:solidFill>
              </a:rPr>
              <a:t>QR Code</a:t>
            </a:r>
          </a:p>
          <a:p>
            <a:r>
              <a:rPr lang="en-US" dirty="0">
                <a:solidFill>
                  <a:schemeClr val="tx1">
                    <a:lumMod val="65000"/>
                    <a:lumOff val="35000"/>
                  </a:schemeClr>
                </a:solidFill>
              </a:rPr>
              <a:t>Other </a:t>
            </a:r>
          </a:p>
        </p:txBody>
      </p:sp>
      <p:pic>
        <p:nvPicPr>
          <p:cNvPr id="9" name="Picture 8" descr="not a tes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6334" y="1708000"/>
            <a:ext cx="2769748" cy="32765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739226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Three Basic Elements</a:t>
            </a:r>
            <a:endParaRPr lang="en-US" dirty="0"/>
          </a:p>
        </p:txBody>
      </p:sp>
      <p:sp>
        <p:nvSpPr>
          <p:cNvPr id="3" name="TextBox 2"/>
          <p:cNvSpPr txBox="1"/>
          <p:nvPr/>
        </p:nvSpPr>
        <p:spPr>
          <a:xfrm>
            <a:off x="792819" y="1843027"/>
            <a:ext cx="2641439" cy="2031326"/>
          </a:xfrm>
          <a:prstGeom prst="rect">
            <a:avLst/>
          </a:prstGeom>
          <a:noFill/>
        </p:spPr>
        <p:txBody>
          <a:bodyPr wrap="square" rtlCol="0">
            <a:spAutoFit/>
          </a:bodyPr>
          <a:lstStyle/>
          <a:p>
            <a:pPr algn="just"/>
            <a:r>
              <a:rPr lang="en-US" sz="900" dirty="0"/>
              <a:t>With eager eyes and strained attention, </a:t>
            </a:r>
            <a:r>
              <a:rPr lang="en-US" sz="900" dirty="0" err="1"/>
              <a:t>Mr</a:t>
            </a:r>
            <a:r>
              <a:rPr lang="en-US" sz="900" dirty="0"/>
              <a:t> </a:t>
            </a:r>
            <a:r>
              <a:rPr lang="en-US" sz="900" dirty="0" err="1"/>
              <a:t>Haredale</a:t>
            </a:r>
            <a:r>
              <a:rPr lang="en-US" sz="900" dirty="0"/>
              <a:t> saw him chained, and locked and barred up in his cell. Nay, when he had left the jail, and stood in the free street, without, he felt the iron plates upon the doors, with his hands, and drew them over the stone wall, to assure himself that it was real; and to exult in its being so strong, and rough, and cold. It was not until he turned his back upon the jail, and glanced along the empty streets, so lifeless and quiet in the bright morning, that he felt the weight upon his heart; that he knew he was tortured by anxiety for those he had left at home; and that home itself was but another bead in the long rosary of his regrets. </a:t>
            </a:r>
          </a:p>
          <a:p>
            <a:endParaRPr lang="en-US" sz="900" dirty="0"/>
          </a:p>
        </p:txBody>
      </p:sp>
      <p:pic>
        <p:nvPicPr>
          <p:cNvPr id="4" name="Picture 3" descr="Tulip flower.jpg"/>
          <p:cNvPicPr>
            <a:picLocks noChangeAspect="1"/>
          </p:cNvPicPr>
          <p:nvPr/>
        </p:nvPicPr>
        <p:blipFill>
          <a:blip r:embed="rId2">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tretch>
            <a:fillRect/>
          </a:stretch>
        </p:blipFill>
        <p:spPr>
          <a:xfrm rot="1786498">
            <a:off x="3506949" y="1977819"/>
            <a:ext cx="3275768" cy="24568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color-wheel-leaf.jpg"/>
          <p:cNvPicPr>
            <a:picLocks noChangeAspect="1"/>
          </p:cNvPicPr>
          <p:nvPr/>
        </p:nvPicPr>
        <p:blipFill>
          <a:blip r:embed="rId4">
            <a:extLst>
              <a:ext uri="{BEBA8EAE-BF5A-486C-A8C5-ECC9F3942E4B}">
                <a14:imgProps xmlns:a14="http://schemas.microsoft.com/office/drawing/2010/main">
                  <a14:imgLayer r:embed="rId5">
                    <a14:imgEffect>
                      <a14:backgroundRemoval t="0" b="99789" l="0" r="100000"/>
                    </a14:imgEffect>
                  </a14:imgLayer>
                </a14:imgProps>
              </a:ext>
              <a:ext uri="{28A0092B-C50C-407E-A947-70E740481C1C}">
                <a14:useLocalDpi xmlns:a14="http://schemas.microsoft.com/office/drawing/2010/main" val="0"/>
              </a:ext>
            </a:extLst>
          </a:blip>
          <a:stretch>
            <a:fillRect/>
          </a:stretch>
        </p:blipFill>
        <p:spPr>
          <a:xfrm>
            <a:off x="1090746" y="3023513"/>
            <a:ext cx="4044818" cy="3834487"/>
          </a:xfrm>
          <a:prstGeom prst="rect">
            <a:avLst/>
          </a:prstGeom>
        </p:spPr>
      </p:pic>
      <p:sp>
        <p:nvSpPr>
          <p:cNvPr id="12" name="TextBox 11"/>
          <p:cNvSpPr txBox="1"/>
          <p:nvPr/>
        </p:nvSpPr>
        <p:spPr>
          <a:xfrm>
            <a:off x="1728749" y="1417638"/>
            <a:ext cx="748923" cy="369332"/>
          </a:xfrm>
          <a:prstGeom prst="rect">
            <a:avLst/>
          </a:prstGeom>
          <a:noFill/>
        </p:spPr>
        <p:txBody>
          <a:bodyPr wrap="none" rtlCol="0">
            <a:spAutoFit/>
          </a:bodyPr>
          <a:lstStyle/>
          <a:p>
            <a:pPr algn="ctr"/>
            <a:r>
              <a:rPr lang="en-US" dirty="0" smtClean="0"/>
              <a:t>   Text   </a:t>
            </a:r>
            <a:endParaRPr lang="en-US" dirty="0"/>
          </a:p>
        </p:txBody>
      </p:sp>
      <p:sp>
        <p:nvSpPr>
          <p:cNvPr id="13" name="TextBox 12"/>
          <p:cNvSpPr txBox="1"/>
          <p:nvPr/>
        </p:nvSpPr>
        <p:spPr>
          <a:xfrm>
            <a:off x="793228" y="5355036"/>
            <a:ext cx="851515" cy="369332"/>
          </a:xfrm>
          <a:prstGeom prst="rect">
            <a:avLst/>
          </a:prstGeom>
          <a:noFill/>
        </p:spPr>
        <p:txBody>
          <a:bodyPr wrap="none" rtlCol="0">
            <a:spAutoFit/>
          </a:bodyPr>
          <a:lstStyle/>
          <a:p>
            <a:r>
              <a:rPr lang="en-US" dirty="0" smtClean="0"/>
              <a:t>Shapes</a:t>
            </a:r>
            <a:endParaRPr lang="en-US" dirty="0"/>
          </a:p>
        </p:txBody>
      </p:sp>
      <p:sp>
        <p:nvSpPr>
          <p:cNvPr id="14" name="TextBox 13"/>
          <p:cNvSpPr txBox="1"/>
          <p:nvPr/>
        </p:nvSpPr>
        <p:spPr>
          <a:xfrm rot="1699861">
            <a:off x="5628384" y="1658361"/>
            <a:ext cx="851578" cy="369332"/>
          </a:xfrm>
          <a:prstGeom prst="rect">
            <a:avLst/>
          </a:prstGeom>
          <a:noFill/>
        </p:spPr>
        <p:txBody>
          <a:bodyPr wrap="none" rtlCol="0">
            <a:spAutoFit/>
          </a:bodyPr>
          <a:lstStyle/>
          <a:p>
            <a:r>
              <a:rPr lang="en-US" dirty="0" smtClean="0"/>
              <a:t>Images</a:t>
            </a:r>
            <a:endParaRPr lang="en-US" dirty="0"/>
          </a:p>
        </p:txBody>
      </p:sp>
      <p:sp>
        <p:nvSpPr>
          <p:cNvPr id="15" name="TextBox 14"/>
          <p:cNvSpPr txBox="1"/>
          <p:nvPr/>
        </p:nvSpPr>
        <p:spPr>
          <a:xfrm rot="20735718">
            <a:off x="6592835" y="6100803"/>
            <a:ext cx="1821344" cy="369332"/>
          </a:xfrm>
          <a:prstGeom prst="rect">
            <a:avLst/>
          </a:prstGeom>
          <a:noFill/>
        </p:spPr>
        <p:txBody>
          <a:bodyPr wrap="none" rtlCol="0">
            <a:spAutoFit/>
          </a:bodyPr>
          <a:lstStyle/>
          <a:p>
            <a:r>
              <a:rPr lang="en-US" dirty="0" smtClean="0"/>
              <a:t>Customer Service</a:t>
            </a:r>
            <a:endParaRPr lang="en-US" dirty="0"/>
          </a:p>
        </p:txBody>
      </p:sp>
      <p:pic>
        <p:nvPicPr>
          <p:cNvPr id="16" name="Picture 15" descr="Screen Shot 2012-08-08 at 10.11.26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rot="20736576">
            <a:off x="5573193" y="4149851"/>
            <a:ext cx="2838790" cy="2033751"/>
          </a:xfrm>
          <a:prstGeom prst="rect">
            <a:avLst/>
          </a:prstGeom>
        </p:spPr>
      </p:pic>
    </p:spTree>
    <p:extLst>
      <p:ext uri="{BB962C8B-B14F-4D97-AF65-F5344CB8AC3E}">
        <p14:creationId xmlns:p14="http://schemas.microsoft.com/office/powerpoint/2010/main" val="203792682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gs-playing-pok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61755" y="2946051"/>
            <a:ext cx="4726004" cy="3544503"/>
          </a:xfrm>
          <a:prstGeom prst="rect">
            <a:avLst/>
          </a:prstGeom>
        </p:spPr>
      </p:pic>
      <p:pic>
        <p:nvPicPr>
          <p:cNvPr id="7" name="Picture 6"/>
          <p:cNvPicPr>
            <a:picLocks noChangeAspect="1"/>
          </p:cNvPicPr>
          <p:nvPr/>
        </p:nvPicPr>
        <p:blipFill>
          <a:blip r:embed="rId3"/>
          <a:stretch>
            <a:fillRect/>
          </a:stretch>
        </p:blipFill>
        <p:spPr>
          <a:xfrm>
            <a:off x="888606" y="5438806"/>
            <a:ext cx="2603500" cy="876300"/>
          </a:xfrm>
          <a:prstGeom prst="rect">
            <a:avLst/>
          </a:prstGeom>
        </p:spPr>
      </p:pic>
      <p:pic>
        <p:nvPicPr>
          <p:cNvPr id="9" name="Picture 8"/>
          <p:cNvPicPr>
            <a:picLocks noChangeAspect="1"/>
          </p:cNvPicPr>
          <p:nvPr/>
        </p:nvPicPr>
        <p:blipFill>
          <a:blip r:embed="rId4"/>
          <a:stretch>
            <a:fillRect/>
          </a:stretch>
        </p:blipFill>
        <p:spPr>
          <a:xfrm>
            <a:off x="4184059" y="932130"/>
            <a:ext cx="4203700" cy="1879600"/>
          </a:xfrm>
          <a:prstGeom prst="rect">
            <a:avLst/>
          </a:prstGeom>
        </p:spPr>
      </p:pic>
      <p:pic>
        <p:nvPicPr>
          <p:cNvPr id="10" name="Picture 9" descr="arbiter_monet.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6287" y="1184467"/>
            <a:ext cx="3060626" cy="4066261"/>
          </a:xfrm>
          <a:prstGeom prst="rect">
            <a:avLst/>
          </a:prstGeom>
        </p:spPr>
      </p:pic>
    </p:spTree>
    <p:extLst>
      <p:ext uri="{BB962C8B-B14F-4D97-AF65-F5344CB8AC3E}">
        <p14:creationId xmlns:p14="http://schemas.microsoft.com/office/powerpoint/2010/main" val="1752660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37390" y="5370214"/>
            <a:ext cx="3119409" cy="646331"/>
          </a:xfrm>
          <a:prstGeom prst="rect">
            <a:avLst/>
          </a:prstGeom>
          <a:noFill/>
        </p:spPr>
        <p:txBody>
          <a:bodyPr wrap="square" rtlCol="0">
            <a:spAutoFit/>
          </a:bodyPr>
          <a:lstStyle/>
          <a:p>
            <a:r>
              <a:rPr lang="en-US" sz="3600" dirty="0" smtClean="0"/>
              <a:t>Questions?</a:t>
            </a:r>
            <a:endParaRPr lang="en-US" sz="3600" dirty="0"/>
          </a:p>
        </p:txBody>
      </p:sp>
      <p:pic>
        <p:nvPicPr>
          <p:cNvPr id="4" name="Picture 3" descr="Alexander-the-man-who-know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417" y="801383"/>
            <a:ext cx="3509030" cy="5215162"/>
          </a:xfrm>
          <a:prstGeom prst="rect">
            <a:avLst/>
          </a:prstGeom>
        </p:spPr>
      </p:pic>
      <p:pic>
        <p:nvPicPr>
          <p:cNvPr id="5" name="Picture 4" descr="IMG_059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8034" y="431515"/>
            <a:ext cx="4493839" cy="6016545"/>
          </a:xfrm>
          <a:prstGeom prst="rect">
            <a:avLst/>
          </a:prstGeom>
        </p:spPr>
      </p:pic>
    </p:spTree>
    <p:extLst>
      <p:ext uri="{BB962C8B-B14F-4D97-AF65-F5344CB8AC3E}">
        <p14:creationId xmlns:p14="http://schemas.microsoft.com/office/powerpoint/2010/main" val="407507067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evel 2"/>
          <p:cNvSpPr/>
          <p:nvPr/>
        </p:nvSpPr>
        <p:spPr>
          <a:xfrm>
            <a:off x="477988" y="762000"/>
            <a:ext cx="3776512" cy="5486400"/>
          </a:xfrm>
          <a:prstGeom prst="bevel">
            <a:avLst>
              <a:gd name="adj" fmla="val 7792"/>
            </a:avLst>
          </a:prstGeom>
          <a:solidFill>
            <a:schemeClr val="bg2">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4516736" y="2425664"/>
            <a:ext cx="3119409" cy="830997"/>
          </a:xfrm>
          <a:prstGeom prst="rect">
            <a:avLst/>
          </a:prstGeom>
          <a:noFill/>
        </p:spPr>
        <p:txBody>
          <a:bodyPr wrap="square" rtlCol="0">
            <a:spAutoFit/>
          </a:bodyPr>
          <a:lstStyle/>
          <a:p>
            <a:r>
              <a:rPr lang="en-US" sz="4800" dirty="0" smtClean="0"/>
              <a:t>Thanks!</a:t>
            </a:r>
            <a:endParaRPr lang="en-US" sz="4800" dirty="0"/>
          </a:p>
        </p:txBody>
      </p:sp>
      <p:sp>
        <p:nvSpPr>
          <p:cNvPr id="6" name="TextBox 5"/>
          <p:cNvSpPr txBox="1"/>
          <p:nvPr/>
        </p:nvSpPr>
        <p:spPr>
          <a:xfrm>
            <a:off x="4516736" y="3850561"/>
            <a:ext cx="4350837" cy="1200329"/>
          </a:xfrm>
          <a:prstGeom prst="rect">
            <a:avLst/>
          </a:prstGeom>
          <a:noFill/>
        </p:spPr>
        <p:txBody>
          <a:bodyPr wrap="square" rtlCol="0">
            <a:spAutoFit/>
          </a:bodyPr>
          <a:lstStyle/>
          <a:p>
            <a:r>
              <a:rPr lang="en-US" dirty="0" smtClean="0"/>
              <a:t>stanley@infopeople.org</a:t>
            </a:r>
          </a:p>
          <a:p>
            <a:r>
              <a:rPr lang="en-US" dirty="0" smtClean="0"/>
              <a:t>stanley@burningbridgespress.com</a:t>
            </a:r>
          </a:p>
          <a:p>
            <a:r>
              <a:rPr lang="en-US" dirty="0" smtClean="0"/>
              <a:t>909-626-3539</a:t>
            </a:r>
          </a:p>
          <a:p>
            <a:endParaRPr lang="en-US" dirty="0"/>
          </a:p>
        </p:txBody>
      </p:sp>
      <p:pic>
        <p:nvPicPr>
          <p:cNvPr id="2" name="Picture 1" descr="DragonDres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4700" y="1052714"/>
            <a:ext cx="3176598" cy="4890886"/>
          </a:xfrm>
          <a:prstGeom prst="rect">
            <a:avLst/>
          </a:prstGeom>
        </p:spPr>
      </p:pic>
    </p:spTree>
    <p:extLst>
      <p:ext uri="{BB962C8B-B14F-4D97-AF65-F5344CB8AC3E}">
        <p14:creationId xmlns:p14="http://schemas.microsoft.com/office/powerpoint/2010/main" val="40750706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13232</TotalTime>
  <Words>4468</Words>
  <Application>Microsoft Macintosh PowerPoint</Application>
  <PresentationFormat>On-screen Show (4:3)</PresentationFormat>
  <Paragraphs>467</Paragraphs>
  <Slides>100</Slides>
  <Notes>32</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PowerPoint Presentation</vt:lpstr>
      <vt:lpstr>PowerPoint Presentation</vt:lpstr>
      <vt:lpstr>PowerPoint Presentation</vt:lpstr>
      <vt:lpstr>A Minor Disclaimer</vt:lpstr>
      <vt:lpstr>PowerPoint Presentation</vt:lpstr>
      <vt:lpstr>Three Basic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with 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Proofreading</vt:lpstr>
      <vt:lpstr>PowerPoint Presentation</vt:lpstr>
      <vt:lpstr>PowerPoint Presentation</vt:lpstr>
      <vt:lpstr>PowerPoint Presentation</vt:lpstr>
      <vt:lpstr>PowerPoint Presentation</vt:lpstr>
      <vt:lpstr>PowerPoint Presentation</vt:lpstr>
      <vt:lpstr>Working with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Writing for the Web (A.K.A. “Trying to get people to give a darn”)</vt:lpstr>
      <vt:lpstr>PowerPoint Presentation</vt:lpstr>
      <vt:lpstr>PowerPoint Presentation</vt:lpstr>
      <vt:lpstr>Working with Customer Service</vt:lpstr>
      <vt:lpstr>Who Is Your Target?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Basic Elements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Stanley Strauss</dc:creator>
  <cp:lastModifiedBy>Stanley Strauss</cp:lastModifiedBy>
  <cp:revision>412</cp:revision>
  <cp:lastPrinted>2012-10-09T02:11:42Z</cp:lastPrinted>
  <dcterms:created xsi:type="dcterms:W3CDTF">2012-06-18T16:12:05Z</dcterms:created>
  <dcterms:modified xsi:type="dcterms:W3CDTF">2012-12-12T13:12:34Z</dcterms:modified>
</cp:coreProperties>
</file>