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1"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45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0" y="0"/>
            <a:ext cx="5410200" cy="685800"/>
          </a:xfrm>
          <a:prstGeom prst="rect">
            <a:avLst/>
          </a:prstGeom>
        </p:spPr>
        <p:txBody>
          <a:bodyPr vert="horz" lIns="91440" tIns="45720" rIns="91440" bIns="45720" rtlCol="0" anchor="ctr"/>
          <a:lstStyle>
            <a:lvl1pPr algn="l">
              <a:defRPr sz="1200"/>
            </a:lvl1pPr>
          </a:lstStyle>
          <a:p>
            <a:pPr algn="ctr"/>
            <a:r>
              <a:rPr lang="en-US" sz="1600" dirty="0"/>
              <a:t>Keeping Your Library Safe: Black Belt Librarians</a:t>
            </a:r>
          </a:p>
        </p:txBody>
      </p:sp>
      <p:sp>
        <p:nvSpPr>
          <p:cNvPr id="3" name="Date Placeholder 2"/>
          <p:cNvSpPr>
            <a:spLocks noGrp="1"/>
          </p:cNvSpPr>
          <p:nvPr>
            <p:ph type="dt" sz="quarter" idx="1"/>
          </p:nvPr>
        </p:nvSpPr>
        <p:spPr>
          <a:xfrm>
            <a:off x="6095999" y="0"/>
            <a:ext cx="760413" cy="457200"/>
          </a:xfrm>
          <a:prstGeom prst="rect">
            <a:avLst/>
          </a:prstGeom>
        </p:spPr>
        <p:txBody>
          <a:bodyPr vert="horz" lIns="91440" tIns="45720" rIns="91440" bIns="45720" rtlCol="0"/>
          <a:lstStyle>
            <a:lvl1pPr algn="r">
              <a:defRPr sz="1200"/>
            </a:lvl1pPr>
          </a:lstStyle>
          <a:p>
            <a:r>
              <a:rPr lang="en-US" dirty="0" smtClean="0"/>
              <a:t>1/8/2013</a:t>
            </a:r>
            <a:endParaRPr lang="en-US" dirty="0"/>
          </a:p>
        </p:txBody>
      </p:sp>
      <p:sp>
        <p:nvSpPr>
          <p:cNvPr id="4" name="Footer Placeholder 3"/>
          <p:cNvSpPr>
            <a:spLocks noGrp="1"/>
          </p:cNvSpPr>
          <p:nvPr>
            <p:ph type="ftr" sz="quarter" idx="2"/>
          </p:nvPr>
        </p:nvSpPr>
        <p:spPr>
          <a:xfrm>
            <a:off x="685800" y="8305800"/>
            <a:ext cx="5410200" cy="836613"/>
          </a:xfrm>
          <a:prstGeom prst="rect">
            <a:avLst/>
          </a:prstGeom>
        </p:spPr>
        <p:txBody>
          <a:bodyPr vert="horz" lIns="91440" tIns="45720" rIns="91440" bIns="45720" rtlCol="0" anchor="t"/>
          <a:lstStyle>
            <a:lvl1pPr algn="l">
              <a:defRPr sz="1200"/>
            </a:lvl1pPr>
          </a:lstStyle>
          <a:p>
            <a:pPr algn="just"/>
            <a:r>
              <a:rPr lang="en-US" sz="900" dirty="0"/>
              <a:t>This material has been created for the </a:t>
            </a:r>
            <a:r>
              <a:rPr lang="en-US" sz="900" dirty="0" err="1"/>
              <a:t>Infopeople</a:t>
            </a:r>
            <a:r>
              <a:rPr lang="en-US" sz="900" dirty="0"/>
              <a:t> Project [</a:t>
            </a:r>
            <a:r>
              <a:rPr lang="en-US" sz="900" dirty="0" err="1"/>
              <a:t>infopeople.org</a:t>
            </a:r>
            <a:r>
              <a:rPr lang="en-US" sz="900" dirty="0"/>
              <a:t>], and has been supported in part by the U.S. Institute of Museum and Library Services under the provisions of the Library Services and Technology Act, administered in California by the State Librarian. This material is licensed under a Creative Commons 3.0 Share &amp; Share-Alike license. Use of this material should credit the author and funding source.</a:t>
            </a:r>
          </a:p>
        </p:txBody>
      </p:sp>
      <p:sp>
        <p:nvSpPr>
          <p:cNvPr id="5" name="Slide Number Placeholder 4"/>
          <p:cNvSpPr>
            <a:spLocks noGrp="1"/>
          </p:cNvSpPr>
          <p:nvPr>
            <p:ph type="sldNum" sz="quarter" idx="3"/>
          </p:nvPr>
        </p:nvSpPr>
        <p:spPr>
          <a:xfrm>
            <a:off x="6095999" y="8685213"/>
            <a:ext cx="760413" cy="457200"/>
          </a:xfrm>
          <a:prstGeom prst="rect">
            <a:avLst/>
          </a:prstGeom>
        </p:spPr>
        <p:txBody>
          <a:bodyPr vert="horz" lIns="91440" tIns="45720" rIns="91440" bIns="45720" rtlCol="0" anchor="b"/>
          <a:lstStyle>
            <a:lvl1pPr algn="r">
              <a:defRPr sz="1200"/>
            </a:lvl1pPr>
          </a:lstStyle>
          <a:p>
            <a:fld id="{343B0D74-9E31-5C4C-B928-A980B025F922}" type="slidenum">
              <a:rPr lang="en-US" smtClean="0"/>
              <a:t>‹#›</a:t>
            </a:fld>
            <a:endParaRPr lang="en-US"/>
          </a:p>
        </p:txBody>
      </p:sp>
    </p:spTree>
    <p:extLst>
      <p:ext uri="{BB962C8B-B14F-4D97-AF65-F5344CB8AC3E}">
        <p14:creationId xmlns:p14="http://schemas.microsoft.com/office/powerpoint/2010/main" val="862813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15F3F3-9846-4D37-8F35-00539442A1CB}" type="datetimeFigureOut">
              <a:rPr lang="en-US" smtClean="0"/>
              <a:t>1/8/13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A6D4DD-38C0-42A2-B8A9-FE9BB0AB2A19}" type="slidenum">
              <a:rPr lang="en-US" smtClean="0"/>
              <a:t>‹#›</a:t>
            </a:fld>
            <a:endParaRPr lang="en-US" dirty="0"/>
          </a:p>
        </p:txBody>
      </p:sp>
    </p:spTree>
    <p:extLst>
      <p:ext uri="{BB962C8B-B14F-4D97-AF65-F5344CB8AC3E}">
        <p14:creationId xmlns:p14="http://schemas.microsoft.com/office/powerpoint/2010/main" val="2915060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2EEFE253-C6B6-45C7-826E-FC609C648D90}" type="datetimeFigureOut">
              <a:rPr lang="en-US" smtClean="0"/>
              <a:t>1/8/13</a:t>
            </a:fld>
            <a:endParaRPr lang="en-US" dirty="0"/>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2EEFE253-C6B6-45C7-826E-FC609C648D90}" type="datetimeFigureOut">
              <a:rPr lang="en-US" smtClean="0"/>
              <a:t>1/8/13</a:t>
            </a:fld>
            <a:endParaRPr lang="en-US" dirty="0"/>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dirty="0"/>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2EEFE253-C6B6-45C7-826E-FC609C648D90}" type="datetimeFigureOut">
              <a:rPr lang="en-US" smtClean="0"/>
              <a:t>1/8/13</a:t>
            </a:fld>
            <a:endParaRPr lang="en-US" dirty="0"/>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dirty="0"/>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90F066-0113-FD40-9F75-02D1EE2099F5}" type="slidenum">
              <a:rPr lang="en-US"/>
              <a:pPr>
                <a:defRPr/>
              </a:pPr>
              <a:t>‹#›</a:t>
            </a:fld>
            <a:endParaRPr lang="en-US" dirty="0"/>
          </a:p>
        </p:txBody>
      </p:sp>
    </p:spTree>
    <p:extLst>
      <p:ext uri="{BB962C8B-B14F-4D97-AF65-F5344CB8AC3E}">
        <p14:creationId xmlns:p14="http://schemas.microsoft.com/office/powerpoint/2010/main" val="36471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2EEFE253-C6B6-45C7-826E-FC609C648D90}" type="datetimeFigureOut">
              <a:rPr lang="en-US" smtClean="0"/>
              <a:t>1/8/13</a:t>
            </a:fld>
            <a:endParaRPr lang="en-US" dirty="0"/>
          </a:p>
        </p:txBody>
      </p:sp>
      <p:sp>
        <p:nvSpPr>
          <p:cNvPr id="5" name="Footer Placeholder 4"/>
          <p:cNvSpPr>
            <a:spLocks noGrp="1"/>
          </p:cNvSpPr>
          <p:nvPr>
            <p:ph type="ftr" sz="quarter" idx="11"/>
          </p:nvPr>
        </p:nvSpPr>
        <p:spPr>
          <a:xfrm rot="900000">
            <a:off x="3103620" y="6177546"/>
            <a:ext cx="2392237" cy="365125"/>
          </a:xfrm>
        </p:spPr>
        <p:txBody>
          <a:bodyPr/>
          <a:lstStyle/>
          <a:p>
            <a:endParaRPr lang="en-US" dirty="0"/>
          </a:p>
        </p:txBody>
      </p:sp>
      <p:sp>
        <p:nvSpPr>
          <p:cNvPr id="6" name="Slide Number Placeholder 5"/>
          <p:cNvSpPr>
            <a:spLocks noGrp="1"/>
          </p:cNvSpPr>
          <p:nvPr>
            <p:ph type="sldNum" sz="quarter" idx="12"/>
          </p:nvPr>
        </p:nvSpPr>
        <p:spPr>
          <a:xfrm rot="900000">
            <a:off x="1265370" y="300797"/>
            <a:ext cx="2287319" cy="365125"/>
          </a:xfrm>
        </p:spPr>
        <p:txBody>
          <a:body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2EEFE253-C6B6-45C7-826E-FC609C648D90}" type="datetimeFigureOut">
              <a:rPr lang="en-US" smtClean="0"/>
              <a:t>1/8/13</a:t>
            </a:fld>
            <a:endParaRPr lang="en-US" dirty="0"/>
          </a:p>
        </p:txBody>
      </p:sp>
      <p:sp>
        <p:nvSpPr>
          <p:cNvPr id="5" name="Footer Placeholder 4"/>
          <p:cNvSpPr>
            <a:spLocks noGrp="1"/>
          </p:cNvSpPr>
          <p:nvPr>
            <p:ph type="ftr" sz="quarter" idx="11"/>
          </p:nvPr>
        </p:nvSpPr>
        <p:spPr>
          <a:xfrm rot="900000">
            <a:off x="7056965" y="3170795"/>
            <a:ext cx="1926305" cy="365125"/>
          </a:xfrm>
        </p:spPr>
        <p:txBody>
          <a:bodyPr/>
          <a:lstStyle/>
          <a:p>
            <a:endParaRPr lang="en-US" dirty="0"/>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2EEFE253-C6B6-45C7-826E-FC609C648D90}" type="datetimeFigureOut">
              <a:rPr lang="en-US" smtClean="0"/>
              <a:t>1/8/13</a:t>
            </a:fld>
            <a:endParaRPr lang="en-US" dirty="0"/>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2EEFE253-C6B6-45C7-826E-FC609C648D90}" type="datetimeFigureOut">
              <a:rPr lang="en-US" smtClean="0"/>
              <a:t>1/8/13</a:t>
            </a:fld>
            <a:endParaRPr lang="en-US" dirty="0"/>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dirty="0"/>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2EEFE253-C6B6-45C7-826E-FC609C648D90}" type="datetimeFigureOut">
              <a:rPr lang="en-US" smtClean="0"/>
              <a:t>1/8/13</a:t>
            </a:fld>
            <a:endParaRPr lang="en-US" dirty="0"/>
          </a:p>
        </p:txBody>
      </p:sp>
      <p:sp>
        <p:nvSpPr>
          <p:cNvPr id="4" name="Footer Placeholder 3"/>
          <p:cNvSpPr>
            <a:spLocks noGrp="1"/>
          </p:cNvSpPr>
          <p:nvPr>
            <p:ph type="ftr" sz="quarter" idx="11"/>
          </p:nvPr>
        </p:nvSpPr>
        <p:spPr>
          <a:xfrm rot="900000">
            <a:off x="2493721" y="6101033"/>
            <a:ext cx="3052113" cy="365125"/>
          </a:xfrm>
        </p:spPr>
        <p:txBody>
          <a:bodyPr/>
          <a:lstStyle/>
          <a:p>
            <a:endParaRPr lang="en-US" dirty="0"/>
          </a:p>
        </p:txBody>
      </p:sp>
      <p:sp>
        <p:nvSpPr>
          <p:cNvPr id="5" name="Slide Number Placeholder 4"/>
          <p:cNvSpPr>
            <a:spLocks noGrp="1"/>
          </p:cNvSpPr>
          <p:nvPr>
            <p:ph type="sldNum" sz="quarter" idx="12"/>
          </p:nvPr>
        </p:nvSpPr>
        <p:spPr>
          <a:xfrm rot="900000">
            <a:off x="1261872" y="301752"/>
            <a:ext cx="2286000" cy="365125"/>
          </a:xfrm>
        </p:spPr>
        <p:txBody>
          <a:body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2EEFE253-C6B6-45C7-826E-FC609C648D90}" type="datetimeFigureOut">
              <a:rPr lang="en-US" smtClean="0"/>
              <a:t>1/8/13</a:t>
            </a:fld>
            <a:endParaRPr lang="en-US" dirty="0"/>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dirty="0"/>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2EEFE253-C6B6-45C7-826E-FC609C648D90}" type="datetimeFigureOut">
              <a:rPr lang="en-US" smtClean="0"/>
              <a:t>1/8/13</a:t>
            </a:fld>
            <a:endParaRPr lang="en-US" dirty="0"/>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dirty="0"/>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2EEFE253-C6B6-45C7-826E-FC609C648D90}" type="datetimeFigureOut">
              <a:rPr lang="en-US" smtClean="0"/>
              <a:t>1/8/13</a:t>
            </a:fld>
            <a:endParaRPr lang="en-US" dirty="0"/>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25BFFC50-E424-4666-8CE7-5ABC11CE2488}" type="slidenum">
              <a:rPr lang="en-US" smtClean="0"/>
              <a:t>‹#›</a:t>
            </a:fld>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4"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2EEFE253-C6B6-45C7-826E-FC609C648D90}" type="datetimeFigureOut">
              <a:rPr lang="en-US" smtClean="0"/>
              <a:t>1/8/13</a:t>
            </a:fld>
            <a:endParaRPr lang="en-US" dirty="0"/>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25BFFC50-E424-4666-8CE7-5ABC11CE2488}"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xmlns:p14="http://schemas.microsoft.com/office/powerpoint/2010/main"/>
  <p:timing>
    <p:tnLst>
      <p:par>
        <p:cTn xmlns:p14="http://schemas.microsoft.com/office/powerpoint/2010/mai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urvey.qualtrics.com/SE/?SID=SV_bDymSCet7v6kR4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Keeping Your Library Safe</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Black Belt Librarians</a:t>
            </a:r>
          </a:p>
          <a:p>
            <a:r>
              <a:rPr lang="en-US" dirty="0" smtClean="0"/>
              <a:t>presented by</a:t>
            </a:r>
          </a:p>
          <a:p>
            <a:r>
              <a:rPr lang="en-US" dirty="0" smtClean="0"/>
              <a:t>Warren Graham </a:t>
            </a:r>
          </a:p>
        </p:txBody>
      </p:sp>
      <p:pic>
        <p:nvPicPr>
          <p:cNvPr id="4" name="Picture 3" descr="IFP logo 2012_outline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685800"/>
            <a:ext cx="5638800" cy="631057"/>
          </a:xfrm>
          <a:prstGeom prst="rect">
            <a:avLst/>
          </a:prstGeom>
        </p:spPr>
      </p:pic>
      <p:sp>
        <p:nvSpPr>
          <p:cNvPr id="5" name="TextBox 4"/>
          <p:cNvSpPr txBox="1"/>
          <p:nvPr/>
        </p:nvSpPr>
        <p:spPr>
          <a:xfrm>
            <a:off x="814308" y="1686930"/>
            <a:ext cx="2749408" cy="646331"/>
          </a:xfrm>
          <a:prstGeom prst="rect">
            <a:avLst/>
          </a:prstGeom>
          <a:noFill/>
        </p:spPr>
        <p:txBody>
          <a:bodyPr wrap="none" rtlCol="0">
            <a:spAutoFit/>
          </a:bodyPr>
          <a:lstStyle/>
          <a:p>
            <a:r>
              <a:rPr lang="en-US" dirty="0" smtClean="0"/>
              <a:t>Tuesday, January 8, 2013</a:t>
            </a:r>
          </a:p>
          <a:p>
            <a:r>
              <a:rPr lang="en-US" dirty="0" smtClean="0"/>
              <a:t>12 Noon Pacific</a:t>
            </a:r>
            <a:endParaRPr lang="en-US" dirty="0"/>
          </a:p>
        </p:txBody>
      </p:sp>
    </p:spTree>
    <p:extLst>
      <p:ext uri="{BB962C8B-B14F-4D97-AF65-F5344CB8AC3E}">
        <p14:creationId xmlns:p14="http://schemas.microsoft.com/office/powerpoint/2010/main" val="135008182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Training</a:t>
            </a:r>
            <a:endParaRPr lang="en-US" dirty="0"/>
          </a:p>
        </p:txBody>
      </p:sp>
      <p:sp>
        <p:nvSpPr>
          <p:cNvPr id="3" name="Content Placeholder 2"/>
          <p:cNvSpPr>
            <a:spLocks noGrp="1"/>
          </p:cNvSpPr>
          <p:nvPr>
            <p:ph idx="1"/>
          </p:nvPr>
        </p:nvSpPr>
        <p:spPr>
          <a:xfrm rot="900000">
            <a:off x="3460096" y="1103521"/>
            <a:ext cx="5769984" cy="5077623"/>
          </a:xfrm>
        </p:spPr>
        <p:txBody>
          <a:bodyPr/>
          <a:lstStyle/>
          <a:p>
            <a:pPr>
              <a:buFont typeface="Arial" pitchFamily="34" charset="0"/>
              <a:buChar char="•"/>
            </a:pPr>
            <a:r>
              <a:rPr lang="en-US" dirty="0" smtClean="0"/>
              <a:t>Vital training</a:t>
            </a:r>
          </a:p>
          <a:p>
            <a:pPr>
              <a:buFont typeface="Arial" pitchFamily="34" charset="0"/>
              <a:buChar char="•"/>
            </a:pPr>
            <a:r>
              <a:rPr lang="en-US" dirty="0" smtClean="0"/>
              <a:t>Basic emergency procedures</a:t>
            </a:r>
          </a:p>
          <a:p>
            <a:pPr>
              <a:buFont typeface="Arial" pitchFamily="34" charset="0"/>
              <a:buChar char="•"/>
            </a:pPr>
            <a:r>
              <a:rPr lang="en-US" dirty="0" smtClean="0"/>
              <a:t>Security (people) skills</a:t>
            </a:r>
          </a:p>
          <a:p>
            <a:pPr>
              <a:buFont typeface="Arial" pitchFamily="34" charset="0"/>
              <a:buChar char="•"/>
            </a:pPr>
            <a:r>
              <a:rPr lang="en-US" dirty="0" smtClean="0"/>
              <a:t>Rules and guidelines</a:t>
            </a:r>
          </a:p>
          <a:p>
            <a:pPr>
              <a:buFont typeface="Arial" pitchFamily="34" charset="0"/>
              <a:buChar char="•"/>
            </a:pPr>
            <a:r>
              <a:rPr lang="en-US" dirty="0" smtClean="0"/>
              <a:t>Training documentation</a:t>
            </a:r>
            <a:endParaRPr lang="en-US" dirty="0"/>
          </a:p>
        </p:txBody>
      </p:sp>
    </p:spTree>
    <p:extLst>
      <p:ext uri="{BB962C8B-B14F-4D97-AF65-F5344CB8AC3E}">
        <p14:creationId xmlns:p14="http://schemas.microsoft.com/office/powerpoint/2010/main" val="163251610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Perfect Trifecta</a:t>
            </a:r>
            <a:endParaRPr lang="en-US" dirty="0"/>
          </a:p>
        </p:txBody>
      </p:sp>
      <p:sp>
        <p:nvSpPr>
          <p:cNvPr id="3" name="Content Placeholder 2"/>
          <p:cNvSpPr>
            <a:spLocks noGrp="1"/>
          </p:cNvSpPr>
          <p:nvPr>
            <p:ph idx="1"/>
          </p:nvPr>
        </p:nvSpPr>
        <p:spPr>
          <a:xfrm rot="900000">
            <a:off x="3468873" y="1036847"/>
            <a:ext cx="5254759" cy="5077623"/>
          </a:xfrm>
        </p:spPr>
        <p:txBody>
          <a:bodyPr/>
          <a:lstStyle/>
          <a:p>
            <a:pPr>
              <a:buFont typeface="Arial" pitchFamily="34" charset="0"/>
              <a:buChar char="•"/>
            </a:pPr>
            <a:r>
              <a:rPr lang="en-US" dirty="0" smtClean="0"/>
              <a:t>Simple rules and guidelines with Administration’s support</a:t>
            </a:r>
          </a:p>
          <a:p>
            <a:pPr>
              <a:buFont typeface="Arial" pitchFamily="34" charset="0"/>
              <a:buChar char="•"/>
            </a:pPr>
            <a:r>
              <a:rPr lang="en-US" dirty="0" smtClean="0"/>
              <a:t>Awareness and consistency</a:t>
            </a:r>
          </a:p>
          <a:p>
            <a:pPr>
              <a:buFont typeface="Arial" pitchFamily="34" charset="0"/>
              <a:buChar char="•"/>
            </a:pPr>
            <a:r>
              <a:rPr lang="en-US" dirty="0" smtClean="0"/>
              <a:t>Staff Training</a:t>
            </a:r>
            <a:endParaRPr lang="en-US" dirty="0"/>
          </a:p>
        </p:txBody>
      </p:sp>
    </p:spTree>
    <p:extLst>
      <p:ext uri="{BB962C8B-B14F-4D97-AF65-F5344CB8AC3E}">
        <p14:creationId xmlns:p14="http://schemas.microsoft.com/office/powerpoint/2010/main" val="33585037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pic>
        <p:nvPicPr>
          <p:cNvPr id="1026" name="Picture 2" descr="C:\Users\Warren\AppData\Local\Microsoft\Windows\Temporary Internet Files\Content.IE5\UHAB2DFW\MC900441498[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929600">
            <a:off x="3980091" y="1670279"/>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9118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a:xfrm rot="900000">
            <a:off x="3460096" y="1103522"/>
            <a:ext cx="5769984" cy="5077623"/>
          </a:xfrm>
        </p:spPr>
        <p:txBody>
          <a:bodyPr/>
          <a:lstStyle/>
          <a:p>
            <a:pPr marL="0" indent="0">
              <a:buNone/>
            </a:pPr>
            <a:r>
              <a:rPr lang="en-US" dirty="0" smtClean="0"/>
              <a:t>Warren </a:t>
            </a:r>
            <a:r>
              <a:rPr lang="en-US" dirty="0"/>
              <a:t>Graham </a:t>
            </a:r>
            <a:endParaRPr lang="en-US" dirty="0" smtClean="0"/>
          </a:p>
          <a:p>
            <a:pPr marL="0" indent="0">
              <a:buNone/>
            </a:pPr>
            <a:r>
              <a:rPr lang="en-US" dirty="0" smtClean="0"/>
              <a:t>http</a:t>
            </a:r>
            <a:r>
              <a:rPr lang="en-US" dirty="0"/>
              <a:t>://blackbeltlibrarians.com/</a:t>
            </a:r>
          </a:p>
        </p:txBody>
      </p:sp>
    </p:spTree>
    <p:extLst>
      <p:ext uri="{BB962C8B-B14F-4D97-AF65-F5344CB8AC3E}">
        <p14:creationId xmlns:p14="http://schemas.microsoft.com/office/powerpoint/2010/main" val="316850002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cs typeface="+mj-cs"/>
              </a:rPr>
              <a:t>Survey and Certificate of Attendance</a:t>
            </a:r>
            <a:endParaRPr lang="en-US" dirty="0">
              <a:cs typeface="+mj-cs"/>
            </a:endParaRPr>
          </a:p>
        </p:txBody>
      </p:sp>
      <p:sp>
        <p:nvSpPr>
          <p:cNvPr id="103426" name="Content Placeholder 2"/>
          <p:cNvSpPr>
            <a:spLocks noGrp="1"/>
          </p:cNvSpPr>
          <p:nvPr>
            <p:ph idx="1"/>
          </p:nvPr>
        </p:nvSpPr>
        <p:spPr/>
        <p:txBody>
          <a:bodyPr/>
          <a:lstStyle/>
          <a:p>
            <a:pPr marL="0" indent="0">
              <a:buFont typeface="Arial" charset="0"/>
              <a:buNone/>
            </a:pPr>
            <a:r>
              <a:rPr lang="en-US" dirty="0">
                <a:latin typeface="Century Gothic" charset="0"/>
              </a:rPr>
              <a:t>Please take a minute and fill out our webinar survey.  You will find in at:</a:t>
            </a:r>
          </a:p>
          <a:p>
            <a:pPr marL="0" indent="0">
              <a:buFont typeface="Arial" charset="0"/>
              <a:buNone/>
            </a:pPr>
            <a:r>
              <a:rPr lang="en-US" u="sng" dirty="0">
                <a:latin typeface="Century Gothic" charset="0"/>
                <a:hlinkClick r:id="rId2"/>
              </a:rPr>
              <a:t>https://</a:t>
            </a:r>
            <a:r>
              <a:rPr lang="en-US" u="sng" dirty="0" err="1">
                <a:latin typeface="Century Gothic" charset="0"/>
                <a:hlinkClick r:id="rId2"/>
              </a:rPr>
              <a:t>survey.qualtrics.com</a:t>
            </a:r>
            <a:r>
              <a:rPr lang="en-US" u="sng" dirty="0">
                <a:latin typeface="Century Gothic" charset="0"/>
                <a:hlinkClick r:id="rId2"/>
              </a:rPr>
              <a:t>/SE/?SID=SV_bDymSCet7v6kR4p</a:t>
            </a:r>
            <a:endParaRPr lang="en-US" u="sng" dirty="0">
              <a:latin typeface="Century Gothic" charset="0"/>
            </a:endParaRPr>
          </a:p>
          <a:p>
            <a:pPr marL="0" indent="0">
              <a:buFont typeface="Arial" charset="0"/>
              <a:buNone/>
            </a:pPr>
            <a:r>
              <a:rPr lang="en-US" dirty="0">
                <a:latin typeface="Century Gothic" charset="0"/>
              </a:rPr>
              <a:t>Thank you!</a:t>
            </a:r>
          </a:p>
        </p:txBody>
      </p:sp>
    </p:spTree>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Content Placeholder 2"/>
          <p:cNvSpPr>
            <a:spLocks noGrp="1"/>
          </p:cNvSpPr>
          <p:nvPr>
            <p:ph idx="1"/>
          </p:nvPr>
        </p:nvSpPr>
        <p:spPr>
          <a:xfrm>
            <a:off x="1447800" y="4419600"/>
            <a:ext cx="6324600" cy="1866900"/>
          </a:xfrm>
        </p:spPr>
        <p:txBody>
          <a:bodyPr/>
          <a:lstStyle/>
          <a:p>
            <a:pPr marL="0" indent="0" algn="ctr">
              <a:buFontTx/>
              <a:buNone/>
            </a:pPr>
            <a:r>
              <a:rPr lang="en-US" sz="1400" dirty="0">
                <a:latin typeface="Arial" charset="0"/>
              </a:rPr>
              <a:t>Infopeople webinars are supported by the U.S. Institute of Museum and Library Services under the provisions of the Library Services and Technology Act, administered in California by the State Librarian. This material is licensed under a Creative Commons 3.0 Share &amp; Share-Alike license. Use of this material should credit the author and funding source.</a:t>
            </a:r>
          </a:p>
          <a:p>
            <a:pPr marL="0" indent="0" algn="ctr">
              <a:buFontTx/>
              <a:buNone/>
            </a:pPr>
            <a:endParaRPr lang="en-US" sz="1400" dirty="0">
              <a:latin typeface="Arial" charset="0"/>
            </a:endParaRPr>
          </a:p>
        </p:txBody>
      </p:sp>
      <p:pic>
        <p:nvPicPr>
          <p:cNvPr id="2" name="Picture 1" descr="IFP logo 2012_outline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049" y="2154756"/>
            <a:ext cx="7365944" cy="872078"/>
          </a:xfrm>
          <a:prstGeom prst="rect">
            <a:avLst/>
          </a:prstGeom>
        </p:spPr>
      </p:pic>
    </p:spTree>
    <p:extLst>
      <p:ext uri="{BB962C8B-B14F-4D97-AF65-F5344CB8AC3E}">
        <p14:creationId xmlns:p14="http://schemas.microsoft.com/office/powerpoint/2010/main" val="410722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a:xfrm rot="900000">
            <a:off x="3470800" y="1022217"/>
            <a:ext cx="5141710" cy="5077623"/>
          </a:xfrm>
        </p:spPr>
        <p:txBody>
          <a:bodyPr/>
          <a:lstStyle/>
          <a:p>
            <a:pPr>
              <a:buFont typeface="Arial"/>
              <a:buChar char="•"/>
            </a:pPr>
            <a:r>
              <a:rPr lang="en-US" dirty="0"/>
              <a:t>D</a:t>
            </a:r>
            <a:r>
              <a:rPr lang="en-US" dirty="0" smtClean="0"/>
              <a:t>efine what makes a real-world security/safety plan work.</a:t>
            </a:r>
          </a:p>
          <a:p>
            <a:pPr>
              <a:buFont typeface="Arial"/>
              <a:buChar char="•"/>
            </a:pPr>
            <a:r>
              <a:rPr lang="en-US" dirty="0" smtClean="0"/>
              <a:t>Share the basics of a plan that will empower staff.</a:t>
            </a:r>
          </a:p>
          <a:p>
            <a:pPr>
              <a:buFont typeface="Arial"/>
              <a:buChar char="•"/>
            </a:pPr>
            <a:r>
              <a:rPr lang="en-US" dirty="0" smtClean="0"/>
              <a:t>Questions</a:t>
            </a:r>
            <a:endParaRPr lang="en-US" dirty="0"/>
          </a:p>
        </p:txBody>
      </p:sp>
    </p:spTree>
    <p:extLst>
      <p:ext uri="{BB962C8B-B14F-4D97-AF65-F5344CB8AC3E}">
        <p14:creationId xmlns:p14="http://schemas.microsoft.com/office/powerpoint/2010/main" val="175947880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500000">
            <a:off x="-677096" y="2884600"/>
            <a:ext cx="5064953" cy="1695631"/>
          </a:xfrm>
        </p:spPr>
        <p:txBody>
          <a:bodyPr/>
          <a:lstStyle/>
          <a:p>
            <a:pPr algn="ctr"/>
            <a:r>
              <a:rPr lang="en-US" dirty="0" smtClean="0"/>
              <a:t>Introduction</a:t>
            </a:r>
            <a:endParaRPr lang="en-US" dirty="0"/>
          </a:p>
        </p:txBody>
      </p:sp>
      <p:sp>
        <p:nvSpPr>
          <p:cNvPr id="3" name="Content Placeholder 2"/>
          <p:cNvSpPr>
            <a:spLocks noGrp="1"/>
          </p:cNvSpPr>
          <p:nvPr>
            <p:ph idx="1"/>
          </p:nvPr>
        </p:nvSpPr>
        <p:spPr>
          <a:xfrm rot="900000">
            <a:off x="3472389" y="1010140"/>
            <a:ext cx="5048386" cy="5077623"/>
          </a:xfrm>
        </p:spPr>
        <p:txBody>
          <a:bodyPr/>
          <a:lstStyle/>
          <a:p>
            <a:pPr>
              <a:buFont typeface="Arial" pitchFamily="34" charset="0"/>
              <a:buChar char="•"/>
            </a:pPr>
            <a:r>
              <a:rPr lang="en-US" dirty="0" smtClean="0"/>
              <a:t>Denying access</a:t>
            </a:r>
          </a:p>
          <a:p>
            <a:pPr>
              <a:buFont typeface="Arial" pitchFamily="34" charset="0"/>
              <a:buChar char="•"/>
            </a:pPr>
            <a:r>
              <a:rPr lang="en-US" dirty="0" smtClean="0"/>
              <a:t>“The inmates are running the asylum!”</a:t>
            </a:r>
          </a:p>
          <a:p>
            <a:pPr>
              <a:buFont typeface="Arial" pitchFamily="34" charset="0"/>
              <a:buChar char="•"/>
            </a:pPr>
            <a:r>
              <a:rPr lang="en-US" dirty="0" smtClean="0"/>
              <a:t>Abusive behavior</a:t>
            </a:r>
            <a:endParaRPr lang="en-US" dirty="0"/>
          </a:p>
        </p:txBody>
      </p:sp>
    </p:spTree>
    <p:extLst>
      <p:ext uri="{BB962C8B-B14F-4D97-AF65-F5344CB8AC3E}">
        <p14:creationId xmlns:p14="http://schemas.microsoft.com/office/powerpoint/2010/main" val="12725149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Simple procedures</a:t>
            </a:r>
          </a:p>
          <a:p>
            <a:pPr>
              <a:buFont typeface="Arial" pitchFamily="34" charset="0"/>
              <a:buChar char="•"/>
            </a:pPr>
            <a:r>
              <a:rPr lang="en-US" dirty="0" smtClean="0"/>
              <a:t>Staff training</a:t>
            </a:r>
          </a:p>
          <a:p>
            <a:pPr>
              <a:buFont typeface="Arial" pitchFamily="34" charset="0"/>
              <a:buChar char="•"/>
            </a:pPr>
            <a:r>
              <a:rPr lang="en-US" dirty="0" smtClean="0"/>
              <a:t>Fair </a:t>
            </a:r>
            <a:r>
              <a:rPr lang="en-US" dirty="0"/>
              <a:t>e</a:t>
            </a:r>
            <a:r>
              <a:rPr lang="en-US" dirty="0" smtClean="0"/>
              <a:t>nforcement</a:t>
            </a:r>
          </a:p>
          <a:p>
            <a:pPr>
              <a:buFont typeface="Arial" pitchFamily="34" charset="0"/>
              <a:buChar char="•"/>
            </a:pPr>
            <a:r>
              <a:rPr lang="en-US" dirty="0" smtClean="0"/>
              <a:t>Equal treatment</a:t>
            </a:r>
            <a:endParaRPr lang="en-US" dirty="0"/>
          </a:p>
        </p:txBody>
      </p:sp>
    </p:spTree>
    <p:extLst>
      <p:ext uri="{BB962C8B-B14F-4D97-AF65-F5344CB8AC3E}">
        <p14:creationId xmlns:p14="http://schemas.microsoft.com/office/powerpoint/2010/main" val="35298358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Development</a:t>
            </a:r>
            <a:endParaRPr lang="en-US" dirty="0"/>
          </a:p>
        </p:txBody>
      </p:sp>
      <p:sp>
        <p:nvSpPr>
          <p:cNvPr id="3" name="Content Placeholder 2"/>
          <p:cNvSpPr>
            <a:spLocks noGrp="1"/>
          </p:cNvSpPr>
          <p:nvPr>
            <p:ph idx="1"/>
          </p:nvPr>
        </p:nvSpPr>
        <p:spPr>
          <a:xfrm rot="900000">
            <a:off x="3465447" y="1062869"/>
            <a:ext cx="5455848" cy="5077623"/>
          </a:xfrm>
        </p:spPr>
        <p:txBody>
          <a:bodyPr/>
          <a:lstStyle/>
          <a:p>
            <a:pPr>
              <a:buFont typeface="Arial" pitchFamily="34" charset="0"/>
              <a:buChar char="•"/>
            </a:pPr>
            <a:r>
              <a:rPr lang="en-US" dirty="0" smtClean="0"/>
              <a:t>Keeping them simple</a:t>
            </a:r>
          </a:p>
          <a:p>
            <a:pPr>
              <a:buFont typeface="Arial" pitchFamily="34" charset="0"/>
              <a:buChar char="•"/>
            </a:pPr>
            <a:r>
              <a:rPr lang="en-US" dirty="0" smtClean="0"/>
              <a:t>The one rule you must have</a:t>
            </a:r>
          </a:p>
          <a:p>
            <a:pPr>
              <a:buFont typeface="Arial" pitchFamily="34" charset="0"/>
              <a:buChar char="•"/>
            </a:pPr>
            <a:r>
              <a:rPr lang="en-US" dirty="0" smtClean="0"/>
              <a:t>Guidelines</a:t>
            </a:r>
          </a:p>
          <a:p>
            <a:pPr>
              <a:buFont typeface="Arial" pitchFamily="34" charset="0"/>
              <a:buChar char="•"/>
            </a:pPr>
            <a:r>
              <a:rPr lang="en-US" dirty="0" smtClean="0"/>
              <a:t>Thresholds</a:t>
            </a:r>
            <a:endParaRPr lang="en-US" dirty="0"/>
          </a:p>
        </p:txBody>
      </p:sp>
    </p:spTree>
    <p:extLst>
      <p:ext uri="{BB962C8B-B14F-4D97-AF65-F5344CB8AC3E}">
        <p14:creationId xmlns:p14="http://schemas.microsoft.com/office/powerpoint/2010/main" val="28158856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Administration’s Role</a:t>
            </a:r>
            <a:br>
              <a:rPr lang="en-US" dirty="0" smtClean="0"/>
            </a:br>
            <a:endParaRPr lang="en-US" dirty="0"/>
          </a:p>
        </p:txBody>
      </p:sp>
      <p:sp>
        <p:nvSpPr>
          <p:cNvPr id="3" name="Content Placeholder 2"/>
          <p:cNvSpPr>
            <a:spLocks noGrp="1"/>
          </p:cNvSpPr>
          <p:nvPr>
            <p:ph idx="1"/>
          </p:nvPr>
        </p:nvSpPr>
        <p:spPr>
          <a:xfrm rot="900000">
            <a:off x="3466701" y="1053344"/>
            <a:ext cx="5382243" cy="5077623"/>
          </a:xfrm>
        </p:spPr>
        <p:txBody>
          <a:bodyPr/>
          <a:lstStyle/>
          <a:p>
            <a:pPr>
              <a:buFont typeface="Arial" pitchFamily="34" charset="0"/>
              <a:buChar char="•"/>
            </a:pPr>
            <a:r>
              <a:rPr lang="en-US" dirty="0" smtClean="0"/>
              <a:t>Understanding policy</a:t>
            </a:r>
          </a:p>
          <a:p>
            <a:pPr>
              <a:buFont typeface="Arial" pitchFamily="34" charset="0"/>
              <a:buChar char="•"/>
            </a:pPr>
            <a:r>
              <a:rPr lang="en-US" dirty="0" smtClean="0"/>
              <a:t>Having a clear mandate</a:t>
            </a:r>
          </a:p>
          <a:p>
            <a:pPr>
              <a:buFont typeface="Arial" pitchFamily="34" charset="0"/>
              <a:buChar char="•"/>
            </a:pPr>
            <a:r>
              <a:rPr lang="en-US" dirty="0" smtClean="0"/>
              <a:t>Supporting front line staff</a:t>
            </a:r>
            <a:endParaRPr lang="en-US" dirty="0"/>
          </a:p>
        </p:txBody>
      </p:sp>
    </p:spTree>
    <p:extLst>
      <p:ext uri="{BB962C8B-B14F-4D97-AF65-F5344CB8AC3E}">
        <p14:creationId xmlns:p14="http://schemas.microsoft.com/office/powerpoint/2010/main" val="58343279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Consistency</a:t>
            </a:r>
            <a:endParaRPr lang="en-US" dirty="0"/>
          </a:p>
        </p:txBody>
      </p:sp>
      <p:sp>
        <p:nvSpPr>
          <p:cNvPr id="3" name="Content Placeholder 2"/>
          <p:cNvSpPr>
            <a:spLocks noGrp="1"/>
          </p:cNvSpPr>
          <p:nvPr>
            <p:ph idx="1"/>
          </p:nvPr>
        </p:nvSpPr>
        <p:spPr>
          <a:xfrm rot="900000">
            <a:off x="3461349" y="1093996"/>
            <a:ext cx="5696379" cy="5077623"/>
          </a:xfrm>
        </p:spPr>
        <p:txBody>
          <a:bodyPr/>
          <a:lstStyle/>
          <a:p>
            <a:pPr>
              <a:buFont typeface="Arial" pitchFamily="34" charset="0"/>
              <a:buChar char="•"/>
            </a:pPr>
            <a:r>
              <a:rPr lang="en-US" dirty="0" smtClean="0"/>
              <a:t>Behavior, not appearance</a:t>
            </a:r>
          </a:p>
          <a:p>
            <a:pPr>
              <a:buFont typeface="Arial" pitchFamily="34" charset="0"/>
              <a:buChar char="•"/>
            </a:pPr>
            <a:r>
              <a:rPr lang="en-US" dirty="0" smtClean="0"/>
              <a:t>Daily staff consistency</a:t>
            </a:r>
          </a:p>
          <a:p>
            <a:pPr>
              <a:buFont typeface="Arial" pitchFamily="34" charset="0"/>
              <a:buChar char="•"/>
            </a:pPr>
            <a:r>
              <a:rPr lang="en-US" dirty="0" smtClean="0"/>
              <a:t>Everyone doing their part</a:t>
            </a:r>
          </a:p>
          <a:p>
            <a:pPr>
              <a:buFont typeface="Arial" pitchFamily="34" charset="0"/>
              <a:buChar char="•"/>
            </a:pPr>
            <a:r>
              <a:rPr lang="en-US" dirty="0" smtClean="0"/>
              <a:t>Good customer service!</a:t>
            </a:r>
            <a:endParaRPr lang="en-US" dirty="0"/>
          </a:p>
        </p:txBody>
      </p:sp>
    </p:spTree>
    <p:extLst>
      <p:ext uri="{BB962C8B-B14F-4D97-AF65-F5344CB8AC3E}">
        <p14:creationId xmlns:p14="http://schemas.microsoft.com/office/powerpoint/2010/main" val="42294015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Cultivate a “Quiet Awareness.”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30-30-30</a:t>
            </a:r>
          </a:p>
          <a:p>
            <a:pPr>
              <a:buFont typeface="Arial" pitchFamily="34" charset="0"/>
              <a:buChar char="•"/>
            </a:pPr>
            <a:r>
              <a:rPr lang="en-US" dirty="0" smtClean="0"/>
              <a:t>Three results</a:t>
            </a:r>
          </a:p>
          <a:p>
            <a:pPr>
              <a:buFont typeface="Arial" pitchFamily="34" charset="0"/>
              <a:buChar char="•"/>
            </a:pPr>
            <a:r>
              <a:rPr lang="en-US" dirty="0" smtClean="0"/>
              <a:t>Less staff on hand = more awareness</a:t>
            </a:r>
            <a:endParaRPr lang="en-US" dirty="0"/>
          </a:p>
        </p:txBody>
      </p:sp>
    </p:spTree>
    <p:extLst>
      <p:ext uri="{BB962C8B-B14F-4D97-AF65-F5344CB8AC3E}">
        <p14:creationId xmlns:p14="http://schemas.microsoft.com/office/powerpoint/2010/main" val="36959778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a:xfrm rot="900000">
            <a:off x="3454743" y="1144174"/>
            <a:ext cx="6084120" cy="5077623"/>
          </a:xfrm>
        </p:spPr>
        <p:txBody>
          <a:bodyPr/>
          <a:lstStyle/>
          <a:p>
            <a:pPr>
              <a:buFont typeface="Arial" pitchFamily="34" charset="0"/>
              <a:buChar char="•"/>
            </a:pPr>
            <a:r>
              <a:rPr lang="en-US" dirty="0" smtClean="0"/>
              <a:t>Incident reports</a:t>
            </a:r>
          </a:p>
          <a:p>
            <a:pPr>
              <a:buFont typeface="Arial" pitchFamily="34" charset="0"/>
              <a:buChar char="•"/>
            </a:pPr>
            <a:r>
              <a:rPr lang="en-US" dirty="0" smtClean="0"/>
              <a:t>Daily log</a:t>
            </a:r>
          </a:p>
          <a:p>
            <a:pPr>
              <a:buFont typeface="Arial" pitchFamily="34" charset="0"/>
              <a:buChar char="•"/>
            </a:pPr>
            <a:r>
              <a:rPr lang="en-US" dirty="0" smtClean="0"/>
              <a:t>Potential problem log</a:t>
            </a:r>
          </a:p>
          <a:p>
            <a:pPr>
              <a:buFont typeface="Arial" pitchFamily="34" charset="0"/>
              <a:buChar char="•"/>
            </a:pPr>
            <a:r>
              <a:rPr lang="en-US" dirty="0" smtClean="0"/>
              <a:t>The purpose of documentation</a:t>
            </a:r>
          </a:p>
          <a:p>
            <a:endParaRPr lang="en-US" dirty="0"/>
          </a:p>
        </p:txBody>
      </p:sp>
    </p:spTree>
    <p:extLst>
      <p:ext uri="{BB962C8B-B14F-4D97-AF65-F5344CB8AC3E}">
        <p14:creationId xmlns:p14="http://schemas.microsoft.com/office/powerpoint/2010/main" val="26758109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TC101859865[[fn=Kilter]]</Template>
  <TotalTime>177</TotalTime>
  <Words>286</Words>
  <Application>Microsoft Macintosh PowerPoint</Application>
  <PresentationFormat>On-screen Show (4:3)</PresentationFormat>
  <Paragraphs>61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Kilter</vt:lpstr>
      <vt:lpstr>Keeping Your Library Safe</vt:lpstr>
      <vt:lpstr>Today’s Agenda</vt:lpstr>
      <vt:lpstr>Introduction</vt:lpstr>
      <vt:lpstr>The Basics</vt:lpstr>
      <vt:lpstr>Rule Development</vt:lpstr>
      <vt:lpstr>    Administration’s Role </vt:lpstr>
      <vt:lpstr>Staff Consistency</vt:lpstr>
      <vt:lpstr>Cultivate a “Quiet Awareness.”</vt:lpstr>
      <vt:lpstr>Documentation</vt:lpstr>
      <vt:lpstr>Staff Training</vt:lpstr>
      <vt:lpstr>The Perfect Trifecta</vt:lpstr>
      <vt:lpstr>Questions</vt:lpstr>
      <vt:lpstr>Thank you!</vt:lpstr>
      <vt:lpstr>Survey and Certificate of Attendance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Warren</dc:creator>
  <cp:lastModifiedBy>Charles O'Shea</cp:lastModifiedBy>
  <cp:revision>11</cp:revision>
  <cp:lastPrinted>2013-01-08T19:15:41Z</cp:lastPrinted>
  <dcterms:created xsi:type="dcterms:W3CDTF">2012-12-29T15:49:19Z</dcterms:created>
  <dcterms:modified xsi:type="dcterms:W3CDTF">2013-01-08T19:16:05Z</dcterms:modified>
</cp:coreProperties>
</file>