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50"/>
  </p:notesMasterIdLst>
  <p:handoutMasterIdLst>
    <p:handoutMasterId r:id="rId51"/>
  </p:handoutMasterIdLst>
  <p:sldIdLst>
    <p:sldId id="553" r:id="rId2"/>
    <p:sldId id="483"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10" r:id="rId23"/>
    <p:sldId id="509" r:id="rId24"/>
    <p:sldId id="541" r:id="rId25"/>
    <p:sldId id="543" r:id="rId26"/>
    <p:sldId id="542" r:id="rId27"/>
    <p:sldId id="544" r:id="rId28"/>
    <p:sldId id="548" r:id="rId29"/>
    <p:sldId id="545" r:id="rId30"/>
    <p:sldId id="546" r:id="rId31"/>
    <p:sldId id="511" r:id="rId32"/>
    <p:sldId id="549" r:id="rId33"/>
    <p:sldId id="550" r:id="rId34"/>
    <p:sldId id="552" r:id="rId35"/>
    <p:sldId id="512" r:id="rId36"/>
    <p:sldId id="517" r:id="rId37"/>
    <p:sldId id="518" r:id="rId38"/>
    <p:sldId id="519" r:id="rId39"/>
    <p:sldId id="521" r:id="rId40"/>
    <p:sldId id="522" r:id="rId41"/>
    <p:sldId id="527" r:id="rId42"/>
    <p:sldId id="530" r:id="rId43"/>
    <p:sldId id="554" r:id="rId44"/>
    <p:sldId id="551" r:id="rId45"/>
    <p:sldId id="468" r:id="rId46"/>
    <p:sldId id="303" r:id="rId47"/>
    <p:sldId id="335" r:id="rId48"/>
    <p:sldId id="305"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93" autoAdjust="0"/>
    <p:restoredTop sz="78092" autoAdjust="0"/>
  </p:normalViewPr>
  <p:slideViewPr>
    <p:cSldViewPr snapToGrid="0" snapToObjects="1">
      <p:cViewPr varScale="1">
        <p:scale>
          <a:sx n="114" d="100"/>
          <a:sy n="114" d="100"/>
        </p:scale>
        <p:origin x="-1456"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3246" y="1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2EAE38-3C30-4550-9DE2-C9B06563BDFD}" type="datetimeFigureOut">
              <a:rPr lang="en-US" smtClean="0"/>
              <a:t>2/4/13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AF8735-6B8A-4A19-BCF7-CFC1115F7EDE}" type="slidenum">
              <a:rPr lang="en-US" smtClean="0"/>
              <a:t>‹#›</a:t>
            </a:fld>
            <a:endParaRPr lang="en-US"/>
          </a:p>
        </p:txBody>
      </p:sp>
    </p:spTree>
    <p:extLst>
      <p:ext uri="{BB962C8B-B14F-4D97-AF65-F5344CB8AC3E}">
        <p14:creationId xmlns:p14="http://schemas.microsoft.com/office/powerpoint/2010/main" val="271752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A545A9-A029-B945-851D-49E2556EC0E7}" type="datetimeFigureOut">
              <a:rPr lang="en-US" smtClean="0"/>
              <a:t>2/4/13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6F914C-FD18-DB4B-9129-47DEA314F3D9}" type="slidenum">
              <a:rPr lang="en-US" smtClean="0"/>
              <a:t>‹#›</a:t>
            </a:fld>
            <a:endParaRPr lang="en-US"/>
          </a:p>
        </p:txBody>
      </p:sp>
    </p:spTree>
    <p:extLst>
      <p:ext uri="{BB962C8B-B14F-4D97-AF65-F5344CB8AC3E}">
        <p14:creationId xmlns:p14="http://schemas.microsoft.com/office/powerpoint/2010/main" val="1222015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806F914C-FD18-DB4B-9129-47DEA314F3D9}" type="slidenum">
              <a:rPr lang="en-US" smtClean="0"/>
              <a:t>1</a:t>
            </a:fld>
            <a:endParaRPr lang="en-US"/>
          </a:p>
        </p:txBody>
      </p:sp>
    </p:spTree>
    <p:extLst>
      <p:ext uri="{BB962C8B-B14F-4D97-AF65-F5344CB8AC3E}">
        <p14:creationId xmlns:p14="http://schemas.microsoft.com/office/powerpoint/2010/main" val="91131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B96B28CC-7261-48F0-B5D4-F73A62FEAABE}"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92B09FE9-684B-4754-9C81-1F6CCC331307}"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600"/>
              </a:spcAft>
              <a:defRPr/>
            </a:pPr>
            <a:endParaRPr lang="en-US" dirty="0" smtClean="0">
              <a:latin typeface="+mj-lt"/>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C1DDAF72-0228-49C0-A0F9-FAC61D172545}"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600"/>
              </a:spcAft>
              <a:defRPr/>
            </a:pPr>
            <a:endParaRPr lang="en-US" dirty="0" smtClean="0">
              <a:latin typeface="+mj-lt"/>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19823962-7F71-47CC-875D-D4130AFD04B1}"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587E1E42-C31B-4715-878B-01D89A47DD7F}"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5C0D6ADF-F795-4BAC-B5B3-553CC703EC4B}"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78BCCCA3-EC49-4FEF-B269-7E7113E6D456}"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2819D28-BFEB-4621-90F2-C5ED9AFA647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2D1F2F7E-D3C4-47A5-9F42-2B091CABC74A}"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679637F0-4284-46E5-9487-38937F0690C4}"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07EC2868-CEFF-4E26-9434-209F3FA53018}"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B1C5D708-F592-433D-A817-D0B0BB34BB11}"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391" indent="-171391" fontAlgn="auto">
              <a:spcBef>
                <a:spcPts val="0"/>
              </a:spcBef>
              <a:spcAft>
                <a:spcPts val="600"/>
              </a:spcAft>
              <a:buFont typeface="Arial" pitchFamily="34" charset="0"/>
              <a:buChar char="•"/>
              <a:defRPr/>
            </a:pPr>
            <a:endParaRPr lang="en-US" dirty="0">
              <a:latin typeface="+mj-lt"/>
            </a:endParaRPr>
          </a:p>
          <a:p>
            <a:pPr fontAlgn="auto">
              <a:spcBef>
                <a:spcPts val="0"/>
              </a:spcBef>
              <a:spcAft>
                <a:spcPts val="600"/>
              </a:spcAft>
              <a:defRPr/>
            </a:pPr>
            <a:endParaRPr lang="en-US" dirty="0" smtClean="0">
              <a:latin typeface="+mj-lt"/>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67037676-9CAC-403A-8393-F2EFFC5D894A}"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0D8D96E6-7D9F-42A4-A804-32C51F4AA51C}"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E5914F9C-53E9-4DD4-AED4-DE5113D8602A}"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E5914F9C-53E9-4DD4-AED4-DE5113D8602A}"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16473B1A-24D1-4411-8C90-8FB0247836C9}"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C5A57B4D-6905-4B12-96A8-7F4517BC05B4}"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D6C66B6A-AD93-4900-8372-9B08C6CE9422}"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D6C66B6A-AD93-4900-8372-9B08C6CE9422}"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901B5C7C-9AA4-4609-BEB7-1876BD0887AD}"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F7DB3E84-CA2F-4AAB-881B-50453C3CE787}"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3036202-EBE6-40D4-8490-65F650191F79}"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B39315C8-CFDA-4CD0-B2A0-252E0F358C01}"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7A98159E-1861-437B-9241-6D4CF87BA727}" type="slidenum">
              <a:rPr lang="en-US" smtClean="0"/>
              <a:pPr eaLnBrk="1" hangingPunct="1"/>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268CC56F-3473-4A9F-B21B-ACD4CE6A2941}"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FE76F94-DA69-4A1F-B145-E6BEA0E75CBB}" type="slidenum">
              <a:rPr lang="en-US" smtClean="0"/>
              <a:pPr eaLnBrk="1" hangingPunct="1"/>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DC543FBE-9CCA-4D00-A94E-66F62D800B52}"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0B1CF51B-4A00-490A-9D41-8D0B3CAF8172}" type="slidenum">
              <a:rPr lang="en-US" smtClean="0"/>
              <a:pPr eaLnBrk="1" hangingPunct="1"/>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07D3516-935D-457D-A791-D0D5FB18E14B}" type="slidenum">
              <a:rPr lang="en-US" smtClean="0"/>
              <a:pPr eaLnBrk="1" hangingPunct="1"/>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8CCD5B05-FA97-4278-BA9C-38B88A6D5A65}"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034ABEC1-83B7-4FCA-9ECE-9FA22357609F}"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09ACAB0A-40EE-44AE-A1B0-2E6FA80C617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8C4BC407-9678-4FA8-A058-5358BCF85165}"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5F457BF8-E5C7-4570-98A9-8894CEABC2EE}" type="slidenum">
              <a:rPr lang="en-US" smtClean="0"/>
              <a:pPr eaLnBrk="1" hangingPunct="1"/>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95364264-C272-4F41-83AF-AE10FF14FF59}"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43</a:t>
            </a:fld>
            <a:endParaRPr lang="en-US"/>
          </a:p>
        </p:txBody>
      </p:sp>
    </p:spTree>
    <p:extLst>
      <p:ext uri="{BB962C8B-B14F-4D97-AF65-F5344CB8AC3E}">
        <p14:creationId xmlns:p14="http://schemas.microsoft.com/office/powerpoint/2010/main" val="952305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FE76F94-DA69-4A1F-B145-E6BEA0E75CBB}"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r>
              <a:rPr lang="en-US" dirty="0" smtClean="0"/>
              <a:t>This is a website for locating law libraries in California.</a:t>
            </a:r>
          </a:p>
          <a:p>
            <a:pPr>
              <a:spcBef>
                <a:spcPct val="0"/>
              </a:spcBef>
              <a:defRPr/>
            </a:pPr>
            <a:endParaRPr lang="en-US" dirty="0"/>
          </a:p>
          <a:p>
            <a:pPr>
              <a:spcBef>
                <a:spcPct val="0"/>
              </a:spcBef>
              <a:defRPr/>
            </a:pPr>
            <a:r>
              <a:rPr lang="en-US" dirty="0"/>
              <a:t>H</a:t>
            </a:r>
            <a:r>
              <a:rPr lang="en-US" dirty="0" smtClean="0"/>
              <a:t>omepage for the Council of California County Law Librarians (CCCLL) </a:t>
            </a:r>
          </a:p>
          <a:p>
            <a:pPr>
              <a:spcBef>
                <a:spcPct val="0"/>
              </a:spcBef>
              <a:defRPr/>
            </a:pPr>
            <a:endParaRPr lang="en-US" dirty="0" smtClean="0"/>
          </a:p>
          <a:p>
            <a:pPr>
              <a:spcBef>
                <a:spcPct val="0"/>
              </a:spcBef>
              <a:defRPr/>
            </a:pPr>
            <a:r>
              <a:rPr lang="en-US" u="sng" dirty="0" smtClean="0"/>
              <a:t>Red Circle</a:t>
            </a:r>
            <a:r>
              <a:rPr lang="en-US" dirty="0" smtClean="0"/>
              <a:t>: click on the “Find Your..” link:</a:t>
            </a:r>
          </a:p>
          <a:p>
            <a:pPr marL="171400" indent="-171400">
              <a:spcBef>
                <a:spcPct val="0"/>
              </a:spcBef>
              <a:buFont typeface="Arial" pitchFamily="34" charset="0"/>
              <a:buChar char="•"/>
              <a:defRPr/>
            </a:pPr>
            <a:r>
              <a:rPr lang="en-US" dirty="0"/>
              <a:t>L</a:t>
            </a:r>
            <a:r>
              <a:rPr lang="en-US" dirty="0" smtClean="0"/>
              <a:t>ist of contact info for all county law libraries in California. </a:t>
            </a:r>
          </a:p>
          <a:p>
            <a:pPr marL="171400" indent="-171400">
              <a:spcBef>
                <a:spcPct val="0"/>
              </a:spcBef>
              <a:buFont typeface="Arial" pitchFamily="34" charset="0"/>
              <a:buChar char="•"/>
              <a:defRPr/>
            </a:pPr>
            <a:r>
              <a:rPr lang="en-US" dirty="0" smtClean="0"/>
              <a:t>Many counties have websites. </a:t>
            </a:r>
          </a:p>
          <a:p>
            <a:pPr marL="171400" indent="-171400">
              <a:spcBef>
                <a:spcPct val="0"/>
              </a:spcBef>
              <a:buFont typeface="Arial" pitchFamily="34" charset="0"/>
              <a:buChar char="•"/>
              <a:defRPr/>
            </a:pPr>
            <a:r>
              <a:rPr lang="en-US" dirty="0" smtClean="0"/>
              <a:t>Particularly helpful if someone needs help outside of LA County.</a:t>
            </a:r>
          </a:p>
          <a:p>
            <a:pPr>
              <a:spcBef>
                <a:spcPct val="0"/>
              </a:spcBef>
              <a:defRPr/>
            </a:pPr>
            <a:endParaRPr lang="en-US" dirty="0" smtClean="0"/>
          </a:p>
          <a:p>
            <a:pPr>
              <a:spcBef>
                <a:spcPct val="0"/>
              </a:spcBef>
              <a:defRPr/>
            </a:pPr>
            <a:r>
              <a:rPr lang="en-US" u="sng" dirty="0" smtClean="0"/>
              <a:t>The website also provides</a:t>
            </a:r>
            <a:r>
              <a:rPr lang="en-US" dirty="0" smtClean="0"/>
              <a:t>: </a:t>
            </a:r>
          </a:p>
          <a:p>
            <a:pPr marL="171400" indent="-171400">
              <a:spcBef>
                <a:spcPct val="0"/>
              </a:spcBef>
              <a:buFont typeface="Arial" pitchFamily="34" charset="0"/>
              <a:buChar char="•"/>
              <a:defRPr/>
            </a:pPr>
            <a:r>
              <a:rPr lang="en-US" dirty="0" smtClean="0"/>
              <a:t>Ask Now – chat reference with a law librarian. </a:t>
            </a:r>
          </a:p>
          <a:p>
            <a:pPr marL="171400" indent="-171400">
              <a:spcBef>
                <a:spcPct val="0"/>
              </a:spcBef>
              <a:buFont typeface="Arial" pitchFamily="34" charset="0"/>
              <a:buChar char="•"/>
              <a:defRPr/>
            </a:pPr>
            <a:endParaRPr lang="en-US" dirty="0" smtClean="0"/>
          </a:p>
          <a:p>
            <a:pPr marL="171400" indent="-171400">
              <a:spcBef>
                <a:spcPct val="0"/>
              </a:spcBef>
              <a:buFont typeface="Arial" pitchFamily="34" charset="0"/>
              <a:buChar char="•"/>
              <a:defRPr/>
            </a:pPr>
            <a:r>
              <a:rPr lang="en-US" dirty="0" smtClean="0"/>
              <a:t>Self-Help provides links to websites that are helpful for people who are representing themselves in court. </a:t>
            </a:r>
          </a:p>
          <a:p>
            <a:pPr marL="171400" indent="-171400">
              <a:spcBef>
                <a:spcPct val="0"/>
              </a:spcBef>
              <a:buFont typeface="Arial" pitchFamily="34" charset="0"/>
              <a:buChar char="•"/>
              <a:defRPr/>
            </a:pPr>
            <a:endParaRPr lang="en-US" dirty="0" smtClean="0"/>
          </a:p>
          <a:p>
            <a:pPr marL="171400" indent="-171400">
              <a:spcBef>
                <a:spcPct val="0"/>
              </a:spcBef>
              <a:buFont typeface="Arial" pitchFamily="34" charset="0"/>
              <a:buChar char="•"/>
              <a:defRPr/>
            </a:pPr>
            <a:r>
              <a:rPr lang="en-US" dirty="0" smtClean="0"/>
              <a:t>Legal </a:t>
            </a:r>
            <a:r>
              <a:rPr lang="en-US" dirty="0"/>
              <a:t>L</a:t>
            </a:r>
            <a:r>
              <a:rPr lang="en-US" dirty="0" smtClean="0"/>
              <a:t>inks provides links to legal materials – state and federal: cases, statutes, links to locating your representative. </a:t>
            </a:r>
          </a:p>
          <a:p>
            <a:pPr marL="171400" indent="-171400">
              <a:spcBef>
                <a:spcPct val="0"/>
              </a:spcBef>
              <a:buFont typeface="Arial" pitchFamily="34" charset="0"/>
              <a:buChar char="•"/>
              <a:defRPr/>
            </a:pPr>
            <a:endParaRPr lang="en-US" dirty="0" smtClean="0"/>
          </a:p>
          <a:p>
            <a:pPr marL="171400" indent="-171400">
              <a:spcBef>
                <a:spcPct val="0"/>
              </a:spcBef>
              <a:buFont typeface="Arial" pitchFamily="34" charset="0"/>
              <a:buChar char="•"/>
              <a:defRPr/>
            </a:pPr>
            <a:r>
              <a:rPr lang="en-US" dirty="0" smtClean="0"/>
              <a:t>Mini </a:t>
            </a:r>
            <a:r>
              <a:rPr lang="en-US" dirty="0"/>
              <a:t>R</a:t>
            </a:r>
            <a:r>
              <a:rPr lang="en-US" dirty="0" smtClean="0"/>
              <a:t>esearch </a:t>
            </a:r>
            <a:r>
              <a:rPr lang="en-US" dirty="0"/>
              <a:t>C</a:t>
            </a:r>
            <a:r>
              <a:rPr lang="en-US" dirty="0" smtClean="0"/>
              <a:t>lass may be interesting to you if you want to learn more about legal research. </a:t>
            </a:r>
          </a:p>
          <a:p>
            <a:pPr>
              <a:defRPr/>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9F5FA35-1E1C-48A3-99F6-36556FFE16FB}" type="slidenum">
              <a:rPr lang="en-US" smtClean="0"/>
              <a:pPr eaLnBrk="1" hangingPunct="1"/>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46</a:t>
            </a:fld>
            <a:endParaRPr lang="en-US"/>
          </a:p>
        </p:txBody>
      </p:sp>
    </p:spTree>
    <p:extLst>
      <p:ext uri="{BB962C8B-B14F-4D97-AF65-F5344CB8AC3E}">
        <p14:creationId xmlns:p14="http://schemas.microsoft.com/office/powerpoint/2010/main" val="3607234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06F914C-FD18-DB4B-9129-47DEA314F3D9}" type="slidenum">
              <a:rPr lang="en-US" smtClean="0"/>
              <a:t>47</a:t>
            </a:fld>
            <a:endParaRPr lang="en-US"/>
          </a:p>
        </p:txBody>
      </p:sp>
    </p:spTree>
    <p:extLst>
      <p:ext uri="{BB962C8B-B14F-4D97-AF65-F5344CB8AC3E}">
        <p14:creationId xmlns:p14="http://schemas.microsoft.com/office/powerpoint/2010/main" val="2097656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F914C-FD18-DB4B-9129-47DEA314F3D9}" type="slidenum">
              <a:rPr lang="en-US" smtClean="0"/>
              <a:t>48</a:t>
            </a:fld>
            <a:endParaRPr lang="en-US"/>
          </a:p>
        </p:txBody>
      </p:sp>
    </p:spTree>
    <p:extLst>
      <p:ext uri="{BB962C8B-B14F-4D97-AF65-F5344CB8AC3E}">
        <p14:creationId xmlns:p14="http://schemas.microsoft.com/office/powerpoint/2010/main" val="239722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C5A57B4D-6905-4B12-96A8-7F4517BC05B4}"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16473B1A-24D1-4411-8C90-8FB0247836C9}"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600"/>
              </a:spcAft>
              <a:defRPr/>
            </a:pPr>
            <a:endParaRPr lang="en-US" dirty="0" smtClean="0">
              <a:latin typeface="+mj-lt"/>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1FE80578-ADE0-4C75-8387-7F058C7E1AB1}"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600"/>
              </a:spcAft>
              <a:defRPr/>
            </a:pPr>
            <a:endParaRPr lang="en-US" dirty="0" smtClean="0">
              <a:latin typeface="+mj-lt"/>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EB2640D8-BFFA-4896-98C1-E6A49D7CEF02}"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F641B00-32EF-409F-B233-0075B65167FF}"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A0131CB-FA32-4CC2-9688-3A0690D3203C}" type="datetimeFigureOut">
              <a:rPr lang="en-US"/>
              <a:pPr>
                <a:defRPr/>
              </a:pPr>
              <a:t>2/4/13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3D3993-A0A5-484C-89FC-C7BF39E1E87F}" type="slidenum">
              <a:rPr lang="en-US"/>
              <a:pPr>
                <a:defRPr/>
              </a:pPr>
              <a:t>‹#›</a:t>
            </a:fld>
            <a:endParaRPr lang="en-US"/>
          </a:p>
        </p:txBody>
      </p:sp>
    </p:spTree>
    <p:extLst>
      <p:ext uri="{BB962C8B-B14F-4D97-AF65-F5344CB8AC3E}">
        <p14:creationId xmlns:p14="http://schemas.microsoft.com/office/powerpoint/2010/main" val="257810301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userDrawn="1"/>
        </p:nvSpPr>
        <p:spPr>
          <a:xfrm>
            <a:off x="0" y="-1"/>
            <a:ext cx="837721" cy="687296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837721" y="-1"/>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37721" y="6827245"/>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098281" y="0"/>
            <a:ext cx="45719" cy="68190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liebert@lalawlibrary.org" TargetMode="External"/><Relationship Id="rId4" Type="http://schemas.openxmlformats.org/officeDocument/2006/relationships/image" Target="../media/image2.png"/><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courts.ca.gov/documents/appendix_a.pdf"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courts.ca.gov/"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courts.ca.gov/"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courts.ca.gov/1230.htm"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courts.ca.gov/1229.htm"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courts.ca.gov/1230.htm"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courts.ca.gov/1230.htm"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urts.ca.gov/1230.htm"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courts.ca.gov/find-my-court.htm"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usa.gov/Topics/Reference-Shelf/forms.shtml"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courts.gov/FormsAndFees/Forms/CourtFormsByCategory.aspx"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uscourts.gov/FormsAndFees/Forms/BankruptcyForms.aspx"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acd.uscourts.gov/"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cacd.uscourts.gov/"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publiccounsel.org/featured?id=0003"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courts.ca.gov/partners/55.htm"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lexisnexis.com/store/catalog/booktemplate/productdetail.jsp?pageName=relatedProducts&amp;catId=10290&amp;prodId=10293" TargetMode="External"/><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hyperlink" Target="http://www.lalawlibrary.org/research/onsite/default.aspx" TargetMode="External"/><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www.calbar.ca.gov/Public.aspx" TargetMode="External"/><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http://www.publiclawlibrary.org/" TargetMode="External"/><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hyperlink" Target="mailto:jliebert@lalawlibrary.org" TargetMode="External"/><Relationship Id="rId4"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courts.ca.gov/forms.htm"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uscourts.gov/FormsAndFees.aspx"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4977" y="756653"/>
            <a:ext cx="7634075" cy="252627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dirty="0" smtClean="0">
                <a:solidFill>
                  <a:srgbClr val="1F497D"/>
                </a:solidFill>
              </a:rPr>
              <a:t>Finding Legal Forms:</a:t>
            </a:r>
          </a:p>
          <a:p>
            <a:pPr algn="ctr"/>
            <a:r>
              <a:rPr lang="en-US" sz="2400" dirty="0" smtClean="0">
                <a:solidFill>
                  <a:srgbClr val="1F497D"/>
                </a:solidFill>
              </a:rPr>
              <a:t>Getting Started in Public Libraries</a:t>
            </a:r>
            <a:endParaRPr lang="en-US" sz="2400" dirty="0" smtClean="0"/>
          </a:p>
        </p:txBody>
      </p:sp>
      <p:sp>
        <p:nvSpPr>
          <p:cNvPr id="3" name="Subtitle 2"/>
          <p:cNvSpPr txBox="1">
            <a:spLocks/>
          </p:cNvSpPr>
          <p:nvPr/>
        </p:nvSpPr>
        <p:spPr>
          <a:xfrm>
            <a:off x="1582732" y="5187826"/>
            <a:ext cx="4363696"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Janine </a:t>
            </a:r>
            <a:r>
              <a:rPr lang="en-US" sz="2000" dirty="0" err="1" smtClean="0">
                <a:solidFill>
                  <a:srgbClr val="000000"/>
                </a:solidFill>
              </a:rPr>
              <a:t>Liebert</a:t>
            </a:r>
            <a:endParaRPr lang="en-US" sz="2000" dirty="0">
              <a:solidFill>
                <a:srgbClr val="000000"/>
              </a:solidFill>
            </a:endParaRPr>
          </a:p>
          <a:p>
            <a:pPr>
              <a:buNone/>
              <a:defRPr/>
            </a:pPr>
            <a:r>
              <a:rPr lang="en-US" sz="2000" dirty="0" smtClean="0">
                <a:solidFill>
                  <a:srgbClr val="000000"/>
                </a:solidFill>
              </a:rPr>
              <a:t>Librarian, </a:t>
            </a:r>
            <a:r>
              <a:rPr lang="en-US" sz="2000" dirty="0">
                <a:solidFill>
                  <a:srgbClr val="000000"/>
                </a:solidFill>
              </a:rPr>
              <a:t>Programs &amp; </a:t>
            </a:r>
            <a:r>
              <a:rPr lang="en-US" sz="2000" dirty="0" smtClean="0">
                <a:solidFill>
                  <a:srgbClr val="000000"/>
                </a:solidFill>
              </a:rPr>
              <a:t>Partnerships</a:t>
            </a:r>
          </a:p>
          <a:p>
            <a:pPr>
              <a:buNone/>
              <a:defRPr/>
            </a:pPr>
            <a:r>
              <a:rPr lang="en-US" sz="2000" dirty="0" smtClean="0">
                <a:solidFill>
                  <a:srgbClr val="000000"/>
                </a:solidFill>
              </a:rPr>
              <a:t>LA Law Library</a:t>
            </a:r>
            <a:endParaRPr lang="en-US" sz="2000" dirty="0">
              <a:solidFill>
                <a:srgbClr val="000000"/>
              </a:solidFill>
            </a:endParaRPr>
          </a:p>
          <a:p>
            <a:pPr>
              <a:buNone/>
              <a:defRPr/>
            </a:pPr>
            <a:r>
              <a:rPr lang="en-US" sz="2000" dirty="0" smtClean="0">
                <a:solidFill>
                  <a:srgbClr val="000000"/>
                </a:solidFill>
                <a:hlinkClick r:id="rId3"/>
              </a:rPr>
              <a:t>jliebert@lalawlibrary.org</a:t>
            </a: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4" name="Picture 5" descr="Inofpeople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597" y="2610610"/>
            <a:ext cx="1745337" cy="7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62752" y="2719888"/>
            <a:ext cx="3229282" cy="369332"/>
          </a:xfrm>
          <a:prstGeom prst="rect">
            <a:avLst/>
          </a:prstGeom>
          <a:noFill/>
        </p:spPr>
        <p:txBody>
          <a:bodyPr wrap="square" rtlCol="0">
            <a:spAutoFit/>
          </a:bodyPr>
          <a:lstStyle/>
          <a:p>
            <a:r>
              <a:rPr lang="en-US" dirty="0" smtClean="0">
                <a:solidFill>
                  <a:srgbClr val="000000"/>
                </a:solidFill>
              </a:rPr>
              <a:t>  An 				     Webinar                                   </a:t>
            </a:r>
            <a:endParaRPr lang="en-US" dirty="0"/>
          </a:p>
        </p:txBody>
      </p:sp>
      <p:sp>
        <p:nvSpPr>
          <p:cNvPr id="7" name="TextBox 6"/>
          <p:cNvSpPr txBox="1"/>
          <p:nvPr/>
        </p:nvSpPr>
        <p:spPr>
          <a:xfrm>
            <a:off x="1652192" y="4133278"/>
            <a:ext cx="3678274" cy="646331"/>
          </a:xfrm>
          <a:prstGeom prst="rect">
            <a:avLst/>
          </a:prstGeom>
          <a:noFill/>
        </p:spPr>
        <p:txBody>
          <a:bodyPr wrap="square" rtlCol="0">
            <a:spAutoFit/>
          </a:bodyPr>
          <a:lstStyle/>
          <a:p>
            <a:r>
              <a:rPr lang="en-US" dirty="0" smtClean="0">
                <a:solidFill>
                  <a:srgbClr val="000000"/>
                </a:solidFill>
              </a:rPr>
              <a:t>Thursday, February 7, 2013</a:t>
            </a:r>
          </a:p>
          <a:p>
            <a:r>
              <a:rPr lang="en-US" dirty="0" smtClean="0">
                <a:solidFill>
                  <a:srgbClr val="000000"/>
                </a:solidFill>
              </a:rPr>
              <a:t>12 Noon</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428" y="4812544"/>
            <a:ext cx="2214158" cy="1565844"/>
          </a:xfrm>
          <a:prstGeom prst="rect">
            <a:avLst/>
          </a:prstGeom>
        </p:spPr>
      </p:pic>
    </p:spTree>
    <p:extLst>
      <p:ext uri="{BB962C8B-B14F-4D97-AF65-F5344CB8AC3E}">
        <p14:creationId xmlns:p14="http://schemas.microsoft.com/office/powerpoint/2010/main" val="10920001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859" y="152400"/>
            <a:ext cx="8286141" cy="1600200"/>
          </a:xfrm>
        </p:spPr>
        <p:txBody>
          <a:bodyPr/>
          <a:lstStyle/>
          <a:p>
            <a:pPr algn="ctr" eaLnBrk="1" hangingPunct="1"/>
            <a:r>
              <a:rPr lang="en-US" sz="4000" dirty="0" smtClean="0"/>
              <a:t>“Optional” Judicial Council Forms</a:t>
            </a:r>
            <a:br>
              <a:rPr lang="en-US" sz="4000" dirty="0" smtClean="0"/>
            </a:br>
            <a:endParaRPr lang="en-US" sz="4000" dirty="0" smtClean="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1558925"/>
            <a:ext cx="6532562"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752600" y="2438400"/>
            <a:ext cx="4495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29469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91282" y="152400"/>
            <a:ext cx="8252718" cy="1600200"/>
          </a:xfrm>
        </p:spPr>
        <p:txBody>
          <a:bodyPr/>
          <a:lstStyle/>
          <a:p>
            <a:pPr algn="ctr" eaLnBrk="1" hangingPunct="1"/>
            <a:r>
              <a:rPr lang="en-US" sz="4000" dirty="0" smtClean="0"/>
              <a:t>“Optional” Judicial Council Forms</a:t>
            </a:r>
            <a:r>
              <a:rPr lang="en-US" sz="3600" dirty="0" smtClean="0"/>
              <a:t/>
            </a:r>
            <a:br>
              <a:rPr lang="en-US" sz="3600" dirty="0" smtClean="0"/>
            </a:br>
            <a:endParaRPr lang="en-US" sz="3800" dirty="0" smtClean="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6389688"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447800" y="1447800"/>
            <a:ext cx="4572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843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02423" y="304800"/>
            <a:ext cx="8132952" cy="1219200"/>
          </a:xfrm>
        </p:spPr>
        <p:txBody>
          <a:bodyPr/>
          <a:lstStyle/>
          <a:p>
            <a:pPr algn="ctr" eaLnBrk="1" fontAlgn="auto" hangingPunct="1">
              <a:spcBef>
                <a:spcPts val="0"/>
              </a:spcBef>
              <a:spcAft>
                <a:spcPts val="0"/>
              </a:spcAft>
              <a:defRPr/>
            </a:pPr>
            <a:r>
              <a:rPr lang="en-US" sz="4000" dirty="0" smtClean="0"/>
              <a:t>Judicial Council Legal Forms List</a:t>
            </a:r>
            <a:r>
              <a:rPr lang="en-US" sz="3800" dirty="0" smtClean="0"/>
              <a:t/>
            </a:r>
            <a:br>
              <a:rPr lang="en-US" sz="3800" dirty="0" smtClean="0"/>
            </a:br>
            <a:r>
              <a:rPr lang="en-US" sz="1800" dirty="0">
                <a:solidFill>
                  <a:srgbClr val="9B3036"/>
                </a:solidFill>
                <a:ea typeface="+mn-ea"/>
                <a:cs typeface="Arial" charset="0"/>
                <a:hlinkClick r:id="rId3"/>
              </a:rPr>
              <a:t>http://www.courts.ca.gov/documents/appendix_a.pdf</a:t>
            </a:r>
            <a:endParaRPr lang="en-US" dirty="0" smtClean="0">
              <a:solidFill>
                <a:srgbClr val="9B3036"/>
              </a:solidFill>
            </a:endParaRPr>
          </a:p>
        </p:txBody>
      </p:sp>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1447800"/>
            <a:ext cx="76295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251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2513" y="304800"/>
            <a:ext cx="7848600" cy="1219200"/>
          </a:xfrm>
        </p:spPr>
        <p:txBody>
          <a:bodyPr/>
          <a:lstStyle/>
          <a:p>
            <a:pPr algn="ctr" eaLnBrk="1" fontAlgn="auto" hangingPunct="1">
              <a:spcBef>
                <a:spcPts val="0"/>
              </a:spcBef>
              <a:spcAft>
                <a:spcPts val="0"/>
              </a:spcAft>
              <a:defRPr/>
            </a:pPr>
            <a:r>
              <a:rPr lang="en-US" sz="4000" dirty="0" smtClean="0"/>
              <a:t>Using Judicial Council Forms</a:t>
            </a:r>
            <a:r>
              <a:rPr lang="en-US" sz="3800" dirty="0" smtClean="0"/>
              <a:t/>
            </a:r>
            <a:br>
              <a:rPr lang="en-US" sz="3800" dirty="0" smtClean="0"/>
            </a:br>
            <a:endParaRPr lang="en-US" dirty="0" smtClean="0">
              <a:solidFill>
                <a:srgbClr val="9B3036"/>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49446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965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76350" y="304800"/>
            <a:ext cx="7848600" cy="1219200"/>
          </a:xfrm>
        </p:spPr>
        <p:txBody>
          <a:bodyPr/>
          <a:lstStyle/>
          <a:p>
            <a:pPr algn="ctr" eaLnBrk="1" hangingPunct="1"/>
            <a:r>
              <a:rPr lang="en-US" sz="4000" dirty="0" smtClean="0"/>
              <a:t>California Courts – Self-Help</a:t>
            </a:r>
            <a:r>
              <a:rPr lang="en-US" sz="3800" dirty="0" smtClean="0"/>
              <a:t/>
            </a:r>
            <a:br>
              <a:rPr lang="en-US" sz="3800" dirty="0" smtClean="0"/>
            </a:br>
            <a:r>
              <a:rPr lang="en-US" sz="1800" dirty="0" smtClean="0">
                <a:solidFill>
                  <a:srgbClr val="000000"/>
                </a:solidFill>
                <a:cs typeface="Arial" charset="0"/>
                <a:hlinkClick r:id="rId3"/>
              </a:rPr>
              <a:t>http://www.courts.ca.gov/</a:t>
            </a:r>
            <a:endParaRPr lang="en-US" sz="1800" dirty="0" smtClean="0"/>
          </a:p>
        </p:txBody>
      </p:sp>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6599238"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773363" y="2133600"/>
            <a:ext cx="914400" cy="374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2590800" y="44958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65548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69000" y="304800"/>
            <a:ext cx="8275000" cy="1219200"/>
          </a:xfrm>
        </p:spPr>
        <p:txBody>
          <a:bodyPr/>
          <a:lstStyle/>
          <a:p>
            <a:pPr algn="ctr" eaLnBrk="1" fontAlgn="auto" hangingPunct="1">
              <a:spcBef>
                <a:spcPts val="0"/>
              </a:spcBef>
              <a:spcAft>
                <a:spcPts val="0"/>
              </a:spcAft>
              <a:defRPr/>
            </a:pPr>
            <a:r>
              <a:rPr lang="en-US" sz="3200" dirty="0" smtClean="0"/>
              <a:t>California Courts – Integrated Forms by Topic</a:t>
            </a:r>
            <a:br>
              <a:rPr lang="en-US" sz="3200" dirty="0" smtClean="0"/>
            </a:br>
            <a:r>
              <a:rPr lang="en-US" sz="1800" dirty="0">
                <a:solidFill>
                  <a:prstClr val="black"/>
                </a:solidFill>
                <a:ea typeface="+mn-ea"/>
                <a:cs typeface="Arial" charset="0"/>
                <a:hlinkClick r:id="rId3"/>
              </a:rPr>
              <a:t>http://</a:t>
            </a:r>
            <a:r>
              <a:rPr lang="en-US" sz="1800" dirty="0" smtClean="0">
                <a:solidFill>
                  <a:prstClr val="black"/>
                </a:solidFill>
                <a:ea typeface="+mn-ea"/>
                <a:cs typeface="Arial" charset="0"/>
                <a:hlinkClick r:id="rId3"/>
              </a:rPr>
              <a:t>www.courts.ca.gov/</a:t>
            </a:r>
            <a:endParaRPr lang="en-US" dirty="0" smtClean="0"/>
          </a:p>
        </p:txBody>
      </p:sp>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19145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0" y="1905000"/>
            <a:ext cx="4876800" cy="6002338"/>
          </a:xfrm>
          <a:prstGeom prst="rect">
            <a:avLst/>
          </a:prstGeom>
          <a:noFill/>
        </p:spPr>
        <p:txBody>
          <a:bodyPr>
            <a:spAutoFit/>
          </a:bodyPr>
          <a:lstStyle/>
          <a:p>
            <a:pPr marL="285750" indent="-285750">
              <a:buFont typeface="Arial" pitchFamily="34" charset="0"/>
              <a:buChar char="•"/>
              <a:defRPr/>
            </a:pPr>
            <a:r>
              <a:rPr lang="en-US" sz="2400" dirty="0">
                <a:latin typeface="+mj-lt"/>
              </a:rPr>
              <a:t>For each case type, provides basic information about applicable law</a:t>
            </a:r>
          </a:p>
          <a:p>
            <a:pPr>
              <a:defRPr/>
            </a:pPr>
            <a:endParaRPr lang="en-US" sz="2400" dirty="0">
              <a:latin typeface="+mj-lt"/>
            </a:endParaRPr>
          </a:p>
          <a:p>
            <a:pPr marL="285750" indent="-285750">
              <a:buFont typeface="Arial" pitchFamily="34" charset="0"/>
              <a:buChar char="•"/>
              <a:defRPr/>
            </a:pPr>
            <a:r>
              <a:rPr lang="en-US" sz="2400" dirty="0">
                <a:latin typeface="+mj-lt"/>
              </a:rPr>
              <a:t>Outlines steps in court process</a:t>
            </a:r>
          </a:p>
          <a:p>
            <a:pPr>
              <a:defRPr/>
            </a:pPr>
            <a:endParaRPr lang="en-US" sz="2400" dirty="0">
              <a:latin typeface="+mj-lt"/>
            </a:endParaRPr>
          </a:p>
          <a:p>
            <a:pPr marL="285750" indent="-285750">
              <a:buFont typeface="Arial" pitchFamily="34" charset="0"/>
              <a:buChar char="•"/>
              <a:defRPr/>
            </a:pPr>
            <a:r>
              <a:rPr lang="en-US" sz="2400" dirty="0">
                <a:latin typeface="+mj-lt"/>
              </a:rPr>
              <a:t>Forms presented within informational context</a:t>
            </a:r>
          </a:p>
          <a:p>
            <a:pPr>
              <a:defRPr/>
            </a:pPr>
            <a:endParaRPr lang="en-US" sz="2400" dirty="0">
              <a:latin typeface="+mj-lt"/>
            </a:endParaRPr>
          </a:p>
          <a:p>
            <a:pPr marL="285750" indent="-285750">
              <a:buFont typeface="Arial" pitchFamily="34" charset="0"/>
              <a:buChar char="•"/>
              <a:defRPr/>
            </a:pPr>
            <a:r>
              <a:rPr lang="en-US" sz="2400" dirty="0">
                <a:latin typeface="+mj-lt"/>
              </a:rPr>
              <a:t>Instructions for completing each form</a:t>
            </a:r>
          </a:p>
          <a:p>
            <a:pPr marL="285750" indent="-285750">
              <a:buFont typeface="Arial" pitchFamily="34" charset="0"/>
              <a:buChar char="•"/>
              <a:defRPr/>
            </a:pPr>
            <a:endParaRPr lang="en-US" dirty="0">
              <a:latin typeface="+mj-lt"/>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3" name="Oval 2"/>
          <p:cNvSpPr/>
          <p:nvPr/>
        </p:nvSpPr>
        <p:spPr>
          <a:xfrm>
            <a:off x="1447800" y="28956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20461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57859" y="304800"/>
            <a:ext cx="8286141" cy="1219200"/>
          </a:xfrm>
        </p:spPr>
        <p:txBody>
          <a:bodyPr/>
          <a:lstStyle/>
          <a:p>
            <a:pPr algn="ctr" eaLnBrk="1" fontAlgn="auto" hangingPunct="1">
              <a:spcBef>
                <a:spcPts val="0"/>
              </a:spcBef>
              <a:spcAft>
                <a:spcPts val="0"/>
              </a:spcAft>
              <a:defRPr/>
            </a:pPr>
            <a:r>
              <a:rPr lang="en-US" sz="3400" dirty="0" smtClean="0"/>
              <a:t>Example of Integrated Information/Forms</a:t>
            </a:r>
            <a:br>
              <a:rPr lang="en-US" sz="3400" dirty="0" smtClean="0"/>
            </a:br>
            <a:r>
              <a:rPr lang="en-US" sz="1800" dirty="0" smtClean="0">
                <a:solidFill>
                  <a:prstClr val="black"/>
                </a:solidFill>
                <a:ea typeface="+mn-ea"/>
                <a:cs typeface="Arial" charset="0"/>
                <a:hlinkClick r:id="rId3"/>
              </a:rPr>
              <a:t>http://www.courts.ca.gov/1230.htm</a:t>
            </a:r>
            <a:endParaRPr lang="en-US" dirty="0" smtClean="0"/>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00200"/>
            <a:ext cx="73136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447800" y="38862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447800" y="3200400"/>
            <a:ext cx="190500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3733800" y="5105400"/>
            <a:ext cx="2590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98188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57859" y="304800"/>
            <a:ext cx="8286141" cy="1219200"/>
          </a:xfrm>
        </p:spPr>
        <p:txBody>
          <a:bodyPr/>
          <a:lstStyle/>
          <a:p>
            <a:pPr algn="ctr" eaLnBrk="1" fontAlgn="auto" hangingPunct="1">
              <a:spcBef>
                <a:spcPts val="0"/>
              </a:spcBef>
              <a:spcAft>
                <a:spcPts val="0"/>
              </a:spcAft>
              <a:defRPr/>
            </a:pPr>
            <a:r>
              <a:rPr lang="en-US" sz="3400" dirty="0" smtClean="0"/>
              <a:t>Example of Integrated Information/Forms</a:t>
            </a:r>
            <a:br>
              <a:rPr lang="en-US" sz="3400" dirty="0" smtClean="0"/>
            </a:br>
            <a:r>
              <a:rPr lang="en-US" sz="1800" dirty="0" smtClean="0">
                <a:solidFill>
                  <a:prstClr val="black"/>
                </a:solidFill>
                <a:ea typeface="+mn-ea"/>
                <a:cs typeface="Arial" charset="0"/>
                <a:hlinkClick r:id="rId3"/>
              </a:rPr>
              <a:t>http://www.courts.ca.gov/1229.htm</a:t>
            </a:r>
            <a:endParaRPr lang="en-US" dirty="0" smtClean="0"/>
          </a:p>
        </p:txBody>
      </p:sp>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6465888"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567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57859" y="304800"/>
            <a:ext cx="8286141" cy="1219200"/>
          </a:xfrm>
        </p:spPr>
        <p:txBody>
          <a:bodyPr/>
          <a:lstStyle/>
          <a:p>
            <a:pPr algn="ctr" eaLnBrk="1" fontAlgn="auto" hangingPunct="1">
              <a:spcBef>
                <a:spcPts val="0"/>
              </a:spcBef>
              <a:spcAft>
                <a:spcPts val="0"/>
              </a:spcAft>
              <a:defRPr/>
            </a:pPr>
            <a:r>
              <a:rPr lang="en-US" sz="3400" dirty="0" smtClean="0"/>
              <a:t>Example of Integrated Information/Forms</a:t>
            </a:r>
            <a:br>
              <a:rPr lang="en-US" sz="3400" dirty="0" smtClean="0"/>
            </a:br>
            <a:r>
              <a:rPr lang="en-US" sz="1800" dirty="0" smtClean="0">
                <a:solidFill>
                  <a:prstClr val="black"/>
                </a:solidFill>
                <a:ea typeface="+mn-ea"/>
                <a:cs typeface="Arial" charset="0"/>
                <a:hlinkClick r:id="rId3"/>
              </a:rPr>
              <a:t>http://www.courts.ca.gov/1230.htm</a:t>
            </a:r>
            <a:endParaRPr lang="en-US" dirty="0" smtClean="0"/>
          </a:p>
        </p:txBody>
      </p:sp>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1676400"/>
            <a:ext cx="60579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38600" y="1981200"/>
            <a:ext cx="4035425"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016125" y="3048000"/>
            <a:ext cx="95567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92433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46718" y="304800"/>
            <a:ext cx="8297282" cy="1219200"/>
          </a:xfrm>
        </p:spPr>
        <p:txBody>
          <a:bodyPr/>
          <a:lstStyle/>
          <a:p>
            <a:pPr algn="ctr" eaLnBrk="1" fontAlgn="auto" hangingPunct="1">
              <a:spcBef>
                <a:spcPts val="0"/>
              </a:spcBef>
              <a:spcAft>
                <a:spcPts val="0"/>
              </a:spcAft>
              <a:defRPr/>
            </a:pPr>
            <a:r>
              <a:rPr lang="en-US" sz="3400" dirty="0" smtClean="0"/>
              <a:t>Example of Integrated Information/Forms</a:t>
            </a:r>
            <a:br>
              <a:rPr lang="en-US" sz="3400" dirty="0" smtClean="0"/>
            </a:br>
            <a:r>
              <a:rPr lang="en-US" sz="1800" dirty="0" smtClean="0">
                <a:solidFill>
                  <a:prstClr val="black"/>
                </a:solidFill>
                <a:ea typeface="+mn-ea"/>
                <a:cs typeface="Arial" charset="0"/>
                <a:hlinkClick r:id="rId3"/>
              </a:rPr>
              <a:t>http://www.courts.ca.gov/1230.htm</a:t>
            </a:r>
            <a:endParaRPr lang="en-US" dirty="0" smtClean="0"/>
          </a:p>
        </p:txBody>
      </p:sp>
      <p:pic>
        <p:nvPicPr>
          <p:cNvPr id="204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63341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49688" y="1447800"/>
            <a:ext cx="110331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905000" y="4572000"/>
            <a:ext cx="1295400"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2057400" y="5562600"/>
            <a:ext cx="7778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905000" y="38100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8799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66800" y="274638"/>
            <a:ext cx="7848600" cy="1143000"/>
          </a:xfrm>
        </p:spPr>
        <p:txBody>
          <a:bodyPr/>
          <a:lstStyle/>
          <a:p>
            <a:pPr algn="ctr"/>
            <a:r>
              <a:rPr lang="en-US" dirty="0" smtClean="0"/>
              <a:t>Workshop Objectives</a:t>
            </a:r>
          </a:p>
        </p:txBody>
      </p:sp>
      <p:sp>
        <p:nvSpPr>
          <p:cNvPr id="3075" name="Content Placeholder 2"/>
          <p:cNvSpPr>
            <a:spLocks noGrp="1"/>
          </p:cNvSpPr>
          <p:nvPr>
            <p:ph idx="1"/>
          </p:nvPr>
        </p:nvSpPr>
        <p:spPr>
          <a:xfrm>
            <a:off x="1219200" y="1524000"/>
            <a:ext cx="7459662" cy="4572000"/>
          </a:xfrm>
        </p:spPr>
        <p:txBody>
          <a:bodyPr/>
          <a:lstStyle/>
          <a:p>
            <a:pPr>
              <a:defRPr/>
            </a:pPr>
            <a:r>
              <a:rPr lang="en-US" sz="2600" dirty="0" smtClean="0">
                <a:latin typeface="+mj-lt"/>
              </a:rPr>
              <a:t>Be able to understand the two types of legal forms – “pre-made” and “self-created"</a:t>
            </a:r>
          </a:p>
          <a:p>
            <a:pPr>
              <a:defRPr/>
            </a:pPr>
            <a:r>
              <a:rPr lang="en-US" sz="2600" dirty="0" smtClean="0">
                <a:latin typeface="+mj-lt"/>
              </a:rPr>
              <a:t>Have a basic understanding of the free forms that court websites have and what they don’t have</a:t>
            </a:r>
          </a:p>
          <a:p>
            <a:pPr>
              <a:defRPr/>
            </a:pPr>
            <a:r>
              <a:rPr lang="en-US" sz="2600" dirty="0" smtClean="0">
                <a:latin typeface="+mj-lt"/>
              </a:rPr>
              <a:t>Be introduced to the Forms section on Courts.ca.gov, the California Courts website and the different ways to access those forms</a:t>
            </a:r>
          </a:p>
          <a:p>
            <a:pPr>
              <a:defRPr/>
            </a:pPr>
            <a:r>
              <a:rPr lang="en-US" sz="2600" dirty="0" smtClean="0">
                <a:latin typeface="+mj-lt"/>
              </a:rPr>
              <a:t>Learn about form resources – both in print and electronic – publicly available at county public law libraries</a:t>
            </a:r>
          </a:p>
        </p:txBody>
      </p:sp>
    </p:spTree>
    <p:extLst>
      <p:ext uri="{BB962C8B-B14F-4D97-AF65-F5344CB8AC3E}">
        <p14:creationId xmlns:p14="http://schemas.microsoft.com/office/powerpoint/2010/main" val="2873484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46718" y="304800"/>
            <a:ext cx="8297282" cy="1219200"/>
          </a:xfrm>
        </p:spPr>
        <p:txBody>
          <a:bodyPr/>
          <a:lstStyle/>
          <a:p>
            <a:pPr algn="ctr" eaLnBrk="1" fontAlgn="auto" hangingPunct="1">
              <a:spcBef>
                <a:spcPts val="0"/>
              </a:spcBef>
              <a:spcAft>
                <a:spcPts val="0"/>
              </a:spcAft>
              <a:defRPr/>
            </a:pPr>
            <a:r>
              <a:rPr lang="en-US" sz="3400" dirty="0" smtClean="0"/>
              <a:t>Example of Integrated Information/Forms</a:t>
            </a:r>
            <a:br>
              <a:rPr lang="en-US" sz="3400" dirty="0" smtClean="0"/>
            </a:br>
            <a:r>
              <a:rPr lang="en-US" sz="1800" dirty="0" smtClean="0">
                <a:solidFill>
                  <a:prstClr val="black"/>
                </a:solidFill>
                <a:ea typeface="+mn-ea"/>
                <a:cs typeface="Arial" charset="0"/>
                <a:hlinkClick r:id="rId3"/>
              </a:rPr>
              <a:t>http://www.courts.ca.gov/1230.htm</a:t>
            </a:r>
            <a:endParaRPr lang="en-US" dirty="0" smtClean="0"/>
          </a:p>
        </p:txBody>
      </p:sp>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05000"/>
            <a:ext cx="635158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191000" y="3124200"/>
            <a:ext cx="3048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905000" y="3505200"/>
            <a:ext cx="9144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752600" y="19050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177924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304800"/>
            <a:ext cx="7848600" cy="1219200"/>
          </a:xfrm>
        </p:spPr>
        <p:txBody>
          <a:bodyPr/>
          <a:lstStyle/>
          <a:p>
            <a:pPr algn="ctr" eaLnBrk="1" fontAlgn="auto" hangingPunct="1">
              <a:spcBef>
                <a:spcPts val="0"/>
              </a:spcBef>
              <a:spcAft>
                <a:spcPts val="0"/>
              </a:spcAft>
              <a:defRPr/>
            </a:pPr>
            <a:r>
              <a:rPr lang="en-US" sz="3600" dirty="0" smtClean="0"/>
              <a:t>How to find a Local Court Form</a:t>
            </a:r>
            <a:r>
              <a:rPr lang="en-US" sz="1800" dirty="0" smtClean="0">
                <a:solidFill>
                  <a:srgbClr val="9B3036"/>
                </a:solidFill>
                <a:ea typeface="+mn-ea"/>
                <a:cs typeface="Arial" charset="0"/>
              </a:rPr>
              <a:t/>
            </a:r>
            <a:br>
              <a:rPr lang="en-US" sz="1800" dirty="0" smtClean="0">
                <a:solidFill>
                  <a:srgbClr val="9B3036"/>
                </a:solidFill>
                <a:ea typeface="+mn-ea"/>
                <a:cs typeface="Arial" charset="0"/>
              </a:rPr>
            </a:br>
            <a:r>
              <a:rPr lang="en-US" sz="1800" dirty="0">
                <a:solidFill>
                  <a:srgbClr val="9B3036"/>
                </a:solidFill>
                <a:ea typeface="+mn-ea"/>
                <a:cs typeface="Arial" charset="0"/>
                <a:hlinkClick r:id="rId3"/>
              </a:rPr>
              <a:t>http://www.courts.ca.gov/find-my-court.htm</a:t>
            </a:r>
            <a:r>
              <a:rPr lang="en-US" sz="1800" dirty="0" smtClean="0">
                <a:solidFill>
                  <a:prstClr val="black"/>
                </a:solidFill>
                <a:ea typeface="+mn-ea"/>
                <a:cs typeface="Arial" charset="0"/>
                <a:hlinkClick r:id="rId3"/>
              </a:rPr>
              <a:t> </a:t>
            </a:r>
            <a:endParaRPr lang="en-US" dirty="0" smtClean="0"/>
          </a:p>
        </p:txBody>
      </p:sp>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47800"/>
            <a:ext cx="68675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49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20000" cy="1524000"/>
          </a:xfrm>
        </p:spPr>
        <p:txBody>
          <a:bodyPr rtlCol="0">
            <a:normAutofit fontScale="90000"/>
          </a:bodyPr>
          <a:lstStyle/>
          <a:p>
            <a:pPr algn="ctr" eaLnBrk="1" fontAlgn="auto" hangingPunct="1">
              <a:spcAft>
                <a:spcPts val="0"/>
              </a:spcAft>
              <a:defRPr/>
            </a:pPr>
            <a:r>
              <a:rPr lang="en-US" sz="4400" dirty="0" smtClean="0"/>
              <a:t>How to Find a U.S. Court Form</a:t>
            </a:r>
            <a:r>
              <a:rPr lang="en-US" sz="4000" dirty="0" smtClean="0"/>
              <a:t/>
            </a:r>
            <a:br>
              <a:rPr lang="en-US" sz="4000" dirty="0" smtClean="0"/>
            </a:br>
            <a:r>
              <a:rPr lang="en-US" sz="1900" dirty="0" smtClean="0">
                <a:hlinkClick r:id="rId3"/>
              </a:rPr>
              <a:t>http://www.usa.gov/Topics/Reference-Shelf/forms.shtml</a:t>
            </a:r>
            <a:r>
              <a:rPr lang="en-US" sz="1900" dirty="0" smtClean="0"/>
              <a:t/>
            </a:r>
            <a:br>
              <a:rPr lang="en-US" sz="1900" dirty="0" smtClean="0"/>
            </a:br>
            <a:endParaRPr lang="en-US" sz="4000" dirty="0">
              <a:solidFill>
                <a:srgbClr val="9B3036"/>
              </a:solidFill>
            </a:endParaRPr>
          </a:p>
        </p:txBody>
      </p:sp>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1096963"/>
            <a:ext cx="6989762"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371600" y="1096963"/>
            <a:ext cx="3962400" cy="655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H="1">
            <a:off x="3352800" y="4684889"/>
            <a:ext cx="49671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52800" y="4481689"/>
            <a:ext cx="49671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243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8" y="152400"/>
            <a:ext cx="8297282" cy="1524000"/>
          </a:xfrm>
        </p:spPr>
        <p:txBody>
          <a:bodyPr rtlCol="0">
            <a:normAutofit/>
          </a:bodyPr>
          <a:lstStyle/>
          <a:p>
            <a:pPr algn="ctr" eaLnBrk="1" fontAlgn="auto" hangingPunct="1">
              <a:spcAft>
                <a:spcPts val="0"/>
              </a:spcAft>
              <a:defRPr/>
            </a:pPr>
            <a:r>
              <a:rPr lang="en-US" sz="4000" dirty="0" smtClean="0"/>
              <a:t>U.S. Court Forms by Category</a:t>
            </a:r>
            <a:r>
              <a:rPr lang="en-US" sz="4000" dirty="0"/>
              <a:t/>
            </a:r>
            <a:br>
              <a:rPr lang="en-US" sz="4000" dirty="0"/>
            </a:br>
            <a:r>
              <a:rPr lang="en-US" sz="1900" dirty="0">
                <a:hlinkClick r:id="rId3"/>
              </a:rPr>
              <a:t>http://</a:t>
            </a:r>
            <a:r>
              <a:rPr lang="en-US" sz="1900" dirty="0" smtClean="0">
                <a:hlinkClick r:id="rId3"/>
              </a:rPr>
              <a:t>www.uscourts.gov/FormsAndFees/Forms/CourtFormsByCategory.aspx</a:t>
            </a:r>
            <a:endParaRPr lang="en-US" sz="4000" dirty="0">
              <a:solidFill>
                <a:srgbClr val="9B3036"/>
              </a:solidFill>
            </a:endParaRPr>
          </a:p>
        </p:txBody>
      </p:sp>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57912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800600" y="3429000"/>
            <a:ext cx="2209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95920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7" y="152399"/>
            <a:ext cx="8308423" cy="1624189"/>
          </a:xfrm>
        </p:spPr>
        <p:txBody>
          <a:bodyPr rtlCol="0">
            <a:normAutofit fontScale="90000"/>
          </a:bodyPr>
          <a:lstStyle/>
          <a:p>
            <a:pPr algn="ctr">
              <a:defRPr/>
            </a:pPr>
            <a:r>
              <a:rPr lang="en-US" sz="4000" dirty="0"/>
              <a:t>United States </a:t>
            </a:r>
            <a:r>
              <a:rPr lang="en-US" sz="4000" dirty="0" smtClean="0"/>
              <a:t>Courts </a:t>
            </a:r>
            <a:br>
              <a:rPr lang="en-US" sz="4000" dirty="0" smtClean="0"/>
            </a:br>
            <a:r>
              <a:rPr lang="en-US" sz="4000" dirty="0" smtClean="0"/>
              <a:t>Bankruptcy Forms</a:t>
            </a:r>
            <a:r>
              <a:rPr lang="en-US" sz="4000" dirty="0"/>
              <a:t/>
            </a:r>
            <a:br>
              <a:rPr lang="en-US" sz="4000" dirty="0"/>
            </a:br>
            <a:r>
              <a:rPr lang="en-US" sz="1900" dirty="0">
                <a:hlinkClick r:id="rId3"/>
              </a:rPr>
              <a:t>http://</a:t>
            </a:r>
            <a:r>
              <a:rPr lang="en-US" sz="1900" dirty="0" smtClean="0">
                <a:hlinkClick r:id="rId3"/>
              </a:rPr>
              <a:t>www.uscourts.gov/FormsAndFees/Forms/BankruptcyForms.aspx</a:t>
            </a:r>
            <a:r>
              <a:rPr lang="en-US" sz="1900" dirty="0" smtClean="0"/>
              <a:t/>
            </a:r>
            <a:br>
              <a:rPr lang="en-US" sz="1900" dirty="0" smtClean="0"/>
            </a:br>
            <a:endParaRPr lang="en-US" sz="4000" dirty="0">
              <a:solidFill>
                <a:srgbClr val="9B3036"/>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656" y="1776589"/>
            <a:ext cx="70850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446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57859" y="228600"/>
            <a:ext cx="8286141" cy="1219200"/>
          </a:xfrm>
        </p:spPr>
        <p:txBody>
          <a:bodyPr/>
          <a:lstStyle/>
          <a:p>
            <a:pPr algn="ctr"/>
            <a:r>
              <a:rPr lang="en-US" sz="3800" dirty="0"/>
              <a:t>Print Resources – </a:t>
            </a:r>
            <a:br>
              <a:rPr lang="en-US" sz="3800" dirty="0"/>
            </a:br>
            <a:r>
              <a:rPr lang="en-US" sz="3800" dirty="0"/>
              <a:t>Available at County Law Libraries</a:t>
            </a:r>
            <a:endParaRPr lang="en-US" sz="3800" dirty="0" smtClean="0"/>
          </a:p>
        </p:txBody>
      </p:sp>
      <p:sp>
        <p:nvSpPr>
          <p:cNvPr id="5" name="TextBox 4"/>
          <p:cNvSpPr txBox="1"/>
          <p:nvPr/>
        </p:nvSpPr>
        <p:spPr>
          <a:xfrm>
            <a:off x="1143000" y="1527175"/>
            <a:ext cx="7618413" cy="3046988"/>
          </a:xfrm>
          <a:prstGeom prst="rect">
            <a:avLst/>
          </a:prstGeom>
          <a:noFill/>
        </p:spPr>
        <p:txBody>
          <a:bodyPr>
            <a:spAutoFit/>
          </a:bodyPr>
          <a:lstStyle/>
          <a:p>
            <a:pPr marL="457200" indent="-457200"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1200"/>
              </a:spcAft>
              <a:defRPr/>
            </a:pPr>
            <a:r>
              <a:rPr lang="en-US" sz="2800" dirty="0" smtClean="0">
                <a:latin typeface="+mj-lt"/>
                <a:cs typeface="+mn-cs"/>
              </a:rPr>
              <a:t>Official U.S. court forms available in print in:</a:t>
            </a:r>
          </a:p>
          <a:p>
            <a:pPr fontAlgn="auto">
              <a:spcBef>
                <a:spcPts val="0"/>
              </a:spcBef>
              <a:spcAft>
                <a:spcPts val="1200"/>
              </a:spcAft>
              <a:defRPr/>
            </a:pPr>
            <a:r>
              <a:rPr lang="en-US" sz="2800" dirty="0" smtClean="0">
                <a:latin typeface="+mj-lt"/>
              </a:rPr>
              <a:t>Federal Rules Appendix of Forms</a:t>
            </a:r>
            <a:endParaRPr lang="en-US" sz="2800" dirty="0">
              <a:latin typeface="+mj-lt"/>
              <a:cs typeface="+mn-cs"/>
            </a:endParaRPr>
          </a:p>
          <a:p>
            <a:pPr marL="457200" indent="-457200" fontAlgn="auto">
              <a:spcBef>
                <a:spcPts val="0"/>
              </a:spcBef>
              <a:spcAft>
                <a:spcPts val="1200"/>
              </a:spcAft>
              <a:buFont typeface="Arial" pitchFamily="34" charset="0"/>
              <a:buChar char="•"/>
              <a:defRPr/>
            </a:pPr>
            <a:r>
              <a:rPr lang="en-US" sz="2400" dirty="0" smtClean="0">
                <a:latin typeface="+mj-lt"/>
                <a:cs typeface="+mn-cs"/>
              </a:rPr>
              <a:t>One volume, softcover</a:t>
            </a:r>
          </a:p>
          <a:p>
            <a:pPr marL="457200" indent="-457200" fontAlgn="auto">
              <a:spcBef>
                <a:spcPts val="0"/>
              </a:spcBef>
              <a:spcAft>
                <a:spcPts val="1200"/>
              </a:spcAft>
              <a:buFont typeface="Arial" pitchFamily="34" charset="0"/>
              <a:buChar char="•"/>
              <a:defRPr/>
            </a:pPr>
            <a:r>
              <a:rPr lang="en-US" sz="2400" dirty="0" err="1" smtClean="0">
                <a:latin typeface="+mj-lt"/>
              </a:rPr>
              <a:t>Unannotated</a:t>
            </a:r>
            <a:endParaRPr lang="en-US" sz="2400" dirty="0">
              <a:latin typeface="+mj-lt"/>
              <a:cs typeface="+mn-cs"/>
            </a:endParaRPr>
          </a:p>
          <a:p>
            <a:pPr lvl="1" fontAlgn="auto">
              <a:spcBef>
                <a:spcPts val="0"/>
              </a:spcBef>
              <a:spcAft>
                <a:spcPts val="0"/>
              </a:spcAft>
              <a:defRPr/>
            </a:pPr>
            <a:endParaRPr lang="en-US" sz="2400" dirty="0">
              <a:latin typeface="+mj-lt"/>
              <a:cs typeface="+mn-cs"/>
            </a:endParaRPr>
          </a:p>
        </p:txBody>
      </p:sp>
      <p:pic>
        <p:nvPicPr>
          <p:cNvPr id="3076" name="Picture 4" descr="http://t2.gstatic.com/images?q=tbn:ANd9GcTRFLj-jnYhAlHMHzvKEdkh57fY3ADSqexZyvEkQQ4-Ga1BQ5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299843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49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57859" y="228600"/>
            <a:ext cx="8286141" cy="1219200"/>
          </a:xfrm>
        </p:spPr>
        <p:txBody>
          <a:bodyPr/>
          <a:lstStyle/>
          <a:p>
            <a:pPr algn="ctr" eaLnBrk="1" hangingPunct="1"/>
            <a:r>
              <a:rPr lang="en-US" sz="4000" dirty="0" smtClean="0"/>
              <a:t>Form Packets on U.S. District Court Websites</a:t>
            </a:r>
            <a:endParaRPr lang="en-US" sz="4000" dirty="0"/>
          </a:p>
        </p:txBody>
      </p:sp>
      <p:sp>
        <p:nvSpPr>
          <p:cNvPr id="5" name="TextBox 4"/>
          <p:cNvSpPr txBox="1"/>
          <p:nvPr/>
        </p:nvSpPr>
        <p:spPr>
          <a:xfrm>
            <a:off x="1296988" y="1668463"/>
            <a:ext cx="7618412" cy="4031873"/>
          </a:xfrm>
          <a:prstGeom prst="rect">
            <a:avLst/>
          </a:prstGeom>
          <a:noFill/>
        </p:spPr>
        <p:txBody>
          <a:bodyPr>
            <a:spAutoFit/>
          </a:bodyPr>
          <a:lstStyle/>
          <a:p>
            <a:pPr fontAlgn="auto">
              <a:spcBef>
                <a:spcPts val="0"/>
              </a:spcBef>
              <a:spcAft>
                <a:spcPts val="0"/>
              </a:spcAft>
              <a:defRPr/>
            </a:pPr>
            <a:r>
              <a:rPr lang="en-US" sz="2800" dirty="0" smtClean="0">
                <a:latin typeface="+mj-lt"/>
                <a:cs typeface="+mn-cs"/>
              </a:rPr>
              <a:t>There are also form packets developed specifically for those without lawyers – known as a pro se litigant</a:t>
            </a:r>
            <a:endParaRPr lang="en-US" sz="2800" dirty="0">
              <a:latin typeface="+mj-lt"/>
              <a:cs typeface="+mn-cs"/>
            </a:endParaRPr>
          </a:p>
          <a:p>
            <a:pPr fontAlgn="auto">
              <a:spcBef>
                <a:spcPts val="0"/>
              </a:spcBef>
              <a:spcAft>
                <a:spcPts val="0"/>
              </a:spcAft>
              <a:defRPr/>
            </a:pPr>
            <a:endParaRPr lang="en-US" sz="2800" dirty="0">
              <a:latin typeface="+mj-lt"/>
              <a:cs typeface="+mn-cs"/>
            </a:endParaRPr>
          </a:p>
          <a:p>
            <a:pPr marL="457200" indent="-457200" fontAlgn="auto">
              <a:spcBef>
                <a:spcPts val="0"/>
              </a:spcBef>
              <a:spcAft>
                <a:spcPts val="0"/>
              </a:spcAft>
              <a:buFont typeface="Arial" pitchFamily="34" charset="0"/>
              <a:buChar char="•"/>
              <a:defRPr/>
            </a:pPr>
            <a:r>
              <a:rPr lang="en-US" sz="2400" dirty="0" smtClean="0">
                <a:latin typeface="+mj-lt"/>
              </a:rPr>
              <a:t>Available on California District Court websites</a:t>
            </a:r>
            <a:endParaRPr lang="en-US" sz="2400" dirty="0">
              <a:latin typeface="+mj-lt"/>
              <a:cs typeface="+mn-cs"/>
            </a:endParaRPr>
          </a:p>
          <a:p>
            <a:pPr marL="457200" indent="-457200" fontAlgn="auto">
              <a:spcBef>
                <a:spcPts val="0"/>
              </a:spcBef>
              <a:spcAft>
                <a:spcPts val="0"/>
              </a:spcAft>
              <a:buFont typeface="Arial" pitchFamily="34" charset="0"/>
              <a:buChar char="•"/>
              <a:defRPr/>
            </a:pPr>
            <a:r>
              <a:rPr lang="en-US" sz="2400" dirty="0" smtClean="0">
                <a:latin typeface="+mj-lt"/>
                <a:cs typeface="+mn-cs"/>
              </a:rPr>
              <a:t>Commonly available for:</a:t>
            </a:r>
            <a:endParaRPr lang="en-US" sz="2400" dirty="0">
              <a:latin typeface="+mj-lt"/>
              <a:cs typeface="+mn-cs"/>
            </a:endParaRPr>
          </a:p>
          <a:p>
            <a:pPr marL="914400" lvl="1" indent="-457200">
              <a:buFont typeface="Arial" pitchFamily="34" charset="0"/>
              <a:buChar char="•"/>
              <a:defRPr/>
            </a:pPr>
            <a:r>
              <a:rPr lang="en-US" sz="2400" dirty="0" smtClean="0">
                <a:latin typeface="+mj-lt"/>
                <a:cs typeface="+mn-cs"/>
              </a:rPr>
              <a:t>General and civil rights</a:t>
            </a:r>
            <a:endParaRPr lang="en-US" sz="2400" dirty="0">
              <a:latin typeface="+mj-lt"/>
              <a:cs typeface="+mn-cs"/>
            </a:endParaRPr>
          </a:p>
          <a:p>
            <a:pPr marL="914400" lvl="1" indent="-457200">
              <a:buFont typeface="Arial" pitchFamily="34" charset="0"/>
              <a:buChar char="•"/>
              <a:defRPr/>
            </a:pPr>
            <a:r>
              <a:rPr lang="en-US" sz="2400" dirty="0" smtClean="0">
                <a:latin typeface="+mj-lt"/>
                <a:cs typeface="+mn-cs"/>
              </a:rPr>
              <a:t>Social security appeals</a:t>
            </a:r>
            <a:endParaRPr lang="en-US" sz="2400" dirty="0">
              <a:latin typeface="+mj-lt"/>
              <a:cs typeface="+mn-cs"/>
            </a:endParaRPr>
          </a:p>
          <a:p>
            <a:pPr marL="457200" indent="-457200" fontAlgn="auto">
              <a:spcBef>
                <a:spcPts val="0"/>
              </a:spcBef>
              <a:spcAft>
                <a:spcPts val="0"/>
              </a:spcAft>
              <a:buFont typeface="Arial" pitchFamily="34" charset="0"/>
              <a:buChar char="•"/>
              <a:defRPr/>
            </a:pPr>
            <a:endParaRPr lang="en-US" sz="2400" dirty="0">
              <a:latin typeface="+mj-lt"/>
              <a:cs typeface="+mn-cs"/>
            </a:endParaRPr>
          </a:p>
          <a:p>
            <a:pPr lvl="1" fontAlgn="auto">
              <a:spcBef>
                <a:spcPts val="0"/>
              </a:spcBef>
              <a:spcAft>
                <a:spcPts val="0"/>
              </a:spcAft>
              <a:defRPr/>
            </a:pPr>
            <a:endParaRPr lang="en-US" sz="2400" dirty="0">
              <a:latin typeface="+mj-lt"/>
              <a:cs typeface="+mn-cs"/>
            </a:endParaRPr>
          </a:p>
        </p:txBody>
      </p:sp>
    </p:spTree>
    <p:extLst>
      <p:ext uri="{BB962C8B-B14F-4D97-AF65-F5344CB8AC3E}">
        <p14:creationId xmlns:p14="http://schemas.microsoft.com/office/powerpoint/2010/main" val="1241775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02406" y="152400"/>
            <a:ext cx="8241594" cy="1752600"/>
          </a:xfrm>
        </p:spPr>
        <p:txBody>
          <a:bodyPr/>
          <a:lstStyle/>
          <a:p>
            <a:pPr algn="ctr" eaLnBrk="1" hangingPunct="1"/>
            <a:r>
              <a:rPr lang="en-US" sz="3600" dirty="0" smtClean="0"/>
              <a:t>United States District Court </a:t>
            </a:r>
            <a:br>
              <a:rPr lang="en-US" sz="3600" dirty="0" smtClean="0"/>
            </a:br>
            <a:r>
              <a:rPr lang="en-US" sz="3600" dirty="0" smtClean="0"/>
              <a:t>Central District of California Website</a:t>
            </a:r>
            <a:r>
              <a:rPr lang="en-US" sz="4000" dirty="0" smtClean="0"/>
              <a:t/>
            </a:r>
            <a:br>
              <a:rPr lang="en-US" sz="4000" dirty="0" smtClean="0"/>
            </a:br>
            <a:r>
              <a:rPr lang="en-US" sz="2000" dirty="0" smtClean="0">
                <a:hlinkClick r:id="rId3"/>
              </a:rPr>
              <a:t>http://www.cacd.uscourts.gov/</a:t>
            </a:r>
            <a:br>
              <a:rPr lang="en-US" sz="2000" dirty="0" smtClean="0">
                <a:hlinkClick r:id="rId3"/>
              </a:rPr>
            </a:br>
            <a:endParaRPr lang="en-US" sz="2000" dirty="0" smtClean="0">
              <a:solidFill>
                <a:srgbClr val="9B3036"/>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406" y="1804663"/>
            <a:ext cx="8058150" cy="478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394222" y="5136443"/>
            <a:ext cx="1521178" cy="530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650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859" y="152400"/>
            <a:ext cx="8286141" cy="976489"/>
          </a:xfrm>
        </p:spPr>
        <p:txBody>
          <a:bodyPr/>
          <a:lstStyle/>
          <a:p>
            <a:pPr algn="ctr" eaLnBrk="1" hangingPunct="1"/>
            <a:r>
              <a:rPr lang="en-US" sz="3600" dirty="0" smtClean="0"/>
              <a:t>Central District of California Court Forms</a:t>
            </a:r>
            <a:br>
              <a:rPr lang="en-US" sz="3600" dirty="0" smtClean="0"/>
            </a:br>
            <a:r>
              <a:rPr lang="en-US" sz="2000" dirty="0" smtClean="0">
                <a:hlinkClick r:id="rId3"/>
              </a:rPr>
              <a:t>http://court/cacd.uscourts.gov/CACD/Forms.nsf/Forms</a:t>
            </a:r>
            <a:br>
              <a:rPr lang="en-US" sz="2000" dirty="0" smtClean="0">
                <a:hlinkClick r:id="rId3"/>
              </a:rPr>
            </a:br>
            <a:endParaRPr lang="en-US" sz="2000" dirty="0" smtClean="0">
              <a:solidFill>
                <a:srgbClr val="9B3036"/>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370208"/>
            <a:ext cx="7886700" cy="53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2314222" y="6412088"/>
            <a:ext cx="62088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39999" y="6208886"/>
            <a:ext cx="62088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21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1219200"/>
          </a:xfrm>
        </p:spPr>
        <p:txBody>
          <a:bodyPr rtlCol="0">
            <a:normAutofit/>
          </a:bodyPr>
          <a:lstStyle/>
          <a:p>
            <a:pPr algn="ctr">
              <a:defRPr/>
            </a:pPr>
            <a:r>
              <a:rPr lang="en-US" sz="2000" dirty="0">
                <a:hlinkClick r:id="rId3"/>
              </a:rPr>
              <a:t>http://www.publiccounsel.org/featured?id=0003</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846632"/>
            <a:ext cx="7799387" cy="589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923822" y="4809067"/>
            <a:ext cx="914400" cy="632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072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66800" y="152400"/>
            <a:ext cx="7848600" cy="1219200"/>
          </a:xfrm>
        </p:spPr>
        <p:txBody>
          <a:bodyPr/>
          <a:lstStyle/>
          <a:p>
            <a:pPr algn="ctr" eaLnBrk="1" hangingPunct="1"/>
            <a:r>
              <a:rPr lang="en-US" dirty="0" smtClean="0"/>
              <a:t>Categories of Forms</a:t>
            </a:r>
          </a:p>
        </p:txBody>
      </p:sp>
      <p:sp>
        <p:nvSpPr>
          <p:cNvPr id="4099" name="TextBox 4"/>
          <p:cNvSpPr txBox="1">
            <a:spLocks noChangeArrowheads="1"/>
          </p:cNvSpPr>
          <p:nvPr/>
        </p:nvSpPr>
        <p:spPr bwMode="auto">
          <a:xfrm>
            <a:off x="1219200" y="1981200"/>
            <a:ext cx="36195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buFont typeface="Arial" charset="0"/>
              <a:buChar char="•"/>
            </a:pPr>
            <a:r>
              <a:rPr lang="en-US" sz="2400" b="1" dirty="0">
                <a:latin typeface="ITC Legacy Sans Std Medium" pitchFamily="50" charset="0"/>
              </a:rPr>
              <a:t>Transactional Forms:</a:t>
            </a:r>
            <a:r>
              <a:rPr lang="en-US" sz="2400" dirty="0">
                <a:latin typeface="ITC Legacy Sans Std Medium" pitchFamily="50" charset="0"/>
              </a:rPr>
              <a:t> </a:t>
            </a:r>
          </a:p>
          <a:p>
            <a:pPr eaLnBrk="1" hangingPunct="1"/>
            <a:r>
              <a:rPr lang="en-US" sz="2400" dirty="0">
                <a:latin typeface="ITC Legacy Sans Std Medium" pitchFamily="50" charset="0"/>
              </a:rPr>
              <a:t>	Generally of a business or transactional nature. If filed, with an agency or office, not in a court. Pre-printed or self- created.</a:t>
            </a:r>
          </a:p>
          <a:p>
            <a:pPr eaLnBrk="1" hangingPunct="1"/>
            <a:endParaRPr lang="en-US" dirty="0">
              <a:latin typeface="ITC Legacy Sans Std Medium" pitchFamily="50" charset="0"/>
            </a:endParaRPr>
          </a:p>
          <a:p>
            <a:pPr eaLnBrk="1" hangingPunct="1"/>
            <a:endParaRPr lang="en-US" dirty="0">
              <a:latin typeface="ITC Legacy Sans Std Medium" pitchFamily="50" charset="0"/>
            </a:endParaRPr>
          </a:p>
          <a:p>
            <a:pPr eaLnBrk="1" hangingPunct="1"/>
            <a:endParaRPr lang="en-US" dirty="0">
              <a:latin typeface="ITC Legacy Sans Std Medium" pitchFamily="50" charset="0"/>
            </a:endParaRPr>
          </a:p>
          <a:p>
            <a:pPr eaLnBrk="1" hangingPunct="1"/>
            <a:endParaRPr lang="en-US" dirty="0">
              <a:latin typeface="ITC Legacy Sans Std Medium" pitchFamily="50" charset="0"/>
            </a:endParaRPr>
          </a:p>
        </p:txBody>
      </p:sp>
      <p:sp>
        <p:nvSpPr>
          <p:cNvPr id="4100" name="TextBox 3"/>
          <p:cNvSpPr txBox="1">
            <a:spLocks noChangeArrowheads="1"/>
          </p:cNvSpPr>
          <p:nvPr/>
        </p:nvSpPr>
        <p:spPr bwMode="auto">
          <a:xfrm>
            <a:off x="5067300" y="1993900"/>
            <a:ext cx="36195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buFont typeface="Arial" charset="0"/>
              <a:buChar char="•"/>
            </a:pPr>
            <a:r>
              <a:rPr lang="en-US" sz="2400" b="1" dirty="0">
                <a:latin typeface="ITC Legacy Sans Std Medium" pitchFamily="50" charset="0"/>
              </a:rPr>
              <a:t>Pleading and Practice:</a:t>
            </a:r>
            <a:r>
              <a:rPr lang="en-US" sz="2400" dirty="0">
                <a:latin typeface="ITC Legacy Sans Std Medium" pitchFamily="50" charset="0"/>
              </a:rPr>
              <a:t> </a:t>
            </a:r>
          </a:p>
          <a:p>
            <a:pPr eaLnBrk="1" hangingPunct="1"/>
            <a:r>
              <a:rPr lang="en-US" sz="2400" dirty="0">
                <a:latin typeface="ITC Legacy Sans Std Medium" pitchFamily="50" charset="0"/>
              </a:rPr>
              <a:t>	Filed in Court proceedings. Filed in proper court. Pre-printed or self-created. </a:t>
            </a:r>
          </a:p>
          <a:p>
            <a:pPr eaLnBrk="1" hangingPunct="1"/>
            <a:endParaRPr lang="en-US" dirty="0">
              <a:latin typeface="ITC Legacy Sans Std Medium" pitchFamily="50" charset="0"/>
            </a:endParaRPr>
          </a:p>
          <a:p>
            <a:pPr eaLnBrk="1" hangingPunct="1"/>
            <a:endParaRPr lang="en-US" dirty="0">
              <a:latin typeface="ITC Legacy Sans Std Medium" pitchFamily="50" charset="0"/>
            </a:endParaRPr>
          </a:p>
          <a:p>
            <a:pPr eaLnBrk="1" hangingPunct="1"/>
            <a:endParaRPr lang="en-US" dirty="0">
              <a:latin typeface="ITC Legacy Sans Std Medium" pitchFamily="50" charset="0"/>
            </a:endParaRPr>
          </a:p>
          <a:p>
            <a:pPr eaLnBrk="1" hangingPunct="1"/>
            <a:endParaRPr lang="en-US" dirty="0">
              <a:latin typeface="ITC Legacy Sans Std Medium" pitchFamily="50" charset="0"/>
            </a:endParaRPr>
          </a:p>
        </p:txBody>
      </p:sp>
    </p:spTree>
    <p:extLst>
      <p:ext uri="{BB962C8B-B14F-4D97-AF65-F5344CB8AC3E}">
        <p14:creationId xmlns:p14="http://schemas.microsoft.com/office/powerpoint/2010/main" val="2609054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7075488"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8288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34553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152400"/>
            <a:ext cx="7848600" cy="1219200"/>
          </a:xfrm>
        </p:spPr>
        <p:txBody>
          <a:bodyPr/>
          <a:lstStyle/>
          <a:p>
            <a:pPr algn="ctr" eaLnBrk="1" hangingPunct="1"/>
            <a:r>
              <a:rPr lang="en-US" dirty="0" smtClean="0"/>
              <a:t>Creating a Form </a:t>
            </a:r>
          </a:p>
        </p:txBody>
      </p:sp>
      <p:sp>
        <p:nvSpPr>
          <p:cNvPr id="5" name="TextBox 4"/>
          <p:cNvSpPr txBox="1"/>
          <p:nvPr/>
        </p:nvSpPr>
        <p:spPr>
          <a:xfrm>
            <a:off x="1522413" y="1893888"/>
            <a:ext cx="7239000" cy="4246562"/>
          </a:xfrm>
          <a:prstGeom prst="rect">
            <a:avLst/>
          </a:prstGeom>
          <a:noFill/>
        </p:spPr>
        <p:txBody>
          <a:bodyPr>
            <a:spAutoFit/>
          </a:bodyPr>
          <a:lstStyle/>
          <a:p>
            <a:pPr fontAlgn="auto">
              <a:spcBef>
                <a:spcPts val="0"/>
              </a:spcBef>
              <a:spcAft>
                <a:spcPts val="0"/>
              </a:spcAft>
              <a:defRPr/>
            </a:pPr>
            <a:r>
              <a:rPr lang="en-US" sz="2800" dirty="0">
                <a:latin typeface="+mj-lt"/>
              </a:rPr>
              <a:t>If there is not a pre-printed form for your action, then you must create a unique form.  There are library resources that will help you and give sample language. </a:t>
            </a:r>
          </a:p>
          <a:p>
            <a:pPr marL="800100" lvl="1" indent="-342900">
              <a:spcBef>
                <a:spcPts val="1200"/>
              </a:spcBef>
              <a:buFont typeface="Arial" pitchFamily="34" charset="0"/>
              <a:buChar char="•"/>
              <a:defRPr/>
            </a:pPr>
            <a:r>
              <a:rPr lang="en-US" sz="2400" dirty="0">
                <a:latin typeface="+mj-lt"/>
              </a:rPr>
              <a:t>Motion to Set Aside a Judgment</a:t>
            </a:r>
          </a:p>
          <a:p>
            <a:pPr marL="800100" lvl="1" indent="-342900">
              <a:buFont typeface="Arial" pitchFamily="34" charset="0"/>
              <a:buChar char="•"/>
              <a:defRPr/>
            </a:pPr>
            <a:r>
              <a:rPr lang="en-US" sz="2400" dirty="0">
                <a:latin typeface="+mj-lt"/>
              </a:rPr>
              <a:t>Motion for Stay of Execution</a:t>
            </a:r>
          </a:p>
          <a:p>
            <a:pPr marL="800100" lvl="1" indent="-342900">
              <a:buFont typeface="Arial" pitchFamily="34" charset="0"/>
              <a:buChar char="•"/>
              <a:defRPr/>
            </a:pPr>
            <a:r>
              <a:rPr lang="en-US" sz="2400" dirty="0">
                <a:latin typeface="+mj-lt"/>
              </a:rPr>
              <a:t>Motion for Change of Venue</a:t>
            </a:r>
          </a:p>
          <a:p>
            <a:pPr marL="800100" lvl="1" indent="-342900">
              <a:buFont typeface="Arial" pitchFamily="34" charset="0"/>
              <a:buChar char="•"/>
              <a:defRPr/>
            </a:pPr>
            <a:r>
              <a:rPr lang="en-US" sz="2400" dirty="0">
                <a:latin typeface="+mj-lt"/>
              </a:rPr>
              <a:t>Petition for Writ of Mandate</a:t>
            </a:r>
          </a:p>
          <a:p>
            <a:pPr marL="800100" lvl="1" indent="-342900">
              <a:buFont typeface="Arial" pitchFamily="34" charset="0"/>
              <a:buChar char="•"/>
              <a:defRPr/>
            </a:pPr>
            <a:r>
              <a:rPr lang="en-US" sz="2400" dirty="0">
                <a:latin typeface="+mj-lt"/>
              </a:rPr>
              <a:t>Motion to Disqualify Judge</a:t>
            </a:r>
          </a:p>
          <a:p>
            <a:pPr fontAlgn="auto">
              <a:spcBef>
                <a:spcPts val="0"/>
              </a:spcBef>
              <a:spcAft>
                <a:spcPts val="0"/>
              </a:spcAft>
              <a:defRPr/>
            </a:pPr>
            <a:endParaRPr lang="en-US" sz="2800" dirty="0">
              <a:latin typeface="+mj-lt"/>
              <a:cs typeface="+mn-cs"/>
            </a:endParaRPr>
          </a:p>
        </p:txBody>
      </p:sp>
    </p:spTree>
    <p:extLst>
      <p:ext uri="{BB962C8B-B14F-4D97-AF65-F5344CB8AC3E}">
        <p14:creationId xmlns:p14="http://schemas.microsoft.com/office/powerpoint/2010/main" val="2571997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066800" y="152400"/>
            <a:ext cx="7848600" cy="1219200"/>
          </a:xfrm>
        </p:spPr>
        <p:txBody>
          <a:bodyPr/>
          <a:lstStyle/>
          <a:p>
            <a:pPr algn="ctr" eaLnBrk="1" hangingPunct="1"/>
            <a:r>
              <a:rPr lang="en-US" dirty="0" smtClean="0"/>
              <a:t>Drafting a Pleading</a:t>
            </a:r>
          </a:p>
        </p:txBody>
      </p:sp>
      <p:sp>
        <p:nvSpPr>
          <p:cNvPr id="5" name="TextBox 4"/>
          <p:cNvSpPr txBox="1"/>
          <p:nvPr/>
        </p:nvSpPr>
        <p:spPr>
          <a:xfrm>
            <a:off x="1447800" y="1674813"/>
            <a:ext cx="7239000" cy="3506787"/>
          </a:xfrm>
          <a:prstGeom prst="rect">
            <a:avLst/>
          </a:prstGeom>
          <a:noFill/>
        </p:spPr>
        <p:txBody>
          <a:bodyPr>
            <a:spAutoFit/>
          </a:bodyPr>
          <a:lstStyle/>
          <a:p>
            <a:pPr marL="457200" indent="-457200" fontAlgn="auto">
              <a:lnSpc>
                <a:spcPct val="90000"/>
              </a:lnSpc>
              <a:spcBef>
                <a:spcPts val="0"/>
              </a:spcBef>
              <a:spcAft>
                <a:spcPts val="0"/>
              </a:spcAft>
              <a:buFont typeface="Arial" pitchFamily="34" charset="0"/>
              <a:buChar char="•"/>
              <a:defRPr/>
            </a:pPr>
            <a:r>
              <a:rPr lang="en-US" sz="2800" dirty="0">
                <a:latin typeface="+mj-lt"/>
                <a:cs typeface="+mn-cs"/>
              </a:rPr>
              <a:t>For state courts, must be created per California Rules of Court 2.100 – 2.119 in legal format on pleading paper</a:t>
            </a:r>
          </a:p>
          <a:p>
            <a:pPr marL="457200" indent="-457200" fontAlgn="auto">
              <a:lnSpc>
                <a:spcPct val="90000"/>
              </a:lnSpc>
              <a:spcBef>
                <a:spcPts val="1200"/>
              </a:spcBef>
              <a:spcAft>
                <a:spcPts val="1200"/>
              </a:spcAft>
              <a:buFont typeface="Arial" pitchFamily="34" charset="0"/>
              <a:buChar char="•"/>
              <a:defRPr/>
            </a:pPr>
            <a:r>
              <a:rPr lang="en-US" sz="2800" dirty="0">
                <a:latin typeface="+mj-lt"/>
                <a:cs typeface="+mn-cs"/>
              </a:rPr>
              <a:t>Format of a California complaint in </a:t>
            </a:r>
            <a:r>
              <a:rPr lang="en-US" sz="2800" i="1" dirty="0">
                <a:latin typeface="+mj-lt"/>
                <a:cs typeface="+mn-cs"/>
              </a:rPr>
              <a:t>California Forms of Pleading and Practice</a:t>
            </a:r>
            <a:r>
              <a:rPr lang="en-US" sz="2800" dirty="0">
                <a:latin typeface="+mj-lt"/>
                <a:cs typeface="+mn-cs"/>
              </a:rPr>
              <a:t>,   </a:t>
            </a:r>
            <a:r>
              <a:rPr lang="en-US" sz="2800" dirty="0" err="1">
                <a:latin typeface="+mj-lt"/>
                <a:cs typeface="+mn-cs"/>
              </a:rPr>
              <a:t>ch.</a:t>
            </a:r>
            <a:r>
              <a:rPr lang="en-US" sz="2800" dirty="0">
                <a:latin typeface="+mj-lt"/>
                <a:cs typeface="+mn-cs"/>
              </a:rPr>
              <a:t> 123 – Complaints</a:t>
            </a:r>
          </a:p>
          <a:p>
            <a:pPr marL="457200" indent="-457200" fontAlgn="auto">
              <a:lnSpc>
                <a:spcPct val="90000"/>
              </a:lnSpc>
              <a:spcBef>
                <a:spcPts val="0"/>
              </a:spcBef>
              <a:spcAft>
                <a:spcPts val="0"/>
              </a:spcAft>
              <a:buFont typeface="Arial" pitchFamily="34" charset="0"/>
              <a:buChar char="•"/>
              <a:defRPr/>
            </a:pPr>
            <a:r>
              <a:rPr lang="en-US" sz="2800" dirty="0">
                <a:latin typeface="+mj-lt"/>
                <a:cs typeface="+mn-cs"/>
              </a:rPr>
              <a:t>To create pleading, use Microsoft Word (versions 2003 and earlier) Pleading Wizard</a:t>
            </a:r>
          </a:p>
        </p:txBody>
      </p:sp>
    </p:spTree>
    <p:extLst>
      <p:ext uri="{BB962C8B-B14F-4D97-AF65-F5344CB8AC3E}">
        <p14:creationId xmlns:p14="http://schemas.microsoft.com/office/powerpoint/2010/main" val="1521989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561975"/>
            <a:ext cx="7332662"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26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39825" y="304799"/>
            <a:ext cx="7772400" cy="1566704"/>
          </a:xfrm>
        </p:spPr>
        <p:txBody>
          <a:bodyPr/>
          <a:lstStyle/>
          <a:p>
            <a:pPr algn="ctr">
              <a:defRPr/>
            </a:pPr>
            <a:r>
              <a:rPr lang="en-US" sz="3600" dirty="0" smtClean="0"/>
              <a:t>Sample Pleadings Developed by California Superior Courts</a:t>
            </a:r>
            <a:r>
              <a:rPr lang="en-US" sz="4200" dirty="0" smtClean="0">
                <a:latin typeface="ITC Legacy Sans Std Medium" pitchFamily="50" charset="0"/>
              </a:rPr>
              <a:t/>
            </a:r>
            <a:br>
              <a:rPr lang="en-US" sz="4200" dirty="0" smtClean="0">
                <a:latin typeface="ITC Legacy Sans Std Medium" pitchFamily="50" charset="0"/>
              </a:rPr>
            </a:br>
            <a:r>
              <a:rPr lang="en-US" sz="1800" dirty="0">
                <a:latin typeface="ITC Legacy Sans Std Medium" pitchFamily="50" charset="0"/>
                <a:hlinkClick r:id="rId3"/>
              </a:rPr>
              <a:t>http</a:t>
            </a:r>
            <a:r>
              <a:rPr lang="en-US" sz="1800" dirty="0" smtClean="0">
                <a:latin typeface="ITC Legacy Sans Std Medium" pitchFamily="50" charset="0"/>
                <a:hlinkClick r:id="rId3"/>
              </a:rPr>
              <a:t>://courts.ca.gov/partners/55.htm</a:t>
            </a:r>
            <a:r>
              <a:rPr lang="en-US" sz="1800" dirty="0" smtClean="0">
                <a:latin typeface="ITC Legacy Sans Std Medium" pitchFamily="50" charset="0"/>
              </a:rPr>
              <a:t/>
            </a:r>
            <a:br>
              <a:rPr lang="en-US" sz="1800" dirty="0" smtClean="0">
                <a:latin typeface="ITC Legacy Sans Std Medium" pitchFamily="50" charset="0"/>
              </a:rPr>
            </a:br>
            <a:r>
              <a:rPr lang="en-US" sz="1800" dirty="0" smtClean="0">
                <a:latin typeface="ITC Legacy Sans Std Medium" pitchFamily="50" charset="0"/>
              </a:rPr>
              <a:t/>
            </a:r>
            <a:br>
              <a:rPr lang="en-US" sz="1800" dirty="0" smtClean="0">
                <a:latin typeface="ITC Legacy Sans Std Medium" pitchFamily="50" charset="0"/>
              </a:rPr>
            </a:br>
            <a:endParaRPr lang="en-US" sz="1800" dirty="0" smtClean="0">
              <a:latin typeface="ITC Legacy Sans Std Medium" pitchFamily="50" charset="0"/>
            </a:endParaRP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116" y="2060881"/>
            <a:ext cx="6484937" cy="473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0233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66800" y="152400"/>
            <a:ext cx="7848600" cy="1219200"/>
          </a:xfrm>
        </p:spPr>
        <p:txBody>
          <a:bodyPr/>
          <a:lstStyle/>
          <a:p>
            <a:pPr algn="ctr" eaLnBrk="1" hangingPunct="1"/>
            <a:r>
              <a:rPr lang="en-US" dirty="0" smtClean="0"/>
              <a:t>Form Books</a:t>
            </a:r>
          </a:p>
        </p:txBody>
      </p:sp>
      <p:sp>
        <p:nvSpPr>
          <p:cNvPr id="32771" name="TextBox 4"/>
          <p:cNvSpPr txBox="1">
            <a:spLocks noChangeArrowheads="1"/>
          </p:cNvSpPr>
          <p:nvPr/>
        </p:nvSpPr>
        <p:spPr bwMode="auto">
          <a:xfrm>
            <a:off x="1522413" y="1524000"/>
            <a:ext cx="7239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800100" indent="-34290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z="2800" dirty="0">
                <a:latin typeface="+mj-lt"/>
                <a:cs typeface="EucrosiaUPC" pitchFamily="18" charset="-34"/>
              </a:rPr>
              <a:t>Contain both sample forms and explanations about how to use the forms  </a:t>
            </a:r>
          </a:p>
          <a:p>
            <a:pPr eaLnBrk="1" hangingPunct="1"/>
            <a:r>
              <a:rPr lang="en-US" sz="2800" dirty="0">
                <a:latin typeface="+mj-lt"/>
                <a:cs typeface="EucrosiaUPC" pitchFamily="18" charset="-34"/>
              </a:rPr>
              <a:t>Can be categorized: </a:t>
            </a:r>
          </a:p>
          <a:p>
            <a:pPr lvl="1" eaLnBrk="1" hangingPunct="1">
              <a:buFont typeface="Arial" charset="0"/>
              <a:buChar char="•"/>
            </a:pPr>
            <a:r>
              <a:rPr lang="en-US" sz="2400" dirty="0">
                <a:latin typeface="+mj-lt"/>
                <a:cs typeface="EucrosiaUPC" pitchFamily="18" charset="-34"/>
              </a:rPr>
              <a:t>General </a:t>
            </a:r>
          </a:p>
          <a:p>
            <a:pPr lvl="1" eaLnBrk="1" hangingPunct="1">
              <a:buFont typeface="Arial" charset="0"/>
              <a:buChar char="•"/>
            </a:pPr>
            <a:r>
              <a:rPr lang="en-US" sz="2400" dirty="0">
                <a:latin typeface="+mj-lt"/>
                <a:cs typeface="EucrosiaUPC" pitchFamily="18" charset="-34"/>
              </a:rPr>
              <a:t>Jurisdictional (e.g., state-specific, federal)</a:t>
            </a:r>
          </a:p>
          <a:p>
            <a:pPr lvl="1" eaLnBrk="1" hangingPunct="1">
              <a:buFont typeface="Arial" charset="0"/>
              <a:buChar char="•"/>
            </a:pPr>
            <a:r>
              <a:rPr lang="en-US" sz="2400" dirty="0">
                <a:latin typeface="+mj-lt"/>
                <a:cs typeface="EucrosiaUPC" pitchFamily="18" charset="-34"/>
              </a:rPr>
              <a:t>Subject-specific</a:t>
            </a:r>
          </a:p>
          <a:p>
            <a:pPr eaLnBrk="1" hangingPunct="1"/>
            <a:r>
              <a:rPr lang="en-US" sz="2800" dirty="0">
                <a:latin typeface="+mj-lt"/>
                <a:cs typeface="EucrosiaUPC" pitchFamily="18" charset="-34"/>
              </a:rPr>
              <a:t>Available on Lexis, Westlaw, CEB </a:t>
            </a:r>
            <a:r>
              <a:rPr lang="en-US" sz="2800" dirty="0" err="1">
                <a:latin typeface="+mj-lt"/>
                <a:cs typeface="EucrosiaUPC" pitchFamily="18" charset="-34"/>
              </a:rPr>
              <a:t>OnLaw</a:t>
            </a:r>
            <a:r>
              <a:rPr lang="en-US" sz="2800" dirty="0">
                <a:latin typeface="+mj-lt"/>
                <a:cs typeface="EucrosiaUPC" pitchFamily="18" charset="-34"/>
              </a:rPr>
              <a:t> and EBSCO database, Legal Information Reference Center </a:t>
            </a:r>
          </a:p>
          <a:p>
            <a:pPr eaLnBrk="1" hangingPunct="1"/>
            <a:endParaRPr lang="en-US" sz="2800" dirty="0">
              <a:latin typeface="ITC Legacy Sans Std Medium" pitchFamily="50" charset="0"/>
            </a:endParaRPr>
          </a:p>
          <a:p>
            <a:pPr eaLnBrk="1" hangingPunct="1"/>
            <a:r>
              <a:rPr lang="en-US" sz="2800" b="1" dirty="0">
                <a:solidFill>
                  <a:srgbClr val="800000"/>
                </a:solidFill>
                <a:latin typeface="ITC Legacy Sans Std Medium" pitchFamily="50" charset="0"/>
              </a:rPr>
              <a:t>Tip: </a:t>
            </a:r>
            <a:r>
              <a:rPr lang="en-US" sz="2800" dirty="0">
                <a:latin typeface="ITC Legacy Sans Std Medium" pitchFamily="50" charset="0"/>
              </a:rPr>
              <a:t>Sample forms are just that -- samples. </a:t>
            </a:r>
          </a:p>
        </p:txBody>
      </p:sp>
    </p:spTree>
    <p:extLst>
      <p:ext uri="{BB962C8B-B14F-4D97-AF65-F5344CB8AC3E}">
        <p14:creationId xmlns:p14="http://schemas.microsoft.com/office/powerpoint/2010/main" val="4171262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80141" y="76200"/>
            <a:ext cx="8263859" cy="1219200"/>
          </a:xfrm>
        </p:spPr>
        <p:txBody>
          <a:bodyPr/>
          <a:lstStyle/>
          <a:p>
            <a:pPr algn="ctr" eaLnBrk="1" hangingPunct="1"/>
            <a:r>
              <a:rPr lang="en-US" dirty="0" smtClean="0"/>
              <a:t>Popular California Form Books</a:t>
            </a:r>
          </a:p>
        </p:txBody>
      </p:sp>
      <p:sp>
        <p:nvSpPr>
          <p:cNvPr id="5" name="TextBox 4"/>
          <p:cNvSpPr txBox="1"/>
          <p:nvPr/>
        </p:nvSpPr>
        <p:spPr>
          <a:xfrm>
            <a:off x="1581150" y="1773238"/>
            <a:ext cx="5791200" cy="3970318"/>
          </a:xfrm>
          <a:prstGeom prst="rect">
            <a:avLst/>
          </a:prstGeom>
          <a:noFill/>
        </p:spPr>
        <p:txBody>
          <a:bodyPr>
            <a:spAutoFit/>
          </a:bodyPr>
          <a:lstStyle/>
          <a:p>
            <a:pPr fontAlgn="auto">
              <a:spcBef>
                <a:spcPts val="0"/>
              </a:spcBef>
              <a:spcAft>
                <a:spcPts val="0"/>
              </a:spcAft>
              <a:defRPr/>
            </a:pPr>
            <a:r>
              <a:rPr lang="en-US" sz="2400" i="1" dirty="0">
                <a:latin typeface="+mj-lt"/>
                <a:cs typeface="+mn-cs"/>
              </a:rPr>
              <a:t>California Forms of Pleading and Practice</a:t>
            </a:r>
            <a:r>
              <a:rPr lang="en-US" sz="2400" dirty="0">
                <a:latin typeface="+mj-lt"/>
                <a:cs typeface="+mn-cs"/>
              </a:rPr>
              <a:t>: </a:t>
            </a:r>
          </a:p>
          <a:p>
            <a:pPr marL="285750" indent="-285750" fontAlgn="auto">
              <a:spcBef>
                <a:spcPts val="0"/>
              </a:spcBef>
              <a:spcAft>
                <a:spcPts val="0"/>
              </a:spcAft>
              <a:buFont typeface="Arial" pitchFamily="34" charset="0"/>
              <a:buChar char="•"/>
              <a:defRPr/>
            </a:pPr>
            <a:r>
              <a:rPr lang="en-US" dirty="0">
                <a:latin typeface="+mj-lt"/>
                <a:cs typeface="+mn-cs"/>
              </a:rPr>
              <a:t>Also available on Lexis</a:t>
            </a:r>
          </a:p>
          <a:p>
            <a:pPr marL="285750" indent="-285750" fontAlgn="auto">
              <a:spcBef>
                <a:spcPts val="0"/>
              </a:spcBef>
              <a:spcAft>
                <a:spcPts val="0"/>
              </a:spcAft>
              <a:buFont typeface="Arial" pitchFamily="34" charset="0"/>
              <a:buChar char="•"/>
              <a:defRPr/>
            </a:pPr>
            <a:r>
              <a:rPr lang="en-US" dirty="0">
                <a:latin typeface="+mj-lt"/>
                <a:cs typeface="+mn-cs"/>
              </a:rPr>
              <a:t>Sample forms for complaints, answers and motions</a:t>
            </a: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i="1" dirty="0">
                <a:latin typeface="+mj-lt"/>
                <a:cs typeface="+mn-cs"/>
              </a:rPr>
              <a:t>California Points and Authorities</a:t>
            </a:r>
            <a:r>
              <a:rPr lang="en-US" sz="2400" dirty="0">
                <a:latin typeface="+mj-lt"/>
                <a:cs typeface="+mn-cs"/>
              </a:rPr>
              <a:t>: </a:t>
            </a:r>
          </a:p>
          <a:p>
            <a:pPr marL="285750" indent="-285750" fontAlgn="auto">
              <a:spcBef>
                <a:spcPts val="0"/>
              </a:spcBef>
              <a:spcAft>
                <a:spcPts val="0"/>
              </a:spcAft>
              <a:buFont typeface="Arial" pitchFamily="34" charset="0"/>
              <a:buChar char="•"/>
              <a:defRPr/>
            </a:pPr>
            <a:r>
              <a:rPr lang="en-US" dirty="0">
                <a:latin typeface="+mj-lt"/>
                <a:cs typeface="+mn-cs"/>
              </a:rPr>
              <a:t>Also available on Lexis</a:t>
            </a:r>
          </a:p>
          <a:p>
            <a:pPr marL="285750" indent="-285750" fontAlgn="auto">
              <a:spcBef>
                <a:spcPts val="0"/>
              </a:spcBef>
              <a:spcAft>
                <a:spcPts val="0"/>
              </a:spcAft>
              <a:buFont typeface="Arial" pitchFamily="34" charset="0"/>
              <a:buChar char="•"/>
              <a:defRPr/>
            </a:pPr>
            <a:r>
              <a:rPr lang="en-US" dirty="0">
                <a:latin typeface="+mj-lt"/>
                <a:cs typeface="+mn-cs"/>
              </a:rPr>
              <a:t>Memorandums of points and authorities in support of        </a:t>
            </a:r>
          </a:p>
          <a:p>
            <a:pPr fontAlgn="auto">
              <a:spcBef>
                <a:spcPts val="0"/>
              </a:spcBef>
              <a:spcAft>
                <a:spcPts val="0"/>
              </a:spcAft>
              <a:defRPr/>
            </a:pPr>
            <a:r>
              <a:rPr lang="en-US" dirty="0">
                <a:latin typeface="+mj-lt"/>
                <a:cs typeface="+mn-cs"/>
              </a:rPr>
              <a:t>      of </a:t>
            </a:r>
            <a:r>
              <a:rPr lang="en-US" dirty="0" smtClean="0">
                <a:latin typeface="+mj-lt"/>
                <a:cs typeface="+mn-cs"/>
              </a:rPr>
              <a:t>motions</a:t>
            </a: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i="1" dirty="0">
                <a:latin typeface="+mj-lt"/>
                <a:cs typeface="+mn-cs"/>
              </a:rPr>
              <a:t>California Legal Forms: Transaction Guide</a:t>
            </a:r>
            <a:r>
              <a:rPr lang="en-US" sz="2400" dirty="0">
                <a:latin typeface="+mj-lt"/>
                <a:cs typeface="+mn-cs"/>
              </a:rPr>
              <a:t>:</a:t>
            </a:r>
          </a:p>
          <a:p>
            <a:pPr marL="285750" indent="-285750" fontAlgn="auto">
              <a:spcBef>
                <a:spcPts val="0"/>
              </a:spcBef>
              <a:spcAft>
                <a:spcPts val="0"/>
              </a:spcAft>
              <a:buFont typeface="Arial" pitchFamily="34" charset="0"/>
              <a:buChar char="•"/>
              <a:defRPr/>
            </a:pPr>
            <a:r>
              <a:rPr lang="en-US" dirty="0">
                <a:latin typeface="+mj-lt"/>
                <a:cs typeface="+mn-cs"/>
              </a:rPr>
              <a:t>Also available on Lexis</a:t>
            </a:r>
          </a:p>
          <a:p>
            <a:pPr marL="285750" indent="-285750" fontAlgn="auto">
              <a:spcBef>
                <a:spcPts val="0"/>
              </a:spcBef>
              <a:spcAft>
                <a:spcPts val="0"/>
              </a:spcAft>
              <a:buFont typeface="Arial" pitchFamily="34" charset="0"/>
              <a:buChar char="•"/>
              <a:defRPr/>
            </a:pPr>
            <a:r>
              <a:rPr lang="en-US" dirty="0">
                <a:latin typeface="+mj-lt"/>
                <a:cs typeface="+mn-cs"/>
              </a:rPr>
              <a:t>Transactional rather than court pleading forms</a:t>
            </a:r>
          </a:p>
          <a:p>
            <a:pPr marL="285750" indent="-285750" fontAlgn="auto">
              <a:spcBef>
                <a:spcPts val="0"/>
              </a:spcBef>
              <a:spcAft>
                <a:spcPts val="0"/>
              </a:spcAft>
              <a:buFont typeface="Arial" pitchFamily="34" charset="0"/>
              <a:buChar char="•"/>
              <a:defRPr/>
            </a:pPr>
            <a:r>
              <a:rPr lang="en-US" dirty="0">
                <a:latin typeface="+mj-lt"/>
                <a:cs typeface="+mn-cs"/>
              </a:rPr>
              <a:t>Non-litigation business and personal transactions</a:t>
            </a:r>
          </a:p>
        </p:txBody>
      </p:sp>
      <p:pic>
        <p:nvPicPr>
          <p:cNvPr id="37892" name="Picture 2" descr="California Points and Authorit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491" y="338553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06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35577" y="76200"/>
            <a:ext cx="8308423" cy="1219200"/>
          </a:xfrm>
        </p:spPr>
        <p:txBody>
          <a:bodyPr/>
          <a:lstStyle/>
          <a:p>
            <a:pPr algn="ctr" eaLnBrk="1" hangingPunct="1"/>
            <a:r>
              <a:rPr lang="en-US" dirty="0" smtClean="0"/>
              <a:t>Popular California Form Books</a:t>
            </a:r>
          </a:p>
        </p:txBody>
      </p:sp>
      <p:sp>
        <p:nvSpPr>
          <p:cNvPr id="5" name="TextBox 4"/>
          <p:cNvSpPr txBox="1"/>
          <p:nvPr/>
        </p:nvSpPr>
        <p:spPr>
          <a:xfrm>
            <a:off x="1295400" y="1773238"/>
            <a:ext cx="5791200" cy="3324225"/>
          </a:xfrm>
          <a:prstGeom prst="rect">
            <a:avLst/>
          </a:prstGeom>
          <a:noFill/>
        </p:spPr>
        <p:txBody>
          <a:bodyPr>
            <a:spAutoFit/>
          </a:bodyPr>
          <a:lstStyle/>
          <a:p>
            <a:pPr fontAlgn="auto">
              <a:spcBef>
                <a:spcPts val="0"/>
              </a:spcBef>
              <a:spcAft>
                <a:spcPts val="0"/>
              </a:spcAft>
              <a:defRPr/>
            </a:pPr>
            <a:r>
              <a:rPr lang="en-US" sz="2400" dirty="0">
                <a:latin typeface="+mj-lt"/>
                <a:cs typeface="+mn-cs"/>
              </a:rPr>
              <a:t>West’s </a:t>
            </a:r>
            <a:r>
              <a:rPr lang="en-US" sz="2400" i="1" dirty="0">
                <a:latin typeface="+mj-lt"/>
                <a:cs typeface="+mn-cs"/>
              </a:rPr>
              <a:t>California Code Forms</a:t>
            </a:r>
            <a:r>
              <a:rPr lang="en-US" sz="2400" dirty="0">
                <a:latin typeface="+mj-lt"/>
                <a:cs typeface="+mn-cs"/>
              </a:rPr>
              <a:t>: </a:t>
            </a:r>
          </a:p>
          <a:p>
            <a:pPr marL="285750" indent="-285750" fontAlgn="auto">
              <a:spcBef>
                <a:spcPts val="0"/>
              </a:spcBef>
              <a:spcAft>
                <a:spcPts val="0"/>
              </a:spcAft>
              <a:buFont typeface="Arial" pitchFamily="34" charset="0"/>
              <a:buChar char="•"/>
              <a:defRPr/>
            </a:pPr>
            <a:r>
              <a:rPr lang="en-US" dirty="0">
                <a:latin typeface="+mj-lt"/>
                <a:cs typeface="+mn-cs"/>
              </a:rPr>
              <a:t>Also available on Westlaw</a:t>
            </a: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i="1" dirty="0">
                <a:latin typeface="+mj-lt"/>
                <a:cs typeface="+mn-cs"/>
              </a:rPr>
              <a:t>CEB (California Continuing Education of the Bar) publications:</a:t>
            </a:r>
            <a:r>
              <a:rPr lang="en-US" sz="2400" dirty="0">
                <a:latin typeface="+mj-lt"/>
                <a:cs typeface="+mn-cs"/>
              </a:rPr>
              <a:t> </a:t>
            </a:r>
          </a:p>
          <a:p>
            <a:pPr marL="285750" indent="-285750" fontAlgn="auto">
              <a:spcBef>
                <a:spcPts val="0"/>
              </a:spcBef>
              <a:spcAft>
                <a:spcPts val="0"/>
              </a:spcAft>
              <a:buFont typeface="Arial" pitchFamily="34" charset="0"/>
              <a:buChar char="•"/>
              <a:defRPr/>
            </a:pPr>
            <a:r>
              <a:rPr lang="en-US" dirty="0">
                <a:latin typeface="+mj-lt"/>
                <a:cs typeface="+mn-cs"/>
              </a:rPr>
              <a:t>Also available on CEB </a:t>
            </a:r>
            <a:r>
              <a:rPr lang="en-US" dirty="0" err="1">
                <a:latin typeface="+mj-lt"/>
                <a:cs typeface="+mn-cs"/>
              </a:rPr>
              <a:t>OnLaw</a:t>
            </a:r>
            <a:endParaRPr lang="en-US" dirty="0">
              <a:latin typeface="+mj-lt"/>
              <a:cs typeface="+mn-cs"/>
            </a:endParaRP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i="1" dirty="0" err="1">
                <a:latin typeface="+mj-lt"/>
                <a:cs typeface="+mn-cs"/>
              </a:rPr>
              <a:t>Rutter</a:t>
            </a:r>
            <a:r>
              <a:rPr lang="en-US" sz="2400" i="1" dirty="0">
                <a:latin typeface="+mj-lt"/>
                <a:cs typeface="+mn-cs"/>
              </a:rPr>
              <a:t> California Practice Guides:</a:t>
            </a:r>
          </a:p>
          <a:p>
            <a:pPr marL="285750" indent="-285750" fontAlgn="auto">
              <a:spcBef>
                <a:spcPts val="0"/>
              </a:spcBef>
              <a:spcAft>
                <a:spcPts val="0"/>
              </a:spcAft>
              <a:buFont typeface="Arial" pitchFamily="34" charset="0"/>
              <a:buChar char="•"/>
              <a:defRPr/>
            </a:pPr>
            <a:r>
              <a:rPr lang="en-US" dirty="0">
                <a:latin typeface="+mj-lt"/>
                <a:cs typeface="+mn-cs"/>
              </a:rPr>
              <a:t>Also available on Westlaw</a:t>
            </a:r>
          </a:p>
          <a:p>
            <a:pPr marL="285750" indent="-285750" fontAlgn="auto">
              <a:spcBef>
                <a:spcPts val="0"/>
              </a:spcBef>
              <a:spcAft>
                <a:spcPts val="0"/>
              </a:spcAft>
              <a:buFont typeface="Arial" pitchFamily="34" charset="0"/>
              <a:buChar char="•"/>
              <a:defRPr/>
            </a:pPr>
            <a:endParaRPr lang="en-US" sz="2400" dirty="0">
              <a:latin typeface="+mj-lt"/>
              <a:cs typeface="+mn-cs"/>
            </a:endParaRPr>
          </a:p>
        </p:txBody>
      </p:sp>
      <p:sp>
        <p:nvSpPr>
          <p:cNvPr id="38916" name="Picture 4"/>
          <p:cNvSpPr>
            <a:spLocks noChangeAspect="1" noChangeArrowheads="1"/>
          </p:cNvSpPr>
          <p:nvPr/>
        </p:nvSpPr>
        <p:spPr bwMode="auto">
          <a:xfrm>
            <a:off x="7161213" y="4343400"/>
            <a:ext cx="1600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Picture 2"/>
          <p:cNvSpPr>
            <a:spLocks noChangeAspect="1" noChangeArrowheads="1"/>
          </p:cNvSpPr>
          <p:nvPr/>
        </p:nvSpPr>
        <p:spPr bwMode="auto">
          <a:xfrm>
            <a:off x="7537450" y="1441450"/>
            <a:ext cx="12096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Picture 6"/>
          <p:cNvSpPr>
            <a:spLocks noChangeAspect="1" noChangeArrowheads="1"/>
          </p:cNvSpPr>
          <p:nvPr/>
        </p:nvSpPr>
        <p:spPr bwMode="auto">
          <a:xfrm>
            <a:off x="5986463" y="3117850"/>
            <a:ext cx="11049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3526" y="1670984"/>
            <a:ext cx="2639473" cy="452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046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6800" y="76200"/>
            <a:ext cx="7848600" cy="1219200"/>
          </a:xfrm>
        </p:spPr>
        <p:txBody>
          <a:bodyPr/>
          <a:lstStyle/>
          <a:p>
            <a:pPr algn="ctr" eaLnBrk="1" hangingPunct="1"/>
            <a:r>
              <a:rPr lang="en-US" sz="4000" dirty="0" smtClean="0"/>
              <a:t>Self-Help Form Books</a:t>
            </a:r>
          </a:p>
        </p:txBody>
      </p:sp>
      <p:sp>
        <p:nvSpPr>
          <p:cNvPr id="5" name="TextBox 4"/>
          <p:cNvSpPr txBox="1"/>
          <p:nvPr/>
        </p:nvSpPr>
        <p:spPr>
          <a:xfrm>
            <a:off x="1295400" y="1773238"/>
            <a:ext cx="5791200" cy="3324225"/>
          </a:xfrm>
          <a:prstGeom prst="rect">
            <a:avLst/>
          </a:prstGeom>
          <a:noFill/>
        </p:spPr>
        <p:txBody>
          <a:bodyPr>
            <a:spAutoFit/>
          </a:bodyPr>
          <a:lstStyle/>
          <a:p>
            <a:pPr fontAlgn="auto">
              <a:spcBef>
                <a:spcPts val="0"/>
              </a:spcBef>
              <a:spcAft>
                <a:spcPts val="0"/>
              </a:spcAft>
              <a:defRPr/>
            </a:pPr>
            <a:r>
              <a:rPr lang="en-US" sz="2400" i="1" dirty="0">
                <a:latin typeface="+mj-lt"/>
                <a:cs typeface="+mn-cs"/>
              </a:rPr>
              <a:t>101 Law Forms for Personal Use </a:t>
            </a:r>
            <a:r>
              <a:rPr lang="en-US" sz="2400" dirty="0">
                <a:latin typeface="+mj-lt"/>
                <a:cs typeface="+mn-cs"/>
              </a:rPr>
              <a:t>(Nolo): </a:t>
            </a:r>
          </a:p>
          <a:p>
            <a:pPr marL="285750" indent="-285750" fontAlgn="auto">
              <a:spcBef>
                <a:spcPts val="0"/>
              </a:spcBef>
              <a:spcAft>
                <a:spcPts val="0"/>
              </a:spcAft>
              <a:buFont typeface="Arial" pitchFamily="34" charset="0"/>
              <a:buChar char="•"/>
              <a:defRPr/>
            </a:pPr>
            <a:r>
              <a:rPr lang="en-US" dirty="0">
                <a:latin typeface="+mj-lt"/>
              </a:rPr>
              <a:t>SHC KF170 .054</a:t>
            </a: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i="1" dirty="0">
                <a:latin typeface="+mj-lt"/>
                <a:cs typeface="+mn-cs"/>
              </a:rPr>
              <a:t>Litigation by the Numbers </a:t>
            </a:r>
            <a:r>
              <a:rPr lang="en-US" sz="2400" dirty="0">
                <a:latin typeface="+mj-lt"/>
                <a:cs typeface="+mn-cs"/>
              </a:rPr>
              <a:t>(</a:t>
            </a:r>
            <a:r>
              <a:rPr lang="en-US" sz="2400" dirty="0" err="1">
                <a:latin typeface="+mj-lt"/>
                <a:cs typeface="+mn-cs"/>
              </a:rPr>
              <a:t>Lawdable</a:t>
            </a:r>
            <a:r>
              <a:rPr lang="en-US" sz="2400" dirty="0">
                <a:latin typeface="+mj-lt"/>
                <a:cs typeface="+mn-cs"/>
              </a:rPr>
              <a:t> Press): </a:t>
            </a:r>
          </a:p>
          <a:p>
            <a:pPr marL="285750" indent="-285750" fontAlgn="auto">
              <a:spcBef>
                <a:spcPts val="0"/>
              </a:spcBef>
              <a:spcAft>
                <a:spcPts val="0"/>
              </a:spcAft>
              <a:buFont typeface="Arial" pitchFamily="34" charset="0"/>
              <a:buChar char="•"/>
              <a:defRPr/>
            </a:pPr>
            <a:r>
              <a:rPr lang="en-US" dirty="0">
                <a:latin typeface="+mj-lt"/>
                <a:cs typeface="+mn-cs"/>
              </a:rPr>
              <a:t>SHC KFC 995.A65 G67 2003</a:t>
            </a: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i="1" dirty="0">
                <a:latin typeface="+mj-lt"/>
                <a:cs typeface="+mn-cs"/>
              </a:rPr>
              <a:t>Win Your Lawsuit </a:t>
            </a:r>
            <a:r>
              <a:rPr lang="en-US" sz="2400" dirty="0">
                <a:latin typeface="+mj-lt"/>
                <a:cs typeface="+mn-cs"/>
              </a:rPr>
              <a:t>(Nolo):</a:t>
            </a:r>
          </a:p>
          <a:p>
            <a:pPr marL="285750" indent="-285750" fontAlgn="auto">
              <a:spcBef>
                <a:spcPts val="0"/>
              </a:spcBef>
              <a:spcAft>
                <a:spcPts val="0"/>
              </a:spcAft>
              <a:buFont typeface="Arial" pitchFamily="34" charset="0"/>
              <a:buChar char="•"/>
              <a:defRPr/>
            </a:pPr>
            <a:r>
              <a:rPr lang="en-US" dirty="0">
                <a:latin typeface="+mj-lt"/>
                <a:cs typeface="+mn-cs"/>
              </a:rPr>
              <a:t>SHC KFC968 .W56</a:t>
            </a:r>
          </a:p>
          <a:p>
            <a:pPr marL="285750" indent="-285750" fontAlgn="auto">
              <a:spcBef>
                <a:spcPts val="0"/>
              </a:spcBef>
              <a:spcAft>
                <a:spcPts val="0"/>
              </a:spcAft>
              <a:buFont typeface="Arial" pitchFamily="34" charset="0"/>
              <a:buChar char="•"/>
              <a:defRPr/>
            </a:pPr>
            <a:endParaRPr lang="en-US" sz="2400" dirty="0">
              <a:latin typeface="+mj-lt"/>
              <a:cs typeface="+mn-cs"/>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038600"/>
            <a:ext cx="144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3451637"/>
            <a:ext cx="15621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584737"/>
            <a:ext cx="14478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887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25500" y="307975"/>
            <a:ext cx="8318500" cy="1219200"/>
          </a:xfrm>
        </p:spPr>
        <p:txBody>
          <a:bodyPr/>
          <a:lstStyle/>
          <a:p>
            <a:pPr eaLnBrk="1" hangingPunct="1"/>
            <a:r>
              <a:rPr lang="en-US" sz="4000" dirty="0" smtClean="0"/>
              <a:t>Commercial Databases at County Law Libraries (in-library use only)</a:t>
            </a:r>
          </a:p>
        </p:txBody>
      </p:sp>
      <p:sp>
        <p:nvSpPr>
          <p:cNvPr id="5" name="TextBox 4"/>
          <p:cNvSpPr txBox="1"/>
          <p:nvPr/>
        </p:nvSpPr>
        <p:spPr>
          <a:xfrm>
            <a:off x="1295400" y="1773238"/>
            <a:ext cx="4800600" cy="3508375"/>
          </a:xfrm>
          <a:prstGeom prst="rect">
            <a:avLst/>
          </a:prstGeom>
          <a:noFill/>
        </p:spPr>
        <p:txBody>
          <a:bodyPr>
            <a:spAutoFit/>
          </a:bodyPr>
          <a:lstStyle/>
          <a:p>
            <a:pPr fontAlgn="auto">
              <a:spcBef>
                <a:spcPts val="0"/>
              </a:spcBef>
              <a:spcAft>
                <a:spcPts val="0"/>
              </a:spcAft>
              <a:defRPr/>
            </a:pPr>
            <a:r>
              <a:rPr lang="en-US" sz="2400" dirty="0">
                <a:latin typeface="+mj-lt"/>
                <a:cs typeface="+mn-cs"/>
              </a:rPr>
              <a:t>Lexis: </a:t>
            </a:r>
          </a:p>
          <a:p>
            <a:pPr marL="285750" indent="-285750" fontAlgn="auto">
              <a:spcBef>
                <a:spcPts val="0"/>
              </a:spcBef>
              <a:spcAft>
                <a:spcPts val="0"/>
              </a:spcAft>
              <a:buFont typeface="Arial" pitchFamily="34" charset="0"/>
              <a:buChar char="•"/>
              <a:defRPr/>
            </a:pPr>
            <a:r>
              <a:rPr lang="en-US" i="1" dirty="0">
                <a:latin typeface="+mj-lt"/>
                <a:cs typeface="+mn-cs"/>
              </a:rPr>
              <a:t>California Forms of Pleading and Practice</a:t>
            </a:r>
            <a:r>
              <a:rPr lang="en-US" dirty="0">
                <a:latin typeface="+mj-lt"/>
                <a:cs typeface="+mn-cs"/>
              </a:rPr>
              <a:t>, </a:t>
            </a:r>
            <a:r>
              <a:rPr lang="en-US" i="1" dirty="0">
                <a:latin typeface="+mj-lt"/>
                <a:cs typeface="+mn-cs"/>
              </a:rPr>
              <a:t>California Points and Authorities </a:t>
            </a:r>
            <a:r>
              <a:rPr lang="en-US" dirty="0">
                <a:latin typeface="+mj-lt"/>
                <a:cs typeface="+mn-cs"/>
              </a:rPr>
              <a:t>and </a:t>
            </a:r>
            <a:r>
              <a:rPr lang="en-US" i="1" dirty="0">
                <a:latin typeface="+mj-lt"/>
                <a:cs typeface="+mn-cs"/>
              </a:rPr>
              <a:t>California Legal Forms: Transaction Guide</a:t>
            </a: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400" dirty="0" err="1" smtClean="0">
                <a:latin typeface="+mj-lt"/>
                <a:cs typeface="+mn-cs"/>
              </a:rPr>
              <a:t>WestlawNext</a:t>
            </a:r>
            <a:r>
              <a:rPr lang="en-US" sz="2400" dirty="0" smtClean="0">
                <a:latin typeface="+mj-lt"/>
                <a:cs typeface="+mn-cs"/>
              </a:rPr>
              <a:t>:</a:t>
            </a:r>
            <a:endParaRPr lang="en-US" sz="2400" dirty="0">
              <a:latin typeface="+mj-lt"/>
              <a:cs typeface="+mn-cs"/>
            </a:endParaRPr>
          </a:p>
          <a:p>
            <a:pPr marL="285750" indent="-285750" fontAlgn="auto">
              <a:spcBef>
                <a:spcPts val="0"/>
              </a:spcBef>
              <a:spcAft>
                <a:spcPts val="0"/>
              </a:spcAft>
              <a:buFont typeface="Arial" pitchFamily="34" charset="0"/>
              <a:buChar char="•"/>
              <a:defRPr/>
            </a:pPr>
            <a:r>
              <a:rPr lang="en-US" dirty="0" err="1">
                <a:latin typeface="+mj-lt"/>
                <a:cs typeface="+mn-cs"/>
              </a:rPr>
              <a:t>Rutter</a:t>
            </a:r>
            <a:r>
              <a:rPr lang="en-US" dirty="0">
                <a:latin typeface="+mj-lt"/>
                <a:cs typeface="+mn-cs"/>
              </a:rPr>
              <a:t> </a:t>
            </a:r>
            <a:r>
              <a:rPr lang="en-US" i="1" dirty="0">
                <a:latin typeface="+mj-lt"/>
                <a:cs typeface="+mn-cs"/>
              </a:rPr>
              <a:t>California Practice Guides</a:t>
            </a:r>
          </a:p>
          <a:p>
            <a:pPr marL="285750" indent="-285750"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r>
              <a:rPr lang="en-US" sz="2400" dirty="0">
                <a:latin typeface="+mj-lt"/>
                <a:cs typeface="+mn-cs"/>
              </a:rPr>
              <a:t>CEB </a:t>
            </a:r>
            <a:r>
              <a:rPr lang="en-US" sz="2400" dirty="0" err="1">
                <a:latin typeface="+mj-lt"/>
                <a:cs typeface="+mn-cs"/>
              </a:rPr>
              <a:t>OnLaw</a:t>
            </a:r>
            <a:r>
              <a:rPr lang="en-US" sz="2400" dirty="0">
                <a:latin typeface="+mj-lt"/>
                <a:cs typeface="+mn-cs"/>
              </a:rPr>
              <a:t>: </a:t>
            </a:r>
          </a:p>
          <a:p>
            <a:pPr marL="285750" indent="-285750" fontAlgn="auto">
              <a:spcBef>
                <a:spcPts val="0"/>
              </a:spcBef>
              <a:spcAft>
                <a:spcPts val="0"/>
              </a:spcAft>
              <a:buFont typeface="Arial" pitchFamily="34" charset="0"/>
              <a:buChar char="•"/>
              <a:defRPr/>
            </a:pPr>
            <a:r>
              <a:rPr lang="en-US" dirty="0">
                <a:latin typeface="+mj-lt"/>
                <a:cs typeface="+mn-cs"/>
              </a:rPr>
              <a:t>California Continuing Education of the Bar publications</a:t>
            </a:r>
          </a:p>
        </p:txBody>
      </p:sp>
      <p:pic>
        <p:nvPicPr>
          <p:cNvPr id="4198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16" y="4637088"/>
            <a:ext cx="15716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7" y="2268538"/>
            <a:ext cx="1525588"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MQEBQRExAVFRUVEBYTFxIUFRMaEhIQFRwVFx8YFBUXHCYeFxkjGRUSHy8gJCgpLCwsFx4xNTAqNSY3LCkBCQoKDQwOGQ8PGC8kHiQ1NTU1NTI1NSowMzU2NTU1NTU1NTU1KSo1NTU1NjU1NS0rNS81KSo1NTUpNS0qNTU0Nf/AABEIAEwAxAMBIgACEQEDEQH/xAAbAAEAAwEBAQEAAAAAAAAAAAAAAQIDBAUGB//EADMQAAEEAAQFAgQFBAMAAAAAAAEAAgMRBBIhMQUTQVFhIpEGgaHBMkJx4fEUU2KxFiNS/8QAGAEBAAMBAAAAAAAAAAAAAAAAAAIDBQT/xAAoEQEAAQMDAgYCAwAAAAAAAAAAAQIDETFBUSFhInGBkcHw0dIEEjL/2gAMAwEAAhEDEQA/AP3FERAREQEREBERAREQEREGboiXA3t0VY8Rbi2tuq2VXN0PSxugmuqhpOt9/oudg5TCTrquhpsbbjZALQa91AJvxX1U1VAVX28KbQGuB1BUqhbQAbQ1+ikPBJHZBZERAREQEREBERAREQEREBERAREQEREBERBBFrOSG3NN1XRaogyjmskVt1V67bo9lgjuqj05WgX57ILA1QO6PbYq68qQo286+yBm1rxv0VlBFqNkFkREBERAUFSiDy2EsxjgSaliDhrpmYaNfIgri4bKeeJS45ZzI0AnQZD6a/Vocun4ihflZJG0l7XEUBZyvBafsfknEcG5mGZyxbocjmgDct0PuCVk3Ka4rqxE4o8Xvif292jRNM0xzV09vsMYMfUkr6L3SS8qNgO4jGp10Au7PhdTuN5A/mRljmND8oIdmaTQLSPOi8+XhjmR4dxDzkDuYIyRIDJqSK1NHcLbDxwnO7lzv/68pzh5zNJHpaHbnqq6Ll+nw5xv17xmds9JnnZKui1PXGfLtOOcadndFjZTvhyPSSKew2ex7EryBj5X4KUua7RrqkzN1IdVADUV9lvw1tTNEPNEeU52yB2RvbLm1u+yyha44SWDlvzgPNFpo24n0nroo13K64/1OlUbYmcRxEflKmiimdI1p5zEZnvL15cS9rWZIjIS0fmaANBuSudvHOjonNc2Vsb2kg5c+zrG4XLPiC4xFwmEXLIpgeHc0GvWG61Wyyw/Di8YpuR7Q5rCzOSXEgEg2etgadFZV/IuzVEWp+/1zxvzMq6bNuKfHH3OOfh6z+KNE4gymy283QO1Ib+pAJXgfGOJM0PLY50dY2KLmNJvMbuq7WF2tgkdA6csIl5rZgzW6jpuX5tDvdcvFOHv/pcPTHF5xsUrwASRbi4k+ACPZdFm7drriJ0nr6aRHnuqu27dNGY109d5+HRguLukwuIil9OIgjeyQDS/Scsjf8XDX3XNwTjrm4bCwxxOmmOEZI4Zw0MYRWZ73dSbodaK6Pi3hEhH9ThxczI3RuZ/ew7rthHUgnMPI8r5/DcJdDyJZWYkRuwMUTjAXh8Usd6SNb6spB+RBWg430n/AC0CPO+FzeXOIZwSCcOTVPNfiZq3Ud1XifxE4x4rkRl/JZlMoc0DmEWct75BRPsF57YwIJGYWGdz8TIIi/ENeWgVRkdn/K1t77mgteG8Okgw2I4fkJDYXmGUNpsrHg6OO3MDiQe4ooOrgk2JxOHjeS6FwjbTyY3iaw058o22Ohr8S+iC8b4SxmfCxsySMdFGxjhIxzfUBrV7heygpkr8PU2bVg8Gx2UZ6qxqe3RQ5w11qjqUFq7d1IKgP/byhHX+ECqVgVVrk2P6oLIiICIiAlIiCKSlKIIpKUogikpSiCKUoiAoUoghSoLVBu/H1QSlquerJFAfUIJBp52QWDvooLQRVKSLUZf9V4QUkgBvuRV9h4VHRH/12A8Dr81rlPfp16lQb8dP3QZ8t29/x2WsY63az9R02WzRSCUREBERAREQEREBERAREQEREBERAREQFUsFg1tsrIgydBoQCRZsnqqva71EHegB2Hdbog587tdOoA+5Ks2Yn8v8LZQghoO6siICIiD/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GERUUEwgRFRUVFxwYGBQYFBcYHhwXHxwhGx8cEhgXGyYlIBsvHBwXKy8gJSc1LC0sHCAzNTAvNSYsLykBCQoKDgwOGQ8PGTUgHyQpMTUyMio1LCk1Li8qLCwyMCotMikpKjU1Miw0LDUtNSwqLi02NTQpNSkqLCo1NTY0Kf/AABEIAEQAzgMBIgACEQEDEQH/xAAbAAACAwEBAQAAAAAAAAAAAAAAAgEFBgQDB//EADwQAAEEAQICCAMGBAUFAAAAAAEAAgMRBAUSBiETFzFBUVSS02GBkQcUFSIycSNSofAWYoLS4UJDRKKx/8QAGgEBAAMBAQEAAAAAAAAAAAAAAAECAwQGBf/EACgRAAEDAgUEAgMBAAAAAAAAAAEAAhEDUQQSEyExQWGBkXHBMnLwsf/aAAwDAQACEQMRAD8Ay6EtotepXm0yEtotETIS2i0RMhLaLREyEtotETIS2i0RMhLaLREyEtotETIS2i0RMhLaLREyEtotETIS2i0RMhLaLREtotLaLVZUwm3ItbDhKBms4GbAYGGRjOmjdtG7l+oA9vcPUuHgPEZPkulkiDoseJ8zwQCDQoAg/ErI1YzbcLUUpy91nbRuWk+0DDZj5LZY4g2PIiZK0AAAWKIFfEf1XVxLhDAw8DHZjAzSNMzyG247v0jkLPaeX+VBVBDe6GkQT2WRtFq0zOE8vT4zJJpcrWDmXFvYP81dnzXPpeiT60SIMKSTb27RyH7nsCvnbEyqZHTELjtFqzyeF8rDe1j9LmDnmmjb+o1dNI5E0DyV1xnwO7RNjocScx9CHyPPMNfZsEgCuVclXVbIE8q2k6CY4WStFrW8d4zMaDALYWtLse3ENAs/l5urtKqMPhDMz2h7NKmLSLB21Y8Ruq0bVBbmOyOpkOyjdVNotdrdCyHyOiGBL0jRuczYdwb4keHxXPg4UmpPDIoHPeeYa0WaHPsV8wVcpXlaLXo7De2TojA7pN2zZXPddba8b7loND08YfTsycbaWhu4ObzaDf05ELlxeLGGpGqRMRsOTJA+10YbDGvUFOY53PYE/SzdotdWq6edLkLDzHa0+Le4ru1GJrMPHcGAEk2a5nt7SoOMZFIt3DzAPgn6QYV01A7YsG/sD7VPaLXVFo807dzcN5HjX/xeMeI+XdUDjs/Vy7P3WwxFIzDhtzuNvlZGhUES079ivO0Wngx3ZV7Ii6hZodg8SrSLQHS4xf0EnSbhtHiyhzqv35qlfGUqEZ3RJA9q9LDVKs5B0J9KotFrtjxomkCR7mOFbh289xBFVyNAfVcLjRWlOsHkgA7f211R9IsAJ/vlTaLS2i1rKyhJaLSWi1SVeFqfs41L8P1CKz+WW4nf6uy/9QCt5cD/AArp+cap02QcZl9vRsJNj5bvosFBOcdzXNNFpDgfiDY/qth9ofGcfFAgbC1wawOc8FtfxHV9aAPP4rnqNJeI4PPhdDHAMM8jjyuuHC/xXp2EB+qHJ+7uPeI30Qfpt+hWow3tztQz5WSRtdiwthic8/lYdrrcfAAg/K1jPs64xi4XMwmDix4a5oDd35239OR7fgq/hji78HyJXyw9JHkBzZmXzIcSSW338z8iVk+m45gPHkyVo17RlJ8+NgtVwxhO0fKEsvFmFJG7cJWfeC7eCD2h3I86XhpWbjZmNNgt1j7q5uQ9zJb/ACyM3HaC4Ed1d/cKtUbsLSWu3fi+YW9vRCAbq8N55fNcemQafkscJs3KifvdThG17TH/ANIIHPd49ynKDuZ6dFGaNhHtd/EWk53DTY3P1B74t1xSslc5ofRFjnbXVf8AXmrb7UtUlifAwZcgY/FYXNDjTiS6y4Xz7lU67xBjw4LMHFklkaJOkdLI3bz7aY3uF/3zXRxTreFxPDHIcmdmRHCIxF0dtJHi7wsnn+ykTLS4X6KDEOANk/2g84NO5f8Ajf7F7y6Jl4zY/vHFsWM/aNsT53hzW1ysN5BcercQ4usYmMTNKzJxYwxsey2OILe13h+Vemvalp3Esv3mTNyo3ua3fA2IOsgVTJDyHIdqgZgAIv0nqpMEkzbrC1mr6n+FZWlSuyGSGRjopJW9j2u2DdfhuN/VUOBhHg6TUsiqMFxQ3/NIbBH7N2qo424qh1+LEEMZYYWOBZRpt7aDXH9Vbe1dHGnGsWv40UcTXB7nCTIJbVvawMFHv/4Cqym6AI559yrOe2SZ449K4ZpTc3V4MmqikhGYT3Atbz/99p+azUWoHVW58p7ZPzfIk0PpSsMHjiLH0t0Ba77yGPhY7by6J7gT+bu5WPkFmdN1FmLDOxxO6RoDaH79q58TTe6kQBJDm+g8GfX+LWhUY2oDPId7LSIVhgOGvw9C538WMXE494/lP9+Hgu2DGE0WGx7f+46wfhuNH5hZODIdjODmupzTYPxWg1XiduU2F0bSJGO3EEcrrnz7x2rixmErCo1lH8SSf1cWuHokz2M3XXhcTSLC6r+QAH7DM0+wBHwvbUsd887n/jELad+VvSEbQO6l56jqYw8tskb2v3NaHhpsOPYRy7+QXLly4upuMhnlic7m5uzcL76ISYOXj6dI6QGR21v8Nrmjm/xNdg8FSnRhgzscSGFuXLA3jaRzv1nurVKsvOVwALgc2aeJ3j68Kx16MaHF0ccbgJiS5x8P5B/fivGDNe3Ac7p32JQAdxsChyHwXHjawMmOSOd7iHHe19WWv/bw/wCfFTpufC7HfDLI9tv3BzRfh3fJWGHqMohtVuZzajSTE5hcfA2I7KNdj6pdTdlBYQBxlNvJ3nuqt8hkJJcSTzJPj8Utom2tcdriW3yJFEj4hJa9G0iBC+ERvuntFpLRamVELztFpLRazlXhPaLSWi0lIT2i0lotJSE9otJaLSUhPaLSWi0lIT2i0lotJSE9otJaLSUhPaLSWi0lIT2i0lotJSE9otJaLSUhPaLSWi0lIT2i0lotJSE9otJaLSUhfWuqDF89l+qL2kdUGL57L9UXtKEL5Gs+6+rpMsp6oMXz2X6ovaR1QYvnsv1Re0oQms+6aTLKeqDF89l+qL2kdUGL57L9UXtKEJrPumkyynqgxfPZfqi9pHVBi+ey/VF7ShCaz7ppMsp6oMXz2X6ovaR1QYvnsv1Re0oQms+6aTLKeqDF89l+qL2kdUGL57L9UXtKEJrPumkyynqgxfPZfqi9pHVBi+ey/VF7ShCaz7ppMsp6oMXz2X6ovaR1QYvnsv1Re0oQms+6aTLKeqDF89l+qL2kdUGL57L9UXtKEJrPumkyynqgxfPZfqi9pHVBi+ey/VF7ShCaz7ppMsp6oMXz2X6ovaR1QYvnsv1Re0oQms+6aTLKeqDF89l+qL2kdUGL57L9UXtKEJrPumkyynqgxfPZfqi9pHVBi+ey/VF7ShCaz7ppMsv/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GERUUEwgRFRUVFxwYGBQYFBcYHhwXHxwhGx8cEhgXGyYlIBsvHBwXKy8gJSc1LC0sHCAzNTAvNSYsLykBCQoKDgwOGQ8PGTUgHyQpMTUyMio1LCk1Li8qLCwyMCotMikpKjU1Miw0LDUtNSwqLi02NTQpNSkqLCo1NTY0Kf/AABEIAEQAzgMBIgACEQEDEQH/xAAbAAACAwEBAQAAAAAAAAAAAAAAAgEFBgQDB//EADwQAAEEAQICCAMGBAUFAAAAAAEAAgMRBAUSBiETFzFBUVSS02GBkQcUFSIycSNSofAWYoLS4UJDRKKx/8QAGgEBAAMBAQEAAAAAAAAAAAAAAAECAwQGBf/EACgRAAEDAgUEAgMBAAAAAAAAAAEAAhEDUQQSEyExQWGBkXHBMnLwsf/aAAwDAQACEQMRAD8Ay6EtotepXm0yEtotETIS2i0RMhLaLREyEtotETIS2i0RMhLaLREyEtotETIS2i0RMhLaLREyEtotETIS2i0RMhLaLREtotLaLVZUwm3ItbDhKBms4GbAYGGRjOmjdtG7l+oA9vcPUuHgPEZPkulkiDoseJ8zwQCDQoAg/ErI1YzbcLUUpy91nbRuWk+0DDZj5LZY4g2PIiZK0AAAWKIFfEf1XVxLhDAw8DHZjAzSNMzyG247v0jkLPaeX+VBVBDe6GkQT2WRtFq0zOE8vT4zJJpcrWDmXFvYP81dnzXPpeiT60SIMKSTb27RyH7nsCvnbEyqZHTELjtFqzyeF8rDe1j9LmDnmmjb+o1dNI5E0DyV1xnwO7RNjocScx9CHyPPMNfZsEgCuVclXVbIE8q2k6CY4WStFrW8d4zMaDALYWtLse3ENAs/l5urtKqMPhDMz2h7NKmLSLB21Y8Ruq0bVBbmOyOpkOyjdVNotdrdCyHyOiGBL0jRuczYdwb4keHxXPg4UmpPDIoHPeeYa0WaHPsV8wVcpXlaLXo7De2TojA7pN2zZXPddba8b7loND08YfTsycbaWhu4ObzaDf05ELlxeLGGpGqRMRsOTJA+10YbDGvUFOY53PYE/SzdotdWq6edLkLDzHa0+Le4ru1GJrMPHcGAEk2a5nt7SoOMZFIt3DzAPgn6QYV01A7YsG/sD7VPaLXVFo807dzcN5HjX/xeMeI+XdUDjs/Vy7P3WwxFIzDhtzuNvlZGhUES079ivO0Wngx3ZV7Ii6hZodg8SrSLQHS4xf0EnSbhtHiyhzqv35qlfGUqEZ3RJA9q9LDVKs5B0J9KotFrtjxomkCR7mOFbh289xBFVyNAfVcLjRWlOsHkgA7f211R9IsAJ/vlTaLS2i1rKyhJaLSWi1SVeFqfs41L8P1CKz+WW4nf6uy/9QCt5cD/AArp+cap02QcZl9vRsJNj5bvosFBOcdzXNNFpDgfiDY/qth9ofGcfFAgbC1wawOc8FtfxHV9aAPP4rnqNJeI4PPhdDHAMM8jjyuuHC/xXp2EB+qHJ+7uPeI30Qfpt+hWow3tztQz5WSRtdiwthic8/lYdrrcfAAg/K1jPs64xi4XMwmDix4a5oDd35239OR7fgq/hji78HyJXyw9JHkBzZmXzIcSSW338z8iVk+m45gPHkyVo17RlJ8+NgtVwxhO0fKEsvFmFJG7cJWfeC7eCD2h3I86XhpWbjZmNNgt1j7q5uQ9zJb/ACyM3HaC4Ed1d/cKtUbsLSWu3fi+YW9vRCAbq8N55fNcemQafkscJs3KifvdThG17TH/ANIIHPd49ynKDuZ6dFGaNhHtd/EWk53DTY3P1B74t1xSslc5ofRFjnbXVf8AXmrb7UtUlifAwZcgY/FYXNDjTiS6y4Xz7lU67xBjw4LMHFklkaJOkdLI3bz7aY3uF/3zXRxTreFxPDHIcmdmRHCIxF0dtJHi7wsnn+ykTLS4X6KDEOANk/2g84NO5f8Ajf7F7y6Jl4zY/vHFsWM/aNsT53hzW1ysN5BcercQ4usYmMTNKzJxYwxsey2OILe13h+Vemvalp3Esv3mTNyo3ua3fA2IOsgVTJDyHIdqgZgAIv0nqpMEkzbrC1mr6n+FZWlSuyGSGRjopJW9j2u2DdfhuN/VUOBhHg6TUsiqMFxQ3/NIbBH7N2qo424qh1+LEEMZYYWOBZRpt7aDXH9Vbe1dHGnGsWv40UcTXB7nCTIJbVvawMFHv/4Cqym6AI559yrOe2SZ449K4ZpTc3V4MmqikhGYT3Atbz/99p+azUWoHVW58p7ZPzfIk0PpSsMHjiLH0t0Ba77yGPhY7by6J7gT+bu5WPkFmdN1FmLDOxxO6RoDaH79q58TTe6kQBJDm+g8GfX+LWhUY2oDPId7LSIVhgOGvw9C538WMXE494/lP9+Hgu2DGE0WGx7f+46wfhuNH5hZODIdjODmupzTYPxWg1XiduU2F0bSJGO3EEcrrnz7x2rixmErCo1lH8SSf1cWuHokz2M3XXhcTSLC6r+QAH7DM0+wBHwvbUsd887n/jELad+VvSEbQO6l56jqYw8tskb2v3NaHhpsOPYRy7+QXLly4upuMhnlic7m5uzcL76ISYOXj6dI6QGR21v8Nrmjm/xNdg8FSnRhgzscSGFuXLA3jaRzv1nurVKsvOVwALgc2aeJ3j68Kx16MaHF0ccbgJiS5x8P5B/fivGDNe3Ac7p32JQAdxsChyHwXHjawMmOSOd7iHHe19WWv/bw/wCfFTpufC7HfDLI9tv3BzRfh3fJWGHqMohtVuZzajSTE5hcfA2I7KNdj6pdTdlBYQBxlNvJ3nuqt8hkJJcSTzJPj8Utom2tcdriW3yJFEj4hJa9G0iBC+ERvuntFpLRamVELztFpLRazlXhPaLSWi0lIT2i0lotJSE9otJaLSUhPaLSWi0lIT2i0lotJSE9otJaLSUhPaLSWi0lIT2i0lotJSE9otJaLSUhPaLSWi0lIT2i0lotJSE9otJaLSUhfWuqDF89l+qL2kdUGL57L9UXtKEL5Gs+6+rpMsp6oMXz2X6ovaR1QYvnsv1Re0oQms+6aTLKeqDF89l+qL2kdUGL57L9UXtKEJrPumkyynqgxfPZfqi9pHVBi+ey/VF7ShCaz7ppMsp6oMXz2X6ovaR1QYvnsv1Re0oQms+6aTLKeqDF89l+qL2kdUGL57L9UXtKEJrPumkyynqgxfPZfqi9pHVBi+ey/VF7ShCaz7ppMsp6oMXz2X6ovaR1QYvnsv1Re0oQms+6aTLKeqDF89l+qL2kdUGL57L9UXtKEJrPumkyynqgxfPZfqi9pHVBi+ey/VF7ShCaz7ppMsp6oMXz2X6ovaR1QYvnsv1Re0oQms+6aTLKeqDF89l+qL2kdUGL57L9UXtKEJrPumkyynqgxfPZfqi9pHVBi+ey/VF7ShCaz7ppMsv/2Q=="/>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GERUUEwgRFRUVFxwYGBQYFBcYHhwXHxwhGx8cEhgXGyYlIBsvHBwXKy8gJSc1LC0sHCAzNTAvNSYsLykBCQoKDgwOGQ8PGTUgHyQpMTUyMio1LCk1Li8qLCwyMCotMikpKjU1Miw0LDUtNSwqLi02NTQpNSkqLCo1NTY0Kf/AABEIAEQAzgMBIgACEQEDEQH/xAAbAAACAwEBAQAAAAAAAAAAAAAAAgEFBgQDB//EADwQAAEEAQICCAMGBAUFAAAAAAEAAgMRBAUSBiETFzFBUVSS02GBkQcUFSIycSNSofAWYoLS4UJDRKKx/8QAGgEBAAMBAQEAAAAAAAAAAAAAAAECAwQGBf/EACgRAAEDAgUEAgMBAAAAAAAAAAEAAhEDUQQSEyExQWGBkXHBMnLwsf/aAAwDAQACEQMRAD8Ay6EtotepXm0yEtotETIS2i0RMhLaLREyEtotETIS2i0RMhLaLREyEtotETIS2i0RMhLaLREyEtotETIS2i0RMhLaLREtotLaLVZUwm3ItbDhKBms4GbAYGGRjOmjdtG7l+oA9vcPUuHgPEZPkulkiDoseJ8zwQCDQoAg/ErI1YzbcLUUpy91nbRuWk+0DDZj5LZY4g2PIiZK0AAAWKIFfEf1XVxLhDAw8DHZjAzSNMzyG247v0jkLPaeX+VBVBDe6GkQT2WRtFq0zOE8vT4zJJpcrWDmXFvYP81dnzXPpeiT60SIMKSTb27RyH7nsCvnbEyqZHTELjtFqzyeF8rDe1j9LmDnmmjb+o1dNI5E0DyV1xnwO7RNjocScx9CHyPPMNfZsEgCuVclXVbIE8q2k6CY4WStFrW8d4zMaDALYWtLse3ENAs/l5urtKqMPhDMz2h7NKmLSLB21Y8Ruq0bVBbmOyOpkOyjdVNotdrdCyHyOiGBL0jRuczYdwb4keHxXPg4UmpPDIoHPeeYa0WaHPsV8wVcpXlaLXo7De2TojA7pN2zZXPddba8b7loND08YfTsycbaWhu4ObzaDf05ELlxeLGGpGqRMRsOTJA+10YbDGvUFOY53PYE/SzdotdWq6edLkLDzHa0+Le4ru1GJrMPHcGAEk2a5nt7SoOMZFIt3DzAPgn6QYV01A7YsG/sD7VPaLXVFo807dzcN5HjX/xeMeI+XdUDjs/Vy7P3WwxFIzDhtzuNvlZGhUES079ivO0Wngx3ZV7Ii6hZodg8SrSLQHS4xf0EnSbhtHiyhzqv35qlfGUqEZ3RJA9q9LDVKs5B0J9KotFrtjxomkCR7mOFbh289xBFVyNAfVcLjRWlOsHkgA7f211R9IsAJ/vlTaLS2i1rKyhJaLSWi1SVeFqfs41L8P1CKz+WW4nf6uy/9QCt5cD/AArp+cap02QcZl9vRsJNj5bvosFBOcdzXNNFpDgfiDY/qth9ofGcfFAgbC1wawOc8FtfxHV9aAPP4rnqNJeI4PPhdDHAMM8jjyuuHC/xXp2EB+qHJ+7uPeI30Qfpt+hWow3tztQz5WSRtdiwthic8/lYdrrcfAAg/K1jPs64xi4XMwmDix4a5oDd35239OR7fgq/hji78HyJXyw9JHkBzZmXzIcSSW338z8iVk+m45gPHkyVo17RlJ8+NgtVwxhO0fKEsvFmFJG7cJWfeC7eCD2h3I86XhpWbjZmNNgt1j7q5uQ9zJb/ACyM3HaC4Ed1d/cKtUbsLSWu3fi+YW9vRCAbq8N55fNcemQafkscJs3KifvdThG17TH/ANIIHPd49ynKDuZ6dFGaNhHtd/EWk53DTY3P1B74t1xSslc5ofRFjnbXVf8AXmrb7UtUlifAwZcgY/FYXNDjTiS6y4Xz7lU67xBjw4LMHFklkaJOkdLI3bz7aY3uF/3zXRxTreFxPDHIcmdmRHCIxF0dtJHi7wsnn+ykTLS4X6KDEOANk/2g84NO5f8Ajf7F7y6Jl4zY/vHFsWM/aNsT53hzW1ysN5BcercQ4usYmMTNKzJxYwxsey2OILe13h+Vemvalp3Esv3mTNyo3ua3fA2IOsgVTJDyHIdqgZgAIv0nqpMEkzbrC1mr6n+FZWlSuyGSGRjopJW9j2u2DdfhuN/VUOBhHg6TUsiqMFxQ3/NIbBH7N2qo424qh1+LEEMZYYWOBZRpt7aDXH9Vbe1dHGnGsWv40UcTXB7nCTIJbVvawMFHv/4Cqym6AI559yrOe2SZ449K4ZpTc3V4MmqikhGYT3Atbz/99p+azUWoHVW58p7ZPzfIk0PpSsMHjiLH0t0Ba77yGPhY7by6J7gT+bu5WPkFmdN1FmLDOxxO6RoDaH79q58TTe6kQBJDm+g8GfX+LWhUY2oDPId7LSIVhgOGvw9C538WMXE494/lP9+Hgu2DGE0WGx7f+46wfhuNH5hZODIdjODmupzTYPxWg1XiduU2F0bSJGO3EEcrrnz7x2rixmErCo1lH8SSf1cWuHokz2M3XXhcTSLC6r+QAH7DM0+wBHwvbUsd887n/jELad+VvSEbQO6l56jqYw8tskb2v3NaHhpsOPYRy7+QXLly4upuMhnlic7m5uzcL76ISYOXj6dI6QGR21v8Nrmjm/xNdg8FSnRhgzscSGFuXLA3jaRzv1nurVKsvOVwALgc2aeJ3j68Kx16MaHF0ccbgJiS5x8P5B/fivGDNe3Ac7p32JQAdxsChyHwXHjawMmOSOd7iHHe19WWv/bw/wCfFTpufC7HfDLI9tv3BzRfh3fJWGHqMohtVuZzajSTE5hcfA2I7KNdj6pdTdlBYQBxlNvJ3nuqt8hkJJcSTzJPj8Utom2tcdriW3yJFEj4hJa9G0iBC+ERvuntFpLRamVELztFpLRazlXhPaLSWi0lIT2i0lotJSE9otJaLSUhPaLSWi0lIT2i0lotJSE9otJaLSUhPaLSWi0lIT2i0lotJSE9otJaLSUhPaLSWi0lIT2i0lotJSE9otJaLSUhfWuqDF89l+qL2kdUGL57L9UXtKEL5Gs+6+rpMsp6oMXz2X6ovaR1QYvnsv1Re0oQms+6aTLKeqDF89l+qL2kdUGL57L9UXtKEJrPumkyynqgxfPZfqi9pHVBi+ey/VF7ShCaz7ppMsp6oMXz2X6ovaR1QYvnsv1Re0oQms+6aTLKeqDF89l+qL2kdUGL57L9UXtKEJrPumkyynqgxfPZfqi9pHVBi+ey/VF7ShCaz7ppMsp6oMXz2X6ovaR1QYvnsv1Re0oQms+6aTLKeqDF89l+qL2kdUGL57L9UXtKEJrPumkyynqgxfPZfqi9pHVBi+ey/VF7ShCaz7ppMsp6oMXz2X6ovaR1QYvnsv1Re0oQms+6aTLKeqDF89l+qL2kdUGL57L9UXtKEJrPumkyynqgxfPZfqi9pHVBi+ey/VF7ShCaz7ppMsv/2Q=="/>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894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152400"/>
            <a:ext cx="7848600" cy="1219200"/>
          </a:xfrm>
        </p:spPr>
        <p:txBody>
          <a:bodyPr/>
          <a:lstStyle/>
          <a:p>
            <a:pPr algn="ctr" eaLnBrk="1" hangingPunct="1"/>
            <a:r>
              <a:rPr lang="en-US" dirty="0" smtClean="0"/>
              <a:t>How to Find Forms</a:t>
            </a:r>
          </a:p>
        </p:txBody>
      </p:sp>
      <p:sp>
        <p:nvSpPr>
          <p:cNvPr id="5" name="TextBox 4"/>
          <p:cNvSpPr txBox="1"/>
          <p:nvPr/>
        </p:nvSpPr>
        <p:spPr>
          <a:xfrm>
            <a:off x="1522413" y="1658938"/>
            <a:ext cx="7239000" cy="5451475"/>
          </a:xfrm>
          <a:prstGeom prst="rect">
            <a:avLst/>
          </a:prstGeom>
          <a:noFill/>
        </p:spPr>
        <p:txBody>
          <a:bodyPr>
            <a:spAutoFit/>
          </a:bodyPr>
          <a:lstStyle/>
          <a:p>
            <a:pPr fontAlgn="auto">
              <a:lnSpc>
                <a:spcPct val="90000"/>
              </a:lnSpc>
              <a:spcBef>
                <a:spcPts val="0"/>
              </a:spcBef>
              <a:spcAft>
                <a:spcPts val="0"/>
              </a:spcAft>
              <a:defRPr/>
            </a:pPr>
            <a:r>
              <a:rPr lang="en-US" sz="2800" dirty="0">
                <a:latin typeface="+mj-lt"/>
                <a:cs typeface="+mn-cs"/>
              </a:rPr>
              <a:t>Sources for forms</a:t>
            </a:r>
          </a:p>
          <a:p>
            <a:pPr marL="914400" lvl="1" indent="-457200" fontAlgn="auto">
              <a:lnSpc>
                <a:spcPct val="90000"/>
              </a:lnSpc>
              <a:spcBef>
                <a:spcPts val="600"/>
              </a:spcBef>
              <a:spcAft>
                <a:spcPts val="0"/>
              </a:spcAft>
              <a:buFont typeface="Arial" pitchFamily="34" charset="0"/>
              <a:buChar char="•"/>
              <a:defRPr/>
            </a:pPr>
            <a:r>
              <a:rPr lang="en-US" sz="2800" dirty="0">
                <a:latin typeface="+mj-lt"/>
                <a:cs typeface="+mn-cs"/>
              </a:rPr>
              <a:t>Court and agency websites</a:t>
            </a:r>
          </a:p>
          <a:p>
            <a:pPr marL="914400" lvl="1" indent="-457200" fontAlgn="auto">
              <a:lnSpc>
                <a:spcPct val="90000"/>
              </a:lnSpc>
              <a:spcBef>
                <a:spcPts val="600"/>
              </a:spcBef>
              <a:spcAft>
                <a:spcPts val="0"/>
              </a:spcAft>
              <a:buFont typeface="Arial" pitchFamily="34" charset="0"/>
              <a:buChar char="•"/>
              <a:defRPr/>
            </a:pPr>
            <a:r>
              <a:rPr lang="en-US" sz="2800" dirty="0">
                <a:latin typeface="+mj-lt"/>
                <a:cs typeface="+mn-cs"/>
              </a:rPr>
              <a:t>Form books</a:t>
            </a:r>
          </a:p>
          <a:p>
            <a:pPr marL="914400" lvl="1" indent="-457200" fontAlgn="auto">
              <a:lnSpc>
                <a:spcPct val="90000"/>
              </a:lnSpc>
              <a:spcBef>
                <a:spcPts val="600"/>
              </a:spcBef>
              <a:spcAft>
                <a:spcPts val="0"/>
              </a:spcAft>
              <a:buFont typeface="Arial" pitchFamily="34" charset="0"/>
              <a:buChar char="•"/>
              <a:defRPr/>
            </a:pPr>
            <a:r>
              <a:rPr lang="en-US" sz="2800" dirty="0">
                <a:latin typeface="+mj-lt"/>
                <a:cs typeface="+mn-cs"/>
              </a:rPr>
              <a:t>Commercial library databases</a:t>
            </a:r>
          </a:p>
          <a:p>
            <a:pPr fontAlgn="auto">
              <a:lnSpc>
                <a:spcPct val="90000"/>
              </a:lnSpc>
              <a:spcBef>
                <a:spcPts val="0"/>
              </a:spcBef>
              <a:spcAft>
                <a:spcPts val="0"/>
              </a:spcAft>
              <a:defRPr/>
            </a:pPr>
            <a:endParaRPr lang="en-US" sz="2800" dirty="0">
              <a:latin typeface="+mj-lt"/>
              <a:cs typeface="+mn-cs"/>
            </a:endParaRPr>
          </a:p>
          <a:p>
            <a:pPr fontAlgn="auto">
              <a:lnSpc>
                <a:spcPct val="90000"/>
              </a:lnSpc>
              <a:spcBef>
                <a:spcPts val="0"/>
              </a:spcBef>
              <a:spcAft>
                <a:spcPts val="0"/>
              </a:spcAft>
              <a:defRPr/>
            </a:pPr>
            <a:endParaRPr lang="en-US" sz="2800" b="1" dirty="0">
              <a:solidFill>
                <a:srgbClr val="800000"/>
              </a:solidFill>
              <a:latin typeface="+mj-lt"/>
              <a:cs typeface="+mn-cs"/>
            </a:endParaRPr>
          </a:p>
          <a:p>
            <a:pPr fontAlgn="auto">
              <a:lnSpc>
                <a:spcPct val="90000"/>
              </a:lnSpc>
              <a:spcBef>
                <a:spcPts val="0"/>
              </a:spcBef>
              <a:spcAft>
                <a:spcPts val="0"/>
              </a:spcAft>
              <a:defRPr/>
            </a:pPr>
            <a:r>
              <a:rPr lang="en-US" sz="2800" b="1" dirty="0">
                <a:solidFill>
                  <a:srgbClr val="800000"/>
                </a:solidFill>
                <a:latin typeface="+mj-lt"/>
                <a:cs typeface="+mn-cs"/>
              </a:rPr>
              <a:t>Tip:</a:t>
            </a:r>
            <a:r>
              <a:rPr lang="en-US" sz="2800" b="1" dirty="0">
                <a:latin typeface="+mj-lt"/>
                <a:cs typeface="+mn-cs"/>
              </a:rPr>
              <a:t>  </a:t>
            </a:r>
            <a:r>
              <a:rPr lang="en-US" sz="2800" dirty="0">
                <a:latin typeface="+mj-lt"/>
                <a:cs typeface="+mn-cs"/>
              </a:rPr>
              <a:t>If you need a form you are going to file with a specific court or agency, start at the court’s/agency’s official website. </a:t>
            </a:r>
            <a:r>
              <a:rPr lang="en-US" sz="2800" dirty="0">
                <a:latin typeface="+mj-lt"/>
              </a:rPr>
              <a:t>Many courts and agencies have standardized forms for this purpose.  </a:t>
            </a:r>
            <a:endParaRPr lang="en-US" sz="2800" dirty="0">
              <a:latin typeface="+mj-lt"/>
              <a:cs typeface="+mn-cs"/>
            </a:endParaRPr>
          </a:p>
          <a:p>
            <a:pPr fontAlgn="auto">
              <a:spcBef>
                <a:spcPts val="0"/>
              </a:spcBef>
              <a:spcAft>
                <a:spcPts val="0"/>
              </a:spcAft>
              <a:defRPr/>
            </a:pPr>
            <a:endParaRPr lang="en-US" sz="2800" dirty="0">
              <a:latin typeface="+mj-lt"/>
              <a:cs typeface="+mn-cs"/>
            </a:endParaRPr>
          </a:p>
          <a:p>
            <a:pPr fontAlgn="auto">
              <a:spcBef>
                <a:spcPts val="0"/>
              </a:spcBef>
              <a:spcAft>
                <a:spcPts val="0"/>
              </a:spcAft>
              <a:defRPr/>
            </a:pPr>
            <a:endParaRPr lang="en-US" sz="2800" dirty="0">
              <a:latin typeface="+mj-lt"/>
              <a:cs typeface="+mn-cs"/>
            </a:endParaRPr>
          </a:p>
        </p:txBody>
      </p:sp>
    </p:spTree>
    <p:extLst>
      <p:ext uri="{BB962C8B-B14F-4D97-AF65-F5344CB8AC3E}">
        <p14:creationId xmlns:p14="http://schemas.microsoft.com/office/powerpoint/2010/main" val="197845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95400" y="152400"/>
            <a:ext cx="7620000" cy="1219200"/>
          </a:xfrm>
        </p:spPr>
        <p:txBody>
          <a:bodyPr/>
          <a:lstStyle/>
          <a:p>
            <a:pPr algn="ctr" eaLnBrk="1" hangingPunct="1"/>
            <a:r>
              <a:rPr lang="en-US" dirty="0" smtClean="0"/>
              <a:t>Lexis</a:t>
            </a:r>
          </a:p>
        </p:txBody>
      </p:sp>
      <p:pic>
        <p:nvPicPr>
          <p:cNvPr id="430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1515026"/>
            <a:ext cx="7172325" cy="427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Oval 12"/>
          <p:cNvSpPr>
            <a:spLocks noChangeArrowheads="1"/>
          </p:cNvSpPr>
          <p:nvPr/>
        </p:nvSpPr>
        <p:spPr bwMode="auto">
          <a:xfrm>
            <a:off x="5486400" y="2057400"/>
            <a:ext cx="914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Oval 11"/>
          <p:cNvSpPr>
            <a:spLocks noChangeArrowheads="1"/>
          </p:cNvSpPr>
          <p:nvPr/>
        </p:nvSpPr>
        <p:spPr bwMode="auto">
          <a:xfrm>
            <a:off x="5105400" y="3124200"/>
            <a:ext cx="32766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 name="Oval 11"/>
          <p:cNvSpPr>
            <a:spLocks noChangeArrowheads="1"/>
          </p:cNvSpPr>
          <p:nvPr/>
        </p:nvSpPr>
        <p:spPr bwMode="auto">
          <a:xfrm flipV="1">
            <a:off x="5257800" y="5105400"/>
            <a:ext cx="32766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10166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33" y="273227"/>
            <a:ext cx="7666037"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701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295400" y="152400"/>
            <a:ext cx="7620000" cy="1219200"/>
          </a:xfrm>
        </p:spPr>
        <p:txBody>
          <a:bodyPr/>
          <a:lstStyle/>
          <a:p>
            <a:pPr algn="ctr" eaLnBrk="1" hangingPunct="1"/>
            <a:r>
              <a:rPr lang="en-US" dirty="0" smtClean="0"/>
              <a:t>CEB </a:t>
            </a:r>
            <a:r>
              <a:rPr lang="en-US" dirty="0" err="1" smtClean="0"/>
              <a:t>OnLaw</a:t>
            </a:r>
            <a:endParaRPr lang="en-US" dirty="0" smtClean="0"/>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73914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Oval 6"/>
          <p:cNvSpPr>
            <a:spLocks noChangeArrowheads="1"/>
          </p:cNvSpPr>
          <p:nvPr/>
        </p:nvSpPr>
        <p:spPr bwMode="auto">
          <a:xfrm>
            <a:off x="1344613" y="3810000"/>
            <a:ext cx="27432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Oval 8"/>
          <p:cNvSpPr>
            <a:spLocks noChangeArrowheads="1"/>
          </p:cNvSpPr>
          <p:nvPr/>
        </p:nvSpPr>
        <p:spPr bwMode="auto">
          <a:xfrm>
            <a:off x="6046788" y="2362200"/>
            <a:ext cx="4572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Oval 9"/>
          <p:cNvSpPr>
            <a:spLocks noChangeArrowheads="1"/>
          </p:cNvSpPr>
          <p:nvPr/>
        </p:nvSpPr>
        <p:spPr bwMode="auto">
          <a:xfrm>
            <a:off x="6046788" y="3340100"/>
            <a:ext cx="22860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Oval 1"/>
          <p:cNvSpPr/>
          <p:nvPr/>
        </p:nvSpPr>
        <p:spPr>
          <a:xfrm>
            <a:off x="5181600" y="2133600"/>
            <a:ext cx="91440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31673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880533" y="274638"/>
            <a:ext cx="8263467" cy="1080234"/>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smtClean="0">
                <a:latin typeface="ITC Legacy Sans Std Medium" charset="0"/>
              </a:rPr>
              <a:t> </a:t>
            </a:r>
            <a:r>
              <a:rPr lang="en-US" sz="3600" dirty="0" smtClean="0"/>
              <a:t>Forms – Legal Information Reference Center (EBSCO Host)</a:t>
            </a:r>
            <a:endParaRPr lang="en-US" sz="3600" dirty="0"/>
          </a:p>
        </p:txBody>
      </p:sp>
      <p:sp>
        <p:nvSpPr>
          <p:cNvPr id="3" name="Content Placeholder 4"/>
          <p:cNvSpPr txBox="1">
            <a:spLocks/>
          </p:cNvSpPr>
          <p:nvPr/>
        </p:nvSpPr>
        <p:spPr>
          <a:xfrm>
            <a:off x="1315156" y="1210201"/>
            <a:ext cx="7371644" cy="210255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charset="0"/>
              <a:buNone/>
            </a:pPr>
            <a:endParaRPr lang="en-US" sz="2000" dirty="0" smtClean="0">
              <a:latin typeface="ITC Legacy Sans Std Medium"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640" y="1743990"/>
            <a:ext cx="246888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 y="3312757"/>
            <a:ext cx="7465060" cy="32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0533" y="1496876"/>
            <a:ext cx="5256107" cy="1323439"/>
          </a:xfrm>
          <a:prstGeom prst="rect">
            <a:avLst/>
          </a:prstGeom>
          <a:noFill/>
        </p:spPr>
        <p:txBody>
          <a:bodyPr wrap="square" rtlCol="0">
            <a:spAutoFit/>
          </a:bodyPr>
          <a:lstStyle/>
          <a:p>
            <a:r>
              <a:rPr lang="en-US" sz="1600" dirty="0" smtClean="0">
                <a:solidFill>
                  <a:srgbClr val="C00000"/>
                </a:solidFill>
                <a:latin typeface="ITC Legacy Sans Std Medium" pitchFamily="50" charset="0"/>
              </a:rPr>
              <a:t>California consortium hosts full access (remotely) by county</a:t>
            </a:r>
          </a:p>
          <a:p>
            <a:pPr marL="285750" indent="-285750" fontAlgn="auto">
              <a:spcBef>
                <a:spcPts val="0"/>
              </a:spcBef>
              <a:spcAft>
                <a:spcPts val="0"/>
              </a:spcAft>
              <a:buFont typeface="Arial" pitchFamily="34" charset="0"/>
              <a:buChar char="•"/>
              <a:defRPr/>
            </a:pPr>
            <a:r>
              <a:rPr lang="en-US" sz="1600" dirty="0">
                <a:solidFill>
                  <a:srgbClr val="C00000"/>
                </a:solidFill>
                <a:latin typeface="ITC Legacy Sans Std Medium" pitchFamily="50" charset="0"/>
              </a:rPr>
              <a:t>E</a:t>
            </a:r>
            <a:r>
              <a:rPr lang="en-US" sz="1600" dirty="0" smtClean="0">
                <a:solidFill>
                  <a:srgbClr val="C00000"/>
                </a:solidFill>
                <a:latin typeface="ITC Legacy Sans Std Medium" pitchFamily="50" charset="0"/>
              </a:rPr>
              <a:t>xample: LA Law Library  </a:t>
            </a:r>
            <a:r>
              <a:rPr lang="en-US" sz="1600" dirty="0">
                <a:hlinkClick r:id="rId5"/>
              </a:rPr>
              <a:t>http://www.lalawlibrary.org/research/onsite/default.aspx</a:t>
            </a:r>
            <a:endParaRPr lang="en-US" sz="1600" dirty="0"/>
          </a:p>
          <a:p>
            <a:r>
              <a:rPr lang="en-US" sz="1600" dirty="0" smtClean="0">
                <a:solidFill>
                  <a:srgbClr val="C00000"/>
                </a:solidFill>
                <a:latin typeface="ITC Legacy Sans Std Medium" pitchFamily="50" charset="0"/>
              </a:rPr>
              <a:t>      Login:  CA / LA</a:t>
            </a:r>
            <a:endParaRPr lang="en-US" sz="1600" dirty="0">
              <a:solidFill>
                <a:srgbClr val="C00000"/>
              </a:solidFill>
              <a:latin typeface="ITC Legacy Sans Std Medium" pitchFamily="50" charset="0"/>
            </a:endParaRPr>
          </a:p>
        </p:txBody>
      </p:sp>
      <p:sp>
        <p:nvSpPr>
          <p:cNvPr id="10" name="Rounded Rectangle 9"/>
          <p:cNvSpPr/>
          <p:nvPr/>
        </p:nvSpPr>
        <p:spPr>
          <a:xfrm>
            <a:off x="4791710" y="2631440"/>
            <a:ext cx="3813810" cy="369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1359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4770" y="304800"/>
            <a:ext cx="8609230" cy="1219200"/>
          </a:xfrm>
        </p:spPr>
        <p:txBody>
          <a:bodyPr/>
          <a:lstStyle/>
          <a:p>
            <a:pPr algn="ctr">
              <a:defRPr/>
            </a:pPr>
            <a:r>
              <a:rPr lang="en-US" sz="3600" dirty="0" smtClean="0">
                <a:latin typeface="ITC Legacy Sans Std Medium" pitchFamily="50" charset="0"/>
              </a:rPr>
              <a:t>Statutory Will Form – California State Bar</a:t>
            </a:r>
            <a:r>
              <a:rPr lang="en-US" sz="4200" dirty="0" smtClean="0">
                <a:latin typeface="ITC Legacy Sans Std Medium" pitchFamily="50" charset="0"/>
              </a:rPr>
              <a:t/>
            </a:r>
            <a:br>
              <a:rPr lang="en-US" sz="4200" dirty="0" smtClean="0">
                <a:latin typeface="ITC Legacy Sans Std Medium" pitchFamily="50" charset="0"/>
              </a:rPr>
            </a:br>
            <a:r>
              <a:rPr lang="en-US" sz="1800" dirty="0">
                <a:latin typeface="ITC Legacy Sans Std Medium" pitchFamily="50" charset="0"/>
                <a:hlinkClick r:id="rId3"/>
              </a:rPr>
              <a:t>http://</a:t>
            </a:r>
            <a:r>
              <a:rPr lang="en-US" sz="1800" dirty="0" smtClean="0">
                <a:latin typeface="ITC Legacy Sans Std Medium" pitchFamily="50" charset="0"/>
                <a:hlinkClick r:id="rId3"/>
              </a:rPr>
              <a:t>www.calbar.ca.gov/Public.aspx</a:t>
            </a:r>
            <a:r>
              <a:rPr lang="en-US" sz="1800" dirty="0" smtClean="0">
                <a:latin typeface="ITC Legacy Sans Std Medium" pitchFamily="50" charset="0"/>
              </a:rPr>
              <a:t/>
            </a:r>
            <a:br>
              <a:rPr lang="en-US" sz="1800" dirty="0" smtClean="0">
                <a:latin typeface="ITC Legacy Sans Std Medium" pitchFamily="50" charset="0"/>
              </a:rPr>
            </a:br>
            <a:endParaRPr lang="en-US" sz="1800" dirty="0" smtClean="0">
              <a:latin typeface="ITC Legacy Sans Std Medium" pitchFamily="50"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404" y="1960622"/>
            <a:ext cx="6942137" cy="46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2257778" y="6141156"/>
            <a:ext cx="44026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197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46180" y="381000"/>
            <a:ext cx="8497819" cy="1219200"/>
          </a:xfrm>
        </p:spPr>
        <p:txBody>
          <a:bodyPr/>
          <a:lstStyle/>
          <a:p>
            <a:pPr algn="ctr" eaLnBrk="1" fontAlgn="auto" hangingPunct="1">
              <a:spcBef>
                <a:spcPts val="0"/>
              </a:spcBef>
              <a:spcAft>
                <a:spcPts val="0"/>
              </a:spcAft>
              <a:defRPr/>
            </a:pPr>
            <a:r>
              <a:rPr lang="en-US" sz="3800" dirty="0" smtClean="0">
                <a:latin typeface="ITC Legacy Sans Std Medium" pitchFamily="50" charset="0"/>
              </a:rPr>
              <a:t>Locating Law Libraries in CA</a:t>
            </a:r>
            <a:br>
              <a:rPr lang="en-US" sz="3800" dirty="0" smtClean="0">
                <a:latin typeface="ITC Legacy Sans Std Medium" pitchFamily="50" charset="0"/>
              </a:rPr>
            </a:br>
            <a:r>
              <a:rPr lang="en-US" sz="3200" dirty="0" smtClean="0">
                <a:latin typeface="ITC Legacy Sans Std Medium" pitchFamily="50" charset="0"/>
              </a:rPr>
              <a:t>Council of California County Law Librarians </a:t>
            </a:r>
            <a:r>
              <a:rPr lang="en-US" sz="2400" dirty="0">
                <a:solidFill>
                  <a:prstClr val="black"/>
                </a:solidFill>
                <a:latin typeface="ITC Legacy Sans Std Medium" pitchFamily="50" charset="0"/>
                <a:ea typeface="+mn-ea"/>
                <a:cs typeface="Arial" charset="0"/>
                <a:hlinkClick r:id="rId3"/>
              </a:rPr>
              <a:t>http://</a:t>
            </a:r>
            <a:r>
              <a:rPr lang="en-US" sz="2400" dirty="0" smtClean="0">
                <a:solidFill>
                  <a:prstClr val="black"/>
                </a:solidFill>
                <a:latin typeface="ITC Legacy Sans Std Medium" pitchFamily="50" charset="0"/>
                <a:ea typeface="+mn-ea"/>
                <a:cs typeface="Arial" charset="0"/>
                <a:hlinkClick r:id="rId3"/>
              </a:rPr>
              <a:t>www.publiclawlibrary.org</a:t>
            </a:r>
            <a:r>
              <a:rPr lang="en-US" sz="2400" dirty="0" smtClean="0">
                <a:solidFill>
                  <a:prstClr val="black"/>
                </a:solidFill>
                <a:latin typeface="ITC Legacy Sans Std Medium" pitchFamily="50" charset="0"/>
                <a:ea typeface="+mn-ea"/>
                <a:cs typeface="Arial" charset="0"/>
              </a:rPr>
              <a:t>  </a:t>
            </a:r>
            <a:endParaRPr lang="en-US" sz="2400" dirty="0">
              <a:solidFill>
                <a:prstClr val="black"/>
              </a:solidFill>
              <a:latin typeface="ITC Legacy Sans Std Medium" pitchFamily="50" charset="0"/>
              <a:ea typeface="+mn-ea"/>
              <a:cs typeface="Arial" charset="0"/>
            </a:endParaRPr>
          </a:p>
        </p:txBody>
      </p:sp>
      <p:pic>
        <p:nvPicPr>
          <p:cNvPr id="409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2261398"/>
            <a:ext cx="6096000" cy="389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200400" y="4419600"/>
            <a:ext cx="16764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436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5880" y="1479476"/>
            <a:ext cx="6506405" cy="4066503"/>
          </a:xfrm>
          <a:prstGeom prst="rect">
            <a:avLst/>
          </a:prstGeom>
        </p:spPr>
      </p:pic>
    </p:spTree>
    <p:extLst>
      <p:ext uri="{BB962C8B-B14F-4D97-AF65-F5344CB8AC3E}">
        <p14:creationId xmlns:p14="http://schemas.microsoft.com/office/powerpoint/2010/main" val="34839057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74248"/>
            <a:ext cx="7772400" cy="912261"/>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Thank You!</a:t>
            </a:r>
            <a:endParaRPr lang="en-US" sz="4000" dirty="0">
              <a:latin typeface="ITC Legacy Sans Std Medium" charset="0"/>
            </a:endParaRPr>
          </a:p>
        </p:txBody>
      </p:sp>
      <p:sp>
        <p:nvSpPr>
          <p:cNvPr id="3" name="Subtitle 2"/>
          <p:cNvSpPr txBox="1">
            <a:spLocks/>
          </p:cNvSpPr>
          <p:nvPr/>
        </p:nvSpPr>
        <p:spPr>
          <a:xfrm>
            <a:off x="1290007" y="4098980"/>
            <a:ext cx="4656421"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latin typeface="ITC Legacy Sans Std Medium" pitchFamily="50" charset="0"/>
                <a:cs typeface="Times New Roman" pitchFamily="18" charset="0"/>
              </a:rPr>
              <a:t>Janine Liebert</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rPr>
              <a:t>Librarian, </a:t>
            </a:r>
            <a:r>
              <a:rPr lang="en-US" sz="2000" dirty="0">
                <a:solidFill>
                  <a:srgbClr val="000000"/>
                </a:solidFill>
                <a:latin typeface="ITC Legacy Sans Std Medium" pitchFamily="50" charset="0"/>
                <a:cs typeface="Times New Roman" pitchFamily="18" charset="0"/>
              </a:rPr>
              <a:t>Programs &amp; </a:t>
            </a:r>
            <a:r>
              <a:rPr lang="en-US" sz="2000" dirty="0" smtClean="0">
                <a:solidFill>
                  <a:srgbClr val="000000"/>
                </a:solidFill>
                <a:latin typeface="ITC Legacy Sans Std Medium" pitchFamily="50" charset="0"/>
                <a:cs typeface="Times New Roman" pitchFamily="18" charset="0"/>
              </a:rPr>
              <a:t>Partnerships</a:t>
            </a:r>
          </a:p>
          <a:p>
            <a:pPr>
              <a:buNone/>
              <a:defRPr/>
            </a:pPr>
            <a:r>
              <a:rPr lang="en-US" sz="2000" dirty="0" smtClean="0">
                <a:solidFill>
                  <a:srgbClr val="000000"/>
                </a:solidFill>
                <a:latin typeface="ITC Legacy Sans Std Medium" pitchFamily="50" charset="0"/>
                <a:cs typeface="Times New Roman" pitchFamily="18" charset="0"/>
              </a:rPr>
              <a:t>LA Law Library</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hlinkClick r:id="rId3"/>
              </a:rPr>
              <a:t>jliebert@lalawlibrary.org</a:t>
            </a:r>
            <a:endParaRPr lang="en-US" sz="2000" dirty="0" smtClean="0">
              <a:solidFill>
                <a:srgbClr val="000000"/>
              </a:solidFill>
              <a:latin typeface="ITC Legacy Sans Std Medium" pitchFamily="50" charset="0"/>
              <a:cs typeface="Times New Roman" pitchFamily="18" charset="0"/>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428" y="3742858"/>
            <a:ext cx="2214158" cy="1565844"/>
          </a:xfrm>
          <a:prstGeom prst="rect">
            <a:avLst/>
          </a:prstGeom>
        </p:spPr>
      </p:pic>
      <p:sp>
        <p:nvSpPr>
          <p:cNvPr id="6" name="Subtitle 2"/>
          <p:cNvSpPr txBox="1">
            <a:spLocks/>
          </p:cNvSpPr>
          <p:nvPr/>
        </p:nvSpPr>
        <p:spPr>
          <a:xfrm>
            <a:off x="1582731" y="5187826"/>
            <a:ext cx="4363697" cy="1441574"/>
          </a:xfrm>
          <a:prstGeom prst="rect">
            <a:avLst/>
          </a:prstGeom>
        </p:spPr>
        <p:txBody>
          <a:bodyPr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spTree>
    <p:extLst>
      <p:ext uri="{BB962C8B-B14F-4D97-AF65-F5344CB8AC3E}">
        <p14:creationId xmlns:p14="http://schemas.microsoft.com/office/powerpoint/2010/main" val="13507655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9102" y="4419600"/>
            <a:ext cx="6324600" cy="18669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FontTx/>
              <a:buNone/>
            </a:pPr>
            <a:r>
              <a:rPr lang="en-US" sz="1400" dirty="0" smtClean="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3" name="Picture 5" descr="Inofpeople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6782"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2935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06488" y="228600"/>
            <a:ext cx="7848600" cy="1219200"/>
          </a:xfrm>
        </p:spPr>
        <p:txBody>
          <a:bodyPr/>
          <a:lstStyle/>
          <a:p>
            <a:pPr algn="ctr" eaLnBrk="1" hangingPunct="1"/>
            <a:r>
              <a:rPr lang="en-US" sz="4000" dirty="0"/>
              <a:t>Preprinted</a:t>
            </a:r>
            <a:r>
              <a:rPr lang="en-US" sz="4000" dirty="0" smtClean="0">
                <a:solidFill>
                  <a:srgbClr val="000000"/>
                </a:solidFill>
              </a:rPr>
              <a:t> </a:t>
            </a:r>
            <a:r>
              <a:rPr lang="en-US" sz="4000" dirty="0"/>
              <a:t>California</a:t>
            </a:r>
            <a:r>
              <a:rPr lang="en-US" sz="4000" dirty="0" smtClean="0">
                <a:solidFill>
                  <a:srgbClr val="000000"/>
                </a:solidFill>
              </a:rPr>
              <a:t> </a:t>
            </a:r>
            <a:r>
              <a:rPr lang="en-US" sz="4000" dirty="0"/>
              <a:t>Court</a:t>
            </a:r>
            <a:r>
              <a:rPr lang="en-US" sz="4000" dirty="0" smtClean="0">
                <a:solidFill>
                  <a:srgbClr val="000000"/>
                </a:solidFill>
              </a:rPr>
              <a:t> </a:t>
            </a:r>
            <a:r>
              <a:rPr lang="en-US" sz="4000" dirty="0"/>
              <a:t>Forms</a:t>
            </a:r>
          </a:p>
        </p:txBody>
      </p:sp>
      <p:sp>
        <p:nvSpPr>
          <p:cNvPr id="5" name="TextBox 4"/>
          <p:cNvSpPr txBox="1"/>
          <p:nvPr/>
        </p:nvSpPr>
        <p:spPr>
          <a:xfrm>
            <a:off x="1296988" y="1668463"/>
            <a:ext cx="7618412" cy="3970337"/>
          </a:xfrm>
          <a:prstGeom prst="rect">
            <a:avLst/>
          </a:prstGeom>
          <a:noFill/>
        </p:spPr>
        <p:txBody>
          <a:bodyPr>
            <a:spAutoFit/>
          </a:bodyPr>
          <a:lstStyle/>
          <a:p>
            <a:pPr fontAlgn="auto">
              <a:spcBef>
                <a:spcPts val="0"/>
              </a:spcBef>
              <a:spcAft>
                <a:spcPts val="0"/>
              </a:spcAft>
              <a:defRPr/>
            </a:pPr>
            <a:r>
              <a:rPr lang="en-US" sz="2800" dirty="0">
                <a:latin typeface="+mj-lt"/>
                <a:cs typeface="+mn-cs"/>
              </a:rPr>
              <a:t>California Courts have provided preprinted fill-in forms for many commonly used court papers</a:t>
            </a:r>
          </a:p>
          <a:p>
            <a:pPr fontAlgn="auto">
              <a:spcBef>
                <a:spcPts val="0"/>
              </a:spcBef>
              <a:spcAft>
                <a:spcPts val="0"/>
              </a:spcAft>
              <a:defRPr/>
            </a:pPr>
            <a:endParaRPr lang="en-US" sz="2800" dirty="0">
              <a:latin typeface="+mj-lt"/>
              <a:cs typeface="+mn-cs"/>
            </a:endParaRPr>
          </a:p>
          <a:p>
            <a:pPr marL="457200" indent="-457200" fontAlgn="auto">
              <a:spcBef>
                <a:spcPts val="0"/>
              </a:spcBef>
              <a:spcAft>
                <a:spcPts val="0"/>
              </a:spcAft>
              <a:buFont typeface="Arial" pitchFamily="34" charset="0"/>
              <a:buChar char="•"/>
              <a:defRPr/>
            </a:pPr>
            <a:r>
              <a:rPr lang="en-US" sz="2400" dirty="0">
                <a:latin typeface="+mj-lt"/>
                <a:cs typeface="+mn-cs"/>
              </a:rPr>
              <a:t>Commonly called “Judicial Council Forms”</a:t>
            </a:r>
          </a:p>
          <a:p>
            <a:pPr marL="457200" indent="-457200" fontAlgn="auto">
              <a:spcBef>
                <a:spcPts val="0"/>
              </a:spcBef>
              <a:spcAft>
                <a:spcPts val="0"/>
              </a:spcAft>
              <a:buFont typeface="Arial" pitchFamily="34" charset="0"/>
              <a:buChar char="•"/>
              <a:defRPr/>
            </a:pPr>
            <a:r>
              <a:rPr lang="en-US" sz="2400" dirty="0">
                <a:latin typeface="+mj-lt"/>
                <a:cs typeface="+mn-cs"/>
              </a:rPr>
              <a:t>Fully comply with all format requirements</a:t>
            </a:r>
          </a:p>
          <a:p>
            <a:pPr marL="457200" indent="-457200" fontAlgn="auto">
              <a:spcBef>
                <a:spcPts val="0"/>
              </a:spcBef>
              <a:spcAft>
                <a:spcPts val="0"/>
              </a:spcAft>
              <a:buFont typeface="Arial" pitchFamily="34" charset="0"/>
              <a:buChar char="•"/>
              <a:defRPr/>
            </a:pPr>
            <a:r>
              <a:rPr lang="en-US" sz="2400" dirty="0">
                <a:latin typeface="+mj-lt"/>
                <a:cs typeface="+mn-cs"/>
              </a:rPr>
              <a:t>Either mandatory or optional</a:t>
            </a:r>
          </a:p>
          <a:p>
            <a:pPr marL="457200" indent="-457200" fontAlgn="auto">
              <a:spcBef>
                <a:spcPts val="0"/>
              </a:spcBef>
              <a:spcAft>
                <a:spcPts val="0"/>
              </a:spcAft>
              <a:buFont typeface="Arial" pitchFamily="34" charset="0"/>
              <a:buChar char="•"/>
              <a:defRPr/>
            </a:pPr>
            <a:r>
              <a:rPr lang="en-US" sz="2400" dirty="0">
                <a:latin typeface="+mj-lt"/>
                <a:cs typeface="+mn-cs"/>
              </a:rPr>
              <a:t>Available in print and on California Courts website</a:t>
            </a:r>
          </a:p>
          <a:p>
            <a:pPr marL="457200" indent="-457200" fontAlgn="auto">
              <a:spcBef>
                <a:spcPts val="0"/>
              </a:spcBef>
              <a:spcAft>
                <a:spcPts val="0"/>
              </a:spcAft>
              <a:buFont typeface="Arial" pitchFamily="34" charset="0"/>
              <a:buChar char="•"/>
              <a:defRPr/>
            </a:pPr>
            <a:r>
              <a:rPr lang="en-US" sz="2400" dirty="0">
                <a:latin typeface="+mj-lt"/>
                <a:cs typeface="+mn-cs"/>
              </a:rPr>
              <a:t>Many available in non-English versions</a:t>
            </a:r>
          </a:p>
          <a:p>
            <a:pPr marL="457200" indent="-457200" fontAlgn="auto">
              <a:spcBef>
                <a:spcPts val="0"/>
              </a:spcBef>
              <a:spcAft>
                <a:spcPts val="0"/>
              </a:spcAft>
              <a:buFont typeface="Arial" pitchFamily="34" charset="0"/>
              <a:buChar char="•"/>
              <a:defRPr/>
            </a:pPr>
            <a:endParaRPr lang="en-US" sz="2400" dirty="0">
              <a:latin typeface="+mj-lt"/>
              <a:cs typeface="+mn-cs"/>
            </a:endParaRPr>
          </a:p>
          <a:p>
            <a:pPr lvl="1" fontAlgn="auto">
              <a:spcBef>
                <a:spcPts val="0"/>
              </a:spcBef>
              <a:spcAft>
                <a:spcPts val="0"/>
              </a:spcAft>
              <a:defRPr/>
            </a:pPr>
            <a:endParaRPr lang="en-US" sz="2400" dirty="0">
              <a:latin typeface="+mj-lt"/>
              <a:cs typeface="+mn-cs"/>
            </a:endParaRPr>
          </a:p>
        </p:txBody>
      </p:sp>
    </p:spTree>
    <p:extLst>
      <p:ext uri="{BB962C8B-B14F-4D97-AF65-F5344CB8AC3E}">
        <p14:creationId xmlns:p14="http://schemas.microsoft.com/office/powerpoint/2010/main" val="2485042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06488" y="228600"/>
            <a:ext cx="7848600" cy="1219200"/>
          </a:xfrm>
        </p:spPr>
        <p:txBody>
          <a:bodyPr/>
          <a:lstStyle/>
          <a:p>
            <a:pPr algn="ctr" eaLnBrk="1" hangingPunct="1"/>
            <a:r>
              <a:rPr lang="en-US" sz="3800" dirty="0" smtClean="0"/>
              <a:t>Print Resources – </a:t>
            </a:r>
            <a:br>
              <a:rPr lang="en-US" sz="3800" dirty="0" smtClean="0"/>
            </a:br>
            <a:r>
              <a:rPr lang="en-US" sz="3800" dirty="0" smtClean="0"/>
              <a:t>Available at County Law Libraries</a:t>
            </a:r>
          </a:p>
        </p:txBody>
      </p:sp>
      <p:sp>
        <p:nvSpPr>
          <p:cNvPr id="5" name="TextBox 4"/>
          <p:cNvSpPr txBox="1"/>
          <p:nvPr/>
        </p:nvSpPr>
        <p:spPr>
          <a:xfrm>
            <a:off x="1143000" y="1527175"/>
            <a:ext cx="7618413" cy="4001095"/>
          </a:xfrm>
          <a:prstGeom prst="rect">
            <a:avLst/>
          </a:prstGeom>
          <a:noFill/>
        </p:spPr>
        <p:txBody>
          <a:bodyPr>
            <a:spAutoFit/>
          </a:bodyPr>
          <a:lstStyle/>
          <a:p>
            <a:pPr marL="457200" indent="-457200"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1200"/>
              </a:spcAft>
              <a:defRPr/>
            </a:pPr>
            <a:r>
              <a:rPr lang="en-US" sz="2800" dirty="0">
                <a:latin typeface="+mj-lt"/>
                <a:cs typeface="+mn-cs"/>
              </a:rPr>
              <a:t>Printed Judicial Council Forms are available from court clerks and in:</a:t>
            </a:r>
          </a:p>
          <a:p>
            <a:pPr fontAlgn="auto">
              <a:spcBef>
                <a:spcPts val="0"/>
              </a:spcBef>
              <a:spcAft>
                <a:spcPts val="1200"/>
              </a:spcAft>
              <a:defRPr/>
            </a:pPr>
            <a:r>
              <a:rPr lang="en-US" sz="2800" dirty="0">
                <a:latin typeface="+mj-lt"/>
                <a:cs typeface="+mn-cs"/>
              </a:rPr>
              <a:t>West’s California Judicial Council Forms</a:t>
            </a:r>
          </a:p>
          <a:p>
            <a:pPr marL="457200" indent="-457200" fontAlgn="auto">
              <a:spcBef>
                <a:spcPts val="0"/>
              </a:spcBef>
              <a:spcAft>
                <a:spcPts val="1200"/>
              </a:spcAft>
              <a:buFont typeface="Arial" pitchFamily="34" charset="0"/>
              <a:buChar char="•"/>
              <a:defRPr/>
            </a:pPr>
            <a:r>
              <a:rPr lang="en-US" sz="2400" dirty="0">
                <a:latin typeface="+mj-lt"/>
                <a:cs typeface="+mn-cs"/>
              </a:rPr>
              <a:t>Four volume set, softcover</a:t>
            </a:r>
          </a:p>
          <a:p>
            <a:pPr marL="457200" indent="-457200" fontAlgn="auto">
              <a:spcBef>
                <a:spcPts val="0"/>
              </a:spcBef>
              <a:spcAft>
                <a:spcPts val="1200"/>
              </a:spcAft>
              <a:buFont typeface="Arial" pitchFamily="34" charset="0"/>
              <a:buChar char="•"/>
              <a:defRPr/>
            </a:pPr>
            <a:r>
              <a:rPr lang="en-US" sz="2400" dirty="0">
                <a:latin typeface="+mj-lt"/>
                <a:cs typeface="+mn-cs"/>
              </a:rPr>
              <a:t>Full-sized perforated forms</a:t>
            </a:r>
          </a:p>
          <a:p>
            <a:pPr marL="457200" indent="-457200" fontAlgn="auto">
              <a:spcBef>
                <a:spcPts val="0"/>
              </a:spcBef>
              <a:spcAft>
                <a:spcPts val="1200"/>
              </a:spcAft>
              <a:buFont typeface="Arial" pitchFamily="34" charset="0"/>
              <a:buChar char="•"/>
              <a:defRPr/>
            </a:pPr>
            <a:r>
              <a:rPr lang="en-US" sz="2400" dirty="0">
                <a:latin typeface="+mj-lt"/>
                <a:cs typeface="+mn-cs"/>
              </a:rPr>
              <a:t>Regular index and spine index</a:t>
            </a:r>
          </a:p>
          <a:p>
            <a:pPr lvl="1" fontAlgn="auto">
              <a:spcBef>
                <a:spcPts val="0"/>
              </a:spcBef>
              <a:spcAft>
                <a:spcPts val="0"/>
              </a:spcAft>
              <a:defRPr/>
            </a:pPr>
            <a:endParaRPr lang="en-US" sz="2400" dirty="0">
              <a:latin typeface="+mj-lt"/>
              <a:cs typeface="+mn-cs"/>
            </a:endParaRP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703" y="3694578"/>
            <a:ext cx="14192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761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24436" y="304800"/>
            <a:ext cx="8222079" cy="1219200"/>
          </a:xfrm>
        </p:spPr>
        <p:txBody>
          <a:bodyPr/>
          <a:lstStyle/>
          <a:p>
            <a:pPr algn="ctr" eaLnBrk="1" fontAlgn="auto" hangingPunct="1">
              <a:spcBef>
                <a:spcPts val="0"/>
              </a:spcBef>
              <a:spcAft>
                <a:spcPts val="0"/>
              </a:spcAft>
              <a:defRPr/>
            </a:pPr>
            <a:r>
              <a:rPr lang="en-US" sz="4000" dirty="0" smtClean="0"/>
              <a:t>How to Find a Judicial Council Form</a:t>
            </a:r>
            <a:br>
              <a:rPr lang="en-US" sz="4000" dirty="0" smtClean="0"/>
            </a:br>
            <a:r>
              <a:rPr lang="en-US" sz="1800" dirty="0">
                <a:solidFill>
                  <a:srgbClr val="9B3036"/>
                </a:solidFill>
                <a:ea typeface="+mn-ea"/>
                <a:cs typeface="Arial" charset="0"/>
                <a:hlinkClick r:id="rId3"/>
              </a:rPr>
              <a:t>http://</a:t>
            </a:r>
            <a:r>
              <a:rPr lang="en-US" sz="1800" dirty="0" smtClean="0">
                <a:solidFill>
                  <a:srgbClr val="9B3036"/>
                </a:solidFill>
                <a:ea typeface="+mn-ea"/>
                <a:cs typeface="Arial" charset="0"/>
                <a:hlinkClick r:id="rId3"/>
              </a:rPr>
              <a:t>www.courts.ca.gov/forms.htm </a:t>
            </a:r>
            <a:endParaRPr lang="en-US" dirty="0" smtClean="0">
              <a:solidFill>
                <a:srgbClr val="9B3036"/>
              </a:solidFill>
            </a:endParaRPr>
          </a:p>
        </p:txBody>
      </p:sp>
      <p:sp>
        <p:nvSpPr>
          <p:cNvPr id="5" name="TextBox 4"/>
          <p:cNvSpPr txBox="1"/>
          <p:nvPr/>
        </p:nvSpPr>
        <p:spPr>
          <a:xfrm>
            <a:off x="1143000" y="2209800"/>
            <a:ext cx="2819400" cy="2892425"/>
          </a:xfrm>
          <a:prstGeom prst="rect">
            <a:avLst/>
          </a:prstGeom>
          <a:noFill/>
        </p:spPr>
        <p:txBody>
          <a:bodyPr>
            <a:spAutoFit/>
          </a:bodyPr>
          <a:lstStyle/>
          <a:p>
            <a:pPr marL="285750" indent="-285750" fontAlgn="auto">
              <a:spcBef>
                <a:spcPts val="0"/>
              </a:spcBef>
              <a:spcAft>
                <a:spcPts val="600"/>
              </a:spcAft>
              <a:buFont typeface="Arial" pitchFamily="34" charset="0"/>
              <a:buChar char="•"/>
              <a:defRPr/>
            </a:pPr>
            <a:r>
              <a:rPr lang="en-US" sz="2400" dirty="0">
                <a:latin typeface="+mj-lt"/>
                <a:cs typeface="+mn-cs"/>
              </a:rPr>
              <a:t>Forms listed by number</a:t>
            </a:r>
          </a:p>
          <a:p>
            <a:pPr marL="285750" indent="-285750" fontAlgn="auto">
              <a:spcBef>
                <a:spcPts val="0"/>
              </a:spcBef>
              <a:spcAft>
                <a:spcPts val="600"/>
              </a:spcAft>
              <a:buFont typeface="Arial" pitchFamily="34" charset="0"/>
              <a:buChar char="•"/>
              <a:defRPr/>
            </a:pPr>
            <a:r>
              <a:rPr lang="en-US" sz="2400" dirty="0">
                <a:latin typeface="+mj-lt"/>
                <a:cs typeface="+mn-cs"/>
              </a:rPr>
              <a:t>Forms listed by name</a:t>
            </a:r>
          </a:p>
          <a:p>
            <a:pPr marL="285750" indent="-285750" fontAlgn="auto">
              <a:spcBef>
                <a:spcPts val="0"/>
              </a:spcBef>
              <a:spcAft>
                <a:spcPts val="600"/>
              </a:spcAft>
              <a:buFont typeface="Arial" pitchFamily="34" charset="0"/>
              <a:buChar char="•"/>
              <a:defRPr/>
            </a:pPr>
            <a:r>
              <a:rPr lang="en-US" sz="2400" dirty="0">
                <a:latin typeface="+mj-lt"/>
                <a:cs typeface="+mn-cs"/>
              </a:rPr>
              <a:t>Fillable PDF’s</a:t>
            </a:r>
          </a:p>
          <a:p>
            <a:pPr marL="285750" indent="-285750" fontAlgn="auto">
              <a:spcBef>
                <a:spcPts val="0"/>
              </a:spcBef>
              <a:spcAft>
                <a:spcPts val="600"/>
              </a:spcAft>
              <a:buFont typeface="Arial" pitchFamily="34" charset="0"/>
              <a:buChar char="•"/>
              <a:defRPr/>
            </a:pPr>
            <a:r>
              <a:rPr lang="en-US" sz="2400" dirty="0">
                <a:latin typeface="+mj-lt"/>
                <a:cs typeface="+mn-cs"/>
              </a:rPr>
              <a:t>Downloadable</a:t>
            </a:r>
          </a:p>
          <a:p>
            <a:pPr marL="285750" indent="-285750" fontAlgn="auto">
              <a:spcBef>
                <a:spcPts val="0"/>
              </a:spcBef>
              <a:spcAft>
                <a:spcPts val="600"/>
              </a:spcAft>
              <a:buFont typeface="Arial" pitchFamily="34" charset="0"/>
              <a:buChar char="•"/>
              <a:defRPr/>
            </a:pPr>
            <a:endParaRPr lang="en-US" dirty="0">
              <a:latin typeface="+mj-lt"/>
              <a:cs typeface="+mn-cs"/>
            </a:endParaRPr>
          </a:p>
        </p:txBody>
      </p:sp>
      <p:pic>
        <p:nvPicPr>
          <p:cNvPr id="81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62200"/>
            <a:ext cx="46386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114800" y="2209800"/>
            <a:ext cx="1295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572000" y="3048000"/>
            <a:ext cx="1862138" cy="608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cxnSp>
        <p:nvCxnSpPr>
          <p:cNvPr id="8" name="Straight Arrow Connector 7"/>
          <p:cNvCxnSpPr/>
          <p:nvPr/>
        </p:nvCxnSpPr>
        <p:spPr>
          <a:xfrm flipV="1">
            <a:off x="5502275" y="4724400"/>
            <a:ext cx="0" cy="377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086600" y="4724400"/>
            <a:ext cx="0" cy="377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7772400" y="3967163"/>
            <a:ext cx="0" cy="376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479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2513" y="304800"/>
            <a:ext cx="7848600" cy="1219200"/>
          </a:xfrm>
        </p:spPr>
        <p:txBody>
          <a:bodyPr/>
          <a:lstStyle/>
          <a:p>
            <a:pPr algn="ctr" eaLnBrk="1" fontAlgn="auto" hangingPunct="1">
              <a:spcBef>
                <a:spcPts val="0"/>
              </a:spcBef>
              <a:spcAft>
                <a:spcPts val="0"/>
              </a:spcAft>
              <a:defRPr/>
            </a:pPr>
            <a:r>
              <a:rPr lang="en-US" sz="4000" dirty="0" smtClean="0"/>
              <a:t>Using Judicial Council Forms</a:t>
            </a:r>
            <a:br>
              <a:rPr lang="en-US" sz="4000" dirty="0" smtClean="0"/>
            </a:br>
            <a:r>
              <a:rPr lang="en-US" sz="1800" dirty="0">
                <a:solidFill>
                  <a:srgbClr val="9B3036"/>
                </a:solidFill>
                <a:ea typeface="+mn-ea"/>
                <a:cs typeface="Arial" charset="0"/>
                <a:hlinkClick r:id="rId3"/>
              </a:rPr>
              <a:t>http://</a:t>
            </a:r>
            <a:r>
              <a:rPr lang="en-US" sz="1800" dirty="0" smtClean="0">
                <a:solidFill>
                  <a:srgbClr val="9B3036"/>
                </a:solidFill>
                <a:ea typeface="+mn-ea"/>
                <a:cs typeface="Arial" charset="0"/>
                <a:hlinkClick r:id="rId3"/>
              </a:rPr>
              <a:t>www.courts.ca.gov/forms.htm </a:t>
            </a:r>
            <a:r>
              <a:rPr lang="en-US" sz="1800" dirty="0" smtClean="0">
                <a:solidFill>
                  <a:srgbClr val="9B3036"/>
                </a:solidFill>
                <a:ea typeface="+mn-ea"/>
                <a:cs typeface="Arial" charset="0"/>
              </a:rPr>
              <a:t/>
            </a:r>
            <a:br>
              <a:rPr lang="en-US" sz="1800" dirty="0" smtClean="0">
                <a:solidFill>
                  <a:srgbClr val="9B3036"/>
                </a:solidFill>
                <a:ea typeface="+mn-ea"/>
                <a:cs typeface="Arial" charset="0"/>
              </a:rPr>
            </a:br>
            <a:endParaRPr lang="en-US" sz="1800" dirty="0" smtClean="0">
              <a:solidFill>
                <a:srgbClr val="9B3036"/>
              </a:solidFill>
            </a:endParaRPr>
          </a:p>
        </p:txBody>
      </p:sp>
      <p:sp>
        <p:nvSpPr>
          <p:cNvPr id="5" name="TextBox 4"/>
          <p:cNvSpPr txBox="1"/>
          <p:nvPr/>
        </p:nvSpPr>
        <p:spPr>
          <a:xfrm>
            <a:off x="1143000" y="2209800"/>
            <a:ext cx="4419600" cy="3632200"/>
          </a:xfrm>
          <a:prstGeom prst="rect">
            <a:avLst/>
          </a:prstGeom>
          <a:noFill/>
        </p:spPr>
        <p:txBody>
          <a:bodyPr>
            <a:spAutoFit/>
          </a:bodyPr>
          <a:lstStyle/>
          <a:p>
            <a:pPr marL="285750" indent="-285750" fontAlgn="auto">
              <a:spcBef>
                <a:spcPts val="0"/>
              </a:spcBef>
              <a:spcAft>
                <a:spcPts val="600"/>
              </a:spcAft>
              <a:buFont typeface="Arial" pitchFamily="34" charset="0"/>
              <a:buChar char="•"/>
              <a:defRPr/>
            </a:pPr>
            <a:r>
              <a:rPr lang="en-US" sz="2400" dirty="0">
                <a:latin typeface="+mj-lt"/>
                <a:cs typeface="+mn-cs"/>
              </a:rPr>
              <a:t>Mandatory or optional indicated in the lower left hand corner</a:t>
            </a:r>
          </a:p>
          <a:p>
            <a:pPr marL="285750" indent="-285750" fontAlgn="auto">
              <a:spcBef>
                <a:spcPts val="0"/>
              </a:spcBef>
              <a:spcAft>
                <a:spcPts val="600"/>
              </a:spcAft>
              <a:buFont typeface="Arial" pitchFamily="34" charset="0"/>
              <a:buChar char="•"/>
              <a:defRPr/>
            </a:pPr>
            <a:r>
              <a:rPr lang="en-US" sz="2400" dirty="0">
                <a:latin typeface="+mj-lt"/>
                <a:cs typeface="+mn-cs"/>
              </a:rPr>
              <a:t>Form number in upper right corner of first page</a:t>
            </a:r>
          </a:p>
          <a:p>
            <a:pPr marL="285750" indent="-285750" fontAlgn="auto">
              <a:spcBef>
                <a:spcPts val="0"/>
              </a:spcBef>
              <a:spcAft>
                <a:spcPts val="600"/>
              </a:spcAft>
              <a:buFont typeface="Arial" pitchFamily="34" charset="0"/>
              <a:buChar char="•"/>
              <a:defRPr/>
            </a:pPr>
            <a:r>
              <a:rPr lang="en-US" sz="2400" dirty="0">
                <a:latin typeface="+mj-lt"/>
                <a:cs typeface="+mn-cs"/>
              </a:rPr>
              <a:t>Form name in bottom center</a:t>
            </a:r>
          </a:p>
          <a:p>
            <a:pPr marL="285750" indent="-285750" fontAlgn="auto">
              <a:spcBef>
                <a:spcPts val="0"/>
              </a:spcBef>
              <a:spcAft>
                <a:spcPts val="600"/>
              </a:spcAft>
              <a:buFont typeface="Arial" pitchFamily="34" charset="0"/>
              <a:buChar char="•"/>
              <a:defRPr/>
            </a:pPr>
            <a:r>
              <a:rPr lang="en-US" sz="2400" dirty="0">
                <a:latin typeface="+mj-lt"/>
                <a:cs typeface="+mn-cs"/>
              </a:rPr>
              <a:t>Bottom right corner, laws that relate to what form is about</a:t>
            </a:r>
          </a:p>
          <a:p>
            <a:pPr marL="285750" indent="-285750" fontAlgn="auto">
              <a:spcBef>
                <a:spcPts val="0"/>
              </a:spcBef>
              <a:spcAft>
                <a:spcPts val="600"/>
              </a:spcAft>
              <a:buFont typeface="Arial" pitchFamily="34" charset="0"/>
              <a:buChar char="•"/>
              <a:defRPr/>
            </a:pPr>
            <a:endParaRPr lang="en-US" dirty="0">
              <a:latin typeface="+mj-lt"/>
              <a:cs typeface="+mn-cs"/>
            </a:endParaRPr>
          </a:p>
        </p:txBody>
      </p:sp>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41500"/>
            <a:ext cx="27336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867400" y="4953000"/>
            <a:ext cx="685800" cy="517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7848600" y="1841500"/>
            <a:ext cx="67627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642100" y="5026025"/>
            <a:ext cx="914400" cy="352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7729538" y="5026025"/>
            <a:ext cx="914400" cy="352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42485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69000" y="152400"/>
            <a:ext cx="8275000" cy="1219200"/>
          </a:xfrm>
        </p:spPr>
        <p:txBody>
          <a:bodyPr/>
          <a:lstStyle/>
          <a:p>
            <a:pPr algn="ctr" eaLnBrk="1" hangingPunct="1"/>
            <a:r>
              <a:rPr lang="en-US" sz="4000" dirty="0" smtClean="0"/>
              <a:t>“Mandatory” Judicial Council Forms</a:t>
            </a:r>
          </a:p>
        </p:txBody>
      </p:sp>
      <p:pic>
        <p:nvPicPr>
          <p:cNvPr id="102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650398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600200" y="2209800"/>
            <a:ext cx="46482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828800" y="3849688"/>
            <a:ext cx="3962400" cy="722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49856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8588</TotalTime>
  <Words>1236</Words>
  <Application>Microsoft Macintosh PowerPoint</Application>
  <PresentationFormat>On-screen Show (4:3)</PresentationFormat>
  <Paragraphs>246</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PowerPoint Presentation</vt:lpstr>
      <vt:lpstr>Workshop Objectives</vt:lpstr>
      <vt:lpstr>Categories of Forms</vt:lpstr>
      <vt:lpstr>How to Find Forms</vt:lpstr>
      <vt:lpstr>Preprinted California Court Forms</vt:lpstr>
      <vt:lpstr>Print Resources –  Available at County Law Libraries</vt:lpstr>
      <vt:lpstr>How to Find a Judicial Council Form http://www.courts.ca.gov/forms.htm </vt:lpstr>
      <vt:lpstr>Using Judicial Council Forms http://www.courts.ca.gov/forms.htm  </vt:lpstr>
      <vt:lpstr>“Mandatory” Judicial Council Forms</vt:lpstr>
      <vt:lpstr>“Optional” Judicial Council Forms </vt:lpstr>
      <vt:lpstr>“Optional” Judicial Council Forms </vt:lpstr>
      <vt:lpstr>Judicial Council Legal Forms List http://www.courts.ca.gov/documents/appendix_a.pdf</vt:lpstr>
      <vt:lpstr>Using Judicial Council Forms </vt:lpstr>
      <vt:lpstr>California Courts – Self-Help http://www.courts.ca.gov/</vt:lpstr>
      <vt:lpstr>California Courts – Integrated Forms by Topic http://www.courts.ca.gov/</vt:lpstr>
      <vt:lpstr>Example of Integrated Information/Forms http://www.courts.ca.gov/1230.htm</vt:lpstr>
      <vt:lpstr>Example of Integrated Information/Forms http://www.courts.ca.gov/1229.htm</vt:lpstr>
      <vt:lpstr>Example of Integrated Information/Forms http://www.courts.ca.gov/1230.htm</vt:lpstr>
      <vt:lpstr>Example of Integrated Information/Forms http://www.courts.ca.gov/1230.htm</vt:lpstr>
      <vt:lpstr>Example of Integrated Information/Forms http://www.courts.ca.gov/1230.htm</vt:lpstr>
      <vt:lpstr>How to find a Local Court Form http://www.courts.ca.gov/find-my-court.htm </vt:lpstr>
      <vt:lpstr>How to Find a U.S. Court Form http://www.usa.gov/Topics/Reference-Shelf/forms.shtml </vt:lpstr>
      <vt:lpstr>U.S. Court Forms by Category http://www.uscourts.gov/FormsAndFees/Forms/CourtFormsByCategory.aspx</vt:lpstr>
      <vt:lpstr>United States Courts  Bankruptcy Forms http://www.uscourts.gov/FormsAndFees/Forms/BankruptcyForms.aspx </vt:lpstr>
      <vt:lpstr>Print Resources –  Available at County Law Libraries</vt:lpstr>
      <vt:lpstr>Form Packets on U.S. District Court Websites</vt:lpstr>
      <vt:lpstr>United States District Court  Central District of California Website http://www.cacd.uscourts.gov/ </vt:lpstr>
      <vt:lpstr>Central District of California Court Forms http://court/cacd.uscourts.gov/CACD/Forms.nsf/Forms </vt:lpstr>
      <vt:lpstr>http://www.publiccounsel.org/featured?id=0003</vt:lpstr>
      <vt:lpstr>PowerPoint Presentation</vt:lpstr>
      <vt:lpstr>Creating a Form </vt:lpstr>
      <vt:lpstr>Drafting a Pleading</vt:lpstr>
      <vt:lpstr>PowerPoint Presentation</vt:lpstr>
      <vt:lpstr>Sample Pleadings Developed by California Superior Courts http://courts.ca.gov/partners/55.htm  </vt:lpstr>
      <vt:lpstr>Form Books</vt:lpstr>
      <vt:lpstr>Popular California Form Books</vt:lpstr>
      <vt:lpstr>Popular California Form Books</vt:lpstr>
      <vt:lpstr>Self-Help Form Books</vt:lpstr>
      <vt:lpstr>Commercial Databases at County Law Libraries (in-library use only)</vt:lpstr>
      <vt:lpstr>Lexis</vt:lpstr>
      <vt:lpstr>PowerPoint Presentation</vt:lpstr>
      <vt:lpstr>CEB OnLaw</vt:lpstr>
      <vt:lpstr>PowerPoint Presentation</vt:lpstr>
      <vt:lpstr>Statutory Will Form – California State Bar http://www.calbar.ca.gov/Public.aspx </vt:lpstr>
      <vt:lpstr>Locating Law Libraries in CA Council of California County Law Librarians http://www.publiclawlibrary.org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Strauss</dc:creator>
  <cp:lastModifiedBy>Stanley Strauss</cp:lastModifiedBy>
  <cp:revision>668</cp:revision>
  <cp:lastPrinted>2012-12-26T23:38:36Z</cp:lastPrinted>
  <dcterms:created xsi:type="dcterms:W3CDTF">2012-07-31T15:43:26Z</dcterms:created>
  <dcterms:modified xsi:type="dcterms:W3CDTF">2013-02-04T19:06:26Z</dcterms:modified>
</cp:coreProperties>
</file>