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Lst>
  <p:notesMasterIdLst>
    <p:notesMasterId r:id="rId65"/>
  </p:notesMasterIdLst>
  <p:handoutMasterIdLst>
    <p:handoutMasterId r:id="rId66"/>
  </p:handoutMasterIdLst>
  <p:sldIdLst>
    <p:sldId id="256" r:id="rId10"/>
    <p:sldId id="257" r:id="rId11"/>
    <p:sldId id="260" r:id="rId12"/>
    <p:sldId id="267" r:id="rId13"/>
    <p:sldId id="310" r:id="rId14"/>
    <p:sldId id="277" r:id="rId15"/>
    <p:sldId id="311" r:id="rId16"/>
    <p:sldId id="313" r:id="rId17"/>
    <p:sldId id="314" r:id="rId18"/>
    <p:sldId id="317" r:id="rId19"/>
    <p:sldId id="283" r:id="rId20"/>
    <p:sldId id="284" r:id="rId21"/>
    <p:sldId id="318" r:id="rId22"/>
    <p:sldId id="263" r:id="rId23"/>
    <p:sldId id="264" r:id="rId24"/>
    <p:sldId id="319" r:id="rId25"/>
    <p:sldId id="265" r:id="rId26"/>
    <p:sldId id="269" r:id="rId27"/>
    <p:sldId id="270" r:id="rId28"/>
    <p:sldId id="272" r:id="rId29"/>
    <p:sldId id="273" r:id="rId30"/>
    <p:sldId id="274" r:id="rId31"/>
    <p:sldId id="320" r:id="rId32"/>
    <p:sldId id="296" r:id="rId33"/>
    <p:sldId id="297" r:id="rId34"/>
    <p:sldId id="298" r:id="rId35"/>
    <p:sldId id="299" r:id="rId36"/>
    <p:sldId id="300" r:id="rId37"/>
    <p:sldId id="301" r:id="rId38"/>
    <p:sldId id="303" r:id="rId39"/>
    <p:sldId id="305" r:id="rId40"/>
    <p:sldId id="306" r:id="rId41"/>
    <p:sldId id="307" r:id="rId42"/>
    <p:sldId id="308" r:id="rId43"/>
    <p:sldId id="304" r:id="rId44"/>
    <p:sldId id="278" r:id="rId45"/>
    <p:sldId id="312" r:id="rId46"/>
    <p:sldId id="279" r:id="rId47"/>
    <p:sldId id="280" r:id="rId48"/>
    <p:sldId id="281" r:id="rId49"/>
    <p:sldId id="282" r:id="rId50"/>
    <p:sldId id="285" r:id="rId51"/>
    <p:sldId id="315" r:id="rId52"/>
    <p:sldId id="302" r:id="rId53"/>
    <p:sldId id="294" r:id="rId54"/>
    <p:sldId id="295" r:id="rId55"/>
    <p:sldId id="286" r:id="rId56"/>
    <p:sldId id="287" r:id="rId57"/>
    <p:sldId id="288" r:id="rId58"/>
    <p:sldId id="321" r:id="rId59"/>
    <p:sldId id="322" r:id="rId60"/>
    <p:sldId id="290" r:id="rId61"/>
    <p:sldId id="291" r:id="rId62"/>
    <p:sldId id="289"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36" y="-14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38200" y="0"/>
            <a:ext cx="5181600" cy="685800"/>
          </a:xfrm>
          <a:prstGeom prst="rect">
            <a:avLst/>
          </a:prstGeom>
        </p:spPr>
        <p:txBody>
          <a:bodyPr vert="horz" lIns="91440" tIns="45720" rIns="91440" bIns="45720" rtlCol="0" anchor="ctr"/>
          <a:lstStyle>
            <a:lvl1pPr algn="l">
              <a:defRPr sz="1200"/>
            </a:lvl1pPr>
          </a:lstStyle>
          <a:p>
            <a:pPr algn="ctr"/>
            <a:r>
              <a:rPr lang="en-US" sz="2000" dirty="0"/>
              <a:t>Mobile Website Design for Libraries</a:t>
            </a:r>
          </a:p>
        </p:txBody>
      </p:sp>
      <p:sp>
        <p:nvSpPr>
          <p:cNvPr id="3" name="Date Placeholder 2"/>
          <p:cNvSpPr>
            <a:spLocks noGrp="1"/>
          </p:cNvSpPr>
          <p:nvPr>
            <p:ph type="dt" sz="quarter" idx="1"/>
          </p:nvPr>
        </p:nvSpPr>
        <p:spPr>
          <a:xfrm>
            <a:off x="6019799" y="0"/>
            <a:ext cx="836613" cy="457200"/>
          </a:xfrm>
          <a:prstGeom prst="rect">
            <a:avLst/>
          </a:prstGeom>
        </p:spPr>
        <p:txBody>
          <a:bodyPr vert="horz" lIns="91440" tIns="45720" rIns="91440" bIns="45720" rtlCol="0"/>
          <a:lstStyle>
            <a:lvl1pPr algn="r">
              <a:defRPr sz="1200"/>
            </a:lvl1pPr>
          </a:lstStyle>
          <a:p>
            <a:r>
              <a:rPr lang="en-US" dirty="0" smtClean="0"/>
              <a:t>3/14/2013</a:t>
            </a:r>
            <a:endParaRPr lang="en-US" dirty="0"/>
          </a:p>
        </p:txBody>
      </p:sp>
      <p:sp>
        <p:nvSpPr>
          <p:cNvPr id="4" name="Footer Placeholder 3"/>
          <p:cNvSpPr>
            <a:spLocks noGrp="1"/>
          </p:cNvSpPr>
          <p:nvPr>
            <p:ph type="ftr" sz="quarter" idx="2"/>
          </p:nvPr>
        </p:nvSpPr>
        <p:spPr>
          <a:xfrm>
            <a:off x="762000" y="8382000"/>
            <a:ext cx="5257800" cy="760413"/>
          </a:xfrm>
          <a:prstGeom prst="rect">
            <a:avLst/>
          </a:prstGeom>
        </p:spPr>
        <p:txBody>
          <a:bodyPr vert="horz" lIns="91440" tIns="45720" rIns="91440" bIns="45720" rtlCol="0" anchor="ctr"/>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p:txBody>
      </p:sp>
      <p:sp>
        <p:nvSpPr>
          <p:cNvPr id="5" name="Slide Number Placeholder 4"/>
          <p:cNvSpPr>
            <a:spLocks noGrp="1"/>
          </p:cNvSpPr>
          <p:nvPr>
            <p:ph type="sldNum" sz="quarter" idx="3"/>
          </p:nvPr>
        </p:nvSpPr>
        <p:spPr>
          <a:xfrm>
            <a:off x="6019799" y="8685213"/>
            <a:ext cx="836613" cy="457200"/>
          </a:xfrm>
          <a:prstGeom prst="rect">
            <a:avLst/>
          </a:prstGeom>
        </p:spPr>
        <p:txBody>
          <a:bodyPr vert="horz" lIns="91440" tIns="45720" rIns="91440" bIns="45720" rtlCol="0" anchor="b"/>
          <a:lstStyle>
            <a:lvl1pPr algn="r">
              <a:defRPr sz="1200"/>
            </a:lvl1pPr>
          </a:lstStyle>
          <a:p>
            <a:fld id="{23722A07-0E59-1348-A5FA-81FB7A7FA12A}" type="slidenum">
              <a:rPr lang="en-US" smtClean="0"/>
              <a:t>‹#›</a:t>
            </a:fld>
            <a:endParaRPr lang="en-US"/>
          </a:p>
        </p:txBody>
      </p:sp>
    </p:spTree>
    <p:extLst>
      <p:ext uri="{BB962C8B-B14F-4D97-AF65-F5344CB8AC3E}">
        <p14:creationId xmlns:p14="http://schemas.microsoft.com/office/powerpoint/2010/main" val="175781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92D42-0C4E-4576-B5BD-69851283297C}" type="datetimeFigureOut">
              <a:rPr lang="en-US" smtClean="0"/>
              <a:t>3/14/13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E7098-93E5-4B66-959C-3473EA9817BE}" type="slidenum">
              <a:rPr lang="en-US" smtClean="0"/>
              <a:t>‹#›</a:t>
            </a:fld>
            <a:endParaRPr lang="en-US"/>
          </a:p>
        </p:txBody>
      </p:sp>
    </p:spTree>
    <p:extLst>
      <p:ext uri="{BB962C8B-B14F-4D97-AF65-F5344CB8AC3E}">
        <p14:creationId xmlns:p14="http://schemas.microsoft.com/office/powerpoint/2010/main" val="176493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E3DEC-DB80-4DB3-B351-AC01E2FF01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2896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DE9600-9E2C-4F04-9602-CF59C8EA2B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41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85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05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6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062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7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2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60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441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9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C32228-61CB-4FC8-B4E7-F25D06AF4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08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18814-FE20-48A1-9E16-2814EBBD90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2605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9233-3F45-48E0-91D6-BF99D3FEC0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583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4AD9FC-F60E-40C8-9915-F000B5B763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7303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B4B04-2838-4F05-A3D0-A5A7E64643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0318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064CD4-2DB3-45F4-A5B0-C904B366C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274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DCC390-53F2-4E31-B5E8-C263F7F9E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6820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2FEC1-B0C1-4B93-9B9F-E587C6784D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411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1A62C7-A9F7-46C2-B7F3-6B6157C884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3341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273157-7F30-4BC2-95C4-3EBFC48F8E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707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AE11C-01D3-46E7-8F54-101F093ED0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2286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3" indent="0" algn="ctr">
              <a:buNone/>
              <a:defRPr>
                <a:solidFill>
                  <a:schemeClr val="tx1">
                    <a:tint val="75000"/>
                  </a:schemeClr>
                </a:solidFill>
              </a:defRPr>
            </a:lvl4pPr>
            <a:lvl5pPr marL="1828710" indent="0" algn="ctr">
              <a:buNone/>
              <a:defRPr>
                <a:solidFill>
                  <a:schemeClr val="tx1">
                    <a:tint val="75000"/>
                  </a:schemeClr>
                </a:solidFill>
              </a:defRPr>
            </a:lvl5pPr>
            <a:lvl6pPr marL="2285888" indent="0" algn="ctr">
              <a:buNone/>
              <a:defRPr>
                <a:solidFill>
                  <a:schemeClr val="tx1">
                    <a:tint val="75000"/>
                  </a:schemeClr>
                </a:solidFill>
              </a:defRPr>
            </a:lvl6pPr>
            <a:lvl7pPr marL="2743065" indent="0" algn="ctr">
              <a:buNone/>
              <a:defRPr>
                <a:solidFill>
                  <a:schemeClr val="tx1">
                    <a:tint val="75000"/>
                  </a:schemeClr>
                </a:solidFill>
              </a:defRPr>
            </a:lvl7pPr>
            <a:lvl8pPr marL="3200240" indent="0" algn="ctr">
              <a:buNone/>
              <a:defRPr>
                <a:solidFill>
                  <a:schemeClr val="tx1">
                    <a:tint val="75000"/>
                  </a:schemeClr>
                </a:solidFill>
              </a:defRPr>
            </a:lvl8pPr>
            <a:lvl9pPr marL="3657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882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63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3" indent="0">
              <a:buNone/>
              <a:defRPr sz="1400">
                <a:solidFill>
                  <a:schemeClr val="tx1">
                    <a:tint val="75000"/>
                  </a:schemeClr>
                </a:solidFill>
              </a:defRPr>
            </a:lvl4pPr>
            <a:lvl5pPr marL="1828710" indent="0">
              <a:buNone/>
              <a:defRPr sz="1400">
                <a:solidFill>
                  <a:schemeClr val="tx1">
                    <a:tint val="75000"/>
                  </a:schemeClr>
                </a:solidFill>
              </a:defRPr>
            </a:lvl5pPr>
            <a:lvl6pPr marL="2285888" indent="0">
              <a:buNone/>
              <a:defRPr sz="1400">
                <a:solidFill>
                  <a:schemeClr val="tx1">
                    <a:tint val="75000"/>
                  </a:schemeClr>
                </a:solidFill>
              </a:defRPr>
            </a:lvl6pPr>
            <a:lvl7pPr marL="2743065" indent="0">
              <a:buNone/>
              <a:defRPr sz="1400">
                <a:solidFill>
                  <a:schemeClr val="tx1">
                    <a:tint val="75000"/>
                  </a:schemeClr>
                </a:solidFill>
              </a:defRPr>
            </a:lvl7pPr>
            <a:lvl8pPr marL="3200240" indent="0">
              <a:buNone/>
              <a:defRPr sz="1400">
                <a:solidFill>
                  <a:schemeClr val="tx1">
                    <a:tint val="75000"/>
                  </a:schemeClr>
                </a:solidFill>
              </a:defRPr>
            </a:lvl8pPr>
            <a:lvl9pPr marL="36574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56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156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55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66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674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576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3" indent="0">
              <a:buNone/>
              <a:defRPr sz="2000"/>
            </a:lvl4pPr>
            <a:lvl5pPr marL="1828710" indent="0">
              <a:buNone/>
              <a:defRPr sz="2000"/>
            </a:lvl5pPr>
            <a:lvl6pPr marL="2285888" indent="0">
              <a:buNone/>
              <a:defRPr sz="2000"/>
            </a:lvl6pPr>
            <a:lvl7pPr marL="2743065" indent="0">
              <a:buNone/>
              <a:defRPr sz="2000"/>
            </a:lvl7pPr>
            <a:lvl8pPr marL="3200240" indent="0">
              <a:buNone/>
              <a:defRPr sz="2000"/>
            </a:lvl8pPr>
            <a:lvl9pPr marL="365741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20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70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724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3" indent="0" algn="ctr">
              <a:buNone/>
              <a:defRPr>
                <a:solidFill>
                  <a:schemeClr val="tx1">
                    <a:tint val="75000"/>
                  </a:schemeClr>
                </a:solidFill>
              </a:defRPr>
            </a:lvl4pPr>
            <a:lvl5pPr marL="1828710" indent="0" algn="ctr">
              <a:buNone/>
              <a:defRPr>
                <a:solidFill>
                  <a:schemeClr val="tx1">
                    <a:tint val="75000"/>
                  </a:schemeClr>
                </a:solidFill>
              </a:defRPr>
            </a:lvl5pPr>
            <a:lvl6pPr marL="2285888" indent="0" algn="ctr">
              <a:buNone/>
              <a:defRPr>
                <a:solidFill>
                  <a:schemeClr val="tx1">
                    <a:tint val="75000"/>
                  </a:schemeClr>
                </a:solidFill>
              </a:defRPr>
            </a:lvl6pPr>
            <a:lvl7pPr marL="2743065" indent="0" algn="ctr">
              <a:buNone/>
              <a:defRPr>
                <a:solidFill>
                  <a:schemeClr val="tx1">
                    <a:tint val="75000"/>
                  </a:schemeClr>
                </a:solidFill>
              </a:defRPr>
            </a:lvl7pPr>
            <a:lvl8pPr marL="3200240" indent="0" algn="ctr">
              <a:buNone/>
              <a:defRPr>
                <a:solidFill>
                  <a:schemeClr val="tx1">
                    <a:tint val="75000"/>
                  </a:schemeClr>
                </a:solidFill>
              </a:defRPr>
            </a:lvl8pPr>
            <a:lvl9pPr marL="3657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20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948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3" indent="0">
              <a:buNone/>
              <a:defRPr sz="1400">
                <a:solidFill>
                  <a:schemeClr val="tx1">
                    <a:tint val="75000"/>
                  </a:schemeClr>
                </a:solidFill>
              </a:defRPr>
            </a:lvl4pPr>
            <a:lvl5pPr marL="1828710" indent="0">
              <a:buNone/>
              <a:defRPr sz="1400">
                <a:solidFill>
                  <a:schemeClr val="tx1">
                    <a:tint val="75000"/>
                  </a:schemeClr>
                </a:solidFill>
              </a:defRPr>
            </a:lvl5pPr>
            <a:lvl6pPr marL="2285888" indent="0">
              <a:buNone/>
              <a:defRPr sz="1400">
                <a:solidFill>
                  <a:schemeClr val="tx1">
                    <a:tint val="75000"/>
                  </a:schemeClr>
                </a:solidFill>
              </a:defRPr>
            </a:lvl6pPr>
            <a:lvl7pPr marL="2743065" indent="0">
              <a:buNone/>
              <a:defRPr sz="1400">
                <a:solidFill>
                  <a:schemeClr val="tx1">
                    <a:tint val="75000"/>
                  </a:schemeClr>
                </a:solidFill>
              </a:defRPr>
            </a:lvl7pPr>
            <a:lvl8pPr marL="3200240" indent="0">
              <a:buNone/>
              <a:defRPr sz="1400">
                <a:solidFill>
                  <a:schemeClr val="tx1">
                    <a:tint val="75000"/>
                  </a:schemeClr>
                </a:solidFill>
              </a:defRPr>
            </a:lvl8pPr>
            <a:lvl9pPr marL="36574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958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541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19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553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5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3" indent="0">
              <a:buNone/>
              <a:defRPr sz="2000"/>
            </a:lvl4pPr>
            <a:lvl5pPr marL="1828710" indent="0">
              <a:buNone/>
              <a:defRPr sz="2000"/>
            </a:lvl5pPr>
            <a:lvl6pPr marL="2285888" indent="0">
              <a:buNone/>
              <a:defRPr sz="2000"/>
            </a:lvl6pPr>
            <a:lvl7pPr marL="2743065" indent="0">
              <a:buNone/>
              <a:defRPr sz="2000"/>
            </a:lvl7pPr>
            <a:lvl8pPr marL="3200240" indent="0">
              <a:buNone/>
              <a:defRPr sz="2000"/>
            </a:lvl8pPr>
            <a:lvl9pPr marL="365741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54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337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9F5A-9A03-426E-918E-B3071E7CF455}"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5A79F4-7764-44F8-A610-B2C65F9D5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9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0"/>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3077"/>
          </a:xfrm>
        </p:spPr>
        <p:txBody>
          <a:bodyPr/>
          <a:lstStyle>
            <a:lvl1pPr marL="0" indent="0" algn="ctr">
              <a:buNone/>
              <a:defRPr/>
            </a:lvl1pPr>
            <a:lvl2pPr marL="411468" indent="0" algn="ctr">
              <a:buNone/>
              <a:defRPr/>
            </a:lvl2pPr>
            <a:lvl3pPr marL="822936" indent="0" algn="ctr">
              <a:buNone/>
              <a:defRPr/>
            </a:lvl3pPr>
            <a:lvl4pPr marL="1234403" indent="0" algn="ctr">
              <a:buNone/>
              <a:defRPr/>
            </a:lvl4pPr>
            <a:lvl5pPr marL="1645871" indent="0" algn="ctr">
              <a:buNone/>
              <a:defRPr/>
            </a:lvl5pPr>
            <a:lvl6pPr marL="2057339" indent="0" algn="ctr">
              <a:buNone/>
              <a:defRPr/>
            </a:lvl6pPr>
            <a:lvl7pPr marL="2468806" indent="0" algn="ctr">
              <a:buNone/>
              <a:defRPr/>
            </a:lvl7pPr>
            <a:lvl8pPr marL="2880274" indent="0" algn="ctr">
              <a:buNone/>
              <a:defRPr/>
            </a:lvl8pPr>
            <a:lvl9pPr marL="32917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445B6F-E3AF-4B3C-88BC-9F2EB8BD6C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097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079A9E-E944-4A63-8C50-3F8BE865A5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4179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68" indent="0">
              <a:buNone/>
              <a:defRPr sz="1600"/>
            </a:lvl2pPr>
            <a:lvl3pPr marL="822936" indent="0">
              <a:buNone/>
              <a:defRPr sz="1400"/>
            </a:lvl3pPr>
            <a:lvl4pPr marL="1234403" indent="0">
              <a:buNone/>
              <a:defRPr sz="1300"/>
            </a:lvl4pPr>
            <a:lvl5pPr marL="1645871" indent="0">
              <a:buNone/>
              <a:defRPr sz="1300"/>
            </a:lvl5pPr>
            <a:lvl6pPr marL="2057339" indent="0">
              <a:buNone/>
              <a:defRPr sz="1300"/>
            </a:lvl6pPr>
            <a:lvl7pPr marL="2468806" indent="0">
              <a:buNone/>
              <a:defRPr sz="1300"/>
            </a:lvl7pPr>
            <a:lvl8pPr marL="2880274" indent="0">
              <a:buNone/>
              <a:defRPr sz="1300"/>
            </a:lvl8pPr>
            <a:lvl9pPr marL="3291741"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B99CC-4FF2-4435-B6A1-D4EAF7450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29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F71448-CBB0-446C-ABAF-3653D7BE43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115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4478"/>
            <a:ext cx="4040505" cy="640080"/>
          </a:xfrm>
        </p:spPr>
        <p:txBody>
          <a:bodyPr anchor="b"/>
          <a:lstStyle>
            <a:lvl1pPr marL="0" indent="0">
              <a:buNone/>
              <a:defRPr sz="2200" b="1"/>
            </a:lvl1pPr>
            <a:lvl2pPr marL="411468" indent="0">
              <a:buNone/>
              <a:defRPr sz="1800" b="1"/>
            </a:lvl2pPr>
            <a:lvl3pPr marL="822936" indent="0">
              <a:buNone/>
              <a:defRPr sz="1600" b="1"/>
            </a:lvl3pPr>
            <a:lvl4pPr marL="1234403" indent="0">
              <a:buNone/>
              <a:defRPr sz="1400" b="1"/>
            </a:lvl4pPr>
            <a:lvl5pPr marL="1645871" indent="0">
              <a:buNone/>
              <a:defRPr sz="1400" b="1"/>
            </a:lvl5pPr>
            <a:lvl6pPr marL="2057339" indent="0">
              <a:buNone/>
              <a:defRPr sz="1400" b="1"/>
            </a:lvl6pPr>
            <a:lvl7pPr marL="2468806" indent="0">
              <a:buNone/>
              <a:defRPr sz="1400" b="1"/>
            </a:lvl7pPr>
            <a:lvl8pPr marL="2880274" indent="0">
              <a:buNone/>
              <a:defRPr sz="1400" b="1"/>
            </a:lvl8pPr>
            <a:lvl9pPr marL="329174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3"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78"/>
            <a:ext cx="4041933" cy="640080"/>
          </a:xfrm>
        </p:spPr>
        <p:txBody>
          <a:bodyPr anchor="b"/>
          <a:lstStyle>
            <a:lvl1pPr marL="0" indent="0">
              <a:buNone/>
              <a:defRPr sz="2200" b="1"/>
            </a:lvl1pPr>
            <a:lvl2pPr marL="411468" indent="0">
              <a:buNone/>
              <a:defRPr sz="1800" b="1"/>
            </a:lvl2pPr>
            <a:lvl3pPr marL="822936" indent="0">
              <a:buNone/>
              <a:defRPr sz="1600" b="1"/>
            </a:lvl3pPr>
            <a:lvl4pPr marL="1234403" indent="0">
              <a:buNone/>
              <a:defRPr sz="1400" b="1"/>
            </a:lvl4pPr>
            <a:lvl5pPr marL="1645871" indent="0">
              <a:buNone/>
              <a:defRPr sz="1400" b="1"/>
            </a:lvl5pPr>
            <a:lvl6pPr marL="2057339" indent="0">
              <a:buNone/>
              <a:defRPr sz="1400" b="1"/>
            </a:lvl6pPr>
            <a:lvl7pPr marL="2468806" indent="0">
              <a:buNone/>
              <a:defRPr sz="1400" b="1"/>
            </a:lvl7pPr>
            <a:lvl8pPr marL="2880274" indent="0">
              <a:buNone/>
              <a:defRPr sz="1400" b="1"/>
            </a:lvl8pPr>
            <a:lvl9pPr marL="329174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0"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C9F40B-7333-43E7-87B7-D08D9AC82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845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5D7BE7-F899-4D07-A98F-CEB785270E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985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C3CE53-B0DB-45C0-8E33-860E5A232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1426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5"/>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8"/>
            <a:ext cx="3008948" cy="4692015"/>
          </a:xfrm>
        </p:spPr>
        <p:txBody>
          <a:bodyPr/>
          <a:lstStyle>
            <a:lvl1pPr marL="0" indent="0">
              <a:buNone/>
              <a:defRPr sz="1300"/>
            </a:lvl1pPr>
            <a:lvl2pPr marL="411468" indent="0">
              <a:buNone/>
              <a:defRPr sz="1100"/>
            </a:lvl2pPr>
            <a:lvl3pPr marL="822936" indent="0">
              <a:buNone/>
              <a:defRPr sz="900"/>
            </a:lvl3pPr>
            <a:lvl4pPr marL="1234403" indent="0">
              <a:buNone/>
              <a:defRPr sz="800"/>
            </a:lvl4pPr>
            <a:lvl5pPr marL="1645871" indent="0">
              <a:buNone/>
              <a:defRPr sz="800"/>
            </a:lvl5pPr>
            <a:lvl6pPr marL="2057339" indent="0">
              <a:buNone/>
              <a:defRPr sz="800"/>
            </a:lvl6pPr>
            <a:lvl7pPr marL="2468806" indent="0">
              <a:buNone/>
              <a:defRPr sz="800"/>
            </a:lvl7pPr>
            <a:lvl8pPr marL="2880274" indent="0">
              <a:buNone/>
              <a:defRPr sz="800"/>
            </a:lvl8pPr>
            <a:lvl9pPr marL="32917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2E5F9-4F8C-4922-B167-193F65E72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456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68" indent="0">
              <a:buNone/>
              <a:defRPr sz="2500"/>
            </a:lvl2pPr>
            <a:lvl3pPr marL="822936" indent="0">
              <a:buNone/>
              <a:defRPr sz="2200"/>
            </a:lvl3pPr>
            <a:lvl4pPr marL="1234403" indent="0">
              <a:buNone/>
              <a:defRPr sz="1800"/>
            </a:lvl4pPr>
            <a:lvl5pPr marL="1645871" indent="0">
              <a:buNone/>
              <a:defRPr sz="1800"/>
            </a:lvl5pPr>
            <a:lvl6pPr marL="2057339" indent="0">
              <a:buNone/>
              <a:defRPr sz="1800"/>
            </a:lvl6pPr>
            <a:lvl7pPr marL="2468806" indent="0">
              <a:buNone/>
              <a:defRPr sz="1800"/>
            </a:lvl7pPr>
            <a:lvl8pPr marL="2880274" indent="0">
              <a:buNone/>
              <a:defRPr sz="1800"/>
            </a:lvl8pPr>
            <a:lvl9pPr marL="3291741" indent="0">
              <a:buNone/>
              <a:defRPr sz="1800"/>
            </a:lvl9pPr>
          </a:lstStyle>
          <a:p>
            <a:pPr lvl="0"/>
            <a:endParaRPr lang="en-US" noProof="0" smtClean="0"/>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68" indent="0">
              <a:buNone/>
              <a:defRPr sz="1100"/>
            </a:lvl2pPr>
            <a:lvl3pPr marL="822936" indent="0">
              <a:buNone/>
              <a:defRPr sz="900"/>
            </a:lvl3pPr>
            <a:lvl4pPr marL="1234403" indent="0">
              <a:buNone/>
              <a:defRPr sz="800"/>
            </a:lvl4pPr>
            <a:lvl5pPr marL="1645871" indent="0">
              <a:buNone/>
              <a:defRPr sz="800"/>
            </a:lvl5pPr>
            <a:lvl6pPr marL="2057339" indent="0">
              <a:buNone/>
              <a:defRPr sz="800"/>
            </a:lvl6pPr>
            <a:lvl7pPr marL="2468806" indent="0">
              <a:buNone/>
              <a:defRPr sz="800"/>
            </a:lvl7pPr>
            <a:lvl8pPr marL="2880274" indent="0">
              <a:buNone/>
              <a:defRPr sz="800"/>
            </a:lvl8pPr>
            <a:lvl9pPr marL="32917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182F73-C1A5-4270-97E4-13E9EDB34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8508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F8A0BC-D6D0-452B-AB5B-8AC0E752A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886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DE9600-9E2C-4F04-9602-CF59C8EA2B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890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8"/>
            <a:ext cx="7772400" cy="147018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1"/>
            <a:ext cx="6400800" cy="1753077"/>
          </a:xfrm>
        </p:spPr>
        <p:txBody>
          <a:bodyPr/>
          <a:lstStyle>
            <a:lvl1pPr marL="0" indent="0" algn="ctr">
              <a:buNone/>
              <a:defRPr/>
            </a:lvl1pPr>
            <a:lvl2pPr marL="411476" indent="0" algn="ctr">
              <a:buNone/>
              <a:defRPr/>
            </a:lvl2pPr>
            <a:lvl3pPr marL="822952" indent="0" algn="ctr">
              <a:buNone/>
              <a:defRPr/>
            </a:lvl3pPr>
            <a:lvl4pPr marL="1234427" indent="0" algn="ctr">
              <a:buNone/>
              <a:defRPr/>
            </a:lvl4pPr>
            <a:lvl5pPr marL="1645904" indent="0" algn="ctr">
              <a:buNone/>
              <a:defRPr/>
            </a:lvl5pPr>
            <a:lvl6pPr marL="2057379" indent="0" algn="ctr">
              <a:buNone/>
              <a:defRPr/>
            </a:lvl6pPr>
            <a:lvl7pPr marL="2468856" indent="0" algn="ctr">
              <a:buNone/>
              <a:defRPr/>
            </a:lvl7pPr>
            <a:lvl8pPr marL="2880331" indent="0" algn="ctr">
              <a:buNone/>
              <a:defRPr/>
            </a:lvl8pPr>
            <a:lvl9pPr marL="329180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C32228-61CB-4FC8-B4E7-F25D06AF4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1014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18814-FE20-48A1-9E16-2814EBBD90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933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76" indent="0">
              <a:buNone/>
              <a:defRPr sz="1600"/>
            </a:lvl2pPr>
            <a:lvl3pPr marL="822952" indent="0">
              <a:buNone/>
              <a:defRPr sz="1400"/>
            </a:lvl3pPr>
            <a:lvl4pPr marL="1234427" indent="0">
              <a:buNone/>
              <a:defRPr sz="1300"/>
            </a:lvl4pPr>
            <a:lvl5pPr marL="1645904" indent="0">
              <a:buNone/>
              <a:defRPr sz="1300"/>
            </a:lvl5pPr>
            <a:lvl6pPr marL="2057379" indent="0">
              <a:buNone/>
              <a:defRPr sz="1300"/>
            </a:lvl6pPr>
            <a:lvl7pPr marL="2468856" indent="0">
              <a:buNone/>
              <a:defRPr sz="1300"/>
            </a:lvl7pPr>
            <a:lvl8pPr marL="2880331" indent="0">
              <a:buNone/>
              <a:defRPr sz="1300"/>
            </a:lvl8pPr>
            <a:lvl9pPr marL="3291807"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9233-3F45-48E0-91D6-BF99D3FEC0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9627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4AD9FC-F60E-40C8-9915-F000B5B763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442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4478"/>
            <a:ext cx="4040505" cy="640080"/>
          </a:xfrm>
        </p:spPr>
        <p:txBody>
          <a:bodyPr anchor="b"/>
          <a:lstStyle>
            <a:lvl1pPr marL="0" indent="0">
              <a:buNone/>
              <a:defRPr sz="2200" b="1"/>
            </a:lvl1pPr>
            <a:lvl2pPr marL="411476" indent="0">
              <a:buNone/>
              <a:defRPr sz="1800" b="1"/>
            </a:lvl2pPr>
            <a:lvl3pPr marL="822952" indent="0">
              <a:buNone/>
              <a:defRPr sz="1600" b="1"/>
            </a:lvl3pPr>
            <a:lvl4pPr marL="1234427" indent="0">
              <a:buNone/>
              <a:defRPr sz="1400" b="1"/>
            </a:lvl4pPr>
            <a:lvl5pPr marL="1645904" indent="0">
              <a:buNone/>
              <a:defRPr sz="1400" b="1"/>
            </a:lvl5pPr>
            <a:lvl6pPr marL="2057379" indent="0">
              <a:buNone/>
              <a:defRPr sz="1400" b="1"/>
            </a:lvl6pPr>
            <a:lvl7pPr marL="2468856" indent="0">
              <a:buNone/>
              <a:defRPr sz="1400" b="1"/>
            </a:lvl7pPr>
            <a:lvl8pPr marL="2880331" indent="0">
              <a:buNone/>
              <a:defRPr sz="1400" b="1"/>
            </a:lvl8pPr>
            <a:lvl9pPr marL="32918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559"/>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8" y="1534478"/>
            <a:ext cx="4041933" cy="640080"/>
          </a:xfrm>
        </p:spPr>
        <p:txBody>
          <a:bodyPr anchor="b"/>
          <a:lstStyle>
            <a:lvl1pPr marL="0" indent="0">
              <a:buNone/>
              <a:defRPr sz="2200" b="1"/>
            </a:lvl1pPr>
            <a:lvl2pPr marL="411476" indent="0">
              <a:buNone/>
              <a:defRPr sz="1800" b="1"/>
            </a:lvl2pPr>
            <a:lvl3pPr marL="822952" indent="0">
              <a:buNone/>
              <a:defRPr sz="1600" b="1"/>
            </a:lvl3pPr>
            <a:lvl4pPr marL="1234427" indent="0">
              <a:buNone/>
              <a:defRPr sz="1400" b="1"/>
            </a:lvl4pPr>
            <a:lvl5pPr marL="1645904" indent="0">
              <a:buNone/>
              <a:defRPr sz="1400" b="1"/>
            </a:lvl5pPr>
            <a:lvl6pPr marL="2057379" indent="0">
              <a:buNone/>
              <a:defRPr sz="1400" b="1"/>
            </a:lvl6pPr>
            <a:lvl7pPr marL="2468856" indent="0">
              <a:buNone/>
              <a:defRPr sz="1400" b="1"/>
            </a:lvl7pPr>
            <a:lvl8pPr marL="2880331" indent="0">
              <a:buNone/>
              <a:defRPr sz="1400" b="1"/>
            </a:lvl8pPr>
            <a:lvl9pPr marL="32918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8" y="2174559"/>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2B4B04-2838-4F05-A3D0-A5A7E64643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1921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064CD4-2DB3-45F4-A5B0-C904B366C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5266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DCC390-53F2-4E31-B5E8-C263F7F9E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1343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3"/>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6"/>
            <a:ext cx="3008948" cy="4692015"/>
          </a:xfrm>
        </p:spPr>
        <p:txBody>
          <a:bodyPr/>
          <a:lstStyle>
            <a:lvl1pPr marL="0" indent="0">
              <a:buNone/>
              <a:defRPr sz="1300"/>
            </a:lvl1pPr>
            <a:lvl2pPr marL="411476" indent="0">
              <a:buNone/>
              <a:defRPr sz="1100"/>
            </a:lvl2pPr>
            <a:lvl3pPr marL="822952" indent="0">
              <a:buNone/>
              <a:defRPr sz="900"/>
            </a:lvl3pPr>
            <a:lvl4pPr marL="1234427" indent="0">
              <a:buNone/>
              <a:defRPr sz="800"/>
            </a:lvl4pPr>
            <a:lvl5pPr marL="1645904" indent="0">
              <a:buNone/>
              <a:defRPr sz="800"/>
            </a:lvl5pPr>
            <a:lvl6pPr marL="2057379" indent="0">
              <a:buNone/>
              <a:defRPr sz="800"/>
            </a:lvl6pPr>
            <a:lvl7pPr marL="2468856" indent="0">
              <a:buNone/>
              <a:defRPr sz="800"/>
            </a:lvl7pPr>
            <a:lvl8pPr marL="2880331" indent="0">
              <a:buNone/>
              <a:defRPr sz="800"/>
            </a:lvl8pPr>
            <a:lvl9pPr marL="3291807"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2FEC1-B0C1-4B93-9B9F-E587C6784D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3170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76" indent="0">
              <a:buNone/>
              <a:defRPr sz="2500"/>
            </a:lvl2pPr>
            <a:lvl3pPr marL="822952" indent="0">
              <a:buNone/>
              <a:defRPr sz="2200"/>
            </a:lvl3pPr>
            <a:lvl4pPr marL="1234427" indent="0">
              <a:buNone/>
              <a:defRPr sz="1800"/>
            </a:lvl4pPr>
            <a:lvl5pPr marL="1645904" indent="0">
              <a:buNone/>
              <a:defRPr sz="1800"/>
            </a:lvl5pPr>
            <a:lvl6pPr marL="2057379" indent="0">
              <a:buNone/>
              <a:defRPr sz="1800"/>
            </a:lvl6pPr>
            <a:lvl7pPr marL="2468856" indent="0">
              <a:buNone/>
              <a:defRPr sz="1800"/>
            </a:lvl7pPr>
            <a:lvl8pPr marL="2880331" indent="0">
              <a:buNone/>
              <a:defRPr sz="1800"/>
            </a:lvl8pPr>
            <a:lvl9pPr marL="3291807" indent="0">
              <a:buNone/>
              <a:defRPr sz="1800"/>
            </a:lvl9pPr>
          </a:lstStyle>
          <a:p>
            <a:pPr lvl="0"/>
            <a:endParaRPr lang="en-US" noProof="0" smtClean="0"/>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76" indent="0">
              <a:buNone/>
              <a:defRPr sz="1100"/>
            </a:lvl2pPr>
            <a:lvl3pPr marL="822952" indent="0">
              <a:buNone/>
              <a:defRPr sz="900"/>
            </a:lvl3pPr>
            <a:lvl4pPr marL="1234427" indent="0">
              <a:buNone/>
              <a:defRPr sz="800"/>
            </a:lvl4pPr>
            <a:lvl5pPr marL="1645904" indent="0">
              <a:buNone/>
              <a:defRPr sz="800"/>
            </a:lvl5pPr>
            <a:lvl6pPr marL="2057379" indent="0">
              <a:buNone/>
              <a:defRPr sz="800"/>
            </a:lvl6pPr>
            <a:lvl7pPr marL="2468856" indent="0">
              <a:buNone/>
              <a:defRPr sz="800"/>
            </a:lvl7pPr>
            <a:lvl8pPr marL="2880331" indent="0">
              <a:buNone/>
              <a:defRPr sz="800"/>
            </a:lvl8pPr>
            <a:lvl9pPr marL="3291807"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1A62C7-A9F7-46C2-B7F3-6B6157C884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4541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273157-7F30-4BC2-95C4-3EBFC48F8E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161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AE11C-01D3-46E7-8F54-101F093ED0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42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0B1A22-C9DE-4A46-8094-D5F1DDEC97F1}"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00F4A5-E350-4920-9D4B-CD53232FBE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64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CE5019-97B3-4E42-AE06-98C0F6B33387}"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EA6EE3-4169-46FB-8D97-3ADB777989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954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674F5B-05A8-440B-B3DB-6DEE23A854A4}"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735F01-ADF3-4D6E-B899-4233AF38FD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13126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6D3D73-2392-421A-AD0A-9D154FDE070A}" type="datetimeFigureOut">
              <a:rPr lang="en-US">
                <a:solidFill>
                  <a:prstClr val="black">
                    <a:tint val="75000"/>
                  </a:prstClr>
                </a:solidFill>
              </a:rPr>
              <a:pPr>
                <a:defRPr/>
              </a:pPr>
              <a:t>3/14/13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D30298-EADF-4958-8F37-A1714FDC92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2169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3CF078-BBF1-490B-A720-A13B32A8BB0A}" type="datetimeFigureOut">
              <a:rPr lang="en-US">
                <a:solidFill>
                  <a:prstClr val="black">
                    <a:tint val="75000"/>
                  </a:prstClr>
                </a:solidFill>
              </a:rPr>
              <a:pPr>
                <a:defRPr/>
              </a:pPr>
              <a:t>3/14/13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1A7C5F-F7A9-4704-A3A1-B2ACA08EA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5152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34CBB1-5A03-442F-B79C-2BAE645D8906}" type="datetimeFigureOut">
              <a:rPr lang="en-US">
                <a:solidFill>
                  <a:prstClr val="black">
                    <a:tint val="75000"/>
                  </a:prstClr>
                </a:solidFill>
              </a:rPr>
              <a:pPr>
                <a:defRPr/>
              </a:pPr>
              <a:t>3/14/13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F06D25-A431-421E-81CC-D85B3750E7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4564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91D065-730B-451C-B88D-1C969A54A5F8}" type="datetimeFigureOut">
              <a:rPr lang="en-US">
                <a:solidFill>
                  <a:prstClr val="black">
                    <a:tint val="75000"/>
                  </a:prstClr>
                </a:solidFill>
              </a:rPr>
              <a:pPr>
                <a:defRPr/>
              </a:pPr>
              <a:t>3/14/13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190A717-ECBF-442D-95AD-339AC1CD5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10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9A0699-278E-492A-A67D-7F3551AEE207}" type="datetimeFigureOut">
              <a:rPr lang="en-US">
                <a:solidFill>
                  <a:prstClr val="black">
                    <a:tint val="75000"/>
                  </a:prstClr>
                </a:solidFill>
              </a:rPr>
              <a:pPr>
                <a:defRPr/>
              </a:pPr>
              <a:t>3/14/13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192129-486E-4963-AF37-9D094B41D0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570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2D2322-551C-4AD9-B68E-9E9256735F8A}" type="datetimeFigureOut">
              <a:rPr lang="en-US">
                <a:solidFill>
                  <a:prstClr val="black">
                    <a:tint val="75000"/>
                  </a:prstClr>
                </a:solidFill>
              </a:rPr>
              <a:pPr>
                <a:defRPr/>
              </a:pPr>
              <a:t>3/14/13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E72A01-8599-4BD7-B51F-E9DC04FD0B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2237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DE2FE8-C9EA-4B81-AD7E-ABC39597E7F7}"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F562A2-1E48-4B23-9B2D-4CB8C17064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1660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9CA1FB-C67E-4F95-8222-380ABF665084}"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96803A-26FC-4DC3-9A7F-E23EF8B7D5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37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2"/>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5"/>
            <a:ext cx="6400800" cy="1753077"/>
          </a:xfrm>
        </p:spPr>
        <p:txBody>
          <a:bodyPr/>
          <a:lstStyle>
            <a:lvl1pPr marL="0" indent="0" algn="ctr">
              <a:buNone/>
              <a:defRPr/>
            </a:lvl1pPr>
            <a:lvl2pPr marL="411460" indent="0" algn="ctr">
              <a:buNone/>
              <a:defRPr/>
            </a:lvl2pPr>
            <a:lvl3pPr marL="822920" indent="0" algn="ctr">
              <a:buNone/>
              <a:defRPr/>
            </a:lvl3pPr>
            <a:lvl4pPr marL="1234379" indent="0" algn="ctr">
              <a:buNone/>
              <a:defRPr/>
            </a:lvl4pPr>
            <a:lvl5pPr marL="1645837" indent="0" algn="ctr">
              <a:buNone/>
              <a:defRPr/>
            </a:lvl5pPr>
            <a:lvl6pPr marL="2057297" indent="0" algn="ctr">
              <a:buNone/>
              <a:defRPr/>
            </a:lvl6pPr>
            <a:lvl7pPr marL="2468757" indent="0" algn="ctr">
              <a:buNone/>
              <a:defRPr/>
            </a:lvl7pPr>
            <a:lvl8pPr marL="2880216" indent="0" algn="ctr">
              <a:buNone/>
              <a:defRPr/>
            </a:lvl8pPr>
            <a:lvl9pPr marL="329167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445B6F-E3AF-4B3C-88BC-9F2EB8BD6C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8557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079A9E-E944-4A63-8C50-3F8BE865A5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2637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60" indent="0">
              <a:buNone/>
              <a:defRPr sz="1600"/>
            </a:lvl2pPr>
            <a:lvl3pPr marL="822920" indent="0">
              <a:buNone/>
              <a:defRPr sz="1400"/>
            </a:lvl3pPr>
            <a:lvl4pPr marL="1234379" indent="0">
              <a:buNone/>
              <a:defRPr sz="1300"/>
            </a:lvl4pPr>
            <a:lvl5pPr marL="1645837" indent="0">
              <a:buNone/>
              <a:defRPr sz="1300"/>
            </a:lvl5pPr>
            <a:lvl6pPr marL="2057297" indent="0">
              <a:buNone/>
              <a:defRPr sz="1300"/>
            </a:lvl6pPr>
            <a:lvl7pPr marL="2468757" indent="0">
              <a:buNone/>
              <a:defRPr sz="1300"/>
            </a:lvl7pPr>
            <a:lvl8pPr marL="2880216" indent="0">
              <a:buNone/>
              <a:defRPr sz="1300"/>
            </a:lvl8pPr>
            <a:lvl9pPr marL="329167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B99CC-4FF2-4435-B6A1-D4EAF7450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722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F71448-CBB0-446C-ABAF-3653D7BE43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4040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60" indent="0">
              <a:buNone/>
              <a:defRPr sz="1800" b="1"/>
            </a:lvl2pPr>
            <a:lvl3pPr marL="822920" indent="0">
              <a:buNone/>
              <a:defRPr sz="1600" b="1"/>
            </a:lvl3pPr>
            <a:lvl4pPr marL="1234379" indent="0">
              <a:buNone/>
              <a:defRPr sz="1400" b="1"/>
            </a:lvl4pPr>
            <a:lvl5pPr marL="1645837" indent="0">
              <a:buNone/>
              <a:defRPr sz="1400" b="1"/>
            </a:lvl5pPr>
            <a:lvl6pPr marL="2057297" indent="0">
              <a:buNone/>
              <a:defRPr sz="1400" b="1"/>
            </a:lvl6pPr>
            <a:lvl7pPr marL="2468757" indent="0">
              <a:buNone/>
              <a:defRPr sz="1400" b="1"/>
            </a:lvl7pPr>
            <a:lvl8pPr marL="2880216" indent="0">
              <a:buNone/>
              <a:defRPr sz="1400" b="1"/>
            </a:lvl8pPr>
            <a:lvl9pPr marL="329167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2" y="1534478"/>
            <a:ext cx="4041933" cy="640080"/>
          </a:xfrm>
        </p:spPr>
        <p:txBody>
          <a:bodyPr anchor="b"/>
          <a:lstStyle>
            <a:lvl1pPr marL="0" indent="0">
              <a:buNone/>
              <a:defRPr sz="2200" b="1"/>
            </a:lvl1pPr>
            <a:lvl2pPr marL="411460" indent="0">
              <a:buNone/>
              <a:defRPr sz="1800" b="1"/>
            </a:lvl2pPr>
            <a:lvl3pPr marL="822920" indent="0">
              <a:buNone/>
              <a:defRPr sz="1600" b="1"/>
            </a:lvl3pPr>
            <a:lvl4pPr marL="1234379" indent="0">
              <a:buNone/>
              <a:defRPr sz="1400" b="1"/>
            </a:lvl4pPr>
            <a:lvl5pPr marL="1645837" indent="0">
              <a:buNone/>
              <a:defRPr sz="1400" b="1"/>
            </a:lvl5pPr>
            <a:lvl6pPr marL="2057297" indent="0">
              <a:buNone/>
              <a:defRPr sz="1400" b="1"/>
            </a:lvl6pPr>
            <a:lvl7pPr marL="2468757" indent="0">
              <a:buNone/>
              <a:defRPr sz="1400" b="1"/>
            </a:lvl7pPr>
            <a:lvl8pPr marL="2880216" indent="0">
              <a:buNone/>
              <a:defRPr sz="1400" b="1"/>
            </a:lvl8pPr>
            <a:lvl9pPr marL="329167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2"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C9F40B-7333-43E7-87B7-D08D9AC82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521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5D7BE7-F899-4D07-A98F-CEB785270E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4410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C3CE53-B0DB-45C0-8E33-860E5A232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12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7"/>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60" indent="0">
              <a:buNone/>
              <a:defRPr sz="1100"/>
            </a:lvl2pPr>
            <a:lvl3pPr marL="822920" indent="0">
              <a:buNone/>
              <a:defRPr sz="900"/>
            </a:lvl3pPr>
            <a:lvl4pPr marL="1234379" indent="0">
              <a:buNone/>
              <a:defRPr sz="800"/>
            </a:lvl4pPr>
            <a:lvl5pPr marL="1645837" indent="0">
              <a:buNone/>
              <a:defRPr sz="800"/>
            </a:lvl5pPr>
            <a:lvl6pPr marL="2057297" indent="0">
              <a:buNone/>
              <a:defRPr sz="800"/>
            </a:lvl6pPr>
            <a:lvl7pPr marL="2468757" indent="0">
              <a:buNone/>
              <a:defRPr sz="800"/>
            </a:lvl7pPr>
            <a:lvl8pPr marL="2880216" indent="0">
              <a:buNone/>
              <a:defRPr sz="800"/>
            </a:lvl8pPr>
            <a:lvl9pPr marL="329167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2E5F9-4F8C-4922-B167-193F65E72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268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60" indent="0">
              <a:buNone/>
              <a:defRPr sz="2500"/>
            </a:lvl2pPr>
            <a:lvl3pPr marL="822920" indent="0">
              <a:buNone/>
              <a:defRPr sz="2200"/>
            </a:lvl3pPr>
            <a:lvl4pPr marL="1234379" indent="0">
              <a:buNone/>
              <a:defRPr sz="1800"/>
            </a:lvl4pPr>
            <a:lvl5pPr marL="1645837" indent="0">
              <a:buNone/>
              <a:defRPr sz="1800"/>
            </a:lvl5pPr>
            <a:lvl6pPr marL="2057297" indent="0">
              <a:buNone/>
              <a:defRPr sz="1800"/>
            </a:lvl6pPr>
            <a:lvl7pPr marL="2468757" indent="0">
              <a:buNone/>
              <a:defRPr sz="1800"/>
            </a:lvl7pPr>
            <a:lvl8pPr marL="2880216" indent="0">
              <a:buNone/>
              <a:defRPr sz="1800"/>
            </a:lvl8pPr>
            <a:lvl9pPr marL="3291675" indent="0">
              <a:buNone/>
              <a:defRPr sz="1800"/>
            </a:lvl9pPr>
          </a:lstStyle>
          <a:p>
            <a:pPr lvl="0"/>
            <a:endParaRPr lang="en-US" noProof="0" smtClean="0"/>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60" indent="0">
              <a:buNone/>
              <a:defRPr sz="1100"/>
            </a:lvl2pPr>
            <a:lvl3pPr marL="822920" indent="0">
              <a:buNone/>
              <a:defRPr sz="900"/>
            </a:lvl3pPr>
            <a:lvl4pPr marL="1234379" indent="0">
              <a:buNone/>
              <a:defRPr sz="800"/>
            </a:lvl4pPr>
            <a:lvl5pPr marL="1645837" indent="0">
              <a:buNone/>
              <a:defRPr sz="800"/>
            </a:lvl5pPr>
            <a:lvl6pPr marL="2057297" indent="0">
              <a:buNone/>
              <a:defRPr sz="800"/>
            </a:lvl6pPr>
            <a:lvl7pPr marL="2468757" indent="0">
              <a:buNone/>
              <a:defRPr sz="800"/>
            </a:lvl7pPr>
            <a:lvl8pPr marL="2880216" indent="0">
              <a:buNone/>
              <a:defRPr sz="800"/>
            </a:lvl8pPr>
            <a:lvl9pPr marL="329167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182F73-C1A5-4270-97E4-13E9EDB34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17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F8A0BC-D6D0-452B-AB5B-8AC0E752A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244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FDA91-7F35-4A29-BE17-632689CF5E73}" type="datetimeFigureOut">
              <a:rPr lang="en-US" smtClean="0">
                <a:solidFill>
                  <a:prstClr val="black">
                    <a:tint val="75000"/>
                  </a:prstClr>
                </a:solidFill>
              </a:rPr>
              <a:pPr/>
              <a:t>3/14/13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EF1E-F2AE-4671-93F0-E52EAA2CBF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568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defRPr sz="1300" dirty="0">
                <a:latin typeface="Calibri"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lgn="ctr">
              <a:defRPr sz="1300" dirty="0">
                <a:latin typeface="Calibri"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lgn="r">
              <a:defRPr sz="1300" smtClean="0">
                <a:latin typeface="Calibri" pitchFamily="34" charset="0"/>
              </a:defRPr>
            </a:lvl1pPr>
          </a:lstStyle>
          <a:p>
            <a:pPr fontAlgn="base">
              <a:spcBef>
                <a:spcPct val="0"/>
              </a:spcBef>
              <a:spcAft>
                <a:spcPct val="0"/>
              </a:spcAft>
              <a:defRPr/>
            </a:pPr>
            <a:fld id="{02A2F944-3099-4531-AD7B-487D4BF9E467}"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18627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mbria" pitchFamily="18" charset="0"/>
        </a:defRPr>
      </a:lvl2pPr>
      <a:lvl3pPr algn="ctr" rtl="0" eaLnBrk="0" fontAlgn="base" hangingPunct="0">
        <a:spcBef>
          <a:spcPct val="0"/>
        </a:spcBef>
        <a:spcAft>
          <a:spcPct val="0"/>
        </a:spcAft>
        <a:defRPr sz="4000">
          <a:solidFill>
            <a:schemeClr val="tx2"/>
          </a:solidFill>
          <a:latin typeface="Cambria" pitchFamily="18" charset="0"/>
        </a:defRPr>
      </a:lvl3pPr>
      <a:lvl4pPr algn="ctr" rtl="0" eaLnBrk="0" fontAlgn="base" hangingPunct="0">
        <a:spcBef>
          <a:spcPct val="0"/>
        </a:spcBef>
        <a:spcAft>
          <a:spcPct val="0"/>
        </a:spcAft>
        <a:defRPr sz="4000">
          <a:solidFill>
            <a:schemeClr val="tx2"/>
          </a:solidFill>
          <a:latin typeface="Cambria" pitchFamily="18" charset="0"/>
        </a:defRPr>
      </a:lvl4pPr>
      <a:lvl5pPr algn="ctr" rtl="0" eaLnBrk="0" fontAlgn="base" hangingPunct="0">
        <a:spcBef>
          <a:spcPct val="0"/>
        </a:spcBef>
        <a:spcAft>
          <a:spcPct val="0"/>
        </a:spcAft>
        <a:defRPr sz="4000">
          <a:solidFill>
            <a:schemeClr val="tx2"/>
          </a:solidFill>
          <a:latin typeface="Cambria"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eaLnBrk="0" fontAlgn="base" hangingPunct="0">
        <a:spcBef>
          <a:spcPct val="20000"/>
        </a:spcBef>
        <a:spcAft>
          <a:spcPct val="0"/>
        </a:spcAft>
        <a:buChar char="•"/>
        <a:defRPr sz="2900">
          <a:solidFill>
            <a:schemeClr val="tx1"/>
          </a:solidFill>
          <a:latin typeface="+mn-lt"/>
          <a:ea typeface="+mn-ea"/>
          <a:cs typeface="+mn-cs"/>
        </a:defRPr>
      </a:lvl1pPr>
      <a:lvl2pPr marL="668655" indent="-257175" algn="l" rtl="0" eaLnBrk="0" fontAlgn="base" hangingPunct="0">
        <a:spcBef>
          <a:spcPct val="20000"/>
        </a:spcBef>
        <a:spcAft>
          <a:spcPct val="0"/>
        </a:spcAft>
        <a:buChar char="–"/>
        <a:defRPr sz="2500">
          <a:solidFill>
            <a:schemeClr val="tx1"/>
          </a:solidFill>
          <a:latin typeface="+mn-lt"/>
        </a:defRPr>
      </a:lvl2pPr>
      <a:lvl3pPr marL="1028700" indent="-205740" algn="l" rtl="0" eaLnBrk="0" fontAlgn="base" hangingPunct="0">
        <a:spcBef>
          <a:spcPct val="20000"/>
        </a:spcBef>
        <a:spcAft>
          <a:spcPct val="0"/>
        </a:spcAft>
        <a:buChar char="•"/>
        <a:defRPr sz="2200">
          <a:solidFill>
            <a:schemeClr val="tx1"/>
          </a:solidFill>
          <a:latin typeface="+mn-lt"/>
        </a:defRPr>
      </a:lvl3pPr>
      <a:lvl4pPr marL="1440180" indent="-205740" algn="l" rtl="0" eaLnBrk="0" fontAlgn="base" hangingPunct="0">
        <a:spcBef>
          <a:spcPct val="20000"/>
        </a:spcBef>
        <a:spcAft>
          <a:spcPct val="0"/>
        </a:spcAft>
        <a:buChar char="–"/>
        <a:defRPr sz="1800">
          <a:solidFill>
            <a:schemeClr val="tx1"/>
          </a:solidFill>
          <a:latin typeface="+mn-lt"/>
        </a:defRPr>
      </a:lvl4pPr>
      <a:lvl5pPr marL="1851660" indent="-205740" algn="l" rtl="0" eaLnBrk="0" fontAlgn="base" hangingPunct="0">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6" rIns="91436"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6" rIns="91436"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91436" tIns="45716" rIns="91436" bIns="45716" rtlCol="0" anchor="ctr"/>
          <a:lstStyle>
            <a:lvl1pPr algn="l">
              <a:defRPr sz="1200">
                <a:solidFill>
                  <a:schemeClr val="tx1">
                    <a:tint val="75000"/>
                  </a:schemeClr>
                </a:solidFill>
              </a:defRPr>
            </a:lvl1pPr>
          </a:lstStyle>
          <a:p>
            <a:pPr defTabSz="914355"/>
            <a:fld id="{75309F5A-9A03-426E-918E-B3071E7CF455}" type="datetimeFigureOut">
              <a:rPr lang="en-US" smtClean="0">
                <a:solidFill>
                  <a:prstClr val="black">
                    <a:tint val="75000"/>
                  </a:prstClr>
                </a:solidFill>
              </a:rPr>
              <a:pPr defTabSz="914355"/>
              <a:t>3/14/13</a:t>
            </a:fld>
            <a:endParaRPr lang="en-US">
              <a:solidFill>
                <a:prstClr val="black">
                  <a:tint val="75000"/>
                </a:prstClr>
              </a:solidFill>
            </a:endParaRPr>
          </a:p>
        </p:txBody>
      </p:sp>
      <p:sp>
        <p:nvSpPr>
          <p:cNvPr id="5" name="Footer Placeholder 4"/>
          <p:cNvSpPr>
            <a:spLocks noGrp="1"/>
          </p:cNvSpPr>
          <p:nvPr>
            <p:ph type="ftr" sz="quarter" idx="3"/>
          </p:nvPr>
        </p:nvSpPr>
        <p:spPr>
          <a:xfrm>
            <a:off x="3124205" y="6356352"/>
            <a:ext cx="2895600" cy="365125"/>
          </a:xfrm>
          <a:prstGeom prst="rect">
            <a:avLst/>
          </a:prstGeom>
        </p:spPr>
        <p:txBody>
          <a:bodyPr vert="horz" lIns="91436" tIns="45716" rIns="91436" bIns="45716" rtlCol="0" anchor="ctr"/>
          <a:lstStyle>
            <a:lvl1pPr algn="ctr">
              <a:defRPr sz="1200">
                <a:solidFill>
                  <a:schemeClr val="tx1">
                    <a:tint val="75000"/>
                  </a:schemeClr>
                </a:solidFill>
              </a:defRPr>
            </a:lvl1pPr>
          </a:lstStyle>
          <a:p>
            <a:pPr defTabSz="91435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6" tIns="45716" rIns="91436" bIns="45716" rtlCol="0" anchor="ctr"/>
          <a:lstStyle>
            <a:lvl1pPr algn="r">
              <a:defRPr sz="1200">
                <a:solidFill>
                  <a:schemeClr val="tx1">
                    <a:tint val="75000"/>
                  </a:schemeClr>
                </a:solidFill>
              </a:defRPr>
            </a:lvl1pPr>
          </a:lstStyle>
          <a:p>
            <a:pPr defTabSz="914355"/>
            <a:fld id="{895A79F4-7764-44F8-A610-B2C65F9D512F}" type="slidenum">
              <a:rPr lang="en-US" smtClean="0">
                <a:solidFill>
                  <a:prstClr val="black">
                    <a:tint val="75000"/>
                  </a:prstClr>
                </a:solidFill>
              </a:rPr>
              <a:pPr defTabSz="914355"/>
              <a:t>‹#›</a:t>
            </a:fld>
            <a:endParaRPr lang="en-US">
              <a:solidFill>
                <a:prstClr val="black">
                  <a:tint val="75000"/>
                </a:prstClr>
              </a:solidFill>
            </a:endParaRPr>
          </a:p>
        </p:txBody>
      </p:sp>
    </p:spTree>
    <p:extLst>
      <p:ext uri="{BB962C8B-B14F-4D97-AF65-F5344CB8AC3E}">
        <p14:creationId xmlns:p14="http://schemas.microsoft.com/office/powerpoint/2010/main" val="3440246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5"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5"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5"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5"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6"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6" rIns="91436"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6" rIns="91436"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91436" tIns="45716" rIns="91436" bIns="45716" rtlCol="0" anchor="ctr"/>
          <a:lstStyle>
            <a:lvl1pPr algn="l">
              <a:defRPr sz="1200">
                <a:solidFill>
                  <a:schemeClr val="tx1">
                    <a:tint val="75000"/>
                  </a:schemeClr>
                </a:solidFill>
              </a:defRPr>
            </a:lvl1pPr>
          </a:lstStyle>
          <a:p>
            <a:pPr defTabSz="914355"/>
            <a:fld id="{75309F5A-9A03-426E-918E-B3071E7CF455}" type="datetimeFigureOut">
              <a:rPr lang="en-US" smtClean="0">
                <a:solidFill>
                  <a:prstClr val="black">
                    <a:tint val="75000"/>
                  </a:prstClr>
                </a:solidFill>
              </a:rPr>
              <a:pPr defTabSz="914355"/>
              <a:t>3/14/13</a:t>
            </a:fld>
            <a:endParaRPr lang="en-US">
              <a:solidFill>
                <a:prstClr val="black">
                  <a:tint val="75000"/>
                </a:prstClr>
              </a:solidFill>
            </a:endParaRPr>
          </a:p>
        </p:txBody>
      </p:sp>
      <p:sp>
        <p:nvSpPr>
          <p:cNvPr id="5" name="Footer Placeholder 4"/>
          <p:cNvSpPr>
            <a:spLocks noGrp="1"/>
          </p:cNvSpPr>
          <p:nvPr>
            <p:ph type="ftr" sz="quarter" idx="3"/>
          </p:nvPr>
        </p:nvSpPr>
        <p:spPr>
          <a:xfrm>
            <a:off x="3124205" y="6356352"/>
            <a:ext cx="2895600" cy="365125"/>
          </a:xfrm>
          <a:prstGeom prst="rect">
            <a:avLst/>
          </a:prstGeom>
        </p:spPr>
        <p:txBody>
          <a:bodyPr vert="horz" lIns="91436" tIns="45716" rIns="91436" bIns="45716" rtlCol="0" anchor="ctr"/>
          <a:lstStyle>
            <a:lvl1pPr algn="ctr">
              <a:defRPr sz="1200">
                <a:solidFill>
                  <a:schemeClr val="tx1">
                    <a:tint val="75000"/>
                  </a:schemeClr>
                </a:solidFill>
              </a:defRPr>
            </a:lvl1pPr>
          </a:lstStyle>
          <a:p>
            <a:pPr defTabSz="91435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6" tIns="45716" rIns="91436" bIns="45716" rtlCol="0" anchor="ctr"/>
          <a:lstStyle>
            <a:lvl1pPr algn="r">
              <a:defRPr sz="1200">
                <a:solidFill>
                  <a:schemeClr val="tx1">
                    <a:tint val="75000"/>
                  </a:schemeClr>
                </a:solidFill>
              </a:defRPr>
            </a:lvl1pPr>
          </a:lstStyle>
          <a:p>
            <a:pPr defTabSz="914355"/>
            <a:fld id="{895A79F4-7764-44F8-A610-B2C65F9D512F}" type="slidenum">
              <a:rPr lang="en-US" smtClean="0">
                <a:solidFill>
                  <a:prstClr val="black">
                    <a:tint val="75000"/>
                  </a:prstClr>
                </a:solidFill>
              </a:rPr>
              <a:pPr defTabSz="914355"/>
              <a:t>‹#›</a:t>
            </a:fld>
            <a:endParaRPr lang="en-US">
              <a:solidFill>
                <a:prstClr val="black">
                  <a:tint val="75000"/>
                </a:prstClr>
              </a:solidFill>
            </a:endParaRPr>
          </a:p>
        </p:txBody>
      </p:sp>
    </p:spTree>
    <p:extLst>
      <p:ext uri="{BB962C8B-B14F-4D97-AF65-F5344CB8AC3E}">
        <p14:creationId xmlns:p14="http://schemas.microsoft.com/office/powerpoint/2010/main" val="10347118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5"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5"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5"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5"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6"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3" tIns="41148" rIns="82293"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3" tIns="41148" rIns="82293"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w="9525">
            <a:noFill/>
            <a:miter lim="800000"/>
            <a:headEnd/>
            <a:tailEnd/>
          </a:ln>
          <a:effectLst/>
        </p:spPr>
        <p:txBody>
          <a:bodyPr vert="horz" wrap="square" lIns="82293" tIns="41148" rIns="82293" bIns="41148" numCol="1" anchor="t" anchorCtr="0" compatLnSpc="1">
            <a:prstTxWarp prst="textNoShape">
              <a:avLst/>
            </a:prstTxWarp>
          </a:bodyPr>
          <a:lstStyle>
            <a:lvl1pPr>
              <a:defRPr sz="1300">
                <a:latin typeface="Times New Roman" pitchFamily="1" charset="0"/>
                <a:ea typeface="+mn-ea"/>
              </a:defRPr>
            </a:lvl1pPr>
          </a:lstStyle>
          <a:p>
            <a:pPr defTabSz="914373"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w="9525">
            <a:noFill/>
            <a:miter lim="800000"/>
            <a:headEnd/>
            <a:tailEnd/>
          </a:ln>
          <a:effectLst/>
        </p:spPr>
        <p:txBody>
          <a:bodyPr vert="horz" wrap="square" lIns="82293" tIns="41148" rIns="82293" bIns="41148" numCol="1" anchor="t" anchorCtr="0" compatLnSpc="1">
            <a:prstTxWarp prst="textNoShape">
              <a:avLst/>
            </a:prstTxWarp>
          </a:bodyPr>
          <a:lstStyle>
            <a:lvl1pPr algn="ctr">
              <a:defRPr sz="1300">
                <a:latin typeface="Times New Roman" pitchFamily="1" charset="0"/>
                <a:ea typeface="+mn-ea"/>
              </a:defRPr>
            </a:lvl1pPr>
          </a:lstStyle>
          <a:p>
            <a:pPr defTabSz="914373"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w="9525">
            <a:noFill/>
            <a:miter lim="800000"/>
            <a:headEnd/>
            <a:tailEnd/>
          </a:ln>
          <a:effectLst/>
        </p:spPr>
        <p:txBody>
          <a:bodyPr vert="horz" wrap="square" lIns="82293" tIns="41148" rIns="82293" bIns="41148" numCol="1" anchor="t" anchorCtr="0" compatLnSpc="1">
            <a:prstTxWarp prst="textNoShape">
              <a:avLst/>
            </a:prstTxWarp>
          </a:bodyPr>
          <a:lstStyle>
            <a:lvl1pPr algn="r">
              <a:defRPr sz="1300">
                <a:latin typeface="Times New Roman" pitchFamily="1" charset="0"/>
                <a:ea typeface="ＭＳ Ｐゴシック" pitchFamily="1" charset="-128"/>
              </a:defRPr>
            </a:lvl1pPr>
          </a:lstStyle>
          <a:p>
            <a:pPr defTabSz="914373" fontAlgn="base">
              <a:spcBef>
                <a:spcPct val="0"/>
              </a:spcBef>
              <a:spcAft>
                <a:spcPct val="0"/>
              </a:spcAft>
              <a:defRPr/>
            </a:pPr>
            <a:fld id="{DECAEC7F-1ECA-4966-B7C8-A22835868101}" type="slidenum">
              <a:rPr lang="en-US" smtClean="0">
                <a:solidFill>
                  <a:srgbClr val="000000"/>
                </a:solidFill>
              </a:rPr>
              <a:pPr defTabSz="91437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287909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0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2pPr>
      <a:lvl3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3pPr>
      <a:lvl4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4pPr>
      <a:lvl5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5pPr>
      <a:lvl6pPr marL="411468" algn="ctr" rtl="0" fontAlgn="base">
        <a:spcBef>
          <a:spcPct val="0"/>
        </a:spcBef>
        <a:spcAft>
          <a:spcPct val="0"/>
        </a:spcAft>
        <a:defRPr sz="4000">
          <a:solidFill>
            <a:schemeClr val="tx2"/>
          </a:solidFill>
          <a:latin typeface="Times New Roman" pitchFamily="1" charset="0"/>
        </a:defRPr>
      </a:lvl6pPr>
      <a:lvl7pPr marL="822936" algn="ctr" rtl="0" fontAlgn="base">
        <a:spcBef>
          <a:spcPct val="0"/>
        </a:spcBef>
        <a:spcAft>
          <a:spcPct val="0"/>
        </a:spcAft>
        <a:defRPr sz="4000">
          <a:solidFill>
            <a:schemeClr val="tx2"/>
          </a:solidFill>
          <a:latin typeface="Times New Roman" pitchFamily="1" charset="0"/>
        </a:defRPr>
      </a:lvl7pPr>
      <a:lvl8pPr marL="1234403" algn="ctr" rtl="0" fontAlgn="base">
        <a:spcBef>
          <a:spcPct val="0"/>
        </a:spcBef>
        <a:spcAft>
          <a:spcPct val="0"/>
        </a:spcAft>
        <a:defRPr sz="4000">
          <a:solidFill>
            <a:schemeClr val="tx2"/>
          </a:solidFill>
          <a:latin typeface="Times New Roman" pitchFamily="1" charset="0"/>
        </a:defRPr>
      </a:lvl8pPr>
      <a:lvl9pPr marL="1645871" algn="ctr" rtl="0" fontAlgn="base">
        <a:spcBef>
          <a:spcPct val="0"/>
        </a:spcBef>
        <a:spcAft>
          <a:spcPct val="0"/>
        </a:spcAft>
        <a:defRPr sz="4000">
          <a:solidFill>
            <a:schemeClr val="tx2"/>
          </a:solidFill>
          <a:latin typeface="Times New Roman" pitchFamily="1" charset="0"/>
        </a:defRPr>
      </a:lvl9pPr>
    </p:titleStyle>
    <p:bodyStyle>
      <a:lvl1pPr marL="308601" indent="-308601" algn="l" rtl="0" eaLnBrk="0" fontAlgn="base" hangingPunct="0">
        <a:spcBef>
          <a:spcPct val="20000"/>
        </a:spcBef>
        <a:spcAft>
          <a:spcPct val="0"/>
        </a:spcAft>
        <a:buChar char="•"/>
        <a:defRPr sz="2900">
          <a:solidFill>
            <a:schemeClr val="tx1"/>
          </a:solidFill>
          <a:latin typeface="+mn-lt"/>
          <a:ea typeface="ＭＳ Ｐゴシック" pitchFamily="1" charset="-128"/>
          <a:cs typeface="+mn-cs"/>
        </a:defRPr>
      </a:lvl1pPr>
      <a:lvl2pPr marL="668635" indent="-257168" algn="l" rtl="0" eaLnBrk="0" fontAlgn="base" hangingPunct="0">
        <a:spcBef>
          <a:spcPct val="20000"/>
        </a:spcBef>
        <a:spcAft>
          <a:spcPct val="0"/>
        </a:spcAft>
        <a:buChar char="–"/>
        <a:defRPr sz="2500">
          <a:solidFill>
            <a:schemeClr val="tx1"/>
          </a:solidFill>
          <a:latin typeface="+mn-lt"/>
          <a:ea typeface="ＭＳ Ｐゴシック" pitchFamily="1" charset="-128"/>
        </a:defRPr>
      </a:lvl2pPr>
      <a:lvl3pPr marL="1028669" indent="-205734" algn="l" rtl="0" eaLnBrk="0" fontAlgn="base" hangingPunct="0">
        <a:spcBef>
          <a:spcPct val="20000"/>
        </a:spcBef>
        <a:spcAft>
          <a:spcPct val="0"/>
        </a:spcAft>
        <a:buChar char="•"/>
        <a:defRPr sz="2200">
          <a:solidFill>
            <a:schemeClr val="tx1"/>
          </a:solidFill>
          <a:latin typeface="+mn-lt"/>
          <a:ea typeface="ＭＳ Ｐゴシック" pitchFamily="1" charset="-128"/>
        </a:defRPr>
      </a:lvl3pPr>
      <a:lvl4pPr marL="1440137" indent="-205734" algn="l" rtl="0" eaLnBrk="0" fontAlgn="base" hangingPunct="0">
        <a:spcBef>
          <a:spcPct val="20000"/>
        </a:spcBef>
        <a:spcAft>
          <a:spcPct val="0"/>
        </a:spcAft>
        <a:buChar char="–"/>
        <a:defRPr sz="1800">
          <a:solidFill>
            <a:schemeClr val="tx1"/>
          </a:solidFill>
          <a:latin typeface="+mn-lt"/>
          <a:ea typeface="ＭＳ Ｐゴシック" pitchFamily="1" charset="-128"/>
        </a:defRPr>
      </a:lvl4pPr>
      <a:lvl5pPr marL="1851603" indent="-205734" algn="l" rtl="0" eaLnBrk="0" fontAlgn="base" hangingPunct="0">
        <a:spcBef>
          <a:spcPct val="20000"/>
        </a:spcBef>
        <a:spcAft>
          <a:spcPct val="0"/>
        </a:spcAft>
        <a:buChar char="»"/>
        <a:defRPr sz="1800">
          <a:solidFill>
            <a:schemeClr val="tx1"/>
          </a:solidFill>
          <a:latin typeface="+mn-lt"/>
          <a:ea typeface="ＭＳ Ｐゴシック" pitchFamily="1" charset="-128"/>
        </a:defRPr>
      </a:lvl5pPr>
      <a:lvl6pPr marL="2263073" indent="-205734" algn="l" rtl="0" fontAlgn="base">
        <a:spcBef>
          <a:spcPct val="20000"/>
        </a:spcBef>
        <a:spcAft>
          <a:spcPct val="0"/>
        </a:spcAft>
        <a:buChar char="»"/>
        <a:defRPr sz="1800">
          <a:solidFill>
            <a:schemeClr val="tx1"/>
          </a:solidFill>
          <a:latin typeface="+mn-lt"/>
          <a:ea typeface="ＭＳ Ｐゴシック" pitchFamily="1" charset="-128"/>
        </a:defRPr>
      </a:lvl6pPr>
      <a:lvl7pPr marL="2674539" indent="-205734" algn="l" rtl="0" fontAlgn="base">
        <a:spcBef>
          <a:spcPct val="20000"/>
        </a:spcBef>
        <a:spcAft>
          <a:spcPct val="0"/>
        </a:spcAft>
        <a:buChar char="»"/>
        <a:defRPr sz="1800">
          <a:solidFill>
            <a:schemeClr val="tx1"/>
          </a:solidFill>
          <a:latin typeface="+mn-lt"/>
          <a:ea typeface="ＭＳ Ｐゴシック" pitchFamily="1" charset="-128"/>
        </a:defRPr>
      </a:lvl7pPr>
      <a:lvl8pPr marL="3086007" indent="-205734" algn="l" rtl="0" fontAlgn="base">
        <a:spcBef>
          <a:spcPct val="20000"/>
        </a:spcBef>
        <a:spcAft>
          <a:spcPct val="0"/>
        </a:spcAft>
        <a:buChar char="»"/>
        <a:defRPr sz="1800">
          <a:solidFill>
            <a:schemeClr val="tx1"/>
          </a:solidFill>
          <a:latin typeface="+mn-lt"/>
          <a:ea typeface="ＭＳ Ｐゴシック" pitchFamily="1" charset="-128"/>
        </a:defRPr>
      </a:lvl8pPr>
      <a:lvl9pPr marL="3497475" indent="-205734" algn="l" rtl="0" fontAlgn="base">
        <a:spcBef>
          <a:spcPct val="20000"/>
        </a:spcBef>
        <a:spcAft>
          <a:spcPct val="0"/>
        </a:spcAft>
        <a:buChar char="»"/>
        <a:defRPr sz="1800">
          <a:solidFill>
            <a:schemeClr val="tx1"/>
          </a:solidFill>
          <a:latin typeface="+mn-lt"/>
          <a:ea typeface="ＭＳ Ｐゴシック" pitchFamily="1" charset="-128"/>
        </a:defRPr>
      </a:lvl9pPr>
    </p:bodyStyle>
    <p:otherStyle>
      <a:defPPr>
        <a:defRPr lang="en-US"/>
      </a:defPPr>
      <a:lvl1pPr marL="0" algn="l" defTabSz="411468" rtl="0" eaLnBrk="1" latinLnBrk="0" hangingPunct="1">
        <a:defRPr sz="1600" kern="1200">
          <a:solidFill>
            <a:schemeClr val="tx1"/>
          </a:solidFill>
          <a:latin typeface="+mn-lt"/>
          <a:ea typeface="+mn-ea"/>
          <a:cs typeface="+mn-cs"/>
        </a:defRPr>
      </a:lvl1pPr>
      <a:lvl2pPr marL="411468" algn="l" defTabSz="411468" rtl="0" eaLnBrk="1" latinLnBrk="0" hangingPunct="1">
        <a:defRPr sz="1600" kern="1200">
          <a:solidFill>
            <a:schemeClr val="tx1"/>
          </a:solidFill>
          <a:latin typeface="+mn-lt"/>
          <a:ea typeface="+mn-ea"/>
          <a:cs typeface="+mn-cs"/>
        </a:defRPr>
      </a:lvl2pPr>
      <a:lvl3pPr marL="822936" algn="l" defTabSz="411468" rtl="0" eaLnBrk="1" latinLnBrk="0" hangingPunct="1">
        <a:defRPr sz="1600" kern="1200">
          <a:solidFill>
            <a:schemeClr val="tx1"/>
          </a:solidFill>
          <a:latin typeface="+mn-lt"/>
          <a:ea typeface="+mn-ea"/>
          <a:cs typeface="+mn-cs"/>
        </a:defRPr>
      </a:lvl3pPr>
      <a:lvl4pPr marL="1234403" algn="l" defTabSz="411468" rtl="0" eaLnBrk="1" latinLnBrk="0" hangingPunct="1">
        <a:defRPr sz="1600" kern="1200">
          <a:solidFill>
            <a:schemeClr val="tx1"/>
          </a:solidFill>
          <a:latin typeface="+mn-lt"/>
          <a:ea typeface="+mn-ea"/>
          <a:cs typeface="+mn-cs"/>
        </a:defRPr>
      </a:lvl4pPr>
      <a:lvl5pPr marL="1645871" algn="l" defTabSz="411468" rtl="0" eaLnBrk="1" latinLnBrk="0" hangingPunct="1">
        <a:defRPr sz="1600" kern="1200">
          <a:solidFill>
            <a:schemeClr val="tx1"/>
          </a:solidFill>
          <a:latin typeface="+mn-lt"/>
          <a:ea typeface="+mn-ea"/>
          <a:cs typeface="+mn-cs"/>
        </a:defRPr>
      </a:lvl5pPr>
      <a:lvl6pPr marL="2057339" algn="l" defTabSz="411468" rtl="0" eaLnBrk="1" latinLnBrk="0" hangingPunct="1">
        <a:defRPr sz="1600" kern="1200">
          <a:solidFill>
            <a:schemeClr val="tx1"/>
          </a:solidFill>
          <a:latin typeface="+mn-lt"/>
          <a:ea typeface="+mn-ea"/>
          <a:cs typeface="+mn-cs"/>
        </a:defRPr>
      </a:lvl6pPr>
      <a:lvl7pPr marL="2468806" algn="l" defTabSz="411468" rtl="0" eaLnBrk="1" latinLnBrk="0" hangingPunct="1">
        <a:defRPr sz="1600" kern="1200">
          <a:solidFill>
            <a:schemeClr val="tx1"/>
          </a:solidFill>
          <a:latin typeface="+mn-lt"/>
          <a:ea typeface="+mn-ea"/>
          <a:cs typeface="+mn-cs"/>
        </a:defRPr>
      </a:lvl7pPr>
      <a:lvl8pPr marL="2880274" algn="l" defTabSz="411468" rtl="0" eaLnBrk="1" latinLnBrk="0" hangingPunct="1">
        <a:defRPr sz="1600" kern="1200">
          <a:solidFill>
            <a:schemeClr val="tx1"/>
          </a:solidFill>
          <a:latin typeface="+mn-lt"/>
          <a:ea typeface="+mn-ea"/>
          <a:cs typeface="+mn-cs"/>
        </a:defRPr>
      </a:lvl8pPr>
      <a:lvl9pPr marL="3291741" algn="l" defTabSz="411468"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8649"/>
            <a:ext cx="7772400" cy="1144429"/>
          </a:xfrm>
          <a:prstGeom prst="rect">
            <a:avLst/>
          </a:prstGeom>
          <a:noFill/>
          <a:ln w="9525">
            <a:noFill/>
            <a:miter lim="800000"/>
            <a:headEnd/>
            <a:tailEnd/>
          </a:ln>
          <a:effectLst/>
        </p:spPr>
        <p:txBody>
          <a:bodyPr vert="horz" wrap="square" lIns="82295" tIns="41148" rIns="82295" bIns="4114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0249"/>
            <a:ext cx="7772400" cy="4116229"/>
          </a:xfrm>
          <a:prstGeom prst="rect">
            <a:avLst/>
          </a:prstGeom>
          <a:noFill/>
          <a:ln w="9525">
            <a:noFill/>
            <a:miter lim="800000"/>
            <a:headEnd/>
            <a:tailEnd/>
          </a:ln>
          <a:effectLst/>
        </p:spPr>
        <p:txBody>
          <a:bodyPr vert="horz" wrap="square" lIns="82295" tIns="41148" rIns="82295"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6"/>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5" tIns="41148" rIns="82295" bIns="41148" numCol="1" anchor="t" anchorCtr="0" compatLnSpc="1">
            <a:prstTxWarp prst="textNoShape">
              <a:avLst/>
            </a:prstTxWarp>
          </a:bodyPr>
          <a:lstStyle>
            <a:lvl1pPr>
              <a:defRPr sz="1300" dirty="0">
                <a:latin typeface="Calibri" pitchFamily="34" charset="0"/>
              </a:defRPr>
            </a:lvl1pPr>
          </a:lstStyle>
          <a:p>
            <a:pPr defTabSz="91439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6"/>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5" tIns="41148" rIns="82295" bIns="41148" numCol="1" anchor="t" anchorCtr="0" compatLnSpc="1">
            <a:prstTxWarp prst="textNoShape">
              <a:avLst/>
            </a:prstTxWarp>
          </a:bodyPr>
          <a:lstStyle>
            <a:lvl1pPr algn="ctr">
              <a:defRPr sz="1300" dirty="0">
                <a:latin typeface="Calibri" pitchFamily="34" charset="0"/>
              </a:defRPr>
            </a:lvl1pPr>
          </a:lstStyle>
          <a:p>
            <a:pPr defTabSz="91439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249" y="6247926"/>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5" tIns="41148" rIns="82295" bIns="41148" numCol="1" anchor="t" anchorCtr="0" compatLnSpc="1">
            <a:prstTxWarp prst="textNoShape">
              <a:avLst/>
            </a:prstTxWarp>
          </a:bodyPr>
          <a:lstStyle>
            <a:lvl1pPr algn="r">
              <a:defRPr sz="1300" smtClean="0">
                <a:latin typeface="Calibri" pitchFamily="34" charset="0"/>
              </a:defRPr>
            </a:lvl1pPr>
          </a:lstStyle>
          <a:p>
            <a:pPr defTabSz="914391" fontAlgn="base">
              <a:spcBef>
                <a:spcPct val="0"/>
              </a:spcBef>
              <a:spcAft>
                <a:spcPct val="0"/>
              </a:spcAft>
              <a:defRPr/>
            </a:pPr>
            <a:fld id="{02A2F944-3099-4531-AD7B-487D4BF9E467}" type="slidenum">
              <a:rPr lang="en-US">
                <a:solidFill>
                  <a:srgbClr val="000000"/>
                </a:solidFill>
              </a:rPr>
              <a:pPr defTabSz="914391"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783131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mbria" pitchFamily="18" charset="0"/>
        </a:defRPr>
      </a:lvl2pPr>
      <a:lvl3pPr algn="ctr" rtl="0" eaLnBrk="0" fontAlgn="base" hangingPunct="0">
        <a:spcBef>
          <a:spcPct val="0"/>
        </a:spcBef>
        <a:spcAft>
          <a:spcPct val="0"/>
        </a:spcAft>
        <a:defRPr sz="4000">
          <a:solidFill>
            <a:schemeClr val="tx2"/>
          </a:solidFill>
          <a:latin typeface="Cambria" pitchFamily="18" charset="0"/>
        </a:defRPr>
      </a:lvl3pPr>
      <a:lvl4pPr algn="ctr" rtl="0" eaLnBrk="0" fontAlgn="base" hangingPunct="0">
        <a:spcBef>
          <a:spcPct val="0"/>
        </a:spcBef>
        <a:spcAft>
          <a:spcPct val="0"/>
        </a:spcAft>
        <a:defRPr sz="4000">
          <a:solidFill>
            <a:schemeClr val="tx2"/>
          </a:solidFill>
          <a:latin typeface="Cambria" pitchFamily="18" charset="0"/>
        </a:defRPr>
      </a:lvl4pPr>
      <a:lvl5pPr algn="ctr" rtl="0" eaLnBrk="0" fontAlgn="base" hangingPunct="0">
        <a:spcBef>
          <a:spcPct val="0"/>
        </a:spcBef>
        <a:spcAft>
          <a:spcPct val="0"/>
        </a:spcAft>
        <a:defRPr sz="4000">
          <a:solidFill>
            <a:schemeClr val="tx2"/>
          </a:solidFill>
          <a:latin typeface="Cambria" pitchFamily="18" charset="0"/>
        </a:defRPr>
      </a:lvl5pPr>
      <a:lvl6pPr marL="411476" algn="ctr" rtl="0" fontAlgn="base">
        <a:spcBef>
          <a:spcPct val="0"/>
        </a:spcBef>
        <a:spcAft>
          <a:spcPct val="0"/>
        </a:spcAft>
        <a:defRPr sz="4000">
          <a:solidFill>
            <a:schemeClr val="tx2"/>
          </a:solidFill>
          <a:latin typeface="Times New Roman" pitchFamily="18" charset="0"/>
        </a:defRPr>
      </a:lvl6pPr>
      <a:lvl7pPr marL="822952" algn="ctr" rtl="0" fontAlgn="base">
        <a:spcBef>
          <a:spcPct val="0"/>
        </a:spcBef>
        <a:spcAft>
          <a:spcPct val="0"/>
        </a:spcAft>
        <a:defRPr sz="4000">
          <a:solidFill>
            <a:schemeClr val="tx2"/>
          </a:solidFill>
          <a:latin typeface="Times New Roman" pitchFamily="18" charset="0"/>
        </a:defRPr>
      </a:lvl7pPr>
      <a:lvl8pPr marL="1234427" algn="ctr" rtl="0" fontAlgn="base">
        <a:spcBef>
          <a:spcPct val="0"/>
        </a:spcBef>
        <a:spcAft>
          <a:spcPct val="0"/>
        </a:spcAft>
        <a:defRPr sz="4000">
          <a:solidFill>
            <a:schemeClr val="tx2"/>
          </a:solidFill>
          <a:latin typeface="Times New Roman" pitchFamily="18" charset="0"/>
        </a:defRPr>
      </a:lvl8pPr>
      <a:lvl9pPr marL="1645904" algn="ctr" rtl="0" fontAlgn="base">
        <a:spcBef>
          <a:spcPct val="0"/>
        </a:spcBef>
        <a:spcAft>
          <a:spcPct val="0"/>
        </a:spcAft>
        <a:defRPr sz="4000">
          <a:solidFill>
            <a:schemeClr val="tx2"/>
          </a:solidFill>
          <a:latin typeface="Times New Roman" pitchFamily="18" charset="0"/>
        </a:defRPr>
      </a:lvl9pPr>
    </p:titleStyle>
    <p:bodyStyle>
      <a:lvl1pPr marL="308607" indent="-308607" algn="l" rtl="0" eaLnBrk="0" fontAlgn="base" hangingPunct="0">
        <a:spcBef>
          <a:spcPct val="20000"/>
        </a:spcBef>
        <a:spcAft>
          <a:spcPct val="0"/>
        </a:spcAft>
        <a:buChar char="•"/>
        <a:defRPr sz="2900">
          <a:solidFill>
            <a:schemeClr val="tx1"/>
          </a:solidFill>
          <a:latin typeface="+mn-lt"/>
          <a:ea typeface="+mn-ea"/>
          <a:cs typeface="+mn-cs"/>
        </a:defRPr>
      </a:lvl1pPr>
      <a:lvl2pPr marL="668649" indent="-257172" algn="l" rtl="0" eaLnBrk="0" fontAlgn="base" hangingPunct="0">
        <a:spcBef>
          <a:spcPct val="20000"/>
        </a:spcBef>
        <a:spcAft>
          <a:spcPct val="0"/>
        </a:spcAft>
        <a:buChar char="–"/>
        <a:defRPr sz="2500">
          <a:solidFill>
            <a:schemeClr val="tx1"/>
          </a:solidFill>
          <a:latin typeface="+mn-lt"/>
        </a:defRPr>
      </a:lvl2pPr>
      <a:lvl3pPr marL="1028690" indent="-205738" algn="l" rtl="0" eaLnBrk="0" fontAlgn="base" hangingPunct="0">
        <a:spcBef>
          <a:spcPct val="20000"/>
        </a:spcBef>
        <a:spcAft>
          <a:spcPct val="0"/>
        </a:spcAft>
        <a:buChar char="•"/>
        <a:defRPr sz="2200">
          <a:solidFill>
            <a:schemeClr val="tx1"/>
          </a:solidFill>
          <a:latin typeface="+mn-lt"/>
        </a:defRPr>
      </a:lvl3pPr>
      <a:lvl4pPr marL="1440166" indent="-205738" algn="l" rtl="0" eaLnBrk="0" fontAlgn="base" hangingPunct="0">
        <a:spcBef>
          <a:spcPct val="20000"/>
        </a:spcBef>
        <a:spcAft>
          <a:spcPct val="0"/>
        </a:spcAft>
        <a:buChar char="–"/>
        <a:defRPr sz="1800">
          <a:solidFill>
            <a:schemeClr val="tx1"/>
          </a:solidFill>
          <a:latin typeface="+mn-lt"/>
        </a:defRPr>
      </a:lvl4pPr>
      <a:lvl5pPr marL="1851641" indent="-205738" algn="l" rtl="0" eaLnBrk="0" fontAlgn="base" hangingPunct="0">
        <a:spcBef>
          <a:spcPct val="20000"/>
        </a:spcBef>
        <a:spcAft>
          <a:spcPct val="0"/>
        </a:spcAft>
        <a:buChar char="»"/>
        <a:defRPr sz="1800">
          <a:solidFill>
            <a:schemeClr val="tx1"/>
          </a:solidFill>
          <a:latin typeface="+mn-lt"/>
        </a:defRPr>
      </a:lvl5pPr>
      <a:lvl6pPr marL="2263118" indent="-205738" algn="l" rtl="0" fontAlgn="base">
        <a:spcBef>
          <a:spcPct val="20000"/>
        </a:spcBef>
        <a:spcAft>
          <a:spcPct val="0"/>
        </a:spcAft>
        <a:buChar char="»"/>
        <a:defRPr sz="1800">
          <a:solidFill>
            <a:schemeClr val="tx1"/>
          </a:solidFill>
          <a:latin typeface="+mn-lt"/>
        </a:defRPr>
      </a:lvl6pPr>
      <a:lvl7pPr marL="2674593" indent="-205738" algn="l" rtl="0" fontAlgn="base">
        <a:spcBef>
          <a:spcPct val="20000"/>
        </a:spcBef>
        <a:spcAft>
          <a:spcPct val="0"/>
        </a:spcAft>
        <a:buChar char="»"/>
        <a:defRPr sz="1800">
          <a:solidFill>
            <a:schemeClr val="tx1"/>
          </a:solidFill>
          <a:latin typeface="+mn-lt"/>
        </a:defRPr>
      </a:lvl7pPr>
      <a:lvl8pPr marL="3086069" indent="-205738" algn="l" rtl="0" fontAlgn="base">
        <a:spcBef>
          <a:spcPct val="20000"/>
        </a:spcBef>
        <a:spcAft>
          <a:spcPct val="0"/>
        </a:spcAft>
        <a:buChar char="»"/>
        <a:defRPr sz="1800">
          <a:solidFill>
            <a:schemeClr val="tx1"/>
          </a:solidFill>
          <a:latin typeface="+mn-lt"/>
        </a:defRPr>
      </a:lvl8pPr>
      <a:lvl9pPr marL="3497545" indent="-205738"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52" rtl="0" eaLnBrk="1" latinLnBrk="0" hangingPunct="1">
        <a:defRPr sz="1600" kern="1200">
          <a:solidFill>
            <a:schemeClr val="tx1"/>
          </a:solidFill>
          <a:latin typeface="+mn-lt"/>
          <a:ea typeface="+mn-ea"/>
          <a:cs typeface="+mn-cs"/>
        </a:defRPr>
      </a:lvl1pPr>
      <a:lvl2pPr marL="411476" algn="l" defTabSz="822952" rtl="0" eaLnBrk="1" latinLnBrk="0" hangingPunct="1">
        <a:defRPr sz="1600" kern="1200">
          <a:solidFill>
            <a:schemeClr val="tx1"/>
          </a:solidFill>
          <a:latin typeface="+mn-lt"/>
          <a:ea typeface="+mn-ea"/>
          <a:cs typeface="+mn-cs"/>
        </a:defRPr>
      </a:lvl2pPr>
      <a:lvl3pPr marL="822952" algn="l" defTabSz="822952" rtl="0" eaLnBrk="1" latinLnBrk="0" hangingPunct="1">
        <a:defRPr sz="1600" kern="1200">
          <a:solidFill>
            <a:schemeClr val="tx1"/>
          </a:solidFill>
          <a:latin typeface="+mn-lt"/>
          <a:ea typeface="+mn-ea"/>
          <a:cs typeface="+mn-cs"/>
        </a:defRPr>
      </a:lvl3pPr>
      <a:lvl4pPr marL="1234427" algn="l" defTabSz="822952" rtl="0" eaLnBrk="1" latinLnBrk="0" hangingPunct="1">
        <a:defRPr sz="1600" kern="1200">
          <a:solidFill>
            <a:schemeClr val="tx1"/>
          </a:solidFill>
          <a:latin typeface="+mn-lt"/>
          <a:ea typeface="+mn-ea"/>
          <a:cs typeface="+mn-cs"/>
        </a:defRPr>
      </a:lvl4pPr>
      <a:lvl5pPr marL="1645904" algn="l" defTabSz="822952" rtl="0" eaLnBrk="1" latinLnBrk="0" hangingPunct="1">
        <a:defRPr sz="1600" kern="1200">
          <a:solidFill>
            <a:schemeClr val="tx1"/>
          </a:solidFill>
          <a:latin typeface="+mn-lt"/>
          <a:ea typeface="+mn-ea"/>
          <a:cs typeface="+mn-cs"/>
        </a:defRPr>
      </a:lvl5pPr>
      <a:lvl6pPr marL="2057379" algn="l" defTabSz="822952" rtl="0" eaLnBrk="1" latinLnBrk="0" hangingPunct="1">
        <a:defRPr sz="1600" kern="1200">
          <a:solidFill>
            <a:schemeClr val="tx1"/>
          </a:solidFill>
          <a:latin typeface="+mn-lt"/>
          <a:ea typeface="+mn-ea"/>
          <a:cs typeface="+mn-cs"/>
        </a:defRPr>
      </a:lvl6pPr>
      <a:lvl7pPr marL="2468856" algn="l" defTabSz="822952" rtl="0" eaLnBrk="1" latinLnBrk="0" hangingPunct="1">
        <a:defRPr sz="1600" kern="1200">
          <a:solidFill>
            <a:schemeClr val="tx1"/>
          </a:solidFill>
          <a:latin typeface="+mn-lt"/>
          <a:ea typeface="+mn-ea"/>
          <a:cs typeface="+mn-cs"/>
        </a:defRPr>
      </a:lvl7pPr>
      <a:lvl8pPr marL="2880331" algn="l" defTabSz="822952" rtl="0" eaLnBrk="1" latinLnBrk="0" hangingPunct="1">
        <a:defRPr sz="1600" kern="1200">
          <a:solidFill>
            <a:schemeClr val="tx1"/>
          </a:solidFill>
          <a:latin typeface="+mn-lt"/>
          <a:ea typeface="+mn-ea"/>
          <a:cs typeface="+mn-cs"/>
        </a:defRPr>
      </a:lvl8pPr>
      <a:lvl9pPr marL="3291807" algn="l" defTabSz="822952"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B9E4281-A147-4C51-A40B-310B3E8C1070}" type="datetimeFigureOut">
              <a:rPr lang="en-US">
                <a:solidFill>
                  <a:prstClr val="black">
                    <a:tint val="75000"/>
                  </a:prstClr>
                </a:solidFill>
              </a:rPr>
              <a:pPr>
                <a:defRPr/>
              </a:pPr>
              <a:t>3/14/13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C8B06F6-EEF4-4283-920E-DDF2FFF820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5669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w="9525">
            <a:noFill/>
            <a:miter lim="800000"/>
            <a:headEnd/>
            <a:tailEnd/>
          </a:ln>
          <a:effectLst/>
        </p:spPr>
        <p:txBody>
          <a:bodyPr vert="horz" wrap="square" lIns="82292" tIns="41148" rIns="82292" bIns="41148" numCol="1" anchor="t" anchorCtr="0" compatLnSpc="1">
            <a:prstTxWarp prst="textNoShape">
              <a:avLst/>
            </a:prstTxWarp>
          </a:bodyPr>
          <a:lstStyle>
            <a:lvl1pPr>
              <a:defRPr sz="1300">
                <a:latin typeface="Times New Roman" pitchFamily="1" charset="0"/>
                <a:ea typeface="+mn-ea"/>
              </a:defRPr>
            </a:lvl1pPr>
          </a:lstStyle>
          <a:p>
            <a:pPr defTabSz="914355"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w="9525">
            <a:noFill/>
            <a:miter lim="800000"/>
            <a:headEnd/>
            <a:tailEnd/>
          </a:ln>
          <a:effectLst/>
        </p:spPr>
        <p:txBody>
          <a:bodyPr vert="horz" wrap="square" lIns="82292" tIns="41148" rIns="82292" bIns="41148" numCol="1" anchor="t" anchorCtr="0" compatLnSpc="1">
            <a:prstTxWarp prst="textNoShape">
              <a:avLst/>
            </a:prstTxWarp>
          </a:bodyPr>
          <a:lstStyle>
            <a:lvl1pPr algn="ctr">
              <a:defRPr sz="1300">
                <a:latin typeface="Times New Roman" pitchFamily="1" charset="0"/>
                <a:ea typeface="+mn-ea"/>
              </a:defRPr>
            </a:lvl1pPr>
          </a:lstStyle>
          <a:p>
            <a:pPr defTabSz="914355"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w="9525">
            <a:noFill/>
            <a:miter lim="800000"/>
            <a:headEnd/>
            <a:tailEnd/>
          </a:ln>
          <a:effectLst/>
        </p:spPr>
        <p:txBody>
          <a:bodyPr vert="horz" wrap="square" lIns="82292" tIns="41148" rIns="82292" bIns="41148" numCol="1" anchor="t" anchorCtr="0" compatLnSpc="1">
            <a:prstTxWarp prst="textNoShape">
              <a:avLst/>
            </a:prstTxWarp>
          </a:bodyPr>
          <a:lstStyle>
            <a:lvl1pPr algn="r">
              <a:defRPr sz="1300">
                <a:latin typeface="Times New Roman" pitchFamily="1" charset="0"/>
                <a:ea typeface="ＭＳ Ｐゴシック" pitchFamily="1" charset="-128"/>
              </a:defRPr>
            </a:lvl1pPr>
          </a:lstStyle>
          <a:p>
            <a:pPr defTabSz="914355" fontAlgn="base">
              <a:spcBef>
                <a:spcPct val="0"/>
              </a:spcBef>
              <a:spcAft>
                <a:spcPct val="0"/>
              </a:spcAft>
              <a:defRPr/>
            </a:pPr>
            <a:fld id="{DECAEC7F-1ECA-4966-B7C8-A22835868101}" type="slidenum">
              <a:rPr lang="en-US">
                <a:solidFill>
                  <a:srgbClr val="000000"/>
                </a:solidFill>
              </a:rPr>
              <a:pPr defTabSz="914355"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958452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0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2pPr>
      <a:lvl3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3pPr>
      <a:lvl4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4pPr>
      <a:lvl5pPr algn="ctr" rtl="0" eaLnBrk="0" fontAlgn="base" hangingPunct="0">
        <a:spcBef>
          <a:spcPct val="0"/>
        </a:spcBef>
        <a:spcAft>
          <a:spcPct val="0"/>
        </a:spcAft>
        <a:defRPr sz="4000">
          <a:solidFill>
            <a:schemeClr val="tx2"/>
          </a:solidFill>
          <a:latin typeface="Times New Roman" pitchFamily="1" charset="0"/>
          <a:ea typeface="ＭＳ Ｐゴシック" pitchFamily="1" charset="-128"/>
        </a:defRPr>
      </a:lvl5pPr>
      <a:lvl6pPr marL="411460" algn="ctr" rtl="0" fontAlgn="base">
        <a:spcBef>
          <a:spcPct val="0"/>
        </a:spcBef>
        <a:spcAft>
          <a:spcPct val="0"/>
        </a:spcAft>
        <a:defRPr sz="4000">
          <a:solidFill>
            <a:schemeClr val="tx2"/>
          </a:solidFill>
          <a:latin typeface="Times New Roman" pitchFamily="1" charset="0"/>
        </a:defRPr>
      </a:lvl6pPr>
      <a:lvl7pPr marL="822920" algn="ctr" rtl="0" fontAlgn="base">
        <a:spcBef>
          <a:spcPct val="0"/>
        </a:spcBef>
        <a:spcAft>
          <a:spcPct val="0"/>
        </a:spcAft>
        <a:defRPr sz="4000">
          <a:solidFill>
            <a:schemeClr val="tx2"/>
          </a:solidFill>
          <a:latin typeface="Times New Roman" pitchFamily="1" charset="0"/>
        </a:defRPr>
      </a:lvl7pPr>
      <a:lvl8pPr marL="1234379" algn="ctr" rtl="0" fontAlgn="base">
        <a:spcBef>
          <a:spcPct val="0"/>
        </a:spcBef>
        <a:spcAft>
          <a:spcPct val="0"/>
        </a:spcAft>
        <a:defRPr sz="4000">
          <a:solidFill>
            <a:schemeClr val="tx2"/>
          </a:solidFill>
          <a:latin typeface="Times New Roman" pitchFamily="1" charset="0"/>
        </a:defRPr>
      </a:lvl8pPr>
      <a:lvl9pPr marL="1645837" algn="ctr" rtl="0" fontAlgn="base">
        <a:spcBef>
          <a:spcPct val="0"/>
        </a:spcBef>
        <a:spcAft>
          <a:spcPct val="0"/>
        </a:spcAft>
        <a:defRPr sz="4000">
          <a:solidFill>
            <a:schemeClr val="tx2"/>
          </a:solidFill>
          <a:latin typeface="Times New Roman" pitchFamily="1" charset="0"/>
        </a:defRPr>
      </a:lvl9pPr>
    </p:titleStyle>
    <p:bodyStyle>
      <a:lvl1pPr marL="308595" indent="-308595" algn="l" rtl="0" eaLnBrk="0" fontAlgn="base" hangingPunct="0">
        <a:spcBef>
          <a:spcPct val="20000"/>
        </a:spcBef>
        <a:spcAft>
          <a:spcPct val="0"/>
        </a:spcAft>
        <a:buChar char="•"/>
        <a:defRPr sz="2900">
          <a:solidFill>
            <a:schemeClr val="tx1"/>
          </a:solidFill>
          <a:latin typeface="+mn-lt"/>
          <a:ea typeface="ＭＳ Ｐゴシック" pitchFamily="1" charset="-128"/>
          <a:cs typeface="+mn-cs"/>
        </a:defRPr>
      </a:lvl1pPr>
      <a:lvl2pPr marL="668622" indent="-257162" algn="l" rtl="0" eaLnBrk="0" fontAlgn="base" hangingPunct="0">
        <a:spcBef>
          <a:spcPct val="20000"/>
        </a:spcBef>
        <a:spcAft>
          <a:spcPct val="0"/>
        </a:spcAft>
        <a:buChar char="–"/>
        <a:defRPr sz="2500">
          <a:solidFill>
            <a:schemeClr val="tx1"/>
          </a:solidFill>
          <a:latin typeface="+mn-lt"/>
          <a:ea typeface="ＭＳ Ｐゴシック" pitchFamily="1" charset="-128"/>
        </a:defRPr>
      </a:lvl2pPr>
      <a:lvl3pPr marL="1028649" indent="-205730" algn="l" rtl="0" eaLnBrk="0" fontAlgn="base" hangingPunct="0">
        <a:spcBef>
          <a:spcPct val="20000"/>
        </a:spcBef>
        <a:spcAft>
          <a:spcPct val="0"/>
        </a:spcAft>
        <a:buChar char="•"/>
        <a:defRPr sz="2200">
          <a:solidFill>
            <a:schemeClr val="tx1"/>
          </a:solidFill>
          <a:latin typeface="+mn-lt"/>
          <a:ea typeface="ＭＳ Ｐゴシック" pitchFamily="1" charset="-128"/>
        </a:defRPr>
      </a:lvl3pPr>
      <a:lvl4pPr marL="1440108" indent="-205730" algn="l" rtl="0" eaLnBrk="0" fontAlgn="base" hangingPunct="0">
        <a:spcBef>
          <a:spcPct val="20000"/>
        </a:spcBef>
        <a:spcAft>
          <a:spcPct val="0"/>
        </a:spcAft>
        <a:buChar char="–"/>
        <a:defRPr sz="1800">
          <a:solidFill>
            <a:schemeClr val="tx1"/>
          </a:solidFill>
          <a:latin typeface="+mn-lt"/>
          <a:ea typeface="ＭＳ Ｐゴシック" pitchFamily="1" charset="-128"/>
        </a:defRPr>
      </a:lvl4pPr>
      <a:lvl5pPr marL="1851566" indent="-205730" algn="l" rtl="0" eaLnBrk="0" fontAlgn="base" hangingPunct="0">
        <a:spcBef>
          <a:spcPct val="20000"/>
        </a:spcBef>
        <a:spcAft>
          <a:spcPct val="0"/>
        </a:spcAft>
        <a:buChar char="»"/>
        <a:defRPr sz="1800">
          <a:solidFill>
            <a:schemeClr val="tx1"/>
          </a:solidFill>
          <a:latin typeface="+mn-lt"/>
          <a:ea typeface="ＭＳ Ｐゴシック" pitchFamily="1" charset="-128"/>
        </a:defRPr>
      </a:lvl5pPr>
      <a:lvl6pPr marL="2263028" indent="-205730" algn="l" rtl="0" fontAlgn="base">
        <a:spcBef>
          <a:spcPct val="20000"/>
        </a:spcBef>
        <a:spcAft>
          <a:spcPct val="0"/>
        </a:spcAft>
        <a:buChar char="»"/>
        <a:defRPr sz="1800">
          <a:solidFill>
            <a:schemeClr val="tx1"/>
          </a:solidFill>
          <a:latin typeface="+mn-lt"/>
          <a:ea typeface="ＭＳ Ｐゴシック" pitchFamily="1" charset="-128"/>
        </a:defRPr>
      </a:lvl6pPr>
      <a:lvl7pPr marL="2674485" indent="-205730" algn="l" rtl="0" fontAlgn="base">
        <a:spcBef>
          <a:spcPct val="20000"/>
        </a:spcBef>
        <a:spcAft>
          <a:spcPct val="0"/>
        </a:spcAft>
        <a:buChar char="»"/>
        <a:defRPr sz="1800">
          <a:solidFill>
            <a:schemeClr val="tx1"/>
          </a:solidFill>
          <a:latin typeface="+mn-lt"/>
          <a:ea typeface="ＭＳ Ｐゴシック" pitchFamily="1" charset="-128"/>
        </a:defRPr>
      </a:lvl7pPr>
      <a:lvl8pPr marL="3085945" indent="-205730" algn="l" rtl="0" fontAlgn="base">
        <a:spcBef>
          <a:spcPct val="20000"/>
        </a:spcBef>
        <a:spcAft>
          <a:spcPct val="0"/>
        </a:spcAft>
        <a:buChar char="»"/>
        <a:defRPr sz="1800">
          <a:solidFill>
            <a:schemeClr val="tx1"/>
          </a:solidFill>
          <a:latin typeface="+mn-lt"/>
          <a:ea typeface="ＭＳ Ｐゴシック" pitchFamily="1" charset="-128"/>
        </a:defRPr>
      </a:lvl8pPr>
      <a:lvl9pPr marL="3497405" indent="-205730" algn="l" rtl="0" fontAlgn="base">
        <a:spcBef>
          <a:spcPct val="20000"/>
        </a:spcBef>
        <a:spcAft>
          <a:spcPct val="0"/>
        </a:spcAft>
        <a:buChar char="»"/>
        <a:defRPr sz="1800">
          <a:solidFill>
            <a:schemeClr val="tx1"/>
          </a:solidFill>
          <a:latin typeface="+mn-lt"/>
          <a:ea typeface="ＭＳ Ｐゴシック" pitchFamily="1" charset="-128"/>
        </a:defRPr>
      </a:lvl9pPr>
    </p:bodyStyle>
    <p:otherStyle>
      <a:defPPr>
        <a:defRPr lang="en-US"/>
      </a:defPPr>
      <a:lvl1pPr marL="0" algn="l" defTabSz="411460" rtl="0" eaLnBrk="1" latinLnBrk="0" hangingPunct="1">
        <a:defRPr sz="1600" kern="1200">
          <a:solidFill>
            <a:schemeClr val="tx1"/>
          </a:solidFill>
          <a:latin typeface="+mn-lt"/>
          <a:ea typeface="+mn-ea"/>
          <a:cs typeface="+mn-cs"/>
        </a:defRPr>
      </a:lvl1pPr>
      <a:lvl2pPr marL="411460" algn="l" defTabSz="411460" rtl="0" eaLnBrk="1" latinLnBrk="0" hangingPunct="1">
        <a:defRPr sz="1600" kern="1200">
          <a:solidFill>
            <a:schemeClr val="tx1"/>
          </a:solidFill>
          <a:latin typeface="+mn-lt"/>
          <a:ea typeface="+mn-ea"/>
          <a:cs typeface="+mn-cs"/>
        </a:defRPr>
      </a:lvl2pPr>
      <a:lvl3pPr marL="822920" algn="l" defTabSz="411460" rtl="0" eaLnBrk="1" latinLnBrk="0" hangingPunct="1">
        <a:defRPr sz="1600" kern="1200">
          <a:solidFill>
            <a:schemeClr val="tx1"/>
          </a:solidFill>
          <a:latin typeface="+mn-lt"/>
          <a:ea typeface="+mn-ea"/>
          <a:cs typeface="+mn-cs"/>
        </a:defRPr>
      </a:lvl3pPr>
      <a:lvl4pPr marL="1234379" algn="l" defTabSz="411460" rtl="0" eaLnBrk="1" latinLnBrk="0" hangingPunct="1">
        <a:defRPr sz="1600" kern="1200">
          <a:solidFill>
            <a:schemeClr val="tx1"/>
          </a:solidFill>
          <a:latin typeface="+mn-lt"/>
          <a:ea typeface="+mn-ea"/>
          <a:cs typeface="+mn-cs"/>
        </a:defRPr>
      </a:lvl4pPr>
      <a:lvl5pPr marL="1645837" algn="l" defTabSz="411460" rtl="0" eaLnBrk="1" latinLnBrk="0" hangingPunct="1">
        <a:defRPr sz="1600" kern="1200">
          <a:solidFill>
            <a:schemeClr val="tx1"/>
          </a:solidFill>
          <a:latin typeface="+mn-lt"/>
          <a:ea typeface="+mn-ea"/>
          <a:cs typeface="+mn-cs"/>
        </a:defRPr>
      </a:lvl5pPr>
      <a:lvl6pPr marL="2057297" algn="l" defTabSz="411460" rtl="0" eaLnBrk="1" latinLnBrk="0" hangingPunct="1">
        <a:defRPr sz="1600" kern="1200">
          <a:solidFill>
            <a:schemeClr val="tx1"/>
          </a:solidFill>
          <a:latin typeface="+mn-lt"/>
          <a:ea typeface="+mn-ea"/>
          <a:cs typeface="+mn-cs"/>
        </a:defRPr>
      </a:lvl6pPr>
      <a:lvl7pPr marL="2468757" algn="l" defTabSz="411460" rtl="0" eaLnBrk="1" latinLnBrk="0" hangingPunct="1">
        <a:defRPr sz="1600" kern="1200">
          <a:solidFill>
            <a:schemeClr val="tx1"/>
          </a:solidFill>
          <a:latin typeface="+mn-lt"/>
          <a:ea typeface="+mn-ea"/>
          <a:cs typeface="+mn-cs"/>
        </a:defRPr>
      </a:lvl7pPr>
      <a:lvl8pPr marL="2880216" algn="l" defTabSz="411460" rtl="0" eaLnBrk="1" latinLnBrk="0" hangingPunct="1">
        <a:defRPr sz="1600" kern="1200">
          <a:solidFill>
            <a:schemeClr val="tx1"/>
          </a:solidFill>
          <a:latin typeface="+mn-lt"/>
          <a:ea typeface="+mn-ea"/>
          <a:cs typeface="+mn-cs"/>
        </a:defRPr>
      </a:lvl8pPr>
      <a:lvl9pPr marL="3291675" algn="l" defTabSz="4114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hyperlink" Target="http://novarelibrary.com/FLAmobile/"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hyperlink" Target="http://www.w3.org/TR/webstorage/" TargetMode="External"/><Relationship Id="rId4" Type="http://schemas.openxmlformats.org/officeDocument/2006/relationships/hyperlink" Target="http://www.w3.org/TR/IndexedDB/" TargetMode="External"/><Relationship Id="rId5" Type="http://schemas.openxmlformats.org/officeDocument/2006/relationships/hyperlink" Target="http://www.w3.org/TR/webdatabase/" TargetMode="External"/><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hyperlink" Target="http://goo.gl/kWz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hyperlink" Target="http://goo.gl/zS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hyperlink" Target="http://codiqa.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hyperlink" Target="http://jquerymobile.com/themeroll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33.png"/><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jpeg"/><Relationship Id="rId13" Type="http://schemas.openxmlformats.org/officeDocument/2006/relationships/image" Target="../media/image46.png"/><Relationship Id="rId1" Type="http://schemas.openxmlformats.org/officeDocument/2006/relationships/slideLayout" Target="../slideLayouts/slideLayout69.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48.jpeg"/><Relationship Id="rId3"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hyperlink" Target="http://www.littlespringsdesign.com/designing-mobile-user-experienc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0.png"/><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2.png"/><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4.png"/><Relationship Id="rId3"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hyperlink" Target="http://wordpress.org/extend/plugins/wordpress-mobile-pack/" TargetMode="External"/><Relationship Id="rId4" Type="http://schemas.openxmlformats.org/officeDocument/2006/relationships/hyperlink" Target="http://goo.gl/Amfj2" TargetMode="External"/><Relationship Id="rId1" Type="http://schemas.openxmlformats.org/officeDocument/2006/relationships/slideLayout" Target="../slideLayouts/slideLayout58.xml"/><Relationship Id="rId2" Type="http://schemas.openxmlformats.org/officeDocument/2006/relationships/hyperlink" Target="http://www.user-agents.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hyperlink" Target="http://getfirebug.com/" TargetMode="External"/><Relationship Id="rId1" Type="http://schemas.openxmlformats.org/officeDocument/2006/relationships/slideLayout" Target="../slideLayouts/slideLayout13.xml"/><Relationship Id="rId2"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hyperlink" Target="http://validator.w3.org/mobile/" TargetMode="External"/><Relationship Id="rId3" Type="http://schemas.openxmlformats.org/officeDocument/2006/relationships/image" Target="../media/image7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hyperlink" Target="http://ready.mobi/" TargetMode="External"/><Relationship Id="rId3"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tel:17273417177" TargetMode="External"/><Relationship Id="rId5" Type="http://schemas.openxmlformats.org/officeDocument/2006/relationships/hyperlink" Target="wtai://wp/ap;+17273417177;%20SPC%20Library"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code.google.com/p/iui/" TargetMode="External"/><Relationship Id="rId4" Type="http://schemas.openxmlformats.org/officeDocument/2006/relationships/hyperlink" Target="http://sourceforge.net/projects/mitmobileweb/" TargetMode="External"/><Relationship Id="rId5" Type="http://schemas.openxmlformats.org/officeDocument/2006/relationships/hyperlink" Target="http://detectmobilebrowsers.mobi/" TargetMode="External"/><Relationship Id="rId6" Type="http://schemas.openxmlformats.org/officeDocument/2006/relationships/hyperlink" Target="http://rabin.mobi/http" TargetMode="External"/><Relationship Id="rId1" Type="http://schemas.openxmlformats.org/officeDocument/2006/relationships/slideLayout" Target="../slideLayouts/slideLayout91.xml"/><Relationship Id="rId2" Type="http://schemas.openxmlformats.org/officeDocument/2006/relationships/hyperlink" Target="http://www.adobe.com/products/creativesuite/devicecentral/" TargetMode="External"/></Relationships>
</file>

<file path=ppt/slides/_rels/slide51.xml.rels><?xml version="1.0" encoding="UTF-8" standalone="yes"?>
<Relationships xmlns="http://schemas.openxmlformats.org/package/2006/relationships"><Relationship Id="rId11" Type="http://schemas.openxmlformats.org/officeDocument/2006/relationships/hyperlink" Target="http://msdn.microsoft.com/en-us/windowsmobile/default.aspx" TargetMode="External"/><Relationship Id="rId12" Type="http://schemas.openxmlformats.org/officeDocument/2006/relationships/hyperlink" Target="http://java.sun.com/javame/reference/apis.jsp" TargetMode="External"/><Relationship Id="rId1" Type="http://schemas.openxmlformats.org/officeDocument/2006/relationships/slideLayout" Target="../slideLayouts/slideLayout58.xml"/><Relationship Id="rId2" Type="http://schemas.openxmlformats.org/officeDocument/2006/relationships/hyperlink" Target="http://www.mobilephoneemulator.com/" TargetMode="External"/><Relationship Id="rId3" Type="http://schemas.openxmlformats.org/officeDocument/2006/relationships/hyperlink" Target="http://mtld.mobi/emulator.php" TargetMode="External"/><Relationship Id="rId4" Type="http://schemas.openxmlformats.org/officeDocument/2006/relationships/hyperlink" Target="http://www.opera.com/mobile/demo/" TargetMode="External"/><Relationship Id="rId5" Type="http://schemas.openxmlformats.org/officeDocument/2006/relationships/hyperlink" Target="http://pukupi.com/post/2059/" TargetMode="External"/><Relationship Id="rId6" Type="http://schemas.openxmlformats.org/officeDocument/2006/relationships/hyperlink" Target="http://pukupi.com/post/2059" TargetMode="External"/><Relationship Id="rId7" Type="http://schemas.openxmlformats.org/officeDocument/2006/relationships/hyperlink" Target="http://developer.android.com/guide/developing/tools/emulator.html" TargetMode="External"/><Relationship Id="rId8" Type="http://schemas.openxmlformats.org/officeDocument/2006/relationships/hyperlink" Target="https://www.blackberry.com/Downloads/entry.do?code=060AD92489947D410D897474079C1477" TargetMode="External"/><Relationship Id="rId9" Type="http://schemas.openxmlformats.org/officeDocument/2006/relationships/hyperlink" Target="http://developer.apple.com/iphone/" TargetMode="External"/><Relationship Id="rId10" Type="http://schemas.openxmlformats.org/officeDocument/2006/relationships/hyperlink" Target="http://developer.palm.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hyperlink" Target="http://goo.gl/NZAeG" TargetMode="External"/><Relationship Id="rId5" Type="http://schemas.openxmlformats.org/officeDocument/2006/relationships/image" Target="../media/image74.png"/><Relationship Id="rId1" Type="http://schemas.openxmlformats.org/officeDocument/2006/relationships/slideLayout" Target="../slideLayouts/slideLayout13.xml"/><Relationship Id="rId2" Type="http://schemas.openxmlformats.org/officeDocument/2006/relationships/image" Target="../media/image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5.jpeg"/><Relationship Id="rId3"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8.GIF"/><Relationship Id="rId1" Type="http://schemas.openxmlformats.org/officeDocument/2006/relationships/slideLayout" Target="../slideLayouts/slideLayout18.xml"/><Relationship Id="rId2" Type="http://schemas.openxmlformats.org/officeDocument/2006/relationships/image" Target="../media/image7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png"/><Relationship Id="rId3" Type="http://schemas.openxmlformats.org/officeDocument/2006/relationships/hyperlink" Target="http://m.novarelibrar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jquerymobil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technobuffalo.com/wp-content/uploads/2012/12/ipad-mini-sca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
            <a:ext cx="5972629" cy="5972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81314" y="1226095"/>
            <a:ext cx="3200400" cy="4191000"/>
          </a:xfrm>
          <a:solidFill>
            <a:schemeClr val="bg1"/>
          </a:solidFill>
        </p:spPr>
        <p:txBody>
          <a:bodyPr>
            <a:normAutofit/>
          </a:bodyPr>
          <a:lstStyle/>
          <a:p>
            <a:r>
              <a:rPr lang="en-US" dirty="0"/>
              <a:t>M</a:t>
            </a:r>
            <a:r>
              <a:rPr lang="en-US" dirty="0" smtClean="0"/>
              <a:t>obile Web</a:t>
            </a:r>
            <a:endParaRPr lang="en-US" dirty="0"/>
          </a:p>
        </p:txBody>
      </p:sp>
      <p:sp>
        <p:nvSpPr>
          <p:cNvPr id="5" name="TextBox 4"/>
          <p:cNvSpPr txBox="1"/>
          <p:nvPr/>
        </p:nvSpPr>
        <p:spPr>
          <a:xfrm>
            <a:off x="6172200" y="6511528"/>
            <a:ext cx="2743200" cy="261610"/>
          </a:xfrm>
          <a:prstGeom prst="rect">
            <a:avLst/>
          </a:prstGeom>
          <a:noFill/>
        </p:spPr>
        <p:txBody>
          <a:bodyPr wrap="square" rtlCol="0">
            <a:spAutoFit/>
          </a:bodyPr>
          <a:lstStyle/>
          <a:p>
            <a:r>
              <a:rPr lang="en-US" sz="1100" b="1" dirty="0" smtClean="0"/>
              <a:t>Image sources: apple.com &amp; samsung.com</a:t>
            </a:r>
            <a:endParaRPr lang="en-US" sz="1100" b="1" dirty="0"/>
          </a:p>
        </p:txBody>
      </p:sp>
      <p:pic>
        <p:nvPicPr>
          <p:cNvPr id="1040" name="Picture 16" descr="http://cdn-static.cnet.co.uk/i/product_media/40002134/image3/440x330-samsung-galaxy-mini-2-horizo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191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rot="452302">
            <a:off x="5282264" y="2613356"/>
            <a:ext cx="2450155" cy="1696057"/>
          </a:xfrm>
          <a:prstGeom prst="rect">
            <a:avLst/>
          </a:prstGeom>
          <a:solidFill>
            <a:schemeClr val="bg1"/>
          </a:solidFill>
          <a:ln>
            <a:solidFill>
              <a:schemeClr val="tx1"/>
            </a:solidFill>
            <a:bevel/>
          </a:ln>
          <a:effectLst>
            <a:outerShdw blurRad="50800" dist="38100" dir="2700000" algn="tl" rotWithShape="0">
              <a:schemeClr val="bg1">
                <a:alpha val="40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Design</a:t>
            </a:r>
            <a:endParaRPr lang="en-US" dirty="0"/>
          </a:p>
        </p:txBody>
      </p:sp>
      <p:sp>
        <p:nvSpPr>
          <p:cNvPr id="3" name="TextBox 2"/>
          <p:cNvSpPr txBox="1"/>
          <p:nvPr/>
        </p:nvSpPr>
        <p:spPr>
          <a:xfrm>
            <a:off x="5715000" y="685800"/>
            <a:ext cx="2627793" cy="1200329"/>
          </a:xfrm>
          <a:prstGeom prst="rect">
            <a:avLst/>
          </a:prstGeom>
          <a:noFill/>
        </p:spPr>
        <p:txBody>
          <a:bodyPr wrap="none" rtlCol="0">
            <a:spAutoFit/>
          </a:bodyPr>
          <a:lstStyle/>
          <a:p>
            <a:pPr algn="r"/>
            <a:r>
              <a:rPr lang="en-US" dirty="0" smtClean="0"/>
              <a:t>Thursday, March 14, 2013</a:t>
            </a:r>
          </a:p>
          <a:p>
            <a:pPr algn="r"/>
            <a:r>
              <a:rPr lang="en-US" dirty="0" smtClean="0"/>
              <a:t>an </a:t>
            </a:r>
            <a:r>
              <a:rPr lang="en-US" dirty="0" err="1" smtClean="0"/>
              <a:t>Infopeople</a:t>
            </a:r>
            <a:r>
              <a:rPr lang="en-US" dirty="0" smtClean="0"/>
              <a:t> webinar</a:t>
            </a:r>
          </a:p>
          <a:p>
            <a:pPr algn="r"/>
            <a:r>
              <a:rPr lang="en-US" dirty="0" smtClean="0"/>
              <a:t>presented by</a:t>
            </a:r>
          </a:p>
          <a:p>
            <a:pPr algn="r"/>
            <a:r>
              <a:rPr lang="en-US" dirty="0" smtClean="0"/>
              <a:t>Chad </a:t>
            </a:r>
            <a:r>
              <a:rPr lang="en-US" dirty="0" err="1" smtClean="0"/>
              <a:t>Mairn</a:t>
            </a:r>
            <a:endParaRPr lang="en-US" dirty="0"/>
          </a:p>
        </p:txBody>
      </p:sp>
      <p:pic>
        <p:nvPicPr>
          <p:cNvPr id="4" name="Picture 3" descr="IFP logo 2012_outlin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5715000"/>
            <a:ext cx="4038600" cy="478143"/>
          </a:xfrm>
          <a:prstGeom prst="rect">
            <a:avLst/>
          </a:prstGeom>
        </p:spPr>
      </p:pic>
    </p:spTree>
    <p:extLst>
      <p:ext uri="{BB962C8B-B14F-4D97-AF65-F5344CB8AC3E}">
        <p14:creationId xmlns:p14="http://schemas.microsoft.com/office/powerpoint/2010/main" val="29195603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113929" cy="685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6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22" y="304800"/>
            <a:ext cx="8446578" cy="715962"/>
          </a:xfrm>
        </p:spPr>
        <p:txBody>
          <a:bodyPr>
            <a:normAutofit fontScale="90000"/>
          </a:bodyPr>
          <a:lstStyle/>
          <a:p>
            <a:r>
              <a:rPr lang="en-US" sz="2800" dirty="0" smtClean="0"/>
              <a:t>Advanced Example (Web </a:t>
            </a:r>
            <a:r>
              <a:rPr lang="en-US" sz="2800" dirty="0"/>
              <a:t>SQL </a:t>
            </a:r>
            <a:r>
              <a:rPr lang="en-US" sz="2800" dirty="0" smtClean="0"/>
              <a:t>Database stores data within user’s browser. No cookies!) HTML5 has offline storage capabilities!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2" y="1483319"/>
            <a:ext cx="244086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02" y="2396407"/>
            <a:ext cx="1874907" cy="84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1"/>
            <a:ext cx="2613273" cy="46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39587"/>
            <a:ext cx="244086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09600" y="3296737"/>
            <a:ext cx="1874906" cy="482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
        <p:nvSpPr>
          <p:cNvPr id="10" name="Oval 9"/>
          <p:cNvSpPr/>
          <p:nvPr/>
        </p:nvSpPr>
        <p:spPr>
          <a:xfrm>
            <a:off x="3264783" y="4438425"/>
            <a:ext cx="1874906" cy="482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
        <p:nvSpPr>
          <p:cNvPr id="5" name="TextBox 4"/>
          <p:cNvSpPr txBox="1"/>
          <p:nvPr/>
        </p:nvSpPr>
        <p:spPr>
          <a:xfrm>
            <a:off x="6172200" y="2377059"/>
            <a:ext cx="1905000" cy="2292935"/>
          </a:xfrm>
          <a:prstGeom prst="rect">
            <a:avLst/>
          </a:prstGeom>
          <a:solidFill>
            <a:schemeClr val="bg1"/>
          </a:solidFill>
        </p:spPr>
        <p:txBody>
          <a:bodyPr wrap="square" rtlCol="0">
            <a:spAutoFit/>
          </a:bodyPr>
          <a:lstStyle/>
          <a:p>
            <a:pPr defTabSz="914355"/>
            <a:r>
              <a:rPr lang="en-US" sz="1100" dirty="0" smtClean="0">
                <a:solidFill>
                  <a:prstClr val="black"/>
                </a:solidFill>
              </a:rPr>
              <a:t>Favorites List</a:t>
            </a:r>
            <a:br>
              <a:rPr lang="en-US" sz="1100" dirty="0" smtClean="0">
                <a:solidFill>
                  <a:prstClr val="black"/>
                </a:solidFill>
              </a:rPr>
            </a:br>
            <a:r>
              <a:rPr lang="en-US" sz="1100" dirty="0" smtClean="0">
                <a:solidFill>
                  <a:prstClr val="black"/>
                </a:solidFill>
              </a:rPr>
              <a:t>Favorites Found: 4</a:t>
            </a:r>
          </a:p>
          <a:p>
            <a:pPr defTabSz="914355"/>
            <a:r>
              <a:rPr lang="en-US" sz="1100" dirty="0">
                <a:solidFill>
                  <a:prstClr val="black"/>
                </a:solidFill>
              </a:rPr>
              <a:t/>
            </a:r>
            <a:br>
              <a:rPr lang="en-US" sz="1100" dirty="0">
                <a:solidFill>
                  <a:prstClr val="black"/>
                </a:solidFill>
              </a:rPr>
            </a:br>
            <a:r>
              <a:rPr lang="en-US" sz="1100" dirty="0" smtClean="0">
                <a:solidFill>
                  <a:prstClr val="black"/>
                </a:solidFill>
              </a:rPr>
              <a:t>Conference Committee, Friday, 8-9am, Azalea A</a:t>
            </a:r>
          </a:p>
          <a:p>
            <a:pPr defTabSz="914355"/>
            <a:endParaRPr lang="en-US" sz="1100" dirty="0">
              <a:solidFill>
                <a:prstClr val="black"/>
              </a:solidFill>
            </a:endParaRPr>
          </a:p>
          <a:p>
            <a:pPr defTabSz="914355"/>
            <a:r>
              <a:rPr lang="en-US" sz="1100" dirty="0" smtClean="0">
                <a:solidFill>
                  <a:prstClr val="black"/>
                </a:solidFill>
              </a:rPr>
              <a:t>Building the Next Generation of E-</a:t>
            </a:r>
            <a:r>
              <a:rPr lang="en-US" sz="1100" dirty="0" err="1" smtClean="0">
                <a:solidFill>
                  <a:prstClr val="black"/>
                </a:solidFill>
              </a:rPr>
              <a:t>Govt</a:t>
            </a:r>
            <a:r>
              <a:rPr lang="en-US" sz="1100" dirty="0" smtClean="0">
                <a:solidFill>
                  <a:prstClr val="black"/>
                </a:solidFill>
              </a:rPr>
              <a:t>, Thurs. 1-2pm, Jasmine</a:t>
            </a:r>
          </a:p>
          <a:p>
            <a:pPr defTabSz="914355"/>
            <a:endParaRPr lang="en-US" sz="1100" dirty="0">
              <a:solidFill>
                <a:prstClr val="black"/>
              </a:solidFill>
            </a:endParaRPr>
          </a:p>
          <a:p>
            <a:pPr defTabSz="914355"/>
            <a:r>
              <a:rPr lang="en-US" sz="1100" dirty="0" smtClean="0">
                <a:solidFill>
                  <a:prstClr val="black"/>
                </a:solidFill>
              </a:rPr>
              <a:t>Opening General Session, Wed. 9:15-11:15am, Floral Ballroom</a:t>
            </a:r>
            <a:endParaRPr lang="en-US" sz="1200" dirty="0">
              <a:solidFill>
                <a:prstClr val="black"/>
              </a:solidFill>
            </a:endParaRPr>
          </a:p>
        </p:txBody>
      </p:sp>
      <p:sp>
        <p:nvSpPr>
          <p:cNvPr id="11" name="Oval 10"/>
          <p:cNvSpPr/>
          <p:nvPr/>
        </p:nvSpPr>
        <p:spPr>
          <a:xfrm>
            <a:off x="6590066" y="4572000"/>
            <a:ext cx="534634" cy="482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
        <p:nvSpPr>
          <p:cNvPr id="6" name="Rectangle 5"/>
          <p:cNvSpPr/>
          <p:nvPr/>
        </p:nvSpPr>
        <p:spPr>
          <a:xfrm>
            <a:off x="228600" y="6050570"/>
            <a:ext cx="4267200" cy="369332"/>
          </a:xfrm>
          <a:prstGeom prst="rect">
            <a:avLst/>
          </a:prstGeom>
        </p:spPr>
        <p:txBody>
          <a:bodyPr wrap="square">
            <a:spAutoFit/>
          </a:bodyPr>
          <a:lstStyle/>
          <a:p>
            <a:pPr algn="ctr" defTabSz="914355"/>
            <a:r>
              <a:rPr lang="en-US" dirty="0">
                <a:solidFill>
                  <a:prstClr val="black"/>
                </a:solidFill>
                <a:hlinkClick r:id="rId6"/>
              </a:rPr>
              <a:t>http://novarelibrary.com/FLAmobile/</a:t>
            </a:r>
            <a:endParaRPr lang="en-US" dirty="0">
              <a:solidFill>
                <a:prstClr val="black"/>
              </a:solidFill>
            </a:endParaRPr>
          </a:p>
        </p:txBody>
      </p:sp>
      <p:sp>
        <p:nvSpPr>
          <p:cNvPr id="7" name="Oval 6"/>
          <p:cNvSpPr/>
          <p:nvPr/>
        </p:nvSpPr>
        <p:spPr>
          <a:xfrm>
            <a:off x="456243" y="5949540"/>
            <a:ext cx="4039557" cy="571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
        <p:nvSpPr>
          <p:cNvPr id="9" name="TextBox 8"/>
          <p:cNvSpPr txBox="1"/>
          <p:nvPr/>
        </p:nvSpPr>
        <p:spPr>
          <a:xfrm>
            <a:off x="4495800" y="6050570"/>
            <a:ext cx="4495801" cy="307777"/>
          </a:xfrm>
          <a:prstGeom prst="rect">
            <a:avLst/>
          </a:prstGeom>
          <a:noFill/>
        </p:spPr>
        <p:txBody>
          <a:bodyPr wrap="square" rtlCol="0">
            <a:spAutoFit/>
          </a:bodyPr>
          <a:lstStyle/>
          <a:p>
            <a:pPr defTabSz="914355"/>
            <a:r>
              <a:rPr lang="en-US" sz="1400" b="1" dirty="0" smtClean="0">
                <a:solidFill>
                  <a:prstClr val="black"/>
                </a:solidFill>
              </a:rPr>
              <a:t>Note:</a:t>
            </a:r>
            <a:r>
              <a:rPr lang="en-US" sz="1400" dirty="0" smtClean="0">
                <a:solidFill>
                  <a:prstClr val="black"/>
                </a:solidFill>
              </a:rPr>
              <a:t> this URL is not a best practice. More later.</a:t>
            </a:r>
            <a:endParaRPr lang="en-US" sz="1400" dirty="0">
              <a:solidFill>
                <a:prstClr val="black"/>
              </a:solidFill>
            </a:endParaRPr>
          </a:p>
        </p:txBody>
      </p:sp>
    </p:spTree>
    <p:extLst>
      <p:ext uri="{BB962C8B-B14F-4D97-AF65-F5344CB8AC3E}">
        <p14:creationId xmlns:p14="http://schemas.microsoft.com/office/powerpoint/2010/main" val="407909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35929"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114800"/>
            <a:ext cx="9144000" cy="646331"/>
          </a:xfrm>
          <a:prstGeom prst="rect">
            <a:avLst/>
          </a:prstGeom>
        </p:spPr>
        <p:txBody>
          <a:bodyPr wrap="square">
            <a:spAutoFit/>
          </a:bodyPr>
          <a:lstStyle/>
          <a:p>
            <a:pPr algn="ctr" defTabSz="914355"/>
            <a:r>
              <a:rPr lang="en-US" dirty="0">
                <a:solidFill>
                  <a:prstClr val="black"/>
                </a:solidFill>
              </a:rPr>
              <a:t> </a:t>
            </a:r>
            <a:r>
              <a:rPr lang="en-US" dirty="0" smtClean="0">
                <a:solidFill>
                  <a:prstClr val="black"/>
                </a:solidFill>
              </a:rPr>
              <a:t>Although Web SQL Database worked on this Web app, the W3C recommends these storage-related </a:t>
            </a:r>
            <a:r>
              <a:rPr lang="en-US" dirty="0">
                <a:solidFill>
                  <a:prstClr val="black"/>
                </a:solidFill>
              </a:rPr>
              <a:t>specifications: </a:t>
            </a:r>
            <a:r>
              <a:rPr lang="en-US" dirty="0">
                <a:solidFill>
                  <a:prstClr val="black"/>
                </a:solidFill>
                <a:hlinkClick r:id="rId3"/>
              </a:rPr>
              <a:t>Web Storage</a:t>
            </a:r>
            <a:r>
              <a:rPr lang="en-US" dirty="0">
                <a:solidFill>
                  <a:prstClr val="black"/>
                </a:solidFill>
              </a:rPr>
              <a:t> and </a:t>
            </a:r>
            <a:r>
              <a:rPr lang="en-US" dirty="0">
                <a:solidFill>
                  <a:prstClr val="black"/>
                </a:solidFill>
                <a:hlinkClick r:id="rId4"/>
              </a:rPr>
              <a:t>Indexed Database API</a:t>
            </a:r>
            <a:r>
              <a:rPr lang="en-US" dirty="0">
                <a:solidFill>
                  <a:prstClr val="black"/>
                </a:solidFill>
              </a:rPr>
              <a:t>.</a:t>
            </a:r>
          </a:p>
        </p:txBody>
      </p:sp>
      <p:sp>
        <p:nvSpPr>
          <p:cNvPr id="5" name="Rectangle 4"/>
          <p:cNvSpPr/>
          <p:nvPr/>
        </p:nvSpPr>
        <p:spPr>
          <a:xfrm>
            <a:off x="1828800" y="3076575"/>
            <a:ext cx="5486400" cy="369332"/>
          </a:xfrm>
          <a:prstGeom prst="rect">
            <a:avLst/>
          </a:prstGeom>
        </p:spPr>
        <p:txBody>
          <a:bodyPr wrap="square">
            <a:spAutoFit/>
          </a:bodyPr>
          <a:lstStyle/>
          <a:p>
            <a:pPr algn="ctr" defTabSz="914355"/>
            <a:r>
              <a:rPr lang="en-US" dirty="0">
                <a:solidFill>
                  <a:prstClr val="black"/>
                </a:solidFill>
                <a:hlinkClick r:id="rId5"/>
              </a:rPr>
              <a:t>http://www.w3.org/TR/webdatabase/</a:t>
            </a:r>
            <a:endParaRPr lang="en-US" dirty="0">
              <a:solidFill>
                <a:prstClr val="black"/>
              </a:solidFill>
            </a:endParaRPr>
          </a:p>
        </p:txBody>
      </p:sp>
    </p:spTree>
    <p:extLst>
      <p:ext uri="{BB962C8B-B14F-4D97-AF65-F5344CB8AC3E}">
        <p14:creationId xmlns:p14="http://schemas.microsoft.com/office/powerpoint/2010/main" val="3049642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8400"/>
            <a:ext cx="7315200" cy="609600"/>
          </a:xfrm>
        </p:spPr>
        <p:txBody>
          <a:bodyPr/>
          <a:lstStyle/>
          <a:p>
            <a:r>
              <a:rPr lang="en-US" sz="3200" dirty="0" smtClean="0">
                <a:latin typeface="Calibri"/>
                <a:cs typeface="Calibri"/>
              </a:rPr>
              <a:t>www.libsuccess.org</a:t>
            </a:r>
            <a:endParaRPr lang="en-US" sz="3200" dirty="0">
              <a:latin typeface="Calibri"/>
              <a:cs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38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normAutofit fontScale="90000"/>
          </a:bodyPr>
          <a:lstStyle/>
          <a:p>
            <a:r>
              <a:rPr lang="en-US" dirty="0" smtClean="0"/>
              <a:t>What is HTML</a:t>
            </a:r>
            <a:r>
              <a:rPr lang="en-US" dirty="0"/>
              <a:t>, CSS, </a:t>
            </a:r>
            <a:r>
              <a:rPr lang="en-US" dirty="0" smtClean="0"/>
              <a:t>and JavaScript </a:t>
            </a:r>
            <a:br>
              <a:rPr lang="en-US" dirty="0" smtClean="0"/>
            </a:br>
            <a:r>
              <a:rPr lang="en-US" dirty="0" smtClean="0"/>
              <a:t>and how do they all fit together?</a:t>
            </a:r>
            <a:endParaRPr lang="en-US" dirty="0"/>
          </a:p>
        </p:txBody>
      </p:sp>
    </p:spTree>
    <p:extLst>
      <p:ext uri="{BB962C8B-B14F-4D97-AF65-F5344CB8AC3E}">
        <p14:creationId xmlns:p14="http://schemas.microsoft.com/office/powerpoint/2010/main" val="28586867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0400" y="6324600"/>
            <a:ext cx="2133600" cy="276999"/>
          </a:xfrm>
          <a:prstGeom prst="rect">
            <a:avLst/>
          </a:prstGeom>
          <a:noFill/>
        </p:spPr>
        <p:txBody>
          <a:bodyPr wrap="square" rtlCol="0">
            <a:spAutoFit/>
          </a:bodyPr>
          <a:lstStyle/>
          <a:p>
            <a:pPr defTabSz="914355"/>
            <a:r>
              <a:rPr lang="en-US" sz="1200" b="1" dirty="0">
                <a:solidFill>
                  <a:prstClr val="black"/>
                </a:solidFill>
              </a:rPr>
              <a:t>Source: </a:t>
            </a:r>
            <a:r>
              <a:rPr lang="en-US" sz="1200" b="1" dirty="0">
                <a:solidFill>
                  <a:prstClr val="black"/>
                </a:solidFill>
                <a:hlinkClick r:id="rId2"/>
              </a:rPr>
              <a:t>http://</a:t>
            </a:r>
            <a:r>
              <a:rPr lang="en-US" sz="1200" b="1" dirty="0" smtClean="0">
                <a:solidFill>
                  <a:prstClr val="black"/>
                </a:solidFill>
                <a:hlinkClick r:id="rId2"/>
              </a:rPr>
              <a:t>goo.gl/kWzET</a:t>
            </a:r>
            <a:r>
              <a:rPr lang="en-US" sz="1200" b="1" dirty="0" smtClean="0">
                <a:solidFill>
                  <a:prstClr val="black"/>
                </a:solidFill>
              </a:rPr>
              <a:t> </a:t>
            </a:r>
            <a:endParaRPr lang="en-US" sz="1200" b="1" dirty="0">
              <a:solidFill>
                <a:prstClr val="black"/>
              </a:solidFill>
            </a:endParaRPr>
          </a:p>
        </p:txBody>
      </p:sp>
      <p:sp>
        <p:nvSpPr>
          <p:cNvPr id="6" name="TextBox 5"/>
          <p:cNvSpPr txBox="1"/>
          <p:nvPr/>
        </p:nvSpPr>
        <p:spPr>
          <a:xfrm>
            <a:off x="1752600" y="609600"/>
            <a:ext cx="7391400" cy="461665"/>
          </a:xfrm>
          <a:prstGeom prst="rect">
            <a:avLst/>
          </a:prstGeom>
          <a:noFill/>
        </p:spPr>
        <p:txBody>
          <a:bodyPr wrap="square" rtlCol="0">
            <a:spAutoFit/>
          </a:bodyPr>
          <a:lstStyle/>
          <a:p>
            <a:pPr defTabSz="914355"/>
            <a:r>
              <a:rPr lang="en-US" sz="2400" dirty="0" err="1" smtClean="0">
                <a:solidFill>
                  <a:prstClr val="black"/>
                </a:solidFill>
              </a:rPr>
              <a:t>HyperText</a:t>
            </a:r>
            <a:r>
              <a:rPr lang="en-US" sz="2400" dirty="0" smtClean="0">
                <a:solidFill>
                  <a:prstClr val="black"/>
                </a:solidFill>
              </a:rPr>
              <a:t> Markup Language (HTML) is the skeleton.</a:t>
            </a:r>
            <a:endParaRPr lang="en-US" sz="2400" dirty="0">
              <a:solidFill>
                <a:prstClr val="black"/>
              </a:solidFill>
            </a:endParaRPr>
          </a:p>
        </p:txBody>
      </p:sp>
      <p:pic>
        <p:nvPicPr>
          <p:cNvPr id="1028" name="Picture 4" descr="C:\Users\mairn.chad\AppData\Local\Microsoft\Windows\Temporary Internet Files\Content.IE5\T0V1KH26\MC90043632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7" y="76200"/>
            <a:ext cx="2737368" cy="27373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irn.chad\AppData\Local\Microsoft\Windows\Temporary Internet Files\Content.IE5\E4SXD52F\MP9004425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46991"/>
            <a:ext cx="22098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irn.chad\AppData\Local\Microsoft\Windows\Temporary Internet Files\Content.IE5\T0V1KH26\MP9004429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905000"/>
            <a:ext cx="2343150" cy="35105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676" y="3085326"/>
            <a:ext cx="7962900" cy="461665"/>
          </a:xfrm>
          <a:prstGeom prst="rect">
            <a:avLst/>
          </a:prstGeom>
        </p:spPr>
        <p:txBody>
          <a:bodyPr wrap="square">
            <a:spAutoFit/>
          </a:bodyPr>
          <a:lstStyle/>
          <a:p>
            <a:pPr algn="r" defTabSz="914355"/>
            <a:r>
              <a:rPr lang="en-US" sz="2400" dirty="0" smtClean="0">
                <a:solidFill>
                  <a:prstClr val="black"/>
                </a:solidFill>
              </a:rPr>
              <a:t>Cascading Style Sheets (CSS) are the skin, clothes, cologne etc.</a:t>
            </a:r>
            <a:endParaRPr lang="en-US" sz="2400" dirty="0">
              <a:solidFill>
                <a:prstClr val="black"/>
              </a:solidFill>
            </a:endParaRPr>
          </a:p>
        </p:txBody>
      </p:sp>
      <p:sp>
        <p:nvSpPr>
          <p:cNvPr id="8" name="Rectangle 7"/>
          <p:cNvSpPr/>
          <p:nvPr/>
        </p:nvSpPr>
        <p:spPr>
          <a:xfrm>
            <a:off x="2209800" y="5644039"/>
            <a:ext cx="6896100" cy="461665"/>
          </a:xfrm>
          <a:prstGeom prst="rect">
            <a:avLst/>
          </a:prstGeom>
        </p:spPr>
        <p:txBody>
          <a:bodyPr wrap="square">
            <a:spAutoFit/>
          </a:bodyPr>
          <a:lstStyle/>
          <a:p>
            <a:pPr defTabSz="914355"/>
            <a:r>
              <a:rPr lang="en-US" sz="2400" dirty="0" smtClean="0">
                <a:solidFill>
                  <a:prstClr val="black"/>
                </a:solidFill>
              </a:rPr>
              <a:t>JavaScript is the personality. The character. The pizazz! </a:t>
            </a:r>
            <a:endParaRPr lang="en-US" sz="2400" dirty="0">
              <a:solidFill>
                <a:prstClr val="black"/>
              </a:solidFill>
            </a:endParaRPr>
          </a:p>
        </p:txBody>
      </p:sp>
    </p:spTree>
    <p:extLst>
      <p:ext uri="{BB962C8B-B14F-4D97-AF65-F5344CB8AC3E}">
        <p14:creationId xmlns:p14="http://schemas.microsoft.com/office/powerpoint/2010/main" val="1170359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1"/>
            <a:ext cx="9144000" cy="286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0" y="2895600"/>
            <a:ext cx="7848600" cy="990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30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715803"/>
          </a:xfrm>
        </p:spPr>
        <p:txBody>
          <a:bodyPr rtlCol="0">
            <a:normAutofit/>
          </a:bodyPr>
          <a:lstStyle/>
          <a:p>
            <a:pPr>
              <a:defRPr/>
            </a:pPr>
            <a:r>
              <a:rPr lang="en-US" sz="3600" dirty="0" smtClean="0"/>
              <a:t>Native Apps vs. Web/Browser Apps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58293136"/>
              </p:ext>
            </p:extLst>
          </p:nvPr>
        </p:nvGraphicFramePr>
        <p:xfrm>
          <a:off x="914400" y="1676400"/>
          <a:ext cx="7315200" cy="3909130"/>
        </p:xfrm>
        <a:graphic>
          <a:graphicData uri="http://schemas.openxmlformats.org/drawingml/2006/table">
            <a:tbl>
              <a:tblPr/>
              <a:tblGrid>
                <a:gridCol w="2438400"/>
                <a:gridCol w="2438400"/>
                <a:gridCol w="2438400"/>
              </a:tblGrid>
              <a:tr h="427907">
                <a:tc>
                  <a:txBody>
                    <a:bodyPr/>
                    <a:lstStyle/>
                    <a:p>
                      <a:pPr marL="0" marR="0" algn="ctr">
                        <a:lnSpc>
                          <a:spcPct val="115000"/>
                        </a:lnSpc>
                        <a:spcBef>
                          <a:spcPts val="0"/>
                        </a:spcBef>
                        <a:spcAft>
                          <a:spcPts val="0"/>
                        </a:spcAft>
                      </a:pPr>
                      <a:r>
                        <a:rPr lang="en-US" sz="1200" b="1" dirty="0">
                          <a:latin typeface="Calibri"/>
                          <a:ea typeface="Calibri"/>
                          <a:cs typeface="Times New Roman"/>
                        </a:rPr>
                        <a:t>Issues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Native apps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200" b="1" dirty="0">
                          <a:latin typeface="Calibri"/>
                          <a:ea typeface="Calibri"/>
                          <a:cs typeface="Times New Roman"/>
                        </a:rPr>
                        <a:t>Web apps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722094">
                <a:tc>
                  <a:txBody>
                    <a:bodyPr/>
                    <a:lstStyle/>
                    <a:p>
                      <a:pPr marL="0" marR="0" algn="l">
                        <a:lnSpc>
                          <a:spcPct val="115000"/>
                        </a:lnSpc>
                        <a:spcBef>
                          <a:spcPts val="0"/>
                        </a:spcBef>
                        <a:spcAft>
                          <a:spcPts val="0"/>
                        </a:spcAft>
                      </a:pPr>
                      <a:r>
                        <a:rPr lang="en-US" sz="1100" dirty="0">
                          <a:latin typeface="Calibri"/>
                          <a:ea typeface="Calibri"/>
                          <a:cs typeface="Times New Roman"/>
                        </a:rPr>
                        <a:t>Internet access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latin typeface="Calibri"/>
                          <a:ea typeface="Calibri"/>
                          <a:cs typeface="Times New Roman"/>
                        </a:rPr>
                        <a:t>Not required</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latin typeface="Calibri"/>
                          <a:ea typeface="Calibri"/>
                          <a:cs typeface="Times New Roman"/>
                        </a:rPr>
                        <a:t>Required, except for apps written in HTML5 (offline capabilities)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49">
                <a:tc>
                  <a:txBody>
                    <a:bodyPr/>
                    <a:lstStyle/>
                    <a:p>
                      <a:pPr marL="0" marR="0" algn="l">
                        <a:lnSpc>
                          <a:spcPct val="115000"/>
                        </a:lnSpc>
                        <a:spcBef>
                          <a:spcPts val="0"/>
                        </a:spcBef>
                        <a:spcAft>
                          <a:spcPts val="0"/>
                        </a:spcAft>
                      </a:pPr>
                      <a:r>
                        <a:rPr lang="en-US" sz="1100" dirty="0">
                          <a:latin typeface="Calibri"/>
                          <a:ea typeface="Calibri"/>
                          <a:cs typeface="Times New Roman"/>
                        </a:rPr>
                        <a:t>Shareable content (Twitter etc.)</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latin typeface="Calibri"/>
                          <a:ea typeface="Calibri"/>
                          <a:cs typeface="Times New Roman"/>
                        </a:rPr>
                        <a:t>Only if it is built in to the app</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latin typeface="Calibri"/>
                          <a:ea typeface="Calibri"/>
                          <a:cs typeface="Times New Roman"/>
                        </a:rPr>
                        <a:t>Web links can be shared. Social API’s allow 1-click posting</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241">
                <a:tc>
                  <a:txBody>
                    <a:bodyPr/>
                    <a:lstStyle/>
                    <a:p>
                      <a:pPr marL="0" marR="0" algn="l">
                        <a:lnSpc>
                          <a:spcPct val="115000"/>
                        </a:lnSpc>
                        <a:spcBef>
                          <a:spcPts val="0"/>
                        </a:spcBef>
                        <a:spcAft>
                          <a:spcPts val="0"/>
                        </a:spcAft>
                      </a:pPr>
                      <a:r>
                        <a:rPr lang="en-US" sz="1100" dirty="0">
                          <a:latin typeface="Calibri"/>
                          <a:ea typeface="Calibri"/>
                          <a:cs typeface="Times New Roman"/>
                        </a:rPr>
                        <a:t>Access to hardware sensors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latin typeface="Calibri"/>
                          <a:ea typeface="Calibri"/>
                          <a:cs typeface="Times New Roman"/>
                        </a:rPr>
                        <a:t>Yes: camera, gyroscope, microphone, compass, accelerometer, GPS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latin typeface="Calibri"/>
                          <a:ea typeface="Calibri"/>
                          <a:cs typeface="Times New Roman"/>
                        </a:rPr>
                        <a:t>Access thru browser is limited. Geolocation works!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49">
                <a:tc>
                  <a:txBody>
                    <a:bodyPr/>
                    <a:lstStyle/>
                    <a:p>
                      <a:pPr marL="0" marR="0" algn="l">
                        <a:lnSpc>
                          <a:spcPct val="115000"/>
                        </a:lnSpc>
                        <a:spcBef>
                          <a:spcPts val="0"/>
                        </a:spcBef>
                        <a:spcAft>
                          <a:spcPts val="0"/>
                        </a:spcAft>
                      </a:pPr>
                      <a:r>
                        <a:rPr lang="en-US" sz="1100" dirty="0">
                          <a:latin typeface="Calibri"/>
                          <a:ea typeface="Calibri"/>
                          <a:cs typeface="Times New Roman"/>
                        </a:rPr>
                        <a:t>Development</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latin typeface="Calibri"/>
                          <a:ea typeface="Calibri"/>
                          <a:cs typeface="Times New Roman"/>
                        </a:rPr>
                        <a:t>Build app for target platform (Android, </a:t>
                      </a:r>
                      <a:r>
                        <a:rPr lang="en-US" sz="1100" dirty="0" smtClean="0">
                          <a:latin typeface="Calibri"/>
                          <a:ea typeface="Calibri"/>
                          <a:cs typeface="Times New Roman"/>
                        </a:rPr>
                        <a:t>iOS [Objective-C]  </a:t>
                      </a:r>
                      <a:r>
                        <a:rPr lang="en-US" sz="1100" dirty="0">
                          <a:latin typeface="Calibri"/>
                          <a:ea typeface="Calibri"/>
                          <a:cs typeface="Times New Roman"/>
                        </a:rPr>
                        <a:t>etc.)</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smtClean="0">
                          <a:latin typeface="Calibri"/>
                          <a:ea typeface="Calibri"/>
                          <a:cs typeface="Times New Roman"/>
                        </a:rPr>
                        <a:t>Write/publish  once using standard Web technologies, view </a:t>
                      </a:r>
                      <a:r>
                        <a:rPr lang="en-US" sz="1100" dirty="0">
                          <a:latin typeface="Calibri"/>
                          <a:ea typeface="Calibri"/>
                          <a:cs typeface="Times New Roman"/>
                        </a:rPr>
                        <a:t>it </a:t>
                      </a:r>
                      <a:r>
                        <a:rPr lang="en-US" sz="1100" dirty="0" smtClean="0">
                          <a:latin typeface="Calibri"/>
                          <a:ea typeface="Calibri"/>
                          <a:cs typeface="Times New Roman"/>
                        </a:rPr>
                        <a:t>anywhere with URL. Speedy debugging and development.</a:t>
                      </a:r>
                      <a:endParaRPr lang="en-US" sz="1100" dirty="0">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396">
                <a:tc>
                  <a:txBody>
                    <a:bodyPr/>
                    <a:lstStyle/>
                    <a:p>
                      <a:pPr marL="0" marR="0" algn="l">
                        <a:lnSpc>
                          <a:spcPct val="115000"/>
                        </a:lnSpc>
                        <a:spcBef>
                          <a:spcPts val="0"/>
                        </a:spcBef>
                        <a:spcAft>
                          <a:spcPts val="0"/>
                        </a:spcAft>
                      </a:pPr>
                      <a:r>
                        <a:rPr lang="en-US" sz="1100">
                          <a:latin typeface="Calibri"/>
                          <a:ea typeface="Calibri"/>
                          <a:cs typeface="Times New Roman"/>
                        </a:rPr>
                        <a:t>Distribution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latin typeface="Calibri"/>
                          <a:ea typeface="Calibri"/>
                          <a:cs typeface="Times New Roman"/>
                        </a:rPr>
                        <a:t>Most app stores require approval.</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latin typeface="Calibri"/>
                          <a:ea typeface="Calibri"/>
                          <a:cs typeface="Times New Roman"/>
                        </a:rPr>
                        <a:t>No hassles.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77" name="TextBox 4"/>
          <p:cNvSpPr txBox="1">
            <a:spLocks noChangeArrowheads="1"/>
          </p:cNvSpPr>
          <p:nvPr/>
        </p:nvSpPr>
        <p:spPr bwMode="auto">
          <a:xfrm>
            <a:off x="6781800" y="6324600"/>
            <a:ext cx="200025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defTabSz="914355" eaLnBrk="1" hangingPunct="1"/>
            <a:r>
              <a:rPr lang="en-US" sz="1200" b="1" dirty="0">
                <a:solidFill>
                  <a:prstClr val="black"/>
                </a:solidFill>
                <a:latin typeface="Calibri" pitchFamily="34" charset="0"/>
              </a:rPr>
              <a:t>Source:</a:t>
            </a:r>
            <a:r>
              <a:rPr lang="en-US" sz="1200" dirty="0">
                <a:solidFill>
                  <a:prstClr val="black"/>
                </a:solidFill>
                <a:latin typeface="Calibri" pitchFamily="34" charset="0"/>
              </a:rPr>
              <a:t> </a:t>
            </a:r>
            <a:r>
              <a:rPr lang="en-US" sz="1200" dirty="0">
                <a:solidFill>
                  <a:prstClr val="black"/>
                </a:solidFill>
                <a:latin typeface="Calibri" pitchFamily="34" charset="0"/>
                <a:hlinkClick r:id="rId2"/>
              </a:rPr>
              <a:t>http://</a:t>
            </a:r>
            <a:r>
              <a:rPr lang="en-US" sz="1200" dirty="0" smtClean="0">
                <a:solidFill>
                  <a:prstClr val="black"/>
                </a:solidFill>
                <a:latin typeface="Calibri" pitchFamily="34" charset="0"/>
                <a:hlinkClick r:id="rId2"/>
              </a:rPr>
              <a:t>goo.gl/zSeDU</a:t>
            </a:r>
            <a:r>
              <a:rPr lang="en-US" sz="1200" dirty="0" smtClean="0">
                <a:solidFill>
                  <a:prstClr val="black"/>
                </a:solidFill>
                <a:latin typeface="Calibri" pitchFamily="34" charset="0"/>
              </a:rPr>
              <a:t> </a:t>
            </a:r>
            <a:endParaRPr lang="en-US" sz="1200" dirty="0">
              <a:solidFill>
                <a:prstClr val="black"/>
              </a:solidFill>
              <a:latin typeface="Calibri" pitchFamily="34" charset="0"/>
            </a:endParaRPr>
          </a:p>
        </p:txBody>
      </p:sp>
    </p:spTree>
    <p:extLst>
      <p:ext uri="{BB962C8B-B14F-4D97-AF65-F5344CB8AC3E}">
        <p14:creationId xmlns:p14="http://schemas.microsoft.com/office/powerpoint/2010/main" val="42933432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irn.chad\AppData\Local\Microsoft\Windows\Temporary Internet Files\Content.IE5\X3KHMNOF\MP9001457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9050"/>
            <a:ext cx="4419600" cy="1754326"/>
          </a:xfrm>
          <a:prstGeom prst="rect">
            <a:avLst/>
          </a:prstGeom>
        </p:spPr>
        <p:txBody>
          <a:bodyPr wrap="square">
            <a:spAutoFit/>
          </a:bodyPr>
          <a:lstStyle/>
          <a:p>
            <a:pPr defTabSz="914355"/>
            <a:r>
              <a:rPr lang="en-US"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framework resembles </a:t>
            </a:r>
            <a: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scaffolding. It is a  temporary platform </a:t>
            </a:r>
            <a:r>
              <a:rPr lang="en-US"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used as a </a:t>
            </a:r>
            <a: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supportive guide </a:t>
            </a:r>
            <a:r>
              <a:rPr lang="en-US"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to </a:t>
            </a:r>
            <a: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help build something. Mobile frameworks work similarly in that they provide libraries etc. that allow </a:t>
            </a:r>
            <a:b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br>
            <a: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one to build something quickly. </a:t>
            </a:r>
            <a:endParaRPr lang="en-US"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999505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5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77000" y="6248400"/>
            <a:ext cx="2667000" cy="276999"/>
          </a:xfrm>
          <a:prstGeom prst="rect">
            <a:avLst/>
          </a:prstGeom>
        </p:spPr>
        <p:txBody>
          <a:bodyPr wrap="square">
            <a:spAutoFit/>
          </a:bodyPr>
          <a:lstStyle/>
          <a:p>
            <a:pPr defTabSz="914355"/>
            <a:r>
              <a:rPr lang="en-US" sz="1200" b="1" dirty="0" smtClean="0">
                <a:solidFill>
                  <a:prstClr val="white"/>
                </a:solidFill>
              </a:rPr>
              <a:t>Source: </a:t>
            </a:r>
            <a:r>
              <a:rPr lang="en-US" sz="1200" b="1" u="sng" dirty="0">
                <a:solidFill>
                  <a:prstClr val="white"/>
                </a:solidFill>
              </a:rPr>
              <a:t>http://http://</a:t>
            </a:r>
            <a:r>
              <a:rPr lang="en-US" sz="1200" b="1" u="sng" dirty="0" smtClean="0">
                <a:solidFill>
                  <a:prstClr val="white"/>
                </a:solidFill>
              </a:rPr>
              <a:t>goo.gl/y8CFb</a:t>
            </a:r>
            <a:endParaRPr lang="en-US" dirty="0">
              <a:solidFill>
                <a:prstClr val="white"/>
              </a:solidFill>
            </a:endParaRPr>
          </a:p>
        </p:txBody>
      </p:sp>
    </p:spTree>
    <p:extLst>
      <p:ext uri="{BB962C8B-B14F-4D97-AF65-F5344CB8AC3E}">
        <p14:creationId xmlns:p14="http://schemas.microsoft.com/office/powerpoint/2010/main" val="3389541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486400" cy="639762"/>
          </a:xfrm>
        </p:spPr>
        <p:txBody>
          <a:bodyPr>
            <a:normAutofit fontScale="90000"/>
          </a:bodyPr>
          <a:lstStyle/>
          <a:p>
            <a:r>
              <a:rPr lang="en-US" dirty="0" smtClean="0"/>
              <a:t>Today’s Agenda	</a:t>
            </a:r>
            <a:endParaRPr lang="en-US" dirty="0"/>
          </a:p>
        </p:txBody>
      </p:sp>
      <p:sp>
        <p:nvSpPr>
          <p:cNvPr id="4" name="Content Placeholder 3"/>
          <p:cNvSpPr>
            <a:spLocks noGrp="1"/>
          </p:cNvSpPr>
          <p:nvPr>
            <p:ph idx="1"/>
          </p:nvPr>
        </p:nvSpPr>
        <p:spPr>
          <a:xfrm>
            <a:off x="914400" y="1295400"/>
            <a:ext cx="7315200" cy="4708981"/>
          </a:xfrm>
          <a:prstGeom prst="rect">
            <a:avLst/>
          </a:prstGeom>
        </p:spPr>
        <p:txBody>
          <a:bodyPr wrap="square">
            <a:spAutoFit/>
          </a:bodyPr>
          <a:lstStyle/>
          <a:p>
            <a:pPr lvl="0"/>
            <a:r>
              <a:rPr lang="en-US" sz="2000" dirty="0"/>
              <a:t>Know 3 innovative library mobile website designs</a:t>
            </a:r>
            <a:r>
              <a:rPr lang="en-US" sz="2000" dirty="0" smtClean="0"/>
              <a:t>.</a:t>
            </a:r>
            <a:br>
              <a:rPr lang="en-US" sz="2000" dirty="0" smtClean="0"/>
            </a:br>
            <a:endParaRPr lang="en-US" sz="2000" dirty="0"/>
          </a:p>
          <a:p>
            <a:pPr lvl="0"/>
            <a:r>
              <a:rPr lang="en-US" sz="2000" dirty="0"/>
              <a:t>Understand how HTML, CSS, and JavaScript work together to build mobile websites</a:t>
            </a:r>
            <a:r>
              <a:rPr lang="en-US" sz="2000" dirty="0" smtClean="0"/>
              <a:t>.</a:t>
            </a:r>
            <a:br>
              <a:rPr lang="en-US" sz="2000" dirty="0" smtClean="0"/>
            </a:br>
            <a:endParaRPr lang="en-US" sz="2000" dirty="0"/>
          </a:p>
          <a:p>
            <a:pPr lvl="0"/>
            <a:r>
              <a:rPr lang="en-US" sz="2000" dirty="0"/>
              <a:t>Know what a mobile framework is and why they are used</a:t>
            </a:r>
            <a:r>
              <a:rPr lang="en-US" sz="2000" dirty="0" smtClean="0"/>
              <a:t>.</a:t>
            </a:r>
            <a:br>
              <a:rPr lang="en-US" sz="2000" dirty="0" smtClean="0"/>
            </a:br>
            <a:endParaRPr lang="en-US" sz="2000" dirty="0"/>
          </a:p>
          <a:p>
            <a:pPr lvl="0"/>
            <a:r>
              <a:rPr lang="en-US" sz="2000" dirty="0"/>
              <a:t>Know 3 existing mobile services/apps that can be included in library-created mobile websites</a:t>
            </a:r>
            <a:r>
              <a:rPr lang="en-US" sz="2000" dirty="0" smtClean="0"/>
              <a:t>.</a:t>
            </a:r>
            <a:br>
              <a:rPr lang="en-US" sz="2000" dirty="0" smtClean="0"/>
            </a:br>
            <a:endParaRPr lang="en-US" sz="2000" dirty="0"/>
          </a:p>
          <a:p>
            <a:pPr lvl="0"/>
            <a:r>
              <a:rPr lang="en-US" sz="2000" dirty="0"/>
              <a:t>Know the best practices in mobile Web </a:t>
            </a:r>
            <a:r>
              <a:rPr lang="en-US" sz="2000" dirty="0" smtClean="0"/>
              <a:t>development.</a:t>
            </a:r>
            <a:br>
              <a:rPr lang="en-US" sz="2000" dirty="0" smtClean="0"/>
            </a:br>
            <a:endParaRPr lang="en-US" sz="2000" dirty="0"/>
          </a:p>
          <a:p>
            <a:pPr lvl="0"/>
            <a:r>
              <a:rPr lang="en-US" sz="2000" dirty="0"/>
              <a:t>Have a step-by-step guide for implementing a mobile website.  </a:t>
            </a:r>
            <a:r>
              <a:rPr lang="en-US" sz="2000" dirty="0" smtClean="0"/>
              <a:t/>
            </a:r>
            <a:br>
              <a:rPr lang="en-US" sz="2000" dirty="0" smtClean="0"/>
            </a:br>
            <a:endParaRPr lang="en-US" sz="2000" dirty="0"/>
          </a:p>
        </p:txBody>
      </p:sp>
    </p:spTree>
    <p:extLst>
      <p:ext uri="{BB962C8B-B14F-4D97-AF65-F5344CB8AC3E}">
        <p14:creationId xmlns:p14="http://schemas.microsoft.com/office/powerpoint/2010/main" val="35310529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685801"/>
            <a:ext cx="9163050" cy="49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76200"/>
            <a:ext cx="7315200" cy="523220"/>
          </a:xfrm>
          <a:prstGeom prst="rect">
            <a:avLst/>
          </a:prstGeom>
        </p:spPr>
        <p:txBody>
          <a:bodyPr wrap="square">
            <a:spAutoFit/>
          </a:bodyPr>
          <a:lstStyle/>
          <a:p>
            <a:pPr algn="ctr" defTabSz="914355"/>
            <a:r>
              <a:rPr lang="en-US" sz="2800" b="1" dirty="0">
                <a:solidFill>
                  <a:prstClr val="black"/>
                </a:solidFill>
              </a:rPr>
              <a:t>Rapid Prototyping </a:t>
            </a:r>
            <a:r>
              <a:rPr lang="en-US" sz="2800" b="1" dirty="0" smtClean="0">
                <a:solidFill>
                  <a:prstClr val="black"/>
                </a:solidFill>
              </a:rPr>
              <a:t>for </a:t>
            </a:r>
            <a:r>
              <a:rPr lang="en-US" sz="2800" b="1" dirty="0">
                <a:solidFill>
                  <a:prstClr val="black"/>
                </a:solidFill>
              </a:rPr>
              <a:t>jQuery Mobile</a:t>
            </a:r>
          </a:p>
        </p:txBody>
      </p:sp>
      <p:sp>
        <p:nvSpPr>
          <p:cNvPr id="5" name="Rectangle 4"/>
          <p:cNvSpPr/>
          <p:nvPr/>
        </p:nvSpPr>
        <p:spPr>
          <a:xfrm>
            <a:off x="914400" y="6205210"/>
            <a:ext cx="7315200" cy="523220"/>
          </a:xfrm>
          <a:prstGeom prst="rect">
            <a:avLst/>
          </a:prstGeom>
        </p:spPr>
        <p:txBody>
          <a:bodyPr wrap="square">
            <a:spAutoFit/>
          </a:bodyPr>
          <a:lstStyle/>
          <a:p>
            <a:pPr algn="ctr" defTabSz="914355"/>
            <a:r>
              <a:rPr lang="en-US" sz="2800" dirty="0" smtClean="0">
                <a:solidFill>
                  <a:prstClr val="black"/>
                </a:solidFill>
              </a:rPr>
              <a:t>Try it at </a:t>
            </a:r>
            <a:r>
              <a:rPr lang="en-US" sz="2800" dirty="0">
                <a:solidFill>
                  <a:prstClr val="black"/>
                </a:solidFill>
                <a:hlinkClick r:id="rId3"/>
              </a:rPr>
              <a:t>http://codiqa.com</a:t>
            </a:r>
            <a:r>
              <a:rPr lang="en-US" sz="2800" dirty="0" smtClean="0">
                <a:solidFill>
                  <a:prstClr val="black"/>
                </a:solidFill>
                <a:hlinkClick r:id="rId3"/>
              </a:rPr>
              <a:t>/</a:t>
            </a:r>
            <a:endParaRPr lang="en-US" sz="2800" dirty="0">
              <a:solidFill>
                <a:prstClr val="black"/>
              </a:solidFill>
            </a:endParaRPr>
          </a:p>
        </p:txBody>
      </p:sp>
    </p:spTree>
    <p:extLst>
      <p:ext uri="{BB962C8B-B14F-4D97-AF65-F5344CB8AC3E}">
        <p14:creationId xmlns:p14="http://schemas.microsoft.com/office/powerpoint/2010/main" val="270663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914400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6019800"/>
            <a:ext cx="7315200" cy="800219"/>
          </a:xfrm>
          <a:prstGeom prst="rect">
            <a:avLst/>
          </a:prstGeom>
        </p:spPr>
        <p:txBody>
          <a:bodyPr wrap="square">
            <a:spAutoFit/>
          </a:bodyPr>
          <a:lstStyle/>
          <a:p>
            <a:pPr algn="ctr" defTabSz="914355"/>
            <a:r>
              <a:rPr lang="en-US" sz="2800" dirty="0" smtClean="0">
                <a:solidFill>
                  <a:prstClr val="black"/>
                </a:solidFill>
              </a:rPr>
              <a:t>Try it at </a:t>
            </a:r>
            <a:r>
              <a:rPr lang="en-US" sz="2800" dirty="0">
                <a:solidFill>
                  <a:prstClr val="black"/>
                </a:solidFill>
                <a:hlinkClick r:id="rId3"/>
              </a:rPr>
              <a:t>http://jquerymobile.com/themeroller/</a:t>
            </a:r>
            <a:endParaRPr lang="en-US" sz="2800" dirty="0">
              <a:solidFill>
                <a:prstClr val="black"/>
              </a:solidFill>
            </a:endParaRPr>
          </a:p>
          <a:p>
            <a:pPr defTabSz="914355"/>
            <a:endParaRPr lang="en-US" dirty="0">
              <a:solidFill>
                <a:prstClr val="black"/>
              </a:solidFill>
            </a:endParaRPr>
          </a:p>
        </p:txBody>
      </p:sp>
    </p:spTree>
    <p:extLst>
      <p:ext uri="{BB962C8B-B14F-4D97-AF65-F5344CB8AC3E}">
        <p14:creationId xmlns:p14="http://schemas.microsoft.com/office/powerpoint/2010/main" val="2191247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mairn.chad\AppData\Local\Microsoft\Windows\Temporary Internet Files\Content.IE5\EIHKXNAA\MP9102210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45612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2590800"/>
            <a:ext cx="5334000" cy="1815882"/>
          </a:xfrm>
          <a:prstGeom prst="rect">
            <a:avLst/>
          </a:prstGeom>
          <a:noFill/>
        </p:spPr>
        <p:txBody>
          <a:bodyPr wrap="square" rtlCol="0">
            <a:spAutoFit/>
          </a:bodyPr>
          <a:lstStyle/>
          <a:p>
            <a:pPr algn="ctr" defTabSz="914355"/>
            <a:r>
              <a:rPr lang="en-US" sz="4800" b="1" dirty="0" err="1" smtClean="0">
                <a:solidFill>
                  <a:srgbClr val="FF0000"/>
                </a:solidFill>
              </a:rPr>
              <a:t>Codiqa</a:t>
            </a:r>
            <a:r>
              <a:rPr lang="en-US" sz="4800" b="1" dirty="0" smtClean="0">
                <a:solidFill>
                  <a:srgbClr val="FF0000"/>
                </a:solidFill>
              </a:rPr>
              <a:t> Demo</a:t>
            </a:r>
            <a:endParaRPr lang="en-US" sz="4800" dirty="0" smtClean="0">
              <a:solidFill>
                <a:prstClr val="black"/>
              </a:solidFill>
            </a:endParaRPr>
          </a:p>
          <a:p>
            <a:pPr algn="ctr" defTabSz="914355"/>
            <a:r>
              <a:rPr lang="en-US" sz="3200" dirty="0" smtClean="0">
                <a:solidFill>
                  <a:prstClr val="black"/>
                </a:solidFill>
              </a:rPr>
              <a:t> </a:t>
            </a:r>
          </a:p>
          <a:p>
            <a:pPr algn="ctr" defTabSz="914355"/>
            <a:endParaRPr lang="en-US" sz="3200" dirty="0">
              <a:solidFill>
                <a:prstClr val="black"/>
              </a:solidFill>
            </a:endParaRPr>
          </a:p>
        </p:txBody>
      </p:sp>
    </p:spTree>
    <p:extLst>
      <p:ext uri="{BB962C8B-B14F-4D97-AF65-F5344CB8AC3E}">
        <p14:creationId xmlns:p14="http://schemas.microsoft.com/office/powerpoint/2010/main" val="23468743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15200" cy="1143000"/>
          </a:xfrm>
        </p:spPr>
        <p:txBody>
          <a:bodyPr/>
          <a:lstStyle/>
          <a:p>
            <a:r>
              <a:rPr lang="en-US" dirty="0" smtClean="0"/>
              <a:t>3</a:t>
            </a:r>
            <a:r>
              <a:rPr lang="en-US" baseline="30000" dirty="0" smtClean="0"/>
              <a:t>rd</a:t>
            </a:r>
            <a:r>
              <a:rPr lang="en-US" dirty="0" smtClean="0"/>
              <a:t> Party Apps/Services</a:t>
            </a:r>
            <a:endParaRPr lang="en-US" dirty="0"/>
          </a:p>
        </p:txBody>
      </p:sp>
    </p:spTree>
    <p:extLst>
      <p:ext uri="{BB962C8B-B14F-4D97-AF65-F5344CB8AC3E}">
        <p14:creationId xmlns:p14="http://schemas.microsoft.com/office/powerpoint/2010/main" val="55771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142" y="1"/>
            <a:ext cx="5643059" cy="320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142" y="3205546"/>
            <a:ext cx="5643059" cy="329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9018" y="6457890"/>
            <a:ext cx="7315199" cy="338552"/>
          </a:xfrm>
          <a:prstGeom prst="rect">
            <a:avLst/>
          </a:prstGeom>
        </p:spPr>
        <p:txBody>
          <a:bodyPr wrap="square" lIns="91439" tIns="45719" rIns="91439" bIns="45719">
            <a:spAutoFit/>
          </a:bodyPr>
          <a:lstStyle/>
          <a:p>
            <a:pPr algn="ctr" defTabSz="914391"/>
            <a:r>
              <a:rPr lang="en-US" sz="1600" dirty="0">
                <a:solidFill>
                  <a:srgbClr val="000000"/>
                </a:solidFill>
              </a:rPr>
              <a:t>http://www.gale.cengage.com/apps/</a:t>
            </a:r>
          </a:p>
        </p:txBody>
      </p:sp>
    </p:spTree>
    <p:extLst>
      <p:ext uri="{BB962C8B-B14F-4D97-AF65-F5344CB8AC3E}">
        <p14:creationId xmlns:p14="http://schemas.microsoft.com/office/powerpoint/2010/main" val="1635533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0338"/>
            <a:ext cx="5486400" cy="686751"/>
          </a:xfrm>
        </p:spPr>
        <p:txBody>
          <a:bodyPr/>
          <a:lstStyle/>
          <a:p>
            <a:r>
              <a:rPr lang="en-US" dirty="0" smtClean="0">
                <a:latin typeface="+mn-lt"/>
              </a:rPr>
              <a:t>Mobile OPACs</a:t>
            </a:r>
            <a:endParaRPr lang="en-US" dirty="0">
              <a:latin typeface="+mn-lt"/>
            </a:endParaRPr>
          </a:p>
        </p:txBody>
      </p:sp>
      <p:sp>
        <p:nvSpPr>
          <p:cNvPr id="4" name="AutoShape 2" descr="https://mail-attachment.googleusercontent.com/attachment/u/0/?ui=2&amp;ik=840127bbf7&amp;view=att&amp;th=136c68b7c4c8b89b&amp;attid=0.1&amp;disp=inline&amp;realattid=1399608710624444416-1&amp;safe=1&amp;zw&amp;saduie=AG9B_P_upqScAgBCy9hscBmR2F9x&amp;sadet=1334771585734&amp;sads=i0TEsPTk98tYmgh-BSkDld-_hTM&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91"/>
            <a:endParaRPr lang="en-US">
              <a:solidFill>
                <a:srgbClr val="00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1066800"/>
            <a:ext cx="3654829" cy="609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9743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attachment.googleusercontent.com/attachment/u/0/?ui=2&amp;ik=840127bbf7&amp;view=att&amp;th=136c68c9a85a698e&amp;attid=0.1&amp;disp=inline&amp;realattid=1399608762017251328-1&amp;safe=1&amp;zw&amp;saduie=AG9B_P_upqScAgBCy9hscBmR2F9x&amp;sadet=1334771792706&amp;sads=wi9VG_WcBrBsup_SgWua4Ahg0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91"/>
            <a:endParaRPr lang="en-US">
              <a:solidFill>
                <a:srgbClr val="00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664"/>
            <a:ext cx="411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4044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40680" cy="685800"/>
          </a:xfrm>
        </p:spPr>
        <p:txBody>
          <a:bodyPr/>
          <a:lstStyle/>
          <a:p>
            <a:r>
              <a:rPr lang="en-US" dirty="0" smtClean="0">
                <a:solidFill>
                  <a:schemeClr val="tx1"/>
                </a:solidFill>
                <a:latin typeface="+mn-lt"/>
              </a:rPr>
              <a:t>Mobile Databases</a:t>
            </a:r>
            <a:endParaRPr lang="en-US" dirty="0">
              <a:solidFill>
                <a:schemeClr val="tx1"/>
              </a:solidFill>
              <a:latin typeface="+mn-lt"/>
            </a:endParaRPr>
          </a:p>
        </p:txBody>
      </p:sp>
      <p:sp>
        <p:nvSpPr>
          <p:cNvPr id="4" name="AutoShape 2" descr="https://mail-attachment.googleusercontent.com/attachment/u/0/?ui=2&amp;ik=840127bbf7&amp;view=att&amp;th=136c69b6dd3207db&amp;attid=0.1&amp;disp=inline&amp;realattid=1399609805960642560-1&amp;safe=1&amp;zw&amp;saduie=AG9B_P_upqScAgBCy9hscBmR2F9x&amp;sadet=1334771975964&amp;sads=mh2FI1aGQ1TIlCiiancxxbEG6t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91"/>
            <a:endParaRPr lang="en-US">
              <a:solidFill>
                <a:srgbClr val="00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960" y="838200"/>
            <a:ext cx="370332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5462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attachment.googleusercontent.com/attachment/u/0/?ui=2&amp;ik=840127bbf7&amp;view=att&amp;th=136c69c87b452529&amp;attid=0.1&amp;disp=inline&amp;realattid=1399609875073335296-1&amp;safe=1&amp;zw&amp;saduie=AG9B_P_upqScAgBCy9hscBmR2F9x&amp;sadet=1334772041097&amp;sads=6X5Kf_te556qikhkSVA3-VD5t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91"/>
            <a:endParaRPr lang="en-US">
              <a:solidFill>
                <a:srgbClr val="000000"/>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338"/>
            <a:ext cx="3972878"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228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6273"/>
            <a:ext cx="3894006" cy="649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981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733800"/>
            <a:ext cx="5507936" cy="1200329"/>
          </a:xfrm>
          <a:prstGeom prst="rect">
            <a:avLst/>
          </a:prstGeom>
        </p:spPr>
        <p:txBody>
          <a:bodyPr wrap="square">
            <a:spAutoFit/>
          </a:bodyPr>
          <a:lstStyle/>
          <a:p>
            <a:pPr algn="ctr" defTabSz="914355"/>
            <a:r>
              <a:rPr lang="en-US" sz="4400" b="1" dirty="0">
                <a:solidFill>
                  <a:srgbClr val="FF0000"/>
                </a:solidFill>
              </a:rPr>
              <a:t>Quick </a:t>
            </a:r>
            <a:r>
              <a:rPr lang="en-US" sz="4400" b="1" dirty="0" smtClean="0">
                <a:solidFill>
                  <a:srgbClr val="FF0000"/>
                </a:solidFill>
              </a:rPr>
              <a:t>Poll</a:t>
            </a:r>
            <a:br>
              <a:rPr lang="en-US" sz="4400" b="1" dirty="0" smtClean="0">
                <a:solidFill>
                  <a:srgbClr val="FF0000"/>
                </a:solidFill>
              </a:rPr>
            </a:br>
            <a:endParaRPr lang="en-US" sz="2800" b="1" dirty="0">
              <a:solidFill>
                <a:prstClr val="black"/>
              </a:solidFill>
            </a:endParaRPr>
          </a:p>
        </p:txBody>
      </p:sp>
      <p:pic>
        <p:nvPicPr>
          <p:cNvPr id="1026" name="Picture 2" descr="C:\Users\mairn.chad\AppData\Local\Microsoft\Windows\Temporary Internet Files\Content.IE5\CA6JCZVM\MC9002809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47" y="1888642"/>
            <a:ext cx="2974853" cy="30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92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343400" cy="597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00"/>
            <a:ext cx="3996521"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7109" y="4964668"/>
            <a:ext cx="1600200" cy="369332"/>
          </a:xfrm>
          <a:prstGeom prst="rect">
            <a:avLst/>
          </a:prstGeom>
          <a:noFill/>
        </p:spPr>
        <p:txBody>
          <a:bodyPr wrap="square" rtlCol="0">
            <a:spAutoFit/>
          </a:bodyPr>
          <a:lstStyle/>
          <a:p>
            <a:r>
              <a:rPr lang="en-US" b="1" dirty="0" smtClean="0">
                <a:solidFill>
                  <a:prstClr val="black"/>
                </a:solidFill>
              </a:rPr>
              <a:t>Powered by:</a:t>
            </a:r>
            <a:endParaRPr lang="en-US" b="1" dirty="0">
              <a:solidFill>
                <a:prstClr val="black"/>
              </a:solidFill>
            </a:endParaRPr>
          </a:p>
        </p:txBody>
      </p:sp>
    </p:spTree>
    <p:extLst>
      <p:ext uri="{BB962C8B-B14F-4D97-AF65-F5344CB8AC3E}">
        <p14:creationId xmlns:p14="http://schemas.microsoft.com/office/powerpoint/2010/main" val="41803910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81000"/>
            <a:ext cx="6324601" cy="914399"/>
          </a:xfrm>
        </p:spPr>
        <p:txBody>
          <a:bodyPr/>
          <a:lstStyle/>
          <a:p>
            <a:r>
              <a:rPr lang="en-US" dirty="0" smtClean="0">
                <a:latin typeface="+mn-lt"/>
              </a:rPr>
              <a:t>Some e-reading Apps</a:t>
            </a:r>
            <a:endParaRPr lang="en-US" dirty="0">
              <a:latin typeface="+mn-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84032"/>
            <a:ext cx="1097280" cy="110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96" y="1544313"/>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948" y="1595959"/>
            <a:ext cx="95693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891" y="1597722"/>
            <a:ext cx="1122218"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7773" y="3342292"/>
            <a:ext cx="1061107"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352800"/>
            <a:ext cx="115355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364345"/>
            <a:ext cx="112250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254567"/>
            <a:ext cx="1111717"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3396" y="5257800"/>
            <a:ext cx="1109749"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792" y="5271655"/>
            <a:ext cx="1112313"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descr="http://images.macworld.com/images/article/2011/08/inkling-logo-25127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1300" y="3352800"/>
            <a:ext cx="1447800" cy="100884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thedigitalshift.com/wp-content/uploads/2011/12/kno_logo_w256xh25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0291" y="5254567"/>
            <a:ext cx="969818" cy="96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839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4429"/>
          </a:xfrm>
        </p:spPr>
        <p:txBody>
          <a:bodyPr/>
          <a:lstStyle/>
          <a:p>
            <a:r>
              <a:rPr lang="en-US" sz="8800" dirty="0" smtClean="0">
                <a:latin typeface="+mn-lt"/>
              </a:rPr>
              <a:t>QR Codes etc.</a:t>
            </a:r>
            <a:endParaRPr lang="en-US" sz="8800" dirty="0">
              <a:latin typeface="+mn-lt"/>
            </a:endParaRPr>
          </a:p>
        </p:txBody>
      </p:sp>
    </p:spTree>
    <p:extLst>
      <p:ext uri="{BB962C8B-B14F-4D97-AF65-F5344CB8AC3E}">
        <p14:creationId xmlns:p14="http://schemas.microsoft.com/office/powerpoint/2010/main" val="51372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19800" y="5638800"/>
            <a:ext cx="8382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0" y="0"/>
            <a:ext cx="6096000" cy="646113"/>
          </a:xfrm>
          <a:prstGeom prst="rect">
            <a:avLst/>
          </a:prstGeom>
          <a:solidFill>
            <a:schemeClr val="bg1">
              <a:lumMod val="75000"/>
            </a:schemeClr>
          </a:solidFill>
        </p:spPr>
        <p:txBody>
          <a:bodyPr wrap="square">
            <a:spAutoFit/>
          </a:bodyPr>
          <a:lstStyle/>
          <a:p>
            <a:pPr algn="ctr">
              <a:defRPr/>
            </a:pPr>
            <a:r>
              <a:rPr lang="en-US" dirty="0">
                <a:solidFill>
                  <a:prstClr val="black"/>
                </a:solidFill>
              </a:rPr>
              <a:t>QR (Quick Response) codes can help guide mobile users in </a:t>
            </a:r>
            <a:endParaRPr lang="en-US" dirty="0" smtClean="0">
              <a:solidFill>
                <a:prstClr val="black"/>
              </a:solidFill>
            </a:endParaRPr>
          </a:p>
          <a:p>
            <a:pPr algn="ctr">
              <a:defRPr/>
            </a:pPr>
            <a:r>
              <a:rPr lang="en-US" dirty="0" smtClean="0">
                <a:solidFill>
                  <a:prstClr val="black"/>
                </a:solidFill>
              </a:rPr>
              <a:t>your </a:t>
            </a:r>
            <a:r>
              <a:rPr lang="en-US" dirty="0">
                <a:solidFill>
                  <a:prstClr val="black"/>
                </a:solidFill>
              </a:rPr>
              <a:t>physical spaces come visit your digital library spaces.</a:t>
            </a:r>
          </a:p>
        </p:txBody>
      </p:sp>
    </p:spTree>
    <p:extLst>
      <p:ext uri="{BB962C8B-B14F-4D97-AF65-F5344CB8AC3E}">
        <p14:creationId xmlns:p14="http://schemas.microsoft.com/office/powerpoint/2010/main" val="12660547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574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2971800" y="2438400"/>
            <a:ext cx="2362200" cy="2057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187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410200"/>
          </a:xfrm>
        </p:spPr>
        <p:txBody>
          <a:bodyPr/>
          <a:lstStyle/>
          <a:p>
            <a:r>
              <a:rPr lang="en-US" dirty="0" smtClean="0">
                <a:latin typeface="+mn-lt"/>
              </a:rPr>
              <a:t>Check with your vendors to see if </a:t>
            </a:r>
            <a:br>
              <a:rPr lang="en-US" dirty="0" smtClean="0">
                <a:latin typeface="+mn-lt"/>
              </a:rPr>
            </a:br>
            <a:r>
              <a:rPr lang="en-US" dirty="0" smtClean="0">
                <a:latin typeface="+mn-lt"/>
              </a:rPr>
              <a:t>they have apps and/or mobile-</a:t>
            </a:r>
            <a:br>
              <a:rPr lang="en-US" dirty="0" smtClean="0">
                <a:latin typeface="+mn-lt"/>
              </a:rPr>
            </a:br>
            <a:r>
              <a:rPr lang="en-US" dirty="0" smtClean="0">
                <a:latin typeface="+mn-lt"/>
              </a:rPr>
              <a:t>optimized resources. </a:t>
            </a:r>
            <a:br>
              <a:rPr lang="en-US" dirty="0" smtClean="0">
                <a:latin typeface="+mn-lt"/>
              </a:rPr>
            </a:br>
            <a:r>
              <a:rPr lang="en-US" dirty="0"/>
              <a:t/>
            </a:r>
            <a:br>
              <a:rPr lang="en-US" dirty="0"/>
            </a:br>
            <a:r>
              <a:rPr lang="en-US" dirty="0" smtClean="0">
                <a:latin typeface="+mn-lt"/>
              </a:rPr>
              <a:t>If they don’t, put some pressure on </a:t>
            </a:r>
            <a:br>
              <a:rPr lang="en-US" dirty="0" smtClean="0">
                <a:latin typeface="+mn-lt"/>
              </a:rPr>
            </a:br>
            <a:r>
              <a:rPr lang="en-US" dirty="0" smtClean="0">
                <a:latin typeface="+mn-lt"/>
              </a:rPr>
              <a:t>them to build something quickly!</a:t>
            </a:r>
            <a:br>
              <a:rPr lang="en-US" dirty="0" smtClean="0">
                <a:latin typeface="+mn-lt"/>
              </a:rPr>
            </a:br>
            <a:endParaRPr lang="en-US" dirty="0">
              <a:latin typeface="+mn-lt"/>
            </a:endParaRPr>
          </a:p>
        </p:txBody>
      </p:sp>
    </p:spTree>
    <p:extLst>
      <p:ext uri="{BB962C8B-B14F-4D97-AF65-F5344CB8AC3E}">
        <p14:creationId xmlns:p14="http://schemas.microsoft.com/office/powerpoint/2010/main" val="2601461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315200" cy="1143000"/>
          </a:xfrm>
        </p:spPr>
        <p:txBody>
          <a:bodyPr/>
          <a:lstStyle/>
          <a:p>
            <a:r>
              <a:rPr lang="en-US" dirty="0" smtClean="0"/>
              <a:t>Getting Started!</a:t>
            </a:r>
            <a:endParaRPr lang="en-US" dirty="0"/>
          </a:p>
        </p:txBody>
      </p:sp>
    </p:spTree>
    <p:extLst>
      <p:ext uri="{BB962C8B-B14F-4D97-AF65-F5344CB8AC3E}">
        <p14:creationId xmlns:p14="http://schemas.microsoft.com/office/powerpoint/2010/main" val="32976942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5867400"/>
          </a:xfrm>
        </p:spPr>
        <p:txBody>
          <a:bodyPr rtlCol="0">
            <a:normAutofit fontScale="90000"/>
          </a:bodyPr>
          <a:lstStyle/>
          <a:p>
            <a:pPr fontAlgn="auto">
              <a:spcAft>
                <a:spcPts val="0"/>
              </a:spcAft>
              <a:defRPr/>
            </a:pPr>
            <a:r>
              <a:rPr lang="en-US" i="1" dirty="0" smtClean="0">
                <a:latin typeface="Arial" pitchFamily="34" charset="0"/>
              </a:rPr>
              <a:t/>
            </a:r>
            <a:br>
              <a:rPr lang="en-US" i="1" dirty="0" smtClean="0">
                <a:latin typeface="Arial" pitchFamily="34" charset="0"/>
              </a:rPr>
            </a:br>
            <a:r>
              <a:rPr lang="en-US" i="1" dirty="0" smtClean="0">
                <a:latin typeface="Arial" pitchFamily="34" charset="0"/>
              </a:rPr>
              <a:t/>
            </a:r>
            <a:br>
              <a:rPr lang="en-US" i="1" dirty="0" smtClean="0">
                <a:latin typeface="Arial" pitchFamily="34" charset="0"/>
              </a:rPr>
            </a:br>
            <a:r>
              <a:rPr lang="en-US" sz="5300" i="1" dirty="0" smtClean="0">
                <a:latin typeface="+mn-lt"/>
              </a:rPr>
              <a:t>“Fundamentally, ‘mobile’ </a:t>
            </a:r>
            <a:br>
              <a:rPr lang="en-US" sz="5300" i="1" dirty="0" smtClean="0">
                <a:latin typeface="+mn-lt"/>
              </a:rPr>
            </a:br>
            <a:r>
              <a:rPr lang="en-US" sz="5300" i="1" dirty="0" smtClean="0">
                <a:latin typeface="+mn-lt"/>
              </a:rPr>
              <a:t>refers to the user, not the </a:t>
            </a:r>
            <a:br>
              <a:rPr lang="en-US" sz="5300" i="1" dirty="0" smtClean="0">
                <a:latin typeface="+mn-lt"/>
              </a:rPr>
            </a:br>
            <a:r>
              <a:rPr lang="en-US" sz="5300" i="1" dirty="0" smtClean="0">
                <a:latin typeface="+mn-lt"/>
              </a:rPr>
              <a:t>device or application.”</a:t>
            </a:r>
            <a:r>
              <a:rPr lang="en-US" sz="5300" dirty="0" smtClean="0">
                <a:latin typeface="+mn-lt"/>
              </a:rPr>
              <a:t> </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sz="3600" dirty="0" smtClean="0">
                <a:latin typeface="+mn-lt"/>
              </a:rPr>
              <a:t/>
            </a:r>
            <a:br>
              <a:rPr lang="en-US" sz="3600" dirty="0" smtClean="0">
                <a:latin typeface="+mn-lt"/>
              </a:rPr>
            </a:br>
            <a:r>
              <a:rPr lang="en-US" sz="3600" dirty="0" smtClean="0">
                <a:latin typeface="+mn-lt"/>
              </a:rPr>
              <a:t> </a:t>
            </a:r>
            <a:r>
              <a:rPr lang="en-US" sz="2400" dirty="0" smtClean="0">
                <a:latin typeface="+mn-lt"/>
              </a:rPr>
              <a:t>Barbara Ballard </a:t>
            </a:r>
            <a:r>
              <a:rPr lang="en-US" sz="2400" dirty="0" smtClean="0">
                <a:latin typeface="+mn-lt"/>
                <a:hlinkClick r:id="rId2"/>
              </a:rPr>
              <a:t>Designing the Mobile User Experience </a:t>
            </a:r>
            <a:r>
              <a:rPr lang="en-US" sz="3600" dirty="0" smtClean="0">
                <a:latin typeface="Arial" pitchFamily="34" charset="0"/>
              </a:rPr>
              <a:t/>
            </a:r>
            <a:br>
              <a:rPr lang="en-US" sz="3600" dirty="0" smtClean="0">
                <a:latin typeface="Arial" pitchFamily="34" charset="0"/>
              </a:rPr>
            </a:br>
            <a:endParaRPr lang="en-US" dirty="0"/>
          </a:p>
        </p:txBody>
      </p:sp>
    </p:spTree>
    <p:extLst>
      <p:ext uri="{BB962C8B-B14F-4D97-AF65-F5344CB8AC3E}">
        <p14:creationId xmlns:p14="http://schemas.microsoft.com/office/powerpoint/2010/main" val="13419157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487362"/>
          </a:xfrm>
        </p:spPr>
        <p:txBody>
          <a:bodyPr>
            <a:noAutofit/>
          </a:bodyPr>
          <a:lstStyle/>
          <a:p>
            <a:r>
              <a:rPr lang="en-US" sz="2800" dirty="0" smtClean="0"/>
              <a:t>Take an emulated look at your desktop site.</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990600" y="1447800"/>
            <a:ext cx="2378995" cy="50768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76800" y="1524000"/>
            <a:ext cx="2304225" cy="5133975"/>
          </a:xfrm>
          <a:prstGeom prst="rect">
            <a:avLst/>
          </a:prstGeom>
          <a:noFill/>
          <a:ln w="9525">
            <a:noFill/>
            <a:miter lim="800000"/>
            <a:headEnd/>
            <a:tailEnd/>
          </a:ln>
        </p:spPr>
      </p:pic>
      <p:sp>
        <p:nvSpPr>
          <p:cNvPr id="6" name="TextBox 5"/>
          <p:cNvSpPr txBox="1"/>
          <p:nvPr/>
        </p:nvSpPr>
        <p:spPr>
          <a:xfrm>
            <a:off x="1371600" y="1070491"/>
            <a:ext cx="1447800" cy="369332"/>
          </a:xfrm>
          <a:prstGeom prst="rect">
            <a:avLst/>
          </a:prstGeom>
          <a:noFill/>
        </p:spPr>
        <p:txBody>
          <a:bodyPr wrap="square" rtlCol="0">
            <a:spAutoFit/>
          </a:bodyPr>
          <a:lstStyle/>
          <a:p>
            <a:pPr algn="ctr" defTabSz="914355"/>
            <a:r>
              <a:rPr lang="en-US" b="1" dirty="0" smtClean="0">
                <a:solidFill>
                  <a:prstClr val="black"/>
                </a:solidFill>
              </a:rPr>
              <a:t>Mobile Site</a:t>
            </a:r>
            <a:endParaRPr lang="en-US" b="1" dirty="0">
              <a:solidFill>
                <a:prstClr val="black"/>
              </a:solidFill>
            </a:endParaRPr>
          </a:p>
        </p:txBody>
      </p:sp>
      <p:sp>
        <p:nvSpPr>
          <p:cNvPr id="7" name="TextBox 6"/>
          <p:cNvSpPr txBox="1"/>
          <p:nvPr/>
        </p:nvSpPr>
        <p:spPr>
          <a:xfrm>
            <a:off x="5105400" y="1126093"/>
            <a:ext cx="1676400" cy="369332"/>
          </a:xfrm>
          <a:prstGeom prst="rect">
            <a:avLst/>
          </a:prstGeom>
          <a:noFill/>
        </p:spPr>
        <p:txBody>
          <a:bodyPr wrap="square" rtlCol="0">
            <a:spAutoFit/>
          </a:bodyPr>
          <a:lstStyle/>
          <a:p>
            <a:pPr algn="ctr" defTabSz="914355"/>
            <a:r>
              <a:rPr lang="en-US" b="1" dirty="0" smtClean="0">
                <a:solidFill>
                  <a:prstClr val="black"/>
                </a:solidFill>
              </a:rPr>
              <a:t>Desktop Site</a:t>
            </a:r>
            <a:endParaRPr lang="en-US" b="1" dirty="0">
              <a:solidFill>
                <a:prstClr val="black"/>
              </a:solidFill>
            </a:endParaRPr>
          </a:p>
        </p:txBody>
      </p:sp>
    </p:spTree>
    <p:extLst>
      <p:ext uri="{BB962C8B-B14F-4D97-AF65-F5344CB8AC3E}">
        <p14:creationId xmlns:p14="http://schemas.microsoft.com/office/powerpoint/2010/main" val="16581632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715962"/>
          </a:xfrm>
        </p:spPr>
        <p:txBody>
          <a:bodyPr>
            <a:noAutofit/>
          </a:bodyPr>
          <a:lstStyle/>
          <a:p>
            <a:r>
              <a:rPr lang="en-US" sz="3200" dirty="0" smtClean="0"/>
              <a:t>Small Screen Rendering (260 </a:t>
            </a:r>
            <a:r>
              <a:rPr lang="en-US" sz="3200" dirty="0" err="1" smtClean="0"/>
              <a:t>px</a:t>
            </a:r>
            <a:r>
              <a:rPr lang="en-US" sz="3200" dirty="0"/>
              <a:t>) using </a:t>
            </a:r>
            <a:r>
              <a:rPr lang="en-US" sz="3200" dirty="0" smtClean="0"/>
              <a:t>the </a:t>
            </a:r>
            <a:br>
              <a:rPr lang="en-US" sz="3200" dirty="0" smtClean="0"/>
            </a:br>
            <a:r>
              <a:rPr lang="en-US" sz="3200" dirty="0" smtClean="0"/>
              <a:t>Web </a:t>
            </a:r>
            <a:r>
              <a:rPr lang="en-US" sz="3200" dirty="0"/>
              <a:t>Developer </a:t>
            </a:r>
            <a:r>
              <a:rPr lang="en-US" sz="3200" dirty="0" smtClean="0"/>
              <a:t>add-on </a:t>
            </a:r>
            <a:r>
              <a:rPr lang="en-US" sz="3200" dirty="0"/>
              <a:t>in Firefox</a:t>
            </a:r>
            <a:br>
              <a:rPr lang="en-US" sz="3200" dirty="0"/>
            </a:b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5876925" y="1524000"/>
            <a:ext cx="2373675" cy="5334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 y="1524000"/>
            <a:ext cx="5334000" cy="4515824"/>
          </a:xfrm>
          <a:prstGeom prst="rect">
            <a:avLst/>
          </a:prstGeom>
          <a:noFill/>
          <a:ln w="9525">
            <a:noFill/>
            <a:miter lim="800000"/>
            <a:headEnd/>
            <a:tailEnd/>
          </a:ln>
        </p:spPr>
      </p:pic>
      <p:sp>
        <p:nvSpPr>
          <p:cNvPr id="6" name="TextBox 5"/>
          <p:cNvSpPr txBox="1"/>
          <p:nvPr/>
        </p:nvSpPr>
        <p:spPr>
          <a:xfrm>
            <a:off x="914400" y="1208224"/>
            <a:ext cx="1371600" cy="400110"/>
          </a:xfrm>
          <a:prstGeom prst="rect">
            <a:avLst/>
          </a:prstGeom>
          <a:noFill/>
        </p:spPr>
        <p:txBody>
          <a:bodyPr wrap="square" rtlCol="0">
            <a:spAutoFit/>
          </a:bodyPr>
          <a:lstStyle/>
          <a:p>
            <a:pPr defTabSz="914355"/>
            <a:r>
              <a:rPr lang="en-US" sz="2000" b="1" dirty="0" smtClean="0">
                <a:solidFill>
                  <a:srgbClr val="FF0000"/>
                </a:solidFill>
              </a:rPr>
              <a:t>Desktop</a:t>
            </a:r>
            <a:r>
              <a:rPr lang="en-US" sz="2000" dirty="0" smtClean="0">
                <a:solidFill>
                  <a:srgbClr val="FF0000"/>
                </a:solidFill>
              </a:rPr>
              <a:t> </a:t>
            </a:r>
            <a:endParaRPr lang="en-US" sz="2000" dirty="0">
              <a:solidFill>
                <a:srgbClr val="FF0000"/>
              </a:solidFill>
            </a:endParaRPr>
          </a:p>
        </p:txBody>
      </p:sp>
      <p:sp>
        <p:nvSpPr>
          <p:cNvPr id="7" name="TextBox 6"/>
          <p:cNvSpPr txBox="1"/>
          <p:nvPr/>
        </p:nvSpPr>
        <p:spPr>
          <a:xfrm>
            <a:off x="6238875" y="1104840"/>
            <a:ext cx="1992675" cy="400110"/>
          </a:xfrm>
          <a:prstGeom prst="rect">
            <a:avLst/>
          </a:prstGeom>
          <a:noFill/>
        </p:spPr>
        <p:txBody>
          <a:bodyPr wrap="square" rtlCol="0">
            <a:spAutoFit/>
          </a:bodyPr>
          <a:lstStyle/>
          <a:p>
            <a:pPr defTabSz="914355"/>
            <a:r>
              <a:rPr lang="en-US" sz="2000" b="1" dirty="0" smtClean="0">
                <a:solidFill>
                  <a:srgbClr val="FF0000"/>
                </a:solidFill>
              </a:rPr>
              <a:t>Small Screen</a:t>
            </a:r>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2948725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315200" cy="1143000"/>
          </a:xfrm>
        </p:spPr>
        <p:txBody>
          <a:bodyPr/>
          <a:lstStyle/>
          <a:p>
            <a:r>
              <a:rPr lang="en-US" dirty="0" smtClean="0"/>
              <a:t>Some Mobile Examples</a:t>
            </a:r>
            <a:endParaRPr lang="en-US" dirty="0"/>
          </a:p>
        </p:txBody>
      </p:sp>
    </p:spTree>
    <p:extLst>
      <p:ext uri="{BB962C8B-B14F-4D97-AF65-F5344CB8AC3E}">
        <p14:creationId xmlns:p14="http://schemas.microsoft.com/office/powerpoint/2010/main" val="1525424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562600"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26" y="3201527"/>
            <a:ext cx="5105400" cy="304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8575" y="4876800"/>
            <a:ext cx="3581876" cy="1077210"/>
          </a:xfrm>
          <a:prstGeom prst="rect">
            <a:avLst/>
          </a:prstGeom>
          <a:solidFill>
            <a:schemeClr val="bg1">
              <a:lumMod val="95000"/>
            </a:schemeClr>
          </a:solidFill>
          <a:ln>
            <a:solidFill>
              <a:srgbClr val="FF0000"/>
            </a:solidFill>
          </a:ln>
        </p:spPr>
        <p:txBody>
          <a:bodyPr wrap="square" lIns="91436" tIns="45716" rIns="91436" bIns="45716">
            <a:spAutoFit/>
          </a:bodyPr>
          <a:lstStyle/>
          <a:p>
            <a:pPr defTabSz="914355">
              <a:defRPr/>
            </a:pPr>
            <a:r>
              <a:rPr lang="en-US" sz="1600" b="1" dirty="0">
                <a:solidFill>
                  <a:srgbClr val="FF0000"/>
                </a:solidFill>
                <a:ea typeface="ＭＳ Ｐゴシック" pitchFamily="1" charset="-128"/>
              </a:rPr>
              <a:t>Note: </a:t>
            </a:r>
            <a:r>
              <a:rPr lang="en-US" sz="1600" dirty="0" smtClean="0">
                <a:solidFill>
                  <a:prstClr val="black"/>
                </a:solidFill>
                <a:ea typeface="ＭＳ Ｐゴシック" pitchFamily="1" charset="-128"/>
              </a:rPr>
              <a:t>you </a:t>
            </a:r>
            <a:r>
              <a:rPr lang="en-US" sz="1600" dirty="0">
                <a:solidFill>
                  <a:prstClr val="black"/>
                </a:solidFill>
                <a:ea typeface="ＭＳ Ｐゴシック" pitchFamily="1" charset="-128"/>
              </a:rPr>
              <a:t>can determine how your user’s are accessing your </a:t>
            </a:r>
            <a:r>
              <a:rPr lang="en-US" sz="1600" dirty="0" smtClean="0">
                <a:solidFill>
                  <a:prstClr val="black"/>
                </a:solidFill>
                <a:ea typeface="ＭＳ Ｐゴシック" pitchFamily="1" charset="-128"/>
              </a:rPr>
              <a:t>Web </a:t>
            </a:r>
            <a:r>
              <a:rPr lang="en-US" sz="1600" dirty="0">
                <a:solidFill>
                  <a:prstClr val="black"/>
                </a:solidFill>
                <a:ea typeface="ＭＳ Ｐゴシック" pitchFamily="1" charset="-128"/>
              </a:rPr>
              <a:t>site (e.g., mobile devices, carriers, browsers , OS’s, screen resolution etc</a:t>
            </a:r>
            <a:r>
              <a:rPr lang="en-US" sz="1600" dirty="0" smtClean="0">
                <a:solidFill>
                  <a:prstClr val="black"/>
                </a:solidFill>
                <a:ea typeface="ＭＳ Ｐゴシック" pitchFamily="1" charset="-128"/>
              </a:rPr>
              <a:t>.)</a:t>
            </a:r>
            <a:endParaRPr lang="en-US" sz="1600" dirty="0">
              <a:solidFill>
                <a:prstClr val="black"/>
              </a:solidFill>
              <a:ea typeface="ＭＳ Ｐゴシック" pitchFamily="1" charset="-128"/>
            </a:endParaRPr>
          </a:p>
        </p:txBody>
      </p:sp>
      <p:sp>
        <p:nvSpPr>
          <p:cNvPr id="9" name="Oval 8"/>
          <p:cNvSpPr/>
          <p:nvPr/>
        </p:nvSpPr>
        <p:spPr>
          <a:xfrm>
            <a:off x="152400" y="609600"/>
            <a:ext cx="3581400" cy="1162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914355">
              <a:defRPr/>
            </a:pPr>
            <a:endParaRPr lang="en-US">
              <a:solidFill>
                <a:prstClr val="white"/>
              </a:solidFill>
            </a:endParaRPr>
          </a:p>
        </p:txBody>
      </p:sp>
      <p:sp>
        <p:nvSpPr>
          <p:cNvPr id="11" name="Oval 10"/>
          <p:cNvSpPr/>
          <p:nvPr/>
        </p:nvSpPr>
        <p:spPr>
          <a:xfrm>
            <a:off x="3733800" y="2895600"/>
            <a:ext cx="53340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914355">
              <a:defRPr/>
            </a:pPr>
            <a:endParaRPr lang="en-US">
              <a:solidFill>
                <a:prstClr val="white"/>
              </a:solidFill>
            </a:endParaRPr>
          </a:p>
        </p:txBody>
      </p:sp>
      <p:sp>
        <p:nvSpPr>
          <p:cNvPr id="5" name="TextBox 4"/>
          <p:cNvSpPr txBox="1"/>
          <p:nvPr/>
        </p:nvSpPr>
        <p:spPr>
          <a:xfrm>
            <a:off x="6210300" y="619095"/>
            <a:ext cx="2286000" cy="400110"/>
          </a:xfrm>
          <a:prstGeom prst="rect">
            <a:avLst/>
          </a:prstGeom>
          <a:noFill/>
          <a:ln w="34925">
            <a:noFill/>
          </a:ln>
        </p:spPr>
        <p:txBody>
          <a:bodyPr wrap="square" rtlCol="0">
            <a:spAutoFit/>
          </a:bodyPr>
          <a:lstStyle/>
          <a:p>
            <a:pPr defTabSz="914355"/>
            <a:r>
              <a:rPr lang="en-US" sz="2000" dirty="0" smtClean="0">
                <a:solidFill>
                  <a:prstClr val="black"/>
                </a:solidFill>
              </a:rPr>
              <a:t>In-page Analytics</a:t>
            </a:r>
            <a:endParaRPr lang="en-US" sz="2000" dirty="0">
              <a:solidFill>
                <a:prstClr val="black"/>
              </a:solidFill>
            </a:endParaRPr>
          </a:p>
        </p:txBody>
      </p:sp>
      <p:sp>
        <p:nvSpPr>
          <p:cNvPr id="6" name="Left Arrow 5"/>
          <p:cNvSpPr/>
          <p:nvPr/>
        </p:nvSpPr>
        <p:spPr>
          <a:xfrm>
            <a:off x="3572351" y="685800"/>
            <a:ext cx="2637949" cy="2762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Tree>
    <p:extLst>
      <p:ext uri="{BB962C8B-B14F-4D97-AF65-F5344CB8AC3E}">
        <p14:creationId xmlns:p14="http://schemas.microsoft.com/office/powerpoint/2010/main" val="25105945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attachment.googleusercontent.com/attachment/u/0/?ui=2&amp;ik=840127bbf7&amp;view=att&amp;th=137c21e06b32698f&amp;attid=0.1&amp;disp=inline&amp;realattid=1404034411066139469-1&amp;safe=1&amp;zw&amp;saduie=AG9B_P_upqScAgBCy9hscBmR2F9x&amp;sadet=1338991716930&amp;sads=vLsBF7uTAfvWrI6dOhWuhPhCPCM&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en-US">
              <a:solidFill>
                <a:prstClr val="black"/>
              </a:solidFill>
            </a:endParaRPr>
          </a:p>
        </p:txBody>
      </p:sp>
      <p:sp>
        <p:nvSpPr>
          <p:cNvPr id="5" name="AutoShape 4" descr="https://mail-attachment.googleusercontent.com/attachment/u/0/?ui=2&amp;ik=840127bbf7&amp;view=att&amp;th=137c21e06b32698f&amp;attid=0.1&amp;disp=inline&amp;realattid=1404034411066139469-1&amp;safe=1&amp;zw&amp;saduie=AG9B_P_upqScAgBCy9hscBmR2F9x&amp;sadet=1338991716930&amp;sads=vLsBF7uTAfvWrI6dOhWuhPhCPCM&amp;sads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55"/>
            <a:endParaRPr lang="en-US">
              <a:solidFill>
                <a:prstClr val="black"/>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5150644"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29200" y="2690683"/>
            <a:ext cx="3886200" cy="769441"/>
          </a:xfrm>
          <a:prstGeom prst="rect">
            <a:avLst/>
          </a:prstGeom>
          <a:noFill/>
        </p:spPr>
        <p:txBody>
          <a:bodyPr wrap="square" rtlCol="0">
            <a:spAutoFit/>
          </a:bodyPr>
          <a:lstStyle/>
          <a:p>
            <a:pPr algn="ctr" defTabSz="914355"/>
            <a:r>
              <a:rPr lang="en-US" sz="4400" dirty="0" smtClean="0">
                <a:solidFill>
                  <a:prstClr val="black"/>
                </a:solidFill>
              </a:rPr>
              <a:t>Sketch ideas</a:t>
            </a:r>
            <a:endParaRPr lang="en-US" sz="4400" dirty="0">
              <a:solidFill>
                <a:prstClr val="black"/>
              </a:solidFill>
            </a:endParaRPr>
          </a:p>
        </p:txBody>
      </p:sp>
    </p:spTree>
    <p:extLst>
      <p:ext uri="{BB962C8B-B14F-4D97-AF65-F5344CB8AC3E}">
        <p14:creationId xmlns:p14="http://schemas.microsoft.com/office/powerpoint/2010/main" val="17440471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28575"/>
            <a:ext cx="7315200" cy="504825"/>
          </a:xfrm>
        </p:spPr>
        <p:txBody>
          <a:bodyPr>
            <a:normAutofit fontScale="90000"/>
          </a:bodyPr>
          <a:lstStyle/>
          <a:p>
            <a:r>
              <a:rPr lang="en-US" dirty="0" smtClean="0"/>
              <a:t>Some Best Practices</a:t>
            </a:r>
            <a:endParaRPr lang="en-US" dirty="0"/>
          </a:p>
        </p:txBody>
      </p:sp>
      <p:sp>
        <p:nvSpPr>
          <p:cNvPr id="4" name="Rectangle 2"/>
          <p:cNvSpPr txBox="1">
            <a:spLocks noChangeArrowheads="1"/>
          </p:cNvSpPr>
          <p:nvPr/>
        </p:nvSpPr>
        <p:spPr>
          <a:xfrm>
            <a:off x="609600" y="838200"/>
            <a:ext cx="8153400" cy="52578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308601">
              <a:lnSpc>
                <a:spcPct val="95000"/>
              </a:lnSpc>
              <a:spcBef>
                <a:spcPct val="0"/>
              </a:spcBef>
              <a:buClr>
                <a:srgbClr val="444444"/>
              </a:buClr>
              <a:buFontTx/>
              <a:buChar char="•"/>
            </a:pPr>
            <a:r>
              <a:rPr lang="en-US" sz="2000" dirty="0" smtClean="0">
                <a:solidFill>
                  <a:prstClr val="black"/>
                </a:solidFill>
                <a:ea typeface="ＭＳ Ｐゴシック" pitchFamily="34" charset="-128"/>
              </a:rPr>
              <a:t>Follow the "m" convention (</a:t>
            </a:r>
            <a:r>
              <a:rPr lang="en-US" sz="2000" dirty="0">
                <a:solidFill>
                  <a:prstClr val="black"/>
                </a:solidFill>
                <a:ea typeface="ＭＳ Ｐゴシック" pitchFamily="34" charset="-128"/>
              </a:rPr>
              <a:t>m.novarelibrary.com</a:t>
            </a:r>
            <a:r>
              <a:rPr lang="en-US" sz="2000" dirty="0" smtClean="0">
                <a:solidFill>
                  <a:prstClr val="black"/>
                </a:solidFill>
                <a:ea typeface="ＭＳ Ｐゴシック" pitchFamily="34" charset="-128"/>
              </a:rPr>
              <a:t> OR lifeonterra.com/m/)</a:t>
            </a:r>
            <a:br>
              <a:rPr lang="en-US" sz="2000" dirty="0" smtClean="0">
                <a:solidFill>
                  <a:prstClr val="black"/>
                </a:solidFill>
                <a:ea typeface="ＭＳ Ｐゴシック" pitchFamily="34" charset="-128"/>
              </a:rPr>
            </a:br>
            <a:endParaRPr lang="en-US" sz="2000" dirty="0" smtClean="0">
              <a:solidFill>
                <a:prstClr val="black"/>
              </a:solidFill>
              <a:ea typeface="ＭＳ Ｐゴシック" pitchFamily="34" charset="-128"/>
            </a:endParaRPr>
          </a:p>
          <a:p>
            <a:pPr lvl="1" indent="-308601">
              <a:lnSpc>
                <a:spcPct val="95000"/>
              </a:lnSpc>
              <a:spcBef>
                <a:spcPct val="0"/>
              </a:spcBef>
              <a:buClr>
                <a:srgbClr val="444444"/>
              </a:buClr>
              <a:buFontTx/>
              <a:buChar char="•"/>
            </a:pPr>
            <a:r>
              <a:rPr lang="en-US" sz="2000" dirty="0" smtClean="0">
                <a:solidFill>
                  <a:prstClr val="black"/>
                </a:solidFill>
                <a:ea typeface="ＭＳ Ｐゴシック" pitchFamily="34" charset="-128"/>
              </a:rPr>
              <a:t>Keep categories (directories) short. Remember that you are creating a page that people touch without much typing </a:t>
            </a:r>
            <a:br>
              <a:rPr lang="en-US" sz="2000" dirty="0" smtClean="0">
                <a:solidFill>
                  <a:prstClr val="black"/>
                </a:solidFill>
                <a:ea typeface="ＭＳ Ｐゴシック" pitchFamily="34" charset="-128"/>
              </a:rPr>
            </a:br>
            <a:endParaRPr lang="en-US" sz="2000" dirty="0" smtClean="0">
              <a:solidFill>
                <a:prstClr val="black"/>
              </a:solidFill>
              <a:ea typeface="ＭＳ Ｐゴシック" pitchFamily="34" charset="-128"/>
            </a:endParaRPr>
          </a:p>
          <a:p>
            <a:pPr lvl="1" indent="-308601">
              <a:lnSpc>
                <a:spcPct val="95000"/>
              </a:lnSpc>
              <a:spcBef>
                <a:spcPct val="0"/>
              </a:spcBef>
              <a:buClr>
                <a:srgbClr val="444444"/>
              </a:buClr>
              <a:buFontTx/>
              <a:buChar char="•"/>
            </a:pPr>
            <a:r>
              <a:rPr lang="en-US" sz="2000" dirty="0">
                <a:solidFill>
                  <a:prstClr val="black"/>
                </a:solidFill>
              </a:rPr>
              <a:t>Limit </a:t>
            </a:r>
            <a:r>
              <a:rPr lang="en-US" sz="2000" dirty="0" smtClean="0">
                <a:solidFill>
                  <a:prstClr val="black"/>
                </a:solidFill>
              </a:rPr>
              <a:t>image </a:t>
            </a:r>
            <a:r>
              <a:rPr lang="en-US" sz="2000" dirty="0">
                <a:solidFill>
                  <a:prstClr val="black"/>
                </a:solidFill>
              </a:rPr>
              <a:t>and </a:t>
            </a:r>
            <a:r>
              <a:rPr lang="en-US" sz="2000" dirty="0" smtClean="0">
                <a:solidFill>
                  <a:prstClr val="black"/>
                </a:solidFill>
              </a:rPr>
              <a:t>markup sizes</a:t>
            </a:r>
            <a:br>
              <a:rPr lang="en-US" sz="2000" dirty="0" smtClean="0">
                <a:solidFill>
                  <a:prstClr val="black"/>
                </a:solidFill>
              </a:rPr>
            </a:br>
            <a:endParaRPr lang="en-US" sz="2000" dirty="0" smtClean="0">
              <a:solidFill>
                <a:prstClr val="black"/>
              </a:solidFill>
            </a:endParaRPr>
          </a:p>
          <a:p>
            <a:pPr lvl="1" indent="-308601">
              <a:lnSpc>
                <a:spcPct val="95000"/>
              </a:lnSpc>
              <a:spcBef>
                <a:spcPct val="0"/>
              </a:spcBef>
              <a:buClr>
                <a:srgbClr val="444444"/>
              </a:buClr>
              <a:buFontTx/>
              <a:buChar char="•"/>
            </a:pPr>
            <a:r>
              <a:rPr lang="en-US" sz="2000" dirty="0">
                <a:solidFill>
                  <a:prstClr val="black"/>
                </a:solidFill>
              </a:rPr>
              <a:t>Limit HTML pages to 25KB to allow for </a:t>
            </a:r>
            <a:r>
              <a:rPr lang="en-US" sz="2000" dirty="0" smtClean="0">
                <a:solidFill>
                  <a:prstClr val="black"/>
                </a:solidFill>
              </a:rPr>
              <a:t>caching</a:t>
            </a:r>
            <a:br>
              <a:rPr lang="en-US" sz="2000" dirty="0" smtClean="0">
                <a:solidFill>
                  <a:prstClr val="black"/>
                </a:solidFill>
              </a:rPr>
            </a:br>
            <a:endParaRPr lang="en-US" sz="2000" dirty="0" smtClean="0">
              <a:solidFill>
                <a:prstClr val="black"/>
              </a:solidFill>
            </a:endParaRPr>
          </a:p>
          <a:p>
            <a:pPr lvl="1" indent="-308601">
              <a:lnSpc>
                <a:spcPct val="95000"/>
              </a:lnSpc>
              <a:spcBef>
                <a:spcPct val="0"/>
              </a:spcBef>
              <a:buClr>
                <a:srgbClr val="444444"/>
              </a:buClr>
              <a:buFontTx/>
              <a:buChar char="•"/>
            </a:pPr>
            <a:r>
              <a:rPr lang="en-US" sz="2000" dirty="0">
                <a:solidFill>
                  <a:prstClr val="black"/>
                </a:solidFill>
              </a:rPr>
              <a:t>"Minify" your scripts and CSS (</a:t>
            </a:r>
            <a:r>
              <a:rPr lang="en-US" sz="2000" dirty="0" err="1">
                <a:solidFill>
                  <a:prstClr val="black"/>
                </a:solidFill>
              </a:rPr>
              <a:t>JSLint</a:t>
            </a:r>
            <a:r>
              <a:rPr lang="en-US" sz="2000" dirty="0">
                <a:solidFill>
                  <a:prstClr val="black"/>
                </a:solidFill>
              </a:rPr>
              <a:t>, </a:t>
            </a:r>
            <a:r>
              <a:rPr lang="en-US" sz="2000" dirty="0" err="1">
                <a:solidFill>
                  <a:prstClr val="black"/>
                </a:solidFill>
              </a:rPr>
              <a:t>CleanCSS</a:t>
            </a:r>
            <a:r>
              <a:rPr lang="en-US" sz="2000" dirty="0" smtClean="0">
                <a:solidFill>
                  <a:prstClr val="black"/>
                </a:solidFill>
              </a:rPr>
              <a:t>)</a:t>
            </a:r>
            <a:br>
              <a:rPr lang="en-US" sz="2000" dirty="0" smtClean="0">
                <a:solidFill>
                  <a:prstClr val="black"/>
                </a:solidFill>
              </a:rPr>
            </a:br>
            <a:endParaRPr lang="en-US" sz="2000" dirty="0" smtClean="0">
              <a:solidFill>
                <a:prstClr val="black"/>
              </a:solidFill>
            </a:endParaRPr>
          </a:p>
          <a:p>
            <a:pPr lvl="1" indent="-308601">
              <a:lnSpc>
                <a:spcPct val="95000"/>
              </a:lnSpc>
              <a:spcBef>
                <a:spcPct val="0"/>
              </a:spcBef>
              <a:buClr>
                <a:srgbClr val="444444"/>
              </a:buClr>
              <a:buFontTx/>
              <a:buChar char="•"/>
            </a:pPr>
            <a:r>
              <a:rPr lang="en-US" sz="2000" dirty="0">
                <a:solidFill>
                  <a:prstClr val="black"/>
                </a:solidFill>
                <a:ea typeface="ＭＳ Ｐゴシック" pitchFamily="34" charset="-128"/>
              </a:rPr>
              <a:t>Link to Full </a:t>
            </a:r>
            <a:r>
              <a:rPr lang="en-US" sz="2000" dirty="0" smtClean="0">
                <a:solidFill>
                  <a:prstClr val="black"/>
                </a:solidFill>
                <a:ea typeface="ＭＳ Ｐゴシック" pitchFamily="34" charset="-128"/>
              </a:rPr>
              <a:t>Site</a:t>
            </a:r>
            <a:br>
              <a:rPr lang="en-US" sz="2000" dirty="0" smtClean="0">
                <a:solidFill>
                  <a:prstClr val="black"/>
                </a:solidFill>
                <a:ea typeface="ＭＳ Ｐゴシック" pitchFamily="34" charset="-128"/>
              </a:rPr>
            </a:br>
            <a:endParaRPr lang="en-US" sz="2000" dirty="0">
              <a:solidFill>
                <a:prstClr val="black"/>
              </a:solidFill>
              <a:ea typeface="ＭＳ Ｐゴシック" pitchFamily="34" charset="-128"/>
            </a:endParaRPr>
          </a:p>
          <a:p>
            <a:pPr lvl="1" indent="-308601">
              <a:lnSpc>
                <a:spcPct val="95000"/>
              </a:lnSpc>
              <a:spcBef>
                <a:spcPct val="0"/>
              </a:spcBef>
              <a:buClr>
                <a:srgbClr val="444444"/>
              </a:buClr>
              <a:buFontTx/>
              <a:buChar char="•"/>
            </a:pPr>
            <a:r>
              <a:rPr lang="en-US" sz="2000" dirty="0">
                <a:solidFill>
                  <a:prstClr val="black"/>
                </a:solidFill>
                <a:ea typeface="ＭＳ Ｐゴシック" pitchFamily="34" charset="-128"/>
              </a:rPr>
              <a:t>Sniff for User Agent – </a:t>
            </a:r>
            <a:r>
              <a:rPr lang="en-US" sz="2000" dirty="0" smtClean="0">
                <a:solidFill>
                  <a:prstClr val="black"/>
                </a:solidFill>
                <a:ea typeface="ＭＳ Ｐゴシック" pitchFamily="34" charset="-128"/>
              </a:rPr>
              <a:t>Detection (allow the user to decide where to go)</a:t>
            </a:r>
            <a:br>
              <a:rPr lang="en-US" sz="2000" dirty="0" smtClean="0">
                <a:solidFill>
                  <a:prstClr val="black"/>
                </a:solidFill>
                <a:ea typeface="ＭＳ Ｐゴシック" pitchFamily="34" charset="-128"/>
              </a:rPr>
            </a:br>
            <a:endParaRPr lang="en-US" sz="2000" dirty="0" smtClean="0">
              <a:solidFill>
                <a:prstClr val="black"/>
              </a:solidFill>
              <a:ea typeface="ＭＳ Ｐゴシック" pitchFamily="34" charset="-128"/>
            </a:endParaRPr>
          </a:p>
          <a:p>
            <a:pPr lvl="1" indent="-308601">
              <a:lnSpc>
                <a:spcPct val="95000"/>
              </a:lnSpc>
              <a:spcBef>
                <a:spcPct val="0"/>
              </a:spcBef>
              <a:buClr>
                <a:srgbClr val="444444"/>
              </a:buClr>
              <a:buFontTx/>
              <a:buChar char="•"/>
            </a:pPr>
            <a:r>
              <a:rPr lang="en-US" sz="2000" dirty="0">
                <a:solidFill>
                  <a:prstClr val="black"/>
                </a:solidFill>
                <a:ea typeface="ＭＳ Ｐゴシック" pitchFamily="34" charset="-128"/>
              </a:rPr>
              <a:t>One Column </a:t>
            </a:r>
            <a:r>
              <a:rPr lang="en-US" sz="2000" dirty="0" smtClean="0">
                <a:solidFill>
                  <a:prstClr val="black"/>
                </a:solidFill>
                <a:ea typeface="ＭＳ Ｐゴシック" pitchFamily="34" charset="-128"/>
              </a:rPr>
              <a:t>Layout with some whitespace </a:t>
            </a:r>
            <a:br>
              <a:rPr lang="en-US" sz="2000" dirty="0" smtClean="0">
                <a:solidFill>
                  <a:prstClr val="black"/>
                </a:solidFill>
                <a:ea typeface="ＭＳ Ｐゴシック" pitchFamily="34" charset="-128"/>
              </a:rPr>
            </a:br>
            <a:endParaRPr lang="en-US" sz="2000" dirty="0" smtClean="0">
              <a:solidFill>
                <a:prstClr val="black"/>
              </a:solidFill>
              <a:ea typeface="ＭＳ Ｐゴシック" pitchFamily="34" charset="-128"/>
            </a:endParaRPr>
          </a:p>
          <a:p>
            <a:pPr lvl="1" indent="-308601">
              <a:lnSpc>
                <a:spcPct val="95000"/>
              </a:lnSpc>
              <a:spcBef>
                <a:spcPct val="0"/>
              </a:spcBef>
              <a:buClr>
                <a:srgbClr val="444444"/>
              </a:buClr>
              <a:buFontTx/>
              <a:buChar char="•"/>
            </a:pPr>
            <a:r>
              <a:rPr lang="en-US" sz="2000" dirty="0" smtClean="0">
                <a:solidFill>
                  <a:prstClr val="black"/>
                </a:solidFill>
                <a:ea typeface="ＭＳ Ｐゴシック" pitchFamily="34" charset="-128"/>
              </a:rPr>
              <a:t>Mobile refers to the user!</a:t>
            </a:r>
            <a:endParaRPr lang="en-US" sz="2000" dirty="0">
              <a:solidFill>
                <a:prstClr val="black"/>
              </a:solidFill>
              <a:ea typeface="ＭＳ Ｐゴシック" pitchFamily="34" charset="-128"/>
            </a:endParaRPr>
          </a:p>
          <a:p>
            <a:pPr lvl="1" indent="-308601">
              <a:lnSpc>
                <a:spcPct val="95000"/>
              </a:lnSpc>
              <a:spcBef>
                <a:spcPct val="0"/>
              </a:spcBef>
              <a:buClr>
                <a:srgbClr val="444444"/>
              </a:buClr>
              <a:buFontTx/>
              <a:buChar char="•"/>
            </a:pPr>
            <a:endParaRPr lang="en-US" sz="2000" dirty="0">
              <a:solidFill>
                <a:prstClr val="black"/>
              </a:solidFill>
            </a:endParaRPr>
          </a:p>
          <a:p>
            <a:pPr lvl="1" indent="-308601">
              <a:lnSpc>
                <a:spcPct val="95000"/>
              </a:lnSpc>
              <a:spcBef>
                <a:spcPct val="0"/>
              </a:spcBef>
              <a:buClr>
                <a:srgbClr val="444444"/>
              </a:buClr>
              <a:buFontTx/>
              <a:buChar char="•"/>
            </a:pPr>
            <a:endParaRPr lang="en-US" sz="2000" dirty="0">
              <a:solidFill>
                <a:prstClr val="black"/>
              </a:solidFill>
            </a:endParaRPr>
          </a:p>
          <a:p>
            <a:pPr lvl="1" indent="-308601">
              <a:lnSpc>
                <a:spcPct val="95000"/>
              </a:lnSpc>
              <a:spcBef>
                <a:spcPct val="0"/>
              </a:spcBef>
              <a:buClr>
                <a:srgbClr val="444444"/>
              </a:buClr>
              <a:buFontTx/>
              <a:buChar char="•"/>
            </a:pPr>
            <a:endParaRPr lang="en-US" sz="2000" dirty="0">
              <a:solidFill>
                <a:prstClr val="black"/>
              </a:solidFill>
            </a:endParaRPr>
          </a:p>
          <a:p>
            <a:pPr lvl="1" indent="-308601">
              <a:lnSpc>
                <a:spcPct val="95000"/>
              </a:lnSpc>
              <a:spcBef>
                <a:spcPct val="0"/>
              </a:spcBef>
              <a:buClr>
                <a:srgbClr val="444444"/>
              </a:buClr>
              <a:buFontTx/>
              <a:buChar char="•"/>
            </a:pPr>
            <a:endParaRPr lang="en-US" sz="2000"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16152355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jimgaudet.com/assets/minify-css-wordp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298799" cy="4004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609600"/>
            <a:ext cx="7315200" cy="1143000"/>
          </a:xfrm>
          <a:solidFill>
            <a:schemeClr val="bg1"/>
          </a:solidFill>
        </p:spPr>
        <p:txBody>
          <a:bodyPr/>
          <a:lstStyle/>
          <a:p>
            <a:r>
              <a:rPr lang="en-US" dirty="0" smtClean="0"/>
              <a:t>Minified CSS Code</a:t>
            </a:r>
            <a:endParaRPr lang="en-US" dirty="0"/>
          </a:p>
        </p:txBody>
      </p:sp>
    </p:spTree>
    <p:extLst>
      <p:ext uri="{BB962C8B-B14F-4D97-AF65-F5344CB8AC3E}">
        <p14:creationId xmlns:p14="http://schemas.microsoft.com/office/powerpoint/2010/main" val="3580338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686751"/>
          </a:xfrm>
        </p:spPr>
        <p:txBody>
          <a:bodyPr/>
          <a:lstStyle/>
          <a:p>
            <a:r>
              <a:rPr lang="en-US" dirty="0" smtClean="0">
                <a:latin typeface="Calibri" pitchFamily="34" charset="0"/>
              </a:rPr>
              <a:t>Redirecting Mobile Users</a:t>
            </a:r>
            <a:endParaRPr lang="en-US" dirty="0">
              <a:latin typeface="Calibri" pitchFamily="34" charset="0"/>
            </a:endParaRPr>
          </a:p>
        </p:txBody>
      </p:sp>
      <p:sp>
        <p:nvSpPr>
          <p:cNvPr id="4" name="Rectangle 2"/>
          <p:cNvSpPr>
            <a:spLocks noChangeArrowheads="1"/>
          </p:cNvSpPr>
          <p:nvPr/>
        </p:nvSpPr>
        <p:spPr bwMode="auto">
          <a:xfrm>
            <a:off x="381000" y="1143000"/>
            <a:ext cx="3524250" cy="1107996"/>
          </a:xfrm>
          <a:prstGeom prst="rect">
            <a:avLst/>
          </a:prstGeom>
          <a:solidFill>
            <a:srgbClr val="92D05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&lt;script type=</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"text/</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javascript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6699"/>
                </a:solidFill>
                <a:effectLst/>
                <a:latin typeface="Consolas" pitchFamily="49" charset="0"/>
                <a:cs typeface="Consolas" pitchFamily="49" charset="0"/>
              </a:rPr>
              <a:t>if</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screen.width</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&lt;= 699)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document.location</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 </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"YOUR-MOBILE-SITE.com"</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8200"/>
                </a:solidFill>
                <a:effectLst/>
                <a:latin typeface="Consolas" pitchFamily="49"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&lt;/script&gt;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8575" y="1137166"/>
            <a:ext cx="381000" cy="369332"/>
          </a:xfrm>
          <a:prstGeom prst="rect">
            <a:avLst/>
          </a:prstGeom>
          <a:noFill/>
        </p:spPr>
        <p:txBody>
          <a:bodyPr wrap="square" rtlCol="0">
            <a:spAutoFit/>
          </a:bodyPr>
          <a:lstStyle/>
          <a:p>
            <a:r>
              <a:rPr lang="en-US" dirty="0" smtClean="0"/>
              <a:t>1. </a:t>
            </a:r>
            <a:endParaRPr lang="en-US" dirty="0"/>
          </a:p>
        </p:txBody>
      </p:sp>
      <p:sp>
        <p:nvSpPr>
          <p:cNvPr id="6" name="TextBox 5"/>
          <p:cNvSpPr txBox="1"/>
          <p:nvPr/>
        </p:nvSpPr>
        <p:spPr>
          <a:xfrm>
            <a:off x="4143375" y="1022866"/>
            <a:ext cx="381000" cy="369332"/>
          </a:xfrm>
          <a:prstGeom prst="rect">
            <a:avLst/>
          </a:prstGeom>
          <a:noFill/>
        </p:spPr>
        <p:txBody>
          <a:bodyPr wrap="square" rtlCol="0">
            <a:spAutoFit/>
          </a:bodyPr>
          <a:lstStyle/>
          <a:p>
            <a:r>
              <a:rPr lang="en-US" dirty="0" smtClean="0"/>
              <a:t>2. </a:t>
            </a:r>
            <a:endParaRPr lang="en-US" dirty="0"/>
          </a:p>
        </p:txBody>
      </p:sp>
      <p:sp>
        <p:nvSpPr>
          <p:cNvPr id="7" name="Rectangle 3"/>
          <p:cNvSpPr>
            <a:spLocks noChangeArrowheads="1"/>
          </p:cNvSpPr>
          <p:nvPr/>
        </p:nvSpPr>
        <p:spPr bwMode="auto">
          <a:xfrm>
            <a:off x="4496114" y="1022866"/>
            <a:ext cx="4495800" cy="1569660"/>
          </a:xfrm>
          <a:prstGeom prst="rect">
            <a:avLst/>
          </a:prstGeom>
          <a:solidFill>
            <a:srgbClr val="92D05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&lt;span&gt;&lt;script type=</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"text/</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javascript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6699"/>
                </a:solidFill>
                <a:effectLst/>
                <a:latin typeface="Consolas" pitchFamily="49" charset="0"/>
                <a:cs typeface="Consolas" pitchFamily="49" charset="0"/>
              </a:rPr>
              <a:t>if</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navigator.userAgent.match</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(/iPhone/i)) ||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navigator.userAgent.match</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(/iPod/i)))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location.replace</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"&lt;a </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href</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http:</a:t>
            </a:r>
            <a:r>
              <a:rPr kumimoji="0" lang="en-US" sz="1000" b="0" i="0" u="none" strike="noStrike" cap="none" normalizeH="0" baseline="0" dirty="0" smtClean="0">
                <a:ln>
                  <a:noFill/>
                </a:ln>
                <a:solidFill>
                  <a:srgbClr val="008200"/>
                </a:solidFill>
                <a:effectLst/>
                <a:latin typeface="Consolas" pitchFamily="49" charset="0"/>
                <a:cs typeface="Consolas" pitchFamily="49" charset="0"/>
              </a:rPr>
              <a:t>//YOUR-MOBILE-SITE.com"&gt;http://YOUR-MOBILE-SITE.com&lt;/a&gt;");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&lt;/script&gt;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&lt;/span&gt;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34000" y="2250996"/>
            <a:ext cx="3552767" cy="276999"/>
          </a:xfrm>
          <a:prstGeom prst="rect">
            <a:avLst/>
          </a:prstGeom>
          <a:solidFill>
            <a:schemeClr val="bg1">
              <a:lumMod val="85000"/>
            </a:schemeClr>
          </a:solidFill>
        </p:spPr>
        <p:txBody>
          <a:bodyPr wrap="none">
            <a:spAutoFit/>
          </a:bodyPr>
          <a:lstStyle/>
          <a:p>
            <a:r>
              <a:rPr lang="en-US" sz="1200" dirty="0" smtClean="0"/>
              <a:t>Note: </a:t>
            </a:r>
            <a:r>
              <a:rPr lang="en-US" sz="1200" dirty="0" smtClean="0">
                <a:hlinkClick r:id="rId2"/>
              </a:rPr>
              <a:t>http://www.user-agents.org</a:t>
            </a:r>
            <a:r>
              <a:rPr lang="en-US" sz="1200" dirty="0" smtClean="0"/>
              <a:t> has an extensive list.</a:t>
            </a:r>
            <a:endParaRPr lang="en-US" sz="1200" dirty="0"/>
          </a:p>
        </p:txBody>
      </p:sp>
      <p:sp>
        <p:nvSpPr>
          <p:cNvPr id="9" name="Rectangle 4"/>
          <p:cNvSpPr>
            <a:spLocks noChangeArrowheads="1"/>
          </p:cNvSpPr>
          <p:nvPr/>
        </p:nvSpPr>
        <p:spPr bwMode="auto">
          <a:xfrm>
            <a:off x="1857375" y="2817673"/>
            <a:ext cx="4572000" cy="553998"/>
          </a:xfrm>
          <a:prstGeom prst="rect">
            <a:avLst/>
          </a:prstGeom>
          <a:solidFill>
            <a:srgbClr val="92D05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&lt;link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rel</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stylesheet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href</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"screen.css"</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media=</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"screen"</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&lt;link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rel</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stylesheet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href</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"handheld.css"</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media=</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"handheld"</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/&gt;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1371600" y="2817673"/>
            <a:ext cx="381000" cy="369332"/>
          </a:xfrm>
          <a:prstGeom prst="rect">
            <a:avLst/>
          </a:prstGeom>
          <a:noFill/>
        </p:spPr>
        <p:txBody>
          <a:bodyPr wrap="square" rtlCol="0">
            <a:spAutoFit/>
          </a:bodyPr>
          <a:lstStyle/>
          <a:p>
            <a:r>
              <a:rPr lang="en-US" dirty="0" smtClean="0"/>
              <a:t>3. </a:t>
            </a:r>
            <a:endParaRPr lang="en-US" dirty="0"/>
          </a:p>
        </p:txBody>
      </p:sp>
      <p:sp>
        <p:nvSpPr>
          <p:cNvPr id="11" name="Rectangle 5"/>
          <p:cNvSpPr>
            <a:spLocks noChangeArrowheads="1"/>
          </p:cNvSpPr>
          <p:nvPr/>
        </p:nvSpPr>
        <p:spPr bwMode="auto">
          <a:xfrm>
            <a:off x="990600" y="3847237"/>
            <a:ext cx="3962400" cy="1754326"/>
          </a:xfrm>
          <a:prstGeom prst="rect">
            <a:avLst/>
          </a:prstGeom>
          <a:solidFill>
            <a:srgbClr val="92D05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cs typeface="Consolas" pitchFamily="49" charset="0"/>
              </a:rPr>
              <a:t>&lt;? </a:t>
            </a:r>
            <a:r>
              <a:rPr kumimoji="0" lang="en-US" sz="1000" b="1" i="0" u="none" strike="noStrike" cap="none" normalizeH="0" baseline="0" dirty="0" smtClean="0">
                <a:ln>
                  <a:noFill/>
                </a:ln>
                <a:solidFill>
                  <a:srgbClr val="006699"/>
                </a:solidFill>
                <a:effectLst/>
                <a:latin typeface="Consolas" pitchFamily="49" charset="0"/>
                <a:cs typeface="Consolas" pitchFamily="49" charset="0"/>
              </a:rPr>
              <a:t>if</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stristr</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ua</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"Windows CE"</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or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stristr</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ua</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"Mobile"</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$DEVICE_TYPE=</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"MOBILE"</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1" i="0" u="none" strike="noStrike" cap="none" normalizeH="0" baseline="0" dirty="0" smtClean="0">
                <a:ln>
                  <a:noFill/>
                </a:ln>
                <a:solidFill>
                  <a:srgbClr val="006699"/>
                </a:solidFill>
                <a:effectLst/>
                <a:latin typeface="Consolas" pitchFamily="49" charset="0"/>
                <a:cs typeface="Consolas" pitchFamily="49" charset="0"/>
              </a:rPr>
              <a:t>if</a:t>
            </a:r>
            <a:r>
              <a:rPr kumimoji="0" lang="en-US" sz="12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cs typeface="Consolas" pitchFamily="49" charset="0"/>
              </a:rPr>
              <a:t>isset</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($DEVICE_TYPE) and $DEVICE_TYPE==</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"MOBILE"</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$location=</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'YOUR-MOBILE-SITE.com/</a:t>
            </a:r>
            <a:r>
              <a:rPr kumimoji="0" lang="en-US" sz="1000" b="0" i="0" u="none" strike="noStrike" cap="none" normalizeH="0" baseline="0" dirty="0" err="1" smtClean="0">
                <a:ln>
                  <a:noFill/>
                </a:ln>
                <a:solidFill>
                  <a:srgbClr val="0000FF"/>
                </a:solidFill>
                <a:effectLst/>
                <a:latin typeface="Consolas" pitchFamily="49" charset="0"/>
                <a:cs typeface="Consolas" pitchFamily="49" charset="0"/>
              </a:rPr>
              <a:t>index.php</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header (</a:t>
            </a:r>
            <a:r>
              <a:rPr kumimoji="0" lang="en-US" sz="1000" b="0" i="0" u="none" strike="noStrike" cap="none" normalizeH="0" baseline="0" dirty="0" smtClean="0">
                <a:ln>
                  <a:noFill/>
                </a:ln>
                <a:solidFill>
                  <a:srgbClr val="0000FF"/>
                </a:solidFill>
                <a:effectLst/>
                <a:latin typeface="Consolas" pitchFamily="49" charset="0"/>
                <a:cs typeface="Consolas" pitchFamily="49" charset="0"/>
              </a:rPr>
              <a:t>'Location: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.$location);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exit;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6B6B6B"/>
                </a:solidFill>
                <a:effectLst/>
                <a:latin typeface="Consolas" pitchFamily="49"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cs typeface="Consolas" pitchFamily="49" charset="0"/>
              </a:rPr>
              <a:t>?&gt;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542925" y="3847237"/>
            <a:ext cx="381000" cy="369332"/>
          </a:xfrm>
          <a:prstGeom prst="rect">
            <a:avLst/>
          </a:prstGeom>
          <a:noFill/>
        </p:spPr>
        <p:txBody>
          <a:bodyPr wrap="square" rtlCol="0">
            <a:spAutoFit/>
          </a:bodyPr>
          <a:lstStyle/>
          <a:p>
            <a:r>
              <a:rPr lang="en-US" dirty="0" smtClean="0"/>
              <a:t>4. </a:t>
            </a:r>
            <a:endParaRPr lang="en-US" dirty="0"/>
          </a:p>
        </p:txBody>
      </p:sp>
      <p:sp>
        <p:nvSpPr>
          <p:cNvPr id="13" name="Rectangle 12"/>
          <p:cNvSpPr/>
          <p:nvPr/>
        </p:nvSpPr>
        <p:spPr>
          <a:xfrm>
            <a:off x="381000" y="5791200"/>
            <a:ext cx="8610599" cy="369332"/>
          </a:xfrm>
          <a:prstGeom prst="rect">
            <a:avLst/>
          </a:prstGeom>
          <a:solidFill>
            <a:schemeClr val="bg1">
              <a:lumMod val="85000"/>
            </a:schemeClr>
          </a:solidFill>
        </p:spPr>
        <p:txBody>
          <a:bodyPr wrap="square">
            <a:spAutoFit/>
          </a:bodyPr>
          <a:lstStyle/>
          <a:p>
            <a:pPr algn="ctr"/>
            <a:r>
              <a:rPr lang="en-US" dirty="0" smtClean="0">
                <a:latin typeface="Calibri" pitchFamily="34" charset="0"/>
              </a:rPr>
              <a:t>Using </a:t>
            </a:r>
            <a:r>
              <a:rPr lang="en-US" dirty="0" err="1" smtClean="0">
                <a:latin typeface="Calibri" pitchFamily="34" charset="0"/>
              </a:rPr>
              <a:t>WordPress</a:t>
            </a:r>
            <a:r>
              <a:rPr lang="en-US" dirty="0" smtClean="0">
                <a:latin typeface="Calibri" pitchFamily="34" charset="0"/>
              </a:rPr>
              <a:t>? </a:t>
            </a:r>
            <a:r>
              <a:rPr lang="en-US" sz="1600" dirty="0" smtClean="0">
                <a:latin typeface="Calibri" pitchFamily="34" charset="0"/>
                <a:hlinkClick r:id="rId3"/>
              </a:rPr>
              <a:t>http</a:t>
            </a:r>
            <a:r>
              <a:rPr lang="en-US" sz="1600" dirty="0">
                <a:latin typeface="Calibri" pitchFamily="34" charset="0"/>
                <a:hlinkClick r:id="rId3"/>
              </a:rPr>
              <a:t>://wordpress.org/extend/plugins/wordpress-mobile-pack</a:t>
            </a:r>
            <a:r>
              <a:rPr lang="en-US" sz="1600" dirty="0" smtClean="0">
                <a:latin typeface="Calibri" pitchFamily="34" charset="0"/>
                <a:hlinkClick r:id="rId3"/>
              </a:rPr>
              <a:t>/</a:t>
            </a:r>
            <a:r>
              <a:rPr lang="en-US" sz="1600" dirty="0" smtClean="0">
                <a:latin typeface="Calibri" pitchFamily="34" charset="0"/>
              </a:rPr>
              <a:t> </a:t>
            </a:r>
            <a:endParaRPr lang="en-US" sz="1600" dirty="0">
              <a:latin typeface="Calibri" pitchFamily="34" charset="0"/>
            </a:endParaRPr>
          </a:p>
        </p:txBody>
      </p:sp>
      <p:sp>
        <p:nvSpPr>
          <p:cNvPr id="14" name="Rectangle 13"/>
          <p:cNvSpPr/>
          <p:nvPr/>
        </p:nvSpPr>
        <p:spPr>
          <a:xfrm>
            <a:off x="6781800" y="6248400"/>
            <a:ext cx="2253963" cy="276999"/>
          </a:xfrm>
          <a:prstGeom prst="rect">
            <a:avLst/>
          </a:prstGeom>
        </p:spPr>
        <p:txBody>
          <a:bodyPr wrap="square">
            <a:spAutoFit/>
          </a:bodyPr>
          <a:lstStyle/>
          <a:p>
            <a:r>
              <a:rPr lang="en-US" sz="1200" b="1" dirty="0" smtClean="0">
                <a:latin typeface="Calibri" pitchFamily="34" charset="0"/>
              </a:rPr>
              <a:t>Source: </a:t>
            </a:r>
            <a:r>
              <a:rPr lang="en-US" sz="1200" b="1" dirty="0" smtClean="0">
                <a:latin typeface="Calibri" pitchFamily="34" charset="0"/>
                <a:hlinkClick r:id="rId4"/>
              </a:rPr>
              <a:t>http</a:t>
            </a:r>
            <a:r>
              <a:rPr lang="en-US" sz="1200" b="1" dirty="0">
                <a:latin typeface="Calibri" pitchFamily="34" charset="0"/>
                <a:hlinkClick r:id="rId4"/>
              </a:rPr>
              <a:t>://</a:t>
            </a:r>
            <a:r>
              <a:rPr lang="en-US" sz="1200" b="1" dirty="0" smtClean="0">
                <a:latin typeface="Calibri" pitchFamily="34" charset="0"/>
                <a:hlinkClick r:id="rId4"/>
              </a:rPr>
              <a:t>goo.gl/Amfj2</a:t>
            </a:r>
            <a:r>
              <a:rPr lang="en-US" sz="1200" b="1" dirty="0" smtClean="0">
                <a:latin typeface="Calibri" pitchFamily="34" charset="0"/>
              </a:rPr>
              <a:t> </a:t>
            </a:r>
            <a:endParaRPr lang="en-US" sz="1200" b="1" dirty="0">
              <a:latin typeface="Calibri" pitchFamily="34" charset="0"/>
            </a:endParaRPr>
          </a:p>
        </p:txBody>
      </p:sp>
    </p:spTree>
    <p:extLst>
      <p:ext uri="{BB962C8B-B14F-4D97-AF65-F5344CB8AC3E}">
        <p14:creationId xmlns:p14="http://schemas.microsoft.com/office/powerpoint/2010/main" val="3883371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09" y="381000"/>
            <a:ext cx="8229600" cy="685800"/>
          </a:xfrm>
        </p:spPr>
        <p:txBody>
          <a:bodyPr>
            <a:normAutofit fontScale="90000"/>
          </a:bodyPr>
          <a:lstStyle/>
          <a:p>
            <a:r>
              <a:rPr lang="en-US" sz="3600" dirty="0" smtClean="0"/>
              <a:t>Other mobile development tools/frameworks</a:t>
            </a:r>
            <a:endParaRPr lang="en-US"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2427042" cy="79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110" y="2597751"/>
            <a:ext cx="2427041" cy="112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110" y="3954638"/>
            <a:ext cx="2394714" cy="93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110" y="5357812"/>
            <a:ext cx="2394714" cy="69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618" y="1582913"/>
            <a:ext cx="2657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618" y="2699339"/>
            <a:ext cx="2505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8399" y="5029200"/>
            <a:ext cx="2417307"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0709" y="3897215"/>
            <a:ext cx="831088" cy="81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8706" y="3997064"/>
            <a:ext cx="731307" cy="6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971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57200" y="9525"/>
            <a:ext cx="8229600" cy="914400"/>
          </a:xfrm>
        </p:spPr>
        <p:txBody>
          <a:bodyPr/>
          <a:lstStyle/>
          <a:p>
            <a:r>
              <a:rPr lang="en-US" sz="2000" dirty="0">
                <a:latin typeface="Calibri" pitchFamily="34" charset="0"/>
                <a:ea typeface="ＭＳ Ｐゴシック" pitchFamily="34" charset="-128"/>
                <a:cs typeface="Calibri" pitchFamily="34" charset="0"/>
              </a:rPr>
              <a:t>The Future of Mobile </a:t>
            </a:r>
            <a:r>
              <a:rPr lang="en-US" sz="2000" dirty="0" smtClean="0">
                <a:latin typeface="Calibri" pitchFamily="34" charset="0"/>
                <a:ea typeface="ＭＳ Ｐゴシック" pitchFamily="34" charset="-128"/>
                <a:cs typeface="Calibri" pitchFamily="34" charset="0"/>
              </a:rPr>
              <a:t>Web App/Site </a:t>
            </a:r>
            <a:r>
              <a:rPr lang="en-US" sz="2000" dirty="0">
                <a:latin typeface="Calibri" pitchFamily="34" charset="0"/>
                <a:ea typeface="ＭＳ Ｐゴシック" pitchFamily="34" charset="-128"/>
                <a:cs typeface="Calibri" pitchFamily="34" charset="0"/>
              </a:rPr>
              <a:t>Development</a:t>
            </a:r>
            <a:r>
              <a:rPr lang="en-US" sz="2000" dirty="0" smtClean="0">
                <a:latin typeface="Calibri" pitchFamily="34" charset="0"/>
                <a:ea typeface="ＭＳ Ｐゴシック" pitchFamily="34" charset="-128"/>
                <a:cs typeface="Calibri" pitchFamily="34" charset="0"/>
              </a:rPr>
              <a:t>? Responsive Web Design? </a:t>
            </a:r>
            <a:endParaRPr lang="en-US" sz="2000" dirty="0">
              <a:latin typeface="Calibri" pitchFamily="34" charset="0"/>
              <a:ea typeface="ＭＳ Ｐゴシック" pitchFamily="34" charset="-128"/>
              <a:cs typeface="Calibri" pitchFamily="34" charset="0"/>
            </a:endParaRPr>
          </a:p>
        </p:txBody>
      </p:sp>
      <p:pic>
        <p:nvPicPr>
          <p:cNvPr id="14342" name="Picture 6" descr="http://jboye.com/wp-content/2012/01/jyske-bank-on-many-platfor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1964"/>
            <a:ext cx="9144000" cy="610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401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181600" cy="304800"/>
          </a:xfrm>
        </p:spPr>
        <p:txBody>
          <a:bodyPr>
            <a:noAutofit/>
          </a:bodyPr>
          <a:lstStyle/>
          <a:p>
            <a:r>
              <a:rPr lang="en-US" sz="3600" dirty="0" smtClean="0"/>
              <a:t>Testing and validation</a:t>
            </a:r>
            <a:endParaRPr lang="en-US" sz="3600"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524000" y="698281"/>
            <a:ext cx="6096000" cy="6159719"/>
          </a:xfrm>
          <a:prstGeom prst="rect">
            <a:avLst/>
          </a:prstGeom>
          <a:noFill/>
          <a:ln w="9525">
            <a:noFill/>
            <a:miter lim="800000"/>
            <a:headEnd/>
            <a:tailEnd/>
          </a:ln>
        </p:spPr>
      </p:pic>
      <p:sp>
        <p:nvSpPr>
          <p:cNvPr id="6" name="TextBox 5"/>
          <p:cNvSpPr txBox="1"/>
          <p:nvPr/>
        </p:nvSpPr>
        <p:spPr>
          <a:xfrm>
            <a:off x="3124200" y="1371600"/>
            <a:ext cx="4800600" cy="523220"/>
          </a:xfrm>
          <a:prstGeom prst="rect">
            <a:avLst/>
          </a:prstGeom>
          <a:noFill/>
        </p:spPr>
        <p:txBody>
          <a:bodyPr wrap="square" rtlCol="0">
            <a:spAutoFit/>
          </a:bodyPr>
          <a:lstStyle/>
          <a:p>
            <a:pPr algn="ctr"/>
            <a:r>
              <a:rPr lang="en-US" sz="2800" b="1" dirty="0">
                <a:solidFill>
                  <a:srgbClr val="FF0000"/>
                </a:solidFill>
              </a:rPr>
              <a:t>Test Page Speed in Firebug</a:t>
            </a:r>
          </a:p>
        </p:txBody>
      </p:sp>
      <p:sp>
        <p:nvSpPr>
          <p:cNvPr id="7" name="Rectangle 6"/>
          <p:cNvSpPr/>
          <p:nvPr/>
        </p:nvSpPr>
        <p:spPr>
          <a:xfrm>
            <a:off x="1447800" y="2971800"/>
            <a:ext cx="57912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547279"/>
            <a:ext cx="2590800" cy="96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38800" y="6488668"/>
            <a:ext cx="2590800" cy="369332"/>
          </a:xfrm>
          <a:prstGeom prst="rect">
            <a:avLst/>
          </a:prstGeom>
        </p:spPr>
        <p:txBody>
          <a:bodyPr wrap="square">
            <a:spAutoFit/>
          </a:bodyPr>
          <a:lstStyle/>
          <a:p>
            <a:pPr algn="ctr" defTabSz="914355"/>
            <a:r>
              <a:rPr lang="en-US" dirty="0">
                <a:solidFill>
                  <a:prstClr val="black"/>
                </a:solidFill>
                <a:hlinkClick r:id="rId4"/>
              </a:rPr>
              <a:t>http://getfirebug.com</a:t>
            </a:r>
            <a:r>
              <a:rPr lang="en-US" dirty="0" smtClean="0">
                <a:solidFill>
                  <a:prstClr val="black"/>
                </a:solidFill>
                <a:hlinkClick r:id="rId4"/>
              </a:rPr>
              <a:t>/</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75684797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pl-PL" dirty="0" smtClean="0">
                <a:latin typeface="Calibri" pitchFamily="34" charset="0"/>
              </a:rPr>
              <a:t>W3C mobileOK Checker </a:t>
            </a:r>
            <a:r>
              <a:rPr lang="en-US" dirty="0" smtClean="0">
                <a:latin typeface="Calibri" pitchFamily="34" charset="0"/>
              </a:rPr>
              <a:t/>
            </a:r>
            <a:br>
              <a:rPr lang="en-US" dirty="0" smtClean="0">
                <a:latin typeface="Calibri" pitchFamily="34" charset="0"/>
              </a:rPr>
            </a:br>
            <a:r>
              <a:rPr lang="pl-PL" dirty="0" smtClean="0">
                <a:latin typeface="Calibri" pitchFamily="34" charset="0"/>
              </a:rPr>
              <a:t> </a:t>
            </a:r>
            <a:r>
              <a:rPr lang="pl-PL" dirty="0" smtClean="0">
                <a:latin typeface="Calibri" pitchFamily="34" charset="0"/>
                <a:hlinkClick r:id="rId2"/>
              </a:rPr>
              <a:t>http://validator.w3.org/mobile/</a:t>
            </a:r>
            <a:endParaRPr lang="en-US" dirty="0" smtClean="0">
              <a:latin typeface="Calibri" pitchFamily="34" charset="0"/>
            </a:endParaRPr>
          </a:p>
        </p:txBody>
      </p:sp>
      <p:sp>
        <p:nvSpPr>
          <p:cNvPr id="26627" name="Content Placeholder 2"/>
          <p:cNvSpPr>
            <a:spLocks noGrp="1"/>
          </p:cNvSpPr>
          <p:nvPr>
            <p:ph idx="1"/>
          </p:nvPr>
        </p:nvSpPr>
        <p:spPr>
          <a:xfrm>
            <a:off x="457200" y="1600200"/>
            <a:ext cx="8229600" cy="1600200"/>
          </a:xfrm>
        </p:spPr>
        <p:txBody>
          <a:bodyPr/>
          <a:lstStyle/>
          <a:p>
            <a:pPr>
              <a:buFontTx/>
              <a:buNone/>
            </a:pPr>
            <a:endParaRPr lang="pl-PL" b="1" smtClean="0">
              <a:ea typeface="ＭＳ Ｐゴシック" pitchFamily="34" charset="-128"/>
            </a:endParaRPr>
          </a:p>
          <a:p>
            <a:endParaRPr lang="en-US" smtClean="0">
              <a:ea typeface="ＭＳ Ｐゴシック" pitchFamily="34" charset="-128"/>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09800"/>
            <a:ext cx="9143999" cy="421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6137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081" y="152400"/>
            <a:ext cx="5486400" cy="792480"/>
          </a:xfrm>
        </p:spPr>
        <p:txBody>
          <a:bodyPr>
            <a:normAutofit/>
          </a:bodyPr>
          <a:lstStyle/>
          <a:p>
            <a:pPr>
              <a:defRPr/>
            </a:pPr>
            <a:r>
              <a:rPr lang="en-US" dirty="0" smtClean="0">
                <a:latin typeface="Calibri" pitchFamily="34" charset="0"/>
                <a:hlinkClick r:id="rId2" tooltip="http://ready.mobi"/>
              </a:rPr>
              <a:t>http://ready.mobi</a:t>
            </a:r>
            <a:endParaRPr lang="en-US" dirty="0">
              <a:latin typeface="Calibri" pitchFamily="34" charset="0"/>
            </a:endParaRP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5317"/>
            <a:ext cx="7744782" cy="58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1593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04800" y="1143000"/>
            <a:ext cx="4058571" cy="3886200"/>
          </a:xfrm>
          <a:prstGeom prst="rect">
            <a:avLst/>
          </a:prstGeom>
          <a:noFill/>
          <a:ln w="9525">
            <a:solidFill>
              <a:schemeClr val="accent1"/>
            </a:solid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953000" y="1129449"/>
            <a:ext cx="2971800" cy="3909276"/>
          </a:xfrm>
          <a:prstGeom prst="rect">
            <a:avLst/>
          </a:prstGeom>
          <a:noFill/>
          <a:ln w="9525">
            <a:solidFill>
              <a:schemeClr val="accent1"/>
            </a:solidFill>
            <a:miter lim="800000"/>
            <a:headEnd/>
            <a:tailEnd/>
          </a:ln>
        </p:spPr>
      </p:pic>
      <p:cxnSp>
        <p:nvCxnSpPr>
          <p:cNvPr id="6" name="Straight Arrow Connector 5"/>
          <p:cNvCxnSpPr/>
          <p:nvPr/>
        </p:nvCxnSpPr>
        <p:spPr>
          <a:xfrm flipV="1">
            <a:off x="1981200" y="2286000"/>
            <a:ext cx="28194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5257800"/>
            <a:ext cx="8686800" cy="1323439"/>
          </a:xfrm>
          <a:prstGeom prst="rect">
            <a:avLst/>
          </a:prstGeom>
          <a:solidFill>
            <a:schemeClr val="bg1">
              <a:lumMod val="95000"/>
            </a:schemeClr>
          </a:solidFill>
          <a:ln w="38100">
            <a:solidFill>
              <a:srgbClr val="FF0000"/>
            </a:solidFill>
          </a:ln>
        </p:spPr>
        <p:txBody>
          <a:bodyPr wrap="square">
            <a:spAutoFit/>
          </a:bodyPr>
          <a:lstStyle/>
          <a:p>
            <a:r>
              <a:rPr lang="en-US" sz="1600" dirty="0" smtClean="0">
                <a:solidFill>
                  <a:prstClr val="black"/>
                </a:solidFill>
              </a:rPr>
              <a:t/>
            </a:r>
            <a:br>
              <a:rPr lang="en-US" sz="1600" dirty="0" smtClean="0">
                <a:solidFill>
                  <a:prstClr val="black"/>
                </a:solidFill>
              </a:rPr>
            </a:br>
            <a:r>
              <a:rPr lang="en-US" sz="1600" dirty="0" smtClean="0">
                <a:solidFill>
                  <a:prstClr val="black"/>
                </a:solidFill>
              </a:rPr>
              <a:t>&lt;p&gt;&lt;a class="call" </a:t>
            </a:r>
            <a:r>
              <a:rPr lang="en-US" sz="1600" dirty="0" err="1" smtClean="0">
                <a:solidFill>
                  <a:prstClr val="black"/>
                </a:solidFill>
              </a:rPr>
              <a:t>href</a:t>
            </a:r>
            <a:r>
              <a:rPr lang="en-US" sz="1600" dirty="0" smtClean="0">
                <a:solidFill>
                  <a:prstClr val="black"/>
                </a:solidFill>
              </a:rPr>
              <a:t>="</a:t>
            </a:r>
            <a:r>
              <a:rPr lang="en-US" sz="1600" dirty="0" smtClean="0">
                <a:solidFill>
                  <a:prstClr val="black"/>
                </a:solidFill>
                <a:hlinkClick r:id="rId4"/>
              </a:rPr>
              <a:t>tel:17273417177</a:t>
            </a:r>
            <a:r>
              <a:rPr lang="en-US" sz="1600" dirty="0" smtClean="0">
                <a:solidFill>
                  <a:prstClr val="black"/>
                </a:solidFill>
              </a:rPr>
              <a:t>" </a:t>
            </a:r>
            <a:r>
              <a:rPr lang="en-US" sz="1600" dirty="0" err="1" smtClean="0">
                <a:solidFill>
                  <a:prstClr val="black"/>
                </a:solidFill>
              </a:rPr>
              <a:t>accesskey</a:t>
            </a:r>
            <a:r>
              <a:rPr lang="en-US" sz="1600" dirty="0" smtClean="0">
                <a:solidFill>
                  <a:prstClr val="black"/>
                </a:solidFill>
              </a:rPr>
              <a:t>="0"&gt;Call the Library&lt;/a&gt; | (727) 341-7177&lt;</a:t>
            </a:r>
            <a:r>
              <a:rPr lang="en-US" sz="1600" dirty="0" err="1" smtClean="0">
                <a:solidFill>
                  <a:prstClr val="black"/>
                </a:solidFill>
              </a:rPr>
              <a:t>br</a:t>
            </a:r>
            <a:r>
              <a:rPr lang="en-US" sz="1600" dirty="0" smtClean="0">
                <a:solidFill>
                  <a:prstClr val="black"/>
                </a:solidFill>
              </a:rPr>
              <a:t> /&gt; </a:t>
            </a:r>
            <a:br>
              <a:rPr lang="en-US" sz="1600" dirty="0" smtClean="0">
                <a:solidFill>
                  <a:prstClr val="black"/>
                </a:solidFill>
              </a:rPr>
            </a:br>
            <a:endParaRPr lang="en-US" sz="1600" dirty="0" smtClean="0">
              <a:solidFill>
                <a:prstClr val="black"/>
              </a:solidFill>
            </a:endParaRPr>
          </a:p>
          <a:p>
            <a:r>
              <a:rPr lang="en-US" sz="1600" dirty="0" smtClean="0">
                <a:solidFill>
                  <a:prstClr val="black"/>
                </a:solidFill>
              </a:rPr>
              <a:t>&lt;a </a:t>
            </a:r>
            <a:r>
              <a:rPr lang="en-US" sz="1600" dirty="0" err="1" smtClean="0">
                <a:solidFill>
                  <a:prstClr val="black"/>
                </a:solidFill>
              </a:rPr>
              <a:t>href</a:t>
            </a:r>
            <a:r>
              <a:rPr lang="en-US" sz="1600" dirty="0" smtClean="0">
                <a:solidFill>
                  <a:prstClr val="black"/>
                </a:solidFill>
              </a:rPr>
              <a:t>="</a:t>
            </a:r>
            <a:r>
              <a:rPr lang="en-US" sz="1600" dirty="0" smtClean="0">
                <a:solidFill>
                  <a:prstClr val="black"/>
                </a:solidFill>
                <a:hlinkClick r:id="rId5"/>
              </a:rPr>
              <a:t>wtai://wp/ap;+17273417177; SPC%20Library</a:t>
            </a:r>
            <a:r>
              <a:rPr lang="en-US" sz="1600" dirty="0" smtClean="0">
                <a:solidFill>
                  <a:prstClr val="black"/>
                </a:solidFill>
              </a:rPr>
              <a:t>"&gt;[Add to Phone Book]&lt;/a&gt;&lt;</a:t>
            </a:r>
            <a:r>
              <a:rPr lang="en-US" sz="1600" dirty="0" err="1" smtClean="0">
                <a:solidFill>
                  <a:prstClr val="black"/>
                </a:solidFill>
              </a:rPr>
              <a:t>br</a:t>
            </a:r>
            <a:r>
              <a:rPr lang="en-US" sz="1600" dirty="0" smtClean="0">
                <a:solidFill>
                  <a:prstClr val="black"/>
                </a:solidFill>
              </a:rPr>
              <a:t> /&gt;</a:t>
            </a:r>
            <a:br>
              <a:rPr lang="en-US" sz="1600" dirty="0" smtClean="0">
                <a:solidFill>
                  <a:prstClr val="black"/>
                </a:solidFill>
              </a:rPr>
            </a:br>
            <a:endParaRPr lang="en-US" sz="1600" dirty="0">
              <a:solidFill>
                <a:prstClr val="black"/>
              </a:solidFill>
            </a:endParaRPr>
          </a:p>
        </p:txBody>
      </p:sp>
      <p:sp>
        <p:nvSpPr>
          <p:cNvPr id="16" name="Rectangle 15"/>
          <p:cNvSpPr/>
          <p:nvPr/>
        </p:nvSpPr>
        <p:spPr>
          <a:xfrm>
            <a:off x="4953000" y="2057400"/>
            <a:ext cx="2438400" cy="381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304800" y="152400"/>
            <a:ext cx="8458200" cy="685800"/>
          </a:xfrm>
        </p:spPr>
        <p:txBody>
          <a:bodyPr>
            <a:noAutofit/>
          </a:bodyPr>
          <a:lstStyle/>
          <a:p>
            <a:r>
              <a:rPr lang="en-US" sz="2400" dirty="0" smtClean="0"/>
              <a:t>A simple mobile-optimized Website can work on all devices!</a:t>
            </a:r>
            <a:endParaRPr lang="en-US" sz="2400" dirty="0"/>
          </a:p>
        </p:txBody>
      </p:sp>
    </p:spTree>
    <p:extLst>
      <p:ext uri="{BB962C8B-B14F-4D97-AF65-F5344CB8AC3E}">
        <p14:creationId xmlns:p14="http://schemas.microsoft.com/office/powerpoint/2010/main" val="42696106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320"/>
            <a:ext cx="5486400" cy="640080"/>
          </a:xfrm>
        </p:spPr>
        <p:txBody>
          <a:bodyPr>
            <a:normAutofit fontScale="90000"/>
          </a:bodyPr>
          <a:lstStyle/>
          <a:p>
            <a:pPr>
              <a:defRPr/>
            </a:pPr>
            <a:r>
              <a:rPr lang="en-US" dirty="0" smtClean="0">
                <a:latin typeface="Calibri" pitchFamily="34" charset="0"/>
              </a:rPr>
              <a:t>Editors and Tools</a:t>
            </a:r>
            <a:endParaRPr lang="en-US" dirty="0">
              <a:latin typeface="Calibri" pitchFamily="34" charset="0"/>
            </a:endParaRPr>
          </a:p>
        </p:txBody>
      </p:sp>
      <p:sp>
        <p:nvSpPr>
          <p:cNvPr id="3" name="Content Placeholder 2"/>
          <p:cNvSpPr>
            <a:spLocks noGrp="1"/>
          </p:cNvSpPr>
          <p:nvPr>
            <p:ph idx="1"/>
          </p:nvPr>
        </p:nvSpPr>
        <p:spPr>
          <a:xfrm>
            <a:off x="457200" y="1067283"/>
            <a:ext cx="8229600" cy="5104923"/>
          </a:xfrm>
        </p:spPr>
        <p:txBody>
          <a:bodyPr>
            <a:noAutofit/>
          </a:bodyPr>
          <a:lstStyle/>
          <a:p>
            <a:pPr>
              <a:defRPr/>
            </a:pPr>
            <a:r>
              <a:rPr lang="en-US" sz="1800" dirty="0">
                <a:latin typeface="Calibri" pitchFamily="34" charset="0"/>
                <a:cs typeface="Calibri" pitchFamily="34" charset="0"/>
              </a:rPr>
              <a:t>You can use a simple text editor (e.g., Notepad) or a more sophisticated application (e.g., Dreamweaver).</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a:latin typeface="Calibri" pitchFamily="34" charset="0"/>
                <a:cs typeface="Calibri" pitchFamily="34" charset="0"/>
              </a:rPr>
              <a:t> </a:t>
            </a:r>
            <a:r>
              <a:rPr lang="en-US" sz="1800" dirty="0">
                <a:latin typeface="Calibri" pitchFamily="34" charset="0"/>
                <a:cs typeface="Calibri" pitchFamily="34" charset="0"/>
                <a:hlinkClick r:id="rId2"/>
              </a:rPr>
              <a:t>Adobe Device Central</a:t>
            </a:r>
            <a:r>
              <a:rPr lang="en-US" sz="1800" dirty="0">
                <a:latin typeface="Calibri" pitchFamily="34" charset="0"/>
                <a:cs typeface="Calibri" pitchFamily="34" charset="0"/>
              </a:rPr>
              <a:t> is part of Adobe’s CS.</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err="1">
                <a:latin typeface="Calibri" pitchFamily="34" charset="0"/>
                <a:cs typeface="Calibri" pitchFamily="34" charset="0"/>
              </a:rPr>
              <a:t>iUI</a:t>
            </a:r>
            <a:r>
              <a:rPr lang="en-US" sz="1800" dirty="0">
                <a:latin typeface="Calibri" pitchFamily="34" charset="0"/>
                <a:cs typeface="Calibri" pitchFamily="34" charset="0"/>
              </a:rPr>
              <a:t>: </a:t>
            </a:r>
            <a:r>
              <a:rPr lang="en-US" sz="1800" dirty="0">
                <a:latin typeface="Calibri" pitchFamily="34" charset="0"/>
                <a:cs typeface="Calibri" pitchFamily="34" charset="0"/>
                <a:hlinkClick r:id="rId3"/>
              </a:rPr>
              <a:t>http://code.google.com/p/iui/</a:t>
            </a:r>
            <a:r>
              <a:rPr lang="en-US" sz="1800" dirty="0">
                <a:latin typeface="Calibri" pitchFamily="34" charset="0"/>
                <a:cs typeface="Calibri" pitchFamily="34" charset="0"/>
              </a:rPr>
              <a:t> for </a:t>
            </a:r>
            <a:r>
              <a:rPr lang="en-US" sz="1800" dirty="0" err="1">
                <a:latin typeface="Calibri" pitchFamily="34" charset="0"/>
                <a:cs typeface="Calibri" pitchFamily="34" charset="0"/>
              </a:rPr>
              <a:t>iPhone</a:t>
            </a:r>
            <a:r>
              <a:rPr lang="en-US" sz="1800" dirty="0">
                <a:latin typeface="Calibri" pitchFamily="34" charset="0"/>
                <a:cs typeface="Calibri" pitchFamily="34" charset="0"/>
              </a:rPr>
              <a:t>.</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a:latin typeface="Calibri" pitchFamily="34" charset="0"/>
                <a:cs typeface="Calibri" pitchFamily="34" charset="0"/>
              </a:rPr>
              <a:t>MIT Mobile Web Open Source Project </a:t>
            </a:r>
            <a:r>
              <a:rPr lang="en-US" sz="1800" dirty="0">
                <a:latin typeface="Calibri" pitchFamily="34" charset="0"/>
                <a:cs typeface="Calibri" pitchFamily="34" charset="0"/>
                <a:hlinkClick r:id="rId4"/>
              </a:rPr>
              <a:t>http://sourceforge.net/projects/mitmobileweb/</a:t>
            </a:r>
            <a:r>
              <a:rPr lang="en-US" sz="1800" dirty="0">
                <a:latin typeface="Calibri" pitchFamily="34" charset="0"/>
                <a:cs typeface="Calibri" pitchFamily="34" charset="0"/>
              </a:rPr>
              <a:t> </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a:latin typeface="Calibri" pitchFamily="34" charset="0"/>
                <a:cs typeface="Calibri" pitchFamily="34" charset="0"/>
              </a:rPr>
              <a:t>Device detection? </a:t>
            </a:r>
            <a:r>
              <a:rPr lang="en-US" sz="1800" b="1" dirty="0">
                <a:latin typeface="Calibri" pitchFamily="34" charset="0"/>
                <a:cs typeface="Calibri" pitchFamily="34" charset="0"/>
              </a:rPr>
              <a:t> </a:t>
            </a:r>
            <a:r>
              <a:rPr lang="en-US" sz="1800" dirty="0">
                <a:latin typeface="Calibri" pitchFamily="34" charset="0"/>
                <a:cs typeface="Calibri" pitchFamily="34" charset="0"/>
                <a:hlinkClick r:id="rId5"/>
              </a:rPr>
              <a:t>http://detectmobilebrowsers.mobi/</a:t>
            </a:r>
            <a:r>
              <a:rPr lang="en-US" sz="1800" dirty="0">
                <a:latin typeface="Calibri" pitchFamily="34" charset="0"/>
                <a:cs typeface="Calibri" pitchFamily="34" charset="0"/>
              </a:rPr>
              <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a:latin typeface="Calibri" pitchFamily="34" charset="0"/>
                <a:cs typeface="Calibri" pitchFamily="34" charset="0"/>
              </a:rPr>
              <a:t>To see your browser's HTTP Headers. Works on mobile browsers. </a:t>
            </a:r>
            <a:r>
              <a:rPr lang="en-US" sz="1800" dirty="0">
                <a:latin typeface="Calibri" pitchFamily="34" charset="0"/>
                <a:cs typeface="Calibri" pitchFamily="34" charset="0"/>
                <a:hlinkClick r:id="rId6"/>
              </a:rPr>
              <a:t>http://rabin.mobi/http</a:t>
            </a:r>
            <a:r>
              <a:rPr lang="en-US" sz="1800" dirty="0">
                <a:latin typeface="Calibri" pitchFamily="34" charset="0"/>
                <a:cs typeface="Calibri" pitchFamily="34" charset="0"/>
              </a:rPr>
              <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a:defRPr/>
            </a:pPr>
            <a:r>
              <a:rPr lang="en-US" sz="1800" dirty="0">
                <a:latin typeface="Calibri" pitchFamily="34" charset="0"/>
                <a:cs typeface="Calibri" pitchFamily="34" charset="0"/>
              </a:rPr>
              <a:t>Web Developer Toolbar in Firefox: Select Miscellaneous &gt;&gt;&gt; Small Screen Rendering (260 </a:t>
            </a:r>
            <a:r>
              <a:rPr lang="en-US" sz="1800" dirty="0" err="1">
                <a:latin typeface="Calibri" pitchFamily="34" charset="0"/>
                <a:cs typeface="Calibri" pitchFamily="34" charset="0"/>
              </a:rPr>
              <a:t>px</a:t>
            </a:r>
            <a:r>
              <a:rPr lang="en-US" sz="1800" dirty="0">
                <a:latin typeface="Calibri" pitchFamily="34" charset="0"/>
                <a:cs typeface="Calibri" pitchFamily="34" charset="0"/>
              </a:rPr>
              <a:t>) &gt;&gt;&gt; the layout will be reformatted to simulate rendering by a mobile browser.</a:t>
            </a:r>
          </a:p>
          <a:p>
            <a:pPr>
              <a:defRPr/>
            </a:pPr>
            <a:endParaRPr lang="en-US" sz="1800" dirty="0" smtClean="0">
              <a:latin typeface="Calibri" pitchFamily="34" charset="0"/>
              <a:cs typeface="Calibri" pitchFamily="34" charset="0"/>
            </a:endParaRPr>
          </a:p>
          <a:p>
            <a:pP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99803240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74323"/>
            <a:ext cx="7086600" cy="792957"/>
          </a:xfrm>
        </p:spPr>
        <p:txBody>
          <a:bodyPr/>
          <a:lstStyle/>
          <a:p>
            <a:r>
              <a:rPr lang="en-US" dirty="0" smtClean="0">
                <a:latin typeface="Calibri" pitchFamily="34" charset="0"/>
                <a:ea typeface="ＭＳ Ｐゴシック" pitchFamily="34" charset="-128"/>
                <a:cs typeface="Calibri" pitchFamily="34" charset="0"/>
              </a:rPr>
              <a:t>Emulators/Simulators: </a:t>
            </a:r>
          </a:p>
        </p:txBody>
      </p:sp>
      <p:sp>
        <p:nvSpPr>
          <p:cNvPr id="3" name="Content Placeholder 2"/>
          <p:cNvSpPr>
            <a:spLocks noGrp="1"/>
          </p:cNvSpPr>
          <p:nvPr>
            <p:ph idx="1"/>
          </p:nvPr>
        </p:nvSpPr>
        <p:spPr>
          <a:xfrm>
            <a:off x="533400" y="1143000"/>
            <a:ext cx="8229600" cy="4876324"/>
          </a:xfrm>
        </p:spPr>
        <p:txBody>
          <a:bodyPr>
            <a:noAutofit/>
          </a:bodyPr>
          <a:lstStyle/>
          <a:p>
            <a:pPr>
              <a:defRPr/>
            </a:pPr>
            <a:endParaRPr lang="en-US" sz="1400" dirty="0" smtClean="0">
              <a:latin typeface="Calibri" pitchFamily="34" charset="0"/>
              <a:cs typeface="Calibri" pitchFamily="34" charset="0"/>
            </a:endParaRPr>
          </a:p>
          <a:p>
            <a:pPr>
              <a:defRPr/>
            </a:pPr>
            <a:r>
              <a:rPr lang="en-US" sz="1400" dirty="0" err="1">
                <a:solidFill>
                  <a:prstClr val="black"/>
                </a:solidFill>
                <a:latin typeface="Calibri" pitchFamily="34" charset="0"/>
                <a:cs typeface="Calibri" pitchFamily="34" charset="0"/>
              </a:rPr>
              <a:t>Cowemo</a:t>
            </a:r>
            <a:r>
              <a:rPr lang="en-US" sz="1400" dirty="0">
                <a:solidFill>
                  <a:prstClr val="black"/>
                </a:solidFill>
                <a:latin typeface="Calibri" pitchFamily="34" charset="0"/>
                <a:cs typeface="Calibri" pitchFamily="34" charset="0"/>
              </a:rPr>
              <a:t> Mobile Emulator: </a:t>
            </a:r>
            <a:r>
              <a:rPr lang="en-US" sz="1400" dirty="0">
                <a:solidFill>
                  <a:prstClr val="black"/>
                </a:solidFill>
                <a:latin typeface="Calibri" pitchFamily="34" charset="0"/>
                <a:cs typeface="Calibri" pitchFamily="34" charset="0"/>
                <a:hlinkClick r:id="rId2"/>
              </a:rPr>
              <a:t>http://www.mobilephoneemulator.com</a:t>
            </a:r>
            <a:r>
              <a:rPr lang="en-US" sz="1400" dirty="0" smtClean="0">
                <a:solidFill>
                  <a:prstClr val="black"/>
                </a:solidFill>
                <a:latin typeface="Calibri" pitchFamily="34" charset="0"/>
                <a:cs typeface="Calibri" pitchFamily="34" charset="0"/>
                <a:hlinkClick r:id="rId2"/>
              </a:rPr>
              <a:t>/</a:t>
            </a:r>
            <a:r>
              <a:rPr lang="en-US" sz="1400" dirty="0" smtClean="0">
                <a:solidFill>
                  <a:prstClr val="black"/>
                </a:solidFill>
                <a:latin typeface="Calibri" pitchFamily="34" charset="0"/>
                <a:cs typeface="Calibri" pitchFamily="34" charset="0"/>
              </a:rPr>
              <a:t> </a:t>
            </a:r>
            <a:endParaRPr lang="en-US" sz="1400" dirty="0">
              <a:solidFill>
                <a:prstClr val="black"/>
              </a:solidFill>
              <a:latin typeface="Calibri" pitchFamily="34" charset="0"/>
              <a:cs typeface="Calibri" pitchFamily="34" charset="0"/>
            </a:endParaRPr>
          </a:p>
          <a:p>
            <a:pPr>
              <a:defRPr/>
            </a:pPr>
            <a:endParaRPr lang="en-US" sz="1400" dirty="0" smtClean="0">
              <a:latin typeface="Calibri" pitchFamily="34" charset="0"/>
              <a:cs typeface="Calibri" pitchFamily="34" charset="0"/>
            </a:endParaRPr>
          </a:p>
          <a:p>
            <a:pPr>
              <a:defRPr/>
            </a:pPr>
            <a:r>
              <a:rPr lang="en-US" sz="1400" dirty="0" err="1" smtClean="0">
                <a:latin typeface="Calibri" pitchFamily="34" charset="0"/>
                <a:cs typeface="Calibri" pitchFamily="34" charset="0"/>
              </a:rPr>
              <a:t>dotMobi</a:t>
            </a:r>
            <a:r>
              <a:rPr lang="en-US" sz="1400" dirty="0" smtClean="0">
                <a:latin typeface="Calibri" pitchFamily="34" charset="0"/>
                <a:cs typeface="Calibri" pitchFamily="34" charset="0"/>
              </a:rPr>
              <a:t> </a:t>
            </a:r>
            <a:r>
              <a:rPr lang="en-US" sz="1400" dirty="0">
                <a:latin typeface="Calibri" pitchFamily="34" charset="0"/>
                <a:cs typeface="Calibri" pitchFamily="34" charset="0"/>
              </a:rPr>
              <a:t>Emulator - </a:t>
            </a:r>
            <a:r>
              <a:rPr lang="en-US" sz="1400" dirty="0">
                <a:latin typeface="Calibri" pitchFamily="34" charset="0"/>
                <a:cs typeface="Calibri" pitchFamily="34" charset="0"/>
                <a:hlinkClick r:id="rId3"/>
              </a:rPr>
              <a:t>http://mtld.mobi/emulator.php</a:t>
            </a:r>
            <a:r>
              <a:rPr lang="en-US" sz="1400" dirty="0">
                <a:latin typeface="Calibri" pitchFamily="34" charset="0"/>
                <a:cs typeface="Calibri" pitchFamily="34" charset="0"/>
              </a:rPr>
              <a:t/>
            </a:r>
            <a:br>
              <a:rPr lang="en-US" sz="1400" dirty="0">
                <a:latin typeface="Calibri" pitchFamily="34" charset="0"/>
                <a:cs typeface="Calibri" pitchFamily="34" charset="0"/>
              </a:rPr>
            </a:br>
            <a:endParaRPr lang="en-US" sz="1400" dirty="0">
              <a:latin typeface="Calibri" pitchFamily="34" charset="0"/>
              <a:cs typeface="Calibri" pitchFamily="34" charset="0"/>
            </a:endParaRPr>
          </a:p>
          <a:p>
            <a:pPr>
              <a:defRPr/>
            </a:pPr>
            <a:r>
              <a:rPr lang="en-US" sz="1400" dirty="0">
                <a:latin typeface="Calibri" pitchFamily="34" charset="0"/>
                <a:cs typeface="Calibri" pitchFamily="34" charset="0"/>
              </a:rPr>
              <a:t>Opera Mini Simulator - </a:t>
            </a:r>
            <a:r>
              <a:rPr lang="en-US" sz="1400" dirty="0">
                <a:latin typeface="Calibri" pitchFamily="34" charset="0"/>
                <a:cs typeface="Calibri" pitchFamily="34" charset="0"/>
                <a:hlinkClick r:id="rId4"/>
              </a:rPr>
              <a:t>http://www.opera.com/mobile/demo/</a:t>
            </a:r>
            <a:r>
              <a:rPr lang="en-US" sz="1400" dirty="0">
                <a:latin typeface="Calibri" pitchFamily="34" charset="0"/>
                <a:cs typeface="Calibri" pitchFamily="34" charset="0"/>
              </a:rPr>
              <a:t/>
            </a:r>
            <a:br>
              <a:rPr lang="en-US" sz="1400" dirty="0">
                <a:latin typeface="Calibri" pitchFamily="34" charset="0"/>
                <a:cs typeface="Calibri" pitchFamily="34" charset="0"/>
              </a:rPr>
            </a:br>
            <a:endParaRPr lang="en-US" sz="1400" dirty="0">
              <a:latin typeface="Calibri" pitchFamily="34" charset="0"/>
              <a:cs typeface="Calibri" pitchFamily="34" charset="0"/>
            </a:endParaRPr>
          </a:p>
          <a:p>
            <a:pPr>
              <a:defRPr/>
            </a:pPr>
            <a:r>
              <a:rPr lang="en-US" sz="1400" dirty="0">
                <a:latin typeface="Calibri" pitchFamily="34" charset="0"/>
                <a:cs typeface="Calibri" pitchFamily="34" charset="0"/>
              </a:rPr>
              <a:t>Mimic - emulates European and Japanese models: N400i and N505i.</a:t>
            </a:r>
            <a:r>
              <a:rPr lang="en-US" sz="1400" dirty="0">
                <a:latin typeface="Calibri" pitchFamily="34" charset="0"/>
                <a:cs typeface="Calibri" pitchFamily="34" charset="0"/>
                <a:hlinkClick r:id="rId5"/>
              </a:rPr>
              <a:t> </a:t>
            </a:r>
            <a:r>
              <a:rPr lang="en-US" sz="1400" dirty="0">
                <a:latin typeface="Calibri" pitchFamily="34" charset="0"/>
                <a:cs typeface="Calibri" pitchFamily="34" charset="0"/>
                <a:hlinkClick r:id="rId6"/>
              </a:rPr>
              <a:t>http://pukupi.com/post/2059</a:t>
            </a:r>
            <a:r>
              <a:rPr lang="en-US" sz="1400" dirty="0">
                <a:latin typeface="Calibri" pitchFamily="34" charset="0"/>
                <a:cs typeface="Calibri" pitchFamily="34" charset="0"/>
              </a:rPr>
              <a:t/>
            </a:r>
            <a:br>
              <a:rPr lang="en-US" sz="1400" dirty="0">
                <a:latin typeface="Calibri" pitchFamily="34" charset="0"/>
                <a:cs typeface="Calibri" pitchFamily="34" charset="0"/>
              </a:rPr>
            </a:br>
            <a:endParaRPr lang="en-US" sz="1400" dirty="0">
              <a:latin typeface="Calibri" pitchFamily="34" charset="0"/>
              <a:cs typeface="Calibri" pitchFamily="34" charset="0"/>
            </a:endParaRPr>
          </a:p>
          <a:p>
            <a:pPr>
              <a:defRPr/>
            </a:pPr>
            <a:r>
              <a:rPr lang="en-US" sz="1400" dirty="0">
                <a:solidFill>
                  <a:prstClr val="black"/>
                </a:solidFill>
                <a:latin typeface="Calibri" pitchFamily="34" charset="0"/>
                <a:cs typeface="Calibri" pitchFamily="34" charset="0"/>
              </a:rPr>
              <a:t>Android Emulator - </a:t>
            </a:r>
            <a:r>
              <a:rPr lang="en-US" sz="1400" dirty="0">
                <a:solidFill>
                  <a:prstClr val="black"/>
                </a:solidFill>
                <a:latin typeface="Calibri" pitchFamily="34" charset="0"/>
                <a:cs typeface="Calibri" pitchFamily="34" charset="0"/>
                <a:hlinkClick r:id="rId7"/>
              </a:rPr>
              <a:t>http://developer.android.com/guide/developing/tools/emulator.html</a:t>
            </a:r>
            <a:r>
              <a:rPr lang="en-US" sz="1400" dirty="0">
                <a:solidFill>
                  <a:prstClr val="black"/>
                </a:solidFill>
                <a:latin typeface="Calibri" pitchFamily="34" charset="0"/>
                <a:cs typeface="Calibri" pitchFamily="34" charset="0"/>
              </a:rPr>
              <a:t> </a:t>
            </a:r>
            <a:br>
              <a:rPr lang="en-US" sz="1400" dirty="0">
                <a:solidFill>
                  <a:prstClr val="black"/>
                </a:solidFill>
                <a:latin typeface="Calibri" pitchFamily="34" charset="0"/>
                <a:cs typeface="Calibri" pitchFamily="34" charset="0"/>
              </a:rPr>
            </a:br>
            <a:endParaRPr lang="en-US" sz="1400" dirty="0">
              <a:solidFill>
                <a:prstClr val="black"/>
              </a:solidFill>
              <a:latin typeface="Calibri" pitchFamily="34" charset="0"/>
              <a:cs typeface="Calibri" pitchFamily="34" charset="0"/>
            </a:endParaRPr>
          </a:p>
          <a:p>
            <a:pPr>
              <a:defRPr/>
            </a:pPr>
            <a:r>
              <a:rPr lang="en-US" sz="1400" dirty="0">
                <a:solidFill>
                  <a:prstClr val="black"/>
                </a:solidFill>
                <a:latin typeface="Calibri" pitchFamily="34" charset="0"/>
                <a:cs typeface="Calibri" pitchFamily="34" charset="0"/>
              </a:rPr>
              <a:t>BlackBerry Device Simulators - </a:t>
            </a:r>
            <a:r>
              <a:rPr lang="en-US" sz="1400" dirty="0">
                <a:solidFill>
                  <a:prstClr val="black"/>
                </a:solidFill>
                <a:latin typeface="Calibri" pitchFamily="34" charset="0"/>
                <a:cs typeface="Calibri" pitchFamily="34" charset="0"/>
                <a:hlinkClick r:id="rId8"/>
              </a:rPr>
              <a:t>https://</a:t>
            </a:r>
            <a:r>
              <a:rPr lang="en-US" sz="1400" dirty="0" smtClean="0">
                <a:solidFill>
                  <a:prstClr val="black"/>
                </a:solidFill>
                <a:latin typeface="Calibri" pitchFamily="34" charset="0"/>
                <a:cs typeface="Calibri" pitchFamily="34" charset="0"/>
                <a:hlinkClick r:id="rId8"/>
              </a:rPr>
              <a:t>www.blackberry.com/Downloads/entry.do?code=060AD92489947D410D897474079C1477</a:t>
            </a:r>
            <a:endParaRPr lang="en-US" sz="1400" dirty="0" smtClean="0">
              <a:solidFill>
                <a:prstClr val="black"/>
              </a:solidFill>
              <a:latin typeface="Calibri" pitchFamily="34" charset="0"/>
              <a:cs typeface="Calibri" pitchFamily="34" charset="0"/>
            </a:endParaRPr>
          </a:p>
          <a:p>
            <a:pPr>
              <a:defRPr/>
            </a:pPr>
            <a:endParaRPr lang="en-US" sz="1400" dirty="0" smtClean="0">
              <a:solidFill>
                <a:prstClr val="black"/>
              </a:solidFill>
              <a:latin typeface="Calibri" pitchFamily="34" charset="0"/>
              <a:cs typeface="Calibri" pitchFamily="34" charset="0"/>
            </a:endParaRPr>
          </a:p>
          <a:p>
            <a:pPr>
              <a:defRPr/>
            </a:pPr>
            <a:r>
              <a:rPr lang="en-US" sz="1400" dirty="0" smtClean="0">
                <a:solidFill>
                  <a:prstClr val="black"/>
                </a:solidFill>
                <a:latin typeface="Calibri" pitchFamily="34" charset="0"/>
                <a:cs typeface="Calibri" pitchFamily="34" charset="0"/>
              </a:rPr>
              <a:t>iPhone </a:t>
            </a:r>
            <a:r>
              <a:rPr lang="en-US" sz="1400" dirty="0">
                <a:solidFill>
                  <a:prstClr val="black"/>
                </a:solidFill>
                <a:latin typeface="Calibri" pitchFamily="34" charset="0"/>
                <a:cs typeface="Calibri" pitchFamily="34" charset="0"/>
              </a:rPr>
              <a:t>Dev Center: </a:t>
            </a:r>
            <a:r>
              <a:rPr lang="en-US" sz="1400" dirty="0">
                <a:solidFill>
                  <a:prstClr val="black"/>
                </a:solidFill>
                <a:latin typeface="Calibri" pitchFamily="34" charset="0"/>
                <a:cs typeface="Calibri" pitchFamily="34" charset="0"/>
                <a:hlinkClick r:id="rId9"/>
              </a:rPr>
              <a:t>http://developer.apple.com/iphone/</a:t>
            </a:r>
            <a:r>
              <a:rPr lang="en-US" sz="1400" dirty="0">
                <a:solidFill>
                  <a:prstClr val="black"/>
                </a:solidFill>
                <a:latin typeface="Calibri" pitchFamily="34" charset="0"/>
                <a:cs typeface="Calibri" pitchFamily="34" charset="0"/>
              </a:rPr>
              <a:t> </a:t>
            </a:r>
            <a:br>
              <a:rPr lang="en-US" sz="1400" dirty="0">
                <a:solidFill>
                  <a:prstClr val="black"/>
                </a:solidFill>
                <a:latin typeface="Calibri" pitchFamily="34" charset="0"/>
                <a:cs typeface="Calibri" pitchFamily="34" charset="0"/>
              </a:rPr>
            </a:br>
            <a:endParaRPr lang="en-US" sz="1400" dirty="0">
              <a:solidFill>
                <a:prstClr val="black"/>
              </a:solidFill>
              <a:latin typeface="Calibri" pitchFamily="34" charset="0"/>
              <a:cs typeface="Calibri" pitchFamily="34" charset="0"/>
            </a:endParaRPr>
          </a:p>
          <a:p>
            <a:pPr>
              <a:defRPr/>
            </a:pPr>
            <a:r>
              <a:rPr lang="en-US" sz="1400" dirty="0">
                <a:solidFill>
                  <a:prstClr val="black"/>
                </a:solidFill>
                <a:latin typeface="Calibri" pitchFamily="34" charset="0"/>
                <a:cs typeface="Calibri" pitchFamily="34" charset="0"/>
              </a:rPr>
              <a:t>Palm Pre - </a:t>
            </a:r>
            <a:r>
              <a:rPr lang="en-US" sz="1400" dirty="0">
                <a:solidFill>
                  <a:prstClr val="black"/>
                </a:solidFill>
                <a:latin typeface="Calibri" pitchFamily="34" charset="0"/>
                <a:cs typeface="Calibri" pitchFamily="34" charset="0"/>
                <a:hlinkClick r:id="rId10"/>
              </a:rPr>
              <a:t>http://developer.palm.com/</a:t>
            </a:r>
            <a:r>
              <a:rPr lang="en-US" sz="1400" dirty="0">
                <a:solidFill>
                  <a:prstClr val="black"/>
                </a:solidFill>
                <a:latin typeface="Calibri" pitchFamily="34" charset="0"/>
                <a:cs typeface="Calibri" pitchFamily="34" charset="0"/>
              </a:rPr>
              <a:t> </a:t>
            </a:r>
            <a:br>
              <a:rPr lang="en-US" sz="1400" dirty="0">
                <a:solidFill>
                  <a:prstClr val="black"/>
                </a:solidFill>
                <a:latin typeface="Calibri" pitchFamily="34" charset="0"/>
                <a:cs typeface="Calibri" pitchFamily="34" charset="0"/>
              </a:rPr>
            </a:br>
            <a:endParaRPr lang="en-US" sz="1400" dirty="0">
              <a:solidFill>
                <a:prstClr val="black"/>
              </a:solidFill>
              <a:latin typeface="Calibri" pitchFamily="34" charset="0"/>
              <a:cs typeface="Calibri" pitchFamily="34" charset="0"/>
            </a:endParaRPr>
          </a:p>
          <a:p>
            <a:pPr>
              <a:defRPr/>
            </a:pPr>
            <a:r>
              <a:rPr lang="en-US" sz="1400" dirty="0">
                <a:solidFill>
                  <a:prstClr val="black"/>
                </a:solidFill>
                <a:latin typeface="Calibri" pitchFamily="34" charset="0"/>
                <a:cs typeface="Calibri" pitchFamily="34" charset="0"/>
              </a:rPr>
              <a:t>Windows Mobile - </a:t>
            </a:r>
            <a:r>
              <a:rPr lang="en-US" sz="1400" dirty="0">
                <a:solidFill>
                  <a:prstClr val="black"/>
                </a:solidFill>
                <a:latin typeface="Calibri" pitchFamily="34" charset="0"/>
                <a:cs typeface="Calibri" pitchFamily="34" charset="0"/>
                <a:hlinkClick r:id="rId11"/>
              </a:rPr>
              <a:t>http://msdn.microsoft.com/en-us/windowsmobile/default.aspx</a:t>
            </a:r>
            <a:r>
              <a:rPr lang="en-US" sz="1400" dirty="0">
                <a:solidFill>
                  <a:prstClr val="black"/>
                </a:solidFill>
                <a:latin typeface="Calibri" pitchFamily="34" charset="0"/>
                <a:cs typeface="Calibri" pitchFamily="34" charset="0"/>
              </a:rPr>
              <a:t/>
            </a:r>
            <a:br>
              <a:rPr lang="en-US" sz="1400" dirty="0">
                <a:solidFill>
                  <a:prstClr val="black"/>
                </a:solidFill>
                <a:latin typeface="Calibri" pitchFamily="34" charset="0"/>
                <a:cs typeface="Calibri" pitchFamily="34" charset="0"/>
              </a:rPr>
            </a:br>
            <a:endParaRPr lang="en-US" sz="1400" dirty="0">
              <a:solidFill>
                <a:prstClr val="black"/>
              </a:solidFill>
              <a:latin typeface="Calibri" pitchFamily="34" charset="0"/>
              <a:cs typeface="Calibri" pitchFamily="34" charset="0"/>
            </a:endParaRPr>
          </a:p>
          <a:p>
            <a:pPr>
              <a:defRPr/>
            </a:pPr>
            <a:r>
              <a:rPr lang="en-US" sz="1400" dirty="0">
                <a:latin typeface="Calibri" pitchFamily="34" charset="0"/>
                <a:cs typeface="Calibri" pitchFamily="34" charset="0"/>
              </a:rPr>
              <a:t>JAVA ME - Java Platform Micro Edition was termed J2ME. It is considered one of the most ubiquitous application platform for mobile devices. </a:t>
            </a:r>
            <a:br>
              <a:rPr lang="en-US" sz="1400" dirty="0">
                <a:latin typeface="Calibri" pitchFamily="34" charset="0"/>
                <a:cs typeface="Calibri" pitchFamily="34" charset="0"/>
              </a:rPr>
            </a:br>
            <a:r>
              <a:rPr lang="en-US" sz="1400" dirty="0">
                <a:latin typeface="Calibri" pitchFamily="34" charset="0"/>
                <a:cs typeface="Calibri" pitchFamily="34" charset="0"/>
                <a:hlinkClick r:id="rId12"/>
              </a:rPr>
              <a:t>http://java.sun.com/javame/reference/apis.jsp</a:t>
            </a:r>
            <a:r>
              <a:rPr lang="en-US" sz="1400" dirty="0">
                <a:latin typeface="Calibri" pitchFamily="34" charset="0"/>
                <a:cs typeface="Calibri" pitchFamily="34" charset="0"/>
              </a:rPr>
              <a:t> </a:t>
            </a:r>
          </a:p>
          <a:p>
            <a:pPr>
              <a:buFontTx/>
              <a:buNone/>
              <a:defRPr/>
            </a:pPr>
            <a:endParaRPr lang="en-US" sz="1400" dirty="0" smtClean="0">
              <a:latin typeface="Calibri" pitchFamily="34" charset="0"/>
              <a:cs typeface="Calibri" pitchFamily="34" charset="0"/>
            </a:endParaRPr>
          </a:p>
          <a:p>
            <a:pPr>
              <a:defRPr/>
            </a:pP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2386642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lideshare.net/images/logo/press-logos/slideshare_550x150.png"/>
          <p:cNvPicPr>
            <a:picLocks noChangeAspect="1" noChangeArrowheads="1"/>
          </p:cNvPicPr>
          <p:nvPr/>
        </p:nvPicPr>
        <p:blipFill>
          <a:blip r:embed="rId2" cstate="print"/>
          <a:srcRect/>
          <a:stretch>
            <a:fillRect/>
          </a:stretch>
        </p:blipFill>
        <p:spPr bwMode="auto">
          <a:xfrm>
            <a:off x="217253" y="152400"/>
            <a:ext cx="8661083" cy="2363153"/>
          </a:xfrm>
          <a:prstGeom prst="rect">
            <a:avLst/>
          </a:prstGeom>
          <a:noFill/>
          <a:ln w="9525">
            <a:noFill/>
            <a:miter lim="800000"/>
            <a:headEnd/>
            <a:tailEnd/>
          </a:ln>
        </p:spPr>
      </p:pic>
      <p:sp>
        <p:nvSpPr>
          <p:cNvPr id="4099" name="Rectangle 3"/>
          <p:cNvSpPr>
            <a:spLocks noChangeArrowheads="1"/>
          </p:cNvSpPr>
          <p:nvPr/>
        </p:nvSpPr>
        <p:spPr bwMode="auto">
          <a:xfrm>
            <a:off x="626324" y="2515553"/>
            <a:ext cx="8229600" cy="590929"/>
          </a:xfrm>
          <a:prstGeom prst="rect">
            <a:avLst/>
          </a:prstGeom>
          <a:noFill/>
          <a:ln w="9525">
            <a:noFill/>
            <a:miter lim="800000"/>
            <a:headEnd/>
            <a:tailEnd/>
          </a:ln>
        </p:spPr>
        <p:txBody>
          <a:bodyPr wrap="square" lIns="91438" tIns="45718" rIns="91438" bIns="45718">
            <a:spAutoFit/>
          </a:bodyPr>
          <a:lstStyle/>
          <a:p>
            <a:pPr algn="ctr" fontAlgn="base">
              <a:spcBef>
                <a:spcPct val="0"/>
              </a:spcBef>
              <a:spcAft>
                <a:spcPct val="0"/>
              </a:spcAft>
            </a:pPr>
            <a:r>
              <a:rPr lang="en-US" sz="3200" b="1" u="sng" dirty="0">
                <a:solidFill>
                  <a:srgbClr val="000000"/>
                </a:solidFill>
              </a:rPr>
              <a:t>http://www.slideshare.net/chadmairn</a:t>
            </a:r>
          </a:p>
        </p:txBody>
      </p:sp>
      <p:pic>
        <p:nvPicPr>
          <p:cNvPr id="4" name="Picture 8" descr="http://dimazgyba.files.wordpress.com/2010/10/twitter-follow-me-post.jpg?w=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72255"/>
            <a:ext cx="2726353" cy="2022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54721" y="5593324"/>
            <a:ext cx="2734882" cy="769441"/>
          </a:xfrm>
          <a:prstGeom prst="rect">
            <a:avLst/>
          </a:prstGeom>
          <a:noFill/>
        </p:spPr>
        <p:txBody>
          <a:bodyPr wrap="square" rtlCol="0">
            <a:spAutoFit/>
          </a:bodyPr>
          <a:lstStyle/>
          <a:p>
            <a:r>
              <a:rPr lang="en-US" sz="4400" dirty="0">
                <a:solidFill>
                  <a:srgbClr val="000000"/>
                </a:solidFill>
              </a:rPr>
              <a:t>@</a:t>
            </a:r>
            <a:r>
              <a:rPr lang="en-US" sz="4400" dirty="0" err="1">
                <a:solidFill>
                  <a:srgbClr val="000000"/>
                </a:solidFill>
              </a:rPr>
              <a:t>cmairn</a:t>
            </a:r>
            <a:endParaRPr lang="en-US" sz="4400" dirty="0">
              <a:solidFill>
                <a:srgbClr val="000000"/>
              </a:solidFill>
            </a:endParaRPr>
          </a:p>
        </p:txBody>
      </p:sp>
      <p:sp>
        <p:nvSpPr>
          <p:cNvPr id="2" name="Rectangle 1"/>
          <p:cNvSpPr/>
          <p:nvPr/>
        </p:nvSpPr>
        <p:spPr>
          <a:xfrm>
            <a:off x="5410200" y="3948174"/>
            <a:ext cx="2308645" cy="338554"/>
          </a:xfrm>
          <a:prstGeom prst="rect">
            <a:avLst/>
          </a:prstGeom>
        </p:spPr>
        <p:txBody>
          <a:bodyPr wrap="none">
            <a:spAutoFit/>
          </a:bodyPr>
          <a:lstStyle/>
          <a:p>
            <a:r>
              <a:rPr lang="en-US" sz="1600" dirty="0" smtClean="0">
                <a:solidFill>
                  <a:prstClr val="black"/>
                </a:solidFill>
              </a:rPr>
              <a:t>at:</a:t>
            </a:r>
            <a:r>
              <a:rPr lang="en-US" sz="1600" dirty="0" smtClean="0">
                <a:solidFill>
                  <a:prstClr val="black"/>
                </a:solidFill>
                <a:hlinkClick r:id="rId4"/>
              </a:rPr>
              <a:t> </a:t>
            </a:r>
            <a:r>
              <a:rPr lang="en-US" sz="1600" b="1" dirty="0" smtClean="0">
                <a:solidFill>
                  <a:prstClr val="black"/>
                </a:solidFill>
                <a:hlinkClick r:id="rId4"/>
              </a:rPr>
              <a:t>http</a:t>
            </a:r>
            <a:r>
              <a:rPr lang="en-US" sz="1600" b="1" dirty="0">
                <a:solidFill>
                  <a:prstClr val="black"/>
                </a:solidFill>
                <a:hlinkClick r:id="rId4"/>
              </a:rPr>
              <a:t>://</a:t>
            </a:r>
            <a:r>
              <a:rPr lang="en-US" sz="1600" b="1" dirty="0" smtClean="0">
                <a:solidFill>
                  <a:prstClr val="black"/>
                </a:solidFill>
                <a:hlinkClick r:id="rId4"/>
              </a:rPr>
              <a:t>goo.gl/NZAeG</a:t>
            </a:r>
            <a:r>
              <a:rPr lang="en-US" sz="1600" b="1" dirty="0" smtClean="0">
                <a:solidFill>
                  <a:prstClr val="black"/>
                </a:solidFill>
              </a:rPr>
              <a:t> </a:t>
            </a:r>
            <a:endParaRPr lang="en-US" sz="1600" b="1" dirty="0">
              <a:solidFill>
                <a:prstClr val="black"/>
              </a:solidFill>
            </a:endParaRPr>
          </a:p>
        </p:txBody>
      </p:sp>
      <p:pic>
        <p:nvPicPr>
          <p:cNvPr id="2050" name="Picture 2" descr="http://goodlogo.com/images/logos/google_drive_logo_396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7724" y="3474102"/>
            <a:ext cx="1066800" cy="832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8388" y="3966568"/>
            <a:ext cx="4191000" cy="369332"/>
          </a:xfrm>
          <a:prstGeom prst="rect">
            <a:avLst/>
          </a:prstGeom>
          <a:noFill/>
        </p:spPr>
        <p:txBody>
          <a:bodyPr wrap="square" rtlCol="0">
            <a:spAutoFit/>
          </a:bodyPr>
          <a:lstStyle/>
          <a:p>
            <a:r>
              <a:rPr lang="en-US" dirty="0" smtClean="0">
                <a:solidFill>
                  <a:prstClr val="black"/>
                </a:solidFill>
              </a:rPr>
              <a:t>Real-time notebook powered by</a:t>
            </a:r>
            <a:endParaRPr lang="en-US" dirty="0">
              <a:solidFill>
                <a:prstClr val="black"/>
              </a:solidFill>
            </a:endParaRPr>
          </a:p>
        </p:txBody>
      </p:sp>
    </p:spTree>
    <p:extLst>
      <p:ext uri="{BB962C8B-B14F-4D97-AF65-F5344CB8AC3E}">
        <p14:creationId xmlns:p14="http://schemas.microsoft.com/office/powerpoint/2010/main" val="40095366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43000"/>
          </a:xfrm>
        </p:spPr>
        <p:txBody>
          <a:bodyPr/>
          <a:lstStyle/>
          <a:p>
            <a:r>
              <a:rPr lang="en-US" dirty="0" smtClean="0">
                <a:latin typeface="+mn-lt"/>
              </a:rPr>
              <a:t>Virtual Petting Zoo</a:t>
            </a:r>
            <a:endParaRPr lang="en-US" dirty="0">
              <a:latin typeface="+mn-lt"/>
            </a:endParaRPr>
          </a:p>
        </p:txBody>
      </p:sp>
      <p:pic>
        <p:nvPicPr>
          <p:cNvPr id="4" name="Picture 2" descr="http://plusheadlines.com/wp-content/uploads/2011/09/GoogleHangoutVideoChat_thu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285" y="3276600"/>
            <a:ext cx="2895600" cy="2895600"/>
          </a:xfrm>
          <a:prstGeom prst="rect">
            <a:avLst/>
          </a:prstGeom>
          <a:noFill/>
          <a:extLst/>
        </p:spPr>
      </p:pic>
      <p:sp>
        <p:nvSpPr>
          <p:cNvPr id="3" name="Content Placeholder 2"/>
          <p:cNvSpPr>
            <a:spLocks noGrp="1"/>
          </p:cNvSpPr>
          <p:nvPr>
            <p:ph idx="1"/>
          </p:nvPr>
        </p:nvSpPr>
        <p:spPr>
          <a:xfrm>
            <a:off x="3429000" y="4267200"/>
            <a:ext cx="1600200" cy="685800"/>
          </a:xfrm>
        </p:spPr>
        <p:txBody>
          <a:bodyPr/>
          <a:lstStyle/>
          <a:p>
            <a:pPr marL="0" indent="0" algn="ctr">
              <a:buNone/>
            </a:pPr>
            <a:r>
              <a:rPr lang="en-US" sz="2000" dirty="0" smtClean="0"/>
              <a:t>Want to hangout?</a:t>
            </a:r>
            <a:endParaRPr lang="en-US" sz="2000" dirty="0"/>
          </a:p>
        </p:txBody>
      </p:sp>
      <p:sp>
        <p:nvSpPr>
          <p:cNvPr id="8" name="TextBox 7"/>
          <p:cNvSpPr txBox="1"/>
          <p:nvPr/>
        </p:nvSpPr>
        <p:spPr>
          <a:xfrm>
            <a:off x="2848442" y="6172200"/>
            <a:ext cx="3276600" cy="461665"/>
          </a:xfrm>
          <a:prstGeom prst="rect">
            <a:avLst/>
          </a:prstGeom>
          <a:noFill/>
        </p:spPr>
        <p:txBody>
          <a:bodyPr wrap="square" rtlCol="0">
            <a:spAutoFit/>
          </a:bodyPr>
          <a:lstStyle/>
          <a:p>
            <a:pPr algn="ctr"/>
            <a:r>
              <a:rPr lang="en-US" sz="2400" b="1" dirty="0" smtClean="0">
                <a:solidFill>
                  <a:srgbClr val="000000"/>
                </a:solidFill>
              </a:rPr>
              <a:t>gplus.to/</a:t>
            </a:r>
            <a:r>
              <a:rPr lang="en-US" sz="2400" b="1" dirty="0" err="1" smtClean="0">
                <a:solidFill>
                  <a:srgbClr val="000000"/>
                </a:solidFill>
              </a:rPr>
              <a:t>chadmairn</a:t>
            </a:r>
            <a:endParaRPr lang="en-US" sz="2400" b="1"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679" y="1447800"/>
            <a:ext cx="40481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83336" y="2341789"/>
            <a:ext cx="3806811" cy="461665"/>
          </a:xfrm>
          <a:prstGeom prst="rect">
            <a:avLst/>
          </a:prstGeom>
        </p:spPr>
        <p:txBody>
          <a:bodyPr wrap="none">
            <a:spAutoFit/>
          </a:bodyPr>
          <a:lstStyle/>
          <a:p>
            <a:r>
              <a:rPr lang="en-US" sz="2400" b="1" dirty="0" smtClean="0">
                <a:solidFill>
                  <a:srgbClr val="000000"/>
                </a:solidFill>
              </a:rPr>
              <a:t>anymeeting.com/</a:t>
            </a:r>
            <a:r>
              <a:rPr lang="en-US" sz="2400" b="1" dirty="0" err="1" smtClean="0">
                <a:solidFill>
                  <a:srgbClr val="000000"/>
                </a:solidFill>
              </a:rPr>
              <a:t>chadmairn</a:t>
            </a:r>
            <a:endParaRPr lang="en-US" sz="2400" b="1" dirty="0">
              <a:solidFill>
                <a:srgbClr val="000000"/>
              </a:solidFill>
            </a:endParaRPr>
          </a:p>
        </p:txBody>
      </p:sp>
    </p:spTree>
    <p:extLst>
      <p:ext uri="{BB962C8B-B14F-4D97-AF65-F5344CB8AC3E}">
        <p14:creationId xmlns:p14="http://schemas.microsoft.com/office/powerpoint/2010/main" val="15332629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200525" cy="597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plusheadlines.com/wp-content/uploads/2011/09/GoogleHangoutVideoChat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2644588" cy="2644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4572000"/>
            <a:ext cx="1371600" cy="584776"/>
          </a:xfrm>
          <a:prstGeom prst="rect">
            <a:avLst/>
          </a:prstGeom>
          <a:noFill/>
        </p:spPr>
        <p:txBody>
          <a:bodyPr wrap="square" rtlCol="0">
            <a:spAutoFit/>
          </a:bodyPr>
          <a:lstStyle/>
          <a:p>
            <a:pPr algn="ctr"/>
            <a:r>
              <a:rPr lang="en-US" sz="1600" b="1" dirty="0" smtClean="0">
                <a:solidFill>
                  <a:prstClr val="black"/>
                </a:solidFill>
              </a:rPr>
              <a:t>Want to Hangout?</a:t>
            </a:r>
            <a:endParaRPr lang="en-US" sz="16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04799"/>
            <a:ext cx="2542022" cy="3197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5486400" y="6324600"/>
            <a:ext cx="2209800" cy="338554"/>
          </a:xfrm>
          <a:prstGeom prst="rect">
            <a:avLst/>
          </a:prstGeom>
          <a:noFill/>
        </p:spPr>
        <p:txBody>
          <a:bodyPr wrap="square" rtlCol="0">
            <a:spAutoFit/>
          </a:bodyPr>
          <a:lstStyle/>
          <a:p>
            <a:pPr algn="ctr"/>
            <a:r>
              <a:rPr lang="en-US" sz="1600" b="1" dirty="0">
                <a:solidFill>
                  <a:srgbClr val="000000"/>
                </a:solidFill>
              </a:rPr>
              <a:t>gplus.to/</a:t>
            </a:r>
            <a:r>
              <a:rPr lang="en-US" sz="1600" b="1" dirty="0" err="1">
                <a:solidFill>
                  <a:srgbClr val="000000"/>
                </a:solidFill>
              </a:rPr>
              <a:t>chadmairn</a:t>
            </a:r>
            <a:endParaRPr lang="en-US" sz="1600" b="1" dirty="0">
              <a:solidFill>
                <a:srgbClr val="000000"/>
              </a:solidFill>
            </a:endParaRPr>
          </a:p>
        </p:txBody>
      </p:sp>
    </p:spTree>
    <p:extLst>
      <p:ext uri="{BB962C8B-B14F-4D97-AF65-F5344CB8AC3E}">
        <p14:creationId xmlns:p14="http://schemas.microsoft.com/office/powerpoint/2010/main" val="25709622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a:t>
            </a:r>
            <a:r>
              <a:rPr lang="en-US" sz="1400" dirty="0" smtClean="0">
                <a:latin typeface="Arial" charset="0"/>
              </a:rPr>
              <a:t>supported in part </a:t>
            </a:r>
            <a:r>
              <a:rPr lang="en-US" sz="1400" dirty="0">
                <a:latin typeface="Arial" charset="0"/>
              </a:rPr>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ctrTitle"/>
          </p:nvPr>
        </p:nvSpPr>
        <p:spPr>
          <a:xfrm>
            <a:off x="914400" y="228600"/>
            <a:ext cx="7315200" cy="761524"/>
          </a:xfrm>
        </p:spPr>
        <p:txBody>
          <a:bodyPr lIns="0" tIns="0" rIns="0" bIns="0" anchor="t">
            <a:normAutofit/>
          </a:bodyPr>
          <a:lstStyle/>
          <a:p>
            <a:pPr eaLnBrk="1" hangingPunct="1">
              <a:lnSpc>
                <a:spcPct val="95000"/>
              </a:lnSpc>
            </a:pPr>
            <a:r>
              <a:rPr lang="en-US" sz="3600" dirty="0" smtClean="0">
                <a:solidFill>
                  <a:srgbClr val="000000"/>
                </a:solidFill>
                <a:latin typeface="+mn-lt"/>
                <a:ea typeface="ＭＳ Ｐゴシック" pitchFamily="34" charset="-128"/>
              </a:rPr>
              <a:t>Learn and borrow </a:t>
            </a:r>
            <a:r>
              <a:rPr lang="en-US" sz="3600" dirty="0">
                <a:solidFill>
                  <a:srgbClr val="000000"/>
                </a:solidFill>
                <a:latin typeface="+mn-lt"/>
                <a:ea typeface="ＭＳ Ｐゴシック" pitchFamily="34" charset="-128"/>
              </a:rPr>
              <a:t>from </a:t>
            </a:r>
            <a:r>
              <a:rPr lang="en-US" sz="3600" dirty="0" smtClean="0">
                <a:solidFill>
                  <a:srgbClr val="000000"/>
                </a:solidFill>
                <a:latin typeface="+mn-lt"/>
                <a:ea typeface="ＭＳ Ｐゴシック" pitchFamily="34" charset="-128"/>
              </a:rPr>
              <a:t>sites you like.</a:t>
            </a:r>
            <a:endParaRPr lang="en-US" sz="3600" dirty="0">
              <a:solidFill>
                <a:srgbClr val="000000"/>
              </a:solidFill>
              <a:latin typeface="+mn-lt"/>
              <a:ea typeface="ＭＳ Ｐゴシック" pitchFamily="34"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48" y="1219200"/>
            <a:ext cx="600510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6096000"/>
            <a:ext cx="7315200" cy="523220"/>
          </a:xfrm>
          <a:prstGeom prst="rect">
            <a:avLst/>
          </a:prstGeom>
        </p:spPr>
        <p:txBody>
          <a:bodyPr wrap="square">
            <a:spAutoFit/>
          </a:bodyPr>
          <a:lstStyle/>
          <a:p>
            <a:pPr algn="ctr" defTabSz="914355"/>
            <a:r>
              <a:rPr lang="en-US" sz="2800" dirty="0">
                <a:solidFill>
                  <a:prstClr val="black"/>
                </a:solidFill>
                <a:hlinkClick r:id="rId3"/>
              </a:rPr>
              <a:t>http://m.novarelibrary.com</a:t>
            </a:r>
            <a:r>
              <a:rPr lang="en-US" sz="2800" dirty="0" smtClean="0">
                <a:solidFill>
                  <a:prstClr val="black"/>
                </a:solidFill>
                <a:hlinkClick r:id="rId3"/>
              </a:rPr>
              <a:t>/</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2606348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mn-lt"/>
              </a:rPr>
              <a:t>Or you can build something using HTML, CSS, and JavaScript that acts like a native app!</a:t>
            </a:r>
            <a:endParaRPr lang="en-US" sz="3200" dirty="0">
              <a:latin typeface="+mn-lt"/>
            </a:endParaRPr>
          </a:p>
        </p:txBody>
      </p:sp>
      <p:pic>
        <p:nvPicPr>
          <p:cNvPr id="7170" name="Picture 2" descr="http://novarelibrary.com/wp-content/uploads/2011/05/spcmob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418" y="1540289"/>
            <a:ext cx="27051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5418" y="6474090"/>
            <a:ext cx="2636982" cy="369332"/>
          </a:xfrm>
          <a:prstGeom prst="rect">
            <a:avLst/>
          </a:prstGeom>
          <a:noFill/>
        </p:spPr>
        <p:txBody>
          <a:bodyPr wrap="square" rtlCol="0">
            <a:spAutoFit/>
          </a:bodyPr>
          <a:lstStyle/>
          <a:p>
            <a:pPr algn="ctr"/>
            <a:r>
              <a:rPr lang="en-US" b="1" dirty="0" smtClean="0">
                <a:solidFill>
                  <a:prstClr val="black"/>
                </a:solidFill>
              </a:rPr>
              <a:t>Built using jQTouch</a:t>
            </a:r>
            <a:endParaRPr lang="en-US" b="1" dirty="0">
              <a:solidFill>
                <a:prstClr val="black"/>
              </a:solidFill>
            </a:endParaRPr>
          </a:p>
        </p:txBody>
      </p:sp>
      <p:sp>
        <p:nvSpPr>
          <p:cNvPr id="9" name="TextBox 8"/>
          <p:cNvSpPr txBox="1"/>
          <p:nvPr/>
        </p:nvSpPr>
        <p:spPr>
          <a:xfrm>
            <a:off x="5088247" y="6474090"/>
            <a:ext cx="2960022" cy="369332"/>
          </a:xfrm>
          <a:prstGeom prst="rect">
            <a:avLst/>
          </a:prstGeom>
          <a:noFill/>
        </p:spPr>
        <p:txBody>
          <a:bodyPr wrap="square" rtlCol="0">
            <a:spAutoFit/>
          </a:bodyPr>
          <a:lstStyle/>
          <a:p>
            <a:pPr algn="ctr"/>
            <a:r>
              <a:rPr lang="en-US" b="1" dirty="0" smtClean="0">
                <a:solidFill>
                  <a:prstClr val="black"/>
                </a:solidFill>
              </a:rPr>
              <a:t>Built using </a:t>
            </a:r>
            <a:r>
              <a:rPr lang="en-US" b="1" dirty="0" err="1" smtClean="0">
                <a:solidFill>
                  <a:prstClr val="black"/>
                </a:solidFill>
              </a:rPr>
              <a:t>jQuery</a:t>
            </a:r>
            <a:r>
              <a:rPr lang="en-US" b="1" dirty="0" smtClean="0">
                <a:solidFill>
                  <a:prstClr val="black"/>
                </a:solidFill>
              </a:rPr>
              <a:t> Mobile</a:t>
            </a:r>
            <a:endParaRPr lang="en-US" b="1" dirty="0">
              <a:solidFill>
                <a:prstClr val="black"/>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247" y="1499583"/>
            <a:ext cx="2704631" cy="49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681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3999" cy="3124200"/>
          </a:xfrm>
        </p:spPr>
        <p:txBody>
          <a:bodyPr>
            <a:noAutofit/>
          </a:bodyPr>
          <a:lstStyle/>
          <a:p>
            <a:pPr marL="0" indent="0" algn="ctr">
              <a:buNone/>
            </a:pPr>
            <a:r>
              <a:rPr lang="en-US" sz="4400" dirty="0" smtClean="0"/>
              <a:t>jQuery Mobile is …</a:t>
            </a:r>
            <a:br>
              <a:rPr lang="en-US" sz="4400" dirty="0" smtClean="0"/>
            </a:br>
            <a:r>
              <a:rPr lang="en-US" sz="4400" dirty="0" smtClean="0"/>
              <a:t/>
            </a:r>
            <a:br>
              <a:rPr lang="en-US" sz="4400" dirty="0" smtClean="0"/>
            </a:br>
            <a:r>
              <a:rPr lang="en-US" dirty="0" smtClean="0"/>
              <a:t>a </a:t>
            </a:r>
            <a:r>
              <a:rPr lang="en-US" dirty="0"/>
              <a:t>unified, HTML5-based user interface system </a:t>
            </a:r>
            <a:endParaRPr lang="en-US" dirty="0" smtClean="0"/>
          </a:p>
          <a:p>
            <a:pPr marL="0" indent="0" algn="ctr">
              <a:buNone/>
            </a:pPr>
            <a:r>
              <a:rPr lang="en-US" dirty="0" smtClean="0"/>
              <a:t>for </a:t>
            </a:r>
            <a:r>
              <a:rPr lang="en-US" dirty="0"/>
              <a:t>all popular mobile device </a:t>
            </a:r>
            <a:r>
              <a:rPr lang="en-US" dirty="0" smtClean="0"/>
              <a:t>platforms. </a:t>
            </a:r>
            <a:endParaRPr lang="en-US" dirty="0"/>
          </a:p>
        </p:txBody>
      </p:sp>
      <p:sp>
        <p:nvSpPr>
          <p:cNvPr id="4" name="Rectangle 3"/>
          <p:cNvSpPr/>
          <p:nvPr/>
        </p:nvSpPr>
        <p:spPr>
          <a:xfrm>
            <a:off x="6477000" y="6096000"/>
            <a:ext cx="2374433" cy="276999"/>
          </a:xfrm>
          <a:prstGeom prst="rect">
            <a:avLst/>
          </a:prstGeom>
        </p:spPr>
        <p:txBody>
          <a:bodyPr wrap="none">
            <a:spAutoFit/>
          </a:bodyPr>
          <a:lstStyle/>
          <a:p>
            <a:r>
              <a:rPr lang="en-US" sz="1200" b="1" dirty="0">
                <a:solidFill>
                  <a:prstClr val="black"/>
                </a:solidFill>
              </a:rPr>
              <a:t>Source</a:t>
            </a:r>
            <a:r>
              <a:rPr lang="en-US" sz="1200" b="1" dirty="0" smtClean="0">
                <a:solidFill>
                  <a:prstClr val="black"/>
                </a:solidFill>
              </a:rPr>
              <a:t>:</a:t>
            </a:r>
            <a:r>
              <a:rPr lang="en-US" sz="1200" dirty="0" smtClean="0">
                <a:solidFill>
                  <a:prstClr val="black"/>
                </a:solidFill>
              </a:rPr>
              <a:t> </a:t>
            </a:r>
            <a:r>
              <a:rPr lang="en-US" sz="1200" dirty="0">
                <a:solidFill>
                  <a:prstClr val="black"/>
                </a:solidFill>
                <a:hlinkClick r:id="rId2"/>
              </a:rPr>
              <a:t>http://jquerymobile.com/ </a:t>
            </a:r>
            <a:r>
              <a:rPr lang="en-US" sz="1200" dirty="0">
                <a:solidFill>
                  <a:prstClr val="black"/>
                </a:solidFill>
              </a:rPr>
              <a:t> </a:t>
            </a:r>
          </a:p>
        </p:txBody>
      </p:sp>
    </p:spTree>
    <p:extLst>
      <p:ext uri="{BB962C8B-B14F-4D97-AF65-F5344CB8AC3E}">
        <p14:creationId xmlns:p14="http://schemas.microsoft.com/office/powerpoint/2010/main" val="1986038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396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33400"/>
            <a:ext cx="9144000" cy="1354217"/>
          </a:xfrm>
          <a:prstGeom prst="rect">
            <a:avLst/>
          </a:prstGeom>
          <a:noFill/>
        </p:spPr>
        <p:txBody>
          <a:bodyPr wrap="square" rtlCol="0">
            <a:spAutoFit/>
          </a:bodyPr>
          <a:lstStyle/>
          <a:p>
            <a:pPr algn="ctr" defTabSz="914355"/>
            <a:r>
              <a:rPr lang="en-US" sz="3200" dirty="0" smtClean="0">
                <a:solidFill>
                  <a:prstClr val="black"/>
                </a:solidFill>
              </a:rPr>
              <a:t>jQuery Mobile is well-documented and </a:t>
            </a:r>
          </a:p>
          <a:p>
            <a:pPr algn="ctr" defTabSz="914355"/>
            <a:r>
              <a:rPr lang="en-US" sz="3200" dirty="0" smtClean="0">
                <a:solidFill>
                  <a:prstClr val="black"/>
                </a:solidFill>
              </a:rPr>
              <a:t>there are great demos to get you started</a:t>
            </a:r>
          </a:p>
          <a:p>
            <a:pPr defTabSz="914355"/>
            <a:endParaRPr lang="en-US" dirty="0">
              <a:solidFill>
                <a:prstClr val="black"/>
              </a:solidFill>
            </a:endParaRPr>
          </a:p>
        </p:txBody>
      </p:sp>
    </p:spTree>
    <p:extLst>
      <p:ext uri="{BB962C8B-B14F-4D97-AF65-F5344CB8AC3E}">
        <p14:creationId xmlns:p14="http://schemas.microsoft.com/office/powerpoint/2010/main" val="1948303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Custom 12">
      <a:dk1>
        <a:srgbClr val="000000"/>
      </a:dk1>
      <a:lt1>
        <a:srgbClr val="FFFFFF"/>
      </a:lt1>
      <a:dk2>
        <a:srgbClr val="000000"/>
      </a:dk2>
      <a:lt2>
        <a:srgbClr val="747474"/>
      </a:lt2>
      <a:accent1>
        <a:srgbClr val="00CC99"/>
      </a:accent1>
      <a:accent2>
        <a:srgbClr val="3333CC"/>
      </a:accent2>
      <a:accent3>
        <a:srgbClr val="FFFFFF"/>
      </a:accent3>
      <a:accent4>
        <a:srgbClr val="000000"/>
      </a:accent4>
      <a:accent5>
        <a:srgbClr val="AAE2CA"/>
      </a:accent5>
      <a:accent6>
        <a:srgbClr val="2D2DB9"/>
      </a:accent6>
      <a:hlink>
        <a:srgbClr val="59595A"/>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Custom 12">
      <a:dk1>
        <a:srgbClr val="000000"/>
      </a:dk1>
      <a:lt1>
        <a:srgbClr val="FFFFFF"/>
      </a:lt1>
      <a:dk2>
        <a:srgbClr val="000000"/>
      </a:dk2>
      <a:lt2>
        <a:srgbClr val="747474"/>
      </a:lt2>
      <a:accent1>
        <a:srgbClr val="00CC99"/>
      </a:accent1>
      <a:accent2>
        <a:srgbClr val="3333CC"/>
      </a:accent2>
      <a:accent3>
        <a:srgbClr val="FFFFFF"/>
      </a:accent3>
      <a:accent4>
        <a:srgbClr val="000000"/>
      </a:accent4>
      <a:accent5>
        <a:srgbClr val="AAE2CA"/>
      </a:accent5>
      <a:accent6>
        <a:srgbClr val="2D2DB9"/>
      </a:accent6>
      <a:hlink>
        <a:srgbClr val="59595A"/>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242</TotalTime>
  <Words>939</Words>
  <Application>Microsoft Macintosh PowerPoint</Application>
  <PresentationFormat>On-screen Show (4:3)</PresentationFormat>
  <Paragraphs>185</Paragraphs>
  <Slides>55</Slides>
  <Notes>1</Notes>
  <HiddenSlides>0</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Office Theme</vt:lpstr>
      <vt:lpstr>1_Office Theme</vt:lpstr>
      <vt:lpstr>2_Default Design</vt:lpstr>
      <vt:lpstr>3_Office Theme</vt:lpstr>
      <vt:lpstr>2_Office Theme</vt:lpstr>
      <vt:lpstr>1_Default Design</vt:lpstr>
      <vt:lpstr>3_Default Design</vt:lpstr>
      <vt:lpstr>4_Office Theme</vt:lpstr>
      <vt:lpstr>Default Design</vt:lpstr>
      <vt:lpstr>Mobile Web</vt:lpstr>
      <vt:lpstr>Today’s Agenda </vt:lpstr>
      <vt:lpstr>PowerPoint Presentation</vt:lpstr>
      <vt:lpstr>Some Mobile Examples</vt:lpstr>
      <vt:lpstr>A simple mobile-optimized Website can work on all devices!</vt:lpstr>
      <vt:lpstr>Learn and borrow from sites you like.</vt:lpstr>
      <vt:lpstr>Or you can build something using HTML, CSS, and JavaScript that acts like a native app!</vt:lpstr>
      <vt:lpstr>PowerPoint Presentation</vt:lpstr>
      <vt:lpstr>PowerPoint Presentation</vt:lpstr>
      <vt:lpstr>PowerPoint Presentation</vt:lpstr>
      <vt:lpstr>Advanced Example (Web SQL Database stores data within user’s browser. No cookies!) HTML5 has offline storage capabilities!</vt:lpstr>
      <vt:lpstr>PowerPoint Presentation</vt:lpstr>
      <vt:lpstr>www.libsuccess.org</vt:lpstr>
      <vt:lpstr>What is HTML, CSS, and JavaScript  and how do they all fit together?</vt:lpstr>
      <vt:lpstr>PowerPoint Presentation</vt:lpstr>
      <vt:lpstr>PowerPoint Presentation</vt:lpstr>
      <vt:lpstr>Native Apps vs. Web/Browser Apps</vt:lpstr>
      <vt:lpstr>PowerPoint Presentation</vt:lpstr>
      <vt:lpstr>PowerPoint Presentation</vt:lpstr>
      <vt:lpstr>PowerPoint Presentation</vt:lpstr>
      <vt:lpstr>PowerPoint Presentation</vt:lpstr>
      <vt:lpstr>PowerPoint Presentation</vt:lpstr>
      <vt:lpstr>3rd Party Apps/Services</vt:lpstr>
      <vt:lpstr>PowerPoint Presentation</vt:lpstr>
      <vt:lpstr>Mobile OPACs</vt:lpstr>
      <vt:lpstr>PowerPoint Presentation</vt:lpstr>
      <vt:lpstr>Mobile Databases</vt:lpstr>
      <vt:lpstr>PowerPoint Presentation</vt:lpstr>
      <vt:lpstr>PowerPoint Presentation</vt:lpstr>
      <vt:lpstr>PowerPoint Presentation</vt:lpstr>
      <vt:lpstr>Some e-reading Apps</vt:lpstr>
      <vt:lpstr>QR Codes etc.</vt:lpstr>
      <vt:lpstr>PowerPoint Presentation</vt:lpstr>
      <vt:lpstr>PowerPoint Presentation</vt:lpstr>
      <vt:lpstr>Check with your vendors to see if  they have apps and/or mobile- optimized resources.   If they don’t, put some pressure on  them to build something quickly! </vt:lpstr>
      <vt:lpstr>Getting Started!</vt:lpstr>
      <vt:lpstr>  “Fundamentally, ‘mobile’  refers to the user, not the  device or application.”      Barbara Ballard Designing the Mobile User Experience  </vt:lpstr>
      <vt:lpstr>Take an emulated look at your desktop site.</vt:lpstr>
      <vt:lpstr>Small Screen Rendering (260 px) using the  Web Developer add-on in Firefox </vt:lpstr>
      <vt:lpstr>PowerPoint Presentation</vt:lpstr>
      <vt:lpstr>PowerPoint Presentation</vt:lpstr>
      <vt:lpstr>Some Best Practices</vt:lpstr>
      <vt:lpstr>Minified CSS Code</vt:lpstr>
      <vt:lpstr>Redirecting Mobile Users</vt:lpstr>
      <vt:lpstr>Other mobile development tools/frameworks</vt:lpstr>
      <vt:lpstr>The Future of Mobile Web App/Site Development? Responsive Web Design? </vt:lpstr>
      <vt:lpstr>Testing and validation</vt:lpstr>
      <vt:lpstr>W3C mobileOK Checker   http://validator.w3.org/mobile/</vt:lpstr>
      <vt:lpstr>http://ready.mobi</vt:lpstr>
      <vt:lpstr>Editors and Tools</vt:lpstr>
      <vt:lpstr>Emulators/Simulators: </vt:lpstr>
      <vt:lpstr>PowerPoint Presentation</vt:lpstr>
      <vt:lpstr>Virtual Petting Zoo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Mairn</dc:creator>
  <cp:lastModifiedBy>Charles O'Shea</cp:lastModifiedBy>
  <cp:revision>34</cp:revision>
  <cp:lastPrinted>2013-03-14T15:25:03Z</cp:lastPrinted>
  <dcterms:created xsi:type="dcterms:W3CDTF">2006-08-16T00:00:00Z</dcterms:created>
  <dcterms:modified xsi:type="dcterms:W3CDTF">2013-03-14T15:27:43Z</dcterms:modified>
</cp:coreProperties>
</file>