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pptx" ContentType="application/vnd.openxmlformats-officedocument.presentationml.presentation"/>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1.bin" ContentType="application/vnd.openxmlformats-officedocument.oleObject"/>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embeddings/oleObject2.bin" ContentType="application/vnd.openxmlformats-officedocument.oleObject"/>
  <Override PartName="/ppt/embeddings/oleObject3.bin" ContentType="application/vnd.openxmlformats-officedocument.oleObject"/>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embeddings/oleObject4.bin" ContentType="application/vnd.openxmlformats-officedocument.oleObject"/>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embeddings/oleObject5.bin" ContentType="application/vnd.openxmlformats-officedocument.oleObject"/>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embeddings/oleObject6.bin" ContentType="application/vnd.openxmlformats-officedocument.oleObject"/>
  <Override PartName="/ppt/embeddings/oleObject7.bin" ContentType="application/vnd.openxmlformats-officedocument.oleObject"/>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6" r:id="rId1"/>
  </p:sldMasterIdLst>
  <p:notesMasterIdLst>
    <p:notesMasterId r:id="rId55"/>
  </p:notesMasterIdLst>
  <p:handoutMasterIdLst>
    <p:handoutMasterId r:id="rId56"/>
  </p:handoutMasterIdLst>
  <p:sldIdLst>
    <p:sldId id="334" r:id="rId2"/>
    <p:sldId id="566" r:id="rId3"/>
    <p:sldId id="337" r:id="rId4"/>
    <p:sldId id="513" r:id="rId5"/>
    <p:sldId id="556" r:id="rId6"/>
    <p:sldId id="563" r:id="rId7"/>
    <p:sldId id="514" r:id="rId8"/>
    <p:sldId id="515" r:id="rId9"/>
    <p:sldId id="517" r:id="rId10"/>
    <p:sldId id="555" r:id="rId11"/>
    <p:sldId id="554" r:id="rId12"/>
    <p:sldId id="557" r:id="rId13"/>
    <p:sldId id="520" r:id="rId14"/>
    <p:sldId id="558" r:id="rId15"/>
    <p:sldId id="552" r:id="rId16"/>
    <p:sldId id="550" r:id="rId17"/>
    <p:sldId id="551" r:id="rId18"/>
    <p:sldId id="553" r:id="rId19"/>
    <p:sldId id="562" r:id="rId20"/>
    <p:sldId id="492" r:id="rId21"/>
    <p:sldId id="529" r:id="rId22"/>
    <p:sldId id="530" r:id="rId23"/>
    <p:sldId id="531" r:id="rId24"/>
    <p:sldId id="559" r:id="rId25"/>
    <p:sldId id="533" r:id="rId26"/>
    <p:sldId id="534" r:id="rId27"/>
    <p:sldId id="535" r:id="rId28"/>
    <p:sldId id="536" r:id="rId29"/>
    <p:sldId id="537" r:id="rId30"/>
    <p:sldId id="561" r:id="rId31"/>
    <p:sldId id="508" r:id="rId32"/>
    <p:sldId id="498" r:id="rId33"/>
    <p:sldId id="483" r:id="rId34"/>
    <p:sldId id="564" r:id="rId35"/>
    <p:sldId id="429" r:id="rId36"/>
    <p:sldId id="450" r:id="rId37"/>
    <p:sldId id="451" r:id="rId38"/>
    <p:sldId id="452" r:id="rId39"/>
    <p:sldId id="422" r:id="rId40"/>
    <p:sldId id="432" r:id="rId41"/>
    <p:sldId id="565" r:id="rId42"/>
    <p:sldId id="509" r:id="rId43"/>
    <p:sldId id="510" r:id="rId44"/>
    <p:sldId id="411" r:id="rId45"/>
    <p:sldId id="459" r:id="rId46"/>
    <p:sldId id="472" r:id="rId47"/>
    <p:sldId id="477" r:id="rId48"/>
    <p:sldId id="468" r:id="rId49"/>
    <p:sldId id="511" r:id="rId50"/>
    <p:sldId id="512" r:id="rId51"/>
    <p:sldId id="303" r:id="rId52"/>
    <p:sldId id="335" r:id="rId53"/>
    <p:sldId id="305" r:id="rId5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EBD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0" autoAdjust="0"/>
    <p:restoredTop sz="78102" autoAdjust="0"/>
  </p:normalViewPr>
  <p:slideViewPr>
    <p:cSldViewPr snapToGrid="0">
      <p:cViewPr>
        <p:scale>
          <a:sx n="134" d="100"/>
          <a:sy n="134" d="100"/>
        </p:scale>
        <p:origin x="-984" y="4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5576"/>
    </p:cViewPr>
  </p:sorterViewPr>
  <p:notesViewPr>
    <p:cSldViewPr snapToGrid="0" snapToObjects="1">
      <p:cViewPr varScale="1">
        <p:scale>
          <a:sx n="130" d="100"/>
          <a:sy n="130" d="100"/>
        </p:scale>
        <p:origin x="-3600" y="-1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handoutMaster" Target="handoutMasters/handoutMaster1.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EF2431-4929-4AEA-8454-B4AE446DA808}" type="doc">
      <dgm:prSet loTypeId="urn:microsoft.com/office/officeart/2005/8/layout/vList2" loCatId="list" qsTypeId="urn:microsoft.com/office/officeart/2005/8/quickstyle/simple4" qsCatId="simple" csTypeId="urn:microsoft.com/office/officeart/2005/8/colors/accent2_2" csCatId="accent2" phldr="1"/>
      <dgm:spPr/>
      <dgm:t>
        <a:bodyPr/>
        <a:lstStyle/>
        <a:p>
          <a:endParaRPr lang="en-US"/>
        </a:p>
      </dgm:t>
    </dgm:pt>
    <dgm:pt modelId="{CBBBD402-28C1-448B-AB6F-59B6B816222D}">
      <dgm:prSet custT="1"/>
      <dgm:spPr/>
      <dgm:t>
        <a:bodyPr/>
        <a:lstStyle/>
        <a:p>
          <a:pPr algn="ctr" rtl="0"/>
          <a:r>
            <a:rPr lang="en-US" sz="3200" b="1" dirty="0" smtClean="0">
              <a:latin typeface="+mj-lt"/>
            </a:rPr>
            <a:t>Step 1: Eviction Notice Stage</a:t>
          </a:r>
          <a:endParaRPr lang="en-US" sz="3200" b="1" dirty="0">
            <a:latin typeface="+mj-lt"/>
          </a:endParaRPr>
        </a:p>
      </dgm:t>
    </dgm:pt>
    <dgm:pt modelId="{4668F94B-7A96-41C5-9252-D65E2E1838D8}" type="parTrans" cxnId="{A12CAA16-0BF7-4B3F-8770-E00D2EBF7CBA}">
      <dgm:prSet/>
      <dgm:spPr/>
      <dgm:t>
        <a:bodyPr/>
        <a:lstStyle/>
        <a:p>
          <a:endParaRPr lang="en-US"/>
        </a:p>
      </dgm:t>
    </dgm:pt>
    <dgm:pt modelId="{8305B26F-038C-423A-A62C-801C4E765D48}" type="sibTrans" cxnId="{A12CAA16-0BF7-4B3F-8770-E00D2EBF7CBA}">
      <dgm:prSet/>
      <dgm:spPr/>
      <dgm:t>
        <a:bodyPr/>
        <a:lstStyle/>
        <a:p>
          <a:endParaRPr lang="en-US"/>
        </a:p>
      </dgm:t>
    </dgm:pt>
    <dgm:pt modelId="{2BB12048-30D3-4864-B173-D85B8C5D2BBF}">
      <dgm:prSet custT="1"/>
      <dgm:spPr/>
      <dgm:t>
        <a:bodyPr/>
        <a:lstStyle/>
        <a:p>
          <a:pPr algn="ctr" rtl="0"/>
          <a:r>
            <a:rPr lang="en-US" sz="2800" dirty="0" smtClean="0">
              <a:latin typeface="+mj-lt"/>
            </a:rPr>
            <a:t>Notice must be </a:t>
          </a:r>
          <a:r>
            <a:rPr lang="en-US" sz="2800" b="1" dirty="0" smtClean="0">
              <a:latin typeface="+mj-lt"/>
            </a:rPr>
            <a:t>WRITTEN</a:t>
          </a:r>
          <a:endParaRPr lang="en-US" sz="2800" dirty="0">
            <a:latin typeface="+mj-lt"/>
          </a:endParaRPr>
        </a:p>
      </dgm:t>
    </dgm:pt>
    <dgm:pt modelId="{F32D683B-40A2-4F62-B3F5-FDA38EB9215C}" type="parTrans" cxnId="{72853289-3E38-4B2F-8701-724D54B10211}">
      <dgm:prSet/>
      <dgm:spPr/>
      <dgm:t>
        <a:bodyPr/>
        <a:lstStyle/>
        <a:p>
          <a:endParaRPr lang="en-US"/>
        </a:p>
      </dgm:t>
    </dgm:pt>
    <dgm:pt modelId="{069D33E6-CCF4-4289-A9A7-31C7D451AEBF}" type="sibTrans" cxnId="{72853289-3E38-4B2F-8701-724D54B10211}">
      <dgm:prSet/>
      <dgm:spPr/>
      <dgm:t>
        <a:bodyPr/>
        <a:lstStyle/>
        <a:p>
          <a:endParaRPr lang="en-US"/>
        </a:p>
      </dgm:t>
    </dgm:pt>
    <dgm:pt modelId="{B8F0BFF1-2137-4B99-AEBB-DC7BCDCCC5B0}">
      <dgm:prSet custT="1"/>
      <dgm:spPr/>
      <dgm:t>
        <a:bodyPr/>
        <a:lstStyle/>
        <a:p>
          <a:pPr algn="ctr"/>
          <a:r>
            <a:rPr lang="en-US" sz="2400" b="1" dirty="0" smtClean="0">
              <a:latin typeface="+mj-lt"/>
            </a:rPr>
            <a:t>STRICT COMPLIANCE</a:t>
          </a:r>
          <a:r>
            <a:rPr lang="en-US" sz="2400" dirty="0" smtClean="0">
              <a:latin typeface="+mj-lt"/>
            </a:rPr>
            <a:t> with CCP 1161 notice requirements</a:t>
          </a:r>
          <a:endParaRPr lang="en-US" sz="2400" dirty="0">
            <a:latin typeface="+mj-lt"/>
          </a:endParaRPr>
        </a:p>
      </dgm:t>
    </dgm:pt>
    <dgm:pt modelId="{9FF10DE0-0228-46DB-A95E-387A028D591E}" type="parTrans" cxnId="{BFABB729-EC19-4D66-8988-381C7E6A9A49}">
      <dgm:prSet/>
      <dgm:spPr/>
      <dgm:t>
        <a:bodyPr/>
        <a:lstStyle/>
        <a:p>
          <a:endParaRPr lang="en-US"/>
        </a:p>
      </dgm:t>
    </dgm:pt>
    <dgm:pt modelId="{35FC6C5F-149A-4B2B-B476-A7534EBE20D4}" type="sibTrans" cxnId="{BFABB729-EC19-4D66-8988-381C7E6A9A49}">
      <dgm:prSet/>
      <dgm:spPr/>
      <dgm:t>
        <a:bodyPr/>
        <a:lstStyle/>
        <a:p>
          <a:endParaRPr lang="en-US"/>
        </a:p>
      </dgm:t>
    </dgm:pt>
    <dgm:pt modelId="{7D17422B-8C11-4E05-9DA8-63664D64D6F4}">
      <dgm:prSet/>
      <dgm:spPr/>
      <dgm:t>
        <a:bodyPr/>
        <a:lstStyle/>
        <a:p>
          <a:pPr algn="ctr"/>
          <a:r>
            <a:rPr lang="en-US" dirty="0" smtClean="0">
              <a:latin typeface="+mj-lt"/>
            </a:rPr>
            <a:t>Time for compliance begins to run the day after notice is served</a:t>
          </a:r>
          <a:endParaRPr lang="en-US" dirty="0">
            <a:latin typeface="+mj-lt"/>
          </a:endParaRPr>
        </a:p>
      </dgm:t>
    </dgm:pt>
    <dgm:pt modelId="{DC436359-83B5-4A28-BC8D-DD7F999070CF}" type="parTrans" cxnId="{27B75153-8E6A-4403-BD11-D916EAD677E4}">
      <dgm:prSet/>
      <dgm:spPr/>
      <dgm:t>
        <a:bodyPr/>
        <a:lstStyle/>
        <a:p>
          <a:endParaRPr lang="en-US"/>
        </a:p>
      </dgm:t>
    </dgm:pt>
    <dgm:pt modelId="{D09FB15D-451C-477D-8A5B-4EB35D40C499}" type="sibTrans" cxnId="{27B75153-8E6A-4403-BD11-D916EAD677E4}">
      <dgm:prSet/>
      <dgm:spPr/>
      <dgm:t>
        <a:bodyPr/>
        <a:lstStyle/>
        <a:p>
          <a:endParaRPr lang="en-US"/>
        </a:p>
      </dgm:t>
    </dgm:pt>
    <dgm:pt modelId="{446CA22D-0B5C-493D-AC18-3D1D1E448258}" type="pres">
      <dgm:prSet presAssocID="{FBEF2431-4929-4AEA-8454-B4AE446DA808}" presName="linear" presStyleCnt="0">
        <dgm:presLayoutVars>
          <dgm:animLvl val="lvl"/>
          <dgm:resizeHandles val="exact"/>
        </dgm:presLayoutVars>
      </dgm:prSet>
      <dgm:spPr/>
      <dgm:t>
        <a:bodyPr/>
        <a:lstStyle/>
        <a:p>
          <a:endParaRPr lang="en-US"/>
        </a:p>
      </dgm:t>
    </dgm:pt>
    <dgm:pt modelId="{E6660627-D8C8-4CC2-BA9A-DEF4C31D69B1}" type="pres">
      <dgm:prSet presAssocID="{CBBBD402-28C1-448B-AB6F-59B6B816222D}" presName="parentText" presStyleLbl="node1" presStyleIdx="0" presStyleCnt="4" custScaleY="61109" custLinFactY="-26940" custLinFactNeighborY="-100000">
        <dgm:presLayoutVars>
          <dgm:chMax val="0"/>
          <dgm:bulletEnabled val="1"/>
        </dgm:presLayoutVars>
      </dgm:prSet>
      <dgm:spPr/>
      <dgm:t>
        <a:bodyPr/>
        <a:lstStyle/>
        <a:p>
          <a:endParaRPr lang="en-US"/>
        </a:p>
      </dgm:t>
    </dgm:pt>
    <dgm:pt modelId="{B4716275-458E-4D28-A8F4-CE2707C015CA}" type="pres">
      <dgm:prSet presAssocID="{8305B26F-038C-423A-A62C-801C4E765D48}" presName="spacer" presStyleCnt="0"/>
      <dgm:spPr/>
      <dgm:t>
        <a:bodyPr/>
        <a:lstStyle/>
        <a:p>
          <a:endParaRPr lang="en-US"/>
        </a:p>
      </dgm:t>
    </dgm:pt>
    <dgm:pt modelId="{310C8E67-E3C4-4CA5-AAD0-8B097C136F92}" type="pres">
      <dgm:prSet presAssocID="{2BB12048-30D3-4864-B173-D85B8C5D2BBF}" presName="parentText" presStyleLbl="node1" presStyleIdx="1" presStyleCnt="4" custScaleY="58036" custLinFactNeighborY="-79326">
        <dgm:presLayoutVars>
          <dgm:chMax val="0"/>
          <dgm:bulletEnabled val="1"/>
        </dgm:presLayoutVars>
      </dgm:prSet>
      <dgm:spPr/>
      <dgm:t>
        <a:bodyPr/>
        <a:lstStyle/>
        <a:p>
          <a:endParaRPr lang="en-US"/>
        </a:p>
      </dgm:t>
    </dgm:pt>
    <dgm:pt modelId="{D83FD00A-4B46-42D2-BE1A-DFA3D21C7C30}" type="pres">
      <dgm:prSet presAssocID="{069D33E6-CCF4-4289-A9A7-31C7D451AEBF}" presName="spacer" presStyleCnt="0"/>
      <dgm:spPr/>
      <dgm:t>
        <a:bodyPr/>
        <a:lstStyle/>
        <a:p>
          <a:endParaRPr lang="en-US"/>
        </a:p>
      </dgm:t>
    </dgm:pt>
    <dgm:pt modelId="{0BA92353-452C-4A90-97D4-C54D199141CC}" type="pres">
      <dgm:prSet presAssocID="{B8F0BFF1-2137-4B99-AEBB-DC7BCDCCC5B0}" presName="parentText" presStyleLbl="node1" presStyleIdx="2" presStyleCnt="4" custScaleY="54019" custLinFactNeighborY="-41056">
        <dgm:presLayoutVars>
          <dgm:chMax val="0"/>
          <dgm:bulletEnabled val="1"/>
        </dgm:presLayoutVars>
      </dgm:prSet>
      <dgm:spPr/>
      <dgm:t>
        <a:bodyPr/>
        <a:lstStyle/>
        <a:p>
          <a:endParaRPr lang="en-US"/>
        </a:p>
      </dgm:t>
    </dgm:pt>
    <dgm:pt modelId="{676FB8F7-E0DD-48A3-B027-EB55C607042E}" type="pres">
      <dgm:prSet presAssocID="{35FC6C5F-149A-4B2B-B476-A7534EBE20D4}" presName="spacer" presStyleCnt="0"/>
      <dgm:spPr/>
      <dgm:t>
        <a:bodyPr/>
        <a:lstStyle/>
        <a:p>
          <a:endParaRPr lang="en-US"/>
        </a:p>
      </dgm:t>
    </dgm:pt>
    <dgm:pt modelId="{BE5291B3-204B-41E4-AB94-9C8824C35C44}" type="pres">
      <dgm:prSet presAssocID="{7D17422B-8C11-4E05-9DA8-63664D64D6F4}" presName="parentText" presStyleLbl="node1" presStyleIdx="3" presStyleCnt="4" custScaleY="51446" custLinFactNeighborY="-33353">
        <dgm:presLayoutVars>
          <dgm:chMax val="0"/>
          <dgm:bulletEnabled val="1"/>
        </dgm:presLayoutVars>
      </dgm:prSet>
      <dgm:spPr/>
      <dgm:t>
        <a:bodyPr/>
        <a:lstStyle/>
        <a:p>
          <a:endParaRPr lang="en-US"/>
        </a:p>
      </dgm:t>
    </dgm:pt>
  </dgm:ptLst>
  <dgm:cxnLst>
    <dgm:cxn modelId="{BFABB729-EC19-4D66-8988-381C7E6A9A49}" srcId="{FBEF2431-4929-4AEA-8454-B4AE446DA808}" destId="{B8F0BFF1-2137-4B99-AEBB-DC7BCDCCC5B0}" srcOrd="2" destOrd="0" parTransId="{9FF10DE0-0228-46DB-A95E-387A028D591E}" sibTransId="{35FC6C5F-149A-4B2B-B476-A7534EBE20D4}"/>
    <dgm:cxn modelId="{A592194F-1680-420E-8E07-5672521A873F}" type="presOf" srcId="{CBBBD402-28C1-448B-AB6F-59B6B816222D}" destId="{E6660627-D8C8-4CC2-BA9A-DEF4C31D69B1}" srcOrd="0" destOrd="0" presId="urn:microsoft.com/office/officeart/2005/8/layout/vList2"/>
    <dgm:cxn modelId="{22B95D26-70AE-40C5-A43C-6B00BD6573D3}" type="presOf" srcId="{7D17422B-8C11-4E05-9DA8-63664D64D6F4}" destId="{BE5291B3-204B-41E4-AB94-9C8824C35C44}" srcOrd="0" destOrd="0" presId="urn:microsoft.com/office/officeart/2005/8/layout/vList2"/>
    <dgm:cxn modelId="{72853289-3E38-4B2F-8701-724D54B10211}" srcId="{FBEF2431-4929-4AEA-8454-B4AE446DA808}" destId="{2BB12048-30D3-4864-B173-D85B8C5D2BBF}" srcOrd="1" destOrd="0" parTransId="{F32D683B-40A2-4F62-B3F5-FDA38EB9215C}" sibTransId="{069D33E6-CCF4-4289-A9A7-31C7D451AEBF}"/>
    <dgm:cxn modelId="{A12CAA16-0BF7-4B3F-8770-E00D2EBF7CBA}" srcId="{FBEF2431-4929-4AEA-8454-B4AE446DA808}" destId="{CBBBD402-28C1-448B-AB6F-59B6B816222D}" srcOrd="0" destOrd="0" parTransId="{4668F94B-7A96-41C5-9252-D65E2E1838D8}" sibTransId="{8305B26F-038C-423A-A62C-801C4E765D48}"/>
    <dgm:cxn modelId="{27B75153-8E6A-4403-BD11-D916EAD677E4}" srcId="{FBEF2431-4929-4AEA-8454-B4AE446DA808}" destId="{7D17422B-8C11-4E05-9DA8-63664D64D6F4}" srcOrd="3" destOrd="0" parTransId="{DC436359-83B5-4A28-BC8D-DD7F999070CF}" sibTransId="{D09FB15D-451C-477D-8A5B-4EB35D40C499}"/>
    <dgm:cxn modelId="{7C674EE0-CB36-4EDD-9FC8-3B2C56DEA141}" type="presOf" srcId="{2BB12048-30D3-4864-B173-D85B8C5D2BBF}" destId="{310C8E67-E3C4-4CA5-AAD0-8B097C136F92}" srcOrd="0" destOrd="0" presId="urn:microsoft.com/office/officeart/2005/8/layout/vList2"/>
    <dgm:cxn modelId="{CEA82660-F668-459A-B9A9-E392F61EBDFE}" type="presOf" srcId="{B8F0BFF1-2137-4B99-AEBB-DC7BCDCCC5B0}" destId="{0BA92353-452C-4A90-97D4-C54D199141CC}" srcOrd="0" destOrd="0" presId="urn:microsoft.com/office/officeart/2005/8/layout/vList2"/>
    <dgm:cxn modelId="{97771777-C8DB-4CA4-A4C0-C66C0AF96741}" type="presOf" srcId="{FBEF2431-4929-4AEA-8454-B4AE446DA808}" destId="{446CA22D-0B5C-493D-AC18-3D1D1E448258}" srcOrd="0" destOrd="0" presId="urn:microsoft.com/office/officeart/2005/8/layout/vList2"/>
    <dgm:cxn modelId="{AB526708-63DE-4983-A96B-9B1C68CD749D}" type="presParOf" srcId="{446CA22D-0B5C-493D-AC18-3D1D1E448258}" destId="{E6660627-D8C8-4CC2-BA9A-DEF4C31D69B1}" srcOrd="0" destOrd="0" presId="urn:microsoft.com/office/officeart/2005/8/layout/vList2"/>
    <dgm:cxn modelId="{476ADEBA-4371-4A33-BCA1-EA2F149A61F9}" type="presParOf" srcId="{446CA22D-0B5C-493D-AC18-3D1D1E448258}" destId="{B4716275-458E-4D28-A8F4-CE2707C015CA}" srcOrd="1" destOrd="0" presId="urn:microsoft.com/office/officeart/2005/8/layout/vList2"/>
    <dgm:cxn modelId="{1EE01786-C0A2-48E1-A516-1A1BFD380A75}" type="presParOf" srcId="{446CA22D-0B5C-493D-AC18-3D1D1E448258}" destId="{310C8E67-E3C4-4CA5-AAD0-8B097C136F92}" srcOrd="2" destOrd="0" presId="urn:microsoft.com/office/officeart/2005/8/layout/vList2"/>
    <dgm:cxn modelId="{A467ADE2-AD4C-4C24-BBBC-F2081F45EB4B}" type="presParOf" srcId="{446CA22D-0B5C-493D-AC18-3D1D1E448258}" destId="{D83FD00A-4B46-42D2-BE1A-DFA3D21C7C30}" srcOrd="3" destOrd="0" presId="urn:microsoft.com/office/officeart/2005/8/layout/vList2"/>
    <dgm:cxn modelId="{956942A5-D8FF-4124-A472-E9323A6BEBEC}" type="presParOf" srcId="{446CA22D-0B5C-493D-AC18-3D1D1E448258}" destId="{0BA92353-452C-4A90-97D4-C54D199141CC}" srcOrd="4" destOrd="0" presId="urn:microsoft.com/office/officeart/2005/8/layout/vList2"/>
    <dgm:cxn modelId="{3EA94841-AAE2-48BA-B8AC-2EDA1F5D07CD}" type="presParOf" srcId="{446CA22D-0B5C-493D-AC18-3D1D1E448258}" destId="{676FB8F7-E0DD-48A3-B027-EB55C607042E}" srcOrd="5" destOrd="0" presId="urn:microsoft.com/office/officeart/2005/8/layout/vList2"/>
    <dgm:cxn modelId="{A6E4AB71-D910-4033-B04E-D4880950341F}" type="presParOf" srcId="{446CA22D-0B5C-493D-AC18-3D1D1E448258}" destId="{BE5291B3-204B-41E4-AB94-9C8824C35C44}"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54F328-DF6E-4A06-9493-DC3E7B50D835}" type="doc">
      <dgm:prSet loTypeId="urn:microsoft.com/office/officeart/2005/8/layout/vList2" loCatId="list" qsTypeId="urn:microsoft.com/office/officeart/2005/8/quickstyle/simple4" qsCatId="simple" csTypeId="urn:microsoft.com/office/officeart/2005/8/colors/accent2_2" csCatId="accent2" phldr="1"/>
      <dgm:spPr/>
      <dgm:t>
        <a:bodyPr/>
        <a:lstStyle/>
        <a:p>
          <a:endParaRPr lang="en-US"/>
        </a:p>
      </dgm:t>
    </dgm:pt>
    <dgm:pt modelId="{230DD20E-5AB8-4372-BA2B-C35FB341A2B4}">
      <dgm:prSet custT="1"/>
      <dgm:spPr/>
      <dgm:t>
        <a:bodyPr/>
        <a:lstStyle/>
        <a:p>
          <a:pPr rtl="0"/>
          <a:r>
            <a:rPr lang="en-US" sz="3200" b="1" dirty="0" smtClean="0">
              <a:latin typeface="+mj-lt"/>
            </a:rPr>
            <a:t>The Complaint:</a:t>
          </a:r>
          <a:endParaRPr lang="en-US" sz="3200" dirty="0">
            <a:latin typeface="+mj-lt"/>
          </a:endParaRPr>
        </a:p>
      </dgm:t>
    </dgm:pt>
    <dgm:pt modelId="{7E95F26D-BB14-47D3-860D-4D6556BE7A6C}" type="parTrans" cxnId="{2DC66E07-8966-4A0F-BAA4-742117728005}">
      <dgm:prSet/>
      <dgm:spPr/>
      <dgm:t>
        <a:bodyPr/>
        <a:lstStyle/>
        <a:p>
          <a:endParaRPr lang="en-US"/>
        </a:p>
      </dgm:t>
    </dgm:pt>
    <dgm:pt modelId="{25D3306E-B9C7-47C7-B51E-655D8B0AE068}" type="sibTrans" cxnId="{2DC66E07-8966-4A0F-BAA4-742117728005}">
      <dgm:prSet/>
      <dgm:spPr/>
      <dgm:t>
        <a:bodyPr/>
        <a:lstStyle/>
        <a:p>
          <a:endParaRPr lang="en-US"/>
        </a:p>
      </dgm:t>
    </dgm:pt>
    <dgm:pt modelId="{65A89934-81BD-43A4-ACC6-FE9BCF273974}">
      <dgm:prSet custT="1"/>
      <dgm:spPr/>
      <dgm:t>
        <a:bodyPr/>
        <a:lstStyle/>
        <a:p>
          <a:pPr rtl="0"/>
          <a:r>
            <a:rPr lang="en-US" sz="2400" dirty="0" smtClean="0">
              <a:latin typeface="ITC Legacy Sans Std Medium" pitchFamily="50" charset="0"/>
            </a:rPr>
            <a:t>States landlord’s basis for the eviction</a:t>
          </a:r>
          <a:endParaRPr lang="en-US" sz="2400" dirty="0">
            <a:latin typeface="ITC Legacy Sans Std Medium" pitchFamily="50" charset="0"/>
          </a:endParaRPr>
        </a:p>
      </dgm:t>
    </dgm:pt>
    <dgm:pt modelId="{195BA0C6-FDEE-4911-8C13-59DF6B415341}" type="parTrans" cxnId="{5BF9E2A1-3C65-498C-ACE5-B1C706A35AC5}">
      <dgm:prSet/>
      <dgm:spPr/>
      <dgm:t>
        <a:bodyPr/>
        <a:lstStyle/>
        <a:p>
          <a:endParaRPr lang="en-US"/>
        </a:p>
      </dgm:t>
    </dgm:pt>
    <dgm:pt modelId="{223D87FC-5045-4E96-BE33-1F44B85CA018}" type="sibTrans" cxnId="{5BF9E2A1-3C65-498C-ACE5-B1C706A35AC5}">
      <dgm:prSet/>
      <dgm:spPr/>
      <dgm:t>
        <a:bodyPr/>
        <a:lstStyle/>
        <a:p>
          <a:endParaRPr lang="en-US"/>
        </a:p>
      </dgm:t>
    </dgm:pt>
    <dgm:pt modelId="{0A3A909B-3483-4834-A178-427623E4DF44}">
      <dgm:prSet custT="1"/>
      <dgm:spPr/>
      <dgm:t>
        <a:bodyPr/>
        <a:lstStyle/>
        <a:p>
          <a:pPr rtl="0"/>
          <a:r>
            <a:rPr lang="en-US" sz="2400" b="0" dirty="0" smtClean="0">
              <a:latin typeface="+mj-lt"/>
            </a:rPr>
            <a:t>Eviction Notice must be attached to the complaint, </a:t>
          </a:r>
          <a:r>
            <a:rPr lang="en-US" sz="2400" dirty="0" smtClean="0">
              <a:latin typeface="+mj-lt"/>
            </a:rPr>
            <a:t>C.C.P. § 1166</a:t>
          </a:r>
          <a:endParaRPr lang="en-US" sz="2400" dirty="0">
            <a:latin typeface="+mj-lt"/>
          </a:endParaRPr>
        </a:p>
      </dgm:t>
    </dgm:pt>
    <dgm:pt modelId="{7A4F8901-BF69-40CE-8670-E1C115851AB0}" type="parTrans" cxnId="{D603D6EE-F3DF-480A-8594-8AE3172DBF08}">
      <dgm:prSet/>
      <dgm:spPr/>
      <dgm:t>
        <a:bodyPr/>
        <a:lstStyle/>
        <a:p>
          <a:endParaRPr lang="en-US"/>
        </a:p>
      </dgm:t>
    </dgm:pt>
    <dgm:pt modelId="{75BFC682-F8B0-4A9F-AC26-09D6487B9FB2}" type="sibTrans" cxnId="{D603D6EE-F3DF-480A-8594-8AE3172DBF08}">
      <dgm:prSet/>
      <dgm:spPr/>
      <dgm:t>
        <a:bodyPr/>
        <a:lstStyle/>
        <a:p>
          <a:endParaRPr lang="en-US"/>
        </a:p>
      </dgm:t>
    </dgm:pt>
    <dgm:pt modelId="{CEFEDFBE-9448-4050-9E7A-CFB1E8897243}">
      <dgm:prSet custT="1"/>
      <dgm:spPr/>
      <dgm:t>
        <a:bodyPr/>
        <a:lstStyle/>
        <a:p>
          <a:pPr rtl="0"/>
          <a:r>
            <a:rPr lang="en-US" sz="2400" dirty="0" smtClean="0">
              <a:latin typeface="+mj-lt"/>
            </a:rPr>
            <a:t>Attorneys can use their own pleadings </a:t>
          </a:r>
          <a:endParaRPr lang="en-US" sz="2400" dirty="0">
            <a:latin typeface="+mj-lt"/>
          </a:endParaRPr>
        </a:p>
      </dgm:t>
    </dgm:pt>
    <dgm:pt modelId="{8A14E99A-B117-4D30-9767-AC2AA6E5EE58}" type="parTrans" cxnId="{0A1AE317-905D-4580-9D67-7A5970721F9A}">
      <dgm:prSet/>
      <dgm:spPr/>
      <dgm:t>
        <a:bodyPr/>
        <a:lstStyle/>
        <a:p>
          <a:endParaRPr lang="en-US"/>
        </a:p>
      </dgm:t>
    </dgm:pt>
    <dgm:pt modelId="{12E8178F-90BA-44B2-9A7F-B5AA9F0C2875}" type="sibTrans" cxnId="{0A1AE317-905D-4580-9D67-7A5970721F9A}">
      <dgm:prSet/>
      <dgm:spPr/>
      <dgm:t>
        <a:bodyPr/>
        <a:lstStyle/>
        <a:p>
          <a:endParaRPr lang="en-US"/>
        </a:p>
      </dgm:t>
    </dgm:pt>
    <dgm:pt modelId="{23324266-EAE0-4281-84EC-5452D4395AD4}" type="pres">
      <dgm:prSet presAssocID="{3C54F328-DF6E-4A06-9493-DC3E7B50D835}" presName="linear" presStyleCnt="0">
        <dgm:presLayoutVars>
          <dgm:animLvl val="lvl"/>
          <dgm:resizeHandles val="exact"/>
        </dgm:presLayoutVars>
      </dgm:prSet>
      <dgm:spPr/>
      <dgm:t>
        <a:bodyPr/>
        <a:lstStyle/>
        <a:p>
          <a:endParaRPr lang="en-US"/>
        </a:p>
      </dgm:t>
    </dgm:pt>
    <dgm:pt modelId="{22959A60-529B-4C9C-8E8C-0B512AA10AC7}" type="pres">
      <dgm:prSet presAssocID="{230DD20E-5AB8-4372-BA2B-C35FB341A2B4}" presName="parentText" presStyleLbl="node1" presStyleIdx="0" presStyleCnt="4" custScaleY="65468" custLinFactY="-78087" custLinFactNeighborY="-100000">
        <dgm:presLayoutVars>
          <dgm:chMax val="0"/>
          <dgm:bulletEnabled val="1"/>
        </dgm:presLayoutVars>
      </dgm:prSet>
      <dgm:spPr/>
      <dgm:t>
        <a:bodyPr/>
        <a:lstStyle/>
        <a:p>
          <a:endParaRPr lang="en-US"/>
        </a:p>
      </dgm:t>
    </dgm:pt>
    <dgm:pt modelId="{DFC6B300-B586-4DB4-A29F-02C4FCEAE1F8}" type="pres">
      <dgm:prSet presAssocID="{25D3306E-B9C7-47C7-B51E-655D8B0AE068}" presName="spacer" presStyleCnt="0"/>
      <dgm:spPr/>
    </dgm:pt>
    <dgm:pt modelId="{42CB27AB-215F-487A-B07A-D766399E0CCF}" type="pres">
      <dgm:prSet presAssocID="{65A89934-81BD-43A4-ACC6-FE9BCF273974}" presName="parentText" presStyleLbl="node1" presStyleIdx="1" presStyleCnt="4" custScaleY="77521" custLinFactNeighborY="-9211">
        <dgm:presLayoutVars>
          <dgm:chMax val="0"/>
          <dgm:bulletEnabled val="1"/>
        </dgm:presLayoutVars>
      </dgm:prSet>
      <dgm:spPr/>
      <dgm:t>
        <a:bodyPr/>
        <a:lstStyle/>
        <a:p>
          <a:endParaRPr lang="en-US"/>
        </a:p>
      </dgm:t>
    </dgm:pt>
    <dgm:pt modelId="{5F5A50AF-C3DD-40E2-9A09-652A3F75C007}" type="pres">
      <dgm:prSet presAssocID="{223D87FC-5045-4E96-BE33-1F44B85CA018}" presName="spacer" presStyleCnt="0"/>
      <dgm:spPr/>
    </dgm:pt>
    <dgm:pt modelId="{BDFF80E2-5B03-4CDD-85B6-D15B475E7292}" type="pres">
      <dgm:prSet presAssocID="{0A3A909B-3483-4834-A178-427623E4DF44}" presName="parentText" presStyleLbl="node1" presStyleIdx="2" presStyleCnt="4" custScaleY="118205" custLinFactNeighborY="-58049">
        <dgm:presLayoutVars>
          <dgm:chMax val="0"/>
          <dgm:bulletEnabled val="1"/>
        </dgm:presLayoutVars>
      </dgm:prSet>
      <dgm:spPr/>
      <dgm:t>
        <a:bodyPr/>
        <a:lstStyle/>
        <a:p>
          <a:endParaRPr lang="en-US"/>
        </a:p>
      </dgm:t>
    </dgm:pt>
    <dgm:pt modelId="{73AD439C-7CF5-4FC0-8876-F45E0FF55089}" type="pres">
      <dgm:prSet presAssocID="{75BFC682-F8B0-4A9F-AC26-09D6487B9FB2}" presName="spacer" presStyleCnt="0"/>
      <dgm:spPr/>
    </dgm:pt>
    <dgm:pt modelId="{E76426F3-2D66-4AC8-B67A-6AD6FC9E9F95}" type="pres">
      <dgm:prSet presAssocID="{CEFEDFBE-9448-4050-9E7A-CFB1E8897243}" presName="parentText" presStyleLbl="node1" presStyleIdx="3" presStyleCnt="4" custScaleY="85684" custLinFactNeighborY="-96816">
        <dgm:presLayoutVars>
          <dgm:chMax val="0"/>
          <dgm:bulletEnabled val="1"/>
        </dgm:presLayoutVars>
      </dgm:prSet>
      <dgm:spPr/>
      <dgm:t>
        <a:bodyPr/>
        <a:lstStyle/>
        <a:p>
          <a:endParaRPr lang="en-US"/>
        </a:p>
      </dgm:t>
    </dgm:pt>
  </dgm:ptLst>
  <dgm:cxnLst>
    <dgm:cxn modelId="{D603D6EE-F3DF-480A-8594-8AE3172DBF08}" srcId="{3C54F328-DF6E-4A06-9493-DC3E7B50D835}" destId="{0A3A909B-3483-4834-A178-427623E4DF44}" srcOrd="2" destOrd="0" parTransId="{7A4F8901-BF69-40CE-8670-E1C115851AB0}" sibTransId="{75BFC682-F8B0-4A9F-AC26-09D6487B9FB2}"/>
    <dgm:cxn modelId="{2DC66E07-8966-4A0F-BAA4-742117728005}" srcId="{3C54F328-DF6E-4A06-9493-DC3E7B50D835}" destId="{230DD20E-5AB8-4372-BA2B-C35FB341A2B4}" srcOrd="0" destOrd="0" parTransId="{7E95F26D-BB14-47D3-860D-4D6556BE7A6C}" sibTransId="{25D3306E-B9C7-47C7-B51E-655D8B0AE068}"/>
    <dgm:cxn modelId="{740BF359-9280-4EFD-8609-0895404D172C}" type="presOf" srcId="{65A89934-81BD-43A4-ACC6-FE9BCF273974}" destId="{42CB27AB-215F-487A-B07A-D766399E0CCF}" srcOrd="0" destOrd="0" presId="urn:microsoft.com/office/officeart/2005/8/layout/vList2"/>
    <dgm:cxn modelId="{EF80DDB4-FAA6-4CEC-A4B4-258915EC8052}" type="presOf" srcId="{230DD20E-5AB8-4372-BA2B-C35FB341A2B4}" destId="{22959A60-529B-4C9C-8E8C-0B512AA10AC7}" srcOrd="0" destOrd="0" presId="urn:microsoft.com/office/officeart/2005/8/layout/vList2"/>
    <dgm:cxn modelId="{5BF9E2A1-3C65-498C-ACE5-B1C706A35AC5}" srcId="{3C54F328-DF6E-4A06-9493-DC3E7B50D835}" destId="{65A89934-81BD-43A4-ACC6-FE9BCF273974}" srcOrd="1" destOrd="0" parTransId="{195BA0C6-FDEE-4911-8C13-59DF6B415341}" sibTransId="{223D87FC-5045-4E96-BE33-1F44B85CA018}"/>
    <dgm:cxn modelId="{1BA51E17-4596-498B-878C-74BCC105B6EE}" type="presOf" srcId="{3C54F328-DF6E-4A06-9493-DC3E7B50D835}" destId="{23324266-EAE0-4281-84EC-5452D4395AD4}" srcOrd="0" destOrd="0" presId="urn:microsoft.com/office/officeart/2005/8/layout/vList2"/>
    <dgm:cxn modelId="{0A1AE317-905D-4580-9D67-7A5970721F9A}" srcId="{3C54F328-DF6E-4A06-9493-DC3E7B50D835}" destId="{CEFEDFBE-9448-4050-9E7A-CFB1E8897243}" srcOrd="3" destOrd="0" parTransId="{8A14E99A-B117-4D30-9767-AC2AA6E5EE58}" sibTransId="{12E8178F-90BA-44B2-9A7F-B5AA9F0C2875}"/>
    <dgm:cxn modelId="{996E2E2A-98A7-458C-A66C-85BACF2D7084}" type="presOf" srcId="{CEFEDFBE-9448-4050-9E7A-CFB1E8897243}" destId="{E76426F3-2D66-4AC8-B67A-6AD6FC9E9F95}" srcOrd="0" destOrd="0" presId="urn:microsoft.com/office/officeart/2005/8/layout/vList2"/>
    <dgm:cxn modelId="{3E430918-8BC1-4EEE-9506-A712BE66CCD1}" type="presOf" srcId="{0A3A909B-3483-4834-A178-427623E4DF44}" destId="{BDFF80E2-5B03-4CDD-85B6-D15B475E7292}" srcOrd="0" destOrd="0" presId="urn:microsoft.com/office/officeart/2005/8/layout/vList2"/>
    <dgm:cxn modelId="{E1F9DDEE-0D04-4146-AF99-4C981410653E}" type="presParOf" srcId="{23324266-EAE0-4281-84EC-5452D4395AD4}" destId="{22959A60-529B-4C9C-8E8C-0B512AA10AC7}" srcOrd="0" destOrd="0" presId="urn:microsoft.com/office/officeart/2005/8/layout/vList2"/>
    <dgm:cxn modelId="{97681A8C-16CA-431A-8169-79DD66D55D59}" type="presParOf" srcId="{23324266-EAE0-4281-84EC-5452D4395AD4}" destId="{DFC6B300-B586-4DB4-A29F-02C4FCEAE1F8}" srcOrd="1" destOrd="0" presId="urn:microsoft.com/office/officeart/2005/8/layout/vList2"/>
    <dgm:cxn modelId="{3D2ACC9C-B0C7-4AB5-B4E2-B975B352018A}" type="presParOf" srcId="{23324266-EAE0-4281-84EC-5452D4395AD4}" destId="{42CB27AB-215F-487A-B07A-D766399E0CCF}" srcOrd="2" destOrd="0" presId="urn:microsoft.com/office/officeart/2005/8/layout/vList2"/>
    <dgm:cxn modelId="{E9878BD7-DA72-4A70-9437-0F2A367D9BD9}" type="presParOf" srcId="{23324266-EAE0-4281-84EC-5452D4395AD4}" destId="{5F5A50AF-C3DD-40E2-9A09-652A3F75C007}" srcOrd="3" destOrd="0" presId="urn:microsoft.com/office/officeart/2005/8/layout/vList2"/>
    <dgm:cxn modelId="{124EB379-0489-4D1B-AB74-91B7A994D9FC}" type="presParOf" srcId="{23324266-EAE0-4281-84EC-5452D4395AD4}" destId="{BDFF80E2-5B03-4CDD-85B6-D15B475E7292}" srcOrd="4" destOrd="0" presId="urn:microsoft.com/office/officeart/2005/8/layout/vList2"/>
    <dgm:cxn modelId="{E01146E0-DE2F-47D5-AA1B-DCE6A1CD8CB7}" type="presParOf" srcId="{23324266-EAE0-4281-84EC-5452D4395AD4}" destId="{73AD439C-7CF5-4FC0-8876-F45E0FF55089}" srcOrd="5" destOrd="0" presId="urn:microsoft.com/office/officeart/2005/8/layout/vList2"/>
    <dgm:cxn modelId="{B6366511-6C09-46A2-A6B9-C0E534FCE0AF}" type="presParOf" srcId="{23324266-EAE0-4281-84EC-5452D4395AD4}" destId="{E76426F3-2D66-4AC8-B67A-6AD6FC9E9F95}"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660627-D8C8-4CC2-BA9A-DEF4C31D69B1}">
      <dsp:nvSpPr>
        <dsp:cNvPr id="0" name=""/>
        <dsp:cNvSpPr/>
      </dsp:nvSpPr>
      <dsp:spPr>
        <a:xfrm>
          <a:off x="0" y="0"/>
          <a:ext cx="3429000" cy="1649980"/>
        </a:xfrm>
        <a:prstGeom prst="roundRect">
          <a:avLst/>
        </a:prstGeom>
        <a:solidFill>
          <a:schemeClr val="accent2">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latin typeface="+mj-lt"/>
            </a:rPr>
            <a:t>Step 1: Eviction Notice Stage</a:t>
          </a:r>
          <a:endParaRPr lang="en-US" sz="3200" b="1" kern="1200" dirty="0">
            <a:latin typeface="+mj-lt"/>
          </a:endParaRPr>
        </a:p>
      </dsp:txBody>
      <dsp:txXfrm>
        <a:off x="80545" y="80545"/>
        <a:ext cx="3267910" cy="1488890"/>
      </dsp:txXfrm>
    </dsp:sp>
    <dsp:sp modelId="{310C8E67-E3C4-4CA5-AAD0-8B097C136F92}">
      <dsp:nvSpPr>
        <dsp:cNvPr id="0" name=""/>
        <dsp:cNvSpPr/>
      </dsp:nvSpPr>
      <dsp:spPr>
        <a:xfrm>
          <a:off x="0" y="1740714"/>
          <a:ext cx="3429000" cy="1567007"/>
        </a:xfrm>
        <a:prstGeom prst="roundRect">
          <a:avLst/>
        </a:prstGeom>
        <a:solidFill>
          <a:schemeClr val="accent2">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latin typeface="+mj-lt"/>
            </a:rPr>
            <a:t>Notice must be </a:t>
          </a:r>
          <a:r>
            <a:rPr lang="en-US" sz="2800" b="1" kern="1200" dirty="0" smtClean="0">
              <a:latin typeface="+mj-lt"/>
            </a:rPr>
            <a:t>WRITTEN</a:t>
          </a:r>
          <a:endParaRPr lang="en-US" sz="2800" kern="1200" dirty="0">
            <a:latin typeface="+mj-lt"/>
          </a:endParaRPr>
        </a:p>
      </dsp:txBody>
      <dsp:txXfrm>
        <a:off x="76495" y="1817209"/>
        <a:ext cx="3276010" cy="1414017"/>
      </dsp:txXfrm>
    </dsp:sp>
    <dsp:sp modelId="{0BA92353-452C-4A90-97D4-C54D199141CC}">
      <dsp:nvSpPr>
        <dsp:cNvPr id="0" name=""/>
        <dsp:cNvSpPr/>
      </dsp:nvSpPr>
      <dsp:spPr>
        <a:xfrm>
          <a:off x="0" y="3431169"/>
          <a:ext cx="3429000" cy="1458545"/>
        </a:xfrm>
        <a:prstGeom prst="roundRect">
          <a:avLst/>
        </a:prstGeom>
        <a:solidFill>
          <a:schemeClr val="accent2">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latin typeface="+mj-lt"/>
            </a:rPr>
            <a:t>STRICT COMPLIANCE</a:t>
          </a:r>
          <a:r>
            <a:rPr lang="en-US" sz="2400" kern="1200" dirty="0" smtClean="0">
              <a:latin typeface="+mj-lt"/>
            </a:rPr>
            <a:t> with CCP 1161 notice requirements</a:t>
          </a:r>
          <a:endParaRPr lang="en-US" sz="2400" kern="1200" dirty="0">
            <a:latin typeface="+mj-lt"/>
          </a:endParaRPr>
        </a:p>
      </dsp:txBody>
      <dsp:txXfrm>
        <a:off x="71200" y="3502369"/>
        <a:ext cx="3286600" cy="1316145"/>
      </dsp:txXfrm>
    </dsp:sp>
    <dsp:sp modelId="{BE5291B3-204B-41E4-AB94-9C8824C35C44}">
      <dsp:nvSpPr>
        <dsp:cNvPr id="0" name=""/>
        <dsp:cNvSpPr/>
      </dsp:nvSpPr>
      <dsp:spPr>
        <a:xfrm>
          <a:off x="0" y="4985872"/>
          <a:ext cx="3429000" cy="1389073"/>
        </a:xfrm>
        <a:prstGeom prst="roundRect">
          <a:avLst/>
        </a:prstGeom>
        <a:solidFill>
          <a:schemeClr val="accent2">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latin typeface="+mj-lt"/>
            </a:rPr>
            <a:t>Time for compliance begins to run the day after notice is served</a:t>
          </a:r>
          <a:endParaRPr lang="en-US" sz="2500" kern="1200" dirty="0">
            <a:latin typeface="+mj-lt"/>
          </a:endParaRPr>
        </a:p>
      </dsp:txBody>
      <dsp:txXfrm>
        <a:off x="67809" y="5053681"/>
        <a:ext cx="3293382" cy="12534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959A60-529B-4C9C-8E8C-0B512AA10AC7}">
      <dsp:nvSpPr>
        <dsp:cNvPr id="0" name=""/>
        <dsp:cNvSpPr/>
      </dsp:nvSpPr>
      <dsp:spPr>
        <a:xfrm>
          <a:off x="0" y="0"/>
          <a:ext cx="3200401" cy="1093813"/>
        </a:xfrm>
        <a:prstGeom prst="roundRect">
          <a:avLst/>
        </a:prstGeom>
        <a:solidFill>
          <a:schemeClr val="accent2">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b="1" kern="1200" dirty="0" smtClean="0">
              <a:latin typeface="+mj-lt"/>
            </a:rPr>
            <a:t>The Complaint:</a:t>
          </a:r>
          <a:endParaRPr lang="en-US" sz="3200" kern="1200" dirty="0">
            <a:latin typeface="+mj-lt"/>
          </a:endParaRPr>
        </a:p>
      </dsp:txBody>
      <dsp:txXfrm>
        <a:off x="53396" y="53396"/>
        <a:ext cx="3093609" cy="987021"/>
      </dsp:txXfrm>
    </dsp:sp>
    <dsp:sp modelId="{42CB27AB-215F-487A-B07A-D766399E0CCF}">
      <dsp:nvSpPr>
        <dsp:cNvPr id="0" name=""/>
        <dsp:cNvSpPr/>
      </dsp:nvSpPr>
      <dsp:spPr>
        <a:xfrm>
          <a:off x="0" y="1287326"/>
          <a:ext cx="3200401" cy="1295189"/>
        </a:xfrm>
        <a:prstGeom prst="roundRect">
          <a:avLst/>
        </a:prstGeom>
        <a:solidFill>
          <a:schemeClr val="accent2">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latin typeface="ITC Legacy Sans Std Medium" pitchFamily="50" charset="0"/>
            </a:rPr>
            <a:t>States landlord’s basis for the eviction</a:t>
          </a:r>
          <a:endParaRPr lang="en-US" sz="2400" kern="1200" dirty="0">
            <a:latin typeface="ITC Legacy Sans Std Medium" pitchFamily="50" charset="0"/>
          </a:endParaRPr>
        </a:p>
      </dsp:txBody>
      <dsp:txXfrm>
        <a:off x="63226" y="1350552"/>
        <a:ext cx="3073949" cy="1168737"/>
      </dsp:txXfrm>
    </dsp:sp>
    <dsp:sp modelId="{BDFF80E2-5B03-4CDD-85B6-D15B475E7292}">
      <dsp:nvSpPr>
        <dsp:cNvPr id="0" name=""/>
        <dsp:cNvSpPr/>
      </dsp:nvSpPr>
      <dsp:spPr>
        <a:xfrm>
          <a:off x="0" y="2676817"/>
          <a:ext cx="3200401" cy="1974921"/>
        </a:xfrm>
        <a:prstGeom prst="roundRect">
          <a:avLst/>
        </a:prstGeom>
        <a:solidFill>
          <a:schemeClr val="accent2">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0" kern="1200" dirty="0" smtClean="0">
              <a:latin typeface="+mj-lt"/>
            </a:rPr>
            <a:t>Eviction Notice must be attached to the complaint, </a:t>
          </a:r>
          <a:r>
            <a:rPr lang="en-US" sz="2400" kern="1200" dirty="0" smtClean="0">
              <a:latin typeface="+mj-lt"/>
            </a:rPr>
            <a:t>C.C.P. § 1166</a:t>
          </a:r>
          <a:endParaRPr lang="en-US" sz="2400" kern="1200" dirty="0">
            <a:latin typeface="+mj-lt"/>
          </a:endParaRPr>
        </a:p>
      </dsp:txBody>
      <dsp:txXfrm>
        <a:off x="96408" y="2773225"/>
        <a:ext cx="3007585" cy="1782105"/>
      </dsp:txXfrm>
    </dsp:sp>
    <dsp:sp modelId="{E76426F3-2D66-4AC8-B67A-6AD6FC9E9F95}">
      <dsp:nvSpPr>
        <dsp:cNvPr id="0" name=""/>
        <dsp:cNvSpPr/>
      </dsp:nvSpPr>
      <dsp:spPr>
        <a:xfrm>
          <a:off x="0" y="4764604"/>
          <a:ext cx="3200401" cy="1431573"/>
        </a:xfrm>
        <a:prstGeom prst="roundRect">
          <a:avLst/>
        </a:prstGeom>
        <a:solidFill>
          <a:schemeClr val="accent2">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latin typeface="+mj-lt"/>
            </a:rPr>
            <a:t>Attorneys can use their own pleadings </a:t>
          </a:r>
          <a:endParaRPr lang="en-US" sz="2400" kern="1200" dirty="0">
            <a:latin typeface="+mj-lt"/>
          </a:endParaRPr>
        </a:p>
      </dsp:txBody>
      <dsp:txXfrm>
        <a:off x="69884" y="4834488"/>
        <a:ext cx="3060633" cy="129180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86700" y="-1"/>
            <a:ext cx="5364728" cy="805601"/>
          </a:xfrm>
          <a:prstGeom prst="rect">
            <a:avLst/>
          </a:prstGeom>
        </p:spPr>
        <p:txBody>
          <a:bodyPr vert="horz" lIns="93167" tIns="46585" rIns="93167" bIns="46585" rtlCol="0" anchor="ctr"/>
          <a:lstStyle>
            <a:lvl1pPr algn="l">
              <a:defRPr sz="1200"/>
            </a:lvl1pPr>
          </a:lstStyle>
          <a:p>
            <a:pPr algn="ctr"/>
            <a:r>
              <a:rPr lang="en-US" sz="2000" dirty="0" smtClean="0"/>
              <a:t>Landlord/Tenants Law </a:t>
            </a:r>
          </a:p>
          <a:p>
            <a:pPr algn="ctr"/>
            <a:r>
              <a:rPr lang="en-US" sz="2000" dirty="0" smtClean="0"/>
              <a:t>For Public Librarians</a:t>
            </a:r>
            <a:endParaRPr lang="en-US" sz="2000" dirty="0"/>
          </a:p>
        </p:txBody>
      </p:sp>
      <p:sp>
        <p:nvSpPr>
          <p:cNvPr id="3" name="Date Placeholder 2"/>
          <p:cNvSpPr>
            <a:spLocks noGrp="1"/>
          </p:cNvSpPr>
          <p:nvPr>
            <p:ph type="dt" sz="quarter" idx="1"/>
          </p:nvPr>
        </p:nvSpPr>
        <p:spPr>
          <a:xfrm>
            <a:off x="6151428" y="0"/>
            <a:ext cx="857350" cy="464820"/>
          </a:xfrm>
          <a:prstGeom prst="rect">
            <a:avLst/>
          </a:prstGeom>
        </p:spPr>
        <p:txBody>
          <a:bodyPr vert="horz" lIns="93167" tIns="46585" rIns="93167" bIns="46585" rtlCol="0"/>
          <a:lstStyle>
            <a:lvl1pPr algn="r">
              <a:defRPr sz="1200"/>
            </a:lvl1pPr>
          </a:lstStyle>
          <a:p>
            <a:r>
              <a:rPr lang="en-US" smtClean="0"/>
              <a:t>3/21/2013</a:t>
            </a:r>
            <a:endParaRPr lang="en-US" dirty="0"/>
          </a:p>
        </p:txBody>
      </p:sp>
      <p:sp>
        <p:nvSpPr>
          <p:cNvPr id="6" name="Footer Placeholder 5"/>
          <p:cNvSpPr>
            <a:spLocks noGrp="1"/>
          </p:cNvSpPr>
          <p:nvPr>
            <p:ph type="ftr" sz="quarter" idx="2"/>
          </p:nvPr>
        </p:nvSpPr>
        <p:spPr>
          <a:xfrm>
            <a:off x="786700" y="8473028"/>
            <a:ext cx="5364728" cy="821785"/>
          </a:xfrm>
          <a:prstGeom prst="rect">
            <a:avLst/>
          </a:prstGeom>
        </p:spPr>
        <p:txBody>
          <a:bodyPr vert="horz" lIns="91440" tIns="45720" rIns="91440" bIns="45720" rtlCol="0" anchor="ctr"/>
          <a:lstStyle>
            <a:lvl1pPr algn="l">
              <a:defRPr sz="1200"/>
            </a:lvl1pPr>
          </a:lstStyle>
          <a:p>
            <a:pPr algn="just"/>
            <a:r>
              <a:rPr lang="en-US" sz="900" dirty="0"/>
              <a:t>This material has been created for the </a:t>
            </a:r>
            <a:r>
              <a:rPr lang="en-US" sz="900" dirty="0" err="1"/>
              <a:t>Infopeople</a:t>
            </a:r>
            <a:r>
              <a:rPr lang="en-US" sz="900" dirty="0"/>
              <a:t> Project [</a:t>
            </a:r>
            <a:r>
              <a:rPr lang="en-US" sz="900" dirty="0" err="1"/>
              <a:t>infopeople.org</a:t>
            </a:r>
            <a:r>
              <a:rPr lang="en-US" sz="900" dirty="0"/>
              <a:t>], and has been supported in part by the U.S. Institute of Museum and Library Services under the provisions of the Library Services and Technology Act, administered in California by the State Librarian. This material is licensed under a Creative Commons 3.0 Share &amp; Share-Alike license. Use of this material should credit the author and funding source</a:t>
            </a:r>
            <a:r>
              <a:rPr lang="en-US" sz="900" dirty="0" smtClean="0"/>
              <a:t>.</a:t>
            </a:r>
            <a:endParaRPr lang="en-US" sz="900" dirty="0"/>
          </a:p>
        </p:txBody>
      </p:sp>
      <p:sp>
        <p:nvSpPr>
          <p:cNvPr id="7" name="Slide Number Placeholder 6"/>
          <p:cNvSpPr>
            <a:spLocks noGrp="1"/>
          </p:cNvSpPr>
          <p:nvPr>
            <p:ph type="sldNum" sz="quarter" idx="3"/>
          </p:nvPr>
        </p:nvSpPr>
        <p:spPr>
          <a:xfrm>
            <a:off x="6151428" y="8829675"/>
            <a:ext cx="857385" cy="465138"/>
          </a:xfrm>
          <a:prstGeom prst="rect">
            <a:avLst/>
          </a:prstGeom>
        </p:spPr>
        <p:txBody>
          <a:bodyPr vert="horz" lIns="91440" tIns="45720" rIns="91440" bIns="45720" rtlCol="0" anchor="b"/>
          <a:lstStyle>
            <a:lvl1pPr algn="r">
              <a:defRPr sz="1200"/>
            </a:lvl1pPr>
          </a:lstStyle>
          <a:p>
            <a:fld id="{03FEF3A5-6BFD-0E4F-9C1F-74B63F328BD1}" type="slidenum">
              <a:rPr lang="en-US" smtClean="0"/>
              <a:t>‹#›</a:t>
            </a:fld>
            <a:endParaRPr lang="en-US"/>
          </a:p>
        </p:txBody>
      </p:sp>
    </p:spTree>
    <p:extLst>
      <p:ext uri="{BB962C8B-B14F-4D97-AF65-F5344CB8AC3E}">
        <p14:creationId xmlns:p14="http://schemas.microsoft.com/office/powerpoint/2010/main" val="271752414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5" rIns="93167" bIns="46585" rtlCol="0"/>
          <a:lstStyle>
            <a:lvl1pPr algn="l">
              <a:defRPr sz="1200"/>
            </a:lvl1pPr>
          </a:lstStyle>
          <a:p>
            <a:r>
              <a:rPr lang="en-US" smtClean="0"/>
              <a:t>Landlord/Tenants Law  For Public Librarians</a:t>
            </a: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7" tIns="46585" rIns="93167" bIns="46585" rtlCol="0"/>
          <a:lstStyle>
            <a:lvl1pPr algn="r">
              <a:defRPr sz="1200"/>
            </a:lvl1pPr>
          </a:lstStyle>
          <a:p>
            <a:r>
              <a:rPr lang="en-US" smtClean="0"/>
              <a:t>3/21/2013</a:t>
            </a:r>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7" tIns="46585" rIns="93167" bIns="46585"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7" tIns="46585" rIns="93167" bIns="4658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67" tIns="46585" rIns="93167" bIns="4658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7" tIns="46585" rIns="93167" bIns="46585" rtlCol="0" anchor="b"/>
          <a:lstStyle>
            <a:lvl1pPr algn="r">
              <a:defRPr sz="1200"/>
            </a:lvl1pPr>
          </a:lstStyle>
          <a:p>
            <a:endParaRPr lang="en-US" dirty="0"/>
          </a:p>
        </p:txBody>
      </p:sp>
    </p:spTree>
    <p:extLst>
      <p:ext uri="{BB962C8B-B14F-4D97-AF65-F5344CB8AC3E}">
        <p14:creationId xmlns:p14="http://schemas.microsoft.com/office/powerpoint/2010/main" val="1222015533"/>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40524" lvl="1" indent="-174688">
              <a:buFont typeface="Arial" pitchFamily="34" charset="0"/>
              <a:buChar char="•"/>
            </a:pPr>
            <a:endParaRPr lang="en-US" b="1" baseline="0" dirty="0" smtClean="0"/>
          </a:p>
        </p:txBody>
      </p:sp>
      <p:sp>
        <p:nvSpPr>
          <p:cNvPr id="4" name="Slide Number Placeholder 3"/>
          <p:cNvSpPr>
            <a:spLocks noGrp="1"/>
          </p:cNvSpPr>
          <p:nvPr>
            <p:ph type="sldNum" sz="quarter" idx="10"/>
          </p:nvPr>
        </p:nvSpPr>
        <p:spPr/>
        <p:txBody>
          <a:bodyPr/>
          <a:lstStyle/>
          <a:p>
            <a:fld id="{806F914C-FD18-DB4B-9129-47DEA314F3D9}" type="slidenum">
              <a:rPr lang="en-US" smtClean="0"/>
              <a:t>1</a:t>
            </a:fld>
            <a:endParaRPr lang="en-US" dirty="0"/>
          </a:p>
        </p:txBody>
      </p:sp>
      <p:sp>
        <p:nvSpPr>
          <p:cNvPr id="5" name="Footer Placeholder 4"/>
          <p:cNvSpPr>
            <a:spLocks noGrp="1"/>
          </p:cNvSpPr>
          <p:nvPr>
            <p:ph type="ftr" sz="quarter" idx="11"/>
          </p:nvPr>
        </p:nvSpPr>
        <p:spPr/>
        <p:txBody>
          <a:bodyPr/>
          <a:lstStyle/>
          <a:p>
            <a:r>
              <a:rPr lang="en-US" dirty="0" smtClean="0"/>
              <a:t>Ana</a:t>
            </a:r>
            <a:endParaRPr lang="en-US" dirty="0"/>
          </a:p>
        </p:txBody>
      </p:sp>
    </p:spTree>
    <p:extLst>
      <p:ext uri="{BB962C8B-B14F-4D97-AF65-F5344CB8AC3E}">
        <p14:creationId xmlns:p14="http://schemas.microsoft.com/office/powerpoint/2010/main" val="911313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Ana</a:t>
            </a:r>
            <a:endParaRPr lang="en-US"/>
          </a:p>
        </p:txBody>
      </p:sp>
      <p:sp>
        <p:nvSpPr>
          <p:cNvPr id="5" name="Slide Number Placeholder 4"/>
          <p:cNvSpPr>
            <a:spLocks noGrp="1"/>
          </p:cNvSpPr>
          <p:nvPr>
            <p:ph type="sldNum" sz="quarter" idx="11"/>
          </p:nvPr>
        </p:nvSpPr>
        <p:spPr/>
        <p:txBody>
          <a:bodyPr/>
          <a:lstStyle/>
          <a:p>
            <a:fld id="{806F914C-FD18-DB4B-9129-47DEA314F3D9}" type="slidenum">
              <a:rPr lang="en-US" smtClean="0"/>
              <a:t>11</a:t>
            </a:fld>
            <a:endParaRPr lang="en-US"/>
          </a:p>
        </p:txBody>
      </p:sp>
    </p:spTree>
    <p:extLst>
      <p:ext uri="{BB962C8B-B14F-4D97-AF65-F5344CB8AC3E}">
        <p14:creationId xmlns:p14="http://schemas.microsoft.com/office/powerpoint/2010/main" val="1581196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Ana</a:t>
            </a:r>
            <a:endParaRPr lang="en-US"/>
          </a:p>
        </p:txBody>
      </p:sp>
      <p:sp>
        <p:nvSpPr>
          <p:cNvPr id="5" name="Slide Number Placeholder 4"/>
          <p:cNvSpPr>
            <a:spLocks noGrp="1"/>
          </p:cNvSpPr>
          <p:nvPr>
            <p:ph type="sldNum" sz="quarter" idx="11"/>
          </p:nvPr>
        </p:nvSpPr>
        <p:spPr/>
        <p:txBody>
          <a:bodyPr/>
          <a:lstStyle/>
          <a:p>
            <a:fld id="{806F914C-FD18-DB4B-9129-47DEA314F3D9}" type="slidenum">
              <a:rPr lang="en-US" smtClean="0"/>
              <a:t>12</a:t>
            </a:fld>
            <a:endParaRPr lang="en-US"/>
          </a:p>
        </p:txBody>
      </p:sp>
    </p:spTree>
    <p:extLst>
      <p:ext uri="{BB962C8B-B14F-4D97-AF65-F5344CB8AC3E}">
        <p14:creationId xmlns:p14="http://schemas.microsoft.com/office/powerpoint/2010/main" val="1581196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Ana</a:t>
            </a:r>
            <a:endParaRPr lang="en-US"/>
          </a:p>
        </p:txBody>
      </p:sp>
      <p:sp>
        <p:nvSpPr>
          <p:cNvPr id="5" name="Slide Number Placeholder 4"/>
          <p:cNvSpPr>
            <a:spLocks noGrp="1"/>
          </p:cNvSpPr>
          <p:nvPr>
            <p:ph type="sldNum" sz="quarter" idx="11"/>
          </p:nvPr>
        </p:nvSpPr>
        <p:spPr/>
        <p:txBody>
          <a:bodyPr/>
          <a:lstStyle/>
          <a:p>
            <a:fld id="{806F914C-FD18-DB4B-9129-47DEA314F3D9}" type="slidenum">
              <a:rPr lang="en-US" smtClean="0"/>
              <a:t>14</a:t>
            </a:fld>
            <a:endParaRPr lang="en-US"/>
          </a:p>
        </p:txBody>
      </p:sp>
    </p:spTree>
    <p:extLst>
      <p:ext uri="{BB962C8B-B14F-4D97-AF65-F5344CB8AC3E}">
        <p14:creationId xmlns:p14="http://schemas.microsoft.com/office/powerpoint/2010/main" val="1581196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latin typeface="Arial" pitchFamily="34" charset="0"/>
            </a:endParaRPr>
          </a:p>
        </p:txBody>
      </p:sp>
      <p:sp>
        <p:nvSpPr>
          <p:cNvPr id="159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Elephant" pitchFamily="18" charset="0"/>
                <a:cs typeface="Arial" pitchFamily="34" charset="0"/>
              </a:defRPr>
            </a:lvl1pPr>
            <a:lvl2pPr marL="742868" indent="-285718" eaLnBrk="0" hangingPunct="0">
              <a:defRPr>
                <a:solidFill>
                  <a:schemeClr val="tx1"/>
                </a:solidFill>
                <a:latin typeface="Elephant" pitchFamily="18" charset="0"/>
                <a:cs typeface="Arial" pitchFamily="34" charset="0"/>
              </a:defRPr>
            </a:lvl2pPr>
            <a:lvl3pPr marL="1142874" indent="-228574" eaLnBrk="0" hangingPunct="0">
              <a:defRPr>
                <a:solidFill>
                  <a:schemeClr val="tx1"/>
                </a:solidFill>
                <a:latin typeface="Elephant" pitchFamily="18" charset="0"/>
                <a:cs typeface="Arial" pitchFamily="34" charset="0"/>
              </a:defRPr>
            </a:lvl3pPr>
            <a:lvl4pPr marL="1600023" indent="-228574" eaLnBrk="0" hangingPunct="0">
              <a:defRPr>
                <a:solidFill>
                  <a:schemeClr val="tx1"/>
                </a:solidFill>
                <a:latin typeface="Elephant" pitchFamily="18" charset="0"/>
                <a:cs typeface="Arial" pitchFamily="34" charset="0"/>
              </a:defRPr>
            </a:lvl4pPr>
            <a:lvl5pPr marL="2057174" indent="-228574" eaLnBrk="0" hangingPunct="0">
              <a:defRPr>
                <a:solidFill>
                  <a:schemeClr val="tx1"/>
                </a:solidFill>
                <a:latin typeface="Elephant" pitchFamily="18" charset="0"/>
                <a:cs typeface="Arial" pitchFamily="34" charset="0"/>
              </a:defRPr>
            </a:lvl5pPr>
            <a:lvl6pPr marL="2514322" indent="-228574" eaLnBrk="0" fontAlgn="base" hangingPunct="0">
              <a:spcBef>
                <a:spcPct val="0"/>
              </a:spcBef>
              <a:spcAft>
                <a:spcPct val="0"/>
              </a:spcAft>
              <a:defRPr>
                <a:solidFill>
                  <a:schemeClr val="tx1"/>
                </a:solidFill>
                <a:latin typeface="Elephant" pitchFamily="18" charset="0"/>
                <a:cs typeface="Arial" pitchFamily="34" charset="0"/>
              </a:defRPr>
            </a:lvl6pPr>
            <a:lvl7pPr marL="2971470" indent="-228574" eaLnBrk="0" fontAlgn="base" hangingPunct="0">
              <a:spcBef>
                <a:spcPct val="0"/>
              </a:spcBef>
              <a:spcAft>
                <a:spcPct val="0"/>
              </a:spcAft>
              <a:defRPr>
                <a:solidFill>
                  <a:schemeClr val="tx1"/>
                </a:solidFill>
                <a:latin typeface="Elephant" pitchFamily="18" charset="0"/>
                <a:cs typeface="Arial" pitchFamily="34" charset="0"/>
              </a:defRPr>
            </a:lvl7pPr>
            <a:lvl8pPr marL="3428621" indent="-228574" eaLnBrk="0" fontAlgn="base" hangingPunct="0">
              <a:spcBef>
                <a:spcPct val="0"/>
              </a:spcBef>
              <a:spcAft>
                <a:spcPct val="0"/>
              </a:spcAft>
              <a:defRPr>
                <a:solidFill>
                  <a:schemeClr val="tx1"/>
                </a:solidFill>
                <a:latin typeface="Elephant" pitchFamily="18" charset="0"/>
                <a:cs typeface="Arial" pitchFamily="34" charset="0"/>
              </a:defRPr>
            </a:lvl8pPr>
            <a:lvl9pPr marL="3885770" indent="-228574" eaLnBrk="0" fontAlgn="base" hangingPunct="0">
              <a:spcBef>
                <a:spcPct val="0"/>
              </a:spcBef>
              <a:spcAft>
                <a:spcPct val="0"/>
              </a:spcAft>
              <a:defRPr>
                <a:solidFill>
                  <a:schemeClr val="tx1"/>
                </a:solidFill>
                <a:latin typeface="Elephant" pitchFamily="18" charset="0"/>
                <a:cs typeface="Arial" pitchFamily="34" charset="0"/>
              </a:defRPr>
            </a:lvl9pPr>
          </a:lstStyle>
          <a:p>
            <a:pPr eaLnBrk="1" hangingPunct="1"/>
            <a:fld id="{F62D450C-8E69-4A9E-AFDF-7F76E1612D5B}" type="slidenum">
              <a:rPr lang="en-US">
                <a:solidFill>
                  <a:prstClr val="black"/>
                </a:solidFill>
                <a:latin typeface="Arial" pitchFamily="34" charset="0"/>
              </a:rPr>
              <a:pPr eaLnBrk="1" hangingPunct="1"/>
              <a:t>15</a:t>
            </a:fld>
            <a:endParaRPr lang="en-US" dirty="0">
              <a:solidFill>
                <a:prstClr val="black"/>
              </a:solidFill>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Ana</a:t>
            </a:r>
            <a:endParaRPr lang="en-US"/>
          </a:p>
        </p:txBody>
      </p:sp>
      <p:sp>
        <p:nvSpPr>
          <p:cNvPr id="5" name="Slide Number Placeholder 4"/>
          <p:cNvSpPr>
            <a:spLocks noGrp="1"/>
          </p:cNvSpPr>
          <p:nvPr>
            <p:ph type="sldNum" sz="quarter" idx="11"/>
          </p:nvPr>
        </p:nvSpPr>
        <p:spPr/>
        <p:txBody>
          <a:bodyPr/>
          <a:lstStyle/>
          <a:p>
            <a:fld id="{806F914C-FD18-DB4B-9129-47DEA314F3D9}" type="slidenum">
              <a:rPr lang="en-US" smtClean="0"/>
              <a:t>16</a:t>
            </a:fld>
            <a:endParaRPr lang="en-US"/>
          </a:p>
        </p:txBody>
      </p:sp>
    </p:spTree>
    <p:extLst>
      <p:ext uri="{BB962C8B-B14F-4D97-AF65-F5344CB8AC3E}">
        <p14:creationId xmlns:p14="http://schemas.microsoft.com/office/powerpoint/2010/main" val="2484276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Ana</a:t>
            </a:r>
            <a:endParaRPr lang="en-US"/>
          </a:p>
        </p:txBody>
      </p:sp>
      <p:sp>
        <p:nvSpPr>
          <p:cNvPr id="5" name="Slide Number Placeholder 4"/>
          <p:cNvSpPr>
            <a:spLocks noGrp="1"/>
          </p:cNvSpPr>
          <p:nvPr>
            <p:ph type="sldNum" sz="quarter" idx="11"/>
          </p:nvPr>
        </p:nvSpPr>
        <p:spPr/>
        <p:txBody>
          <a:bodyPr/>
          <a:lstStyle/>
          <a:p>
            <a:fld id="{806F914C-FD18-DB4B-9129-47DEA314F3D9}" type="slidenum">
              <a:rPr lang="en-US" smtClean="0"/>
              <a:t>17</a:t>
            </a:fld>
            <a:endParaRPr lang="en-US"/>
          </a:p>
        </p:txBody>
      </p:sp>
    </p:spTree>
    <p:extLst>
      <p:ext uri="{BB962C8B-B14F-4D97-AF65-F5344CB8AC3E}">
        <p14:creationId xmlns:p14="http://schemas.microsoft.com/office/powerpoint/2010/main" val="2436520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Ana</a:t>
            </a:r>
            <a:endParaRPr lang="en-US"/>
          </a:p>
        </p:txBody>
      </p:sp>
      <p:sp>
        <p:nvSpPr>
          <p:cNvPr id="5" name="Slide Number Placeholder 4"/>
          <p:cNvSpPr>
            <a:spLocks noGrp="1"/>
          </p:cNvSpPr>
          <p:nvPr>
            <p:ph type="sldNum" sz="quarter" idx="11"/>
          </p:nvPr>
        </p:nvSpPr>
        <p:spPr/>
        <p:txBody>
          <a:bodyPr/>
          <a:lstStyle/>
          <a:p>
            <a:fld id="{806F914C-FD18-DB4B-9129-47DEA314F3D9}" type="slidenum">
              <a:rPr lang="en-US" smtClean="0"/>
              <a:t>18</a:t>
            </a:fld>
            <a:endParaRPr lang="en-US"/>
          </a:p>
        </p:txBody>
      </p:sp>
    </p:spTree>
    <p:extLst>
      <p:ext uri="{BB962C8B-B14F-4D97-AF65-F5344CB8AC3E}">
        <p14:creationId xmlns:p14="http://schemas.microsoft.com/office/powerpoint/2010/main" val="3778693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165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Elephant" pitchFamily="18" charset="0"/>
                <a:cs typeface="Arial" pitchFamily="34" charset="0"/>
              </a:defRPr>
            </a:lvl1pPr>
            <a:lvl2pPr marL="742868" indent="-285718" eaLnBrk="0" hangingPunct="0">
              <a:defRPr>
                <a:solidFill>
                  <a:schemeClr val="tx1"/>
                </a:solidFill>
                <a:latin typeface="Elephant" pitchFamily="18" charset="0"/>
                <a:cs typeface="Arial" pitchFamily="34" charset="0"/>
              </a:defRPr>
            </a:lvl2pPr>
            <a:lvl3pPr marL="1142874" indent="-228574" eaLnBrk="0" hangingPunct="0">
              <a:defRPr>
                <a:solidFill>
                  <a:schemeClr val="tx1"/>
                </a:solidFill>
                <a:latin typeface="Elephant" pitchFamily="18" charset="0"/>
                <a:cs typeface="Arial" pitchFamily="34" charset="0"/>
              </a:defRPr>
            </a:lvl3pPr>
            <a:lvl4pPr marL="1600023" indent="-228574" eaLnBrk="0" hangingPunct="0">
              <a:defRPr>
                <a:solidFill>
                  <a:schemeClr val="tx1"/>
                </a:solidFill>
                <a:latin typeface="Elephant" pitchFamily="18" charset="0"/>
                <a:cs typeface="Arial" pitchFamily="34" charset="0"/>
              </a:defRPr>
            </a:lvl4pPr>
            <a:lvl5pPr marL="2057174" indent="-228574" eaLnBrk="0" hangingPunct="0">
              <a:defRPr>
                <a:solidFill>
                  <a:schemeClr val="tx1"/>
                </a:solidFill>
                <a:latin typeface="Elephant" pitchFamily="18" charset="0"/>
                <a:cs typeface="Arial" pitchFamily="34" charset="0"/>
              </a:defRPr>
            </a:lvl5pPr>
            <a:lvl6pPr marL="2514322" indent="-228574" eaLnBrk="0" fontAlgn="base" hangingPunct="0">
              <a:spcBef>
                <a:spcPct val="0"/>
              </a:spcBef>
              <a:spcAft>
                <a:spcPct val="0"/>
              </a:spcAft>
              <a:defRPr>
                <a:solidFill>
                  <a:schemeClr val="tx1"/>
                </a:solidFill>
                <a:latin typeface="Elephant" pitchFamily="18" charset="0"/>
                <a:cs typeface="Arial" pitchFamily="34" charset="0"/>
              </a:defRPr>
            </a:lvl6pPr>
            <a:lvl7pPr marL="2971470" indent="-228574" eaLnBrk="0" fontAlgn="base" hangingPunct="0">
              <a:spcBef>
                <a:spcPct val="0"/>
              </a:spcBef>
              <a:spcAft>
                <a:spcPct val="0"/>
              </a:spcAft>
              <a:defRPr>
                <a:solidFill>
                  <a:schemeClr val="tx1"/>
                </a:solidFill>
                <a:latin typeface="Elephant" pitchFamily="18" charset="0"/>
                <a:cs typeface="Arial" pitchFamily="34" charset="0"/>
              </a:defRPr>
            </a:lvl7pPr>
            <a:lvl8pPr marL="3428621" indent="-228574" eaLnBrk="0" fontAlgn="base" hangingPunct="0">
              <a:spcBef>
                <a:spcPct val="0"/>
              </a:spcBef>
              <a:spcAft>
                <a:spcPct val="0"/>
              </a:spcAft>
              <a:defRPr>
                <a:solidFill>
                  <a:schemeClr val="tx1"/>
                </a:solidFill>
                <a:latin typeface="Elephant" pitchFamily="18" charset="0"/>
                <a:cs typeface="Arial" pitchFamily="34" charset="0"/>
              </a:defRPr>
            </a:lvl8pPr>
            <a:lvl9pPr marL="3885770" indent="-228574" eaLnBrk="0" fontAlgn="base" hangingPunct="0">
              <a:spcBef>
                <a:spcPct val="0"/>
              </a:spcBef>
              <a:spcAft>
                <a:spcPct val="0"/>
              </a:spcAft>
              <a:defRPr>
                <a:solidFill>
                  <a:schemeClr val="tx1"/>
                </a:solidFill>
                <a:latin typeface="Elephant" pitchFamily="18" charset="0"/>
                <a:cs typeface="Arial" pitchFamily="34" charset="0"/>
              </a:defRPr>
            </a:lvl9pPr>
          </a:lstStyle>
          <a:p>
            <a:pPr eaLnBrk="1" hangingPunct="1"/>
            <a:fld id="{8FC82160-5B5C-4AD7-9066-9E2EB2AADA2C}" type="slidenum">
              <a:rPr lang="en-US">
                <a:solidFill>
                  <a:prstClr val="black"/>
                </a:solidFill>
              </a:rPr>
              <a:pPr eaLnBrk="1" hangingPunct="1"/>
              <a:t>19</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6F914C-FD18-DB4B-9129-47DEA314F3D9}" type="slidenum">
              <a:rPr lang="en-US" smtClean="0"/>
              <a:t>20</a:t>
            </a:fld>
            <a:endParaRPr lang="en-US" dirty="0"/>
          </a:p>
        </p:txBody>
      </p:sp>
      <p:sp>
        <p:nvSpPr>
          <p:cNvPr id="5" name="Footer Placeholder 4"/>
          <p:cNvSpPr>
            <a:spLocks noGrp="1"/>
          </p:cNvSpPr>
          <p:nvPr>
            <p:ph type="ftr" sz="quarter" idx="11"/>
          </p:nvPr>
        </p:nvSpPr>
        <p:spPr/>
        <p:txBody>
          <a:bodyPr/>
          <a:lstStyle/>
          <a:p>
            <a:r>
              <a:rPr lang="en-US" dirty="0" smtClean="0"/>
              <a:t>Ana</a:t>
            </a:r>
            <a:endParaRPr lang="en-US" dirty="0"/>
          </a:p>
        </p:txBody>
      </p:sp>
    </p:spTree>
    <p:extLst>
      <p:ext uri="{BB962C8B-B14F-4D97-AF65-F5344CB8AC3E}">
        <p14:creationId xmlns:p14="http://schemas.microsoft.com/office/powerpoint/2010/main" val="34966500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Ana</a:t>
            </a:r>
            <a:endParaRPr lang="en-US"/>
          </a:p>
        </p:txBody>
      </p:sp>
      <p:sp>
        <p:nvSpPr>
          <p:cNvPr id="5" name="Slide Number Placeholder 4"/>
          <p:cNvSpPr>
            <a:spLocks noGrp="1"/>
          </p:cNvSpPr>
          <p:nvPr>
            <p:ph type="sldNum" sz="quarter" idx="11"/>
          </p:nvPr>
        </p:nvSpPr>
        <p:spPr/>
        <p:txBody>
          <a:bodyPr/>
          <a:lstStyle/>
          <a:p>
            <a:fld id="{806F914C-FD18-DB4B-9129-47DEA314F3D9}" type="slidenum">
              <a:rPr lang="en-US" smtClean="0"/>
              <a:t>21</a:t>
            </a:fld>
            <a:endParaRPr lang="en-US"/>
          </a:p>
        </p:txBody>
      </p:sp>
    </p:spTree>
    <p:extLst>
      <p:ext uri="{BB962C8B-B14F-4D97-AF65-F5344CB8AC3E}">
        <p14:creationId xmlns:p14="http://schemas.microsoft.com/office/powerpoint/2010/main" val="821886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latin typeface="Calibri" charset="0"/>
            </a:endParaRPr>
          </a:p>
        </p:txBody>
      </p:sp>
      <p:sp>
        <p:nvSpPr>
          <p:cNvPr id="4" name="Slide Number Placeholder 3"/>
          <p:cNvSpPr>
            <a:spLocks noGrp="1"/>
          </p:cNvSpPr>
          <p:nvPr>
            <p:ph type="sldNum" sz="quarter" idx="10"/>
          </p:nvPr>
        </p:nvSpPr>
        <p:spPr/>
        <p:txBody>
          <a:bodyPr/>
          <a:lstStyle/>
          <a:p>
            <a:fld id="{806F914C-FD18-DB4B-9129-47DEA314F3D9}" type="slidenum">
              <a:rPr lang="en-US" smtClean="0"/>
              <a:t>3</a:t>
            </a:fld>
            <a:endParaRPr lang="en-US" dirty="0"/>
          </a:p>
        </p:txBody>
      </p:sp>
      <p:sp>
        <p:nvSpPr>
          <p:cNvPr id="5" name="Footer Placeholder 4"/>
          <p:cNvSpPr>
            <a:spLocks noGrp="1"/>
          </p:cNvSpPr>
          <p:nvPr>
            <p:ph type="ftr" sz="quarter" idx="11"/>
          </p:nvPr>
        </p:nvSpPr>
        <p:spPr/>
        <p:txBody>
          <a:bodyPr/>
          <a:lstStyle/>
          <a:p>
            <a:r>
              <a:rPr lang="en-US" dirty="0" smtClean="0"/>
              <a:t>Ana</a:t>
            </a:r>
            <a:endParaRPr lang="en-US" dirty="0"/>
          </a:p>
        </p:txBody>
      </p:sp>
    </p:spTree>
    <p:extLst>
      <p:ext uri="{BB962C8B-B14F-4D97-AF65-F5344CB8AC3E}">
        <p14:creationId xmlns:p14="http://schemas.microsoft.com/office/powerpoint/2010/main" val="3496650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Ana</a:t>
            </a:r>
            <a:endParaRPr lang="en-US"/>
          </a:p>
        </p:txBody>
      </p:sp>
      <p:sp>
        <p:nvSpPr>
          <p:cNvPr id="5" name="Slide Number Placeholder 4"/>
          <p:cNvSpPr>
            <a:spLocks noGrp="1"/>
          </p:cNvSpPr>
          <p:nvPr>
            <p:ph type="sldNum" sz="quarter" idx="11"/>
          </p:nvPr>
        </p:nvSpPr>
        <p:spPr/>
        <p:txBody>
          <a:bodyPr/>
          <a:lstStyle/>
          <a:p>
            <a:fld id="{806F914C-FD18-DB4B-9129-47DEA314F3D9}" type="slidenum">
              <a:rPr lang="en-US" smtClean="0"/>
              <a:t>22</a:t>
            </a:fld>
            <a:endParaRPr lang="en-US"/>
          </a:p>
        </p:txBody>
      </p:sp>
    </p:spTree>
    <p:extLst>
      <p:ext uri="{BB962C8B-B14F-4D97-AF65-F5344CB8AC3E}">
        <p14:creationId xmlns:p14="http://schemas.microsoft.com/office/powerpoint/2010/main" val="15200471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b="1" dirty="0" smtClean="0">
              <a:latin typeface="Arial" pitchFamily="34" charset="0"/>
            </a:endParaRPr>
          </a:p>
        </p:txBody>
      </p:sp>
      <p:sp>
        <p:nvSpPr>
          <p:cNvPr id="161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Elephant" pitchFamily="18" charset="0"/>
                <a:cs typeface="Arial" pitchFamily="34" charset="0"/>
              </a:defRPr>
            </a:lvl1pPr>
            <a:lvl2pPr marL="742868" indent="-285718" eaLnBrk="0" hangingPunct="0">
              <a:defRPr>
                <a:solidFill>
                  <a:schemeClr val="tx1"/>
                </a:solidFill>
                <a:latin typeface="Elephant" pitchFamily="18" charset="0"/>
                <a:cs typeface="Arial" pitchFamily="34" charset="0"/>
              </a:defRPr>
            </a:lvl2pPr>
            <a:lvl3pPr marL="1142874" indent="-228574" eaLnBrk="0" hangingPunct="0">
              <a:defRPr>
                <a:solidFill>
                  <a:schemeClr val="tx1"/>
                </a:solidFill>
                <a:latin typeface="Elephant" pitchFamily="18" charset="0"/>
                <a:cs typeface="Arial" pitchFamily="34" charset="0"/>
              </a:defRPr>
            </a:lvl3pPr>
            <a:lvl4pPr marL="1600023" indent="-228574" eaLnBrk="0" hangingPunct="0">
              <a:defRPr>
                <a:solidFill>
                  <a:schemeClr val="tx1"/>
                </a:solidFill>
                <a:latin typeface="Elephant" pitchFamily="18" charset="0"/>
                <a:cs typeface="Arial" pitchFamily="34" charset="0"/>
              </a:defRPr>
            </a:lvl4pPr>
            <a:lvl5pPr marL="2057174" indent="-228574" eaLnBrk="0" hangingPunct="0">
              <a:defRPr>
                <a:solidFill>
                  <a:schemeClr val="tx1"/>
                </a:solidFill>
                <a:latin typeface="Elephant" pitchFamily="18" charset="0"/>
                <a:cs typeface="Arial" pitchFamily="34" charset="0"/>
              </a:defRPr>
            </a:lvl5pPr>
            <a:lvl6pPr marL="2514322" indent="-228574" eaLnBrk="0" fontAlgn="base" hangingPunct="0">
              <a:spcBef>
                <a:spcPct val="0"/>
              </a:spcBef>
              <a:spcAft>
                <a:spcPct val="0"/>
              </a:spcAft>
              <a:defRPr>
                <a:solidFill>
                  <a:schemeClr val="tx1"/>
                </a:solidFill>
                <a:latin typeface="Elephant" pitchFamily="18" charset="0"/>
                <a:cs typeface="Arial" pitchFamily="34" charset="0"/>
              </a:defRPr>
            </a:lvl6pPr>
            <a:lvl7pPr marL="2971470" indent="-228574" eaLnBrk="0" fontAlgn="base" hangingPunct="0">
              <a:spcBef>
                <a:spcPct val="0"/>
              </a:spcBef>
              <a:spcAft>
                <a:spcPct val="0"/>
              </a:spcAft>
              <a:defRPr>
                <a:solidFill>
                  <a:schemeClr val="tx1"/>
                </a:solidFill>
                <a:latin typeface="Elephant" pitchFamily="18" charset="0"/>
                <a:cs typeface="Arial" pitchFamily="34" charset="0"/>
              </a:defRPr>
            </a:lvl7pPr>
            <a:lvl8pPr marL="3428621" indent="-228574" eaLnBrk="0" fontAlgn="base" hangingPunct="0">
              <a:spcBef>
                <a:spcPct val="0"/>
              </a:spcBef>
              <a:spcAft>
                <a:spcPct val="0"/>
              </a:spcAft>
              <a:defRPr>
                <a:solidFill>
                  <a:schemeClr val="tx1"/>
                </a:solidFill>
                <a:latin typeface="Elephant" pitchFamily="18" charset="0"/>
                <a:cs typeface="Arial" pitchFamily="34" charset="0"/>
              </a:defRPr>
            </a:lvl8pPr>
            <a:lvl9pPr marL="3885770" indent="-228574" eaLnBrk="0" fontAlgn="base" hangingPunct="0">
              <a:spcBef>
                <a:spcPct val="0"/>
              </a:spcBef>
              <a:spcAft>
                <a:spcPct val="0"/>
              </a:spcAft>
              <a:defRPr>
                <a:solidFill>
                  <a:schemeClr val="tx1"/>
                </a:solidFill>
                <a:latin typeface="Elephant" pitchFamily="18" charset="0"/>
                <a:cs typeface="Arial" pitchFamily="34" charset="0"/>
              </a:defRPr>
            </a:lvl9pPr>
          </a:lstStyle>
          <a:p>
            <a:pPr eaLnBrk="1" hangingPunct="1"/>
            <a:fld id="{3DB5A35B-5B3F-4B98-9218-65BF1010B0BE}" type="slidenum">
              <a:rPr lang="en-US">
                <a:solidFill>
                  <a:prstClr val="black"/>
                </a:solidFill>
                <a:latin typeface="Arial" pitchFamily="34" charset="0"/>
              </a:rPr>
              <a:pPr eaLnBrk="1" hangingPunct="1"/>
              <a:t>23</a:t>
            </a:fld>
            <a:endParaRPr lang="en-US" dirty="0">
              <a:solidFill>
                <a:prstClr val="black"/>
              </a:solidFill>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6F914C-FD18-DB4B-9129-47DEA314F3D9}" type="slidenum">
              <a:rPr lang="en-US" smtClean="0"/>
              <a:t>24</a:t>
            </a:fld>
            <a:endParaRPr lang="en-US" dirty="0"/>
          </a:p>
        </p:txBody>
      </p:sp>
      <p:sp>
        <p:nvSpPr>
          <p:cNvPr id="5" name="Footer Placeholder 4"/>
          <p:cNvSpPr>
            <a:spLocks noGrp="1"/>
          </p:cNvSpPr>
          <p:nvPr>
            <p:ph type="ftr" sz="quarter" idx="11"/>
          </p:nvPr>
        </p:nvSpPr>
        <p:spPr/>
        <p:txBody>
          <a:bodyPr/>
          <a:lstStyle/>
          <a:p>
            <a:r>
              <a:rPr lang="en-US" dirty="0" smtClean="0"/>
              <a:t>Ana</a:t>
            </a:r>
            <a:endParaRPr lang="en-US" dirty="0"/>
          </a:p>
        </p:txBody>
      </p:sp>
    </p:spTree>
    <p:extLst>
      <p:ext uri="{BB962C8B-B14F-4D97-AF65-F5344CB8AC3E}">
        <p14:creationId xmlns:p14="http://schemas.microsoft.com/office/powerpoint/2010/main" val="23190329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latin typeface="Arial" pitchFamily="34" charset="0"/>
            </a:endParaRPr>
          </a:p>
        </p:txBody>
      </p:sp>
      <p:sp>
        <p:nvSpPr>
          <p:cNvPr id="162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Elephant" pitchFamily="18" charset="0"/>
                <a:cs typeface="Arial" pitchFamily="34" charset="0"/>
              </a:defRPr>
            </a:lvl1pPr>
            <a:lvl2pPr marL="742868" indent="-285718" eaLnBrk="0" hangingPunct="0">
              <a:defRPr>
                <a:solidFill>
                  <a:schemeClr val="tx1"/>
                </a:solidFill>
                <a:latin typeface="Elephant" pitchFamily="18" charset="0"/>
                <a:cs typeface="Arial" pitchFamily="34" charset="0"/>
              </a:defRPr>
            </a:lvl2pPr>
            <a:lvl3pPr marL="1142874" indent="-228574" eaLnBrk="0" hangingPunct="0">
              <a:defRPr>
                <a:solidFill>
                  <a:schemeClr val="tx1"/>
                </a:solidFill>
                <a:latin typeface="Elephant" pitchFamily="18" charset="0"/>
                <a:cs typeface="Arial" pitchFamily="34" charset="0"/>
              </a:defRPr>
            </a:lvl3pPr>
            <a:lvl4pPr marL="1600023" indent="-228574" eaLnBrk="0" hangingPunct="0">
              <a:defRPr>
                <a:solidFill>
                  <a:schemeClr val="tx1"/>
                </a:solidFill>
                <a:latin typeface="Elephant" pitchFamily="18" charset="0"/>
                <a:cs typeface="Arial" pitchFamily="34" charset="0"/>
              </a:defRPr>
            </a:lvl4pPr>
            <a:lvl5pPr marL="2057174" indent="-228574" eaLnBrk="0" hangingPunct="0">
              <a:defRPr>
                <a:solidFill>
                  <a:schemeClr val="tx1"/>
                </a:solidFill>
                <a:latin typeface="Elephant" pitchFamily="18" charset="0"/>
                <a:cs typeface="Arial" pitchFamily="34" charset="0"/>
              </a:defRPr>
            </a:lvl5pPr>
            <a:lvl6pPr marL="2514322" indent="-228574" eaLnBrk="0" fontAlgn="base" hangingPunct="0">
              <a:spcBef>
                <a:spcPct val="0"/>
              </a:spcBef>
              <a:spcAft>
                <a:spcPct val="0"/>
              </a:spcAft>
              <a:defRPr>
                <a:solidFill>
                  <a:schemeClr val="tx1"/>
                </a:solidFill>
                <a:latin typeface="Elephant" pitchFamily="18" charset="0"/>
                <a:cs typeface="Arial" pitchFamily="34" charset="0"/>
              </a:defRPr>
            </a:lvl6pPr>
            <a:lvl7pPr marL="2971470" indent="-228574" eaLnBrk="0" fontAlgn="base" hangingPunct="0">
              <a:spcBef>
                <a:spcPct val="0"/>
              </a:spcBef>
              <a:spcAft>
                <a:spcPct val="0"/>
              </a:spcAft>
              <a:defRPr>
                <a:solidFill>
                  <a:schemeClr val="tx1"/>
                </a:solidFill>
                <a:latin typeface="Elephant" pitchFamily="18" charset="0"/>
                <a:cs typeface="Arial" pitchFamily="34" charset="0"/>
              </a:defRPr>
            </a:lvl7pPr>
            <a:lvl8pPr marL="3428621" indent="-228574" eaLnBrk="0" fontAlgn="base" hangingPunct="0">
              <a:spcBef>
                <a:spcPct val="0"/>
              </a:spcBef>
              <a:spcAft>
                <a:spcPct val="0"/>
              </a:spcAft>
              <a:defRPr>
                <a:solidFill>
                  <a:schemeClr val="tx1"/>
                </a:solidFill>
                <a:latin typeface="Elephant" pitchFamily="18" charset="0"/>
                <a:cs typeface="Arial" pitchFamily="34" charset="0"/>
              </a:defRPr>
            </a:lvl8pPr>
            <a:lvl9pPr marL="3885770" indent="-228574" eaLnBrk="0" fontAlgn="base" hangingPunct="0">
              <a:spcBef>
                <a:spcPct val="0"/>
              </a:spcBef>
              <a:spcAft>
                <a:spcPct val="0"/>
              </a:spcAft>
              <a:defRPr>
                <a:solidFill>
                  <a:schemeClr val="tx1"/>
                </a:solidFill>
                <a:latin typeface="Elephant" pitchFamily="18" charset="0"/>
                <a:cs typeface="Arial" pitchFamily="34" charset="0"/>
              </a:defRPr>
            </a:lvl9pPr>
          </a:lstStyle>
          <a:p>
            <a:pPr eaLnBrk="1" hangingPunct="1"/>
            <a:fld id="{85564A46-9969-44D7-83EA-319F75AF46AB}" type="slidenum">
              <a:rPr lang="en-US">
                <a:solidFill>
                  <a:prstClr val="black"/>
                </a:solidFill>
                <a:latin typeface="Arial" pitchFamily="34" charset="0"/>
              </a:rPr>
              <a:pPr eaLnBrk="1" hangingPunct="1"/>
              <a:t>26</a:t>
            </a:fld>
            <a:endParaRPr lang="en-US" dirty="0">
              <a:solidFill>
                <a:prstClr val="black"/>
              </a:solidFill>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latin typeface="Arial" pitchFamily="34" charset="0"/>
            </a:endParaRPr>
          </a:p>
        </p:txBody>
      </p:sp>
      <p:sp>
        <p:nvSpPr>
          <p:cNvPr id="163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Elephant" pitchFamily="18" charset="0"/>
                <a:cs typeface="Arial" pitchFamily="34" charset="0"/>
              </a:defRPr>
            </a:lvl1pPr>
            <a:lvl2pPr marL="742868" indent="-285718" eaLnBrk="0" hangingPunct="0">
              <a:defRPr>
                <a:solidFill>
                  <a:schemeClr val="tx1"/>
                </a:solidFill>
                <a:latin typeface="Elephant" pitchFamily="18" charset="0"/>
                <a:cs typeface="Arial" pitchFamily="34" charset="0"/>
              </a:defRPr>
            </a:lvl2pPr>
            <a:lvl3pPr marL="1142874" indent="-228574" eaLnBrk="0" hangingPunct="0">
              <a:defRPr>
                <a:solidFill>
                  <a:schemeClr val="tx1"/>
                </a:solidFill>
                <a:latin typeface="Elephant" pitchFamily="18" charset="0"/>
                <a:cs typeface="Arial" pitchFamily="34" charset="0"/>
              </a:defRPr>
            </a:lvl3pPr>
            <a:lvl4pPr marL="1600023" indent="-228574" eaLnBrk="0" hangingPunct="0">
              <a:defRPr>
                <a:solidFill>
                  <a:schemeClr val="tx1"/>
                </a:solidFill>
                <a:latin typeface="Elephant" pitchFamily="18" charset="0"/>
                <a:cs typeface="Arial" pitchFamily="34" charset="0"/>
              </a:defRPr>
            </a:lvl4pPr>
            <a:lvl5pPr marL="2057174" indent="-228574" eaLnBrk="0" hangingPunct="0">
              <a:defRPr>
                <a:solidFill>
                  <a:schemeClr val="tx1"/>
                </a:solidFill>
                <a:latin typeface="Elephant" pitchFamily="18" charset="0"/>
                <a:cs typeface="Arial" pitchFamily="34" charset="0"/>
              </a:defRPr>
            </a:lvl5pPr>
            <a:lvl6pPr marL="2514322" indent="-228574" eaLnBrk="0" fontAlgn="base" hangingPunct="0">
              <a:spcBef>
                <a:spcPct val="0"/>
              </a:spcBef>
              <a:spcAft>
                <a:spcPct val="0"/>
              </a:spcAft>
              <a:defRPr>
                <a:solidFill>
                  <a:schemeClr val="tx1"/>
                </a:solidFill>
                <a:latin typeface="Elephant" pitchFamily="18" charset="0"/>
                <a:cs typeface="Arial" pitchFamily="34" charset="0"/>
              </a:defRPr>
            </a:lvl6pPr>
            <a:lvl7pPr marL="2971470" indent="-228574" eaLnBrk="0" fontAlgn="base" hangingPunct="0">
              <a:spcBef>
                <a:spcPct val="0"/>
              </a:spcBef>
              <a:spcAft>
                <a:spcPct val="0"/>
              </a:spcAft>
              <a:defRPr>
                <a:solidFill>
                  <a:schemeClr val="tx1"/>
                </a:solidFill>
                <a:latin typeface="Elephant" pitchFamily="18" charset="0"/>
                <a:cs typeface="Arial" pitchFamily="34" charset="0"/>
              </a:defRPr>
            </a:lvl7pPr>
            <a:lvl8pPr marL="3428621" indent="-228574" eaLnBrk="0" fontAlgn="base" hangingPunct="0">
              <a:spcBef>
                <a:spcPct val="0"/>
              </a:spcBef>
              <a:spcAft>
                <a:spcPct val="0"/>
              </a:spcAft>
              <a:defRPr>
                <a:solidFill>
                  <a:schemeClr val="tx1"/>
                </a:solidFill>
                <a:latin typeface="Elephant" pitchFamily="18" charset="0"/>
                <a:cs typeface="Arial" pitchFamily="34" charset="0"/>
              </a:defRPr>
            </a:lvl8pPr>
            <a:lvl9pPr marL="3885770" indent="-228574" eaLnBrk="0" fontAlgn="base" hangingPunct="0">
              <a:spcBef>
                <a:spcPct val="0"/>
              </a:spcBef>
              <a:spcAft>
                <a:spcPct val="0"/>
              </a:spcAft>
              <a:defRPr>
                <a:solidFill>
                  <a:schemeClr val="tx1"/>
                </a:solidFill>
                <a:latin typeface="Elephant" pitchFamily="18" charset="0"/>
                <a:cs typeface="Arial" pitchFamily="34" charset="0"/>
              </a:defRPr>
            </a:lvl9pPr>
          </a:lstStyle>
          <a:p>
            <a:pPr eaLnBrk="1" hangingPunct="1"/>
            <a:fld id="{5C0D2147-FCDA-4ECD-B405-9946D875024F}" type="slidenum">
              <a:rPr lang="en-US">
                <a:solidFill>
                  <a:prstClr val="black"/>
                </a:solidFill>
                <a:latin typeface="Arial" pitchFamily="34" charset="0"/>
              </a:rPr>
              <a:pPr eaLnBrk="1" hangingPunct="1"/>
              <a:t>27</a:t>
            </a:fld>
            <a:endParaRPr lang="en-US" dirty="0">
              <a:solidFill>
                <a:prstClr val="black"/>
              </a:solidFill>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latin typeface="Arial" pitchFamily="34" charset="0"/>
            </a:endParaRPr>
          </a:p>
        </p:txBody>
      </p:sp>
      <p:sp>
        <p:nvSpPr>
          <p:cNvPr id="164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Elephant" pitchFamily="18" charset="0"/>
                <a:cs typeface="Arial" pitchFamily="34" charset="0"/>
              </a:defRPr>
            </a:lvl1pPr>
            <a:lvl2pPr marL="742868" indent="-285718" eaLnBrk="0" hangingPunct="0">
              <a:defRPr>
                <a:solidFill>
                  <a:schemeClr val="tx1"/>
                </a:solidFill>
                <a:latin typeface="Elephant" pitchFamily="18" charset="0"/>
                <a:cs typeface="Arial" pitchFamily="34" charset="0"/>
              </a:defRPr>
            </a:lvl2pPr>
            <a:lvl3pPr marL="1142874" indent="-228574" eaLnBrk="0" hangingPunct="0">
              <a:defRPr>
                <a:solidFill>
                  <a:schemeClr val="tx1"/>
                </a:solidFill>
                <a:latin typeface="Elephant" pitchFamily="18" charset="0"/>
                <a:cs typeface="Arial" pitchFamily="34" charset="0"/>
              </a:defRPr>
            </a:lvl3pPr>
            <a:lvl4pPr marL="1600023" indent="-228574" eaLnBrk="0" hangingPunct="0">
              <a:defRPr>
                <a:solidFill>
                  <a:schemeClr val="tx1"/>
                </a:solidFill>
                <a:latin typeface="Elephant" pitchFamily="18" charset="0"/>
                <a:cs typeface="Arial" pitchFamily="34" charset="0"/>
              </a:defRPr>
            </a:lvl4pPr>
            <a:lvl5pPr marL="2057174" indent="-228574" eaLnBrk="0" hangingPunct="0">
              <a:defRPr>
                <a:solidFill>
                  <a:schemeClr val="tx1"/>
                </a:solidFill>
                <a:latin typeface="Elephant" pitchFamily="18" charset="0"/>
                <a:cs typeface="Arial" pitchFamily="34" charset="0"/>
              </a:defRPr>
            </a:lvl5pPr>
            <a:lvl6pPr marL="2514322" indent="-228574" eaLnBrk="0" fontAlgn="base" hangingPunct="0">
              <a:spcBef>
                <a:spcPct val="0"/>
              </a:spcBef>
              <a:spcAft>
                <a:spcPct val="0"/>
              </a:spcAft>
              <a:defRPr>
                <a:solidFill>
                  <a:schemeClr val="tx1"/>
                </a:solidFill>
                <a:latin typeface="Elephant" pitchFamily="18" charset="0"/>
                <a:cs typeface="Arial" pitchFamily="34" charset="0"/>
              </a:defRPr>
            </a:lvl6pPr>
            <a:lvl7pPr marL="2971470" indent="-228574" eaLnBrk="0" fontAlgn="base" hangingPunct="0">
              <a:spcBef>
                <a:spcPct val="0"/>
              </a:spcBef>
              <a:spcAft>
                <a:spcPct val="0"/>
              </a:spcAft>
              <a:defRPr>
                <a:solidFill>
                  <a:schemeClr val="tx1"/>
                </a:solidFill>
                <a:latin typeface="Elephant" pitchFamily="18" charset="0"/>
                <a:cs typeface="Arial" pitchFamily="34" charset="0"/>
              </a:defRPr>
            </a:lvl7pPr>
            <a:lvl8pPr marL="3428621" indent="-228574" eaLnBrk="0" fontAlgn="base" hangingPunct="0">
              <a:spcBef>
                <a:spcPct val="0"/>
              </a:spcBef>
              <a:spcAft>
                <a:spcPct val="0"/>
              </a:spcAft>
              <a:defRPr>
                <a:solidFill>
                  <a:schemeClr val="tx1"/>
                </a:solidFill>
                <a:latin typeface="Elephant" pitchFamily="18" charset="0"/>
                <a:cs typeface="Arial" pitchFamily="34" charset="0"/>
              </a:defRPr>
            </a:lvl8pPr>
            <a:lvl9pPr marL="3885770" indent="-228574" eaLnBrk="0" fontAlgn="base" hangingPunct="0">
              <a:spcBef>
                <a:spcPct val="0"/>
              </a:spcBef>
              <a:spcAft>
                <a:spcPct val="0"/>
              </a:spcAft>
              <a:defRPr>
                <a:solidFill>
                  <a:schemeClr val="tx1"/>
                </a:solidFill>
                <a:latin typeface="Elephant" pitchFamily="18" charset="0"/>
                <a:cs typeface="Arial" pitchFamily="34" charset="0"/>
              </a:defRPr>
            </a:lvl9pPr>
          </a:lstStyle>
          <a:p>
            <a:pPr eaLnBrk="1" hangingPunct="1"/>
            <a:fld id="{7312EE6E-7D99-4749-9109-3AFE59B61E85}" type="slidenum">
              <a:rPr lang="en-US">
                <a:solidFill>
                  <a:prstClr val="black"/>
                </a:solidFill>
                <a:latin typeface="Arial" pitchFamily="34" charset="0"/>
              </a:rPr>
              <a:pPr eaLnBrk="1" hangingPunct="1"/>
              <a:t>28</a:t>
            </a:fld>
            <a:endParaRPr lang="en-US" dirty="0">
              <a:solidFill>
                <a:prstClr val="black"/>
              </a:solidFill>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Ana</a:t>
            </a:r>
            <a:endParaRPr lang="en-US"/>
          </a:p>
        </p:txBody>
      </p:sp>
      <p:sp>
        <p:nvSpPr>
          <p:cNvPr id="5" name="Slide Number Placeholder 4"/>
          <p:cNvSpPr>
            <a:spLocks noGrp="1"/>
          </p:cNvSpPr>
          <p:nvPr>
            <p:ph type="sldNum" sz="quarter" idx="11"/>
          </p:nvPr>
        </p:nvSpPr>
        <p:spPr/>
        <p:txBody>
          <a:bodyPr/>
          <a:lstStyle/>
          <a:p>
            <a:fld id="{806F914C-FD18-DB4B-9129-47DEA314F3D9}" type="slidenum">
              <a:rPr lang="en-US" smtClean="0"/>
              <a:t>29</a:t>
            </a:fld>
            <a:endParaRPr lang="en-US"/>
          </a:p>
        </p:txBody>
      </p:sp>
    </p:spTree>
    <p:extLst>
      <p:ext uri="{BB962C8B-B14F-4D97-AF65-F5344CB8AC3E}">
        <p14:creationId xmlns:p14="http://schemas.microsoft.com/office/powerpoint/2010/main" val="26119712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Arial" pitchFamily="34" charset="0"/>
              <a:buChar char="•"/>
            </a:pPr>
            <a:endParaRPr lang="en-US" dirty="0" smtClean="0">
              <a:latin typeface="ITC Legacy Sans Std Medium" pitchFamily="50" charset="0"/>
            </a:endParaRPr>
          </a:p>
          <a:p>
            <a:pPr lvl="1">
              <a:buFont typeface="Arial" pitchFamily="34" charset="0"/>
              <a:buChar char="•"/>
            </a:pPr>
            <a:endParaRPr lang="en-US" dirty="0" smtClean="0">
              <a:latin typeface="ITC Legacy Sans Std Medium" pitchFamily="50" charset="0"/>
            </a:endParaRPr>
          </a:p>
          <a:p>
            <a:endParaRPr lang="en-US" dirty="0"/>
          </a:p>
        </p:txBody>
      </p:sp>
      <p:sp>
        <p:nvSpPr>
          <p:cNvPr id="4" name="Footer Placeholder 3"/>
          <p:cNvSpPr>
            <a:spLocks noGrp="1"/>
          </p:cNvSpPr>
          <p:nvPr>
            <p:ph type="ftr" sz="quarter" idx="10"/>
          </p:nvPr>
        </p:nvSpPr>
        <p:spPr/>
        <p:txBody>
          <a:bodyPr/>
          <a:lstStyle/>
          <a:p>
            <a:r>
              <a:rPr lang="en-US" smtClean="0"/>
              <a:t>Ana</a:t>
            </a:r>
            <a:endParaRPr lang="en-US"/>
          </a:p>
        </p:txBody>
      </p:sp>
      <p:sp>
        <p:nvSpPr>
          <p:cNvPr id="5" name="Slide Number Placeholder 4"/>
          <p:cNvSpPr>
            <a:spLocks noGrp="1"/>
          </p:cNvSpPr>
          <p:nvPr>
            <p:ph type="sldNum" sz="quarter" idx="11"/>
          </p:nvPr>
        </p:nvSpPr>
        <p:spPr/>
        <p:txBody>
          <a:bodyPr/>
          <a:lstStyle/>
          <a:p>
            <a:fld id="{806F914C-FD18-DB4B-9129-47DEA314F3D9}" type="slidenum">
              <a:rPr lang="en-US" smtClean="0"/>
              <a:t>30</a:t>
            </a:fld>
            <a:endParaRPr lang="en-US"/>
          </a:p>
        </p:txBody>
      </p:sp>
    </p:spTree>
    <p:extLst>
      <p:ext uri="{BB962C8B-B14F-4D97-AF65-F5344CB8AC3E}">
        <p14:creationId xmlns:p14="http://schemas.microsoft.com/office/powerpoint/2010/main" val="16638122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latin typeface="Calibri" charset="0"/>
            </a:endParaRPr>
          </a:p>
        </p:txBody>
      </p:sp>
      <p:sp>
        <p:nvSpPr>
          <p:cNvPr id="4" name="Slide Number Placeholder 3"/>
          <p:cNvSpPr>
            <a:spLocks noGrp="1"/>
          </p:cNvSpPr>
          <p:nvPr>
            <p:ph type="sldNum" sz="quarter" idx="10"/>
          </p:nvPr>
        </p:nvSpPr>
        <p:spPr/>
        <p:txBody>
          <a:bodyPr/>
          <a:lstStyle/>
          <a:p>
            <a:fld id="{806F914C-FD18-DB4B-9129-47DEA314F3D9}" type="slidenum">
              <a:rPr lang="en-US" smtClean="0"/>
              <a:t>31</a:t>
            </a:fld>
            <a:endParaRPr lang="en-US" dirty="0"/>
          </a:p>
        </p:txBody>
      </p:sp>
    </p:spTree>
    <p:extLst>
      <p:ext uri="{BB962C8B-B14F-4D97-AF65-F5344CB8AC3E}">
        <p14:creationId xmlns:p14="http://schemas.microsoft.com/office/powerpoint/2010/main" val="34966500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latin typeface="Calibri" charset="0"/>
            </a:endParaRPr>
          </a:p>
        </p:txBody>
      </p:sp>
      <p:sp>
        <p:nvSpPr>
          <p:cNvPr id="4" name="Slide Number Placeholder 3"/>
          <p:cNvSpPr>
            <a:spLocks noGrp="1"/>
          </p:cNvSpPr>
          <p:nvPr>
            <p:ph type="sldNum" sz="quarter" idx="10"/>
          </p:nvPr>
        </p:nvSpPr>
        <p:spPr/>
        <p:txBody>
          <a:bodyPr/>
          <a:lstStyle/>
          <a:p>
            <a:fld id="{806F914C-FD18-DB4B-9129-47DEA314F3D9}" type="slidenum">
              <a:rPr lang="en-US" smtClean="0"/>
              <a:t>32</a:t>
            </a:fld>
            <a:endParaRPr lang="en-US" dirty="0"/>
          </a:p>
        </p:txBody>
      </p:sp>
    </p:spTree>
    <p:extLst>
      <p:ext uri="{BB962C8B-B14F-4D97-AF65-F5344CB8AC3E}">
        <p14:creationId xmlns:p14="http://schemas.microsoft.com/office/powerpoint/2010/main" val="3496650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Ana</a:t>
            </a:r>
            <a:endParaRPr lang="en-US"/>
          </a:p>
        </p:txBody>
      </p:sp>
      <p:sp>
        <p:nvSpPr>
          <p:cNvPr id="5" name="Slide Number Placeholder 4"/>
          <p:cNvSpPr>
            <a:spLocks noGrp="1"/>
          </p:cNvSpPr>
          <p:nvPr>
            <p:ph type="sldNum" sz="quarter" idx="11"/>
          </p:nvPr>
        </p:nvSpPr>
        <p:spPr/>
        <p:txBody>
          <a:bodyPr/>
          <a:lstStyle/>
          <a:p>
            <a:fld id="{806F914C-FD18-DB4B-9129-47DEA314F3D9}" type="slidenum">
              <a:rPr lang="en-US" smtClean="0"/>
              <a:t>4</a:t>
            </a:fld>
            <a:endParaRPr lang="en-US"/>
          </a:p>
        </p:txBody>
      </p:sp>
    </p:spTree>
    <p:extLst>
      <p:ext uri="{BB962C8B-B14F-4D97-AF65-F5344CB8AC3E}">
        <p14:creationId xmlns:p14="http://schemas.microsoft.com/office/powerpoint/2010/main" val="22051301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latin typeface="Calibri" charset="0"/>
            </a:endParaRPr>
          </a:p>
        </p:txBody>
      </p:sp>
      <p:sp>
        <p:nvSpPr>
          <p:cNvPr id="4" name="Slide Number Placeholder 3"/>
          <p:cNvSpPr>
            <a:spLocks noGrp="1"/>
          </p:cNvSpPr>
          <p:nvPr>
            <p:ph type="sldNum" sz="quarter" idx="10"/>
          </p:nvPr>
        </p:nvSpPr>
        <p:spPr/>
        <p:txBody>
          <a:bodyPr/>
          <a:lstStyle/>
          <a:p>
            <a:fld id="{806F914C-FD18-DB4B-9129-47DEA314F3D9}" type="slidenum">
              <a:rPr lang="en-US" smtClean="0"/>
              <a:t>33</a:t>
            </a:fld>
            <a:endParaRPr lang="en-US" dirty="0"/>
          </a:p>
        </p:txBody>
      </p:sp>
    </p:spTree>
    <p:extLst>
      <p:ext uri="{BB962C8B-B14F-4D97-AF65-F5344CB8AC3E}">
        <p14:creationId xmlns:p14="http://schemas.microsoft.com/office/powerpoint/2010/main" val="34966500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auto">
              <a:spcAft>
                <a:spcPts val="0"/>
              </a:spcAft>
              <a:buFontTx/>
              <a:buNone/>
              <a:defRPr/>
            </a:pPr>
            <a:r>
              <a:rPr lang="en-US" sz="1200" b="1" u="sng" dirty="0" smtClean="0">
                <a:latin typeface="ITC Legacy Sans Std Medium" pitchFamily="50" charset="0"/>
              </a:rPr>
              <a:t>Other Post-Foreclosure Issues</a:t>
            </a:r>
          </a:p>
          <a:p>
            <a:pPr marL="320040" indent="-320040" fontAlgn="auto">
              <a:spcAft>
                <a:spcPts val="0"/>
              </a:spcAft>
              <a:buFont typeface="Arial" pitchFamily="34" charset="0"/>
              <a:buChar char="•"/>
              <a:defRPr/>
            </a:pPr>
            <a:r>
              <a:rPr lang="en-US" sz="1200" dirty="0" smtClean="0">
                <a:latin typeface="ITC Legacy Sans Std Medium" pitchFamily="50" charset="0"/>
              </a:rPr>
              <a:t>Failure to notify tenant of change of ownership (Ca. Civ. Code §1111)</a:t>
            </a:r>
          </a:p>
          <a:p>
            <a:pPr marL="320040" indent="-320040" fontAlgn="auto">
              <a:spcAft>
                <a:spcPts val="0"/>
              </a:spcAft>
              <a:buFont typeface="Arial" pitchFamily="34" charset="0"/>
              <a:buChar char="•"/>
              <a:defRPr/>
            </a:pPr>
            <a:r>
              <a:rPr lang="en-US" sz="1200" dirty="0" smtClean="0">
                <a:latin typeface="ITC Legacy Sans Std Medium" pitchFamily="50" charset="0"/>
              </a:rPr>
              <a:t>Plaintiff is not the owner of the premises</a:t>
            </a:r>
          </a:p>
          <a:p>
            <a:pPr marL="320040" indent="-320040" fontAlgn="auto">
              <a:spcAft>
                <a:spcPts val="0"/>
              </a:spcAft>
              <a:buFont typeface="Arial" pitchFamily="34" charset="0"/>
              <a:buChar char="•"/>
              <a:defRPr/>
            </a:pPr>
            <a:r>
              <a:rPr lang="en-US" sz="1200" dirty="0" smtClean="0">
                <a:latin typeface="ITC Legacy Sans Std Medium" pitchFamily="50" charset="0"/>
              </a:rPr>
              <a:t>3/90 Day Notices</a:t>
            </a:r>
          </a:p>
          <a:p>
            <a:pPr marL="320040" indent="-320040" fontAlgn="auto">
              <a:spcAft>
                <a:spcPts val="0"/>
              </a:spcAft>
              <a:buFont typeface="Arial" pitchFamily="34" charset="0"/>
              <a:buChar char="•"/>
              <a:defRPr/>
            </a:pPr>
            <a:r>
              <a:rPr lang="en-US" sz="1200" dirty="0" smtClean="0">
                <a:latin typeface="ITC Legacy Sans Std Medium" pitchFamily="50" charset="0"/>
              </a:rPr>
              <a:t>Failure to serve notice of termination of tenancy</a:t>
            </a:r>
          </a:p>
          <a:p>
            <a:pPr marL="320040" indent="-320040" fontAlgn="auto">
              <a:spcAft>
                <a:spcPts val="0"/>
              </a:spcAft>
              <a:buFont typeface="Arial" pitchFamily="34" charset="0"/>
              <a:buChar char="•"/>
              <a:defRPr/>
            </a:pPr>
            <a:r>
              <a:rPr lang="en-US" sz="1200" dirty="0" smtClean="0">
                <a:latin typeface="ITC Legacy Sans Std Medium" pitchFamily="50" charset="0"/>
              </a:rPr>
              <a:t>Premature filing of complaint</a:t>
            </a:r>
          </a:p>
          <a:p>
            <a:endParaRPr lang="en-US" dirty="0"/>
          </a:p>
        </p:txBody>
      </p:sp>
      <p:sp>
        <p:nvSpPr>
          <p:cNvPr id="4" name="Footer Placeholder 3"/>
          <p:cNvSpPr>
            <a:spLocks noGrp="1"/>
          </p:cNvSpPr>
          <p:nvPr>
            <p:ph type="ftr" sz="quarter" idx="10"/>
          </p:nvPr>
        </p:nvSpPr>
        <p:spPr/>
        <p:txBody>
          <a:bodyPr/>
          <a:lstStyle/>
          <a:p>
            <a:r>
              <a:rPr lang="en-US" smtClean="0"/>
              <a:t>Ana</a:t>
            </a:r>
            <a:endParaRPr lang="en-US"/>
          </a:p>
        </p:txBody>
      </p:sp>
      <p:sp>
        <p:nvSpPr>
          <p:cNvPr id="5" name="Slide Number Placeholder 4"/>
          <p:cNvSpPr>
            <a:spLocks noGrp="1"/>
          </p:cNvSpPr>
          <p:nvPr>
            <p:ph type="sldNum" sz="quarter" idx="11"/>
          </p:nvPr>
        </p:nvSpPr>
        <p:spPr/>
        <p:txBody>
          <a:bodyPr/>
          <a:lstStyle/>
          <a:p>
            <a:fld id="{806F914C-FD18-DB4B-9129-47DEA314F3D9}" type="slidenum">
              <a:rPr lang="en-US" smtClean="0"/>
              <a:t>34</a:t>
            </a:fld>
            <a:endParaRPr lang="en-US"/>
          </a:p>
        </p:txBody>
      </p:sp>
    </p:spTree>
    <p:extLst>
      <p:ext uri="{BB962C8B-B14F-4D97-AF65-F5344CB8AC3E}">
        <p14:creationId xmlns:p14="http://schemas.microsoft.com/office/powerpoint/2010/main" val="7808690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6F914C-FD18-DB4B-9129-47DEA314F3D9}" type="slidenum">
              <a:rPr lang="en-US" smtClean="0"/>
              <a:t>35</a:t>
            </a:fld>
            <a:endParaRPr lang="en-US" dirty="0"/>
          </a:p>
        </p:txBody>
      </p:sp>
      <p:sp>
        <p:nvSpPr>
          <p:cNvPr id="5" name="Footer Placeholder 4"/>
          <p:cNvSpPr>
            <a:spLocks noGrp="1"/>
          </p:cNvSpPr>
          <p:nvPr>
            <p:ph type="ftr" sz="quarter" idx="11"/>
          </p:nvPr>
        </p:nvSpPr>
        <p:spPr/>
        <p:txBody>
          <a:bodyPr/>
          <a:lstStyle/>
          <a:p>
            <a:r>
              <a:rPr lang="en-US" dirty="0" smtClean="0"/>
              <a:t>Ana</a:t>
            </a:r>
            <a:endParaRPr lang="en-US" dirty="0"/>
          </a:p>
        </p:txBody>
      </p:sp>
    </p:spTree>
    <p:extLst>
      <p:ext uri="{BB962C8B-B14F-4D97-AF65-F5344CB8AC3E}">
        <p14:creationId xmlns:p14="http://schemas.microsoft.com/office/powerpoint/2010/main" val="23190329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This is a screenshot of the California Courts Online Self-Help Center. The website is maintained by staff attorneys within the California Courts and is intended to provide self-represented litigants with quick access to comprehensive information about many basic court procedures, resources, referrals to legal services programs, lawyer referral services, and other assistance. The Online Self-Help Center is searchable by key word or phrase but the website does not interpret the law or provide advice on individual cases.</a:t>
            </a:r>
          </a:p>
          <a:p>
            <a:endParaRPr lang="en-US" dirty="0"/>
          </a:p>
          <a:p>
            <a:endParaRPr lang="en-US" b="0" u="none" dirty="0"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cs typeface="Arial" charset="0"/>
              </a:defRPr>
            </a:lvl1pPr>
            <a:lvl2pPr marL="742868" indent="-285718" eaLnBrk="0" hangingPunct="0">
              <a:defRPr>
                <a:solidFill>
                  <a:schemeClr val="tx1"/>
                </a:solidFill>
                <a:latin typeface="Palatino Linotype" pitchFamily="18" charset="0"/>
                <a:cs typeface="Arial" charset="0"/>
              </a:defRPr>
            </a:lvl2pPr>
            <a:lvl3pPr marL="1142874" indent="-228574" eaLnBrk="0" hangingPunct="0">
              <a:defRPr>
                <a:solidFill>
                  <a:schemeClr val="tx1"/>
                </a:solidFill>
                <a:latin typeface="Palatino Linotype" pitchFamily="18" charset="0"/>
                <a:cs typeface="Arial" charset="0"/>
              </a:defRPr>
            </a:lvl3pPr>
            <a:lvl4pPr marL="1600023" indent="-228574" eaLnBrk="0" hangingPunct="0">
              <a:defRPr>
                <a:solidFill>
                  <a:schemeClr val="tx1"/>
                </a:solidFill>
                <a:latin typeface="Palatino Linotype" pitchFamily="18" charset="0"/>
                <a:cs typeface="Arial" charset="0"/>
              </a:defRPr>
            </a:lvl4pPr>
            <a:lvl5pPr marL="2057174" indent="-228574" eaLnBrk="0" hangingPunct="0">
              <a:defRPr>
                <a:solidFill>
                  <a:schemeClr val="tx1"/>
                </a:solidFill>
                <a:latin typeface="Palatino Linotype" pitchFamily="18" charset="0"/>
                <a:cs typeface="Arial" charset="0"/>
              </a:defRPr>
            </a:lvl5pPr>
            <a:lvl6pPr marL="2514322" indent="-228574" eaLnBrk="0" fontAlgn="base" hangingPunct="0">
              <a:spcBef>
                <a:spcPct val="0"/>
              </a:spcBef>
              <a:spcAft>
                <a:spcPct val="0"/>
              </a:spcAft>
              <a:defRPr>
                <a:solidFill>
                  <a:schemeClr val="tx1"/>
                </a:solidFill>
                <a:latin typeface="Palatino Linotype" pitchFamily="18" charset="0"/>
                <a:cs typeface="Arial" charset="0"/>
              </a:defRPr>
            </a:lvl6pPr>
            <a:lvl7pPr marL="2971470" indent="-228574" eaLnBrk="0" fontAlgn="base" hangingPunct="0">
              <a:spcBef>
                <a:spcPct val="0"/>
              </a:spcBef>
              <a:spcAft>
                <a:spcPct val="0"/>
              </a:spcAft>
              <a:defRPr>
                <a:solidFill>
                  <a:schemeClr val="tx1"/>
                </a:solidFill>
                <a:latin typeface="Palatino Linotype" pitchFamily="18" charset="0"/>
                <a:cs typeface="Arial" charset="0"/>
              </a:defRPr>
            </a:lvl7pPr>
            <a:lvl8pPr marL="3428621" indent="-228574" eaLnBrk="0" fontAlgn="base" hangingPunct="0">
              <a:spcBef>
                <a:spcPct val="0"/>
              </a:spcBef>
              <a:spcAft>
                <a:spcPct val="0"/>
              </a:spcAft>
              <a:defRPr>
                <a:solidFill>
                  <a:schemeClr val="tx1"/>
                </a:solidFill>
                <a:latin typeface="Palatino Linotype" pitchFamily="18" charset="0"/>
                <a:cs typeface="Arial" charset="0"/>
              </a:defRPr>
            </a:lvl8pPr>
            <a:lvl9pPr marL="3885770" indent="-228574"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fld id="{4A09DC31-5DFB-40C7-8653-9AEEDD557E40}" type="slidenum">
              <a:rPr lang="en-US" smtClean="0"/>
              <a:pPr eaLnBrk="1" hangingPunct="1"/>
              <a:t>36</a:t>
            </a:fld>
            <a:endParaRPr lang="en-US" dirty="0" smtClean="0"/>
          </a:p>
        </p:txBody>
      </p:sp>
      <p:sp>
        <p:nvSpPr>
          <p:cNvPr id="2" name="Footer Placeholder 1"/>
          <p:cNvSpPr>
            <a:spLocks noGrp="1"/>
          </p:cNvSpPr>
          <p:nvPr>
            <p:ph type="ftr" sz="quarter" idx="10"/>
          </p:nvPr>
        </p:nvSpPr>
        <p:spPr/>
        <p:txBody>
          <a:bodyPr/>
          <a:lstStyle/>
          <a:p>
            <a:r>
              <a:rPr lang="en-US" dirty="0" smtClean="0"/>
              <a:t>Ana</a:t>
            </a: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149">
              <a:defRPr/>
            </a:pPr>
            <a:r>
              <a:rPr lang="en-US" dirty="0"/>
              <a:t>This table represents the </a:t>
            </a:r>
            <a:r>
              <a:rPr lang="en-US" b="1" dirty="0"/>
              <a:t>topics</a:t>
            </a:r>
            <a:r>
              <a:rPr lang="en-US" dirty="0"/>
              <a:t> that are covered at the Court’s self help website. The topics provided here are those in which self-represented litigants are most likely to appear -- family law (including divorce, paternity, child support, child custody and visitation, adoption, and domestic violence matters), landlord-tenant, name change, traffic, seniors &amp; conservatorship, problems with money, criminal law, civil appeals. </a:t>
            </a:r>
          </a:p>
          <a:p>
            <a:pPr defTabSz="457149">
              <a:defRPr/>
            </a:pPr>
            <a:endParaRPr lang="en-US" dirty="0"/>
          </a:p>
          <a:p>
            <a:pPr defTabSz="457149">
              <a:defRPr/>
            </a:pPr>
            <a:r>
              <a:rPr lang="en-US" dirty="0"/>
              <a:t>For each topic, the website provides basic information about the applicable law, outlines the steps in the court process required to obtain relief (e.g., filing, service of process, and obtaining a default judgment or conducting a contested hearing), and presents the forms along with step-by-step instructions for completion within the context of that information. </a:t>
            </a:r>
          </a:p>
          <a:p>
            <a:endParaRPr lang="en-US" dirty="0"/>
          </a:p>
          <a:p>
            <a:endParaRPr lang="en-US" dirty="0"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cs typeface="Arial" charset="0"/>
              </a:defRPr>
            </a:lvl1pPr>
            <a:lvl2pPr marL="742868" indent="-285718" eaLnBrk="0" hangingPunct="0">
              <a:defRPr>
                <a:solidFill>
                  <a:schemeClr val="tx1"/>
                </a:solidFill>
                <a:latin typeface="Palatino Linotype" pitchFamily="18" charset="0"/>
                <a:cs typeface="Arial" charset="0"/>
              </a:defRPr>
            </a:lvl2pPr>
            <a:lvl3pPr marL="1142874" indent="-228574" eaLnBrk="0" hangingPunct="0">
              <a:defRPr>
                <a:solidFill>
                  <a:schemeClr val="tx1"/>
                </a:solidFill>
                <a:latin typeface="Palatino Linotype" pitchFamily="18" charset="0"/>
                <a:cs typeface="Arial" charset="0"/>
              </a:defRPr>
            </a:lvl3pPr>
            <a:lvl4pPr marL="1600023" indent="-228574" eaLnBrk="0" hangingPunct="0">
              <a:defRPr>
                <a:solidFill>
                  <a:schemeClr val="tx1"/>
                </a:solidFill>
                <a:latin typeface="Palatino Linotype" pitchFamily="18" charset="0"/>
                <a:cs typeface="Arial" charset="0"/>
              </a:defRPr>
            </a:lvl4pPr>
            <a:lvl5pPr marL="2057174" indent="-228574" eaLnBrk="0" hangingPunct="0">
              <a:defRPr>
                <a:solidFill>
                  <a:schemeClr val="tx1"/>
                </a:solidFill>
                <a:latin typeface="Palatino Linotype" pitchFamily="18" charset="0"/>
                <a:cs typeface="Arial" charset="0"/>
              </a:defRPr>
            </a:lvl5pPr>
            <a:lvl6pPr marL="2514322" indent="-228574" eaLnBrk="0" fontAlgn="base" hangingPunct="0">
              <a:spcBef>
                <a:spcPct val="0"/>
              </a:spcBef>
              <a:spcAft>
                <a:spcPct val="0"/>
              </a:spcAft>
              <a:defRPr>
                <a:solidFill>
                  <a:schemeClr val="tx1"/>
                </a:solidFill>
                <a:latin typeface="Palatino Linotype" pitchFamily="18" charset="0"/>
                <a:cs typeface="Arial" charset="0"/>
              </a:defRPr>
            </a:lvl6pPr>
            <a:lvl7pPr marL="2971470" indent="-228574" eaLnBrk="0" fontAlgn="base" hangingPunct="0">
              <a:spcBef>
                <a:spcPct val="0"/>
              </a:spcBef>
              <a:spcAft>
                <a:spcPct val="0"/>
              </a:spcAft>
              <a:defRPr>
                <a:solidFill>
                  <a:schemeClr val="tx1"/>
                </a:solidFill>
                <a:latin typeface="Palatino Linotype" pitchFamily="18" charset="0"/>
                <a:cs typeface="Arial" charset="0"/>
              </a:defRPr>
            </a:lvl7pPr>
            <a:lvl8pPr marL="3428621" indent="-228574" eaLnBrk="0" fontAlgn="base" hangingPunct="0">
              <a:spcBef>
                <a:spcPct val="0"/>
              </a:spcBef>
              <a:spcAft>
                <a:spcPct val="0"/>
              </a:spcAft>
              <a:defRPr>
                <a:solidFill>
                  <a:schemeClr val="tx1"/>
                </a:solidFill>
                <a:latin typeface="Palatino Linotype" pitchFamily="18" charset="0"/>
                <a:cs typeface="Arial" charset="0"/>
              </a:defRPr>
            </a:lvl8pPr>
            <a:lvl9pPr marL="3885770" indent="-228574"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fld id="{98121916-54CC-4416-A39D-03A24252E822}" type="slidenum">
              <a:rPr lang="en-US" smtClean="0"/>
              <a:pPr eaLnBrk="1" hangingPunct="1"/>
              <a:t>37</a:t>
            </a:fld>
            <a:endParaRPr lang="en-US" dirty="0" smtClean="0"/>
          </a:p>
        </p:txBody>
      </p:sp>
      <p:sp>
        <p:nvSpPr>
          <p:cNvPr id="2" name="Footer Placeholder 1"/>
          <p:cNvSpPr>
            <a:spLocks noGrp="1"/>
          </p:cNvSpPr>
          <p:nvPr>
            <p:ph type="ftr" sz="quarter" idx="10"/>
          </p:nvPr>
        </p:nvSpPr>
        <p:spPr/>
        <p:txBody>
          <a:bodyPr/>
          <a:lstStyle/>
          <a:p>
            <a:r>
              <a:rPr lang="en-US" dirty="0" smtClean="0"/>
              <a:t>Ana</a:t>
            </a: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This is a screenshot of the “Getting Started” section which is a detailed overview section on the court system, working with an attorney, how to represent yourself in court, getting legal help, using court forms, researching the law, and preparing for court. There is also a discussion of the risks of representing yourself and when it might be a good idea to get an attorney. The Preparing for Court sections provides an overview of what needs to happen before a case is filed in court and how to prepare (filing papers, fee waivers, service of process). The Going to Court section provides information on preparing and presenting evidence for court and tips for what you should and shouldn’t do when you go to court. There is also a section on How to do Legal Research</a:t>
            </a:r>
            <a:endParaRPr lang="en-US" sz="1100" dirty="0"/>
          </a:p>
          <a:p>
            <a:endParaRPr lang="en-US" b="0" u="none" dirty="0" smtClean="0"/>
          </a:p>
          <a:p>
            <a:endParaRPr lang="en-US" dirty="0"/>
          </a:p>
          <a:p>
            <a:endParaRPr lang="en-US" dirty="0"/>
          </a:p>
          <a:p>
            <a:r>
              <a:rPr lang="en-US" dirty="0"/>
              <a:t>Sample questions that can be answered in the Preparing for Court section include:</a:t>
            </a:r>
          </a:p>
          <a:p>
            <a:r>
              <a:rPr lang="en-US" dirty="0" smtClean="0"/>
              <a:t>Q: How can I get forms for use in my case?</a:t>
            </a:r>
          </a:p>
          <a:p>
            <a:r>
              <a:rPr lang="en-US" dirty="0" smtClean="0"/>
              <a:t>Q: How do I file papers in court?</a:t>
            </a:r>
          </a:p>
          <a:p>
            <a:pPr defTabSz="457149">
              <a:defRPr/>
            </a:pPr>
            <a:r>
              <a:rPr lang="en-US" dirty="0" smtClean="0"/>
              <a:t>Q: What do I do if I get served with court forms?</a:t>
            </a:r>
          </a:p>
          <a:p>
            <a:pPr defTabSz="457149">
              <a:defRPr/>
            </a:pPr>
            <a:r>
              <a:rPr lang="en-US" dirty="0" smtClean="0"/>
              <a:t>Q: Where can I find how much court fees are?</a:t>
            </a:r>
          </a:p>
          <a:p>
            <a:pPr defTabSz="457149">
              <a:defRPr/>
            </a:pPr>
            <a:r>
              <a:rPr lang="en-US" dirty="0" smtClean="0"/>
              <a:t>Q: Where can I find the local rules for my court?</a:t>
            </a:r>
          </a:p>
          <a:p>
            <a:endParaRPr lang="en-US" dirty="0"/>
          </a:p>
          <a:p>
            <a:endParaRPr lang="en-US" dirty="0"/>
          </a:p>
          <a:p>
            <a:endParaRPr lang="en-US" dirty="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cs typeface="Arial" charset="0"/>
              </a:defRPr>
            </a:lvl1pPr>
            <a:lvl2pPr marL="742868" indent="-285718" eaLnBrk="0" hangingPunct="0">
              <a:defRPr>
                <a:solidFill>
                  <a:schemeClr val="tx1"/>
                </a:solidFill>
                <a:latin typeface="Palatino Linotype" pitchFamily="18" charset="0"/>
                <a:cs typeface="Arial" charset="0"/>
              </a:defRPr>
            </a:lvl2pPr>
            <a:lvl3pPr marL="1142874" indent="-228574" eaLnBrk="0" hangingPunct="0">
              <a:defRPr>
                <a:solidFill>
                  <a:schemeClr val="tx1"/>
                </a:solidFill>
                <a:latin typeface="Palatino Linotype" pitchFamily="18" charset="0"/>
                <a:cs typeface="Arial" charset="0"/>
              </a:defRPr>
            </a:lvl3pPr>
            <a:lvl4pPr marL="1600023" indent="-228574" eaLnBrk="0" hangingPunct="0">
              <a:defRPr>
                <a:solidFill>
                  <a:schemeClr val="tx1"/>
                </a:solidFill>
                <a:latin typeface="Palatino Linotype" pitchFamily="18" charset="0"/>
                <a:cs typeface="Arial" charset="0"/>
              </a:defRPr>
            </a:lvl4pPr>
            <a:lvl5pPr marL="2057174" indent="-228574" eaLnBrk="0" hangingPunct="0">
              <a:defRPr>
                <a:solidFill>
                  <a:schemeClr val="tx1"/>
                </a:solidFill>
                <a:latin typeface="Palatino Linotype" pitchFamily="18" charset="0"/>
                <a:cs typeface="Arial" charset="0"/>
              </a:defRPr>
            </a:lvl5pPr>
            <a:lvl6pPr marL="2514322" indent="-228574" eaLnBrk="0" fontAlgn="base" hangingPunct="0">
              <a:spcBef>
                <a:spcPct val="0"/>
              </a:spcBef>
              <a:spcAft>
                <a:spcPct val="0"/>
              </a:spcAft>
              <a:defRPr>
                <a:solidFill>
                  <a:schemeClr val="tx1"/>
                </a:solidFill>
                <a:latin typeface="Palatino Linotype" pitchFamily="18" charset="0"/>
                <a:cs typeface="Arial" charset="0"/>
              </a:defRPr>
            </a:lvl6pPr>
            <a:lvl7pPr marL="2971470" indent="-228574" eaLnBrk="0" fontAlgn="base" hangingPunct="0">
              <a:spcBef>
                <a:spcPct val="0"/>
              </a:spcBef>
              <a:spcAft>
                <a:spcPct val="0"/>
              </a:spcAft>
              <a:defRPr>
                <a:solidFill>
                  <a:schemeClr val="tx1"/>
                </a:solidFill>
                <a:latin typeface="Palatino Linotype" pitchFamily="18" charset="0"/>
                <a:cs typeface="Arial" charset="0"/>
              </a:defRPr>
            </a:lvl7pPr>
            <a:lvl8pPr marL="3428621" indent="-228574" eaLnBrk="0" fontAlgn="base" hangingPunct="0">
              <a:spcBef>
                <a:spcPct val="0"/>
              </a:spcBef>
              <a:spcAft>
                <a:spcPct val="0"/>
              </a:spcAft>
              <a:defRPr>
                <a:solidFill>
                  <a:schemeClr val="tx1"/>
                </a:solidFill>
                <a:latin typeface="Palatino Linotype" pitchFamily="18" charset="0"/>
                <a:cs typeface="Arial" charset="0"/>
              </a:defRPr>
            </a:lvl8pPr>
            <a:lvl9pPr marL="3885770" indent="-228574"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fld id="{44AF6F2A-14B8-42CA-B499-D68CA91519C5}" type="slidenum">
              <a:rPr lang="en-US" smtClean="0"/>
              <a:pPr eaLnBrk="1" hangingPunct="1"/>
              <a:t>38</a:t>
            </a:fld>
            <a:endParaRPr lang="en-US" dirty="0" smtClean="0"/>
          </a:p>
        </p:txBody>
      </p:sp>
      <p:sp>
        <p:nvSpPr>
          <p:cNvPr id="2" name="Footer Placeholder 1"/>
          <p:cNvSpPr>
            <a:spLocks noGrp="1"/>
          </p:cNvSpPr>
          <p:nvPr>
            <p:ph type="ftr" sz="quarter" idx="10"/>
          </p:nvPr>
        </p:nvSpPr>
        <p:spPr/>
        <p:txBody>
          <a:bodyPr/>
          <a:lstStyle/>
          <a:p>
            <a:r>
              <a:rPr lang="en-US" dirty="0" smtClean="0"/>
              <a:t>Ana</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 section on eviction and housing covers…</a:t>
            </a:r>
            <a:r>
              <a:rPr lang="en-US" baseline="0" dirty="0" smtClean="0"/>
              <a:t>Sample questions that can be answered in this section include:</a:t>
            </a:r>
          </a:p>
          <a:p>
            <a:endParaRPr lang="en-US" baseline="0" dirty="0" smtClean="0"/>
          </a:p>
          <a:p>
            <a:endParaRPr lang="en-US" dirty="0"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cs typeface="Arial" charset="0"/>
              </a:defRPr>
            </a:lvl1pPr>
            <a:lvl2pPr marL="742868" indent="-285718" eaLnBrk="0" hangingPunct="0">
              <a:defRPr>
                <a:solidFill>
                  <a:schemeClr val="tx1"/>
                </a:solidFill>
                <a:latin typeface="Palatino Linotype" pitchFamily="18" charset="0"/>
                <a:cs typeface="Arial" charset="0"/>
              </a:defRPr>
            </a:lvl2pPr>
            <a:lvl3pPr marL="1142874" indent="-228574" eaLnBrk="0" hangingPunct="0">
              <a:defRPr>
                <a:solidFill>
                  <a:schemeClr val="tx1"/>
                </a:solidFill>
                <a:latin typeface="Palatino Linotype" pitchFamily="18" charset="0"/>
                <a:cs typeface="Arial" charset="0"/>
              </a:defRPr>
            </a:lvl3pPr>
            <a:lvl4pPr marL="1600023" indent="-228574" eaLnBrk="0" hangingPunct="0">
              <a:defRPr>
                <a:solidFill>
                  <a:schemeClr val="tx1"/>
                </a:solidFill>
                <a:latin typeface="Palatino Linotype" pitchFamily="18" charset="0"/>
                <a:cs typeface="Arial" charset="0"/>
              </a:defRPr>
            </a:lvl4pPr>
            <a:lvl5pPr marL="2057174" indent="-228574" eaLnBrk="0" hangingPunct="0">
              <a:defRPr>
                <a:solidFill>
                  <a:schemeClr val="tx1"/>
                </a:solidFill>
                <a:latin typeface="Palatino Linotype" pitchFamily="18" charset="0"/>
                <a:cs typeface="Arial" charset="0"/>
              </a:defRPr>
            </a:lvl5pPr>
            <a:lvl6pPr marL="2514322" indent="-228574" eaLnBrk="0" fontAlgn="base" hangingPunct="0">
              <a:spcBef>
                <a:spcPct val="0"/>
              </a:spcBef>
              <a:spcAft>
                <a:spcPct val="0"/>
              </a:spcAft>
              <a:defRPr>
                <a:solidFill>
                  <a:schemeClr val="tx1"/>
                </a:solidFill>
                <a:latin typeface="Palatino Linotype" pitchFamily="18" charset="0"/>
                <a:cs typeface="Arial" charset="0"/>
              </a:defRPr>
            </a:lvl6pPr>
            <a:lvl7pPr marL="2971470" indent="-228574" eaLnBrk="0" fontAlgn="base" hangingPunct="0">
              <a:spcBef>
                <a:spcPct val="0"/>
              </a:spcBef>
              <a:spcAft>
                <a:spcPct val="0"/>
              </a:spcAft>
              <a:defRPr>
                <a:solidFill>
                  <a:schemeClr val="tx1"/>
                </a:solidFill>
                <a:latin typeface="Palatino Linotype" pitchFamily="18" charset="0"/>
                <a:cs typeface="Arial" charset="0"/>
              </a:defRPr>
            </a:lvl7pPr>
            <a:lvl8pPr marL="3428621" indent="-228574" eaLnBrk="0" fontAlgn="base" hangingPunct="0">
              <a:spcBef>
                <a:spcPct val="0"/>
              </a:spcBef>
              <a:spcAft>
                <a:spcPct val="0"/>
              </a:spcAft>
              <a:defRPr>
                <a:solidFill>
                  <a:schemeClr val="tx1"/>
                </a:solidFill>
                <a:latin typeface="Palatino Linotype" pitchFamily="18" charset="0"/>
                <a:cs typeface="Arial" charset="0"/>
              </a:defRPr>
            </a:lvl8pPr>
            <a:lvl9pPr marL="3885770" indent="-228574"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fld id="{44AF6F2A-14B8-42CA-B499-D68CA91519C5}" type="slidenum">
              <a:rPr lang="en-US" smtClean="0"/>
              <a:pPr eaLnBrk="1" hangingPunct="1"/>
              <a:t>39</a:t>
            </a:fld>
            <a:endParaRPr lang="en-US" dirty="0" smtClean="0"/>
          </a:p>
        </p:txBody>
      </p:sp>
      <p:sp>
        <p:nvSpPr>
          <p:cNvPr id="2" name="Footer Placeholder 1"/>
          <p:cNvSpPr>
            <a:spLocks noGrp="1"/>
          </p:cNvSpPr>
          <p:nvPr>
            <p:ph type="ftr" sz="quarter" idx="10"/>
          </p:nvPr>
        </p:nvSpPr>
        <p:spPr/>
        <p:txBody>
          <a:bodyPr/>
          <a:lstStyle/>
          <a:p>
            <a:r>
              <a:rPr lang="en-US" dirty="0" smtClean="0"/>
              <a:t>Ana</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149">
              <a:defRPr/>
            </a:pPr>
            <a:r>
              <a:rPr lang="en-US" dirty="0" smtClean="0"/>
              <a:t>The “Evictions (Unlawful Detainer)” section </a:t>
            </a:r>
            <a:r>
              <a:rPr lang="en-US" dirty="0"/>
              <a:t>explains the Sample questions that can be answered on this section include:</a:t>
            </a:r>
          </a:p>
          <a:p>
            <a:endParaRPr lang="en-US" dirty="0"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cs typeface="Arial" charset="0"/>
              </a:defRPr>
            </a:lvl1pPr>
            <a:lvl2pPr marL="742868" indent="-285718" eaLnBrk="0" hangingPunct="0">
              <a:defRPr>
                <a:solidFill>
                  <a:schemeClr val="tx1"/>
                </a:solidFill>
                <a:latin typeface="Palatino Linotype" pitchFamily="18" charset="0"/>
                <a:cs typeface="Arial" charset="0"/>
              </a:defRPr>
            </a:lvl2pPr>
            <a:lvl3pPr marL="1142874" indent="-228574" eaLnBrk="0" hangingPunct="0">
              <a:defRPr>
                <a:solidFill>
                  <a:schemeClr val="tx1"/>
                </a:solidFill>
                <a:latin typeface="Palatino Linotype" pitchFamily="18" charset="0"/>
                <a:cs typeface="Arial" charset="0"/>
              </a:defRPr>
            </a:lvl3pPr>
            <a:lvl4pPr marL="1600023" indent="-228574" eaLnBrk="0" hangingPunct="0">
              <a:defRPr>
                <a:solidFill>
                  <a:schemeClr val="tx1"/>
                </a:solidFill>
                <a:latin typeface="Palatino Linotype" pitchFamily="18" charset="0"/>
                <a:cs typeface="Arial" charset="0"/>
              </a:defRPr>
            </a:lvl4pPr>
            <a:lvl5pPr marL="2057174" indent="-228574" eaLnBrk="0" hangingPunct="0">
              <a:defRPr>
                <a:solidFill>
                  <a:schemeClr val="tx1"/>
                </a:solidFill>
                <a:latin typeface="Palatino Linotype" pitchFamily="18" charset="0"/>
                <a:cs typeface="Arial" charset="0"/>
              </a:defRPr>
            </a:lvl5pPr>
            <a:lvl6pPr marL="2514322" indent="-228574" eaLnBrk="0" fontAlgn="base" hangingPunct="0">
              <a:spcBef>
                <a:spcPct val="0"/>
              </a:spcBef>
              <a:spcAft>
                <a:spcPct val="0"/>
              </a:spcAft>
              <a:defRPr>
                <a:solidFill>
                  <a:schemeClr val="tx1"/>
                </a:solidFill>
                <a:latin typeface="Palatino Linotype" pitchFamily="18" charset="0"/>
                <a:cs typeface="Arial" charset="0"/>
              </a:defRPr>
            </a:lvl6pPr>
            <a:lvl7pPr marL="2971470" indent="-228574" eaLnBrk="0" fontAlgn="base" hangingPunct="0">
              <a:spcBef>
                <a:spcPct val="0"/>
              </a:spcBef>
              <a:spcAft>
                <a:spcPct val="0"/>
              </a:spcAft>
              <a:defRPr>
                <a:solidFill>
                  <a:schemeClr val="tx1"/>
                </a:solidFill>
                <a:latin typeface="Palatino Linotype" pitchFamily="18" charset="0"/>
                <a:cs typeface="Arial" charset="0"/>
              </a:defRPr>
            </a:lvl7pPr>
            <a:lvl8pPr marL="3428621" indent="-228574" eaLnBrk="0" fontAlgn="base" hangingPunct="0">
              <a:spcBef>
                <a:spcPct val="0"/>
              </a:spcBef>
              <a:spcAft>
                <a:spcPct val="0"/>
              </a:spcAft>
              <a:defRPr>
                <a:solidFill>
                  <a:schemeClr val="tx1"/>
                </a:solidFill>
                <a:latin typeface="Palatino Linotype" pitchFamily="18" charset="0"/>
                <a:cs typeface="Arial" charset="0"/>
              </a:defRPr>
            </a:lvl8pPr>
            <a:lvl9pPr marL="3885770" indent="-228574"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fld id="{44AF6F2A-14B8-42CA-B499-D68CA91519C5}" type="slidenum">
              <a:rPr lang="en-US" smtClean="0"/>
              <a:pPr eaLnBrk="1" hangingPunct="1"/>
              <a:t>40</a:t>
            </a:fld>
            <a:endParaRPr lang="en-US" dirty="0" smtClean="0"/>
          </a:p>
        </p:txBody>
      </p:sp>
      <p:sp>
        <p:nvSpPr>
          <p:cNvPr id="2" name="Footer Placeholder 1"/>
          <p:cNvSpPr>
            <a:spLocks noGrp="1"/>
          </p:cNvSpPr>
          <p:nvPr>
            <p:ph type="ftr" sz="quarter" idx="10"/>
          </p:nvPr>
        </p:nvSpPr>
        <p:spPr/>
        <p:txBody>
          <a:bodyPr/>
          <a:lstStyle/>
          <a:p>
            <a:r>
              <a:rPr lang="en-US" dirty="0" smtClean="0"/>
              <a:t>Ana</a:t>
            </a: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cs typeface="Arial" charset="0"/>
              </a:defRPr>
            </a:lvl1pPr>
            <a:lvl2pPr marL="742868" indent="-285718" eaLnBrk="0" hangingPunct="0">
              <a:defRPr>
                <a:solidFill>
                  <a:schemeClr val="tx1"/>
                </a:solidFill>
                <a:latin typeface="Palatino Linotype" pitchFamily="18" charset="0"/>
                <a:cs typeface="Arial" charset="0"/>
              </a:defRPr>
            </a:lvl2pPr>
            <a:lvl3pPr marL="1142874" indent="-228574" eaLnBrk="0" hangingPunct="0">
              <a:defRPr>
                <a:solidFill>
                  <a:schemeClr val="tx1"/>
                </a:solidFill>
                <a:latin typeface="Palatino Linotype" pitchFamily="18" charset="0"/>
                <a:cs typeface="Arial" charset="0"/>
              </a:defRPr>
            </a:lvl3pPr>
            <a:lvl4pPr marL="1600023" indent="-228574" eaLnBrk="0" hangingPunct="0">
              <a:defRPr>
                <a:solidFill>
                  <a:schemeClr val="tx1"/>
                </a:solidFill>
                <a:latin typeface="Palatino Linotype" pitchFamily="18" charset="0"/>
                <a:cs typeface="Arial" charset="0"/>
              </a:defRPr>
            </a:lvl4pPr>
            <a:lvl5pPr marL="2057174" indent="-228574" eaLnBrk="0" hangingPunct="0">
              <a:defRPr>
                <a:solidFill>
                  <a:schemeClr val="tx1"/>
                </a:solidFill>
                <a:latin typeface="Palatino Linotype" pitchFamily="18" charset="0"/>
                <a:cs typeface="Arial" charset="0"/>
              </a:defRPr>
            </a:lvl5pPr>
            <a:lvl6pPr marL="2514322" indent="-228574" eaLnBrk="0" fontAlgn="base" hangingPunct="0">
              <a:spcBef>
                <a:spcPct val="0"/>
              </a:spcBef>
              <a:spcAft>
                <a:spcPct val="0"/>
              </a:spcAft>
              <a:defRPr>
                <a:solidFill>
                  <a:schemeClr val="tx1"/>
                </a:solidFill>
                <a:latin typeface="Palatino Linotype" pitchFamily="18" charset="0"/>
                <a:cs typeface="Arial" charset="0"/>
              </a:defRPr>
            </a:lvl6pPr>
            <a:lvl7pPr marL="2971470" indent="-228574" eaLnBrk="0" fontAlgn="base" hangingPunct="0">
              <a:spcBef>
                <a:spcPct val="0"/>
              </a:spcBef>
              <a:spcAft>
                <a:spcPct val="0"/>
              </a:spcAft>
              <a:defRPr>
                <a:solidFill>
                  <a:schemeClr val="tx1"/>
                </a:solidFill>
                <a:latin typeface="Palatino Linotype" pitchFamily="18" charset="0"/>
                <a:cs typeface="Arial" charset="0"/>
              </a:defRPr>
            </a:lvl7pPr>
            <a:lvl8pPr marL="3428621" indent="-228574" eaLnBrk="0" fontAlgn="base" hangingPunct="0">
              <a:spcBef>
                <a:spcPct val="0"/>
              </a:spcBef>
              <a:spcAft>
                <a:spcPct val="0"/>
              </a:spcAft>
              <a:defRPr>
                <a:solidFill>
                  <a:schemeClr val="tx1"/>
                </a:solidFill>
                <a:latin typeface="Palatino Linotype" pitchFamily="18" charset="0"/>
                <a:cs typeface="Arial" charset="0"/>
              </a:defRPr>
            </a:lvl8pPr>
            <a:lvl9pPr marL="3885770" indent="-228574"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fld id="{2D1F2F7E-D3C4-47A5-9F42-2B091CABC74A}" type="slidenum">
              <a:rPr lang="en-US" smtClean="0"/>
              <a:pPr eaLnBrk="1" hangingPunct="1"/>
              <a:t>41</a:t>
            </a:fld>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cs typeface="Arial" charset="0"/>
              </a:defRPr>
            </a:lvl1pPr>
            <a:lvl2pPr marL="742868" indent="-285718" eaLnBrk="0" hangingPunct="0">
              <a:defRPr>
                <a:solidFill>
                  <a:schemeClr val="tx1"/>
                </a:solidFill>
                <a:latin typeface="Palatino Linotype" pitchFamily="18" charset="0"/>
                <a:cs typeface="Arial" charset="0"/>
              </a:defRPr>
            </a:lvl2pPr>
            <a:lvl3pPr marL="1142874" indent="-228574" eaLnBrk="0" hangingPunct="0">
              <a:defRPr>
                <a:solidFill>
                  <a:schemeClr val="tx1"/>
                </a:solidFill>
                <a:latin typeface="Palatino Linotype" pitchFamily="18" charset="0"/>
                <a:cs typeface="Arial" charset="0"/>
              </a:defRPr>
            </a:lvl3pPr>
            <a:lvl4pPr marL="1600023" indent="-228574" eaLnBrk="0" hangingPunct="0">
              <a:defRPr>
                <a:solidFill>
                  <a:schemeClr val="tx1"/>
                </a:solidFill>
                <a:latin typeface="Palatino Linotype" pitchFamily="18" charset="0"/>
                <a:cs typeface="Arial" charset="0"/>
              </a:defRPr>
            </a:lvl4pPr>
            <a:lvl5pPr marL="2057174" indent="-228574" eaLnBrk="0" hangingPunct="0">
              <a:defRPr>
                <a:solidFill>
                  <a:schemeClr val="tx1"/>
                </a:solidFill>
                <a:latin typeface="Palatino Linotype" pitchFamily="18" charset="0"/>
                <a:cs typeface="Arial" charset="0"/>
              </a:defRPr>
            </a:lvl5pPr>
            <a:lvl6pPr marL="2514322" indent="-228574" eaLnBrk="0" fontAlgn="base" hangingPunct="0">
              <a:spcBef>
                <a:spcPct val="0"/>
              </a:spcBef>
              <a:spcAft>
                <a:spcPct val="0"/>
              </a:spcAft>
              <a:defRPr>
                <a:solidFill>
                  <a:schemeClr val="tx1"/>
                </a:solidFill>
                <a:latin typeface="Palatino Linotype" pitchFamily="18" charset="0"/>
                <a:cs typeface="Arial" charset="0"/>
              </a:defRPr>
            </a:lvl6pPr>
            <a:lvl7pPr marL="2971470" indent="-228574" eaLnBrk="0" fontAlgn="base" hangingPunct="0">
              <a:spcBef>
                <a:spcPct val="0"/>
              </a:spcBef>
              <a:spcAft>
                <a:spcPct val="0"/>
              </a:spcAft>
              <a:defRPr>
                <a:solidFill>
                  <a:schemeClr val="tx1"/>
                </a:solidFill>
                <a:latin typeface="Palatino Linotype" pitchFamily="18" charset="0"/>
                <a:cs typeface="Arial" charset="0"/>
              </a:defRPr>
            </a:lvl7pPr>
            <a:lvl8pPr marL="3428621" indent="-228574" eaLnBrk="0" fontAlgn="base" hangingPunct="0">
              <a:spcBef>
                <a:spcPct val="0"/>
              </a:spcBef>
              <a:spcAft>
                <a:spcPct val="0"/>
              </a:spcAft>
              <a:defRPr>
                <a:solidFill>
                  <a:schemeClr val="tx1"/>
                </a:solidFill>
                <a:latin typeface="Palatino Linotype" pitchFamily="18" charset="0"/>
                <a:cs typeface="Arial" charset="0"/>
              </a:defRPr>
            </a:lvl8pPr>
            <a:lvl9pPr marL="3885770" indent="-228574"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fld id="{2D1F2F7E-D3C4-47A5-9F42-2B091CABC74A}" type="slidenum">
              <a:rPr lang="en-US" smtClean="0"/>
              <a:pPr eaLnBrk="1" hangingPunct="1"/>
              <a:t>42</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Ana</a:t>
            </a:r>
            <a:endParaRPr lang="en-US"/>
          </a:p>
        </p:txBody>
      </p:sp>
      <p:sp>
        <p:nvSpPr>
          <p:cNvPr id="5" name="Slide Number Placeholder 4"/>
          <p:cNvSpPr>
            <a:spLocks noGrp="1"/>
          </p:cNvSpPr>
          <p:nvPr>
            <p:ph type="sldNum" sz="quarter" idx="11"/>
          </p:nvPr>
        </p:nvSpPr>
        <p:spPr/>
        <p:txBody>
          <a:bodyPr/>
          <a:lstStyle/>
          <a:p>
            <a:fld id="{806F914C-FD18-DB4B-9129-47DEA314F3D9}" type="slidenum">
              <a:rPr lang="en-US" smtClean="0"/>
              <a:t>5</a:t>
            </a:fld>
            <a:endParaRPr lang="en-US"/>
          </a:p>
        </p:txBody>
      </p:sp>
    </p:spTree>
    <p:extLst>
      <p:ext uri="{BB962C8B-B14F-4D97-AF65-F5344CB8AC3E}">
        <p14:creationId xmlns:p14="http://schemas.microsoft.com/office/powerpoint/2010/main" val="22051301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cs typeface="Arial" charset="0"/>
              </a:defRPr>
            </a:lvl1pPr>
            <a:lvl2pPr marL="742868" indent="-285718" eaLnBrk="0" hangingPunct="0">
              <a:defRPr>
                <a:solidFill>
                  <a:schemeClr val="tx1"/>
                </a:solidFill>
                <a:latin typeface="Palatino Linotype" pitchFamily="18" charset="0"/>
                <a:cs typeface="Arial" charset="0"/>
              </a:defRPr>
            </a:lvl2pPr>
            <a:lvl3pPr marL="1142874" indent="-228574" eaLnBrk="0" hangingPunct="0">
              <a:defRPr>
                <a:solidFill>
                  <a:schemeClr val="tx1"/>
                </a:solidFill>
                <a:latin typeface="Palatino Linotype" pitchFamily="18" charset="0"/>
                <a:cs typeface="Arial" charset="0"/>
              </a:defRPr>
            </a:lvl3pPr>
            <a:lvl4pPr marL="1600023" indent="-228574" eaLnBrk="0" hangingPunct="0">
              <a:defRPr>
                <a:solidFill>
                  <a:schemeClr val="tx1"/>
                </a:solidFill>
                <a:latin typeface="Palatino Linotype" pitchFamily="18" charset="0"/>
                <a:cs typeface="Arial" charset="0"/>
              </a:defRPr>
            </a:lvl4pPr>
            <a:lvl5pPr marL="2057174" indent="-228574" eaLnBrk="0" hangingPunct="0">
              <a:defRPr>
                <a:solidFill>
                  <a:schemeClr val="tx1"/>
                </a:solidFill>
                <a:latin typeface="Palatino Linotype" pitchFamily="18" charset="0"/>
                <a:cs typeface="Arial" charset="0"/>
              </a:defRPr>
            </a:lvl5pPr>
            <a:lvl6pPr marL="2514322" indent="-228574" eaLnBrk="0" fontAlgn="base" hangingPunct="0">
              <a:spcBef>
                <a:spcPct val="0"/>
              </a:spcBef>
              <a:spcAft>
                <a:spcPct val="0"/>
              </a:spcAft>
              <a:defRPr>
                <a:solidFill>
                  <a:schemeClr val="tx1"/>
                </a:solidFill>
                <a:latin typeface="Palatino Linotype" pitchFamily="18" charset="0"/>
                <a:cs typeface="Arial" charset="0"/>
              </a:defRPr>
            </a:lvl6pPr>
            <a:lvl7pPr marL="2971470" indent="-228574" eaLnBrk="0" fontAlgn="base" hangingPunct="0">
              <a:spcBef>
                <a:spcPct val="0"/>
              </a:spcBef>
              <a:spcAft>
                <a:spcPct val="0"/>
              </a:spcAft>
              <a:defRPr>
                <a:solidFill>
                  <a:schemeClr val="tx1"/>
                </a:solidFill>
                <a:latin typeface="Palatino Linotype" pitchFamily="18" charset="0"/>
                <a:cs typeface="Arial" charset="0"/>
              </a:defRPr>
            </a:lvl7pPr>
            <a:lvl8pPr marL="3428621" indent="-228574" eaLnBrk="0" fontAlgn="base" hangingPunct="0">
              <a:spcBef>
                <a:spcPct val="0"/>
              </a:spcBef>
              <a:spcAft>
                <a:spcPct val="0"/>
              </a:spcAft>
              <a:defRPr>
                <a:solidFill>
                  <a:schemeClr val="tx1"/>
                </a:solidFill>
                <a:latin typeface="Palatino Linotype" pitchFamily="18" charset="0"/>
                <a:cs typeface="Arial" charset="0"/>
              </a:defRPr>
            </a:lvl8pPr>
            <a:lvl9pPr marL="3885770" indent="-228574"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fld id="{16473B1A-24D1-4411-8C90-8FB0247836C9}" type="slidenum">
              <a:rPr lang="en-US" smtClean="0"/>
              <a:pPr eaLnBrk="1" hangingPunct="1"/>
              <a:t>43</a:t>
            </a:fld>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extLst/>
        </p:spPr>
        <p:txBody>
          <a:bodyPr wrap="square" numCol="1" anchor="t" anchorCtr="0" compatLnSpc="1">
            <a:prstTxWarp prst="textNoShape">
              <a:avLst/>
            </a:prstTxWarp>
          </a:bodyPr>
          <a:lstStyle/>
          <a:p>
            <a:pPr>
              <a:defRPr/>
            </a:pPr>
            <a:r>
              <a:rPr lang="en-US" dirty="0" smtClean="0"/>
              <a:t>The California State Bar publishes pamphlets on several family law</a:t>
            </a:r>
            <a:r>
              <a:rPr lang="en-US" baseline="0" dirty="0" smtClean="0"/>
              <a:t> topics including divorce and custody and domestic violence. They are available in print and on the California State Bar website.</a:t>
            </a:r>
            <a:endParaRPr lang="en-US" dirty="0" smtClean="0"/>
          </a:p>
          <a:p>
            <a:pPr>
              <a:defRPr/>
            </a:pPr>
            <a:endParaRPr lang="en-US" dirty="0" smtClean="0"/>
          </a:p>
          <a:p>
            <a:pPr>
              <a:defRPr/>
            </a:pPr>
            <a:r>
              <a:rPr lang="en-US" dirty="0" smtClean="0"/>
              <a:t>Pamphlets available in English and Spanish. </a:t>
            </a:r>
          </a:p>
          <a:p>
            <a:pPr>
              <a:defRPr/>
            </a:pPr>
            <a:r>
              <a:rPr lang="en-US" dirty="0" smtClean="0"/>
              <a:t>Pamphlets are FAQ’s, between 10 and 20 questions, depending on the brochure.</a:t>
            </a:r>
          </a:p>
          <a:p>
            <a:pPr>
              <a:defRPr/>
            </a:pPr>
            <a:endParaRPr lang="en-US" dirty="0" smtClean="0"/>
          </a:p>
          <a:p>
            <a:pPr>
              <a:defRPr/>
            </a:pPr>
            <a:r>
              <a:rPr lang="en-US" dirty="0" smtClean="0"/>
              <a:t>Includes questions: </a:t>
            </a:r>
          </a:p>
          <a:p>
            <a:pPr marL="171382" indent="-171382">
              <a:buFont typeface="Arial" pitchFamily="34" charset="0"/>
              <a:buChar char="•"/>
              <a:defRPr/>
            </a:pPr>
            <a:r>
              <a:rPr lang="en-US" dirty="0" smtClean="0"/>
              <a:t>How do I file</a:t>
            </a:r>
            <a:r>
              <a:rPr lang="en-US" baseline="0" dirty="0" smtClean="0"/>
              <a:t> for divorce</a:t>
            </a:r>
            <a:r>
              <a:rPr lang="en-US" dirty="0" smtClean="0"/>
              <a:t>? </a:t>
            </a:r>
          </a:p>
          <a:p>
            <a:pPr marL="171382" indent="-171382">
              <a:buFont typeface="Arial" pitchFamily="34" charset="0"/>
              <a:buChar char="•"/>
              <a:defRPr/>
            </a:pPr>
            <a:r>
              <a:rPr lang="en-US" dirty="0" smtClean="0"/>
              <a:t>What is spousal support? Is it the</a:t>
            </a:r>
            <a:r>
              <a:rPr lang="en-US" baseline="0" dirty="0" smtClean="0"/>
              <a:t> same as alimony?</a:t>
            </a:r>
            <a:endParaRPr lang="en-US" dirty="0" smtClean="0"/>
          </a:p>
          <a:p>
            <a:pPr marL="171382" indent="-171382">
              <a:buFont typeface="Arial" pitchFamily="34" charset="0"/>
              <a:buChar char="•"/>
              <a:defRPr/>
            </a:pPr>
            <a:r>
              <a:rPr lang="en-US" dirty="0" smtClean="0"/>
              <a:t>What choices</a:t>
            </a:r>
            <a:r>
              <a:rPr lang="en-US" baseline="0" dirty="0" smtClean="0"/>
              <a:t> does the judge have in granting custody or visitation rights</a:t>
            </a:r>
            <a:r>
              <a:rPr lang="en-US" dirty="0" smtClean="0"/>
              <a:t>? </a:t>
            </a: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cs typeface="Arial" charset="0"/>
              </a:defRPr>
            </a:lvl1pPr>
            <a:lvl2pPr marL="742868" indent="-285718" eaLnBrk="0" hangingPunct="0">
              <a:defRPr>
                <a:solidFill>
                  <a:schemeClr val="tx1"/>
                </a:solidFill>
                <a:latin typeface="Palatino Linotype" pitchFamily="18" charset="0"/>
                <a:cs typeface="Arial" charset="0"/>
              </a:defRPr>
            </a:lvl2pPr>
            <a:lvl3pPr marL="1142874" indent="-228574" eaLnBrk="0" hangingPunct="0">
              <a:defRPr>
                <a:solidFill>
                  <a:schemeClr val="tx1"/>
                </a:solidFill>
                <a:latin typeface="Palatino Linotype" pitchFamily="18" charset="0"/>
                <a:cs typeface="Arial" charset="0"/>
              </a:defRPr>
            </a:lvl3pPr>
            <a:lvl4pPr marL="1600023" indent="-228574" eaLnBrk="0" hangingPunct="0">
              <a:defRPr>
                <a:solidFill>
                  <a:schemeClr val="tx1"/>
                </a:solidFill>
                <a:latin typeface="Palatino Linotype" pitchFamily="18" charset="0"/>
                <a:cs typeface="Arial" charset="0"/>
              </a:defRPr>
            </a:lvl4pPr>
            <a:lvl5pPr marL="2057174" indent="-228574" eaLnBrk="0" hangingPunct="0">
              <a:defRPr>
                <a:solidFill>
                  <a:schemeClr val="tx1"/>
                </a:solidFill>
                <a:latin typeface="Palatino Linotype" pitchFamily="18" charset="0"/>
                <a:cs typeface="Arial" charset="0"/>
              </a:defRPr>
            </a:lvl5pPr>
            <a:lvl6pPr marL="2514322" indent="-228574" eaLnBrk="0" fontAlgn="base" hangingPunct="0">
              <a:spcBef>
                <a:spcPct val="0"/>
              </a:spcBef>
              <a:spcAft>
                <a:spcPct val="0"/>
              </a:spcAft>
              <a:defRPr>
                <a:solidFill>
                  <a:schemeClr val="tx1"/>
                </a:solidFill>
                <a:latin typeface="Palatino Linotype" pitchFamily="18" charset="0"/>
                <a:cs typeface="Arial" charset="0"/>
              </a:defRPr>
            </a:lvl6pPr>
            <a:lvl7pPr marL="2971470" indent="-228574" eaLnBrk="0" fontAlgn="base" hangingPunct="0">
              <a:spcBef>
                <a:spcPct val="0"/>
              </a:spcBef>
              <a:spcAft>
                <a:spcPct val="0"/>
              </a:spcAft>
              <a:defRPr>
                <a:solidFill>
                  <a:schemeClr val="tx1"/>
                </a:solidFill>
                <a:latin typeface="Palatino Linotype" pitchFamily="18" charset="0"/>
                <a:cs typeface="Arial" charset="0"/>
              </a:defRPr>
            </a:lvl7pPr>
            <a:lvl8pPr marL="3428621" indent="-228574" eaLnBrk="0" fontAlgn="base" hangingPunct="0">
              <a:spcBef>
                <a:spcPct val="0"/>
              </a:spcBef>
              <a:spcAft>
                <a:spcPct val="0"/>
              </a:spcAft>
              <a:defRPr>
                <a:solidFill>
                  <a:schemeClr val="tx1"/>
                </a:solidFill>
                <a:latin typeface="Palatino Linotype" pitchFamily="18" charset="0"/>
                <a:cs typeface="Arial" charset="0"/>
              </a:defRPr>
            </a:lvl8pPr>
            <a:lvl9pPr marL="3885770" indent="-228574"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fld id="{4FE76F94-DA69-4A1F-B145-E6BEA0E75CBB}" type="slidenum">
              <a:rPr lang="en-US" smtClean="0"/>
              <a:pPr eaLnBrk="1" hangingPunct="1"/>
              <a:t>44</a:t>
            </a:fld>
            <a:endParaRPr lang="en-US" dirty="0" smtClean="0"/>
          </a:p>
        </p:txBody>
      </p:sp>
      <p:sp>
        <p:nvSpPr>
          <p:cNvPr id="2" name="Footer Placeholder 1"/>
          <p:cNvSpPr>
            <a:spLocks noGrp="1"/>
          </p:cNvSpPr>
          <p:nvPr>
            <p:ph type="ftr" sz="quarter" idx="10"/>
          </p:nvPr>
        </p:nvSpPr>
        <p:spPr/>
        <p:txBody>
          <a:bodyPr/>
          <a:lstStyle/>
          <a:p>
            <a:r>
              <a:rPr lang="en-US" dirty="0" smtClean="0"/>
              <a:t>Ana</a:t>
            </a:r>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49">
              <a:defRPr/>
            </a:pPr>
            <a:r>
              <a:rPr lang="en-US" b="1" dirty="0" smtClean="0">
                <a:latin typeface="Calibri" charset="0"/>
              </a:rPr>
              <a:t>This is</a:t>
            </a:r>
            <a:r>
              <a:rPr lang="en-US" b="1" baseline="0" dirty="0" smtClean="0">
                <a:latin typeface="Calibri" charset="0"/>
              </a:rPr>
              <a:t> a screenshot of </a:t>
            </a:r>
            <a:r>
              <a:rPr lang="en-US" b="1" baseline="0" dirty="0" err="1" smtClean="0">
                <a:latin typeface="Calibri" charset="0"/>
              </a:rPr>
              <a:t>LawHelpCalifornia</a:t>
            </a:r>
            <a:r>
              <a:rPr lang="en-US" b="1" baseline="0" dirty="0" smtClean="0">
                <a:latin typeface="Calibri" charset="0"/>
              </a:rPr>
              <a:t>, which is a </a:t>
            </a:r>
            <a:r>
              <a:rPr lang="en-US" dirty="0"/>
              <a:t>FREE website to help individuals find legal information and referrals in civil matters. There are many different family law topics available…all geared towards civil matters that low income people might encounter. Here I selected Housing. Result pages generate a list of subtopics that fall under Housing.  The legal rights information is presented in plain language. The intended audience is the layperson – NOT attorneys. </a:t>
            </a:r>
          </a:p>
          <a:p>
            <a:endParaRPr lang="en-US" b="1" dirty="0" smtClean="0">
              <a:latin typeface="Calibri" charset="0"/>
            </a:endParaRPr>
          </a:p>
        </p:txBody>
      </p:sp>
      <p:sp>
        <p:nvSpPr>
          <p:cNvPr id="4" name="Slide Number Placeholder 3"/>
          <p:cNvSpPr>
            <a:spLocks noGrp="1"/>
          </p:cNvSpPr>
          <p:nvPr>
            <p:ph type="sldNum" sz="quarter" idx="10"/>
          </p:nvPr>
        </p:nvSpPr>
        <p:spPr/>
        <p:txBody>
          <a:bodyPr/>
          <a:lstStyle/>
          <a:p>
            <a:fld id="{806F914C-FD18-DB4B-9129-47DEA314F3D9}" type="slidenum">
              <a:rPr lang="en-US" smtClean="0"/>
              <a:t>45</a:t>
            </a:fld>
            <a:endParaRPr lang="en-US"/>
          </a:p>
        </p:txBody>
      </p:sp>
      <p:sp>
        <p:nvSpPr>
          <p:cNvPr id="5" name="Footer Placeholder 4"/>
          <p:cNvSpPr>
            <a:spLocks noGrp="1"/>
          </p:cNvSpPr>
          <p:nvPr>
            <p:ph type="ftr" sz="quarter" idx="11"/>
          </p:nvPr>
        </p:nvSpPr>
        <p:spPr/>
        <p:txBody>
          <a:bodyPr/>
          <a:lstStyle/>
          <a:p>
            <a:r>
              <a:rPr lang="en-US" smtClean="0"/>
              <a:t>Ana</a:t>
            </a:r>
            <a:endParaRPr lang="en-US"/>
          </a:p>
        </p:txBody>
      </p:sp>
    </p:spTree>
    <p:extLst>
      <p:ext uri="{BB962C8B-B14F-4D97-AF65-F5344CB8AC3E}">
        <p14:creationId xmlns:p14="http://schemas.microsoft.com/office/powerpoint/2010/main" val="41609192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88" indent="-174688">
              <a:buFontTx/>
              <a:buChar char="•"/>
            </a:pPr>
            <a:r>
              <a:rPr lang="en-US" b="1" dirty="0" smtClean="0">
                <a:latin typeface="Calibri" charset="0"/>
              </a:rPr>
              <a:t>Here are the subtopics</a:t>
            </a:r>
            <a:r>
              <a:rPr lang="en-US" b="1" baseline="0" dirty="0" smtClean="0">
                <a:latin typeface="Calibri" charset="0"/>
              </a:rPr>
              <a:t> that fall under Housing.</a:t>
            </a:r>
            <a:endParaRPr lang="en-US" b="1" dirty="0" smtClean="0">
              <a:latin typeface="Calibri" charset="0"/>
            </a:endParaRPr>
          </a:p>
        </p:txBody>
      </p:sp>
      <p:sp>
        <p:nvSpPr>
          <p:cNvPr id="4" name="Slide Number Placeholder 3"/>
          <p:cNvSpPr>
            <a:spLocks noGrp="1"/>
          </p:cNvSpPr>
          <p:nvPr>
            <p:ph type="sldNum" sz="quarter" idx="10"/>
          </p:nvPr>
        </p:nvSpPr>
        <p:spPr/>
        <p:txBody>
          <a:bodyPr/>
          <a:lstStyle/>
          <a:p>
            <a:fld id="{806F914C-FD18-DB4B-9129-47DEA314F3D9}" type="slidenum">
              <a:rPr lang="en-US" smtClean="0"/>
              <a:t>46</a:t>
            </a:fld>
            <a:endParaRPr lang="en-US"/>
          </a:p>
        </p:txBody>
      </p:sp>
      <p:sp>
        <p:nvSpPr>
          <p:cNvPr id="5" name="Footer Placeholder 4"/>
          <p:cNvSpPr>
            <a:spLocks noGrp="1"/>
          </p:cNvSpPr>
          <p:nvPr>
            <p:ph type="ftr" sz="quarter" idx="11"/>
          </p:nvPr>
        </p:nvSpPr>
        <p:spPr/>
        <p:txBody>
          <a:bodyPr/>
          <a:lstStyle/>
          <a:p>
            <a:r>
              <a:rPr lang="en-US" smtClean="0"/>
              <a:t>Ana</a:t>
            </a:r>
            <a:endParaRPr lang="en-US"/>
          </a:p>
        </p:txBody>
      </p:sp>
    </p:spTree>
    <p:extLst>
      <p:ext uri="{BB962C8B-B14F-4D97-AF65-F5344CB8AC3E}">
        <p14:creationId xmlns:p14="http://schemas.microsoft.com/office/powerpoint/2010/main" val="41609192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extLst/>
        </p:spPr>
        <p:txBody>
          <a:bodyPr wrap="square" numCol="1" anchor="t" anchorCtr="0" compatLnSpc="1">
            <a:prstTxWarp prst="textNoShape">
              <a:avLst/>
            </a:prstTxWarp>
          </a:bodyPr>
          <a:lstStyle/>
          <a:p>
            <a:r>
              <a:rPr lang="en-US" dirty="0" smtClean="0"/>
              <a:t>This is a downloadable brochure that provides locations for family law facilitators and self-help centers located in every county</a:t>
            </a:r>
            <a:r>
              <a:rPr lang="en-US" baseline="0" dirty="0" smtClean="0"/>
              <a:t> in California.</a:t>
            </a:r>
            <a:endParaRPr lang="en-US" dirty="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cs typeface="Arial" pitchFamily="34" charset="0"/>
              </a:defRPr>
            </a:lvl1pPr>
            <a:lvl2pPr marL="742868" indent="-285718" eaLnBrk="0" hangingPunct="0">
              <a:defRPr>
                <a:solidFill>
                  <a:schemeClr val="tx1"/>
                </a:solidFill>
                <a:latin typeface="Palatino Linotype" pitchFamily="18" charset="0"/>
                <a:cs typeface="Arial" pitchFamily="34" charset="0"/>
              </a:defRPr>
            </a:lvl2pPr>
            <a:lvl3pPr marL="1142874" indent="-228574" eaLnBrk="0" hangingPunct="0">
              <a:defRPr>
                <a:solidFill>
                  <a:schemeClr val="tx1"/>
                </a:solidFill>
                <a:latin typeface="Palatino Linotype" pitchFamily="18" charset="0"/>
                <a:cs typeface="Arial" pitchFamily="34" charset="0"/>
              </a:defRPr>
            </a:lvl3pPr>
            <a:lvl4pPr marL="1600023" indent="-228574" eaLnBrk="0" hangingPunct="0">
              <a:defRPr>
                <a:solidFill>
                  <a:schemeClr val="tx1"/>
                </a:solidFill>
                <a:latin typeface="Palatino Linotype" pitchFamily="18" charset="0"/>
                <a:cs typeface="Arial" pitchFamily="34" charset="0"/>
              </a:defRPr>
            </a:lvl4pPr>
            <a:lvl5pPr marL="2057174" indent="-228574" eaLnBrk="0" hangingPunct="0">
              <a:defRPr>
                <a:solidFill>
                  <a:schemeClr val="tx1"/>
                </a:solidFill>
                <a:latin typeface="Palatino Linotype" pitchFamily="18" charset="0"/>
                <a:cs typeface="Arial" pitchFamily="34" charset="0"/>
              </a:defRPr>
            </a:lvl5pPr>
            <a:lvl6pPr marL="2514322" indent="-228574" eaLnBrk="0" fontAlgn="base" hangingPunct="0">
              <a:spcBef>
                <a:spcPct val="0"/>
              </a:spcBef>
              <a:spcAft>
                <a:spcPct val="0"/>
              </a:spcAft>
              <a:defRPr>
                <a:solidFill>
                  <a:schemeClr val="tx1"/>
                </a:solidFill>
                <a:latin typeface="Palatino Linotype" pitchFamily="18" charset="0"/>
                <a:cs typeface="Arial" pitchFamily="34" charset="0"/>
              </a:defRPr>
            </a:lvl6pPr>
            <a:lvl7pPr marL="2971470" indent="-228574" eaLnBrk="0" fontAlgn="base" hangingPunct="0">
              <a:spcBef>
                <a:spcPct val="0"/>
              </a:spcBef>
              <a:spcAft>
                <a:spcPct val="0"/>
              </a:spcAft>
              <a:defRPr>
                <a:solidFill>
                  <a:schemeClr val="tx1"/>
                </a:solidFill>
                <a:latin typeface="Palatino Linotype" pitchFamily="18" charset="0"/>
                <a:cs typeface="Arial" pitchFamily="34" charset="0"/>
              </a:defRPr>
            </a:lvl7pPr>
            <a:lvl8pPr marL="3428621" indent="-228574" eaLnBrk="0" fontAlgn="base" hangingPunct="0">
              <a:spcBef>
                <a:spcPct val="0"/>
              </a:spcBef>
              <a:spcAft>
                <a:spcPct val="0"/>
              </a:spcAft>
              <a:defRPr>
                <a:solidFill>
                  <a:schemeClr val="tx1"/>
                </a:solidFill>
                <a:latin typeface="Palatino Linotype" pitchFamily="18" charset="0"/>
                <a:cs typeface="Arial" pitchFamily="34" charset="0"/>
              </a:defRPr>
            </a:lvl8pPr>
            <a:lvl9pPr marL="3885770" indent="-228574" eaLnBrk="0" fontAlgn="base" hangingPunct="0">
              <a:spcBef>
                <a:spcPct val="0"/>
              </a:spcBef>
              <a:spcAft>
                <a:spcPct val="0"/>
              </a:spcAft>
              <a:defRPr>
                <a:solidFill>
                  <a:schemeClr val="tx1"/>
                </a:solidFill>
                <a:latin typeface="Palatino Linotype" pitchFamily="18" charset="0"/>
                <a:cs typeface="Arial" pitchFamily="34" charset="0"/>
              </a:defRPr>
            </a:lvl9pPr>
          </a:lstStyle>
          <a:p>
            <a:pPr eaLnBrk="1" hangingPunct="1"/>
            <a:fld id="{F6827768-552A-4704-A487-942B779C272E}" type="slidenum">
              <a:rPr lang="en-US" smtClean="0"/>
              <a:pPr eaLnBrk="1" hangingPunct="1"/>
              <a:t>47</a:t>
            </a:fld>
            <a:endParaRPr lang="en-US" smtClean="0"/>
          </a:p>
        </p:txBody>
      </p:sp>
      <p:sp>
        <p:nvSpPr>
          <p:cNvPr id="2" name="Footer Placeholder 1"/>
          <p:cNvSpPr>
            <a:spLocks noGrp="1"/>
          </p:cNvSpPr>
          <p:nvPr>
            <p:ph type="ftr" sz="quarter" idx="10"/>
          </p:nvPr>
        </p:nvSpPr>
        <p:spPr/>
        <p:txBody>
          <a:bodyPr/>
          <a:lstStyle/>
          <a:p>
            <a:r>
              <a:rPr lang="en-US" smtClean="0"/>
              <a:t>Ana</a:t>
            </a:r>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extLst/>
        </p:spPr>
        <p:txBody>
          <a:bodyPr wrap="square" numCol="1" anchor="t" anchorCtr="0" compatLnSpc="1">
            <a:prstTxWarp prst="textNoShape">
              <a:avLst/>
            </a:prstTxWarp>
          </a:bodyPr>
          <a:lstStyle/>
          <a:p>
            <a:pPr>
              <a:spcBef>
                <a:spcPct val="0"/>
              </a:spcBef>
              <a:defRPr/>
            </a:pPr>
            <a:r>
              <a:rPr lang="en-US" dirty="0" smtClean="0"/>
              <a:t>This is a website for locating law libraries in California.</a:t>
            </a:r>
          </a:p>
          <a:p>
            <a:pPr>
              <a:spcBef>
                <a:spcPct val="0"/>
              </a:spcBef>
              <a:defRPr/>
            </a:pPr>
            <a:endParaRPr lang="en-US" dirty="0" smtClean="0"/>
          </a:p>
          <a:p>
            <a:pPr>
              <a:spcBef>
                <a:spcPct val="0"/>
              </a:spcBef>
              <a:defRPr/>
            </a:pPr>
            <a:r>
              <a:rPr lang="en-US" dirty="0" smtClean="0"/>
              <a:t>Homepage for the Council of California County Law Librarians (CCCLL) </a:t>
            </a:r>
          </a:p>
          <a:p>
            <a:pPr>
              <a:spcBef>
                <a:spcPct val="0"/>
              </a:spcBef>
              <a:defRPr/>
            </a:pPr>
            <a:endParaRPr lang="en-US" dirty="0" smtClean="0"/>
          </a:p>
          <a:p>
            <a:pPr>
              <a:spcBef>
                <a:spcPct val="0"/>
              </a:spcBef>
              <a:defRPr/>
            </a:pPr>
            <a:r>
              <a:rPr lang="en-US" u="sng" dirty="0" smtClean="0"/>
              <a:t>Red Circle</a:t>
            </a:r>
            <a:r>
              <a:rPr lang="en-US" dirty="0" smtClean="0"/>
              <a:t>: click on the “Find Your..” link:</a:t>
            </a:r>
          </a:p>
          <a:p>
            <a:pPr marL="171382" indent="-171382">
              <a:spcBef>
                <a:spcPct val="0"/>
              </a:spcBef>
              <a:buFont typeface="Arial" pitchFamily="34" charset="0"/>
              <a:buChar char="•"/>
              <a:defRPr/>
            </a:pPr>
            <a:r>
              <a:rPr lang="en-US" dirty="0" smtClean="0"/>
              <a:t>List of contact info for all county law libraries in California. </a:t>
            </a:r>
          </a:p>
          <a:p>
            <a:pPr marL="171382" indent="-171382">
              <a:spcBef>
                <a:spcPct val="0"/>
              </a:spcBef>
              <a:buFont typeface="Arial" pitchFamily="34" charset="0"/>
              <a:buChar char="•"/>
              <a:defRPr/>
            </a:pPr>
            <a:r>
              <a:rPr lang="en-US" dirty="0" smtClean="0"/>
              <a:t>Many counties have websites. </a:t>
            </a:r>
          </a:p>
          <a:p>
            <a:pPr marL="171382" indent="-171382">
              <a:spcBef>
                <a:spcPct val="0"/>
              </a:spcBef>
              <a:buFont typeface="Arial" pitchFamily="34" charset="0"/>
              <a:buChar char="•"/>
              <a:defRPr/>
            </a:pPr>
            <a:r>
              <a:rPr lang="en-US" dirty="0" smtClean="0"/>
              <a:t>Particularly helpful if someone needs help outside of LA County.</a:t>
            </a:r>
          </a:p>
          <a:p>
            <a:pPr>
              <a:spcBef>
                <a:spcPct val="0"/>
              </a:spcBef>
              <a:defRPr/>
            </a:pPr>
            <a:endParaRPr lang="en-US" dirty="0" smtClean="0"/>
          </a:p>
          <a:p>
            <a:pPr>
              <a:spcBef>
                <a:spcPct val="0"/>
              </a:spcBef>
              <a:defRPr/>
            </a:pPr>
            <a:r>
              <a:rPr lang="en-US" u="sng" dirty="0" smtClean="0"/>
              <a:t>The website also provides</a:t>
            </a:r>
            <a:r>
              <a:rPr lang="en-US" dirty="0" smtClean="0"/>
              <a:t>: </a:t>
            </a:r>
          </a:p>
          <a:p>
            <a:pPr marL="171382" indent="-171382">
              <a:spcBef>
                <a:spcPct val="0"/>
              </a:spcBef>
              <a:buFont typeface="Arial" pitchFamily="34" charset="0"/>
              <a:buChar char="•"/>
              <a:defRPr/>
            </a:pPr>
            <a:r>
              <a:rPr lang="en-US" dirty="0" smtClean="0"/>
              <a:t>Ask Now – chat reference with a law librarian. </a:t>
            </a:r>
          </a:p>
          <a:p>
            <a:pPr marL="171382" indent="-171382">
              <a:spcBef>
                <a:spcPct val="0"/>
              </a:spcBef>
              <a:buFont typeface="Arial" pitchFamily="34" charset="0"/>
              <a:buChar char="•"/>
              <a:defRPr/>
            </a:pPr>
            <a:endParaRPr lang="en-US" dirty="0" smtClean="0"/>
          </a:p>
          <a:p>
            <a:pPr marL="171382" indent="-171382">
              <a:spcBef>
                <a:spcPct val="0"/>
              </a:spcBef>
              <a:buFont typeface="Arial" pitchFamily="34" charset="0"/>
              <a:buChar char="•"/>
              <a:defRPr/>
            </a:pPr>
            <a:r>
              <a:rPr lang="en-US" dirty="0" smtClean="0"/>
              <a:t>Self-Help provides links to websites that are helpful for people who are representing themselves in court. </a:t>
            </a:r>
          </a:p>
          <a:p>
            <a:pPr marL="171382" indent="-171382">
              <a:spcBef>
                <a:spcPct val="0"/>
              </a:spcBef>
              <a:buFont typeface="Arial" pitchFamily="34" charset="0"/>
              <a:buChar char="•"/>
              <a:defRPr/>
            </a:pPr>
            <a:endParaRPr lang="en-US" dirty="0" smtClean="0"/>
          </a:p>
          <a:p>
            <a:pPr marL="171382" indent="-171382">
              <a:spcBef>
                <a:spcPct val="0"/>
              </a:spcBef>
              <a:buFont typeface="Arial" pitchFamily="34" charset="0"/>
              <a:buChar char="•"/>
              <a:defRPr/>
            </a:pPr>
            <a:r>
              <a:rPr lang="en-US" dirty="0" smtClean="0"/>
              <a:t>Legal Links provides links to legal materials – state and federal: cases, statutes, links to locating your representative. </a:t>
            </a:r>
          </a:p>
          <a:p>
            <a:pPr marL="171382" indent="-171382">
              <a:spcBef>
                <a:spcPct val="0"/>
              </a:spcBef>
              <a:buFont typeface="Arial" pitchFamily="34" charset="0"/>
              <a:buChar char="•"/>
              <a:defRPr/>
            </a:pPr>
            <a:endParaRPr lang="en-US" dirty="0" smtClean="0"/>
          </a:p>
          <a:p>
            <a:pPr marL="171382" indent="-171382">
              <a:spcBef>
                <a:spcPct val="0"/>
              </a:spcBef>
              <a:buFont typeface="Arial" pitchFamily="34" charset="0"/>
              <a:buChar char="•"/>
              <a:defRPr/>
            </a:pPr>
            <a:r>
              <a:rPr lang="en-US" dirty="0" smtClean="0"/>
              <a:t>Mini Research Class may be interesting to you if you want to learn more about legal research. </a:t>
            </a:r>
          </a:p>
          <a:p>
            <a:pPr>
              <a:defRPr/>
            </a:pPr>
            <a:endParaRPr lang="en-US" dirty="0" smtClean="0"/>
          </a:p>
          <a:p>
            <a:pPr>
              <a:defRPr/>
            </a:pPr>
            <a:endParaRPr lang="en-US" dirty="0"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cs typeface="Arial" charset="0"/>
              </a:defRPr>
            </a:lvl1pPr>
            <a:lvl2pPr marL="742868" indent="-285718" eaLnBrk="0" hangingPunct="0">
              <a:defRPr>
                <a:solidFill>
                  <a:schemeClr val="tx1"/>
                </a:solidFill>
                <a:latin typeface="Palatino Linotype" pitchFamily="18" charset="0"/>
                <a:cs typeface="Arial" charset="0"/>
              </a:defRPr>
            </a:lvl2pPr>
            <a:lvl3pPr marL="1142874" indent="-228574" eaLnBrk="0" hangingPunct="0">
              <a:defRPr>
                <a:solidFill>
                  <a:schemeClr val="tx1"/>
                </a:solidFill>
                <a:latin typeface="Palatino Linotype" pitchFamily="18" charset="0"/>
                <a:cs typeface="Arial" charset="0"/>
              </a:defRPr>
            </a:lvl3pPr>
            <a:lvl4pPr marL="1600023" indent="-228574" eaLnBrk="0" hangingPunct="0">
              <a:defRPr>
                <a:solidFill>
                  <a:schemeClr val="tx1"/>
                </a:solidFill>
                <a:latin typeface="Palatino Linotype" pitchFamily="18" charset="0"/>
                <a:cs typeface="Arial" charset="0"/>
              </a:defRPr>
            </a:lvl4pPr>
            <a:lvl5pPr marL="2057174" indent="-228574" eaLnBrk="0" hangingPunct="0">
              <a:defRPr>
                <a:solidFill>
                  <a:schemeClr val="tx1"/>
                </a:solidFill>
                <a:latin typeface="Palatino Linotype" pitchFamily="18" charset="0"/>
                <a:cs typeface="Arial" charset="0"/>
              </a:defRPr>
            </a:lvl5pPr>
            <a:lvl6pPr marL="2514322" indent="-228574" eaLnBrk="0" fontAlgn="base" hangingPunct="0">
              <a:spcBef>
                <a:spcPct val="0"/>
              </a:spcBef>
              <a:spcAft>
                <a:spcPct val="0"/>
              </a:spcAft>
              <a:defRPr>
                <a:solidFill>
                  <a:schemeClr val="tx1"/>
                </a:solidFill>
                <a:latin typeface="Palatino Linotype" pitchFamily="18" charset="0"/>
                <a:cs typeface="Arial" charset="0"/>
              </a:defRPr>
            </a:lvl6pPr>
            <a:lvl7pPr marL="2971470" indent="-228574" eaLnBrk="0" fontAlgn="base" hangingPunct="0">
              <a:spcBef>
                <a:spcPct val="0"/>
              </a:spcBef>
              <a:spcAft>
                <a:spcPct val="0"/>
              </a:spcAft>
              <a:defRPr>
                <a:solidFill>
                  <a:schemeClr val="tx1"/>
                </a:solidFill>
                <a:latin typeface="Palatino Linotype" pitchFamily="18" charset="0"/>
                <a:cs typeface="Arial" charset="0"/>
              </a:defRPr>
            </a:lvl7pPr>
            <a:lvl8pPr marL="3428621" indent="-228574" eaLnBrk="0" fontAlgn="base" hangingPunct="0">
              <a:spcBef>
                <a:spcPct val="0"/>
              </a:spcBef>
              <a:spcAft>
                <a:spcPct val="0"/>
              </a:spcAft>
              <a:defRPr>
                <a:solidFill>
                  <a:schemeClr val="tx1"/>
                </a:solidFill>
                <a:latin typeface="Palatino Linotype" pitchFamily="18" charset="0"/>
                <a:cs typeface="Arial" charset="0"/>
              </a:defRPr>
            </a:lvl8pPr>
            <a:lvl9pPr marL="3885770" indent="-228574"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fld id="{A9F5FA35-1E1C-48A3-99F6-36556FFE16FB}" type="slidenum">
              <a:rPr lang="en-US" smtClean="0"/>
              <a:pPr eaLnBrk="1" hangingPunct="1"/>
              <a:t>48</a:t>
            </a:fld>
            <a:endParaRPr lang="en-US" smtClean="0"/>
          </a:p>
        </p:txBody>
      </p:sp>
      <p:sp>
        <p:nvSpPr>
          <p:cNvPr id="2" name="Footer Placeholder 1"/>
          <p:cNvSpPr>
            <a:spLocks noGrp="1"/>
          </p:cNvSpPr>
          <p:nvPr>
            <p:ph type="ftr" sz="quarter" idx="10"/>
          </p:nvPr>
        </p:nvSpPr>
        <p:spPr/>
        <p:txBody>
          <a:bodyPr/>
          <a:lstStyle/>
          <a:p>
            <a:r>
              <a:rPr lang="en-US" smtClean="0"/>
              <a:t>Ana</a:t>
            </a:r>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latin typeface="Calibri" charset="0"/>
            </a:endParaRPr>
          </a:p>
        </p:txBody>
      </p:sp>
      <p:sp>
        <p:nvSpPr>
          <p:cNvPr id="4" name="Slide Number Placeholder 3"/>
          <p:cNvSpPr>
            <a:spLocks noGrp="1"/>
          </p:cNvSpPr>
          <p:nvPr>
            <p:ph type="sldNum" sz="quarter" idx="10"/>
          </p:nvPr>
        </p:nvSpPr>
        <p:spPr/>
        <p:txBody>
          <a:bodyPr/>
          <a:lstStyle/>
          <a:p>
            <a:fld id="{806F914C-FD18-DB4B-9129-47DEA314F3D9}" type="slidenum">
              <a:rPr lang="en-US" smtClean="0"/>
              <a:t>49</a:t>
            </a:fld>
            <a:endParaRPr lang="en-US"/>
          </a:p>
        </p:txBody>
      </p:sp>
    </p:spTree>
    <p:extLst>
      <p:ext uri="{BB962C8B-B14F-4D97-AF65-F5344CB8AC3E}">
        <p14:creationId xmlns:p14="http://schemas.microsoft.com/office/powerpoint/2010/main" val="9523057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latin typeface="Calibri" charset="0"/>
            </a:endParaRPr>
          </a:p>
        </p:txBody>
      </p:sp>
      <p:sp>
        <p:nvSpPr>
          <p:cNvPr id="4" name="Slide Number Placeholder 3"/>
          <p:cNvSpPr>
            <a:spLocks noGrp="1"/>
          </p:cNvSpPr>
          <p:nvPr>
            <p:ph type="sldNum" sz="quarter" idx="10"/>
          </p:nvPr>
        </p:nvSpPr>
        <p:spPr/>
        <p:txBody>
          <a:bodyPr/>
          <a:lstStyle/>
          <a:p>
            <a:fld id="{806F914C-FD18-DB4B-9129-47DEA314F3D9}" type="slidenum">
              <a:rPr lang="en-US" smtClean="0"/>
              <a:t>50</a:t>
            </a:fld>
            <a:endParaRPr lang="en-US"/>
          </a:p>
        </p:txBody>
      </p:sp>
    </p:spTree>
    <p:extLst>
      <p:ext uri="{BB962C8B-B14F-4D97-AF65-F5344CB8AC3E}">
        <p14:creationId xmlns:p14="http://schemas.microsoft.com/office/powerpoint/2010/main" val="9523057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6F914C-FD18-DB4B-9129-47DEA314F3D9}" type="slidenum">
              <a:rPr lang="en-US" smtClean="0"/>
              <a:t>51</a:t>
            </a:fld>
            <a:endParaRPr lang="en-US"/>
          </a:p>
        </p:txBody>
      </p:sp>
      <p:sp>
        <p:nvSpPr>
          <p:cNvPr id="5" name="Footer Placeholder 4"/>
          <p:cNvSpPr>
            <a:spLocks noGrp="1"/>
          </p:cNvSpPr>
          <p:nvPr>
            <p:ph type="ftr" sz="quarter" idx="11"/>
          </p:nvPr>
        </p:nvSpPr>
        <p:spPr/>
        <p:txBody>
          <a:bodyPr/>
          <a:lstStyle/>
          <a:p>
            <a:r>
              <a:rPr lang="en-US" smtClean="0"/>
              <a:t>Ana</a:t>
            </a:r>
            <a:endParaRPr lang="en-US"/>
          </a:p>
        </p:txBody>
      </p:sp>
    </p:spTree>
    <p:extLst>
      <p:ext uri="{BB962C8B-B14F-4D97-AF65-F5344CB8AC3E}">
        <p14:creationId xmlns:p14="http://schemas.microsoft.com/office/powerpoint/2010/main" val="36072347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806F914C-FD18-DB4B-9129-47DEA314F3D9}" type="slidenum">
              <a:rPr lang="en-US" smtClean="0"/>
              <a:t>52</a:t>
            </a:fld>
            <a:endParaRPr lang="en-US"/>
          </a:p>
        </p:txBody>
      </p:sp>
      <p:sp>
        <p:nvSpPr>
          <p:cNvPr id="5" name="Footer Placeholder 4"/>
          <p:cNvSpPr>
            <a:spLocks noGrp="1"/>
          </p:cNvSpPr>
          <p:nvPr>
            <p:ph type="ftr" sz="quarter" idx="11"/>
          </p:nvPr>
        </p:nvSpPr>
        <p:spPr/>
        <p:txBody>
          <a:bodyPr/>
          <a:lstStyle/>
          <a:p>
            <a:r>
              <a:rPr lang="en-US" smtClean="0"/>
              <a:t>Ana</a:t>
            </a:r>
            <a:endParaRPr lang="en-US"/>
          </a:p>
        </p:txBody>
      </p:sp>
    </p:spTree>
    <p:extLst>
      <p:ext uri="{BB962C8B-B14F-4D97-AF65-F5344CB8AC3E}">
        <p14:creationId xmlns:p14="http://schemas.microsoft.com/office/powerpoint/2010/main" val="2097656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6F914C-FD18-DB4B-9129-47DEA314F3D9}" type="slidenum">
              <a:rPr lang="en-US" smtClean="0"/>
              <a:t>6</a:t>
            </a:fld>
            <a:endParaRPr lang="en-US" dirty="0"/>
          </a:p>
        </p:txBody>
      </p:sp>
      <p:sp>
        <p:nvSpPr>
          <p:cNvPr id="5" name="Footer Placeholder 4"/>
          <p:cNvSpPr>
            <a:spLocks noGrp="1"/>
          </p:cNvSpPr>
          <p:nvPr>
            <p:ph type="ftr" sz="quarter" idx="11"/>
          </p:nvPr>
        </p:nvSpPr>
        <p:spPr/>
        <p:txBody>
          <a:bodyPr/>
          <a:lstStyle/>
          <a:p>
            <a:r>
              <a:rPr lang="en-US" dirty="0" smtClean="0"/>
              <a:t>Ana</a:t>
            </a:r>
            <a:endParaRPr lang="en-US" dirty="0"/>
          </a:p>
        </p:txBody>
      </p:sp>
    </p:spTree>
    <p:extLst>
      <p:ext uri="{BB962C8B-B14F-4D97-AF65-F5344CB8AC3E}">
        <p14:creationId xmlns:p14="http://schemas.microsoft.com/office/powerpoint/2010/main" val="34966500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6F914C-FD18-DB4B-9129-47DEA314F3D9}" type="slidenum">
              <a:rPr lang="en-US" smtClean="0"/>
              <a:t>53</a:t>
            </a:fld>
            <a:endParaRPr lang="en-US"/>
          </a:p>
        </p:txBody>
      </p:sp>
      <p:sp>
        <p:nvSpPr>
          <p:cNvPr id="5" name="Footer Placeholder 4"/>
          <p:cNvSpPr>
            <a:spLocks noGrp="1"/>
          </p:cNvSpPr>
          <p:nvPr>
            <p:ph type="ftr" sz="quarter" idx="11"/>
          </p:nvPr>
        </p:nvSpPr>
        <p:spPr/>
        <p:txBody>
          <a:bodyPr/>
          <a:lstStyle/>
          <a:p>
            <a:r>
              <a:rPr lang="en-US" smtClean="0"/>
              <a:t>Ana</a:t>
            </a:r>
            <a:endParaRPr lang="en-US"/>
          </a:p>
        </p:txBody>
      </p:sp>
    </p:spTree>
    <p:extLst>
      <p:ext uri="{BB962C8B-B14F-4D97-AF65-F5344CB8AC3E}">
        <p14:creationId xmlns:p14="http://schemas.microsoft.com/office/powerpoint/2010/main" val="2397226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Ana</a:t>
            </a:r>
            <a:endParaRPr lang="en-US"/>
          </a:p>
        </p:txBody>
      </p:sp>
      <p:sp>
        <p:nvSpPr>
          <p:cNvPr id="5" name="Slide Number Placeholder 4"/>
          <p:cNvSpPr>
            <a:spLocks noGrp="1"/>
          </p:cNvSpPr>
          <p:nvPr>
            <p:ph type="sldNum" sz="quarter" idx="11"/>
          </p:nvPr>
        </p:nvSpPr>
        <p:spPr/>
        <p:txBody>
          <a:bodyPr/>
          <a:lstStyle/>
          <a:p>
            <a:fld id="{806F914C-FD18-DB4B-9129-47DEA314F3D9}" type="slidenum">
              <a:rPr lang="en-US" smtClean="0"/>
              <a:t>7</a:t>
            </a:fld>
            <a:endParaRPr lang="en-US"/>
          </a:p>
        </p:txBody>
      </p:sp>
    </p:spTree>
    <p:extLst>
      <p:ext uri="{BB962C8B-B14F-4D97-AF65-F5344CB8AC3E}">
        <p14:creationId xmlns:p14="http://schemas.microsoft.com/office/powerpoint/2010/main" val="3962538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Ana</a:t>
            </a:r>
            <a:endParaRPr lang="en-US"/>
          </a:p>
        </p:txBody>
      </p:sp>
      <p:sp>
        <p:nvSpPr>
          <p:cNvPr id="5" name="Slide Number Placeholder 4"/>
          <p:cNvSpPr>
            <a:spLocks noGrp="1"/>
          </p:cNvSpPr>
          <p:nvPr>
            <p:ph type="sldNum" sz="quarter" idx="11"/>
          </p:nvPr>
        </p:nvSpPr>
        <p:spPr/>
        <p:txBody>
          <a:bodyPr/>
          <a:lstStyle/>
          <a:p>
            <a:fld id="{806F914C-FD18-DB4B-9129-47DEA314F3D9}" type="slidenum">
              <a:rPr lang="en-US" smtClean="0"/>
              <a:t>8</a:t>
            </a:fld>
            <a:endParaRPr lang="en-US"/>
          </a:p>
        </p:txBody>
      </p:sp>
    </p:spTree>
    <p:extLst>
      <p:ext uri="{BB962C8B-B14F-4D97-AF65-F5344CB8AC3E}">
        <p14:creationId xmlns:p14="http://schemas.microsoft.com/office/powerpoint/2010/main" val="1591610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Ana</a:t>
            </a:r>
            <a:endParaRPr lang="en-US"/>
          </a:p>
        </p:txBody>
      </p:sp>
      <p:sp>
        <p:nvSpPr>
          <p:cNvPr id="5" name="Slide Number Placeholder 4"/>
          <p:cNvSpPr>
            <a:spLocks noGrp="1"/>
          </p:cNvSpPr>
          <p:nvPr>
            <p:ph type="sldNum" sz="quarter" idx="11"/>
          </p:nvPr>
        </p:nvSpPr>
        <p:spPr/>
        <p:txBody>
          <a:bodyPr/>
          <a:lstStyle/>
          <a:p>
            <a:fld id="{806F914C-FD18-DB4B-9129-47DEA314F3D9}" type="slidenum">
              <a:rPr lang="en-US" smtClean="0"/>
              <a:t>9</a:t>
            </a:fld>
            <a:endParaRPr lang="en-US"/>
          </a:p>
        </p:txBody>
      </p:sp>
    </p:spTree>
    <p:extLst>
      <p:ext uri="{BB962C8B-B14F-4D97-AF65-F5344CB8AC3E}">
        <p14:creationId xmlns:p14="http://schemas.microsoft.com/office/powerpoint/2010/main" val="760058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6F914C-FD18-DB4B-9129-47DEA314F3D9}" type="slidenum">
              <a:rPr lang="en-US" smtClean="0"/>
              <a:t>10</a:t>
            </a:fld>
            <a:endParaRPr lang="en-US" dirty="0"/>
          </a:p>
        </p:txBody>
      </p:sp>
      <p:sp>
        <p:nvSpPr>
          <p:cNvPr id="5" name="Footer Placeholder 4"/>
          <p:cNvSpPr>
            <a:spLocks noGrp="1"/>
          </p:cNvSpPr>
          <p:nvPr>
            <p:ph type="ftr" sz="quarter" idx="11"/>
          </p:nvPr>
        </p:nvSpPr>
        <p:spPr/>
        <p:txBody>
          <a:bodyPr/>
          <a:lstStyle/>
          <a:p>
            <a:r>
              <a:rPr lang="en-US" dirty="0" smtClean="0"/>
              <a:t>Ana</a:t>
            </a:r>
            <a:endParaRPr lang="en-US" dirty="0"/>
          </a:p>
        </p:txBody>
      </p:sp>
    </p:spTree>
    <p:extLst>
      <p:ext uri="{BB962C8B-B14F-4D97-AF65-F5344CB8AC3E}">
        <p14:creationId xmlns:p14="http://schemas.microsoft.com/office/powerpoint/2010/main" val="2319032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33D3993-A0A5-484C-89FC-C7BF39E1E87F}" type="slidenum">
              <a:rPr lang="en-US"/>
              <a:pPr>
                <a:defRPr/>
              </a:pPr>
              <a:t>‹#›</a:t>
            </a:fld>
            <a:endParaRPr lang="en-US"/>
          </a:p>
        </p:txBody>
      </p:sp>
    </p:spTree>
    <p:extLst>
      <p:ext uri="{BB962C8B-B14F-4D97-AF65-F5344CB8AC3E}">
        <p14:creationId xmlns:p14="http://schemas.microsoft.com/office/powerpoint/2010/main" val="2578103011"/>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a:prstGeom prst="rect">
            <a:avLst/>
          </a:prstGeom>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a:xfrm>
            <a:off x="6096000" y="6248400"/>
            <a:ext cx="2667000" cy="365125"/>
          </a:xfrm>
          <a:prstGeom prst="rect">
            <a:avLst/>
          </a:prstGeom>
        </p:spPr>
        <p:txBody>
          <a:bodyPr rtlCol="0"/>
          <a:lstStyle>
            <a:lvl1pPr>
              <a:defRPr/>
            </a:lvl1pPr>
          </a:lstStyle>
          <a:p>
            <a:pPr>
              <a:defRPr/>
            </a:pPr>
            <a:endParaRPr lang="en-US">
              <a:solidFill>
                <a:srgbClr val="775F55"/>
              </a:solidFill>
            </a:endParaRPr>
          </a:p>
        </p:txBody>
      </p:sp>
      <p:sp>
        <p:nvSpPr>
          <p:cNvPr id="6" name="Slide Number Placeholder 9"/>
          <p:cNvSpPr>
            <a:spLocks noGrp="1"/>
          </p:cNvSpPr>
          <p:nvPr>
            <p:ph type="sldNum" sz="quarter" idx="11"/>
          </p:nvPr>
        </p:nvSpPr>
        <p:spPr>
          <a:xfrm>
            <a:off x="0" y="1271588"/>
            <a:ext cx="533400" cy="244475"/>
          </a:xfrm>
          <a:prstGeom prst="rect">
            <a:avLst/>
          </a:prstGeom>
        </p:spPr>
        <p:txBody>
          <a:bodyPr rtlCol="0"/>
          <a:lstStyle>
            <a:lvl1pPr>
              <a:defRPr/>
            </a:lvl1pPr>
          </a:lstStyle>
          <a:p>
            <a:pPr>
              <a:defRPr/>
            </a:pPr>
            <a:fld id="{1A786BFD-7F4E-4BD1-AF90-536D94D721A4}" type="slidenum">
              <a:rPr lang="en-US"/>
              <a:pPr>
                <a:defRPr/>
              </a:pPr>
              <a:t>‹#›</a:t>
            </a:fld>
            <a:endParaRPr lang="en-US" dirty="0"/>
          </a:p>
        </p:txBody>
      </p:sp>
      <p:sp>
        <p:nvSpPr>
          <p:cNvPr id="7" name="Footer Placeholder 11"/>
          <p:cNvSpPr>
            <a:spLocks noGrp="1"/>
          </p:cNvSpPr>
          <p:nvPr>
            <p:ph type="ftr" sz="quarter" idx="12"/>
          </p:nvPr>
        </p:nvSpPr>
        <p:spPr>
          <a:xfrm>
            <a:off x="609600" y="6248400"/>
            <a:ext cx="5421313" cy="365125"/>
          </a:xfrm>
          <a:prstGeom prst="rect">
            <a:avLst/>
          </a:prstGeom>
        </p:spPr>
        <p:txBody>
          <a:bodyPr rtlCol="0"/>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val="2234439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0"/>
            <a:ext cx="2667000" cy="365125"/>
          </a:xfrm>
          <a:prstGeom prst="rect">
            <a:avLst/>
          </a:prstGeom>
        </p:spPr>
        <p:txBody>
          <a:bodyPr/>
          <a:lstStyle>
            <a:lvl1pPr>
              <a:defRPr/>
            </a:lvl1pPr>
          </a:lstStyle>
          <a:p>
            <a:pPr>
              <a:defRPr/>
            </a:pPr>
            <a:endParaRPr lang="en-US">
              <a:solidFill>
                <a:srgbClr val="775F55"/>
              </a:solidFill>
            </a:endParaRPr>
          </a:p>
        </p:txBody>
      </p:sp>
      <p:sp>
        <p:nvSpPr>
          <p:cNvPr id="3" name="Footer Placeholder 2"/>
          <p:cNvSpPr>
            <a:spLocks noGrp="1"/>
          </p:cNvSpPr>
          <p:nvPr>
            <p:ph type="ftr" sz="quarter" idx="11"/>
          </p:nvPr>
        </p:nvSpPr>
        <p:spPr>
          <a:xfrm>
            <a:off x="609600" y="6248400"/>
            <a:ext cx="5421313" cy="365125"/>
          </a:xfrm>
          <a:prstGeom prst="rect">
            <a:avLst/>
          </a:prstGeom>
        </p:spPr>
        <p:txBody>
          <a:bodyPr/>
          <a:lstStyle>
            <a:lvl1pPr>
              <a:defRPr/>
            </a:lvl1pPr>
          </a:lstStyle>
          <a:p>
            <a:pPr>
              <a:defRPr/>
            </a:pPr>
            <a:endParaRPr lang="en-US">
              <a:solidFill>
                <a:srgbClr val="775F55"/>
              </a:solidFill>
            </a:endParaRPr>
          </a:p>
        </p:txBody>
      </p:sp>
      <p:sp>
        <p:nvSpPr>
          <p:cNvPr id="4" name="Slide Number Placeholder 3"/>
          <p:cNvSpPr>
            <a:spLocks noGrp="1"/>
          </p:cNvSpPr>
          <p:nvPr>
            <p:ph type="sldNum" sz="quarter" idx="12"/>
          </p:nvPr>
        </p:nvSpPr>
        <p:spPr>
          <a:xfrm>
            <a:off x="0" y="6248400"/>
            <a:ext cx="533400" cy="381000"/>
          </a:xfrm>
          <a:prstGeom prst="rect">
            <a:avLst/>
          </a:prstGeom>
        </p:spPr>
        <p:txBody>
          <a:bodyPr/>
          <a:lstStyle>
            <a:lvl1pPr>
              <a:defRPr smtClean="0">
                <a:solidFill>
                  <a:schemeClr val="tx2"/>
                </a:solidFill>
              </a:defRPr>
            </a:lvl1pPr>
          </a:lstStyle>
          <a:p>
            <a:pPr>
              <a:defRPr/>
            </a:pPr>
            <a:fld id="{C3C1D183-6767-4F1B-BDB7-6703C9A11929}" type="slidenum">
              <a:rPr lang="en-US">
                <a:solidFill>
                  <a:srgbClr val="775F55"/>
                </a:solidFill>
              </a:rPr>
              <a:pPr>
                <a:defRPr/>
              </a:pPr>
              <a:t>‹#›</a:t>
            </a:fld>
            <a:endParaRPr lang="en-US" dirty="0">
              <a:solidFill>
                <a:srgbClr val="775F55"/>
              </a:solidFill>
            </a:endParaRPr>
          </a:p>
        </p:txBody>
      </p:sp>
    </p:spTree>
    <p:extLst>
      <p:ext uri="{BB962C8B-B14F-4D97-AF65-F5344CB8AC3E}">
        <p14:creationId xmlns:p14="http://schemas.microsoft.com/office/powerpoint/2010/main" val="7033501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9" name="Rectangle 8"/>
          <p:cNvSpPr/>
          <p:nvPr userDrawn="1"/>
        </p:nvSpPr>
        <p:spPr>
          <a:xfrm>
            <a:off x="0" y="-1"/>
            <a:ext cx="837721" cy="6872965"/>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flipV="1">
            <a:off x="837721" y="-1"/>
            <a:ext cx="8306279" cy="45719"/>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837721" y="6827245"/>
            <a:ext cx="8306279" cy="45719"/>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9098281" y="0"/>
            <a:ext cx="45719" cy="681904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91" r:id="rId3"/>
    <p:sldLayoutId id="2147483792" r:id="rId4"/>
  </p:sldLayoutIdLst>
  <p:hf sldNum="0" hd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hyperlink" Target="mailto:jliebert@lalawlibrary.org" TargetMode="External"/><Relationship Id="rId5" Type="http://schemas.openxmlformats.org/officeDocument/2006/relationships/image" Target="../media/image3.jpe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PowerPoint_Presentation1.pptx"/><Relationship Id="rId5" Type="http://schemas.openxmlformats.org/officeDocument/2006/relationships/image" Target="../media/image5.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1" Type="http://schemas.openxmlformats.org/officeDocument/2006/relationships/oleObject" Target="../embeddings/oleObject3.bin"/><Relationship Id="rId12" Type="http://schemas.openxmlformats.org/officeDocument/2006/relationships/image" Target="../media/image7.png"/><Relationship Id="rId1" Type="http://schemas.openxmlformats.org/officeDocument/2006/relationships/vmlDrawing" Target="../drawings/vmlDrawing2.vml"/><Relationship Id="rId2" Type="http://schemas.openxmlformats.org/officeDocument/2006/relationships/slideLayout" Target="../slideLayouts/slideLayout4.xml"/><Relationship Id="rId3" Type="http://schemas.openxmlformats.org/officeDocument/2006/relationships/notesSlide" Target="../notesSlides/notesSlide13.xml"/><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9" Type="http://schemas.openxmlformats.org/officeDocument/2006/relationships/oleObject" Target="../embeddings/oleObject2.bin"/><Relationship Id="rId10"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4.bin"/><Relationship Id="rId5" Type="http://schemas.openxmlformats.org/officeDocument/2006/relationships/image" Target="../media/image11.png"/><Relationship Id="rId1" Type="http://schemas.openxmlformats.org/officeDocument/2006/relationships/vmlDrawing" Target="../drawings/vmlDrawing3.vml"/><Relationship Id="rId2"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9" Type="http://schemas.openxmlformats.org/officeDocument/2006/relationships/oleObject" Target="../embeddings/oleObject5.bin"/><Relationship Id="rId10" Type="http://schemas.openxmlformats.org/officeDocument/2006/relationships/image" Target="../media/image12.png"/><Relationship Id="rId1" Type="http://schemas.openxmlformats.org/officeDocument/2006/relationships/vmlDrawing" Target="../drawings/vmlDrawing4.vml"/><Relationship Id="rId2"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oleObject" Target="../embeddings/oleObject6.bin"/><Relationship Id="rId5" Type="http://schemas.openxmlformats.org/officeDocument/2006/relationships/image" Target="../media/image13.png"/><Relationship Id="rId6" Type="http://schemas.openxmlformats.org/officeDocument/2006/relationships/oleObject" Target="../embeddings/oleObject7.bin"/><Relationship Id="rId7" Type="http://schemas.openxmlformats.org/officeDocument/2006/relationships/image" Target="../media/image14.png"/><Relationship Id="rId1" Type="http://schemas.openxmlformats.org/officeDocument/2006/relationships/vmlDrawing" Target="../drawings/vmlDrawing5.vml"/><Relationship Id="rId2"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6.xml.rels><?xml version="1.0" encoding="UTF-8" standalone="yes"?>
<Relationships xmlns="http://schemas.openxmlformats.org/package/2006/relationships"><Relationship Id="rId3" Type="http://schemas.openxmlformats.org/officeDocument/2006/relationships/hyperlink" Target="http://www.courts.ca.gov/" TargetMode="External"/><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7.xml.rels><?xml version="1.0" encoding="UTF-8" standalone="yes"?>
<Relationships xmlns="http://schemas.openxmlformats.org/package/2006/relationships"><Relationship Id="rId3" Type="http://schemas.openxmlformats.org/officeDocument/2006/relationships/hyperlink" Target="http://www.courts.ca.gov/selfhelp.htm" TargetMode="External"/><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8.xml.rels><?xml version="1.0" encoding="UTF-8" standalone="yes"?>
<Relationships xmlns="http://schemas.openxmlformats.org/package/2006/relationships"><Relationship Id="rId3" Type="http://schemas.openxmlformats.org/officeDocument/2006/relationships/hyperlink" Target="http://www.courts.ca.gov/1002.htm" TargetMode="External"/><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9.xml.rels><?xml version="1.0" encoding="UTF-8" standalone="yes"?>
<Relationships xmlns="http://schemas.openxmlformats.org/package/2006/relationships"><Relationship Id="rId3" Type="http://schemas.openxmlformats.org/officeDocument/2006/relationships/hyperlink" Target="http://www.courts.ca.gov/selfhelp-housing.htm" TargetMode="External"/><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9.png"/></Relationships>
</file>

<file path=ppt/slides/_rels/slide41.xml.rels><?xml version="1.0" encoding="UTF-8" standalone="yes"?>
<Relationships xmlns="http://schemas.openxmlformats.org/package/2006/relationships"><Relationship Id="rId3" Type="http://schemas.openxmlformats.org/officeDocument/2006/relationships/hyperlink" Target="http://www.courts.ca.gov/1048.htm" TargetMode="External"/><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2.xml.rels><?xml version="1.0" encoding="UTF-8" standalone="yes"?>
<Relationships xmlns="http://schemas.openxmlformats.org/package/2006/relationships"><Relationship Id="rId3" Type="http://schemas.openxmlformats.org/officeDocument/2006/relationships/hyperlink" Target="http://www.courts.ca.gov/1230.htm" TargetMode="External"/><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3.xml.rels><?xml version="1.0" encoding="UTF-8" standalone="yes"?>
<Relationships xmlns="http://schemas.openxmlformats.org/package/2006/relationships"><Relationship Id="rId3" Type="http://schemas.openxmlformats.org/officeDocument/2006/relationships/hyperlink" Target="http://www.dca.ca.gov/publications/legal_guides/index.shtml" TargetMode="External"/><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4.xml.rels><?xml version="1.0" encoding="UTF-8" standalone="yes"?>
<Relationships xmlns="http://schemas.openxmlformats.org/package/2006/relationships"><Relationship Id="rId3" Type="http://schemas.openxmlformats.org/officeDocument/2006/relationships/hyperlink" Target="http://www.calbar.ca.gov/Public/LegalInformation/AboutFamily.aspx" TargetMode="External"/><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5.xml.rels><?xml version="1.0" encoding="UTF-8" standalone="yes"?>
<Relationships xmlns="http://schemas.openxmlformats.org/package/2006/relationships"><Relationship Id="rId3" Type="http://schemas.openxmlformats.org/officeDocument/2006/relationships/hyperlink" Target="http://www.lawhelpca.org/" TargetMode="External"/><Relationship Id="rId4" Type="http://schemas.openxmlformats.org/officeDocument/2006/relationships/image" Target="../media/image25.png"/><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6.xml.rels><?xml version="1.0" encoding="UTF-8" standalone="yes"?>
<Relationships xmlns="http://schemas.openxmlformats.org/package/2006/relationships"><Relationship Id="rId3" Type="http://schemas.openxmlformats.org/officeDocument/2006/relationships/hyperlink" Target="http://www.lawhelpca.org/" TargetMode="External"/><Relationship Id="rId4" Type="http://schemas.openxmlformats.org/officeDocument/2006/relationships/image" Target="../media/image26.png"/><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27.png"/></Relationships>
</file>

<file path=ppt/slides/_rels/slide48.xml.rels><?xml version="1.0" encoding="UTF-8" standalone="yes"?>
<Relationships xmlns="http://schemas.openxmlformats.org/package/2006/relationships"><Relationship Id="rId3" Type="http://schemas.openxmlformats.org/officeDocument/2006/relationships/hyperlink" Target="http://www.publiclawlibrary.org/" TargetMode="External"/><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hyperlink" Target="http://www.lalawlibrary.org/research/onsite/default.aspx" TargetMode="External"/><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3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32.png"/></Relationships>
</file>

<file path=ppt/slides/_rels/slide52.xml.rels><?xml version="1.0" encoding="UTF-8" standalone="yes"?>
<Relationships xmlns="http://schemas.openxmlformats.org/package/2006/relationships"><Relationship Id="rId3" Type="http://schemas.openxmlformats.org/officeDocument/2006/relationships/hyperlink" Target="mailto:jliebert@lalawlibrary.org" TargetMode="External"/><Relationship Id="rId4" Type="http://schemas.openxmlformats.org/officeDocument/2006/relationships/image" Target="../media/image2.wmf"/><Relationship Id="rId5" Type="http://schemas.openxmlformats.org/officeDocument/2006/relationships/hyperlink" Target="mailto:Rramos@lafla.org" TargetMode="External"/><Relationship Id="rId6"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3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62507" y="756653"/>
            <a:ext cx="8208037" cy="159361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4800" dirty="0" smtClean="0">
                <a:solidFill>
                  <a:srgbClr val="1F497D"/>
                </a:solidFill>
                <a:latin typeface="ITC Legacy Sans Std Medium" charset="0"/>
              </a:rPr>
              <a:t>Landlord/Tenant Law</a:t>
            </a:r>
          </a:p>
          <a:p>
            <a:pPr algn="ctr"/>
            <a:r>
              <a:rPr lang="en-US" sz="2400" dirty="0" smtClean="0">
                <a:solidFill>
                  <a:srgbClr val="1F497D"/>
                </a:solidFill>
                <a:latin typeface="ITC Legacy Sans Std Medium" charset="0"/>
              </a:rPr>
              <a:t>For Public Librarians</a:t>
            </a:r>
            <a:endParaRPr lang="en-US" sz="2400" dirty="0" smtClean="0">
              <a:latin typeface="+mn-lt"/>
            </a:endParaRPr>
          </a:p>
        </p:txBody>
      </p:sp>
      <p:sp>
        <p:nvSpPr>
          <p:cNvPr id="3" name="Subtitle 2"/>
          <p:cNvSpPr txBox="1">
            <a:spLocks/>
          </p:cNvSpPr>
          <p:nvPr/>
        </p:nvSpPr>
        <p:spPr>
          <a:xfrm>
            <a:off x="1582731" y="5187826"/>
            <a:ext cx="4464299" cy="1215109"/>
          </a:xfrm>
          <a:prstGeom prst="rect">
            <a:avLst/>
          </a:prstGeom>
        </p:spPr>
        <p:txBody>
          <a:bodyPr rtlCol="0">
            <a:normAutofit fontScale="92500" lnSpcReduction="2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None/>
              <a:defRPr/>
            </a:pPr>
            <a:r>
              <a:rPr lang="en-US" sz="2000" dirty="0" smtClean="0">
                <a:solidFill>
                  <a:srgbClr val="000000"/>
                </a:solidFill>
              </a:rPr>
              <a:t>Ronnette Ramos</a:t>
            </a:r>
            <a:endParaRPr lang="en-US" sz="2000" dirty="0">
              <a:solidFill>
                <a:srgbClr val="000000"/>
              </a:solidFill>
            </a:endParaRPr>
          </a:p>
          <a:p>
            <a:pPr>
              <a:buNone/>
              <a:defRPr/>
            </a:pPr>
            <a:r>
              <a:rPr lang="en-US" sz="2000" dirty="0" smtClean="0">
                <a:solidFill>
                  <a:srgbClr val="000000"/>
                </a:solidFill>
              </a:rPr>
              <a:t>Managing Attorney</a:t>
            </a:r>
          </a:p>
          <a:p>
            <a:pPr>
              <a:buNone/>
              <a:defRPr/>
            </a:pPr>
            <a:r>
              <a:rPr lang="en-US" sz="2000" dirty="0" smtClean="0">
                <a:solidFill>
                  <a:srgbClr val="000000"/>
                </a:solidFill>
              </a:rPr>
              <a:t>Legal Aid Foundation of Los Angeles</a:t>
            </a:r>
          </a:p>
          <a:p>
            <a:pPr>
              <a:buNone/>
              <a:defRPr/>
            </a:pPr>
            <a:r>
              <a:rPr lang="en-US" sz="2000" dirty="0" smtClean="0">
                <a:solidFill>
                  <a:srgbClr val="000000"/>
                </a:solidFill>
              </a:rPr>
              <a:t>Rramos@lafla.org</a:t>
            </a:r>
          </a:p>
          <a:p>
            <a:pPr>
              <a:buNone/>
              <a:defRPr/>
            </a:pPr>
            <a:endParaRPr lang="en-US" sz="2000" dirty="0">
              <a:solidFill>
                <a:srgbClr val="000000"/>
              </a:solidFill>
            </a:endParaRPr>
          </a:p>
          <a:p>
            <a:pPr>
              <a:buNone/>
              <a:defRPr/>
            </a:pPr>
            <a:endParaRPr lang="en-US" sz="2000" dirty="0">
              <a:solidFill>
                <a:srgbClr val="000000"/>
              </a:solidFill>
            </a:endParaRPr>
          </a:p>
          <a:p>
            <a:pPr>
              <a:buFont typeface="Arial" pitchFamily="34" charset="0"/>
              <a:buNone/>
              <a:defRPr/>
            </a:pPr>
            <a:endParaRPr lang="en-US" dirty="0" smtClean="0">
              <a:solidFill>
                <a:srgbClr val="000000"/>
              </a:solidFill>
              <a:latin typeface="+mj-lt"/>
            </a:endParaRPr>
          </a:p>
        </p:txBody>
      </p:sp>
      <p:sp>
        <p:nvSpPr>
          <p:cNvPr id="7" name="TextBox 6"/>
          <p:cNvSpPr txBox="1"/>
          <p:nvPr/>
        </p:nvSpPr>
        <p:spPr>
          <a:xfrm>
            <a:off x="1722732" y="4381917"/>
            <a:ext cx="6773568" cy="646331"/>
          </a:xfrm>
          <a:prstGeom prst="rect">
            <a:avLst/>
          </a:prstGeom>
          <a:noFill/>
        </p:spPr>
        <p:txBody>
          <a:bodyPr wrap="square" rtlCol="0">
            <a:spAutoFit/>
          </a:bodyPr>
          <a:lstStyle/>
          <a:p>
            <a:r>
              <a:rPr lang="en-US" dirty="0" smtClean="0">
                <a:solidFill>
                  <a:srgbClr val="000000"/>
                </a:solidFill>
              </a:rPr>
              <a:t>Thursday, March 21, 2013</a:t>
            </a:r>
          </a:p>
          <a:p>
            <a:r>
              <a:rPr lang="en-US" dirty="0" smtClean="0">
                <a:solidFill>
                  <a:srgbClr val="000000"/>
                </a:solidFill>
              </a:rPr>
              <a:t>12 Noon</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6428" y="4812544"/>
            <a:ext cx="2214158" cy="1565844"/>
          </a:xfrm>
          <a:prstGeom prst="rect">
            <a:avLst/>
          </a:prstGeom>
        </p:spPr>
      </p:pic>
      <p:sp>
        <p:nvSpPr>
          <p:cNvPr id="9" name="Subtitle 2"/>
          <p:cNvSpPr txBox="1">
            <a:spLocks/>
          </p:cNvSpPr>
          <p:nvPr/>
        </p:nvSpPr>
        <p:spPr>
          <a:xfrm>
            <a:off x="4739051" y="3369744"/>
            <a:ext cx="4331493" cy="1226740"/>
          </a:xfrm>
          <a:prstGeom prst="rect">
            <a:avLst/>
          </a:prstGeom>
        </p:spPr>
        <p:txBody>
          <a:bodyPr rtlCol="0">
            <a:normAutofit fontScale="92500" lnSpcReduction="2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None/>
              <a:defRPr/>
            </a:pPr>
            <a:r>
              <a:rPr lang="en-US" sz="2000" dirty="0" smtClean="0">
                <a:solidFill>
                  <a:srgbClr val="000000"/>
                </a:solidFill>
              </a:rPr>
              <a:t>Janine Liebert</a:t>
            </a:r>
            <a:endParaRPr lang="en-US" sz="2000" dirty="0">
              <a:solidFill>
                <a:srgbClr val="000000"/>
              </a:solidFill>
            </a:endParaRPr>
          </a:p>
          <a:p>
            <a:pPr>
              <a:buNone/>
              <a:defRPr/>
            </a:pPr>
            <a:r>
              <a:rPr lang="en-US" sz="2000" dirty="0" smtClean="0">
                <a:solidFill>
                  <a:srgbClr val="000000"/>
                </a:solidFill>
              </a:rPr>
              <a:t>Librarian, </a:t>
            </a:r>
            <a:r>
              <a:rPr lang="en-US" sz="2000" dirty="0">
                <a:solidFill>
                  <a:srgbClr val="000000"/>
                </a:solidFill>
              </a:rPr>
              <a:t>Programs &amp; </a:t>
            </a:r>
            <a:r>
              <a:rPr lang="en-US" sz="2000" dirty="0" smtClean="0">
                <a:solidFill>
                  <a:srgbClr val="000000"/>
                </a:solidFill>
              </a:rPr>
              <a:t>Partnerships</a:t>
            </a:r>
          </a:p>
          <a:p>
            <a:pPr>
              <a:buNone/>
              <a:defRPr/>
            </a:pPr>
            <a:r>
              <a:rPr lang="en-US" sz="2000" dirty="0" smtClean="0">
                <a:solidFill>
                  <a:srgbClr val="000000"/>
                </a:solidFill>
              </a:rPr>
              <a:t>LA Law Library</a:t>
            </a:r>
            <a:endParaRPr lang="en-US" sz="2000" dirty="0">
              <a:solidFill>
                <a:srgbClr val="000000"/>
              </a:solidFill>
            </a:endParaRPr>
          </a:p>
          <a:p>
            <a:pPr>
              <a:buNone/>
              <a:defRPr/>
            </a:pPr>
            <a:r>
              <a:rPr lang="en-US" sz="2000" dirty="0" smtClean="0">
                <a:solidFill>
                  <a:srgbClr val="000000"/>
                </a:solidFill>
                <a:hlinkClick r:id="rId4"/>
              </a:rPr>
              <a:t>jliebert@lalawlibrary.org</a:t>
            </a:r>
            <a:endParaRPr lang="en-US" sz="2000" dirty="0" smtClean="0">
              <a:solidFill>
                <a:srgbClr val="000000"/>
              </a:solidFill>
            </a:endParaRPr>
          </a:p>
          <a:p>
            <a:pPr>
              <a:buNone/>
              <a:defRPr/>
            </a:pPr>
            <a:endParaRPr lang="en-US" sz="2000" dirty="0">
              <a:solidFill>
                <a:srgbClr val="000000"/>
              </a:solidFill>
            </a:endParaRPr>
          </a:p>
          <a:p>
            <a:pPr>
              <a:buNone/>
              <a:defRPr/>
            </a:pPr>
            <a:endParaRPr lang="en-US" sz="2000" dirty="0">
              <a:solidFill>
                <a:srgbClr val="000000"/>
              </a:solidFill>
            </a:endParaRPr>
          </a:p>
          <a:p>
            <a:pPr>
              <a:buFont typeface="Arial" pitchFamily="34" charset="0"/>
              <a:buNone/>
              <a:defRPr/>
            </a:pPr>
            <a:endParaRPr lang="en-US" dirty="0" smtClean="0">
              <a:solidFill>
                <a:srgbClr val="000000"/>
              </a:solidFill>
              <a:latin typeface="+mj-lt"/>
            </a:endParaRPr>
          </a:p>
        </p:txBody>
      </p:sp>
      <p:pic>
        <p:nvPicPr>
          <p:cNvPr id="10" name="Picture 9" descr="Lafla color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3072" y="2350263"/>
            <a:ext cx="109696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Screen Shot 2013-03-18 at 12.02.00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44325" y="2350263"/>
            <a:ext cx="2767132" cy="672567"/>
          </a:xfrm>
          <a:prstGeom prst="rect">
            <a:avLst/>
          </a:prstGeom>
        </p:spPr>
      </p:pic>
    </p:spTree>
    <p:extLst>
      <p:ext uri="{BB962C8B-B14F-4D97-AF65-F5344CB8AC3E}">
        <p14:creationId xmlns:p14="http://schemas.microsoft.com/office/powerpoint/2010/main" val="222632395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8248" y="2150076"/>
            <a:ext cx="8385752" cy="2123658"/>
          </a:xfrm>
          <a:prstGeom prst="rect">
            <a:avLst/>
          </a:prstGeom>
          <a:noFill/>
        </p:spPr>
        <p:txBody>
          <a:bodyPr wrap="square" rtlCol="0">
            <a:spAutoFit/>
          </a:bodyPr>
          <a:lstStyle/>
          <a:p>
            <a:pPr algn="ctr"/>
            <a:r>
              <a:rPr lang="en-US" sz="4400" dirty="0" smtClean="0">
                <a:latin typeface="ITC Legacy Sans Std Medium" pitchFamily="50" charset="0"/>
              </a:rPr>
              <a:t>Who are the Parties </a:t>
            </a:r>
          </a:p>
          <a:p>
            <a:pPr algn="ctr"/>
            <a:r>
              <a:rPr lang="en-US" sz="4400" dirty="0" smtClean="0">
                <a:latin typeface="ITC Legacy Sans Std Medium" pitchFamily="50" charset="0"/>
              </a:rPr>
              <a:t>Involved in an Unlawful </a:t>
            </a:r>
          </a:p>
          <a:p>
            <a:pPr algn="ctr"/>
            <a:r>
              <a:rPr lang="en-US" sz="4400" dirty="0" smtClean="0">
                <a:latin typeface="ITC Legacy Sans Std Medium" pitchFamily="50" charset="0"/>
              </a:rPr>
              <a:t>Detainer?</a:t>
            </a:r>
            <a:endParaRPr lang="en-US" sz="4400" dirty="0">
              <a:latin typeface="ITC Legacy Sans Std Medium" pitchFamily="50" charset="0"/>
            </a:endParaRPr>
          </a:p>
        </p:txBody>
      </p:sp>
    </p:spTree>
    <p:extLst>
      <p:ext uri="{BB962C8B-B14F-4D97-AF65-F5344CB8AC3E}">
        <p14:creationId xmlns:p14="http://schemas.microsoft.com/office/powerpoint/2010/main" val="168819938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467" y="274638"/>
            <a:ext cx="8429680" cy="1143000"/>
          </a:xfrm>
        </p:spPr>
        <p:txBody>
          <a:bodyPr/>
          <a:lstStyle/>
          <a:p>
            <a:pPr algn="ctr"/>
            <a:r>
              <a:rPr lang="en-US" sz="4400" dirty="0" smtClean="0">
                <a:latin typeface="ITC Legacy Sans Std Medium" pitchFamily="50" charset="0"/>
              </a:rPr>
              <a:t>Plaintiffs in Unlawful Detainers</a:t>
            </a:r>
            <a:endParaRPr lang="en-US" sz="4400" dirty="0">
              <a:latin typeface="ITC Legacy Sans Std Medium" pitchFamily="50" charset="0"/>
            </a:endParaRPr>
          </a:p>
        </p:txBody>
      </p:sp>
      <p:sp>
        <p:nvSpPr>
          <p:cNvPr id="3" name="Content Placeholder 2"/>
          <p:cNvSpPr>
            <a:spLocks noGrp="1"/>
          </p:cNvSpPr>
          <p:nvPr>
            <p:ph idx="1"/>
          </p:nvPr>
        </p:nvSpPr>
        <p:spPr/>
        <p:txBody>
          <a:bodyPr/>
          <a:lstStyle/>
          <a:p>
            <a:pPr algn="ctr"/>
            <a:endParaRPr lang="en-US" dirty="0" smtClean="0"/>
          </a:p>
          <a:p>
            <a:pPr algn="ctr"/>
            <a:endParaRPr lang="en-US" dirty="0"/>
          </a:p>
          <a:p>
            <a:pPr algn="ctr"/>
            <a:endParaRPr lang="en-US" dirty="0" smtClean="0"/>
          </a:p>
        </p:txBody>
      </p:sp>
      <p:grpSp>
        <p:nvGrpSpPr>
          <p:cNvPr id="5" name="Group 37"/>
          <p:cNvGrpSpPr>
            <a:grpSpLocks/>
          </p:cNvGrpSpPr>
          <p:nvPr/>
        </p:nvGrpSpPr>
        <p:grpSpPr bwMode="auto">
          <a:xfrm>
            <a:off x="2252610" y="1417638"/>
            <a:ext cx="5334000" cy="5092700"/>
            <a:chOff x="3733800" y="1066800"/>
            <a:chExt cx="5334000" cy="5092484"/>
          </a:xfrm>
        </p:grpSpPr>
        <p:grpSp>
          <p:nvGrpSpPr>
            <p:cNvPr id="6" name="Group 14"/>
            <p:cNvGrpSpPr>
              <a:grpSpLocks/>
            </p:cNvGrpSpPr>
            <p:nvPr/>
          </p:nvGrpSpPr>
          <p:grpSpPr bwMode="auto">
            <a:xfrm rot="10800000">
              <a:off x="3890004" y="2510295"/>
              <a:ext cx="5173994" cy="3648989"/>
              <a:chOff x="3970006" y="2863253"/>
              <a:chExt cx="5173994" cy="3648989"/>
            </a:xfrm>
          </p:grpSpPr>
          <p:sp>
            <p:nvSpPr>
              <p:cNvPr id="13" name="Freeform 47"/>
              <p:cNvSpPr>
                <a:spLocks/>
              </p:cNvSpPr>
              <p:nvPr/>
            </p:nvSpPr>
            <p:spPr bwMode="auto">
              <a:xfrm>
                <a:off x="5739282" y="4876800"/>
                <a:ext cx="1635442" cy="1635442"/>
              </a:xfrm>
              <a:custGeom>
                <a:avLst/>
                <a:gdLst>
                  <a:gd name="T0" fmla="*/ 0 w 1635442"/>
                  <a:gd name="T1" fmla="*/ 817721 h 1635442"/>
                  <a:gd name="T2" fmla="*/ 239506 w 1635442"/>
                  <a:gd name="T3" fmla="*/ 239505 h 1635442"/>
                  <a:gd name="T4" fmla="*/ 817723 w 1635442"/>
                  <a:gd name="T5" fmla="*/ 1 h 1635442"/>
                  <a:gd name="T6" fmla="*/ 1395939 w 1635442"/>
                  <a:gd name="T7" fmla="*/ 239507 h 1635442"/>
                  <a:gd name="T8" fmla="*/ 1635443 w 1635442"/>
                  <a:gd name="T9" fmla="*/ 817724 h 1635442"/>
                  <a:gd name="T10" fmla="*/ 1395938 w 1635442"/>
                  <a:gd name="T11" fmla="*/ 1395940 h 1635442"/>
                  <a:gd name="T12" fmla="*/ 817722 w 1635442"/>
                  <a:gd name="T13" fmla="*/ 1635445 h 1635442"/>
                  <a:gd name="T14" fmla="*/ 239506 w 1635442"/>
                  <a:gd name="T15" fmla="*/ 1395940 h 1635442"/>
                  <a:gd name="T16" fmla="*/ 2 w 1635442"/>
                  <a:gd name="T17" fmla="*/ 817723 h 1635442"/>
                  <a:gd name="T18" fmla="*/ 0 w 1635442"/>
                  <a:gd name="T19" fmla="*/ 817721 h 16354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35442"/>
                  <a:gd name="T31" fmla="*/ 0 h 1635442"/>
                  <a:gd name="T32" fmla="*/ 1635442 w 1635442"/>
                  <a:gd name="T33" fmla="*/ 1635442 h 16354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35442" h="1635442">
                    <a:moveTo>
                      <a:pt x="0" y="817721"/>
                    </a:moveTo>
                    <a:cubicBezTo>
                      <a:pt x="0" y="600848"/>
                      <a:pt x="86153" y="392857"/>
                      <a:pt x="239506" y="239505"/>
                    </a:cubicBezTo>
                    <a:cubicBezTo>
                      <a:pt x="392859" y="86153"/>
                      <a:pt x="600849" y="1"/>
                      <a:pt x="817723" y="1"/>
                    </a:cubicBezTo>
                    <a:cubicBezTo>
                      <a:pt x="1034596" y="1"/>
                      <a:pt x="1242587" y="86154"/>
                      <a:pt x="1395939" y="239507"/>
                    </a:cubicBezTo>
                    <a:cubicBezTo>
                      <a:pt x="1549291" y="392860"/>
                      <a:pt x="1635443" y="600850"/>
                      <a:pt x="1635443" y="817724"/>
                    </a:cubicBezTo>
                    <a:cubicBezTo>
                      <a:pt x="1635443" y="1034597"/>
                      <a:pt x="1549290" y="1242588"/>
                      <a:pt x="1395938" y="1395940"/>
                    </a:cubicBezTo>
                    <a:cubicBezTo>
                      <a:pt x="1242585" y="1549292"/>
                      <a:pt x="1034595" y="1635445"/>
                      <a:pt x="817722" y="1635445"/>
                    </a:cubicBezTo>
                    <a:cubicBezTo>
                      <a:pt x="600849" y="1635445"/>
                      <a:pt x="392858" y="1549292"/>
                      <a:pt x="239506" y="1395940"/>
                    </a:cubicBezTo>
                    <a:cubicBezTo>
                      <a:pt x="86154" y="1242587"/>
                      <a:pt x="1" y="1034597"/>
                      <a:pt x="2" y="817723"/>
                    </a:cubicBezTo>
                    <a:lnTo>
                      <a:pt x="0" y="817721"/>
                    </a:lnTo>
                    <a:close/>
                  </a:path>
                </a:pathLst>
              </a:custGeom>
              <a:solidFill>
                <a:srgbClr val="04617B"/>
              </a:solidFill>
              <a:ln>
                <a:noFill/>
              </a:ln>
              <a:extLst>
                <a:ext uri="{91240B29-F687-4f45-9708-019B960494DF}">
                  <a14:hiddenLine xmlns:a14="http://schemas.microsoft.com/office/drawing/2010/main" w="9525">
                    <a:solidFill>
                      <a:srgbClr val="000000"/>
                    </a:solidFill>
                    <a:round/>
                    <a:headEnd/>
                    <a:tailEnd/>
                  </a14:hiddenLine>
                </a:ext>
              </a:extLst>
            </p:spPr>
            <p:txBody>
              <a:bodyPr lIns="261095" tIns="261095" rIns="261095" bIns="261095" anchor="ctr"/>
              <a:lstStyle/>
              <a:p>
                <a:pPr defTabSz="914400" fontAlgn="base">
                  <a:spcBef>
                    <a:spcPct val="0"/>
                  </a:spcBef>
                  <a:spcAft>
                    <a:spcPct val="0"/>
                  </a:spcAft>
                </a:pPr>
                <a:endParaRPr lang="en-US" dirty="0">
                  <a:solidFill>
                    <a:prstClr val="black"/>
                  </a:solidFill>
                  <a:latin typeface="Elephant" pitchFamily="18" charset="0"/>
                  <a:cs typeface="Arial" pitchFamily="34" charset="0"/>
                </a:endParaRPr>
              </a:p>
            </p:txBody>
          </p:sp>
          <p:sp>
            <p:nvSpPr>
              <p:cNvPr id="14" name="Left Arrow 48"/>
              <p:cNvSpPr>
                <a:spLocks noChangeArrowheads="1"/>
              </p:cNvSpPr>
              <p:nvPr/>
            </p:nvSpPr>
            <p:spPr bwMode="auto">
              <a:xfrm rot="-8700000">
                <a:off x="4622314" y="4588932"/>
                <a:ext cx="1377155" cy="466101"/>
              </a:xfrm>
              <a:prstGeom prst="leftArrow">
                <a:avLst>
                  <a:gd name="adj1" fmla="val 60000"/>
                  <a:gd name="adj2" fmla="val 49996"/>
                </a:avLst>
              </a:prstGeom>
              <a:solidFill>
                <a:srgbClr val="AAB7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914400" fontAlgn="base">
                  <a:spcBef>
                    <a:spcPct val="0"/>
                  </a:spcBef>
                  <a:spcAft>
                    <a:spcPct val="0"/>
                  </a:spcAft>
                </a:pPr>
                <a:endParaRPr lang="en-US" dirty="0">
                  <a:solidFill>
                    <a:prstClr val="black"/>
                  </a:solidFill>
                  <a:latin typeface="Elephant" pitchFamily="18" charset="0"/>
                  <a:cs typeface="Arial" pitchFamily="34" charset="0"/>
                </a:endParaRPr>
              </a:p>
            </p:txBody>
          </p:sp>
          <p:sp>
            <p:nvSpPr>
              <p:cNvPr id="15" name="Freeform 49"/>
              <p:cNvSpPr>
                <a:spLocks noChangeArrowheads="1"/>
              </p:cNvSpPr>
              <p:nvPr/>
            </p:nvSpPr>
            <p:spPr bwMode="auto">
              <a:xfrm rot="10800000">
                <a:off x="3970006" y="3805564"/>
                <a:ext cx="1553670" cy="1242936"/>
              </a:xfrm>
              <a:custGeom>
                <a:avLst/>
                <a:gdLst>
                  <a:gd name="T0" fmla="*/ 0 w 1553670"/>
                  <a:gd name="T1" fmla="*/ 124294 h 1242936"/>
                  <a:gd name="T2" fmla="*/ 36405 w 1553670"/>
                  <a:gd name="T3" fmla="*/ 36405 h 1242936"/>
                  <a:gd name="T4" fmla="*/ 124294 w 1553670"/>
                  <a:gd name="T5" fmla="*/ 0 h 1242936"/>
                  <a:gd name="T6" fmla="*/ 1429376 w 1553670"/>
                  <a:gd name="T7" fmla="*/ 0 h 1242936"/>
                  <a:gd name="T8" fmla="*/ 1517265 w 1553670"/>
                  <a:gd name="T9" fmla="*/ 36405 h 1242936"/>
                  <a:gd name="T10" fmla="*/ 1553670 w 1553670"/>
                  <a:gd name="T11" fmla="*/ 124294 h 1242936"/>
                  <a:gd name="T12" fmla="*/ 1553670 w 1553670"/>
                  <a:gd name="T13" fmla="*/ 1118642 h 1242936"/>
                  <a:gd name="T14" fmla="*/ 1517265 w 1553670"/>
                  <a:gd name="T15" fmla="*/ 1206531 h 1242936"/>
                  <a:gd name="T16" fmla="*/ 1429376 w 1553670"/>
                  <a:gd name="T17" fmla="*/ 1242936 h 1242936"/>
                  <a:gd name="T18" fmla="*/ 124294 w 1553670"/>
                  <a:gd name="T19" fmla="*/ 1242936 h 1242936"/>
                  <a:gd name="T20" fmla="*/ 36405 w 1553670"/>
                  <a:gd name="T21" fmla="*/ 1206531 h 1242936"/>
                  <a:gd name="T22" fmla="*/ 0 w 1553670"/>
                  <a:gd name="T23" fmla="*/ 1118642 h 1242936"/>
                  <a:gd name="T24" fmla="*/ 0 w 1553670"/>
                  <a:gd name="T25" fmla="*/ 124294 h 12429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53670"/>
                  <a:gd name="T40" fmla="*/ 0 h 1242936"/>
                  <a:gd name="T41" fmla="*/ 1553670 w 1553670"/>
                  <a:gd name="T42" fmla="*/ 1242936 h 12429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53670" h="1242936">
                    <a:moveTo>
                      <a:pt x="0" y="124294"/>
                    </a:moveTo>
                    <a:cubicBezTo>
                      <a:pt x="0" y="91329"/>
                      <a:pt x="13095" y="59715"/>
                      <a:pt x="36405" y="36405"/>
                    </a:cubicBezTo>
                    <a:cubicBezTo>
                      <a:pt x="59715" y="13095"/>
                      <a:pt x="91329" y="0"/>
                      <a:pt x="124294" y="0"/>
                    </a:cubicBezTo>
                    <a:lnTo>
                      <a:pt x="1429376" y="0"/>
                    </a:lnTo>
                    <a:cubicBezTo>
                      <a:pt x="1462341" y="0"/>
                      <a:pt x="1493955" y="13095"/>
                      <a:pt x="1517265" y="36405"/>
                    </a:cubicBezTo>
                    <a:cubicBezTo>
                      <a:pt x="1540575" y="59715"/>
                      <a:pt x="1553670" y="91329"/>
                      <a:pt x="1553670" y="124294"/>
                    </a:cubicBezTo>
                    <a:lnTo>
                      <a:pt x="1553670" y="1118642"/>
                    </a:lnTo>
                    <a:cubicBezTo>
                      <a:pt x="1553670" y="1151607"/>
                      <a:pt x="1540575" y="1183222"/>
                      <a:pt x="1517265" y="1206531"/>
                    </a:cubicBezTo>
                    <a:cubicBezTo>
                      <a:pt x="1493955" y="1229841"/>
                      <a:pt x="1462341" y="1242936"/>
                      <a:pt x="1429376" y="1242936"/>
                    </a:cubicBezTo>
                    <a:lnTo>
                      <a:pt x="124294" y="1242936"/>
                    </a:lnTo>
                    <a:cubicBezTo>
                      <a:pt x="91329" y="1242936"/>
                      <a:pt x="59715" y="1229841"/>
                      <a:pt x="36405" y="1206531"/>
                    </a:cubicBezTo>
                    <a:cubicBezTo>
                      <a:pt x="13095" y="1183221"/>
                      <a:pt x="0" y="1151607"/>
                      <a:pt x="0" y="1118642"/>
                    </a:cubicBezTo>
                    <a:lnTo>
                      <a:pt x="0" y="124294"/>
                    </a:lnTo>
                    <a:close/>
                  </a:path>
                </a:pathLst>
              </a:custGeom>
              <a:solidFill>
                <a:srgbClr val="04617B"/>
              </a:solidFill>
              <a:ln w="12700" cap="rnd" algn="ctr">
                <a:solidFill>
                  <a:srgbClr val="DBF5F9"/>
                </a:solidFill>
                <a:miter lim="800000"/>
                <a:headEnd/>
                <a:tailEnd/>
              </a:ln>
            </p:spPr>
            <p:txBody>
              <a:bodyPr lIns="114509" tIns="114509" rIns="114509" bIns="114509" anchor="ctr"/>
              <a:lstStyle/>
              <a:p>
                <a:pPr algn="ctr" defTabSz="1822450" fontAlgn="base">
                  <a:lnSpc>
                    <a:spcPct val="90000"/>
                  </a:lnSpc>
                  <a:spcBef>
                    <a:spcPct val="0"/>
                  </a:spcBef>
                  <a:spcAft>
                    <a:spcPct val="35000"/>
                  </a:spcAft>
                </a:pPr>
                <a:r>
                  <a:rPr lang="en-US" sz="2400" dirty="0">
                    <a:solidFill>
                      <a:srgbClr val="FFFFFF"/>
                    </a:solidFill>
                    <a:latin typeface="Candara" pitchFamily="34" charset="0"/>
                    <a:cs typeface="Arial" pitchFamily="34" charset="0"/>
                  </a:rPr>
                  <a:t>Non-Profits</a:t>
                </a:r>
              </a:p>
            </p:txBody>
          </p:sp>
          <p:sp>
            <p:nvSpPr>
              <p:cNvPr id="16" name="Left Arrow 50"/>
              <p:cNvSpPr>
                <a:spLocks noChangeArrowheads="1"/>
              </p:cNvSpPr>
              <p:nvPr/>
            </p:nvSpPr>
            <p:spPr bwMode="auto">
              <a:xfrm rot="-5400000">
                <a:off x="5843346" y="3965331"/>
                <a:ext cx="1427321" cy="466101"/>
              </a:xfrm>
              <a:prstGeom prst="leftArrow">
                <a:avLst>
                  <a:gd name="adj1" fmla="val 60000"/>
                  <a:gd name="adj2" fmla="val 50003"/>
                </a:avLst>
              </a:prstGeom>
              <a:solidFill>
                <a:srgbClr val="AAB7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914400" fontAlgn="base">
                  <a:spcBef>
                    <a:spcPct val="0"/>
                  </a:spcBef>
                  <a:spcAft>
                    <a:spcPct val="0"/>
                  </a:spcAft>
                </a:pPr>
                <a:endParaRPr lang="en-US" dirty="0">
                  <a:solidFill>
                    <a:prstClr val="black"/>
                  </a:solidFill>
                  <a:latin typeface="Elephant" pitchFamily="18" charset="0"/>
                  <a:cs typeface="Arial" pitchFamily="34" charset="0"/>
                </a:endParaRPr>
              </a:p>
            </p:txBody>
          </p:sp>
          <p:sp>
            <p:nvSpPr>
              <p:cNvPr id="17" name="Freeform 16"/>
              <p:cNvSpPr/>
              <p:nvPr/>
            </p:nvSpPr>
            <p:spPr>
              <a:xfrm rot="10800000">
                <a:off x="5798179" y="2863253"/>
                <a:ext cx="1552575" cy="1242959"/>
              </a:xfrm>
              <a:custGeom>
                <a:avLst/>
                <a:gdLst>
                  <a:gd name="connsiteX0" fmla="*/ 0 w 1553670"/>
                  <a:gd name="connsiteY0" fmla="*/ 124294 h 1242936"/>
                  <a:gd name="connsiteX1" fmla="*/ 36405 w 1553670"/>
                  <a:gd name="connsiteY1" fmla="*/ 36405 h 1242936"/>
                  <a:gd name="connsiteX2" fmla="*/ 124294 w 1553670"/>
                  <a:gd name="connsiteY2" fmla="*/ 0 h 1242936"/>
                  <a:gd name="connsiteX3" fmla="*/ 1429376 w 1553670"/>
                  <a:gd name="connsiteY3" fmla="*/ 0 h 1242936"/>
                  <a:gd name="connsiteX4" fmla="*/ 1517265 w 1553670"/>
                  <a:gd name="connsiteY4" fmla="*/ 36405 h 1242936"/>
                  <a:gd name="connsiteX5" fmla="*/ 1553670 w 1553670"/>
                  <a:gd name="connsiteY5" fmla="*/ 124294 h 1242936"/>
                  <a:gd name="connsiteX6" fmla="*/ 1553670 w 1553670"/>
                  <a:gd name="connsiteY6" fmla="*/ 1118642 h 1242936"/>
                  <a:gd name="connsiteX7" fmla="*/ 1517265 w 1553670"/>
                  <a:gd name="connsiteY7" fmla="*/ 1206531 h 1242936"/>
                  <a:gd name="connsiteX8" fmla="*/ 1429376 w 1553670"/>
                  <a:gd name="connsiteY8" fmla="*/ 1242936 h 1242936"/>
                  <a:gd name="connsiteX9" fmla="*/ 124294 w 1553670"/>
                  <a:gd name="connsiteY9" fmla="*/ 1242936 h 1242936"/>
                  <a:gd name="connsiteX10" fmla="*/ 36405 w 1553670"/>
                  <a:gd name="connsiteY10" fmla="*/ 1206531 h 1242936"/>
                  <a:gd name="connsiteX11" fmla="*/ 0 w 1553670"/>
                  <a:gd name="connsiteY11" fmla="*/ 1118642 h 1242936"/>
                  <a:gd name="connsiteX12" fmla="*/ 0 w 1553670"/>
                  <a:gd name="connsiteY12" fmla="*/ 124294 h 1242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3670" h="1242936">
                    <a:moveTo>
                      <a:pt x="0" y="124294"/>
                    </a:moveTo>
                    <a:cubicBezTo>
                      <a:pt x="0" y="91329"/>
                      <a:pt x="13095" y="59715"/>
                      <a:pt x="36405" y="36405"/>
                    </a:cubicBezTo>
                    <a:cubicBezTo>
                      <a:pt x="59715" y="13095"/>
                      <a:pt x="91329" y="0"/>
                      <a:pt x="124294" y="0"/>
                    </a:cubicBezTo>
                    <a:lnTo>
                      <a:pt x="1429376" y="0"/>
                    </a:lnTo>
                    <a:cubicBezTo>
                      <a:pt x="1462341" y="0"/>
                      <a:pt x="1493955" y="13095"/>
                      <a:pt x="1517265" y="36405"/>
                    </a:cubicBezTo>
                    <a:cubicBezTo>
                      <a:pt x="1540575" y="59715"/>
                      <a:pt x="1553670" y="91329"/>
                      <a:pt x="1553670" y="124294"/>
                    </a:cubicBezTo>
                    <a:lnTo>
                      <a:pt x="1553670" y="1118642"/>
                    </a:lnTo>
                    <a:cubicBezTo>
                      <a:pt x="1553670" y="1151607"/>
                      <a:pt x="1540575" y="1183222"/>
                      <a:pt x="1517265" y="1206531"/>
                    </a:cubicBezTo>
                    <a:cubicBezTo>
                      <a:pt x="1493955" y="1229841"/>
                      <a:pt x="1462341" y="1242936"/>
                      <a:pt x="1429376" y="1242936"/>
                    </a:cubicBezTo>
                    <a:lnTo>
                      <a:pt x="124294" y="1242936"/>
                    </a:lnTo>
                    <a:cubicBezTo>
                      <a:pt x="91329" y="1242936"/>
                      <a:pt x="59715" y="1229841"/>
                      <a:pt x="36405" y="1206531"/>
                    </a:cubicBezTo>
                    <a:cubicBezTo>
                      <a:pt x="13095" y="1183221"/>
                      <a:pt x="0" y="1151607"/>
                      <a:pt x="0" y="1118642"/>
                    </a:cubicBezTo>
                    <a:lnTo>
                      <a:pt x="0" y="124294"/>
                    </a:lnTo>
                    <a:close/>
                  </a:path>
                </a:pathLst>
              </a:custGeom>
              <a:solidFill>
                <a:srgbClr val="04617B">
                  <a:hueOff val="0"/>
                  <a:satOff val="0"/>
                  <a:lumOff val="0"/>
                  <a:alphaOff val="0"/>
                </a:srgbClr>
              </a:solidFill>
              <a:ln w="12700" cap="rnd" cmpd="sng" algn="ctr">
                <a:solidFill>
                  <a:srgbClr val="DBF5F9">
                    <a:hueOff val="0"/>
                    <a:satOff val="0"/>
                    <a:lumOff val="0"/>
                    <a:alphaOff val="0"/>
                  </a:srgbClr>
                </a:solidFill>
                <a:prstDash val="solid"/>
              </a:ln>
              <a:effectLst/>
            </p:spPr>
            <p:txBody>
              <a:bodyPr lIns="114509" tIns="114509" rIns="114509" bIns="114509" spcCol="1270" anchor="ctr"/>
              <a:lstStyle/>
              <a:p>
                <a:pPr algn="ctr" defTabSz="1822450">
                  <a:lnSpc>
                    <a:spcPct val="90000"/>
                  </a:lnSpc>
                  <a:spcBef>
                    <a:spcPct val="0"/>
                  </a:spcBef>
                  <a:spcAft>
                    <a:spcPct val="35000"/>
                  </a:spcAft>
                  <a:defRPr/>
                </a:pPr>
                <a:r>
                  <a:rPr lang="en-US" sz="2400" kern="0" dirty="0" smtClean="0">
                    <a:solidFill>
                      <a:sysClr val="window" lastClr="FFFFFF"/>
                    </a:solidFill>
                    <a:latin typeface="Candara"/>
                    <a:cs typeface="Arial" charset="0"/>
                  </a:rPr>
                  <a:t>Landlord</a:t>
                </a:r>
                <a:endParaRPr lang="en-US" sz="2400" dirty="0">
                  <a:solidFill>
                    <a:sysClr val="window" lastClr="FFFFFF"/>
                  </a:solidFill>
                  <a:latin typeface="Candara"/>
                  <a:cs typeface="Arial" charset="0"/>
                </a:endParaRPr>
              </a:p>
            </p:txBody>
          </p:sp>
          <p:sp>
            <p:nvSpPr>
              <p:cNvPr id="18" name="Left Arrow 52"/>
              <p:cNvSpPr>
                <a:spLocks noChangeArrowheads="1"/>
              </p:cNvSpPr>
              <p:nvPr/>
            </p:nvSpPr>
            <p:spPr bwMode="auto">
              <a:xfrm rot="-2100000">
                <a:off x="7119618" y="4587333"/>
                <a:ext cx="1371570" cy="466101"/>
              </a:xfrm>
              <a:prstGeom prst="leftArrow">
                <a:avLst>
                  <a:gd name="adj1" fmla="val 60000"/>
                  <a:gd name="adj2" fmla="val 49998"/>
                </a:avLst>
              </a:prstGeom>
              <a:solidFill>
                <a:srgbClr val="AAB7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914400" fontAlgn="base">
                  <a:spcBef>
                    <a:spcPct val="0"/>
                  </a:spcBef>
                  <a:spcAft>
                    <a:spcPct val="0"/>
                  </a:spcAft>
                </a:pPr>
                <a:endParaRPr lang="en-US" dirty="0">
                  <a:solidFill>
                    <a:prstClr val="black"/>
                  </a:solidFill>
                  <a:latin typeface="Elephant" pitchFamily="18" charset="0"/>
                  <a:cs typeface="Arial" pitchFamily="34" charset="0"/>
                </a:endParaRPr>
              </a:p>
            </p:txBody>
          </p:sp>
          <p:sp>
            <p:nvSpPr>
              <p:cNvPr id="19" name="Freeform 53"/>
              <p:cNvSpPr>
                <a:spLocks noChangeArrowheads="1"/>
              </p:cNvSpPr>
              <p:nvPr/>
            </p:nvSpPr>
            <p:spPr bwMode="auto">
              <a:xfrm rot="10800000">
                <a:off x="7590330" y="3805564"/>
                <a:ext cx="1553670" cy="1242936"/>
              </a:xfrm>
              <a:custGeom>
                <a:avLst/>
                <a:gdLst>
                  <a:gd name="T0" fmla="*/ 0 w 1553670"/>
                  <a:gd name="T1" fmla="*/ 124294 h 1242936"/>
                  <a:gd name="T2" fmla="*/ 36405 w 1553670"/>
                  <a:gd name="T3" fmla="*/ 36405 h 1242936"/>
                  <a:gd name="T4" fmla="*/ 124294 w 1553670"/>
                  <a:gd name="T5" fmla="*/ 0 h 1242936"/>
                  <a:gd name="T6" fmla="*/ 1429376 w 1553670"/>
                  <a:gd name="T7" fmla="*/ 0 h 1242936"/>
                  <a:gd name="T8" fmla="*/ 1517265 w 1553670"/>
                  <a:gd name="T9" fmla="*/ 36405 h 1242936"/>
                  <a:gd name="T10" fmla="*/ 1553670 w 1553670"/>
                  <a:gd name="T11" fmla="*/ 124294 h 1242936"/>
                  <a:gd name="T12" fmla="*/ 1553670 w 1553670"/>
                  <a:gd name="T13" fmla="*/ 1118642 h 1242936"/>
                  <a:gd name="T14" fmla="*/ 1517265 w 1553670"/>
                  <a:gd name="T15" fmla="*/ 1206531 h 1242936"/>
                  <a:gd name="T16" fmla="*/ 1429376 w 1553670"/>
                  <a:gd name="T17" fmla="*/ 1242936 h 1242936"/>
                  <a:gd name="T18" fmla="*/ 124294 w 1553670"/>
                  <a:gd name="T19" fmla="*/ 1242936 h 1242936"/>
                  <a:gd name="T20" fmla="*/ 36405 w 1553670"/>
                  <a:gd name="T21" fmla="*/ 1206531 h 1242936"/>
                  <a:gd name="T22" fmla="*/ 0 w 1553670"/>
                  <a:gd name="T23" fmla="*/ 1118642 h 1242936"/>
                  <a:gd name="T24" fmla="*/ 0 w 1553670"/>
                  <a:gd name="T25" fmla="*/ 124294 h 12429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53670"/>
                  <a:gd name="T40" fmla="*/ 0 h 1242936"/>
                  <a:gd name="T41" fmla="*/ 1553670 w 1553670"/>
                  <a:gd name="T42" fmla="*/ 1242936 h 12429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53670" h="1242936">
                    <a:moveTo>
                      <a:pt x="0" y="124294"/>
                    </a:moveTo>
                    <a:cubicBezTo>
                      <a:pt x="0" y="91329"/>
                      <a:pt x="13095" y="59715"/>
                      <a:pt x="36405" y="36405"/>
                    </a:cubicBezTo>
                    <a:cubicBezTo>
                      <a:pt x="59715" y="13095"/>
                      <a:pt x="91329" y="0"/>
                      <a:pt x="124294" y="0"/>
                    </a:cubicBezTo>
                    <a:lnTo>
                      <a:pt x="1429376" y="0"/>
                    </a:lnTo>
                    <a:cubicBezTo>
                      <a:pt x="1462341" y="0"/>
                      <a:pt x="1493955" y="13095"/>
                      <a:pt x="1517265" y="36405"/>
                    </a:cubicBezTo>
                    <a:cubicBezTo>
                      <a:pt x="1540575" y="59715"/>
                      <a:pt x="1553670" y="91329"/>
                      <a:pt x="1553670" y="124294"/>
                    </a:cubicBezTo>
                    <a:lnTo>
                      <a:pt x="1553670" y="1118642"/>
                    </a:lnTo>
                    <a:cubicBezTo>
                      <a:pt x="1553670" y="1151607"/>
                      <a:pt x="1540575" y="1183222"/>
                      <a:pt x="1517265" y="1206531"/>
                    </a:cubicBezTo>
                    <a:cubicBezTo>
                      <a:pt x="1493955" y="1229841"/>
                      <a:pt x="1462341" y="1242936"/>
                      <a:pt x="1429376" y="1242936"/>
                    </a:cubicBezTo>
                    <a:lnTo>
                      <a:pt x="124294" y="1242936"/>
                    </a:lnTo>
                    <a:cubicBezTo>
                      <a:pt x="91329" y="1242936"/>
                      <a:pt x="59715" y="1229841"/>
                      <a:pt x="36405" y="1206531"/>
                    </a:cubicBezTo>
                    <a:cubicBezTo>
                      <a:pt x="13095" y="1183221"/>
                      <a:pt x="0" y="1151607"/>
                      <a:pt x="0" y="1118642"/>
                    </a:cubicBezTo>
                    <a:lnTo>
                      <a:pt x="0" y="124294"/>
                    </a:lnTo>
                    <a:close/>
                  </a:path>
                </a:pathLst>
              </a:custGeom>
              <a:solidFill>
                <a:srgbClr val="04617B"/>
              </a:solidFill>
              <a:ln w="12700" cap="rnd" algn="ctr">
                <a:solidFill>
                  <a:srgbClr val="DBF5F9"/>
                </a:solidFill>
                <a:miter lim="800000"/>
                <a:headEnd/>
                <a:tailEnd/>
              </a:ln>
            </p:spPr>
            <p:txBody>
              <a:bodyPr lIns="114509" tIns="114509" rIns="114509" bIns="114509" anchor="ctr"/>
              <a:lstStyle/>
              <a:p>
                <a:pPr algn="ctr" defTabSz="1822450" fontAlgn="base">
                  <a:lnSpc>
                    <a:spcPct val="90000"/>
                  </a:lnSpc>
                  <a:spcBef>
                    <a:spcPct val="0"/>
                  </a:spcBef>
                  <a:spcAft>
                    <a:spcPct val="35000"/>
                  </a:spcAft>
                </a:pPr>
                <a:r>
                  <a:rPr lang="en-US" sz="2400" dirty="0">
                    <a:solidFill>
                      <a:srgbClr val="FFFFFF"/>
                    </a:solidFill>
                    <a:latin typeface="Candara" pitchFamily="34" charset="0"/>
                    <a:cs typeface="Arial" pitchFamily="34" charset="0"/>
                  </a:rPr>
                  <a:t>Tenants</a:t>
                </a:r>
              </a:p>
            </p:txBody>
          </p:sp>
        </p:grpSp>
        <p:grpSp>
          <p:nvGrpSpPr>
            <p:cNvPr id="7" name="Group 16"/>
            <p:cNvGrpSpPr>
              <a:grpSpLocks/>
            </p:cNvGrpSpPr>
            <p:nvPr/>
          </p:nvGrpSpPr>
          <p:grpSpPr bwMode="auto">
            <a:xfrm>
              <a:off x="3733800" y="1066800"/>
              <a:ext cx="5334000" cy="3048001"/>
              <a:chOff x="3813802" y="1069670"/>
              <a:chExt cx="5334000" cy="3040825"/>
            </a:xfrm>
          </p:grpSpPr>
          <p:sp>
            <p:nvSpPr>
              <p:cNvPr id="8" name="Freeform 40"/>
              <p:cNvSpPr>
                <a:spLocks noChangeArrowheads="1"/>
              </p:cNvSpPr>
              <p:nvPr/>
            </p:nvSpPr>
            <p:spPr bwMode="auto">
              <a:xfrm>
                <a:off x="5642602" y="2362021"/>
                <a:ext cx="1828800" cy="1748474"/>
              </a:xfrm>
              <a:custGeom>
                <a:avLst/>
                <a:gdLst>
                  <a:gd name="T0" fmla="*/ 0 w 1635442"/>
                  <a:gd name="T1" fmla="*/ 1705572 h 1635442"/>
                  <a:gd name="T2" fmla="*/ 818765 w 1635442"/>
                  <a:gd name="T3" fmla="*/ 499550 h 1635442"/>
                  <a:gd name="T4" fmla="*/ 2795425 w 1635442"/>
                  <a:gd name="T5" fmla="*/ 1 h 1635442"/>
                  <a:gd name="T6" fmla="*/ 4772082 w 1635442"/>
                  <a:gd name="T7" fmla="*/ 499552 h 1635442"/>
                  <a:gd name="T8" fmla="*/ 5590836 w 1635442"/>
                  <a:gd name="T9" fmla="*/ 1705575 h 1635442"/>
                  <a:gd name="T10" fmla="*/ 4772082 w 1635442"/>
                  <a:gd name="T11" fmla="*/ 2911595 h 1635442"/>
                  <a:gd name="T12" fmla="*/ 2795418 w 1635442"/>
                  <a:gd name="T13" fmla="*/ 3411145 h 1635442"/>
                  <a:gd name="T14" fmla="*/ 818765 w 1635442"/>
                  <a:gd name="T15" fmla="*/ 2911595 h 1635442"/>
                  <a:gd name="T16" fmla="*/ 2 w 1635442"/>
                  <a:gd name="T17" fmla="*/ 1705574 h 1635442"/>
                  <a:gd name="T18" fmla="*/ 0 w 1635442"/>
                  <a:gd name="T19" fmla="*/ 1705572 h 16354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35442"/>
                  <a:gd name="T31" fmla="*/ 0 h 1635442"/>
                  <a:gd name="T32" fmla="*/ 1635442 w 1635442"/>
                  <a:gd name="T33" fmla="*/ 1635442 h 16354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35442" h="1635442">
                    <a:moveTo>
                      <a:pt x="0" y="817721"/>
                    </a:moveTo>
                    <a:cubicBezTo>
                      <a:pt x="0" y="600848"/>
                      <a:pt x="86153" y="392857"/>
                      <a:pt x="239506" y="239505"/>
                    </a:cubicBezTo>
                    <a:cubicBezTo>
                      <a:pt x="392859" y="86153"/>
                      <a:pt x="600849" y="1"/>
                      <a:pt x="817723" y="1"/>
                    </a:cubicBezTo>
                    <a:cubicBezTo>
                      <a:pt x="1034596" y="1"/>
                      <a:pt x="1242587" y="86154"/>
                      <a:pt x="1395939" y="239507"/>
                    </a:cubicBezTo>
                    <a:cubicBezTo>
                      <a:pt x="1549291" y="392860"/>
                      <a:pt x="1635443" y="600850"/>
                      <a:pt x="1635443" y="817724"/>
                    </a:cubicBezTo>
                    <a:cubicBezTo>
                      <a:pt x="1635443" y="1034597"/>
                      <a:pt x="1549290" y="1242588"/>
                      <a:pt x="1395938" y="1395940"/>
                    </a:cubicBezTo>
                    <a:cubicBezTo>
                      <a:pt x="1242585" y="1549292"/>
                      <a:pt x="1034595" y="1635445"/>
                      <a:pt x="817722" y="1635445"/>
                    </a:cubicBezTo>
                    <a:cubicBezTo>
                      <a:pt x="600849" y="1635445"/>
                      <a:pt x="392858" y="1549292"/>
                      <a:pt x="239506" y="1395940"/>
                    </a:cubicBezTo>
                    <a:cubicBezTo>
                      <a:pt x="86154" y="1242587"/>
                      <a:pt x="1" y="1034597"/>
                      <a:pt x="2" y="817723"/>
                    </a:cubicBezTo>
                    <a:lnTo>
                      <a:pt x="0" y="817721"/>
                    </a:lnTo>
                    <a:close/>
                  </a:path>
                </a:pathLst>
              </a:custGeom>
              <a:solidFill>
                <a:srgbClr val="04617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59825" tIns="259825" rIns="259825" bIns="259825" anchor="ctr"/>
              <a:lstStyle/>
              <a:p>
                <a:pPr algn="ctr" defTabSz="1422400" fontAlgn="base">
                  <a:lnSpc>
                    <a:spcPct val="90000"/>
                  </a:lnSpc>
                  <a:spcBef>
                    <a:spcPct val="0"/>
                  </a:spcBef>
                  <a:spcAft>
                    <a:spcPct val="35000"/>
                  </a:spcAft>
                </a:pPr>
                <a:r>
                  <a:rPr lang="en-US" sz="2600" dirty="0" smtClean="0">
                    <a:solidFill>
                      <a:srgbClr val="FFFFFF"/>
                    </a:solidFill>
                    <a:latin typeface="Candara" pitchFamily="34" charset="0"/>
                    <a:cs typeface="Arial" pitchFamily="34" charset="0"/>
                  </a:rPr>
                  <a:t>Plaintiff</a:t>
                </a:r>
                <a:endParaRPr lang="en-US" sz="2600" dirty="0">
                  <a:solidFill>
                    <a:srgbClr val="FFFFFF"/>
                  </a:solidFill>
                  <a:latin typeface="Candara" pitchFamily="34" charset="0"/>
                  <a:cs typeface="Arial" pitchFamily="34" charset="0"/>
                </a:endParaRPr>
              </a:p>
            </p:txBody>
          </p:sp>
          <p:sp>
            <p:nvSpPr>
              <p:cNvPr id="9" name="Left Arrow 41"/>
              <p:cNvSpPr>
                <a:spLocks noChangeArrowheads="1"/>
              </p:cNvSpPr>
              <p:nvPr/>
            </p:nvSpPr>
            <p:spPr bwMode="auto">
              <a:xfrm rot="-8700000">
                <a:off x="4622254" y="2175333"/>
                <a:ext cx="1335738" cy="466101"/>
              </a:xfrm>
              <a:prstGeom prst="leftArrow">
                <a:avLst>
                  <a:gd name="adj1" fmla="val 60000"/>
                  <a:gd name="adj2" fmla="val 50005"/>
                </a:avLst>
              </a:prstGeom>
              <a:solidFill>
                <a:srgbClr val="AAB7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914400" fontAlgn="base">
                  <a:spcBef>
                    <a:spcPct val="0"/>
                  </a:spcBef>
                  <a:spcAft>
                    <a:spcPct val="0"/>
                  </a:spcAft>
                </a:pPr>
                <a:endParaRPr lang="en-US" dirty="0">
                  <a:solidFill>
                    <a:prstClr val="black"/>
                  </a:solidFill>
                  <a:latin typeface="Elephant" pitchFamily="18" charset="0"/>
                  <a:cs typeface="Arial" pitchFamily="34" charset="0"/>
                </a:endParaRPr>
              </a:p>
            </p:txBody>
          </p:sp>
          <p:sp>
            <p:nvSpPr>
              <p:cNvPr id="10" name="Freeform 9"/>
              <p:cNvSpPr/>
              <p:nvPr/>
            </p:nvSpPr>
            <p:spPr>
              <a:xfrm>
                <a:off x="3813802" y="1069670"/>
                <a:ext cx="2133600" cy="1243201"/>
              </a:xfrm>
              <a:custGeom>
                <a:avLst/>
                <a:gdLst>
                  <a:gd name="connsiteX0" fmla="*/ 0 w 1553670"/>
                  <a:gd name="connsiteY0" fmla="*/ 124294 h 1242936"/>
                  <a:gd name="connsiteX1" fmla="*/ 36405 w 1553670"/>
                  <a:gd name="connsiteY1" fmla="*/ 36405 h 1242936"/>
                  <a:gd name="connsiteX2" fmla="*/ 124294 w 1553670"/>
                  <a:gd name="connsiteY2" fmla="*/ 0 h 1242936"/>
                  <a:gd name="connsiteX3" fmla="*/ 1429376 w 1553670"/>
                  <a:gd name="connsiteY3" fmla="*/ 0 h 1242936"/>
                  <a:gd name="connsiteX4" fmla="*/ 1517265 w 1553670"/>
                  <a:gd name="connsiteY4" fmla="*/ 36405 h 1242936"/>
                  <a:gd name="connsiteX5" fmla="*/ 1553670 w 1553670"/>
                  <a:gd name="connsiteY5" fmla="*/ 124294 h 1242936"/>
                  <a:gd name="connsiteX6" fmla="*/ 1553670 w 1553670"/>
                  <a:gd name="connsiteY6" fmla="*/ 1118642 h 1242936"/>
                  <a:gd name="connsiteX7" fmla="*/ 1517265 w 1553670"/>
                  <a:gd name="connsiteY7" fmla="*/ 1206531 h 1242936"/>
                  <a:gd name="connsiteX8" fmla="*/ 1429376 w 1553670"/>
                  <a:gd name="connsiteY8" fmla="*/ 1242936 h 1242936"/>
                  <a:gd name="connsiteX9" fmla="*/ 124294 w 1553670"/>
                  <a:gd name="connsiteY9" fmla="*/ 1242936 h 1242936"/>
                  <a:gd name="connsiteX10" fmla="*/ 36405 w 1553670"/>
                  <a:gd name="connsiteY10" fmla="*/ 1206531 h 1242936"/>
                  <a:gd name="connsiteX11" fmla="*/ 0 w 1553670"/>
                  <a:gd name="connsiteY11" fmla="*/ 1118642 h 1242936"/>
                  <a:gd name="connsiteX12" fmla="*/ 0 w 1553670"/>
                  <a:gd name="connsiteY12" fmla="*/ 124294 h 1242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3670" h="1242936">
                    <a:moveTo>
                      <a:pt x="0" y="124294"/>
                    </a:moveTo>
                    <a:cubicBezTo>
                      <a:pt x="0" y="91329"/>
                      <a:pt x="13095" y="59715"/>
                      <a:pt x="36405" y="36405"/>
                    </a:cubicBezTo>
                    <a:cubicBezTo>
                      <a:pt x="59715" y="13095"/>
                      <a:pt x="91329" y="0"/>
                      <a:pt x="124294" y="0"/>
                    </a:cubicBezTo>
                    <a:lnTo>
                      <a:pt x="1429376" y="0"/>
                    </a:lnTo>
                    <a:cubicBezTo>
                      <a:pt x="1462341" y="0"/>
                      <a:pt x="1493955" y="13095"/>
                      <a:pt x="1517265" y="36405"/>
                    </a:cubicBezTo>
                    <a:cubicBezTo>
                      <a:pt x="1540575" y="59715"/>
                      <a:pt x="1553670" y="91329"/>
                      <a:pt x="1553670" y="124294"/>
                    </a:cubicBezTo>
                    <a:lnTo>
                      <a:pt x="1553670" y="1118642"/>
                    </a:lnTo>
                    <a:cubicBezTo>
                      <a:pt x="1553670" y="1151607"/>
                      <a:pt x="1540575" y="1183222"/>
                      <a:pt x="1517265" y="1206531"/>
                    </a:cubicBezTo>
                    <a:cubicBezTo>
                      <a:pt x="1493955" y="1229841"/>
                      <a:pt x="1462341" y="1242936"/>
                      <a:pt x="1429376" y="1242936"/>
                    </a:cubicBezTo>
                    <a:lnTo>
                      <a:pt x="124294" y="1242936"/>
                    </a:lnTo>
                    <a:cubicBezTo>
                      <a:pt x="91329" y="1242936"/>
                      <a:pt x="59715" y="1229841"/>
                      <a:pt x="36405" y="1206531"/>
                    </a:cubicBezTo>
                    <a:cubicBezTo>
                      <a:pt x="13095" y="1183221"/>
                      <a:pt x="0" y="1151607"/>
                      <a:pt x="0" y="1118642"/>
                    </a:cubicBezTo>
                    <a:lnTo>
                      <a:pt x="0" y="124294"/>
                    </a:lnTo>
                    <a:close/>
                  </a:path>
                </a:pathLst>
              </a:custGeom>
              <a:solidFill>
                <a:srgbClr val="04617B">
                  <a:hueOff val="0"/>
                  <a:satOff val="0"/>
                  <a:lumOff val="0"/>
                  <a:alphaOff val="0"/>
                </a:srgbClr>
              </a:solidFill>
              <a:ln w="12700" cap="rnd" cmpd="sng" algn="ctr">
                <a:solidFill>
                  <a:srgbClr val="DBF5F9">
                    <a:hueOff val="0"/>
                    <a:satOff val="0"/>
                    <a:lumOff val="0"/>
                    <a:alphaOff val="0"/>
                  </a:srgbClr>
                </a:solidFill>
                <a:prstDash val="solid"/>
              </a:ln>
              <a:effectLst/>
            </p:spPr>
            <p:txBody>
              <a:bodyPr lIns="114509" tIns="114509" rIns="114509" bIns="114509" spcCol="1270" anchor="ctr"/>
              <a:lstStyle/>
              <a:p>
                <a:pPr algn="ctr" defTabSz="1822450">
                  <a:lnSpc>
                    <a:spcPct val="90000"/>
                  </a:lnSpc>
                  <a:spcBef>
                    <a:spcPct val="0"/>
                  </a:spcBef>
                  <a:spcAft>
                    <a:spcPct val="35000"/>
                  </a:spcAft>
                  <a:defRPr/>
                </a:pPr>
                <a:r>
                  <a:rPr lang="en-US" sz="2400" kern="0" dirty="0">
                    <a:solidFill>
                      <a:sysClr val="window" lastClr="FFFFFF"/>
                    </a:solidFill>
                    <a:latin typeface="Candara"/>
                    <a:cs typeface="Arial" charset="0"/>
                  </a:rPr>
                  <a:t>Management </a:t>
                </a:r>
              </a:p>
              <a:p>
                <a:pPr algn="ctr" defTabSz="1822450">
                  <a:lnSpc>
                    <a:spcPct val="90000"/>
                  </a:lnSpc>
                  <a:spcBef>
                    <a:spcPct val="0"/>
                  </a:spcBef>
                  <a:spcAft>
                    <a:spcPct val="35000"/>
                  </a:spcAft>
                  <a:defRPr/>
                </a:pPr>
                <a:r>
                  <a:rPr lang="en-US" sz="2400" kern="0" dirty="0">
                    <a:solidFill>
                      <a:sysClr val="window" lastClr="FFFFFF"/>
                    </a:solidFill>
                    <a:latin typeface="Candara"/>
                    <a:cs typeface="Arial" charset="0"/>
                  </a:rPr>
                  <a:t>Companies</a:t>
                </a:r>
                <a:endParaRPr lang="en-US" sz="2400" dirty="0">
                  <a:solidFill>
                    <a:sysClr val="window" lastClr="FFFFFF"/>
                  </a:solidFill>
                  <a:latin typeface="Candara"/>
                  <a:cs typeface="Arial" charset="0"/>
                </a:endParaRPr>
              </a:p>
            </p:txBody>
          </p:sp>
          <p:sp>
            <p:nvSpPr>
              <p:cNvPr id="11" name="Left Arrow 45"/>
              <p:cNvSpPr>
                <a:spLocks noChangeArrowheads="1"/>
              </p:cNvSpPr>
              <p:nvPr/>
            </p:nvSpPr>
            <p:spPr bwMode="auto">
              <a:xfrm rot="-2739544">
                <a:off x="7172898" y="2168067"/>
                <a:ext cx="1303017" cy="467201"/>
              </a:xfrm>
              <a:prstGeom prst="leftArrow">
                <a:avLst>
                  <a:gd name="adj1" fmla="val 60000"/>
                  <a:gd name="adj2" fmla="val 49995"/>
                </a:avLst>
              </a:prstGeom>
              <a:solidFill>
                <a:srgbClr val="AAB7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914400" fontAlgn="base">
                  <a:spcBef>
                    <a:spcPct val="0"/>
                  </a:spcBef>
                  <a:spcAft>
                    <a:spcPct val="0"/>
                  </a:spcAft>
                </a:pPr>
                <a:endParaRPr lang="en-US" dirty="0">
                  <a:solidFill>
                    <a:prstClr val="black"/>
                  </a:solidFill>
                  <a:latin typeface="Elephant" pitchFamily="18" charset="0"/>
                  <a:cs typeface="Arial" pitchFamily="34" charset="0"/>
                </a:endParaRPr>
              </a:p>
            </p:txBody>
          </p:sp>
          <p:sp>
            <p:nvSpPr>
              <p:cNvPr id="12" name="Freeform 11"/>
              <p:cNvSpPr/>
              <p:nvPr/>
            </p:nvSpPr>
            <p:spPr>
              <a:xfrm>
                <a:off x="7166602" y="1069670"/>
                <a:ext cx="1981200" cy="1243201"/>
              </a:xfrm>
              <a:custGeom>
                <a:avLst/>
                <a:gdLst>
                  <a:gd name="connsiteX0" fmla="*/ 0 w 1553670"/>
                  <a:gd name="connsiteY0" fmla="*/ 124294 h 1242936"/>
                  <a:gd name="connsiteX1" fmla="*/ 36405 w 1553670"/>
                  <a:gd name="connsiteY1" fmla="*/ 36405 h 1242936"/>
                  <a:gd name="connsiteX2" fmla="*/ 124294 w 1553670"/>
                  <a:gd name="connsiteY2" fmla="*/ 0 h 1242936"/>
                  <a:gd name="connsiteX3" fmla="*/ 1429376 w 1553670"/>
                  <a:gd name="connsiteY3" fmla="*/ 0 h 1242936"/>
                  <a:gd name="connsiteX4" fmla="*/ 1517265 w 1553670"/>
                  <a:gd name="connsiteY4" fmla="*/ 36405 h 1242936"/>
                  <a:gd name="connsiteX5" fmla="*/ 1553670 w 1553670"/>
                  <a:gd name="connsiteY5" fmla="*/ 124294 h 1242936"/>
                  <a:gd name="connsiteX6" fmla="*/ 1553670 w 1553670"/>
                  <a:gd name="connsiteY6" fmla="*/ 1118642 h 1242936"/>
                  <a:gd name="connsiteX7" fmla="*/ 1517265 w 1553670"/>
                  <a:gd name="connsiteY7" fmla="*/ 1206531 h 1242936"/>
                  <a:gd name="connsiteX8" fmla="*/ 1429376 w 1553670"/>
                  <a:gd name="connsiteY8" fmla="*/ 1242936 h 1242936"/>
                  <a:gd name="connsiteX9" fmla="*/ 124294 w 1553670"/>
                  <a:gd name="connsiteY9" fmla="*/ 1242936 h 1242936"/>
                  <a:gd name="connsiteX10" fmla="*/ 36405 w 1553670"/>
                  <a:gd name="connsiteY10" fmla="*/ 1206531 h 1242936"/>
                  <a:gd name="connsiteX11" fmla="*/ 0 w 1553670"/>
                  <a:gd name="connsiteY11" fmla="*/ 1118642 h 1242936"/>
                  <a:gd name="connsiteX12" fmla="*/ 0 w 1553670"/>
                  <a:gd name="connsiteY12" fmla="*/ 124294 h 1242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3670" h="1242936">
                    <a:moveTo>
                      <a:pt x="0" y="124294"/>
                    </a:moveTo>
                    <a:cubicBezTo>
                      <a:pt x="0" y="91329"/>
                      <a:pt x="13095" y="59715"/>
                      <a:pt x="36405" y="36405"/>
                    </a:cubicBezTo>
                    <a:cubicBezTo>
                      <a:pt x="59715" y="13095"/>
                      <a:pt x="91329" y="0"/>
                      <a:pt x="124294" y="0"/>
                    </a:cubicBezTo>
                    <a:lnTo>
                      <a:pt x="1429376" y="0"/>
                    </a:lnTo>
                    <a:cubicBezTo>
                      <a:pt x="1462341" y="0"/>
                      <a:pt x="1493955" y="13095"/>
                      <a:pt x="1517265" y="36405"/>
                    </a:cubicBezTo>
                    <a:cubicBezTo>
                      <a:pt x="1540575" y="59715"/>
                      <a:pt x="1553670" y="91329"/>
                      <a:pt x="1553670" y="124294"/>
                    </a:cubicBezTo>
                    <a:lnTo>
                      <a:pt x="1553670" y="1118642"/>
                    </a:lnTo>
                    <a:cubicBezTo>
                      <a:pt x="1553670" y="1151607"/>
                      <a:pt x="1540575" y="1183222"/>
                      <a:pt x="1517265" y="1206531"/>
                    </a:cubicBezTo>
                    <a:cubicBezTo>
                      <a:pt x="1493955" y="1229841"/>
                      <a:pt x="1462341" y="1242936"/>
                      <a:pt x="1429376" y="1242936"/>
                    </a:cubicBezTo>
                    <a:lnTo>
                      <a:pt x="124294" y="1242936"/>
                    </a:lnTo>
                    <a:cubicBezTo>
                      <a:pt x="91329" y="1242936"/>
                      <a:pt x="59715" y="1229841"/>
                      <a:pt x="36405" y="1206531"/>
                    </a:cubicBezTo>
                    <a:cubicBezTo>
                      <a:pt x="13095" y="1183221"/>
                      <a:pt x="0" y="1151607"/>
                      <a:pt x="0" y="1118642"/>
                    </a:cubicBezTo>
                    <a:lnTo>
                      <a:pt x="0" y="124294"/>
                    </a:lnTo>
                    <a:close/>
                  </a:path>
                </a:pathLst>
              </a:custGeom>
              <a:solidFill>
                <a:srgbClr val="04617B">
                  <a:hueOff val="0"/>
                  <a:satOff val="0"/>
                  <a:lumOff val="0"/>
                  <a:alphaOff val="0"/>
                </a:srgbClr>
              </a:solidFill>
              <a:ln w="12700" cap="rnd" cmpd="sng" algn="ctr">
                <a:solidFill>
                  <a:srgbClr val="DBF5F9">
                    <a:hueOff val="0"/>
                    <a:satOff val="0"/>
                    <a:lumOff val="0"/>
                    <a:alphaOff val="0"/>
                  </a:srgbClr>
                </a:solidFill>
                <a:prstDash val="solid"/>
              </a:ln>
              <a:effectLst/>
            </p:spPr>
            <p:txBody>
              <a:bodyPr lIns="114509" tIns="114509" rIns="114509" bIns="114509" spcCol="1270" anchor="ctr"/>
              <a:lstStyle/>
              <a:p>
                <a:pPr algn="ctr" defTabSz="1822450">
                  <a:lnSpc>
                    <a:spcPct val="90000"/>
                  </a:lnSpc>
                  <a:spcBef>
                    <a:spcPct val="0"/>
                  </a:spcBef>
                  <a:spcAft>
                    <a:spcPct val="35000"/>
                  </a:spcAft>
                  <a:defRPr/>
                </a:pPr>
                <a:r>
                  <a:rPr lang="en-US" sz="2400" kern="0" dirty="0" smtClean="0">
                    <a:solidFill>
                      <a:sysClr val="window" lastClr="FFFFFF"/>
                    </a:solidFill>
                    <a:latin typeface="Candara"/>
                    <a:cs typeface="Arial" charset="0"/>
                  </a:rPr>
                  <a:t>Corporation</a:t>
                </a:r>
                <a:endParaRPr lang="en-US" sz="2400" dirty="0">
                  <a:solidFill>
                    <a:sysClr val="window" lastClr="FFFFFF"/>
                  </a:solidFill>
                  <a:latin typeface="Candara"/>
                  <a:cs typeface="Arial" charset="0"/>
                </a:endParaRPr>
              </a:p>
            </p:txBody>
          </p:sp>
        </p:grpSp>
      </p:grpSp>
      <p:sp>
        <p:nvSpPr>
          <p:cNvPr id="4" name="Footer Placeholder 3"/>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88986076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036" y="274638"/>
            <a:ext cx="8947329" cy="900545"/>
          </a:xfrm>
        </p:spPr>
        <p:txBody>
          <a:bodyPr/>
          <a:lstStyle/>
          <a:p>
            <a:pPr algn="ctr"/>
            <a:r>
              <a:rPr lang="en-US" sz="4000" dirty="0" smtClean="0">
                <a:latin typeface="ITC Legacy Sans Std Medium" pitchFamily="50" charset="0"/>
              </a:rPr>
              <a:t>Defendants in Unlawful Detainers</a:t>
            </a:r>
            <a:endParaRPr lang="en-US" sz="4000" dirty="0">
              <a:latin typeface="ITC Legacy Sans Std Medium" pitchFamily="50" charset="0"/>
            </a:endParaRPr>
          </a:p>
        </p:txBody>
      </p:sp>
      <p:sp>
        <p:nvSpPr>
          <p:cNvPr id="3" name="Content Placeholder 2"/>
          <p:cNvSpPr>
            <a:spLocks noGrp="1"/>
          </p:cNvSpPr>
          <p:nvPr>
            <p:ph idx="1"/>
          </p:nvPr>
        </p:nvSpPr>
        <p:spPr>
          <a:xfrm>
            <a:off x="863546" y="1600200"/>
            <a:ext cx="8229601" cy="4525963"/>
          </a:xfrm>
        </p:spPr>
        <p:txBody>
          <a:bodyPr/>
          <a:lstStyle/>
          <a:p>
            <a:pPr algn="ctr"/>
            <a:endParaRPr lang="en-US" dirty="0" smtClean="0"/>
          </a:p>
          <a:p>
            <a:pPr algn="ctr"/>
            <a:endParaRPr lang="en-US" dirty="0"/>
          </a:p>
          <a:p>
            <a:pPr algn="ctr"/>
            <a:endParaRPr lang="en-US" dirty="0" smtClean="0"/>
          </a:p>
        </p:txBody>
      </p:sp>
      <p:grpSp>
        <p:nvGrpSpPr>
          <p:cNvPr id="20" name="Group 37"/>
          <p:cNvGrpSpPr>
            <a:grpSpLocks/>
          </p:cNvGrpSpPr>
          <p:nvPr/>
        </p:nvGrpSpPr>
        <p:grpSpPr bwMode="auto">
          <a:xfrm>
            <a:off x="2155178" y="1417638"/>
            <a:ext cx="5638800" cy="5122862"/>
            <a:chOff x="3581400" y="1066800"/>
            <a:chExt cx="5638800" cy="5092484"/>
          </a:xfrm>
        </p:grpSpPr>
        <p:grpSp>
          <p:nvGrpSpPr>
            <p:cNvPr id="21" name="Group 14"/>
            <p:cNvGrpSpPr>
              <a:grpSpLocks/>
            </p:cNvGrpSpPr>
            <p:nvPr/>
          </p:nvGrpSpPr>
          <p:grpSpPr bwMode="auto">
            <a:xfrm rot="10800000">
              <a:off x="3733800" y="2510295"/>
              <a:ext cx="5439870" cy="3648989"/>
              <a:chOff x="3860334" y="2863253"/>
              <a:chExt cx="5439870" cy="3648989"/>
            </a:xfrm>
          </p:grpSpPr>
          <p:sp>
            <p:nvSpPr>
              <p:cNvPr id="28" name="Freeform 47"/>
              <p:cNvSpPr>
                <a:spLocks/>
              </p:cNvSpPr>
              <p:nvPr/>
            </p:nvSpPr>
            <p:spPr bwMode="auto">
              <a:xfrm>
                <a:off x="5739282" y="4876800"/>
                <a:ext cx="1635442" cy="1635442"/>
              </a:xfrm>
              <a:custGeom>
                <a:avLst/>
                <a:gdLst>
                  <a:gd name="T0" fmla="*/ 0 w 1635442"/>
                  <a:gd name="T1" fmla="*/ 817721 h 1635442"/>
                  <a:gd name="T2" fmla="*/ 239506 w 1635442"/>
                  <a:gd name="T3" fmla="*/ 239505 h 1635442"/>
                  <a:gd name="T4" fmla="*/ 817723 w 1635442"/>
                  <a:gd name="T5" fmla="*/ 1 h 1635442"/>
                  <a:gd name="T6" fmla="*/ 1395939 w 1635442"/>
                  <a:gd name="T7" fmla="*/ 239507 h 1635442"/>
                  <a:gd name="T8" fmla="*/ 1635443 w 1635442"/>
                  <a:gd name="T9" fmla="*/ 817724 h 1635442"/>
                  <a:gd name="T10" fmla="*/ 1395938 w 1635442"/>
                  <a:gd name="T11" fmla="*/ 1395940 h 1635442"/>
                  <a:gd name="T12" fmla="*/ 817722 w 1635442"/>
                  <a:gd name="T13" fmla="*/ 1635445 h 1635442"/>
                  <a:gd name="T14" fmla="*/ 239506 w 1635442"/>
                  <a:gd name="T15" fmla="*/ 1395940 h 1635442"/>
                  <a:gd name="T16" fmla="*/ 2 w 1635442"/>
                  <a:gd name="T17" fmla="*/ 817723 h 1635442"/>
                  <a:gd name="T18" fmla="*/ 0 w 1635442"/>
                  <a:gd name="T19" fmla="*/ 817721 h 16354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35442"/>
                  <a:gd name="T31" fmla="*/ 0 h 1635442"/>
                  <a:gd name="T32" fmla="*/ 1635442 w 1635442"/>
                  <a:gd name="T33" fmla="*/ 1635442 h 16354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35442" h="1635442">
                    <a:moveTo>
                      <a:pt x="0" y="817721"/>
                    </a:moveTo>
                    <a:cubicBezTo>
                      <a:pt x="0" y="600848"/>
                      <a:pt x="86153" y="392857"/>
                      <a:pt x="239506" y="239505"/>
                    </a:cubicBezTo>
                    <a:cubicBezTo>
                      <a:pt x="392859" y="86153"/>
                      <a:pt x="600849" y="1"/>
                      <a:pt x="817723" y="1"/>
                    </a:cubicBezTo>
                    <a:cubicBezTo>
                      <a:pt x="1034596" y="1"/>
                      <a:pt x="1242587" y="86154"/>
                      <a:pt x="1395939" y="239507"/>
                    </a:cubicBezTo>
                    <a:cubicBezTo>
                      <a:pt x="1549291" y="392860"/>
                      <a:pt x="1635443" y="600850"/>
                      <a:pt x="1635443" y="817724"/>
                    </a:cubicBezTo>
                    <a:cubicBezTo>
                      <a:pt x="1635443" y="1034597"/>
                      <a:pt x="1549290" y="1242588"/>
                      <a:pt x="1395938" y="1395940"/>
                    </a:cubicBezTo>
                    <a:cubicBezTo>
                      <a:pt x="1242585" y="1549292"/>
                      <a:pt x="1034595" y="1635445"/>
                      <a:pt x="817722" y="1635445"/>
                    </a:cubicBezTo>
                    <a:cubicBezTo>
                      <a:pt x="600849" y="1635445"/>
                      <a:pt x="392858" y="1549292"/>
                      <a:pt x="239506" y="1395940"/>
                    </a:cubicBezTo>
                    <a:cubicBezTo>
                      <a:pt x="86154" y="1242587"/>
                      <a:pt x="1" y="1034597"/>
                      <a:pt x="2" y="817723"/>
                    </a:cubicBezTo>
                    <a:lnTo>
                      <a:pt x="0" y="817721"/>
                    </a:lnTo>
                    <a:close/>
                  </a:path>
                </a:pathLst>
              </a:custGeom>
              <a:solidFill>
                <a:srgbClr val="04617B"/>
              </a:solidFill>
              <a:ln>
                <a:noFill/>
              </a:ln>
              <a:extLst>
                <a:ext uri="{91240B29-F687-4f45-9708-019B960494DF}">
                  <a14:hiddenLine xmlns:a14="http://schemas.microsoft.com/office/drawing/2010/main" w="9525">
                    <a:solidFill>
                      <a:srgbClr val="000000"/>
                    </a:solidFill>
                    <a:round/>
                    <a:headEnd/>
                    <a:tailEnd/>
                  </a14:hiddenLine>
                </a:ext>
              </a:extLst>
            </p:spPr>
            <p:txBody>
              <a:bodyPr lIns="261095" tIns="261095" rIns="261095" bIns="261095" anchor="ctr"/>
              <a:lstStyle/>
              <a:p>
                <a:pPr defTabSz="914400" fontAlgn="base">
                  <a:spcBef>
                    <a:spcPct val="0"/>
                  </a:spcBef>
                  <a:spcAft>
                    <a:spcPct val="0"/>
                  </a:spcAft>
                </a:pPr>
                <a:endParaRPr lang="en-US" dirty="0">
                  <a:solidFill>
                    <a:prstClr val="black"/>
                  </a:solidFill>
                  <a:latin typeface="Elephant" pitchFamily="18" charset="0"/>
                  <a:cs typeface="Arial" pitchFamily="34" charset="0"/>
                </a:endParaRPr>
              </a:p>
            </p:txBody>
          </p:sp>
          <p:sp>
            <p:nvSpPr>
              <p:cNvPr id="29" name="Left Arrow 48"/>
              <p:cNvSpPr>
                <a:spLocks noChangeArrowheads="1"/>
              </p:cNvSpPr>
              <p:nvPr/>
            </p:nvSpPr>
            <p:spPr bwMode="auto">
              <a:xfrm rot="-8700000">
                <a:off x="4632415" y="4556895"/>
                <a:ext cx="1265446" cy="466101"/>
              </a:xfrm>
              <a:prstGeom prst="leftArrow">
                <a:avLst>
                  <a:gd name="adj1" fmla="val 60000"/>
                  <a:gd name="adj2" fmla="val 50001"/>
                </a:avLst>
              </a:prstGeom>
              <a:solidFill>
                <a:srgbClr val="AAB7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dirty="0">
                  <a:solidFill>
                    <a:prstClr val="black"/>
                  </a:solidFill>
                  <a:latin typeface="Elephant" pitchFamily="18" charset="0"/>
                  <a:cs typeface="Arial" pitchFamily="34" charset="0"/>
                </a:endParaRPr>
              </a:p>
            </p:txBody>
          </p:sp>
          <p:sp>
            <p:nvSpPr>
              <p:cNvPr id="30" name="Freeform 49"/>
              <p:cNvSpPr>
                <a:spLocks noChangeArrowheads="1"/>
              </p:cNvSpPr>
              <p:nvPr/>
            </p:nvSpPr>
            <p:spPr bwMode="auto">
              <a:xfrm rot="10800000">
                <a:off x="3860334" y="3741001"/>
                <a:ext cx="1553670" cy="1242936"/>
              </a:xfrm>
              <a:custGeom>
                <a:avLst/>
                <a:gdLst>
                  <a:gd name="T0" fmla="*/ 0 w 1553670"/>
                  <a:gd name="T1" fmla="*/ 124294 h 1242936"/>
                  <a:gd name="T2" fmla="*/ 36405 w 1553670"/>
                  <a:gd name="T3" fmla="*/ 36405 h 1242936"/>
                  <a:gd name="T4" fmla="*/ 124294 w 1553670"/>
                  <a:gd name="T5" fmla="*/ 0 h 1242936"/>
                  <a:gd name="T6" fmla="*/ 1429376 w 1553670"/>
                  <a:gd name="T7" fmla="*/ 0 h 1242936"/>
                  <a:gd name="T8" fmla="*/ 1517265 w 1553670"/>
                  <a:gd name="T9" fmla="*/ 36405 h 1242936"/>
                  <a:gd name="T10" fmla="*/ 1553670 w 1553670"/>
                  <a:gd name="T11" fmla="*/ 124294 h 1242936"/>
                  <a:gd name="T12" fmla="*/ 1553670 w 1553670"/>
                  <a:gd name="T13" fmla="*/ 1118642 h 1242936"/>
                  <a:gd name="T14" fmla="*/ 1517265 w 1553670"/>
                  <a:gd name="T15" fmla="*/ 1206531 h 1242936"/>
                  <a:gd name="T16" fmla="*/ 1429376 w 1553670"/>
                  <a:gd name="T17" fmla="*/ 1242936 h 1242936"/>
                  <a:gd name="T18" fmla="*/ 124294 w 1553670"/>
                  <a:gd name="T19" fmla="*/ 1242936 h 1242936"/>
                  <a:gd name="T20" fmla="*/ 36405 w 1553670"/>
                  <a:gd name="T21" fmla="*/ 1206531 h 1242936"/>
                  <a:gd name="T22" fmla="*/ 0 w 1553670"/>
                  <a:gd name="T23" fmla="*/ 1118642 h 1242936"/>
                  <a:gd name="T24" fmla="*/ 0 w 1553670"/>
                  <a:gd name="T25" fmla="*/ 124294 h 12429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53670"/>
                  <a:gd name="T40" fmla="*/ 0 h 1242936"/>
                  <a:gd name="T41" fmla="*/ 1553670 w 1553670"/>
                  <a:gd name="T42" fmla="*/ 1242936 h 12429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53670" h="1242936">
                    <a:moveTo>
                      <a:pt x="0" y="124294"/>
                    </a:moveTo>
                    <a:cubicBezTo>
                      <a:pt x="0" y="91329"/>
                      <a:pt x="13095" y="59715"/>
                      <a:pt x="36405" y="36405"/>
                    </a:cubicBezTo>
                    <a:cubicBezTo>
                      <a:pt x="59715" y="13095"/>
                      <a:pt x="91329" y="0"/>
                      <a:pt x="124294" y="0"/>
                    </a:cubicBezTo>
                    <a:lnTo>
                      <a:pt x="1429376" y="0"/>
                    </a:lnTo>
                    <a:cubicBezTo>
                      <a:pt x="1462341" y="0"/>
                      <a:pt x="1493955" y="13095"/>
                      <a:pt x="1517265" y="36405"/>
                    </a:cubicBezTo>
                    <a:cubicBezTo>
                      <a:pt x="1540575" y="59715"/>
                      <a:pt x="1553670" y="91329"/>
                      <a:pt x="1553670" y="124294"/>
                    </a:cubicBezTo>
                    <a:lnTo>
                      <a:pt x="1553670" y="1118642"/>
                    </a:lnTo>
                    <a:cubicBezTo>
                      <a:pt x="1553670" y="1151607"/>
                      <a:pt x="1540575" y="1183222"/>
                      <a:pt x="1517265" y="1206531"/>
                    </a:cubicBezTo>
                    <a:cubicBezTo>
                      <a:pt x="1493955" y="1229841"/>
                      <a:pt x="1462341" y="1242936"/>
                      <a:pt x="1429376" y="1242936"/>
                    </a:cubicBezTo>
                    <a:lnTo>
                      <a:pt x="124294" y="1242936"/>
                    </a:lnTo>
                    <a:cubicBezTo>
                      <a:pt x="91329" y="1242936"/>
                      <a:pt x="59715" y="1229841"/>
                      <a:pt x="36405" y="1206531"/>
                    </a:cubicBezTo>
                    <a:cubicBezTo>
                      <a:pt x="13095" y="1183221"/>
                      <a:pt x="0" y="1151607"/>
                      <a:pt x="0" y="1118642"/>
                    </a:cubicBezTo>
                    <a:lnTo>
                      <a:pt x="0" y="124294"/>
                    </a:lnTo>
                    <a:close/>
                  </a:path>
                </a:pathLst>
              </a:custGeom>
              <a:solidFill>
                <a:srgbClr val="04617B"/>
              </a:solidFill>
              <a:ln w="12700" cap="rnd" algn="ctr">
                <a:solidFill>
                  <a:srgbClr val="DBF5F9"/>
                </a:solidFill>
                <a:miter lim="800000"/>
                <a:headEnd/>
                <a:tailEnd/>
              </a:ln>
            </p:spPr>
            <p:txBody>
              <a:bodyPr lIns="114509" tIns="114509" rIns="114509" bIns="114509" anchor="ctr"/>
              <a:lstStyle/>
              <a:p>
                <a:pPr algn="ctr" defTabSz="1822450" fontAlgn="base">
                  <a:lnSpc>
                    <a:spcPct val="90000"/>
                  </a:lnSpc>
                  <a:spcBef>
                    <a:spcPct val="0"/>
                  </a:spcBef>
                  <a:spcAft>
                    <a:spcPct val="35000"/>
                  </a:spcAft>
                </a:pPr>
                <a:r>
                  <a:rPr lang="en-US" sz="2400" dirty="0">
                    <a:solidFill>
                      <a:srgbClr val="FFFFFF"/>
                    </a:solidFill>
                    <a:latin typeface="Candara" pitchFamily="34" charset="0"/>
                    <a:cs typeface="Arial" pitchFamily="34" charset="0"/>
                  </a:rPr>
                  <a:t>Sub-tenants</a:t>
                </a:r>
              </a:p>
            </p:txBody>
          </p:sp>
          <p:sp>
            <p:nvSpPr>
              <p:cNvPr id="31" name="Left Arrow 50"/>
              <p:cNvSpPr>
                <a:spLocks noChangeArrowheads="1"/>
              </p:cNvSpPr>
              <p:nvPr/>
            </p:nvSpPr>
            <p:spPr bwMode="auto">
              <a:xfrm rot="-5400000">
                <a:off x="5845499" y="3963179"/>
                <a:ext cx="1423016" cy="466101"/>
              </a:xfrm>
              <a:prstGeom prst="leftArrow">
                <a:avLst>
                  <a:gd name="adj1" fmla="val 60000"/>
                  <a:gd name="adj2" fmla="val 49993"/>
                </a:avLst>
              </a:prstGeom>
              <a:solidFill>
                <a:srgbClr val="AAB7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dirty="0">
                  <a:solidFill>
                    <a:prstClr val="black"/>
                  </a:solidFill>
                  <a:latin typeface="Elephant" pitchFamily="18" charset="0"/>
                  <a:cs typeface="Arial" pitchFamily="34" charset="0"/>
                </a:endParaRPr>
              </a:p>
            </p:txBody>
          </p:sp>
          <p:sp>
            <p:nvSpPr>
              <p:cNvPr id="32" name="Freeform 31"/>
              <p:cNvSpPr/>
              <p:nvPr/>
            </p:nvSpPr>
            <p:spPr>
              <a:xfrm rot="10800000">
                <a:off x="5796591" y="2863253"/>
                <a:ext cx="1554163" cy="1242959"/>
              </a:xfrm>
              <a:custGeom>
                <a:avLst/>
                <a:gdLst>
                  <a:gd name="connsiteX0" fmla="*/ 0 w 1553670"/>
                  <a:gd name="connsiteY0" fmla="*/ 124294 h 1242936"/>
                  <a:gd name="connsiteX1" fmla="*/ 36405 w 1553670"/>
                  <a:gd name="connsiteY1" fmla="*/ 36405 h 1242936"/>
                  <a:gd name="connsiteX2" fmla="*/ 124294 w 1553670"/>
                  <a:gd name="connsiteY2" fmla="*/ 0 h 1242936"/>
                  <a:gd name="connsiteX3" fmla="*/ 1429376 w 1553670"/>
                  <a:gd name="connsiteY3" fmla="*/ 0 h 1242936"/>
                  <a:gd name="connsiteX4" fmla="*/ 1517265 w 1553670"/>
                  <a:gd name="connsiteY4" fmla="*/ 36405 h 1242936"/>
                  <a:gd name="connsiteX5" fmla="*/ 1553670 w 1553670"/>
                  <a:gd name="connsiteY5" fmla="*/ 124294 h 1242936"/>
                  <a:gd name="connsiteX6" fmla="*/ 1553670 w 1553670"/>
                  <a:gd name="connsiteY6" fmla="*/ 1118642 h 1242936"/>
                  <a:gd name="connsiteX7" fmla="*/ 1517265 w 1553670"/>
                  <a:gd name="connsiteY7" fmla="*/ 1206531 h 1242936"/>
                  <a:gd name="connsiteX8" fmla="*/ 1429376 w 1553670"/>
                  <a:gd name="connsiteY8" fmla="*/ 1242936 h 1242936"/>
                  <a:gd name="connsiteX9" fmla="*/ 124294 w 1553670"/>
                  <a:gd name="connsiteY9" fmla="*/ 1242936 h 1242936"/>
                  <a:gd name="connsiteX10" fmla="*/ 36405 w 1553670"/>
                  <a:gd name="connsiteY10" fmla="*/ 1206531 h 1242936"/>
                  <a:gd name="connsiteX11" fmla="*/ 0 w 1553670"/>
                  <a:gd name="connsiteY11" fmla="*/ 1118642 h 1242936"/>
                  <a:gd name="connsiteX12" fmla="*/ 0 w 1553670"/>
                  <a:gd name="connsiteY12" fmla="*/ 124294 h 1242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3670" h="1242936">
                    <a:moveTo>
                      <a:pt x="0" y="124294"/>
                    </a:moveTo>
                    <a:cubicBezTo>
                      <a:pt x="0" y="91329"/>
                      <a:pt x="13095" y="59715"/>
                      <a:pt x="36405" y="36405"/>
                    </a:cubicBezTo>
                    <a:cubicBezTo>
                      <a:pt x="59715" y="13095"/>
                      <a:pt x="91329" y="0"/>
                      <a:pt x="124294" y="0"/>
                    </a:cubicBezTo>
                    <a:lnTo>
                      <a:pt x="1429376" y="0"/>
                    </a:lnTo>
                    <a:cubicBezTo>
                      <a:pt x="1462341" y="0"/>
                      <a:pt x="1493955" y="13095"/>
                      <a:pt x="1517265" y="36405"/>
                    </a:cubicBezTo>
                    <a:cubicBezTo>
                      <a:pt x="1540575" y="59715"/>
                      <a:pt x="1553670" y="91329"/>
                      <a:pt x="1553670" y="124294"/>
                    </a:cubicBezTo>
                    <a:lnTo>
                      <a:pt x="1553670" y="1118642"/>
                    </a:lnTo>
                    <a:cubicBezTo>
                      <a:pt x="1553670" y="1151607"/>
                      <a:pt x="1540575" y="1183222"/>
                      <a:pt x="1517265" y="1206531"/>
                    </a:cubicBezTo>
                    <a:cubicBezTo>
                      <a:pt x="1493955" y="1229841"/>
                      <a:pt x="1462341" y="1242936"/>
                      <a:pt x="1429376" y="1242936"/>
                    </a:cubicBezTo>
                    <a:lnTo>
                      <a:pt x="124294" y="1242936"/>
                    </a:lnTo>
                    <a:cubicBezTo>
                      <a:pt x="91329" y="1242936"/>
                      <a:pt x="59715" y="1229841"/>
                      <a:pt x="36405" y="1206531"/>
                    </a:cubicBezTo>
                    <a:cubicBezTo>
                      <a:pt x="13095" y="1183221"/>
                      <a:pt x="0" y="1151607"/>
                      <a:pt x="0" y="1118642"/>
                    </a:cubicBezTo>
                    <a:lnTo>
                      <a:pt x="0" y="124294"/>
                    </a:lnTo>
                    <a:close/>
                  </a:path>
                </a:pathLst>
              </a:custGeom>
              <a:solidFill>
                <a:srgbClr val="04617B">
                  <a:hueOff val="0"/>
                  <a:satOff val="0"/>
                  <a:lumOff val="0"/>
                  <a:alphaOff val="0"/>
                </a:srgbClr>
              </a:solidFill>
              <a:ln w="12700" cap="rnd" cmpd="sng" algn="ctr">
                <a:solidFill>
                  <a:srgbClr val="DBF5F9">
                    <a:hueOff val="0"/>
                    <a:satOff val="0"/>
                    <a:lumOff val="0"/>
                    <a:alphaOff val="0"/>
                  </a:srgbClr>
                </a:solidFill>
                <a:prstDash val="solid"/>
              </a:ln>
              <a:effectLst/>
            </p:spPr>
            <p:txBody>
              <a:bodyPr lIns="114509" tIns="114509" rIns="114509" bIns="114509" spcCol="1270" anchor="ctr"/>
              <a:lstStyle/>
              <a:p>
                <a:pPr algn="ctr" defTabSz="1822450">
                  <a:lnSpc>
                    <a:spcPct val="90000"/>
                  </a:lnSpc>
                  <a:spcBef>
                    <a:spcPct val="0"/>
                  </a:spcBef>
                  <a:spcAft>
                    <a:spcPct val="35000"/>
                  </a:spcAft>
                  <a:defRPr/>
                </a:pPr>
                <a:r>
                  <a:rPr lang="en-US" sz="2400" kern="0" dirty="0">
                    <a:solidFill>
                      <a:sysClr val="window" lastClr="FFFFFF"/>
                    </a:solidFill>
                    <a:latin typeface="Candara"/>
                    <a:cs typeface="Arial" charset="0"/>
                  </a:rPr>
                  <a:t>Tenants </a:t>
                </a:r>
                <a:endParaRPr lang="en-US" sz="2400" dirty="0">
                  <a:solidFill>
                    <a:sysClr val="window" lastClr="FFFFFF"/>
                  </a:solidFill>
                  <a:latin typeface="Candara"/>
                  <a:cs typeface="Arial" charset="0"/>
                </a:endParaRPr>
              </a:p>
            </p:txBody>
          </p:sp>
          <p:sp>
            <p:nvSpPr>
              <p:cNvPr id="33" name="Left Arrow 52"/>
              <p:cNvSpPr>
                <a:spLocks noChangeArrowheads="1"/>
              </p:cNvSpPr>
              <p:nvPr/>
            </p:nvSpPr>
            <p:spPr bwMode="auto">
              <a:xfrm rot="-2100000">
                <a:off x="7176397" y="4569437"/>
                <a:ext cx="1309149" cy="466101"/>
              </a:xfrm>
              <a:prstGeom prst="leftArrow">
                <a:avLst>
                  <a:gd name="adj1" fmla="val 60000"/>
                  <a:gd name="adj2" fmla="val 49998"/>
                </a:avLst>
              </a:prstGeom>
              <a:solidFill>
                <a:srgbClr val="AAB7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dirty="0">
                  <a:solidFill>
                    <a:prstClr val="black"/>
                  </a:solidFill>
                  <a:latin typeface="Elephant" pitchFamily="18" charset="0"/>
                  <a:cs typeface="Arial" pitchFamily="34" charset="0"/>
                </a:endParaRPr>
              </a:p>
            </p:txBody>
          </p:sp>
          <p:sp>
            <p:nvSpPr>
              <p:cNvPr id="34" name="Freeform 53"/>
              <p:cNvSpPr>
                <a:spLocks noChangeArrowheads="1"/>
              </p:cNvSpPr>
              <p:nvPr/>
            </p:nvSpPr>
            <p:spPr bwMode="auto">
              <a:xfrm rot="10800000">
                <a:off x="7746534" y="3664801"/>
                <a:ext cx="1553670" cy="1242936"/>
              </a:xfrm>
              <a:custGeom>
                <a:avLst/>
                <a:gdLst>
                  <a:gd name="T0" fmla="*/ 0 w 1553670"/>
                  <a:gd name="T1" fmla="*/ 124294 h 1242936"/>
                  <a:gd name="T2" fmla="*/ 36405 w 1553670"/>
                  <a:gd name="T3" fmla="*/ 36405 h 1242936"/>
                  <a:gd name="T4" fmla="*/ 124294 w 1553670"/>
                  <a:gd name="T5" fmla="*/ 0 h 1242936"/>
                  <a:gd name="T6" fmla="*/ 1429376 w 1553670"/>
                  <a:gd name="T7" fmla="*/ 0 h 1242936"/>
                  <a:gd name="T8" fmla="*/ 1517265 w 1553670"/>
                  <a:gd name="T9" fmla="*/ 36405 h 1242936"/>
                  <a:gd name="T10" fmla="*/ 1553670 w 1553670"/>
                  <a:gd name="T11" fmla="*/ 124294 h 1242936"/>
                  <a:gd name="T12" fmla="*/ 1553670 w 1553670"/>
                  <a:gd name="T13" fmla="*/ 1118642 h 1242936"/>
                  <a:gd name="T14" fmla="*/ 1517265 w 1553670"/>
                  <a:gd name="T15" fmla="*/ 1206531 h 1242936"/>
                  <a:gd name="T16" fmla="*/ 1429376 w 1553670"/>
                  <a:gd name="T17" fmla="*/ 1242936 h 1242936"/>
                  <a:gd name="T18" fmla="*/ 124294 w 1553670"/>
                  <a:gd name="T19" fmla="*/ 1242936 h 1242936"/>
                  <a:gd name="T20" fmla="*/ 36405 w 1553670"/>
                  <a:gd name="T21" fmla="*/ 1206531 h 1242936"/>
                  <a:gd name="T22" fmla="*/ 0 w 1553670"/>
                  <a:gd name="T23" fmla="*/ 1118642 h 1242936"/>
                  <a:gd name="T24" fmla="*/ 0 w 1553670"/>
                  <a:gd name="T25" fmla="*/ 124294 h 12429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53670"/>
                  <a:gd name="T40" fmla="*/ 0 h 1242936"/>
                  <a:gd name="T41" fmla="*/ 1553670 w 1553670"/>
                  <a:gd name="T42" fmla="*/ 1242936 h 12429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53670" h="1242936">
                    <a:moveTo>
                      <a:pt x="0" y="124294"/>
                    </a:moveTo>
                    <a:cubicBezTo>
                      <a:pt x="0" y="91329"/>
                      <a:pt x="13095" y="59715"/>
                      <a:pt x="36405" y="36405"/>
                    </a:cubicBezTo>
                    <a:cubicBezTo>
                      <a:pt x="59715" y="13095"/>
                      <a:pt x="91329" y="0"/>
                      <a:pt x="124294" y="0"/>
                    </a:cubicBezTo>
                    <a:lnTo>
                      <a:pt x="1429376" y="0"/>
                    </a:lnTo>
                    <a:cubicBezTo>
                      <a:pt x="1462341" y="0"/>
                      <a:pt x="1493955" y="13095"/>
                      <a:pt x="1517265" y="36405"/>
                    </a:cubicBezTo>
                    <a:cubicBezTo>
                      <a:pt x="1540575" y="59715"/>
                      <a:pt x="1553670" y="91329"/>
                      <a:pt x="1553670" y="124294"/>
                    </a:cubicBezTo>
                    <a:lnTo>
                      <a:pt x="1553670" y="1118642"/>
                    </a:lnTo>
                    <a:cubicBezTo>
                      <a:pt x="1553670" y="1151607"/>
                      <a:pt x="1540575" y="1183222"/>
                      <a:pt x="1517265" y="1206531"/>
                    </a:cubicBezTo>
                    <a:cubicBezTo>
                      <a:pt x="1493955" y="1229841"/>
                      <a:pt x="1462341" y="1242936"/>
                      <a:pt x="1429376" y="1242936"/>
                    </a:cubicBezTo>
                    <a:lnTo>
                      <a:pt x="124294" y="1242936"/>
                    </a:lnTo>
                    <a:cubicBezTo>
                      <a:pt x="91329" y="1242936"/>
                      <a:pt x="59715" y="1229841"/>
                      <a:pt x="36405" y="1206531"/>
                    </a:cubicBezTo>
                    <a:cubicBezTo>
                      <a:pt x="13095" y="1183221"/>
                      <a:pt x="0" y="1151607"/>
                      <a:pt x="0" y="1118642"/>
                    </a:cubicBezTo>
                    <a:lnTo>
                      <a:pt x="0" y="124294"/>
                    </a:lnTo>
                    <a:close/>
                  </a:path>
                </a:pathLst>
              </a:custGeom>
              <a:solidFill>
                <a:srgbClr val="04617B"/>
              </a:solidFill>
              <a:ln w="12700" cap="rnd" algn="ctr">
                <a:solidFill>
                  <a:srgbClr val="DBF5F9"/>
                </a:solidFill>
                <a:miter lim="800000"/>
                <a:headEnd/>
                <a:tailEnd/>
              </a:ln>
            </p:spPr>
            <p:txBody>
              <a:bodyPr lIns="114509" tIns="114509" rIns="114509" bIns="114509" anchor="ctr"/>
              <a:lstStyle/>
              <a:p>
                <a:pPr algn="ctr" defTabSz="1822450" fontAlgn="base">
                  <a:lnSpc>
                    <a:spcPct val="90000"/>
                  </a:lnSpc>
                  <a:spcBef>
                    <a:spcPct val="0"/>
                  </a:spcBef>
                  <a:spcAft>
                    <a:spcPct val="35000"/>
                  </a:spcAft>
                </a:pPr>
                <a:r>
                  <a:rPr lang="en-US" sz="2400" dirty="0">
                    <a:solidFill>
                      <a:srgbClr val="FFFFFF"/>
                    </a:solidFill>
                    <a:latin typeface="Candara" pitchFamily="34" charset="0"/>
                    <a:cs typeface="Arial" pitchFamily="34" charset="0"/>
                  </a:rPr>
                  <a:t>Hotel Lodgers</a:t>
                </a:r>
              </a:p>
            </p:txBody>
          </p:sp>
        </p:grpSp>
        <p:grpSp>
          <p:nvGrpSpPr>
            <p:cNvPr id="22" name="Group 16"/>
            <p:cNvGrpSpPr>
              <a:grpSpLocks/>
            </p:cNvGrpSpPr>
            <p:nvPr/>
          </p:nvGrpSpPr>
          <p:grpSpPr bwMode="auto">
            <a:xfrm>
              <a:off x="3581400" y="1066800"/>
              <a:ext cx="5638800" cy="3048001"/>
              <a:chOff x="3661402" y="1069670"/>
              <a:chExt cx="5638800" cy="3040825"/>
            </a:xfrm>
          </p:grpSpPr>
          <p:sp>
            <p:nvSpPr>
              <p:cNvPr id="23" name="Freeform 40"/>
              <p:cNvSpPr>
                <a:spLocks noChangeArrowheads="1"/>
              </p:cNvSpPr>
              <p:nvPr/>
            </p:nvSpPr>
            <p:spPr bwMode="auto">
              <a:xfrm>
                <a:off x="5566402" y="2362021"/>
                <a:ext cx="2057400" cy="1748474"/>
              </a:xfrm>
              <a:custGeom>
                <a:avLst/>
                <a:gdLst>
                  <a:gd name="T0" fmla="*/ 0 w 1635442"/>
                  <a:gd name="T1" fmla="*/ 1705572 h 1635442"/>
                  <a:gd name="T2" fmla="*/ 2991130 w 1635442"/>
                  <a:gd name="T3" fmla="*/ 499550 h 1635442"/>
                  <a:gd name="T4" fmla="*/ 10212342 w 1635442"/>
                  <a:gd name="T5" fmla="*/ 1 h 1635442"/>
                  <a:gd name="T6" fmla="*/ 17433532 w 1635442"/>
                  <a:gd name="T7" fmla="*/ 499552 h 1635442"/>
                  <a:gd name="T8" fmla="*/ 20424623 w 1635442"/>
                  <a:gd name="T9" fmla="*/ 1705575 h 1635442"/>
                  <a:gd name="T10" fmla="*/ 17433492 w 1635442"/>
                  <a:gd name="T11" fmla="*/ 2911595 h 1635442"/>
                  <a:gd name="T12" fmla="*/ 10212332 w 1635442"/>
                  <a:gd name="T13" fmla="*/ 3411145 h 1635442"/>
                  <a:gd name="T14" fmla="*/ 2991130 w 1635442"/>
                  <a:gd name="T15" fmla="*/ 2911595 h 1635442"/>
                  <a:gd name="T16" fmla="*/ 31 w 1635442"/>
                  <a:gd name="T17" fmla="*/ 1705574 h 1635442"/>
                  <a:gd name="T18" fmla="*/ 0 w 1635442"/>
                  <a:gd name="T19" fmla="*/ 1705572 h 16354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35442"/>
                  <a:gd name="T31" fmla="*/ 0 h 1635442"/>
                  <a:gd name="T32" fmla="*/ 1635442 w 1635442"/>
                  <a:gd name="T33" fmla="*/ 1635442 h 16354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35442" h="1635442">
                    <a:moveTo>
                      <a:pt x="0" y="817721"/>
                    </a:moveTo>
                    <a:cubicBezTo>
                      <a:pt x="0" y="600848"/>
                      <a:pt x="86153" y="392857"/>
                      <a:pt x="239506" y="239505"/>
                    </a:cubicBezTo>
                    <a:cubicBezTo>
                      <a:pt x="392859" y="86153"/>
                      <a:pt x="600849" y="1"/>
                      <a:pt x="817723" y="1"/>
                    </a:cubicBezTo>
                    <a:cubicBezTo>
                      <a:pt x="1034596" y="1"/>
                      <a:pt x="1242587" y="86154"/>
                      <a:pt x="1395939" y="239507"/>
                    </a:cubicBezTo>
                    <a:cubicBezTo>
                      <a:pt x="1549291" y="392860"/>
                      <a:pt x="1635443" y="600850"/>
                      <a:pt x="1635443" y="817724"/>
                    </a:cubicBezTo>
                    <a:cubicBezTo>
                      <a:pt x="1635443" y="1034597"/>
                      <a:pt x="1549290" y="1242588"/>
                      <a:pt x="1395938" y="1395940"/>
                    </a:cubicBezTo>
                    <a:cubicBezTo>
                      <a:pt x="1242585" y="1549292"/>
                      <a:pt x="1034595" y="1635445"/>
                      <a:pt x="817722" y="1635445"/>
                    </a:cubicBezTo>
                    <a:cubicBezTo>
                      <a:pt x="600849" y="1635445"/>
                      <a:pt x="392858" y="1549292"/>
                      <a:pt x="239506" y="1395940"/>
                    </a:cubicBezTo>
                    <a:cubicBezTo>
                      <a:pt x="86154" y="1242587"/>
                      <a:pt x="1" y="1034597"/>
                      <a:pt x="2" y="817723"/>
                    </a:cubicBezTo>
                    <a:lnTo>
                      <a:pt x="0" y="817721"/>
                    </a:lnTo>
                    <a:close/>
                  </a:path>
                </a:pathLst>
              </a:custGeom>
              <a:solidFill>
                <a:srgbClr val="04617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59825" tIns="259825" rIns="259825" bIns="259825" anchor="ctr"/>
              <a:lstStyle/>
              <a:p>
                <a:pPr algn="ctr" defTabSz="1422400" fontAlgn="base">
                  <a:lnSpc>
                    <a:spcPct val="90000"/>
                  </a:lnSpc>
                  <a:spcBef>
                    <a:spcPct val="0"/>
                  </a:spcBef>
                  <a:spcAft>
                    <a:spcPct val="35000"/>
                  </a:spcAft>
                </a:pPr>
                <a:r>
                  <a:rPr lang="en-US" sz="2400" dirty="0" smtClean="0">
                    <a:solidFill>
                      <a:srgbClr val="FFFFFF"/>
                    </a:solidFill>
                    <a:latin typeface="Candara" pitchFamily="34" charset="0"/>
                    <a:cs typeface="Arial" pitchFamily="34" charset="0"/>
                  </a:rPr>
                  <a:t>Defendant</a:t>
                </a:r>
                <a:endParaRPr lang="en-US" sz="2400" dirty="0">
                  <a:solidFill>
                    <a:srgbClr val="FFFFFF"/>
                  </a:solidFill>
                  <a:latin typeface="Candara" pitchFamily="34" charset="0"/>
                  <a:cs typeface="Arial" pitchFamily="34" charset="0"/>
                </a:endParaRPr>
              </a:p>
            </p:txBody>
          </p:sp>
          <p:sp>
            <p:nvSpPr>
              <p:cNvPr id="24" name="Left Arrow 41"/>
              <p:cNvSpPr>
                <a:spLocks noChangeArrowheads="1"/>
              </p:cNvSpPr>
              <p:nvPr/>
            </p:nvSpPr>
            <p:spPr bwMode="auto">
              <a:xfrm rot="-8700000">
                <a:off x="4627898" y="2157473"/>
                <a:ext cx="1273319" cy="466101"/>
              </a:xfrm>
              <a:prstGeom prst="leftArrow">
                <a:avLst>
                  <a:gd name="adj1" fmla="val 60000"/>
                  <a:gd name="adj2" fmla="val 49995"/>
                </a:avLst>
              </a:prstGeom>
              <a:solidFill>
                <a:srgbClr val="AAB7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dirty="0">
                  <a:solidFill>
                    <a:prstClr val="black"/>
                  </a:solidFill>
                  <a:latin typeface="Elephant" pitchFamily="18" charset="0"/>
                  <a:cs typeface="Arial" pitchFamily="34" charset="0"/>
                </a:endParaRPr>
              </a:p>
            </p:txBody>
          </p:sp>
          <p:sp>
            <p:nvSpPr>
              <p:cNvPr id="25" name="Freeform 24"/>
              <p:cNvSpPr/>
              <p:nvPr/>
            </p:nvSpPr>
            <p:spPr>
              <a:xfrm>
                <a:off x="3661402" y="1069670"/>
                <a:ext cx="2133600" cy="1243201"/>
              </a:xfrm>
              <a:custGeom>
                <a:avLst/>
                <a:gdLst>
                  <a:gd name="connsiteX0" fmla="*/ 0 w 1553670"/>
                  <a:gd name="connsiteY0" fmla="*/ 124294 h 1242936"/>
                  <a:gd name="connsiteX1" fmla="*/ 36405 w 1553670"/>
                  <a:gd name="connsiteY1" fmla="*/ 36405 h 1242936"/>
                  <a:gd name="connsiteX2" fmla="*/ 124294 w 1553670"/>
                  <a:gd name="connsiteY2" fmla="*/ 0 h 1242936"/>
                  <a:gd name="connsiteX3" fmla="*/ 1429376 w 1553670"/>
                  <a:gd name="connsiteY3" fmla="*/ 0 h 1242936"/>
                  <a:gd name="connsiteX4" fmla="*/ 1517265 w 1553670"/>
                  <a:gd name="connsiteY4" fmla="*/ 36405 h 1242936"/>
                  <a:gd name="connsiteX5" fmla="*/ 1553670 w 1553670"/>
                  <a:gd name="connsiteY5" fmla="*/ 124294 h 1242936"/>
                  <a:gd name="connsiteX6" fmla="*/ 1553670 w 1553670"/>
                  <a:gd name="connsiteY6" fmla="*/ 1118642 h 1242936"/>
                  <a:gd name="connsiteX7" fmla="*/ 1517265 w 1553670"/>
                  <a:gd name="connsiteY7" fmla="*/ 1206531 h 1242936"/>
                  <a:gd name="connsiteX8" fmla="*/ 1429376 w 1553670"/>
                  <a:gd name="connsiteY8" fmla="*/ 1242936 h 1242936"/>
                  <a:gd name="connsiteX9" fmla="*/ 124294 w 1553670"/>
                  <a:gd name="connsiteY9" fmla="*/ 1242936 h 1242936"/>
                  <a:gd name="connsiteX10" fmla="*/ 36405 w 1553670"/>
                  <a:gd name="connsiteY10" fmla="*/ 1206531 h 1242936"/>
                  <a:gd name="connsiteX11" fmla="*/ 0 w 1553670"/>
                  <a:gd name="connsiteY11" fmla="*/ 1118642 h 1242936"/>
                  <a:gd name="connsiteX12" fmla="*/ 0 w 1553670"/>
                  <a:gd name="connsiteY12" fmla="*/ 124294 h 1242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3670" h="1242936">
                    <a:moveTo>
                      <a:pt x="0" y="124294"/>
                    </a:moveTo>
                    <a:cubicBezTo>
                      <a:pt x="0" y="91329"/>
                      <a:pt x="13095" y="59715"/>
                      <a:pt x="36405" y="36405"/>
                    </a:cubicBezTo>
                    <a:cubicBezTo>
                      <a:pt x="59715" y="13095"/>
                      <a:pt x="91329" y="0"/>
                      <a:pt x="124294" y="0"/>
                    </a:cubicBezTo>
                    <a:lnTo>
                      <a:pt x="1429376" y="0"/>
                    </a:lnTo>
                    <a:cubicBezTo>
                      <a:pt x="1462341" y="0"/>
                      <a:pt x="1493955" y="13095"/>
                      <a:pt x="1517265" y="36405"/>
                    </a:cubicBezTo>
                    <a:cubicBezTo>
                      <a:pt x="1540575" y="59715"/>
                      <a:pt x="1553670" y="91329"/>
                      <a:pt x="1553670" y="124294"/>
                    </a:cubicBezTo>
                    <a:lnTo>
                      <a:pt x="1553670" y="1118642"/>
                    </a:lnTo>
                    <a:cubicBezTo>
                      <a:pt x="1553670" y="1151607"/>
                      <a:pt x="1540575" y="1183222"/>
                      <a:pt x="1517265" y="1206531"/>
                    </a:cubicBezTo>
                    <a:cubicBezTo>
                      <a:pt x="1493955" y="1229841"/>
                      <a:pt x="1462341" y="1242936"/>
                      <a:pt x="1429376" y="1242936"/>
                    </a:cubicBezTo>
                    <a:lnTo>
                      <a:pt x="124294" y="1242936"/>
                    </a:lnTo>
                    <a:cubicBezTo>
                      <a:pt x="91329" y="1242936"/>
                      <a:pt x="59715" y="1229841"/>
                      <a:pt x="36405" y="1206531"/>
                    </a:cubicBezTo>
                    <a:cubicBezTo>
                      <a:pt x="13095" y="1183221"/>
                      <a:pt x="0" y="1151607"/>
                      <a:pt x="0" y="1118642"/>
                    </a:cubicBezTo>
                    <a:lnTo>
                      <a:pt x="0" y="124294"/>
                    </a:lnTo>
                    <a:close/>
                  </a:path>
                </a:pathLst>
              </a:custGeom>
              <a:solidFill>
                <a:srgbClr val="04617B">
                  <a:hueOff val="0"/>
                  <a:satOff val="0"/>
                  <a:lumOff val="0"/>
                  <a:alphaOff val="0"/>
                </a:srgbClr>
              </a:solidFill>
              <a:ln w="12700" cap="rnd" cmpd="sng" algn="ctr">
                <a:solidFill>
                  <a:srgbClr val="DBF5F9">
                    <a:hueOff val="0"/>
                    <a:satOff val="0"/>
                    <a:lumOff val="0"/>
                    <a:alphaOff val="0"/>
                  </a:srgbClr>
                </a:solidFill>
                <a:prstDash val="solid"/>
              </a:ln>
              <a:effectLst/>
            </p:spPr>
            <p:txBody>
              <a:bodyPr lIns="114509" tIns="114509" rIns="114509" bIns="114509" spcCol="1270" anchor="ctr"/>
              <a:lstStyle/>
              <a:p>
                <a:pPr algn="ctr" defTabSz="1822450">
                  <a:lnSpc>
                    <a:spcPct val="90000"/>
                  </a:lnSpc>
                  <a:spcBef>
                    <a:spcPct val="0"/>
                  </a:spcBef>
                  <a:spcAft>
                    <a:spcPct val="35000"/>
                  </a:spcAft>
                  <a:defRPr/>
                </a:pPr>
                <a:r>
                  <a:rPr lang="en-US" sz="2400" kern="0" dirty="0">
                    <a:solidFill>
                      <a:sysClr val="window" lastClr="FFFFFF"/>
                    </a:solidFill>
                    <a:latin typeface="Candara"/>
                    <a:cs typeface="Arial" charset="0"/>
                  </a:rPr>
                  <a:t>Foreclosed Landlords </a:t>
                </a:r>
                <a:endParaRPr lang="en-US" sz="2400" dirty="0">
                  <a:solidFill>
                    <a:sysClr val="window" lastClr="FFFFFF"/>
                  </a:solidFill>
                  <a:latin typeface="Candara"/>
                  <a:cs typeface="Arial" charset="0"/>
                </a:endParaRPr>
              </a:p>
            </p:txBody>
          </p:sp>
          <p:sp>
            <p:nvSpPr>
              <p:cNvPr id="26" name="Left Arrow 45"/>
              <p:cNvSpPr>
                <a:spLocks noChangeArrowheads="1"/>
              </p:cNvSpPr>
              <p:nvPr/>
            </p:nvSpPr>
            <p:spPr bwMode="auto">
              <a:xfrm rot="-2739544">
                <a:off x="7264307" y="2129624"/>
                <a:ext cx="1195514" cy="467201"/>
              </a:xfrm>
              <a:prstGeom prst="leftArrow">
                <a:avLst>
                  <a:gd name="adj1" fmla="val 60000"/>
                  <a:gd name="adj2" fmla="val 50005"/>
                </a:avLst>
              </a:prstGeom>
              <a:solidFill>
                <a:srgbClr val="AAB7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dirty="0">
                  <a:solidFill>
                    <a:prstClr val="black"/>
                  </a:solidFill>
                  <a:latin typeface="Elephant" pitchFamily="18" charset="0"/>
                  <a:cs typeface="Arial" pitchFamily="34" charset="0"/>
                </a:endParaRPr>
              </a:p>
            </p:txBody>
          </p:sp>
          <p:sp>
            <p:nvSpPr>
              <p:cNvPr id="27" name="Freeform 26"/>
              <p:cNvSpPr/>
              <p:nvPr/>
            </p:nvSpPr>
            <p:spPr>
              <a:xfrm>
                <a:off x="7319002" y="1069670"/>
                <a:ext cx="1981200" cy="1243201"/>
              </a:xfrm>
              <a:custGeom>
                <a:avLst/>
                <a:gdLst>
                  <a:gd name="connsiteX0" fmla="*/ 0 w 1553670"/>
                  <a:gd name="connsiteY0" fmla="*/ 124294 h 1242936"/>
                  <a:gd name="connsiteX1" fmla="*/ 36405 w 1553670"/>
                  <a:gd name="connsiteY1" fmla="*/ 36405 h 1242936"/>
                  <a:gd name="connsiteX2" fmla="*/ 124294 w 1553670"/>
                  <a:gd name="connsiteY2" fmla="*/ 0 h 1242936"/>
                  <a:gd name="connsiteX3" fmla="*/ 1429376 w 1553670"/>
                  <a:gd name="connsiteY3" fmla="*/ 0 h 1242936"/>
                  <a:gd name="connsiteX4" fmla="*/ 1517265 w 1553670"/>
                  <a:gd name="connsiteY4" fmla="*/ 36405 h 1242936"/>
                  <a:gd name="connsiteX5" fmla="*/ 1553670 w 1553670"/>
                  <a:gd name="connsiteY5" fmla="*/ 124294 h 1242936"/>
                  <a:gd name="connsiteX6" fmla="*/ 1553670 w 1553670"/>
                  <a:gd name="connsiteY6" fmla="*/ 1118642 h 1242936"/>
                  <a:gd name="connsiteX7" fmla="*/ 1517265 w 1553670"/>
                  <a:gd name="connsiteY7" fmla="*/ 1206531 h 1242936"/>
                  <a:gd name="connsiteX8" fmla="*/ 1429376 w 1553670"/>
                  <a:gd name="connsiteY8" fmla="*/ 1242936 h 1242936"/>
                  <a:gd name="connsiteX9" fmla="*/ 124294 w 1553670"/>
                  <a:gd name="connsiteY9" fmla="*/ 1242936 h 1242936"/>
                  <a:gd name="connsiteX10" fmla="*/ 36405 w 1553670"/>
                  <a:gd name="connsiteY10" fmla="*/ 1206531 h 1242936"/>
                  <a:gd name="connsiteX11" fmla="*/ 0 w 1553670"/>
                  <a:gd name="connsiteY11" fmla="*/ 1118642 h 1242936"/>
                  <a:gd name="connsiteX12" fmla="*/ 0 w 1553670"/>
                  <a:gd name="connsiteY12" fmla="*/ 124294 h 1242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3670" h="1242936">
                    <a:moveTo>
                      <a:pt x="0" y="124294"/>
                    </a:moveTo>
                    <a:cubicBezTo>
                      <a:pt x="0" y="91329"/>
                      <a:pt x="13095" y="59715"/>
                      <a:pt x="36405" y="36405"/>
                    </a:cubicBezTo>
                    <a:cubicBezTo>
                      <a:pt x="59715" y="13095"/>
                      <a:pt x="91329" y="0"/>
                      <a:pt x="124294" y="0"/>
                    </a:cubicBezTo>
                    <a:lnTo>
                      <a:pt x="1429376" y="0"/>
                    </a:lnTo>
                    <a:cubicBezTo>
                      <a:pt x="1462341" y="0"/>
                      <a:pt x="1493955" y="13095"/>
                      <a:pt x="1517265" y="36405"/>
                    </a:cubicBezTo>
                    <a:cubicBezTo>
                      <a:pt x="1540575" y="59715"/>
                      <a:pt x="1553670" y="91329"/>
                      <a:pt x="1553670" y="124294"/>
                    </a:cubicBezTo>
                    <a:lnTo>
                      <a:pt x="1553670" y="1118642"/>
                    </a:lnTo>
                    <a:cubicBezTo>
                      <a:pt x="1553670" y="1151607"/>
                      <a:pt x="1540575" y="1183222"/>
                      <a:pt x="1517265" y="1206531"/>
                    </a:cubicBezTo>
                    <a:cubicBezTo>
                      <a:pt x="1493955" y="1229841"/>
                      <a:pt x="1462341" y="1242936"/>
                      <a:pt x="1429376" y="1242936"/>
                    </a:cubicBezTo>
                    <a:lnTo>
                      <a:pt x="124294" y="1242936"/>
                    </a:lnTo>
                    <a:cubicBezTo>
                      <a:pt x="91329" y="1242936"/>
                      <a:pt x="59715" y="1229841"/>
                      <a:pt x="36405" y="1206531"/>
                    </a:cubicBezTo>
                    <a:cubicBezTo>
                      <a:pt x="13095" y="1183221"/>
                      <a:pt x="0" y="1151607"/>
                      <a:pt x="0" y="1118642"/>
                    </a:cubicBezTo>
                    <a:lnTo>
                      <a:pt x="0" y="124294"/>
                    </a:lnTo>
                    <a:close/>
                  </a:path>
                </a:pathLst>
              </a:custGeom>
              <a:solidFill>
                <a:srgbClr val="04617B">
                  <a:hueOff val="0"/>
                  <a:satOff val="0"/>
                  <a:lumOff val="0"/>
                  <a:alphaOff val="0"/>
                </a:srgbClr>
              </a:solidFill>
              <a:ln w="12700" cap="rnd" cmpd="sng" algn="ctr">
                <a:solidFill>
                  <a:srgbClr val="DBF5F9">
                    <a:hueOff val="0"/>
                    <a:satOff val="0"/>
                    <a:lumOff val="0"/>
                    <a:alphaOff val="0"/>
                  </a:srgbClr>
                </a:solidFill>
                <a:prstDash val="solid"/>
              </a:ln>
              <a:effectLst/>
            </p:spPr>
            <p:txBody>
              <a:bodyPr lIns="114509" tIns="114509" rIns="114509" bIns="114509" spcCol="1270" anchor="ctr"/>
              <a:lstStyle/>
              <a:p>
                <a:pPr algn="ctr" defTabSz="1822450">
                  <a:lnSpc>
                    <a:spcPct val="90000"/>
                  </a:lnSpc>
                  <a:spcBef>
                    <a:spcPct val="0"/>
                  </a:spcBef>
                  <a:spcAft>
                    <a:spcPct val="35000"/>
                  </a:spcAft>
                  <a:defRPr/>
                </a:pPr>
                <a:r>
                  <a:rPr lang="en-US" sz="2400" kern="0" dirty="0">
                    <a:solidFill>
                      <a:sysClr val="window" lastClr="FFFFFF"/>
                    </a:solidFill>
                    <a:latin typeface="Candara"/>
                    <a:cs typeface="Arial" charset="0"/>
                  </a:rPr>
                  <a:t>Managers/ Employees</a:t>
                </a:r>
                <a:endParaRPr lang="en-US" sz="2400" dirty="0">
                  <a:solidFill>
                    <a:sysClr val="window" lastClr="FFFFFF"/>
                  </a:solidFill>
                  <a:latin typeface="Candara"/>
                  <a:cs typeface="Arial" charset="0"/>
                </a:endParaRPr>
              </a:p>
            </p:txBody>
          </p:sp>
        </p:grpSp>
      </p:grpSp>
      <p:sp>
        <p:nvSpPr>
          <p:cNvPr id="4" name="Footer Placeholder 3"/>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95408542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Effect transition="in" filter="fade">
                                      <p:cBhvr>
                                        <p:cTn id="9"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9">
            <a:hlinkClick r:id="" action="ppaction://ole?verb=0"/>
          </p:cNvPr>
          <p:cNvGraphicFramePr>
            <a:graphicFrameLocks noChangeAspect="1"/>
          </p:cNvGraphicFramePr>
          <p:nvPr>
            <p:extLst>
              <p:ext uri="{D42A27DB-BD31-4B8C-83A1-F6EECF244321}">
                <p14:modId xmlns:p14="http://schemas.microsoft.com/office/powerpoint/2010/main" val="2066693427"/>
              </p:ext>
            </p:extLst>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178" name="Presentation" r:id="rId4" imgW="3427333" imgH="4570515" progId="PowerPoint.Show.12">
                  <p:embed/>
                </p:oleObj>
              </mc:Choice>
              <mc:Fallback>
                <p:oleObj name="Presentation" r:id="rId4" imgW="3427333" imgH="4570515" progId="PowerPoint.Show.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Footer Placeholder 1"/>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27725923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14400" y="228600"/>
            <a:ext cx="8082844" cy="990600"/>
          </a:xfrm>
        </p:spPr>
        <p:txBody>
          <a:bodyPr/>
          <a:lstStyle/>
          <a:p>
            <a:pPr algn="ctr"/>
            <a:r>
              <a:rPr lang="en-US" dirty="0" smtClean="0">
                <a:latin typeface="ITC Legacy Sans Std Medium" pitchFamily="50" charset="0"/>
              </a:rPr>
              <a:t>Notices to Terminate a Tenancy</a:t>
            </a:r>
            <a:endParaRPr lang="en-US" dirty="0">
              <a:latin typeface="ITC Legacy Sans Std Medium" pitchFamily="50" charset="0"/>
            </a:endParaRPr>
          </a:p>
        </p:txBody>
      </p:sp>
      <p:sp>
        <p:nvSpPr>
          <p:cNvPr id="3" name="Content Placeholder 2"/>
          <p:cNvSpPr>
            <a:spLocks noGrp="1"/>
          </p:cNvSpPr>
          <p:nvPr>
            <p:ph sz="quarter" idx="1"/>
          </p:nvPr>
        </p:nvSpPr>
        <p:spPr>
          <a:xfrm>
            <a:off x="914400" y="1589567"/>
            <a:ext cx="4014214" cy="4572000"/>
          </a:xfrm>
        </p:spPr>
        <p:txBody>
          <a:bodyPr/>
          <a:lstStyle/>
          <a:p>
            <a:pPr algn="ctr"/>
            <a:endParaRPr lang="en-US" dirty="0" smtClean="0"/>
          </a:p>
          <a:p>
            <a:pPr marL="114300" indent="0">
              <a:buClrTx/>
              <a:buNone/>
            </a:pPr>
            <a:r>
              <a:rPr lang="en-US" b="1" dirty="0" smtClean="0">
                <a:latin typeface="ITC Legacy Sans Std Medium" pitchFamily="50" charset="0"/>
              </a:rPr>
              <a:t>No Cause / Fault Notices</a:t>
            </a:r>
            <a:endParaRPr lang="en-US" b="1" dirty="0">
              <a:latin typeface="ITC Legacy Sans Std Medium" pitchFamily="50" charset="0"/>
            </a:endParaRPr>
          </a:p>
          <a:p>
            <a:pPr>
              <a:buClrTx/>
            </a:pPr>
            <a:r>
              <a:rPr lang="en-US" dirty="0" smtClean="0">
                <a:latin typeface="ITC Legacy Sans Std Medium" pitchFamily="50" charset="0"/>
              </a:rPr>
              <a:t>30/60/90-day notice to vacate</a:t>
            </a:r>
          </a:p>
          <a:p>
            <a:pPr lvl="1">
              <a:buClrTx/>
            </a:pPr>
            <a:r>
              <a:rPr lang="en-US" dirty="0" smtClean="0">
                <a:latin typeface="ITC Legacy Sans Std Medium" pitchFamily="50" charset="0"/>
              </a:rPr>
              <a:t>Non-rent control properties</a:t>
            </a:r>
          </a:p>
          <a:p>
            <a:pPr lvl="1">
              <a:buClrTx/>
            </a:pPr>
            <a:endParaRPr lang="en-US" dirty="0" smtClean="0">
              <a:latin typeface="ITC Legacy Sans Std Medium" pitchFamily="50" charset="0"/>
            </a:endParaRPr>
          </a:p>
          <a:p>
            <a:pPr>
              <a:buClrTx/>
            </a:pPr>
            <a:r>
              <a:rPr lang="en-US" dirty="0" smtClean="0">
                <a:latin typeface="ITC Legacy Sans Std Medium" pitchFamily="50" charset="0"/>
              </a:rPr>
              <a:t>90-day notice</a:t>
            </a:r>
          </a:p>
          <a:p>
            <a:pPr lvl="1">
              <a:buClrTx/>
            </a:pPr>
            <a:r>
              <a:rPr lang="en-US" dirty="0" smtClean="0">
                <a:latin typeface="ITC Legacy Sans Std Medium" pitchFamily="50" charset="0"/>
              </a:rPr>
              <a:t>Government subsidized housing</a:t>
            </a:r>
            <a:endParaRPr lang="en-US" dirty="0">
              <a:latin typeface="ITC Legacy Sans Std Medium" pitchFamily="50" charset="0"/>
            </a:endParaRPr>
          </a:p>
          <a:p>
            <a:pPr lvl="1"/>
            <a:endParaRPr lang="en-US" dirty="0" smtClean="0"/>
          </a:p>
          <a:p>
            <a:pPr lvl="1"/>
            <a:endParaRPr lang="en-US" dirty="0" smtClean="0"/>
          </a:p>
        </p:txBody>
      </p:sp>
      <p:sp>
        <p:nvSpPr>
          <p:cNvPr id="35" name="Content Placeholder 2"/>
          <p:cNvSpPr>
            <a:spLocks noGrp="1"/>
          </p:cNvSpPr>
          <p:nvPr>
            <p:ph sz="quarter" idx="2"/>
          </p:nvPr>
        </p:nvSpPr>
        <p:spPr>
          <a:xfrm>
            <a:off x="4845050" y="1589088"/>
            <a:ext cx="4152900" cy="4572000"/>
          </a:xfrm>
        </p:spPr>
        <p:txBody>
          <a:bodyPr/>
          <a:lstStyle/>
          <a:p>
            <a:pPr algn="ctr"/>
            <a:endParaRPr lang="en-US" dirty="0" smtClean="0"/>
          </a:p>
          <a:p>
            <a:pPr marL="114300" indent="0">
              <a:buClrTx/>
              <a:buNone/>
            </a:pPr>
            <a:r>
              <a:rPr lang="en-US" b="1" dirty="0" smtClean="0">
                <a:latin typeface="ITC Legacy Sans Std Medium" pitchFamily="50" charset="0"/>
              </a:rPr>
              <a:t>For Cause Evictions</a:t>
            </a:r>
            <a:endParaRPr lang="en-US" b="1" dirty="0">
              <a:latin typeface="ITC Legacy Sans Std Medium" pitchFamily="50" charset="0"/>
            </a:endParaRPr>
          </a:p>
          <a:p>
            <a:pPr>
              <a:buClrTx/>
            </a:pPr>
            <a:r>
              <a:rPr lang="en-US" dirty="0" smtClean="0">
                <a:latin typeface="ITC Legacy Sans Std Medium" pitchFamily="50" charset="0"/>
              </a:rPr>
              <a:t>Three-day notice to pay rent or quit</a:t>
            </a:r>
          </a:p>
          <a:p>
            <a:pPr>
              <a:buClrTx/>
            </a:pPr>
            <a:r>
              <a:rPr lang="en-US" dirty="0" smtClean="0">
                <a:latin typeface="ITC Legacy Sans Std Medium" pitchFamily="50" charset="0"/>
              </a:rPr>
              <a:t>Three day notice to cure or quit</a:t>
            </a:r>
          </a:p>
          <a:p>
            <a:pPr>
              <a:buClrTx/>
            </a:pPr>
            <a:r>
              <a:rPr lang="en-US" dirty="0" smtClean="0">
                <a:latin typeface="ITC Legacy Sans Std Medium" pitchFamily="50" charset="0"/>
              </a:rPr>
              <a:t>Three-day notice to quit</a:t>
            </a:r>
          </a:p>
          <a:p>
            <a:endParaRPr lang="en-US" dirty="0" smtClean="0">
              <a:latin typeface="ITC Legacy Sans Std Medium" pitchFamily="50" charset="0"/>
            </a:endParaRPr>
          </a:p>
          <a:p>
            <a:endParaRPr lang="en-US" dirty="0" smtClean="0">
              <a:latin typeface="ITC Legacy Sans Std Medium" pitchFamily="50" charset="0"/>
            </a:endParaRPr>
          </a:p>
          <a:p>
            <a:pPr lvl="1"/>
            <a:endParaRPr lang="en-US" dirty="0" smtClean="0"/>
          </a:p>
          <a:p>
            <a:pPr lvl="1"/>
            <a:endParaRPr lang="en-US" dirty="0" smtClean="0"/>
          </a:p>
        </p:txBody>
      </p:sp>
      <p:sp>
        <p:nvSpPr>
          <p:cNvPr id="2" name="Footer Placeholder 1"/>
          <p:cNvSpPr>
            <a:spLocks noGrp="1"/>
          </p:cNvSpPr>
          <p:nvPr>
            <p:ph type="ftr" sz="quarter" idx="12"/>
          </p:nvPr>
        </p:nvSpPr>
        <p:spPr/>
        <p:txBody>
          <a:bodyPr/>
          <a:lstStyle/>
          <a:p>
            <a:pPr>
              <a:defRPr/>
            </a:pPr>
            <a:endParaRPr lang="en-US">
              <a:solidFill>
                <a:srgbClr val="775F55"/>
              </a:solidFill>
            </a:endParaRPr>
          </a:p>
        </p:txBody>
      </p:sp>
    </p:spTree>
    <p:extLst>
      <p:ext uri="{BB962C8B-B14F-4D97-AF65-F5344CB8AC3E}">
        <p14:creationId xmlns:p14="http://schemas.microsoft.com/office/powerpoint/2010/main" val="2333859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736765914"/>
              </p:ext>
            </p:extLst>
          </p:nvPr>
        </p:nvGraphicFramePr>
        <p:xfrm>
          <a:off x="152400" y="152400"/>
          <a:ext cx="3429000" cy="6477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050" name="Object 16"/>
          <p:cNvGraphicFramePr>
            <a:graphicFrameLocks noChangeAspect="1"/>
          </p:cNvGraphicFramePr>
          <p:nvPr/>
        </p:nvGraphicFramePr>
        <p:xfrm>
          <a:off x="3886200" y="152400"/>
          <a:ext cx="5054600" cy="6542088"/>
        </p:xfrm>
        <a:graphic>
          <a:graphicData uri="http://schemas.openxmlformats.org/presentationml/2006/ole">
            <mc:AlternateContent xmlns:mc="http://schemas.openxmlformats.org/markup-compatibility/2006">
              <mc:Choice xmlns:v="urn:schemas-microsoft-com:vml" Requires="v">
                <p:oleObj spid="_x0000_s11538" name="Acrobat Document" r:id="rId9" imgW="5830114" imgH="7542857" progId="AcroExch.Document.7">
                  <p:embed/>
                </p:oleObj>
              </mc:Choice>
              <mc:Fallback>
                <p:oleObj name="Acrobat Document" r:id="rId9" imgW="5830114" imgH="7542857" progId="AcroExch.Document.7">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86200" y="152400"/>
                        <a:ext cx="5054600" cy="6542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Object 17"/>
          <p:cNvGraphicFramePr>
            <a:graphicFrameLocks noChangeAspect="1"/>
          </p:cNvGraphicFramePr>
          <p:nvPr/>
        </p:nvGraphicFramePr>
        <p:xfrm>
          <a:off x="3886200" y="152400"/>
          <a:ext cx="5029200" cy="6553200"/>
        </p:xfrm>
        <a:graphic>
          <a:graphicData uri="http://schemas.openxmlformats.org/presentationml/2006/ole">
            <mc:AlternateContent xmlns:mc="http://schemas.openxmlformats.org/markup-compatibility/2006">
              <mc:Choice xmlns:v="urn:schemas-microsoft-com:vml" Requires="v">
                <p:oleObj spid="_x0000_s11539" name="Acrobat Document" r:id="rId11" imgW="5596139" imgH="7242062" progId="AcroExch.Document.11">
                  <p:embed/>
                </p:oleObj>
              </mc:Choice>
              <mc:Fallback>
                <p:oleObj name="Acrobat Document" r:id="rId11" imgW="5596139" imgH="7242062" progId="AcroExch.Document.11">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86200" y="152400"/>
                        <a:ext cx="5029200" cy="655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Footer Placeholder 1"/>
          <p:cNvSpPr>
            <a:spLocks noGrp="1"/>
          </p:cNvSpPr>
          <p:nvPr>
            <p:ph type="ftr" sz="quarter" idx="11"/>
          </p:nvPr>
        </p:nvSpPr>
        <p:spPr/>
        <p:txBody>
          <a:bodyPr/>
          <a:lstStyle/>
          <a:p>
            <a:pPr>
              <a:defRPr/>
            </a:pPr>
            <a:endParaRPr lang="en-US">
              <a:solidFill>
                <a:srgbClr val="775F55"/>
              </a:solidFill>
            </a:endParaRPr>
          </a:p>
        </p:txBody>
      </p:sp>
    </p:spTree>
    <p:extLst>
      <p:ext uri="{BB962C8B-B14F-4D97-AF65-F5344CB8AC3E}">
        <p14:creationId xmlns:p14="http://schemas.microsoft.com/office/powerpoint/2010/main" val="36345228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822" y="228599"/>
            <a:ext cx="8173156" cy="1512703"/>
          </a:xfrm>
        </p:spPr>
        <p:txBody>
          <a:bodyPr/>
          <a:lstStyle/>
          <a:p>
            <a:pPr algn="ctr"/>
            <a:r>
              <a:rPr lang="en-US" sz="4000" dirty="0" smtClean="0">
                <a:latin typeface="ITC Legacy Sans Std Medium"/>
              </a:rPr>
              <a:t>Three-Day Notice to Pay Rent </a:t>
            </a:r>
            <a:br>
              <a:rPr lang="en-US" sz="4000" dirty="0" smtClean="0">
                <a:latin typeface="ITC Legacy Sans Std Medium"/>
              </a:rPr>
            </a:br>
            <a:r>
              <a:rPr lang="en-US" sz="4000" dirty="0" smtClean="0">
                <a:latin typeface="ITC Legacy Sans Std Medium"/>
              </a:rPr>
              <a:t>or Quit</a:t>
            </a:r>
            <a:endParaRPr lang="en-US" sz="4000" dirty="0">
              <a:latin typeface="ITC Legacy Sans Std Medium"/>
            </a:endParaRPr>
          </a:p>
        </p:txBody>
      </p:sp>
      <p:sp>
        <p:nvSpPr>
          <p:cNvPr id="3" name="Content Placeholder 2"/>
          <p:cNvSpPr>
            <a:spLocks noGrp="1"/>
          </p:cNvSpPr>
          <p:nvPr>
            <p:ph sz="quarter" idx="1"/>
          </p:nvPr>
        </p:nvSpPr>
        <p:spPr>
          <a:xfrm>
            <a:off x="1128889" y="1895457"/>
            <a:ext cx="3886200" cy="4770631"/>
          </a:xfrm>
        </p:spPr>
        <p:txBody>
          <a:bodyPr/>
          <a:lstStyle/>
          <a:p>
            <a:r>
              <a:rPr lang="en-US" sz="2000" dirty="0" smtClean="0">
                <a:latin typeface="ITC Legacy Sans Std Medium" pitchFamily="50" charset="0"/>
              </a:rPr>
              <a:t>For when tenant </a:t>
            </a:r>
            <a:r>
              <a:rPr lang="en-US" sz="2000" dirty="0">
                <a:latin typeface="ITC Legacy Sans Std Medium" pitchFamily="50" charset="0"/>
              </a:rPr>
              <a:t>is behind on the </a:t>
            </a:r>
            <a:r>
              <a:rPr lang="en-US" sz="2000" dirty="0" smtClean="0">
                <a:latin typeface="ITC Legacy Sans Std Medium" pitchFamily="50" charset="0"/>
              </a:rPr>
              <a:t>rent</a:t>
            </a:r>
          </a:p>
          <a:p>
            <a:pPr marL="114300" indent="0">
              <a:buNone/>
            </a:pPr>
            <a:endParaRPr lang="en-US" sz="2000" dirty="0" smtClean="0">
              <a:latin typeface="ITC Legacy Sans Std Medium" pitchFamily="50" charset="0"/>
            </a:endParaRPr>
          </a:p>
          <a:p>
            <a:r>
              <a:rPr lang="en-US" sz="2000" dirty="0" smtClean="0">
                <a:latin typeface="ITC Legacy Sans Std Medium" pitchFamily="50" charset="0"/>
              </a:rPr>
              <a:t>Three </a:t>
            </a:r>
            <a:r>
              <a:rPr lang="en-US" sz="2000" dirty="0">
                <a:latin typeface="ITC Legacy Sans Std Medium" pitchFamily="50" charset="0"/>
              </a:rPr>
              <a:t>days begins on the first day after service of the </a:t>
            </a:r>
            <a:r>
              <a:rPr lang="en-US" sz="2000" dirty="0" smtClean="0">
                <a:latin typeface="ITC Legacy Sans Std Medium" pitchFamily="50" charset="0"/>
              </a:rPr>
              <a:t>notice</a:t>
            </a:r>
          </a:p>
          <a:p>
            <a:pPr marL="114300" indent="0">
              <a:buNone/>
            </a:pPr>
            <a:endParaRPr lang="en-US" sz="2000" dirty="0">
              <a:latin typeface="ITC Legacy Sans Std Medium" pitchFamily="50" charset="0"/>
            </a:endParaRPr>
          </a:p>
          <a:p>
            <a:r>
              <a:rPr lang="en-US" sz="2000" dirty="0">
                <a:latin typeface="ITC Legacy Sans Std Medium" pitchFamily="50" charset="0"/>
              </a:rPr>
              <a:t>If the </a:t>
            </a:r>
            <a:r>
              <a:rPr lang="en-US" sz="2000" dirty="0" smtClean="0">
                <a:latin typeface="ITC Legacy Sans Std Medium" pitchFamily="50" charset="0"/>
              </a:rPr>
              <a:t>third </a:t>
            </a:r>
            <a:r>
              <a:rPr lang="en-US" sz="2000" dirty="0">
                <a:latin typeface="ITC Legacy Sans Std Medium" pitchFamily="50" charset="0"/>
              </a:rPr>
              <a:t>day falls on a Saturday, Sunday or legal holiday – the three-day period will not expire until the following Monday or </a:t>
            </a:r>
            <a:r>
              <a:rPr lang="en-US" sz="2000" dirty="0" smtClean="0">
                <a:latin typeface="ITC Legacy Sans Std Medium" pitchFamily="50" charset="0"/>
              </a:rPr>
              <a:t>non-holiday</a:t>
            </a:r>
            <a:endParaRPr lang="en-US" sz="2000" dirty="0">
              <a:latin typeface="ITC Legacy Sans Std Medium" pitchFamily="50" charset="0"/>
            </a:endParaRPr>
          </a:p>
          <a:p>
            <a:endParaRPr lang="en-US" dirty="0"/>
          </a:p>
        </p:txBody>
      </p:sp>
      <p:pic>
        <p:nvPicPr>
          <p:cNvPr id="9218" name="Picture 2"/>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tretch>
            <a:fillRect/>
          </a:stretch>
        </p:blipFill>
        <p:spPr bwMode="auto">
          <a:xfrm>
            <a:off x="5129894" y="1741303"/>
            <a:ext cx="3316511" cy="4267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2"/>
          </p:nvPr>
        </p:nvSpPr>
        <p:spPr/>
        <p:txBody>
          <a:bodyPr/>
          <a:lstStyle/>
          <a:p>
            <a:pPr>
              <a:defRPr/>
            </a:pPr>
            <a:endParaRPr lang="en-US">
              <a:solidFill>
                <a:srgbClr val="775F55"/>
              </a:solidFill>
            </a:endParaRPr>
          </a:p>
        </p:txBody>
      </p:sp>
    </p:spTree>
    <p:extLst>
      <p:ext uri="{BB962C8B-B14F-4D97-AF65-F5344CB8AC3E}">
        <p14:creationId xmlns:p14="http://schemas.microsoft.com/office/powerpoint/2010/main" val="130363176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029" y="228600"/>
            <a:ext cx="8290971" cy="990600"/>
          </a:xfrm>
        </p:spPr>
        <p:txBody>
          <a:bodyPr/>
          <a:lstStyle/>
          <a:p>
            <a:pPr algn="ctr"/>
            <a:r>
              <a:rPr lang="en-US" sz="4000" dirty="0" smtClean="0">
                <a:latin typeface="ITC Legacy Sans Std Medium"/>
              </a:rPr>
              <a:t>Three-Day Notice to Cure or Quit</a:t>
            </a:r>
            <a:endParaRPr lang="en-US" sz="4000" dirty="0">
              <a:latin typeface="ITC Legacy Sans Std Medium"/>
            </a:endParaRPr>
          </a:p>
        </p:txBody>
      </p:sp>
      <p:sp>
        <p:nvSpPr>
          <p:cNvPr id="3" name="Content Placeholder 2"/>
          <p:cNvSpPr>
            <a:spLocks noGrp="1"/>
          </p:cNvSpPr>
          <p:nvPr>
            <p:ph sz="quarter" idx="1"/>
          </p:nvPr>
        </p:nvSpPr>
        <p:spPr>
          <a:xfrm>
            <a:off x="1049867" y="1589567"/>
            <a:ext cx="4137944" cy="4572000"/>
          </a:xfrm>
        </p:spPr>
        <p:txBody>
          <a:bodyPr/>
          <a:lstStyle/>
          <a:p>
            <a:pPr>
              <a:buClrTx/>
            </a:pPr>
            <a:r>
              <a:rPr lang="en-US" sz="2400" dirty="0" smtClean="0">
                <a:latin typeface="ITC Legacy Sans Std Medium" pitchFamily="50" charset="0"/>
              </a:rPr>
              <a:t>For when tenant </a:t>
            </a:r>
            <a:r>
              <a:rPr lang="en-US" sz="2400" dirty="0">
                <a:latin typeface="ITC Legacy Sans Std Medium" pitchFamily="50" charset="0"/>
              </a:rPr>
              <a:t>is violating terms of the lease or rental </a:t>
            </a:r>
            <a:r>
              <a:rPr lang="en-US" sz="2400" dirty="0" smtClean="0">
                <a:latin typeface="ITC Legacy Sans Std Medium" pitchFamily="50" charset="0"/>
              </a:rPr>
              <a:t>agreement, other than nonpayment of rent, </a:t>
            </a:r>
            <a:r>
              <a:rPr lang="en-US" sz="2400" dirty="0">
                <a:latin typeface="ITC Legacy Sans Std Medium" pitchFamily="50" charset="0"/>
              </a:rPr>
              <a:t>and the problem can be fixed</a:t>
            </a:r>
            <a:endParaRPr lang="en-US" sz="2400" dirty="0" smtClean="0">
              <a:latin typeface="ITC Legacy Sans Std Medium" pitchFamily="50" charset="0"/>
            </a:endParaRPr>
          </a:p>
          <a:p>
            <a:pPr>
              <a:buClrTx/>
            </a:pPr>
            <a:endParaRPr lang="en-US" sz="2400" dirty="0">
              <a:latin typeface="ITC Legacy Sans Std Medium" pitchFamily="50" charset="0"/>
            </a:endParaRPr>
          </a:p>
          <a:p>
            <a:pPr>
              <a:buClrTx/>
            </a:pPr>
            <a:r>
              <a:rPr lang="en-US" sz="2400" dirty="0" smtClean="0">
                <a:latin typeface="ITC Legacy Sans Std Medium" pitchFamily="50" charset="0"/>
              </a:rPr>
              <a:t>Must specify violation</a:t>
            </a:r>
          </a:p>
          <a:p>
            <a:pPr indent="-342900">
              <a:buClrTx/>
            </a:pPr>
            <a:endParaRPr lang="en-US" sz="2400" dirty="0" smtClean="0">
              <a:latin typeface="ITC Legacy Sans Std Medium" pitchFamily="50" charset="0"/>
            </a:endParaRPr>
          </a:p>
          <a:p>
            <a:pPr>
              <a:buClrTx/>
            </a:pPr>
            <a:r>
              <a:rPr lang="en-US" sz="2400" dirty="0" smtClean="0">
                <a:latin typeface="ITC Legacy Sans Std Medium" pitchFamily="50" charset="0"/>
              </a:rPr>
              <a:t>Written lease agreement must exist</a:t>
            </a:r>
            <a:endParaRPr lang="en-US" sz="2400" dirty="0">
              <a:latin typeface="ITC Legacy Sans Std Medium" pitchFamily="50" charset="0"/>
            </a:endParaRPr>
          </a:p>
          <a:p>
            <a:endParaRPr lang="en-US" dirty="0"/>
          </a:p>
        </p:txBody>
      </p:sp>
      <p:pic>
        <p:nvPicPr>
          <p:cNvPr id="10242" name="Picture 2"/>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tretch>
            <a:fillRect/>
          </a:stretch>
        </p:blipFill>
        <p:spPr bwMode="auto">
          <a:xfrm>
            <a:off x="5187811" y="1589567"/>
            <a:ext cx="3200677" cy="4115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2"/>
          </p:nvPr>
        </p:nvSpPr>
        <p:spPr/>
        <p:txBody>
          <a:bodyPr/>
          <a:lstStyle/>
          <a:p>
            <a:pPr>
              <a:defRPr/>
            </a:pPr>
            <a:endParaRPr lang="en-US">
              <a:solidFill>
                <a:srgbClr val="775F55"/>
              </a:solidFill>
            </a:endParaRPr>
          </a:p>
        </p:txBody>
      </p:sp>
    </p:spTree>
    <p:extLst>
      <p:ext uri="{BB962C8B-B14F-4D97-AF65-F5344CB8AC3E}">
        <p14:creationId xmlns:p14="http://schemas.microsoft.com/office/powerpoint/2010/main" val="393936333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848600" cy="990600"/>
          </a:xfrm>
        </p:spPr>
        <p:txBody>
          <a:bodyPr/>
          <a:lstStyle/>
          <a:p>
            <a:pPr algn="ctr"/>
            <a:r>
              <a:rPr lang="en-US" dirty="0" smtClean="0">
                <a:latin typeface="ITC Legacy Sans Std Medium"/>
              </a:rPr>
              <a:t> Three-Day Notice to Quit</a:t>
            </a:r>
            <a:endParaRPr lang="en-US" dirty="0">
              <a:latin typeface="ITC Legacy Sans Std Medium"/>
            </a:endParaRPr>
          </a:p>
        </p:txBody>
      </p:sp>
      <p:sp>
        <p:nvSpPr>
          <p:cNvPr id="3" name="Content Placeholder 2"/>
          <p:cNvSpPr>
            <a:spLocks noGrp="1"/>
          </p:cNvSpPr>
          <p:nvPr>
            <p:ph sz="quarter" idx="1"/>
          </p:nvPr>
        </p:nvSpPr>
        <p:spPr>
          <a:xfrm>
            <a:off x="1038578" y="1589567"/>
            <a:ext cx="4041422" cy="4572000"/>
          </a:xfrm>
        </p:spPr>
        <p:txBody>
          <a:bodyPr/>
          <a:lstStyle/>
          <a:p>
            <a:pPr>
              <a:buClrTx/>
            </a:pPr>
            <a:r>
              <a:rPr lang="en-US" sz="2400" dirty="0">
                <a:latin typeface="ITC Legacy Sans Std Medium" pitchFamily="50" charset="0"/>
              </a:rPr>
              <a:t>For when tenant is violating terms of the lease or rental agreement, other than nonpayment of rent, and the problem </a:t>
            </a:r>
            <a:r>
              <a:rPr lang="en-US" sz="2400" dirty="0" smtClean="0">
                <a:latin typeface="ITC Legacy Sans Std Medium" pitchFamily="50" charset="0"/>
              </a:rPr>
              <a:t>cannot </a:t>
            </a:r>
            <a:r>
              <a:rPr lang="en-US" sz="2400" dirty="0">
                <a:latin typeface="ITC Legacy Sans Std Medium" pitchFamily="50" charset="0"/>
              </a:rPr>
              <a:t>be </a:t>
            </a:r>
            <a:r>
              <a:rPr lang="en-US" sz="2400" dirty="0" smtClean="0">
                <a:latin typeface="ITC Legacy Sans Std Medium" pitchFamily="50" charset="0"/>
              </a:rPr>
              <a:t>fixed:</a:t>
            </a:r>
            <a:endParaRPr lang="en-US" sz="2400" dirty="0">
              <a:latin typeface="ITC Legacy Sans Std Medium" pitchFamily="50" charset="0"/>
            </a:endParaRPr>
          </a:p>
          <a:p>
            <a:pPr lvl="1">
              <a:buClrTx/>
            </a:pPr>
            <a:r>
              <a:rPr lang="en-US" sz="2400" dirty="0" smtClean="0">
                <a:latin typeface="ITC Legacy Sans Std Medium" pitchFamily="50" charset="0"/>
              </a:rPr>
              <a:t>committing </a:t>
            </a:r>
            <a:r>
              <a:rPr lang="en-US" sz="2400" dirty="0">
                <a:latin typeface="ITC Legacy Sans Std Medium" pitchFamily="50" charset="0"/>
              </a:rPr>
              <a:t>“waste”</a:t>
            </a:r>
          </a:p>
          <a:p>
            <a:pPr lvl="1">
              <a:buClrTx/>
            </a:pPr>
            <a:r>
              <a:rPr lang="en-US" sz="2400" dirty="0">
                <a:latin typeface="ITC Legacy Sans Std Medium" pitchFamily="50" charset="0"/>
              </a:rPr>
              <a:t>creating a nuisance on the premises </a:t>
            </a:r>
            <a:endParaRPr lang="en-US" sz="2400" dirty="0" smtClean="0">
              <a:latin typeface="ITC Legacy Sans Std Medium" pitchFamily="50" charset="0"/>
            </a:endParaRPr>
          </a:p>
          <a:p>
            <a:pPr lvl="1">
              <a:buClrTx/>
            </a:pPr>
            <a:r>
              <a:rPr lang="en-US" sz="2400" dirty="0" smtClean="0">
                <a:latin typeface="ITC Legacy Sans Std Medium" pitchFamily="50" charset="0"/>
              </a:rPr>
              <a:t>Illegal use</a:t>
            </a:r>
            <a:endParaRPr lang="en-US" sz="2400" dirty="0">
              <a:latin typeface="ITC Legacy Sans Std Medium" pitchFamily="50" charset="0"/>
            </a:endParaRPr>
          </a:p>
          <a:p>
            <a:endParaRPr lang="en-US" sz="1600" dirty="0"/>
          </a:p>
          <a:p>
            <a:endParaRPr lang="en-US" dirty="0"/>
          </a:p>
        </p:txBody>
      </p:sp>
      <p:pic>
        <p:nvPicPr>
          <p:cNvPr id="12290" name="Picture 2"/>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tretch>
            <a:fillRect/>
          </a:stretch>
        </p:blipFill>
        <p:spPr bwMode="auto">
          <a:xfrm>
            <a:off x="5160377" y="1589567"/>
            <a:ext cx="3255546" cy="4188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2"/>
          </p:nvPr>
        </p:nvSpPr>
        <p:spPr/>
        <p:txBody>
          <a:bodyPr/>
          <a:lstStyle/>
          <a:p>
            <a:pPr>
              <a:defRPr/>
            </a:pPr>
            <a:endParaRPr lang="en-US">
              <a:solidFill>
                <a:srgbClr val="775F55"/>
              </a:solidFill>
            </a:endParaRPr>
          </a:p>
        </p:txBody>
      </p:sp>
    </p:spTree>
    <p:extLst>
      <p:ext uri="{BB962C8B-B14F-4D97-AF65-F5344CB8AC3E}">
        <p14:creationId xmlns:p14="http://schemas.microsoft.com/office/powerpoint/2010/main" val="23331029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914399" y="274638"/>
            <a:ext cx="8094133" cy="1393364"/>
          </a:xfrm>
        </p:spPr>
        <p:txBody>
          <a:bodyPr/>
          <a:lstStyle/>
          <a:p>
            <a:pPr algn="ctr"/>
            <a:r>
              <a:rPr lang="en-US" sz="4000" dirty="0" smtClean="0">
                <a:latin typeface="ITC Legacy Sans Std Medium"/>
              </a:rPr>
              <a:t>Tenant Defenses for Defective Notice</a:t>
            </a:r>
          </a:p>
        </p:txBody>
      </p:sp>
      <p:sp>
        <p:nvSpPr>
          <p:cNvPr id="11" name="Content Placeholder 4"/>
          <p:cNvSpPr>
            <a:spLocks noGrp="1"/>
          </p:cNvSpPr>
          <p:nvPr>
            <p:ph idx="1"/>
          </p:nvPr>
        </p:nvSpPr>
        <p:spPr>
          <a:xfrm>
            <a:off x="1056571" y="1885980"/>
            <a:ext cx="3659188" cy="4543252"/>
          </a:xfrm>
        </p:spPr>
        <p:txBody>
          <a:bodyPr/>
          <a:lstStyle/>
          <a:p>
            <a:pPr marL="114300" indent="0">
              <a:buClrTx/>
              <a:buNone/>
            </a:pPr>
            <a:r>
              <a:rPr lang="en-US" sz="2000" u="sng" dirty="0" smtClean="0">
                <a:latin typeface="ITC Legacy Sans Std Medium" pitchFamily="50" charset="0"/>
              </a:rPr>
              <a:t>Pay or Quit Notice:</a:t>
            </a:r>
          </a:p>
          <a:p>
            <a:pPr>
              <a:buClrTx/>
            </a:pPr>
            <a:r>
              <a:rPr lang="en-US" sz="2000" dirty="0" smtClean="0">
                <a:latin typeface="ITC Legacy Sans Std Medium" pitchFamily="50" charset="0"/>
              </a:rPr>
              <a:t>Rent is not due</a:t>
            </a:r>
          </a:p>
          <a:p>
            <a:pPr>
              <a:buClrTx/>
            </a:pPr>
            <a:r>
              <a:rPr lang="en-US" sz="2000" dirty="0" smtClean="0">
                <a:latin typeface="ITC Legacy Sans Std Medium" pitchFamily="50" charset="0"/>
              </a:rPr>
              <a:t>Includes late fees</a:t>
            </a:r>
          </a:p>
          <a:p>
            <a:pPr>
              <a:buClrTx/>
            </a:pPr>
            <a:r>
              <a:rPr lang="en-US" sz="2000" dirty="0" smtClean="0">
                <a:latin typeface="ITC Legacy Sans Std Medium" pitchFamily="50" charset="0"/>
              </a:rPr>
              <a:t>Demands more rent than tenant owes</a:t>
            </a:r>
          </a:p>
          <a:p>
            <a:pPr>
              <a:buClrTx/>
            </a:pPr>
            <a:r>
              <a:rPr lang="en-US" sz="2000" dirty="0" smtClean="0">
                <a:latin typeface="ITC Legacy Sans Std Medium" pitchFamily="50" charset="0"/>
              </a:rPr>
              <a:t>Fails to state specific information pursuant to C.C.P. §1161(2) </a:t>
            </a:r>
          </a:p>
          <a:p>
            <a:pPr>
              <a:buClrTx/>
            </a:pPr>
            <a:r>
              <a:rPr lang="en-US" sz="2000" dirty="0" smtClean="0">
                <a:latin typeface="ITC Legacy Sans Std Medium" pitchFamily="50" charset="0"/>
              </a:rPr>
              <a:t>Fails to state amount due</a:t>
            </a:r>
          </a:p>
        </p:txBody>
      </p:sp>
      <p:sp>
        <p:nvSpPr>
          <p:cNvPr id="13" name="Content Placeholder 6"/>
          <p:cNvSpPr>
            <a:spLocks noGrp="1"/>
          </p:cNvSpPr>
          <p:nvPr>
            <p:ph sz="quarter" idx="4294967295"/>
          </p:nvPr>
        </p:nvSpPr>
        <p:spPr>
          <a:xfrm>
            <a:off x="5085694" y="1857548"/>
            <a:ext cx="3842680" cy="4120977"/>
          </a:xfrm>
          <a:prstGeom prst="rect">
            <a:avLst/>
          </a:prstGeom>
        </p:spPr>
        <p:txBody>
          <a:bodyPr>
            <a:noAutofit/>
          </a:bodyPr>
          <a:lstStyle/>
          <a:p>
            <a:pPr marL="320040" indent="-320040" fontAlgn="auto">
              <a:spcAft>
                <a:spcPts val="0"/>
              </a:spcAft>
              <a:buFont typeface="Wingdings"/>
              <a:buNone/>
              <a:defRPr/>
            </a:pPr>
            <a:r>
              <a:rPr lang="en-US" sz="2000" u="sng" dirty="0" smtClean="0">
                <a:latin typeface="ITC Legacy Sans Std Medium" pitchFamily="50" charset="0"/>
              </a:rPr>
              <a:t>Perform or Quit Notice:</a:t>
            </a:r>
          </a:p>
          <a:p>
            <a:pPr marL="320040" indent="-320040" fontAlgn="auto">
              <a:spcAft>
                <a:spcPts val="0"/>
              </a:spcAft>
              <a:buClrTx/>
              <a:buFont typeface="Arial" pitchFamily="34" charset="0"/>
              <a:buChar char="•"/>
              <a:defRPr/>
            </a:pPr>
            <a:r>
              <a:rPr lang="en-US" sz="2000" dirty="0" smtClean="0">
                <a:latin typeface="ITC Legacy Sans Std Medium" pitchFamily="50" charset="0"/>
              </a:rPr>
              <a:t>Fails to state how to cure alleged violation</a:t>
            </a:r>
          </a:p>
          <a:p>
            <a:pPr marL="320040" indent="-320040" fontAlgn="auto">
              <a:spcAft>
                <a:spcPts val="0"/>
              </a:spcAft>
              <a:buClrTx/>
              <a:buFont typeface="Arial" pitchFamily="34" charset="0"/>
              <a:buChar char="•"/>
              <a:defRPr/>
            </a:pPr>
            <a:r>
              <a:rPr lang="en-US" sz="2000" dirty="0" smtClean="0">
                <a:latin typeface="ITC Legacy Sans Std Medium" pitchFamily="50" charset="0"/>
              </a:rPr>
              <a:t>No written lease</a:t>
            </a:r>
          </a:p>
          <a:p>
            <a:pPr marL="320040" indent="-320040" fontAlgn="auto">
              <a:spcAft>
                <a:spcPts val="0"/>
              </a:spcAft>
              <a:buClrTx/>
              <a:buFont typeface="Arial" pitchFamily="34" charset="0"/>
              <a:buChar char="•"/>
              <a:defRPr/>
            </a:pPr>
            <a:r>
              <a:rPr lang="en-US" sz="2000" dirty="0" smtClean="0">
                <a:latin typeface="ITC Legacy Sans Std Medium" pitchFamily="50" charset="0"/>
              </a:rPr>
              <a:t>Not in the alternative and breach is “curable”</a:t>
            </a:r>
          </a:p>
          <a:p>
            <a:pPr marL="320040" indent="-320040" fontAlgn="auto">
              <a:spcAft>
                <a:spcPts val="0"/>
              </a:spcAft>
              <a:buFont typeface="Arial" pitchFamily="34" charset="0"/>
              <a:buChar char="•"/>
              <a:defRPr/>
            </a:pPr>
            <a:endParaRPr lang="en-US" sz="2000" dirty="0" smtClean="0">
              <a:latin typeface="ITC Legacy Sans Std Medium" pitchFamily="50" charset="0"/>
            </a:endParaRPr>
          </a:p>
          <a:p>
            <a:pPr marL="320040" indent="-320040" fontAlgn="auto">
              <a:spcAft>
                <a:spcPts val="0"/>
              </a:spcAft>
              <a:buFont typeface="Wingdings"/>
              <a:buNone/>
              <a:defRPr/>
            </a:pPr>
            <a:r>
              <a:rPr lang="en-US" sz="2000" u="sng" dirty="0" smtClean="0">
                <a:latin typeface="ITC Legacy Sans Std Medium" pitchFamily="50" charset="0"/>
              </a:rPr>
              <a:t>Applies to all: </a:t>
            </a:r>
          </a:p>
          <a:p>
            <a:pPr marL="320040" indent="-320040" fontAlgn="auto">
              <a:spcAft>
                <a:spcPts val="0"/>
              </a:spcAft>
              <a:buFont typeface="Arial" pitchFamily="34" charset="0"/>
              <a:buChar char="•"/>
              <a:defRPr/>
            </a:pPr>
            <a:r>
              <a:rPr lang="en-US" sz="2000" dirty="0" smtClean="0">
                <a:latin typeface="ITC Legacy Sans Std Medium" pitchFamily="50" charset="0"/>
              </a:rPr>
              <a:t>Does not declare a forfeiture of the lease</a:t>
            </a:r>
          </a:p>
          <a:p>
            <a:pPr marL="320040" indent="-320040" fontAlgn="auto">
              <a:spcAft>
                <a:spcPts val="0"/>
              </a:spcAft>
              <a:buFont typeface="Arial" pitchFamily="34" charset="0"/>
              <a:buChar char="•"/>
              <a:defRPr/>
            </a:pPr>
            <a:r>
              <a:rPr lang="en-US" sz="2000" dirty="0" smtClean="0">
                <a:latin typeface="ITC Legacy Sans Std Medium" pitchFamily="50" charset="0"/>
              </a:rPr>
              <a:t>Defective service of notice</a:t>
            </a:r>
          </a:p>
          <a:p>
            <a:pPr marL="0" indent="0" fontAlgn="auto">
              <a:spcAft>
                <a:spcPts val="0"/>
              </a:spcAft>
              <a:buFont typeface="Wingdings"/>
              <a:buNone/>
              <a:defRPr/>
            </a:pPr>
            <a:endParaRPr lang="en-US" sz="2600" dirty="0" smtClean="0"/>
          </a:p>
          <a:p>
            <a:pPr marL="320040" indent="-320040" fontAlgn="auto">
              <a:spcAft>
                <a:spcPts val="0"/>
              </a:spcAft>
              <a:buFont typeface="Arial" pitchFamily="34" charset="0"/>
              <a:buChar char="•"/>
              <a:defRPr/>
            </a:pPr>
            <a:endParaRPr lang="en-US" sz="2600" dirty="0" smtClean="0"/>
          </a:p>
        </p:txBody>
      </p:sp>
      <p:sp>
        <p:nvSpPr>
          <p:cNvPr id="2" name="Footer Placeholder 1"/>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1236529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371600" y="274638"/>
            <a:ext cx="7315200"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dirty="0" smtClean="0">
                <a:latin typeface="ITC Legacy Sans Std Medium"/>
              </a:rPr>
              <a:t>Agenda</a:t>
            </a:r>
            <a:endParaRPr lang="en-US" dirty="0">
              <a:latin typeface="ITC Legacy Sans Std Medium"/>
            </a:endParaRPr>
          </a:p>
        </p:txBody>
      </p:sp>
      <p:sp>
        <p:nvSpPr>
          <p:cNvPr id="7" name="Content Placeholder 2"/>
          <p:cNvSpPr txBox="1">
            <a:spLocks noGrp="1"/>
          </p:cNvSpPr>
          <p:nvPr>
            <p:ph idx="1"/>
          </p:nvPr>
        </p:nvSpPr>
        <p:spPr>
          <a:xfrm>
            <a:off x="1371600" y="1600200"/>
            <a:ext cx="7315199" cy="4525963"/>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2600" dirty="0" smtClean="0"/>
              <a:t>Provide a general overview of landlord - tenant law matters and the eviction process</a:t>
            </a:r>
          </a:p>
          <a:p>
            <a:r>
              <a:rPr lang="en-US" sz="2600" dirty="0" smtClean="0"/>
              <a:t>Become familiar with key terminology in landlord - tenant law matters</a:t>
            </a:r>
          </a:p>
          <a:p>
            <a:r>
              <a:rPr lang="en-US" sz="2600" dirty="0" smtClean="0"/>
              <a:t>Tour the California Court’s self-help center’s sections on evictions and housing</a:t>
            </a:r>
          </a:p>
          <a:p>
            <a:r>
              <a:rPr lang="en-US" sz="2600" dirty="0" smtClean="0"/>
              <a:t>Learn about additional print and online resources addressing landlord – tenant issues</a:t>
            </a:r>
          </a:p>
          <a:p>
            <a:endParaRPr lang="en-US" sz="2600" dirty="0" smtClean="0"/>
          </a:p>
        </p:txBody>
      </p:sp>
      <p:sp>
        <p:nvSpPr>
          <p:cNvPr id="2" name="Footer Placeholder 1"/>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7272931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371600" y="274638"/>
            <a:ext cx="7315200"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4000" dirty="0" smtClean="0">
                <a:latin typeface="ITC Legacy Sans Std Medium" pitchFamily="50" charset="0"/>
              </a:rPr>
              <a:t>Service of Notice</a:t>
            </a:r>
            <a:endParaRPr lang="en-US" sz="4000" dirty="0">
              <a:latin typeface="ITC Legacy Sans Std Medium" pitchFamily="50" charset="0"/>
            </a:endParaRPr>
          </a:p>
        </p:txBody>
      </p:sp>
      <p:sp>
        <p:nvSpPr>
          <p:cNvPr id="9" name="Content Placeholder 2"/>
          <p:cNvSpPr txBox="1">
            <a:spLocks/>
          </p:cNvSpPr>
          <p:nvPr/>
        </p:nvSpPr>
        <p:spPr>
          <a:xfrm>
            <a:off x="1219200" y="1417638"/>
            <a:ext cx="7162800" cy="4708525"/>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3200" dirty="0" smtClean="0">
                <a:latin typeface="ITC Legacy Sans Std Medium" pitchFamily="50" charset="0"/>
              </a:rPr>
              <a:t>Notice may be served upon the Tenant in one of three ways:</a:t>
            </a:r>
          </a:p>
          <a:p>
            <a:pPr lvl="1"/>
            <a:r>
              <a:rPr lang="en-US" sz="3000" dirty="0" smtClean="0">
                <a:latin typeface="ITC Legacy Sans Std Medium" pitchFamily="50" charset="0"/>
              </a:rPr>
              <a:t>Personally</a:t>
            </a:r>
          </a:p>
          <a:p>
            <a:pPr lvl="1"/>
            <a:r>
              <a:rPr lang="en-US" sz="3000" dirty="0" smtClean="0">
                <a:latin typeface="ITC Legacy Sans Std Medium" pitchFamily="50" charset="0"/>
              </a:rPr>
              <a:t>Leaving a copy with a person of suitable age and sending a copy by mail</a:t>
            </a:r>
          </a:p>
          <a:p>
            <a:pPr lvl="1"/>
            <a:r>
              <a:rPr lang="en-US" sz="3000" dirty="0" smtClean="0">
                <a:latin typeface="ITC Legacy Sans Std Medium" pitchFamily="50" charset="0"/>
              </a:rPr>
              <a:t>Nail and mail</a:t>
            </a:r>
          </a:p>
        </p:txBody>
      </p:sp>
    </p:spTree>
    <p:extLst>
      <p:ext uri="{BB962C8B-B14F-4D97-AF65-F5344CB8AC3E}">
        <p14:creationId xmlns:p14="http://schemas.microsoft.com/office/powerpoint/2010/main" val="340954499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52400" y="152400"/>
            <a:ext cx="3352800" cy="1452563"/>
          </a:xfrm>
          <a:custGeom>
            <a:avLst/>
            <a:gdLst>
              <a:gd name="connsiteX0" fmla="*/ 0 w 3352800"/>
              <a:gd name="connsiteY0" fmla="*/ 242200 h 1453170"/>
              <a:gd name="connsiteX1" fmla="*/ 70939 w 3352800"/>
              <a:gd name="connsiteY1" fmla="*/ 70939 h 1453170"/>
              <a:gd name="connsiteX2" fmla="*/ 242200 w 3352800"/>
              <a:gd name="connsiteY2" fmla="*/ 1 h 1453170"/>
              <a:gd name="connsiteX3" fmla="*/ 3110600 w 3352800"/>
              <a:gd name="connsiteY3" fmla="*/ 0 h 1453170"/>
              <a:gd name="connsiteX4" fmla="*/ 3281861 w 3352800"/>
              <a:gd name="connsiteY4" fmla="*/ 70939 h 1453170"/>
              <a:gd name="connsiteX5" fmla="*/ 3352799 w 3352800"/>
              <a:gd name="connsiteY5" fmla="*/ 242200 h 1453170"/>
              <a:gd name="connsiteX6" fmla="*/ 3352800 w 3352800"/>
              <a:gd name="connsiteY6" fmla="*/ 1210970 h 1453170"/>
              <a:gd name="connsiteX7" fmla="*/ 3281861 w 3352800"/>
              <a:gd name="connsiteY7" fmla="*/ 1382231 h 1453170"/>
              <a:gd name="connsiteX8" fmla="*/ 3110600 w 3352800"/>
              <a:gd name="connsiteY8" fmla="*/ 1453170 h 1453170"/>
              <a:gd name="connsiteX9" fmla="*/ 242200 w 3352800"/>
              <a:gd name="connsiteY9" fmla="*/ 1453170 h 1453170"/>
              <a:gd name="connsiteX10" fmla="*/ 70939 w 3352800"/>
              <a:gd name="connsiteY10" fmla="*/ 1382231 h 1453170"/>
              <a:gd name="connsiteX11" fmla="*/ 0 w 3352800"/>
              <a:gd name="connsiteY11" fmla="*/ 1210970 h 1453170"/>
              <a:gd name="connsiteX12" fmla="*/ 0 w 3352800"/>
              <a:gd name="connsiteY12" fmla="*/ 242200 h 145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52800" h="1453170">
                <a:moveTo>
                  <a:pt x="0" y="242200"/>
                </a:moveTo>
                <a:cubicBezTo>
                  <a:pt x="0" y="177965"/>
                  <a:pt x="25518" y="116360"/>
                  <a:pt x="70939" y="70939"/>
                </a:cubicBezTo>
                <a:cubicBezTo>
                  <a:pt x="116360" y="25518"/>
                  <a:pt x="177965" y="0"/>
                  <a:pt x="242200" y="1"/>
                </a:cubicBezTo>
                <a:lnTo>
                  <a:pt x="3110600" y="0"/>
                </a:lnTo>
                <a:cubicBezTo>
                  <a:pt x="3174835" y="0"/>
                  <a:pt x="3236440" y="25518"/>
                  <a:pt x="3281861" y="70939"/>
                </a:cubicBezTo>
                <a:cubicBezTo>
                  <a:pt x="3327282" y="116360"/>
                  <a:pt x="3352800" y="177965"/>
                  <a:pt x="3352799" y="242200"/>
                </a:cubicBezTo>
                <a:cubicBezTo>
                  <a:pt x="3352799" y="565123"/>
                  <a:pt x="3352800" y="888047"/>
                  <a:pt x="3352800" y="1210970"/>
                </a:cubicBezTo>
                <a:cubicBezTo>
                  <a:pt x="3352800" y="1275205"/>
                  <a:pt x="3327283" y="1336810"/>
                  <a:pt x="3281861" y="1382231"/>
                </a:cubicBezTo>
                <a:cubicBezTo>
                  <a:pt x="3236440" y="1427652"/>
                  <a:pt x="3174835" y="1453170"/>
                  <a:pt x="3110600" y="1453170"/>
                </a:cubicBezTo>
                <a:lnTo>
                  <a:pt x="242200" y="1453170"/>
                </a:lnTo>
                <a:cubicBezTo>
                  <a:pt x="177965" y="1453170"/>
                  <a:pt x="116360" y="1427652"/>
                  <a:pt x="70939" y="1382231"/>
                </a:cubicBezTo>
                <a:cubicBezTo>
                  <a:pt x="25518" y="1336810"/>
                  <a:pt x="0" y="1275205"/>
                  <a:pt x="0" y="1210970"/>
                </a:cubicBezTo>
                <a:lnTo>
                  <a:pt x="0" y="242200"/>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192858" tIns="192858" rIns="192858" bIns="192858" spcCol="1270" anchor="ctr"/>
          <a:lstStyle/>
          <a:p>
            <a:pPr defTabSz="1422400" fontAlgn="base">
              <a:lnSpc>
                <a:spcPct val="90000"/>
              </a:lnSpc>
              <a:spcBef>
                <a:spcPct val="0"/>
              </a:spcBef>
              <a:spcAft>
                <a:spcPct val="35000"/>
              </a:spcAft>
              <a:defRPr/>
            </a:pPr>
            <a:r>
              <a:rPr lang="en-US" sz="3000" b="1" dirty="0">
                <a:solidFill>
                  <a:prstClr val="white"/>
                </a:solidFill>
                <a:latin typeface="+mj-lt"/>
              </a:rPr>
              <a:t>Step 2: The Unlawful Detainer </a:t>
            </a:r>
            <a:endParaRPr lang="en-US" sz="3000" dirty="0">
              <a:solidFill>
                <a:prstClr val="white"/>
              </a:solidFill>
              <a:latin typeface="+mj-lt"/>
            </a:endParaRPr>
          </a:p>
        </p:txBody>
      </p:sp>
      <p:sp>
        <p:nvSpPr>
          <p:cNvPr id="8" name="Freeform 7"/>
          <p:cNvSpPr/>
          <p:nvPr/>
        </p:nvSpPr>
        <p:spPr>
          <a:xfrm>
            <a:off x="152400" y="1676400"/>
            <a:ext cx="3352800" cy="1452563"/>
          </a:xfrm>
          <a:custGeom>
            <a:avLst/>
            <a:gdLst>
              <a:gd name="connsiteX0" fmla="*/ 0 w 3352800"/>
              <a:gd name="connsiteY0" fmla="*/ 242024 h 1452117"/>
              <a:gd name="connsiteX1" fmla="*/ 70887 w 3352800"/>
              <a:gd name="connsiteY1" fmla="*/ 70887 h 1452117"/>
              <a:gd name="connsiteX2" fmla="*/ 242024 w 3352800"/>
              <a:gd name="connsiteY2" fmla="*/ 0 h 1452117"/>
              <a:gd name="connsiteX3" fmla="*/ 3110776 w 3352800"/>
              <a:gd name="connsiteY3" fmla="*/ 0 h 1452117"/>
              <a:gd name="connsiteX4" fmla="*/ 3281913 w 3352800"/>
              <a:gd name="connsiteY4" fmla="*/ 70887 h 1452117"/>
              <a:gd name="connsiteX5" fmla="*/ 3352800 w 3352800"/>
              <a:gd name="connsiteY5" fmla="*/ 242024 h 1452117"/>
              <a:gd name="connsiteX6" fmla="*/ 3352800 w 3352800"/>
              <a:gd name="connsiteY6" fmla="*/ 1210093 h 1452117"/>
              <a:gd name="connsiteX7" fmla="*/ 3281913 w 3352800"/>
              <a:gd name="connsiteY7" fmla="*/ 1381230 h 1452117"/>
              <a:gd name="connsiteX8" fmla="*/ 3110776 w 3352800"/>
              <a:gd name="connsiteY8" fmla="*/ 1452117 h 1452117"/>
              <a:gd name="connsiteX9" fmla="*/ 242024 w 3352800"/>
              <a:gd name="connsiteY9" fmla="*/ 1452117 h 1452117"/>
              <a:gd name="connsiteX10" fmla="*/ 70887 w 3352800"/>
              <a:gd name="connsiteY10" fmla="*/ 1381230 h 1452117"/>
              <a:gd name="connsiteX11" fmla="*/ 0 w 3352800"/>
              <a:gd name="connsiteY11" fmla="*/ 1210093 h 1452117"/>
              <a:gd name="connsiteX12" fmla="*/ 0 w 3352800"/>
              <a:gd name="connsiteY12" fmla="*/ 242024 h 1452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52800" h="1452117">
                <a:moveTo>
                  <a:pt x="0" y="242024"/>
                </a:moveTo>
                <a:cubicBezTo>
                  <a:pt x="0" y="177835"/>
                  <a:pt x="25499" y="116275"/>
                  <a:pt x="70887" y="70887"/>
                </a:cubicBezTo>
                <a:cubicBezTo>
                  <a:pt x="116275" y="25499"/>
                  <a:pt x="177835" y="0"/>
                  <a:pt x="242024" y="0"/>
                </a:cubicBezTo>
                <a:lnTo>
                  <a:pt x="3110776" y="0"/>
                </a:lnTo>
                <a:cubicBezTo>
                  <a:pt x="3174965" y="0"/>
                  <a:pt x="3236525" y="25499"/>
                  <a:pt x="3281913" y="70887"/>
                </a:cubicBezTo>
                <a:cubicBezTo>
                  <a:pt x="3327301" y="116275"/>
                  <a:pt x="3352800" y="177835"/>
                  <a:pt x="3352800" y="242024"/>
                </a:cubicBezTo>
                <a:lnTo>
                  <a:pt x="3352800" y="1210093"/>
                </a:lnTo>
                <a:cubicBezTo>
                  <a:pt x="3352800" y="1274282"/>
                  <a:pt x="3327301" y="1335842"/>
                  <a:pt x="3281913" y="1381230"/>
                </a:cubicBezTo>
                <a:cubicBezTo>
                  <a:pt x="3236525" y="1426618"/>
                  <a:pt x="3174965" y="1452117"/>
                  <a:pt x="3110776" y="1452117"/>
                </a:cubicBezTo>
                <a:lnTo>
                  <a:pt x="242024" y="1452117"/>
                </a:lnTo>
                <a:cubicBezTo>
                  <a:pt x="177835" y="1452117"/>
                  <a:pt x="116275" y="1426618"/>
                  <a:pt x="70887" y="1381230"/>
                </a:cubicBezTo>
                <a:cubicBezTo>
                  <a:pt x="25499" y="1335842"/>
                  <a:pt x="0" y="1274282"/>
                  <a:pt x="0" y="1210093"/>
                </a:cubicBezTo>
                <a:lnTo>
                  <a:pt x="0" y="242024"/>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162327" tIns="162327" rIns="162327" bIns="162327" spcCol="1270" anchor="ctr"/>
          <a:lstStyle/>
          <a:p>
            <a:pPr defTabSz="1066800" fontAlgn="base">
              <a:lnSpc>
                <a:spcPct val="90000"/>
              </a:lnSpc>
              <a:spcBef>
                <a:spcPct val="0"/>
              </a:spcBef>
              <a:spcAft>
                <a:spcPct val="35000"/>
              </a:spcAft>
              <a:defRPr/>
            </a:pPr>
            <a:r>
              <a:rPr lang="en-US" sz="2400" dirty="0">
                <a:solidFill>
                  <a:prstClr val="white"/>
                </a:solidFill>
                <a:latin typeface="+mj-lt"/>
              </a:rPr>
              <a:t>The court eviction process begins by filing a summons and complaint </a:t>
            </a:r>
          </a:p>
        </p:txBody>
      </p:sp>
      <p:sp>
        <p:nvSpPr>
          <p:cNvPr id="9" name="Freeform 8"/>
          <p:cNvSpPr/>
          <p:nvPr/>
        </p:nvSpPr>
        <p:spPr>
          <a:xfrm>
            <a:off x="152400" y="3194050"/>
            <a:ext cx="3352800" cy="1698625"/>
          </a:xfrm>
          <a:custGeom>
            <a:avLst/>
            <a:gdLst>
              <a:gd name="connsiteX0" fmla="*/ 0 w 3352800"/>
              <a:gd name="connsiteY0" fmla="*/ 283146 h 1698840"/>
              <a:gd name="connsiteX1" fmla="*/ 82932 w 3352800"/>
              <a:gd name="connsiteY1" fmla="*/ 82932 h 1698840"/>
              <a:gd name="connsiteX2" fmla="*/ 283147 w 3352800"/>
              <a:gd name="connsiteY2" fmla="*/ 1 h 1698840"/>
              <a:gd name="connsiteX3" fmla="*/ 3069654 w 3352800"/>
              <a:gd name="connsiteY3" fmla="*/ 0 h 1698840"/>
              <a:gd name="connsiteX4" fmla="*/ 3269868 w 3352800"/>
              <a:gd name="connsiteY4" fmla="*/ 82932 h 1698840"/>
              <a:gd name="connsiteX5" fmla="*/ 3352799 w 3352800"/>
              <a:gd name="connsiteY5" fmla="*/ 283147 h 1698840"/>
              <a:gd name="connsiteX6" fmla="*/ 3352800 w 3352800"/>
              <a:gd name="connsiteY6" fmla="*/ 1415694 h 1698840"/>
              <a:gd name="connsiteX7" fmla="*/ 3269868 w 3352800"/>
              <a:gd name="connsiteY7" fmla="*/ 1615909 h 1698840"/>
              <a:gd name="connsiteX8" fmla="*/ 3069653 w 3352800"/>
              <a:gd name="connsiteY8" fmla="*/ 1698840 h 1698840"/>
              <a:gd name="connsiteX9" fmla="*/ 283146 w 3352800"/>
              <a:gd name="connsiteY9" fmla="*/ 1698840 h 1698840"/>
              <a:gd name="connsiteX10" fmla="*/ 82932 w 3352800"/>
              <a:gd name="connsiteY10" fmla="*/ 1615908 h 1698840"/>
              <a:gd name="connsiteX11" fmla="*/ 1 w 3352800"/>
              <a:gd name="connsiteY11" fmla="*/ 1415693 h 1698840"/>
              <a:gd name="connsiteX12" fmla="*/ 0 w 3352800"/>
              <a:gd name="connsiteY12" fmla="*/ 283146 h 169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52800" h="1698840">
                <a:moveTo>
                  <a:pt x="0" y="283146"/>
                </a:moveTo>
                <a:cubicBezTo>
                  <a:pt x="0" y="208051"/>
                  <a:pt x="29832" y="136032"/>
                  <a:pt x="82932" y="82932"/>
                </a:cubicBezTo>
                <a:cubicBezTo>
                  <a:pt x="136032" y="29832"/>
                  <a:pt x="208052" y="1"/>
                  <a:pt x="283147" y="1"/>
                </a:cubicBezTo>
                <a:lnTo>
                  <a:pt x="3069654" y="0"/>
                </a:lnTo>
                <a:cubicBezTo>
                  <a:pt x="3144749" y="0"/>
                  <a:pt x="3216768" y="29832"/>
                  <a:pt x="3269868" y="82932"/>
                </a:cubicBezTo>
                <a:cubicBezTo>
                  <a:pt x="3322968" y="136032"/>
                  <a:pt x="3352799" y="208052"/>
                  <a:pt x="3352799" y="283147"/>
                </a:cubicBezTo>
                <a:cubicBezTo>
                  <a:pt x="3352799" y="660663"/>
                  <a:pt x="3352800" y="1038178"/>
                  <a:pt x="3352800" y="1415694"/>
                </a:cubicBezTo>
                <a:cubicBezTo>
                  <a:pt x="3352800" y="1490789"/>
                  <a:pt x="3322969" y="1562808"/>
                  <a:pt x="3269868" y="1615909"/>
                </a:cubicBezTo>
                <a:cubicBezTo>
                  <a:pt x="3216768" y="1669009"/>
                  <a:pt x="3144748" y="1698841"/>
                  <a:pt x="3069653" y="1698840"/>
                </a:cubicBezTo>
                <a:lnTo>
                  <a:pt x="283146" y="1698840"/>
                </a:lnTo>
                <a:cubicBezTo>
                  <a:pt x="208051" y="1698840"/>
                  <a:pt x="136032" y="1669009"/>
                  <a:pt x="82932" y="1615908"/>
                </a:cubicBezTo>
                <a:cubicBezTo>
                  <a:pt x="29832" y="1562808"/>
                  <a:pt x="1" y="1490788"/>
                  <a:pt x="1" y="1415693"/>
                </a:cubicBezTo>
                <a:cubicBezTo>
                  <a:pt x="1" y="1038177"/>
                  <a:pt x="0" y="660662"/>
                  <a:pt x="0" y="283146"/>
                </a:cubicBez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174371" tIns="174371" rIns="174371" bIns="174371" spcCol="1270" anchor="ctr"/>
          <a:lstStyle/>
          <a:p>
            <a:pPr defTabSz="1066800" fontAlgn="base">
              <a:lnSpc>
                <a:spcPct val="90000"/>
              </a:lnSpc>
              <a:spcBef>
                <a:spcPct val="0"/>
              </a:spcBef>
              <a:spcAft>
                <a:spcPct val="35000"/>
              </a:spcAft>
              <a:defRPr/>
            </a:pPr>
            <a:r>
              <a:rPr lang="en-US" sz="2400" dirty="0">
                <a:solidFill>
                  <a:prstClr val="white"/>
                </a:solidFill>
                <a:latin typeface="+mj-lt"/>
              </a:rPr>
              <a:t>Named Defendant(s) must be served a copy of the summons and complaint</a:t>
            </a:r>
          </a:p>
        </p:txBody>
      </p:sp>
      <p:sp>
        <p:nvSpPr>
          <p:cNvPr id="10" name="Freeform 9"/>
          <p:cNvSpPr/>
          <p:nvPr/>
        </p:nvSpPr>
        <p:spPr>
          <a:xfrm>
            <a:off x="152400" y="4953000"/>
            <a:ext cx="3352800" cy="1698625"/>
          </a:xfrm>
          <a:custGeom>
            <a:avLst/>
            <a:gdLst>
              <a:gd name="connsiteX0" fmla="*/ 0 w 3352800"/>
              <a:gd name="connsiteY0" fmla="*/ 283146 h 1698840"/>
              <a:gd name="connsiteX1" fmla="*/ 82932 w 3352800"/>
              <a:gd name="connsiteY1" fmla="*/ 82932 h 1698840"/>
              <a:gd name="connsiteX2" fmla="*/ 283147 w 3352800"/>
              <a:gd name="connsiteY2" fmla="*/ 1 h 1698840"/>
              <a:gd name="connsiteX3" fmla="*/ 3069654 w 3352800"/>
              <a:gd name="connsiteY3" fmla="*/ 0 h 1698840"/>
              <a:gd name="connsiteX4" fmla="*/ 3269868 w 3352800"/>
              <a:gd name="connsiteY4" fmla="*/ 82932 h 1698840"/>
              <a:gd name="connsiteX5" fmla="*/ 3352799 w 3352800"/>
              <a:gd name="connsiteY5" fmla="*/ 283147 h 1698840"/>
              <a:gd name="connsiteX6" fmla="*/ 3352800 w 3352800"/>
              <a:gd name="connsiteY6" fmla="*/ 1415694 h 1698840"/>
              <a:gd name="connsiteX7" fmla="*/ 3269868 w 3352800"/>
              <a:gd name="connsiteY7" fmla="*/ 1615909 h 1698840"/>
              <a:gd name="connsiteX8" fmla="*/ 3069653 w 3352800"/>
              <a:gd name="connsiteY8" fmla="*/ 1698840 h 1698840"/>
              <a:gd name="connsiteX9" fmla="*/ 283146 w 3352800"/>
              <a:gd name="connsiteY9" fmla="*/ 1698840 h 1698840"/>
              <a:gd name="connsiteX10" fmla="*/ 82932 w 3352800"/>
              <a:gd name="connsiteY10" fmla="*/ 1615908 h 1698840"/>
              <a:gd name="connsiteX11" fmla="*/ 1 w 3352800"/>
              <a:gd name="connsiteY11" fmla="*/ 1415693 h 1698840"/>
              <a:gd name="connsiteX12" fmla="*/ 0 w 3352800"/>
              <a:gd name="connsiteY12" fmla="*/ 283146 h 169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52800" h="1698840">
                <a:moveTo>
                  <a:pt x="0" y="283146"/>
                </a:moveTo>
                <a:cubicBezTo>
                  <a:pt x="0" y="208051"/>
                  <a:pt x="29832" y="136032"/>
                  <a:pt x="82932" y="82932"/>
                </a:cubicBezTo>
                <a:cubicBezTo>
                  <a:pt x="136032" y="29832"/>
                  <a:pt x="208052" y="1"/>
                  <a:pt x="283147" y="1"/>
                </a:cubicBezTo>
                <a:lnTo>
                  <a:pt x="3069654" y="0"/>
                </a:lnTo>
                <a:cubicBezTo>
                  <a:pt x="3144749" y="0"/>
                  <a:pt x="3216768" y="29832"/>
                  <a:pt x="3269868" y="82932"/>
                </a:cubicBezTo>
                <a:cubicBezTo>
                  <a:pt x="3322968" y="136032"/>
                  <a:pt x="3352799" y="208052"/>
                  <a:pt x="3352799" y="283147"/>
                </a:cubicBezTo>
                <a:cubicBezTo>
                  <a:pt x="3352799" y="660663"/>
                  <a:pt x="3352800" y="1038178"/>
                  <a:pt x="3352800" y="1415694"/>
                </a:cubicBezTo>
                <a:cubicBezTo>
                  <a:pt x="3352800" y="1490789"/>
                  <a:pt x="3322969" y="1562808"/>
                  <a:pt x="3269868" y="1615909"/>
                </a:cubicBezTo>
                <a:cubicBezTo>
                  <a:pt x="3216768" y="1669009"/>
                  <a:pt x="3144748" y="1698841"/>
                  <a:pt x="3069653" y="1698840"/>
                </a:cubicBezTo>
                <a:lnTo>
                  <a:pt x="283146" y="1698840"/>
                </a:lnTo>
                <a:cubicBezTo>
                  <a:pt x="208051" y="1698840"/>
                  <a:pt x="136032" y="1669009"/>
                  <a:pt x="82932" y="1615908"/>
                </a:cubicBezTo>
                <a:cubicBezTo>
                  <a:pt x="29832" y="1562808"/>
                  <a:pt x="1" y="1490788"/>
                  <a:pt x="1" y="1415693"/>
                </a:cubicBezTo>
                <a:cubicBezTo>
                  <a:pt x="1" y="1038177"/>
                  <a:pt x="0" y="660662"/>
                  <a:pt x="0" y="283146"/>
                </a:cubicBez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174371" tIns="174371" rIns="174371" bIns="174371" spcCol="1270" anchor="ctr"/>
          <a:lstStyle/>
          <a:p>
            <a:pPr defTabSz="1066800" fontAlgn="base">
              <a:lnSpc>
                <a:spcPct val="90000"/>
              </a:lnSpc>
              <a:spcBef>
                <a:spcPct val="0"/>
              </a:spcBef>
              <a:spcAft>
                <a:spcPct val="35000"/>
              </a:spcAft>
              <a:defRPr/>
            </a:pPr>
            <a:r>
              <a:rPr lang="en-US" sz="2400" dirty="0">
                <a:solidFill>
                  <a:prstClr val="white"/>
                </a:solidFill>
                <a:latin typeface="+mj-lt"/>
              </a:rPr>
              <a:t>The Court will mail out a Notice stating that UD lawsuit has been filed</a:t>
            </a:r>
          </a:p>
        </p:txBody>
      </p:sp>
      <p:graphicFrame>
        <p:nvGraphicFramePr>
          <p:cNvPr id="5122" name="Object 9"/>
          <p:cNvGraphicFramePr>
            <a:graphicFrameLocks noChangeAspect="1"/>
          </p:cNvGraphicFramePr>
          <p:nvPr/>
        </p:nvGraphicFramePr>
        <p:xfrm>
          <a:off x="3886200" y="228600"/>
          <a:ext cx="5105400" cy="6477000"/>
        </p:xfrm>
        <a:graphic>
          <a:graphicData uri="http://schemas.openxmlformats.org/presentationml/2006/ole">
            <mc:AlternateContent xmlns:mc="http://schemas.openxmlformats.org/markup-compatibility/2006">
              <mc:Choice xmlns:v="urn:schemas-microsoft-com:vml" Requires="v">
                <p:oleObj spid="_x0000_s5266" name="Acrobat Document" r:id="rId4" imgW="5596139" imgH="7242062" progId="AcroExch.Document.7">
                  <p:embed/>
                </p:oleObj>
              </mc:Choice>
              <mc:Fallback>
                <p:oleObj name="Acrobat Document" r:id="rId4" imgW="5596139" imgH="7242062"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228600"/>
                        <a:ext cx="5105400" cy="647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Footer Placeholder 1"/>
          <p:cNvSpPr>
            <a:spLocks noGrp="1"/>
          </p:cNvSpPr>
          <p:nvPr>
            <p:ph type="ftr" sz="quarter" idx="11"/>
          </p:nvPr>
        </p:nvSpPr>
        <p:spPr/>
        <p:txBody>
          <a:bodyPr/>
          <a:lstStyle/>
          <a:p>
            <a:pPr>
              <a:defRPr/>
            </a:pPr>
            <a:endParaRPr lang="en-US">
              <a:solidFill>
                <a:srgbClr val="775F55"/>
              </a:solidFill>
            </a:endParaRPr>
          </a:p>
        </p:txBody>
      </p:sp>
    </p:spTree>
    <p:extLst>
      <p:ext uri="{BB962C8B-B14F-4D97-AF65-F5344CB8AC3E}">
        <p14:creationId xmlns:p14="http://schemas.microsoft.com/office/powerpoint/2010/main" val="86852682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980520524"/>
              </p:ext>
            </p:extLst>
          </p:nvPr>
        </p:nvGraphicFramePr>
        <p:xfrm>
          <a:off x="381000" y="304800"/>
          <a:ext cx="3200401" cy="6400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146" name="Object 9"/>
          <p:cNvGraphicFramePr>
            <a:graphicFrameLocks noChangeAspect="1"/>
          </p:cNvGraphicFramePr>
          <p:nvPr/>
        </p:nvGraphicFramePr>
        <p:xfrm>
          <a:off x="3886200" y="152400"/>
          <a:ext cx="5010150" cy="6553200"/>
        </p:xfrm>
        <a:graphic>
          <a:graphicData uri="http://schemas.openxmlformats.org/presentationml/2006/ole">
            <mc:AlternateContent xmlns:mc="http://schemas.openxmlformats.org/markup-compatibility/2006">
              <mc:Choice xmlns:v="urn:schemas-microsoft-com:vml" Requires="v">
                <p:oleObj spid="_x0000_s6290" name="Acrobat Document" r:id="rId9" imgW="5596139" imgH="7242062" progId="AcroExch.Document.7">
                  <p:embed/>
                </p:oleObj>
              </mc:Choice>
              <mc:Fallback>
                <p:oleObj name="Acrobat Document" r:id="rId9" imgW="5596139" imgH="7242062" progId="AcroExch.Document.7">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86200" y="152400"/>
                        <a:ext cx="5010150" cy="655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Footer Placeholder 1"/>
          <p:cNvSpPr>
            <a:spLocks noGrp="1"/>
          </p:cNvSpPr>
          <p:nvPr>
            <p:ph type="ftr" sz="quarter" idx="11"/>
          </p:nvPr>
        </p:nvSpPr>
        <p:spPr/>
        <p:txBody>
          <a:bodyPr/>
          <a:lstStyle/>
          <a:p>
            <a:pPr>
              <a:defRPr/>
            </a:pPr>
            <a:endParaRPr lang="en-US">
              <a:solidFill>
                <a:srgbClr val="775F55"/>
              </a:solidFill>
            </a:endParaRPr>
          </a:p>
        </p:txBody>
      </p:sp>
    </p:spTree>
    <p:extLst>
      <p:ext uri="{BB962C8B-B14F-4D97-AF65-F5344CB8AC3E}">
        <p14:creationId xmlns:p14="http://schemas.microsoft.com/office/powerpoint/2010/main" val="5052068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a:xfrm>
            <a:off x="914400" y="1819638"/>
            <a:ext cx="7966583" cy="4202983"/>
          </a:xfrm>
        </p:spPr>
        <p:txBody>
          <a:bodyPr>
            <a:normAutofit lnSpcReduction="10000"/>
          </a:bodyPr>
          <a:lstStyle/>
          <a:p>
            <a:pPr marL="320040" indent="-320040" fontAlgn="auto">
              <a:spcBef>
                <a:spcPct val="0"/>
              </a:spcBef>
              <a:spcAft>
                <a:spcPts val="0"/>
              </a:spcAft>
              <a:buClrTx/>
              <a:buFont typeface="Arial" pitchFamily="34" charset="0"/>
              <a:buChar char="•"/>
              <a:defRPr/>
            </a:pPr>
            <a:r>
              <a:rPr lang="en-US" sz="2800" dirty="0" smtClean="0">
                <a:latin typeface="ITC Legacy Sans Std Medium" pitchFamily="50" charset="0"/>
              </a:rPr>
              <a:t>Notice not attached</a:t>
            </a:r>
          </a:p>
          <a:p>
            <a:pPr marL="640080" lvl="1" indent="-274320" fontAlgn="auto">
              <a:spcBef>
                <a:spcPct val="0"/>
              </a:spcBef>
              <a:spcAft>
                <a:spcPts val="0"/>
              </a:spcAft>
              <a:buClrTx/>
              <a:buFont typeface="Arial" pitchFamily="34" charset="0"/>
              <a:buChar char="•"/>
              <a:defRPr/>
            </a:pPr>
            <a:endParaRPr lang="en-US" sz="2800" dirty="0" smtClean="0">
              <a:latin typeface="ITC Legacy Sans Std Medium" pitchFamily="50" charset="0"/>
            </a:endParaRPr>
          </a:p>
          <a:p>
            <a:pPr marL="320040" indent="-320040" fontAlgn="auto">
              <a:spcBef>
                <a:spcPct val="0"/>
              </a:spcBef>
              <a:spcAft>
                <a:spcPts val="0"/>
              </a:spcAft>
              <a:buClrTx/>
              <a:buFont typeface="Arial" pitchFamily="34" charset="0"/>
              <a:buChar char="•"/>
              <a:defRPr/>
            </a:pPr>
            <a:r>
              <a:rPr lang="en-US" sz="2800" dirty="0" smtClean="0">
                <a:latin typeface="ITC Legacy Sans Std Medium" pitchFamily="50" charset="0"/>
              </a:rPr>
              <a:t>Lease not attached: </a:t>
            </a:r>
          </a:p>
          <a:p>
            <a:pPr marL="640080" lvl="1" indent="-274320" fontAlgn="auto">
              <a:spcBef>
                <a:spcPct val="0"/>
              </a:spcBef>
              <a:spcAft>
                <a:spcPts val="0"/>
              </a:spcAft>
              <a:buClrTx/>
              <a:buFont typeface="Arial" pitchFamily="34" charset="0"/>
              <a:buChar char="•"/>
              <a:defRPr/>
            </a:pPr>
            <a:r>
              <a:rPr lang="en-US" sz="2800" dirty="0" smtClean="0">
                <a:latin typeface="ITC Legacy Sans Std Medium" pitchFamily="50" charset="0"/>
              </a:rPr>
              <a:t>Cases not based on failure to pay rent. </a:t>
            </a:r>
          </a:p>
          <a:p>
            <a:pPr marL="640080" lvl="1" indent="-274320" fontAlgn="auto">
              <a:spcBef>
                <a:spcPct val="0"/>
              </a:spcBef>
              <a:spcAft>
                <a:spcPts val="0"/>
              </a:spcAft>
              <a:buClrTx/>
              <a:buFont typeface="Arial" pitchFamily="34" charset="0"/>
              <a:buChar char="•"/>
              <a:defRPr/>
            </a:pPr>
            <a:endParaRPr lang="en-US" sz="2800" dirty="0" smtClean="0">
              <a:latin typeface="ITC Legacy Sans Std Medium" pitchFamily="50" charset="0"/>
            </a:endParaRPr>
          </a:p>
          <a:p>
            <a:pPr marL="297180" lvl="1" indent="-342900" fontAlgn="auto">
              <a:spcBef>
                <a:spcPct val="0"/>
              </a:spcBef>
              <a:spcAft>
                <a:spcPts val="0"/>
              </a:spcAft>
              <a:buClrTx/>
              <a:buFont typeface="Arial" pitchFamily="34" charset="0"/>
              <a:buChar char="•"/>
              <a:defRPr/>
            </a:pPr>
            <a:r>
              <a:rPr lang="en-US" sz="2800" dirty="0" smtClean="0">
                <a:latin typeface="ITC Legacy Sans Std Medium" pitchFamily="50" charset="0"/>
              </a:rPr>
              <a:t>Tenant named but incorrect address</a:t>
            </a:r>
          </a:p>
          <a:p>
            <a:pPr marL="297180" lvl="1" indent="-342900" fontAlgn="auto">
              <a:spcBef>
                <a:spcPct val="0"/>
              </a:spcBef>
              <a:spcAft>
                <a:spcPts val="0"/>
              </a:spcAft>
              <a:buClrTx/>
              <a:buFont typeface="Arial" pitchFamily="34" charset="0"/>
              <a:buChar char="•"/>
              <a:defRPr/>
            </a:pPr>
            <a:endParaRPr lang="en-US" sz="2800" dirty="0" smtClean="0">
              <a:latin typeface="ITC Legacy Sans Std Medium" pitchFamily="50" charset="0"/>
            </a:endParaRPr>
          </a:p>
          <a:p>
            <a:pPr marL="320040" indent="-320040" fontAlgn="auto">
              <a:lnSpc>
                <a:spcPct val="90000"/>
              </a:lnSpc>
              <a:spcBef>
                <a:spcPct val="0"/>
              </a:spcBef>
              <a:spcAft>
                <a:spcPts val="0"/>
              </a:spcAft>
              <a:buClrTx/>
              <a:buFont typeface="Arial" pitchFamily="34" charset="0"/>
              <a:buChar char="•"/>
              <a:defRPr/>
            </a:pPr>
            <a:r>
              <a:rPr lang="en-US" sz="2800" dirty="0" smtClean="0">
                <a:latin typeface="ITC Legacy Sans Std Medium" pitchFamily="50" charset="0"/>
              </a:rPr>
              <a:t>Improper Plaintiff: </a:t>
            </a:r>
          </a:p>
          <a:p>
            <a:pPr marL="640080" lvl="1" indent="-274320" fontAlgn="auto">
              <a:lnSpc>
                <a:spcPct val="90000"/>
              </a:lnSpc>
              <a:spcBef>
                <a:spcPct val="0"/>
              </a:spcBef>
              <a:spcAft>
                <a:spcPts val="0"/>
              </a:spcAft>
              <a:buClrTx/>
              <a:buFont typeface="Arial" pitchFamily="34" charset="0"/>
              <a:buChar char="•"/>
              <a:defRPr/>
            </a:pPr>
            <a:r>
              <a:rPr lang="en-US" sz="2800" dirty="0" smtClean="0">
                <a:latin typeface="ITC Legacy Sans Std Medium" pitchFamily="50" charset="0"/>
              </a:rPr>
              <a:t>Plaintiff must have some right of possession to the property either as the owner or agent of the owner</a:t>
            </a:r>
          </a:p>
          <a:p>
            <a:pPr marL="640080" lvl="1" indent="-274320" fontAlgn="auto">
              <a:spcBef>
                <a:spcPct val="0"/>
              </a:spcBef>
              <a:spcAft>
                <a:spcPts val="0"/>
              </a:spcAft>
              <a:buClr>
                <a:schemeClr val="accent2"/>
              </a:buClr>
              <a:buFont typeface="Arial" pitchFamily="34" charset="0"/>
              <a:buChar char="•"/>
              <a:defRPr/>
            </a:pPr>
            <a:endParaRPr lang="en-US" sz="2800" dirty="0" smtClean="0"/>
          </a:p>
        </p:txBody>
      </p:sp>
      <p:sp>
        <p:nvSpPr>
          <p:cNvPr id="5" name="Rectangle 54"/>
          <p:cNvSpPr>
            <a:spLocks noChangeArrowheads="1"/>
          </p:cNvSpPr>
          <p:nvPr/>
        </p:nvSpPr>
        <p:spPr bwMode="auto">
          <a:xfrm>
            <a:off x="970844" y="393700"/>
            <a:ext cx="8020756" cy="1360372"/>
          </a:xfrm>
          <a:prstGeom prst="rect">
            <a:avLst/>
          </a:prstGeom>
          <a:noFill/>
          <a:ln w="9525">
            <a:noFill/>
            <a:miter lim="800000"/>
            <a:headEnd/>
            <a:tailEnd/>
          </a:ln>
        </p:spPr>
        <p:txBody>
          <a:bodyPr wrap="square">
            <a:spAutoFit/>
          </a:bodyPr>
          <a:lstStyle/>
          <a:p>
            <a:pPr algn="ctr" defTabSz="914400" fontAlgn="base">
              <a:lnSpc>
                <a:spcPct val="80000"/>
              </a:lnSpc>
              <a:spcBef>
                <a:spcPct val="20000"/>
              </a:spcBef>
              <a:spcAft>
                <a:spcPct val="0"/>
              </a:spcAft>
              <a:defRPr/>
            </a:pPr>
            <a:r>
              <a:rPr lang="en-US" sz="3600" dirty="0">
                <a:ln w="9525">
                  <a:noFill/>
                </a:ln>
                <a:solidFill>
                  <a:schemeClr val="tx2"/>
                </a:solidFill>
                <a:latin typeface="ITC Legacy Sans Std Medium"/>
                <a:ea typeface="+mj-lt"/>
                <a:cs typeface="+mj-lt"/>
              </a:rPr>
              <a:t>Common Defective Complaint Defenses</a:t>
            </a:r>
          </a:p>
          <a:p>
            <a:pPr algn="ctr" defTabSz="914400" fontAlgn="base">
              <a:lnSpc>
                <a:spcPct val="80000"/>
              </a:lnSpc>
              <a:spcBef>
                <a:spcPct val="20000"/>
              </a:spcBef>
              <a:spcAft>
                <a:spcPct val="0"/>
              </a:spcAft>
              <a:defRPr/>
            </a:pPr>
            <a:endParaRPr lang="en-US" sz="2400" dirty="0">
              <a:ln w="9525">
                <a:noFill/>
              </a:ln>
              <a:solidFill>
                <a:schemeClr val="tx2"/>
              </a:solidFill>
              <a:latin typeface="ITC Legacy Sans Std Medium"/>
              <a:ea typeface="+mj-lt"/>
              <a:cs typeface="+mj-lt"/>
            </a:endParaRPr>
          </a:p>
        </p:txBody>
      </p:sp>
      <p:sp>
        <p:nvSpPr>
          <p:cNvPr id="2" name="Footer Placeholder 1"/>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1648231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3803" y="2150076"/>
            <a:ext cx="7260227" cy="2800767"/>
          </a:xfrm>
          <a:prstGeom prst="rect">
            <a:avLst/>
          </a:prstGeom>
          <a:noFill/>
        </p:spPr>
        <p:txBody>
          <a:bodyPr wrap="square" rtlCol="0">
            <a:spAutoFit/>
          </a:bodyPr>
          <a:lstStyle/>
          <a:p>
            <a:pPr algn="ctr"/>
            <a:r>
              <a:rPr lang="en-US" sz="4400" dirty="0" smtClean="0">
                <a:latin typeface="ITC Legacy Sans Std Medium" pitchFamily="50" charset="0"/>
              </a:rPr>
              <a:t>How to Respond to an Unlawful Detainer </a:t>
            </a:r>
          </a:p>
          <a:p>
            <a:pPr algn="ctr"/>
            <a:r>
              <a:rPr lang="en-US" sz="4400" dirty="0" smtClean="0">
                <a:latin typeface="ITC Legacy Sans Std Medium" pitchFamily="50" charset="0"/>
              </a:rPr>
              <a:t>Complaint</a:t>
            </a:r>
          </a:p>
          <a:p>
            <a:pPr algn="ctr"/>
            <a:endParaRPr lang="en-US" sz="4400" dirty="0">
              <a:latin typeface="ITC Legacy Sans Std Medium" pitchFamily="50" charset="0"/>
            </a:endParaRPr>
          </a:p>
        </p:txBody>
      </p:sp>
    </p:spTree>
    <p:extLst>
      <p:ext uri="{BB962C8B-B14F-4D97-AF65-F5344CB8AC3E}">
        <p14:creationId xmlns:p14="http://schemas.microsoft.com/office/powerpoint/2010/main" val="20036139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a:xfrm>
            <a:off x="982132" y="1600200"/>
            <a:ext cx="8009468" cy="4876800"/>
          </a:xfrm>
        </p:spPr>
        <p:txBody>
          <a:bodyPr>
            <a:noAutofit/>
          </a:bodyPr>
          <a:lstStyle/>
          <a:p>
            <a:pPr marL="320040" indent="-320040" fontAlgn="auto">
              <a:lnSpc>
                <a:spcPct val="80000"/>
              </a:lnSpc>
              <a:spcAft>
                <a:spcPts val="0"/>
              </a:spcAft>
              <a:buClrTx/>
              <a:buFont typeface="Arial" pitchFamily="34" charset="0"/>
              <a:buChar char="•"/>
              <a:defRPr/>
            </a:pPr>
            <a:r>
              <a:rPr lang="en-US" b="1" dirty="0" smtClean="0">
                <a:latin typeface="ITC Legacy Sans Std Medium" pitchFamily="50" charset="0"/>
              </a:rPr>
              <a:t>Answer</a:t>
            </a:r>
          </a:p>
          <a:p>
            <a:pPr marL="640080" lvl="1" indent="-274320" fontAlgn="auto">
              <a:lnSpc>
                <a:spcPct val="80000"/>
              </a:lnSpc>
              <a:spcAft>
                <a:spcPts val="0"/>
              </a:spcAft>
              <a:buClrTx/>
              <a:buFont typeface="Arial" pitchFamily="34" charset="0"/>
              <a:buChar char="•"/>
              <a:defRPr/>
            </a:pPr>
            <a:r>
              <a:rPr lang="en-US" sz="2200" dirty="0" smtClean="0">
                <a:latin typeface="ITC Legacy Sans Std Medium" pitchFamily="50" charset="0"/>
              </a:rPr>
              <a:t>General denial or deny each allegation in the complaint</a:t>
            </a:r>
          </a:p>
          <a:p>
            <a:pPr marL="640080" lvl="1" indent="-274320" fontAlgn="auto">
              <a:lnSpc>
                <a:spcPct val="80000"/>
              </a:lnSpc>
              <a:spcAft>
                <a:spcPts val="0"/>
              </a:spcAft>
              <a:buClrTx/>
              <a:buFont typeface="Arial" pitchFamily="34" charset="0"/>
              <a:buChar char="•"/>
              <a:defRPr/>
            </a:pPr>
            <a:r>
              <a:rPr lang="en-US" sz="2200" dirty="0" smtClean="0">
                <a:latin typeface="ITC Legacy Sans Std Medium" pitchFamily="50" charset="0"/>
              </a:rPr>
              <a:t>Technical and factual defenses</a:t>
            </a:r>
          </a:p>
          <a:p>
            <a:pPr marL="640080" lvl="1" indent="-274320" fontAlgn="auto">
              <a:lnSpc>
                <a:spcPct val="80000"/>
              </a:lnSpc>
              <a:spcAft>
                <a:spcPts val="0"/>
              </a:spcAft>
              <a:buClrTx/>
              <a:buFont typeface="Arial" pitchFamily="34" charset="0"/>
              <a:buChar char="•"/>
              <a:defRPr/>
            </a:pPr>
            <a:r>
              <a:rPr lang="en-US" sz="2200" dirty="0" smtClean="0">
                <a:latin typeface="ITC Legacy Sans Std Medium" pitchFamily="50" charset="0"/>
              </a:rPr>
              <a:t>If in doubt, raise the defense, otherwise it is waived</a:t>
            </a:r>
          </a:p>
          <a:p>
            <a:pPr marL="320040" indent="-320040" fontAlgn="auto">
              <a:lnSpc>
                <a:spcPct val="80000"/>
              </a:lnSpc>
              <a:spcAft>
                <a:spcPts val="0"/>
              </a:spcAft>
              <a:buClrTx/>
              <a:buFont typeface="Arial" pitchFamily="34" charset="0"/>
              <a:buChar char="•"/>
              <a:defRPr/>
            </a:pPr>
            <a:endParaRPr lang="en-US" b="1" dirty="0" smtClean="0">
              <a:latin typeface="ITC Legacy Sans Std Medium" pitchFamily="50" charset="0"/>
            </a:endParaRPr>
          </a:p>
          <a:p>
            <a:pPr marL="320040" indent="-320040" fontAlgn="auto">
              <a:lnSpc>
                <a:spcPct val="80000"/>
              </a:lnSpc>
              <a:spcAft>
                <a:spcPts val="0"/>
              </a:spcAft>
              <a:buClrTx/>
              <a:buFont typeface="Arial" pitchFamily="34" charset="0"/>
              <a:buChar char="•"/>
              <a:defRPr/>
            </a:pPr>
            <a:r>
              <a:rPr lang="en-US" b="1" dirty="0" smtClean="0">
                <a:latin typeface="ITC Legacy Sans Std Medium" pitchFamily="50" charset="0"/>
              </a:rPr>
              <a:t>Pre-Judgment Claim of Right to Possession</a:t>
            </a:r>
          </a:p>
          <a:p>
            <a:pPr marL="640080" lvl="1" indent="-274320" fontAlgn="auto">
              <a:lnSpc>
                <a:spcPct val="80000"/>
              </a:lnSpc>
              <a:spcAft>
                <a:spcPts val="0"/>
              </a:spcAft>
              <a:buClrTx/>
              <a:buFont typeface="Arial" pitchFamily="34" charset="0"/>
              <a:buChar char="•"/>
              <a:defRPr/>
            </a:pPr>
            <a:r>
              <a:rPr lang="en-US" sz="2200" dirty="0" smtClean="0">
                <a:latin typeface="ITC Legacy Sans Std Medium" pitchFamily="50" charset="0"/>
              </a:rPr>
              <a:t>If tenant is in possession and not named on complaint</a:t>
            </a:r>
          </a:p>
          <a:p>
            <a:pPr marL="640080" lvl="1" indent="-274320" fontAlgn="auto">
              <a:lnSpc>
                <a:spcPct val="80000"/>
              </a:lnSpc>
              <a:spcAft>
                <a:spcPts val="0"/>
              </a:spcAft>
              <a:buClrTx/>
              <a:buFont typeface="Arial" pitchFamily="34" charset="0"/>
              <a:buChar char="•"/>
              <a:defRPr/>
            </a:pPr>
            <a:endParaRPr lang="en-US" sz="2200" dirty="0" smtClean="0">
              <a:latin typeface="ITC Legacy Sans Std Medium" pitchFamily="50" charset="0"/>
            </a:endParaRPr>
          </a:p>
          <a:p>
            <a:pPr marL="320040" indent="-320040" fontAlgn="auto">
              <a:lnSpc>
                <a:spcPct val="80000"/>
              </a:lnSpc>
              <a:spcAft>
                <a:spcPts val="0"/>
              </a:spcAft>
              <a:buClrTx/>
              <a:buFont typeface="Arial" pitchFamily="34" charset="0"/>
              <a:buChar char="•"/>
              <a:defRPr/>
            </a:pPr>
            <a:r>
              <a:rPr lang="en-US" b="1" dirty="0" smtClean="0">
                <a:latin typeface="ITC Legacy Sans Std Medium" pitchFamily="50" charset="0"/>
              </a:rPr>
              <a:t>Demurrer</a:t>
            </a:r>
          </a:p>
          <a:p>
            <a:pPr marL="640080" lvl="1" indent="-274320" fontAlgn="auto">
              <a:lnSpc>
                <a:spcPct val="80000"/>
              </a:lnSpc>
              <a:spcAft>
                <a:spcPts val="0"/>
              </a:spcAft>
              <a:buClrTx/>
              <a:buFont typeface="Arial" pitchFamily="34" charset="0"/>
              <a:buChar char="•"/>
              <a:defRPr/>
            </a:pPr>
            <a:r>
              <a:rPr lang="en-US" sz="2200" dirty="0" smtClean="0">
                <a:latin typeface="ITC Legacy Sans Std Medium" pitchFamily="50" charset="0"/>
              </a:rPr>
              <a:t>Plaintiff failed to state a cause of action</a:t>
            </a:r>
          </a:p>
          <a:p>
            <a:pPr marL="640080" lvl="1" indent="-274320" fontAlgn="auto">
              <a:lnSpc>
                <a:spcPct val="80000"/>
              </a:lnSpc>
              <a:spcAft>
                <a:spcPts val="0"/>
              </a:spcAft>
              <a:buClrTx/>
              <a:buFont typeface="Arial" pitchFamily="34" charset="0"/>
              <a:buChar char="•"/>
              <a:defRPr/>
            </a:pPr>
            <a:r>
              <a:rPr lang="en-US" sz="2200" dirty="0" smtClean="0">
                <a:latin typeface="ITC Legacy Sans Std Medium" pitchFamily="50" charset="0"/>
              </a:rPr>
              <a:t>Complaint is unclear </a:t>
            </a:r>
          </a:p>
          <a:p>
            <a:pPr marL="640080" lvl="1" indent="-274320" fontAlgn="auto">
              <a:lnSpc>
                <a:spcPct val="80000"/>
              </a:lnSpc>
              <a:spcAft>
                <a:spcPts val="0"/>
              </a:spcAft>
              <a:buClrTx/>
              <a:buFont typeface="Arial" pitchFamily="34" charset="0"/>
              <a:buChar char="•"/>
              <a:defRPr/>
            </a:pPr>
            <a:endParaRPr lang="en-US" sz="2200" dirty="0" smtClean="0">
              <a:latin typeface="ITC Legacy Sans Std Medium" pitchFamily="50" charset="0"/>
            </a:endParaRPr>
          </a:p>
          <a:p>
            <a:pPr marL="320040" indent="-320040" fontAlgn="auto">
              <a:lnSpc>
                <a:spcPct val="80000"/>
              </a:lnSpc>
              <a:spcAft>
                <a:spcPts val="0"/>
              </a:spcAft>
              <a:buClrTx/>
              <a:buFont typeface="Arial" pitchFamily="34" charset="0"/>
              <a:buChar char="•"/>
              <a:defRPr/>
            </a:pPr>
            <a:r>
              <a:rPr lang="en-US" b="1" dirty="0" smtClean="0">
                <a:latin typeface="ITC Legacy Sans Std Medium" pitchFamily="50" charset="0"/>
              </a:rPr>
              <a:t>Motion to Quash Service of the Summons</a:t>
            </a:r>
          </a:p>
          <a:p>
            <a:pPr marL="640080" lvl="1" indent="-274320" fontAlgn="auto">
              <a:lnSpc>
                <a:spcPct val="80000"/>
              </a:lnSpc>
              <a:spcAft>
                <a:spcPts val="0"/>
              </a:spcAft>
              <a:buClrTx/>
              <a:buFont typeface="Arial" pitchFamily="34" charset="0"/>
              <a:buChar char="•"/>
              <a:defRPr/>
            </a:pPr>
            <a:r>
              <a:rPr lang="en-US" sz="2200" dirty="0" smtClean="0">
                <a:latin typeface="ITC Legacy Sans Std Medium" pitchFamily="50" charset="0"/>
              </a:rPr>
              <a:t>Improper service of the summons and complaint</a:t>
            </a:r>
          </a:p>
        </p:txBody>
      </p:sp>
      <p:sp>
        <p:nvSpPr>
          <p:cNvPr id="5" name="Rectangle 54"/>
          <p:cNvSpPr>
            <a:spLocks noChangeArrowheads="1"/>
          </p:cNvSpPr>
          <p:nvPr/>
        </p:nvSpPr>
        <p:spPr bwMode="auto">
          <a:xfrm>
            <a:off x="982132" y="228600"/>
            <a:ext cx="8009467" cy="657488"/>
          </a:xfrm>
          <a:prstGeom prst="rect">
            <a:avLst/>
          </a:prstGeom>
          <a:noFill/>
          <a:ln w="9525">
            <a:noFill/>
            <a:miter lim="800000"/>
            <a:headEnd/>
            <a:tailEnd/>
          </a:ln>
        </p:spPr>
        <p:txBody>
          <a:bodyPr wrap="square">
            <a:spAutoFit/>
          </a:bodyPr>
          <a:lstStyle/>
          <a:p>
            <a:pPr algn="ctr" defTabSz="914400" fontAlgn="base">
              <a:lnSpc>
                <a:spcPct val="80000"/>
              </a:lnSpc>
              <a:spcBef>
                <a:spcPct val="20000"/>
              </a:spcBef>
              <a:spcAft>
                <a:spcPct val="0"/>
              </a:spcAft>
              <a:defRPr/>
            </a:pPr>
            <a:r>
              <a:rPr lang="en-US" sz="4400" dirty="0">
                <a:ln w="9525">
                  <a:noFill/>
                </a:ln>
                <a:solidFill>
                  <a:schemeClr val="tx2"/>
                </a:solidFill>
                <a:latin typeface="ITC Legacy Sans Std Medium"/>
                <a:ea typeface="+mj-lt"/>
                <a:cs typeface="+mj-lt"/>
              </a:rPr>
              <a:t>Responsive Pleadings </a:t>
            </a:r>
          </a:p>
        </p:txBody>
      </p:sp>
      <p:sp>
        <p:nvSpPr>
          <p:cNvPr id="2" name="Footer Placeholder 1"/>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27674398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bwMode="auto">
          <a:xfrm>
            <a:off x="152400" y="1666875"/>
            <a:ext cx="3505200" cy="1000125"/>
          </a:xfrm>
          <a:custGeom>
            <a:avLst/>
            <a:gdLst>
              <a:gd name="connsiteX0" fmla="*/ 0 w 3505200"/>
              <a:gd name="connsiteY0" fmla="*/ 166813 h 1000860"/>
              <a:gd name="connsiteX1" fmla="*/ 48859 w 3505200"/>
              <a:gd name="connsiteY1" fmla="*/ 48858 h 1000860"/>
              <a:gd name="connsiteX2" fmla="*/ 166814 w 3505200"/>
              <a:gd name="connsiteY2" fmla="*/ 0 h 1000860"/>
              <a:gd name="connsiteX3" fmla="*/ 3338387 w 3505200"/>
              <a:gd name="connsiteY3" fmla="*/ 0 h 1000860"/>
              <a:gd name="connsiteX4" fmla="*/ 3456342 w 3505200"/>
              <a:gd name="connsiteY4" fmla="*/ 48859 h 1000860"/>
              <a:gd name="connsiteX5" fmla="*/ 3505200 w 3505200"/>
              <a:gd name="connsiteY5" fmla="*/ 166814 h 1000860"/>
              <a:gd name="connsiteX6" fmla="*/ 3505200 w 3505200"/>
              <a:gd name="connsiteY6" fmla="*/ 834047 h 1000860"/>
              <a:gd name="connsiteX7" fmla="*/ 3456342 w 3505200"/>
              <a:gd name="connsiteY7" fmla="*/ 952002 h 1000860"/>
              <a:gd name="connsiteX8" fmla="*/ 3338387 w 3505200"/>
              <a:gd name="connsiteY8" fmla="*/ 1000860 h 1000860"/>
              <a:gd name="connsiteX9" fmla="*/ 166813 w 3505200"/>
              <a:gd name="connsiteY9" fmla="*/ 1000860 h 1000860"/>
              <a:gd name="connsiteX10" fmla="*/ 48858 w 3505200"/>
              <a:gd name="connsiteY10" fmla="*/ 952002 h 1000860"/>
              <a:gd name="connsiteX11" fmla="*/ 0 w 3505200"/>
              <a:gd name="connsiteY11" fmla="*/ 834047 h 1000860"/>
              <a:gd name="connsiteX12" fmla="*/ 0 w 3505200"/>
              <a:gd name="connsiteY12" fmla="*/ 166813 h 100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05200" h="1000860">
                <a:moveTo>
                  <a:pt x="0" y="166813"/>
                </a:moveTo>
                <a:cubicBezTo>
                  <a:pt x="0" y="122571"/>
                  <a:pt x="17575" y="80142"/>
                  <a:pt x="48859" y="48858"/>
                </a:cubicBezTo>
                <a:cubicBezTo>
                  <a:pt x="80143" y="17575"/>
                  <a:pt x="122572" y="0"/>
                  <a:pt x="166814" y="0"/>
                </a:cubicBezTo>
                <a:lnTo>
                  <a:pt x="3338387" y="0"/>
                </a:lnTo>
                <a:cubicBezTo>
                  <a:pt x="3382629" y="0"/>
                  <a:pt x="3425058" y="17575"/>
                  <a:pt x="3456342" y="48859"/>
                </a:cubicBezTo>
                <a:cubicBezTo>
                  <a:pt x="3487625" y="80143"/>
                  <a:pt x="3505200" y="122572"/>
                  <a:pt x="3505200" y="166814"/>
                </a:cubicBezTo>
                <a:lnTo>
                  <a:pt x="3505200" y="834047"/>
                </a:lnTo>
                <a:cubicBezTo>
                  <a:pt x="3505200" y="878289"/>
                  <a:pt x="3487625" y="920718"/>
                  <a:pt x="3456342" y="952002"/>
                </a:cubicBezTo>
                <a:cubicBezTo>
                  <a:pt x="3425058" y="983286"/>
                  <a:pt x="3382629" y="1000860"/>
                  <a:pt x="3338387" y="1000860"/>
                </a:cubicBezTo>
                <a:lnTo>
                  <a:pt x="166813" y="1000860"/>
                </a:lnTo>
                <a:cubicBezTo>
                  <a:pt x="122571" y="1000860"/>
                  <a:pt x="80142" y="983285"/>
                  <a:pt x="48858" y="952002"/>
                </a:cubicBezTo>
                <a:cubicBezTo>
                  <a:pt x="17575" y="920718"/>
                  <a:pt x="0" y="878289"/>
                  <a:pt x="0" y="834047"/>
                </a:cubicBezTo>
                <a:lnTo>
                  <a:pt x="0" y="166813"/>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140298" tIns="140298" rIns="140298" bIns="140298" spcCol="1270" anchor="ctr"/>
          <a:lstStyle/>
          <a:p>
            <a:pPr defTabSz="1066800" fontAlgn="base">
              <a:lnSpc>
                <a:spcPct val="90000"/>
              </a:lnSpc>
              <a:spcBef>
                <a:spcPct val="0"/>
              </a:spcBef>
              <a:spcAft>
                <a:spcPct val="35000"/>
              </a:spcAft>
              <a:defRPr/>
            </a:pPr>
            <a:r>
              <a:rPr lang="en-US" sz="2400" b="1" dirty="0">
                <a:solidFill>
                  <a:prstClr val="white"/>
                </a:solidFill>
              </a:rPr>
              <a:t>5 DAYS </a:t>
            </a:r>
            <a:r>
              <a:rPr lang="en-US" sz="2400" dirty="0">
                <a:solidFill>
                  <a:prstClr val="white"/>
                </a:solidFill>
              </a:rPr>
              <a:t>to file an answer</a:t>
            </a:r>
          </a:p>
        </p:txBody>
      </p:sp>
      <p:sp>
        <p:nvSpPr>
          <p:cNvPr id="8" name="Freeform 7"/>
          <p:cNvSpPr/>
          <p:nvPr/>
        </p:nvSpPr>
        <p:spPr bwMode="auto">
          <a:xfrm>
            <a:off x="152400" y="228600"/>
            <a:ext cx="3505200" cy="1235075"/>
          </a:xfrm>
          <a:custGeom>
            <a:avLst/>
            <a:gdLst>
              <a:gd name="connsiteX0" fmla="*/ 0 w 3505200"/>
              <a:gd name="connsiteY0" fmla="*/ 205874 h 1235218"/>
              <a:gd name="connsiteX1" fmla="*/ 60299 w 3505200"/>
              <a:gd name="connsiteY1" fmla="*/ 60299 h 1235218"/>
              <a:gd name="connsiteX2" fmla="*/ 205874 w 3505200"/>
              <a:gd name="connsiteY2" fmla="*/ 0 h 1235218"/>
              <a:gd name="connsiteX3" fmla="*/ 3299326 w 3505200"/>
              <a:gd name="connsiteY3" fmla="*/ 0 h 1235218"/>
              <a:gd name="connsiteX4" fmla="*/ 3444901 w 3505200"/>
              <a:gd name="connsiteY4" fmla="*/ 60299 h 1235218"/>
              <a:gd name="connsiteX5" fmla="*/ 3505200 w 3505200"/>
              <a:gd name="connsiteY5" fmla="*/ 205874 h 1235218"/>
              <a:gd name="connsiteX6" fmla="*/ 3505200 w 3505200"/>
              <a:gd name="connsiteY6" fmla="*/ 1029344 h 1235218"/>
              <a:gd name="connsiteX7" fmla="*/ 3444901 w 3505200"/>
              <a:gd name="connsiteY7" fmla="*/ 1174919 h 1235218"/>
              <a:gd name="connsiteX8" fmla="*/ 3299326 w 3505200"/>
              <a:gd name="connsiteY8" fmla="*/ 1235218 h 1235218"/>
              <a:gd name="connsiteX9" fmla="*/ 205874 w 3505200"/>
              <a:gd name="connsiteY9" fmla="*/ 1235218 h 1235218"/>
              <a:gd name="connsiteX10" fmla="*/ 60299 w 3505200"/>
              <a:gd name="connsiteY10" fmla="*/ 1174919 h 1235218"/>
              <a:gd name="connsiteX11" fmla="*/ 0 w 3505200"/>
              <a:gd name="connsiteY11" fmla="*/ 1029344 h 1235218"/>
              <a:gd name="connsiteX12" fmla="*/ 0 w 3505200"/>
              <a:gd name="connsiteY12" fmla="*/ 205874 h 1235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05200" h="1235218">
                <a:moveTo>
                  <a:pt x="0" y="205874"/>
                </a:moveTo>
                <a:cubicBezTo>
                  <a:pt x="0" y="151273"/>
                  <a:pt x="21690" y="98908"/>
                  <a:pt x="60299" y="60299"/>
                </a:cubicBezTo>
                <a:cubicBezTo>
                  <a:pt x="98908" y="21690"/>
                  <a:pt x="151273" y="0"/>
                  <a:pt x="205874" y="0"/>
                </a:cubicBezTo>
                <a:lnTo>
                  <a:pt x="3299326" y="0"/>
                </a:lnTo>
                <a:cubicBezTo>
                  <a:pt x="3353927" y="0"/>
                  <a:pt x="3406292" y="21690"/>
                  <a:pt x="3444901" y="60299"/>
                </a:cubicBezTo>
                <a:cubicBezTo>
                  <a:pt x="3483510" y="98908"/>
                  <a:pt x="3505200" y="151273"/>
                  <a:pt x="3505200" y="205874"/>
                </a:cubicBezTo>
                <a:lnTo>
                  <a:pt x="3505200" y="1029344"/>
                </a:lnTo>
                <a:cubicBezTo>
                  <a:pt x="3505200" y="1083945"/>
                  <a:pt x="3483510" y="1136310"/>
                  <a:pt x="3444901" y="1174919"/>
                </a:cubicBezTo>
                <a:cubicBezTo>
                  <a:pt x="3406292" y="1213528"/>
                  <a:pt x="3353927" y="1235218"/>
                  <a:pt x="3299326" y="1235218"/>
                </a:cubicBezTo>
                <a:lnTo>
                  <a:pt x="205874" y="1235218"/>
                </a:lnTo>
                <a:cubicBezTo>
                  <a:pt x="151273" y="1235218"/>
                  <a:pt x="98908" y="1213528"/>
                  <a:pt x="60299" y="1174919"/>
                </a:cubicBezTo>
                <a:cubicBezTo>
                  <a:pt x="21690" y="1136310"/>
                  <a:pt x="0" y="1083945"/>
                  <a:pt x="0" y="1029344"/>
                </a:cubicBezTo>
                <a:lnTo>
                  <a:pt x="0" y="205874"/>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182218" tIns="182218" rIns="182218" bIns="182218" spcCol="1270" anchor="ctr"/>
          <a:lstStyle/>
          <a:p>
            <a:pPr defTabSz="1422400" fontAlgn="base">
              <a:lnSpc>
                <a:spcPct val="90000"/>
              </a:lnSpc>
              <a:spcBef>
                <a:spcPct val="0"/>
              </a:spcBef>
              <a:spcAft>
                <a:spcPct val="35000"/>
              </a:spcAft>
              <a:defRPr/>
            </a:pPr>
            <a:r>
              <a:rPr lang="en-US" sz="3200" b="1" dirty="0">
                <a:solidFill>
                  <a:prstClr val="white"/>
                </a:solidFill>
              </a:rPr>
              <a:t>Step 3: Filing a Response</a:t>
            </a:r>
          </a:p>
        </p:txBody>
      </p:sp>
      <p:sp>
        <p:nvSpPr>
          <p:cNvPr id="9" name="Freeform 8"/>
          <p:cNvSpPr/>
          <p:nvPr/>
        </p:nvSpPr>
        <p:spPr bwMode="auto">
          <a:xfrm>
            <a:off x="152400" y="2973388"/>
            <a:ext cx="3505200" cy="1674812"/>
          </a:xfrm>
          <a:custGeom>
            <a:avLst/>
            <a:gdLst>
              <a:gd name="connsiteX0" fmla="*/ 0 w 3505200"/>
              <a:gd name="connsiteY0" fmla="*/ 279126 h 1674721"/>
              <a:gd name="connsiteX1" fmla="*/ 81754 w 3505200"/>
              <a:gd name="connsiteY1" fmla="*/ 81754 h 1674721"/>
              <a:gd name="connsiteX2" fmla="*/ 279126 w 3505200"/>
              <a:gd name="connsiteY2" fmla="*/ 0 h 1674721"/>
              <a:gd name="connsiteX3" fmla="*/ 3226074 w 3505200"/>
              <a:gd name="connsiteY3" fmla="*/ 0 h 1674721"/>
              <a:gd name="connsiteX4" fmla="*/ 3423446 w 3505200"/>
              <a:gd name="connsiteY4" fmla="*/ 81754 h 1674721"/>
              <a:gd name="connsiteX5" fmla="*/ 3505200 w 3505200"/>
              <a:gd name="connsiteY5" fmla="*/ 279126 h 1674721"/>
              <a:gd name="connsiteX6" fmla="*/ 3505200 w 3505200"/>
              <a:gd name="connsiteY6" fmla="*/ 1395595 h 1674721"/>
              <a:gd name="connsiteX7" fmla="*/ 3423446 w 3505200"/>
              <a:gd name="connsiteY7" fmla="*/ 1592967 h 1674721"/>
              <a:gd name="connsiteX8" fmla="*/ 3226074 w 3505200"/>
              <a:gd name="connsiteY8" fmla="*/ 1674721 h 1674721"/>
              <a:gd name="connsiteX9" fmla="*/ 279126 w 3505200"/>
              <a:gd name="connsiteY9" fmla="*/ 1674721 h 1674721"/>
              <a:gd name="connsiteX10" fmla="*/ 81754 w 3505200"/>
              <a:gd name="connsiteY10" fmla="*/ 1592967 h 1674721"/>
              <a:gd name="connsiteX11" fmla="*/ 0 w 3505200"/>
              <a:gd name="connsiteY11" fmla="*/ 1395595 h 1674721"/>
              <a:gd name="connsiteX12" fmla="*/ 0 w 3505200"/>
              <a:gd name="connsiteY12" fmla="*/ 279126 h 167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05200" h="1674721">
                <a:moveTo>
                  <a:pt x="0" y="279126"/>
                </a:moveTo>
                <a:cubicBezTo>
                  <a:pt x="0" y="205097"/>
                  <a:pt x="29408" y="134100"/>
                  <a:pt x="81754" y="81754"/>
                </a:cubicBezTo>
                <a:cubicBezTo>
                  <a:pt x="134100" y="29408"/>
                  <a:pt x="205097" y="0"/>
                  <a:pt x="279126" y="0"/>
                </a:cubicBezTo>
                <a:lnTo>
                  <a:pt x="3226074" y="0"/>
                </a:lnTo>
                <a:cubicBezTo>
                  <a:pt x="3300103" y="0"/>
                  <a:pt x="3371100" y="29408"/>
                  <a:pt x="3423446" y="81754"/>
                </a:cubicBezTo>
                <a:cubicBezTo>
                  <a:pt x="3475792" y="134100"/>
                  <a:pt x="3505200" y="205097"/>
                  <a:pt x="3505200" y="279126"/>
                </a:cubicBezTo>
                <a:lnTo>
                  <a:pt x="3505200" y="1395595"/>
                </a:lnTo>
                <a:cubicBezTo>
                  <a:pt x="3505200" y="1469624"/>
                  <a:pt x="3475792" y="1540621"/>
                  <a:pt x="3423446" y="1592967"/>
                </a:cubicBezTo>
                <a:cubicBezTo>
                  <a:pt x="3371100" y="1645313"/>
                  <a:pt x="3300103" y="1674721"/>
                  <a:pt x="3226074" y="1674721"/>
                </a:cubicBezTo>
                <a:lnTo>
                  <a:pt x="279126" y="1674721"/>
                </a:lnTo>
                <a:cubicBezTo>
                  <a:pt x="205097" y="1674721"/>
                  <a:pt x="134100" y="1645313"/>
                  <a:pt x="81754" y="1592967"/>
                </a:cubicBezTo>
                <a:cubicBezTo>
                  <a:pt x="29408" y="1540621"/>
                  <a:pt x="0" y="1469624"/>
                  <a:pt x="0" y="1395595"/>
                </a:cubicBezTo>
                <a:lnTo>
                  <a:pt x="0" y="279126"/>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173193" tIns="173193" rIns="173193" bIns="173193" spcCol="1270" anchor="ctr"/>
          <a:lstStyle/>
          <a:p>
            <a:pPr defTabSz="1066800" fontAlgn="base">
              <a:lnSpc>
                <a:spcPct val="90000"/>
              </a:lnSpc>
              <a:spcBef>
                <a:spcPct val="0"/>
              </a:spcBef>
              <a:spcAft>
                <a:spcPct val="35000"/>
              </a:spcAft>
              <a:defRPr/>
            </a:pPr>
            <a:r>
              <a:rPr lang="en-US" sz="2400" dirty="0">
                <a:solidFill>
                  <a:prstClr val="white"/>
                </a:solidFill>
              </a:rPr>
              <a:t>Fail to file an answer, a default judgment will be entered and tenant will have to vacate</a:t>
            </a:r>
          </a:p>
        </p:txBody>
      </p:sp>
      <p:sp>
        <p:nvSpPr>
          <p:cNvPr id="10" name="Freeform 9"/>
          <p:cNvSpPr/>
          <p:nvPr/>
        </p:nvSpPr>
        <p:spPr bwMode="auto">
          <a:xfrm>
            <a:off x="152400" y="4953000"/>
            <a:ext cx="3505200" cy="1495425"/>
          </a:xfrm>
          <a:custGeom>
            <a:avLst/>
            <a:gdLst>
              <a:gd name="connsiteX0" fmla="*/ 0 w 3505200"/>
              <a:gd name="connsiteY0" fmla="*/ 249171 h 1494997"/>
              <a:gd name="connsiteX1" fmla="*/ 72981 w 3505200"/>
              <a:gd name="connsiteY1" fmla="*/ 72981 h 1494997"/>
              <a:gd name="connsiteX2" fmla="*/ 249172 w 3505200"/>
              <a:gd name="connsiteY2" fmla="*/ 1 h 1494997"/>
              <a:gd name="connsiteX3" fmla="*/ 3256029 w 3505200"/>
              <a:gd name="connsiteY3" fmla="*/ 0 h 1494997"/>
              <a:gd name="connsiteX4" fmla="*/ 3432219 w 3505200"/>
              <a:gd name="connsiteY4" fmla="*/ 72981 h 1494997"/>
              <a:gd name="connsiteX5" fmla="*/ 3505199 w 3505200"/>
              <a:gd name="connsiteY5" fmla="*/ 249172 h 1494997"/>
              <a:gd name="connsiteX6" fmla="*/ 3505200 w 3505200"/>
              <a:gd name="connsiteY6" fmla="*/ 1245826 h 1494997"/>
              <a:gd name="connsiteX7" fmla="*/ 3432219 w 3505200"/>
              <a:gd name="connsiteY7" fmla="*/ 1422017 h 1494997"/>
              <a:gd name="connsiteX8" fmla="*/ 3256028 w 3505200"/>
              <a:gd name="connsiteY8" fmla="*/ 1494997 h 1494997"/>
              <a:gd name="connsiteX9" fmla="*/ 249171 w 3505200"/>
              <a:gd name="connsiteY9" fmla="*/ 1494997 h 1494997"/>
              <a:gd name="connsiteX10" fmla="*/ 72980 w 3505200"/>
              <a:gd name="connsiteY10" fmla="*/ 1422016 h 1494997"/>
              <a:gd name="connsiteX11" fmla="*/ 0 w 3505200"/>
              <a:gd name="connsiteY11" fmla="*/ 1245825 h 1494997"/>
              <a:gd name="connsiteX12" fmla="*/ 0 w 3505200"/>
              <a:gd name="connsiteY12" fmla="*/ 249171 h 1494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05200" h="1494997">
                <a:moveTo>
                  <a:pt x="0" y="249171"/>
                </a:moveTo>
                <a:cubicBezTo>
                  <a:pt x="0" y="183087"/>
                  <a:pt x="26252" y="119709"/>
                  <a:pt x="72981" y="72981"/>
                </a:cubicBezTo>
                <a:cubicBezTo>
                  <a:pt x="119710" y="26252"/>
                  <a:pt x="183087" y="1"/>
                  <a:pt x="249172" y="1"/>
                </a:cubicBezTo>
                <a:lnTo>
                  <a:pt x="3256029" y="0"/>
                </a:lnTo>
                <a:cubicBezTo>
                  <a:pt x="3322113" y="0"/>
                  <a:pt x="3385491" y="26252"/>
                  <a:pt x="3432219" y="72981"/>
                </a:cubicBezTo>
                <a:cubicBezTo>
                  <a:pt x="3478948" y="119710"/>
                  <a:pt x="3505199" y="183087"/>
                  <a:pt x="3505199" y="249172"/>
                </a:cubicBezTo>
                <a:cubicBezTo>
                  <a:pt x="3505199" y="581390"/>
                  <a:pt x="3505200" y="913608"/>
                  <a:pt x="3505200" y="1245826"/>
                </a:cubicBezTo>
                <a:cubicBezTo>
                  <a:pt x="3505200" y="1311910"/>
                  <a:pt x="3478948" y="1375288"/>
                  <a:pt x="3432219" y="1422017"/>
                </a:cubicBezTo>
                <a:cubicBezTo>
                  <a:pt x="3385490" y="1468746"/>
                  <a:pt x="3322113" y="1494997"/>
                  <a:pt x="3256028" y="1494997"/>
                </a:cubicBezTo>
                <a:lnTo>
                  <a:pt x="249171" y="1494997"/>
                </a:lnTo>
                <a:cubicBezTo>
                  <a:pt x="183087" y="1494997"/>
                  <a:pt x="119709" y="1468745"/>
                  <a:pt x="72980" y="1422016"/>
                </a:cubicBezTo>
                <a:cubicBezTo>
                  <a:pt x="26251" y="1375287"/>
                  <a:pt x="0" y="1311910"/>
                  <a:pt x="0" y="1245825"/>
                </a:cubicBezTo>
                <a:lnTo>
                  <a:pt x="0" y="249171"/>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126320" tIns="126320" rIns="126320" bIns="126320" spcCol="1270" anchor="ctr"/>
          <a:lstStyle/>
          <a:p>
            <a:pPr defTabSz="622300" fontAlgn="base">
              <a:lnSpc>
                <a:spcPct val="90000"/>
              </a:lnSpc>
              <a:spcBef>
                <a:spcPct val="0"/>
              </a:spcBef>
              <a:spcAft>
                <a:spcPct val="35000"/>
              </a:spcAft>
              <a:defRPr/>
            </a:pPr>
            <a:endParaRPr lang="en-US" sz="1400" dirty="0">
              <a:solidFill>
                <a:prstClr val="white"/>
              </a:solidFill>
            </a:endParaRPr>
          </a:p>
          <a:p>
            <a:pPr defTabSz="622300" fontAlgn="base">
              <a:lnSpc>
                <a:spcPct val="90000"/>
              </a:lnSpc>
              <a:spcBef>
                <a:spcPct val="0"/>
              </a:spcBef>
              <a:spcAft>
                <a:spcPct val="35000"/>
              </a:spcAft>
              <a:defRPr/>
            </a:pPr>
            <a:r>
              <a:rPr lang="en-US" sz="2400" dirty="0">
                <a:solidFill>
                  <a:prstClr val="white"/>
                </a:solidFill>
              </a:rPr>
              <a:t>Answering defendant must claim defense(s) to complaint’s allegations  </a:t>
            </a:r>
            <a:r>
              <a:rPr lang="en-US" sz="1100" dirty="0">
                <a:solidFill>
                  <a:prstClr val="white"/>
                </a:solidFill>
              </a:rPr>
              <a:t> </a:t>
            </a:r>
          </a:p>
          <a:p>
            <a:pPr defTabSz="622300" fontAlgn="base">
              <a:lnSpc>
                <a:spcPct val="90000"/>
              </a:lnSpc>
              <a:spcBef>
                <a:spcPct val="0"/>
              </a:spcBef>
              <a:spcAft>
                <a:spcPct val="35000"/>
              </a:spcAft>
              <a:defRPr/>
            </a:pPr>
            <a:endParaRPr lang="en-US" sz="1100" dirty="0">
              <a:solidFill>
                <a:prstClr val="white"/>
              </a:solidFill>
            </a:endParaRPr>
          </a:p>
        </p:txBody>
      </p:sp>
      <p:graphicFrame>
        <p:nvGraphicFramePr>
          <p:cNvPr id="7170" name="Object 16"/>
          <p:cNvGraphicFramePr>
            <a:graphicFrameLocks noChangeAspect="1"/>
          </p:cNvGraphicFramePr>
          <p:nvPr/>
        </p:nvGraphicFramePr>
        <p:xfrm>
          <a:off x="3962400" y="228600"/>
          <a:ext cx="4857750" cy="6286500"/>
        </p:xfrm>
        <a:graphic>
          <a:graphicData uri="http://schemas.openxmlformats.org/presentationml/2006/ole">
            <mc:AlternateContent xmlns:mc="http://schemas.openxmlformats.org/markup-compatibility/2006">
              <mc:Choice xmlns:v="urn:schemas-microsoft-com:vml" Requires="v">
                <p:oleObj spid="_x0000_s7461" name="Acrobat Document" r:id="rId4" imgW="5596139" imgH="7242062" progId="AcroExch.Document.7">
                  <p:embed/>
                </p:oleObj>
              </mc:Choice>
              <mc:Fallback>
                <p:oleObj name="Acrobat Document" r:id="rId4" imgW="5596139" imgH="7242062"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228600"/>
                        <a:ext cx="4857750" cy="6286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1" name="Object 17"/>
          <p:cNvGraphicFramePr>
            <a:graphicFrameLocks noChangeAspect="1"/>
          </p:cNvGraphicFramePr>
          <p:nvPr/>
        </p:nvGraphicFramePr>
        <p:xfrm>
          <a:off x="3886200" y="228600"/>
          <a:ext cx="5105400" cy="6477000"/>
        </p:xfrm>
        <a:graphic>
          <a:graphicData uri="http://schemas.openxmlformats.org/presentationml/2006/ole">
            <mc:AlternateContent xmlns:mc="http://schemas.openxmlformats.org/markup-compatibility/2006">
              <mc:Choice xmlns:v="urn:schemas-microsoft-com:vml" Requires="v">
                <p:oleObj spid="_x0000_s7462" name="Acrobat Document" r:id="rId6" imgW="5596139" imgH="7242062" progId="AcroExch.Document.7">
                  <p:embed/>
                </p:oleObj>
              </mc:Choice>
              <mc:Fallback>
                <p:oleObj name="Acrobat Document" r:id="rId6" imgW="5596139" imgH="7242062" progId="AcroExch.Document.7">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6200" y="228600"/>
                        <a:ext cx="5105400" cy="647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Footer Placeholder 1"/>
          <p:cNvSpPr>
            <a:spLocks noGrp="1"/>
          </p:cNvSpPr>
          <p:nvPr>
            <p:ph type="ftr" sz="quarter" idx="11"/>
          </p:nvPr>
        </p:nvSpPr>
        <p:spPr/>
        <p:txBody>
          <a:bodyPr/>
          <a:lstStyle/>
          <a:p>
            <a:pPr>
              <a:defRPr/>
            </a:pPr>
            <a:endParaRPr lang="en-US">
              <a:solidFill>
                <a:srgbClr val="775F55"/>
              </a:solidFill>
            </a:endParaRPr>
          </a:p>
        </p:txBody>
      </p:sp>
    </p:spTree>
    <p:extLst>
      <p:ext uri="{BB962C8B-B14F-4D97-AF65-F5344CB8AC3E}">
        <p14:creationId xmlns:p14="http://schemas.microsoft.com/office/powerpoint/2010/main" val="390899005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2" name="Group 48"/>
          <p:cNvGrpSpPr>
            <a:grpSpLocks/>
          </p:cNvGrpSpPr>
          <p:nvPr/>
        </p:nvGrpSpPr>
        <p:grpSpPr bwMode="auto">
          <a:xfrm>
            <a:off x="457200" y="1143000"/>
            <a:ext cx="8458200" cy="5410200"/>
            <a:chOff x="152400" y="2209800"/>
            <a:chExt cx="6781800" cy="4405449"/>
          </a:xfrm>
        </p:grpSpPr>
        <p:cxnSp>
          <p:nvCxnSpPr>
            <p:cNvPr id="42" name="Straight Connector 41"/>
            <p:cNvCxnSpPr/>
            <p:nvPr/>
          </p:nvCxnSpPr>
          <p:spPr>
            <a:xfrm flipV="1">
              <a:off x="1524543" y="3047456"/>
              <a:ext cx="2209686" cy="1752872"/>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0800000">
              <a:off x="3734229" y="3047456"/>
              <a:ext cx="2286057" cy="1752872"/>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85729" y="5257936"/>
              <a:ext cx="531037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228121" y="5257936"/>
              <a:ext cx="91521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9160" name="Rectangular Callout 13"/>
            <p:cNvSpPr>
              <a:spLocks noChangeArrowheads="1"/>
            </p:cNvSpPr>
            <p:nvPr/>
          </p:nvSpPr>
          <p:spPr bwMode="auto">
            <a:xfrm>
              <a:off x="152400" y="3962672"/>
              <a:ext cx="1294499" cy="685120"/>
            </a:xfrm>
            <a:prstGeom prst="wedgeRectCallout">
              <a:avLst>
                <a:gd name="adj1" fmla="val -8866"/>
                <a:gd name="adj2" fmla="val 65773"/>
              </a:avLst>
            </a:prstGeom>
            <a:solidFill>
              <a:schemeClr val="accent6"/>
            </a:solidFill>
            <a:ln w="38100">
              <a:solidFill>
                <a:srgbClr val="F2F2F2"/>
              </a:solidFill>
              <a:miter lim="800000"/>
              <a:headEnd/>
              <a:tailEnd/>
            </a:ln>
          </p:spPr>
          <p:txBody>
            <a:bodyPr/>
            <a:lstStyle/>
            <a:p>
              <a:pPr defTabSz="914400" fontAlgn="base">
                <a:spcBef>
                  <a:spcPct val="0"/>
                </a:spcBef>
                <a:spcAft>
                  <a:spcPct val="0"/>
                </a:spcAft>
                <a:defRPr/>
              </a:pPr>
              <a:r>
                <a:rPr lang="en-US" dirty="0">
                  <a:solidFill>
                    <a:prstClr val="black"/>
                  </a:solidFill>
                  <a:cs typeface="Arial" charset="0"/>
                </a:rPr>
                <a:t>Service of Complaint</a:t>
              </a:r>
            </a:p>
          </p:txBody>
        </p:sp>
        <p:cxnSp>
          <p:nvCxnSpPr>
            <p:cNvPr id="15" name="Straight Connector 14"/>
            <p:cNvCxnSpPr/>
            <p:nvPr/>
          </p:nvCxnSpPr>
          <p:spPr>
            <a:xfrm rot="5400000">
              <a:off x="1066935" y="5257936"/>
              <a:ext cx="91521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9162" name="Rectangular Callout 15"/>
            <p:cNvSpPr>
              <a:spLocks noChangeArrowheads="1"/>
            </p:cNvSpPr>
            <p:nvPr/>
          </p:nvSpPr>
          <p:spPr bwMode="auto">
            <a:xfrm>
              <a:off x="152400" y="5866788"/>
              <a:ext cx="1294499" cy="748461"/>
            </a:xfrm>
            <a:prstGeom prst="wedgeRectCallout">
              <a:avLst>
                <a:gd name="adj1" fmla="val 48120"/>
                <a:gd name="adj2" fmla="val -67074"/>
              </a:avLst>
            </a:prstGeom>
            <a:solidFill>
              <a:schemeClr val="accent6"/>
            </a:solidFill>
            <a:ln w="38100">
              <a:solidFill>
                <a:srgbClr val="F2F2F2"/>
              </a:solidFill>
              <a:miter lim="800000"/>
              <a:headEnd/>
              <a:tailEnd/>
            </a:ln>
          </p:spPr>
          <p:txBody>
            <a:bodyPr/>
            <a:lstStyle/>
            <a:p>
              <a:pPr defTabSz="914400" fontAlgn="base">
                <a:spcBef>
                  <a:spcPct val="0"/>
                </a:spcBef>
                <a:spcAft>
                  <a:spcPct val="0"/>
                </a:spcAft>
                <a:defRPr/>
              </a:pPr>
              <a:r>
                <a:rPr lang="en-US" dirty="0">
                  <a:solidFill>
                    <a:prstClr val="black"/>
                  </a:solidFill>
                  <a:cs typeface="Arial" charset="0"/>
                </a:rPr>
                <a:t>File Responsive Pleadings  </a:t>
              </a:r>
            </a:p>
          </p:txBody>
        </p:sp>
        <p:sp>
          <p:nvSpPr>
            <p:cNvPr id="50187" name="TextBox 16"/>
            <p:cNvSpPr txBox="1">
              <a:spLocks noChangeArrowheads="1"/>
            </p:cNvSpPr>
            <p:nvPr/>
          </p:nvSpPr>
          <p:spPr bwMode="auto">
            <a:xfrm>
              <a:off x="685729" y="4876597"/>
              <a:ext cx="913914" cy="301194"/>
            </a:xfrm>
            <a:prstGeom prst="rect">
              <a:avLst/>
            </a:prstGeom>
            <a:noFill/>
            <a:ln>
              <a:noFill/>
            </a:ln>
            <a:extLst/>
          </p:spPr>
          <p:txBody>
            <a:bodyPr>
              <a:spAutoFit/>
            </a:bodyPr>
            <a:lstStyle>
              <a:lvl1pPr eaLnBrk="0" hangingPunct="0">
                <a:defRPr>
                  <a:solidFill>
                    <a:schemeClr val="tx1"/>
                  </a:solidFill>
                  <a:latin typeface="Rockwell" pitchFamily="18" charset="0"/>
                </a:defRPr>
              </a:lvl1pPr>
              <a:lvl2pPr marL="742950" indent="-285750" eaLnBrk="0" hangingPunct="0">
                <a:defRPr>
                  <a:solidFill>
                    <a:schemeClr val="tx1"/>
                  </a:solidFill>
                  <a:latin typeface="Rockwell" pitchFamily="18" charset="0"/>
                </a:defRPr>
              </a:lvl2pPr>
              <a:lvl3pPr marL="1143000" indent="-228600" eaLnBrk="0" hangingPunct="0">
                <a:defRPr>
                  <a:solidFill>
                    <a:schemeClr val="tx1"/>
                  </a:solidFill>
                  <a:latin typeface="Rockwell" pitchFamily="18" charset="0"/>
                </a:defRPr>
              </a:lvl3pPr>
              <a:lvl4pPr marL="1600200" indent="-228600" eaLnBrk="0" hangingPunct="0">
                <a:defRPr>
                  <a:solidFill>
                    <a:schemeClr val="tx1"/>
                  </a:solidFill>
                  <a:latin typeface="Rockwell" pitchFamily="18" charset="0"/>
                </a:defRPr>
              </a:lvl4pPr>
              <a:lvl5pPr marL="2057400" indent="-228600" eaLnBrk="0" hangingPunct="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defTabSz="914400" eaLnBrk="1" fontAlgn="base" hangingPunct="1">
                <a:spcBef>
                  <a:spcPct val="0"/>
                </a:spcBef>
                <a:spcAft>
                  <a:spcPct val="0"/>
                </a:spcAft>
                <a:defRPr/>
              </a:pPr>
              <a:r>
                <a:rPr lang="en-US" dirty="0">
                  <a:solidFill>
                    <a:prstClr val="black"/>
                  </a:solidFill>
                  <a:latin typeface="Calibri"/>
                  <a:cs typeface="Arial" charset="0"/>
                </a:rPr>
                <a:t>5 days</a:t>
              </a:r>
            </a:p>
          </p:txBody>
        </p:sp>
        <p:sp>
          <p:nvSpPr>
            <p:cNvPr id="50188" name="TextBox 17"/>
            <p:cNvSpPr txBox="1">
              <a:spLocks noChangeArrowheads="1"/>
            </p:cNvSpPr>
            <p:nvPr/>
          </p:nvSpPr>
          <p:spPr bwMode="auto">
            <a:xfrm>
              <a:off x="1676014" y="4876597"/>
              <a:ext cx="1524887" cy="301194"/>
            </a:xfrm>
            <a:prstGeom prst="rect">
              <a:avLst/>
            </a:prstGeom>
            <a:noFill/>
            <a:ln>
              <a:noFill/>
            </a:ln>
            <a:extLst/>
          </p:spPr>
          <p:txBody>
            <a:bodyPr>
              <a:spAutoFit/>
            </a:bodyPr>
            <a:lstStyle>
              <a:lvl1pPr eaLnBrk="0" hangingPunct="0">
                <a:defRPr>
                  <a:solidFill>
                    <a:schemeClr val="tx1"/>
                  </a:solidFill>
                  <a:latin typeface="Rockwell" pitchFamily="18" charset="0"/>
                </a:defRPr>
              </a:lvl1pPr>
              <a:lvl2pPr marL="742950" indent="-285750" eaLnBrk="0" hangingPunct="0">
                <a:defRPr>
                  <a:solidFill>
                    <a:schemeClr val="tx1"/>
                  </a:solidFill>
                  <a:latin typeface="Rockwell" pitchFamily="18" charset="0"/>
                </a:defRPr>
              </a:lvl2pPr>
              <a:lvl3pPr marL="1143000" indent="-228600" eaLnBrk="0" hangingPunct="0">
                <a:defRPr>
                  <a:solidFill>
                    <a:schemeClr val="tx1"/>
                  </a:solidFill>
                  <a:latin typeface="Rockwell" pitchFamily="18" charset="0"/>
                </a:defRPr>
              </a:lvl3pPr>
              <a:lvl4pPr marL="1600200" indent="-228600" eaLnBrk="0" hangingPunct="0">
                <a:defRPr>
                  <a:solidFill>
                    <a:schemeClr val="tx1"/>
                  </a:solidFill>
                  <a:latin typeface="Rockwell" pitchFamily="18" charset="0"/>
                </a:defRPr>
              </a:lvl4pPr>
              <a:lvl5pPr marL="2057400" indent="-228600" eaLnBrk="0" hangingPunct="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defTabSz="914400" eaLnBrk="1" fontAlgn="base" hangingPunct="1">
                <a:spcBef>
                  <a:spcPct val="0"/>
                </a:spcBef>
                <a:spcAft>
                  <a:spcPct val="0"/>
                </a:spcAft>
                <a:defRPr/>
              </a:pPr>
              <a:r>
                <a:rPr lang="en-US" dirty="0">
                  <a:solidFill>
                    <a:prstClr val="black"/>
                  </a:solidFill>
                  <a:latin typeface="Calibri"/>
                  <a:cs typeface="Arial" charset="0"/>
                </a:rPr>
                <a:t>1 or 2 weeks</a:t>
              </a:r>
            </a:p>
          </p:txBody>
        </p:sp>
        <p:cxnSp>
          <p:nvCxnSpPr>
            <p:cNvPr id="19" name="Straight Connector 18"/>
            <p:cNvCxnSpPr/>
            <p:nvPr/>
          </p:nvCxnSpPr>
          <p:spPr>
            <a:xfrm rot="5400000">
              <a:off x="2896036" y="5257936"/>
              <a:ext cx="91521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9166" name="Rectangular Callout 19"/>
            <p:cNvSpPr>
              <a:spLocks noChangeArrowheads="1"/>
            </p:cNvSpPr>
            <p:nvPr/>
          </p:nvSpPr>
          <p:spPr bwMode="auto">
            <a:xfrm>
              <a:off x="2766855" y="3886405"/>
              <a:ext cx="1577074" cy="761387"/>
            </a:xfrm>
            <a:prstGeom prst="wedgeRectCallout">
              <a:avLst>
                <a:gd name="adj1" fmla="val -14338"/>
                <a:gd name="adj2" fmla="val 66843"/>
              </a:avLst>
            </a:prstGeom>
            <a:solidFill>
              <a:schemeClr val="accent6"/>
            </a:solidFill>
            <a:ln w="38100">
              <a:solidFill>
                <a:srgbClr val="FFFFFF"/>
              </a:solidFill>
              <a:miter lim="800000"/>
              <a:headEnd/>
              <a:tailEnd/>
            </a:ln>
          </p:spPr>
          <p:txBody>
            <a:bodyPr/>
            <a:lstStyle/>
            <a:p>
              <a:pPr marL="0" lvl="1" defTabSz="914400" fontAlgn="base">
                <a:lnSpc>
                  <a:spcPct val="90000"/>
                </a:lnSpc>
                <a:spcBef>
                  <a:spcPct val="0"/>
                </a:spcBef>
                <a:spcAft>
                  <a:spcPct val="0"/>
                </a:spcAft>
                <a:defRPr/>
              </a:pPr>
              <a:r>
                <a:rPr lang="en-US" dirty="0">
                  <a:solidFill>
                    <a:prstClr val="black"/>
                  </a:solidFill>
                  <a:cs typeface="Arial" charset="0"/>
                </a:rPr>
                <a:t>Request to Set Case for Trial</a:t>
              </a:r>
            </a:p>
          </p:txBody>
        </p:sp>
        <p:sp>
          <p:nvSpPr>
            <p:cNvPr id="49167" name="Rectangular Callout 24"/>
            <p:cNvSpPr>
              <a:spLocks noChangeArrowheads="1"/>
            </p:cNvSpPr>
            <p:nvPr/>
          </p:nvSpPr>
          <p:spPr bwMode="auto">
            <a:xfrm>
              <a:off x="1613644" y="5866788"/>
              <a:ext cx="1307228" cy="748461"/>
            </a:xfrm>
            <a:prstGeom prst="wedgeRectCallout">
              <a:avLst>
                <a:gd name="adj1" fmla="val -48731"/>
                <a:gd name="adj2" fmla="val -67727"/>
              </a:avLst>
            </a:prstGeom>
            <a:solidFill>
              <a:schemeClr val="accent6"/>
            </a:solidFill>
            <a:ln w="38100">
              <a:solidFill>
                <a:srgbClr val="F2F2F2"/>
              </a:solidFill>
              <a:miter lim="800000"/>
              <a:headEnd/>
              <a:tailEnd/>
            </a:ln>
          </p:spPr>
          <p:txBody>
            <a:bodyPr/>
            <a:lstStyle/>
            <a:p>
              <a:pPr defTabSz="914400" fontAlgn="base">
                <a:spcBef>
                  <a:spcPct val="0"/>
                </a:spcBef>
                <a:spcAft>
                  <a:spcPct val="0"/>
                </a:spcAft>
                <a:defRPr/>
              </a:pPr>
              <a:r>
                <a:rPr lang="en-US" dirty="0">
                  <a:solidFill>
                    <a:prstClr val="black"/>
                  </a:solidFill>
                  <a:cs typeface="Arial" charset="0"/>
                </a:rPr>
                <a:t>Start Discovery</a:t>
              </a:r>
            </a:p>
          </p:txBody>
        </p:sp>
        <p:cxnSp>
          <p:nvCxnSpPr>
            <p:cNvPr id="26" name="Straight Connector 25"/>
            <p:cNvCxnSpPr/>
            <p:nvPr/>
          </p:nvCxnSpPr>
          <p:spPr>
            <a:xfrm rot="5400000">
              <a:off x="4037791" y="5257936"/>
              <a:ext cx="91521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0193" name="TextBox 26"/>
            <p:cNvSpPr txBox="1">
              <a:spLocks noChangeArrowheads="1"/>
            </p:cNvSpPr>
            <p:nvPr/>
          </p:nvSpPr>
          <p:spPr bwMode="auto">
            <a:xfrm>
              <a:off x="3352371" y="4876597"/>
              <a:ext cx="1066657" cy="301194"/>
            </a:xfrm>
            <a:prstGeom prst="rect">
              <a:avLst/>
            </a:prstGeom>
            <a:noFill/>
            <a:ln>
              <a:noFill/>
            </a:ln>
            <a:extLst/>
          </p:spPr>
          <p:txBody>
            <a:bodyPr>
              <a:spAutoFit/>
            </a:bodyPr>
            <a:lstStyle>
              <a:lvl1pPr eaLnBrk="0" hangingPunct="0">
                <a:defRPr>
                  <a:solidFill>
                    <a:schemeClr val="tx1"/>
                  </a:solidFill>
                  <a:latin typeface="Rockwell" pitchFamily="18" charset="0"/>
                </a:defRPr>
              </a:lvl1pPr>
              <a:lvl2pPr marL="742950" indent="-285750" eaLnBrk="0" hangingPunct="0">
                <a:defRPr>
                  <a:solidFill>
                    <a:schemeClr val="tx1"/>
                  </a:solidFill>
                  <a:latin typeface="Rockwell" pitchFamily="18" charset="0"/>
                </a:defRPr>
              </a:lvl2pPr>
              <a:lvl3pPr marL="1143000" indent="-228600" eaLnBrk="0" hangingPunct="0">
                <a:defRPr>
                  <a:solidFill>
                    <a:schemeClr val="tx1"/>
                  </a:solidFill>
                  <a:latin typeface="Rockwell" pitchFamily="18" charset="0"/>
                </a:defRPr>
              </a:lvl3pPr>
              <a:lvl4pPr marL="1600200" indent="-228600" eaLnBrk="0" hangingPunct="0">
                <a:defRPr>
                  <a:solidFill>
                    <a:schemeClr val="tx1"/>
                  </a:solidFill>
                  <a:latin typeface="Rockwell" pitchFamily="18" charset="0"/>
                </a:defRPr>
              </a:lvl4pPr>
              <a:lvl5pPr marL="2057400" indent="-228600" eaLnBrk="0" hangingPunct="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defTabSz="914400" eaLnBrk="1" fontAlgn="base" hangingPunct="1">
                <a:spcBef>
                  <a:spcPct val="0"/>
                </a:spcBef>
                <a:spcAft>
                  <a:spcPct val="0"/>
                </a:spcAft>
                <a:defRPr/>
              </a:pPr>
              <a:r>
                <a:rPr lang="en-US" dirty="0">
                  <a:solidFill>
                    <a:prstClr val="black"/>
                  </a:solidFill>
                  <a:latin typeface="Calibri"/>
                  <a:cs typeface="Arial" charset="0"/>
                </a:rPr>
                <a:t> 1 week</a:t>
              </a:r>
            </a:p>
          </p:txBody>
        </p:sp>
        <p:sp>
          <p:nvSpPr>
            <p:cNvPr id="49170" name="Rectangular Callout 27"/>
            <p:cNvSpPr>
              <a:spLocks noChangeArrowheads="1"/>
            </p:cNvSpPr>
            <p:nvPr/>
          </p:nvSpPr>
          <p:spPr bwMode="auto">
            <a:xfrm>
              <a:off x="3825875" y="5994763"/>
              <a:ext cx="2264419" cy="457608"/>
            </a:xfrm>
            <a:prstGeom prst="wedgeRectCallout">
              <a:avLst>
                <a:gd name="adj1" fmla="val -21171"/>
                <a:gd name="adj2" fmla="val -103713"/>
              </a:avLst>
            </a:prstGeom>
            <a:solidFill>
              <a:schemeClr val="accent6"/>
            </a:solidFill>
            <a:ln w="38100">
              <a:solidFill>
                <a:srgbClr val="F2F2F2"/>
              </a:solidFill>
              <a:miter lim="800000"/>
              <a:headEnd/>
              <a:tailEnd/>
            </a:ln>
          </p:spPr>
          <p:txBody>
            <a:bodyPr/>
            <a:lstStyle/>
            <a:p>
              <a:pPr marL="0" lvl="1" defTabSz="914400" fontAlgn="base">
                <a:lnSpc>
                  <a:spcPct val="90000"/>
                </a:lnSpc>
                <a:spcBef>
                  <a:spcPct val="0"/>
                </a:spcBef>
                <a:spcAft>
                  <a:spcPct val="0"/>
                </a:spcAft>
                <a:defRPr/>
              </a:pPr>
              <a:r>
                <a:rPr lang="en-US" dirty="0">
                  <a:solidFill>
                    <a:prstClr val="black"/>
                  </a:solidFill>
                  <a:cs typeface="Arial" charset="0"/>
                </a:rPr>
                <a:t>Notice of Trial</a:t>
              </a:r>
            </a:p>
            <a:p>
              <a:pPr marL="0" lvl="1" defTabSz="914400" fontAlgn="base">
                <a:lnSpc>
                  <a:spcPct val="90000"/>
                </a:lnSpc>
                <a:spcBef>
                  <a:spcPct val="0"/>
                </a:spcBef>
                <a:spcAft>
                  <a:spcPct val="0"/>
                </a:spcAft>
                <a:defRPr/>
              </a:pPr>
              <a:r>
                <a:rPr lang="en-US" sz="1200" dirty="0">
                  <a:solidFill>
                    <a:prstClr val="black"/>
                  </a:solidFill>
                  <a:cs typeface="Arial" charset="0"/>
                </a:rPr>
                <a:t>(file jury demand &amp; post fees) </a:t>
              </a:r>
            </a:p>
          </p:txBody>
        </p:sp>
        <p:cxnSp>
          <p:nvCxnSpPr>
            <p:cNvPr id="29" name="Straight Connector 28"/>
            <p:cNvCxnSpPr/>
            <p:nvPr/>
          </p:nvCxnSpPr>
          <p:spPr>
            <a:xfrm rot="5400000">
              <a:off x="5562678" y="5257936"/>
              <a:ext cx="91521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0196" name="TextBox 29"/>
            <p:cNvSpPr txBox="1">
              <a:spLocks noChangeArrowheads="1"/>
            </p:cNvSpPr>
            <p:nvPr/>
          </p:nvSpPr>
          <p:spPr bwMode="auto">
            <a:xfrm>
              <a:off x="4495400" y="4876597"/>
              <a:ext cx="1524887" cy="301194"/>
            </a:xfrm>
            <a:prstGeom prst="rect">
              <a:avLst/>
            </a:prstGeom>
            <a:noFill/>
            <a:ln>
              <a:noFill/>
            </a:ln>
            <a:extLst/>
          </p:spPr>
          <p:txBody>
            <a:bodyPr>
              <a:spAutoFit/>
            </a:bodyPr>
            <a:lstStyle>
              <a:lvl1pPr eaLnBrk="0" hangingPunct="0">
                <a:defRPr>
                  <a:solidFill>
                    <a:schemeClr val="tx1"/>
                  </a:solidFill>
                  <a:latin typeface="Rockwell" pitchFamily="18" charset="0"/>
                </a:defRPr>
              </a:lvl1pPr>
              <a:lvl2pPr marL="742950" indent="-285750" eaLnBrk="0" hangingPunct="0">
                <a:defRPr>
                  <a:solidFill>
                    <a:schemeClr val="tx1"/>
                  </a:solidFill>
                  <a:latin typeface="Rockwell" pitchFamily="18" charset="0"/>
                </a:defRPr>
              </a:lvl2pPr>
              <a:lvl3pPr marL="1143000" indent="-228600" eaLnBrk="0" hangingPunct="0">
                <a:defRPr>
                  <a:solidFill>
                    <a:schemeClr val="tx1"/>
                  </a:solidFill>
                  <a:latin typeface="Rockwell" pitchFamily="18" charset="0"/>
                </a:defRPr>
              </a:lvl3pPr>
              <a:lvl4pPr marL="1600200" indent="-228600" eaLnBrk="0" hangingPunct="0">
                <a:defRPr>
                  <a:solidFill>
                    <a:schemeClr val="tx1"/>
                  </a:solidFill>
                  <a:latin typeface="Rockwell" pitchFamily="18" charset="0"/>
                </a:defRPr>
              </a:lvl4pPr>
              <a:lvl5pPr marL="2057400" indent="-228600" eaLnBrk="0" hangingPunct="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ctr" defTabSz="914400" eaLnBrk="1" fontAlgn="base" hangingPunct="1">
                <a:spcBef>
                  <a:spcPct val="0"/>
                </a:spcBef>
                <a:spcAft>
                  <a:spcPct val="0"/>
                </a:spcAft>
                <a:defRPr/>
              </a:pPr>
              <a:r>
                <a:rPr lang="en-US" dirty="0">
                  <a:solidFill>
                    <a:prstClr val="black"/>
                  </a:solidFill>
                  <a:latin typeface="Calibri"/>
                  <a:cs typeface="Arial" charset="0"/>
                </a:rPr>
                <a:t>2 weeks</a:t>
              </a:r>
            </a:p>
          </p:txBody>
        </p:sp>
        <p:sp>
          <p:nvSpPr>
            <p:cNvPr id="49173" name="Rectangular Callout 30"/>
            <p:cNvSpPr>
              <a:spLocks noChangeArrowheads="1"/>
            </p:cNvSpPr>
            <p:nvPr/>
          </p:nvSpPr>
          <p:spPr bwMode="auto">
            <a:xfrm>
              <a:off x="5867543" y="4038941"/>
              <a:ext cx="1066657" cy="608851"/>
            </a:xfrm>
            <a:prstGeom prst="wedgeRectCallout">
              <a:avLst>
                <a:gd name="adj1" fmla="val -33620"/>
                <a:gd name="adj2" fmla="val 71440"/>
              </a:avLst>
            </a:prstGeom>
            <a:solidFill>
              <a:schemeClr val="accent6"/>
            </a:solidFill>
            <a:ln w="38100">
              <a:solidFill>
                <a:srgbClr val="F2F2F2"/>
              </a:solidFill>
              <a:miter lim="800000"/>
              <a:headEnd/>
              <a:tailEnd/>
            </a:ln>
          </p:spPr>
          <p:txBody>
            <a:bodyPr/>
            <a:lstStyle/>
            <a:p>
              <a:pPr defTabSz="914400" fontAlgn="base">
                <a:spcBef>
                  <a:spcPct val="0"/>
                </a:spcBef>
                <a:spcAft>
                  <a:spcPct val="0"/>
                </a:spcAft>
                <a:defRPr/>
              </a:pPr>
              <a:r>
                <a:rPr lang="en-US" dirty="0">
                  <a:solidFill>
                    <a:prstClr val="black"/>
                  </a:solidFill>
                  <a:cs typeface="Arial" charset="0"/>
                </a:rPr>
                <a:t>Date of Trial </a:t>
              </a:r>
            </a:p>
          </p:txBody>
        </p:sp>
        <p:sp>
          <p:nvSpPr>
            <p:cNvPr id="49174" name="Rectangular Callout 44"/>
            <p:cNvSpPr>
              <a:spLocks noChangeArrowheads="1"/>
            </p:cNvSpPr>
            <p:nvPr/>
          </p:nvSpPr>
          <p:spPr bwMode="auto">
            <a:xfrm>
              <a:off x="3200901" y="2209800"/>
              <a:ext cx="1294499" cy="686413"/>
            </a:xfrm>
            <a:prstGeom prst="wedgeRectCallout">
              <a:avLst>
                <a:gd name="adj1" fmla="val -8963"/>
                <a:gd name="adj2" fmla="val 69773"/>
              </a:avLst>
            </a:prstGeom>
            <a:solidFill>
              <a:schemeClr val="accent6"/>
            </a:solidFill>
            <a:ln w="38100">
              <a:solidFill>
                <a:srgbClr val="F2F2F2"/>
              </a:solidFill>
              <a:miter lim="800000"/>
              <a:headEnd/>
              <a:tailEnd/>
            </a:ln>
          </p:spPr>
          <p:txBody>
            <a:bodyPr/>
            <a:lstStyle/>
            <a:p>
              <a:pPr marL="0" lvl="1" defTabSz="914400" fontAlgn="base">
                <a:lnSpc>
                  <a:spcPct val="90000"/>
                </a:lnSpc>
                <a:spcBef>
                  <a:spcPct val="0"/>
                </a:spcBef>
                <a:spcAft>
                  <a:spcPct val="0"/>
                </a:spcAft>
                <a:defRPr/>
              </a:pPr>
              <a:r>
                <a:rPr lang="en-US" dirty="0">
                  <a:solidFill>
                    <a:prstClr val="black"/>
                  </a:solidFill>
                  <a:cs typeface="Arial" charset="0"/>
                </a:rPr>
                <a:t>Continue Discovery </a:t>
              </a:r>
            </a:p>
          </p:txBody>
        </p:sp>
      </p:grpSp>
      <p:sp>
        <p:nvSpPr>
          <p:cNvPr id="25" name="Rectangle 54"/>
          <p:cNvSpPr>
            <a:spLocks noChangeArrowheads="1"/>
          </p:cNvSpPr>
          <p:nvPr/>
        </p:nvSpPr>
        <p:spPr bwMode="auto">
          <a:xfrm>
            <a:off x="152400" y="317500"/>
            <a:ext cx="8839200" cy="657488"/>
          </a:xfrm>
          <a:prstGeom prst="rect">
            <a:avLst/>
          </a:prstGeom>
          <a:noFill/>
          <a:ln w="9525">
            <a:noFill/>
            <a:miter lim="800000"/>
            <a:headEnd/>
            <a:tailEnd/>
          </a:ln>
        </p:spPr>
        <p:txBody>
          <a:bodyPr>
            <a:spAutoFit/>
          </a:bodyPr>
          <a:lstStyle/>
          <a:p>
            <a:pPr algn="ctr" defTabSz="914400" fontAlgn="base">
              <a:lnSpc>
                <a:spcPct val="80000"/>
              </a:lnSpc>
              <a:spcBef>
                <a:spcPct val="20000"/>
              </a:spcBef>
              <a:spcAft>
                <a:spcPct val="0"/>
              </a:spcAft>
              <a:defRPr/>
            </a:pPr>
            <a:r>
              <a:rPr lang="en-US" sz="4400" dirty="0">
                <a:ln w="9525">
                  <a:noFill/>
                </a:ln>
                <a:solidFill>
                  <a:schemeClr val="tx2"/>
                </a:solidFill>
                <a:latin typeface="ITC Legacy Sans Std Medium"/>
                <a:ea typeface="+mj-lt"/>
                <a:cs typeface="+mj-lt"/>
              </a:rPr>
              <a:t>Timeline for Trial</a:t>
            </a:r>
          </a:p>
        </p:txBody>
      </p:sp>
      <p:sp>
        <p:nvSpPr>
          <p:cNvPr id="2" name="Footer Placeholder 1"/>
          <p:cNvSpPr>
            <a:spLocks noGrp="1"/>
          </p:cNvSpPr>
          <p:nvPr>
            <p:ph type="ftr" sz="quarter" idx="11"/>
          </p:nvPr>
        </p:nvSpPr>
        <p:spPr/>
        <p:txBody>
          <a:bodyPr/>
          <a:lstStyle/>
          <a:p>
            <a:pPr>
              <a:defRPr/>
            </a:pPr>
            <a:endParaRPr lang="en-US">
              <a:solidFill>
                <a:srgbClr val="775F55"/>
              </a:solidFill>
            </a:endParaRPr>
          </a:p>
        </p:txBody>
      </p:sp>
    </p:spTree>
    <p:extLst>
      <p:ext uri="{BB962C8B-B14F-4D97-AF65-F5344CB8AC3E}">
        <p14:creationId xmlns:p14="http://schemas.microsoft.com/office/powerpoint/2010/main" val="237032572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idx="1"/>
          </p:nvPr>
        </p:nvSpPr>
        <p:spPr>
          <a:xfrm>
            <a:off x="936978" y="1357061"/>
            <a:ext cx="7749822" cy="5257800"/>
          </a:xfrm>
        </p:spPr>
        <p:txBody>
          <a:bodyPr>
            <a:normAutofit/>
          </a:bodyPr>
          <a:lstStyle/>
          <a:p>
            <a:pPr marL="320040" indent="-320040" fontAlgn="auto">
              <a:lnSpc>
                <a:spcPct val="90000"/>
              </a:lnSpc>
              <a:spcBef>
                <a:spcPct val="0"/>
              </a:spcBef>
              <a:spcAft>
                <a:spcPts val="0"/>
              </a:spcAft>
              <a:buClrTx/>
              <a:buFont typeface="Arial" pitchFamily="34" charset="0"/>
              <a:buChar char="•"/>
              <a:defRPr/>
            </a:pPr>
            <a:r>
              <a:rPr lang="en-US" sz="2400" b="1" dirty="0" smtClean="0">
                <a:latin typeface="ITC Legacy Sans Std Medium" pitchFamily="50" charset="0"/>
              </a:rPr>
              <a:t>Jury Trial Demand: </a:t>
            </a:r>
          </a:p>
          <a:p>
            <a:pPr marL="640080" lvl="1" indent="-274320" fontAlgn="auto">
              <a:lnSpc>
                <a:spcPct val="90000"/>
              </a:lnSpc>
              <a:spcBef>
                <a:spcPct val="0"/>
              </a:spcBef>
              <a:spcAft>
                <a:spcPts val="0"/>
              </a:spcAft>
              <a:buClrTx/>
              <a:buFont typeface="Arial" pitchFamily="34" charset="0"/>
              <a:buChar char="•"/>
              <a:defRPr/>
            </a:pPr>
            <a:r>
              <a:rPr lang="en-US" dirty="0" smtClean="0">
                <a:latin typeface="ITC Legacy Sans Std Medium" pitchFamily="50" charset="0"/>
              </a:rPr>
              <a:t>Must be </a:t>
            </a:r>
            <a:r>
              <a:rPr lang="en-US" b="1" dirty="0" smtClean="0">
                <a:latin typeface="ITC Legacy Sans Std Medium" pitchFamily="50" charset="0"/>
              </a:rPr>
              <a:t>filed within 5 days </a:t>
            </a:r>
            <a:r>
              <a:rPr lang="en-US" dirty="0" smtClean="0">
                <a:latin typeface="ITC Legacy Sans Std Medium" pitchFamily="50" charset="0"/>
              </a:rPr>
              <a:t>of the Notice of Trial date (C.C.P. § 631(d)(4)) </a:t>
            </a:r>
          </a:p>
          <a:p>
            <a:pPr marL="640080" lvl="1" indent="-274320" fontAlgn="auto">
              <a:lnSpc>
                <a:spcPct val="90000"/>
              </a:lnSpc>
              <a:spcBef>
                <a:spcPct val="0"/>
              </a:spcBef>
              <a:spcAft>
                <a:spcPts val="0"/>
              </a:spcAft>
              <a:buClrTx/>
              <a:buFont typeface="Arial" pitchFamily="34" charset="0"/>
              <a:buChar char="•"/>
              <a:defRPr/>
            </a:pPr>
            <a:r>
              <a:rPr lang="en-US" dirty="0" smtClean="0">
                <a:latin typeface="ITC Legacy Sans Std Medium" pitchFamily="50" charset="0"/>
              </a:rPr>
              <a:t>Jury Fees: $150 at least </a:t>
            </a:r>
            <a:r>
              <a:rPr lang="en-US" b="1" dirty="0" smtClean="0">
                <a:latin typeface="ITC Legacy Sans Std Medium" pitchFamily="50" charset="0"/>
              </a:rPr>
              <a:t>5 days before trial</a:t>
            </a:r>
            <a:endParaRPr lang="en-US" dirty="0" smtClean="0">
              <a:latin typeface="ITC Legacy Sans Std Medium" pitchFamily="50" charset="0"/>
            </a:endParaRPr>
          </a:p>
          <a:p>
            <a:pPr marL="320040" indent="-320040" fontAlgn="auto">
              <a:lnSpc>
                <a:spcPct val="90000"/>
              </a:lnSpc>
              <a:spcBef>
                <a:spcPct val="0"/>
              </a:spcBef>
              <a:spcAft>
                <a:spcPts val="0"/>
              </a:spcAft>
              <a:buClrTx/>
              <a:buFont typeface="Arial" pitchFamily="34" charset="0"/>
              <a:buChar char="•"/>
              <a:defRPr/>
            </a:pPr>
            <a:endParaRPr lang="en-US" sz="2400" b="1" dirty="0" smtClean="0">
              <a:latin typeface="ITC Legacy Sans Std Medium" pitchFamily="50" charset="0"/>
            </a:endParaRPr>
          </a:p>
          <a:p>
            <a:pPr marL="320040" indent="-320040" fontAlgn="auto">
              <a:lnSpc>
                <a:spcPct val="90000"/>
              </a:lnSpc>
              <a:spcBef>
                <a:spcPct val="0"/>
              </a:spcBef>
              <a:spcAft>
                <a:spcPts val="0"/>
              </a:spcAft>
              <a:buClrTx/>
              <a:buFont typeface="Arial" pitchFamily="34" charset="0"/>
              <a:buChar char="•"/>
              <a:defRPr/>
            </a:pPr>
            <a:r>
              <a:rPr lang="en-US" sz="2400" b="1" dirty="0" smtClean="0">
                <a:latin typeface="ITC Legacy Sans Std Medium" pitchFamily="50" charset="0"/>
              </a:rPr>
              <a:t>Motion for Summary Judgment (C.C.P. § 437c):</a:t>
            </a:r>
            <a:r>
              <a:rPr lang="en-US" sz="2400" dirty="0" smtClean="0">
                <a:latin typeface="ITC Legacy Sans Std Medium" pitchFamily="50" charset="0"/>
              </a:rPr>
              <a:t> </a:t>
            </a:r>
            <a:endParaRPr lang="en-US" sz="2400" b="1" dirty="0" smtClean="0">
              <a:latin typeface="ITC Legacy Sans Std Medium" pitchFamily="50" charset="0"/>
            </a:endParaRPr>
          </a:p>
          <a:p>
            <a:pPr marL="640080" lvl="1" indent="-274320" fontAlgn="auto">
              <a:lnSpc>
                <a:spcPct val="90000"/>
              </a:lnSpc>
              <a:spcBef>
                <a:spcPct val="0"/>
              </a:spcBef>
              <a:spcAft>
                <a:spcPts val="0"/>
              </a:spcAft>
              <a:buClrTx/>
              <a:buFont typeface="Arial" pitchFamily="34" charset="0"/>
              <a:buChar char="•"/>
              <a:defRPr/>
            </a:pPr>
            <a:r>
              <a:rPr lang="en-US" dirty="0" smtClean="0">
                <a:latin typeface="ITC Legacy Sans Std Medium" pitchFamily="50" charset="0"/>
              </a:rPr>
              <a:t>No triable issue of material fact </a:t>
            </a:r>
          </a:p>
          <a:p>
            <a:pPr marL="640080" lvl="1" indent="-274320" fontAlgn="auto">
              <a:lnSpc>
                <a:spcPct val="90000"/>
              </a:lnSpc>
              <a:spcBef>
                <a:spcPct val="0"/>
              </a:spcBef>
              <a:spcAft>
                <a:spcPts val="0"/>
              </a:spcAft>
              <a:buClrTx/>
              <a:buFont typeface="Arial" pitchFamily="34" charset="0"/>
              <a:buChar char="•"/>
              <a:defRPr/>
            </a:pPr>
            <a:r>
              <a:rPr lang="en-US" dirty="0" smtClean="0">
                <a:latin typeface="ITC Legacy Sans Std Medium" pitchFamily="50" charset="0"/>
              </a:rPr>
              <a:t>Defendant must show Plaintiff does not have a cause of action</a:t>
            </a:r>
          </a:p>
          <a:p>
            <a:pPr marL="640080" lvl="1" indent="-274320" fontAlgn="auto">
              <a:lnSpc>
                <a:spcPct val="90000"/>
              </a:lnSpc>
              <a:spcBef>
                <a:spcPct val="0"/>
              </a:spcBef>
              <a:spcAft>
                <a:spcPts val="0"/>
              </a:spcAft>
              <a:buClrTx/>
              <a:buFont typeface="Arial" pitchFamily="34" charset="0"/>
              <a:buChar char="•"/>
              <a:defRPr/>
            </a:pPr>
            <a:r>
              <a:rPr lang="en-US" dirty="0" smtClean="0">
                <a:latin typeface="ITC Legacy Sans Std Medium" pitchFamily="50" charset="0"/>
              </a:rPr>
              <a:t>Filed upon 5 days notice (C.C.P. § 1170.7) and opposition may be filed 1 day before or on hearing day.</a:t>
            </a:r>
          </a:p>
          <a:p>
            <a:pPr marL="640080" lvl="1" indent="-274320" fontAlgn="auto">
              <a:lnSpc>
                <a:spcPct val="90000"/>
              </a:lnSpc>
              <a:spcBef>
                <a:spcPct val="0"/>
              </a:spcBef>
              <a:spcAft>
                <a:spcPts val="0"/>
              </a:spcAft>
              <a:buClrTx/>
              <a:buFont typeface="Arial" pitchFamily="34" charset="0"/>
              <a:buChar char="•"/>
              <a:defRPr/>
            </a:pPr>
            <a:endParaRPr lang="en-US" sz="2000" dirty="0" smtClean="0">
              <a:latin typeface="ITC Legacy Sans Std Medium" pitchFamily="50" charset="0"/>
            </a:endParaRPr>
          </a:p>
          <a:p>
            <a:pPr marL="320040" indent="-320040" fontAlgn="auto">
              <a:lnSpc>
                <a:spcPct val="90000"/>
              </a:lnSpc>
              <a:spcBef>
                <a:spcPct val="0"/>
              </a:spcBef>
              <a:spcAft>
                <a:spcPts val="0"/>
              </a:spcAft>
              <a:buClrTx/>
              <a:buFont typeface="Arial" pitchFamily="34" charset="0"/>
              <a:buChar char="•"/>
              <a:defRPr/>
            </a:pPr>
            <a:r>
              <a:rPr lang="en-US" sz="2400" b="1" dirty="0" smtClean="0">
                <a:latin typeface="ITC Legacy Sans Std Medium" pitchFamily="50" charset="0"/>
              </a:rPr>
              <a:t>Trial Date: </a:t>
            </a:r>
          </a:p>
          <a:p>
            <a:pPr marL="640080" lvl="1" indent="-274320" fontAlgn="auto">
              <a:lnSpc>
                <a:spcPct val="90000"/>
              </a:lnSpc>
              <a:spcBef>
                <a:spcPct val="0"/>
              </a:spcBef>
              <a:spcAft>
                <a:spcPts val="0"/>
              </a:spcAft>
              <a:buClrTx/>
              <a:buFont typeface="Arial" pitchFamily="34" charset="0"/>
              <a:buChar char="•"/>
              <a:defRPr/>
            </a:pPr>
            <a:r>
              <a:rPr lang="en-US" dirty="0" smtClean="0">
                <a:latin typeface="ITC Legacy Sans Std Medium" pitchFamily="50" charset="0"/>
              </a:rPr>
              <a:t>Request to Set Case for Trial </a:t>
            </a:r>
          </a:p>
          <a:p>
            <a:pPr marL="365760" lvl="1" indent="0" fontAlgn="auto">
              <a:lnSpc>
                <a:spcPct val="90000"/>
              </a:lnSpc>
              <a:spcBef>
                <a:spcPct val="0"/>
              </a:spcBef>
              <a:spcAft>
                <a:spcPts val="0"/>
              </a:spcAft>
              <a:buClrTx/>
              <a:buNone/>
              <a:defRPr/>
            </a:pPr>
            <a:r>
              <a:rPr lang="en-US" sz="2000" dirty="0" smtClean="0">
                <a:latin typeface="ITC Legacy Sans Std Medium" pitchFamily="50" charset="0"/>
              </a:rPr>
              <a:t> </a:t>
            </a:r>
          </a:p>
          <a:p>
            <a:pPr marL="320040" indent="-320040" fontAlgn="auto">
              <a:lnSpc>
                <a:spcPct val="90000"/>
              </a:lnSpc>
              <a:spcBef>
                <a:spcPct val="0"/>
              </a:spcBef>
              <a:spcAft>
                <a:spcPts val="0"/>
              </a:spcAft>
              <a:buClrTx/>
              <a:buFont typeface="Arial" pitchFamily="34" charset="0"/>
              <a:buChar char="•"/>
              <a:defRPr/>
            </a:pPr>
            <a:r>
              <a:rPr lang="en-US" sz="2400" b="1" dirty="0" smtClean="0">
                <a:latin typeface="ITC Legacy Sans Std Medium" pitchFamily="50" charset="0"/>
              </a:rPr>
              <a:t>Discovery:</a:t>
            </a:r>
          </a:p>
          <a:p>
            <a:pPr marL="640080" lvl="1" indent="-274320" fontAlgn="auto">
              <a:lnSpc>
                <a:spcPct val="90000"/>
              </a:lnSpc>
              <a:spcBef>
                <a:spcPct val="0"/>
              </a:spcBef>
              <a:spcAft>
                <a:spcPts val="0"/>
              </a:spcAft>
              <a:buClrTx/>
              <a:buFont typeface="Arial" pitchFamily="34" charset="0"/>
              <a:buChar char="•"/>
              <a:defRPr/>
            </a:pPr>
            <a:r>
              <a:rPr lang="en-US" dirty="0" smtClean="0">
                <a:latin typeface="ITC Legacy Sans Std Medium" pitchFamily="50" charset="0"/>
              </a:rPr>
              <a:t>See Next Slide </a:t>
            </a:r>
          </a:p>
          <a:p>
            <a:pPr marL="320040" indent="-320040" fontAlgn="auto">
              <a:lnSpc>
                <a:spcPct val="90000"/>
              </a:lnSpc>
              <a:spcBef>
                <a:spcPct val="0"/>
              </a:spcBef>
              <a:spcAft>
                <a:spcPts val="0"/>
              </a:spcAft>
              <a:buClr>
                <a:srgbClr val="A5C249"/>
              </a:buClr>
              <a:buFont typeface="Arial" pitchFamily="34" charset="0"/>
              <a:buChar char="•"/>
              <a:defRPr/>
            </a:pPr>
            <a:endParaRPr lang="en-US" sz="2400" b="1" dirty="0" smtClean="0">
              <a:latin typeface="Rockwell" pitchFamily="18" charset="0"/>
            </a:endParaRPr>
          </a:p>
          <a:p>
            <a:pPr marL="320040" indent="-320040" fontAlgn="auto">
              <a:lnSpc>
                <a:spcPct val="90000"/>
              </a:lnSpc>
              <a:spcBef>
                <a:spcPct val="0"/>
              </a:spcBef>
              <a:spcAft>
                <a:spcPts val="0"/>
              </a:spcAft>
              <a:buClr>
                <a:srgbClr val="A5C249"/>
              </a:buClr>
              <a:buFont typeface="Arial" pitchFamily="34" charset="0"/>
              <a:buChar char="•"/>
              <a:defRPr/>
            </a:pPr>
            <a:endParaRPr lang="en-US" sz="2000" dirty="0" smtClean="0">
              <a:latin typeface="Rockwell" pitchFamily="18" charset="0"/>
            </a:endParaRPr>
          </a:p>
        </p:txBody>
      </p:sp>
      <p:sp>
        <p:nvSpPr>
          <p:cNvPr id="4" name="Rectangle 54"/>
          <p:cNvSpPr>
            <a:spLocks noChangeArrowheads="1"/>
          </p:cNvSpPr>
          <p:nvPr/>
        </p:nvSpPr>
        <p:spPr bwMode="auto">
          <a:xfrm>
            <a:off x="936978" y="317500"/>
            <a:ext cx="8054622" cy="657488"/>
          </a:xfrm>
          <a:prstGeom prst="rect">
            <a:avLst/>
          </a:prstGeom>
          <a:noFill/>
          <a:ln w="9525">
            <a:noFill/>
            <a:miter lim="800000"/>
            <a:headEnd/>
            <a:tailEnd/>
          </a:ln>
        </p:spPr>
        <p:txBody>
          <a:bodyPr wrap="square">
            <a:spAutoFit/>
          </a:bodyPr>
          <a:lstStyle/>
          <a:p>
            <a:pPr algn="ctr" defTabSz="914400" fontAlgn="base">
              <a:lnSpc>
                <a:spcPct val="80000"/>
              </a:lnSpc>
              <a:spcBef>
                <a:spcPct val="20000"/>
              </a:spcBef>
              <a:spcAft>
                <a:spcPct val="0"/>
              </a:spcAft>
              <a:defRPr/>
            </a:pPr>
            <a:r>
              <a:rPr lang="en-US" sz="4400" dirty="0">
                <a:ln w="9525">
                  <a:noFill/>
                </a:ln>
                <a:solidFill>
                  <a:schemeClr val="tx2"/>
                </a:solidFill>
                <a:latin typeface="ITC Legacy Sans Std Medium"/>
                <a:ea typeface="+mj-lt"/>
                <a:cs typeface="+mj-lt"/>
              </a:rPr>
              <a:t>Pre-Trial Considerations</a:t>
            </a:r>
          </a:p>
        </p:txBody>
      </p:sp>
      <p:sp>
        <p:nvSpPr>
          <p:cNvPr id="2" name="Footer Placeholder 1"/>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7784197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sz="quarter" idx="1"/>
          </p:nvPr>
        </p:nvSpPr>
        <p:spPr>
          <a:xfrm>
            <a:off x="959556" y="1732844"/>
            <a:ext cx="3810000" cy="4876800"/>
          </a:xfrm>
        </p:spPr>
        <p:txBody>
          <a:bodyPr>
            <a:normAutofit/>
          </a:bodyPr>
          <a:lstStyle/>
          <a:p>
            <a:pPr marL="0" indent="0" fontAlgn="auto">
              <a:spcBef>
                <a:spcPct val="0"/>
              </a:spcBef>
              <a:spcAft>
                <a:spcPts val="0"/>
              </a:spcAft>
              <a:buClrTx/>
              <a:buNone/>
              <a:defRPr/>
            </a:pPr>
            <a:r>
              <a:rPr lang="en-US" sz="2400" b="1" dirty="0" smtClean="0">
                <a:latin typeface="+mj-lt"/>
              </a:rPr>
              <a:t>Types of Discovery:</a:t>
            </a:r>
          </a:p>
          <a:p>
            <a:pPr indent="-342900" fontAlgn="auto">
              <a:spcBef>
                <a:spcPct val="0"/>
              </a:spcBef>
              <a:spcAft>
                <a:spcPts val="0"/>
              </a:spcAft>
              <a:buClrTx/>
              <a:defRPr/>
            </a:pPr>
            <a:endParaRPr lang="en-US" sz="2400" b="1" dirty="0" smtClean="0">
              <a:latin typeface="+mj-lt"/>
            </a:endParaRPr>
          </a:p>
          <a:p>
            <a:pPr indent="-342900" fontAlgn="auto">
              <a:spcBef>
                <a:spcPct val="0"/>
              </a:spcBef>
              <a:spcAft>
                <a:spcPts val="0"/>
              </a:spcAft>
              <a:buClrTx/>
              <a:defRPr/>
            </a:pPr>
            <a:r>
              <a:rPr lang="en-US" sz="2000" b="1" dirty="0" smtClean="0">
                <a:latin typeface="+mj-lt"/>
              </a:rPr>
              <a:t>Written Interrogatories</a:t>
            </a:r>
          </a:p>
          <a:p>
            <a:pPr marL="708660" lvl="1" indent="-342900" fontAlgn="auto">
              <a:spcBef>
                <a:spcPct val="0"/>
              </a:spcBef>
              <a:spcAft>
                <a:spcPts val="0"/>
              </a:spcAft>
              <a:buClrTx/>
              <a:defRPr/>
            </a:pPr>
            <a:r>
              <a:rPr lang="en-US" sz="2000" dirty="0" smtClean="0">
                <a:latin typeface="+mj-lt"/>
              </a:rPr>
              <a:t>Form (UD-106)</a:t>
            </a:r>
          </a:p>
          <a:p>
            <a:pPr marL="708660" lvl="1" indent="-342900" fontAlgn="auto">
              <a:spcBef>
                <a:spcPct val="0"/>
              </a:spcBef>
              <a:spcAft>
                <a:spcPts val="0"/>
              </a:spcAft>
              <a:buClrTx/>
              <a:defRPr/>
            </a:pPr>
            <a:r>
              <a:rPr lang="en-US" sz="2000" dirty="0" smtClean="0">
                <a:latin typeface="+mj-lt"/>
              </a:rPr>
              <a:t>Special Interrogatories</a:t>
            </a:r>
          </a:p>
          <a:p>
            <a:pPr marL="708660" lvl="1" indent="-342900" fontAlgn="auto">
              <a:spcBef>
                <a:spcPct val="0"/>
              </a:spcBef>
              <a:spcAft>
                <a:spcPts val="0"/>
              </a:spcAft>
              <a:buClrTx/>
              <a:defRPr/>
            </a:pPr>
            <a:endParaRPr lang="en-US" sz="2000" dirty="0" smtClean="0">
              <a:latin typeface="+mj-lt"/>
            </a:endParaRPr>
          </a:p>
          <a:p>
            <a:pPr indent="-342900" fontAlgn="auto">
              <a:spcBef>
                <a:spcPct val="0"/>
              </a:spcBef>
              <a:spcAft>
                <a:spcPts val="0"/>
              </a:spcAft>
              <a:buClrTx/>
              <a:defRPr/>
            </a:pPr>
            <a:r>
              <a:rPr lang="en-US" sz="2000" b="1" dirty="0" smtClean="0">
                <a:latin typeface="+mj-lt"/>
              </a:rPr>
              <a:t>Demand for Production of </a:t>
            </a:r>
          </a:p>
          <a:p>
            <a:pPr marL="0" indent="0" fontAlgn="auto">
              <a:spcBef>
                <a:spcPct val="0"/>
              </a:spcBef>
              <a:spcAft>
                <a:spcPts val="0"/>
              </a:spcAft>
              <a:buClrTx/>
              <a:buNone/>
              <a:defRPr/>
            </a:pPr>
            <a:r>
              <a:rPr lang="en-US" sz="2000" b="1" dirty="0" smtClean="0">
                <a:latin typeface="+mj-lt"/>
              </a:rPr>
              <a:t>      Documents</a:t>
            </a:r>
          </a:p>
          <a:p>
            <a:pPr indent="-342900" fontAlgn="auto">
              <a:spcBef>
                <a:spcPct val="0"/>
              </a:spcBef>
              <a:spcAft>
                <a:spcPts val="0"/>
              </a:spcAft>
              <a:buClrTx/>
              <a:defRPr/>
            </a:pPr>
            <a:endParaRPr lang="en-US" sz="2000" dirty="0" smtClean="0">
              <a:latin typeface="+mj-lt"/>
            </a:endParaRPr>
          </a:p>
          <a:p>
            <a:pPr indent="-342900" fontAlgn="auto">
              <a:spcBef>
                <a:spcPct val="0"/>
              </a:spcBef>
              <a:spcAft>
                <a:spcPts val="0"/>
              </a:spcAft>
              <a:buClrTx/>
              <a:defRPr/>
            </a:pPr>
            <a:r>
              <a:rPr lang="en-US" sz="2000" b="1" dirty="0" smtClean="0">
                <a:latin typeface="+mj-lt"/>
              </a:rPr>
              <a:t>Request for Admissions</a:t>
            </a:r>
          </a:p>
          <a:p>
            <a:pPr indent="-342900" fontAlgn="auto">
              <a:spcBef>
                <a:spcPct val="0"/>
              </a:spcBef>
              <a:spcAft>
                <a:spcPts val="0"/>
              </a:spcAft>
              <a:buClrTx/>
              <a:defRPr/>
            </a:pPr>
            <a:endParaRPr lang="en-US" sz="2000" dirty="0" smtClean="0">
              <a:latin typeface="+mj-lt"/>
            </a:endParaRPr>
          </a:p>
          <a:p>
            <a:pPr indent="-342900" fontAlgn="auto">
              <a:spcBef>
                <a:spcPct val="0"/>
              </a:spcBef>
              <a:spcAft>
                <a:spcPts val="0"/>
              </a:spcAft>
              <a:buClrTx/>
              <a:defRPr/>
            </a:pPr>
            <a:r>
              <a:rPr lang="en-US" sz="2000" b="1" dirty="0" smtClean="0">
                <a:latin typeface="+mj-lt"/>
              </a:rPr>
              <a:t>Depositions</a:t>
            </a:r>
          </a:p>
          <a:p>
            <a:pPr marL="708660" lvl="1" indent="-342900" fontAlgn="auto">
              <a:spcBef>
                <a:spcPct val="0"/>
              </a:spcBef>
              <a:spcAft>
                <a:spcPts val="0"/>
              </a:spcAft>
              <a:buClrTx/>
              <a:defRPr/>
            </a:pPr>
            <a:r>
              <a:rPr lang="en-US" sz="2000" dirty="0" smtClean="0">
                <a:latin typeface="+mj-lt"/>
              </a:rPr>
              <a:t>Scheduled w/in 5 days of the Notice but no later than 5 days before Trial</a:t>
            </a:r>
          </a:p>
        </p:txBody>
      </p:sp>
      <p:sp>
        <p:nvSpPr>
          <p:cNvPr id="29700" name="Rectangle 4"/>
          <p:cNvSpPr>
            <a:spLocks noGrp="1" noChangeArrowheads="1"/>
          </p:cNvSpPr>
          <p:nvPr>
            <p:ph sz="quarter" idx="2"/>
          </p:nvPr>
        </p:nvSpPr>
        <p:spPr>
          <a:xfrm>
            <a:off x="4769556" y="1755422"/>
            <a:ext cx="4038600" cy="5334000"/>
          </a:xfrm>
        </p:spPr>
        <p:txBody>
          <a:bodyPr>
            <a:normAutofit/>
          </a:bodyPr>
          <a:lstStyle/>
          <a:p>
            <a:pPr marL="0" indent="0" fontAlgn="auto">
              <a:lnSpc>
                <a:spcPct val="90000"/>
              </a:lnSpc>
              <a:spcBef>
                <a:spcPct val="0"/>
              </a:spcBef>
              <a:spcAft>
                <a:spcPts val="0"/>
              </a:spcAft>
              <a:buNone/>
              <a:defRPr/>
            </a:pPr>
            <a:r>
              <a:rPr lang="en-US" sz="2400" b="1" dirty="0" smtClean="0">
                <a:latin typeface="+mj-lt"/>
              </a:rPr>
              <a:t>Time Limitations:</a:t>
            </a:r>
          </a:p>
          <a:p>
            <a:pPr marL="320040" indent="-320040" fontAlgn="auto">
              <a:lnSpc>
                <a:spcPct val="90000"/>
              </a:lnSpc>
              <a:spcBef>
                <a:spcPct val="0"/>
              </a:spcBef>
              <a:spcAft>
                <a:spcPts val="0"/>
              </a:spcAft>
              <a:buFont typeface="Arial" pitchFamily="34" charset="0"/>
              <a:buChar char="•"/>
              <a:defRPr/>
            </a:pPr>
            <a:endParaRPr lang="en-US" sz="2400" dirty="0" smtClean="0">
              <a:latin typeface="+mj-lt"/>
            </a:endParaRPr>
          </a:p>
          <a:p>
            <a:pPr indent="-342900">
              <a:spcBef>
                <a:spcPct val="0"/>
              </a:spcBef>
              <a:buClrTx/>
              <a:defRPr/>
            </a:pPr>
            <a:r>
              <a:rPr lang="en-US" sz="2000" dirty="0" smtClean="0">
                <a:latin typeface="+mj-lt"/>
              </a:rPr>
              <a:t>Discovery completed 5 days before the date of Trial</a:t>
            </a:r>
            <a:endParaRPr lang="en-US" sz="2000" b="1" dirty="0" smtClean="0">
              <a:latin typeface="+mj-lt"/>
            </a:endParaRPr>
          </a:p>
          <a:p>
            <a:pPr marL="708660" lvl="1" indent="-342900">
              <a:lnSpc>
                <a:spcPct val="90000"/>
              </a:lnSpc>
              <a:spcBef>
                <a:spcPct val="0"/>
              </a:spcBef>
              <a:buClrTx/>
              <a:defRPr/>
            </a:pPr>
            <a:endParaRPr lang="en-US" sz="2000" dirty="0" smtClean="0">
              <a:latin typeface="+mj-lt"/>
            </a:endParaRPr>
          </a:p>
          <a:p>
            <a:pPr indent="-342900">
              <a:lnSpc>
                <a:spcPct val="90000"/>
              </a:lnSpc>
              <a:spcBef>
                <a:spcPct val="0"/>
              </a:spcBef>
              <a:buClrTx/>
              <a:defRPr/>
            </a:pPr>
            <a:r>
              <a:rPr lang="en-US" sz="2000" dirty="0" smtClean="0">
                <a:latin typeface="+mj-lt"/>
              </a:rPr>
              <a:t>Responses due w/in 5 days for personal service, 10 days for mailing</a:t>
            </a:r>
          </a:p>
          <a:p>
            <a:pPr indent="-342900">
              <a:lnSpc>
                <a:spcPct val="90000"/>
              </a:lnSpc>
              <a:spcBef>
                <a:spcPct val="0"/>
              </a:spcBef>
              <a:buClrTx/>
              <a:defRPr/>
            </a:pPr>
            <a:endParaRPr lang="en-US" sz="2000" dirty="0" smtClean="0">
              <a:latin typeface="+mj-lt"/>
            </a:endParaRPr>
          </a:p>
          <a:p>
            <a:pPr indent="-342900">
              <a:spcBef>
                <a:spcPct val="0"/>
              </a:spcBef>
              <a:buClrTx/>
              <a:defRPr/>
            </a:pPr>
            <a:r>
              <a:rPr lang="en-US" sz="2000" dirty="0" smtClean="0">
                <a:latin typeface="+mj-lt"/>
              </a:rPr>
              <a:t>Motions to Compel may be filed at any time upon 5 days notice</a:t>
            </a:r>
            <a:endParaRPr lang="en-US" sz="1600" dirty="0" smtClean="0">
              <a:latin typeface="+mj-lt"/>
            </a:endParaRPr>
          </a:p>
          <a:p>
            <a:pPr marL="320040" indent="-320040" fontAlgn="auto">
              <a:lnSpc>
                <a:spcPct val="90000"/>
              </a:lnSpc>
              <a:spcBef>
                <a:spcPct val="0"/>
              </a:spcBef>
              <a:spcAft>
                <a:spcPts val="0"/>
              </a:spcAft>
              <a:buFont typeface="Wingdings"/>
              <a:buChar char=""/>
              <a:defRPr/>
            </a:pPr>
            <a:endParaRPr lang="en-US" sz="1600" dirty="0" smtClean="0">
              <a:latin typeface="+mj-lt"/>
            </a:endParaRPr>
          </a:p>
        </p:txBody>
      </p:sp>
      <p:sp>
        <p:nvSpPr>
          <p:cNvPr id="6" name="Rectangle 54"/>
          <p:cNvSpPr>
            <a:spLocks noChangeArrowheads="1"/>
          </p:cNvSpPr>
          <p:nvPr/>
        </p:nvSpPr>
        <p:spPr bwMode="auto">
          <a:xfrm>
            <a:off x="843551" y="152400"/>
            <a:ext cx="8300449" cy="966418"/>
          </a:xfrm>
          <a:prstGeom prst="rect">
            <a:avLst/>
          </a:prstGeom>
          <a:noFill/>
          <a:ln w="9525">
            <a:noFill/>
            <a:miter lim="800000"/>
            <a:headEnd/>
            <a:tailEnd/>
          </a:ln>
        </p:spPr>
        <p:txBody>
          <a:bodyPr wrap="square">
            <a:spAutoFit/>
          </a:bodyPr>
          <a:lstStyle/>
          <a:p>
            <a:pPr algn="ctr" defTabSz="914400" fontAlgn="base">
              <a:lnSpc>
                <a:spcPct val="80000"/>
              </a:lnSpc>
              <a:spcBef>
                <a:spcPct val="20000"/>
              </a:spcBef>
              <a:spcAft>
                <a:spcPct val="0"/>
              </a:spcAft>
            </a:pPr>
            <a:r>
              <a:rPr lang="en-US" sz="4000" dirty="0" smtClean="0">
                <a:solidFill>
                  <a:schemeClr val="tx2"/>
                </a:solidFill>
                <a:latin typeface="ITC Legacy Sans Std Medium"/>
                <a:cs typeface="Arial" pitchFamily="34" charset="0"/>
              </a:rPr>
              <a:t>Discovery and Unlawful Detainers</a:t>
            </a:r>
          </a:p>
          <a:p>
            <a:pPr algn="ctr" defTabSz="914400" fontAlgn="base">
              <a:lnSpc>
                <a:spcPct val="80000"/>
              </a:lnSpc>
              <a:spcBef>
                <a:spcPct val="20000"/>
              </a:spcBef>
              <a:spcAft>
                <a:spcPct val="0"/>
              </a:spcAft>
            </a:pPr>
            <a:r>
              <a:rPr lang="en-US" sz="2400" dirty="0" smtClean="0">
                <a:solidFill>
                  <a:schemeClr val="tx2"/>
                </a:solidFill>
                <a:latin typeface="ITC Legacy Sans Std Medium"/>
                <a:cs typeface="Arial" pitchFamily="34" charset="0"/>
              </a:rPr>
              <a:t>Civil Discovery Act C.C.P. § 2016 et seq.</a:t>
            </a:r>
          </a:p>
        </p:txBody>
      </p:sp>
      <p:sp>
        <p:nvSpPr>
          <p:cNvPr id="2" name="Footer Placeholder 1"/>
          <p:cNvSpPr>
            <a:spLocks noGrp="1"/>
          </p:cNvSpPr>
          <p:nvPr>
            <p:ph type="ftr" sz="quarter" idx="12"/>
          </p:nvPr>
        </p:nvSpPr>
        <p:spPr/>
        <p:txBody>
          <a:bodyPr/>
          <a:lstStyle/>
          <a:p>
            <a:pPr>
              <a:defRPr/>
            </a:pPr>
            <a:endParaRPr lang="en-US">
              <a:solidFill>
                <a:srgbClr val="775F55"/>
              </a:solidFill>
            </a:endParaRPr>
          </a:p>
        </p:txBody>
      </p:sp>
    </p:spTree>
    <p:extLst>
      <p:ext uri="{BB962C8B-B14F-4D97-AF65-F5344CB8AC3E}">
        <p14:creationId xmlns:p14="http://schemas.microsoft.com/office/powerpoint/2010/main" val="231060390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371600" y="274638"/>
            <a:ext cx="7315200"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4000" dirty="0" smtClean="0">
                <a:latin typeface="ITC Legacy Sans Std Medium" charset="0"/>
              </a:rPr>
              <a:t>Landlord-Tenant Overview</a:t>
            </a:r>
            <a:endParaRPr lang="en-US" sz="4000" dirty="0">
              <a:latin typeface="ITC Legacy Sans Std Medium" charset="0"/>
            </a:endParaRPr>
          </a:p>
        </p:txBody>
      </p:sp>
      <p:sp>
        <p:nvSpPr>
          <p:cNvPr id="9" name="Content Placeholder 2"/>
          <p:cNvSpPr txBox="1">
            <a:spLocks/>
          </p:cNvSpPr>
          <p:nvPr/>
        </p:nvSpPr>
        <p:spPr>
          <a:xfrm>
            <a:off x="1219200" y="1219200"/>
            <a:ext cx="7467600" cy="5708695"/>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ClrTx/>
            </a:pPr>
            <a:r>
              <a:rPr lang="en-US" sz="2400" dirty="0">
                <a:latin typeface="ITC Legacy Sans Std Medium" pitchFamily="50" charset="0"/>
              </a:rPr>
              <a:t>R</a:t>
            </a:r>
            <a:r>
              <a:rPr lang="en-US" sz="2400" dirty="0" smtClean="0">
                <a:latin typeface="ITC Legacy Sans Std Medium" pitchFamily="50" charset="0"/>
              </a:rPr>
              <a:t>ights and responsibilities of CA tenants and landlords</a:t>
            </a:r>
          </a:p>
          <a:p>
            <a:pPr>
              <a:buClrTx/>
            </a:pPr>
            <a:r>
              <a:rPr lang="en-US" sz="2400" dirty="0" smtClean="0">
                <a:latin typeface="ITC Legacy Sans Std Medium" pitchFamily="50" charset="0"/>
              </a:rPr>
              <a:t>What is a UD?</a:t>
            </a:r>
          </a:p>
          <a:p>
            <a:pPr lvl="1">
              <a:buClrTx/>
            </a:pPr>
            <a:r>
              <a:rPr lang="en-US" sz="2400" dirty="0" smtClean="0">
                <a:latin typeface="ITC Legacy Sans Std Medium" pitchFamily="50" charset="0"/>
              </a:rPr>
              <a:t>CA Laws</a:t>
            </a:r>
          </a:p>
          <a:p>
            <a:pPr>
              <a:buClrTx/>
            </a:pPr>
            <a:r>
              <a:rPr lang="en-US" sz="2400" dirty="0" smtClean="0">
                <a:latin typeface="ITC Legacy Sans Std Medium" pitchFamily="50" charset="0"/>
              </a:rPr>
              <a:t>Eviction Process</a:t>
            </a:r>
            <a:endParaRPr lang="en-US" sz="2400" dirty="0">
              <a:latin typeface="ITC Legacy Sans Std Medium" pitchFamily="50" charset="0"/>
            </a:endParaRPr>
          </a:p>
          <a:p>
            <a:pPr lvl="1">
              <a:buClrTx/>
            </a:pPr>
            <a:r>
              <a:rPr lang="en-US" sz="2400" dirty="0" smtClean="0">
                <a:latin typeface="ITC Legacy Sans Std Medium" pitchFamily="50" charset="0"/>
              </a:rPr>
              <a:t>Timeline</a:t>
            </a:r>
          </a:p>
          <a:p>
            <a:pPr lvl="1">
              <a:buClrTx/>
            </a:pPr>
            <a:r>
              <a:rPr lang="en-US" sz="2400" dirty="0" smtClean="0">
                <a:latin typeface="ITC Legacy Sans Std Medium" pitchFamily="50" charset="0"/>
              </a:rPr>
              <a:t>Types of Notices</a:t>
            </a:r>
          </a:p>
          <a:p>
            <a:pPr lvl="1">
              <a:buClrTx/>
            </a:pPr>
            <a:r>
              <a:rPr lang="en-US" sz="2400" dirty="0" smtClean="0">
                <a:latin typeface="ITC Legacy Sans Std Medium" pitchFamily="50" charset="0"/>
              </a:rPr>
              <a:t>Pleadings and Responses</a:t>
            </a:r>
          </a:p>
          <a:p>
            <a:pPr>
              <a:buClrTx/>
            </a:pPr>
            <a:r>
              <a:rPr lang="en-US" sz="2400" dirty="0" smtClean="0">
                <a:latin typeface="ITC Legacy Sans Std Medium" pitchFamily="50" charset="0"/>
              </a:rPr>
              <a:t>Most Commonly used UD Defenses</a:t>
            </a:r>
          </a:p>
          <a:p>
            <a:pPr>
              <a:buClrTx/>
            </a:pPr>
            <a:r>
              <a:rPr lang="en-US" sz="2400" dirty="0" smtClean="0">
                <a:latin typeface="ITC Legacy Sans Std Medium" pitchFamily="50" charset="0"/>
              </a:rPr>
              <a:t>Foreclosure</a:t>
            </a:r>
          </a:p>
          <a:p>
            <a:pPr>
              <a:buClrTx/>
            </a:pPr>
            <a:r>
              <a:rPr lang="en-US" sz="2400" dirty="0" smtClean="0">
                <a:latin typeface="ITC Legacy Sans Std Medium" pitchFamily="50" charset="0"/>
              </a:rPr>
              <a:t>Security Deposits</a:t>
            </a:r>
          </a:p>
        </p:txBody>
      </p:sp>
    </p:spTree>
    <p:extLst>
      <p:ext uri="{BB962C8B-B14F-4D97-AF65-F5344CB8AC3E}">
        <p14:creationId xmlns:p14="http://schemas.microsoft.com/office/powerpoint/2010/main" val="338033043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a:xfrm>
            <a:off x="982132" y="1600200"/>
            <a:ext cx="8009468" cy="4876800"/>
          </a:xfrm>
        </p:spPr>
        <p:txBody>
          <a:bodyPr>
            <a:noAutofit/>
          </a:bodyPr>
          <a:lstStyle/>
          <a:p>
            <a:pPr marL="320040" indent="-320040" fontAlgn="auto">
              <a:lnSpc>
                <a:spcPct val="80000"/>
              </a:lnSpc>
              <a:spcAft>
                <a:spcPts val="0"/>
              </a:spcAft>
              <a:buClrTx/>
              <a:buFont typeface="Arial" pitchFamily="34" charset="0"/>
              <a:buChar char="•"/>
              <a:defRPr/>
            </a:pPr>
            <a:r>
              <a:rPr lang="en-US" sz="2400" b="1" dirty="0" smtClean="0">
                <a:latin typeface="ITC Legacy Sans Std Medium" pitchFamily="50" charset="0"/>
              </a:rPr>
              <a:t>Waiver of Notice to Quit</a:t>
            </a:r>
          </a:p>
          <a:p>
            <a:pPr marL="640080" lvl="1" indent="-274320" fontAlgn="auto">
              <a:lnSpc>
                <a:spcPct val="80000"/>
              </a:lnSpc>
              <a:spcAft>
                <a:spcPts val="0"/>
              </a:spcAft>
              <a:buClrTx/>
              <a:buFont typeface="Arial" pitchFamily="34" charset="0"/>
              <a:buChar char="•"/>
              <a:defRPr/>
            </a:pPr>
            <a:r>
              <a:rPr lang="en-US" sz="2400" dirty="0" smtClean="0">
                <a:latin typeface="ITC Legacy Sans Std Medium" pitchFamily="50" charset="0"/>
              </a:rPr>
              <a:t>Generally: Affirmative defense if landlord accepts rent to cover a period of time after the termination date stated in the notice</a:t>
            </a:r>
          </a:p>
          <a:p>
            <a:pPr marL="320040" indent="-320040" fontAlgn="auto">
              <a:lnSpc>
                <a:spcPct val="80000"/>
              </a:lnSpc>
              <a:spcAft>
                <a:spcPts val="0"/>
              </a:spcAft>
              <a:buClrTx/>
              <a:buFont typeface="Arial" pitchFamily="34" charset="0"/>
              <a:buChar char="•"/>
              <a:defRPr/>
            </a:pPr>
            <a:r>
              <a:rPr lang="en-US" sz="2400" b="1" dirty="0" smtClean="0">
                <a:latin typeface="ITC Legacy Sans Std Medium" pitchFamily="50" charset="0"/>
              </a:rPr>
              <a:t>Estoppel</a:t>
            </a:r>
          </a:p>
          <a:p>
            <a:pPr marL="640080" lvl="1" indent="-274320" fontAlgn="auto">
              <a:lnSpc>
                <a:spcPct val="80000"/>
              </a:lnSpc>
              <a:spcAft>
                <a:spcPts val="0"/>
              </a:spcAft>
              <a:buClrTx/>
              <a:buFont typeface="Arial" pitchFamily="34" charset="0"/>
              <a:buChar char="•"/>
              <a:defRPr/>
            </a:pPr>
            <a:r>
              <a:rPr lang="en-US" sz="2400" dirty="0" smtClean="0">
                <a:latin typeface="ITC Legacy Sans Std Medium" pitchFamily="50" charset="0"/>
              </a:rPr>
              <a:t>Generally: Tenant must have relied on the landlord’s conduct and was injured by it</a:t>
            </a:r>
          </a:p>
          <a:p>
            <a:pPr marL="320040" indent="-320040" fontAlgn="auto">
              <a:lnSpc>
                <a:spcPct val="80000"/>
              </a:lnSpc>
              <a:spcAft>
                <a:spcPts val="0"/>
              </a:spcAft>
              <a:buClrTx/>
              <a:buFont typeface="Arial" pitchFamily="34" charset="0"/>
              <a:buChar char="•"/>
              <a:defRPr/>
            </a:pPr>
            <a:r>
              <a:rPr lang="en-US" sz="2400" b="1" dirty="0" smtClean="0">
                <a:latin typeface="ITC Legacy Sans Std Medium" pitchFamily="50" charset="0"/>
              </a:rPr>
              <a:t>Breach of the Warranty of Habitability</a:t>
            </a:r>
          </a:p>
          <a:p>
            <a:pPr marL="640080" lvl="1" indent="-274320" fontAlgn="auto">
              <a:lnSpc>
                <a:spcPct val="80000"/>
              </a:lnSpc>
              <a:spcAft>
                <a:spcPts val="0"/>
              </a:spcAft>
              <a:buClrTx/>
              <a:buFont typeface="Arial" pitchFamily="34" charset="0"/>
              <a:buChar char="•"/>
              <a:defRPr/>
            </a:pPr>
            <a:r>
              <a:rPr lang="en-US" sz="2400" dirty="0" smtClean="0">
                <a:latin typeface="ITC Legacy Sans Std Medium" pitchFamily="50" charset="0"/>
              </a:rPr>
              <a:t>What is a breach?</a:t>
            </a:r>
          </a:p>
          <a:p>
            <a:pPr marL="640080" lvl="1" indent="-274320" fontAlgn="auto">
              <a:lnSpc>
                <a:spcPct val="80000"/>
              </a:lnSpc>
              <a:spcAft>
                <a:spcPts val="0"/>
              </a:spcAft>
              <a:buClrTx/>
              <a:buFont typeface="Arial" pitchFamily="34" charset="0"/>
              <a:buChar char="•"/>
              <a:defRPr/>
            </a:pPr>
            <a:r>
              <a:rPr lang="en-US" sz="2400" dirty="0" smtClean="0">
                <a:latin typeface="ITC Legacy Sans Std Medium" pitchFamily="50" charset="0"/>
              </a:rPr>
              <a:t>Proof of a substantial breach</a:t>
            </a:r>
          </a:p>
          <a:p>
            <a:pPr indent="-274320">
              <a:lnSpc>
                <a:spcPct val="80000"/>
              </a:lnSpc>
              <a:buClrTx/>
              <a:defRPr/>
            </a:pPr>
            <a:r>
              <a:rPr lang="en-US" sz="2400" b="1" dirty="0" smtClean="0">
                <a:latin typeface="ITC Legacy Sans Std Medium" pitchFamily="50" charset="0"/>
              </a:rPr>
              <a:t>Retaliatory Eviction</a:t>
            </a:r>
          </a:p>
          <a:p>
            <a:pPr indent="-274320">
              <a:lnSpc>
                <a:spcPct val="80000"/>
              </a:lnSpc>
              <a:buClrTx/>
              <a:defRPr/>
            </a:pPr>
            <a:r>
              <a:rPr lang="en-US" sz="2400" b="1" dirty="0" smtClean="0">
                <a:latin typeface="ITC Legacy Sans Std Medium" pitchFamily="50" charset="0"/>
              </a:rPr>
              <a:t>Discrimination</a:t>
            </a:r>
          </a:p>
          <a:p>
            <a:pPr indent="-274320">
              <a:lnSpc>
                <a:spcPct val="80000"/>
              </a:lnSpc>
              <a:buClrTx/>
              <a:defRPr/>
            </a:pPr>
            <a:endParaRPr lang="en-US" sz="2400" b="1" dirty="0" smtClean="0">
              <a:latin typeface="ITC Legacy Sans Std Medium" pitchFamily="50" charset="0"/>
            </a:endParaRPr>
          </a:p>
        </p:txBody>
      </p:sp>
      <p:sp>
        <p:nvSpPr>
          <p:cNvPr id="5" name="Rectangle 54"/>
          <p:cNvSpPr>
            <a:spLocks noChangeArrowheads="1"/>
          </p:cNvSpPr>
          <p:nvPr/>
        </p:nvSpPr>
        <p:spPr bwMode="auto">
          <a:xfrm>
            <a:off x="982132" y="228600"/>
            <a:ext cx="8009467" cy="606063"/>
          </a:xfrm>
          <a:prstGeom prst="rect">
            <a:avLst/>
          </a:prstGeom>
          <a:noFill/>
          <a:ln w="9525">
            <a:noFill/>
            <a:miter lim="800000"/>
            <a:headEnd/>
            <a:tailEnd/>
          </a:ln>
        </p:spPr>
        <p:txBody>
          <a:bodyPr wrap="square">
            <a:spAutoFit/>
          </a:bodyPr>
          <a:lstStyle/>
          <a:p>
            <a:pPr algn="ctr" defTabSz="914400" fontAlgn="base">
              <a:lnSpc>
                <a:spcPct val="80000"/>
              </a:lnSpc>
              <a:spcBef>
                <a:spcPct val="20000"/>
              </a:spcBef>
              <a:spcAft>
                <a:spcPct val="0"/>
              </a:spcAft>
              <a:defRPr/>
            </a:pPr>
            <a:r>
              <a:rPr lang="en-US" sz="4000" dirty="0" smtClean="0">
                <a:ln w="9525">
                  <a:noFill/>
                </a:ln>
                <a:solidFill>
                  <a:schemeClr val="tx2"/>
                </a:solidFill>
                <a:latin typeface="ITC Legacy Sans Std Medium"/>
                <a:ea typeface="+mj-lt"/>
                <a:cs typeface="+mj-lt"/>
              </a:rPr>
              <a:t>Commonly Used Tenant Defenses</a:t>
            </a:r>
            <a:endParaRPr lang="en-US" sz="4000" dirty="0">
              <a:ln w="9525">
                <a:noFill/>
              </a:ln>
              <a:solidFill>
                <a:schemeClr val="tx2"/>
              </a:solidFill>
              <a:latin typeface="ITC Legacy Sans Std Medium"/>
              <a:ea typeface="+mj-lt"/>
              <a:cs typeface="+mj-lt"/>
            </a:endParaRPr>
          </a:p>
        </p:txBody>
      </p:sp>
      <p:sp>
        <p:nvSpPr>
          <p:cNvPr id="2" name="Footer Placeholder 1"/>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6825942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371600" y="274638"/>
            <a:ext cx="7315200"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4000" dirty="0" smtClean="0">
                <a:latin typeface="ITC Legacy Sans Std Medium" charset="0"/>
              </a:rPr>
              <a:t>After the Court’s Ruling</a:t>
            </a:r>
            <a:endParaRPr lang="en-US" sz="4000" dirty="0">
              <a:latin typeface="ITC Legacy Sans Std Medium" charset="0"/>
            </a:endParaRPr>
          </a:p>
        </p:txBody>
      </p:sp>
      <p:sp>
        <p:nvSpPr>
          <p:cNvPr id="9" name="Content Placeholder 2"/>
          <p:cNvSpPr txBox="1">
            <a:spLocks/>
          </p:cNvSpPr>
          <p:nvPr/>
        </p:nvSpPr>
        <p:spPr>
          <a:xfrm>
            <a:off x="1219200" y="1349836"/>
            <a:ext cx="7162800" cy="5180013"/>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ClrTx/>
            </a:pPr>
            <a:r>
              <a:rPr lang="en-US" sz="2800" dirty="0" smtClean="0">
                <a:latin typeface="ITC Legacy Sans Std Medium" pitchFamily="50" charset="0"/>
              </a:rPr>
              <a:t>If tenant wins</a:t>
            </a:r>
          </a:p>
          <a:p>
            <a:pPr lvl="1">
              <a:buClrTx/>
            </a:pPr>
            <a:r>
              <a:rPr lang="en-US" sz="2600" dirty="0" smtClean="0">
                <a:latin typeface="ITC Legacy Sans Std Medium" pitchFamily="50" charset="0"/>
              </a:rPr>
              <a:t>Tenant will not have to move and pay back rent</a:t>
            </a:r>
          </a:p>
          <a:p>
            <a:pPr lvl="1">
              <a:buClrTx/>
            </a:pPr>
            <a:r>
              <a:rPr lang="en-US" sz="2600" dirty="0" smtClean="0">
                <a:latin typeface="ITC Legacy Sans Std Medium" pitchFamily="50" charset="0"/>
              </a:rPr>
              <a:t>Landlord may be ordered to pay court costs</a:t>
            </a:r>
          </a:p>
          <a:p>
            <a:pPr lvl="1">
              <a:buClrTx/>
            </a:pPr>
            <a:endParaRPr lang="en-US" sz="2600" dirty="0" smtClean="0">
              <a:latin typeface="ITC Legacy Sans Std Medium" pitchFamily="50" charset="0"/>
            </a:endParaRPr>
          </a:p>
          <a:p>
            <a:pPr>
              <a:buClrTx/>
            </a:pPr>
            <a:r>
              <a:rPr lang="en-US" sz="2800" dirty="0" smtClean="0">
                <a:latin typeface="ITC Legacy Sans Std Medium" pitchFamily="50" charset="0"/>
              </a:rPr>
              <a:t>If landlord wins</a:t>
            </a:r>
          </a:p>
          <a:p>
            <a:pPr lvl="1">
              <a:buClrTx/>
            </a:pPr>
            <a:r>
              <a:rPr lang="en-US" sz="2600" dirty="0" smtClean="0">
                <a:latin typeface="ITC Legacy Sans Std Medium" pitchFamily="50" charset="0"/>
              </a:rPr>
              <a:t>Court issues Writ of Possession</a:t>
            </a:r>
          </a:p>
          <a:p>
            <a:pPr lvl="1">
              <a:buClrTx/>
            </a:pPr>
            <a:r>
              <a:rPr lang="en-US" sz="2600" dirty="0" smtClean="0">
                <a:latin typeface="ITC Legacy Sans Std Medium" pitchFamily="50" charset="0"/>
              </a:rPr>
              <a:t>Service of Writ and posting of 5 day Notice to Vacate</a:t>
            </a:r>
          </a:p>
          <a:p>
            <a:pPr lvl="1">
              <a:buClrTx/>
            </a:pPr>
            <a:r>
              <a:rPr lang="en-US" sz="2600" dirty="0" smtClean="0">
                <a:latin typeface="ITC Legacy Sans Std Medium" pitchFamily="50" charset="0"/>
              </a:rPr>
              <a:t>Sheriff will remove all occupants</a:t>
            </a:r>
          </a:p>
        </p:txBody>
      </p:sp>
    </p:spTree>
    <p:extLst>
      <p:ext uri="{BB962C8B-B14F-4D97-AF65-F5344CB8AC3E}">
        <p14:creationId xmlns:p14="http://schemas.microsoft.com/office/powerpoint/2010/main" val="358485242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371600" y="274638"/>
            <a:ext cx="7315200"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3600" dirty="0" smtClean="0">
                <a:latin typeface="ITC Legacy Sans Std Medium" charset="0"/>
              </a:rPr>
              <a:t>Default Judgment if Tenant Fails to File Answer within Five Days</a:t>
            </a:r>
            <a:endParaRPr lang="en-US" sz="3600" dirty="0">
              <a:latin typeface="ITC Legacy Sans Std Medium" charset="0"/>
            </a:endParaRPr>
          </a:p>
        </p:txBody>
      </p:sp>
      <p:sp>
        <p:nvSpPr>
          <p:cNvPr id="9" name="Content Placeholder 2"/>
          <p:cNvSpPr txBox="1">
            <a:spLocks/>
          </p:cNvSpPr>
          <p:nvPr/>
        </p:nvSpPr>
        <p:spPr>
          <a:xfrm>
            <a:off x="1219200" y="1799223"/>
            <a:ext cx="7162800" cy="4057739"/>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ClrTx/>
            </a:pPr>
            <a:r>
              <a:rPr lang="en-US" sz="2400" dirty="0" smtClean="0">
                <a:latin typeface="ITC Legacy Sans Std Medium" pitchFamily="50" charset="0"/>
              </a:rPr>
              <a:t>Default judgment entered in favor of landlord</a:t>
            </a:r>
          </a:p>
          <a:p>
            <a:pPr>
              <a:buClrTx/>
            </a:pPr>
            <a:r>
              <a:rPr lang="en-US" sz="2400" dirty="0" smtClean="0">
                <a:latin typeface="ITC Legacy Sans Std Medium" pitchFamily="50" charset="0"/>
              </a:rPr>
              <a:t>Writ of possession</a:t>
            </a:r>
          </a:p>
          <a:p>
            <a:pPr>
              <a:buClrTx/>
            </a:pPr>
            <a:r>
              <a:rPr lang="en-US" sz="2400" dirty="0" smtClean="0">
                <a:latin typeface="ITC Legacy Sans Std Medium" pitchFamily="50" charset="0"/>
              </a:rPr>
              <a:t>Service of writ and posting of five day Notice to Vacate</a:t>
            </a:r>
          </a:p>
          <a:p>
            <a:pPr lvl="2">
              <a:buClrTx/>
            </a:pPr>
            <a:r>
              <a:rPr lang="en-US" sz="2400" dirty="0" smtClean="0">
                <a:latin typeface="ITC Legacy Sans Std Medium" pitchFamily="50" charset="0"/>
              </a:rPr>
              <a:t>To request additional time, tenant must file Stay of Execution with the court</a:t>
            </a:r>
          </a:p>
          <a:p>
            <a:pPr>
              <a:buClrTx/>
            </a:pPr>
            <a:r>
              <a:rPr lang="en-US" sz="2400" dirty="0" smtClean="0">
                <a:latin typeface="ITC Legacy Sans Std Medium" pitchFamily="50" charset="0"/>
              </a:rPr>
              <a:t>Sheriff will remove all occupants</a:t>
            </a:r>
          </a:p>
          <a:p>
            <a:pPr>
              <a:buClrTx/>
            </a:pPr>
            <a:r>
              <a:rPr lang="en-US" sz="2400" dirty="0" smtClean="0">
                <a:latin typeface="ITC Legacy Sans Std Medium" pitchFamily="50" charset="0"/>
              </a:rPr>
              <a:t>Setting aside default judgment requires proof of mistake, inadvertence, excusable neglect</a:t>
            </a:r>
          </a:p>
        </p:txBody>
      </p:sp>
    </p:spTree>
    <p:extLst>
      <p:ext uri="{BB962C8B-B14F-4D97-AF65-F5344CB8AC3E}">
        <p14:creationId xmlns:p14="http://schemas.microsoft.com/office/powerpoint/2010/main" val="231195607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815117" y="274637"/>
            <a:ext cx="8226993" cy="1488137"/>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3600" dirty="0" smtClean="0">
                <a:latin typeface="ITC Legacy Sans Std Medium" charset="0"/>
              </a:rPr>
              <a:t>Abandoned Personal Property Left </a:t>
            </a:r>
          </a:p>
          <a:p>
            <a:pPr algn="ctr"/>
            <a:r>
              <a:rPr lang="en-US" sz="3600" dirty="0" smtClean="0">
                <a:latin typeface="ITC Legacy Sans Std Medium" charset="0"/>
              </a:rPr>
              <a:t>in a Rental Unit</a:t>
            </a:r>
            <a:endParaRPr lang="en-US" sz="3600" dirty="0">
              <a:latin typeface="ITC Legacy Sans Std Medium" charset="0"/>
            </a:endParaRPr>
          </a:p>
        </p:txBody>
      </p:sp>
      <p:sp>
        <p:nvSpPr>
          <p:cNvPr id="9" name="Content Placeholder 2"/>
          <p:cNvSpPr txBox="1">
            <a:spLocks/>
          </p:cNvSpPr>
          <p:nvPr/>
        </p:nvSpPr>
        <p:spPr>
          <a:xfrm>
            <a:off x="1219200" y="1926771"/>
            <a:ext cx="7162800" cy="4931229"/>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ClrTx/>
            </a:pPr>
            <a:r>
              <a:rPr lang="en-US" sz="2400" dirty="0" smtClean="0">
                <a:latin typeface="ITC Legacy Sans Std Medium" pitchFamily="50" charset="0"/>
              </a:rPr>
              <a:t>California law has specific steps to follow to get possessions returned</a:t>
            </a:r>
          </a:p>
          <a:p>
            <a:pPr lvl="1">
              <a:buClrTx/>
            </a:pPr>
            <a:r>
              <a:rPr lang="en-US" sz="2400" dirty="0" smtClean="0">
                <a:latin typeface="ITC Legacy Sans Std Medium" pitchFamily="50" charset="0"/>
              </a:rPr>
              <a:t>Civil code </a:t>
            </a:r>
            <a:r>
              <a:rPr lang="en-US" sz="2400" dirty="0">
                <a:latin typeface="ITC Legacy Sans Std Medium" pitchFamily="50" charset="0"/>
              </a:rPr>
              <a:t>§ </a:t>
            </a:r>
            <a:r>
              <a:rPr lang="en-US" sz="2400" dirty="0" smtClean="0">
                <a:latin typeface="ITC Legacy Sans Std Medium" pitchFamily="50" charset="0"/>
              </a:rPr>
              <a:t>1951.3</a:t>
            </a:r>
          </a:p>
          <a:p>
            <a:pPr lvl="1">
              <a:buClrTx/>
            </a:pPr>
            <a:r>
              <a:rPr lang="en-US" sz="2400" dirty="0" smtClean="0">
                <a:latin typeface="ITC Legacy Sans Std Medium" pitchFamily="50" charset="0"/>
              </a:rPr>
              <a:t>Identify and value the property left behind</a:t>
            </a:r>
          </a:p>
          <a:p>
            <a:pPr lvl="1">
              <a:buClrTx/>
            </a:pPr>
            <a:r>
              <a:rPr lang="en-US" sz="2400" dirty="0" smtClean="0">
                <a:latin typeface="ITC Legacy Sans Std Medium" pitchFamily="50" charset="0"/>
              </a:rPr>
              <a:t>Send possible owners notice</a:t>
            </a:r>
          </a:p>
          <a:p>
            <a:pPr>
              <a:buClrTx/>
            </a:pPr>
            <a:r>
              <a:rPr lang="en-US" sz="2400" dirty="0">
                <a:latin typeface="ITC Legacy Sans Std Medium" pitchFamily="50" charset="0"/>
              </a:rPr>
              <a:t>If tenant does not respond to Notice</a:t>
            </a:r>
          </a:p>
          <a:p>
            <a:pPr lvl="1">
              <a:buClrTx/>
            </a:pPr>
            <a:r>
              <a:rPr lang="en-US" sz="2400" dirty="0">
                <a:latin typeface="ITC Legacy Sans Std Medium" pitchFamily="50" charset="0"/>
              </a:rPr>
              <a:t>Property worth less than </a:t>
            </a:r>
            <a:r>
              <a:rPr lang="en-US" sz="2400" dirty="0" smtClean="0">
                <a:latin typeface="ITC Legacy Sans Std Medium" pitchFamily="50" charset="0"/>
              </a:rPr>
              <a:t>$750 = Landlord</a:t>
            </a:r>
            <a:endParaRPr lang="en-US" sz="2400" dirty="0">
              <a:latin typeface="ITC Legacy Sans Std Medium" pitchFamily="50" charset="0"/>
            </a:endParaRPr>
          </a:p>
          <a:p>
            <a:pPr lvl="1">
              <a:buClrTx/>
            </a:pPr>
            <a:r>
              <a:rPr lang="en-US" sz="2400" dirty="0">
                <a:latin typeface="ITC Legacy Sans Std Medium" pitchFamily="50" charset="0"/>
              </a:rPr>
              <a:t>Property worth more than </a:t>
            </a:r>
            <a:r>
              <a:rPr lang="en-US" sz="2400" dirty="0" smtClean="0">
                <a:latin typeface="ITC Legacy Sans Std Medium" pitchFamily="50" charset="0"/>
              </a:rPr>
              <a:t>$750 = auction</a:t>
            </a:r>
          </a:p>
          <a:p>
            <a:pPr>
              <a:buClrTx/>
            </a:pPr>
            <a:r>
              <a:rPr lang="en-US" sz="2400" dirty="0" smtClean="0">
                <a:latin typeface="ITC Legacy Sans Std Medium" pitchFamily="50" charset="0"/>
              </a:rPr>
              <a:t>Notice of Right to Reclaim Personal Property</a:t>
            </a:r>
          </a:p>
          <a:p>
            <a:pPr lvl="1"/>
            <a:endParaRPr lang="en-US" sz="2400" dirty="0">
              <a:latin typeface="ITC Legacy Sans Std Medium" charset="0"/>
            </a:endParaRPr>
          </a:p>
        </p:txBody>
      </p:sp>
    </p:spTree>
    <p:extLst>
      <p:ext uri="{BB962C8B-B14F-4D97-AF65-F5344CB8AC3E}">
        <p14:creationId xmlns:p14="http://schemas.microsoft.com/office/powerpoint/2010/main" val="215120275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936977" y="274638"/>
            <a:ext cx="8015111" cy="1143000"/>
          </a:xfrm>
        </p:spPr>
        <p:txBody>
          <a:bodyPr/>
          <a:lstStyle/>
          <a:p>
            <a:pPr algn="ctr"/>
            <a:r>
              <a:rPr lang="en-US" sz="4000" dirty="0" smtClean="0">
                <a:latin typeface="ITC Legacy Sans Std Medium" pitchFamily="50" charset="0"/>
              </a:rPr>
              <a:t>Protecting Tenants at Foreclosure Act</a:t>
            </a:r>
            <a:r>
              <a:rPr lang="en-US" sz="3600" b="1" dirty="0" smtClean="0">
                <a:latin typeface="ITC Legacy Sans Std Medium" pitchFamily="50" charset="0"/>
              </a:rPr>
              <a:t/>
            </a:r>
            <a:br>
              <a:rPr lang="en-US" sz="3600" b="1" dirty="0" smtClean="0">
                <a:latin typeface="ITC Legacy Sans Std Medium" pitchFamily="50" charset="0"/>
              </a:rPr>
            </a:br>
            <a:endParaRPr lang="en-US" sz="3600" b="1" dirty="0" smtClean="0">
              <a:latin typeface="ITC Legacy Sans Std Medium" pitchFamily="50" charset="0"/>
            </a:endParaRPr>
          </a:p>
        </p:txBody>
      </p:sp>
      <p:sp>
        <p:nvSpPr>
          <p:cNvPr id="68611" name="Content Placeholder 2"/>
          <p:cNvSpPr>
            <a:spLocks noGrp="1"/>
          </p:cNvSpPr>
          <p:nvPr>
            <p:ph idx="1"/>
          </p:nvPr>
        </p:nvSpPr>
        <p:spPr>
          <a:xfrm>
            <a:off x="936976" y="1865564"/>
            <a:ext cx="8015112" cy="4114603"/>
          </a:xfrm>
        </p:spPr>
        <p:txBody>
          <a:bodyPr/>
          <a:lstStyle/>
          <a:p>
            <a:pPr>
              <a:buClrTx/>
            </a:pPr>
            <a:r>
              <a:rPr lang="en-US" sz="2400" dirty="0" smtClean="0">
                <a:latin typeface="ITC Legacy Sans Std Medium" pitchFamily="50" charset="0"/>
              </a:rPr>
              <a:t>Applies to all residential properties foreclosed after 5/20/2009</a:t>
            </a:r>
          </a:p>
          <a:p>
            <a:pPr>
              <a:buClrTx/>
            </a:pPr>
            <a:r>
              <a:rPr lang="en-US" sz="2400" dirty="0" smtClean="0">
                <a:latin typeface="ITC Legacy Sans Std Medium" pitchFamily="50" charset="0"/>
              </a:rPr>
              <a:t>Does not preempt local and state laws that offer additional protections</a:t>
            </a:r>
          </a:p>
          <a:p>
            <a:pPr>
              <a:buClrTx/>
            </a:pPr>
            <a:r>
              <a:rPr lang="en-US" sz="2400" dirty="0" smtClean="0">
                <a:latin typeface="ITC Legacy Sans Std Medium" pitchFamily="50" charset="0"/>
              </a:rPr>
              <a:t>90-Day Notice required unless lease term not yet expired</a:t>
            </a:r>
          </a:p>
          <a:p>
            <a:pPr>
              <a:buClrTx/>
            </a:pPr>
            <a:r>
              <a:rPr lang="en-US" sz="2400" dirty="0" smtClean="0">
                <a:latin typeface="ITC Legacy Sans Std Medium" pitchFamily="50" charset="0"/>
              </a:rPr>
              <a:t>Must be “bona fide” tenant.</a:t>
            </a:r>
          </a:p>
          <a:p>
            <a:pPr>
              <a:buClrTx/>
            </a:pPr>
            <a:r>
              <a:rPr lang="en-US" sz="2400" dirty="0" smtClean="0">
                <a:latin typeface="ITC Legacy Sans Std Medium" pitchFamily="50" charset="0"/>
              </a:rPr>
              <a:t>Section 8 Tenants: new owner subject to lease and contract with PHA</a:t>
            </a:r>
          </a:p>
        </p:txBody>
      </p:sp>
      <p:sp>
        <p:nvSpPr>
          <p:cNvPr id="2" name="Footer Placeholder 1"/>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975351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4073" y="2150076"/>
            <a:ext cx="8309927" cy="2800767"/>
          </a:xfrm>
          <a:prstGeom prst="rect">
            <a:avLst/>
          </a:prstGeom>
          <a:noFill/>
        </p:spPr>
        <p:txBody>
          <a:bodyPr wrap="square" rtlCol="0">
            <a:spAutoFit/>
          </a:bodyPr>
          <a:lstStyle/>
          <a:p>
            <a:pPr algn="ctr"/>
            <a:r>
              <a:rPr lang="en-US" sz="4400" dirty="0" smtClean="0">
                <a:latin typeface="ITC Legacy Sans Std Medium" pitchFamily="50" charset="0"/>
              </a:rPr>
              <a:t>Online Resources for </a:t>
            </a:r>
          </a:p>
          <a:p>
            <a:pPr algn="ctr"/>
            <a:r>
              <a:rPr lang="en-US" sz="4400" dirty="0" smtClean="0">
                <a:latin typeface="ITC Legacy Sans Std Medium" pitchFamily="50" charset="0"/>
              </a:rPr>
              <a:t>Locating Information, </a:t>
            </a:r>
          </a:p>
          <a:p>
            <a:pPr algn="ctr"/>
            <a:r>
              <a:rPr lang="en-US" sz="4400" dirty="0" smtClean="0">
                <a:latin typeface="ITC Legacy Sans Std Medium" pitchFamily="50" charset="0"/>
              </a:rPr>
              <a:t>Forms and Referrals</a:t>
            </a:r>
          </a:p>
          <a:p>
            <a:pPr algn="ctr"/>
            <a:endParaRPr lang="en-US" sz="4400" dirty="0">
              <a:latin typeface="ITC Legacy Sans Std Medium" pitchFamily="50" charset="0"/>
            </a:endParaRPr>
          </a:p>
        </p:txBody>
      </p:sp>
    </p:spTree>
    <p:extLst>
      <p:ext uri="{BB962C8B-B14F-4D97-AF65-F5344CB8AC3E}">
        <p14:creationId xmlns:p14="http://schemas.microsoft.com/office/powerpoint/2010/main" val="424180467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865414" y="304800"/>
            <a:ext cx="8259536" cy="1219200"/>
          </a:xfrm>
        </p:spPr>
        <p:txBody>
          <a:bodyPr/>
          <a:lstStyle/>
          <a:p>
            <a:pPr algn="ctr" eaLnBrk="1" hangingPunct="1"/>
            <a:r>
              <a:rPr lang="en-US" sz="3600" dirty="0" smtClean="0">
                <a:latin typeface="ITC Legacy Sans Std Medium" pitchFamily="50" charset="0"/>
              </a:rPr>
              <a:t>California Courts – Online Self-Help Center</a:t>
            </a:r>
            <a:r>
              <a:rPr lang="en-US" sz="4000" dirty="0" smtClean="0">
                <a:latin typeface="ITC Legacy Sans Std Medium" pitchFamily="50" charset="0"/>
              </a:rPr>
              <a:t/>
            </a:r>
            <a:br>
              <a:rPr lang="en-US" sz="4000" dirty="0" smtClean="0">
                <a:latin typeface="ITC Legacy Sans Std Medium" pitchFamily="50" charset="0"/>
              </a:rPr>
            </a:br>
            <a:r>
              <a:rPr lang="en-US" sz="1800" dirty="0" smtClean="0">
                <a:solidFill>
                  <a:srgbClr val="000000"/>
                </a:solidFill>
                <a:latin typeface="ITC Legacy Sans Std Medium" pitchFamily="50" charset="0"/>
                <a:cs typeface="Arial" charset="0"/>
                <a:hlinkClick r:id="rId3"/>
              </a:rPr>
              <a:t>http://www.courts.ca.gov/</a:t>
            </a:r>
            <a:endParaRPr lang="en-US" sz="1800" dirty="0" smtClean="0">
              <a:latin typeface="ITC Legacy Sans Std Medium" pitchFamily="50" charset="0"/>
            </a:endParaRPr>
          </a:p>
        </p:txBody>
      </p:sp>
      <p:pic>
        <p:nvPicPr>
          <p:cNvPr id="1536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1202" y="1892851"/>
            <a:ext cx="6038401" cy="433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3019794" y="2616941"/>
            <a:ext cx="914400" cy="3746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Oval 2"/>
          <p:cNvSpPr/>
          <p:nvPr/>
        </p:nvSpPr>
        <p:spPr>
          <a:xfrm>
            <a:off x="2837231" y="4799073"/>
            <a:ext cx="1600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Footer Placeholder 3"/>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27740800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865414" y="304800"/>
            <a:ext cx="8278586" cy="1219200"/>
          </a:xfrm>
        </p:spPr>
        <p:txBody>
          <a:bodyPr/>
          <a:lstStyle/>
          <a:p>
            <a:pPr algn="ctr">
              <a:spcBef>
                <a:spcPts val="0"/>
              </a:spcBef>
              <a:defRPr/>
            </a:pPr>
            <a:r>
              <a:rPr lang="en-US" sz="3200" dirty="0" smtClean="0">
                <a:latin typeface="ITC Legacy Sans Std Medium" pitchFamily="50" charset="0"/>
              </a:rPr>
              <a:t>California Courts – Online Self-Help Center</a:t>
            </a:r>
            <a:r>
              <a:rPr lang="en-US" sz="4000" dirty="0" smtClean="0">
                <a:latin typeface="ITC Legacy Sans Std Medium" pitchFamily="50" charset="0"/>
              </a:rPr>
              <a:t/>
            </a:r>
            <a:br>
              <a:rPr lang="en-US" sz="4000" dirty="0" smtClean="0">
                <a:latin typeface="ITC Legacy Sans Std Medium" pitchFamily="50" charset="0"/>
              </a:rPr>
            </a:br>
            <a:r>
              <a:rPr lang="en-US" sz="1800" dirty="0">
                <a:solidFill>
                  <a:prstClr val="black"/>
                </a:solidFill>
                <a:latin typeface="ITC Legacy Sans Std Medium" pitchFamily="50" charset="0"/>
                <a:ea typeface="+mn-ea"/>
                <a:cs typeface="Arial" charset="0"/>
                <a:hlinkClick r:id="rId3"/>
              </a:rPr>
              <a:t>http://</a:t>
            </a:r>
            <a:r>
              <a:rPr lang="en-US" sz="1800" dirty="0" smtClean="0">
                <a:solidFill>
                  <a:prstClr val="black"/>
                </a:solidFill>
                <a:latin typeface="ITC Legacy Sans Std Medium" pitchFamily="50" charset="0"/>
                <a:ea typeface="+mn-ea"/>
                <a:cs typeface="Arial" charset="0"/>
                <a:hlinkClick r:id="rId3"/>
              </a:rPr>
              <a:t>www.courts.ca.gov/selfhelp.htm</a:t>
            </a:r>
            <a:r>
              <a:rPr lang="en-US" sz="1800" dirty="0" smtClean="0">
                <a:solidFill>
                  <a:prstClr val="black"/>
                </a:solidFill>
                <a:latin typeface="ITC Legacy Sans Std Medium" pitchFamily="50" charset="0"/>
                <a:ea typeface="+mn-ea"/>
                <a:cs typeface="Arial" charset="0"/>
              </a:rPr>
              <a:t/>
            </a:r>
            <a:br>
              <a:rPr lang="en-US" sz="1800" dirty="0" smtClean="0">
                <a:solidFill>
                  <a:prstClr val="black"/>
                </a:solidFill>
                <a:latin typeface="ITC Legacy Sans Std Medium" pitchFamily="50" charset="0"/>
                <a:ea typeface="+mn-ea"/>
                <a:cs typeface="Arial" charset="0"/>
              </a:rPr>
            </a:br>
            <a:endParaRPr lang="en-US" sz="1800" dirty="0" smtClean="0">
              <a:latin typeface="ITC Legacy Sans Std Medium" pitchFamily="50" charset="0"/>
            </a:endParaRPr>
          </a:p>
        </p:txBody>
      </p:sp>
      <p:pic>
        <p:nvPicPr>
          <p:cNvPr id="1638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9756" y="1905000"/>
            <a:ext cx="1914525" cy="386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809999" y="1905000"/>
            <a:ext cx="5219699" cy="6002338"/>
          </a:xfrm>
          <a:prstGeom prst="rect">
            <a:avLst/>
          </a:prstGeom>
          <a:noFill/>
        </p:spPr>
        <p:txBody>
          <a:bodyPr wrap="square">
            <a:spAutoFit/>
          </a:bodyPr>
          <a:lstStyle/>
          <a:p>
            <a:pPr marL="285750" indent="-285750">
              <a:buFont typeface="Arial" pitchFamily="34" charset="0"/>
              <a:buChar char="•"/>
              <a:defRPr/>
            </a:pPr>
            <a:r>
              <a:rPr lang="en-US" sz="2400" dirty="0">
                <a:latin typeface="+mj-lt"/>
              </a:rPr>
              <a:t>For each case type, provides basic information about applicable law</a:t>
            </a:r>
          </a:p>
          <a:p>
            <a:pPr>
              <a:defRPr/>
            </a:pPr>
            <a:endParaRPr lang="en-US" sz="2400" dirty="0">
              <a:latin typeface="+mj-lt"/>
            </a:endParaRPr>
          </a:p>
          <a:p>
            <a:pPr marL="285750" indent="-285750">
              <a:buFont typeface="Arial" pitchFamily="34" charset="0"/>
              <a:buChar char="•"/>
              <a:defRPr/>
            </a:pPr>
            <a:r>
              <a:rPr lang="en-US" sz="2400" dirty="0">
                <a:latin typeface="+mj-lt"/>
              </a:rPr>
              <a:t>Outlines steps in court process</a:t>
            </a:r>
          </a:p>
          <a:p>
            <a:pPr>
              <a:defRPr/>
            </a:pPr>
            <a:endParaRPr lang="en-US" sz="2400" dirty="0">
              <a:latin typeface="+mj-lt"/>
            </a:endParaRPr>
          </a:p>
          <a:p>
            <a:pPr marL="285750" indent="-285750">
              <a:buFont typeface="Arial" pitchFamily="34" charset="0"/>
              <a:buChar char="•"/>
              <a:defRPr/>
            </a:pPr>
            <a:r>
              <a:rPr lang="en-US" sz="2400" dirty="0">
                <a:latin typeface="+mj-lt"/>
              </a:rPr>
              <a:t>Forms presented within informational context</a:t>
            </a:r>
          </a:p>
          <a:p>
            <a:pPr>
              <a:defRPr/>
            </a:pPr>
            <a:endParaRPr lang="en-US" sz="2400" dirty="0">
              <a:latin typeface="+mj-lt"/>
            </a:endParaRPr>
          </a:p>
          <a:p>
            <a:pPr marL="285750" indent="-285750">
              <a:buFont typeface="Arial" pitchFamily="34" charset="0"/>
              <a:buChar char="•"/>
              <a:defRPr/>
            </a:pPr>
            <a:r>
              <a:rPr lang="en-US" sz="2400" dirty="0">
                <a:latin typeface="+mj-lt"/>
              </a:rPr>
              <a:t>Instructions for completing each form</a:t>
            </a:r>
          </a:p>
          <a:p>
            <a:pPr marL="285750" indent="-285750">
              <a:buFont typeface="Arial" pitchFamily="34" charset="0"/>
              <a:buChar char="•"/>
              <a:defRPr/>
            </a:pPr>
            <a:endParaRPr lang="en-US" dirty="0">
              <a:latin typeface="+mj-lt"/>
            </a:endParaRPr>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p:txBody>
      </p:sp>
      <p:sp>
        <p:nvSpPr>
          <p:cNvPr id="8" name="Oval 7"/>
          <p:cNvSpPr/>
          <p:nvPr/>
        </p:nvSpPr>
        <p:spPr>
          <a:xfrm>
            <a:off x="1289756" y="2106386"/>
            <a:ext cx="1355473" cy="35650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1289756" y="3431822"/>
            <a:ext cx="1355473" cy="406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6789203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143000" y="304799"/>
            <a:ext cx="7772400" cy="1719943"/>
          </a:xfrm>
        </p:spPr>
        <p:txBody>
          <a:bodyPr/>
          <a:lstStyle/>
          <a:p>
            <a:pPr algn="ctr" eaLnBrk="1" fontAlgn="auto" hangingPunct="1">
              <a:spcBef>
                <a:spcPts val="0"/>
              </a:spcBef>
              <a:spcAft>
                <a:spcPts val="0"/>
              </a:spcAft>
              <a:defRPr/>
            </a:pPr>
            <a:r>
              <a:rPr lang="en-US" sz="3200" dirty="0" smtClean="0">
                <a:latin typeface="ITC Legacy Sans Std Medium" pitchFamily="50" charset="0"/>
              </a:rPr>
              <a:t>“Getting Started” </a:t>
            </a:r>
            <a:br>
              <a:rPr lang="en-US" sz="3200" dirty="0" smtClean="0">
                <a:latin typeface="ITC Legacy Sans Std Medium" pitchFamily="50" charset="0"/>
              </a:rPr>
            </a:br>
            <a:r>
              <a:rPr lang="en-US" sz="3200" dirty="0" smtClean="0">
                <a:latin typeface="ITC Legacy Sans Std Medium" pitchFamily="50" charset="0"/>
              </a:rPr>
              <a:t>California Courts Online Self-Help Center</a:t>
            </a:r>
            <a:r>
              <a:rPr lang="en-US" sz="3400" dirty="0" smtClean="0">
                <a:latin typeface="ITC Legacy Sans Std Medium" pitchFamily="50" charset="0"/>
              </a:rPr>
              <a:t/>
            </a:r>
            <a:br>
              <a:rPr lang="en-US" sz="3400" dirty="0" smtClean="0">
                <a:latin typeface="ITC Legacy Sans Std Medium" pitchFamily="50" charset="0"/>
              </a:rPr>
            </a:br>
            <a:r>
              <a:rPr lang="en-US" sz="1800" dirty="0" smtClean="0">
                <a:solidFill>
                  <a:prstClr val="black"/>
                </a:solidFill>
                <a:latin typeface="ITC Legacy Sans Std Medium" pitchFamily="50" charset="0"/>
                <a:ea typeface="+mn-ea"/>
                <a:cs typeface="Arial" charset="0"/>
                <a:hlinkClick r:id="rId3"/>
              </a:rPr>
              <a:t>http://www.courts.ca.gov/1002.htm</a:t>
            </a:r>
            <a:endParaRPr lang="en-US" dirty="0" smtClean="0">
              <a:latin typeface="ITC Legacy Sans Std Medium" pitchFamily="50" charset="0"/>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5373" y="2024742"/>
            <a:ext cx="6675437" cy="4408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4077836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143000" y="304799"/>
            <a:ext cx="7772400" cy="1719943"/>
          </a:xfrm>
        </p:spPr>
        <p:txBody>
          <a:bodyPr/>
          <a:lstStyle/>
          <a:p>
            <a:pPr algn="ctr">
              <a:spcBef>
                <a:spcPts val="0"/>
              </a:spcBef>
              <a:defRPr/>
            </a:pPr>
            <a:r>
              <a:rPr lang="en-US" sz="3200" dirty="0" smtClean="0">
                <a:latin typeface="ITC Legacy Sans Std Medium" pitchFamily="50" charset="0"/>
              </a:rPr>
              <a:t>“Eviction and Housing” </a:t>
            </a:r>
            <a:br>
              <a:rPr lang="en-US" sz="3200" dirty="0" smtClean="0">
                <a:latin typeface="ITC Legacy Sans Std Medium" pitchFamily="50" charset="0"/>
              </a:rPr>
            </a:br>
            <a:r>
              <a:rPr lang="en-US" sz="3200" dirty="0" smtClean="0">
                <a:latin typeface="ITC Legacy Sans Std Medium" pitchFamily="50" charset="0"/>
              </a:rPr>
              <a:t>California Courts Online Self-Help Center</a:t>
            </a:r>
            <a:r>
              <a:rPr lang="en-US" sz="3400" dirty="0" smtClean="0">
                <a:latin typeface="ITC Legacy Sans Std Medium" pitchFamily="50" charset="0"/>
              </a:rPr>
              <a:t/>
            </a:r>
            <a:br>
              <a:rPr lang="en-US" sz="3400" dirty="0" smtClean="0">
                <a:latin typeface="ITC Legacy Sans Std Medium" pitchFamily="50" charset="0"/>
              </a:rPr>
            </a:br>
            <a:r>
              <a:rPr lang="en-US" sz="1800" dirty="0">
                <a:solidFill>
                  <a:prstClr val="black"/>
                </a:solidFill>
                <a:latin typeface="ITC Legacy Sans Std Medium" pitchFamily="50" charset="0"/>
                <a:ea typeface="+mn-ea"/>
                <a:cs typeface="Arial" charset="0"/>
                <a:hlinkClick r:id="rId3"/>
              </a:rPr>
              <a:t>http://</a:t>
            </a:r>
            <a:r>
              <a:rPr lang="en-US" sz="1800" dirty="0" smtClean="0">
                <a:solidFill>
                  <a:prstClr val="black"/>
                </a:solidFill>
                <a:latin typeface="ITC Legacy Sans Std Medium" pitchFamily="50" charset="0"/>
                <a:ea typeface="+mn-ea"/>
                <a:cs typeface="Arial" charset="0"/>
                <a:hlinkClick r:id="rId3"/>
              </a:rPr>
              <a:t>www.courts.ca.gov/selfhelp-housing.htm</a:t>
            </a:r>
            <a:r>
              <a:rPr lang="en-US" sz="1800" dirty="0" smtClean="0">
                <a:solidFill>
                  <a:prstClr val="black"/>
                </a:solidFill>
                <a:latin typeface="ITC Legacy Sans Std Medium" pitchFamily="50" charset="0"/>
                <a:ea typeface="+mn-ea"/>
                <a:cs typeface="Arial" charset="0"/>
              </a:rPr>
              <a:t/>
            </a:r>
            <a:br>
              <a:rPr lang="en-US" sz="1800" dirty="0" smtClean="0">
                <a:solidFill>
                  <a:prstClr val="black"/>
                </a:solidFill>
                <a:latin typeface="ITC Legacy Sans Std Medium" pitchFamily="50" charset="0"/>
                <a:ea typeface="+mn-ea"/>
                <a:cs typeface="Arial" charset="0"/>
              </a:rPr>
            </a:br>
            <a:endParaRPr lang="en-US" dirty="0" smtClean="0">
              <a:latin typeface="ITC Legacy Sans Std Medium" pitchFamily="50"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3596" y="1848070"/>
            <a:ext cx="6332598" cy="4730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42479894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169332"/>
            <a:ext cx="8286750" cy="1000655"/>
          </a:xfrm>
        </p:spPr>
        <p:txBody>
          <a:bodyPr/>
          <a:lstStyle/>
          <a:p>
            <a:pPr algn="ctr"/>
            <a:r>
              <a:rPr lang="en-US" sz="4400" dirty="0" smtClean="0">
                <a:latin typeface="ITC Legacy Sans Std Medium"/>
              </a:rPr>
              <a:t>Tenant’s Legal Rights and Responsibilities</a:t>
            </a:r>
            <a:endParaRPr lang="en-US" sz="4400" dirty="0">
              <a:latin typeface="ITC Legacy Sans Std Medium"/>
            </a:endParaRPr>
          </a:p>
        </p:txBody>
      </p:sp>
      <p:sp>
        <p:nvSpPr>
          <p:cNvPr id="3" name="Content Placeholder 2"/>
          <p:cNvSpPr>
            <a:spLocks noGrp="1"/>
          </p:cNvSpPr>
          <p:nvPr>
            <p:ph idx="1"/>
          </p:nvPr>
        </p:nvSpPr>
        <p:spPr>
          <a:xfrm>
            <a:off x="857250" y="1332089"/>
            <a:ext cx="8191500" cy="5389386"/>
          </a:xfrm>
        </p:spPr>
        <p:txBody>
          <a:bodyPr anchor="ctr"/>
          <a:lstStyle/>
          <a:p>
            <a:pPr lvl="1">
              <a:buClrTx/>
            </a:pPr>
            <a:r>
              <a:rPr lang="en-US" sz="3200" dirty="0" smtClean="0">
                <a:latin typeface="ITC Legacy Sans Std Medium" pitchFamily="50" charset="0"/>
              </a:rPr>
              <a:t>Pay Rent</a:t>
            </a:r>
          </a:p>
          <a:p>
            <a:pPr lvl="1">
              <a:buClrTx/>
            </a:pPr>
            <a:r>
              <a:rPr lang="en-US" sz="3200" dirty="0" smtClean="0">
                <a:latin typeface="ITC Legacy Sans Std Medium" pitchFamily="50" charset="0"/>
              </a:rPr>
              <a:t>Take reasonable care of the rental unit</a:t>
            </a:r>
          </a:p>
          <a:p>
            <a:pPr lvl="1">
              <a:buClrTx/>
            </a:pPr>
            <a:r>
              <a:rPr lang="en-US" sz="3200" dirty="0" smtClean="0">
                <a:latin typeface="ITC Legacy Sans Std Medium" pitchFamily="50" charset="0"/>
              </a:rPr>
              <a:t>Repairs</a:t>
            </a:r>
          </a:p>
          <a:p>
            <a:pPr lvl="1">
              <a:buClrTx/>
            </a:pPr>
            <a:r>
              <a:rPr lang="en-US" sz="3200" dirty="0">
                <a:latin typeface="ITC Legacy Sans Std Medium" pitchFamily="50" charset="0"/>
              </a:rPr>
              <a:t>Limits on the Landlord’s right </a:t>
            </a:r>
            <a:r>
              <a:rPr lang="en-US" sz="3200" dirty="0" smtClean="0">
                <a:latin typeface="ITC Legacy Sans Std Medium" pitchFamily="50" charset="0"/>
              </a:rPr>
              <a:t>of entry</a:t>
            </a:r>
            <a:endParaRPr lang="en-US" sz="3200" dirty="0">
              <a:latin typeface="ITC Legacy Sans Std Medium" pitchFamily="50" charset="0"/>
            </a:endParaRPr>
          </a:p>
          <a:p>
            <a:pPr lvl="1">
              <a:buClrTx/>
            </a:pPr>
            <a:r>
              <a:rPr lang="en-US" sz="3200" dirty="0" smtClean="0">
                <a:latin typeface="ITC Legacy Sans Std Medium" pitchFamily="50" charset="0"/>
              </a:rPr>
              <a:t>Security deposit limits</a:t>
            </a:r>
          </a:p>
          <a:p>
            <a:pPr lvl="1">
              <a:buClrTx/>
            </a:pPr>
            <a:r>
              <a:rPr lang="en-US" sz="3400" dirty="0" smtClean="0">
                <a:latin typeface="ITC Legacy Sans Std Medium" pitchFamily="50" charset="0"/>
              </a:rPr>
              <a:t>Time to return security deposit</a:t>
            </a:r>
          </a:p>
          <a:p>
            <a:pPr lvl="2">
              <a:buClrTx/>
            </a:pPr>
            <a:r>
              <a:rPr lang="en-US" sz="3200" dirty="0" smtClean="0">
                <a:latin typeface="ITC Legacy Sans Std Medium" pitchFamily="50" charset="0"/>
              </a:rPr>
              <a:t>Itemized accounting </a:t>
            </a:r>
          </a:p>
          <a:p>
            <a:pPr lvl="1"/>
            <a:endParaRPr lang="en-US" sz="2400" dirty="0" smtClean="0"/>
          </a:p>
        </p:txBody>
      </p:sp>
      <p:sp>
        <p:nvSpPr>
          <p:cNvPr id="4" name="Footer Placeholder 3"/>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1600159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707" y="465811"/>
            <a:ext cx="6065987" cy="5988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1823823" y="1321638"/>
            <a:ext cx="2789590" cy="38382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p:nvPr/>
        </p:nvCxnSpPr>
        <p:spPr>
          <a:xfrm>
            <a:off x="5966177" y="4546772"/>
            <a:ext cx="620889" cy="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966177" y="5704646"/>
            <a:ext cx="620889"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2976508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143000" y="124178"/>
            <a:ext cx="7772400" cy="694972"/>
          </a:xfrm>
        </p:spPr>
        <p:txBody>
          <a:bodyPr/>
          <a:lstStyle/>
          <a:p>
            <a:pPr algn="ctr" eaLnBrk="1" fontAlgn="auto" hangingPunct="1">
              <a:spcBef>
                <a:spcPts val="0"/>
              </a:spcBef>
              <a:spcAft>
                <a:spcPts val="0"/>
              </a:spcAft>
              <a:defRPr/>
            </a:pPr>
            <a:r>
              <a:rPr lang="en-US" sz="3400" dirty="0" smtClean="0">
                <a:latin typeface="ITC Legacy Sans Std Medium" pitchFamily="50" charset="0"/>
              </a:rPr>
              <a:t>Foreclosures - </a:t>
            </a:r>
            <a:r>
              <a:rPr lang="en-US" sz="1800" dirty="0" smtClean="0">
                <a:solidFill>
                  <a:prstClr val="black"/>
                </a:solidFill>
                <a:ea typeface="+mn-ea"/>
                <a:cs typeface="Arial" charset="0"/>
                <a:hlinkClick r:id="rId3"/>
              </a:rPr>
              <a:t>http://www.courts.ca.gov/1048.htm</a:t>
            </a:r>
            <a:endParaRPr lang="en-US" dirty="0" smtClean="0"/>
          </a:p>
        </p:txBody>
      </p:sp>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2145" y="1033023"/>
            <a:ext cx="3791280" cy="5377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5328" y="1123068"/>
            <a:ext cx="2324100" cy="490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1705328" y="3273778"/>
            <a:ext cx="1062278" cy="158044"/>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21608394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143000" y="304800"/>
            <a:ext cx="7772400" cy="1219200"/>
          </a:xfrm>
        </p:spPr>
        <p:txBody>
          <a:bodyPr/>
          <a:lstStyle/>
          <a:p>
            <a:pPr algn="ctr" eaLnBrk="1" fontAlgn="auto" hangingPunct="1">
              <a:spcBef>
                <a:spcPts val="0"/>
              </a:spcBef>
              <a:spcAft>
                <a:spcPts val="0"/>
              </a:spcAft>
              <a:defRPr/>
            </a:pPr>
            <a:r>
              <a:rPr lang="en-US" sz="3400" dirty="0" smtClean="0">
                <a:latin typeface="ITC Legacy Sans Std Medium" pitchFamily="50" charset="0"/>
              </a:rPr>
              <a:t>Security Deposits – Demand Letter</a:t>
            </a:r>
            <a:r>
              <a:rPr lang="en-US" sz="3400" dirty="0" smtClean="0"/>
              <a:t/>
            </a:r>
            <a:br>
              <a:rPr lang="en-US" sz="3400" dirty="0" smtClean="0"/>
            </a:br>
            <a:r>
              <a:rPr lang="en-US" sz="1800" dirty="0" smtClean="0">
                <a:solidFill>
                  <a:prstClr val="black"/>
                </a:solidFill>
                <a:ea typeface="+mn-ea"/>
                <a:cs typeface="Arial" charset="0"/>
                <a:hlinkClick r:id="rId3"/>
              </a:rPr>
              <a:t>http://www.courts.ca.gov/1230.htm</a:t>
            </a:r>
            <a:endParaRPr lang="en-US" dirty="0" smtClean="0"/>
          </a:p>
        </p:txBody>
      </p:sp>
      <p:pic>
        <p:nvPicPr>
          <p:cNvPr id="1945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6125" y="1676400"/>
            <a:ext cx="60579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4038600" y="1981200"/>
            <a:ext cx="4035425" cy="4762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Oval 13"/>
          <p:cNvSpPr/>
          <p:nvPr/>
        </p:nvSpPr>
        <p:spPr>
          <a:xfrm>
            <a:off x="2016125" y="3048000"/>
            <a:ext cx="955675"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Footer Placeholder 1"/>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4156536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106488" y="228599"/>
            <a:ext cx="7848600" cy="1713089"/>
          </a:xfrm>
        </p:spPr>
        <p:txBody>
          <a:bodyPr/>
          <a:lstStyle/>
          <a:p>
            <a:pPr algn="ctr"/>
            <a:r>
              <a:rPr lang="en-US" sz="3800" dirty="0" smtClean="0"/>
              <a:t>Landlord-Tenant  Legal Guides</a:t>
            </a:r>
            <a:r>
              <a:rPr lang="en-US" sz="3800" dirty="0"/>
              <a:t/>
            </a:r>
            <a:br>
              <a:rPr lang="en-US" sz="3800" dirty="0"/>
            </a:br>
            <a:r>
              <a:rPr lang="en-US" sz="3800" dirty="0" smtClean="0"/>
              <a:t>Dept. of Consumer Affairs Website</a:t>
            </a:r>
            <a:br>
              <a:rPr lang="en-US" sz="3800" dirty="0" smtClean="0"/>
            </a:br>
            <a:r>
              <a:rPr lang="en-US" sz="1800" dirty="0">
                <a:hlinkClick r:id="rId3"/>
              </a:rPr>
              <a:t>http://</a:t>
            </a:r>
            <a:r>
              <a:rPr lang="en-US" sz="1800" dirty="0" smtClean="0">
                <a:hlinkClick r:id="rId3"/>
              </a:rPr>
              <a:t>www.dca.ca.gov/publications/legal_guides/index.shtml</a:t>
            </a:r>
            <a:r>
              <a:rPr lang="en-US" sz="1800" dirty="0" smtClean="0"/>
              <a:t/>
            </a:r>
            <a:br>
              <a:rPr lang="en-US" sz="1800" dirty="0" smtClean="0"/>
            </a:br>
            <a:r>
              <a:rPr lang="en-US" sz="4000" dirty="0"/>
              <a:t/>
            </a:r>
            <a:br>
              <a:rPr lang="en-US" sz="4000" dirty="0"/>
            </a:br>
            <a:endParaRPr lang="en-US" sz="3800" dirty="0" smtClean="0"/>
          </a:p>
        </p:txBody>
      </p:sp>
      <p:sp>
        <p:nvSpPr>
          <p:cNvPr id="6" name="TextBox 5"/>
          <p:cNvSpPr txBox="1"/>
          <p:nvPr/>
        </p:nvSpPr>
        <p:spPr>
          <a:xfrm>
            <a:off x="1106488" y="2189820"/>
            <a:ext cx="7848601" cy="4585871"/>
          </a:xfrm>
          <a:prstGeom prst="rect">
            <a:avLst/>
          </a:prstGeom>
          <a:noFill/>
        </p:spPr>
        <p:txBody>
          <a:bodyPr wrap="square">
            <a:spAutoFit/>
          </a:bodyPr>
          <a:lstStyle/>
          <a:p>
            <a:pPr fontAlgn="auto">
              <a:spcBef>
                <a:spcPts val="0"/>
              </a:spcBef>
              <a:spcAft>
                <a:spcPts val="0"/>
              </a:spcAft>
              <a:defRPr/>
            </a:pPr>
            <a:r>
              <a:rPr lang="en-US" sz="2200" dirty="0" smtClean="0">
                <a:latin typeface="+mj-lt"/>
              </a:rPr>
              <a:t>California Tenants – A Guide to Residential Tenants’ and Landlords’ Rights and Responsibilities</a:t>
            </a:r>
          </a:p>
          <a:p>
            <a:pPr fontAlgn="auto">
              <a:spcBef>
                <a:spcPts val="0"/>
              </a:spcBef>
              <a:spcAft>
                <a:spcPts val="0"/>
              </a:spcAft>
              <a:defRPr/>
            </a:pPr>
            <a:endParaRPr lang="en-US" sz="2200" dirty="0" smtClean="0">
              <a:latin typeface="+mj-lt"/>
            </a:endParaRPr>
          </a:p>
          <a:p>
            <a:pPr fontAlgn="auto">
              <a:spcBef>
                <a:spcPts val="0"/>
              </a:spcBef>
              <a:spcAft>
                <a:spcPts val="0"/>
              </a:spcAft>
              <a:defRPr/>
            </a:pPr>
            <a:r>
              <a:rPr lang="en-US" sz="2200" dirty="0" smtClean="0">
                <a:solidFill>
                  <a:srgbClr val="FF0000"/>
                </a:solidFill>
                <a:latin typeface="+mj-lt"/>
              </a:rPr>
              <a:t>How to Get Possessions Back You Have Left in a Rental Unit</a:t>
            </a:r>
          </a:p>
          <a:p>
            <a:pPr fontAlgn="auto">
              <a:spcBef>
                <a:spcPts val="0"/>
              </a:spcBef>
              <a:spcAft>
                <a:spcPts val="0"/>
              </a:spcAft>
              <a:defRPr/>
            </a:pPr>
            <a:endParaRPr lang="en-US" sz="2200" dirty="0" smtClean="0">
              <a:latin typeface="+mj-lt"/>
            </a:endParaRPr>
          </a:p>
          <a:p>
            <a:pPr fontAlgn="auto">
              <a:spcBef>
                <a:spcPts val="0"/>
              </a:spcBef>
              <a:spcAft>
                <a:spcPts val="0"/>
              </a:spcAft>
              <a:defRPr/>
            </a:pPr>
            <a:r>
              <a:rPr lang="en-US" sz="2200" dirty="0" smtClean="0">
                <a:latin typeface="+mj-lt"/>
              </a:rPr>
              <a:t>Options for a Landlord: When a Tenant’s Personal Property Has Been Left in the Rental Unit</a:t>
            </a:r>
          </a:p>
          <a:p>
            <a:pPr fontAlgn="auto">
              <a:spcBef>
                <a:spcPts val="0"/>
              </a:spcBef>
              <a:spcAft>
                <a:spcPts val="0"/>
              </a:spcAft>
              <a:defRPr/>
            </a:pPr>
            <a:endParaRPr lang="en-US" sz="2400" dirty="0" smtClean="0">
              <a:latin typeface="+mj-lt"/>
            </a:endParaRPr>
          </a:p>
          <a:p>
            <a:pPr fontAlgn="auto">
              <a:spcBef>
                <a:spcPts val="0"/>
              </a:spcBef>
              <a:spcAft>
                <a:spcPts val="0"/>
              </a:spcAft>
              <a:defRPr/>
            </a:pPr>
            <a:r>
              <a:rPr lang="en-US" sz="2200" dirty="0" smtClean="0">
                <a:solidFill>
                  <a:srgbClr val="FF0000"/>
                </a:solidFill>
                <a:latin typeface="+mj-lt"/>
              </a:rPr>
              <a:t>Landlords and Tenants Responsibilities</a:t>
            </a:r>
            <a:endParaRPr lang="en-US" sz="2200" dirty="0">
              <a:solidFill>
                <a:srgbClr val="FF0000"/>
              </a:solidFill>
              <a:latin typeface="+mj-lt"/>
            </a:endParaRPr>
          </a:p>
          <a:p>
            <a:pPr fontAlgn="auto">
              <a:spcBef>
                <a:spcPts val="0"/>
              </a:spcBef>
              <a:spcAft>
                <a:spcPts val="0"/>
              </a:spcAft>
              <a:defRPr/>
            </a:pPr>
            <a:r>
              <a:rPr lang="en-US" sz="2200" dirty="0" smtClean="0">
                <a:solidFill>
                  <a:srgbClr val="FF0000"/>
                </a:solidFill>
                <a:latin typeface="+mj-lt"/>
              </a:rPr>
              <a:t>For Habitability and Repairs</a:t>
            </a:r>
          </a:p>
          <a:p>
            <a:pPr fontAlgn="auto">
              <a:spcBef>
                <a:spcPts val="0"/>
              </a:spcBef>
              <a:spcAft>
                <a:spcPts val="0"/>
              </a:spcAft>
              <a:defRPr/>
            </a:pPr>
            <a:endParaRPr lang="en-US" sz="2200" dirty="0">
              <a:latin typeface="+mj-lt"/>
            </a:endParaRPr>
          </a:p>
          <a:p>
            <a:pPr fontAlgn="auto">
              <a:spcBef>
                <a:spcPts val="0"/>
              </a:spcBef>
              <a:spcAft>
                <a:spcPts val="0"/>
              </a:spcAft>
              <a:defRPr/>
            </a:pPr>
            <a:r>
              <a:rPr lang="en-US" sz="2200" dirty="0" smtClean="0">
                <a:latin typeface="+mj-lt"/>
              </a:rPr>
              <a:t>Rent Increases: Basic Information for Tenants</a:t>
            </a:r>
          </a:p>
          <a:p>
            <a:pPr fontAlgn="auto">
              <a:spcBef>
                <a:spcPts val="0"/>
              </a:spcBef>
              <a:spcAft>
                <a:spcPts val="0"/>
              </a:spcAft>
              <a:defRPr/>
            </a:pPr>
            <a:endParaRPr lang="en-US" sz="2400" dirty="0">
              <a:latin typeface="+mj-lt"/>
              <a:cs typeface="+mn-cs"/>
            </a:endParaRPr>
          </a:p>
        </p:txBody>
      </p:sp>
      <p:sp>
        <p:nvSpPr>
          <p:cNvPr id="2" name="AutoShape 2" descr="data:image/jpeg;base64,/9j/4AAQSkZJRgABAQAAAQABAAD/2wCEAAkGBhQSERUUEhQVFRQWFxUVGBgYGBgXFhgXFxYVGBcYFxQYHyYfFxwjHBgUHy8gJCcpLCwsFR4xNTAqNSYsLCkBCQoKDgwOGg8PGi0kHCQsLCwsLCktLCwsLCwpLCwsLCwsLCwsLCwsLCwsKSwpLCksLCwsLCwpLCwsLCwsLCwsLP/AABEIAP8AxQMBIgACEQEDEQH/xAAcAAABBQEBAQAAAAAAAAAAAAAAAQMEBgcCBQj/xABMEAABAwIDAwcFDAgFAwUAAAABAgMRACEEEjEGQVEFEyJhcYGRBzJTodEUFhdSVHKSk7GzwfAjJDM0QmJzshUlNUPhRIKiY8LS0/H/xAAaAQACAwEBAAAAAAAAAAAAAAAAAQIDBAUG/8QAMhEAAgECAgcHAwQDAAAAAAAAAAECAxEEEhQhMTJRYYETFSJBcdHwBTOhI0JSkWKxwf/aAAwDAQACEQMRAD8A2blXlVvDNF10kITAJAKj0iALC+pFeD8JeB9Ir6tz2V15Sf8AT3fnNfeIrGa24fDxqRuzm4rFTpTyxtsNk+EvA+kX9W57KPhLwPpFfVueysbpK0aHT5mXvCrwXzqbL8JeB9Iv6tz2UfCXgfSL+rc9lY1RFGh0+Yd4VeC+dTZfhLwPpF/Vueyj4S8D6Rf1bnsrG6SjQ6fMO8KvBfOpsvwmYH0i/q3PZR8JeB9Ir6tz2VjVFGh0+Yd4VeC+dTZfhLwPpF/Vueyj4S8D6RX1bnsrGooijQ6fMO8KvBfOpsvwl4H0i/q3PZQPKXgfSK+rc9lY2BSxRodPmHeFXgvnU2T4SsD6Rf1bnspPhKwPpFfVr9lY7SZhxHjRodPmPvCrwXzqbJ8JWB9Ir6tfso+ErA+kX9W57KxouDiPGk54caNDhzF3hU5fOps3wlYL0ivq1+yj4ScD6RX1a/ZWMe6B+RXJxQ66NDhzDvCpy+dTafhJwXpF/Vueyj4SsD6RX1a/ZWK+6hwNHuvq9dGhQ5h3jU5fOptXwk4H0ivq3PZTuG8oODcWlCVqKlqSkDm1i6iALxa5rDji+oV6GzmJnGYfT9uzu/8AUTSeDglfWOP1Co2lq+dT6EooorlnbKx5SR/lzvzmvvEVjEVsflP/ANNd+c196isVwj6Uklac1oAmLyL6EcbEb66uD+2/U4f1B/qr09x/MOIpOcHGpCuVWbfq4EAAjMOkRvPQkTwBAqNi8WhRJQgNjIBlBJkhYJPVbd1VrV+BgdvJgXk/kVycQOukU+3Ihs66ZjcXt1ajw66E4hve1P8A3HWD+MHuqRG/MU4kcDSe6er10JebmS2Y6Nsx1BvfrFKjEIH+3Jt/EY/hm3cr6fUKA6nJxPUPXXPurspwvt+i3fHOsC/iDbrporTljJeTeTpIIt2SO+gOovuk/kVycSeNPpfbB/ZnX45Fs0x4SK551uI5szxzH4safOvR0DqMl88TSBZNPc6iSeb/AIiQMxsmU9HwChP83VSpcb3t8P4zuEHxN+qn0FbmRyqkzUZKMtMQZqCdPXRloy0AJNFdQKIFAjkGiuoFFAHNels1++Yb+uz94mvPmvU2aT+t4b+uz94moz3WTp7y9T6Hooorzp60qnlP/wBNd+c196isPit08pP+nu/Oa+8RWMx1V1sE/wBN+pwvqKvVXp7kHJTqcMSJqTXVbLnPykMYc117nA1NSqafNFx2Q1kT+YoyppM35iie3woInTjYyyKjzU1u4qCRTQMWaKSlpiCiaSigQs0TSCligYTRNEUEUAE0TSUUCFBooFLFAxIr2Nl0freHJ9OzH1ia8ttNxXtcgn9aw/8AXY+9RVc9jLKa8SN+ooorz56srHlJ/wBPd+c196isZrZPKYP8ucj4zP3qKxVTxBgjwrq4P7fU4f1B/qr09x6lFMjEJ7O2nQoEWINbDBcXMOqmnzpVi5XCm8QW2BLWVPNgCUuNqbHTI0WTJJUdDOkWbweCCsO41bnFtl9Ag55aOYAGIgth863zJqtT1XLHT1tFczdtJPbXs49lSsNhAEkynEG28JdNyd8JHcBXptz7oamQP8PKu/3I4rNFpOYAzxAvUnP/AL+BKnd/1+StNG1Rn03njVmaILD7qFFTiVsJzEALDORQKoE5SVhCSqeF+kZmYNtKnMMo/tVYfFFyAJIDb/NLUn4xSAZ1OVKt80u0t85XH2V7K/y9ilCirQ46W3kLCEuJ9yySU9F9OVRUpQGh/gO8FvWa5GHCeYLKiphzEoKAYKkkZQttY+MmR1KCgd9n2hHsuZWQaSasuGyIxjrr2Xmw8to5gYha1BYASDcNBccCU9VePisKvDYhSD57ThFxIlCrGDqDAPfUlK+ohKFlchA11NWDlHFLAwgnz2W1G2qhiHulPHogTwtpU3lBahjjkzEIxD4hSBlSStcISL5kZUCx67DfHP8APQn2XPh+SpUGrBi2knDuPMdFtwthbepaclRKRNyhQBKTwBSbpv1yhgx7kITl5zCrGfKCFQ6AF5iQJyPJyggmyxTzi7JlaomreUhxxSkgNvtIVnEBIdbDROcDTnE2zDeAFC6TMFjHLGCUubpfYQLCAnmX+jERBypkb4k0dpyDsrefH8HgJruK9/Ft58LKQpstBhDjSgMqiUkIdbO4quVJ1OaZI08TmzwpqVyMoZRWxA9Vers9+84f+ux96ivLPCvU2d/ecP8A12fvUUp7rJU95G/0UUV589UVjykD/L3PnNfeJrD8Qb1uHlHP+Xu/Oa+8RWGum9dbBbj9ThfUfuL09wCba0mSlKrV117orac07bxjiU5QtYTe2Y5b69HSukY1ZI6RkCAcxBA4TNh1VyG7a3iw4/ndx+1pulZErskpxCymApUXGXMqI4RMUnPuAzmVIETmVMcJnTqpppcDxp5Ks1jQO53hXCm6SUnikkHxFdofUDmClA8QTPjrXIbtb16eNKEi99BwtrxqJJXGxilXAURYgQSNTfxrhlRTpYyIg6dYjSui3ShEUyJ2tZVqom86nXj29dIsSZJJNrkyfE0ZQIvex0499d5Qd546cL8eqkM5edNiSolPm3Nuzh3VweUFyCVrkaHOqRxg7qcrjIOFAaxoP3m866mZ4zXYeUQq6r69I9Lt499dFAG6mVLPXTFsJS8QSZUok8SSTpxNIHbZZMG+WTHaRpUcrM+FIk3tRYLj7jyiEgqUQDYEkgdgOlMyeukDnqp0IBo2BtGvGvV2bH61h/67P3qa8/mxwr0tnP3vD/1mfvE1Ge6ycF4kb7RRRXAPUlY8pKo5OdPW194isRKAZIHd7Oqtt8pU/wCHOxM5mtP6qKxhlagFSVAmAJzfGH4TXVwf236+xw/qH3V6e40cNuEzw/AHefz28tt+oE34xU7C4Z55RDWdZ/lJMdsWHfXqYjZXFpQSptSpymM2YiBeUoM61pdSMXZtGKNKUleKf9FeLd+kq+8anvOlOhe8C8a7yZI1I17AKR8QpUhM9ZIPeCbUq0FKVCYEwL7pNpqZDYGUAmbXO8E68It6q6EC44TeDqJ0imym5MJiTvPH51PZxlg6W4kRB66AOg4cpM8PxrptZvfd+IpVoAB3C32HrrgxeDSJDrqBmPdv6h1U2rDyDEyBMT+EddOuDpE75AHgL02XpBAvCfG418bfmENjISSR2CnQmD3H7DTilCIOtsx7IsL3jfxrpuxynhruE/aLjt+0uCQwFAa8PC4E0yp1U6DqgC/ZapfMqWTlScpG+15H4aeFMu4RaBcExmuBIII4zbfuqPawva6uSdKdr2djlb8RIFxc9504dtDwAvPGPZ202UzqDGU9X8Rp9JGWDwB1tw4ddWFZGb1G/XW//wC0hUDujs9n/NOBKeI38eB/lrkM213cFeymROMh3GfzvBvTrXdQlnr3ECyuHWKfCyAADuvAMTJPDspNjSGyR+e2vS2eSPdeHJ9M1H1ib1FbUoxc+v2VN5BKvdeH1/as/wB6N9QlsZbBeJG8UUUVwT054+1vJYxGFW0TlBKDMT5q0nj1VSW9jMMysgIKyCLrObcDpYeqtE5TP6JXd9oqrcpPJ5yBObMAeBGWxFRlVnFZU7IXY05SzSV2OchIjDMx6NH9oqXFedgcG6thptKi3+gEk9GFw2EgmMw1VYRpXPInJz7JWh5znALjUwSTIk3I0iqS1ErHclNPCHW0L+cJPcrUdxqtcp+TZpf7FamzuB6afX0h4mrjFKR0quhWqU91lVShTq70TPD5KsSCQXsP4uf/AF118Fz5gF1i0b3f/hU3aPylutYx1hrChfNrInMokwJJypHC/d4Q8Ntryo6AW8FKSSLNukQOvNB0v2VoePqGLQaHMe+DR4f7jH0ne34lHwcPD/cY3b3e7VuvBx3lJ5QQtTaw02tMpUkoEg/xSDPV2DSvOd295QVM4hIPEJSL8bJmRAAM7t9R06oGh0eDLa55P3onnWOOrvGJs32CmW/J4+g3dY3j/d1EE/7V6pru1mNIg4xQ+aSkRwgAanXjUJzlrEK1xbxuSeko69WaKNPqC0Sjwf8AZqvI3kvBGbEPZgq4DYsQeKlgEdmXvqe95OEiS04J3Z0z/wCQ9le1sig+4MKFKKlcw3JJkm2t6nPcopE5YURbqnffq39tRqVp1N5mmnh6dPdRmfLHJDmHUEu5ZVMFKgZjq1HeBUPJcG/479Pzu7KsGJ5LQ6+7GQOvvZwqYj9EhJSTF5KJHWqvGW2UultSYUmRcXBIgz1ESe4VjaLyM5ggvzgD+fGuW9lueWltshJWcoJEpnXUXAt116iWd/5416XIKIxTPzxN+pW7dceo1dSr1IPwsqqYenU3kVZjYsKAjFsXBUJDosATvR/KT3VOb8mrzgzIfYKSBBl0TFp/Z9Ve5yAy2hIJWEqUlBMrieiIsTVpwoTkISqQc1wqddYVPGa0Rx9Z7bFPd1Dn/Zmbfk+dUoJ55qSSB0XxpBMnmrC+p4HhT7/k3ebKQt5npHKI543tqQ3YdZtV5wfJzSXFKGIJKym3OgwREAX4gWqZyxhUOJAW4W/OAIVlPSSUmDxg09OrW8hd30eZnmF2CdcSFoeaid4eSdx81TYPDdUvknYpxvEsqLzPRdbMDnZOVQJAJQBPfV3wbaQDlcz2A84ECNNNKZDraH28/nLWEt2J6WpiLC03NJ42q15ElgKK16y0UUUVWaSFyyqGj2p/uFePh+TQXVOHjbuETXscrrAaJOkp+0VXXto2mhKlR2/m9VTtfWTjsJW0OFKmFlBIWkFQgTJEESn+LTSb1WNhlYol1eJSr9IQQVdEyCqSUEyJzV3yntWt9CeYTlbWAc65EpPBPZxr0+Sn5SN9VNpvUOx69cuEg2E0A0kK4jw/5qYzyOU9rsI3iHmlLDbiVEHMggEkC+dII03mK9zkTHtON9BxtQmZQpK4vqY0GniayXa/BE4/EkpSqXVHXpeaABpawJ13ioXIPKq8M+S0rIBc3tGdRyqUdZCR4Us9mVXZP8o2zCzjHcQhJKFFAUUiYX0UjsmU+BqtM7H4jnI5hyyjPQVxNzbsraTjciXVBQCiQoyJ3DqE6bo4V46uX1YfDJdmXFkwmVSJgkwZ03xUWDgr3M3xuxeIIASyskn4hE26xfsr19jdgXVuoDrSkpDgzzAhOuhveCK9XlnaVb7SVrUoEHIEhUJVYKzJSdVC4PUbdUrY3aNaXFpK0kZUhNs1hmiCdLTP5FJWuGVXLLtXtQnDrShRIlAVlBixUsfhVEx+1SnlFLIUDF0oClLVBEdFIJsM5nhPGrVtJyDh8S80/icQEpLKAGwQla+m4Z6PSg5v4QNNadwfKGEw4CcM0evKkNhVo6RIKld4mRU3tHrK/sa28vEBxbLgRBAKhlBJ4TviTu8au/K/IofTqA8hJKVHRaeCjEd+7XQ14OM2mfcICciEyPNRnVMyDncChbqAO8bpUY91tovvF15ITKW81lcJHmgSY0vB3CCK2wBhHJ7hJCU5soBWEqSVIm4zt6iRcG/dv72deC8UyQQRnIBEHQGbjwqPybymtxpD2JRnUVhCXEEN4tClK6PN5oLiM1gDOmhr28Lyck41txPNukLBKwrmcQgZcoDqR0cQOtXSknSKaSFdnkYFLa8O0ciXHSkoygBS4S0si1zcgAW1UKteEw+REJRlSJMRlABuZG7WssHLbjawnDhLak5hng7j50ECTaNYjtNS8JtRiUhKXXFOybcE6jpGMzk5oiw36kRUmkWXL8l7DBUfohBOU9ASQEER3lX0TT+PRnR+zKiDIETfTXQazVKe2xZIUhCmUrIygc2sKCyQMp3A34gW1ryl4nErUojFupER0hKTJkykEDcPwinmQX4GlsYtlEgZUKK8pSAAc0wJArpWJSl9tJ1UpMWJvI4adtZ7guWXGW3FLcUshtQSlSCRmSnMhIyqm0a3gJk+bViwPLwW7hnCuEreU3ZKgFdJaEAplRScwGp1pqQ7mi0UUVqKjxdr1KGFVkjNmbF9LrSD6qznH4VAcNpULEm8xpY6VqnK2BLzRQCASUmSJFlA6b9KrWJ2DUpZUHUibxlJ/GqKkW3qJxasZntNiCWmEJUbNIzJBhM5cwzcTlBIFe7sdhHcO8lpw9FbaHU9YWnMJ4kXHca9rljyUreDUPoSW0ZCS2TNhBEKBG/1VYEbIEOYdfOD9CylkjKekUhQBmbDpadVRUGR8x1Iompw5JPxvVXX+GH4w8KnlZO6MH23WP8AEsUCY/Snf1DdHZvpnknlJllYVGdaCCkqjKCBMlMybniBYWtVt2l8meKxGNfcS10HFlQVzzYkQNEZSR2E99RMP5L8Y1mLTdyLZ1sG5T8WIEK6zNQcXco13JbXLCMWg88ApJOvSCJ0uqcs0YvkVh2Fla5QkAQTlAkCwVoYImBeoqNgeVQFdFBVKYJW3IAC5AM9EebYVJa2W5ZCVjIgnKAmXGjcLSerdmpZWTzLzR5+I2Sw5IVnfChABC0nSdykkcaewfJTbJJQ68JBBJUCYPdw4RU3E7HcpFZhrMno355gSQlIJgokXnfTjex3KEHMyDpGZ1q9xI6IG6T3UZZDTjwPS5SYRlw5lR/V2xMSSAVwSZHXUUtJANzYGbC8CY1MafZ32hrZFTjTHOK5taGkoUmAqCCSekFRv9Vde8ji8dCB0YiQRNlddTyMdyoYexBUnMkGVIUqxjNoRpMa9dWl7EYXGo5t9AhMEJNoIEDIoEFtW7UcATUlrYsAmXAbGOhobR/FfSuTsXvDoBG/m7/3U1GSEyqbS7Jw6leHfgkBPMvKUkLKBGVLhEpUQkSki4TMxNexydh22X8MtTQQ86oISlWVSkwjprziZgdCxIlyeoe8NmZSEqWFRMHIApOv7O5yGDEebEjLemfeko4tGIL0hsJSlGTQAX6WbUqJMxvinl8xGP8AKxHusxZOd4GDFypZTNxvirDsjg214cLfyqUkpzFXSI/Si+piUn1V72E2JebMcy04CtDhKikKCgEyBqCJHfJ1kzJ97D5QgcyhCkpQApK0mClaVXB180Xk99U5XwJoy8NZXApRR57mhlcBSTBSCTAA1IA3bqtW2uESGApsAEvr8ywUjI4R5ttcp9e6rXhNkHEoVnQCooeSenOYqII1NpvXi8q7J496xZbCQXFJHOAxnSUkXVvzKk7zE2ASDI+AaigF0y5IhKlOqF1RkKVwi8CIUNNY4a3fY9qW8PYmHrmLT7pzfjUflDye49wiUJiSCOcTp0xOvAp8atOyfIGLYbQl1KbOqUQCmYUuZzTw3UKLFHUy8UUUVrIhXJrqkigBIH5FJXdFAHIorqigBBSRXVJFACA0tFEUAIKCKXLQRSAQUGliiKAEiloiiKYBQaIooAKJooAoACaSuqKAOTSiiKIoAWiiigAooooA83l7lJTDWZIBUTlE6CyjMb9NJFVbk7aJTbhUvM5OvSO/gPNEWsAPXXvbX/sU/PH9q6pSvONt9c7E1JRnqZuoQi4azS8Fig62lYBAUAYOo8KcddCUlRsACT2ConIY/V2vmJPiJqY40FCFCRw9db4tuKZjaSZwcUmYm9j1X0vpeufdqJjOme0cY+2uV8mtmJToABciIsNDqOOtJ/hjcg5RYyLnXjE9nhS8XIPCOjEpJIChImRN7a26q5bxyFAEKF+Jg6xob62qPilttrBUkyrNcaW1tP8AMfFXXTAXhyYCT/CLBUGVkWj+afXScmnbUNRXMn+7kaZ02g6gagkeoGgY1B/jTqBqNSAQPAjxqEpOHhJMdIHL5xkCZAG7fbj10jzjBClZSoJKFbwJUrKIkgai/ZSzvkPKuZO92omM0WBvIEGYubbjbqpfdaPjpvEdIb9PsPhUJbzCom8dECFT0Z6NtdSI9lIHMPObeZMwvvPjI7ba0Z+aDLyZOTjEESFCImZtBiJO7UUDFokAKSSSQACCZAkjuioBeYhSYJBCZ868DogGdYGldNPsBQIsd1lXsRpvEEif5uujPzQZfUm+60W6SbgESQLHSx40gx7Znppt1iN837j4UyxgWlAKSJGWASVHoxEXPC1d/wCGt/F6tTpw1008BwFS8XIXhHE4xBMBQJBiAZM23DtHjT1MIwSArMBe+87wBx4AU/UlfzIu3kFFFFMQUUUUAFFFFABRTWJxKW0lSzlSIv2mBUZHLbB0dR4x9tRcktTY1FvYiBtcf0SPn/8AtVVJXrVu2sxaFNoyqCoXfKc0DKdY0qokgmuZineZ0MOrRNH5Hj3O1GnNo/tFTKickCMO1/TR/aKl104bqMEtrCiiipETlTYOoB7e72DwptvBISICUgTOlPUUrIdxv3Om3RTbSwt2cKVLKRokCY3Ddp4V3RRYVxpWEQbFCfAUvudPxU+A6vYPCnKKLId2NjDJ+KnSNBpwo9zp+KPAbhH2V5u0O0KcIlClIUrMSLECIE768P4Sm/QueKapnXpQeWT1lsaVSSukXFKABAEDgKWo+AxYdaQ4AQFpSoA6jMJipFXJ3V0VPUFFefy5ywnDNc6pJUApIIET0jE3qNydtdhnoCXAlXxV9A+ux7iag6kFLK3rJKEmsyWo9migGirCAUUV53KPLzTK221npuKSlKRc9IxmPATv8JqMpKKuxpN6kejRRRUhHlbT/uyp0lH96ap4ZTIuPHs31Zduz+pOdrf3iaobG1b6WCxKVIKVI6QlQSoRAVPhwrl4qcY1LS4e5vw8G4XXE9n3OIkRw1H5NQVC5nj+NefyMZUQQNOH541NXrFZc2ZXNOXK7HtYYLSgZVK0GhULQDu7akt418Hz1+JPqNUnCodcWQ2VTcxmPGvQ9zYtPRzLzET5yjYa303jwqcaz8kyEqS82i2I5UxA/jntCTv6hUhPLbwF8h7j+BtVQDWNG9ffBHrFOoexoBlJNrEpTbjECDPXVqry/wAit0VyLe1y+5vQnxI9tRUcuO87nUoFoAjIlMSeJUSSSL8Kq/8AieKT5yRew6Kbk6aUy5tG8jorQgW0gjf1G1DxXFsFh+FjR2eWmy0p1UoQgkKzbojhM6iqFy7tw844CyS2hJlPFXWviP5dO2vJxvLa3JGZSUGJQlRCDG8p7h4VDFwdbdh/Cqq2LlNZYuxZSw0YO8j3cVtziiolKwgEDohKSBYTBInWTfjS4LbnEhxJW5mQDKk5UCQNROW1eIy9kVJShVo6QzDdcDjXATw4H7DWftql75mXdlC1sqLpt1jkP4dhxs5kqWrt82CCNxBqkhB4Hwp0uqyZSolIuBMpBJEwnd1mo1KtU7SWZjpQyRyo05vaBOFwOGUUlcoQiEkSCESZnsiofwmNehc8U+2qCXDAE219Z3VyobxV7xtTZHUVLCw/cWzaPbNGKYLSW1pJUkycpFjO6qkRSo18fsoz9/bWapUlUeaW0vhTUFaJadhOWA06sOu5G8hgKVCc2ZOgNpiac5Q8oD6XVhvmigKUEnKTKQTlM5r2iqnA3WoDZ6vED7TVixE4wUIsg6MHJyZcOR/KC4p5IxBbS1fMQhU6GNCd8bqrnJr6nMa0taipRebJJ1PTTULmj1eI9tTeRLYljjzrX96aXazm4qT2MOzjBNx4GyUUUV6M4hX9u/3Jztb+8TWWCtV24H6k5HFv+9NZaVkbz41xMf8AdXp7nVwf236no8ioGdXZUxzf21H2cMun5p9YNSnh0j2n7aqgvAWS3h3Y1r9I6eAA8ST+Fe/yryolhvOoEiQkAayZ49hrytjmobcV8Zf2Cndp8At4NIQCU84CsiOimIm/afCtMLxo3jtKJ2lVs9gHagBBUtlxBkJQlQhSyZ0toPxFNHa4c2TzZC0uBsoJgyQrfH8pGlMcpcguI5ksHOW1qVDipJKikyTbhUY7MrVl50pOZanXbkTIslP/AJeNQc6ydiSjStcsPI/KvPpUSnLlVlN53TrVP2kdzYlyNxCfAX9c1adnsIWGQhZBMqNpiD29lUp95S1KVJ6SifEk1CvJunFS2k6KWdtbBlIk06TuFrCPEe2uObPxlULBF5/PfWM0nS+Gsb99dJTBA3W75qOFddOc7NFwsd3uYg33dY9tcqMDTjx6pphS6dbXI40r3HY6B69340gdp9OCWYhsmYIsYuJF6T3E5EhskWNgTrppUrMV0NB3q/PhQQPyT7KU4Vz0SvoqptWHXmulQNrQRbQW7vVS1hqHAB+SfZSKA4j19fVQphQ1SR2g00ukMcbIkXHr9lTuRkfrLH9Vrcdy09VeRFTuQkfrLH9Zr+9NOD8S9RTWpm2UUUV6k8+V/bo/qTkcW/vE1lTyp7q1Tb39xc+c394msrBrifUPur09zq4Pc6nqbMJ/SK+b7a9B09LvNQtnD+kV80/YamPece2qae4i2e+z1eQTzeDz9TjnrUR9gryuT9rHluICktlJCioJmUhMyTJtpXvf4eVYTmgQklsJk7p107685vY4ApIWBDRbVAgkkEKXrqZ38K0yjUWVQ2JFClDxOR5GC5ffclSnYCUrWUhsR0RYZ+2KjYDlN54hKnFgJQsqIMGIEeE2qz4bZBpIKSt1QIKYKoEEgmABb/k1LHIWHRJyASkJJKjdIAEGTGgFVqhVdrv8k3Vpq9l+Cs8lLUjDqdUtRUpBHSMgAkpETprXl5q9vahbLbIbaUCSRISQQEi+g6wKqrbhE/ZWaq8rUeBfTWZORMU5u31yjEA2io3ugk8KAKpzFth1xqDbSuQg0iXZoS8aWoescUjfwpW9JJpEqpURmvfq047/AApiO+cPE+NLC4BGaNARMWj/AIrsqRwV4j2V03iYsnnB1JUR22qXUiDGYXyLJG+ViJ0076A4d6CTaZKpnWT2/hXJx8GQXdPjnd18BJ8aVGKm/wCkJ39LcO6ndcRWYOqt5hHXKvxqPUh54EEDP1Sqd4qPSY0JU7kP95Y/qtf3pqFU/kP95Z/qtf3ppw3kE91my0UUV6g8+V7b0fqLna394msnK4MaVumJwqHElLiQpJiQoSLGRbtqAdlsJ8na+gK5+Kwkq08yfkbcPiI0o5WjMdn1fpD801Oc1Paa0NrZ7DJMpYbB0skCuzyGx6Fv6IqEcFJRtdEpYqLd7GdObcq0ShAi18x+yKhv7YvHRQHzUx6zNaZ72cL8na+gKQ7L4U/9O19AUnha7/eNYiiv2mSOcuPr855zuJH2RUQrKrkknrM1sw2Wwnydr6ApPethPk7P0E1U/p9R7Zf7LFjILZExXm6J6q2v3r4X5O19AUe9bCfJ2foJqPds+KHp0eDMTNKFVtfvXwvydr6CaPevhfk7X0BR3bP+SDTo8GYqBXRVfStp97OF+TtfQFHvZwvydr6Ip92z/kg06PBmOJX/AC+ukL14y37f+K2T3s4X5O19AUh2Wwuvudr6Ap93T/khabDgZAl1IHSSruIp5K0AyM4P/b2fZWsnZfCn/p2voCl97GF+TtfQFPu+fFC0yHBmTOcom0rcnXUa3nsro43NcqcJGnm98cK1Y7L4X5O19AUDZjC/J2voCnoNT+S/ItLhwMoexAIiV9hiKjVsPvZwvydr6Ao97GF+TtfQFJ/T5vzQ1jIryZj1T+Qx+ss/1Wv701qXvYwvydr6ArprZ3DJIUlhsEEEEJEgi4IpxwE007oUsZFq1j0aKKK65zT/2Q=="/>
          <p:cNvSpPr>
            <a:spLocks noChangeAspect="1" noChangeArrowheads="1"/>
          </p:cNvSpPr>
          <p:nvPr/>
        </p:nvSpPr>
        <p:spPr bwMode="auto">
          <a:xfrm>
            <a:off x="63500" y="-153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data:image/jpeg;base64,/9j/4AAQSkZJRgABAQAAAQABAAD/2wCEAAkGBhQSERUUEhQVFRQWFxUVGBgYGBgXFhgXFxYVGBcYFxQYHyYfFxwjHBgUHy8gJCcpLCwsFR4xNTAqNSYsLCkBCQoKDgwOGg8PGi0kHCQsLCwsLCktLCwsLCwpLCwsLCwsLCwsLCwsLCwsKSwpLCksLCwsLCwpLCwsLCwsLCwsLP/AABEIAP8AxQMBIgACEQEDEQH/xAAcAAABBQEBAQAAAAAAAAAAAAAAAQMEBgcCBQj/xABMEAABAwIDAwcFDAgFAwUAAAABAgMRACEEEjEGQVEFEyJhcYGRBzJTodEUFhdSVHKSk7GzwfAjJDM0QmJzshUlNUPhRIKiY8LS0/H/xAAaAQACAwEBAAAAAAAAAAAAAAAAAQIDBAUG/8QAMhEAAgECAgcHAwQDAAAAAAAAAAECAxEEEhQhMTJRYYETFSJBcdHwBTOhI0JSkWKxwf/aAAwDAQACEQMRAD8A2blXlVvDNF10kITAJAKj0iALC+pFeD8JeB9Ir6tz2V15Sf8AT3fnNfeIrGa24fDxqRuzm4rFTpTyxtsNk+EvA+kX9W57KPhLwPpFfVueysbpK0aHT5mXvCrwXzqbL8JeB9Iv6tz2UfCXgfSL+rc9lY1RFGh0+Yd4VeC+dTZfhLwPpF/Vueyj4S8D6Rf1bnsrG6SjQ6fMO8KvBfOpsvwmYH0i/q3PZR8JeB9Ir6tz2VjVFGh0+Yd4VeC+dTZfhLwPpF/Vueyj4S8D6RX1bnsrGooijQ6fMO8KvBfOpsvwl4H0i/q3PZQPKXgfSK+rc9lY2BSxRodPmHeFXgvnU2T4SsD6Rf1bnspPhKwPpFfVr9lY7SZhxHjRodPmPvCrwXzqbJ8JWB9Ir6tfso+ErA+kX9W57KxouDiPGk54caNDhzF3hU5fOps3wlYL0ivq1+yj4ScD6RX1a/ZWMe6B+RXJxQ66NDhzDvCpy+dTafhJwXpF/Vueyj4SsD6RX1a/ZWK+6hwNHuvq9dGhQ5h3jU5fOptXwk4H0ivq3PZTuG8oODcWlCVqKlqSkDm1i6iALxa5rDji+oV6GzmJnGYfT9uzu/8AUTSeDglfWOP1Co2lq+dT6EooorlnbKx5SR/lzvzmvvEVjEVsflP/ANNd+c196isVwj6Uklac1oAmLyL6EcbEb66uD+2/U4f1B/qr09x/MOIpOcHGpCuVWbfq4EAAjMOkRvPQkTwBAqNi8WhRJQgNjIBlBJkhYJPVbd1VrV+BgdvJgXk/kVycQOukU+3Ihs66ZjcXt1ajw66E4hve1P8A3HWD+MHuqRG/MU4kcDSe6er10JebmS2Y6Nsx1BvfrFKjEIH+3Jt/EY/hm3cr6fUKA6nJxPUPXXPurspwvt+i3fHOsC/iDbrporTljJeTeTpIIt2SO+gOovuk/kVycSeNPpfbB/ZnX45Fs0x4SK551uI5szxzH4safOvR0DqMl88TSBZNPc6iSeb/AIiQMxsmU9HwChP83VSpcb3t8P4zuEHxN+qn0FbmRyqkzUZKMtMQZqCdPXRloy0AJNFdQKIFAjkGiuoFFAHNels1++Yb+uz94mvPmvU2aT+t4b+uz94moz3WTp7y9T6Hooorzp60qnlP/wBNd+c196isPit08pP+nu/Oa+8RWMx1V1sE/wBN+pwvqKvVXp7kHJTqcMSJqTXVbLnPykMYc117nA1NSqafNFx2Q1kT+YoyppM35iie3woInTjYyyKjzU1u4qCRTQMWaKSlpiCiaSigQs0TSCligYTRNEUEUAE0TSUUCFBooFLFAxIr2Nl0freHJ9OzH1ia8ttNxXtcgn9aw/8AXY+9RVc9jLKa8SN+ooorz56srHlJ/wBPd+c196isZrZPKYP8ucj4zP3qKxVTxBgjwrq4P7fU4f1B/qr09x6lFMjEJ7O2nQoEWINbDBcXMOqmnzpVi5XCm8QW2BLWVPNgCUuNqbHTI0WTJJUdDOkWbweCCsO41bnFtl9Ag55aOYAGIgth863zJqtT1XLHT1tFczdtJPbXs49lSsNhAEkynEG28JdNyd8JHcBXptz7oamQP8PKu/3I4rNFpOYAzxAvUnP/AL+BKnd/1+StNG1Rn03njVmaILD7qFFTiVsJzEALDORQKoE5SVhCSqeF+kZmYNtKnMMo/tVYfFFyAJIDb/NLUn4xSAZ1OVKt80u0t85XH2V7K/y9ilCirQ46W3kLCEuJ9yySU9F9OVRUpQGh/gO8FvWa5GHCeYLKiphzEoKAYKkkZQttY+MmR1KCgd9n2hHsuZWQaSasuGyIxjrr2Xmw8to5gYha1BYASDcNBccCU9VePisKvDYhSD57ThFxIlCrGDqDAPfUlK+ohKFlchA11NWDlHFLAwgnz2W1G2qhiHulPHogTwtpU3lBahjjkzEIxD4hSBlSStcISL5kZUCx67DfHP8APQn2XPh+SpUGrBi2knDuPMdFtwthbepaclRKRNyhQBKTwBSbpv1yhgx7kITl5zCrGfKCFQ6AF5iQJyPJyggmyxTzi7JlaomreUhxxSkgNvtIVnEBIdbDROcDTnE2zDeAFC6TMFjHLGCUubpfYQLCAnmX+jERBypkb4k0dpyDsrefH8HgJruK9/Ft58LKQpstBhDjSgMqiUkIdbO4quVJ1OaZI08TmzwpqVyMoZRWxA9Vers9+84f+ux96ivLPCvU2d/ecP8A12fvUUp7rJU95G/0UUV589UVjykD/L3PnNfeJrD8Qb1uHlHP+Xu/Oa+8RWGum9dbBbj9ThfUfuL09wCba0mSlKrV117orac07bxjiU5QtYTe2Y5b69HSukY1ZI6RkCAcxBA4TNh1VyG7a3iw4/ndx+1pulZErskpxCymApUXGXMqI4RMUnPuAzmVIETmVMcJnTqpppcDxp5Ks1jQO53hXCm6SUnikkHxFdofUDmClA8QTPjrXIbtb16eNKEi99BwtrxqJJXGxilXAURYgQSNTfxrhlRTpYyIg6dYjSui3ShEUyJ2tZVqom86nXj29dIsSZJJNrkyfE0ZQIvex0499d5Qd546cL8eqkM5edNiSolPm3Nuzh3VweUFyCVrkaHOqRxg7qcrjIOFAaxoP3m866mZ4zXYeUQq6r69I9Lt499dFAG6mVLPXTFsJS8QSZUok8SSTpxNIHbZZMG+WTHaRpUcrM+FIk3tRYLj7jyiEgqUQDYEkgdgOlMyeukDnqp0IBo2BtGvGvV2bH61h/67P3qa8/mxwr0tnP3vD/1mfvE1Ge6ycF4kb7RRRXAPUlY8pKo5OdPW194isRKAZIHd7Oqtt8pU/wCHOxM5mtP6qKxhlagFSVAmAJzfGH4TXVwf236+xw/qH3V6e40cNuEzw/AHefz28tt+oE34xU7C4Z55RDWdZ/lJMdsWHfXqYjZXFpQSptSpymM2YiBeUoM61pdSMXZtGKNKUleKf9FeLd+kq+8anvOlOhe8C8a7yZI1I17AKR8QpUhM9ZIPeCbUq0FKVCYEwL7pNpqZDYGUAmbXO8E68It6q6EC44TeDqJ0imym5MJiTvPH51PZxlg6W4kRB66AOg4cpM8PxrptZvfd+IpVoAB3C32HrrgxeDSJDrqBmPdv6h1U2rDyDEyBMT+EddOuDpE75AHgL02XpBAvCfG418bfmENjISSR2CnQmD3H7DTilCIOtsx7IsL3jfxrpuxynhruE/aLjt+0uCQwFAa8PC4E0yp1U6DqgC/ZapfMqWTlScpG+15H4aeFMu4RaBcExmuBIII4zbfuqPawva6uSdKdr2djlb8RIFxc9504dtDwAvPGPZ202UzqDGU9X8Rp9JGWDwB1tw4ddWFZGb1G/XW//wC0hUDujs9n/NOBKeI38eB/lrkM213cFeymROMh3GfzvBvTrXdQlnr3ECyuHWKfCyAADuvAMTJPDspNjSGyR+e2vS2eSPdeHJ9M1H1ib1FbUoxc+v2VN5BKvdeH1/as/wB6N9QlsZbBeJG8UUUVwT054+1vJYxGFW0TlBKDMT5q0nj1VSW9jMMysgIKyCLrObcDpYeqtE5TP6JXd9oqrcpPJ5yBObMAeBGWxFRlVnFZU7IXY05SzSV2OchIjDMx6NH9oqXFedgcG6thptKi3+gEk9GFw2EgmMw1VYRpXPInJz7JWh5znALjUwSTIk3I0iqS1ErHclNPCHW0L+cJPcrUdxqtcp+TZpf7FamzuB6afX0h4mrjFKR0quhWqU91lVShTq70TPD5KsSCQXsP4uf/AF118Fz5gF1i0b3f/hU3aPylutYx1hrChfNrInMokwJJypHC/d4Q8Ntryo6AW8FKSSLNukQOvNB0v2VoePqGLQaHMe+DR4f7jH0ne34lHwcPD/cY3b3e7VuvBx3lJ5QQtTaw02tMpUkoEg/xSDPV2DSvOd295QVM4hIPEJSL8bJmRAAM7t9R06oGh0eDLa55P3onnWOOrvGJs32CmW/J4+g3dY3j/d1EE/7V6pru1mNIg4xQ+aSkRwgAanXjUJzlrEK1xbxuSeko69WaKNPqC0Sjwf8AZqvI3kvBGbEPZgq4DYsQeKlgEdmXvqe95OEiS04J3Z0z/wCQ9le1sig+4MKFKKlcw3JJkm2t6nPcopE5YURbqnffq39tRqVp1N5mmnh6dPdRmfLHJDmHUEu5ZVMFKgZjq1HeBUPJcG/479Pzu7KsGJ5LQ6+7GQOvvZwqYj9EhJSTF5KJHWqvGW2UultSYUmRcXBIgz1ESe4VjaLyM5ggvzgD+fGuW9lueWltshJWcoJEpnXUXAt116iWd/5416XIKIxTPzxN+pW7dceo1dSr1IPwsqqYenU3kVZjYsKAjFsXBUJDosATvR/KT3VOb8mrzgzIfYKSBBl0TFp/Z9Ve5yAy2hIJWEqUlBMrieiIsTVpwoTkISqQc1wqddYVPGa0Rx9Z7bFPd1Dn/Zmbfk+dUoJ55qSSB0XxpBMnmrC+p4HhT7/k3ebKQt5npHKI543tqQ3YdZtV5wfJzSXFKGIJKym3OgwREAX4gWqZyxhUOJAW4W/OAIVlPSSUmDxg09OrW8hd30eZnmF2CdcSFoeaid4eSdx81TYPDdUvknYpxvEsqLzPRdbMDnZOVQJAJQBPfV3wbaQDlcz2A84ECNNNKZDraH28/nLWEt2J6WpiLC03NJ42q15ElgKK16y0UUUVWaSFyyqGj2p/uFePh+TQXVOHjbuETXscrrAaJOkp+0VXXto2mhKlR2/m9VTtfWTjsJW0OFKmFlBIWkFQgTJEESn+LTSb1WNhlYol1eJSr9IQQVdEyCqSUEyJzV3yntWt9CeYTlbWAc65EpPBPZxr0+Sn5SN9VNpvUOx69cuEg2E0A0kK4jw/5qYzyOU9rsI3iHmlLDbiVEHMggEkC+dII03mK9zkTHtON9BxtQmZQpK4vqY0GniayXa/BE4/EkpSqXVHXpeaABpawJ13ioXIPKq8M+S0rIBc3tGdRyqUdZCR4Us9mVXZP8o2zCzjHcQhJKFFAUUiYX0UjsmU+BqtM7H4jnI5hyyjPQVxNzbsraTjciXVBQCiQoyJ3DqE6bo4V46uX1YfDJdmXFkwmVSJgkwZ03xUWDgr3M3xuxeIIASyskn4hE26xfsr19jdgXVuoDrSkpDgzzAhOuhveCK9XlnaVb7SVrUoEHIEhUJVYKzJSdVC4PUbdUrY3aNaXFpK0kZUhNs1hmiCdLTP5FJWuGVXLLtXtQnDrShRIlAVlBixUsfhVEx+1SnlFLIUDF0oClLVBEdFIJsM5nhPGrVtJyDh8S80/icQEpLKAGwQla+m4Z6PSg5v4QNNadwfKGEw4CcM0evKkNhVo6RIKld4mRU3tHrK/sa28vEBxbLgRBAKhlBJ4TviTu8au/K/IofTqA8hJKVHRaeCjEd+7XQ14OM2mfcICciEyPNRnVMyDncChbqAO8bpUY91tovvF15ITKW81lcJHmgSY0vB3CCK2wBhHJ7hJCU5soBWEqSVIm4zt6iRcG/dv72deC8UyQQRnIBEHQGbjwqPybymtxpD2JRnUVhCXEEN4tClK6PN5oLiM1gDOmhr28Lyck41txPNukLBKwrmcQgZcoDqR0cQOtXSknSKaSFdnkYFLa8O0ciXHSkoygBS4S0si1zcgAW1UKteEw+REJRlSJMRlABuZG7WssHLbjawnDhLak5hng7j50ECTaNYjtNS8JtRiUhKXXFOybcE6jpGMzk5oiw36kRUmkWXL8l7DBUfohBOU9ASQEER3lX0TT+PRnR+zKiDIETfTXQazVKe2xZIUhCmUrIygc2sKCyQMp3A34gW1ryl4nErUojFupER0hKTJkykEDcPwinmQX4GlsYtlEgZUKK8pSAAc0wJArpWJSl9tJ1UpMWJvI4adtZ7guWXGW3FLcUshtQSlSCRmSnMhIyqm0a3gJk+bViwPLwW7hnCuEreU3ZKgFdJaEAplRScwGp1pqQ7mi0UUVqKjxdr1KGFVkjNmbF9LrSD6qznH4VAcNpULEm8xpY6VqnK2BLzRQCASUmSJFlA6b9KrWJ2DUpZUHUibxlJ/GqKkW3qJxasZntNiCWmEJUbNIzJBhM5cwzcTlBIFe7sdhHcO8lpw9FbaHU9YWnMJ4kXHca9rljyUreDUPoSW0ZCS2TNhBEKBG/1VYEbIEOYdfOD9CylkjKekUhQBmbDpadVRUGR8x1Iompw5JPxvVXX+GH4w8KnlZO6MH23WP8AEsUCY/Snf1DdHZvpnknlJllYVGdaCCkqjKCBMlMybniBYWtVt2l8meKxGNfcS10HFlQVzzYkQNEZSR2E99RMP5L8Y1mLTdyLZ1sG5T8WIEK6zNQcXco13JbXLCMWg88ApJOvSCJ0uqcs0YvkVh2Fla5QkAQTlAkCwVoYImBeoqNgeVQFdFBVKYJW3IAC5AM9EebYVJa2W5ZCVjIgnKAmXGjcLSerdmpZWTzLzR5+I2Sw5IVnfChABC0nSdykkcaewfJTbJJQ68JBBJUCYPdw4RU3E7HcpFZhrMno355gSQlIJgokXnfTjex3KEHMyDpGZ1q9xI6IG6T3UZZDTjwPS5SYRlw5lR/V2xMSSAVwSZHXUUtJANzYGbC8CY1MafZ32hrZFTjTHOK5taGkoUmAqCCSekFRv9Vde8ji8dCB0YiQRNlddTyMdyoYexBUnMkGVIUqxjNoRpMa9dWl7EYXGo5t9AhMEJNoIEDIoEFtW7UcATUlrYsAmXAbGOhobR/FfSuTsXvDoBG/m7/3U1GSEyqbS7Jw6leHfgkBPMvKUkLKBGVLhEpUQkSki4TMxNexydh22X8MtTQQ86oISlWVSkwjprziZgdCxIlyeoe8NmZSEqWFRMHIApOv7O5yGDEebEjLemfeko4tGIL0hsJSlGTQAX6WbUqJMxvinl8xGP8AKxHusxZOd4GDFypZTNxvirDsjg214cLfyqUkpzFXSI/Si+piUn1V72E2JebMcy04CtDhKikKCgEyBqCJHfJ1kzJ97D5QgcyhCkpQApK0mClaVXB180Xk99U5XwJoy8NZXApRR57mhlcBSTBSCTAA1IA3bqtW2uESGApsAEvr8ywUjI4R5ttcp9e6rXhNkHEoVnQCooeSenOYqII1NpvXi8q7J496xZbCQXFJHOAxnSUkXVvzKk7zE2ASDI+AaigF0y5IhKlOqF1RkKVwi8CIUNNY4a3fY9qW8PYmHrmLT7pzfjUflDye49wiUJiSCOcTp0xOvAp8atOyfIGLYbQl1KbOqUQCmYUuZzTw3UKLFHUy8UUUVrIhXJrqkigBIH5FJXdFAHIorqigBBSRXVJFACA0tFEUAIKCKXLQRSAQUGliiKAEiloiiKYBQaIooAKJooAoACaSuqKAOTSiiKIoAWiiigAooooA83l7lJTDWZIBUTlE6CyjMb9NJFVbk7aJTbhUvM5OvSO/gPNEWsAPXXvbX/sU/PH9q6pSvONt9c7E1JRnqZuoQi4azS8Fig62lYBAUAYOo8KcddCUlRsACT2ConIY/V2vmJPiJqY40FCFCRw9db4tuKZjaSZwcUmYm9j1X0vpeufdqJjOme0cY+2uV8mtmJToABciIsNDqOOtJ/hjcg5RYyLnXjE9nhS8XIPCOjEpJIChImRN7a26q5bxyFAEKF+Jg6xob62qPilttrBUkyrNcaW1tP8AMfFXXTAXhyYCT/CLBUGVkWj+afXScmnbUNRXMn+7kaZ02g6gagkeoGgY1B/jTqBqNSAQPAjxqEpOHhJMdIHL5xkCZAG7fbj10jzjBClZSoJKFbwJUrKIkgai/ZSzvkPKuZO92omM0WBvIEGYubbjbqpfdaPjpvEdIb9PsPhUJbzCom8dECFT0Z6NtdSI9lIHMPObeZMwvvPjI7ba0Z+aDLyZOTjEESFCImZtBiJO7UUDFokAKSSSQACCZAkjuioBeYhSYJBCZ868DogGdYGldNPsBQIsd1lXsRpvEEif5uujPzQZfUm+60W6SbgESQLHSx40gx7Znppt1iN837j4UyxgWlAKSJGWASVHoxEXPC1d/wCGt/F6tTpw1008BwFS8XIXhHE4xBMBQJBiAZM23DtHjT1MIwSArMBe+87wBx4AU/UlfzIu3kFFFFMQUUUUAFFFFABRTWJxKW0lSzlSIv2mBUZHLbB0dR4x9tRcktTY1FvYiBtcf0SPn/8AtVVJXrVu2sxaFNoyqCoXfKc0DKdY0qokgmuZineZ0MOrRNH5Hj3O1GnNo/tFTKickCMO1/TR/aKl104bqMEtrCiiipETlTYOoB7e72DwptvBISICUgTOlPUUrIdxv3Om3RTbSwt2cKVLKRokCY3Ddp4V3RRYVxpWEQbFCfAUvudPxU+A6vYPCnKKLId2NjDJ+KnSNBpwo9zp+KPAbhH2V5u0O0KcIlClIUrMSLECIE768P4Sm/QueKapnXpQeWT1lsaVSSukXFKABAEDgKWo+AxYdaQ4AQFpSoA6jMJipFXJ3V0VPUFFefy5ywnDNc6pJUApIIET0jE3qNydtdhnoCXAlXxV9A+ux7iag6kFLK3rJKEmsyWo9migGirCAUUV53KPLzTK221npuKSlKRc9IxmPATv8JqMpKKuxpN6kejRRRUhHlbT/uyp0lH96ap4ZTIuPHs31Zduz+pOdrf3iaobG1b6WCxKVIKVI6QlQSoRAVPhwrl4qcY1LS4e5vw8G4XXE9n3OIkRw1H5NQVC5nj+NefyMZUQQNOH541NXrFZc2ZXNOXK7HtYYLSgZVK0GhULQDu7akt418Hz1+JPqNUnCodcWQ2VTcxmPGvQ9zYtPRzLzET5yjYa303jwqcaz8kyEqS82i2I5UxA/jntCTv6hUhPLbwF8h7j+BtVQDWNG9ffBHrFOoexoBlJNrEpTbjECDPXVqry/wAit0VyLe1y+5vQnxI9tRUcuO87nUoFoAjIlMSeJUSSSL8Kq/8AieKT5yRew6Kbk6aUy5tG8jorQgW0gjf1G1DxXFsFh+FjR2eWmy0p1UoQgkKzbojhM6iqFy7tw844CyS2hJlPFXWviP5dO2vJxvLa3JGZSUGJQlRCDG8p7h4VDFwdbdh/Cqq2LlNZYuxZSw0YO8j3cVtziiolKwgEDohKSBYTBInWTfjS4LbnEhxJW5mQDKk5UCQNROW1eIy9kVJShVo6QzDdcDjXATw4H7DWftql75mXdlC1sqLpt1jkP4dhxs5kqWrt82CCNxBqkhB4Hwp0uqyZSolIuBMpBJEwnd1mo1KtU7SWZjpQyRyo05vaBOFwOGUUlcoQiEkSCESZnsiofwmNehc8U+2qCXDAE219Z3VyobxV7xtTZHUVLCw/cWzaPbNGKYLSW1pJUkycpFjO6qkRSo18fsoz9/bWapUlUeaW0vhTUFaJadhOWA06sOu5G8hgKVCc2ZOgNpiac5Q8oD6XVhvmigKUEnKTKQTlM5r2iqnA3WoDZ6vED7TVixE4wUIsg6MHJyZcOR/KC4p5IxBbS1fMQhU6GNCd8bqrnJr6nMa0taipRebJJ1PTTULmj1eI9tTeRLYljjzrX96aXazm4qT2MOzjBNx4GyUUUV6M4hX9u/3Jztb+8TWWCtV24H6k5HFv+9NZaVkbz41xMf8AdXp7nVwf236no8ioGdXZUxzf21H2cMun5p9YNSnh0j2n7aqgvAWS3h3Y1r9I6eAA8ST+Fe/yryolhvOoEiQkAayZ49hrytjmobcV8Zf2Cndp8At4NIQCU84CsiOimIm/afCtMLxo3jtKJ2lVs9gHagBBUtlxBkJQlQhSyZ0toPxFNHa4c2TzZC0uBsoJgyQrfH8pGlMcpcguI5ksHOW1qVDipJKikyTbhUY7MrVl50pOZanXbkTIslP/AJeNQc6ydiSjStcsPI/KvPpUSnLlVlN53TrVP2kdzYlyNxCfAX9c1adnsIWGQhZBMqNpiD29lUp95S1KVJ6SifEk1CvJunFS2k6KWdtbBlIk06TuFrCPEe2uObPxlULBF5/PfWM0nS+Gsb99dJTBA3W75qOFddOc7NFwsd3uYg33dY9tcqMDTjx6pphS6dbXI40r3HY6B69340gdp9OCWYhsmYIsYuJF6T3E5EhskWNgTrppUrMV0NB3q/PhQQPyT7KU4Vz0SvoqptWHXmulQNrQRbQW7vVS1hqHAB+SfZSKA4j19fVQphQ1SR2g00ukMcbIkXHr9lTuRkfrLH9Vrcdy09VeRFTuQkfrLH9Zr+9NOD8S9RTWpm2UUUV6k8+V/bo/qTkcW/vE1lTyp7q1Tb39xc+c394msrBrifUPur09zq4Pc6nqbMJ/SK+b7a9B09LvNQtnD+kV80/YamPece2qae4i2e+z1eQTzeDz9TjnrUR9gryuT9rHluICktlJCioJmUhMyTJtpXvf4eVYTmgQklsJk7p107685vY4ApIWBDRbVAgkkEKXrqZ38K0yjUWVQ2JFClDxOR5GC5ffclSnYCUrWUhsR0RYZ+2KjYDlN54hKnFgJQsqIMGIEeE2qz4bZBpIKSt1QIKYKoEEgmABb/k1LHIWHRJyASkJJKjdIAEGTGgFVqhVdrv8k3Vpq9l+Cs8lLUjDqdUtRUpBHSMgAkpETprXl5q9vahbLbIbaUCSRISQQEi+g6wKqrbhE/ZWaq8rUeBfTWZORMU5u31yjEA2io3ugk8KAKpzFth1xqDbSuQg0iXZoS8aWoescUjfwpW9JJpEqpURmvfq047/AApiO+cPE+NLC4BGaNARMWj/AIrsqRwV4j2V03iYsnnB1JUR22qXUiDGYXyLJG+ViJ0076A4d6CTaZKpnWT2/hXJx8GQXdPjnd18BJ8aVGKm/wCkJ39LcO6ndcRWYOqt5hHXKvxqPUh54EEDP1Sqd4qPSY0JU7kP95Y/qtf3pqFU/kP95Z/qtf3ppw3kE91my0UUV6g8+V7b0fqLna394msnK4MaVumJwqHElLiQpJiQoSLGRbtqAdlsJ8na+gK5+Kwkq08yfkbcPiI0o5WjMdn1fpD801Oc1Paa0NrZ7DJMpYbB0skCuzyGx6Fv6IqEcFJRtdEpYqLd7GdObcq0ShAi18x+yKhv7YvHRQHzUx6zNaZ72cL8na+gKQ7L4U/9O19AUnha7/eNYiiv2mSOcuPr855zuJH2RUQrKrkknrM1sw2Wwnydr6ApPethPk7P0E1U/p9R7Zf7LFjILZExXm6J6q2v3r4X5O19AUe9bCfJ2foJqPds+KHp0eDMTNKFVtfvXwvydr6CaPevhfk7X0BR3bP+SDTo8GYqBXRVfStp97OF+TtfQFHvZwvydr6Ip92z/kg06PBmOJX/AC+ukL14y37f+K2T3s4X5O19AUh2Wwuvudr6Ap93T/khabDgZAl1IHSSruIp5K0AyM4P/b2fZWsnZfCn/p2voCl97GF+TtfQFPu+fFC0yHBmTOcom0rcnXUa3nsro43NcqcJGnm98cK1Y7L4X5O19AUDZjC/J2voCnoNT+S/ItLhwMoexAIiV9hiKjVsPvZwvydr6Ao97GF+TtfQFJ/T5vzQ1jIryZj1T+Qx+ss/1Wv701qXvYwvydr6ArprZ3DJIUlhsEEEEJEgi4IpxwE007oUsZFq1j0aKKK65zT/2Q=="/>
          <p:cNvSpPr>
            <a:spLocks noChangeAspect="1" noChangeArrowheads="1"/>
          </p:cNvSpPr>
          <p:nvPr/>
        </p:nvSpPr>
        <p:spPr bwMode="auto">
          <a:xfrm>
            <a:off x="215900" y="-15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6" descr="data:image/jpeg;base64,/9j/4AAQSkZJRgABAQAAAQABAAD/2wCEAAkGBhQSERUUEhQVFRQWFxUVGBgYGBgXFhgXFxYVGBcYFxQYHyYfFxwjHBgUHy8gJCcpLCwsFR4xNTAqNSYsLCkBCQoKDgwOGg8PGi0kHCQsLCwsLCktLCwsLCwpLCwsLCwsLCwsLCwsLCwsKSwpLCksLCwsLCwpLCwsLCwsLCwsLP/AABEIAP8AxQMBIgACEQEDEQH/xAAcAAABBQEBAQAAAAAAAAAAAAAAAQMEBgcCBQj/xABMEAABAwIDAwcFDAgFAwUAAAABAgMRACEEEjEGQVEFEyJhcYGRBzJTodEUFhdSVHKSk7GzwfAjJDM0QmJzshUlNUPhRIKiY8LS0/H/xAAaAQACAwEBAAAAAAAAAAAAAAAAAQIDBAUG/8QAMhEAAgECAgcHAwQDAAAAAAAAAAECAxEEEhQhMTJRYYETFSJBcdHwBTOhI0JSkWKxwf/aAAwDAQACEQMRAD8A2blXlVvDNF10kITAJAKj0iALC+pFeD8JeB9Ir6tz2V15Sf8AT3fnNfeIrGa24fDxqRuzm4rFTpTyxtsNk+EvA+kX9W57KPhLwPpFfVueysbpK0aHT5mXvCrwXzqbL8JeB9Iv6tz2UfCXgfSL+rc9lY1RFGh0+Yd4VeC+dTZfhLwPpF/Vueyj4S8D6Rf1bnsrG6SjQ6fMO8KvBfOpsvwmYH0i/q3PZR8JeB9Ir6tz2VjVFGh0+Yd4VeC+dTZfhLwPpF/Vueyj4S8D6RX1bnsrGooijQ6fMO8KvBfOpsvwl4H0i/q3PZQPKXgfSK+rc9lY2BSxRodPmHeFXgvnU2T4SsD6Rf1bnspPhKwPpFfVr9lY7SZhxHjRodPmPvCrwXzqbJ8JWB9Ir6tfso+ErA+kX9W57KxouDiPGk54caNDhzF3hU5fOps3wlYL0ivq1+yj4ScD6RX1a/ZWMe6B+RXJxQ66NDhzDvCpy+dTafhJwXpF/Vueyj4SsD6RX1a/ZWK+6hwNHuvq9dGhQ5h3jU5fOptXwk4H0ivq3PZTuG8oODcWlCVqKlqSkDm1i6iALxa5rDji+oV6GzmJnGYfT9uzu/8AUTSeDglfWOP1Co2lq+dT6EooorlnbKx5SR/lzvzmvvEVjEVsflP/ANNd+c196isVwj6Uklac1oAmLyL6EcbEb66uD+2/U4f1B/qr09x/MOIpOcHGpCuVWbfq4EAAjMOkRvPQkTwBAqNi8WhRJQgNjIBlBJkhYJPVbd1VrV+BgdvJgXk/kVycQOukU+3Ihs66ZjcXt1ajw66E4hve1P8A3HWD+MHuqRG/MU4kcDSe6er10JebmS2Y6Nsx1BvfrFKjEIH+3Jt/EY/hm3cr6fUKA6nJxPUPXXPurspwvt+i3fHOsC/iDbrporTljJeTeTpIIt2SO+gOovuk/kVycSeNPpfbB/ZnX45Fs0x4SK551uI5szxzH4safOvR0DqMl88TSBZNPc6iSeb/AIiQMxsmU9HwChP83VSpcb3t8P4zuEHxN+qn0FbmRyqkzUZKMtMQZqCdPXRloy0AJNFdQKIFAjkGiuoFFAHNels1++Yb+uz94mvPmvU2aT+t4b+uz94moz3WTp7y9T6Hooorzp60qnlP/wBNd+c196isPit08pP+nu/Oa+8RWMx1V1sE/wBN+pwvqKvVXp7kHJTqcMSJqTXVbLnPykMYc117nA1NSqafNFx2Q1kT+YoyppM35iie3woInTjYyyKjzU1u4qCRTQMWaKSlpiCiaSigQs0TSCligYTRNEUEUAE0TSUUCFBooFLFAxIr2Nl0freHJ9OzH1ia8ttNxXtcgn9aw/8AXY+9RVc9jLKa8SN+ooorz56srHlJ/wBPd+c196isZrZPKYP8ucj4zP3qKxVTxBgjwrq4P7fU4f1B/qr09x6lFMjEJ7O2nQoEWINbDBcXMOqmnzpVi5XCm8QW2BLWVPNgCUuNqbHTI0WTJJUdDOkWbweCCsO41bnFtl9Ag55aOYAGIgth863zJqtT1XLHT1tFczdtJPbXs49lSsNhAEkynEG28JdNyd8JHcBXptz7oamQP8PKu/3I4rNFpOYAzxAvUnP/AL+BKnd/1+StNG1Rn03njVmaILD7qFFTiVsJzEALDORQKoE5SVhCSqeF+kZmYNtKnMMo/tVYfFFyAJIDb/NLUn4xSAZ1OVKt80u0t85XH2V7K/y9ilCirQ46W3kLCEuJ9yySU9F9OVRUpQGh/gO8FvWa5GHCeYLKiphzEoKAYKkkZQttY+MmR1KCgd9n2hHsuZWQaSasuGyIxjrr2Xmw8to5gYha1BYASDcNBccCU9VePisKvDYhSD57ThFxIlCrGDqDAPfUlK+ohKFlchA11NWDlHFLAwgnz2W1G2qhiHulPHogTwtpU3lBahjjkzEIxD4hSBlSStcISL5kZUCx67DfHP8APQn2XPh+SpUGrBi2knDuPMdFtwthbepaclRKRNyhQBKTwBSbpv1yhgx7kITl5zCrGfKCFQ6AF5iQJyPJyggmyxTzi7JlaomreUhxxSkgNvtIVnEBIdbDROcDTnE2zDeAFC6TMFjHLGCUubpfYQLCAnmX+jERBypkb4k0dpyDsrefH8HgJruK9/Ft58LKQpstBhDjSgMqiUkIdbO4quVJ1OaZI08TmzwpqVyMoZRWxA9Vers9+84f+ux96ivLPCvU2d/ecP8A12fvUUp7rJU95G/0UUV589UVjykD/L3PnNfeJrD8Qb1uHlHP+Xu/Oa+8RWGum9dbBbj9ThfUfuL09wCba0mSlKrV117orac07bxjiU5QtYTe2Y5b69HSukY1ZI6RkCAcxBA4TNh1VyG7a3iw4/ndx+1pulZErskpxCymApUXGXMqI4RMUnPuAzmVIETmVMcJnTqpppcDxp5Ks1jQO53hXCm6SUnikkHxFdofUDmClA8QTPjrXIbtb16eNKEi99BwtrxqJJXGxilXAURYgQSNTfxrhlRTpYyIg6dYjSui3ShEUyJ2tZVqom86nXj29dIsSZJJNrkyfE0ZQIvex0499d5Qd546cL8eqkM5edNiSolPm3Nuzh3VweUFyCVrkaHOqRxg7qcrjIOFAaxoP3m866mZ4zXYeUQq6r69I9Lt499dFAG6mVLPXTFsJS8QSZUok8SSTpxNIHbZZMG+WTHaRpUcrM+FIk3tRYLj7jyiEgqUQDYEkgdgOlMyeukDnqp0IBo2BtGvGvV2bH61h/67P3qa8/mxwr0tnP3vD/1mfvE1Ge6ycF4kb7RRRXAPUlY8pKo5OdPW194isRKAZIHd7Oqtt8pU/wCHOxM5mtP6qKxhlagFSVAmAJzfGH4TXVwf236+xw/qH3V6e40cNuEzw/AHefz28tt+oE34xU7C4Z55RDWdZ/lJMdsWHfXqYjZXFpQSptSpymM2YiBeUoM61pdSMXZtGKNKUleKf9FeLd+kq+8anvOlOhe8C8a7yZI1I17AKR8QpUhM9ZIPeCbUq0FKVCYEwL7pNpqZDYGUAmbXO8E68It6q6EC44TeDqJ0imym5MJiTvPH51PZxlg6W4kRB66AOg4cpM8PxrptZvfd+IpVoAB3C32HrrgxeDSJDrqBmPdv6h1U2rDyDEyBMT+EddOuDpE75AHgL02XpBAvCfG418bfmENjISSR2CnQmD3H7DTilCIOtsx7IsL3jfxrpuxynhruE/aLjt+0uCQwFAa8PC4E0yp1U6DqgC/ZapfMqWTlScpG+15H4aeFMu4RaBcExmuBIII4zbfuqPawva6uSdKdr2djlb8RIFxc9504dtDwAvPGPZ202UzqDGU9X8Rp9JGWDwB1tw4ddWFZGb1G/XW//wC0hUDujs9n/NOBKeI38eB/lrkM213cFeymROMh3GfzvBvTrXdQlnr3ECyuHWKfCyAADuvAMTJPDspNjSGyR+e2vS2eSPdeHJ9M1H1ib1FbUoxc+v2VN5BKvdeH1/as/wB6N9QlsZbBeJG8UUUVwT054+1vJYxGFW0TlBKDMT5q0nj1VSW9jMMysgIKyCLrObcDpYeqtE5TP6JXd9oqrcpPJ5yBObMAeBGWxFRlVnFZU7IXY05SzSV2OchIjDMx6NH9oqXFedgcG6thptKi3+gEk9GFw2EgmMw1VYRpXPInJz7JWh5znALjUwSTIk3I0iqS1ErHclNPCHW0L+cJPcrUdxqtcp+TZpf7FamzuB6afX0h4mrjFKR0quhWqU91lVShTq70TPD5KsSCQXsP4uf/AF118Fz5gF1i0b3f/hU3aPylutYx1hrChfNrInMokwJJypHC/d4Q8Ntryo6AW8FKSSLNukQOvNB0v2VoePqGLQaHMe+DR4f7jH0ne34lHwcPD/cY3b3e7VuvBx3lJ5QQtTaw02tMpUkoEg/xSDPV2DSvOd295QVM4hIPEJSL8bJmRAAM7t9R06oGh0eDLa55P3onnWOOrvGJs32CmW/J4+g3dY3j/d1EE/7V6pru1mNIg4xQ+aSkRwgAanXjUJzlrEK1xbxuSeko69WaKNPqC0Sjwf8AZqvI3kvBGbEPZgq4DYsQeKlgEdmXvqe95OEiS04J3Z0z/wCQ9le1sig+4MKFKKlcw3JJkm2t6nPcopE5YURbqnffq39tRqVp1N5mmnh6dPdRmfLHJDmHUEu5ZVMFKgZjq1HeBUPJcG/479Pzu7KsGJ5LQ6+7GQOvvZwqYj9EhJSTF5KJHWqvGW2UultSYUmRcXBIgz1ESe4VjaLyM5ggvzgD+fGuW9lueWltshJWcoJEpnXUXAt116iWd/5416XIKIxTPzxN+pW7dceo1dSr1IPwsqqYenU3kVZjYsKAjFsXBUJDosATvR/KT3VOb8mrzgzIfYKSBBl0TFp/Z9Ve5yAy2hIJWEqUlBMrieiIsTVpwoTkISqQc1wqddYVPGa0Rx9Z7bFPd1Dn/Zmbfk+dUoJ55qSSB0XxpBMnmrC+p4HhT7/k3ebKQt5npHKI543tqQ3YdZtV5wfJzSXFKGIJKym3OgwREAX4gWqZyxhUOJAW4W/OAIVlPSSUmDxg09OrW8hd30eZnmF2CdcSFoeaid4eSdx81TYPDdUvknYpxvEsqLzPRdbMDnZOVQJAJQBPfV3wbaQDlcz2A84ECNNNKZDraH28/nLWEt2J6WpiLC03NJ42q15ElgKK16y0UUUVWaSFyyqGj2p/uFePh+TQXVOHjbuETXscrrAaJOkp+0VXXto2mhKlR2/m9VTtfWTjsJW0OFKmFlBIWkFQgTJEESn+LTSb1WNhlYol1eJSr9IQQVdEyCqSUEyJzV3yntWt9CeYTlbWAc65EpPBPZxr0+Sn5SN9VNpvUOx69cuEg2E0A0kK4jw/5qYzyOU9rsI3iHmlLDbiVEHMggEkC+dII03mK9zkTHtON9BxtQmZQpK4vqY0GniayXa/BE4/EkpSqXVHXpeaABpawJ13ioXIPKq8M+S0rIBc3tGdRyqUdZCR4Us9mVXZP8o2zCzjHcQhJKFFAUUiYX0UjsmU+BqtM7H4jnI5hyyjPQVxNzbsraTjciXVBQCiQoyJ3DqE6bo4V46uX1YfDJdmXFkwmVSJgkwZ03xUWDgr3M3xuxeIIASyskn4hE26xfsr19jdgXVuoDrSkpDgzzAhOuhveCK9XlnaVb7SVrUoEHIEhUJVYKzJSdVC4PUbdUrY3aNaXFpK0kZUhNs1hmiCdLTP5FJWuGVXLLtXtQnDrShRIlAVlBixUsfhVEx+1SnlFLIUDF0oClLVBEdFIJsM5nhPGrVtJyDh8S80/icQEpLKAGwQla+m4Z6PSg5v4QNNadwfKGEw4CcM0evKkNhVo6RIKld4mRU3tHrK/sa28vEBxbLgRBAKhlBJ4TviTu8au/K/IofTqA8hJKVHRaeCjEd+7XQ14OM2mfcICciEyPNRnVMyDncChbqAO8bpUY91tovvF15ITKW81lcJHmgSY0vB3CCK2wBhHJ7hJCU5soBWEqSVIm4zt6iRcG/dv72deC8UyQQRnIBEHQGbjwqPybymtxpD2JRnUVhCXEEN4tClK6PN5oLiM1gDOmhr28Lyck41txPNukLBKwrmcQgZcoDqR0cQOtXSknSKaSFdnkYFLa8O0ciXHSkoygBS4S0si1zcgAW1UKteEw+REJRlSJMRlABuZG7WssHLbjawnDhLak5hng7j50ECTaNYjtNS8JtRiUhKXXFOybcE6jpGMzk5oiw36kRUmkWXL8l7DBUfohBOU9ASQEER3lX0TT+PRnR+zKiDIETfTXQazVKe2xZIUhCmUrIygc2sKCyQMp3A34gW1ryl4nErUojFupER0hKTJkykEDcPwinmQX4GlsYtlEgZUKK8pSAAc0wJArpWJSl9tJ1UpMWJvI4adtZ7guWXGW3FLcUshtQSlSCRmSnMhIyqm0a3gJk+bViwPLwW7hnCuEreU3ZKgFdJaEAplRScwGp1pqQ7mi0UUVqKjxdr1KGFVkjNmbF9LrSD6qznH4VAcNpULEm8xpY6VqnK2BLzRQCASUmSJFlA6b9KrWJ2DUpZUHUibxlJ/GqKkW3qJxasZntNiCWmEJUbNIzJBhM5cwzcTlBIFe7sdhHcO8lpw9FbaHU9YWnMJ4kXHca9rljyUreDUPoSW0ZCS2TNhBEKBG/1VYEbIEOYdfOD9CylkjKekUhQBmbDpadVRUGR8x1Iompw5JPxvVXX+GH4w8KnlZO6MH23WP8AEsUCY/Snf1DdHZvpnknlJllYVGdaCCkqjKCBMlMybniBYWtVt2l8meKxGNfcS10HFlQVzzYkQNEZSR2E99RMP5L8Y1mLTdyLZ1sG5T8WIEK6zNQcXco13JbXLCMWg88ApJOvSCJ0uqcs0YvkVh2Fla5QkAQTlAkCwVoYImBeoqNgeVQFdFBVKYJW3IAC5AM9EebYVJa2W5ZCVjIgnKAmXGjcLSerdmpZWTzLzR5+I2Sw5IVnfChABC0nSdykkcaewfJTbJJQ68JBBJUCYPdw4RU3E7HcpFZhrMno355gSQlIJgokXnfTjex3KEHMyDpGZ1q9xI6IG6T3UZZDTjwPS5SYRlw5lR/V2xMSSAVwSZHXUUtJANzYGbC8CY1MafZ32hrZFTjTHOK5taGkoUmAqCCSekFRv9Vde8ji8dCB0YiQRNlddTyMdyoYexBUnMkGVIUqxjNoRpMa9dWl7EYXGo5t9AhMEJNoIEDIoEFtW7UcATUlrYsAmXAbGOhobR/FfSuTsXvDoBG/m7/3U1GSEyqbS7Jw6leHfgkBPMvKUkLKBGVLhEpUQkSki4TMxNexydh22X8MtTQQ86oISlWVSkwjprziZgdCxIlyeoe8NmZSEqWFRMHIApOv7O5yGDEebEjLemfeko4tGIL0hsJSlGTQAX6WbUqJMxvinl8xGP8AKxHusxZOd4GDFypZTNxvirDsjg214cLfyqUkpzFXSI/Si+piUn1V72E2JebMcy04CtDhKikKCgEyBqCJHfJ1kzJ97D5QgcyhCkpQApK0mClaVXB180Xk99U5XwJoy8NZXApRR57mhlcBSTBSCTAA1IA3bqtW2uESGApsAEvr8ywUjI4R5ttcp9e6rXhNkHEoVnQCooeSenOYqII1NpvXi8q7J496xZbCQXFJHOAxnSUkXVvzKk7zE2ASDI+AaigF0y5IhKlOqF1RkKVwi8CIUNNY4a3fY9qW8PYmHrmLT7pzfjUflDye49wiUJiSCOcTp0xOvAp8atOyfIGLYbQl1KbOqUQCmYUuZzTw3UKLFHUy8UUUVrIhXJrqkigBIH5FJXdFAHIorqigBBSRXVJFACA0tFEUAIKCKXLQRSAQUGliiKAEiloiiKYBQaIooAKJooAoACaSuqKAOTSiiKIoAWiiigAooooA83l7lJTDWZIBUTlE6CyjMb9NJFVbk7aJTbhUvM5OvSO/gPNEWsAPXXvbX/sU/PH9q6pSvONt9c7E1JRnqZuoQi4azS8Fig62lYBAUAYOo8KcddCUlRsACT2ConIY/V2vmJPiJqY40FCFCRw9db4tuKZjaSZwcUmYm9j1X0vpeufdqJjOme0cY+2uV8mtmJToABciIsNDqOOtJ/hjcg5RYyLnXjE9nhS8XIPCOjEpJIChImRN7a26q5bxyFAEKF+Jg6xob62qPilttrBUkyrNcaW1tP8AMfFXXTAXhyYCT/CLBUGVkWj+afXScmnbUNRXMn+7kaZ02g6gagkeoGgY1B/jTqBqNSAQPAjxqEpOHhJMdIHL5xkCZAG7fbj10jzjBClZSoJKFbwJUrKIkgai/ZSzvkPKuZO92omM0WBvIEGYubbjbqpfdaPjpvEdIb9PsPhUJbzCom8dECFT0Z6NtdSI9lIHMPObeZMwvvPjI7ba0Z+aDLyZOTjEESFCImZtBiJO7UUDFokAKSSSQACCZAkjuioBeYhSYJBCZ868DogGdYGldNPsBQIsd1lXsRpvEEif5uujPzQZfUm+60W6SbgESQLHSx40gx7Znppt1iN837j4UyxgWlAKSJGWASVHoxEXPC1d/wCGt/F6tTpw1008BwFS8XIXhHE4xBMBQJBiAZM23DtHjT1MIwSArMBe+87wBx4AU/UlfzIu3kFFFFMQUUUUAFFFFABRTWJxKW0lSzlSIv2mBUZHLbB0dR4x9tRcktTY1FvYiBtcf0SPn/8AtVVJXrVu2sxaFNoyqCoXfKc0DKdY0qokgmuZineZ0MOrRNH5Hj3O1GnNo/tFTKickCMO1/TR/aKl104bqMEtrCiiipETlTYOoB7e72DwptvBISICUgTOlPUUrIdxv3Om3RTbSwt2cKVLKRokCY3Ddp4V3RRYVxpWEQbFCfAUvudPxU+A6vYPCnKKLId2NjDJ+KnSNBpwo9zp+KPAbhH2V5u0O0KcIlClIUrMSLECIE768P4Sm/QueKapnXpQeWT1lsaVSSukXFKABAEDgKWo+AxYdaQ4AQFpSoA6jMJipFXJ3V0VPUFFefy5ywnDNc6pJUApIIET0jE3qNydtdhnoCXAlXxV9A+ux7iag6kFLK3rJKEmsyWo9migGirCAUUV53KPLzTK221npuKSlKRc9IxmPATv8JqMpKKuxpN6kejRRRUhHlbT/uyp0lH96ap4ZTIuPHs31Zduz+pOdrf3iaobG1b6WCxKVIKVI6QlQSoRAVPhwrl4qcY1LS4e5vw8G4XXE9n3OIkRw1H5NQVC5nj+NefyMZUQQNOH541NXrFZc2ZXNOXK7HtYYLSgZVK0GhULQDu7akt418Hz1+JPqNUnCodcWQ2VTcxmPGvQ9zYtPRzLzET5yjYa303jwqcaz8kyEqS82i2I5UxA/jntCTv6hUhPLbwF8h7j+BtVQDWNG9ffBHrFOoexoBlJNrEpTbjECDPXVqry/wAit0VyLe1y+5vQnxI9tRUcuO87nUoFoAjIlMSeJUSSSL8Kq/8AieKT5yRew6Kbk6aUy5tG8jorQgW0gjf1G1DxXFsFh+FjR2eWmy0p1UoQgkKzbojhM6iqFy7tw844CyS2hJlPFXWviP5dO2vJxvLa3JGZSUGJQlRCDG8p7h4VDFwdbdh/Cqq2LlNZYuxZSw0YO8j3cVtziiolKwgEDohKSBYTBInWTfjS4LbnEhxJW5mQDKk5UCQNROW1eIy9kVJShVo6QzDdcDjXATw4H7DWftql75mXdlC1sqLpt1jkP4dhxs5kqWrt82CCNxBqkhB4Hwp0uqyZSolIuBMpBJEwnd1mo1KtU7SWZjpQyRyo05vaBOFwOGUUlcoQiEkSCESZnsiofwmNehc8U+2qCXDAE219Z3VyobxV7xtTZHUVLCw/cWzaPbNGKYLSW1pJUkycpFjO6qkRSo18fsoz9/bWapUlUeaW0vhTUFaJadhOWA06sOu5G8hgKVCc2ZOgNpiac5Q8oD6XVhvmigKUEnKTKQTlM5r2iqnA3WoDZ6vED7TVixE4wUIsg6MHJyZcOR/KC4p5IxBbS1fMQhU6GNCd8bqrnJr6nMa0taipRebJJ1PTTULmj1eI9tTeRLYljjzrX96aXazm4qT2MOzjBNx4GyUUUV6M4hX9u/3Jztb+8TWWCtV24H6k5HFv+9NZaVkbz41xMf8AdXp7nVwf236no8ioGdXZUxzf21H2cMun5p9YNSnh0j2n7aqgvAWS3h3Y1r9I6eAA8ST+Fe/yryolhvOoEiQkAayZ49hrytjmobcV8Zf2Cndp8At4NIQCU84CsiOimIm/afCtMLxo3jtKJ2lVs9gHagBBUtlxBkJQlQhSyZ0toPxFNHa4c2TzZC0uBsoJgyQrfH8pGlMcpcguI5ksHOW1qVDipJKikyTbhUY7MrVl50pOZanXbkTIslP/AJeNQc6ydiSjStcsPI/KvPpUSnLlVlN53TrVP2kdzYlyNxCfAX9c1adnsIWGQhZBMqNpiD29lUp95S1KVJ6SifEk1CvJunFS2k6KWdtbBlIk06TuFrCPEe2uObPxlULBF5/PfWM0nS+Gsb99dJTBA3W75qOFddOc7NFwsd3uYg33dY9tcqMDTjx6pphS6dbXI40r3HY6B69340gdp9OCWYhsmYIsYuJF6T3E5EhskWNgTrppUrMV0NB3q/PhQQPyT7KU4Vz0SvoqptWHXmulQNrQRbQW7vVS1hqHAB+SfZSKA4j19fVQphQ1SR2g00ukMcbIkXHr9lTuRkfrLH9Vrcdy09VeRFTuQkfrLH9Zr+9NOD8S9RTWpm2UUUV6k8+V/bo/qTkcW/vE1lTyp7q1Tb39xc+c394msrBrifUPur09zq4Pc6nqbMJ/SK+b7a9B09LvNQtnD+kV80/YamPece2qae4i2e+z1eQTzeDz9TjnrUR9gryuT9rHluICktlJCioJmUhMyTJtpXvf4eVYTmgQklsJk7p107685vY4ApIWBDRbVAgkkEKXrqZ38K0yjUWVQ2JFClDxOR5GC5ffclSnYCUrWUhsR0RYZ+2KjYDlN54hKnFgJQsqIMGIEeE2qz4bZBpIKSt1QIKYKoEEgmABb/k1LHIWHRJyASkJJKjdIAEGTGgFVqhVdrv8k3Vpq9l+Cs8lLUjDqdUtRUpBHSMgAkpETprXl5q9vahbLbIbaUCSRISQQEi+g6wKqrbhE/ZWaq8rUeBfTWZORMU5u31yjEA2io3ugk8KAKpzFth1xqDbSuQg0iXZoS8aWoescUjfwpW9JJpEqpURmvfq047/AApiO+cPE+NLC4BGaNARMWj/AIrsqRwV4j2V03iYsnnB1JUR22qXUiDGYXyLJG+ViJ0076A4d6CTaZKpnWT2/hXJx8GQXdPjnd18BJ8aVGKm/wCkJ39LcO6ndcRWYOqt5hHXKvxqPUh54EEDP1Sqd4qPSY0JU7kP95Y/qtf3pqFU/kP95Z/qtf3ppw3kE91my0UUV6g8+V7b0fqLna394msnK4MaVumJwqHElLiQpJiQoSLGRbtqAdlsJ8na+gK5+Kwkq08yfkbcPiI0o5WjMdn1fpD801Oc1Paa0NrZ7DJMpYbB0skCuzyGx6Fv6IqEcFJRtdEpYqLd7GdObcq0ShAi18x+yKhv7YvHRQHzUx6zNaZ72cL8na+gKQ7L4U/9O19AUnha7/eNYiiv2mSOcuPr855zuJH2RUQrKrkknrM1sw2Wwnydr6ApPethPk7P0E1U/p9R7Zf7LFjILZExXm6J6q2v3r4X5O19AUe9bCfJ2foJqPds+KHp0eDMTNKFVtfvXwvydr6CaPevhfk7X0BR3bP+SDTo8GYqBXRVfStp97OF+TtfQFHvZwvydr6Ip92z/kg06PBmOJX/AC+ukL14y37f+K2T3s4X5O19AUh2Wwuvudr6Ap93T/khabDgZAl1IHSSruIp5K0AyM4P/b2fZWsnZfCn/p2voCl97GF+TtfQFPu+fFC0yHBmTOcom0rcnXUa3nsro43NcqcJGnm98cK1Y7L4X5O19AUDZjC/J2voCnoNT+S/ItLhwMoexAIiV9hiKjVsPvZwvydr6Ao97GF+TtfQFJ/T5vzQ1jIryZj1T+Qx+ss/1Wv701qXvYwvydr6ArprZ3DJIUlhsEEEEJEgi4IpxwE007oUsZFq1j0aKKK65zT/2Q=="/>
          <p:cNvSpPr>
            <a:spLocks noChangeAspect="1" noChangeArrowheads="1"/>
          </p:cNvSpPr>
          <p:nvPr/>
        </p:nvSpPr>
        <p:spPr bwMode="auto">
          <a:xfrm>
            <a:off x="368300" y="15081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922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7126" y="4558575"/>
            <a:ext cx="1475739" cy="191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5607490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43550" y="304800"/>
            <a:ext cx="8300449" cy="1219200"/>
          </a:xfrm>
        </p:spPr>
        <p:txBody>
          <a:bodyPr/>
          <a:lstStyle/>
          <a:p>
            <a:pPr algn="ctr">
              <a:defRPr/>
            </a:pPr>
            <a:r>
              <a:rPr lang="en-US" sz="3600" dirty="0" smtClean="0">
                <a:latin typeface="ITC Legacy Sans Std Medium" pitchFamily="50" charset="0"/>
              </a:rPr>
              <a:t>Online Resources – California State Bar</a:t>
            </a:r>
            <a:r>
              <a:rPr lang="en-US" sz="4200" dirty="0" smtClean="0">
                <a:latin typeface="ITC Legacy Sans Std Medium" pitchFamily="50" charset="0"/>
              </a:rPr>
              <a:t/>
            </a:r>
            <a:br>
              <a:rPr lang="en-US" sz="4200" dirty="0" smtClean="0">
                <a:latin typeface="ITC Legacy Sans Std Medium" pitchFamily="50" charset="0"/>
              </a:rPr>
            </a:br>
            <a:r>
              <a:rPr lang="en-US" sz="1800" dirty="0">
                <a:latin typeface="ITC Legacy Sans Std Medium" pitchFamily="50" charset="0"/>
                <a:hlinkClick r:id="rId3"/>
              </a:rPr>
              <a:t>http://</a:t>
            </a:r>
            <a:r>
              <a:rPr lang="en-US" sz="1800" dirty="0" smtClean="0">
                <a:latin typeface="ITC Legacy Sans Std Medium" pitchFamily="50" charset="0"/>
                <a:hlinkClick r:id="rId3"/>
              </a:rPr>
              <a:t>www.calbar.ca.gov/Public/LegalInformation/AboutFamily.aspx</a:t>
            </a:r>
            <a:r>
              <a:rPr lang="en-US" sz="1800" dirty="0" smtClean="0">
                <a:latin typeface="ITC Legacy Sans Std Medium" pitchFamily="50" charset="0"/>
              </a:rPr>
              <a:t/>
            </a:r>
            <a:br>
              <a:rPr lang="en-US" sz="1800" dirty="0" smtClean="0">
                <a:latin typeface="ITC Legacy Sans Std Medium" pitchFamily="50" charset="0"/>
              </a:rPr>
            </a:br>
            <a:endParaRPr lang="en-US" sz="1800" dirty="0" smtClean="0">
              <a:latin typeface="ITC Legacy Sans Std Medium" pitchFamily="50" charset="0"/>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99" y="1944514"/>
            <a:ext cx="6603020" cy="4105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1905099" y="4758896"/>
            <a:ext cx="1749778" cy="44026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8603277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p:cNvSpPr>
          <p:nvPr/>
        </p:nvSpPr>
        <p:spPr>
          <a:xfrm>
            <a:off x="1219200" y="228600"/>
            <a:ext cx="7467600"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3600" dirty="0" smtClean="0">
                <a:latin typeface="ITC Legacy Sans Std Medium" charset="0"/>
              </a:rPr>
              <a:t>Law HelpCA.org</a:t>
            </a:r>
            <a:r>
              <a:rPr lang="en-US" sz="2400" dirty="0" smtClean="0">
                <a:latin typeface="ITC Legacy Sans Std Medium" charset="0"/>
              </a:rPr>
              <a:t/>
            </a:r>
            <a:br>
              <a:rPr lang="en-US" sz="2400" dirty="0" smtClean="0">
                <a:latin typeface="ITC Legacy Sans Std Medium" charset="0"/>
              </a:rPr>
            </a:br>
            <a:r>
              <a:rPr lang="en-US" sz="2400" dirty="0" smtClean="0">
                <a:latin typeface="ITC Legacy Sans Std Medium" charset="0"/>
                <a:hlinkClick r:id="rId3"/>
              </a:rPr>
              <a:t>www.lawhelpca.org</a:t>
            </a:r>
            <a:r>
              <a:rPr lang="en-US" sz="2400" dirty="0" smtClean="0">
                <a:latin typeface="ITC Legacy Sans Std Medium" charset="0"/>
              </a:rPr>
              <a:t> </a:t>
            </a:r>
            <a:endParaRPr lang="en-US" sz="2400" dirty="0">
              <a:latin typeface="ITC Legacy Sans Std Medium"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371600"/>
            <a:ext cx="7351232" cy="4908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6460782" y="2335912"/>
            <a:ext cx="2226018" cy="12370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own Arrow 8"/>
          <p:cNvSpPr/>
          <p:nvPr/>
        </p:nvSpPr>
        <p:spPr>
          <a:xfrm>
            <a:off x="7955281" y="1623060"/>
            <a:ext cx="45719" cy="3886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Arrow Connector 11"/>
          <p:cNvCxnSpPr/>
          <p:nvPr/>
        </p:nvCxnSpPr>
        <p:spPr>
          <a:xfrm>
            <a:off x="7938951" y="3997455"/>
            <a:ext cx="731519" cy="0"/>
          </a:xfrm>
          <a:prstGeom prst="straightConnector1">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1070520" y="1817370"/>
            <a:ext cx="5341620" cy="7625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5" name="Oval 4"/>
          <p:cNvSpPr/>
          <p:nvPr/>
        </p:nvSpPr>
        <p:spPr>
          <a:xfrm>
            <a:off x="1070520" y="3183468"/>
            <a:ext cx="2047776" cy="8064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9836321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p:cNvSpPr>
          <p:nvPr/>
        </p:nvSpPr>
        <p:spPr>
          <a:xfrm>
            <a:off x="1219200" y="228600"/>
            <a:ext cx="7467600"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3600" dirty="0" smtClean="0">
                <a:latin typeface="ITC Legacy Sans Std Medium" charset="0"/>
              </a:rPr>
              <a:t>LawHelpCA.org – Housing</a:t>
            </a:r>
            <a:r>
              <a:rPr lang="en-US" sz="2400" dirty="0" smtClean="0">
                <a:latin typeface="ITC Legacy Sans Std Medium" charset="0"/>
              </a:rPr>
              <a:t/>
            </a:r>
            <a:br>
              <a:rPr lang="en-US" sz="2400" dirty="0" smtClean="0">
                <a:latin typeface="ITC Legacy Sans Std Medium" charset="0"/>
              </a:rPr>
            </a:br>
            <a:r>
              <a:rPr lang="en-US" sz="2400" dirty="0" smtClean="0">
                <a:latin typeface="ITC Legacy Sans Std Medium" charset="0"/>
                <a:hlinkClick r:id="rId3"/>
              </a:rPr>
              <a:t>www.lawhelpca.org</a:t>
            </a:r>
            <a:r>
              <a:rPr lang="en-US" sz="2400" dirty="0" smtClean="0">
                <a:latin typeface="ITC Legacy Sans Std Medium" charset="0"/>
              </a:rPr>
              <a:t> </a:t>
            </a:r>
            <a:endParaRPr lang="en-US" sz="2400" dirty="0">
              <a:latin typeface="ITC Legacy Sans Std Medium" charset="0"/>
            </a:endParaRPr>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9175" y="1544796"/>
            <a:ext cx="7867650" cy="4708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140340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066800" y="152400"/>
            <a:ext cx="7848600" cy="1219200"/>
          </a:xfrm>
        </p:spPr>
        <p:txBody>
          <a:bodyPr/>
          <a:lstStyle/>
          <a:p>
            <a:pPr algn="ctr"/>
            <a:r>
              <a:rPr lang="en-US" sz="3800" dirty="0">
                <a:latin typeface="ITC Legacy Sans Std Medium" pitchFamily="50" charset="0"/>
              </a:rPr>
              <a:t>Locating </a:t>
            </a:r>
            <a:r>
              <a:rPr lang="en-US" sz="3800" dirty="0" smtClean="0">
                <a:latin typeface="ITC Legacy Sans Std Medium" pitchFamily="50" charset="0"/>
              </a:rPr>
              <a:t>Self-Help </a:t>
            </a:r>
            <a:r>
              <a:rPr lang="en-US" sz="3800" dirty="0">
                <a:latin typeface="ITC Legacy Sans Std Medium" pitchFamily="50" charset="0"/>
              </a:rPr>
              <a:t>Centers in California</a:t>
            </a:r>
            <a:endParaRPr lang="en-US" sz="3800" dirty="0" smtClean="0"/>
          </a:p>
        </p:txBody>
      </p:sp>
      <p:sp>
        <p:nvSpPr>
          <p:cNvPr id="5" name="TextBox 4"/>
          <p:cNvSpPr txBox="1"/>
          <p:nvPr/>
        </p:nvSpPr>
        <p:spPr>
          <a:xfrm>
            <a:off x="3657600" y="1535113"/>
            <a:ext cx="5181600" cy="4216539"/>
          </a:xfrm>
          <a:prstGeom prst="rect">
            <a:avLst/>
          </a:prstGeom>
          <a:noFill/>
        </p:spPr>
        <p:txBody>
          <a:bodyPr>
            <a:spAutoFit/>
          </a:bodyPr>
          <a:lstStyle/>
          <a:p>
            <a:pPr fontAlgn="auto">
              <a:spcBef>
                <a:spcPts val="0"/>
              </a:spcBef>
              <a:spcAft>
                <a:spcPts val="0"/>
              </a:spcAft>
              <a:defRPr/>
            </a:pPr>
            <a:r>
              <a:rPr lang="en-US" sz="2400" dirty="0" smtClean="0">
                <a:latin typeface="+mj-lt"/>
                <a:cs typeface="+mn-cs"/>
              </a:rPr>
              <a:t>California Courts’</a:t>
            </a:r>
            <a:endParaRPr lang="en-US" sz="2400" dirty="0">
              <a:latin typeface="+mj-lt"/>
              <a:cs typeface="+mn-cs"/>
            </a:endParaRPr>
          </a:p>
          <a:p>
            <a:pPr fontAlgn="auto">
              <a:spcBef>
                <a:spcPts val="0"/>
              </a:spcBef>
              <a:spcAft>
                <a:spcPts val="0"/>
              </a:spcAft>
              <a:defRPr/>
            </a:pPr>
            <a:r>
              <a:rPr lang="en-US" sz="2400" dirty="0">
                <a:latin typeface="+mj-lt"/>
                <a:cs typeface="+mn-cs"/>
              </a:rPr>
              <a:t>Self-Help </a:t>
            </a:r>
            <a:r>
              <a:rPr lang="en-US" sz="2400" dirty="0" smtClean="0">
                <a:latin typeface="+mj-lt"/>
                <a:cs typeface="+mn-cs"/>
              </a:rPr>
              <a:t>Centers and Family Law Facilitators Reference Guide</a:t>
            </a:r>
            <a:endParaRPr lang="en-US" sz="2400" dirty="0">
              <a:latin typeface="+mj-lt"/>
              <a:cs typeface="+mn-cs"/>
            </a:endParaRPr>
          </a:p>
          <a:p>
            <a:pPr fontAlgn="auto">
              <a:spcBef>
                <a:spcPts val="0"/>
              </a:spcBef>
              <a:spcAft>
                <a:spcPts val="0"/>
              </a:spcAft>
              <a:defRPr/>
            </a:pPr>
            <a:endParaRPr lang="en-US" sz="2400" dirty="0">
              <a:latin typeface="+mj-lt"/>
              <a:cs typeface="+mn-cs"/>
              <a:hlinkClick r:id=""/>
            </a:endParaRPr>
          </a:p>
          <a:p>
            <a:pPr fontAlgn="auto">
              <a:spcBef>
                <a:spcPts val="0"/>
              </a:spcBef>
              <a:spcAft>
                <a:spcPts val="0"/>
              </a:spcAft>
              <a:defRPr/>
            </a:pPr>
            <a:r>
              <a:rPr lang="en-US" sz="2400" dirty="0">
                <a:latin typeface="+mj-lt"/>
                <a:cs typeface="+mn-cs"/>
                <a:hlinkClick r:id=""/>
              </a:rPr>
              <a:t>http</a:t>
            </a:r>
            <a:r>
              <a:rPr lang="en-US" sz="2400" dirty="0" smtClean="0">
                <a:latin typeface="+mj-lt"/>
                <a:cs typeface="+mn-cs"/>
                <a:hlinkClick r:id=""/>
              </a:rPr>
              <a:t>://courts.ca.gov/documents/Public_Locations_Directory_4-9-12.pdf</a:t>
            </a:r>
            <a:r>
              <a:rPr lang="en-US" sz="2400" dirty="0" smtClean="0">
                <a:latin typeface="+mj-lt"/>
                <a:cs typeface="+mn-cs"/>
              </a:rPr>
              <a:t> </a:t>
            </a:r>
            <a:endParaRPr lang="en-US" sz="2400" dirty="0">
              <a:latin typeface="+mj-lt"/>
              <a:cs typeface="+mn-cs"/>
            </a:endParaRPr>
          </a:p>
          <a:p>
            <a:pPr fontAlgn="auto">
              <a:spcBef>
                <a:spcPts val="0"/>
              </a:spcBef>
              <a:spcAft>
                <a:spcPts val="0"/>
              </a:spcAft>
              <a:defRPr/>
            </a:pPr>
            <a:endParaRPr lang="en-US" dirty="0">
              <a:latin typeface="+mj-lt"/>
              <a:cs typeface="+mn-cs"/>
            </a:endParaRPr>
          </a:p>
          <a:p>
            <a:pPr fontAlgn="auto">
              <a:spcBef>
                <a:spcPts val="0"/>
              </a:spcBef>
              <a:spcAft>
                <a:spcPts val="0"/>
              </a:spcAft>
              <a:defRPr/>
            </a:pPr>
            <a:r>
              <a:rPr lang="en-US" sz="2200" dirty="0">
                <a:latin typeface="+mj-lt"/>
                <a:cs typeface="+mn-cs"/>
              </a:rPr>
              <a:t>Downloadable brochure provides </a:t>
            </a:r>
            <a:r>
              <a:rPr lang="en-US" sz="2200" dirty="0" smtClean="0">
                <a:latin typeface="+mj-lt"/>
                <a:cs typeface="+mn-cs"/>
              </a:rPr>
              <a:t>locations </a:t>
            </a:r>
            <a:r>
              <a:rPr lang="en-US" sz="2200" dirty="0">
                <a:latin typeface="+mj-lt"/>
                <a:cs typeface="+mn-cs"/>
              </a:rPr>
              <a:t>for </a:t>
            </a:r>
            <a:r>
              <a:rPr lang="en-US" sz="2200" dirty="0" smtClean="0">
                <a:latin typeface="+mj-lt"/>
                <a:cs typeface="+mn-cs"/>
              </a:rPr>
              <a:t>family law facilitators and self-help </a:t>
            </a:r>
            <a:r>
              <a:rPr lang="en-US" sz="2200" dirty="0">
                <a:latin typeface="+mj-lt"/>
                <a:cs typeface="+mn-cs"/>
              </a:rPr>
              <a:t>centers located in </a:t>
            </a:r>
            <a:r>
              <a:rPr lang="en-US" sz="2200" dirty="0" smtClean="0">
                <a:latin typeface="+mj-lt"/>
                <a:cs typeface="+mn-cs"/>
              </a:rPr>
              <a:t>every county in California</a:t>
            </a:r>
            <a:endParaRPr lang="en-US" sz="2200" dirty="0">
              <a:latin typeface="+mj-lt"/>
              <a:cs typeface="+mn-cs"/>
            </a:endParaRPr>
          </a:p>
          <a:p>
            <a:pPr fontAlgn="auto">
              <a:spcBef>
                <a:spcPts val="0"/>
              </a:spcBef>
              <a:spcAft>
                <a:spcPts val="0"/>
              </a:spcAft>
              <a:defRPr/>
            </a:pPr>
            <a:endParaRPr lang="en-US" dirty="0">
              <a:latin typeface="+mj-lt"/>
              <a:cs typeface="+mn-cs"/>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9265" y="1631724"/>
            <a:ext cx="2190750" cy="505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1"/>
          <p:cNvSpPr txBox="1">
            <a:spLocks/>
          </p:cNvSpPr>
          <p:nvPr/>
        </p:nvSpPr>
        <p:spPr>
          <a:xfrm>
            <a:off x="8605156" y="6362467"/>
            <a:ext cx="42454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smtClean="0"/>
              <a:t>JL</a:t>
            </a:r>
            <a:endParaRPr lang="en-US" dirty="0"/>
          </a:p>
        </p:txBody>
      </p:sp>
      <p:sp>
        <p:nvSpPr>
          <p:cNvPr id="2" name="Footer Placeholder 1"/>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6980999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063625" y="381000"/>
            <a:ext cx="7848600" cy="1219200"/>
          </a:xfrm>
        </p:spPr>
        <p:txBody>
          <a:bodyPr/>
          <a:lstStyle/>
          <a:p>
            <a:pPr algn="ctr" eaLnBrk="1" fontAlgn="auto" hangingPunct="1">
              <a:spcBef>
                <a:spcPts val="0"/>
              </a:spcBef>
              <a:spcAft>
                <a:spcPts val="0"/>
              </a:spcAft>
              <a:defRPr/>
            </a:pPr>
            <a:r>
              <a:rPr lang="en-US" sz="3800" dirty="0" smtClean="0">
                <a:latin typeface="ITC Legacy Sans Std Medium" pitchFamily="50" charset="0"/>
              </a:rPr>
              <a:t>Locating Law Libraries in CA</a:t>
            </a:r>
            <a:br>
              <a:rPr lang="en-US" sz="3800" dirty="0" smtClean="0">
                <a:latin typeface="ITC Legacy Sans Std Medium" pitchFamily="50" charset="0"/>
              </a:rPr>
            </a:br>
            <a:r>
              <a:rPr lang="en-US" sz="3200" dirty="0" smtClean="0">
                <a:latin typeface="ITC Legacy Sans Std Medium" pitchFamily="50" charset="0"/>
              </a:rPr>
              <a:t>Council of California County Law Librarians </a:t>
            </a:r>
            <a:r>
              <a:rPr lang="en-US" sz="2400" dirty="0">
                <a:solidFill>
                  <a:prstClr val="black"/>
                </a:solidFill>
                <a:latin typeface="ITC Legacy Sans Std Medium" pitchFamily="50" charset="0"/>
                <a:ea typeface="+mn-ea"/>
                <a:cs typeface="Arial" charset="0"/>
                <a:hlinkClick r:id="rId3"/>
              </a:rPr>
              <a:t>http://</a:t>
            </a:r>
            <a:r>
              <a:rPr lang="en-US" sz="2400" dirty="0" smtClean="0">
                <a:solidFill>
                  <a:prstClr val="black"/>
                </a:solidFill>
                <a:latin typeface="ITC Legacy Sans Std Medium" pitchFamily="50" charset="0"/>
                <a:ea typeface="+mn-ea"/>
                <a:cs typeface="Arial" charset="0"/>
                <a:hlinkClick r:id="rId3"/>
              </a:rPr>
              <a:t>www.publiclawlibrary.org</a:t>
            </a:r>
            <a:r>
              <a:rPr lang="en-US" sz="2400" dirty="0" smtClean="0">
                <a:solidFill>
                  <a:prstClr val="black"/>
                </a:solidFill>
                <a:latin typeface="ITC Legacy Sans Std Medium" pitchFamily="50" charset="0"/>
                <a:ea typeface="+mn-ea"/>
                <a:cs typeface="Arial" charset="0"/>
              </a:rPr>
              <a:t>  </a:t>
            </a:r>
            <a:endParaRPr lang="en-US" sz="2400" dirty="0">
              <a:solidFill>
                <a:prstClr val="black"/>
              </a:solidFill>
              <a:latin typeface="ITC Legacy Sans Std Medium" pitchFamily="50" charset="0"/>
              <a:ea typeface="+mn-ea"/>
              <a:cs typeface="Arial" charset="0"/>
            </a:endParaRPr>
          </a:p>
        </p:txBody>
      </p:sp>
      <p:pic>
        <p:nvPicPr>
          <p:cNvPr id="4096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5351" y="2327626"/>
            <a:ext cx="5590574" cy="38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3598480" y="4504896"/>
            <a:ext cx="1676400" cy="1219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ooter Placeholder 1"/>
          <p:cNvSpPr txBox="1">
            <a:spLocks/>
          </p:cNvSpPr>
          <p:nvPr/>
        </p:nvSpPr>
        <p:spPr>
          <a:xfrm>
            <a:off x="8605156" y="6362467"/>
            <a:ext cx="42454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smtClean="0"/>
              <a:t>JL</a:t>
            </a:r>
            <a:endParaRPr lang="en-US" dirty="0"/>
          </a:p>
        </p:txBody>
      </p:sp>
      <p:sp>
        <p:nvSpPr>
          <p:cNvPr id="3" name="Footer Placeholder 2"/>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443623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1143000" y="274638"/>
            <a:ext cx="7543800" cy="1080234"/>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2800" dirty="0" smtClean="0">
                <a:latin typeface="ITC Legacy Sans Std Medium" charset="0"/>
              </a:rPr>
              <a:t> </a:t>
            </a:r>
            <a:r>
              <a:rPr lang="en-US" sz="3600" dirty="0" smtClean="0"/>
              <a:t>Nolo Books – Legal Information Reference Center (EBSCO Host)</a:t>
            </a:r>
            <a:endParaRPr lang="en-US" sz="3600" dirty="0"/>
          </a:p>
        </p:txBody>
      </p:sp>
      <p:sp>
        <p:nvSpPr>
          <p:cNvPr id="3" name="Content Placeholder 4"/>
          <p:cNvSpPr txBox="1">
            <a:spLocks/>
          </p:cNvSpPr>
          <p:nvPr/>
        </p:nvSpPr>
        <p:spPr>
          <a:xfrm>
            <a:off x="1315156" y="1210201"/>
            <a:ext cx="7371644" cy="2102556"/>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0" indent="0">
              <a:buFont typeface="Arial" charset="0"/>
              <a:buNone/>
            </a:pPr>
            <a:endParaRPr lang="en-US" sz="2000" dirty="0" smtClean="0">
              <a:latin typeface="ITC Legacy Sans Std Medium" charset="0"/>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6640" y="1354872"/>
            <a:ext cx="246888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9180" y="3000771"/>
            <a:ext cx="7465060" cy="3564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80533" y="1496876"/>
            <a:ext cx="5256107" cy="1323439"/>
          </a:xfrm>
          <a:prstGeom prst="rect">
            <a:avLst/>
          </a:prstGeom>
          <a:noFill/>
        </p:spPr>
        <p:txBody>
          <a:bodyPr wrap="square" rtlCol="0">
            <a:spAutoFit/>
          </a:bodyPr>
          <a:lstStyle/>
          <a:p>
            <a:r>
              <a:rPr lang="en-US" sz="1600" dirty="0" smtClean="0">
                <a:solidFill>
                  <a:srgbClr val="C00000"/>
                </a:solidFill>
                <a:latin typeface="ITC Legacy Sans Std Medium" pitchFamily="50" charset="0"/>
              </a:rPr>
              <a:t>California consortium hosts full access (remotely) by county</a:t>
            </a:r>
          </a:p>
          <a:p>
            <a:pPr marL="285750" indent="-285750" fontAlgn="auto">
              <a:spcBef>
                <a:spcPts val="0"/>
              </a:spcBef>
              <a:spcAft>
                <a:spcPts val="0"/>
              </a:spcAft>
              <a:buFont typeface="Arial" pitchFamily="34" charset="0"/>
              <a:buChar char="•"/>
              <a:defRPr/>
            </a:pPr>
            <a:r>
              <a:rPr lang="en-US" sz="1600" dirty="0">
                <a:solidFill>
                  <a:srgbClr val="C00000"/>
                </a:solidFill>
                <a:latin typeface="ITC Legacy Sans Std Medium" pitchFamily="50" charset="0"/>
              </a:rPr>
              <a:t>E</a:t>
            </a:r>
            <a:r>
              <a:rPr lang="en-US" sz="1600" dirty="0" smtClean="0">
                <a:solidFill>
                  <a:srgbClr val="C00000"/>
                </a:solidFill>
                <a:latin typeface="ITC Legacy Sans Std Medium" pitchFamily="50" charset="0"/>
              </a:rPr>
              <a:t>xample: LA Law Library  </a:t>
            </a:r>
            <a:r>
              <a:rPr lang="en-US" sz="1600" dirty="0">
                <a:hlinkClick r:id="rId5"/>
              </a:rPr>
              <a:t>http://www.lalawlibrary.org/research/onsite/default.aspx</a:t>
            </a:r>
            <a:endParaRPr lang="en-US" sz="1600" dirty="0"/>
          </a:p>
          <a:p>
            <a:r>
              <a:rPr lang="en-US" sz="1600" dirty="0" smtClean="0">
                <a:solidFill>
                  <a:srgbClr val="C00000"/>
                </a:solidFill>
                <a:latin typeface="ITC Legacy Sans Std Medium" pitchFamily="50" charset="0"/>
              </a:rPr>
              <a:t>      Login:  CA / LA</a:t>
            </a:r>
            <a:endParaRPr lang="en-US" sz="1600" dirty="0">
              <a:solidFill>
                <a:srgbClr val="C00000"/>
              </a:solidFill>
              <a:latin typeface="ITC Legacy Sans Std Medium" pitchFamily="50" charset="0"/>
            </a:endParaRPr>
          </a:p>
        </p:txBody>
      </p:sp>
      <p:sp>
        <p:nvSpPr>
          <p:cNvPr id="10" name="Rounded Rectangle 9"/>
          <p:cNvSpPr/>
          <p:nvPr/>
        </p:nvSpPr>
        <p:spPr>
          <a:xfrm>
            <a:off x="4791710" y="2631440"/>
            <a:ext cx="3813810" cy="36933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2415823" y="5746044"/>
            <a:ext cx="1230488" cy="5870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086570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158043"/>
            <a:ext cx="8286750" cy="2116505"/>
          </a:xfrm>
        </p:spPr>
        <p:txBody>
          <a:bodyPr/>
          <a:lstStyle/>
          <a:p>
            <a:pPr algn="ctr"/>
            <a:r>
              <a:rPr lang="en-US" sz="4400" dirty="0" smtClean="0">
                <a:latin typeface="ITC Legacy Sans Std Medium"/>
              </a:rPr>
              <a:t>Tenant’s Legal Rights and Responsibilities</a:t>
            </a:r>
            <a:endParaRPr lang="en-US" sz="4400" dirty="0">
              <a:latin typeface="ITC Legacy Sans Std Medium"/>
            </a:endParaRPr>
          </a:p>
        </p:txBody>
      </p:sp>
      <p:sp>
        <p:nvSpPr>
          <p:cNvPr id="3" name="Content Placeholder 2"/>
          <p:cNvSpPr>
            <a:spLocks noGrp="1"/>
          </p:cNvSpPr>
          <p:nvPr>
            <p:ph idx="1"/>
          </p:nvPr>
        </p:nvSpPr>
        <p:spPr>
          <a:xfrm>
            <a:off x="857250" y="2198729"/>
            <a:ext cx="8191500" cy="4522745"/>
          </a:xfrm>
        </p:spPr>
        <p:txBody>
          <a:bodyPr anchor="ctr"/>
          <a:lstStyle/>
          <a:p>
            <a:pPr lvl="1">
              <a:buClrTx/>
            </a:pPr>
            <a:r>
              <a:rPr lang="en-US" sz="2800" dirty="0" smtClean="0">
                <a:latin typeface="ITC Legacy Sans Std Medium" pitchFamily="50" charset="0"/>
              </a:rPr>
              <a:t>Repair </a:t>
            </a:r>
            <a:r>
              <a:rPr lang="en-US" sz="2800" dirty="0">
                <a:latin typeface="ITC Legacy Sans Std Medium" pitchFamily="50" charset="0"/>
              </a:rPr>
              <a:t>and deduct</a:t>
            </a:r>
          </a:p>
          <a:p>
            <a:pPr lvl="1">
              <a:buClrTx/>
            </a:pPr>
            <a:r>
              <a:rPr lang="en-US" sz="2800" dirty="0">
                <a:latin typeface="ITC Legacy Sans Std Medium" pitchFamily="50" charset="0"/>
              </a:rPr>
              <a:t>Withhold rents</a:t>
            </a:r>
          </a:p>
          <a:p>
            <a:pPr lvl="1">
              <a:buClrTx/>
            </a:pPr>
            <a:r>
              <a:rPr lang="en-US" sz="2800" dirty="0">
                <a:latin typeface="ITC Legacy Sans Std Medium" pitchFamily="50" charset="0"/>
              </a:rPr>
              <a:t>Sue for damages</a:t>
            </a:r>
          </a:p>
          <a:p>
            <a:pPr lvl="1">
              <a:buClrTx/>
            </a:pPr>
            <a:r>
              <a:rPr lang="en-US" sz="2800" dirty="0">
                <a:latin typeface="ITC Legacy Sans Std Medium" pitchFamily="50" charset="0"/>
              </a:rPr>
              <a:t>Right to warranty of habitability</a:t>
            </a:r>
          </a:p>
          <a:p>
            <a:pPr lvl="1">
              <a:buClrTx/>
            </a:pPr>
            <a:r>
              <a:rPr lang="en-US" sz="2800" dirty="0">
                <a:latin typeface="ITC Legacy Sans Std Medium" pitchFamily="50" charset="0"/>
              </a:rPr>
              <a:t>Protection against retaliatory eviction</a:t>
            </a:r>
          </a:p>
          <a:p>
            <a:pPr lvl="1"/>
            <a:endParaRPr lang="en-US" sz="2800" dirty="0" smtClean="0"/>
          </a:p>
        </p:txBody>
      </p:sp>
      <p:sp>
        <p:nvSpPr>
          <p:cNvPr id="4" name="Footer Placeholder 3"/>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26198191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1143000" y="274638"/>
            <a:ext cx="7543800" cy="1080234"/>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2800" dirty="0" smtClean="0">
                <a:latin typeface="ITC Legacy Sans Std Medium" charset="0"/>
              </a:rPr>
              <a:t> </a:t>
            </a:r>
            <a:r>
              <a:rPr lang="en-US" sz="3600" dirty="0" smtClean="0"/>
              <a:t>Nolo Books – Legal Information Reference Center (EBSCO Host)</a:t>
            </a:r>
            <a:endParaRPr lang="en-US" sz="3600" dirty="0"/>
          </a:p>
        </p:txBody>
      </p:sp>
      <p:sp>
        <p:nvSpPr>
          <p:cNvPr id="3" name="Content Placeholder 4"/>
          <p:cNvSpPr txBox="1">
            <a:spLocks/>
          </p:cNvSpPr>
          <p:nvPr/>
        </p:nvSpPr>
        <p:spPr>
          <a:xfrm>
            <a:off x="1315156" y="1210201"/>
            <a:ext cx="7371644" cy="2102556"/>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0" indent="0">
              <a:buFont typeface="Arial" charset="0"/>
              <a:buNone/>
            </a:pPr>
            <a:endParaRPr lang="en-US" sz="2000" dirty="0" smtClean="0">
              <a:latin typeface="ITC Legacy Sans Std Medium" charset="0"/>
            </a:endParaRPr>
          </a:p>
        </p:txBody>
      </p:sp>
      <p:sp>
        <p:nvSpPr>
          <p:cNvPr id="10" name="Rounded Rectangle 9"/>
          <p:cNvSpPr/>
          <p:nvPr/>
        </p:nvSpPr>
        <p:spPr>
          <a:xfrm>
            <a:off x="4791710" y="2631440"/>
            <a:ext cx="3813810" cy="36933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0531" y="1812219"/>
            <a:ext cx="6408737"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5004404"/>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725880" y="1479476"/>
            <a:ext cx="6506405" cy="4066503"/>
          </a:xfrm>
          <a:prstGeom prst="rect">
            <a:avLst/>
          </a:prstGeom>
        </p:spPr>
      </p:pic>
    </p:spTree>
    <p:extLst>
      <p:ext uri="{BB962C8B-B14F-4D97-AF65-F5344CB8AC3E}">
        <p14:creationId xmlns:p14="http://schemas.microsoft.com/office/powerpoint/2010/main" val="3483905707"/>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66800" y="1574248"/>
            <a:ext cx="7772400" cy="912261"/>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4000" dirty="0" smtClean="0">
                <a:latin typeface="ITC Legacy Sans Std Medium" charset="0"/>
              </a:rPr>
              <a:t>Thank You!</a:t>
            </a:r>
            <a:endParaRPr lang="en-US" sz="4000" dirty="0">
              <a:latin typeface="ITC Legacy Sans Std Medium" charset="0"/>
            </a:endParaRPr>
          </a:p>
        </p:txBody>
      </p:sp>
      <p:sp>
        <p:nvSpPr>
          <p:cNvPr id="3" name="Subtitle 2"/>
          <p:cNvSpPr txBox="1">
            <a:spLocks/>
          </p:cNvSpPr>
          <p:nvPr/>
        </p:nvSpPr>
        <p:spPr>
          <a:xfrm>
            <a:off x="2986514" y="3482365"/>
            <a:ext cx="4482231" cy="1215109"/>
          </a:xfrm>
          <a:prstGeom prst="rect">
            <a:avLst/>
          </a:prstGeom>
        </p:spPr>
        <p:txBody>
          <a:bodyPr rtlCol="0">
            <a:normAutofit fontScale="92500" lnSpcReduction="2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None/>
              <a:defRPr/>
            </a:pPr>
            <a:r>
              <a:rPr lang="en-US" sz="2000" dirty="0" smtClean="0">
                <a:solidFill>
                  <a:srgbClr val="000000"/>
                </a:solidFill>
                <a:latin typeface="ITC Legacy Sans Std Medium" pitchFamily="50" charset="0"/>
                <a:cs typeface="Times New Roman" pitchFamily="18" charset="0"/>
              </a:rPr>
              <a:t>Janine Liebert</a:t>
            </a:r>
            <a:endParaRPr lang="en-US" sz="2000" dirty="0">
              <a:solidFill>
                <a:srgbClr val="000000"/>
              </a:solidFill>
              <a:latin typeface="ITC Legacy Sans Std Medium" pitchFamily="50" charset="0"/>
              <a:cs typeface="Times New Roman" pitchFamily="18" charset="0"/>
            </a:endParaRPr>
          </a:p>
          <a:p>
            <a:pPr>
              <a:buNone/>
              <a:defRPr/>
            </a:pPr>
            <a:r>
              <a:rPr lang="en-US" sz="2000" dirty="0" smtClean="0">
                <a:solidFill>
                  <a:srgbClr val="000000"/>
                </a:solidFill>
                <a:latin typeface="ITC Legacy Sans Std Medium" pitchFamily="50" charset="0"/>
                <a:cs typeface="Times New Roman" pitchFamily="18" charset="0"/>
              </a:rPr>
              <a:t>Librarian, </a:t>
            </a:r>
            <a:r>
              <a:rPr lang="en-US" sz="2000" dirty="0">
                <a:solidFill>
                  <a:srgbClr val="000000"/>
                </a:solidFill>
                <a:latin typeface="ITC Legacy Sans Std Medium" pitchFamily="50" charset="0"/>
                <a:cs typeface="Times New Roman" pitchFamily="18" charset="0"/>
              </a:rPr>
              <a:t>Programs &amp; </a:t>
            </a:r>
            <a:r>
              <a:rPr lang="en-US" sz="2000" dirty="0" smtClean="0">
                <a:solidFill>
                  <a:srgbClr val="000000"/>
                </a:solidFill>
                <a:latin typeface="ITC Legacy Sans Std Medium" pitchFamily="50" charset="0"/>
                <a:cs typeface="Times New Roman" pitchFamily="18" charset="0"/>
              </a:rPr>
              <a:t>Partnerships</a:t>
            </a:r>
          </a:p>
          <a:p>
            <a:pPr>
              <a:buNone/>
              <a:defRPr/>
            </a:pPr>
            <a:r>
              <a:rPr lang="en-US" sz="2000" dirty="0" smtClean="0">
                <a:solidFill>
                  <a:srgbClr val="000000"/>
                </a:solidFill>
                <a:latin typeface="ITC Legacy Sans Std Medium" pitchFamily="50" charset="0"/>
                <a:cs typeface="Times New Roman" pitchFamily="18" charset="0"/>
              </a:rPr>
              <a:t>LA Law Library</a:t>
            </a:r>
            <a:endParaRPr lang="en-US" sz="2000" dirty="0">
              <a:solidFill>
                <a:srgbClr val="000000"/>
              </a:solidFill>
              <a:latin typeface="ITC Legacy Sans Std Medium" pitchFamily="50" charset="0"/>
              <a:cs typeface="Times New Roman" pitchFamily="18" charset="0"/>
            </a:endParaRPr>
          </a:p>
          <a:p>
            <a:pPr>
              <a:buNone/>
              <a:defRPr/>
            </a:pPr>
            <a:r>
              <a:rPr lang="en-US" sz="2000" dirty="0" smtClean="0">
                <a:solidFill>
                  <a:srgbClr val="000000"/>
                </a:solidFill>
                <a:latin typeface="ITC Legacy Sans Std Medium" pitchFamily="50" charset="0"/>
                <a:cs typeface="Times New Roman" pitchFamily="18" charset="0"/>
                <a:hlinkClick r:id="rId3"/>
              </a:rPr>
              <a:t>jliebert@lalawlibrary.org</a:t>
            </a:r>
            <a:endParaRPr lang="en-US" sz="2000" dirty="0" smtClean="0">
              <a:solidFill>
                <a:srgbClr val="000000"/>
              </a:solidFill>
              <a:latin typeface="ITC Legacy Sans Std Medium" pitchFamily="50" charset="0"/>
              <a:cs typeface="Times New Roman" pitchFamily="18" charset="0"/>
            </a:endParaRPr>
          </a:p>
          <a:p>
            <a:pPr>
              <a:buNone/>
              <a:defRPr/>
            </a:pPr>
            <a:endParaRPr lang="en-US" sz="2000" dirty="0">
              <a:solidFill>
                <a:srgbClr val="000000"/>
              </a:solidFill>
            </a:endParaRPr>
          </a:p>
          <a:p>
            <a:pPr>
              <a:buNone/>
              <a:defRPr/>
            </a:pPr>
            <a:endParaRPr lang="en-US" sz="2000" dirty="0">
              <a:solidFill>
                <a:srgbClr val="000000"/>
              </a:solidFill>
            </a:endParaRPr>
          </a:p>
          <a:p>
            <a:pPr>
              <a:buFont typeface="Arial" pitchFamily="34" charset="0"/>
              <a:buNone/>
              <a:defRPr/>
            </a:pPr>
            <a:endParaRPr lang="en-US" dirty="0" smtClean="0">
              <a:solidFill>
                <a:srgbClr val="000000"/>
              </a:solidFill>
              <a:latin typeface="+mj-lt"/>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3902" y="3742858"/>
            <a:ext cx="2214158" cy="1565844"/>
          </a:xfrm>
          <a:prstGeom prst="rect">
            <a:avLst/>
          </a:prstGeom>
        </p:spPr>
      </p:pic>
      <p:sp>
        <p:nvSpPr>
          <p:cNvPr id="6" name="Subtitle 2"/>
          <p:cNvSpPr txBox="1">
            <a:spLocks/>
          </p:cNvSpPr>
          <p:nvPr/>
        </p:nvSpPr>
        <p:spPr>
          <a:xfrm>
            <a:off x="1582731" y="5187826"/>
            <a:ext cx="5080376" cy="1441574"/>
          </a:xfrm>
          <a:prstGeom prst="rect">
            <a:avLst/>
          </a:prstGeom>
        </p:spPr>
        <p:txBody>
          <a:bodyPr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None/>
              <a:defRPr/>
            </a:pPr>
            <a:r>
              <a:rPr lang="en-US" sz="2000" dirty="0" err="1">
                <a:solidFill>
                  <a:srgbClr val="000000"/>
                </a:solidFill>
                <a:latin typeface="ITC Legacy Sans Std Medium" pitchFamily="50" charset="0"/>
              </a:rPr>
              <a:t>Ronnette</a:t>
            </a:r>
            <a:r>
              <a:rPr lang="en-US" sz="2000" dirty="0">
                <a:solidFill>
                  <a:srgbClr val="000000"/>
                </a:solidFill>
                <a:latin typeface="ITC Legacy Sans Std Medium" pitchFamily="50" charset="0"/>
              </a:rPr>
              <a:t> Ramos</a:t>
            </a:r>
          </a:p>
          <a:p>
            <a:pPr>
              <a:buNone/>
              <a:defRPr/>
            </a:pPr>
            <a:r>
              <a:rPr lang="en-US" sz="2000" dirty="0" smtClean="0">
                <a:solidFill>
                  <a:srgbClr val="000000"/>
                </a:solidFill>
                <a:latin typeface="ITC Legacy Sans Std Medium" pitchFamily="50" charset="0"/>
              </a:rPr>
              <a:t>Managing Attorney</a:t>
            </a:r>
          </a:p>
          <a:p>
            <a:pPr>
              <a:buNone/>
              <a:defRPr/>
            </a:pPr>
            <a:r>
              <a:rPr lang="en-US" sz="2000" dirty="0" smtClean="0">
                <a:solidFill>
                  <a:srgbClr val="000000"/>
                </a:solidFill>
                <a:latin typeface="ITC Legacy Sans Std Medium" pitchFamily="50" charset="0"/>
              </a:rPr>
              <a:t>Legal Aid Foundation of Los Angeles</a:t>
            </a:r>
            <a:endParaRPr lang="en-US" sz="2000" dirty="0">
              <a:solidFill>
                <a:srgbClr val="000000"/>
              </a:solidFill>
              <a:latin typeface="ITC Legacy Sans Std Medium" pitchFamily="50" charset="0"/>
            </a:endParaRPr>
          </a:p>
          <a:p>
            <a:pPr>
              <a:buNone/>
              <a:defRPr/>
            </a:pPr>
            <a:r>
              <a:rPr lang="en-US" sz="2000" dirty="0" smtClean="0">
                <a:solidFill>
                  <a:srgbClr val="000000"/>
                </a:solidFill>
                <a:latin typeface="ITC Legacy Sans Std Medium" pitchFamily="50" charset="0"/>
                <a:hlinkClick r:id="rId5"/>
              </a:rPr>
              <a:t>Rramos@lafla.org</a:t>
            </a:r>
            <a:endParaRPr lang="en-US" sz="2000" dirty="0" smtClean="0">
              <a:solidFill>
                <a:srgbClr val="000000"/>
              </a:solidFill>
              <a:latin typeface="ITC Legacy Sans Std Medium" pitchFamily="50" charset="0"/>
            </a:endParaRPr>
          </a:p>
          <a:p>
            <a:pPr>
              <a:buNone/>
              <a:defRPr/>
            </a:pPr>
            <a:endParaRPr lang="en-US" sz="2000" dirty="0">
              <a:solidFill>
                <a:srgbClr val="000000"/>
              </a:solidFill>
            </a:endParaRPr>
          </a:p>
          <a:p>
            <a:pPr>
              <a:buNone/>
              <a:defRPr/>
            </a:pPr>
            <a:endParaRPr lang="en-US" sz="2000" dirty="0">
              <a:solidFill>
                <a:srgbClr val="000000"/>
              </a:solidFill>
            </a:endParaRPr>
          </a:p>
          <a:p>
            <a:pPr>
              <a:buFont typeface="Arial" pitchFamily="34" charset="0"/>
              <a:buNone/>
              <a:defRPr/>
            </a:pPr>
            <a:endParaRPr lang="en-US" dirty="0" smtClean="0">
              <a:solidFill>
                <a:srgbClr val="000000"/>
              </a:solidFill>
              <a:latin typeface="+mj-lt"/>
            </a:endParaRPr>
          </a:p>
        </p:txBody>
      </p:sp>
      <p:pic>
        <p:nvPicPr>
          <p:cNvPr id="7" name="Picture 6" descr="Lafla color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2444" y="3175519"/>
            <a:ext cx="109696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0765510"/>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799102" y="4419600"/>
            <a:ext cx="6324600" cy="1866900"/>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0" indent="0" algn="ctr">
              <a:buFontTx/>
              <a:buNone/>
            </a:pPr>
            <a:r>
              <a:rPr lang="en-US" sz="1400" dirty="0" smtClean="0">
                <a:latin typeface="Arial" charset="0"/>
              </a:rPr>
              <a:t>Infopeople webinars are supported by the U.S. Institute of Museum and Library Services under the provisions of the Library Services and Technology Act, administered in California by the State Librarian. This material is licensed under a Creative Commons 3.0 Share &amp; Share-Alike license. Use of this material should credit the author and funding source.</a:t>
            </a:r>
          </a:p>
          <a:p>
            <a:pPr marL="0" indent="0" algn="ctr">
              <a:buFontTx/>
              <a:buNone/>
            </a:pPr>
            <a:endParaRPr lang="en-US" sz="1400" dirty="0">
              <a:latin typeface="Arial" charset="0"/>
            </a:endParaRPr>
          </a:p>
        </p:txBody>
      </p:sp>
      <p:pic>
        <p:nvPicPr>
          <p:cNvPr id="3" name="Picture 5" descr="Inofpeople 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56782" y="1676400"/>
            <a:ext cx="49784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929353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371600" y="274638"/>
            <a:ext cx="7315200"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4000" dirty="0" smtClean="0">
                <a:latin typeface="ITC Legacy Sans Std Medium" pitchFamily="50" charset="0"/>
              </a:rPr>
              <a:t>Refund of Security Deposits</a:t>
            </a:r>
            <a:endParaRPr lang="en-US" sz="4000" dirty="0">
              <a:latin typeface="ITC Legacy Sans Std Medium" pitchFamily="50" charset="0"/>
            </a:endParaRPr>
          </a:p>
        </p:txBody>
      </p:sp>
      <p:sp>
        <p:nvSpPr>
          <p:cNvPr id="9" name="Content Placeholder 2"/>
          <p:cNvSpPr txBox="1">
            <a:spLocks/>
          </p:cNvSpPr>
          <p:nvPr/>
        </p:nvSpPr>
        <p:spPr>
          <a:xfrm>
            <a:off x="895349" y="1072444"/>
            <a:ext cx="8248651" cy="5053719"/>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ClrTx/>
            </a:pPr>
            <a:r>
              <a:rPr lang="en-US" sz="2400" dirty="0" smtClean="0">
                <a:latin typeface="ITC Legacy Sans Std Medium" pitchFamily="50" charset="0"/>
              </a:rPr>
              <a:t>Allowable deductions:</a:t>
            </a:r>
          </a:p>
          <a:p>
            <a:pPr lvl="1">
              <a:buClrTx/>
            </a:pPr>
            <a:r>
              <a:rPr lang="en-US" sz="2400" dirty="0" smtClean="0">
                <a:latin typeface="ITC Legacy Sans Std Medium" pitchFamily="50" charset="0"/>
              </a:rPr>
              <a:t>Unpaid rent</a:t>
            </a:r>
          </a:p>
          <a:p>
            <a:pPr lvl="1">
              <a:buClrTx/>
            </a:pPr>
            <a:r>
              <a:rPr lang="en-US" sz="2400" dirty="0" smtClean="0">
                <a:latin typeface="ITC Legacy Sans Std Medium" pitchFamily="50" charset="0"/>
              </a:rPr>
              <a:t>Cleaning the rental unit when tenant moves out</a:t>
            </a:r>
          </a:p>
          <a:p>
            <a:pPr lvl="1">
              <a:buClrTx/>
            </a:pPr>
            <a:r>
              <a:rPr lang="en-US" sz="2400" dirty="0" smtClean="0">
                <a:latin typeface="ITC Legacy Sans Std Medium" pitchFamily="50" charset="0"/>
              </a:rPr>
              <a:t>Repair of damages other than normal wear and tear</a:t>
            </a:r>
          </a:p>
          <a:p>
            <a:pPr lvl="1">
              <a:buClrTx/>
            </a:pPr>
            <a:r>
              <a:rPr lang="en-US" sz="2400" dirty="0" smtClean="0">
                <a:latin typeface="ITC Legacy Sans Std Medium" pitchFamily="50" charset="0"/>
              </a:rPr>
              <a:t>If the lease allows for cost of restoring or replacing personal property (such as keys or furniture)</a:t>
            </a:r>
          </a:p>
          <a:p>
            <a:pPr>
              <a:buClrTx/>
            </a:pPr>
            <a:r>
              <a:rPr lang="en-US" sz="2400" dirty="0" smtClean="0">
                <a:latin typeface="ITC Legacy Sans Std Medium" pitchFamily="50" charset="0"/>
              </a:rPr>
              <a:t>21 calendar days or less after tenant moves out</a:t>
            </a:r>
          </a:p>
          <a:p>
            <a:pPr lvl="1">
              <a:buClrTx/>
            </a:pPr>
            <a:r>
              <a:rPr lang="en-US" sz="2400" dirty="0" smtClean="0">
                <a:latin typeface="ITC Legacy Sans Std Medium" pitchFamily="50" charset="0"/>
              </a:rPr>
              <a:t>Send tenant a full refund of security deposit OR</a:t>
            </a:r>
          </a:p>
          <a:p>
            <a:pPr lvl="1">
              <a:buClrTx/>
            </a:pPr>
            <a:r>
              <a:rPr lang="en-US" sz="2400" dirty="0" smtClean="0">
                <a:latin typeface="ITC Legacy Sans Std Medium" pitchFamily="50" charset="0"/>
              </a:rPr>
              <a:t>Mail or personally deliver an itemized statement</a:t>
            </a:r>
          </a:p>
          <a:p>
            <a:pPr>
              <a:buClrTx/>
            </a:pPr>
            <a:r>
              <a:rPr lang="en-US" sz="2400" dirty="0" smtClean="0">
                <a:latin typeface="ITC Legacy Sans Std Medium" pitchFamily="50" charset="0"/>
              </a:rPr>
              <a:t> If Landlord does not provide refund</a:t>
            </a:r>
          </a:p>
          <a:p>
            <a:pPr lvl="1">
              <a:buClrTx/>
            </a:pPr>
            <a:r>
              <a:rPr lang="en-US" sz="2400" dirty="0" smtClean="0">
                <a:latin typeface="ITC Legacy Sans Std Medium" pitchFamily="50" charset="0"/>
              </a:rPr>
              <a:t>Tenant can call or request a refund</a:t>
            </a:r>
          </a:p>
          <a:p>
            <a:pPr lvl="1">
              <a:buClrTx/>
            </a:pPr>
            <a:r>
              <a:rPr lang="en-US" sz="2400" dirty="0" smtClean="0">
                <a:latin typeface="ITC Legacy Sans Std Medium" pitchFamily="50" charset="0"/>
              </a:rPr>
              <a:t>Tenant can sue in small claims court</a:t>
            </a:r>
          </a:p>
          <a:p>
            <a:endParaRPr lang="en-US" sz="2400" dirty="0" smtClean="0">
              <a:latin typeface="ITC Legacy Sans Std Medium" charset="0"/>
            </a:endParaRPr>
          </a:p>
        </p:txBody>
      </p:sp>
    </p:spTree>
    <p:extLst>
      <p:ext uri="{BB962C8B-B14F-4D97-AF65-F5344CB8AC3E}">
        <p14:creationId xmlns:p14="http://schemas.microsoft.com/office/powerpoint/2010/main" val="266111158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952" y="158892"/>
            <a:ext cx="8299048" cy="1143000"/>
          </a:xfrm>
        </p:spPr>
        <p:txBody>
          <a:bodyPr/>
          <a:lstStyle/>
          <a:p>
            <a:pPr algn="ctr"/>
            <a:r>
              <a:rPr lang="en-US" dirty="0" smtClean="0">
                <a:latin typeface="ITC Legacy Sans Std Medium"/>
              </a:rPr>
              <a:t>Landlord’s Responsibilities</a:t>
            </a:r>
            <a:endParaRPr lang="en-US" dirty="0">
              <a:latin typeface="ITC Legacy Sans Std Medium"/>
            </a:endParaRPr>
          </a:p>
        </p:txBody>
      </p:sp>
      <p:sp>
        <p:nvSpPr>
          <p:cNvPr id="3" name="Content Placeholder 2"/>
          <p:cNvSpPr>
            <a:spLocks noGrp="1"/>
          </p:cNvSpPr>
          <p:nvPr>
            <p:ph idx="1"/>
          </p:nvPr>
        </p:nvSpPr>
        <p:spPr>
          <a:xfrm>
            <a:off x="1085850" y="1301891"/>
            <a:ext cx="7600950" cy="5419583"/>
          </a:xfrm>
        </p:spPr>
        <p:txBody>
          <a:bodyPr anchor="t"/>
          <a:lstStyle/>
          <a:p>
            <a:pPr>
              <a:buClrTx/>
            </a:pPr>
            <a:r>
              <a:rPr lang="en-US" sz="3200" dirty="0" smtClean="0">
                <a:latin typeface="ITC Legacy Sans Std Medium" pitchFamily="50" charset="0"/>
              </a:rPr>
              <a:t>Implied </a:t>
            </a:r>
            <a:r>
              <a:rPr lang="en-US" sz="3200" dirty="0">
                <a:latin typeface="ITC Legacy Sans Std Medium" pitchFamily="50" charset="0"/>
              </a:rPr>
              <a:t>covenant of quiet </a:t>
            </a:r>
            <a:r>
              <a:rPr lang="en-US" sz="3200" dirty="0" smtClean="0">
                <a:latin typeface="ITC Legacy Sans Std Medium" pitchFamily="50" charset="0"/>
              </a:rPr>
              <a:t>enjoyment</a:t>
            </a:r>
          </a:p>
          <a:p>
            <a:pPr>
              <a:buClrTx/>
            </a:pPr>
            <a:endParaRPr lang="en-US" sz="3200" dirty="0">
              <a:latin typeface="ITC Legacy Sans Std Medium" pitchFamily="50" charset="0"/>
            </a:endParaRPr>
          </a:p>
          <a:p>
            <a:pPr>
              <a:buClrTx/>
            </a:pPr>
            <a:r>
              <a:rPr lang="en-US" sz="3200" dirty="0" smtClean="0">
                <a:latin typeface="ITC Legacy Sans Std Medium" pitchFamily="50" charset="0"/>
              </a:rPr>
              <a:t>Landlord must make the unit fit to live in, or habitable</a:t>
            </a:r>
          </a:p>
          <a:p>
            <a:pPr>
              <a:buClrTx/>
            </a:pPr>
            <a:endParaRPr lang="en-US" sz="3200" dirty="0" smtClean="0">
              <a:latin typeface="ITC Legacy Sans Std Medium" pitchFamily="50" charset="0"/>
            </a:endParaRPr>
          </a:p>
          <a:p>
            <a:pPr>
              <a:buClrTx/>
            </a:pPr>
            <a:r>
              <a:rPr lang="en-US" sz="3200" dirty="0" smtClean="0">
                <a:latin typeface="ITC Legacy Sans Std Medium" pitchFamily="50" charset="0"/>
              </a:rPr>
              <a:t>Landlord must repair problems that make the rental unit unfit to live in or uninhabitable</a:t>
            </a:r>
            <a:endParaRPr lang="en-US" sz="3200" dirty="0">
              <a:latin typeface="ITC Legacy Sans Std Medium" pitchFamily="50" charset="0"/>
            </a:endParaRPr>
          </a:p>
        </p:txBody>
      </p:sp>
      <p:sp>
        <p:nvSpPr>
          <p:cNvPr id="4" name="Footer Placeholder 3"/>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3786882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lstStyle/>
          <a:p>
            <a:r>
              <a:rPr lang="en-US" dirty="0" smtClean="0"/>
              <a:t>	</a:t>
            </a:r>
            <a:r>
              <a:rPr lang="en-US" sz="4400" dirty="0" smtClean="0">
                <a:latin typeface="ITC Legacy Sans Std Medium"/>
              </a:rPr>
              <a:t>What is an Unlawful Detainer?</a:t>
            </a:r>
            <a:endParaRPr lang="en-US" sz="4400" dirty="0">
              <a:latin typeface="ITC Legacy Sans Std Medium"/>
            </a:endParaRPr>
          </a:p>
        </p:txBody>
      </p:sp>
      <p:sp>
        <p:nvSpPr>
          <p:cNvPr id="3" name="Content Placeholder 2"/>
          <p:cNvSpPr>
            <a:spLocks noGrp="1"/>
          </p:cNvSpPr>
          <p:nvPr>
            <p:ph idx="1"/>
          </p:nvPr>
        </p:nvSpPr>
        <p:spPr>
          <a:xfrm>
            <a:off x="952500" y="1326820"/>
            <a:ext cx="7734300" cy="5394655"/>
          </a:xfrm>
        </p:spPr>
        <p:txBody>
          <a:bodyPr/>
          <a:lstStyle/>
          <a:p>
            <a:pPr lvl="1">
              <a:buClrTx/>
            </a:pPr>
            <a:r>
              <a:rPr lang="en-US" sz="3200" dirty="0" smtClean="0">
                <a:latin typeface="ITC Legacy Sans Std Medium" pitchFamily="50" charset="0"/>
              </a:rPr>
              <a:t>Statutory </a:t>
            </a:r>
            <a:r>
              <a:rPr lang="en-US" sz="3200" dirty="0">
                <a:latin typeface="ITC Legacy Sans Std Medium" pitchFamily="50" charset="0"/>
              </a:rPr>
              <a:t>procedure defined under California Code of Civil Procedure </a:t>
            </a:r>
            <a:r>
              <a:rPr lang="en-US" sz="3200" dirty="0" smtClean="0">
                <a:latin typeface="ITC Legacy Sans Std Medium" pitchFamily="50" charset="0"/>
              </a:rPr>
              <a:t>§1161-1179a </a:t>
            </a:r>
          </a:p>
          <a:p>
            <a:pPr marL="114300" indent="0">
              <a:buClrTx/>
              <a:buNone/>
            </a:pPr>
            <a:endParaRPr lang="en-US" sz="3200" dirty="0" smtClean="0">
              <a:latin typeface="ITC Legacy Sans Std Medium" pitchFamily="50" charset="0"/>
            </a:endParaRPr>
          </a:p>
          <a:p>
            <a:pPr lvl="1">
              <a:buClrTx/>
            </a:pPr>
            <a:r>
              <a:rPr lang="en-US" sz="3200" dirty="0" smtClean="0">
                <a:latin typeface="ITC Legacy Sans Std Medium" pitchFamily="50" charset="0"/>
              </a:rPr>
              <a:t>Lawsuit that a landlord must file and win before he or she can evict a tenant</a:t>
            </a:r>
          </a:p>
          <a:p>
            <a:pPr>
              <a:buClrTx/>
            </a:pPr>
            <a:endParaRPr lang="en-US" sz="3200" dirty="0">
              <a:latin typeface="ITC Legacy Sans Std Medium" pitchFamily="50" charset="0"/>
            </a:endParaRPr>
          </a:p>
          <a:p>
            <a:pPr lvl="1">
              <a:buClrTx/>
            </a:pPr>
            <a:r>
              <a:rPr lang="en-US" sz="3200" dirty="0" smtClean="0">
                <a:latin typeface="ITC Legacy Sans Std Medium" pitchFamily="50" charset="0"/>
              </a:rPr>
              <a:t>Also called an eviction lawsuit</a:t>
            </a:r>
            <a:endParaRPr lang="en-US" sz="3200" dirty="0">
              <a:latin typeface="ITC Legacy Sans Std Medium" pitchFamily="50" charset="0"/>
            </a:endParaRPr>
          </a:p>
        </p:txBody>
      </p:sp>
      <p:sp>
        <p:nvSpPr>
          <p:cNvPr id="4" name="Footer Placeholder 3"/>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1430957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ITC Legacy Sans Std Medium"/>
              </a:rPr>
              <a:t>Rent Control </a:t>
            </a:r>
            <a:endParaRPr lang="en-US" dirty="0">
              <a:latin typeface="ITC Legacy Sans Std Medium"/>
            </a:endParaRPr>
          </a:p>
        </p:txBody>
      </p:sp>
      <p:sp>
        <p:nvSpPr>
          <p:cNvPr id="3" name="Content Placeholder 2"/>
          <p:cNvSpPr>
            <a:spLocks noGrp="1"/>
          </p:cNvSpPr>
          <p:nvPr>
            <p:ph idx="1"/>
          </p:nvPr>
        </p:nvSpPr>
        <p:spPr>
          <a:xfrm>
            <a:off x="914400" y="1600200"/>
            <a:ext cx="8001000" cy="4626376"/>
          </a:xfrm>
        </p:spPr>
        <p:txBody>
          <a:bodyPr anchor="t"/>
          <a:lstStyle/>
          <a:p>
            <a:pPr>
              <a:buClrTx/>
            </a:pPr>
            <a:r>
              <a:rPr lang="en-US" dirty="0" smtClean="0"/>
              <a:t> </a:t>
            </a:r>
            <a:r>
              <a:rPr lang="en-US" sz="2000" dirty="0" smtClean="0">
                <a:latin typeface="ITC Legacy Sans Std Medium" pitchFamily="50" charset="0"/>
              </a:rPr>
              <a:t>Protections:</a:t>
            </a:r>
          </a:p>
          <a:p>
            <a:pPr lvl="1">
              <a:buClrTx/>
            </a:pPr>
            <a:r>
              <a:rPr lang="en-US" dirty="0" smtClean="0">
                <a:latin typeface="ITC Legacy Sans Std Medium" pitchFamily="50" charset="0"/>
              </a:rPr>
              <a:t>Rent increases are limited on a yearly basis</a:t>
            </a:r>
          </a:p>
          <a:p>
            <a:pPr lvl="1">
              <a:buClrTx/>
            </a:pPr>
            <a:r>
              <a:rPr lang="en-US" dirty="0" smtClean="0">
                <a:latin typeface="ITC Legacy Sans Std Medium" pitchFamily="50" charset="0"/>
              </a:rPr>
              <a:t>Greater Tenant Protections</a:t>
            </a:r>
          </a:p>
          <a:p>
            <a:pPr marL="411480" lvl="1" indent="0">
              <a:buClrTx/>
              <a:buNone/>
            </a:pPr>
            <a:endParaRPr lang="en-US" dirty="0" smtClean="0">
              <a:latin typeface="ITC Legacy Sans Std Medium" pitchFamily="50" charset="0"/>
            </a:endParaRPr>
          </a:p>
          <a:p>
            <a:pPr lvl="1">
              <a:buClrTx/>
            </a:pPr>
            <a:r>
              <a:rPr lang="en-US" dirty="0" smtClean="0">
                <a:latin typeface="ITC Legacy Sans Std Medium" pitchFamily="50" charset="0"/>
              </a:rPr>
              <a:t>Cities with Rent Control</a:t>
            </a:r>
          </a:p>
          <a:p>
            <a:pPr marL="777240" lvl="2" indent="0">
              <a:buClrTx/>
              <a:buNone/>
            </a:pPr>
            <a:r>
              <a:rPr lang="en-US" sz="2000" dirty="0" smtClean="0">
                <a:latin typeface="ITC Legacy Sans Std Medium" pitchFamily="50" charset="0"/>
              </a:rPr>
              <a:t>Berkeley		Beverly Hills	East Palo Alto</a:t>
            </a:r>
          </a:p>
          <a:p>
            <a:pPr marL="777240" lvl="2" indent="0">
              <a:buClrTx/>
              <a:buNone/>
            </a:pPr>
            <a:r>
              <a:rPr lang="en-US" sz="2000" dirty="0" smtClean="0">
                <a:latin typeface="ITC Legacy Sans Std Medium" pitchFamily="50" charset="0"/>
              </a:rPr>
              <a:t>Glendale		Hayward	Maywood</a:t>
            </a:r>
          </a:p>
          <a:p>
            <a:pPr marL="777240" lvl="2" indent="0">
              <a:buClrTx/>
              <a:buNone/>
            </a:pPr>
            <a:r>
              <a:rPr lang="en-US" sz="2000" dirty="0" smtClean="0">
                <a:latin typeface="ITC Legacy Sans Std Medium" pitchFamily="50" charset="0"/>
              </a:rPr>
              <a:t>Los Angeles	Oakland	Palm Springs	</a:t>
            </a:r>
          </a:p>
          <a:p>
            <a:pPr marL="777240" lvl="2" indent="0">
              <a:buClrTx/>
              <a:buNone/>
            </a:pPr>
            <a:r>
              <a:rPr lang="en-US" sz="2000" dirty="0" smtClean="0">
                <a:latin typeface="ITC Legacy Sans Std Medium" pitchFamily="50" charset="0"/>
              </a:rPr>
              <a:t>Richmond	Ridgecrest	San Diego	</a:t>
            </a:r>
          </a:p>
          <a:p>
            <a:pPr marL="777240" lvl="2" indent="0">
              <a:buClrTx/>
              <a:buNone/>
            </a:pPr>
            <a:r>
              <a:rPr lang="en-US" sz="2000" dirty="0" smtClean="0">
                <a:latin typeface="ITC Legacy Sans Std Medium" pitchFamily="50" charset="0"/>
              </a:rPr>
              <a:t>San Francisco 	Santa Monica	Thousand Oaks		</a:t>
            </a:r>
          </a:p>
          <a:p>
            <a:pPr marL="777240" lvl="2" indent="0">
              <a:buClrTx/>
              <a:buNone/>
            </a:pPr>
            <a:r>
              <a:rPr lang="en-US" sz="2000" dirty="0" smtClean="0">
                <a:latin typeface="ITC Legacy Sans Std Medium" pitchFamily="50" charset="0"/>
              </a:rPr>
              <a:t>West Hollywood</a:t>
            </a:r>
          </a:p>
          <a:p>
            <a:pPr lvl="2">
              <a:buClrTx/>
            </a:pPr>
            <a:endParaRPr lang="en-US" dirty="0" smtClean="0">
              <a:latin typeface="ITC Legacy Sans Std Medium" pitchFamily="50" charset="0"/>
            </a:endParaRPr>
          </a:p>
          <a:p>
            <a:pPr lvl="1">
              <a:buClrTx/>
            </a:pPr>
            <a:endParaRPr lang="en-US" dirty="0" smtClean="0">
              <a:latin typeface="ITC Legacy Sans Std Medium" pitchFamily="50" charset="0"/>
            </a:endParaRPr>
          </a:p>
          <a:p>
            <a:pPr>
              <a:buClrTx/>
            </a:pPr>
            <a:endParaRPr lang="en-US" sz="2000" dirty="0">
              <a:latin typeface="ITC Legacy Sans Std Medium" pitchFamily="50" charset="0"/>
            </a:endParaRPr>
          </a:p>
          <a:p>
            <a:pPr lvl="1"/>
            <a:endParaRPr lang="en-US" dirty="0"/>
          </a:p>
        </p:txBody>
      </p:sp>
      <p:sp>
        <p:nvSpPr>
          <p:cNvPr id="4" name="Footer Placeholder 3"/>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0768767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12869</TotalTime>
  <Words>2884</Words>
  <Application>Microsoft Macintosh PowerPoint</Application>
  <PresentationFormat>On-screen Show (4:3)</PresentationFormat>
  <Paragraphs>492</Paragraphs>
  <Slides>53</Slides>
  <Notes>50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53</vt:i4>
      </vt:variant>
    </vt:vector>
  </HeadingPairs>
  <TitlesOfParts>
    <vt:vector size="56" baseType="lpstr">
      <vt:lpstr>Adjacency</vt:lpstr>
      <vt:lpstr>Presentation</vt:lpstr>
      <vt:lpstr>Acrobat Document</vt:lpstr>
      <vt:lpstr>PowerPoint Presentation</vt:lpstr>
      <vt:lpstr>PowerPoint Presentation</vt:lpstr>
      <vt:lpstr>PowerPoint Presentation</vt:lpstr>
      <vt:lpstr>Tenant’s Legal Rights and Responsibilities</vt:lpstr>
      <vt:lpstr>Tenant’s Legal Rights and Responsibilities</vt:lpstr>
      <vt:lpstr>PowerPoint Presentation</vt:lpstr>
      <vt:lpstr>Landlord’s Responsibilities</vt:lpstr>
      <vt:lpstr> What is an Unlawful Detainer?</vt:lpstr>
      <vt:lpstr>Rent Control </vt:lpstr>
      <vt:lpstr>PowerPoint Presentation</vt:lpstr>
      <vt:lpstr>Plaintiffs in Unlawful Detainers</vt:lpstr>
      <vt:lpstr>Defendants in Unlawful Detainers</vt:lpstr>
      <vt:lpstr>PowerPoint Presentation</vt:lpstr>
      <vt:lpstr>Notices to Terminate a Tenancy</vt:lpstr>
      <vt:lpstr>PowerPoint Presentation</vt:lpstr>
      <vt:lpstr>Three-Day Notice to Pay Rent  or Quit</vt:lpstr>
      <vt:lpstr>Three-Day Notice to Cure or Quit</vt:lpstr>
      <vt:lpstr> Three-Day Notice to Quit</vt:lpstr>
      <vt:lpstr>Tenant Defenses for Defective Notice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Protecting Tenants at Foreclosure Act </vt:lpstr>
      <vt:lpstr>PowerPoint Presentation</vt:lpstr>
      <vt:lpstr>California Courts – Online Self-Help Center http://www.courts.ca.gov/</vt:lpstr>
      <vt:lpstr>California Courts – Online Self-Help Center http://www.courts.ca.gov/selfhelp.htm </vt:lpstr>
      <vt:lpstr>“Getting Started”  California Courts Online Self-Help Center http://www.courts.ca.gov/1002.htm</vt:lpstr>
      <vt:lpstr>“Eviction and Housing”  California Courts Online Self-Help Center http://www.courts.ca.gov/selfhelp-housing.htm </vt:lpstr>
      <vt:lpstr>PowerPoint Presentation</vt:lpstr>
      <vt:lpstr>Foreclosures - http://www.courts.ca.gov/1048.htm</vt:lpstr>
      <vt:lpstr>Security Deposits – Demand Letter http://www.courts.ca.gov/1230.htm</vt:lpstr>
      <vt:lpstr>Landlord-Tenant  Legal Guides Dept. of Consumer Affairs Website http://www.dca.ca.gov/publications/legal_guides/index.shtml  </vt:lpstr>
      <vt:lpstr>Online Resources – California State Bar http://www.calbar.ca.gov/Public/LegalInformation/AboutFamily.aspx </vt:lpstr>
      <vt:lpstr>PowerPoint Presentation</vt:lpstr>
      <vt:lpstr>PowerPoint Presentation</vt:lpstr>
      <vt:lpstr>Locating Self-Help Centers in California</vt:lpstr>
      <vt:lpstr>Locating Law Libraries in CA Council of California County Law Librarians http://www.publiclawlibrary.org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Stanley Strauss</dc:creator>
  <cp:lastModifiedBy>Charles O'Shea</cp:lastModifiedBy>
  <cp:revision>1016</cp:revision>
  <cp:lastPrinted>2013-03-19T21:52:19Z</cp:lastPrinted>
  <dcterms:created xsi:type="dcterms:W3CDTF">2012-07-31T15:43:26Z</dcterms:created>
  <dcterms:modified xsi:type="dcterms:W3CDTF">2013-03-20T00:28:21Z</dcterms:modified>
</cp:coreProperties>
</file>