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6" r:id="rId1"/>
  </p:sldMasterIdLst>
  <p:notesMasterIdLst>
    <p:notesMasterId r:id="rId47"/>
  </p:notesMasterIdLst>
  <p:handoutMasterIdLst>
    <p:handoutMasterId r:id="rId48"/>
  </p:handoutMasterIdLst>
  <p:sldIdLst>
    <p:sldId id="334" r:id="rId2"/>
    <p:sldId id="535" r:id="rId3"/>
    <p:sldId id="536" r:id="rId4"/>
    <p:sldId id="490" r:id="rId5"/>
    <p:sldId id="491" r:id="rId6"/>
    <p:sldId id="337" r:id="rId7"/>
    <p:sldId id="492" r:id="rId8"/>
    <p:sldId id="493" r:id="rId9"/>
    <p:sldId id="494" r:id="rId10"/>
    <p:sldId id="496" r:id="rId11"/>
    <p:sldId id="533" r:id="rId12"/>
    <p:sldId id="506" r:id="rId13"/>
    <p:sldId id="534" r:id="rId14"/>
    <p:sldId id="495" r:id="rId15"/>
    <p:sldId id="499" r:id="rId16"/>
    <p:sldId id="508" r:id="rId17"/>
    <p:sldId id="501" r:id="rId18"/>
    <p:sldId id="511" r:id="rId19"/>
    <p:sldId id="512" r:id="rId20"/>
    <p:sldId id="503" r:id="rId21"/>
    <p:sldId id="509" r:id="rId22"/>
    <p:sldId id="504" r:id="rId23"/>
    <p:sldId id="502" r:id="rId24"/>
    <p:sldId id="507" r:id="rId25"/>
    <p:sldId id="523" r:id="rId26"/>
    <p:sldId id="524" r:id="rId27"/>
    <p:sldId id="525" r:id="rId28"/>
    <p:sldId id="526" r:id="rId29"/>
    <p:sldId id="527" r:id="rId30"/>
    <p:sldId id="528" r:id="rId31"/>
    <p:sldId id="450" r:id="rId32"/>
    <p:sldId id="451" r:id="rId33"/>
    <p:sldId id="452" r:id="rId34"/>
    <p:sldId id="531" r:id="rId35"/>
    <p:sldId id="532" r:id="rId36"/>
    <p:sldId id="411" r:id="rId37"/>
    <p:sldId id="459" r:id="rId38"/>
    <p:sldId id="472" r:id="rId39"/>
    <p:sldId id="468" r:id="rId40"/>
    <p:sldId id="529" r:id="rId41"/>
    <p:sldId id="530" r:id="rId42"/>
    <p:sldId id="303" r:id="rId43"/>
    <p:sldId id="335" r:id="rId44"/>
    <p:sldId id="537" r:id="rId45"/>
    <p:sldId id="305" r:id="rId4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B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193" autoAdjust="0"/>
    <p:restoredTop sz="78010" autoAdjust="0"/>
  </p:normalViewPr>
  <p:slideViewPr>
    <p:cSldViewPr snapToGrid="0" snapToObjects="1">
      <p:cViewPr varScale="1">
        <p:scale>
          <a:sx n="78" d="100"/>
          <a:sy n="78" d="100"/>
        </p:scale>
        <p:origin x="-238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0" d="100"/>
          <a:sy n="70" d="100"/>
        </p:scale>
        <p:origin x="-3246" y="14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12EAE38-3C30-4550-9DE2-C9B06563BDFD}" type="datetimeFigureOut">
              <a:rPr lang="en-US" smtClean="0"/>
              <a:t>4/17/13</a:t>
            </a:fld>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EAF8735-6B8A-4A19-BCF7-CFC1115F7EDE}" type="slidenum">
              <a:rPr lang="en-US" smtClean="0"/>
              <a:t>‹#›</a:t>
            </a:fld>
            <a:endParaRPr lang="en-US"/>
          </a:p>
        </p:txBody>
      </p:sp>
    </p:spTree>
    <p:extLst>
      <p:ext uri="{BB962C8B-B14F-4D97-AF65-F5344CB8AC3E}">
        <p14:creationId xmlns:p14="http://schemas.microsoft.com/office/powerpoint/2010/main" val="27175241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AA545A9-A029-B945-851D-49E2556EC0E7}" type="datetimeFigureOut">
              <a:rPr lang="en-US" smtClean="0"/>
              <a:t>4/17/13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Ana</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06F914C-FD18-DB4B-9129-47DEA314F3D9}" type="slidenum">
              <a:rPr lang="en-US" smtClean="0"/>
              <a:t>‹#›</a:t>
            </a:fld>
            <a:endParaRPr lang="en-US"/>
          </a:p>
        </p:txBody>
      </p:sp>
    </p:spTree>
    <p:extLst>
      <p:ext uri="{BB962C8B-B14F-4D97-AF65-F5344CB8AC3E}">
        <p14:creationId xmlns:p14="http://schemas.microsoft.com/office/powerpoint/2010/main" val="1222015533"/>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594" lvl="1" indent="-174708">
              <a:buFont typeface="Arial" pitchFamily="34" charset="0"/>
              <a:buChar char="•"/>
            </a:pPr>
            <a:endParaRPr lang="en-US" b="1" baseline="0" dirty="0" smtClean="0"/>
          </a:p>
        </p:txBody>
      </p:sp>
      <p:sp>
        <p:nvSpPr>
          <p:cNvPr id="4" name="Slide Number Placeholder 3"/>
          <p:cNvSpPr>
            <a:spLocks noGrp="1"/>
          </p:cNvSpPr>
          <p:nvPr>
            <p:ph type="sldNum" sz="quarter" idx="10"/>
          </p:nvPr>
        </p:nvSpPr>
        <p:spPr/>
        <p:txBody>
          <a:bodyPr/>
          <a:lstStyle/>
          <a:p>
            <a:fld id="{806F914C-FD18-DB4B-9129-47DEA314F3D9}" type="slidenum">
              <a:rPr lang="en-US" smtClean="0"/>
              <a:t>1</a:t>
            </a:fld>
            <a:endParaRPr lang="en-US"/>
          </a:p>
        </p:txBody>
      </p:sp>
      <p:sp>
        <p:nvSpPr>
          <p:cNvPr id="5" name="Footer Placeholder 4"/>
          <p:cNvSpPr>
            <a:spLocks noGrp="1"/>
          </p:cNvSpPr>
          <p:nvPr>
            <p:ph type="ftr" sz="quarter" idx="11"/>
          </p:nvPr>
        </p:nvSpPr>
        <p:spPr/>
        <p:txBody>
          <a:bodyPr/>
          <a:lstStyle/>
          <a:p>
            <a:r>
              <a:rPr lang="en-US" smtClean="0"/>
              <a:t>Ana</a:t>
            </a:r>
            <a:endParaRPr lang="en-US"/>
          </a:p>
        </p:txBody>
      </p:sp>
    </p:spTree>
    <p:extLst>
      <p:ext uri="{BB962C8B-B14F-4D97-AF65-F5344CB8AC3E}">
        <p14:creationId xmlns:p14="http://schemas.microsoft.com/office/powerpoint/2010/main" val="911313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2400" dirty="0" smtClean="0">
              <a:latin typeface="ITC Legacy Sans Std Medium" pitchFamily="50"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11</a:t>
            </a:fld>
            <a:endParaRPr lang="en-US"/>
          </a:p>
        </p:txBody>
      </p:sp>
      <p:sp>
        <p:nvSpPr>
          <p:cNvPr id="5" name="Footer Placeholder 4"/>
          <p:cNvSpPr>
            <a:spLocks noGrp="1"/>
          </p:cNvSpPr>
          <p:nvPr>
            <p:ph type="ftr" sz="quarter" idx="11"/>
          </p:nvPr>
        </p:nvSpPr>
        <p:spPr/>
        <p:txBody>
          <a:bodyPr/>
          <a:lstStyle/>
          <a:p>
            <a:r>
              <a:rPr lang="en-US" smtClean="0"/>
              <a:t>Ana</a:t>
            </a:r>
            <a:endParaRPr lang="en-US"/>
          </a:p>
        </p:txBody>
      </p:sp>
    </p:spTree>
    <p:extLst>
      <p:ext uri="{BB962C8B-B14F-4D97-AF65-F5344CB8AC3E}">
        <p14:creationId xmlns:p14="http://schemas.microsoft.com/office/powerpoint/2010/main" val="3496650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smtClean="0"/>
          </a:p>
          <a:p>
            <a:pPr>
              <a:defRPr/>
            </a:pPr>
            <a:endParaRPr lang="en-US" sz="2400" dirty="0" smtClean="0">
              <a:latin typeface="ITC Legacy Sans Std Medium" pitchFamily="50"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12</a:t>
            </a:fld>
            <a:endParaRPr lang="en-US"/>
          </a:p>
        </p:txBody>
      </p:sp>
      <p:sp>
        <p:nvSpPr>
          <p:cNvPr id="5" name="Footer Placeholder 4"/>
          <p:cNvSpPr>
            <a:spLocks noGrp="1"/>
          </p:cNvSpPr>
          <p:nvPr>
            <p:ph type="ftr" sz="quarter" idx="11"/>
          </p:nvPr>
        </p:nvSpPr>
        <p:spPr/>
        <p:txBody>
          <a:bodyPr/>
          <a:lstStyle/>
          <a:p>
            <a:r>
              <a:rPr lang="en-US" smtClean="0"/>
              <a:t>Ana</a:t>
            </a:r>
            <a:endParaRPr lang="en-US"/>
          </a:p>
        </p:txBody>
      </p:sp>
    </p:spTree>
    <p:extLst>
      <p:ext uri="{BB962C8B-B14F-4D97-AF65-F5344CB8AC3E}">
        <p14:creationId xmlns:p14="http://schemas.microsoft.com/office/powerpoint/2010/main" val="3496650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2400" dirty="0" smtClean="0">
              <a:latin typeface="ITC Legacy Sans Std Medium" pitchFamily="50" charset="0"/>
            </a:endParaRPr>
          </a:p>
          <a:p>
            <a:pPr>
              <a:defRPr/>
            </a:pPr>
            <a:endParaRPr lang="en-US" sz="2400" dirty="0" smtClean="0">
              <a:latin typeface="ITC Legacy Sans Std Medium" pitchFamily="50"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13</a:t>
            </a:fld>
            <a:endParaRPr lang="en-US"/>
          </a:p>
        </p:txBody>
      </p:sp>
      <p:sp>
        <p:nvSpPr>
          <p:cNvPr id="5" name="Footer Placeholder 4"/>
          <p:cNvSpPr>
            <a:spLocks noGrp="1"/>
          </p:cNvSpPr>
          <p:nvPr>
            <p:ph type="ftr" sz="quarter" idx="11"/>
          </p:nvPr>
        </p:nvSpPr>
        <p:spPr/>
        <p:txBody>
          <a:bodyPr/>
          <a:lstStyle/>
          <a:p>
            <a:r>
              <a:rPr lang="en-US" smtClean="0"/>
              <a:t>Ana</a:t>
            </a:r>
            <a:endParaRPr lang="en-US"/>
          </a:p>
        </p:txBody>
      </p:sp>
    </p:spTree>
    <p:extLst>
      <p:ext uri="{BB962C8B-B14F-4D97-AF65-F5344CB8AC3E}">
        <p14:creationId xmlns:p14="http://schemas.microsoft.com/office/powerpoint/2010/main" val="3496650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14</a:t>
            </a:fld>
            <a:endParaRPr lang="en-US"/>
          </a:p>
        </p:txBody>
      </p:sp>
      <p:sp>
        <p:nvSpPr>
          <p:cNvPr id="5" name="Footer Placeholder 4"/>
          <p:cNvSpPr>
            <a:spLocks noGrp="1"/>
          </p:cNvSpPr>
          <p:nvPr>
            <p:ph type="ftr" sz="quarter" idx="11"/>
          </p:nvPr>
        </p:nvSpPr>
        <p:spPr/>
        <p:txBody>
          <a:bodyPr/>
          <a:lstStyle/>
          <a:p>
            <a:r>
              <a:rPr lang="en-US" smtClean="0"/>
              <a:t>Ana</a:t>
            </a:r>
            <a:endParaRPr lang="en-US"/>
          </a:p>
        </p:txBody>
      </p:sp>
    </p:spTree>
    <p:extLst>
      <p:ext uri="{BB962C8B-B14F-4D97-AF65-F5344CB8AC3E}">
        <p14:creationId xmlns:p14="http://schemas.microsoft.com/office/powerpoint/2010/main" val="3496650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15</a:t>
            </a:fld>
            <a:endParaRPr lang="en-US"/>
          </a:p>
        </p:txBody>
      </p:sp>
      <p:sp>
        <p:nvSpPr>
          <p:cNvPr id="5" name="Footer Placeholder 4"/>
          <p:cNvSpPr>
            <a:spLocks noGrp="1"/>
          </p:cNvSpPr>
          <p:nvPr>
            <p:ph type="ftr" sz="quarter" idx="11"/>
          </p:nvPr>
        </p:nvSpPr>
        <p:spPr/>
        <p:txBody>
          <a:bodyPr/>
          <a:lstStyle/>
          <a:p>
            <a:r>
              <a:rPr lang="en-US" smtClean="0"/>
              <a:t>Ana</a:t>
            </a:r>
            <a:endParaRPr lang="en-US"/>
          </a:p>
        </p:txBody>
      </p:sp>
    </p:spTree>
    <p:extLst>
      <p:ext uri="{BB962C8B-B14F-4D97-AF65-F5344CB8AC3E}">
        <p14:creationId xmlns:p14="http://schemas.microsoft.com/office/powerpoint/2010/main" val="3496650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16</a:t>
            </a:fld>
            <a:endParaRPr lang="en-US"/>
          </a:p>
        </p:txBody>
      </p:sp>
      <p:sp>
        <p:nvSpPr>
          <p:cNvPr id="5" name="Footer Placeholder 4"/>
          <p:cNvSpPr>
            <a:spLocks noGrp="1"/>
          </p:cNvSpPr>
          <p:nvPr>
            <p:ph type="ftr" sz="quarter" idx="11"/>
          </p:nvPr>
        </p:nvSpPr>
        <p:spPr/>
        <p:txBody>
          <a:bodyPr/>
          <a:lstStyle/>
          <a:p>
            <a:r>
              <a:rPr lang="en-US" smtClean="0"/>
              <a:t>Ana</a:t>
            </a:r>
            <a:endParaRPr lang="en-US"/>
          </a:p>
        </p:txBody>
      </p:sp>
    </p:spTree>
    <p:extLst>
      <p:ext uri="{BB962C8B-B14F-4D97-AF65-F5344CB8AC3E}">
        <p14:creationId xmlns:p14="http://schemas.microsoft.com/office/powerpoint/2010/main" val="3496650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17</a:t>
            </a:fld>
            <a:endParaRPr lang="en-US"/>
          </a:p>
        </p:txBody>
      </p:sp>
      <p:sp>
        <p:nvSpPr>
          <p:cNvPr id="5" name="Footer Placeholder 4"/>
          <p:cNvSpPr>
            <a:spLocks noGrp="1"/>
          </p:cNvSpPr>
          <p:nvPr>
            <p:ph type="ftr" sz="quarter" idx="11"/>
          </p:nvPr>
        </p:nvSpPr>
        <p:spPr/>
        <p:txBody>
          <a:bodyPr/>
          <a:lstStyle/>
          <a:p>
            <a:r>
              <a:rPr lang="en-US" smtClean="0"/>
              <a:t>Ana</a:t>
            </a:r>
            <a:endParaRPr lang="en-US"/>
          </a:p>
        </p:txBody>
      </p:sp>
    </p:spTree>
    <p:extLst>
      <p:ext uri="{BB962C8B-B14F-4D97-AF65-F5344CB8AC3E}">
        <p14:creationId xmlns:p14="http://schemas.microsoft.com/office/powerpoint/2010/main" val="3496650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18</a:t>
            </a:fld>
            <a:endParaRPr lang="en-US"/>
          </a:p>
        </p:txBody>
      </p:sp>
      <p:sp>
        <p:nvSpPr>
          <p:cNvPr id="5" name="Footer Placeholder 4"/>
          <p:cNvSpPr>
            <a:spLocks noGrp="1"/>
          </p:cNvSpPr>
          <p:nvPr>
            <p:ph type="ftr" sz="quarter" idx="11"/>
          </p:nvPr>
        </p:nvSpPr>
        <p:spPr/>
        <p:txBody>
          <a:bodyPr/>
          <a:lstStyle/>
          <a:p>
            <a:r>
              <a:rPr lang="en-US" smtClean="0"/>
              <a:t>Ana</a:t>
            </a:r>
            <a:endParaRPr lang="en-US"/>
          </a:p>
        </p:txBody>
      </p:sp>
    </p:spTree>
    <p:extLst>
      <p:ext uri="{BB962C8B-B14F-4D97-AF65-F5344CB8AC3E}">
        <p14:creationId xmlns:p14="http://schemas.microsoft.com/office/powerpoint/2010/main" val="3496650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19</a:t>
            </a:fld>
            <a:endParaRPr lang="en-US"/>
          </a:p>
        </p:txBody>
      </p:sp>
      <p:sp>
        <p:nvSpPr>
          <p:cNvPr id="5" name="Footer Placeholder 4"/>
          <p:cNvSpPr>
            <a:spLocks noGrp="1"/>
          </p:cNvSpPr>
          <p:nvPr>
            <p:ph type="ftr" sz="quarter" idx="11"/>
          </p:nvPr>
        </p:nvSpPr>
        <p:spPr/>
        <p:txBody>
          <a:bodyPr/>
          <a:lstStyle/>
          <a:p>
            <a:r>
              <a:rPr lang="en-US" smtClean="0"/>
              <a:t>Ana</a:t>
            </a:r>
            <a:endParaRPr lang="en-US"/>
          </a:p>
        </p:txBody>
      </p:sp>
    </p:spTree>
    <p:extLst>
      <p:ext uri="{BB962C8B-B14F-4D97-AF65-F5344CB8AC3E}">
        <p14:creationId xmlns:p14="http://schemas.microsoft.com/office/powerpoint/2010/main" val="3496650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20</a:t>
            </a:fld>
            <a:endParaRPr lang="en-US"/>
          </a:p>
        </p:txBody>
      </p:sp>
      <p:sp>
        <p:nvSpPr>
          <p:cNvPr id="5" name="Footer Placeholder 4"/>
          <p:cNvSpPr>
            <a:spLocks noGrp="1"/>
          </p:cNvSpPr>
          <p:nvPr>
            <p:ph type="ftr" sz="quarter" idx="11"/>
          </p:nvPr>
        </p:nvSpPr>
        <p:spPr/>
        <p:txBody>
          <a:bodyPr/>
          <a:lstStyle/>
          <a:p>
            <a:r>
              <a:rPr lang="en-US" smtClean="0"/>
              <a:t>Ana</a:t>
            </a:r>
            <a:endParaRPr lang="en-US"/>
          </a:p>
        </p:txBody>
      </p:sp>
    </p:spTree>
    <p:extLst>
      <p:ext uri="{BB962C8B-B14F-4D97-AF65-F5344CB8AC3E}">
        <p14:creationId xmlns:p14="http://schemas.microsoft.com/office/powerpoint/2010/main" val="3496650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Ana</a:t>
            </a:r>
            <a:endParaRPr lang="en-US"/>
          </a:p>
        </p:txBody>
      </p:sp>
      <p:sp>
        <p:nvSpPr>
          <p:cNvPr id="5" name="Slide Number Placeholder 4"/>
          <p:cNvSpPr>
            <a:spLocks noGrp="1"/>
          </p:cNvSpPr>
          <p:nvPr>
            <p:ph type="sldNum" sz="quarter" idx="11"/>
          </p:nvPr>
        </p:nvSpPr>
        <p:spPr/>
        <p:txBody>
          <a:bodyPr/>
          <a:lstStyle/>
          <a:p>
            <a:fld id="{806F914C-FD18-DB4B-9129-47DEA314F3D9}" type="slidenum">
              <a:rPr lang="en-US" smtClean="0"/>
              <a:t>2</a:t>
            </a:fld>
            <a:endParaRPr lang="en-US"/>
          </a:p>
        </p:txBody>
      </p:sp>
    </p:spTree>
    <p:extLst>
      <p:ext uri="{BB962C8B-B14F-4D97-AF65-F5344CB8AC3E}">
        <p14:creationId xmlns:p14="http://schemas.microsoft.com/office/powerpoint/2010/main" val="25321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21</a:t>
            </a:fld>
            <a:endParaRPr lang="en-US"/>
          </a:p>
        </p:txBody>
      </p:sp>
      <p:sp>
        <p:nvSpPr>
          <p:cNvPr id="5" name="Footer Placeholder 4"/>
          <p:cNvSpPr>
            <a:spLocks noGrp="1"/>
          </p:cNvSpPr>
          <p:nvPr>
            <p:ph type="ftr" sz="quarter" idx="11"/>
          </p:nvPr>
        </p:nvSpPr>
        <p:spPr/>
        <p:txBody>
          <a:bodyPr/>
          <a:lstStyle/>
          <a:p>
            <a:r>
              <a:rPr lang="en-US" smtClean="0"/>
              <a:t>Ana</a:t>
            </a:r>
            <a:endParaRPr lang="en-US"/>
          </a:p>
        </p:txBody>
      </p:sp>
    </p:spTree>
    <p:extLst>
      <p:ext uri="{BB962C8B-B14F-4D97-AF65-F5344CB8AC3E}">
        <p14:creationId xmlns:p14="http://schemas.microsoft.com/office/powerpoint/2010/main" val="3496650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22</a:t>
            </a:fld>
            <a:endParaRPr lang="en-US"/>
          </a:p>
        </p:txBody>
      </p:sp>
      <p:sp>
        <p:nvSpPr>
          <p:cNvPr id="5" name="Footer Placeholder 4"/>
          <p:cNvSpPr>
            <a:spLocks noGrp="1"/>
          </p:cNvSpPr>
          <p:nvPr>
            <p:ph type="ftr" sz="quarter" idx="11"/>
          </p:nvPr>
        </p:nvSpPr>
        <p:spPr/>
        <p:txBody>
          <a:bodyPr/>
          <a:lstStyle/>
          <a:p>
            <a:r>
              <a:rPr lang="en-US" smtClean="0"/>
              <a:t>Ana</a:t>
            </a:r>
            <a:endParaRPr lang="en-US"/>
          </a:p>
        </p:txBody>
      </p:sp>
    </p:spTree>
    <p:extLst>
      <p:ext uri="{BB962C8B-B14F-4D97-AF65-F5344CB8AC3E}">
        <p14:creationId xmlns:p14="http://schemas.microsoft.com/office/powerpoint/2010/main" val="3496650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Ana</a:t>
            </a:r>
            <a:endParaRPr lang="en-US"/>
          </a:p>
        </p:txBody>
      </p:sp>
      <p:sp>
        <p:nvSpPr>
          <p:cNvPr id="5" name="Slide Number Placeholder 4"/>
          <p:cNvSpPr>
            <a:spLocks noGrp="1"/>
          </p:cNvSpPr>
          <p:nvPr>
            <p:ph type="sldNum" sz="quarter" idx="11"/>
          </p:nvPr>
        </p:nvSpPr>
        <p:spPr/>
        <p:txBody>
          <a:bodyPr/>
          <a:lstStyle/>
          <a:p>
            <a:fld id="{806F914C-FD18-DB4B-9129-47DEA314F3D9}" type="slidenum">
              <a:rPr lang="en-US" smtClean="0"/>
              <a:t>23</a:t>
            </a:fld>
            <a:endParaRPr lang="en-US"/>
          </a:p>
        </p:txBody>
      </p:sp>
    </p:spTree>
    <p:extLst>
      <p:ext uri="{BB962C8B-B14F-4D97-AF65-F5344CB8AC3E}">
        <p14:creationId xmlns:p14="http://schemas.microsoft.com/office/powerpoint/2010/main" val="2265737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24</a:t>
            </a:fld>
            <a:endParaRPr lang="en-US"/>
          </a:p>
        </p:txBody>
      </p:sp>
      <p:sp>
        <p:nvSpPr>
          <p:cNvPr id="5" name="Footer Placeholder 4"/>
          <p:cNvSpPr>
            <a:spLocks noGrp="1"/>
          </p:cNvSpPr>
          <p:nvPr>
            <p:ph type="ftr" sz="quarter" idx="11"/>
          </p:nvPr>
        </p:nvSpPr>
        <p:spPr/>
        <p:txBody>
          <a:bodyPr/>
          <a:lstStyle/>
          <a:p>
            <a:r>
              <a:rPr lang="en-US" smtClean="0"/>
              <a:t>Ana</a:t>
            </a:r>
            <a:endParaRPr lang="en-US"/>
          </a:p>
        </p:txBody>
      </p:sp>
    </p:spTree>
    <p:extLst>
      <p:ext uri="{BB962C8B-B14F-4D97-AF65-F5344CB8AC3E}">
        <p14:creationId xmlns:p14="http://schemas.microsoft.com/office/powerpoint/2010/main" val="3496650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6F914C-FD18-DB4B-9129-47DEA314F3D9}" type="slidenum">
              <a:rPr lang="en-US" smtClean="0"/>
              <a:t>25</a:t>
            </a:fld>
            <a:endParaRPr lang="en-US"/>
          </a:p>
        </p:txBody>
      </p:sp>
      <p:sp>
        <p:nvSpPr>
          <p:cNvPr id="5" name="Footer Placeholder 4"/>
          <p:cNvSpPr>
            <a:spLocks noGrp="1"/>
          </p:cNvSpPr>
          <p:nvPr>
            <p:ph type="ftr" sz="quarter" idx="11"/>
          </p:nvPr>
        </p:nvSpPr>
        <p:spPr/>
        <p:txBody>
          <a:bodyPr/>
          <a:lstStyle/>
          <a:p>
            <a:r>
              <a:rPr lang="en-US" smtClean="0"/>
              <a:t>Ana</a:t>
            </a:r>
            <a:endParaRPr lang="en-US"/>
          </a:p>
        </p:txBody>
      </p:sp>
    </p:spTree>
    <p:extLst>
      <p:ext uri="{BB962C8B-B14F-4D97-AF65-F5344CB8AC3E}">
        <p14:creationId xmlns:p14="http://schemas.microsoft.com/office/powerpoint/2010/main" val="2319032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26</a:t>
            </a:fld>
            <a:endParaRPr lang="en-US"/>
          </a:p>
        </p:txBody>
      </p:sp>
      <p:sp>
        <p:nvSpPr>
          <p:cNvPr id="5" name="Footer Placeholder 4"/>
          <p:cNvSpPr>
            <a:spLocks noGrp="1"/>
          </p:cNvSpPr>
          <p:nvPr>
            <p:ph type="ftr" sz="quarter" idx="11"/>
          </p:nvPr>
        </p:nvSpPr>
        <p:spPr/>
        <p:txBody>
          <a:bodyPr/>
          <a:lstStyle/>
          <a:p>
            <a:r>
              <a:rPr lang="en-US" smtClean="0"/>
              <a:t>Ana</a:t>
            </a:r>
            <a:endParaRPr lang="en-US"/>
          </a:p>
        </p:txBody>
      </p:sp>
    </p:spTree>
    <p:extLst>
      <p:ext uri="{BB962C8B-B14F-4D97-AF65-F5344CB8AC3E}">
        <p14:creationId xmlns:p14="http://schemas.microsoft.com/office/powerpoint/2010/main" val="34966500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2400" b="1" u="sng" dirty="0" smtClean="0">
              <a:latin typeface="ITC Legacy Sans Std Medium" pitchFamily="50"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27</a:t>
            </a:fld>
            <a:endParaRPr lang="en-US"/>
          </a:p>
        </p:txBody>
      </p:sp>
      <p:sp>
        <p:nvSpPr>
          <p:cNvPr id="5" name="Footer Placeholder 4"/>
          <p:cNvSpPr>
            <a:spLocks noGrp="1"/>
          </p:cNvSpPr>
          <p:nvPr>
            <p:ph type="ftr" sz="quarter" idx="11"/>
          </p:nvPr>
        </p:nvSpPr>
        <p:spPr/>
        <p:txBody>
          <a:bodyPr/>
          <a:lstStyle/>
          <a:p>
            <a:r>
              <a:rPr lang="en-US" smtClean="0"/>
              <a:t>Ana</a:t>
            </a:r>
            <a:endParaRPr lang="en-US"/>
          </a:p>
        </p:txBody>
      </p:sp>
    </p:spTree>
    <p:extLst>
      <p:ext uri="{BB962C8B-B14F-4D97-AF65-F5344CB8AC3E}">
        <p14:creationId xmlns:p14="http://schemas.microsoft.com/office/powerpoint/2010/main" val="3496650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endParaRPr lang="en-US" sz="1200" dirty="0" smtClean="0">
              <a:latin typeface="Comic Sans MS" pitchFamily="66" charset="0"/>
            </a:endParaRPr>
          </a:p>
          <a:p>
            <a:endParaRPr lang="en-US" b="1" dirty="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28</a:t>
            </a:fld>
            <a:endParaRPr lang="en-US"/>
          </a:p>
        </p:txBody>
      </p:sp>
      <p:sp>
        <p:nvSpPr>
          <p:cNvPr id="5" name="Footer Placeholder 4"/>
          <p:cNvSpPr>
            <a:spLocks noGrp="1"/>
          </p:cNvSpPr>
          <p:nvPr>
            <p:ph type="ftr" sz="quarter" idx="11"/>
          </p:nvPr>
        </p:nvSpPr>
        <p:spPr/>
        <p:txBody>
          <a:bodyPr/>
          <a:lstStyle/>
          <a:p>
            <a:r>
              <a:rPr lang="en-US" smtClean="0"/>
              <a:t>Ana</a:t>
            </a:r>
            <a:endParaRPr lang="en-US"/>
          </a:p>
        </p:txBody>
      </p:sp>
    </p:spTree>
    <p:extLst>
      <p:ext uri="{BB962C8B-B14F-4D97-AF65-F5344CB8AC3E}">
        <p14:creationId xmlns:p14="http://schemas.microsoft.com/office/powerpoint/2010/main" val="34966500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29</a:t>
            </a:fld>
            <a:endParaRPr lang="en-US"/>
          </a:p>
        </p:txBody>
      </p:sp>
      <p:sp>
        <p:nvSpPr>
          <p:cNvPr id="5" name="Footer Placeholder 4"/>
          <p:cNvSpPr>
            <a:spLocks noGrp="1"/>
          </p:cNvSpPr>
          <p:nvPr>
            <p:ph type="ftr" sz="quarter" idx="11"/>
          </p:nvPr>
        </p:nvSpPr>
        <p:spPr/>
        <p:txBody>
          <a:bodyPr/>
          <a:lstStyle/>
          <a:p>
            <a:r>
              <a:rPr lang="en-US" smtClean="0"/>
              <a:t>Ana</a:t>
            </a:r>
            <a:endParaRPr lang="en-US"/>
          </a:p>
        </p:txBody>
      </p:sp>
    </p:spTree>
    <p:extLst>
      <p:ext uri="{BB962C8B-B14F-4D97-AF65-F5344CB8AC3E}">
        <p14:creationId xmlns:p14="http://schemas.microsoft.com/office/powerpoint/2010/main" val="34966500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30</a:t>
            </a:fld>
            <a:endParaRPr lang="en-US"/>
          </a:p>
        </p:txBody>
      </p:sp>
      <p:sp>
        <p:nvSpPr>
          <p:cNvPr id="5" name="Footer Placeholder 4"/>
          <p:cNvSpPr>
            <a:spLocks noGrp="1"/>
          </p:cNvSpPr>
          <p:nvPr>
            <p:ph type="ftr" sz="quarter" idx="11"/>
          </p:nvPr>
        </p:nvSpPr>
        <p:spPr/>
        <p:txBody>
          <a:bodyPr/>
          <a:lstStyle/>
          <a:p>
            <a:r>
              <a:rPr lang="en-US" smtClean="0"/>
              <a:t>Ana</a:t>
            </a:r>
            <a:endParaRPr lang="en-US"/>
          </a:p>
        </p:txBody>
      </p:sp>
    </p:spTree>
    <p:extLst>
      <p:ext uri="{BB962C8B-B14F-4D97-AF65-F5344CB8AC3E}">
        <p14:creationId xmlns:p14="http://schemas.microsoft.com/office/powerpoint/2010/main" val="3496650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4</a:t>
            </a:fld>
            <a:endParaRPr lang="en-US" dirty="0"/>
          </a:p>
        </p:txBody>
      </p:sp>
      <p:sp>
        <p:nvSpPr>
          <p:cNvPr id="5" name="Footer Placeholder 4"/>
          <p:cNvSpPr>
            <a:spLocks noGrp="1"/>
          </p:cNvSpPr>
          <p:nvPr>
            <p:ph type="ftr" sz="quarter" idx="11"/>
          </p:nvPr>
        </p:nvSpPr>
        <p:spPr/>
        <p:txBody>
          <a:bodyPr/>
          <a:lstStyle/>
          <a:p>
            <a:r>
              <a:rPr lang="en-US" dirty="0" smtClean="0"/>
              <a:t>Ana</a:t>
            </a:r>
            <a:endParaRPr lang="en-US" dirty="0"/>
          </a:p>
        </p:txBody>
      </p:sp>
    </p:spTree>
    <p:extLst>
      <p:ext uri="{BB962C8B-B14F-4D97-AF65-F5344CB8AC3E}">
        <p14:creationId xmlns:p14="http://schemas.microsoft.com/office/powerpoint/2010/main" val="3496650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0" u="none" dirty="0"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4A09DC31-5DFB-40C7-8653-9AEEDD557E40}" type="slidenum">
              <a:rPr lang="en-US" smtClean="0"/>
              <a:pPr eaLnBrk="1" hangingPunct="1"/>
              <a:t>31</a:t>
            </a:fld>
            <a:endParaRPr lang="en-US" smtClean="0"/>
          </a:p>
        </p:txBody>
      </p:sp>
      <p:sp>
        <p:nvSpPr>
          <p:cNvPr id="2" name="Footer Placeholder 1"/>
          <p:cNvSpPr>
            <a:spLocks noGrp="1"/>
          </p:cNvSpPr>
          <p:nvPr>
            <p:ph type="ftr" sz="quarter" idx="10"/>
          </p:nvPr>
        </p:nvSpPr>
        <p:spPr/>
        <p:txBody>
          <a:bodyPr/>
          <a:lstStyle/>
          <a:p>
            <a:r>
              <a:rPr lang="en-US" smtClean="0"/>
              <a:t>Ana</a:t>
            </a: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98121916-54CC-4416-A39D-03A24252E822}" type="slidenum">
              <a:rPr lang="en-US" smtClean="0"/>
              <a:pPr eaLnBrk="1" hangingPunct="1"/>
              <a:t>32</a:t>
            </a:fld>
            <a:endParaRPr lang="en-US" smtClean="0"/>
          </a:p>
        </p:txBody>
      </p:sp>
      <p:sp>
        <p:nvSpPr>
          <p:cNvPr id="2" name="Footer Placeholder 1"/>
          <p:cNvSpPr>
            <a:spLocks noGrp="1"/>
          </p:cNvSpPr>
          <p:nvPr>
            <p:ph type="ftr" sz="quarter" idx="10"/>
          </p:nvPr>
        </p:nvSpPr>
        <p:spPr/>
        <p:txBody>
          <a:bodyPr/>
          <a:lstStyle/>
          <a:p>
            <a:r>
              <a:rPr lang="en-US" smtClean="0"/>
              <a:t>Ana</a:t>
            </a: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b="0" u="none" kern="1200" baseline="0" dirty="0" smtClean="0">
              <a:solidFill>
                <a:schemeClr val="tx1"/>
              </a:solidFill>
              <a:effectLst/>
              <a:latin typeface="+mn-lt"/>
              <a:ea typeface="+mn-ea"/>
              <a:cs typeface="+mn-cs"/>
            </a:endParaRPr>
          </a:p>
          <a:p>
            <a:endParaRPr lang="en-US" sz="1200" b="0" u="none" kern="1200" baseline="0" dirty="0" smtClean="0">
              <a:solidFill>
                <a:schemeClr val="tx1"/>
              </a:solidFill>
              <a:effectLst/>
              <a:latin typeface="+mn-lt"/>
              <a:ea typeface="+mn-ea"/>
              <a:cs typeface="+mn-cs"/>
            </a:endParaRP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44AF6F2A-14B8-42CA-B499-D68CA91519C5}" type="slidenum">
              <a:rPr lang="en-US" smtClean="0"/>
              <a:pPr eaLnBrk="1" hangingPunct="1"/>
              <a:t>33</a:t>
            </a:fld>
            <a:endParaRPr lang="en-US" smtClean="0"/>
          </a:p>
        </p:txBody>
      </p:sp>
      <p:sp>
        <p:nvSpPr>
          <p:cNvPr id="2" name="Footer Placeholder 1"/>
          <p:cNvSpPr>
            <a:spLocks noGrp="1"/>
          </p:cNvSpPr>
          <p:nvPr>
            <p:ph type="ftr" sz="quarter" idx="10"/>
          </p:nvPr>
        </p:nvSpPr>
        <p:spPr/>
        <p:txBody>
          <a:bodyPr/>
          <a:lstStyle/>
          <a:p>
            <a:r>
              <a:rPr lang="en-US" smtClean="0"/>
              <a:t>Ana</a:t>
            </a: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0" u="none" dirty="0" smtClean="0"/>
          </a:p>
          <a:p>
            <a:endParaRPr lang="en-US" sz="1200" b="0" u="none" kern="1200" baseline="0" dirty="0" smtClean="0">
              <a:solidFill>
                <a:schemeClr val="tx1"/>
              </a:solidFill>
              <a:effectLst/>
              <a:latin typeface="+mn-lt"/>
              <a:ea typeface="+mn-ea"/>
              <a:cs typeface="+mn-cs"/>
            </a:endParaRPr>
          </a:p>
          <a:p>
            <a:endParaRPr lang="en-US" sz="1200" b="0" u="none" kern="1200" baseline="0" dirty="0" smtClean="0">
              <a:solidFill>
                <a:schemeClr val="tx1"/>
              </a:solidFill>
              <a:effectLst/>
              <a:latin typeface="+mn-lt"/>
              <a:ea typeface="+mn-ea"/>
              <a:cs typeface="+mn-cs"/>
            </a:endParaRP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44AF6F2A-14B8-42CA-B499-D68CA91519C5}" type="slidenum">
              <a:rPr lang="en-US" smtClean="0"/>
              <a:pPr eaLnBrk="1" hangingPunct="1"/>
              <a:t>34</a:t>
            </a:fld>
            <a:endParaRPr lang="en-US" smtClean="0"/>
          </a:p>
        </p:txBody>
      </p:sp>
      <p:sp>
        <p:nvSpPr>
          <p:cNvPr id="2" name="Footer Placeholder 1"/>
          <p:cNvSpPr>
            <a:spLocks noGrp="1"/>
          </p:cNvSpPr>
          <p:nvPr>
            <p:ph type="ftr" sz="quarter" idx="10"/>
          </p:nvPr>
        </p:nvSpPr>
        <p:spPr/>
        <p:txBody>
          <a:bodyPr/>
          <a:lstStyle/>
          <a:p>
            <a:r>
              <a:rPr lang="en-US" smtClean="0"/>
              <a:t>Ana</a:t>
            </a: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b="0" u="none" kern="1200" baseline="0" dirty="0" smtClean="0">
              <a:solidFill>
                <a:schemeClr val="tx1"/>
              </a:solidFill>
              <a:effectLst/>
              <a:latin typeface="+mn-lt"/>
              <a:ea typeface="+mn-ea"/>
              <a:cs typeface="+mn-cs"/>
            </a:endParaRP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44AF6F2A-14B8-42CA-B499-D68CA91519C5}" type="slidenum">
              <a:rPr lang="en-US" smtClean="0"/>
              <a:pPr eaLnBrk="1" hangingPunct="1"/>
              <a:t>35</a:t>
            </a:fld>
            <a:endParaRPr lang="en-US" smtClean="0"/>
          </a:p>
        </p:txBody>
      </p:sp>
      <p:sp>
        <p:nvSpPr>
          <p:cNvPr id="2" name="Footer Placeholder 1"/>
          <p:cNvSpPr>
            <a:spLocks noGrp="1"/>
          </p:cNvSpPr>
          <p:nvPr>
            <p:ph type="ftr" sz="quarter" idx="10"/>
          </p:nvPr>
        </p:nvSpPr>
        <p:spPr/>
        <p:txBody>
          <a:bodyPr/>
          <a:lstStyle/>
          <a:p>
            <a:r>
              <a:rPr lang="en-US" smtClean="0"/>
              <a:t>Ana</a:t>
            </a: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extLst/>
        </p:spPr>
        <p:txBody>
          <a:bodyPr wrap="square" numCol="1" anchor="t" anchorCtr="0" compatLnSpc="1">
            <a:prstTxWarp prst="textNoShape">
              <a:avLst/>
            </a:prstTxWarp>
          </a:bodyPr>
          <a:lstStyle/>
          <a:p>
            <a:pPr marL="171400" indent="-171400">
              <a:buFont typeface="Arial" pitchFamily="34" charset="0"/>
              <a:buChar char="•"/>
              <a:defRPr/>
            </a:pPr>
            <a:endParaRPr lang="en-US"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4FE76F94-DA69-4A1F-B145-E6BEA0E75CBB}" type="slidenum">
              <a:rPr lang="en-US" smtClean="0"/>
              <a:pPr eaLnBrk="1" hangingPunct="1"/>
              <a:t>36</a:t>
            </a:fld>
            <a:endParaRPr lang="en-US" smtClean="0"/>
          </a:p>
        </p:txBody>
      </p:sp>
      <p:sp>
        <p:nvSpPr>
          <p:cNvPr id="2" name="Footer Placeholder 1"/>
          <p:cNvSpPr>
            <a:spLocks noGrp="1"/>
          </p:cNvSpPr>
          <p:nvPr>
            <p:ph type="ftr" sz="quarter" idx="10"/>
          </p:nvPr>
        </p:nvSpPr>
        <p:spPr/>
        <p:txBody>
          <a:bodyPr/>
          <a:lstStyle/>
          <a:p>
            <a:r>
              <a:rPr lang="en-US" smtClean="0"/>
              <a:t>Ana</a:t>
            </a: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1" dirty="0" smtClean="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37</a:t>
            </a:fld>
            <a:endParaRPr lang="en-US"/>
          </a:p>
        </p:txBody>
      </p:sp>
      <p:sp>
        <p:nvSpPr>
          <p:cNvPr id="5" name="Footer Placeholder 4"/>
          <p:cNvSpPr>
            <a:spLocks noGrp="1"/>
          </p:cNvSpPr>
          <p:nvPr>
            <p:ph type="ftr" sz="quarter" idx="11"/>
          </p:nvPr>
        </p:nvSpPr>
        <p:spPr/>
        <p:txBody>
          <a:bodyPr/>
          <a:lstStyle/>
          <a:p>
            <a:r>
              <a:rPr lang="en-US" smtClean="0"/>
              <a:t>Ana</a:t>
            </a:r>
            <a:endParaRPr lang="en-US"/>
          </a:p>
        </p:txBody>
      </p:sp>
    </p:spTree>
    <p:extLst>
      <p:ext uri="{BB962C8B-B14F-4D97-AF65-F5344CB8AC3E}">
        <p14:creationId xmlns:p14="http://schemas.microsoft.com/office/powerpoint/2010/main" val="41609192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b="1" dirty="0" smtClean="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38</a:t>
            </a:fld>
            <a:endParaRPr lang="en-US"/>
          </a:p>
        </p:txBody>
      </p:sp>
      <p:sp>
        <p:nvSpPr>
          <p:cNvPr id="5" name="Footer Placeholder 4"/>
          <p:cNvSpPr>
            <a:spLocks noGrp="1"/>
          </p:cNvSpPr>
          <p:nvPr>
            <p:ph type="ftr" sz="quarter" idx="11"/>
          </p:nvPr>
        </p:nvSpPr>
        <p:spPr/>
        <p:txBody>
          <a:bodyPr/>
          <a:lstStyle/>
          <a:p>
            <a:r>
              <a:rPr lang="en-US" smtClean="0"/>
              <a:t>Ana</a:t>
            </a:r>
            <a:endParaRPr lang="en-US"/>
          </a:p>
        </p:txBody>
      </p:sp>
    </p:spTree>
    <p:extLst>
      <p:ext uri="{BB962C8B-B14F-4D97-AF65-F5344CB8AC3E}">
        <p14:creationId xmlns:p14="http://schemas.microsoft.com/office/powerpoint/2010/main" val="41609192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extLst/>
        </p:spPr>
        <p:txBody>
          <a:bodyPr wrap="square" numCol="1" anchor="t" anchorCtr="0" compatLnSpc="1">
            <a:prstTxWarp prst="textNoShape">
              <a:avLst/>
            </a:prstTxWarp>
          </a:bodyPr>
          <a:lstStyle/>
          <a:p>
            <a:pPr>
              <a:defRPr/>
            </a:pPr>
            <a:endParaRPr lang="en-US" dirty="0"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fld id="{A9F5FA35-1E1C-48A3-99F6-36556FFE16FB}" type="slidenum">
              <a:rPr lang="en-US" smtClean="0"/>
              <a:pPr eaLnBrk="1" hangingPunct="1"/>
              <a:t>39</a:t>
            </a:fld>
            <a:endParaRPr lang="en-US" smtClean="0"/>
          </a:p>
        </p:txBody>
      </p:sp>
      <p:sp>
        <p:nvSpPr>
          <p:cNvPr id="2" name="Footer Placeholder 1"/>
          <p:cNvSpPr>
            <a:spLocks noGrp="1"/>
          </p:cNvSpPr>
          <p:nvPr>
            <p:ph type="ftr" sz="quarter" idx="10"/>
          </p:nvPr>
        </p:nvSpPr>
        <p:spPr/>
        <p:txBody>
          <a:bodyPr/>
          <a:lstStyle/>
          <a:p>
            <a:r>
              <a:rPr lang="en-US" smtClean="0"/>
              <a:t>Ana</a:t>
            </a: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40</a:t>
            </a:fld>
            <a:endParaRPr lang="en-US"/>
          </a:p>
        </p:txBody>
      </p:sp>
    </p:spTree>
    <p:extLst>
      <p:ext uri="{BB962C8B-B14F-4D97-AF65-F5344CB8AC3E}">
        <p14:creationId xmlns:p14="http://schemas.microsoft.com/office/powerpoint/2010/main" val="952305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5</a:t>
            </a:fld>
            <a:endParaRPr lang="en-US" dirty="0"/>
          </a:p>
        </p:txBody>
      </p:sp>
      <p:sp>
        <p:nvSpPr>
          <p:cNvPr id="5" name="Footer Placeholder 4"/>
          <p:cNvSpPr>
            <a:spLocks noGrp="1"/>
          </p:cNvSpPr>
          <p:nvPr>
            <p:ph type="ftr" sz="quarter" idx="11"/>
          </p:nvPr>
        </p:nvSpPr>
        <p:spPr/>
        <p:txBody>
          <a:bodyPr/>
          <a:lstStyle/>
          <a:p>
            <a:r>
              <a:rPr lang="en-US" dirty="0" smtClean="0"/>
              <a:t>Ana</a:t>
            </a:r>
            <a:endParaRPr lang="en-US" dirty="0"/>
          </a:p>
        </p:txBody>
      </p:sp>
    </p:spTree>
    <p:extLst>
      <p:ext uri="{BB962C8B-B14F-4D97-AF65-F5344CB8AC3E}">
        <p14:creationId xmlns:p14="http://schemas.microsoft.com/office/powerpoint/2010/main" val="34966500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41</a:t>
            </a:fld>
            <a:endParaRPr lang="en-US"/>
          </a:p>
        </p:txBody>
      </p:sp>
    </p:spTree>
    <p:extLst>
      <p:ext uri="{BB962C8B-B14F-4D97-AF65-F5344CB8AC3E}">
        <p14:creationId xmlns:p14="http://schemas.microsoft.com/office/powerpoint/2010/main" val="9523057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6F914C-FD18-DB4B-9129-47DEA314F3D9}" type="slidenum">
              <a:rPr lang="en-US" smtClean="0"/>
              <a:t>42</a:t>
            </a:fld>
            <a:endParaRPr lang="en-US"/>
          </a:p>
        </p:txBody>
      </p:sp>
      <p:sp>
        <p:nvSpPr>
          <p:cNvPr id="5" name="Footer Placeholder 4"/>
          <p:cNvSpPr>
            <a:spLocks noGrp="1"/>
          </p:cNvSpPr>
          <p:nvPr>
            <p:ph type="ftr" sz="quarter" idx="11"/>
          </p:nvPr>
        </p:nvSpPr>
        <p:spPr/>
        <p:txBody>
          <a:bodyPr/>
          <a:lstStyle/>
          <a:p>
            <a:r>
              <a:rPr lang="en-US" smtClean="0"/>
              <a:t>Ana</a:t>
            </a:r>
            <a:endParaRPr lang="en-US"/>
          </a:p>
        </p:txBody>
      </p:sp>
    </p:spTree>
    <p:extLst>
      <p:ext uri="{BB962C8B-B14F-4D97-AF65-F5344CB8AC3E}">
        <p14:creationId xmlns:p14="http://schemas.microsoft.com/office/powerpoint/2010/main" val="36072347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806F914C-FD18-DB4B-9129-47DEA314F3D9}" type="slidenum">
              <a:rPr lang="en-US" smtClean="0"/>
              <a:t>43</a:t>
            </a:fld>
            <a:endParaRPr lang="en-US"/>
          </a:p>
        </p:txBody>
      </p:sp>
      <p:sp>
        <p:nvSpPr>
          <p:cNvPr id="5" name="Footer Placeholder 4"/>
          <p:cNvSpPr>
            <a:spLocks noGrp="1"/>
          </p:cNvSpPr>
          <p:nvPr>
            <p:ph type="ftr" sz="quarter" idx="11"/>
          </p:nvPr>
        </p:nvSpPr>
        <p:spPr/>
        <p:txBody>
          <a:bodyPr/>
          <a:lstStyle/>
          <a:p>
            <a:r>
              <a:rPr lang="en-US" smtClean="0"/>
              <a:t>Ana</a:t>
            </a:r>
            <a:endParaRPr lang="en-US"/>
          </a:p>
        </p:txBody>
      </p:sp>
    </p:spTree>
    <p:extLst>
      <p:ext uri="{BB962C8B-B14F-4D97-AF65-F5344CB8AC3E}">
        <p14:creationId xmlns:p14="http://schemas.microsoft.com/office/powerpoint/2010/main" val="20976565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Ana</a:t>
            </a:r>
            <a:endParaRPr lang="en-US"/>
          </a:p>
        </p:txBody>
      </p:sp>
      <p:sp>
        <p:nvSpPr>
          <p:cNvPr id="5" name="Slide Number Placeholder 4"/>
          <p:cNvSpPr>
            <a:spLocks noGrp="1"/>
          </p:cNvSpPr>
          <p:nvPr>
            <p:ph type="sldNum" sz="quarter" idx="11"/>
          </p:nvPr>
        </p:nvSpPr>
        <p:spPr/>
        <p:txBody>
          <a:bodyPr/>
          <a:lstStyle/>
          <a:p>
            <a:fld id="{806F914C-FD18-DB4B-9129-47DEA314F3D9}" type="slidenum">
              <a:rPr lang="en-US" smtClean="0"/>
              <a:t>44</a:t>
            </a:fld>
            <a:endParaRPr lang="en-US"/>
          </a:p>
        </p:txBody>
      </p:sp>
    </p:spTree>
    <p:extLst>
      <p:ext uri="{BB962C8B-B14F-4D97-AF65-F5344CB8AC3E}">
        <p14:creationId xmlns:p14="http://schemas.microsoft.com/office/powerpoint/2010/main" val="20910710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6F914C-FD18-DB4B-9129-47DEA314F3D9}" type="slidenum">
              <a:rPr lang="en-US" smtClean="0"/>
              <a:t>45</a:t>
            </a:fld>
            <a:endParaRPr lang="en-US"/>
          </a:p>
        </p:txBody>
      </p:sp>
      <p:sp>
        <p:nvSpPr>
          <p:cNvPr id="5" name="Footer Placeholder 4"/>
          <p:cNvSpPr>
            <a:spLocks noGrp="1"/>
          </p:cNvSpPr>
          <p:nvPr>
            <p:ph type="ftr" sz="quarter" idx="11"/>
          </p:nvPr>
        </p:nvSpPr>
        <p:spPr/>
        <p:txBody>
          <a:bodyPr/>
          <a:lstStyle/>
          <a:p>
            <a:r>
              <a:rPr lang="en-US" smtClean="0"/>
              <a:t>Ana</a:t>
            </a:r>
            <a:endParaRPr lang="en-US"/>
          </a:p>
        </p:txBody>
      </p:sp>
    </p:spTree>
    <p:extLst>
      <p:ext uri="{BB962C8B-B14F-4D97-AF65-F5344CB8AC3E}">
        <p14:creationId xmlns:p14="http://schemas.microsoft.com/office/powerpoint/2010/main" val="2397226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6</a:t>
            </a:fld>
            <a:endParaRPr lang="en-US"/>
          </a:p>
        </p:txBody>
      </p:sp>
      <p:sp>
        <p:nvSpPr>
          <p:cNvPr id="5" name="Footer Placeholder 4"/>
          <p:cNvSpPr>
            <a:spLocks noGrp="1"/>
          </p:cNvSpPr>
          <p:nvPr>
            <p:ph type="ftr" sz="quarter" idx="11"/>
          </p:nvPr>
        </p:nvSpPr>
        <p:spPr/>
        <p:txBody>
          <a:bodyPr/>
          <a:lstStyle/>
          <a:p>
            <a:r>
              <a:rPr lang="en-US" smtClean="0"/>
              <a:t>Ana</a:t>
            </a:r>
            <a:endParaRPr lang="en-US"/>
          </a:p>
        </p:txBody>
      </p:sp>
    </p:spTree>
    <p:extLst>
      <p:ext uri="{BB962C8B-B14F-4D97-AF65-F5344CB8AC3E}">
        <p14:creationId xmlns:p14="http://schemas.microsoft.com/office/powerpoint/2010/main" val="3496650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7</a:t>
            </a:fld>
            <a:endParaRPr lang="en-US"/>
          </a:p>
        </p:txBody>
      </p:sp>
      <p:sp>
        <p:nvSpPr>
          <p:cNvPr id="5" name="Footer Placeholder 4"/>
          <p:cNvSpPr>
            <a:spLocks noGrp="1"/>
          </p:cNvSpPr>
          <p:nvPr>
            <p:ph type="ftr" sz="quarter" idx="11"/>
          </p:nvPr>
        </p:nvSpPr>
        <p:spPr/>
        <p:txBody>
          <a:bodyPr/>
          <a:lstStyle/>
          <a:p>
            <a:r>
              <a:rPr lang="en-US" smtClean="0"/>
              <a:t>Ana</a:t>
            </a:r>
            <a:endParaRPr lang="en-US"/>
          </a:p>
        </p:txBody>
      </p:sp>
    </p:spTree>
    <p:extLst>
      <p:ext uri="{BB962C8B-B14F-4D97-AF65-F5344CB8AC3E}">
        <p14:creationId xmlns:p14="http://schemas.microsoft.com/office/powerpoint/2010/main" val="3496650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8</a:t>
            </a:fld>
            <a:endParaRPr lang="en-US"/>
          </a:p>
        </p:txBody>
      </p:sp>
      <p:sp>
        <p:nvSpPr>
          <p:cNvPr id="5" name="Footer Placeholder 4"/>
          <p:cNvSpPr>
            <a:spLocks noGrp="1"/>
          </p:cNvSpPr>
          <p:nvPr>
            <p:ph type="ftr" sz="quarter" idx="11"/>
          </p:nvPr>
        </p:nvSpPr>
        <p:spPr/>
        <p:txBody>
          <a:bodyPr/>
          <a:lstStyle/>
          <a:p>
            <a:r>
              <a:rPr lang="en-US" smtClean="0"/>
              <a:t>Ana</a:t>
            </a:r>
            <a:endParaRPr lang="en-US"/>
          </a:p>
        </p:txBody>
      </p:sp>
    </p:spTree>
    <p:extLst>
      <p:ext uri="{BB962C8B-B14F-4D97-AF65-F5344CB8AC3E}">
        <p14:creationId xmlns:p14="http://schemas.microsoft.com/office/powerpoint/2010/main" val="3496650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Calibri"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9</a:t>
            </a:fld>
            <a:endParaRPr lang="en-US"/>
          </a:p>
        </p:txBody>
      </p:sp>
      <p:sp>
        <p:nvSpPr>
          <p:cNvPr id="5" name="Footer Placeholder 4"/>
          <p:cNvSpPr>
            <a:spLocks noGrp="1"/>
          </p:cNvSpPr>
          <p:nvPr>
            <p:ph type="ftr" sz="quarter" idx="11"/>
          </p:nvPr>
        </p:nvSpPr>
        <p:spPr/>
        <p:txBody>
          <a:bodyPr/>
          <a:lstStyle/>
          <a:p>
            <a:r>
              <a:rPr lang="en-US" smtClean="0"/>
              <a:t>Ana</a:t>
            </a:r>
            <a:endParaRPr lang="en-US"/>
          </a:p>
        </p:txBody>
      </p:sp>
    </p:spTree>
    <p:extLst>
      <p:ext uri="{BB962C8B-B14F-4D97-AF65-F5344CB8AC3E}">
        <p14:creationId xmlns:p14="http://schemas.microsoft.com/office/powerpoint/2010/main" val="3496650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2400" dirty="0" smtClean="0">
              <a:latin typeface="ITC Legacy Sans Std Medium" pitchFamily="50" charset="0"/>
            </a:endParaRPr>
          </a:p>
        </p:txBody>
      </p:sp>
      <p:sp>
        <p:nvSpPr>
          <p:cNvPr id="4" name="Slide Number Placeholder 3"/>
          <p:cNvSpPr>
            <a:spLocks noGrp="1"/>
          </p:cNvSpPr>
          <p:nvPr>
            <p:ph type="sldNum" sz="quarter" idx="10"/>
          </p:nvPr>
        </p:nvSpPr>
        <p:spPr/>
        <p:txBody>
          <a:bodyPr/>
          <a:lstStyle/>
          <a:p>
            <a:fld id="{806F914C-FD18-DB4B-9129-47DEA314F3D9}" type="slidenum">
              <a:rPr lang="en-US" smtClean="0"/>
              <a:t>10</a:t>
            </a:fld>
            <a:endParaRPr lang="en-US"/>
          </a:p>
        </p:txBody>
      </p:sp>
      <p:sp>
        <p:nvSpPr>
          <p:cNvPr id="5" name="Footer Placeholder 4"/>
          <p:cNvSpPr>
            <a:spLocks noGrp="1"/>
          </p:cNvSpPr>
          <p:nvPr>
            <p:ph type="ftr" sz="quarter" idx="11"/>
          </p:nvPr>
        </p:nvSpPr>
        <p:spPr/>
        <p:txBody>
          <a:bodyPr/>
          <a:lstStyle/>
          <a:p>
            <a:r>
              <a:rPr lang="en-US" smtClean="0"/>
              <a:t>Ana</a:t>
            </a:r>
            <a:endParaRPr lang="en-US"/>
          </a:p>
        </p:txBody>
      </p:sp>
    </p:spTree>
    <p:extLst>
      <p:ext uri="{BB962C8B-B14F-4D97-AF65-F5344CB8AC3E}">
        <p14:creationId xmlns:p14="http://schemas.microsoft.com/office/powerpoint/2010/main" val="3496650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33D3993-A0A5-484C-89FC-C7BF39E1E87F}" type="slidenum">
              <a:rPr lang="en-US"/>
              <a:pPr>
                <a:defRPr/>
              </a:pPr>
              <a:t>‹#›</a:t>
            </a:fld>
            <a:endParaRPr lang="en-US"/>
          </a:p>
        </p:txBody>
      </p:sp>
    </p:spTree>
    <p:extLst>
      <p:ext uri="{BB962C8B-B14F-4D97-AF65-F5344CB8AC3E}">
        <p14:creationId xmlns:p14="http://schemas.microsoft.com/office/powerpoint/2010/main" val="2578103011"/>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4800" y="6245225"/>
            <a:ext cx="2286000" cy="476250"/>
          </a:xfrm>
          <a:prstGeom prst="rect">
            <a:avLst/>
          </a:prstGeom>
        </p:spPr>
        <p:txBody>
          <a:bodyPr/>
          <a:lstStyle>
            <a:lvl1pPr>
              <a:defRPr smtClean="0"/>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r>
              <a:rPr lang="en-US"/>
              <a:t>Small Claims</a:t>
            </a:r>
          </a:p>
        </p:txBody>
      </p:sp>
      <p:sp>
        <p:nvSpPr>
          <p:cNvPr id="7" name="Slide Number Placeholder 6"/>
          <p:cNvSpPr>
            <a:spLocks noGrp="1"/>
          </p:cNvSpPr>
          <p:nvPr>
            <p:ph type="sldNum" sz="quarter" idx="12"/>
          </p:nvPr>
        </p:nvSpPr>
        <p:spPr>
          <a:xfrm>
            <a:off x="6553200" y="6245225"/>
            <a:ext cx="2286000" cy="476250"/>
          </a:xfrm>
          <a:prstGeom prst="rect">
            <a:avLst/>
          </a:prstGeom>
        </p:spPr>
        <p:txBody>
          <a:bodyPr/>
          <a:lstStyle>
            <a:lvl1pPr>
              <a:defRPr smtClean="0"/>
            </a:lvl1pPr>
          </a:lstStyle>
          <a:p>
            <a:pPr>
              <a:defRPr/>
            </a:pPr>
            <a:fld id="{B6AE89E6-D94B-418F-BF47-137529D29DB0}" type="slidenum">
              <a:rPr lang="en-US"/>
              <a:pPr>
                <a:defRPr/>
              </a:pPr>
              <a:t>‹#›</a:t>
            </a:fld>
            <a:endParaRPr lang="en-US"/>
          </a:p>
        </p:txBody>
      </p:sp>
    </p:spTree>
    <p:extLst>
      <p:ext uri="{BB962C8B-B14F-4D97-AF65-F5344CB8AC3E}">
        <p14:creationId xmlns:p14="http://schemas.microsoft.com/office/powerpoint/2010/main" val="12772442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9" name="Rectangle 8"/>
          <p:cNvSpPr/>
          <p:nvPr userDrawn="1"/>
        </p:nvSpPr>
        <p:spPr>
          <a:xfrm>
            <a:off x="0" y="-1"/>
            <a:ext cx="837721" cy="6872965"/>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flipV="1">
            <a:off x="837721" y="-1"/>
            <a:ext cx="8306279" cy="457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837721" y="6827245"/>
            <a:ext cx="8306279" cy="4571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9098281" y="0"/>
            <a:ext cx="45719" cy="681904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hf sldNum="0"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hyperlink" Target="mailto:jliebert@lalawlibrary.org" TargetMode="External"/><Relationship Id="rId5" Type="http://schemas.openxmlformats.org/officeDocument/2006/relationships/image" Target="../media/image3.png"/><Relationship Id="rId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www.courts.ca.gov/1017.ht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www.courts.ca.gov/1017.ht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www.ocsmallclaims.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hyperlink" Target="http://www.icandocs.org/" TargetMode="External"/><Relationship Id="rId4" Type="http://schemas.openxmlformats.org/officeDocument/2006/relationships/hyperlink" Target="http://www.lasuperiorcourt.org/" TargetMode="External"/><Relationship Id="rId5" Type="http://schemas.openxmlformats.org/officeDocument/2006/relationships/hyperlink" Target="http://www.saccourt.ca.gov/efiling/small-claims.aspx" TargetMode="External"/><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hyperlink" Target="http://www.courts.ca.gov/" TargetMode="External"/><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hyperlink" Target="http://www.courts.ca.gov/selfhelp.htm" TargetMode="External"/><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hyperlink" Target="http://www.courts.ca.gov/1002.htm" TargetMode="External"/><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hyperlink" Target="http://www.courts.ca.gov/1002.htm" TargetMode="External"/><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www.dca.ca.gov/publications/small_claims/index.shtml" TargetMode="External"/><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hyperlink" Target="http://www.calbar.ca.gov/Public/LegalInformation/SmallClaims.aspx" TargetMode="External"/><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hyperlink" Target="http://www.lawhelpca.org/" TargetMode="External"/><Relationship Id="rId4"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3" Type="http://schemas.openxmlformats.org/officeDocument/2006/relationships/hyperlink" Target="http://www.lawhelpca.org/" TargetMode="External"/><Relationship Id="rId4"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hyperlink" Target="http://www.publiclawlibrary.org/" TargetMode="External"/><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hyperlink" Target="http://www.lalawlibrary.org/research/onsite/default.aspx" TargetMode="External"/><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hyperlink" Target="mailto:jliebert@lalawlibrary.org" TargetMode="External"/><Relationship Id="rId4" Type="http://schemas.openxmlformats.org/officeDocument/2006/relationships/image" Target="../media/image2.wmf"/><Relationship Id="rId5"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hyperlink" Target="https://survey.qualtrics.com/SE/?SID=SV_1XlRvtzGddXlwVv"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34977" y="756654"/>
            <a:ext cx="7634075" cy="1120612"/>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3200" b="1" dirty="0">
                <a:latin typeface="+mn-lt"/>
              </a:rPr>
              <a:t>Small Claims Court Legal Resources: </a:t>
            </a:r>
            <a:endParaRPr lang="en-US" sz="3200" b="1" dirty="0" smtClean="0">
              <a:latin typeface="+mn-lt"/>
            </a:endParaRPr>
          </a:p>
          <a:p>
            <a:pPr algn="ctr"/>
            <a:r>
              <a:rPr lang="en-US" sz="3200" b="1" dirty="0" smtClean="0">
                <a:latin typeface="+mn-lt"/>
              </a:rPr>
              <a:t>a </a:t>
            </a:r>
            <a:r>
              <a:rPr lang="en-US" sz="3200" b="1" dirty="0">
                <a:latin typeface="+mn-lt"/>
              </a:rPr>
              <a:t>Guide for Public Libraries</a:t>
            </a:r>
            <a:endParaRPr lang="en-US" sz="3200" dirty="0" smtClean="0">
              <a:latin typeface="+mn-lt"/>
            </a:endParaRPr>
          </a:p>
        </p:txBody>
      </p:sp>
      <p:sp>
        <p:nvSpPr>
          <p:cNvPr id="3" name="Subtitle 2"/>
          <p:cNvSpPr txBox="1">
            <a:spLocks/>
          </p:cNvSpPr>
          <p:nvPr/>
        </p:nvSpPr>
        <p:spPr>
          <a:xfrm>
            <a:off x="960126" y="3928414"/>
            <a:ext cx="4193367" cy="1215109"/>
          </a:xfrm>
          <a:prstGeom prst="rect">
            <a:avLst/>
          </a:prstGeom>
        </p:spPr>
        <p:txBody>
          <a:bodyPr rtlCol="0">
            <a:normAutofit fontScale="925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None/>
              <a:defRPr/>
            </a:pPr>
            <a:r>
              <a:rPr lang="en-US" sz="2000" dirty="0" smtClean="0">
                <a:solidFill>
                  <a:srgbClr val="000000"/>
                </a:solidFill>
              </a:rPr>
              <a:t>Bill Tanner</a:t>
            </a:r>
            <a:endParaRPr lang="en-US" sz="2000" dirty="0">
              <a:solidFill>
                <a:srgbClr val="000000"/>
              </a:solidFill>
            </a:endParaRPr>
          </a:p>
          <a:p>
            <a:pPr>
              <a:buNone/>
              <a:defRPr/>
            </a:pPr>
            <a:r>
              <a:rPr lang="en-US" sz="2000" dirty="0" smtClean="0">
                <a:solidFill>
                  <a:srgbClr val="000000"/>
                </a:solidFill>
              </a:rPr>
              <a:t>Directing Attorney</a:t>
            </a:r>
          </a:p>
          <a:p>
            <a:pPr>
              <a:buNone/>
              <a:defRPr/>
            </a:pPr>
            <a:r>
              <a:rPr lang="en-US" sz="2000" dirty="0" smtClean="0">
                <a:solidFill>
                  <a:srgbClr val="000000"/>
                </a:solidFill>
              </a:rPr>
              <a:t>Legal Aid Society of Orange County</a:t>
            </a:r>
          </a:p>
          <a:p>
            <a:pPr>
              <a:buNone/>
              <a:defRPr/>
            </a:pPr>
            <a:r>
              <a:rPr lang="en-US" sz="2000" dirty="0" smtClean="0">
                <a:solidFill>
                  <a:srgbClr val="000000"/>
                </a:solidFill>
              </a:rPr>
              <a:t>Btanner@LEGAL-AID.com</a:t>
            </a:r>
            <a:endParaRPr lang="en-US" sz="2000" dirty="0">
              <a:solidFill>
                <a:srgbClr val="000000"/>
              </a:solidFill>
            </a:endParaRPr>
          </a:p>
          <a:p>
            <a:pPr>
              <a:buNone/>
              <a:defRPr/>
            </a:pPr>
            <a:endParaRPr lang="en-US" sz="2000" dirty="0">
              <a:solidFill>
                <a:srgbClr val="000000"/>
              </a:solidFill>
            </a:endParaRPr>
          </a:p>
          <a:p>
            <a:pPr>
              <a:buNone/>
              <a:defRPr/>
            </a:pPr>
            <a:endParaRPr lang="en-US" sz="2000" dirty="0">
              <a:solidFill>
                <a:srgbClr val="000000"/>
              </a:solidFill>
            </a:endParaRPr>
          </a:p>
          <a:p>
            <a:pPr>
              <a:buFont typeface="Arial" pitchFamily="34" charset="0"/>
              <a:buNone/>
              <a:defRPr/>
            </a:pPr>
            <a:endParaRPr lang="en-US" dirty="0" smtClean="0">
              <a:solidFill>
                <a:srgbClr val="000000"/>
              </a:solidFill>
              <a:latin typeface="+mj-lt"/>
            </a:endParaRPr>
          </a:p>
        </p:txBody>
      </p:sp>
      <p:sp>
        <p:nvSpPr>
          <p:cNvPr id="7" name="TextBox 6"/>
          <p:cNvSpPr txBox="1"/>
          <p:nvPr/>
        </p:nvSpPr>
        <p:spPr>
          <a:xfrm>
            <a:off x="3236001" y="2751019"/>
            <a:ext cx="3570634" cy="646331"/>
          </a:xfrm>
          <a:prstGeom prst="rect">
            <a:avLst/>
          </a:prstGeom>
          <a:noFill/>
        </p:spPr>
        <p:txBody>
          <a:bodyPr wrap="square" rtlCol="0">
            <a:spAutoFit/>
          </a:bodyPr>
          <a:lstStyle/>
          <a:p>
            <a:pPr algn="ctr"/>
            <a:r>
              <a:rPr lang="en-US" dirty="0" smtClean="0">
                <a:solidFill>
                  <a:srgbClr val="000000"/>
                </a:solidFill>
              </a:rPr>
              <a:t>Thursday, April 18, 2013</a:t>
            </a:r>
          </a:p>
          <a:p>
            <a:pPr algn="ctr"/>
            <a:r>
              <a:rPr lang="en-US" dirty="0" smtClean="0">
                <a:solidFill>
                  <a:srgbClr val="000000"/>
                </a:solidFill>
              </a:rPr>
              <a:t>12 Noon Pacific</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5938" y="5187826"/>
            <a:ext cx="1289929" cy="912233"/>
          </a:xfrm>
          <a:prstGeom prst="rect">
            <a:avLst/>
          </a:prstGeom>
        </p:spPr>
      </p:pic>
      <p:sp>
        <p:nvSpPr>
          <p:cNvPr id="9" name="Subtitle 2"/>
          <p:cNvSpPr txBox="1">
            <a:spLocks/>
          </p:cNvSpPr>
          <p:nvPr/>
        </p:nvSpPr>
        <p:spPr>
          <a:xfrm>
            <a:off x="5021318" y="3885071"/>
            <a:ext cx="3747734" cy="1215109"/>
          </a:xfrm>
          <a:prstGeom prst="rect">
            <a:avLst/>
          </a:prstGeom>
        </p:spPr>
        <p:txBody>
          <a:bodyPr rtlCol="0">
            <a:normAutofit fontScale="925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None/>
              <a:defRPr/>
            </a:pPr>
            <a:r>
              <a:rPr lang="en-US" sz="2000" dirty="0" smtClean="0">
                <a:solidFill>
                  <a:srgbClr val="000000"/>
                </a:solidFill>
              </a:rPr>
              <a:t>Janine Liebert</a:t>
            </a:r>
            <a:endParaRPr lang="en-US" sz="2000" dirty="0">
              <a:solidFill>
                <a:srgbClr val="000000"/>
              </a:solidFill>
            </a:endParaRPr>
          </a:p>
          <a:p>
            <a:pPr>
              <a:buNone/>
              <a:defRPr/>
            </a:pPr>
            <a:r>
              <a:rPr lang="en-US" sz="2000" dirty="0" smtClean="0">
                <a:solidFill>
                  <a:srgbClr val="000000"/>
                </a:solidFill>
              </a:rPr>
              <a:t>Librarian, </a:t>
            </a:r>
            <a:r>
              <a:rPr lang="en-US" sz="2000" dirty="0">
                <a:solidFill>
                  <a:srgbClr val="000000"/>
                </a:solidFill>
              </a:rPr>
              <a:t>Programs &amp; </a:t>
            </a:r>
            <a:r>
              <a:rPr lang="en-US" sz="2000" dirty="0" smtClean="0">
                <a:solidFill>
                  <a:srgbClr val="000000"/>
                </a:solidFill>
              </a:rPr>
              <a:t>Partnerships</a:t>
            </a:r>
          </a:p>
          <a:p>
            <a:pPr>
              <a:buNone/>
              <a:defRPr/>
            </a:pPr>
            <a:r>
              <a:rPr lang="en-US" sz="2000" dirty="0" smtClean="0">
                <a:solidFill>
                  <a:srgbClr val="000000"/>
                </a:solidFill>
              </a:rPr>
              <a:t>LA Law Library</a:t>
            </a:r>
            <a:endParaRPr lang="en-US" sz="2000" dirty="0">
              <a:solidFill>
                <a:srgbClr val="000000"/>
              </a:solidFill>
            </a:endParaRPr>
          </a:p>
          <a:p>
            <a:pPr>
              <a:buNone/>
              <a:defRPr/>
            </a:pPr>
            <a:r>
              <a:rPr lang="en-US" sz="2000" dirty="0" smtClean="0">
                <a:solidFill>
                  <a:srgbClr val="000000"/>
                </a:solidFill>
                <a:hlinkClick r:id="rId4"/>
              </a:rPr>
              <a:t>jliebert@lalawlibrary.org</a:t>
            </a:r>
            <a:endParaRPr lang="en-US" sz="2000" dirty="0" smtClean="0">
              <a:solidFill>
                <a:srgbClr val="000000"/>
              </a:solidFill>
            </a:endParaRPr>
          </a:p>
          <a:p>
            <a:pPr>
              <a:buNone/>
              <a:defRPr/>
            </a:pPr>
            <a:endParaRPr lang="en-US" sz="2000" dirty="0">
              <a:solidFill>
                <a:srgbClr val="000000"/>
              </a:solidFill>
            </a:endParaRPr>
          </a:p>
          <a:p>
            <a:pPr>
              <a:buNone/>
              <a:defRPr/>
            </a:pPr>
            <a:endParaRPr lang="en-US" sz="2000" dirty="0">
              <a:solidFill>
                <a:srgbClr val="000000"/>
              </a:solidFill>
            </a:endParaRPr>
          </a:p>
          <a:p>
            <a:pPr>
              <a:buFont typeface="Arial" pitchFamily="34" charset="0"/>
              <a:buNone/>
              <a:defRPr/>
            </a:pPr>
            <a:endParaRPr lang="en-US" dirty="0" smtClean="0">
              <a:solidFill>
                <a:srgbClr val="000000"/>
              </a:solidFill>
              <a:latin typeface="+mj-lt"/>
            </a:endParaRPr>
          </a:p>
        </p:txBody>
      </p:sp>
      <p:pic>
        <p:nvPicPr>
          <p:cNvPr id="8" name="Picture 7" descr="Screen Shot 2013-04-16 at 2.56.25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4282" y="1966279"/>
            <a:ext cx="2455463" cy="576559"/>
          </a:xfrm>
          <a:prstGeom prst="rect">
            <a:avLst/>
          </a:prstGeom>
        </p:spPr>
      </p:pic>
      <p:pic>
        <p:nvPicPr>
          <p:cNvPr id="10" name="Picture 9" descr="Unknown.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5564" y="5289051"/>
            <a:ext cx="2150437" cy="1065354"/>
          </a:xfrm>
          <a:prstGeom prst="rect">
            <a:avLst/>
          </a:prstGeom>
        </p:spPr>
      </p:pic>
    </p:spTree>
    <p:extLst>
      <p:ext uri="{BB962C8B-B14F-4D97-AF65-F5344CB8AC3E}">
        <p14:creationId xmlns:p14="http://schemas.microsoft.com/office/powerpoint/2010/main" val="22263239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54619" y="274638"/>
            <a:ext cx="8275080" cy="784875"/>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3800" dirty="0" smtClean="0">
                <a:latin typeface="ITC Legacy Sans Std Medium" charset="0"/>
              </a:rPr>
              <a:t>How do I Sue in Small Claims Court?</a:t>
            </a:r>
            <a:endParaRPr lang="en-US" sz="3800" dirty="0">
              <a:latin typeface="ITC Legacy Sans Std Medium" charset="0"/>
            </a:endParaRPr>
          </a:p>
        </p:txBody>
      </p:sp>
      <p:sp>
        <p:nvSpPr>
          <p:cNvPr id="9" name="Content Placeholder 2"/>
          <p:cNvSpPr txBox="1">
            <a:spLocks/>
          </p:cNvSpPr>
          <p:nvPr/>
        </p:nvSpPr>
        <p:spPr>
          <a:xfrm>
            <a:off x="1371600" y="1325127"/>
            <a:ext cx="7162800" cy="4720771"/>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defRPr/>
            </a:pPr>
            <a:r>
              <a:rPr lang="en-US" sz="2400" dirty="0" smtClean="0">
                <a:latin typeface="ITC Legacy Sans Std Medium" pitchFamily="50" charset="0"/>
              </a:rPr>
              <a:t>Plaintiff’s Claim (Form SC-100) filed with the court</a:t>
            </a:r>
          </a:p>
          <a:p>
            <a:pPr>
              <a:defRPr/>
            </a:pPr>
            <a:r>
              <a:rPr lang="en-US" sz="2400" dirty="0" smtClean="0">
                <a:latin typeface="ITC Legacy Sans Std Medium" pitchFamily="50" charset="0"/>
              </a:rPr>
              <a:t>Clerk will select hearing date within 20 to 70 days from date claim filed</a:t>
            </a:r>
          </a:p>
          <a:p>
            <a:pPr>
              <a:defRPr/>
            </a:pPr>
            <a:r>
              <a:rPr lang="en-US" sz="2400" dirty="0" smtClean="0">
                <a:latin typeface="ITC Legacy Sans Std Medium" pitchFamily="50" charset="0"/>
              </a:rPr>
              <a:t>Copy of Plaintiff’s Claim served to the defendant</a:t>
            </a:r>
          </a:p>
          <a:p>
            <a:pPr lvl="1">
              <a:defRPr/>
            </a:pPr>
            <a:r>
              <a:rPr lang="en-US" dirty="0" smtClean="0">
                <a:latin typeface="ITC Legacy Sans Std Medium" pitchFamily="50" charset="0"/>
              </a:rPr>
              <a:t>Called service of process</a:t>
            </a:r>
          </a:p>
          <a:p>
            <a:pPr>
              <a:defRPr/>
            </a:pPr>
            <a:r>
              <a:rPr lang="en-US" sz="2400" dirty="0" smtClean="0">
                <a:latin typeface="ITC Legacy Sans Std Medium" pitchFamily="50" charset="0"/>
              </a:rPr>
              <a:t>Proof of Service (Form SC-104) </a:t>
            </a:r>
            <a:r>
              <a:rPr lang="en-US" sz="2400" dirty="0">
                <a:latin typeface="ITC Legacy Sans Std Medium" pitchFamily="50" charset="0"/>
              </a:rPr>
              <a:t>must </a:t>
            </a:r>
            <a:r>
              <a:rPr lang="en-US" sz="2400" dirty="0" smtClean="0">
                <a:latin typeface="ITC Legacy Sans Std Medium" pitchFamily="50" charset="0"/>
              </a:rPr>
              <a:t>be filed with the clerk’s office at least 5 days before court date</a:t>
            </a:r>
            <a:endParaRPr lang="en-US" dirty="0" smtClean="0">
              <a:latin typeface="ITC Legacy Sans Std Medium" pitchFamily="50" charset="0"/>
            </a:endParaRPr>
          </a:p>
          <a:p>
            <a:pPr>
              <a:defRPr/>
            </a:pPr>
            <a:r>
              <a:rPr lang="en-US" sz="2600" dirty="0" smtClean="0">
                <a:latin typeface="ITC Legacy Sans Std Medium" pitchFamily="50" charset="0"/>
              </a:rPr>
              <a:t>Forms available at California Courts</a:t>
            </a:r>
          </a:p>
          <a:p>
            <a:pPr marL="114300" indent="0">
              <a:buNone/>
              <a:defRPr/>
            </a:pPr>
            <a:r>
              <a:rPr lang="en-US" sz="2600" dirty="0" smtClean="0">
                <a:latin typeface="ITC Legacy Sans Std Medium" pitchFamily="50" charset="0"/>
              </a:rPr>
              <a:t>website</a:t>
            </a:r>
            <a:r>
              <a:rPr lang="en-US" sz="2600" dirty="0">
                <a:latin typeface="ITC Legacy Sans Std Medium" pitchFamily="50" charset="0"/>
              </a:rPr>
              <a:t>: </a:t>
            </a:r>
            <a:r>
              <a:rPr lang="en-US" sz="2600" dirty="0" smtClean="0">
                <a:latin typeface="ITC Legacy Sans Std Medium" pitchFamily="50" charset="0"/>
                <a:hlinkClick r:id="rId3"/>
              </a:rPr>
              <a:t>www.courts.ca.gov/1017.htm</a:t>
            </a:r>
            <a:endParaRPr lang="en-US" sz="2400" dirty="0" smtClean="0"/>
          </a:p>
          <a:p>
            <a:pPr>
              <a:defRPr/>
            </a:pPr>
            <a:endParaRPr lang="en-US" sz="2400" dirty="0"/>
          </a:p>
        </p:txBody>
      </p:sp>
    </p:spTree>
    <p:extLst>
      <p:ext uri="{BB962C8B-B14F-4D97-AF65-F5344CB8AC3E}">
        <p14:creationId xmlns:p14="http://schemas.microsoft.com/office/powerpoint/2010/main" val="183516980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371600" y="274638"/>
            <a:ext cx="73152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3800" dirty="0" smtClean="0">
                <a:latin typeface="ITC Legacy Sans Std Medium" charset="0"/>
              </a:rPr>
              <a:t>Plaintiff’s Claim (Form SC-100)</a:t>
            </a:r>
            <a:endParaRPr lang="en-US" sz="3800" dirty="0">
              <a:latin typeface="ITC Legacy Sans Std Medium"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3690" y="955442"/>
            <a:ext cx="4448175" cy="577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83298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371600" y="274638"/>
            <a:ext cx="73152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000" dirty="0" smtClean="0">
                <a:latin typeface="ITC Legacy Sans Std Medium" charset="0"/>
              </a:rPr>
              <a:t>I’ve Been Sued… Now What?</a:t>
            </a:r>
            <a:endParaRPr lang="en-US" sz="4000" dirty="0">
              <a:latin typeface="ITC Legacy Sans Std Medium" charset="0"/>
            </a:endParaRPr>
          </a:p>
        </p:txBody>
      </p:sp>
      <p:sp>
        <p:nvSpPr>
          <p:cNvPr id="9" name="Content Placeholder 2"/>
          <p:cNvSpPr txBox="1">
            <a:spLocks/>
          </p:cNvSpPr>
          <p:nvPr/>
        </p:nvSpPr>
        <p:spPr>
          <a:xfrm>
            <a:off x="1371600" y="1417638"/>
            <a:ext cx="7162800" cy="3901280"/>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defRPr/>
            </a:pPr>
            <a:r>
              <a:rPr lang="en-US" sz="2400" dirty="0" smtClean="0">
                <a:latin typeface="ITC Legacy Sans Std Medium" pitchFamily="50" charset="0"/>
              </a:rPr>
              <a:t>Defendant can sue the Plaintiff back</a:t>
            </a:r>
          </a:p>
          <a:p>
            <a:pPr>
              <a:defRPr/>
            </a:pPr>
            <a:r>
              <a:rPr lang="en-US" sz="2400" dirty="0" smtClean="0">
                <a:latin typeface="ITC Legacy Sans Std Medium" pitchFamily="50" charset="0"/>
              </a:rPr>
              <a:t>Called countersuing</a:t>
            </a:r>
          </a:p>
          <a:p>
            <a:pPr>
              <a:defRPr/>
            </a:pPr>
            <a:r>
              <a:rPr lang="en-US" sz="2400" dirty="0" smtClean="0">
                <a:latin typeface="ITC Legacy Sans Std Medium" pitchFamily="50" charset="0"/>
              </a:rPr>
              <a:t>To countersue, defendant files the Defendant’s Claim (Form SC-120) </a:t>
            </a:r>
          </a:p>
          <a:p>
            <a:pPr lvl="1">
              <a:defRPr/>
            </a:pPr>
            <a:r>
              <a:rPr lang="en-US" dirty="0" smtClean="0">
                <a:latin typeface="ITC Legacy Sans Std Medium" pitchFamily="50" charset="0"/>
              </a:rPr>
              <a:t>Available at California Courts website:  </a:t>
            </a:r>
            <a:r>
              <a:rPr lang="en-US" dirty="0" smtClean="0">
                <a:latin typeface="ITC Legacy Sans Std Medium" pitchFamily="50" charset="0"/>
                <a:hlinkClick r:id="rId3"/>
              </a:rPr>
              <a:t>www.courts.ca.gov/1017.htm</a:t>
            </a:r>
            <a:endParaRPr lang="en-US" dirty="0" smtClean="0">
              <a:latin typeface="ITC Legacy Sans Std Medium" pitchFamily="50" charset="0"/>
            </a:endParaRPr>
          </a:p>
          <a:p>
            <a:pPr>
              <a:defRPr/>
            </a:pPr>
            <a:r>
              <a:rPr lang="en-US" sz="2400" dirty="0" smtClean="0">
                <a:latin typeface="ITC Legacy Sans Std Medium" pitchFamily="50" charset="0"/>
              </a:rPr>
              <a:t>May not be for more than $5,000 or $10,000 if the defendant is a natural person</a:t>
            </a:r>
            <a:endParaRPr lang="en-US" sz="2400" dirty="0"/>
          </a:p>
        </p:txBody>
      </p:sp>
    </p:spTree>
    <p:extLst>
      <p:ext uri="{BB962C8B-B14F-4D97-AF65-F5344CB8AC3E}">
        <p14:creationId xmlns:p14="http://schemas.microsoft.com/office/powerpoint/2010/main" val="34923054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54619" y="274638"/>
            <a:ext cx="8389381"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3800" dirty="0" smtClean="0">
                <a:latin typeface="ITC Legacy Sans Std Medium" charset="0"/>
              </a:rPr>
              <a:t>Defendant’s Claim (Form SC-120)</a:t>
            </a:r>
            <a:endParaRPr lang="en-US" sz="3800" dirty="0">
              <a:latin typeface="ITC Legacy Sans Std Medium"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5112" y="1279117"/>
            <a:ext cx="4448175" cy="54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6435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371600" y="274638"/>
            <a:ext cx="73152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000" dirty="0" smtClean="0">
                <a:latin typeface="ITC Legacy Sans Std Medium" charset="0"/>
              </a:rPr>
              <a:t>Filing Fees</a:t>
            </a:r>
            <a:endParaRPr lang="en-US" sz="4000" dirty="0">
              <a:latin typeface="ITC Legacy Sans Std Medium" charset="0"/>
            </a:endParaRPr>
          </a:p>
        </p:txBody>
      </p:sp>
      <p:sp>
        <p:nvSpPr>
          <p:cNvPr id="9" name="Content Placeholder 2"/>
          <p:cNvSpPr txBox="1">
            <a:spLocks/>
          </p:cNvSpPr>
          <p:nvPr/>
        </p:nvSpPr>
        <p:spPr>
          <a:xfrm>
            <a:off x="1219200" y="1680401"/>
            <a:ext cx="7162800" cy="5047191"/>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defRPr/>
            </a:pPr>
            <a:r>
              <a:rPr lang="en-US" sz="2400" dirty="0" smtClean="0">
                <a:latin typeface="ITC Legacy Sans Std Medium" pitchFamily="50" charset="0"/>
              </a:rPr>
              <a:t>A plaintiff (or a countersuing defendant) is charged a filing fee of:</a:t>
            </a:r>
          </a:p>
          <a:p>
            <a:pPr>
              <a:defRPr/>
            </a:pPr>
            <a:endParaRPr lang="en-US" sz="2400" dirty="0" smtClean="0">
              <a:latin typeface="ITC Legacy Sans Std Medium" pitchFamily="50" charset="0"/>
            </a:endParaRPr>
          </a:p>
          <a:p>
            <a:pPr>
              <a:defRPr/>
            </a:pPr>
            <a:r>
              <a:rPr lang="en-US" sz="2400" dirty="0" smtClean="0">
                <a:latin typeface="ITC Legacy Sans Std Medium" pitchFamily="50" charset="0"/>
              </a:rPr>
              <a:t>$30 for a claim up to $1,500</a:t>
            </a:r>
          </a:p>
          <a:p>
            <a:pPr>
              <a:defRPr/>
            </a:pPr>
            <a:r>
              <a:rPr lang="en-US" sz="2400" dirty="0" smtClean="0">
                <a:latin typeface="ITC Legacy Sans Std Medium" pitchFamily="50" charset="0"/>
              </a:rPr>
              <a:t>$50 for a claim between $1,500-$5,000</a:t>
            </a:r>
          </a:p>
          <a:p>
            <a:pPr>
              <a:defRPr/>
            </a:pPr>
            <a:r>
              <a:rPr lang="en-US" sz="2400" dirty="0" smtClean="0">
                <a:latin typeface="ITC Legacy Sans Std Medium" pitchFamily="50" charset="0"/>
              </a:rPr>
              <a:t>$75 for a claim over $5,000</a:t>
            </a:r>
          </a:p>
          <a:p>
            <a:pPr>
              <a:defRPr/>
            </a:pPr>
            <a:endParaRPr lang="en-US" sz="2400" dirty="0" smtClean="0">
              <a:latin typeface="ITC Legacy Sans Std Medium" pitchFamily="50" charset="0"/>
            </a:endParaRPr>
          </a:p>
          <a:p>
            <a:pPr marL="114300" indent="0">
              <a:buNone/>
              <a:defRPr/>
            </a:pPr>
            <a:r>
              <a:rPr lang="en-US" sz="2400" dirty="0">
                <a:latin typeface="ITC Legacy Sans Std Medium" pitchFamily="50" charset="0"/>
              </a:rPr>
              <a:t>*Frequent filers (&gt; 13 within a calendar year) pay $100 per claim</a:t>
            </a:r>
          </a:p>
          <a:p>
            <a:pPr>
              <a:defRPr/>
            </a:pPr>
            <a:endParaRPr lang="en-US" sz="2400" dirty="0" smtClean="0"/>
          </a:p>
          <a:p>
            <a:pPr>
              <a:defRPr/>
            </a:pPr>
            <a:r>
              <a:rPr lang="en-US" sz="2400" dirty="0" smtClean="0">
                <a:latin typeface="ITC Legacy Sans Std Medium" pitchFamily="50" charset="0"/>
              </a:rPr>
              <a:t>Plaintiff may apply for a fee waiver (FW-001)</a:t>
            </a:r>
            <a:endParaRPr lang="en-US" sz="2400" dirty="0">
              <a:latin typeface="ITC Legacy Sans Std Medium" pitchFamily="50" charset="0"/>
            </a:endParaRPr>
          </a:p>
          <a:p>
            <a:pPr>
              <a:defRPr/>
            </a:pPr>
            <a:endParaRPr lang="en-US" sz="2400" dirty="0" smtClean="0"/>
          </a:p>
          <a:p>
            <a:pPr>
              <a:defRPr/>
            </a:pPr>
            <a:endParaRPr lang="en-US" sz="2400" dirty="0"/>
          </a:p>
        </p:txBody>
      </p:sp>
    </p:spTree>
    <p:extLst>
      <p:ext uri="{BB962C8B-B14F-4D97-AF65-F5344CB8AC3E}">
        <p14:creationId xmlns:p14="http://schemas.microsoft.com/office/powerpoint/2010/main" val="146613956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371600" y="274638"/>
            <a:ext cx="73152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000" dirty="0" smtClean="0">
                <a:latin typeface="ITC Legacy Sans Std Medium" charset="0"/>
              </a:rPr>
              <a:t>Naming an Individual</a:t>
            </a:r>
            <a:endParaRPr lang="en-US" sz="4000" dirty="0">
              <a:latin typeface="ITC Legacy Sans Std Medium" charset="0"/>
            </a:endParaRPr>
          </a:p>
        </p:txBody>
      </p:sp>
      <p:sp>
        <p:nvSpPr>
          <p:cNvPr id="9" name="Content Placeholder 2"/>
          <p:cNvSpPr txBox="1">
            <a:spLocks/>
          </p:cNvSpPr>
          <p:nvPr/>
        </p:nvSpPr>
        <p:spPr>
          <a:xfrm>
            <a:off x="1219200" y="1680401"/>
            <a:ext cx="7162800" cy="5047191"/>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defRPr/>
            </a:pPr>
            <a:r>
              <a:rPr lang="en-US" sz="2400" dirty="0" smtClean="0">
                <a:latin typeface="ITC Legacy Sans Std Medium" pitchFamily="50" charset="0"/>
              </a:rPr>
              <a:t>Must sue using the defendant’s </a:t>
            </a:r>
            <a:r>
              <a:rPr lang="en-US" sz="2400" b="1" dirty="0" smtClean="0">
                <a:latin typeface="ITC Legacy Sans Std Medium" pitchFamily="50" charset="0"/>
              </a:rPr>
              <a:t>exact legal name</a:t>
            </a:r>
          </a:p>
          <a:p>
            <a:pPr>
              <a:defRPr/>
            </a:pPr>
            <a:r>
              <a:rPr lang="en-US" sz="2400" dirty="0" smtClean="0">
                <a:latin typeface="ITC Legacy Sans Std Medium" pitchFamily="50" charset="0"/>
              </a:rPr>
              <a:t>An individual</a:t>
            </a:r>
          </a:p>
          <a:p>
            <a:pPr lvl="1">
              <a:defRPr/>
            </a:pPr>
            <a:r>
              <a:rPr lang="en-US" dirty="0" smtClean="0">
                <a:latin typeface="ITC Legacy Sans Std Medium" pitchFamily="50" charset="0"/>
              </a:rPr>
              <a:t>First name, middle initial and last name</a:t>
            </a:r>
          </a:p>
          <a:p>
            <a:pPr lvl="1">
              <a:defRPr/>
            </a:pPr>
            <a:r>
              <a:rPr lang="en-US" dirty="0" smtClean="0">
                <a:latin typeface="ITC Legacy Sans Std Medium" pitchFamily="50" charset="0"/>
              </a:rPr>
              <a:t>Example: “Betty M. Hart”</a:t>
            </a:r>
          </a:p>
          <a:p>
            <a:pPr>
              <a:defRPr/>
            </a:pPr>
            <a:r>
              <a:rPr lang="en-US" sz="2400" dirty="0" smtClean="0">
                <a:latin typeface="ITC Legacy Sans Std Medium" pitchFamily="50" charset="0"/>
              </a:rPr>
              <a:t>A husband and wife</a:t>
            </a:r>
          </a:p>
          <a:p>
            <a:pPr lvl="1">
              <a:defRPr/>
            </a:pPr>
            <a:r>
              <a:rPr lang="en-US" dirty="0" smtClean="0">
                <a:latin typeface="ITC Legacy Sans Std Medium" pitchFamily="50" charset="0"/>
              </a:rPr>
              <a:t>Listed separately</a:t>
            </a:r>
          </a:p>
          <a:p>
            <a:pPr>
              <a:defRPr/>
            </a:pPr>
            <a:r>
              <a:rPr lang="en-US" sz="2400" dirty="0" smtClean="0">
                <a:latin typeface="ITC Legacy Sans Std Medium" pitchFamily="50" charset="0"/>
              </a:rPr>
              <a:t>Other Plaintiffs or Defendants (Form SC-100A) if case involves three or more Plaintiffs or Defendants</a:t>
            </a:r>
          </a:p>
          <a:p>
            <a:pPr>
              <a:defRPr/>
            </a:pPr>
            <a:endParaRPr lang="en-US" sz="2400" dirty="0"/>
          </a:p>
        </p:txBody>
      </p:sp>
    </p:spTree>
    <p:extLst>
      <p:ext uri="{BB962C8B-B14F-4D97-AF65-F5344CB8AC3E}">
        <p14:creationId xmlns:p14="http://schemas.microsoft.com/office/powerpoint/2010/main" val="283785284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371600" y="274638"/>
            <a:ext cx="73152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000" dirty="0" smtClean="0">
                <a:latin typeface="ITC Legacy Sans Std Medium" charset="0"/>
              </a:rPr>
              <a:t>Naming a Business</a:t>
            </a:r>
            <a:endParaRPr lang="en-US" sz="4000" dirty="0">
              <a:latin typeface="ITC Legacy Sans Std Medium" charset="0"/>
            </a:endParaRPr>
          </a:p>
        </p:txBody>
      </p:sp>
      <p:sp>
        <p:nvSpPr>
          <p:cNvPr id="9" name="Content Placeholder 2"/>
          <p:cNvSpPr txBox="1">
            <a:spLocks/>
          </p:cNvSpPr>
          <p:nvPr/>
        </p:nvSpPr>
        <p:spPr>
          <a:xfrm>
            <a:off x="1219200" y="1680401"/>
            <a:ext cx="7162800" cy="5047191"/>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defRPr/>
            </a:pPr>
            <a:r>
              <a:rPr lang="en-US" sz="2400" dirty="0" smtClean="0">
                <a:latin typeface="ITC Legacy Sans Std Medium" pitchFamily="50" charset="0"/>
              </a:rPr>
              <a:t>Owner of a sole proprietorship doing business under a fictitious business name:</a:t>
            </a:r>
          </a:p>
          <a:p>
            <a:pPr lvl="1">
              <a:defRPr/>
            </a:pPr>
            <a:r>
              <a:rPr lang="en-US" dirty="0" smtClean="0">
                <a:latin typeface="ITC Legacy Sans Std Medium" pitchFamily="50" charset="0"/>
              </a:rPr>
              <a:t>“John P. Jones </a:t>
            </a:r>
            <a:r>
              <a:rPr lang="en-US" dirty="0" err="1" smtClean="0">
                <a:latin typeface="ITC Legacy Sans Std Medium" pitchFamily="50" charset="0"/>
              </a:rPr>
              <a:t>d.b.a</a:t>
            </a:r>
            <a:r>
              <a:rPr lang="en-US" dirty="0" smtClean="0">
                <a:latin typeface="ITC Legacy Sans Std Medium" pitchFamily="50" charset="0"/>
              </a:rPr>
              <a:t> John’s Shoe Store”</a:t>
            </a:r>
          </a:p>
          <a:p>
            <a:pPr>
              <a:defRPr/>
            </a:pPr>
            <a:r>
              <a:rPr lang="en-US" sz="2400" dirty="0" smtClean="0">
                <a:latin typeface="ITC Legacy Sans Std Medium" pitchFamily="50" charset="0"/>
              </a:rPr>
              <a:t>Partners on behalf of a partnership:</a:t>
            </a:r>
          </a:p>
          <a:p>
            <a:pPr lvl="1">
              <a:defRPr/>
            </a:pPr>
            <a:r>
              <a:rPr lang="en-US" dirty="0" smtClean="0">
                <a:latin typeface="ITC Legacy Sans Std Medium" pitchFamily="50" charset="0"/>
              </a:rPr>
              <a:t>“Betty M. Hart, individually and as a partner in Hart and Simons, a partnership”</a:t>
            </a:r>
          </a:p>
          <a:p>
            <a:pPr lvl="1">
              <a:defRPr/>
            </a:pPr>
            <a:r>
              <a:rPr lang="en-US" dirty="0" smtClean="0">
                <a:latin typeface="ITC Legacy Sans Std Medium" pitchFamily="50" charset="0"/>
              </a:rPr>
              <a:t>“Joan J. Simons, individually and as a partner in Hart and Simons, a partnership”</a:t>
            </a:r>
          </a:p>
          <a:p>
            <a:pPr>
              <a:defRPr/>
            </a:pPr>
            <a:r>
              <a:rPr lang="en-US" sz="2400" dirty="0" smtClean="0">
                <a:latin typeface="ITC Legacy Sans Std Medium" pitchFamily="50" charset="0"/>
              </a:rPr>
              <a:t>Obtaining a fictitious business name statement (d.b.a.)</a:t>
            </a:r>
          </a:p>
          <a:p>
            <a:pPr lvl="1">
              <a:defRPr/>
            </a:pPr>
            <a:r>
              <a:rPr lang="en-US" dirty="0" smtClean="0">
                <a:latin typeface="ITC Legacy Sans Std Medium" pitchFamily="50" charset="0"/>
              </a:rPr>
              <a:t>County Clerk’s office</a:t>
            </a:r>
          </a:p>
          <a:p>
            <a:pPr lvl="1">
              <a:defRPr/>
            </a:pPr>
            <a:r>
              <a:rPr lang="en-US" dirty="0" smtClean="0">
                <a:latin typeface="ITC Legacy Sans Std Medium" pitchFamily="50" charset="0"/>
              </a:rPr>
              <a:t>City Hall, Business License Division</a:t>
            </a:r>
          </a:p>
          <a:p>
            <a:pPr>
              <a:defRPr/>
            </a:pPr>
            <a:endParaRPr lang="en-US" sz="2400" dirty="0" smtClean="0"/>
          </a:p>
          <a:p>
            <a:pPr>
              <a:defRPr/>
            </a:pPr>
            <a:endParaRPr lang="en-US" sz="2400" dirty="0"/>
          </a:p>
        </p:txBody>
      </p:sp>
    </p:spTree>
    <p:extLst>
      <p:ext uri="{BB962C8B-B14F-4D97-AF65-F5344CB8AC3E}">
        <p14:creationId xmlns:p14="http://schemas.microsoft.com/office/powerpoint/2010/main" val="398702389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371600" y="274638"/>
            <a:ext cx="73152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3600" dirty="0" smtClean="0">
                <a:latin typeface="ITC Legacy Sans Std Medium" pitchFamily="50" charset="0"/>
              </a:rPr>
              <a:t>Naming a Corporation</a:t>
            </a:r>
            <a:endParaRPr lang="en-US" sz="3600" dirty="0">
              <a:latin typeface="ITC Legacy Sans Std Medium" charset="0"/>
            </a:endParaRPr>
          </a:p>
        </p:txBody>
      </p:sp>
      <p:sp>
        <p:nvSpPr>
          <p:cNvPr id="9" name="Content Placeholder 2"/>
          <p:cNvSpPr txBox="1">
            <a:spLocks/>
          </p:cNvSpPr>
          <p:nvPr/>
        </p:nvSpPr>
        <p:spPr>
          <a:xfrm>
            <a:off x="1219200" y="1680401"/>
            <a:ext cx="7162800" cy="5047191"/>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defRPr/>
            </a:pPr>
            <a:r>
              <a:rPr lang="en-US" sz="2400" dirty="0" smtClean="0">
                <a:latin typeface="ITC Legacy Sans Std Medium" pitchFamily="50" charset="0"/>
              </a:rPr>
              <a:t>A corporation:</a:t>
            </a:r>
          </a:p>
          <a:p>
            <a:pPr lvl="1">
              <a:defRPr/>
            </a:pPr>
            <a:r>
              <a:rPr lang="en-US" dirty="0" smtClean="0">
                <a:latin typeface="ITC Legacy Sans Std Medium" pitchFamily="50" charset="0"/>
              </a:rPr>
              <a:t>“</a:t>
            </a:r>
            <a:r>
              <a:rPr lang="en-US" dirty="0" err="1" smtClean="0">
                <a:latin typeface="ITC Legacy Sans Std Medium" pitchFamily="50" charset="0"/>
              </a:rPr>
              <a:t>Beacham</a:t>
            </a:r>
            <a:r>
              <a:rPr lang="en-US" dirty="0" smtClean="0">
                <a:latin typeface="ITC Legacy Sans Std Medium" pitchFamily="50" charset="0"/>
              </a:rPr>
              <a:t> &amp; </a:t>
            </a:r>
            <a:r>
              <a:rPr lang="en-US" dirty="0" err="1" smtClean="0">
                <a:latin typeface="ITC Legacy Sans Std Medium" pitchFamily="50" charset="0"/>
              </a:rPr>
              <a:t>Beacham</a:t>
            </a:r>
            <a:r>
              <a:rPr lang="en-US" dirty="0" smtClean="0">
                <a:latin typeface="ITC Legacy Sans Std Medium" pitchFamily="50" charset="0"/>
              </a:rPr>
              <a:t>, Inc.”</a:t>
            </a:r>
          </a:p>
          <a:p>
            <a:pPr lvl="1">
              <a:defRPr/>
            </a:pPr>
            <a:r>
              <a:rPr lang="en-US" dirty="0" smtClean="0">
                <a:latin typeface="ITC Legacy Sans Std Medium" pitchFamily="50" charset="0"/>
              </a:rPr>
              <a:t>Or “</a:t>
            </a:r>
            <a:r>
              <a:rPr lang="en-US" dirty="0" err="1" smtClean="0">
                <a:latin typeface="ITC Legacy Sans Std Medium" pitchFamily="50" charset="0"/>
              </a:rPr>
              <a:t>Abacast</a:t>
            </a:r>
            <a:r>
              <a:rPr lang="en-US" dirty="0" smtClean="0">
                <a:latin typeface="ITC Legacy Sans Std Medium" pitchFamily="50" charset="0"/>
              </a:rPr>
              <a:t> Corporation d.b.a. Maritime Company”</a:t>
            </a:r>
          </a:p>
          <a:p>
            <a:pPr>
              <a:defRPr/>
            </a:pPr>
            <a:r>
              <a:rPr lang="en-US" dirty="0" smtClean="0">
                <a:latin typeface="ITC Legacy Sans Std Medium" pitchFamily="50" charset="0"/>
              </a:rPr>
              <a:t>More information about a corporation</a:t>
            </a:r>
          </a:p>
          <a:p>
            <a:pPr lvl="1">
              <a:defRPr/>
            </a:pPr>
            <a:r>
              <a:rPr lang="en-US" dirty="0" smtClean="0">
                <a:latin typeface="ITC Legacy Sans Std Medium" pitchFamily="50" charset="0"/>
                <a:hlinkClick r:id="rId3"/>
              </a:rPr>
              <a:t>www.ocsmallclaims.com</a:t>
            </a:r>
            <a:endParaRPr lang="en-US" dirty="0" smtClean="0">
              <a:latin typeface="ITC Legacy Sans Std Medium" pitchFamily="50" charset="0"/>
            </a:endParaRPr>
          </a:p>
          <a:p>
            <a:pPr lvl="1">
              <a:defRPr/>
            </a:pPr>
            <a:r>
              <a:rPr lang="en-US" dirty="0" smtClean="0">
                <a:latin typeface="ITC Legacy Sans Std Medium" pitchFamily="50" charset="0"/>
              </a:rPr>
              <a:t>Secretary of </a:t>
            </a:r>
            <a:r>
              <a:rPr lang="en-US" dirty="0" err="1" smtClean="0">
                <a:latin typeface="ITC Legacy Sans Std Medium" pitchFamily="50" charset="0"/>
              </a:rPr>
              <a:t>States’s</a:t>
            </a:r>
            <a:r>
              <a:rPr lang="en-US" dirty="0" smtClean="0">
                <a:latin typeface="ITC Legacy Sans Std Medium" pitchFamily="50" charset="0"/>
              </a:rPr>
              <a:t> Website: www.kepler.sos.ca.gov/list.html</a:t>
            </a:r>
            <a:r>
              <a:rPr lang="en-US" dirty="0">
                <a:latin typeface="ITC Legacy Sans Std Medium" pitchFamily="50" charset="0"/>
              </a:rPr>
              <a:t>	</a:t>
            </a:r>
            <a:endParaRPr lang="en-US" dirty="0"/>
          </a:p>
          <a:p>
            <a:pPr lvl="1">
              <a:defRPr/>
            </a:pPr>
            <a:endParaRPr lang="en-US" dirty="0" smtClean="0"/>
          </a:p>
          <a:p>
            <a:pPr>
              <a:defRPr/>
            </a:pPr>
            <a:endParaRPr lang="en-US" sz="2400" dirty="0"/>
          </a:p>
        </p:txBody>
      </p:sp>
    </p:spTree>
    <p:extLst>
      <p:ext uri="{BB962C8B-B14F-4D97-AF65-F5344CB8AC3E}">
        <p14:creationId xmlns:p14="http://schemas.microsoft.com/office/powerpoint/2010/main" val="4388218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371600" y="274638"/>
            <a:ext cx="73152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3600" dirty="0" smtClean="0">
                <a:latin typeface="ITC Legacy Sans Std Medium" pitchFamily="50" charset="0"/>
              </a:rPr>
              <a:t>Describing Claim for Money Damages</a:t>
            </a:r>
            <a:endParaRPr lang="en-US" sz="3600" dirty="0">
              <a:latin typeface="ITC Legacy Sans Std Medium" charset="0"/>
            </a:endParaRPr>
          </a:p>
        </p:txBody>
      </p:sp>
      <p:sp>
        <p:nvSpPr>
          <p:cNvPr id="9" name="Content Placeholder 2"/>
          <p:cNvSpPr txBox="1">
            <a:spLocks/>
          </p:cNvSpPr>
          <p:nvPr/>
        </p:nvSpPr>
        <p:spPr>
          <a:xfrm>
            <a:off x="1219200" y="1680401"/>
            <a:ext cx="7162800" cy="5047191"/>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defRPr/>
            </a:pPr>
            <a:r>
              <a:rPr lang="en-US" sz="2400" b="1" dirty="0" smtClean="0">
                <a:latin typeface="ITC Legacy Sans Std Medium" pitchFamily="50" charset="0"/>
              </a:rPr>
              <a:t>Money Judgments</a:t>
            </a:r>
            <a:r>
              <a:rPr lang="en-US" sz="2400" dirty="0" smtClean="0">
                <a:latin typeface="ITC Legacy Sans Std Medium" pitchFamily="50" charset="0"/>
              </a:rPr>
              <a:t> (provide dates and the basis for the amount of the claim)</a:t>
            </a:r>
          </a:p>
          <a:p>
            <a:pPr>
              <a:defRPr/>
            </a:pPr>
            <a:endParaRPr lang="en-US" sz="2400" dirty="0">
              <a:latin typeface="ITC Legacy Sans Std Medium" pitchFamily="50" charset="0"/>
            </a:endParaRPr>
          </a:p>
          <a:p>
            <a:pPr>
              <a:defRPr/>
            </a:pPr>
            <a:r>
              <a:rPr lang="en-US" sz="2400" dirty="0" smtClean="0">
                <a:latin typeface="ITC Legacy Sans Std Medium" pitchFamily="50" charset="0"/>
              </a:rPr>
              <a:t>“On 11/2/01 Maria Cortez stopped paying on a contract dated 7/9/01. The remaining balance to be paid is $438.22.”</a:t>
            </a:r>
          </a:p>
          <a:p>
            <a:pPr lvl="1">
              <a:defRPr/>
            </a:pPr>
            <a:endParaRPr lang="en-US" dirty="0" smtClean="0"/>
          </a:p>
          <a:p>
            <a:pPr>
              <a:defRPr/>
            </a:pPr>
            <a:endParaRPr lang="en-US" sz="2400" dirty="0"/>
          </a:p>
        </p:txBody>
      </p:sp>
    </p:spTree>
    <p:extLst>
      <p:ext uri="{BB962C8B-B14F-4D97-AF65-F5344CB8AC3E}">
        <p14:creationId xmlns:p14="http://schemas.microsoft.com/office/powerpoint/2010/main" val="285538064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371600" y="274638"/>
            <a:ext cx="73152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3600" dirty="0" smtClean="0">
                <a:latin typeface="ITC Legacy Sans Std Medium" pitchFamily="50" charset="0"/>
              </a:rPr>
              <a:t>Describing Claim for Money Damages</a:t>
            </a:r>
            <a:endParaRPr lang="en-US" sz="3600" dirty="0">
              <a:latin typeface="ITC Legacy Sans Std Medium" charset="0"/>
            </a:endParaRPr>
          </a:p>
        </p:txBody>
      </p:sp>
      <p:sp>
        <p:nvSpPr>
          <p:cNvPr id="9" name="Content Placeholder 2"/>
          <p:cNvSpPr txBox="1">
            <a:spLocks/>
          </p:cNvSpPr>
          <p:nvPr/>
        </p:nvSpPr>
        <p:spPr>
          <a:xfrm>
            <a:off x="1219200" y="1680401"/>
            <a:ext cx="7162800" cy="5047191"/>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defRPr/>
            </a:pPr>
            <a:r>
              <a:rPr lang="en-US" sz="2400" b="1" dirty="0" smtClean="0">
                <a:latin typeface="ITC Legacy Sans Std Medium" pitchFamily="50" charset="0"/>
              </a:rPr>
              <a:t>Conditional Judgments</a:t>
            </a:r>
          </a:p>
          <a:p>
            <a:pPr lvl="1">
              <a:defRPr/>
            </a:pPr>
            <a:r>
              <a:rPr lang="en-US" dirty="0" smtClean="0">
                <a:latin typeface="ITC Legacy Sans Std Medium" pitchFamily="50" charset="0"/>
              </a:rPr>
              <a:t>“Return of 1988 Toyota Corolla Vin# or $5,000”</a:t>
            </a:r>
          </a:p>
          <a:p>
            <a:pPr lvl="1">
              <a:defRPr/>
            </a:pPr>
            <a:endParaRPr lang="en-US" b="1" dirty="0">
              <a:latin typeface="ITC Legacy Sans Std Medium" pitchFamily="50" charset="0"/>
            </a:endParaRPr>
          </a:p>
          <a:p>
            <a:pPr>
              <a:defRPr/>
            </a:pPr>
            <a:r>
              <a:rPr lang="en-US" sz="2400" b="1" dirty="0" smtClean="0">
                <a:latin typeface="ITC Legacy Sans Std Medium" pitchFamily="50" charset="0"/>
              </a:rPr>
              <a:t>Rescission</a:t>
            </a:r>
          </a:p>
          <a:p>
            <a:pPr lvl="1">
              <a:defRPr/>
            </a:pPr>
            <a:r>
              <a:rPr lang="en-US" dirty="0" smtClean="0">
                <a:latin typeface="ITC Legacy Sans Std Medium" pitchFamily="50" charset="0"/>
              </a:rPr>
              <a:t>“The phone service I ordered with Pacific Bell never worked. I would like to have this contract rescinded.”</a:t>
            </a:r>
          </a:p>
          <a:p>
            <a:pPr lvl="1">
              <a:defRPr/>
            </a:pPr>
            <a:r>
              <a:rPr lang="en-US" dirty="0" smtClean="0">
                <a:latin typeface="ITC Legacy Sans Std Medium" pitchFamily="50" charset="0"/>
              </a:rPr>
              <a:t>TIP: It is still a good idea to indicate a dollar amount on the claim. The judge may find that a monetary judgment is appropriate.</a:t>
            </a:r>
          </a:p>
          <a:p>
            <a:pPr lvl="1">
              <a:defRPr/>
            </a:pPr>
            <a:endParaRPr lang="en-US" dirty="0" smtClean="0"/>
          </a:p>
          <a:p>
            <a:pPr>
              <a:defRPr/>
            </a:pPr>
            <a:endParaRPr lang="en-US" sz="2400" dirty="0"/>
          </a:p>
        </p:txBody>
      </p:sp>
    </p:spTree>
    <p:extLst>
      <p:ext uri="{BB962C8B-B14F-4D97-AF65-F5344CB8AC3E}">
        <p14:creationId xmlns:p14="http://schemas.microsoft.com/office/powerpoint/2010/main" val="38555959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ITC Legacy Sans Std Medium" charset="0"/>
              </a:rPr>
              <a:t>Agenda</a:t>
            </a:r>
          </a:p>
        </p:txBody>
      </p:sp>
      <p:sp>
        <p:nvSpPr>
          <p:cNvPr id="3" name="Content Placeholder 2"/>
          <p:cNvSpPr>
            <a:spLocks noGrp="1"/>
          </p:cNvSpPr>
          <p:nvPr>
            <p:ph idx="1"/>
          </p:nvPr>
        </p:nvSpPr>
        <p:spPr>
          <a:xfrm>
            <a:off x="1638074" y="1600200"/>
            <a:ext cx="7048725" cy="4525963"/>
          </a:xfrm>
        </p:spPr>
        <p:txBody>
          <a:bodyPr/>
          <a:lstStyle/>
          <a:p>
            <a:r>
              <a:rPr lang="en-US" sz="2400" dirty="0">
                <a:latin typeface="ITC Legacy Sans Std Medium" charset="0"/>
              </a:rPr>
              <a:t>Receive a general overview of the Small Claims process including going to court and collecting money</a:t>
            </a:r>
            <a:endParaRPr lang="en-US" sz="2000" dirty="0">
              <a:latin typeface="ITC Legacy Sans Std Medium" charset="0"/>
            </a:endParaRPr>
          </a:p>
          <a:p>
            <a:r>
              <a:rPr lang="en-US" sz="2400" dirty="0">
                <a:latin typeface="ITC Legacy Sans Std Medium" charset="0"/>
              </a:rPr>
              <a:t>Become familiar with key terminology and court procedures used in Small Claims</a:t>
            </a:r>
          </a:p>
          <a:p>
            <a:r>
              <a:rPr lang="en-US" sz="2400" dirty="0">
                <a:latin typeface="ITC Legacy Sans Std Medium" charset="0"/>
              </a:rPr>
              <a:t>Tour the California Court’s self-help center’s sections on small claims</a:t>
            </a:r>
          </a:p>
          <a:p>
            <a:endParaRPr lang="en-US" sz="2400" dirty="0">
              <a:latin typeface="ITC Legacy Sans Std Medium" charset="0"/>
            </a:endParaRPr>
          </a:p>
          <a:p>
            <a:endParaRPr lang="en-US" dirty="0"/>
          </a:p>
        </p:txBody>
      </p:sp>
    </p:spTree>
    <p:extLst>
      <p:ext uri="{BB962C8B-B14F-4D97-AF65-F5344CB8AC3E}">
        <p14:creationId xmlns:p14="http://schemas.microsoft.com/office/powerpoint/2010/main" val="3952431024"/>
      </p:ext>
    </p:extLst>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371600" y="274638"/>
            <a:ext cx="73152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3600" dirty="0" smtClean="0">
                <a:latin typeface="ITC Legacy Sans Std Medium" pitchFamily="50" charset="0"/>
              </a:rPr>
              <a:t>Where do I File my Case?</a:t>
            </a:r>
            <a:endParaRPr lang="en-US" sz="3600" dirty="0">
              <a:latin typeface="ITC Legacy Sans Std Medium" charset="0"/>
            </a:endParaRPr>
          </a:p>
        </p:txBody>
      </p:sp>
      <p:sp>
        <p:nvSpPr>
          <p:cNvPr id="9" name="Content Placeholder 2"/>
          <p:cNvSpPr txBox="1">
            <a:spLocks/>
          </p:cNvSpPr>
          <p:nvPr/>
        </p:nvSpPr>
        <p:spPr>
          <a:xfrm>
            <a:off x="1219200" y="1680401"/>
            <a:ext cx="7162800" cy="5047191"/>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defRPr/>
            </a:pPr>
            <a:r>
              <a:rPr lang="en-US" sz="2400" dirty="0" smtClean="0">
                <a:latin typeface="ITC Legacy Sans Std Medium" pitchFamily="50" charset="0"/>
              </a:rPr>
              <a:t>Sue where:</a:t>
            </a:r>
          </a:p>
          <a:p>
            <a:pPr lvl="1">
              <a:defRPr/>
            </a:pPr>
            <a:r>
              <a:rPr lang="en-US" dirty="0" smtClean="0">
                <a:latin typeface="ITC Legacy Sans Std Medium" pitchFamily="50" charset="0"/>
              </a:rPr>
              <a:t>The defendant resides or does business</a:t>
            </a:r>
          </a:p>
          <a:p>
            <a:pPr lvl="1">
              <a:defRPr/>
            </a:pPr>
            <a:r>
              <a:rPr lang="en-US" dirty="0" smtClean="0">
                <a:latin typeface="ITC Legacy Sans Std Medium" pitchFamily="50" charset="0"/>
              </a:rPr>
              <a:t>The defendant entered into the contract</a:t>
            </a:r>
          </a:p>
          <a:p>
            <a:pPr lvl="1">
              <a:defRPr/>
            </a:pPr>
            <a:r>
              <a:rPr lang="en-US" dirty="0" smtClean="0">
                <a:latin typeface="ITC Legacy Sans Std Medium" pitchFamily="50" charset="0"/>
              </a:rPr>
              <a:t>The contract was to be performed</a:t>
            </a:r>
          </a:p>
          <a:p>
            <a:pPr lvl="1">
              <a:defRPr/>
            </a:pPr>
            <a:r>
              <a:rPr lang="en-US" dirty="0" smtClean="0">
                <a:latin typeface="ITC Legacy Sans Std Medium" pitchFamily="50" charset="0"/>
              </a:rPr>
              <a:t>The real property is located</a:t>
            </a:r>
          </a:p>
          <a:p>
            <a:pPr lvl="1">
              <a:defRPr/>
            </a:pPr>
            <a:r>
              <a:rPr lang="en-US" dirty="0" smtClean="0">
                <a:latin typeface="ITC Legacy Sans Std Medium" pitchFamily="50" charset="0"/>
              </a:rPr>
              <a:t>The accident/injury occurred</a:t>
            </a:r>
          </a:p>
          <a:p>
            <a:pPr lvl="1">
              <a:defRPr/>
            </a:pPr>
            <a:endParaRPr lang="en-US" dirty="0">
              <a:latin typeface="ITC Legacy Sans Std Medium" pitchFamily="50" charset="0"/>
            </a:endParaRPr>
          </a:p>
          <a:p>
            <a:pPr>
              <a:defRPr/>
            </a:pPr>
            <a:r>
              <a:rPr lang="en-US" dirty="0" smtClean="0">
                <a:latin typeface="ITC Legacy Sans Std Medium" pitchFamily="50" charset="0"/>
              </a:rPr>
              <a:t>If there is more than one proper venue, plaintiff may choose the one that is most convenient</a:t>
            </a:r>
          </a:p>
          <a:p>
            <a:pPr lvl="1">
              <a:defRPr/>
            </a:pPr>
            <a:endParaRPr lang="en-US" dirty="0" smtClean="0">
              <a:latin typeface="ITC Legacy Sans Std Medium" pitchFamily="50" charset="0"/>
            </a:endParaRPr>
          </a:p>
          <a:p>
            <a:pPr lvl="1">
              <a:defRPr/>
            </a:pPr>
            <a:endParaRPr lang="en-US" dirty="0" smtClean="0"/>
          </a:p>
          <a:p>
            <a:pPr>
              <a:defRPr/>
            </a:pPr>
            <a:endParaRPr lang="en-US" sz="2400" dirty="0"/>
          </a:p>
        </p:txBody>
      </p:sp>
    </p:spTree>
    <p:extLst>
      <p:ext uri="{BB962C8B-B14F-4D97-AF65-F5344CB8AC3E}">
        <p14:creationId xmlns:p14="http://schemas.microsoft.com/office/powerpoint/2010/main" val="89868714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128889" y="274638"/>
            <a:ext cx="7557911"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3600" dirty="0" smtClean="0">
                <a:latin typeface="ITC Legacy Sans Std Medium" pitchFamily="50" charset="0"/>
              </a:rPr>
              <a:t>How do I File my Papers with the Court?</a:t>
            </a:r>
            <a:endParaRPr lang="en-US" sz="3600" dirty="0">
              <a:latin typeface="ITC Legacy Sans Std Medium" charset="0"/>
            </a:endParaRPr>
          </a:p>
        </p:txBody>
      </p:sp>
      <p:sp>
        <p:nvSpPr>
          <p:cNvPr id="9" name="Content Placeholder 2"/>
          <p:cNvSpPr txBox="1">
            <a:spLocks/>
          </p:cNvSpPr>
          <p:nvPr/>
        </p:nvSpPr>
        <p:spPr>
          <a:xfrm>
            <a:off x="1219200" y="1680401"/>
            <a:ext cx="7162800" cy="5047191"/>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defRPr/>
            </a:pPr>
            <a:r>
              <a:rPr lang="en-US" sz="2400" dirty="0" smtClean="0">
                <a:latin typeface="ITC Legacy Sans Std Medium" pitchFamily="50" charset="0"/>
              </a:rPr>
              <a:t>Three ways to file:</a:t>
            </a:r>
          </a:p>
          <a:p>
            <a:pPr lvl="1">
              <a:defRPr/>
            </a:pPr>
            <a:r>
              <a:rPr lang="en-US" dirty="0" smtClean="0">
                <a:latin typeface="ITC Legacy Sans Std Medium" pitchFamily="50" charset="0"/>
              </a:rPr>
              <a:t>File in Person</a:t>
            </a:r>
          </a:p>
          <a:p>
            <a:pPr lvl="1">
              <a:defRPr/>
            </a:pPr>
            <a:r>
              <a:rPr lang="en-US" dirty="0" smtClean="0">
                <a:latin typeface="ITC Legacy Sans Std Medium" pitchFamily="50" charset="0"/>
              </a:rPr>
              <a:t>Mail</a:t>
            </a:r>
          </a:p>
          <a:p>
            <a:pPr lvl="2">
              <a:defRPr/>
            </a:pPr>
            <a:r>
              <a:rPr lang="en-US" dirty="0" smtClean="0">
                <a:latin typeface="ITC Legacy Sans Std Medium" pitchFamily="50" charset="0"/>
              </a:rPr>
              <a:t>Send self-addressed envelope so that the court may send the documents back – include original and a copy</a:t>
            </a:r>
          </a:p>
          <a:p>
            <a:pPr lvl="1">
              <a:defRPr/>
            </a:pPr>
            <a:r>
              <a:rPr lang="en-US" dirty="0" smtClean="0">
                <a:latin typeface="ITC Legacy Sans Std Medium" pitchFamily="50" charset="0"/>
              </a:rPr>
              <a:t>Some courts permit online filing of the initial claim</a:t>
            </a:r>
          </a:p>
          <a:p>
            <a:pPr lvl="2">
              <a:defRPr/>
            </a:pPr>
            <a:r>
              <a:rPr lang="en-US" dirty="0" smtClean="0">
                <a:latin typeface="ITC Legacy Sans Std Medium" pitchFamily="50" charset="0"/>
                <a:hlinkClick r:id="rId3"/>
              </a:rPr>
              <a:t>www.icandocs.org</a:t>
            </a:r>
            <a:r>
              <a:rPr lang="en-US" dirty="0" smtClean="0">
                <a:latin typeface="ITC Legacy Sans Std Medium" pitchFamily="50" charset="0"/>
              </a:rPr>
              <a:t> (Orange County)</a:t>
            </a:r>
          </a:p>
          <a:p>
            <a:pPr lvl="2">
              <a:defRPr/>
            </a:pPr>
            <a:r>
              <a:rPr lang="en-US" dirty="0" smtClean="0">
                <a:latin typeface="ITC Legacy Sans Std Medium" pitchFamily="50" charset="0"/>
                <a:hlinkClick r:id="rId4"/>
              </a:rPr>
              <a:t>www.lasuperiorcourt.org</a:t>
            </a:r>
            <a:r>
              <a:rPr lang="en-US" dirty="0" smtClean="0">
                <a:latin typeface="ITC Legacy Sans Std Medium" pitchFamily="50" charset="0"/>
              </a:rPr>
              <a:t> (Los Angeles County)</a:t>
            </a:r>
          </a:p>
          <a:p>
            <a:pPr lvl="2">
              <a:defRPr/>
            </a:pPr>
            <a:r>
              <a:rPr lang="en-US" dirty="0" smtClean="0">
                <a:hlinkClick r:id="rId5"/>
              </a:rPr>
              <a:t>www.saccourt.ca.gov/efiling/small-claims.aspx</a:t>
            </a:r>
            <a:r>
              <a:rPr lang="en-US" dirty="0" smtClean="0"/>
              <a:t> (Sacramento County)</a:t>
            </a:r>
            <a:endParaRPr lang="en-US" dirty="0"/>
          </a:p>
          <a:p>
            <a:pPr lvl="2">
              <a:defRPr/>
            </a:pPr>
            <a:endParaRPr lang="en-US" dirty="0" smtClean="0">
              <a:latin typeface="ITC Legacy Sans Std Medium" pitchFamily="50" charset="0"/>
            </a:endParaRPr>
          </a:p>
          <a:p>
            <a:pPr lvl="1">
              <a:defRPr/>
            </a:pPr>
            <a:endParaRPr lang="en-US" dirty="0" smtClean="0"/>
          </a:p>
          <a:p>
            <a:pPr>
              <a:defRPr/>
            </a:pPr>
            <a:endParaRPr lang="en-US" sz="2400" dirty="0"/>
          </a:p>
        </p:txBody>
      </p:sp>
    </p:spTree>
    <p:extLst>
      <p:ext uri="{BB962C8B-B14F-4D97-AF65-F5344CB8AC3E}">
        <p14:creationId xmlns:p14="http://schemas.microsoft.com/office/powerpoint/2010/main" val="81671045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37443" y="274638"/>
            <a:ext cx="8306557"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3000" dirty="0" smtClean="0">
                <a:latin typeface="ITC Legacy Sans Std Medium" pitchFamily="50" charset="0"/>
              </a:rPr>
              <a:t>How do I Tell the Defendant they </a:t>
            </a:r>
          </a:p>
          <a:p>
            <a:pPr algn="ctr"/>
            <a:r>
              <a:rPr lang="en-US" sz="3000" dirty="0" smtClean="0">
                <a:latin typeface="ITC Legacy Sans Std Medium" pitchFamily="50" charset="0"/>
              </a:rPr>
              <a:t>are being Sued?</a:t>
            </a:r>
            <a:endParaRPr lang="en-US" sz="3000" dirty="0">
              <a:latin typeface="ITC Legacy Sans Std Medium" charset="0"/>
            </a:endParaRPr>
          </a:p>
        </p:txBody>
      </p:sp>
      <p:sp>
        <p:nvSpPr>
          <p:cNvPr id="9" name="Content Placeholder 2"/>
          <p:cNvSpPr txBox="1">
            <a:spLocks/>
          </p:cNvSpPr>
          <p:nvPr/>
        </p:nvSpPr>
        <p:spPr>
          <a:xfrm>
            <a:off x="1219199" y="1684017"/>
            <a:ext cx="7162800" cy="4661089"/>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defRPr/>
            </a:pPr>
            <a:r>
              <a:rPr lang="en-US" dirty="0" smtClean="0">
                <a:latin typeface="ITC Legacy Sans Std Medium" pitchFamily="50" charset="0"/>
              </a:rPr>
              <a:t>Called “Service of Process”</a:t>
            </a:r>
          </a:p>
          <a:p>
            <a:pPr>
              <a:defRPr/>
            </a:pPr>
            <a:r>
              <a:rPr lang="en-US" dirty="0" smtClean="0">
                <a:latin typeface="ITC Legacy Sans Std Medium" pitchFamily="50" charset="0"/>
              </a:rPr>
              <a:t>Gives the date, time and place of the hearing</a:t>
            </a:r>
          </a:p>
          <a:p>
            <a:pPr>
              <a:defRPr/>
            </a:pPr>
            <a:r>
              <a:rPr lang="en-US" dirty="0" smtClean="0">
                <a:latin typeface="ITC Legacy Sans Std Medium" pitchFamily="50" charset="0"/>
              </a:rPr>
              <a:t>Who can serve the court papers?</a:t>
            </a:r>
          </a:p>
          <a:p>
            <a:pPr>
              <a:defRPr/>
            </a:pPr>
            <a:r>
              <a:rPr lang="en-US" dirty="0" smtClean="0">
                <a:latin typeface="ITC Legacy Sans Std Medium" pitchFamily="50" charset="0"/>
              </a:rPr>
              <a:t>How are the court papers served?</a:t>
            </a:r>
          </a:p>
          <a:p>
            <a:pPr lvl="1">
              <a:defRPr/>
            </a:pPr>
            <a:r>
              <a:rPr lang="en-US" sz="1800" dirty="0" smtClean="0">
                <a:latin typeface="ITC Legacy Sans Std Medium" pitchFamily="50" charset="0"/>
              </a:rPr>
              <a:t>Certified Mail through the clerk</a:t>
            </a:r>
          </a:p>
          <a:p>
            <a:pPr lvl="1">
              <a:defRPr/>
            </a:pPr>
            <a:r>
              <a:rPr lang="en-US" sz="1800" dirty="0" smtClean="0">
                <a:latin typeface="ITC Legacy Sans Std Medium" pitchFamily="50" charset="0"/>
              </a:rPr>
              <a:t>Sheriff</a:t>
            </a:r>
          </a:p>
          <a:p>
            <a:pPr lvl="1">
              <a:defRPr/>
            </a:pPr>
            <a:r>
              <a:rPr lang="en-US" sz="1800" dirty="0" smtClean="0">
                <a:latin typeface="ITC Legacy Sans Std Medium" pitchFamily="50" charset="0"/>
              </a:rPr>
              <a:t>Personal service</a:t>
            </a:r>
          </a:p>
          <a:p>
            <a:pPr lvl="1">
              <a:defRPr/>
            </a:pPr>
            <a:r>
              <a:rPr lang="en-US" sz="1800" dirty="0" smtClean="0">
                <a:latin typeface="ITC Legacy Sans Std Medium" pitchFamily="50" charset="0"/>
              </a:rPr>
              <a:t>Substituted service</a:t>
            </a:r>
          </a:p>
          <a:p>
            <a:pPr>
              <a:defRPr/>
            </a:pPr>
            <a:r>
              <a:rPr lang="en-US" dirty="0" smtClean="0">
                <a:latin typeface="ITC Legacy Sans Std Medium" pitchFamily="50" charset="0"/>
              </a:rPr>
              <a:t>When must the court papers be served?</a:t>
            </a:r>
          </a:p>
          <a:p>
            <a:pPr lvl="1">
              <a:defRPr/>
            </a:pPr>
            <a:r>
              <a:rPr lang="en-US" sz="1800" dirty="0" smtClean="0">
                <a:latin typeface="ITC Legacy Sans Std Medium" pitchFamily="50" charset="0"/>
              </a:rPr>
              <a:t>Personal service must be done at least 15 days before the court date. If the defendant lives outside the county, service must be done at least 20 days before the court date.</a:t>
            </a:r>
          </a:p>
          <a:p>
            <a:pPr lvl="1">
              <a:defRPr/>
            </a:pPr>
            <a:r>
              <a:rPr lang="en-US" sz="1800" dirty="0" smtClean="0">
                <a:latin typeface="ITC Legacy Sans Std Medium" pitchFamily="50" charset="0"/>
              </a:rPr>
              <a:t>Substituted service adds 10 days prior to court case.</a:t>
            </a:r>
          </a:p>
        </p:txBody>
      </p:sp>
    </p:spTree>
    <p:extLst>
      <p:ext uri="{BB962C8B-B14F-4D97-AF65-F5344CB8AC3E}">
        <p14:creationId xmlns:p14="http://schemas.microsoft.com/office/powerpoint/2010/main" val="382985145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1095022" y="228600"/>
            <a:ext cx="7717191" cy="1325563"/>
          </a:xfrm>
        </p:spPr>
        <p:txBody>
          <a:bodyPr/>
          <a:lstStyle/>
          <a:p>
            <a:pPr algn="ctr"/>
            <a:r>
              <a:rPr lang="en-US" sz="3800" dirty="0" smtClean="0">
                <a:latin typeface="ITC Legacy Sans Std Medium" pitchFamily="50" charset="0"/>
              </a:rPr>
              <a:t>Who must be served?</a:t>
            </a:r>
          </a:p>
        </p:txBody>
      </p:sp>
      <p:sp>
        <p:nvSpPr>
          <p:cNvPr id="16387" name="Rectangle 3"/>
          <p:cNvSpPr>
            <a:spLocks noGrp="1" noRot="1" noChangeArrowheads="1"/>
          </p:cNvSpPr>
          <p:nvPr>
            <p:ph type="body" sz="half" idx="1"/>
          </p:nvPr>
        </p:nvSpPr>
        <p:spPr>
          <a:xfrm>
            <a:off x="1095022" y="824089"/>
            <a:ext cx="7896578" cy="4027311"/>
          </a:xfrm>
        </p:spPr>
        <p:txBody>
          <a:bodyPr/>
          <a:lstStyle/>
          <a:p>
            <a:r>
              <a:rPr lang="en-US" sz="2400" dirty="0" smtClean="0">
                <a:latin typeface="ITC Legacy Sans Std Medium" pitchFamily="50" charset="0"/>
              </a:rPr>
              <a:t>An individual – claim served to that person</a:t>
            </a:r>
          </a:p>
          <a:p>
            <a:r>
              <a:rPr lang="en-US" sz="2400" dirty="0" smtClean="0">
                <a:latin typeface="ITC Legacy Sans Std Medium" pitchFamily="50" charset="0"/>
              </a:rPr>
              <a:t>A business – claim served to the owner or a person in charge</a:t>
            </a:r>
          </a:p>
          <a:p>
            <a:r>
              <a:rPr lang="en-US" sz="2400" dirty="0" smtClean="0">
                <a:latin typeface="ITC Legacy Sans Std Medium" pitchFamily="50" charset="0"/>
              </a:rPr>
              <a:t>Corporation, Limited Liability Company, Limited Partnership</a:t>
            </a:r>
          </a:p>
          <a:p>
            <a:pPr lvl="1"/>
            <a:r>
              <a:rPr lang="en-US" dirty="0" smtClean="0">
                <a:latin typeface="ITC Legacy Sans Std Medium" pitchFamily="50" charset="0"/>
              </a:rPr>
              <a:t>Secretary of State’s Office has the name of the party (referred to as the Agent for Service or Process) who can be served</a:t>
            </a:r>
          </a:p>
          <a:p>
            <a:pPr lvl="1"/>
            <a:r>
              <a:rPr lang="en-US" dirty="0" smtClean="0">
                <a:latin typeface="ITC Legacy Sans Std Medium" pitchFamily="50" charset="0"/>
              </a:rPr>
              <a:t>Available online at www.kepler.sos.ca.gov/list.html</a:t>
            </a:r>
            <a:endParaRPr lang="en-US" dirty="0">
              <a:latin typeface="ITC Legacy Sans Std Medium" pitchFamily="50" charset="0"/>
            </a:endParaRPr>
          </a:p>
        </p:txBody>
      </p:sp>
      <p:graphicFrame>
        <p:nvGraphicFramePr>
          <p:cNvPr id="54303" name="Group 31"/>
          <p:cNvGraphicFramePr>
            <a:graphicFrameLocks noGrp="1"/>
          </p:cNvGraphicFramePr>
          <p:nvPr>
            <p:ph sz="half" idx="2"/>
            <p:extLst>
              <p:ext uri="{D42A27DB-BD31-4B8C-83A1-F6EECF244321}">
                <p14:modId xmlns:p14="http://schemas.microsoft.com/office/powerpoint/2010/main" val="2787351017"/>
              </p:ext>
            </p:extLst>
          </p:nvPr>
        </p:nvGraphicFramePr>
        <p:xfrm>
          <a:off x="3119614" y="4251112"/>
          <a:ext cx="3241675" cy="2030096"/>
        </p:xfrm>
        <a:graphic>
          <a:graphicData uri="http://schemas.openxmlformats.org/drawingml/2006/table">
            <a:tbl>
              <a:tblPr/>
              <a:tblGrid>
                <a:gridCol w="3241675"/>
              </a:tblGrid>
              <a:tr h="24017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200" b="1" i="0" u="none" strike="noStrike" cap="none" normalizeH="0" baseline="0" dirty="0" smtClean="0">
                          <a:ln>
                            <a:noFill/>
                          </a:ln>
                          <a:solidFill>
                            <a:schemeClr val="bg2"/>
                          </a:solidFill>
                          <a:effectLst>
                            <a:outerShdw blurRad="38100" dist="38100" dir="2700000" algn="tl">
                              <a:srgbClr val="000000"/>
                            </a:outerShdw>
                          </a:effectLst>
                          <a:latin typeface="Arial" charset="0"/>
                        </a:rPr>
                        <a:t>Mailing Address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200" b="0" i="0" u="none" strike="noStrike" cap="none" normalizeH="0" baseline="0" dirty="0" smtClean="0">
                          <a:ln>
                            <a:noFill/>
                          </a:ln>
                          <a:solidFill>
                            <a:schemeClr val="bg2"/>
                          </a:solidFill>
                          <a:effectLst>
                            <a:outerShdw blurRad="38100" dist="38100" dir="2700000" algn="tl">
                              <a:srgbClr val="000000"/>
                            </a:outerShdw>
                          </a:effectLst>
                          <a:latin typeface="Arial" charset="0"/>
                        </a:rPr>
                        <a:t>5457 Florence Ave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21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200" b="0" i="0" u="none" strike="noStrike" cap="none" normalizeH="0" baseline="0" dirty="0" smtClean="0">
                          <a:ln>
                            <a:noFill/>
                          </a:ln>
                          <a:solidFill>
                            <a:schemeClr val="bg2"/>
                          </a:solidFill>
                          <a:effectLst>
                            <a:outerShdw blurRad="38100" dist="38100" dir="2700000" algn="tl">
                              <a:srgbClr val="000000"/>
                            </a:outerShdw>
                          </a:effectLst>
                          <a:latin typeface="Arial" charset="0"/>
                        </a:rPr>
                        <a:t>Missoula, MT </a:t>
                      </a:r>
                      <a:r>
                        <a:rPr kumimoji="0" lang="en-US" sz="1200" b="0" i="0" u="none" strike="noStrike" cap="none" normalizeH="0" baseline="0" dirty="0" smtClean="0">
                          <a:ln>
                            <a:noFill/>
                          </a:ln>
                          <a:solidFill>
                            <a:schemeClr val="bg2"/>
                          </a:solidFill>
                          <a:effectLst>
                            <a:outerShdw blurRad="38100" dist="38100" dir="2700000" algn="tl">
                              <a:srgbClr val="000000"/>
                            </a:outerShdw>
                          </a:effectLst>
                          <a:latin typeface="Arial" charset="0"/>
                          <a:cs typeface="Arial" charset="0"/>
                        </a:rPr>
                        <a:t>59802 </a:t>
                      </a:r>
                      <a:endParaRPr kumimoji="0" lang="en-US" sz="1200" b="0" i="0" u="none" strike="noStrike" cap="none" normalizeH="0" baseline="0" dirty="0" smtClean="0">
                        <a:ln>
                          <a:noFill/>
                        </a:ln>
                        <a:solidFill>
                          <a:schemeClr val="bg2"/>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21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200" b="1" i="0" u="none" strike="noStrike" cap="none" normalizeH="0" baseline="0" smtClean="0">
                          <a:ln>
                            <a:noFill/>
                          </a:ln>
                          <a:solidFill>
                            <a:schemeClr val="bg2"/>
                          </a:solidFill>
                          <a:effectLst>
                            <a:outerShdw blurRad="38100" dist="38100" dir="2700000" algn="tl">
                              <a:srgbClr val="000000"/>
                            </a:outerShdw>
                          </a:effectLst>
                          <a:latin typeface="Arial" charset="0"/>
                        </a:rPr>
                        <a:t>Agent for Service of Process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r>
              <a:tr h="2921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200" b="0" i="0" u="none" strike="noStrike" cap="none" normalizeH="0" baseline="0" smtClean="0">
                          <a:ln>
                            <a:noFill/>
                          </a:ln>
                          <a:solidFill>
                            <a:schemeClr val="bg2"/>
                          </a:solidFill>
                          <a:effectLst>
                            <a:outerShdw blurRad="38100" dist="38100" dir="2700000" algn="tl">
                              <a:srgbClr val="000000"/>
                            </a:outerShdw>
                          </a:effectLst>
                          <a:latin typeface="Arial" charset="0"/>
                        </a:rPr>
                        <a:t>Bruce Covington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r>
              <a:tr h="29368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200" b="0" i="0" u="none" strike="noStrike" cap="none" normalizeH="0" baseline="0" smtClean="0">
                          <a:ln>
                            <a:noFill/>
                          </a:ln>
                          <a:solidFill>
                            <a:schemeClr val="bg2"/>
                          </a:solidFill>
                          <a:effectLst>
                            <a:outerShdw blurRad="38100" dist="38100" dir="2700000" algn="tl">
                              <a:srgbClr val="000000"/>
                            </a:outerShdw>
                          </a:effectLst>
                          <a:latin typeface="Arial" charset="0"/>
                        </a:rPr>
                        <a:t>6125 Pine St.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33"/>
                    </a:solidFill>
                  </a:tcPr>
                </a:tc>
              </a:tr>
              <a:tr h="2921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200" b="0" i="0" u="none" strike="noStrike" cap="none" normalizeH="0" baseline="0" dirty="0" smtClean="0">
                          <a:ln>
                            <a:noFill/>
                          </a:ln>
                          <a:solidFill>
                            <a:schemeClr val="bg2"/>
                          </a:solidFill>
                          <a:effectLst>
                            <a:outerShdw blurRad="38100" dist="38100" dir="2700000" algn="tl">
                              <a:srgbClr val="000000"/>
                            </a:outerShdw>
                          </a:effectLst>
                          <a:latin typeface="Arial" charset="0"/>
                        </a:rPr>
                        <a:t>Bell Gardens, CA 90201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solidFill>
                  </a:tcPr>
                </a:tc>
              </a:tr>
            </a:tbl>
          </a:graphicData>
        </a:graphic>
      </p:graphicFrame>
      <p:sp>
        <p:nvSpPr>
          <p:cNvPr id="2" name="Rounded Rectangle 1"/>
          <p:cNvSpPr/>
          <p:nvPr/>
        </p:nvSpPr>
        <p:spPr>
          <a:xfrm>
            <a:off x="3119614" y="5091289"/>
            <a:ext cx="3241675" cy="32737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6204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371600" y="274638"/>
            <a:ext cx="73152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3600" dirty="0" smtClean="0">
                <a:latin typeface="ITC Legacy Sans Std Medium" pitchFamily="50" charset="0"/>
              </a:rPr>
              <a:t>Can a Claim be Served Outside California? </a:t>
            </a:r>
            <a:endParaRPr lang="en-US" sz="3600" dirty="0">
              <a:latin typeface="ITC Legacy Sans Std Medium" charset="0"/>
            </a:endParaRPr>
          </a:p>
        </p:txBody>
      </p:sp>
      <p:sp>
        <p:nvSpPr>
          <p:cNvPr id="9" name="Content Placeholder 2"/>
          <p:cNvSpPr txBox="1">
            <a:spLocks/>
          </p:cNvSpPr>
          <p:nvPr/>
        </p:nvSpPr>
        <p:spPr>
          <a:xfrm>
            <a:off x="1219200" y="1680401"/>
            <a:ext cx="7162800" cy="5047191"/>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defRPr/>
            </a:pPr>
            <a:r>
              <a:rPr lang="en-US" sz="2400" dirty="0" smtClean="0">
                <a:latin typeface="ITC Legacy Sans Std Medium" pitchFamily="50" charset="0"/>
              </a:rPr>
              <a:t>A claim must be served in California, except:</a:t>
            </a:r>
          </a:p>
          <a:p>
            <a:pPr lvl="1">
              <a:defRPr/>
            </a:pPr>
            <a:r>
              <a:rPr lang="en-US" dirty="0" smtClean="0">
                <a:latin typeface="ITC Legacy Sans Std Medium" pitchFamily="50" charset="0"/>
              </a:rPr>
              <a:t>When an auto accident happened in California, and the registered owner or driver lives out-of-state.</a:t>
            </a:r>
          </a:p>
          <a:p>
            <a:pPr lvl="1">
              <a:defRPr/>
            </a:pPr>
            <a:r>
              <a:rPr lang="en-US" dirty="0" smtClean="0">
                <a:latin typeface="ITC Legacy Sans Std Medium" pitchFamily="50" charset="0"/>
              </a:rPr>
              <a:t>A dispute involving real property in California, when the owner of that property lives out of state</a:t>
            </a:r>
          </a:p>
          <a:p>
            <a:pPr lvl="1">
              <a:defRPr/>
            </a:pPr>
            <a:endParaRPr lang="en-US" dirty="0" smtClean="0">
              <a:latin typeface="ITC Legacy Sans Std Medium" pitchFamily="50" charset="0"/>
            </a:endParaRPr>
          </a:p>
          <a:p>
            <a:pPr lvl="1">
              <a:defRPr/>
            </a:pPr>
            <a:endParaRPr lang="en-US" dirty="0" smtClean="0"/>
          </a:p>
          <a:p>
            <a:pPr>
              <a:defRPr/>
            </a:pPr>
            <a:endParaRPr lang="en-US" sz="2400" dirty="0"/>
          </a:p>
        </p:txBody>
      </p:sp>
    </p:spTree>
    <p:extLst>
      <p:ext uri="{BB962C8B-B14F-4D97-AF65-F5344CB8AC3E}">
        <p14:creationId xmlns:p14="http://schemas.microsoft.com/office/powerpoint/2010/main" val="193788829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6143" y="2150076"/>
            <a:ext cx="6482443" cy="1446550"/>
          </a:xfrm>
          <a:prstGeom prst="rect">
            <a:avLst/>
          </a:prstGeom>
          <a:noFill/>
        </p:spPr>
        <p:txBody>
          <a:bodyPr wrap="square" rtlCol="0">
            <a:spAutoFit/>
          </a:bodyPr>
          <a:lstStyle/>
          <a:p>
            <a:pPr algn="ctr"/>
            <a:r>
              <a:rPr lang="en-US" sz="4400" dirty="0" smtClean="0">
                <a:latin typeface="ITC Legacy Sans Std Medium" pitchFamily="50" charset="0"/>
              </a:rPr>
              <a:t>Getting People, Papers and Things to Trial</a:t>
            </a:r>
            <a:endParaRPr lang="en-US" sz="4400" dirty="0">
              <a:latin typeface="ITC Legacy Sans Std Medium" pitchFamily="50" charset="0"/>
            </a:endParaRPr>
          </a:p>
        </p:txBody>
      </p:sp>
    </p:spTree>
    <p:extLst>
      <p:ext uri="{BB962C8B-B14F-4D97-AF65-F5344CB8AC3E}">
        <p14:creationId xmlns:p14="http://schemas.microsoft.com/office/powerpoint/2010/main" val="52230947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371600" y="274638"/>
            <a:ext cx="73152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3600" dirty="0" smtClean="0">
                <a:latin typeface="ITC Legacy Sans Std Medium" pitchFamily="50" charset="0"/>
              </a:rPr>
              <a:t>Evidence</a:t>
            </a:r>
            <a:endParaRPr lang="en-US" sz="3600" dirty="0">
              <a:latin typeface="ITC Legacy Sans Std Medium" charset="0"/>
            </a:endParaRPr>
          </a:p>
        </p:txBody>
      </p:sp>
      <p:sp>
        <p:nvSpPr>
          <p:cNvPr id="9" name="Content Placeholder 2"/>
          <p:cNvSpPr txBox="1">
            <a:spLocks/>
          </p:cNvSpPr>
          <p:nvPr/>
        </p:nvSpPr>
        <p:spPr>
          <a:xfrm>
            <a:off x="1219200" y="1680401"/>
            <a:ext cx="7162800" cy="5047191"/>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defRPr/>
            </a:pPr>
            <a:r>
              <a:rPr lang="en-US" sz="2400" dirty="0">
                <a:latin typeface="ITC Legacy Sans Std Medium" pitchFamily="50" charset="0"/>
              </a:rPr>
              <a:t>Parties have the right to offer evidence through witnesses</a:t>
            </a:r>
          </a:p>
          <a:p>
            <a:pPr lvl="1">
              <a:defRPr/>
            </a:pPr>
            <a:r>
              <a:rPr lang="en-US" dirty="0">
                <a:latin typeface="ITC Legacy Sans Std Medium" pitchFamily="50" charset="0"/>
              </a:rPr>
              <a:t>Voluntarily</a:t>
            </a:r>
          </a:p>
          <a:p>
            <a:pPr lvl="1">
              <a:defRPr/>
            </a:pPr>
            <a:r>
              <a:rPr lang="en-US" dirty="0">
                <a:latin typeface="ITC Legacy Sans Std Medium" pitchFamily="50" charset="0"/>
              </a:rPr>
              <a:t>Serve witness with court order to appear “subpoena” (Form SC-107)</a:t>
            </a:r>
          </a:p>
          <a:p>
            <a:pPr>
              <a:defRPr/>
            </a:pPr>
            <a:r>
              <a:rPr lang="en-US" sz="2400" dirty="0">
                <a:latin typeface="ITC Legacy Sans Std Medium" pitchFamily="50" charset="0"/>
              </a:rPr>
              <a:t>Special rules apply for “consumer records”</a:t>
            </a:r>
          </a:p>
          <a:p>
            <a:pPr lvl="1">
              <a:defRPr/>
            </a:pPr>
            <a:r>
              <a:rPr lang="en-US" dirty="0">
                <a:latin typeface="ITC Legacy Sans Std Medium" pitchFamily="50" charset="0"/>
              </a:rPr>
              <a:t>Party may subpoena records and papers using Form SC-107)</a:t>
            </a:r>
          </a:p>
          <a:p>
            <a:pPr lvl="1">
              <a:defRPr/>
            </a:pPr>
            <a:endParaRPr lang="en-US" dirty="0" smtClean="0"/>
          </a:p>
          <a:p>
            <a:pPr>
              <a:defRPr/>
            </a:pPr>
            <a:endParaRPr lang="en-US" sz="2400" dirty="0"/>
          </a:p>
        </p:txBody>
      </p:sp>
    </p:spTree>
    <p:extLst>
      <p:ext uri="{BB962C8B-B14F-4D97-AF65-F5344CB8AC3E}">
        <p14:creationId xmlns:p14="http://schemas.microsoft.com/office/powerpoint/2010/main" val="124095068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371600" y="274638"/>
            <a:ext cx="73152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3600" dirty="0" smtClean="0">
                <a:latin typeface="ITC Legacy Sans Std Medium" pitchFamily="50" charset="0"/>
              </a:rPr>
              <a:t>What Happens at the Hearing?</a:t>
            </a:r>
            <a:endParaRPr lang="en-US" sz="3600" dirty="0">
              <a:latin typeface="ITC Legacy Sans Std Medium" charset="0"/>
            </a:endParaRPr>
          </a:p>
        </p:txBody>
      </p:sp>
      <p:sp>
        <p:nvSpPr>
          <p:cNvPr id="9" name="Content Placeholder 2"/>
          <p:cNvSpPr txBox="1">
            <a:spLocks/>
          </p:cNvSpPr>
          <p:nvPr/>
        </p:nvSpPr>
        <p:spPr>
          <a:xfrm>
            <a:off x="1219200" y="1680401"/>
            <a:ext cx="7162800" cy="5047191"/>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defRPr/>
            </a:pPr>
            <a:r>
              <a:rPr lang="en-US" sz="2400" dirty="0" smtClean="0">
                <a:latin typeface="ITC Legacy Sans Std Medium" pitchFamily="50" charset="0"/>
              </a:rPr>
              <a:t>Hearing is informal</a:t>
            </a:r>
          </a:p>
          <a:p>
            <a:pPr>
              <a:defRPr/>
            </a:pPr>
            <a:r>
              <a:rPr lang="en-US" sz="2400" dirty="0" smtClean="0">
                <a:latin typeface="ITC Legacy Sans Std Medium" pitchFamily="50" charset="0"/>
              </a:rPr>
              <a:t>Who will hear the case?</a:t>
            </a:r>
          </a:p>
          <a:p>
            <a:pPr>
              <a:defRPr/>
            </a:pPr>
            <a:r>
              <a:rPr lang="en-US" sz="2400" dirty="0" smtClean="0">
                <a:latin typeface="ITC Legacy Sans Std Medium" pitchFamily="50" charset="0"/>
              </a:rPr>
              <a:t>Parties may settle before the trial</a:t>
            </a:r>
          </a:p>
          <a:p>
            <a:pPr>
              <a:defRPr/>
            </a:pPr>
            <a:r>
              <a:rPr lang="en-US" sz="2400" dirty="0" smtClean="0">
                <a:latin typeface="ITC Legacy Sans Std Medium" pitchFamily="50" charset="0"/>
              </a:rPr>
              <a:t>If the defendant was properly served but fails to appear, the plaintiff may be entitled to a default judgment</a:t>
            </a:r>
          </a:p>
          <a:p>
            <a:pPr>
              <a:defRPr/>
            </a:pPr>
            <a:r>
              <a:rPr lang="en-US" sz="2400" dirty="0" smtClean="0">
                <a:latin typeface="ITC Legacy Sans Std Medium" pitchFamily="50" charset="0"/>
              </a:rPr>
              <a:t>Plaintiff presents case first, then defendant</a:t>
            </a:r>
          </a:p>
          <a:p>
            <a:pPr>
              <a:defRPr/>
            </a:pPr>
            <a:r>
              <a:rPr lang="en-US" sz="2400" dirty="0" smtClean="0">
                <a:latin typeface="ITC Legacy Sans Std Medium" pitchFamily="50" charset="0"/>
              </a:rPr>
              <a:t>Judge will ask questions</a:t>
            </a:r>
          </a:p>
          <a:p>
            <a:pPr>
              <a:defRPr/>
            </a:pPr>
            <a:r>
              <a:rPr lang="en-US" sz="2400" dirty="0" smtClean="0">
                <a:latin typeface="ITC Legacy Sans Std Medium" pitchFamily="50" charset="0"/>
              </a:rPr>
              <a:t>Judge can render decision at the hearing or send it by mail</a:t>
            </a:r>
          </a:p>
          <a:p>
            <a:pPr lvl="1">
              <a:defRPr/>
            </a:pPr>
            <a:endParaRPr lang="en-US" dirty="0" smtClean="0"/>
          </a:p>
          <a:p>
            <a:pPr>
              <a:defRPr/>
            </a:pPr>
            <a:endParaRPr lang="en-US" sz="2400" dirty="0"/>
          </a:p>
        </p:txBody>
      </p:sp>
    </p:spTree>
    <p:extLst>
      <p:ext uri="{BB962C8B-B14F-4D97-AF65-F5344CB8AC3E}">
        <p14:creationId xmlns:p14="http://schemas.microsoft.com/office/powerpoint/2010/main" val="143955821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74253" y="274638"/>
            <a:ext cx="8269747"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3000" dirty="0" smtClean="0">
                <a:latin typeface="ITC Legacy Sans Std Medium" pitchFamily="50" charset="0"/>
              </a:rPr>
              <a:t>I Won my Case! How do I Collect the Money?</a:t>
            </a:r>
            <a:endParaRPr lang="en-US" sz="3000" dirty="0">
              <a:latin typeface="ITC Legacy Sans Std Medium" charset="0"/>
            </a:endParaRPr>
          </a:p>
        </p:txBody>
      </p:sp>
      <p:sp>
        <p:nvSpPr>
          <p:cNvPr id="9" name="Content Placeholder 2"/>
          <p:cNvSpPr txBox="1">
            <a:spLocks/>
          </p:cNvSpPr>
          <p:nvPr/>
        </p:nvSpPr>
        <p:spPr>
          <a:xfrm>
            <a:off x="1219200" y="1499971"/>
            <a:ext cx="7162800" cy="5227621"/>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defRPr/>
            </a:pPr>
            <a:r>
              <a:rPr lang="en-US" sz="2000" dirty="0" smtClean="0">
                <a:latin typeface="ITC Legacy Sans Std Medium" pitchFamily="50" charset="0"/>
              </a:rPr>
              <a:t>The money the court awards is the judgment</a:t>
            </a:r>
          </a:p>
          <a:p>
            <a:pPr>
              <a:defRPr/>
            </a:pPr>
            <a:r>
              <a:rPr lang="en-US" sz="2000" dirty="0" smtClean="0">
                <a:latin typeface="ITC Legacy Sans Std Medium" pitchFamily="50" charset="0"/>
              </a:rPr>
              <a:t>Judge can render judgment at the hearing or send it by mail</a:t>
            </a:r>
          </a:p>
          <a:p>
            <a:pPr>
              <a:defRPr/>
            </a:pPr>
            <a:r>
              <a:rPr lang="en-US" sz="2000" dirty="0" smtClean="0">
                <a:latin typeface="ITC Legacy Sans Std Medium" pitchFamily="50" charset="0"/>
              </a:rPr>
              <a:t>Party who wins the case and collects the money is called the judgment creditor</a:t>
            </a:r>
          </a:p>
          <a:p>
            <a:pPr>
              <a:defRPr/>
            </a:pPr>
            <a:r>
              <a:rPr lang="en-US" sz="2000" dirty="0" smtClean="0">
                <a:latin typeface="ITC Legacy Sans Std Medium" pitchFamily="50" charset="0"/>
              </a:rPr>
              <a:t>Party who loses the case and owes the money is called the judgment debtor</a:t>
            </a:r>
          </a:p>
          <a:p>
            <a:pPr>
              <a:defRPr/>
            </a:pPr>
            <a:r>
              <a:rPr lang="en-US" sz="2000" dirty="0" smtClean="0">
                <a:latin typeface="ITC Legacy Sans Std Medium" pitchFamily="50" charset="0"/>
              </a:rPr>
              <a:t>Judgment creditor must take steps to collect. The court will not do it.</a:t>
            </a:r>
          </a:p>
          <a:p>
            <a:pPr>
              <a:defRPr/>
            </a:pPr>
            <a:r>
              <a:rPr lang="en-US" sz="2000" dirty="0" smtClean="0">
                <a:latin typeface="ITC Legacy Sans Std Medium" pitchFamily="50" charset="0"/>
              </a:rPr>
              <a:t>Judgment creditor must wait 30 days from the date of mailing on the Notice of Entry of Judgment to begin collecting</a:t>
            </a:r>
          </a:p>
          <a:p>
            <a:pPr>
              <a:defRPr/>
            </a:pPr>
            <a:r>
              <a:rPr lang="en-US" sz="2000" dirty="0" smtClean="0">
                <a:latin typeface="ITC Legacy Sans Std Medium" pitchFamily="50" charset="0"/>
              </a:rPr>
              <a:t>Judge can make the judgment conditional</a:t>
            </a:r>
          </a:p>
          <a:p>
            <a:pPr>
              <a:defRPr/>
            </a:pPr>
            <a:endParaRPr lang="en-US" sz="2400" dirty="0" smtClean="0">
              <a:latin typeface="ITC Legacy Sans Std Medium" pitchFamily="50" charset="0"/>
            </a:endParaRPr>
          </a:p>
          <a:p>
            <a:pPr lvl="1">
              <a:defRPr/>
            </a:pPr>
            <a:endParaRPr lang="en-US" dirty="0" smtClean="0"/>
          </a:p>
          <a:p>
            <a:pPr>
              <a:defRPr/>
            </a:pPr>
            <a:endParaRPr lang="en-US" sz="2400" dirty="0"/>
          </a:p>
        </p:txBody>
      </p:sp>
    </p:spTree>
    <p:extLst>
      <p:ext uri="{BB962C8B-B14F-4D97-AF65-F5344CB8AC3E}">
        <p14:creationId xmlns:p14="http://schemas.microsoft.com/office/powerpoint/2010/main" val="366086485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371600" y="274638"/>
            <a:ext cx="73152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3600" dirty="0" smtClean="0">
                <a:latin typeface="ITC Legacy Sans Std Medium" pitchFamily="50" charset="0"/>
              </a:rPr>
              <a:t>Can the Case be Appealed?</a:t>
            </a:r>
            <a:endParaRPr lang="en-US" sz="3600" dirty="0">
              <a:latin typeface="ITC Legacy Sans Std Medium" charset="0"/>
            </a:endParaRPr>
          </a:p>
        </p:txBody>
      </p:sp>
      <p:sp>
        <p:nvSpPr>
          <p:cNvPr id="9" name="Content Placeholder 2"/>
          <p:cNvSpPr txBox="1">
            <a:spLocks/>
          </p:cNvSpPr>
          <p:nvPr/>
        </p:nvSpPr>
        <p:spPr>
          <a:xfrm>
            <a:off x="1219200" y="1196297"/>
            <a:ext cx="7162800" cy="5531296"/>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defRPr/>
            </a:pPr>
            <a:r>
              <a:rPr lang="en-US" sz="2400" dirty="0" smtClean="0">
                <a:latin typeface="ITC Legacy Sans Std Medium" pitchFamily="50" charset="0"/>
              </a:rPr>
              <a:t>Only a losing defendant (or plaintiff who has lost a countersuit) may appeal</a:t>
            </a:r>
          </a:p>
          <a:p>
            <a:pPr>
              <a:defRPr/>
            </a:pPr>
            <a:r>
              <a:rPr lang="en-US" sz="2400" dirty="0" smtClean="0">
                <a:latin typeface="ITC Legacy Sans Std Medium" pitchFamily="50" charset="0"/>
              </a:rPr>
              <a:t>Must be filed no later than 30 days after the date of mailing on the Notice of Entry of Judgment</a:t>
            </a:r>
          </a:p>
          <a:p>
            <a:pPr>
              <a:defRPr/>
            </a:pPr>
            <a:r>
              <a:rPr lang="en-US" sz="2400" dirty="0">
                <a:latin typeface="ITC Legacy Sans Std Medium" pitchFamily="50" charset="0"/>
              </a:rPr>
              <a:t>Appeal results in a </a:t>
            </a:r>
            <a:r>
              <a:rPr lang="en-US" sz="2400" b="1" dirty="0">
                <a:latin typeface="ITC Legacy Sans Std Medium" pitchFamily="50" charset="0"/>
              </a:rPr>
              <a:t>new hearing or trial de novo</a:t>
            </a:r>
          </a:p>
          <a:p>
            <a:pPr>
              <a:defRPr/>
            </a:pPr>
            <a:r>
              <a:rPr lang="en-US" sz="2400" dirty="0" smtClean="0">
                <a:latin typeface="ITC Legacy Sans Std Medium" pitchFamily="50" charset="0"/>
              </a:rPr>
              <a:t>Filing fee is $75</a:t>
            </a:r>
          </a:p>
          <a:p>
            <a:pPr>
              <a:defRPr/>
            </a:pPr>
            <a:r>
              <a:rPr lang="en-US" sz="2400" dirty="0" smtClean="0">
                <a:latin typeface="ITC Legacy Sans Std Medium" pitchFamily="50" charset="0"/>
              </a:rPr>
              <a:t>Attorneys may represent the parties</a:t>
            </a:r>
          </a:p>
          <a:p>
            <a:pPr>
              <a:defRPr/>
            </a:pPr>
            <a:endParaRPr lang="en-US" sz="2400" dirty="0" smtClean="0">
              <a:latin typeface="ITC Legacy Sans Std Medium" pitchFamily="50" charset="0"/>
            </a:endParaRPr>
          </a:p>
          <a:p>
            <a:pPr lvl="1">
              <a:defRPr/>
            </a:pPr>
            <a:endParaRPr lang="en-US" dirty="0" smtClean="0"/>
          </a:p>
          <a:p>
            <a:pPr>
              <a:defRPr/>
            </a:pPr>
            <a:endParaRPr lang="en-US" sz="2400" dirty="0"/>
          </a:p>
        </p:txBody>
      </p:sp>
    </p:spTree>
    <p:extLst>
      <p:ext uri="{BB962C8B-B14F-4D97-AF65-F5344CB8AC3E}">
        <p14:creationId xmlns:p14="http://schemas.microsoft.com/office/powerpoint/2010/main" val="32680287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ITC Legacy Sans Std Medium" charset="0"/>
              </a:rPr>
              <a:t>Agenda</a:t>
            </a:r>
            <a:br>
              <a:rPr lang="en-US" dirty="0">
                <a:latin typeface="ITC Legacy Sans Std Medium" charset="0"/>
              </a:rPr>
            </a:br>
            <a:endParaRPr lang="en-US" dirty="0"/>
          </a:p>
        </p:txBody>
      </p:sp>
      <p:sp>
        <p:nvSpPr>
          <p:cNvPr id="3" name="Content Placeholder 2"/>
          <p:cNvSpPr>
            <a:spLocks noGrp="1"/>
          </p:cNvSpPr>
          <p:nvPr>
            <p:ph idx="1"/>
          </p:nvPr>
        </p:nvSpPr>
        <p:spPr>
          <a:xfrm>
            <a:off x="1656480" y="1600200"/>
            <a:ext cx="7030319" cy="4525963"/>
          </a:xfrm>
        </p:spPr>
        <p:txBody>
          <a:bodyPr/>
          <a:lstStyle/>
          <a:p>
            <a:r>
              <a:rPr lang="en-US" sz="2400" dirty="0" smtClean="0">
                <a:latin typeface="ITC Legacy Sans Std Medium" charset="0"/>
              </a:rPr>
              <a:t>Have </a:t>
            </a:r>
            <a:r>
              <a:rPr lang="en-US" sz="2400" dirty="0">
                <a:latin typeface="ITC Legacy Sans Std Medium" charset="0"/>
              </a:rPr>
              <a:t>a basic understanding of the online resources to assist parties in completing Small Claims forms</a:t>
            </a:r>
          </a:p>
          <a:p>
            <a:r>
              <a:rPr lang="en-US" sz="2400" dirty="0">
                <a:latin typeface="ITC Legacy Sans Std Medium" charset="0"/>
              </a:rPr>
              <a:t>Learn about the Small Claims advisory services available at local superior courts</a:t>
            </a:r>
          </a:p>
          <a:p>
            <a:r>
              <a:rPr lang="en-US" sz="2400" dirty="0">
                <a:latin typeface="ITC Legacy Sans Std Medium" charset="0"/>
              </a:rPr>
              <a:t>Learn about additional print and online resources for locating small claims information and forms</a:t>
            </a:r>
          </a:p>
          <a:p>
            <a:endParaRPr lang="en-US" sz="2400" dirty="0">
              <a:latin typeface="ITC Legacy Sans Std Medium" charset="0"/>
            </a:endParaRPr>
          </a:p>
          <a:p>
            <a:endParaRPr lang="en-US" dirty="0"/>
          </a:p>
        </p:txBody>
      </p:sp>
    </p:spTree>
    <p:extLst>
      <p:ext uri="{BB962C8B-B14F-4D97-AF65-F5344CB8AC3E}">
        <p14:creationId xmlns:p14="http://schemas.microsoft.com/office/powerpoint/2010/main" val="2212345862"/>
      </p:ext>
    </p:extLst>
  </p:cSld>
  <p:clrMapOvr>
    <a:masterClrMapping/>
  </p:clrMapOvr>
  <p:transition xmlns:p14="http://schemas.microsoft.com/office/powerpoint/2010/mai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371600" y="274638"/>
            <a:ext cx="73152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3600" dirty="0" smtClean="0">
                <a:latin typeface="ITC Legacy Sans Std Medium" pitchFamily="50" charset="0"/>
              </a:rPr>
              <a:t>Collection Methods</a:t>
            </a:r>
            <a:endParaRPr lang="en-US" sz="3600" dirty="0">
              <a:latin typeface="ITC Legacy Sans Std Medium" charset="0"/>
            </a:endParaRPr>
          </a:p>
        </p:txBody>
      </p:sp>
      <p:sp>
        <p:nvSpPr>
          <p:cNvPr id="9" name="Content Placeholder 2"/>
          <p:cNvSpPr txBox="1">
            <a:spLocks/>
          </p:cNvSpPr>
          <p:nvPr/>
        </p:nvSpPr>
        <p:spPr>
          <a:xfrm>
            <a:off x="1219200" y="1205499"/>
            <a:ext cx="7162800" cy="5522094"/>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defRPr/>
            </a:pPr>
            <a:r>
              <a:rPr lang="en-US" sz="2400" dirty="0" smtClean="0">
                <a:latin typeface="ITC Legacy Sans Std Medium" pitchFamily="50" charset="0"/>
              </a:rPr>
              <a:t>Three ways Sheriff can help:</a:t>
            </a:r>
          </a:p>
          <a:p>
            <a:pPr lvl="1">
              <a:defRPr/>
            </a:pPr>
            <a:r>
              <a:rPr lang="en-US" dirty="0" smtClean="0">
                <a:latin typeface="ITC Legacy Sans Std Medium" pitchFamily="50" charset="0"/>
              </a:rPr>
              <a:t>Garnish wages</a:t>
            </a:r>
            <a:endParaRPr lang="en-US" b="1" dirty="0" smtClean="0">
              <a:latin typeface="ITC Legacy Sans Std Medium" pitchFamily="50" charset="0"/>
            </a:endParaRPr>
          </a:p>
          <a:p>
            <a:pPr lvl="1">
              <a:defRPr/>
            </a:pPr>
            <a:r>
              <a:rPr lang="en-US" dirty="0" smtClean="0">
                <a:latin typeface="ITC Legacy Sans Std Medium" pitchFamily="50" charset="0"/>
              </a:rPr>
              <a:t>Levy bank account</a:t>
            </a:r>
          </a:p>
          <a:p>
            <a:pPr lvl="1">
              <a:defRPr/>
            </a:pPr>
            <a:r>
              <a:rPr lang="en-US" dirty="0" smtClean="0">
                <a:latin typeface="ITC Legacy Sans Std Medium" pitchFamily="50" charset="0"/>
              </a:rPr>
              <a:t>Till Tap/Keeper</a:t>
            </a:r>
          </a:p>
          <a:p>
            <a:pPr lvl="1">
              <a:defRPr/>
            </a:pPr>
            <a:endParaRPr lang="en-US" dirty="0">
              <a:latin typeface="ITC Legacy Sans Std Medium" pitchFamily="50" charset="0"/>
            </a:endParaRPr>
          </a:p>
          <a:p>
            <a:pPr>
              <a:defRPr/>
            </a:pPr>
            <a:r>
              <a:rPr lang="en-US" dirty="0" smtClean="0">
                <a:latin typeface="ITC Legacy Sans Std Medium" pitchFamily="50" charset="0"/>
              </a:rPr>
              <a:t>Other collection methods</a:t>
            </a:r>
          </a:p>
          <a:p>
            <a:pPr lvl="1">
              <a:defRPr/>
            </a:pPr>
            <a:r>
              <a:rPr lang="en-US" dirty="0" smtClean="0">
                <a:latin typeface="ITC Legacy Sans Std Medium" pitchFamily="50" charset="0"/>
              </a:rPr>
              <a:t>Suspend Driver’s License</a:t>
            </a:r>
          </a:p>
          <a:p>
            <a:pPr lvl="1">
              <a:defRPr/>
            </a:pPr>
            <a:r>
              <a:rPr lang="en-US" dirty="0" smtClean="0">
                <a:latin typeface="ITC Legacy Sans Std Medium" pitchFamily="50" charset="0"/>
              </a:rPr>
              <a:t>Place a lien on property</a:t>
            </a:r>
          </a:p>
          <a:p>
            <a:pPr lvl="1">
              <a:defRPr/>
            </a:pPr>
            <a:r>
              <a:rPr lang="en-US" dirty="0" smtClean="0">
                <a:latin typeface="ITC Legacy Sans Std Medium" pitchFamily="50" charset="0"/>
              </a:rPr>
              <a:t>Third party</a:t>
            </a:r>
          </a:p>
          <a:p>
            <a:pPr>
              <a:defRPr/>
            </a:pPr>
            <a:endParaRPr lang="en-US" sz="2400" dirty="0" smtClean="0">
              <a:latin typeface="ITC Legacy Sans Std Medium" pitchFamily="50" charset="0"/>
            </a:endParaRPr>
          </a:p>
          <a:p>
            <a:pPr lvl="1">
              <a:defRPr/>
            </a:pPr>
            <a:endParaRPr lang="en-US" dirty="0" smtClean="0"/>
          </a:p>
          <a:p>
            <a:pPr>
              <a:defRPr/>
            </a:pPr>
            <a:endParaRPr lang="en-US" sz="2400" dirty="0"/>
          </a:p>
        </p:txBody>
      </p:sp>
    </p:spTree>
    <p:extLst>
      <p:ext uri="{BB962C8B-B14F-4D97-AF65-F5344CB8AC3E}">
        <p14:creationId xmlns:p14="http://schemas.microsoft.com/office/powerpoint/2010/main" val="347188650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865414" y="304800"/>
            <a:ext cx="8259536" cy="1219200"/>
          </a:xfrm>
        </p:spPr>
        <p:txBody>
          <a:bodyPr/>
          <a:lstStyle/>
          <a:p>
            <a:pPr algn="ctr" eaLnBrk="1" hangingPunct="1"/>
            <a:r>
              <a:rPr lang="en-US" sz="3600" dirty="0" smtClean="0">
                <a:latin typeface="ITC Legacy Sans Std Medium" pitchFamily="50" charset="0"/>
              </a:rPr>
              <a:t>California Courts – Online Self-Help Center</a:t>
            </a:r>
            <a:r>
              <a:rPr lang="en-US" sz="4000" dirty="0" smtClean="0">
                <a:latin typeface="ITC Legacy Sans Std Medium" pitchFamily="50" charset="0"/>
              </a:rPr>
              <a:t/>
            </a:r>
            <a:br>
              <a:rPr lang="en-US" sz="4000" dirty="0" smtClean="0">
                <a:latin typeface="ITC Legacy Sans Std Medium" pitchFamily="50" charset="0"/>
              </a:rPr>
            </a:br>
            <a:r>
              <a:rPr lang="en-US" sz="1800" dirty="0" smtClean="0">
                <a:solidFill>
                  <a:srgbClr val="000000"/>
                </a:solidFill>
                <a:latin typeface="ITC Legacy Sans Std Medium" pitchFamily="50" charset="0"/>
                <a:cs typeface="Arial" charset="0"/>
                <a:hlinkClick r:id="rId3"/>
              </a:rPr>
              <a:t>http://www.courts.ca.gov/</a:t>
            </a:r>
            <a:endParaRPr lang="en-US" sz="1800" dirty="0" smtClean="0">
              <a:latin typeface="ITC Legacy Sans Std Medium" pitchFamily="50" charset="0"/>
            </a:endParaRPr>
          </a:p>
        </p:txBody>
      </p:sp>
      <p:pic>
        <p:nvPicPr>
          <p:cNvPr id="1536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371600"/>
            <a:ext cx="6599238"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2773363" y="2133600"/>
            <a:ext cx="914400" cy="374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Oval 2"/>
          <p:cNvSpPr/>
          <p:nvPr/>
        </p:nvSpPr>
        <p:spPr>
          <a:xfrm>
            <a:off x="2590800" y="4495800"/>
            <a:ext cx="1600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7740800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65414" y="304800"/>
            <a:ext cx="8278586" cy="1219200"/>
          </a:xfrm>
        </p:spPr>
        <p:txBody>
          <a:bodyPr/>
          <a:lstStyle/>
          <a:p>
            <a:pPr algn="ctr">
              <a:spcBef>
                <a:spcPts val="0"/>
              </a:spcBef>
              <a:defRPr/>
            </a:pPr>
            <a:r>
              <a:rPr lang="en-US" sz="3200" dirty="0" smtClean="0">
                <a:latin typeface="ITC Legacy Sans Std Medium" pitchFamily="50" charset="0"/>
              </a:rPr>
              <a:t>California Courts – Online Self-Help Center</a:t>
            </a:r>
            <a:r>
              <a:rPr lang="en-US" sz="4000" dirty="0" smtClean="0">
                <a:latin typeface="ITC Legacy Sans Std Medium" pitchFamily="50" charset="0"/>
              </a:rPr>
              <a:t/>
            </a:r>
            <a:br>
              <a:rPr lang="en-US" sz="4000" dirty="0" smtClean="0">
                <a:latin typeface="ITC Legacy Sans Std Medium" pitchFamily="50" charset="0"/>
              </a:rPr>
            </a:br>
            <a:r>
              <a:rPr lang="en-US" sz="1800" dirty="0">
                <a:solidFill>
                  <a:prstClr val="black"/>
                </a:solidFill>
                <a:latin typeface="ITC Legacy Sans Std Medium" pitchFamily="50" charset="0"/>
                <a:ea typeface="+mn-ea"/>
                <a:cs typeface="Arial" charset="0"/>
                <a:hlinkClick r:id="rId3"/>
              </a:rPr>
              <a:t>http://</a:t>
            </a:r>
            <a:r>
              <a:rPr lang="en-US" sz="1800" dirty="0" smtClean="0">
                <a:solidFill>
                  <a:prstClr val="black"/>
                </a:solidFill>
                <a:latin typeface="ITC Legacy Sans Std Medium" pitchFamily="50" charset="0"/>
                <a:ea typeface="+mn-ea"/>
                <a:cs typeface="Arial" charset="0"/>
                <a:hlinkClick r:id="rId3"/>
              </a:rPr>
              <a:t>www.courts.ca.gov/selfhelp.htm</a:t>
            </a:r>
            <a:r>
              <a:rPr lang="en-US" sz="1800" dirty="0" smtClean="0">
                <a:solidFill>
                  <a:prstClr val="black"/>
                </a:solidFill>
                <a:latin typeface="ITC Legacy Sans Std Medium" pitchFamily="50" charset="0"/>
                <a:ea typeface="+mn-ea"/>
                <a:cs typeface="Arial" charset="0"/>
              </a:rPr>
              <a:t/>
            </a:r>
            <a:br>
              <a:rPr lang="en-US" sz="1800" dirty="0" smtClean="0">
                <a:solidFill>
                  <a:prstClr val="black"/>
                </a:solidFill>
                <a:latin typeface="ITC Legacy Sans Std Medium" pitchFamily="50" charset="0"/>
                <a:ea typeface="+mn-ea"/>
                <a:cs typeface="Arial" charset="0"/>
              </a:rPr>
            </a:br>
            <a:endParaRPr lang="en-US" sz="1800" dirty="0" smtClean="0">
              <a:latin typeface="ITC Legacy Sans Std Medium" pitchFamily="50" charset="0"/>
            </a:endParaRPr>
          </a:p>
        </p:txBody>
      </p:sp>
      <p:pic>
        <p:nvPicPr>
          <p:cNvPr id="1638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905000"/>
            <a:ext cx="1914525"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0" y="1905000"/>
            <a:ext cx="4876800" cy="6002338"/>
          </a:xfrm>
          <a:prstGeom prst="rect">
            <a:avLst/>
          </a:prstGeom>
          <a:noFill/>
        </p:spPr>
        <p:txBody>
          <a:bodyPr>
            <a:spAutoFit/>
          </a:bodyPr>
          <a:lstStyle/>
          <a:p>
            <a:pPr marL="285750" indent="-285750">
              <a:buFont typeface="Arial" pitchFamily="34" charset="0"/>
              <a:buChar char="•"/>
              <a:defRPr/>
            </a:pPr>
            <a:r>
              <a:rPr lang="en-US" sz="2400" dirty="0">
                <a:latin typeface="+mj-lt"/>
              </a:rPr>
              <a:t>For each case type, provides basic information about applicable law</a:t>
            </a:r>
          </a:p>
          <a:p>
            <a:pPr>
              <a:defRPr/>
            </a:pPr>
            <a:endParaRPr lang="en-US" sz="2400" dirty="0">
              <a:latin typeface="+mj-lt"/>
            </a:endParaRPr>
          </a:p>
          <a:p>
            <a:pPr marL="285750" indent="-285750">
              <a:buFont typeface="Arial" pitchFamily="34" charset="0"/>
              <a:buChar char="•"/>
              <a:defRPr/>
            </a:pPr>
            <a:r>
              <a:rPr lang="en-US" sz="2400" dirty="0">
                <a:latin typeface="+mj-lt"/>
              </a:rPr>
              <a:t>Outlines steps in court process</a:t>
            </a:r>
          </a:p>
          <a:p>
            <a:pPr>
              <a:defRPr/>
            </a:pPr>
            <a:endParaRPr lang="en-US" sz="2400" dirty="0">
              <a:latin typeface="+mj-lt"/>
            </a:endParaRPr>
          </a:p>
          <a:p>
            <a:pPr marL="285750" indent="-285750">
              <a:buFont typeface="Arial" pitchFamily="34" charset="0"/>
              <a:buChar char="•"/>
              <a:defRPr/>
            </a:pPr>
            <a:r>
              <a:rPr lang="en-US" sz="2400" dirty="0">
                <a:latin typeface="+mj-lt"/>
              </a:rPr>
              <a:t>Forms presented within informational context</a:t>
            </a:r>
          </a:p>
          <a:p>
            <a:pPr>
              <a:defRPr/>
            </a:pPr>
            <a:endParaRPr lang="en-US" sz="2400" dirty="0">
              <a:latin typeface="+mj-lt"/>
            </a:endParaRPr>
          </a:p>
          <a:p>
            <a:pPr marL="285750" indent="-285750">
              <a:buFont typeface="Arial" pitchFamily="34" charset="0"/>
              <a:buChar char="•"/>
              <a:defRPr/>
            </a:pPr>
            <a:r>
              <a:rPr lang="en-US" sz="2400" dirty="0">
                <a:latin typeface="+mj-lt"/>
              </a:rPr>
              <a:t>Instructions for completing each form</a:t>
            </a:r>
          </a:p>
          <a:p>
            <a:pPr marL="285750" indent="-285750">
              <a:buFont typeface="Arial" pitchFamily="34" charset="0"/>
              <a:buChar char="•"/>
              <a:defRPr/>
            </a:pPr>
            <a:endParaRPr lang="en-US" dirty="0">
              <a:latin typeface="+mj-lt"/>
            </a:endParaRPr>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4" name="Rounded Rectangle 3"/>
          <p:cNvSpPr/>
          <p:nvPr/>
        </p:nvSpPr>
        <p:spPr>
          <a:xfrm>
            <a:off x="1447801" y="2167468"/>
            <a:ext cx="1914524" cy="54186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89203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43000" y="304800"/>
            <a:ext cx="7772400" cy="1480444"/>
          </a:xfrm>
        </p:spPr>
        <p:txBody>
          <a:bodyPr/>
          <a:lstStyle/>
          <a:p>
            <a:pPr algn="ctr" eaLnBrk="1" fontAlgn="auto" hangingPunct="1">
              <a:spcBef>
                <a:spcPts val="0"/>
              </a:spcBef>
              <a:spcAft>
                <a:spcPts val="0"/>
              </a:spcAft>
              <a:defRPr/>
            </a:pPr>
            <a:r>
              <a:rPr lang="en-US" sz="3200" dirty="0" smtClean="0">
                <a:latin typeface="ITC Legacy Sans Std Medium" pitchFamily="50" charset="0"/>
              </a:rPr>
              <a:t>“Small Claims” </a:t>
            </a:r>
            <a:br>
              <a:rPr lang="en-US" sz="3200" dirty="0" smtClean="0">
                <a:latin typeface="ITC Legacy Sans Std Medium" pitchFamily="50" charset="0"/>
              </a:rPr>
            </a:br>
            <a:r>
              <a:rPr lang="en-US" sz="3200" dirty="0" smtClean="0">
                <a:latin typeface="ITC Legacy Sans Std Medium" pitchFamily="50" charset="0"/>
              </a:rPr>
              <a:t>California Courts Online Self-Help Center</a:t>
            </a:r>
            <a:r>
              <a:rPr lang="en-US" sz="3400" dirty="0" smtClean="0">
                <a:latin typeface="ITC Legacy Sans Std Medium" pitchFamily="50" charset="0"/>
              </a:rPr>
              <a:t/>
            </a:r>
            <a:br>
              <a:rPr lang="en-US" sz="3400" dirty="0" smtClean="0">
                <a:latin typeface="ITC Legacy Sans Std Medium" pitchFamily="50" charset="0"/>
              </a:rPr>
            </a:br>
            <a:r>
              <a:rPr lang="en-US" sz="1800" dirty="0" smtClean="0">
                <a:solidFill>
                  <a:prstClr val="black"/>
                </a:solidFill>
                <a:latin typeface="ITC Legacy Sans Std Medium" pitchFamily="50" charset="0"/>
                <a:ea typeface="+mn-ea"/>
                <a:cs typeface="Arial" charset="0"/>
                <a:hlinkClick r:id="rId3"/>
              </a:rPr>
              <a:t>http://www.courts.ca.gov/1002.htm</a:t>
            </a:r>
            <a:endParaRPr lang="en-US" dirty="0" smtClean="0">
              <a:latin typeface="ITC Legacy Sans Std Medium" pitchFamily="50" charset="0"/>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2833" y="1785243"/>
            <a:ext cx="7522567" cy="4942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1447800" y="3581400"/>
            <a:ext cx="2114993" cy="2822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598243" y="2999945"/>
            <a:ext cx="736213" cy="33027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7836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343378" y="304799"/>
            <a:ext cx="7572022" cy="1433690"/>
          </a:xfrm>
        </p:spPr>
        <p:txBody>
          <a:bodyPr/>
          <a:lstStyle/>
          <a:p>
            <a:pPr algn="ctr" eaLnBrk="1" fontAlgn="auto" hangingPunct="1">
              <a:spcBef>
                <a:spcPts val="0"/>
              </a:spcBef>
              <a:spcAft>
                <a:spcPts val="0"/>
              </a:spcAft>
              <a:defRPr/>
            </a:pPr>
            <a:r>
              <a:rPr lang="en-US" sz="3200" dirty="0" smtClean="0">
                <a:latin typeface="ITC Legacy Sans Std Medium" pitchFamily="50" charset="0"/>
              </a:rPr>
              <a:t>Small Claims Advisors</a:t>
            </a:r>
            <a:r>
              <a:rPr lang="en-US" sz="3400" dirty="0" smtClean="0">
                <a:latin typeface="ITC Legacy Sans Std Medium" pitchFamily="50" charset="0"/>
              </a:rPr>
              <a:t/>
            </a:r>
            <a:br>
              <a:rPr lang="en-US" sz="3400" dirty="0" smtClean="0">
                <a:latin typeface="ITC Legacy Sans Std Medium" pitchFamily="50" charset="0"/>
              </a:rPr>
            </a:br>
            <a:r>
              <a:rPr lang="en-US" sz="1800" dirty="0" smtClean="0">
                <a:solidFill>
                  <a:prstClr val="black"/>
                </a:solidFill>
                <a:latin typeface="ITC Legacy Sans Std Medium" pitchFamily="50" charset="0"/>
                <a:ea typeface="+mn-ea"/>
                <a:cs typeface="Arial" charset="0"/>
                <a:hlinkClick r:id="rId3"/>
              </a:rPr>
              <a:t>http://www.courts.ca.gov/1002.htm</a:t>
            </a:r>
            <a:endParaRPr lang="en-US" dirty="0" smtClean="0">
              <a:latin typeface="ITC Legacy Sans Std Medium" pitchFamily="50"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785" y="841142"/>
            <a:ext cx="6694487"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6457244" y="3476979"/>
            <a:ext cx="1845028" cy="325061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4413956" y="3928533"/>
            <a:ext cx="100471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84979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343378" y="304799"/>
            <a:ext cx="7572022" cy="1433690"/>
          </a:xfrm>
        </p:spPr>
        <p:txBody>
          <a:bodyPr/>
          <a:lstStyle/>
          <a:p>
            <a:pPr algn="ctr" eaLnBrk="1" fontAlgn="auto" hangingPunct="1">
              <a:spcBef>
                <a:spcPts val="0"/>
              </a:spcBef>
              <a:spcAft>
                <a:spcPts val="0"/>
              </a:spcAft>
              <a:defRPr/>
            </a:pPr>
            <a:r>
              <a:rPr lang="en-US" sz="1800" dirty="0" smtClean="0">
                <a:solidFill>
                  <a:prstClr val="black"/>
                </a:solidFill>
                <a:latin typeface="ITC Legacy Sans Std Medium" pitchFamily="50" charset="0"/>
                <a:ea typeface="+mn-ea"/>
                <a:cs typeface="Arial" charset="0"/>
              </a:rPr>
              <a:t/>
            </a:r>
            <a:br>
              <a:rPr lang="en-US" sz="1800" dirty="0" smtClean="0">
                <a:solidFill>
                  <a:prstClr val="black"/>
                </a:solidFill>
                <a:latin typeface="ITC Legacy Sans Std Medium" pitchFamily="50" charset="0"/>
                <a:ea typeface="+mn-ea"/>
                <a:cs typeface="Arial" charset="0"/>
              </a:rPr>
            </a:br>
            <a:endParaRPr lang="en-US" dirty="0" smtClean="0">
              <a:latin typeface="ITC Legacy Sans Std Medium" pitchFamily="50"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7743" y="831617"/>
            <a:ext cx="7237413" cy="589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4244622" y="2540000"/>
            <a:ext cx="3217334" cy="54186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367743" y="102991"/>
            <a:ext cx="7237413" cy="707886"/>
          </a:xfrm>
          <a:prstGeom prst="rect">
            <a:avLst/>
          </a:prstGeom>
        </p:spPr>
        <p:txBody>
          <a:bodyPr wrap="square">
            <a:spAutoFit/>
          </a:bodyPr>
          <a:lstStyle/>
          <a:p>
            <a:pPr algn="ctr"/>
            <a:r>
              <a:rPr lang="en-US" sz="2000" dirty="0">
                <a:latin typeface="ITC Legacy Sans Std Medium" pitchFamily="50" charset="0"/>
                <a:hlinkClick r:id="rId4"/>
              </a:rPr>
              <a:t>http://</a:t>
            </a:r>
            <a:r>
              <a:rPr lang="en-US" sz="2000" dirty="0" smtClean="0">
                <a:latin typeface="ITC Legacy Sans Std Medium" pitchFamily="50" charset="0"/>
                <a:hlinkClick r:id="rId4"/>
              </a:rPr>
              <a:t>www.dca.ca.gov/publications/small_claims/index.shtml</a:t>
            </a:r>
            <a:endParaRPr lang="en-US" sz="2000" dirty="0" smtClean="0">
              <a:latin typeface="ITC Legacy Sans Std Medium" pitchFamily="50" charset="0"/>
            </a:endParaRPr>
          </a:p>
          <a:p>
            <a:pPr algn="ctr"/>
            <a:endParaRPr lang="en-US" sz="2000" dirty="0">
              <a:latin typeface="ITC Legacy Sans Std Medium" pitchFamily="50" charset="0"/>
            </a:endParaRPr>
          </a:p>
        </p:txBody>
      </p:sp>
    </p:spTree>
    <p:extLst>
      <p:ext uri="{BB962C8B-B14F-4D97-AF65-F5344CB8AC3E}">
        <p14:creationId xmlns:p14="http://schemas.microsoft.com/office/powerpoint/2010/main" val="39335161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139825" y="304800"/>
            <a:ext cx="7772400" cy="1219200"/>
          </a:xfrm>
        </p:spPr>
        <p:txBody>
          <a:bodyPr/>
          <a:lstStyle/>
          <a:p>
            <a:pPr algn="ctr">
              <a:defRPr/>
            </a:pPr>
            <a:r>
              <a:rPr lang="en-US" sz="3600" dirty="0" smtClean="0">
                <a:latin typeface="ITC Legacy Sans Std Medium" pitchFamily="50" charset="0"/>
              </a:rPr>
              <a:t>Online Resources – </a:t>
            </a:r>
            <a:br>
              <a:rPr lang="en-US" sz="3600" dirty="0" smtClean="0">
                <a:latin typeface="ITC Legacy Sans Std Medium" pitchFamily="50" charset="0"/>
              </a:rPr>
            </a:br>
            <a:r>
              <a:rPr lang="en-US" sz="3600" dirty="0" smtClean="0">
                <a:latin typeface="ITC Legacy Sans Std Medium" pitchFamily="50" charset="0"/>
              </a:rPr>
              <a:t>California State Bar</a:t>
            </a:r>
            <a:r>
              <a:rPr lang="en-US" sz="4200" dirty="0" smtClean="0">
                <a:latin typeface="ITC Legacy Sans Std Medium" pitchFamily="50" charset="0"/>
              </a:rPr>
              <a:t/>
            </a:r>
            <a:br>
              <a:rPr lang="en-US" sz="4200" dirty="0" smtClean="0">
                <a:latin typeface="ITC Legacy Sans Std Medium" pitchFamily="50" charset="0"/>
              </a:rPr>
            </a:br>
            <a:r>
              <a:rPr lang="en-US" sz="1800" dirty="0">
                <a:latin typeface="ITC Legacy Sans Std Medium" pitchFamily="50" charset="0"/>
                <a:hlinkClick r:id="rId3"/>
              </a:rPr>
              <a:t>http://</a:t>
            </a:r>
            <a:r>
              <a:rPr lang="en-US" sz="1800" dirty="0" smtClean="0">
                <a:latin typeface="ITC Legacy Sans Std Medium" pitchFamily="50" charset="0"/>
                <a:hlinkClick r:id="rId3"/>
              </a:rPr>
              <a:t>www.calbar.ca.gov/Public/LegalInformation/SmallClaims.aspx</a:t>
            </a:r>
            <a:r>
              <a:rPr lang="en-US" sz="1800" dirty="0" smtClean="0">
                <a:latin typeface="ITC Legacy Sans Std Medium" pitchFamily="50" charset="0"/>
              </a:rPr>
              <a:t/>
            </a:r>
            <a:br>
              <a:rPr lang="en-US" sz="1800" dirty="0" smtClean="0">
                <a:latin typeface="ITC Legacy Sans Std Medium" pitchFamily="50" charset="0"/>
              </a:rPr>
            </a:br>
            <a:endParaRPr lang="en-US" sz="1800" dirty="0" smtClean="0">
              <a:latin typeface="ITC Legacy Sans Std Medium" pitchFamily="50"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5242" y="2042906"/>
            <a:ext cx="5997322" cy="4502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03277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a:xfrm>
            <a:off x="1219200" y="228600"/>
            <a:ext cx="74676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3600" dirty="0" smtClean="0">
                <a:latin typeface="ITC Legacy Sans Std Medium" charset="0"/>
              </a:rPr>
              <a:t>Law HelpCA.org</a:t>
            </a:r>
            <a:r>
              <a:rPr lang="en-US" sz="2400" dirty="0" smtClean="0">
                <a:latin typeface="ITC Legacy Sans Std Medium" charset="0"/>
              </a:rPr>
              <a:t/>
            </a:r>
            <a:br>
              <a:rPr lang="en-US" sz="2400" dirty="0" smtClean="0">
                <a:latin typeface="ITC Legacy Sans Std Medium" charset="0"/>
              </a:rPr>
            </a:br>
            <a:r>
              <a:rPr lang="en-US" sz="2400" dirty="0" smtClean="0">
                <a:latin typeface="ITC Legacy Sans Std Medium" charset="0"/>
                <a:hlinkClick r:id="rId3"/>
              </a:rPr>
              <a:t>www.lawhelpca.org</a:t>
            </a:r>
            <a:r>
              <a:rPr lang="en-US" sz="2400" dirty="0" smtClean="0">
                <a:latin typeface="ITC Legacy Sans Std Medium" charset="0"/>
              </a:rPr>
              <a:t> </a:t>
            </a:r>
            <a:endParaRPr lang="en-US" sz="2400" dirty="0">
              <a:latin typeface="ITC Legacy Sans Std Medium"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49" y="1371600"/>
            <a:ext cx="7886701" cy="526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6560820" y="2411730"/>
            <a:ext cx="2457450" cy="132588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7955281" y="1623060"/>
            <a:ext cx="45719" cy="3886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7955281" y="4149090"/>
            <a:ext cx="731519" cy="0"/>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1219200" y="1817370"/>
            <a:ext cx="5341620" cy="7625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Rounded Rectangle 4"/>
          <p:cNvSpPr/>
          <p:nvPr/>
        </p:nvSpPr>
        <p:spPr>
          <a:xfrm>
            <a:off x="4707467" y="4289778"/>
            <a:ext cx="2032000" cy="10837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836321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a:xfrm>
            <a:off x="1219200" y="228600"/>
            <a:ext cx="74676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3000" dirty="0" smtClean="0">
                <a:latin typeface="ITC Legacy Sans Std Medium" charset="0"/>
              </a:rPr>
              <a:t>LawHelpCA.org – Consumer &amp; Small Claims</a:t>
            </a:r>
            <a:r>
              <a:rPr lang="en-US" sz="2400" dirty="0" smtClean="0">
                <a:latin typeface="ITC Legacy Sans Std Medium" charset="0"/>
              </a:rPr>
              <a:t/>
            </a:r>
            <a:br>
              <a:rPr lang="en-US" sz="2400" dirty="0" smtClean="0">
                <a:latin typeface="ITC Legacy Sans Std Medium" charset="0"/>
              </a:rPr>
            </a:br>
            <a:r>
              <a:rPr lang="en-US" sz="2400" dirty="0" smtClean="0">
                <a:latin typeface="ITC Legacy Sans Std Medium" charset="0"/>
                <a:hlinkClick r:id="rId3"/>
              </a:rPr>
              <a:t>www.lawhelpca.org</a:t>
            </a:r>
            <a:r>
              <a:rPr lang="en-US" sz="2400" dirty="0" smtClean="0">
                <a:latin typeface="ITC Legacy Sans Std Medium" charset="0"/>
              </a:rPr>
              <a:t> </a:t>
            </a:r>
            <a:endParaRPr lang="en-US" sz="2400" dirty="0">
              <a:latin typeface="ITC Legacy Sans Std Medium" charset="0"/>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608294"/>
            <a:ext cx="7488020" cy="4668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140340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063625" y="381000"/>
            <a:ext cx="7848600" cy="1219200"/>
          </a:xfrm>
        </p:spPr>
        <p:txBody>
          <a:bodyPr/>
          <a:lstStyle/>
          <a:p>
            <a:pPr algn="ctr" eaLnBrk="1" fontAlgn="auto" hangingPunct="1">
              <a:spcBef>
                <a:spcPts val="0"/>
              </a:spcBef>
              <a:spcAft>
                <a:spcPts val="0"/>
              </a:spcAft>
              <a:defRPr/>
            </a:pPr>
            <a:r>
              <a:rPr lang="en-US" sz="3800" dirty="0" smtClean="0">
                <a:latin typeface="ITC Legacy Sans Std Medium" pitchFamily="50" charset="0"/>
              </a:rPr>
              <a:t>Locating Law Libraries in CA</a:t>
            </a:r>
            <a:br>
              <a:rPr lang="en-US" sz="3800" dirty="0" smtClean="0">
                <a:latin typeface="ITC Legacy Sans Std Medium" pitchFamily="50" charset="0"/>
              </a:rPr>
            </a:br>
            <a:r>
              <a:rPr lang="en-US" sz="3200" dirty="0" smtClean="0">
                <a:latin typeface="ITC Legacy Sans Std Medium" pitchFamily="50" charset="0"/>
              </a:rPr>
              <a:t>Council of California County Law Librarians </a:t>
            </a:r>
            <a:r>
              <a:rPr lang="en-US" sz="2400" dirty="0">
                <a:solidFill>
                  <a:prstClr val="black"/>
                </a:solidFill>
                <a:latin typeface="ITC Legacy Sans Std Medium" pitchFamily="50" charset="0"/>
                <a:ea typeface="+mn-ea"/>
                <a:cs typeface="Arial" charset="0"/>
                <a:hlinkClick r:id="rId3"/>
              </a:rPr>
              <a:t>http://</a:t>
            </a:r>
            <a:r>
              <a:rPr lang="en-US" sz="2400" dirty="0" smtClean="0">
                <a:solidFill>
                  <a:prstClr val="black"/>
                </a:solidFill>
                <a:latin typeface="ITC Legacy Sans Std Medium" pitchFamily="50" charset="0"/>
                <a:ea typeface="+mn-ea"/>
                <a:cs typeface="Arial" charset="0"/>
                <a:hlinkClick r:id="rId3"/>
              </a:rPr>
              <a:t>www.publiclawlibrary.org</a:t>
            </a:r>
            <a:r>
              <a:rPr lang="en-US" sz="2400" dirty="0" smtClean="0">
                <a:solidFill>
                  <a:prstClr val="black"/>
                </a:solidFill>
                <a:latin typeface="ITC Legacy Sans Std Medium" pitchFamily="50" charset="0"/>
                <a:ea typeface="+mn-ea"/>
                <a:cs typeface="Arial" charset="0"/>
              </a:rPr>
              <a:t>  </a:t>
            </a:r>
            <a:endParaRPr lang="en-US" sz="2400" dirty="0">
              <a:solidFill>
                <a:prstClr val="black"/>
              </a:solidFill>
              <a:latin typeface="ITC Legacy Sans Std Medium" pitchFamily="50" charset="0"/>
              <a:ea typeface="+mn-ea"/>
              <a:cs typeface="Arial" charset="0"/>
            </a:endParaRPr>
          </a:p>
        </p:txBody>
      </p:sp>
      <p:pic>
        <p:nvPicPr>
          <p:cNvPr id="4096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9925" y="1981200"/>
            <a:ext cx="60960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3200400" y="4419600"/>
            <a:ext cx="1676400" cy="1219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443623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371600" y="274638"/>
            <a:ext cx="73152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000" dirty="0" smtClean="0">
                <a:latin typeface="ITC Legacy Sans Std Medium" charset="0"/>
              </a:rPr>
              <a:t>Small Claims Overview</a:t>
            </a:r>
            <a:endParaRPr lang="en-US" sz="4000" dirty="0">
              <a:latin typeface="ITC Legacy Sans Std Medium" charset="0"/>
            </a:endParaRPr>
          </a:p>
        </p:txBody>
      </p:sp>
      <p:sp>
        <p:nvSpPr>
          <p:cNvPr id="9" name="Content Placeholder 2"/>
          <p:cNvSpPr txBox="1">
            <a:spLocks/>
          </p:cNvSpPr>
          <p:nvPr/>
        </p:nvSpPr>
        <p:spPr>
          <a:xfrm>
            <a:off x="1219200" y="1219200"/>
            <a:ext cx="7467600" cy="4906963"/>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Tx/>
            </a:pPr>
            <a:r>
              <a:rPr lang="en-US" sz="2800" dirty="0" smtClean="0">
                <a:latin typeface="ITC Legacy Sans Std Medium" pitchFamily="50" charset="0"/>
              </a:rPr>
              <a:t>People represent themselves</a:t>
            </a:r>
          </a:p>
          <a:p>
            <a:pPr>
              <a:buClrTx/>
            </a:pPr>
            <a:r>
              <a:rPr lang="en-US" sz="2800" dirty="0" smtClean="0">
                <a:latin typeface="ITC Legacy Sans Std Medium" pitchFamily="50" charset="0"/>
              </a:rPr>
              <a:t>Attorneys cannot represent litigants</a:t>
            </a:r>
          </a:p>
          <a:p>
            <a:pPr lvl="1">
              <a:buClrTx/>
            </a:pPr>
            <a:r>
              <a:rPr lang="en-US" sz="2800" dirty="0" smtClean="0">
                <a:latin typeface="ITC Legacy Sans Std Medium" pitchFamily="50" charset="0"/>
              </a:rPr>
              <a:t>Except on Appeal</a:t>
            </a:r>
          </a:p>
        </p:txBody>
      </p:sp>
    </p:spTree>
    <p:extLst>
      <p:ext uri="{BB962C8B-B14F-4D97-AF65-F5344CB8AC3E}">
        <p14:creationId xmlns:p14="http://schemas.microsoft.com/office/powerpoint/2010/main" val="56751352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1143000" y="274638"/>
            <a:ext cx="7543800" cy="1080234"/>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2800" dirty="0" smtClean="0">
                <a:latin typeface="ITC Legacy Sans Std Medium" charset="0"/>
              </a:rPr>
              <a:t> </a:t>
            </a:r>
            <a:r>
              <a:rPr lang="en-US" sz="3600" dirty="0" smtClean="0"/>
              <a:t>Nolo Books – Legal Information Reference Center (EBSCO Host)</a:t>
            </a:r>
            <a:endParaRPr lang="en-US" sz="3600" dirty="0"/>
          </a:p>
        </p:txBody>
      </p:sp>
      <p:sp>
        <p:nvSpPr>
          <p:cNvPr id="3" name="Content Placeholder 4"/>
          <p:cNvSpPr txBox="1">
            <a:spLocks/>
          </p:cNvSpPr>
          <p:nvPr/>
        </p:nvSpPr>
        <p:spPr>
          <a:xfrm>
            <a:off x="1315156" y="1210201"/>
            <a:ext cx="7371644" cy="2102556"/>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buFont typeface="Arial" charset="0"/>
              <a:buNone/>
            </a:pPr>
            <a:endParaRPr lang="en-US" sz="2000" dirty="0" smtClean="0">
              <a:latin typeface="ITC Legacy Sans Std Medium"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6640" y="1354872"/>
            <a:ext cx="246888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180" y="3000771"/>
            <a:ext cx="7465060" cy="3564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80533" y="1496876"/>
            <a:ext cx="5256107" cy="1323439"/>
          </a:xfrm>
          <a:prstGeom prst="rect">
            <a:avLst/>
          </a:prstGeom>
          <a:noFill/>
        </p:spPr>
        <p:txBody>
          <a:bodyPr wrap="square" rtlCol="0">
            <a:spAutoFit/>
          </a:bodyPr>
          <a:lstStyle/>
          <a:p>
            <a:r>
              <a:rPr lang="en-US" sz="1600" dirty="0" smtClean="0">
                <a:solidFill>
                  <a:srgbClr val="C00000"/>
                </a:solidFill>
                <a:latin typeface="ITC Legacy Sans Std Medium" pitchFamily="50" charset="0"/>
              </a:rPr>
              <a:t>California consortium hosts full access (remotely) by county</a:t>
            </a:r>
          </a:p>
          <a:p>
            <a:pPr marL="285750" indent="-285750" fontAlgn="auto">
              <a:spcBef>
                <a:spcPts val="0"/>
              </a:spcBef>
              <a:spcAft>
                <a:spcPts val="0"/>
              </a:spcAft>
              <a:buFont typeface="Arial" pitchFamily="34" charset="0"/>
              <a:buChar char="•"/>
              <a:defRPr/>
            </a:pPr>
            <a:r>
              <a:rPr lang="en-US" sz="1600" dirty="0">
                <a:solidFill>
                  <a:srgbClr val="C00000"/>
                </a:solidFill>
                <a:latin typeface="ITC Legacy Sans Std Medium" pitchFamily="50" charset="0"/>
              </a:rPr>
              <a:t>E</a:t>
            </a:r>
            <a:r>
              <a:rPr lang="en-US" sz="1600" dirty="0" smtClean="0">
                <a:solidFill>
                  <a:srgbClr val="C00000"/>
                </a:solidFill>
                <a:latin typeface="ITC Legacy Sans Std Medium" pitchFamily="50" charset="0"/>
              </a:rPr>
              <a:t>xample: LA Law Library  </a:t>
            </a:r>
            <a:r>
              <a:rPr lang="en-US" sz="1600" dirty="0">
                <a:hlinkClick r:id="rId5"/>
              </a:rPr>
              <a:t>http://www.lalawlibrary.org/research/onsite/default.aspx</a:t>
            </a:r>
            <a:endParaRPr lang="en-US" sz="1600" dirty="0"/>
          </a:p>
          <a:p>
            <a:r>
              <a:rPr lang="en-US" sz="1600" dirty="0" smtClean="0">
                <a:solidFill>
                  <a:srgbClr val="C00000"/>
                </a:solidFill>
                <a:latin typeface="ITC Legacy Sans Std Medium" pitchFamily="50" charset="0"/>
              </a:rPr>
              <a:t>      Login:  CA / LA</a:t>
            </a:r>
            <a:endParaRPr lang="en-US" sz="1600" dirty="0">
              <a:solidFill>
                <a:srgbClr val="C00000"/>
              </a:solidFill>
              <a:latin typeface="ITC Legacy Sans Std Medium" pitchFamily="50" charset="0"/>
            </a:endParaRPr>
          </a:p>
        </p:txBody>
      </p:sp>
      <p:sp>
        <p:nvSpPr>
          <p:cNvPr id="10" name="Rounded Rectangle 9"/>
          <p:cNvSpPr/>
          <p:nvPr/>
        </p:nvSpPr>
        <p:spPr>
          <a:xfrm>
            <a:off x="4791710" y="2631440"/>
            <a:ext cx="3813810" cy="3693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000500" y="5892800"/>
            <a:ext cx="914400" cy="46284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701129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p:cNvSpPr txBox="1">
            <a:spLocks/>
          </p:cNvSpPr>
          <p:nvPr/>
        </p:nvSpPr>
        <p:spPr>
          <a:xfrm>
            <a:off x="1315156" y="1210201"/>
            <a:ext cx="7371644" cy="2102556"/>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buFont typeface="Arial" charset="0"/>
              <a:buNone/>
            </a:pPr>
            <a:endParaRPr lang="en-US" sz="2000" dirty="0" smtClean="0">
              <a:latin typeface="ITC Legacy Sans Std Medium" charset="0"/>
            </a:endParaRPr>
          </a:p>
        </p:txBody>
      </p:sp>
      <p:sp>
        <p:nvSpPr>
          <p:cNvPr id="10" name="Rounded Rectangle 9"/>
          <p:cNvSpPr/>
          <p:nvPr/>
        </p:nvSpPr>
        <p:spPr>
          <a:xfrm>
            <a:off x="4791710" y="2631440"/>
            <a:ext cx="3813810" cy="3693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1989" y="259994"/>
            <a:ext cx="6172200" cy="610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3793067" y="3312756"/>
            <a:ext cx="3194755" cy="3674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09437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25880" y="1479476"/>
            <a:ext cx="6506405" cy="4066503"/>
          </a:xfrm>
          <a:prstGeom prst="rect">
            <a:avLst/>
          </a:prstGeom>
        </p:spPr>
      </p:pic>
    </p:spTree>
    <p:extLst>
      <p:ext uri="{BB962C8B-B14F-4D97-AF65-F5344CB8AC3E}">
        <p14:creationId xmlns:p14="http://schemas.microsoft.com/office/powerpoint/2010/main" val="348390570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66800" y="1574248"/>
            <a:ext cx="7772400" cy="912261"/>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000" dirty="0" smtClean="0">
                <a:latin typeface="ITC Legacy Sans Std Medium" charset="0"/>
              </a:rPr>
              <a:t>Thank You!</a:t>
            </a:r>
            <a:endParaRPr lang="en-US" sz="4000" dirty="0">
              <a:latin typeface="ITC Legacy Sans Std Medium" charset="0"/>
            </a:endParaRPr>
          </a:p>
        </p:txBody>
      </p:sp>
      <p:sp>
        <p:nvSpPr>
          <p:cNvPr id="3" name="Subtitle 2"/>
          <p:cNvSpPr txBox="1">
            <a:spLocks/>
          </p:cNvSpPr>
          <p:nvPr/>
        </p:nvSpPr>
        <p:spPr>
          <a:xfrm>
            <a:off x="4848962" y="2820733"/>
            <a:ext cx="3885875" cy="1215109"/>
          </a:xfrm>
          <a:prstGeom prst="rect">
            <a:avLst/>
          </a:prstGeom>
        </p:spPr>
        <p:txBody>
          <a:bodyPr rtlCol="0">
            <a:normAutofit fontScale="85000"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None/>
              <a:defRPr/>
            </a:pPr>
            <a:r>
              <a:rPr lang="en-US" sz="2000" dirty="0" smtClean="0">
                <a:solidFill>
                  <a:srgbClr val="000000"/>
                </a:solidFill>
                <a:latin typeface="ITC Legacy Sans Std Medium" pitchFamily="50" charset="0"/>
                <a:cs typeface="Times New Roman" pitchFamily="18" charset="0"/>
              </a:rPr>
              <a:t>Janine Liebert</a:t>
            </a:r>
            <a:endParaRPr lang="en-US" sz="2000" dirty="0">
              <a:solidFill>
                <a:srgbClr val="000000"/>
              </a:solidFill>
              <a:latin typeface="ITC Legacy Sans Std Medium" pitchFamily="50" charset="0"/>
              <a:cs typeface="Times New Roman" pitchFamily="18" charset="0"/>
            </a:endParaRPr>
          </a:p>
          <a:p>
            <a:pPr>
              <a:buNone/>
              <a:defRPr/>
            </a:pPr>
            <a:r>
              <a:rPr lang="en-US" sz="2000" dirty="0" smtClean="0">
                <a:solidFill>
                  <a:srgbClr val="000000"/>
                </a:solidFill>
                <a:latin typeface="ITC Legacy Sans Std Medium" pitchFamily="50" charset="0"/>
                <a:cs typeface="Times New Roman" pitchFamily="18" charset="0"/>
              </a:rPr>
              <a:t>Librarian, </a:t>
            </a:r>
            <a:r>
              <a:rPr lang="en-US" sz="2000" dirty="0">
                <a:solidFill>
                  <a:srgbClr val="000000"/>
                </a:solidFill>
                <a:latin typeface="ITC Legacy Sans Std Medium" pitchFamily="50" charset="0"/>
                <a:cs typeface="Times New Roman" pitchFamily="18" charset="0"/>
              </a:rPr>
              <a:t>Programs &amp; </a:t>
            </a:r>
            <a:r>
              <a:rPr lang="en-US" sz="2000" dirty="0" smtClean="0">
                <a:solidFill>
                  <a:srgbClr val="000000"/>
                </a:solidFill>
                <a:latin typeface="ITC Legacy Sans Std Medium" pitchFamily="50" charset="0"/>
                <a:cs typeface="Times New Roman" pitchFamily="18" charset="0"/>
              </a:rPr>
              <a:t>Partnerships</a:t>
            </a:r>
          </a:p>
          <a:p>
            <a:pPr>
              <a:buNone/>
              <a:defRPr/>
            </a:pPr>
            <a:r>
              <a:rPr lang="en-US" sz="2000" dirty="0" smtClean="0">
                <a:solidFill>
                  <a:srgbClr val="000000"/>
                </a:solidFill>
                <a:latin typeface="ITC Legacy Sans Std Medium" pitchFamily="50" charset="0"/>
                <a:cs typeface="Times New Roman" pitchFamily="18" charset="0"/>
              </a:rPr>
              <a:t>LA Law Library</a:t>
            </a:r>
            <a:endParaRPr lang="en-US" sz="2000" dirty="0">
              <a:solidFill>
                <a:srgbClr val="000000"/>
              </a:solidFill>
              <a:latin typeface="ITC Legacy Sans Std Medium" pitchFamily="50" charset="0"/>
              <a:cs typeface="Times New Roman" pitchFamily="18" charset="0"/>
            </a:endParaRPr>
          </a:p>
          <a:p>
            <a:pPr>
              <a:buNone/>
              <a:defRPr/>
            </a:pPr>
            <a:r>
              <a:rPr lang="en-US" sz="2000" dirty="0" smtClean="0">
                <a:solidFill>
                  <a:srgbClr val="000000"/>
                </a:solidFill>
                <a:latin typeface="ITC Legacy Sans Std Medium" pitchFamily="50" charset="0"/>
                <a:cs typeface="Times New Roman" pitchFamily="18" charset="0"/>
                <a:hlinkClick r:id="rId3"/>
              </a:rPr>
              <a:t>jliebert@lalawlibrary.org</a:t>
            </a:r>
            <a:endParaRPr lang="en-US" sz="2000" dirty="0" smtClean="0">
              <a:solidFill>
                <a:srgbClr val="000000"/>
              </a:solidFill>
              <a:latin typeface="ITC Legacy Sans Std Medium" pitchFamily="50" charset="0"/>
              <a:cs typeface="Times New Roman" pitchFamily="18" charset="0"/>
            </a:endParaRPr>
          </a:p>
          <a:p>
            <a:pPr>
              <a:buNone/>
              <a:defRPr/>
            </a:pPr>
            <a:endParaRPr lang="en-US" sz="2000" dirty="0">
              <a:solidFill>
                <a:srgbClr val="000000"/>
              </a:solidFill>
            </a:endParaRPr>
          </a:p>
          <a:p>
            <a:pPr>
              <a:buNone/>
              <a:defRPr/>
            </a:pPr>
            <a:endParaRPr lang="en-US" sz="2000" dirty="0">
              <a:solidFill>
                <a:srgbClr val="000000"/>
              </a:solidFill>
            </a:endParaRPr>
          </a:p>
          <a:p>
            <a:pPr>
              <a:buFont typeface="Arial" pitchFamily="34" charset="0"/>
              <a:buNone/>
              <a:defRPr/>
            </a:pPr>
            <a:endParaRPr lang="en-US" dirty="0" smtClean="0">
              <a:solidFill>
                <a:srgbClr val="000000"/>
              </a:solidFill>
              <a:latin typeface="+mj-l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8679" y="2820733"/>
            <a:ext cx="2214158" cy="1565844"/>
          </a:xfrm>
          <a:prstGeom prst="rect">
            <a:avLst/>
          </a:prstGeom>
        </p:spPr>
      </p:pic>
      <p:sp>
        <p:nvSpPr>
          <p:cNvPr id="6" name="Subtitle 2"/>
          <p:cNvSpPr txBox="1">
            <a:spLocks/>
          </p:cNvSpPr>
          <p:nvPr/>
        </p:nvSpPr>
        <p:spPr>
          <a:xfrm>
            <a:off x="1582731" y="5187826"/>
            <a:ext cx="4363697" cy="1441574"/>
          </a:xfrm>
          <a:prstGeom prst="rect">
            <a:avLst/>
          </a:prstGeom>
        </p:spPr>
        <p:txBody>
          <a:bodyPr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None/>
              <a:defRPr/>
            </a:pPr>
            <a:endParaRPr lang="en-US" sz="2000" dirty="0">
              <a:solidFill>
                <a:srgbClr val="000000"/>
              </a:solidFill>
            </a:endParaRPr>
          </a:p>
          <a:p>
            <a:pPr>
              <a:buNone/>
              <a:defRPr/>
            </a:pPr>
            <a:endParaRPr lang="en-US" sz="2000" dirty="0">
              <a:solidFill>
                <a:srgbClr val="000000"/>
              </a:solidFill>
            </a:endParaRPr>
          </a:p>
          <a:p>
            <a:pPr>
              <a:buFont typeface="Arial" pitchFamily="34" charset="0"/>
              <a:buNone/>
              <a:defRPr/>
            </a:pPr>
            <a:endParaRPr lang="en-US" dirty="0" smtClean="0">
              <a:solidFill>
                <a:srgbClr val="000000"/>
              </a:solidFill>
              <a:latin typeface="+mj-lt"/>
            </a:endParaRPr>
          </a:p>
        </p:txBody>
      </p:sp>
      <p:sp>
        <p:nvSpPr>
          <p:cNvPr id="4" name="Rectangle 3"/>
          <p:cNvSpPr/>
          <p:nvPr/>
        </p:nvSpPr>
        <p:spPr>
          <a:xfrm>
            <a:off x="4162837" y="5325583"/>
            <a:ext cx="4572000" cy="1200329"/>
          </a:xfrm>
          <a:prstGeom prst="rect">
            <a:avLst/>
          </a:prstGeom>
        </p:spPr>
        <p:txBody>
          <a:bodyPr>
            <a:spAutoFit/>
          </a:bodyPr>
          <a:lstStyle/>
          <a:p>
            <a:pPr>
              <a:buNone/>
              <a:defRPr/>
            </a:pPr>
            <a:r>
              <a:rPr lang="en-US" dirty="0">
                <a:solidFill>
                  <a:srgbClr val="000000"/>
                </a:solidFill>
                <a:latin typeface="ITC Legacy Sans Std Medium" pitchFamily="50" charset="0"/>
              </a:rPr>
              <a:t>Bill Tanner</a:t>
            </a:r>
          </a:p>
          <a:p>
            <a:pPr>
              <a:buNone/>
              <a:defRPr/>
            </a:pPr>
            <a:r>
              <a:rPr lang="en-US" dirty="0">
                <a:solidFill>
                  <a:srgbClr val="000000"/>
                </a:solidFill>
                <a:latin typeface="ITC Legacy Sans Std Medium" pitchFamily="50" charset="0"/>
              </a:rPr>
              <a:t>Directing Attorney</a:t>
            </a:r>
          </a:p>
          <a:p>
            <a:pPr>
              <a:buNone/>
              <a:defRPr/>
            </a:pPr>
            <a:r>
              <a:rPr lang="en-US" dirty="0">
                <a:solidFill>
                  <a:srgbClr val="000000"/>
                </a:solidFill>
                <a:latin typeface="ITC Legacy Sans Std Medium" pitchFamily="50" charset="0"/>
              </a:rPr>
              <a:t>Legal Aid Society of Orange County</a:t>
            </a:r>
          </a:p>
          <a:p>
            <a:pPr>
              <a:buNone/>
              <a:defRPr/>
            </a:pPr>
            <a:r>
              <a:rPr lang="en-US" dirty="0">
                <a:solidFill>
                  <a:srgbClr val="000000"/>
                </a:solidFill>
                <a:latin typeface="ITC Legacy Sans Std Medium" pitchFamily="50" charset="0"/>
              </a:rPr>
              <a:t>Btanner@LEGAL-AID.com</a:t>
            </a:r>
          </a:p>
        </p:txBody>
      </p:sp>
      <p:pic>
        <p:nvPicPr>
          <p:cNvPr id="7" name="Picture 6" descr="Unknown.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2731" y="5325583"/>
            <a:ext cx="2175730" cy="1077885"/>
          </a:xfrm>
          <a:prstGeom prst="rect">
            <a:avLst/>
          </a:prstGeom>
        </p:spPr>
      </p:pic>
    </p:spTree>
    <p:extLst>
      <p:ext uri="{BB962C8B-B14F-4D97-AF65-F5344CB8AC3E}">
        <p14:creationId xmlns:p14="http://schemas.microsoft.com/office/powerpoint/2010/main" val="135076551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160" y="274638"/>
            <a:ext cx="7693640" cy="1143000"/>
          </a:xfrm>
        </p:spPr>
        <p:txBody>
          <a:bodyPr>
            <a:normAutofit/>
          </a:bodyPr>
          <a:lstStyle/>
          <a:p>
            <a:pPr>
              <a:defRPr/>
            </a:pPr>
            <a:r>
              <a:rPr lang="en-US" sz="3600" dirty="0" smtClean="0">
                <a:cs typeface="+mj-cs"/>
              </a:rPr>
              <a:t>Survey and Certificate of Attendance</a:t>
            </a:r>
            <a:endParaRPr lang="en-US" sz="3600" dirty="0">
              <a:cs typeface="+mj-cs"/>
            </a:endParaRPr>
          </a:p>
        </p:txBody>
      </p:sp>
      <p:sp>
        <p:nvSpPr>
          <p:cNvPr id="103426" name="Content Placeholder 2"/>
          <p:cNvSpPr>
            <a:spLocks noGrp="1"/>
          </p:cNvSpPr>
          <p:nvPr>
            <p:ph idx="1"/>
          </p:nvPr>
        </p:nvSpPr>
        <p:spPr>
          <a:xfrm>
            <a:off x="993160" y="1600200"/>
            <a:ext cx="7693639" cy="4525963"/>
          </a:xfrm>
        </p:spPr>
        <p:txBody>
          <a:bodyPr/>
          <a:lstStyle/>
          <a:p>
            <a:pPr marL="0" indent="0">
              <a:buFont typeface="Arial" charset="0"/>
              <a:buNone/>
            </a:pPr>
            <a:r>
              <a:rPr lang="en-US" dirty="0">
                <a:latin typeface="Century Gothic" charset="0"/>
              </a:rPr>
              <a:t>Please take a minute and fill out our webinar survey.  You will find in at</a:t>
            </a:r>
            <a:r>
              <a:rPr lang="en-US" dirty="0" smtClean="0">
                <a:latin typeface="Century Gothic" charset="0"/>
              </a:rPr>
              <a:t>:</a:t>
            </a:r>
          </a:p>
          <a:p>
            <a:pPr marL="0" indent="0">
              <a:buFont typeface="Arial" charset="0"/>
              <a:buNone/>
            </a:pPr>
            <a:endParaRPr lang="en-US" dirty="0">
              <a:latin typeface="Century Gothic" charset="0"/>
            </a:endParaRPr>
          </a:p>
          <a:p>
            <a:pPr marL="0" indent="0">
              <a:buFont typeface="Arial" charset="0"/>
              <a:buNone/>
            </a:pPr>
            <a:r>
              <a:rPr lang="en-US" sz="2000" u="sng" dirty="0" smtClean="0">
                <a:latin typeface="Century Gothic" charset="0"/>
                <a:hlinkClick r:id="rId3"/>
              </a:rPr>
              <a:t>https</a:t>
            </a:r>
            <a:r>
              <a:rPr lang="en-US" sz="2000" u="sng" dirty="0">
                <a:latin typeface="Century Gothic" charset="0"/>
                <a:hlinkClick r:id="rId3"/>
              </a:rPr>
              <a:t>://survey.qualtrics.com/SE/?SID=</a:t>
            </a:r>
            <a:r>
              <a:rPr lang="en-US" sz="2000" u="sng" dirty="0" smtClean="0">
                <a:latin typeface="Century Gothic" charset="0"/>
                <a:hlinkClick r:id="rId3"/>
              </a:rPr>
              <a:t>SV_1XlRvtzGddXlwVv</a:t>
            </a:r>
            <a:endParaRPr lang="en-US" sz="2000" u="sng" dirty="0">
              <a:latin typeface="Century Gothic" charset="0"/>
            </a:endParaRPr>
          </a:p>
          <a:p>
            <a:pPr marL="0" indent="0">
              <a:buFont typeface="Arial" charset="0"/>
              <a:buNone/>
            </a:pPr>
            <a:endParaRPr lang="en-US" u="sng" dirty="0">
              <a:latin typeface="Century Gothic" charset="0"/>
            </a:endParaRPr>
          </a:p>
          <a:p>
            <a:pPr marL="0" indent="0">
              <a:buFont typeface="Arial" charset="0"/>
              <a:buNone/>
            </a:pPr>
            <a:r>
              <a:rPr lang="en-US" dirty="0">
                <a:latin typeface="Century Gothic" charset="0"/>
              </a:rPr>
              <a:t>Thank you!</a:t>
            </a:r>
          </a:p>
        </p:txBody>
      </p:sp>
    </p:spTree>
  </p:cSld>
  <p:clrMapOvr>
    <a:masterClrMapping/>
  </p:clrMapOvr>
  <p:transition xmlns:p14="http://schemas.microsoft.com/office/powerpoint/2010/mai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799102" y="4419600"/>
            <a:ext cx="6324600" cy="1866900"/>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lgn="ctr">
              <a:buFontTx/>
              <a:buNone/>
            </a:pPr>
            <a:r>
              <a:rPr lang="en-US" sz="1400" dirty="0" smtClean="0">
                <a:latin typeface="Arial" charset="0"/>
              </a:rPr>
              <a:t>Infopeople webinars are supported 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a:p>
            <a:pPr marL="0" indent="0" algn="ctr">
              <a:buFontTx/>
              <a:buNone/>
            </a:pPr>
            <a:endParaRPr lang="en-US" sz="1400" dirty="0">
              <a:latin typeface="Arial" charset="0"/>
            </a:endParaRPr>
          </a:p>
        </p:txBody>
      </p:sp>
      <p:pic>
        <p:nvPicPr>
          <p:cNvPr id="3" name="Picture 5" descr="Inofpeople 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56782" y="1676400"/>
            <a:ext cx="49784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92935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55847" y="274638"/>
            <a:ext cx="8173851"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000" dirty="0" smtClean="0">
                <a:latin typeface="ITC Legacy Sans Std Medium" charset="0"/>
              </a:rPr>
              <a:t>Parties Involved in Small Claims</a:t>
            </a:r>
            <a:endParaRPr lang="en-US" sz="4000" dirty="0">
              <a:latin typeface="ITC Legacy Sans Std Medium" charset="0"/>
            </a:endParaRPr>
          </a:p>
        </p:txBody>
      </p:sp>
      <p:sp>
        <p:nvSpPr>
          <p:cNvPr id="9" name="Content Placeholder 2"/>
          <p:cNvSpPr txBox="1">
            <a:spLocks/>
          </p:cNvSpPr>
          <p:nvPr/>
        </p:nvSpPr>
        <p:spPr>
          <a:xfrm>
            <a:off x="1219200" y="1545983"/>
            <a:ext cx="7467600" cy="4580180"/>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Tx/>
            </a:pPr>
            <a:r>
              <a:rPr lang="en-US" sz="2800" dirty="0" smtClean="0">
                <a:latin typeface="ITC Legacy Sans Std Medium" pitchFamily="50" charset="0"/>
              </a:rPr>
              <a:t>Person who sues is the </a:t>
            </a:r>
            <a:r>
              <a:rPr lang="en-US" sz="2800" b="1" dirty="0" smtClean="0">
                <a:latin typeface="ITC Legacy Sans Std Medium" pitchFamily="50" charset="0"/>
              </a:rPr>
              <a:t>Plaintiff</a:t>
            </a:r>
            <a:r>
              <a:rPr lang="en-US" sz="2800" dirty="0" smtClean="0">
                <a:latin typeface="ITC Legacy Sans Std Medium" pitchFamily="50" charset="0"/>
              </a:rPr>
              <a:t> </a:t>
            </a:r>
          </a:p>
          <a:p>
            <a:pPr lvl="1">
              <a:buClrTx/>
            </a:pPr>
            <a:r>
              <a:rPr lang="en-US" sz="2400" dirty="0" smtClean="0">
                <a:latin typeface="ITC Legacy Sans Std Medium" pitchFamily="50" charset="0"/>
              </a:rPr>
              <a:t>Any person, at least 18 years, or business</a:t>
            </a:r>
          </a:p>
          <a:p>
            <a:pPr>
              <a:buClrTx/>
            </a:pPr>
            <a:r>
              <a:rPr lang="en-US" sz="2800" dirty="0" smtClean="0">
                <a:latin typeface="ITC Legacy Sans Std Medium" pitchFamily="50" charset="0"/>
              </a:rPr>
              <a:t>Person who is sued is the </a:t>
            </a:r>
            <a:r>
              <a:rPr lang="en-US" sz="2800" b="1" dirty="0" smtClean="0">
                <a:latin typeface="ITC Legacy Sans Std Medium" pitchFamily="50" charset="0"/>
              </a:rPr>
              <a:t>Defendant</a:t>
            </a:r>
            <a:r>
              <a:rPr lang="en-US" sz="2800" dirty="0" smtClean="0">
                <a:latin typeface="ITC Legacy Sans Std Medium" pitchFamily="50" charset="0"/>
              </a:rPr>
              <a:t> </a:t>
            </a:r>
          </a:p>
          <a:p>
            <a:pPr lvl="1">
              <a:buClrTx/>
            </a:pPr>
            <a:r>
              <a:rPr lang="en-US" sz="2600" dirty="0" smtClean="0">
                <a:latin typeface="ITC Legacy Sans Std Medium" pitchFamily="50" charset="0"/>
              </a:rPr>
              <a:t>Any person or entity (business, corporate or government)</a:t>
            </a:r>
          </a:p>
          <a:p>
            <a:pPr lvl="1">
              <a:buClrTx/>
            </a:pPr>
            <a:r>
              <a:rPr lang="en-US" sz="2600" dirty="0" smtClean="0">
                <a:latin typeface="ITC Legacy Sans Std Medium" pitchFamily="50" charset="0"/>
              </a:rPr>
              <a:t>Exceptions</a:t>
            </a:r>
          </a:p>
          <a:p>
            <a:pPr marL="777240" lvl="2" indent="0">
              <a:buClrTx/>
              <a:buNone/>
            </a:pPr>
            <a:endParaRPr lang="en-US" sz="2400" dirty="0" smtClean="0">
              <a:latin typeface="ITC Legacy Sans Std Medium" pitchFamily="50" charset="0"/>
            </a:endParaRPr>
          </a:p>
        </p:txBody>
      </p:sp>
    </p:spTree>
    <p:extLst>
      <p:ext uri="{BB962C8B-B14F-4D97-AF65-F5344CB8AC3E}">
        <p14:creationId xmlns:p14="http://schemas.microsoft.com/office/powerpoint/2010/main" val="42848874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506147" y="274638"/>
            <a:ext cx="8637853" cy="866445"/>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000" dirty="0" smtClean="0">
                <a:latin typeface="ITC Legacy Sans Std Medium" charset="0"/>
              </a:rPr>
              <a:t>Is Small Claims the Best Option</a:t>
            </a:r>
            <a:endParaRPr lang="en-US" sz="4000" dirty="0">
              <a:latin typeface="ITC Legacy Sans Std Medium" charset="0"/>
            </a:endParaRPr>
          </a:p>
        </p:txBody>
      </p:sp>
      <p:sp>
        <p:nvSpPr>
          <p:cNvPr id="9" name="Content Placeholder 2"/>
          <p:cNvSpPr txBox="1">
            <a:spLocks/>
          </p:cNvSpPr>
          <p:nvPr/>
        </p:nvSpPr>
        <p:spPr>
          <a:xfrm>
            <a:off x="1219200" y="1776040"/>
            <a:ext cx="7162800" cy="4350123"/>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400" dirty="0" smtClean="0">
                <a:latin typeface="ITC Legacy Sans Std Medium" charset="0"/>
              </a:rPr>
              <a:t>Does the claim justify the cost?</a:t>
            </a:r>
          </a:p>
          <a:p>
            <a:r>
              <a:rPr lang="en-US" sz="2400" dirty="0" smtClean="0">
                <a:latin typeface="ITC Legacy Sans Std Medium" charset="0"/>
              </a:rPr>
              <a:t>Is the person or business able to pay the money owed?</a:t>
            </a:r>
          </a:p>
          <a:p>
            <a:r>
              <a:rPr lang="en-US" sz="2400" dirty="0" smtClean="0">
                <a:latin typeface="ITC Legacy Sans Std Medium" charset="0"/>
              </a:rPr>
              <a:t>No more than two cases for over $2500 filed in the same calendar year</a:t>
            </a:r>
          </a:p>
          <a:p>
            <a:r>
              <a:rPr lang="en-US" sz="2400" dirty="0" smtClean="0">
                <a:latin typeface="ITC Legacy Sans Std Medium" charset="0"/>
              </a:rPr>
              <a:t>Must sue in right court and location</a:t>
            </a:r>
          </a:p>
          <a:p>
            <a:pPr lvl="1"/>
            <a:r>
              <a:rPr lang="en-US" sz="2400" dirty="0" smtClean="0">
                <a:latin typeface="ITC Legacy Sans Std Medium" charset="0"/>
              </a:rPr>
              <a:t>Called Venue</a:t>
            </a:r>
          </a:p>
        </p:txBody>
      </p:sp>
    </p:spTree>
    <p:extLst>
      <p:ext uri="{BB962C8B-B14F-4D97-AF65-F5344CB8AC3E}">
        <p14:creationId xmlns:p14="http://schemas.microsoft.com/office/powerpoint/2010/main" val="33803304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87741" y="274638"/>
            <a:ext cx="8656259" cy="76522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000" dirty="0" smtClean="0">
                <a:latin typeface="ITC Legacy Sans Std Medium" charset="0"/>
              </a:rPr>
              <a:t>Time Limits to File in Small Claims</a:t>
            </a:r>
            <a:endParaRPr lang="en-US" sz="4000" dirty="0">
              <a:latin typeface="ITC Legacy Sans Std Medium" charset="0"/>
            </a:endParaRPr>
          </a:p>
        </p:txBody>
      </p:sp>
      <p:sp>
        <p:nvSpPr>
          <p:cNvPr id="9" name="Content Placeholder 2"/>
          <p:cNvSpPr txBox="1">
            <a:spLocks/>
          </p:cNvSpPr>
          <p:nvPr/>
        </p:nvSpPr>
        <p:spPr>
          <a:xfrm>
            <a:off x="1219200" y="1184804"/>
            <a:ext cx="7162800" cy="5280025"/>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defRPr/>
            </a:pPr>
            <a:r>
              <a:rPr lang="en-US" b="1" dirty="0">
                <a:latin typeface="ITC Legacy Sans Std Medium" pitchFamily="50" charset="0"/>
              </a:rPr>
              <a:t>Personal Injury</a:t>
            </a:r>
            <a:r>
              <a:rPr lang="en-US" dirty="0">
                <a:latin typeface="ITC Legacy Sans Std Medium" pitchFamily="50" charset="0"/>
              </a:rPr>
              <a:t> – </a:t>
            </a:r>
            <a:r>
              <a:rPr lang="en-US" dirty="0" smtClean="0">
                <a:latin typeface="ITC Legacy Sans Std Medium" pitchFamily="50" charset="0"/>
              </a:rPr>
              <a:t>Two years </a:t>
            </a:r>
            <a:r>
              <a:rPr lang="en-US" dirty="0">
                <a:latin typeface="ITC Legacy Sans Std Medium" pitchFamily="50" charset="0"/>
              </a:rPr>
              <a:t>from date of injury. If the injury isn’t immediately discovered, two years from the date it is discovered. </a:t>
            </a:r>
          </a:p>
          <a:p>
            <a:pPr>
              <a:defRPr/>
            </a:pPr>
            <a:r>
              <a:rPr lang="en-US" b="1" dirty="0">
                <a:latin typeface="ITC Legacy Sans Std Medium" pitchFamily="50" charset="0"/>
              </a:rPr>
              <a:t>Oral Contract</a:t>
            </a:r>
            <a:r>
              <a:rPr lang="en-US" dirty="0">
                <a:latin typeface="ITC Legacy Sans Std Medium" pitchFamily="50" charset="0"/>
              </a:rPr>
              <a:t> – </a:t>
            </a:r>
            <a:r>
              <a:rPr lang="en-US" dirty="0" smtClean="0">
                <a:latin typeface="ITC Legacy Sans Std Medium" pitchFamily="50" charset="0"/>
              </a:rPr>
              <a:t>Two years from </a:t>
            </a:r>
            <a:r>
              <a:rPr lang="en-US" dirty="0">
                <a:latin typeface="ITC Legacy Sans Std Medium" pitchFamily="50" charset="0"/>
              </a:rPr>
              <a:t>the date the contract </a:t>
            </a:r>
            <a:r>
              <a:rPr lang="en-US" dirty="0" smtClean="0">
                <a:latin typeface="ITC Legacy Sans Std Medium" pitchFamily="50" charset="0"/>
              </a:rPr>
              <a:t>was </a:t>
            </a:r>
            <a:r>
              <a:rPr lang="en-US" dirty="0">
                <a:latin typeface="ITC Legacy Sans Std Medium" pitchFamily="50" charset="0"/>
              </a:rPr>
              <a:t>broken</a:t>
            </a:r>
          </a:p>
          <a:p>
            <a:pPr>
              <a:defRPr/>
            </a:pPr>
            <a:r>
              <a:rPr lang="en-US" b="1" dirty="0">
                <a:latin typeface="ITC Legacy Sans Std Medium" pitchFamily="50" charset="0"/>
              </a:rPr>
              <a:t>Property Damage</a:t>
            </a:r>
            <a:r>
              <a:rPr lang="en-US" dirty="0">
                <a:latin typeface="ITC Legacy Sans Std Medium" pitchFamily="50" charset="0"/>
              </a:rPr>
              <a:t> – </a:t>
            </a:r>
            <a:r>
              <a:rPr lang="en-US" dirty="0" smtClean="0">
                <a:latin typeface="ITC Legacy Sans Std Medium" pitchFamily="50" charset="0"/>
              </a:rPr>
              <a:t>Three years from </a:t>
            </a:r>
            <a:r>
              <a:rPr lang="en-US" dirty="0">
                <a:latin typeface="ITC Legacy Sans Std Medium" pitchFamily="50" charset="0"/>
              </a:rPr>
              <a:t>the date the property was damaged.</a:t>
            </a:r>
          </a:p>
          <a:p>
            <a:pPr>
              <a:defRPr/>
            </a:pPr>
            <a:r>
              <a:rPr lang="en-US" b="1" dirty="0">
                <a:latin typeface="ITC Legacy Sans Std Medium" pitchFamily="50" charset="0"/>
              </a:rPr>
              <a:t>Written contract </a:t>
            </a:r>
            <a:r>
              <a:rPr lang="en-US" dirty="0">
                <a:latin typeface="ITC Legacy Sans Std Medium" pitchFamily="50" charset="0"/>
              </a:rPr>
              <a:t>– </a:t>
            </a:r>
            <a:r>
              <a:rPr lang="en-US" dirty="0" smtClean="0">
                <a:latin typeface="ITC Legacy Sans Std Medium" pitchFamily="50" charset="0"/>
              </a:rPr>
              <a:t>Four years from </a:t>
            </a:r>
            <a:r>
              <a:rPr lang="en-US" dirty="0">
                <a:latin typeface="ITC Legacy Sans Std Medium" pitchFamily="50" charset="0"/>
              </a:rPr>
              <a:t>the date the contract </a:t>
            </a:r>
            <a:r>
              <a:rPr lang="en-US" dirty="0" smtClean="0">
                <a:latin typeface="ITC Legacy Sans Std Medium" pitchFamily="50" charset="0"/>
              </a:rPr>
              <a:t>was broken</a:t>
            </a:r>
          </a:p>
          <a:p>
            <a:pPr>
              <a:defRPr/>
            </a:pPr>
            <a:r>
              <a:rPr lang="en-US" b="1" dirty="0">
                <a:latin typeface="ITC Legacy Sans Std Medium" pitchFamily="50" charset="0"/>
              </a:rPr>
              <a:t>Malpractice</a:t>
            </a:r>
            <a:r>
              <a:rPr lang="en-US" dirty="0">
                <a:latin typeface="ITC Legacy Sans Std Medium" pitchFamily="50" charset="0"/>
              </a:rPr>
              <a:t> -  </a:t>
            </a:r>
            <a:r>
              <a:rPr lang="en-US" dirty="0" smtClean="0">
                <a:latin typeface="ITC Legacy Sans Std Medium" pitchFamily="50" charset="0"/>
              </a:rPr>
              <a:t>One year from </a:t>
            </a:r>
            <a:r>
              <a:rPr lang="en-US" dirty="0">
                <a:latin typeface="ITC Legacy Sans Std Medium" pitchFamily="50" charset="0"/>
              </a:rPr>
              <a:t>the date of </a:t>
            </a:r>
            <a:r>
              <a:rPr lang="en-US" dirty="0" smtClean="0">
                <a:latin typeface="ITC Legacy Sans Std Medium" pitchFamily="50" charset="0"/>
              </a:rPr>
              <a:t>malpractice</a:t>
            </a:r>
          </a:p>
          <a:p>
            <a:pPr>
              <a:defRPr/>
            </a:pPr>
            <a:r>
              <a:rPr lang="en-US" b="1" dirty="0">
                <a:latin typeface="ITC Legacy Sans Std Medium" pitchFamily="50" charset="0"/>
              </a:rPr>
              <a:t>Fraud</a:t>
            </a:r>
            <a:r>
              <a:rPr lang="en-US" dirty="0">
                <a:latin typeface="ITC Legacy Sans Std Medium" pitchFamily="50" charset="0"/>
              </a:rPr>
              <a:t> – </a:t>
            </a:r>
            <a:r>
              <a:rPr lang="en-US" dirty="0" smtClean="0">
                <a:latin typeface="ITC Legacy Sans Std Medium" pitchFamily="50" charset="0"/>
              </a:rPr>
              <a:t>Three years from </a:t>
            </a:r>
            <a:r>
              <a:rPr lang="en-US" dirty="0">
                <a:latin typeface="ITC Legacy Sans Std Medium" pitchFamily="50" charset="0"/>
              </a:rPr>
              <a:t>the date or of the date of </a:t>
            </a:r>
            <a:r>
              <a:rPr lang="en-US" dirty="0" smtClean="0">
                <a:latin typeface="ITC Legacy Sans Std Medium" pitchFamily="50" charset="0"/>
              </a:rPr>
              <a:t>discovery</a:t>
            </a:r>
          </a:p>
          <a:p>
            <a:pPr>
              <a:defRPr/>
            </a:pPr>
            <a:r>
              <a:rPr lang="en-US" b="1" dirty="0" smtClean="0">
                <a:latin typeface="ITC Legacy Sans Std Medium" pitchFamily="50" charset="0"/>
              </a:rPr>
              <a:t>Government </a:t>
            </a:r>
            <a:r>
              <a:rPr lang="en-US" b="1" dirty="0">
                <a:latin typeface="ITC Legacy Sans Std Medium" pitchFamily="50" charset="0"/>
              </a:rPr>
              <a:t>Entity </a:t>
            </a:r>
            <a:r>
              <a:rPr lang="en-US" dirty="0">
                <a:latin typeface="ITC Legacy Sans Std Medium" pitchFamily="50" charset="0"/>
              </a:rPr>
              <a:t>-  </a:t>
            </a:r>
            <a:r>
              <a:rPr lang="en-US" dirty="0" smtClean="0">
                <a:latin typeface="ITC Legacy Sans Std Medium" pitchFamily="50" charset="0"/>
              </a:rPr>
              <a:t>Must file written claim with agency before filing lawsuit in court</a:t>
            </a:r>
            <a:endParaRPr lang="en-US" dirty="0">
              <a:latin typeface="ITC Legacy Sans Std Medium" pitchFamily="50" charset="0"/>
            </a:endParaRPr>
          </a:p>
          <a:p>
            <a:pPr>
              <a:defRPr/>
            </a:pPr>
            <a:endParaRPr lang="en-US" sz="2400" dirty="0" smtClean="0"/>
          </a:p>
          <a:p>
            <a:pPr>
              <a:defRPr/>
            </a:pPr>
            <a:endParaRPr lang="en-US" sz="2400" dirty="0"/>
          </a:p>
          <a:p>
            <a:pPr>
              <a:defRPr/>
            </a:pPr>
            <a:endParaRPr lang="en-US" sz="2400" dirty="0"/>
          </a:p>
          <a:p>
            <a:pPr>
              <a:defRPr/>
            </a:pPr>
            <a:endParaRPr lang="en-US" sz="2400" dirty="0" smtClean="0"/>
          </a:p>
          <a:p>
            <a:pPr>
              <a:defRPr/>
            </a:pPr>
            <a:endParaRPr lang="en-US" sz="2400" dirty="0"/>
          </a:p>
        </p:txBody>
      </p:sp>
    </p:spTree>
    <p:extLst>
      <p:ext uri="{BB962C8B-B14F-4D97-AF65-F5344CB8AC3E}">
        <p14:creationId xmlns:p14="http://schemas.microsoft.com/office/powerpoint/2010/main" val="7981787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371600" y="274638"/>
            <a:ext cx="73152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000" dirty="0" smtClean="0">
                <a:latin typeface="ITC Legacy Sans Std Medium" charset="0"/>
              </a:rPr>
              <a:t>How Much and How Often Can a Person Sue?</a:t>
            </a:r>
            <a:endParaRPr lang="en-US" sz="4000" dirty="0">
              <a:latin typeface="ITC Legacy Sans Std Medium" charset="0"/>
            </a:endParaRPr>
          </a:p>
        </p:txBody>
      </p:sp>
      <p:sp>
        <p:nvSpPr>
          <p:cNvPr id="9" name="Content Placeholder 2"/>
          <p:cNvSpPr txBox="1">
            <a:spLocks/>
          </p:cNvSpPr>
          <p:nvPr/>
        </p:nvSpPr>
        <p:spPr>
          <a:xfrm>
            <a:off x="1219200" y="1904872"/>
            <a:ext cx="7162800" cy="4822720"/>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defRPr/>
            </a:pPr>
            <a:r>
              <a:rPr lang="en-US" sz="2400" dirty="0" smtClean="0">
                <a:latin typeface="ITC Legacy Sans Std Medium" pitchFamily="50" charset="0"/>
              </a:rPr>
              <a:t>Claim must be for money</a:t>
            </a:r>
          </a:p>
          <a:p>
            <a:pPr lvl="1">
              <a:defRPr/>
            </a:pPr>
            <a:r>
              <a:rPr lang="en-US" dirty="0" smtClean="0">
                <a:latin typeface="ITC Legacy Sans Std Medium" pitchFamily="50" charset="0"/>
              </a:rPr>
              <a:t>$10,000 for “natural persons”</a:t>
            </a:r>
          </a:p>
          <a:p>
            <a:pPr lvl="1">
              <a:defRPr/>
            </a:pPr>
            <a:r>
              <a:rPr lang="en-US" dirty="0" smtClean="0">
                <a:latin typeface="ITC Legacy Sans Std Medium" pitchFamily="50" charset="0"/>
              </a:rPr>
              <a:t>$5,000 for corporations</a:t>
            </a:r>
          </a:p>
          <a:p>
            <a:pPr>
              <a:defRPr/>
            </a:pPr>
            <a:r>
              <a:rPr lang="en-US" sz="2400" dirty="0" smtClean="0">
                <a:latin typeface="ITC Legacy Sans Std Medium" pitchFamily="50" charset="0"/>
              </a:rPr>
              <a:t>Claims for $2,500 or more limited to two per year</a:t>
            </a:r>
          </a:p>
          <a:p>
            <a:pPr>
              <a:defRPr/>
            </a:pPr>
            <a:r>
              <a:rPr lang="en-US" sz="2400" dirty="0" smtClean="0">
                <a:latin typeface="ITC Legacy Sans Std Medium" pitchFamily="50" charset="0"/>
              </a:rPr>
              <a:t>Claims for less than $2,500 are unlimited</a:t>
            </a:r>
            <a:endParaRPr lang="en-US" sz="2400" dirty="0">
              <a:latin typeface="ITC Legacy Sans Std Medium" pitchFamily="50" charset="0"/>
            </a:endParaRPr>
          </a:p>
          <a:p>
            <a:pPr>
              <a:defRPr/>
            </a:pPr>
            <a:endParaRPr lang="en-US" sz="2400" dirty="0"/>
          </a:p>
          <a:p>
            <a:pPr>
              <a:defRPr/>
            </a:pPr>
            <a:endParaRPr lang="en-US" sz="2400" dirty="0" smtClean="0"/>
          </a:p>
          <a:p>
            <a:pPr>
              <a:defRPr/>
            </a:pPr>
            <a:endParaRPr lang="en-US" sz="2400" dirty="0"/>
          </a:p>
        </p:txBody>
      </p:sp>
    </p:spTree>
    <p:extLst>
      <p:ext uri="{BB962C8B-B14F-4D97-AF65-F5344CB8AC3E}">
        <p14:creationId xmlns:p14="http://schemas.microsoft.com/office/powerpoint/2010/main" val="140584370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371600" y="274638"/>
            <a:ext cx="73152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000" dirty="0" smtClean="0">
                <a:latin typeface="ITC Legacy Sans Std Medium" charset="0"/>
              </a:rPr>
              <a:t>Examples of Cases Heard in Small Claims Court</a:t>
            </a:r>
            <a:endParaRPr lang="en-US" sz="4000" dirty="0">
              <a:latin typeface="ITC Legacy Sans Std Medium" charset="0"/>
            </a:endParaRPr>
          </a:p>
        </p:txBody>
      </p:sp>
      <p:sp>
        <p:nvSpPr>
          <p:cNvPr id="9" name="Content Placeholder 2"/>
          <p:cNvSpPr txBox="1">
            <a:spLocks/>
          </p:cNvSpPr>
          <p:nvPr/>
        </p:nvSpPr>
        <p:spPr>
          <a:xfrm>
            <a:off x="1219200" y="1680401"/>
            <a:ext cx="7162800" cy="5047191"/>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defRPr/>
            </a:pPr>
            <a:r>
              <a:rPr lang="en-US" sz="2400" dirty="0" smtClean="0">
                <a:latin typeface="ITC Legacy Sans Std Medium" pitchFamily="50" charset="0"/>
              </a:rPr>
              <a:t>Landlord/tenant issues</a:t>
            </a:r>
          </a:p>
          <a:p>
            <a:pPr>
              <a:defRPr/>
            </a:pPr>
            <a:r>
              <a:rPr lang="en-US" sz="2400" dirty="0" smtClean="0">
                <a:latin typeface="ITC Legacy Sans Std Medium" pitchFamily="50" charset="0"/>
              </a:rPr>
              <a:t>Car accidents</a:t>
            </a:r>
          </a:p>
          <a:p>
            <a:pPr>
              <a:defRPr/>
            </a:pPr>
            <a:r>
              <a:rPr lang="en-US" sz="2400" dirty="0" smtClean="0">
                <a:latin typeface="ITC Legacy Sans Std Medium" pitchFamily="50" charset="0"/>
              </a:rPr>
              <a:t>Claims against businesses and corporations</a:t>
            </a:r>
          </a:p>
          <a:p>
            <a:pPr>
              <a:defRPr/>
            </a:pPr>
            <a:r>
              <a:rPr lang="en-US" sz="2400" dirty="0" smtClean="0">
                <a:latin typeface="ITC Legacy Sans Std Medium" pitchFamily="50" charset="0"/>
              </a:rPr>
              <a:t>Bad checks</a:t>
            </a:r>
          </a:p>
          <a:p>
            <a:pPr>
              <a:defRPr/>
            </a:pPr>
            <a:r>
              <a:rPr lang="en-US" sz="2400" dirty="0" smtClean="0">
                <a:latin typeface="ITC Legacy Sans Std Medium" pitchFamily="50" charset="0"/>
              </a:rPr>
              <a:t>Breach of contract</a:t>
            </a:r>
          </a:p>
          <a:p>
            <a:pPr>
              <a:defRPr/>
            </a:pPr>
            <a:r>
              <a:rPr lang="en-US" sz="2400" dirty="0" smtClean="0">
                <a:latin typeface="ITC Legacy Sans Std Medium" pitchFamily="50" charset="0"/>
              </a:rPr>
              <a:t>Equitable relief in the form of</a:t>
            </a:r>
          </a:p>
          <a:p>
            <a:pPr lvl="1">
              <a:defRPr/>
            </a:pPr>
            <a:r>
              <a:rPr lang="en-US" dirty="0" smtClean="0">
                <a:latin typeface="ITC Legacy Sans Std Medium" pitchFamily="50" charset="0"/>
              </a:rPr>
              <a:t>Rescission</a:t>
            </a:r>
          </a:p>
          <a:p>
            <a:pPr lvl="1">
              <a:defRPr/>
            </a:pPr>
            <a:r>
              <a:rPr lang="en-US" dirty="0" smtClean="0">
                <a:latin typeface="ITC Legacy Sans Std Medium" pitchFamily="50" charset="0"/>
              </a:rPr>
              <a:t>Restitution</a:t>
            </a:r>
          </a:p>
          <a:p>
            <a:pPr lvl="1">
              <a:defRPr/>
            </a:pPr>
            <a:r>
              <a:rPr lang="en-US" dirty="0" smtClean="0">
                <a:latin typeface="ITC Legacy Sans Std Medium" pitchFamily="50" charset="0"/>
              </a:rPr>
              <a:t>Reformation</a:t>
            </a:r>
          </a:p>
          <a:p>
            <a:pPr lvl="1">
              <a:defRPr/>
            </a:pPr>
            <a:r>
              <a:rPr lang="en-US" dirty="0" smtClean="0">
                <a:latin typeface="ITC Legacy Sans Std Medium" pitchFamily="50" charset="0"/>
              </a:rPr>
              <a:t>Specific performance</a:t>
            </a:r>
          </a:p>
          <a:p>
            <a:pPr>
              <a:defRPr/>
            </a:pPr>
            <a:endParaRPr lang="en-US" sz="2400" dirty="0"/>
          </a:p>
          <a:p>
            <a:pPr>
              <a:defRPr/>
            </a:pPr>
            <a:endParaRPr lang="en-US" sz="2400" dirty="0" smtClean="0"/>
          </a:p>
          <a:p>
            <a:pPr>
              <a:defRPr/>
            </a:pPr>
            <a:endParaRPr lang="en-US" sz="2400" dirty="0"/>
          </a:p>
        </p:txBody>
      </p:sp>
    </p:spTree>
    <p:extLst>
      <p:ext uri="{BB962C8B-B14F-4D97-AF65-F5344CB8AC3E}">
        <p14:creationId xmlns:p14="http://schemas.microsoft.com/office/powerpoint/2010/main" val="82427839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12071</TotalTime>
  <Words>1976</Words>
  <Application>Microsoft Macintosh PowerPoint</Application>
  <PresentationFormat>On-screen Show (4:3)</PresentationFormat>
  <Paragraphs>354</Paragraphs>
  <Slides>45</Slides>
  <Notes>44</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Adjacency</vt:lpstr>
      <vt:lpstr>PowerPoint Presentation</vt:lpstr>
      <vt:lpstr>Agenda</vt:lpstr>
      <vt:lpstr>Agenda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must be served?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California Courts – Online Self-Help Center http://www.courts.ca.gov/</vt:lpstr>
      <vt:lpstr>California Courts – Online Self-Help Center http://www.courts.ca.gov/selfhelp.htm </vt:lpstr>
      <vt:lpstr>“Small Claims”  California Courts Online Self-Help Center http://www.courts.ca.gov/1002.htm</vt:lpstr>
      <vt:lpstr>Small Claims Advisors http://www.courts.ca.gov/1002.htm</vt:lpstr>
      <vt:lpstr> </vt:lpstr>
      <vt:lpstr>Online Resources –  California State Bar http://www.calbar.ca.gov/Public/LegalInformation/SmallClaims.aspx </vt:lpstr>
      <vt:lpstr>PowerPoint Presentation</vt:lpstr>
      <vt:lpstr>PowerPoint Presentation</vt:lpstr>
      <vt:lpstr>Locating Law Libraries in CA Council of California County Law Librarians http://www.publiclawlibrary.org  </vt:lpstr>
      <vt:lpstr>PowerPoint Presentation</vt:lpstr>
      <vt:lpstr>PowerPoint Presentation</vt:lpstr>
      <vt:lpstr>PowerPoint Presentation</vt:lpstr>
      <vt:lpstr>PowerPoint Presentation</vt:lpstr>
      <vt:lpstr>Survey and Certificate of Attendance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Stanley Strauss</dc:creator>
  <cp:lastModifiedBy>Jennifer Jacobs</cp:lastModifiedBy>
  <cp:revision>868</cp:revision>
  <cp:lastPrinted>2013-04-17T18:37:43Z</cp:lastPrinted>
  <dcterms:created xsi:type="dcterms:W3CDTF">2012-07-31T15:43:26Z</dcterms:created>
  <dcterms:modified xsi:type="dcterms:W3CDTF">2013-04-17T18:56:32Z</dcterms:modified>
</cp:coreProperties>
</file>