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4"/>
  </p:notesMasterIdLst>
  <p:handoutMasterIdLst>
    <p:handoutMasterId r:id="rId45"/>
  </p:handoutMasterIdLst>
  <p:sldIdLst>
    <p:sldId id="257" r:id="rId2"/>
    <p:sldId id="317" r:id="rId3"/>
    <p:sldId id="329" r:id="rId4"/>
    <p:sldId id="343" r:id="rId5"/>
    <p:sldId id="344" r:id="rId6"/>
    <p:sldId id="330" r:id="rId7"/>
    <p:sldId id="340" r:id="rId8"/>
    <p:sldId id="267" r:id="rId9"/>
    <p:sldId id="268" r:id="rId10"/>
    <p:sldId id="269" r:id="rId11"/>
    <p:sldId id="345" r:id="rId12"/>
    <p:sldId id="346" r:id="rId13"/>
    <p:sldId id="270" r:id="rId14"/>
    <p:sldId id="258" r:id="rId15"/>
    <p:sldId id="271" r:id="rId16"/>
    <p:sldId id="276" r:id="rId17"/>
    <p:sldId id="259" r:id="rId18"/>
    <p:sldId id="260" r:id="rId19"/>
    <p:sldId id="331" r:id="rId20"/>
    <p:sldId id="261" r:id="rId21"/>
    <p:sldId id="287" r:id="rId22"/>
    <p:sldId id="280" r:id="rId23"/>
    <p:sldId id="307" r:id="rId24"/>
    <p:sldId id="308" r:id="rId25"/>
    <p:sldId id="332"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34" r:id="rId40"/>
    <p:sldId id="310" r:id="rId41"/>
    <p:sldId id="342" r:id="rId42"/>
    <p:sldId id="341" r:id="rId4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80C000"/>
    <a:srgbClr val="CCFF66"/>
    <a:srgbClr val="00CCFF"/>
    <a:srgbClr val="CC6600"/>
    <a:srgbClr val="009900"/>
    <a:srgbClr val="69676D"/>
    <a:srgbClr val="007CA8"/>
    <a:srgbClr val="0099CC"/>
    <a:srgbClr val="663300"/>
    <a:srgbClr val="66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6825" autoAdjust="0"/>
  </p:normalViewPr>
  <p:slideViewPr>
    <p:cSldViewPr>
      <p:cViewPr>
        <p:scale>
          <a:sx n="125" d="100"/>
          <a:sy n="125" d="100"/>
        </p:scale>
        <p:origin x="-496" y="-184"/>
      </p:cViewPr>
      <p:guideLst>
        <p:guide orient="horz" pos="2160"/>
        <p:guide pos="2880"/>
      </p:guideLst>
    </p:cSldViewPr>
  </p:slideViewPr>
  <p:outlineViewPr>
    <p:cViewPr>
      <p:scale>
        <a:sx n="33" d="100"/>
        <a:sy n="33" d="100"/>
      </p:scale>
      <p:origin x="0" y="1326"/>
    </p:cViewPr>
  </p:outlineViewPr>
  <p:notesTextViewPr>
    <p:cViewPr>
      <p:scale>
        <a:sx n="100" d="100"/>
        <a:sy n="100" d="100"/>
      </p:scale>
      <p:origin x="0" y="0"/>
    </p:cViewPr>
  </p:notesTextViewPr>
  <p:sorterViewPr>
    <p:cViewPr>
      <p:scale>
        <a:sx n="102" d="100"/>
        <a:sy n="102"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b="0" dirty="0">
                <a:latin typeface="Arial Rounded MT Bold" pitchFamily="34" charset="0"/>
              </a:rPr>
              <a:t>San Francisco</a:t>
            </a:r>
          </a:p>
        </c:rich>
      </c:tx>
      <c:layout/>
      <c:overlay val="0"/>
    </c:title>
    <c:autoTitleDeleted val="0"/>
    <c:plotArea>
      <c:layout/>
      <c:pieChart>
        <c:varyColors val="1"/>
        <c:ser>
          <c:idx val="0"/>
          <c:order val="0"/>
          <c:tx>
            <c:strRef>
              <c:f>Sheet1!$B$1</c:f>
              <c:strCache>
                <c:ptCount val="1"/>
                <c:pt idx="0">
                  <c:v>San Francisco</c:v>
                </c:pt>
              </c:strCache>
            </c:strRef>
          </c:tx>
          <c:explosion val="25"/>
          <c:cat>
            <c:strRef>
              <c:f>Sheet1!$A$2:$A$3</c:f>
              <c:strCache>
                <c:ptCount val="2"/>
                <c:pt idx="0">
                  <c:v>General population</c:v>
                </c:pt>
                <c:pt idx="1">
                  <c:v>Homeless population</c:v>
                </c:pt>
              </c:strCache>
            </c:strRef>
          </c:cat>
          <c:val>
            <c:numRef>
              <c:f>Sheet1!$B$2:$B$3</c:f>
              <c:numCache>
                <c:formatCode>#,##0</c:formatCode>
                <c:ptCount val="2"/>
                <c:pt idx="0" formatCode="0.00%">
                  <c:v>0.9992</c:v>
                </c:pt>
                <c:pt idx="1">
                  <c:v>0.08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b="0" dirty="0">
                <a:latin typeface="Arial Rounded MT Bold" pitchFamily="34" charset="0"/>
              </a:rPr>
              <a:t>United States</a:t>
            </a:r>
          </a:p>
        </c:rich>
      </c:tx>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0204081632653061"/>
          <c:y val="0.107529354883271"/>
          <c:w val="0.595355402003321"/>
          <c:h val="0.86030690242667"/>
        </c:manualLayout>
      </c:layout>
      <c:pie3DChart>
        <c:varyColors val="1"/>
        <c:ser>
          <c:idx val="0"/>
          <c:order val="0"/>
          <c:tx>
            <c:strRef>
              <c:f>Sheet1!$B$1</c:f>
              <c:strCache>
                <c:ptCount val="1"/>
                <c:pt idx="0">
                  <c:v>United States</c:v>
                </c:pt>
              </c:strCache>
            </c:strRef>
          </c:tx>
          <c:explosion val="25"/>
          <c:cat>
            <c:strRef>
              <c:f>Sheet1!$A$2:$A$3</c:f>
              <c:strCache>
                <c:ptCount val="2"/>
                <c:pt idx="0">
                  <c:v>General population</c:v>
                </c:pt>
                <c:pt idx="1">
                  <c:v>Homeless population</c:v>
                </c:pt>
              </c:strCache>
            </c:strRef>
          </c:cat>
          <c:val>
            <c:numRef>
              <c:f>Sheet1!$B$2:$B$3</c:f>
              <c:numCache>
                <c:formatCode>#,##0</c:formatCode>
                <c:ptCount val="2"/>
                <c:pt idx="0" formatCode="0.00%">
                  <c:v>0.9998</c:v>
                </c:pt>
                <c:pt idx="1">
                  <c:v>0.02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CC2FE-D2F4-4D6E-B0A2-9525BF53B5A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71EC5DC-8A03-4277-B01F-A9BD7863BF48}">
      <dgm:prSet phldrT="[Text]"/>
      <dgm:spPr/>
      <dgm:t>
        <a:bodyPr/>
        <a:lstStyle/>
        <a:p>
          <a:r>
            <a:rPr lang="en-US" dirty="0" smtClean="0">
              <a:solidFill>
                <a:schemeClr val="accent6">
                  <a:lumMod val="75000"/>
                </a:schemeClr>
              </a:solidFill>
              <a:latin typeface="SFPLSmallCaps" pitchFamily="2" charset="0"/>
            </a:rPr>
            <a:t>365</a:t>
          </a:r>
          <a:endParaRPr lang="en-US" dirty="0">
            <a:solidFill>
              <a:schemeClr val="accent6">
                <a:lumMod val="75000"/>
              </a:schemeClr>
            </a:solidFill>
            <a:latin typeface="SFPLSmallCaps" pitchFamily="2" charset="0"/>
          </a:endParaRPr>
        </a:p>
      </dgm:t>
    </dgm:pt>
    <dgm:pt modelId="{19FE55A2-E71A-4ACB-A0F2-C522A7F79541}" type="parTrans" cxnId="{A3689990-25D8-41DA-85E9-0DF63B5F8B74}">
      <dgm:prSet/>
      <dgm:spPr/>
      <dgm:t>
        <a:bodyPr/>
        <a:lstStyle/>
        <a:p>
          <a:endParaRPr lang="en-US">
            <a:latin typeface="SFPLSmallCaps" pitchFamily="2" charset="0"/>
          </a:endParaRPr>
        </a:p>
      </dgm:t>
    </dgm:pt>
    <dgm:pt modelId="{AF8A6E57-F8AC-4580-B4D6-FF943B7E7332}" type="sibTrans" cxnId="{A3689990-25D8-41DA-85E9-0DF63B5F8B74}">
      <dgm:prSet/>
      <dgm:spPr/>
      <dgm:t>
        <a:bodyPr/>
        <a:lstStyle/>
        <a:p>
          <a:endParaRPr lang="en-US">
            <a:latin typeface="SFPLSmallCaps" pitchFamily="2" charset="0"/>
          </a:endParaRPr>
        </a:p>
      </dgm:t>
    </dgm:pt>
    <dgm:pt modelId="{1F12FACC-5CA1-41A8-A517-80634D2B9156}">
      <dgm:prSet phldrT="[Text]"/>
      <dgm:spPr/>
      <dgm:t>
        <a:bodyPr/>
        <a:lstStyle/>
        <a:p>
          <a:r>
            <a:rPr lang="en-US" dirty="0" smtClean="0">
              <a:solidFill>
                <a:schemeClr val="accent6">
                  <a:lumMod val="75000"/>
                </a:schemeClr>
              </a:solidFill>
              <a:latin typeface="SFPLSmallCaps" pitchFamily="2" charset="0"/>
            </a:rPr>
            <a:t>13</a:t>
          </a:r>
          <a:endParaRPr lang="en-US" dirty="0">
            <a:solidFill>
              <a:schemeClr val="accent6">
                <a:lumMod val="75000"/>
              </a:schemeClr>
            </a:solidFill>
            <a:latin typeface="SFPLSmallCaps" pitchFamily="2" charset="0"/>
          </a:endParaRPr>
        </a:p>
      </dgm:t>
    </dgm:pt>
    <dgm:pt modelId="{B6FDF9B6-ED91-4D25-B32F-9137BA4EF417}" type="parTrans" cxnId="{FBF8F143-7667-4CD8-A3E3-46F884060971}">
      <dgm:prSet/>
      <dgm:spPr/>
      <dgm:t>
        <a:bodyPr/>
        <a:lstStyle/>
        <a:p>
          <a:endParaRPr lang="en-US">
            <a:latin typeface="SFPLSmallCaps" pitchFamily="2" charset="0"/>
          </a:endParaRPr>
        </a:p>
      </dgm:t>
    </dgm:pt>
    <dgm:pt modelId="{B61BAFCE-70FB-4059-95ED-CDB282126821}" type="sibTrans" cxnId="{FBF8F143-7667-4CD8-A3E3-46F884060971}">
      <dgm:prSet/>
      <dgm:spPr/>
      <dgm:t>
        <a:bodyPr/>
        <a:lstStyle/>
        <a:p>
          <a:endParaRPr lang="en-US">
            <a:latin typeface="SFPLSmallCaps" pitchFamily="2" charset="0"/>
          </a:endParaRPr>
        </a:p>
      </dgm:t>
    </dgm:pt>
    <dgm:pt modelId="{8D2B301B-B987-409E-BD2B-0893C1FC8C2C}">
      <dgm:prSet phldrT="[Text]"/>
      <dgm:spPr/>
      <dgm:t>
        <a:bodyPr/>
        <a:lstStyle/>
        <a:p>
          <a:r>
            <a:rPr lang="en-US" dirty="0" smtClean="0">
              <a:solidFill>
                <a:schemeClr val="accent6">
                  <a:lumMod val="75000"/>
                </a:schemeClr>
              </a:solidFill>
              <a:latin typeface="SFPLSmallCaps" pitchFamily="2" charset="0"/>
            </a:rPr>
            <a:t>12</a:t>
          </a:r>
          <a:endParaRPr lang="en-US" dirty="0">
            <a:solidFill>
              <a:schemeClr val="accent6">
                <a:lumMod val="75000"/>
              </a:schemeClr>
            </a:solidFill>
            <a:latin typeface="SFPLSmallCaps" pitchFamily="2" charset="0"/>
          </a:endParaRPr>
        </a:p>
      </dgm:t>
    </dgm:pt>
    <dgm:pt modelId="{6D3AB89F-BED9-44F5-887C-103D48409555}" type="parTrans" cxnId="{228F6BE3-BA3B-423C-A44E-4CE5C2686827}">
      <dgm:prSet/>
      <dgm:spPr/>
      <dgm:t>
        <a:bodyPr/>
        <a:lstStyle/>
        <a:p>
          <a:endParaRPr lang="en-US">
            <a:latin typeface="SFPLSmallCaps" pitchFamily="2" charset="0"/>
          </a:endParaRPr>
        </a:p>
      </dgm:t>
    </dgm:pt>
    <dgm:pt modelId="{466E9F1B-D55D-4107-BF8D-14A19A09088C}" type="sibTrans" cxnId="{228F6BE3-BA3B-423C-A44E-4CE5C2686827}">
      <dgm:prSet/>
      <dgm:spPr/>
      <dgm:t>
        <a:bodyPr/>
        <a:lstStyle/>
        <a:p>
          <a:endParaRPr lang="en-US">
            <a:latin typeface="SFPLSmallCaps" pitchFamily="2" charset="0"/>
          </a:endParaRPr>
        </a:p>
      </dgm:t>
    </dgm:pt>
    <dgm:pt modelId="{5F2C39FB-7B85-4231-9962-F47DE0F2EA56}">
      <dgm:prSet phldrT="[Text]"/>
      <dgm:spPr/>
      <dgm:t>
        <a:bodyPr/>
        <a:lstStyle/>
        <a:p>
          <a:r>
            <a:rPr lang="en-US" dirty="0" smtClean="0">
              <a:solidFill>
                <a:schemeClr val="accent6">
                  <a:lumMod val="75000"/>
                </a:schemeClr>
              </a:solidFill>
              <a:latin typeface="SFPLSmallCaps" pitchFamily="2" charset="0"/>
            </a:rPr>
            <a:t>19</a:t>
          </a:r>
          <a:endParaRPr lang="en-US" dirty="0">
            <a:solidFill>
              <a:schemeClr val="accent6">
                <a:lumMod val="75000"/>
              </a:schemeClr>
            </a:solidFill>
            <a:latin typeface="SFPLSmallCaps" pitchFamily="2" charset="0"/>
          </a:endParaRPr>
        </a:p>
      </dgm:t>
    </dgm:pt>
    <dgm:pt modelId="{1C1992E5-60C2-49CB-A65F-953CDB8A48EA}" type="parTrans" cxnId="{3B21FDB9-D15C-4639-95CD-D776AB147E86}">
      <dgm:prSet/>
      <dgm:spPr/>
      <dgm:t>
        <a:bodyPr/>
        <a:lstStyle/>
        <a:p>
          <a:endParaRPr lang="en-US">
            <a:latin typeface="SFPLSmallCaps" pitchFamily="2" charset="0"/>
          </a:endParaRPr>
        </a:p>
      </dgm:t>
    </dgm:pt>
    <dgm:pt modelId="{8E4E1966-56E2-4302-ACB6-6E9834C04BD8}" type="sibTrans" cxnId="{3B21FDB9-D15C-4639-95CD-D776AB147E86}">
      <dgm:prSet/>
      <dgm:spPr/>
      <dgm:t>
        <a:bodyPr/>
        <a:lstStyle/>
        <a:p>
          <a:endParaRPr lang="en-US">
            <a:latin typeface="SFPLSmallCaps" pitchFamily="2" charset="0"/>
          </a:endParaRPr>
        </a:p>
      </dgm:t>
    </dgm:pt>
    <dgm:pt modelId="{01614B8B-34EC-417F-B349-DA8C81BF7791}">
      <dgm:prSet phldrT="[Text]"/>
      <dgm:spPr/>
      <dgm:t>
        <a:bodyPr/>
        <a:lstStyle/>
        <a:p>
          <a:r>
            <a:rPr lang="en-US" dirty="0" smtClean="0">
              <a:solidFill>
                <a:schemeClr val="accent6">
                  <a:lumMod val="75000"/>
                </a:schemeClr>
              </a:solidFill>
              <a:latin typeface="SFPLSmallCaps" pitchFamily="2" charset="0"/>
            </a:rPr>
            <a:t>20</a:t>
          </a:r>
          <a:endParaRPr lang="en-US" dirty="0">
            <a:solidFill>
              <a:schemeClr val="accent6">
                <a:lumMod val="75000"/>
              </a:schemeClr>
            </a:solidFill>
            <a:latin typeface="SFPLSmallCaps" pitchFamily="2" charset="0"/>
          </a:endParaRPr>
        </a:p>
      </dgm:t>
    </dgm:pt>
    <dgm:pt modelId="{72F2ED9F-216B-4B3E-BEB6-2551428DD36B}" type="parTrans" cxnId="{BE227122-EDD2-47B3-B966-B7D6AC58BE87}">
      <dgm:prSet/>
      <dgm:spPr/>
      <dgm:t>
        <a:bodyPr/>
        <a:lstStyle/>
        <a:p>
          <a:endParaRPr lang="en-US">
            <a:latin typeface="SFPLSmallCaps" pitchFamily="2" charset="0"/>
          </a:endParaRPr>
        </a:p>
      </dgm:t>
    </dgm:pt>
    <dgm:pt modelId="{BB6389C4-C877-4103-9BBB-BEA5B5F501AC}" type="sibTrans" cxnId="{BE227122-EDD2-47B3-B966-B7D6AC58BE87}">
      <dgm:prSet/>
      <dgm:spPr/>
      <dgm:t>
        <a:bodyPr/>
        <a:lstStyle/>
        <a:p>
          <a:endParaRPr lang="en-US">
            <a:latin typeface="SFPLSmallCaps" pitchFamily="2" charset="0"/>
          </a:endParaRPr>
        </a:p>
      </dgm:t>
    </dgm:pt>
    <dgm:pt modelId="{EAE6A770-A50B-4B48-AB3A-CA06C9D772F3}" type="pres">
      <dgm:prSet presAssocID="{1EECC2FE-D2F4-4D6E-B0A2-9525BF53B5AB}" presName="Name0" presStyleCnt="0">
        <dgm:presLayoutVars>
          <dgm:chMax val="1"/>
          <dgm:dir/>
          <dgm:animLvl val="ctr"/>
          <dgm:resizeHandles val="exact"/>
        </dgm:presLayoutVars>
      </dgm:prSet>
      <dgm:spPr/>
      <dgm:t>
        <a:bodyPr/>
        <a:lstStyle/>
        <a:p>
          <a:endParaRPr lang="en-US"/>
        </a:p>
      </dgm:t>
    </dgm:pt>
    <dgm:pt modelId="{93EFCEF5-A246-46CE-98ED-0162F96F5E22}" type="pres">
      <dgm:prSet presAssocID="{171EC5DC-8A03-4277-B01F-A9BD7863BF48}" presName="centerShape" presStyleLbl="node0" presStyleIdx="0" presStyleCnt="1" custScaleX="137663" custScaleY="134133"/>
      <dgm:spPr/>
      <dgm:t>
        <a:bodyPr/>
        <a:lstStyle/>
        <a:p>
          <a:endParaRPr lang="en-US"/>
        </a:p>
      </dgm:t>
    </dgm:pt>
    <dgm:pt modelId="{5854A5A9-B676-45BB-A651-9DBD3DE71A98}" type="pres">
      <dgm:prSet presAssocID="{1F12FACC-5CA1-41A8-A517-80634D2B9156}" presName="node" presStyleLbl="node1" presStyleIdx="0" presStyleCnt="4">
        <dgm:presLayoutVars>
          <dgm:bulletEnabled val="1"/>
        </dgm:presLayoutVars>
      </dgm:prSet>
      <dgm:spPr/>
      <dgm:t>
        <a:bodyPr/>
        <a:lstStyle/>
        <a:p>
          <a:endParaRPr lang="en-US"/>
        </a:p>
      </dgm:t>
    </dgm:pt>
    <dgm:pt modelId="{93A5544A-2655-4E88-8F23-A276D2A5097B}" type="pres">
      <dgm:prSet presAssocID="{1F12FACC-5CA1-41A8-A517-80634D2B9156}" presName="dummy" presStyleCnt="0"/>
      <dgm:spPr/>
    </dgm:pt>
    <dgm:pt modelId="{BF22BE52-EA9F-4E92-912C-DED52B278E68}" type="pres">
      <dgm:prSet presAssocID="{B61BAFCE-70FB-4059-95ED-CDB282126821}" presName="sibTrans" presStyleLbl="sibTrans2D1" presStyleIdx="0" presStyleCnt="4"/>
      <dgm:spPr/>
      <dgm:t>
        <a:bodyPr/>
        <a:lstStyle/>
        <a:p>
          <a:endParaRPr lang="en-US"/>
        </a:p>
      </dgm:t>
    </dgm:pt>
    <dgm:pt modelId="{54AA337C-93EF-46C8-B655-83D2210BAA25}" type="pres">
      <dgm:prSet presAssocID="{8D2B301B-B987-409E-BD2B-0893C1FC8C2C}" presName="node" presStyleLbl="node1" presStyleIdx="1" presStyleCnt="4">
        <dgm:presLayoutVars>
          <dgm:bulletEnabled val="1"/>
        </dgm:presLayoutVars>
      </dgm:prSet>
      <dgm:spPr/>
      <dgm:t>
        <a:bodyPr/>
        <a:lstStyle/>
        <a:p>
          <a:endParaRPr lang="en-US"/>
        </a:p>
      </dgm:t>
    </dgm:pt>
    <dgm:pt modelId="{8F7E7A8C-0E28-4A2E-93B9-EF6EE0564968}" type="pres">
      <dgm:prSet presAssocID="{8D2B301B-B987-409E-BD2B-0893C1FC8C2C}" presName="dummy" presStyleCnt="0"/>
      <dgm:spPr/>
    </dgm:pt>
    <dgm:pt modelId="{C7DC9329-35DF-4E21-B2F0-6A573BF62C7A}" type="pres">
      <dgm:prSet presAssocID="{466E9F1B-D55D-4107-BF8D-14A19A09088C}" presName="sibTrans" presStyleLbl="sibTrans2D1" presStyleIdx="1" presStyleCnt="4"/>
      <dgm:spPr/>
      <dgm:t>
        <a:bodyPr/>
        <a:lstStyle/>
        <a:p>
          <a:endParaRPr lang="en-US"/>
        </a:p>
      </dgm:t>
    </dgm:pt>
    <dgm:pt modelId="{BEE24A1C-EFB0-422A-82FB-B664C70BE05A}" type="pres">
      <dgm:prSet presAssocID="{5F2C39FB-7B85-4231-9962-F47DE0F2EA56}" presName="node" presStyleLbl="node1" presStyleIdx="2" presStyleCnt="4">
        <dgm:presLayoutVars>
          <dgm:bulletEnabled val="1"/>
        </dgm:presLayoutVars>
      </dgm:prSet>
      <dgm:spPr/>
      <dgm:t>
        <a:bodyPr/>
        <a:lstStyle/>
        <a:p>
          <a:endParaRPr lang="en-US"/>
        </a:p>
      </dgm:t>
    </dgm:pt>
    <dgm:pt modelId="{12A8D830-1AE1-465C-B9BD-5B21CC07713F}" type="pres">
      <dgm:prSet presAssocID="{5F2C39FB-7B85-4231-9962-F47DE0F2EA56}" presName="dummy" presStyleCnt="0"/>
      <dgm:spPr/>
    </dgm:pt>
    <dgm:pt modelId="{B58BEF1F-8F2A-487C-9FB9-7430ADA06A46}" type="pres">
      <dgm:prSet presAssocID="{8E4E1966-56E2-4302-ACB6-6E9834C04BD8}" presName="sibTrans" presStyleLbl="sibTrans2D1" presStyleIdx="2" presStyleCnt="4"/>
      <dgm:spPr/>
      <dgm:t>
        <a:bodyPr/>
        <a:lstStyle/>
        <a:p>
          <a:endParaRPr lang="en-US"/>
        </a:p>
      </dgm:t>
    </dgm:pt>
    <dgm:pt modelId="{D2345DFD-2C76-4857-BC21-DAAF345BF643}" type="pres">
      <dgm:prSet presAssocID="{01614B8B-34EC-417F-B349-DA8C81BF7791}" presName="node" presStyleLbl="node1" presStyleIdx="3" presStyleCnt="4">
        <dgm:presLayoutVars>
          <dgm:bulletEnabled val="1"/>
        </dgm:presLayoutVars>
      </dgm:prSet>
      <dgm:spPr/>
      <dgm:t>
        <a:bodyPr/>
        <a:lstStyle/>
        <a:p>
          <a:endParaRPr lang="en-US"/>
        </a:p>
      </dgm:t>
    </dgm:pt>
    <dgm:pt modelId="{CEDFC194-FCB6-46EE-86DF-859F3FB871C2}" type="pres">
      <dgm:prSet presAssocID="{01614B8B-34EC-417F-B349-DA8C81BF7791}" presName="dummy" presStyleCnt="0"/>
      <dgm:spPr/>
    </dgm:pt>
    <dgm:pt modelId="{2ADCACCF-693B-4003-A9B6-CD131A6E9AD0}" type="pres">
      <dgm:prSet presAssocID="{BB6389C4-C877-4103-9BBB-BEA5B5F501AC}" presName="sibTrans" presStyleLbl="sibTrans2D1" presStyleIdx="3" presStyleCnt="4"/>
      <dgm:spPr/>
      <dgm:t>
        <a:bodyPr/>
        <a:lstStyle/>
        <a:p>
          <a:endParaRPr lang="en-US"/>
        </a:p>
      </dgm:t>
    </dgm:pt>
  </dgm:ptLst>
  <dgm:cxnLst>
    <dgm:cxn modelId="{5B499D6B-A63D-422D-98F5-9A87770AA600}" type="presOf" srcId="{466E9F1B-D55D-4107-BF8D-14A19A09088C}" destId="{C7DC9329-35DF-4E21-B2F0-6A573BF62C7A}" srcOrd="0" destOrd="0" presId="urn:microsoft.com/office/officeart/2005/8/layout/radial6"/>
    <dgm:cxn modelId="{89907095-0C18-47B1-B1F5-72CF38AC3728}" type="presOf" srcId="{1EECC2FE-D2F4-4D6E-B0A2-9525BF53B5AB}" destId="{EAE6A770-A50B-4B48-AB3A-CA06C9D772F3}" srcOrd="0" destOrd="0" presId="urn:microsoft.com/office/officeart/2005/8/layout/radial6"/>
    <dgm:cxn modelId="{228F6BE3-BA3B-423C-A44E-4CE5C2686827}" srcId="{171EC5DC-8A03-4277-B01F-A9BD7863BF48}" destId="{8D2B301B-B987-409E-BD2B-0893C1FC8C2C}" srcOrd="1" destOrd="0" parTransId="{6D3AB89F-BED9-44F5-887C-103D48409555}" sibTransId="{466E9F1B-D55D-4107-BF8D-14A19A09088C}"/>
    <dgm:cxn modelId="{BE227122-EDD2-47B3-B966-B7D6AC58BE87}" srcId="{171EC5DC-8A03-4277-B01F-A9BD7863BF48}" destId="{01614B8B-34EC-417F-B349-DA8C81BF7791}" srcOrd="3" destOrd="0" parTransId="{72F2ED9F-216B-4B3E-BEB6-2551428DD36B}" sibTransId="{BB6389C4-C877-4103-9BBB-BEA5B5F501AC}"/>
    <dgm:cxn modelId="{848C8BBF-F68D-4271-9021-F2753CF06157}" type="presOf" srcId="{1F12FACC-5CA1-41A8-A517-80634D2B9156}" destId="{5854A5A9-B676-45BB-A651-9DBD3DE71A98}" srcOrd="0" destOrd="0" presId="urn:microsoft.com/office/officeart/2005/8/layout/radial6"/>
    <dgm:cxn modelId="{A3689990-25D8-41DA-85E9-0DF63B5F8B74}" srcId="{1EECC2FE-D2F4-4D6E-B0A2-9525BF53B5AB}" destId="{171EC5DC-8A03-4277-B01F-A9BD7863BF48}" srcOrd="0" destOrd="0" parTransId="{19FE55A2-E71A-4ACB-A0F2-C522A7F79541}" sibTransId="{AF8A6E57-F8AC-4580-B4D6-FF943B7E7332}"/>
    <dgm:cxn modelId="{8A2B0ED4-B09B-4FD3-AA04-FFA73DA79A69}" type="presOf" srcId="{5F2C39FB-7B85-4231-9962-F47DE0F2EA56}" destId="{BEE24A1C-EFB0-422A-82FB-B664C70BE05A}" srcOrd="0" destOrd="0" presId="urn:microsoft.com/office/officeart/2005/8/layout/radial6"/>
    <dgm:cxn modelId="{3B21FDB9-D15C-4639-95CD-D776AB147E86}" srcId="{171EC5DC-8A03-4277-B01F-A9BD7863BF48}" destId="{5F2C39FB-7B85-4231-9962-F47DE0F2EA56}" srcOrd="2" destOrd="0" parTransId="{1C1992E5-60C2-49CB-A65F-953CDB8A48EA}" sibTransId="{8E4E1966-56E2-4302-ACB6-6E9834C04BD8}"/>
    <dgm:cxn modelId="{43D0748B-C2FB-44B9-A552-35A29E873376}" type="presOf" srcId="{01614B8B-34EC-417F-B349-DA8C81BF7791}" destId="{D2345DFD-2C76-4857-BC21-DAAF345BF643}" srcOrd="0" destOrd="0" presId="urn:microsoft.com/office/officeart/2005/8/layout/radial6"/>
    <dgm:cxn modelId="{FBF8F143-7667-4CD8-A3E3-46F884060971}" srcId="{171EC5DC-8A03-4277-B01F-A9BD7863BF48}" destId="{1F12FACC-5CA1-41A8-A517-80634D2B9156}" srcOrd="0" destOrd="0" parTransId="{B6FDF9B6-ED91-4D25-B32F-9137BA4EF417}" sibTransId="{B61BAFCE-70FB-4059-95ED-CDB282126821}"/>
    <dgm:cxn modelId="{1CF8251C-CEC3-4504-A5F3-DC321B81ED1E}" type="presOf" srcId="{8D2B301B-B987-409E-BD2B-0893C1FC8C2C}" destId="{54AA337C-93EF-46C8-B655-83D2210BAA25}" srcOrd="0" destOrd="0" presId="urn:microsoft.com/office/officeart/2005/8/layout/radial6"/>
    <dgm:cxn modelId="{4C0D68C5-EC3B-4E50-97D8-2A98A240B406}" type="presOf" srcId="{8E4E1966-56E2-4302-ACB6-6E9834C04BD8}" destId="{B58BEF1F-8F2A-487C-9FB9-7430ADA06A46}" srcOrd="0" destOrd="0" presId="urn:microsoft.com/office/officeart/2005/8/layout/radial6"/>
    <dgm:cxn modelId="{37ECAB02-EDA0-4207-B780-96468D8833D9}" type="presOf" srcId="{BB6389C4-C877-4103-9BBB-BEA5B5F501AC}" destId="{2ADCACCF-693B-4003-A9B6-CD131A6E9AD0}" srcOrd="0" destOrd="0" presId="urn:microsoft.com/office/officeart/2005/8/layout/radial6"/>
    <dgm:cxn modelId="{959C05BB-0C5B-4984-81BE-C2AE7E1491EF}" type="presOf" srcId="{171EC5DC-8A03-4277-B01F-A9BD7863BF48}" destId="{93EFCEF5-A246-46CE-98ED-0162F96F5E22}" srcOrd="0" destOrd="0" presId="urn:microsoft.com/office/officeart/2005/8/layout/radial6"/>
    <dgm:cxn modelId="{FEF84916-30D2-4AFB-8A14-FDFF27F22E85}" type="presOf" srcId="{B61BAFCE-70FB-4059-95ED-CDB282126821}" destId="{BF22BE52-EA9F-4E92-912C-DED52B278E68}" srcOrd="0" destOrd="0" presId="urn:microsoft.com/office/officeart/2005/8/layout/radial6"/>
    <dgm:cxn modelId="{E15FA0F8-8D23-45BF-9755-2A3F7EAEB807}" type="presParOf" srcId="{EAE6A770-A50B-4B48-AB3A-CA06C9D772F3}" destId="{93EFCEF5-A246-46CE-98ED-0162F96F5E22}" srcOrd="0" destOrd="0" presId="urn:microsoft.com/office/officeart/2005/8/layout/radial6"/>
    <dgm:cxn modelId="{BD527FA2-B832-4698-A86C-A463B41DEDC0}" type="presParOf" srcId="{EAE6A770-A50B-4B48-AB3A-CA06C9D772F3}" destId="{5854A5A9-B676-45BB-A651-9DBD3DE71A98}" srcOrd="1" destOrd="0" presId="urn:microsoft.com/office/officeart/2005/8/layout/radial6"/>
    <dgm:cxn modelId="{19BC6914-1382-48A6-9919-EA71FB6996AD}" type="presParOf" srcId="{EAE6A770-A50B-4B48-AB3A-CA06C9D772F3}" destId="{93A5544A-2655-4E88-8F23-A276D2A5097B}" srcOrd="2" destOrd="0" presId="urn:microsoft.com/office/officeart/2005/8/layout/radial6"/>
    <dgm:cxn modelId="{5FB687C2-2415-42BF-86EB-25DA1E5A303D}" type="presParOf" srcId="{EAE6A770-A50B-4B48-AB3A-CA06C9D772F3}" destId="{BF22BE52-EA9F-4E92-912C-DED52B278E68}" srcOrd="3" destOrd="0" presId="urn:microsoft.com/office/officeart/2005/8/layout/radial6"/>
    <dgm:cxn modelId="{0D70B346-8B90-4ABD-B79A-22458764B045}" type="presParOf" srcId="{EAE6A770-A50B-4B48-AB3A-CA06C9D772F3}" destId="{54AA337C-93EF-46C8-B655-83D2210BAA25}" srcOrd="4" destOrd="0" presId="urn:microsoft.com/office/officeart/2005/8/layout/radial6"/>
    <dgm:cxn modelId="{E6AEB8AA-64B5-4158-80B8-974F3036650D}" type="presParOf" srcId="{EAE6A770-A50B-4B48-AB3A-CA06C9D772F3}" destId="{8F7E7A8C-0E28-4A2E-93B9-EF6EE0564968}" srcOrd="5" destOrd="0" presId="urn:microsoft.com/office/officeart/2005/8/layout/radial6"/>
    <dgm:cxn modelId="{E1A346E4-FEAF-406E-8FAE-2EEC59B02A97}" type="presParOf" srcId="{EAE6A770-A50B-4B48-AB3A-CA06C9D772F3}" destId="{C7DC9329-35DF-4E21-B2F0-6A573BF62C7A}" srcOrd="6" destOrd="0" presId="urn:microsoft.com/office/officeart/2005/8/layout/radial6"/>
    <dgm:cxn modelId="{3AC77389-864A-4D50-8F90-34F5859B7672}" type="presParOf" srcId="{EAE6A770-A50B-4B48-AB3A-CA06C9D772F3}" destId="{BEE24A1C-EFB0-422A-82FB-B664C70BE05A}" srcOrd="7" destOrd="0" presId="urn:microsoft.com/office/officeart/2005/8/layout/radial6"/>
    <dgm:cxn modelId="{16865DEA-6380-4B03-9E75-BA37F76C4C0E}" type="presParOf" srcId="{EAE6A770-A50B-4B48-AB3A-CA06C9D772F3}" destId="{12A8D830-1AE1-465C-B9BD-5B21CC07713F}" srcOrd="8" destOrd="0" presId="urn:microsoft.com/office/officeart/2005/8/layout/radial6"/>
    <dgm:cxn modelId="{9E477C08-C939-4B3D-B016-DB3DC68C386D}" type="presParOf" srcId="{EAE6A770-A50B-4B48-AB3A-CA06C9D772F3}" destId="{B58BEF1F-8F2A-487C-9FB9-7430ADA06A46}" srcOrd="9" destOrd="0" presId="urn:microsoft.com/office/officeart/2005/8/layout/radial6"/>
    <dgm:cxn modelId="{62F68C51-E11E-4AD9-8528-DB0DD48C71DA}" type="presParOf" srcId="{EAE6A770-A50B-4B48-AB3A-CA06C9D772F3}" destId="{D2345DFD-2C76-4857-BC21-DAAF345BF643}" srcOrd="10" destOrd="0" presId="urn:microsoft.com/office/officeart/2005/8/layout/radial6"/>
    <dgm:cxn modelId="{4BAC2714-819C-49CB-A1F9-D6AB2824F3C0}" type="presParOf" srcId="{EAE6A770-A50B-4B48-AB3A-CA06C9D772F3}" destId="{CEDFC194-FCB6-46EE-86DF-859F3FB871C2}" srcOrd="11" destOrd="0" presId="urn:microsoft.com/office/officeart/2005/8/layout/radial6"/>
    <dgm:cxn modelId="{B72CA215-D2C8-4678-8AC0-3D604753F7C4}" type="presParOf" srcId="{EAE6A770-A50B-4B48-AB3A-CA06C9D772F3}" destId="{2ADCACCF-693B-4003-A9B6-CD131A6E9AD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CACCF-693B-4003-A9B6-CD131A6E9AD0}">
      <dsp:nvSpPr>
        <dsp:cNvPr id="0" name=""/>
        <dsp:cNvSpPr/>
      </dsp:nvSpPr>
      <dsp:spPr>
        <a:xfrm>
          <a:off x="1802016" y="544716"/>
          <a:ext cx="3634966" cy="3634966"/>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8BEF1F-8F2A-487C-9FB9-7430ADA06A46}">
      <dsp:nvSpPr>
        <dsp:cNvPr id="0" name=""/>
        <dsp:cNvSpPr/>
      </dsp:nvSpPr>
      <dsp:spPr>
        <a:xfrm>
          <a:off x="1802016" y="544716"/>
          <a:ext cx="3634966" cy="3634966"/>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DC9329-35DF-4E21-B2F0-6A573BF62C7A}">
      <dsp:nvSpPr>
        <dsp:cNvPr id="0" name=""/>
        <dsp:cNvSpPr/>
      </dsp:nvSpPr>
      <dsp:spPr>
        <a:xfrm>
          <a:off x="1802016" y="544716"/>
          <a:ext cx="3634966" cy="3634966"/>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22BE52-EA9F-4E92-912C-DED52B278E68}">
      <dsp:nvSpPr>
        <dsp:cNvPr id="0" name=""/>
        <dsp:cNvSpPr/>
      </dsp:nvSpPr>
      <dsp:spPr>
        <a:xfrm>
          <a:off x="1802016" y="544716"/>
          <a:ext cx="3634966" cy="3634966"/>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EFCEF5-A246-46CE-98ED-0162F96F5E22}">
      <dsp:nvSpPr>
        <dsp:cNvPr id="0" name=""/>
        <dsp:cNvSpPr/>
      </dsp:nvSpPr>
      <dsp:spPr>
        <a:xfrm>
          <a:off x="2468707" y="1240916"/>
          <a:ext cx="2301584" cy="22425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accent6">
                  <a:lumMod val="75000"/>
                </a:schemeClr>
              </a:solidFill>
              <a:latin typeface="SFPLSmallCaps" pitchFamily="2" charset="0"/>
            </a:rPr>
            <a:t>365</a:t>
          </a:r>
          <a:endParaRPr lang="en-US" sz="6500" kern="1200" dirty="0">
            <a:solidFill>
              <a:schemeClr val="accent6">
                <a:lumMod val="75000"/>
              </a:schemeClr>
            </a:solidFill>
            <a:latin typeface="SFPLSmallCaps" pitchFamily="2" charset="0"/>
          </a:endParaRPr>
        </a:p>
      </dsp:txBody>
      <dsp:txXfrm>
        <a:off x="2805766" y="1569332"/>
        <a:ext cx="1627466" cy="1585734"/>
      </dsp:txXfrm>
    </dsp:sp>
    <dsp:sp modelId="{5854A5A9-B676-45BB-A651-9DBD3DE71A98}">
      <dsp:nvSpPr>
        <dsp:cNvPr id="0" name=""/>
        <dsp:cNvSpPr/>
      </dsp:nvSpPr>
      <dsp:spPr>
        <a:xfrm>
          <a:off x="3034335" y="1684"/>
          <a:ext cx="1170328" cy="11703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solidFill>
                <a:schemeClr val="accent6">
                  <a:lumMod val="75000"/>
                </a:schemeClr>
              </a:solidFill>
              <a:latin typeface="SFPLSmallCaps" pitchFamily="2" charset="0"/>
            </a:rPr>
            <a:t>13</a:t>
          </a:r>
          <a:endParaRPr lang="en-US" sz="5000" kern="1200" dirty="0">
            <a:solidFill>
              <a:schemeClr val="accent6">
                <a:lumMod val="75000"/>
              </a:schemeClr>
            </a:solidFill>
            <a:latin typeface="SFPLSmallCaps" pitchFamily="2" charset="0"/>
          </a:endParaRPr>
        </a:p>
      </dsp:txBody>
      <dsp:txXfrm>
        <a:off x="3205726" y="173075"/>
        <a:ext cx="827546" cy="827546"/>
      </dsp:txXfrm>
    </dsp:sp>
    <dsp:sp modelId="{54AA337C-93EF-46C8-B655-83D2210BAA25}">
      <dsp:nvSpPr>
        <dsp:cNvPr id="0" name=""/>
        <dsp:cNvSpPr/>
      </dsp:nvSpPr>
      <dsp:spPr>
        <a:xfrm>
          <a:off x="4809687" y="1777035"/>
          <a:ext cx="1170328" cy="11703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solidFill>
                <a:schemeClr val="accent6">
                  <a:lumMod val="75000"/>
                </a:schemeClr>
              </a:solidFill>
              <a:latin typeface="SFPLSmallCaps" pitchFamily="2" charset="0"/>
            </a:rPr>
            <a:t>12</a:t>
          </a:r>
          <a:endParaRPr lang="en-US" sz="5000" kern="1200" dirty="0">
            <a:solidFill>
              <a:schemeClr val="accent6">
                <a:lumMod val="75000"/>
              </a:schemeClr>
            </a:solidFill>
            <a:latin typeface="SFPLSmallCaps" pitchFamily="2" charset="0"/>
          </a:endParaRPr>
        </a:p>
      </dsp:txBody>
      <dsp:txXfrm>
        <a:off x="4981078" y="1948426"/>
        <a:ext cx="827546" cy="827546"/>
      </dsp:txXfrm>
    </dsp:sp>
    <dsp:sp modelId="{BEE24A1C-EFB0-422A-82FB-B664C70BE05A}">
      <dsp:nvSpPr>
        <dsp:cNvPr id="0" name=""/>
        <dsp:cNvSpPr/>
      </dsp:nvSpPr>
      <dsp:spPr>
        <a:xfrm>
          <a:off x="3034335" y="3552387"/>
          <a:ext cx="1170328" cy="11703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solidFill>
                <a:schemeClr val="accent6">
                  <a:lumMod val="75000"/>
                </a:schemeClr>
              </a:solidFill>
              <a:latin typeface="SFPLSmallCaps" pitchFamily="2" charset="0"/>
            </a:rPr>
            <a:t>19</a:t>
          </a:r>
          <a:endParaRPr lang="en-US" sz="5000" kern="1200" dirty="0">
            <a:solidFill>
              <a:schemeClr val="accent6">
                <a:lumMod val="75000"/>
              </a:schemeClr>
            </a:solidFill>
            <a:latin typeface="SFPLSmallCaps" pitchFamily="2" charset="0"/>
          </a:endParaRPr>
        </a:p>
      </dsp:txBody>
      <dsp:txXfrm>
        <a:off x="3205726" y="3723778"/>
        <a:ext cx="827546" cy="827546"/>
      </dsp:txXfrm>
    </dsp:sp>
    <dsp:sp modelId="{D2345DFD-2C76-4857-BC21-DAAF345BF643}">
      <dsp:nvSpPr>
        <dsp:cNvPr id="0" name=""/>
        <dsp:cNvSpPr/>
      </dsp:nvSpPr>
      <dsp:spPr>
        <a:xfrm>
          <a:off x="1258984" y="1777035"/>
          <a:ext cx="1170328" cy="11703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solidFill>
                <a:schemeClr val="accent6">
                  <a:lumMod val="75000"/>
                </a:schemeClr>
              </a:solidFill>
              <a:latin typeface="SFPLSmallCaps" pitchFamily="2" charset="0"/>
            </a:rPr>
            <a:t>20</a:t>
          </a:r>
          <a:endParaRPr lang="en-US" sz="5000" kern="1200" dirty="0">
            <a:solidFill>
              <a:schemeClr val="accent6">
                <a:lumMod val="75000"/>
              </a:schemeClr>
            </a:solidFill>
            <a:latin typeface="SFPLSmallCaps" pitchFamily="2" charset="0"/>
          </a:endParaRPr>
        </a:p>
      </dsp:txBody>
      <dsp:txXfrm>
        <a:off x="1430375" y="1948426"/>
        <a:ext cx="827546" cy="82754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38200" y="0"/>
            <a:ext cx="5105400" cy="533400"/>
          </a:xfrm>
          <a:prstGeom prst="rect">
            <a:avLst/>
          </a:prstGeom>
        </p:spPr>
        <p:txBody>
          <a:bodyPr vert="horz" lIns="93177" tIns="46589" rIns="93177" bIns="46589" rtlCol="0" anchor="ctr"/>
          <a:lstStyle>
            <a:lvl1pPr algn="l">
              <a:defRPr sz="1200"/>
            </a:lvl1pPr>
          </a:lstStyle>
          <a:p>
            <a:pPr algn="ctr"/>
            <a:r>
              <a:rPr lang="en-US" dirty="0"/>
              <a:t>Handling Challenging Situations: What Do I Do Now? Part I of II</a:t>
            </a:r>
            <a:endParaRPr lang="en-US" dirty="0"/>
          </a:p>
        </p:txBody>
      </p:sp>
      <p:sp>
        <p:nvSpPr>
          <p:cNvPr id="3" name="Date Placeholder 2"/>
          <p:cNvSpPr>
            <a:spLocks noGrp="1"/>
          </p:cNvSpPr>
          <p:nvPr>
            <p:ph type="dt" sz="quarter" idx="1"/>
          </p:nvPr>
        </p:nvSpPr>
        <p:spPr>
          <a:xfrm>
            <a:off x="5943601" y="0"/>
            <a:ext cx="912812" cy="464820"/>
          </a:xfrm>
          <a:prstGeom prst="rect">
            <a:avLst/>
          </a:prstGeom>
        </p:spPr>
        <p:txBody>
          <a:bodyPr vert="horz" lIns="93177" tIns="46589" rIns="93177" bIns="46589" rtlCol="0"/>
          <a:lstStyle>
            <a:lvl1pPr algn="r">
              <a:defRPr sz="1200"/>
            </a:lvl1pPr>
          </a:lstStyle>
          <a:p>
            <a:r>
              <a:rPr lang="en-US" dirty="0" smtClean="0"/>
              <a:t>5/14/2013</a:t>
            </a:r>
            <a:endParaRPr lang="en-US" dirty="0"/>
          </a:p>
        </p:txBody>
      </p:sp>
      <p:sp>
        <p:nvSpPr>
          <p:cNvPr id="4" name="Footer Placeholder 3"/>
          <p:cNvSpPr>
            <a:spLocks noGrp="1"/>
          </p:cNvSpPr>
          <p:nvPr>
            <p:ph type="ftr" sz="quarter" idx="2"/>
          </p:nvPr>
        </p:nvSpPr>
        <p:spPr>
          <a:xfrm>
            <a:off x="838200" y="8534400"/>
            <a:ext cx="5105400" cy="760387"/>
          </a:xfrm>
          <a:prstGeom prst="rect">
            <a:avLst/>
          </a:prstGeom>
        </p:spPr>
        <p:txBody>
          <a:bodyPr vert="horz" lIns="93177" tIns="46589" rIns="93177" bIns="46589" rtlCol="0" anchor="ctr"/>
          <a:lstStyle>
            <a:lvl1pPr algn="l">
              <a:defRPr sz="1200"/>
            </a:lvl1pPr>
          </a:lstStyle>
          <a:p>
            <a:pPr algn="just"/>
            <a:r>
              <a:rPr lang="en-US" sz="900" dirty="0"/>
              <a:t>This material has been created for the Infopeople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algn="just"/>
            <a:endParaRPr lang="en-US" sz="900" dirty="0"/>
          </a:p>
        </p:txBody>
      </p:sp>
      <p:sp>
        <p:nvSpPr>
          <p:cNvPr id="5" name="Slide Number Placeholder 4"/>
          <p:cNvSpPr>
            <a:spLocks noGrp="1"/>
          </p:cNvSpPr>
          <p:nvPr>
            <p:ph type="sldNum" sz="quarter" idx="3"/>
          </p:nvPr>
        </p:nvSpPr>
        <p:spPr>
          <a:xfrm>
            <a:off x="5943599" y="8839199"/>
            <a:ext cx="912813" cy="455587"/>
          </a:xfrm>
          <a:prstGeom prst="rect">
            <a:avLst/>
          </a:prstGeom>
        </p:spPr>
        <p:txBody>
          <a:bodyPr vert="horz" lIns="93177" tIns="46589" rIns="93177" bIns="46589" rtlCol="0" anchor="b"/>
          <a:lstStyle>
            <a:lvl1pPr algn="r">
              <a:defRPr sz="1200"/>
            </a:lvl1pPr>
          </a:lstStyle>
          <a:p>
            <a:fld id="{9C512377-76A3-4F67-B1F4-61B9C25809FB}" type="slidenum">
              <a:rPr lang="en-US" smtClean="0"/>
              <a:pPr/>
              <a:t>‹#›</a:t>
            </a:fld>
            <a:endParaRPr lang="en-US"/>
          </a:p>
        </p:txBody>
      </p:sp>
    </p:spTree>
    <p:extLst>
      <p:ext uri="{BB962C8B-B14F-4D97-AF65-F5344CB8AC3E}">
        <p14:creationId xmlns:p14="http://schemas.microsoft.com/office/powerpoint/2010/main" val="327568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7DFB827D-0FF2-4CF1-B299-60E3B241A3C4}" type="datetimeFigureOut">
              <a:rPr lang="en-US" smtClean="0"/>
              <a:pPr/>
              <a:t>5/14/13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5C1BD9B4-C393-49F9-BA6E-12F1CA3C9C5A}" type="slidenum">
              <a:rPr lang="en-US" smtClean="0"/>
              <a:pPr/>
              <a:t>‹#›</a:t>
            </a:fld>
            <a:endParaRPr lang="en-US"/>
          </a:p>
        </p:txBody>
      </p:sp>
    </p:spTree>
    <p:extLst>
      <p:ext uri="{BB962C8B-B14F-4D97-AF65-F5344CB8AC3E}">
        <p14:creationId xmlns:p14="http://schemas.microsoft.com/office/powerpoint/2010/main" val="233872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1B34B2F-3E2C-4053-BAAD-8AA118522D3B}" type="datetimeFigureOut">
              <a:rPr lang="en-US" smtClean="0"/>
              <a:pPr/>
              <a:t>5/14/13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D6DCC38-22FA-4CE1-9BB5-9DC0A77A5A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B34B2F-3E2C-4053-BAAD-8AA118522D3B}" type="datetimeFigureOut">
              <a:rPr lang="en-US" smtClean="0"/>
              <a:pPr/>
              <a:t>5/14/13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CC38-22FA-4CE1-9BB5-9DC0A77A5A6B}" type="slidenum">
              <a:rPr lang="en-US" smtClean="0"/>
              <a:pPr/>
              <a:t>‹#›</a:t>
            </a:fld>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1B34B2F-3E2C-4053-BAAD-8AA118522D3B}" type="datetimeFigureOut">
              <a:rPr lang="en-US" smtClean="0"/>
              <a:pPr/>
              <a:t>5/14/13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D6DCC38-22FA-4CE1-9BB5-9DC0A77A5A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1B34B2F-3E2C-4053-BAAD-8AA118522D3B}" type="datetimeFigureOut">
              <a:rPr lang="en-US" smtClean="0"/>
              <a:pPr/>
              <a:t>5/14/13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D6DCC38-22FA-4CE1-9BB5-9DC0A77A5A6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B34B2F-3E2C-4053-BAAD-8AA118522D3B}" type="datetimeFigureOut">
              <a:rPr lang="en-US" smtClean="0"/>
              <a:pPr/>
              <a:t>5/14/13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D6DCC38-22FA-4CE1-9BB5-9DC0A77A5A6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1B34B2F-3E2C-4053-BAAD-8AA118522D3B}" type="datetimeFigureOut">
              <a:rPr lang="en-US" smtClean="0"/>
              <a:pPr/>
              <a:t>5/14/13</a:t>
            </a:fld>
            <a:endParaRPr lang="en-US"/>
          </a:p>
        </p:txBody>
      </p:sp>
      <p:sp>
        <p:nvSpPr>
          <p:cNvPr id="10" name="Slide Number Placeholder 9"/>
          <p:cNvSpPr>
            <a:spLocks noGrp="1"/>
          </p:cNvSpPr>
          <p:nvPr>
            <p:ph type="sldNum" sz="quarter" idx="16"/>
          </p:nvPr>
        </p:nvSpPr>
        <p:spPr/>
        <p:txBody>
          <a:bodyPr rtlCol="0"/>
          <a:lstStyle/>
          <a:p>
            <a:fld id="{DD6DCC38-22FA-4CE1-9BB5-9DC0A77A5A6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1B34B2F-3E2C-4053-BAAD-8AA118522D3B}" type="datetimeFigureOut">
              <a:rPr lang="en-US" smtClean="0"/>
              <a:pPr/>
              <a:t>5/14/13</a:t>
            </a:fld>
            <a:endParaRPr lang="en-US"/>
          </a:p>
        </p:txBody>
      </p:sp>
      <p:sp>
        <p:nvSpPr>
          <p:cNvPr id="12" name="Slide Number Placeholder 11"/>
          <p:cNvSpPr>
            <a:spLocks noGrp="1"/>
          </p:cNvSpPr>
          <p:nvPr>
            <p:ph type="sldNum" sz="quarter" idx="16"/>
          </p:nvPr>
        </p:nvSpPr>
        <p:spPr/>
        <p:txBody>
          <a:bodyPr rtlCol="0"/>
          <a:lstStyle/>
          <a:p>
            <a:fld id="{DD6DCC38-22FA-4CE1-9BB5-9DC0A77A5A6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B34B2F-3E2C-4053-BAAD-8AA118522D3B}" type="datetimeFigureOut">
              <a:rPr lang="en-US" smtClean="0"/>
              <a:pPr/>
              <a:t>5/14/13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D6DCC38-22FA-4CE1-9BB5-9DC0A77A5A6B}" type="slidenum">
              <a:rPr lang="en-US" smtClean="0"/>
              <a:pPr/>
              <a:t>‹#›</a:t>
            </a:fld>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34B2F-3E2C-4053-BAAD-8AA118522D3B}" type="datetimeFigureOut">
              <a:rPr lang="en-US" smtClean="0"/>
              <a:pPr/>
              <a:t>5/14/13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D6DCC38-22FA-4CE1-9BB5-9DC0A77A5A6B}" type="slidenum">
              <a:rPr lang="en-US" smtClean="0"/>
              <a:pPr/>
              <a:t>‹#›</a:t>
            </a:fld>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B34B2F-3E2C-4053-BAAD-8AA118522D3B}" type="datetimeFigureOut">
              <a:rPr lang="en-US" smtClean="0"/>
              <a:pPr/>
              <a:t>5/14/13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D6DCC38-22FA-4CE1-9BB5-9DC0A77A5A6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1B34B2F-3E2C-4053-BAAD-8AA118522D3B}" type="datetimeFigureOut">
              <a:rPr lang="en-US" smtClean="0"/>
              <a:pPr/>
              <a:t>5/14/13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D6DCC38-22FA-4CE1-9BB5-9DC0A77A5A6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thruBlk="1"/>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1B34B2F-3E2C-4053-BAAD-8AA118522D3B}" type="datetimeFigureOut">
              <a:rPr lang="en-US" smtClean="0"/>
              <a:pPr/>
              <a:t>5/14/13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6DCC38-22FA-4CE1-9BB5-9DC0A77A5A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ransition xmlns:p14="http://schemas.microsoft.com/office/powerpoint/2010/main">
    <p:fade thruBlk="1"/>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381000"/>
            <a:ext cx="8229600" cy="838200"/>
          </a:xfrm>
        </p:spPr>
        <p:txBody>
          <a:bodyPr>
            <a:normAutofit/>
          </a:bodyPr>
          <a:lstStyle/>
          <a:p>
            <a:pPr>
              <a:buNone/>
            </a:pPr>
            <a:r>
              <a:rPr lang="en-US" sz="3600" dirty="0">
                <a:solidFill>
                  <a:srgbClr val="663300"/>
                </a:solidFill>
                <a:latin typeface="Arial Rounded MT Bold" pitchFamily="34" charset="0"/>
              </a:rPr>
              <a:t>WHAT DO I DO NOW?:  </a:t>
            </a:r>
          </a:p>
          <a:p>
            <a:pPr algn="ctr">
              <a:buNone/>
            </a:pPr>
            <a:endParaRPr lang="en-US" sz="2800" dirty="0">
              <a:solidFill>
                <a:srgbClr val="663300"/>
              </a:solidFill>
              <a:latin typeface="Arial Rounded MT Bold" pitchFamily="34" charset="0"/>
            </a:endParaRPr>
          </a:p>
          <a:p>
            <a:pPr>
              <a:buNone/>
            </a:pPr>
            <a:endParaRPr lang="en-US" sz="2800" dirty="0">
              <a:solidFill>
                <a:srgbClr val="663300"/>
              </a:solidFill>
              <a:latin typeface="Arial Rounded MT Bold" pitchFamily="34" charset="0"/>
            </a:endParaRPr>
          </a:p>
        </p:txBody>
      </p:sp>
      <p:pic>
        <p:nvPicPr>
          <p:cNvPr id="5" name="Content Placeholder 3" descr="homeless2.jpg"/>
          <p:cNvPicPr>
            <a:picLocks noChangeAspect="1"/>
          </p:cNvPicPr>
          <p:nvPr/>
        </p:nvPicPr>
        <p:blipFill>
          <a:blip r:embed="rId2" cstate="print"/>
          <a:stretch>
            <a:fillRect/>
          </a:stretch>
        </p:blipFill>
        <p:spPr>
          <a:xfrm>
            <a:off x="533401" y="4114800"/>
            <a:ext cx="3429000" cy="2286000"/>
          </a:xfrm>
          <a:prstGeom prst="rect">
            <a:avLst/>
          </a:prstGeom>
        </p:spPr>
      </p:pic>
      <p:pic>
        <p:nvPicPr>
          <p:cNvPr id="6" name="Picture 5" descr="homeless4.jpg"/>
          <p:cNvPicPr>
            <a:picLocks noChangeAspect="1"/>
          </p:cNvPicPr>
          <p:nvPr/>
        </p:nvPicPr>
        <p:blipFill>
          <a:blip r:embed="rId3" cstate="print"/>
          <a:srcRect r="16500" b="10125"/>
          <a:stretch>
            <a:fillRect/>
          </a:stretch>
        </p:blipFill>
        <p:spPr>
          <a:xfrm>
            <a:off x="7186326" y="152400"/>
            <a:ext cx="1805274" cy="2590800"/>
          </a:xfrm>
          <a:prstGeom prst="rect">
            <a:avLst/>
          </a:prstGeom>
        </p:spPr>
      </p:pic>
      <p:pic>
        <p:nvPicPr>
          <p:cNvPr id="7" name="Picture 6" descr="Infopeople tag line for Title Sli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886200"/>
            <a:ext cx="3657600" cy="889000"/>
          </a:xfrm>
          <a:prstGeom prst="rect">
            <a:avLst/>
          </a:prstGeom>
        </p:spPr>
      </p:pic>
      <p:sp>
        <p:nvSpPr>
          <p:cNvPr id="2" name="TextBox 1"/>
          <p:cNvSpPr txBox="1"/>
          <p:nvPr/>
        </p:nvSpPr>
        <p:spPr>
          <a:xfrm>
            <a:off x="685800" y="1676400"/>
            <a:ext cx="5791200" cy="2092881"/>
          </a:xfrm>
          <a:prstGeom prst="rect">
            <a:avLst/>
          </a:prstGeom>
          <a:noFill/>
        </p:spPr>
        <p:txBody>
          <a:bodyPr wrap="square" rtlCol="0">
            <a:spAutoFit/>
          </a:bodyPr>
          <a:lstStyle/>
          <a:p>
            <a:pPr>
              <a:buNone/>
            </a:pPr>
            <a:r>
              <a:rPr lang="en-US" sz="2800" dirty="0">
                <a:solidFill>
                  <a:srgbClr val="663300"/>
                </a:solidFill>
                <a:latin typeface="Arial Rounded MT Bold" pitchFamily="34" charset="0"/>
              </a:rPr>
              <a:t>Handling </a:t>
            </a:r>
            <a:r>
              <a:rPr lang="en-US" sz="2800" dirty="0">
                <a:solidFill>
                  <a:srgbClr val="002060"/>
                </a:solidFill>
                <a:latin typeface="Arial Rounded MT Bold" pitchFamily="34" charset="0"/>
              </a:rPr>
              <a:t>Challenging Situations </a:t>
            </a:r>
            <a:r>
              <a:rPr lang="en-US" sz="2800" dirty="0">
                <a:solidFill>
                  <a:srgbClr val="663300"/>
                </a:solidFill>
                <a:latin typeface="Arial Rounded MT Bold" pitchFamily="34" charset="0"/>
              </a:rPr>
              <a:t>with Mentally Ill and Homeless Library Users</a:t>
            </a:r>
          </a:p>
          <a:p>
            <a:pPr algn="r">
              <a:buNone/>
            </a:pPr>
            <a:r>
              <a:rPr lang="en-US" sz="2800" dirty="0" smtClean="0">
                <a:solidFill>
                  <a:srgbClr val="663300"/>
                </a:solidFill>
                <a:latin typeface="Arial Rounded MT Bold" pitchFamily="34" charset="0"/>
              </a:rPr>
              <a:t>Part </a:t>
            </a:r>
            <a:r>
              <a:rPr lang="en-US" sz="2800" dirty="0">
                <a:solidFill>
                  <a:srgbClr val="663300"/>
                </a:solidFill>
                <a:latin typeface="Arial Rounded MT Bold" pitchFamily="34" charset="0"/>
              </a:rPr>
              <a:t>One</a:t>
            </a:r>
          </a:p>
          <a:p>
            <a:endParaRPr lang="en-US" dirty="0"/>
          </a:p>
        </p:txBody>
      </p:sp>
      <p:sp>
        <p:nvSpPr>
          <p:cNvPr id="4" name="TextBox 3"/>
          <p:cNvSpPr txBox="1"/>
          <p:nvPr/>
        </p:nvSpPr>
        <p:spPr>
          <a:xfrm>
            <a:off x="4648200" y="5105400"/>
            <a:ext cx="3810000" cy="646331"/>
          </a:xfrm>
          <a:prstGeom prst="rect">
            <a:avLst/>
          </a:prstGeom>
          <a:noFill/>
        </p:spPr>
        <p:txBody>
          <a:bodyPr wrap="square" rtlCol="0">
            <a:spAutoFit/>
          </a:bodyPr>
          <a:lstStyle/>
          <a:p>
            <a:r>
              <a:rPr lang="en-US" dirty="0" smtClean="0"/>
              <a:t>Tuesday, May 14, 2013</a:t>
            </a:r>
          </a:p>
          <a:p>
            <a:r>
              <a:rPr lang="en-US" dirty="0" smtClean="0"/>
              <a:t>Karen Strauss and Leah </a:t>
            </a:r>
            <a:r>
              <a:rPr lang="en-US" dirty="0" err="1" smtClean="0"/>
              <a:t>Esguerra</a:t>
            </a:r>
            <a:endParaRPr lang="en-US" dirty="0" smtClean="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SCF1467.JPG"/>
          <p:cNvPicPr>
            <a:picLocks noGrp="1" noChangeAspect="1"/>
          </p:cNvPicPr>
          <p:nvPr>
            <p:ph sz="quarter" idx="1"/>
          </p:nvPr>
        </p:nvPicPr>
        <p:blipFill>
          <a:blip r:embed="rId2" cstate="print">
            <a:lum bright="10000" contrast="-10000"/>
          </a:blip>
          <a:stretch>
            <a:fillRect/>
          </a:stretch>
        </p:blipFill>
        <p:spPr>
          <a:xfrm>
            <a:off x="304800" y="838200"/>
            <a:ext cx="4572000" cy="3429000"/>
          </a:xfrm>
        </p:spPr>
      </p:pic>
      <p:pic>
        <p:nvPicPr>
          <p:cNvPr id="3" name="Picture 2" descr="homeless5.jpg"/>
          <p:cNvPicPr>
            <a:picLocks noChangeAspect="1"/>
          </p:cNvPicPr>
          <p:nvPr/>
        </p:nvPicPr>
        <p:blipFill>
          <a:blip r:embed="rId3" cstate="print"/>
          <a:stretch>
            <a:fillRect/>
          </a:stretch>
        </p:blipFill>
        <p:spPr>
          <a:xfrm>
            <a:off x="3200400" y="2514600"/>
            <a:ext cx="5715000" cy="3937001"/>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98080" cy="1173162"/>
          </a:xfrm>
        </p:spPr>
        <p:txBody>
          <a:bodyPr>
            <a:normAutofit fontScale="90000"/>
          </a:bodyPr>
          <a:lstStyle/>
          <a:p>
            <a:r>
              <a:rPr lang="en-US" dirty="0" smtClean="0">
                <a:latin typeface="Arial Rounded MT Bold" pitchFamily="34" charset="0"/>
              </a:rPr>
              <a:t>Homelessness in </a:t>
            </a:r>
            <a:br>
              <a:rPr lang="en-US" dirty="0" smtClean="0">
                <a:latin typeface="Arial Rounded MT Bold" pitchFamily="34" charset="0"/>
              </a:rPr>
            </a:br>
            <a:r>
              <a:rPr lang="en-US" dirty="0" smtClean="0">
                <a:latin typeface="Arial Rounded MT Bold" pitchFamily="34" charset="0"/>
              </a:rPr>
              <a:t>San Francisco</a:t>
            </a:r>
            <a:endParaRPr lang="en-US" dirty="0">
              <a:latin typeface="Arial Rounded MT Bold" pitchFamily="34" charset="0"/>
            </a:endParaRPr>
          </a:p>
        </p:txBody>
      </p:sp>
      <p:sp>
        <p:nvSpPr>
          <p:cNvPr id="3" name="Content Placeholder 2"/>
          <p:cNvSpPr>
            <a:spLocks noGrp="1"/>
          </p:cNvSpPr>
          <p:nvPr>
            <p:ph sz="quarter" idx="1"/>
          </p:nvPr>
        </p:nvSpPr>
        <p:spPr>
          <a:xfrm>
            <a:off x="609600" y="1600200"/>
            <a:ext cx="8229600" cy="4953000"/>
          </a:xfrm>
        </p:spPr>
        <p:txBody>
          <a:bodyPr>
            <a:normAutofit fontScale="25000" lnSpcReduction="20000"/>
          </a:bodyPr>
          <a:lstStyle/>
          <a:p>
            <a:pPr>
              <a:buNone/>
            </a:pPr>
            <a:endParaRPr lang="en-US" sz="4800" dirty="0" smtClean="0">
              <a:ln>
                <a:solidFill>
                  <a:srgbClr val="CCFF66"/>
                </a:solidFill>
              </a:ln>
              <a:latin typeface="Arial Rounded MT Bold" pitchFamily="34" charset="0"/>
            </a:endParaRPr>
          </a:p>
          <a:p>
            <a:pPr>
              <a:buNone/>
            </a:pPr>
            <a:r>
              <a:rPr lang="en-US" sz="10000" dirty="0" smtClean="0">
                <a:ln>
                  <a:solidFill>
                    <a:srgbClr val="CCFF66"/>
                  </a:solidFill>
                </a:ln>
                <a:latin typeface="Arial Rounded MT Bold" pitchFamily="34" charset="0"/>
              </a:rPr>
              <a:t>THEN:</a:t>
            </a:r>
          </a:p>
          <a:p>
            <a:pPr algn="r">
              <a:buNone/>
            </a:pPr>
            <a:r>
              <a:rPr lang="en-US" sz="10000" dirty="0" smtClean="0">
                <a:latin typeface="Arial Rounded MT Bold" pitchFamily="34" charset="0"/>
              </a:rPr>
              <a:t> </a:t>
            </a:r>
            <a:r>
              <a:rPr lang="en-US" sz="11200" dirty="0" smtClean="0">
                <a:solidFill>
                  <a:srgbClr val="FF3300"/>
                </a:solidFill>
                <a:latin typeface="Berlin Sans FB" pitchFamily="34" charset="0"/>
              </a:rPr>
              <a:t>Barbary Coast </a:t>
            </a:r>
            <a:r>
              <a:rPr lang="en-US" sz="6400" dirty="0" smtClean="0">
                <a:solidFill>
                  <a:srgbClr val="69676D"/>
                </a:solidFill>
                <a:latin typeface="Berlin Sans FB" pitchFamily="34" charset="0"/>
                <a:sym typeface="Wingdings 3"/>
              </a:rPr>
              <a:t></a:t>
            </a:r>
            <a:r>
              <a:rPr lang="en-US" sz="11200" dirty="0" smtClean="0">
                <a:solidFill>
                  <a:srgbClr val="FF3300"/>
                </a:solidFill>
                <a:latin typeface="Berlin Sans FB" pitchFamily="34" charset="0"/>
              </a:rPr>
              <a:t> </a:t>
            </a:r>
            <a:r>
              <a:rPr lang="en-US" sz="11200" dirty="0" smtClean="0">
                <a:solidFill>
                  <a:schemeClr val="accent6">
                    <a:lumMod val="75000"/>
                  </a:schemeClr>
                </a:solidFill>
                <a:latin typeface="Harlow Solid Italic" pitchFamily="82" charset="0"/>
              </a:rPr>
              <a:t>Great Depression </a:t>
            </a:r>
            <a:r>
              <a:rPr lang="en-US" sz="6400" dirty="0" smtClean="0">
                <a:solidFill>
                  <a:srgbClr val="69676D"/>
                </a:solidFill>
                <a:latin typeface="Berlin Sans FB" pitchFamily="34" charset="0"/>
                <a:sym typeface="Wingdings 3"/>
              </a:rPr>
              <a:t></a:t>
            </a:r>
            <a:r>
              <a:rPr lang="en-US" sz="11200" dirty="0" smtClean="0">
                <a:solidFill>
                  <a:srgbClr val="69676D"/>
                </a:solidFill>
                <a:latin typeface="Berlin Sans FB" pitchFamily="34" charset="0"/>
                <a:sym typeface="Wingdings 3"/>
              </a:rPr>
              <a:t> </a:t>
            </a:r>
          </a:p>
          <a:p>
            <a:pPr algn="r">
              <a:buNone/>
            </a:pPr>
            <a:r>
              <a:rPr lang="en-US" sz="11200" dirty="0" smtClean="0">
                <a:solidFill>
                  <a:srgbClr val="CC6600"/>
                </a:solidFill>
                <a:latin typeface="Snap ITC" pitchFamily="82" charset="0"/>
              </a:rPr>
              <a:t>Summer of Love </a:t>
            </a:r>
            <a:r>
              <a:rPr lang="en-US" sz="6400" dirty="0" smtClean="0">
                <a:solidFill>
                  <a:srgbClr val="69676D"/>
                </a:solidFill>
                <a:latin typeface="Berlin Sans FB" pitchFamily="34" charset="0"/>
                <a:sym typeface="Wingdings 3"/>
              </a:rPr>
              <a:t></a:t>
            </a:r>
            <a:r>
              <a:rPr lang="en-US" sz="11200" dirty="0" smtClean="0">
                <a:solidFill>
                  <a:srgbClr val="69676D"/>
                </a:solidFill>
                <a:latin typeface="Berlin Sans FB" pitchFamily="34" charset="0"/>
                <a:sym typeface="Wingdings 3"/>
              </a:rPr>
              <a:t> </a:t>
            </a:r>
          </a:p>
          <a:p>
            <a:pPr algn="r">
              <a:buNone/>
            </a:pPr>
            <a:r>
              <a:rPr lang="en-US" sz="11200" b="1" dirty="0" smtClean="0">
                <a:solidFill>
                  <a:srgbClr val="009900"/>
                </a:solidFill>
                <a:latin typeface="SFPLSmallCaps" pitchFamily="2" charset="0"/>
              </a:rPr>
              <a:t>AIDS and crack epidemics </a:t>
            </a:r>
            <a:r>
              <a:rPr lang="en-US" sz="6400" dirty="0" smtClean="0">
                <a:solidFill>
                  <a:srgbClr val="69676D"/>
                </a:solidFill>
                <a:latin typeface="Berlin Sans FB" pitchFamily="34" charset="0"/>
                <a:sym typeface="Wingdings 3"/>
              </a:rPr>
              <a:t></a:t>
            </a:r>
            <a:r>
              <a:rPr lang="en-US" sz="11200" dirty="0" smtClean="0">
                <a:solidFill>
                  <a:srgbClr val="69676D"/>
                </a:solidFill>
                <a:latin typeface="Berlin Sans FB" pitchFamily="34" charset="0"/>
                <a:sym typeface="Wingdings 3"/>
              </a:rPr>
              <a:t> </a:t>
            </a:r>
            <a:r>
              <a:rPr lang="en-US" sz="11200" dirty="0" smtClean="0">
                <a:solidFill>
                  <a:srgbClr val="FF00FF"/>
                </a:solidFill>
              </a:rPr>
              <a:t>Shelters</a:t>
            </a:r>
            <a:endParaRPr lang="en-US" sz="10000" dirty="0" smtClean="0">
              <a:latin typeface="Lucida Console" pitchFamily="49" charset="0"/>
            </a:endParaRPr>
          </a:p>
          <a:p>
            <a:pPr>
              <a:buNone/>
            </a:pPr>
            <a:endParaRPr lang="en-US" sz="3600" dirty="0" smtClean="0"/>
          </a:p>
          <a:p>
            <a:pPr>
              <a:buNone/>
            </a:pPr>
            <a:r>
              <a:rPr lang="en-US" sz="4800" dirty="0" smtClean="0">
                <a:solidFill>
                  <a:schemeClr val="accent6">
                    <a:lumMod val="75000"/>
                  </a:schemeClr>
                </a:solidFill>
                <a:effectLst>
                  <a:outerShdw blurRad="38100" dist="38100" dir="2700000" algn="tl">
                    <a:srgbClr val="000000">
                      <a:alpha val="43137"/>
                    </a:srgbClr>
                  </a:outerShdw>
                </a:effectLst>
                <a:sym typeface="ZapfDingbats"/>
              </a:rPr>
              <a:t></a:t>
            </a:r>
            <a:r>
              <a:rPr lang="en-US" sz="6400" dirty="0" smtClean="0">
                <a:solidFill>
                  <a:schemeClr val="accent6">
                    <a:lumMod val="75000"/>
                  </a:schemeClr>
                </a:solidFill>
                <a:effectLst>
                  <a:outerShdw blurRad="38100" dist="38100" dir="2700000" algn="tl">
                    <a:srgbClr val="000000">
                      <a:alpha val="43137"/>
                    </a:srgbClr>
                  </a:outerShdw>
                </a:effectLst>
                <a:sym typeface="ZapfDingbats"/>
              </a:rPr>
              <a:t> </a:t>
            </a:r>
            <a:r>
              <a:rPr lang="en-US" sz="4800" dirty="0" smtClean="0">
                <a:solidFill>
                  <a:schemeClr val="accent6">
                    <a:lumMod val="75000"/>
                  </a:schemeClr>
                </a:solidFill>
                <a:effectLst>
                  <a:outerShdw blurRad="38100" dist="38100" dir="2700000" algn="tl">
                    <a:srgbClr val="000000">
                      <a:alpha val="43137"/>
                    </a:srgbClr>
                  </a:outerShdw>
                </a:effectLst>
                <a:sym typeface="ZapfDingbats"/>
              </a:rPr>
              <a:t>                 </a:t>
            </a:r>
            <a:r>
              <a:rPr lang="en-US" sz="6400" dirty="0" smtClean="0">
                <a:solidFill>
                  <a:schemeClr val="accent6">
                    <a:lumMod val="75000"/>
                  </a:schemeClr>
                </a:solidFill>
                <a:effectLst>
                  <a:outerShdw blurRad="38100" dist="38100" dir="2700000" algn="tl">
                    <a:srgbClr val="000000">
                      <a:alpha val="43137"/>
                    </a:srgbClr>
                  </a:outerShdw>
                </a:effectLst>
                <a:sym typeface="ZapfDingbats"/>
              </a:rPr>
              <a:t> </a:t>
            </a:r>
            <a:r>
              <a:rPr lang="en-US" sz="4800" dirty="0" smtClean="0">
                <a:solidFill>
                  <a:schemeClr val="accent6">
                    <a:lumMod val="75000"/>
                  </a:schemeClr>
                </a:solidFill>
                <a:effectLst>
                  <a:outerShdw blurRad="38100" dist="38100" dir="2700000" algn="tl">
                    <a:srgbClr val="000000">
                      <a:alpha val="43137"/>
                    </a:srgbClr>
                  </a:outerShdw>
                </a:effectLst>
                <a:sym typeface="ZapfDingbats"/>
              </a:rPr>
              <a:t>  </a:t>
            </a:r>
            <a:r>
              <a:rPr lang="en-US" sz="6400" dirty="0" smtClean="0">
                <a:solidFill>
                  <a:schemeClr val="accent6">
                    <a:lumMod val="75000"/>
                  </a:schemeClr>
                </a:solidFill>
                <a:effectLst>
                  <a:outerShdw blurRad="38100" dist="38100" dir="2700000" algn="tl">
                    <a:srgbClr val="000000">
                      <a:alpha val="43137"/>
                    </a:srgbClr>
                  </a:outerShdw>
                </a:effectLst>
                <a:sym typeface="ZapfDingbats"/>
              </a:rPr>
              <a:t> </a:t>
            </a:r>
            <a:r>
              <a:rPr lang="en-US" sz="4800" dirty="0" smtClean="0">
                <a:solidFill>
                  <a:schemeClr val="accent6">
                    <a:lumMod val="75000"/>
                  </a:schemeClr>
                </a:solidFill>
                <a:effectLst>
                  <a:outerShdw blurRad="38100" dist="38100" dir="2700000" algn="tl">
                    <a:srgbClr val="000000">
                      <a:alpha val="43137"/>
                    </a:srgbClr>
                  </a:outerShdw>
                </a:effectLst>
                <a:sym typeface="ZapfDingbats"/>
              </a:rPr>
              <a:t>  </a:t>
            </a:r>
          </a:p>
          <a:p>
            <a:pPr>
              <a:buNone/>
            </a:pPr>
            <a:endParaRPr lang="en-US" sz="800" dirty="0" smtClean="0">
              <a:solidFill>
                <a:schemeClr val="accent6">
                  <a:lumMod val="75000"/>
                </a:schemeClr>
              </a:solidFill>
              <a:effectLst>
                <a:outerShdw blurRad="38100" dist="38100" dir="2700000" algn="tl">
                  <a:srgbClr val="000000">
                    <a:alpha val="43137"/>
                  </a:srgbClr>
                </a:outerShdw>
              </a:effectLst>
            </a:endParaRPr>
          </a:p>
          <a:p>
            <a:pPr>
              <a:buNone/>
            </a:pPr>
            <a:r>
              <a:rPr lang="en-US" sz="10000" dirty="0" smtClean="0">
                <a:ln>
                  <a:solidFill>
                    <a:srgbClr val="CCFF66"/>
                  </a:solidFill>
                </a:ln>
                <a:latin typeface="Arial Rounded MT Bold" pitchFamily="34" charset="0"/>
              </a:rPr>
              <a:t>NOW:</a:t>
            </a:r>
          </a:p>
          <a:p>
            <a:pPr algn="r">
              <a:buNone/>
            </a:pPr>
            <a:r>
              <a:rPr lang="en-US" sz="16000" b="1" dirty="0" smtClean="0">
                <a:solidFill>
                  <a:srgbClr val="256EFF"/>
                </a:solidFill>
                <a:latin typeface="Lucida Calligraphy" pitchFamily="66" charset="0"/>
              </a:rPr>
              <a:t>Care-Not-Cash</a:t>
            </a:r>
            <a:r>
              <a:rPr lang="en-US" sz="12800" dirty="0" smtClean="0">
                <a:solidFill>
                  <a:srgbClr val="CC6600"/>
                </a:solidFill>
              </a:rPr>
              <a:t>    </a:t>
            </a:r>
          </a:p>
          <a:p>
            <a:pPr algn="r">
              <a:buNone/>
            </a:pPr>
            <a:r>
              <a:rPr lang="en-US" sz="12800" dirty="0" smtClean="0">
                <a:solidFill>
                  <a:srgbClr val="CC6600"/>
                </a:solidFill>
                <a:sym typeface="Wingdings 2"/>
              </a:rPr>
              <a:t></a:t>
            </a:r>
          </a:p>
          <a:p>
            <a:pPr algn="r">
              <a:buNone/>
            </a:pPr>
            <a:r>
              <a:rPr lang="en-US" sz="12800" dirty="0" smtClean="0">
                <a:solidFill>
                  <a:srgbClr val="CC6600"/>
                </a:solidFill>
                <a:sym typeface="Wingdings 2"/>
              </a:rPr>
              <a:t>   </a:t>
            </a:r>
            <a:r>
              <a:rPr lang="en-US" sz="16000" dirty="0" smtClean="0">
                <a:latin typeface="Segoe Print" pitchFamily="2" charset="0"/>
              </a:rPr>
              <a:t>Project Homeless Connect</a:t>
            </a:r>
          </a:p>
          <a:p>
            <a:pPr algn="r">
              <a:buNone/>
            </a:pPr>
            <a:endParaRPr lang="en-US" sz="2500" i="1" dirty="0" smtClean="0"/>
          </a:p>
          <a:p>
            <a:pPr lvl="0"/>
            <a:endParaRPr lang="en-US" dirty="0" smtClean="0"/>
          </a:p>
          <a:p>
            <a:endParaRPr lang="en-US" dirty="0"/>
          </a:p>
        </p:txBody>
      </p:sp>
    </p:spTree>
    <p:extLst>
      <p:ext uri="{BB962C8B-B14F-4D97-AF65-F5344CB8AC3E}">
        <p14:creationId xmlns:p14="http://schemas.microsoft.com/office/powerpoint/2010/main" val="27724406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498080" cy="944562"/>
          </a:xfrm>
        </p:spPr>
        <p:txBody>
          <a:bodyPr>
            <a:normAutofit fontScale="90000"/>
          </a:bodyPr>
          <a:lstStyle/>
          <a:p>
            <a:r>
              <a:rPr lang="en-US" dirty="0" smtClean="0">
                <a:latin typeface="Arial Rounded MT Bold" pitchFamily="34" charset="0"/>
              </a:rPr>
              <a:t>Homelessness in </a:t>
            </a:r>
            <a:br>
              <a:rPr lang="en-US" dirty="0" smtClean="0">
                <a:latin typeface="Arial Rounded MT Bold" pitchFamily="34" charset="0"/>
              </a:rPr>
            </a:br>
            <a:r>
              <a:rPr lang="en-US" dirty="0" smtClean="0">
                <a:latin typeface="Arial Rounded MT Bold" pitchFamily="34" charset="0"/>
              </a:rPr>
              <a:t>San Francisco</a:t>
            </a:r>
            <a:endParaRPr lang="en-US" dirty="0">
              <a:latin typeface="Arial Rounded MT Bold" pitchFamily="34" charset="0"/>
            </a:endParaRPr>
          </a:p>
        </p:txBody>
      </p:sp>
      <p:sp>
        <p:nvSpPr>
          <p:cNvPr id="3" name="Content Placeholder 2"/>
          <p:cNvSpPr>
            <a:spLocks noGrp="1"/>
          </p:cNvSpPr>
          <p:nvPr>
            <p:ph sz="quarter" idx="1"/>
          </p:nvPr>
        </p:nvSpPr>
        <p:spPr>
          <a:xfrm>
            <a:off x="609600" y="1600200"/>
            <a:ext cx="7924800" cy="4953000"/>
          </a:xfrm>
        </p:spPr>
        <p:txBody>
          <a:bodyPr>
            <a:normAutofit lnSpcReduction="10000"/>
          </a:bodyPr>
          <a:lstStyle/>
          <a:p>
            <a:pPr>
              <a:buNone/>
            </a:pPr>
            <a:r>
              <a:rPr lang="en-US" sz="5000" dirty="0" smtClean="0">
                <a:solidFill>
                  <a:srgbClr val="8E0003"/>
                </a:solidFill>
                <a:latin typeface="Sakkal Majalla" pitchFamily="2" charset="-78"/>
                <a:ea typeface="Verdana" pitchFamily="34" charset="0"/>
                <a:cs typeface="Sakkal Majalla" pitchFamily="2" charset="-78"/>
              </a:rPr>
              <a:t>People who spend their days at the library... </a:t>
            </a:r>
          </a:p>
          <a:p>
            <a:pPr>
              <a:buNone/>
            </a:pPr>
            <a:r>
              <a:rPr lang="en-US" sz="5000" dirty="0" smtClean="0">
                <a:solidFill>
                  <a:srgbClr val="8E0003"/>
                </a:solidFill>
                <a:latin typeface="Sakkal Majalla" pitchFamily="2" charset="-78"/>
                <a:ea typeface="Verdana" pitchFamily="34" charset="0"/>
                <a:cs typeface="Sakkal Majalla" pitchFamily="2" charset="-78"/>
              </a:rPr>
              <a:t>    </a:t>
            </a:r>
            <a:r>
              <a:rPr lang="en-US" sz="4000" dirty="0" smtClean="0">
                <a:solidFill>
                  <a:srgbClr val="31258B"/>
                </a:solidFill>
                <a:latin typeface="Andalus" pitchFamily="18" charset="-78"/>
                <a:ea typeface="Verdana" pitchFamily="34" charset="0"/>
                <a:cs typeface="Andalus" pitchFamily="18" charset="-78"/>
              </a:rPr>
              <a:t>have nowhere else to go during the day… </a:t>
            </a:r>
            <a:r>
              <a:rPr lang="en-US" sz="5400" dirty="0" smtClean="0">
                <a:solidFill>
                  <a:srgbClr val="A157F3"/>
                </a:solidFill>
                <a:latin typeface="Bodoni MT Poster Compressed" pitchFamily="18" charset="0"/>
                <a:ea typeface="Verdana" pitchFamily="34" charset="0"/>
                <a:cs typeface="Sakkal Majalla" pitchFamily="2" charset="-78"/>
              </a:rPr>
              <a:t>have jobs… </a:t>
            </a:r>
            <a:r>
              <a:rPr lang="en-US" sz="3200" dirty="0" smtClean="0">
                <a:solidFill>
                  <a:srgbClr val="529194"/>
                </a:solidFill>
                <a:latin typeface="Berlin Sans FB Demi" pitchFamily="34" charset="0"/>
                <a:ea typeface="Verdana" pitchFamily="34" charset="0"/>
                <a:cs typeface="Andalus" pitchFamily="18" charset="-78"/>
              </a:rPr>
              <a:t>are </a:t>
            </a:r>
            <a:r>
              <a:rPr lang="en-US" sz="4000" dirty="0" smtClean="0">
                <a:solidFill>
                  <a:srgbClr val="529194"/>
                </a:solidFill>
                <a:latin typeface="Berlin Sans FB Demi" pitchFamily="34" charset="0"/>
                <a:ea typeface="Verdana" pitchFamily="34" charset="0"/>
                <a:cs typeface="Sakkal Majalla" pitchFamily="2" charset="-78"/>
              </a:rPr>
              <a:t>housed… </a:t>
            </a:r>
            <a:r>
              <a:rPr lang="en-US" sz="3600" dirty="0" smtClean="0">
                <a:ln>
                  <a:solidFill>
                    <a:srgbClr val="BC00BC"/>
                  </a:solidFill>
                </a:ln>
                <a:solidFill>
                  <a:srgbClr val="FFC000"/>
                </a:solidFill>
                <a:latin typeface="Leelawadee" pitchFamily="34" charset="-34"/>
                <a:ea typeface="Verdana" pitchFamily="34" charset="0"/>
                <a:cs typeface="Leelawadee" pitchFamily="34" charset="-34"/>
              </a:rPr>
              <a:t>are homeless… </a:t>
            </a:r>
            <a:r>
              <a:rPr lang="en-US" sz="4000" i="1" dirty="0" smtClean="0">
                <a:solidFill>
                  <a:schemeClr val="tx2">
                    <a:lumMod val="75000"/>
                  </a:schemeClr>
                </a:solidFill>
                <a:latin typeface="Estrangelo Edessa" pitchFamily="66" charset="0"/>
                <a:ea typeface="Verdana" pitchFamily="34" charset="0"/>
                <a:cs typeface="Estrangelo Edessa" pitchFamily="66" charset="0"/>
              </a:rPr>
              <a:t>just enjoy what we have to offer.</a:t>
            </a:r>
            <a:endParaRPr lang="en-US" sz="5900" i="1" dirty="0" smtClean="0">
              <a:solidFill>
                <a:schemeClr val="tx2">
                  <a:lumMod val="75000"/>
                </a:schemeClr>
              </a:solidFill>
              <a:latin typeface="Estrangelo Edessa" pitchFamily="66" charset="0"/>
              <a:ea typeface="Verdana" pitchFamily="34" charset="0"/>
              <a:cs typeface="Estrangelo Edessa" pitchFamily="66" charset="0"/>
            </a:endParaRPr>
          </a:p>
          <a:p>
            <a:pPr algn="r">
              <a:buNone/>
            </a:pPr>
            <a:endParaRPr lang="en-US" sz="2500" i="1" dirty="0" smtClean="0"/>
          </a:p>
          <a:p>
            <a:pPr algn="r">
              <a:buNone/>
            </a:pPr>
            <a:endParaRPr lang="en-US" sz="2500" i="1" dirty="0" smtClean="0"/>
          </a:p>
          <a:p>
            <a:pPr algn="r">
              <a:buNone/>
            </a:pPr>
            <a:endParaRPr lang="en-US" sz="2500" i="1" dirty="0" smtClean="0"/>
          </a:p>
          <a:p>
            <a:pPr algn="r">
              <a:buNone/>
            </a:pPr>
            <a:endParaRPr lang="en-US" sz="2500" i="1" dirty="0" smtClean="0"/>
          </a:p>
          <a:p>
            <a:pPr lvl="0"/>
            <a:endParaRPr lang="en-US" dirty="0" smtClean="0"/>
          </a:p>
          <a:p>
            <a:endParaRPr lang="en-US" dirty="0"/>
          </a:p>
        </p:txBody>
      </p:sp>
    </p:spTree>
    <p:extLst>
      <p:ext uri="{BB962C8B-B14F-4D97-AF65-F5344CB8AC3E}">
        <p14:creationId xmlns:p14="http://schemas.microsoft.com/office/powerpoint/2010/main" val="26059629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F1456.JPG"/>
          <p:cNvPicPr>
            <a:picLocks noGrp="1" noChangeAspect="1"/>
          </p:cNvPicPr>
          <p:nvPr>
            <p:ph sz="quarter" idx="1"/>
          </p:nvPr>
        </p:nvPicPr>
        <p:blipFill>
          <a:blip r:embed="rId2" cstate="print">
            <a:lum bright="10000"/>
          </a:blip>
          <a:stretch>
            <a:fillRect/>
          </a:stretch>
        </p:blipFill>
        <p:spPr>
          <a:xfrm>
            <a:off x="4648200" y="304800"/>
            <a:ext cx="4064000" cy="3048000"/>
          </a:xfrm>
        </p:spPr>
      </p:pic>
      <p:pic>
        <p:nvPicPr>
          <p:cNvPr id="8" name="Picture 7" descr="DSCF1457.JPG"/>
          <p:cNvPicPr>
            <a:picLocks noChangeAspect="1"/>
          </p:cNvPicPr>
          <p:nvPr/>
        </p:nvPicPr>
        <p:blipFill>
          <a:blip r:embed="rId3" cstate="print">
            <a:lum bright="10000"/>
          </a:blip>
          <a:stretch>
            <a:fillRect/>
          </a:stretch>
        </p:blipFill>
        <p:spPr>
          <a:xfrm>
            <a:off x="304800" y="1828800"/>
            <a:ext cx="3962400" cy="2971800"/>
          </a:xfrm>
          <a:prstGeom prst="rect">
            <a:avLst/>
          </a:prstGeom>
        </p:spPr>
      </p:pic>
      <p:pic>
        <p:nvPicPr>
          <p:cNvPr id="5" name="Picture 4" descr="DSCF1450.JPG"/>
          <p:cNvPicPr>
            <a:picLocks noChangeAspect="1"/>
          </p:cNvPicPr>
          <p:nvPr/>
        </p:nvPicPr>
        <p:blipFill>
          <a:blip r:embed="rId4" cstate="print"/>
          <a:stretch>
            <a:fillRect/>
          </a:stretch>
        </p:blipFill>
        <p:spPr>
          <a:xfrm>
            <a:off x="3505200" y="3429000"/>
            <a:ext cx="4140200" cy="310515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SCF1453.JPG"/>
          <p:cNvPicPr>
            <a:picLocks noGrp="1" noChangeAspect="1"/>
          </p:cNvPicPr>
          <p:nvPr>
            <p:ph sz="quarter" idx="1"/>
          </p:nvPr>
        </p:nvPicPr>
        <p:blipFill>
          <a:blip r:embed="rId2" cstate="print"/>
          <a:stretch>
            <a:fillRect/>
          </a:stretch>
        </p:blipFill>
        <p:spPr>
          <a:xfrm rot="5400000">
            <a:off x="-117012" y="2228915"/>
            <a:ext cx="4593697" cy="3445273"/>
          </a:xfrm>
        </p:spPr>
      </p:pic>
      <p:pic>
        <p:nvPicPr>
          <p:cNvPr id="9" name="Picture 8" descr="DSCF1455.JPG"/>
          <p:cNvPicPr>
            <a:picLocks noChangeAspect="1"/>
          </p:cNvPicPr>
          <p:nvPr/>
        </p:nvPicPr>
        <p:blipFill>
          <a:blip r:embed="rId3" cstate="print"/>
          <a:stretch>
            <a:fillRect/>
          </a:stretch>
        </p:blipFill>
        <p:spPr>
          <a:xfrm>
            <a:off x="4267200" y="1676400"/>
            <a:ext cx="4622800" cy="4572000"/>
          </a:xfrm>
          <a:prstGeom prst="rect">
            <a:avLst/>
          </a:prstGeom>
        </p:spPr>
      </p:pic>
      <p:sp>
        <p:nvSpPr>
          <p:cNvPr id="10" name="Oval 9"/>
          <p:cNvSpPr/>
          <p:nvPr/>
        </p:nvSpPr>
        <p:spPr>
          <a:xfrm>
            <a:off x="4191000" y="2895600"/>
            <a:ext cx="6858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Oval 10"/>
          <p:cNvSpPr/>
          <p:nvPr/>
        </p:nvSpPr>
        <p:spPr>
          <a:xfrm>
            <a:off x="685800" y="1828800"/>
            <a:ext cx="1447800" cy="441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33400" y="228600"/>
            <a:ext cx="8153400" cy="990600"/>
          </a:xfrm>
        </p:spPr>
        <p:txBody>
          <a:bodyPr>
            <a:noAutofit/>
          </a:bodyPr>
          <a:lstStyle/>
          <a:p>
            <a:r>
              <a:rPr lang="en-US" sz="4000" dirty="0" smtClean="0">
                <a:solidFill>
                  <a:srgbClr val="69676D"/>
                </a:solidFill>
                <a:latin typeface="Arial Rounded MT Bold" pitchFamily="34" charset="0"/>
              </a:rPr>
              <a:t>Patron</a:t>
            </a:r>
            <a:br>
              <a:rPr lang="en-US" sz="4000" dirty="0" smtClean="0">
                <a:solidFill>
                  <a:srgbClr val="69676D"/>
                </a:solidFill>
                <a:latin typeface="Arial Rounded MT Bold" pitchFamily="34" charset="0"/>
              </a:rPr>
            </a:br>
            <a:r>
              <a:rPr lang="en-US" sz="4000" dirty="0" smtClean="0">
                <a:solidFill>
                  <a:srgbClr val="69676D"/>
                </a:solidFill>
                <a:latin typeface="Arial Rounded MT Bold" pitchFamily="34" charset="0"/>
              </a:rPr>
              <a:t>Behavior Guidelines</a:t>
            </a:r>
            <a:endParaRPr lang="en-US" sz="4000" dirty="0">
              <a:solidFill>
                <a:srgbClr val="69676D"/>
              </a:solidFill>
            </a:endParaRPr>
          </a:p>
        </p:txBody>
      </p:sp>
      <p:pic>
        <p:nvPicPr>
          <p:cNvPr id="6" name="Content Placeholder 5" descr="DSCF1470.JPG"/>
          <p:cNvPicPr>
            <a:picLocks noGrp="1" noChangeAspect="1"/>
          </p:cNvPicPr>
          <p:nvPr>
            <p:ph sz="quarter" idx="1"/>
          </p:nvPr>
        </p:nvPicPr>
        <p:blipFill>
          <a:blip r:embed="rId2" cstate="print">
            <a:lum bright="10000" contrast="20000"/>
          </a:blip>
          <a:srcRect l="25370" t="2083" r="21875" b="34700"/>
          <a:stretch>
            <a:fillRect/>
          </a:stretch>
        </p:blipFill>
        <p:spPr>
          <a:xfrm>
            <a:off x="1981200" y="1905000"/>
            <a:ext cx="4953000" cy="4450556"/>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76200"/>
            <a:ext cx="4191000" cy="1323439"/>
          </a:xfrm>
          <a:prstGeom prst="rect">
            <a:avLst/>
          </a:prstGeom>
          <a:noFill/>
        </p:spPr>
        <p:txBody>
          <a:bodyPr wrap="square" rtlCol="0">
            <a:spAutoFit/>
          </a:bodyPr>
          <a:lstStyle/>
          <a:p>
            <a:r>
              <a:rPr lang="en-US" sz="4000" dirty="0" smtClean="0">
                <a:solidFill>
                  <a:srgbClr val="69676D"/>
                </a:solidFill>
                <a:latin typeface="Arial Rounded MT Bold" pitchFamily="34" charset="0"/>
              </a:rPr>
              <a:t>Patron </a:t>
            </a:r>
          </a:p>
          <a:p>
            <a:r>
              <a:rPr lang="en-US" sz="4000" dirty="0" smtClean="0">
                <a:solidFill>
                  <a:srgbClr val="69676D"/>
                </a:solidFill>
                <a:latin typeface="Arial Rounded MT Bold" pitchFamily="34" charset="0"/>
              </a:rPr>
              <a:t>Baggage Limits</a:t>
            </a:r>
          </a:p>
        </p:txBody>
      </p:sp>
      <p:pic>
        <p:nvPicPr>
          <p:cNvPr id="5" name="Picture 2"/>
          <p:cNvPicPr>
            <a:picLocks noChangeAspect="1" noChangeArrowheads="1"/>
          </p:cNvPicPr>
          <p:nvPr/>
        </p:nvPicPr>
        <p:blipFill>
          <a:blip r:embed="rId2" cstate="print"/>
          <a:srcRect l="32143" t="27429" r="31071" b="8000"/>
          <a:stretch>
            <a:fillRect/>
          </a:stretch>
        </p:blipFill>
        <p:spPr bwMode="auto">
          <a:xfrm>
            <a:off x="2438400" y="1600200"/>
            <a:ext cx="4521337" cy="4960401"/>
          </a:xfrm>
          <a:prstGeom prst="rect">
            <a:avLst/>
          </a:prstGeom>
          <a:noFill/>
          <a:ln w="9525">
            <a:noFill/>
            <a:miter lim="800000"/>
            <a:headEnd/>
            <a:tailEnd/>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63714"/>
            <a:ext cx="3886200" cy="707886"/>
          </a:xfrm>
          <a:prstGeom prst="rect">
            <a:avLst/>
          </a:prstGeom>
          <a:noFill/>
        </p:spPr>
        <p:txBody>
          <a:bodyPr wrap="square" rtlCol="0">
            <a:spAutoFit/>
          </a:bodyPr>
          <a:lstStyle/>
          <a:p>
            <a:pPr algn="ctr"/>
            <a:r>
              <a:rPr lang="en-US" sz="4000" dirty="0" smtClean="0">
                <a:solidFill>
                  <a:srgbClr val="69676D"/>
                </a:solidFill>
                <a:latin typeface="Arial Rounded MT Bold" pitchFamily="34" charset="0"/>
              </a:rPr>
              <a:t>Consequences</a:t>
            </a:r>
            <a:endParaRPr lang="en-US" sz="2000" dirty="0">
              <a:solidFill>
                <a:srgbClr val="69676D"/>
              </a:solidFill>
              <a:latin typeface="Arial Rounded MT Bold" pitchFamily="34" charset="0"/>
            </a:endParaRPr>
          </a:p>
        </p:txBody>
      </p:sp>
      <p:pic>
        <p:nvPicPr>
          <p:cNvPr id="5" name="Picture 2"/>
          <p:cNvPicPr>
            <a:picLocks noGrp="1" noChangeAspect="1" noChangeArrowheads="1"/>
          </p:cNvPicPr>
          <p:nvPr>
            <p:ph sz="quarter" idx="1"/>
          </p:nvPr>
        </p:nvPicPr>
        <p:blipFill>
          <a:blip r:embed="rId2" cstate="print"/>
          <a:srcRect l="22857" t="24000" r="22143" b="8000"/>
          <a:stretch>
            <a:fillRect/>
          </a:stretch>
        </p:blipFill>
        <p:spPr bwMode="auto">
          <a:xfrm>
            <a:off x="1219200" y="1905000"/>
            <a:ext cx="6096000" cy="4710531"/>
          </a:xfrm>
          <a:prstGeom prst="rect">
            <a:avLst/>
          </a:prstGeom>
          <a:noFill/>
          <a:ln w="9525">
            <a:noFill/>
            <a:miter lim="800000"/>
            <a:headEnd/>
            <a:tailEnd/>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l="30469" t="23750" r="26250" b="6250"/>
          <a:stretch>
            <a:fillRect/>
          </a:stretch>
        </p:blipFill>
        <p:spPr bwMode="auto">
          <a:xfrm>
            <a:off x="304800" y="1828800"/>
            <a:ext cx="4082025" cy="3124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1094" t="25000" r="18750" b="6250"/>
          <a:stretch>
            <a:fillRect/>
          </a:stretch>
        </p:blipFill>
        <p:spPr bwMode="auto">
          <a:xfrm>
            <a:off x="4572000" y="3048000"/>
            <a:ext cx="4343400" cy="3391422"/>
          </a:xfrm>
          <a:prstGeom prst="rect">
            <a:avLst/>
          </a:prstGeom>
          <a:noFill/>
          <a:ln w="9525">
            <a:noFill/>
            <a:miter lim="800000"/>
            <a:headEnd/>
            <a:tailEnd/>
          </a:ln>
        </p:spPr>
      </p:pic>
      <p:sp>
        <p:nvSpPr>
          <p:cNvPr id="4" name="TextBox 3"/>
          <p:cNvSpPr txBox="1"/>
          <p:nvPr/>
        </p:nvSpPr>
        <p:spPr>
          <a:xfrm>
            <a:off x="533400" y="76200"/>
            <a:ext cx="7086600" cy="1323439"/>
          </a:xfrm>
          <a:prstGeom prst="rect">
            <a:avLst/>
          </a:prstGeom>
          <a:noFill/>
        </p:spPr>
        <p:txBody>
          <a:bodyPr wrap="square" rtlCol="0">
            <a:spAutoFit/>
          </a:bodyPr>
          <a:lstStyle/>
          <a:p>
            <a:r>
              <a:rPr lang="en-US" sz="4000" dirty="0" smtClean="0">
                <a:solidFill>
                  <a:srgbClr val="69676D"/>
                </a:solidFill>
                <a:latin typeface="Arial Rounded MT Bold" pitchFamily="34" charset="0"/>
              </a:rPr>
              <a:t>Appeals Process Following Suspension</a:t>
            </a:r>
            <a:endParaRPr lang="en-US" sz="4000" dirty="0">
              <a:solidFill>
                <a:srgbClr val="69676D"/>
              </a:solidFill>
              <a:latin typeface="Arial Rounded MT Bold" pitchFamily="34"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676400"/>
            <a:ext cx="8610600" cy="4419600"/>
          </a:xfrm>
        </p:spPr>
        <p:txBody>
          <a:bodyPr>
            <a:normAutofit/>
          </a:bodyPr>
          <a:lstStyle/>
          <a:p>
            <a:pPr algn="ctr">
              <a:buNone/>
            </a:pPr>
            <a:r>
              <a:rPr lang="en-US" sz="8000" dirty="0" smtClean="0">
                <a:latin typeface="Segoe Print" pitchFamily="2" charset="0"/>
              </a:rPr>
              <a:t>What’s in </a:t>
            </a:r>
          </a:p>
          <a:p>
            <a:pPr algn="ctr">
              <a:buNone/>
            </a:pPr>
            <a:r>
              <a:rPr lang="en-US" sz="8000" b="1" dirty="0" smtClean="0">
                <a:solidFill>
                  <a:srgbClr val="009900"/>
                </a:solidFill>
                <a:latin typeface="Segoe Print" pitchFamily="2" charset="0"/>
              </a:rPr>
              <a:t>Your</a:t>
            </a:r>
            <a:r>
              <a:rPr lang="en-US" sz="8000" dirty="0" smtClean="0">
                <a:latin typeface="Segoe Print" pitchFamily="2" charset="0"/>
              </a:rPr>
              <a:t> Library?</a:t>
            </a:r>
            <a:endParaRPr lang="en-US" sz="8000" dirty="0">
              <a:latin typeface="Segoe Print" pitchFamily="2"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sz="4800" dirty="0" smtClean="0">
                <a:latin typeface="Arial Rounded MT Bold" pitchFamily="34" charset="0"/>
              </a:rPr>
              <a:t>W</a:t>
            </a:r>
            <a:r>
              <a:rPr lang="en-US" sz="4800" dirty="0" smtClean="0">
                <a:solidFill>
                  <a:srgbClr val="69676D"/>
                </a:solidFill>
                <a:latin typeface="Arial Rounded MT Bold" pitchFamily="34" charset="0"/>
              </a:rPr>
              <a:t>ho </a:t>
            </a:r>
            <a:r>
              <a:rPr lang="en-US" sz="4800" dirty="0" smtClean="0">
                <a:latin typeface="Arial Rounded MT Bold" pitchFamily="34" charset="0"/>
              </a:rPr>
              <a:t>We Are</a:t>
            </a:r>
            <a:endParaRPr lang="en-US" sz="4800" dirty="0">
              <a:latin typeface="Arial Rounded MT Bold" pitchFamily="34" charset="0"/>
            </a:endParaRPr>
          </a:p>
        </p:txBody>
      </p:sp>
      <p:pic>
        <p:nvPicPr>
          <p:cNvPr id="4" name="Content Placeholder 3" descr="DSCF1429.JPG"/>
          <p:cNvPicPr>
            <a:picLocks noGrp="1" noChangeAspect="1"/>
          </p:cNvPicPr>
          <p:nvPr>
            <p:ph sz="quarter" idx="1"/>
          </p:nvPr>
        </p:nvPicPr>
        <p:blipFill>
          <a:blip r:embed="rId2" cstate="print"/>
          <a:srcRect l="6743" t="3791" r="13487" b="50546"/>
          <a:stretch>
            <a:fillRect/>
          </a:stretch>
        </p:blipFill>
        <p:spPr>
          <a:xfrm>
            <a:off x="4782141" y="3451582"/>
            <a:ext cx="3961580" cy="3025418"/>
          </a:xfrm>
          <a:scene3d>
            <a:camera prst="orthographicFront">
              <a:rot lat="0" lon="10800000" rev="0"/>
            </a:camera>
            <a:lightRig rig="threePt" dir="t"/>
          </a:scene3d>
        </p:spPr>
      </p:pic>
      <p:pic>
        <p:nvPicPr>
          <p:cNvPr id="7" name="Picture 6" descr="KLS Infopeople webinar2.JPG"/>
          <p:cNvPicPr>
            <a:picLocks noChangeAspect="1"/>
          </p:cNvPicPr>
          <p:nvPr/>
        </p:nvPicPr>
        <p:blipFill>
          <a:blip r:embed="rId3" cstate="print"/>
          <a:srcRect l="9000" t="6000" r="36000" b="-1500"/>
          <a:stretch>
            <a:fillRect/>
          </a:stretch>
        </p:blipFill>
        <p:spPr>
          <a:xfrm>
            <a:off x="609600" y="1810511"/>
            <a:ext cx="2986612" cy="3889378"/>
          </a:xfrm>
          <a:prstGeom prst="rect">
            <a:avLst/>
          </a:prstGeom>
          <a:scene3d>
            <a:camera prst="orthographicFront">
              <a:rot lat="10800000" lon="0" rev="0"/>
            </a:camera>
            <a:lightRig rig="threePt" dir="t"/>
          </a:scene3d>
        </p:spPr>
      </p:pic>
      <p:sp>
        <p:nvSpPr>
          <p:cNvPr id="10" name="Rectangle 9"/>
          <p:cNvSpPr/>
          <p:nvPr/>
        </p:nvSpPr>
        <p:spPr>
          <a:xfrm>
            <a:off x="609600" y="6091535"/>
            <a:ext cx="4038600" cy="461665"/>
          </a:xfrm>
          <a:prstGeom prst="rect">
            <a:avLst/>
          </a:prstGeom>
        </p:spPr>
        <p:txBody>
          <a:bodyPr wrap="square">
            <a:spAutoFit/>
          </a:bodyPr>
          <a:lstStyle/>
          <a:p>
            <a:pPr algn="r"/>
            <a:r>
              <a:rPr lang="en-US" sz="2000" dirty="0" smtClean="0">
                <a:solidFill>
                  <a:srgbClr val="663300"/>
                </a:solidFill>
                <a:latin typeface="Arial Rounded MT Bold" pitchFamily="34" charset="0"/>
              </a:rPr>
              <a:t>Leah Esguerra </a:t>
            </a:r>
            <a:r>
              <a:rPr lang="en-US" sz="2400" dirty="0" smtClean="0">
                <a:solidFill>
                  <a:srgbClr val="000000"/>
                </a:solidFill>
                <a:latin typeface="Arial Rounded MT Bold" pitchFamily="34" charset="0"/>
                <a:sym typeface="Wingdings 3"/>
              </a:rPr>
              <a:t></a:t>
            </a:r>
            <a:endParaRPr lang="en-US" sz="2400" dirty="0" smtClean="0">
              <a:solidFill>
                <a:srgbClr val="000000"/>
              </a:solidFill>
              <a:latin typeface="Arial Rounded MT Bold" pitchFamily="34" charset="0"/>
            </a:endParaRPr>
          </a:p>
        </p:txBody>
      </p:sp>
      <p:sp>
        <p:nvSpPr>
          <p:cNvPr id="11" name="Rectangle 10"/>
          <p:cNvSpPr/>
          <p:nvPr/>
        </p:nvSpPr>
        <p:spPr>
          <a:xfrm>
            <a:off x="3657600" y="2800290"/>
            <a:ext cx="4191000" cy="400110"/>
          </a:xfrm>
          <a:prstGeom prst="rect">
            <a:avLst/>
          </a:prstGeom>
        </p:spPr>
        <p:txBody>
          <a:bodyPr wrap="square">
            <a:spAutoFit/>
          </a:bodyPr>
          <a:lstStyle/>
          <a:p>
            <a:r>
              <a:rPr lang="en-US" sz="2000" dirty="0" smtClean="0">
                <a:solidFill>
                  <a:srgbClr val="000000"/>
                </a:solidFill>
                <a:latin typeface="Arial Rounded MT Bold" pitchFamily="34" charset="0"/>
                <a:sym typeface="Wingdings 3"/>
              </a:rPr>
              <a:t> </a:t>
            </a:r>
            <a:r>
              <a:rPr lang="en-US" sz="2000" dirty="0" smtClean="0">
                <a:solidFill>
                  <a:srgbClr val="663300"/>
                </a:solidFill>
                <a:latin typeface="Arial Rounded MT Bold" pitchFamily="34" charset="0"/>
              </a:rPr>
              <a:t>Karen Strauss</a:t>
            </a:r>
            <a:endParaRPr lang="en-US" dirty="0" smtClean="0">
              <a:solidFill>
                <a:srgbClr val="000000"/>
              </a:solidFill>
              <a:latin typeface="Arial Rounded MT Bold" pitchFamily="34" charset="0"/>
              <a:sym typeface="Wingdings 3"/>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762000"/>
            <a:ext cx="7790688" cy="762000"/>
          </a:xfrm>
        </p:spPr>
        <p:txBody>
          <a:bodyPr>
            <a:noAutofit/>
          </a:bodyPr>
          <a:lstStyle/>
          <a:p>
            <a:pPr lvl="1" algn="l" rtl="0">
              <a:spcBef>
                <a:spcPct val="0"/>
              </a:spcBef>
            </a:pPr>
            <a:r>
              <a:rPr lang="en-US" sz="3600" dirty="0" smtClean="0">
                <a:solidFill>
                  <a:srgbClr val="69676D"/>
                </a:solidFill>
                <a:latin typeface="Arial Rounded MT Bold" pitchFamily="34" charset="0"/>
              </a:rPr>
              <a:t>San Francisco Police Department</a:t>
            </a:r>
            <a:r>
              <a:rPr lang="en-US" sz="2400" b="1" dirty="0" smtClean="0">
                <a:solidFill>
                  <a:srgbClr val="663300"/>
                </a:solidFill>
                <a:effectLst>
                  <a:outerShdw blurRad="38100" dist="38100" dir="2700000" algn="tl">
                    <a:srgbClr val="000000">
                      <a:alpha val="43137"/>
                    </a:srgbClr>
                  </a:outerShdw>
                </a:effectLst>
                <a:latin typeface="Arial Rounded MT Bold" pitchFamily="34" charset="0"/>
              </a:rPr>
              <a:t/>
            </a:r>
            <a:br>
              <a:rPr lang="en-US" sz="2400" b="1" dirty="0" smtClean="0">
                <a:solidFill>
                  <a:srgbClr val="663300"/>
                </a:solidFill>
                <a:effectLst>
                  <a:outerShdw blurRad="38100" dist="38100" dir="2700000" algn="tl">
                    <a:srgbClr val="000000">
                      <a:alpha val="43137"/>
                    </a:srgbClr>
                  </a:outerShdw>
                </a:effectLst>
                <a:latin typeface="Arial Rounded MT Bold" pitchFamily="34" charset="0"/>
              </a:rPr>
            </a:br>
            <a:endParaRPr lang="en-US" sz="2400" dirty="0">
              <a:solidFill>
                <a:srgbClr val="663300"/>
              </a:solidFill>
              <a:latin typeface="Arial Rounded MT Bold" pitchFamily="34" charset="0"/>
            </a:endParaRPr>
          </a:p>
        </p:txBody>
      </p:sp>
      <p:sp>
        <p:nvSpPr>
          <p:cNvPr id="3" name="Content Placeholder 2"/>
          <p:cNvSpPr>
            <a:spLocks noGrp="1"/>
          </p:cNvSpPr>
          <p:nvPr>
            <p:ph sz="quarter" idx="1"/>
          </p:nvPr>
        </p:nvSpPr>
        <p:spPr/>
        <p:txBody>
          <a:bodyPr/>
          <a:lstStyle/>
          <a:p>
            <a:pPr lvl="1"/>
            <a:endParaRPr lang="en-US" dirty="0" smtClean="0"/>
          </a:p>
          <a:p>
            <a:pPr lvl="1">
              <a:buNone/>
            </a:pPr>
            <a:endParaRPr lang="en-US" dirty="0" smtClean="0"/>
          </a:p>
        </p:txBody>
      </p:sp>
      <p:pic>
        <p:nvPicPr>
          <p:cNvPr id="6" name="Picture 5" descr="Police dept..jpg"/>
          <p:cNvPicPr>
            <a:picLocks noChangeAspect="1"/>
          </p:cNvPicPr>
          <p:nvPr/>
        </p:nvPicPr>
        <p:blipFill>
          <a:blip r:embed="rId2" cstate="print"/>
          <a:stretch>
            <a:fillRect/>
          </a:stretch>
        </p:blipFill>
        <p:spPr>
          <a:xfrm>
            <a:off x="7105650" y="4305300"/>
            <a:ext cx="1962150" cy="2324100"/>
          </a:xfrm>
          <a:prstGeom prst="rect">
            <a:avLst/>
          </a:prstGeom>
        </p:spPr>
      </p:pic>
      <p:pic>
        <p:nvPicPr>
          <p:cNvPr id="8" name="Picture 7" descr="DSCF1448.JPG"/>
          <p:cNvPicPr>
            <a:picLocks noChangeAspect="1"/>
          </p:cNvPicPr>
          <p:nvPr/>
        </p:nvPicPr>
        <p:blipFill>
          <a:blip r:embed="rId3" cstate="print"/>
          <a:stretch>
            <a:fillRect/>
          </a:stretch>
        </p:blipFill>
        <p:spPr>
          <a:xfrm>
            <a:off x="685800" y="3124200"/>
            <a:ext cx="4572000" cy="3429000"/>
          </a:xfrm>
          <a:prstGeom prst="rect">
            <a:avLst/>
          </a:prstGeom>
        </p:spPr>
      </p:pic>
      <p:pic>
        <p:nvPicPr>
          <p:cNvPr id="9" name="Picture 8" descr="DSCF1488.JPG"/>
          <p:cNvPicPr>
            <a:picLocks noChangeAspect="1"/>
          </p:cNvPicPr>
          <p:nvPr/>
        </p:nvPicPr>
        <p:blipFill>
          <a:blip r:embed="rId4" cstate="print"/>
          <a:srcRect l="30000" r="7917" b="31875"/>
          <a:stretch>
            <a:fillRect/>
          </a:stretch>
        </p:blipFill>
        <p:spPr>
          <a:xfrm>
            <a:off x="5032989" y="1828800"/>
            <a:ext cx="2043526" cy="2990926"/>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sz="4000" dirty="0" smtClean="0">
                <a:solidFill>
                  <a:srgbClr val="69676D"/>
                </a:solidFill>
                <a:latin typeface="Arial Rounded MT Bold" pitchFamily="34" charset="0"/>
              </a:rPr>
              <a:t>Department of Public Works</a:t>
            </a:r>
            <a:endParaRPr lang="en-US" dirty="0">
              <a:solidFill>
                <a:srgbClr val="69676D"/>
              </a:solidFill>
            </a:endParaRPr>
          </a:p>
        </p:txBody>
      </p:sp>
      <p:pic>
        <p:nvPicPr>
          <p:cNvPr id="4" name="Picture 3" descr="DPW.jpg"/>
          <p:cNvPicPr>
            <a:picLocks noChangeAspect="1"/>
          </p:cNvPicPr>
          <p:nvPr/>
        </p:nvPicPr>
        <p:blipFill>
          <a:blip r:embed="rId2" cstate="print"/>
          <a:stretch>
            <a:fillRect/>
          </a:stretch>
        </p:blipFill>
        <p:spPr>
          <a:xfrm>
            <a:off x="6996112" y="4991100"/>
            <a:ext cx="1843088" cy="1638300"/>
          </a:xfrm>
          <a:prstGeom prst="rect">
            <a:avLst/>
          </a:prstGeom>
        </p:spPr>
      </p:pic>
      <p:pic>
        <p:nvPicPr>
          <p:cNvPr id="5" name="Picture 4" descr="DSCF1473.JPG"/>
          <p:cNvPicPr>
            <a:picLocks noChangeAspect="1"/>
          </p:cNvPicPr>
          <p:nvPr/>
        </p:nvPicPr>
        <p:blipFill>
          <a:blip r:embed="rId3" cstate="print"/>
          <a:stretch>
            <a:fillRect/>
          </a:stretch>
        </p:blipFill>
        <p:spPr>
          <a:xfrm>
            <a:off x="635000" y="1905000"/>
            <a:ext cx="5892800" cy="44196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14400"/>
          </a:xfrm>
        </p:spPr>
        <p:txBody>
          <a:bodyPr>
            <a:normAutofit fontScale="90000"/>
          </a:bodyPr>
          <a:lstStyle/>
          <a:p>
            <a:pPr lvl="1" algn="l" rtl="0">
              <a:spcBef>
                <a:spcPct val="0"/>
              </a:spcBef>
            </a:pPr>
            <a:r>
              <a:rPr lang="en-US" sz="4000" dirty="0" smtClean="0">
                <a:solidFill>
                  <a:srgbClr val="663300"/>
                </a:solidFill>
                <a:latin typeface="Arial Rounded MT Bold" pitchFamily="34" charset="0"/>
              </a:rPr>
              <a:t/>
            </a:r>
            <a:br>
              <a:rPr lang="en-US" sz="4000" dirty="0" smtClean="0">
                <a:solidFill>
                  <a:srgbClr val="663300"/>
                </a:solidFill>
                <a:latin typeface="Arial Rounded MT Bold" pitchFamily="34" charset="0"/>
              </a:rPr>
            </a:br>
            <a:r>
              <a:rPr lang="en-US" sz="4000" dirty="0" smtClean="0">
                <a:solidFill>
                  <a:srgbClr val="69676D"/>
                </a:solidFill>
                <a:latin typeface="Arial Rounded MT Bold" pitchFamily="34" charset="0"/>
              </a:rPr>
              <a:t>D</a:t>
            </a:r>
            <a:r>
              <a:rPr lang="en-US" sz="4400" dirty="0" smtClean="0">
                <a:solidFill>
                  <a:srgbClr val="69676D"/>
                </a:solidFill>
                <a:latin typeface="Arial Rounded MT Bold" pitchFamily="34" charset="0"/>
              </a:rPr>
              <a:t>epartment of Public Health</a:t>
            </a:r>
            <a:r>
              <a:rPr lang="en-US" sz="3200" b="1" dirty="0" smtClean="0">
                <a:solidFill>
                  <a:srgbClr val="69676D"/>
                </a:solidFill>
                <a:effectLst>
                  <a:outerShdw blurRad="38100" dist="38100" dir="2700000" algn="tl">
                    <a:srgbClr val="000000">
                      <a:alpha val="43137"/>
                    </a:srgbClr>
                  </a:outerShdw>
                </a:effectLst>
              </a:rPr>
              <a:t/>
            </a:r>
            <a:br>
              <a:rPr lang="en-US" sz="3200" b="1" dirty="0" smtClean="0">
                <a:solidFill>
                  <a:srgbClr val="69676D"/>
                </a:solidFill>
                <a:effectLst>
                  <a:outerShdw blurRad="38100" dist="38100" dir="2700000" algn="tl">
                    <a:srgbClr val="000000">
                      <a:alpha val="43137"/>
                    </a:srgbClr>
                  </a:outerShdw>
                </a:effectLst>
              </a:rPr>
            </a:br>
            <a:r>
              <a:rPr lang="en-US" sz="4000" dirty="0" smtClean="0">
                <a:latin typeface="Arial Rounded MT Bold" pitchFamily="34" charset="0"/>
              </a:rPr>
              <a:t/>
            </a:r>
            <a:br>
              <a:rPr lang="en-US" sz="4000" dirty="0" smtClean="0">
                <a:latin typeface="Arial Rounded MT Bold" pitchFamily="34" charset="0"/>
              </a:rPr>
            </a:br>
            <a:endParaRPr lang="en-US" dirty="0"/>
          </a:p>
        </p:txBody>
      </p:sp>
      <p:sp>
        <p:nvSpPr>
          <p:cNvPr id="3" name="Content Placeholder 2"/>
          <p:cNvSpPr>
            <a:spLocks noGrp="1"/>
          </p:cNvSpPr>
          <p:nvPr>
            <p:ph sz="quarter" idx="1"/>
          </p:nvPr>
        </p:nvSpPr>
        <p:spPr/>
        <p:txBody>
          <a:bodyPr/>
          <a:lstStyle/>
          <a:p>
            <a:pPr lvl="1"/>
            <a:endParaRPr lang="en-US" dirty="0" smtClean="0"/>
          </a:p>
          <a:p>
            <a:pPr lvl="1"/>
            <a:endParaRPr lang="en-US" dirty="0" smtClean="0"/>
          </a:p>
          <a:p>
            <a:endParaRPr lang="en-US" dirty="0"/>
          </a:p>
        </p:txBody>
      </p:sp>
      <p:pic>
        <p:nvPicPr>
          <p:cNvPr id="9" name="Picture 8" descr="HASAs June 2011-2.JPG"/>
          <p:cNvPicPr>
            <a:picLocks noChangeAspect="1"/>
          </p:cNvPicPr>
          <p:nvPr/>
        </p:nvPicPr>
        <p:blipFill>
          <a:blip r:embed="rId2" cstate="print"/>
          <a:stretch>
            <a:fillRect/>
          </a:stretch>
        </p:blipFill>
        <p:spPr>
          <a:xfrm>
            <a:off x="3657600" y="2590800"/>
            <a:ext cx="5283200" cy="3962400"/>
          </a:xfrm>
          <a:prstGeom prst="rect">
            <a:avLst/>
          </a:prstGeom>
        </p:spPr>
      </p:pic>
      <p:pic>
        <p:nvPicPr>
          <p:cNvPr id="21508" name="Picture 4" descr="http://media.sfweekly.com/5912474.87.jpg"/>
          <p:cNvPicPr>
            <a:picLocks noChangeAspect="1" noChangeArrowheads="1"/>
          </p:cNvPicPr>
          <p:nvPr/>
        </p:nvPicPr>
        <p:blipFill>
          <a:blip r:embed="rId3" cstate="print"/>
          <a:srcRect r="53097" b="16000"/>
          <a:stretch>
            <a:fillRect/>
          </a:stretch>
        </p:blipFill>
        <p:spPr bwMode="auto">
          <a:xfrm>
            <a:off x="609600" y="1676400"/>
            <a:ext cx="2694834" cy="3203106"/>
          </a:xfrm>
          <a:prstGeom prst="rect">
            <a:avLst/>
          </a:prstGeom>
          <a:noFill/>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362"/>
            <a:ext cx="7498080" cy="1036638"/>
          </a:xfrm>
        </p:spPr>
        <p:txBody>
          <a:bodyPr>
            <a:noAutofit/>
          </a:bodyPr>
          <a:lstStyle/>
          <a:p>
            <a:r>
              <a:rPr lang="en-US" dirty="0" smtClean="0">
                <a:latin typeface="Arial Rounded MT Bold" pitchFamily="34" charset="0"/>
              </a:rPr>
              <a:t>Patrons Served YTD</a:t>
            </a:r>
            <a:endParaRPr lang="en-US" dirty="0">
              <a:latin typeface="Arial Rounded MT Bold" pitchFamily="34" charset="0"/>
            </a:endParaRPr>
          </a:p>
        </p:txBody>
      </p:sp>
      <p:sp>
        <p:nvSpPr>
          <p:cNvPr id="3" name="Content Placeholder 2"/>
          <p:cNvSpPr>
            <a:spLocks noGrp="1"/>
          </p:cNvSpPr>
          <p:nvPr>
            <p:ph sz="quarter" idx="1"/>
          </p:nvPr>
        </p:nvSpPr>
        <p:spPr>
          <a:xfrm>
            <a:off x="591312" y="1524000"/>
            <a:ext cx="7714488" cy="4953000"/>
          </a:xfrm>
        </p:spPr>
        <p:txBody>
          <a:bodyPr>
            <a:noAutofit/>
          </a:bodyPr>
          <a:lstStyle/>
          <a:p>
            <a:pPr>
              <a:buNone/>
            </a:pPr>
            <a:endParaRPr lang="en-US" sz="4800" b="1" dirty="0" smtClean="0">
              <a:solidFill>
                <a:srgbClr val="FF3300"/>
              </a:solidFill>
              <a:latin typeface="Wide Latin" pitchFamily="18" charset="0"/>
            </a:endParaRPr>
          </a:p>
          <a:p>
            <a:pPr>
              <a:buNone/>
            </a:pPr>
            <a:endParaRPr lang="en-US" sz="4800" b="1" i="1" dirty="0" smtClean="0">
              <a:solidFill>
                <a:schemeClr val="accent4">
                  <a:lumMod val="75000"/>
                </a:schemeClr>
              </a:solidFill>
              <a:effectLst>
                <a:outerShdw blurRad="38100" dist="38100" dir="2700000" algn="tl">
                  <a:srgbClr val="000000">
                    <a:alpha val="43137"/>
                  </a:srgbClr>
                </a:outerShdw>
              </a:effectLst>
              <a:latin typeface="Wide Latin" pitchFamily="18" charset="0"/>
            </a:endParaRPr>
          </a:p>
          <a:p>
            <a:pPr>
              <a:buNone/>
            </a:pPr>
            <a:endParaRPr lang="en-US" sz="4800" b="1" i="1" dirty="0" smtClean="0">
              <a:solidFill>
                <a:schemeClr val="accent4">
                  <a:lumMod val="75000"/>
                </a:schemeClr>
              </a:solidFill>
              <a:effectLst>
                <a:outerShdw blurRad="38100" dist="38100" dir="2700000" algn="tl">
                  <a:srgbClr val="000000">
                    <a:alpha val="43137"/>
                  </a:srgbClr>
                </a:outerShdw>
              </a:effectLst>
              <a:latin typeface="Wide Latin" pitchFamily="18" charset="0"/>
            </a:endParaRPr>
          </a:p>
          <a:p>
            <a:pPr>
              <a:buNone/>
            </a:pPr>
            <a:endParaRPr lang="en-US" sz="4800" dirty="0" smtClean="0">
              <a:solidFill>
                <a:schemeClr val="accent4">
                  <a:lumMod val="75000"/>
                </a:schemeClr>
              </a:solidFill>
              <a:effectLst>
                <a:outerShdw blurRad="38100" dist="38100" dir="2700000" algn="tl">
                  <a:srgbClr val="000000">
                    <a:alpha val="43137"/>
                  </a:srgbClr>
                </a:outerShdw>
              </a:effectLst>
              <a:latin typeface="Wide Latin" pitchFamily="18" charset="0"/>
            </a:endParaRPr>
          </a:p>
          <a:p>
            <a:pPr>
              <a:buNone/>
            </a:pPr>
            <a:endParaRPr lang="en-US" sz="4800" dirty="0" smtClean="0">
              <a:solidFill>
                <a:schemeClr val="accent4">
                  <a:lumMod val="75000"/>
                </a:schemeClr>
              </a:solidFill>
              <a:effectLst>
                <a:outerShdw blurRad="38100" dist="38100" dir="2700000" algn="tl">
                  <a:srgbClr val="000000">
                    <a:alpha val="43137"/>
                  </a:srgbClr>
                </a:outerShdw>
              </a:effectLst>
              <a:latin typeface="Wide Latin" pitchFamily="18" charset="0"/>
            </a:endParaRPr>
          </a:p>
          <a:p>
            <a:pPr>
              <a:buNone/>
            </a:pPr>
            <a:endParaRPr lang="en-US" sz="4800" dirty="0" smtClean="0">
              <a:solidFill>
                <a:schemeClr val="accent4">
                  <a:lumMod val="75000"/>
                </a:schemeClr>
              </a:solidFill>
              <a:effectLst>
                <a:outerShdw blurRad="38100" dist="38100" dir="2700000" algn="tl">
                  <a:srgbClr val="000000">
                    <a:alpha val="43137"/>
                  </a:srgbClr>
                </a:outerShdw>
              </a:effectLst>
              <a:latin typeface="Wide Latin" pitchFamily="18" charset="0"/>
            </a:endParaRPr>
          </a:p>
          <a:p>
            <a:endParaRPr lang="en-US" sz="1600" dirty="0"/>
          </a:p>
        </p:txBody>
      </p:sp>
      <p:graphicFrame>
        <p:nvGraphicFramePr>
          <p:cNvPr id="4" name="Diagram 3"/>
          <p:cNvGraphicFramePr/>
          <p:nvPr/>
        </p:nvGraphicFramePr>
        <p:xfrm>
          <a:off x="990600" y="1752600"/>
          <a:ext cx="7239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smtClean="0">
                <a:latin typeface="Arial Rounded MT Bold" pitchFamily="34" charset="0"/>
              </a:rPr>
              <a:t>Other DPH Services</a:t>
            </a:r>
            <a:endParaRPr lang="en-US" dirty="0">
              <a:latin typeface="Arial Rounded MT Bold" pitchFamily="34" charset="0"/>
            </a:endParaRPr>
          </a:p>
        </p:txBody>
      </p:sp>
      <p:sp>
        <p:nvSpPr>
          <p:cNvPr id="3" name="Content Placeholder 2"/>
          <p:cNvSpPr>
            <a:spLocks noGrp="1"/>
          </p:cNvSpPr>
          <p:nvPr>
            <p:ph sz="quarter" idx="1"/>
          </p:nvPr>
        </p:nvSpPr>
        <p:spPr/>
        <p:txBody>
          <a:bodyPr>
            <a:normAutofit/>
          </a:bodyPr>
          <a:lstStyle/>
          <a:p>
            <a:pPr>
              <a:buNone/>
            </a:pPr>
            <a:r>
              <a:rPr lang="en-US" sz="4000" dirty="0" smtClean="0">
                <a:solidFill>
                  <a:srgbClr val="002060"/>
                </a:solidFill>
                <a:latin typeface="Corbel" pitchFamily="34" charset="0"/>
              </a:rPr>
              <a:t>Meetings &amp; consultations with staff</a:t>
            </a:r>
          </a:p>
          <a:p>
            <a:pPr>
              <a:buNone/>
            </a:pPr>
            <a:r>
              <a:rPr lang="en-US" sz="4000" dirty="0" smtClean="0">
                <a:solidFill>
                  <a:srgbClr val="002060"/>
                </a:solidFill>
                <a:latin typeface="Corbel" pitchFamily="34" charset="0"/>
              </a:rPr>
              <a:t>Staff Training:</a:t>
            </a:r>
          </a:p>
          <a:p>
            <a:pPr marL="365760" lvl="1" indent="-283464">
              <a:spcBef>
                <a:spcPts val="600"/>
              </a:spcBef>
              <a:buSzPct val="80000"/>
              <a:buNone/>
            </a:pPr>
            <a:r>
              <a:rPr lang="en-US" sz="3600" dirty="0" smtClean="0">
                <a:solidFill>
                  <a:srgbClr val="002060"/>
                </a:solidFill>
                <a:latin typeface="Corbel" pitchFamily="34" charset="0"/>
                <a:sym typeface="Wingdings"/>
              </a:rPr>
              <a:t>	</a:t>
            </a:r>
            <a:r>
              <a:rPr lang="en-US" sz="3200" dirty="0" smtClean="0">
                <a:solidFill>
                  <a:srgbClr val="002060"/>
                </a:solidFill>
                <a:latin typeface="Corbel" pitchFamily="34" charset="0"/>
                <a:sym typeface="Wingdings"/>
              </a:rPr>
              <a:t> </a:t>
            </a:r>
            <a:r>
              <a:rPr lang="en-US" sz="3200" dirty="0" smtClean="0">
                <a:solidFill>
                  <a:srgbClr val="002060"/>
                </a:solidFill>
                <a:latin typeface="Corbel" pitchFamily="34" charset="0"/>
              </a:rPr>
              <a:t>History of homelessness</a:t>
            </a:r>
          </a:p>
          <a:p>
            <a:pPr marL="365760" lvl="1" indent="-283464">
              <a:spcBef>
                <a:spcPts val="600"/>
              </a:spcBef>
              <a:buSzPct val="80000"/>
              <a:buNone/>
            </a:pPr>
            <a:r>
              <a:rPr lang="en-US" sz="3200" dirty="0" smtClean="0">
                <a:solidFill>
                  <a:srgbClr val="002060"/>
                </a:solidFill>
                <a:latin typeface="Corbel" pitchFamily="34" charset="0"/>
                <a:sym typeface="Wingdings"/>
              </a:rPr>
              <a:t>	 </a:t>
            </a:r>
            <a:r>
              <a:rPr lang="en-US" sz="3200" dirty="0" smtClean="0">
                <a:solidFill>
                  <a:srgbClr val="002060"/>
                </a:solidFill>
                <a:latin typeface="Corbel" pitchFamily="34" charset="0"/>
              </a:rPr>
              <a:t>Understanding mental illness</a:t>
            </a:r>
          </a:p>
          <a:p>
            <a:pPr lvl="1">
              <a:buNone/>
            </a:pPr>
            <a:r>
              <a:rPr lang="en-US" sz="3200" dirty="0" smtClean="0">
                <a:solidFill>
                  <a:srgbClr val="002060"/>
                </a:solidFill>
                <a:latin typeface="Corbel" pitchFamily="34" charset="0"/>
                <a:sym typeface="Wingdings"/>
              </a:rPr>
              <a:t> </a:t>
            </a:r>
            <a:r>
              <a:rPr lang="en-US" sz="3200" dirty="0" smtClean="0">
                <a:solidFill>
                  <a:srgbClr val="002060"/>
                </a:solidFill>
                <a:latin typeface="Corbel" pitchFamily="34" charset="0"/>
              </a:rPr>
              <a:t>Understanding substance abuse</a:t>
            </a:r>
          </a:p>
          <a:p>
            <a:pPr lvl="1">
              <a:buNone/>
            </a:pPr>
            <a:r>
              <a:rPr lang="en-US" sz="3200" dirty="0" smtClean="0">
                <a:solidFill>
                  <a:srgbClr val="002060"/>
                </a:solidFill>
                <a:latin typeface="Corbel" pitchFamily="34" charset="0"/>
                <a:sym typeface="Wingdings"/>
              </a:rPr>
              <a:t> </a:t>
            </a:r>
            <a:r>
              <a:rPr lang="en-US" sz="3200" dirty="0" smtClean="0">
                <a:solidFill>
                  <a:srgbClr val="002060"/>
                </a:solidFill>
                <a:latin typeface="Corbel" pitchFamily="34" charset="0"/>
              </a:rPr>
              <a:t>Anger management</a:t>
            </a:r>
          </a:p>
          <a:p>
            <a:pPr lvl="1">
              <a:buNone/>
            </a:pPr>
            <a:r>
              <a:rPr lang="en-US" sz="3200" dirty="0" smtClean="0">
                <a:solidFill>
                  <a:srgbClr val="002060"/>
                </a:solidFill>
                <a:latin typeface="Corbel" pitchFamily="34" charset="0"/>
                <a:sym typeface="Wingdings"/>
              </a:rPr>
              <a:t> Limit-setting</a:t>
            </a:r>
            <a:endParaRPr lang="en-US" sz="3200" dirty="0" smtClean="0">
              <a:solidFill>
                <a:srgbClr val="002060"/>
              </a:solidFill>
              <a:latin typeface="Corbel" pitchFamily="34"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382000" cy="4495800"/>
          </a:xfrm>
        </p:spPr>
        <p:txBody>
          <a:bodyPr>
            <a:normAutofit/>
          </a:bodyPr>
          <a:lstStyle/>
          <a:p>
            <a:pPr algn="ctr">
              <a:buNone/>
            </a:pPr>
            <a:endParaRPr lang="en-US" sz="5400" dirty="0" smtClean="0">
              <a:solidFill>
                <a:srgbClr val="009900"/>
              </a:solidFill>
              <a:latin typeface="Segoe Print" pitchFamily="2" charset="0"/>
            </a:endParaRPr>
          </a:p>
          <a:p>
            <a:pPr algn="ctr">
              <a:buNone/>
            </a:pPr>
            <a:r>
              <a:rPr lang="en-US" sz="9600" dirty="0" smtClean="0">
                <a:latin typeface="Segoe Print" pitchFamily="2" charset="0"/>
              </a:rPr>
              <a:t>Who’s </a:t>
            </a:r>
            <a:r>
              <a:rPr lang="en-US" sz="9600" dirty="0" smtClean="0">
                <a:solidFill>
                  <a:srgbClr val="FFC000"/>
                </a:solidFill>
                <a:latin typeface="Segoe Print" pitchFamily="2" charset="0"/>
              </a:rPr>
              <a:t>doing</a:t>
            </a:r>
            <a:r>
              <a:rPr lang="en-US" sz="9600" dirty="0" smtClean="0">
                <a:latin typeface="Segoe Print" pitchFamily="2" charset="0"/>
              </a:rPr>
              <a:t> </a:t>
            </a:r>
            <a:r>
              <a:rPr lang="en-US" sz="9600" b="1" dirty="0" smtClean="0">
                <a:latin typeface="Segoe Print" pitchFamily="2" charset="0"/>
              </a:rPr>
              <a:t>what</a:t>
            </a:r>
            <a:r>
              <a:rPr lang="en-US" sz="9600" dirty="0" smtClean="0">
                <a:latin typeface="Segoe Print" pitchFamily="2" charset="0"/>
              </a:rPr>
              <a:t>?</a:t>
            </a:r>
            <a:endParaRPr lang="en-US" sz="4000" dirty="0">
              <a:latin typeface="Segoe Print" pitchFamily="2"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F1429.JPG"/>
          <p:cNvPicPr>
            <a:picLocks noGrp="1" noChangeAspect="1"/>
          </p:cNvPicPr>
          <p:nvPr>
            <p:ph sz="quarter" idx="1"/>
          </p:nvPr>
        </p:nvPicPr>
        <p:blipFill>
          <a:blip r:embed="rId2" cstate="print"/>
          <a:srcRect l="6743" t="3791" r="13487" b="50546"/>
          <a:stretch>
            <a:fillRect/>
          </a:stretch>
        </p:blipFill>
        <p:spPr>
          <a:xfrm>
            <a:off x="3581400" y="1752600"/>
            <a:ext cx="5162321" cy="3942412"/>
          </a:xfrm>
          <a:scene3d>
            <a:camera prst="orthographicFront">
              <a:rot lat="0" lon="10800000" rev="0"/>
            </a:camera>
            <a:lightRig rig="threePt" dir="t"/>
          </a:scene3d>
        </p:spPr>
      </p:pic>
      <p:sp>
        <p:nvSpPr>
          <p:cNvPr id="10" name="Rectangle 9"/>
          <p:cNvSpPr/>
          <p:nvPr/>
        </p:nvSpPr>
        <p:spPr>
          <a:xfrm>
            <a:off x="762000" y="5029200"/>
            <a:ext cx="2590800" cy="707886"/>
          </a:xfrm>
          <a:prstGeom prst="rect">
            <a:avLst/>
          </a:prstGeom>
        </p:spPr>
        <p:txBody>
          <a:bodyPr wrap="square">
            <a:spAutoFit/>
            <a:scene3d>
              <a:camera prst="orthographicFront"/>
              <a:lightRig rig="threePt" dir="t"/>
            </a:scene3d>
            <a:sp3d extrusionH="57150">
              <a:bevelT w="38100" h="38100"/>
            </a:sp3d>
          </a:bodyPr>
          <a:lstStyle/>
          <a:p>
            <a:pPr algn="r"/>
            <a:r>
              <a:rPr lang="en-US" sz="2000" dirty="0" smtClean="0">
                <a:solidFill>
                  <a:srgbClr val="CC6600"/>
                </a:solidFill>
                <a:latin typeface="Arial Rounded MT Bold" pitchFamily="34" charset="0"/>
              </a:rPr>
              <a:t>Leah Esguerra </a:t>
            </a:r>
            <a:r>
              <a:rPr lang="en-US" sz="2000" dirty="0" smtClean="0">
                <a:solidFill>
                  <a:srgbClr val="CC6600"/>
                </a:solidFill>
                <a:latin typeface="Arial Rounded MT Bold" pitchFamily="34" charset="0"/>
                <a:sym typeface="Wingdings 3"/>
              </a:rPr>
              <a:t>, LMFT</a:t>
            </a:r>
            <a:endParaRPr lang="en-US" sz="2000" dirty="0" smtClean="0">
              <a:solidFill>
                <a:srgbClr val="CC6600"/>
              </a:solidFill>
              <a:latin typeface="Arial Rounded MT Bold" pitchFamily="34" charset="0"/>
            </a:endParaRPr>
          </a:p>
        </p:txBody>
      </p:sp>
      <p:sp>
        <p:nvSpPr>
          <p:cNvPr id="9" name="Title 1"/>
          <p:cNvSpPr>
            <a:spLocks noGrp="1"/>
          </p:cNvSpPr>
          <p:nvPr>
            <p:ph type="title"/>
          </p:nvPr>
        </p:nvSpPr>
        <p:spPr>
          <a:xfrm>
            <a:off x="533400" y="533400"/>
            <a:ext cx="8153400" cy="990600"/>
          </a:xfrm>
        </p:spPr>
        <p:txBody>
          <a:bodyPr>
            <a:noAutofit/>
          </a:bodyPr>
          <a:lstStyle/>
          <a:p>
            <a:r>
              <a:rPr lang="en-US" dirty="0" smtClean="0">
                <a:solidFill>
                  <a:srgbClr val="CC6600"/>
                </a:solidFill>
                <a:latin typeface="Arial Rounded MT Bold" pitchFamily="34" charset="0"/>
              </a:rPr>
              <a:t>The Library’s Social Worker</a:t>
            </a:r>
            <a:endParaRPr lang="en-US" dirty="0">
              <a:solidFill>
                <a:srgbClr val="CC6600"/>
              </a:solidFill>
              <a:latin typeface="Arial Rounded MT Bold" pitchFamily="34" charset="0"/>
            </a:endParaRPr>
          </a:p>
        </p:txBody>
      </p:sp>
    </p:spTree>
    <p:extLst>
      <p:ext uri="{BB962C8B-B14F-4D97-AF65-F5344CB8AC3E}">
        <p14:creationId xmlns:p14="http://schemas.microsoft.com/office/powerpoint/2010/main" val="373770684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0"/>
            <a:ext cx="7498080" cy="5973762"/>
          </a:xfrm>
        </p:spPr>
        <p:txBody>
          <a:bodyPr>
            <a:normAutofit/>
          </a:bodyPr>
          <a:lstStyle/>
          <a:p>
            <a:pPr algn="ct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latin typeface="Arial Rounded MT Bold" pitchFamily="34" charset="0"/>
              </a:rPr>
              <a:t>LIMIT-SETTING WITH LIBRARY PATRONS</a:t>
            </a:r>
            <a:endParaRPr lang="en-US" sz="5400" dirty="0">
              <a:latin typeface="Arial Rounded MT Bold" pitchFamily="34" charset="0"/>
            </a:endParaRPr>
          </a:p>
        </p:txBody>
      </p:sp>
      <p:pic>
        <p:nvPicPr>
          <p:cNvPr id="4" name="Content Placeholder 5" descr="DSCF1467.JPG"/>
          <p:cNvPicPr>
            <a:picLocks noGrp="1" noChangeAspect="1"/>
          </p:cNvPicPr>
          <p:nvPr>
            <p:ph sz="quarter" idx="1"/>
          </p:nvPr>
        </p:nvPicPr>
        <p:blipFill>
          <a:blip r:embed="rId2" cstate="print">
            <a:lum bright="10000" contrast="-10000"/>
          </a:blip>
          <a:stretch>
            <a:fillRect/>
          </a:stretch>
        </p:blipFill>
        <p:spPr>
          <a:xfrm>
            <a:off x="3962400" y="533400"/>
            <a:ext cx="4876800" cy="3657600"/>
          </a:xfrm>
        </p:spPr>
      </p:pic>
    </p:spTree>
    <p:extLst>
      <p:ext uri="{BB962C8B-B14F-4D97-AF65-F5344CB8AC3E}">
        <p14:creationId xmlns:p14="http://schemas.microsoft.com/office/powerpoint/2010/main" val="351427043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sz="5400" dirty="0" smtClean="0">
                <a:solidFill>
                  <a:srgbClr val="CC6600"/>
                </a:solidFill>
                <a:latin typeface="Arial Rounded MT Bold" pitchFamily="34" charset="0"/>
              </a:rPr>
              <a:t>What is Limit-Setting?</a:t>
            </a:r>
            <a:endParaRPr lang="en-US" sz="5400" dirty="0">
              <a:solidFill>
                <a:srgbClr val="CC6600"/>
              </a:solidFill>
              <a:latin typeface="Arial Rounded MT Bold" pitchFamily="34" charset="0"/>
            </a:endParaRPr>
          </a:p>
        </p:txBody>
      </p:sp>
      <p:sp>
        <p:nvSpPr>
          <p:cNvPr id="3" name="Content Placeholder 2"/>
          <p:cNvSpPr>
            <a:spLocks noGrp="1"/>
          </p:cNvSpPr>
          <p:nvPr>
            <p:ph sz="quarter" idx="1"/>
          </p:nvPr>
        </p:nvSpPr>
        <p:spPr/>
        <p:txBody>
          <a:bodyPr>
            <a:normAutofit lnSpcReduction="10000"/>
          </a:bodyPr>
          <a:lstStyle/>
          <a:p>
            <a:pPr>
              <a:buNone/>
            </a:pPr>
            <a:r>
              <a:rPr lang="en-US" sz="3200" b="1" dirty="0" smtClean="0">
                <a:latin typeface="Miriam" pitchFamily="34" charset="-79"/>
                <a:cs typeface="Miriam" pitchFamily="34" charset="-79"/>
              </a:rPr>
              <a:t>Providing direction when patrons might be confused and disorganized in their thoughts, speech and/or behavior. </a:t>
            </a:r>
          </a:p>
          <a:p>
            <a:pPr>
              <a:buNone/>
            </a:pPr>
            <a:endParaRPr lang="en-US" sz="3200" b="1" dirty="0" smtClean="0">
              <a:latin typeface="Miriam" pitchFamily="34" charset="-79"/>
              <a:cs typeface="Miriam" pitchFamily="34" charset="-79"/>
            </a:endParaRPr>
          </a:p>
          <a:p>
            <a:pPr>
              <a:buNone/>
            </a:pPr>
            <a:r>
              <a:rPr lang="en-US" sz="3200" b="1" dirty="0" smtClean="0">
                <a:latin typeface="Miriam" pitchFamily="34" charset="-79"/>
                <a:cs typeface="Miriam" pitchFamily="34" charset="-79"/>
              </a:rPr>
              <a:t>Providing guidance using a reasonable amount of time and attention, while also using a range of interventions that are respectful, welcoming and sometimes firm.</a:t>
            </a:r>
            <a:endParaRPr lang="en-US" sz="2800" dirty="0" smtClean="0">
              <a:latin typeface="Miriam" pitchFamily="34" charset="-79"/>
              <a:cs typeface="Miriam" pitchFamily="34" charset="-79"/>
            </a:endParaRPr>
          </a:p>
          <a:p>
            <a:pPr>
              <a:buNone/>
            </a:pPr>
            <a:endParaRPr lang="en-US" dirty="0"/>
          </a:p>
        </p:txBody>
      </p:sp>
    </p:spTree>
    <p:extLst>
      <p:ext uri="{BB962C8B-B14F-4D97-AF65-F5344CB8AC3E}">
        <p14:creationId xmlns:p14="http://schemas.microsoft.com/office/powerpoint/2010/main" val="26998356"/>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C6600"/>
                </a:solidFill>
                <a:latin typeface="Arial Rounded MT Bold" pitchFamily="34" charset="0"/>
              </a:rPr>
              <a:t>Why Set Limits?</a:t>
            </a:r>
            <a:endParaRPr lang="en-US" sz="5400" dirty="0">
              <a:solidFill>
                <a:srgbClr val="CC6600"/>
              </a:solidFill>
              <a:latin typeface="Arial Rounded MT Bold" pitchFamily="34" charset="0"/>
            </a:endParaRPr>
          </a:p>
        </p:txBody>
      </p:sp>
      <p:sp>
        <p:nvSpPr>
          <p:cNvPr id="3" name="Content Placeholder 2"/>
          <p:cNvSpPr>
            <a:spLocks noGrp="1"/>
          </p:cNvSpPr>
          <p:nvPr>
            <p:ph sz="quarter" idx="1"/>
          </p:nvPr>
        </p:nvSpPr>
        <p:spPr/>
        <p:txBody>
          <a:bodyPr>
            <a:normAutofit/>
          </a:bodyPr>
          <a:lstStyle/>
          <a:p>
            <a:pPr lvl="1">
              <a:lnSpc>
                <a:spcPct val="150000"/>
              </a:lnSpc>
              <a:buNone/>
            </a:pPr>
            <a:endParaRPr lang="en-US" sz="3600" dirty="0" smtClean="0">
              <a:solidFill>
                <a:srgbClr val="00B050"/>
              </a:solidFill>
              <a:latin typeface="+mj-lt"/>
            </a:endParaRPr>
          </a:p>
          <a:p>
            <a:pPr lvl="1" algn="r">
              <a:lnSpc>
                <a:spcPct val="150000"/>
              </a:lnSpc>
              <a:buNone/>
            </a:pPr>
            <a:r>
              <a:rPr lang="en-US" sz="4400" dirty="0" smtClean="0">
                <a:solidFill>
                  <a:srgbClr val="00B050"/>
                </a:solidFill>
                <a:latin typeface="+mj-lt"/>
              </a:rPr>
              <a:t>You’ll manage your </a:t>
            </a:r>
            <a:r>
              <a:rPr lang="en-US" sz="4400" b="1" dirty="0" smtClean="0">
                <a:solidFill>
                  <a:srgbClr val="00B050"/>
                </a:solidFill>
                <a:latin typeface="+mj-lt"/>
              </a:rPr>
              <a:t>time </a:t>
            </a:r>
          </a:p>
          <a:p>
            <a:pPr lvl="1" algn="r">
              <a:lnSpc>
                <a:spcPct val="150000"/>
              </a:lnSpc>
              <a:buNone/>
            </a:pPr>
            <a:r>
              <a:rPr lang="en-US" sz="4400" dirty="0" smtClean="0">
                <a:solidFill>
                  <a:srgbClr val="00B050"/>
                </a:solidFill>
                <a:latin typeface="+mj-lt"/>
              </a:rPr>
              <a:t>more effectively.</a:t>
            </a:r>
          </a:p>
          <a:p>
            <a:pPr>
              <a:buNone/>
            </a:pPr>
            <a:endParaRPr lang="en-US" dirty="0"/>
          </a:p>
        </p:txBody>
      </p:sp>
    </p:spTree>
    <p:extLst>
      <p:ext uri="{BB962C8B-B14F-4D97-AF65-F5344CB8AC3E}">
        <p14:creationId xmlns:p14="http://schemas.microsoft.com/office/powerpoint/2010/main" val="2398232399"/>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0"/>
            <a:ext cx="8915400" cy="4876800"/>
          </a:xfrm>
        </p:spPr>
        <p:txBody>
          <a:bodyPr>
            <a:normAutofit fontScale="25000" lnSpcReduction="20000"/>
          </a:bodyPr>
          <a:lstStyle/>
          <a:p>
            <a:pPr lvl="3" indent="-365760">
              <a:buNone/>
            </a:pPr>
            <a:endParaRPr lang="en-US" sz="4000" dirty="0" smtClean="0"/>
          </a:p>
          <a:p>
            <a:pPr lvl="3" indent="-365760">
              <a:buNone/>
            </a:pPr>
            <a:r>
              <a:rPr lang="en-US" sz="12800" dirty="0" smtClean="0">
                <a:solidFill>
                  <a:srgbClr val="007CA8"/>
                </a:solidFill>
                <a:latin typeface="Arial Rounded MT Bold" pitchFamily="34" charset="0"/>
                <a:sym typeface="Wingdings 2"/>
              </a:rPr>
              <a:t></a:t>
            </a:r>
            <a:r>
              <a:rPr lang="en-US" sz="26400" dirty="0" smtClean="0">
                <a:solidFill>
                  <a:srgbClr val="007CA8"/>
                </a:solidFill>
                <a:latin typeface="Arial Rounded MT Bold" pitchFamily="34" charset="0"/>
              </a:rPr>
              <a:t>Partnerships</a:t>
            </a:r>
          </a:p>
          <a:p>
            <a:pPr lvl="3" indent="-365760">
              <a:buNone/>
            </a:pPr>
            <a:r>
              <a:rPr lang="en-US" sz="26400" dirty="0" smtClean="0">
                <a:solidFill>
                  <a:srgbClr val="007CA8"/>
                </a:solidFill>
                <a:latin typeface="Arial Rounded MT Bold" pitchFamily="34" charset="0"/>
              </a:rPr>
              <a:t>	</a:t>
            </a:r>
          </a:p>
          <a:p>
            <a:pPr lvl="3" indent="-365760">
              <a:buNone/>
            </a:pPr>
            <a:r>
              <a:rPr lang="en-US" sz="26400" dirty="0" smtClean="0">
                <a:solidFill>
                  <a:srgbClr val="007CA8"/>
                </a:solidFill>
                <a:latin typeface="Arial Rounded MT Bold" pitchFamily="34" charset="0"/>
              </a:rPr>
              <a:t>	</a:t>
            </a:r>
            <a:r>
              <a:rPr lang="en-US" sz="26400" dirty="0" smtClean="0">
                <a:solidFill>
                  <a:srgbClr val="007CA8"/>
                </a:solidFill>
                <a:latin typeface="Arial Rounded MT Bold" pitchFamily="34" charset="0"/>
                <a:sym typeface="Wingdings 2"/>
              </a:rPr>
              <a:t> </a:t>
            </a:r>
            <a:r>
              <a:rPr lang="en-US" sz="12800" dirty="0" smtClean="0">
                <a:solidFill>
                  <a:srgbClr val="007CA8"/>
                </a:solidFill>
                <a:latin typeface="Arial Rounded MT Bold" pitchFamily="34" charset="0"/>
                <a:sym typeface="Wingdings 2"/>
              </a:rPr>
              <a:t></a:t>
            </a:r>
            <a:r>
              <a:rPr lang="en-US" sz="14400" dirty="0" smtClean="0">
                <a:solidFill>
                  <a:srgbClr val="007CA8"/>
                </a:solidFill>
                <a:latin typeface="Arial Rounded MT Bold" pitchFamily="34" charset="0"/>
                <a:sym typeface="Wingdings 2"/>
              </a:rPr>
              <a:t> </a:t>
            </a:r>
            <a:r>
              <a:rPr lang="en-US" sz="26400" dirty="0" smtClean="0">
                <a:solidFill>
                  <a:srgbClr val="007CA8"/>
                </a:solidFill>
                <a:latin typeface="Arial Rounded MT Bold" pitchFamily="34" charset="0"/>
              </a:rPr>
              <a:t>Setting limits</a:t>
            </a:r>
          </a:p>
          <a:p>
            <a:pPr lvl="3" indent="-365760">
              <a:buNone/>
            </a:pPr>
            <a:endParaRPr lang="en-US" sz="26400" dirty="0" smtClean="0">
              <a:solidFill>
                <a:srgbClr val="007CA8"/>
              </a:solidFill>
              <a:latin typeface="Arial Rounded MT Bold" pitchFamily="34" charset="0"/>
            </a:endParaRPr>
          </a:p>
          <a:p>
            <a:pPr lvl="3" indent="-365760">
              <a:buNone/>
            </a:pPr>
            <a:r>
              <a:rPr lang="en-US" sz="26400" dirty="0" smtClean="0">
                <a:solidFill>
                  <a:srgbClr val="007CA8"/>
                </a:solidFill>
                <a:latin typeface="Arial Rounded MT Bold" pitchFamily="34" charset="0"/>
              </a:rPr>
              <a:t>		</a:t>
            </a:r>
            <a:r>
              <a:rPr lang="en-US" sz="26400" dirty="0" smtClean="0">
                <a:solidFill>
                  <a:srgbClr val="007CA8"/>
                </a:solidFill>
                <a:latin typeface="Arial Rounded MT Bold" pitchFamily="34" charset="0"/>
                <a:sym typeface="Wingdings 2"/>
              </a:rPr>
              <a:t> </a:t>
            </a:r>
            <a:r>
              <a:rPr lang="en-US" sz="12800" dirty="0" smtClean="0">
                <a:solidFill>
                  <a:srgbClr val="007CA8"/>
                </a:solidFill>
                <a:latin typeface="Arial Rounded MT Bold" pitchFamily="34" charset="0"/>
                <a:sym typeface="Wingdings 2"/>
              </a:rPr>
              <a:t></a:t>
            </a:r>
            <a:r>
              <a:rPr lang="en-US" sz="26400" dirty="0" smtClean="0">
                <a:solidFill>
                  <a:srgbClr val="007CA8"/>
                </a:solidFill>
                <a:latin typeface="Arial Rounded MT Bold" pitchFamily="34" charset="0"/>
                <a:sym typeface="Wingdings 2"/>
              </a:rPr>
              <a:t> </a:t>
            </a:r>
            <a:r>
              <a:rPr lang="en-US" sz="26400" dirty="0" smtClean="0">
                <a:solidFill>
                  <a:srgbClr val="007CA8"/>
                </a:solidFill>
                <a:latin typeface="Arial Rounded MT Bold" pitchFamily="34" charset="0"/>
              </a:rPr>
              <a:t>Real life</a:t>
            </a:r>
            <a:endParaRPr lang="en-US" sz="16000" dirty="0" smtClean="0">
              <a:solidFill>
                <a:srgbClr val="007CA8"/>
              </a:solidFill>
              <a:latin typeface="Arial Rounded MT Bold" pitchFamily="34" charset="0"/>
            </a:endParaRPr>
          </a:p>
          <a:p>
            <a:endParaRPr lang="en-US" dirty="0" smtClean="0"/>
          </a:p>
          <a:p>
            <a:endParaRPr lang="en-US" dirty="0"/>
          </a:p>
        </p:txBody>
      </p:sp>
      <p:sp>
        <p:nvSpPr>
          <p:cNvPr id="7" name="Title 1"/>
          <p:cNvSpPr txBox="1">
            <a:spLocks/>
          </p:cNvSpPr>
          <p:nvPr/>
        </p:nvSpPr>
        <p:spPr>
          <a:xfrm>
            <a:off x="502920" y="274638"/>
            <a:ext cx="8488680" cy="1401762"/>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69676D"/>
                </a:solidFill>
                <a:effectLst/>
                <a:uLnTx/>
                <a:uFillTx/>
                <a:latin typeface="Arial Rounded MT Bold" pitchFamily="34" charset="0"/>
                <a:ea typeface="+mj-ea"/>
                <a:cs typeface="+mj-cs"/>
              </a:rPr>
              <a:t>Parts 1 and </a:t>
            </a:r>
            <a:r>
              <a:rPr kumimoji="0" lang="en-US" sz="4800" b="0" i="0" u="none" strike="noStrike" kern="1200" cap="none" spc="0" normalizeH="0" baseline="0" noProof="0" dirty="0" smtClean="0">
                <a:ln>
                  <a:noFill/>
                </a:ln>
                <a:solidFill>
                  <a:schemeClr val="tx2"/>
                </a:solidFill>
                <a:effectLst/>
                <a:uLnTx/>
                <a:uFillTx/>
                <a:latin typeface="Arial Rounded MT Bold" pitchFamily="34" charset="0"/>
                <a:ea typeface="+mj-ea"/>
                <a:cs typeface="+mj-cs"/>
              </a:rPr>
              <a:t>2 Takeaways</a:t>
            </a:r>
            <a:endParaRPr kumimoji="0" lang="en-US" sz="4800" b="0" i="0" u="none" strike="noStrike" kern="1200" cap="none" spc="0" normalizeH="0" baseline="0" noProof="0" dirty="0">
              <a:ln>
                <a:noFill/>
              </a:ln>
              <a:solidFill>
                <a:schemeClr val="tx2"/>
              </a:solidFill>
              <a:effectLst/>
              <a:uLnTx/>
              <a:uFillTx/>
              <a:latin typeface="Arial Rounded MT Bold" pitchFamily="34" charset="0"/>
              <a:ea typeface="+mj-ea"/>
              <a:cs typeface="+mj-cs"/>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C6600"/>
                </a:solidFill>
                <a:latin typeface="Arial Rounded MT Bold" pitchFamily="34" charset="0"/>
              </a:rPr>
              <a:t>Why Set Limits?</a:t>
            </a:r>
            <a:endParaRPr lang="en-US" sz="5400" dirty="0">
              <a:solidFill>
                <a:srgbClr val="CC6600"/>
              </a:solidFill>
              <a:latin typeface="Arial Rounded MT Bold" pitchFamily="34" charset="0"/>
            </a:endParaRPr>
          </a:p>
        </p:txBody>
      </p:sp>
      <p:sp>
        <p:nvSpPr>
          <p:cNvPr id="3" name="Content Placeholder 2"/>
          <p:cNvSpPr>
            <a:spLocks noGrp="1"/>
          </p:cNvSpPr>
          <p:nvPr>
            <p:ph sz="quarter" idx="1"/>
          </p:nvPr>
        </p:nvSpPr>
        <p:spPr>
          <a:xfrm>
            <a:off x="612648" y="1981200"/>
            <a:ext cx="8153400" cy="4495800"/>
          </a:xfrm>
        </p:spPr>
        <p:txBody>
          <a:bodyPr>
            <a:normAutofit/>
          </a:bodyPr>
          <a:lstStyle/>
          <a:p>
            <a:pPr lvl="1" algn="r">
              <a:lnSpc>
                <a:spcPct val="150000"/>
              </a:lnSpc>
              <a:buNone/>
            </a:pPr>
            <a:endParaRPr lang="en-US" sz="2000" dirty="0" smtClean="0">
              <a:solidFill>
                <a:srgbClr val="007CA8"/>
              </a:solidFill>
              <a:latin typeface="+mj-lt"/>
            </a:endParaRPr>
          </a:p>
          <a:p>
            <a:pPr lvl="1" algn="r">
              <a:lnSpc>
                <a:spcPct val="150000"/>
              </a:lnSpc>
              <a:buNone/>
            </a:pPr>
            <a:r>
              <a:rPr lang="en-US" sz="4800" dirty="0" smtClean="0">
                <a:solidFill>
                  <a:srgbClr val="007CA8"/>
                </a:solidFill>
                <a:latin typeface="+mj-lt"/>
              </a:rPr>
              <a:t>Inappropriate and hostile behavior won’t escalate and should even </a:t>
            </a:r>
            <a:r>
              <a:rPr lang="en-US" sz="4800" b="1" dirty="0" smtClean="0">
                <a:solidFill>
                  <a:srgbClr val="007CA8"/>
                </a:solidFill>
                <a:latin typeface="+mj-lt"/>
              </a:rPr>
              <a:t>stop</a:t>
            </a:r>
            <a:r>
              <a:rPr lang="en-US" sz="4800" dirty="0" smtClean="0">
                <a:solidFill>
                  <a:srgbClr val="007CA8"/>
                </a:solidFill>
                <a:latin typeface="+mj-lt"/>
              </a:rPr>
              <a:t>.</a:t>
            </a:r>
          </a:p>
        </p:txBody>
      </p:sp>
    </p:spTree>
    <p:extLst>
      <p:ext uri="{BB962C8B-B14F-4D97-AF65-F5344CB8AC3E}">
        <p14:creationId xmlns:p14="http://schemas.microsoft.com/office/powerpoint/2010/main" val="2785975980"/>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C6600"/>
                </a:solidFill>
                <a:latin typeface="Arial Rounded MT Bold" pitchFamily="34" charset="0"/>
              </a:rPr>
              <a:t>Why Set Limits?</a:t>
            </a:r>
            <a:endParaRPr lang="en-US" sz="5400" dirty="0">
              <a:solidFill>
                <a:srgbClr val="CC6600"/>
              </a:solidFill>
              <a:latin typeface="Arial Rounded MT Bold" pitchFamily="34" charset="0"/>
            </a:endParaRPr>
          </a:p>
        </p:txBody>
      </p:sp>
      <p:sp>
        <p:nvSpPr>
          <p:cNvPr id="3" name="Content Placeholder 2"/>
          <p:cNvSpPr>
            <a:spLocks noGrp="1"/>
          </p:cNvSpPr>
          <p:nvPr>
            <p:ph sz="quarter" idx="1"/>
          </p:nvPr>
        </p:nvSpPr>
        <p:spPr/>
        <p:txBody>
          <a:bodyPr>
            <a:normAutofit fontScale="92500"/>
          </a:bodyPr>
          <a:lstStyle/>
          <a:p>
            <a:pPr lvl="1">
              <a:lnSpc>
                <a:spcPct val="150000"/>
              </a:lnSpc>
              <a:buNone/>
            </a:pPr>
            <a:endParaRPr lang="en-US" sz="2000" dirty="0" smtClean="0">
              <a:solidFill>
                <a:schemeClr val="accent6">
                  <a:lumMod val="75000"/>
                </a:schemeClr>
              </a:solidFill>
              <a:latin typeface="MV Boli" pitchFamily="2" charset="0"/>
              <a:cs typeface="MV Boli" pitchFamily="2" charset="0"/>
            </a:endParaRPr>
          </a:p>
          <a:p>
            <a:pPr lvl="1">
              <a:lnSpc>
                <a:spcPct val="150000"/>
              </a:lnSpc>
              <a:buNone/>
            </a:pPr>
            <a:endParaRPr lang="en-US" sz="2000" dirty="0" smtClean="0">
              <a:solidFill>
                <a:schemeClr val="accent6">
                  <a:lumMod val="75000"/>
                </a:schemeClr>
              </a:solidFill>
              <a:latin typeface="MV Boli" pitchFamily="2" charset="0"/>
              <a:cs typeface="MV Boli" pitchFamily="2" charset="0"/>
            </a:endParaRPr>
          </a:p>
          <a:p>
            <a:pPr>
              <a:lnSpc>
                <a:spcPct val="150000"/>
              </a:lnSpc>
              <a:buNone/>
            </a:pPr>
            <a:r>
              <a:rPr lang="en-US" sz="4300" dirty="0" smtClean="0">
                <a:solidFill>
                  <a:schemeClr val="accent6">
                    <a:lumMod val="75000"/>
                  </a:schemeClr>
                </a:solidFill>
                <a:latin typeface="MV Boli" pitchFamily="2" charset="0"/>
                <a:cs typeface="MV Boli" pitchFamily="2" charset="0"/>
              </a:rPr>
              <a:t> You’ll be in </a:t>
            </a:r>
            <a:r>
              <a:rPr lang="en-US" sz="4300" b="1" dirty="0" smtClean="0">
                <a:solidFill>
                  <a:schemeClr val="accent6">
                    <a:lumMod val="75000"/>
                  </a:schemeClr>
                </a:solidFill>
                <a:latin typeface="MV Boli" pitchFamily="2" charset="0"/>
                <a:cs typeface="MV Boli" pitchFamily="2" charset="0"/>
              </a:rPr>
              <a:t>control</a:t>
            </a:r>
            <a:r>
              <a:rPr lang="en-US" sz="4300" dirty="0" smtClean="0">
                <a:solidFill>
                  <a:schemeClr val="accent6">
                    <a:lumMod val="75000"/>
                  </a:schemeClr>
                </a:solidFill>
                <a:latin typeface="MV Boli" pitchFamily="2" charset="0"/>
                <a:cs typeface="MV Boli" pitchFamily="2" charset="0"/>
              </a:rPr>
              <a:t> of otherwise-confused patrons and/or unmanageable situations.</a:t>
            </a:r>
          </a:p>
          <a:p>
            <a:endParaRPr lang="en-US" dirty="0"/>
          </a:p>
        </p:txBody>
      </p:sp>
    </p:spTree>
    <p:extLst>
      <p:ext uri="{BB962C8B-B14F-4D97-AF65-F5344CB8AC3E}">
        <p14:creationId xmlns:p14="http://schemas.microsoft.com/office/powerpoint/2010/main" val="4014516009"/>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C6600"/>
                </a:solidFill>
                <a:latin typeface="Arial Rounded MT Bold" pitchFamily="34" charset="0"/>
              </a:rPr>
              <a:t>Why Set Limits?</a:t>
            </a:r>
            <a:endParaRPr lang="en-US" sz="5400" dirty="0">
              <a:solidFill>
                <a:srgbClr val="CC6600"/>
              </a:solidFill>
              <a:latin typeface="Arial Rounded MT Bold" pitchFamily="34" charset="0"/>
            </a:endParaRPr>
          </a:p>
        </p:txBody>
      </p:sp>
      <p:sp>
        <p:nvSpPr>
          <p:cNvPr id="3" name="Content Placeholder 2"/>
          <p:cNvSpPr>
            <a:spLocks noGrp="1"/>
          </p:cNvSpPr>
          <p:nvPr>
            <p:ph sz="quarter" idx="1"/>
          </p:nvPr>
        </p:nvSpPr>
        <p:spPr>
          <a:xfrm>
            <a:off x="612648" y="1600200"/>
            <a:ext cx="8153400" cy="4800600"/>
          </a:xfrm>
        </p:spPr>
        <p:txBody>
          <a:bodyPr>
            <a:normAutofit fontScale="32500" lnSpcReduction="20000"/>
          </a:bodyPr>
          <a:lstStyle/>
          <a:p>
            <a:pPr lvl="1" algn="ctr">
              <a:lnSpc>
                <a:spcPct val="150000"/>
              </a:lnSpc>
              <a:buNone/>
            </a:pPr>
            <a:r>
              <a:rPr lang="en-US" sz="12800" dirty="0" smtClean="0">
                <a:solidFill>
                  <a:srgbClr val="BC00BC"/>
                </a:solidFill>
                <a:latin typeface="Maiandra GD" pitchFamily="34" charset="0"/>
              </a:rPr>
              <a:t>Your mental, emotional and physical health will benefit – </a:t>
            </a:r>
          </a:p>
          <a:p>
            <a:pPr lvl="1" algn="ctr">
              <a:lnSpc>
                <a:spcPct val="150000"/>
              </a:lnSpc>
              <a:buNone/>
            </a:pPr>
            <a:r>
              <a:rPr lang="en-US" sz="12800" dirty="0" smtClean="0">
                <a:solidFill>
                  <a:srgbClr val="BC00BC"/>
                </a:solidFill>
                <a:latin typeface="Maiandra GD" pitchFamily="34" charset="0"/>
              </a:rPr>
              <a:t>you will manage your own frustrations and anger </a:t>
            </a:r>
          </a:p>
          <a:p>
            <a:pPr lvl="1" algn="ctr">
              <a:lnSpc>
                <a:spcPct val="150000"/>
              </a:lnSpc>
              <a:buNone/>
            </a:pPr>
            <a:r>
              <a:rPr lang="en-US" sz="12800" dirty="0" smtClean="0">
                <a:solidFill>
                  <a:srgbClr val="BC00BC"/>
                </a:solidFill>
                <a:latin typeface="Maiandra GD" pitchFamily="34" charset="0"/>
              </a:rPr>
              <a:t>instead of “losing it.”</a:t>
            </a:r>
          </a:p>
          <a:p>
            <a:pPr algn="ctr"/>
            <a:endParaRPr lang="en-US" dirty="0"/>
          </a:p>
        </p:txBody>
      </p:sp>
    </p:spTree>
    <p:extLst>
      <p:ext uri="{BB962C8B-B14F-4D97-AF65-F5344CB8AC3E}">
        <p14:creationId xmlns:p14="http://schemas.microsoft.com/office/powerpoint/2010/main" val="404847273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lstStyle/>
          <a:p>
            <a:r>
              <a:rPr lang="en-US" sz="4800" dirty="0" smtClean="0">
                <a:solidFill>
                  <a:srgbClr val="CC6600"/>
                </a:solidFill>
                <a:latin typeface="Arial Rounded MT Bold" pitchFamily="34" charset="0"/>
              </a:rPr>
              <a:t>How To Set Limits</a:t>
            </a:r>
            <a:endParaRPr lang="en-US" dirty="0">
              <a:solidFill>
                <a:srgbClr val="CC6600"/>
              </a:solidFill>
              <a:latin typeface="Arial Rounded MT Bold" pitchFamily="34" charset="0"/>
            </a:endParaRPr>
          </a:p>
        </p:txBody>
      </p:sp>
      <p:sp>
        <p:nvSpPr>
          <p:cNvPr id="3" name="Content Placeholder 2"/>
          <p:cNvSpPr>
            <a:spLocks noGrp="1"/>
          </p:cNvSpPr>
          <p:nvPr>
            <p:ph sz="quarter" idx="1"/>
          </p:nvPr>
        </p:nvSpPr>
        <p:spPr>
          <a:ln>
            <a:solidFill>
              <a:srgbClr val="BC00BC"/>
            </a:solidFill>
          </a:ln>
        </p:spPr>
        <p:txBody>
          <a:bodyPr>
            <a:normAutofit fontScale="92500" lnSpcReduction="20000"/>
          </a:bodyPr>
          <a:lstStyle/>
          <a:p>
            <a:pPr lvl="0" algn="ctr">
              <a:buNone/>
            </a:pPr>
            <a:endParaRPr lang="en-US" sz="3200" b="1" dirty="0" smtClean="0">
              <a:solidFill>
                <a:srgbClr val="529194"/>
              </a:solidFill>
              <a:effectLst>
                <a:outerShdw blurRad="50800" dist="38100" algn="l" rotWithShape="0">
                  <a:prstClr val="black">
                    <a:alpha val="40000"/>
                  </a:prstClr>
                </a:outerShdw>
              </a:effectLst>
            </a:endParaRPr>
          </a:p>
          <a:p>
            <a:pPr lvl="0" algn="ctr">
              <a:buNone/>
            </a:pPr>
            <a:r>
              <a:rPr lang="en-US" sz="6600" dirty="0" smtClean="0">
                <a:solidFill>
                  <a:srgbClr val="529194"/>
                </a:solidFill>
                <a:effectLst>
                  <a:outerShdw blurRad="50800" dist="38100" algn="l" rotWithShape="0">
                    <a:prstClr val="black">
                      <a:alpha val="40000"/>
                    </a:prstClr>
                  </a:outerShdw>
                </a:effectLst>
                <a:latin typeface="JasmineUPC" pitchFamily="18" charset="-34"/>
                <a:cs typeface="JasmineUPC" pitchFamily="18" charset="-34"/>
              </a:rPr>
              <a:t>Taking a risk is </a:t>
            </a:r>
          </a:p>
          <a:p>
            <a:pPr lvl="0" algn="ctr">
              <a:buNone/>
            </a:pPr>
            <a:r>
              <a:rPr lang="en-US" sz="6600" b="1" dirty="0" smtClean="0">
                <a:solidFill>
                  <a:srgbClr val="529194"/>
                </a:solidFill>
                <a:effectLst>
                  <a:outerShdw blurRad="50800" dist="38100" algn="l" rotWithShape="0">
                    <a:prstClr val="black">
                      <a:alpha val="40000"/>
                    </a:prstClr>
                  </a:outerShdw>
                </a:effectLst>
                <a:latin typeface="JasmineUPC" pitchFamily="18" charset="-34"/>
                <a:cs typeface="JasmineUPC" pitchFamily="18" charset="-34"/>
              </a:rPr>
              <a:t>essential</a:t>
            </a:r>
            <a:r>
              <a:rPr lang="en-US" sz="6600" dirty="0" smtClean="0">
                <a:solidFill>
                  <a:srgbClr val="529194"/>
                </a:solidFill>
                <a:effectLst>
                  <a:outerShdw blurRad="50800" dist="38100" algn="l" rotWithShape="0">
                    <a:prstClr val="black">
                      <a:alpha val="40000"/>
                    </a:prstClr>
                  </a:outerShdw>
                </a:effectLst>
                <a:latin typeface="JasmineUPC" pitchFamily="18" charset="-34"/>
                <a:cs typeface="JasmineUPC" pitchFamily="18" charset="-34"/>
              </a:rPr>
              <a:t> </a:t>
            </a:r>
          </a:p>
          <a:p>
            <a:pPr lvl="0" algn="ctr">
              <a:buNone/>
            </a:pPr>
            <a:r>
              <a:rPr lang="en-US" sz="6600" dirty="0" smtClean="0">
                <a:solidFill>
                  <a:srgbClr val="529194"/>
                </a:solidFill>
                <a:effectLst>
                  <a:outerShdw blurRad="50800" dist="38100" algn="l" rotWithShape="0">
                    <a:prstClr val="black">
                      <a:alpha val="40000"/>
                    </a:prstClr>
                  </a:outerShdw>
                </a:effectLst>
                <a:latin typeface="JasmineUPC" pitchFamily="18" charset="-34"/>
                <a:cs typeface="JasmineUPC" pitchFamily="18" charset="-34"/>
              </a:rPr>
              <a:t>for effective limit-setting.</a:t>
            </a:r>
          </a:p>
          <a:p>
            <a:pPr>
              <a:buNone/>
            </a:pPr>
            <a:r>
              <a:rPr lang="en-US" dirty="0" smtClean="0">
                <a:ln>
                  <a:solidFill>
                    <a:schemeClr val="accent1">
                      <a:lumMod val="75000"/>
                    </a:schemeClr>
                  </a:solidFill>
                </a:ln>
                <a:solidFill>
                  <a:srgbClr val="00B0F0"/>
                </a:solidFill>
              </a:rPr>
              <a:t>	</a:t>
            </a:r>
            <a:endParaRPr lang="en-US" sz="3200" dirty="0" smtClean="0">
              <a:solidFill>
                <a:srgbClr val="CC6600"/>
              </a:solidFill>
            </a:endParaRPr>
          </a:p>
        </p:txBody>
      </p:sp>
    </p:spTree>
    <p:extLst>
      <p:ext uri="{BB962C8B-B14F-4D97-AF65-F5344CB8AC3E}">
        <p14:creationId xmlns:p14="http://schemas.microsoft.com/office/powerpoint/2010/main" val="250731264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lstStyle/>
          <a:p>
            <a:r>
              <a:rPr lang="en-US" sz="4800" dirty="0" smtClean="0">
                <a:solidFill>
                  <a:srgbClr val="CC6600"/>
                </a:solidFill>
                <a:latin typeface="Arial Rounded MT Bold" pitchFamily="34" charset="0"/>
              </a:rPr>
              <a:t>How To Set Limits</a:t>
            </a:r>
            <a:endParaRPr lang="en-US" dirty="0">
              <a:solidFill>
                <a:srgbClr val="CC6600"/>
              </a:solidFill>
              <a:latin typeface="Arial Rounded MT Bold" pitchFamily="34" charset="0"/>
            </a:endParaRPr>
          </a:p>
        </p:txBody>
      </p:sp>
      <p:sp>
        <p:nvSpPr>
          <p:cNvPr id="3" name="Content Placeholder 2"/>
          <p:cNvSpPr>
            <a:spLocks noGrp="1"/>
          </p:cNvSpPr>
          <p:nvPr>
            <p:ph sz="quarter" idx="1"/>
          </p:nvPr>
        </p:nvSpPr>
        <p:spPr>
          <a:ln>
            <a:noFill/>
          </a:ln>
        </p:spPr>
        <p:txBody>
          <a:bodyPr>
            <a:normAutofit fontScale="47500" lnSpcReduction="20000"/>
          </a:bodyPr>
          <a:lstStyle/>
          <a:p>
            <a:pPr>
              <a:buNone/>
            </a:pPr>
            <a:r>
              <a:rPr lang="en-US" sz="4000" dirty="0" smtClean="0">
                <a:ln>
                  <a:solidFill>
                    <a:schemeClr val="accent1">
                      <a:lumMod val="75000"/>
                    </a:schemeClr>
                  </a:solidFill>
                </a:ln>
                <a:solidFill>
                  <a:srgbClr val="00B0F0"/>
                </a:solidFill>
              </a:rPr>
              <a:t>		</a:t>
            </a:r>
          </a:p>
          <a:p>
            <a:pPr>
              <a:buNone/>
            </a:pPr>
            <a:endParaRPr lang="en-US" sz="4000" dirty="0" smtClean="0">
              <a:ln>
                <a:solidFill>
                  <a:schemeClr val="accent1">
                    <a:lumMod val="75000"/>
                  </a:schemeClr>
                </a:solidFill>
              </a:ln>
              <a:solidFill>
                <a:srgbClr val="00B0F0"/>
              </a:solidFill>
            </a:endParaRPr>
          </a:p>
          <a:p>
            <a:pPr>
              <a:buNone/>
            </a:pPr>
            <a:endParaRPr lang="en-US" sz="4000" dirty="0" smtClean="0">
              <a:solidFill>
                <a:srgbClr val="00B0F0"/>
              </a:solidFill>
            </a:endParaRPr>
          </a:p>
          <a:p>
            <a:pPr algn="r">
              <a:buNone/>
            </a:pPr>
            <a:r>
              <a:rPr lang="en-US" sz="25500" dirty="0" smtClean="0">
                <a:ln>
                  <a:solidFill>
                    <a:srgbClr val="CC6600"/>
                  </a:solidFill>
                </a:ln>
                <a:solidFill>
                  <a:schemeClr val="accent2">
                    <a:lumMod val="75000"/>
                  </a:schemeClr>
                </a:solidFill>
                <a:effectLst>
                  <a:outerShdw blurRad="60007" dist="310007" dir="7680000" sy="30000" kx="1300200" algn="ctr" rotWithShape="0">
                    <a:prstClr val="black">
                      <a:alpha val="32000"/>
                    </a:prstClr>
                  </a:outerShdw>
                </a:effectLst>
                <a:latin typeface="Gabriola" pitchFamily="82" charset="0"/>
              </a:rPr>
              <a:t>Evaluate </a:t>
            </a:r>
          </a:p>
          <a:p>
            <a:pPr algn="r">
              <a:buNone/>
            </a:pPr>
            <a:r>
              <a:rPr lang="en-US" sz="25500" dirty="0" smtClean="0">
                <a:ln>
                  <a:solidFill>
                    <a:srgbClr val="CC6600"/>
                  </a:solidFill>
                </a:ln>
                <a:solidFill>
                  <a:schemeClr val="accent2">
                    <a:lumMod val="75000"/>
                  </a:schemeClr>
                </a:solidFill>
                <a:effectLst>
                  <a:outerShdw blurRad="60007" dist="310007" dir="7680000" sy="30000" kx="1300200" algn="ctr" rotWithShape="0">
                    <a:prstClr val="black">
                      <a:alpha val="32000"/>
                    </a:prstClr>
                  </a:outerShdw>
                </a:effectLst>
                <a:latin typeface="Gabriola" pitchFamily="82" charset="0"/>
              </a:rPr>
              <a:t>the situation</a:t>
            </a:r>
          </a:p>
        </p:txBody>
      </p:sp>
    </p:spTree>
    <p:extLst>
      <p:ext uri="{BB962C8B-B14F-4D97-AF65-F5344CB8AC3E}">
        <p14:creationId xmlns:p14="http://schemas.microsoft.com/office/powerpoint/2010/main" val="392262339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lstStyle/>
          <a:p>
            <a:r>
              <a:rPr lang="en-US" sz="4800" dirty="0" smtClean="0">
                <a:solidFill>
                  <a:srgbClr val="CC6600"/>
                </a:solidFill>
                <a:latin typeface="Arial Rounded MT Bold" pitchFamily="34" charset="0"/>
              </a:rPr>
              <a:t>How To Set Limits</a:t>
            </a:r>
            <a:endParaRPr lang="en-US" dirty="0">
              <a:solidFill>
                <a:srgbClr val="CC6600"/>
              </a:solidFill>
              <a:latin typeface="Arial Rounded MT Bold" pitchFamily="34" charset="0"/>
            </a:endParaRPr>
          </a:p>
        </p:txBody>
      </p:sp>
      <p:sp>
        <p:nvSpPr>
          <p:cNvPr id="3" name="Content Placeholder 2"/>
          <p:cNvSpPr>
            <a:spLocks noGrp="1"/>
          </p:cNvSpPr>
          <p:nvPr>
            <p:ph sz="quarter" idx="1"/>
          </p:nvPr>
        </p:nvSpPr>
        <p:spPr>
          <a:ln>
            <a:noFill/>
          </a:ln>
        </p:spPr>
        <p:txBody>
          <a:bodyPr>
            <a:normAutofit/>
          </a:bodyPr>
          <a:lstStyle/>
          <a:p>
            <a:pPr>
              <a:buNone/>
            </a:pPr>
            <a:r>
              <a:rPr lang="en-US" sz="4000" dirty="0" smtClean="0">
                <a:ln>
                  <a:solidFill>
                    <a:schemeClr val="accent1">
                      <a:lumMod val="75000"/>
                    </a:schemeClr>
                  </a:solidFill>
                </a:ln>
                <a:solidFill>
                  <a:srgbClr val="00B0F0"/>
                </a:solidFill>
              </a:rPr>
              <a:t>		</a:t>
            </a:r>
            <a:endParaRPr lang="en-US" sz="4000" dirty="0" smtClean="0">
              <a:solidFill>
                <a:srgbClr val="00B0F0"/>
              </a:solidFill>
            </a:endParaRPr>
          </a:p>
          <a:p>
            <a:pPr lvl="3">
              <a:buFont typeface="Wingdings" pitchFamily="2" charset="2"/>
              <a:buChar char="Ø"/>
            </a:pPr>
            <a:r>
              <a:rPr lang="en-US" sz="3200" dirty="0" smtClean="0">
                <a:solidFill>
                  <a:srgbClr val="663300"/>
                </a:solidFill>
                <a:latin typeface="Californian FB" pitchFamily="18" charset="0"/>
              </a:rPr>
              <a:t>Be clear</a:t>
            </a:r>
          </a:p>
          <a:p>
            <a:pPr lvl="3">
              <a:buFont typeface="Wingdings" pitchFamily="2" charset="2"/>
              <a:buChar char="Ø"/>
            </a:pPr>
            <a:r>
              <a:rPr lang="en-US" sz="3200" dirty="0" smtClean="0">
                <a:solidFill>
                  <a:srgbClr val="007CA8"/>
                </a:solidFill>
                <a:latin typeface="Californian FB" pitchFamily="18" charset="0"/>
              </a:rPr>
              <a:t>Be RESPECTFUL</a:t>
            </a:r>
          </a:p>
          <a:p>
            <a:pPr lvl="3">
              <a:buFont typeface="Wingdings" pitchFamily="2" charset="2"/>
              <a:buChar char="Ø"/>
            </a:pPr>
            <a:r>
              <a:rPr lang="en-US" sz="3200" dirty="0" smtClean="0">
                <a:solidFill>
                  <a:srgbClr val="FF33CC"/>
                </a:solidFill>
                <a:latin typeface="Californian FB" pitchFamily="18" charset="0"/>
              </a:rPr>
              <a:t>Be Kind</a:t>
            </a:r>
          </a:p>
          <a:p>
            <a:pPr lvl="3">
              <a:buFont typeface="Wingdings" pitchFamily="2" charset="2"/>
              <a:buChar char="Ø"/>
            </a:pPr>
            <a:r>
              <a:rPr lang="en-US" sz="3200" dirty="0" smtClean="0">
                <a:latin typeface="Californian FB" pitchFamily="18" charset="0"/>
              </a:rPr>
              <a:t>Be firm and tactful</a:t>
            </a:r>
          </a:p>
          <a:p>
            <a:pPr lvl="3">
              <a:buFont typeface="Wingdings" pitchFamily="2" charset="2"/>
              <a:buChar char="Ø"/>
            </a:pPr>
            <a:r>
              <a:rPr lang="en-US" sz="3200" dirty="0" smtClean="0">
                <a:solidFill>
                  <a:srgbClr val="CC6600"/>
                </a:solidFill>
                <a:latin typeface="Californian FB" pitchFamily="18" charset="0"/>
              </a:rPr>
              <a:t>Be consistent</a:t>
            </a:r>
          </a:p>
        </p:txBody>
      </p:sp>
    </p:spTree>
    <p:extLst>
      <p:ext uri="{BB962C8B-B14F-4D97-AF65-F5344CB8AC3E}">
        <p14:creationId xmlns:p14="http://schemas.microsoft.com/office/powerpoint/2010/main" val="165578645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171688" cy="5973762"/>
          </a:xfrm>
        </p:spPr>
        <p:txBody>
          <a:bodyPr>
            <a:normAutofit/>
          </a:bodyPr>
          <a:lstStyle/>
          <a:p>
            <a:pPr algn="ct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latin typeface="Arial Rounded MT Bold" pitchFamily="34" charset="0"/>
              </a:rPr>
              <a:t>HELPFUL HINTS</a:t>
            </a:r>
            <a:endParaRPr lang="en-US" sz="5400" dirty="0">
              <a:latin typeface="Arial Rounded MT Bold" pitchFamily="34" charset="0"/>
            </a:endParaRPr>
          </a:p>
        </p:txBody>
      </p:sp>
      <p:pic>
        <p:nvPicPr>
          <p:cNvPr id="2050" name="Picture 2" descr="C:\Users\lesguerra\Desktop\golden gate.jpg"/>
          <p:cNvPicPr>
            <a:picLocks noGrp="1" noChangeAspect="1" noChangeArrowheads="1"/>
          </p:cNvPicPr>
          <p:nvPr>
            <p:ph sz="quarter" idx="1"/>
          </p:nvPr>
        </p:nvPicPr>
        <p:blipFill>
          <a:blip r:embed="rId2" cstate="print"/>
          <a:srcRect/>
          <a:stretch>
            <a:fillRect/>
          </a:stretch>
        </p:blipFill>
        <p:spPr bwMode="auto">
          <a:xfrm>
            <a:off x="1371600" y="1752600"/>
            <a:ext cx="6806221" cy="2819400"/>
          </a:xfrm>
          <a:prstGeom prst="rect">
            <a:avLst/>
          </a:prstGeom>
          <a:noFill/>
        </p:spPr>
      </p:pic>
    </p:spTree>
    <p:extLst>
      <p:ext uri="{BB962C8B-B14F-4D97-AF65-F5344CB8AC3E}">
        <p14:creationId xmlns:p14="http://schemas.microsoft.com/office/powerpoint/2010/main" val="203605313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171688" cy="5973762"/>
          </a:xfrm>
        </p:spPr>
        <p:txBody>
          <a:bodyPr>
            <a:normAutofit/>
          </a:bodyPr>
          <a:lstStyle/>
          <a:p>
            <a:pPr algn="ct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latin typeface="Arial Rounded MT Bold" pitchFamily="34" charset="0"/>
              </a:rPr>
              <a:t>HELPFUL HINTS</a:t>
            </a:r>
            <a:endParaRPr lang="en-US" sz="5400" dirty="0">
              <a:latin typeface="Arial Rounded MT Bold" pitchFamily="34" charset="0"/>
            </a:endParaRPr>
          </a:p>
        </p:txBody>
      </p:sp>
      <p:sp>
        <p:nvSpPr>
          <p:cNvPr id="4" name="Content Placeholder 3"/>
          <p:cNvSpPr>
            <a:spLocks noGrp="1"/>
          </p:cNvSpPr>
          <p:nvPr>
            <p:ph sz="quarter" idx="1"/>
          </p:nvPr>
        </p:nvSpPr>
        <p:spPr/>
        <p:txBody>
          <a:bodyPr>
            <a:normAutofit/>
          </a:bodyPr>
          <a:lstStyle/>
          <a:p>
            <a:pPr>
              <a:buNone/>
            </a:pPr>
            <a:r>
              <a:rPr lang="en-US" sz="4800" dirty="0" smtClean="0">
                <a:solidFill>
                  <a:srgbClr val="337289"/>
                </a:solidFill>
                <a:effectLst>
                  <a:glow rad="101600">
                    <a:schemeClr val="accent4">
                      <a:lumMod val="40000"/>
                      <a:lumOff val="60000"/>
                      <a:alpha val="60000"/>
                    </a:schemeClr>
                  </a:glow>
                </a:effectLst>
                <a:latin typeface="Plantagenet Cherokee" pitchFamily="18" charset="0"/>
              </a:rPr>
              <a:t>Respectful </a:t>
            </a:r>
          </a:p>
          <a:p>
            <a:pPr>
              <a:buNone/>
            </a:pPr>
            <a:r>
              <a:rPr lang="en-US" sz="4800" dirty="0" smtClean="0">
                <a:solidFill>
                  <a:srgbClr val="337289"/>
                </a:solidFill>
                <a:effectLst>
                  <a:glow rad="101600">
                    <a:schemeClr val="accent4">
                      <a:lumMod val="40000"/>
                      <a:lumOff val="60000"/>
                      <a:alpha val="60000"/>
                    </a:schemeClr>
                  </a:glow>
                </a:effectLst>
                <a:latin typeface="Plantagenet Cherokee" pitchFamily="18" charset="0"/>
              </a:rPr>
              <a:t>disengagement</a:t>
            </a:r>
            <a:endParaRPr lang="en-US" sz="4800" dirty="0">
              <a:solidFill>
                <a:srgbClr val="337289"/>
              </a:solidFill>
              <a:effectLst>
                <a:glow rad="101600">
                  <a:schemeClr val="accent4">
                    <a:lumMod val="40000"/>
                    <a:lumOff val="60000"/>
                    <a:alpha val="60000"/>
                  </a:schemeClr>
                </a:glow>
              </a:effectLst>
              <a:latin typeface="Plantagenet Cherokee" pitchFamily="18" charset="0"/>
            </a:endParaRPr>
          </a:p>
        </p:txBody>
      </p:sp>
    </p:spTree>
    <p:extLst>
      <p:ext uri="{BB962C8B-B14F-4D97-AF65-F5344CB8AC3E}">
        <p14:creationId xmlns:p14="http://schemas.microsoft.com/office/powerpoint/2010/main" val="131132259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48200"/>
            <a:ext cx="8705088" cy="2087562"/>
          </a:xfrm>
        </p:spPr>
        <p:txBody>
          <a:bodyPr>
            <a:normAutofit/>
          </a:bodyPr>
          <a:lstStyle/>
          <a:p>
            <a:pPr algn="ctr"/>
            <a:r>
              <a:rPr lang="en-US" sz="5400" dirty="0" smtClean="0">
                <a:latin typeface="Arial Rounded MT Bold" pitchFamily="34" charset="0"/>
              </a:rPr>
              <a:t>TAKING CARE OF OURSELVES</a:t>
            </a:r>
            <a:endParaRPr lang="en-US" sz="5400" dirty="0">
              <a:latin typeface="Arial Rounded MT Bold" pitchFamily="34" charset="0"/>
            </a:endParaRPr>
          </a:p>
        </p:txBody>
      </p:sp>
      <p:pic>
        <p:nvPicPr>
          <p:cNvPr id="1026" name="Picture 2" descr="C:\Users\lesguerra\Desktop\Temp\IMAG0900[1].jpg"/>
          <p:cNvPicPr>
            <a:picLocks noGrp="1" noChangeAspect="1" noChangeArrowheads="1"/>
          </p:cNvPicPr>
          <p:nvPr>
            <p:ph sz="quarter" idx="1"/>
          </p:nvPr>
        </p:nvPicPr>
        <p:blipFill>
          <a:blip r:embed="rId2" cstate="print"/>
          <a:srcRect/>
          <a:stretch>
            <a:fillRect/>
          </a:stretch>
        </p:blipFill>
        <p:spPr bwMode="auto">
          <a:xfrm>
            <a:off x="3851635" y="1676401"/>
            <a:ext cx="4454165" cy="2667000"/>
          </a:xfrm>
          <a:prstGeom prst="rect">
            <a:avLst/>
          </a:prstGeom>
          <a:noFill/>
        </p:spPr>
      </p:pic>
    </p:spTree>
    <p:extLst>
      <p:ext uri="{BB962C8B-B14F-4D97-AF65-F5344CB8AC3E}">
        <p14:creationId xmlns:p14="http://schemas.microsoft.com/office/powerpoint/2010/main" val="95280957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381000"/>
            <a:ext cx="8229600" cy="6248400"/>
          </a:xfrm>
        </p:spPr>
        <p:txBody>
          <a:bodyPr>
            <a:normAutofit fontScale="25000" lnSpcReduction="20000"/>
          </a:bodyPr>
          <a:lstStyle/>
          <a:p>
            <a:pPr>
              <a:buNone/>
            </a:pPr>
            <a:endParaRPr lang="en-US" sz="7000" dirty="0" smtClean="0">
              <a:effectLst>
                <a:outerShdw blurRad="50800" dist="50800" dir="12060000" algn="ctr" rotWithShape="0">
                  <a:srgbClr val="000000">
                    <a:alpha val="43137"/>
                  </a:srgbClr>
                </a:outerShdw>
              </a:effectLst>
            </a:endParaRPr>
          </a:p>
          <a:p>
            <a:pPr>
              <a:buNone/>
            </a:pPr>
            <a:r>
              <a:rPr lang="en-US" sz="17600" dirty="0" smtClean="0">
                <a:solidFill>
                  <a:srgbClr val="663300"/>
                </a:solidFill>
                <a:latin typeface="Arial Rounded MT Bold" pitchFamily="34" charset="0"/>
              </a:rPr>
              <a:t>NEXT WEEK:</a:t>
            </a:r>
            <a:endParaRPr lang="en-US" sz="2400" dirty="0" smtClean="0">
              <a:latin typeface="Arial Rounded MT Bold" pitchFamily="34" charset="0"/>
            </a:endParaRPr>
          </a:p>
          <a:p>
            <a:pPr>
              <a:buNone/>
            </a:pPr>
            <a:endParaRPr lang="en-US" sz="14400" dirty="0" smtClean="0">
              <a:solidFill>
                <a:srgbClr val="663300"/>
              </a:solidFill>
              <a:latin typeface="Arial Rounded MT Bold" pitchFamily="34" charset="0"/>
            </a:endParaRPr>
          </a:p>
          <a:p>
            <a:pPr algn="ctr">
              <a:buNone/>
            </a:pPr>
            <a:endParaRPr lang="en-US" sz="6000" dirty="0" smtClean="0">
              <a:solidFill>
                <a:srgbClr val="663300"/>
              </a:solidFill>
              <a:latin typeface="Arial Rounded MT Bold" pitchFamily="34" charset="0"/>
            </a:endParaRPr>
          </a:p>
          <a:p>
            <a:pPr>
              <a:lnSpc>
                <a:spcPct val="170000"/>
              </a:lnSpc>
              <a:buNone/>
            </a:pPr>
            <a:r>
              <a:rPr lang="en-US" sz="21600" dirty="0" smtClean="0">
                <a:solidFill>
                  <a:srgbClr val="002060"/>
                </a:solidFill>
                <a:latin typeface="Arial Rounded MT Bold" pitchFamily="34" charset="0"/>
              </a:rPr>
              <a:t>Helping Others </a:t>
            </a:r>
            <a:r>
              <a:rPr lang="en-US" sz="17600" dirty="0" smtClean="0">
                <a:solidFill>
                  <a:srgbClr val="663300"/>
                </a:solidFill>
                <a:latin typeface="Arial Rounded MT Bold" pitchFamily="34" charset="0"/>
              </a:rPr>
              <a:t>as we 	</a:t>
            </a:r>
            <a:r>
              <a:rPr lang="en-US" sz="21600" dirty="0" smtClean="0">
                <a:solidFill>
                  <a:srgbClr val="002060"/>
                </a:solidFill>
                <a:latin typeface="Arial Rounded MT Bold" pitchFamily="34" charset="0"/>
              </a:rPr>
              <a:t>Help Ourselves</a:t>
            </a:r>
            <a:endParaRPr lang="en-US" sz="16000" dirty="0" smtClean="0">
              <a:solidFill>
                <a:srgbClr val="663300"/>
              </a:solidFill>
              <a:latin typeface="Arial Rounded MT Bold" pitchFamily="34" charset="0"/>
            </a:endParaRPr>
          </a:p>
          <a:p>
            <a:pPr algn="ctr">
              <a:buNone/>
            </a:pPr>
            <a:endParaRPr lang="en-US" sz="5800" b="1" dirty="0" smtClean="0"/>
          </a:p>
          <a:p>
            <a:pPr algn="ctr">
              <a:buNone/>
            </a:pPr>
            <a:endParaRPr lang="en-US" sz="5800" b="1" dirty="0" smtClean="0"/>
          </a:p>
          <a:p>
            <a:pPr algn="r">
              <a:buNone/>
            </a:pPr>
            <a:endParaRPr lang="en-US" sz="5000" dirty="0" smtClean="0">
              <a:latin typeface="Arial Rounded MT Bold" pitchFamily="34" charset="0"/>
            </a:endParaRPr>
          </a:p>
          <a:p>
            <a:pPr algn="r">
              <a:buNone/>
            </a:pPr>
            <a:endParaRPr lang="en-US" sz="4300" dirty="0" smtClean="0">
              <a:solidFill>
                <a:srgbClr val="000000"/>
              </a:solidFill>
              <a:latin typeface="Arial Rounded MT Bold" pitchFamily="34" charset="0"/>
            </a:endParaRPr>
          </a:p>
          <a:p>
            <a:pPr algn="r">
              <a:buNone/>
            </a:pPr>
            <a:endParaRPr lang="en-US" sz="11200" spc="300" dirty="0" smtClean="0">
              <a:solidFill>
                <a:srgbClr val="000000"/>
              </a:solidFill>
              <a:latin typeface="SFPL Logo" pitchFamily="2" charset="0"/>
            </a:endParaRPr>
          </a:p>
          <a:p>
            <a:pPr algn="r">
              <a:buNone/>
            </a:pPr>
            <a:endParaRPr lang="en-US" dirty="0" smtClean="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990600"/>
          </a:xfrm>
        </p:spPr>
        <p:txBody>
          <a:bodyPr>
            <a:normAutofit/>
          </a:bodyPr>
          <a:lstStyle/>
          <a:p>
            <a:r>
              <a:rPr lang="en-US" dirty="0" smtClean="0">
                <a:latin typeface="Arial Rounded MT Bold" pitchFamily="34" charset="0"/>
              </a:rPr>
              <a:t>Homelessness in America</a:t>
            </a:r>
            <a:endParaRPr lang="en-US" dirty="0">
              <a:latin typeface="Arial Rounded MT Bold" pitchFamily="34" charset="0"/>
            </a:endParaRPr>
          </a:p>
        </p:txBody>
      </p:sp>
      <p:sp>
        <p:nvSpPr>
          <p:cNvPr id="3" name="Content Placeholder 2"/>
          <p:cNvSpPr>
            <a:spLocks noGrp="1"/>
          </p:cNvSpPr>
          <p:nvPr>
            <p:ph idx="1"/>
          </p:nvPr>
        </p:nvSpPr>
        <p:spPr>
          <a:effectLst>
            <a:glow rad="139700">
              <a:schemeClr val="accent1">
                <a:satMod val="175000"/>
                <a:alpha val="40000"/>
              </a:schemeClr>
            </a:glow>
            <a:softEdge rad="12700"/>
          </a:effectLst>
          <a:scene3d>
            <a:camera prst="orthographicFront"/>
            <a:lightRig rig="threePt" dir="t"/>
          </a:scene3d>
          <a:sp3d>
            <a:bevelT/>
          </a:sp3d>
        </p:spPr>
        <p:txBody>
          <a:bodyPr>
            <a:normAutofit lnSpcReduction="10000"/>
            <a:sp3d extrusionH="57150">
              <a:bevelT h="25400" prst="softRound"/>
            </a:sp3d>
          </a:bodyPr>
          <a:lstStyle/>
          <a:p>
            <a:pPr algn="r">
              <a:buNone/>
            </a:pPr>
            <a:endParaRPr lang="en-US" sz="7200" b="1" dirty="0" smtClean="0">
              <a:solidFill>
                <a:schemeClr val="accent2">
                  <a:lumMod val="75000"/>
                </a:schemeClr>
              </a:solidFill>
              <a:effectLst>
                <a:reflection blurRad="6350" stA="50000" endA="300" endPos="50000" dist="29997" dir="5400000" sy="-100000" algn="bl" rotWithShape="0"/>
              </a:effectLst>
            </a:endParaRPr>
          </a:p>
          <a:p>
            <a:pPr algn="r">
              <a:buNone/>
            </a:pPr>
            <a:endParaRPr lang="en-US" sz="7200" b="1" dirty="0" smtClean="0">
              <a:solidFill>
                <a:schemeClr val="accent2">
                  <a:lumMod val="75000"/>
                </a:schemeClr>
              </a:solidFill>
              <a:effectLst>
                <a:reflection blurRad="6350" stA="50000" endA="300" endPos="50000" dist="29997" dir="5400000" sy="-100000" algn="bl" rotWithShape="0"/>
              </a:effectLst>
            </a:endParaRPr>
          </a:p>
          <a:p>
            <a:pPr algn="r">
              <a:buNone/>
            </a:pPr>
            <a:r>
              <a:rPr lang="en-US" sz="7200" b="1" dirty="0" smtClean="0">
                <a:ln>
                  <a:solidFill>
                    <a:schemeClr val="accent1">
                      <a:lumMod val="75000"/>
                    </a:schemeClr>
                  </a:solidFill>
                </a:ln>
                <a:solidFill>
                  <a:schemeClr val="accent2">
                    <a:lumMod val="75000"/>
                  </a:schemeClr>
                </a:solidFill>
                <a:effectLst>
                  <a:reflection blurRad="6350" stA="50000" endA="300" endPos="50000" dist="29997" dir="5400000" sy="-100000" algn="bl" rotWithShape="0"/>
                </a:effectLst>
              </a:rPr>
              <a:t>Assumptions and labels</a:t>
            </a:r>
            <a:endParaRPr lang="en-US" sz="2400" dirty="0" smtClean="0">
              <a:ln>
                <a:solidFill>
                  <a:schemeClr val="accent1">
                    <a:lumMod val="75000"/>
                  </a:schemeClr>
                </a:solidFill>
              </a:ln>
              <a:effectLst>
                <a:reflection blurRad="6350" stA="50000" endA="300" endPos="50000" dist="29997" dir="5400000" sy="-100000" algn="bl" rotWithShape="0"/>
              </a:effectLst>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 marks.jpg"/>
          <p:cNvPicPr>
            <a:picLocks noChangeAspect="1"/>
          </p:cNvPicPr>
          <p:nvPr/>
        </p:nvPicPr>
        <p:blipFill>
          <a:blip r:embed="rId2" cstate="print"/>
          <a:stretch>
            <a:fillRect/>
          </a:stretch>
        </p:blipFill>
        <p:spPr>
          <a:xfrm>
            <a:off x="1981200" y="990600"/>
            <a:ext cx="5207000" cy="5481053"/>
          </a:xfrm>
          <a:prstGeom prst="rect">
            <a:avLst/>
          </a:prstGeom>
        </p:spPr>
      </p:pic>
      <p:sp>
        <p:nvSpPr>
          <p:cNvPr id="2" name="Title 1"/>
          <p:cNvSpPr>
            <a:spLocks noGrp="1"/>
          </p:cNvSpPr>
          <p:nvPr>
            <p:ph type="title"/>
          </p:nvPr>
        </p:nvSpPr>
        <p:spPr>
          <a:xfrm>
            <a:off x="838200" y="228600"/>
            <a:ext cx="7498080" cy="5821362"/>
          </a:xfrm>
        </p:spPr>
        <p:txBody>
          <a:bodyPr>
            <a:normAutofit fontScale="90000"/>
          </a:bodyPr>
          <a:lstStyle/>
          <a:p>
            <a:pPr algn="ctr"/>
            <a:r>
              <a:rPr lang="en-US" sz="11500" dirty="0" smtClean="0"/>
              <a:t/>
            </a:r>
            <a:br>
              <a:rPr lang="en-US" sz="11500" dirty="0" smtClean="0"/>
            </a:br>
            <a:r>
              <a:rPr lang="en-US" sz="13800" dirty="0" smtClean="0">
                <a:solidFill>
                  <a:schemeClr val="accent5">
                    <a:lumMod val="60000"/>
                    <a:lumOff val="40000"/>
                  </a:schemeClr>
                </a:solidFill>
                <a:effectLst>
                  <a:outerShdw blurRad="38100" dist="38100" dir="2700000" algn="tl">
                    <a:srgbClr val="000000">
                      <a:alpha val="43137"/>
                    </a:srgbClr>
                  </a:outerShdw>
                </a:effectLst>
              </a:rPr>
              <a:t>Questions?</a:t>
            </a:r>
            <a:br>
              <a:rPr lang="en-US" sz="13800" dirty="0" smtClean="0">
                <a:solidFill>
                  <a:schemeClr val="accent5">
                    <a:lumMod val="60000"/>
                    <a:lumOff val="40000"/>
                  </a:schemeClr>
                </a:solidFill>
                <a:effectLst>
                  <a:outerShdw blurRad="38100" dist="38100" dir="2700000" algn="tl">
                    <a:srgbClr val="000000">
                      <a:alpha val="43137"/>
                    </a:srgbClr>
                  </a:outerShdw>
                </a:effectLst>
              </a:rPr>
            </a:br>
            <a:endParaRPr lang="en-US" sz="11500" dirty="0">
              <a:solidFill>
                <a:schemeClr val="accent5">
                  <a:lumMod val="60000"/>
                  <a:lumOff val="4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in exterior2.JPG"/>
          <p:cNvPicPr>
            <a:picLocks noChangeAspect="1"/>
          </p:cNvPicPr>
          <p:nvPr/>
        </p:nvPicPr>
        <p:blipFill>
          <a:blip r:embed="rId2" cstate="print">
            <a:duotone>
              <a:schemeClr val="bg2">
                <a:shade val="45000"/>
                <a:satMod val="135000"/>
              </a:schemeClr>
              <a:prstClr val="white"/>
            </a:duotone>
            <a:lum bright="12000"/>
          </a:blip>
          <a:stretch>
            <a:fillRect/>
          </a:stretch>
        </p:blipFill>
        <p:spPr>
          <a:xfrm>
            <a:off x="609600" y="1905000"/>
            <a:ext cx="7780226" cy="4419600"/>
          </a:xfrm>
          <a:prstGeom prst="rect">
            <a:avLst/>
          </a:prstGeom>
        </p:spPr>
      </p:pic>
      <p:sp>
        <p:nvSpPr>
          <p:cNvPr id="3" name="Content Placeholder 2"/>
          <p:cNvSpPr>
            <a:spLocks noGrp="1"/>
          </p:cNvSpPr>
          <p:nvPr>
            <p:ph sz="quarter" idx="1"/>
          </p:nvPr>
        </p:nvSpPr>
        <p:spPr>
          <a:xfrm>
            <a:off x="3048000" y="4876800"/>
            <a:ext cx="4038600" cy="1295400"/>
          </a:xfrm>
        </p:spPr>
        <p:txBody>
          <a:bodyPr>
            <a:normAutofit/>
          </a:bodyPr>
          <a:lstStyle/>
          <a:p>
            <a:pPr>
              <a:spcBef>
                <a:spcPts val="0"/>
              </a:spcBef>
              <a:buNone/>
            </a:pPr>
            <a:r>
              <a:rPr lang="en-US" sz="2400" dirty="0"/>
              <a:t>Leah </a:t>
            </a:r>
            <a:r>
              <a:rPr lang="en-US" sz="2400" dirty="0" err="1"/>
              <a:t>Esguerra</a:t>
            </a:r>
            <a:r>
              <a:rPr lang="en-US" sz="2400" dirty="0"/>
              <a:t>, Social Worker</a:t>
            </a:r>
          </a:p>
          <a:p>
            <a:pPr>
              <a:spcBef>
                <a:spcPts val="0"/>
              </a:spcBef>
              <a:buNone/>
            </a:pPr>
            <a:r>
              <a:rPr lang="en-US" sz="2400" i="1" dirty="0" err="1"/>
              <a:t>lesguerra@sfpl.org</a:t>
            </a:r>
            <a:r>
              <a:rPr lang="en-US" sz="2400" i="1" dirty="0"/>
              <a:t> </a:t>
            </a:r>
          </a:p>
        </p:txBody>
      </p:sp>
      <p:sp>
        <p:nvSpPr>
          <p:cNvPr id="2" name="Title 1"/>
          <p:cNvSpPr>
            <a:spLocks noGrp="1"/>
          </p:cNvSpPr>
          <p:nvPr>
            <p:ph type="title"/>
          </p:nvPr>
        </p:nvSpPr>
        <p:spPr/>
        <p:txBody>
          <a:bodyPr/>
          <a:lstStyle/>
          <a:p>
            <a:r>
              <a:rPr lang="en-US" dirty="0" smtClean="0"/>
              <a:t>Thank you</a:t>
            </a:r>
            <a:endParaRPr lang="en-US" dirty="0"/>
          </a:p>
        </p:txBody>
      </p:sp>
      <p:pic>
        <p:nvPicPr>
          <p:cNvPr id="5" name="Content Placeholder 3" descr="DSCF1429.JPG"/>
          <p:cNvPicPr>
            <a:picLocks noChangeAspect="1"/>
          </p:cNvPicPr>
          <p:nvPr/>
        </p:nvPicPr>
        <p:blipFill>
          <a:blip r:embed="rId3" cstate="print"/>
          <a:srcRect l="6743" t="3791" r="13487" b="50546"/>
          <a:stretch>
            <a:fillRect/>
          </a:stretch>
        </p:blipFill>
        <p:spPr>
          <a:xfrm>
            <a:off x="838200" y="4648200"/>
            <a:ext cx="2036607" cy="1555336"/>
          </a:xfrm>
          <a:prstGeom prst="rect">
            <a:avLst/>
          </a:prstGeom>
          <a:scene3d>
            <a:camera prst="orthographicFront">
              <a:rot lat="0" lon="10800000" rev="0"/>
            </a:camera>
            <a:lightRig rig="threePt" dir="t"/>
          </a:scene3d>
        </p:spPr>
      </p:pic>
      <p:pic>
        <p:nvPicPr>
          <p:cNvPr id="6" name="Picture 5" descr="KLS Infopeople webinar2.JPG"/>
          <p:cNvPicPr>
            <a:picLocks noChangeAspect="1"/>
          </p:cNvPicPr>
          <p:nvPr/>
        </p:nvPicPr>
        <p:blipFill>
          <a:blip r:embed="rId4" cstate="print"/>
          <a:srcRect l="9000" t="6000" r="36000" b="-1500"/>
          <a:stretch>
            <a:fillRect/>
          </a:stretch>
        </p:blipFill>
        <p:spPr>
          <a:xfrm>
            <a:off x="990600" y="2133600"/>
            <a:ext cx="1535386" cy="1999489"/>
          </a:xfrm>
          <a:prstGeom prst="rect">
            <a:avLst/>
          </a:prstGeom>
          <a:scene3d>
            <a:camera prst="orthographicFront">
              <a:rot lat="10800000" lon="0" rev="0"/>
            </a:camera>
            <a:lightRig rig="threePt" dir="t"/>
          </a:scene3d>
        </p:spPr>
      </p:pic>
      <p:sp>
        <p:nvSpPr>
          <p:cNvPr id="7" name="TextBox 6"/>
          <p:cNvSpPr txBox="1"/>
          <p:nvPr/>
        </p:nvSpPr>
        <p:spPr>
          <a:xfrm>
            <a:off x="2895600" y="3124200"/>
            <a:ext cx="4800600" cy="1200328"/>
          </a:xfrm>
          <a:prstGeom prst="rect">
            <a:avLst/>
          </a:prstGeom>
          <a:noFill/>
        </p:spPr>
        <p:txBody>
          <a:bodyPr wrap="square" rtlCol="0">
            <a:spAutoFit/>
          </a:bodyPr>
          <a:lstStyle/>
          <a:p>
            <a:pPr>
              <a:buNone/>
            </a:pPr>
            <a:r>
              <a:rPr lang="en-US" sz="2400" dirty="0">
                <a:solidFill>
                  <a:srgbClr val="000000"/>
                </a:solidFill>
              </a:rPr>
              <a:t>Karen Strauss, Acting Chief of Main</a:t>
            </a:r>
          </a:p>
          <a:p>
            <a:pPr>
              <a:buNone/>
            </a:pPr>
            <a:r>
              <a:rPr lang="en-US" sz="2400" i="1" dirty="0" err="1">
                <a:solidFill>
                  <a:srgbClr val="000000"/>
                </a:solidFill>
              </a:rPr>
              <a:t>kstrauss@sfpl.org</a:t>
            </a:r>
            <a:r>
              <a:rPr lang="en-US" sz="2400" i="1" dirty="0">
                <a:solidFill>
                  <a:srgbClr val="000000"/>
                </a:solidFill>
              </a:rPr>
              <a:t> </a:t>
            </a:r>
          </a:p>
          <a:p>
            <a:endParaRPr lang="en-US" sz="2400" dirty="0"/>
          </a:p>
        </p:txBody>
      </p:sp>
    </p:spTree>
    <p:extLst>
      <p:ext uri="{BB962C8B-B14F-4D97-AF65-F5344CB8AC3E}">
        <p14:creationId xmlns:p14="http://schemas.microsoft.com/office/powerpoint/2010/main" val="195371668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dirty="0">
                <a:latin typeface="Arial" charset="0"/>
              </a:rPr>
              <a:t>Infopeople webinars are supported </a:t>
            </a:r>
            <a:r>
              <a:rPr lang="en-US" sz="1400" smtClean="0">
                <a:latin typeface="Arial" charset="0"/>
              </a:rPr>
              <a:t>in part by </a:t>
            </a:r>
            <a:r>
              <a:rPr lang="en-US" sz="1400" dirty="0">
                <a:latin typeface="Arial" charset="0"/>
              </a:rPr>
              <a:t>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33400"/>
            <a:ext cx="8153400" cy="990600"/>
          </a:xfrm>
        </p:spPr>
        <p:txBody>
          <a:bodyPr>
            <a:normAutofit fontScale="90000"/>
          </a:bodyPr>
          <a:lstStyle/>
          <a:p>
            <a:r>
              <a:rPr lang="en-US" dirty="0" smtClean="0"/>
              <a:t/>
            </a:r>
            <a:br>
              <a:rPr lang="en-US" dirty="0" smtClean="0"/>
            </a:br>
            <a:r>
              <a:rPr lang="en-US" sz="4000" b="1" dirty="0" smtClean="0">
                <a:latin typeface="Arial Rounded MT Bold" pitchFamily="34" charset="0"/>
              </a:rPr>
              <a:t>Homelessness in America</a:t>
            </a:r>
            <a:r>
              <a:rPr lang="en-US" dirty="0" smtClean="0"/>
              <a:t/>
            </a:r>
            <a:br>
              <a:rPr lang="en-US" dirty="0" smtClean="0"/>
            </a:br>
            <a:endParaRPr lang="en-US" dirty="0"/>
          </a:p>
        </p:txBody>
      </p:sp>
      <p:sp>
        <p:nvSpPr>
          <p:cNvPr id="3" name="Content Placeholder 2"/>
          <p:cNvSpPr>
            <a:spLocks noGrp="1"/>
          </p:cNvSpPr>
          <p:nvPr>
            <p:ph sz="quarter" idx="1"/>
          </p:nvPr>
        </p:nvSpPr>
        <p:spPr>
          <a:xfrm>
            <a:off x="533400" y="1524000"/>
            <a:ext cx="8153400" cy="4495800"/>
          </a:xfrm>
        </p:spPr>
        <p:txBody>
          <a:bodyPr>
            <a:normAutofit fontScale="55000" lnSpcReduction="20000"/>
          </a:bodyPr>
          <a:lstStyle/>
          <a:p>
            <a:endParaRPr lang="en-US" dirty="0" smtClean="0"/>
          </a:p>
          <a:p>
            <a:pPr>
              <a:buNone/>
            </a:pPr>
            <a:r>
              <a:rPr lang="en-US" sz="12800" dirty="0" smtClean="0">
                <a:solidFill>
                  <a:srgbClr val="FF3300"/>
                </a:solidFill>
                <a:latin typeface="Berlin Sans FB" pitchFamily="34" charset="0"/>
              </a:rPr>
              <a:t>		</a:t>
            </a:r>
            <a:endParaRPr lang="en-US" sz="5600" dirty="0" smtClean="0">
              <a:solidFill>
                <a:srgbClr val="000000"/>
              </a:solidFill>
            </a:endParaRPr>
          </a:p>
          <a:p>
            <a:pPr>
              <a:buNone/>
            </a:pPr>
            <a:endParaRPr lang="en-US" sz="5600" dirty="0" smtClean="0">
              <a:solidFill>
                <a:srgbClr val="000000"/>
              </a:solidFill>
            </a:endParaRPr>
          </a:p>
          <a:p>
            <a:pPr>
              <a:buNone/>
            </a:pPr>
            <a:r>
              <a:rPr lang="en-US" sz="8000" b="1" dirty="0" smtClean="0">
                <a:solidFill>
                  <a:srgbClr val="C00000"/>
                </a:solidFill>
              </a:rPr>
              <a:t>	</a:t>
            </a:r>
            <a:r>
              <a:rPr lang="en-US" sz="8000" dirty="0" smtClean="0">
                <a:solidFill>
                  <a:srgbClr val="C00000"/>
                </a:solidFill>
              </a:rPr>
              <a:t>People whose behavior is challenging to us might be </a:t>
            </a:r>
          </a:p>
          <a:p>
            <a:pPr>
              <a:buNone/>
            </a:pPr>
            <a:r>
              <a:rPr lang="en-US" sz="8000" b="1" dirty="0" smtClean="0">
                <a:solidFill>
                  <a:srgbClr val="C00000"/>
                </a:solidFill>
              </a:rPr>
              <a:t>		homeless </a:t>
            </a:r>
            <a:r>
              <a:rPr lang="en-US" sz="8000" dirty="0" smtClean="0">
                <a:solidFill>
                  <a:srgbClr val="C00000"/>
                </a:solidFill>
              </a:rPr>
              <a:t>or</a:t>
            </a:r>
            <a:r>
              <a:rPr lang="en-US" sz="8000" b="1" dirty="0" smtClean="0">
                <a:solidFill>
                  <a:srgbClr val="C00000"/>
                </a:solidFill>
              </a:rPr>
              <a:t> housed; </a:t>
            </a:r>
          </a:p>
          <a:p>
            <a:pPr>
              <a:buNone/>
            </a:pPr>
            <a:r>
              <a:rPr lang="en-US" sz="8000" b="1" dirty="0" smtClean="0">
                <a:solidFill>
                  <a:srgbClr val="C00000"/>
                </a:solidFill>
              </a:rPr>
              <a:t>			mentally ill </a:t>
            </a:r>
            <a:r>
              <a:rPr lang="en-US" sz="8000" dirty="0" smtClean="0">
                <a:solidFill>
                  <a:srgbClr val="C00000"/>
                </a:solidFill>
              </a:rPr>
              <a:t>or</a:t>
            </a:r>
            <a:r>
              <a:rPr lang="en-US" sz="8000" b="1" dirty="0" smtClean="0">
                <a:solidFill>
                  <a:srgbClr val="C00000"/>
                </a:solidFill>
              </a:rPr>
              <a:t> healthy.</a:t>
            </a:r>
            <a:endParaRPr lang="en-US" sz="2800" dirty="0" smtClean="0">
              <a:solidFill>
                <a:srgbClr val="C00000"/>
              </a:solidFill>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b="1" dirty="0" smtClean="0">
                <a:latin typeface="Arial Rounded MT Bold" pitchFamily="34" charset="0"/>
              </a:rPr>
              <a:t>Homelessness in America – </a:t>
            </a:r>
            <a:br>
              <a:rPr lang="en-US" sz="4000" b="1" dirty="0" smtClean="0">
                <a:latin typeface="Arial Rounded MT Bold" pitchFamily="34" charset="0"/>
              </a:rPr>
            </a:br>
            <a:r>
              <a:rPr lang="en-US" sz="3600" b="1" dirty="0" smtClean="0">
                <a:latin typeface="Arial Rounded MT Bold" pitchFamily="34" charset="0"/>
              </a:rPr>
              <a:t>Trends 2011-2012</a:t>
            </a:r>
            <a:r>
              <a:rPr lang="en-US" dirty="0" smtClean="0"/>
              <a:t/>
            </a:r>
            <a:br>
              <a:rPr lang="en-US" dirty="0" smtClean="0"/>
            </a:br>
            <a:endParaRPr lang="en-US" dirty="0"/>
          </a:p>
        </p:txBody>
      </p:sp>
      <p:sp>
        <p:nvSpPr>
          <p:cNvPr id="3" name="Content Placeholder 2"/>
          <p:cNvSpPr>
            <a:spLocks noGrp="1"/>
          </p:cNvSpPr>
          <p:nvPr>
            <p:ph sz="quarter" idx="1"/>
          </p:nvPr>
        </p:nvSpPr>
        <p:spPr>
          <a:xfrm>
            <a:off x="533400" y="1524000"/>
            <a:ext cx="8153400" cy="4495800"/>
          </a:xfrm>
        </p:spPr>
        <p:txBody>
          <a:bodyPr>
            <a:normAutofit fontScale="25000" lnSpcReduction="20000"/>
          </a:bodyPr>
          <a:lstStyle/>
          <a:p>
            <a:endParaRPr lang="en-US" dirty="0" smtClean="0"/>
          </a:p>
          <a:p>
            <a:pPr>
              <a:buNone/>
            </a:pPr>
            <a:r>
              <a:rPr lang="en-US" sz="12800" dirty="0" smtClean="0">
                <a:solidFill>
                  <a:srgbClr val="FF3300"/>
                </a:solidFill>
                <a:latin typeface="Berlin Sans FB" pitchFamily="34" charset="0"/>
              </a:rPr>
              <a:t>		633,782 overall</a:t>
            </a:r>
            <a:endParaRPr lang="en-US" sz="5600" dirty="0" smtClean="0">
              <a:latin typeface="Berlin Sans FB" pitchFamily="34" charset="0"/>
            </a:endParaRPr>
          </a:p>
          <a:p>
            <a:pPr lvl="0">
              <a:buNone/>
            </a:pPr>
            <a:endParaRPr lang="en-US" sz="800" dirty="0" smtClean="0"/>
          </a:p>
          <a:p>
            <a:pPr lvl="0">
              <a:buNone/>
            </a:pPr>
            <a:r>
              <a:rPr lang="en-US" sz="9600" dirty="0" smtClean="0">
                <a:solidFill>
                  <a:schemeClr val="accent6">
                    <a:lumMod val="75000"/>
                  </a:schemeClr>
                </a:solidFill>
              </a:rPr>
              <a:t>			</a:t>
            </a:r>
            <a:r>
              <a:rPr lang="en-US" sz="11200" dirty="0" smtClean="0">
                <a:solidFill>
                  <a:schemeClr val="accent6">
                    <a:lumMod val="75000"/>
                  </a:schemeClr>
                </a:solidFill>
                <a:latin typeface="Harlow Solid Italic" pitchFamily="82" charset="0"/>
              </a:rPr>
              <a:t>20 homeless people per 10,000 </a:t>
            </a:r>
            <a:endParaRPr lang="en-US" sz="5600" dirty="0" smtClean="0">
              <a:latin typeface="Harlow Solid Italic" pitchFamily="82" charset="0"/>
            </a:endParaRPr>
          </a:p>
          <a:p>
            <a:pPr>
              <a:buNone/>
            </a:pPr>
            <a:endParaRPr lang="en-US" sz="4000" dirty="0" smtClean="0">
              <a:solidFill>
                <a:schemeClr val="accent2">
                  <a:lumMod val="75000"/>
                </a:schemeClr>
              </a:solidFill>
            </a:endParaRPr>
          </a:p>
          <a:p>
            <a:pPr>
              <a:buNone/>
            </a:pPr>
            <a:r>
              <a:rPr lang="en-US" sz="9600" dirty="0" smtClean="0">
                <a:solidFill>
                  <a:schemeClr val="accent2">
                    <a:lumMod val="75000"/>
                  </a:schemeClr>
                </a:solidFill>
              </a:rPr>
              <a:t>	</a:t>
            </a:r>
            <a:r>
              <a:rPr lang="en-US" sz="9600" dirty="0" smtClean="0">
                <a:solidFill>
                  <a:srgbClr val="CC6600"/>
                </a:solidFill>
                <a:latin typeface="Snap ITC" pitchFamily="82" charset="0"/>
              </a:rPr>
              <a:t> 29 states reported increases </a:t>
            </a:r>
          </a:p>
          <a:p>
            <a:pPr>
              <a:buNone/>
            </a:pPr>
            <a:endParaRPr lang="en-US" sz="4800" b="1" dirty="0" smtClean="0">
              <a:solidFill>
                <a:srgbClr val="009900"/>
              </a:solidFill>
              <a:latin typeface="SFPLSmallCaps" pitchFamily="2" charset="0"/>
            </a:endParaRPr>
          </a:p>
          <a:p>
            <a:pPr>
              <a:buNone/>
            </a:pPr>
            <a:r>
              <a:rPr lang="en-US" sz="9600" b="1" dirty="0" smtClean="0">
                <a:solidFill>
                  <a:srgbClr val="009900"/>
                </a:solidFill>
                <a:latin typeface="SFPLSmallCaps" pitchFamily="2" charset="0"/>
              </a:rPr>
              <a:t>				38% unsheltered</a:t>
            </a:r>
            <a:endParaRPr lang="en-US" sz="5600" b="1" dirty="0" smtClean="0">
              <a:solidFill>
                <a:srgbClr val="009900"/>
              </a:solidFill>
              <a:latin typeface="SFPLSmallCaps" pitchFamily="2" charset="0"/>
            </a:endParaRPr>
          </a:p>
          <a:p>
            <a:pPr lvl="0">
              <a:buNone/>
            </a:pPr>
            <a:endParaRPr lang="en-US" sz="5600" dirty="0" smtClean="0"/>
          </a:p>
          <a:p>
            <a:pPr>
              <a:buNone/>
            </a:pPr>
            <a:r>
              <a:rPr lang="en-US" sz="8000" dirty="0" smtClean="0">
                <a:solidFill>
                  <a:srgbClr val="FF00FF"/>
                </a:solidFill>
              </a:rPr>
              <a:t>					</a:t>
            </a:r>
            <a:r>
              <a:rPr lang="en-US" sz="8000" dirty="0" smtClean="0">
                <a:solidFill>
                  <a:srgbClr val="FF00FF"/>
                </a:solidFill>
                <a:latin typeface="Lucida Console" pitchFamily="49" charset="0"/>
              </a:rPr>
              <a:t>2,325 fewer homeless people</a:t>
            </a:r>
            <a:endParaRPr lang="en-US" sz="5600" dirty="0" smtClean="0">
              <a:latin typeface="Lucida Console" pitchFamily="49" charset="0"/>
            </a:endParaRPr>
          </a:p>
          <a:p>
            <a:pPr>
              <a:buNone/>
            </a:pPr>
            <a:endParaRPr lang="en-US" sz="5600" dirty="0" smtClean="0"/>
          </a:p>
          <a:p>
            <a:pPr>
              <a:buNone/>
            </a:pPr>
            <a:r>
              <a:rPr lang="en-US" sz="8000" dirty="0" smtClean="0">
                <a:solidFill>
                  <a:srgbClr val="256EFF"/>
                </a:solidFill>
              </a:rPr>
              <a:t>	</a:t>
            </a:r>
            <a:r>
              <a:rPr lang="en-US" sz="9600" b="1" dirty="0" smtClean="0">
                <a:solidFill>
                  <a:srgbClr val="256EFF"/>
                </a:solidFill>
                <a:latin typeface="Lucida Calligraphy" pitchFamily="66" charset="0"/>
              </a:rPr>
              <a:t>6.8% fewer chronically-homeless individuals</a:t>
            </a:r>
            <a:endParaRPr lang="en-US" sz="5600" b="1" dirty="0" smtClean="0">
              <a:latin typeface="Lucida Calligraphy" pitchFamily="66" charset="0"/>
            </a:endParaRPr>
          </a:p>
          <a:p>
            <a:pPr lvl="0">
              <a:buNone/>
            </a:pPr>
            <a:r>
              <a:rPr lang="en-US" sz="8000" dirty="0" smtClean="0">
                <a:solidFill>
                  <a:srgbClr val="CC6600"/>
                </a:solidFill>
              </a:rPr>
              <a:t>				</a:t>
            </a:r>
            <a:endParaRPr lang="en-US" sz="5600" dirty="0" smtClean="0">
              <a:latin typeface="Snap ITC" pitchFamily="82" charset="0"/>
            </a:endParaRPr>
          </a:p>
          <a:p>
            <a:pPr>
              <a:buNone/>
            </a:pPr>
            <a:endParaRPr lang="en-US" sz="5600" dirty="0" smtClean="0">
              <a:solidFill>
                <a:srgbClr val="000000"/>
              </a:solidFill>
            </a:endParaRPr>
          </a:p>
          <a:p>
            <a:pPr>
              <a:buNone/>
            </a:pPr>
            <a:endParaRPr lang="en-US" sz="5600" dirty="0" smtClean="0">
              <a:solidFill>
                <a:srgbClr val="000000"/>
              </a:solidFill>
            </a:endParaRPr>
          </a:p>
          <a:p>
            <a:pPr algn="r">
              <a:buNone/>
            </a:pPr>
            <a:r>
              <a:rPr lang="en-US" sz="8000" b="1" i="1" dirty="0" smtClean="0">
                <a:solidFill>
                  <a:schemeClr val="accent2">
                    <a:lumMod val="75000"/>
                  </a:schemeClr>
                </a:solidFill>
              </a:rPr>
              <a:t>National Alliance to End Homelessness</a:t>
            </a:r>
            <a:r>
              <a:rPr lang="en-US" sz="5600" i="1" dirty="0" smtClean="0">
                <a:solidFill>
                  <a:srgbClr val="000000"/>
                </a:solidFill>
              </a:rPr>
              <a:t>:</a:t>
            </a:r>
            <a:r>
              <a:rPr lang="en-US" sz="5600" dirty="0" smtClean="0">
                <a:solidFill>
                  <a:srgbClr val="000000"/>
                </a:solidFill>
              </a:rPr>
              <a:t> </a:t>
            </a:r>
            <a:r>
              <a:rPr lang="en-US" sz="5600" i="1" u="sng" dirty="0" smtClean="0">
                <a:solidFill>
                  <a:srgbClr val="000000"/>
                </a:solidFill>
              </a:rPr>
              <a:t>endhomelessness.org</a:t>
            </a:r>
            <a:r>
              <a:rPr lang="en-US" sz="5600" i="1" dirty="0" smtClean="0">
                <a:solidFill>
                  <a:srgbClr val="000000"/>
                </a:solidFill>
              </a:rPr>
              <a:t>.</a:t>
            </a:r>
          </a:p>
          <a:p>
            <a:pPr algn="r">
              <a:buNone/>
            </a:pPr>
            <a:endParaRPr lang="en-US" sz="2800" dirty="0" smtClean="0"/>
          </a:p>
          <a:p>
            <a:pPr indent="0" algn="r">
              <a:lnSpc>
                <a:spcPct val="120000"/>
              </a:lnSpc>
              <a:spcBef>
                <a:spcPts val="0"/>
              </a:spcBef>
              <a:buNone/>
            </a:pPr>
            <a:r>
              <a:rPr lang="en-US" sz="2800" dirty="0" smtClean="0"/>
              <a:t>Source: 2011 and 2012 point-in-time counts as reported by jurisdictions </a:t>
            </a:r>
          </a:p>
          <a:p>
            <a:pPr indent="0" algn="r">
              <a:lnSpc>
                <a:spcPct val="120000"/>
              </a:lnSpc>
              <a:spcBef>
                <a:spcPts val="0"/>
              </a:spcBef>
              <a:buNone/>
            </a:pPr>
            <a:r>
              <a:rPr lang="en-US" sz="2800" dirty="0" smtClean="0"/>
              <a:t>to the U.S. Department of Housing and Urban Development </a:t>
            </a:r>
            <a:endParaRPr lang="en-US" sz="2800"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3" end="3"/>
                                            </p:txEl>
                                          </p:spTgt>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xEl>
                                              <p:pRg st="5" end="5"/>
                                            </p:txEl>
                                          </p:spTgt>
                                        </p:tgtEl>
                                      </p:cBhvr>
                                      <p:by x="120000" y="12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xEl>
                                              <p:pRg st="7" end="7"/>
                                            </p:txEl>
                                          </p:spTgt>
                                        </p:tgtEl>
                                      </p:cBhvr>
                                      <p:by x="120000" y="12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3">
                                            <p:txEl>
                                              <p:pRg st="9" end="9"/>
                                            </p:txEl>
                                          </p:spTgt>
                                        </p:tgtEl>
                                      </p:cBhvr>
                                      <p:by x="120000" y="12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3">
                                            <p:txEl>
                                              <p:pRg st="11" end="11"/>
                                            </p:txEl>
                                          </p:spTgt>
                                        </p:tgtEl>
                                      </p:cBhvr>
                                      <p:by x="120000" y="12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3">
                                            <p:txEl>
                                              <p:pRg st="12" end="12"/>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49250"/>
            <a:ext cx="8153400" cy="869950"/>
          </a:xfrm>
        </p:spPr>
        <p:txBody>
          <a:bodyPr>
            <a:normAutofit fontScale="90000"/>
          </a:bodyPr>
          <a:lstStyle/>
          <a:p>
            <a:r>
              <a:rPr lang="en-US" dirty="0" smtClean="0">
                <a:latin typeface="Arial Rounded MT Bold" pitchFamily="34" charset="0"/>
              </a:rPr>
              <a:t>Homelessness within Populations</a:t>
            </a:r>
            <a:endParaRPr lang="en-US" dirty="0"/>
          </a:p>
        </p:txBody>
      </p:sp>
      <p:graphicFrame>
        <p:nvGraphicFramePr>
          <p:cNvPr id="9" name="Content Placeholder 8"/>
          <p:cNvGraphicFramePr>
            <a:graphicFrameLocks noGrp="1"/>
          </p:cNvGraphicFramePr>
          <p:nvPr>
            <p:ph sz="quarter" idx="2"/>
          </p:nvPr>
        </p:nvGraphicFramePr>
        <p:xfrm>
          <a:off x="4800600" y="1828800"/>
          <a:ext cx="3810000"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quarter" idx="4"/>
          </p:nvPr>
        </p:nvGraphicFramePr>
        <p:xfrm>
          <a:off x="609600" y="1828800"/>
          <a:ext cx="37338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DSCF1465.JPG"/>
          <p:cNvPicPr>
            <a:picLocks noChangeAspect="1"/>
          </p:cNvPicPr>
          <p:nvPr/>
        </p:nvPicPr>
        <p:blipFill>
          <a:blip r:embed="rId2" cstate="print"/>
          <a:srcRect b="21375"/>
          <a:stretch>
            <a:fillRect/>
          </a:stretch>
        </p:blipFill>
        <p:spPr>
          <a:xfrm>
            <a:off x="228600" y="3257549"/>
            <a:ext cx="5867400" cy="3459859"/>
          </a:xfrm>
          <a:prstGeom prst="rect">
            <a:avLst/>
          </a:prstGeom>
        </p:spPr>
      </p:pic>
      <p:pic>
        <p:nvPicPr>
          <p:cNvPr id="6" name="Content Placeholder 5" descr="Main exterior2.JPG"/>
          <p:cNvPicPr>
            <a:picLocks noGrp="1" noChangeAspect="1"/>
          </p:cNvPicPr>
          <p:nvPr>
            <p:ph sz="quarter" idx="1"/>
          </p:nvPr>
        </p:nvPicPr>
        <p:blipFill>
          <a:blip r:embed="rId3" cstate="print"/>
          <a:srcRect t="14625"/>
          <a:stretch>
            <a:fillRect/>
          </a:stretch>
        </p:blipFill>
        <p:spPr>
          <a:xfrm>
            <a:off x="2057400" y="152400"/>
            <a:ext cx="6792458" cy="3294215"/>
          </a:xfr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F1472.JPG"/>
          <p:cNvPicPr>
            <a:picLocks noChangeAspect="1"/>
          </p:cNvPicPr>
          <p:nvPr/>
        </p:nvPicPr>
        <p:blipFill>
          <a:blip r:embed="rId2" cstate="print"/>
          <a:stretch>
            <a:fillRect/>
          </a:stretch>
        </p:blipFill>
        <p:spPr>
          <a:xfrm>
            <a:off x="1295400" y="533400"/>
            <a:ext cx="7518400" cy="56388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133308</TotalTime>
  <Words>506</Words>
  <Application>Microsoft Macintosh PowerPoint</Application>
  <PresentationFormat>On-screen Show (4:3)</PresentationFormat>
  <Paragraphs>164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Median</vt:lpstr>
      <vt:lpstr>PowerPoint Presentation</vt:lpstr>
      <vt:lpstr>Who We Are</vt:lpstr>
      <vt:lpstr>PowerPoint Presentation</vt:lpstr>
      <vt:lpstr>Homelessness in America</vt:lpstr>
      <vt:lpstr> Homelessness in America </vt:lpstr>
      <vt:lpstr> Homelessness in America –  Trends 2011-2012 </vt:lpstr>
      <vt:lpstr>Homelessness within Populations</vt:lpstr>
      <vt:lpstr>PowerPoint Presentation</vt:lpstr>
      <vt:lpstr>PowerPoint Presentation</vt:lpstr>
      <vt:lpstr>PowerPoint Presentation</vt:lpstr>
      <vt:lpstr>Homelessness in  San Francisco</vt:lpstr>
      <vt:lpstr>Homelessness in  San Francisco</vt:lpstr>
      <vt:lpstr>PowerPoint Presentation</vt:lpstr>
      <vt:lpstr>PowerPoint Presentation</vt:lpstr>
      <vt:lpstr>Patron Behavior Guidelines</vt:lpstr>
      <vt:lpstr>PowerPoint Presentation</vt:lpstr>
      <vt:lpstr>PowerPoint Presentation</vt:lpstr>
      <vt:lpstr>PowerPoint Presentation</vt:lpstr>
      <vt:lpstr>PowerPoint Presentation</vt:lpstr>
      <vt:lpstr>San Francisco Police Department </vt:lpstr>
      <vt:lpstr>Department of Public Works</vt:lpstr>
      <vt:lpstr> Department of Public Health  </vt:lpstr>
      <vt:lpstr>Patrons Served YTD</vt:lpstr>
      <vt:lpstr>Other DPH Services</vt:lpstr>
      <vt:lpstr>PowerPoint Presentation</vt:lpstr>
      <vt:lpstr>The Library’s Social Worker</vt:lpstr>
      <vt:lpstr>    LIMIT-SETTING WITH LIBRARY PATRONS</vt:lpstr>
      <vt:lpstr>What is Limit-Setting?</vt:lpstr>
      <vt:lpstr>Why Set Limits?</vt:lpstr>
      <vt:lpstr>Why Set Limits?</vt:lpstr>
      <vt:lpstr>Why Set Limits?</vt:lpstr>
      <vt:lpstr>Why Set Limits?</vt:lpstr>
      <vt:lpstr>How To Set Limits</vt:lpstr>
      <vt:lpstr>How To Set Limits</vt:lpstr>
      <vt:lpstr>How To Set Limits</vt:lpstr>
      <vt:lpstr>    HELPFUL HINTS</vt:lpstr>
      <vt:lpstr>    HELPFUL HINTS</vt:lpstr>
      <vt:lpstr>TAKING CARE OF OURSELVES</vt:lpstr>
      <vt:lpstr>PowerPoint Presentation</vt:lpstr>
      <vt:lpstr> Questions? </vt:lpstr>
      <vt:lpstr>Thank you</vt:lpstr>
      <vt:lpstr>PowerPoint Presentation</vt:lpstr>
    </vt:vector>
  </TitlesOfParts>
  <Company>San Francisco Public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kstrauss</dc:creator>
  <cp:lastModifiedBy>Charles O'Shea</cp:lastModifiedBy>
  <cp:revision>8133</cp:revision>
  <cp:lastPrinted>2013-05-14T16:03:46Z</cp:lastPrinted>
  <dcterms:created xsi:type="dcterms:W3CDTF">2011-06-14T22:47:41Z</dcterms:created>
  <dcterms:modified xsi:type="dcterms:W3CDTF">2013-05-14T16:04:48Z</dcterms:modified>
</cp:coreProperties>
</file>