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8"/>
  </p:notesMasterIdLst>
  <p:handoutMasterIdLst>
    <p:handoutMasterId r:id="rId69"/>
  </p:handoutMasterIdLst>
  <p:sldIdLst>
    <p:sldId id="257" r:id="rId3"/>
    <p:sldId id="368" r:id="rId4"/>
    <p:sldId id="374" r:id="rId5"/>
    <p:sldId id="440" r:id="rId6"/>
    <p:sldId id="427" r:id="rId7"/>
    <p:sldId id="371" r:id="rId8"/>
    <p:sldId id="428" r:id="rId9"/>
    <p:sldId id="373" r:id="rId10"/>
    <p:sldId id="379" r:id="rId11"/>
    <p:sldId id="375" r:id="rId12"/>
    <p:sldId id="386" r:id="rId13"/>
    <p:sldId id="369" r:id="rId14"/>
    <p:sldId id="430" r:id="rId15"/>
    <p:sldId id="326" r:id="rId16"/>
    <p:sldId id="380" r:id="rId17"/>
    <p:sldId id="385" r:id="rId18"/>
    <p:sldId id="424" r:id="rId19"/>
    <p:sldId id="401" r:id="rId20"/>
    <p:sldId id="432" r:id="rId21"/>
    <p:sldId id="434" r:id="rId22"/>
    <p:sldId id="418" r:id="rId23"/>
    <p:sldId id="413" r:id="rId24"/>
    <p:sldId id="435" r:id="rId25"/>
    <p:sldId id="400" r:id="rId26"/>
    <p:sldId id="436" r:id="rId27"/>
    <p:sldId id="411" r:id="rId28"/>
    <p:sldId id="437" r:id="rId29"/>
    <p:sldId id="412" r:id="rId30"/>
    <p:sldId id="438" r:id="rId31"/>
    <p:sldId id="414" r:id="rId32"/>
    <p:sldId id="439" r:id="rId33"/>
    <p:sldId id="415" r:id="rId34"/>
    <p:sldId id="441" r:id="rId35"/>
    <p:sldId id="419" r:id="rId36"/>
    <p:sldId id="447" r:id="rId37"/>
    <p:sldId id="448" r:id="rId38"/>
    <p:sldId id="391" r:id="rId39"/>
    <p:sldId id="408" r:id="rId40"/>
    <p:sldId id="442" r:id="rId41"/>
    <p:sldId id="390" r:id="rId42"/>
    <p:sldId id="409" r:id="rId43"/>
    <p:sldId id="397" r:id="rId44"/>
    <p:sldId id="321" r:id="rId45"/>
    <p:sldId id="345" r:id="rId46"/>
    <p:sldId id="406" r:id="rId47"/>
    <p:sldId id="443" r:id="rId48"/>
    <p:sldId id="444" r:id="rId49"/>
    <p:sldId id="445" r:id="rId50"/>
    <p:sldId id="404" r:id="rId51"/>
    <p:sldId id="446" r:id="rId52"/>
    <p:sldId id="422" r:id="rId53"/>
    <p:sldId id="398" r:id="rId54"/>
    <p:sldId id="452" r:id="rId55"/>
    <p:sldId id="454" r:id="rId56"/>
    <p:sldId id="451" r:id="rId57"/>
    <p:sldId id="449" r:id="rId58"/>
    <p:sldId id="450" r:id="rId59"/>
    <p:sldId id="421" r:id="rId60"/>
    <p:sldId id="453" r:id="rId61"/>
    <p:sldId id="387" r:id="rId62"/>
    <p:sldId id="402" r:id="rId63"/>
    <p:sldId id="333" r:id="rId64"/>
    <p:sldId id="455" r:id="rId65"/>
    <p:sldId id="457" r:id="rId66"/>
    <p:sldId id="456" r:id="rId67"/>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993300"/>
    <a:srgbClr val="660066"/>
    <a:srgbClr val="6600CC"/>
    <a:srgbClr val="800080"/>
    <a:srgbClr val="0000FF"/>
    <a:srgbClr val="FFFF00"/>
    <a:srgbClr val="3399FF"/>
    <a:srgbClr val="CC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432" autoAdjust="0"/>
    <p:restoredTop sz="74519" autoAdjust="0"/>
  </p:normalViewPr>
  <p:slideViewPr>
    <p:cSldViewPr>
      <p:cViewPr>
        <p:scale>
          <a:sx n="99" d="100"/>
          <a:sy n="99" d="100"/>
        </p:scale>
        <p:origin x="-121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27466" cy="464503"/>
          </a:xfrm>
          <a:prstGeom prst="rect">
            <a:avLst/>
          </a:prstGeom>
          <a:noFill/>
          <a:ln w="9525">
            <a:noFill/>
            <a:miter lim="800000"/>
            <a:headEnd/>
            <a:tailEnd/>
          </a:ln>
          <a:effectLst/>
        </p:spPr>
        <p:txBody>
          <a:bodyPr vert="horz" wrap="square" lIns="92946" tIns="46473" rIns="92946" bIns="46473" numCol="1" anchor="t" anchorCtr="0" compatLnSpc="1">
            <a:prstTxWarp prst="textNoShape">
              <a:avLst/>
            </a:prstTxWarp>
          </a:bodyPr>
          <a:lstStyle>
            <a:lvl1pPr>
              <a:defRPr sz="1200">
                <a:latin typeface="Arial" charset="0"/>
              </a:defRPr>
            </a:lvl1pPr>
          </a:lstStyle>
          <a:p>
            <a:pPr>
              <a:defRPr/>
            </a:pPr>
            <a:endParaRPr lang="en-US"/>
          </a:p>
        </p:txBody>
      </p:sp>
      <p:sp>
        <p:nvSpPr>
          <p:cNvPr id="92163" name="Rectangle 3"/>
          <p:cNvSpPr>
            <a:spLocks noGrp="1" noChangeArrowheads="1"/>
          </p:cNvSpPr>
          <p:nvPr>
            <p:ph type="dt" sz="quarter" idx="1"/>
          </p:nvPr>
        </p:nvSpPr>
        <p:spPr bwMode="auto">
          <a:xfrm>
            <a:off x="3955954" y="0"/>
            <a:ext cx="3027466" cy="464503"/>
          </a:xfrm>
          <a:prstGeom prst="rect">
            <a:avLst/>
          </a:prstGeom>
          <a:noFill/>
          <a:ln w="9525">
            <a:noFill/>
            <a:miter lim="800000"/>
            <a:headEnd/>
            <a:tailEnd/>
          </a:ln>
          <a:effectLst/>
        </p:spPr>
        <p:txBody>
          <a:bodyPr vert="horz" wrap="square" lIns="92946" tIns="46473" rIns="92946" bIns="46473" numCol="1" anchor="t" anchorCtr="0" compatLnSpc="1">
            <a:prstTxWarp prst="textNoShape">
              <a:avLst/>
            </a:prstTxWarp>
          </a:bodyPr>
          <a:lstStyle>
            <a:lvl1pPr algn="r">
              <a:defRPr sz="1200">
                <a:latin typeface="Arial" charset="0"/>
              </a:defRPr>
            </a:lvl1pPr>
          </a:lstStyle>
          <a:p>
            <a:pPr>
              <a:defRPr/>
            </a:pPr>
            <a:endParaRPr lang="en-US"/>
          </a:p>
        </p:txBody>
      </p:sp>
      <p:sp>
        <p:nvSpPr>
          <p:cNvPr id="92164" name="Rectangle 4"/>
          <p:cNvSpPr>
            <a:spLocks noGrp="1" noChangeArrowheads="1"/>
          </p:cNvSpPr>
          <p:nvPr>
            <p:ph type="ftr" sz="quarter" idx="2"/>
          </p:nvPr>
        </p:nvSpPr>
        <p:spPr bwMode="auto">
          <a:xfrm>
            <a:off x="0" y="8817613"/>
            <a:ext cx="3027466" cy="464503"/>
          </a:xfrm>
          <a:prstGeom prst="rect">
            <a:avLst/>
          </a:prstGeom>
          <a:noFill/>
          <a:ln w="9525">
            <a:noFill/>
            <a:miter lim="800000"/>
            <a:headEnd/>
            <a:tailEnd/>
          </a:ln>
          <a:effectLst/>
        </p:spPr>
        <p:txBody>
          <a:bodyPr vert="horz" wrap="square" lIns="92946" tIns="46473" rIns="92946" bIns="46473" numCol="1" anchor="b" anchorCtr="0" compatLnSpc="1">
            <a:prstTxWarp prst="textNoShape">
              <a:avLst/>
            </a:prstTxWarp>
          </a:bodyPr>
          <a:lstStyle>
            <a:lvl1pPr>
              <a:defRPr sz="1200">
                <a:latin typeface="Arial" charset="0"/>
              </a:defRPr>
            </a:lvl1pPr>
          </a:lstStyle>
          <a:p>
            <a:pPr>
              <a:defRPr/>
            </a:pPr>
            <a:endParaRPr lang="en-US"/>
          </a:p>
        </p:txBody>
      </p:sp>
      <p:sp>
        <p:nvSpPr>
          <p:cNvPr id="92165" name="Rectangle 5"/>
          <p:cNvSpPr>
            <a:spLocks noGrp="1" noChangeArrowheads="1"/>
          </p:cNvSpPr>
          <p:nvPr>
            <p:ph type="sldNum" sz="quarter" idx="3"/>
          </p:nvPr>
        </p:nvSpPr>
        <p:spPr bwMode="auto">
          <a:xfrm>
            <a:off x="3955954" y="8817613"/>
            <a:ext cx="3027466" cy="464503"/>
          </a:xfrm>
          <a:prstGeom prst="rect">
            <a:avLst/>
          </a:prstGeom>
          <a:noFill/>
          <a:ln w="9525">
            <a:noFill/>
            <a:miter lim="800000"/>
            <a:headEnd/>
            <a:tailEnd/>
          </a:ln>
          <a:effectLst/>
        </p:spPr>
        <p:txBody>
          <a:bodyPr vert="horz" wrap="square" lIns="92946" tIns="46473" rIns="92946" bIns="46473" numCol="1" anchor="b" anchorCtr="0" compatLnSpc="1">
            <a:prstTxWarp prst="textNoShape">
              <a:avLst/>
            </a:prstTxWarp>
          </a:bodyPr>
          <a:lstStyle>
            <a:lvl1pPr algn="r">
              <a:defRPr sz="1200">
                <a:latin typeface="Arial" charset="0"/>
              </a:defRPr>
            </a:lvl1pPr>
          </a:lstStyle>
          <a:p>
            <a:pPr>
              <a:defRPr/>
            </a:pPr>
            <a:fld id="{1EAC6B8D-EC66-498E-AB0A-A2934C78830C}" type="slidenum">
              <a:rPr lang="en-US"/>
              <a:pPr>
                <a:defRPr/>
              </a:pPr>
              <a:t>‹#›</a:t>
            </a:fld>
            <a:endParaRPr lang="en-US"/>
          </a:p>
        </p:txBody>
      </p:sp>
    </p:spTree>
    <p:extLst>
      <p:ext uri="{BB962C8B-B14F-4D97-AF65-F5344CB8AC3E}">
        <p14:creationId xmlns:p14="http://schemas.microsoft.com/office/powerpoint/2010/main" val="654388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27466" cy="464503"/>
          </a:xfrm>
          <a:prstGeom prst="rect">
            <a:avLst/>
          </a:prstGeom>
          <a:noFill/>
          <a:ln w="9525">
            <a:noFill/>
            <a:miter lim="800000"/>
            <a:headEnd/>
            <a:tailEnd/>
          </a:ln>
          <a:effectLst/>
        </p:spPr>
        <p:txBody>
          <a:bodyPr vert="horz" wrap="square" lIns="92946" tIns="46473" rIns="92946" bIns="46473"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55954" y="0"/>
            <a:ext cx="3027466" cy="464503"/>
          </a:xfrm>
          <a:prstGeom prst="rect">
            <a:avLst/>
          </a:prstGeom>
          <a:noFill/>
          <a:ln w="9525">
            <a:noFill/>
            <a:miter lim="800000"/>
            <a:headEnd/>
            <a:tailEnd/>
          </a:ln>
          <a:effectLst/>
        </p:spPr>
        <p:txBody>
          <a:bodyPr vert="horz" wrap="square" lIns="92946" tIns="46473" rIns="92946" bIns="46473" numCol="1" anchor="t" anchorCtr="0" compatLnSpc="1">
            <a:prstTxWarp prst="textNoShape">
              <a:avLst/>
            </a:prstTxWarp>
          </a:bodyPr>
          <a:lstStyle>
            <a:lvl1pPr algn="r">
              <a:defRPr sz="1200">
                <a:latin typeface="Arial"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71575" y="695325"/>
            <a:ext cx="4641850" cy="34829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7348"/>
          </a:xfrm>
          <a:prstGeom prst="rect">
            <a:avLst/>
          </a:prstGeom>
          <a:noFill/>
          <a:ln w="9525">
            <a:noFill/>
            <a:miter lim="800000"/>
            <a:headEnd/>
            <a:tailEnd/>
          </a:ln>
          <a:effectLst/>
        </p:spPr>
        <p:txBody>
          <a:bodyPr vert="horz" wrap="square" lIns="92946" tIns="46473" rIns="92946" bIns="464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17613"/>
            <a:ext cx="3027466" cy="464503"/>
          </a:xfrm>
          <a:prstGeom prst="rect">
            <a:avLst/>
          </a:prstGeom>
          <a:noFill/>
          <a:ln w="9525">
            <a:noFill/>
            <a:miter lim="800000"/>
            <a:headEnd/>
            <a:tailEnd/>
          </a:ln>
          <a:effectLst/>
        </p:spPr>
        <p:txBody>
          <a:bodyPr vert="horz" wrap="square" lIns="92946" tIns="46473" rIns="92946" bIns="46473"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55954" y="8817613"/>
            <a:ext cx="3027466" cy="464503"/>
          </a:xfrm>
          <a:prstGeom prst="rect">
            <a:avLst/>
          </a:prstGeom>
          <a:noFill/>
          <a:ln w="9525">
            <a:noFill/>
            <a:miter lim="800000"/>
            <a:headEnd/>
            <a:tailEnd/>
          </a:ln>
          <a:effectLst/>
        </p:spPr>
        <p:txBody>
          <a:bodyPr vert="horz" wrap="square" lIns="92946" tIns="46473" rIns="92946" bIns="46473" numCol="1" anchor="b" anchorCtr="0" compatLnSpc="1">
            <a:prstTxWarp prst="textNoShape">
              <a:avLst/>
            </a:prstTxWarp>
          </a:bodyPr>
          <a:lstStyle>
            <a:lvl1pPr algn="r">
              <a:defRPr sz="1200">
                <a:latin typeface="Arial" charset="0"/>
              </a:defRPr>
            </a:lvl1pPr>
          </a:lstStyle>
          <a:p>
            <a:pPr>
              <a:defRPr/>
            </a:pPr>
            <a:fld id="{9C7F60C9-E275-4604-B443-7154AA5CA7D6}" type="slidenum">
              <a:rPr lang="en-US"/>
              <a:pPr>
                <a:defRPr/>
              </a:pPr>
              <a:t>‹#›</a:t>
            </a:fld>
            <a:endParaRPr lang="en-US"/>
          </a:p>
        </p:txBody>
      </p:sp>
    </p:spTree>
    <p:extLst>
      <p:ext uri="{BB962C8B-B14F-4D97-AF65-F5344CB8AC3E}">
        <p14:creationId xmlns:p14="http://schemas.microsoft.com/office/powerpoint/2010/main" val="41178705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4368066-9675-4454-9B9D-1863AAA6EFE2}" type="slidenum">
              <a:rPr lang="en-US" smtClean="0">
                <a:latin typeface="Arial" pitchFamily="34" charset="0"/>
              </a:rPr>
              <a:pPr/>
              <a:t>1</a:t>
            </a:fld>
            <a:endParaRPr 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defRPr/>
            </a:pPr>
            <a:r>
              <a:rPr lang="en-US" sz="1800" dirty="0" smtClean="0">
                <a:solidFill>
                  <a:srgbClr val="660066"/>
                </a:solidFill>
              </a:rPr>
              <a:t>Hi Dana Vinke </a:t>
            </a:r>
            <a:r>
              <a:rPr lang="en-US" dirty="0" smtClean="0">
                <a:solidFill>
                  <a:srgbClr val="660066"/>
                </a:solidFill>
              </a:rPr>
              <a:t>Principal Librarian of Operations at the Torrance Public Library. </a:t>
            </a:r>
          </a:p>
          <a:p>
            <a:pPr eaLnBrk="1" hangingPunct="1">
              <a:defRPr/>
            </a:pPr>
            <a:endParaRPr lang="en-US" dirty="0" smtClean="0">
              <a:solidFill>
                <a:srgbClr val="660066"/>
              </a:solidFill>
            </a:endParaRPr>
          </a:p>
          <a:p>
            <a:pPr eaLnBrk="1" hangingPunct="1">
              <a:defRPr/>
            </a:pPr>
            <a:r>
              <a:rPr lang="en-US" dirty="0" smtClean="0">
                <a:solidFill>
                  <a:srgbClr val="660066"/>
                </a:solidFill>
              </a:rPr>
              <a:t>I have been a professional Librarian for 10 years. I have programmed for 15 years. </a:t>
            </a:r>
          </a:p>
          <a:p>
            <a:pPr eaLnBrk="1" hangingPunct="1">
              <a:defRPr/>
            </a:pPr>
            <a:endParaRPr lang="en-US" dirty="0" smtClean="0">
              <a:solidFill>
                <a:srgbClr val="660066"/>
              </a:solidFill>
            </a:endParaRPr>
          </a:p>
          <a:p>
            <a:pPr eaLnBrk="1" hangingPunct="1">
              <a:defRPr/>
            </a:pPr>
            <a:r>
              <a:rPr lang="en-US" dirty="0" smtClean="0">
                <a:solidFill>
                  <a:srgbClr val="660066"/>
                </a:solidFill>
              </a:rPr>
              <a:t>My goal today is to present you will the concepts and tools you will need to conduct successful adult programs</a:t>
            </a:r>
          </a:p>
          <a:p>
            <a:pPr eaLnBrk="1" hangingPunct="1">
              <a:defRPr/>
            </a:pPr>
            <a:endParaRPr lang="en-US" dirty="0" smtClean="0">
              <a:solidFill>
                <a:srgbClr val="660066"/>
              </a:solidFill>
            </a:endParaRPr>
          </a:p>
          <a:p>
            <a:pPr eaLnBrk="1" hangingPunct="1">
              <a:defRPr/>
            </a:pPr>
            <a:r>
              <a:rPr lang="en-US" dirty="0" smtClean="0">
                <a:solidFill>
                  <a:srgbClr val="660066"/>
                </a:solidFill>
              </a:rPr>
              <a:t>Hopefully, </a:t>
            </a:r>
            <a:r>
              <a:rPr lang="en-US" smtClean="0">
                <a:solidFill>
                  <a:srgbClr val="660066"/>
                </a:solidFill>
              </a:rPr>
              <a:t>even</a:t>
            </a:r>
            <a:r>
              <a:rPr lang="en-US" baseline="0" smtClean="0">
                <a:solidFill>
                  <a:srgbClr val="660066"/>
                </a:solidFill>
              </a:rPr>
              <a:t> inspire you!</a:t>
            </a:r>
            <a:endParaRPr lang="en-US" dirty="0" smtClean="0">
              <a:solidFill>
                <a:srgbClr val="660066"/>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organization</a:t>
            </a:r>
            <a:r>
              <a:rPr lang="en-US" baseline="0" dirty="0" smtClean="0"/>
              <a:t> will have its own accounting software</a:t>
            </a:r>
          </a:p>
          <a:p>
            <a:endParaRPr lang="en-US" dirty="0" smtClean="0"/>
          </a:p>
          <a:p>
            <a:r>
              <a:rPr lang="en-US" dirty="0" smtClean="0"/>
              <a:t>Sample internal budget can be prepared in</a:t>
            </a:r>
            <a:r>
              <a:rPr lang="en-US" baseline="0" dirty="0" smtClean="0"/>
              <a:t> Excel or Google Docs for access for multiple staff members. This is the best way to track your costs internally and project for future years. </a:t>
            </a:r>
          </a:p>
          <a:p>
            <a:endParaRPr lang="en-US" baseline="0" dirty="0" smtClean="0"/>
          </a:p>
          <a:p>
            <a:r>
              <a:rPr lang="en-US" baseline="0" dirty="0" smtClean="0"/>
              <a:t>If you want to get fancy, you can use something like LibAnalytics to track your costs and programming statistics. </a:t>
            </a:r>
          </a:p>
          <a:p>
            <a:endParaRPr lang="en-US" baseline="0" dirty="0" smtClean="0"/>
          </a:p>
          <a:p>
            <a:pPr eaLnBrk="1" hangingPunct="1"/>
            <a:r>
              <a:rPr lang="en-US" dirty="0" smtClean="0">
                <a:solidFill>
                  <a:srgbClr val="993300"/>
                </a:solidFill>
                <a:latin typeface="Cambria" pitchFamily="18" charset="0"/>
              </a:rPr>
              <a:t>Document all costs </a:t>
            </a:r>
          </a:p>
          <a:p>
            <a:pPr eaLnBrk="1" hangingPunct="1"/>
            <a:r>
              <a:rPr lang="en-US" dirty="0" smtClean="0">
                <a:solidFill>
                  <a:srgbClr val="993300"/>
                </a:solidFill>
                <a:latin typeface="Cambria" pitchFamily="18" charset="0"/>
              </a:rPr>
              <a:t>Prepare for unexpected costs</a:t>
            </a:r>
          </a:p>
          <a:p>
            <a:pPr eaLnBrk="1" hangingPunct="1"/>
            <a:r>
              <a:rPr lang="en-US" dirty="0" smtClean="0">
                <a:solidFill>
                  <a:srgbClr val="993300"/>
                </a:solidFill>
                <a:latin typeface="Cambria" pitchFamily="18" charset="0"/>
              </a:rPr>
              <a:t>Always adjust costs higher</a:t>
            </a:r>
          </a:p>
          <a:p>
            <a:pPr eaLnBrk="1" hangingPunct="1"/>
            <a:r>
              <a:rPr lang="en-US" dirty="0" smtClean="0">
                <a:solidFill>
                  <a:srgbClr val="993300"/>
                </a:solidFill>
                <a:latin typeface="Cambria" pitchFamily="18" charset="0"/>
              </a:rPr>
              <a:t>Use end of the year savings on materials for next year’s programs</a:t>
            </a:r>
          </a:p>
          <a:p>
            <a:pPr eaLnBrk="1" hangingPunct="1"/>
            <a:r>
              <a:rPr lang="en-US" dirty="0" smtClean="0">
                <a:solidFill>
                  <a:srgbClr val="993300"/>
                </a:solidFill>
                <a:latin typeface="Cambria" pitchFamily="18" charset="0"/>
              </a:rPr>
              <a:t>Use this year’s budget and project next year’s with cost increases</a:t>
            </a:r>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Quality is</a:t>
            </a:r>
            <a:r>
              <a:rPr lang="en-US" baseline="0" dirty="0" smtClean="0"/>
              <a:t> important, later I will discuss screening presenters but you are lending your library’s credentials to a program when you host it. </a:t>
            </a:r>
          </a:p>
          <a:p>
            <a:endParaRPr lang="en-US" baseline="0" dirty="0" smtClean="0"/>
          </a:p>
          <a:p>
            <a:r>
              <a:rPr lang="en-US" baseline="0" dirty="0" smtClean="0"/>
              <a:t>The best investment to induce return attendance is quality programming. </a:t>
            </a:r>
          </a:p>
          <a:p>
            <a:endParaRPr lang="en-US" baseline="0" dirty="0" smtClean="0"/>
          </a:p>
          <a:p>
            <a:r>
              <a:rPr lang="en-US" b="1" baseline="0" dirty="0" smtClean="0"/>
              <a:t>And yes, you can have </a:t>
            </a:r>
            <a:r>
              <a:rPr lang="en-US" b="1" dirty="0" smtClean="0"/>
              <a:t>quality programs on a budget.</a:t>
            </a:r>
            <a:endParaRPr lang="en-US" b="1"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r>
              <a:rPr lang="en-US" sz="4400" b="1" dirty="0" smtClean="0">
                <a:solidFill>
                  <a:srgbClr val="993300"/>
                </a:solidFill>
                <a:latin typeface="Cambria" pitchFamily="18" charset="0"/>
              </a:rPr>
              <a:t>Programming Policy  &amp; Administrative Approval</a:t>
            </a:r>
          </a:p>
          <a:p>
            <a:pPr lvl="1" eaLnBrk="1" hangingPunct="1"/>
            <a:r>
              <a:rPr lang="en-US" sz="4000" dirty="0" smtClean="0">
                <a:solidFill>
                  <a:srgbClr val="993300"/>
                </a:solidFill>
                <a:latin typeface="Cambria" pitchFamily="18" charset="0"/>
              </a:rPr>
              <a:t>Program Proposal</a:t>
            </a:r>
          </a:p>
          <a:p>
            <a:pPr lvl="1" eaLnBrk="1" hangingPunct="1"/>
            <a:r>
              <a:rPr lang="en-US" sz="4000" dirty="0" smtClean="0">
                <a:solidFill>
                  <a:srgbClr val="993300"/>
                </a:solidFill>
                <a:latin typeface="Cambria" pitchFamily="18" charset="0"/>
              </a:rPr>
              <a:t>Accounting</a:t>
            </a:r>
          </a:p>
          <a:p>
            <a:pPr lvl="1" eaLnBrk="1" hangingPunct="1"/>
            <a:r>
              <a:rPr lang="en-US" sz="4000" dirty="0" smtClean="0">
                <a:solidFill>
                  <a:srgbClr val="993300"/>
                </a:solidFill>
                <a:latin typeface="Cambria" pitchFamily="18" charset="0"/>
              </a:rPr>
              <a:t>Reimbursement </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200" b="1" kern="1200" baseline="0" dirty="0" smtClean="0">
                <a:solidFill>
                  <a:srgbClr val="FF0000"/>
                </a:solidFill>
                <a:latin typeface="Arial" charset="0"/>
                <a:ea typeface="+mn-ea"/>
                <a:cs typeface="+mn-cs"/>
              </a:rPr>
              <a:t>Example of Programming Policy</a:t>
            </a:r>
          </a:p>
          <a:p>
            <a:pPr lvl="1" eaLnBrk="1" hangingPunct="1"/>
            <a:endParaRPr lang="en-US" sz="4000" dirty="0" smtClean="0">
              <a:solidFill>
                <a:srgbClr val="993300"/>
              </a:solidFill>
              <a:latin typeface="Cambria" pitchFamily="18" charset="0"/>
            </a:endParaRPr>
          </a:p>
          <a:p>
            <a:pPr eaLnBrk="1" hangingPunct="1"/>
            <a:r>
              <a:rPr lang="en-US" dirty="0" smtClean="0">
                <a:latin typeface="Arial" pitchFamily="34" charset="0"/>
              </a:rPr>
              <a:t>Having</a:t>
            </a:r>
            <a:r>
              <a:rPr lang="en-US" baseline="0" dirty="0" smtClean="0">
                <a:latin typeface="Arial" pitchFamily="34" charset="0"/>
              </a:rPr>
              <a:t> a program policy in place is extremely useful and highly recommended. It may sound like a lot of work, but it will protect you in the future. For example, if a group or individual wants to partner with you or requests that you host their program, you will have language in place to accept or deny their request. Think of this as a collection development policy for programs instead of programs. </a:t>
            </a:r>
          </a:p>
          <a:p>
            <a:pPr eaLnBrk="1" hangingPunct="1"/>
            <a:endParaRPr lang="en-US" baseline="0" dirty="0" smtClean="0">
              <a:latin typeface="Arial" pitchFamily="34" charset="0"/>
            </a:endParaRPr>
          </a:p>
          <a:p>
            <a:pPr eaLnBrk="1" hangingPunct="1"/>
            <a:r>
              <a:rPr lang="en-US" baseline="0" dirty="0" smtClean="0">
                <a:latin typeface="Arial" pitchFamily="34" charset="0"/>
              </a:rPr>
              <a:t>Always have a way for people to suggest programs too you. This would be beneficial for staff as well.</a:t>
            </a:r>
          </a:p>
          <a:p>
            <a:pPr eaLnBrk="1" hangingPunct="1"/>
            <a:endParaRPr lang="en-US" baseline="0" dirty="0" smtClean="0">
              <a:latin typeface="Arial" pitchFamily="34" charset="0"/>
            </a:endParaRPr>
          </a:p>
          <a:p>
            <a:pPr eaLnBrk="1" hangingPunct="1"/>
            <a:r>
              <a:rPr lang="en-US" baseline="0" dirty="0" smtClean="0">
                <a:latin typeface="Arial" pitchFamily="34" charset="0"/>
              </a:rPr>
              <a:t>It’s a good time to find out what kind of administrative approval you may need to host programs. Again, may not be an issue, but you never know how the community will react to the program you are hosting. </a:t>
            </a:r>
          </a:p>
          <a:p>
            <a:pPr eaLnBrk="1" hangingPunct="1"/>
            <a:endParaRPr lang="en-US" baseline="0" dirty="0" smtClean="0">
              <a:latin typeface="Arial" pitchFamily="34" charset="0"/>
            </a:endParaRPr>
          </a:p>
          <a:p>
            <a:pPr eaLnBrk="1" hangingPunct="1"/>
            <a:r>
              <a:rPr lang="en-US" baseline="0" dirty="0" smtClean="0">
                <a:latin typeface="Arial" pitchFamily="34" charset="0"/>
              </a:rPr>
              <a:t>Talk to your organization about the forms you will need to pay speakers or submit for </a:t>
            </a:r>
            <a:r>
              <a:rPr lang="en-US" dirty="0" smtClean="0">
                <a:solidFill>
                  <a:schemeClr val="bg1"/>
                </a:solidFill>
                <a:latin typeface="Calibri" pitchFamily="34" charset="0"/>
              </a:rPr>
              <a:t>reimbursement. For example, our system requires a person have W-9 tax form on file before we will remit payment. Also, we have a petty cash system which requires forms and receipts. Keep copies for your own records to track payments. </a:t>
            </a:r>
            <a:endParaRPr lang="en-US" baseline="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200" b="1" kern="1200" baseline="0" dirty="0" smtClean="0">
                <a:solidFill>
                  <a:srgbClr val="FF0000"/>
                </a:solidFill>
                <a:latin typeface="Arial" charset="0"/>
                <a:ea typeface="+mn-ea"/>
                <a:cs typeface="+mn-cs"/>
              </a:rPr>
              <a:t>Example of Programming Policy</a:t>
            </a:r>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02B520B-BA7D-48A4-A6B6-6C5D76FEE0A1}" type="slidenum">
              <a:rPr lang="en-US" smtClean="0">
                <a:latin typeface="Arial" pitchFamily="34" charset="0"/>
              </a:rPr>
              <a:pPr/>
              <a:t>14</a:t>
            </a:fld>
            <a:endParaRPr lang="en-US"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latin typeface="Arial" pitchFamily="34" charset="0"/>
              </a:rPr>
              <a:t>Bookmark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047" indent="-342047" defTabSz="912128" eaLnBrk="1" hangingPunct="1">
              <a:spcBef>
                <a:spcPct val="20000"/>
              </a:spcBef>
              <a:defRPr/>
            </a:pPr>
            <a:r>
              <a:rPr lang="en-US" noProof="0" dirty="0" smtClean="0"/>
              <a:t>Create a programming calendar and start planning the types of programs you would like to present. </a:t>
            </a:r>
          </a:p>
          <a:p>
            <a:pPr marL="342047" indent="-342047" defTabSz="912128" eaLnBrk="1" hangingPunct="1">
              <a:spcBef>
                <a:spcPct val="20000"/>
              </a:spcBef>
              <a:defRPr/>
            </a:pPr>
            <a:r>
              <a:rPr lang="en-US" noProof="0" dirty="0" smtClean="0"/>
              <a:t>Sample</a:t>
            </a:r>
            <a:r>
              <a:rPr lang="en-US" baseline="0" noProof="0" dirty="0" smtClean="0"/>
              <a:t> Timeline</a:t>
            </a:r>
            <a:endParaRPr lang="en-US" noProof="0" dirty="0" smtClean="0"/>
          </a:p>
          <a:p>
            <a:pPr marL="342047" indent="-342047" defTabSz="912128" eaLnBrk="1" hangingPunct="1">
              <a:spcBef>
                <a:spcPct val="20000"/>
              </a:spcBef>
              <a:defRPr/>
            </a:pPr>
            <a:r>
              <a:rPr lang="en-US" noProof="0" dirty="0" smtClean="0"/>
              <a:t>YOU CAN USE GOOGLE DOCS</a:t>
            </a:r>
          </a:p>
          <a:p>
            <a:pPr marL="800100" lvl="1" indent="-342900">
              <a:spcBef>
                <a:spcPct val="20000"/>
              </a:spcBef>
              <a:buFontTx/>
              <a:buChar char="•"/>
            </a:pPr>
            <a:r>
              <a:rPr lang="en-US" sz="4800" kern="0" dirty="0" smtClean="0">
                <a:solidFill>
                  <a:srgbClr val="993300"/>
                </a:solidFill>
                <a:latin typeface="Cambria" pitchFamily="18" charset="0"/>
              </a:rPr>
              <a:t>Identify frequency </a:t>
            </a:r>
          </a:p>
          <a:p>
            <a:pPr marL="800100" lvl="1" indent="-342900">
              <a:spcBef>
                <a:spcPct val="20000"/>
              </a:spcBef>
              <a:buFontTx/>
              <a:buChar char="•"/>
            </a:pPr>
            <a:r>
              <a:rPr lang="en-US" sz="4800" kern="0" dirty="0" smtClean="0">
                <a:solidFill>
                  <a:srgbClr val="993300"/>
                </a:solidFill>
                <a:latin typeface="Cambria" pitchFamily="18" charset="0"/>
              </a:rPr>
              <a:t>Program types</a:t>
            </a:r>
          </a:p>
          <a:p>
            <a:pPr marL="800100" lvl="1" indent="-342900">
              <a:spcBef>
                <a:spcPct val="20000"/>
              </a:spcBef>
              <a:buFontTx/>
              <a:buChar char="•"/>
            </a:pPr>
            <a:r>
              <a:rPr kumimoji="0" lang="en-US" sz="4800" i="0" u="none" strike="noStrike" kern="0" cap="none" spc="0" normalizeH="0" baseline="0" noProof="0" dirty="0" smtClean="0">
                <a:ln>
                  <a:noFill/>
                </a:ln>
                <a:solidFill>
                  <a:srgbClr val="993300"/>
                </a:solidFill>
                <a:effectLst/>
                <a:uLnTx/>
                <a:uFillTx/>
                <a:latin typeface="Cambria" pitchFamily="18" charset="0"/>
              </a:rPr>
              <a:t>Themes</a:t>
            </a:r>
            <a:endParaRPr kumimoji="0" lang="en-US" sz="4400" i="0" u="none" strike="noStrike" kern="0" cap="none" spc="0" normalizeH="0" baseline="0" noProof="0" dirty="0" smtClean="0">
              <a:ln>
                <a:noFill/>
              </a:ln>
              <a:solidFill>
                <a:srgbClr val="993300"/>
              </a:solidFill>
              <a:effectLst/>
              <a:uLnTx/>
              <a:uFillTx/>
              <a:latin typeface="Cambria" pitchFamily="18" charset="0"/>
            </a:endParaRPr>
          </a:p>
          <a:p>
            <a:pPr marL="342047" indent="-342047" defTabSz="912128" eaLnBrk="1" hangingPunct="1">
              <a:spcBef>
                <a:spcPct val="20000"/>
              </a:spcBef>
              <a:defRPr/>
            </a:pPr>
            <a:endParaRPr lang="en-US" noProof="0" dirty="0" smtClean="0"/>
          </a:p>
          <a:p>
            <a:pPr marL="342047" indent="-342047" defTabSz="912128" eaLnBrk="1" hangingPunct="1">
              <a:spcBef>
                <a:spcPct val="20000"/>
              </a:spcBef>
              <a:defRPr/>
            </a:pPr>
            <a:r>
              <a:rPr lang="en-US" noProof="0" dirty="0" smtClean="0"/>
              <a:t>You’ll probably start out with a small number of programs</a:t>
            </a:r>
          </a:p>
          <a:p>
            <a:pPr marL="342047" indent="-342047" defTabSz="912128" eaLnBrk="1" hangingPunct="1">
              <a:spcBef>
                <a:spcPct val="20000"/>
              </a:spcBef>
              <a:defRPr/>
            </a:pPr>
            <a:endParaRPr lang="en-US" noProof="0" dirty="0" smtClean="0"/>
          </a:p>
          <a:p>
            <a:r>
              <a:rPr lang="en-US" kern="0" dirty="0" smtClean="0">
                <a:solidFill>
                  <a:schemeClr val="bg1"/>
                </a:solidFill>
                <a:latin typeface="Calibri" pitchFamily="34" charset="0"/>
              </a:rPr>
              <a:t>Timelines are different from calendars in that you are determining how much time in advance you will need to execute an effective program. You may need to book your facilities in advance, coordinate with other departments, or schedule when you have proper staffing. You may have publicity deadlines. For example many cities have mailers which you need to get your promotion in months in advance. Also, requesting funding for a program may take time.</a:t>
            </a:r>
          </a:p>
          <a:p>
            <a:endParaRPr lang="en-US" kern="0" dirty="0" smtClean="0">
              <a:solidFill>
                <a:schemeClr val="bg1"/>
              </a:solidFill>
              <a:latin typeface="Calibri" pitchFamily="34" charset="0"/>
            </a:endParaRPr>
          </a:p>
          <a:p>
            <a:r>
              <a:rPr lang="en-US" kern="0" dirty="0" smtClean="0">
                <a:solidFill>
                  <a:schemeClr val="bg1"/>
                </a:solidFill>
                <a:latin typeface="Calibri" pitchFamily="34" charset="0"/>
              </a:rPr>
              <a:t>I have had presenters that book far in advance and ones that cannot book more than a month </a:t>
            </a:r>
            <a:endParaRPr lang="en-US" b="0" dirty="0" smtClean="0"/>
          </a:p>
          <a:p>
            <a:pPr marL="342047" indent="-342047" defTabSz="912128" eaLnBrk="1" hangingPunct="1">
              <a:spcBef>
                <a:spcPct val="20000"/>
              </a:spcBef>
              <a:defRPr/>
            </a:pPr>
            <a:endParaRPr lang="en-US" noProof="0" dirty="0" smtClean="0"/>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Programs come in all colors, but I am going to focus on few types Book Groups &amp; Author Talks, Art, Film &amp; Music, Cultural &amp; Historical,</a:t>
            </a:r>
            <a:r>
              <a:rPr lang="en-US" baseline="0" noProof="0" dirty="0" smtClean="0"/>
              <a:t> </a:t>
            </a:r>
            <a:r>
              <a:rPr lang="en-US" noProof="0" dirty="0" smtClean="0"/>
              <a:t>Crafts &amp; Hobbies </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3200" b="1" dirty="0" smtClean="0">
                <a:solidFill>
                  <a:srgbClr val="993300"/>
                </a:solidFill>
                <a:latin typeface="Cambria" pitchFamily="18" charset="0"/>
              </a:rPr>
              <a:t>Community and demographic based</a:t>
            </a:r>
          </a:p>
          <a:p>
            <a:pPr eaLnBrk="1" hangingPunct="1"/>
            <a:r>
              <a:rPr lang="en-US" sz="3200" b="1" dirty="0" smtClean="0">
                <a:solidFill>
                  <a:srgbClr val="993300"/>
                </a:solidFill>
                <a:latin typeface="Cambria" pitchFamily="18" charset="0"/>
              </a:rPr>
              <a:t>Community</a:t>
            </a:r>
          </a:p>
          <a:p>
            <a:pPr lvl="1" eaLnBrk="1" hangingPunct="1"/>
            <a:r>
              <a:rPr lang="en-US" sz="3200" dirty="0" smtClean="0">
                <a:solidFill>
                  <a:srgbClr val="993300"/>
                </a:solidFill>
                <a:latin typeface="Cambria" pitchFamily="18" charset="0"/>
              </a:rPr>
              <a:t>Survey</a:t>
            </a:r>
          </a:p>
          <a:p>
            <a:pPr lvl="1" eaLnBrk="1" hangingPunct="1"/>
            <a:r>
              <a:rPr lang="en-US" sz="3200" dirty="0" smtClean="0">
                <a:solidFill>
                  <a:srgbClr val="993300"/>
                </a:solidFill>
                <a:latin typeface="Cambria" pitchFamily="18" charset="0"/>
              </a:rPr>
              <a:t>Demographics</a:t>
            </a:r>
          </a:p>
          <a:p>
            <a:pPr lvl="1" eaLnBrk="1" hangingPunct="1"/>
            <a:r>
              <a:rPr lang="en-US" sz="3200" dirty="0" smtClean="0">
                <a:solidFill>
                  <a:srgbClr val="993300"/>
                </a:solidFill>
                <a:latin typeface="Cambria" pitchFamily="18" charset="0"/>
              </a:rPr>
              <a:t>Circulation Reports</a:t>
            </a:r>
          </a:p>
          <a:p>
            <a:pPr lvl="1" eaLnBrk="1" hangingPunct="1"/>
            <a:r>
              <a:rPr lang="en-US" sz="3200" dirty="0" smtClean="0">
                <a:solidFill>
                  <a:srgbClr val="993300"/>
                </a:solidFill>
                <a:latin typeface="Cambria" pitchFamily="18" charset="0"/>
              </a:rPr>
              <a:t>City’s strategic plan</a:t>
            </a:r>
          </a:p>
          <a:p>
            <a:pPr lvl="1" eaLnBrk="1" hangingPunct="1"/>
            <a:endParaRPr lang="en-US" sz="3200" dirty="0" smtClean="0">
              <a:solidFill>
                <a:srgbClr val="993300"/>
              </a:solidFill>
              <a:latin typeface="Cambria" pitchFamily="18" charset="0"/>
            </a:endParaRPr>
          </a:p>
          <a:p>
            <a:pPr eaLnBrk="1" hangingPunct="1"/>
            <a:r>
              <a:rPr lang="en-US" dirty="0" smtClean="0">
                <a:latin typeface="Arial" pitchFamily="34" charset="0"/>
              </a:rPr>
              <a:t>Always survey your community if</a:t>
            </a:r>
            <a:r>
              <a:rPr lang="en-US" baseline="0" dirty="0" smtClean="0">
                <a:latin typeface="Arial" pitchFamily="34" charset="0"/>
              </a:rPr>
              <a:t> you want to be successful. Typically, your city has put together a demographic assessment in a strategic plan, or you can use a resource such as Census or Reference USA to gather this information. </a:t>
            </a:r>
          </a:p>
          <a:p>
            <a:pPr eaLnBrk="1" hangingPunct="1"/>
            <a:endParaRPr lang="en-US" baseline="0" dirty="0" smtClean="0">
              <a:latin typeface="Arial" pitchFamily="34" charset="0"/>
            </a:endParaRPr>
          </a:p>
          <a:p>
            <a:pPr eaLnBrk="1" hangingPunct="1"/>
            <a:r>
              <a:rPr lang="en-US" baseline="0" dirty="0" smtClean="0">
                <a:latin typeface="Arial" pitchFamily="34" charset="0"/>
              </a:rPr>
              <a:t>What works at my library may not work at yours</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any program you should </a:t>
            </a:r>
            <a:r>
              <a:rPr lang="en-US" baseline="0" dirty="0" smtClean="0"/>
              <a:t>think WIN WIN even when you are putting on yourself!</a:t>
            </a:r>
          </a:p>
          <a:p>
            <a:r>
              <a:rPr lang="en-US" baseline="0" dirty="0" smtClean="0"/>
              <a:t>Ideal programs are ones where your patrons, the library, and the presenter wins</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800" dirty="0" smtClean="0">
                <a:solidFill>
                  <a:srgbClr val="993300"/>
                </a:solidFill>
                <a:latin typeface="Cambria" pitchFamily="18" charset="0"/>
              </a:rPr>
              <a:t>Commercially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2800" dirty="0" smtClean="0">
                <a:solidFill>
                  <a:srgbClr val="993300"/>
                </a:solidFill>
                <a:latin typeface="Cambria" pitchFamily="18" charset="0"/>
              </a:rPr>
              <a:t>Independent Press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2800" dirty="0" smtClean="0">
                <a:solidFill>
                  <a:srgbClr val="993300"/>
                </a:solidFill>
                <a:latin typeface="Cambria" pitchFamily="18" charset="0"/>
              </a:rPr>
              <a:t>Self published – I</a:t>
            </a:r>
            <a:r>
              <a:rPr lang="en-US" sz="2800" baseline="0" dirty="0" smtClean="0">
                <a:solidFill>
                  <a:srgbClr val="993300"/>
                </a:solidFill>
                <a:latin typeface="Cambria" pitchFamily="18" charset="0"/>
              </a:rPr>
              <a:t> consider </a:t>
            </a:r>
            <a:r>
              <a:rPr lang="en-US" sz="2800" baseline="0" dirty="0" err="1" smtClean="0">
                <a:solidFill>
                  <a:srgbClr val="993300"/>
                </a:solidFill>
                <a:latin typeface="Cambria" pitchFamily="18" charset="0"/>
              </a:rPr>
              <a:t>webbased</a:t>
            </a:r>
            <a:r>
              <a:rPr lang="en-US" sz="2800" baseline="0" dirty="0" smtClean="0">
                <a:solidFill>
                  <a:srgbClr val="993300"/>
                </a:solidFill>
                <a:latin typeface="Cambria" pitchFamily="18" charset="0"/>
              </a:rPr>
              <a:t> authors the same as self published </a:t>
            </a:r>
            <a:endParaRPr lang="en-US" sz="2800" dirty="0" smtClean="0">
              <a:solidFill>
                <a:srgbClr val="993300"/>
              </a:solidFill>
              <a:latin typeface="Cambria"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do</a:t>
            </a:r>
            <a:r>
              <a:rPr lang="en-US" baseline="0" dirty="0" smtClean="0"/>
              <a:t> we program. Its important to know this before you start. </a:t>
            </a:r>
          </a:p>
          <a:p>
            <a:endParaRPr lang="en-US" baseline="0" dirty="0" smtClean="0"/>
          </a:p>
          <a:p>
            <a:r>
              <a:rPr lang="en-US" baseline="0" dirty="0" smtClean="0"/>
              <a:t>Knowing why you program is as essential as knowing why you have books on your shelves.</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02B520B-BA7D-48A4-A6B6-6C5D76FEE0A1}" type="slidenum">
              <a:rPr lang="en-US" smtClean="0">
                <a:latin typeface="Arial" pitchFamily="34" charset="0"/>
              </a:rPr>
              <a:pPr/>
              <a:t>20</a:t>
            </a:fld>
            <a:endParaRPr lang="en-US"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n-US" baseline="0" dirty="0" smtClean="0"/>
              <a:t>The best way to get authors. I believe the answer is two fold. First, you want to identify the author type you want. Narrow your scope and dovetail that with your community demographic. For example, in our community non-fiction historical type authors do really well in terms of turnout. Second, you want to build a reputation by presenting quality programs with authors.</a:t>
            </a:r>
          </a:p>
          <a:p>
            <a:endParaRPr lang="en-US" baseline="0" dirty="0" smtClean="0"/>
          </a:p>
          <a:p>
            <a:r>
              <a:rPr lang="en-US" b="1" baseline="0" dirty="0" smtClean="0"/>
              <a:t>Sample contract</a:t>
            </a:r>
          </a:p>
          <a:p>
            <a:endParaRPr lang="en-US" baseline="0" dirty="0" smtClean="0"/>
          </a:p>
          <a:p>
            <a:r>
              <a:rPr lang="en-US" baseline="0" dirty="0" smtClean="0"/>
              <a:t>Geographical</a:t>
            </a:r>
          </a:p>
          <a:p>
            <a:endParaRPr lang="en-US" baseline="0" dirty="0" smtClean="0"/>
          </a:p>
          <a:p>
            <a:r>
              <a:rPr lang="en-US" baseline="0" dirty="0" smtClean="0"/>
              <a:t>If you want a commercially successful author, one of the best ways to get them to your facility is to coordinate with their book tour. Usually, the publisher is picking up expenses so your cost may be minimal or none. The publisher will want a book seller their and counts of sales. If the publisher will not communicate with you, try the author directly. Sometimes they will speak with the publisher to make the event happen especially since most authors have a high regard for libraries. The publishers worst fear is a small audience. </a:t>
            </a:r>
          </a:p>
          <a:p>
            <a:endParaRPr lang="en-US" baseline="0" dirty="0" smtClean="0"/>
          </a:p>
          <a:p>
            <a:r>
              <a:rPr lang="en-US" baseline="0" dirty="0" smtClean="0"/>
              <a:t>Local authors are a great way to start, but I am always leery of self published authors. There are always examples of that rare exception of a quality self pub, but in my experience its really the exception rather than the rule. </a:t>
            </a:r>
          </a:p>
          <a:p>
            <a:endParaRPr lang="en-US" baseline="0" dirty="0" smtClean="0"/>
          </a:p>
          <a:p>
            <a:r>
              <a:rPr lang="en-US" baseline="0" dirty="0" smtClean="0"/>
              <a:t>What really works well here are smaller publishers such as Arcadia Press which publishes mostly local history type books. </a:t>
            </a:r>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solidFill>
                  <a:srgbClr val="FF0000"/>
                </a:solidFill>
              </a:rPr>
              <a:t>Skype has become an economical way for authors to speak with audiences</a:t>
            </a:r>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spcBef>
                <a:spcPct val="20000"/>
              </a:spcBef>
              <a:buFontTx/>
              <a:buChar char="-"/>
            </a:pPr>
            <a:r>
              <a:rPr lang="en-US" sz="3200" b="1" dirty="0" smtClean="0">
                <a:solidFill>
                  <a:srgbClr val="993300"/>
                </a:solidFill>
                <a:latin typeface="Cambria" pitchFamily="18" charset="0"/>
              </a:rPr>
              <a:t>Letter of invitation</a:t>
            </a:r>
          </a:p>
          <a:p>
            <a:pPr marL="800100" lvl="1" indent="-342900">
              <a:spcBef>
                <a:spcPct val="20000"/>
              </a:spcBef>
              <a:buFontTx/>
              <a:buChar char="-"/>
            </a:pPr>
            <a:r>
              <a:rPr lang="en-US" sz="3200" dirty="0" smtClean="0">
                <a:solidFill>
                  <a:srgbClr val="993300"/>
                </a:solidFill>
                <a:latin typeface="Cambria" pitchFamily="18" charset="0"/>
              </a:rPr>
              <a:t>Detail who and why you are emailing</a:t>
            </a:r>
          </a:p>
          <a:p>
            <a:pPr marL="800100" lvl="1" indent="-342900">
              <a:spcBef>
                <a:spcPct val="20000"/>
              </a:spcBef>
              <a:buFontTx/>
              <a:buChar char="-"/>
            </a:pPr>
            <a:r>
              <a:rPr lang="en-US" sz="3200" dirty="0" smtClean="0">
                <a:solidFill>
                  <a:srgbClr val="993300"/>
                </a:solidFill>
                <a:latin typeface="Cambria" pitchFamily="18" charset="0"/>
              </a:rPr>
              <a:t>What you have in mind</a:t>
            </a:r>
          </a:p>
          <a:p>
            <a:pPr marL="800100" lvl="1" indent="-342900">
              <a:spcBef>
                <a:spcPct val="20000"/>
              </a:spcBef>
              <a:buFontTx/>
              <a:buChar char="-"/>
            </a:pPr>
            <a:r>
              <a:rPr lang="en-US" sz="3200" dirty="0" smtClean="0">
                <a:solidFill>
                  <a:srgbClr val="993300"/>
                </a:solidFill>
                <a:latin typeface="Cambria" pitchFamily="18" charset="0"/>
              </a:rPr>
              <a:t>Your credentials and location</a:t>
            </a:r>
          </a:p>
          <a:p>
            <a:pPr marL="800100" lvl="1" indent="-342900">
              <a:spcBef>
                <a:spcPct val="20000"/>
              </a:spcBef>
              <a:buFontTx/>
              <a:buChar char="-"/>
            </a:pPr>
            <a:r>
              <a:rPr lang="en-US" sz="3200" dirty="0" smtClean="0">
                <a:solidFill>
                  <a:srgbClr val="993300"/>
                </a:solidFill>
                <a:latin typeface="Cambria" pitchFamily="18" charset="0"/>
              </a:rPr>
              <a:t>Funding </a:t>
            </a:r>
          </a:p>
          <a:p>
            <a:pPr marL="1257300" lvl="2" indent="-342900">
              <a:spcBef>
                <a:spcPct val="20000"/>
              </a:spcBef>
              <a:buFontTx/>
              <a:buChar char="-"/>
            </a:pPr>
            <a:r>
              <a:rPr lang="en-US" sz="2400" dirty="0" smtClean="0">
                <a:solidFill>
                  <a:srgbClr val="993300"/>
                </a:solidFill>
                <a:latin typeface="Cambria" pitchFamily="18" charset="0"/>
              </a:rPr>
              <a:t>(you don’t have to be too specific)</a:t>
            </a:r>
          </a:p>
          <a:p>
            <a:pPr marL="800100" lvl="1" indent="-342900">
              <a:spcBef>
                <a:spcPct val="20000"/>
              </a:spcBef>
              <a:buFontTx/>
              <a:buChar char="-"/>
            </a:pPr>
            <a:r>
              <a:rPr lang="en-US" sz="3200" dirty="0" smtClean="0">
                <a:solidFill>
                  <a:srgbClr val="993300"/>
                </a:solidFill>
                <a:latin typeface="Cambria" pitchFamily="18" charset="0"/>
              </a:rPr>
              <a:t>Dates and times</a:t>
            </a:r>
          </a:p>
          <a:p>
            <a:pPr marL="800100" lvl="1" indent="-342900">
              <a:spcBef>
                <a:spcPct val="20000"/>
              </a:spcBef>
              <a:buFontTx/>
              <a:buChar char="-"/>
            </a:pPr>
            <a:endParaRPr lang="en-US" sz="3200" dirty="0" smtClean="0">
              <a:solidFill>
                <a:srgbClr val="993300"/>
              </a:solidFill>
              <a:latin typeface="Cambria" pitchFamily="18" charset="0"/>
            </a:endParaRPr>
          </a:p>
          <a:p>
            <a:r>
              <a:rPr lang="en-US" b="1" dirty="0" smtClean="0"/>
              <a:t>Sample invite</a:t>
            </a:r>
          </a:p>
          <a:p>
            <a:r>
              <a:rPr lang="en-US" dirty="0" smtClean="0"/>
              <a:t>When contacting authors, be sure to be specific</a:t>
            </a:r>
            <a:r>
              <a:rPr lang="en-US" baseline="0" dirty="0" smtClean="0"/>
              <a:t> about your intentions. </a:t>
            </a:r>
          </a:p>
          <a:p>
            <a:endParaRPr lang="en-US" baseline="0" dirty="0" smtClean="0"/>
          </a:p>
          <a:p>
            <a:r>
              <a:rPr lang="en-US" baseline="0" dirty="0" smtClean="0"/>
              <a:t>Focus on your strengths. Why would I want to come to your Library?</a:t>
            </a:r>
          </a:p>
          <a:p>
            <a:endParaRPr lang="en-US" baseline="0" dirty="0" smtClean="0"/>
          </a:p>
          <a:p>
            <a:r>
              <a:rPr lang="en-US" baseline="0" dirty="0" smtClean="0"/>
              <a:t>Role </a:t>
            </a:r>
            <a:r>
              <a:rPr lang="en-US" baseline="0" dirty="0" err="1" smtClean="0"/>
              <a:t>Reversol</a:t>
            </a:r>
            <a:r>
              <a:rPr lang="en-US" baseline="0" dirty="0" smtClean="0"/>
              <a:t> – Why would you want to come to you Library?</a:t>
            </a:r>
          </a:p>
          <a:p>
            <a:endParaRPr lang="en-US" baseline="0" dirty="0" smtClean="0"/>
          </a:p>
          <a:p>
            <a:r>
              <a:rPr lang="en-US" baseline="0" dirty="0" smtClean="0"/>
              <a:t>In regards to paying for expenses. I have always consolidated that amount and paid the author. </a:t>
            </a:r>
          </a:p>
          <a:p>
            <a:endParaRPr lang="en-US" baseline="0" dirty="0" smtClean="0"/>
          </a:p>
          <a:p>
            <a:r>
              <a:rPr lang="en-US" baseline="0" dirty="0" smtClean="0"/>
              <a:t>Very few times have I arranged for rooms or travel. </a:t>
            </a:r>
          </a:p>
          <a:p>
            <a:pPr marL="800100" lvl="1" indent="-342900">
              <a:spcBef>
                <a:spcPct val="20000"/>
              </a:spcBef>
              <a:buFontTx/>
              <a:buNone/>
            </a:pPr>
            <a:endParaRPr lang="en-US" sz="3200" dirty="0" smtClean="0">
              <a:solidFill>
                <a:srgbClr val="993300"/>
              </a:solidFill>
              <a:latin typeface="Cambria"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900" indent="-342900">
              <a:spcBef>
                <a:spcPct val="20000"/>
              </a:spcBef>
              <a:buFontTx/>
              <a:buChar char="-"/>
            </a:pPr>
            <a:r>
              <a:rPr lang="en-US" sz="2800" b="1" dirty="0" smtClean="0">
                <a:solidFill>
                  <a:srgbClr val="993300"/>
                </a:solidFill>
                <a:latin typeface="Cambria" pitchFamily="18" charset="0"/>
              </a:rPr>
              <a:t>Museums and galleries</a:t>
            </a:r>
          </a:p>
          <a:p>
            <a:pPr marL="342900" indent="-342900">
              <a:spcBef>
                <a:spcPct val="20000"/>
              </a:spcBef>
              <a:buFontTx/>
              <a:buChar char="-"/>
            </a:pPr>
            <a:r>
              <a:rPr lang="en-US" sz="2800" b="1" dirty="0" smtClean="0">
                <a:solidFill>
                  <a:srgbClr val="993300"/>
                </a:solidFill>
                <a:latin typeface="Cambria" pitchFamily="18" charset="0"/>
              </a:rPr>
              <a:t>Film screenings</a:t>
            </a:r>
          </a:p>
          <a:p>
            <a:pPr marL="800100" lvl="1" indent="-342900">
              <a:spcBef>
                <a:spcPct val="20000"/>
              </a:spcBef>
              <a:buFontTx/>
              <a:buChar char="-"/>
            </a:pPr>
            <a:r>
              <a:rPr lang="en-US" sz="2800" dirty="0" smtClean="0">
                <a:solidFill>
                  <a:srgbClr val="993300"/>
                </a:solidFill>
                <a:latin typeface="Cambria" pitchFamily="18" charset="0"/>
              </a:rPr>
              <a:t>Documentaries</a:t>
            </a:r>
          </a:p>
          <a:p>
            <a:pPr marL="800100" lvl="1" indent="-342900">
              <a:spcBef>
                <a:spcPct val="20000"/>
              </a:spcBef>
              <a:buFontTx/>
              <a:buChar char="-"/>
            </a:pPr>
            <a:r>
              <a:rPr lang="en-US" sz="2800" dirty="0" smtClean="0">
                <a:solidFill>
                  <a:srgbClr val="993300"/>
                </a:solidFill>
                <a:latin typeface="Cambria" pitchFamily="18" charset="0"/>
              </a:rPr>
              <a:t>Movie Licensing</a:t>
            </a:r>
          </a:p>
          <a:p>
            <a:pPr marL="800100" lvl="1" indent="-342900">
              <a:spcBef>
                <a:spcPct val="20000"/>
              </a:spcBef>
              <a:buFontTx/>
              <a:buChar char="-"/>
            </a:pPr>
            <a:r>
              <a:rPr lang="en-US" sz="2800" dirty="0" smtClean="0">
                <a:solidFill>
                  <a:srgbClr val="993300"/>
                </a:solidFill>
                <a:latin typeface="Cambria" pitchFamily="18" charset="0"/>
              </a:rPr>
              <a:t>Tie-ins and Themes</a:t>
            </a:r>
          </a:p>
          <a:p>
            <a:pPr marL="342900" indent="-342900">
              <a:spcBef>
                <a:spcPct val="20000"/>
              </a:spcBef>
              <a:buFontTx/>
              <a:buChar char="-"/>
            </a:pPr>
            <a:r>
              <a:rPr lang="en-US" sz="2800" b="1" dirty="0" smtClean="0">
                <a:solidFill>
                  <a:srgbClr val="993300"/>
                </a:solidFill>
                <a:latin typeface="Cambria" pitchFamily="18" charset="0"/>
              </a:rPr>
              <a:t>Musicians</a:t>
            </a:r>
          </a:p>
          <a:p>
            <a:pPr marL="800100" lvl="1" indent="-342900">
              <a:spcBef>
                <a:spcPct val="20000"/>
              </a:spcBef>
              <a:buFontTx/>
              <a:buChar char="-"/>
            </a:pPr>
            <a:r>
              <a:rPr lang="en-US" sz="2800" dirty="0" smtClean="0">
                <a:solidFill>
                  <a:srgbClr val="993300"/>
                </a:solidFill>
                <a:latin typeface="Cambria" pitchFamily="18" charset="0"/>
              </a:rPr>
              <a:t>Independent bookings</a:t>
            </a:r>
          </a:p>
          <a:p>
            <a:pPr marL="800100" lvl="1" indent="-342900">
              <a:spcBef>
                <a:spcPct val="20000"/>
              </a:spcBef>
              <a:buFontTx/>
              <a:buChar char="-"/>
            </a:pPr>
            <a:r>
              <a:rPr lang="en-US" sz="2800" dirty="0" smtClean="0">
                <a:solidFill>
                  <a:srgbClr val="993300"/>
                </a:solidFill>
                <a:latin typeface="Cambria" pitchFamily="18" charset="0"/>
              </a:rPr>
              <a:t>Colleges</a:t>
            </a:r>
          </a:p>
          <a:p>
            <a:pPr marL="800100" lvl="1" indent="-342900">
              <a:spcBef>
                <a:spcPct val="20000"/>
              </a:spcBef>
              <a:buFontTx/>
              <a:buChar char="-"/>
            </a:pPr>
            <a:r>
              <a:rPr lang="en-US" sz="2800" dirty="0" smtClean="0">
                <a:solidFill>
                  <a:srgbClr val="993300"/>
                </a:solidFill>
                <a:latin typeface="Cambria" pitchFamily="18" charset="0"/>
              </a:rPr>
              <a:t>Vendors </a:t>
            </a:r>
            <a:endParaRPr lang="en-US" sz="3200" dirty="0" smtClean="0">
              <a:solidFill>
                <a:srgbClr val="993300"/>
              </a:solidFill>
              <a:latin typeface="Cambria" pitchFamily="18" charset="0"/>
            </a:endParaRPr>
          </a:p>
          <a:p>
            <a:r>
              <a:rPr lang="en-US" baseline="0" dirty="0" smtClean="0"/>
              <a:t>Stories in Art where youth listen to stories about a certain type of art and then walk over the museum to see the art</a:t>
            </a:r>
          </a:p>
          <a:p>
            <a:endParaRPr lang="en-US" baseline="0" dirty="0" smtClean="0"/>
          </a:p>
          <a:p>
            <a:r>
              <a:rPr lang="en-US" baseline="0" dirty="0" smtClean="0"/>
              <a:t>Video Contest</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800100" lvl="1" indent="-342900">
              <a:spcBef>
                <a:spcPct val="20000"/>
              </a:spcBef>
              <a:buFont typeface="Arial" pitchFamily="34" charset="0"/>
              <a:buChar char="•"/>
            </a:pPr>
            <a:r>
              <a:rPr lang="en-US" sz="3200" dirty="0" smtClean="0">
                <a:solidFill>
                  <a:srgbClr val="993300"/>
                </a:solidFill>
                <a:latin typeface="Cambria" pitchFamily="18" charset="0"/>
              </a:rPr>
              <a:t>Historical Societies</a:t>
            </a:r>
          </a:p>
          <a:p>
            <a:pPr marL="800100" lvl="1" indent="-342900">
              <a:spcBef>
                <a:spcPct val="20000"/>
              </a:spcBef>
              <a:buFont typeface="Arial" pitchFamily="34" charset="0"/>
              <a:buChar char="•"/>
            </a:pPr>
            <a:r>
              <a:rPr lang="en-US" sz="3200" dirty="0" smtClean="0">
                <a:solidFill>
                  <a:srgbClr val="993300"/>
                </a:solidFill>
                <a:latin typeface="Cambria" pitchFamily="18" charset="0"/>
              </a:rPr>
              <a:t>Cultural Organizations</a:t>
            </a:r>
          </a:p>
          <a:p>
            <a:pPr marL="1257300" lvl="2" indent="-342900">
              <a:spcBef>
                <a:spcPct val="20000"/>
              </a:spcBef>
              <a:buFont typeface="Arial" pitchFamily="34" charset="0"/>
              <a:buChar char="•"/>
            </a:pPr>
            <a:r>
              <a:rPr lang="en-US" sz="3200" dirty="0" smtClean="0">
                <a:solidFill>
                  <a:srgbClr val="993300"/>
                </a:solidFill>
                <a:latin typeface="Cambria" pitchFamily="18" charset="0"/>
              </a:rPr>
              <a:t>Due diligence</a:t>
            </a:r>
          </a:p>
          <a:p>
            <a:pPr marL="1257300" lvl="2" indent="-342900">
              <a:spcBef>
                <a:spcPct val="20000"/>
              </a:spcBef>
              <a:buFont typeface="Arial" pitchFamily="34" charset="0"/>
              <a:buChar char="•"/>
            </a:pPr>
            <a:r>
              <a:rPr lang="en-US" sz="3200" dirty="0" smtClean="0">
                <a:solidFill>
                  <a:srgbClr val="993300"/>
                </a:solidFill>
                <a:latin typeface="Cambria" pitchFamily="18" charset="0"/>
              </a:rPr>
              <a:t>References</a:t>
            </a:r>
          </a:p>
          <a:p>
            <a:endParaRPr lang="en-US" baseline="0" dirty="0" smtClean="0"/>
          </a:p>
          <a:p>
            <a:r>
              <a:rPr lang="en-US" baseline="0" dirty="0" smtClean="0"/>
              <a:t>I have worked with a variety of community groups to Sensitivity present cultural information</a:t>
            </a:r>
          </a:p>
          <a:p>
            <a:r>
              <a:rPr lang="en-US" baseline="0" dirty="0" smtClean="0"/>
              <a:t>Consult local community cultural groups – expert speakers</a:t>
            </a:r>
          </a:p>
          <a:p>
            <a:r>
              <a:rPr lang="en-US" baseline="0" dirty="0" smtClean="0"/>
              <a:t>Can generate large turnouts</a:t>
            </a:r>
          </a:p>
          <a:p>
            <a:endParaRPr lang="en-US" baseline="0" dirty="0" smtClean="0"/>
          </a:p>
          <a:p>
            <a:r>
              <a:rPr lang="en-US" b="1" baseline="0" dirty="0" smtClean="0"/>
              <a:t>Japanese American Historical Society of Southern California</a:t>
            </a:r>
          </a:p>
          <a:p>
            <a:r>
              <a:rPr lang="en-US" baseline="0" dirty="0" smtClean="0"/>
              <a:t> </a:t>
            </a:r>
          </a:p>
          <a:p>
            <a:r>
              <a:rPr lang="en-US" baseline="0" dirty="0" smtClean="0"/>
              <a:t>Politics</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800100" lvl="1" indent="-342900">
              <a:spcBef>
                <a:spcPct val="20000"/>
              </a:spcBef>
              <a:buFont typeface="Arial" pitchFamily="34" charset="0"/>
              <a:buChar char="•"/>
            </a:pPr>
            <a:r>
              <a:rPr lang="en-US" sz="3200" dirty="0" smtClean="0">
                <a:solidFill>
                  <a:srgbClr val="993300"/>
                </a:solidFill>
                <a:latin typeface="Cambria" pitchFamily="18" charset="0"/>
              </a:rPr>
              <a:t>Small businesses</a:t>
            </a:r>
          </a:p>
          <a:p>
            <a:pPr marL="1257300" lvl="2" indent="-342900">
              <a:spcBef>
                <a:spcPct val="20000"/>
              </a:spcBef>
              <a:buFont typeface="Arial" pitchFamily="34" charset="0"/>
              <a:buChar char="•"/>
            </a:pPr>
            <a:r>
              <a:rPr lang="en-US" sz="3200" dirty="0" smtClean="0">
                <a:solidFill>
                  <a:srgbClr val="993300"/>
                </a:solidFill>
                <a:latin typeface="Cambria" pitchFamily="18" charset="0"/>
              </a:rPr>
              <a:t>Craft stores</a:t>
            </a:r>
          </a:p>
          <a:p>
            <a:pPr marL="1257300" lvl="2" indent="-342900">
              <a:spcBef>
                <a:spcPct val="20000"/>
              </a:spcBef>
              <a:buFont typeface="Arial" pitchFamily="34" charset="0"/>
              <a:buChar char="•"/>
            </a:pPr>
            <a:r>
              <a:rPr lang="en-US" sz="3200" dirty="0" smtClean="0">
                <a:solidFill>
                  <a:srgbClr val="993300"/>
                </a:solidFill>
                <a:latin typeface="Cambria" pitchFamily="18" charset="0"/>
              </a:rPr>
              <a:t>Hobby shops</a:t>
            </a:r>
          </a:p>
          <a:p>
            <a:pPr marL="1257300" lvl="2" indent="-342900">
              <a:spcBef>
                <a:spcPct val="20000"/>
              </a:spcBef>
              <a:buFont typeface="Arial" pitchFamily="34" charset="0"/>
              <a:buChar char="•"/>
            </a:pPr>
            <a:endParaRPr lang="en-US" sz="3200" dirty="0" smtClean="0">
              <a:solidFill>
                <a:srgbClr val="993300"/>
              </a:solidFill>
              <a:latin typeface="Cambria" pitchFamily="18" charset="0"/>
            </a:endParaRPr>
          </a:p>
          <a:p>
            <a:pPr marL="800100" lvl="1" indent="-342900">
              <a:spcBef>
                <a:spcPct val="20000"/>
              </a:spcBef>
              <a:buFont typeface="Arial" pitchFamily="34" charset="0"/>
              <a:buChar char="•"/>
            </a:pPr>
            <a:r>
              <a:rPr lang="en-US" sz="3200" dirty="0" smtClean="0">
                <a:solidFill>
                  <a:srgbClr val="993300"/>
                </a:solidFill>
                <a:latin typeface="Cambria" pitchFamily="18" charset="0"/>
              </a:rPr>
              <a:t>Clubs and Organizations</a:t>
            </a:r>
          </a:p>
          <a:p>
            <a:pPr marL="800100" lvl="1" indent="-342900">
              <a:spcBef>
                <a:spcPct val="20000"/>
              </a:spcBef>
              <a:buFont typeface="Arial" pitchFamily="34" charset="0"/>
              <a:buChar char="•"/>
            </a:pPr>
            <a:r>
              <a:rPr lang="en-US" sz="3200" dirty="0" smtClean="0">
                <a:solidFill>
                  <a:srgbClr val="993300"/>
                </a:solidFill>
                <a:latin typeface="Cambria" pitchFamily="18" charset="0"/>
              </a:rPr>
              <a:t>Supplies - Registration</a:t>
            </a:r>
          </a:p>
          <a:p>
            <a:pPr marL="342047" indent="-342047">
              <a:spcBef>
                <a:spcPct val="20000"/>
              </a:spcBef>
            </a:pPr>
            <a:endParaRPr lang="en-US" dirty="0" smtClean="0">
              <a:solidFill>
                <a:srgbClr val="993300"/>
              </a:solidFill>
              <a:latin typeface="Cambria" pitchFamily="18" charset="0"/>
            </a:endParaRPr>
          </a:p>
          <a:p>
            <a:pPr marL="342047" indent="-342047">
              <a:spcBef>
                <a:spcPct val="20000"/>
              </a:spcBef>
            </a:pPr>
            <a:r>
              <a:rPr lang="en-US" dirty="0" smtClean="0">
                <a:solidFill>
                  <a:srgbClr val="993300"/>
                </a:solidFill>
                <a:latin typeface="Cambria" pitchFamily="18" charset="0"/>
              </a:rPr>
              <a:t>Knitting, Beading, Rubberstamp, Card making, Scrapbooking </a:t>
            </a:r>
          </a:p>
          <a:p>
            <a:pPr marL="342047" indent="-342047">
              <a:spcBef>
                <a:spcPct val="20000"/>
              </a:spcBef>
            </a:pPr>
            <a:endParaRPr lang="en-US" dirty="0" smtClean="0">
              <a:solidFill>
                <a:srgbClr val="993300"/>
              </a:solidFill>
              <a:latin typeface="Cambria" pitchFamily="18" charset="0"/>
            </a:endParaRPr>
          </a:p>
          <a:p>
            <a:pPr marL="342047" indent="-342047">
              <a:spcBef>
                <a:spcPct val="20000"/>
              </a:spcBef>
            </a:pPr>
            <a:r>
              <a:rPr lang="en-US" dirty="0" smtClean="0">
                <a:solidFill>
                  <a:srgbClr val="993300"/>
                </a:solidFill>
                <a:latin typeface="Cambria" pitchFamily="18" charset="0"/>
              </a:rPr>
              <a:t>There are small business and organizations dedicated</a:t>
            </a:r>
            <a:r>
              <a:rPr lang="en-US" baseline="0" dirty="0" smtClean="0">
                <a:solidFill>
                  <a:srgbClr val="993300"/>
                </a:solidFill>
                <a:latin typeface="Cambria" pitchFamily="18" charset="0"/>
              </a:rPr>
              <a:t> to these topics </a:t>
            </a:r>
            <a:endParaRPr lang="en-US" dirty="0" smtClean="0">
              <a:solidFill>
                <a:srgbClr val="993300"/>
              </a:solidFill>
              <a:latin typeface="Cambria" pitchFamily="18" charset="0"/>
            </a:endParaRPr>
          </a:p>
          <a:p>
            <a:pPr marL="342047" indent="-342047">
              <a:spcBef>
                <a:spcPct val="20000"/>
              </a:spcBef>
            </a:pPr>
            <a:endParaRPr lang="en-US" dirty="0" smtClean="0">
              <a:solidFill>
                <a:srgbClr val="993300"/>
              </a:solidFill>
              <a:latin typeface="Cambria" pitchFamily="18" charset="0"/>
            </a:endParaRPr>
          </a:p>
          <a:p>
            <a:pPr marL="342047" indent="-342047">
              <a:spcBef>
                <a:spcPct val="20000"/>
              </a:spcBef>
            </a:pPr>
            <a:r>
              <a:rPr lang="en-US" b="1" dirty="0" smtClean="0">
                <a:solidFill>
                  <a:srgbClr val="993300"/>
                </a:solidFill>
                <a:latin typeface="Cambria" pitchFamily="18" charset="0"/>
              </a:rPr>
              <a:t>Example </a:t>
            </a:r>
          </a:p>
          <a:p>
            <a:pPr marL="342047" indent="-342047">
              <a:spcBef>
                <a:spcPct val="20000"/>
              </a:spcBef>
            </a:pPr>
            <a:endParaRPr lang="en-US" b="1" dirty="0" smtClean="0">
              <a:solidFill>
                <a:srgbClr val="993300"/>
              </a:solidFill>
              <a:latin typeface="Cambria" pitchFamily="18" charset="0"/>
            </a:endParaRPr>
          </a:p>
          <a:p>
            <a:pPr marL="342047" indent="-342047">
              <a:spcBef>
                <a:spcPct val="20000"/>
              </a:spcBef>
            </a:pPr>
            <a:r>
              <a:rPr lang="en-US" b="1" dirty="0" smtClean="0">
                <a:solidFill>
                  <a:srgbClr val="993300"/>
                </a:solidFill>
                <a:latin typeface="Cambria" pitchFamily="18" charset="0"/>
              </a:rPr>
              <a:t>A-Z scrapbooking</a:t>
            </a:r>
          </a:p>
          <a:p>
            <a:pPr marL="342047" indent="-342047">
              <a:spcBef>
                <a:spcPct val="20000"/>
              </a:spcBef>
            </a:pPr>
            <a:endParaRPr lang="en-US" b="1" dirty="0" smtClean="0">
              <a:solidFill>
                <a:srgbClr val="993300"/>
              </a:solidFill>
              <a:latin typeface="Cambria" pitchFamily="18" charset="0"/>
            </a:endParaRPr>
          </a:p>
          <a:p>
            <a:pPr marL="342047" indent="-342047">
              <a:spcBef>
                <a:spcPct val="20000"/>
              </a:spcBef>
            </a:pPr>
            <a:r>
              <a:rPr lang="en-US" b="1" dirty="0" smtClean="0">
                <a:solidFill>
                  <a:srgbClr val="993300"/>
                </a:solidFill>
                <a:latin typeface="Cambria" pitchFamily="18" charset="0"/>
              </a:rPr>
              <a:t>PCH Hobbies</a:t>
            </a:r>
            <a:br>
              <a:rPr lang="en-US" b="1" dirty="0" smtClean="0">
                <a:solidFill>
                  <a:srgbClr val="993300"/>
                </a:solidFill>
                <a:latin typeface="Cambria" pitchFamily="18" charset="0"/>
              </a:rPr>
            </a:br>
            <a:endParaRPr lang="en-US" b="1" dirty="0" smtClean="0">
              <a:solidFill>
                <a:srgbClr val="993300"/>
              </a:solidFill>
              <a:latin typeface="Cambria" pitchFamily="18" charset="0"/>
            </a:endParaRPr>
          </a:p>
          <a:p>
            <a:pPr marL="342047" indent="-342047">
              <a:spcBef>
                <a:spcPct val="20000"/>
              </a:spcBef>
            </a:pPr>
            <a:r>
              <a:rPr lang="en-US" b="1" dirty="0" smtClean="0">
                <a:solidFill>
                  <a:srgbClr val="993300"/>
                </a:solidFill>
                <a:latin typeface="Cambria" pitchFamily="18" charset="0"/>
              </a:rPr>
              <a:t>Genealogy</a:t>
            </a:r>
            <a:r>
              <a:rPr lang="en-US" b="1" baseline="0" dirty="0" smtClean="0">
                <a:solidFill>
                  <a:srgbClr val="993300"/>
                </a:solidFill>
                <a:latin typeface="Cambria" pitchFamily="18" charset="0"/>
              </a:rPr>
              <a:t> </a:t>
            </a:r>
          </a:p>
          <a:p>
            <a:pPr marL="342047" indent="-342047">
              <a:spcBef>
                <a:spcPct val="20000"/>
              </a:spcBef>
            </a:pPr>
            <a:endParaRPr lang="en-US" b="1" dirty="0" smtClean="0">
              <a:solidFill>
                <a:srgbClr val="993300"/>
              </a:solidFill>
              <a:latin typeface="Cambria" pitchFamily="18" charset="0"/>
            </a:endParaRPr>
          </a:p>
          <a:p>
            <a:pPr marL="342047" indent="-342047">
              <a:spcBef>
                <a:spcPct val="20000"/>
              </a:spcBef>
            </a:pPr>
            <a:r>
              <a:rPr lang="en-US" b="1" dirty="0" smtClean="0">
                <a:solidFill>
                  <a:srgbClr val="993300"/>
                </a:solidFill>
                <a:latin typeface="Cambria" pitchFamily="18" charset="0"/>
              </a:rPr>
              <a:t>Supplies - Registration</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spcBef>
                <a:spcPct val="20000"/>
              </a:spcBef>
              <a:buFont typeface="Arial" pitchFamily="34" charset="0"/>
              <a:buChar char="•"/>
            </a:pPr>
            <a:r>
              <a:rPr lang="en-US" sz="3200" dirty="0" smtClean="0">
                <a:solidFill>
                  <a:srgbClr val="993300"/>
                </a:solidFill>
                <a:latin typeface="Cambria" pitchFamily="18" charset="0"/>
              </a:rPr>
              <a:t>Local Educational Institutions </a:t>
            </a:r>
          </a:p>
          <a:p>
            <a:pPr marL="1257300" lvl="2" indent="-342900">
              <a:spcBef>
                <a:spcPct val="20000"/>
              </a:spcBef>
              <a:buFont typeface="Arial" pitchFamily="34" charset="0"/>
              <a:buChar char="•"/>
            </a:pPr>
            <a:r>
              <a:rPr lang="en-US" sz="3200" dirty="0" smtClean="0">
                <a:solidFill>
                  <a:srgbClr val="993300"/>
                </a:solidFill>
                <a:latin typeface="Cambria" pitchFamily="18" charset="0"/>
              </a:rPr>
              <a:t>Adult School</a:t>
            </a:r>
          </a:p>
          <a:p>
            <a:pPr marL="1257300" lvl="2" indent="-342900">
              <a:spcBef>
                <a:spcPct val="20000"/>
              </a:spcBef>
              <a:buFont typeface="Arial" pitchFamily="34" charset="0"/>
              <a:buChar char="•"/>
            </a:pPr>
            <a:r>
              <a:rPr lang="en-US" sz="3200" dirty="0" smtClean="0">
                <a:solidFill>
                  <a:srgbClr val="993300"/>
                </a:solidFill>
                <a:latin typeface="Cambria" pitchFamily="18" charset="0"/>
              </a:rPr>
              <a:t>Community Colleges</a:t>
            </a:r>
          </a:p>
          <a:p>
            <a:pPr marL="1257300" lvl="2" indent="-342900">
              <a:spcBef>
                <a:spcPct val="20000"/>
              </a:spcBef>
              <a:buFont typeface="Arial" pitchFamily="34" charset="0"/>
              <a:buChar char="•"/>
            </a:pPr>
            <a:r>
              <a:rPr lang="en-US" sz="3200" dirty="0" smtClean="0">
                <a:solidFill>
                  <a:srgbClr val="993300"/>
                </a:solidFill>
                <a:latin typeface="Cambria" pitchFamily="18" charset="0"/>
              </a:rPr>
              <a:t>Universities</a:t>
            </a:r>
          </a:p>
          <a:p>
            <a:pPr marL="1257300" lvl="2" indent="-342900">
              <a:spcBef>
                <a:spcPct val="20000"/>
              </a:spcBef>
              <a:buFont typeface="Arial" pitchFamily="34" charset="0"/>
              <a:buChar char="•"/>
            </a:pPr>
            <a:endParaRPr lang="en-US" sz="3200" dirty="0" smtClean="0">
              <a:solidFill>
                <a:srgbClr val="993300"/>
              </a:solidFill>
              <a:latin typeface="Cambria" pitchFamily="18" charset="0"/>
            </a:endParaRPr>
          </a:p>
          <a:p>
            <a:pPr marL="800100" lvl="1" indent="-342900">
              <a:spcBef>
                <a:spcPct val="20000"/>
              </a:spcBef>
              <a:buFont typeface="Arial" pitchFamily="34" charset="0"/>
              <a:buChar char="•"/>
            </a:pPr>
            <a:r>
              <a:rPr lang="en-US" sz="3200" dirty="0" smtClean="0">
                <a:solidFill>
                  <a:srgbClr val="993300"/>
                </a:solidFill>
                <a:latin typeface="Cambria" pitchFamily="18" charset="0"/>
              </a:rPr>
              <a:t>Public Safety Institutions</a:t>
            </a:r>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a:spcBef>
                <a:spcPct val="20000"/>
              </a:spcBef>
              <a:buFont typeface="Arial" pitchFamily="34" charset="0"/>
              <a:buChar char="•"/>
            </a:pPr>
            <a:r>
              <a:rPr lang="en-US" sz="3200" dirty="0" smtClean="0">
                <a:solidFill>
                  <a:srgbClr val="993300"/>
                </a:solidFill>
                <a:latin typeface="Cambria" pitchFamily="18" charset="0"/>
              </a:rPr>
              <a:t>Book Groups</a:t>
            </a:r>
          </a:p>
          <a:p>
            <a:pPr marL="1257300" lvl="2" indent="-342900">
              <a:spcBef>
                <a:spcPct val="20000"/>
              </a:spcBef>
              <a:buFont typeface="Arial" pitchFamily="34" charset="0"/>
              <a:buChar char="•"/>
            </a:pPr>
            <a:endParaRPr lang="en-US" sz="3200" dirty="0" smtClean="0">
              <a:solidFill>
                <a:srgbClr val="993300"/>
              </a:solidFill>
              <a:latin typeface="Cambria" pitchFamily="18" charset="0"/>
            </a:endParaRPr>
          </a:p>
          <a:p>
            <a:pPr marL="800100" lvl="1" indent="-342900">
              <a:spcBef>
                <a:spcPct val="20000"/>
              </a:spcBef>
              <a:buFont typeface="Arial" pitchFamily="34" charset="0"/>
              <a:buChar char="•"/>
            </a:pPr>
            <a:r>
              <a:rPr lang="en-US" sz="3200" dirty="0" smtClean="0">
                <a:solidFill>
                  <a:srgbClr val="993300"/>
                </a:solidFill>
                <a:latin typeface="Cambria" pitchFamily="18" charset="0"/>
              </a:rPr>
              <a:t>Bibliographic</a:t>
            </a:r>
          </a:p>
          <a:p>
            <a:pPr marL="800100" lvl="1" indent="-342900">
              <a:spcBef>
                <a:spcPct val="20000"/>
              </a:spcBef>
              <a:buFont typeface="Arial" pitchFamily="34" charset="0"/>
              <a:buChar char="•"/>
            </a:pPr>
            <a:endParaRPr lang="en-US" sz="3200" dirty="0" smtClean="0">
              <a:solidFill>
                <a:srgbClr val="993300"/>
              </a:solidFill>
              <a:latin typeface="Cambria" pitchFamily="18" charset="0"/>
            </a:endParaRPr>
          </a:p>
          <a:p>
            <a:pPr marL="800100" lvl="1" indent="-342900">
              <a:spcBef>
                <a:spcPct val="20000"/>
              </a:spcBef>
              <a:buFont typeface="Arial" pitchFamily="34" charset="0"/>
              <a:buChar char="•"/>
            </a:pPr>
            <a:r>
              <a:rPr lang="en-US" sz="3200" dirty="0" smtClean="0">
                <a:solidFill>
                  <a:srgbClr val="993300"/>
                </a:solidFill>
                <a:latin typeface="Cambria" pitchFamily="18" charset="0"/>
              </a:rPr>
              <a:t>Vendor based</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t>Contest, laid-back book club, a guess-the-cover contest, a display of photos of patrons with their library books while on vacation, a guess-the-shredded-book contest, a cooperative writing project, and a holiday greeting card exchange. </a:t>
            </a:r>
            <a:endParaRPr lang="en-US" b="0" i="0"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all know about six degrees of Kevin Bacon,</a:t>
            </a:r>
            <a:r>
              <a:rPr lang="en-US" baseline="0" dirty="0" smtClean="0"/>
              <a:t> luckily the same holds true for programming. I have a fun astronaut story.  </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E1EA21F-AE62-427B-A843-61BBB2351ACF}" type="slidenum">
              <a:rPr lang="en-US" smtClean="0"/>
              <a:pPr/>
              <a:t>3</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dirty="0" smtClean="0"/>
              <a:t>These are some reasons why we program. These are some justifications or goals that you might use</a:t>
            </a:r>
            <a:r>
              <a:rPr lang="en-US" baseline="0" dirty="0" smtClean="0"/>
              <a:t> when writing a proposal for funding for programming. I believe that all of these are important, but one of my favorite reasons for programming is that it is a unique way to deliver information to people whose learning style may be one of human interaction. In my opinion, programming is a service much in the way books, DVDs, and audiobooks are. </a:t>
            </a:r>
          </a:p>
          <a:p>
            <a:pPr eaLnBrk="1" hangingPunct="1"/>
            <a:endParaRPr lang="en-US" baseline="0" dirty="0" smtClean="0"/>
          </a:p>
          <a:p>
            <a:pPr eaLnBrk="1" hangingPunct="1"/>
            <a:r>
              <a:rPr lang="en-US" baseline="0" dirty="0" smtClean="0"/>
              <a:t>Programs are part of the collection. </a:t>
            </a:r>
          </a:p>
          <a:p>
            <a:pPr eaLnBrk="1" hangingPunct="1"/>
            <a:r>
              <a:rPr lang="en-US" baseline="0" dirty="0" smtClean="0"/>
              <a:t>Finally, we should be programming because we want to.  Be passionate</a:t>
            </a:r>
          </a:p>
          <a:p>
            <a:pPr eaLnBrk="1" hangingPunct="1"/>
            <a:endParaRPr lang="en-US" baseline="0" dirty="0" smtClean="0"/>
          </a:p>
          <a:p>
            <a:pPr eaLnBrk="1" hangingPunct="1"/>
            <a:endParaRPr lang="en-US" baseline="0" dirty="0" smtClean="0"/>
          </a:p>
          <a:p>
            <a:pPr eaLnBrk="1" hangingPunct="1"/>
            <a:endParaRPr lang="en-US" baseline="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hangingPunct="1">
              <a:lnSpc>
                <a:spcPct val="90000"/>
              </a:lnSpc>
              <a:buFont typeface="Arial" pitchFamily="34" charset="0"/>
              <a:buChar char="•"/>
            </a:pPr>
            <a:r>
              <a:rPr lang="en-US" sz="3200" dirty="0" smtClean="0">
                <a:solidFill>
                  <a:srgbClr val="993300"/>
                </a:solidFill>
                <a:latin typeface="Cambria" pitchFamily="18" charset="0"/>
              </a:rPr>
              <a:t>Grant opportunities</a:t>
            </a:r>
          </a:p>
          <a:p>
            <a:pPr eaLnBrk="1" hangingPunct="1">
              <a:lnSpc>
                <a:spcPct val="90000"/>
              </a:lnSpc>
              <a:buFont typeface="Arial" pitchFamily="34" charset="0"/>
              <a:buChar char="•"/>
            </a:pPr>
            <a:r>
              <a:rPr lang="en-US" sz="3200" dirty="0" smtClean="0">
                <a:solidFill>
                  <a:srgbClr val="993300"/>
                </a:solidFill>
                <a:latin typeface="Cambria" pitchFamily="18" charset="0"/>
              </a:rPr>
              <a:t>Networking with other libraries</a:t>
            </a:r>
          </a:p>
          <a:p>
            <a:pPr eaLnBrk="1" hangingPunct="1">
              <a:lnSpc>
                <a:spcPct val="90000"/>
              </a:lnSpc>
              <a:buFont typeface="Arial" pitchFamily="34" charset="0"/>
              <a:buChar char="•"/>
            </a:pPr>
            <a:r>
              <a:rPr lang="en-US" sz="3200" dirty="0" smtClean="0">
                <a:solidFill>
                  <a:srgbClr val="993300"/>
                </a:solidFill>
                <a:latin typeface="Cambria" pitchFamily="18" charset="0"/>
              </a:rPr>
              <a:t>Local Community / </a:t>
            </a:r>
          </a:p>
          <a:p>
            <a:pPr lvl="1">
              <a:lnSpc>
                <a:spcPct val="90000"/>
              </a:lnSpc>
            </a:pPr>
            <a:r>
              <a:rPr lang="en-US" sz="3200" dirty="0" smtClean="0">
                <a:solidFill>
                  <a:srgbClr val="993300"/>
                </a:solidFill>
                <a:latin typeface="Cambria" pitchFamily="18" charset="0"/>
              </a:rPr>
              <a:t>Nonprofits Groups</a:t>
            </a:r>
          </a:p>
          <a:p>
            <a:pPr eaLnBrk="1" hangingPunct="1">
              <a:lnSpc>
                <a:spcPct val="90000"/>
              </a:lnSpc>
              <a:buFont typeface="Arial" pitchFamily="34" charset="0"/>
              <a:buChar char="•"/>
            </a:pPr>
            <a:r>
              <a:rPr lang="en-US" sz="3200" dirty="0" smtClean="0">
                <a:solidFill>
                  <a:srgbClr val="993300"/>
                </a:solidFill>
                <a:latin typeface="Cambria" pitchFamily="18" charset="0"/>
              </a:rPr>
              <a:t>Educational Institutions</a:t>
            </a:r>
          </a:p>
          <a:p>
            <a:pPr eaLnBrk="1" hangingPunct="1">
              <a:lnSpc>
                <a:spcPct val="90000"/>
              </a:lnSpc>
              <a:buFont typeface="Arial" pitchFamily="34" charset="0"/>
              <a:buChar char="•"/>
            </a:pPr>
            <a:r>
              <a:rPr lang="en-US" sz="3200" dirty="0" smtClean="0">
                <a:solidFill>
                  <a:srgbClr val="993300"/>
                </a:solidFill>
                <a:latin typeface="Cambria" pitchFamily="18" charset="0"/>
              </a:rPr>
              <a:t>Adult School</a:t>
            </a:r>
          </a:p>
          <a:p>
            <a:pPr eaLnBrk="1" hangingPunct="1">
              <a:lnSpc>
                <a:spcPct val="90000"/>
              </a:lnSpc>
              <a:buFont typeface="Arial" pitchFamily="34" charset="0"/>
              <a:buChar char="•"/>
            </a:pPr>
            <a:r>
              <a:rPr lang="en-US" sz="3200" dirty="0" smtClean="0">
                <a:solidFill>
                  <a:srgbClr val="993300"/>
                </a:solidFill>
                <a:latin typeface="Cambria" pitchFamily="18" charset="0"/>
              </a:rPr>
              <a:t>Government, State, County, </a:t>
            </a:r>
          </a:p>
          <a:p>
            <a:pPr lvl="1">
              <a:lnSpc>
                <a:spcPct val="90000"/>
              </a:lnSpc>
              <a:buFont typeface="Arial" pitchFamily="34" charset="0"/>
              <a:buChar char="•"/>
            </a:pPr>
            <a:r>
              <a:rPr lang="en-US" sz="3200" dirty="0" smtClean="0">
                <a:solidFill>
                  <a:srgbClr val="993300"/>
                </a:solidFill>
                <a:latin typeface="Cambria" pitchFamily="18" charset="0"/>
              </a:rPr>
              <a:t>City Departments</a:t>
            </a:r>
          </a:p>
          <a:p>
            <a:pPr lvl="1" eaLnBrk="1" hangingPunct="1">
              <a:lnSpc>
                <a:spcPct val="90000"/>
              </a:lnSpc>
              <a:buFont typeface="Arial" pitchFamily="34" charset="0"/>
              <a:buChar char="•"/>
            </a:pPr>
            <a:r>
              <a:rPr lang="en-US" sz="2800" dirty="0" smtClean="0">
                <a:solidFill>
                  <a:srgbClr val="993300"/>
                </a:solidFill>
                <a:latin typeface="Cambria" pitchFamily="18" charset="0"/>
              </a:rPr>
              <a:t>NASA, Police, Fire etc.</a:t>
            </a:r>
          </a:p>
          <a:p>
            <a:r>
              <a:rPr lang="en-US" b="1" dirty="0" smtClean="0"/>
              <a:t>GRANTS Pro </a:t>
            </a:r>
            <a:r>
              <a:rPr lang="en-US" dirty="0" smtClean="0"/>
              <a:t>Resources (money, speakers, displays etc.)Community Partners Recognition Collection enhancement Flashy</a:t>
            </a:r>
          </a:p>
          <a:p>
            <a:r>
              <a:rPr lang="en-US" b="1" dirty="0" smtClean="0"/>
              <a:t>Con </a:t>
            </a:r>
            <a:r>
              <a:rPr lang="en-US" dirty="0" smtClean="0"/>
              <a:t>Restrictions Time consuming Documentation Collection Future support</a:t>
            </a:r>
          </a:p>
          <a:p>
            <a:pPr marL="342900" indent="-342900">
              <a:spcBef>
                <a:spcPct val="20000"/>
              </a:spcBef>
              <a:buFontTx/>
              <a:buChar char="•"/>
            </a:pPr>
            <a:r>
              <a:rPr lang="en-US" sz="2800" b="1" dirty="0" smtClean="0">
                <a:solidFill>
                  <a:srgbClr val="0000FF"/>
                </a:solidFill>
              </a:rPr>
              <a:t>Pro  </a:t>
            </a:r>
            <a:r>
              <a:rPr lang="en-US" sz="2400" dirty="0" smtClean="0">
                <a:solidFill>
                  <a:srgbClr val="0000FF"/>
                </a:solidFill>
              </a:rPr>
              <a:t>Resources (money, speakers, displays etc.) Community Partners Promotion Expertise Attendance</a:t>
            </a:r>
          </a:p>
          <a:p>
            <a:pPr marL="342900" indent="-342900">
              <a:spcBef>
                <a:spcPct val="20000"/>
              </a:spcBef>
              <a:buFontTx/>
              <a:buChar char="•"/>
            </a:pPr>
            <a:r>
              <a:rPr lang="en-US" sz="2800" b="1" dirty="0" smtClean="0">
                <a:solidFill>
                  <a:srgbClr val="0000FF"/>
                </a:solidFill>
              </a:rPr>
              <a:t>Con </a:t>
            </a:r>
            <a:r>
              <a:rPr lang="en-US" sz="2400" dirty="0" smtClean="0">
                <a:solidFill>
                  <a:srgbClr val="0000FF"/>
                </a:solidFill>
              </a:rPr>
              <a:t>Restrictions Politics “Give a Mouse a Cookie” You may do all the work!</a:t>
            </a:r>
            <a:endParaRPr lang="en-US" sz="2800" dirty="0" smtClean="0"/>
          </a:p>
          <a:p>
            <a:endParaRPr lang="en-US" baseline="0" dirty="0" smtClean="0"/>
          </a:p>
          <a:p>
            <a:r>
              <a:rPr lang="en-US" baseline="0" dirty="0" smtClean="0"/>
              <a:t>Calendar of events – I don’t do theme programs for a variety of reasons</a:t>
            </a:r>
          </a:p>
          <a:p>
            <a:endParaRPr lang="en-US" baseline="0" dirty="0" smtClean="0"/>
          </a:p>
          <a:p>
            <a:r>
              <a:rPr lang="en-US" baseline="0" dirty="0" smtClean="0"/>
              <a:t>Share your successes with your colleagues</a:t>
            </a:r>
          </a:p>
          <a:p>
            <a:endParaRPr lang="en-US" baseline="0" dirty="0" smtClean="0"/>
          </a:p>
          <a:p>
            <a:r>
              <a:rPr lang="en-US" baseline="0" dirty="0" smtClean="0"/>
              <a:t>Get to know your community groups </a:t>
            </a:r>
          </a:p>
          <a:p>
            <a:endParaRPr lang="en-US" baseline="0" dirty="0" smtClean="0"/>
          </a:p>
          <a:p>
            <a:r>
              <a:rPr lang="en-US" baseline="0" dirty="0" smtClean="0"/>
              <a:t>Staff and suggestions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dirty="0" smtClean="0">
                <a:solidFill>
                  <a:srgbClr val="993300"/>
                </a:solidFill>
                <a:latin typeface="Cambria" pitchFamily="18" charset="0"/>
              </a:rPr>
              <a:t>Clearly assigned duties</a:t>
            </a:r>
            <a:br>
              <a:rPr lang="en-US" sz="1200" dirty="0" smtClean="0">
                <a:solidFill>
                  <a:srgbClr val="993300"/>
                </a:solidFill>
                <a:latin typeface="Cambria" pitchFamily="18" charset="0"/>
              </a:rPr>
            </a:br>
            <a:endParaRPr lang="en-US" sz="1200" dirty="0" smtClean="0">
              <a:solidFill>
                <a:srgbClr val="993300"/>
              </a:solidFill>
              <a:latin typeface="Cambria" pitchFamily="18" charset="0"/>
            </a:endParaRPr>
          </a:p>
          <a:p>
            <a:pPr lvl="0">
              <a:buFont typeface="Arial" pitchFamily="34" charset="0"/>
              <a:buChar char="•"/>
            </a:pPr>
            <a:r>
              <a:rPr lang="en-US" sz="1200" dirty="0" smtClean="0">
                <a:solidFill>
                  <a:srgbClr val="993300"/>
                </a:solidFill>
                <a:latin typeface="Cambria" pitchFamily="18" charset="0"/>
              </a:rPr>
              <a:t>Checklist</a:t>
            </a:r>
            <a:br>
              <a:rPr lang="en-US" sz="1200" dirty="0" smtClean="0">
                <a:solidFill>
                  <a:srgbClr val="993300"/>
                </a:solidFill>
                <a:latin typeface="Cambria" pitchFamily="18" charset="0"/>
              </a:rPr>
            </a:br>
            <a:endParaRPr lang="en-US" sz="1200" dirty="0" smtClean="0">
              <a:solidFill>
                <a:srgbClr val="993300"/>
              </a:solidFill>
              <a:latin typeface="Cambria" pitchFamily="18" charset="0"/>
            </a:endParaRPr>
          </a:p>
          <a:p>
            <a:pPr lvl="0">
              <a:buFont typeface="Arial" pitchFamily="34" charset="0"/>
              <a:buChar char="•"/>
            </a:pPr>
            <a:r>
              <a:rPr lang="en-US" sz="1200" dirty="0" smtClean="0">
                <a:solidFill>
                  <a:srgbClr val="993300"/>
                </a:solidFill>
                <a:latin typeface="Cambria" pitchFamily="18" charset="0"/>
              </a:rPr>
              <a:t>Contract/agreement</a:t>
            </a:r>
            <a:br>
              <a:rPr lang="en-US" sz="1200" dirty="0" smtClean="0">
                <a:solidFill>
                  <a:srgbClr val="993300"/>
                </a:solidFill>
                <a:latin typeface="Cambria" pitchFamily="18" charset="0"/>
              </a:rPr>
            </a:br>
            <a:endParaRPr lang="en-US" sz="1200" dirty="0" smtClean="0">
              <a:solidFill>
                <a:srgbClr val="993300"/>
              </a:solidFill>
              <a:latin typeface="Cambria" pitchFamily="18" charset="0"/>
            </a:endParaRPr>
          </a:p>
          <a:p>
            <a:pPr lvl="0">
              <a:buFont typeface="Arial" pitchFamily="34" charset="0"/>
              <a:buChar char="•"/>
            </a:pPr>
            <a:r>
              <a:rPr lang="en-US" sz="1200" dirty="0" smtClean="0">
                <a:solidFill>
                  <a:srgbClr val="993300"/>
                </a:solidFill>
                <a:latin typeface="Cambria" pitchFamily="18" charset="0"/>
              </a:rPr>
              <a:t>Agreed upon goals</a:t>
            </a:r>
            <a:br>
              <a:rPr lang="en-US" sz="1200" dirty="0" smtClean="0">
                <a:solidFill>
                  <a:srgbClr val="993300"/>
                </a:solidFill>
                <a:latin typeface="Cambria" pitchFamily="18" charset="0"/>
              </a:rPr>
            </a:br>
            <a:endParaRPr lang="en-US" sz="1200" dirty="0" smtClean="0">
              <a:solidFill>
                <a:srgbClr val="993300"/>
              </a:solidFill>
              <a:latin typeface="Cambria" pitchFamily="18" charset="0"/>
            </a:endParaRPr>
          </a:p>
          <a:p>
            <a:pPr lvl="0">
              <a:buFont typeface="Arial" pitchFamily="34" charset="0"/>
              <a:buChar char="•"/>
            </a:pPr>
            <a:r>
              <a:rPr lang="en-US" sz="1200" dirty="0" smtClean="0">
                <a:solidFill>
                  <a:srgbClr val="993300"/>
                </a:solidFill>
                <a:latin typeface="Cambria" pitchFamily="18" charset="0"/>
              </a:rPr>
              <a:t>Boundaries</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successful program is a quality</a:t>
            </a:r>
            <a:r>
              <a:rPr lang="en-US" baseline="0" dirty="0" smtClean="0"/>
              <a:t> program with good attendance. Once you book a presenter or an event, the next step is getting people there!</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want to be the world’s best kept</a:t>
            </a:r>
            <a:r>
              <a:rPr lang="en-US" baseline="0" dirty="0" smtClean="0"/>
              <a:t> secret</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baseline="0" dirty="0" smtClean="0"/>
              <a:t>Branding</a:t>
            </a:r>
          </a:p>
          <a:p>
            <a:endParaRPr lang="en-US" baseline="0" dirty="0" smtClean="0"/>
          </a:p>
          <a:p>
            <a:r>
              <a:rPr lang="en-US" baseline="0" dirty="0" smtClean="0"/>
              <a:t>Traditional methods would mean creating a flyer and a press release. You can still do this, but as we move towards more electronic and online means of communications, you think that we could do away with paper. Instead, what I have found is that these alternatives have just compounded the work. In my surveys of attendees, more than 50% still hear about programs from flyers. Most of you are familiar with Facebook and Twitter. These are free alternatives to print, but they take staff time to maintain. What I have found works well are email marketing services like MailChimp or Constant Contact. These services allow you to create one email and then push that email out to places like Facebook, twitter, LinkedIn. A relatively new services is one that Ebsco is marketing which takes you from flyer to email to social network. Basically, you create one document from that you can print flyers or books marks, send out to email distribution or social networks </a:t>
            </a:r>
          </a:p>
          <a:p>
            <a:endParaRPr lang="en-US" baseline="0" dirty="0" smtClean="0"/>
          </a:p>
          <a:p>
            <a:r>
              <a:rPr lang="en-US" baseline="0" dirty="0" smtClean="0"/>
              <a:t>ONLINE CALENDARS LIKE YELP EVENTS.COM etc</a:t>
            </a:r>
          </a:p>
          <a:p>
            <a:endParaRPr lang="en-US" baseline="0" dirty="0" smtClean="0"/>
          </a:p>
          <a:p>
            <a:pPr defTabSz="904799"/>
            <a:r>
              <a:rPr lang="en-US" b="1" baseline="0" dirty="0" smtClean="0"/>
              <a:t>Digital signage </a:t>
            </a:r>
          </a:p>
          <a:p>
            <a:endParaRPr lang="en-US" baseline="0" dirty="0" smtClean="0"/>
          </a:p>
          <a:p>
            <a:r>
              <a:rPr lang="en-US" b="1" baseline="0" dirty="0" smtClean="0"/>
              <a:t>FLYERS - Branding – ACCURACY - </a:t>
            </a:r>
          </a:p>
          <a:p>
            <a:endParaRPr lang="en-US" baseline="0" dirty="0" smtClean="0"/>
          </a:p>
          <a:p>
            <a:r>
              <a:rPr lang="en-US" baseline="0" dirty="0" smtClean="0"/>
              <a:t>The other really big advantage is the statistics you can gather from theses services. You can check via your smart phone or online open rates, click rates etc. It also makes it easier for people to add events to the online calendars</a:t>
            </a:r>
          </a:p>
          <a:p>
            <a:endParaRPr lang="en-US" baseline="0" dirty="0" smtClean="0"/>
          </a:p>
          <a:p>
            <a:r>
              <a:rPr lang="en-US" baseline="0" dirty="0" smtClean="0"/>
              <a:t>Finally, community networks are groups that you work with that will get the word out for you. An example might be your local homeowners association or historical society. I try not to abuse this too much and make the request relevant. But these networks have access to people that you don’t and people that are not part of your social network.</a:t>
            </a:r>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F1CAB7E-825F-4C61-9C60-7651B8F093DD}" type="slidenum">
              <a:rPr lang="en-US" smtClean="0">
                <a:latin typeface="Arial" pitchFamily="34" charset="0"/>
              </a:rPr>
              <a:pPr/>
              <a:t>43</a:t>
            </a:fld>
            <a:endParaRPr lang="en-US" smtClean="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lnSpc>
                <a:spcPct val="80000"/>
              </a:lnSpc>
            </a:pPr>
            <a:r>
              <a:rPr lang="en-US" sz="1200" dirty="0" smtClean="0">
                <a:solidFill>
                  <a:srgbClr val="993300"/>
                </a:solidFill>
                <a:latin typeface="Calibri" pitchFamily="34" charset="0"/>
              </a:rPr>
              <a:t>Title</a:t>
            </a:r>
          </a:p>
          <a:p>
            <a:pPr eaLnBrk="1" hangingPunct="1">
              <a:lnSpc>
                <a:spcPct val="80000"/>
              </a:lnSpc>
            </a:pPr>
            <a:r>
              <a:rPr lang="en-US" sz="1200" dirty="0" smtClean="0">
                <a:solidFill>
                  <a:srgbClr val="993300"/>
                </a:solidFill>
                <a:latin typeface="Calibri" pitchFamily="34" charset="0"/>
              </a:rPr>
              <a:t>What</a:t>
            </a:r>
          </a:p>
          <a:p>
            <a:pPr eaLnBrk="1" hangingPunct="1">
              <a:lnSpc>
                <a:spcPct val="80000"/>
              </a:lnSpc>
            </a:pPr>
            <a:r>
              <a:rPr lang="en-US" sz="1200" dirty="0" smtClean="0">
                <a:solidFill>
                  <a:srgbClr val="993300"/>
                </a:solidFill>
                <a:latin typeface="Calibri" pitchFamily="34" charset="0"/>
              </a:rPr>
              <a:t>When</a:t>
            </a:r>
          </a:p>
          <a:p>
            <a:pPr eaLnBrk="1" hangingPunct="1">
              <a:lnSpc>
                <a:spcPct val="80000"/>
              </a:lnSpc>
            </a:pPr>
            <a:r>
              <a:rPr lang="en-US" sz="1200" dirty="0" smtClean="0">
                <a:solidFill>
                  <a:srgbClr val="993300"/>
                </a:solidFill>
                <a:latin typeface="Calibri" pitchFamily="34" charset="0"/>
              </a:rPr>
              <a:t>Where</a:t>
            </a:r>
          </a:p>
          <a:p>
            <a:pPr eaLnBrk="1" hangingPunct="1">
              <a:lnSpc>
                <a:spcPct val="80000"/>
              </a:lnSpc>
            </a:pPr>
            <a:r>
              <a:rPr lang="en-US" sz="1200" dirty="0" smtClean="0">
                <a:solidFill>
                  <a:srgbClr val="993300"/>
                </a:solidFill>
                <a:latin typeface="Calibri" pitchFamily="34" charset="0"/>
              </a:rPr>
              <a:t>Information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ways to promote</a:t>
            </a:r>
            <a:r>
              <a:rPr lang="en-US" baseline="0" dirty="0" smtClean="0"/>
              <a:t> your event</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Perhaps the most powerful</a:t>
            </a:r>
            <a:r>
              <a:rPr lang="en-US" baseline="0" dirty="0" smtClean="0"/>
              <a:t> method of promotion is word of mouth. </a:t>
            </a:r>
          </a:p>
          <a:p>
            <a:endParaRPr lang="en-US" baseline="0" dirty="0" smtClean="0"/>
          </a:p>
          <a:p>
            <a:r>
              <a:rPr lang="en-US" baseline="0" dirty="0" smtClean="0"/>
              <a:t>Community networks are going to greatly enhance your publicity. Get to know your local organizations such as </a:t>
            </a:r>
          </a:p>
          <a:p>
            <a:endParaRPr lang="en-US" baseline="0" dirty="0" smtClean="0"/>
          </a:p>
          <a:p>
            <a:r>
              <a:rPr lang="en-US" baseline="0" dirty="0" smtClean="0"/>
              <a:t>Historical Societies, Homeowners Associations, Writer’s groups, anyone you can think of. If they send your program information out to their </a:t>
            </a:r>
            <a:r>
              <a:rPr lang="en-US" sz="1200" b="0" i="0" kern="1200" dirty="0" smtClean="0">
                <a:solidFill>
                  <a:schemeClr val="tx1"/>
                </a:solidFill>
                <a:latin typeface="Arial" charset="0"/>
                <a:ea typeface="+mn-ea"/>
                <a:cs typeface="+mn-cs"/>
              </a:rPr>
              <a:t>members</a:t>
            </a:r>
            <a:r>
              <a:rPr lang="en-US" baseline="0" dirty="0" smtClean="0"/>
              <a:t>, your going to greatly increase your attendance. Think of it, now you have their credibility to add to yours. </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50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51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Surveys and feedback are essential. They allow you to get qualitative and quantitative feedback and they allow you to add people</a:t>
            </a:r>
            <a:r>
              <a:rPr lang="en-US" baseline="0" dirty="0" smtClean="0"/>
              <a:t> to your email lists</a:t>
            </a:r>
          </a:p>
          <a:p>
            <a:endParaRPr lang="en-US" dirty="0" smtClean="0"/>
          </a:p>
          <a:p>
            <a:r>
              <a:rPr lang="en-US" dirty="0" smtClean="0"/>
              <a:t>If only 25 people showed up to your program, that might not be great, but if the program gets a response like “It changed my life!” then that’s a different story.</a:t>
            </a:r>
          </a:p>
          <a:p>
            <a:r>
              <a:rPr lang="en-US" dirty="0" smtClean="0"/>
              <a:t>Feedback allows you to justify and plan for future programming. Sometimes grants require it.</a:t>
            </a:r>
          </a:p>
          <a:p>
            <a:r>
              <a:rPr lang="en-US" dirty="0" smtClean="0"/>
              <a:t>Determine what you want to know!  </a:t>
            </a:r>
          </a:p>
          <a:p>
            <a:r>
              <a:rPr lang="en-US" dirty="0" smtClean="0"/>
              <a:t>Remember that the more questions you ask, the fewer answers you will get. Responses will be skewed (people who go to craft programs will want more craft programs!) – Also people will always find something wrong – temperature example </a:t>
            </a:r>
          </a:p>
          <a:p>
            <a:r>
              <a:rPr lang="en-US" dirty="0" smtClean="0"/>
              <a:t>Also, you may want to determine things about your attendees like best times to host programs or average age of attendees. Obviously, you want to be concerned about privacy.</a:t>
            </a:r>
          </a:p>
          <a:p>
            <a:r>
              <a:rPr lang="en-US" b="1" dirty="0" smtClean="0"/>
              <a:t>Sample Questions: </a:t>
            </a:r>
          </a:p>
          <a:p>
            <a:r>
              <a:rPr lang="en-US" dirty="0" smtClean="0"/>
              <a:t>How did you hear about the event? Please rate the speaker/presenter Did you learn anything?</a:t>
            </a:r>
          </a:p>
          <a:p>
            <a:r>
              <a:rPr lang="en-US" dirty="0" smtClean="0"/>
              <a:t>Could we have improved this event? What other types of program would you like to see?</a:t>
            </a:r>
          </a:p>
          <a:p>
            <a:r>
              <a:rPr lang="en-US" b="1" dirty="0" smtClean="0"/>
              <a:t>Other comments: </a:t>
            </a:r>
          </a:p>
          <a:p>
            <a:r>
              <a:rPr lang="en-US" dirty="0" smtClean="0"/>
              <a:t>Also, this is a great way to get people on your mailing lists! </a:t>
            </a:r>
          </a:p>
          <a:p>
            <a:r>
              <a:rPr lang="en-US" dirty="0" smtClean="0"/>
              <a:t>You should be able to project future costs from your evaluations </a:t>
            </a:r>
          </a:p>
          <a:p>
            <a:r>
              <a:rPr lang="en-US" dirty="0" smtClean="0"/>
              <a:t>Documentation - Demonstrate success Historical record Personal portfolio </a:t>
            </a:r>
          </a:p>
          <a:p>
            <a:r>
              <a:rPr lang="en-US" dirty="0" smtClean="0"/>
              <a:t>How do you document? Written statistics Photos Video</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 know why we are programming, so what’s the problem.</a:t>
            </a:r>
          </a:p>
          <a:p>
            <a:endParaRPr lang="en-US" dirty="0" smtClean="0"/>
          </a:p>
          <a:p>
            <a:r>
              <a:rPr lang="en-US" dirty="0" smtClean="0"/>
              <a:t>Usually we find ourselves</a:t>
            </a:r>
            <a:r>
              <a:rPr lang="en-US" baseline="0" dirty="0" smtClean="0"/>
              <a:t> in this position because we are asked to do programs but with little staff or money. </a:t>
            </a:r>
          </a:p>
          <a:p>
            <a:endParaRPr lang="en-US" baseline="0" dirty="0" smtClean="0"/>
          </a:p>
          <a:p>
            <a:r>
              <a:rPr lang="en-US" baseline="0" dirty="0" smtClean="0"/>
              <a:t>We are like a big fish in a little bowl. How do we break out?</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latin typeface="Calibri" pitchFamily="34" charset="0"/>
                <a:ea typeface="+mn-ea"/>
                <a:cs typeface="+mn-cs"/>
              </a:rPr>
              <a:t>Cost Benefit Analysis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0" cap="none" spc="0" normalizeH="0" baseline="0" noProof="0" dirty="0" smtClean="0">
                <a:ln>
                  <a:noFill/>
                </a:ln>
                <a:solidFill>
                  <a:schemeClr val="bg1"/>
                </a:solidFill>
                <a:effectLst/>
                <a:uLnTx/>
                <a:uFillTx/>
                <a:latin typeface="Calibri" pitchFamily="34" charset="0"/>
                <a:ea typeface="+mn-ea"/>
                <a:cs typeface="+mn-cs"/>
              </a:rPr>
              <a:t>Is an easy way to demonstrate the effectiveness of your programs.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0" cap="none" spc="0" normalizeH="0" baseline="0" noProof="0" dirty="0" smtClean="0">
              <a:ln>
                <a:noFill/>
              </a:ln>
              <a:solidFill>
                <a:schemeClr val="bg1"/>
              </a:solidFill>
              <a:effectLst/>
              <a:uLnTx/>
              <a:uFillTx/>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smtClean="0"/>
              <a:t>Amortization is the </a:t>
            </a:r>
            <a:r>
              <a:rPr lang="en-US" b="1" dirty="0" smtClean="0"/>
              <a:t>process of decreasing an amount over a period</a:t>
            </a:r>
            <a:endParaRPr kumimoji="0" lang="en-US" sz="1200" b="1" i="0" u="none" strike="noStrike" kern="0" cap="none" spc="0" normalizeH="0" baseline="0" noProof="0" dirty="0" smtClean="0">
              <a:ln>
                <a:noFill/>
              </a:ln>
              <a:solidFill>
                <a:schemeClr val="bg1"/>
              </a:solidFill>
              <a:effectLst/>
              <a:uLnTx/>
              <a:uFillTx/>
              <a:latin typeface="Calibr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55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have reviewed and assessed</a:t>
            </a:r>
            <a:r>
              <a:rPr lang="en-US" baseline="0" dirty="0" smtClean="0"/>
              <a:t> your feedback, its time to look at your budget and determine if there are things you would like to invest in. We are fortunate enough to have a meeting room and over the years have purchased things which will enhance our programming. One example is a projection unit. When we purchased a projection unit, all of a sudden we could show Power Points, movies, and today we use the same projection unit to display IPad screens.</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In any dilemma,</a:t>
            </a:r>
            <a:r>
              <a:rPr lang="en-US" b="1" baseline="0" dirty="0" smtClean="0"/>
              <a:t> you want to asses your </a:t>
            </a:r>
            <a:r>
              <a:rPr lang="en-US" b="1" dirty="0" smtClean="0"/>
              <a:t>resources </a:t>
            </a:r>
            <a:endParaRPr lang="en-US" b="1" baseline="0" dirty="0" smtClean="0"/>
          </a:p>
          <a:p>
            <a:endParaRPr lang="en-US" b="1" dirty="0" smtClean="0"/>
          </a:p>
          <a:p>
            <a:r>
              <a:rPr lang="en-US" dirty="0" smtClean="0"/>
              <a:t>Does your library have a facility (meeting room, stage, story room?)</a:t>
            </a:r>
          </a:p>
          <a:p>
            <a:r>
              <a:rPr lang="en-US" dirty="0" smtClean="0"/>
              <a:t>How many can you seat? Does it contain AV equipment (microphone, screen projector, </a:t>
            </a:r>
            <a:r>
              <a:rPr lang="en-US" dirty="0" err="1" smtClean="0"/>
              <a:t>Ipod</a:t>
            </a:r>
            <a:r>
              <a:rPr lang="en-US" dirty="0" smtClean="0"/>
              <a:t>?)</a:t>
            </a:r>
          </a:p>
          <a:p>
            <a:r>
              <a:rPr lang="en-US" dirty="0" smtClean="0"/>
              <a:t>Does it need to be booked in advance? Can you provide to persons with disabilities?</a:t>
            </a:r>
          </a:p>
          <a:p>
            <a:endParaRPr lang="en-US" dirty="0" smtClean="0"/>
          </a:p>
          <a:p>
            <a:pPr eaLnBrk="1" hangingPunct="1"/>
            <a:r>
              <a:rPr lang="en-US" sz="2800" b="1" dirty="0" smtClean="0">
                <a:solidFill>
                  <a:srgbClr val="0000FF"/>
                </a:solidFill>
              </a:rPr>
              <a:t>Supplies can be anything from the basics to program specific</a:t>
            </a:r>
          </a:p>
          <a:p>
            <a:pPr eaLnBrk="1" hangingPunct="1"/>
            <a:r>
              <a:rPr lang="en-US" sz="2400" dirty="0" smtClean="0">
                <a:solidFill>
                  <a:srgbClr val="0000FF"/>
                </a:solidFill>
              </a:rPr>
              <a:t>Create checklist</a:t>
            </a:r>
          </a:p>
          <a:p>
            <a:pPr eaLnBrk="1" hangingPunct="1"/>
            <a:r>
              <a:rPr lang="en-US" sz="2400" dirty="0" smtClean="0">
                <a:solidFill>
                  <a:srgbClr val="0000FF"/>
                </a:solidFill>
              </a:rPr>
              <a:t>Buy items in advance, esp. frequently used items</a:t>
            </a:r>
          </a:p>
          <a:p>
            <a:pPr eaLnBrk="1" hangingPunct="1"/>
            <a:r>
              <a:rPr lang="en-US" sz="2800" dirty="0" smtClean="0">
                <a:solidFill>
                  <a:srgbClr val="0000FF"/>
                </a:solidFill>
              </a:rPr>
              <a:t>Copies</a:t>
            </a:r>
          </a:p>
          <a:p>
            <a:pPr eaLnBrk="1" hangingPunct="1"/>
            <a:r>
              <a:rPr lang="en-US" sz="2800" dirty="0" smtClean="0">
                <a:solidFill>
                  <a:srgbClr val="0000FF"/>
                </a:solidFill>
              </a:rPr>
              <a:t>Printing</a:t>
            </a:r>
          </a:p>
          <a:p>
            <a:pPr eaLnBrk="1" hangingPunct="1"/>
            <a:r>
              <a:rPr lang="en-US" sz="2800" dirty="0" smtClean="0">
                <a:solidFill>
                  <a:srgbClr val="0000FF"/>
                </a:solidFill>
              </a:rPr>
              <a:t>Craft Supplies</a:t>
            </a:r>
          </a:p>
          <a:p>
            <a:pPr eaLnBrk="1" hangingPunct="1"/>
            <a:r>
              <a:rPr lang="en-US" sz="2800" dirty="0" smtClean="0">
                <a:solidFill>
                  <a:srgbClr val="0000FF"/>
                </a:solidFill>
              </a:rPr>
              <a:t>Pencils, Pens Paper</a:t>
            </a:r>
          </a:p>
          <a:p>
            <a:pPr eaLnBrk="1" hangingPunct="1"/>
            <a:r>
              <a:rPr lang="en-US" sz="2800" dirty="0" smtClean="0">
                <a:solidFill>
                  <a:srgbClr val="0000FF"/>
                </a:solidFill>
              </a:rPr>
              <a:t>Refreshments</a:t>
            </a:r>
          </a:p>
          <a:p>
            <a:pPr eaLnBrk="1" hangingPunct="1"/>
            <a:endParaRPr lang="en-US" sz="2800" dirty="0" smtClean="0">
              <a:solidFill>
                <a:srgbClr val="0000FF"/>
              </a:solidFill>
            </a:endParaRPr>
          </a:p>
          <a:p>
            <a:pPr eaLnBrk="1" hangingPunct="1"/>
            <a:r>
              <a:rPr lang="en-US" sz="2800" b="1" dirty="0" smtClean="0">
                <a:solidFill>
                  <a:srgbClr val="0000FF"/>
                </a:solidFill>
              </a:rPr>
              <a:t>Create</a:t>
            </a:r>
            <a:r>
              <a:rPr lang="en-US" sz="2800" b="1" baseline="0" dirty="0" smtClean="0">
                <a:solidFill>
                  <a:srgbClr val="0000FF"/>
                </a:solidFill>
              </a:rPr>
              <a:t> a wish list</a:t>
            </a:r>
            <a:endParaRPr lang="en-US" sz="2800" b="1" dirty="0" smtClean="0">
              <a:solidFill>
                <a:srgbClr val="0000FF"/>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For a lot of Librarians, budget is a bad word. </a:t>
            </a:r>
          </a:p>
          <a:p>
            <a:r>
              <a:rPr lang="en-US" baseline="0" dirty="0" smtClean="0"/>
              <a:t>However, budgets are good and I hope that after this part of the webinar you will better be able to </a:t>
            </a:r>
          </a:p>
          <a:p>
            <a:r>
              <a:rPr lang="en-US" baseline="0" dirty="0" smtClean="0"/>
              <a:t>determine your budget and use these tools to partner with other organizations. </a:t>
            </a:r>
          </a:p>
          <a:p>
            <a:endParaRPr lang="en-US" baseline="0" dirty="0" smtClean="0"/>
          </a:p>
          <a:p>
            <a:r>
              <a:rPr lang="en-US" baseline="0" dirty="0" smtClean="0"/>
              <a:t>Your budget is your primary resource.</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r>
              <a:rPr lang="en-US" sz="3200" b="1" dirty="0" smtClean="0">
                <a:solidFill>
                  <a:srgbClr val="993300"/>
                </a:solidFill>
                <a:latin typeface="Cambria" pitchFamily="18" charset="0"/>
              </a:rPr>
              <a:t>Money can come from</a:t>
            </a:r>
            <a:endParaRPr lang="en-US" sz="3200" dirty="0" smtClean="0">
              <a:solidFill>
                <a:srgbClr val="993300"/>
              </a:solidFill>
              <a:latin typeface="Cambria" pitchFamily="18" charset="0"/>
            </a:endParaRPr>
          </a:p>
          <a:p>
            <a:pPr eaLnBrk="1" hangingPunct="1"/>
            <a:r>
              <a:rPr lang="en-US" sz="3200" dirty="0" smtClean="0">
                <a:solidFill>
                  <a:srgbClr val="993300"/>
                </a:solidFill>
                <a:latin typeface="Cambria" pitchFamily="18" charset="0"/>
              </a:rPr>
              <a:t>Friends of the Library/</a:t>
            </a:r>
            <a:r>
              <a:rPr lang="en-US" sz="2800" dirty="0" smtClean="0">
                <a:solidFill>
                  <a:srgbClr val="993300"/>
                </a:solidFill>
                <a:latin typeface="Cambria" pitchFamily="18" charset="0"/>
              </a:rPr>
              <a:t>Foundation/Commission </a:t>
            </a:r>
          </a:p>
          <a:p>
            <a:pPr eaLnBrk="1" hangingPunct="1"/>
            <a:r>
              <a:rPr lang="en-US" sz="3200" dirty="0" smtClean="0">
                <a:solidFill>
                  <a:srgbClr val="993300"/>
                </a:solidFill>
                <a:latin typeface="Cambria" pitchFamily="18" charset="0"/>
              </a:rPr>
              <a:t>Grants </a:t>
            </a:r>
          </a:p>
          <a:p>
            <a:pPr eaLnBrk="1" hangingPunct="1"/>
            <a:r>
              <a:rPr lang="en-US" sz="3200" dirty="0" smtClean="0">
                <a:solidFill>
                  <a:srgbClr val="993300"/>
                </a:solidFill>
                <a:latin typeface="Cambria" pitchFamily="18" charset="0"/>
              </a:rPr>
              <a:t>Outside organization</a:t>
            </a:r>
          </a:p>
          <a:p>
            <a:pPr eaLnBrk="1" hangingPunct="1"/>
            <a:r>
              <a:rPr lang="en-US" sz="3200" dirty="0" smtClean="0">
                <a:solidFill>
                  <a:srgbClr val="993300"/>
                </a:solidFill>
                <a:latin typeface="Cambria" pitchFamily="18" charset="0"/>
              </a:rPr>
              <a:t>Sponsorship</a:t>
            </a:r>
          </a:p>
          <a:p>
            <a:pPr eaLnBrk="1" hangingPunct="1"/>
            <a:endParaRPr lang="en-US" sz="3200" dirty="0" smtClean="0">
              <a:solidFill>
                <a:srgbClr val="993300"/>
              </a:solidFill>
              <a:latin typeface="Cambria" pitchFamily="18" charset="0"/>
            </a:endParaRPr>
          </a:p>
          <a:p>
            <a:pPr eaLnBrk="1" hangingPunct="1"/>
            <a:r>
              <a:rPr lang="en-US" dirty="0" smtClean="0"/>
              <a:t>Its important</a:t>
            </a:r>
            <a:r>
              <a:rPr lang="en-US" baseline="0" dirty="0" smtClean="0"/>
              <a:t> to know where your money comes from. I usually ask if the Library pays for programming. Its interesting to note that in my experience, Libraries are being asked to increase programming, but find the funding elsewhere. Our Library’s programming budget is sponsored by our Friends group. </a:t>
            </a:r>
          </a:p>
          <a:p>
            <a:pPr eaLnBrk="1" hangingPunct="1"/>
            <a:endParaRPr lang="en-US" baseline="0" dirty="0" smtClean="0"/>
          </a:p>
          <a:p>
            <a:pPr eaLnBrk="1" hangingPunct="1"/>
            <a:r>
              <a:rPr lang="en-US" baseline="0" dirty="0" smtClean="0"/>
              <a:t>Determining or knowing your source means you will be better able to go back to your funder for additional resources later on and justify your needs</a:t>
            </a:r>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742950" marR="0" lvl="1" indent="-285750" algn="l" defTabSz="914400" rtl="0" eaLnBrk="1" fontAlgn="base" latinLnBrk="0" hangingPunct="1">
              <a:lnSpc>
                <a:spcPct val="100000"/>
              </a:lnSpc>
              <a:spcBef>
                <a:spcPct val="20000"/>
              </a:spcBef>
              <a:spcAft>
                <a:spcPct val="0"/>
              </a:spcAft>
              <a:buClrTx/>
              <a:buSzTx/>
              <a:tabLst/>
              <a:defRPr/>
            </a:pPr>
            <a:r>
              <a:rPr lang="en-US" b="1" dirty="0" smtClean="0"/>
              <a:t>Its important</a:t>
            </a:r>
            <a:r>
              <a:rPr lang="en-US" b="1" baseline="0" dirty="0" smtClean="0"/>
              <a:t> to state that no program is free. </a:t>
            </a:r>
            <a:r>
              <a:rPr kumimoji="0" lang="en-US" sz="3600" b="1" i="1" u="none" strike="noStrike" kern="0" cap="none" spc="0" normalizeH="0" baseline="0" noProof="0" dirty="0" smtClean="0">
                <a:ln>
                  <a:noFill/>
                </a:ln>
                <a:solidFill>
                  <a:srgbClr val="993300"/>
                </a:solidFill>
                <a:effectLst/>
                <a:uLnTx/>
                <a:uFillTx/>
                <a:latin typeface="Cambria" pitchFamily="18" charset="0"/>
              </a:rPr>
              <a:t>(identify hidden costs)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lang="en-US" sz="3200" kern="0" dirty="0" smtClean="0">
                <a:solidFill>
                  <a:srgbClr val="993300"/>
                </a:solidFill>
                <a:latin typeface="Cambria" pitchFamily="18" charset="0"/>
              </a:rPr>
              <a:t>Staff time </a:t>
            </a:r>
            <a:r>
              <a:rPr lang="en-US" sz="2400" kern="0" dirty="0" smtClean="0">
                <a:solidFill>
                  <a:srgbClr val="993300"/>
                </a:solidFill>
                <a:latin typeface="Cambria" pitchFamily="18" charset="0"/>
              </a:rPr>
              <a:t>(development and implementation)</a:t>
            </a:r>
            <a:endParaRPr lang="en-US" sz="3200" kern="0" dirty="0" smtClean="0">
              <a:solidFill>
                <a:srgbClr val="993300"/>
              </a:solidFill>
              <a:latin typeface="Cambria" pitchFamily="18" charset="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smtClean="0">
                <a:ln>
                  <a:noFill/>
                </a:ln>
                <a:solidFill>
                  <a:srgbClr val="993300"/>
                </a:solidFill>
                <a:effectLst/>
                <a:uLnTx/>
                <a:uFillTx/>
                <a:latin typeface="Cambria" pitchFamily="18" charset="0"/>
              </a:rPr>
              <a:t>Facility Costs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lang="en-US" sz="3200" kern="0" dirty="0" smtClean="0">
                <a:solidFill>
                  <a:srgbClr val="993300"/>
                </a:solidFill>
                <a:latin typeface="Cambria" pitchFamily="18" charset="0"/>
              </a:rPr>
              <a:t>Promotion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smtClean="0">
                <a:ln>
                  <a:noFill/>
                </a:ln>
                <a:solidFill>
                  <a:srgbClr val="993300"/>
                </a:solidFill>
                <a:effectLst/>
                <a:uLnTx/>
                <a:uFillTx/>
                <a:latin typeface="Cambria" pitchFamily="18" charset="0"/>
              </a:rPr>
              <a:t>Know your “in kind”  expenses</a:t>
            </a:r>
          </a:p>
          <a:p>
            <a:endParaRPr lang="en-US" baseline="0" dirty="0" smtClean="0"/>
          </a:p>
          <a:p>
            <a:endParaRPr lang="en-US" baseline="0" dirty="0" smtClean="0"/>
          </a:p>
          <a:p>
            <a:r>
              <a:rPr lang="en-US" baseline="0" dirty="0" smtClean="0"/>
              <a:t>Even if you have a presenter that comes in for free, you are providing “in kind” costs. Facility, staff, publicity, are all things that cost the organization money. Also, your cost may be more depending on the program. </a:t>
            </a:r>
          </a:p>
          <a:p>
            <a:endParaRPr lang="en-US" baseline="0" dirty="0" smtClean="0"/>
          </a:p>
          <a:p>
            <a:r>
              <a:rPr lang="en-US" baseline="0" dirty="0" smtClean="0"/>
              <a:t>If you are taking reservations, paying staff overtime, these are all cost that can go up in association with the type of program such as big name authors, crafts, etc. I know of a lot of librarians who will tell me a program was free and I always ask, did you attend it? Did you use a Library room? How about power? </a:t>
            </a:r>
          </a:p>
          <a:p>
            <a:endParaRPr lang="en-US" baseline="0" dirty="0" smtClean="0"/>
          </a:p>
          <a:p>
            <a:r>
              <a:rPr lang="en-US" baseline="0" dirty="0" smtClean="0"/>
              <a:t>2 reason – 1 acknowledge your asset or people will take them for granted 2 – its what you bring to the table in terms of collaboration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Ideally, you would make your budget out ahead of time allocating</a:t>
            </a:r>
            <a:r>
              <a:rPr lang="en-US" baseline="0" dirty="0" smtClean="0"/>
              <a:t> cost to designated areas programming. </a:t>
            </a:r>
          </a:p>
          <a:p>
            <a:endParaRPr lang="en-US" baseline="0" dirty="0" smtClean="0"/>
          </a:p>
          <a:p>
            <a:r>
              <a:rPr lang="en-US" baseline="0" dirty="0" smtClean="0"/>
              <a:t>Remember its better to be under budget than over budget</a:t>
            </a:r>
          </a:p>
          <a:p>
            <a:endParaRPr lang="en-US" baseline="0" dirty="0" smtClean="0"/>
          </a:p>
          <a:p>
            <a:r>
              <a:rPr lang="en-US" baseline="0" dirty="0" smtClean="0"/>
              <a:t>After a year, you can determine if you projected accurately or need to ask for additional funds or less funding. </a:t>
            </a:r>
          </a:p>
          <a:p>
            <a:endParaRPr lang="en-US" baseline="0" dirty="0" smtClean="0"/>
          </a:p>
          <a:p>
            <a:endParaRPr lang="en-US" baseline="0" dirty="0" smtClean="0"/>
          </a:p>
          <a:p>
            <a:r>
              <a:rPr lang="en-US" baseline="0" dirty="0" smtClean="0"/>
              <a:t>Not to exceed </a:t>
            </a:r>
            <a:endParaRPr lang="en-US" dirty="0"/>
          </a:p>
        </p:txBody>
      </p:sp>
      <p:sp>
        <p:nvSpPr>
          <p:cNvPr id="4" name="Slide Number Placeholder 3"/>
          <p:cNvSpPr>
            <a:spLocks noGrp="1"/>
          </p:cNvSpPr>
          <p:nvPr>
            <p:ph type="sldNum" sz="quarter" idx="10"/>
          </p:nvPr>
        </p:nvSpPr>
        <p:spPr/>
        <p:txBody>
          <a:bodyPr/>
          <a:lstStyle/>
          <a:p>
            <a:pPr>
              <a:defRPr/>
            </a:pPr>
            <a:fld id="{9C7F60C9-E275-4604-B443-7154AA5CA7D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0F7CCB-4F61-4DBE-9A96-30334385C60D}"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F7CCB-4F61-4DBE-9A96-30334385C60D}"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F7CCB-4F61-4DBE-9A96-30334385C60D}"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79525" y="1600200"/>
            <a:ext cx="7085013" cy="1066800"/>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279525" y="2819400"/>
            <a:ext cx="5256213" cy="1143000"/>
          </a:xfrm>
        </p:spPr>
        <p:txBody>
          <a:bodyPr/>
          <a:lstStyle>
            <a:lvl1pPr marL="0" indent="0">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pPr>
              <a:defRPr/>
            </a:pPr>
            <a:endParaRPr lang="en-US"/>
          </a:p>
        </p:txBody>
      </p:sp>
      <p:sp>
        <p:nvSpPr>
          <p:cNvPr id="3077" name="Rectangle 5"/>
          <p:cNvSpPr>
            <a:spLocks noGrp="1" noChangeArrowheads="1"/>
          </p:cNvSpPr>
          <p:nvPr>
            <p:ph type="ftr" sz="quarter" idx="3"/>
          </p:nvPr>
        </p:nvSpPr>
        <p:spPr/>
        <p:txBody>
          <a:bodyPr/>
          <a:lstStyle>
            <a:lvl1pPr>
              <a:defRPr/>
            </a:lvl1pPr>
          </a:lstStyle>
          <a:p>
            <a:pPr>
              <a:defRPr/>
            </a:pPr>
            <a:endParaRPr lang="en-US"/>
          </a:p>
        </p:txBody>
      </p:sp>
      <p:sp>
        <p:nvSpPr>
          <p:cNvPr id="3078" name="Rectangle 6"/>
          <p:cNvSpPr>
            <a:spLocks noGrp="1" noChangeArrowheads="1"/>
          </p:cNvSpPr>
          <p:nvPr>
            <p:ph type="sldNum" sz="quarter" idx="4"/>
          </p:nvPr>
        </p:nvSpPr>
        <p:spPr/>
        <p:txBody>
          <a:bodyPr/>
          <a:lstStyle>
            <a:lvl1pPr>
              <a:defRPr/>
            </a:lvl1pPr>
          </a:lstStyle>
          <a:p>
            <a:pPr>
              <a:defRPr/>
            </a:pPr>
            <a:fld id="{0AF57899-28D8-4DAE-AFA1-87DE7F90CC8A}"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958558-2361-416B-9DBF-E901724E2007}"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C6064E-7BDE-49C6-B561-D6494DF9B75E}"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846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6190A09-B093-40F7-B8E3-C2A7C64DB6C7}"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D15C5EF-2388-4C16-B5BC-7056D31802C1}"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7A2E643-0EF7-42F7-AFA3-AC07BA815EB3}"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31DEF3F-BA51-4D00-9E6C-E057A46F628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F7CCB-4F61-4DBE-9A96-30334385C60D}"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3BFEFD7-4BCB-43C9-9A65-C915AD826001}"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21BD7F4-631D-49A8-BB17-C875289E043D}"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661C98-3501-4182-92F2-29691B81A0CE}"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685800"/>
            <a:ext cx="177165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685800"/>
            <a:ext cx="516255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857B13-EF56-478C-B1C8-DF98E1FEFB6D}"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F7CCB-4F61-4DBE-9A96-30334385C60D}"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0F7CCB-4F61-4DBE-9A96-30334385C60D}"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F7CCB-4F61-4DBE-9A96-30334385C60D}" type="datetimeFigureOut">
              <a:rPr lang="en-US" smtClean="0"/>
              <a:pPr/>
              <a:t>5/15/13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0F7CCB-4F61-4DBE-9A96-30334385C60D}" type="datetimeFigureOut">
              <a:rPr lang="en-US" smtClean="0"/>
              <a:pPr/>
              <a:t>5/15/13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F7CCB-4F61-4DBE-9A96-30334385C60D}" type="datetimeFigureOut">
              <a:rPr lang="en-US" smtClean="0"/>
              <a:pPr/>
              <a:t>5/15/13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F7CCB-4F61-4DBE-9A96-30334385C60D}"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F7CCB-4F61-4DBE-9A96-30334385C60D}"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8C6DB-139E-4A87-B181-88DB4AB088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F7CCB-4F61-4DBE-9A96-30334385C60D}" type="datetimeFigureOut">
              <a:rPr lang="en-US" smtClean="0"/>
              <a:pPr/>
              <a:t>5/15/13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8C6DB-139E-4A87-B181-88DB4AB0881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9525" y="685800"/>
            <a:ext cx="7086600" cy="7318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79525" y="1600200"/>
            <a:ext cx="5257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US"/>
          </a:p>
        </p:txBody>
      </p:sp>
      <p:sp>
        <p:nvSpPr>
          <p:cNvPr id="1032" name="Rectangle 8"/>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US"/>
          </a:p>
        </p:txBody>
      </p:sp>
      <p:sp>
        <p:nvSpPr>
          <p:cNvPr id="1033" name="Rectangle 9"/>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F2D5C5F2-52E6-40FC-9798-8BA1D94407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Century Gothic" pitchFamily="34" charset="0"/>
        </a:defRPr>
      </a:lvl2pPr>
      <a:lvl3pPr algn="l" rtl="0" eaLnBrk="1" fontAlgn="base" hangingPunct="1">
        <a:spcBef>
          <a:spcPct val="0"/>
        </a:spcBef>
        <a:spcAft>
          <a:spcPct val="0"/>
        </a:spcAft>
        <a:defRPr sz="3600">
          <a:solidFill>
            <a:schemeClr val="tx2"/>
          </a:solidFill>
          <a:latin typeface="Century Gothic" pitchFamily="34" charset="0"/>
        </a:defRPr>
      </a:lvl3pPr>
      <a:lvl4pPr algn="l" rtl="0" eaLnBrk="1" fontAlgn="base" hangingPunct="1">
        <a:spcBef>
          <a:spcPct val="0"/>
        </a:spcBef>
        <a:spcAft>
          <a:spcPct val="0"/>
        </a:spcAft>
        <a:defRPr sz="3600">
          <a:solidFill>
            <a:schemeClr val="tx2"/>
          </a:solidFill>
          <a:latin typeface="Century Gothic" pitchFamily="34" charset="0"/>
        </a:defRPr>
      </a:lvl4pPr>
      <a:lvl5pPr algn="l" rtl="0" eaLnBrk="1" fontAlgn="base" hangingPunct="1">
        <a:spcBef>
          <a:spcPct val="0"/>
        </a:spcBef>
        <a:spcAft>
          <a:spcPct val="0"/>
        </a:spcAft>
        <a:defRPr sz="3600">
          <a:solidFill>
            <a:schemeClr val="tx2"/>
          </a:solidFill>
          <a:latin typeface="Century Gothic" pitchFamily="34" charset="0"/>
        </a:defRPr>
      </a:lvl5pPr>
      <a:lvl6pPr marL="457200" algn="l" rtl="0" eaLnBrk="1" fontAlgn="base" hangingPunct="1">
        <a:spcBef>
          <a:spcPct val="0"/>
        </a:spcBef>
        <a:spcAft>
          <a:spcPct val="0"/>
        </a:spcAft>
        <a:defRPr sz="3600">
          <a:solidFill>
            <a:schemeClr val="tx2"/>
          </a:solidFill>
          <a:latin typeface="Century Gothic" pitchFamily="34" charset="0"/>
        </a:defRPr>
      </a:lvl6pPr>
      <a:lvl7pPr marL="914400" algn="l" rtl="0" eaLnBrk="1" fontAlgn="base" hangingPunct="1">
        <a:spcBef>
          <a:spcPct val="0"/>
        </a:spcBef>
        <a:spcAft>
          <a:spcPct val="0"/>
        </a:spcAft>
        <a:defRPr sz="3600">
          <a:solidFill>
            <a:schemeClr val="tx2"/>
          </a:solidFill>
          <a:latin typeface="Century Gothic" pitchFamily="34" charset="0"/>
        </a:defRPr>
      </a:lvl7pPr>
      <a:lvl8pPr marL="1371600" algn="l" rtl="0" eaLnBrk="1" fontAlgn="base" hangingPunct="1">
        <a:spcBef>
          <a:spcPct val="0"/>
        </a:spcBef>
        <a:spcAft>
          <a:spcPct val="0"/>
        </a:spcAft>
        <a:defRPr sz="3600">
          <a:solidFill>
            <a:schemeClr val="tx2"/>
          </a:solidFill>
          <a:latin typeface="Century Gothic" pitchFamily="34" charset="0"/>
        </a:defRPr>
      </a:lvl8pPr>
      <a:lvl9pPr marL="1828800" algn="l" rtl="0" eaLnBrk="1" fontAlgn="base" hangingPunct="1">
        <a:spcBef>
          <a:spcPct val="0"/>
        </a:spcBef>
        <a:spcAft>
          <a:spcPct val="0"/>
        </a:spcAft>
        <a:defRPr sz="3600">
          <a:solidFill>
            <a:schemeClr val="tx2"/>
          </a:solidFill>
          <a:latin typeface="Century Gothic"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8.gif"/></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 Id="rId3"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rvey.qualtrics.com/SE/?SID=SV_0AtyFy5LhcUJIBn"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04800" y="304800"/>
            <a:ext cx="8610600" cy="6553200"/>
          </a:xfrm>
          <a:solidFill>
            <a:schemeClr val="tx1"/>
          </a:solidFill>
        </p:spPr>
        <p:txBody>
          <a:bodyPr/>
          <a:lstStyle/>
          <a:p>
            <a:pPr algn="ctr">
              <a:spcBef>
                <a:spcPts val="0"/>
              </a:spcBef>
              <a:defRPr/>
            </a:pPr>
            <a:r>
              <a:rPr lang="en-US" sz="4400" dirty="0" smtClean="0">
                <a:solidFill>
                  <a:schemeClr val="bg1"/>
                </a:solidFill>
              </a:rPr>
              <a:t>Planning an Adult Program on </a:t>
            </a:r>
          </a:p>
          <a:p>
            <a:pPr algn="ctr">
              <a:spcBef>
                <a:spcPts val="0"/>
              </a:spcBef>
              <a:defRPr/>
            </a:pPr>
            <a:r>
              <a:rPr lang="en-US" sz="4400" dirty="0" smtClean="0">
                <a:solidFill>
                  <a:schemeClr val="bg1"/>
                </a:solidFill>
              </a:rPr>
              <a:t>a Budget: Creative Library </a:t>
            </a:r>
          </a:p>
          <a:p>
            <a:pPr algn="ctr">
              <a:spcBef>
                <a:spcPts val="0"/>
              </a:spcBef>
              <a:defRPr/>
            </a:pPr>
            <a:r>
              <a:rPr lang="en-US" sz="4400" dirty="0" smtClean="0">
                <a:solidFill>
                  <a:schemeClr val="bg1"/>
                </a:solidFill>
              </a:rPr>
              <a:t>Program Solutions</a:t>
            </a:r>
          </a:p>
          <a:p>
            <a:pPr algn="ctr">
              <a:defRPr/>
            </a:pPr>
            <a:endParaRPr lang="en-US" sz="1200" b="1" dirty="0" smtClean="0">
              <a:solidFill>
                <a:schemeClr val="bg1"/>
              </a:solidFill>
              <a:latin typeface="Arial Rounded MT Bold" pitchFamily="34" charset="0"/>
            </a:endParaRPr>
          </a:p>
          <a:p>
            <a:pPr algn="ctr" eaLnBrk="1" hangingPunct="1">
              <a:defRPr/>
            </a:pPr>
            <a:r>
              <a:rPr lang="en-US" dirty="0" smtClean="0">
                <a:solidFill>
                  <a:schemeClr val="bg1"/>
                </a:solidFill>
              </a:rPr>
              <a:t>Wednesday, May 15, 2013</a:t>
            </a:r>
            <a:endParaRPr lang="en-US" sz="1400" b="1" i="1" dirty="0" smtClean="0">
              <a:solidFill>
                <a:schemeClr val="bg1"/>
              </a:solidFill>
              <a:latin typeface="Arial Rounded MT Bold" pitchFamily="34" charset="0"/>
            </a:endParaRPr>
          </a:p>
          <a:p>
            <a:pPr>
              <a:defRPr/>
            </a:pPr>
            <a:r>
              <a:rPr lang="en-US" sz="3600" dirty="0" smtClean="0">
                <a:solidFill>
                  <a:schemeClr val="bg1"/>
                </a:solidFill>
              </a:rPr>
              <a:t>An </a:t>
            </a:r>
            <a:r>
              <a:rPr lang="en-US" sz="3600" dirty="0" err="1" smtClean="0">
                <a:solidFill>
                  <a:schemeClr val="bg1"/>
                </a:solidFill>
              </a:rPr>
              <a:t>Infopeople</a:t>
            </a:r>
            <a:r>
              <a:rPr lang="en-US" sz="3600" dirty="0" smtClean="0">
                <a:solidFill>
                  <a:schemeClr val="bg1"/>
                </a:solidFill>
              </a:rPr>
              <a:t> Webinar</a:t>
            </a:r>
            <a:endParaRPr lang="en-US" sz="3600" b="1" dirty="0" smtClean="0">
              <a:solidFill>
                <a:schemeClr val="bg1"/>
              </a:solidFill>
              <a:latin typeface="Arial Rounded MT Bold" pitchFamily="34" charset="0"/>
            </a:endParaRPr>
          </a:p>
          <a:p>
            <a:pPr eaLnBrk="1" hangingPunct="1">
              <a:defRPr/>
            </a:pPr>
            <a:endParaRPr lang="en-US" sz="3600" b="1" dirty="0" smtClean="0">
              <a:solidFill>
                <a:schemeClr val="bg1"/>
              </a:solidFill>
              <a:latin typeface="Arial Rounded MT Bold" pitchFamily="34" charset="0"/>
            </a:endParaRPr>
          </a:p>
          <a:p>
            <a:pPr eaLnBrk="1" hangingPunct="1">
              <a:defRPr/>
            </a:pPr>
            <a:r>
              <a:rPr lang="en-US" sz="3600" dirty="0" smtClean="0">
                <a:solidFill>
                  <a:schemeClr val="bg1"/>
                </a:solidFill>
              </a:rPr>
              <a:t>Dana Vinke</a:t>
            </a:r>
          </a:p>
          <a:p>
            <a:pPr eaLnBrk="1" hangingPunct="1">
              <a:defRPr/>
            </a:pPr>
            <a:endParaRPr lang="en-US" sz="1800" dirty="0" smtClean="0">
              <a:solidFill>
                <a:schemeClr val="bg1"/>
              </a:solidFill>
            </a:endParaRPr>
          </a:p>
          <a:p>
            <a:pPr eaLnBrk="1" hangingPunct="1">
              <a:defRPr/>
            </a:pPr>
            <a:r>
              <a:rPr lang="en-US" sz="2400" dirty="0" smtClean="0">
                <a:solidFill>
                  <a:schemeClr val="bg1"/>
                </a:solidFill>
              </a:rPr>
              <a:t>Principal Librarian of Operations </a:t>
            </a:r>
          </a:p>
          <a:p>
            <a:pPr eaLnBrk="1" hangingPunct="1">
              <a:defRPr/>
            </a:pPr>
            <a:r>
              <a:rPr lang="en-US" sz="2400" dirty="0" smtClean="0">
                <a:solidFill>
                  <a:schemeClr val="bg1"/>
                </a:solidFill>
              </a:rPr>
              <a:t>Torrance Public Library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2514600"/>
            <a:ext cx="87630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a:xfrm>
            <a:off x="457200" y="381000"/>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i="0" u="none" strike="noStrike" kern="0" cap="none" spc="0" normalizeH="0" baseline="0" noProof="0" dirty="0" smtClean="0">
                <a:ln>
                  <a:noFill/>
                </a:ln>
                <a:solidFill>
                  <a:schemeClr val="bg1"/>
                </a:solidFill>
                <a:effectLst/>
                <a:uLnTx/>
                <a:uFillTx/>
                <a:latin typeface="Century Gothic" pitchFamily="34" charset="0"/>
                <a:ea typeface="+mj-ea"/>
                <a:cs typeface="+mj-cs"/>
              </a:rPr>
              <a:t>Actual Budget</a:t>
            </a:r>
          </a:p>
        </p:txBody>
      </p:sp>
      <p:graphicFrame>
        <p:nvGraphicFramePr>
          <p:cNvPr id="4" name="Table 3"/>
          <p:cNvGraphicFramePr>
            <a:graphicFrameLocks noGrp="1"/>
          </p:cNvGraphicFramePr>
          <p:nvPr>
            <p:extLst>
              <p:ext uri="{D42A27DB-BD31-4B8C-83A1-F6EECF244321}">
                <p14:modId xmlns:p14="http://schemas.microsoft.com/office/powerpoint/2010/main" val="1277672092"/>
              </p:ext>
            </p:extLst>
          </p:nvPr>
        </p:nvGraphicFramePr>
        <p:xfrm>
          <a:off x="381000" y="2743200"/>
          <a:ext cx="8458200" cy="2919150"/>
        </p:xfrm>
        <a:graphic>
          <a:graphicData uri="http://schemas.openxmlformats.org/drawingml/2006/table">
            <a:tbl>
              <a:tblPr/>
              <a:tblGrid>
                <a:gridCol w="1008776"/>
                <a:gridCol w="1591944"/>
                <a:gridCol w="4943080"/>
                <a:gridCol w="914400"/>
              </a:tblGrid>
              <a:tr h="170711">
                <a:tc>
                  <a:txBody>
                    <a:bodyPr/>
                    <a:lstStyle/>
                    <a:p>
                      <a:pPr algn="ctr" rtl="0" fontAlgn="b"/>
                      <a:r>
                        <a:rPr lang="en-US" sz="2400" b="1" i="0" u="none" strike="noStrike" dirty="0">
                          <a:solidFill>
                            <a:srgbClr val="000000"/>
                          </a:solidFill>
                          <a:latin typeface="Calibri"/>
                        </a:rPr>
                        <a:t>Date</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ctr" rtl="0" fontAlgn="b"/>
                      <a:r>
                        <a:rPr lang="en-US" sz="2400" b="1" i="0" u="none" strike="noStrike">
                          <a:solidFill>
                            <a:srgbClr val="000000"/>
                          </a:solidFill>
                          <a:latin typeface="Calibri"/>
                        </a:rPr>
                        <a:t>Name</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ctr" rtl="0" fontAlgn="b"/>
                      <a:r>
                        <a:rPr lang="en-US" sz="2400" b="1" i="0" u="none" strike="noStrike" dirty="0">
                          <a:solidFill>
                            <a:srgbClr val="000000"/>
                          </a:solidFill>
                          <a:latin typeface="Calibri"/>
                        </a:rPr>
                        <a:t>Program</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ctr" rtl="0" fontAlgn="b"/>
                      <a:r>
                        <a:rPr lang="en-US" sz="2400" b="1" i="0" u="none" strike="noStrike">
                          <a:solidFill>
                            <a:srgbClr val="000000"/>
                          </a:solidFill>
                          <a:latin typeface="Calibri"/>
                        </a:rPr>
                        <a:t>Cost</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r" rtl="0" fontAlgn="b"/>
                      <a:r>
                        <a:rPr lang="en-US" sz="1800" b="0" i="0" u="none" strike="noStrike">
                          <a:solidFill>
                            <a:srgbClr val="000000"/>
                          </a:solidFill>
                          <a:latin typeface="Calibri"/>
                        </a:rPr>
                        <a:t>1/14/13</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Joan Jackson</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Musician. KG: 12/12/12, 7 pm.</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$500.00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r" rtl="0" fontAlgn="b"/>
                      <a:r>
                        <a:rPr lang="en-US" sz="1800" b="0" i="0" u="none" strike="noStrike" dirty="0">
                          <a:solidFill>
                            <a:srgbClr val="000000"/>
                          </a:solidFill>
                          <a:latin typeface="Calibri"/>
                        </a:rPr>
                        <a:t>1/14/13</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Bob </a:t>
                      </a:r>
                      <a:r>
                        <a:rPr lang="en-US" sz="1800" b="0" i="0" u="none" strike="noStrike" dirty="0" smtClean="0">
                          <a:solidFill>
                            <a:srgbClr val="000000"/>
                          </a:solidFill>
                          <a:latin typeface="Calibri"/>
                        </a:rPr>
                        <a:t>Eubanks</a:t>
                      </a:r>
                      <a:endParaRPr lang="en-US" sz="1800" b="0" i="0" u="none" strike="noStrike" dirty="0">
                        <a:solidFill>
                          <a:srgbClr val="000000"/>
                        </a:solidFill>
                        <a:latin typeface="Calibri"/>
                      </a:endParaRP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 gift wrapping demonstration KG 12/15/12, 2pm</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$100.00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r" rtl="0" fontAlgn="b"/>
                      <a:r>
                        <a:rPr lang="en-US" sz="1800" b="0" i="0" u="none" strike="noStrike">
                          <a:solidFill>
                            <a:srgbClr val="000000"/>
                          </a:solidFill>
                          <a:latin typeface="Calibri"/>
                        </a:rPr>
                        <a:t>2/1/13</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Steve Martin</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Knitting 101 program 1/12/13 and 1/19/13</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$175.00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r" rtl="0" fontAlgn="b"/>
                      <a:r>
                        <a:rPr lang="en-US" sz="1800" b="0" i="0" u="none" strike="noStrike">
                          <a:solidFill>
                            <a:srgbClr val="000000"/>
                          </a:solidFill>
                          <a:latin typeface="Calibri"/>
                        </a:rPr>
                        <a:t>3/16/13</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James Patterson</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De Clutter Speaking Engagement 03/16/2013</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$100.00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r" rtl="0" fontAlgn="b"/>
                      <a:r>
                        <a:rPr lang="en-US" sz="1800" b="0" i="0" u="none" strike="noStrike">
                          <a:solidFill>
                            <a:srgbClr val="000000"/>
                          </a:solidFill>
                          <a:latin typeface="Calibri"/>
                        </a:rPr>
                        <a:t>12/12/12</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Joan Jackson</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Adult Program supplies: Smart &amp; Final, Target</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$12.71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r" rtl="0" fontAlgn="b"/>
                      <a:r>
                        <a:rPr lang="en-US" sz="1800" b="0" i="0" u="none" strike="noStrike">
                          <a:solidFill>
                            <a:srgbClr val="000000"/>
                          </a:solidFill>
                          <a:latin typeface="Calibri"/>
                        </a:rPr>
                        <a:t>12/12/12</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Bob Eubancks</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Adult Program supplies: Smart &amp; Final.</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$30.48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r" rtl="0" fontAlgn="b"/>
                      <a:r>
                        <a:rPr lang="en-US" sz="1800" b="0" i="0" u="none" strike="noStrike">
                          <a:solidFill>
                            <a:srgbClr val="000000"/>
                          </a:solidFill>
                          <a:latin typeface="Calibri"/>
                        </a:rPr>
                        <a:t>1/30/13</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Steve Martin</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Adult Program supplies:  </a:t>
                      </a:r>
                      <a:r>
                        <a:rPr lang="en-US" sz="1800" b="0" i="0" u="none" strike="noStrike" dirty="0" err="1">
                          <a:solidFill>
                            <a:srgbClr val="000000"/>
                          </a:solidFill>
                          <a:latin typeface="Calibri"/>
                        </a:rPr>
                        <a:t>Joanns</a:t>
                      </a:r>
                      <a:r>
                        <a:rPr lang="en-US" sz="1800" b="0" i="0" u="none" strike="noStrike" dirty="0">
                          <a:solidFill>
                            <a:srgbClr val="000000"/>
                          </a:solidFill>
                          <a:latin typeface="Calibri"/>
                        </a:rPr>
                        <a:t>, Vons &amp; </a:t>
                      </a:r>
                      <a:r>
                        <a:rPr lang="en-US" sz="1800" b="0" i="0" u="none" strike="noStrike" dirty="0" err="1">
                          <a:solidFill>
                            <a:srgbClr val="000000"/>
                          </a:solidFill>
                          <a:latin typeface="Calibri"/>
                        </a:rPr>
                        <a:t>Ikea</a:t>
                      </a:r>
                      <a:r>
                        <a:rPr lang="en-US" sz="1800" b="0" i="0" u="none" strike="noStrike" dirty="0">
                          <a:solidFill>
                            <a:srgbClr val="000000"/>
                          </a:solidFill>
                          <a:latin typeface="Calibri"/>
                        </a:rPr>
                        <a:t> Food</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$33.38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l" rtl="0" fontAlgn="b"/>
                      <a:r>
                        <a:rPr lang="en-US" sz="1800" b="0" i="0" u="none" strike="noStrike">
                          <a:solidFill>
                            <a:srgbClr val="000000"/>
                          </a:solidFill>
                          <a:latin typeface="Calibri"/>
                        </a:rPr>
                        <a:t> </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 </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 </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6350" cap="flat" cmpd="sng" algn="ctr">
                      <a:solidFill>
                        <a:srgbClr val="B2B2B2"/>
                      </a:solidFill>
                      <a:prstDash val="solid"/>
                      <a:round/>
                      <a:headEnd type="none" w="med" len="med"/>
                      <a:tailEnd type="none" w="med" len="med"/>
                    </a:lnB>
                    <a:solidFill>
                      <a:srgbClr val="FFFFCC"/>
                    </a:solidFill>
                  </a:tcPr>
                </a:tc>
              </a:tr>
              <a:tr h="169020">
                <a:tc>
                  <a:txBody>
                    <a:bodyPr/>
                    <a:lstStyle/>
                    <a:p>
                      <a:pPr algn="l" rtl="0" fontAlgn="b"/>
                      <a:r>
                        <a:rPr lang="en-US" sz="1800" b="0" i="0" u="none" strike="noStrike">
                          <a:solidFill>
                            <a:srgbClr val="000000"/>
                          </a:solidFill>
                          <a:latin typeface="Calibri"/>
                        </a:rPr>
                        <a:t> </a:t>
                      </a:r>
                    </a:p>
                  </a:txBody>
                  <a:tcPr marL="8451" marR="8451" marT="8451" marB="0" anchor="b">
                    <a:lnL w="19050" cap="flat" cmpd="sng" algn="ctr">
                      <a:solidFill>
                        <a:srgbClr val="000000"/>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 </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l" rtl="0" fontAlgn="b"/>
                      <a:r>
                        <a:rPr lang="en-US" sz="1800" b="0" i="0" u="none" strike="noStrike">
                          <a:solidFill>
                            <a:srgbClr val="000000"/>
                          </a:solidFill>
                          <a:latin typeface="Calibri"/>
                        </a:rPr>
                        <a:t>Total</a:t>
                      </a:r>
                    </a:p>
                  </a:txBody>
                  <a:tcPr marL="8451" marR="8451" marT="8451" marB="0"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6350" cap="flat" cmpd="sng" algn="ctr">
                      <a:solidFill>
                        <a:srgbClr val="B2B2B2"/>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l" rtl="0" fontAlgn="b"/>
                      <a:r>
                        <a:rPr lang="en-US" sz="1800" b="0" i="0" u="none" strike="noStrike" dirty="0">
                          <a:solidFill>
                            <a:srgbClr val="000000"/>
                          </a:solidFill>
                          <a:latin typeface="Calibri"/>
                        </a:rPr>
                        <a:t>$951.57 </a:t>
                      </a:r>
                    </a:p>
                  </a:txBody>
                  <a:tcPr marL="8451" marR="8451" marT="8451" marB="0" anchor="b">
                    <a:lnL w="6350" cap="flat" cmpd="sng" algn="ctr">
                      <a:solidFill>
                        <a:srgbClr val="B2B2B2"/>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B2B2B2"/>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57257" y="5715000"/>
            <a:ext cx="6314550"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QUALITY PROGRAMS</a:t>
            </a:r>
            <a:endParaRPr kumimoji="0" lang="en-US" sz="5400" i="0" u="none" strike="noStrike" cap="none" spc="500" normalizeH="0" dirty="0" smtClean="0">
              <a:ln>
                <a:noFill/>
              </a:ln>
              <a:solidFill>
                <a:schemeClr val="bg1"/>
              </a:solidFill>
              <a:effectLst/>
              <a:latin typeface="Century Gothic" pitchFamily="34" charset="0"/>
            </a:endParaRPr>
          </a:p>
        </p:txBody>
      </p:sp>
      <p:pic>
        <p:nvPicPr>
          <p:cNvPr id="2050" name="Picture 2" descr="http://c811328.r28.cf2.rackcdn.com/19300_zoom_double_7341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09" t="15972" r="5723" b="17166"/>
          <a:stretch/>
        </p:blipFill>
        <p:spPr bwMode="auto">
          <a:xfrm>
            <a:off x="-40951" y="-381000"/>
            <a:ext cx="9184951" cy="697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school garden checklist"/>
          <p:cNvPicPr>
            <a:picLocks noChangeAspect="1" noChangeArrowheads="1"/>
          </p:cNvPicPr>
          <p:nvPr/>
        </p:nvPicPr>
        <p:blipFill>
          <a:blip r:embed="rId3" cstate="print"/>
          <a:srcRect/>
          <a:stretch>
            <a:fillRect/>
          </a:stretch>
        </p:blipFill>
        <p:spPr bwMode="auto">
          <a:xfrm>
            <a:off x="1143000" y="381000"/>
            <a:ext cx="6985447" cy="5244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a:spLocks noChangeArrowheads="1"/>
          </p:cNvSpPr>
          <p:nvPr/>
        </p:nvSpPr>
        <p:spPr bwMode="auto">
          <a:xfrm>
            <a:off x="0" y="5867400"/>
            <a:ext cx="9143999"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POLICY &amp; PROCEDURES</a:t>
            </a:r>
            <a:endParaRPr kumimoji="0" lang="en-US" sz="5400" i="0" u="none" strike="noStrike" cap="none" spc="500" normalizeH="0" dirty="0" smtClean="0">
              <a:ln>
                <a:noFill/>
              </a:ln>
              <a:solidFill>
                <a:schemeClr val="bg1"/>
              </a:solidFill>
              <a:effectLst/>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58674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PROGRAM PROPOSAL</a:t>
            </a:r>
            <a:endParaRPr kumimoji="0" lang="en-US" sz="5400" i="0" u="none" strike="noStrike" cap="none" spc="500" normalizeH="0" dirty="0" smtClean="0">
              <a:ln>
                <a:noFill/>
              </a:ln>
              <a:solidFill>
                <a:schemeClr val="bg1"/>
              </a:solidFill>
              <a:effectLst/>
              <a:latin typeface="Century Gothic"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0920" y="1066800"/>
            <a:ext cx="6807534" cy="370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uble Brace 3"/>
          <p:cNvSpPr/>
          <p:nvPr/>
        </p:nvSpPr>
        <p:spPr>
          <a:xfrm rot="10800000">
            <a:off x="0" y="304800"/>
            <a:ext cx="9144000" cy="6248400"/>
          </a:xfrm>
          <a:prstGeom prst="bracePair">
            <a:avLst/>
          </a:prstGeom>
          <a:solidFill>
            <a:schemeClr val="tx1"/>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62" name="Rectangle 2"/>
          <p:cNvSpPr>
            <a:spLocks noGrp="1" noChangeArrowheads="1"/>
          </p:cNvSpPr>
          <p:nvPr>
            <p:ph type="title"/>
          </p:nvPr>
        </p:nvSpPr>
        <p:spPr>
          <a:xfrm>
            <a:off x="914400" y="0"/>
            <a:ext cx="7543800" cy="1143000"/>
          </a:xfrm>
        </p:spPr>
        <p:txBody>
          <a:bodyPr/>
          <a:lstStyle/>
          <a:p>
            <a:pPr algn="ctr" eaLnBrk="1" hangingPunct="1"/>
            <a:r>
              <a:rPr lang="en-US" sz="4000" dirty="0" smtClean="0">
                <a:solidFill>
                  <a:schemeClr val="bg1"/>
                </a:solidFill>
                <a:latin typeface="Century Gothic" pitchFamily="34" charset="0"/>
              </a:rPr>
              <a:t>Program Proposal </a:t>
            </a:r>
          </a:p>
        </p:txBody>
      </p:sp>
      <p:sp>
        <p:nvSpPr>
          <p:cNvPr id="15363" name="Rectangle 3"/>
          <p:cNvSpPr>
            <a:spLocks noGrp="1" noChangeArrowheads="1"/>
          </p:cNvSpPr>
          <p:nvPr>
            <p:ph idx="1"/>
          </p:nvPr>
        </p:nvSpPr>
        <p:spPr>
          <a:xfrm>
            <a:off x="1066800" y="1371600"/>
            <a:ext cx="7696200" cy="4953000"/>
          </a:xfrm>
        </p:spPr>
        <p:txBody>
          <a:bodyPr/>
          <a:lstStyle/>
          <a:p>
            <a:pPr eaLnBrk="1" hangingPunct="1">
              <a:lnSpc>
                <a:spcPct val="80000"/>
              </a:lnSpc>
            </a:pPr>
            <a:r>
              <a:rPr lang="en-US" sz="2400" dirty="0" smtClean="0">
                <a:solidFill>
                  <a:schemeClr val="bg1"/>
                </a:solidFill>
              </a:rPr>
              <a:t>Program Information</a:t>
            </a:r>
          </a:p>
          <a:p>
            <a:pPr eaLnBrk="1" hangingPunct="1">
              <a:lnSpc>
                <a:spcPct val="80000"/>
              </a:lnSpc>
            </a:pPr>
            <a:r>
              <a:rPr lang="en-US" sz="2400" dirty="0" smtClean="0">
                <a:solidFill>
                  <a:schemeClr val="bg1"/>
                </a:solidFill>
              </a:rPr>
              <a:t>Program Title</a:t>
            </a:r>
          </a:p>
          <a:p>
            <a:pPr eaLnBrk="1" hangingPunct="1">
              <a:lnSpc>
                <a:spcPct val="80000"/>
              </a:lnSpc>
            </a:pPr>
            <a:r>
              <a:rPr lang="en-US" sz="2400" dirty="0" smtClean="0">
                <a:solidFill>
                  <a:schemeClr val="bg1"/>
                </a:solidFill>
              </a:rPr>
              <a:t>Program Description</a:t>
            </a:r>
          </a:p>
          <a:p>
            <a:pPr eaLnBrk="1" hangingPunct="1">
              <a:lnSpc>
                <a:spcPct val="80000"/>
              </a:lnSpc>
            </a:pPr>
            <a:r>
              <a:rPr lang="en-US" sz="2400" dirty="0" smtClean="0">
                <a:solidFill>
                  <a:schemeClr val="bg1"/>
                </a:solidFill>
              </a:rPr>
              <a:t>Program Goals</a:t>
            </a:r>
          </a:p>
          <a:p>
            <a:pPr eaLnBrk="1" hangingPunct="1">
              <a:lnSpc>
                <a:spcPct val="80000"/>
              </a:lnSpc>
            </a:pPr>
            <a:r>
              <a:rPr lang="en-US" sz="2400" dirty="0" smtClean="0">
                <a:solidFill>
                  <a:schemeClr val="bg1"/>
                </a:solidFill>
              </a:rPr>
              <a:t>Program Objectives </a:t>
            </a:r>
          </a:p>
          <a:p>
            <a:pPr eaLnBrk="1" hangingPunct="1">
              <a:lnSpc>
                <a:spcPct val="80000"/>
              </a:lnSpc>
            </a:pPr>
            <a:r>
              <a:rPr lang="en-US" sz="2400" dirty="0" smtClean="0">
                <a:solidFill>
                  <a:schemeClr val="bg1"/>
                </a:solidFill>
              </a:rPr>
              <a:t>Program Resources (Facilities, equipment)</a:t>
            </a:r>
          </a:p>
          <a:p>
            <a:pPr eaLnBrk="1" hangingPunct="1">
              <a:lnSpc>
                <a:spcPct val="80000"/>
              </a:lnSpc>
            </a:pPr>
            <a:r>
              <a:rPr lang="en-US" sz="2400" dirty="0" smtClean="0">
                <a:solidFill>
                  <a:schemeClr val="bg1"/>
                </a:solidFill>
              </a:rPr>
              <a:t>Strategies and action plans for reaching goals:</a:t>
            </a:r>
          </a:p>
          <a:p>
            <a:pPr eaLnBrk="1" hangingPunct="1">
              <a:lnSpc>
                <a:spcPct val="80000"/>
              </a:lnSpc>
            </a:pPr>
            <a:r>
              <a:rPr lang="en-US" sz="2400" dirty="0" smtClean="0">
                <a:solidFill>
                  <a:schemeClr val="bg1"/>
                </a:solidFill>
              </a:rPr>
              <a:t>Schedule and timeline for implementation: </a:t>
            </a:r>
          </a:p>
          <a:p>
            <a:pPr eaLnBrk="1" hangingPunct="1">
              <a:lnSpc>
                <a:spcPct val="80000"/>
              </a:lnSpc>
            </a:pPr>
            <a:r>
              <a:rPr lang="en-US" sz="2400" dirty="0" smtClean="0">
                <a:solidFill>
                  <a:schemeClr val="bg1"/>
                </a:solidFill>
              </a:rPr>
              <a:t>Target audience (Attendees, participation numbers)</a:t>
            </a:r>
          </a:p>
          <a:p>
            <a:pPr eaLnBrk="1" hangingPunct="1">
              <a:lnSpc>
                <a:spcPct val="80000"/>
              </a:lnSpc>
            </a:pPr>
            <a:r>
              <a:rPr lang="en-US" sz="2400" dirty="0" smtClean="0">
                <a:solidFill>
                  <a:schemeClr val="bg1"/>
                </a:solidFill>
              </a:rPr>
              <a:t>Staff assignments </a:t>
            </a:r>
          </a:p>
          <a:p>
            <a:pPr eaLnBrk="1" hangingPunct="1">
              <a:lnSpc>
                <a:spcPct val="80000"/>
              </a:lnSpc>
            </a:pPr>
            <a:r>
              <a:rPr lang="en-US" sz="2400" dirty="0" smtClean="0">
                <a:solidFill>
                  <a:schemeClr val="bg1"/>
                </a:solidFill>
              </a:rPr>
              <a:t>Budget (expense/Income)</a:t>
            </a:r>
          </a:p>
          <a:p>
            <a:pPr eaLnBrk="1" hangingPunct="1">
              <a:lnSpc>
                <a:spcPct val="80000"/>
              </a:lnSpc>
            </a:pPr>
            <a:r>
              <a:rPr lang="en-US" sz="2400" dirty="0" smtClean="0">
                <a:solidFill>
                  <a:schemeClr val="bg1"/>
                </a:solidFill>
              </a:rPr>
              <a:t>Performance Measurement</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5562600"/>
            <a:ext cx="8229600" cy="106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i="0" u="none" strike="noStrike" kern="0" cap="none" spc="0" normalizeH="0" baseline="0" noProof="0" dirty="0" smtClean="0">
                <a:ln>
                  <a:noFill/>
                </a:ln>
                <a:solidFill>
                  <a:schemeClr val="bg1"/>
                </a:solidFill>
                <a:effectLst/>
                <a:uLnTx/>
                <a:uFillTx/>
                <a:latin typeface="Century Gothic" pitchFamily="34" charset="0"/>
                <a:ea typeface="+mj-ea"/>
                <a:cs typeface="+mj-cs"/>
              </a:rPr>
              <a:t>CALENDARS</a:t>
            </a:r>
          </a:p>
        </p:txBody>
      </p:sp>
      <p:pic>
        <p:nvPicPr>
          <p:cNvPr id="61448" name="Picture 8" descr="Organize Your Thoughts Before Writing"/>
          <p:cNvPicPr>
            <a:picLocks noChangeAspect="1" noChangeArrowheads="1"/>
          </p:cNvPicPr>
          <p:nvPr/>
        </p:nvPicPr>
        <p:blipFill>
          <a:blip r:embed="rId3" cstate="print"/>
          <a:srcRect/>
          <a:stretch>
            <a:fillRect/>
          </a:stretch>
        </p:blipFill>
        <p:spPr bwMode="auto">
          <a:xfrm>
            <a:off x="1295400" y="609600"/>
            <a:ext cx="6629400" cy="442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912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PROGRAM TYPES &amp; COSTS</a:t>
            </a:r>
            <a:endParaRPr kumimoji="0" lang="en-US" sz="5400" i="0" u="none" strike="noStrike" cap="none" spc="500" normalizeH="0" dirty="0" smtClean="0">
              <a:ln>
                <a:noFill/>
              </a:ln>
              <a:solidFill>
                <a:schemeClr val="bg1"/>
              </a:solidFill>
              <a:effectLst/>
              <a:latin typeface="Century Gothic" pitchFamily="34" charset="0"/>
            </a:endParaRPr>
          </a:p>
        </p:txBody>
      </p:sp>
      <p:pic>
        <p:nvPicPr>
          <p:cNvPr id="55298" name="Picture 2" descr="http://billprettyman.com/wp-content/uploads/2013/03/creation.jpg"/>
          <p:cNvPicPr>
            <a:picLocks noChangeAspect="1" noChangeArrowheads="1"/>
          </p:cNvPicPr>
          <p:nvPr/>
        </p:nvPicPr>
        <p:blipFill>
          <a:blip r:embed="rId3" cstate="print"/>
          <a:srcRect/>
          <a:stretch>
            <a:fillRect/>
          </a:stretch>
        </p:blipFill>
        <p:spPr bwMode="auto">
          <a:xfrm>
            <a:off x="1143000" y="609600"/>
            <a:ext cx="6715125" cy="445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photos-a.xx.fbcdn.net/hphotos-ash4/p480x480/426451_472278942837187_1360424887_n.png"/>
          <p:cNvPicPr>
            <a:picLocks noChangeAspect="1" noChangeArrowheads="1"/>
          </p:cNvPicPr>
          <p:nvPr/>
        </p:nvPicPr>
        <p:blipFill>
          <a:blip r:embed="rId3" cstate="print"/>
          <a:srcRect/>
          <a:stretch>
            <a:fillRect/>
          </a:stretch>
        </p:blipFill>
        <p:spPr bwMode="auto">
          <a:xfrm>
            <a:off x="2362200" y="457200"/>
            <a:ext cx="454172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a:spLocks noChangeArrowheads="1"/>
          </p:cNvSpPr>
          <p:nvPr/>
        </p:nvSpPr>
        <p:spPr bwMode="auto">
          <a:xfrm>
            <a:off x="0" y="5668089"/>
            <a:ext cx="9144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2800" i="0" u="none" strike="noStrike" cap="none" spc="500" normalizeH="0" dirty="0" smtClean="0">
                <a:ln>
                  <a:noFill/>
                </a:ln>
                <a:solidFill>
                  <a:schemeClr val="bg1"/>
                </a:solidFill>
                <a:effectLst/>
                <a:latin typeface="Century Gothic" pitchFamily="34" charset="0"/>
                <a:ea typeface="Times New Roman" pitchFamily="18" charset="0"/>
              </a:rPr>
              <a:t>WHERE DO PROGRAMS </a:t>
            </a:r>
          </a:p>
          <a:p>
            <a:pPr marL="0" marR="0" lvl="0" indent="0" algn="ctr" defTabSz="914400" rtl="0" eaLnBrk="0" fontAlgn="base" latinLnBrk="0" hangingPunct="0">
              <a:lnSpc>
                <a:spcPct val="100000"/>
              </a:lnSpc>
              <a:spcBef>
                <a:spcPct val="0"/>
              </a:spcBef>
              <a:spcAft>
                <a:spcPct val="0"/>
              </a:spcAft>
              <a:buClrTx/>
              <a:buSzTx/>
              <a:tabLst/>
            </a:pPr>
            <a:r>
              <a:rPr kumimoji="0" lang="en-US" sz="2800" i="0" u="none" strike="noStrike" cap="none" spc="500" normalizeH="0" dirty="0" smtClean="0">
                <a:ln>
                  <a:noFill/>
                </a:ln>
                <a:solidFill>
                  <a:schemeClr val="bg1"/>
                </a:solidFill>
                <a:effectLst/>
                <a:latin typeface="Century Gothic" pitchFamily="34" charset="0"/>
                <a:ea typeface="Times New Roman" pitchFamily="18" charset="0"/>
              </a:rPr>
              <a:t>COME FROM?</a:t>
            </a:r>
            <a:endParaRPr kumimoji="0" lang="en-US" sz="4000" i="0" u="none" strike="noStrike" cap="none" spc="500" normalizeH="0" dirty="0" smtClean="0">
              <a:ln>
                <a:noFill/>
              </a:ln>
              <a:solidFill>
                <a:schemeClr val="bg1"/>
              </a:solidFill>
              <a:effectLst/>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File:Win win relationship.JPG"/>
          <p:cNvPicPr>
            <a:picLocks noChangeAspect="1" noChangeArrowheads="1"/>
          </p:cNvPicPr>
          <p:nvPr/>
        </p:nvPicPr>
        <p:blipFill>
          <a:blip r:embed="rId3" cstate="print"/>
          <a:srcRect/>
          <a:stretch>
            <a:fillRect/>
          </a:stretch>
        </p:blipFill>
        <p:spPr bwMode="auto">
          <a:xfrm>
            <a:off x="914400" y="533400"/>
            <a:ext cx="7467600" cy="4975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txBox="1">
            <a:spLocks noChangeArrowheads="1"/>
          </p:cNvSpPr>
          <p:nvPr/>
        </p:nvSpPr>
        <p:spPr>
          <a:xfrm>
            <a:off x="381000" y="5638800"/>
            <a:ext cx="8382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solidFill>
                  <a:schemeClr val="bg1"/>
                </a:solidFill>
                <a:latin typeface="+mj-lt"/>
                <a:ea typeface="+mj-ea"/>
                <a:cs typeface="+mj-cs"/>
              </a:rPr>
              <a:t>THINK WIN-WIN!</a:t>
            </a:r>
            <a:endParaRPr kumimoji="0" lang="en-US" sz="480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spinsucks.com/wp-content/uploads/2012/09/three-amigos.jpeg"/>
          <p:cNvPicPr>
            <a:picLocks noChangeAspect="1" noChangeArrowheads="1"/>
          </p:cNvPicPr>
          <p:nvPr/>
        </p:nvPicPr>
        <p:blipFill>
          <a:blip r:embed="rId3" cstate="print"/>
          <a:srcRect/>
          <a:stretch>
            <a:fillRect/>
          </a:stretch>
        </p:blipFill>
        <p:spPr bwMode="auto">
          <a:xfrm>
            <a:off x="2438400" y="533400"/>
            <a:ext cx="4419600" cy="4491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a:spLocks noChangeArrowheads="1"/>
          </p:cNvSpPr>
          <p:nvPr/>
        </p:nvSpPr>
        <p:spPr bwMode="auto">
          <a:xfrm>
            <a:off x="0" y="56388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en-US" sz="4000" spc="500" dirty="0" smtClean="0">
                <a:solidFill>
                  <a:schemeClr val="bg1"/>
                </a:solidFill>
                <a:latin typeface="Century Gothic" pitchFamily="34" charset="0"/>
              </a:rPr>
              <a:t>THREE TYPES OF AUTHORS</a:t>
            </a:r>
            <a:endParaRPr kumimoji="0" lang="en-US" sz="5400" i="0" u="none" strike="noStrike" cap="none" spc="500" normalizeH="0" dirty="0" smtClean="0">
              <a:ln>
                <a:noFill/>
              </a:ln>
              <a:solidFill>
                <a:schemeClr val="bg1"/>
              </a:solidFill>
              <a:effectLst/>
              <a:latin typeface="Century Gothic"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2" descr="data:image/jpeg;base64,/9j/4AAQSkZJRgABAQAAAQABAAD/2wCEAAkGBxQTEhUUExQWFRUXFxUXGBgXFxUYFxUXFBQWFxUYFBcYHCggGBolHBQUITEhJSkrLi4uFx8zODMsNygtLiwBCgoKDg0OGhAQGywkHyUsLCwsLCwsLCwsLCwsLCwsLCwsLCwsLCwsLCwsLCwsLCwsLCwsLCwsLCwsLCwsLCwsLP/AABEIAK4BIQMBIgACEQEDEQH/xAAcAAACAgMBAQAAAAAAAAAAAAADBAUGAQIHAAj/xABAEAABAwEGAwYFAwEHAwUBAAABAAIRAwQFEiExQQZRYRMicYGRoRQyUrHBQtHw4QcVI2JyksIzU6KCk6Oz0kP/xAAaAQACAwEBAAAAAAAAAAAAAAAAAQIDBAUG/8QAMREAAgIBBAECBAQFBQAAAAAAAAECEQMEEiExQQUTMlFh8CIkgaEjM3Gx4RRDkcHx/9oADAMBAAIRAxEAPwDoV5Xc2rk4TCBQ4aoN7zhPQnJSrXapWtWxGB6qlJUTti1V7Kfy0GAc8IKx/fDhpTYPL9kzhPJEbSn5qfnCfICQvSo7WAOikbHTLs9kD4ymww6mQeunkiPvU/pb7poRJDLJYq1cOZOSjKlqqwHZRuAN/EoFrNR0ZiPdOwCWsGpq+B9Ij35otjswGiWs9mO6lqTYCEFm7QtatYNElDrV4UXXeXHom2BvWvAvOHQfdEpshJPs8+KkLFZ36P8AJRGMU0WURrQF57AQpUIw50ALNNyA8EADqtqJQASq/wBVhlQ9F4U+a3aEhmyVtVPcI7ngakBLVrzpjL5j0z99EALNdmvWy2imOuwQKrKryHtGFugBI9SsC6Z79ZxnYNI9/wCig7HwLsvInpySTKbnnmVK2mzwMDBrr4bym7NZg0AQltsd0YuyyYBO/NPCpPil6tXKAly/DLjkBvsFPoVWNttkZOGaHab6pMEPyHWPYalUbibi1xBFmaTsakT/ALB+Sou4Lir1yaj3HPV759Gjf7KiWfnbBWb8eg/DvzPav3L/APG2eri7Oq1ruTyW68sSUFkso+e0tPRrgB7SUCjw9Qa2Hl743kD0EIjeH6Dsmh4/zYpPpEJ/xH2kQcdMnxKVf0Ju7HWb/wDiaZPQgu981Ily51flyvoQ9pxM+oZFvLEPyE5w7xM4OFOqcTTADjq0nSTuOqI56e2aonPQqUPcwytfuXOs0FK1LKCjueh41oOcLfBN5LKZleQAlWdIwgwhhgAhbErSc1EArZGhWTUqbO9Vo0ogQBpUtROVSk09QSs0WUzuWnacwjMcg2hkjIA9CAgA1MYZa7MH3WMPJKG72VmDEMLhocw4ee4WbA19OWOOMbEfNHXmEAO0moVrtkaac0erROHQnoNVGua46gj8JsRhleTmnAwJH4GdTAW1NzmGM423SGPUxGaYxyM0KnTxAEwB7+a3pGSRGnupCDgraVqGogYgALyhl6jr2vPszhaMR/VEZTpkkWXjlOIe3pkk2SSLCbRA0noN/XRK2htod8pYweZd+ygXX1BkZlHbxA+NFHch0yTZc851Khcf5zTAZTZoyfdRVlvqo7WJ8MvJFqVqjv1ekD7J2gpjlovhgyAxO0wiJnr9PmiNe7DPdJ5NBIHnv6JGx2RoOIgT/MymjTzluR+/iEcgEo28E5gApo2lvJKuoNqCYg9NiEuGOYcLsxsfwjkQ98WzcR4hUbiHiXt39nSPcmABkahOh6jkFPcQPIs9Yt+YMdHoqRwTY2/FNc+NHBs/VGUe6z55NtQ+Z09DjioyzNXXRdrruSm1oNQCo/U7taeQG/mpO0tjQQPYIrKGeqI9siFdGCiqRhy5p5HcmRbmEmE1Sp4RqtgyF4vUqKzeowOaWuEtcCCOYOq5bb2GlUew/pJb4wcj6LqDXLnXE5BtVXxb7MbKzalfhTOp6VN75R8UXe4raa1Cm/eIPi0wftPmpFghQ/CDMNmZO5cfIuP7KWc5X43cFZz9RFLLJL5sJiXkJeUykSBXitYWWlIZs1ElCaUUBAjwKy1xWAFiUAMs0R2iII15pWztO6ZJTQgoqLLgHIACyXIsBevTgxsUSnTAVY4zvNwc2k1zm5YiWkg5kgAkbZe6keEKj3UDjcXFriJJkxAO/iVUsqc9hrlpJRwrK3+hKlklI0LY1lpNLGCXMLoGeHCQDPKcQyR69sjIa7qj8MA/H2iTJHaj/wCUJznTSRDFiU4yk30i5XhfTm/9Oni6kwPLWVWrdxJa52YOgB+6sQpSiGztjMDzCk7ZUqOYcU8WWpgY2lALsU1MILjECJIjdZ4eqVa1IPqPL3glpPuPYhTP9oFhAbSIAHecOkQP2S3BNm7tUcnNPqD+yzW/c2nT9uP+kU0uf8jTLO6Oq5vVvS0CviqVHdox0ROTSDoG6R03XXX2dUzjXhxxc2u0QDDXnr+k+enkE8q4sWgyRU9sl2Wa5bybWptqDLZw+lw1H85hWS72VH6tIHODoudcIWx1neKQwYahALnicL9GkA5Dl6K+1bPUPz1XHpJA9JU8M90SjV4PayV48Ela7bRo5PqAHkAXH2SYvd78qVMtH1vEnybp90vY2ie7ty1UvTE5lW9mXor/ABJa69nouq06kvJa2XZgzuBoCADoIS/BvEte0P7Ku0GQe9AGgJnLUZRoCluOLdiqMojRgxH/AFO0HkBP/qW3AjB/iVRmfkB9C6P/AB91mcm8tI6scMIaRzmuX1/0Xn4ZpBBEgiIO4Ihc84gut1mqZE4Dmx24jbxGSvnxxGua0ttClaGFj8wc+oOxaeaty41NfUyaTUvBLnp9ifDV9/EMhx/xG/N/mGzgpd0HXZQvD3D4sxqHHjLoAyiGjn1n7KZUsW7at3ZXqfb9x+30eqNlKkRqmXFYADhBVhnF6tcNaXEwGgk+AElctLnV62XzVH+mI/j8Kycd3sKY+HB7xGJ/Rv6R56+AHNJcGWEma7hEyGeH6nfj1WXL+OSijraX8vheV9vou1AtpsawaNAA8hC1fas0rC1etKOU3btjfxC8k8S8mRK3xxeVek2n2by1hxB2HWRECdhEoPBN+Pc80qry7EJYXHMEaiT0z8lYOIbt7azvbEmMTf8AU3MeuY81zq7rQaT2vbq1wPoc1gyOUMqfg7WmhDNpnCla+0dY7ZozJ+60qXpTGmI+DT+UYOD2hwzBAI8CJCXdZxnktlnHrwHo3ow6Bx9Et/eQa5zSwztmDIOngqFd3FDhasNQBtJxgCM2yci479Va79tbKNM1naNEQNSToPVQjlUlZfk004SUWuyxULYNx7/0TVOuDuqPc3EwrNcezLcOEazMidYTT7a47qSmmrRVPFKEtsuy4gjaCsVqjWNc9+QaCT4DNUn4p4MznzUFxpxFUawU5+cy7M/K39z9kp5KVksOH3JqJm+LxdVe5+hcfQbAeSuVx2HsLMzZ7s3c+/n6xA8lzThm3mpXYHtLmA4nRGjdtdzAXXKduo2hvdd3tcJ7rh0g6qjTxduTOl6llSjHFH7+Qqxuaq1wGLxtHXtf/sCuAZALjk1skk5AAalU7hO0U/jKj6jgMTajhJAnE8HTUq3J8UUZdNH+Hkf0LuwLLkIXpRJIbiPXQehzTFG10Pqz6hXGKiocf0yW0QNZefZo/K34As7S2sCMwWeOjk5xxWaTRDSD8+hB+nVa8BPl9YdGH0Lv3WT/AHzspfkPv5k+bt5ZqPvTvU30Sw94EaZzsQOhg+SsQqLQmVravg48ZNO0cFtdpdTc5haS8EtcA3IesK78M2utaqUPe0FkBwGpH6XHnlkeoUpxrwqKv+OwEvaIeBq5o3A3I+3gqncp7CqKjCTGTh9TTqP5uFh/lTp9HedavBa+Jf3L5SeykIaDO55rereWFpc6GtaCSegElHoWRlZgfTcCD45cwRseiqPHTajGdk0tJfqAcw0Z5jaTHutUpbY2cnFhc8ih5Kbed6uq1Huzl5JPPPRo8oCvd03a6jRptYcLgJPIuObpHiSFUOFLgrVK4caZLKfeMQcx8oPWc/JdFFN41YR5FU6eLdyZt9QyJVjXg1slvxHBVim7zwu8Dt5qSNidqM+oUVaGSMxmkRUqN+Rzm+BP2Wk5ZZmOe3cnoU4yplJBVTo3/ammCztOXdP4Utd9qqH/AKzmgn9IyDeWZOZTsRK9oDsQoniK2/D0jUmTowc3HTy1J8ExeltbQomo8HLIAauJ0A/myoVe3VLXUaHZucYa0aMB6b5ZnwVWXLt4XZt0mkeV75fCuwV2XHUtj8RnCXTUeTmZzLR1OXgFfWWPAAAIaAAI0AGgRLDRZTY1lPRvqeZPUpoVQR/PdGPHtXPZXqtR7suOEuhM01o9ieNNDfSVplEsAWUx2K8mIGCuV3tZ+zrVGcnGPA5j2IXUcSonHNnw1mvGj2+7TB9sKyalXFM6nps6yOPzRZ+DLZ2lmaDqwlh8NW+xHopsqicAWyKj6Z/U3EPFp/Y+yvIcrMUrgjPrMezM/wDk5Vxjd3ZWh2WROIeDjPsZCBeV9uq0KdF36CZP1ACGz4SfZXbj+xNdSbUkBzTh8Q77wRPquZdsxlSmKkkYhiA+nEJ9ljyRcZuK8nY08llxRnJcr+50PhexNZZWh3zP73gCAGj0APmmSzOE7ZqOIYssOURoRtHRMOoStsY0qOHlm5TcmRNTIScgM1za+bb21Rz9jk3/AEjT+dVeeL3ODBRYO8/5o2b/AFPtKhOGOFzWqhrx3Rm7o39zoFmzNyltR0tFjUIPLL7Q3wRdrmUy8jOpmOjRp6mT6K/XfZgwB7x4BNfAta3utGQ7o2y0Cr1vvZxdhacxqeXgtUY7VRy8uR5ZuRvxXejzQrBowtwO8dM1yinezqJxs+cyJiTB1Gfkui3jUx0njmxw/wDErljrPjLRIEkCToJMSVRm+JHT9OScJJk7T4qtBGVQN8Gs/IQbRfNd/wA1V56THs1O0OCiPmrf7W/klS92cHU5lznuA5kAH0E+6g8U35LXqNNDlL9ipNpkQ4kz7q9/2c3q4V3BxkGmdej2JLi2xMp0WljQ2HgEjUgtdqTmVGcGY3Wlobo5r28tp/4qMYuGRWSnlWXTycfqdn+Ia7TXkd/AolFwbl0Ver1H0WZkOIGW3kTuoK131UtbRQHcP1D5stndNVvcqOCol/8Ajaf1t/3BUni+6WtJr0y3Ac3gEd0n9Q6H2PTREXFU1e9zoEDMyB1RKlBtNji8HAGmdTIjT8KvIt8eTTpsssM04/8ApE3bxKaBd2dVuYgiC4TsdPmCcuSwG2PJ7Q4Zl7yHSSdhIzP9FUKIAMRA26LpPBti7Gjice9Vh0fS0Du+BMk+iyYlvltfSO1qsvswc40pMtV32elRaKdMQB4kk83HmmqlcNEucGjm4gD3VPvbiYU5ZRAJ3cdAfyqdb7ZaK7oLnOn08gFtc1FcHn3cnbOpWi/bMwd6tT9QZ8AMykX8T2QamPFsffNc4pcO1ZmHT01TLOF6p+bJR3y+QtqOgXff9krvLGPbi5HKZ5E5HwSd5WuxjGHWlrSwwRrBjQAZnyXP7ZdRpOEjQ/ss1Lm+IwuBgxBOuQz/ACUOcq65BRVj/EPF1nfSZSFdzoqSC6m5sANcMyduSPwfWHxNMnOcQB2ktMEfzdVi/eDHlrjR72ESQdTGZhVC7rwr0Xt7N7mkOBiTEgzoqpQbe59nT0+asMoeOf3Ppp1EOQzSI0KoFyf2jFoAtFMu/wA7PyN1cLu4oslfJlZs/S6Wu9Cr1OLOW4tEix2yzWrhozz6BedZ8Q7rv54rU0S0d6I5kjLxlTIgP7yH0H2XkH4yz/8Afo/+4z91lFhRqVW+NrPioB27HA+Tu6feFYcS0tViFVjmHRzSD5hVzjui0XYcnt5FI5hdFu7KsypsCJ8Dk72JXUPiBEzlr5Llte7HMe5jzBaSD5KfdeTfhG0pcanyEzADBofEjLyKyYsmy0zsavTPM4yj9oi+JeIjXqnDJY2QwbRu7xP7KLtN11HfNTwPycJnQgEK5cIXO2s/G4Ds2ESI+d2seA38QrfflzMtDTkBUA7rvw6NR9kLFKacyUtTjwSWHx5+n35KxwLUeW9g8guA7snVusCdxn5K22tzaFM1H6DbcnYDxXN6rH0nwZY9h5wQRoR+6Zvm/n2jA18DCM40J3dHNOGfbGn2QzenqeVTi/wvv/H9TLKtW0VzGb6h8gPwAPsuiXVdbKNPCM3audu4/t0Vd4JsWFjqpGbu63/SNSPE/ZWhlVXYIUtz7Zk9Q1Fy9qPwoy+kN80CrdtJ7YLAPAQfZHeVkFaTmFdtvD7myWd4cpzz8dVyE3TUOWEiMs4/BX0A6pAJ5An0C5A4SdYn1z5LHqV1R2fS+VK/odCum4g5jHvklzWuI8QCn3XUNAQE/TdAAAyGXkEOsN1qS4ORJ3JlT40udos8udnjbHvPtKrnCD2stI0MMfHjHXfVWf8AtAxOspLI7rmk66GW5f7lRuF6L3VwWjJoJeT1aR6yfZZcn81HW0z/ACkv1Ljba5e7PIbBNWGwBv8AiZAn+ZpejYi5ymWgEFg2GXktKRymEYJ1VS45vdjYoAxo5/8Axb+fRN3neFSnIYQQN8Oka+PmuRW+31alR73EkvcTnr08MoVWWXFI36HFc978F64VosqOe9zQWNGESAQSdTB5D7q0W23d3I5bkKtcO3OW0aYqTpiIPN2ef82UxXpSQ3n9k8cdsSrU5fcyN+BEU8RyEqzXJd/ZMJcZJ9kvYLIBspQPkEKaRmbDB0BL1XIdrtjWDvEDpukTebTp7ptgL31RD2nmFA3be1Olia8nEDEAEmDurFMlAbd9LGXmmzEcsWEYvsou30McoXhTLf8ADMuOZMER65ylqfC9kqYndmA9xzIPy88I2B5JC0s7Il8gNGcnSOq0u/jGzCpAc4zkSGy3xnfyQ2vJOEcjvZf6Cl58CVBnQdI+l2XoVWbdw9aKf/UovEfqAxD1C7FWviixoOMOBEjDnKhbVxkBkymXeKi4Q7IXJHP+HadpdUDRUrNpj5iXOiBs0E6oHEdtrGo9lSq9zBo0udhwjQEE5nqumULzo12w9opVOY0JXL+K3g1Hx9RE881VkjtiuRx5ZXe1PIey8vYVlR4LD6TbSaNkUFBlZlbDMVPjq7cxXaOTX/8AF349FAXBdpr1mtwlzQQX5wA3eTseS6Y4AiDmDkRsfFDslnZTbhptDRMwBGZWeWBOdnSxeoyhh2Vz4ZsyzNY0NY0NaNABARqNRexLUDNaDmt32RvEFxttAkd2oPldzH0u6fZRtw8J9m7tK2Fz9mjNrep5n7Kzkr2NQeKLluNEdXljj9tPgxC0e1bOfCG6tyzVhmCtMgHTmt8YUfa5c0bQdd43S/YdT6osCTrPY4FrjkQQR0OqirHw1ZmmTNQzIxHIeQifNEbSRW1g0S7Qeqi4p8tFsM04JqLqySdUbzhK1aeL9YjlKFVbIDmkEHMdUk+o8fpTsrJCpY2vaWOEtcIM7gpSycOMpNDKcBupky4nmeaTfanbsPktRancyEuLJbpVtvgnm3eGjUJepdZdm148lFubjGbneGJ0ekolG1vbliOSdiEeLKVOhR7PV9TLrh/UfOI8yojh7hM1Xtc+mWUxBlwjEBo0bmefJSV8VBaHNpOAcd3R3gNSJCbs+OgMnuPKXEx6ql490rfRuhq/bxbILl9smrVcocO6YOyTstxPBONwA6Z/so20X9Wb+r2CTs18Vqj5LzlyyHgVbaMVMuLLBTbuSoy1MNNxjcGFHVL9ezaUvV4mc8YTTAP1EnLyRaCgdusYc7E4ku3JJ9hoAluzw5KQaMYxA58ko4TqokgtE9VsTmlmNzTWHMIQmR/FFHFZKh5YXeMOGvrPkudGsND5eOy6vbC0sLXCQ4EEdCIKpt18LhlbtHvxhplgjfYu8FTlx7pJnR0mqjjxyUv0M3ZZK1Oi1j2kHNxnbESY905RpZ5qeqtxBI1KUKxRowTlubkwVSnuqfxBR70DmSrPXtWcCfRRF+2aWCrOhwkeOhVWblBDsqnw7uS8pLtfD0XlRuZYd1xLIclhUWweuiZw4ctsSVfXACUfaSd4CVgST7U0an0WjbS4mWiB1Ue1+HREFoKVgStOtOuqIIUQ2sjtthjSVKxEgWjksZITKuIArYJiB2lspYU4Tb0MhIDRgSV5OmGjxK3tlqIyb5n9lGEkOGfiotjSM3Ne2B/Y1DAnuk6CdjyVmfTaqRfdm70jdNXTejw2JxRseXQoTHRZ3Wdp0QalmCQpWtr/AJH9m/6XZDyOi0tNWu3VuXPX3CdgMOYGnoo+8SGkua7UZgnTklK1pe7WfBEoWAmDUybMmd40lKwGLns4YDUPzOznp/VK3la8RR70vBobDVX31HE5IY0FqvlSNjpYWeOaRsdkJMvMDqYlSdeqGiSctB+ISQ2bOaCElabLOmqYsleTCf8AhTqUARllxUxnn+Ey1mITzRK9kmM4k+263qCBAQAJrWhZf0zPJDLVimxAC9d5OqEwre2Wd0ydPFAfUQIfs5kQvFiRpWsNOakrC5tRgc1zTOwIMeMbpDIa3US0yFFW+lja4cwFeK9Njm4HAfnxVWttk7MljjOIyD00z5ZqM42gTKN8I7ksq5f3YsKr2SW8u/arbGlWuRmlaSsJKCQmgMkq9IDBKwHLBWqADNRhklmuhM0XAhMRm7rUJLSd8lKSq/brL+pu2vgtP74fgDYJd9X83TugJW3XqKegxO5T91DV+I3u+VjQPEyhU+ZBJPNep2UEyABHoo22MM20l2wAWCJmFu6uGNJjPyzOyRsMlx5anqVFsaGbfUODQGPyoehXOKRtqFM1BLSoW0NLHYhpupAS9agHNDhut7JeVSnlJLeRWt2VQR0P3XrVQQBNWe30qmoAP83R6likZEEFVB2SLQt1VubHwBscwfEJ7golK9ztBlzvAQfwhGyBvyU3HqRCeuziFlQhrhhd4Ej1281MucnSEVGqXxGHD4D/APSr96Nq1XNa0FxbsMunguj1qbShUrMxkuAAcdTuYScb4GmcrpWeoXYe83ODM5c1PsvF7IGImMs91KXnZcQNQDvDUcwq/UslRw7QDxbuOo5qutpK7JOleeIy7VPsrhwVVY8hN0L0a096eu6e4KLGzmh9pqUk68GuAwzB0Mapim4hoUhGA5LWluEaSfJMY80rVdiKAA2Wlq8jOCB0SVquNrm46dR1J8fo0ceZGUeSkiYyXnu7qi4p9gmUQVq1CtiLjiG5JOIeasFmtBrPDyZyHt/CsX5YsbC4fMM/3SnDFSQW/SZHgf6qlJqdeCbdotEBeXl5aykkmuTVMqPD80/QOSiMaBQbQN1sHLLxISAUlZlCc6Fo6omAYvWuJLurha/EJBQerUJyzKjadqqMObMuv7p5ttA+UZ81q6oX/MZlIYdlrDhIHkiAmEjZqRDo2TT3wJTEJXjUOTR5rDawa2BqdenmgGpidK1rBVXyToNYbWcRY466eaedQEFpifEKNfZ8QzkEaEajwOyRDjTd3dFOLEyUoNwHLJSgBdoFXH3q39c+SnbovIFgAEDkdU7AIbK3cLwpgbCE1WE5pchMDD6cjLLotGWlzRkSsOdCGMzJQxElY7wJMP8AIqSq6T0VfJDQSo9+Iw7G6AZaJ+U8x48k7odE+ot7A1xjKduqkLFahUbO+60vCy4hLdeSQETarC1+YyP3QKNgYDm0Kbs9lylwIQ7RSSoBehRY4zEEackSq2UvJBTMyJTAWrMgRzS4ZCZeUIhAAKiBVcj1UtVKTBA3OUNYB2VpjRr8h55j3+6lozRK109qAQYcNP2Ki42FkphHReUV/cFT/uff91lW2yBOhqaoaJaExTSJBwVuChNW6QCNtaQchqkXMdupi0bLQMBRQERhK9hU02zNOyIyyM+kJ0BEULKToFJ0LvA1KZe8NGiRr28hHQDNazQCQoG8LV+kINsv6pnhJAG2WfQ9EswYgHHU5qqc74RKMRmzVBqUyymTml7LZRKlWUUoobFyFFXjT3CnH0FH2huymRIajZsRxHbRP2aphdkvCzwsYULgZYbFXxCN0xUpqt0LThM5qwWO0Y2zyTTEBqUl6nRUg2kvPZCYCVRiWtFDumEzXdmsRIUX2BE2OsabuisTKkgEZgqu12Q4hSF0VzOHZMBuq5zTqS3rqOiw7NHqs9ClMWcIEAr0kKiTomnhLVAmBu+hG6XcEWnV2WXgaoAUe3mo+0HOFIVHqNrapMEb2dqnLCxRdkYpeypxBjeFeWYXlMi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1078" name="Picture 6" descr="http://www.theminimalists.com/files/2011/12/why.jpeg"/>
          <p:cNvPicPr>
            <a:picLocks noChangeAspect="1" noChangeArrowheads="1"/>
          </p:cNvPicPr>
          <p:nvPr/>
        </p:nvPicPr>
        <p:blipFill>
          <a:blip r:embed="rId3" cstate="print"/>
          <a:stretch>
            <a:fillRect/>
          </a:stretch>
        </p:blipFill>
        <p:spPr bwMode="auto">
          <a:xfrm>
            <a:off x="990600" y="457200"/>
            <a:ext cx="7315200" cy="4807135"/>
          </a:xfrm>
          <a:prstGeom prst="rect">
            <a:avLst/>
          </a:prstGeom>
          <a:noFill/>
          <a:ln>
            <a:noFill/>
          </a:ln>
        </p:spPr>
      </p:pic>
      <p:sp>
        <p:nvSpPr>
          <p:cNvPr id="7" name="Rectangle 3"/>
          <p:cNvSpPr>
            <a:spLocks noChangeArrowheads="1"/>
          </p:cNvSpPr>
          <p:nvPr/>
        </p:nvSpPr>
        <p:spPr bwMode="auto">
          <a:xfrm>
            <a:off x="0" y="57912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2500" normalizeH="0" dirty="0" smtClean="0">
                <a:ln>
                  <a:noFill/>
                </a:ln>
                <a:solidFill>
                  <a:schemeClr val="bg1"/>
                </a:solidFill>
                <a:effectLst/>
                <a:latin typeface="Century Gothic" pitchFamily="34" charset="0"/>
                <a:ea typeface="Times New Roman" pitchFamily="18" charset="0"/>
              </a:rPr>
              <a:t>WHY PROGRAM?</a:t>
            </a:r>
            <a:endParaRPr kumimoji="0" lang="en-US" sz="5400" i="0" u="none" strike="noStrike" cap="none" spc="2500" normalizeH="0" dirty="0" smtClean="0">
              <a:ln>
                <a:noFill/>
              </a:ln>
              <a:solidFill>
                <a:schemeClr val="bg1"/>
              </a:solidFill>
              <a:effectLst/>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uble Brace 3"/>
          <p:cNvSpPr/>
          <p:nvPr/>
        </p:nvSpPr>
        <p:spPr>
          <a:xfrm rot="10800000">
            <a:off x="0" y="304800"/>
            <a:ext cx="9144000" cy="6248400"/>
          </a:xfrm>
          <a:prstGeom prst="bracePair">
            <a:avLst/>
          </a:prstGeom>
          <a:solidFill>
            <a:schemeClr val="tx1"/>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62" name="Rectangle 2"/>
          <p:cNvSpPr>
            <a:spLocks noGrp="1" noChangeArrowheads="1"/>
          </p:cNvSpPr>
          <p:nvPr>
            <p:ph type="title"/>
          </p:nvPr>
        </p:nvSpPr>
        <p:spPr>
          <a:xfrm>
            <a:off x="914400" y="0"/>
            <a:ext cx="7543800" cy="1143000"/>
          </a:xfrm>
        </p:spPr>
        <p:txBody>
          <a:bodyPr/>
          <a:lstStyle/>
          <a:p>
            <a:pPr algn="ctr" eaLnBrk="1" hangingPunct="1"/>
            <a:r>
              <a:rPr lang="en-US" sz="4000" dirty="0" smtClean="0">
                <a:solidFill>
                  <a:schemeClr val="bg1"/>
                </a:solidFill>
                <a:latin typeface="Century Gothic" pitchFamily="34" charset="0"/>
              </a:rPr>
              <a:t>Considerations</a:t>
            </a:r>
          </a:p>
        </p:txBody>
      </p:sp>
      <p:sp>
        <p:nvSpPr>
          <p:cNvPr id="15363" name="Rectangle 3"/>
          <p:cNvSpPr>
            <a:spLocks noGrp="1" noChangeArrowheads="1"/>
          </p:cNvSpPr>
          <p:nvPr>
            <p:ph idx="1"/>
          </p:nvPr>
        </p:nvSpPr>
        <p:spPr>
          <a:xfrm>
            <a:off x="838200" y="1600200"/>
            <a:ext cx="7772400" cy="4267200"/>
          </a:xfrm>
        </p:spPr>
        <p:txBody>
          <a:bodyPr/>
          <a:lstStyle/>
          <a:p>
            <a:pPr>
              <a:lnSpc>
                <a:spcPct val="80000"/>
              </a:lnSpc>
            </a:pPr>
            <a:r>
              <a:rPr lang="en-US" sz="3600" dirty="0" smtClean="0">
                <a:solidFill>
                  <a:schemeClr val="bg1"/>
                </a:solidFill>
              </a:rPr>
              <a:t>Would the library buy the book</a:t>
            </a:r>
          </a:p>
          <a:p>
            <a:pPr>
              <a:lnSpc>
                <a:spcPct val="80000"/>
              </a:lnSpc>
            </a:pPr>
            <a:r>
              <a:rPr lang="en-US" sz="3600" dirty="0" smtClean="0">
                <a:solidFill>
                  <a:schemeClr val="bg1"/>
                </a:solidFill>
              </a:rPr>
              <a:t>Is the author a good speaker</a:t>
            </a:r>
          </a:p>
          <a:p>
            <a:pPr>
              <a:lnSpc>
                <a:spcPct val="80000"/>
              </a:lnSpc>
            </a:pPr>
            <a:r>
              <a:rPr lang="en-US" sz="3600" dirty="0" smtClean="0">
                <a:solidFill>
                  <a:schemeClr val="bg1"/>
                </a:solidFill>
              </a:rPr>
              <a:t>Contract or agreement</a:t>
            </a:r>
          </a:p>
          <a:p>
            <a:pPr>
              <a:lnSpc>
                <a:spcPct val="80000"/>
              </a:lnSpc>
            </a:pPr>
            <a:r>
              <a:rPr lang="en-US" sz="3600" dirty="0" smtClean="0">
                <a:solidFill>
                  <a:schemeClr val="bg1"/>
                </a:solidFill>
              </a:rPr>
              <a:t>Costs</a:t>
            </a:r>
          </a:p>
          <a:p>
            <a:pPr>
              <a:lnSpc>
                <a:spcPct val="80000"/>
              </a:lnSpc>
            </a:pPr>
            <a:r>
              <a:rPr lang="en-US" sz="3600" dirty="0" smtClean="0">
                <a:solidFill>
                  <a:schemeClr val="bg1"/>
                </a:solidFill>
              </a:rPr>
              <a:t>Honorariums</a:t>
            </a:r>
          </a:p>
          <a:p>
            <a:pPr>
              <a:lnSpc>
                <a:spcPct val="80000"/>
              </a:lnSpc>
            </a:pPr>
            <a:r>
              <a:rPr lang="en-US" sz="3600" dirty="0" smtClean="0">
                <a:solidFill>
                  <a:schemeClr val="bg1"/>
                </a:solidFill>
              </a:rPr>
              <a:t>Travel</a:t>
            </a:r>
          </a:p>
          <a:p>
            <a:pPr>
              <a:lnSpc>
                <a:spcPct val="80000"/>
              </a:lnSpc>
            </a:pPr>
            <a:r>
              <a:rPr lang="en-US" sz="3600" dirty="0" smtClean="0">
                <a:solidFill>
                  <a:schemeClr val="bg1"/>
                </a:solidFill>
              </a:rPr>
              <a:t>Books for sale &amp; in library</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cstate="print"/>
          <a:srcRect l="25556" t="27556" r="26667" b="15555"/>
          <a:stretch>
            <a:fillRect/>
          </a:stretch>
        </p:blipFill>
        <p:spPr bwMode="auto">
          <a:xfrm>
            <a:off x="1295400" y="533400"/>
            <a:ext cx="6553200"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txBox="1">
            <a:spLocks noChangeArrowheads="1"/>
          </p:cNvSpPr>
          <p:nvPr/>
        </p:nvSpPr>
        <p:spPr>
          <a:xfrm>
            <a:off x="381000" y="5486400"/>
            <a:ext cx="8229600" cy="10207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smtClean="0">
              <a:ln>
                <a:noFill/>
              </a:ln>
              <a:solidFill>
                <a:schemeClr val="bg1"/>
              </a:solidFill>
              <a:effectLst/>
              <a:uLnTx/>
              <a:uFillTx/>
              <a:latin typeface="Calibri" pitchFamily="34" charset="0"/>
              <a:ea typeface="+mj-ea"/>
              <a:cs typeface="+mj-cs"/>
            </a:endParaRPr>
          </a:p>
        </p:txBody>
      </p:sp>
      <p:sp>
        <p:nvSpPr>
          <p:cNvPr id="4" name="Rectangle 3"/>
          <p:cNvSpPr>
            <a:spLocks noChangeArrowheads="1"/>
          </p:cNvSpPr>
          <p:nvPr/>
        </p:nvSpPr>
        <p:spPr bwMode="auto">
          <a:xfrm>
            <a:off x="0" y="5791200"/>
            <a:ext cx="9143999"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SKYPE AND FACETIME</a:t>
            </a:r>
            <a:endParaRPr kumimoji="0" lang="en-US" sz="5400" i="0" u="none" strike="noStrike" cap="none" spc="500" normalizeH="0" dirty="0" smtClean="0">
              <a:ln>
                <a:noFill/>
              </a:ln>
              <a:solidFill>
                <a:schemeClr val="bg1"/>
              </a:solidFill>
              <a:effectLst/>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cstate="print"/>
          <a:srcRect l="34445" t="25778" r="35000" b="9333"/>
          <a:stretch>
            <a:fillRect/>
          </a:stretch>
        </p:blipFill>
        <p:spPr bwMode="auto">
          <a:xfrm>
            <a:off x="838200" y="381000"/>
            <a:ext cx="3215014" cy="4267200"/>
          </a:xfrm>
          <a:prstGeom prst="rect">
            <a:avLst/>
          </a:prstGeom>
          <a:noFill/>
          <a:ln w="9525">
            <a:noFill/>
            <a:miter lim="800000"/>
            <a:headEnd/>
            <a:tailEnd/>
          </a:ln>
        </p:spPr>
      </p:pic>
      <p:pic>
        <p:nvPicPr>
          <p:cNvPr id="211971" name="Picture 3"/>
          <p:cNvPicPr>
            <a:picLocks noChangeAspect="1" noChangeArrowheads="1"/>
          </p:cNvPicPr>
          <p:nvPr/>
        </p:nvPicPr>
        <p:blipFill>
          <a:blip r:embed="rId3" cstate="print"/>
          <a:srcRect l="34444" t="26000" r="34445" b="10000"/>
          <a:stretch>
            <a:fillRect/>
          </a:stretch>
        </p:blipFill>
        <p:spPr bwMode="auto">
          <a:xfrm>
            <a:off x="1143000" y="2362200"/>
            <a:ext cx="3200400" cy="4114800"/>
          </a:xfrm>
          <a:prstGeom prst="rect">
            <a:avLst/>
          </a:prstGeom>
          <a:ln>
            <a:noFill/>
          </a:ln>
          <a:effectLst>
            <a:outerShdw blurRad="292100" dist="139700" dir="2700000" algn="tl" rotWithShape="0">
              <a:srgbClr val="333333">
                <a:alpha val="65000"/>
              </a:srgbClr>
            </a:outerShdw>
          </a:effectLst>
        </p:spPr>
      </p:pic>
      <p:pic>
        <p:nvPicPr>
          <p:cNvPr id="211973" name="Picture 5"/>
          <p:cNvPicPr>
            <a:picLocks noChangeAspect="1" noChangeArrowheads="1"/>
          </p:cNvPicPr>
          <p:nvPr/>
        </p:nvPicPr>
        <p:blipFill>
          <a:blip r:embed="rId4" cstate="print"/>
          <a:srcRect l="34445" t="25778" r="34905" b="9333"/>
          <a:stretch>
            <a:fillRect/>
          </a:stretch>
        </p:blipFill>
        <p:spPr bwMode="auto">
          <a:xfrm>
            <a:off x="4876800" y="381000"/>
            <a:ext cx="3124200" cy="4133833"/>
          </a:xfrm>
          <a:prstGeom prst="rect">
            <a:avLst/>
          </a:prstGeom>
          <a:noFill/>
          <a:ln w="9525">
            <a:noFill/>
            <a:miter lim="800000"/>
            <a:headEnd/>
            <a:tailEnd/>
          </a:ln>
        </p:spPr>
      </p:pic>
      <p:pic>
        <p:nvPicPr>
          <p:cNvPr id="51201" name="Picture 1"/>
          <p:cNvPicPr>
            <a:picLocks noChangeAspect="1" noChangeArrowheads="1"/>
          </p:cNvPicPr>
          <p:nvPr/>
        </p:nvPicPr>
        <p:blipFill>
          <a:blip r:embed="rId5" cstate="print"/>
          <a:srcRect l="34444" t="25778" r="34445" b="9333"/>
          <a:stretch>
            <a:fillRect/>
          </a:stretch>
        </p:blipFill>
        <p:spPr bwMode="auto">
          <a:xfrm>
            <a:off x="5257800" y="2362200"/>
            <a:ext cx="3156559" cy="4114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Etiquette letter writing"/>
          <p:cNvPicPr>
            <a:picLocks noChangeAspect="1" noChangeArrowheads="1"/>
          </p:cNvPicPr>
          <p:nvPr/>
        </p:nvPicPr>
        <p:blipFill>
          <a:blip r:embed="rId3" cstate="print"/>
          <a:srcRect/>
          <a:stretch>
            <a:fillRect/>
          </a:stretch>
        </p:blipFill>
        <p:spPr bwMode="auto">
          <a:xfrm>
            <a:off x="1143000" y="990600"/>
            <a:ext cx="69850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a:spLocks noChangeArrowheads="1"/>
          </p:cNvSpPr>
          <p:nvPr/>
        </p:nvSpPr>
        <p:spPr bwMode="auto">
          <a:xfrm>
            <a:off x="0" y="5531079"/>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gn="ctr">
              <a:spcBef>
                <a:spcPct val="20000"/>
              </a:spcBef>
            </a:pPr>
            <a:r>
              <a:rPr lang="en-US" sz="5400" dirty="0" smtClean="0">
                <a:solidFill>
                  <a:schemeClr val="bg1"/>
                </a:solidFill>
                <a:latin typeface="+mj-lt"/>
              </a:rPr>
              <a:t>LETTER OF INVITE</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17231" r="16308"/>
          <a:stretch>
            <a:fillRect/>
          </a:stretch>
        </p:blipFill>
        <p:spPr bwMode="auto">
          <a:xfrm>
            <a:off x="2971800" y="457200"/>
            <a:ext cx="3278476" cy="4932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txBox="1">
            <a:spLocks noChangeArrowheads="1"/>
          </p:cNvSpPr>
          <p:nvPr/>
        </p:nvSpPr>
        <p:spPr>
          <a:xfrm>
            <a:off x="381000" y="5638800"/>
            <a:ext cx="8382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solidFill>
                  <a:schemeClr val="bg1"/>
                </a:solidFill>
                <a:latin typeface="+mj-lt"/>
                <a:ea typeface="+mj-ea"/>
                <a:cs typeface="+mj-cs"/>
              </a:rPr>
              <a:t>DON’T GET DISCOURAGED</a:t>
            </a:r>
            <a:r>
              <a:rPr lang="en-US" sz="4800" kern="0" dirty="0" smtClean="0">
                <a:solidFill>
                  <a:schemeClr val="bg1"/>
                </a:solidFill>
                <a:latin typeface="+mj-lt"/>
                <a:ea typeface="+mj-ea"/>
                <a:cs typeface="+mj-cs"/>
              </a:rPr>
              <a:t>!</a:t>
            </a:r>
            <a:endParaRPr kumimoji="0" lang="en-US" sz="480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descr="http://upload.wikimedia.org/wikipedia/commons/thumb/e/ec/Mona_Lisa%2C_by_Leonardo_da_Vinci%2C_from_C2RMF_retouched.jpg/220px-Mona_Lisa%2C_by_Leonardo_da_Vinci%2C_from_C2RMF_retouched.jpg"/>
          <p:cNvPicPr>
            <a:picLocks noChangeAspect="1" noChangeArrowheads="1"/>
          </p:cNvPicPr>
          <p:nvPr/>
        </p:nvPicPr>
        <p:blipFill>
          <a:blip r:embed="rId3" cstate="print"/>
          <a:srcRect/>
          <a:stretch>
            <a:fillRect/>
          </a:stretch>
        </p:blipFill>
        <p:spPr bwMode="auto">
          <a:xfrm>
            <a:off x="304800" y="1219200"/>
            <a:ext cx="2971800" cy="4430684"/>
          </a:xfrm>
          <a:prstGeom prst="rect">
            <a:avLst/>
          </a:prstGeom>
          <a:noFill/>
        </p:spPr>
      </p:pic>
      <p:pic>
        <p:nvPicPr>
          <p:cNvPr id="146438" name="Picture 6" descr="A 1768 Miller Januarius Gagliano violin, valued at $300,000. (Ric Heinl)"/>
          <p:cNvPicPr>
            <a:picLocks noChangeAspect="1" noChangeArrowheads="1"/>
          </p:cNvPicPr>
          <p:nvPr/>
        </p:nvPicPr>
        <p:blipFill>
          <a:blip r:embed="rId4" cstate="print"/>
          <a:srcRect/>
          <a:stretch>
            <a:fillRect/>
          </a:stretch>
        </p:blipFill>
        <p:spPr bwMode="auto">
          <a:xfrm>
            <a:off x="5943600" y="1219200"/>
            <a:ext cx="2971800" cy="4411266"/>
          </a:xfrm>
          <a:prstGeom prst="rect">
            <a:avLst/>
          </a:prstGeom>
          <a:noFill/>
        </p:spPr>
      </p:pic>
      <p:pic>
        <p:nvPicPr>
          <p:cNvPr id="146434" name="Picture 2" descr="independentfilm.jpg"/>
          <p:cNvPicPr>
            <a:picLocks noChangeAspect="1" noChangeArrowheads="1"/>
          </p:cNvPicPr>
          <p:nvPr/>
        </p:nvPicPr>
        <p:blipFill>
          <a:blip r:embed="rId5" cstate="print"/>
          <a:srcRect/>
          <a:stretch>
            <a:fillRect/>
          </a:stretch>
        </p:blipFill>
        <p:spPr bwMode="auto">
          <a:xfrm>
            <a:off x="3200400" y="1219199"/>
            <a:ext cx="3048000" cy="4411577"/>
          </a:xfrm>
          <a:prstGeom prst="rect">
            <a:avLst/>
          </a:prstGeom>
          <a:noFill/>
        </p:spPr>
      </p:pic>
      <p:sp>
        <p:nvSpPr>
          <p:cNvPr id="5" name="Rectangle 2"/>
          <p:cNvSpPr txBox="1">
            <a:spLocks noChangeArrowheads="1"/>
          </p:cNvSpPr>
          <p:nvPr/>
        </p:nvSpPr>
        <p:spPr>
          <a:xfrm>
            <a:off x="381000" y="5638800"/>
            <a:ext cx="8382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solidFill>
                  <a:schemeClr val="bg1"/>
                </a:solidFill>
                <a:latin typeface="+mj-lt"/>
                <a:ea typeface="+mj-ea"/>
                <a:cs typeface="+mj-cs"/>
              </a:rPr>
              <a:t>ART               FILM           MUSIC</a:t>
            </a:r>
            <a:endParaRPr kumimoji="0" lang="en-US" sz="480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9" name="Picture 5"/>
          <p:cNvPicPr>
            <a:picLocks noChangeAspect="1" noChangeArrowheads="1"/>
          </p:cNvPicPr>
          <p:nvPr/>
        </p:nvPicPr>
        <p:blipFill>
          <a:blip r:embed="rId2" cstate="print"/>
          <a:srcRect l="34444" t="25778" r="34799" b="9333"/>
          <a:stretch>
            <a:fillRect/>
          </a:stretch>
        </p:blipFill>
        <p:spPr bwMode="auto">
          <a:xfrm>
            <a:off x="5334000" y="381000"/>
            <a:ext cx="3200400" cy="4219902"/>
          </a:xfrm>
          <a:prstGeom prst="rect">
            <a:avLst/>
          </a:prstGeom>
          <a:ln>
            <a:noFill/>
          </a:ln>
          <a:effectLst>
            <a:outerShdw blurRad="292100" dist="139700" dir="2700000" algn="tl" rotWithShape="0">
              <a:srgbClr val="333333">
                <a:alpha val="65000"/>
              </a:srgbClr>
            </a:outerShdw>
          </a:effectLst>
        </p:spPr>
      </p:pic>
      <p:pic>
        <p:nvPicPr>
          <p:cNvPr id="210946" name="Picture 2"/>
          <p:cNvPicPr>
            <a:picLocks noChangeAspect="1" noChangeArrowheads="1"/>
          </p:cNvPicPr>
          <p:nvPr/>
        </p:nvPicPr>
        <p:blipFill>
          <a:blip r:embed="rId3" cstate="print"/>
          <a:srcRect l="34445" t="26667" r="35000" b="9333"/>
          <a:stretch>
            <a:fillRect/>
          </a:stretch>
        </p:blipFill>
        <p:spPr bwMode="auto">
          <a:xfrm>
            <a:off x="685800" y="457200"/>
            <a:ext cx="3259667" cy="4267200"/>
          </a:xfrm>
          <a:prstGeom prst="rect">
            <a:avLst/>
          </a:prstGeom>
          <a:ln>
            <a:noFill/>
          </a:ln>
          <a:effectLst>
            <a:outerShdw blurRad="292100" dist="139700" dir="2700000" algn="tl" rotWithShape="0">
              <a:srgbClr val="333333">
                <a:alpha val="65000"/>
              </a:srgbClr>
            </a:outerShdw>
          </a:effectLst>
        </p:spPr>
      </p:pic>
      <p:pic>
        <p:nvPicPr>
          <p:cNvPr id="210947" name="Picture 3"/>
          <p:cNvPicPr>
            <a:picLocks noChangeAspect="1" noChangeArrowheads="1"/>
          </p:cNvPicPr>
          <p:nvPr/>
        </p:nvPicPr>
        <p:blipFill>
          <a:blip r:embed="rId4" cstate="print"/>
          <a:srcRect l="34444" t="25111" r="34445" b="13556"/>
          <a:stretch>
            <a:fillRect/>
          </a:stretch>
        </p:blipFill>
        <p:spPr bwMode="auto">
          <a:xfrm>
            <a:off x="1371600" y="2667000"/>
            <a:ext cx="3124200" cy="3849461"/>
          </a:xfrm>
          <a:prstGeom prst="rect">
            <a:avLst/>
          </a:prstGeom>
          <a:ln>
            <a:noFill/>
          </a:ln>
          <a:effectLst>
            <a:outerShdw blurRad="292100" dist="139700" dir="2700000" algn="tl" rotWithShape="0">
              <a:srgbClr val="333333">
                <a:alpha val="65000"/>
              </a:srgbClr>
            </a:outerShdw>
          </a:effectLst>
        </p:spPr>
      </p:pic>
      <p:pic>
        <p:nvPicPr>
          <p:cNvPr id="49153" name="Picture 1"/>
          <p:cNvPicPr>
            <a:picLocks noChangeAspect="1" noChangeArrowheads="1"/>
          </p:cNvPicPr>
          <p:nvPr/>
        </p:nvPicPr>
        <p:blipFill>
          <a:blip r:embed="rId5" cstate="print"/>
          <a:srcRect l="30556" t="11556" r="29444" b="5778"/>
          <a:stretch>
            <a:fillRect/>
          </a:stretch>
        </p:blipFill>
        <p:spPr bwMode="auto">
          <a:xfrm>
            <a:off x="4876800" y="2667000"/>
            <a:ext cx="3008671" cy="3886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nongnoochgarden.com/attractions/images/thai_culture_show/thai_culture_show_03.jpg"/>
          <p:cNvPicPr>
            <a:picLocks noChangeAspect="1" noChangeArrowheads="1"/>
          </p:cNvPicPr>
          <p:nvPr/>
        </p:nvPicPr>
        <p:blipFill>
          <a:blip r:embed="rId3" cstate="print"/>
          <a:srcRect l="49558"/>
          <a:stretch>
            <a:fillRect/>
          </a:stretch>
        </p:blipFill>
        <p:spPr bwMode="auto">
          <a:xfrm>
            <a:off x="304799" y="609600"/>
            <a:ext cx="4427961" cy="4876800"/>
          </a:xfrm>
          <a:prstGeom prst="rect">
            <a:avLst/>
          </a:prstGeom>
          <a:noFill/>
        </p:spPr>
      </p:pic>
      <p:pic>
        <p:nvPicPr>
          <p:cNvPr id="148484" name="Picture 4" descr="http://images2.fanpop.com/image/photos/9200000/Ancient-Architecture-ancient-history-9232021-1280-800.jpg"/>
          <p:cNvPicPr>
            <a:picLocks noChangeAspect="1" noChangeArrowheads="1"/>
          </p:cNvPicPr>
          <p:nvPr/>
        </p:nvPicPr>
        <p:blipFill>
          <a:blip r:embed="rId4" cstate="print"/>
          <a:srcRect l="22456" r="21404"/>
          <a:stretch>
            <a:fillRect/>
          </a:stretch>
        </p:blipFill>
        <p:spPr bwMode="auto">
          <a:xfrm>
            <a:off x="4191000" y="516017"/>
            <a:ext cx="4485647" cy="4997293"/>
          </a:xfrm>
          <a:prstGeom prst="rect">
            <a:avLst/>
          </a:prstGeom>
          <a:noFill/>
        </p:spPr>
      </p:pic>
      <p:sp>
        <p:nvSpPr>
          <p:cNvPr id="4" name="Rectangle 2"/>
          <p:cNvSpPr txBox="1">
            <a:spLocks noChangeArrowheads="1"/>
          </p:cNvSpPr>
          <p:nvPr/>
        </p:nvSpPr>
        <p:spPr>
          <a:xfrm>
            <a:off x="381000" y="5943600"/>
            <a:ext cx="8382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solidFill>
                  <a:schemeClr val="bg1"/>
                </a:solidFill>
                <a:latin typeface="+mj-lt"/>
                <a:ea typeface="+mj-ea"/>
                <a:cs typeface="+mj-cs"/>
              </a:rPr>
              <a:t>CULTURE                   HISTORY</a:t>
            </a:r>
            <a:endParaRPr kumimoji="0" lang="en-US" sz="480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cstate="print"/>
          <a:srcRect l="34444" t="25778" r="35000" b="9333"/>
          <a:stretch>
            <a:fillRect/>
          </a:stretch>
        </p:blipFill>
        <p:spPr bwMode="auto">
          <a:xfrm>
            <a:off x="533400" y="609600"/>
            <a:ext cx="3157603" cy="4191000"/>
          </a:xfrm>
          <a:prstGeom prst="rect">
            <a:avLst/>
          </a:prstGeom>
          <a:ln>
            <a:noFill/>
          </a:ln>
          <a:effectLst>
            <a:outerShdw blurRad="292100" dist="139700" dir="2700000" algn="tl" rotWithShape="0">
              <a:srgbClr val="333333">
                <a:alpha val="65000"/>
              </a:srgbClr>
            </a:outerShdw>
          </a:effectLst>
        </p:spPr>
      </p:pic>
      <p:pic>
        <p:nvPicPr>
          <p:cNvPr id="46081" name="Picture 1"/>
          <p:cNvPicPr>
            <a:picLocks noChangeAspect="1" noChangeArrowheads="1"/>
          </p:cNvPicPr>
          <p:nvPr/>
        </p:nvPicPr>
        <p:blipFill>
          <a:blip r:embed="rId3" cstate="print"/>
          <a:srcRect l="34444" t="25778" r="34587" b="9333"/>
          <a:stretch>
            <a:fillRect/>
          </a:stretch>
        </p:blipFill>
        <p:spPr bwMode="auto">
          <a:xfrm>
            <a:off x="1371600" y="2286000"/>
            <a:ext cx="3200400" cy="4191000"/>
          </a:xfrm>
          <a:prstGeom prst="rect">
            <a:avLst/>
          </a:prstGeom>
          <a:noFill/>
          <a:ln w="9525">
            <a:noFill/>
            <a:miter lim="800000"/>
            <a:headEnd/>
            <a:tailEnd/>
          </a:ln>
        </p:spPr>
      </p:pic>
      <p:pic>
        <p:nvPicPr>
          <p:cNvPr id="46082" name="Picture 2"/>
          <p:cNvPicPr>
            <a:picLocks noChangeAspect="1" noChangeArrowheads="1"/>
          </p:cNvPicPr>
          <p:nvPr/>
        </p:nvPicPr>
        <p:blipFill>
          <a:blip r:embed="rId4" cstate="print"/>
          <a:srcRect l="6667" t="25778" r="65000" b="15556"/>
          <a:stretch>
            <a:fillRect/>
          </a:stretch>
        </p:blipFill>
        <p:spPr bwMode="auto">
          <a:xfrm>
            <a:off x="5410200" y="609600"/>
            <a:ext cx="3297382" cy="4267200"/>
          </a:xfrm>
          <a:prstGeom prst="rect">
            <a:avLst/>
          </a:prstGeom>
          <a:noFill/>
          <a:ln w="9525">
            <a:noFill/>
            <a:miter lim="800000"/>
            <a:headEnd/>
            <a:tailEnd/>
          </a:ln>
        </p:spPr>
      </p:pic>
      <p:pic>
        <p:nvPicPr>
          <p:cNvPr id="46083" name="Picture 3"/>
          <p:cNvPicPr>
            <a:picLocks noChangeAspect="1" noChangeArrowheads="1"/>
          </p:cNvPicPr>
          <p:nvPr/>
        </p:nvPicPr>
        <p:blipFill>
          <a:blip r:embed="rId5" cstate="print"/>
          <a:srcRect l="34444" t="25778" r="34013" b="9333"/>
          <a:stretch>
            <a:fillRect/>
          </a:stretch>
        </p:blipFill>
        <p:spPr bwMode="auto">
          <a:xfrm>
            <a:off x="4800600" y="2286000"/>
            <a:ext cx="3318933" cy="4267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Sea Witch"/>
          <p:cNvPicPr>
            <a:picLocks noChangeAspect="1" noChangeArrowheads="1"/>
          </p:cNvPicPr>
          <p:nvPr/>
        </p:nvPicPr>
        <p:blipFill>
          <a:blip r:embed="rId3" cstate="print"/>
          <a:srcRect/>
          <a:stretch>
            <a:fillRect/>
          </a:stretch>
        </p:blipFill>
        <p:spPr bwMode="auto">
          <a:xfrm>
            <a:off x="-1143000" y="1295399"/>
            <a:ext cx="4191000" cy="3737919"/>
          </a:xfrm>
          <a:prstGeom prst="rect">
            <a:avLst/>
          </a:prstGeom>
          <a:noFill/>
        </p:spPr>
      </p:pic>
      <p:pic>
        <p:nvPicPr>
          <p:cNvPr id="150530" name="Picture 2" descr="http://www.motherhoodsupport.com/wp-content/uploads/2010/09/easy-kids-crafts-market.jpg"/>
          <p:cNvPicPr>
            <a:picLocks noChangeAspect="1" noChangeArrowheads="1"/>
          </p:cNvPicPr>
          <p:nvPr/>
        </p:nvPicPr>
        <p:blipFill>
          <a:blip r:embed="rId4" cstate="print"/>
          <a:srcRect/>
          <a:stretch>
            <a:fillRect/>
          </a:stretch>
        </p:blipFill>
        <p:spPr bwMode="auto">
          <a:xfrm>
            <a:off x="2743200" y="1295400"/>
            <a:ext cx="2800350" cy="3733800"/>
          </a:xfrm>
          <a:prstGeom prst="rect">
            <a:avLst/>
          </a:prstGeom>
          <a:noFill/>
        </p:spPr>
      </p:pic>
      <p:sp>
        <p:nvSpPr>
          <p:cNvPr id="4" name="Rectangle 2"/>
          <p:cNvSpPr txBox="1">
            <a:spLocks noChangeArrowheads="1"/>
          </p:cNvSpPr>
          <p:nvPr/>
        </p:nvSpPr>
        <p:spPr>
          <a:xfrm>
            <a:off x="304800" y="5562600"/>
            <a:ext cx="8382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noProof="0" dirty="0" smtClean="0">
                <a:solidFill>
                  <a:schemeClr val="bg1"/>
                </a:solidFill>
                <a:latin typeface="+mj-lt"/>
                <a:ea typeface="+mj-ea"/>
                <a:cs typeface="+mj-cs"/>
              </a:rPr>
              <a:t>CRAFTS &amp; HOBBIES</a:t>
            </a:r>
            <a:endParaRPr kumimoji="0" lang="en-US" sz="480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150534" name="Picture 6" descr="http://www.essortment.com/images/collecting-hobbies.jpg"/>
          <p:cNvPicPr>
            <a:picLocks noChangeAspect="1" noChangeArrowheads="1"/>
          </p:cNvPicPr>
          <p:nvPr/>
        </p:nvPicPr>
        <p:blipFill>
          <a:blip r:embed="rId5" cstate="print"/>
          <a:srcRect l="27551"/>
          <a:stretch>
            <a:fillRect/>
          </a:stretch>
        </p:blipFill>
        <p:spPr bwMode="auto">
          <a:xfrm>
            <a:off x="5562600" y="1295400"/>
            <a:ext cx="4350242" cy="37528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Brace 2"/>
          <p:cNvSpPr/>
          <p:nvPr/>
        </p:nvSpPr>
        <p:spPr>
          <a:xfrm rot="5400000">
            <a:off x="1143000" y="-914400"/>
            <a:ext cx="6858000" cy="8686800"/>
          </a:xfrm>
          <a:prstGeom prst="bracePair">
            <a:avLst/>
          </a:prstGeom>
          <a:solidFill>
            <a:schemeClr val="tx1"/>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19" name="Rectangle 3"/>
          <p:cNvSpPr>
            <a:spLocks noGrp="1" noChangeArrowheads="1"/>
          </p:cNvSpPr>
          <p:nvPr>
            <p:ph idx="1"/>
          </p:nvPr>
        </p:nvSpPr>
        <p:spPr>
          <a:xfrm>
            <a:off x="533400" y="762000"/>
            <a:ext cx="8534400" cy="5562600"/>
          </a:xfrm>
        </p:spPr>
        <p:txBody>
          <a:bodyPr>
            <a:noAutofit/>
          </a:bodyPr>
          <a:lstStyle/>
          <a:p>
            <a:pPr eaLnBrk="1" hangingPunct="1"/>
            <a:r>
              <a:rPr lang="en-US" sz="2800" b="1" dirty="0" smtClean="0">
                <a:solidFill>
                  <a:schemeClr val="bg1"/>
                </a:solidFill>
                <a:latin typeface="Cambria" pitchFamily="18" charset="0"/>
              </a:rPr>
              <a:t>Mission Statement</a:t>
            </a:r>
          </a:p>
          <a:p>
            <a:pPr lvl="1" eaLnBrk="1" hangingPunct="1"/>
            <a:r>
              <a:rPr lang="en-US" dirty="0" smtClean="0">
                <a:solidFill>
                  <a:schemeClr val="bg1"/>
                </a:solidFill>
                <a:latin typeface="Cambria" pitchFamily="18" charset="0"/>
              </a:rPr>
              <a:t>Strategic Plan</a:t>
            </a:r>
          </a:p>
          <a:p>
            <a:pPr lvl="1" eaLnBrk="1" hangingPunct="1"/>
            <a:r>
              <a:rPr lang="en-US" dirty="0" smtClean="0">
                <a:solidFill>
                  <a:schemeClr val="bg1"/>
                </a:solidFill>
                <a:latin typeface="Cambria" pitchFamily="18" charset="0"/>
              </a:rPr>
              <a:t>Library Policy</a:t>
            </a:r>
          </a:p>
          <a:p>
            <a:pPr eaLnBrk="1" hangingPunct="1"/>
            <a:r>
              <a:rPr lang="en-US" sz="2800" dirty="0" smtClean="0">
                <a:solidFill>
                  <a:schemeClr val="bg1"/>
                </a:solidFill>
                <a:latin typeface="Cambria" pitchFamily="18" charset="0"/>
              </a:rPr>
              <a:t>Increase visibility of the library</a:t>
            </a:r>
          </a:p>
          <a:p>
            <a:pPr eaLnBrk="1" hangingPunct="1"/>
            <a:r>
              <a:rPr lang="en-US" sz="2800" dirty="0" smtClean="0">
                <a:solidFill>
                  <a:schemeClr val="bg1"/>
                </a:solidFill>
                <a:latin typeface="Cambria" pitchFamily="18" charset="0"/>
              </a:rPr>
              <a:t>Meet the needs of the community</a:t>
            </a:r>
          </a:p>
          <a:p>
            <a:pPr eaLnBrk="1" hangingPunct="1"/>
            <a:r>
              <a:rPr lang="en-US" sz="2800" dirty="0" smtClean="0">
                <a:solidFill>
                  <a:schemeClr val="bg1"/>
                </a:solidFill>
                <a:latin typeface="Cambria" pitchFamily="18" charset="0"/>
              </a:rPr>
              <a:t>Promote library materials, programs &amp; services</a:t>
            </a:r>
          </a:p>
          <a:p>
            <a:pPr eaLnBrk="1" hangingPunct="1"/>
            <a:r>
              <a:rPr lang="en-US" sz="2800" dirty="0" smtClean="0">
                <a:solidFill>
                  <a:schemeClr val="bg1"/>
                </a:solidFill>
                <a:latin typeface="Cambria" pitchFamily="18" charset="0"/>
              </a:rPr>
              <a:t>Dispense information </a:t>
            </a:r>
          </a:p>
          <a:p>
            <a:pPr eaLnBrk="1" hangingPunct="1"/>
            <a:r>
              <a:rPr lang="en-US" sz="2800" dirty="0" smtClean="0">
                <a:solidFill>
                  <a:schemeClr val="bg1"/>
                </a:solidFill>
                <a:latin typeface="Cambria" pitchFamily="18" charset="0"/>
              </a:rPr>
              <a:t>Promote Life Long Learning</a:t>
            </a:r>
          </a:p>
          <a:p>
            <a:pPr eaLnBrk="1" hangingPunct="1"/>
            <a:r>
              <a:rPr lang="en-US" sz="2800" dirty="0" smtClean="0">
                <a:solidFill>
                  <a:schemeClr val="bg1"/>
                </a:solidFill>
                <a:latin typeface="Cambria" pitchFamily="18" charset="0"/>
              </a:rPr>
              <a:t>Professional reasons</a:t>
            </a:r>
          </a:p>
          <a:p>
            <a:pPr eaLnBrk="1" hangingPunct="1"/>
            <a:r>
              <a:rPr lang="en-US" sz="2800" dirty="0" smtClean="0">
                <a:solidFill>
                  <a:srgbClr val="FFFF00"/>
                </a:solidFill>
                <a:latin typeface="Cambria" pitchFamily="18" charset="0"/>
              </a:rPr>
              <a:t>Because we want to!</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0" name="Picture 4"/>
          <p:cNvPicPr>
            <a:picLocks noChangeAspect="1" noChangeArrowheads="1"/>
          </p:cNvPicPr>
          <p:nvPr/>
        </p:nvPicPr>
        <p:blipFill>
          <a:blip r:embed="rId2" cstate="print"/>
          <a:srcRect l="34444" t="25778" r="35000" b="9333"/>
          <a:stretch>
            <a:fillRect/>
          </a:stretch>
        </p:blipFill>
        <p:spPr bwMode="auto">
          <a:xfrm>
            <a:off x="5562600" y="609600"/>
            <a:ext cx="2813137" cy="3733800"/>
          </a:xfrm>
          <a:prstGeom prst="rect">
            <a:avLst/>
          </a:prstGeom>
          <a:ln>
            <a:noFill/>
          </a:ln>
          <a:effectLst>
            <a:outerShdw blurRad="292100" dist="139700" dir="2700000" algn="tl" rotWithShape="0">
              <a:srgbClr val="333333">
                <a:alpha val="65000"/>
              </a:srgbClr>
            </a:outerShdw>
          </a:effectLst>
        </p:spPr>
      </p:pic>
      <p:pic>
        <p:nvPicPr>
          <p:cNvPr id="214018" name="Picture 2"/>
          <p:cNvPicPr>
            <a:picLocks noChangeAspect="1" noChangeArrowheads="1"/>
          </p:cNvPicPr>
          <p:nvPr/>
        </p:nvPicPr>
        <p:blipFill>
          <a:blip r:embed="rId3" cstate="print"/>
          <a:srcRect l="34444" t="25778" r="33890" b="9333"/>
          <a:stretch>
            <a:fillRect/>
          </a:stretch>
        </p:blipFill>
        <p:spPr bwMode="auto">
          <a:xfrm>
            <a:off x="762000" y="685800"/>
            <a:ext cx="2915433" cy="3733800"/>
          </a:xfrm>
          <a:prstGeom prst="rect">
            <a:avLst/>
          </a:prstGeom>
          <a:ln>
            <a:noFill/>
          </a:ln>
          <a:effectLst>
            <a:outerShdw blurRad="292100" dist="139700" dir="2700000" algn="tl" rotWithShape="0">
              <a:srgbClr val="333333">
                <a:alpha val="65000"/>
              </a:srgbClr>
            </a:outerShdw>
          </a:effectLst>
        </p:spPr>
      </p:pic>
      <p:pic>
        <p:nvPicPr>
          <p:cNvPr id="214019" name="Picture 3"/>
          <p:cNvPicPr>
            <a:picLocks noChangeAspect="1" noChangeArrowheads="1"/>
          </p:cNvPicPr>
          <p:nvPr/>
        </p:nvPicPr>
        <p:blipFill>
          <a:blip r:embed="rId4" cstate="print"/>
          <a:srcRect l="34444" t="26000" r="34445" b="10000"/>
          <a:stretch>
            <a:fillRect/>
          </a:stretch>
        </p:blipFill>
        <p:spPr bwMode="auto">
          <a:xfrm>
            <a:off x="4953000" y="2743200"/>
            <a:ext cx="2971800" cy="3820885"/>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5" cstate="print"/>
          <a:srcRect l="34444" t="26000" r="34445" b="10000"/>
          <a:stretch>
            <a:fillRect/>
          </a:stretch>
        </p:blipFill>
        <p:spPr bwMode="auto">
          <a:xfrm>
            <a:off x="1447800" y="2667000"/>
            <a:ext cx="2963334"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5562600"/>
            <a:ext cx="9144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kern="0" spc="630" noProof="0" dirty="0" smtClean="0">
                <a:solidFill>
                  <a:schemeClr val="bg1"/>
                </a:solidFill>
                <a:latin typeface="+mj-lt"/>
                <a:ea typeface="+mj-ea"/>
                <a:cs typeface="+mj-cs"/>
              </a:rPr>
              <a:t>SAFETY &amp; EDUCATION</a:t>
            </a:r>
            <a:endParaRPr kumimoji="0" lang="en-US" sz="6000" i="0" u="none" strike="noStrike" kern="0" cap="none" spc="630" normalizeH="0" noProof="0" dirty="0" smtClean="0">
              <a:ln>
                <a:noFill/>
              </a:ln>
              <a:solidFill>
                <a:schemeClr val="bg1"/>
              </a:solidFill>
              <a:effectLst/>
              <a:uLnTx/>
              <a:uFillTx/>
              <a:latin typeface="+mj-lt"/>
              <a:ea typeface="+mj-ea"/>
              <a:cs typeface="+mj-cs"/>
            </a:endParaRPr>
          </a:p>
        </p:txBody>
      </p:sp>
      <p:pic>
        <p:nvPicPr>
          <p:cNvPr id="152582" name="Picture 6" descr="http://api.ning.com/files/XyMnfJ3VGod2C8HGRV5N0zCIk-RjmYnxk9qvMW8Q6T*tqKrlnpYSNV-5*VEOz75K-Z6rd12obk51rOLIWzBvE48QlJFFAEi3/healthandsafetydemotivationalposter1234361672.jpg"/>
          <p:cNvPicPr>
            <a:picLocks noChangeAspect="1" noChangeArrowheads="1"/>
          </p:cNvPicPr>
          <p:nvPr/>
        </p:nvPicPr>
        <p:blipFill>
          <a:blip r:embed="rId3" cstate="print"/>
          <a:srcRect l="7500" t="7233" r="10000" b="21881"/>
          <a:stretch>
            <a:fillRect/>
          </a:stretch>
        </p:blipFill>
        <p:spPr bwMode="auto">
          <a:xfrm>
            <a:off x="1600200" y="381000"/>
            <a:ext cx="5943600" cy="441267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2" cstate="print"/>
          <a:srcRect l="34444" t="25778" r="35000" b="9333"/>
          <a:stretch>
            <a:fillRect/>
          </a:stretch>
        </p:blipFill>
        <p:spPr bwMode="auto">
          <a:xfrm>
            <a:off x="457200" y="381000"/>
            <a:ext cx="2985370" cy="3962400"/>
          </a:xfrm>
          <a:prstGeom prst="rect">
            <a:avLst/>
          </a:prstGeom>
          <a:ln>
            <a:noFill/>
          </a:ln>
          <a:effectLst>
            <a:outerShdw blurRad="292100" dist="139700" dir="2700000" algn="tl" rotWithShape="0">
              <a:srgbClr val="333333">
                <a:alpha val="65000"/>
              </a:srgbClr>
            </a:outerShdw>
          </a:effectLst>
        </p:spPr>
      </p:pic>
      <p:pic>
        <p:nvPicPr>
          <p:cNvPr id="215043" name="Picture 3"/>
          <p:cNvPicPr>
            <a:picLocks noChangeAspect="1" noChangeArrowheads="1"/>
          </p:cNvPicPr>
          <p:nvPr/>
        </p:nvPicPr>
        <p:blipFill>
          <a:blip r:embed="rId3" cstate="print"/>
          <a:srcRect l="34444" t="19778" r="32778" b="13556"/>
          <a:stretch>
            <a:fillRect/>
          </a:stretch>
        </p:blipFill>
        <p:spPr bwMode="auto">
          <a:xfrm>
            <a:off x="5486400" y="304800"/>
            <a:ext cx="3124200" cy="3971441"/>
          </a:xfrm>
          <a:prstGeom prst="rect">
            <a:avLst/>
          </a:prstGeom>
          <a:ln>
            <a:noFill/>
          </a:ln>
          <a:effectLst>
            <a:outerShdw blurRad="292100" dist="139700" dir="2700000" algn="tl" rotWithShape="0">
              <a:srgbClr val="333333">
                <a:alpha val="65000"/>
              </a:srgbClr>
            </a:outerShdw>
          </a:effectLst>
        </p:spPr>
      </p:pic>
      <p:pic>
        <p:nvPicPr>
          <p:cNvPr id="215044" name="Picture 4"/>
          <p:cNvPicPr>
            <a:picLocks noChangeAspect="1" noChangeArrowheads="1"/>
          </p:cNvPicPr>
          <p:nvPr/>
        </p:nvPicPr>
        <p:blipFill>
          <a:blip r:embed="rId4" cstate="print"/>
          <a:srcRect l="34444" t="25778" r="35000" b="9333"/>
          <a:stretch>
            <a:fillRect/>
          </a:stretch>
        </p:blipFill>
        <p:spPr bwMode="auto">
          <a:xfrm>
            <a:off x="4800600" y="2489662"/>
            <a:ext cx="3048000" cy="4045527"/>
          </a:xfrm>
          <a:prstGeom prst="rect">
            <a:avLst/>
          </a:prstGeom>
          <a:noFill/>
          <a:ln w="9525">
            <a:noFill/>
            <a:miter lim="800000"/>
            <a:headEnd/>
            <a:tailEnd/>
          </a:ln>
        </p:spPr>
      </p:pic>
      <p:pic>
        <p:nvPicPr>
          <p:cNvPr id="39937" name="Picture 1"/>
          <p:cNvPicPr>
            <a:picLocks noChangeAspect="1" noChangeArrowheads="1"/>
          </p:cNvPicPr>
          <p:nvPr/>
        </p:nvPicPr>
        <p:blipFill>
          <a:blip r:embed="rId5" cstate="print"/>
          <a:srcRect l="34444" t="25778" r="34295" b="9333"/>
          <a:stretch>
            <a:fillRect/>
          </a:stretch>
        </p:blipFill>
        <p:spPr bwMode="auto">
          <a:xfrm>
            <a:off x="1295400" y="2514600"/>
            <a:ext cx="3124200" cy="405301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5562600"/>
            <a:ext cx="8382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noProof="0" dirty="0" smtClean="0">
                <a:solidFill>
                  <a:schemeClr val="bg1"/>
                </a:solidFill>
                <a:latin typeface="+mj-lt"/>
                <a:ea typeface="+mj-ea"/>
                <a:cs typeface="+mj-cs"/>
              </a:rPr>
              <a:t>LIBRARY BASED PROGRAMS</a:t>
            </a:r>
            <a:endParaRPr kumimoji="0" lang="en-US" sz="480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38914" name="Picture 2" descr="http://25.media.tumblr.com/tumblr_lylvf3OUSw1qh9ejxo1_400.gif"/>
          <p:cNvPicPr>
            <a:picLocks noChangeAspect="1" noChangeArrowheads="1"/>
          </p:cNvPicPr>
          <p:nvPr/>
        </p:nvPicPr>
        <p:blipFill>
          <a:blip r:embed="rId3" cstate="print"/>
          <a:srcRect/>
          <a:stretch>
            <a:fillRect/>
          </a:stretch>
        </p:blipFill>
        <p:spPr bwMode="auto">
          <a:xfrm>
            <a:off x="2133600" y="533400"/>
            <a:ext cx="4953000" cy="4631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3"/>
          <p:cNvPicPr>
            <a:picLocks noChangeAspect="1" noChangeArrowheads="1"/>
          </p:cNvPicPr>
          <p:nvPr/>
        </p:nvPicPr>
        <p:blipFill>
          <a:blip r:embed="rId2" cstate="print"/>
          <a:srcRect l="34444" t="26000" r="34445" b="10000"/>
          <a:stretch>
            <a:fillRect/>
          </a:stretch>
        </p:blipFill>
        <p:spPr bwMode="auto">
          <a:xfrm>
            <a:off x="5638800" y="457200"/>
            <a:ext cx="2971800" cy="3820885"/>
          </a:xfrm>
          <a:prstGeom prst="rect">
            <a:avLst/>
          </a:prstGeom>
          <a:ln>
            <a:noFill/>
          </a:ln>
          <a:effectLst>
            <a:outerShdw blurRad="292100" dist="139700" dir="2700000" algn="tl" rotWithShape="0">
              <a:srgbClr val="333333">
                <a:alpha val="65000"/>
              </a:srgbClr>
            </a:outerShdw>
          </a:effectLst>
        </p:spPr>
      </p:pic>
      <p:pic>
        <p:nvPicPr>
          <p:cNvPr id="217092" name="Picture 4"/>
          <p:cNvPicPr>
            <a:picLocks noChangeAspect="1" noChangeArrowheads="1"/>
          </p:cNvPicPr>
          <p:nvPr/>
        </p:nvPicPr>
        <p:blipFill>
          <a:blip r:embed="rId3" cstate="print"/>
          <a:srcRect l="34444" t="26000" r="34445" b="10000"/>
          <a:stretch>
            <a:fillRect/>
          </a:stretch>
        </p:blipFill>
        <p:spPr bwMode="auto">
          <a:xfrm>
            <a:off x="4876800" y="2667000"/>
            <a:ext cx="3022600" cy="3886200"/>
          </a:xfrm>
          <a:prstGeom prst="rect">
            <a:avLst/>
          </a:prstGeom>
          <a:ln>
            <a:noFill/>
          </a:ln>
          <a:effectLst>
            <a:outerShdw blurRad="292100" dist="139700" dir="2700000" algn="tl" rotWithShape="0">
              <a:srgbClr val="333333">
                <a:alpha val="65000"/>
              </a:srgbClr>
            </a:outerShdw>
          </a:effectLst>
        </p:spPr>
      </p:pic>
      <p:pic>
        <p:nvPicPr>
          <p:cNvPr id="31745" name="Picture 1"/>
          <p:cNvPicPr>
            <a:picLocks noChangeAspect="1" noChangeArrowheads="1"/>
          </p:cNvPicPr>
          <p:nvPr/>
        </p:nvPicPr>
        <p:blipFill>
          <a:blip r:embed="rId4" cstate="print"/>
          <a:srcRect l="34444" t="25778" r="34105" b="9333"/>
          <a:stretch>
            <a:fillRect/>
          </a:stretch>
        </p:blipFill>
        <p:spPr bwMode="auto">
          <a:xfrm>
            <a:off x="685800" y="457200"/>
            <a:ext cx="2895600" cy="3733800"/>
          </a:xfrm>
          <a:prstGeom prst="rect">
            <a:avLst/>
          </a:prstGeom>
          <a:noFill/>
          <a:ln w="9525">
            <a:noFill/>
            <a:miter lim="800000"/>
            <a:headEnd/>
            <a:tailEnd/>
          </a:ln>
        </p:spPr>
      </p:pic>
      <p:pic>
        <p:nvPicPr>
          <p:cNvPr id="217093" name="Picture 5"/>
          <p:cNvPicPr>
            <a:picLocks noChangeAspect="1" noChangeArrowheads="1"/>
          </p:cNvPicPr>
          <p:nvPr/>
        </p:nvPicPr>
        <p:blipFill>
          <a:blip r:embed="rId5" cstate="print"/>
          <a:srcRect l="6667" t="26000" r="65000" b="15333"/>
          <a:stretch>
            <a:fillRect/>
          </a:stretch>
        </p:blipFill>
        <p:spPr bwMode="auto">
          <a:xfrm>
            <a:off x="1524000" y="2667000"/>
            <a:ext cx="3048000" cy="394447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research library"/>
          <p:cNvPicPr>
            <a:picLocks noChangeAspect="1" noChangeArrowheads="1"/>
          </p:cNvPicPr>
          <p:nvPr/>
        </p:nvPicPr>
        <p:blipFill>
          <a:blip r:embed="rId3" cstate="print"/>
          <a:srcRect/>
          <a:stretch>
            <a:fillRect/>
          </a:stretch>
        </p:blipFill>
        <p:spPr bwMode="auto">
          <a:xfrm>
            <a:off x="1447800" y="914400"/>
            <a:ext cx="6696359"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txBox="1">
            <a:spLocks noChangeArrowheads="1"/>
          </p:cNvSpPr>
          <p:nvPr/>
        </p:nvSpPr>
        <p:spPr>
          <a:xfrm>
            <a:off x="304800" y="5562600"/>
            <a:ext cx="85344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noProof="0" dirty="0" smtClean="0">
                <a:solidFill>
                  <a:schemeClr val="bg1"/>
                </a:solidFill>
                <a:latin typeface="+mj-lt"/>
                <a:ea typeface="+mj-ea"/>
                <a:cs typeface="+mj-cs"/>
              </a:rPr>
              <a:t>PASSIVE PROGRAMMING</a:t>
            </a:r>
            <a:endParaRPr kumimoji="0" lang="en-US" sz="480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l="18333" t="11556" r="17222" b="5778"/>
          <a:stretch>
            <a:fillRect/>
          </a:stretch>
        </p:blipFill>
        <p:spPr bwMode="auto">
          <a:xfrm>
            <a:off x="1143000" y="381000"/>
            <a:ext cx="7239000" cy="5803681"/>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6324600"/>
            <a:ext cx="8305800" cy="369332"/>
          </a:xfrm>
          <a:prstGeom prst="rect">
            <a:avLst/>
          </a:prstGeom>
        </p:spPr>
        <p:txBody>
          <a:bodyPr wrap="square">
            <a:spAutoFit/>
          </a:bodyPr>
          <a:lstStyle/>
          <a:p>
            <a:r>
              <a:rPr lang="en-US" dirty="0" smtClean="0">
                <a:solidFill>
                  <a:schemeClr val="bg1"/>
                </a:solidFill>
              </a:rPr>
              <a:t>http://ed.ted.com/lessons/networking-for-the-networking-averse-lisa-green-chau</a:t>
            </a:r>
            <a:endParaRPr lang="en-US" dirty="0">
              <a:solidFill>
                <a:schemeClr val="bg1"/>
              </a:solidFill>
            </a:endParaRPr>
          </a:p>
        </p:txBody>
      </p:sp>
      <p:pic>
        <p:nvPicPr>
          <p:cNvPr id="30722" name="Picture 2" descr="http://1.bp.blogspot.com/_UZO5Z4GqqgQ/TFdUrzsEUNI/AAAAAAAABQM/88uHLpEsQjM/s1600/Strange+Friends+1.jpg"/>
          <p:cNvPicPr>
            <a:picLocks noChangeAspect="1" noChangeArrowheads="1"/>
          </p:cNvPicPr>
          <p:nvPr/>
        </p:nvPicPr>
        <p:blipFill>
          <a:blip r:embed="rId3" cstate="print"/>
          <a:srcRect/>
          <a:stretch>
            <a:fillRect/>
          </a:stretch>
        </p:blipFill>
        <p:spPr bwMode="auto">
          <a:xfrm>
            <a:off x="1143000" y="533400"/>
            <a:ext cx="6657975" cy="445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2"/>
          <p:cNvSpPr txBox="1">
            <a:spLocks noChangeArrowheads="1"/>
          </p:cNvSpPr>
          <p:nvPr/>
        </p:nvSpPr>
        <p:spPr>
          <a:xfrm>
            <a:off x="304800" y="5410200"/>
            <a:ext cx="83820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spc="2500" noProof="0" dirty="0" smtClean="0">
                <a:solidFill>
                  <a:schemeClr val="bg1"/>
                </a:solidFill>
                <a:latin typeface="+mj-lt"/>
                <a:ea typeface="+mj-ea"/>
                <a:cs typeface="+mj-cs"/>
              </a:rPr>
              <a:t>NETWORKING</a:t>
            </a:r>
            <a:endParaRPr kumimoji="0" lang="en-US" sz="4800" i="0" u="none" strike="noStrike" kern="0" cap="none" spc="2500" normalizeH="0" noProof="0" dirty="0" smtClean="0">
              <a:ln>
                <a:noFill/>
              </a:ln>
              <a:solidFill>
                <a:schemeClr val="bg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2473" y="5867400"/>
            <a:ext cx="932498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en-US" sz="4000" spc="1500" dirty="0" smtClean="0">
                <a:solidFill>
                  <a:schemeClr val="bg1"/>
                </a:solidFill>
                <a:latin typeface="+mj-lt"/>
              </a:rPr>
              <a:t>LOW COST RESOURCES</a:t>
            </a:r>
            <a:endParaRPr lang="en-US" sz="4000" kern="0" spc="1500" dirty="0" smtClean="0">
              <a:solidFill>
                <a:schemeClr val="bg1"/>
              </a:solidFill>
              <a:latin typeface="+mj-lt"/>
            </a:endParaRPr>
          </a:p>
        </p:txBody>
      </p:sp>
      <p:pic>
        <p:nvPicPr>
          <p:cNvPr id="27652" name="Picture 4" descr="http://fortheloveofskinny.files.wordpress.com/2010/05/skinny-piggy-bank.jpeg"/>
          <p:cNvPicPr>
            <a:picLocks noChangeAspect="1" noChangeArrowheads="1"/>
          </p:cNvPicPr>
          <p:nvPr/>
        </p:nvPicPr>
        <p:blipFill>
          <a:blip r:embed="rId3" cstate="print"/>
          <a:srcRect/>
          <a:stretch>
            <a:fillRect/>
          </a:stretch>
        </p:blipFill>
        <p:spPr bwMode="auto">
          <a:xfrm>
            <a:off x="1447800" y="685800"/>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think.dj/files/2009/10/funny-pictures-cats-go-over-fence.jpg"/>
          <p:cNvPicPr>
            <a:picLocks noChangeAspect="1" noChangeArrowheads="1"/>
          </p:cNvPicPr>
          <p:nvPr/>
        </p:nvPicPr>
        <p:blipFill>
          <a:blip r:embed="rId3" cstate="print"/>
          <a:srcRect b="5085"/>
          <a:stretch>
            <a:fillRect/>
          </a:stretch>
        </p:blipFill>
        <p:spPr bwMode="auto">
          <a:xfrm>
            <a:off x="1371600" y="1066800"/>
            <a:ext cx="6650590"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a:spLocks noChangeArrowheads="1"/>
          </p:cNvSpPr>
          <p:nvPr/>
        </p:nvSpPr>
        <p:spPr bwMode="auto">
          <a:xfrm>
            <a:off x="1272" y="5867400"/>
            <a:ext cx="9177512"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en-US" sz="4000" spc="800" dirty="0" smtClean="0">
                <a:solidFill>
                  <a:schemeClr val="bg1"/>
                </a:solidFill>
                <a:latin typeface="+mj-lt"/>
              </a:rPr>
              <a:t>SUCCESSFUL PARTNERSHIPS</a:t>
            </a:r>
            <a:endParaRPr lang="en-US" sz="4000" kern="0" spc="8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6200" y="5791200"/>
            <a:ext cx="8991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2500" normalizeH="0" dirty="0" smtClean="0">
                <a:ln>
                  <a:noFill/>
                </a:ln>
                <a:solidFill>
                  <a:schemeClr val="bg1"/>
                </a:solidFill>
                <a:effectLst/>
                <a:latin typeface="Century Gothic" pitchFamily="34" charset="0"/>
                <a:ea typeface="Times New Roman" pitchFamily="18" charset="0"/>
              </a:rPr>
              <a:t>CONSTRAINTS</a:t>
            </a:r>
            <a:endParaRPr kumimoji="0" lang="en-US" sz="5400" i="0" u="none" strike="noStrike" cap="none" spc="2500" normalizeH="0" dirty="0" smtClean="0">
              <a:ln>
                <a:noFill/>
              </a:ln>
              <a:solidFill>
                <a:schemeClr val="bg1"/>
              </a:solidFill>
              <a:effectLst/>
              <a:latin typeface="Century Gothic" pitchFamily="34" charset="0"/>
            </a:endParaRPr>
          </a:p>
        </p:txBody>
      </p:sp>
      <p:pic>
        <p:nvPicPr>
          <p:cNvPr id="154628" name="Picture 4" descr="http://www.grassrootsy.com/wp-content/uploads/2009/11/fish2.jpg"/>
          <p:cNvPicPr>
            <a:picLocks noChangeAspect="1" noChangeArrowheads="1"/>
          </p:cNvPicPr>
          <p:nvPr/>
        </p:nvPicPr>
        <p:blipFill>
          <a:blip r:embed="rId3" cstate="print"/>
          <a:srcRect/>
          <a:stretch>
            <a:fillRect/>
          </a:stretch>
        </p:blipFill>
        <p:spPr bwMode="auto">
          <a:xfrm>
            <a:off x="1447800" y="457200"/>
            <a:ext cx="6341448" cy="4708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57150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KEY TO SUCCESS</a:t>
            </a:r>
            <a:endParaRPr kumimoji="0" lang="en-US" sz="5400" i="0" u="none" strike="noStrike" cap="none" spc="500" normalizeH="0" dirty="0" smtClean="0">
              <a:ln>
                <a:noFill/>
              </a:ln>
              <a:solidFill>
                <a:schemeClr val="bg1"/>
              </a:solidFill>
              <a:effectLst/>
              <a:latin typeface="Century Gothic" pitchFamily="34" charset="0"/>
            </a:endParaRPr>
          </a:p>
        </p:txBody>
      </p:sp>
      <p:pic>
        <p:nvPicPr>
          <p:cNvPr id="160775" name="Picture 7"/>
          <p:cNvPicPr>
            <a:picLocks noChangeAspect="1" noChangeArrowheads="1"/>
          </p:cNvPicPr>
          <p:nvPr/>
        </p:nvPicPr>
        <p:blipFill>
          <a:blip r:embed="rId3" cstate="print"/>
          <a:srcRect/>
          <a:stretch>
            <a:fillRect/>
          </a:stretch>
        </p:blipFill>
        <p:spPr bwMode="auto">
          <a:xfrm>
            <a:off x="2743200" y="381000"/>
            <a:ext cx="3385393" cy="5108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81000" y="5638800"/>
            <a:ext cx="8382000" cy="914400"/>
          </a:xfrm>
          <a:prstGeom prst="rect">
            <a:avLst/>
          </a:prstGeom>
        </p:spPr>
        <p:txBody>
          <a:bodyPr/>
          <a:lstStyle/>
          <a:p>
            <a:pPr algn="ctr"/>
            <a:r>
              <a:rPr lang="en-US" sz="4000" dirty="0" smtClean="0">
                <a:solidFill>
                  <a:schemeClr val="bg1"/>
                </a:solidFill>
                <a:latin typeface="+mj-lt"/>
              </a:rPr>
              <a:t>PROMOTION &amp; ADVERTISING</a:t>
            </a:r>
            <a:endParaRPr lang="en-US" sz="4000" kern="0" dirty="0" smtClean="0">
              <a:solidFill>
                <a:schemeClr val="bg1"/>
              </a:solidFill>
              <a:latin typeface="+mj-lt"/>
            </a:endParaRPr>
          </a:p>
        </p:txBody>
      </p:sp>
      <p:pic>
        <p:nvPicPr>
          <p:cNvPr id="20482" name="Picture 2" descr="http://allthingsd.com/files/2012/03/shhh.jpg"/>
          <p:cNvPicPr>
            <a:picLocks noChangeAspect="1" noChangeArrowheads="1"/>
          </p:cNvPicPr>
          <p:nvPr/>
        </p:nvPicPr>
        <p:blipFill>
          <a:blip r:embed="rId3" cstate="print"/>
          <a:srcRect/>
          <a:stretch>
            <a:fillRect/>
          </a:stretch>
        </p:blipFill>
        <p:spPr bwMode="auto">
          <a:xfrm>
            <a:off x="1904999" y="609600"/>
            <a:ext cx="5633833"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uble Brace 3"/>
          <p:cNvSpPr/>
          <p:nvPr/>
        </p:nvSpPr>
        <p:spPr>
          <a:xfrm rot="10800000">
            <a:off x="0" y="304800"/>
            <a:ext cx="9144000" cy="6248400"/>
          </a:xfrm>
          <a:prstGeom prst="bracePair">
            <a:avLst/>
          </a:prstGeom>
          <a:solidFill>
            <a:schemeClr val="tx1"/>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p:cNvSpPr/>
          <p:nvPr/>
        </p:nvSpPr>
        <p:spPr>
          <a:xfrm>
            <a:off x="1447800" y="1828800"/>
            <a:ext cx="6781800" cy="3970318"/>
          </a:xfrm>
          <a:prstGeom prst="rect">
            <a:avLst/>
          </a:prstGeom>
        </p:spPr>
        <p:txBody>
          <a:bodyPr wrap="square">
            <a:spAutoFit/>
          </a:bodyPr>
          <a:lstStyle/>
          <a:p>
            <a:pPr lvl="0">
              <a:buFont typeface="Arial" pitchFamily="34" charset="0"/>
              <a:buChar char="•"/>
            </a:pPr>
            <a:r>
              <a:rPr lang="en-US" sz="3600" dirty="0" smtClean="0">
                <a:solidFill>
                  <a:schemeClr val="bg1"/>
                </a:solidFill>
                <a:latin typeface="Cambria" pitchFamily="18" charset="0"/>
              </a:rPr>
              <a:t>Traditional methods</a:t>
            </a:r>
            <a:br>
              <a:rPr lang="en-US" sz="3600" dirty="0" smtClean="0">
                <a:solidFill>
                  <a:schemeClr val="bg1"/>
                </a:solidFill>
                <a:latin typeface="Cambria" pitchFamily="18" charset="0"/>
              </a:rPr>
            </a:br>
            <a:endParaRPr lang="en-US" sz="3600" dirty="0" smtClean="0">
              <a:solidFill>
                <a:schemeClr val="bg1"/>
              </a:solidFill>
              <a:latin typeface="Cambria" pitchFamily="18" charset="0"/>
            </a:endParaRPr>
          </a:p>
          <a:p>
            <a:pPr lvl="0">
              <a:buFont typeface="Arial" pitchFamily="34" charset="0"/>
              <a:buChar char="•"/>
            </a:pPr>
            <a:r>
              <a:rPr lang="en-US" sz="3600" dirty="0" smtClean="0">
                <a:solidFill>
                  <a:schemeClr val="bg1"/>
                </a:solidFill>
                <a:latin typeface="Cambria" pitchFamily="18" charset="0"/>
              </a:rPr>
              <a:t>Social Media</a:t>
            </a:r>
            <a:br>
              <a:rPr lang="en-US" sz="3600" dirty="0" smtClean="0">
                <a:solidFill>
                  <a:schemeClr val="bg1"/>
                </a:solidFill>
                <a:latin typeface="Cambria" pitchFamily="18" charset="0"/>
              </a:rPr>
            </a:br>
            <a:endParaRPr lang="en-US" sz="3600" dirty="0" smtClean="0">
              <a:solidFill>
                <a:schemeClr val="bg1"/>
              </a:solidFill>
              <a:latin typeface="Cambria" pitchFamily="18" charset="0"/>
            </a:endParaRPr>
          </a:p>
          <a:p>
            <a:pPr lvl="0">
              <a:buFont typeface="Arial" pitchFamily="34" charset="0"/>
              <a:buChar char="•"/>
            </a:pPr>
            <a:r>
              <a:rPr lang="en-US" sz="3600" dirty="0" smtClean="0">
                <a:solidFill>
                  <a:schemeClr val="bg1"/>
                </a:solidFill>
                <a:latin typeface="Cambria" pitchFamily="18" charset="0"/>
              </a:rPr>
              <a:t>Email Marketing</a:t>
            </a:r>
            <a:br>
              <a:rPr lang="en-US" sz="3600" dirty="0" smtClean="0">
                <a:solidFill>
                  <a:schemeClr val="bg1"/>
                </a:solidFill>
                <a:latin typeface="Cambria" pitchFamily="18" charset="0"/>
              </a:rPr>
            </a:br>
            <a:endParaRPr lang="en-US" sz="3600" dirty="0" smtClean="0">
              <a:solidFill>
                <a:schemeClr val="bg1"/>
              </a:solidFill>
              <a:latin typeface="Cambria" pitchFamily="18" charset="0"/>
            </a:endParaRPr>
          </a:p>
          <a:p>
            <a:pPr>
              <a:buFont typeface="Arial" pitchFamily="34" charset="0"/>
              <a:buChar char="•"/>
            </a:pPr>
            <a:r>
              <a:rPr lang="en-US" sz="3600" dirty="0" smtClean="0">
                <a:solidFill>
                  <a:schemeClr val="bg1"/>
                </a:solidFill>
                <a:latin typeface="Cambria" pitchFamily="18" charset="0"/>
              </a:rPr>
              <a:t>Community Networks</a:t>
            </a:r>
            <a:endParaRPr lang="en-US" sz="3600" dirty="0">
              <a:solidFill>
                <a:schemeClr val="bg1"/>
              </a:solidFill>
              <a:latin typeface="Cambria" pitchFamily="18" charset="0"/>
            </a:endParaRPr>
          </a:p>
        </p:txBody>
      </p:sp>
      <p:sp>
        <p:nvSpPr>
          <p:cNvPr id="3" name="Rectangle 2"/>
          <p:cNvSpPr txBox="1">
            <a:spLocks noChangeArrowheads="1"/>
          </p:cNvSpPr>
          <p:nvPr/>
        </p:nvSpPr>
        <p:spPr>
          <a:xfrm>
            <a:off x="0" y="381000"/>
            <a:ext cx="9144000" cy="762000"/>
          </a:xfrm>
          <a:prstGeom prst="rect">
            <a:avLst/>
          </a:prstGeom>
        </p:spPr>
        <p:txBody>
          <a:bodyPr/>
          <a:lstStyle/>
          <a:p>
            <a:pPr algn="ctr"/>
            <a:r>
              <a:rPr lang="en-US" sz="4800" b="1" dirty="0" smtClean="0">
                <a:solidFill>
                  <a:schemeClr val="bg1"/>
                </a:solidFill>
                <a:latin typeface="Calibri" pitchFamily="34" charset="0"/>
              </a:rPr>
              <a:t>Promotion and Advertising</a:t>
            </a:r>
            <a:endParaRPr kumimoji="0" lang="en-US" sz="4800" b="1" i="0" u="none" strike="noStrike" kern="0" cap="none" spc="0" normalizeH="0" baseline="0" noProof="0" dirty="0" smtClean="0">
              <a:ln>
                <a:noFill/>
              </a:ln>
              <a:solidFill>
                <a:schemeClr val="bg1"/>
              </a:solidFill>
              <a:effectLst/>
              <a:uLnTx/>
              <a:uFillTx/>
              <a:latin typeface="Calibri" pitchFamily="34" charset="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219200" y="0"/>
            <a:ext cx="7086600" cy="731838"/>
          </a:xfrm>
        </p:spPr>
        <p:txBody>
          <a:bodyPr>
            <a:normAutofit fontScale="90000"/>
          </a:bodyPr>
          <a:lstStyle/>
          <a:p>
            <a:pPr algn="ctr" eaLnBrk="1" hangingPunct="1"/>
            <a:r>
              <a:rPr lang="en-US" sz="5400" b="1" dirty="0" smtClean="0">
                <a:solidFill>
                  <a:schemeClr val="bg1"/>
                </a:solidFill>
                <a:latin typeface="Calibri" pitchFamily="34" charset="0"/>
              </a:rPr>
              <a:t>Sample Press Release</a:t>
            </a:r>
          </a:p>
        </p:txBody>
      </p:sp>
      <p:sp>
        <p:nvSpPr>
          <p:cNvPr id="57346" name="Rectangle 5"/>
          <p:cNvSpPr>
            <a:spLocks noGrp="1" noChangeArrowheads="1"/>
          </p:cNvSpPr>
          <p:nvPr>
            <p:ph idx="1"/>
          </p:nvPr>
        </p:nvSpPr>
        <p:spPr>
          <a:xfrm>
            <a:off x="304800" y="1295400"/>
            <a:ext cx="8153400" cy="5257800"/>
          </a:xfrm>
        </p:spPr>
        <p:txBody>
          <a:bodyPr/>
          <a:lstStyle/>
          <a:p>
            <a:pPr algn="ctr" eaLnBrk="1" hangingPunct="1">
              <a:lnSpc>
                <a:spcPct val="80000"/>
              </a:lnSpc>
              <a:buFontTx/>
              <a:buNone/>
            </a:pPr>
            <a:r>
              <a:rPr lang="en-US" sz="2800" b="1" dirty="0" smtClean="0">
                <a:solidFill>
                  <a:schemeClr val="bg1"/>
                </a:solidFill>
              </a:rPr>
              <a:t>ART EXHIBITION</a:t>
            </a:r>
          </a:p>
          <a:p>
            <a:pPr algn="ctr" eaLnBrk="1" hangingPunct="1">
              <a:lnSpc>
                <a:spcPct val="80000"/>
              </a:lnSpc>
              <a:buFontTx/>
              <a:buNone/>
            </a:pPr>
            <a:endParaRPr lang="en-US" sz="2800" b="1" dirty="0" smtClean="0">
              <a:solidFill>
                <a:schemeClr val="bg1"/>
              </a:solidFill>
            </a:endParaRPr>
          </a:p>
          <a:p>
            <a:pPr eaLnBrk="1" hangingPunct="1">
              <a:lnSpc>
                <a:spcPct val="80000"/>
              </a:lnSpc>
              <a:buFontTx/>
              <a:buNone/>
            </a:pPr>
            <a:r>
              <a:rPr lang="en-US" sz="1800" b="1" dirty="0" smtClean="0">
                <a:solidFill>
                  <a:schemeClr val="bg1"/>
                </a:solidFill>
              </a:rPr>
              <a:t>What:</a:t>
            </a:r>
          </a:p>
          <a:p>
            <a:pPr eaLnBrk="1" hangingPunct="1">
              <a:lnSpc>
                <a:spcPct val="80000"/>
              </a:lnSpc>
              <a:buFontTx/>
              <a:buNone/>
            </a:pPr>
            <a:r>
              <a:rPr lang="en-US" sz="1600" dirty="0" smtClean="0">
                <a:solidFill>
                  <a:schemeClr val="bg1"/>
                </a:solidFill>
              </a:rPr>
              <a:t>Torrance Public Library presents ‘Full Circle,’ an exhibition of paintings by Ruby Wang that represent her ongoing artistic odyssey with a special emphasis on the land of her birth, China, as a source of inspiration for her creative expression.</a:t>
            </a:r>
          </a:p>
          <a:p>
            <a:pPr eaLnBrk="1" hangingPunct="1">
              <a:lnSpc>
                <a:spcPct val="80000"/>
              </a:lnSpc>
              <a:buFontTx/>
              <a:buNone/>
            </a:pPr>
            <a:endParaRPr lang="en-US" sz="1600" dirty="0" smtClean="0">
              <a:solidFill>
                <a:schemeClr val="bg1"/>
              </a:solidFill>
            </a:endParaRPr>
          </a:p>
          <a:p>
            <a:pPr eaLnBrk="1" hangingPunct="1">
              <a:lnSpc>
                <a:spcPct val="80000"/>
              </a:lnSpc>
              <a:buFontTx/>
              <a:buNone/>
            </a:pPr>
            <a:r>
              <a:rPr lang="en-US" sz="1800" b="1" dirty="0" smtClean="0">
                <a:solidFill>
                  <a:schemeClr val="bg1"/>
                </a:solidFill>
              </a:rPr>
              <a:t>Where: </a:t>
            </a:r>
          </a:p>
          <a:p>
            <a:pPr eaLnBrk="1" hangingPunct="1">
              <a:lnSpc>
                <a:spcPct val="80000"/>
              </a:lnSpc>
              <a:buFontTx/>
              <a:buNone/>
            </a:pPr>
            <a:r>
              <a:rPr lang="en-US" sz="1600" dirty="0" smtClean="0">
                <a:solidFill>
                  <a:schemeClr val="bg1"/>
                </a:solidFill>
              </a:rPr>
              <a:t>Main floor of the Katy Geissert Civic Center Library, </a:t>
            </a:r>
          </a:p>
          <a:p>
            <a:pPr eaLnBrk="1" hangingPunct="1">
              <a:lnSpc>
                <a:spcPct val="80000"/>
              </a:lnSpc>
              <a:buFontTx/>
              <a:buNone/>
            </a:pPr>
            <a:r>
              <a:rPr lang="en-US" sz="1600" dirty="0" smtClean="0">
                <a:solidFill>
                  <a:schemeClr val="bg1"/>
                </a:solidFill>
              </a:rPr>
              <a:t> 3301 Torrance Blvd., Torrance</a:t>
            </a:r>
          </a:p>
          <a:p>
            <a:pPr eaLnBrk="1" hangingPunct="1">
              <a:lnSpc>
                <a:spcPct val="80000"/>
              </a:lnSpc>
              <a:buFontTx/>
              <a:buNone/>
            </a:pPr>
            <a:endParaRPr lang="en-US" sz="1600" dirty="0" smtClean="0">
              <a:solidFill>
                <a:schemeClr val="bg1"/>
              </a:solidFill>
            </a:endParaRPr>
          </a:p>
          <a:p>
            <a:pPr eaLnBrk="1" hangingPunct="1">
              <a:lnSpc>
                <a:spcPct val="80000"/>
              </a:lnSpc>
              <a:buFontTx/>
              <a:buNone/>
            </a:pPr>
            <a:r>
              <a:rPr lang="en-US" sz="1800" b="1" dirty="0" smtClean="0">
                <a:solidFill>
                  <a:schemeClr val="bg1"/>
                </a:solidFill>
              </a:rPr>
              <a:t>When: </a:t>
            </a:r>
            <a:r>
              <a:rPr lang="en-US" sz="1600" b="1" dirty="0" smtClean="0">
                <a:solidFill>
                  <a:schemeClr val="bg1"/>
                </a:solidFill>
              </a:rPr>
              <a:t> </a:t>
            </a:r>
          </a:p>
          <a:p>
            <a:pPr eaLnBrk="1" hangingPunct="1">
              <a:lnSpc>
                <a:spcPct val="80000"/>
              </a:lnSpc>
              <a:buFontTx/>
              <a:buNone/>
            </a:pPr>
            <a:r>
              <a:rPr lang="en-US" sz="1600" dirty="0" smtClean="0">
                <a:solidFill>
                  <a:schemeClr val="bg1"/>
                </a:solidFill>
              </a:rPr>
              <a:t>Saturday, March 19 through Saturday, April 14, 2007</a:t>
            </a:r>
            <a:br>
              <a:rPr lang="en-US" sz="1600" dirty="0" smtClean="0">
                <a:solidFill>
                  <a:schemeClr val="bg1"/>
                </a:solidFill>
              </a:rPr>
            </a:br>
            <a:endParaRPr lang="en-US" sz="1600" dirty="0" smtClean="0">
              <a:solidFill>
                <a:schemeClr val="bg1"/>
              </a:solidFill>
            </a:endParaRPr>
          </a:p>
          <a:p>
            <a:pPr eaLnBrk="1" hangingPunct="1">
              <a:lnSpc>
                <a:spcPct val="80000"/>
              </a:lnSpc>
              <a:buFontTx/>
              <a:buNone/>
            </a:pPr>
            <a:r>
              <a:rPr lang="en-US" sz="1800" b="1" dirty="0" smtClean="0">
                <a:solidFill>
                  <a:schemeClr val="bg1"/>
                </a:solidFill>
              </a:rPr>
              <a:t>Information: </a:t>
            </a:r>
          </a:p>
          <a:p>
            <a:pPr>
              <a:lnSpc>
                <a:spcPct val="80000"/>
              </a:lnSpc>
              <a:buFontTx/>
              <a:buNone/>
            </a:pPr>
            <a:r>
              <a:rPr lang="en-US" sz="1600" dirty="0" smtClean="0">
                <a:solidFill>
                  <a:schemeClr val="bg1"/>
                </a:solidFill>
              </a:rPr>
              <a:t>There will be a grand finale reception on Saturday, April 14 at 2:00 p.m., in the Community Meeting Room of the Library.  The reception is free and open to the public.  Call (310) 618-5959 for more information.</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219200" y="0"/>
            <a:ext cx="7086600" cy="731838"/>
          </a:xfrm>
        </p:spPr>
        <p:txBody>
          <a:bodyPr>
            <a:normAutofit fontScale="90000"/>
          </a:bodyPr>
          <a:lstStyle/>
          <a:p>
            <a:pPr algn="ctr" eaLnBrk="1" hangingPunct="1"/>
            <a:r>
              <a:rPr lang="en-US" sz="5400" b="1" dirty="0" smtClean="0">
                <a:solidFill>
                  <a:schemeClr val="bg1"/>
                </a:solidFill>
                <a:latin typeface="Calibri" pitchFamily="34" charset="0"/>
              </a:rPr>
              <a:t>Flyers</a:t>
            </a:r>
          </a:p>
        </p:txBody>
      </p:sp>
      <p:sp>
        <p:nvSpPr>
          <p:cNvPr id="54274" name="Rectangle 3"/>
          <p:cNvSpPr>
            <a:spLocks noGrp="1" noChangeArrowheads="1"/>
          </p:cNvSpPr>
          <p:nvPr>
            <p:ph idx="1"/>
          </p:nvPr>
        </p:nvSpPr>
        <p:spPr>
          <a:xfrm>
            <a:off x="152400" y="1219200"/>
            <a:ext cx="8839200" cy="4495800"/>
          </a:xfrm>
        </p:spPr>
        <p:txBody>
          <a:bodyPr/>
          <a:lstStyle/>
          <a:p>
            <a:pPr algn="ctr" eaLnBrk="1" hangingPunct="1">
              <a:lnSpc>
                <a:spcPct val="80000"/>
              </a:lnSpc>
              <a:buFontTx/>
              <a:buNone/>
            </a:pPr>
            <a:r>
              <a:rPr lang="en-US" sz="1400" dirty="0" smtClean="0">
                <a:solidFill>
                  <a:schemeClr val="bg1"/>
                </a:solidFill>
                <a:latin typeface="Cambria" pitchFamily="18" charset="0"/>
              </a:rPr>
              <a:t>            </a:t>
            </a:r>
            <a:r>
              <a:rPr lang="en-US" b="1" u="sng" dirty="0" smtClean="0">
                <a:solidFill>
                  <a:schemeClr val="bg1"/>
                </a:solidFill>
                <a:latin typeface="Cambria" pitchFamily="18" charset="0"/>
              </a:rPr>
              <a:t>Mandatory</a:t>
            </a:r>
            <a:endParaRPr lang="en-US" sz="1400" b="1" u="sng" dirty="0" smtClean="0">
              <a:solidFill>
                <a:schemeClr val="bg1"/>
              </a:solidFill>
              <a:latin typeface="Cambria" pitchFamily="18" charset="0"/>
            </a:endParaRPr>
          </a:p>
          <a:p>
            <a:pPr algn="ctr" eaLnBrk="1" hangingPunct="1">
              <a:lnSpc>
                <a:spcPct val="80000"/>
              </a:lnSpc>
              <a:buFontTx/>
              <a:buNone/>
            </a:pPr>
            <a:endParaRPr lang="en-US" sz="1400" dirty="0" smtClean="0">
              <a:solidFill>
                <a:schemeClr val="bg1"/>
              </a:solidFill>
              <a:latin typeface="Cambria" pitchFamily="18" charset="0"/>
            </a:endParaRPr>
          </a:p>
          <a:p>
            <a:pPr eaLnBrk="1" hangingPunct="1">
              <a:lnSpc>
                <a:spcPct val="80000"/>
              </a:lnSpc>
            </a:pPr>
            <a:r>
              <a:rPr lang="en-US" sz="2000" dirty="0" smtClean="0">
                <a:solidFill>
                  <a:schemeClr val="bg1"/>
                </a:solidFill>
                <a:latin typeface="Cambria" pitchFamily="18" charset="0"/>
              </a:rPr>
              <a:t>Title of Program (example: “The Carnegie Libraries of California”) </a:t>
            </a:r>
          </a:p>
          <a:p>
            <a:pPr eaLnBrk="1" hangingPunct="1">
              <a:lnSpc>
                <a:spcPct val="80000"/>
              </a:lnSpc>
            </a:pPr>
            <a:r>
              <a:rPr lang="en-US" sz="2000" dirty="0" smtClean="0">
                <a:solidFill>
                  <a:schemeClr val="bg1"/>
                </a:solidFill>
                <a:latin typeface="Cambria" pitchFamily="18" charset="0"/>
              </a:rPr>
              <a:t>Library name &amp; location (Katy Geissert Civic Center Library, 3301 Torrance Blvd.) </a:t>
            </a:r>
          </a:p>
          <a:p>
            <a:pPr eaLnBrk="1" hangingPunct="1">
              <a:lnSpc>
                <a:spcPct val="80000"/>
              </a:lnSpc>
            </a:pPr>
            <a:r>
              <a:rPr lang="en-US" sz="2000" dirty="0" smtClean="0">
                <a:solidFill>
                  <a:schemeClr val="bg1"/>
                </a:solidFill>
                <a:latin typeface="Cambria" pitchFamily="18" charset="0"/>
              </a:rPr>
              <a:t>Date &amp; Time (Saturday, February 23, 2008, 2:00 p.m.) </a:t>
            </a:r>
          </a:p>
          <a:p>
            <a:pPr eaLnBrk="1" hangingPunct="1">
              <a:lnSpc>
                <a:spcPct val="80000"/>
              </a:lnSpc>
            </a:pPr>
            <a:r>
              <a:rPr lang="en-US" sz="2000" dirty="0" smtClean="0">
                <a:solidFill>
                  <a:schemeClr val="bg1"/>
                </a:solidFill>
                <a:latin typeface="Cambria" pitchFamily="18" charset="0"/>
              </a:rPr>
              <a:t>Room (Meeting Room, Study Room, Polly Watts) </a:t>
            </a:r>
          </a:p>
          <a:p>
            <a:pPr eaLnBrk="1" hangingPunct="1">
              <a:lnSpc>
                <a:spcPct val="80000"/>
              </a:lnSpc>
            </a:pPr>
            <a:r>
              <a:rPr lang="en-US" sz="2000" dirty="0" smtClean="0">
                <a:solidFill>
                  <a:schemeClr val="bg1"/>
                </a:solidFill>
                <a:latin typeface="Cambria" pitchFamily="18" charset="0"/>
              </a:rPr>
              <a:t>Contact information (Phone Number, usually reference desk public line) </a:t>
            </a:r>
          </a:p>
          <a:p>
            <a:pPr eaLnBrk="1" hangingPunct="1">
              <a:lnSpc>
                <a:spcPct val="80000"/>
              </a:lnSpc>
            </a:pPr>
            <a:r>
              <a:rPr lang="en-US" sz="2000" dirty="0" smtClean="0">
                <a:solidFill>
                  <a:schemeClr val="bg1"/>
                </a:solidFill>
                <a:latin typeface="Cambria" pitchFamily="18" charset="0"/>
              </a:rPr>
              <a:t>Website (www.library.torrnet.com) </a:t>
            </a:r>
          </a:p>
          <a:p>
            <a:pPr eaLnBrk="1" hangingPunct="1">
              <a:lnSpc>
                <a:spcPct val="80000"/>
              </a:lnSpc>
            </a:pPr>
            <a:r>
              <a:rPr lang="en-US" sz="2000" dirty="0" smtClean="0">
                <a:solidFill>
                  <a:schemeClr val="bg1"/>
                </a:solidFill>
                <a:latin typeface="Cambria" pitchFamily="18" charset="0"/>
              </a:rPr>
              <a:t>Every flyer must have the words ”The Torrance Public Library presents” </a:t>
            </a:r>
          </a:p>
          <a:p>
            <a:pPr eaLnBrk="1" hangingPunct="1">
              <a:lnSpc>
                <a:spcPct val="80000"/>
              </a:lnSpc>
            </a:pPr>
            <a:r>
              <a:rPr lang="en-US" sz="2000" dirty="0" smtClean="0">
                <a:solidFill>
                  <a:schemeClr val="bg1"/>
                </a:solidFill>
                <a:latin typeface="Cambria" pitchFamily="18" charset="0"/>
              </a:rPr>
              <a:t>Every flyer must have the words “City of Torrance Community Services Department” at the bottom. Font size is negotiable. </a:t>
            </a:r>
          </a:p>
          <a:p>
            <a:pPr eaLnBrk="1" hangingPunct="1">
              <a:lnSpc>
                <a:spcPct val="80000"/>
              </a:lnSpc>
            </a:pPr>
            <a:r>
              <a:rPr lang="en-US" sz="2000" dirty="0" smtClean="0">
                <a:solidFill>
                  <a:schemeClr val="bg1"/>
                </a:solidFill>
                <a:latin typeface="Cambria" pitchFamily="18" charset="0"/>
              </a:rPr>
              <a:t>Every flyer must have the words “Sponsored by the Friends of the Library” if the program is receiving funds from the adult programming budget </a:t>
            </a:r>
          </a:p>
          <a:p>
            <a:pPr eaLnBrk="1" hangingPunct="1">
              <a:lnSpc>
                <a:spcPct val="80000"/>
              </a:lnSpc>
              <a:buFontTx/>
              <a:buNone/>
            </a:pPr>
            <a:endParaRPr lang="en-US" sz="1400" dirty="0" smtClean="0">
              <a:solidFill>
                <a:srgbClr val="993300"/>
              </a:solidFill>
              <a:latin typeface="Cambria" pitchFamily="18" charset="0"/>
            </a:endParaRPr>
          </a:p>
          <a:p>
            <a:pPr eaLnBrk="1" hangingPunct="1">
              <a:lnSpc>
                <a:spcPct val="80000"/>
              </a:lnSpc>
              <a:buFontTx/>
              <a:buNone/>
            </a:pPr>
            <a:endParaRPr lang="en-US" sz="1400" dirty="0" smtClean="0">
              <a:solidFill>
                <a:srgbClr val="993300"/>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a:xfrm>
            <a:off x="533400" y="1219200"/>
            <a:ext cx="8077200" cy="5105400"/>
          </a:xfrm>
        </p:spPr>
        <p:txBody>
          <a:bodyPr/>
          <a:lstStyle/>
          <a:p>
            <a:pPr algn="ctr" eaLnBrk="1" hangingPunct="1">
              <a:lnSpc>
                <a:spcPct val="80000"/>
              </a:lnSpc>
              <a:buFontTx/>
              <a:buNone/>
            </a:pPr>
            <a:r>
              <a:rPr lang="en-US" sz="2400" b="1" u="sng" dirty="0" smtClean="0">
                <a:solidFill>
                  <a:schemeClr val="bg1"/>
                </a:solidFill>
                <a:latin typeface="Cambria" pitchFamily="18" charset="0"/>
              </a:rPr>
              <a:t>Optional</a:t>
            </a:r>
          </a:p>
          <a:p>
            <a:pPr algn="ctr" eaLnBrk="1" hangingPunct="1">
              <a:lnSpc>
                <a:spcPct val="80000"/>
              </a:lnSpc>
              <a:buFontTx/>
              <a:buNone/>
            </a:pPr>
            <a:endParaRPr lang="en-US" sz="2400" dirty="0" smtClean="0">
              <a:solidFill>
                <a:schemeClr val="bg1"/>
              </a:solidFill>
              <a:latin typeface="Cambria" pitchFamily="18" charset="0"/>
            </a:endParaRPr>
          </a:p>
          <a:p>
            <a:pPr eaLnBrk="1" hangingPunct="1">
              <a:lnSpc>
                <a:spcPct val="80000"/>
              </a:lnSpc>
            </a:pPr>
            <a:r>
              <a:rPr lang="en-US" sz="2400" dirty="0" smtClean="0">
                <a:solidFill>
                  <a:schemeClr val="bg1"/>
                </a:solidFill>
                <a:latin typeface="Cambria" pitchFamily="18" charset="0"/>
              </a:rPr>
              <a:t>Free (all programs are free, but sometimes people ask and saying free saves time!) </a:t>
            </a:r>
          </a:p>
          <a:p>
            <a:pPr eaLnBrk="1" hangingPunct="1">
              <a:lnSpc>
                <a:spcPct val="80000"/>
              </a:lnSpc>
            </a:pPr>
            <a:r>
              <a:rPr lang="en-US" sz="2400" dirty="0" smtClean="0">
                <a:solidFill>
                  <a:schemeClr val="bg1"/>
                </a:solidFill>
                <a:latin typeface="Cambria" pitchFamily="18" charset="0"/>
              </a:rPr>
              <a:t>Registration (Is registration required? What number can patrons call?) </a:t>
            </a:r>
          </a:p>
          <a:p>
            <a:pPr eaLnBrk="1" hangingPunct="1">
              <a:lnSpc>
                <a:spcPct val="80000"/>
              </a:lnSpc>
            </a:pPr>
            <a:r>
              <a:rPr lang="en-US" sz="2400" dirty="0" smtClean="0">
                <a:solidFill>
                  <a:schemeClr val="bg1"/>
                </a:solidFill>
                <a:latin typeface="Cambria" pitchFamily="18" charset="0"/>
              </a:rPr>
              <a:t>Partners (Genealogy, Library Commission, etc) </a:t>
            </a:r>
          </a:p>
          <a:p>
            <a:pPr eaLnBrk="1" hangingPunct="1">
              <a:lnSpc>
                <a:spcPct val="80000"/>
              </a:lnSpc>
            </a:pPr>
            <a:r>
              <a:rPr lang="en-US" sz="2400" dirty="0" smtClean="0">
                <a:solidFill>
                  <a:schemeClr val="bg1"/>
                </a:solidFill>
                <a:latin typeface="Cambria" pitchFamily="18" charset="0"/>
              </a:rPr>
              <a:t>Books available for purchase? (Will the speaker have books to sell and sign?) </a:t>
            </a:r>
          </a:p>
          <a:p>
            <a:pPr eaLnBrk="1" hangingPunct="1">
              <a:lnSpc>
                <a:spcPct val="80000"/>
              </a:lnSpc>
            </a:pPr>
            <a:r>
              <a:rPr lang="en-US" sz="2400" dirty="0" smtClean="0">
                <a:solidFill>
                  <a:schemeClr val="bg1"/>
                </a:solidFill>
                <a:latin typeface="Cambria" pitchFamily="18" charset="0"/>
              </a:rPr>
              <a:t>Refreshments (example: light refreshments will be served) </a:t>
            </a:r>
          </a:p>
          <a:p>
            <a:pPr eaLnBrk="1" hangingPunct="1">
              <a:lnSpc>
                <a:spcPct val="80000"/>
              </a:lnSpc>
            </a:pPr>
            <a:r>
              <a:rPr lang="en-US" sz="2400" dirty="0" smtClean="0">
                <a:solidFill>
                  <a:schemeClr val="bg1"/>
                </a:solidFill>
                <a:latin typeface="Cambria" pitchFamily="18" charset="0"/>
              </a:rPr>
              <a:t>Age appropriateness, for example “All ages are welcome” </a:t>
            </a:r>
          </a:p>
          <a:p>
            <a:pPr eaLnBrk="1" hangingPunct="1">
              <a:lnSpc>
                <a:spcPct val="80000"/>
              </a:lnSpc>
            </a:pPr>
            <a:endParaRPr lang="en-US" sz="1400" dirty="0" smtClean="0">
              <a:solidFill>
                <a:schemeClr val="bg1"/>
              </a:solidFill>
            </a:endParaRPr>
          </a:p>
        </p:txBody>
      </p:sp>
      <p:sp>
        <p:nvSpPr>
          <p:cNvPr id="5" name="Rectangle 2"/>
          <p:cNvSpPr txBox="1">
            <a:spLocks noChangeArrowheads="1"/>
          </p:cNvSpPr>
          <p:nvPr/>
        </p:nvSpPr>
        <p:spPr bwMode="auto">
          <a:xfrm>
            <a:off x="1219200" y="0"/>
            <a:ext cx="7086600" cy="7318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smtClean="0">
                <a:ln>
                  <a:noFill/>
                </a:ln>
                <a:solidFill>
                  <a:schemeClr val="bg1"/>
                </a:solidFill>
                <a:effectLst/>
                <a:uLnTx/>
                <a:uFillTx/>
                <a:latin typeface="Calibri" pitchFamily="34" charset="0"/>
                <a:ea typeface="+mj-ea"/>
                <a:cs typeface="+mj-cs"/>
              </a:rPr>
              <a:t>Flyers</a:t>
            </a:r>
            <a:endParaRPr kumimoji="0" lang="en-US" sz="5400" b="1" i="0" u="none" strike="noStrike" kern="0" cap="none" spc="0" normalizeH="0" baseline="0" noProof="0" dirty="0" smtClean="0">
              <a:ln>
                <a:noFill/>
              </a:ln>
              <a:solidFill>
                <a:schemeClr val="bg1"/>
              </a:solidFill>
              <a:effectLst/>
              <a:uLnTx/>
              <a:uFillTx/>
              <a:latin typeface="Calibri" pitchFamily="34" charset="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www.socialsearchmobile.org/wp-content/uploads/2013/02/social_media.jpg"/>
          <p:cNvPicPr>
            <a:picLocks noChangeAspect="1" noChangeArrowheads="1"/>
          </p:cNvPicPr>
          <p:nvPr/>
        </p:nvPicPr>
        <p:blipFill>
          <a:blip r:embed="rId3" cstate="print"/>
          <a:srcRect/>
          <a:stretch>
            <a:fillRect/>
          </a:stretch>
        </p:blipFill>
        <p:spPr bwMode="auto">
          <a:xfrm>
            <a:off x="1295400" y="838200"/>
            <a:ext cx="6337300" cy="4229100"/>
          </a:xfrm>
          <a:prstGeom prst="rect">
            <a:avLst/>
          </a:prstGeom>
          <a:noFill/>
        </p:spPr>
      </p:pic>
      <p:sp>
        <p:nvSpPr>
          <p:cNvPr id="6" name="Rectangle 2"/>
          <p:cNvSpPr txBox="1">
            <a:spLocks noChangeArrowheads="1"/>
          </p:cNvSpPr>
          <p:nvPr/>
        </p:nvSpPr>
        <p:spPr>
          <a:xfrm>
            <a:off x="381000" y="5638800"/>
            <a:ext cx="8382000" cy="914400"/>
          </a:xfrm>
          <a:prstGeom prst="rect">
            <a:avLst/>
          </a:prstGeom>
        </p:spPr>
        <p:txBody>
          <a:bodyPr/>
          <a:lstStyle/>
          <a:p>
            <a:pPr algn="ctr"/>
            <a:r>
              <a:rPr lang="en-US" sz="4000" spc="2500" dirty="0" smtClean="0">
                <a:solidFill>
                  <a:schemeClr val="bg1"/>
                </a:solidFill>
                <a:latin typeface="+mj-lt"/>
              </a:rPr>
              <a:t>SOCIAL MEDIA</a:t>
            </a:r>
            <a:endParaRPr lang="en-US" sz="4000" kern="0" spc="25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www.techwyse.com/blog/wp-content/uploads/2013/03/Email-Marketing.jpg"/>
          <p:cNvPicPr>
            <a:picLocks noChangeAspect="1" noChangeArrowheads="1"/>
          </p:cNvPicPr>
          <p:nvPr/>
        </p:nvPicPr>
        <p:blipFill>
          <a:blip r:embed="rId2" cstate="print"/>
          <a:srcRect/>
          <a:stretch>
            <a:fillRect/>
          </a:stretch>
        </p:blipFill>
        <p:spPr bwMode="auto">
          <a:xfrm>
            <a:off x="990600" y="533400"/>
            <a:ext cx="7315200" cy="4856048"/>
          </a:xfrm>
          <a:prstGeom prst="rect">
            <a:avLst/>
          </a:prstGeom>
          <a:noFill/>
        </p:spPr>
      </p:pic>
      <p:sp>
        <p:nvSpPr>
          <p:cNvPr id="3" name="Rectangle 2"/>
          <p:cNvSpPr txBox="1">
            <a:spLocks noChangeArrowheads="1"/>
          </p:cNvSpPr>
          <p:nvPr/>
        </p:nvSpPr>
        <p:spPr>
          <a:xfrm>
            <a:off x="0" y="5943600"/>
            <a:ext cx="9144000" cy="914400"/>
          </a:xfrm>
          <a:prstGeom prst="rect">
            <a:avLst/>
          </a:prstGeom>
        </p:spPr>
        <p:txBody>
          <a:bodyPr/>
          <a:lstStyle/>
          <a:p>
            <a:pPr algn="ctr"/>
            <a:r>
              <a:rPr lang="en-US" sz="4000" spc="1500" dirty="0" smtClean="0">
                <a:solidFill>
                  <a:schemeClr val="bg1"/>
                </a:solidFill>
                <a:latin typeface="+mj-lt"/>
              </a:rPr>
              <a:t>EMAIL MARKETING</a:t>
            </a:r>
            <a:endParaRPr lang="en-US" sz="4000" kern="0" spc="15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533" t="15017" r="38142" b="41588"/>
          <a:stretch/>
        </p:blipFill>
        <p:spPr bwMode="auto">
          <a:xfrm>
            <a:off x="1676400" y="457200"/>
            <a:ext cx="62484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57376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2" cstate="print"/>
          <a:srcRect l="16346" t="20000" r="17308" b="4615"/>
          <a:stretch>
            <a:fillRect/>
          </a:stretch>
        </p:blipFill>
        <p:spPr bwMode="auto">
          <a:xfrm>
            <a:off x="838200" y="609600"/>
            <a:ext cx="7543800" cy="5357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_rngN8fQHc_A/S8eMQiEdjXI/AAAAAAAAACI/IJzAhPWawL4/s1600/be-prepar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76200"/>
            <a:ext cx="4419600" cy="53242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1.bp.blogspot.com/-eeLWSrRy6-A/UBRqiwKdRnI/AAAAAAAAARc/N-o660gj-1k/s1600/preparation_mousetrap-520x4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399"/>
          <a:stretch/>
        </p:blipFill>
        <p:spPr bwMode="auto">
          <a:xfrm>
            <a:off x="266700" y="5715020"/>
            <a:ext cx="8534400" cy="928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838200"/>
            <a:ext cx="72390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2"/>
          <p:cNvSpPr txBox="1">
            <a:spLocks noChangeArrowheads="1"/>
          </p:cNvSpPr>
          <p:nvPr/>
        </p:nvSpPr>
        <p:spPr>
          <a:xfrm>
            <a:off x="349469" y="5715000"/>
            <a:ext cx="8382000" cy="914400"/>
          </a:xfrm>
          <a:prstGeom prst="rect">
            <a:avLst/>
          </a:prstGeom>
        </p:spPr>
        <p:txBody>
          <a:bodyPr/>
          <a:lstStyle/>
          <a:p>
            <a:pPr algn="ctr"/>
            <a:r>
              <a:rPr lang="en-US" sz="4000" spc="2000" dirty="0" smtClean="0">
                <a:solidFill>
                  <a:schemeClr val="bg1"/>
                </a:solidFill>
                <a:latin typeface="Century Gothic" pitchFamily="34" charset="0"/>
              </a:rPr>
              <a:t>WORD OF MOUTH</a:t>
            </a:r>
            <a:endParaRPr lang="en-US" sz="4000" kern="0" spc="2000" dirty="0" smtClean="0">
              <a:solidFill>
                <a:schemeClr val="bg1"/>
              </a:solidFill>
              <a:latin typeface="Century Gothic" pitchFamily="34" charset="0"/>
            </a:endParaRPr>
          </a:p>
        </p:txBody>
      </p:sp>
    </p:spTree>
    <p:extLst>
      <p:ext uri="{BB962C8B-B14F-4D97-AF65-F5344CB8AC3E}">
        <p14:creationId xmlns:p14="http://schemas.microsoft.com/office/powerpoint/2010/main" val="4099907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cenahospitality.com/uploads/doc/shutterstock_119499085_530px.jpg"/>
          <p:cNvPicPr>
            <a:picLocks noChangeAspect="1" noChangeArrowheads="1"/>
          </p:cNvPicPr>
          <p:nvPr/>
        </p:nvPicPr>
        <p:blipFill>
          <a:blip r:embed="rId3" cstate="print"/>
          <a:srcRect/>
          <a:stretch>
            <a:fillRect/>
          </a:stretch>
        </p:blipFill>
        <p:spPr bwMode="auto">
          <a:xfrm>
            <a:off x="838200" y="457200"/>
            <a:ext cx="7616825" cy="5073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txBox="1">
            <a:spLocks noChangeArrowheads="1"/>
          </p:cNvSpPr>
          <p:nvPr/>
        </p:nvSpPr>
        <p:spPr>
          <a:xfrm>
            <a:off x="381000" y="5943600"/>
            <a:ext cx="8382000" cy="914400"/>
          </a:xfrm>
          <a:prstGeom prst="rect">
            <a:avLst/>
          </a:prstGeom>
        </p:spPr>
        <p:txBody>
          <a:bodyPr/>
          <a:lstStyle/>
          <a:p>
            <a:pPr algn="ctr"/>
            <a:r>
              <a:rPr lang="en-US" sz="4000" dirty="0" smtClean="0">
                <a:solidFill>
                  <a:schemeClr val="bg1"/>
                </a:solidFill>
                <a:latin typeface="Century Gothic"/>
                <a:cs typeface="Century Gothic"/>
              </a:rPr>
              <a:t>EVALUATION</a:t>
            </a:r>
            <a:endParaRPr lang="en-US" sz="4000" kern="0" dirty="0" smtClean="0">
              <a:solidFill>
                <a:schemeClr val="bg1"/>
              </a:solidFill>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uble Brace 3"/>
          <p:cNvSpPr/>
          <p:nvPr/>
        </p:nvSpPr>
        <p:spPr>
          <a:xfrm rot="10800000">
            <a:off x="-190500" y="381000"/>
            <a:ext cx="9144000" cy="6248400"/>
          </a:xfrm>
          <a:prstGeom prst="bracePair">
            <a:avLst/>
          </a:prstGeom>
          <a:solidFill>
            <a:schemeClr val="tx1"/>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p:cNvSpPr/>
          <p:nvPr/>
        </p:nvSpPr>
        <p:spPr>
          <a:xfrm>
            <a:off x="1371600" y="2362200"/>
            <a:ext cx="6019800" cy="2554545"/>
          </a:xfrm>
          <a:prstGeom prst="rect">
            <a:avLst/>
          </a:prstGeom>
        </p:spPr>
        <p:txBody>
          <a:bodyPr wrap="square">
            <a:spAutoFit/>
          </a:bodyPr>
          <a:lstStyle/>
          <a:p>
            <a:pPr lvl="0">
              <a:buFont typeface="Arial" pitchFamily="34" charset="0"/>
              <a:buChar char="•"/>
            </a:pPr>
            <a:r>
              <a:rPr lang="en-US" sz="3200" dirty="0" smtClean="0">
                <a:solidFill>
                  <a:schemeClr val="bg1"/>
                </a:solidFill>
                <a:latin typeface="Cambria" pitchFamily="18" charset="0"/>
              </a:rPr>
              <a:t>Surveys and feedback</a:t>
            </a:r>
            <a:br>
              <a:rPr lang="en-US" sz="3200" dirty="0" smtClean="0">
                <a:solidFill>
                  <a:schemeClr val="bg1"/>
                </a:solidFill>
                <a:latin typeface="Cambria" pitchFamily="18" charset="0"/>
              </a:rPr>
            </a:br>
            <a:r>
              <a:rPr lang="en-US" sz="3200" dirty="0" smtClean="0">
                <a:solidFill>
                  <a:schemeClr val="bg1"/>
                </a:solidFill>
                <a:latin typeface="Cambria" pitchFamily="18" charset="0"/>
              </a:rPr>
              <a:t> </a:t>
            </a:r>
          </a:p>
          <a:p>
            <a:pPr lvl="0">
              <a:buFont typeface="Arial" pitchFamily="34" charset="0"/>
              <a:buChar char="•"/>
            </a:pPr>
            <a:r>
              <a:rPr lang="en-US" sz="3200" dirty="0" smtClean="0">
                <a:solidFill>
                  <a:schemeClr val="bg1"/>
                </a:solidFill>
                <a:latin typeface="Cambria" pitchFamily="18" charset="0"/>
              </a:rPr>
              <a:t>Cost benefit analyses </a:t>
            </a:r>
          </a:p>
          <a:p>
            <a:pPr lvl="0">
              <a:buFont typeface="Arial" pitchFamily="34" charset="0"/>
              <a:buChar char="•"/>
            </a:pPr>
            <a:endParaRPr lang="en-US" sz="3200" dirty="0" smtClean="0">
              <a:solidFill>
                <a:schemeClr val="bg1"/>
              </a:solidFill>
              <a:latin typeface="Cambria" pitchFamily="18" charset="0"/>
            </a:endParaRPr>
          </a:p>
          <a:p>
            <a:pPr lvl="0">
              <a:buFont typeface="Arial" pitchFamily="34" charset="0"/>
              <a:buChar char="•"/>
            </a:pPr>
            <a:r>
              <a:rPr lang="en-US" sz="3200" dirty="0" smtClean="0">
                <a:solidFill>
                  <a:schemeClr val="bg1"/>
                </a:solidFill>
                <a:latin typeface="Cambria" pitchFamily="18" charset="0"/>
              </a:rPr>
              <a:t>Documentation</a:t>
            </a:r>
            <a:endParaRPr lang="en-US" sz="3200" dirty="0">
              <a:solidFill>
                <a:schemeClr val="bg1"/>
              </a:solidFill>
              <a:latin typeface="Cambria" pitchFamily="18" charset="0"/>
            </a:endParaRPr>
          </a:p>
        </p:txBody>
      </p:sp>
      <p:sp>
        <p:nvSpPr>
          <p:cNvPr id="3" name="Rectangle 2"/>
          <p:cNvSpPr txBox="1">
            <a:spLocks noChangeArrowheads="1"/>
          </p:cNvSpPr>
          <p:nvPr/>
        </p:nvSpPr>
        <p:spPr>
          <a:xfrm>
            <a:off x="0" y="717331"/>
            <a:ext cx="9144000" cy="762000"/>
          </a:xfrm>
          <a:prstGeom prst="rect">
            <a:avLst/>
          </a:prstGeom>
        </p:spPr>
        <p:txBody>
          <a:bodyPr/>
          <a:lstStyle/>
          <a:p>
            <a:pPr algn="ctr"/>
            <a:r>
              <a:rPr lang="en-US" sz="4800" b="1" dirty="0" smtClean="0">
                <a:solidFill>
                  <a:schemeClr val="bg1"/>
                </a:solidFill>
                <a:latin typeface="Calibri" pitchFamily="34" charset="0"/>
              </a:rPr>
              <a:t> Evaluating your program </a:t>
            </a:r>
            <a:endParaRPr lang="en-US" sz="4800" dirty="0" smtClean="0">
              <a:solidFill>
                <a:schemeClr val="bg1"/>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l="23333" t="32889" r="28333" b="8444"/>
          <a:stretch>
            <a:fillRect/>
          </a:stretch>
        </p:blipFill>
        <p:spPr bwMode="auto">
          <a:xfrm>
            <a:off x="533400" y="533400"/>
            <a:ext cx="5524500" cy="4191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7220" name="Picture 4"/>
          <p:cNvPicPr>
            <a:picLocks noChangeAspect="1" noChangeArrowheads="1"/>
          </p:cNvPicPr>
          <p:nvPr/>
        </p:nvPicPr>
        <p:blipFill>
          <a:blip r:embed="rId3" cstate="print"/>
          <a:srcRect l="16667" t="19778" r="16667" b="4667"/>
          <a:stretch>
            <a:fillRect/>
          </a:stretch>
        </p:blipFill>
        <p:spPr bwMode="auto">
          <a:xfrm>
            <a:off x="2895600" y="2209800"/>
            <a:ext cx="5791200" cy="41021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l="16111" t="23111" r="17778" b="20000"/>
          <a:stretch>
            <a:fillRect/>
          </a:stretch>
        </p:blipFill>
        <p:spPr bwMode="auto">
          <a:xfrm>
            <a:off x="457200" y="838200"/>
            <a:ext cx="6257925" cy="3365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9267" name="Picture 3"/>
          <p:cNvPicPr>
            <a:picLocks noChangeAspect="1" noChangeArrowheads="1"/>
          </p:cNvPicPr>
          <p:nvPr/>
        </p:nvPicPr>
        <p:blipFill>
          <a:blip r:embed="rId3" cstate="print"/>
          <a:srcRect l="16667" t="25111" r="19445" b="35778"/>
          <a:stretch>
            <a:fillRect/>
          </a:stretch>
        </p:blipFill>
        <p:spPr bwMode="auto">
          <a:xfrm>
            <a:off x="1981200" y="3276600"/>
            <a:ext cx="6629400" cy="2536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0"/>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i="0" u="none" strike="noStrike" kern="0" cap="none" spc="0" normalizeH="0" baseline="0" noProof="0" dirty="0" smtClean="0">
                <a:ln>
                  <a:noFill/>
                </a:ln>
                <a:solidFill>
                  <a:schemeClr val="bg1"/>
                </a:solidFill>
                <a:effectLst/>
                <a:uLnTx/>
                <a:uFillTx/>
                <a:latin typeface="Century Gothic" pitchFamily="34" charset="0"/>
                <a:ea typeface="+mj-ea"/>
                <a:cs typeface="+mj-cs"/>
              </a:rPr>
              <a:t>Cost Benefit Analysis</a:t>
            </a:r>
          </a:p>
        </p:txBody>
      </p:sp>
      <p:sp>
        <p:nvSpPr>
          <p:cNvPr id="7" name="Rectangle 6"/>
          <p:cNvSpPr/>
          <p:nvPr/>
        </p:nvSpPr>
        <p:spPr>
          <a:xfrm>
            <a:off x="4495800" y="2590800"/>
            <a:ext cx="4191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239851603"/>
              </p:ext>
            </p:extLst>
          </p:nvPr>
        </p:nvGraphicFramePr>
        <p:xfrm>
          <a:off x="4572000" y="2667000"/>
          <a:ext cx="4038600" cy="3505202"/>
        </p:xfrm>
        <a:graphic>
          <a:graphicData uri="http://schemas.openxmlformats.org/drawingml/2006/table">
            <a:tbl>
              <a:tblPr>
                <a:tableStyleId>{69C7853C-536D-4A76-A0AE-DD22124D55A5}</a:tableStyleId>
              </a:tblPr>
              <a:tblGrid>
                <a:gridCol w="2753532"/>
                <a:gridCol w="1285068"/>
              </a:tblGrid>
              <a:tr h="887566">
                <a:tc gridSpan="2">
                  <a:txBody>
                    <a:bodyPr/>
                    <a:lstStyle/>
                    <a:p>
                      <a:pPr algn="ctr" fontAlgn="b"/>
                      <a:r>
                        <a:rPr lang="en-US" sz="2800" b="1" u="none" strike="noStrike" dirty="0"/>
                        <a:t>Annual Program Analysis</a:t>
                      </a:r>
                      <a:endParaRPr lang="en-US" sz="2800" b="1" i="0" u="none" strike="noStrike" dirty="0">
                        <a:solidFill>
                          <a:srgbClr val="C00000"/>
                        </a:solidFill>
                        <a:latin typeface="Calibri"/>
                      </a:endParaRPr>
                    </a:p>
                  </a:txBody>
                  <a:tcPr marL="9525" marR="9525" marT="9525" marB="0" anchor="b"/>
                </a:tc>
                <a:tc hMerge="1">
                  <a:txBody>
                    <a:bodyPr/>
                    <a:lstStyle/>
                    <a:p>
                      <a:endParaRPr lang="en-US"/>
                    </a:p>
                  </a:txBody>
                  <a:tcPr/>
                </a:tc>
              </a:tr>
              <a:tr h="291937">
                <a:tc>
                  <a:txBody>
                    <a:bodyPr/>
                    <a:lstStyle/>
                    <a:p>
                      <a:pPr algn="l" fontAlgn="b"/>
                      <a:r>
                        <a:rPr lang="en-US" sz="1800" u="none" strike="noStrike" dirty="0"/>
                        <a:t>Presenter Fees</a:t>
                      </a:r>
                      <a:endParaRPr lang="en-US" sz="1800" b="0" i="0" u="none" strike="noStrike" dirty="0">
                        <a:solidFill>
                          <a:srgbClr val="C00000"/>
                        </a:solidFill>
                        <a:latin typeface="Calibri"/>
                      </a:endParaRPr>
                    </a:p>
                  </a:txBody>
                  <a:tcPr marL="9525" marR="9525" marT="9525" marB="0" anchor="b"/>
                </a:tc>
                <a:tc>
                  <a:txBody>
                    <a:bodyPr/>
                    <a:lstStyle/>
                    <a:p>
                      <a:pPr algn="r" fontAlgn="b"/>
                      <a:r>
                        <a:rPr lang="en-US" sz="1800" u="none" strike="noStrike" dirty="0"/>
                        <a:t>$2,000.00 </a:t>
                      </a:r>
                      <a:endParaRPr lang="en-US" sz="1800" b="0" i="0" u="none" strike="noStrike" dirty="0">
                        <a:solidFill>
                          <a:srgbClr val="C00000"/>
                        </a:solidFill>
                        <a:latin typeface="Calibri"/>
                      </a:endParaRPr>
                    </a:p>
                  </a:txBody>
                  <a:tcPr marL="9525" marR="9525" marT="9525" marB="0" anchor="b"/>
                </a:tc>
              </a:tr>
              <a:tr h="291937">
                <a:tc>
                  <a:txBody>
                    <a:bodyPr/>
                    <a:lstStyle/>
                    <a:p>
                      <a:pPr algn="l" fontAlgn="b"/>
                      <a:r>
                        <a:rPr lang="en-US" sz="1800" u="none" strike="noStrike"/>
                        <a:t>Refreshments</a:t>
                      </a:r>
                      <a:endParaRPr lang="en-US" sz="1800" b="0" i="0" u="none" strike="noStrike">
                        <a:solidFill>
                          <a:srgbClr val="C00000"/>
                        </a:solidFill>
                        <a:latin typeface="Calibri"/>
                      </a:endParaRPr>
                    </a:p>
                  </a:txBody>
                  <a:tcPr marL="9525" marR="9525" marT="9525" marB="0" anchor="b"/>
                </a:tc>
                <a:tc>
                  <a:txBody>
                    <a:bodyPr/>
                    <a:lstStyle/>
                    <a:p>
                      <a:pPr algn="r" fontAlgn="b"/>
                      <a:r>
                        <a:rPr lang="en-US" sz="1800" u="none" strike="noStrike" dirty="0"/>
                        <a:t>$200.00 </a:t>
                      </a:r>
                      <a:endParaRPr lang="en-US" sz="1800" b="0" i="0" u="none" strike="noStrike" dirty="0">
                        <a:solidFill>
                          <a:srgbClr val="C00000"/>
                        </a:solidFill>
                        <a:latin typeface="Calibri"/>
                      </a:endParaRPr>
                    </a:p>
                  </a:txBody>
                  <a:tcPr marL="9525" marR="9525" marT="9525" marB="0" anchor="b"/>
                </a:tc>
              </a:tr>
              <a:tr h="291937">
                <a:tc>
                  <a:txBody>
                    <a:bodyPr/>
                    <a:lstStyle/>
                    <a:p>
                      <a:pPr algn="l" fontAlgn="b"/>
                      <a:r>
                        <a:rPr lang="en-US" sz="1800" u="none" strike="noStrike"/>
                        <a:t>Publicity</a:t>
                      </a:r>
                      <a:endParaRPr lang="en-US" sz="1800" b="0" i="0" u="none" strike="noStrike">
                        <a:solidFill>
                          <a:srgbClr val="C00000"/>
                        </a:solidFill>
                        <a:latin typeface="Calibri"/>
                      </a:endParaRPr>
                    </a:p>
                  </a:txBody>
                  <a:tcPr marL="9525" marR="9525" marT="9525" marB="0" anchor="b"/>
                </a:tc>
                <a:tc>
                  <a:txBody>
                    <a:bodyPr/>
                    <a:lstStyle/>
                    <a:p>
                      <a:pPr algn="r" fontAlgn="b"/>
                      <a:r>
                        <a:rPr lang="en-US" sz="1800" u="none" strike="noStrike" dirty="0"/>
                        <a:t>$500.00 </a:t>
                      </a:r>
                      <a:endParaRPr lang="en-US" sz="1800" b="0" i="0" u="none" strike="noStrike" dirty="0">
                        <a:solidFill>
                          <a:srgbClr val="C00000"/>
                        </a:solidFill>
                        <a:latin typeface="Calibri"/>
                      </a:endParaRPr>
                    </a:p>
                  </a:txBody>
                  <a:tcPr marL="9525" marR="9525" marT="9525" marB="0" anchor="b"/>
                </a:tc>
              </a:tr>
              <a:tr h="291937">
                <a:tc>
                  <a:txBody>
                    <a:bodyPr/>
                    <a:lstStyle/>
                    <a:p>
                      <a:pPr algn="l" fontAlgn="b"/>
                      <a:r>
                        <a:rPr lang="en-US" sz="1800" u="none" strike="noStrike"/>
                        <a:t> </a:t>
                      </a:r>
                      <a:endParaRPr lang="en-US" sz="1800" b="0" i="0" u="none" strike="noStrike">
                        <a:solidFill>
                          <a:srgbClr val="C00000"/>
                        </a:solidFill>
                        <a:latin typeface="Calibri"/>
                      </a:endParaRPr>
                    </a:p>
                  </a:txBody>
                  <a:tcPr marL="9525" marR="9525" marT="9525" marB="0" anchor="b"/>
                </a:tc>
                <a:tc>
                  <a:txBody>
                    <a:bodyPr/>
                    <a:lstStyle/>
                    <a:p>
                      <a:pPr algn="r" fontAlgn="b"/>
                      <a:r>
                        <a:rPr lang="en-US" sz="1800" u="none" strike="noStrike" dirty="0"/>
                        <a:t> </a:t>
                      </a:r>
                      <a:r>
                        <a:rPr lang="en-US" sz="1800" u="none" strike="noStrike" dirty="0" smtClean="0"/>
                        <a:t>$2,700.00 </a:t>
                      </a:r>
                      <a:endParaRPr lang="en-US" sz="1800" b="1" i="0" u="none" strike="noStrike" dirty="0">
                        <a:solidFill>
                          <a:srgbClr val="C00000"/>
                        </a:solidFill>
                        <a:latin typeface="Calibri"/>
                      </a:endParaRPr>
                    </a:p>
                  </a:txBody>
                  <a:tcPr marL="9525" marR="9525" marT="9525" marB="0" anchor="b"/>
                </a:tc>
              </a:tr>
              <a:tr h="291937">
                <a:tc>
                  <a:txBody>
                    <a:bodyPr/>
                    <a:lstStyle/>
                    <a:p>
                      <a:pPr algn="l" fontAlgn="b"/>
                      <a:r>
                        <a:rPr lang="en-US" sz="1800" u="none" strike="noStrike"/>
                        <a:t> </a:t>
                      </a:r>
                      <a:endParaRPr lang="en-US" sz="1800" b="0" i="0" u="none" strike="noStrike">
                        <a:solidFill>
                          <a:srgbClr val="C00000"/>
                        </a:solidFill>
                        <a:latin typeface="Calibri"/>
                      </a:endParaRPr>
                    </a:p>
                  </a:txBody>
                  <a:tcPr marL="9525" marR="9525" marT="9525" marB="0" anchor="b"/>
                </a:tc>
                <a:tc>
                  <a:txBody>
                    <a:bodyPr/>
                    <a:lstStyle/>
                    <a:p>
                      <a:pPr algn="l" fontAlgn="b"/>
                      <a:r>
                        <a:rPr lang="en-US" sz="1800" u="none" strike="noStrike" dirty="0"/>
                        <a:t> </a:t>
                      </a:r>
                      <a:endParaRPr lang="en-US" sz="1800" b="0" i="0" u="none" strike="noStrike" dirty="0">
                        <a:solidFill>
                          <a:srgbClr val="C00000"/>
                        </a:solidFill>
                        <a:latin typeface="Calibri"/>
                      </a:endParaRPr>
                    </a:p>
                  </a:txBody>
                  <a:tcPr marL="9525" marR="9525" marT="9525" marB="0" anchor="b"/>
                </a:tc>
              </a:tr>
              <a:tr h="574077">
                <a:tc>
                  <a:txBody>
                    <a:bodyPr/>
                    <a:lstStyle/>
                    <a:p>
                      <a:pPr algn="l" fontAlgn="b"/>
                      <a:r>
                        <a:rPr lang="en-US" sz="1800" u="none" strike="noStrike"/>
                        <a:t>Total Annual Attendance</a:t>
                      </a:r>
                      <a:endParaRPr lang="en-US" sz="1800" b="1" i="0" u="none" strike="noStrike">
                        <a:solidFill>
                          <a:srgbClr val="C00000"/>
                        </a:solidFill>
                        <a:latin typeface="Calibri"/>
                      </a:endParaRPr>
                    </a:p>
                  </a:txBody>
                  <a:tcPr marL="9525" marR="9525" marT="9525" marB="0" anchor="b"/>
                </a:tc>
                <a:tc>
                  <a:txBody>
                    <a:bodyPr/>
                    <a:lstStyle/>
                    <a:p>
                      <a:pPr algn="r" fontAlgn="b"/>
                      <a:r>
                        <a:rPr lang="en-US" sz="1800" u="none" strike="noStrike" dirty="0"/>
                        <a:t>1500</a:t>
                      </a:r>
                      <a:endParaRPr lang="en-US" sz="1800" b="1" i="0" u="none" strike="noStrike" dirty="0">
                        <a:solidFill>
                          <a:srgbClr val="C00000"/>
                        </a:solidFill>
                        <a:latin typeface="Calibri"/>
                      </a:endParaRPr>
                    </a:p>
                  </a:txBody>
                  <a:tcPr marL="9525" marR="9525" marT="9525" marB="0" anchor="b"/>
                </a:tc>
              </a:tr>
              <a:tr h="291937">
                <a:tc>
                  <a:txBody>
                    <a:bodyPr/>
                    <a:lstStyle/>
                    <a:p>
                      <a:pPr algn="l" fontAlgn="b"/>
                      <a:r>
                        <a:rPr lang="en-US" sz="1800" u="none" strike="noStrike"/>
                        <a:t> </a:t>
                      </a:r>
                      <a:endParaRPr lang="en-US" sz="1800" b="0" i="0" u="none" strike="noStrike">
                        <a:solidFill>
                          <a:srgbClr val="C00000"/>
                        </a:solidFill>
                        <a:latin typeface="Calibri"/>
                      </a:endParaRPr>
                    </a:p>
                  </a:txBody>
                  <a:tcPr marL="9525" marR="9525" marT="9525" marB="0" anchor="b"/>
                </a:tc>
                <a:tc>
                  <a:txBody>
                    <a:bodyPr/>
                    <a:lstStyle/>
                    <a:p>
                      <a:pPr algn="l" fontAlgn="b"/>
                      <a:r>
                        <a:rPr lang="en-US" sz="1800" u="none" strike="noStrike" dirty="0"/>
                        <a:t> </a:t>
                      </a:r>
                      <a:endParaRPr lang="en-US" sz="1800" b="0" i="0" u="none" strike="noStrike" dirty="0">
                        <a:solidFill>
                          <a:srgbClr val="C00000"/>
                        </a:solidFill>
                        <a:latin typeface="Calibri"/>
                      </a:endParaRPr>
                    </a:p>
                  </a:txBody>
                  <a:tcPr marL="9525" marR="9525" marT="9525" marB="0" anchor="b"/>
                </a:tc>
              </a:tr>
              <a:tr h="291937">
                <a:tc>
                  <a:txBody>
                    <a:bodyPr/>
                    <a:lstStyle/>
                    <a:p>
                      <a:pPr algn="l" fontAlgn="b"/>
                      <a:r>
                        <a:rPr lang="en-US" sz="1800" b="1" u="none" strike="noStrike" dirty="0"/>
                        <a:t>Cost per attendee</a:t>
                      </a:r>
                      <a:endParaRPr lang="en-US" sz="1800" b="1" i="0" u="none" strike="noStrike" dirty="0">
                        <a:solidFill>
                          <a:srgbClr val="C00000"/>
                        </a:solidFill>
                        <a:latin typeface="Calibri"/>
                      </a:endParaRPr>
                    </a:p>
                  </a:txBody>
                  <a:tcPr marL="9525" marR="9525" marT="9525" marB="0" anchor="b"/>
                </a:tc>
                <a:tc>
                  <a:txBody>
                    <a:bodyPr/>
                    <a:lstStyle/>
                    <a:p>
                      <a:pPr algn="r" fontAlgn="b"/>
                      <a:r>
                        <a:rPr lang="en-US" sz="1800" b="1" u="none" strike="noStrike" dirty="0" smtClean="0"/>
                        <a:t>$1.80 </a:t>
                      </a:r>
                      <a:endParaRPr lang="en-US" sz="1800" b="1" i="0" u="none" strike="noStrike" dirty="0">
                        <a:solidFill>
                          <a:srgbClr val="C00000"/>
                        </a:solidFill>
                        <a:latin typeface="Calibri"/>
                      </a:endParaRPr>
                    </a:p>
                  </a:txBody>
                  <a:tcPr marL="9525" marR="9525" marT="9525" marB="0" anchor="b"/>
                </a:tc>
              </a:tr>
            </a:tbl>
          </a:graphicData>
        </a:graphic>
      </p:graphicFrame>
      <p:sp>
        <p:nvSpPr>
          <p:cNvPr id="6" name="Rectangle 5"/>
          <p:cNvSpPr/>
          <p:nvPr/>
        </p:nvSpPr>
        <p:spPr>
          <a:xfrm>
            <a:off x="381000" y="1066800"/>
            <a:ext cx="40386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373493010"/>
              </p:ext>
            </p:extLst>
          </p:nvPr>
        </p:nvGraphicFramePr>
        <p:xfrm>
          <a:off x="457200" y="1142998"/>
          <a:ext cx="3886200" cy="3505202"/>
        </p:xfrm>
        <a:graphic>
          <a:graphicData uri="http://schemas.openxmlformats.org/drawingml/2006/table">
            <a:tbl>
              <a:tblPr>
                <a:tableStyleId>{69C7853C-536D-4A76-A0AE-DD22124D55A5}</a:tableStyleId>
              </a:tblPr>
              <a:tblGrid>
                <a:gridCol w="1943100"/>
                <a:gridCol w="1943100"/>
              </a:tblGrid>
              <a:tr h="508628">
                <a:tc gridSpan="2">
                  <a:txBody>
                    <a:bodyPr/>
                    <a:lstStyle/>
                    <a:p>
                      <a:pPr algn="ctr" fontAlgn="b"/>
                      <a:r>
                        <a:rPr lang="en-US" sz="3200" b="1" u="none" strike="noStrike" dirty="0"/>
                        <a:t>Author </a:t>
                      </a:r>
                      <a:r>
                        <a:rPr lang="en-US" sz="3200" b="1" u="none" strike="noStrike" dirty="0" smtClean="0"/>
                        <a:t>talk</a:t>
                      </a:r>
                      <a:endParaRPr lang="en-US" sz="3200" b="1" i="0" u="none" strike="noStrike" dirty="0">
                        <a:solidFill>
                          <a:srgbClr val="C00000"/>
                        </a:solidFill>
                        <a:latin typeface="Calibri"/>
                      </a:endParaRPr>
                    </a:p>
                  </a:txBody>
                  <a:tcPr marL="9525" marR="9525" marT="9525" marB="0" anchor="b"/>
                </a:tc>
                <a:tc hMerge="1">
                  <a:txBody>
                    <a:bodyPr/>
                    <a:lstStyle/>
                    <a:p>
                      <a:endParaRPr lang="en-US"/>
                    </a:p>
                  </a:txBody>
                  <a:tcPr/>
                </a:tc>
              </a:tr>
              <a:tr h="321547">
                <a:tc>
                  <a:txBody>
                    <a:bodyPr/>
                    <a:lstStyle/>
                    <a:p>
                      <a:pPr algn="l" fontAlgn="b"/>
                      <a:r>
                        <a:rPr lang="en-US" sz="2000" u="none" strike="noStrike" dirty="0"/>
                        <a:t>Speaker fee</a:t>
                      </a:r>
                      <a:endParaRPr lang="en-US" sz="2000" b="0" i="0" u="none" strike="noStrike" dirty="0">
                        <a:solidFill>
                          <a:srgbClr val="C00000"/>
                        </a:solidFill>
                        <a:latin typeface="Calibri"/>
                      </a:endParaRPr>
                    </a:p>
                  </a:txBody>
                  <a:tcPr marL="9525" marR="9525" marT="9525" marB="0" anchor="b"/>
                </a:tc>
                <a:tc>
                  <a:txBody>
                    <a:bodyPr/>
                    <a:lstStyle/>
                    <a:p>
                      <a:pPr algn="r" fontAlgn="b"/>
                      <a:r>
                        <a:rPr lang="en-US" sz="2000" u="none" strike="noStrike" dirty="0"/>
                        <a:t>$200.00 </a:t>
                      </a:r>
                      <a:endParaRPr lang="en-US" sz="2000" b="0" i="0" u="none" strike="noStrike" dirty="0">
                        <a:solidFill>
                          <a:srgbClr val="C00000"/>
                        </a:solidFill>
                        <a:latin typeface="Calibri"/>
                      </a:endParaRPr>
                    </a:p>
                  </a:txBody>
                  <a:tcPr marL="9525" marR="9525" marT="9525" marB="0" anchor="b"/>
                </a:tc>
              </a:tr>
              <a:tr h="321547">
                <a:tc>
                  <a:txBody>
                    <a:bodyPr/>
                    <a:lstStyle/>
                    <a:p>
                      <a:pPr algn="l" fontAlgn="b"/>
                      <a:r>
                        <a:rPr lang="en-US" sz="2000" u="none" strike="noStrike"/>
                        <a:t>Refreshments</a:t>
                      </a:r>
                      <a:endParaRPr lang="en-US" sz="2000" b="0" i="0" u="none" strike="noStrike">
                        <a:solidFill>
                          <a:srgbClr val="C00000"/>
                        </a:solidFill>
                        <a:latin typeface="Calibri"/>
                      </a:endParaRPr>
                    </a:p>
                  </a:txBody>
                  <a:tcPr marL="9525" marR="9525" marT="9525" marB="0" anchor="b"/>
                </a:tc>
                <a:tc>
                  <a:txBody>
                    <a:bodyPr/>
                    <a:lstStyle/>
                    <a:p>
                      <a:pPr algn="r" fontAlgn="b"/>
                      <a:r>
                        <a:rPr lang="en-US" sz="2000" u="none" strike="noStrike" dirty="0"/>
                        <a:t>$20.00 </a:t>
                      </a:r>
                      <a:endParaRPr lang="en-US" sz="2000" b="0" i="0" u="none" strike="noStrike" dirty="0">
                        <a:solidFill>
                          <a:srgbClr val="C00000"/>
                        </a:solidFill>
                        <a:latin typeface="Calibri"/>
                      </a:endParaRPr>
                    </a:p>
                  </a:txBody>
                  <a:tcPr marL="9525" marR="9525" marT="9525" marB="0" anchor="b"/>
                </a:tc>
              </a:tr>
              <a:tr h="321547">
                <a:tc>
                  <a:txBody>
                    <a:bodyPr/>
                    <a:lstStyle/>
                    <a:p>
                      <a:pPr algn="l" fontAlgn="b"/>
                      <a:r>
                        <a:rPr lang="en-US" sz="2000" u="none" strike="noStrike" dirty="0"/>
                        <a:t>Publicity</a:t>
                      </a:r>
                      <a:endParaRPr lang="en-US" sz="2000" b="0" i="0" u="none" strike="noStrike" dirty="0">
                        <a:solidFill>
                          <a:srgbClr val="C00000"/>
                        </a:solidFill>
                        <a:latin typeface="Calibri"/>
                      </a:endParaRPr>
                    </a:p>
                  </a:txBody>
                  <a:tcPr marL="9525" marR="9525" marT="9525" marB="0" anchor="b"/>
                </a:tc>
                <a:tc>
                  <a:txBody>
                    <a:bodyPr/>
                    <a:lstStyle/>
                    <a:p>
                      <a:pPr algn="r" fontAlgn="b"/>
                      <a:r>
                        <a:rPr lang="en-US" sz="2000" u="none" strike="noStrike" dirty="0"/>
                        <a:t>$25.00 </a:t>
                      </a:r>
                      <a:endParaRPr lang="en-US" sz="2000" b="0" i="0" u="none" strike="noStrike" dirty="0">
                        <a:solidFill>
                          <a:srgbClr val="C00000"/>
                        </a:solidFill>
                        <a:latin typeface="Calibri"/>
                      </a:endParaRPr>
                    </a:p>
                  </a:txBody>
                  <a:tcPr marL="9525" marR="9525" marT="9525" marB="0" anchor="b"/>
                </a:tc>
              </a:tr>
              <a:tr h="321547">
                <a:tc>
                  <a:txBody>
                    <a:bodyPr/>
                    <a:lstStyle/>
                    <a:p>
                      <a:pPr algn="l" fontAlgn="b"/>
                      <a:r>
                        <a:rPr lang="en-US" sz="2000" u="none" strike="noStrike" dirty="0"/>
                        <a:t> </a:t>
                      </a:r>
                      <a:endParaRPr lang="en-US" sz="2000" b="0" i="0" u="none" strike="noStrike" dirty="0">
                        <a:solidFill>
                          <a:srgbClr val="C00000"/>
                        </a:solidFill>
                        <a:latin typeface="Calibri"/>
                      </a:endParaRPr>
                    </a:p>
                  </a:txBody>
                  <a:tcPr marL="9525" marR="9525" marT="9525" marB="0" anchor="b"/>
                </a:tc>
                <a:tc>
                  <a:txBody>
                    <a:bodyPr/>
                    <a:lstStyle/>
                    <a:p>
                      <a:pPr algn="r" fontAlgn="b"/>
                      <a:r>
                        <a:rPr lang="en-US" sz="2000" u="none" strike="noStrike" dirty="0"/>
                        <a:t> </a:t>
                      </a:r>
                      <a:r>
                        <a:rPr lang="en-US" sz="2000" u="none" strike="noStrike" dirty="0" smtClean="0"/>
                        <a:t>$ </a:t>
                      </a:r>
                      <a:r>
                        <a:rPr lang="en-US" sz="2000" u="none" strike="noStrike" dirty="0"/>
                        <a:t>245.00 </a:t>
                      </a:r>
                      <a:endParaRPr lang="en-US" sz="2000" b="0" i="0" u="none" strike="noStrike" dirty="0">
                        <a:solidFill>
                          <a:srgbClr val="C00000"/>
                        </a:solidFill>
                        <a:latin typeface="Calibri"/>
                      </a:endParaRPr>
                    </a:p>
                  </a:txBody>
                  <a:tcPr marL="9525" marR="9525" marT="9525" marB="0" anchor="b"/>
                </a:tc>
              </a:tr>
              <a:tr h="321547">
                <a:tc>
                  <a:txBody>
                    <a:bodyPr/>
                    <a:lstStyle/>
                    <a:p>
                      <a:pPr algn="l" fontAlgn="b"/>
                      <a:r>
                        <a:rPr lang="en-US" sz="2000" u="none" strike="noStrike"/>
                        <a:t> </a:t>
                      </a:r>
                      <a:endParaRPr lang="en-US" sz="2000" b="0" i="0" u="none" strike="noStrike">
                        <a:solidFill>
                          <a:srgbClr val="C00000"/>
                        </a:solidFill>
                        <a:latin typeface="Calibri"/>
                      </a:endParaRPr>
                    </a:p>
                  </a:txBody>
                  <a:tcPr marL="9525" marR="9525" marT="9525" marB="0" anchor="b"/>
                </a:tc>
                <a:tc>
                  <a:txBody>
                    <a:bodyPr/>
                    <a:lstStyle/>
                    <a:p>
                      <a:pPr algn="l" fontAlgn="b"/>
                      <a:r>
                        <a:rPr lang="en-US" sz="2000" u="none" strike="noStrike" dirty="0"/>
                        <a:t> </a:t>
                      </a:r>
                      <a:endParaRPr lang="en-US" sz="2000" b="0" i="0" u="none" strike="noStrike" dirty="0">
                        <a:solidFill>
                          <a:srgbClr val="C00000"/>
                        </a:solidFill>
                        <a:latin typeface="Calibri"/>
                      </a:endParaRPr>
                    </a:p>
                  </a:txBody>
                  <a:tcPr marL="9525" marR="9525" marT="9525" marB="0" anchor="b"/>
                </a:tc>
              </a:tr>
              <a:tr h="321547">
                <a:tc>
                  <a:txBody>
                    <a:bodyPr/>
                    <a:lstStyle/>
                    <a:p>
                      <a:pPr algn="l" fontAlgn="b"/>
                      <a:r>
                        <a:rPr lang="en-US" sz="2000" u="none" strike="noStrike"/>
                        <a:t>Attendance</a:t>
                      </a:r>
                      <a:endParaRPr lang="en-US" sz="2000" b="1" i="0" u="none" strike="noStrike">
                        <a:solidFill>
                          <a:srgbClr val="C00000"/>
                        </a:solidFill>
                        <a:latin typeface="Calibri"/>
                      </a:endParaRPr>
                    </a:p>
                  </a:txBody>
                  <a:tcPr marL="9525" marR="9525" marT="9525" marB="0" anchor="b"/>
                </a:tc>
                <a:tc>
                  <a:txBody>
                    <a:bodyPr/>
                    <a:lstStyle/>
                    <a:p>
                      <a:pPr algn="r" fontAlgn="b"/>
                      <a:r>
                        <a:rPr lang="en-US" sz="2000" u="none" strike="noStrike" dirty="0"/>
                        <a:t>100</a:t>
                      </a:r>
                      <a:endParaRPr lang="en-US" sz="2000" b="1" i="0" u="none" strike="noStrike" dirty="0">
                        <a:solidFill>
                          <a:srgbClr val="C00000"/>
                        </a:solidFill>
                        <a:latin typeface="Calibri"/>
                      </a:endParaRPr>
                    </a:p>
                  </a:txBody>
                  <a:tcPr marL="9525" marR="9525" marT="9525" marB="0" anchor="b"/>
                </a:tc>
              </a:tr>
              <a:tr h="321547">
                <a:tc>
                  <a:txBody>
                    <a:bodyPr/>
                    <a:lstStyle/>
                    <a:p>
                      <a:pPr algn="l" fontAlgn="b"/>
                      <a:r>
                        <a:rPr lang="en-US" sz="2000" u="none" strike="noStrike"/>
                        <a:t> </a:t>
                      </a:r>
                      <a:endParaRPr lang="en-US" sz="2000" b="0" i="0" u="none" strike="noStrike">
                        <a:solidFill>
                          <a:srgbClr val="C00000"/>
                        </a:solidFill>
                        <a:latin typeface="Calibri"/>
                      </a:endParaRPr>
                    </a:p>
                  </a:txBody>
                  <a:tcPr marL="9525" marR="9525" marT="9525" marB="0" anchor="b"/>
                </a:tc>
                <a:tc>
                  <a:txBody>
                    <a:bodyPr/>
                    <a:lstStyle/>
                    <a:p>
                      <a:pPr algn="l" fontAlgn="b"/>
                      <a:r>
                        <a:rPr lang="en-US" sz="2000" u="none" strike="noStrike" dirty="0"/>
                        <a:t> </a:t>
                      </a:r>
                      <a:endParaRPr lang="en-US" sz="2000" b="0" i="0" u="none" strike="noStrike" dirty="0">
                        <a:solidFill>
                          <a:srgbClr val="C00000"/>
                        </a:solidFill>
                        <a:latin typeface="Calibri"/>
                      </a:endParaRPr>
                    </a:p>
                  </a:txBody>
                  <a:tcPr marL="9525" marR="9525" marT="9525" marB="0" anchor="b"/>
                </a:tc>
              </a:tr>
              <a:tr h="745745">
                <a:tc>
                  <a:txBody>
                    <a:bodyPr/>
                    <a:lstStyle/>
                    <a:p>
                      <a:pPr algn="l" fontAlgn="b"/>
                      <a:r>
                        <a:rPr lang="en-US" sz="2000" b="1" u="none" strike="noStrike" dirty="0"/>
                        <a:t>Cost per attendee</a:t>
                      </a:r>
                      <a:endParaRPr lang="en-US" sz="2000" b="1" i="0" u="none" strike="noStrike" dirty="0">
                        <a:solidFill>
                          <a:srgbClr val="C00000"/>
                        </a:solidFill>
                        <a:latin typeface="Calibri"/>
                      </a:endParaRPr>
                    </a:p>
                  </a:txBody>
                  <a:tcPr marL="9525" marR="9525" marT="9525" marB="0" anchor="b"/>
                </a:tc>
                <a:tc>
                  <a:txBody>
                    <a:bodyPr/>
                    <a:lstStyle/>
                    <a:p>
                      <a:pPr algn="r" fontAlgn="b"/>
                      <a:r>
                        <a:rPr lang="en-US" sz="2000" b="1" u="none" strike="noStrike" dirty="0"/>
                        <a:t> </a:t>
                      </a:r>
                      <a:r>
                        <a:rPr lang="en-US" sz="2000" b="1" u="none" strike="noStrike" dirty="0" smtClean="0"/>
                        <a:t>$2.45 </a:t>
                      </a:r>
                      <a:endParaRPr lang="en-US" sz="2000" b="1" i="0" u="none" strike="noStrike" dirty="0">
                        <a:solidFill>
                          <a:srgbClr val="C00000"/>
                        </a:solidFill>
                        <a:latin typeface="Calibri"/>
                      </a:endParaRPr>
                    </a:p>
                  </a:txBody>
                  <a:tcPr marL="9525" marR="9525" marT="9525" marB="0" anchor="b"/>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l="8889" t="22222" r="10556" b="8444"/>
          <a:stretch>
            <a:fillRect/>
          </a:stretch>
        </p:blipFill>
        <p:spPr bwMode="auto">
          <a:xfrm>
            <a:off x="1524000" y="2667000"/>
            <a:ext cx="7082692" cy="3810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5171" name="Picture 3"/>
          <p:cNvPicPr>
            <a:picLocks noChangeAspect="1" noChangeArrowheads="1"/>
          </p:cNvPicPr>
          <p:nvPr/>
        </p:nvPicPr>
        <p:blipFill>
          <a:blip r:embed="rId3" cstate="print"/>
          <a:srcRect l="22778" t="37556" r="24444" b="10000"/>
          <a:stretch>
            <a:fillRect/>
          </a:stretch>
        </p:blipFill>
        <p:spPr bwMode="auto">
          <a:xfrm>
            <a:off x="533400" y="228600"/>
            <a:ext cx="5791200" cy="35966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farm9.staticflickr.com/8067/8222554241_ec7bb96f6d_o.png"/>
          <p:cNvPicPr>
            <a:picLocks noChangeAspect="1" noChangeArrowheads="1"/>
          </p:cNvPicPr>
          <p:nvPr/>
        </p:nvPicPr>
        <p:blipFill>
          <a:blip r:embed="rId2" cstate="print"/>
          <a:srcRect/>
          <a:stretch>
            <a:fillRect/>
          </a:stretch>
        </p:blipFill>
        <p:spPr bwMode="auto">
          <a:xfrm>
            <a:off x="1295400" y="609600"/>
            <a:ext cx="6629400" cy="5261008"/>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849" y="381000"/>
            <a:ext cx="3813865" cy="923330"/>
          </a:xfrm>
          <a:prstGeom prst="rect">
            <a:avLst/>
          </a:prstGeom>
          <a:noFill/>
        </p:spPr>
        <p:txBody>
          <a:bodyPr wrap="none" lIns="91440" tIns="45720" rIns="91440" bIns="45720">
            <a:spAutoFit/>
          </a:bodyPr>
          <a:lstStyle/>
          <a:p>
            <a:pPr algn="ctr"/>
            <a:r>
              <a:rPr lang="en-US" sz="5400" dirty="0" smtClean="0">
                <a:solidFill>
                  <a:srgbClr val="00B0F0"/>
                </a:solidFill>
                <a:latin typeface="Monotype Corsiva" pitchFamily="66" charset="0"/>
              </a:rPr>
              <a:t>I learned a lot!</a:t>
            </a:r>
            <a:endParaRPr lang="en-US" sz="5400" dirty="0">
              <a:solidFill>
                <a:srgbClr val="00B0F0"/>
              </a:solidFill>
              <a:latin typeface="Monotype Corsiva" pitchFamily="66" charset="0"/>
            </a:endParaRPr>
          </a:p>
        </p:txBody>
      </p:sp>
      <p:sp>
        <p:nvSpPr>
          <p:cNvPr id="3" name="Rectangle 2"/>
          <p:cNvSpPr/>
          <p:nvPr/>
        </p:nvSpPr>
        <p:spPr>
          <a:xfrm>
            <a:off x="685800" y="1752600"/>
            <a:ext cx="8077200" cy="769441"/>
          </a:xfrm>
          <a:prstGeom prst="rect">
            <a:avLst/>
          </a:prstGeom>
          <a:noFill/>
        </p:spPr>
        <p:txBody>
          <a:bodyPr wrap="square" lIns="91440" tIns="45720" rIns="91440" bIns="45720">
            <a:spAutoFit/>
          </a:bodyPr>
          <a:lstStyle/>
          <a:p>
            <a:pPr algn="ctr"/>
            <a:r>
              <a:rPr lang="en-US" sz="4400" i="1" dirty="0" smtClean="0">
                <a:solidFill>
                  <a:schemeClr val="bg1"/>
                </a:solidFill>
                <a:latin typeface="Perpetua" pitchFamily="18" charset="0"/>
              </a:rPr>
              <a:t>Thank you for the wonderful program!</a:t>
            </a:r>
            <a:endParaRPr lang="en-US" sz="4400" i="1" dirty="0">
              <a:solidFill>
                <a:schemeClr val="bg1"/>
              </a:solidFill>
              <a:latin typeface="Perpetua" pitchFamily="18" charset="0"/>
            </a:endParaRPr>
          </a:p>
        </p:txBody>
      </p:sp>
      <p:sp>
        <p:nvSpPr>
          <p:cNvPr id="4" name="Rectangle 3"/>
          <p:cNvSpPr/>
          <p:nvPr/>
        </p:nvSpPr>
        <p:spPr>
          <a:xfrm>
            <a:off x="1982200" y="5486400"/>
            <a:ext cx="6329105" cy="646331"/>
          </a:xfrm>
          <a:prstGeom prst="rect">
            <a:avLst/>
          </a:prstGeom>
          <a:noFill/>
        </p:spPr>
        <p:txBody>
          <a:bodyPr wrap="none" lIns="91440" tIns="45720" rIns="91440" bIns="45720">
            <a:spAutoFit/>
          </a:bodyPr>
          <a:lstStyle/>
          <a:p>
            <a:pPr algn="ctr"/>
            <a:r>
              <a:rPr lang="en-US" sz="3600" dirty="0" smtClean="0">
                <a:solidFill>
                  <a:srgbClr val="FFFF00"/>
                </a:solidFill>
                <a:latin typeface="Script MT Bold" pitchFamily="66" charset="0"/>
              </a:rPr>
              <a:t>I didn’t know the Library did this</a:t>
            </a:r>
            <a:endParaRPr lang="en-US" sz="3600" dirty="0">
              <a:solidFill>
                <a:srgbClr val="FFFF00"/>
              </a:solidFill>
              <a:latin typeface="Script MT Bold" pitchFamily="66" charset="0"/>
            </a:endParaRPr>
          </a:p>
        </p:txBody>
      </p:sp>
      <p:sp>
        <p:nvSpPr>
          <p:cNvPr id="5" name="Rectangle 4"/>
          <p:cNvSpPr/>
          <p:nvPr/>
        </p:nvSpPr>
        <p:spPr>
          <a:xfrm>
            <a:off x="438660" y="2895600"/>
            <a:ext cx="7009776" cy="646331"/>
          </a:xfrm>
          <a:prstGeom prst="rect">
            <a:avLst/>
          </a:prstGeom>
          <a:noFill/>
        </p:spPr>
        <p:txBody>
          <a:bodyPr wrap="none" lIns="91440" tIns="45720" rIns="91440" bIns="45720">
            <a:spAutoFit/>
          </a:bodyPr>
          <a:lstStyle/>
          <a:p>
            <a:pPr algn="ctr"/>
            <a:r>
              <a:rPr lang="en-US" sz="3600" dirty="0" smtClean="0">
                <a:solidFill>
                  <a:srgbClr val="FF0000"/>
                </a:solidFill>
                <a:latin typeface="Poor Richard" pitchFamily="18" charset="0"/>
              </a:rPr>
              <a:t>I’m signing up for your mailing list</a:t>
            </a:r>
            <a:endParaRPr lang="en-US" sz="3600" dirty="0">
              <a:solidFill>
                <a:srgbClr val="FF0000"/>
              </a:solidFill>
              <a:latin typeface="Poor Richard" pitchFamily="18" charset="0"/>
            </a:endParaRPr>
          </a:p>
        </p:txBody>
      </p:sp>
      <p:sp>
        <p:nvSpPr>
          <p:cNvPr id="6" name="5-Point Star 5"/>
          <p:cNvSpPr/>
          <p:nvPr/>
        </p:nvSpPr>
        <p:spPr>
          <a:xfrm rot="20077195">
            <a:off x="139184" y="1510785"/>
            <a:ext cx="838200" cy="8382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rot="20077195">
            <a:off x="672585" y="4863586"/>
            <a:ext cx="838200" cy="8382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8" name="Rectangle 7"/>
          <p:cNvSpPr/>
          <p:nvPr/>
        </p:nvSpPr>
        <p:spPr>
          <a:xfrm>
            <a:off x="2920858" y="4191000"/>
            <a:ext cx="5059398" cy="707886"/>
          </a:xfrm>
          <a:prstGeom prst="rect">
            <a:avLst/>
          </a:prstGeom>
          <a:noFill/>
        </p:spPr>
        <p:txBody>
          <a:bodyPr wrap="none" lIns="91440" tIns="45720" rIns="91440" bIns="45720">
            <a:spAutoFit/>
          </a:bodyPr>
          <a:lstStyle/>
          <a:p>
            <a:pPr algn="ctr"/>
            <a:r>
              <a:rPr lang="en-US" sz="4000" dirty="0" smtClean="0">
                <a:solidFill>
                  <a:srgbClr val="00B050"/>
                </a:solidFill>
                <a:latin typeface="Script MT Bold" pitchFamily="66" charset="0"/>
              </a:rPr>
              <a:t>Keep up the good work!</a:t>
            </a:r>
            <a:endParaRPr lang="en-US" sz="4000" dirty="0">
              <a:solidFill>
                <a:srgbClr val="00B050"/>
              </a:solidFill>
              <a:latin typeface="Script MT Bold" pitchFamily="66" charset="0"/>
            </a:endParaRPr>
          </a:p>
        </p:txBody>
      </p:sp>
      <p:sp>
        <p:nvSpPr>
          <p:cNvPr id="9" name="5-Point Star 8"/>
          <p:cNvSpPr/>
          <p:nvPr/>
        </p:nvSpPr>
        <p:spPr>
          <a:xfrm rot="1671239">
            <a:off x="8166616" y="3491985"/>
            <a:ext cx="838200" cy="838200"/>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rot="1671239">
            <a:off x="5557456" y="147256"/>
            <a:ext cx="838200" cy="8382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l="15000" t="22222" r="15000" b="4889"/>
          <a:stretch>
            <a:fillRect/>
          </a:stretch>
        </p:blipFill>
        <p:spPr bwMode="auto">
          <a:xfrm>
            <a:off x="914400" y="381000"/>
            <a:ext cx="7493620" cy="4876800"/>
          </a:xfrm>
          <a:prstGeom prst="rect">
            <a:avLst/>
          </a:prstGeom>
          <a:noFill/>
          <a:ln w="9525">
            <a:noFill/>
            <a:miter lim="800000"/>
            <a:headEnd/>
            <a:tailEnd/>
          </a:ln>
        </p:spPr>
      </p:pic>
      <p:sp>
        <p:nvSpPr>
          <p:cNvPr id="3" name="Rectangle 2"/>
          <p:cNvSpPr txBox="1">
            <a:spLocks noChangeArrowheads="1"/>
          </p:cNvSpPr>
          <p:nvPr/>
        </p:nvSpPr>
        <p:spPr>
          <a:xfrm>
            <a:off x="0" y="5715000"/>
            <a:ext cx="91440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i="0" u="none" strike="noStrike" kern="0" cap="none" spc="1500" normalizeH="0" noProof="0" dirty="0" smtClean="0">
                <a:ln>
                  <a:noFill/>
                </a:ln>
                <a:solidFill>
                  <a:schemeClr val="bg1"/>
                </a:solidFill>
                <a:effectLst/>
                <a:uLnTx/>
                <a:uFillTx/>
                <a:latin typeface="Century Gothic" pitchFamily="34" charset="0"/>
                <a:ea typeface="+mj-ea"/>
                <a:cs typeface="+mj-cs"/>
              </a:rPr>
              <a:t>DOCUMENTATION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352800" y="5715000"/>
            <a:ext cx="2523448"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BUDGET</a:t>
            </a:r>
            <a:endParaRPr kumimoji="0" lang="en-US" sz="5400" i="0" u="none" strike="noStrike" cap="none" spc="500" normalizeH="0" dirty="0" smtClean="0">
              <a:ln>
                <a:noFill/>
              </a:ln>
              <a:solidFill>
                <a:schemeClr val="bg1"/>
              </a:solidFill>
              <a:effectLst/>
              <a:latin typeface="Century Gothic" pitchFamily="34" charset="0"/>
            </a:endParaRPr>
          </a:p>
        </p:txBody>
      </p:sp>
      <p:pic>
        <p:nvPicPr>
          <p:cNvPr id="86018" name="Picture 2" descr="Budget Travel"/>
          <p:cNvPicPr>
            <a:picLocks noChangeAspect="1" noChangeArrowheads="1"/>
          </p:cNvPicPr>
          <p:nvPr/>
        </p:nvPicPr>
        <p:blipFill>
          <a:blip r:embed="rId3" cstate="print"/>
          <a:srcRect/>
          <a:stretch>
            <a:fillRect/>
          </a:stretch>
        </p:blipFill>
        <p:spPr bwMode="auto">
          <a:xfrm>
            <a:off x="1066800" y="533400"/>
            <a:ext cx="7124093"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www.laterlivingblog.com/wp-content/uploads/2012/08/active-investing-wsj.jpg"/>
          <p:cNvPicPr>
            <a:picLocks noChangeAspect="1" noChangeArrowheads="1"/>
          </p:cNvPicPr>
          <p:nvPr/>
        </p:nvPicPr>
        <p:blipFill>
          <a:blip r:embed="rId3" cstate="print"/>
          <a:stretch>
            <a:fillRect/>
          </a:stretch>
        </p:blipFill>
        <p:spPr bwMode="auto">
          <a:xfrm>
            <a:off x="1148845" y="711298"/>
            <a:ext cx="6931387" cy="4622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a:spLocks noChangeArrowheads="1"/>
          </p:cNvSpPr>
          <p:nvPr/>
        </p:nvSpPr>
        <p:spPr bwMode="auto">
          <a:xfrm>
            <a:off x="0" y="57150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INVESTING IN THE FUTURE</a:t>
            </a:r>
            <a:endParaRPr kumimoji="0" lang="en-US" sz="5400" i="0" u="none" strike="noStrike" cap="none" spc="500" normalizeH="0" dirty="0" smtClean="0">
              <a:ln>
                <a:noFill/>
              </a:ln>
              <a:solidFill>
                <a:schemeClr val="bg1"/>
              </a:solidFill>
              <a:effectLst/>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tretch>
            <a:fillRect/>
          </a:stretch>
        </p:blipFill>
        <p:spPr bwMode="auto">
          <a:xfrm>
            <a:off x="1981200" y="304800"/>
            <a:ext cx="50292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a:spLocks noChangeArrowheads="1"/>
          </p:cNvSpPr>
          <p:nvPr/>
        </p:nvSpPr>
        <p:spPr bwMode="auto">
          <a:xfrm>
            <a:off x="1600200" y="5715000"/>
            <a:ext cx="60198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QUESTIONS</a:t>
            </a:r>
            <a:endParaRPr kumimoji="0" lang="en-US" sz="5400" i="0" u="none" strike="noStrike" cap="none" spc="500" normalizeH="0" dirty="0" smtClean="0">
              <a:ln>
                <a:noFill/>
              </a:ln>
              <a:solidFill>
                <a:schemeClr val="bg1"/>
              </a:solidFill>
              <a:effectLst/>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304800" y="1371600"/>
            <a:ext cx="8229600" cy="4525963"/>
          </a:xfrm>
          <a:prstGeom prst="rect">
            <a:avLst/>
          </a:prstGeom>
          <a:noFill/>
          <a:ln w="9525">
            <a:noFill/>
            <a:miter lim="800000"/>
            <a:headEnd/>
            <a:tailEnd/>
          </a:ln>
        </p:spPr>
        <p:txBody>
          <a:bodyPr/>
          <a:lstStyle/>
          <a:p>
            <a:pPr marL="342900" indent="-342900">
              <a:spcBef>
                <a:spcPct val="20000"/>
              </a:spcBef>
              <a:buFontTx/>
              <a:buChar char="•"/>
            </a:pPr>
            <a:endParaRPr lang="en-US" sz="3200">
              <a:solidFill>
                <a:srgbClr val="0000FF"/>
              </a:solidFill>
            </a:endParaRPr>
          </a:p>
          <a:p>
            <a:pPr marL="342900" indent="-342900">
              <a:spcBef>
                <a:spcPct val="20000"/>
              </a:spcBef>
              <a:buFontTx/>
              <a:buChar char="•"/>
            </a:pPr>
            <a:endParaRPr lang="en-US" sz="3200">
              <a:solidFill>
                <a:srgbClr val="0000FF"/>
              </a:solidFill>
            </a:endParaRPr>
          </a:p>
          <a:p>
            <a:pPr marL="342900" indent="-342900">
              <a:spcBef>
                <a:spcPct val="20000"/>
              </a:spcBef>
              <a:buFontTx/>
              <a:buChar char="•"/>
            </a:pPr>
            <a:endParaRPr lang="en-US" sz="3200">
              <a:solidFill>
                <a:srgbClr val="0000FF"/>
              </a:solidFill>
            </a:endParaRPr>
          </a:p>
          <a:p>
            <a:pPr marL="342900" indent="-342900">
              <a:spcBef>
                <a:spcPct val="20000"/>
              </a:spcBef>
            </a:pPr>
            <a:endParaRPr lang="en-US" sz="3200">
              <a:solidFill>
                <a:srgbClr val="0000FF"/>
              </a:solidFill>
            </a:endParaRPr>
          </a:p>
          <a:p>
            <a:pPr marL="342900" indent="-342900">
              <a:spcBef>
                <a:spcPct val="20000"/>
              </a:spcBef>
              <a:buFontTx/>
              <a:buChar char="•"/>
            </a:pPr>
            <a:endParaRPr lang="en-US" sz="3200">
              <a:solidFill>
                <a:srgbClr val="0000FF"/>
              </a:solidFill>
            </a:endParaRPr>
          </a:p>
          <a:p>
            <a:pPr marL="342900" indent="-342900">
              <a:spcBef>
                <a:spcPct val="20000"/>
              </a:spcBef>
              <a:buFontTx/>
              <a:buChar char="•"/>
            </a:pPr>
            <a:endParaRPr lang="en-US" sz="3200"/>
          </a:p>
        </p:txBody>
      </p:sp>
      <p:sp>
        <p:nvSpPr>
          <p:cNvPr id="82947" name="Rectangle 4"/>
          <p:cNvSpPr>
            <a:spLocks noChangeArrowheads="1"/>
          </p:cNvSpPr>
          <p:nvPr/>
        </p:nvSpPr>
        <p:spPr bwMode="auto">
          <a:xfrm>
            <a:off x="1143000" y="2667000"/>
            <a:ext cx="7010400" cy="1631216"/>
          </a:xfrm>
          <a:prstGeom prst="rect">
            <a:avLst/>
          </a:prstGeom>
          <a:noFill/>
          <a:ln w="9525">
            <a:noFill/>
            <a:miter lim="800000"/>
            <a:headEnd/>
            <a:tailEnd/>
          </a:ln>
        </p:spPr>
        <p:txBody>
          <a:bodyPr wrap="square" anchor="ctr">
            <a:spAutoFit/>
          </a:bodyPr>
          <a:lstStyle/>
          <a:p>
            <a:r>
              <a:rPr lang="en-US" sz="2000" b="1" dirty="0">
                <a:solidFill>
                  <a:schemeClr val="bg1"/>
                </a:solidFill>
                <a:latin typeface="Cambria" pitchFamily="18" charset="0"/>
              </a:rPr>
              <a:t>Lear, Brett W. </a:t>
            </a:r>
            <a:r>
              <a:rPr lang="en-US" sz="2000" b="1" i="1" dirty="0">
                <a:solidFill>
                  <a:schemeClr val="bg1"/>
                </a:solidFill>
                <a:latin typeface="Cambria" pitchFamily="18" charset="0"/>
              </a:rPr>
              <a:t>Adult Programs in the Library</a:t>
            </a:r>
            <a:r>
              <a:rPr lang="en-US" sz="2000" b="1" dirty="0">
                <a:solidFill>
                  <a:schemeClr val="bg1"/>
                </a:solidFill>
                <a:latin typeface="Cambria" pitchFamily="18" charset="0"/>
              </a:rPr>
              <a:t>. American Library Association, 2002. </a:t>
            </a:r>
          </a:p>
          <a:p>
            <a:endParaRPr lang="en-US" sz="2000" b="1" dirty="0">
              <a:solidFill>
                <a:schemeClr val="bg1"/>
              </a:solidFill>
              <a:latin typeface="Cambria" pitchFamily="18" charset="0"/>
            </a:endParaRPr>
          </a:p>
          <a:p>
            <a:r>
              <a:rPr lang="en-US" sz="2000" b="1" dirty="0">
                <a:solidFill>
                  <a:schemeClr val="bg1"/>
                </a:solidFill>
                <a:latin typeface="Cambria" pitchFamily="18" charset="0"/>
              </a:rPr>
              <a:t>Ranier, Raymond. </a:t>
            </a:r>
            <a:r>
              <a:rPr lang="en-US" sz="2000" b="1" i="1" dirty="0">
                <a:solidFill>
                  <a:schemeClr val="bg1"/>
                </a:solidFill>
                <a:latin typeface="Cambria" pitchFamily="18" charset="0"/>
              </a:rPr>
              <a:t>Programming for Adults: A Guide for Small- And Medium-Sized Libraries. </a:t>
            </a:r>
            <a:r>
              <a:rPr lang="en-US" sz="2000" b="1" dirty="0">
                <a:solidFill>
                  <a:schemeClr val="bg1"/>
                </a:solidFill>
                <a:latin typeface="Cambria" pitchFamily="18" charset="0"/>
              </a:rPr>
              <a:t>Scarecrow Press, 2005</a:t>
            </a:r>
            <a:endParaRPr lang="en-US" sz="2000" b="1" i="1" dirty="0">
              <a:solidFill>
                <a:schemeClr val="bg1"/>
              </a:solidFill>
              <a:latin typeface="Cambria" pitchFamily="18" charset="0"/>
            </a:endParaRPr>
          </a:p>
        </p:txBody>
      </p:sp>
      <p:sp>
        <p:nvSpPr>
          <p:cNvPr id="5" name="Rectangle 2"/>
          <p:cNvSpPr txBox="1">
            <a:spLocks noChangeArrowheads="1"/>
          </p:cNvSpPr>
          <p:nvPr/>
        </p:nvSpPr>
        <p:spPr>
          <a:xfrm>
            <a:off x="0" y="609600"/>
            <a:ext cx="9144000" cy="1447800"/>
          </a:xfrm>
          <a:prstGeom prst="rect">
            <a:avLst/>
          </a:prstGeom>
        </p:spPr>
        <p:txBody>
          <a:bodyPr/>
          <a:lstStyle/>
          <a:p>
            <a:pPr algn="ctr"/>
            <a:r>
              <a:rPr lang="en-US" sz="6600" dirty="0" smtClean="0">
                <a:solidFill>
                  <a:schemeClr val="bg1"/>
                </a:solidFill>
                <a:latin typeface="Century Gothic" pitchFamily="34" charset="0"/>
              </a:rPr>
              <a:t>BIBLIOGRAPHY</a:t>
            </a:r>
            <a:endParaRPr lang="en-US" sz="4800" dirty="0" smtClean="0">
              <a:solidFill>
                <a:schemeClr val="bg1"/>
              </a:solidFill>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304800" y="1371600"/>
            <a:ext cx="8229600" cy="4525963"/>
          </a:xfrm>
          <a:prstGeom prst="rect">
            <a:avLst/>
          </a:prstGeom>
          <a:noFill/>
          <a:ln w="9525">
            <a:noFill/>
            <a:miter lim="800000"/>
            <a:headEnd/>
            <a:tailEnd/>
          </a:ln>
        </p:spPr>
        <p:txBody>
          <a:bodyPr/>
          <a:lstStyle/>
          <a:p>
            <a:pPr marL="342900" indent="-342900">
              <a:spcBef>
                <a:spcPct val="20000"/>
              </a:spcBef>
              <a:buFontTx/>
              <a:buChar char="•"/>
            </a:pPr>
            <a:endParaRPr lang="en-US" sz="3200">
              <a:solidFill>
                <a:srgbClr val="0000FF"/>
              </a:solidFill>
            </a:endParaRPr>
          </a:p>
          <a:p>
            <a:pPr marL="342900" indent="-342900">
              <a:spcBef>
                <a:spcPct val="20000"/>
              </a:spcBef>
              <a:buFontTx/>
              <a:buChar char="•"/>
            </a:pPr>
            <a:endParaRPr lang="en-US" sz="3200">
              <a:solidFill>
                <a:srgbClr val="0000FF"/>
              </a:solidFill>
            </a:endParaRPr>
          </a:p>
          <a:p>
            <a:pPr marL="342900" indent="-342900">
              <a:spcBef>
                <a:spcPct val="20000"/>
              </a:spcBef>
              <a:buFontTx/>
              <a:buChar char="•"/>
            </a:pPr>
            <a:endParaRPr lang="en-US" sz="3200">
              <a:solidFill>
                <a:srgbClr val="0000FF"/>
              </a:solidFill>
            </a:endParaRPr>
          </a:p>
          <a:p>
            <a:pPr marL="342900" indent="-342900">
              <a:spcBef>
                <a:spcPct val="20000"/>
              </a:spcBef>
            </a:pPr>
            <a:endParaRPr lang="en-US" sz="3200">
              <a:solidFill>
                <a:srgbClr val="0000FF"/>
              </a:solidFill>
            </a:endParaRPr>
          </a:p>
          <a:p>
            <a:pPr marL="342900" indent="-342900">
              <a:spcBef>
                <a:spcPct val="20000"/>
              </a:spcBef>
              <a:buFontTx/>
              <a:buChar char="•"/>
            </a:pPr>
            <a:endParaRPr lang="en-US" sz="3200">
              <a:solidFill>
                <a:srgbClr val="0000FF"/>
              </a:solidFill>
            </a:endParaRPr>
          </a:p>
          <a:p>
            <a:pPr marL="342900" indent="-342900">
              <a:spcBef>
                <a:spcPct val="20000"/>
              </a:spcBef>
              <a:buFontTx/>
              <a:buChar char="•"/>
            </a:pPr>
            <a:endParaRPr lang="en-US" sz="3200"/>
          </a:p>
        </p:txBody>
      </p:sp>
      <p:sp>
        <p:nvSpPr>
          <p:cNvPr id="82947" name="Rectangle 4"/>
          <p:cNvSpPr>
            <a:spLocks noChangeArrowheads="1"/>
          </p:cNvSpPr>
          <p:nvPr/>
        </p:nvSpPr>
        <p:spPr bwMode="auto">
          <a:xfrm>
            <a:off x="1143000" y="3128665"/>
            <a:ext cx="7010400" cy="707886"/>
          </a:xfrm>
          <a:prstGeom prst="rect">
            <a:avLst/>
          </a:prstGeom>
          <a:noFill/>
          <a:ln w="9525">
            <a:noFill/>
            <a:miter lim="800000"/>
            <a:headEnd/>
            <a:tailEnd/>
          </a:ln>
        </p:spPr>
        <p:txBody>
          <a:bodyPr wrap="square" anchor="ctr">
            <a:spAutoFit/>
          </a:bodyPr>
          <a:lstStyle/>
          <a:p>
            <a:r>
              <a:rPr lang="en-US" sz="2000" b="1" dirty="0" smtClean="0">
                <a:solidFill>
                  <a:schemeClr val="bg1"/>
                </a:solidFill>
                <a:latin typeface="Cambria" pitchFamily="18" charset="0"/>
              </a:rPr>
              <a:t>Dana </a:t>
            </a:r>
            <a:r>
              <a:rPr lang="en-US" sz="2000" b="1" dirty="0" err="1" smtClean="0">
                <a:solidFill>
                  <a:schemeClr val="bg1"/>
                </a:solidFill>
                <a:latin typeface="Cambria" pitchFamily="18" charset="0"/>
              </a:rPr>
              <a:t>Vinke</a:t>
            </a:r>
            <a:endParaRPr lang="en-US" sz="2000" b="1" dirty="0" smtClean="0">
              <a:solidFill>
                <a:schemeClr val="bg1"/>
              </a:solidFill>
              <a:latin typeface="Cambria" pitchFamily="18" charset="0"/>
            </a:endParaRPr>
          </a:p>
          <a:p>
            <a:r>
              <a:rPr lang="en-US" sz="2000" b="1" dirty="0" err="1" smtClean="0">
                <a:solidFill>
                  <a:schemeClr val="bg1"/>
                </a:solidFill>
                <a:latin typeface="Cambria" pitchFamily="18" charset="0"/>
              </a:rPr>
              <a:t>danavinke@yahoo.com</a:t>
            </a:r>
            <a:endParaRPr lang="en-US" sz="2000" b="1" dirty="0">
              <a:solidFill>
                <a:schemeClr val="bg1"/>
              </a:solidFill>
              <a:latin typeface="Cambria" pitchFamily="18" charset="0"/>
            </a:endParaRPr>
          </a:p>
        </p:txBody>
      </p:sp>
      <p:sp>
        <p:nvSpPr>
          <p:cNvPr id="5" name="Rectangle 2"/>
          <p:cNvSpPr txBox="1">
            <a:spLocks noChangeArrowheads="1"/>
          </p:cNvSpPr>
          <p:nvPr/>
        </p:nvSpPr>
        <p:spPr>
          <a:xfrm>
            <a:off x="0" y="609600"/>
            <a:ext cx="9144000" cy="1524000"/>
          </a:xfrm>
          <a:prstGeom prst="rect">
            <a:avLst/>
          </a:prstGeom>
        </p:spPr>
        <p:txBody>
          <a:bodyPr/>
          <a:lstStyle/>
          <a:p>
            <a:pPr algn="ctr"/>
            <a:r>
              <a:rPr lang="en-US" sz="6600" dirty="0" smtClean="0">
                <a:solidFill>
                  <a:schemeClr val="bg1"/>
                </a:solidFill>
                <a:latin typeface="Century Gothic" pitchFamily="34" charset="0"/>
              </a:rPr>
              <a:t>Thank you.</a:t>
            </a:r>
            <a:endParaRPr lang="en-US" sz="4800" dirty="0" smtClean="0">
              <a:solidFill>
                <a:schemeClr val="bg1"/>
              </a:solidFill>
              <a:latin typeface="Century Gothic" pitchFamily="34" charset="0"/>
            </a:endParaRPr>
          </a:p>
        </p:txBody>
      </p:sp>
    </p:spTree>
    <p:extLst>
      <p:ext uri="{BB962C8B-B14F-4D97-AF65-F5344CB8AC3E}">
        <p14:creationId xmlns:p14="http://schemas.microsoft.com/office/powerpoint/2010/main" val="33582793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cs typeface="+mj-cs"/>
              </a:rPr>
              <a:t>Survey and Certificate of Attendance</a:t>
            </a:r>
            <a:endParaRPr lang="en-US" dirty="0">
              <a:cs typeface="+mj-cs"/>
            </a:endParaRPr>
          </a:p>
        </p:txBody>
      </p:sp>
      <p:sp>
        <p:nvSpPr>
          <p:cNvPr id="103426" name="Content Placeholder 2"/>
          <p:cNvSpPr>
            <a:spLocks noGrp="1"/>
          </p:cNvSpPr>
          <p:nvPr>
            <p:ph idx="1"/>
          </p:nvPr>
        </p:nvSpPr>
        <p:spPr/>
        <p:txBody>
          <a:bodyPr/>
          <a:lstStyle/>
          <a:p>
            <a:pPr marL="0" indent="0">
              <a:buFont typeface="Arial" charset="0"/>
              <a:buNone/>
            </a:pPr>
            <a:r>
              <a:rPr lang="en-US" dirty="0">
                <a:solidFill>
                  <a:schemeClr val="bg1"/>
                </a:solidFill>
                <a:latin typeface="Century Gothic" charset="0"/>
              </a:rPr>
              <a:t>Please take a minute and fill out our webinar survey.  You will find in at</a:t>
            </a:r>
            <a:r>
              <a:rPr lang="en-US" dirty="0">
                <a:latin typeface="Century Gothic" charset="0"/>
              </a:rPr>
              <a:t>:</a:t>
            </a:r>
          </a:p>
          <a:p>
            <a:pPr marL="0" indent="0">
              <a:buFont typeface="Arial" charset="0"/>
              <a:buNone/>
            </a:pPr>
            <a:r>
              <a:rPr lang="en-US" u="sng" dirty="0">
                <a:hlinkClick r:id="rId2"/>
              </a:rPr>
              <a:t>https://survey.qualtrics.com/SE/?SID=</a:t>
            </a:r>
            <a:r>
              <a:rPr lang="en-US" u="sng" dirty="0" smtClean="0">
                <a:hlinkClick r:id="rId2"/>
              </a:rPr>
              <a:t>SV_0AtyFy5LhcUJIBn</a:t>
            </a:r>
            <a:endParaRPr lang="en-US" u="sng" dirty="0" smtClean="0">
              <a:solidFill>
                <a:srgbClr val="FFFFFF"/>
              </a:solidFill>
              <a:latin typeface="Century Gothic" charset="0"/>
            </a:endParaRPr>
          </a:p>
          <a:p>
            <a:pPr marL="0" indent="0">
              <a:buFont typeface="Arial" charset="0"/>
              <a:buNone/>
            </a:pPr>
            <a:endParaRPr lang="en-US" dirty="0" smtClean="0">
              <a:solidFill>
                <a:srgbClr val="FFFFFF"/>
              </a:solidFill>
              <a:latin typeface="Century Gothic" charset="0"/>
            </a:endParaRPr>
          </a:p>
          <a:p>
            <a:pPr marL="0" indent="0">
              <a:buFont typeface="Arial" charset="0"/>
              <a:buNone/>
            </a:pPr>
            <a:r>
              <a:rPr lang="en-US" dirty="0" smtClean="0">
                <a:solidFill>
                  <a:srgbClr val="FFFFFF"/>
                </a:solidFill>
                <a:latin typeface="Century Gothic" charset="0"/>
              </a:rPr>
              <a:t>Thank </a:t>
            </a:r>
            <a:r>
              <a:rPr lang="en-US" dirty="0">
                <a:solidFill>
                  <a:srgbClr val="FFFFFF"/>
                </a:solidFill>
                <a:latin typeface="Century Gothic" charset="0"/>
              </a:rPr>
              <a:t>you!</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solidFill>
                  <a:schemeClr val="bg1"/>
                </a:solidFill>
                <a:latin typeface="Arial" charset="0"/>
              </a:rPr>
              <a:t>Infopeople webinars are supported </a:t>
            </a:r>
            <a:r>
              <a:rPr lang="en-US" sz="1400" dirty="0" smtClean="0">
                <a:solidFill>
                  <a:schemeClr val="bg1"/>
                </a:solidFill>
                <a:latin typeface="Arial" charset="0"/>
              </a:rPr>
              <a:t>in part by </a:t>
            </a:r>
            <a:r>
              <a:rPr lang="en-US" sz="1400" dirty="0">
                <a:solidFill>
                  <a:schemeClr val="bg1"/>
                </a:solidFill>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solidFill>
                <a:schemeClr val="bg1"/>
              </a:solidFill>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privatemoneyutah.com/wp-content/uploads/2012/06/Grandma-Wants-To-Give-You-a-Loan.jpg"/>
          <p:cNvPicPr>
            <a:picLocks noChangeAspect="1" noChangeArrowheads="1"/>
          </p:cNvPicPr>
          <p:nvPr/>
        </p:nvPicPr>
        <p:blipFill>
          <a:blip r:embed="rId3" cstate="print"/>
          <a:srcRect/>
          <a:stretch>
            <a:fillRect/>
          </a:stretch>
        </p:blipFill>
        <p:spPr bwMode="auto">
          <a:xfrm>
            <a:off x="1676400" y="609600"/>
            <a:ext cx="5638800" cy="4234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3"/>
          <p:cNvSpPr txBox="1">
            <a:spLocks/>
          </p:cNvSpPr>
          <p:nvPr/>
        </p:nvSpPr>
        <p:spPr>
          <a:xfrm>
            <a:off x="0" y="5181600"/>
            <a:ext cx="9144000" cy="1676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solidFill>
                  <a:schemeClr val="bg1"/>
                </a:solidFill>
                <a:latin typeface="Century Gothic" pitchFamily="34" charset="0"/>
                <a:ea typeface="+mj-ea"/>
                <a:cs typeface="+mj-cs"/>
              </a:rPr>
              <a:t>WHERE DO YOUR FUNDS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solidFill>
                  <a:schemeClr val="bg1"/>
                </a:solidFill>
                <a:latin typeface="Century Gothic" pitchFamily="34" charset="0"/>
                <a:ea typeface="+mj-ea"/>
                <a:cs typeface="+mj-cs"/>
              </a:rPr>
              <a:t>COME FROM?</a:t>
            </a:r>
            <a:endParaRPr kumimoji="0" lang="en-US" sz="3600"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43000" y="5715000"/>
            <a:ext cx="7086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4000" i="0" u="none" strike="noStrike" cap="none" spc="500" normalizeH="0" dirty="0" smtClean="0">
                <a:ln>
                  <a:noFill/>
                </a:ln>
                <a:solidFill>
                  <a:schemeClr val="bg1"/>
                </a:solidFill>
                <a:effectLst/>
                <a:latin typeface="Century Gothic" pitchFamily="34" charset="0"/>
                <a:ea typeface="Times New Roman" pitchFamily="18" charset="0"/>
              </a:rPr>
              <a:t>HIDDEN COSTS</a:t>
            </a:r>
            <a:endParaRPr kumimoji="0" lang="en-US" sz="5400" i="0" u="none" strike="noStrike" cap="none" spc="500" normalizeH="0" dirty="0" smtClean="0">
              <a:ln>
                <a:noFill/>
              </a:ln>
              <a:solidFill>
                <a:schemeClr val="bg1"/>
              </a:solidFill>
              <a:effectLst/>
              <a:latin typeface="Century Gothic" pitchFamily="34" charset="0"/>
            </a:endParaRPr>
          </a:p>
        </p:txBody>
      </p:sp>
      <p:pic>
        <p:nvPicPr>
          <p:cNvPr id="146434" name="Picture 2" descr="Iceberg with Hidden Costs below the surface"/>
          <p:cNvPicPr>
            <a:picLocks noChangeAspect="1" noChangeArrowheads="1"/>
          </p:cNvPicPr>
          <p:nvPr/>
        </p:nvPicPr>
        <p:blipFill>
          <a:blip r:embed="rId3" cstate="print"/>
          <a:srcRect/>
          <a:stretch>
            <a:fillRect/>
          </a:stretch>
        </p:blipFill>
        <p:spPr bwMode="auto">
          <a:xfrm>
            <a:off x="914400" y="762000"/>
            <a:ext cx="7620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3000" y="2133600"/>
            <a:ext cx="70104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nvPr>
        </p:nvGraphicFramePr>
        <p:xfrm>
          <a:off x="1295400" y="2285999"/>
          <a:ext cx="6705600" cy="2871885"/>
        </p:xfrm>
        <a:graphic>
          <a:graphicData uri="http://schemas.openxmlformats.org/drawingml/2006/table">
            <a:tbl>
              <a:tblPr>
                <a:tableStyleId>{69C7853C-536D-4A76-A0AE-DD22124D55A5}</a:tableStyleId>
              </a:tblPr>
              <a:tblGrid>
                <a:gridCol w="3949745"/>
                <a:gridCol w="2755855"/>
              </a:tblGrid>
              <a:tr h="222885">
                <a:tc>
                  <a:txBody>
                    <a:bodyPr/>
                    <a:lstStyle/>
                    <a:p>
                      <a:pPr algn="ctr" fontAlgn="b"/>
                      <a:r>
                        <a:rPr lang="en-US" sz="2400" b="1" u="none" strike="noStrike" dirty="0" smtClean="0"/>
                        <a:t>Expense name</a:t>
                      </a:r>
                      <a:endParaRPr lang="en-US" sz="2400" b="1" i="0" u="none" strike="noStrike" dirty="0">
                        <a:solidFill>
                          <a:srgbClr val="000000"/>
                        </a:solidFill>
                        <a:latin typeface="Calibri"/>
                      </a:endParaRPr>
                    </a:p>
                  </a:txBody>
                  <a:tcPr marL="9525" marR="9525" marT="9525" marB="0" anchor="b"/>
                </a:tc>
                <a:tc>
                  <a:txBody>
                    <a:bodyPr/>
                    <a:lstStyle/>
                    <a:p>
                      <a:pPr algn="r" fontAlgn="b"/>
                      <a:r>
                        <a:rPr lang="en-US" sz="2400" b="1" u="none" strike="noStrike" dirty="0"/>
                        <a:t>Cost</a:t>
                      </a:r>
                      <a:endParaRPr lang="en-US" sz="2400" b="1" i="0" u="none" strike="noStrike" dirty="0">
                        <a:solidFill>
                          <a:srgbClr val="000000"/>
                        </a:solidFill>
                        <a:latin typeface="Calibri"/>
                      </a:endParaRPr>
                    </a:p>
                  </a:txBody>
                  <a:tcPr marL="9525" marR="9525" marT="9525" marB="0" anchor="b"/>
                </a:tc>
              </a:tr>
              <a:tr h="436455">
                <a:tc>
                  <a:txBody>
                    <a:bodyPr/>
                    <a:lstStyle/>
                    <a:p>
                      <a:pPr algn="l" fontAlgn="b"/>
                      <a:r>
                        <a:rPr lang="en-US" sz="2000" u="none" strike="noStrike" dirty="0"/>
                        <a:t>Refreshments</a:t>
                      </a:r>
                      <a:endParaRPr lang="en-US" sz="2000" b="0" i="0" u="none" strike="noStrike" dirty="0">
                        <a:solidFill>
                          <a:srgbClr val="000000"/>
                        </a:solidFill>
                        <a:latin typeface="Calibri"/>
                      </a:endParaRPr>
                    </a:p>
                  </a:txBody>
                  <a:tcPr marL="9525" marR="9525" marT="9525" marB="0" anchor="b"/>
                </a:tc>
                <a:tc>
                  <a:txBody>
                    <a:bodyPr/>
                    <a:lstStyle/>
                    <a:p>
                      <a:pPr algn="r" fontAlgn="b"/>
                      <a:r>
                        <a:rPr lang="en-US" sz="2000" u="none" strike="noStrike" dirty="0"/>
                        <a:t> $ </a:t>
                      </a:r>
                      <a:r>
                        <a:rPr lang="en-US" sz="2000" u="none" strike="noStrike" dirty="0" smtClean="0"/>
                        <a:t>250.00 </a:t>
                      </a:r>
                      <a:endParaRPr lang="en-US" sz="2000" b="0" i="0" u="none" strike="noStrike" dirty="0">
                        <a:solidFill>
                          <a:srgbClr val="000000"/>
                        </a:solidFill>
                        <a:latin typeface="Calibri"/>
                      </a:endParaRPr>
                    </a:p>
                  </a:txBody>
                  <a:tcPr marL="9525" marR="9525" marT="9525" marB="0" anchor="b"/>
                </a:tc>
              </a:tr>
              <a:tr h="436455">
                <a:tc>
                  <a:txBody>
                    <a:bodyPr/>
                    <a:lstStyle/>
                    <a:p>
                      <a:pPr algn="l" fontAlgn="b"/>
                      <a:r>
                        <a:rPr lang="en-US" sz="2000" u="none" strike="noStrike" dirty="0"/>
                        <a:t>Speaker Fees</a:t>
                      </a:r>
                      <a:endParaRPr lang="en-US" sz="2000" b="0" i="0" u="none" strike="noStrike" dirty="0">
                        <a:solidFill>
                          <a:srgbClr val="000000"/>
                        </a:solidFill>
                        <a:latin typeface="Calibri"/>
                      </a:endParaRPr>
                    </a:p>
                  </a:txBody>
                  <a:tcPr marL="9525" marR="9525" marT="9525" marB="0" anchor="b"/>
                </a:tc>
                <a:tc>
                  <a:txBody>
                    <a:bodyPr/>
                    <a:lstStyle/>
                    <a:p>
                      <a:pPr algn="r" fontAlgn="b"/>
                      <a:r>
                        <a:rPr lang="en-US" sz="2000" u="none" strike="noStrike" dirty="0"/>
                        <a:t> </a:t>
                      </a:r>
                      <a:r>
                        <a:rPr lang="en-US" sz="2000" u="none" strike="noStrike" dirty="0" smtClean="0"/>
                        <a:t>$1,000.00 </a:t>
                      </a:r>
                      <a:endParaRPr lang="en-US" sz="2000" b="0" i="0" u="none" strike="noStrike" dirty="0">
                        <a:solidFill>
                          <a:srgbClr val="000000"/>
                        </a:solidFill>
                        <a:latin typeface="Calibri"/>
                      </a:endParaRPr>
                    </a:p>
                  </a:txBody>
                  <a:tcPr marL="9525" marR="9525" marT="9525" marB="0" anchor="b"/>
                </a:tc>
              </a:tr>
              <a:tr h="436455">
                <a:tc>
                  <a:txBody>
                    <a:bodyPr/>
                    <a:lstStyle/>
                    <a:p>
                      <a:pPr algn="l" fontAlgn="b"/>
                      <a:r>
                        <a:rPr lang="en-US" sz="2000" u="none" strike="noStrike" dirty="0"/>
                        <a:t>Equipment Costs</a:t>
                      </a:r>
                      <a:endParaRPr lang="en-US" sz="2000" b="0" i="0" u="none" strike="noStrike" dirty="0">
                        <a:solidFill>
                          <a:srgbClr val="000000"/>
                        </a:solidFill>
                        <a:latin typeface="Calibri"/>
                      </a:endParaRPr>
                    </a:p>
                  </a:txBody>
                  <a:tcPr marL="9525" marR="9525" marT="9525" marB="0" anchor="b"/>
                </a:tc>
                <a:tc>
                  <a:txBody>
                    <a:bodyPr/>
                    <a:lstStyle/>
                    <a:p>
                      <a:pPr algn="r" fontAlgn="b"/>
                      <a:r>
                        <a:rPr lang="en-US" sz="2000" u="none" strike="noStrike" dirty="0"/>
                        <a:t> $ </a:t>
                      </a:r>
                      <a:r>
                        <a:rPr lang="en-US" sz="2000" u="none" strike="noStrike" dirty="0" smtClean="0"/>
                        <a:t>250.00 </a:t>
                      </a:r>
                      <a:endParaRPr lang="en-US" sz="2000" b="0" i="0" u="none" strike="noStrike" dirty="0">
                        <a:solidFill>
                          <a:srgbClr val="000000"/>
                        </a:solidFill>
                        <a:latin typeface="Calibri"/>
                      </a:endParaRPr>
                    </a:p>
                  </a:txBody>
                  <a:tcPr marL="9525" marR="9525" marT="9525" marB="0" anchor="b"/>
                </a:tc>
              </a:tr>
              <a:tr h="436455">
                <a:tc>
                  <a:txBody>
                    <a:bodyPr/>
                    <a:lstStyle/>
                    <a:p>
                      <a:pPr algn="l" fontAlgn="b"/>
                      <a:r>
                        <a:rPr lang="en-US" sz="2000" u="none" strike="noStrike" dirty="0"/>
                        <a:t>Publicity </a:t>
                      </a:r>
                      <a:endParaRPr lang="en-US" sz="2000" b="0" i="0" u="none" strike="noStrike" dirty="0">
                        <a:solidFill>
                          <a:srgbClr val="000000"/>
                        </a:solidFill>
                        <a:latin typeface="Calibri"/>
                      </a:endParaRPr>
                    </a:p>
                  </a:txBody>
                  <a:tcPr marL="9525" marR="9525" marT="9525" marB="0" anchor="b"/>
                </a:tc>
                <a:tc>
                  <a:txBody>
                    <a:bodyPr/>
                    <a:lstStyle/>
                    <a:p>
                      <a:pPr algn="r" fontAlgn="b"/>
                      <a:r>
                        <a:rPr lang="en-US" sz="2000" u="none" strike="noStrike" dirty="0"/>
                        <a:t> </a:t>
                      </a:r>
                      <a:r>
                        <a:rPr lang="en-US" sz="2000" u="none" strike="noStrike" dirty="0" smtClean="0"/>
                        <a:t>$600.00 </a:t>
                      </a:r>
                      <a:endParaRPr lang="en-US" sz="2000" b="0" i="0" u="none" strike="noStrike" dirty="0">
                        <a:solidFill>
                          <a:srgbClr val="000000"/>
                        </a:solidFill>
                        <a:latin typeface="Calibri"/>
                      </a:endParaRPr>
                    </a:p>
                  </a:txBody>
                  <a:tcPr marL="9525" marR="9525" marT="9525" marB="0" anchor="b"/>
                </a:tc>
              </a:tr>
              <a:tr h="290401">
                <a:tc>
                  <a:txBody>
                    <a:bodyPr/>
                    <a:lstStyle/>
                    <a:p>
                      <a:pPr algn="r" fontAlgn="b"/>
                      <a:r>
                        <a:rPr lang="en-US" sz="2000" u="none" strike="noStrike"/>
                        <a:t> </a:t>
                      </a:r>
                      <a:endParaRPr lang="en-US" sz="2000" b="0" i="0" u="none" strike="noStrike">
                        <a:solidFill>
                          <a:srgbClr val="000000"/>
                        </a:solidFill>
                        <a:latin typeface="Calibri"/>
                      </a:endParaRPr>
                    </a:p>
                  </a:txBody>
                  <a:tcPr marL="9525" marR="9525" marT="9525" marB="0" anchor="b"/>
                </a:tc>
                <a:tc>
                  <a:txBody>
                    <a:bodyPr/>
                    <a:lstStyle/>
                    <a:p>
                      <a:pPr algn="r" fontAlgn="b"/>
                      <a:r>
                        <a:rPr lang="en-US" sz="2000" u="none" strike="noStrike" dirty="0"/>
                        <a:t> </a:t>
                      </a:r>
                      <a:endParaRPr lang="en-US" sz="2000" b="0" i="0" u="none" strike="noStrike" dirty="0">
                        <a:solidFill>
                          <a:srgbClr val="000000"/>
                        </a:solidFill>
                        <a:latin typeface="Calibri"/>
                      </a:endParaRPr>
                    </a:p>
                  </a:txBody>
                  <a:tcPr marL="9525" marR="9525" marT="9525" marB="0" anchor="b"/>
                </a:tc>
              </a:tr>
              <a:tr h="436455">
                <a:tc>
                  <a:txBody>
                    <a:bodyPr/>
                    <a:lstStyle/>
                    <a:p>
                      <a:pPr algn="r" fontAlgn="b"/>
                      <a:r>
                        <a:rPr lang="en-US" sz="2000" b="1" u="none" strike="noStrike" dirty="0"/>
                        <a:t>Total</a:t>
                      </a:r>
                      <a:endParaRPr lang="en-US" sz="2000" b="1" i="0" u="none" strike="noStrike" dirty="0">
                        <a:solidFill>
                          <a:srgbClr val="000000"/>
                        </a:solidFill>
                        <a:latin typeface="Calibri"/>
                      </a:endParaRPr>
                    </a:p>
                  </a:txBody>
                  <a:tcPr marL="9525" marR="9525" marT="9525" marB="0" anchor="b"/>
                </a:tc>
                <a:tc>
                  <a:txBody>
                    <a:bodyPr/>
                    <a:lstStyle/>
                    <a:p>
                      <a:pPr algn="r" fontAlgn="b"/>
                      <a:r>
                        <a:rPr lang="en-US" sz="2000" b="1" u="none" strike="noStrike" dirty="0"/>
                        <a:t> </a:t>
                      </a:r>
                      <a:r>
                        <a:rPr lang="en-US" sz="2000" b="1" u="none" strike="noStrike" dirty="0" smtClean="0"/>
                        <a:t>$ 2,100.00 </a:t>
                      </a:r>
                      <a:endParaRPr lang="en-US" sz="2000" b="1" i="0" u="none" strike="noStrike" dirty="0">
                        <a:solidFill>
                          <a:srgbClr val="000000"/>
                        </a:solidFill>
                        <a:latin typeface="Calibri"/>
                      </a:endParaRPr>
                    </a:p>
                  </a:txBody>
                  <a:tcPr marL="9525" marR="9525" marT="9525" marB="0" anchor="b"/>
                </a:tc>
              </a:tr>
            </a:tbl>
          </a:graphicData>
        </a:graphic>
      </p:graphicFrame>
      <p:sp>
        <p:nvSpPr>
          <p:cNvPr id="4" name="Rectangle 2"/>
          <p:cNvSpPr txBox="1">
            <a:spLocks noChangeArrowheads="1"/>
          </p:cNvSpPr>
          <p:nvPr/>
        </p:nvSpPr>
        <p:spPr>
          <a:xfrm>
            <a:off x="0" y="304800"/>
            <a:ext cx="9144000" cy="121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i="0" u="none" strike="noStrike" kern="0" cap="none" spc="0" normalizeH="0" baseline="0" noProof="0" dirty="0" smtClean="0">
                <a:ln>
                  <a:noFill/>
                </a:ln>
                <a:solidFill>
                  <a:schemeClr val="bg1"/>
                </a:solidFill>
                <a:effectLst/>
                <a:uLnTx/>
                <a:uFillTx/>
                <a:latin typeface="Century Gothic" pitchFamily="34" charset="0"/>
                <a:ea typeface="+mj-ea"/>
                <a:cs typeface="+mj-cs"/>
              </a:rPr>
              <a:t>Projected Budget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ck of books design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41226</TotalTime>
  <Words>3745</Words>
  <Application>Microsoft Macintosh PowerPoint</Application>
  <PresentationFormat>On-screen Show (4:3)</PresentationFormat>
  <Paragraphs>571</Paragraphs>
  <Slides>65</Slides>
  <Notes>41</Notes>
  <HiddenSlides>0</HiddenSlides>
  <MMClips>0</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Custom Design</vt:lpstr>
      <vt:lpstr>Stack of books design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Proposal </vt:lpstr>
      <vt:lpstr>PowerPoint Presentation</vt:lpstr>
      <vt:lpstr>PowerPoint Presentation</vt:lpstr>
      <vt:lpstr>PowerPoint Presentation</vt:lpstr>
      <vt:lpstr>PowerPoint Presentation</vt:lpstr>
      <vt:lpstr>PowerPoint Presentation</vt:lpstr>
      <vt:lpstr>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Press Release</vt:lpstr>
      <vt:lpstr>Flyers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and Certificate of Attendance</vt:lpstr>
      <vt:lpstr>PowerPoint Presentation</vt:lpstr>
    </vt:vector>
  </TitlesOfParts>
  <Company>City of Torrance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Forum</dc:title>
  <dc:creator>DVinke</dc:creator>
  <cp:lastModifiedBy>Jennifer Jacobs</cp:lastModifiedBy>
  <cp:revision>2598</cp:revision>
  <dcterms:created xsi:type="dcterms:W3CDTF">2007-03-03T18:43:25Z</dcterms:created>
  <dcterms:modified xsi:type="dcterms:W3CDTF">2013-05-15T16:51:40Z</dcterms:modified>
</cp:coreProperties>
</file>