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6" r:id="rId1"/>
  </p:sldMasterIdLst>
  <p:notesMasterIdLst>
    <p:notesMasterId r:id="rId55"/>
  </p:notesMasterIdLst>
  <p:handoutMasterIdLst>
    <p:handoutMasterId r:id="rId56"/>
  </p:handoutMasterIdLst>
  <p:sldIdLst>
    <p:sldId id="430" r:id="rId2"/>
    <p:sldId id="405" r:id="rId3"/>
    <p:sldId id="426" r:id="rId4"/>
    <p:sldId id="379" r:id="rId5"/>
    <p:sldId id="380" r:id="rId6"/>
    <p:sldId id="381" r:id="rId7"/>
    <p:sldId id="412" r:id="rId8"/>
    <p:sldId id="414" r:id="rId9"/>
    <p:sldId id="423" r:id="rId10"/>
    <p:sldId id="415" r:id="rId11"/>
    <p:sldId id="367" r:id="rId12"/>
    <p:sldId id="416" r:id="rId13"/>
    <p:sldId id="390" r:id="rId14"/>
    <p:sldId id="364" r:id="rId15"/>
    <p:sldId id="402" r:id="rId16"/>
    <p:sldId id="369" r:id="rId17"/>
    <p:sldId id="393" r:id="rId18"/>
    <p:sldId id="371" r:id="rId19"/>
    <p:sldId id="372" r:id="rId20"/>
    <p:sldId id="427" r:id="rId21"/>
    <p:sldId id="417" r:id="rId22"/>
    <p:sldId id="420" r:id="rId23"/>
    <p:sldId id="374" r:id="rId24"/>
    <p:sldId id="373" r:id="rId25"/>
    <p:sldId id="425" r:id="rId26"/>
    <p:sldId id="424" r:id="rId27"/>
    <p:sldId id="344" r:id="rId28"/>
    <p:sldId id="345" r:id="rId29"/>
    <p:sldId id="386" r:id="rId30"/>
    <p:sldId id="327" r:id="rId31"/>
    <p:sldId id="387" r:id="rId32"/>
    <p:sldId id="395" r:id="rId33"/>
    <p:sldId id="394" r:id="rId34"/>
    <p:sldId id="376" r:id="rId35"/>
    <p:sldId id="396" r:id="rId36"/>
    <p:sldId id="428" r:id="rId37"/>
    <p:sldId id="382" r:id="rId38"/>
    <p:sldId id="336" r:id="rId39"/>
    <p:sldId id="341" r:id="rId40"/>
    <p:sldId id="342" r:id="rId41"/>
    <p:sldId id="384" r:id="rId42"/>
    <p:sldId id="297" r:id="rId43"/>
    <p:sldId id="389" r:id="rId44"/>
    <p:sldId id="388" r:id="rId45"/>
    <p:sldId id="397" r:id="rId46"/>
    <p:sldId id="398" r:id="rId47"/>
    <p:sldId id="337" r:id="rId48"/>
    <p:sldId id="339" r:id="rId49"/>
    <p:sldId id="338" r:id="rId50"/>
    <p:sldId id="273" r:id="rId51"/>
    <p:sldId id="429" r:id="rId52"/>
    <p:sldId id="434" r:id="rId53"/>
    <p:sldId id="433" r:id="rId5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clrMru>
    <a:srgbClr val="CCFF66"/>
    <a:srgbClr val="BC00BC"/>
    <a:srgbClr val="529194"/>
    <a:srgbClr val="CCCCFF"/>
    <a:srgbClr val="337289"/>
    <a:srgbClr val="CC6600"/>
    <a:srgbClr val="663300"/>
    <a:srgbClr val="A157F3"/>
    <a:srgbClr val="31258B"/>
    <a:srgbClr val="8E00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33" autoAdjust="0"/>
    <p:restoredTop sz="96867" autoAdjust="0"/>
  </p:normalViewPr>
  <p:slideViewPr>
    <p:cSldViewPr>
      <p:cViewPr>
        <p:scale>
          <a:sx n="112" d="100"/>
          <a:sy n="112" d="100"/>
        </p:scale>
        <p:origin x="-1320" y="-1400"/>
      </p:cViewPr>
      <p:guideLst>
        <p:guide orient="horz" pos="2160"/>
        <p:guide pos="2880"/>
      </p:guideLst>
    </p:cSldViewPr>
  </p:slideViewPr>
  <p:outlineViewPr>
    <p:cViewPr>
      <p:scale>
        <a:sx n="33" d="100"/>
        <a:sy n="33" d="100"/>
      </p:scale>
      <p:origin x="0" y="1326"/>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notesMaster" Target="notesMasters/notesMaster1.xml"/><Relationship Id="rId56" Type="http://schemas.openxmlformats.org/officeDocument/2006/relationships/handoutMaster" Target="handoutMasters/handoutMaster1.xml"/><Relationship Id="rId57" Type="http://schemas.openxmlformats.org/officeDocument/2006/relationships/printerSettings" Target="printerSettings/printerSettings1.bin"/><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838200" y="0"/>
            <a:ext cx="5257800" cy="685800"/>
          </a:xfrm>
          <a:prstGeom prst="rect">
            <a:avLst/>
          </a:prstGeom>
        </p:spPr>
        <p:txBody>
          <a:bodyPr vert="horz" lIns="93177" tIns="46589" rIns="93177" bIns="46589" rtlCol="0" anchor="ctr"/>
          <a:lstStyle>
            <a:lvl1pPr algn="l">
              <a:defRPr sz="1200"/>
            </a:lvl1pPr>
          </a:lstStyle>
          <a:p>
            <a:pPr algn="ctr"/>
            <a:r>
              <a:rPr lang="en-US" sz="1400" b="1" dirty="0"/>
              <a:t>Handling Challenging Situations: What Do I Do Now? Part II of II</a:t>
            </a:r>
            <a:endParaRPr lang="en-US" sz="1400" b="1" dirty="0"/>
          </a:p>
        </p:txBody>
      </p:sp>
      <p:sp>
        <p:nvSpPr>
          <p:cNvPr id="3" name="Date Placeholder 2"/>
          <p:cNvSpPr>
            <a:spLocks noGrp="1"/>
          </p:cNvSpPr>
          <p:nvPr>
            <p:ph type="dt" sz="quarter" idx="1"/>
          </p:nvPr>
        </p:nvSpPr>
        <p:spPr>
          <a:xfrm>
            <a:off x="6096000" y="0"/>
            <a:ext cx="912778" cy="464820"/>
          </a:xfrm>
          <a:prstGeom prst="rect">
            <a:avLst/>
          </a:prstGeom>
        </p:spPr>
        <p:txBody>
          <a:bodyPr vert="horz" lIns="93177" tIns="46589" rIns="93177" bIns="46589" rtlCol="0"/>
          <a:lstStyle>
            <a:lvl1pPr algn="r">
              <a:defRPr sz="1200"/>
            </a:lvl1pPr>
          </a:lstStyle>
          <a:p>
            <a:r>
              <a:rPr lang="en-US" dirty="0" smtClean="0"/>
              <a:t>5/21/2013</a:t>
            </a:r>
            <a:endParaRPr lang="en-US" dirty="0"/>
          </a:p>
        </p:txBody>
      </p:sp>
      <p:sp>
        <p:nvSpPr>
          <p:cNvPr id="4" name="Footer Placeholder 3"/>
          <p:cNvSpPr>
            <a:spLocks noGrp="1"/>
          </p:cNvSpPr>
          <p:nvPr>
            <p:ph type="ftr" sz="quarter" idx="2"/>
          </p:nvPr>
        </p:nvSpPr>
        <p:spPr>
          <a:xfrm>
            <a:off x="838200" y="8458200"/>
            <a:ext cx="5257800" cy="836587"/>
          </a:xfrm>
          <a:prstGeom prst="rect">
            <a:avLst/>
          </a:prstGeom>
        </p:spPr>
        <p:txBody>
          <a:bodyPr vert="horz" lIns="93177" tIns="46589" rIns="93177" bIns="46589" rtlCol="0" anchor="ctr"/>
          <a:lstStyle>
            <a:lvl1pPr algn="l">
              <a:defRPr sz="1200"/>
            </a:lvl1pPr>
          </a:lstStyle>
          <a:p>
            <a:pPr algn="just"/>
            <a:r>
              <a:rPr lang="en-US" sz="900" dirty="0"/>
              <a:t>This material has been created for the Infopeople Project [</a:t>
            </a:r>
            <a:r>
              <a:rPr lang="en-US" sz="900" dirty="0" err="1"/>
              <a:t>infopeople.org</a:t>
            </a:r>
            <a:r>
              <a:rPr lang="en-US" sz="900" dirty="0"/>
              <a:t>], and has been supported in part by the U.S. Institute of Museum and Library Services under the provisions of the Library Services and Technology Act, administered in California by the State Librarian. This material is licensed under a Creative Commons 3.0 Share &amp; Share-Alike license. Use of this material should credit the author and funding source.</a:t>
            </a:r>
            <a:endParaRPr lang="en-US" sz="900" dirty="0"/>
          </a:p>
        </p:txBody>
      </p:sp>
      <p:sp>
        <p:nvSpPr>
          <p:cNvPr id="5" name="Slide Number Placeholder 4"/>
          <p:cNvSpPr>
            <a:spLocks noGrp="1"/>
          </p:cNvSpPr>
          <p:nvPr>
            <p:ph type="sldNum" sz="quarter" idx="3"/>
          </p:nvPr>
        </p:nvSpPr>
        <p:spPr>
          <a:xfrm>
            <a:off x="6096000" y="8829967"/>
            <a:ext cx="912778" cy="464820"/>
          </a:xfrm>
          <a:prstGeom prst="rect">
            <a:avLst/>
          </a:prstGeom>
        </p:spPr>
        <p:txBody>
          <a:bodyPr vert="horz" lIns="93177" tIns="46589" rIns="93177" bIns="46589" rtlCol="0" anchor="b"/>
          <a:lstStyle>
            <a:lvl1pPr algn="r">
              <a:defRPr sz="1200"/>
            </a:lvl1pPr>
          </a:lstStyle>
          <a:p>
            <a:fld id="{9C512377-76A3-4F67-B1F4-61B9C25809FB}" type="slidenum">
              <a:rPr lang="en-US" smtClean="0"/>
              <a:pPr/>
              <a:t>‹#›</a:t>
            </a:fld>
            <a:endParaRPr lang="en-US"/>
          </a:p>
        </p:txBody>
      </p:sp>
    </p:spTree>
    <p:extLst>
      <p:ext uri="{BB962C8B-B14F-4D97-AF65-F5344CB8AC3E}">
        <p14:creationId xmlns:p14="http://schemas.microsoft.com/office/powerpoint/2010/main" val="17082170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7DFB827D-0FF2-4CF1-B299-60E3B241A3C4}" type="datetimeFigureOut">
              <a:rPr lang="en-US" smtClean="0"/>
              <a:pPr/>
              <a:t>5/30/13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C1BD9B4-C393-49F9-BA6E-12F1CA3C9C5A}" type="slidenum">
              <a:rPr lang="en-US" smtClean="0"/>
              <a:pPr/>
              <a:t>‹#›</a:t>
            </a:fld>
            <a:endParaRPr lang="en-US"/>
          </a:p>
        </p:txBody>
      </p:sp>
    </p:spTree>
    <p:extLst>
      <p:ext uri="{BB962C8B-B14F-4D97-AF65-F5344CB8AC3E}">
        <p14:creationId xmlns:p14="http://schemas.microsoft.com/office/powerpoint/2010/main" val="3723315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41B34B2F-3E2C-4053-BAAD-8AA118522D3B}" type="datetimeFigureOut">
              <a:rPr lang="en-US" smtClean="0"/>
              <a:pPr/>
              <a:t>5/30/13</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DD6DCC38-22FA-4CE1-9BB5-9DC0A77A5A6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transition xmlns:p14="http://schemas.microsoft.com/office/powerpoint/2010/main">
    <p:fade thruBlk="1"/>
  </p:transition>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1B34B2F-3E2C-4053-BAAD-8AA118522D3B}" type="datetimeFigureOut">
              <a:rPr lang="en-US" smtClean="0"/>
              <a:pPr/>
              <a:t>5/30/13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6DCC38-22FA-4CE1-9BB5-9DC0A77A5A6B}" type="slidenum">
              <a:rPr lang="en-US" smtClean="0"/>
              <a:pPr/>
              <a:t>‹#›</a:t>
            </a:fld>
            <a:endParaRPr lang="en-US"/>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41B34B2F-3E2C-4053-BAAD-8AA118522D3B}" type="datetimeFigureOut">
              <a:rPr lang="en-US" smtClean="0"/>
              <a:pPr/>
              <a:t>5/30/13</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DD6DCC38-22FA-4CE1-9BB5-9DC0A77A5A6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p:fade thruBlk="1"/>
  </p:transition>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90F066-0113-FD40-9F75-02D1EE2099F5}" type="slidenum">
              <a:rPr lang="en-US"/>
              <a:pPr>
                <a:defRPr/>
              </a:pPr>
              <a:t>‹#›</a:t>
            </a:fld>
            <a:endParaRPr lang="en-US"/>
          </a:p>
        </p:txBody>
      </p:sp>
    </p:spTree>
    <p:extLst>
      <p:ext uri="{BB962C8B-B14F-4D97-AF65-F5344CB8AC3E}">
        <p14:creationId xmlns:p14="http://schemas.microsoft.com/office/powerpoint/2010/main" val="364718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41B34B2F-3E2C-4053-BAAD-8AA118522D3B}" type="datetimeFigureOut">
              <a:rPr lang="en-US" smtClean="0"/>
              <a:pPr/>
              <a:t>5/30/13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DD6DCC38-22FA-4CE1-9BB5-9DC0A77A5A6B}"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41B34B2F-3E2C-4053-BAAD-8AA118522D3B}" type="datetimeFigureOut">
              <a:rPr lang="en-US" smtClean="0"/>
              <a:pPr/>
              <a:t>5/30/13</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DD6DCC38-22FA-4CE1-9BB5-9DC0A77A5A6B}"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p:fade thruBlk="1"/>
  </p:transition>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41B34B2F-3E2C-4053-BAAD-8AA118522D3B}" type="datetimeFigureOut">
              <a:rPr lang="en-US" smtClean="0"/>
              <a:pPr/>
              <a:t>5/30/13</a:t>
            </a:fld>
            <a:endParaRPr lang="en-US"/>
          </a:p>
        </p:txBody>
      </p:sp>
      <p:sp>
        <p:nvSpPr>
          <p:cNvPr id="10" name="Slide Number Placeholder 9"/>
          <p:cNvSpPr>
            <a:spLocks noGrp="1"/>
          </p:cNvSpPr>
          <p:nvPr>
            <p:ph type="sldNum" sz="quarter" idx="16"/>
          </p:nvPr>
        </p:nvSpPr>
        <p:spPr/>
        <p:txBody>
          <a:bodyPr rtlCol="0"/>
          <a:lstStyle/>
          <a:p>
            <a:fld id="{DD6DCC38-22FA-4CE1-9BB5-9DC0A77A5A6B}"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41B34B2F-3E2C-4053-BAAD-8AA118522D3B}" type="datetimeFigureOut">
              <a:rPr lang="en-US" smtClean="0"/>
              <a:pPr/>
              <a:t>5/30/13</a:t>
            </a:fld>
            <a:endParaRPr lang="en-US"/>
          </a:p>
        </p:txBody>
      </p:sp>
      <p:sp>
        <p:nvSpPr>
          <p:cNvPr id="12" name="Slide Number Placeholder 11"/>
          <p:cNvSpPr>
            <a:spLocks noGrp="1"/>
          </p:cNvSpPr>
          <p:nvPr>
            <p:ph type="sldNum" sz="quarter" idx="16"/>
          </p:nvPr>
        </p:nvSpPr>
        <p:spPr/>
        <p:txBody>
          <a:bodyPr rtlCol="0"/>
          <a:lstStyle/>
          <a:p>
            <a:fld id="{DD6DCC38-22FA-4CE1-9BB5-9DC0A77A5A6B}"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1B34B2F-3E2C-4053-BAAD-8AA118522D3B}" type="datetimeFigureOut">
              <a:rPr lang="en-US" smtClean="0"/>
              <a:pPr/>
              <a:t>5/30/13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DD6DCC38-22FA-4CE1-9BB5-9DC0A77A5A6B}" type="slidenum">
              <a:rPr lang="en-US" smtClean="0"/>
              <a:pPr/>
              <a:t>‹#›</a:t>
            </a:fld>
            <a:endParaRPr lang="en-US"/>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B34B2F-3E2C-4053-BAAD-8AA118522D3B}" type="datetimeFigureOut">
              <a:rPr lang="en-US" smtClean="0"/>
              <a:pPr/>
              <a:t>5/30/13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DD6DCC38-22FA-4CE1-9BB5-9DC0A77A5A6B}" type="slidenum">
              <a:rPr lang="en-US" smtClean="0"/>
              <a:pPr/>
              <a:t>‹#›</a:t>
            </a:fld>
            <a:endParaRPr lang="en-US"/>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41B34B2F-3E2C-4053-BAAD-8AA118522D3B}" type="datetimeFigureOut">
              <a:rPr lang="en-US" smtClean="0"/>
              <a:pPr/>
              <a:t>5/30/13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DD6DCC38-22FA-4CE1-9BB5-9DC0A77A5A6B}"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41B34B2F-3E2C-4053-BAAD-8AA118522D3B}" type="datetimeFigureOut">
              <a:rPr lang="en-US" smtClean="0"/>
              <a:pPr/>
              <a:t>5/30/13</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DD6DCC38-22FA-4CE1-9BB5-9DC0A77A5A6B}"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p:fade thruBlk="1"/>
  </p:transition>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41B34B2F-3E2C-4053-BAAD-8AA118522D3B}" type="datetimeFigureOut">
              <a:rPr lang="en-US" smtClean="0"/>
              <a:pPr/>
              <a:t>5/30/13</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DD6DCC38-22FA-4CE1-9BB5-9DC0A77A5A6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Lst>
  <p:transition xmlns:p14="http://schemas.microsoft.com/office/powerpoint/2010/main">
    <p:fade thruBlk="1"/>
  </p:transition>
  <p:timing>
    <p:tnLst>
      <p:par>
        <p:cTn xmlns:p14="http://schemas.microsoft.com/office/powerpoint/2010/main" id="1" dur="indefinite" restart="never" nodeType="tmRoot"/>
      </p:par>
    </p:tnLst>
  </p:timing>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emf"/><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jpeg"/><Relationship Id="rId3" Type="http://schemas.openxmlformats.org/officeDocument/2006/relationships/image" Target="../media/image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jpeg"/><Relationship Id="rId3" Type="http://schemas.openxmlformats.org/officeDocument/2006/relationships/image" Target="../media/image2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4.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eg"/><Relationship Id="rId3" Type="http://schemas.openxmlformats.org/officeDocument/2006/relationships/image" Target="../media/image2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0.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5.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6.jpeg"/><Relationship Id="rId3" Type="http://schemas.openxmlformats.org/officeDocument/2006/relationships/image" Target="../media/image37.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jpeg"/></Relationships>
</file>

<file path=ppt/slides/_rels/slide46.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1" Type="http://schemas.openxmlformats.org/officeDocument/2006/relationships/slideLayout" Target="../slideLayouts/slideLayout4.xml"/><Relationship Id="rId2" Type="http://schemas.openxmlformats.org/officeDocument/2006/relationships/image" Target="../media/image38.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3.jpg"/><Relationship Id="rId3" Type="http://schemas.openxmlformats.org/officeDocument/2006/relationships/image" Target="../media/image5.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2.jpeg"/><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85800" y="381000"/>
            <a:ext cx="8229600" cy="838200"/>
          </a:xfrm>
        </p:spPr>
        <p:txBody>
          <a:bodyPr>
            <a:normAutofit/>
          </a:bodyPr>
          <a:lstStyle/>
          <a:p>
            <a:pPr>
              <a:buNone/>
            </a:pPr>
            <a:r>
              <a:rPr lang="en-US" sz="3600" dirty="0">
                <a:solidFill>
                  <a:srgbClr val="663300"/>
                </a:solidFill>
                <a:latin typeface="Arial Rounded MT Bold" pitchFamily="34" charset="0"/>
              </a:rPr>
              <a:t>WHAT DO I DO NOW?:  </a:t>
            </a:r>
          </a:p>
          <a:p>
            <a:pPr algn="ctr">
              <a:buNone/>
            </a:pPr>
            <a:endParaRPr lang="en-US" sz="2800" dirty="0">
              <a:solidFill>
                <a:srgbClr val="663300"/>
              </a:solidFill>
              <a:latin typeface="Arial Rounded MT Bold" pitchFamily="34" charset="0"/>
            </a:endParaRPr>
          </a:p>
          <a:p>
            <a:pPr>
              <a:buNone/>
            </a:pPr>
            <a:endParaRPr lang="en-US" sz="2800" dirty="0">
              <a:solidFill>
                <a:srgbClr val="663300"/>
              </a:solidFill>
              <a:latin typeface="Arial Rounded MT Bold" pitchFamily="34" charset="0"/>
            </a:endParaRPr>
          </a:p>
        </p:txBody>
      </p:sp>
      <p:pic>
        <p:nvPicPr>
          <p:cNvPr id="5" name="Content Placeholder 3" descr="homeless2.jpg"/>
          <p:cNvPicPr>
            <a:picLocks noChangeAspect="1"/>
          </p:cNvPicPr>
          <p:nvPr/>
        </p:nvPicPr>
        <p:blipFill>
          <a:blip r:embed="rId2" cstate="print"/>
          <a:stretch>
            <a:fillRect/>
          </a:stretch>
        </p:blipFill>
        <p:spPr>
          <a:xfrm>
            <a:off x="533401" y="4114800"/>
            <a:ext cx="3429000" cy="2286000"/>
          </a:xfrm>
          <a:prstGeom prst="rect">
            <a:avLst/>
          </a:prstGeom>
        </p:spPr>
      </p:pic>
      <p:pic>
        <p:nvPicPr>
          <p:cNvPr id="6" name="Picture 5" descr="homeless4.jpg"/>
          <p:cNvPicPr>
            <a:picLocks noChangeAspect="1"/>
          </p:cNvPicPr>
          <p:nvPr/>
        </p:nvPicPr>
        <p:blipFill>
          <a:blip r:embed="rId3" cstate="print"/>
          <a:srcRect r="16500" b="10125"/>
          <a:stretch>
            <a:fillRect/>
          </a:stretch>
        </p:blipFill>
        <p:spPr>
          <a:xfrm>
            <a:off x="7186326" y="152400"/>
            <a:ext cx="1805274" cy="2590800"/>
          </a:xfrm>
          <a:prstGeom prst="rect">
            <a:avLst/>
          </a:prstGeom>
        </p:spPr>
      </p:pic>
      <p:sp>
        <p:nvSpPr>
          <p:cNvPr id="2" name="TextBox 1"/>
          <p:cNvSpPr txBox="1"/>
          <p:nvPr/>
        </p:nvSpPr>
        <p:spPr>
          <a:xfrm>
            <a:off x="685800" y="1676400"/>
            <a:ext cx="6172200" cy="2092881"/>
          </a:xfrm>
          <a:prstGeom prst="rect">
            <a:avLst/>
          </a:prstGeom>
          <a:noFill/>
        </p:spPr>
        <p:txBody>
          <a:bodyPr wrap="square" rtlCol="0">
            <a:spAutoFit/>
          </a:bodyPr>
          <a:lstStyle/>
          <a:p>
            <a:pPr>
              <a:buNone/>
            </a:pPr>
            <a:r>
              <a:rPr lang="en-US" sz="2800" dirty="0">
                <a:solidFill>
                  <a:srgbClr val="663300"/>
                </a:solidFill>
                <a:latin typeface="Arial Rounded MT Bold" pitchFamily="34" charset="0"/>
              </a:rPr>
              <a:t>Handling </a:t>
            </a:r>
            <a:r>
              <a:rPr lang="en-US" sz="2800" dirty="0">
                <a:solidFill>
                  <a:srgbClr val="002060"/>
                </a:solidFill>
                <a:latin typeface="Arial Rounded MT Bold" pitchFamily="34" charset="0"/>
              </a:rPr>
              <a:t>Challenging Situations </a:t>
            </a:r>
            <a:r>
              <a:rPr lang="en-US" sz="2800" dirty="0">
                <a:solidFill>
                  <a:srgbClr val="663300"/>
                </a:solidFill>
                <a:latin typeface="Arial Rounded MT Bold" pitchFamily="34" charset="0"/>
              </a:rPr>
              <a:t>with Mentally Ill and Homeless Library Users</a:t>
            </a:r>
          </a:p>
          <a:p>
            <a:pPr algn="r">
              <a:buNone/>
            </a:pPr>
            <a:r>
              <a:rPr lang="en-US" sz="2800" dirty="0" smtClean="0">
                <a:solidFill>
                  <a:srgbClr val="663300"/>
                </a:solidFill>
                <a:latin typeface="Arial Rounded MT Bold" pitchFamily="34" charset="0"/>
              </a:rPr>
              <a:t>Part Two</a:t>
            </a:r>
            <a:endParaRPr lang="en-US" sz="2800" dirty="0">
              <a:solidFill>
                <a:srgbClr val="663300"/>
              </a:solidFill>
              <a:latin typeface="Arial Rounded MT Bold" pitchFamily="34" charset="0"/>
            </a:endParaRPr>
          </a:p>
          <a:p>
            <a:endParaRPr lang="en-US" dirty="0"/>
          </a:p>
        </p:txBody>
      </p:sp>
      <p:sp>
        <p:nvSpPr>
          <p:cNvPr id="4" name="TextBox 3"/>
          <p:cNvSpPr txBox="1"/>
          <p:nvPr/>
        </p:nvSpPr>
        <p:spPr>
          <a:xfrm>
            <a:off x="4572000" y="4114800"/>
            <a:ext cx="4343400" cy="646331"/>
          </a:xfrm>
          <a:prstGeom prst="rect">
            <a:avLst/>
          </a:prstGeom>
          <a:noFill/>
        </p:spPr>
        <p:txBody>
          <a:bodyPr wrap="square" rtlCol="0">
            <a:spAutoFit/>
          </a:bodyPr>
          <a:lstStyle/>
          <a:p>
            <a:r>
              <a:rPr lang="en-US" dirty="0" smtClean="0"/>
              <a:t>Tuesday, May 21, 2013</a:t>
            </a:r>
          </a:p>
          <a:p>
            <a:r>
              <a:rPr lang="en-US" dirty="0" smtClean="0"/>
              <a:t>Karen Strauss, Leah </a:t>
            </a:r>
            <a:r>
              <a:rPr lang="en-US" dirty="0" err="1" smtClean="0"/>
              <a:t>Esguerra</a:t>
            </a:r>
            <a:r>
              <a:rPr lang="en-US" dirty="0" smtClean="0"/>
              <a:t>, Kathleen Smith</a:t>
            </a:r>
          </a:p>
        </p:txBody>
      </p:sp>
      <p:pic>
        <p:nvPicPr>
          <p:cNvPr id="8" name="Picture 1" descr="IFP logo 2012_outlines.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5867400"/>
            <a:ext cx="4268257" cy="505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5410200"/>
            <a:ext cx="5980112" cy="1295400"/>
          </a:xfrm>
        </p:spPr>
        <p:txBody>
          <a:bodyPr>
            <a:normAutofit fontScale="90000"/>
          </a:bodyPr>
          <a:lstStyle/>
          <a:p>
            <a:r>
              <a:rPr lang="en-US" sz="3100" dirty="0" smtClean="0">
                <a:solidFill>
                  <a:schemeClr val="tx1"/>
                </a:solidFill>
              </a:rPr>
              <a:t>Philadelphia PL offers jobs </a:t>
            </a:r>
            <a:r>
              <a:rPr lang="en-US" sz="3100" dirty="0">
                <a:solidFill>
                  <a:schemeClr val="tx1"/>
                </a:solidFill>
              </a:rPr>
              <a:t>to </a:t>
            </a:r>
            <a:r>
              <a:rPr lang="en-US" sz="3100" dirty="0" smtClean="0">
                <a:solidFill>
                  <a:schemeClr val="tx1"/>
                </a:solidFill>
              </a:rPr>
              <a:t>those who were homeless </a:t>
            </a:r>
            <a:r>
              <a:rPr lang="en-US" u="sng" dirty="0"/>
              <a:t/>
            </a:r>
            <a:br>
              <a:rPr lang="en-US" u="sng" dirty="0"/>
            </a:br>
            <a:endParaRPr lang="en-US" dirty="0"/>
          </a:p>
        </p:txBody>
      </p:sp>
      <p:pic>
        <p:nvPicPr>
          <p:cNvPr id="6" name="Picture 5" descr="Free Library of Philadelphia.jpg"/>
          <p:cNvPicPr>
            <a:picLocks noChangeAspect="1"/>
          </p:cNvPicPr>
          <p:nvPr/>
        </p:nvPicPr>
        <p:blipFill>
          <a:blip r:embed="rId2" cstate="print"/>
          <a:stretch>
            <a:fillRect/>
          </a:stretch>
        </p:blipFill>
        <p:spPr>
          <a:xfrm>
            <a:off x="1828800" y="304800"/>
            <a:ext cx="7002050" cy="2971800"/>
          </a:xfrm>
          <a:prstGeom prst="rect">
            <a:avLst/>
          </a:prstGeom>
        </p:spPr>
      </p:pic>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19286" r="20714" b="9143"/>
          <a:stretch>
            <a:fillRect/>
          </a:stretch>
        </p:blipFill>
        <p:spPr bwMode="auto">
          <a:xfrm>
            <a:off x="1600202" y="190398"/>
            <a:ext cx="6400703" cy="6058002"/>
          </a:xfrm>
          <a:prstGeom prst="rect">
            <a:avLst/>
          </a:prstGeom>
          <a:noFill/>
          <a:ln w="9525">
            <a:noFill/>
            <a:miter lim="800000"/>
            <a:headEnd/>
            <a:tailEnd/>
          </a:ln>
        </p:spPr>
      </p:pic>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rPr>
              <a:t>First Health and Safety Associate </a:t>
            </a:r>
            <a:r>
              <a:rPr lang="en-US" sz="2000" dirty="0" smtClean="0">
                <a:solidFill>
                  <a:schemeClr val="bg1"/>
                </a:solidFill>
              </a:rPr>
              <a:t>(hired 2009)</a:t>
            </a:r>
            <a:endParaRPr lang="en-US" sz="2000" dirty="0">
              <a:solidFill>
                <a:schemeClr val="bg1"/>
              </a:solidFill>
            </a:endParaRPr>
          </a:p>
        </p:txBody>
      </p:sp>
      <p:sp>
        <p:nvSpPr>
          <p:cNvPr id="4" name="Text Placeholder 3"/>
          <p:cNvSpPr>
            <a:spLocks noGrp="1"/>
          </p:cNvSpPr>
          <p:nvPr>
            <p:ph type="body" sz="half" idx="2"/>
          </p:nvPr>
        </p:nvSpPr>
        <p:spPr>
          <a:xfrm>
            <a:off x="1600200" y="5486400"/>
            <a:ext cx="7239000" cy="1219200"/>
          </a:xfrm>
        </p:spPr>
        <p:txBody>
          <a:bodyPr>
            <a:noAutofit/>
          </a:bodyPr>
          <a:lstStyle/>
          <a:p>
            <a:r>
              <a:rPr lang="en-US" sz="2000" dirty="0" smtClean="0"/>
              <a:t>Melvin was invited by the mayor to attend the State of the City address in which he mentioned the </a:t>
            </a:r>
            <a:r>
              <a:rPr lang="en-US" sz="2000" dirty="0" err="1" smtClean="0"/>
              <a:t>HaSA</a:t>
            </a:r>
            <a:r>
              <a:rPr lang="en-US" sz="2000" dirty="0" smtClean="0"/>
              <a:t> program.</a:t>
            </a:r>
            <a:endParaRPr lang="en-US" sz="2000" dirty="0"/>
          </a:p>
        </p:txBody>
      </p:sp>
      <p:pic>
        <p:nvPicPr>
          <p:cNvPr id="7" name="Picture Placeholder 4" descr="melvinmorris-150x150.jpg"/>
          <p:cNvPicPr>
            <a:picLocks noGrp="1" noChangeAspect="1"/>
          </p:cNvPicPr>
          <p:nvPr>
            <p:ph type="pic" idx="1"/>
          </p:nvPr>
        </p:nvPicPr>
        <p:blipFill>
          <a:blip r:embed="rId2" cstate="print"/>
          <a:srcRect l="24011" t="30027" r="28513"/>
          <a:stretch>
            <a:fillRect/>
          </a:stretch>
        </p:blipFill>
        <p:spPr>
          <a:xfrm>
            <a:off x="1752600" y="59517"/>
            <a:ext cx="4079528" cy="4509427"/>
          </a:xfrm>
        </p:spPr>
      </p:pic>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p:txBody>
          <a:bodyPr/>
          <a:lstStyle/>
          <a:p>
            <a:r>
              <a:rPr lang="en-US" sz="1800" dirty="0" smtClean="0">
                <a:latin typeface="Arial Rounded MT Bold" pitchFamily="34" charset="0"/>
              </a:rPr>
              <a:t>HaSAs are individuals who…</a:t>
            </a:r>
            <a:endParaRPr lang="en-US" dirty="0"/>
          </a:p>
        </p:txBody>
      </p:sp>
      <p:sp>
        <p:nvSpPr>
          <p:cNvPr id="3" name="Title 2"/>
          <p:cNvSpPr>
            <a:spLocks noGrp="1"/>
          </p:cNvSpPr>
          <p:nvPr>
            <p:ph type="title"/>
          </p:nvPr>
        </p:nvSpPr>
        <p:spPr>
          <a:xfrm>
            <a:off x="1752600" y="5029200"/>
            <a:ext cx="7315200" cy="304800"/>
          </a:xfrm>
        </p:spPr>
        <p:txBody>
          <a:bodyPr>
            <a:normAutofit fontScale="90000"/>
          </a:bodyPr>
          <a:lstStyle/>
          <a:p>
            <a:pPr algn="r"/>
            <a:r>
              <a:rPr lang="en-US" sz="1000" b="1" i="1" dirty="0" smtClean="0">
                <a:solidFill>
                  <a:schemeClr val="tx1"/>
                </a:solidFill>
              </a:rPr>
              <a:t/>
            </a:r>
            <a:br>
              <a:rPr lang="en-US" sz="1000" b="1" i="1" dirty="0" smtClean="0">
                <a:solidFill>
                  <a:schemeClr val="tx1"/>
                </a:solidFill>
              </a:rPr>
            </a:br>
            <a:r>
              <a:rPr lang="en-US" sz="1000" b="1" i="1" dirty="0" smtClean="0">
                <a:solidFill>
                  <a:schemeClr val="tx1"/>
                </a:solidFill>
              </a:rPr>
              <a:t/>
            </a:r>
            <a:br>
              <a:rPr lang="en-US" sz="1000" b="1" i="1" dirty="0" smtClean="0">
                <a:solidFill>
                  <a:schemeClr val="tx1"/>
                </a:solidFill>
              </a:rPr>
            </a:br>
            <a:r>
              <a:rPr lang="en-US" sz="1100" dirty="0" smtClean="0">
                <a:solidFill>
                  <a:schemeClr val="bg1"/>
                </a:solidFill>
              </a:rPr>
              <a:t>St. Boniface Church in San Francisco lets homeless people sleep in pews</a:t>
            </a:r>
            <a:r>
              <a:rPr lang="en-US" sz="1000" dirty="0" smtClean="0">
                <a:solidFill>
                  <a:schemeClr val="bg1"/>
                </a:solidFill>
              </a:rPr>
              <a:t/>
            </a:r>
            <a:br>
              <a:rPr lang="en-US" sz="1000" dirty="0" smtClean="0">
                <a:solidFill>
                  <a:schemeClr val="bg1"/>
                </a:solidFill>
              </a:rPr>
            </a:br>
            <a:r>
              <a:rPr lang="en-US" sz="1000" i="1" dirty="0" smtClean="0">
                <a:solidFill>
                  <a:schemeClr val="bg1"/>
                </a:solidFill>
              </a:rPr>
              <a:t> PHOTO: Jeanette </a:t>
            </a:r>
            <a:r>
              <a:rPr lang="en-US" sz="1000" i="1" dirty="0" err="1" smtClean="0">
                <a:solidFill>
                  <a:schemeClr val="bg1"/>
                </a:solidFill>
              </a:rPr>
              <a:t>Antal</a:t>
            </a:r>
            <a:r>
              <a:rPr lang="en-US" sz="1000" dirty="0" smtClean="0">
                <a:solidFill>
                  <a:schemeClr val="bg1"/>
                </a:solidFill>
              </a:rPr>
              <a:t/>
            </a:r>
            <a:br>
              <a:rPr lang="en-US" sz="1000" dirty="0" smtClean="0">
                <a:solidFill>
                  <a:schemeClr val="bg1"/>
                </a:solidFill>
              </a:rPr>
            </a:br>
            <a:endParaRPr lang="en-US" sz="1000" dirty="0">
              <a:solidFill>
                <a:schemeClr val="bg1"/>
              </a:solidFill>
            </a:endParaRPr>
          </a:p>
        </p:txBody>
      </p:sp>
      <p:pic>
        <p:nvPicPr>
          <p:cNvPr id="5" name="Picture Placeholder 4" descr="PHC.jpg"/>
          <p:cNvPicPr>
            <a:picLocks noGrp="1" noChangeAspect="1"/>
          </p:cNvPicPr>
          <p:nvPr>
            <p:ph type="pic" idx="1"/>
          </p:nvPr>
        </p:nvPicPr>
        <p:blipFill>
          <a:blip r:embed="rId2" cstate="print"/>
          <a:stretch>
            <a:fillRect/>
          </a:stretch>
        </p:blipFill>
        <p:spPr>
          <a:xfrm>
            <a:off x="1890697" y="0"/>
            <a:ext cx="6923182" cy="4568952"/>
          </a:xfrm>
        </p:spPr>
      </p:pic>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457200"/>
            <a:ext cx="8153400" cy="990600"/>
          </a:xfrm>
        </p:spPr>
        <p:txBody>
          <a:bodyPr>
            <a:normAutofit/>
          </a:bodyPr>
          <a:lstStyle/>
          <a:p>
            <a:r>
              <a:rPr lang="en-US" dirty="0" smtClean="0">
                <a:latin typeface="Arial Rounded MT Bold" pitchFamily="34" charset="0"/>
              </a:rPr>
              <a:t>HaSAs are individuals who…</a:t>
            </a:r>
            <a:endParaRPr lang="en-US" dirty="0">
              <a:latin typeface="Arial Rounded MT Bold" pitchFamily="34" charset="0"/>
            </a:endParaRPr>
          </a:p>
        </p:txBody>
      </p:sp>
      <p:sp>
        <p:nvSpPr>
          <p:cNvPr id="3" name="Content Placeholder 2"/>
          <p:cNvSpPr>
            <a:spLocks noGrp="1"/>
          </p:cNvSpPr>
          <p:nvPr>
            <p:ph idx="1"/>
          </p:nvPr>
        </p:nvSpPr>
        <p:spPr>
          <a:xfrm>
            <a:off x="612648" y="1600200"/>
            <a:ext cx="8153400" cy="4648200"/>
          </a:xfrm>
        </p:spPr>
        <p:txBody>
          <a:bodyPr>
            <a:normAutofit fontScale="92500" lnSpcReduction="10000"/>
          </a:bodyPr>
          <a:lstStyle/>
          <a:p>
            <a:pPr>
              <a:buNone/>
            </a:pPr>
            <a:r>
              <a:rPr lang="en-US" sz="2800" dirty="0" smtClean="0">
                <a:solidFill>
                  <a:srgbClr val="31258B"/>
                </a:solidFill>
                <a:effectLst>
                  <a:outerShdw blurRad="38100" dist="38100" dir="2700000" algn="tl">
                    <a:srgbClr val="000000">
                      <a:alpha val="43137"/>
                    </a:srgbClr>
                  </a:outerShdw>
                </a:effectLst>
              </a:rPr>
              <a:t>…have experienced homelessness and the issues often associated with homelessness. </a:t>
            </a:r>
          </a:p>
          <a:p>
            <a:pPr>
              <a:buNone/>
            </a:pPr>
            <a:endParaRPr lang="en-US" sz="2800" dirty="0">
              <a:solidFill>
                <a:srgbClr val="31258B"/>
              </a:solidFill>
              <a:effectLst>
                <a:outerShdw blurRad="38100" dist="38100" dir="2700000" algn="tl">
                  <a:srgbClr val="000000">
                    <a:alpha val="43137"/>
                  </a:srgbClr>
                </a:outerShdw>
              </a:effectLst>
            </a:endParaRPr>
          </a:p>
          <a:p>
            <a:pPr algn="r">
              <a:buNone/>
            </a:pPr>
            <a:r>
              <a:rPr lang="en-US" sz="2800" dirty="0" smtClean="0">
                <a:solidFill>
                  <a:schemeClr val="accent1">
                    <a:lumMod val="75000"/>
                  </a:schemeClr>
                </a:solidFill>
                <a:effectLst>
                  <a:outerShdw blurRad="38100" dist="38100" dir="2700000" algn="tl">
                    <a:srgbClr val="000000">
                      <a:alpha val="43137"/>
                    </a:srgbClr>
                  </a:outerShdw>
                </a:effectLst>
              </a:rPr>
              <a:t>…have first-hand experiences using the system to obtain public benefits, access shelters, free eats, mental health and/or substance abuse treatment.</a:t>
            </a:r>
          </a:p>
          <a:p>
            <a:pPr algn="r">
              <a:buNone/>
            </a:pPr>
            <a:endParaRPr lang="en-US" sz="2800" dirty="0" smtClean="0">
              <a:solidFill>
                <a:schemeClr val="accent1">
                  <a:lumMod val="75000"/>
                </a:schemeClr>
              </a:solidFill>
              <a:effectLst>
                <a:outerShdw blurRad="38100" dist="38100" dir="2700000" algn="tl">
                  <a:srgbClr val="000000">
                    <a:alpha val="43137"/>
                  </a:srgbClr>
                </a:outerShdw>
              </a:effectLst>
            </a:endParaRPr>
          </a:p>
          <a:p>
            <a:pPr>
              <a:buNone/>
            </a:pPr>
            <a:r>
              <a:rPr lang="en-US" sz="2800" dirty="0" smtClean="0">
                <a:solidFill>
                  <a:srgbClr val="31258B"/>
                </a:solidFill>
                <a:effectLst>
                  <a:outerShdw blurRad="38100" dist="38100" dir="2700000" algn="tl">
                    <a:srgbClr val="000000">
                      <a:alpha val="43137"/>
                    </a:srgbClr>
                  </a:outerShdw>
                </a:effectLst>
              </a:rPr>
              <a:t>…are current or former clients of the SF Homeless Outreach Team.</a:t>
            </a:r>
          </a:p>
          <a:p>
            <a:pPr>
              <a:buNone/>
            </a:pPr>
            <a:endParaRPr lang="en-US" sz="2800" dirty="0" smtClean="0">
              <a:solidFill>
                <a:srgbClr val="31258B"/>
              </a:solidFill>
              <a:effectLst>
                <a:outerShdw blurRad="38100" dist="38100" dir="2700000" algn="tl">
                  <a:srgbClr val="000000">
                    <a:alpha val="43137"/>
                  </a:srgbClr>
                </a:outerShdw>
              </a:effectLst>
            </a:endParaRPr>
          </a:p>
          <a:p>
            <a:pPr algn="r">
              <a:buNone/>
            </a:pPr>
            <a:r>
              <a:rPr lang="en-US" sz="2800" dirty="0" smtClean="0">
                <a:solidFill>
                  <a:schemeClr val="accent1">
                    <a:lumMod val="75000"/>
                  </a:schemeClr>
                </a:solidFill>
                <a:effectLst>
                  <a:outerShdw blurRad="38100" dist="38100" dir="2700000" algn="tl">
                    <a:srgbClr val="000000">
                      <a:alpha val="43137"/>
                    </a:srgbClr>
                  </a:outerShdw>
                </a:effectLst>
              </a:rPr>
              <a:t>…have overcome homelessness and other issues.  </a:t>
            </a:r>
            <a:endParaRPr lang="en-US" sz="2800" dirty="0">
              <a:solidFill>
                <a:schemeClr val="accent1">
                  <a:lumMod val="75000"/>
                </a:schemeClr>
              </a:solidFill>
              <a:effectLst>
                <a:outerShdw blurRad="38100" dist="38100" dir="2700000" algn="tl">
                  <a:srgbClr val="000000">
                    <a:alpha val="43137"/>
                  </a:srgbClr>
                </a:outerShdw>
              </a:effectLst>
            </a:endParaRP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534400" cy="1066800"/>
          </a:xfrm>
        </p:spPr>
        <p:txBody>
          <a:bodyPr>
            <a:normAutofit fontScale="90000"/>
          </a:bodyPr>
          <a:lstStyle/>
          <a:p>
            <a:pPr algn="ctr"/>
            <a:r>
              <a:rPr lang="en-US" sz="3200" dirty="0" smtClean="0"/>
              <a:t/>
            </a:r>
            <a:br>
              <a:rPr lang="en-US" sz="3200" dirty="0" smtClean="0"/>
            </a:br>
            <a:r>
              <a:rPr lang="en-US" sz="5300" dirty="0" smtClean="0">
                <a:ln>
                  <a:solidFill>
                    <a:srgbClr val="00B0F0"/>
                  </a:solidFill>
                </a:ln>
                <a:solidFill>
                  <a:schemeClr val="accent1">
                    <a:lumMod val="75000"/>
                  </a:schemeClr>
                </a:solidFill>
                <a:effectLst>
                  <a:outerShdw blurRad="38100" dist="38100" dir="2700000" algn="tl">
                    <a:srgbClr val="000000">
                      <a:alpha val="43137"/>
                    </a:srgbClr>
                  </a:outerShdw>
                </a:effectLst>
              </a:rPr>
              <a:t>HaSAs are now helping others</a:t>
            </a:r>
            <a:r>
              <a:rPr lang="en-US" dirty="0" smtClean="0"/>
              <a:t/>
            </a:r>
            <a:br>
              <a:rPr lang="en-US" dirty="0" smtClean="0"/>
            </a:br>
            <a:endParaRPr lang="en-US" sz="3200" dirty="0"/>
          </a:p>
        </p:txBody>
      </p:sp>
      <p:pic>
        <p:nvPicPr>
          <p:cNvPr id="1027" name="Picture 3" descr="C:\Users\lesguerra\Desktop\New folder\IMG_0357.jpg"/>
          <p:cNvPicPr>
            <a:picLocks noGrp="1" noChangeAspect="1" noChangeArrowheads="1"/>
          </p:cNvPicPr>
          <p:nvPr>
            <p:ph sz="quarter" idx="2"/>
          </p:nvPr>
        </p:nvPicPr>
        <p:blipFill>
          <a:blip r:embed="rId2" cstate="print"/>
          <a:srcRect l="13333" t="10000" r="29333" b="32000"/>
          <a:stretch>
            <a:fillRect/>
          </a:stretch>
        </p:blipFill>
        <p:spPr bwMode="auto">
          <a:xfrm>
            <a:off x="381000" y="1749092"/>
            <a:ext cx="3505200" cy="4727908"/>
          </a:xfrm>
          <a:prstGeom prst="rect">
            <a:avLst/>
          </a:prstGeom>
          <a:noFill/>
        </p:spPr>
      </p:pic>
      <p:pic>
        <p:nvPicPr>
          <p:cNvPr id="7" name="Picture 2" descr="C:\Users\lesguerra\Desktop\melvinmorris.jpg"/>
          <p:cNvPicPr>
            <a:picLocks noGrp="1" noChangeAspect="1" noChangeArrowheads="1"/>
          </p:cNvPicPr>
          <p:nvPr>
            <p:ph sz="quarter" idx="1"/>
          </p:nvPr>
        </p:nvPicPr>
        <p:blipFill>
          <a:blip r:embed="rId3" cstate="print"/>
          <a:srcRect/>
          <a:stretch>
            <a:fillRect/>
          </a:stretch>
        </p:blipFill>
        <p:spPr bwMode="auto">
          <a:xfrm>
            <a:off x="3993270" y="2057400"/>
            <a:ext cx="4922130" cy="3165914"/>
          </a:xfrm>
          <a:prstGeom prst="rect">
            <a:avLst/>
          </a:prstGeom>
          <a:noFill/>
        </p:spPr>
      </p:pic>
      <p:sp>
        <p:nvSpPr>
          <p:cNvPr id="8" name="Rectangle 7"/>
          <p:cNvSpPr/>
          <p:nvPr/>
        </p:nvSpPr>
        <p:spPr>
          <a:xfrm>
            <a:off x="1143000" y="4114800"/>
            <a:ext cx="685800" cy="152400"/>
          </a:xfrm>
          <a:prstGeom prst="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828800" y="2209800"/>
            <a:ext cx="685800" cy="152400"/>
          </a:xfrm>
          <a:prstGeom prst="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8153400" cy="990600"/>
          </a:xfrm>
        </p:spPr>
        <p:txBody>
          <a:bodyPr>
            <a:normAutofit/>
          </a:bodyPr>
          <a:lstStyle/>
          <a:p>
            <a:r>
              <a:rPr lang="en-US" sz="4800" dirty="0" smtClean="0">
                <a:latin typeface="Arial Rounded MT Bold" pitchFamily="34" charset="0"/>
              </a:rPr>
              <a:t>Job Overview</a:t>
            </a:r>
            <a:endParaRPr lang="en-US" sz="4800" dirty="0">
              <a:latin typeface="Arial Rounded MT Bold" pitchFamily="34" charset="0"/>
            </a:endParaRPr>
          </a:p>
        </p:txBody>
      </p:sp>
      <p:sp>
        <p:nvSpPr>
          <p:cNvPr id="3" name="Content Placeholder 2"/>
          <p:cNvSpPr>
            <a:spLocks noGrp="1"/>
          </p:cNvSpPr>
          <p:nvPr>
            <p:ph idx="1"/>
          </p:nvPr>
        </p:nvSpPr>
        <p:spPr/>
        <p:txBody>
          <a:bodyPr>
            <a:normAutofit/>
          </a:bodyPr>
          <a:lstStyle/>
          <a:p>
            <a:pPr>
              <a:lnSpc>
                <a:spcPct val="150000"/>
              </a:lnSpc>
              <a:buSzPct val="75000"/>
              <a:buFont typeface="Arial" pitchFamily="34" charset="0"/>
              <a:buChar char="•"/>
            </a:pPr>
            <a:r>
              <a:rPr lang="en-US" sz="2800" dirty="0" smtClean="0">
                <a:ln>
                  <a:solidFill>
                    <a:schemeClr val="accent1">
                      <a:lumMod val="50000"/>
                    </a:schemeClr>
                  </a:solidFill>
                </a:ln>
                <a:solidFill>
                  <a:srgbClr val="529194"/>
                </a:solidFill>
              </a:rPr>
              <a:t>Paid internship (up to 15 hours/week)</a:t>
            </a:r>
          </a:p>
          <a:p>
            <a:pPr>
              <a:lnSpc>
                <a:spcPct val="150000"/>
              </a:lnSpc>
              <a:buSzPct val="75000"/>
              <a:buFont typeface="Arial" pitchFamily="34" charset="0"/>
              <a:buChar char="•"/>
            </a:pPr>
            <a:r>
              <a:rPr lang="en-US" sz="2800" dirty="0" smtClean="0">
                <a:ln>
                  <a:solidFill>
                    <a:schemeClr val="accent1">
                      <a:lumMod val="50000"/>
                    </a:schemeClr>
                  </a:solidFill>
                </a:ln>
                <a:solidFill>
                  <a:srgbClr val="529194"/>
                </a:solidFill>
              </a:rPr>
              <a:t>Six to 12 month duration</a:t>
            </a:r>
          </a:p>
          <a:p>
            <a:pPr>
              <a:lnSpc>
                <a:spcPct val="150000"/>
              </a:lnSpc>
              <a:buSzPct val="75000"/>
              <a:buFont typeface="Arial" pitchFamily="34" charset="0"/>
              <a:buChar char="•"/>
            </a:pPr>
            <a:r>
              <a:rPr lang="en-US" sz="2800" dirty="0" smtClean="0">
                <a:ln>
                  <a:solidFill>
                    <a:schemeClr val="accent1">
                      <a:lumMod val="50000"/>
                    </a:schemeClr>
                  </a:solidFill>
                </a:ln>
                <a:solidFill>
                  <a:srgbClr val="529194"/>
                </a:solidFill>
              </a:rPr>
              <a:t>Morning, afternoon and evening (until closing) shifts</a:t>
            </a:r>
          </a:p>
          <a:p>
            <a:pPr>
              <a:lnSpc>
                <a:spcPct val="150000"/>
              </a:lnSpc>
              <a:buSzPct val="75000"/>
              <a:buFont typeface="Arial" pitchFamily="34" charset="0"/>
              <a:buChar char="•"/>
            </a:pPr>
            <a:r>
              <a:rPr lang="en-US" sz="2800" dirty="0" smtClean="0">
                <a:ln>
                  <a:solidFill>
                    <a:schemeClr val="accent1">
                      <a:lumMod val="50000"/>
                    </a:schemeClr>
                  </a:solidFill>
                </a:ln>
                <a:solidFill>
                  <a:srgbClr val="529194"/>
                </a:solidFill>
              </a:rPr>
              <a:t>English-, Spanish- and </a:t>
            </a:r>
            <a:r>
              <a:rPr lang="en-US" sz="2800" dirty="0" err="1" smtClean="0">
                <a:ln>
                  <a:solidFill>
                    <a:schemeClr val="accent1">
                      <a:lumMod val="50000"/>
                    </a:schemeClr>
                  </a:solidFill>
                </a:ln>
                <a:solidFill>
                  <a:srgbClr val="529194"/>
                </a:solidFill>
              </a:rPr>
              <a:t>Tagalog</a:t>
            </a:r>
            <a:r>
              <a:rPr lang="en-US" sz="2800" dirty="0" smtClean="0">
                <a:ln>
                  <a:solidFill>
                    <a:schemeClr val="accent1">
                      <a:lumMod val="50000"/>
                    </a:schemeClr>
                  </a:solidFill>
                </a:ln>
                <a:solidFill>
                  <a:srgbClr val="529194"/>
                </a:solidFill>
              </a:rPr>
              <a:t>-speakers</a:t>
            </a:r>
          </a:p>
          <a:p>
            <a:pPr>
              <a:lnSpc>
                <a:spcPct val="150000"/>
              </a:lnSpc>
              <a:buSzPct val="75000"/>
              <a:buFont typeface="Arial" pitchFamily="34" charset="0"/>
              <a:buChar char="•"/>
            </a:pPr>
            <a:r>
              <a:rPr lang="en-US" sz="2800" dirty="0" smtClean="0">
                <a:ln>
                  <a:solidFill>
                    <a:schemeClr val="accent1">
                      <a:lumMod val="50000"/>
                    </a:schemeClr>
                  </a:solidFill>
                </a:ln>
                <a:solidFill>
                  <a:srgbClr val="529194"/>
                </a:solidFill>
              </a:rPr>
              <a:t>Funding for 4 HaSAs simultaneously </a:t>
            </a:r>
            <a:r>
              <a:rPr lang="en-US" sz="2500" dirty="0" smtClean="0">
                <a:ln>
                  <a:solidFill>
                    <a:schemeClr val="accent1">
                      <a:lumMod val="50000"/>
                    </a:schemeClr>
                  </a:solidFill>
                </a:ln>
                <a:solidFill>
                  <a:srgbClr val="529194"/>
                </a:solidFill>
              </a:rPr>
              <a:t>(1 female; 3 males)</a:t>
            </a:r>
          </a:p>
          <a:p>
            <a:endParaRPr lang="en-US" sz="2800" dirty="0" smtClean="0"/>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8153400" cy="990600"/>
          </a:xfrm>
        </p:spPr>
        <p:txBody>
          <a:bodyPr/>
          <a:lstStyle/>
          <a:p>
            <a:r>
              <a:rPr lang="en-US" sz="4800" dirty="0" smtClean="0">
                <a:latin typeface="Arial Rounded MT Bold" pitchFamily="34" charset="0"/>
              </a:rPr>
              <a:t>Job Duties</a:t>
            </a:r>
            <a:endParaRPr lang="en-US" dirty="0"/>
          </a:p>
        </p:txBody>
      </p:sp>
      <p:sp>
        <p:nvSpPr>
          <p:cNvPr id="3" name="Content Placeholder 2"/>
          <p:cNvSpPr>
            <a:spLocks noGrp="1"/>
          </p:cNvSpPr>
          <p:nvPr>
            <p:ph sz="quarter" idx="1"/>
          </p:nvPr>
        </p:nvSpPr>
        <p:spPr/>
        <p:txBody>
          <a:bodyPr>
            <a:normAutofit fontScale="77500" lnSpcReduction="20000"/>
          </a:bodyPr>
          <a:lstStyle/>
          <a:p>
            <a:pPr>
              <a:lnSpc>
                <a:spcPct val="200000"/>
              </a:lnSpc>
            </a:pPr>
            <a:r>
              <a:rPr lang="en-US" sz="3600" i="1" dirty="0" smtClean="0">
                <a:ln>
                  <a:solidFill>
                    <a:srgbClr val="92D050"/>
                  </a:solidFill>
                </a:ln>
                <a:solidFill>
                  <a:schemeClr val="accent6">
                    <a:lumMod val="60000"/>
                    <a:lumOff val="40000"/>
                  </a:schemeClr>
                </a:solidFill>
                <a:latin typeface="Gill Sans MT Condensed" pitchFamily="34" charset="0"/>
              </a:rPr>
              <a:t>Monitor the bathrooms for inappropriate activities.</a:t>
            </a:r>
          </a:p>
          <a:p>
            <a:pPr>
              <a:lnSpc>
                <a:spcPct val="200000"/>
              </a:lnSpc>
            </a:pPr>
            <a:r>
              <a:rPr lang="en-US" sz="3600" i="1" dirty="0" smtClean="0">
                <a:ln>
                  <a:solidFill>
                    <a:srgbClr val="92D050"/>
                  </a:solidFill>
                </a:ln>
                <a:solidFill>
                  <a:schemeClr val="accent6">
                    <a:lumMod val="60000"/>
                    <a:lumOff val="40000"/>
                  </a:schemeClr>
                </a:solidFill>
                <a:latin typeface="Gill Sans MT Condensed" pitchFamily="34" charset="0"/>
              </a:rPr>
              <a:t>Provide resources (free eats, showers, shelter, etc.).</a:t>
            </a:r>
            <a:endParaRPr lang="en-US" sz="3200" i="1" dirty="0" smtClean="0">
              <a:ln>
                <a:solidFill>
                  <a:srgbClr val="92D050"/>
                </a:solidFill>
              </a:ln>
              <a:solidFill>
                <a:schemeClr val="accent6">
                  <a:lumMod val="60000"/>
                  <a:lumOff val="40000"/>
                </a:schemeClr>
              </a:solidFill>
              <a:latin typeface="Gill Sans MT Condensed" pitchFamily="34" charset="0"/>
            </a:endParaRPr>
          </a:p>
          <a:p>
            <a:pPr>
              <a:lnSpc>
                <a:spcPct val="200000"/>
              </a:lnSpc>
            </a:pPr>
            <a:r>
              <a:rPr lang="en-US" sz="3600" i="1" dirty="0" smtClean="0">
                <a:ln>
                  <a:solidFill>
                    <a:srgbClr val="92D050"/>
                  </a:solidFill>
                </a:ln>
                <a:solidFill>
                  <a:schemeClr val="accent6">
                    <a:lumMod val="60000"/>
                    <a:lumOff val="40000"/>
                  </a:schemeClr>
                </a:solidFill>
                <a:latin typeface="Gill Sans MT Condensed" pitchFamily="34" charset="0"/>
              </a:rPr>
              <a:t>Report illegal activities to Security staff.</a:t>
            </a: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a:xfrm>
            <a:off x="1600200" y="5486400"/>
            <a:ext cx="7315200" cy="914400"/>
          </a:xfrm>
        </p:spPr>
        <p:txBody>
          <a:bodyPr>
            <a:noAutofit/>
          </a:bodyPr>
          <a:lstStyle/>
          <a:p>
            <a:r>
              <a:rPr lang="en-US" sz="2400" dirty="0" smtClean="0"/>
              <a:t>The Social Worker and HaSAs complement but do </a:t>
            </a:r>
            <a:r>
              <a:rPr lang="en-US" sz="2400" b="1" dirty="0" smtClean="0"/>
              <a:t>NOT</a:t>
            </a:r>
            <a:r>
              <a:rPr lang="en-US" sz="2400" dirty="0" smtClean="0"/>
              <a:t> take the place of Security staff.</a:t>
            </a:r>
            <a:endParaRPr lang="en-US" sz="2400" dirty="0"/>
          </a:p>
        </p:txBody>
      </p:sp>
      <p:pic>
        <p:nvPicPr>
          <p:cNvPr id="5" name="Picture Placeholder 4" descr="gloria.jpg"/>
          <p:cNvPicPr>
            <a:picLocks noGrp="1" noChangeAspect="1"/>
          </p:cNvPicPr>
          <p:nvPr>
            <p:ph type="pic" idx="1"/>
          </p:nvPr>
        </p:nvPicPr>
        <p:blipFill>
          <a:blip r:embed="rId2" cstate="print"/>
          <a:srcRect t="4837" b="4837"/>
          <a:stretch>
            <a:fillRect/>
          </a:stretch>
        </p:blipFill>
        <p:spPr/>
      </p:pic>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8153400" cy="990600"/>
          </a:xfrm>
        </p:spPr>
        <p:txBody>
          <a:bodyPr>
            <a:normAutofit/>
          </a:bodyPr>
          <a:lstStyle/>
          <a:p>
            <a:r>
              <a:rPr lang="en-US" sz="4900" dirty="0" smtClean="0">
                <a:solidFill>
                  <a:schemeClr val="tx1">
                    <a:lumMod val="65000"/>
                    <a:lumOff val="35000"/>
                  </a:schemeClr>
                </a:solidFill>
                <a:latin typeface="Arial Rounded MT Bold" pitchFamily="34" charset="0"/>
              </a:rPr>
              <a:t>Library Staff Call Security</a:t>
            </a:r>
            <a:endParaRPr lang="en-US" b="1" u="sng" dirty="0">
              <a:solidFill>
                <a:schemeClr val="tx1">
                  <a:lumMod val="65000"/>
                  <a:lumOff val="35000"/>
                </a:schemeClr>
              </a:solidFill>
              <a:latin typeface="Arial Rounded MT Bold" pitchFamily="34" charset="0"/>
            </a:endParaRPr>
          </a:p>
        </p:txBody>
      </p:sp>
      <p:sp>
        <p:nvSpPr>
          <p:cNvPr id="3" name="Content Placeholder 2"/>
          <p:cNvSpPr>
            <a:spLocks noGrp="1"/>
          </p:cNvSpPr>
          <p:nvPr>
            <p:ph idx="1"/>
          </p:nvPr>
        </p:nvSpPr>
        <p:spPr/>
        <p:style>
          <a:lnRef idx="2">
            <a:schemeClr val="dk1"/>
          </a:lnRef>
          <a:fillRef idx="1">
            <a:schemeClr val="lt1"/>
          </a:fillRef>
          <a:effectRef idx="0">
            <a:schemeClr val="dk1"/>
          </a:effectRef>
          <a:fontRef idx="minor">
            <a:schemeClr val="dk1"/>
          </a:fontRef>
        </p:style>
        <p:txBody>
          <a:bodyPr>
            <a:noAutofit/>
            <a:scene3d>
              <a:camera prst="orthographicFront"/>
              <a:lightRig rig="threePt" dir="t"/>
            </a:scene3d>
            <a:sp3d extrusionH="57150">
              <a:bevelT w="82550" h="38100" prst="coolSlant"/>
            </a:sp3d>
          </a:bodyPr>
          <a:lstStyle/>
          <a:p>
            <a:pPr algn="r">
              <a:buNone/>
            </a:pPr>
            <a:r>
              <a:rPr lang="en-US" sz="4800" dirty="0" smtClean="0">
                <a:solidFill>
                  <a:srgbClr val="BC00BC"/>
                </a:solidFill>
                <a:latin typeface="Arial"/>
                <a:cs typeface="Arial"/>
              </a:rPr>
              <a:t>…when staff feel unsafe addressing a violation of the Guidelines for Behavior (violence or potential violence).</a:t>
            </a: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8153400" cy="990600"/>
          </a:xfrm>
        </p:spPr>
        <p:txBody>
          <a:bodyPr>
            <a:normAutofit/>
          </a:bodyPr>
          <a:lstStyle/>
          <a:p>
            <a:r>
              <a:rPr lang="en-US" sz="4800" dirty="0" smtClean="0">
                <a:latin typeface="Arial Rounded MT Bold" pitchFamily="34" charset="0"/>
              </a:rPr>
              <a:t>W</a:t>
            </a:r>
            <a:r>
              <a:rPr lang="en-US" sz="4800" dirty="0" smtClean="0">
                <a:solidFill>
                  <a:srgbClr val="69676D"/>
                </a:solidFill>
                <a:latin typeface="Arial Rounded MT Bold" pitchFamily="34" charset="0"/>
              </a:rPr>
              <a:t>ho </a:t>
            </a:r>
            <a:r>
              <a:rPr lang="en-US" sz="4800" dirty="0" smtClean="0">
                <a:latin typeface="Arial Rounded MT Bold" pitchFamily="34" charset="0"/>
              </a:rPr>
              <a:t>We Are</a:t>
            </a:r>
            <a:endParaRPr lang="en-US" sz="4800" dirty="0">
              <a:latin typeface="Arial Rounded MT Bold" pitchFamily="34" charset="0"/>
            </a:endParaRPr>
          </a:p>
        </p:txBody>
      </p:sp>
      <p:pic>
        <p:nvPicPr>
          <p:cNvPr id="4" name="Content Placeholder 3" descr="DSCF1429.JPG"/>
          <p:cNvPicPr>
            <a:picLocks noGrp="1" noChangeAspect="1"/>
          </p:cNvPicPr>
          <p:nvPr>
            <p:ph sz="quarter" idx="1"/>
          </p:nvPr>
        </p:nvPicPr>
        <p:blipFill>
          <a:blip r:embed="rId2" cstate="print"/>
          <a:srcRect l="6743" t="3791" r="13487" b="50546"/>
          <a:stretch>
            <a:fillRect/>
          </a:stretch>
        </p:blipFill>
        <p:spPr>
          <a:xfrm>
            <a:off x="5835255" y="2286000"/>
            <a:ext cx="3080145" cy="2352276"/>
          </a:xfrm>
          <a:scene3d>
            <a:camera prst="orthographicFront">
              <a:rot lat="0" lon="10800000" rev="0"/>
            </a:camera>
            <a:lightRig rig="threePt" dir="t"/>
          </a:scene3d>
        </p:spPr>
      </p:pic>
      <p:pic>
        <p:nvPicPr>
          <p:cNvPr id="7" name="Picture 6" descr="KLS Infopeople webinar2.JPG"/>
          <p:cNvPicPr>
            <a:picLocks noChangeAspect="1"/>
          </p:cNvPicPr>
          <p:nvPr/>
        </p:nvPicPr>
        <p:blipFill>
          <a:blip r:embed="rId3" cstate="print"/>
          <a:srcRect l="9000" t="6000" r="36000" b="-3000"/>
          <a:stretch>
            <a:fillRect/>
          </a:stretch>
        </p:blipFill>
        <p:spPr>
          <a:xfrm>
            <a:off x="685800" y="1828800"/>
            <a:ext cx="1600200" cy="2116626"/>
          </a:xfrm>
          <a:prstGeom prst="rect">
            <a:avLst/>
          </a:prstGeom>
          <a:scene3d>
            <a:camera prst="orthographicFront">
              <a:rot lat="10800000" lon="0" rev="0"/>
            </a:camera>
            <a:lightRig rig="threePt" dir="t"/>
          </a:scene3d>
        </p:spPr>
      </p:pic>
      <p:sp>
        <p:nvSpPr>
          <p:cNvPr id="10" name="Rectangle 9"/>
          <p:cNvSpPr/>
          <p:nvPr/>
        </p:nvSpPr>
        <p:spPr>
          <a:xfrm>
            <a:off x="5562600" y="4736068"/>
            <a:ext cx="2590800" cy="369332"/>
          </a:xfrm>
          <a:prstGeom prst="rect">
            <a:avLst/>
          </a:prstGeom>
        </p:spPr>
        <p:txBody>
          <a:bodyPr wrap="square">
            <a:spAutoFit/>
          </a:bodyPr>
          <a:lstStyle/>
          <a:p>
            <a:pPr algn="r"/>
            <a:r>
              <a:rPr lang="en-US" dirty="0" smtClean="0">
                <a:solidFill>
                  <a:srgbClr val="663300"/>
                </a:solidFill>
                <a:latin typeface="Arial Rounded MT Bold" pitchFamily="34" charset="0"/>
              </a:rPr>
              <a:t>Leah Esguerra </a:t>
            </a:r>
            <a:endParaRPr lang="en-US" sz="2400" dirty="0" smtClean="0">
              <a:solidFill>
                <a:srgbClr val="000000"/>
              </a:solidFill>
              <a:latin typeface="Arial Rounded MT Bold" pitchFamily="34" charset="0"/>
            </a:endParaRPr>
          </a:p>
        </p:txBody>
      </p:sp>
      <p:sp>
        <p:nvSpPr>
          <p:cNvPr id="11" name="Rectangle 10"/>
          <p:cNvSpPr/>
          <p:nvPr/>
        </p:nvSpPr>
        <p:spPr>
          <a:xfrm>
            <a:off x="2286000" y="2133600"/>
            <a:ext cx="2072875" cy="400110"/>
          </a:xfrm>
          <a:prstGeom prst="rect">
            <a:avLst/>
          </a:prstGeom>
        </p:spPr>
        <p:txBody>
          <a:bodyPr wrap="none">
            <a:spAutoFit/>
          </a:bodyPr>
          <a:lstStyle/>
          <a:p>
            <a:r>
              <a:rPr lang="en-US" sz="2000" dirty="0" smtClean="0">
                <a:solidFill>
                  <a:srgbClr val="000000"/>
                </a:solidFill>
                <a:latin typeface="Arial Rounded MT Bold" pitchFamily="34" charset="0"/>
                <a:sym typeface="Wingdings 3"/>
              </a:rPr>
              <a:t> </a:t>
            </a:r>
            <a:r>
              <a:rPr lang="en-US" dirty="0" smtClean="0">
                <a:solidFill>
                  <a:srgbClr val="663300"/>
                </a:solidFill>
                <a:latin typeface="Arial Rounded MT Bold" pitchFamily="34" charset="0"/>
              </a:rPr>
              <a:t>Karen Strauss</a:t>
            </a:r>
            <a:endParaRPr lang="en-US" dirty="0" smtClean="0">
              <a:solidFill>
                <a:srgbClr val="000000"/>
              </a:solidFill>
              <a:latin typeface="Arial Rounded MT Bold" pitchFamily="34" charset="0"/>
              <a:sym typeface="Wingdings 3"/>
            </a:endParaRPr>
          </a:p>
        </p:txBody>
      </p:sp>
      <p:pic>
        <p:nvPicPr>
          <p:cNvPr id="8" name="Picture Placeholder 4" descr="IMG_6490.jpg"/>
          <p:cNvPicPr>
            <a:picLocks noChangeAspect="1"/>
          </p:cNvPicPr>
          <p:nvPr/>
        </p:nvPicPr>
        <p:blipFill>
          <a:blip r:embed="rId4" cstate="print"/>
          <a:srcRect l="37491" t="30000" r="31493" b="14000"/>
          <a:stretch>
            <a:fillRect/>
          </a:stretch>
        </p:blipFill>
        <p:spPr>
          <a:xfrm>
            <a:off x="2438400" y="3653728"/>
            <a:ext cx="2286000" cy="3095320"/>
          </a:xfrm>
          <a:prstGeom prst="rect">
            <a:avLst/>
          </a:prstGeom>
        </p:spPr>
      </p:pic>
      <p:sp>
        <p:nvSpPr>
          <p:cNvPr id="9" name="Rectangle 8"/>
          <p:cNvSpPr/>
          <p:nvPr/>
        </p:nvSpPr>
        <p:spPr>
          <a:xfrm>
            <a:off x="-76200" y="6167735"/>
            <a:ext cx="2590800" cy="461665"/>
          </a:xfrm>
          <a:prstGeom prst="rect">
            <a:avLst/>
          </a:prstGeom>
        </p:spPr>
        <p:txBody>
          <a:bodyPr wrap="square">
            <a:spAutoFit/>
          </a:bodyPr>
          <a:lstStyle/>
          <a:p>
            <a:pPr algn="r"/>
            <a:r>
              <a:rPr lang="en-US" dirty="0" smtClean="0">
                <a:solidFill>
                  <a:srgbClr val="663300"/>
                </a:solidFill>
                <a:latin typeface="Arial Rounded MT Bold" pitchFamily="34" charset="0"/>
              </a:rPr>
              <a:t>Kathleen Lee </a:t>
            </a:r>
            <a:r>
              <a:rPr lang="en-US" sz="2400" dirty="0" smtClean="0">
                <a:solidFill>
                  <a:srgbClr val="000000"/>
                </a:solidFill>
                <a:latin typeface="Arial Rounded MT Bold" pitchFamily="34" charset="0"/>
                <a:sym typeface="Wingdings 3"/>
              </a:rPr>
              <a:t></a:t>
            </a:r>
            <a:endParaRPr lang="en-US" sz="2400" dirty="0" smtClean="0">
              <a:solidFill>
                <a:srgbClr val="000000"/>
              </a:solidFill>
              <a:latin typeface="Arial Rounded MT Bold" pitchFamily="34" charset="0"/>
            </a:endParaRPr>
          </a:p>
        </p:txBody>
      </p:sp>
      <p:sp>
        <p:nvSpPr>
          <p:cNvPr id="12" name="Up Arrow 11"/>
          <p:cNvSpPr/>
          <p:nvPr/>
        </p:nvSpPr>
        <p:spPr>
          <a:xfrm>
            <a:off x="8153400" y="4724400"/>
            <a:ext cx="228600" cy="304800"/>
          </a:xfrm>
          <a:prstGeom prs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153400" cy="990600"/>
          </a:xfrm>
        </p:spPr>
        <p:txBody>
          <a:bodyPr>
            <a:normAutofit fontScale="90000"/>
          </a:bodyPr>
          <a:lstStyle/>
          <a:p>
            <a:r>
              <a:rPr lang="en-US" sz="4900" dirty="0" smtClean="0">
                <a:solidFill>
                  <a:schemeClr val="tx1">
                    <a:lumMod val="65000"/>
                    <a:lumOff val="35000"/>
                  </a:schemeClr>
                </a:solidFill>
                <a:latin typeface="Arial Rounded MT Bold" pitchFamily="34" charset="0"/>
              </a:rPr>
              <a:t>Security calls the </a:t>
            </a:r>
            <a:br>
              <a:rPr lang="en-US" sz="4900" dirty="0" smtClean="0">
                <a:solidFill>
                  <a:schemeClr val="tx1">
                    <a:lumMod val="65000"/>
                    <a:lumOff val="35000"/>
                  </a:schemeClr>
                </a:solidFill>
                <a:latin typeface="Arial Rounded MT Bold" pitchFamily="34" charset="0"/>
              </a:rPr>
            </a:br>
            <a:r>
              <a:rPr lang="en-US" sz="4900" dirty="0" smtClean="0">
                <a:solidFill>
                  <a:schemeClr val="tx1">
                    <a:lumMod val="65000"/>
                    <a:lumOff val="35000"/>
                  </a:schemeClr>
                </a:solidFill>
                <a:latin typeface="Arial Rounded MT Bold" pitchFamily="34" charset="0"/>
              </a:rPr>
              <a:t>Social Worker</a:t>
            </a:r>
            <a:endParaRPr lang="en-US" b="1" u="sng" dirty="0">
              <a:solidFill>
                <a:schemeClr val="tx1">
                  <a:lumMod val="65000"/>
                  <a:lumOff val="35000"/>
                </a:schemeClr>
              </a:solidFill>
              <a:latin typeface="Arial Rounded MT Bold" pitchFamily="34" charset="0"/>
            </a:endParaRPr>
          </a:p>
        </p:txBody>
      </p:sp>
      <p:sp>
        <p:nvSpPr>
          <p:cNvPr id="3" name="Content Placeholder 2"/>
          <p:cNvSpPr>
            <a:spLocks noGrp="1"/>
          </p:cNvSpPr>
          <p:nvPr>
            <p:ph idx="1"/>
          </p:nvPr>
        </p:nvSpPr>
        <p:spPr/>
        <p:style>
          <a:lnRef idx="2">
            <a:schemeClr val="dk1"/>
          </a:lnRef>
          <a:fillRef idx="1">
            <a:schemeClr val="lt1"/>
          </a:fillRef>
          <a:effectRef idx="0">
            <a:schemeClr val="dk1"/>
          </a:effectRef>
          <a:fontRef idx="minor">
            <a:schemeClr val="dk1"/>
          </a:fontRef>
        </p:style>
        <p:txBody>
          <a:bodyPr>
            <a:normAutofit/>
            <a:scene3d>
              <a:camera prst="orthographicFront"/>
              <a:lightRig rig="threePt" dir="t"/>
            </a:scene3d>
            <a:sp3d extrusionH="57150">
              <a:bevelT w="82550" h="38100" prst="coolSlant"/>
            </a:sp3d>
          </a:bodyPr>
          <a:lstStyle/>
          <a:p>
            <a:pPr algn="r">
              <a:buNone/>
            </a:pPr>
            <a:r>
              <a:rPr lang="en-US" sz="4800" dirty="0" smtClean="0">
                <a:solidFill>
                  <a:schemeClr val="accent5">
                    <a:lumMod val="60000"/>
                    <a:lumOff val="40000"/>
                  </a:schemeClr>
                </a:solidFill>
                <a:latin typeface="Arial"/>
                <a:cs typeface="Arial"/>
              </a:rPr>
              <a:t>…when a patron might benefit from social services (housing, mental health treatment, substance abuse treatment, etc.)</a:t>
            </a: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2648" y="1905000"/>
            <a:ext cx="8153400" cy="4191000"/>
          </a:xfrm>
        </p:spPr>
        <p:style>
          <a:lnRef idx="2">
            <a:schemeClr val="dk1"/>
          </a:lnRef>
          <a:fillRef idx="1">
            <a:schemeClr val="lt1"/>
          </a:fillRef>
          <a:effectRef idx="0">
            <a:schemeClr val="dk1"/>
          </a:effectRef>
          <a:fontRef idx="minor">
            <a:schemeClr val="dk1"/>
          </a:fontRef>
        </p:style>
        <p:txBody>
          <a:bodyPr>
            <a:noAutofit/>
          </a:bodyPr>
          <a:lstStyle/>
          <a:p>
            <a:pPr>
              <a:buNone/>
            </a:pPr>
            <a:r>
              <a:rPr lang="en-US" sz="4800" dirty="0" smtClean="0">
                <a:solidFill>
                  <a:schemeClr val="accent2">
                    <a:lumMod val="50000"/>
                  </a:schemeClr>
                </a:solidFill>
                <a:effectLst>
                  <a:outerShdw blurRad="50800" dist="38100" dir="18900000" algn="bl" rotWithShape="0">
                    <a:prstClr val="black">
                      <a:alpha val="40000"/>
                    </a:prstClr>
                  </a:outerShdw>
                </a:effectLst>
                <a:latin typeface="Arial"/>
                <a:cs typeface="Arial"/>
              </a:rPr>
              <a:t>…when a patron is a danger to him/herself or others, after the situation has been stabilized</a:t>
            </a:r>
          </a:p>
        </p:txBody>
      </p:sp>
      <p:sp>
        <p:nvSpPr>
          <p:cNvPr id="7" name="Title 1"/>
          <p:cNvSpPr>
            <a:spLocks noGrp="1"/>
          </p:cNvSpPr>
          <p:nvPr>
            <p:ph type="title"/>
          </p:nvPr>
        </p:nvSpPr>
        <p:spPr>
          <a:xfrm>
            <a:off x="612648" y="228600"/>
            <a:ext cx="8153400" cy="990600"/>
          </a:xfrm>
        </p:spPr>
        <p:txBody>
          <a:bodyPr>
            <a:normAutofit fontScale="90000"/>
          </a:bodyPr>
          <a:lstStyle/>
          <a:p>
            <a:r>
              <a:rPr lang="en-US" sz="4900" dirty="0" smtClean="0">
                <a:solidFill>
                  <a:schemeClr val="tx1">
                    <a:lumMod val="65000"/>
                    <a:lumOff val="35000"/>
                  </a:schemeClr>
                </a:solidFill>
                <a:latin typeface="Arial Rounded MT Bold" pitchFamily="34" charset="0"/>
              </a:rPr>
              <a:t>Security calls the </a:t>
            </a:r>
            <a:br>
              <a:rPr lang="en-US" sz="4900" dirty="0" smtClean="0">
                <a:solidFill>
                  <a:schemeClr val="tx1">
                    <a:lumMod val="65000"/>
                    <a:lumOff val="35000"/>
                  </a:schemeClr>
                </a:solidFill>
                <a:latin typeface="Arial Rounded MT Bold" pitchFamily="34" charset="0"/>
              </a:rPr>
            </a:br>
            <a:r>
              <a:rPr lang="en-US" sz="4900" dirty="0" smtClean="0">
                <a:solidFill>
                  <a:schemeClr val="tx1">
                    <a:lumMod val="65000"/>
                    <a:lumOff val="35000"/>
                  </a:schemeClr>
                </a:solidFill>
                <a:latin typeface="Arial Rounded MT Bold" pitchFamily="34" charset="0"/>
              </a:rPr>
              <a:t>Social Worker</a:t>
            </a:r>
            <a:endParaRPr lang="en-US" b="1" u="sng" dirty="0">
              <a:solidFill>
                <a:schemeClr val="tx1">
                  <a:lumMod val="65000"/>
                  <a:lumOff val="35000"/>
                </a:schemeClr>
              </a:solidFill>
              <a:latin typeface="Arial Rounded MT Bold" pitchFamily="34" charset="0"/>
            </a:endParaRP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2648" y="1981200"/>
            <a:ext cx="8153400" cy="4114800"/>
          </a:xfrm>
        </p:spPr>
        <p:style>
          <a:lnRef idx="2">
            <a:schemeClr val="dk1"/>
          </a:lnRef>
          <a:fillRef idx="1">
            <a:schemeClr val="lt1"/>
          </a:fillRef>
          <a:effectRef idx="0">
            <a:schemeClr val="dk1"/>
          </a:effectRef>
          <a:fontRef idx="minor">
            <a:schemeClr val="dk1"/>
          </a:fontRef>
        </p:style>
        <p:txBody>
          <a:bodyPr>
            <a:noAutofit/>
          </a:bodyPr>
          <a:lstStyle/>
          <a:p>
            <a:pPr>
              <a:buNone/>
            </a:pPr>
            <a:r>
              <a:rPr lang="en-US" sz="7200" dirty="0" smtClean="0">
                <a:solidFill>
                  <a:schemeClr val="accent4">
                    <a:lumMod val="75000"/>
                  </a:schemeClr>
                </a:solidFill>
                <a:effectLst>
                  <a:outerShdw blurRad="38100" dist="38100" dir="2700000" algn="tl">
                    <a:srgbClr val="000000">
                      <a:alpha val="43137"/>
                    </a:srgbClr>
                  </a:outerShdw>
                </a:effectLst>
              </a:rPr>
              <a:t>…when </a:t>
            </a:r>
          </a:p>
          <a:p>
            <a:pPr>
              <a:buNone/>
            </a:pPr>
            <a:r>
              <a:rPr lang="en-US" sz="7200" dirty="0" smtClean="0">
                <a:solidFill>
                  <a:schemeClr val="accent4">
                    <a:lumMod val="75000"/>
                  </a:schemeClr>
                </a:solidFill>
                <a:effectLst>
                  <a:outerShdw blurRad="38100" dist="38100" dir="2700000" algn="tl">
                    <a:srgbClr val="000000">
                      <a:alpha val="43137"/>
                    </a:srgbClr>
                  </a:outerShdw>
                </a:effectLst>
              </a:rPr>
              <a:t>in </a:t>
            </a:r>
          </a:p>
          <a:p>
            <a:pPr>
              <a:buNone/>
            </a:pPr>
            <a:r>
              <a:rPr lang="en-US" sz="7200" dirty="0" smtClean="0">
                <a:solidFill>
                  <a:schemeClr val="accent4">
                    <a:lumMod val="75000"/>
                  </a:schemeClr>
                </a:solidFill>
                <a:effectLst>
                  <a:outerShdw blurRad="38100" dist="38100" dir="2700000" algn="tl">
                    <a:srgbClr val="000000">
                      <a:alpha val="43137"/>
                    </a:srgbClr>
                  </a:outerShdw>
                </a:effectLst>
              </a:rPr>
              <a:t>doubt</a:t>
            </a:r>
            <a:endParaRPr lang="en-US" sz="7200" b="1" u="sng" dirty="0" smtClean="0">
              <a:solidFill>
                <a:schemeClr val="accent4">
                  <a:lumMod val="75000"/>
                </a:schemeClr>
              </a:solidFill>
              <a:effectLst>
                <a:outerShdw blurRad="38100" dist="38100" dir="2700000" algn="tl">
                  <a:srgbClr val="000000">
                    <a:alpha val="43137"/>
                  </a:srgbClr>
                </a:outerShdw>
              </a:effectLst>
            </a:endParaRPr>
          </a:p>
        </p:txBody>
      </p:sp>
      <p:sp>
        <p:nvSpPr>
          <p:cNvPr id="6" name="Title 1"/>
          <p:cNvSpPr>
            <a:spLocks noGrp="1"/>
          </p:cNvSpPr>
          <p:nvPr>
            <p:ph type="title"/>
          </p:nvPr>
        </p:nvSpPr>
        <p:spPr>
          <a:xfrm>
            <a:off x="612648" y="228600"/>
            <a:ext cx="8153400" cy="990600"/>
          </a:xfrm>
        </p:spPr>
        <p:txBody>
          <a:bodyPr>
            <a:normAutofit fontScale="90000"/>
          </a:bodyPr>
          <a:lstStyle/>
          <a:p>
            <a:r>
              <a:rPr lang="en-US" sz="4900" dirty="0" smtClean="0">
                <a:solidFill>
                  <a:schemeClr val="tx1">
                    <a:lumMod val="65000"/>
                    <a:lumOff val="35000"/>
                  </a:schemeClr>
                </a:solidFill>
                <a:latin typeface="Arial Rounded MT Bold" pitchFamily="34" charset="0"/>
              </a:rPr>
              <a:t>Library staff calls the </a:t>
            </a:r>
            <a:br>
              <a:rPr lang="en-US" sz="4900" dirty="0" smtClean="0">
                <a:solidFill>
                  <a:schemeClr val="tx1">
                    <a:lumMod val="65000"/>
                    <a:lumOff val="35000"/>
                  </a:schemeClr>
                </a:solidFill>
                <a:latin typeface="Arial Rounded MT Bold" pitchFamily="34" charset="0"/>
              </a:rPr>
            </a:br>
            <a:r>
              <a:rPr lang="en-US" sz="4900" dirty="0" smtClean="0">
                <a:solidFill>
                  <a:schemeClr val="tx1">
                    <a:lumMod val="65000"/>
                    <a:lumOff val="35000"/>
                  </a:schemeClr>
                </a:solidFill>
                <a:latin typeface="Arial Rounded MT Bold" pitchFamily="34" charset="0"/>
              </a:rPr>
              <a:t>Social Worker</a:t>
            </a:r>
            <a:endParaRPr lang="en-US" b="1" u="sng" dirty="0">
              <a:solidFill>
                <a:schemeClr val="tx1">
                  <a:lumMod val="65000"/>
                  <a:lumOff val="35000"/>
                </a:schemeClr>
              </a:solidFill>
              <a:latin typeface="Arial Rounded MT Bold" pitchFamily="34" charset="0"/>
            </a:endParaRP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a:xfrm>
            <a:off x="1600200" y="5486400"/>
            <a:ext cx="7315200" cy="914400"/>
          </a:xfrm>
        </p:spPr>
        <p:txBody>
          <a:bodyPr>
            <a:normAutofit/>
          </a:bodyPr>
          <a:lstStyle/>
          <a:p>
            <a:r>
              <a:rPr lang="en-US" dirty="0" smtClean="0"/>
              <a:t>HaSAs receive feedback during daily meetings with the social worker, before and after their shifts. They learn how to do outreach, respect confidentiality, and recognize mental health issues. </a:t>
            </a:r>
            <a:endParaRPr lang="en-US" dirty="0"/>
          </a:p>
        </p:txBody>
      </p:sp>
      <p:sp>
        <p:nvSpPr>
          <p:cNvPr id="3" name="Title 2"/>
          <p:cNvSpPr>
            <a:spLocks noGrp="1"/>
          </p:cNvSpPr>
          <p:nvPr>
            <p:ph type="title"/>
          </p:nvPr>
        </p:nvSpPr>
        <p:spPr/>
        <p:txBody>
          <a:bodyPr>
            <a:normAutofit/>
          </a:bodyPr>
          <a:lstStyle/>
          <a:p>
            <a:r>
              <a:rPr lang="en-US" sz="3200" dirty="0" smtClean="0"/>
              <a:t>On-the-job Training</a:t>
            </a:r>
            <a:endParaRPr lang="en-US" sz="3200" dirty="0"/>
          </a:p>
        </p:txBody>
      </p:sp>
      <p:pic>
        <p:nvPicPr>
          <p:cNvPr id="5" name="Picture Placeholder 4" descr="sacramento bee.jpg"/>
          <p:cNvPicPr>
            <a:picLocks noGrp="1" noChangeAspect="1"/>
          </p:cNvPicPr>
          <p:nvPr>
            <p:ph type="pic" idx="1"/>
          </p:nvPr>
        </p:nvPicPr>
        <p:blipFill>
          <a:blip r:embed="rId2" cstate="print"/>
          <a:srcRect t="4701" b="4701"/>
          <a:stretch>
            <a:fillRect/>
          </a:stretch>
        </p:blipFill>
        <p:spPr/>
      </p:pic>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err="1" smtClean="0">
                <a:solidFill>
                  <a:schemeClr val="tx1">
                    <a:lumMod val="65000"/>
                    <a:lumOff val="35000"/>
                  </a:schemeClr>
                </a:solidFill>
                <a:latin typeface="Arial Rounded MT Bold" pitchFamily="34" charset="0"/>
              </a:rPr>
              <a:t>HaSA</a:t>
            </a:r>
            <a:r>
              <a:rPr lang="en-US" sz="3600" dirty="0" smtClean="0">
                <a:solidFill>
                  <a:schemeClr val="tx1">
                    <a:lumMod val="65000"/>
                    <a:lumOff val="35000"/>
                  </a:schemeClr>
                </a:solidFill>
                <a:latin typeface="Arial Rounded MT Bold" pitchFamily="34" charset="0"/>
              </a:rPr>
              <a:t> Contributions </a:t>
            </a:r>
            <a:br>
              <a:rPr lang="en-US" sz="3600" dirty="0" smtClean="0">
                <a:solidFill>
                  <a:schemeClr val="tx1">
                    <a:lumMod val="65000"/>
                    <a:lumOff val="35000"/>
                  </a:schemeClr>
                </a:solidFill>
                <a:latin typeface="Arial Rounded MT Bold" pitchFamily="34" charset="0"/>
              </a:rPr>
            </a:br>
            <a:r>
              <a:rPr lang="en-US" sz="3600" dirty="0" smtClean="0">
                <a:solidFill>
                  <a:schemeClr val="tx1">
                    <a:lumMod val="65000"/>
                    <a:lumOff val="35000"/>
                  </a:schemeClr>
                </a:solidFill>
                <a:latin typeface="Arial Rounded MT Bold" pitchFamily="34" charset="0"/>
              </a:rPr>
              <a:t>to Patrons and Staff</a:t>
            </a:r>
            <a:endParaRPr lang="en-US" sz="3600" dirty="0">
              <a:solidFill>
                <a:schemeClr val="tx1">
                  <a:lumMod val="65000"/>
                  <a:lumOff val="35000"/>
                </a:schemeClr>
              </a:solidFill>
              <a:latin typeface="Arial Rounded MT Bold" pitchFamily="34" charset="0"/>
            </a:endParaRPr>
          </a:p>
        </p:txBody>
      </p:sp>
      <p:sp>
        <p:nvSpPr>
          <p:cNvPr id="3" name="Content Placeholder 2"/>
          <p:cNvSpPr>
            <a:spLocks noGrp="1"/>
          </p:cNvSpPr>
          <p:nvPr>
            <p:ph idx="1"/>
          </p:nvPr>
        </p:nvSpPr>
        <p:spPr>
          <a:xfrm>
            <a:off x="457200" y="1905000"/>
            <a:ext cx="8308848" cy="4419600"/>
          </a:xfrm>
        </p:spPr>
        <p:txBody>
          <a:bodyPr>
            <a:normAutofit/>
          </a:bodyPr>
          <a:lstStyle/>
          <a:p>
            <a:pPr>
              <a:buFont typeface="Wingdings" pitchFamily="2" charset="2"/>
              <a:buChar char="ü"/>
            </a:pPr>
            <a:r>
              <a:rPr lang="en-US" sz="3200" dirty="0" smtClean="0">
                <a:effectLst>
                  <a:outerShdw blurRad="38100" dist="38100" dir="2700000" algn="tl">
                    <a:srgbClr val="000000">
                      <a:alpha val="43137"/>
                    </a:srgbClr>
                  </a:outerShdw>
                </a:effectLst>
                <a:latin typeface="Arial"/>
                <a:cs typeface="Arial"/>
              </a:rPr>
              <a:t>Permanent housing for ca. 100 patron (since 2009)</a:t>
            </a:r>
          </a:p>
          <a:p>
            <a:pPr>
              <a:buFont typeface="Wingdings" pitchFamily="2" charset="2"/>
              <a:buChar char="ü"/>
            </a:pPr>
            <a:r>
              <a:rPr lang="en-US" sz="3200" dirty="0" smtClean="0">
                <a:effectLst>
                  <a:outerShdw blurRad="38100" dist="38100" dir="2700000" algn="tl">
                    <a:srgbClr val="000000">
                      <a:alpha val="43137"/>
                    </a:srgbClr>
                  </a:outerShdw>
                </a:effectLst>
                <a:latin typeface="Arial"/>
                <a:cs typeface="Arial"/>
              </a:rPr>
              <a:t>Assistance to over 1,000 patrons</a:t>
            </a:r>
          </a:p>
          <a:p>
            <a:pPr>
              <a:buFont typeface="Wingdings" pitchFamily="2" charset="2"/>
              <a:buChar char="ü"/>
            </a:pPr>
            <a:r>
              <a:rPr lang="en-US" sz="3200" dirty="0" smtClean="0">
                <a:effectLst>
                  <a:outerShdw blurRad="38100" dist="38100" dir="2700000" algn="tl">
                    <a:srgbClr val="000000">
                      <a:alpha val="43137"/>
                    </a:srgbClr>
                  </a:outerShdw>
                </a:effectLst>
                <a:latin typeface="Arial"/>
                <a:cs typeface="Arial"/>
              </a:rPr>
              <a:t>HaSAs wake up 2-16 patrons/day, each</a:t>
            </a: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err="1" smtClean="0">
                <a:solidFill>
                  <a:schemeClr val="tx1">
                    <a:lumMod val="65000"/>
                    <a:lumOff val="35000"/>
                  </a:schemeClr>
                </a:solidFill>
                <a:latin typeface="Arial Rounded MT Bold" pitchFamily="34" charset="0"/>
              </a:rPr>
              <a:t>HaSA</a:t>
            </a:r>
            <a:r>
              <a:rPr lang="en-US" sz="3600" dirty="0" smtClean="0">
                <a:solidFill>
                  <a:schemeClr val="tx1">
                    <a:lumMod val="65000"/>
                    <a:lumOff val="35000"/>
                  </a:schemeClr>
                </a:solidFill>
                <a:latin typeface="Arial Rounded MT Bold" pitchFamily="34" charset="0"/>
              </a:rPr>
              <a:t> Contributions </a:t>
            </a:r>
            <a:br>
              <a:rPr lang="en-US" sz="3600" dirty="0" smtClean="0">
                <a:solidFill>
                  <a:schemeClr val="tx1">
                    <a:lumMod val="65000"/>
                    <a:lumOff val="35000"/>
                  </a:schemeClr>
                </a:solidFill>
                <a:latin typeface="Arial Rounded MT Bold" pitchFamily="34" charset="0"/>
              </a:rPr>
            </a:br>
            <a:r>
              <a:rPr lang="en-US" sz="3600" dirty="0" smtClean="0">
                <a:solidFill>
                  <a:schemeClr val="tx1">
                    <a:lumMod val="65000"/>
                    <a:lumOff val="35000"/>
                  </a:schemeClr>
                </a:solidFill>
                <a:latin typeface="Arial Rounded MT Bold" pitchFamily="34" charset="0"/>
              </a:rPr>
              <a:t>to Patrons and Staff</a:t>
            </a:r>
            <a:endParaRPr lang="en-US" sz="3600" dirty="0">
              <a:solidFill>
                <a:schemeClr val="tx1">
                  <a:lumMod val="65000"/>
                  <a:lumOff val="35000"/>
                </a:schemeClr>
              </a:solidFill>
              <a:latin typeface="Arial Rounded MT Bold" pitchFamily="34" charset="0"/>
            </a:endParaRPr>
          </a:p>
        </p:txBody>
      </p:sp>
      <p:sp>
        <p:nvSpPr>
          <p:cNvPr id="3" name="Content Placeholder 2"/>
          <p:cNvSpPr>
            <a:spLocks noGrp="1"/>
          </p:cNvSpPr>
          <p:nvPr>
            <p:ph idx="1"/>
          </p:nvPr>
        </p:nvSpPr>
        <p:spPr>
          <a:xfrm>
            <a:off x="612648" y="1600200"/>
            <a:ext cx="8153400" cy="4724400"/>
          </a:xfrm>
        </p:spPr>
        <p:txBody>
          <a:bodyPr>
            <a:normAutofit/>
          </a:bodyPr>
          <a:lstStyle/>
          <a:p>
            <a:pPr marL="0" indent="0">
              <a:buNone/>
            </a:pPr>
            <a:endParaRPr lang="en-US" sz="3200" dirty="0" smtClean="0">
              <a:effectLst>
                <a:outerShdw blurRad="38100" dist="38100" dir="2700000" algn="tl">
                  <a:srgbClr val="000000">
                    <a:alpha val="43137"/>
                  </a:srgbClr>
                </a:outerShdw>
              </a:effectLst>
            </a:endParaRPr>
          </a:p>
          <a:p>
            <a:pPr>
              <a:buFont typeface="Wingdings" pitchFamily="2" charset="2"/>
              <a:buChar char="ü"/>
            </a:pPr>
            <a:r>
              <a:rPr lang="en-US" sz="3200" dirty="0" smtClean="0">
                <a:effectLst>
                  <a:outerShdw blurRad="38100" dist="38100" dir="2700000" algn="tl">
                    <a:srgbClr val="000000">
                      <a:alpha val="43137"/>
                    </a:srgbClr>
                  </a:outerShdw>
                </a:effectLst>
              </a:rPr>
              <a:t>HaSAs do outreach with 1-6 people/day</a:t>
            </a:r>
          </a:p>
          <a:p>
            <a:pPr>
              <a:buFont typeface="Wingdings" pitchFamily="2" charset="2"/>
              <a:buChar char="ü"/>
            </a:pPr>
            <a:r>
              <a:rPr lang="en-US" sz="3200" dirty="0" smtClean="0">
                <a:effectLst>
                  <a:outerShdw blurRad="38100" dist="38100" dir="2700000" algn="tl">
                    <a:srgbClr val="000000">
                      <a:alpha val="43137"/>
                    </a:srgbClr>
                  </a:outerShdw>
                </a:effectLst>
              </a:rPr>
              <a:t>Find patrons inappropriately using bathrooms; report to Security</a:t>
            </a:r>
          </a:p>
          <a:p>
            <a:pPr>
              <a:buFont typeface="Wingdings" pitchFamily="2" charset="2"/>
              <a:buChar char="ü"/>
            </a:pPr>
            <a:r>
              <a:rPr lang="en-US" sz="3200" dirty="0" smtClean="0">
                <a:effectLst>
                  <a:outerShdw blurRad="38100" dist="38100" dir="2700000" algn="tl">
                    <a:srgbClr val="000000">
                      <a:alpha val="43137"/>
                    </a:srgbClr>
                  </a:outerShdw>
                </a:effectLst>
              </a:rPr>
              <a:t>Alert Custodian if bathroom needs cleaning</a:t>
            </a: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err="1" smtClean="0">
                <a:solidFill>
                  <a:schemeClr val="tx1">
                    <a:lumMod val="65000"/>
                    <a:lumOff val="35000"/>
                  </a:schemeClr>
                </a:solidFill>
                <a:latin typeface="Arial Rounded MT Bold" pitchFamily="34" charset="0"/>
              </a:rPr>
              <a:t>HaSA</a:t>
            </a:r>
            <a:r>
              <a:rPr lang="en-US" sz="3600" dirty="0" smtClean="0">
                <a:solidFill>
                  <a:schemeClr val="tx1">
                    <a:lumMod val="65000"/>
                    <a:lumOff val="35000"/>
                  </a:schemeClr>
                </a:solidFill>
                <a:latin typeface="Arial Rounded MT Bold" pitchFamily="34" charset="0"/>
              </a:rPr>
              <a:t> Contributions </a:t>
            </a:r>
            <a:br>
              <a:rPr lang="en-US" sz="3600" dirty="0" smtClean="0">
                <a:solidFill>
                  <a:schemeClr val="tx1">
                    <a:lumMod val="65000"/>
                    <a:lumOff val="35000"/>
                  </a:schemeClr>
                </a:solidFill>
                <a:latin typeface="Arial Rounded MT Bold" pitchFamily="34" charset="0"/>
              </a:rPr>
            </a:br>
            <a:r>
              <a:rPr lang="en-US" sz="3600" dirty="0" smtClean="0">
                <a:solidFill>
                  <a:schemeClr val="tx1">
                    <a:lumMod val="65000"/>
                    <a:lumOff val="35000"/>
                  </a:schemeClr>
                </a:solidFill>
                <a:latin typeface="Arial Rounded MT Bold" pitchFamily="34" charset="0"/>
              </a:rPr>
              <a:t>to Patrons and Staff</a:t>
            </a:r>
            <a:endParaRPr lang="en-US" sz="3600" dirty="0">
              <a:solidFill>
                <a:schemeClr val="tx1">
                  <a:lumMod val="65000"/>
                  <a:lumOff val="35000"/>
                </a:schemeClr>
              </a:solidFill>
              <a:latin typeface="Arial Rounded MT Bold" pitchFamily="34" charset="0"/>
            </a:endParaRPr>
          </a:p>
        </p:txBody>
      </p:sp>
      <p:sp>
        <p:nvSpPr>
          <p:cNvPr id="3" name="Content Placeholder 2"/>
          <p:cNvSpPr>
            <a:spLocks noGrp="1"/>
          </p:cNvSpPr>
          <p:nvPr>
            <p:ph idx="1"/>
          </p:nvPr>
        </p:nvSpPr>
        <p:spPr>
          <a:xfrm>
            <a:off x="612648" y="1600200"/>
            <a:ext cx="8153400" cy="4724400"/>
          </a:xfrm>
        </p:spPr>
        <p:txBody>
          <a:bodyPr>
            <a:normAutofit/>
          </a:bodyPr>
          <a:lstStyle/>
          <a:p>
            <a:pPr marL="0" indent="0">
              <a:spcBef>
                <a:spcPts val="0"/>
              </a:spcBef>
              <a:buNone/>
            </a:pPr>
            <a:endParaRPr lang="en-US" sz="3200" dirty="0" smtClean="0">
              <a:effectLst>
                <a:outerShdw blurRad="38100" dist="38100" dir="2700000" algn="tl">
                  <a:srgbClr val="000000">
                    <a:alpha val="43137"/>
                  </a:srgbClr>
                </a:outerShdw>
              </a:effectLst>
              <a:latin typeface="Arial"/>
              <a:cs typeface="Arial"/>
            </a:endParaRPr>
          </a:p>
          <a:p>
            <a:pPr>
              <a:spcBef>
                <a:spcPts val="0"/>
              </a:spcBef>
              <a:buFont typeface="Wingdings" pitchFamily="2" charset="2"/>
              <a:buChar char="ü"/>
            </a:pPr>
            <a:r>
              <a:rPr lang="en-US" sz="3200" dirty="0" smtClean="0">
                <a:effectLst>
                  <a:outerShdw blurRad="38100" dist="38100" dir="2700000" algn="tl">
                    <a:srgbClr val="000000">
                      <a:alpha val="43137"/>
                    </a:srgbClr>
                  </a:outerShdw>
                </a:effectLst>
                <a:latin typeface="Arial"/>
                <a:cs typeface="Arial"/>
              </a:rPr>
              <a:t>Assist Library staff with patrons whose social services needs are non-library-related</a:t>
            </a:r>
          </a:p>
          <a:p>
            <a:pPr>
              <a:spcBef>
                <a:spcPts val="0"/>
              </a:spcBef>
              <a:buFont typeface="Wingdings" pitchFamily="2" charset="2"/>
              <a:buChar char="ü"/>
            </a:pPr>
            <a:r>
              <a:rPr lang="en-US" sz="3200" dirty="0" smtClean="0">
                <a:effectLst>
                  <a:outerShdw blurRad="38100" dist="38100" dir="2700000" algn="tl">
                    <a:srgbClr val="000000">
                      <a:alpha val="43137"/>
                    </a:srgbClr>
                  </a:outerShdw>
                </a:effectLst>
                <a:latin typeface="Arial"/>
                <a:cs typeface="Arial"/>
              </a:rPr>
              <a:t>Reduce inappropriate use of bathrooms</a:t>
            </a:r>
          </a:p>
          <a:p>
            <a:pPr>
              <a:spcBef>
                <a:spcPts val="0"/>
              </a:spcBef>
              <a:buFont typeface="Wingdings" pitchFamily="2" charset="2"/>
              <a:buChar char="ü"/>
            </a:pPr>
            <a:r>
              <a:rPr lang="en-US" sz="3200" dirty="0" smtClean="0">
                <a:effectLst>
                  <a:outerShdw blurRad="38100" dist="38100" dir="2700000" algn="tl">
                    <a:srgbClr val="000000">
                      <a:alpha val="43137"/>
                    </a:srgbClr>
                  </a:outerShdw>
                </a:effectLst>
                <a:latin typeface="Arial"/>
                <a:cs typeface="Arial"/>
              </a:rPr>
              <a:t>Reach some patrons more effectively than social worker, thanks to their first-hand experiences</a:t>
            </a:r>
            <a:endParaRPr lang="en-US" sz="3200" dirty="0">
              <a:effectLst>
                <a:outerShdw blurRad="38100" dist="38100" dir="2700000" algn="tl">
                  <a:srgbClr val="000000">
                    <a:alpha val="43137"/>
                  </a:srgbClr>
                </a:outerShdw>
              </a:effectLst>
              <a:latin typeface="Arial"/>
              <a:cs typeface="Arial"/>
            </a:endParaRP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153400" cy="990600"/>
          </a:xfrm>
        </p:spPr>
        <p:txBody>
          <a:bodyPr>
            <a:normAutofit/>
          </a:bodyPr>
          <a:lstStyle/>
          <a:p>
            <a:r>
              <a:rPr lang="en-US" dirty="0" smtClean="0">
                <a:solidFill>
                  <a:schemeClr val="tx1">
                    <a:lumMod val="50000"/>
                    <a:lumOff val="50000"/>
                  </a:schemeClr>
                </a:solidFill>
                <a:latin typeface="Arial Rounded MT Bold" pitchFamily="34" charset="0"/>
              </a:rPr>
              <a:t>From Homelessness to Work</a:t>
            </a:r>
            <a:endParaRPr lang="en-US" dirty="0">
              <a:solidFill>
                <a:schemeClr val="tx1">
                  <a:lumMod val="50000"/>
                  <a:lumOff val="50000"/>
                </a:schemeClr>
              </a:solidFill>
              <a:latin typeface="Arial Rounded MT Bold" pitchFamily="34" charset="0"/>
            </a:endParaRPr>
          </a:p>
        </p:txBody>
      </p:sp>
      <p:sp>
        <p:nvSpPr>
          <p:cNvPr id="3" name="Content Placeholder 2"/>
          <p:cNvSpPr>
            <a:spLocks noGrp="1"/>
          </p:cNvSpPr>
          <p:nvPr>
            <p:ph idx="1"/>
          </p:nvPr>
        </p:nvSpPr>
        <p:spPr/>
        <p:txBody>
          <a:bodyPr>
            <a:normAutofit fontScale="92500" lnSpcReduction="20000"/>
          </a:bodyPr>
          <a:lstStyle/>
          <a:p>
            <a:pPr algn="ctr">
              <a:buNone/>
            </a:pPr>
            <a:endParaRPr lang="en-US" sz="3200" dirty="0" smtClean="0"/>
          </a:p>
          <a:p>
            <a:pPr algn="ctr">
              <a:lnSpc>
                <a:spcPct val="160000"/>
              </a:lnSpc>
              <a:buNone/>
            </a:pPr>
            <a:r>
              <a:rPr lang="en-US" sz="5400" dirty="0" smtClean="0">
                <a:solidFill>
                  <a:srgbClr val="FF0000"/>
                </a:solidFill>
                <a:effectLst>
                  <a:outerShdw blurRad="38100" dist="38100" dir="2700000" algn="tl">
                    <a:srgbClr val="000000">
                      <a:alpha val="43137"/>
                    </a:srgbClr>
                  </a:outerShdw>
                </a:effectLst>
              </a:rPr>
              <a:t>Vocational Training Model –</a:t>
            </a:r>
          </a:p>
          <a:p>
            <a:pPr algn="ctr">
              <a:buNone/>
            </a:pPr>
            <a:r>
              <a:rPr lang="en-US" sz="5800" dirty="0" smtClean="0">
                <a:ln>
                  <a:solidFill>
                    <a:srgbClr val="CCFF66"/>
                  </a:solidFill>
                </a:ln>
                <a:solidFill>
                  <a:srgbClr val="FF0000"/>
                </a:solidFill>
                <a:effectLst>
                  <a:outerShdw blurRad="38100" dist="38100" dir="2700000" algn="tl">
                    <a:srgbClr val="000000">
                      <a:alpha val="43137"/>
                    </a:srgbClr>
                  </a:outerShdw>
                </a:effectLst>
              </a:rPr>
              <a:t>former HaSAs are now employed as peer counselors and in the culinary field</a:t>
            </a:r>
            <a:endParaRPr lang="en-US" sz="3000" dirty="0" smtClean="0">
              <a:ln>
                <a:solidFill>
                  <a:srgbClr val="CCFF66"/>
                </a:solidFill>
              </a:ln>
              <a:solidFill>
                <a:srgbClr val="CC6600"/>
              </a:solidFill>
              <a:effectLst>
                <a:outerShdw blurRad="38100" dist="38100" dir="2700000" algn="tl">
                  <a:srgbClr val="000000">
                    <a:alpha val="43137"/>
                  </a:srgbClr>
                </a:outerShdw>
              </a:effectLst>
            </a:endParaRPr>
          </a:p>
          <a:p>
            <a:endParaRPr lang="en-US" dirty="0"/>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8153400" cy="990600"/>
          </a:xfrm>
        </p:spPr>
        <p:txBody>
          <a:bodyPr>
            <a:normAutofit fontScale="90000"/>
          </a:bodyPr>
          <a:lstStyle/>
          <a:p>
            <a:r>
              <a:rPr lang="en-US" dirty="0" smtClean="0">
                <a:latin typeface="Algerian" pitchFamily="82" charset="0"/>
              </a:rPr>
              <a:t/>
            </a:r>
            <a:br>
              <a:rPr lang="en-US" dirty="0" smtClean="0">
                <a:latin typeface="Algerian" pitchFamily="82" charset="0"/>
              </a:rPr>
            </a:br>
            <a:r>
              <a:rPr lang="en-US" sz="4900" dirty="0" smtClean="0">
                <a:latin typeface="Arial Rounded MT Bold" pitchFamily="34" charset="0"/>
              </a:rPr>
              <a:t>Health and Safety Associates   </a:t>
            </a:r>
            <a:r>
              <a:rPr lang="en-US" sz="6000" dirty="0" smtClean="0">
                <a:latin typeface="Arial Rounded MT Bold" pitchFamily="34" charset="0"/>
              </a:rPr>
              <a:t/>
            </a:r>
            <a:br>
              <a:rPr lang="en-US" sz="6000" dirty="0" smtClean="0">
                <a:latin typeface="Arial Rounded MT Bold" pitchFamily="34" charset="0"/>
              </a:rPr>
            </a:br>
            <a:r>
              <a:rPr lang="en-US" dirty="0" smtClean="0"/>
              <a:t> </a:t>
            </a:r>
          </a:p>
        </p:txBody>
      </p:sp>
      <p:sp>
        <p:nvSpPr>
          <p:cNvPr id="3" name="Content Placeholder 2"/>
          <p:cNvSpPr>
            <a:spLocks noGrp="1"/>
          </p:cNvSpPr>
          <p:nvPr>
            <p:ph idx="1"/>
          </p:nvPr>
        </p:nvSpPr>
        <p:spPr>
          <a:xfrm>
            <a:off x="609600" y="1600200"/>
            <a:ext cx="8156448" cy="4495800"/>
          </a:xfrm>
        </p:spPr>
        <p:txBody>
          <a:bodyPr>
            <a:normAutofit/>
          </a:bodyPr>
          <a:lstStyle/>
          <a:p>
            <a:pPr>
              <a:buNone/>
            </a:pPr>
            <a:r>
              <a:rPr lang="en-US" sz="3900" dirty="0" smtClean="0"/>
              <a:t> </a:t>
            </a:r>
            <a:r>
              <a:rPr lang="en-US" sz="8600" dirty="0" smtClean="0"/>
              <a:t> </a:t>
            </a:r>
          </a:p>
          <a:p>
            <a:pPr>
              <a:buNone/>
            </a:pPr>
            <a:r>
              <a:rPr lang="en-US" sz="4800" dirty="0" smtClean="0"/>
              <a:t>                                     </a:t>
            </a:r>
            <a:endParaRPr lang="en-US" sz="5100" b="1" dirty="0" smtClean="0"/>
          </a:p>
        </p:txBody>
      </p:sp>
      <p:sp>
        <p:nvSpPr>
          <p:cNvPr id="8" name="Content Placeholder 2"/>
          <p:cNvSpPr txBox="1">
            <a:spLocks/>
          </p:cNvSpPr>
          <p:nvPr/>
        </p:nvSpPr>
        <p:spPr>
          <a:xfrm>
            <a:off x="76200" y="1600200"/>
            <a:ext cx="8689848" cy="4495800"/>
          </a:xfrm>
          <a:prstGeom prst="rect">
            <a:avLst/>
          </a:prstGeom>
        </p:spPr>
        <p:txBody>
          <a:bodyPr vert="horz">
            <a:normAutofit/>
          </a:bodyPr>
          <a:lstStyle/>
          <a:p>
            <a:pPr marL="320040" marR="0" lvl="0" indent="-320040" algn="r" defTabSz="914400" rtl="0" eaLnBrk="1" fontAlgn="auto" latinLnBrk="0" hangingPunct="1">
              <a:lnSpc>
                <a:spcPct val="100000"/>
              </a:lnSpc>
              <a:spcBef>
                <a:spcPts val="700"/>
              </a:spcBef>
              <a:spcAft>
                <a:spcPts val="0"/>
              </a:spcAft>
              <a:buClr>
                <a:schemeClr val="accent2"/>
              </a:buClr>
              <a:buSzPct val="60000"/>
              <a:buFont typeface="Wingdings"/>
              <a:buNone/>
              <a:tabLst/>
              <a:defRPr/>
            </a:pPr>
            <a:endParaRPr kumimoji="0" lang="en-US" sz="4800" b="1" strike="noStrike" kern="1200" cap="none" spc="0" normalizeH="0" baseline="0" noProof="0" dirty="0" smtClean="0">
              <a:ln>
                <a:noFill/>
              </a:ln>
              <a:solidFill>
                <a:schemeClr val="accent6">
                  <a:lumMod val="75000"/>
                </a:schemeClr>
              </a:solidFill>
              <a:effectLst>
                <a:outerShdw blurRad="38100" dist="38100" dir="2700000" algn="tl">
                  <a:srgbClr val="000000">
                    <a:alpha val="43137"/>
                  </a:srgbClr>
                </a:outerShdw>
              </a:effectLst>
              <a:uLnTx/>
              <a:uFillTx/>
              <a:latin typeface="Arial"/>
              <a:cs typeface="Arial"/>
            </a:endParaRPr>
          </a:p>
          <a:p>
            <a:pPr marL="320040" marR="0" lvl="0" indent="-320040" algn="r" defTabSz="914400" rtl="0" eaLnBrk="1" fontAlgn="auto" latinLnBrk="0" hangingPunct="1">
              <a:lnSpc>
                <a:spcPct val="100000"/>
              </a:lnSpc>
              <a:spcBef>
                <a:spcPts val="700"/>
              </a:spcBef>
              <a:spcAft>
                <a:spcPts val="0"/>
              </a:spcAft>
              <a:buClr>
                <a:schemeClr val="accent2"/>
              </a:buClr>
              <a:buSzPct val="60000"/>
              <a:buFont typeface="Wingdings"/>
              <a:buNone/>
              <a:tabLst/>
              <a:defRPr/>
            </a:pPr>
            <a:r>
              <a:rPr kumimoji="0" lang="en-US" sz="4800" b="1" strike="noStrike" kern="1200" cap="none" spc="0" normalizeH="0" baseline="0" noProof="0" dirty="0" smtClean="0">
                <a:ln>
                  <a:noFill/>
                </a:ln>
                <a:solidFill>
                  <a:schemeClr val="accent6">
                    <a:lumMod val="75000"/>
                  </a:schemeClr>
                </a:solidFill>
                <a:effectLst>
                  <a:outerShdw blurRad="38100" dist="38100" dir="2700000" algn="tl">
                    <a:srgbClr val="000000">
                      <a:alpha val="43137"/>
                    </a:srgbClr>
                  </a:outerShdw>
                </a:effectLst>
                <a:uLnTx/>
                <a:uFillTx/>
                <a:latin typeface="Arial"/>
                <a:cs typeface="Arial"/>
              </a:rPr>
              <a:t>Life</a:t>
            </a:r>
            <a:r>
              <a:rPr kumimoji="0" lang="en-US" sz="4800" b="1" strike="noStrike" kern="1200" cap="none" spc="0" normalizeH="0" noProof="0" dirty="0" smtClean="0">
                <a:ln>
                  <a:noFill/>
                </a:ln>
                <a:solidFill>
                  <a:schemeClr val="accent6">
                    <a:lumMod val="75000"/>
                  </a:schemeClr>
                </a:solidFill>
                <a:effectLst>
                  <a:outerShdw blurRad="38100" dist="38100" dir="2700000" algn="tl">
                    <a:srgbClr val="000000">
                      <a:alpha val="43137"/>
                    </a:srgbClr>
                  </a:outerShdw>
                </a:effectLst>
                <a:uLnTx/>
                <a:uFillTx/>
                <a:latin typeface="Arial"/>
                <a:cs typeface="Arial"/>
              </a:rPr>
              <a:t> experiences and knowledge = insider </a:t>
            </a:r>
            <a:r>
              <a:rPr lang="en-US" sz="4800" b="1" dirty="0" smtClean="0">
                <a:solidFill>
                  <a:schemeClr val="accent6">
                    <a:lumMod val="75000"/>
                  </a:schemeClr>
                </a:solidFill>
                <a:effectLst>
                  <a:outerShdw blurRad="38100" dist="38100" dir="2700000" algn="tl">
                    <a:srgbClr val="000000">
                      <a:alpha val="43137"/>
                    </a:srgbClr>
                  </a:outerShdw>
                </a:effectLst>
                <a:latin typeface="Arial"/>
                <a:cs typeface="Arial"/>
              </a:rPr>
              <a:t>tips when </a:t>
            </a:r>
            <a:r>
              <a:rPr kumimoji="0" lang="en-US" sz="4800" b="1" strike="noStrike" kern="1200" cap="none" spc="0" normalizeH="0" noProof="0" dirty="0" smtClean="0">
                <a:ln>
                  <a:noFill/>
                </a:ln>
                <a:solidFill>
                  <a:schemeClr val="accent6">
                    <a:lumMod val="75000"/>
                  </a:schemeClr>
                </a:solidFill>
                <a:effectLst>
                  <a:outerShdw blurRad="38100" dist="38100" dir="2700000" algn="tl">
                    <a:srgbClr val="000000">
                      <a:alpha val="43137"/>
                    </a:srgbClr>
                  </a:outerShdw>
                </a:effectLst>
                <a:uLnTx/>
                <a:uFillTx/>
                <a:latin typeface="Arial"/>
                <a:cs typeface="Arial"/>
              </a:rPr>
              <a:t>helping those in need</a:t>
            </a:r>
            <a:endParaRPr kumimoji="0" lang="en-US" sz="4800" b="1" strike="noStrike" kern="1200" cap="none" spc="0" normalizeH="0" baseline="0" noProof="0" dirty="0" smtClean="0">
              <a:ln>
                <a:noFill/>
              </a:ln>
              <a:solidFill>
                <a:schemeClr val="accent6">
                  <a:lumMod val="75000"/>
                </a:schemeClr>
              </a:solidFill>
              <a:effectLst>
                <a:outerShdw blurRad="38100" dist="38100" dir="2700000" algn="tl">
                  <a:srgbClr val="000000">
                    <a:alpha val="43137"/>
                  </a:srgbClr>
                </a:outerShdw>
              </a:effectLst>
              <a:uLnTx/>
              <a:uFillTx/>
              <a:latin typeface="Arial"/>
              <a:cs typeface="Arial"/>
            </a:endParaRP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tx1">
                    <a:lumMod val="65000"/>
                    <a:lumOff val="35000"/>
                  </a:schemeClr>
                </a:solidFill>
                <a:latin typeface="Arial Rounded MT Bold" pitchFamily="34" charset="0"/>
              </a:rPr>
              <a:t>From Homelessness to Community</a:t>
            </a:r>
            <a:endParaRPr lang="en-US" sz="3600" dirty="0">
              <a:solidFill>
                <a:schemeClr val="tx1">
                  <a:lumMod val="65000"/>
                  <a:lumOff val="35000"/>
                </a:schemeClr>
              </a:solidFill>
            </a:endParaRPr>
          </a:p>
        </p:txBody>
      </p:sp>
      <p:pic>
        <p:nvPicPr>
          <p:cNvPr id="1027" name="Picture 3" descr="C:\Users\lesguerra\Desktop\New folder\IMG_2866.jpg"/>
          <p:cNvPicPr>
            <a:picLocks noGrp="1" noChangeAspect="1" noChangeArrowheads="1"/>
          </p:cNvPicPr>
          <p:nvPr>
            <p:ph sz="quarter" idx="1"/>
          </p:nvPr>
        </p:nvPicPr>
        <p:blipFill>
          <a:blip r:embed="rId2" cstate="print"/>
          <a:srcRect l="9412" t="9415" r="11765" b="37660"/>
          <a:stretch>
            <a:fillRect/>
          </a:stretch>
        </p:blipFill>
        <p:spPr bwMode="auto">
          <a:xfrm>
            <a:off x="115130" y="1676400"/>
            <a:ext cx="5447470" cy="2743199"/>
          </a:xfrm>
          <a:prstGeom prst="rect">
            <a:avLst/>
          </a:prstGeom>
          <a:noFill/>
        </p:spPr>
      </p:pic>
      <p:pic>
        <p:nvPicPr>
          <p:cNvPr id="1026" name="Picture 2" descr="C:\Users\lesguerra\Desktop\New folder\IMG_4081.JPG"/>
          <p:cNvPicPr>
            <a:picLocks noGrp="1" noChangeAspect="1" noChangeArrowheads="1"/>
          </p:cNvPicPr>
          <p:nvPr>
            <p:ph sz="quarter" idx="2"/>
          </p:nvPr>
        </p:nvPicPr>
        <p:blipFill>
          <a:blip r:embed="rId3" cstate="print"/>
          <a:srcRect l="2353" t="6277" r="9412" b="12554"/>
          <a:stretch>
            <a:fillRect/>
          </a:stretch>
        </p:blipFill>
        <p:spPr bwMode="auto">
          <a:xfrm>
            <a:off x="4648200" y="3433108"/>
            <a:ext cx="4191000" cy="2891492"/>
          </a:xfrm>
          <a:prstGeom prst="rect">
            <a:avLst/>
          </a:prstGeom>
          <a:noFill/>
        </p:spPr>
      </p:pic>
      <p:sp>
        <p:nvSpPr>
          <p:cNvPr id="6" name="Rectangle 5"/>
          <p:cNvSpPr/>
          <p:nvPr/>
        </p:nvSpPr>
        <p:spPr>
          <a:xfrm>
            <a:off x="5257800" y="4114800"/>
            <a:ext cx="457200" cy="152400"/>
          </a:xfrm>
          <a:prstGeom prst="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124200" y="2133600"/>
            <a:ext cx="685800" cy="152400"/>
          </a:xfrm>
          <a:prstGeom prst="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SCF1429.JPG"/>
          <p:cNvPicPr>
            <a:picLocks noGrp="1" noChangeAspect="1"/>
          </p:cNvPicPr>
          <p:nvPr>
            <p:ph sz="quarter" idx="1"/>
          </p:nvPr>
        </p:nvPicPr>
        <p:blipFill>
          <a:blip r:embed="rId2" cstate="print"/>
          <a:srcRect l="6743" t="3791" r="13487" b="50546"/>
          <a:stretch>
            <a:fillRect/>
          </a:stretch>
        </p:blipFill>
        <p:spPr>
          <a:xfrm>
            <a:off x="3581400" y="1752600"/>
            <a:ext cx="5162321" cy="3942412"/>
          </a:xfrm>
          <a:scene3d>
            <a:camera prst="orthographicFront">
              <a:rot lat="0" lon="10800000" rev="0"/>
            </a:camera>
            <a:lightRig rig="threePt" dir="t"/>
          </a:scene3d>
        </p:spPr>
      </p:pic>
      <p:sp>
        <p:nvSpPr>
          <p:cNvPr id="10" name="Rectangle 9"/>
          <p:cNvSpPr/>
          <p:nvPr/>
        </p:nvSpPr>
        <p:spPr>
          <a:xfrm>
            <a:off x="304800" y="5029200"/>
            <a:ext cx="3048000" cy="707886"/>
          </a:xfrm>
          <a:prstGeom prst="rect">
            <a:avLst/>
          </a:prstGeom>
        </p:spPr>
        <p:txBody>
          <a:bodyPr wrap="square">
            <a:spAutoFit/>
            <a:scene3d>
              <a:camera prst="orthographicFront"/>
              <a:lightRig rig="threePt" dir="t"/>
            </a:scene3d>
            <a:sp3d extrusionH="57150">
              <a:bevelT w="38100" h="38100"/>
            </a:sp3d>
          </a:bodyPr>
          <a:lstStyle/>
          <a:p>
            <a:pPr algn="r"/>
            <a:r>
              <a:rPr lang="en-US" sz="2000" dirty="0" smtClean="0">
                <a:solidFill>
                  <a:srgbClr val="CC6600"/>
                </a:solidFill>
                <a:latin typeface="Arial Rounded MT Bold" pitchFamily="34" charset="0"/>
              </a:rPr>
              <a:t>Leah </a:t>
            </a:r>
            <a:r>
              <a:rPr lang="en-US" sz="2000" dirty="0" err="1" smtClean="0">
                <a:solidFill>
                  <a:srgbClr val="CC6600"/>
                </a:solidFill>
                <a:latin typeface="Arial Rounded MT Bold" pitchFamily="34" charset="0"/>
              </a:rPr>
              <a:t>Esguerra</a:t>
            </a:r>
            <a:r>
              <a:rPr lang="en-US" sz="2000" dirty="0" smtClean="0">
                <a:solidFill>
                  <a:srgbClr val="CC6600"/>
                </a:solidFill>
                <a:latin typeface="Arial Rounded MT Bold" pitchFamily="34" charset="0"/>
              </a:rPr>
              <a:t> </a:t>
            </a:r>
            <a:endParaRPr lang="en-US" sz="2000" dirty="0" smtClean="0">
              <a:solidFill>
                <a:srgbClr val="CC6600"/>
              </a:solidFill>
              <a:latin typeface="Arial Rounded MT Bold" pitchFamily="34" charset="0"/>
              <a:sym typeface="Wingdings 3"/>
            </a:endParaRPr>
          </a:p>
          <a:p>
            <a:pPr algn="r"/>
            <a:r>
              <a:rPr lang="en-US" sz="2000" dirty="0" smtClean="0">
                <a:solidFill>
                  <a:srgbClr val="CC6600"/>
                </a:solidFill>
                <a:latin typeface="Arial Rounded MT Bold" pitchFamily="34" charset="0"/>
                <a:sym typeface="Wingdings 3"/>
              </a:rPr>
              <a:t>LMFT</a:t>
            </a:r>
            <a:endParaRPr lang="en-US" sz="2000" dirty="0" smtClean="0">
              <a:solidFill>
                <a:srgbClr val="CC6600"/>
              </a:solidFill>
              <a:latin typeface="Arial Rounded MT Bold" pitchFamily="34" charset="0"/>
            </a:endParaRPr>
          </a:p>
        </p:txBody>
      </p:sp>
      <p:sp>
        <p:nvSpPr>
          <p:cNvPr id="9" name="Title 1"/>
          <p:cNvSpPr>
            <a:spLocks noGrp="1"/>
          </p:cNvSpPr>
          <p:nvPr>
            <p:ph type="title"/>
          </p:nvPr>
        </p:nvSpPr>
        <p:spPr>
          <a:xfrm>
            <a:off x="533400" y="533400"/>
            <a:ext cx="8153400" cy="990600"/>
          </a:xfrm>
        </p:spPr>
        <p:txBody>
          <a:bodyPr>
            <a:noAutofit/>
          </a:bodyPr>
          <a:lstStyle/>
          <a:p>
            <a:r>
              <a:rPr lang="en-US" dirty="0" smtClean="0">
                <a:solidFill>
                  <a:srgbClr val="CC6600"/>
                </a:solidFill>
                <a:latin typeface="Arial Rounded MT Bold" pitchFamily="34" charset="0"/>
              </a:rPr>
              <a:t>The Library’s Social Worker</a:t>
            </a:r>
            <a:endParaRPr lang="en-US" dirty="0">
              <a:solidFill>
                <a:srgbClr val="CC6600"/>
              </a:solidFill>
              <a:latin typeface="Arial Rounded MT Bold" pitchFamily="34" charset="0"/>
            </a:endParaRP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762000"/>
            <a:ext cx="7498080" cy="5973762"/>
          </a:xfrm>
        </p:spPr>
        <p:txBody>
          <a:bodyPr>
            <a:normAutofit/>
          </a:bodyPr>
          <a:lstStyle/>
          <a:p>
            <a:pPr algn="ctr"/>
            <a:r>
              <a:rPr lang="en-US" sz="5400" dirty="0" smtClean="0"/>
              <a:t/>
            </a:r>
            <a:br>
              <a:rPr lang="en-US" sz="5400" dirty="0" smtClean="0"/>
            </a:br>
            <a:r>
              <a:rPr lang="en-US" sz="5400" dirty="0" smtClean="0"/>
              <a:t/>
            </a:r>
            <a:br>
              <a:rPr lang="en-US" sz="5400" dirty="0" smtClean="0"/>
            </a:br>
            <a:r>
              <a:rPr lang="en-US" sz="5400" dirty="0" smtClean="0"/>
              <a:t/>
            </a:r>
            <a:br>
              <a:rPr lang="en-US" sz="5400" dirty="0" smtClean="0"/>
            </a:br>
            <a:r>
              <a:rPr lang="en-US" sz="5400" dirty="0" smtClean="0"/>
              <a:t/>
            </a:r>
            <a:br>
              <a:rPr lang="en-US" sz="5400" dirty="0" smtClean="0"/>
            </a:br>
            <a:r>
              <a:rPr lang="en-US" sz="5400" dirty="0" smtClean="0">
                <a:latin typeface="Arial Rounded MT Bold" pitchFamily="34" charset="0"/>
              </a:rPr>
              <a:t> SOMETHING TO THINK ABOUT</a:t>
            </a:r>
            <a:endParaRPr lang="en-US" sz="5400" dirty="0">
              <a:latin typeface="Arial Rounded MT Bold" pitchFamily="34" charset="0"/>
            </a:endParaRPr>
          </a:p>
        </p:txBody>
      </p:sp>
      <p:pic>
        <p:nvPicPr>
          <p:cNvPr id="4" name="Content Placeholder 5" descr="DSCF1467.JPG"/>
          <p:cNvPicPr>
            <a:picLocks noGrp="1" noChangeAspect="1"/>
          </p:cNvPicPr>
          <p:nvPr>
            <p:ph sz="quarter" idx="1"/>
          </p:nvPr>
        </p:nvPicPr>
        <p:blipFill>
          <a:blip r:embed="rId2" cstate="print"/>
          <a:stretch>
            <a:fillRect/>
          </a:stretch>
        </p:blipFill>
        <p:spPr>
          <a:xfrm>
            <a:off x="3962400" y="847825"/>
            <a:ext cx="4876800" cy="3028749"/>
          </a:xfrm>
        </p:spPr>
      </p:pic>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colors.jpg"/>
          <p:cNvPicPr>
            <a:picLocks noGrp="1" noChangeAspect="1"/>
          </p:cNvPicPr>
          <p:nvPr>
            <p:ph type="pic" idx="1"/>
          </p:nvPr>
        </p:nvPicPr>
        <p:blipFill>
          <a:blip r:embed="rId2" cstate="print"/>
          <a:stretch>
            <a:fillRect/>
          </a:stretch>
        </p:blipFill>
        <p:spPr>
          <a:xfrm>
            <a:off x="2306320" y="0"/>
            <a:ext cx="6091936" cy="4568952"/>
          </a:xfrm>
        </p:spPr>
      </p:pic>
      <p:sp>
        <p:nvSpPr>
          <p:cNvPr id="4" name="Title 1"/>
          <p:cNvSpPr>
            <a:spLocks noGrp="1"/>
          </p:cNvSpPr>
          <p:nvPr>
            <p:ph type="title"/>
          </p:nvPr>
        </p:nvSpPr>
        <p:spPr>
          <a:xfrm>
            <a:off x="1600200" y="4648200"/>
            <a:ext cx="7315200" cy="685800"/>
          </a:xfrm>
        </p:spPr>
        <p:txBody>
          <a:bodyPr>
            <a:normAutofit/>
          </a:bodyPr>
          <a:lstStyle/>
          <a:p>
            <a:r>
              <a:rPr lang="en-US" sz="2000" dirty="0" smtClean="0">
                <a:solidFill>
                  <a:schemeClr val="bg1"/>
                </a:solidFill>
              </a:rPr>
              <a:t>POLL #2</a:t>
            </a:r>
            <a:endParaRPr lang="en-US" sz="2000" dirty="0">
              <a:solidFill>
                <a:schemeClr val="bg1"/>
              </a:solidFill>
            </a:endParaRP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pPr>
              <a:buNone/>
            </a:pPr>
            <a:endParaRPr lang="en-US" dirty="0" smtClean="0">
              <a:latin typeface="Arial"/>
              <a:cs typeface="Arial"/>
            </a:endParaRPr>
          </a:p>
          <a:p>
            <a:pPr>
              <a:buNone/>
            </a:pPr>
            <a:endParaRPr lang="en-US" dirty="0" smtClean="0">
              <a:latin typeface="Arial"/>
              <a:cs typeface="Arial"/>
            </a:endParaRPr>
          </a:p>
          <a:p>
            <a:pPr algn="r">
              <a:buNone/>
            </a:pPr>
            <a:r>
              <a:rPr lang="en-US" sz="6600" dirty="0" smtClean="0">
                <a:solidFill>
                  <a:srgbClr val="BC00BC"/>
                </a:solidFill>
                <a:latin typeface="Arial"/>
                <a:cs typeface="Arial"/>
              </a:rPr>
              <a:t>There are MANY faces of homelessness.</a:t>
            </a:r>
            <a:endParaRPr lang="en-US" sz="6600" dirty="0">
              <a:solidFill>
                <a:srgbClr val="BC00BC"/>
              </a:solidFill>
              <a:latin typeface="Arial"/>
              <a:cs typeface="Arial"/>
            </a:endParaRP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IMG_3896.JPG"/>
          <p:cNvPicPr>
            <a:picLocks noChangeAspect="1" noChangeArrowheads="1"/>
          </p:cNvPicPr>
          <p:nvPr/>
        </p:nvPicPr>
        <p:blipFill>
          <a:blip r:embed="rId2" cstate="print"/>
          <a:srcRect l="12439" t="29333" r="15994" b="24000"/>
          <a:stretch>
            <a:fillRect/>
          </a:stretch>
        </p:blipFill>
        <p:spPr bwMode="auto">
          <a:xfrm>
            <a:off x="2376818" y="685800"/>
            <a:ext cx="6309982" cy="5486400"/>
          </a:xfrm>
          <a:prstGeom prst="rect">
            <a:avLst/>
          </a:prstGeom>
          <a:noFill/>
        </p:spPr>
      </p:pic>
      <p:sp>
        <p:nvSpPr>
          <p:cNvPr id="4" name="Rectangle 3"/>
          <p:cNvSpPr/>
          <p:nvPr/>
        </p:nvSpPr>
        <p:spPr>
          <a:xfrm>
            <a:off x="4648200" y="2133600"/>
            <a:ext cx="685800" cy="152400"/>
          </a:xfrm>
          <a:prstGeom prst="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lesguerra\Desktop\IMG_0357.jpg"/>
          <p:cNvPicPr>
            <a:picLocks noChangeAspect="1" noChangeArrowheads="1"/>
          </p:cNvPicPr>
          <p:nvPr/>
        </p:nvPicPr>
        <p:blipFill>
          <a:blip r:embed="rId2" cstate="print"/>
          <a:srcRect l="19200" t="10800" r="24000" b="32850"/>
          <a:stretch>
            <a:fillRect/>
          </a:stretch>
        </p:blipFill>
        <p:spPr bwMode="auto">
          <a:xfrm>
            <a:off x="304800" y="152400"/>
            <a:ext cx="4994269" cy="6606304"/>
          </a:xfrm>
          <a:prstGeom prst="rect">
            <a:avLst/>
          </a:prstGeom>
          <a:noFill/>
        </p:spPr>
      </p:pic>
      <p:sp>
        <p:nvSpPr>
          <p:cNvPr id="5" name="Rectangle 4"/>
          <p:cNvSpPr/>
          <p:nvPr/>
        </p:nvSpPr>
        <p:spPr>
          <a:xfrm>
            <a:off x="1066800" y="3505200"/>
            <a:ext cx="762000" cy="228600"/>
          </a:xfrm>
          <a:prstGeom prst="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981200" y="685800"/>
            <a:ext cx="762000" cy="228600"/>
          </a:xfrm>
          <a:prstGeom prst="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IMG_3899.JPG"/>
          <p:cNvPicPr>
            <a:picLocks noChangeAspect="1" noChangeArrowheads="1"/>
          </p:cNvPicPr>
          <p:nvPr/>
        </p:nvPicPr>
        <p:blipFill>
          <a:blip r:embed="rId2" cstate="print"/>
          <a:srcRect t="5333" r="15994" b="42667"/>
          <a:stretch>
            <a:fillRect/>
          </a:stretch>
        </p:blipFill>
        <p:spPr bwMode="auto">
          <a:xfrm>
            <a:off x="2307218" y="609600"/>
            <a:ext cx="6531982" cy="5391217"/>
          </a:xfrm>
          <a:prstGeom prst="rect">
            <a:avLst/>
          </a:prstGeom>
          <a:noFill/>
        </p:spPr>
      </p:pic>
      <p:sp>
        <p:nvSpPr>
          <p:cNvPr id="4" name="Rectangle 3"/>
          <p:cNvSpPr/>
          <p:nvPr/>
        </p:nvSpPr>
        <p:spPr>
          <a:xfrm>
            <a:off x="4648200" y="2895600"/>
            <a:ext cx="1371600" cy="381000"/>
          </a:xfrm>
          <a:prstGeom prst="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IMG_3900.JPG"/>
          <p:cNvPicPr>
            <a:picLocks noChangeAspect="1" noChangeArrowheads="1"/>
          </p:cNvPicPr>
          <p:nvPr/>
        </p:nvPicPr>
        <p:blipFill>
          <a:blip r:embed="rId2" cstate="print"/>
          <a:srcRect b="22000"/>
          <a:stretch>
            <a:fillRect/>
          </a:stretch>
        </p:blipFill>
        <p:spPr bwMode="auto">
          <a:xfrm>
            <a:off x="625292" y="304800"/>
            <a:ext cx="4480108" cy="4659312"/>
          </a:xfrm>
          <a:prstGeom prst="rect">
            <a:avLst/>
          </a:prstGeom>
          <a:noFill/>
        </p:spPr>
      </p:pic>
      <p:pic>
        <p:nvPicPr>
          <p:cNvPr id="5" name="Picture Placeholder 4" descr="charles.bmp"/>
          <p:cNvPicPr>
            <a:picLocks noChangeAspect="1"/>
          </p:cNvPicPr>
          <p:nvPr/>
        </p:nvPicPr>
        <p:blipFill>
          <a:blip r:embed="rId3" cstate="print"/>
          <a:srcRect l="17187" r="6445"/>
          <a:stretch>
            <a:fillRect/>
          </a:stretch>
        </p:blipFill>
        <p:spPr>
          <a:xfrm>
            <a:off x="4702176" y="3297490"/>
            <a:ext cx="4213224" cy="3103310"/>
          </a:xfrm>
          <a:prstGeom prst="rect">
            <a:avLst/>
          </a:prstGeom>
        </p:spPr>
      </p:pic>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a:xfrm>
            <a:off x="1600200" y="5486400"/>
            <a:ext cx="7315200" cy="914400"/>
          </a:xfrm>
        </p:spPr>
        <p:txBody>
          <a:bodyPr>
            <a:normAutofit fontScale="92500" lnSpcReduction="20000"/>
          </a:bodyPr>
          <a:lstStyle/>
          <a:p>
            <a:r>
              <a:rPr lang="en-US" sz="2300" dirty="0" smtClean="0"/>
              <a:t>A jury found a 64-year-old man guilty of the stabbing death of another man at a homeless shelter in San Francisco’s South of Market neighborhood in February 2012.</a:t>
            </a:r>
          </a:p>
          <a:p>
            <a:endParaRPr lang="en-US" dirty="0"/>
          </a:p>
        </p:txBody>
      </p:sp>
      <p:sp>
        <p:nvSpPr>
          <p:cNvPr id="3" name="Title 2"/>
          <p:cNvSpPr>
            <a:spLocks noGrp="1"/>
          </p:cNvSpPr>
          <p:nvPr>
            <p:ph type="title"/>
          </p:nvPr>
        </p:nvSpPr>
        <p:spPr>
          <a:xfrm>
            <a:off x="1905000" y="5029200"/>
            <a:ext cx="6477000" cy="304800"/>
          </a:xfrm>
        </p:spPr>
        <p:txBody>
          <a:bodyPr>
            <a:normAutofit fontScale="90000"/>
          </a:bodyPr>
          <a:lstStyle/>
          <a:p>
            <a:r>
              <a:rPr lang="en-US" b="1" cap="all" dirty="0" smtClean="0"/>
              <a:t>Guilty Verdict For Man Accused Of Homeless Shelter Stabbing</a:t>
            </a:r>
            <a:br>
              <a:rPr lang="en-US" b="1" cap="all" dirty="0" smtClean="0"/>
            </a:br>
            <a:endParaRPr lang="en-US" dirty="0"/>
          </a:p>
        </p:txBody>
      </p:sp>
      <p:pic>
        <p:nvPicPr>
          <p:cNvPr id="5" name="Picture Placeholder 4" descr="abdul.jpg"/>
          <p:cNvPicPr>
            <a:picLocks noGrp="1" noChangeAspect="1"/>
          </p:cNvPicPr>
          <p:nvPr>
            <p:ph type="pic" idx="1"/>
          </p:nvPr>
        </p:nvPicPr>
        <p:blipFill>
          <a:blip r:embed="rId2" cstate="print"/>
          <a:srcRect t="4668" b="4668"/>
          <a:stretch>
            <a:fillRect/>
          </a:stretch>
        </p:blipFill>
        <p:spPr/>
      </p:pic>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8153400" cy="990600"/>
          </a:xfrm>
        </p:spPr>
        <p:txBody>
          <a:bodyPr>
            <a:normAutofit/>
          </a:bodyPr>
          <a:lstStyle/>
          <a:p>
            <a:r>
              <a:rPr lang="en-US" sz="4800" dirty="0" smtClean="0">
                <a:solidFill>
                  <a:srgbClr val="69676D"/>
                </a:solidFill>
                <a:latin typeface="Arial Rounded MT Bold" pitchFamily="34" charset="0"/>
              </a:rPr>
              <a:t>Kathleen’s Story</a:t>
            </a:r>
            <a:endParaRPr lang="en-US" sz="4800" dirty="0"/>
          </a:p>
        </p:txBody>
      </p:sp>
      <p:pic>
        <p:nvPicPr>
          <p:cNvPr id="1026" name="Picture 2" descr="C:\Users\kstrauss\AppData\Local\Microsoft\Windows\Temporary Internet Files\Content.Outlook\MDD92GDY\IMAG0888.jpg"/>
          <p:cNvPicPr>
            <a:picLocks noGrp="1" noChangeAspect="1" noChangeArrowheads="1"/>
          </p:cNvPicPr>
          <p:nvPr>
            <p:ph sz="quarter" idx="1"/>
          </p:nvPr>
        </p:nvPicPr>
        <p:blipFill>
          <a:blip r:embed="rId2" cstate="print"/>
          <a:srcRect l="12500" t="11598" r="18611"/>
          <a:stretch>
            <a:fillRect/>
          </a:stretch>
        </p:blipFill>
        <p:spPr bwMode="auto">
          <a:xfrm>
            <a:off x="1752600" y="1600200"/>
            <a:ext cx="6247792" cy="4800600"/>
          </a:xfrm>
          <a:prstGeom prst="rect">
            <a:avLst/>
          </a:prstGeom>
          <a:noFill/>
        </p:spPr>
      </p:pic>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Foreclosure.jpg"/>
          <p:cNvPicPr>
            <a:picLocks noGrp="1" noChangeAspect="1"/>
          </p:cNvPicPr>
          <p:nvPr>
            <p:ph sz="quarter" idx="1"/>
          </p:nvPr>
        </p:nvPicPr>
        <p:blipFill>
          <a:blip r:embed="rId2" cstate="print"/>
          <a:stretch>
            <a:fillRect/>
          </a:stretch>
        </p:blipFill>
        <p:spPr>
          <a:xfrm>
            <a:off x="1828800" y="1210981"/>
            <a:ext cx="5563104" cy="3818219"/>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8153400" cy="990600"/>
          </a:xfrm>
        </p:spPr>
        <p:txBody>
          <a:bodyPr>
            <a:normAutofit/>
          </a:bodyPr>
          <a:lstStyle/>
          <a:p>
            <a:r>
              <a:rPr lang="en-US" sz="5400" dirty="0" smtClean="0">
                <a:solidFill>
                  <a:srgbClr val="CC6600"/>
                </a:solidFill>
                <a:latin typeface="Arial Rounded MT Bold" pitchFamily="34" charset="0"/>
              </a:rPr>
              <a:t>What is Limit-Setting?</a:t>
            </a:r>
            <a:endParaRPr lang="en-US" sz="5400" dirty="0">
              <a:solidFill>
                <a:srgbClr val="CC6600"/>
              </a:solidFill>
              <a:latin typeface="Arial Rounded MT Bold" pitchFamily="34" charset="0"/>
            </a:endParaRPr>
          </a:p>
        </p:txBody>
      </p:sp>
      <p:sp>
        <p:nvSpPr>
          <p:cNvPr id="3" name="Content Placeholder 2"/>
          <p:cNvSpPr>
            <a:spLocks noGrp="1"/>
          </p:cNvSpPr>
          <p:nvPr>
            <p:ph sz="quarter" idx="1"/>
          </p:nvPr>
        </p:nvSpPr>
        <p:spPr/>
        <p:txBody>
          <a:bodyPr>
            <a:normAutofit lnSpcReduction="10000"/>
          </a:bodyPr>
          <a:lstStyle/>
          <a:p>
            <a:pPr>
              <a:buNone/>
            </a:pPr>
            <a:r>
              <a:rPr lang="en-US" sz="3200" b="1" dirty="0" smtClean="0">
                <a:latin typeface="Miriam" pitchFamily="34" charset="-79"/>
                <a:cs typeface="Miriam" pitchFamily="34" charset="-79"/>
              </a:rPr>
              <a:t>Providing direction when patrons might be confused and disorganized in their thoughts, speech and/or behavior. </a:t>
            </a:r>
          </a:p>
          <a:p>
            <a:pPr>
              <a:buNone/>
            </a:pPr>
            <a:endParaRPr lang="en-US" sz="3200" b="1" dirty="0" smtClean="0">
              <a:latin typeface="Miriam" pitchFamily="34" charset="-79"/>
              <a:cs typeface="Miriam" pitchFamily="34" charset="-79"/>
            </a:endParaRPr>
          </a:p>
          <a:p>
            <a:pPr>
              <a:buNone/>
            </a:pPr>
            <a:r>
              <a:rPr lang="en-US" sz="3200" b="1" dirty="0" smtClean="0">
                <a:latin typeface="Miriam" pitchFamily="34" charset="-79"/>
                <a:cs typeface="Miriam" pitchFamily="34" charset="-79"/>
              </a:rPr>
              <a:t>Providing guidance using a reasonable amount of time and attention, while also using a range of interventions that are respectful, welcoming and sometimes firm.</a:t>
            </a:r>
            <a:endParaRPr lang="en-US" sz="2800" dirty="0" smtClean="0">
              <a:latin typeface="Miriam" pitchFamily="34" charset="-79"/>
              <a:cs typeface="Miriam" pitchFamily="34" charset="-79"/>
            </a:endParaRPr>
          </a:p>
          <a:p>
            <a:pPr>
              <a:buNone/>
            </a:pPr>
            <a:endParaRPr lang="en-US" dirty="0"/>
          </a:p>
        </p:txBody>
      </p:sp>
    </p:spTree>
  </p:cSld>
  <p:clrMapOvr>
    <a:masterClrMapping/>
  </p:clrMapOvr>
  <p:transition xmlns:p14="http://schemas.microsoft.com/office/powerpoint/2010/main" spd="med">
    <p:fade thruBlk="1"/>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153400" cy="990600"/>
          </a:xfrm>
        </p:spPr>
        <p:txBody>
          <a:bodyPr>
            <a:normAutofit/>
          </a:bodyPr>
          <a:lstStyle/>
          <a:p>
            <a:r>
              <a:rPr lang="en-US" sz="4800" dirty="0" smtClean="0">
                <a:solidFill>
                  <a:srgbClr val="69676D"/>
                </a:solidFill>
                <a:latin typeface="Arial Rounded MT Bold" pitchFamily="34" charset="0"/>
              </a:rPr>
              <a:t>Timing is Everything</a:t>
            </a:r>
            <a:endParaRPr lang="en-US" sz="4800" dirty="0"/>
          </a:p>
        </p:txBody>
      </p:sp>
      <p:pic>
        <p:nvPicPr>
          <p:cNvPr id="1026" name="Picture 2" descr="C:\Users\kstrauss\AppData\Local\Microsoft\Windows\Temporary Internet Files\Content.Outlook\MDD92GDY\IMAG0888.jpg"/>
          <p:cNvPicPr>
            <a:picLocks noGrp="1" noChangeAspect="1" noChangeArrowheads="1"/>
          </p:cNvPicPr>
          <p:nvPr>
            <p:ph sz="quarter" idx="1"/>
          </p:nvPr>
        </p:nvPicPr>
        <p:blipFill>
          <a:blip r:embed="rId2" cstate="print"/>
          <a:stretch>
            <a:fillRect/>
          </a:stretch>
        </p:blipFill>
        <p:spPr bwMode="auto">
          <a:xfrm>
            <a:off x="2439008" y="1676400"/>
            <a:ext cx="6171592" cy="4628694"/>
          </a:xfrm>
          <a:prstGeom prst="rect">
            <a:avLst/>
          </a:prstGeom>
          <a:noFill/>
        </p:spPr>
      </p:pic>
      <p:sp>
        <p:nvSpPr>
          <p:cNvPr id="5" name="Rectangle 4"/>
          <p:cNvSpPr/>
          <p:nvPr/>
        </p:nvSpPr>
        <p:spPr>
          <a:xfrm>
            <a:off x="5638800" y="2667000"/>
            <a:ext cx="685800" cy="152400"/>
          </a:xfrm>
          <a:prstGeom prst="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381000" y="381000"/>
            <a:ext cx="8361892" cy="6206765"/>
          </a:xfrm>
          <a:prstGeom prst="rect">
            <a:avLst/>
          </a:prstGeom>
          <a:noFill/>
          <a:ln w="9525">
            <a:noFill/>
            <a:miter lim="800000"/>
            <a:headEnd/>
            <a:tailEnd/>
          </a:ln>
          <a:effectLst/>
        </p:spPr>
      </p:pic>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7498080" cy="762000"/>
          </a:xfrm>
        </p:spPr>
        <p:txBody>
          <a:bodyPr>
            <a:noAutofit/>
          </a:bodyPr>
          <a:lstStyle/>
          <a:p>
            <a:r>
              <a:rPr lang="en-US" sz="3600" dirty="0" smtClean="0">
                <a:latin typeface="Arial Rounded MT Bold" pitchFamily="34" charset="0"/>
              </a:rPr>
              <a:t>LAUNDRY &amp; SHOWER RESOURCES </a:t>
            </a:r>
            <a:endParaRPr lang="en-US" sz="6000" dirty="0">
              <a:latin typeface="Arial Rounded MT Bold" pitchFamily="34" charset="0"/>
            </a:endParaRPr>
          </a:p>
        </p:txBody>
      </p:sp>
      <p:sp>
        <p:nvSpPr>
          <p:cNvPr id="3" name="Content Placeholder 2"/>
          <p:cNvSpPr>
            <a:spLocks noGrp="1"/>
          </p:cNvSpPr>
          <p:nvPr>
            <p:ph sz="quarter" idx="1"/>
          </p:nvPr>
        </p:nvSpPr>
        <p:spPr>
          <a:xfrm>
            <a:off x="609600" y="1600200"/>
            <a:ext cx="3657600" cy="5029200"/>
          </a:xfrm>
        </p:spPr>
        <p:txBody>
          <a:bodyPr>
            <a:normAutofit fontScale="32500" lnSpcReduction="20000"/>
          </a:bodyPr>
          <a:lstStyle/>
          <a:p>
            <a:pPr>
              <a:spcBef>
                <a:spcPts val="100"/>
              </a:spcBef>
              <a:buNone/>
            </a:pPr>
            <a:r>
              <a:rPr lang="en-US" sz="4000" u="sng" dirty="0" smtClean="0">
                <a:latin typeface="Bodoni MT Black" pitchFamily="18" charset="0"/>
              </a:rPr>
              <a:t>LOW-COST LAUNDRIES </a:t>
            </a:r>
            <a:endParaRPr lang="en-US" sz="4000" dirty="0" smtClean="0">
              <a:latin typeface="Bodoni MT Black" pitchFamily="18" charset="0"/>
            </a:endParaRPr>
          </a:p>
          <a:p>
            <a:pPr>
              <a:spcBef>
                <a:spcPts val="100"/>
              </a:spcBef>
              <a:buNone/>
            </a:pPr>
            <a:r>
              <a:rPr lang="en-US" sz="4000" b="1" dirty="0" smtClean="0">
                <a:latin typeface="Calibri" pitchFamily="34" charset="0"/>
              </a:rPr>
              <a:t>Bayview Hunters Point Multi-Service Center</a:t>
            </a:r>
            <a:endParaRPr lang="en-US" sz="4000" dirty="0" smtClean="0">
              <a:latin typeface="Calibri" pitchFamily="34" charset="0"/>
            </a:endParaRPr>
          </a:p>
          <a:p>
            <a:pPr>
              <a:spcBef>
                <a:spcPts val="100"/>
              </a:spcBef>
              <a:buNone/>
            </a:pPr>
            <a:r>
              <a:rPr lang="en-US" sz="4000" b="1" dirty="0" smtClean="0">
                <a:latin typeface="Calibri" pitchFamily="34" charset="0"/>
              </a:rPr>
              <a:t>2111 Jennings Street @ Van Dyke</a:t>
            </a:r>
            <a:endParaRPr lang="en-US" sz="4000" dirty="0" smtClean="0">
              <a:latin typeface="Calibri" pitchFamily="34" charset="0"/>
            </a:endParaRPr>
          </a:p>
          <a:p>
            <a:pPr>
              <a:spcBef>
                <a:spcPts val="100"/>
              </a:spcBef>
              <a:buNone/>
            </a:pPr>
            <a:r>
              <a:rPr lang="en-US" sz="4000" b="1" dirty="0" smtClean="0">
                <a:latin typeface="Calibri" pitchFamily="34" charset="0"/>
              </a:rPr>
              <a:t>671-1100</a:t>
            </a:r>
            <a:endParaRPr lang="en-US" sz="4000" dirty="0" smtClean="0">
              <a:latin typeface="Calibri" pitchFamily="34" charset="0"/>
            </a:endParaRPr>
          </a:p>
          <a:p>
            <a:pPr>
              <a:spcBef>
                <a:spcPts val="100"/>
              </a:spcBef>
              <a:buNone/>
            </a:pPr>
            <a:r>
              <a:rPr lang="en-US" sz="4000" dirty="0" smtClean="0">
                <a:latin typeface="Calibri" pitchFamily="34" charset="0"/>
              </a:rPr>
              <a:t>Every day, 7:00pm-12:00 midnight</a:t>
            </a:r>
          </a:p>
          <a:p>
            <a:pPr>
              <a:spcBef>
                <a:spcPts val="100"/>
              </a:spcBef>
              <a:buNone/>
            </a:pPr>
            <a:r>
              <a:rPr lang="en-US" sz="4000" dirty="0" smtClean="0">
                <a:latin typeface="Calibri" pitchFamily="34" charset="0"/>
              </a:rPr>
              <a:t> </a:t>
            </a:r>
          </a:p>
          <a:p>
            <a:pPr>
              <a:spcBef>
                <a:spcPts val="100"/>
              </a:spcBef>
              <a:buNone/>
            </a:pPr>
            <a:r>
              <a:rPr lang="en-US" sz="4000" b="1" dirty="0" smtClean="0">
                <a:latin typeface="Calibri" pitchFamily="34" charset="0"/>
              </a:rPr>
              <a:t>Mission Neighborhood Resource Center </a:t>
            </a:r>
            <a:endParaRPr lang="en-US" sz="4000" dirty="0" smtClean="0">
              <a:latin typeface="Calibri" pitchFamily="34" charset="0"/>
            </a:endParaRPr>
          </a:p>
          <a:p>
            <a:pPr>
              <a:spcBef>
                <a:spcPts val="100"/>
              </a:spcBef>
              <a:buNone/>
            </a:pPr>
            <a:r>
              <a:rPr lang="en-US" sz="4000" b="1" dirty="0" smtClean="0">
                <a:latin typeface="Calibri" pitchFamily="34" charset="0"/>
              </a:rPr>
              <a:t>165 Capp Street near 17</a:t>
            </a:r>
            <a:r>
              <a:rPr lang="en-US" sz="4000" b="1" baseline="30000" dirty="0" smtClean="0">
                <a:latin typeface="Calibri" pitchFamily="34" charset="0"/>
              </a:rPr>
              <a:t>th</a:t>
            </a:r>
            <a:endParaRPr lang="en-US" sz="4000" dirty="0" smtClean="0">
              <a:latin typeface="Calibri" pitchFamily="34" charset="0"/>
            </a:endParaRPr>
          </a:p>
          <a:p>
            <a:pPr>
              <a:spcBef>
                <a:spcPts val="100"/>
              </a:spcBef>
              <a:buNone/>
            </a:pPr>
            <a:r>
              <a:rPr lang="en-US" sz="4000" b="1" dirty="0" smtClean="0">
                <a:latin typeface="Calibri" pitchFamily="34" charset="0"/>
              </a:rPr>
              <a:t>869-7977</a:t>
            </a:r>
            <a:endParaRPr lang="en-US" sz="4000" dirty="0" smtClean="0">
              <a:latin typeface="Calibri" pitchFamily="34" charset="0"/>
            </a:endParaRPr>
          </a:p>
          <a:p>
            <a:pPr>
              <a:spcBef>
                <a:spcPts val="100"/>
              </a:spcBef>
              <a:buNone/>
            </a:pPr>
            <a:r>
              <a:rPr lang="en-US" sz="4000" dirty="0" smtClean="0">
                <a:latin typeface="Calibri" pitchFamily="34" charset="0"/>
              </a:rPr>
              <a:t>Monday through Friday 7:00am-11:30am</a:t>
            </a:r>
          </a:p>
          <a:p>
            <a:pPr>
              <a:spcBef>
                <a:spcPts val="100"/>
              </a:spcBef>
              <a:buNone/>
            </a:pPr>
            <a:r>
              <a:rPr lang="en-US" sz="4000" dirty="0" smtClean="0">
                <a:latin typeface="Calibri" pitchFamily="34" charset="0"/>
              </a:rPr>
              <a:t>Tuesday &amp; Wednesday 2:00pm-6:00pm </a:t>
            </a:r>
            <a:endParaRPr lang="en-US" sz="3700" dirty="0" smtClean="0">
              <a:latin typeface="Calibri" pitchFamily="34" charset="0"/>
            </a:endParaRPr>
          </a:p>
          <a:p>
            <a:pPr>
              <a:spcBef>
                <a:spcPts val="100"/>
              </a:spcBef>
              <a:buNone/>
            </a:pPr>
            <a:r>
              <a:rPr lang="en-US" sz="2000" dirty="0" smtClean="0">
                <a:latin typeface="Calibri" pitchFamily="34" charset="0"/>
              </a:rPr>
              <a:t> </a:t>
            </a:r>
          </a:p>
          <a:p>
            <a:pPr>
              <a:spcBef>
                <a:spcPts val="100"/>
              </a:spcBef>
              <a:buNone/>
            </a:pPr>
            <a:r>
              <a:rPr lang="en-US" sz="4000" u="sng" dirty="0" smtClean="0">
                <a:latin typeface="Bodoni MT Black" pitchFamily="18" charset="0"/>
              </a:rPr>
              <a:t>FREE SHOWERS</a:t>
            </a:r>
            <a:endParaRPr lang="en-US" sz="4000" dirty="0" smtClean="0">
              <a:latin typeface="Bodoni MT Black" pitchFamily="18" charset="0"/>
            </a:endParaRPr>
          </a:p>
          <a:p>
            <a:pPr>
              <a:spcBef>
                <a:spcPts val="100"/>
              </a:spcBef>
              <a:buNone/>
            </a:pPr>
            <a:r>
              <a:rPr lang="en-US" sz="4000" b="1" dirty="0" smtClean="0">
                <a:latin typeface="Calibri" pitchFamily="34" charset="0"/>
              </a:rPr>
              <a:t>Bayview Hunters Point Multi-Service Center</a:t>
            </a:r>
            <a:endParaRPr lang="en-US" sz="4000" dirty="0" smtClean="0">
              <a:latin typeface="Calibri" pitchFamily="34" charset="0"/>
            </a:endParaRPr>
          </a:p>
          <a:p>
            <a:pPr>
              <a:spcBef>
                <a:spcPts val="100"/>
              </a:spcBef>
              <a:buNone/>
            </a:pPr>
            <a:r>
              <a:rPr lang="en-US" sz="4000" b="1" dirty="0" smtClean="0">
                <a:latin typeface="Calibri" pitchFamily="34" charset="0"/>
              </a:rPr>
              <a:t>2111 Jennings Street @ Van Dyke</a:t>
            </a:r>
            <a:endParaRPr lang="en-US" sz="4000" dirty="0" smtClean="0">
              <a:latin typeface="Calibri" pitchFamily="34" charset="0"/>
            </a:endParaRPr>
          </a:p>
          <a:p>
            <a:pPr>
              <a:spcBef>
                <a:spcPts val="100"/>
              </a:spcBef>
              <a:buNone/>
            </a:pPr>
            <a:r>
              <a:rPr lang="en-US" sz="4000" b="1" dirty="0" smtClean="0">
                <a:latin typeface="Calibri" pitchFamily="34" charset="0"/>
              </a:rPr>
              <a:t>671-1100</a:t>
            </a:r>
            <a:endParaRPr lang="en-US" sz="4000" dirty="0" smtClean="0">
              <a:latin typeface="Calibri" pitchFamily="34" charset="0"/>
            </a:endParaRPr>
          </a:p>
          <a:p>
            <a:pPr>
              <a:spcBef>
                <a:spcPts val="100"/>
              </a:spcBef>
              <a:buNone/>
            </a:pPr>
            <a:r>
              <a:rPr lang="en-US" sz="4000" dirty="0" smtClean="0">
                <a:latin typeface="Calibri" pitchFamily="34" charset="0"/>
              </a:rPr>
              <a:t>Every day, 7:00pm-12:00 midnight</a:t>
            </a:r>
          </a:p>
          <a:p>
            <a:pPr>
              <a:spcBef>
                <a:spcPts val="100"/>
              </a:spcBef>
              <a:buNone/>
            </a:pPr>
            <a:r>
              <a:rPr lang="en-US" sz="4000" dirty="0" smtClean="0">
                <a:latin typeface="Calibri" pitchFamily="34" charset="0"/>
              </a:rPr>
              <a:t>Men and women </a:t>
            </a:r>
          </a:p>
          <a:p>
            <a:pPr>
              <a:spcBef>
                <a:spcPts val="100"/>
              </a:spcBef>
              <a:buNone/>
            </a:pPr>
            <a:r>
              <a:rPr lang="en-US" sz="4000" dirty="0" smtClean="0">
                <a:latin typeface="Calibri" pitchFamily="34" charset="0"/>
              </a:rPr>
              <a:t> </a:t>
            </a:r>
          </a:p>
          <a:p>
            <a:pPr>
              <a:spcBef>
                <a:spcPts val="100"/>
              </a:spcBef>
              <a:buNone/>
            </a:pPr>
            <a:r>
              <a:rPr lang="en-US" sz="4000" b="1" dirty="0" smtClean="0">
                <a:latin typeface="Calibri" pitchFamily="34" charset="0"/>
              </a:rPr>
              <a:t>Martin de </a:t>
            </a:r>
            <a:r>
              <a:rPr lang="en-US" sz="4000" b="1" dirty="0" err="1" smtClean="0">
                <a:latin typeface="Calibri" pitchFamily="34" charset="0"/>
              </a:rPr>
              <a:t>Porres</a:t>
            </a:r>
            <a:endParaRPr lang="en-US" sz="4000" dirty="0" smtClean="0">
              <a:latin typeface="Calibri" pitchFamily="34" charset="0"/>
            </a:endParaRPr>
          </a:p>
          <a:p>
            <a:pPr>
              <a:spcBef>
                <a:spcPts val="100"/>
              </a:spcBef>
              <a:buNone/>
            </a:pPr>
            <a:r>
              <a:rPr lang="en-US" sz="4000" b="1" dirty="0" smtClean="0">
                <a:latin typeface="Calibri" pitchFamily="34" charset="0"/>
              </a:rPr>
              <a:t>225 Potrero Avenue @ 15</a:t>
            </a:r>
            <a:r>
              <a:rPr lang="en-US" sz="4000" b="1" baseline="30000" dirty="0" smtClean="0">
                <a:latin typeface="Calibri" pitchFamily="34" charset="0"/>
              </a:rPr>
              <a:t>th</a:t>
            </a:r>
            <a:r>
              <a:rPr lang="en-US" sz="4000" b="1" dirty="0" smtClean="0">
                <a:latin typeface="Calibri" pitchFamily="34" charset="0"/>
              </a:rPr>
              <a:t> Street</a:t>
            </a:r>
            <a:endParaRPr lang="en-US" sz="4000" dirty="0" smtClean="0">
              <a:latin typeface="Calibri" pitchFamily="34" charset="0"/>
            </a:endParaRPr>
          </a:p>
          <a:p>
            <a:pPr>
              <a:spcBef>
                <a:spcPts val="100"/>
              </a:spcBef>
              <a:buNone/>
            </a:pPr>
            <a:r>
              <a:rPr lang="en-US" sz="4000" b="1" dirty="0" smtClean="0">
                <a:latin typeface="Calibri" pitchFamily="34" charset="0"/>
              </a:rPr>
              <a:t>552-0240</a:t>
            </a:r>
            <a:endParaRPr lang="en-US" sz="4000" dirty="0" smtClean="0">
              <a:latin typeface="Calibri" pitchFamily="34" charset="0"/>
            </a:endParaRPr>
          </a:p>
          <a:p>
            <a:pPr>
              <a:spcBef>
                <a:spcPts val="100"/>
              </a:spcBef>
              <a:buNone/>
            </a:pPr>
            <a:r>
              <a:rPr lang="en-US" sz="4000" dirty="0" smtClean="0">
                <a:latin typeface="Calibri" pitchFamily="34" charset="0"/>
              </a:rPr>
              <a:t>Tuesday &amp; Thursday 9:00am</a:t>
            </a:r>
          </a:p>
          <a:p>
            <a:pPr>
              <a:spcBef>
                <a:spcPts val="100"/>
              </a:spcBef>
              <a:buNone/>
            </a:pPr>
            <a:r>
              <a:rPr lang="en-US" sz="4000" dirty="0" smtClean="0">
                <a:latin typeface="Calibri" pitchFamily="34" charset="0"/>
              </a:rPr>
              <a:t>Men and women </a:t>
            </a:r>
          </a:p>
          <a:p>
            <a:pPr>
              <a:spcBef>
                <a:spcPts val="100"/>
              </a:spcBef>
              <a:buNone/>
            </a:pPr>
            <a:endParaRPr lang="en-US" dirty="0" smtClean="0"/>
          </a:p>
        </p:txBody>
      </p:sp>
      <p:sp>
        <p:nvSpPr>
          <p:cNvPr id="4" name="Content Placeholder 3"/>
          <p:cNvSpPr>
            <a:spLocks noGrp="1"/>
          </p:cNvSpPr>
          <p:nvPr>
            <p:ph sz="quarter" idx="2"/>
          </p:nvPr>
        </p:nvSpPr>
        <p:spPr>
          <a:xfrm>
            <a:off x="4419600" y="1371600"/>
            <a:ext cx="3352800" cy="5486400"/>
          </a:xfrm>
        </p:spPr>
        <p:txBody>
          <a:bodyPr>
            <a:normAutofit fontScale="32500" lnSpcReduction="20000"/>
          </a:bodyPr>
          <a:lstStyle/>
          <a:p>
            <a:pPr>
              <a:spcBef>
                <a:spcPts val="100"/>
              </a:spcBef>
              <a:buNone/>
            </a:pPr>
            <a:endParaRPr lang="en-US" sz="4000" b="1" dirty="0" smtClean="0">
              <a:latin typeface="Calibri" pitchFamily="34" charset="0"/>
            </a:endParaRPr>
          </a:p>
          <a:p>
            <a:pPr>
              <a:spcBef>
                <a:spcPts val="100"/>
              </a:spcBef>
              <a:buNone/>
            </a:pPr>
            <a:r>
              <a:rPr lang="en-US" sz="4000" b="1" dirty="0" smtClean="0">
                <a:latin typeface="Calibri" pitchFamily="34" charset="0"/>
              </a:rPr>
              <a:t>Mission Neighborhood Resource Center </a:t>
            </a:r>
            <a:endParaRPr lang="en-US" sz="4000" dirty="0" smtClean="0">
              <a:latin typeface="Calibri" pitchFamily="34" charset="0"/>
            </a:endParaRPr>
          </a:p>
          <a:p>
            <a:pPr>
              <a:spcBef>
                <a:spcPts val="100"/>
              </a:spcBef>
              <a:buNone/>
            </a:pPr>
            <a:r>
              <a:rPr lang="en-US" sz="4000" b="1" dirty="0" smtClean="0">
                <a:latin typeface="Calibri" pitchFamily="34" charset="0"/>
              </a:rPr>
              <a:t>165 Capp Street near 17</a:t>
            </a:r>
            <a:r>
              <a:rPr lang="en-US" sz="4000" b="1" baseline="30000" dirty="0" smtClean="0">
                <a:latin typeface="Calibri" pitchFamily="34" charset="0"/>
              </a:rPr>
              <a:t>th </a:t>
            </a:r>
            <a:r>
              <a:rPr lang="en-US" sz="4000" b="1" dirty="0" smtClean="0">
                <a:latin typeface="Calibri" pitchFamily="34" charset="0"/>
              </a:rPr>
              <a:t>Street</a:t>
            </a:r>
            <a:endParaRPr lang="en-US" sz="4000" dirty="0" smtClean="0">
              <a:latin typeface="Calibri" pitchFamily="34" charset="0"/>
            </a:endParaRPr>
          </a:p>
          <a:p>
            <a:pPr>
              <a:spcBef>
                <a:spcPts val="100"/>
              </a:spcBef>
              <a:buNone/>
            </a:pPr>
            <a:r>
              <a:rPr lang="en-US" sz="4000" b="1" dirty="0" smtClean="0">
                <a:latin typeface="Calibri" pitchFamily="34" charset="0"/>
              </a:rPr>
              <a:t>869-7977</a:t>
            </a:r>
            <a:endParaRPr lang="en-US" sz="4000" dirty="0" smtClean="0">
              <a:latin typeface="Calibri" pitchFamily="34" charset="0"/>
            </a:endParaRPr>
          </a:p>
          <a:p>
            <a:pPr>
              <a:spcBef>
                <a:spcPts val="100"/>
              </a:spcBef>
              <a:buNone/>
            </a:pPr>
            <a:r>
              <a:rPr lang="en-US" sz="4000" dirty="0" smtClean="0">
                <a:latin typeface="Calibri" pitchFamily="34" charset="0"/>
              </a:rPr>
              <a:t>Monday through Friday 7:00am-11:30am</a:t>
            </a:r>
          </a:p>
          <a:p>
            <a:pPr>
              <a:spcBef>
                <a:spcPts val="100"/>
              </a:spcBef>
              <a:buNone/>
            </a:pPr>
            <a:r>
              <a:rPr lang="en-US" sz="4000" dirty="0" smtClean="0">
                <a:latin typeface="Calibri" pitchFamily="34" charset="0"/>
              </a:rPr>
              <a:t> Tuesday &amp; Wednesday 2:00pm-6:00pm </a:t>
            </a:r>
          </a:p>
          <a:p>
            <a:pPr>
              <a:spcBef>
                <a:spcPts val="100"/>
              </a:spcBef>
              <a:buNone/>
            </a:pPr>
            <a:r>
              <a:rPr lang="en-US" sz="4000" dirty="0" smtClean="0">
                <a:latin typeface="Calibri" pitchFamily="34" charset="0"/>
              </a:rPr>
              <a:t> Men and women</a:t>
            </a:r>
          </a:p>
          <a:p>
            <a:pPr>
              <a:spcBef>
                <a:spcPts val="100"/>
              </a:spcBef>
              <a:buNone/>
            </a:pPr>
            <a:endParaRPr lang="en-US" sz="4000" dirty="0" smtClean="0">
              <a:latin typeface="Calibri" pitchFamily="34" charset="0"/>
            </a:endParaRPr>
          </a:p>
          <a:p>
            <a:pPr>
              <a:spcBef>
                <a:spcPts val="100"/>
              </a:spcBef>
              <a:buNone/>
            </a:pPr>
            <a:r>
              <a:rPr lang="en-US" sz="4000" b="1" dirty="0" smtClean="0">
                <a:latin typeface="Calibri" pitchFamily="34" charset="0"/>
              </a:rPr>
              <a:t>MSC South</a:t>
            </a:r>
            <a:endParaRPr lang="en-US" sz="4000" dirty="0" smtClean="0">
              <a:latin typeface="Calibri" pitchFamily="34" charset="0"/>
            </a:endParaRPr>
          </a:p>
          <a:p>
            <a:pPr>
              <a:spcBef>
                <a:spcPts val="100"/>
              </a:spcBef>
              <a:buNone/>
            </a:pPr>
            <a:r>
              <a:rPr lang="en-US" sz="4000" b="1" dirty="0" smtClean="0">
                <a:latin typeface="Calibri" pitchFamily="34" charset="0"/>
              </a:rPr>
              <a:t>525 – 5</a:t>
            </a:r>
            <a:r>
              <a:rPr lang="en-US" sz="4000" b="1" baseline="30000" dirty="0" smtClean="0">
                <a:latin typeface="Calibri" pitchFamily="34" charset="0"/>
              </a:rPr>
              <a:t>th</a:t>
            </a:r>
            <a:r>
              <a:rPr lang="en-US" sz="4000" b="1" dirty="0" smtClean="0">
                <a:latin typeface="Calibri" pitchFamily="34" charset="0"/>
              </a:rPr>
              <a:t> Street near Bryant</a:t>
            </a:r>
            <a:endParaRPr lang="en-US" sz="4000" dirty="0" smtClean="0">
              <a:latin typeface="Calibri" pitchFamily="34" charset="0"/>
            </a:endParaRPr>
          </a:p>
          <a:p>
            <a:pPr>
              <a:spcBef>
                <a:spcPts val="100"/>
              </a:spcBef>
              <a:buNone/>
            </a:pPr>
            <a:r>
              <a:rPr lang="en-US" sz="4000" b="1" dirty="0" smtClean="0">
                <a:latin typeface="Calibri" pitchFamily="34" charset="0"/>
              </a:rPr>
              <a:t>597-7960</a:t>
            </a:r>
            <a:endParaRPr lang="en-US" sz="4000" dirty="0" smtClean="0">
              <a:latin typeface="Calibri" pitchFamily="34" charset="0"/>
            </a:endParaRPr>
          </a:p>
          <a:p>
            <a:pPr>
              <a:spcBef>
                <a:spcPts val="100"/>
              </a:spcBef>
              <a:buNone/>
            </a:pPr>
            <a:r>
              <a:rPr lang="en-US" sz="4000" dirty="0" smtClean="0">
                <a:latin typeface="Calibri" pitchFamily="34" charset="0"/>
              </a:rPr>
              <a:t>Every day, 24 hours </a:t>
            </a:r>
          </a:p>
          <a:p>
            <a:pPr>
              <a:spcBef>
                <a:spcPts val="100"/>
              </a:spcBef>
              <a:buNone/>
            </a:pPr>
            <a:r>
              <a:rPr lang="en-US" sz="4000" dirty="0" smtClean="0">
                <a:latin typeface="Calibri" pitchFamily="34" charset="0"/>
              </a:rPr>
              <a:t>Men and women</a:t>
            </a:r>
          </a:p>
          <a:p>
            <a:pPr>
              <a:spcBef>
                <a:spcPts val="100"/>
              </a:spcBef>
              <a:buNone/>
            </a:pPr>
            <a:r>
              <a:rPr lang="en-US" sz="4000" dirty="0" smtClean="0">
                <a:latin typeface="Calibri" pitchFamily="34" charset="0"/>
              </a:rPr>
              <a:t> </a:t>
            </a:r>
          </a:p>
          <a:p>
            <a:pPr>
              <a:spcBef>
                <a:spcPts val="100"/>
              </a:spcBef>
              <a:buNone/>
            </a:pPr>
            <a:r>
              <a:rPr lang="en-US" sz="4000" b="1" dirty="0" smtClean="0">
                <a:latin typeface="Calibri" pitchFamily="34" charset="0"/>
              </a:rPr>
              <a:t>A Woman’s Place</a:t>
            </a:r>
            <a:endParaRPr lang="en-US" sz="4000" dirty="0" smtClean="0">
              <a:latin typeface="Calibri" pitchFamily="34" charset="0"/>
            </a:endParaRPr>
          </a:p>
          <a:p>
            <a:pPr>
              <a:spcBef>
                <a:spcPts val="100"/>
              </a:spcBef>
              <a:buNone/>
            </a:pPr>
            <a:r>
              <a:rPr lang="en-US" sz="4000" b="1" dirty="0" smtClean="0">
                <a:latin typeface="Calibri" pitchFamily="34" charset="0"/>
              </a:rPr>
              <a:t>1049 Howard Street near 6</a:t>
            </a:r>
            <a:r>
              <a:rPr lang="en-US" sz="4000" b="1" baseline="30000" dirty="0" smtClean="0">
                <a:latin typeface="Calibri" pitchFamily="34" charset="0"/>
              </a:rPr>
              <a:t>th</a:t>
            </a:r>
            <a:r>
              <a:rPr lang="en-US" sz="4000" b="1" dirty="0" smtClean="0">
                <a:latin typeface="Calibri" pitchFamily="34" charset="0"/>
              </a:rPr>
              <a:t> Street </a:t>
            </a:r>
            <a:endParaRPr lang="en-US" sz="4000" dirty="0" smtClean="0">
              <a:latin typeface="Calibri" pitchFamily="34" charset="0"/>
            </a:endParaRPr>
          </a:p>
          <a:p>
            <a:pPr>
              <a:spcBef>
                <a:spcPts val="100"/>
              </a:spcBef>
              <a:buNone/>
            </a:pPr>
            <a:r>
              <a:rPr lang="en-US" sz="4000" b="1" dirty="0" smtClean="0">
                <a:latin typeface="Calibri" pitchFamily="34" charset="0"/>
              </a:rPr>
              <a:t>487-2140</a:t>
            </a:r>
            <a:endParaRPr lang="en-US" sz="4000" dirty="0" smtClean="0">
              <a:latin typeface="Calibri" pitchFamily="34" charset="0"/>
            </a:endParaRPr>
          </a:p>
          <a:p>
            <a:pPr>
              <a:spcBef>
                <a:spcPts val="100"/>
              </a:spcBef>
              <a:buNone/>
            </a:pPr>
            <a:r>
              <a:rPr lang="en-US" sz="4000" dirty="0" smtClean="0">
                <a:latin typeface="Calibri" pitchFamily="34" charset="0"/>
              </a:rPr>
              <a:t>Every day, 6:00am-7:00am, 8:00am-10:00am, </a:t>
            </a:r>
          </a:p>
          <a:p>
            <a:pPr>
              <a:spcBef>
                <a:spcPts val="100"/>
              </a:spcBef>
              <a:buNone/>
            </a:pPr>
            <a:r>
              <a:rPr lang="en-US" sz="4000" dirty="0" smtClean="0">
                <a:latin typeface="Calibri" pitchFamily="34" charset="0"/>
              </a:rPr>
              <a:t>11:30am-3:00pm; 4:00pm-10:00pm</a:t>
            </a:r>
          </a:p>
          <a:p>
            <a:pPr>
              <a:spcBef>
                <a:spcPts val="100"/>
              </a:spcBef>
              <a:buNone/>
            </a:pPr>
            <a:r>
              <a:rPr lang="en-US" sz="4000" dirty="0" smtClean="0">
                <a:latin typeface="Calibri" pitchFamily="34" charset="0"/>
              </a:rPr>
              <a:t>Women only</a:t>
            </a:r>
          </a:p>
          <a:p>
            <a:pPr>
              <a:spcBef>
                <a:spcPts val="100"/>
              </a:spcBef>
              <a:buNone/>
            </a:pPr>
            <a:r>
              <a:rPr lang="en-US" sz="4000" b="1" dirty="0" smtClean="0">
                <a:latin typeface="Calibri" pitchFamily="34" charset="0"/>
              </a:rPr>
              <a:t> </a:t>
            </a:r>
            <a:endParaRPr lang="en-US" sz="4000" dirty="0" smtClean="0">
              <a:latin typeface="Calibri" pitchFamily="34" charset="0"/>
            </a:endParaRPr>
          </a:p>
          <a:p>
            <a:pPr>
              <a:spcBef>
                <a:spcPts val="100"/>
              </a:spcBef>
              <a:buNone/>
            </a:pPr>
            <a:r>
              <a:rPr lang="en-US" sz="4000" b="1" dirty="0" smtClean="0">
                <a:latin typeface="Calibri" pitchFamily="34" charset="0"/>
              </a:rPr>
              <a:t>A Woman’s Place Drop-In</a:t>
            </a:r>
            <a:endParaRPr lang="en-US" sz="4000" dirty="0" smtClean="0">
              <a:latin typeface="Calibri" pitchFamily="34" charset="0"/>
            </a:endParaRPr>
          </a:p>
          <a:p>
            <a:pPr>
              <a:spcBef>
                <a:spcPts val="100"/>
              </a:spcBef>
              <a:buNone/>
            </a:pPr>
            <a:r>
              <a:rPr lang="en-US" sz="4000" b="1" dirty="0" smtClean="0">
                <a:latin typeface="Calibri" pitchFamily="34" charset="0"/>
              </a:rPr>
              <a:t>211 – 13</a:t>
            </a:r>
            <a:r>
              <a:rPr lang="en-US" sz="4000" b="1" baseline="30000" dirty="0" smtClean="0">
                <a:latin typeface="Calibri" pitchFamily="34" charset="0"/>
              </a:rPr>
              <a:t>th</a:t>
            </a:r>
            <a:r>
              <a:rPr lang="en-US" sz="4000" b="1" dirty="0" smtClean="0">
                <a:latin typeface="Calibri" pitchFamily="34" charset="0"/>
              </a:rPr>
              <a:t> Street @ Mission</a:t>
            </a:r>
            <a:endParaRPr lang="en-US" sz="4000" dirty="0" smtClean="0">
              <a:latin typeface="Calibri" pitchFamily="34" charset="0"/>
            </a:endParaRPr>
          </a:p>
          <a:p>
            <a:pPr>
              <a:spcBef>
                <a:spcPts val="100"/>
              </a:spcBef>
              <a:buNone/>
            </a:pPr>
            <a:r>
              <a:rPr lang="en-US" sz="4000" b="1" dirty="0" smtClean="0">
                <a:latin typeface="Calibri" pitchFamily="34" charset="0"/>
              </a:rPr>
              <a:t>746-1945</a:t>
            </a:r>
            <a:endParaRPr lang="en-US" sz="4000" dirty="0" smtClean="0">
              <a:latin typeface="Calibri" pitchFamily="34" charset="0"/>
            </a:endParaRPr>
          </a:p>
          <a:p>
            <a:pPr>
              <a:spcBef>
                <a:spcPts val="100"/>
              </a:spcBef>
              <a:buNone/>
            </a:pPr>
            <a:r>
              <a:rPr lang="en-US" sz="4000" dirty="0" smtClean="0">
                <a:latin typeface="Calibri" pitchFamily="34" charset="0"/>
              </a:rPr>
              <a:t>Every day, 24 hours </a:t>
            </a:r>
          </a:p>
          <a:p>
            <a:pPr>
              <a:spcBef>
                <a:spcPts val="100"/>
              </a:spcBef>
              <a:buNone/>
            </a:pPr>
            <a:r>
              <a:rPr lang="en-US" sz="4000" dirty="0" smtClean="0">
                <a:latin typeface="Calibri" pitchFamily="34" charset="0"/>
              </a:rPr>
              <a:t>Women only	</a:t>
            </a:r>
            <a:r>
              <a:rPr lang="en-US" dirty="0" smtClean="0"/>
              <a:t>	</a:t>
            </a: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p:txBody>
          <a:bodyPr/>
          <a:lstStyle/>
          <a:p>
            <a:r>
              <a:rPr lang="en-US" dirty="0" smtClean="0"/>
              <a:t>Full-time shelter counselor at A Woman’s Place.</a:t>
            </a:r>
            <a:endParaRPr lang="en-US" dirty="0"/>
          </a:p>
        </p:txBody>
      </p:sp>
      <p:sp>
        <p:nvSpPr>
          <p:cNvPr id="3" name="Title 2"/>
          <p:cNvSpPr>
            <a:spLocks noGrp="1"/>
          </p:cNvSpPr>
          <p:nvPr>
            <p:ph type="title"/>
          </p:nvPr>
        </p:nvSpPr>
        <p:spPr/>
        <p:txBody>
          <a:bodyPr/>
          <a:lstStyle/>
          <a:p>
            <a:r>
              <a:rPr lang="en-US" dirty="0" smtClean="0"/>
              <a:t>Shelter Counselor</a:t>
            </a:r>
            <a:endParaRPr lang="en-US" dirty="0"/>
          </a:p>
        </p:txBody>
      </p:sp>
      <p:pic>
        <p:nvPicPr>
          <p:cNvPr id="5" name="Picture Placeholder 4" descr="11770707-homeless-shelter_0.jpg"/>
          <p:cNvPicPr>
            <a:picLocks noGrp="1" noChangeAspect="1"/>
          </p:cNvPicPr>
          <p:nvPr>
            <p:ph type="pic" idx="1"/>
          </p:nvPr>
        </p:nvPicPr>
        <p:blipFill>
          <a:blip r:embed="rId2" cstate="print"/>
          <a:srcRect l="3223" r="3223"/>
          <a:stretch>
            <a:fillRect/>
          </a:stretch>
        </p:blipFill>
        <p:spPr/>
      </p:pic>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Homeless Outreach Team (HOT)</a:t>
            </a:r>
            <a:endParaRPr lang="en-US" dirty="0"/>
          </a:p>
        </p:txBody>
      </p:sp>
      <p:pic>
        <p:nvPicPr>
          <p:cNvPr id="5" name="Picture Placeholder 4" descr="HOT.jpg"/>
          <p:cNvPicPr>
            <a:picLocks noGrp="1" noChangeAspect="1"/>
          </p:cNvPicPr>
          <p:nvPr>
            <p:ph type="pic" idx="1"/>
          </p:nvPr>
        </p:nvPicPr>
        <p:blipFill>
          <a:blip r:embed="rId2" cstate="print"/>
          <a:srcRect t="9784" b="9784"/>
          <a:stretch>
            <a:fillRect/>
          </a:stretch>
        </p:blipFill>
        <p:spPr>
          <a:xfrm>
            <a:off x="4688687" y="304800"/>
            <a:ext cx="4074313" cy="2454741"/>
          </a:xfrm>
        </p:spPr>
      </p:pic>
      <p:pic>
        <p:nvPicPr>
          <p:cNvPr id="8" name="Picture 7" descr="HOT.jpg"/>
          <p:cNvPicPr>
            <a:picLocks noChangeAspect="1"/>
          </p:cNvPicPr>
          <p:nvPr/>
        </p:nvPicPr>
        <p:blipFill>
          <a:blip r:embed="rId3" cstate="print"/>
          <a:stretch>
            <a:fillRect/>
          </a:stretch>
        </p:blipFill>
        <p:spPr>
          <a:xfrm>
            <a:off x="914400" y="1828800"/>
            <a:ext cx="4099560" cy="2689520"/>
          </a:xfrm>
          <a:prstGeom prst="rect">
            <a:avLst/>
          </a:prstGeom>
        </p:spPr>
      </p:pic>
      <p:sp>
        <p:nvSpPr>
          <p:cNvPr id="7" name="Text Placeholder 1"/>
          <p:cNvSpPr>
            <a:spLocks noGrp="1"/>
          </p:cNvSpPr>
          <p:nvPr>
            <p:ph type="body" sz="half" idx="2"/>
          </p:nvPr>
        </p:nvSpPr>
        <p:spPr>
          <a:xfrm>
            <a:off x="1600200" y="5486400"/>
            <a:ext cx="7315200" cy="685800"/>
          </a:xfrm>
        </p:spPr>
        <p:txBody>
          <a:bodyPr/>
          <a:lstStyle/>
          <a:p>
            <a:r>
              <a:rPr lang="en-US" dirty="0" smtClean="0"/>
              <a:t>Full-time street outreach worker.</a:t>
            </a:r>
            <a:endParaRPr lang="en-US" dirty="0"/>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p:txBody>
          <a:bodyPr/>
          <a:lstStyle/>
          <a:p>
            <a:r>
              <a:rPr lang="en-US" dirty="0" smtClean="0"/>
              <a:t>Kathleen gave a presentation in Washington, DC, at the conference on  National Health Care for the Homeless.</a:t>
            </a:r>
            <a:endParaRPr lang="en-US" dirty="0"/>
          </a:p>
        </p:txBody>
      </p:sp>
      <p:sp>
        <p:nvSpPr>
          <p:cNvPr id="3" name="Title 2"/>
          <p:cNvSpPr>
            <a:spLocks noGrp="1"/>
          </p:cNvSpPr>
          <p:nvPr>
            <p:ph type="title"/>
          </p:nvPr>
        </p:nvSpPr>
        <p:spPr>
          <a:xfrm>
            <a:off x="1600200" y="4724400"/>
            <a:ext cx="7315200" cy="685800"/>
          </a:xfrm>
        </p:spPr>
        <p:txBody>
          <a:bodyPr/>
          <a:lstStyle/>
          <a:p>
            <a:pPr algn="r"/>
            <a:r>
              <a:rPr lang="en-US" dirty="0" smtClean="0"/>
              <a:t> </a:t>
            </a:r>
            <a:r>
              <a:rPr lang="en-US" sz="1400" dirty="0" smtClean="0"/>
              <a:t>Photo: Leah Esguerra</a:t>
            </a:r>
            <a:r>
              <a:rPr lang="en-US" sz="2400" dirty="0" smtClean="0"/>
              <a:t/>
            </a:r>
            <a:br>
              <a:rPr lang="en-US" sz="2400" dirty="0" smtClean="0"/>
            </a:br>
            <a:r>
              <a:rPr lang="en-US" sz="1050" dirty="0" smtClean="0"/>
              <a:t>March 2013</a:t>
            </a:r>
            <a:endParaRPr lang="en-US" sz="1600" dirty="0"/>
          </a:p>
        </p:txBody>
      </p:sp>
      <p:pic>
        <p:nvPicPr>
          <p:cNvPr id="5" name="Picture Placeholder 4" descr="IMG_6490.jpg"/>
          <p:cNvPicPr>
            <a:picLocks noGrp="1" noChangeAspect="1"/>
          </p:cNvPicPr>
          <p:nvPr>
            <p:ph type="pic" idx="1"/>
          </p:nvPr>
        </p:nvPicPr>
        <p:blipFill>
          <a:blip r:embed="rId2" cstate="print"/>
          <a:stretch>
            <a:fillRect/>
          </a:stretch>
        </p:blipFill>
        <p:spPr>
          <a:xfrm>
            <a:off x="1676400" y="133350"/>
            <a:ext cx="5816600" cy="4362450"/>
          </a:xfrm>
        </p:spPr>
      </p:pic>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8153400" cy="990600"/>
          </a:xfrm>
        </p:spPr>
        <p:txBody>
          <a:bodyPr>
            <a:normAutofit fontScale="90000"/>
          </a:bodyPr>
          <a:lstStyle/>
          <a:p>
            <a:r>
              <a:rPr lang="en-US" sz="4800" dirty="0" smtClean="0">
                <a:latin typeface="Arial Rounded MT Bold" pitchFamily="34" charset="0"/>
              </a:rPr>
              <a:t>Kathleen in Washington, DC</a:t>
            </a:r>
            <a:endParaRPr lang="en-US" sz="4800" dirty="0">
              <a:latin typeface="Arial Rounded MT Bold" pitchFamily="34" charset="0"/>
            </a:endParaRPr>
          </a:p>
        </p:txBody>
      </p:sp>
      <p:pic>
        <p:nvPicPr>
          <p:cNvPr id="6146" name="Picture 2" descr="D:\IMG_6508.JPG"/>
          <p:cNvPicPr>
            <a:picLocks noGrp="1" noChangeAspect="1" noChangeArrowheads="1"/>
          </p:cNvPicPr>
          <p:nvPr>
            <p:ph sz="quarter" idx="1"/>
          </p:nvPr>
        </p:nvPicPr>
        <p:blipFill>
          <a:blip r:embed="rId2" cstate="print"/>
          <a:srcRect l="24000" r="24000" b="6000"/>
          <a:stretch>
            <a:fillRect/>
          </a:stretch>
        </p:blipFill>
        <p:spPr bwMode="auto">
          <a:xfrm>
            <a:off x="609600" y="1589088"/>
            <a:ext cx="2133600" cy="5142532"/>
          </a:xfrm>
          <a:prstGeom prst="rect">
            <a:avLst/>
          </a:prstGeom>
          <a:ln>
            <a:noFill/>
          </a:ln>
          <a:effectLst>
            <a:outerShdw blurRad="292100" dist="139700" dir="2700000" algn="tl" rotWithShape="0">
              <a:srgbClr val="333333">
                <a:alpha val="65000"/>
              </a:srgbClr>
            </a:outerShdw>
          </a:effectLst>
        </p:spPr>
      </p:pic>
      <p:pic>
        <p:nvPicPr>
          <p:cNvPr id="6147" name="Picture 3" descr="D:\IMG_6533.JPG"/>
          <p:cNvPicPr>
            <a:picLocks noGrp="1" noChangeAspect="1" noChangeArrowheads="1"/>
          </p:cNvPicPr>
          <p:nvPr>
            <p:ph sz="quarter" idx="2"/>
          </p:nvPr>
        </p:nvPicPr>
        <p:blipFill>
          <a:blip r:embed="rId3" cstate="print"/>
          <a:srcRect/>
          <a:stretch>
            <a:fillRect/>
          </a:stretch>
        </p:blipFill>
        <p:spPr bwMode="auto">
          <a:xfrm>
            <a:off x="5029200" y="1589088"/>
            <a:ext cx="3473471" cy="4631264"/>
          </a:xfrm>
          <a:prstGeom prst="rect">
            <a:avLst/>
          </a:prstGeom>
          <a:ln>
            <a:noFill/>
          </a:ln>
          <a:effectLst>
            <a:outerShdw blurRad="292100" dist="139700" dir="2700000" algn="tl" rotWithShape="0">
              <a:srgbClr val="333333">
                <a:alpha val="65000"/>
              </a:srgbClr>
            </a:outerShdw>
          </a:effectLst>
        </p:spPr>
      </p:pic>
      <p:pic>
        <p:nvPicPr>
          <p:cNvPr id="6" name="Picture 2"/>
          <p:cNvPicPr>
            <a:picLocks noChangeAspect="1" noChangeArrowheads="1"/>
          </p:cNvPicPr>
          <p:nvPr/>
        </p:nvPicPr>
        <p:blipFill>
          <a:blip r:embed="rId4" cstate="print"/>
          <a:srcRect/>
          <a:stretch>
            <a:fillRect/>
          </a:stretch>
        </p:blipFill>
        <p:spPr bwMode="auto">
          <a:xfrm>
            <a:off x="2667000" y="1930400"/>
            <a:ext cx="2895600" cy="38608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12648" y="1752600"/>
            <a:ext cx="8153400" cy="4495800"/>
          </a:xfrm>
        </p:spPr>
        <p:txBody>
          <a:bodyPr>
            <a:normAutofit fontScale="92500" lnSpcReduction="20000"/>
          </a:bodyPr>
          <a:lstStyle/>
          <a:p>
            <a:pPr algn="ctr">
              <a:buNone/>
            </a:pPr>
            <a:r>
              <a:rPr lang="en-US" sz="8800" dirty="0" smtClean="0">
                <a:latin typeface="Segoe Print" pitchFamily="2" charset="0"/>
              </a:rPr>
              <a:t>How has your library served this </a:t>
            </a:r>
            <a:r>
              <a:rPr lang="en-US" sz="8800" b="1" dirty="0" smtClean="0">
                <a:solidFill>
                  <a:srgbClr val="CC6600"/>
                </a:solidFill>
                <a:latin typeface="Segoe Print" pitchFamily="2" charset="0"/>
              </a:rPr>
              <a:t>population</a:t>
            </a:r>
            <a:r>
              <a:rPr lang="en-US" sz="8800" dirty="0" smtClean="0">
                <a:latin typeface="Segoe Print" pitchFamily="2" charset="0"/>
              </a:rPr>
              <a:t>?</a:t>
            </a:r>
            <a:endParaRPr lang="en-US" sz="3600" dirty="0">
              <a:latin typeface="Segoe Print" pitchFamily="2" charset="0"/>
            </a:endParaRP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12648" y="1752600"/>
            <a:ext cx="8153400" cy="4495800"/>
          </a:xfrm>
        </p:spPr>
        <p:txBody>
          <a:bodyPr>
            <a:normAutofit fontScale="62500" lnSpcReduction="20000"/>
          </a:bodyPr>
          <a:lstStyle/>
          <a:p>
            <a:pPr algn="ctr">
              <a:buNone/>
            </a:pPr>
            <a:r>
              <a:rPr lang="en-US" sz="8800" dirty="0" smtClean="0">
                <a:latin typeface="Segoe Print" pitchFamily="2" charset="0"/>
              </a:rPr>
              <a:t>What </a:t>
            </a:r>
            <a:r>
              <a:rPr lang="en-US" sz="8800" b="1" dirty="0" smtClean="0">
                <a:solidFill>
                  <a:srgbClr val="80C000"/>
                </a:solidFill>
                <a:latin typeface="Segoe Print" pitchFamily="2" charset="0"/>
              </a:rPr>
              <a:t>new idea </a:t>
            </a:r>
            <a:r>
              <a:rPr lang="en-US" sz="8800" dirty="0" smtClean="0">
                <a:latin typeface="Segoe Print" pitchFamily="2" charset="0"/>
              </a:rPr>
              <a:t>will you talk about?</a:t>
            </a:r>
          </a:p>
          <a:p>
            <a:pPr algn="ctr">
              <a:buNone/>
            </a:pPr>
            <a:endParaRPr lang="en-US" sz="4400" dirty="0" smtClean="0">
              <a:latin typeface="Segoe Print" pitchFamily="2" charset="0"/>
            </a:endParaRPr>
          </a:p>
          <a:p>
            <a:pPr algn="ctr">
              <a:buNone/>
            </a:pPr>
            <a:r>
              <a:rPr lang="en-US" sz="4400" dirty="0" smtClean="0">
                <a:latin typeface="Segoe Print" pitchFamily="2" charset="0"/>
              </a:rPr>
              <a:t> </a:t>
            </a:r>
          </a:p>
          <a:p>
            <a:pPr algn="ctr">
              <a:buNone/>
            </a:pPr>
            <a:r>
              <a:rPr lang="en-US" sz="8800" dirty="0" smtClean="0">
                <a:latin typeface="Segoe Print" pitchFamily="2" charset="0"/>
              </a:rPr>
              <a:t>What’s something </a:t>
            </a:r>
            <a:r>
              <a:rPr lang="en-US" sz="8800" b="1" dirty="0" smtClean="0">
                <a:solidFill>
                  <a:srgbClr val="80C000"/>
                </a:solidFill>
                <a:latin typeface="Segoe Print" pitchFamily="2" charset="0"/>
              </a:rPr>
              <a:t>you do </a:t>
            </a:r>
            <a:r>
              <a:rPr lang="en-US" sz="8800" dirty="0" smtClean="0">
                <a:latin typeface="Segoe Print" pitchFamily="2" charset="0"/>
              </a:rPr>
              <a:t>that we should know about?</a:t>
            </a:r>
            <a:endParaRPr lang="en-US" sz="3600" dirty="0">
              <a:latin typeface="Segoe Print" pitchFamily="2" charset="0"/>
            </a:endParaRP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28600" y="1524000"/>
            <a:ext cx="8305800" cy="4876800"/>
          </a:xfrm>
        </p:spPr>
        <p:txBody>
          <a:bodyPr>
            <a:normAutofit fontScale="25000" lnSpcReduction="20000"/>
          </a:bodyPr>
          <a:lstStyle/>
          <a:p>
            <a:pPr lvl="3" indent="-365760">
              <a:buNone/>
            </a:pPr>
            <a:endParaRPr lang="en-US" sz="4000" dirty="0" smtClean="0"/>
          </a:p>
          <a:p>
            <a:pPr lvl="3" indent="-365760">
              <a:buNone/>
            </a:pPr>
            <a:r>
              <a:rPr lang="en-US" sz="12800" dirty="0" smtClean="0">
                <a:solidFill>
                  <a:srgbClr val="007CA8"/>
                </a:solidFill>
                <a:latin typeface="Arial Rounded MT Bold" pitchFamily="34" charset="0"/>
                <a:sym typeface="Wingdings 2"/>
              </a:rPr>
              <a:t></a:t>
            </a:r>
            <a:r>
              <a:rPr lang="en-US" sz="24000" dirty="0" smtClean="0">
                <a:solidFill>
                  <a:srgbClr val="007CA8"/>
                </a:solidFill>
                <a:latin typeface="Arial Rounded MT Bold" pitchFamily="34" charset="0"/>
              </a:rPr>
              <a:t>Partnerships</a:t>
            </a:r>
            <a:endParaRPr lang="en-US" sz="26400" dirty="0" smtClean="0">
              <a:solidFill>
                <a:srgbClr val="007CA8"/>
              </a:solidFill>
              <a:latin typeface="Arial Rounded MT Bold" pitchFamily="34" charset="0"/>
            </a:endParaRPr>
          </a:p>
          <a:p>
            <a:pPr lvl="3" indent="-365760">
              <a:buNone/>
            </a:pPr>
            <a:r>
              <a:rPr lang="en-US" sz="26400" dirty="0" smtClean="0">
                <a:solidFill>
                  <a:srgbClr val="007CA8"/>
                </a:solidFill>
                <a:latin typeface="Arial Rounded MT Bold" pitchFamily="34" charset="0"/>
              </a:rPr>
              <a:t>	</a:t>
            </a:r>
          </a:p>
          <a:p>
            <a:pPr lvl="3" indent="-365760">
              <a:buNone/>
            </a:pPr>
            <a:r>
              <a:rPr lang="en-US" sz="26400" dirty="0" smtClean="0">
                <a:solidFill>
                  <a:srgbClr val="007CA8"/>
                </a:solidFill>
                <a:latin typeface="Arial Rounded MT Bold" pitchFamily="34" charset="0"/>
              </a:rPr>
              <a:t>	</a:t>
            </a:r>
            <a:r>
              <a:rPr lang="en-US" sz="26400" dirty="0" smtClean="0">
                <a:solidFill>
                  <a:srgbClr val="007CA8"/>
                </a:solidFill>
                <a:latin typeface="Arial Rounded MT Bold" pitchFamily="34" charset="0"/>
                <a:sym typeface="Wingdings 2"/>
              </a:rPr>
              <a:t> </a:t>
            </a:r>
            <a:r>
              <a:rPr lang="en-US" sz="12800" dirty="0" smtClean="0">
                <a:solidFill>
                  <a:srgbClr val="007CA8"/>
                </a:solidFill>
                <a:latin typeface="Arial Rounded MT Bold" pitchFamily="34" charset="0"/>
                <a:sym typeface="Wingdings 2"/>
              </a:rPr>
              <a:t></a:t>
            </a:r>
            <a:r>
              <a:rPr lang="en-US" sz="14400" dirty="0" smtClean="0">
                <a:solidFill>
                  <a:srgbClr val="007CA8"/>
                </a:solidFill>
                <a:latin typeface="Arial Rounded MT Bold" pitchFamily="34" charset="0"/>
                <a:sym typeface="Wingdings 2"/>
              </a:rPr>
              <a:t> </a:t>
            </a:r>
            <a:r>
              <a:rPr lang="en-US" sz="21600" dirty="0" smtClean="0">
                <a:solidFill>
                  <a:srgbClr val="007CA8"/>
                </a:solidFill>
                <a:latin typeface="Arial Rounded MT Bold" pitchFamily="34" charset="0"/>
              </a:rPr>
              <a:t>Setting limits</a:t>
            </a:r>
            <a:endParaRPr lang="en-US" sz="26400" dirty="0" smtClean="0">
              <a:solidFill>
                <a:srgbClr val="007CA8"/>
              </a:solidFill>
              <a:latin typeface="Arial Rounded MT Bold" pitchFamily="34" charset="0"/>
            </a:endParaRPr>
          </a:p>
          <a:p>
            <a:pPr lvl="3" indent="-365760">
              <a:buNone/>
            </a:pPr>
            <a:endParaRPr lang="en-US" sz="26400" dirty="0" smtClean="0">
              <a:solidFill>
                <a:srgbClr val="007CA8"/>
              </a:solidFill>
              <a:latin typeface="Arial Rounded MT Bold" pitchFamily="34" charset="0"/>
            </a:endParaRPr>
          </a:p>
          <a:p>
            <a:pPr lvl="3" indent="-365760">
              <a:buNone/>
            </a:pPr>
            <a:r>
              <a:rPr lang="en-US" sz="26400" dirty="0" smtClean="0">
                <a:solidFill>
                  <a:srgbClr val="007CA8"/>
                </a:solidFill>
                <a:latin typeface="Arial Rounded MT Bold" pitchFamily="34" charset="0"/>
              </a:rPr>
              <a:t>		</a:t>
            </a:r>
            <a:r>
              <a:rPr lang="en-US" sz="26400" dirty="0" smtClean="0">
                <a:solidFill>
                  <a:srgbClr val="007CA8"/>
                </a:solidFill>
                <a:latin typeface="Arial Rounded MT Bold" pitchFamily="34" charset="0"/>
                <a:sym typeface="Wingdings 2"/>
              </a:rPr>
              <a:t> </a:t>
            </a:r>
            <a:r>
              <a:rPr lang="en-US" sz="12800" dirty="0" smtClean="0">
                <a:solidFill>
                  <a:srgbClr val="007CA8"/>
                </a:solidFill>
                <a:latin typeface="Arial Rounded MT Bold" pitchFamily="34" charset="0"/>
                <a:sym typeface="Wingdings 2"/>
              </a:rPr>
              <a:t></a:t>
            </a:r>
            <a:r>
              <a:rPr lang="en-US" sz="26400" dirty="0" smtClean="0">
                <a:solidFill>
                  <a:srgbClr val="007CA8"/>
                </a:solidFill>
                <a:latin typeface="Arial Rounded MT Bold" pitchFamily="34" charset="0"/>
                <a:sym typeface="Wingdings 2"/>
              </a:rPr>
              <a:t> </a:t>
            </a:r>
            <a:r>
              <a:rPr lang="en-US" sz="17600" dirty="0" smtClean="0">
                <a:solidFill>
                  <a:srgbClr val="007CA8"/>
                </a:solidFill>
                <a:latin typeface="Arial Rounded MT Bold" pitchFamily="34" charset="0"/>
              </a:rPr>
              <a:t>Real life, real ideas</a:t>
            </a:r>
            <a:endParaRPr lang="en-US" sz="16000" dirty="0" smtClean="0">
              <a:solidFill>
                <a:srgbClr val="007CA8"/>
              </a:solidFill>
              <a:latin typeface="Arial Rounded MT Bold" pitchFamily="34" charset="0"/>
            </a:endParaRPr>
          </a:p>
          <a:p>
            <a:pPr algn="r">
              <a:buNone/>
            </a:pPr>
            <a:endParaRPr lang="en-US" sz="2400" dirty="0" smtClean="0">
              <a:solidFill>
                <a:srgbClr val="000000"/>
              </a:solidFill>
              <a:latin typeface="Arial Rounded MT Bold" pitchFamily="34" charset="0"/>
            </a:endParaRPr>
          </a:p>
          <a:p>
            <a:endParaRPr lang="en-US" dirty="0" smtClean="0"/>
          </a:p>
          <a:p>
            <a:endParaRPr lang="en-US" dirty="0"/>
          </a:p>
        </p:txBody>
      </p:sp>
      <p:sp>
        <p:nvSpPr>
          <p:cNvPr id="7" name="Title 1"/>
          <p:cNvSpPr txBox="1">
            <a:spLocks/>
          </p:cNvSpPr>
          <p:nvPr/>
        </p:nvSpPr>
        <p:spPr>
          <a:xfrm>
            <a:off x="502920" y="274638"/>
            <a:ext cx="8031480" cy="1401762"/>
          </a:xfrm>
          <a:prstGeom prst="rect">
            <a:avLst/>
          </a:prstGeom>
        </p:spPr>
        <p:txBody>
          <a:bodyPr vert="horz"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smtClean="0">
                <a:ln>
                  <a:noFill/>
                </a:ln>
                <a:solidFill>
                  <a:srgbClr val="69676D"/>
                </a:solidFill>
                <a:effectLst/>
                <a:uLnTx/>
                <a:uFillTx/>
                <a:latin typeface="Arial Rounded MT Bold" pitchFamily="34" charset="0"/>
                <a:ea typeface="+mj-ea"/>
                <a:cs typeface="+mj-cs"/>
              </a:rPr>
              <a:t>Parts 1 and </a:t>
            </a:r>
            <a:r>
              <a:rPr kumimoji="0" lang="en-US" sz="4800" b="0" i="0" u="none" strike="noStrike" kern="1200" cap="none" spc="0" normalizeH="0" baseline="0" noProof="0" dirty="0" smtClean="0">
                <a:ln>
                  <a:noFill/>
                </a:ln>
                <a:solidFill>
                  <a:schemeClr val="tx2"/>
                </a:solidFill>
                <a:effectLst/>
                <a:uLnTx/>
                <a:uFillTx/>
                <a:latin typeface="Arial Rounded MT Bold" pitchFamily="34" charset="0"/>
                <a:ea typeface="+mj-ea"/>
                <a:cs typeface="+mj-cs"/>
              </a:rPr>
              <a:t>2 Takeaways</a:t>
            </a:r>
            <a:endParaRPr kumimoji="0" lang="en-US" sz="4800" b="0" i="0" u="none" strike="noStrike" kern="1200" cap="none" spc="0" normalizeH="0" baseline="0" noProof="0" dirty="0">
              <a:ln>
                <a:noFill/>
              </a:ln>
              <a:solidFill>
                <a:schemeClr val="tx2"/>
              </a:solidFill>
              <a:effectLst/>
              <a:uLnTx/>
              <a:uFillTx/>
              <a:latin typeface="Arial Rounded MT Bold" pitchFamily="34" charset="0"/>
              <a:ea typeface="+mj-ea"/>
              <a:cs typeface="+mj-cs"/>
            </a:endParaRP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10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10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10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solidFill>
                  <a:srgbClr val="CC6600"/>
                </a:solidFill>
                <a:latin typeface="Arial Rounded MT Bold" pitchFamily="34" charset="0"/>
              </a:rPr>
              <a:t>Why Set Limits?</a:t>
            </a:r>
            <a:endParaRPr lang="en-US" sz="5400" dirty="0">
              <a:solidFill>
                <a:srgbClr val="CC6600"/>
              </a:solidFill>
              <a:latin typeface="Arial Rounded MT Bold" pitchFamily="34" charset="0"/>
            </a:endParaRPr>
          </a:p>
        </p:txBody>
      </p:sp>
      <p:sp>
        <p:nvSpPr>
          <p:cNvPr id="3" name="Content Placeholder 2"/>
          <p:cNvSpPr>
            <a:spLocks noGrp="1"/>
          </p:cNvSpPr>
          <p:nvPr>
            <p:ph sz="quarter" idx="1"/>
          </p:nvPr>
        </p:nvSpPr>
        <p:spPr/>
        <p:txBody>
          <a:bodyPr>
            <a:normAutofit fontScale="32500" lnSpcReduction="20000"/>
          </a:bodyPr>
          <a:lstStyle/>
          <a:p>
            <a:pPr lvl="1" algn="ctr">
              <a:lnSpc>
                <a:spcPct val="150000"/>
              </a:lnSpc>
              <a:buNone/>
            </a:pPr>
            <a:r>
              <a:rPr lang="en-US" sz="12800" dirty="0" smtClean="0">
                <a:solidFill>
                  <a:srgbClr val="BC00BC"/>
                </a:solidFill>
                <a:latin typeface="Maiandra GD" pitchFamily="34" charset="0"/>
              </a:rPr>
              <a:t>Your mental, emotional and physical health will benefit --</a:t>
            </a:r>
          </a:p>
          <a:p>
            <a:pPr lvl="1" algn="ctr">
              <a:lnSpc>
                <a:spcPct val="150000"/>
              </a:lnSpc>
              <a:buNone/>
            </a:pPr>
            <a:r>
              <a:rPr lang="en-US" sz="12800" dirty="0" smtClean="0">
                <a:solidFill>
                  <a:srgbClr val="BC00BC"/>
                </a:solidFill>
                <a:latin typeface="Maiandra GD" pitchFamily="34" charset="0"/>
              </a:rPr>
              <a:t>you will manage your own frustrations and anger </a:t>
            </a:r>
          </a:p>
          <a:p>
            <a:pPr lvl="1" algn="ctr">
              <a:lnSpc>
                <a:spcPct val="150000"/>
              </a:lnSpc>
              <a:buNone/>
            </a:pPr>
            <a:r>
              <a:rPr lang="en-US" sz="12800" dirty="0" smtClean="0">
                <a:solidFill>
                  <a:srgbClr val="BC00BC"/>
                </a:solidFill>
                <a:latin typeface="Maiandra GD" pitchFamily="34" charset="0"/>
              </a:rPr>
              <a:t>instead of “losing it.”</a:t>
            </a:r>
          </a:p>
          <a:p>
            <a:endParaRPr lang="en-US" dirty="0"/>
          </a:p>
        </p:txBody>
      </p:sp>
    </p:spTree>
  </p:cSld>
  <p:clrMapOvr>
    <a:masterClrMapping/>
  </p:clrMapOvr>
  <p:transition xmlns:p14="http://schemas.microsoft.com/office/powerpoint/2010/main" spd="med">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in exterior2.JPG"/>
          <p:cNvPicPr>
            <a:picLocks noChangeAspect="1"/>
          </p:cNvPicPr>
          <p:nvPr/>
        </p:nvPicPr>
        <p:blipFill>
          <a:blip r:embed="rId2" cstate="print">
            <a:duotone>
              <a:schemeClr val="bg2">
                <a:shade val="45000"/>
                <a:satMod val="135000"/>
              </a:schemeClr>
              <a:prstClr val="white"/>
            </a:duotone>
            <a:lum bright="12000"/>
          </a:blip>
          <a:stretch>
            <a:fillRect/>
          </a:stretch>
        </p:blipFill>
        <p:spPr>
          <a:xfrm>
            <a:off x="1180894" y="1143000"/>
            <a:ext cx="7780226" cy="4419600"/>
          </a:xfrm>
          <a:prstGeom prst="rect">
            <a:avLst/>
          </a:prstGeom>
        </p:spPr>
      </p:pic>
      <p:sp>
        <p:nvSpPr>
          <p:cNvPr id="3" name="Content Placeholder 2"/>
          <p:cNvSpPr>
            <a:spLocks noGrp="1"/>
          </p:cNvSpPr>
          <p:nvPr>
            <p:ph sz="quarter" idx="1"/>
          </p:nvPr>
        </p:nvSpPr>
        <p:spPr>
          <a:xfrm>
            <a:off x="1264920" y="1066800"/>
            <a:ext cx="7498080" cy="4800600"/>
          </a:xfrm>
        </p:spPr>
        <p:txBody>
          <a:bodyPr>
            <a:normAutofit fontScale="92500" lnSpcReduction="10000"/>
          </a:bodyPr>
          <a:lstStyle/>
          <a:p>
            <a:pPr algn="ctr">
              <a:buNone/>
            </a:pPr>
            <a:endParaRPr lang="en-US" b="1" dirty="0" smtClean="0">
              <a:solidFill>
                <a:srgbClr val="663300"/>
              </a:solidFill>
              <a:latin typeface="Arial Rounded MT Bold" pitchFamily="34" charset="0"/>
            </a:endParaRPr>
          </a:p>
          <a:p>
            <a:pPr algn="ctr">
              <a:buNone/>
            </a:pPr>
            <a:endParaRPr lang="en-US" b="1" dirty="0" smtClean="0">
              <a:solidFill>
                <a:srgbClr val="663300"/>
              </a:solidFill>
              <a:latin typeface="Arial Rounded MT Bold" pitchFamily="34" charset="0"/>
            </a:endParaRPr>
          </a:p>
          <a:p>
            <a:pPr algn="ctr">
              <a:buNone/>
            </a:pPr>
            <a:endParaRPr lang="en-US" sz="2800" b="1" dirty="0" smtClean="0">
              <a:solidFill>
                <a:srgbClr val="663300"/>
              </a:solidFill>
              <a:latin typeface="Arial Rounded MT Bold" pitchFamily="34" charset="0"/>
            </a:endParaRPr>
          </a:p>
          <a:p>
            <a:pPr algn="ctr">
              <a:buNone/>
            </a:pPr>
            <a:r>
              <a:rPr lang="en-US" sz="2800" b="1" dirty="0" smtClean="0">
                <a:solidFill>
                  <a:srgbClr val="663300"/>
                </a:solidFill>
                <a:latin typeface="Arial Rounded MT Bold" pitchFamily="34" charset="0"/>
              </a:rPr>
              <a:t>Leah Esguerra, Social Worker</a:t>
            </a:r>
          </a:p>
          <a:p>
            <a:pPr algn="ctr">
              <a:buNone/>
            </a:pPr>
            <a:r>
              <a:rPr lang="en-US" sz="2800" b="1" i="1" dirty="0" smtClean="0">
                <a:solidFill>
                  <a:srgbClr val="663300"/>
                </a:solidFill>
                <a:latin typeface="Arial Rounded MT Bold" pitchFamily="34" charset="0"/>
              </a:rPr>
              <a:t>lesguerra@sfpl.org </a:t>
            </a:r>
          </a:p>
          <a:p>
            <a:pPr algn="ctr">
              <a:buNone/>
            </a:pPr>
            <a:endParaRPr lang="en-US" sz="2800" b="1" dirty="0" smtClean="0">
              <a:solidFill>
                <a:srgbClr val="663300"/>
              </a:solidFill>
              <a:latin typeface="Arial Rounded MT Bold" pitchFamily="34" charset="0"/>
            </a:endParaRPr>
          </a:p>
          <a:p>
            <a:pPr algn="ctr">
              <a:buNone/>
            </a:pPr>
            <a:r>
              <a:rPr lang="en-US" sz="2800" b="1" dirty="0" smtClean="0">
                <a:solidFill>
                  <a:srgbClr val="663300"/>
                </a:solidFill>
                <a:latin typeface="Arial Rounded MT Bold" pitchFamily="34" charset="0"/>
              </a:rPr>
              <a:t>Karen Strauss, Acting Chief of Main</a:t>
            </a:r>
          </a:p>
          <a:p>
            <a:pPr algn="ctr">
              <a:buNone/>
            </a:pPr>
            <a:r>
              <a:rPr lang="en-US" sz="2800" b="1" i="1" dirty="0" smtClean="0">
                <a:solidFill>
                  <a:srgbClr val="663300"/>
                </a:solidFill>
                <a:latin typeface="Arial Rounded MT Bold" pitchFamily="34" charset="0"/>
              </a:rPr>
              <a:t>kstrauss@sfpl.org </a:t>
            </a:r>
          </a:p>
          <a:p>
            <a:pPr algn="ctr">
              <a:buNone/>
            </a:pPr>
            <a:endParaRPr lang="en-US" sz="2800" b="1" dirty="0" smtClean="0">
              <a:solidFill>
                <a:srgbClr val="663300"/>
              </a:solidFill>
              <a:latin typeface="Arial Rounded MT Bold" pitchFamily="34" charset="0"/>
            </a:endParaRPr>
          </a:p>
          <a:p>
            <a:pPr algn="ctr">
              <a:buNone/>
            </a:pPr>
            <a:r>
              <a:rPr lang="en-US" dirty="0" smtClean="0">
                <a:solidFill>
                  <a:srgbClr val="663300"/>
                </a:solidFill>
                <a:latin typeface="Arial Rounded MT Bold" pitchFamily="34" charset="0"/>
              </a:rPr>
              <a:t>  </a:t>
            </a:r>
          </a:p>
          <a:p>
            <a:endParaRPr lang="en-US" dirty="0"/>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Question marks.jpg"/>
          <p:cNvPicPr>
            <a:picLocks noChangeAspect="1"/>
          </p:cNvPicPr>
          <p:nvPr/>
        </p:nvPicPr>
        <p:blipFill>
          <a:blip r:embed="rId2" cstate="print"/>
          <a:stretch>
            <a:fillRect/>
          </a:stretch>
        </p:blipFill>
        <p:spPr>
          <a:xfrm>
            <a:off x="1981200" y="990600"/>
            <a:ext cx="5207000" cy="5481053"/>
          </a:xfrm>
          <a:prstGeom prst="rect">
            <a:avLst/>
          </a:prstGeom>
        </p:spPr>
      </p:pic>
      <p:sp>
        <p:nvSpPr>
          <p:cNvPr id="2" name="Title 1"/>
          <p:cNvSpPr>
            <a:spLocks noGrp="1"/>
          </p:cNvSpPr>
          <p:nvPr>
            <p:ph type="title"/>
          </p:nvPr>
        </p:nvSpPr>
        <p:spPr>
          <a:xfrm>
            <a:off x="838200" y="228600"/>
            <a:ext cx="7498080" cy="5821362"/>
          </a:xfrm>
        </p:spPr>
        <p:txBody>
          <a:bodyPr>
            <a:normAutofit fontScale="90000"/>
          </a:bodyPr>
          <a:lstStyle/>
          <a:p>
            <a:pPr algn="ctr"/>
            <a:r>
              <a:rPr lang="en-US" sz="11500" dirty="0" smtClean="0"/>
              <a:t/>
            </a:r>
            <a:br>
              <a:rPr lang="en-US" sz="11500" dirty="0" smtClean="0"/>
            </a:br>
            <a:r>
              <a:rPr lang="en-US" sz="13800" dirty="0" smtClean="0">
                <a:solidFill>
                  <a:schemeClr val="accent5">
                    <a:lumMod val="60000"/>
                    <a:lumOff val="40000"/>
                  </a:schemeClr>
                </a:solidFill>
                <a:effectLst>
                  <a:outerShdw blurRad="38100" dist="38100" dir="2700000" algn="tl">
                    <a:srgbClr val="000000">
                      <a:alpha val="43137"/>
                    </a:srgbClr>
                  </a:outerShdw>
                </a:effectLst>
              </a:rPr>
              <a:t>Questions?</a:t>
            </a:r>
            <a:br>
              <a:rPr lang="en-US" sz="13800" dirty="0" smtClean="0">
                <a:solidFill>
                  <a:schemeClr val="accent5">
                    <a:lumMod val="60000"/>
                    <a:lumOff val="40000"/>
                  </a:schemeClr>
                </a:solidFill>
                <a:effectLst>
                  <a:outerShdw blurRad="38100" dist="38100" dir="2700000" algn="tl">
                    <a:srgbClr val="000000">
                      <a:alpha val="43137"/>
                    </a:srgbClr>
                  </a:outerShdw>
                </a:effectLst>
              </a:rPr>
            </a:br>
            <a:endParaRPr lang="en-US" sz="11500" dirty="0">
              <a:solidFill>
                <a:schemeClr val="accent5">
                  <a:lumMod val="60000"/>
                  <a:lumOff val="40000"/>
                </a:schemeClr>
              </a:solidFill>
              <a:effectLst>
                <a:outerShdw blurRad="38100" dist="38100" dir="2700000" algn="tl">
                  <a:srgbClr val="000000">
                    <a:alpha val="43137"/>
                  </a:srgbClr>
                </a:outerShdw>
              </a:effectLst>
            </a:endParaRP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76200" y="5486400"/>
            <a:ext cx="8991600" cy="474769"/>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None/>
            </a:pPr>
            <a:r>
              <a:rPr lang="en-US" sz="2800" dirty="0" smtClean="0">
                <a:latin typeface="Arial"/>
                <a:cs typeface="Arial"/>
              </a:rPr>
              <a:t>Tuesday, September 17, 2013 at 12 Noon Pacific</a:t>
            </a:r>
            <a:endParaRPr lang="en-US" sz="2800" dirty="0">
              <a:latin typeface="Arial"/>
              <a:cs typeface="Arial"/>
            </a:endParaRPr>
          </a:p>
        </p:txBody>
      </p:sp>
      <p:pic>
        <p:nvPicPr>
          <p:cNvPr id="7" name="Picture 6" descr="mary_minow_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362200"/>
            <a:ext cx="2133600" cy="2133600"/>
          </a:xfrm>
          <a:prstGeom prst="rect">
            <a:avLst/>
          </a:prstGeom>
        </p:spPr>
      </p:pic>
      <p:pic>
        <p:nvPicPr>
          <p:cNvPr id="8" name="Picture 1" descr="IFP logo 2012_outlines.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609600"/>
            <a:ext cx="4268257" cy="505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3429000" y="2895600"/>
            <a:ext cx="4819678" cy="1477327"/>
          </a:xfrm>
          <a:prstGeom prst="rect">
            <a:avLst/>
          </a:prstGeom>
          <a:noFill/>
        </p:spPr>
        <p:txBody>
          <a:bodyPr wrap="square" rtlCol="0">
            <a:spAutoFit/>
          </a:bodyPr>
          <a:lstStyle/>
          <a:p>
            <a:r>
              <a:rPr lang="en-US" sz="2400" i="1" dirty="0">
                <a:latin typeface="Arial"/>
                <a:cs typeface="Arial"/>
              </a:rPr>
              <a:t>Libraries and the Homeless: </a:t>
            </a:r>
            <a:br>
              <a:rPr lang="en-US" sz="2400" i="1" dirty="0">
                <a:latin typeface="Arial"/>
                <a:cs typeface="Arial"/>
              </a:rPr>
            </a:br>
            <a:r>
              <a:rPr lang="en-US" sz="2400" i="1" dirty="0">
                <a:latin typeface="Arial"/>
                <a:cs typeface="Arial"/>
              </a:rPr>
              <a:t>Legal </a:t>
            </a:r>
            <a:r>
              <a:rPr lang="en-US" sz="2400" i="1" dirty="0" smtClean="0">
                <a:latin typeface="Arial"/>
                <a:cs typeface="Arial"/>
              </a:rPr>
              <a:t>Issues</a:t>
            </a:r>
          </a:p>
          <a:p>
            <a:endParaRPr lang="en-US" sz="2400" i="1" dirty="0" smtClean="0">
              <a:latin typeface="Arial"/>
              <a:cs typeface="Arial"/>
            </a:endParaRPr>
          </a:p>
          <a:p>
            <a:r>
              <a:rPr lang="en-US" dirty="0" smtClean="0">
                <a:latin typeface="Arial"/>
                <a:cs typeface="Arial"/>
              </a:rPr>
              <a:t>Presented by Mary </a:t>
            </a:r>
            <a:r>
              <a:rPr lang="en-US" dirty="0" err="1" smtClean="0">
                <a:latin typeface="Arial"/>
                <a:cs typeface="Arial"/>
              </a:rPr>
              <a:t>Minow</a:t>
            </a:r>
            <a:endParaRPr lang="en-US" dirty="0">
              <a:latin typeface="Arial"/>
              <a:cs typeface="Arial"/>
            </a:endParaRPr>
          </a:p>
        </p:txBody>
      </p:sp>
    </p:spTree>
    <p:extLst>
      <p:ext uri="{BB962C8B-B14F-4D97-AF65-F5344CB8AC3E}">
        <p14:creationId xmlns:p14="http://schemas.microsoft.com/office/powerpoint/2010/main" val="9797975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Content Placeholder 2"/>
          <p:cNvSpPr>
            <a:spLocks noGrp="1"/>
          </p:cNvSpPr>
          <p:nvPr>
            <p:ph idx="1"/>
          </p:nvPr>
        </p:nvSpPr>
        <p:spPr>
          <a:xfrm>
            <a:off x="1447800" y="4419600"/>
            <a:ext cx="6324600" cy="1866900"/>
          </a:xfrm>
        </p:spPr>
        <p:txBody>
          <a:bodyPr/>
          <a:lstStyle/>
          <a:p>
            <a:pPr marL="0" indent="0" algn="ctr">
              <a:buFontTx/>
              <a:buNone/>
            </a:pPr>
            <a:r>
              <a:rPr lang="en-US" sz="1400" dirty="0">
                <a:latin typeface="Arial" charset="0"/>
              </a:rPr>
              <a:t>Infopeople webinars are supported </a:t>
            </a:r>
            <a:r>
              <a:rPr lang="en-US" sz="1400" smtClean="0">
                <a:latin typeface="Arial" charset="0"/>
              </a:rPr>
              <a:t>in part by </a:t>
            </a:r>
            <a:r>
              <a:rPr lang="en-US" sz="1400" dirty="0">
                <a:latin typeface="Arial" charset="0"/>
              </a:rPr>
              <a:t>the U.S. Institute of Museum and Library Services under the provisions of the Library Services and Technology Act, administered in California by the State Librarian. This material is licensed under a Creative Commons 3.0 Share &amp; Share-Alike license. Use of this material should credit the author and funding source.</a:t>
            </a:r>
          </a:p>
          <a:p>
            <a:pPr marL="0" indent="0" algn="ctr">
              <a:buFontTx/>
              <a:buNone/>
            </a:pPr>
            <a:endParaRPr lang="en-US" sz="1400" dirty="0">
              <a:latin typeface="Arial" charset="0"/>
            </a:endParaRPr>
          </a:p>
        </p:txBody>
      </p:sp>
      <p:pic>
        <p:nvPicPr>
          <p:cNvPr id="2" name="Picture 1" descr="IFP logo 2012_outlines.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8049" y="2154756"/>
            <a:ext cx="7365944" cy="872078"/>
          </a:xfrm>
          <a:prstGeom prst="rect">
            <a:avLst/>
          </a:prstGeom>
        </p:spPr>
      </p:pic>
    </p:spTree>
    <p:extLst>
      <p:ext uri="{BB962C8B-B14F-4D97-AF65-F5344CB8AC3E}">
        <p14:creationId xmlns:p14="http://schemas.microsoft.com/office/powerpoint/2010/main" val="2416699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381000"/>
            <a:ext cx="8153400" cy="990600"/>
          </a:xfrm>
        </p:spPr>
        <p:txBody>
          <a:bodyPr/>
          <a:lstStyle/>
          <a:p>
            <a:r>
              <a:rPr lang="en-US" sz="4800" dirty="0" smtClean="0">
                <a:solidFill>
                  <a:srgbClr val="CC6600"/>
                </a:solidFill>
                <a:latin typeface="Arial Rounded MT Bold" pitchFamily="34" charset="0"/>
              </a:rPr>
              <a:t>How To Set Limits</a:t>
            </a:r>
            <a:endParaRPr lang="en-US" dirty="0">
              <a:solidFill>
                <a:srgbClr val="CC6600"/>
              </a:solidFill>
              <a:latin typeface="Arial Rounded MT Bold" pitchFamily="34" charset="0"/>
            </a:endParaRPr>
          </a:p>
        </p:txBody>
      </p:sp>
      <p:sp>
        <p:nvSpPr>
          <p:cNvPr id="3" name="Content Placeholder 2"/>
          <p:cNvSpPr>
            <a:spLocks noGrp="1"/>
          </p:cNvSpPr>
          <p:nvPr>
            <p:ph sz="quarter" idx="1"/>
          </p:nvPr>
        </p:nvSpPr>
        <p:spPr>
          <a:ln>
            <a:noFill/>
          </a:ln>
        </p:spPr>
        <p:txBody>
          <a:bodyPr>
            <a:normAutofit/>
          </a:bodyPr>
          <a:lstStyle/>
          <a:p>
            <a:pPr>
              <a:buNone/>
            </a:pPr>
            <a:r>
              <a:rPr lang="en-US" sz="4000" dirty="0" smtClean="0">
                <a:ln>
                  <a:solidFill>
                    <a:schemeClr val="accent1">
                      <a:lumMod val="75000"/>
                    </a:schemeClr>
                  </a:solidFill>
                </a:ln>
                <a:solidFill>
                  <a:srgbClr val="00B0F0"/>
                </a:solidFill>
              </a:rPr>
              <a:t>		</a:t>
            </a:r>
            <a:endParaRPr lang="en-US" sz="4000" dirty="0" smtClean="0">
              <a:solidFill>
                <a:srgbClr val="00B0F0"/>
              </a:solidFill>
            </a:endParaRPr>
          </a:p>
          <a:p>
            <a:pPr lvl="3">
              <a:buFont typeface="Wingdings" pitchFamily="2" charset="2"/>
              <a:buChar char="Ø"/>
            </a:pPr>
            <a:r>
              <a:rPr lang="en-US" sz="3200" b="1" dirty="0" smtClean="0">
                <a:solidFill>
                  <a:srgbClr val="663300"/>
                </a:solidFill>
                <a:latin typeface="Californian FB" pitchFamily="18" charset="0"/>
              </a:rPr>
              <a:t>Be clear</a:t>
            </a:r>
          </a:p>
          <a:p>
            <a:pPr lvl="3">
              <a:buFont typeface="Wingdings" pitchFamily="2" charset="2"/>
              <a:buChar char="Ø"/>
            </a:pPr>
            <a:r>
              <a:rPr lang="en-US" sz="3200" b="1" dirty="0" smtClean="0">
                <a:solidFill>
                  <a:srgbClr val="007CA8"/>
                </a:solidFill>
                <a:latin typeface="Californian FB" pitchFamily="18" charset="0"/>
              </a:rPr>
              <a:t>Be RESPECTFUL</a:t>
            </a:r>
          </a:p>
          <a:p>
            <a:pPr lvl="3">
              <a:buFont typeface="Wingdings" pitchFamily="2" charset="2"/>
              <a:buChar char="Ø"/>
            </a:pPr>
            <a:r>
              <a:rPr lang="en-US" sz="3200" b="1" dirty="0" smtClean="0">
                <a:solidFill>
                  <a:srgbClr val="FF33CC"/>
                </a:solidFill>
                <a:latin typeface="Californian FB" pitchFamily="18" charset="0"/>
              </a:rPr>
              <a:t>Be Kind</a:t>
            </a:r>
          </a:p>
          <a:p>
            <a:pPr lvl="3">
              <a:buFont typeface="Wingdings" pitchFamily="2" charset="2"/>
              <a:buChar char="Ø"/>
            </a:pPr>
            <a:r>
              <a:rPr lang="en-US" sz="3200" b="1" dirty="0" smtClean="0">
                <a:latin typeface="Californian FB" pitchFamily="18" charset="0"/>
              </a:rPr>
              <a:t>Be firm and tactful</a:t>
            </a:r>
          </a:p>
          <a:p>
            <a:pPr lvl="3">
              <a:buFont typeface="Wingdings" pitchFamily="2" charset="2"/>
              <a:buChar char="Ø"/>
            </a:pPr>
            <a:r>
              <a:rPr lang="en-US" sz="3200" b="1" dirty="0" smtClean="0">
                <a:solidFill>
                  <a:srgbClr val="CC6600"/>
                </a:solidFill>
                <a:latin typeface="Californian FB" pitchFamily="18" charset="0"/>
              </a:rPr>
              <a:t>Be consistent</a:t>
            </a: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1" y="990600"/>
            <a:ext cx="8839200" cy="3970318"/>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solidFill>
                    <a:srgbClr val="8E0003"/>
                  </a:solidFill>
                </a:ln>
                <a:solidFill>
                  <a:schemeClr val="tx2">
                    <a:lumMod val="60000"/>
                    <a:lumOff val="40000"/>
                  </a:schemeClr>
                </a:solidFill>
                <a:effectLst>
                  <a:outerShdw blurRad="76200" dist="50800" dir="5400000" algn="tl" rotWithShape="0">
                    <a:srgbClr val="000000">
                      <a:alpha val="65000"/>
                    </a:srgbClr>
                  </a:outerShdw>
                </a:effectLst>
              </a:rPr>
              <a:t>Health and Safety </a:t>
            </a:r>
          </a:p>
          <a:p>
            <a:pPr algn="ctr"/>
            <a:r>
              <a:rPr lang="en-US" sz="5400" b="1" cap="none" spc="50" dirty="0" smtClean="0">
                <a:ln w="11430">
                  <a:solidFill>
                    <a:srgbClr val="8E0003"/>
                  </a:solidFill>
                </a:ln>
                <a:solidFill>
                  <a:schemeClr val="tx2">
                    <a:lumMod val="60000"/>
                    <a:lumOff val="40000"/>
                  </a:schemeClr>
                </a:solidFill>
                <a:effectLst>
                  <a:outerShdw blurRad="76200" dist="50800" dir="5400000" algn="tl" rotWithShape="0">
                    <a:srgbClr val="000000">
                      <a:alpha val="65000"/>
                    </a:srgbClr>
                  </a:outerShdw>
                </a:effectLst>
              </a:rPr>
              <a:t>Associates </a:t>
            </a:r>
          </a:p>
          <a:p>
            <a:pPr algn="ctr"/>
            <a:r>
              <a:rPr lang="en-US" sz="2400" b="1" spc="50" dirty="0" smtClean="0">
                <a:ln w="11430">
                  <a:solidFill>
                    <a:srgbClr val="8E0003"/>
                  </a:solidFill>
                </a:ln>
                <a:solidFill>
                  <a:schemeClr val="tx2">
                    <a:lumMod val="60000"/>
                    <a:lumOff val="40000"/>
                  </a:schemeClr>
                </a:solidFill>
                <a:effectLst>
                  <a:outerShdw blurRad="76200" dist="50800" dir="5400000" algn="tl" rotWithShape="0">
                    <a:srgbClr val="000000">
                      <a:alpha val="65000"/>
                    </a:srgbClr>
                  </a:outerShdw>
                </a:effectLst>
              </a:rPr>
              <a:t>known at SFPL as</a:t>
            </a:r>
          </a:p>
          <a:p>
            <a:pPr algn="ctr"/>
            <a:endParaRPr lang="en-US" sz="2400" b="1" cap="none" spc="50" dirty="0" smtClean="0">
              <a:ln w="11430"/>
              <a:solidFill>
                <a:schemeClr val="tx2">
                  <a:lumMod val="60000"/>
                  <a:lumOff val="40000"/>
                </a:schemeClr>
              </a:solidFill>
              <a:effectLst>
                <a:outerShdw blurRad="76200" dist="50800" dir="5400000" algn="tl" rotWithShape="0">
                  <a:srgbClr val="000000">
                    <a:alpha val="65000"/>
                  </a:srgbClr>
                </a:outerShdw>
              </a:effectLst>
            </a:endParaRPr>
          </a:p>
          <a:p>
            <a:pPr algn="ctr"/>
            <a:r>
              <a:rPr lang="en-US" sz="9600" b="1" u="sng" cap="none" spc="50" dirty="0" smtClean="0">
                <a:ln w="11430"/>
                <a:solidFill>
                  <a:srgbClr val="FF5050"/>
                </a:solidFill>
                <a:effectLst>
                  <a:outerShdw blurRad="76200" dist="50800" dir="5400000" algn="tl" rotWithShape="0">
                    <a:srgbClr val="000000">
                      <a:alpha val="65000"/>
                    </a:srgbClr>
                  </a:outerShdw>
                </a:effectLst>
              </a:rPr>
              <a:t>HaSAs</a:t>
            </a:r>
            <a:endParaRPr lang="en-US" sz="9600" b="1" u="sng" cap="none" spc="50" dirty="0">
              <a:ln w="11430"/>
              <a:solidFill>
                <a:srgbClr val="FF5050"/>
              </a:solidFill>
              <a:effectLst>
                <a:outerShdw blurRad="76200" dist="50800" dir="5400000" algn="tl" rotWithShape="0">
                  <a:srgbClr val="000000">
                    <a:alpha val="65000"/>
                  </a:srgbClr>
                </a:outerShdw>
              </a:effectLst>
            </a:endParaRP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lesguerra\Desktop\melvinmorris.jpg"/>
          <p:cNvPicPr>
            <a:picLocks noChangeAspect="1" noChangeArrowheads="1"/>
          </p:cNvPicPr>
          <p:nvPr/>
        </p:nvPicPr>
        <p:blipFill>
          <a:blip r:embed="rId2" cstate="print"/>
          <a:srcRect/>
          <a:stretch>
            <a:fillRect/>
          </a:stretch>
        </p:blipFill>
        <p:spPr bwMode="auto">
          <a:xfrm>
            <a:off x="5107390" y="1638300"/>
            <a:ext cx="3731810" cy="2400300"/>
          </a:xfrm>
          <a:prstGeom prst="rect">
            <a:avLst/>
          </a:prstGeom>
          <a:noFill/>
        </p:spPr>
      </p:pic>
      <p:sp>
        <p:nvSpPr>
          <p:cNvPr id="3" name="Content Placeholder 2"/>
          <p:cNvSpPr>
            <a:spLocks noGrp="1"/>
          </p:cNvSpPr>
          <p:nvPr>
            <p:ph sz="quarter" idx="1"/>
          </p:nvPr>
        </p:nvSpPr>
        <p:spPr/>
        <p:txBody>
          <a:bodyPr/>
          <a:lstStyle/>
          <a:p>
            <a:pPr lvl="1"/>
            <a:endParaRPr lang="en-US" dirty="0" smtClean="0"/>
          </a:p>
          <a:p>
            <a:pPr lvl="1"/>
            <a:endParaRPr lang="en-US" dirty="0" smtClean="0"/>
          </a:p>
          <a:p>
            <a:endParaRPr lang="en-US" dirty="0"/>
          </a:p>
        </p:txBody>
      </p:sp>
      <p:pic>
        <p:nvPicPr>
          <p:cNvPr id="9" name="Picture 8" descr="HASAs June 2011-2.JPG"/>
          <p:cNvPicPr>
            <a:picLocks noChangeAspect="1"/>
          </p:cNvPicPr>
          <p:nvPr/>
        </p:nvPicPr>
        <p:blipFill>
          <a:blip r:embed="rId3" cstate="print"/>
          <a:srcRect l="5183" r="15548" b="31083"/>
          <a:stretch>
            <a:fillRect/>
          </a:stretch>
        </p:blipFill>
        <p:spPr>
          <a:xfrm>
            <a:off x="1828800" y="2650694"/>
            <a:ext cx="4349014" cy="2835706"/>
          </a:xfrm>
          <a:prstGeom prst="rect">
            <a:avLst/>
          </a:prstGeom>
        </p:spPr>
      </p:pic>
      <p:pic>
        <p:nvPicPr>
          <p:cNvPr id="8" name="Picture 7" descr="DSCF1434.JPG"/>
          <p:cNvPicPr>
            <a:picLocks noChangeAspect="1"/>
          </p:cNvPicPr>
          <p:nvPr/>
        </p:nvPicPr>
        <p:blipFill>
          <a:blip r:embed="rId4" cstate="print"/>
          <a:srcRect l="12302" t="19130" r="36906" b="19130"/>
          <a:stretch>
            <a:fillRect/>
          </a:stretch>
        </p:blipFill>
        <p:spPr>
          <a:xfrm>
            <a:off x="381001" y="4267200"/>
            <a:ext cx="2286000" cy="2083282"/>
          </a:xfrm>
          <a:prstGeom prst="rect">
            <a:avLst/>
          </a:prstGeom>
        </p:spPr>
      </p:pic>
      <p:sp>
        <p:nvSpPr>
          <p:cNvPr id="11" name="Rectangle 10"/>
          <p:cNvSpPr/>
          <p:nvPr/>
        </p:nvSpPr>
        <p:spPr>
          <a:xfrm>
            <a:off x="1981200" y="3048000"/>
            <a:ext cx="685800" cy="152400"/>
          </a:xfrm>
          <a:prstGeom prst="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Shower.jpg"/>
          <p:cNvPicPr>
            <a:picLocks noGrp="1" noChangeAspect="1"/>
          </p:cNvPicPr>
          <p:nvPr>
            <p:ph type="pic" idx="1"/>
          </p:nvPr>
        </p:nvPicPr>
        <p:blipFill>
          <a:blip r:embed="rId2" cstate="print"/>
          <a:srcRect/>
          <a:stretch>
            <a:fillRect/>
          </a:stretch>
        </p:blipFill>
        <p:spPr>
          <a:xfrm>
            <a:off x="5258715" y="304800"/>
            <a:ext cx="3580485" cy="3379184"/>
          </a:xfrm>
        </p:spPr>
      </p:pic>
      <p:sp>
        <p:nvSpPr>
          <p:cNvPr id="2052" name="Rectangle 4"/>
          <p:cNvSpPr>
            <a:spLocks noChangeArrowheads="1"/>
          </p:cNvSpPr>
          <p:nvPr/>
        </p:nvSpPr>
        <p:spPr bwMode="auto">
          <a:xfrm>
            <a:off x="0" y="1341438"/>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53" name="Rectangle 5"/>
          <p:cNvSpPr>
            <a:spLocks noChangeArrowheads="1"/>
          </p:cNvSpPr>
          <p:nvPr/>
        </p:nvSpPr>
        <p:spPr bwMode="auto">
          <a:xfrm>
            <a:off x="0" y="22256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000500" algn="l"/>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12" name="Picture 11" descr="Laundry.bmp"/>
          <p:cNvPicPr>
            <a:picLocks noChangeAspect="1"/>
          </p:cNvPicPr>
          <p:nvPr/>
        </p:nvPicPr>
        <p:blipFill>
          <a:blip r:embed="rId3" cstate="print"/>
          <a:stretch>
            <a:fillRect/>
          </a:stretch>
        </p:blipFill>
        <p:spPr>
          <a:xfrm>
            <a:off x="1676401" y="1319452"/>
            <a:ext cx="3429000" cy="3209329"/>
          </a:xfrm>
          <a:prstGeom prst="rect">
            <a:avLst/>
          </a:prstGeom>
        </p:spPr>
      </p:pic>
      <p:sp>
        <p:nvSpPr>
          <p:cNvPr id="7" name="Title 1"/>
          <p:cNvSpPr>
            <a:spLocks noGrp="1"/>
          </p:cNvSpPr>
          <p:nvPr>
            <p:ph type="title"/>
          </p:nvPr>
        </p:nvSpPr>
        <p:spPr>
          <a:xfrm>
            <a:off x="1600200" y="4648200"/>
            <a:ext cx="7315200" cy="685800"/>
          </a:xfrm>
        </p:spPr>
        <p:txBody>
          <a:bodyPr>
            <a:normAutofit/>
          </a:bodyPr>
          <a:lstStyle/>
          <a:p>
            <a:r>
              <a:rPr lang="en-US" sz="2000" dirty="0" smtClean="0">
                <a:solidFill>
                  <a:schemeClr val="bg1"/>
                </a:solidFill>
              </a:rPr>
              <a:t>POLL #1</a:t>
            </a:r>
            <a:endParaRPr lang="en-US" sz="2000" dirty="0">
              <a:solidFill>
                <a:schemeClr val="bg1"/>
              </a:solidFill>
            </a:endParaRP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Median">
  <a:themeElements>
    <a:clrScheme name="Custom 2">
      <a:dk1>
        <a:sysClr val="windowText" lastClr="000000"/>
      </a:dk1>
      <a:lt1>
        <a:srgbClr val="F8EDC5"/>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135665</TotalTime>
  <Words>945</Words>
  <Application>Microsoft Macintosh PowerPoint</Application>
  <PresentationFormat>On-screen Show (4:3)</PresentationFormat>
  <Paragraphs>192</Paragraphs>
  <Slides>53</Slides>
  <Notes>0</Notes>
  <HiddenSlides>0</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Median</vt:lpstr>
      <vt:lpstr>PowerPoint Presentation</vt:lpstr>
      <vt:lpstr>Who We Are</vt:lpstr>
      <vt:lpstr>The Library’s Social Worker</vt:lpstr>
      <vt:lpstr>What is Limit-Setting?</vt:lpstr>
      <vt:lpstr>Why Set Limits?</vt:lpstr>
      <vt:lpstr>How To Set Limits</vt:lpstr>
      <vt:lpstr>PowerPoint Presentation</vt:lpstr>
      <vt:lpstr>PowerPoint Presentation</vt:lpstr>
      <vt:lpstr>POLL #1</vt:lpstr>
      <vt:lpstr>Philadelphia PL offers jobs to those who were homeless  </vt:lpstr>
      <vt:lpstr>PowerPoint Presentation</vt:lpstr>
      <vt:lpstr>First Health and Safety Associate (hired 2009)</vt:lpstr>
      <vt:lpstr>  St. Boniface Church in San Francisco lets homeless people sleep in pews  PHOTO: Jeanette Antal </vt:lpstr>
      <vt:lpstr>HaSAs are individuals who…</vt:lpstr>
      <vt:lpstr> HaSAs are now helping others </vt:lpstr>
      <vt:lpstr>Job Overview</vt:lpstr>
      <vt:lpstr>Job Duties</vt:lpstr>
      <vt:lpstr>PowerPoint Presentation</vt:lpstr>
      <vt:lpstr>Library Staff Call Security</vt:lpstr>
      <vt:lpstr>Security calls the  Social Worker</vt:lpstr>
      <vt:lpstr>Security calls the  Social Worker</vt:lpstr>
      <vt:lpstr>Library staff calls the  Social Worker</vt:lpstr>
      <vt:lpstr>On-the-job Training</vt:lpstr>
      <vt:lpstr>HaSA Contributions  to Patrons and Staff</vt:lpstr>
      <vt:lpstr>HaSA Contributions  to Patrons and Staff</vt:lpstr>
      <vt:lpstr>HaSA Contributions  to Patrons and Staff</vt:lpstr>
      <vt:lpstr>From Homelessness to Work</vt:lpstr>
      <vt:lpstr> Health and Safety Associates     </vt:lpstr>
      <vt:lpstr>From Homelessness to Community</vt:lpstr>
      <vt:lpstr>     SOMETHING TO THINK ABOUT</vt:lpstr>
      <vt:lpstr>POLL #2</vt:lpstr>
      <vt:lpstr>PowerPoint Presentation</vt:lpstr>
      <vt:lpstr>PowerPoint Presentation</vt:lpstr>
      <vt:lpstr>PowerPoint Presentation</vt:lpstr>
      <vt:lpstr>PowerPoint Presentation</vt:lpstr>
      <vt:lpstr>PowerPoint Presentation</vt:lpstr>
      <vt:lpstr>Guilty Verdict For Man Accused Of Homeless Shelter Stabbing </vt:lpstr>
      <vt:lpstr>Kathleen’s Story</vt:lpstr>
      <vt:lpstr>PowerPoint Presentation</vt:lpstr>
      <vt:lpstr>Timing is Everything</vt:lpstr>
      <vt:lpstr>PowerPoint Presentation</vt:lpstr>
      <vt:lpstr>LAUNDRY &amp; SHOWER RESOURCES </vt:lpstr>
      <vt:lpstr>Shelter Counselor</vt:lpstr>
      <vt:lpstr>The Homeless Outreach Team (HOT)</vt:lpstr>
      <vt:lpstr> Photo: Leah Esguerra March 2013</vt:lpstr>
      <vt:lpstr>Kathleen in Washington, DC</vt:lpstr>
      <vt:lpstr>PowerPoint Presentation</vt:lpstr>
      <vt:lpstr>PowerPoint Presentation</vt:lpstr>
      <vt:lpstr>PowerPoint Presentation</vt:lpstr>
      <vt:lpstr>PowerPoint Presentation</vt:lpstr>
      <vt:lpstr> Questions? </vt:lpstr>
      <vt:lpstr>PowerPoint Presentation</vt:lpstr>
      <vt:lpstr>PowerPoint Presentation</vt:lpstr>
    </vt:vector>
  </TitlesOfParts>
  <Company>San Francisco Public Library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kstrauss</dc:creator>
  <cp:lastModifiedBy>Charles O'Shea</cp:lastModifiedBy>
  <cp:revision>8256</cp:revision>
  <cp:lastPrinted>2013-05-30T19:40:00Z</cp:lastPrinted>
  <dcterms:created xsi:type="dcterms:W3CDTF">2011-06-14T22:47:41Z</dcterms:created>
  <dcterms:modified xsi:type="dcterms:W3CDTF">2013-05-30T19:41:24Z</dcterms:modified>
</cp:coreProperties>
</file>